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9.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1.xml" ContentType="application/vnd.openxmlformats-officedocument.presentationml.tags+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2.xml" ContentType="application/vnd.openxmlformats-officedocument.presentationml.tags+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3.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4.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5.xml" ContentType="application/vnd.openxmlformats-officedocument.presentationml.tags+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6.xml" ContentType="application/vnd.openxmlformats-officedocument.presentationml.tags+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9.xml" ContentType="application/vnd.openxmlformats-officedocument.presentationml.notesSlide+xml"/>
  <Override PartName="/ppt/tags/tag41.xml" ContentType="application/vnd.openxmlformats-officedocument.presentationml.tags+xml"/>
  <Override PartName="/ppt/notesSlides/notesSlide30.xml" ContentType="application/vnd.openxmlformats-officedocument.presentationml.notesSlide+xml"/>
  <Override PartName="/ppt/tags/tag42.xml" ContentType="application/vnd.openxmlformats-officedocument.presentationml.tags+xml"/>
  <Override PartName="/ppt/notesSlides/notesSlide31.xml" ContentType="application/vnd.openxmlformats-officedocument.presentationml.notesSlide+xml"/>
  <Override PartName="/ppt/tags/tag43.xml" ContentType="application/vnd.openxmlformats-officedocument.presentationml.tags+xml"/>
  <Override PartName="/ppt/notesSlides/notesSlide32.xml" ContentType="application/vnd.openxmlformats-officedocument.presentationml.notesSlide+xml"/>
  <Override PartName="/ppt/tags/tag44.xml" ContentType="application/vnd.openxmlformats-officedocument.presentationml.tags+xml"/>
  <Override PartName="/ppt/notesSlides/notesSlide3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7.xml" ContentType="application/vnd.openxmlformats-officedocument.presentationml.notesSlide+xml"/>
  <Override PartName="/ppt/tags/tag53.xml" ContentType="application/vnd.openxmlformats-officedocument.presentationml.tags+xml"/>
  <Override PartName="/ppt/notesSlides/notesSlide3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9.xml" ContentType="application/vnd.openxmlformats-officedocument.presentationml.notesSlide+xml"/>
  <Override PartName="/ppt/tags/tag56.xml" ContentType="application/vnd.openxmlformats-officedocument.presentationml.tags+xml"/>
  <Override PartName="/ppt/notesSlides/notesSlide40.xml" ContentType="application/vnd.openxmlformats-officedocument.presentationml.notesSlide+xml"/>
  <Override PartName="/ppt/tags/tag57.xml" ContentType="application/vnd.openxmlformats-officedocument.presentationml.tags+xml"/>
  <Override PartName="/ppt/notesSlides/notesSlide41.xml" ContentType="application/vnd.openxmlformats-officedocument.presentationml.notesSlide+xml"/>
  <Override PartName="/ppt/tags/tag58.xml" ContentType="application/vnd.openxmlformats-officedocument.presentationml.tags+xml"/>
  <Override PartName="/ppt/notesSlides/notesSlide42.xml" ContentType="application/vnd.openxmlformats-officedocument.presentationml.notesSlide+xml"/>
  <Override PartName="/ppt/tags/tag59.xml" ContentType="application/vnd.openxmlformats-officedocument.presentationml.tags+xml"/>
  <Override PartName="/ppt/notesSlides/notesSlide4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4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45.xml" ContentType="application/vnd.openxmlformats-officedocument.presentationml.notesSlide+xml"/>
  <Override PartName="/ppt/tags/tag66.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tags/tag67.xml" ContentType="application/vnd.openxmlformats-officedocument.presentationml.tags+xml"/>
  <Override PartName="/ppt/notesSlides/notesSlide4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4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8.xml" ContentType="application/vnd.openxmlformats-officedocument.presentationml.notesSlide+xml"/>
  <Override PartName="/ppt/tags/tag78.xml" ContentType="application/vnd.openxmlformats-officedocument.presentationml.tags+xml"/>
  <Override PartName="/ppt/notesSlides/notesSlide4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692" r:id="rId1"/>
  </p:sldMasterIdLst>
  <p:notesMasterIdLst>
    <p:notesMasterId r:id="rId73"/>
  </p:notesMasterIdLst>
  <p:handoutMasterIdLst>
    <p:handoutMasterId r:id="rId74"/>
  </p:handoutMasterIdLst>
  <p:sldIdLst>
    <p:sldId id="642" r:id="rId2"/>
    <p:sldId id="610" r:id="rId3"/>
    <p:sldId id="793" r:id="rId4"/>
    <p:sldId id="571" r:id="rId5"/>
    <p:sldId id="855" r:id="rId6"/>
    <p:sldId id="856" r:id="rId7"/>
    <p:sldId id="861" r:id="rId8"/>
    <p:sldId id="857" r:id="rId9"/>
    <p:sldId id="858" r:id="rId10"/>
    <p:sldId id="890" r:id="rId11"/>
    <p:sldId id="893" r:id="rId12"/>
    <p:sldId id="892" r:id="rId13"/>
    <p:sldId id="822" r:id="rId14"/>
    <p:sldId id="827" r:id="rId15"/>
    <p:sldId id="829" r:id="rId16"/>
    <p:sldId id="826" r:id="rId17"/>
    <p:sldId id="824" r:id="rId18"/>
    <p:sldId id="825" r:id="rId19"/>
    <p:sldId id="823" r:id="rId20"/>
    <p:sldId id="844" r:id="rId21"/>
    <p:sldId id="830" r:id="rId22"/>
    <p:sldId id="845" r:id="rId23"/>
    <p:sldId id="833" r:id="rId24"/>
    <p:sldId id="834" r:id="rId25"/>
    <p:sldId id="828" r:id="rId26"/>
    <p:sldId id="875" r:id="rId27"/>
    <p:sldId id="876" r:id="rId28"/>
    <p:sldId id="877" r:id="rId29"/>
    <p:sldId id="878" r:id="rId30"/>
    <p:sldId id="879" r:id="rId31"/>
    <p:sldId id="880" r:id="rId32"/>
    <p:sldId id="891" r:id="rId33"/>
    <p:sldId id="882" r:id="rId34"/>
    <p:sldId id="883" r:id="rId35"/>
    <p:sldId id="884" r:id="rId36"/>
    <p:sldId id="885" r:id="rId37"/>
    <p:sldId id="886" r:id="rId38"/>
    <p:sldId id="887" r:id="rId39"/>
    <p:sldId id="888" r:id="rId40"/>
    <p:sldId id="889" r:id="rId41"/>
    <p:sldId id="852" r:id="rId42"/>
    <p:sldId id="797" r:id="rId43"/>
    <p:sldId id="798" r:id="rId44"/>
    <p:sldId id="799" r:id="rId45"/>
    <p:sldId id="800" r:id="rId46"/>
    <p:sldId id="802" r:id="rId47"/>
    <p:sldId id="803" r:id="rId48"/>
    <p:sldId id="812" r:id="rId49"/>
    <p:sldId id="805" r:id="rId50"/>
    <p:sldId id="806" r:id="rId51"/>
    <p:sldId id="807" r:id="rId52"/>
    <p:sldId id="813" r:id="rId53"/>
    <p:sldId id="814" r:id="rId54"/>
    <p:sldId id="849" r:id="rId55"/>
    <p:sldId id="850" r:id="rId56"/>
    <p:sldId id="851" r:id="rId57"/>
    <p:sldId id="815" r:id="rId58"/>
    <p:sldId id="810" r:id="rId59"/>
    <p:sldId id="868" r:id="rId60"/>
    <p:sldId id="869" r:id="rId61"/>
    <p:sldId id="870" r:id="rId62"/>
    <p:sldId id="871" r:id="rId63"/>
    <p:sldId id="872" r:id="rId64"/>
    <p:sldId id="873" r:id="rId65"/>
    <p:sldId id="874" r:id="rId66"/>
    <p:sldId id="816" r:id="rId67"/>
    <p:sldId id="817" r:id="rId68"/>
    <p:sldId id="818" r:id="rId69"/>
    <p:sldId id="706" r:id="rId70"/>
    <p:sldId id="819" r:id="rId71"/>
    <p:sldId id="659" r:id="rId72"/>
  </p:sldIdLst>
  <p:sldSz cx="9906000" cy="6858000" type="A4"/>
  <p:notesSz cx="6807200" cy="9939338"/>
  <p:custDataLst>
    <p:tags r:id="rId7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導入" id="{21B707D1-46DE-4520-A549-EEDAF9688A00}">
          <p14:sldIdLst>
            <p14:sldId id="642"/>
            <p14:sldId id="610"/>
            <p14:sldId id="793"/>
          </p14:sldIdLst>
        </p14:section>
        <p14:section name="1.リスクマネジメント概論" id="{AFDC09C5-0CFB-463E-A5C2-0D3B04803F0F}">
          <p14:sldIdLst>
            <p14:sldId id="571"/>
            <p14:sldId id="855"/>
            <p14:sldId id="856"/>
            <p14:sldId id="861"/>
            <p14:sldId id="857"/>
            <p14:sldId id="858"/>
            <p14:sldId id="890"/>
            <p14:sldId id="893"/>
            <p14:sldId id="892"/>
            <p14:sldId id="822"/>
            <p14:sldId id="827"/>
            <p14:sldId id="829"/>
            <p14:sldId id="826"/>
            <p14:sldId id="824"/>
            <p14:sldId id="825"/>
            <p14:sldId id="823"/>
            <p14:sldId id="844"/>
            <p14:sldId id="830"/>
            <p14:sldId id="845"/>
            <p14:sldId id="833"/>
            <p14:sldId id="834"/>
            <p14:sldId id="828"/>
            <p14:sldId id="875"/>
            <p14:sldId id="876"/>
            <p14:sldId id="877"/>
            <p14:sldId id="878"/>
            <p14:sldId id="879"/>
            <p14:sldId id="880"/>
            <p14:sldId id="891"/>
            <p14:sldId id="882"/>
            <p14:sldId id="883"/>
            <p14:sldId id="884"/>
            <p14:sldId id="885"/>
            <p14:sldId id="886"/>
            <p14:sldId id="887"/>
            <p14:sldId id="888"/>
            <p14:sldId id="889"/>
          </p14:sldIdLst>
        </p14:section>
        <p14:section name="2.リスクマネジメントの実践" id="{85E14FFF-908C-4BE2-B83C-4CED3745BD15}">
          <p14:sldIdLst>
            <p14:sldId id="852"/>
            <p14:sldId id="797"/>
            <p14:sldId id="798"/>
            <p14:sldId id="799"/>
            <p14:sldId id="800"/>
            <p14:sldId id="802"/>
            <p14:sldId id="803"/>
            <p14:sldId id="812"/>
            <p14:sldId id="805"/>
            <p14:sldId id="806"/>
            <p14:sldId id="807"/>
            <p14:sldId id="813"/>
            <p14:sldId id="814"/>
            <p14:sldId id="849"/>
            <p14:sldId id="850"/>
            <p14:sldId id="851"/>
            <p14:sldId id="815"/>
            <p14:sldId id="810"/>
            <p14:sldId id="868"/>
            <p14:sldId id="869"/>
            <p14:sldId id="870"/>
            <p14:sldId id="871"/>
            <p14:sldId id="872"/>
            <p14:sldId id="873"/>
            <p14:sldId id="874"/>
            <p14:sldId id="816"/>
            <p14:sldId id="817"/>
            <p14:sldId id="818"/>
          </p14:sldIdLst>
        </p14:section>
        <p14:section name="3.アクションプランの作成" id="{3CFA72A8-C604-4D34-AFC2-B50A9BC3310D}">
          <p14:sldIdLst>
            <p14:sldId id="706"/>
            <p14:sldId id="819"/>
            <p14:sldId id="659"/>
          </p14:sldIdLst>
        </p14:section>
      </p14:sectionLst>
    </p:ext>
    <p:ext uri="{EFAFB233-063F-42B5-8137-9DF3F51BA10A}">
      <p15:sldGuideLst xmlns:p15="http://schemas.microsoft.com/office/powerpoint/2012/main">
        <p15:guide id="9" orient="horz" pos="2137" userDrawn="1">
          <p15:clr>
            <a:srgbClr val="A4A3A4"/>
          </p15:clr>
        </p15:guide>
        <p15:guide id="10" pos="312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FFC"/>
    <a:srgbClr val="82DAF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0" autoAdjust="0"/>
    <p:restoredTop sz="70764" autoAdjust="0"/>
  </p:normalViewPr>
  <p:slideViewPr>
    <p:cSldViewPr snapToGrid="0" snapToObjects="1" showGuides="1">
      <p:cViewPr varScale="1">
        <p:scale>
          <a:sx n="57" d="100"/>
          <a:sy n="57" d="100"/>
        </p:scale>
        <p:origin x="2088" y="53"/>
      </p:cViewPr>
      <p:guideLst>
        <p:guide orient="horz" pos="2137"/>
        <p:guide pos="312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10" d="100"/>
        <a:sy n="110" d="100"/>
      </p:scale>
      <p:origin x="0" y="-15090"/>
    </p:cViewPr>
  </p:sorterViewPr>
  <p:notesViewPr>
    <p:cSldViewPr snapToGrid="0" snapToObjects="1" showGuides="1">
      <p:cViewPr varScale="1">
        <p:scale>
          <a:sx n="82" d="100"/>
          <a:sy n="82" d="100"/>
        </p:scale>
        <p:origin x="-2742" y="-102"/>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G:\&#20849;&#26377;&#12489;&#12521;&#12452;&#12502;\JP%20Cons%20BLT%20BLT\50002805%20-%20MINISTRY%20OF%20HEALTH,LABOUR%20AND%20WELFARE\Y044_&#24179;&#25104;31&#24180;&#24230;&#20225;&#26989;&#12398;&#12510;&#12493;&#12540;&#12472;&#12513;&#12531;&#12488;&#21147;&#12434;&#25903;&#12360;&#12427;&#20154;&#26448;&#32946;&#25104;&#24375;&#21270;&#12503;&#12525;&#12472;&#12455;&#12463;&#12488;&#20107;&#26989;\&#65299;.&#20316;&#26989;&#36039;&#26009;\02.&#20225;&#26989;&#12450;&#12531;&#12465;&#12540;&#12488;&#12539;&#12498;&#12450;&#12522;&#12531;&#12464;&#12398;&#23455;&#26045;\1.&#12450;&#12531;&#12465;&#12540;&#12488;&#35519;&#26619;\7.&#12487;&#12540;&#12479;&#12463;&#12522;&#12540;&#12531;\&#65288;&#12464;&#12521;&#12501;&#29992;&#65289;&#12510;&#12493;&#12503;&#12525;&#23455;&#24907;&#35519;(Data%20Clean)_2019-09-02_v0.0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20849;&#26377;&#12489;&#12521;&#12452;&#12502;\JP%20Cons%20BLT%20BLT\50002805%20-%20MINISTRY%20OF%20HEALTH,LABOUR%20AND%20WELFARE\Y044_&#24179;&#25104;31&#24180;&#24230;&#20225;&#26989;&#12398;&#12510;&#12493;&#12540;&#12472;&#12513;&#12531;&#12488;&#21147;&#12434;&#25903;&#12360;&#12427;&#20154;&#26448;&#32946;&#25104;&#24375;&#21270;&#12503;&#12525;&#12472;&#12455;&#12463;&#12488;&#20107;&#26989;\&#65299;.&#20316;&#26989;&#36039;&#26009;\02.&#20225;&#26989;&#12450;&#12531;&#12465;&#12540;&#12488;&#12539;&#12498;&#12450;&#12522;&#12531;&#12464;&#12398;&#23455;&#26045;\1.&#12450;&#12531;&#12465;&#12540;&#12488;&#35519;&#26619;\7.&#12487;&#12540;&#12479;&#12463;&#12522;&#12540;&#12531;\&#65288;&#12464;&#12521;&#12501;&#29992;&#65289;&#12510;&#12493;&#12503;&#12525;&#23455;&#24907;&#35519;(Data%20Clean)_2019-09-02_v0.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80829\Downloads\mp_&#21442;&#32771;&#12487;&#12540;&#1247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180829\Downloads\mp_&#21442;&#32771;&#12487;&#12540;&#1247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180829\Downloads\mp_&#21442;&#32771;&#12487;&#12540;&#1247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oleObject" Target="file:///G:\&#20849;&#26377;&#12489;&#12521;&#12452;&#12502;\JP%20Cons%20BLT%20BLT\50002805%20-%20MINISTRY%20OF%20HEALTH,LABOUR%20AND%20WELFARE\Y044_&#24179;&#25104;31&#24180;&#24230;&#20225;&#26989;&#12398;&#12510;&#12493;&#12540;&#12472;&#12513;&#12531;&#12488;&#21147;&#12434;&#25903;&#12360;&#12427;&#20154;&#26448;&#32946;&#25104;&#24375;&#21270;&#12503;&#12525;&#12472;&#12455;&#12463;&#12488;&#20107;&#26989;\&#65299;.&#20316;&#26989;&#36039;&#26009;\02.&#20225;&#26989;&#12450;&#12531;&#12465;&#12540;&#12488;&#12539;&#12498;&#12450;&#12522;&#12531;&#12464;&#12398;&#23455;&#26045;\1.&#12450;&#12531;&#12465;&#12540;&#12488;&#35519;&#26619;\7.&#12487;&#12540;&#12479;&#12463;&#12522;&#12540;&#12531;\&#12488;&#12521;&#12502;&#12523;&#24433;&#38911;&#215;&#38971;&#24230;_v0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74416390646385"/>
          <c:y val="0.12036735594966518"/>
          <c:w val="0.15825987685405604"/>
          <c:h val="0.78664154831113398"/>
        </c:manualLayout>
      </c:layout>
      <c:barChart>
        <c:barDir val="bar"/>
        <c:grouping val="percentStacked"/>
        <c:varyColors val="0"/>
        <c:ser>
          <c:idx val="0"/>
          <c:order val="0"/>
          <c:tx>
            <c:strRef>
              <c:f>単純集計!$P$205</c:f>
              <c:strCache>
                <c:ptCount val="1"/>
                <c:pt idx="0">
                  <c:v>頻繁にあった</c:v>
                </c:pt>
              </c:strCache>
            </c:strRef>
          </c:tx>
          <c:spPr>
            <a:solidFill>
              <a:schemeClr val="accent2">
                <a:lumMod val="75000"/>
              </a:schemeClr>
            </a:solidFill>
            <a:ln>
              <a:solidFill>
                <a:schemeClr val="accent2"/>
              </a:solidFill>
            </a:ln>
            <a:effectLst/>
          </c:spPr>
          <c:invertIfNegative val="0"/>
          <c:cat>
            <c:strRef>
              <c:f>単純集計!$Q$204:$Y$204</c:f>
              <c:strCache>
                <c:ptCount val="9"/>
                <c:pt idx="0">
                  <c:v>1.労働時間管理に関するトラブル（サービス残業の発生、慢性的な長時間労働の発生等）　　</c:v>
                </c:pt>
                <c:pt idx="1">
                  <c:v>2.労働関連法規に関するトラブル（休暇・休業（育児/介護によるものを含む）制度の運用に係わるもの等）　　</c:v>
                </c:pt>
                <c:pt idx="2">
                  <c:v>3.職場コミュニケーションに関するトラブル（セクシュアルハラスメント、パワーハラスメントに係わるもの等）　　</c:v>
                </c:pt>
                <c:pt idx="3">
                  <c:v>4.職場における差別に関するトラブル（雇用区分、年齢、国籍や心身の障害の有無による差別に係わるもの等）　　</c:v>
                </c:pt>
                <c:pt idx="4">
                  <c:v>5.労働安全衛生や従業員の心身の健康管理に関するトラブル（従業員のメンタルヘルス･健康の不調、労働災害の発生等）　　</c:v>
                </c:pt>
                <c:pt idx="5">
                  <c:v>6.業務遂行におけるトラブル（人為的なミス、顧客対応に起因するトラブルの発生等）　　</c:v>
                </c:pt>
                <c:pt idx="6">
                  <c:v>7.情報管理に関するトラブル（個人情報・業務情報の扱い、SNS等に起因するトラブル等）　　</c:v>
                </c:pt>
                <c:pt idx="7">
                  <c:v>8.従業員の不正・不法行為等に関するトラブル（反社会的勢力との取引、贈収賄等を含む不正行為等）　　</c:v>
                </c:pt>
                <c:pt idx="8">
                  <c:v>9.施設や設備の事故、災害発生時の対応に関するトラブル（従業員の安否確認や出社要否の連絡の遅れ、二次災害の発生等）　　</c:v>
                </c:pt>
              </c:strCache>
            </c:strRef>
          </c:cat>
          <c:val>
            <c:numRef>
              <c:f>単純集計!$Q$205:$Y$205</c:f>
              <c:numCache>
                <c:formatCode>#,##0_);[Red]\(#,##0\)</c:formatCode>
                <c:ptCount val="9"/>
                <c:pt idx="0">
                  <c:v>16</c:v>
                </c:pt>
                <c:pt idx="1">
                  <c:v>13</c:v>
                </c:pt>
                <c:pt idx="2">
                  <c:v>21</c:v>
                </c:pt>
                <c:pt idx="3">
                  <c:v>8</c:v>
                </c:pt>
                <c:pt idx="4">
                  <c:v>17</c:v>
                </c:pt>
                <c:pt idx="5">
                  <c:v>31</c:v>
                </c:pt>
                <c:pt idx="6">
                  <c:v>6</c:v>
                </c:pt>
                <c:pt idx="7">
                  <c:v>13</c:v>
                </c:pt>
                <c:pt idx="8">
                  <c:v>8</c:v>
                </c:pt>
              </c:numCache>
            </c:numRef>
          </c:val>
          <c:extLst>
            <c:ext xmlns:c16="http://schemas.microsoft.com/office/drawing/2014/chart" uri="{C3380CC4-5D6E-409C-BE32-E72D297353CC}">
              <c16:uniqueId val="{00000000-2FB7-4331-97CA-F2B5671941CE}"/>
            </c:ext>
          </c:extLst>
        </c:ser>
        <c:ser>
          <c:idx val="1"/>
          <c:order val="1"/>
          <c:tx>
            <c:strRef>
              <c:f>単純集計!$P$206</c:f>
              <c:strCache>
                <c:ptCount val="1"/>
                <c:pt idx="0">
                  <c:v>しばしばあった</c:v>
                </c:pt>
              </c:strCache>
            </c:strRef>
          </c:tx>
          <c:spPr>
            <a:solidFill>
              <a:schemeClr val="accent2">
                <a:lumMod val="60000"/>
                <a:lumOff val="40000"/>
              </a:schemeClr>
            </a:solidFill>
            <a:ln>
              <a:solidFill>
                <a:schemeClr val="accent2"/>
              </a:solidFill>
            </a:ln>
            <a:effectLst/>
          </c:spPr>
          <c:invertIfNegative val="0"/>
          <c:cat>
            <c:strRef>
              <c:f>単純集計!$Q$204:$Y$204</c:f>
              <c:strCache>
                <c:ptCount val="9"/>
                <c:pt idx="0">
                  <c:v>1.労働時間管理に関するトラブル（サービス残業の発生、慢性的な長時間労働の発生等）　　</c:v>
                </c:pt>
                <c:pt idx="1">
                  <c:v>2.労働関連法規に関するトラブル（休暇・休業（育児/介護によるものを含む）制度の運用に係わるもの等）　　</c:v>
                </c:pt>
                <c:pt idx="2">
                  <c:v>3.職場コミュニケーションに関するトラブル（セクシュアルハラスメント、パワーハラスメントに係わるもの等）　　</c:v>
                </c:pt>
                <c:pt idx="3">
                  <c:v>4.職場における差別に関するトラブル（雇用区分、年齢、国籍や心身の障害の有無による差別に係わるもの等）　　</c:v>
                </c:pt>
                <c:pt idx="4">
                  <c:v>5.労働安全衛生や従業員の心身の健康管理に関するトラブル（従業員のメンタルヘルス･健康の不調、労働災害の発生等）　　</c:v>
                </c:pt>
                <c:pt idx="5">
                  <c:v>6.業務遂行におけるトラブル（人為的なミス、顧客対応に起因するトラブルの発生等）　　</c:v>
                </c:pt>
                <c:pt idx="6">
                  <c:v>7.情報管理に関するトラブル（個人情報・業務情報の扱い、SNS等に起因するトラブル等）　　</c:v>
                </c:pt>
                <c:pt idx="7">
                  <c:v>8.従業員の不正・不法行為等に関するトラブル（反社会的勢力との取引、贈収賄等を含む不正行為等）　　</c:v>
                </c:pt>
                <c:pt idx="8">
                  <c:v>9.施設や設備の事故、災害発生時の対応に関するトラブル（従業員の安否確認や出社要否の連絡の遅れ、二次災害の発生等）　　</c:v>
                </c:pt>
              </c:strCache>
            </c:strRef>
          </c:cat>
          <c:val>
            <c:numRef>
              <c:f>単純集計!$Q$206:$Y$206</c:f>
              <c:numCache>
                <c:formatCode>#,##0_);[Red]\(#,##0\)</c:formatCode>
                <c:ptCount val="9"/>
                <c:pt idx="0">
                  <c:v>108</c:v>
                </c:pt>
                <c:pt idx="1">
                  <c:v>50</c:v>
                </c:pt>
                <c:pt idx="2">
                  <c:v>73</c:v>
                </c:pt>
                <c:pt idx="3">
                  <c:v>8</c:v>
                </c:pt>
                <c:pt idx="4">
                  <c:v>84</c:v>
                </c:pt>
                <c:pt idx="5">
                  <c:v>174</c:v>
                </c:pt>
                <c:pt idx="6">
                  <c:v>6</c:v>
                </c:pt>
                <c:pt idx="7">
                  <c:v>10</c:v>
                </c:pt>
                <c:pt idx="8">
                  <c:v>17</c:v>
                </c:pt>
              </c:numCache>
            </c:numRef>
          </c:val>
          <c:extLst>
            <c:ext xmlns:c16="http://schemas.microsoft.com/office/drawing/2014/chart" uri="{C3380CC4-5D6E-409C-BE32-E72D297353CC}">
              <c16:uniqueId val="{00000001-2FB7-4331-97CA-F2B5671941CE}"/>
            </c:ext>
          </c:extLst>
        </c:ser>
        <c:ser>
          <c:idx val="2"/>
          <c:order val="2"/>
          <c:tx>
            <c:strRef>
              <c:f>単純集計!$P$207</c:f>
              <c:strCache>
                <c:ptCount val="1"/>
                <c:pt idx="0">
                  <c:v>あった</c:v>
                </c:pt>
              </c:strCache>
            </c:strRef>
          </c:tx>
          <c:spPr>
            <a:solidFill>
              <a:schemeClr val="accent2">
                <a:lumMod val="20000"/>
                <a:lumOff val="80000"/>
              </a:schemeClr>
            </a:solidFill>
            <a:ln>
              <a:solidFill>
                <a:schemeClr val="accent2"/>
              </a:solidFill>
            </a:ln>
            <a:effectLst/>
          </c:spPr>
          <c:invertIfNegative val="0"/>
          <c:cat>
            <c:strRef>
              <c:f>単純集計!$Q$204:$Y$204</c:f>
              <c:strCache>
                <c:ptCount val="9"/>
                <c:pt idx="0">
                  <c:v>1.労働時間管理に関するトラブル（サービス残業の発生、慢性的な長時間労働の発生等）　　</c:v>
                </c:pt>
                <c:pt idx="1">
                  <c:v>2.労働関連法規に関するトラブル（休暇・休業（育児/介護によるものを含む）制度の運用に係わるもの等）　　</c:v>
                </c:pt>
                <c:pt idx="2">
                  <c:v>3.職場コミュニケーションに関するトラブル（セクシュアルハラスメント、パワーハラスメントに係わるもの等）　　</c:v>
                </c:pt>
                <c:pt idx="3">
                  <c:v>4.職場における差別に関するトラブル（雇用区分、年齢、国籍や心身の障害の有無による差別に係わるもの等）　　</c:v>
                </c:pt>
                <c:pt idx="4">
                  <c:v>5.労働安全衛生や従業員の心身の健康管理に関するトラブル（従業員のメンタルヘルス･健康の不調、労働災害の発生等）　　</c:v>
                </c:pt>
                <c:pt idx="5">
                  <c:v>6.業務遂行におけるトラブル（人為的なミス、顧客対応に起因するトラブルの発生等）　　</c:v>
                </c:pt>
                <c:pt idx="6">
                  <c:v>7.情報管理に関するトラブル（個人情報・業務情報の扱い、SNS等に起因するトラブル等）　　</c:v>
                </c:pt>
                <c:pt idx="7">
                  <c:v>8.従業員の不正・不法行為等に関するトラブル（反社会的勢力との取引、贈収賄等を含む不正行為等）　　</c:v>
                </c:pt>
                <c:pt idx="8">
                  <c:v>9.施設や設備の事故、災害発生時の対応に関するトラブル（従業員の安否確認や出社要否の連絡の遅れ、二次災害の発生等）　　</c:v>
                </c:pt>
              </c:strCache>
            </c:strRef>
          </c:cat>
          <c:val>
            <c:numRef>
              <c:f>単純集計!$Q$207:$Y$207</c:f>
              <c:numCache>
                <c:formatCode>#,##0_);[Red]\(#,##0\)</c:formatCode>
                <c:ptCount val="9"/>
                <c:pt idx="0">
                  <c:v>489</c:v>
                </c:pt>
                <c:pt idx="1">
                  <c:v>290</c:v>
                </c:pt>
                <c:pt idx="2">
                  <c:v>589</c:v>
                </c:pt>
                <c:pt idx="3">
                  <c:v>117</c:v>
                </c:pt>
                <c:pt idx="4">
                  <c:v>777</c:v>
                </c:pt>
                <c:pt idx="5">
                  <c:v>793</c:v>
                </c:pt>
                <c:pt idx="6">
                  <c:v>199</c:v>
                </c:pt>
                <c:pt idx="7">
                  <c:v>176</c:v>
                </c:pt>
                <c:pt idx="8">
                  <c:v>211</c:v>
                </c:pt>
              </c:numCache>
            </c:numRef>
          </c:val>
          <c:extLst>
            <c:ext xmlns:c16="http://schemas.microsoft.com/office/drawing/2014/chart" uri="{C3380CC4-5D6E-409C-BE32-E72D297353CC}">
              <c16:uniqueId val="{00000002-2FB7-4331-97CA-F2B5671941CE}"/>
            </c:ext>
          </c:extLst>
        </c:ser>
        <c:ser>
          <c:idx val="3"/>
          <c:order val="3"/>
          <c:tx>
            <c:strRef>
              <c:f>単純集計!$P$208</c:f>
              <c:strCache>
                <c:ptCount val="1"/>
                <c:pt idx="0">
                  <c:v>なかった</c:v>
                </c:pt>
              </c:strCache>
            </c:strRef>
          </c:tx>
          <c:spPr>
            <a:solidFill>
              <a:schemeClr val="accent1"/>
            </a:solidFill>
            <a:ln>
              <a:solidFill>
                <a:schemeClr val="accent1"/>
              </a:solidFill>
            </a:ln>
            <a:effectLst/>
          </c:spPr>
          <c:invertIfNegative val="0"/>
          <c:cat>
            <c:strRef>
              <c:f>単純集計!$Q$204:$Y$204</c:f>
              <c:strCache>
                <c:ptCount val="9"/>
                <c:pt idx="0">
                  <c:v>1.労働時間管理に関するトラブル（サービス残業の発生、慢性的な長時間労働の発生等）　　</c:v>
                </c:pt>
                <c:pt idx="1">
                  <c:v>2.労働関連法規に関するトラブル（休暇・休業（育児/介護によるものを含む）制度の運用に係わるもの等）　　</c:v>
                </c:pt>
                <c:pt idx="2">
                  <c:v>3.職場コミュニケーションに関するトラブル（セクシュアルハラスメント、パワーハラスメントに係わるもの等）　　</c:v>
                </c:pt>
                <c:pt idx="3">
                  <c:v>4.職場における差別に関するトラブル（雇用区分、年齢、国籍や心身の障害の有無による差別に係わるもの等）　　</c:v>
                </c:pt>
                <c:pt idx="4">
                  <c:v>5.労働安全衛生や従業員の心身の健康管理に関するトラブル（従業員のメンタルヘルス･健康の不調、労働災害の発生等）　　</c:v>
                </c:pt>
                <c:pt idx="5">
                  <c:v>6.業務遂行におけるトラブル（人為的なミス、顧客対応に起因するトラブルの発生等）　　</c:v>
                </c:pt>
                <c:pt idx="6">
                  <c:v>7.情報管理に関するトラブル（個人情報・業務情報の扱い、SNS等に起因するトラブル等）　　</c:v>
                </c:pt>
                <c:pt idx="7">
                  <c:v>8.従業員の不正・不法行為等に関するトラブル（反社会的勢力との取引、贈収賄等を含む不正行為等）　　</c:v>
                </c:pt>
                <c:pt idx="8">
                  <c:v>9.施設や設備の事故、災害発生時の対応に関するトラブル（従業員の安否確認や出社要否の連絡の遅れ、二次災害の発生等）　　</c:v>
                </c:pt>
              </c:strCache>
            </c:strRef>
          </c:cat>
          <c:val>
            <c:numRef>
              <c:f>単純集計!$Q$208:$Y$208</c:f>
              <c:numCache>
                <c:formatCode>#,##0_);[Red]\(#,##0\)</c:formatCode>
                <c:ptCount val="9"/>
                <c:pt idx="0">
                  <c:v>712</c:v>
                </c:pt>
                <c:pt idx="1">
                  <c:v>972</c:v>
                </c:pt>
                <c:pt idx="2">
                  <c:v>642</c:v>
                </c:pt>
                <c:pt idx="3">
                  <c:v>1192</c:v>
                </c:pt>
                <c:pt idx="4">
                  <c:v>447</c:v>
                </c:pt>
                <c:pt idx="5">
                  <c:v>327</c:v>
                </c:pt>
                <c:pt idx="6">
                  <c:v>1114</c:v>
                </c:pt>
                <c:pt idx="7">
                  <c:v>1126</c:v>
                </c:pt>
                <c:pt idx="8">
                  <c:v>1089</c:v>
                </c:pt>
              </c:numCache>
            </c:numRef>
          </c:val>
          <c:extLst>
            <c:ext xmlns:c16="http://schemas.microsoft.com/office/drawing/2014/chart" uri="{C3380CC4-5D6E-409C-BE32-E72D297353CC}">
              <c16:uniqueId val="{00000003-2FB7-4331-97CA-F2B5671941CE}"/>
            </c:ext>
          </c:extLst>
        </c:ser>
        <c:dLbls>
          <c:showLegendKey val="0"/>
          <c:showVal val="0"/>
          <c:showCatName val="0"/>
          <c:showSerName val="0"/>
          <c:showPercent val="0"/>
          <c:showBubbleSize val="0"/>
        </c:dLbls>
        <c:gapWidth val="150"/>
        <c:overlap val="100"/>
        <c:axId val="1752029711"/>
        <c:axId val="2015057023"/>
      </c:barChart>
      <c:catAx>
        <c:axId val="17520297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015057023"/>
        <c:crosses val="autoZero"/>
        <c:auto val="1"/>
        <c:lblAlgn val="ctr"/>
        <c:lblOffset val="100"/>
        <c:noMultiLvlLbl val="0"/>
      </c:catAx>
      <c:valAx>
        <c:axId val="201505702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752029711"/>
        <c:crosses val="autoZero"/>
        <c:crossBetween val="between"/>
        <c:minorUnit val="0.25"/>
      </c:valAx>
      <c:spPr>
        <a:noFill/>
        <a:ln>
          <a:noFill/>
        </a:ln>
        <a:effectLst/>
      </c:spPr>
    </c:plotArea>
    <c:legend>
      <c:legendPos val="b"/>
      <c:layout>
        <c:manualLayout>
          <c:xMode val="edge"/>
          <c:yMode val="edge"/>
          <c:x val="0.38908802188243918"/>
          <c:y val="0.93691544631687396"/>
          <c:w val="0.24948423705559533"/>
          <c:h val="6.308455368312605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50">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41499586578065"/>
          <c:y val="0.11285633318556547"/>
          <c:w val="0.2018878673271913"/>
          <c:h val="0.78664154831113398"/>
        </c:manualLayout>
      </c:layout>
      <c:barChart>
        <c:barDir val="bar"/>
        <c:grouping val="percentStacked"/>
        <c:varyColors val="0"/>
        <c:ser>
          <c:idx val="0"/>
          <c:order val="0"/>
          <c:tx>
            <c:strRef>
              <c:f>単純集計!$P$240</c:f>
              <c:strCache>
                <c:ptCount val="1"/>
                <c:pt idx="0">
                  <c:v>大きな影響があった</c:v>
                </c:pt>
              </c:strCache>
            </c:strRef>
          </c:tx>
          <c:spPr>
            <a:solidFill>
              <a:schemeClr val="accent2"/>
            </a:solidFill>
            <a:ln>
              <a:solidFill>
                <a:schemeClr val="accent2"/>
              </a:solidFill>
            </a:ln>
            <a:effectLst/>
          </c:spPr>
          <c:invertIfNegative val="0"/>
          <c:cat>
            <c:strRef>
              <c:f>単純集計!$Q$239:$Y$239</c:f>
              <c:strCache>
                <c:ptCount val="9"/>
                <c:pt idx="0">
                  <c:v>1.労働時間管理に関するトラブル（サービス残業の発生、慢性的な長時間労働の発生等）　　</c:v>
                </c:pt>
                <c:pt idx="1">
                  <c:v>2.労働関連法規に関するトラブル（休暇・休業（育児/介護によるものを含む）制度の運用に係わるもの等）　　</c:v>
                </c:pt>
                <c:pt idx="2">
                  <c:v>3.職場コミュニケーションに関するトラブル（セクシュアルハラスメント、パワーハラスメントに係わるもの等）　　</c:v>
                </c:pt>
                <c:pt idx="3">
                  <c:v>4.職場における差別に関するトラブル（雇用区分、年齢、国籍や心身の障害の有無による差別に係わるもの等）　　</c:v>
                </c:pt>
                <c:pt idx="4">
                  <c:v>5.労働安全衛生や従業員の心身の健康管理に関するトラブル（従業員のメンタルヘルス･健康の不調、労働災害の発生等）　　</c:v>
                </c:pt>
                <c:pt idx="5">
                  <c:v>6.業務遂行におけるトラブル（人為的なミス、顧客対応に起因するトラブルの発生等）　　</c:v>
                </c:pt>
                <c:pt idx="6">
                  <c:v>7.情報管理に関するトラブル（個人情報・業務情報の扱い、SNS等に起因するトラブル等）　　</c:v>
                </c:pt>
                <c:pt idx="7">
                  <c:v>8.従業員の不正・不法行為等に関するトラブル（反社会的勢力との取引、贈収賄等を含む不正行為等）　　</c:v>
                </c:pt>
                <c:pt idx="8">
                  <c:v>9.施設や設備の事故、災害発生時の対応に関するトラブル（従業員の安否確認や出社要否の連絡の遅れ、二次災害の発生等）　　</c:v>
                </c:pt>
              </c:strCache>
            </c:strRef>
          </c:cat>
          <c:val>
            <c:numRef>
              <c:f>単純集計!$Q$240:$Y$240</c:f>
              <c:numCache>
                <c:formatCode>General</c:formatCode>
                <c:ptCount val="9"/>
                <c:pt idx="0">
                  <c:v>15</c:v>
                </c:pt>
                <c:pt idx="1">
                  <c:v>7</c:v>
                </c:pt>
                <c:pt idx="2">
                  <c:v>24</c:v>
                </c:pt>
                <c:pt idx="3">
                  <c:v>3</c:v>
                </c:pt>
                <c:pt idx="4">
                  <c:v>25</c:v>
                </c:pt>
                <c:pt idx="5">
                  <c:v>29</c:v>
                </c:pt>
                <c:pt idx="6">
                  <c:v>7</c:v>
                </c:pt>
                <c:pt idx="7">
                  <c:v>21</c:v>
                </c:pt>
                <c:pt idx="8">
                  <c:v>8</c:v>
                </c:pt>
              </c:numCache>
            </c:numRef>
          </c:val>
          <c:extLst>
            <c:ext xmlns:c16="http://schemas.microsoft.com/office/drawing/2014/chart" uri="{C3380CC4-5D6E-409C-BE32-E72D297353CC}">
              <c16:uniqueId val="{00000000-C3A7-4B53-8F4F-3C70C5459C66}"/>
            </c:ext>
          </c:extLst>
        </c:ser>
        <c:ser>
          <c:idx val="1"/>
          <c:order val="1"/>
          <c:tx>
            <c:strRef>
              <c:f>単純集計!$P$241</c:f>
              <c:strCache>
                <c:ptCount val="1"/>
                <c:pt idx="0">
                  <c:v>ある程度影響があった</c:v>
                </c:pt>
              </c:strCache>
            </c:strRef>
          </c:tx>
          <c:spPr>
            <a:solidFill>
              <a:schemeClr val="accent2">
                <a:lumMod val="40000"/>
                <a:lumOff val="60000"/>
              </a:schemeClr>
            </a:solidFill>
            <a:ln>
              <a:solidFill>
                <a:schemeClr val="accent2"/>
              </a:solidFill>
            </a:ln>
            <a:effectLst/>
          </c:spPr>
          <c:invertIfNegative val="0"/>
          <c:cat>
            <c:strRef>
              <c:f>単純集計!$Q$239:$Y$239</c:f>
              <c:strCache>
                <c:ptCount val="9"/>
                <c:pt idx="0">
                  <c:v>1.労働時間管理に関するトラブル（サービス残業の発生、慢性的な長時間労働の発生等）　　</c:v>
                </c:pt>
                <c:pt idx="1">
                  <c:v>2.労働関連法規に関するトラブル（休暇・休業（育児/介護によるものを含む）制度の運用に係わるもの等）　　</c:v>
                </c:pt>
                <c:pt idx="2">
                  <c:v>3.職場コミュニケーションに関するトラブル（セクシュアルハラスメント、パワーハラスメントに係わるもの等）　　</c:v>
                </c:pt>
                <c:pt idx="3">
                  <c:v>4.職場における差別に関するトラブル（雇用区分、年齢、国籍や心身の障害の有無による差別に係わるもの等）　　</c:v>
                </c:pt>
                <c:pt idx="4">
                  <c:v>5.労働安全衛生や従業員の心身の健康管理に関するトラブル（従業員のメンタルヘルス･健康の不調、労働災害の発生等）　　</c:v>
                </c:pt>
                <c:pt idx="5">
                  <c:v>6.業務遂行におけるトラブル（人為的なミス、顧客対応に起因するトラブルの発生等）　　</c:v>
                </c:pt>
                <c:pt idx="6">
                  <c:v>7.情報管理に関するトラブル（個人情報・業務情報の扱い、SNS等に起因するトラブル等）　　</c:v>
                </c:pt>
                <c:pt idx="7">
                  <c:v>8.従業員の不正・不法行為等に関するトラブル（反社会的勢力との取引、贈収賄等を含む不正行為等）　　</c:v>
                </c:pt>
                <c:pt idx="8">
                  <c:v>9.施設や設備の事故、災害発生時の対応に関するトラブル（従業員の安否確認や出社要否の連絡の遅れ、二次災害の発生等）　　</c:v>
                </c:pt>
              </c:strCache>
            </c:strRef>
          </c:cat>
          <c:val>
            <c:numRef>
              <c:f>単純集計!$Q$241:$Y$241</c:f>
              <c:numCache>
                <c:formatCode>General</c:formatCode>
                <c:ptCount val="9"/>
                <c:pt idx="0">
                  <c:v>120</c:v>
                </c:pt>
                <c:pt idx="1">
                  <c:v>39</c:v>
                </c:pt>
                <c:pt idx="2">
                  <c:v>211</c:v>
                </c:pt>
                <c:pt idx="3">
                  <c:v>22</c:v>
                </c:pt>
                <c:pt idx="4">
                  <c:v>264</c:v>
                </c:pt>
                <c:pt idx="5">
                  <c:v>230</c:v>
                </c:pt>
                <c:pt idx="6">
                  <c:v>38</c:v>
                </c:pt>
                <c:pt idx="7">
                  <c:v>54</c:v>
                </c:pt>
                <c:pt idx="8">
                  <c:v>41</c:v>
                </c:pt>
              </c:numCache>
            </c:numRef>
          </c:val>
          <c:extLst>
            <c:ext xmlns:c16="http://schemas.microsoft.com/office/drawing/2014/chart" uri="{C3380CC4-5D6E-409C-BE32-E72D297353CC}">
              <c16:uniqueId val="{00000001-C3A7-4B53-8F4F-3C70C5459C66}"/>
            </c:ext>
          </c:extLst>
        </c:ser>
        <c:ser>
          <c:idx val="2"/>
          <c:order val="2"/>
          <c:tx>
            <c:strRef>
              <c:f>単純集計!$P$242</c:f>
              <c:strCache>
                <c:ptCount val="1"/>
                <c:pt idx="0">
                  <c:v>さほど影響はなかった</c:v>
                </c:pt>
              </c:strCache>
            </c:strRef>
          </c:tx>
          <c:spPr>
            <a:solidFill>
              <a:schemeClr val="accent1">
                <a:lumMod val="40000"/>
                <a:lumOff val="60000"/>
              </a:schemeClr>
            </a:solidFill>
            <a:ln>
              <a:solidFill>
                <a:schemeClr val="accent1"/>
              </a:solidFill>
            </a:ln>
            <a:effectLst/>
          </c:spPr>
          <c:invertIfNegative val="0"/>
          <c:cat>
            <c:strRef>
              <c:f>単純集計!$Q$239:$Y$239</c:f>
              <c:strCache>
                <c:ptCount val="9"/>
                <c:pt idx="0">
                  <c:v>1.労働時間管理に関するトラブル（サービス残業の発生、慢性的な長時間労働の発生等）　　</c:v>
                </c:pt>
                <c:pt idx="1">
                  <c:v>2.労働関連法規に関するトラブル（休暇・休業（育児/介護によるものを含む）制度の運用に係わるもの等）　　</c:v>
                </c:pt>
                <c:pt idx="2">
                  <c:v>3.職場コミュニケーションに関するトラブル（セクシュアルハラスメント、パワーハラスメントに係わるもの等）　　</c:v>
                </c:pt>
                <c:pt idx="3">
                  <c:v>4.職場における差別に関するトラブル（雇用区分、年齢、国籍や心身の障害の有無による差別に係わるもの等）　　</c:v>
                </c:pt>
                <c:pt idx="4">
                  <c:v>5.労働安全衛生や従業員の心身の健康管理に関するトラブル（従業員のメンタルヘルス･健康の不調、労働災害の発生等）　　</c:v>
                </c:pt>
                <c:pt idx="5">
                  <c:v>6.業務遂行におけるトラブル（人為的なミス、顧客対応に起因するトラブルの発生等）　　</c:v>
                </c:pt>
                <c:pt idx="6">
                  <c:v>7.情報管理に関するトラブル（個人情報・業務情報の扱い、SNS等に起因するトラブル等）　　</c:v>
                </c:pt>
                <c:pt idx="7">
                  <c:v>8.従業員の不正・不法行為等に関するトラブル（反社会的勢力との取引、贈収賄等を含む不正行為等）　　</c:v>
                </c:pt>
                <c:pt idx="8">
                  <c:v>9.施設や設備の事故、災害発生時の対応に関するトラブル（従業員の安否確認や出社要否の連絡の遅れ、二次災害の発生等）　　</c:v>
                </c:pt>
              </c:strCache>
            </c:strRef>
          </c:cat>
          <c:val>
            <c:numRef>
              <c:f>単純集計!$Q$242:$Y$242</c:f>
              <c:numCache>
                <c:formatCode>General</c:formatCode>
                <c:ptCount val="9"/>
                <c:pt idx="0">
                  <c:v>334</c:v>
                </c:pt>
                <c:pt idx="1">
                  <c:v>160</c:v>
                </c:pt>
                <c:pt idx="2">
                  <c:v>338</c:v>
                </c:pt>
                <c:pt idx="3">
                  <c:v>59</c:v>
                </c:pt>
                <c:pt idx="4">
                  <c:v>415</c:v>
                </c:pt>
                <c:pt idx="5">
                  <c:v>510</c:v>
                </c:pt>
                <c:pt idx="6">
                  <c:v>106</c:v>
                </c:pt>
                <c:pt idx="7">
                  <c:v>77</c:v>
                </c:pt>
                <c:pt idx="8">
                  <c:v>102</c:v>
                </c:pt>
              </c:numCache>
            </c:numRef>
          </c:val>
          <c:extLst>
            <c:ext xmlns:c16="http://schemas.microsoft.com/office/drawing/2014/chart" uri="{C3380CC4-5D6E-409C-BE32-E72D297353CC}">
              <c16:uniqueId val="{00000002-C3A7-4B53-8F4F-3C70C5459C66}"/>
            </c:ext>
          </c:extLst>
        </c:ser>
        <c:ser>
          <c:idx val="3"/>
          <c:order val="3"/>
          <c:tx>
            <c:strRef>
              <c:f>単純集計!$P$243</c:f>
              <c:strCache>
                <c:ptCount val="1"/>
                <c:pt idx="0">
                  <c:v>全く影響がなかった</c:v>
                </c:pt>
              </c:strCache>
            </c:strRef>
          </c:tx>
          <c:spPr>
            <a:solidFill>
              <a:schemeClr val="accent1"/>
            </a:solidFill>
            <a:ln>
              <a:solidFill>
                <a:schemeClr val="accent1"/>
              </a:solidFill>
            </a:ln>
            <a:effectLst/>
          </c:spPr>
          <c:invertIfNegative val="0"/>
          <c:cat>
            <c:strRef>
              <c:f>単純集計!$Q$239:$Y$239</c:f>
              <c:strCache>
                <c:ptCount val="9"/>
                <c:pt idx="0">
                  <c:v>1.労働時間管理に関するトラブル（サービス残業の発生、慢性的な長時間労働の発生等）　　</c:v>
                </c:pt>
                <c:pt idx="1">
                  <c:v>2.労働関連法規に関するトラブル（休暇・休業（育児/介護によるものを含む）制度の運用に係わるもの等）　　</c:v>
                </c:pt>
                <c:pt idx="2">
                  <c:v>3.職場コミュニケーションに関するトラブル（セクシュアルハラスメント、パワーハラスメントに係わるもの等）　　</c:v>
                </c:pt>
                <c:pt idx="3">
                  <c:v>4.職場における差別に関するトラブル（雇用区分、年齢、国籍や心身の障害の有無による差別に係わるもの等）　　</c:v>
                </c:pt>
                <c:pt idx="4">
                  <c:v>5.労働安全衛生や従業員の心身の健康管理に関するトラブル（従業員のメンタルヘルス･健康の不調、労働災害の発生等）　　</c:v>
                </c:pt>
                <c:pt idx="5">
                  <c:v>6.業務遂行におけるトラブル（人為的なミス、顧客対応に起因するトラブルの発生等）　　</c:v>
                </c:pt>
                <c:pt idx="6">
                  <c:v>7.情報管理に関するトラブル（個人情報・業務情報の扱い、SNS等に起因するトラブル等）　　</c:v>
                </c:pt>
                <c:pt idx="7">
                  <c:v>8.従業員の不正・不法行為等に関するトラブル（反社会的勢力との取引、贈収賄等を含む不正行為等）　　</c:v>
                </c:pt>
                <c:pt idx="8">
                  <c:v>9.施設や設備の事故、災害発生時の対応に関するトラブル（従業員の安否確認や出社要否の連絡の遅れ、二次災害の発生等）　　</c:v>
                </c:pt>
              </c:strCache>
            </c:strRef>
          </c:cat>
          <c:val>
            <c:numRef>
              <c:f>単純集計!$Q$243:$Y$243</c:f>
              <c:numCache>
                <c:formatCode>General</c:formatCode>
                <c:ptCount val="9"/>
                <c:pt idx="0">
                  <c:v>144</c:v>
                </c:pt>
                <c:pt idx="1">
                  <c:v>147</c:v>
                </c:pt>
                <c:pt idx="2">
                  <c:v>110</c:v>
                </c:pt>
                <c:pt idx="3">
                  <c:v>49</c:v>
                </c:pt>
                <c:pt idx="4">
                  <c:v>174</c:v>
                </c:pt>
                <c:pt idx="5">
                  <c:v>229</c:v>
                </c:pt>
                <c:pt idx="6">
                  <c:v>60</c:v>
                </c:pt>
                <c:pt idx="7">
                  <c:v>47</c:v>
                </c:pt>
                <c:pt idx="8">
                  <c:v>85</c:v>
                </c:pt>
              </c:numCache>
            </c:numRef>
          </c:val>
          <c:extLst>
            <c:ext xmlns:c16="http://schemas.microsoft.com/office/drawing/2014/chart" uri="{C3380CC4-5D6E-409C-BE32-E72D297353CC}">
              <c16:uniqueId val="{00000003-C3A7-4B53-8F4F-3C70C5459C66}"/>
            </c:ext>
          </c:extLst>
        </c:ser>
        <c:dLbls>
          <c:showLegendKey val="0"/>
          <c:showVal val="0"/>
          <c:showCatName val="0"/>
          <c:showSerName val="0"/>
          <c:showPercent val="0"/>
          <c:showBubbleSize val="0"/>
        </c:dLbls>
        <c:gapWidth val="150"/>
        <c:overlap val="100"/>
        <c:axId val="1752029711"/>
        <c:axId val="2015057023"/>
        <c:extLst>
          <c:ext xmlns:c15="http://schemas.microsoft.com/office/drawing/2012/chart" uri="{02D57815-91ED-43cb-92C2-25804820EDAC}">
            <c15:filteredBarSeries>
              <c15:ser>
                <c:idx val="4"/>
                <c:order val="4"/>
                <c:tx>
                  <c:strRef>
                    <c:extLst>
                      <c:ext uri="{02D57815-91ED-43cb-92C2-25804820EDAC}">
                        <c15:formulaRef>
                          <c15:sqref>単純集計!$P$244</c15:sqref>
                        </c15:formulaRef>
                      </c:ext>
                    </c:extLst>
                    <c:strCache>
                      <c:ptCount val="1"/>
                      <c:pt idx="0">
                        <c:v>問題が発生していない</c:v>
                      </c:pt>
                    </c:strCache>
                  </c:strRef>
                </c:tx>
                <c:spPr>
                  <a:solidFill>
                    <a:schemeClr val="bg1">
                      <a:lumMod val="85000"/>
                    </a:schemeClr>
                  </a:solidFill>
                  <a:ln>
                    <a:solidFill>
                      <a:schemeClr val="bg1">
                        <a:lumMod val="85000"/>
                      </a:schemeClr>
                    </a:solidFill>
                  </a:ln>
                  <a:effectLst/>
                </c:spPr>
                <c:invertIfNegative val="0"/>
                <c:cat>
                  <c:strRef>
                    <c:extLst>
                      <c:ext uri="{02D57815-91ED-43cb-92C2-25804820EDAC}">
                        <c15:formulaRef>
                          <c15:sqref>単純集計!$Q$239:$Y$239</c15:sqref>
                        </c15:formulaRef>
                      </c:ext>
                    </c:extLst>
                    <c:strCache>
                      <c:ptCount val="9"/>
                      <c:pt idx="0">
                        <c:v>1.労働時間管理に関するトラブル（サービス残業の発生、慢性的な長時間労働の発生等）　　</c:v>
                      </c:pt>
                      <c:pt idx="1">
                        <c:v>2.労働関連法規に関するトラブル（休暇・休業（育児/介護によるものを含む）制度の運用に係わるもの等）　　</c:v>
                      </c:pt>
                      <c:pt idx="2">
                        <c:v>3.職場コミュニケーションに関するトラブル（セクシュアルハラスメント、パワーハラスメントに係わるもの等）　　</c:v>
                      </c:pt>
                      <c:pt idx="3">
                        <c:v>4.職場における差別に関するトラブル（雇用区分、年齢、国籍や心身の障害の有無による差別に係わるもの等）　　</c:v>
                      </c:pt>
                      <c:pt idx="4">
                        <c:v>5.労働安全衛生や従業員の心身の健康管理に関するトラブル（従業員のメンタルヘルス･健康の不調、労働災害の発生等）　　</c:v>
                      </c:pt>
                      <c:pt idx="5">
                        <c:v>6.業務遂行におけるトラブル（人為的なミス、顧客対応に起因するトラブルの発生等）　　</c:v>
                      </c:pt>
                      <c:pt idx="6">
                        <c:v>7.情報管理に関するトラブル（個人情報・業務情報の扱い、SNS等に起因するトラブル等）　　</c:v>
                      </c:pt>
                      <c:pt idx="7">
                        <c:v>8.従業員の不正・不法行為等に関するトラブル（反社会的勢力との取引、贈収賄等を含む不正行為等）　　</c:v>
                      </c:pt>
                      <c:pt idx="8">
                        <c:v>9.施設や設備の事故、災害発生時の対応に関するトラブル（従業員の安否確認や出社要否の連絡の遅れ、二次災害の発生等）　　</c:v>
                      </c:pt>
                    </c:strCache>
                  </c:strRef>
                </c:cat>
                <c:val>
                  <c:numRef>
                    <c:extLst>
                      <c:ext uri="{02D57815-91ED-43cb-92C2-25804820EDAC}">
                        <c15:formulaRef>
                          <c15:sqref>単純集計!$Q$244:$Y$244</c15:sqref>
                        </c15:formulaRef>
                      </c:ext>
                    </c:extLst>
                    <c:numCache>
                      <c:formatCode>General</c:formatCode>
                      <c:ptCount val="9"/>
                      <c:pt idx="0">
                        <c:v>712</c:v>
                      </c:pt>
                      <c:pt idx="1">
                        <c:v>972</c:v>
                      </c:pt>
                      <c:pt idx="2">
                        <c:v>642</c:v>
                      </c:pt>
                      <c:pt idx="3">
                        <c:v>1192</c:v>
                      </c:pt>
                      <c:pt idx="4">
                        <c:v>447</c:v>
                      </c:pt>
                      <c:pt idx="5">
                        <c:v>327</c:v>
                      </c:pt>
                      <c:pt idx="6">
                        <c:v>1114</c:v>
                      </c:pt>
                      <c:pt idx="7">
                        <c:v>1126</c:v>
                      </c:pt>
                      <c:pt idx="8">
                        <c:v>1089</c:v>
                      </c:pt>
                    </c:numCache>
                  </c:numRef>
                </c:val>
                <c:extLst>
                  <c:ext xmlns:c16="http://schemas.microsoft.com/office/drawing/2014/chart" uri="{C3380CC4-5D6E-409C-BE32-E72D297353CC}">
                    <c16:uniqueId val="{00000004-C3A7-4B53-8F4F-3C70C5459C66}"/>
                  </c:ext>
                </c:extLst>
              </c15:ser>
            </c15:filteredBarSeries>
          </c:ext>
        </c:extLst>
      </c:barChart>
      <c:catAx>
        <c:axId val="17520297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015057023"/>
        <c:crosses val="autoZero"/>
        <c:auto val="1"/>
        <c:lblAlgn val="ctr"/>
        <c:lblOffset val="100"/>
        <c:noMultiLvlLbl val="0"/>
      </c:catAx>
      <c:valAx>
        <c:axId val="201505702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752029711"/>
        <c:crosses val="autoZero"/>
        <c:crossBetween val="between"/>
        <c:minorUnit val="0.25"/>
      </c:valAx>
      <c:spPr>
        <a:noFill/>
        <a:ln>
          <a:noFill/>
        </a:ln>
        <a:effectLst/>
      </c:spPr>
    </c:plotArea>
    <c:legend>
      <c:legendPos val="b"/>
      <c:layout>
        <c:manualLayout>
          <c:xMode val="edge"/>
          <c:yMode val="edge"/>
          <c:x val="0.29531939957636427"/>
          <c:y val="0.91241167734554041"/>
          <c:w val="0.41216404868624884"/>
          <c:h val="6.300143573920580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Sheet5!$B$5</c:f>
              <c:strCache>
                <c:ptCount val="1"/>
                <c:pt idx="0">
                  <c:v>全体</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ＭＳ Ｐゴシック" panose="020B0600070205080204" pitchFamily="50" charset="-128"/>
                    <a:ea typeface="ＭＳ Ｐゴシック" panose="020B060007020508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Sheet5!$C$4:$G$4</c:f>
              <c:strCache>
                <c:ptCount val="5"/>
                <c:pt idx="0">
                  <c:v>H25</c:v>
                </c:pt>
                <c:pt idx="1">
                  <c:v>H26</c:v>
                </c:pt>
                <c:pt idx="2">
                  <c:v>H27</c:v>
                </c:pt>
                <c:pt idx="3">
                  <c:v>H28</c:v>
                </c:pt>
                <c:pt idx="4">
                  <c:v>H29</c:v>
                </c:pt>
              </c:strCache>
            </c:strRef>
          </c:cat>
          <c:val>
            <c:numRef>
              <c:f>Sheet5!$C$5:$G$5</c:f>
              <c:numCache>
                <c:formatCode>#,##0_);[Red]\(#,##0\)</c:formatCode>
                <c:ptCount val="5"/>
                <c:pt idx="0">
                  <c:v>1627</c:v>
                </c:pt>
                <c:pt idx="1">
                  <c:v>1648</c:v>
                </c:pt>
                <c:pt idx="2">
                  <c:v>1955</c:v>
                </c:pt>
                <c:pt idx="3">
                  <c:v>2044</c:v>
                </c:pt>
                <c:pt idx="4">
                  <c:v>2399</c:v>
                </c:pt>
              </c:numCache>
            </c:numRef>
          </c:val>
          <c:extLst>
            <c:ext xmlns:c16="http://schemas.microsoft.com/office/drawing/2014/chart" uri="{C3380CC4-5D6E-409C-BE32-E72D297353CC}">
              <c16:uniqueId val="{00000000-61BA-40DF-870B-0E4E75239397}"/>
            </c:ext>
          </c:extLst>
        </c:ser>
        <c:dLbls>
          <c:showLegendKey val="0"/>
          <c:showVal val="0"/>
          <c:showCatName val="0"/>
          <c:showSerName val="0"/>
          <c:showPercent val="0"/>
          <c:showBubbleSize val="0"/>
        </c:dLbls>
        <c:gapWidth val="41"/>
        <c:axId val="637973471"/>
        <c:axId val="810205967"/>
      </c:barChart>
      <c:lineChart>
        <c:grouping val="standard"/>
        <c:varyColors val="0"/>
        <c:ser>
          <c:idx val="1"/>
          <c:order val="1"/>
          <c:tx>
            <c:strRef>
              <c:f>Sheet5!$B$6</c:f>
              <c:strCache>
                <c:ptCount val="1"/>
                <c:pt idx="0">
                  <c:v>うち、メール誤送信によるものの割合</c:v>
                </c:pt>
              </c:strCache>
            </c:strRef>
          </c:tx>
          <c:spPr>
            <a:ln w="19050" cap="rnd">
              <a:solidFill>
                <a:schemeClr val="accent2"/>
              </a:solidFill>
              <a:prstDash val="sysDot"/>
              <a:round/>
            </a:ln>
            <a:effectLst/>
          </c:spPr>
          <c:marker>
            <c:symbol val="circle"/>
            <c:size val="8"/>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Sheet5!$C$4:$G$4</c:f>
              <c:strCache>
                <c:ptCount val="5"/>
                <c:pt idx="0">
                  <c:v>H25</c:v>
                </c:pt>
                <c:pt idx="1">
                  <c:v>H26</c:v>
                </c:pt>
                <c:pt idx="2">
                  <c:v>H27</c:v>
                </c:pt>
                <c:pt idx="3">
                  <c:v>H28</c:v>
                </c:pt>
                <c:pt idx="4">
                  <c:v>H29</c:v>
                </c:pt>
              </c:strCache>
            </c:strRef>
          </c:cat>
          <c:val>
            <c:numRef>
              <c:f>Sheet5!$C$6:$G$6</c:f>
              <c:numCache>
                <c:formatCode>0.0%</c:formatCode>
                <c:ptCount val="5"/>
                <c:pt idx="0">
                  <c:v>0.16800000000000001</c:v>
                </c:pt>
                <c:pt idx="1">
                  <c:v>0.185</c:v>
                </c:pt>
                <c:pt idx="2">
                  <c:v>0.20899999999999999</c:v>
                </c:pt>
                <c:pt idx="3">
                  <c:v>0.20699999999999999</c:v>
                </c:pt>
                <c:pt idx="4">
                  <c:v>0.26500000000000001</c:v>
                </c:pt>
              </c:numCache>
            </c:numRef>
          </c:val>
          <c:smooth val="0"/>
          <c:extLst>
            <c:ext xmlns:c16="http://schemas.microsoft.com/office/drawing/2014/chart" uri="{C3380CC4-5D6E-409C-BE32-E72D297353CC}">
              <c16:uniqueId val="{00000001-61BA-40DF-870B-0E4E75239397}"/>
            </c:ext>
          </c:extLst>
        </c:ser>
        <c:dLbls>
          <c:showLegendKey val="0"/>
          <c:showVal val="0"/>
          <c:showCatName val="0"/>
          <c:showSerName val="0"/>
          <c:showPercent val="0"/>
          <c:showBubbleSize val="0"/>
        </c:dLbls>
        <c:marker val="1"/>
        <c:smooth val="0"/>
        <c:axId val="637974271"/>
        <c:axId val="810206383"/>
      </c:lineChart>
      <c:catAx>
        <c:axId val="63797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810205967"/>
        <c:crosses val="autoZero"/>
        <c:auto val="1"/>
        <c:lblAlgn val="ctr"/>
        <c:lblOffset val="100"/>
        <c:noMultiLvlLbl val="0"/>
      </c:catAx>
      <c:valAx>
        <c:axId val="810205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r>
                  <a:rPr lang="ja-JP" altLang="en-US" dirty="0">
                    <a:solidFill>
                      <a:schemeClr val="tx1"/>
                    </a:solidFill>
                  </a:rPr>
                  <a:t>（件数）</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637973471"/>
        <c:crosses val="autoZero"/>
        <c:crossBetween val="between"/>
      </c:valAx>
      <c:valAx>
        <c:axId val="810206383"/>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637974271"/>
        <c:crosses val="max"/>
        <c:crossBetween val="between"/>
      </c:valAx>
      <c:catAx>
        <c:axId val="637974271"/>
        <c:scaling>
          <c:orientation val="minMax"/>
        </c:scaling>
        <c:delete val="1"/>
        <c:axPos val="b"/>
        <c:numFmt formatCode="General" sourceLinked="1"/>
        <c:majorTickMark val="none"/>
        <c:minorTickMark val="none"/>
        <c:tickLblPos val="nextTo"/>
        <c:crossAx val="8102063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400">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Sheet6!$P$4</c:f>
              <c:strCache>
                <c:ptCount val="1"/>
                <c:pt idx="0">
                  <c:v>死傷者数</c:v>
                </c:pt>
              </c:strCache>
            </c:strRef>
          </c:tx>
          <c:spPr>
            <a:solidFill>
              <a:schemeClr val="accent1"/>
            </a:solidFill>
            <a:ln>
              <a:noFill/>
            </a:ln>
            <a:effectLst/>
          </c:spPr>
          <c:invertIfNegative val="0"/>
          <c:dLbls>
            <c:dLbl>
              <c:idx val="0"/>
              <c:layout>
                <c:manualLayout>
                  <c:x val="2.7777777777777779E-3"/>
                  <c:y val="0.1252032889040553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C2-4D68-95E2-8BBC3D4FB16B}"/>
                </c:ext>
              </c:extLst>
            </c:dLbl>
            <c:dLbl>
              <c:idx val="1"/>
              <c:layout>
                <c:manualLayout>
                  <c:x val="0"/>
                  <c:y val="0.1357393300460516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C2-4D68-95E2-8BBC3D4FB16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ＭＳ Ｐゴシック" panose="020B0600070205080204" pitchFamily="50" charset="-128"/>
                    <a:ea typeface="ＭＳ Ｐゴシック" panose="020B060007020508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Sheet6!$Q$3:$V$3</c:f>
              <c:strCache>
                <c:ptCount val="6"/>
                <c:pt idx="0">
                  <c:v>H10</c:v>
                </c:pt>
                <c:pt idx="1">
                  <c:v>H13</c:v>
                </c:pt>
                <c:pt idx="2">
                  <c:v>H16</c:v>
                </c:pt>
                <c:pt idx="3">
                  <c:v>H19</c:v>
                </c:pt>
                <c:pt idx="4">
                  <c:v>H22</c:v>
                </c:pt>
                <c:pt idx="5">
                  <c:v>H25</c:v>
                </c:pt>
              </c:strCache>
            </c:strRef>
          </c:cat>
          <c:val>
            <c:numRef>
              <c:f>Sheet6!$Q$4:$V$4</c:f>
              <c:numCache>
                <c:formatCode>#,##0</c:formatCode>
                <c:ptCount val="6"/>
                <c:pt idx="0">
                  <c:v>43601</c:v>
                </c:pt>
                <c:pt idx="1">
                  <c:v>47954</c:v>
                </c:pt>
                <c:pt idx="2">
                  <c:v>42161</c:v>
                </c:pt>
                <c:pt idx="3">
                  <c:v>38030</c:v>
                </c:pt>
                <c:pt idx="4">
                  <c:v>36087</c:v>
                </c:pt>
                <c:pt idx="5">
                  <c:v>28644</c:v>
                </c:pt>
              </c:numCache>
            </c:numRef>
          </c:val>
          <c:extLst>
            <c:ext xmlns:c16="http://schemas.microsoft.com/office/drawing/2014/chart" uri="{C3380CC4-5D6E-409C-BE32-E72D297353CC}">
              <c16:uniqueId val="{00000000-A5C2-4D68-95E2-8BBC3D4FB16B}"/>
            </c:ext>
          </c:extLst>
        </c:ser>
        <c:dLbls>
          <c:showLegendKey val="0"/>
          <c:showVal val="0"/>
          <c:showCatName val="0"/>
          <c:showSerName val="0"/>
          <c:showPercent val="0"/>
          <c:showBubbleSize val="0"/>
        </c:dLbls>
        <c:gapWidth val="40"/>
        <c:axId val="637973471"/>
        <c:axId val="810205967"/>
      </c:barChart>
      <c:lineChart>
        <c:grouping val="standard"/>
        <c:varyColors val="0"/>
        <c:ser>
          <c:idx val="1"/>
          <c:order val="1"/>
          <c:tx>
            <c:strRef>
              <c:f>Sheet6!$P$5</c:f>
              <c:strCache>
                <c:ptCount val="1"/>
                <c:pt idx="0">
                  <c:v>不安全な行動のうち、設備不良等を除く事故の割合</c:v>
                </c:pt>
              </c:strCache>
            </c:strRef>
          </c:tx>
          <c:spPr>
            <a:ln w="19050" cap="rnd">
              <a:solidFill>
                <a:schemeClr val="accent2"/>
              </a:solidFill>
              <a:prstDash val="sysDot"/>
              <a:round/>
            </a:ln>
            <a:effectLst/>
          </c:spPr>
          <c:marker>
            <c:symbol val="circle"/>
            <c:size val="8"/>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Sheet5!$C$4:$G$4</c:f>
              <c:strCache>
                <c:ptCount val="5"/>
                <c:pt idx="0">
                  <c:v>H25</c:v>
                </c:pt>
                <c:pt idx="1">
                  <c:v>H26</c:v>
                </c:pt>
                <c:pt idx="2">
                  <c:v>H27</c:v>
                </c:pt>
                <c:pt idx="3">
                  <c:v>H28</c:v>
                </c:pt>
                <c:pt idx="4">
                  <c:v>H29</c:v>
                </c:pt>
              </c:strCache>
            </c:strRef>
          </c:cat>
          <c:val>
            <c:numRef>
              <c:f>Sheet6!$Q$5:$V$5</c:f>
              <c:numCache>
                <c:formatCode>0%</c:formatCode>
                <c:ptCount val="6"/>
                <c:pt idx="0">
                  <c:v>0.60400000000000009</c:v>
                </c:pt>
                <c:pt idx="1">
                  <c:v>0.58700000000000008</c:v>
                </c:pt>
                <c:pt idx="2">
                  <c:v>0.57200000000000006</c:v>
                </c:pt>
                <c:pt idx="3">
                  <c:v>0.56899999999999995</c:v>
                </c:pt>
                <c:pt idx="4">
                  <c:v>0.67099999999999993</c:v>
                </c:pt>
                <c:pt idx="5">
                  <c:v>0.68</c:v>
                </c:pt>
              </c:numCache>
            </c:numRef>
          </c:val>
          <c:smooth val="0"/>
          <c:extLst>
            <c:ext xmlns:c16="http://schemas.microsoft.com/office/drawing/2014/chart" uri="{C3380CC4-5D6E-409C-BE32-E72D297353CC}">
              <c16:uniqueId val="{00000001-A5C2-4D68-95E2-8BBC3D4FB16B}"/>
            </c:ext>
          </c:extLst>
        </c:ser>
        <c:dLbls>
          <c:showLegendKey val="0"/>
          <c:showVal val="0"/>
          <c:showCatName val="0"/>
          <c:showSerName val="0"/>
          <c:showPercent val="0"/>
          <c:showBubbleSize val="0"/>
        </c:dLbls>
        <c:marker val="1"/>
        <c:smooth val="0"/>
        <c:axId val="637974271"/>
        <c:axId val="810206383"/>
      </c:lineChart>
      <c:catAx>
        <c:axId val="63797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810205967"/>
        <c:crosses val="autoZero"/>
        <c:auto val="1"/>
        <c:lblAlgn val="ctr"/>
        <c:lblOffset val="100"/>
        <c:noMultiLvlLbl val="0"/>
      </c:catAx>
      <c:valAx>
        <c:axId val="810205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r>
                  <a:rPr lang="en-US">
                    <a:solidFill>
                      <a:schemeClr val="tx1"/>
                    </a:solidFill>
                  </a:rPr>
                  <a:t>(</a:t>
                </a:r>
                <a:r>
                  <a:rPr lang="ja-JP">
                    <a:solidFill>
                      <a:schemeClr val="tx1"/>
                    </a:solidFill>
                  </a:rPr>
                  <a:t>件数</a:t>
                </a:r>
                <a:r>
                  <a:rPr lang="en-US">
                    <a:solidFill>
                      <a:schemeClr val="tx1"/>
                    </a:solidFill>
                  </a:rPr>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637973471"/>
        <c:crosses val="autoZero"/>
        <c:crossBetween val="between"/>
      </c:valAx>
      <c:valAx>
        <c:axId val="810206383"/>
        <c:scaling>
          <c:orientation val="minMax"/>
          <c:min val="0"/>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637974271"/>
        <c:crosses val="max"/>
        <c:crossBetween val="between"/>
      </c:valAx>
      <c:catAx>
        <c:axId val="637974271"/>
        <c:scaling>
          <c:orientation val="minMax"/>
        </c:scaling>
        <c:delete val="1"/>
        <c:axPos val="b"/>
        <c:numFmt formatCode="General" sourceLinked="1"/>
        <c:majorTickMark val="none"/>
        <c:minorTickMark val="none"/>
        <c:tickLblPos val="nextTo"/>
        <c:crossAx val="810206383"/>
        <c:crosses val="autoZero"/>
        <c:auto val="1"/>
        <c:lblAlgn val="ctr"/>
        <c:lblOffset val="100"/>
        <c:noMultiLvlLbl val="0"/>
      </c:catAx>
      <c:spPr>
        <a:noFill/>
        <a:ln>
          <a:noFill/>
        </a:ln>
        <a:effectLst/>
      </c:spPr>
    </c:plotArea>
    <c:legend>
      <c:legendPos val="b"/>
      <c:layout>
        <c:manualLayout>
          <c:xMode val="edge"/>
          <c:yMode val="edge"/>
          <c:x val="4.8600174978127413E-4"/>
          <c:y val="0.79602224349095274"/>
          <c:w val="0.99624999999999975"/>
          <c:h val="0.182905674225054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400">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Sheet1!$D$72</c:f>
              <c:strCache>
                <c:ptCount val="1"/>
                <c:pt idx="0">
                  <c:v>違法な長時間労働があった数</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Sheet1!$E$70:$H$70</c:f>
              <c:strCache>
                <c:ptCount val="4"/>
                <c:pt idx="0">
                  <c:v>H27</c:v>
                </c:pt>
                <c:pt idx="1">
                  <c:v>H28</c:v>
                </c:pt>
                <c:pt idx="2">
                  <c:v>H29</c:v>
                </c:pt>
                <c:pt idx="3">
                  <c:v>H30</c:v>
                </c:pt>
              </c:strCache>
            </c:strRef>
          </c:cat>
          <c:val>
            <c:numRef>
              <c:f>Sheet1!$E$72:$H$72</c:f>
              <c:numCache>
                <c:formatCode>#,##0_);[Red]\(#,##0\)</c:formatCode>
                <c:ptCount val="4"/>
                <c:pt idx="0">
                  <c:v>5775</c:v>
                </c:pt>
                <c:pt idx="1">
                  <c:v>10272</c:v>
                </c:pt>
                <c:pt idx="2">
                  <c:v>11592</c:v>
                </c:pt>
                <c:pt idx="3">
                  <c:v>11766</c:v>
                </c:pt>
              </c:numCache>
            </c:numRef>
          </c:val>
          <c:extLst>
            <c:ext xmlns:c16="http://schemas.microsoft.com/office/drawing/2014/chart" uri="{C3380CC4-5D6E-409C-BE32-E72D297353CC}">
              <c16:uniqueId val="{00000005-EA63-4FB9-84DB-6D8C7BBA282A}"/>
            </c:ext>
          </c:extLst>
        </c:ser>
        <c:dLbls>
          <c:showLegendKey val="0"/>
          <c:showVal val="0"/>
          <c:showCatName val="0"/>
          <c:showSerName val="0"/>
          <c:showPercent val="0"/>
          <c:showBubbleSize val="0"/>
        </c:dLbls>
        <c:gapWidth val="219"/>
        <c:overlap val="-27"/>
        <c:axId val="1395268911"/>
        <c:axId val="1079279999"/>
        <c:extLst>
          <c:ext xmlns:c15="http://schemas.microsoft.com/office/drawing/2012/chart" uri="{02D57815-91ED-43cb-92C2-25804820EDAC}">
            <c15:filteredBarSeries>
              <c15:ser>
                <c:idx val="0"/>
                <c:order val="0"/>
                <c:tx>
                  <c:strRef>
                    <c:extLst>
                      <c:ext uri="{02D57815-91ED-43cb-92C2-25804820EDAC}">
                        <c15:formulaRef>
                          <c15:sqref>Sheet1!$D$71</c15:sqref>
                        </c15:formulaRef>
                      </c:ext>
                    </c:extLst>
                    <c:strCache>
                      <c:ptCount val="1"/>
                      <c:pt idx="0">
                        <c:v>労働基準法などの法令違反あり数</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extLst>
                      <c:ext uri="{02D57815-91ED-43cb-92C2-25804820EDAC}">
                        <c15:formulaRef>
                          <c15:sqref>Sheet1!$E$70:$H$70</c15:sqref>
                        </c15:formulaRef>
                      </c:ext>
                    </c:extLst>
                    <c:strCache>
                      <c:ptCount val="4"/>
                      <c:pt idx="0">
                        <c:v>H27</c:v>
                      </c:pt>
                      <c:pt idx="1">
                        <c:v>H28</c:v>
                      </c:pt>
                      <c:pt idx="2">
                        <c:v>H29</c:v>
                      </c:pt>
                      <c:pt idx="3">
                        <c:v>H30</c:v>
                      </c:pt>
                    </c:strCache>
                  </c:strRef>
                </c:cat>
                <c:val>
                  <c:numRef>
                    <c:extLst>
                      <c:ext uri="{02D57815-91ED-43cb-92C2-25804820EDAC}">
                        <c15:formulaRef>
                          <c15:sqref>Sheet1!$E$71:$H$71</c15:sqref>
                        </c15:formulaRef>
                      </c:ext>
                    </c:extLst>
                    <c:numCache>
                      <c:formatCode>#,##0_);[Red]\(#,##0\)</c:formatCode>
                      <c:ptCount val="4"/>
                      <c:pt idx="0">
                        <c:v>7798</c:v>
                      </c:pt>
                      <c:pt idx="1">
                        <c:v>15790</c:v>
                      </c:pt>
                      <c:pt idx="2">
                        <c:v>18061</c:v>
                      </c:pt>
                      <c:pt idx="3">
                        <c:v>20244</c:v>
                      </c:pt>
                    </c:numCache>
                  </c:numRef>
                </c:val>
                <c:extLst>
                  <c:ext xmlns:c16="http://schemas.microsoft.com/office/drawing/2014/chart" uri="{C3380CC4-5D6E-409C-BE32-E72D297353CC}">
                    <c16:uniqueId val="{00000000-EA63-4FB9-84DB-6D8C7BBA282A}"/>
                  </c:ext>
                </c:extLst>
              </c15:ser>
            </c15:filteredBarSeries>
          </c:ext>
        </c:extLst>
      </c:barChart>
      <c:catAx>
        <c:axId val="139526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079279999"/>
        <c:crosses val="autoZero"/>
        <c:auto val="1"/>
        <c:lblAlgn val="ctr"/>
        <c:lblOffset val="100"/>
        <c:noMultiLvlLbl val="0"/>
      </c:catAx>
      <c:valAx>
        <c:axId val="1079279999"/>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395268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400">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140004467214635E-2"/>
          <c:y val="4.4765809039564709E-2"/>
          <c:w val="0.907068856298756"/>
          <c:h val="0.89592796100658822"/>
        </c:manualLayout>
      </c:layout>
      <c:scatterChart>
        <c:scatterStyle val="lineMarker"/>
        <c:varyColors val="0"/>
        <c:ser>
          <c:idx val="0"/>
          <c:order val="0"/>
          <c:spPr>
            <a:ln w="28575" cap="rnd">
              <a:noFill/>
              <a:round/>
            </a:ln>
            <a:effectLst/>
          </c:spPr>
          <c:marker>
            <c:symbol val="circle"/>
            <c:size val="10"/>
            <c:spPr>
              <a:solidFill>
                <a:schemeClr val="accent6">
                  <a:lumMod val="40000"/>
                  <a:lumOff val="60000"/>
                </a:schemeClr>
              </a:solidFill>
              <a:ln w="9525">
                <a:solidFill>
                  <a:schemeClr val="bg1">
                    <a:lumMod val="85000"/>
                  </a:schemeClr>
                </a:solidFill>
              </a:ln>
              <a:effectLst/>
            </c:spPr>
          </c:marker>
          <c:dPt>
            <c:idx val="0"/>
            <c:marker>
              <c:symbol val="circle"/>
              <c:size val="10"/>
              <c:spPr>
                <a:solidFill>
                  <a:schemeClr val="accent6"/>
                </a:solidFill>
                <a:ln w="9525">
                  <a:solidFill>
                    <a:schemeClr val="bg1">
                      <a:lumMod val="85000"/>
                    </a:schemeClr>
                  </a:solidFill>
                </a:ln>
                <a:effectLst/>
              </c:spPr>
            </c:marker>
            <c:bubble3D val="0"/>
            <c:extLst>
              <c:ext xmlns:c16="http://schemas.microsoft.com/office/drawing/2014/chart" uri="{C3380CC4-5D6E-409C-BE32-E72D297353CC}">
                <c16:uniqueId val="{00000000-77D0-48EC-B7CE-227899DFD226}"/>
              </c:ext>
            </c:extLst>
          </c:dPt>
          <c:dPt>
            <c:idx val="2"/>
            <c:marker>
              <c:symbol val="circle"/>
              <c:size val="10"/>
              <c:spPr>
                <a:solidFill>
                  <a:schemeClr val="accent6"/>
                </a:solidFill>
                <a:ln w="9525">
                  <a:solidFill>
                    <a:schemeClr val="bg1">
                      <a:lumMod val="85000"/>
                    </a:schemeClr>
                  </a:solidFill>
                </a:ln>
                <a:effectLst/>
              </c:spPr>
            </c:marker>
            <c:bubble3D val="0"/>
            <c:extLst>
              <c:ext xmlns:c16="http://schemas.microsoft.com/office/drawing/2014/chart" uri="{C3380CC4-5D6E-409C-BE32-E72D297353CC}">
                <c16:uniqueId val="{00000001-77D0-48EC-B7CE-227899DFD226}"/>
              </c:ext>
            </c:extLst>
          </c:dPt>
          <c:dPt>
            <c:idx val="4"/>
            <c:marker>
              <c:symbol val="circle"/>
              <c:size val="10"/>
              <c:spPr>
                <a:solidFill>
                  <a:schemeClr val="accent6"/>
                </a:solidFill>
                <a:ln w="9525">
                  <a:solidFill>
                    <a:schemeClr val="bg1">
                      <a:lumMod val="85000"/>
                    </a:schemeClr>
                  </a:solidFill>
                </a:ln>
                <a:effectLst/>
              </c:spPr>
            </c:marker>
            <c:bubble3D val="0"/>
            <c:extLst>
              <c:ext xmlns:c16="http://schemas.microsoft.com/office/drawing/2014/chart" uri="{C3380CC4-5D6E-409C-BE32-E72D297353CC}">
                <c16:uniqueId val="{00000002-77D0-48EC-B7CE-227899DFD226}"/>
              </c:ext>
            </c:extLst>
          </c:dPt>
          <c:dPt>
            <c:idx val="5"/>
            <c:marker>
              <c:symbol val="circle"/>
              <c:size val="10"/>
              <c:spPr>
                <a:solidFill>
                  <a:schemeClr val="accent6"/>
                </a:solidFill>
                <a:ln w="9525">
                  <a:solidFill>
                    <a:schemeClr val="bg1">
                      <a:lumMod val="85000"/>
                    </a:schemeClr>
                  </a:solidFill>
                </a:ln>
                <a:effectLst/>
              </c:spPr>
            </c:marker>
            <c:bubble3D val="0"/>
            <c:extLst>
              <c:ext xmlns:c16="http://schemas.microsoft.com/office/drawing/2014/chart" uri="{C3380CC4-5D6E-409C-BE32-E72D297353CC}">
                <c16:uniqueId val="{00000003-77D0-48EC-B7CE-227899DFD226}"/>
              </c:ext>
            </c:extLst>
          </c:dPt>
          <c:dLbls>
            <c:dLbl>
              <c:idx val="0"/>
              <c:layout>
                <c:manualLayout>
                  <c:x val="0"/>
                  <c:y val="5.187898523839823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D0-48EC-B7CE-227899DFD226}"/>
                </c:ext>
              </c:extLst>
            </c:dLbl>
            <c:dLbl>
              <c:idx val="1"/>
              <c:layout>
                <c:manualLayout>
                  <c:x val="5.3302693002227307E-3"/>
                  <c:y val="4.801270928161676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D0-48EC-B7CE-227899DFD226}"/>
                </c:ext>
              </c:extLst>
            </c:dLbl>
            <c:dLbl>
              <c:idx val="2"/>
              <c:layout>
                <c:manualLayout>
                  <c:x val="-6.7796445868196456E-2"/>
                  <c:y val="-4.3035126151367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D0-48EC-B7CE-227899DFD226}"/>
                </c:ext>
              </c:extLst>
            </c:dLbl>
            <c:dLbl>
              <c:idx val="3"/>
              <c:layout>
                <c:manualLayout>
                  <c:x val="-1.7809855592234246E-3"/>
                  <c:y val="7.1170586809633035E-2"/>
                </c:manualLayout>
              </c:layout>
              <c:showLegendKey val="0"/>
              <c:showVal val="1"/>
              <c:showCatName val="1"/>
              <c:showSerName val="0"/>
              <c:showPercent val="0"/>
              <c:showBubbleSize val="0"/>
              <c:extLst>
                <c:ext xmlns:c15="http://schemas.microsoft.com/office/drawing/2012/chart" uri="{CE6537A1-D6FC-4f65-9D91-7224C49458BB}">
                  <c15:layout>
                    <c:manualLayout>
                      <c:w val="8.97775755977583E-2"/>
                      <c:h val="4.0648500807289129E-2"/>
                    </c:manualLayout>
                  </c15:layout>
                </c:ext>
                <c:ext xmlns:c16="http://schemas.microsoft.com/office/drawing/2014/chart" uri="{C3380CC4-5D6E-409C-BE32-E72D297353CC}">
                  <c16:uniqueId val="{00000005-77D0-48EC-B7CE-227899DFD226}"/>
                </c:ext>
              </c:extLst>
            </c:dLbl>
            <c:dLbl>
              <c:idx val="4"/>
              <c:layout>
                <c:manualLayout>
                  <c:x val="-5.7092690344675567E-2"/>
                  <c:y val="5.541527679070075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D0-48EC-B7CE-227899DFD226}"/>
                </c:ext>
              </c:extLst>
            </c:dLbl>
            <c:dLbl>
              <c:idx val="5"/>
              <c:layout>
                <c:manualLayout>
                  <c:x val="-2.8529486430750119E-2"/>
                  <c:y val="-5.463737555512105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D0-48EC-B7CE-227899DFD226}"/>
                </c:ext>
              </c:extLst>
            </c:dLbl>
            <c:dLbl>
              <c:idx val="6"/>
              <c:layout>
                <c:manualLayout>
                  <c:x val="-8.9183564494323894E-3"/>
                  <c:y val="-5.493069025242165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D0-48EC-B7CE-227899DFD226}"/>
                </c:ext>
              </c:extLst>
            </c:dLbl>
            <c:dLbl>
              <c:idx val="7"/>
              <c:layout>
                <c:manualLayout>
                  <c:x val="-9.8101920943755958E-2"/>
                  <c:y val="-2.746534512621094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D0-48EC-B7CE-227899DFD226}"/>
                </c:ext>
              </c:extLst>
            </c:dLbl>
            <c:dLbl>
              <c:idx val="8"/>
              <c:layout>
                <c:manualLayout>
                  <c:x val="3.0286034772854672E-2"/>
                  <c:y val="2.13619633714576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D0-48EC-B7CE-227899DFD22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Sheet2!$G$2:$G$10</c:f>
              <c:numCache>
                <c:formatCode>0%</c:formatCode>
                <c:ptCount val="9"/>
                <c:pt idx="0">
                  <c:v>0.46264150943396226</c:v>
                </c:pt>
                <c:pt idx="1">
                  <c:v>0.26641509433962263</c:v>
                </c:pt>
                <c:pt idx="2">
                  <c:v>0.51547169811320759</c:v>
                </c:pt>
                <c:pt idx="3">
                  <c:v>0.10037735849056602</c:v>
                </c:pt>
                <c:pt idx="4">
                  <c:v>0.66264150943396227</c:v>
                </c:pt>
                <c:pt idx="5">
                  <c:v>0.75320754716981131</c:v>
                </c:pt>
                <c:pt idx="6">
                  <c:v>0.15018867924528301</c:v>
                </c:pt>
                <c:pt idx="7">
                  <c:v>0.15924528301886792</c:v>
                </c:pt>
                <c:pt idx="8">
                  <c:v>0.17811320754716981</c:v>
                </c:pt>
              </c:numCache>
            </c:numRef>
          </c:xVal>
          <c:yVal>
            <c:numRef>
              <c:f>Sheet2!$H$2:$H$10</c:f>
              <c:numCache>
                <c:formatCode>0%</c:formatCode>
                <c:ptCount val="9"/>
                <c:pt idx="0">
                  <c:v>0.22022838499184338</c:v>
                </c:pt>
                <c:pt idx="1">
                  <c:v>0.13</c:v>
                </c:pt>
                <c:pt idx="2">
                  <c:v>0.35</c:v>
                </c:pt>
                <c:pt idx="3">
                  <c:v>0.19</c:v>
                </c:pt>
                <c:pt idx="4">
                  <c:v>0.33</c:v>
                </c:pt>
                <c:pt idx="5">
                  <c:v>0.26</c:v>
                </c:pt>
                <c:pt idx="6">
                  <c:v>0.38</c:v>
                </c:pt>
                <c:pt idx="7">
                  <c:v>0.21</c:v>
                </c:pt>
                <c:pt idx="8">
                  <c:v>0.2</c:v>
                </c:pt>
              </c:numCache>
            </c:numRef>
          </c:yVal>
          <c:smooth val="0"/>
          <c:extLst>
            <c:ext xmlns:c16="http://schemas.microsoft.com/office/drawing/2014/chart" uri="{C3380CC4-5D6E-409C-BE32-E72D297353CC}">
              <c16:uniqueId val="{00000009-77D0-48EC-B7CE-227899DFD226}"/>
            </c:ext>
          </c:extLst>
        </c:ser>
        <c:ser>
          <c:idx val="1"/>
          <c:order val="1"/>
          <c:tx>
            <c:strRef>
              <c:f>Sheet2!$J$2</c:f>
              <c:strCache>
                <c:ptCount val="1"/>
                <c:pt idx="0">
                  <c:v>頻度_平均</c:v>
                </c:pt>
              </c:strCache>
            </c:strRef>
          </c:tx>
          <c:spPr>
            <a:ln w="25400" cap="rnd">
              <a:solidFill>
                <a:schemeClr val="tx1"/>
              </a:solidFill>
              <a:prstDash val="sysDash"/>
              <a:round/>
            </a:ln>
            <a:effectLst/>
          </c:spPr>
          <c:marker>
            <c:symbol val="none"/>
          </c:marker>
          <c:xVal>
            <c:numRef>
              <c:f>Sheet2!$K$2:$K$3</c:f>
              <c:numCache>
                <c:formatCode>0%</c:formatCode>
                <c:ptCount val="2"/>
                <c:pt idx="0">
                  <c:v>0.36092243186582812</c:v>
                </c:pt>
                <c:pt idx="1">
                  <c:v>0.36092243186582812</c:v>
                </c:pt>
              </c:numCache>
            </c:numRef>
          </c:xVal>
          <c:yVal>
            <c:numRef>
              <c:f>Sheet2!$L$2:$L$3</c:f>
              <c:numCache>
                <c:formatCode>General</c:formatCode>
                <c:ptCount val="2"/>
                <c:pt idx="0">
                  <c:v>1</c:v>
                </c:pt>
                <c:pt idx="1">
                  <c:v>0</c:v>
                </c:pt>
              </c:numCache>
            </c:numRef>
          </c:yVal>
          <c:smooth val="0"/>
          <c:extLst>
            <c:ext xmlns:c16="http://schemas.microsoft.com/office/drawing/2014/chart" uri="{C3380CC4-5D6E-409C-BE32-E72D297353CC}">
              <c16:uniqueId val="{0000000A-77D0-48EC-B7CE-227899DFD226}"/>
            </c:ext>
          </c:extLst>
        </c:ser>
        <c:ser>
          <c:idx val="2"/>
          <c:order val="2"/>
          <c:tx>
            <c:strRef>
              <c:f>Sheet2!$M$2</c:f>
              <c:strCache>
                <c:ptCount val="1"/>
                <c:pt idx="0">
                  <c:v>影響_平均</c:v>
                </c:pt>
              </c:strCache>
            </c:strRef>
          </c:tx>
          <c:spPr>
            <a:ln w="25400" cap="rnd">
              <a:solidFill>
                <a:schemeClr val="tx1"/>
              </a:solidFill>
              <a:prstDash val="sysDash"/>
              <a:round/>
            </a:ln>
            <a:effectLst/>
          </c:spPr>
          <c:marker>
            <c:symbol val="none"/>
          </c:marker>
          <c:xVal>
            <c:numRef>
              <c:f>Sheet2!$O$2:$O$3</c:f>
              <c:numCache>
                <c:formatCode>General</c:formatCode>
                <c:ptCount val="2"/>
                <c:pt idx="0">
                  <c:v>1</c:v>
                </c:pt>
                <c:pt idx="1">
                  <c:v>0</c:v>
                </c:pt>
              </c:numCache>
            </c:numRef>
          </c:xVal>
          <c:yVal>
            <c:numRef>
              <c:f>Sheet2!$N$2:$N$3</c:f>
              <c:numCache>
                <c:formatCode>0%</c:formatCode>
                <c:ptCount val="2"/>
                <c:pt idx="0">
                  <c:v>0.25224759833242705</c:v>
                </c:pt>
                <c:pt idx="1">
                  <c:v>0.25224759833242705</c:v>
                </c:pt>
              </c:numCache>
            </c:numRef>
          </c:yVal>
          <c:smooth val="0"/>
          <c:extLst>
            <c:ext xmlns:c16="http://schemas.microsoft.com/office/drawing/2014/chart" uri="{C3380CC4-5D6E-409C-BE32-E72D297353CC}">
              <c16:uniqueId val="{0000000B-77D0-48EC-B7CE-227899DFD226}"/>
            </c:ext>
          </c:extLst>
        </c:ser>
        <c:dLbls>
          <c:showLegendKey val="0"/>
          <c:showVal val="0"/>
          <c:showCatName val="0"/>
          <c:showSerName val="0"/>
          <c:showPercent val="0"/>
          <c:showBubbleSize val="0"/>
        </c:dLbls>
        <c:axId val="1736549120"/>
        <c:axId val="767417872"/>
      </c:scatterChart>
      <c:valAx>
        <c:axId val="1736549120"/>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767417872"/>
        <c:crosses val="autoZero"/>
        <c:crossBetween val="midCat"/>
      </c:valAx>
      <c:valAx>
        <c:axId val="767417872"/>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1736549120"/>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ＭＳ Ｐゴシック" panose="020B0600070205080204" pitchFamily="50" charset="-128"/>
          <a:ea typeface="ＭＳ Ｐゴシック" panose="020B0600070205080204" pitchFamily="50" charset="-128"/>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9A643-B7A9-4A21-A9CD-D4C5E41D8BC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kumimoji="1" lang="ja-JP" altLang="en-US"/>
        </a:p>
      </dgm:t>
    </dgm:pt>
    <dgm:pt modelId="{9F26F88B-EC9A-42C7-88DB-79ED5327B328}">
      <dgm:prSet phldrT="[テキスト]" custT="1"/>
      <dgm:spPr>
        <a:solidFill>
          <a:schemeClr val="accent5">
            <a:lumMod val="50000"/>
          </a:schemeClr>
        </a:solidFill>
        <a:ln>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ln>
      </dgm:spPr>
      <dgm:t>
        <a:bodyPr/>
        <a:lstStyle/>
        <a:p>
          <a:r>
            <a:rPr kumimoji="1" lang="ja-JP" altLang="en-US" sz="2400" dirty="0">
              <a:latin typeface="ＭＳ Ｐゴシック" panose="020B0600070205080204" pitchFamily="50" charset="-128"/>
              <a:ea typeface="ＭＳ Ｐゴシック" panose="020B0600070205080204" pitchFamily="50" charset="-128"/>
            </a:rPr>
            <a:t>対策の</a:t>
          </a:r>
          <a:br>
            <a:rPr kumimoji="1" lang="en-US" altLang="ja-JP" sz="2400" dirty="0">
              <a:latin typeface="ＭＳ Ｐゴシック" panose="020B0600070205080204" pitchFamily="50" charset="-128"/>
              <a:ea typeface="ＭＳ Ｐゴシック" panose="020B0600070205080204" pitchFamily="50" charset="-128"/>
            </a:rPr>
          </a:br>
          <a:r>
            <a:rPr kumimoji="1" lang="ja-JP" altLang="en-US" sz="2400" dirty="0">
              <a:latin typeface="ＭＳ Ｐゴシック" panose="020B0600070205080204" pitchFamily="50" charset="-128"/>
              <a:ea typeface="ＭＳ Ｐゴシック" panose="020B0600070205080204" pitchFamily="50" charset="-128"/>
            </a:rPr>
            <a:t>重要性の</a:t>
          </a:r>
          <a:br>
            <a:rPr kumimoji="1" lang="en-US" altLang="ja-JP" sz="2400" dirty="0">
              <a:latin typeface="ＭＳ Ｐゴシック" panose="020B0600070205080204" pitchFamily="50" charset="-128"/>
              <a:ea typeface="ＭＳ Ｐゴシック" panose="020B0600070205080204" pitchFamily="50" charset="-128"/>
            </a:rPr>
          </a:br>
          <a:r>
            <a:rPr kumimoji="1" lang="ja-JP" altLang="en-US" sz="2400" dirty="0">
              <a:latin typeface="ＭＳ Ｐゴシック" panose="020B0600070205080204" pitchFamily="50" charset="-128"/>
              <a:ea typeface="ＭＳ Ｐゴシック" panose="020B0600070205080204" pitchFamily="50" charset="-128"/>
            </a:rPr>
            <a:t>高まり</a:t>
          </a:r>
        </a:p>
      </dgm:t>
    </dgm:pt>
    <dgm:pt modelId="{0AE63667-EE3C-465D-8F18-DBFDA7F326A0}" type="par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D89381BA-6E9C-4496-A78C-83C061AB9F0E}" type="sib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63942FD0-15CF-4349-9F4C-DC92BFD367B5}">
      <dgm:prSet phldrT="[テキスト]" custT="1"/>
      <dgm:spPr>
        <a:solidFill>
          <a:schemeClr val="accent5">
            <a:lumMod val="40000"/>
            <a:lumOff val="60000"/>
          </a:schemeClr>
        </a:solidFill>
      </dgm:spPr>
      <dgm:t>
        <a:bodyPr/>
        <a:lstStyle/>
        <a:p>
          <a:r>
            <a:rPr kumimoji="1" lang="en-US" altLang="ja-JP" sz="2000" dirty="0">
              <a:solidFill>
                <a:schemeClr val="tx1"/>
              </a:solidFill>
              <a:latin typeface="ＭＳ Ｐゴシック" panose="020B0600070205080204" pitchFamily="50" charset="-128"/>
              <a:ea typeface="ＭＳ Ｐゴシック" panose="020B0600070205080204" pitchFamily="50" charset="-128"/>
            </a:rPr>
            <a:t>(1)</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不祥事･トラブルの件数増加</a:t>
          </a:r>
        </a:p>
      </dgm:t>
    </dgm:pt>
    <dgm:pt modelId="{C13ABF59-0C11-4A26-A9C9-5E2391A9175D}" type="parTrans" cxnId="{789E2F81-39A4-432F-B032-428C99A511DB}">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6F2EADC0-CA6E-4DB5-90CD-40EC29D7BCA7}" type="sibTrans" cxnId="{789E2F81-39A4-432F-B032-428C99A511DB}">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708597F-2C9F-464E-8C4F-82148FED968F}">
      <dgm:prSet phldrT="[テキスト]" custT="1"/>
      <dgm:spPr>
        <a:solidFill>
          <a:schemeClr val="accent5">
            <a:lumMod val="40000"/>
            <a:lumOff val="60000"/>
          </a:schemeClr>
        </a:solidFill>
      </dgm:spPr>
      <dgm:t>
        <a:bodyPr/>
        <a:lstStyle/>
        <a:p>
          <a:r>
            <a:rPr kumimoji="1" lang="en-US" altLang="ja-JP" sz="2000" dirty="0">
              <a:solidFill>
                <a:schemeClr val="tx1"/>
              </a:solidFill>
              <a:latin typeface="ＭＳ Ｐゴシック" panose="020B0600070205080204" pitchFamily="50" charset="-128"/>
              <a:ea typeface="ＭＳ Ｐゴシック" panose="020B0600070205080204" pitchFamily="50" charset="-128"/>
            </a:rPr>
            <a:t>(2)</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行政の監督</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基準等の</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変化</a:t>
          </a:r>
        </a:p>
      </dgm:t>
    </dgm:pt>
    <dgm:pt modelId="{B30AE16B-1948-4E58-9645-8C303B293626}" type="parTrans" cxnId="{490D92F7-EE40-4ACE-9D66-1DD2FE2C431E}">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EF3C0352-8116-4FAD-97AD-267BEADFDF50}" type="sibTrans" cxnId="{490D92F7-EE40-4ACE-9D66-1DD2FE2C431E}">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727460C8-4674-43FC-A249-1CD8E6A81544}">
      <dgm:prSet phldrT="[テキスト]" custT="1"/>
      <dgm:spPr>
        <a:solidFill>
          <a:schemeClr val="accent5">
            <a:lumMod val="40000"/>
            <a:lumOff val="60000"/>
          </a:schemeClr>
        </a:solidFill>
      </dgm:spPr>
      <dgm:t>
        <a:bodyPr/>
        <a:lstStyle/>
        <a:p>
          <a:r>
            <a:rPr kumimoji="1" lang="en-US" altLang="ja-JP" sz="2000" dirty="0">
              <a:solidFill>
                <a:schemeClr val="tx1"/>
              </a:solidFill>
              <a:latin typeface="ＭＳ Ｐゴシック" panose="020B0600070205080204" pitchFamily="50" charset="-128"/>
              <a:ea typeface="ＭＳ Ｐゴシック" panose="020B0600070205080204" pitchFamily="50" charset="-128"/>
            </a:rPr>
            <a:t>(3)</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従業員・消費者の情報発信のしやすさ</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dgm:t>
    </dgm:pt>
    <dgm:pt modelId="{B9A0D824-8AF6-4076-AC4C-038ACB76DFF0}" type="parTrans" cxnId="{7C959FD6-C6C2-460B-A6C4-ABDD4FFA82F8}">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126471CD-9AC9-4105-A8E8-94CA0F784AE8}" type="sibTrans" cxnId="{7C959FD6-C6C2-460B-A6C4-ABDD4FFA82F8}">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84C03FF-BEDE-449D-AC61-B17BA6264705}">
      <dgm:prSet phldrT="[テキスト]" custT="1"/>
      <dgm:spPr>
        <a:solidFill>
          <a:schemeClr val="accent5">
            <a:lumMod val="40000"/>
            <a:lumOff val="60000"/>
          </a:schemeClr>
        </a:solidFill>
      </dgm:spPr>
      <dgm:t>
        <a:bodyPr/>
        <a:lstStyle/>
        <a:p>
          <a:r>
            <a:rPr kumimoji="1" lang="en-US" altLang="ja-JP" sz="2000" dirty="0">
              <a:solidFill>
                <a:schemeClr val="tx1"/>
              </a:solidFill>
              <a:latin typeface="ＭＳ Ｐゴシック" panose="020B0600070205080204" pitchFamily="50" charset="-128"/>
              <a:ea typeface="ＭＳ Ｐゴシック" panose="020B0600070205080204" pitchFamily="50" charset="-128"/>
            </a:rPr>
            <a:t>(4)</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企業への</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影響の</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増大</a:t>
          </a:r>
        </a:p>
      </dgm:t>
    </dgm:pt>
    <dgm:pt modelId="{18F29E0C-D097-4404-92CF-C4BBD0EDAA72}" type="parTrans" cxnId="{2B4852FF-AE79-460F-A343-1AF21CFA0B0F}">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3701984D-D800-4EB3-A12E-6AFDEE70E0D1}" type="sibTrans" cxnId="{2B4852FF-AE79-460F-A343-1AF21CFA0B0F}">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364DE177-97B7-420A-83B5-7962BC4E5816}" type="pres">
      <dgm:prSet presAssocID="{6DA9A643-B7A9-4A21-A9CD-D4C5E41D8BC1}" presName="Name0" presStyleCnt="0">
        <dgm:presLayoutVars>
          <dgm:chMax val="1"/>
          <dgm:dir/>
          <dgm:animLvl val="ctr"/>
          <dgm:resizeHandles val="exact"/>
        </dgm:presLayoutVars>
      </dgm:prSet>
      <dgm:spPr/>
    </dgm:pt>
    <dgm:pt modelId="{86F657F1-079E-4158-92C9-37128CEEBB9A}" type="pres">
      <dgm:prSet presAssocID="{9F26F88B-EC9A-42C7-88DB-79ED5327B328}" presName="centerShape" presStyleLbl="node0" presStyleIdx="0" presStyleCnt="1" custScaleX="177156" custScaleY="177156"/>
      <dgm:spPr/>
    </dgm:pt>
    <dgm:pt modelId="{661BF1E7-3930-45FD-8204-BA21AEA8DF17}" type="pres">
      <dgm:prSet presAssocID="{C13ABF59-0C11-4A26-A9C9-5E2391A9175D}" presName="parTrans" presStyleLbl="sibTrans2D1" presStyleIdx="0" presStyleCnt="4" custFlipVert="1" custScaleX="133100" custScaleY="177156"/>
      <dgm:spPr/>
    </dgm:pt>
    <dgm:pt modelId="{7CD94B94-C736-46EA-A67A-7D508A0E2E76}" type="pres">
      <dgm:prSet presAssocID="{C13ABF59-0C11-4A26-A9C9-5E2391A9175D}" presName="connectorText" presStyleLbl="sibTrans2D1" presStyleIdx="0" presStyleCnt="4"/>
      <dgm:spPr/>
    </dgm:pt>
    <dgm:pt modelId="{88DE8F6D-0807-4009-A7B2-0E4817B80EC3}" type="pres">
      <dgm:prSet presAssocID="{63942FD0-15CF-4349-9F4C-DC92BFD367B5}" presName="node" presStyleLbl="node1" presStyleIdx="0" presStyleCnt="4" custScaleX="379749" custScaleY="62093">
        <dgm:presLayoutVars>
          <dgm:bulletEnabled val="1"/>
        </dgm:presLayoutVars>
      </dgm:prSet>
      <dgm:spPr>
        <a:prstGeom prst="roundRect">
          <a:avLst/>
        </a:prstGeom>
      </dgm:spPr>
    </dgm:pt>
    <dgm:pt modelId="{CCE2A7FE-11F0-4697-9172-14232E657247}" type="pres">
      <dgm:prSet presAssocID="{B30AE16B-1948-4E58-9645-8C303B293626}" presName="parTrans" presStyleLbl="sibTrans2D1" presStyleIdx="1" presStyleCnt="4" custAng="10800000" custScaleX="133100" custScaleY="177156"/>
      <dgm:spPr/>
    </dgm:pt>
    <dgm:pt modelId="{8A28E3CB-6E80-40ED-9474-0EE71D755DCB}" type="pres">
      <dgm:prSet presAssocID="{B30AE16B-1948-4E58-9645-8C303B293626}" presName="connectorText" presStyleLbl="sibTrans2D1" presStyleIdx="1" presStyleCnt="4"/>
      <dgm:spPr/>
    </dgm:pt>
    <dgm:pt modelId="{5D2CE7A1-090D-4FE5-A389-1F5CFFA88BC2}" type="pres">
      <dgm:prSet presAssocID="{4708597F-2C9F-464E-8C4F-82148FED968F}" presName="node" presStyleLbl="node1" presStyleIdx="1" presStyleCnt="4" custScaleX="133100" custScaleY="161051" custRadScaleRad="135045">
        <dgm:presLayoutVars>
          <dgm:bulletEnabled val="1"/>
        </dgm:presLayoutVars>
      </dgm:prSet>
      <dgm:spPr>
        <a:prstGeom prst="roundRect">
          <a:avLst/>
        </a:prstGeom>
      </dgm:spPr>
    </dgm:pt>
    <dgm:pt modelId="{FD3D06D4-6A1D-4ADC-8233-918402B72C8A}" type="pres">
      <dgm:prSet presAssocID="{B9A0D824-8AF6-4076-AC4C-038ACB76DFF0}" presName="parTrans" presStyleLbl="sibTrans2D1" presStyleIdx="2" presStyleCnt="4" custFlipVert="1" custScaleX="133100" custScaleY="177156"/>
      <dgm:spPr/>
    </dgm:pt>
    <dgm:pt modelId="{7D33FF46-617B-42BA-93BE-2FAB0061CBEC}" type="pres">
      <dgm:prSet presAssocID="{B9A0D824-8AF6-4076-AC4C-038ACB76DFF0}" presName="connectorText" presStyleLbl="sibTrans2D1" presStyleIdx="2" presStyleCnt="4"/>
      <dgm:spPr/>
    </dgm:pt>
    <dgm:pt modelId="{26D7FB38-C827-4950-A956-A05772FD61A5}" type="pres">
      <dgm:prSet presAssocID="{727460C8-4674-43FC-A249-1CD8E6A81544}" presName="node" presStyleLbl="node1" presStyleIdx="2" presStyleCnt="4" custScaleX="379749" custScaleY="62093">
        <dgm:presLayoutVars>
          <dgm:bulletEnabled val="1"/>
        </dgm:presLayoutVars>
      </dgm:prSet>
      <dgm:spPr>
        <a:prstGeom prst="roundRect">
          <a:avLst/>
        </a:prstGeom>
      </dgm:spPr>
    </dgm:pt>
    <dgm:pt modelId="{01B6BA61-3000-4264-8763-F3B22435E0B1}" type="pres">
      <dgm:prSet presAssocID="{18F29E0C-D097-4404-92CF-C4BBD0EDAA72}" presName="parTrans" presStyleLbl="sibTrans2D1" presStyleIdx="3" presStyleCnt="4" custAng="10800000" custScaleX="133100" custScaleY="177156"/>
      <dgm:spPr/>
    </dgm:pt>
    <dgm:pt modelId="{37802B2A-6FA4-4D35-906B-164C6F5DF02F}" type="pres">
      <dgm:prSet presAssocID="{18F29E0C-D097-4404-92CF-C4BBD0EDAA72}" presName="connectorText" presStyleLbl="sibTrans2D1" presStyleIdx="3" presStyleCnt="4"/>
      <dgm:spPr/>
    </dgm:pt>
    <dgm:pt modelId="{9C0CC280-10F0-45E1-A189-C08A5B25DEEF}" type="pres">
      <dgm:prSet presAssocID="{484C03FF-BEDE-449D-AC61-B17BA6264705}" presName="node" presStyleLbl="node1" presStyleIdx="3" presStyleCnt="4" custScaleX="133100" custScaleY="161051" custRadScaleRad="140677">
        <dgm:presLayoutVars>
          <dgm:bulletEnabled val="1"/>
        </dgm:presLayoutVars>
      </dgm:prSet>
      <dgm:spPr>
        <a:prstGeom prst="roundRect">
          <a:avLst/>
        </a:prstGeom>
      </dgm:spPr>
    </dgm:pt>
  </dgm:ptLst>
  <dgm:cxnLst>
    <dgm:cxn modelId="{08C3950F-70EC-48A4-ADCD-0CA5AD0B2590}" srcId="{6DA9A643-B7A9-4A21-A9CD-D4C5E41D8BC1}" destId="{9F26F88B-EC9A-42C7-88DB-79ED5327B328}" srcOrd="0" destOrd="0" parTransId="{0AE63667-EE3C-465D-8F18-DBFDA7F326A0}" sibTransId="{D89381BA-6E9C-4496-A78C-83C061AB9F0E}"/>
    <dgm:cxn modelId="{1C686518-570A-4B14-9B9F-0162BE96E103}" type="presOf" srcId="{9F26F88B-EC9A-42C7-88DB-79ED5327B328}" destId="{86F657F1-079E-4158-92C9-37128CEEBB9A}" srcOrd="0" destOrd="0" presId="urn:microsoft.com/office/officeart/2005/8/layout/radial5"/>
    <dgm:cxn modelId="{D8BC8F60-75F9-4123-8BA7-8E57F6023AC6}" type="presOf" srcId="{727460C8-4674-43FC-A249-1CD8E6A81544}" destId="{26D7FB38-C827-4950-A956-A05772FD61A5}" srcOrd="0" destOrd="0" presId="urn:microsoft.com/office/officeart/2005/8/layout/radial5"/>
    <dgm:cxn modelId="{7B6D4149-BB00-40A1-9E47-6E6A6B1E700F}" type="presOf" srcId="{6DA9A643-B7A9-4A21-A9CD-D4C5E41D8BC1}" destId="{364DE177-97B7-420A-83B5-7962BC4E5816}" srcOrd="0" destOrd="0" presId="urn:microsoft.com/office/officeart/2005/8/layout/radial5"/>
    <dgm:cxn modelId="{A8C1054A-F68C-43B0-998D-C766E152835B}" type="presOf" srcId="{C13ABF59-0C11-4A26-A9C9-5E2391A9175D}" destId="{7CD94B94-C736-46EA-A67A-7D508A0E2E76}" srcOrd="1" destOrd="0" presId="urn:microsoft.com/office/officeart/2005/8/layout/radial5"/>
    <dgm:cxn modelId="{DCDAF84C-CBDD-46F0-BC16-6079DAF7426B}" type="presOf" srcId="{B9A0D824-8AF6-4076-AC4C-038ACB76DFF0}" destId="{7D33FF46-617B-42BA-93BE-2FAB0061CBEC}" srcOrd="1" destOrd="0" presId="urn:microsoft.com/office/officeart/2005/8/layout/radial5"/>
    <dgm:cxn modelId="{6C6B7852-2DB8-49CF-A2C2-50C00F26B0CF}" type="presOf" srcId="{4708597F-2C9F-464E-8C4F-82148FED968F}" destId="{5D2CE7A1-090D-4FE5-A389-1F5CFFA88BC2}" srcOrd="0" destOrd="0" presId="urn:microsoft.com/office/officeart/2005/8/layout/radial5"/>
    <dgm:cxn modelId="{6D04CE54-0A78-4A55-845A-5506722B1BA0}" type="presOf" srcId="{18F29E0C-D097-4404-92CF-C4BBD0EDAA72}" destId="{01B6BA61-3000-4264-8763-F3B22435E0B1}" srcOrd="0" destOrd="0" presId="urn:microsoft.com/office/officeart/2005/8/layout/radial5"/>
    <dgm:cxn modelId="{8EBDF257-9685-4155-9987-0E8C20D75849}" type="presOf" srcId="{18F29E0C-D097-4404-92CF-C4BBD0EDAA72}" destId="{37802B2A-6FA4-4D35-906B-164C6F5DF02F}" srcOrd="1" destOrd="0" presId="urn:microsoft.com/office/officeart/2005/8/layout/radial5"/>
    <dgm:cxn modelId="{1816177C-8738-4BB3-AE36-919945606466}" type="presOf" srcId="{C13ABF59-0C11-4A26-A9C9-5E2391A9175D}" destId="{661BF1E7-3930-45FD-8204-BA21AEA8DF17}" srcOrd="0" destOrd="0" presId="urn:microsoft.com/office/officeart/2005/8/layout/radial5"/>
    <dgm:cxn modelId="{789E2F81-39A4-432F-B032-428C99A511DB}" srcId="{9F26F88B-EC9A-42C7-88DB-79ED5327B328}" destId="{63942FD0-15CF-4349-9F4C-DC92BFD367B5}" srcOrd="0" destOrd="0" parTransId="{C13ABF59-0C11-4A26-A9C9-5E2391A9175D}" sibTransId="{6F2EADC0-CA6E-4DB5-90CD-40EC29D7BCA7}"/>
    <dgm:cxn modelId="{1E05D0B8-A648-4D83-BC2E-F22BB2202E87}" type="presOf" srcId="{B30AE16B-1948-4E58-9645-8C303B293626}" destId="{CCE2A7FE-11F0-4697-9172-14232E657247}" srcOrd="0" destOrd="0" presId="urn:microsoft.com/office/officeart/2005/8/layout/radial5"/>
    <dgm:cxn modelId="{491FE2BC-0F2D-4214-9182-6B494DCDE372}" type="presOf" srcId="{B30AE16B-1948-4E58-9645-8C303B293626}" destId="{8A28E3CB-6E80-40ED-9474-0EE71D755DCB}" srcOrd="1" destOrd="0" presId="urn:microsoft.com/office/officeart/2005/8/layout/radial5"/>
    <dgm:cxn modelId="{8880A3CD-6E99-4041-B5B5-0FC8D65F2C94}" type="presOf" srcId="{B9A0D824-8AF6-4076-AC4C-038ACB76DFF0}" destId="{FD3D06D4-6A1D-4ADC-8233-918402B72C8A}" srcOrd="0" destOrd="0" presId="urn:microsoft.com/office/officeart/2005/8/layout/radial5"/>
    <dgm:cxn modelId="{7C959FD6-C6C2-460B-A6C4-ABDD4FFA82F8}" srcId="{9F26F88B-EC9A-42C7-88DB-79ED5327B328}" destId="{727460C8-4674-43FC-A249-1CD8E6A81544}" srcOrd="2" destOrd="0" parTransId="{B9A0D824-8AF6-4076-AC4C-038ACB76DFF0}" sibTransId="{126471CD-9AC9-4105-A8E8-94CA0F784AE8}"/>
    <dgm:cxn modelId="{490D92F7-EE40-4ACE-9D66-1DD2FE2C431E}" srcId="{9F26F88B-EC9A-42C7-88DB-79ED5327B328}" destId="{4708597F-2C9F-464E-8C4F-82148FED968F}" srcOrd="1" destOrd="0" parTransId="{B30AE16B-1948-4E58-9645-8C303B293626}" sibTransId="{EF3C0352-8116-4FAD-97AD-267BEADFDF50}"/>
    <dgm:cxn modelId="{28D963FE-A4EE-48CF-BE46-1869410950D3}" type="presOf" srcId="{63942FD0-15CF-4349-9F4C-DC92BFD367B5}" destId="{88DE8F6D-0807-4009-A7B2-0E4817B80EC3}" srcOrd="0" destOrd="0" presId="urn:microsoft.com/office/officeart/2005/8/layout/radial5"/>
    <dgm:cxn modelId="{2B4852FF-AE79-460F-A343-1AF21CFA0B0F}" srcId="{9F26F88B-EC9A-42C7-88DB-79ED5327B328}" destId="{484C03FF-BEDE-449D-AC61-B17BA6264705}" srcOrd="3" destOrd="0" parTransId="{18F29E0C-D097-4404-92CF-C4BBD0EDAA72}" sibTransId="{3701984D-D800-4EB3-A12E-6AFDEE70E0D1}"/>
    <dgm:cxn modelId="{0E7489FF-6210-4850-9ECA-3C6B4C8836A1}" type="presOf" srcId="{484C03FF-BEDE-449D-AC61-B17BA6264705}" destId="{9C0CC280-10F0-45E1-A189-C08A5B25DEEF}" srcOrd="0" destOrd="0" presId="urn:microsoft.com/office/officeart/2005/8/layout/radial5"/>
    <dgm:cxn modelId="{95D071A1-8C09-480E-8878-BF79E5AE2626}" type="presParOf" srcId="{364DE177-97B7-420A-83B5-7962BC4E5816}" destId="{86F657F1-079E-4158-92C9-37128CEEBB9A}" srcOrd="0" destOrd="0" presId="urn:microsoft.com/office/officeart/2005/8/layout/radial5"/>
    <dgm:cxn modelId="{46CD1488-2418-408E-98D1-3533824434F5}" type="presParOf" srcId="{364DE177-97B7-420A-83B5-7962BC4E5816}" destId="{661BF1E7-3930-45FD-8204-BA21AEA8DF17}" srcOrd="1" destOrd="0" presId="urn:microsoft.com/office/officeart/2005/8/layout/radial5"/>
    <dgm:cxn modelId="{F08958C2-EFC1-4F11-B715-6E5788C063B3}" type="presParOf" srcId="{661BF1E7-3930-45FD-8204-BA21AEA8DF17}" destId="{7CD94B94-C736-46EA-A67A-7D508A0E2E76}" srcOrd="0" destOrd="0" presId="urn:microsoft.com/office/officeart/2005/8/layout/radial5"/>
    <dgm:cxn modelId="{ED4F8744-D352-4741-BD68-35232CC5F524}" type="presParOf" srcId="{364DE177-97B7-420A-83B5-7962BC4E5816}" destId="{88DE8F6D-0807-4009-A7B2-0E4817B80EC3}" srcOrd="2" destOrd="0" presId="urn:microsoft.com/office/officeart/2005/8/layout/radial5"/>
    <dgm:cxn modelId="{A4178C36-45D2-4D96-909E-1AB164D37B8B}" type="presParOf" srcId="{364DE177-97B7-420A-83B5-7962BC4E5816}" destId="{CCE2A7FE-11F0-4697-9172-14232E657247}" srcOrd="3" destOrd="0" presId="urn:microsoft.com/office/officeart/2005/8/layout/radial5"/>
    <dgm:cxn modelId="{89C8C713-8CE1-462E-83B9-A4C520A42217}" type="presParOf" srcId="{CCE2A7FE-11F0-4697-9172-14232E657247}" destId="{8A28E3CB-6E80-40ED-9474-0EE71D755DCB}" srcOrd="0" destOrd="0" presId="urn:microsoft.com/office/officeart/2005/8/layout/radial5"/>
    <dgm:cxn modelId="{8F77CB19-C3DB-4D17-A62A-A5B624287A05}" type="presParOf" srcId="{364DE177-97B7-420A-83B5-7962BC4E5816}" destId="{5D2CE7A1-090D-4FE5-A389-1F5CFFA88BC2}" srcOrd="4" destOrd="0" presId="urn:microsoft.com/office/officeart/2005/8/layout/radial5"/>
    <dgm:cxn modelId="{A067449C-CC02-41A3-91A5-E659FCE2EF98}" type="presParOf" srcId="{364DE177-97B7-420A-83B5-7962BC4E5816}" destId="{FD3D06D4-6A1D-4ADC-8233-918402B72C8A}" srcOrd="5" destOrd="0" presId="urn:microsoft.com/office/officeart/2005/8/layout/radial5"/>
    <dgm:cxn modelId="{C087E36E-F6F1-401B-97FB-99824C0AE881}" type="presParOf" srcId="{FD3D06D4-6A1D-4ADC-8233-918402B72C8A}" destId="{7D33FF46-617B-42BA-93BE-2FAB0061CBEC}" srcOrd="0" destOrd="0" presId="urn:microsoft.com/office/officeart/2005/8/layout/radial5"/>
    <dgm:cxn modelId="{A73A6255-AE3E-4C9F-87BE-291D556BACF7}" type="presParOf" srcId="{364DE177-97B7-420A-83B5-7962BC4E5816}" destId="{26D7FB38-C827-4950-A956-A05772FD61A5}" srcOrd="6" destOrd="0" presId="urn:microsoft.com/office/officeart/2005/8/layout/radial5"/>
    <dgm:cxn modelId="{86D37720-3B41-4DE1-928E-FB07E529E506}" type="presParOf" srcId="{364DE177-97B7-420A-83B5-7962BC4E5816}" destId="{01B6BA61-3000-4264-8763-F3B22435E0B1}" srcOrd="7" destOrd="0" presId="urn:microsoft.com/office/officeart/2005/8/layout/radial5"/>
    <dgm:cxn modelId="{42FD26F4-62B0-487C-A58A-E3F5CD393627}" type="presParOf" srcId="{01B6BA61-3000-4264-8763-F3B22435E0B1}" destId="{37802B2A-6FA4-4D35-906B-164C6F5DF02F}" srcOrd="0" destOrd="0" presId="urn:microsoft.com/office/officeart/2005/8/layout/radial5"/>
    <dgm:cxn modelId="{E09B4A78-0B9F-436A-803F-B01FA5656F71}" type="presParOf" srcId="{364DE177-97B7-420A-83B5-7962BC4E5816}" destId="{9C0CC280-10F0-45E1-A189-C08A5B25DEEF}"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A9A643-B7A9-4A21-A9CD-D4C5E41D8BC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kumimoji="1" lang="ja-JP" altLang="en-US"/>
        </a:p>
      </dgm:t>
    </dgm:pt>
    <dgm:pt modelId="{9F26F88B-EC9A-42C7-88DB-79ED5327B328}">
      <dgm:prSet phldrT="[テキスト]" custT="1"/>
      <dgm:spPr>
        <a:solidFill>
          <a:schemeClr val="accent5">
            <a:lumMod val="50000"/>
          </a:schemeClr>
        </a:solidFill>
        <a:ln>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ln>
      </dgm:spPr>
      <dgm:t>
        <a:bodyPr/>
        <a:lstStyle/>
        <a:p>
          <a:endParaRPr kumimoji="1" lang="ja-JP" altLang="en-US" sz="2400" dirty="0">
            <a:latin typeface="ＭＳ Ｐゴシック" panose="020B0600070205080204" pitchFamily="50" charset="-128"/>
            <a:ea typeface="ＭＳ Ｐゴシック" panose="020B0600070205080204" pitchFamily="50" charset="-128"/>
          </a:endParaRPr>
        </a:p>
      </dgm:t>
    </dgm:pt>
    <dgm:pt modelId="{0AE63667-EE3C-465D-8F18-DBFDA7F326A0}" type="par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D89381BA-6E9C-4496-A78C-83C061AB9F0E}" type="sib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63942FD0-15CF-4349-9F4C-DC92BFD367B5}">
      <dgm:prSet phldrT="[テキスト]" custT="1"/>
      <dgm:spPr>
        <a:solidFill>
          <a:prstClr val="white">
            <a:lumMod val="85000"/>
          </a:prst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C13ABF59-0C11-4A26-A9C9-5E2391A9175D}" type="parTrans" cxnId="{789E2F81-39A4-432F-B032-428C99A511DB}">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6F2EADC0-CA6E-4DB5-90CD-40EC29D7BCA7}" type="sibTrans" cxnId="{789E2F81-39A4-432F-B032-428C99A511DB}">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708597F-2C9F-464E-8C4F-82148FED968F}">
      <dgm:prSet phldrT="[テキスト]" custT="1"/>
      <dgm:spPr>
        <a:solidFill>
          <a:prstClr val="white">
            <a:lumMod val="85000"/>
          </a:prst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B30AE16B-1948-4E58-9645-8C303B293626}" type="parTrans" cxnId="{490D92F7-EE40-4ACE-9D66-1DD2FE2C431E}">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EF3C0352-8116-4FAD-97AD-267BEADFDF50}" type="sibTrans" cxnId="{490D92F7-EE40-4ACE-9D66-1DD2FE2C431E}">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727460C8-4674-43FC-A249-1CD8E6A81544}">
      <dgm:prSet phldrT="[テキスト]" custT="1"/>
      <dgm:spPr>
        <a:solidFill>
          <a:srgbClr val="4472C4">
            <a:lumMod val="40000"/>
            <a:lumOff val="60000"/>
          </a:srgb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en-US" altLang="ja-JP"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B9A0D824-8AF6-4076-AC4C-038ACB76DFF0}" type="parTrans" cxnId="{7C959FD6-C6C2-460B-A6C4-ABDD4FFA82F8}">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126471CD-9AC9-4105-A8E8-94CA0F784AE8}" type="sibTrans" cxnId="{7C959FD6-C6C2-460B-A6C4-ABDD4FFA82F8}">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84C03FF-BEDE-449D-AC61-B17BA6264705}">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18F29E0C-D097-4404-92CF-C4BBD0EDAA72}" type="parTrans" cxnId="{2B4852FF-AE79-460F-A343-1AF21CFA0B0F}">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3701984D-D800-4EB3-A12E-6AFDEE70E0D1}" type="sibTrans" cxnId="{2B4852FF-AE79-460F-A343-1AF21CFA0B0F}">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364DE177-97B7-420A-83B5-7962BC4E5816}" type="pres">
      <dgm:prSet presAssocID="{6DA9A643-B7A9-4A21-A9CD-D4C5E41D8BC1}" presName="Name0" presStyleCnt="0">
        <dgm:presLayoutVars>
          <dgm:chMax val="1"/>
          <dgm:dir/>
          <dgm:animLvl val="ctr"/>
          <dgm:resizeHandles val="exact"/>
        </dgm:presLayoutVars>
      </dgm:prSet>
      <dgm:spPr/>
    </dgm:pt>
    <dgm:pt modelId="{86F657F1-079E-4158-92C9-37128CEEBB9A}" type="pres">
      <dgm:prSet presAssocID="{9F26F88B-EC9A-42C7-88DB-79ED5327B328}" presName="centerShape" presStyleLbl="node0" presStyleIdx="0" presStyleCnt="1" custScaleX="161051" custScaleY="161051"/>
      <dgm:spPr/>
    </dgm:pt>
    <dgm:pt modelId="{661BF1E7-3930-45FD-8204-BA21AEA8DF17}" type="pres">
      <dgm:prSet presAssocID="{C13ABF59-0C11-4A26-A9C9-5E2391A9175D}" presName="parTrans" presStyleLbl="sibTrans2D1" presStyleIdx="0" presStyleCnt="4" custFlipVert="1" custScaleX="133100" custScaleY="177156"/>
      <dgm:spPr/>
    </dgm:pt>
    <dgm:pt modelId="{7CD94B94-C736-46EA-A67A-7D508A0E2E76}" type="pres">
      <dgm:prSet presAssocID="{C13ABF59-0C11-4A26-A9C9-5E2391A9175D}" presName="connectorText" presStyleLbl="sibTrans2D1" presStyleIdx="0" presStyleCnt="4"/>
      <dgm:spPr/>
    </dgm:pt>
    <dgm:pt modelId="{88DE8F6D-0807-4009-A7B2-0E4817B80EC3}" type="pres">
      <dgm:prSet presAssocID="{63942FD0-15CF-4349-9F4C-DC92BFD367B5}" presName="node" presStyleLbl="node1" presStyleIdx="0" presStyleCnt="4" custScaleX="379749" custScaleY="62093">
        <dgm:presLayoutVars>
          <dgm:bulletEnabled val="1"/>
        </dgm:presLayoutVars>
      </dgm:prSet>
      <dgm:spPr>
        <a:xfrm>
          <a:off x="191554" y="33243"/>
          <a:ext cx="656167" cy="107290"/>
        </a:xfrm>
        <a:prstGeom prst="roundRect">
          <a:avLst/>
        </a:prstGeom>
      </dgm:spPr>
    </dgm:pt>
    <dgm:pt modelId="{CCE2A7FE-11F0-4697-9172-14232E657247}" type="pres">
      <dgm:prSet presAssocID="{B30AE16B-1948-4E58-9645-8C303B293626}" presName="parTrans" presStyleLbl="sibTrans2D1" presStyleIdx="1" presStyleCnt="4" custAng="10800000" custScaleX="133100" custScaleY="177156"/>
      <dgm:spPr/>
    </dgm:pt>
    <dgm:pt modelId="{8A28E3CB-6E80-40ED-9474-0EE71D755DCB}" type="pres">
      <dgm:prSet presAssocID="{B30AE16B-1948-4E58-9645-8C303B293626}" presName="connectorText" presStyleLbl="sibTrans2D1" presStyleIdx="1" presStyleCnt="4"/>
      <dgm:spPr/>
    </dgm:pt>
    <dgm:pt modelId="{5D2CE7A1-090D-4FE5-A389-1F5CFFA88BC2}" type="pres">
      <dgm:prSet presAssocID="{4708597F-2C9F-464E-8C4F-82148FED968F}" presName="node" presStyleLbl="node1" presStyleIdx="1" presStyleCnt="4" custScaleX="133100" custScaleY="161051" custRadScaleRad="135045">
        <dgm:presLayoutVars>
          <dgm:bulletEnabled val="1"/>
        </dgm:presLayoutVars>
      </dgm:prSet>
      <dgm:spPr>
        <a:xfrm>
          <a:off x="731115" y="189497"/>
          <a:ext cx="229983" cy="278279"/>
        </a:xfrm>
        <a:prstGeom prst="roundRect">
          <a:avLst/>
        </a:prstGeom>
      </dgm:spPr>
    </dgm:pt>
    <dgm:pt modelId="{FD3D06D4-6A1D-4ADC-8233-918402B72C8A}" type="pres">
      <dgm:prSet presAssocID="{B9A0D824-8AF6-4076-AC4C-038ACB76DFF0}" presName="parTrans" presStyleLbl="sibTrans2D1" presStyleIdx="2" presStyleCnt="4" custFlipVert="1" custScaleX="133100" custScaleY="177156"/>
      <dgm:spPr/>
    </dgm:pt>
    <dgm:pt modelId="{7D33FF46-617B-42BA-93BE-2FAB0061CBEC}" type="pres">
      <dgm:prSet presAssocID="{B9A0D824-8AF6-4076-AC4C-038ACB76DFF0}" presName="connectorText" presStyleLbl="sibTrans2D1" presStyleIdx="2" presStyleCnt="4"/>
      <dgm:spPr/>
    </dgm:pt>
    <dgm:pt modelId="{26D7FB38-C827-4950-A956-A05772FD61A5}" type="pres">
      <dgm:prSet presAssocID="{727460C8-4674-43FC-A249-1CD8E6A81544}" presName="node" presStyleLbl="node1" presStyleIdx="2" presStyleCnt="4" custScaleX="379749" custScaleY="62093">
        <dgm:presLayoutVars>
          <dgm:bulletEnabled val="1"/>
        </dgm:presLayoutVars>
      </dgm:prSet>
      <dgm:spPr>
        <a:xfrm>
          <a:off x="191554" y="516740"/>
          <a:ext cx="656167" cy="107290"/>
        </a:xfrm>
        <a:prstGeom prst="roundRect">
          <a:avLst/>
        </a:prstGeom>
      </dgm:spPr>
    </dgm:pt>
    <dgm:pt modelId="{01B6BA61-3000-4264-8763-F3B22435E0B1}" type="pres">
      <dgm:prSet presAssocID="{18F29E0C-D097-4404-92CF-C4BBD0EDAA72}" presName="parTrans" presStyleLbl="sibTrans2D1" presStyleIdx="3" presStyleCnt="4" custAng="10800000" custScaleX="133100" custScaleY="177156"/>
      <dgm:spPr/>
    </dgm:pt>
    <dgm:pt modelId="{37802B2A-6FA4-4D35-906B-164C6F5DF02F}" type="pres">
      <dgm:prSet presAssocID="{18F29E0C-D097-4404-92CF-C4BBD0EDAA72}" presName="connectorText" presStyleLbl="sibTrans2D1" presStyleIdx="3" presStyleCnt="4"/>
      <dgm:spPr/>
    </dgm:pt>
    <dgm:pt modelId="{9C0CC280-10F0-45E1-A189-C08A5B25DEEF}" type="pres">
      <dgm:prSet presAssocID="{484C03FF-BEDE-449D-AC61-B17BA6264705}" presName="node" presStyleLbl="node1" presStyleIdx="3" presStyleCnt="4" custScaleX="133100" custScaleY="161051" custRadScaleRad="140677">
        <dgm:presLayoutVars>
          <dgm:bulletEnabled val="1"/>
        </dgm:presLayoutVars>
      </dgm:prSet>
      <dgm:spPr>
        <a:prstGeom prst="roundRect">
          <a:avLst/>
        </a:prstGeom>
      </dgm:spPr>
    </dgm:pt>
  </dgm:ptLst>
  <dgm:cxnLst>
    <dgm:cxn modelId="{08C3950F-70EC-48A4-ADCD-0CA5AD0B2590}" srcId="{6DA9A643-B7A9-4A21-A9CD-D4C5E41D8BC1}" destId="{9F26F88B-EC9A-42C7-88DB-79ED5327B328}" srcOrd="0" destOrd="0" parTransId="{0AE63667-EE3C-465D-8F18-DBFDA7F326A0}" sibTransId="{D89381BA-6E9C-4496-A78C-83C061AB9F0E}"/>
    <dgm:cxn modelId="{1C686518-570A-4B14-9B9F-0162BE96E103}" type="presOf" srcId="{9F26F88B-EC9A-42C7-88DB-79ED5327B328}" destId="{86F657F1-079E-4158-92C9-37128CEEBB9A}" srcOrd="0" destOrd="0" presId="urn:microsoft.com/office/officeart/2005/8/layout/radial5"/>
    <dgm:cxn modelId="{D8BC8F60-75F9-4123-8BA7-8E57F6023AC6}" type="presOf" srcId="{727460C8-4674-43FC-A249-1CD8E6A81544}" destId="{26D7FB38-C827-4950-A956-A05772FD61A5}" srcOrd="0" destOrd="0" presId="urn:microsoft.com/office/officeart/2005/8/layout/radial5"/>
    <dgm:cxn modelId="{7B6D4149-BB00-40A1-9E47-6E6A6B1E700F}" type="presOf" srcId="{6DA9A643-B7A9-4A21-A9CD-D4C5E41D8BC1}" destId="{364DE177-97B7-420A-83B5-7962BC4E5816}" srcOrd="0" destOrd="0" presId="urn:microsoft.com/office/officeart/2005/8/layout/radial5"/>
    <dgm:cxn modelId="{A8C1054A-F68C-43B0-998D-C766E152835B}" type="presOf" srcId="{C13ABF59-0C11-4A26-A9C9-5E2391A9175D}" destId="{7CD94B94-C736-46EA-A67A-7D508A0E2E76}" srcOrd="1" destOrd="0" presId="urn:microsoft.com/office/officeart/2005/8/layout/radial5"/>
    <dgm:cxn modelId="{DCDAF84C-CBDD-46F0-BC16-6079DAF7426B}" type="presOf" srcId="{B9A0D824-8AF6-4076-AC4C-038ACB76DFF0}" destId="{7D33FF46-617B-42BA-93BE-2FAB0061CBEC}" srcOrd="1" destOrd="0" presId="urn:microsoft.com/office/officeart/2005/8/layout/radial5"/>
    <dgm:cxn modelId="{6C6B7852-2DB8-49CF-A2C2-50C00F26B0CF}" type="presOf" srcId="{4708597F-2C9F-464E-8C4F-82148FED968F}" destId="{5D2CE7A1-090D-4FE5-A389-1F5CFFA88BC2}" srcOrd="0" destOrd="0" presId="urn:microsoft.com/office/officeart/2005/8/layout/radial5"/>
    <dgm:cxn modelId="{6D04CE54-0A78-4A55-845A-5506722B1BA0}" type="presOf" srcId="{18F29E0C-D097-4404-92CF-C4BBD0EDAA72}" destId="{01B6BA61-3000-4264-8763-F3B22435E0B1}" srcOrd="0" destOrd="0" presId="urn:microsoft.com/office/officeart/2005/8/layout/radial5"/>
    <dgm:cxn modelId="{8EBDF257-9685-4155-9987-0E8C20D75849}" type="presOf" srcId="{18F29E0C-D097-4404-92CF-C4BBD0EDAA72}" destId="{37802B2A-6FA4-4D35-906B-164C6F5DF02F}" srcOrd="1" destOrd="0" presId="urn:microsoft.com/office/officeart/2005/8/layout/radial5"/>
    <dgm:cxn modelId="{1816177C-8738-4BB3-AE36-919945606466}" type="presOf" srcId="{C13ABF59-0C11-4A26-A9C9-5E2391A9175D}" destId="{661BF1E7-3930-45FD-8204-BA21AEA8DF17}" srcOrd="0" destOrd="0" presId="urn:microsoft.com/office/officeart/2005/8/layout/radial5"/>
    <dgm:cxn modelId="{789E2F81-39A4-432F-B032-428C99A511DB}" srcId="{9F26F88B-EC9A-42C7-88DB-79ED5327B328}" destId="{63942FD0-15CF-4349-9F4C-DC92BFD367B5}" srcOrd="0" destOrd="0" parTransId="{C13ABF59-0C11-4A26-A9C9-5E2391A9175D}" sibTransId="{6F2EADC0-CA6E-4DB5-90CD-40EC29D7BCA7}"/>
    <dgm:cxn modelId="{1E05D0B8-A648-4D83-BC2E-F22BB2202E87}" type="presOf" srcId="{B30AE16B-1948-4E58-9645-8C303B293626}" destId="{CCE2A7FE-11F0-4697-9172-14232E657247}" srcOrd="0" destOrd="0" presId="urn:microsoft.com/office/officeart/2005/8/layout/radial5"/>
    <dgm:cxn modelId="{491FE2BC-0F2D-4214-9182-6B494DCDE372}" type="presOf" srcId="{B30AE16B-1948-4E58-9645-8C303B293626}" destId="{8A28E3CB-6E80-40ED-9474-0EE71D755DCB}" srcOrd="1" destOrd="0" presId="urn:microsoft.com/office/officeart/2005/8/layout/radial5"/>
    <dgm:cxn modelId="{8880A3CD-6E99-4041-B5B5-0FC8D65F2C94}" type="presOf" srcId="{B9A0D824-8AF6-4076-AC4C-038ACB76DFF0}" destId="{FD3D06D4-6A1D-4ADC-8233-918402B72C8A}" srcOrd="0" destOrd="0" presId="urn:microsoft.com/office/officeart/2005/8/layout/radial5"/>
    <dgm:cxn modelId="{7C959FD6-C6C2-460B-A6C4-ABDD4FFA82F8}" srcId="{9F26F88B-EC9A-42C7-88DB-79ED5327B328}" destId="{727460C8-4674-43FC-A249-1CD8E6A81544}" srcOrd="2" destOrd="0" parTransId="{B9A0D824-8AF6-4076-AC4C-038ACB76DFF0}" sibTransId="{126471CD-9AC9-4105-A8E8-94CA0F784AE8}"/>
    <dgm:cxn modelId="{490D92F7-EE40-4ACE-9D66-1DD2FE2C431E}" srcId="{9F26F88B-EC9A-42C7-88DB-79ED5327B328}" destId="{4708597F-2C9F-464E-8C4F-82148FED968F}" srcOrd="1" destOrd="0" parTransId="{B30AE16B-1948-4E58-9645-8C303B293626}" sibTransId="{EF3C0352-8116-4FAD-97AD-267BEADFDF50}"/>
    <dgm:cxn modelId="{28D963FE-A4EE-48CF-BE46-1869410950D3}" type="presOf" srcId="{63942FD0-15CF-4349-9F4C-DC92BFD367B5}" destId="{88DE8F6D-0807-4009-A7B2-0E4817B80EC3}" srcOrd="0" destOrd="0" presId="urn:microsoft.com/office/officeart/2005/8/layout/radial5"/>
    <dgm:cxn modelId="{2B4852FF-AE79-460F-A343-1AF21CFA0B0F}" srcId="{9F26F88B-EC9A-42C7-88DB-79ED5327B328}" destId="{484C03FF-BEDE-449D-AC61-B17BA6264705}" srcOrd="3" destOrd="0" parTransId="{18F29E0C-D097-4404-92CF-C4BBD0EDAA72}" sibTransId="{3701984D-D800-4EB3-A12E-6AFDEE70E0D1}"/>
    <dgm:cxn modelId="{0E7489FF-6210-4850-9ECA-3C6B4C8836A1}" type="presOf" srcId="{484C03FF-BEDE-449D-AC61-B17BA6264705}" destId="{9C0CC280-10F0-45E1-A189-C08A5B25DEEF}" srcOrd="0" destOrd="0" presId="urn:microsoft.com/office/officeart/2005/8/layout/radial5"/>
    <dgm:cxn modelId="{95D071A1-8C09-480E-8878-BF79E5AE2626}" type="presParOf" srcId="{364DE177-97B7-420A-83B5-7962BC4E5816}" destId="{86F657F1-079E-4158-92C9-37128CEEBB9A}" srcOrd="0" destOrd="0" presId="urn:microsoft.com/office/officeart/2005/8/layout/radial5"/>
    <dgm:cxn modelId="{46CD1488-2418-408E-98D1-3533824434F5}" type="presParOf" srcId="{364DE177-97B7-420A-83B5-7962BC4E5816}" destId="{661BF1E7-3930-45FD-8204-BA21AEA8DF17}" srcOrd="1" destOrd="0" presId="urn:microsoft.com/office/officeart/2005/8/layout/radial5"/>
    <dgm:cxn modelId="{F08958C2-EFC1-4F11-B715-6E5788C063B3}" type="presParOf" srcId="{661BF1E7-3930-45FD-8204-BA21AEA8DF17}" destId="{7CD94B94-C736-46EA-A67A-7D508A0E2E76}" srcOrd="0" destOrd="0" presId="urn:microsoft.com/office/officeart/2005/8/layout/radial5"/>
    <dgm:cxn modelId="{ED4F8744-D352-4741-BD68-35232CC5F524}" type="presParOf" srcId="{364DE177-97B7-420A-83B5-7962BC4E5816}" destId="{88DE8F6D-0807-4009-A7B2-0E4817B80EC3}" srcOrd="2" destOrd="0" presId="urn:microsoft.com/office/officeart/2005/8/layout/radial5"/>
    <dgm:cxn modelId="{A4178C36-45D2-4D96-909E-1AB164D37B8B}" type="presParOf" srcId="{364DE177-97B7-420A-83B5-7962BC4E5816}" destId="{CCE2A7FE-11F0-4697-9172-14232E657247}" srcOrd="3" destOrd="0" presId="urn:microsoft.com/office/officeart/2005/8/layout/radial5"/>
    <dgm:cxn modelId="{89C8C713-8CE1-462E-83B9-A4C520A42217}" type="presParOf" srcId="{CCE2A7FE-11F0-4697-9172-14232E657247}" destId="{8A28E3CB-6E80-40ED-9474-0EE71D755DCB}" srcOrd="0" destOrd="0" presId="urn:microsoft.com/office/officeart/2005/8/layout/radial5"/>
    <dgm:cxn modelId="{8F77CB19-C3DB-4D17-A62A-A5B624287A05}" type="presParOf" srcId="{364DE177-97B7-420A-83B5-7962BC4E5816}" destId="{5D2CE7A1-090D-4FE5-A389-1F5CFFA88BC2}" srcOrd="4" destOrd="0" presId="urn:microsoft.com/office/officeart/2005/8/layout/radial5"/>
    <dgm:cxn modelId="{A067449C-CC02-41A3-91A5-E659FCE2EF98}" type="presParOf" srcId="{364DE177-97B7-420A-83B5-7962BC4E5816}" destId="{FD3D06D4-6A1D-4ADC-8233-918402B72C8A}" srcOrd="5" destOrd="0" presId="urn:microsoft.com/office/officeart/2005/8/layout/radial5"/>
    <dgm:cxn modelId="{C087E36E-F6F1-401B-97FB-99824C0AE881}" type="presParOf" srcId="{FD3D06D4-6A1D-4ADC-8233-918402B72C8A}" destId="{7D33FF46-617B-42BA-93BE-2FAB0061CBEC}" srcOrd="0" destOrd="0" presId="urn:microsoft.com/office/officeart/2005/8/layout/radial5"/>
    <dgm:cxn modelId="{A73A6255-AE3E-4C9F-87BE-291D556BACF7}" type="presParOf" srcId="{364DE177-97B7-420A-83B5-7962BC4E5816}" destId="{26D7FB38-C827-4950-A956-A05772FD61A5}" srcOrd="6" destOrd="0" presId="urn:microsoft.com/office/officeart/2005/8/layout/radial5"/>
    <dgm:cxn modelId="{86D37720-3B41-4DE1-928E-FB07E529E506}" type="presParOf" srcId="{364DE177-97B7-420A-83B5-7962BC4E5816}" destId="{01B6BA61-3000-4264-8763-F3B22435E0B1}" srcOrd="7" destOrd="0" presId="urn:microsoft.com/office/officeart/2005/8/layout/radial5"/>
    <dgm:cxn modelId="{42FD26F4-62B0-487C-A58A-E3F5CD393627}" type="presParOf" srcId="{01B6BA61-3000-4264-8763-F3B22435E0B1}" destId="{37802B2A-6FA4-4D35-906B-164C6F5DF02F}" srcOrd="0" destOrd="0" presId="urn:microsoft.com/office/officeart/2005/8/layout/radial5"/>
    <dgm:cxn modelId="{E09B4A78-0B9F-436A-803F-B01FA5656F71}" type="presParOf" srcId="{364DE177-97B7-420A-83B5-7962BC4E5816}" destId="{9C0CC280-10F0-45E1-A189-C08A5B25DEEF}"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A9A643-B7A9-4A21-A9CD-D4C5E41D8BC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kumimoji="1" lang="ja-JP" altLang="en-US"/>
        </a:p>
      </dgm:t>
    </dgm:pt>
    <dgm:pt modelId="{9F26F88B-EC9A-42C7-88DB-79ED5327B328}">
      <dgm:prSet phldrT="[テキスト]" custT="1"/>
      <dgm:spPr>
        <a:solidFill>
          <a:schemeClr val="accent5">
            <a:lumMod val="50000"/>
          </a:schemeClr>
        </a:solidFill>
        <a:ln>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ln>
      </dgm:spPr>
      <dgm:t>
        <a:bodyPr/>
        <a:lstStyle/>
        <a:p>
          <a:endParaRPr kumimoji="1" lang="ja-JP" altLang="en-US" sz="2400" dirty="0">
            <a:latin typeface="ＭＳ Ｐゴシック" panose="020B0600070205080204" pitchFamily="50" charset="-128"/>
            <a:ea typeface="ＭＳ Ｐゴシック" panose="020B0600070205080204" pitchFamily="50" charset="-128"/>
          </a:endParaRPr>
        </a:p>
      </dgm:t>
    </dgm:pt>
    <dgm:pt modelId="{0AE63667-EE3C-465D-8F18-DBFDA7F326A0}" type="par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D89381BA-6E9C-4496-A78C-83C061AB9F0E}" type="sib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63942FD0-15CF-4349-9F4C-DC92BFD367B5}">
      <dgm:prSet phldrT="[テキスト]" custT="1"/>
      <dgm:spPr>
        <a:solidFill>
          <a:prstClr val="white">
            <a:lumMod val="85000"/>
          </a:prst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C13ABF59-0C11-4A26-A9C9-5E2391A9175D}" type="parTrans" cxnId="{789E2F81-39A4-432F-B032-428C99A511DB}">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6F2EADC0-CA6E-4DB5-90CD-40EC29D7BCA7}" type="sibTrans" cxnId="{789E2F81-39A4-432F-B032-428C99A511DB}">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708597F-2C9F-464E-8C4F-82148FED968F}">
      <dgm:prSet phldrT="[テキスト]" custT="1"/>
      <dgm:spPr>
        <a:solidFill>
          <a:prstClr val="white">
            <a:lumMod val="85000"/>
          </a:prst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B30AE16B-1948-4E58-9645-8C303B293626}" type="parTrans" cxnId="{490D92F7-EE40-4ACE-9D66-1DD2FE2C431E}">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EF3C0352-8116-4FAD-97AD-267BEADFDF50}" type="sibTrans" cxnId="{490D92F7-EE40-4ACE-9D66-1DD2FE2C431E}">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727460C8-4674-43FC-A249-1CD8E6A81544}">
      <dgm:prSet phldrT="[テキスト]" custT="1"/>
      <dgm:spPr>
        <a:solidFill>
          <a:prstClr val="white">
            <a:lumMod val="85000"/>
          </a:prst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en-US" altLang="ja-JP"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B9A0D824-8AF6-4076-AC4C-038ACB76DFF0}" type="parTrans" cxnId="{7C959FD6-C6C2-460B-A6C4-ABDD4FFA82F8}">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126471CD-9AC9-4105-A8E8-94CA0F784AE8}" type="sibTrans" cxnId="{7C959FD6-C6C2-460B-A6C4-ABDD4FFA82F8}">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84C03FF-BEDE-449D-AC61-B17BA6264705}">
      <dgm:prSet phldrT="[テキスト]" custT="1"/>
      <dgm:spPr>
        <a:solidFill>
          <a:srgbClr val="4472C4">
            <a:lumMod val="40000"/>
            <a:lumOff val="60000"/>
          </a:srgb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18F29E0C-D097-4404-92CF-C4BBD0EDAA72}" type="parTrans" cxnId="{2B4852FF-AE79-460F-A343-1AF21CFA0B0F}">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3701984D-D800-4EB3-A12E-6AFDEE70E0D1}" type="sibTrans" cxnId="{2B4852FF-AE79-460F-A343-1AF21CFA0B0F}">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364DE177-97B7-420A-83B5-7962BC4E5816}" type="pres">
      <dgm:prSet presAssocID="{6DA9A643-B7A9-4A21-A9CD-D4C5E41D8BC1}" presName="Name0" presStyleCnt="0">
        <dgm:presLayoutVars>
          <dgm:chMax val="1"/>
          <dgm:dir/>
          <dgm:animLvl val="ctr"/>
          <dgm:resizeHandles val="exact"/>
        </dgm:presLayoutVars>
      </dgm:prSet>
      <dgm:spPr/>
    </dgm:pt>
    <dgm:pt modelId="{86F657F1-079E-4158-92C9-37128CEEBB9A}" type="pres">
      <dgm:prSet presAssocID="{9F26F88B-EC9A-42C7-88DB-79ED5327B328}" presName="centerShape" presStyleLbl="node0" presStyleIdx="0" presStyleCnt="1" custScaleX="161051" custScaleY="161051"/>
      <dgm:spPr/>
    </dgm:pt>
    <dgm:pt modelId="{661BF1E7-3930-45FD-8204-BA21AEA8DF17}" type="pres">
      <dgm:prSet presAssocID="{C13ABF59-0C11-4A26-A9C9-5E2391A9175D}" presName="parTrans" presStyleLbl="sibTrans2D1" presStyleIdx="0" presStyleCnt="4" custFlipVert="1" custScaleX="133100" custScaleY="177156"/>
      <dgm:spPr/>
    </dgm:pt>
    <dgm:pt modelId="{7CD94B94-C736-46EA-A67A-7D508A0E2E76}" type="pres">
      <dgm:prSet presAssocID="{C13ABF59-0C11-4A26-A9C9-5E2391A9175D}" presName="connectorText" presStyleLbl="sibTrans2D1" presStyleIdx="0" presStyleCnt="4"/>
      <dgm:spPr/>
    </dgm:pt>
    <dgm:pt modelId="{88DE8F6D-0807-4009-A7B2-0E4817B80EC3}" type="pres">
      <dgm:prSet presAssocID="{63942FD0-15CF-4349-9F4C-DC92BFD367B5}" presName="node" presStyleLbl="node1" presStyleIdx="0" presStyleCnt="4" custScaleX="379749" custScaleY="62093">
        <dgm:presLayoutVars>
          <dgm:bulletEnabled val="1"/>
        </dgm:presLayoutVars>
      </dgm:prSet>
      <dgm:spPr>
        <a:xfrm>
          <a:off x="191554" y="33243"/>
          <a:ext cx="656167" cy="107290"/>
        </a:xfrm>
        <a:prstGeom prst="roundRect">
          <a:avLst/>
        </a:prstGeom>
      </dgm:spPr>
    </dgm:pt>
    <dgm:pt modelId="{CCE2A7FE-11F0-4697-9172-14232E657247}" type="pres">
      <dgm:prSet presAssocID="{B30AE16B-1948-4E58-9645-8C303B293626}" presName="parTrans" presStyleLbl="sibTrans2D1" presStyleIdx="1" presStyleCnt="4" custAng="10800000" custScaleX="133100" custScaleY="177156"/>
      <dgm:spPr/>
    </dgm:pt>
    <dgm:pt modelId="{8A28E3CB-6E80-40ED-9474-0EE71D755DCB}" type="pres">
      <dgm:prSet presAssocID="{B30AE16B-1948-4E58-9645-8C303B293626}" presName="connectorText" presStyleLbl="sibTrans2D1" presStyleIdx="1" presStyleCnt="4"/>
      <dgm:spPr/>
    </dgm:pt>
    <dgm:pt modelId="{5D2CE7A1-090D-4FE5-A389-1F5CFFA88BC2}" type="pres">
      <dgm:prSet presAssocID="{4708597F-2C9F-464E-8C4F-82148FED968F}" presName="node" presStyleLbl="node1" presStyleIdx="1" presStyleCnt="4" custScaleX="133100" custScaleY="161051" custRadScaleRad="135045">
        <dgm:presLayoutVars>
          <dgm:bulletEnabled val="1"/>
        </dgm:presLayoutVars>
      </dgm:prSet>
      <dgm:spPr>
        <a:xfrm>
          <a:off x="731115" y="189497"/>
          <a:ext cx="229983" cy="278279"/>
        </a:xfrm>
        <a:prstGeom prst="roundRect">
          <a:avLst/>
        </a:prstGeom>
      </dgm:spPr>
    </dgm:pt>
    <dgm:pt modelId="{FD3D06D4-6A1D-4ADC-8233-918402B72C8A}" type="pres">
      <dgm:prSet presAssocID="{B9A0D824-8AF6-4076-AC4C-038ACB76DFF0}" presName="parTrans" presStyleLbl="sibTrans2D1" presStyleIdx="2" presStyleCnt="4" custFlipVert="1" custScaleX="133100" custScaleY="177156"/>
      <dgm:spPr/>
    </dgm:pt>
    <dgm:pt modelId="{7D33FF46-617B-42BA-93BE-2FAB0061CBEC}" type="pres">
      <dgm:prSet presAssocID="{B9A0D824-8AF6-4076-AC4C-038ACB76DFF0}" presName="connectorText" presStyleLbl="sibTrans2D1" presStyleIdx="2" presStyleCnt="4"/>
      <dgm:spPr/>
    </dgm:pt>
    <dgm:pt modelId="{26D7FB38-C827-4950-A956-A05772FD61A5}" type="pres">
      <dgm:prSet presAssocID="{727460C8-4674-43FC-A249-1CD8E6A81544}" presName="node" presStyleLbl="node1" presStyleIdx="2" presStyleCnt="4" custScaleX="379749" custScaleY="62093">
        <dgm:presLayoutVars>
          <dgm:bulletEnabled val="1"/>
        </dgm:presLayoutVars>
      </dgm:prSet>
      <dgm:spPr>
        <a:xfrm>
          <a:off x="191554" y="516740"/>
          <a:ext cx="656167" cy="107290"/>
        </a:xfrm>
        <a:prstGeom prst="roundRect">
          <a:avLst/>
        </a:prstGeom>
      </dgm:spPr>
    </dgm:pt>
    <dgm:pt modelId="{01B6BA61-3000-4264-8763-F3B22435E0B1}" type="pres">
      <dgm:prSet presAssocID="{18F29E0C-D097-4404-92CF-C4BBD0EDAA72}" presName="parTrans" presStyleLbl="sibTrans2D1" presStyleIdx="3" presStyleCnt="4" custAng="10800000" custScaleX="133100" custScaleY="177156"/>
      <dgm:spPr/>
    </dgm:pt>
    <dgm:pt modelId="{37802B2A-6FA4-4D35-906B-164C6F5DF02F}" type="pres">
      <dgm:prSet presAssocID="{18F29E0C-D097-4404-92CF-C4BBD0EDAA72}" presName="connectorText" presStyleLbl="sibTrans2D1" presStyleIdx="3" presStyleCnt="4"/>
      <dgm:spPr/>
    </dgm:pt>
    <dgm:pt modelId="{9C0CC280-10F0-45E1-A189-C08A5B25DEEF}" type="pres">
      <dgm:prSet presAssocID="{484C03FF-BEDE-449D-AC61-B17BA6264705}" presName="node" presStyleLbl="node1" presStyleIdx="3" presStyleCnt="4" custScaleX="133100" custScaleY="161051" custRadScaleRad="140677">
        <dgm:presLayoutVars>
          <dgm:bulletEnabled val="1"/>
        </dgm:presLayoutVars>
      </dgm:prSet>
      <dgm:spPr>
        <a:xfrm>
          <a:off x="64561" y="189497"/>
          <a:ext cx="229983" cy="278279"/>
        </a:xfrm>
        <a:prstGeom prst="roundRect">
          <a:avLst/>
        </a:prstGeom>
      </dgm:spPr>
    </dgm:pt>
  </dgm:ptLst>
  <dgm:cxnLst>
    <dgm:cxn modelId="{08C3950F-70EC-48A4-ADCD-0CA5AD0B2590}" srcId="{6DA9A643-B7A9-4A21-A9CD-D4C5E41D8BC1}" destId="{9F26F88B-EC9A-42C7-88DB-79ED5327B328}" srcOrd="0" destOrd="0" parTransId="{0AE63667-EE3C-465D-8F18-DBFDA7F326A0}" sibTransId="{D89381BA-6E9C-4496-A78C-83C061AB9F0E}"/>
    <dgm:cxn modelId="{1C686518-570A-4B14-9B9F-0162BE96E103}" type="presOf" srcId="{9F26F88B-EC9A-42C7-88DB-79ED5327B328}" destId="{86F657F1-079E-4158-92C9-37128CEEBB9A}" srcOrd="0" destOrd="0" presId="urn:microsoft.com/office/officeart/2005/8/layout/radial5"/>
    <dgm:cxn modelId="{D8BC8F60-75F9-4123-8BA7-8E57F6023AC6}" type="presOf" srcId="{727460C8-4674-43FC-A249-1CD8E6A81544}" destId="{26D7FB38-C827-4950-A956-A05772FD61A5}" srcOrd="0" destOrd="0" presId="urn:microsoft.com/office/officeart/2005/8/layout/radial5"/>
    <dgm:cxn modelId="{7B6D4149-BB00-40A1-9E47-6E6A6B1E700F}" type="presOf" srcId="{6DA9A643-B7A9-4A21-A9CD-D4C5E41D8BC1}" destId="{364DE177-97B7-420A-83B5-7962BC4E5816}" srcOrd="0" destOrd="0" presId="urn:microsoft.com/office/officeart/2005/8/layout/radial5"/>
    <dgm:cxn modelId="{A8C1054A-F68C-43B0-998D-C766E152835B}" type="presOf" srcId="{C13ABF59-0C11-4A26-A9C9-5E2391A9175D}" destId="{7CD94B94-C736-46EA-A67A-7D508A0E2E76}" srcOrd="1" destOrd="0" presId="urn:microsoft.com/office/officeart/2005/8/layout/radial5"/>
    <dgm:cxn modelId="{DCDAF84C-CBDD-46F0-BC16-6079DAF7426B}" type="presOf" srcId="{B9A0D824-8AF6-4076-AC4C-038ACB76DFF0}" destId="{7D33FF46-617B-42BA-93BE-2FAB0061CBEC}" srcOrd="1" destOrd="0" presId="urn:microsoft.com/office/officeart/2005/8/layout/radial5"/>
    <dgm:cxn modelId="{6C6B7852-2DB8-49CF-A2C2-50C00F26B0CF}" type="presOf" srcId="{4708597F-2C9F-464E-8C4F-82148FED968F}" destId="{5D2CE7A1-090D-4FE5-A389-1F5CFFA88BC2}" srcOrd="0" destOrd="0" presId="urn:microsoft.com/office/officeart/2005/8/layout/radial5"/>
    <dgm:cxn modelId="{6D04CE54-0A78-4A55-845A-5506722B1BA0}" type="presOf" srcId="{18F29E0C-D097-4404-92CF-C4BBD0EDAA72}" destId="{01B6BA61-3000-4264-8763-F3B22435E0B1}" srcOrd="0" destOrd="0" presId="urn:microsoft.com/office/officeart/2005/8/layout/radial5"/>
    <dgm:cxn modelId="{8EBDF257-9685-4155-9987-0E8C20D75849}" type="presOf" srcId="{18F29E0C-D097-4404-92CF-C4BBD0EDAA72}" destId="{37802B2A-6FA4-4D35-906B-164C6F5DF02F}" srcOrd="1" destOrd="0" presId="urn:microsoft.com/office/officeart/2005/8/layout/radial5"/>
    <dgm:cxn modelId="{1816177C-8738-4BB3-AE36-919945606466}" type="presOf" srcId="{C13ABF59-0C11-4A26-A9C9-5E2391A9175D}" destId="{661BF1E7-3930-45FD-8204-BA21AEA8DF17}" srcOrd="0" destOrd="0" presId="urn:microsoft.com/office/officeart/2005/8/layout/radial5"/>
    <dgm:cxn modelId="{789E2F81-39A4-432F-B032-428C99A511DB}" srcId="{9F26F88B-EC9A-42C7-88DB-79ED5327B328}" destId="{63942FD0-15CF-4349-9F4C-DC92BFD367B5}" srcOrd="0" destOrd="0" parTransId="{C13ABF59-0C11-4A26-A9C9-5E2391A9175D}" sibTransId="{6F2EADC0-CA6E-4DB5-90CD-40EC29D7BCA7}"/>
    <dgm:cxn modelId="{1E05D0B8-A648-4D83-BC2E-F22BB2202E87}" type="presOf" srcId="{B30AE16B-1948-4E58-9645-8C303B293626}" destId="{CCE2A7FE-11F0-4697-9172-14232E657247}" srcOrd="0" destOrd="0" presId="urn:microsoft.com/office/officeart/2005/8/layout/radial5"/>
    <dgm:cxn modelId="{491FE2BC-0F2D-4214-9182-6B494DCDE372}" type="presOf" srcId="{B30AE16B-1948-4E58-9645-8C303B293626}" destId="{8A28E3CB-6E80-40ED-9474-0EE71D755DCB}" srcOrd="1" destOrd="0" presId="urn:microsoft.com/office/officeart/2005/8/layout/radial5"/>
    <dgm:cxn modelId="{8880A3CD-6E99-4041-B5B5-0FC8D65F2C94}" type="presOf" srcId="{B9A0D824-8AF6-4076-AC4C-038ACB76DFF0}" destId="{FD3D06D4-6A1D-4ADC-8233-918402B72C8A}" srcOrd="0" destOrd="0" presId="urn:microsoft.com/office/officeart/2005/8/layout/radial5"/>
    <dgm:cxn modelId="{7C959FD6-C6C2-460B-A6C4-ABDD4FFA82F8}" srcId="{9F26F88B-EC9A-42C7-88DB-79ED5327B328}" destId="{727460C8-4674-43FC-A249-1CD8E6A81544}" srcOrd="2" destOrd="0" parTransId="{B9A0D824-8AF6-4076-AC4C-038ACB76DFF0}" sibTransId="{126471CD-9AC9-4105-A8E8-94CA0F784AE8}"/>
    <dgm:cxn modelId="{490D92F7-EE40-4ACE-9D66-1DD2FE2C431E}" srcId="{9F26F88B-EC9A-42C7-88DB-79ED5327B328}" destId="{4708597F-2C9F-464E-8C4F-82148FED968F}" srcOrd="1" destOrd="0" parTransId="{B30AE16B-1948-4E58-9645-8C303B293626}" sibTransId="{EF3C0352-8116-4FAD-97AD-267BEADFDF50}"/>
    <dgm:cxn modelId="{28D963FE-A4EE-48CF-BE46-1869410950D3}" type="presOf" srcId="{63942FD0-15CF-4349-9F4C-DC92BFD367B5}" destId="{88DE8F6D-0807-4009-A7B2-0E4817B80EC3}" srcOrd="0" destOrd="0" presId="urn:microsoft.com/office/officeart/2005/8/layout/radial5"/>
    <dgm:cxn modelId="{2B4852FF-AE79-460F-A343-1AF21CFA0B0F}" srcId="{9F26F88B-EC9A-42C7-88DB-79ED5327B328}" destId="{484C03FF-BEDE-449D-AC61-B17BA6264705}" srcOrd="3" destOrd="0" parTransId="{18F29E0C-D097-4404-92CF-C4BBD0EDAA72}" sibTransId="{3701984D-D800-4EB3-A12E-6AFDEE70E0D1}"/>
    <dgm:cxn modelId="{0E7489FF-6210-4850-9ECA-3C6B4C8836A1}" type="presOf" srcId="{484C03FF-BEDE-449D-AC61-B17BA6264705}" destId="{9C0CC280-10F0-45E1-A189-C08A5B25DEEF}" srcOrd="0" destOrd="0" presId="urn:microsoft.com/office/officeart/2005/8/layout/radial5"/>
    <dgm:cxn modelId="{95D071A1-8C09-480E-8878-BF79E5AE2626}" type="presParOf" srcId="{364DE177-97B7-420A-83B5-7962BC4E5816}" destId="{86F657F1-079E-4158-92C9-37128CEEBB9A}" srcOrd="0" destOrd="0" presId="urn:microsoft.com/office/officeart/2005/8/layout/radial5"/>
    <dgm:cxn modelId="{46CD1488-2418-408E-98D1-3533824434F5}" type="presParOf" srcId="{364DE177-97B7-420A-83B5-7962BC4E5816}" destId="{661BF1E7-3930-45FD-8204-BA21AEA8DF17}" srcOrd="1" destOrd="0" presId="urn:microsoft.com/office/officeart/2005/8/layout/radial5"/>
    <dgm:cxn modelId="{F08958C2-EFC1-4F11-B715-6E5788C063B3}" type="presParOf" srcId="{661BF1E7-3930-45FD-8204-BA21AEA8DF17}" destId="{7CD94B94-C736-46EA-A67A-7D508A0E2E76}" srcOrd="0" destOrd="0" presId="urn:microsoft.com/office/officeart/2005/8/layout/radial5"/>
    <dgm:cxn modelId="{ED4F8744-D352-4741-BD68-35232CC5F524}" type="presParOf" srcId="{364DE177-97B7-420A-83B5-7962BC4E5816}" destId="{88DE8F6D-0807-4009-A7B2-0E4817B80EC3}" srcOrd="2" destOrd="0" presId="urn:microsoft.com/office/officeart/2005/8/layout/radial5"/>
    <dgm:cxn modelId="{A4178C36-45D2-4D96-909E-1AB164D37B8B}" type="presParOf" srcId="{364DE177-97B7-420A-83B5-7962BC4E5816}" destId="{CCE2A7FE-11F0-4697-9172-14232E657247}" srcOrd="3" destOrd="0" presId="urn:microsoft.com/office/officeart/2005/8/layout/radial5"/>
    <dgm:cxn modelId="{89C8C713-8CE1-462E-83B9-A4C520A42217}" type="presParOf" srcId="{CCE2A7FE-11F0-4697-9172-14232E657247}" destId="{8A28E3CB-6E80-40ED-9474-0EE71D755DCB}" srcOrd="0" destOrd="0" presId="urn:microsoft.com/office/officeart/2005/8/layout/radial5"/>
    <dgm:cxn modelId="{8F77CB19-C3DB-4D17-A62A-A5B624287A05}" type="presParOf" srcId="{364DE177-97B7-420A-83B5-7962BC4E5816}" destId="{5D2CE7A1-090D-4FE5-A389-1F5CFFA88BC2}" srcOrd="4" destOrd="0" presId="urn:microsoft.com/office/officeart/2005/8/layout/radial5"/>
    <dgm:cxn modelId="{A067449C-CC02-41A3-91A5-E659FCE2EF98}" type="presParOf" srcId="{364DE177-97B7-420A-83B5-7962BC4E5816}" destId="{FD3D06D4-6A1D-4ADC-8233-918402B72C8A}" srcOrd="5" destOrd="0" presId="urn:microsoft.com/office/officeart/2005/8/layout/radial5"/>
    <dgm:cxn modelId="{C087E36E-F6F1-401B-97FB-99824C0AE881}" type="presParOf" srcId="{FD3D06D4-6A1D-4ADC-8233-918402B72C8A}" destId="{7D33FF46-617B-42BA-93BE-2FAB0061CBEC}" srcOrd="0" destOrd="0" presId="urn:microsoft.com/office/officeart/2005/8/layout/radial5"/>
    <dgm:cxn modelId="{A73A6255-AE3E-4C9F-87BE-291D556BACF7}" type="presParOf" srcId="{364DE177-97B7-420A-83B5-7962BC4E5816}" destId="{26D7FB38-C827-4950-A956-A05772FD61A5}" srcOrd="6" destOrd="0" presId="urn:microsoft.com/office/officeart/2005/8/layout/radial5"/>
    <dgm:cxn modelId="{86D37720-3B41-4DE1-928E-FB07E529E506}" type="presParOf" srcId="{364DE177-97B7-420A-83B5-7962BC4E5816}" destId="{01B6BA61-3000-4264-8763-F3B22435E0B1}" srcOrd="7" destOrd="0" presId="urn:microsoft.com/office/officeart/2005/8/layout/radial5"/>
    <dgm:cxn modelId="{42FD26F4-62B0-487C-A58A-E3F5CD393627}" type="presParOf" srcId="{01B6BA61-3000-4264-8763-F3B22435E0B1}" destId="{37802B2A-6FA4-4D35-906B-164C6F5DF02F}" srcOrd="0" destOrd="0" presId="urn:microsoft.com/office/officeart/2005/8/layout/radial5"/>
    <dgm:cxn modelId="{E09B4A78-0B9F-436A-803F-B01FA5656F71}" type="presParOf" srcId="{364DE177-97B7-420A-83B5-7962BC4E5816}" destId="{9C0CC280-10F0-45E1-A189-C08A5B25DEEF}"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A9A643-B7A9-4A21-A9CD-D4C5E41D8BC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kumimoji="1" lang="ja-JP" altLang="en-US"/>
        </a:p>
      </dgm:t>
    </dgm:pt>
    <dgm:pt modelId="{9F26F88B-EC9A-42C7-88DB-79ED5327B328}">
      <dgm:prSet phldrT="[テキスト]" custT="1"/>
      <dgm:spPr>
        <a:solidFill>
          <a:schemeClr val="accent5">
            <a:lumMod val="50000"/>
          </a:schemeClr>
        </a:solidFill>
        <a:ln>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ln>
      </dgm:spPr>
      <dgm:t>
        <a:bodyPr/>
        <a:lstStyle/>
        <a:p>
          <a:endParaRPr kumimoji="1" lang="ja-JP" altLang="en-US" sz="2400" dirty="0">
            <a:latin typeface="ＭＳ Ｐゴシック" panose="020B0600070205080204" pitchFamily="50" charset="-128"/>
            <a:ea typeface="ＭＳ Ｐゴシック" panose="020B0600070205080204" pitchFamily="50" charset="-128"/>
          </a:endParaRPr>
        </a:p>
      </dgm:t>
    </dgm:pt>
    <dgm:pt modelId="{0AE63667-EE3C-465D-8F18-DBFDA7F326A0}" type="par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D89381BA-6E9C-4496-A78C-83C061AB9F0E}" type="sib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63942FD0-15CF-4349-9F4C-DC92BFD367B5}">
      <dgm:prSet phldrT="[テキスト]" custT="1"/>
      <dgm:spPr>
        <a:solidFill>
          <a:schemeClr val="accent5">
            <a:lumMod val="40000"/>
            <a:lumOff val="60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C13ABF59-0C11-4A26-A9C9-5E2391A9175D}" type="parTrans" cxnId="{789E2F81-39A4-432F-B032-428C99A511DB}">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6F2EADC0-CA6E-4DB5-90CD-40EC29D7BCA7}" type="sibTrans" cxnId="{789E2F81-39A4-432F-B032-428C99A511DB}">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708597F-2C9F-464E-8C4F-82148FED968F}">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B30AE16B-1948-4E58-9645-8C303B293626}" type="parTrans" cxnId="{490D92F7-EE40-4ACE-9D66-1DD2FE2C431E}">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EF3C0352-8116-4FAD-97AD-267BEADFDF50}" type="sibTrans" cxnId="{490D92F7-EE40-4ACE-9D66-1DD2FE2C431E}">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727460C8-4674-43FC-A249-1CD8E6A81544}">
      <dgm:prSet phldrT="[テキスト]" custT="1"/>
      <dgm:spPr>
        <a:solidFill>
          <a:schemeClr val="bg1">
            <a:lumMod val="85000"/>
          </a:schemeClr>
        </a:solidFill>
      </dgm:spPr>
      <dgm:t>
        <a:bodyPr/>
        <a:lstStyle/>
        <a:p>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dgm:t>
    </dgm:pt>
    <dgm:pt modelId="{B9A0D824-8AF6-4076-AC4C-038ACB76DFF0}" type="parTrans" cxnId="{7C959FD6-C6C2-460B-A6C4-ABDD4FFA82F8}">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126471CD-9AC9-4105-A8E8-94CA0F784AE8}" type="sibTrans" cxnId="{7C959FD6-C6C2-460B-A6C4-ABDD4FFA82F8}">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84C03FF-BEDE-449D-AC61-B17BA6264705}">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18F29E0C-D097-4404-92CF-C4BBD0EDAA72}" type="parTrans" cxnId="{2B4852FF-AE79-460F-A343-1AF21CFA0B0F}">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3701984D-D800-4EB3-A12E-6AFDEE70E0D1}" type="sibTrans" cxnId="{2B4852FF-AE79-460F-A343-1AF21CFA0B0F}">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364DE177-97B7-420A-83B5-7962BC4E5816}" type="pres">
      <dgm:prSet presAssocID="{6DA9A643-B7A9-4A21-A9CD-D4C5E41D8BC1}" presName="Name0" presStyleCnt="0">
        <dgm:presLayoutVars>
          <dgm:chMax val="1"/>
          <dgm:dir/>
          <dgm:animLvl val="ctr"/>
          <dgm:resizeHandles val="exact"/>
        </dgm:presLayoutVars>
      </dgm:prSet>
      <dgm:spPr/>
    </dgm:pt>
    <dgm:pt modelId="{86F657F1-079E-4158-92C9-37128CEEBB9A}" type="pres">
      <dgm:prSet presAssocID="{9F26F88B-EC9A-42C7-88DB-79ED5327B328}" presName="centerShape" presStyleLbl="node0" presStyleIdx="0" presStyleCnt="1" custScaleX="161051" custScaleY="161051"/>
      <dgm:spPr/>
    </dgm:pt>
    <dgm:pt modelId="{661BF1E7-3930-45FD-8204-BA21AEA8DF17}" type="pres">
      <dgm:prSet presAssocID="{C13ABF59-0C11-4A26-A9C9-5E2391A9175D}" presName="parTrans" presStyleLbl="sibTrans2D1" presStyleIdx="0" presStyleCnt="4" custFlipVert="1" custScaleX="133100" custScaleY="177156"/>
      <dgm:spPr/>
    </dgm:pt>
    <dgm:pt modelId="{7CD94B94-C736-46EA-A67A-7D508A0E2E76}" type="pres">
      <dgm:prSet presAssocID="{C13ABF59-0C11-4A26-A9C9-5E2391A9175D}" presName="connectorText" presStyleLbl="sibTrans2D1" presStyleIdx="0" presStyleCnt="4"/>
      <dgm:spPr/>
    </dgm:pt>
    <dgm:pt modelId="{88DE8F6D-0807-4009-A7B2-0E4817B80EC3}" type="pres">
      <dgm:prSet presAssocID="{63942FD0-15CF-4349-9F4C-DC92BFD367B5}" presName="node" presStyleLbl="node1" presStyleIdx="0" presStyleCnt="4" custScaleX="379749" custScaleY="62093">
        <dgm:presLayoutVars>
          <dgm:bulletEnabled val="1"/>
        </dgm:presLayoutVars>
      </dgm:prSet>
      <dgm:spPr>
        <a:prstGeom prst="roundRect">
          <a:avLst/>
        </a:prstGeom>
      </dgm:spPr>
    </dgm:pt>
    <dgm:pt modelId="{CCE2A7FE-11F0-4697-9172-14232E657247}" type="pres">
      <dgm:prSet presAssocID="{B30AE16B-1948-4E58-9645-8C303B293626}" presName="parTrans" presStyleLbl="sibTrans2D1" presStyleIdx="1" presStyleCnt="4" custAng="10800000" custScaleX="133100" custScaleY="177156"/>
      <dgm:spPr/>
    </dgm:pt>
    <dgm:pt modelId="{8A28E3CB-6E80-40ED-9474-0EE71D755DCB}" type="pres">
      <dgm:prSet presAssocID="{B30AE16B-1948-4E58-9645-8C303B293626}" presName="connectorText" presStyleLbl="sibTrans2D1" presStyleIdx="1" presStyleCnt="4"/>
      <dgm:spPr/>
    </dgm:pt>
    <dgm:pt modelId="{5D2CE7A1-090D-4FE5-A389-1F5CFFA88BC2}" type="pres">
      <dgm:prSet presAssocID="{4708597F-2C9F-464E-8C4F-82148FED968F}" presName="node" presStyleLbl="node1" presStyleIdx="1" presStyleCnt="4" custScaleX="133100" custScaleY="161051" custRadScaleRad="135045">
        <dgm:presLayoutVars>
          <dgm:bulletEnabled val="1"/>
        </dgm:presLayoutVars>
      </dgm:prSet>
      <dgm:spPr>
        <a:prstGeom prst="roundRect">
          <a:avLst/>
        </a:prstGeom>
      </dgm:spPr>
    </dgm:pt>
    <dgm:pt modelId="{FD3D06D4-6A1D-4ADC-8233-918402B72C8A}" type="pres">
      <dgm:prSet presAssocID="{B9A0D824-8AF6-4076-AC4C-038ACB76DFF0}" presName="parTrans" presStyleLbl="sibTrans2D1" presStyleIdx="2" presStyleCnt="4" custFlipVert="1" custScaleX="133100" custScaleY="177156"/>
      <dgm:spPr/>
    </dgm:pt>
    <dgm:pt modelId="{7D33FF46-617B-42BA-93BE-2FAB0061CBEC}" type="pres">
      <dgm:prSet presAssocID="{B9A0D824-8AF6-4076-AC4C-038ACB76DFF0}" presName="connectorText" presStyleLbl="sibTrans2D1" presStyleIdx="2" presStyleCnt="4"/>
      <dgm:spPr/>
    </dgm:pt>
    <dgm:pt modelId="{26D7FB38-C827-4950-A956-A05772FD61A5}" type="pres">
      <dgm:prSet presAssocID="{727460C8-4674-43FC-A249-1CD8E6A81544}" presName="node" presStyleLbl="node1" presStyleIdx="2" presStyleCnt="4" custScaleX="379749" custScaleY="62093">
        <dgm:presLayoutVars>
          <dgm:bulletEnabled val="1"/>
        </dgm:presLayoutVars>
      </dgm:prSet>
      <dgm:spPr>
        <a:prstGeom prst="roundRect">
          <a:avLst/>
        </a:prstGeom>
      </dgm:spPr>
    </dgm:pt>
    <dgm:pt modelId="{01B6BA61-3000-4264-8763-F3B22435E0B1}" type="pres">
      <dgm:prSet presAssocID="{18F29E0C-D097-4404-92CF-C4BBD0EDAA72}" presName="parTrans" presStyleLbl="sibTrans2D1" presStyleIdx="3" presStyleCnt="4" custAng="10800000" custScaleX="133100" custScaleY="177156"/>
      <dgm:spPr/>
    </dgm:pt>
    <dgm:pt modelId="{37802B2A-6FA4-4D35-906B-164C6F5DF02F}" type="pres">
      <dgm:prSet presAssocID="{18F29E0C-D097-4404-92CF-C4BBD0EDAA72}" presName="connectorText" presStyleLbl="sibTrans2D1" presStyleIdx="3" presStyleCnt="4"/>
      <dgm:spPr/>
    </dgm:pt>
    <dgm:pt modelId="{9C0CC280-10F0-45E1-A189-C08A5B25DEEF}" type="pres">
      <dgm:prSet presAssocID="{484C03FF-BEDE-449D-AC61-B17BA6264705}" presName="node" presStyleLbl="node1" presStyleIdx="3" presStyleCnt="4" custScaleX="133100" custScaleY="161051" custRadScaleRad="140677">
        <dgm:presLayoutVars>
          <dgm:bulletEnabled val="1"/>
        </dgm:presLayoutVars>
      </dgm:prSet>
      <dgm:spPr>
        <a:prstGeom prst="roundRect">
          <a:avLst/>
        </a:prstGeom>
      </dgm:spPr>
    </dgm:pt>
  </dgm:ptLst>
  <dgm:cxnLst>
    <dgm:cxn modelId="{08C3950F-70EC-48A4-ADCD-0CA5AD0B2590}" srcId="{6DA9A643-B7A9-4A21-A9CD-D4C5E41D8BC1}" destId="{9F26F88B-EC9A-42C7-88DB-79ED5327B328}" srcOrd="0" destOrd="0" parTransId="{0AE63667-EE3C-465D-8F18-DBFDA7F326A0}" sibTransId="{D89381BA-6E9C-4496-A78C-83C061AB9F0E}"/>
    <dgm:cxn modelId="{1C686518-570A-4B14-9B9F-0162BE96E103}" type="presOf" srcId="{9F26F88B-EC9A-42C7-88DB-79ED5327B328}" destId="{86F657F1-079E-4158-92C9-37128CEEBB9A}" srcOrd="0" destOrd="0" presId="urn:microsoft.com/office/officeart/2005/8/layout/radial5"/>
    <dgm:cxn modelId="{D8BC8F60-75F9-4123-8BA7-8E57F6023AC6}" type="presOf" srcId="{727460C8-4674-43FC-A249-1CD8E6A81544}" destId="{26D7FB38-C827-4950-A956-A05772FD61A5}" srcOrd="0" destOrd="0" presId="urn:microsoft.com/office/officeart/2005/8/layout/radial5"/>
    <dgm:cxn modelId="{7B6D4149-BB00-40A1-9E47-6E6A6B1E700F}" type="presOf" srcId="{6DA9A643-B7A9-4A21-A9CD-D4C5E41D8BC1}" destId="{364DE177-97B7-420A-83B5-7962BC4E5816}" srcOrd="0" destOrd="0" presId="urn:microsoft.com/office/officeart/2005/8/layout/radial5"/>
    <dgm:cxn modelId="{A8C1054A-F68C-43B0-998D-C766E152835B}" type="presOf" srcId="{C13ABF59-0C11-4A26-A9C9-5E2391A9175D}" destId="{7CD94B94-C736-46EA-A67A-7D508A0E2E76}" srcOrd="1" destOrd="0" presId="urn:microsoft.com/office/officeart/2005/8/layout/radial5"/>
    <dgm:cxn modelId="{DCDAF84C-CBDD-46F0-BC16-6079DAF7426B}" type="presOf" srcId="{B9A0D824-8AF6-4076-AC4C-038ACB76DFF0}" destId="{7D33FF46-617B-42BA-93BE-2FAB0061CBEC}" srcOrd="1" destOrd="0" presId="urn:microsoft.com/office/officeart/2005/8/layout/radial5"/>
    <dgm:cxn modelId="{6C6B7852-2DB8-49CF-A2C2-50C00F26B0CF}" type="presOf" srcId="{4708597F-2C9F-464E-8C4F-82148FED968F}" destId="{5D2CE7A1-090D-4FE5-A389-1F5CFFA88BC2}" srcOrd="0" destOrd="0" presId="urn:microsoft.com/office/officeart/2005/8/layout/radial5"/>
    <dgm:cxn modelId="{6D04CE54-0A78-4A55-845A-5506722B1BA0}" type="presOf" srcId="{18F29E0C-D097-4404-92CF-C4BBD0EDAA72}" destId="{01B6BA61-3000-4264-8763-F3B22435E0B1}" srcOrd="0" destOrd="0" presId="urn:microsoft.com/office/officeart/2005/8/layout/radial5"/>
    <dgm:cxn modelId="{8EBDF257-9685-4155-9987-0E8C20D75849}" type="presOf" srcId="{18F29E0C-D097-4404-92CF-C4BBD0EDAA72}" destId="{37802B2A-6FA4-4D35-906B-164C6F5DF02F}" srcOrd="1" destOrd="0" presId="urn:microsoft.com/office/officeart/2005/8/layout/radial5"/>
    <dgm:cxn modelId="{1816177C-8738-4BB3-AE36-919945606466}" type="presOf" srcId="{C13ABF59-0C11-4A26-A9C9-5E2391A9175D}" destId="{661BF1E7-3930-45FD-8204-BA21AEA8DF17}" srcOrd="0" destOrd="0" presId="urn:microsoft.com/office/officeart/2005/8/layout/radial5"/>
    <dgm:cxn modelId="{789E2F81-39A4-432F-B032-428C99A511DB}" srcId="{9F26F88B-EC9A-42C7-88DB-79ED5327B328}" destId="{63942FD0-15CF-4349-9F4C-DC92BFD367B5}" srcOrd="0" destOrd="0" parTransId="{C13ABF59-0C11-4A26-A9C9-5E2391A9175D}" sibTransId="{6F2EADC0-CA6E-4DB5-90CD-40EC29D7BCA7}"/>
    <dgm:cxn modelId="{1E05D0B8-A648-4D83-BC2E-F22BB2202E87}" type="presOf" srcId="{B30AE16B-1948-4E58-9645-8C303B293626}" destId="{CCE2A7FE-11F0-4697-9172-14232E657247}" srcOrd="0" destOrd="0" presId="urn:microsoft.com/office/officeart/2005/8/layout/radial5"/>
    <dgm:cxn modelId="{491FE2BC-0F2D-4214-9182-6B494DCDE372}" type="presOf" srcId="{B30AE16B-1948-4E58-9645-8C303B293626}" destId="{8A28E3CB-6E80-40ED-9474-0EE71D755DCB}" srcOrd="1" destOrd="0" presId="urn:microsoft.com/office/officeart/2005/8/layout/radial5"/>
    <dgm:cxn modelId="{8880A3CD-6E99-4041-B5B5-0FC8D65F2C94}" type="presOf" srcId="{B9A0D824-8AF6-4076-AC4C-038ACB76DFF0}" destId="{FD3D06D4-6A1D-4ADC-8233-918402B72C8A}" srcOrd="0" destOrd="0" presId="urn:microsoft.com/office/officeart/2005/8/layout/radial5"/>
    <dgm:cxn modelId="{7C959FD6-C6C2-460B-A6C4-ABDD4FFA82F8}" srcId="{9F26F88B-EC9A-42C7-88DB-79ED5327B328}" destId="{727460C8-4674-43FC-A249-1CD8E6A81544}" srcOrd="2" destOrd="0" parTransId="{B9A0D824-8AF6-4076-AC4C-038ACB76DFF0}" sibTransId="{126471CD-9AC9-4105-A8E8-94CA0F784AE8}"/>
    <dgm:cxn modelId="{490D92F7-EE40-4ACE-9D66-1DD2FE2C431E}" srcId="{9F26F88B-EC9A-42C7-88DB-79ED5327B328}" destId="{4708597F-2C9F-464E-8C4F-82148FED968F}" srcOrd="1" destOrd="0" parTransId="{B30AE16B-1948-4E58-9645-8C303B293626}" sibTransId="{EF3C0352-8116-4FAD-97AD-267BEADFDF50}"/>
    <dgm:cxn modelId="{28D963FE-A4EE-48CF-BE46-1869410950D3}" type="presOf" srcId="{63942FD0-15CF-4349-9F4C-DC92BFD367B5}" destId="{88DE8F6D-0807-4009-A7B2-0E4817B80EC3}" srcOrd="0" destOrd="0" presId="urn:microsoft.com/office/officeart/2005/8/layout/radial5"/>
    <dgm:cxn modelId="{2B4852FF-AE79-460F-A343-1AF21CFA0B0F}" srcId="{9F26F88B-EC9A-42C7-88DB-79ED5327B328}" destId="{484C03FF-BEDE-449D-AC61-B17BA6264705}" srcOrd="3" destOrd="0" parTransId="{18F29E0C-D097-4404-92CF-C4BBD0EDAA72}" sibTransId="{3701984D-D800-4EB3-A12E-6AFDEE70E0D1}"/>
    <dgm:cxn modelId="{0E7489FF-6210-4850-9ECA-3C6B4C8836A1}" type="presOf" srcId="{484C03FF-BEDE-449D-AC61-B17BA6264705}" destId="{9C0CC280-10F0-45E1-A189-C08A5B25DEEF}" srcOrd="0" destOrd="0" presId="urn:microsoft.com/office/officeart/2005/8/layout/radial5"/>
    <dgm:cxn modelId="{95D071A1-8C09-480E-8878-BF79E5AE2626}" type="presParOf" srcId="{364DE177-97B7-420A-83B5-7962BC4E5816}" destId="{86F657F1-079E-4158-92C9-37128CEEBB9A}" srcOrd="0" destOrd="0" presId="urn:microsoft.com/office/officeart/2005/8/layout/radial5"/>
    <dgm:cxn modelId="{46CD1488-2418-408E-98D1-3533824434F5}" type="presParOf" srcId="{364DE177-97B7-420A-83B5-7962BC4E5816}" destId="{661BF1E7-3930-45FD-8204-BA21AEA8DF17}" srcOrd="1" destOrd="0" presId="urn:microsoft.com/office/officeart/2005/8/layout/radial5"/>
    <dgm:cxn modelId="{F08958C2-EFC1-4F11-B715-6E5788C063B3}" type="presParOf" srcId="{661BF1E7-3930-45FD-8204-BA21AEA8DF17}" destId="{7CD94B94-C736-46EA-A67A-7D508A0E2E76}" srcOrd="0" destOrd="0" presId="urn:microsoft.com/office/officeart/2005/8/layout/radial5"/>
    <dgm:cxn modelId="{ED4F8744-D352-4741-BD68-35232CC5F524}" type="presParOf" srcId="{364DE177-97B7-420A-83B5-7962BC4E5816}" destId="{88DE8F6D-0807-4009-A7B2-0E4817B80EC3}" srcOrd="2" destOrd="0" presId="urn:microsoft.com/office/officeart/2005/8/layout/radial5"/>
    <dgm:cxn modelId="{A4178C36-45D2-4D96-909E-1AB164D37B8B}" type="presParOf" srcId="{364DE177-97B7-420A-83B5-7962BC4E5816}" destId="{CCE2A7FE-11F0-4697-9172-14232E657247}" srcOrd="3" destOrd="0" presId="urn:microsoft.com/office/officeart/2005/8/layout/radial5"/>
    <dgm:cxn modelId="{89C8C713-8CE1-462E-83B9-A4C520A42217}" type="presParOf" srcId="{CCE2A7FE-11F0-4697-9172-14232E657247}" destId="{8A28E3CB-6E80-40ED-9474-0EE71D755DCB}" srcOrd="0" destOrd="0" presId="urn:microsoft.com/office/officeart/2005/8/layout/radial5"/>
    <dgm:cxn modelId="{8F77CB19-C3DB-4D17-A62A-A5B624287A05}" type="presParOf" srcId="{364DE177-97B7-420A-83B5-7962BC4E5816}" destId="{5D2CE7A1-090D-4FE5-A389-1F5CFFA88BC2}" srcOrd="4" destOrd="0" presId="urn:microsoft.com/office/officeart/2005/8/layout/radial5"/>
    <dgm:cxn modelId="{A067449C-CC02-41A3-91A5-E659FCE2EF98}" type="presParOf" srcId="{364DE177-97B7-420A-83B5-7962BC4E5816}" destId="{FD3D06D4-6A1D-4ADC-8233-918402B72C8A}" srcOrd="5" destOrd="0" presId="urn:microsoft.com/office/officeart/2005/8/layout/radial5"/>
    <dgm:cxn modelId="{C087E36E-F6F1-401B-97FB-99824C0AE881}" type="presParOf" srcId="{FD3D06D4-6A1D-4ADC-8233-918402B72C8A}" destId="{7D33FF46-617B-42BA-93BE-2FAB0061CBEC}" srcOrd="0" destOrd="0" presId="urn:microsoft.com/office/officeart/2005/8/layout/radial5"/>
    <dgm:cxn modelId="{A73A6255-AE3E-4C9F-87BE-291D556BACF7}" type="presParOf" srcId="{364DE177-97B7-420A-83B5-7962BC4E5816}" destId="{26D7FB38-C827-4950-A956-A05772FD61A5}" srcOrd="6" destOrd="0" presId="urn:microsoft.com/office/officeart/2005/8/layout/radial5"/>
    <dgm:cxn modelId="{86D37720-3B41-4DE1-928E-FB07E529E506}" type="presParOf" srcId="{364DE177-97B7-420A-83B5-7962BC4E5816}" destId="{01B6BA61-3000-4264-8763-F3B22435E0B1}" srcOrd="7" destOrd="0" presId="urn:microsoft.com/office/officeart/2005/8/layout/radial5"/>
    <dgm:cxn modelId="{42FD26F4-62B0-487C-A58A-E3F5CD393627}" type="presParOf" srcId="{01B6BA61-3000-4264-8763-F3B22435E0B1}" destId="{37802B2A-6FA4-4D35-906B-164C6F5DF02F}" srcOrd="0" destOrd="0" presId="urn:microsoft.com/office/officeart/2005/8/layout/radial5"/>
    <dgm:cxn modelId="{E09B4A78-0B9F-436A-803F-B01FA5656F71}" type="presParOf" srcId="{364DE177-97B7-420A-83B5-7962BC4E5816}" destId="{9C0CC280-10F0-45E1-A189-C08A5B25DEEF}"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A9A643-B7A9-4A21-A9CD-D4C5E41D8BC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kumimoji="1" lang="ja-JP" altLang="en-US"/>
        </a:p>
      </dgm:t>
    </dgm:pt>
    <dgm:pt modelId="{9F26F88B-EC9A-42C7-88DB-79ED5327B328}">
      <dgm:prSet phldrT="[テキスト]" custT="1"/>
      <dgm:spPr>
        <a:solidFill>
          <a:schemeClr val="accent5">
            <a:lumMod val="50000"/>
          </a:schemeClr>
        </a:solidFill>
        <a:ln>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ln>
      </dgm:spPr>
      <dgm:t>
        <a:bodyPr/>
        <a:lstStyle/>
        <a:p>
          <a:endParaRPr kumimoji="1" lang="ja-JP" altLang="en-US" sz="2400" dirty="0">
            <a:latin typeface="ＭＳ Ｐゴシック" panose="020B0600070205080204" pitchFamily="50" charset="-128"/>
            <a:ea typeface="ＭＳ Ｐゴシック" panose="020B0600070205080204" pitchFamily="50" charset="-128"/>
          </a:endParaRPr>
        </a:p>
      </dgm:t>
    </dgm:pt>
    <dgm:pt modelId="{0AE63667-EE3C-465D-8F18-DBFDA7F326A0}" type="par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D89381BA-6E9C-4496-A78C-83C061AB9F0E}" type="sib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63942FD0-15CF-4349-9F4C-DC92BFD367B5}">
      <dgm:prSet phldrT="[テキスト]" custT="1"/>
      <dgm:spPr>
        <a:solidFill>
          <a:schemeClr val="accent5">
            <a:lumMod val="40000"/>
            <a:lumOff val="60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C13ABF59-0C11-4A26-A9C9-5E2391A9175D}" type="parTrans" cxnId="{789E2F81-39A4-432F-B032-428C99A511DB}">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6F2EADC0-CA6E-4DB5-90CD-40EC29D7BCA7}" type="sibTrans" cxnId="{789E2F81-39A4-432F-B032-428C99A511DB}">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708597F-2C9F-464E-8C4F-82148FED968F}">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B30AE16B-1948-4E58-9645-8C303B293626}" type="parTrans" cxnId="{490D92F7-EE40-4ACE-9D66-1DD2FE2C431E}">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EF3C0352-8116-4FAD-97AD-267BEADFDF50}" type="sibTrans" cxnId="{490D92F7-EE40-4ACE-9D66-1DD2FE2C431E}">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727460C8-4674-43FC-A249-1CD8E6A81544}">
      <dgm:prSet phldrT="[テキスト]" custT="1"/>
      <dgm:spPr>
        <a:solidFill>
          <a:schemeClr val="bg1">
            <a:lumMod val="85000"/>
          </a:schemeClr>
        </a:solidFill>
      </dgm:spPr>
      <dgm:t>
        <a:bodyPr/>
        <a:lstStyle/>
        <a:p>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dgm:t>
    </dgm:pt>
    <dgm:pt modelId="{B9A0D824-8AF6-4076-AC4C-038ACB76DFF0}" type="parTrans" cxnId="{7C959FD6-C6C2-460B-A6C4-ABDD4FFA82F8}">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126471CD-9AC9-4105-A8E8-94CA0F784AE8}" type="sibTrans" cxnId="{7C959FD6-C6C2-460B-A6C4-ABDD4FFA82F8}">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84C03FF-BEDE-449D-AC61-B17BA6264705}">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18F29E0C-D097-4404-92CF-C4BBD0EDAA72}" type="parTrans" cxnId="{2B4852FF-AE79-460F-A343-1AF21CFA0B0F}">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3701984D-D800-4EB3-A12E-6AFDEE70E0D1}" type="sibTrans" cxnId="{2B4852FF-AE79-460F-A343-1AF21CFA0B0F}">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364DE177-97B7-420A-83B5-7962BC4E5816}" type="pres">
      <dgm:prSet presAssocID="{6DA9A643-B7A9-4A21-A9CD-D4C5E41D8BC1}" presName="Name0" presStyleCnt="0">
        <dgm:presLayoutVars>
          <dgm:chMax val="1"/>
          <dgm:dir/>
          <dgm:animLvl val="ctr"/>
          <dgm:resizeHandles val="exact"/>
        </dgm:presLayoutVars>
      </dgm:prSet>
      <dgm:spPr/>
    </dgm:pt>
    <dgm:pt modelId="{86F657F1-079E-4158-92C9-37128CEEBB9A}" type="pres">
      <dgm:prSet presAssocID="{9F26F88B-EC9A-42C7-88DB-79ED5327B328}" presName="centerShape" presStyleLbl="node0" presStyleIdx="0" presStyleCnt="1" custScaleX="161051" custScaleY="161051"/>
      <dgm:spPr/>
    </dgm:pt>
    <dgm:pt modelId="{661BF1E7-3930-45FD-8204-BA21AEA8DF17}" type="pres">
      <dgm:prSet presAssocID="{C13ABF59-0C11-4A26-A9C9-5E2391A9175D}" presName="parTrans" presStyleLbl="sibTrans2D1" presStyleIdx="0" presStyleCnt="4" custFlipVert="1" custScaleX="133100" custScaleY="177156"/>
      <dgm:spPr/>
    </dgm:pt>
    <dgm:pt modelId="{7CD94B94-C736-46EA-A67A-7D508A0E2E76}" type="pres">
      <dgm:prSet presAssocID="{C13ABF59-0C11-4A26-A9C9-5E2391A9175D}" presName="connectorText" presStyleLbl="sibTrans2D1" presStyleIdx="0" presStyleCnt="4"/>
      <dgm:spPr/>
    </dgm:pt>
    <dgm:pt modelId="{88DE8F6D-0807-4009-A7B2-0E4817B80EC3}" type="pres">
      <dgm:prSet presAssocID="{63942FD0-15CF-4349-9F4C-DC92BFD367B5}" presName="node" presStyleLbl="node1" presStyleIdx="0" presStyleCnt="4" custScaleX="379749" custScaleY="62093">
        <dgm:presLayoutVars>
          <dgm:bulletEnabled val="1"/>
        </dgm:presLayoutVars>
      </dgm:prSet>
      <dgm:spPr>
        <a:prstGeom prst="roundRect">
          <a:avLst/>
        </a:prstGeom>
      </dgm:spPr>
    </dgm:pt>
    <dgm:pt modelId="{CCE2A7FE-11F0-4697-9172-14232E657247}" type="pres">
      <dgm:prSet presAssocID="{B30AE16B-1948-4E58-9645-8C303B293626}" presName="parTrans" presStyleLbl="sibTrans2D1" presStyleIdx="1" presStyleCnt="4" custAng="10800000" custScaleX="133100" custScaleY="177156"/>
      <dgm:spPr/>
    </dgm:pt>
    <dgm:pt modelId="{8A28E3CB-6E80-40ED-9474-0EE71D755DCB}" type="pres">
      <dgm:prSet presAssocID="{B30AE16B-1948-4E58-9645-8C303B293626}" presName="connectorText" presStyleLbl="sibTrans2D1" presStyleIdx="1" presStyleCnt="4"/>
      <dgm:spPr/>
    </dgm:pt>
    <dgm:pt modelId="{5D2CE7A1-090D-4FE5-A389-1F5CFFA88BC2}" type="pres">
      <dgm:prSet presAssocID="{4708597F-2C9F-464E-8C4F-82148FED968F}" presName="node" presStyleLbl="node1" presStyleIdx="1" presStyleCnt="4" custScaleX="133100" custScaleY="161051" custRadScaleRad="135045">
        <dgm:presLayoutVars>
          <dgm:bulletEnabled val="1"/>
        </dgm:presLayoutVars>
      </dgm:prSet>
      <dgm:spPr>
        <a:prstGeom prst="roundRect">
          <a:avLst/>
        </a:prstGeom>
      </dgm:spPr>
    </dgm:pt>
    <dgm:pt modelId="{FD3D06D4-6A1D-4ADC-8233-918402B72C8A}" type="pres">
      <dgm:prSet presAssocID="{B9A0D824-8AF6-4076-AC4C-038ACB76DFF0}" presName="parTrans" presStyleLbl="sibTrans2D1" presStyleIdx="2" presStyleCnt="4" custFlipVert="1" custScaleX="133100" custScaleY="177156"/>
      <dgm:spPr/>
    </dgm:pt>
    <dgm:pt modelId="{7D33FF46-617B-42BA-93BE-2FAB0061CBEC}" type="pres">
      <dgm:prSet presAssocID="{B9A0D824-8AF6-4076-AC4C-038ACB76DFF0}" presName="connectorText" presStyleLbl="sibTrans2D1" presStyleIdx="2" presStyleCnt="4"/>
      <dgm:spPr/>
    </dgm:pt>
    <dgm:pt modelId="{26D7FB38-C827-4950-A956-A05772FD61A5}" type="pres">
      <dgm:prSet presAssocID="{727460C8-4674-43FC-A249-1CD8E6A81544}" presName="node" presStyleLbl="node1" presStyleIdx="2" presStyleCnt="4" custScaleX="379749" custScaleY="62093">
        <dgm:presLayoutVars>
          <dgm:bulletEnabled val="1"/>
        </dgm:presLayoutVars>
      </dgm:prSet>
      <dgm:spPr>
        <a:prstGeom prst="roundRect">
          <a:avLst/>
        </a:prstGeom>
      </dgm:spPr>
    </dgm:pt>
    <dgm:pt modelId="{01B6BA61-3000-4264-8763-F3B22435E0B1}" type="pres">
      <dgm:prSet presAssocID="{18F29E0C-D097-4404-92CF-C4BBD0EDAA72}" presName="parTrans" presStyleLbl="sibTrans2D1" presStyleIdx="3" presStyleCnt="4" custAng="10800000" custScaleX="133100" custScaleY="177156"/>
      <dgm:spPr/>
    </dgm:pt>
    <dgm:pt modelId="{37802B2A-6FA4-4D35-906B-164C6F5DF02F}" type="pres">
      <dgm:prSet presAssocID="{18F29E0C-D097-4404-92CF-C4BBD0EDAA72}" presName="connectorText" presStyleLbl="sibTrans2D1" presStyleIdx="3" presStyleCnt="4"/>
      <dgm:spPr/>
    </dgm:pt>
    <dgm:pt modelId="{9C0CC280-10F0-45E1-A189-C08A5B25DEEF}" type="pres">
      <dgm:prSet presAssocID="{484C03FF-BEDE-449D-AC61-B17BA6264705}" presName="node" presStyleLbl="node1" presStyleIdx="3" presStyleCnt="4" custScaleX="133100" custScaleY="161051" custRadScaleRad="140677">
        <dgm:presLayoutVars>
          <dgm:bulletEnabled val="1"/>
        </dgm:presLayoutVars>
      </dgm:prSet>
      <dgm:spPr>
        <a:prstGeom prst="roundRect">
          <a:avLst/>
        </a:prstGeom>
      </dgm:spPr>
    </dgm:pt>
  </dgm:ptLst>
  <dgm:cxnLst>
    <dgm:cxn modelId="{08C3950F-70EC-48A4-ADCD-0CA5AD0B2590}" srcId="{6DA9A643-B7A9-4A21-A9CD-D4C5E41D8BC1}" destId="{9F26F88B-EC9A-42C7-88DB-79ED5327B328}" srcOrd="0" destOrd="0" parTransId="{0AE63667-EE3C-465D-8F18-DBFDA7F326A0}" sibTransId="{D89381BA-6E9C-4496-A78C-83C061AB9F0E}"/>
    <dgm:cxn modelId="{1C686518-570A-4B14-9B9F-0162BE96E103}" type="presOf" srcId="{9F26F88B-EC9A-42C7-88DB-79ED5327B328}" destId="{86F657F1-079E-4158-92C9-37128CEEBB9A}" srcOrd="0" destOrd="0" presId="urn:microsoft.com/office/officeart/2005/8/layout/radial5"/>
    <dgm:cxn modelId="{D8BC8F60-75F9-4123-8BA7-8E57F6023AC6}" type="presOf" srcId="{727460C8-4674-43FC-A249-1CD8E6A81544}" destId="{26D7FB38-C827-4950-A956-A05772FD61A5}" srcOrd="0" destOrd="0" presId="urn:microsoft.com/office/officeart/2005/8/layout/radial5"/>
    <dgm:cxn modelId="{7B6D4149-BB00-40A1-9E47-6E6A6B1E700F}" type="presOf" srcId="{6DA9A643-B7A9-4A21-A9CD-D4C5E41D8BC1}" destId="{364DE177-97B7-420A-83B5-7962BC4E5816}" srcOrd="0" destOrd="0" presId="urn:microsoft.com/office/officeart/2005/8/layout/radial5"/>
    <dgm:cxn modelId="{A8C1054A-F68C-43B0-998D-C766E152835B}" type="presOf" srcId="{C13ABF59-0C11-4A26-A9C9-5E2391A9175D}" destId="{7CD94B94-C736-46EA-A67A-7D508A0E2E76}" srcOrd="1" destOrd="0" presId="urn:microsoft.com/office/officeart/2005/8/layout/radial5"/>
    <dgm:cxn modelId="{DCDAF84C-CBDD-46F0-BC16-6079DAF7426B}" type="presOf" srcId="{B9A0D824-8AF6-4076-AC4C-038ACB76DFF0}" destId="{7D33FF46-617B-42BA-93BE-2FAB0061CBEC}" srcOrd="1" destOrd="0" presId="urn:microsoft.com/office/officeart/2005/8/layout/radial5"/>
    <dgm:cxn modelId="{6C6B7852-2DB8-49CF-A2C2-50C00F26B0CF}" type="presOf" srcId="{4708597F-2C9F-464E-8C4F-82148FED968F}" destId="{5D2CE7A1-090D-4FE5-A389-1F5CFFA88BC2}" srcOrd="0" destOrd="0" presId="urn:microsoft.com/office/officeart/2005/8/layout/radial5"/>
    <dgm:cxn modelId="{6D04CE54-0A78-4A55-845A-5506722B1BA0}" type="presOf" srcId="{18F29E0C-D097-4404-92CF-C4BBD0EDAA72}" destId="{01B6BA61-3000-4264-8763-F3B22435E0B1}" srcOrd="0" destOrd="0" presId="urn:microsoft.com/office/officeart/2005/8/layout/radial5"/>
    <dgm:cxn modelId="{8EBDF257-9685-4155-9987-0E8C20D75849}" type="presOf" srcId="{18F29E0C-D097-4404-92CF-C4BBD0EDAA72}" destId="{37802B2A-6FA4-4D35-906B-164C6F5DF02F}" srcOrd="1" destOrd="0" presId="urn:microsoft.com/office/officeart/2005/8/layout/radial5"/>
    <dgm:cxn modelId="{1816177C-8738-4BB3-AE36-919945606466}" type="presOf" srcId="{C13ABF59-0C11-4A26-A9C9-5E2391A9175D}" destId="{661BF1E7-3930-45FD-8204-BA21AEA8DF17}" srcOrd="0" destOrd="0" presId="urn:microsoft.com/office/officeart/2005/8/layout/radial5"/>
    <dgm:cxn modelId="{789E2F81-39A4-432F-B032-428C99A511DB}" srcId="{9F26F88B-EC9A-42C7-88DB-79ED5327B328}" destId="{63942FD0-15CF-4349-9F4C-DC92BFD367B5}" srcOrd="0" destOrd="0" parTransId="{C13ABF59-0C11-4A26-A9C9-5E2391A9175D}" sibTransId="{6F2EADC0-CA6E-4DB5-90CD-40EC29D7BCA7}"/>
    <dgm:cxn modelId="{1E05D0B8-A648-4D83-BC2E-F22BB2202E87}" type="presOf" srcId="{B30AE16B-1948-4E58-9645-8C303B293626}" destId="{CCE2A7FE-11F0-4697-9172-14232E657247}" srcOrd="0" destOrd="0" presId="urn:microsoft.com/office/officeart/2005/8/layout/radial5"/>
    <dgm:cxn modelId="{491FE2BC-0F2D-4214-9182-6B494DCDE372}" type="presOf" srcId="{B30AE16B-1948-4E58-9645-8C303B293626}" destId="{8A28E3CB-6E80-40ED-9474-0EE71D755DCB}" srcOrd="1" destOrd="0" presId="urn:microsoft.com/office/officeart/2005/8/layout/radial5"/>
    <dgm:cxn modelId="{8880A3CD-6E99-4041-B5B5-0FC8D65F2C94}" type="presOf" srcId="{B9A0D824-8AF6-4076-AC4C-038ACB76DFF0}" destId="{FD3D06D4-6A1D-4ADC-8233-918402B72C8A}" srcOrd="0" destOrd="0" presId="urn:microsoft.com/office/officeart/2005/8/layout/radial5"/>
    <dgm:cxn modelId="{7C959FD6-C6C2-460B-A6C4-ABDD4FFA82F8}" srcId="{9F26F88B-EC9A-42C7-88DB-79ED5327B328}" destId="{727460C8-4674-43FC-A249-1CD8E6A81544}" srcOrd="2" destOrd="0" parTransId="{B9A0D824-8AF6-4076-AC4C-038ACB76DFF0}" sibTransId="{126471CD-9AC9-4105-A8E8-94CA0F784AE8}"/>
    <dgm:cxn modelId="{490D92F7-EE40-4ACE-9D66-1DD2FE2C431E}" srcId="{9F26F88B-EC9A-42C7-88DB-79ED5327B328}" destId="{4708597F-2C9F-464E-8C4F-82148FED968F}" srcOrd="1" destOrd="0" parTransId="{B30AE16B-1948-4E58-9645-8C303B293626}" sibTransId="{EF3C0352-8116-4FAD-97AD-267BEADFDF50}"/>
    <dgm:cxn modelId="{28D963FE-A4EE-48CF-BE46-1869410950D3}" type="presOf" srcId="{63942FD0-15CF-4349-9F4C-DC92BFD367B5}" destId="{88DE8F6D-0807-4009-A7B2-0E4817B80EC3}" srcOrd="0" destOrd="0" presId="urn:microsoft.com/office/officeart/2005/8/layout/radial5"/>
    <dgm:cxn modelId="{2B4852FF-AE79-460F-A343-1AF21CFA0B0F}" srcId="{9F26F88B-EC9A-42C7-88DB-79ED5327B328}" destId="{484C03FF-BEDE-449D-AC61-B17BA6264705}" srcOrd="3" destOrd="0" parTransId="{18F29E0C-D097-4404-92CF-C4BBD0EDAA72}" sibTransId="{3701984D-D800-4EB3-A12E-6AFDEE70E0D1}"/>
    <dgm:cxn modelId="{0E7489FF-6210-4850-9ECA-3C6B4C8836A1}" type="presOf" srcId="{484C03FF-BEDE-449D-AC61-B17BA6264705}" destId="{9C0CC280-10F0-45E1-A189-C08A5B25DEEF}" srcOrd="0" destOrd="0" presId="urn:microsoft.com/office/officeart/2005/8/layout/radial5"/>
    <dgm:cxn modelId="{95D071A1-8C09-480E-8878-BF79E5AE2626}" type="presParOf" srcId="{364DE177-97B7-420A-83B5-7962BC4E5816}" destId="{86F657F1-079E-4158-92C9-37128CEEBB9A}" srcOrd="0" destOrd="0" presId="urn:microsoft.com/office/officeart/2005/8/layout/radial5"/>
    <dgm:cxn modelId="{46CD1488-2418-408E-98D1-3533824434F5}" type="presParOf" srcId="{364DE177-97B7-420A-83B5-7962BC4E5816}" destId="{661BF1E7-3930-45FD-8204-BA21AEA8DF17}" srcOrd="1" destOrd="0" presId="urn:microsoft.com/office/officeart/2005/8/layout/radial5"/>
    <dgm:cxn modelId="{F08958C2-EFC1-4F11-B715-6E5788C063B3}" type="presParOf" srcId="{661BF1E7-3930-45FD-8204-BA21AEA8DF17}" destId="{7CD94B94-C736-46EA-A67A-7D508A0E2E76}" srcOrd="0" destOrd="0" presId="urn:microsoft.com/office/officeart/2005/8/layout/radial5"/>
    <dgm:cxn modelId="{ED4F8744-D352-4741-BD68-35232CC5F524}" type="presParOf" srcId="{364DE177-97B7-420A-83B5-7962BC4E5816}" destId="{88DE8F6D-0807-4009-A7B2-0E4817B80EC3}" srcOrd="2" destOrd="0" presId="urn:microsoft.com/office/officeart/2005/8/layout/radial5"/>
    <dgm:cxn modelId="{A4178C36-45D2-4D96-909E-1AB164D37B8B}" type="presParOf" srcId="{364DE177-97B7-420A-83B5-7962BC4E5816}" destId="{CCE2A7FE-11F0-4697-9172-14232E657247}" srcOrd="3" destOrd="0" presId="urn:microsoft.com/office/officeart/2005/8/layout/radial5"/>
    <dgm:cxn modelId="{89C8C713-8CE1-462E-83B9-A4C520A42217}" type="presParOf" srcId="{CCE2A7FE-11F0-4697-9172-14232E657247}" destId="{8A28E3CB-6E80-40ED-9474-0EE71D755DCB}" srcOrd="0" destOrd="0" presId="urn:microsoft.com/office/officeart/2005/8/layout/radial5"/>
    <dgm:cxn modelId="{8F77CB19-C3DB-4D17-A62A-A5B624287A05}" type="presParOf" srcId="{364DE177-97B7-420A-83B5-7962BC4E5816}" destId="{5D2CE7A1-090D-4FE5-A389-1F5CFFA88BC2}" srcOrd="4" destOrd="0" presId="urn:microsoft.com/office/officeart/2005/8/layout/radial5"/>
    <dgm:cxn modelId="{A067449C-CC02-41A3-91A5-E659FCE2EF98}" type="presParOf" srcId="{364DE177-97B7-420A-83B5-7962BC4E5816}" destId="{FD3D06D4-6A1D-4ADC-8233-918402B72C8A}" srcOrd="5" destOrd="0" presId="urn:microsoft.com/office/officeart/2005/8/layout/radial5"/>
    <dgm:cxn modelId="{C087E36E-F6F1-401B-97FB-99824C0AE881}" type="presParOf" srcId="{FD3D06D4-6A1D-4ADC-8233-918402B72C8A}" destId="{7D33FF46-617B-42BA-93BE-2FAB0061CBEC}" srcOrd="0" destOrd="0" presId="urn:microsoft.com/office/officeart/2005/8/layout/radial5"/>
    <dgm:cxn modelId="{A73A6255-AE3E-4C9F-87BE-291D556BACF7}" type="presParOf" srcId="{364DE177-97B7-420A-83B5-7962BC4E5816}" destId="{26D7FB38-C827-4950-A956-A05772FD61A5}" srcOrd="6" destOrd="0" presId="urn:microsoft.com/office/officeart/2005/8/layout/radial5"/>
    <dgm:cxn modelId="{86D37720-3B41-4DE1-928E-FB07E529E506}" type="presParOf" srcId="{364DE177-97B7-420A-83B5-7962BC4E5816}" destId="{01B6BA61-3000-4264-8763-F3B22435E0B1}" srcOrd="7" destOrd="0" presId="urn:microsoft.com/office/officeart/2005/8/layout/radial5"/>
    <dgm:cxn modelId="{42FD26F4-62B0-487C-A58A-E3F5CD393627}" type="presParOf" srcId="{01B6BA61-3000-4264-8763-F3B22435E0B1}" destId="{37802B2A-6FA4-4D35-906B-164C6F5DF02F}" srcOrd="0" destOrd="0" presId="urn:microsoft.com/office/officeart/2005/8/layout/radial5"/>
    <dgm:cxn modelId="{E09B4A78-0B9F-436A-803F-B01FA5656F71}" type="presParOf" srcId="{364DE177-97B7-420A-83B5-7962BC4E5816}" destId="{9C0CC280-10F0-45E1-A189-C08A5B25DEEF}"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A9A643-B7A9-4A21-A9CD-D4C5E41D8BC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kumimoji="1" lang="ja-JP" altLang="en-US"/>
        </a:p>
      </dgm:t>
    </dgm:pt>
    <dgm:pt modelId="{9F26F88B-EC9A-42C7-88DB-79ED5327B328}">
      <dgm:prSet phldrT="[テキスト]" custT="1"/>
      <dgm:spPr>
        <a:solidFill>
          <a:schemeClr val="accent5">
            <a:lumMod val="50000"/>
          </a:schemeClr>
        </a:solidFill>
        <a:ln>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ln>
      </dgm:spPr>
      <dgm:t>
        <a:bodyPr/>
        <a:lstStyle/>
        <a:p>
          <a:endParaRPr kumimoji="1" lang="ja-JP" altLang="en-US" sz="2400" dirty="0">
            <a:latin typeface="ＭＳ Ｐゴシック" panose="020B0600070205080204" pitchFamily="50" charset="-128"/>
            <a:ea typeface="ＭＳ Ｐゴシック" panose="020B0600070205080204" pitchFamily="50" charset="-128"/>
          </a:endParaRPr>
        </a:p>
      </dgm:t>
    </dgm:pt>
    <dgm:pt modelId="{0AE63667-EE3C-465D-8F18-DBFDA7F326A0}" type="par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D89381BA-6E9C-4496-A78C-83C061AB9F0E}" type="sib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63942FD0-15CF-4349-9F4C-DC92BFD367B5}">
      <dgm:prSet phldrT="[テキスト]" custT="1"/>
      <dgm:spPr>
        <a:solidFill>
          <a:schemeClr val="accent5">
            <a:lumMod val="40000"/>
            <a:lumOff val="60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C13ABF59-0C11-4A26-A9C9-5E2391A9175D}" type="parTrans" cxnId="{789E2F81-39A4-432F-B032-428C99A511DB}">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6F2EADC0-CA6E-4DB5-90CD-40EC29D7BCA7}" type="sibTrans" cxnId="{789E2F81-39A4-432F-B032-428C99A511DB}">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708597F-2C9F-464E-8C4F-82148FED968F}">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B30AE16B-1948-4E58-9645-8C303B293626}" type="parTrans" cxnId="{490D92F7-EE40-4ACE-9D66-1DD2FE2C431E}">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EF3C0352-8116-4FAD-97AD-267BEADFDF50}" type="sibTrans" cxnId="{490D92F7-EE40-4ACE-9D66-1DD2FE2C431E}">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727460C8-4674-43FC-A249-1CD8E6A81544}">
      <dgm:prSet phldrT="[テキスト]" custT="1"/>
      <dgm:spPr>
        <a:solidFill>
          <a:schemeClr val="bg1">
            <a:lumMod val="85000"/>
          </a:schemeClr>
        </a:solidFill>
      </dgm:spPr>
      <dgm:t>
        <a:bodyPr/>
        <a:lstStyle/>
        <a:p>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dgm:t>
    </dgm:pt>
    <dgm:pt modelId="{B9A0D824-8AF6-4076-AC4C-038ACB76DFF0}" type="parTrans" cxnId="{7C959FD6-C6C2-460B-A6C4-ABDD4FFA82F8}">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126471CD-9AC9-4105-A8E8-94CA0F784AE8}" type="sibTrans" cxnId="{7C959FD6-C6C2-460B-A6C4-ABDD4FFA82F8}">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84C03FF-BEDE-449D-AC61-B17BA6264705}">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18F29E0C-D097-4404-92CF-C4BBD0EDAA72}" type="parTrans" cxnId="{2B4852FF-AE79-460F-A343-1AF21CFA0B0F}">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3701984D-D800-4EB3-A12E-6AFDEE70E0D1}" type="sibTrans" cxnId="{2B4852FF-AE79-460F-A343-1AF21CFA0B0F}">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364DE177-97B7-420A-83B5-7962BC4E5816}" type="pres">
      <dgm:prSet presAssocID="{6DA9A643-B7A9-4A21-A9CD-D4C5E41D8BC1}" presName="Name0" presStyleCnt="0">
        <dgm:presLayoutVars>
          <dgm:chMax val="1"/>
          <dgm:dir/>
          <dgm:animLvl val="ctr"/>
          <dgm:resizeHandles val="exact"/>
        </dgm:presLayoutVars>
      </dgm:prSet>
      <dgm:spPr/>
    </dgm:pt>
    <dgm:pt modelId="{86F657F1-079E-4158-92C9-37128CEEBB9A}" type="pres">
      <dgm:prSet presAssocID="{9F26F88B-EC9A-42C7-88DB-79ED5327B328}" presName="centerShape" presStyleLbl="node0" presStyleIdx="0" presStyleCnt="1" custScaleX="161051" custScaleY="161051"/>
      <dgm:spPr/>
    </dgm:pt>
    <dgm:pt modelId="{661BF1E7-3930-45FD-8204-BA21AEA8DF17}" type="pres">
      <dgm:prSet presAssocID="{C13ABF59-0C11-4A26-A9C9-5E2391A9175D}" presName="parTrans" presStyleLbl="sibTrans2D1" presStyleIdx="0" presStyleCnt="4" custFlipVert="1" custScaleX="133100" custScaleY="177156"/>
      <dgm:spPr/>
    </dgm:pt>
    <dgm:pt modelId="{7CD94B94-C736-46EA-A67A-7D508A0E2E76}" type="pres">
      <dgm:prSet presAssocID="{C13ABF59-0C11-4A26-A9C9-5E2391A9175D}" presName="connectorText" presStyleLbl="sibTrans2D1" presStyleIdx="0" presStyleCnt="4"/>
      <dgm:spPr/>
    </dgm:pt>
    <dgm:pt modelId="{88DE8F6D-0807-4009-A7B2-0E4817B80EC3}" type="pres">
      <dgm:prSet presAssocID="{63942FD0-15CF-4349-9F4C-DC92BFD367B5}" presName="node" presStyleLbl="node1" presStyleIdx="0" presStyleCnt="4" custScaleX="379749" custScaleY="62093">
        <dgm:presLayoutVars>
          <dgm:bulletEnabled val="1"/>
        </dgm:presLayoutVars>
      </dgm:prSet>
      <dgm:spPr>
        <a:prstGeom prst="roundRect">
          <a:avLst/>
        </a:prstGeom>
      </dgm:spPr>
    </dgm:pt>
    <dgm:pt modelId="{CCE2A7FE-11F0-4697-9172-14232E657247}" type="pres">
      <dgm:prSet presAssocID="{B30AE16B-1948-4E58-9645-8C303B293626}" presName="parTrans" presStyleLbl="sibTrans2D1" presStyleIdx="1" presStyleCnt="4" custAng="10800000" custScaleX="133100" custScaleY="177156"/>
      <dgm:spPr/>
    </dgm:pt>
    <dgm:pt modelId="{8A28E3CB-6E80-40ED-9474-0EE71D755DCB}" type="pres">
      <dgm:prSet presAssocID="{B30AE16B-1948-4E58-9645-8C303B293626}" presName="connectorText" presStyleLbl="sibTrans2D1" presStyleIdx="1" presStyleCnt="4"/>
      <dgm:spPr/>
    </dgm:pt>
    <dgm:pt modelId="{5D2CE7A1-090D-4FE5-A389-1F5CFFA88BC2}" type="pres">
      <dgm:prSet presAssocID="{4708597F-2C9F-464E-8C4F-82148FED968F}" presName="node" presStyleLbl="node1" presStyleIdx="1" presStyleCnt="4" custScaleX="133100" custScaleY="161051" custRadScaleRad="135045">
        <dgm:presLayoutVars>
          <dgm:bulletEnabled val="1"/>
        </dgm:presLayoutVars>
      </dgm:prSet>
      <dgm:spPr>
        <a:prstGeom prst="roundRect">
          <a:avLst/>
        </a:prstGeom>
      </dgm:spPr>
    </dgm:pt>
    <dgm:pt modelId="{FD3D06D4-6A1D-4ADC-8233-918402B72C8A}" type="pres">
      <dgm:prSet presAssocID="{B9A0D824-8AF6-4076-AC4C-038ACB76DFF0}" presName="parTrans" presStyleLbl="sibTrans2D1" presStyleIdx="2" presStyleCnt="4" custFlipVert="1" custScaleX="133100" custScaleY="177156"/>
      <dgm:spPr/>
    </dgm:pt>
    <dgm:pt modelId="{7D33FF46-617B-42BA-93BE-2FAB0061CBEC}" type="pres">
      <dgm:prSet presAssocID="{B9A0D824-8AF6-4076-AC4C-038ACB76DFF0}" presName="connectorText" presStyleLbl="sibTrans2D1" presStyleIdx="2" presStyleCnt="4"/>
      <dgm:spPr/>
    </dgm:pt>
    <dgm:pt modelId="{26D7FB38-C827-4950-A956-A05772FD61A5}" type="pres">
      <dgm:prSet presAssocID="{727460C8-4674-43FC-A249-1CD8E6A81544}" presName="node" presStyleLbl="node1" presStyleIdx="2" presStyleCnt="4" custScaleX="379749" custScaleY="62093">
        <dgm:presLayoutVars>
          <dgm:bulletEnabled val="1"/>
        </dgm:presLayoutVars>
      </dgm:prSet>
      <dgm:spPr>
        <a:prstGeom prst="roundRect">
          <a:avLst/>
        </a:prstGeom>
      </dgm:spPr>
    </dgm:pt>
    <dgm:pt modelId="{01B6BA61-3000-4264-8763-F3B22435E0B1}" type="pres">
      <dgm:prSet presAssocID="{18F29E0C-D097-4404-92CF-C4BBD0EDAA72}" presName="parTrans" presStyleLbl="sibTrans2D1" presStyleIdx="3" presStyleCnt="4" custAng="10800000" custScaleX="133100" custScaleY="177156"/>
      <dgm:spPr/>
    </dgm:pt>
    <dgm:pt modelId="{37802B2A-6FA4-4D35-906B-164C6F5DF02F}" type="pres">
      <dgm:prSet presAssocID="{18F29E0C-D097-4404-92CF-C4BBD0EDAA72}" presName="connectorText" presStyleLbl="sibTrans2D1" presStyleIdx="3" presStyleCnt="4"/>
      <dgm:spPr/>
    </dgm:pt>
    <dgm:pt modelId="{9C0CC280-10F0-45E1-A189-C08A5B25DEEF}" type="pres">
      <dgm:prSet presAssocID="{484C03FF-BEDE-449D-AC61-B17BA6264705}" presName="node" presStyleLbl="node1" presStyleIdx="3" presStyleCnt="4" custScaleX="133100" custScaleY="161051" custRadScaleRad="140677">
        <dgm:presLayoutVars>
          <dgm:bulletEnabled val="1"/>
        </dgm:presLayoutVars>
      </dgm:prSet>
      <dgm:spPr>
        <a:prstGeom prst="roundRect">
          <a:avLst/>
        </a:prstGeom>
      </dgm:spPr>
    </dgm:pt>
  </dgm:ptLst>
  <dgm:cxnLst>
    <dgm:cxn modelId="{08C3950F-70EC-48A4-ADCD-0CA5AD0B2590}" srcId="{6DA9A643-B7A9-4A21-A9CD-D4C5E41D8BC1}" destId="{9F26F88B-EC9A-42C7-88DB-79ED5327B328}" srcOrd="0" destOrd="0" parTransId="{0AE63667-EE3C-465D-8F18-DBFDA7F326A0}" sibTransId="{D89381BA-6E9C-4496-A78C-83C061AB9F0E}"/>
    <dgm:cxn modelId="{1C686518-570A-4B14-9B9F-0162BE96E103}" type="presOf" srcId="{9F26F88B-EC9A-42C7-88DB-79ED5327B328}" destId="{86F657F1-079E-4158-92C9-37128CEEBB9A}" srcOrd="0" destOrd="0" presId="urn:microsoft.com/office/officeart/2005/8/layout/radial5"/>
    <dgm:cxn modelId="{D8BC8F60-75F9-4123-8BA7-8E57F6023AC6}" type="presOf" srcId="{727460C8-4674-43FC-A249-1CD8E6A81544}" destId="{26D7FB38-C827-4950-A956-A05772FD61A5}" srcOrd="0" destOrd="0" presId="urn:microsoft.com/office/officeart/2005/8/layout/radial5"/>
    <dgm:cxn modelId="{7B6D4149-BB00-40A1-9E47-6E6A6B1E700F}" type="presOf" srcId="{6DA9A643-B7A9-4A21-A9CD-D4C5E41D8BC1}" destId="{364DE177-97B7-420A-83B5-7962BC4E5816}" srcOrd="0" destOrd="0" presId="urn:microsoft.com/office/officeart/2005/8/layout/radial5"/>
    <dgm:cxn modelId="{A8C1054A-F68C-43B0-998D-C766E152835B}" type="presOf" srcId="{C13ABF59-0C11-4A26-A9C9-5E2391A9175D}" destId="{7CD94B94-C736-46EA-A67A-7D508A0E2E76}" srcOrd="1" destOrd="0" presId="urn:microsoft.com/office/officeart/2005/8/layout/radial5"/>
    <dgm:cxn modelId="{DCDAF84C-CBDD-46F0-BC16-6079DAF7426B}" type="presOf" srcId="{B9A0D824-8AF6-4076-AC4C-038ACB76DFF0}" destId="{7D33FF46-617B-42BA-93BE-2FAB0061CBEC}" srcOrd="1" destOrd="0" presId="urn:microsoft.com/office/officeart/2005/8/layout/radial5"/>
    <dgm:cxn modelId="{6C6B7852-2DB8-49CF-A2C2-50C00F26B0CF}" type="presOf" srcId="{4708597F-2C9F-464E-8C4F-82148FED968F}" destId="{5D2CE7A1-090D-4FE5-A389-1F5CFFA88BC2}" srcOrd="0" destOrd="0" presId="urn:microsoft.com/office/officeart/2005/8/layout/radial5"/>
    <dgm:cxn modelId="{6D04CE54-0A78-4A55-845A-5506722B1BA0}" type="presOf" srcId="{18F29E0C-D097-4404-92CF-C4BBD0EDAA72}" destId="{01B6BA61-3000-4264-8763-F3B22435E0B1}" srcOrd="0" destOrd="0" presId="urn:microsoft.com/office/officeart/2005/8/layout/radial5"/>
    <dgm:cxn modelId="{8EBDF257-9685-4155-9987-0E8C20D75849}" type="presOf" srcId="{18F29E0C-D097-4404-92CF-C4BBD0EDAA72}" destId="{37802B2A-6FA4-4D35-906B-164C6F5DF02F}" srcOrd="1" destOrd="0" presId="urn:microsoft.com/office/officeart/2005/8/layout/radial5"/>
    <dgm:cxn modelId="{1816177C-8738-4BB3-AE36-919945606466}" type="presOf" srcId="{C13ABF59-0C11-4A26-A9C9-5E2391A9175D}" destId="{661BF1E7-3930-45FD-8204-BA21AEA8DF17}" srcOrd="0" destOrd="0" presId="urn:microsoft.com/office/officeart/2005/8/layout/radial5"/>
    <dgm:cxn modelId="{789E2F81-39A4-432F-B032-428C99A511DB}" srcId="{9F26F88B-EC9A-42C7-88DB-79ED5327B328}" destId="{63942FD0-15CF-4349-9F4C-DC92BFD367B5}" srcOrd="0" destOrd="0" parTransId="{C13ABF59-0C11-4A26-A9C9-5E2391A9175D}" sibTransId="{6F2EADC0-CA6E-4DB5-90CD-40EC29D7BCA7}"/>
    <dgm:cxn modelId="{1E05D0B8-A648-4D83-BC2E-F22BB2202E87}" type="presOf" srcId="{B30AE16B-1948-4E58-9645-8C303B293626}" destId="{CCE2A7FE-11F0-4697-9172-14232E657247}" srcOrd="0" destOrd="0" presId="urn:microsoft.com/office/officeart/2005/8/layout/radial5"/>
    <dgm:cxn modelId="{491FE2BC-0F2D-4214-9182-6B494DCDE372}" type="presOf" srcId="{B30AE16B-1948-4E58-9645-8C303B293626}" destId="{8A28E3CB-6E80-40ED-9474-0EE71D755DCB}" srcOrd="1" destOrd="0" presId="urn:microsoft.com/office/officeart/2005/8/layout/radial5"/>
    <dgm:cxn modelId="{8880A3CD-6E99-4041-B5B5-0FC8D65F2C94}" type="presOf" srcId="{B9A0D824-8AF6-4076-AC4C-038ACB76DFF0}" destId="{FD3D06D4-6A1D-4ADC-8233-918402B72C8A}" srcOrd="0" destOrd="0" presId="urn:microsoft.com/office/officeart/2005/8/layout/radial5"/>
    <dgm:cxn modelId="{7C959FD6-C6C2-460B-A6C4-ABDD4FFA82F8}" srcId="{9F26F88B-EC9A-42C7-88DB-79ED5327B328}" destId="{727460C8-4674-43FC-A249-1CD8E6A81544}" srcOrd="2" destOrd="0" parTransId="{B9A0D824-8AF6-4076-AC4C-038ACB76DFF0}" sibTransId="{126471CD-9AC9-4105-A8E8-94CA0F784AE8}"/>
    <dgm:cxn modelId="{490D92F7-EE40-4ACE-9D66-1DD2FE2C431E}" srcId="{9F26F88B-EC9A-42C7-88DB-79ED5327B328}" destId="{4708597F-2C9F-464E-8C4F-82148FED968F}" srcOrd="1" destOrd="0" parTransId="{B30AE16B-1948-4E58-9645-8C303B293626}" sibTransId="{EF3C0352-8116-4FAD-97AD-267BEADFDF50}"/>
    <dgm:cxn modelId="{28D963FE-A4EE-48CF-BE46-1869410950D3}" type="presOf" srcId="{63942FD0-15CF-4349-9F4C-DC92BFD367B5}" destId="{88DE8F6D-0807-4009-A7B2-0E4817B80EC3}" srcOrd="0" destOrd="0" presId="urn:microsoft.com/office/officeart/2005/8/layout/radial5"/>
    <dgm:cxn modelId="{2B4852FF-AE79-460F-A343-1AF21CFA0B0F}" srcId="{9F26F88B-EC9A-42C7-88DB-79ED5327B328}" destId="{484C03FF-BEDE-449D-AC61-B17BA6264705}" srcOrd="3" destOrd="0" parTransId="{18F29E0C-D097-4404-92CF-C4BBD0EDAA72}" sibTransId="{3701984D-D800-4EB3-A12E-6AFDEE70E0D1}"/>
    <dgm:cxn modelId="{0E7489FF-6210-4850-9ECA-3C6B4C8836A1}" type="presOf" srcId="{484C03FF-BEDE-449D-AC61-B17BA6264705}" destId="{9C0CC280-10F0-45E1-A189-C08A5B25DEEF}" srcOrd="0" destOrd="0" presId="urn:microsoft.com/office/officeart/2005/8/layout/radial5"/>
    <dgm:cxn modelId="{95D071A1-8C09-480E-8878-BF79E5AE2626}" type="presParOf" srcId="{364DE177-97B7-420A-83B5-7962BC4E5816}" destId="{86F657F1-079E-4158-92C9-37128CEEBB9A}" srcOrd="0" destOrd="0" presId="urn:microsoft.com/office/officeart/2005/8/layout/radial5"/>
    <dgm:cxn modelId="{46CD1488-2418-408E-98D1-3533824434F5}" type="presParOf" srcId="{364DE177-97B7-420A-83B5-7962BC4E5816}" destId="{661BF1E7-3930-45FD-8204-BA21AEA8DF17}" srcOrd="1" destOrd="0" presId="urn:microsoft.com/office/officeart/2005/8/layout/radial5"/>
    <dgm:cxn modelId="{F08958C2-EFC1-4F11-B715-6E5788C063B3}" type="presParOf" srcId="{661BF1E7-3930-45FD-8204-BA21AEA8DF17}" destId="{7CD94B94-C736-46EA-A67A-7D508A0E2E76}" srcOrd="0" destOrd="0" presId="urn:microsoft.com/office/officeart/2005/8/layout/radial5"/>
    <dgm:cxn modelId="{ED4F8744-D352-4741-BD68-35232CC5F524}" type="presParOf" srcId="{364DE177-97B7-420A-83B5-7962BC4E5816}" destId="{88DE8F6D-0807-4009-A7B2-0E4817B80EC3}" srcOrd="2" destOrd="0" presId="urn:microsoft.com/office/officeart/2005/8/layout/radial5"/>
    <dgm:cxn modelId="{A4178C36-45D2-4D96-909E-1AB164D37B8B}" type="presParOf" srcId="{364DE177-97B7-420A-83B5-7962BC4E5816}" destId="{CCE2A7FE-11F0-4697-9172-14232E657247}" srcOrd="3" destOrd="0" presId="urn:microsoft.com/office/officeart/2005/8/layout/radial5"/>
    <dgm:cxn modelId="{89C8C713-8CE1-462E-83B9-A4C520A42217}" type="presParOf" srcId="{CCE2A7FE-11F0-4697-9172-14232E657247}" destId="{8A28E3CB-6E80-40ED-9474-0EE71D755DCB}" srcOrd="0" destOrd="0" presId="urn:microsoft.com/office/officeart/2005/8/layout/radial5"/>
    <dgm:cxn modelId="{8F77CB19-C3DB-4D17-A62A-A5B624287A05}" type="presParOf" srcId="{364DE177-97B7-420A-83B5-7962BC4E5816}" destId="{5D2CE7A1-090D-4FE5-A389-1F5CFFA88BC2}" srcOrd="4" destOrd="0" presId="urn:microsoft.com/office/officeart/2005/8/layout/radial5"/>
    <dgm:cxn modelId="{A067449C-CC02-41A3-91A5-E659FCE2EF98}" type="presParOf" srcId="{364DE177-97B7-420A-83B5-7962BC4E5816}" destId="{FD3D06D4-6A1D-4ADC-8233-918402B72C8A}" srcOrd="5" destOrd="0" presId="urn:microsoft.com/office/officeart/2005/8/layout/radial5"/>
    <dgm:cxn modelId="{C087E36E-F6F1-401B-97FB-99824C0AE881}" type="presParOf" srcId="{FD3D06D4-6A1D-4ADC-8233-918402B72C8A}" destId="{7D33FF46-617B-42BA-93BE-2FAB0061CBEC}" srcOrd="0" destOrd="0" presId="urn:microsoft.com/office/officeart/2005/8/layout/radial5"/>
    <dgm:cxn modelId="{A73A6255-AE3E-4C9F-87BE-291D556BACF7}" type="presParOf" srcId="{364DE177-97B7-420A-83B5-7962BC4E5816}" destId="{26D7FB38-C827-4950-A956-A05772FD61A5}" srcOrd="6" destOrd="0" presId="urn:microsoft.com/office/officeart/2005/8/layout/radial5"/>
    <dgm:cxn modelId="{86D37720-3B41-4DE1-928E-FB07E529E506}" type="presParOf" srcId="{364DE177-97B7-420A-83B5-7962BC4E5816}" destId="{01B6BA61-3000-4264-8763-F3B22435E0B1}" srcOrd="7" destOrd="0" presId="urn:microsoft.com/office/officeart/2005/8/layout/radial5"/>
    <dgm:cxn modelId="{42FD26F4-62B0-487C-A58A-E3F5CD393627}" type="presParOf" srcId="{01B6BA61-3000-4264-8763-F3B22435E0B1}" destId="{37802B2A-6FA4-4D35-906B-164C6F5DF02F}" srcOrd="0" destOrd="0" presId="urn:microsoft.com/office/officeart/2005/8/layout/radial5"/>
    <dgm:cxn modelId="{E09B4A78-0B9F-436A-803F-B01FA5656F71}" type="presParOf" srcId="{364DE177-97B7-420A-83B5-7962BC4E5816}" destId="{9C0CC280-10F0-45E1-A189-C08A5B25DEEF}"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A9A643-B7A9-4A21-A9CD-D4C5E41D8BC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kumimoji="1" lang="ja-JP" altLang="en-US"/>
        </a:p>
      </dgm:t>
    </dgm:pt>
    <dgm:pt modelId="{9F26F88B-EC9A-42C7-88DB-79ED5327B328}">
      <dgm:prSet phldrT="[テキスト]" custT="1"/>
      <dgm:spPr>
        <a:solidFill>
          <a:schemeClr val="accent5">
            <a:lumMod val="50000"/>
          </a:schemeClr>
        </a:solidFill>
        <a:ln>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ln>
      </dgm:spPr>
      <dgm:t>
        <a:bodyPr/>
        <a:lstStyle/>
        <a:p>
          <a:endParaRPr kumimoji="1" lang="ja-JP" altLang="en-US" sz="2400" dirty="0">
            <a:latin typeface="ＭＳ Ｐゴシック" panose="020B0600070205080204" pitchFamily="50" charset="-128"/>
            <a:ea typeface="ＭＳ Ｐゴシック" panose="020B0600070205080204" pitchFamily="50" charset="-128"/>
          </a:endParaRPr>
        </a:p>
      </dgm:t>
    </dgm:pt>
    <dgm:pt modelId="{0AE63667-EE3C-465D-8F18-DBFDA7F326A0}" type="par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D89381BA-6E9C-4496-A78C-83C061AB9F0E}" type="sib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63942FD0-15CF-4349-9F4C-DC92BFD367B5}">
      <dgm:prSet phldrT="[テキスト]" custT="1"/>
      <dgm:spPr>
        <a:solidFill>
          <a:schemeClr val="accent5">
            <a:lumMod val="40000"/>
            <a:lumOff val="60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C13ABF59-0C11-4A26-A9C9-5E2391A9175D}" type="parTrans" cxnId="{789E2F81-39A4-432F-B032-428C99A511DB}">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6F2EADC0-CA6E-4DB5-90CD-40EC29D7BCA7}" type="sibTrans" cxnId="{789E2F81-39A4-432F-B032-428C99A511DB}">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708597F-2C9F-464E-8C4F-82148FED968F}">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B30AE16B-1948-4E58-9645-8C303B293626}" type="parTrans" cxnId="{490D92F7-EE40-4ACE-9D66-1DD2FE2C431E}">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EF3C0352-8116-4FAD-97AD-267BEADFDF50}" type="sibTrans" cxnId="{490D92F7-EE40-4ACE-9D66-1DD2FE2C431E}">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727460C8-4674-43FC-A249-1CD8E6A81544}">
      <dgm:prSet phldrT="[テキスト]" custT="1"/>
      <dgm:spPr>
        <a:solidFill>
          <a:schemeClr val="bg1">
            <a:lumMod val="85000"/>
          </a:schemeClr>
        </a:solidFill>
      </dgm:spPr>
      <dgm:t>
        <a:bodyPr/>
        <a:lstStyle/>
        <a:p>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dgm:t>
    </dgm:pt>
    <dgm:pt modelId="{B9A0D824-8AF6-4076-AC4C-038ACB76DFF0}" type="parTrans" cxnId="{7C959FD6-C6C2-460B-A6C4-ABDD4FFA82F8}">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126471CD-9AC9-4105-A8E8-94CA0F784AE8}" type="sibTrans" cxnId="{7C959FD6-C6C2-460B-A6C4-ABDD4FFA82F8}">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84C03FF-BEDE-449D-AC61-B17BA6264705}">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18F29E0C-D097-4404-92CF-C4BBD0EDAA72}" type="parTrans" cxnId="{2B4852FF-AE79-460F-A343-1AF21CFA0B0F}">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3701984D-D800-4EB3-A12E-6AFDEE70E0D1}" type="sibTrans" cxnId="{2B4852FF-AE79-460F-A343-1AF21CFA0B0F}">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364DE177-97B7-420A-83B5-7962BC4E5816}" type="pres">
      <dgm:prSet presAssocID="{6DA9A643-B7A9-4A21-A9CD-D4C5E41D8BC1}" presName="Name0" presStyleCnt="0">
        <dgm:presLayoutVars>
          <dgm:chMax val="1"/>
          <dgm:dir/>
          <dgm:animLvl val="ctr"/>
          <dgm:resizeHandles val="exact"/>
        </dgm:presLayoutVars>
      </dgm:prSet>
      <dgm:spPr/>
    </dgm:pt>
    <dgm:pt modelId="{86F657F1-079E-4158-92C9-37128CEEBB9A}" type="pres">
      <dgm:prSet presAssocID="{9F26F88B-EC9A-42C7-88DB-79ED5327B328}" presName="centerShape" presStyleLbl="node0" presStyleIdx="0" presStyleCnt="1" custScaleX="161051" custScaleY="161051"/>
      <dgm:spPr/>
    </dgm:pt>
    <dgm:pt modelId="{661BF1E7-3930-45FD-8204-BA21AEA8DF17}" type="pres">
      <dgm:prSet presAssocID="{C13ABF59-0C11-4A26-A9C9-5E2391A9175D}" presName="parTrans" presStyleLbl="sibTrans2D1" presStyleIdx="0" presStyleCnt="4" custFlipVert="1" custScaleX="133100" custScaleY="177156"/>
      <dgm:spPr/>
    </dgm:pt>
    <dgm:pt modelId="{7CD94B94-C736-46EA-A67A-7D508A0E2E76}" type="pres">
      <dgm:prSet presAssocID="{C13ABF59-0C11-4A26-A9C9-5E2391A9175D}" presName="connectorText" presStyleLbl="sibTrans2D1" presStyleIdx="0" presStyleCnt="4"/>
      <dgm:spPr/>
    </dgm:pt>
    <dgm:pt modelId="{88DE8F6D-0807-4009-A7B2-0E4817B80EC3}" type="pres">
      <dgm:prSet presAssocID="{63942FD0-15CF-4349-9F4C-DC92BFD367B5}" presName="node" presStyleLbl="node1" presStyleIdx="0" presStyleCnt="4" custScaleX="379749" custScaleY="62093">
        <dgm:presLayoutVars>
          <dgm:bulletEnabled val="1"/>
        </dgm:presLayoutVars>
      </dgm:prSet>
      <dgm:spPr>
        <a:prstGeom prst="roundRect">
          <a:avLst/>
        </a:prstGeom>
      </dgm:spPr>
    </dgm:pt>
    <dgm:pt modelId="{CCE2A7FE-11F0-4697-9172-14232E657247}" type="pres">
      <dgm:prSet presAssocID="{B30AE16B-1948-4E58-9645-8C303B293626}" presName="parTrans" presStyleLbl="sibTrans2D1" presStyleIdx="1" presStyleCnt="4" custAng="10800000" custScaleX="133100" custScaleY="177156"/>
      <dgm:spPr/>
    </dgm:pt>
    <dgm:pt modelId="{8A28E3CB-6E80-40ED-9474-0EE71D755DCB}" type="pres">
      <dgm:prSet presAssocID="{B30AE16B-1948-4E58-9645-8C303B293626}" presName="connectorText" presStyleLbl="sibTrans2D1" presStyleIdx="1" presStyleCnt="4"/>
      <dgm:spPr/>
    </dgm:pt>
    <dgm:pt modelId="{5D2CE7A1-090D-4FE5-A389-1F5CFFA88BC2}" type="pres">
      <dgm:prSet presAssocID="{4708597F-2C9F-464E-8C4F-82148FED968F}" presName="node" presStyleLbl="node1" presStyleIdx="1" presStyleCnt="4" custScaleX="133100" custScaleY="161051" custRadScaleRad="135045">
        <dgm:presLayoutVars>
          <dgm:bulletEnabled val="1"/>
        </dgm:presLayoutVars>
      </dgm:prSet>
      <dgm:spPr>
        <a:prstGeom prst="roundRect">
          <a:avLst/>
        </a:prstGeom>
      </dgm:spPr>
    </dgm:pt>
    <dgm:pt modelId="{FD3D06D4-6A1D-4ADC-8233-918402B72C8A}" type="pres">
      <dgm:prSet presAssocID="{B9A0D824-8AF6-4076-AC4C-038ACB76DFF0}" presName="parTrans" presStyleLbl="sibTrans2D1" presStyleIdx="2" presStyleCnt="4" custFlipVert="1" custScaleX="133100" custScaleY="177156"/>
      <dgm:spPr/>
    </dgm:pt>
    <dgm:pt modelId="{7D33FF46-617B-42BA-93BE-2FAB0061CBEC}" type="pres">
      <dgm:prSet presAssocID="{B9A0D824-8AF6-4076-AC4C-038ACB76DFF0}" presName="connectorText" presStyleLbl="sibTrans2D1" presStyleIdx="2" presStyleCnt="4"/>
      <dgm:spPr/>
    </dgm:pt>
    <dgm:pt modelId="{26D7FB38-C827-4950-A956-A05772FD61A5}" type="pres">
      <dgm:prSet presAssocID="{727460C8-4674-43FC-A249-1CD8E6A81544}" presName="node" presStyleLbl="node1" presStyleIdx="2" presStyleCnt="4" custScaleX="379749" custScaleY="62093">
        <dgm:presLayoutVars>
          <dgm:bulletEnabled val="1"/>
        </dgm:presLayoutVars>
      </dgm:prSet>
      <dgm:spPr>
        <a:prstGeom prst="roundRect">
          <a:avLst/>
        </a:prstGeom>
      </dgm:spPr>
    </dgm:pt>
    <dgm:pt modelId="{01B6BA61-3000-4264-8763-F3B22435E0B1}" type="pres">
      <dgm:prSet presAssocID="{18F29E0C-D097-4404-92CF-C4BBD0EDAA72}" presName="parTrans" presStyleLbl="sibTrans2D1" presStyleIdx="3" presStyleCnt="4" custAng="10800000" custScaleX="133100" custScaleY="177156"/>
      <dgm:spPr/>
    </dgm:pt>
    <dgm:pt modelId="{37802B2A-6FA4-4D35-906B-164C6F5DF02F}" type="pres">
      <dgm:prSet presAssocID="{18F29E0C-D097-4404-92CF-C4BBD0EDAA72}" presName="connectorText" presStyleLbl="sibTrans2D1" presStyleIdx="3" presStyleCnt="4"/>
      <dgm:spPr/>
    </dgm:pt>
    <dgm:pt modelId="{9C0CC280-10F0-45E1-A189-C08A5B25DEEF}" type="pres">
      <dgm:prSet presAssocID="{484C03FF-BEDE-449D-AC61-B17BA6264705}" presName="node" presStyleLbl="node1" presStyleIdx="3" presStyleCnt="4" custScaleX="133100" custScaleY="161051" custRadScaleRad="140677">
        <dgm:presLayoutVars>
          <dgm:bulletEnabled val="1"/>
        </dgm:presLayoutVars>
      </dgm:prSet>
      <dgm:spPr>
        <a:prstGeom prst="roundRect">
          <a:avLst/>
        </a:prstGeom>
      </dgm:spPr>
    </dgm:pt>
  </dgm:ptLst>
  <dgm:cxnLst>
    <dgm:cxn modelId="{08C3950F-70EC-48A4-ADCD-0CA5AD0B2590}" srcId="{6DA9A643-B7A9-4A21-A9CD-D4C5E41D8BC1}" destId="{9F26F88B-EC9A-42C7-88DB-79ED5327B328}" srcOrd="0" destOrd="0" parTransId="{0AE63667-EE3C-465D-8F18-DBFDA7F326A0}" sibTransId="{D89381BA-6E9C-4496-A78C-83C061AB9F0E}"/>
    <dgm:cxn modelId="{1C686518-570A-4B14-9B9F-0162BE96E103}" type="presOf" srcId="{9F26F88B-EC9A-42C7-88DB-79ED5327B328}" destId="{86F657F1-079E-4158-92C9-37128CEEBB9A}" srcOrd="0" destOrd="0" presId="urn:microsoft.com/office/officeart/2005/8/layout/radial5"/>
    <dgm:cxn modelId="{D8BC8F60-75F9-4123-8BA7-8E57F6023AC6}" type="presOf" srcId="{727460C8-4674-43FC-A249-1CD8E6A81544}" destId="{26D7FB38-C827-4950-A956-A05772FD61A5}" srcOrd="0" destOrd="0" presId="urn:microsoft.com/office/officeart/2005/8/layout/radial5"/>
    <dgm:cxn modelId="{7B6D4149-BB00-40A1-9E47-6E6A6B1E700F}" type="presOf" srcId="{6DA9A643-B7A9-4A21-A9CD-D4C5E41D8BC1}" destId="{364DE177-97B7-420A-83B5-7962BC4E5816}" srcOrd="0" destOrd="0" presId="urn:microsoft.com/office/officeart/2005/8/layout/radial5"/>
    <dgm:cxn modelId="{A8C1054A-F68C-43B0-998D-C766E152835B}" type="presOf" srcId="{C13ABF59-0C11-4A26-A9C9-5E2391A9175D}" destId="{7CD94B94-C736-46EA-A67A-7D508A0E2E76}" srcOrd="1" destOrd="0" presId="urn:microsoft.com/office/officeart/2005/8/layout/radial5"/>
    <dgm:cxn modelId="{DCDAF84C-CBDD-46F0-BC16-6079DAF7426B}" type="presOf" srcId="{B9A0D824-8AF6-4076-AC4C-038ACB76DFF0}" destId="{7D33FF46-617B-42BA-93BE-2FAB0061CBEC}" srcOrd="1" destOrd="0" presId="urn:microsoft.com/office/officeart/2005/8/layout/radial5"/>
    <dgm:cxn modelId="{6C6B7852-2DB8-49CF-A2C2-50C00F26B0CF}" type="presOf" srcId="{4708597F-2C9F-464E-8C4F-82148FED968F}" destId="{5D2CE7A1-090D-4FE5-A389-1F5CFFA88BC2}" srcOrd="0" destOrd="0" presId="urn:microsoft.com/office/officeart/2005/8/layout/radial5"/>
    <dgm:cxn modelId="{6D04CE54-0A78-4A55-845A-5506722B1BA0}" type="presOf" srcId="{18F29E0C-D097-4404-92CF-C4BBD0EDAA72}" destId="{01B6BA61-3000-4264-8763-F3B22435E0B1}" srcOrd="0" destOrd="0" presId="urn:microsoft.com/office/officeart/2005/8/layout/radial5"/>
    <dgm:cxn modelId="{8EBDF257-9685-4155-9987-0E8C20D75849}" type="presOf" srcId="{18F29E0C-D097-4404-92CF-C4BBD0EDAA72}" destId="{37802B2A-6FA4-4D35-906B-164C6F5DF02F}" srcOrd="1" destOrd="0" presId="urn:microsoft.com/office/officeart/2005/8/layout/radial5"/>
    <dgm:cxn modelId="{1816177C-8738-4BB3-AE36-919945606466}" type="presOf" srcId="{C13ABF59-0C11-4A26-A9C9-5E2391A9175D}" destId="{661BF1E7-3930-45FD-8204-BA21AEA8DF17}" srcOrd="0" destOrd="0" presId="urn:microsoft.com/office/officeart/2005/8/layout/radial5"/>
    <dgm:cxn modelId="{789E2F81-39A4-432F-B032-428C99A511DB}" srcId="{9F26F88B-EC9A-42C7-88DB-79ED5327B328}" destId="{63942FD0-15CF-4349-9F4C-DC92BFD367B5}" srcOrd="0" destOrd="0" parTransId="{C13ABF59-0C11-4A26-A9C9-5E2391A9175D}" sibTransId="{6F2EADC0-CA6E-4DB5-90CD-40EC29D7BCA7}"/>
    <dgm:cxn modelId="{1E05D0B8-A648-4D83-BC2E-F22BB2202E87}" type="presOf" srcId="{B30AE16B-1948-4E58-9645-8C303B293626}" destId="{CCE2A7FE-11F0-4697-9172-14232E657247}" srcOrd="0" destOrd="0" presId="urn:microsoft.com/office/officeart/2005/8/layout/radial5"/>
    <dgm:cxn modelId="{491FE2BC-0F2D-4214-9182-6B494DCDE372}" type="presOf" srcId="{B30AE16B-1948-4E58-9645-8C303B293626}" destId="{8A28E3CB-6E80-40ED-9474-0EE71D755DCB}" srcOrd="1" destOrd="0" presId="urn:microsoft.com/office/officeart/2005/8/layout/radial5"/>
    <dgm:cxn modelId="{8880A3CD-6E99-4041-B5B5-0FC8D65F2C94}" type="presOf" srcId="{B9A0D824-8AF6-4076-AC4C-038ACB76DFF0}" destId="{FD3D06D4-6A1D-4ADC-8233-918402B72C8A}" srcOrd="0" destOrd="0" presId="urn:microsoft.com/office/officeart/2005/8/layout/radial5"/>
    <dgm:cxn modelId="{7C959FD6-C6C2-460B-A6C4-ABDD4FFA82F8}" srcId="{9F26F88B-EC9A-42C7-88DB-79ED5327B328}" destId="{727460C8-4674-43FC-A249-1CD8E6A81544}" srcOrd="2" destOrd="0" parTransId="{B9A0D824-8AF6-4076-AC4C-038ACB76DFF0}" sibTransId="{126471CD-9AC9-4105-A8E8-94CA0F784AE8}"/>
    <dgm:cxn modelId="{490D92F7-EE40-4ACE-9D66-1DD2FE2C431E}" srcId="{9F26F88B-EC9A-42C7-88DB-79ED5327B328}" destId="{4708597F-2C9F-464E-8C4F-82148FED968F}" srcOrd="1" destOrd="0" parTransId="{B30AE16B-1948-4E58-9645-8C303B293626}" sibTransId="{EF3C0352-8116-4FAD-97AD-267BEADFDF50}"/>
    <dgm:cxn modelId="{28D963FE-A4EE-48CF-BE46-1869410950D3}" type="presOf" srcId="{63942FD0-15CF-4349-9F4C-DC92BFD367B5}" destId="{88DE8F6D-0807-4009-A7B2-0E4817B80EC3}" srcOrd="0" destOrd="0" presId="urn:microsoft.com/office/officeart/2005/8/layout/radial5"/>
    <dgm:cxn modelId="{2B4852FF-AE79-460F-A343-1AF21CFA0B0F}" srcId="{9F26F88B-EC9A-42C7-88DB-79ED5327B328}" destId="{484C03FF-BEDE-449D-AC61-B17BA6264705}" srcOrd="3" destOrd="0" parTransId="{18F29E0C-D097-4404-92CF-C4BBD0EDAA72}" sibTransId="{3701984D-D800-4EB3-A12E-6AFDEE70E0D1}"/>
    <dgm:cxn modelId="{0E7489FF-6210-4850-9ECA-3C6B4C8836A1}" type="presOf" srcId="{484C03FF-BEDE-449D-AC61-B17BA6264705}" destId="{9C0CC280-10F0-45E1-A189-C08A5B25DEEF}" srcOrd="0" destOrd="0" presId="urn:microsoft.com/office/officeart/2005/8/layout/radial5"/>
    <dgm:cxn modelId="{95D071A1-8C09-480E-8878-BF79E5AE2626}" type="presParOf" srcId="{364DE177-97B7-420A-83B5-7962BC4E5816}" destId="{86F657F1-079E-4158-92C9-37128CEEBB9A}" srcOrd="0" destOrd="0" presId="urn:microsoft.com/office/officeart/2005/8/layout/radial5"/>
    <dgm:cxn modelId="{46CD1488-2418-408E-98D1-3533824434F5}" type="presParOf" srcId="{364DE177-97B7-420A-83B5-7962BC4E5816}" destId="{661BF1E7-3930-45FD-8204-BA21AEA8DF17}" srcOrd="1" destOrd="0" presId="urn:microsoft.com/office/officeart/2005/8/layout/radial5"/>
    <dgm:cxn modelId="{F08958C2-EFC1-4F11-B715-6E5788C063B3}" type="presParOf" srcId="{661BF1E7-3930-45FD-8204-BA21AEA8DF17}" destId="{7CD94B94-C736-46EA-A67A-7D508A0E2E76}" srcOrd="0" destOrd="0" presId="urn:microsoft.com/office/officeart/2005/8/layout/radial5"/>
    <dgm:cxn modelId="{ED4F8744-D352-4741-BD68-35232CC5F524}" type="presParOf" srcId="{364DE177-97B7-420A-83B5-7962BC4E5816}" destId="{88DE8F6D-0807-4009-A7B2-0E4817B80EC3}" srcOrd="2" destOrd="0" presId="urn:microsoft.com/office/officeart/2005/8/layout/radial5"/>
    <dgm:cxn modelId="{A4178C36-45D2-4D96-909E-1AB164D37B8B}" type="presParOf" srcId="{364DE177-97B7-420A-83B5-7962BC4E5816}" destId="{CCE2A7FE-11F0-4697-9172-14232E657247}" srcOrd="3" destOrd="0" presId="urn:microsoft.com/office/officeart/2005/8/layout/radial5"/>
    <dgm:cxn modelId="{89C8C713-8CE1-462E-83B9-A4C520A42217}" type="presParOf" srcId="{CCE2A7FE-11F0-4697-9172-14232E657247}" destId="{8A28E3CB-6E80-40ED-9474-0EE71D755DCB}" srcOrd="0" destOrd="0" presId="urn:microsoft.com/office/officeart/2005/8/layout/radial5"/>
    <dgm:cxn modelId="{8F77CB19-C3DB-4D17-A62A-A5B624287A05}" type="presParOf" srcId="{364DE177-97B7-420A-83B5-7962BC4E5816}" destId="{5D2CE7A1-090D-4FE5-A389-1F5CFFA88BC2}" srcOrd="4" destOrd="0" presId="urn:microsoft.com/office/officeart/2005/8/layout/radial5"/>
    <dgm:cxn modelId="{A067449C-CC02-41A3-91A5-E659FCE2EF98}" type="presParOf" srcId="{364DE177-97B7-420A-83B5-7962BC4E5816}" destId="{FD3D06D4-6A1D-4ADC-8233-918402B72C8A}" srcOrd="5" destOrd="0" presId="urn:microsoft.com/office/officeart/2005/8/layout/radial5"/>
    <dgm:cxn modelId="{C087E36E-F6F1-401B-97FB-99824C0AE881}" type="presParOf" srcId="{FD3D06D4-6A1D-4ADC-8233-918402B72C8A}" destId="{7D33FF46-617B-42BA-93BE-2FAB0061CBEC}" srcOrd="0" destOrd="0" presId="urn:microsoft.com/office/officeart/2005/8/layout/radial5"/>
    <dgm:cxn modelId="{A73A6255-AE3E-4C9F-87BE-291D556BACF7}" type="presParOf" srcId="{364DE177-97B7-420A-83B5-7962BC4E5816}" destId="{26D7FB38-C827-4950-A956-A05772FD61A5}" srcOrd="6" destOrd="0" presId="urn:microsoft.com/office/officeart/2005/8/layout/radial5"/>
    <dgm:cxn modelId="{86D37720-3B41-4DE1-928E-FB07E529E506}" type="presParOf" srcId="{364DE177-97B7-420A-83B5-7962BC4E5816}" destId="{01B6BA61-3000-4264-8763-F3B22435E0B1}" srcOrd="7" destOrd="0" presId="urn:microsoft.com/office/officeart/2005/8/layout/radial5"/>
    <dgm:cxn modelId="{42FD26F4-62B0-487C-A58A-E3F5CD393627}" type="presParOf" srcId="{01B6BA61-3000-4264-8763-F3B22435E0B1}" destId="{37802B2A-6FA4-4D35-906B-164C6F5DF02F}" srcOrd="0" destOrd="0" presId="urn:microsoft.com/office/officeart/2005/8/layout/radial5"/>
    <dgm:cxn modelId="{E09B4A78-0B9F-436A-803F-B01FA5656F71}" type="presParOf" srcId="{364DE177-97B7-420A-83B5-7962BC4E5816}" destId="{9C0CC280-10F0-45E1-A189-C08A5B25DEEF}"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A9A643-B7A9-4A21-A9CD-D4C5E41D8BC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kumimoji="1" lang="ja-JP" altLang="en-US"/>
        </a:p>
      </dgm:t>
    </dgm:pt>
    <dgm:pt modelId="{9F26F88B-EC9A-42C7-88DB-79ED5327B328}">
      <dgm:prSet phldrT="[テキスト]" custT="1"/>
      <dgm:spPr>
        <a:solidFill>
          <a:schemeClr val="accent5">
            <a:lumMod val="50000"/>
          </a:schemeClr>
        </a:solidFill>
        <a:ln>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ln>
      </dgm:spPr>
      <dgm:t>
        <a:bodyPr/>
        <a:lstStyle/>
        <a:p>
          <a:endParaRPr kumimoji="1" lang="ja-JP" altLang="en-US" sz="2400" dirty="0">
            <a:latin typeface="ＭＳ Ｐゴシック" panose="020B0600070205080204" pitchFamily="50" charset="-128"/>
            <a:ea typeface="ＭＳ Ｐゴシック" panose="020B0600070205080204" pitchFamily="50" charset="-128"/>
          </a:endParaRPr>
        </a:p>
      </dgm:t>
    </dgm:pt>
    <dgm:pt modelId="{0AE63667-EE3C-465D-8F18-DBFDA7F326A0}" type="par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D89381BA-6E9C-4496-A78C-83C061AB9F0E}" type="sib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63942FD0-15CF-4349-9F4C-DC92BFD367B5}">
      <dgm:prSet phldrT="[テキスト]" custT="1"/>
      <dgm:spPr>
        <a:solidFill>
          <a:schemeClr val="accent5">
            <a:lumMod val="40000"/>
            <a:lumOff val="60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C13ABF59-0C11-4A26-A9C9-5E2391A9175D}" type="parTrans" cxnId="{789E2F81-39A4-432F-B032-428C99A511DB}">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6F2EADC0-CA6E-4DB5-90CD-40EC29D7BCA7}" type="sibTrans" cxnId="{789E2F81-39A4-432F-B032-428C99A511DB}">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708597F-2C9F-464E-8C4F-82148FED968F}">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B30AE16B-1948-4E58-9645-8C303B293626}" type="parTrans" cxnId="{490D92F7-EE40-4ACE-9D66-1DD2FE2C431E}">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EF3C0352-8116-4FAD-97AD-267BEADFDF50}" type="sibTrans" cxnId="{490D92F7-EE40-4ACE-9D66-1DD2FE2C431E}">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727460C8-4674-43FC-A249-1CD8E6A81544}">
      <dgm:prSet phldrT="[テキスト]" custT="1"/>
      <dgm:spPr>
        <a:solidFill>
          <a:schemeClr val="bg1">
            <a:lumMod val="85000"/>
          </a:schemeClr>
        </a:solidFill>
      </dgm:spPr>
      <dgm:t>
        <a:bodyPr/>
        <a:lstStyle/>
        <a:p>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dgm:t>
    </dgm:pt>
    <dgm:pt modelId="{B9A0D824-8AF6-4076-AC4C-038ACB76DFF0}" type="parTrans" cxnId="{7C959FD6-C6C2-460B-A6C4-ABDD4FFA82F8}">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126471CD-9AC9-4105-A8E8-94CA0F784AE8}" type="sibTrans" cxnId="{7C959FD6-C6C2-460B-A6C4-ABDD4FFA82F8}">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84C03FF-BEDE-449D-AC61-B17BA6264705}">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18F29E0C-D097-4404-92CF-C4BBD0EDAA72}" type="parTrans" cxnId="{2B4852FF-AE79-460F-A343-1AF21CFA0B0F}">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3701984D-D800-4EB3-A12E-6AFDEE70E0D1}" type="sibTrans" cxnId="{2B4852FF-AE79-460F-A343-1AF21CFA0B0F}">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364DE177-97B7-420A-83B5-7962BC4E5816}" type="pres">
      <dgm:prSet presAssocID="{6DA9A643-B7A9-4A21-A9CD-D4C5E41D8BC1}" presName="Name0" presStyleCnt="0">
        <dgm:presLayoutVars>
          <dgm:chMax val="1"/>
          <dgm:dir/>
          <dgm:animLvl val="ctr"/>
          <dgm:resizeHandles val="exact"/>
        </dgm:presLayoutVars>
      </dgm:prSet>
      <dgm:spPr/>
    </dgm:pt>
    <dgm:pt modelId="{86F657F1-079E-4158-92C9-37128CEEBB9A}" type="pres">
      <dgm:prSet presAssocID="{9F26F88B-EC9A-42C7-88DB-79ED5327B328}" presName="centerShape" presStyleLbl="node0" presStyleIdx="0" presStyleCnt="1" custScaleX="161051" custScaleY="161051"/>
      <dgm:spPr/>
    </dgm:pt>
    <dgm:pt modelId="{661BF1E7-3930-45FD-8204-BA21AEA8DF17}" type="pres">
      <dgm:prSet presAssocID="{C13ABF59-0C11-4A26-A9C9-5E2391A9175D}" presName="parTrans" presStyleLbl="sibTrans2D1" presStyleIdx="0" presStyleCnt="4" custFlipVert="1" custScaleX="133100" custScaleY="177156"/>
      <dgm:spPr/>
    </dgm:pt>
    <dgm:pt modelId="{7CD94B94-C736-46EA-A67A-7D508A0E2E76}" type="pres">
      <dgm:prSet presAssocID="{C13ABF59-0C11-4A26-A9C9-5E2391A9175D}" presName="connectorText" presStyleLbl="sibTrans2D1" presStyleIdx="0" presStyleCnt="4"/>
      <dgm:spPr/>
    </dgm:pt>
    <dgm:pt modelId="{88DE8F6D-0807-4009-A7B2-0E4817B80EC3}" type="pres">
      <dgm:prSet presAssocID="{63942FD0-15CF-4349-9F4C-DC92BFD367B5}" presName="node" presStyleLbl="node1" presStyleIdx="0" presStyleCnt="4" custScaleX="379749" custScaleY="62093">
        <dgm:presLayoutVars>
          <dgm:bulletEnabled val="1"/>
        </dgm:presLayoutVars>
      </dgm:prSet>
      <dgm:spPr>
        <a:prstGeom prst="roundRect">
          <a:avLst/>
        </a:prstGeom>
      </dgm:spPr>
    </dgm:pt>
    <dgm:pt modelId="{CCE2A7FE-11F0-4697-9172-14232E657247}" type="pres">
      <dgm:prSet presAssocID="{B30AE16B-1948-4E58-9645-8C303B293626}" presName="parTrans" presStyleLbl="sibTrans2D1" presStyleIdx="1" presStyleCnt="4" custAng="10800000" custScaleX="133100" custScaleY="177156"/>
      <dgm:spPr/>
    </dgm:pt>
    <dgm:pt modelId="{8A28E3CB-6E80-40ED-9474-0EE71D755DCB}" type="pres">
      <dgm:prSet presAssocID="{B30AE16B-1948-4E58-9645-8C303B293626}" presName="connectorText" presStyleLbl="sibTrans2D1" presStyleIdx="1" presStyleCnt="4"/>
      <dgm:spPr/>
    </dgm:pt>
    <dgm:pt modelId="{5D2CE7A1-090D-4FE5-A389-1F5CFFA88BC2}" type="pres">
      <dgm:prSet presAssocID="{4708597F-2C9F-464E-8C4F-82148FED968F}" presName="node" presStyleLbl="node1" presStyleIdx="1" presStyleCnt="4" custScaleX="133100" custScaleY="161051" custRadScaleRad="135045">
        <dgm:presLayoutVars>
          <dgm:bulletEnabled val="1"/>
        </dgm:presLayoutVars>
      </dgm:prSet>
      <dgm:spPr>
        <a:prstGeom prst="roundRect">
          <a:avLst/>
        </a:prstGeom>
      </dgm:spPr>
    </dgm:pt>
    <dgm:pt modelId="{FD3D06D4-6A1D-4ADC-8233-918402B72C8A}" type="pres">
      <dgm:prSet presAssocID="{B9A0D824-8AF6-4076-AC4C-038ACB76DFF0}" presName="parTrans" presStyleLbl="sibTrans2D1" presStyleIdx="2" presStyleCnt="4" custFlipVert="1" custScaleX="133100" custScaleY="177156"/>
      <dgm:spPr/>
    </dgm:pt>
    <dgm:pt modelId="{7D33FF46-617B-42BA-93BE-2FAB0061CBEC}" type="pres">
      <dgm:prSet presAssocID="{B9A0D824-8AF6-4076-AC4C-038ACB76DFF0}" presName="connectorText" presStyleLbl="sibTrans2D1" presStyleIdx="2" presStyleCnt="4"/>
      <dgm:spPr/>
    </dgm:pt>
    <dgm:pt modelId="{26D7FB38-C827-4950-A956-A05772FD61A5}" type="pres">
      <dgm:prSet presAssocID="{727460C8-4674-43FC-A249-1CD8E6A81544}" presName="node" presStyleLbl="node1" presStyleIdx="2" presStyleCnt="4" custScaleX="379749" custScaleY="62093">
        <dgm:presLayoutVars>
          <dgm:bulletEnabled val="1"/>
        </dgm:presLayoutVars>
      </dgm:prSet>
      <dgm:spPr>
        <a:prstGeom prst="roundRect">
          <a:avLst/>
        </a:prstGeom>
      </dgm:spPr>
    </dgm:pt>
    <dgm:pt modelId="{01B6BA61-3000-4264-8763-F3B22435E0B1}" type="pres">
      <dgm:prSet presAssocID="{18F29E0C-D097-4404-92CF-C4BBD0EDAA72}" presName="parTrans" presStyleLbl="sibTrans2D1" presStyleIdx="3" presStyleCnt="4" custAng="10800000" custScaleX="133100" custScaleY="177156"/>
      <dgm:spPr/>
    </dgm:pt>
    <dgm:pt modelId="{37802B2A-6FA4-4D35-906B-164C6F5DF02F}" type="pres">
      <dgm:prSet presAssocID="{18F29E0C-D097-4404-92CF-C4BBD0EDAA72}" presName="connectorText" presStyleLbl="sibTrans2D1" presStyleIdx="3" presStyleCnt="4"/>
      <dgm:spPr/>
    </dgm:pt>
    <dgm:pt modelId="{9C0CC280-10F0-45E1-A189-C08A5B25DEEF}" type="pres">
      <dgm:prSet presAssocID="{484C03FF-BEDE-449D-AC61-B17BA6264705}" presName="node" presStyleLbl="node1" presStyleIdx="3" presStyleCnt="4" custScaleX="133100" custScaleY="161051" custRadScaleRad="140677">
        <dgm:presLayoutVars>
          <dgm:bulletEnabled val="1"/>
        </dgm:presLayoutVars>
      </dgm:prSet>
      <dgm:spPr>
        <a:prstGeom prst="roundRect">
          <a:avLst/>
        </a:prstGeom>
      </dgm:spPr>
    </dgm:pt>
  </dgm:ptLst>
  <dgm:cxnLst>
    <dgm:cxn modelId="{08C3950F-70EC-48A4-ADCD-0CA5AD0B2590}" srcId="{6DA9A643-B7A9-4A21-A9CD-D4C5E41D8BC1}" destId="{9F26F88B-EC9A-42C7-88DB-79ED5327B328}" srcOrd="0" destOrd="0" parTransId="{0AE63667-EE3C-465D-8F18-DBFDA7F326A0}" sibTransId="{D89381BA-6E9C-4496-A78C-83C061AB9F0E}"/>
    <dgm:cxn modelId="{1C686518-570A-4B14-9B9F-0162BE96E103}" type="presOf" srcId="{9F26F88B-EC9A-42C7-88DB-79ED5327B328}" destId="{86F657F1-079E-4158-92C9-37128CEEBB9A}" srcOrd="0" destOrd="0" presId="urn:microsoft.com/office/officeart/2005/8/layout/radial5"/>
    <dgm:cxn modelId="{D8BC8F60-75F9-4123-8BA7-8E57F6023AC6}" type="presOf" srcId="{727460C8-4674-43FC-A249-1CD8E6A81544}" destId="{26D7FB38-C827-4950-A956-A05772FD61A5}" srcOrd="0" destOrd="0" presId="urn:microsoft.com/office/officeart/2005/8/layout/radial5"/>
    <dgm:cxn modelId="{7B6D4149-BB00-40A1-9E47-6E6A6B1E700F}" type="presOf" srcId="{6DA9A643-B7A9-4A21-A9CD-D4C5E41D8BC1}" destId="{364DE177-97B7-420A-83B5-7962BC4E5816}" srcOrd="0" destOrd="0" presId="urn:microsoft.com/office/officeart/2005/8/layout/radial5"/>
    <dgm:cxn modelId="{A8C1054A-F68C-43B0-998D-C766E152835B}" type="presOf" srcId="{C13ABF59-0C11-4A26-A9C9-5E2391A9175D}" destId="{7CD94B94-C736-46EA-A67A-7D508A0E2E76}" srcOrd="1" destOrd="0" presId="urn:microsoft.com/office/officeart/2005/8/layout/radial5"/>
    <dgm:cxn modelId="{DCDAF84C-CBDD-46F0-BC16-6079DAF7426B}" type="presOf" srcId="{B9A0D824-8AF6-4076-AC4C-038ACB76DFF0}" destId="{7D33FF46-617B-42BA-93BE-2FAB0061CBEC}" srcOrd="1" destOrd="0" presId="urn:microsoft.com/office/officeart/2005/8/layout/radial5"/>
    <dgm:cxn modelId="{6C6B7852-2DB8-49CF-A2C2-50C00F26B0CF}" type="presOf" srcId="{4708597F-2C9F-464E-8C4F-82148FED968F}" destId="{5D2CE7A1-090D-4FE5-A389-1F5CFFA88BC2}" srcOrd="0" destOrd="0" presId="urn:microsoft.com/office/officeart/2005/8/layout/radial5"/>
    <dgm:cxn modelId="{6D04CE54-0A78-4A55-845A-5506722B1BA0}" type="presOf" srcId="{18F29E0C-D097-4404-92CF-C4BBD0EDAA72}" destId="{01B6BA61-3000-4264-8763-F3B22435E0B1}" srcOrd="0" destOrd="0" presId="urn:microsoft.com/office/officeart/2005/8/layout/radial5"/>
    <dgm:cxn modelId="{8EBDF257-9685-4155-9987-0E8C20D75849}" type="presOf" srcId="{18F29E0C-D097-4404-92CF-C4BBD0EDAA72}" destId="{37802B2A-6FA4-4D35-906B-164C6F5DF02F}" srcOrd="1" destOrd="0" presId="urn:microsoft.com/office/officeart/2005/8/layout/radial5"/>
    <dgm:cxn modelId="{1816177C-8738-4BB3-AE36-919945606466}" type="presOf" srcId="{C13ABF59-0C11-4A26-A9C9-5E2391A9175D}" destId="{661BF1E7-3930-45FD-8204-BA21AEA8DF17}" srcOrd="0" destOrd="0" presId="urn:microsoft.com/office/officeart/2005/8/layout/radial5"/>
    <dgm:cxn modelId="{789E2F81-39A4-432F-B032-428C99A511DB}" srcId="{9F26F88B-EC9A-42C7-88DB-79ED5327B328}" destId="{63942FD0-15CF-4349-9F4C-DC92BFD367B5}" srcOrd="0" destOrd="0" parTransId="{C13ABF59-0C11-4A26-A9C9-5E2391A9175D}" sibTransId="{6F2EADC0-CA6E-4DB5-90CD-40EC29D7BCA7}"/>
    <dgm:cxn modelId="{1E05D0B8-A648-4D83-BC2E-F22BB2202E87}" type="presOf" srcId="{B30AE16B-1948-4E58-9645-8C303B293626}" destId="{CCE2A7FE-11F0-4697-9172-14232E657247}" srcOrd="0" destOrd="0" presId="urn:microsoft.com/office/officeart/2005/8/layout/radial5"/>
    <dgm:cxn modelId="{491FE2BC-0F2D-4214-9182-6B494DCDE372}" type="presOf" srcId="{B30AE16B-1948-4E58-9645-8C303B293626}" destId="{8A28E3CB-6E80-40ED-9474-0EE71D755DCB}" srcOrd="1" destOrd="0" presId="urn:microsoft.com/office/officeart/2005/8/layout/radial5"/>
    <dgm:cxn modelId="{8880A3CD-6E99-4041-B5B5-0FC8D65F2C94}" type="presOf" srcId="{B9A0D824-8AF6-4076-AC4C-038ACB76DFF0}" destId="{FD3D06D4-6A1D-4ADC-8233-918402B72C8A}" srcOrd="0" destOrd="0" presId="urn:microsoft.com/office/officeart/2005/8/layout/radial5"/>
    <dgm:cxn modelId="{7C959FD6-C6C2-460B-A6C4-ABDD4FFA82F8}" srcId="{9F26F88B-EC9A-42C7-88DB-79ED5327B328}" destId="{727460C8-4674-43FC-A249-1CD8E6A81544}" srcOrd="2" destOrd="0" parTransId="{B9A0D824-8AF6-4076-AC4C-038ACB76DFF0}" sibTransId="{126471CD-9AC9-4105-A8E8-94CA0F784AE8}"/>
    <dgm:cxn modelId="{490D92F7-EE40-4ACE-9D66-1DD2FE2C431E}" srcId="{9F26F88B-EC9A-42C7-88DB-79ED5327B328}" destId="{4708597F-2C9F-464E-8C4F-82148FED968F}" srcOrd="1" destOrd="0" parTransId="{B30AE16B-1948-4E58-9645-8C303B293626}" sibTransId="{EF3C0352-8116-4FAD-97AD-267BEADFDF50}"/>
    <dgm:cxn modelId="{28D963FE-A4EE-48CF-BE46-1869410950D3}" type="presOf" srcId="{63942FD0-15CF-4349-9F4C-DC92BFD367B5}" destId="{88DE8F6D-0807-4009-A7B2-0E4817B80EC3}" srcOrd="0" destOrd="0" presId="urn:microsoft.com/office/officeart/2005/8/layout/radial5"/>
    <dgm:cxn modelId="{2B4852FF-AE79-460F-A343-1AF21CFA0B0F}" srcId="{9F26F88B-EC9A-42C7-88DB-79ED5327B328}" destId="{484C03FF-BEDE-449D-AC61-B17BA6264705}" srcOrd="3" destOrd="0" parTransId="{18F29E0C-D097-4404-92CF-C4BBD0EDAA72}" sibTransId="{3701984D-D800-4EB3-A12E-6AFDEE70E0D1}"/>
    <dgm:cxn modelId="{0E7489FF-6210-4850-9ECA-3C6B4C8836A1}" type="presOf" srcId="{484C03FF-BEDE-449D-AC61-B17BA6264705}" destId="{9C0CC280-10F0-45E1-A189-C08A5B25DEEF}" srcOrd="0" destOrd="0" presId="urn:microsoft.com/office/officeart/2005/8/layout/radial5"/>
    <dgm:cxn modelId="{95D071A1-8C09-480E-8878-BF79E5AE2626}" type="presParOf" srcId="{364DE177-97B7-420A-83B5-7962BC4E5816}" destId="{86F657F1-079E-4158-92C9-37128CEEBB9A}" srcOrd="0" destOrd="0" presId="urn:microsoft.com/office/officeart/2005/8/layout/radial5"/>
    <dgm:cxn modelId="{46CD1488-2418-408E-98D1-3533824434F5}" type="presParOf" srcId="{364DE177-97B7-420A-83B5-7962BC4E5816}" destId="{661BF1E7-3930-45FD-8204-BA21AEA8DF17}" srcOrd="1" destOrd="0" presId="urn:microsoft.com/office/officeart/2005/8/layout/radial5"/>
    <dgm:cxn modelId="{F08958C2-EFC1-4F11-B715-6E5788C063B3}" type="presParOf" srcId="{661BF1E7-3930-45FD-8204-BA21AEA8DF17}" destId="{7CD94B94-C736-46EA-A67A-7D508A0E2E76}" srcOrd="0" destOrd="0" presId="urn:microsoft.com/office/officeart/2005/8/layout/radial5"/>
    <dgm:cxn modelId="{ED4F8744-D352-4741-BD68-35232CC5F524}" type="presParOf" srcId="{364DE177-97B7-420A-83B5-7962BC4E5816}" destId="{88DE8F6D-0807-4009-A7B2-0E4817B80EC3}" srcOrd="2" destOrd="0" presId="urn:microsoft.com/office/officeart/2005/8/layout/radial5"/>
    <dgm:cxn modelId="{A4178C36-45D2-4D96-909E-1AB164D37B8B}" type="presParOf" srcId="{364DE177-97B7-420A-83B5-7962BC4E5816}" destId="{CCE2A7FE-11F0-4697-9172-14232E657247}" srcOrd="3" destOrd="0" presId="urn:microsoft.com/office/officeart/2005/8/layout/radial5"/>
    <dgm:cxn modelId="{89C8C713-8CE1-462E-83B9-A4C520A42217}" type="presParOf" srcId="{CCE2A7FE-11F0-4697-9172-14232E657247}" destId="{8A28E3CB-6E80-40ED-9474-0EE71D755DCB}" srcOrd="0" destOrd="0" presId="urn:microsoft.com/office/officeart/2005/8/layout/radial5"/>
    <dgm:cxn modelId="{8F77CB19-C3DB-4D17-A62A-A5B624287A05}" type="presParOf" srcId="{364DE177-97B7-420A-83B5-7962BC4E5816}" destId="{5D2CE7A1-090D-4FE5-A389-1F5CFFA88BC2}" srcOrd="4" destOrd="0" presId="urn:microsoft.com/office/officeart/2005/8/layout/radial5"/>
    <dgm:cxn modelId="{A067449C-CC02-41A3-91A5-E659FCE2EF98}" type="presParOf" srcId="{364DE177-97B7-420A-83B5-7962BC4E5816}" destId="{FD3D06D4-6A1D-4ADC-8233-918402B72C8A}" srcOrd="5" destOrd="0" presId="urn:microsoft.com/office/officeart/2005/8/layout/radial5"/>
    <dgm:cxn modelId="{C087E36E-F6F1-401B-97FB-99824C0AE881}" type="presParOf" srcId="{FD3D06D4-6A1D-4ADC-8233-918402B72C8A}" destId="{7D33FF46-617B-42BA-93BE-2FAB0061CBEC}" srcOrd="0" destOrd="0" presId="urn:microsoft.com/office/officeart/2005/8/layout/radial5"/>
    <dgm:cxn modelId="{A73A6255-AE3E-4C9F-87BE-291D556BACF7}" type="presParOf" srcId="{364DE177-97B7-420A-83B5-7962BC4E5816}" destId="{26D7FB38-C827-4950-A956-A05772FD61A5}" srcOrd="6" destOrd="0" presId="urn:microsoft.com/office/officeart/2005/8/layout/radial5"/>
    <dgm:cxn modelId="{86D37720-3B41-4DE1-928E-FB07E529E506}" type="presParOf" srcId="{364DE177-97B7-420A-83B5-7962BC4E5816}" destId="{01B6BA61-3000-4264-8763-F3B22435E0B1}" srcOrd="7" destOrd="0" presId="urn:microsoft.com/office/officeart/2005/8/layout/radial5"/>
    <dgm:cxn modelId="{42FD26F4-62B0-487C-A58A-E3F5CD393627}" type="presParOf" srcId="{01B6BA61-3000-4264-8763-F3B22435E0B1}" destId="{37802B2A-6FA4-4D35-906B-164C6F5DF02F}" srcOrd="0" destOrd="0" presId="urn:microsoft.com/office/officeart/2005/8/layout/radial5"/>
    <dgm:cxn modelId="{E09B4A78-0B9F-436A-803F-B01FA5656F71}" type="presParOf" srcId="{364DE177-97B7-420A-83B5-7962BC4E5816}" destId="{9C0CC280-10F0-45E1-A189-C08A5B25DEEF}"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A9A643-B7A9-4A21-A9CD-D4C5E41D8BC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kumimoji="1" lang="ja-JP" altLang="en-US"/>
        </a:p>
      </dgm:t>
    </dgm:pt>
    <dgm:pt modelId="{9F26F88B-EC9A-42C7-88DB-79ED5327B328}">
      <dgm:prSet phldrT="[テキスト]" custT="1"/>
      <dgm:spPr>
        <a:solidFill>
          <a:schemeClr val="accent5">
            <a:lumMod val="50000"/>
          </a:schemeClr>
        </a:solidFill>
        <a:ln>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ln>
      </dgm:spPr>
      <dgm:t>
        <a:bodyPr/>
        <a:lstStyle/>
        <a:p>
          <a:endParaRPr kumimoji="1" lang="ja-JP" altLang="en-US" sz="2400" dirty="0">
            <a:latin typeface="ＭＳ Ｐゴシック" panose="020B0600070205080204" pitchFamily="50" charset="-128"/>
            <a:ea typeface="ＭＳ Ｐゴシック" panose="020B0600070205080204" pitchFamily="50" charset="-128"/>
          </a:endParaRPr>
        </a:p>
      </dgm:t>
    </dgm:pt>
    <dgm:pt modelId="{0AE63667-EE3C-465D-8F18-DBFDA7F326A0}" type="par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D89381BA-6E9C-4496-A78C-83C061AB9F0E}" type="sib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63942FD0-15CF-4349-9F4C-DC92BFD367B5}">
      <dgm:prSet phldrT="[テキスト]" custT="1"/>
      <dgm:spPr>
        <a:solidFill>
          <a:prstClr val="white">
            <a:lumMod val="85000"/>
          </a:prst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C13ABF59-0C11-4A26-A9C9-5E2391A9175D}" type="parTrans" cxnId="{789E2F81-39A4-432F-B032-428C99A511DB}">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6F2EADC0-CA6E-4DB5-90CD-40EC29D7BCA7}" type="sibTrans" cxnId="{789E2F81-39A4-432F-B032-428C99A511DB}">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708597F-2C9F-464E-8C4F-82148FED968F}">
      <dgm:prSet phldrT="[テキスト]" custT="1"/>
      <dgm:spPr>
        <a:solidFill>
          <a:srgbClr val="4472C4">
            <a:lumMod val="40000"/>
            <a:lumOff val="60000"/>
          </a:srgb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B30AE16B-1948-4E58-9645-8C303B293626}" type="parTrans" cxnId="{490D92F7-EE40-4ACE-9D66-1DD2FE2C431E}">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EF3C0352-8116-4FAD-97AD-267BEADFDF50}" type="sibTrans" cxnId="{490D92F7-EE40-4ACE-9D66-1DD2FE2C431E}">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727460C8-4674-43FC-A249-1CD8E6A81544}">
      <dgm:prSet phldrT="[テキスト]" custT="1"/>
      <dgm:spPr>
        <a:solidFill>
          <a:schemeClr val="bg1">
            <a:lumMod val="85000"/>
          </a:schemeClr>
        </a:solidFill>
      </dgm:spPr>
      <dgm:t>
        <a:bodyPr/>
        <a:lstStyle/>
        <a:p>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dgm:t>
    </dgm:pt>
    <dgm:pt modelId="{B9A0D824-8AF6-4076-AC4C-038ACB76DFF0}" type="parTrans" cxnId="{7C959FD6-C6C2-460B-A6C4-ABDD4FFA82F8}">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126471CD-9AC9-4105-A8E8-94CA0F784AE8}" type="sibTrans" cxnId="{7C959FD6-C6C2-460B-A6C4-ABDD4FFA82F8}">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84C03FF-BEDE-449D-AC61-B17BA6264705}">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18F29E0C-D097-4404-92CF-C4BBD0EDAA72}" type="parTrans" cxnId="{2B4852FF-AE79-460F-A343-1AF21CFA0B0F}">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3701984D-D800-4EB3-A12E-6AFDEE70E0D1}" type="sibTrans" cxnId="{2B4852FF-AE79-460F-A343-1AF21CFA0B0F}">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364DE177-97B7-420A-83B5-7962BC4E5816}" type="pres">
      <dgm:prSet presAssocID="{6DA9A643-B7A9-4A21-A9CD-D4C5E41D8BC1}" presName="Name0" presStyleCnt="0">
        <dgm:presLayoutVars>
          <dgm:chMax val="1"/>
          <dgm:dir/>
          <dgm:animLvl val="ctr"/>
          <dgm:resizeHandles val="exact"/>
        </dgm:presLayoutVars>
      </dgm:prSet>
      <dgm:spPr/>
    </dgm:pt>
    <dgm:pt modelId="{86F657F1-079E-4158-92C9-37128CEEBB9A}" type="pres">
      <dgm:prSet presAssocID="{9F26F88B-EC9A-42C7-88DB-79ED5327B328}" presName="centerShape" presStyleLbl="node0" presStyleIdx="0" presStyleCnt="1" custScaleX="161051" custScaleY="161051"/>
      <dgm:spPr/>
    </dgm:pt>
    <dgm:pt modelId="{661BF1E7-3930-45FD-8204-BA21AEA8DF17}" type="pres">
      <dgm:prSet presAssocID="{C13ABF59-0C11-4A26-A9C9-5E2391A9175D}" presName="parTrans" presStyleLbl="sibTrans2D1" presStyleIdx="0" presStyleCnt="4" custFlipVert="1" custScaleX="133100" custScaleY="177156"/>
      <dgm:spPr/>
    </dgm:pt>
    <dgm:pt modelId="{7CD94B94-C736-46EA-A67A-7D508A0E2E76}" type="pres">
      <dgm:prSet presAssocID="{C13ABF59-0C11-4A26-A9C9-5E2391A9175D}" presName="connectorText" presStyleLbl="sibTrans2D1" presStyleIdx="0" presStyleCnt="4"/>
      <dgm:spPr/>
    </dgm:pt>
    <dgm:pt modelId="{88DE8F6D-0807-4009-A7B2-0E4817B80EC3}" type="pres">
      <dgm:prSet presAssocID="{63942FD0-15CF-4349-9F4C-DC92BFD367B5}" presName="node" presStyleLbl="node1" presStyleIdx="0" presStyleCnt="4" custScaleX="379749" custScaleY="62093">
        <dgm:presLayoutVars>
          <dgm:bulletEnabled val="1"/>
        </dgm:presLayoutVars>
      </dgm:prSet>
      <dgm:spPr>
        <a:xfrm>
          <a:off x="191554" y="33243"/>
          <a:ext cx="656167" cy="107290"/>
        </a:xfrm>
        <a:prstGeom prst="roundRect">
          <a:avLst/>
        </a:prstGeom>
      </dgm:spPr>
    </dgm:pt>
    <dgm:pt modelId="{CCE2A7FE-11F0-4697-9172-14232E657247}" type="pres">
      <dgm:prSet presAssocID="{B30AE16B-1948-4E58-9645-8C303B293626}" presName="parTrans" presStyleLbl="sibTrans2D1" presStyleIdx="1" presStyleCnt="4" custAng="10800000" custScaleX="133100" custScaleY="177156"/>
      <dgm:spPr/>
    </dgm:pt>
    <dgm:pt modelId="{8A28E3CB-6E80-40ED-9474-0EE71D755DCB}" type="pres">
      <dgm:prSet presAssocID="{B30AE16B-1948-4E58-9645-8C303B293626}" presName="connectorText" presStyleLbl="sibTrans2D1" presStyleIdx="1" presStyleCnt="4"/>
      <dgm:spPr/>
    </dgm:pt>
    <dgm:pt modelId="{5D2CE7A1-090D-4FE5-A389-1F5CFFA88BC2}" type="pres">
      <dgm:prSet presAssocID="{4708597F-2C9F-464E-8C4F-82148FED968F}" presName="node" presStyleLbl="node1" presStyleIdx="1" presStyleCnt="4" custScaleX="133100" custScaleY="161051" custRadScaleRad="135045">
        <dgm:presLayoutVars>
          <dgm:bulletEnabled val="1"/>
        </dgm:presLayoutVars>
      </dgm:prSet>
      <dgm:spPr>
        <a:xfrm>
          <a:off x="731115" y="189497"/>
          <a:ext cx="229983" cy="278279"/>
        </a:xfrm>
        <a:prstGeom prst="roundRect">
          <a:avLst/>
        </a:prstGeom>
      </dgm:spPr>
    </dgm:pt>
    <dgm:pt modelId="{FD3D06D4-6A1D-4ADC-8233-918402B72C8A}" type="pres">
      <dgm:prSet presAssocID="{B9A0D824-8AF6-4076-AC4C-038ACB76DFF0}" presName="parTrans" presStyleLbl="sibTrans2D1" presStyleIdx="2" presStyleCnt="4" custFlipVert="1" custScaleX="133100" custScaleY="177156"/>
      <dgm:spPr/>
    </dgm:pt>
    <dgm:pt modelId="{7D33FF46-617B-42BA-93BE-2FAB0061CBEC}" type="pres">
      <dgm:prSet presAssocID="{B9A0D824-8AF6-4076-AC4C-038ACB76DFF0}" presName="connectorText" presStyleLbl="sibTrans2D1" presStyleIdx="2" presStyleCnt="4"/>
      <dgm:spPr/>
    </dgm:pt>
    <dgm:pt modelId="{26D7FB38-C827-4950-A956-A05772FD61A5}" type="pres">
      <dgm:prSet presAssocID="{727460C8-4674-43FC-A249-1CD8E6A81544}" presName="node" presStyleLbl="node1" presStyleIdx="2" presStyleCnt="4" custScaleX="379749" custScaleY="62093">
        <dgm:presLayoutVars>
          <dgm:bulletEnabled val="1"/>
        </dgm:presLayoutVars>
      </dgm:prSet>
      <dgm:spPr>
        <a:prstGeom prst="roundRect">
          <a:avLst/>
        </a:prstGeom>
      </dgm:spPr>
    </dgm:pt>
    <dgm:pt modelId="{01B6BA61-3000-4264-8763-F3B22435E0B1}" type="pres">
      <dgm:prSet presAssocID="{18F29E0C-D097-4404-92CF-C4BBD0EDAA72}" presName="parTrans" presStyleLbl="sibTrans2D1" presStyleIdx="3" presStyleCnt="4" custAng="10800000" custScaleX="133100" custScaleY="177156"/>
      <dgm:spPr/>
    </dgm:pt>
    <dgm:pt modelId="{37802B2A-6FA4-4D35-906B-164C6F5DF02F}" type="pres">
      <dgm:prSet presAssocID="{18F29E0C-D097-4404-92CF-C4BBD0EDAA72}" presName="connectorText" presStyleLbl="sibTrans2D1" presStyleIdx="3" presStyleCnt="4"/>
      <dgm:spPr/>
    </dgm:pt>
    <dgm:pt modelId="{9C0CC280-10F0-45E1-A189-C08A5B25DEEF}" type="pres">
      <dgm:prSet presAssocID="{484C03FF-BEDE-449D-AC61-B17BA6264705}" presName="node" presStyleLbl="node1" presStyleIdx="3" presStyleCnt="4" custScaleX="133100" custScaleY="161051" custRadScaleRad="140677">
        <dgm:presLayoutVars>
          <dgm:bulletEnabled val="1"/>
        </dgm:presLayoutVars>
      </dgm:prSet>
      <dgm:spPr>
        <a:prstGeom prst="roundRect">
          <a:avLst/>
        </a:prstGeom>
      </dgm:spPr>
    </dgm:pt>
  </dgm:ptLst>
  <dgm:cxnLst>
    <dgm:cxn modelId="{08C3950F-70EC-48A4-ADCD-0CA5AD0B2590}" srcId="{6DA9A643-B7A9-4A21-A9CD-D4C5E41D8BC1}" destId="{9F26F88B-EC9A-42C7-88DB-79ED5327B328}" srcOrd="0" destOrd="0" parTransId="{0AE63667-EE3C-465D-8F18-DBFDA7F326A0}" sibTransId="{D89381BA-6E9C-4496-A78C-83C061AB9F0E}"/>
    <dgm:cxn modelId="{1C686518-570A-4B14-9B9F-0162BE96E103}" type="presOf" srcId="{9F26F88B-EC9A-42C7-88DB-79ED5327B328}" destId="{86F657F1-079E-4158-92C9-37128CEEBB9A}" srcOrd="0" destOrd="0" presId="urn:microsoft.com/office/officeart/2005/8/layout/radial5"/>
    <dgm:cxn modelId="{D8BC8F60-75F9-4123-8BA7-8E57F6023AC6}" type="presOf" srcId="{727460C8-4674-43FC-A249-1CD8E6A81544}" destId="{26D7FB38-C827-4950-A956-A05772FD61A5}" srcOrd="0" destOrd="0" presId="urn:microsoft.com/office/officeart/2005/8/layout/radial5"/>
    <dgm:cxn modelId="{7B6D4149-BB00-40A1-9E47-6E6A6B1E700F}" type="presOf" srcId="{6DA9A643-B7A9-4A21-A9CD-D4C5E41D8BC1}" destId="{364DE177-97B7-420A-83B5-7962BC4E5816}" srcOrd="0" destOrd="0" presId="urn:microsoft.com/office/officeart/2005/8/layout/radial5"/>
    <dgm:cxn modelId="{A8C1054A-F68C-43B0-998D-C766E152835B}" type="presOf" srcId="{C13ABF59-0C11-4A26-A9C9-5E2391A9175D}" destId="{7CD94B94-C736-46EA-A67A-7D508A0E2E76}" srcOrd="1" destOrd="0" presId="urn:microsoft.com/office/officeart/2005/8/layout/radial5"/>
    <dgm:cxn modelId="{DCDAF84C-CBDD-46F0-BC16-6079DAF7426B}" type="presOf" srcId="{B9A0D824-8AF6-4076-AC4C-038ACB76DFF0}" destId="{7D33FF46-617B-42BA-93BE-2FAB0061CBEC}" srcOrd="1" destOrd="0" presId="urn:microsoft.com/office/officeart/2005/8/layout/radial5"/>
    <dgm:cxn modelId="{6C6B7852-2DB8-49CF-A2C2-50C00F26B0CF}" type="presOf" srcId="{4708597F-2C9F-464E-8C4F-82148FED968F}" destId="{5D2CE7A1-090D-4FE5-A389-1F5CFFA88BC2}" srcOrd="0" destOrd="0" presId="urn:microsoft.com/office/officeart/2005/8/layout/radial5"/>
    <dgm:cxn modelId="{6D04CE54-0A78-4A55-845A-5506722B1BA0}" type="presOf" srcId="{18F29E0C-D097-4404-92CF-C4BBD0EDAA72}" destId="{01B6BA61-3000-4264-8763-F3B22435E0B1}" srcOrd="0" destOrd="0" presId="urn:microsoft.com/office/officeart/2005/8/layout/radial5"/>
    <dgm:cxn modelId="{8EBDF257-9685-4155-9987-0E8C20D75849}" type="presOf" srcId="{18F29E0C-D097-4404-92CF-C4BBD0EDAA72}" destId="{37802B2A-6FA4-4D35-906B-164C6F5DF02F}" srcOrd="1" destOrd="0" presId="urn:microsoft.com/office/officeart/2005/8/layout/radial5"/>
    <dgm:cxn modelId="{1816177C-8738-4BB3-AE36-919945606466}" type="presOf" srcId="{C13ABF59-0C11-4A26-A9C9-5E2391A9175D}" destId="{661BF1E7-3930-45FD-8204-BA21AEA8DF17}" srcOrd="0" destOrd="0" presId="urn:microsoft.com/office/officeart/2005/8/layout/radial5"/>
    <dgm:cxn modelId="{789E2F81-39A4-432F-B032-428C99A511DB}" srcId="{9F26F88B-EC9A-42C7-88DB-79ED5327B328}" destId="{63942FD0-15CF-4349-9F4C-DC92BFD367B5}" srcOrd="0" destOrd="0" parTransId="{C13ABF59-0C11-4A26-A9C9-5E2391A9175D}" sibTransId="{6F2EADC0-CA6E-4DB5-90CD-40EC29D7BCA7}"/>
    <dgm:cxn modelId="{1E05D0B8-A648-4D83-BC2E-F22BB2202E87}" type="presOf" srcId="{B30AE16B-1948-4E58-9645-8C303B293626}" destId="{CCE2A7FE-11F0-4697-9172-14232E657247}" srcOrd="0" destOrd="0" presId="urn:microsoft.com/office/officeart/2005/8/layout/radial5"/>
    <dgm:cxn modelId="{491FE2BC-0F2D-4214-9182-6B494DCDE372}" type="presOf" srcId="{B30AE16B-1948-4E58-9645-8C303B293626}" destId="{8A28E3CB-6E80-40ED-9474-0EE71D755DCB}" srcOrd="1" destOrd="0" presId="urn:microsoft.com/office/officeart/2005/8/layout/radial5"/>
    <dgm:cxn modelId="{8880A3CD-6E99-4041-B5B5-0FC8D65F2C94}" type="presOf" srcId="{B9A0D824-8AF6-4076-AC4C-038ACB76DFF0}" destId="{FD3D06D4-6A1D-4ADC-8233-918402B72C8A}" srcOrd="0" destOrd="0" presId="urn:microsoft.com/office/officeart/2005/8/layout/radial5"/>
    <dgm:cxn modelId="{7C959FD6-C6C2-460B-A6C4-ABDD4FFA82F8}" srcId="{9F26F88B-EC9A-42C7-88DB-79ED5327B328}" destId="{727460C8-4674-43FC-A249-1CD8E6A81544}" srcOrd="2" destOrd="0" parTransId="{B9A0D824-8AF6-4076-AC4C-038ACB76DFF0}" sibTransId="{126471CD-9AC9-4105-A8E8-94CA0F784AE8}"/>
    <dgm:cxn modelId="{490D92F7-EE40-4ACE-9D66-1DD2FE2C431E}" srcId="{9F26F88B-EC9A-42C7-88DB-79ED5327B328}" destId="{4708597F-2C9F-464E-8C4F-82148FED968F}" srcOrd="1" destOrd="0" parTransId="{B30AE16B-1948-4E58-9645-8C303B293626}" sibTransId="{EF3C0352-8116-4FAD-97AD-267BEADFDF50}"/>
    <dgm:cxn modelId="{28D963FE-A4EE-48CF-BE46-1869410950D3}" type="presOf" srcId="{63942FD0-15CF-4349-9F4C-DC92BFD367B5}" destId="{88DE8F6D-0807-4009-A7B2-0E4817B80EC3}" srcOrd="0" destOrd="0" presId="urn:microsoft.com/office/officeart/2005/8/layout/radial5"/>
    <dgm:cxn modelId="{2B4852FF-AE79-460F-A343-1AF21CFA0B0F}" srcId="{9F26F88B-EC9A-42C7-88DB-79ED5327B328}" destId="{484C03FF-BEDE-449D-AC61-B17BA6264705}" srcOrd="3" destOrd="0" parTransId="{18F29E0C-D097-4404-92CF-C4BBD0EDAA72}" sibTransId="{3701984D-D800-4EB3-A12E-6AFDEE70E0D1}"/>
    <dgm:cxn modelId="{0E7489FF-6210-4850-9ECA-3C6B4C8836A1}" type="presOf" srcId="{484C03FF-BEDE-449D-AC61-B17BA6264705}" destId="{9C0CC280-10F0-45E1-A189-C08A5B25DEEF}" srcOrd="0" destOrd="0" presId="urn:microsoft.com/office/officeart/2005/8/layout/radial5"/>
    <dgm:cxn modelId="{95D071A1-8C09-480E-8878-BF79E5AE2626}" type="presParOf" srcId="{364DE177-97B7-420A-83B5-7962BC4E5816}" destId="{86F657F1-079E-4158-92C9-37128CEEBB9A}" srcOrd="0" destOrd="0" presId="urn:microsoft.com/office/officeart/2005/8/layout/radial5"/>
    <dgm:cxn modelId="{46CD1488-2418-408E-98D1-3533824434F5}" type="presParOf" srcId="{364DE177-97B7-420A-83B5-7962BC4E5816}" destId="{661BF1E7-3930-45FD-8204-BA21AEA8DF17}" srcOrd="1" destOrd="0" presId="urn:microsoft.com/office/officeart/2005/8/layout/radial5"/>
    <dgm:cxn modelId="{F08958C2-EFC1-4F11-B715-6E5788C063B3}" type="presParOf" srcId="{661BF1E7-3930-45FD-8204-BA21AEA8DF17}" destId="{7CD94B94-C736-46EA-A67A-7D508A0E2E76}" srcOrd="0" destOrd="0" presId="urn:microsoft.com/office/officeart/2005/8/layout/radial5"/>
    <dgm:cxn modelId="{ED4F8744-D352-4741-BD68-35232CC5F524}" type="presParOf" srcId="{364DE177-97B7-420A-83B5-7962BC4E5816}" destId="{88DE8F6D-0807-4009-A7B2-0E4817B80EC3}" srcOrd="2" destOrd="0" presId="urn:microsoft.com/office/officeart/2005/8/layout/radial5"/>
    <dgm:cxn modelId="{A4178C36-45D2-4D96-909E-1AB164D37B8B}" type="presParOf" srcId="{364DE177-97B7-420A-83B5-7962BC4E5816}" destId="{CCE2A7FE-11F0-4697-9172-14232E657247}" srcOrd="3" destOrd="0" presId="urn:microsoft.com/office/officeart/2005/8/layout/radial5"/>
    <dgm:cxn modelId="{89C8C713-8CE1-462E-83B9-A4C520A42217}" type="presParOf" srcId="{CCE2A7FE-11F0-4697-9172-14232E657247}" destId="{8A28E3CB-6E80-40ED-9474-0EE71D755DCB}" srcOrd="0" destOrd="0" presId="urn:microsoft.com/office/officeart/2005/8/layout/radial5"/>
    <dgm:cxn modelId="{8F77CB19-C3DB-4D17-A62A-A5B624287A05}" type="presParOf" srcId="{364DE177-97B7-420A-83B5-7962BC4E5816}" destId="{5D2CE7A1-090D-4FE5-A389-1F5CFFA88BC2}" srcOrd="4" destOrd="0" presId="urn:microsoft.com/office/officeart/2005/8/layout/radial5"/>
    <dgm:cxn modelId="{A067449C-CC02-41A3-91A5-E659FCE2EF98}" type="presParOf" srcId="{364DE177-97B7-420A-83B5-7962BC4E5816}" destId="{FD3D06D4-6A1D-4ADC-8233-918402B72C8A}" srcOrd="5" destOrd="0" presId="urn:microsoft.com/office/officeart/2005/8/layout/radial5"/>
    <dgm:cxn modelId="{C087E36E-F6F1-401B-97FB-99824C0AE881}" type="presParOf" srcId="{FD3D06D4-6A1D-4ADC-8233-918402B72C8A}" destId="{7D33FF46-617B-42BA-93BE-2FAB0061CBEC}" srcOrd="0" destOrd="0" presId="urn:microsoft.com/office/officeart/2005/8/layout/radial5"/>
    <dgm:cxn modelId="{A73A6255-AE3E-4C9F-87BE-291D556BACF7}" type="presParOf" srcId="{364DE177-97B7-420A-83B5-7962BC4E5816}" destId="{26D7FB38-C827-4950-A956-A05772FD61A5}" srcOrd="6" destOrd="0" presId="urn:microsoft.com/office/officeart/2005/8/layout/radial5"/>
    <dgm:cxn modelId="{86D37720-3B41-4DE1-928E-FB07E529E506}" type="presParOf" srcId="{364DE177-97B7-420A-83B5-7962BC4E5816}" destId="{01B6BA61-3000-4264-8763-F3B22435E0B1}" srcOrd="7" destOrd="0" presId="urn:microsoft.com/office/officeart/2005/8/layout/radial5"/>
    <dgm:cxn modelId="{42FD26F4-62B0-487C-A58A-E3F5CD393627}" type="presParOf" srcId="{01B6BA61-3000-4264-8763-F3B22435E0B1}" destId="{37802B2A-6FA4-4D35-906B-164C6F5DF02F}" srcOrd="0" destOrd="0" presId="urn:microsoft.com/office/officeart/2005/8/layout/radial5"/>
    <dgm:cxn modelId="{E09B4A78-0B9F-436A-803F-B01FA5656F71}" type="presParOf" srcId="{364DE177-97B7-420A-83B5-7962BC4E5816}" destId="{9C0CC280-10F0-45E1-A189-C08A5B25DEEF}"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A9A643-B7A9-4A21-A9CD-D4C5E41D8BC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kumimoji="1" lang="ja-JP" altLang="en-US"/>
        </a:p>
      </dgm:t>
    </dgm:pt>
    <dgm:pt modelId="{9F26F88B-EC9A-42C7-88DB-79ED5327B328}">
      <dgm:prSet phldrT="[テキスト]" custT="1"/>
      <dgm:spPr>
        <a:solidFill>
          <a:schemeClr val="accent5">
            <a:lumMod val="50000"/>
          </a:schemeClr>
        </a:solidFill>
        <a:ln>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ln>
      </dgm:spPr>
      <dgm:t>
        <a:bodyPr/>
        <a:lstStyle/>
        <a:p>
          <a:endParaRPr kumimoji="1" lang="ja-JP" altLang="en-US" sz="2400" dirty="0">
            <a:latin typeface="ＭＳ Ｐゴシック" panose="020B0600070205080204" pitchFamily="50" charset="-128"/>
            <a:ea typeface="ＭＳ Ｐゴシック" panose="020B0600070205080204" pitchFamily="50" charset="-128"/>
          </a:endParaRPr>
        </a:p>
      </dgm:t>
    </dgm:pt>
    <dgm:pt modelId="{0AE63667-EE3C-465D-8F18-DBFDA7F326A0}" type="par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D89381BA-6E9C-4496-A78C-83C061AB9F0E}" type="sib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63942FD0-15CF-4349-9F4C-DC92BFD367B5}">
      <dgm:prSet phldrT="[テキスト]" custT="1"/>
      <dgm:spPr>
        <a:solidFill>
          <a:prstClr val="white">
            <a:lumMod val="85000"/>
          </a:prst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C13ABF59-0C11-4A26-A9C9-5E2391A9175D}" type="parTrans" cxnId="{789E2F81-39A4-432F-B032-428C99A511DB}">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6F2EADC0-CA6E-4DB5-90CD-40EC29D7BCA7}" type="sibTrans" cxnId="{789E2F81-39A4-432F-B032-428C99A511DB}">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708597F-2C9F-464E-8C4F-82148FED968F}">
      <dgm:prSet phldrT="[テキスト]" custT="1"/>
      <dgm:spPr>
        <a:solidFill>
          <a:srgbClr val="4472C4">
            <a:lumMod val="40000"/>
            <a:lumOff val="60000"/>
          </a:srgb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B30AE16B-1948-4E58-9645-8C303B293626}" type="parTrans" cxnId="{490D92F7-EE40-4ACE-9D66-1DD2FE2C431E}">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EF3C0352-8116-4FAD-97AD-267BEADFDF50}" type="sibTrans" cxnId="{490D92F7-EE40-4ACE-9D66-1DD2FE2C431E}">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727460C8-4674-43FC-A249-1CD8E6A81544}">
      <dgm:prSet phldrT="[テキスト]" custT="1"/>
      <dgm:spPr>
        <a:solidFill>
          <a:schemeClr val="bg1">
            <a:lumMod val="85000"/>
          </a:schemeClr>
        </a:solidFill>
      </dgm:spPr>
      <dgm:t>
        <a:bodyPr/>
        <a:lstStyle/>
        <a:p>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dgm:t>
    </dgm:pt>
    <dgm:pt modelId="{B9A0D824-8AF6-4076-AC4C-038ACB76DFF0}" type="parTrans" cxnId="{7C959FD6-C6C2-460B-A6C4-ABDD4FFA82F8}">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126471CD-9AC9-4105-A8E8-94CA0F784AE8}" type="sibTrans" cxnId="{7C959FD6-C6C2-460B-A6C4-ABDD4FFA82F8}">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84C03FF-BEDE-449D-AC61-B17BA6264705}">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18F29E0C-D097-4404-92CF-C4BBD0EDAA72}" type="parTrans" cxnId="{2B4852FF-AE79-460F-A343-1AF21CFA0B0F}">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3701984D-D800-4EB3-A12E-6AFDEE70E0D1}" type="sibTrans" cxnId="{2B4852FF-AE79-460F-A343-1AF21CFA0B0F}">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364DE177-97B7-420A-83B5-7962BC4E5816}" type="pres">
      <dgm:prSet presAssocID="{6DA9A643-B7A9-4A21-A9CD-D4C5E41D8BC1}" presName="Name0" presStyleCnt="0">
        <dgm:presLayoutVars>
          <dgm:chMax val="1"/>
          <dgm:dir/>
          <dgm:animLvl val="ctr"/>
          <dgm:resizeHandles val="exact"/>
        </dgm:presLayoutVars>
      </dgm:prSet>
      <dgm:spPr/>
    </dgm:pt>
    <dgm:pt modelId="{86F657F1-079E-4158-92C9-37128CEEBB9A}" type="pres">
      <dgm:prSet presAssocID="{9F26F88B-EC9A-42C7-88DB-79ED5327B328}" presName="centerShape" presStyleLbl="node0" presStyleIdx="0" presStyleCnt="1" custScaleX="161051" custScaleY="161051"/>
      <dgm:spPr/>
    </dgm:pt>
    <dgm:pt modelId="{661BF1E7-3930-45FD-8204-BA21AEA8DF17}" type="pres">
      <dgm:prSet presAssocID="{C13ABF59-0C11-4A26-A9C9-5E2391A9175D}" presName="parTrans" presStyleLbl="sibTrans2D1" presStyleIdx="0" presStyleCnt="4" custFlipVert="1" custScaleX="133100" custScaleY="177156"/>
      <dgm:spPr/>
    </dgm:pt>
    <dgm:pt modelId="{7CD94B94-C736-46EA-A67A-7D508A0E2E76}" type="pres">
      <dgm:prSet presAssocID="{C13ABF59-0C11-4A26-A9C9-5E2391A9175D}" presName="connectorText" presStyleLbl="sibTrans2D1" presStyleIdx="0" presStyleCnt="4"/>
      <dgm:spPr/>
    </dgm:pt>
    <dgm:pt modelId="{88DE8F6D-0807-4009-A7B2-0E4817B80EC3}" type="pres">
      <dgm:prSet presAssocID="{63942FD0-15CF-4349-9F4C-DC92BFD367B5}" presName="node" presStyleLbl="node1" presStyleIdx="0" presStyleCnt="4" custScaleX="379749" custScaleY="62093">
        <dgm:presLayoutVars>
          <dgm:bulletEnabled val="1"/>
        </dgm:presLayoutVars>
      </dgm:prSet>
      <dgm:spPr>
        <a:xfrm>
          <a:off x="191554" y="33243"/>
          <a:ext cx="656167" cy="107290"/>
        </a:xfrm>
        <a:prstGeom prst="roundRect">
          <a:avLst/>
        </a:prstGeom>
      </dgm:spPr>
    </dgm:pt>
    <dgm:pt modelId="{CCE2A7FE-11F0-4697-9172-14232E657247}" type="pres">
      <dgm:prSet presAssocID="{B30AE16B-1948-4E58-9645-8C303B293626}" presName="parTrans" presStyleLbl="sibTrans2D1" presStyleIdx="1" presStyleCnt="4" custAng="10800000" custScaleX="133100" custScaleY="177156"/>
      <dgm:spPr/>
    </dgm:pt>
    <dgm:pt modelId="{8A28E3CB-6E80-40ED-9474-0EE71D755DCB}" type="pres">
      <dgm:prSet presAssocID="{B30AE16B-1948-4E58-9645-8C303B293626}" presName="connectorText" presStyleLbl="sibTrans2D1" presStyleIdx="1" presStyleCnt="4"/>
      <dgm:spPr/>
    </dgm:pt>
    <dgm:pt modelId="{5D2CE7A1-090D-4FE5-A389-1F5CFFA88BC2}" type="pres">
      <dgm:prSet presAssocID="{4708597F-2C9F-464E-8C4F-82148FED968F}" presName="node" presStyleLbl="node1" presStyleIdx="1" presStyleCnt="4" custScaleX="133100" custScaleY="161051" custRadScaleRad="135045">
        <dgm:presLayoutVars>
          <dgm:bulletEnabled val="1"/>
        </dgm:presLayoutVars>
      </dgm:prSet>
      <dgm:spPr>
        <a:xfrm>
          <a:off x="731115" y="189497"/>
          <a:ext cx="229983" cy="278279"/>
        </a:xfrm>
        <a:prstGeom prst="roundRect">
          <a:avLst/>
        </a:prstGeom>
      </dgm:spPr>
    </dgm:pt>
    <dgm:pt modelId="{FD3D06D4-6A1D-4ADC-8233-918402B72C8A}" type="pres">
      <dgm:prSet presAssocID="{B9A0D824-8AF6-4076-AC4C-038ACB76DFF0}" presName="parTrans" presStyleLbl="sibTrans2D1" presStyleIdx="2" presStyleCnt="4" custFlipVert="1" custScaleX="133100" custScaleY="177156"/>
      <dgm:spPr/>
    </dgm:pt>
    <dgm:pt modelId="{7D33FF46-617B-42BA-93BE-2FAB0061CBEC}" type="pres">
      <dgm:prSet presAssocID="{B9A0D824-8AF6-4076-AC4C-038ACB76DFF0}" presName="connectorText" presStyleLbl="sibTrans2D1" presStyleIdx="2" presStyleCnt="4"/>
      <dgm:spPr/>
    </dgm:pt>
    <dgm:pt modelId="{26D7FB38-C827-4950-A956-A05772FD61A5}" type="pres">
      <dgm:prSet presAssocID="{727460C8-4674-43FC-A249-1CD8E6A81544}" presName="node" presStyleLbl="node1" presStyleIdx="2" presStyleCnt="4" custScaleX="379749" custScaleY="62093">
        <dgm:presLayoutVars>
          <dgm:bulletEnabled val="1"/>
        </dgm:presLayoutVars>
      </dgm:prSet>
      <dgm:spPr>
        <a:prstGeom prst="roundRect">
          <a:avLst/>
        </a:prstGeom>
      </dgm:spPr>
    </dgm:pt>
    <dgm:pt modelId="{01B6BA61-3000-4264-8763-F3B22435E0B1}" type="pres">
      <dgm:prSet presAssocID="{18F29E0C-D097-4404-92CF-C4BBD0EDAA72}" presName="parTrans" presStyleLbl="sibTrans2D1" presStyleIdx="3" presStyleCnt="4" custAng="10800000" custScaleX="133100" custScaleY="177156"/>
      <dgm:spPr/>
    </dgm:pt>
    <dgm:pt modelId="{37802B2A-6FA4-4D35-906B-164C6F5DF02F}" type="pres">
      <dgm:prSet presAssocID="{18F29E0C-D097-4404-92CF-C4BBD0EDAA72}" presName="connectorText" presStyleLbl="sibTrans2D1" presStyleIdx="3" presStyleCnt="4"/>
      <dgm:spPr/>
    </dgm:pt>
    <dgm:pt modelId="{9C0CC280-10F0-45E1-A189-C08A5B25DEEF}" type="pres">
      <dgm:prSet presAssocID="{484C03FF-BEDE-449D-AC61-B17BA6264705}" presName="node" presStyleLbl="node1" presStyleIdx="3" presStyleCnt="4" custScaleX="133100" custScaleY="161051" custRadScaleRad="140677">
        <dgm:presLayoutVars>
          <dgm:bulletEnabled val="1"/>
        </dgm:presLayoutVars>
      </dgm:prSet>
      <dgm:spPr>
        <a:prstGeom prst="roundRect">
          <a:avLst/>
        </a:prstGeom>
      </dgm:spPr>
    </dgm:pt>
  </dgm:ptLst>
  <dgm:cxnLst>
    <dgm:cxn modelId="{08C3950F-70EC-48A4-ADCD-0CA5AD0B2590}" srcId="{6DA9A643-B7A9-4A21-A9CD-D4C5E41D8BC1}" destId="{9F26F88B-EC9A-42C7-88DB-79ED5327B328}" srcOrd="0" destOrd="0" parTransId="{0AE63667-EE3C-465D-8F18-DBFDA7F326A0}" sibTransId="{D89381BA-6E9C-4496-A78C-83C061AB9F0E}"/>
    <dgm:cxn modelId="{1C686518-570A-4B14-9B9F-0162BE96E103}" type="presOf" srcId="{9F26F88B-EC9A-42C7-88DB-79ED5327B328}" destId="{86F657F1-079E-4158-92C9-37128CEEBB9A}" srcOrd="0" destOrd="0" presId="urn:microsoft.com/office/officeart/2005/8/layout/radial5"/>
    <dgm:cxn modelId="{D8BC8F60-75F9-4123-8BA7-8E57F6023AC6}" type="presOf" srcId="{727460C8-4674-43FC-A249-1CD8E6A81544}" destId="{26D7FB38-C827-4950-A956-A05772FD61A5}" srcOrd="0" destOrd="0" presId="urn:microsoft.com/office/officeart/2005/8/layout/radial5"/>
    <dgm:cxn modelId="{7B6D4149-BB00-40A1-9E47-6E6A6B1E700F}" type="presOf" srcId="{6DA9A643-B7A9-4A21-A9CD-D4C5E41D8BC1}" destId="{364DE177-97B7-420A-83B5-7962BC4E5816}" srcOrd="0" destOrd="0" presId="urn:microsoft.com/office/officeart/2005/8/layout/radial5"/>
    <dgm:cxn modelId="{A8C1054A-F68C-43B0-998D-C766E152835B}" type="presOf" srcId="{C13ABF59-0C11-4A26-A9C9-5E2391A9175D}" destId="{7CD94B94-C736-46EA-A67A-7D508A0E2E76}" srcOrd="1" destOrd="0" presId="urn:microsoft.com/office/officeart/2005/8/layout/radial5"/>
    <dgm:cxn modelId="{DCDAF84C-CBDD-46F0-BC16-6079DAF7426B}" type="presOf" srcId="{B9A0D824-8AF6-4076-AC4C-038ACB76DFF0}" destId="{7D33FF46-617B-42BA-93BE-2FAB0061CBEC}" srcOrd="1" destOrd="0" presId="urn:microsoft.com/office/officeart/2005/8/layout/radial5"/>
    <dgm:cxn modelId="{6C6B7852-2DB8-49CF-A2C2-50C00F26B0CF}" type="presOf" srcId="{4708597F-2C9F-464E-8C4F-82148FED968F}" destId="{5D2CE7A1-090D-4FE5-A389-1F5CFFA88BC2}" srcOrd="0" destOrd="0" presId="urn:microsoft.com/office/officeart/2005/8/layout/radial5"/>
    <dgm:cxn modelId="{6D04CE54-0A78-4A55-845A-5506722B1BA0}" type="presOf" srcId="{18F29E0C-D097-4404-92CF-C4BBD0EDAA72}" destId="{01B6BA61-3000-4264-8763-F3B22435E0B1}" srcOrd="0" destOrd="0" presId="urn:microsoft.com/office/officeart/2005/8/layout/radial5"/>
    <dgm:cxn modelId="{8EBDF257-9685-4155-9987-0E8C20D75849}" type="presOf" srcId="{18F29E0C-D097-4404-92CF-C4BBD0EDAA72}" destId="{37802B2A-6FA4-4D35-906B-164C6F5DF02F}" srcOrd="1" destOrd="0" presId="urn:microsoft.com/office/officeart/2005/8/layout/radial5"/>
    <dgm:cxn modelId="{1816177C-8738-4BB3-AE36-919945606466}" type="presOf" srcId="{C13ABF59-0C11-4A26-A9C9-5E2391A9175D}" destId="{661BF1E7-3930-45FD-8204-BA21AEA8DF17}" srcOrd="0" destOrd="0" presId="urn:microsoft.com/office/officeart/2005/8/layout/radial5"/>
    <dgm:cxn modelId="{789E2F81-39A4-432F-B032-428C99A511DB}" srcId="{9F26F88B-EC9A-42C7-88DB-79ED5327B328}" destId="{63942FD0-15CF-4349-9F4C-DC92BFD367B5}" srcOrd="0" destOrd="0" parTransId="{C13ABF59-0C11-4A26-A9C9-5E2391A9175D}" sibTransId="{6F2EADC0-CA6E-4DB5-90CD-40EC29D7BCA7}"/>
    <dgm:cxn modelId="{1E05D0B8-A648-4D83-BC2E-F22BB2202E87}" type="presOf" srcId="{B30AE16B-1948-4E58-9645-8C303B293626}" destId="{CCE2A7FE-11F0-4697-9172-14232E657247}" srcOrd="0" destOrd="0" presId="urn:microsoft.com/office/officeart/2005/8/layout/radial5"/>
    <dgm:cxn modelId="{491FE2BC-0F2D-4214-9182-6B494DCDE372}" type="presOf" srcId="{B30AE16B-1948-4E58-9645-8C303B293626}" destId="{8A28E3CB-6E80-40ED-9474-0EE71D755DCB}" srcOrd="1" destOrd="0" presId="urn:microsoft.com/office/officeart/2005/8/layout/radial5"/>
    <dgm:cxn modelId="{8880A3CD-6E99-4041-B5B5-0FC8D65F2C94}" type="presOf" srcId="{B9A0D824-8AF6-4076-AC4C-038ACB76DFF0}" destId="{FD3D06D4-6A1D-4ADC-8233-918402B72C8A}" srcOrd="0" destOrd="0" presId="urn:microsoft.com/office/officeart/2005/8/layout/radial5"/>
    <dgm:cxn modelId="{7C959FD6-C6C2-460B-A6C4-ABDD4FFA82F8}" srcId="{9F26F88B-EC9A-42C7-88DB-79ED5327B328}" destId="{727460C8-4674-43FC-A249-1CD8E6A81544}" srcOrd="2" destOrd="0" parTransId="{B9A0D824-8AF6-4076-AC4C-038ACB76DFF0}" sibTransId="{126471CD-9AC9-4105-A8E8-94CA0F784AE8}"/>
    <dgm:cxn modelId="{490D92F7-EE40-4ACE-9D66-1DD2FE2C431E}" srcId="{9F26F88B-EC9A-42C7-88DB-79ED5327B328}" destId="{4708597F-2C9F-464E-8C4F-82148FED968F}" srcOrd="1" destOrd="0" parTransId="{B30AE16B-1948-4E58-9645-8C303B293626}" sibTransId="{EF3C0352-8116-4FAD-97AD-267BEADFDF50}"/>
    <dgm:cxn modelId="{28D963FE-A4EE-48CF-BE46-1869410950D3}" type="presOf" srcId="{63942FD0-15CF-4349-9F4C-DC92BFD367B5}" destId="{88DE8F6D-0807-4009-A7B2-0E4817B80EC3}" srcOrd="0" destOrd="0" presId="urn:microsoft.com/office/officeart/2005/8/layout/radial5"/>
    <dgm:cxn modelId="{2B4852FF-AE79-460F-A343-1AF21CFA0B0F}" srcId="{9F26F88B-EC9A-42C7-88DB-79ED5327B328}" destId="{484C03FF-BEDE-449D-AC61-B17BA6264705}" srcOrd="3" destOrd="0" parTransId="{18F29E0C-D097-4404-92CF-C4BBD0EDAA72}" sibTransId="{3701984D-D800-4EB3-A12E-6AFDEE70E0D1}"/>
    <dgm:cxn modelId="{0E7489FF-6210-4850-9ECA-3C6B4C8836A1}" type="presOf" srcId="{484C03FF-BEDE-449D-AC61-B17BA6264705}" destId="{9C0CC280-10F0-45E1-A189-C08A5B25DEEF}" srcOrd="0" destOrd="0" presId="urn:microsoft.com/office/officeart/2005/8/layout/radial5"/>
    <dgm:cxn modelId="{95D071A1-8C09-480E-8878-BF79E5AE2626}" type="presParOf" srcId="{364DE177-97B7-420A-83B5-7962BC4E5816}" destId="{86F657F1-079E-4158-92C9-37128CEEBB9A}" srcOrd="0" destOrd="0" presId="urn:microsoft.com/office/officeart/2005/8/layout/radial5"/>
    <dgm:cxn modelId="{46CD1488-2418-408E-98D1-3533824434F5}" type="presParOf" srcId="{364DE177-97B7-420A-83B5-7962BC4E5816}" destId="{661BF1E7-3930-45FD-8204-BA21AEA8DF17}" srcOrd="1" destOrd="0" presId="urn:microsoft.com/office/officeart/2005/8/layout/radial5"/>
    <dgm:cxn modelId="{F08958C2-EFC1-4F11-B715-6E5788C063B3}" type="presParOf" srcId="{661BF1E7-3930-45FD-8204-BA21AEA8DF17}" destId="{7CD94B94-C736-46EA-A67A-7D508A0E2E76}" srcOrd="0" destOrd="0" presId="urn:microsoft.com/office/officeart/2005/8/layout/radial5"/>
    <dgm:cxn modelId="{ED4F8744-D352-4741-BD68-35232CC5F524}" type="presParOf" srcId="{364DE177-97B7-420A-83B5-7962BC4E5816}" destId="{88DE8F6D-0807-4009-A7B2-0E4817B80EC3}" srcOrd="2" destOrd="0" presId="urn:microsoft.com/office/officeart/2005/8/layout/radial5"/>
    <dgm:cxn modelId="{A4178C36-45D2-4D96-909E-1AB164D37B8B}" type="presParOf" srcId="{364DE177-97B7-420A-83B5-7962BC4E5816}" destId="{CCE2A7FE-11F0-4697-9172-14232E657247}" srcOrd="3" destOrd="0" presId="urn:microsoft.com/office/officeart/2005/8/layout/radial5"/>
    <dgm:cxn modelId="{89C8C713-8CE1-462E-83B9-A4C520A42217}" type="presParOf" srcId="{CCE2A7FE-11F0-4697-9172-14232E657247}" destId="{8A28E3CB-6E80-40ED-9474-0EE71D755DCB}" srcOrd="0" destOrd="0" presId="urn:microsoft.com/office/officeart/2005/8/layout/radial5"/>
    <dgm:cxn modelId="{8F77CB19-C3DB-4D17-A62A-A5B624287A05}" type="presParOf" srcId="{364DE177-97B7-420A-83B5-7962BC4E5816}" destId="{5D2CE7A1-090D-4FE5-A389-1F5CFFA88BC2}" srcOrd="4" destOrd="0" presId="urn:microsoft.com/office/officeart/2005/8/layout/radial5"/>
    <dgm:cxn modelId="{A067449C-CC02-41A3-91A5-E659FCE2EF98}" type="presParOf" srcId="{364DE177-97B7-420A-83B5-7962BC4E5816}" destId="{FD3D06D4-6A1D-4ADC-8233-918402B72C8A}" srcOrd="5" destOrd="0" presId="urn:microsoft.com/office/officeart/2005/8/layout/radial5"/>
    <dgm:cxn modelId="{C087E36E-F6F1-401B-97FB-99824C0AE881}" type="presParOf" srcId="{FD3D06D4-6A1D-4ADC-8233-918402B72C8A}" destId="{7D33FF46-617B-42BA-93BE-2FAB0061CBEC}" srcOrd="0" destOrd="0" presId="urn:microsoft.com/office/officeart/2005/8/layout/radial5"/>
    <dgm:cxn modelId="{A73A6255-AE3E-4C9F-87BE-291D556BACF7}" type="presParOf" srcId="{364DE177-97B7-420A-83B5-7962BC4E5816}" destId="{26D7FB38-C827-4950-A956-A05772FD61A5}" srcOrd="6" destOrd="0" presId="urn:microsoft.com/office/officeart/2005/8/layout/radial5"/>
    <dgm:cxn modelId="{86D37720-3B41-4DE1-928E-FB07E529E506}" type="presParOf" srcId="{364DE177-97B7-420A-83B5-7962BC4E5816}" destId="{01B6BA61-3000-4264-8763-F3B22435E0B1}" srcOrd="7" destOrd="0" presId="urn:microsoft.com/office/officeart/2005/8/layout/radial5"/>
    <dgm:cxn modelId="{42FD26F4-62B0-487C-A58A-E3F5CD393627}" type="presParOf" srcId="{01B6BA61-3000-4264-8763-F3B22435E0B1}" destId="{37802B2A-6FA4-4D35-906B-164C6F5DF02F}" srcOrd="0" destOrd="0" presId="urn:microsoft.com/office/officeart/2005/8/layout/radial5"/>
    <dgm:cxn modelId="{E09B4A78-0B9F-436A-803F-B01FA5656F71}" type="presParOf" srcId="{364DE177-97B7-420A-83B5-7962BC4E5816}" destId="{9C0CC280-10F0-45E1-A189-C08A5B25DEEF}"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A9A643-B7A9-4A21-A9CD-D4C5E41D8BC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kumimoji="1" lang="ja-JP" altLang="en-US"/>
        </a:p>
      </dgm:t>
    </dgm:pt>
    <dgm:pt modelId="{9F26F88B-EC9A-42C7-88DB-79ED5327B328}">
      <dgm:prSet phldrT="[テキスト]" custT="1"/>
      <dgm:spPr>
        <a:solidFill>
          <a:schemeClr val="accent5">
            <a:lumMod val="50000"/>
          </a:schemeClr>
        </a:solidFill>
        <a:ln>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ln>
      </dgm:spPr>
      <dgm:t>
        <a:bodyPr/>
        <a:lstStyle/>
        <a:p>
          <a:endParaRPr kumimoji="1" lang="ja-JP" altLang="en-US" sz="2400" dirty="0">
            <a:latin typeface="ＭＳ Ｐゴシック" panose="020B0600070205080204" pitchFamily="50" charset="-128"/>
            <a:ea typeface="ＭＳ Ｐゴシック" panose="020B0600070205080204" pitchFamily="50" charset="-128"/>
          </a:endParaRPr>
        </a:p>
      </dgm:t>
    </dgm:pt>
    <dgm:pt modelId="{0AE63667-EE3C-465D-8F18-DBFDA7F326A0}" type="par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D89381BA-6E9C-4496-A78C-83C061AB9F0E}" type="sibTrans" cxnId="{08C3950F-70EC-48A4-ADCD-0CA5AD0B2590}">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63942FD0-15CF-4349-9F4C-DC92BFD367B5}">
      <dgm:prSet phldrT="[テキスト]" custT="1"/>
      <dgm:spPr>
        <a:solidFill>
          <a:prstClr val="white">
            <a:lumMod val="85000"/>
          </a:prst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C13ABF59-0C11-4A26-A9C9-5E2391A9175D}" type="parTrans" cxnId="{789E2F81-39A4-432F-B032-428C99A511DB}">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6F2EADC0-CA6E-4DB5-90CD-40EC29D7BCA7}" type="sibTrans" cxnId="{789E2F81-39A4-432F-B032-428C99A511DB}">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708597F-2C9F-464E-8C4F-82148FED968F}">
      <dgm:prSet phldrT="[テキスト]" custT="1"/>
      <dgm:spPr>
        <a:solidFill>
          <a:srgbClr val="4472C4">
            <a:lumMod val="40000"/>
            <a:lumOff val="60000"/>
          </a:srgbClr>
        </a:solidFill>
        <a:ln w="12700" cap="flat" cmpd="sng" algn="ctr">
          <a:solidFill>
            <a:prstClr val="white">
              <a:hueOff val="0"/>
              <a:satOff val="0"/>
              <a:lumOff val="0"/>
              <a:alphaOff val="0"/>
            </a:prstClr>
          </a:solidFill>
          <a:prstDash val="solid"/>
          <a:miter lim="800000"/>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gm:t>
    </dgm:pt>
    <dgm:pt modelId="{B30AE16B-1948-4E58-9645-8C303B293626}" type="parTrans" cxnId="{490D92F7-EE40-4ACE-9D66-1DD2FE2C431E}">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EF3C0352-8116-4FAD-97AD-267BEADFDF50}" type="sibTrans" cxnId="{490D92F7-EE40-4ACE-9D66-1DD2FE2C431E}">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727460C8-4674-43FC-A249-1CD8E6A81544}">
      <dgm:prSet phldrT="[テキスト]" custT="1"/>
      <dgm:spPr>
        <a:solidFill>
          <a:schemeClr val="bg1">
            <a:lumMod val="85000"/>
          </a:schemeClr>
        </a:solidFill>
      </dgm:spPr>
      <dgm:t>
        <a:bodyPr/>
        <a:lstStyle/>
        <a:p>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dgm:t>
    </dgm:pt>
    <dgm:pt modelId="{B9A0D824-8AF6-4076-AC4C-038ACB76DFF0}" type="parTrans" cxnId="{7C959FD6-C6C2-460B-A6C4-ABDD4FFA82F8}">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126471CD-9AC9-4105-A8E8-94CA0F784AE8}" type="sibTrans" cxnId="{7C959FD6-C6C2-460B-A6C4-ABDD4FFA82F8}">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484C03FF-BEDE-449D-AC61-B17BA6264705}">
      <dgm:prSet phldrT="[テキスト]" custT="1"/>
      <dgm:spPr>
        <a:solidFill>
          <a:schemeClr val="bg1">
            <a:lumMod val="85000"/>
          </a:schemeClr>
        </a:solidFill>
      </dgm:spPr>
      <dgm:t>
        <a:bodyPr/>
        <a:lstStyle/>
        <a:p>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dgm:t>
    </dgm:pt>
    <dgm:pt modelId="{18F29E0C-D097-4404-92CF-C4BBD0EDAA72}" type="parTrans" cxnId="{2B4852FF-AE79-460F-A343-1AF21CFA0B0F}">
      <dgm:prSet custT="1"/>
      <dgm:spPr>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dgm:spPr>
      <dgm:t>
        <a:bodyPr/>
        <a:lstStyle/>
        <a:p>
          <a:endParaRPr kumimoji="1" lang="ja-JP" altLang="en-US" sz="2000">
            <a:latin typeface="ＭＳ Ｐゴシック" panose="020B0600070205080204" pitchFamily="50" charset="-128"/>
            <a:ea typeface="ＭＳ Ｐゴシック" panose="020B0600070205080204" pitchFamily="50" charset="-128"/>
          </a:endParaRPr>
        </a:p>
      </dgm:t>
    </dgm:pt>
    <dgm:pt modelId="{3701984D-D800-4EB3-A12E-6AFDEE70E0D1}" type="sibTrans" cxnId="{2B4852FF-AE79-460F-A343-1AF21CFA0B0F}">
      <dgm:prSet/>
      <dgm:spPr/>
      <dgm:t>
        <a:bodyPr/>
        <a:lstStyle/>
        <a:p>
          <a:endParaRPr kumimoji="1" lang="ja-JP" altLang="en-US" sz="1600">
            <a:latin typeface="ＭＳ Ｐゴシック" panose="020B0600070205080204" pitchFamily="50" charset="-128"/>
            <a:ea typeface="ＭＳ Ｐゴシック" panose="020B0600070205080204" pitchFamily="50" charset="-128"/>
          </a:endParaRPr>
        </a:p>
      </dgm:t>
    </dgm:pt>
    <dgm:pt modelId="{364DE177-97B7-420A-83B5-7962BC4E5816}" type="pres">
      <dgm:prSet presAssocID="{6DA9A643-B7A9-4A21-A9CD-D4C5E41D8BC1}" presName="Name0" presStyleCnt="0">
        <dgm:presLayoutVars>
          <dgm:chMax val="1"/>
          <dgm:dir/>
          <dgm:animLvl val="ctr"/>
          <dgm:resizeHandles val="exact"/>
        </dgm:presLayoutVars>
      </dgm:prSet>
      <dgm:spPr/>
    </dgm:pt>
    <dgm:pt modelId="{86F657F1-079E-4158-92C9-37128CEEBB9A}" type="pres">
      <dgm:prSet presAssocID="{9F26F88B-EC9A-42C7-88DB-79ED5327B328}" presName="centerShape" presStyleLbl="node0" presStyleIdx="0" presStyleCnt="1" custScaleX="161051" custScaleY="161051"/>
      <dgm:spPr/>
    </dgm:pt>
    <dgm:pt modelId="{661BF1E7-3930-45FD-8204-BA21AEA8DF17}" type="pres">
      <dgm:prSet presAssocID="{C13ABF59-0C11-4A26-A9C9-5E2391A9175D}" presName="parTrans" presStyleLbl="sibTrans2D1" presStyleIdx="0" presStyleCnt="4" custFlipVert="1" custScaleX="133100" custScaleY="177156"/>
      <dgm:spPr/>
    </dgm:pt>
    <dgm:pt modelId="{7CD94B94-C736-46EA-A67A-7D508A0E2E76}" type="pres">
      <dgm:prSet presAssocID="{C13ABF59-0C11-4A26-A9C9-5E2391A9175D}" presName="connectorText" presStyleLbl="sibTrans2D1" presStyleIdx="0" presStyleCnt="4"/>
      <dgm:spPr/>
    </dgm:pt>
    <dgm:pt modelId="{88DE8F6D-0807-4009-A7B2-0E4817B80EC3}" type="pres">
      <dgm:prSet presAssocID="{63942FD0-15CF-4349-9F4C-DC92BFD367B5}" presName="node" presStyleLbl="node1" presStyleIdx="0" presStyleCnt="4" custScaleX="379749" custScaleY="62093">
        <dgm:presLayoutVars>
          <dgm:bulletEnabled val="1"/>
        </dgm:presLayoutVars>
      </dgm:prSet>
      <dgm:spPr>
        <a:xfrm>
          <a:off x="191554" y="33243"/>
          <a:ext cx="656167" cy="107290"/>
        </a:xfrm>
        <a:prstGeom prst="roundRect">
          <a:avLst/>
        </a:prstGeom>
      </dgm:spPr>
    </dgm:pt>
    <dgm:pt modelId="{CCE2A7FE-11F0-4697-9172-14232E657247}" type="pres">
      <dgm:prSet presAssocID="{B30AE16B-1948-4E58-9645-8C303B293626}" presName="parTrans" presStyleLbl="sibTrans2D1" presStyleIdx="1" presStyleCnt="4" custAng="10800000" custScaleX="133100" custScaleY="177156"/>
      <dgm:spPr/>
    </dgm:pt>
    <dgm:pt modelId="{8A28E3CB-6E80-40ED-9474-0EE71D755DCB}" type="pres">
      <dgm:prSet presAssocID="{B30AE16B-1948-4E58-9645-8C303B293626}" presName="connectorText" presStyleLbl="sibTrans2D1" presStyleIdx="1" presStyleCnt="4"/>
      <dgm:spPr/>
    </dgm:pt>
    <dgm:pt modelId="{5D2CE7A1-090D-4FE5-A389-1F5CFFA88BC2}" type="pres">
      <dgm:prSet presAssocID="{4708597F-2C9F-464E-8C4F-82148FED968F}" presName="node" presStyleLbl="node1" presStyleIdx="1" presStyleCnt="4" custScaleX="133100" custScaleY="161051" custRadScaleRad="135045">
        <dgm:presLayoutVars>
          <dgm:bulletEnabled val="1"/>
        </dgm:presLayoutVars>
      </dgm:prSet>
      <dgm:spPr>
        <a:xfrm>
          <a:off x="731115" y="189497"/>
          <a:ext cx="229983" cy="278279"/>
        </a:xfrm>
        <a:prstGeom prst="roundRect">
          <a:avLst/>
        </a:prstGeom>
      </dgm:spPr>
    </dgm:pt>
    <dgm:pt modelId="{FD3D06D4-6A1D-4ADC-8233-918402B72C8A}" type="pres">
      <dgm:prSet presAssocID="{B9A0D824-8AF6-4076-AC4C-038ACB76DFF0}" presName="parTrans" presStyleLbl="sibTrans2D1" presStyleIdx="2" presStyleCnt="4" custFlipVert="1" custScaleX="133100" custScaleY="177156"/>
      <dgm:spPr/>
    </dgm:pt>
    <dgm:pt modelId="{7D33FF46-617B-42BA-93BE-2FAB0061CBEC}" type="pres">
      <dgm:prSet presAssocID="{B9A0D824-8AF6-4076-AC4C-038ACB76DFF0}" presName="connectorText" presStyleLbl="sibTrans2D1" presStyleIdx="2" presStyleCnt="4"/>
      <dgm:spPr/>
    </dgm:pt>
    <dgm:pt modelId="{26D7FB38-C827-4950-A956-A05772FD61A5}" type="pres">
      <dgm:prSet presAssocID="{727460C8-4674-43FC-A249-1CD8E6A81544}" presName="node" presStyleLbl="node1" presStyleIdx="2" presStyleCnt="4" custScaleX="379749" custScaleY="62093">
        <dgm:presLayoutVars>
          <dgm:bulletEnabled val="1"/>
        </dgm:presLayoutVars>
      </dgm:prSet>
      <dgm:spPr>
        <a:prstGeom prst="roundRect">
          <a:avLst/>
        </a:prstGeom>
      </dgm:spPr>
    </dgm:pt>
    <dgm:pt modelId="{01B6BA61-3000-4264-8763-F3B22435E0B1}" type="pres">
      <dgm:prSet presAssocID="{18F29E0C-D097-4404-92CF-C4BBD0EDAA72}" presName="parTrans" presStyleLbl="sibTrans2D1" presStyleIdx="3" presStyleCnt="4" custAng="10800000" custScaleX="133100" custScaleY="177156"/>
      <dgm:spPr/>
    </dgm:pt>
    <dgm:pt modelId="{37802B2A-6FA4-4D35-906B-164C6F5DF02F}" type="pres">
      <dgm:prSet presAssocID="{18F29E0C-D097-4404-92CF-C4BBD0EDAA72}" presName="connectorText" presStyleLbl="sibTrans2D1" presStyleIdx="3" presStyleCnt="4"/>
      <dgm:spPr/>
    </dgm:pt>
    <dgm:pt modelId="{9C0CC280-10F0-45E1-A189-C08A5B25DEEF}" type="pres">
      <dgm:prSet presAssocID="{484C03FF-BEDE-449D-AC61-B17BA6264705}" presName="node" presStyleLbl="node1" presStyleIdx="3" presStyleCnt="4" custScaleX="133100" custScaleY="161051" custRadScaleRad="140677">
        <dgm:presLayoutVars>
          <dgm:bulletEnabled val="1"/>
        </dgm:presLayoutVars>
      </dgm:prSet>
      <dgm:spPr>
        <a:prstGeom prst="roundRect">
          <a:avLst/>
        </a:prstGeom>
      </dgm:spPr>
    </dgm:pt>
  </dgm:ptLst>
  <dgm:cxnLst>
    <dgm:cxn modelId="{08C3950F-70EC-48A4-ADCD-0CA5AD0B2590}" srcId="{6DA9A643-B7A9-4A21-A9CD-D4C5E41D8BC1}" destId="{9F26F88B-EC9A-42C7-88DB-79ED5327B328}" srcOrd="0" destOrd="0" parTransId="{0AE63667-EE3C-465D-8F18-DBFDA7F326A0}" sibTransId="{D89381BA-6E9C-4496-A78C-83C061AB9F0E}"/>
    <dgm:cxn modelId="{1C686518-570A-4B14-9B9F-0162BE96E103}" type="presOf" srcId="{9F26F88B-EC9A-42C7-88DB-79ED5327B328}" destId="{86F657F1-079E-4158-92C9-37128CEEBB9A}" srcOrd="0" destOrd="0" presId="urn:microsoft.com/office/officeart/2005/8/layout/radial5"/>
    <dgm:cxn modelId="{D8BC8F60-75F9-4123-8BA7-8E57F6023AC6}" type="presOf" srcId="{727460C8-4674-43FC-A249-1CD8E6A81544}" destId="{26D7FB38-C827-4950-A956-A05772FD61A5}" srcOrd="0" destOrd="0" presId="urn:microsoft.com/office/officeart/2005/8/layout/radial5"/>
    <dgm:cxn modelId="{7B6D4149-BB00-40A1-9E47-6E6A6B1E700F}" type="presOf" srcId="{6DA9A643-B7A9-4A21-A9CD-D4C5E41D8BC1}" destId="{364DE177-97B7-420A-83B5-7962BC4E5816}" srcOrd="0" destOrd="0" presId="urn:microsoft.com/office/officeart/2005/8/layout/radial5"/>
    <dgm:cxn modelId="{A8C1054A-F68C-43B0-998D-C766E152835B}" type="presOf" srcId="{C13ABF59-0C11-4A26-A9C9-5E2391A9175D}" destId="{7CD94B94-C736-46EA-A67A-7D508A0E2E76}" srcOrd="1" destOrd="0" presId="urn:microsoft.com/office/officeart/2005/8/layout/radial5"/>
    <dgm:cxn modelId="{DCDAF84C-CBDD-46F0-BC16-6079DAF7426B}" type="presOf" srcId="{B9A0D824-8AF6-4076-AC4C-038ACB76DFF0}" destId="{7D33FF46-617B-42BA-93BE-2FAB0061CBEC}" srcOrd="1" destOrd="0" presId="urn:microsoft.com/office/officeart/2005/8/layout/radial5"/>
    <dgm:cxn modelId="{6C6B7852-2DB8-49CF-A2C2-50C00F26B0CF}" type="presOf" srcId="{4708597F-2C9F-464E-8C4F-82148FED968F}" destId="{5D2CE7A1-090D-4FE5-A389-1F5CFFA88BC2}" srcOrd="0" destOrd="0" presId="urn:microsoft.com/office/officeart/2005/8/layout/radial5"/>
    <dgm:cxn modelId="{6D04CE54-0A78-4A55-845A-5506722B1BA0}" type="presOf" srcId="{18F29E0C-D097-4404-92CF-C4BBD0EDAA72}" destId="{01B6BA61-3000-4264-8763-F3B22435E0B1}" srcOrd="0" destOrd="0" presId="urn:microsoft.com/office/officeart/2005/8/layout/radial5"/>
    <dgm:cxn modelId="{8EBDF257-9685-4155-9987-0E8C20D75849}" type="presOf" srcId="{18F29E0C-D097-4404-92CF-C4BBD0EDAA72}" destId="{37802B2A-6FA4-4D35-906B-164C6F5DF02F}" srcOrd="1" destOrd="0" presId="urn:microsoft.com/office/officeart/2005/8/layout/radial5"/>
    <dgm:cxn modelId="{1816177C-8738-4BB3-AE36-919945606466}" type="presOf" srcId="{C13ABF59-0C11-4A26-A9C9-5E2391A9175D}" destId="{661BF1E7-3930-45FD-8204-BA21AEA8DF17}" srcOrd="0" destOrd="0" presId="urn:microsoft.com/office/officeart/2005/8/layout/radial5"/>
    <dgm:cxn modelId="{789E2F81-39A4-432F-B032-428C99A511DB}" srcId="{9F26F88B-EC9A-42C7-88DB-79ED5327B328}" destId="{63942FD0-15CF-4349-9F4C-DC92BFD367B5}" srcOrd="0" destOrd="0" parTransId="{C13ABF59-0C11-4A26-A9C9-5E2391A9175D}" sibTransId="{6F2EADC0-CA6E-4DB5-90CD-40EC29D7BCA7}"/>
    <dgm:cxn modelId="{1E05D0B8-A648-4D83-BC2E-F22BB2202E87}" type="presOf" srcId="{B30AE16B-1948-4E58-9645-8C303B293626}" destId="{CCE2A7FE-11F0-4697-9172-14232E657247}" srcOrd="0" destOrd="0" presId="urn:microsoft.com/office/officeart/2005/8/layout/radial5"/>
    <dgm:cxn modelId="{491FE2BC-0F2D-4214-9182-6B494DCDE372}" type="presOf" srcId="{B30AE16B-1948-4E58-9645-8C303B293626}" destId="{8A28E3CB-6E80-40ED-9474-0EE71D755DCB}" srcOrd="1" destOrd="0" presId="urn:microsoft.com/office/officeart/2005/8/layout/radial5"/>
    <dgm:cxn modelId="{8880A3CD-6E99-4041-B5B5-0FC8D65F2C94}" type="presOf" srcId="{B9A0D824-8AF6-4076-AC4C-038ACB76DFF0}" destId="{FD3D06D4-6A1D-4ADC-8233-918402B72C8A}" srcOrd="0" destOrd="0" presId="urn:microsoft.com/office/officeart/2005/8/layout/radial5"/>
    <dgm:cxn modelId="{7C959FD6-C6C2-460B-A6C4-ABDD4FFA82F8}" srcId="{9F26F88B-EC9A-42C7-88DB-79ED5327B328}" destId="{727460C8-4674-43FC-A249-1CD8E6A81544}" srcOrd="2" destOrd="0" parTransId="{B9A0D824-8AF6-4076-AC4C-038ACB76DFF0}" sibTransId="{126471CD-9AC9-4105-A8E8-94CA0F784AE8}"/>
    <dgm:cxn modelId="{490D92F7-EE40-4ACE-9D66-1DD2FE2C431E}" srcId="{9F26F88B-EC9A-42C7-88DB-79ED5327B328}" destId="{4708597F-2C9F-464E-8C4F-82148FED968F}" srcOrd="1" destOrd="0" parTransId="{B30AE16B-1948-4E58-9645-8C303B293626}" sibTransId="{EF3C0352-8116-4FAD-97AD-267BEADFDF50}"/>
    <dgm:cxn modelId="{28D963FE-A4EE-48CF-BE46-1869410950D3}" type="presOf" srcId="{63942FD0-15CF-4349-9F4C-DC92BFD367B5}" destId="{88DE8F6D-0807-4009-A7B2-0E4817B80EC3}" srcOrd="0" destOrd="0" presId="urn:microsoft.com/office/officeart/2005/8/layout/radial5"/>
    <dgm:cxn modelId="{2B4852FF-AE79-460F-A343-1AF21CFA0B0F}" srcId="{9F26F88B-EC9A-42C7-88DB-79ED5327B328}" destId="{484C03FF-BEDE-449D-AC61-B17BA6264705}" srcOrd="3" destOrd="0" parTransId="{18F29E0C-D097-4404-92CF-C4BBD0EDAA72}" sibTransId="{3701984D-D800-4EB3-A12E-6AFDEE70E0D1}"/>
    <dgm:cxn modelId="{0E7489FF-6210-4850-9ECA-3C6B4C8836A1}" type="presOf" srcId="{484C03FF-BEDE-449D-AC61-B17BA6264705}" destId="{9C0CC280-10F0-45E1-A189-C08A5B25DEEF}" srcOrd="0" destOrd="0" presId="urn:microsoft.com/office/officeart/2005/8/layout/radial5"/>
    <dgm:cxn modelId="{95D071A1-8C09-480E-8878-BF79E5AE2626}" type="presParOf" srcId="{364DE177-97B7-420A-83B5-7962BC4E5816}" destId="{86F657F1-079E-4158-92C9-37128CEEBB9A}" srcOrd="0" destOrd="0" presId="urn:microsoft.com/office/officeart/2005/8/layout/radial5"/>
    <dgm:cxn modelId="{46CD1488-2418-408E-98D1-3533824434F5}" type="presParOf" srcId="{364DE177-97B7-420A-83B5-7962BC4E5816}" destId="{661BF1E7-3930-45FD-8204-BA21AEA8DF17}" srcOrd="1" destOrd="0" presId="urn:microsoft.com/office/officeart/2005/8/layout/radial5"/>
    <dgm:cxn modelId="{F08958C2-EFC1-4F11-B715-6E5788C063B3}" type="presParOf" srcId="{661BF1E7-3930-45FD-8204-BA21AEA8DF17}" destId="{7CD94B94-C736-46EA-A67A-7D508A0E2E76}" srcOrd="0" destOrd="0" presId="urn:microsoft.com/office/officeart/2005/8/layout/radial5"/>
    <dgm:cxn modelId="{ED4F8744-D352-4741-BD68-35232CC5F524}" type="presParOf" srcId="{364DE177-97B7-420A-83B5-7962BC4E5816}" destId="{88DE8F6D-0807-4009-A7B2-0E4817B80EC3}" srcOrd="2" destOrd="0" presId="urn:microsoft.com/office/officeart/2005/8/layout/radial5"/>
    <dgm:cxn modelId="{A4178C36-45D2-4D96-909E-1AB164D37B8B}" type="presParOf" srcId="{364DE177-97B7-420A-83B5-7962BC4E5816}" destId="{CCE2A7FE-11F0-4697-9172-14232E657247}" srcOrd="3" destOrd="0" presId="urn:microsoft.com/office/officeart/2005/8/layout/radial5"/>
    <dgm:cxn modelId="{89C8C713-8CE1-462E-83B9-A4C520A42217}" type="presParOf" srcId="{CCE2A7FE-11F0-4697-9172-14232E657247}" destId="{8A28E3CB-6E80-40ED-9474-0EE71D755DCB}" srcOrd="0" destOrd="0" presId="urn:microsoft.com/office/officeart/2005/8/layout/radial5"/>
    <dgm:cxn modelId="{8F77CB19-C3DB-4D17-A62A-A5B624287A05}" type="presParOf" srcId="{364DE177-97B7-420A-83B5-7962BC4E5816}" destId="{5D2CE7A1-090D-4FE5-A389-1F5CFFA88BC2}" srcOrd="4" destOrd="0" presId="urn:microsoft.com/office/officeart/2005/8/layout/radial5"/>
    <dgm:cxn modelId="{A067449C-CC02-41A3-91A5-E659FCE2EF98}" type="presParOf" srcId="{364DE177-97B7-420A-83B5-7962BC4E5816}" destId="{FD3D06D4-6A1D-4ADC-8233-918402B72C8A}" srcOrd="5" destOrd="0" presId="urn:microsoft.com/office/officeart/2005/8/layout/radial5"/>
    <dgm:cxn modelId="{C087E36E-F6F1-401B-97FB-99824C0AE881}" type="presParOf" srcId="{FD3D06D4-6A1D-4ADC-8233-918402B72C8A}" destId="{7D33FF46-617B-42BA-93BE-2FAB0061CBEC}" srcOrd="0" destOrd="0" presId="urn:microsoft.com/office/officeart/2005/8/layout/radial5"/>
    <dgm:cxn modelId="{A73A6255-AE3E-4C9F-87BE-291D556BACF7}" type="presParOf" srcId="{364DE177-97B7-420A-83B5-7962BC4E5816}" destId="{26D7FB38-C827-4950-A956-A05772FD61A5}" srcOrd="6" destOrd="0" presId="urn:microsoft.com/office/officeart/2005/8/layout/radial5"/>
    <dgm:cxn modelId="{86D37720-3B41-4DE1-928E-FB07E529E506}" type="presParOf" srcId="{364DE177-97B7-420A-83B5-7962BC4E5816}" destId="{01B6BA61-3000-4264-8763-F3B22435E0B1}" srcOrd="7" destOrd="0" presId="urn:microsoft.com/office/officeart/2005/8/layout/radial5"/>
    <dgm:cxn modelId="{42FD26F4-62B0-487C-A58A-E3F5CD393627}" type="presParOf" srcId="{01B6BA61-3000-4264-8763-F3B22435E0B1}" destId="{37802B2A-6FA4-4D35-906B-164C6F5DF02F}" srcOrd="0" destOrd="0" presId="urn:microsoft.com/office/officeart/2005/8/layout/radial5"/>
    <dgm:cxn modelId="{E09B4A78-0B9F-436A-803F-B01FA5656F71}" type="presParOf" srcId="{364DE177-97B7-420A-83B5-7962BC4E5816}" destId="{9C0CC280-10F0-45E1-A189-C08A5B25DEEF}"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57F1-079E-4158-92C9-37128CEEBB9A}">
      <dsp:nvSpPr>
        <dsp:cNvPr id="0" name=""/>
        <dsp:cNvSpPr/>
      </dsp:nvSpPr>
      <dsp:spPr>
        <a:xfrm>
          <a:off x="2702092" y="1294224"/>
          <a:ext cx="2256317" cy="2256317"/>
        </a:xfrm>
        <a:prstGeom prst="ellipse">
          <a:avLst/>
        </a:prstGeom>
        <a:solidFill>
          <a:schemeClr val="accent5">
            <a:lumMod val="50000"/>
          </a:schemeClr>
        </a:solidFill>
        <a:ln w="12700" cap="flat" cmpd="sng" algn="ctr">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latin typeface="ＭＳ Ｐゴシック" panose="020B0600070205080204" pitchFamily="50" charset="-128"/>
              <a:ea typeface="ＭＳ Ｐゴシック" panose="020B0600070205080204" pitchFamily="50" charset="-128"/>
            </a:rPr>
            <a:t>対策の</a:t>
          </a:r>
          <a:br>
            <a:rPr kumimoji="1" lang="en-US" altLang="ja-JP" sz="2400" kern="1200" dirty="0">
              <a:latin typeface="ＭＳ Ｐゴシック" panose="020B0600070205080204" pitchFamily="50" charset="-128"/>
              <a:ea typeface="ＭＳ Ｐゴシック" panose="020B0600070205080204" pitchFamily="50" charset="-128"/>
            </a:rPr>
          </a:br>
          <a:r>
            <a:rPr kumimoji="1" lang="ja-JP" altLang="en-US" sz="2400" kern="1200" dirty="0">
              <a:latin typeface="ＭＳ Ｐゴシック" panose="020B0600070205080204" pitchFamily="50" charset="-128"/>
              <a:ea typeface="ＭＳ Ｐゴシック" panose="020B0600070205080204" pitchFamily="50" charset="-128"/>
            </a:rPr>
            <a:t>重要性の</a:t>
          </a:r>
          <a:br>
            <a:rPr kumimoji="1" lang="en-US" altLang="ja-JP" sz="2400" kern="1200" dirty="0">
              <a:latin typeface="ＭＳ Ｐゴシック" panose="020B0600070205080204" pitchFamily="50" charset="-128"/>
              <a:ea typeface="ＭＳ Ｐゴシック" panose="020B0600070205080204" pitchFamily="50" charset="-128"/>
            </a:rPr>
          </a:br>
          <a:r>
            <a:rPr kumimoji="1" lang="ja-JP" altLang="en-US" sz="2400" kern="1200" dirty="0">
              <a:latin typeface="ＭＳ Ｐゴシック" panose="020B0600070205080204" pitchFamily="50" charset="-128"/>
              <a:ea typeface="ＭＳ Ｐゴシック" panose="020B0600070205080204" pitchFamily="50" charset="-128"/>
            </a:rPr>
            <a:t>高まり</a:t>
          </a:r>
        </a:p>
      </dsp:txBody>
      <dsp:txXfrm>
        <a:off x="3032522" y="1624654"/>
        <a:ext cx="1595457" cy="1595457"/>
      </dsp:txXfrm>
    </dsp:sp>
    <dsp:sp modelId="{661BF1E7-3930-45FD-8204-BA21AEA8DF17}">
      <dsp:nvSpPr>
        <dsp:cNvPr id="0" name=""/>
        <dsp:cNvSpPr/>
      </dsp:nvSpPr>
      <dsp:spPr>
        <a:xfrm rot="5400000" flipV="1">
          <a:off x="3739126" y="785349"/>
          <a:ext cx="182249" cy="767148"/>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3766464" y="911442"/>
        <a:ext cx="127574" cy="460288"/>
      </dsp:txXfrm>
    </dsp:sp>
    <dsp:sp modelId="{88DE8F6D-0807-4009-A7B2-0E4817B80EC3}">
      <dsp:nvSpPr>
        <dsp:cNvPr id="0" name=""/>
        <dsp:cNvSpPr/>
      </dsp:nvSpPr>
      <dsp:spPr>
        <a:xfrm>
          <a:off x="1411946" y="245035"/>
          <a:ext cx="4836609" cy="790837"/>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en-US" altLang="ja-JP" sz="2000" kern="1200" dirty="0">
              <a:solidFill>
                <a:schemeClr val="tx1"/>
              </a:solidFill>
              <a:latin typeface="ＭＳ Ｐゴシック" panose="020B0600070205080204" pitchFamily="50" charset="-128"/>
              <a:ea typeface="ＭＳ Ｐゴシック" panose="020B0600070205080204" pitchFamily="50" charset="-128"/>
            </a:rPr>
            <a:t>(1)</a:t>
          </a:r>
          <a:br>
            <a:rPr kumimoji="1" lang="en-US" altLang="ja-JP" sz="2000" kern="12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kern="1200" dirty="0">
              <a:solidFill>
                <a:schemeClr val="tx1"/>
              </a:solidFill>
              <a:latin typeface="ＭＳ Ｐゴシック" panose="020B0600070205080204" pitchFamily="50" charset="-128"/>
              <a:ea typeface="ＭＳ Ｐゴシック" panose="020B0600070205080204" pitchFamily="50" charset="-128"/>
            </a:rPr>
            <a:t>不祥事･トラブルの件数増加</a:t>
          </a:r>
        </a:p>
      </dsp:txBody>
      <dsp:txXfrm>
        <a:off x="1450551" y="283640"/>
        <a:ext cx="4759399" cy="713627"/>
      </dsp:txXfrm>
    </dsp:sp>
    <dsp:sp modelId="{CCE2A7FE-11F0-4697-9172-14232E657247}">
      <dsp:nvSpPr>
        <dsp:cNvPr id="0" name=""/>
        <dsp:cNvSpPr/>
      </dsp:nvSpPr>
      <dsp:spPr>
        <a:xfrm rot="10800000">
          <a:off x="5015377" y="2038809"/>
          <a:ext cx="303790" cy="767148"/>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a:off x="5106514" y="2192239"/>
        <a:ext cx="212653" cy="460288"/>
      </dsp:txXfrm>
    </dsp:sp>
    <dsp:sp modelId="{5D2CE7A1-090D-4FE5-A389-1F5CFFA88BC2}">
      <dsp:nvSpPr>
        <dsp:cNvPr id="0" name=""/>
        <dsp:cNvSpPr/>
      </dsp:nvSpPr>
      <dsp:spPr>
        <a:xfrm>
          <a:off x="5389055" y="1396783"/>
          <a:ext cx="1695205" cy="2051199"/>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en-US" altLang="ja-JP" sz="2000" kern="1200" dirty="0">
              <a:solidFill>
                <a:schemeClr val="tx1"/>
              </a:solidFill>
              <a:latin typeface="ＭＳ Ｐゴシック" panose="020B0600070205080204" pitchFamily="50" charset="-128"/>
              <a:ea typeface="ＭＳ Ｐゴシック" panose="020B0600070205080204" pitchFamily="50" charset="-128"/>
            </a:rPr>
            <a:t>(2)</a:t>
          </a:r>
          <a:br>
            <a:rPr kumimoji="1" lang="en-US" altLang="ja-JP" sz="2000" kern="12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kern="1200" dirty="0">
              <a:solidFill>
                <a:schemeClr val="tx1"/>
              </a:solidFill>
              <a:latin typeface="ＭＳ Ｐゴシック" panose="020B0600070205080204" pitchFamily="50" charset="-128"/>
              <a:ea typeface="ＭＳ Ｐゴシック" panose="020B0600070205080204" pitchFamily="50" charset="-128"/>
            </a:rPr>
            <a:t>行政の監督</a:t>
          </a:r>
          <a:br>
            <a:rPr kumimoji="1" lang="en-US" altLang="ja-JP" sz="2000" kern="12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kern="1200" dirty="0">
              <a:solidFill>
                <a:schemeClr val="tx1"/>
              </a:solidFill>
              <a:latin typeface="ＭＳ Ｐゴシック" panose="020B0600070205080204" pitchFamily="50" charset="-128"/>
              <a:ea typeface="ＭＳ Ｐゴシック" panose="020B0600070205080204" pitchFamily="50" charset="-128"/>
            </a:rPr>
            <a:t>基準等の</a:t>
          </a:r>
          <a:br>
            <a:rPr kumimoji="1" lang="en-US" altLang="ja-JP" sz="2000" kern="12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kern="1200" dirty="0">
              <a:solidFill>
                <a:schemeClr val="tx1"/>
              </a:solidFill>
              <a:latin typeface="ＭＳ Ｐゴシック" panose="020B0600070205080204" pitchFamily="50" charset="-128"/>
              <a:ea typeface="ＭＳ Ｐゴシック" panose="020B0600070205080204" pitchFamily="50" charset="-128"/>
            </a:rPr>
            <a:t>変化</a:t>
          </a:r>
        </a:p>
      </dsp:txBody>
      <dsp:txXfrm>
        <a:off x="5471808" y="1479536"/>
        <a:ext cx="1529699" cy="1885693"/>
      </dsp:txXfrm>
    </dsp:sp>
    <dsp:sp modelId="{FD3D06D4-6A1D-4ADC-8233-918402B72C8A}">
      <dsp:nvSpPr>
        <dsp:cNvPr id="0" name=""/>
        <dsp:cNvSpPr/>
      </dsp:nvSpPr>
      <dsp:spPr>
        <a:xfrm rot="16200000" flipV="1">
          <a:off x="3739126" y="3292269"/>
          <a:ext cx="182249" cy="767148"/>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3766464" y="3473037"/>
        <a:ext cx="127574" cy="460288"/>
      </dsp:txXfrm>
    </dsp:sp>
    <dsp:sp modelId="{26D7FB38-C827-4950-A956-A05772FD61A5}">
      <dsp:nvSpPr>
        <dsp:cNvPr id="0" name=""/>
        <dsp:cNvSpPr/>
      </dsp:nvSpPr>
      <dsp:spPr>
        <a:xfrm>
          <a:off x="1411946" y="3808894"/>
          <a:ext cx="4836609" cy="790837"/>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en-US" altLang="ja-JP" sz="2000" kern="1200" dirty="0">
              <a:solidFill>
                <a:schemeClr val="tx1"/>
              </a:solidFill>
              <a:latin typeface="ＭＳ Ｐゴシック" panose="020B0600070205080204" pitchFamily="50" charset="-128"/>
              <a:ea typeface="ＭＳ Ｐゴシック" panose="020B0600070205080204" pitchFamily="50" charset="-128"/>
            </a:rPr>
            <a:t>(3)</a:t>
          </a:r>
          <a:br>
            <a:rPr kumimoji="1" lang="en-US" altLang="ja-JP" sz="2000" kern="12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kern="1200" dirty="0">
              <a:solidFill>
                <a:schemeClr val="tx1"/>
              </a:solidFill>
              <a:latin typeface="ＭＳ Ｐゴシック" panose="020B0600070205080204" pitchFamily="50" charset="-128"/>
              <a:ea typeface="ＭＳ Ｐゴシック" panose="020B0600070205080204" pitchFamily="50" charset="-128"/>
            </a:rPr>
            <a:t>従業員・消費者の情報発信のしやすさ</a:t>
          </a:r>
          <a:endParaRPr kumimoji="1" lang="en-US" altLang="ja-JP"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450551" y="3847499"/>
        <a:ext cx="4759399" cy="713627"/>
      </dsp:txXfrm>
    </dsp:sp>
    <dsp:sp modelId="{01B6BA61-3000-4264-8763-F3B22435E0B1}">
      <dsp:nvSpPr>
        <dsp:cNvPr id="0" name=""/>
        <dsp:cNvSpPr/>
      </dsp:nvSpPr>
      <dsp:spPr>
        <a:xfrm>
          <a:off x="2257262" y="2038809"/>
          <a:ext cx="374585" cy="767148"/>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2257262" y="2192239"/>
        <a:ext cx="262210" cy="460288"/>
      </dsp:txXfrm>
    </dsp:sp>
    <dsp:sp modelId="{9C0CC280-10F0-45E1-A189-C08A5B25DEEF}">
      <dsp:nvSpPr>
        <dsp:cNvPr id="0" name=""/>
        <dsp:cNvSpPr/>
      </dsp:nvSpPr>
      <dsp:spPr>
        <a:xfrm>
          <a:off x="475882" y="1396783"/>
          <a:ext cx="1695205" cy="2051199"/>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en-US" altLang="ja-JP" sz="2000" kern="1200" dirty="0">
              <a:solidFill>
                <a:schemeClr val="tx1"/>
              </a:solidFill>
              <a:latin typeface="ＭＳ Ｐゴシック" panose="020B0600070205080204" pitchFamily="50" charset="-128"/>
              <a:ea typeface="ＭＳ Ｐゴシック" panose="020B0600070205080204" pitchFamily="50" charset="-128"/>
            </a:rPr>
            <a:t>(4)</a:t>
          </a:r>
          <a:br>
            <a:rPr kumimoji="1" lang="en-US" altLang="ja-JP" sz="2000" kern="12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kern="1200" dirty="0">
              <a:solidFill>
                <a:schemeClr val="tx1"/>
              </a:solidFill>
              <a:latin typeface="ＭＳ Ｐゴシック" panose="020B0600070205080204" pitchFamily="50" charset="-128"/>
              <a:ea typeface="ＭＳ Ｐゴシック" panose="020B0600070205080204" pitchFamily="50" charset="-128"/>
            </a:rPr>
            <a:t>企業への</a:t>
          </a:r>
          <a:br>
            <a:rPr kumimoji="1" lang="en-US" altLang="ja-JP" sz="2000" kern="12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kern="1200" dirty="0">
              <a:solidFill>
                <a:schemeClr val="tx1"/>
              </a:solidFill>
              <a:latin typeface="ＭＳ Ｐゴシック" panose="020B0600070205080204" pitchFamily="50" charset="-128"/>
              <a:ea typeface="ＭＳ Ｐゴシック" panose="020B0600070205080204" pitchFamily="50" charset="-128"/>
            </a:rPr>
            <a:t>影響の</a:t>
          </a:r>
          <a:br>
            <a:rPr kumimoji="1" lang="en-US" altLang="ja-JP" sz="2000" kern="12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kern="1200" dirty="0">
              <a:solidFill>
                <a:schemeClr val="tx1"/>
              </a:solidFill>
              <a:latin typeface="ＭＳ Ｐゴシック" panose="020B0600070205080204" pitchFamily="50" charset="-128"/>
              <a:ea typeface="ＭＳ Ｐゴシック" panose="020B0600070205080204" pitchFamily="50" charset="-128"/>
            </a:rPr>
            <a:t>増大</a:t>
          </a:r>
        </a:p>
      </dsp:txBody>
      <dsp:txXfrm>
        <a:off x="558635" y="1479536"/>
        <a:ext cx="1529699" cy="18856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57F1-079E-4158-92C9-37128CEEBB9A}">
      <dsp:nvSpPr>
        <dsp:cNvPr id="0" name=""/>
        <dsp:cNvSpPr/>
      </dsp:nvSpPr>
      <dsp:spPr>
        <a:xfrm>
          <a:off x="380498" y="189497"/>
          <a:ext cx="278279" cy="278279"/>
        </a:xfrm>
        <a:prstGeom prst="ellipse">
          <a:avLst/>
        </a:prstGeom>
        <a:solidFill>
          <a:schemeClr val="accent5">
            <a:lumMod val="50000"/>
          </a:schemeClr>
        </a:solidFill>
        <a:ln w="12700" cap="flat" cmpd="sng" algn="ctr">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latin typeface="ＭＳ Ｐゴシック" panose="020B0600070205080204" pitchFamily="50" charset="-128"/>
            <a:ea typeface="ＭＳ Ｐゴシック" panose="020B0600070205080204" pitchFamily="50" charset="-128"/>
          </a:endParaRPr>
        </a:p>
      </dsp:txBody>
      <dsp:txXfrm>
        <a:off x="421251" y="230250"/>
        <a:ext cx="196773" cy="196773"/>
      </dsp:txXfrm>
    </dsp:sp>
    <dsp:sp modelId="{661BF1E7-3930-45FD-8204-BA21AEA8DF17}">
      <dsp:nvSpPr>
        <dsp:cNvPr id="0" name=""/>
        <dsp:cNvSpPr/>
      </dsp:nvSpPr>
      <dsp:spPr>
        <a:xfrm rot="5400000" flipV="1">
          <a:off x="502367" y="113711"/>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129345"/>
        <a:ext cx="24178" cy="62446"/>
      </dsp:txXfrm>
    </dsp:sp>
    <dsp:sp modelId="{88DE8F6D-0807-4009-A7B2-0E4817B80EC3}">
      <dsp:nvSpPr>
        <dsp:cNvPr id="0" name=""/>
        <dsp:cNvSpPr/>
      </dsp:nvSpPr>
      <dsp:spPr>
        <a:xfrm>
          <a:off x="191554" y="33243"/>
          <a:ext cx="656167" cy="107290"/>
        </a:xfrm>
        <a:prstGeom prst="roundRect">
          <a:avLst/>
        </a:prstGeom>
        <a:solidFill>
          <a:prstClr val="white">
            <a:lumMod val="85000"/>
          </a:prst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196791" y="38480"/>
        <a:ext cx="645693" cy="96816"/>
      </dsp:txXfrm>
    </dsp:sp>
    <dsp:sp modelId="{CCE2A7FE-11F0-4697-9172-14232E657247}">
      <dsp:nvSpPr>
        <dsp:cNvPr id="0" name=""/>
        <dsp:cNvSpPr/>
      </dsp:nvSpPr>
      <dsp:spPr>
        <a:xfrm rot="10800000">
          <a:off x="668347" y="276598"/>
          <a:ext cx="51029"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a:off x="683656" y="297413"/>
        <a:ext cx="35720" cy="62446"/>
      </dsp:txXfrm>
    </dsp:sp>
    <dsp:sp modelId="{5D2CE7A1-090D-4FE5-A389-1F5CFFA88BC2}">
      <dsp:nvSpPr>
        <dsp:cNvPr id="0" name=""/>
        <dsp:cNvSpPr/>
      </dsp:nvSpPr>
      <dsp:spPr>
        <a:xfrm>
          <a:off x="731115" y="189497"/>
          <a:ext cx="229983" cy="278279"/>
        </a:xfrm>
        <a:prstGeom prst="roundRect">
          <a:avLst/>
        </a:prstGeom>
        <a:solidFill>
          <a:prstClr val="white">
            <a:lumMod val="85000"/>
          </a:prst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742342" y="200724"/>
        <a:ext cx="207529" cy="255825"/>
      </dsp:txXfrm>
    </dsp:sp>
    <dsp:sp modelId="{FD3D06D4-6A1D-4ADC-8233-918402B72C8A}">
      <dsp:nvSpPr>
        <dsp:cNvPr id="0" name=""/>
        <dsp:cNvSpPr/>
      </dsp:nvSpPr>
      <dsp:spPr>
        <a:xfrm rot="16200000" flipV="1">
          <a:off x="502367" y="439485"/>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465481"/>
        <a:ext cx="24178" cy="62446"/>
      </dsp:txXfrm>
    </dsp:sp>
    <dsp:sp modelId="{26D7FB38-C827-4950-A956-A05772FD61A5}">
      <dsp:nvSpPr>
        <dsp:cNvPr id="0" name=""/>
        <dsp:cNvSpPr/>
      </dsp:nvSpPr>
      <dsp:spPr>
        <a:xfrm>
          <a:off x="191554" y="516740"/>
          <a:ext cx="656167" cy="107290"/>
        </a:xfrm>
        <a:prstGeom prst="roundRect">
          <a:avLst/>
        </a:prstGeom>
        <a:solidFill>
          <a:srgbClr val="4472C4">
            <a:lumMod val="40000"/>
            <a:lumOff val="6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196791" y="521977"/>
        <a:ext cx="645693" cy="96816"/>
      </dsp:txXfrm>
    </dsp:sp>
    <dsp:sp modelId="{01B6BA61-3000-4264-8763-F3B22435E0B1}">
      <dsp:nvSpPr>
        <dsp:cNvPr id="0" name=""/>
        <dsp:cNvSpPr/>
      </dsp:nvSpPr>
      <dsp:spPr>
        <a:xfrm>
          <a:off x="308493" y="276598"/>
          <a:ext cx="60634"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308493" y="297413"/>
        <a:ext cx="42444" cy="62446"/>
      </dsp:txXfrm>
    </dsp:sp>
    <dsp:sp modelId="{9C0CC280-10F0-45E1-A189-C08A5B25DEEF}">
      <dsp:nvSpPr>
        <dsp:cNvPr id="0" name=""/>
        <dsp:cNvSpPr/>
      </dsp:nvSpPr>
      <dsp:spPr>
        <a:xfrm>
          <a:off x="64561"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5788" y="200724"/>
        <a:ext cx="207529" cy="2558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57F1-079E-4158-92C9-37128CEEBB9A}">
      <dsp:nvSpPr>
        <dsp:cNvPr id="0" name=""/>
        <dsp:cNvSpPr/>
      </dsp:nvSpPr>
      <dsp:spPr>
        <a:xfrm>
          <a:off x="380498" y="189497"/>
          <a:ext cx="278279" cy="278279"/>
        </a:xfrm>
        <a:prstGeom prst="ellipse">
          <a:avLst/>
        </a:prstGeom>
        <a:solidFill>
          <a:schemeClr val="accent5">
            <a:lumMod val="50000"/>
          </a:schemeClr>
        </a:solidFill>
        <a:ln w="12700" cap="flat" cmpd="sng" algn="ctr">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latin typeface="ＭＳ Ｐゴシック" panose="020B0600070205080204" pitchFamily="50" charset="-128"/>
            <a:ea typeface="ＭＳ Ｐゴシック" panose="020B0600070205080204" pitchFamily="50" charset="-128"/>
          </a:endParaRPr>
        </a:p>
      </dsp:txBody>
      <dsp:txXfrm>
        <a:off x="421251" y="230250"/>
        <a:ext cx="196773" cy="196773"/>
      </dsp:txXfrm>
    </dsp:sp>
    <dsp:sp modelId="{661BF1E7-3930-45FD-8204-BA21AEA8DF17}">
      <dsp:nvSpPr>
        <dsp:cNvPr id="0" name=""/>
        <dsp:cNvSpPr/>
      </dsp:nvSpPr>
      <dsp:spPr>
        <a:xfrm rot="5400000" flipV="1">
          <a:off x="502367" y="113711"/>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129345"/>
        <a:ext cx="24178" cy="62446"/>
      </dsp:txXfrm>
    </dsp:sp>
    <dsp:sp modelId="{88DE8F6D-0807-4009-A7B2-0E4817B80EC3}">
      <dsp:nvSpPr>
        <dsp:cNvPr id="0" name=""/>
        <dsp:cNvSpPr/>
      </dsp:nvSpPr>
      <dsp:spPr>
        <a:xfrm>
          <a:off x="191554" y="33243"/>
          <a:ext cx="656167" cy="107290"/>
        </a:xfrm>
        <a:prstGeom prst="roundRect">
          <a:avLst/>
        </a:prstGeom>
        <a:solidFill>
          <a:prstClr val="white">
            <a:lumMod val="85000"/>
          </a:prst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196791" y="38480"/>
        <a:ext cx="645693" cy="96816"/>
      </dsp:txXfrm>
    </dsp:sp>
    <dsp:sp modelId="{CCE2A7FE-11F0-4697-9172-14232E657247}">
      <dsp:nvSpPr>
        <dsp:cNvPr id="0" name=""/>
        <dsp:cNvSpPr/>
      </dsp:nvSpPr>
      <dsp:spPr>
        <a:xfrm rot="10800000">
          <a:off x="668347" y="276598"/>
          <a:ext cx="51029"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a:off x="683656" y="297413"/>
        <a:ext cx="35720" cy="62446"/>
      </dsp:txXfrm>
    </dsp:sp>
    <dsp:sp modelId="{5D2CE7A1-090D-4FE5-A389-1F5CFFA88BC2}">
      <dsp:nvSpPr>
        <dsp:cNvPr id="0" name=""/>
        <dsp:cNvSpPr/>
      </dsp:nvSpPr>
      <dsp:spPr>
        <a:xfrm>
          <a:off x="731115" y="189497"/>
          <a:ext cx="229983" cy="278279"/>
        </a:xfrm>
        <a:prstGeom prst="roundRect">
          <a:avLst/>
        </a:prstGeom>
        <a:solidFill>
          <a:prstClr val="white">
            <a:lumMod val="85000"/>
          </a:prst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742342" y="200724"/>
        <a:ext cx="207529" cy="255825"/>
      </dsp:txXfrm>
    </dsp:sp>
    <dsp:sp modelId="{FD3D06D4-6A1D-4ADC-8233-918402B72C8A}">
      <dsp:nvSpPr>
        <dsp:cNvPr id="0" name=""/>
        <dsp:cNvSpPr/>
      </dsp:nvSpPr>
      <dsp:spPr>
        <a:xfrm rot="16200000" flipV="1">
          <a:off x="502367" y="439485"/>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465481"/>
        <a:ext cx="24178" cy="62446"/>
      </dsp:txXfrm>
    </dsp:sp>
    <dsp:sp modelId="{26D7FB38-C827-4950-A956-A05772FD61A5}">
      <dsp:nvSpPr>
        <dsp:cNvPr id="0" name=""/>
        <dsp:cNvSpPr/>
      </dsp:nvSpPr>
      <dsp:spPr>
        <a:xfrm>
          <a:off x="191554" y="516740"/>
          <a:ext cx="656167" cy="107290"/>
        </a:xfrm>
        <a:prstGeom prst="roundRect">
          <a:avLst/>
        </a:prstGeom>
        <a:solidFill>
          <a:prstClr val="white">
            <a:lumMod val="85000"/>
          </a:prst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196791" y="521977"/>
        <a:ext cx="645693" cy="96816"/>
      </dsp:txXfrm>
    </dsp:sp>
    <dsp:sp modelId="{01B6BA61-3000-4264-8763-F3B22435E0B1}">
      <dsp:nvSpPr>
        <dsp:cNvPr id="0" name=""/>
        <dsp:cNvSpPr/>
      </dsp:nvSpPr>
      <dsp:spPr>
        <a:xfrm>
          <a:off x="308493" y="276598"/>
          <a:ext cx="60634"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308493" y="297413"/>
        <a:ext cx="42444" cy="62446"/>
      </dsp:txXfrm>
    </dsp:sp>
    <dsp:sp modelId="{9C0CC280-10F0-45E1-A189-C08A5B25DEEF}">
      <dsp:nvSpPr>
        <dsp:cNvPr id="0" name=""/>
        <dsp:cNvSpPr/>
      </dsp:nvSpPr>
      <dsp:spPr>
        <a:xfrm>
          <a:off x="64561" y="189497"/>
          <a:ext cx="229983" cy="278279"/>
        </a:xfrm>
        <a:prstGeom prst="roundRect">
          <a:avLst/>
        </a:prstGeom>
        <a:solidFill>
          <a:srgbClr val="4472C4">
            <a:lumMod val="40000"/>
            <a:lumOff val="6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75788" y="200724"/>
        <a:ext cx="207529" cy="255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57F1-079E-4158-92C9-37128CEEBB9A}">
      <dsp:nvSpPr>
        <dsp:cNvPr id="0" name=""/>
        <dsp:cNvSpPr/>
      </dsp:nvSpPr>
      <dsp:spPr>
        <a:xfrm>
          <a:off x="380498" y="189497"/>
          <a:ext cx="278279" cy="278279"/>
        </a:xfrm>
        <a:prstGeom prst="ellipse">
          <a:avLst/>
        </a:prstGeom>
        <a:solidFill>
          <a:schemeClr val="accent5">
            <a:lumMod val="50000"/>
          </a:schemeClr>
        </a:solidFill>
        <a:ln w="12700" cap="flat" cmpd="sng" algn="ctr">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latin typeface="ＭＳ Ｐゴシック" panose="020B0600070205080204" pitchFamily="50" charset="-128"/>
            <a:ea typeface="ＭＳ Ｐゴシック" panose="020B0600070205080204" pitchFamily="50" charset="-128"/>
          </a:endParaRPr>
        </a:p>
      </dsp:txBody>
      <dsp:txXfrm>
        <a:off x="421251" y="230250"/>
        <a:ext cx="196773" cy="196773"/>
      </dsp:txXfrm>
    </dsp:sp>
    <dsp:sp modelId="{661BF1E7-3930-45FD-8204-BA21AEA8DF17}">
      <dsp:nvSpPr>
        <dsp:cNvPr id="0" name=""/>
        <dsp:cNvSpPr/>
      </dsp:nvSpPr>
      <dsp:spPr>
        <a:xfrm rot="5400000" flipV="1">
          <a:off x="502367" y="113711"/>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129345"/>
        <a:ext cx="24178" cy="62446"/>
      </dsp:txXfrm>
    </dsp:sp>
    <dsp:sp modelId="{88DE8F6D-0807-4009-A7B2-0E4817B80EC3}">
      <dsp:nvSpPr>
        <dsp:cNvPr id="0" name=""/>
        <dsp:cNvSpPr/>
      </dsp:nvSpPr>
      <dsp:spPr>
        <a:xfrm>
          <a:off x="191554" y="33243"/>
          <a:ext cx="656167" cy="10729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38480"/>
        <a:ext cx="645693" cy="96816"/>
      </dsp:txXfrm>
    </dsp:sp>
    <dsp:sp modelId="{CCE2A7FE-11F0-4697-9172-14232E657247}">
      <dsp:nvSpPr>
        <dsp:cNvPr id="0" name=""/>
        <dsp:cNvSpPr/>
      </dsp:nvSpPr>
      <dsp:spPr>
        <a:xfrm rot="10800000">
          <a:off x="668347" y="276598"/>
          <a:ext cx="51029"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a:off x="683656" y="297413"/>
        <a:ext cx="35720" cy="62446"/>
      </dsp:txXfrm>
    </dsp:sp>
    <dsp:sp modelId="{5D2CE7A1-090D-4FE5-A389-1F5CFFA88BC2}">
      <dsp:nvSpPr>
        <dsp:cNvPr id="0" name=""/>
        <dsp:cNvSpPr/>
      </dsp:nvSpPr>
      <dsp:spPr>
        <a:xfrm>
          <a:off x="731115"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42342" y="200724"/>
        <a:ext cx="207529" cy="255825"/>
      </dsp:txXfrm>
    </dsp:sp>
    <dsp:sp modelId="{FD3D06D4-6A1D-4ADC-8233-918402B72C8A}">
      <dsp:nvSpPr>
        <dsp:cNvPr id="0" name=""/>
        <dsp:cNvSpPr/>
      </dsp:nvSpPr>
      <dsp:spPr>
        <a:xfrm rot="16200000" flipV="1">
          <a:off x="502367" y="439485"/>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465481"/>
        <a:ext cx="24178" cy="62446"/>
      </dsp:txXfrm>
    </dsp:sp>
    <dsp:sp modelId="{26D7FB38-C827-4950-A956-A05772FD61A5}">
      <dsp:nvSpPr>
        <dsp:cNvPr id="0" name=""/>
        <dsp:cNvSpPr/>
      </dsp:nvSpPr>
      <dsp:spPr>
        <a:xfrm>
          <a:off x="191554" y="516740"/>
          <a:ext cx="656167" cy="10729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521977"/>
        <a:ext cx="645693" cy="96816"/>
      </dsp:txXfrm>
    </dsp:sp>
    <dsp:sp modelId="{01B6BA61-3000-4264-8763-F3B22435E0B1}">
      <dsp:nvSpPr>
        <dsp:cNvPr id="0" name=""/>
        <dsp:cNvSpPr/>
      </dsp:nvSpPr>
      <dsp:spPr>
        <a:xfrm>
          <a:off x="308493" y="276598"/>
          <a:ext cx="60634"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308493" y="297413"/>
        <a:ext cx="42444" cy="62446"/>
      </dsp:txXfrm>
    </dsp:sp>
    <dsp:sp modelId="{9C0CC280-10F0-45E1-A189-C08A5B25DEEF}">
      <dsp:nvSpPr>
        <dsp:cNvPr id="0" name=""/>
        <dsp:cNvSpPr/>
      </dsp:nvSpPr>
      <dsp:spPr>
        <a:xfrm>
          <a:off x="64561"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5788" y="200724"/>
        <a:ext cx="207529" cy="255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57F1-079E-4158-92C9-37128CEEBB9A}">
      <dsp:nvSpPr>
        <dsp:cNvPr id="0" name=""/>
        <dsp:cNvSpPr/>
      </dsp:nvSpPr>
      <dsp:spPr>
        <a:xfrm>
          <a:off x="380498" y="189497"/>
          <a:ext cx="278279" cy="278279"/>
        </a:xfrm>
        <a:prstGeom prst="ellipse">
          <a:avLst/>
        </a:prstGeom>
        <a:solidFill>
          <a:schemeClr val="accent5">
            <a:lumMod val="50000"/>
          </a:schemeClr>
        </a:solidFill>
        <a:ln w="12700" cap="flat" cmpd="sng" algn="ctr">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latin typeface="ＭＳ Ｐゴシック" panose="020B0600070205080204" pitchFamily="50" charset="-128"/>
            <a:ea typeface="ＭＳ Ｐゴシック" panose="020B0600070205080204" pitchFamily="50" charset="-128"/>
          </a:endParaRPr>
        </a:p>
      </dsp:txBody>
      <dsp:txXfrm>
        <a:off x="421251" y="230250"/>
        <a:ext cx="196773" cy="196773"/>
      </dsp:txXfrm>
    </dsp:sp>
    <dsp:sp modelId="{661BF1E7-3930-45FD-8204-BA21AEA8DF17}">
      <dsp:nvSpPr>
        <dsp:cNvPr id="0" name=""/>
        <dsp:cNvSpPr/>
      </dsp:nvSpPr>
      <dsp:spPr>
        <a:xfrm rot="5400000" flipV="1">
          <a:off x="502367" y="113711"/>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129345"/>
        <a:ext cx="24178" cy="62446"/>
      </dsp:txXfrm>
    </dsp:sp>
    <dsp:sp modelId="{88DE8F6D-0807-4009-A7B2-0E4817B80EC3}">
      <dsp:nvSpPr>
        <dsp:cNvPr id="0" name=""/>
        <dsp:cNvSpPr/>
      </dsp:nvSpPr>
      <dsp:spPr>
        <a:xfrm>
          <a:off x="191554" y="33243"/>
          <a:ext cx="656167" cy="10729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38480"/>
        <a:ext cx="645693" cy="96816"/>
      </dsp:txXfrm>
    </dsp:sp>
    <dsp:sp modelId="{CCE2A7FE-11F0-4697-9172-14232E657247}">
      <dsp:nvSpPr>
        <dsp:cNvPr id="0" name=""/>
        <dsp:cNvSpPr/>
      </dsp:nvSpPr>
      <dsp:spPr>
        <a:xfrm rot="10800000">
          <a:off x="668347" y="276598"/>
          <a:ext cx="51029"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a:off x="683656" y="297413"/>
        <a:ext cx="35720" cy="62446"/>
      </dsp:txXfrm>
    </dsp:sp>
    <dsp:sp modelId="{5D2CE7A1-090D-4FE5-A389-1F5CFFA88BC2}">
      <dsp:nvSpPr>
        <dsp:cNvPr id="0" name=""/>
        <dsp:cNvSpPr/>
      </dsp:nvSpPr>
      <dsp:spPr>
        <a:xfrm>
          <a:off x="731115"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42342" y="200724"/>
        <a:ext cx="207529" cy="255825"/>
      </dsp:txXfrm>
    </dsp:sp>
    <dsp:sp modelId="{FD3D06D4-6A1D-4ADC-8233-918402B72C8A}">
      <dsp:nvSpPr>
        <dsp:cNvPr id="0" name=""/>
        <dsp:cNvSpPr/>
      </dsp:nvSpPr>
      <dsp:spPr>
        <a:xfrm rot="16200000" flipV="1">
          <a:off x="502367" y="439485"/>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465481"/>
        <a:ext cx="24178" cy="62446"/>
      </dsp:txXfrm>
    </dsp:sp>
    <dsp:sp modelId="{26D7FB38-C827-4950-A956-A05772FD61A5}">
      <dsp:nvSpPr>
        <dsp:cNvPr id="0" name=""/>
        <dsp:cNvSpPr/>
      </dsp:nvSpPr>
      <dsp:spPr>
        <a:xfrm>
          <a:off x="191554" y="516740"/>
          <a:ext cx="656167" cy="10729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521977"/>
        <a:ext cx="645693" cy="96816"/>
      </dsp:txXfrm>
    </dsp:sp>
    <dsp:sp modelId="{01B6BA61-3000-4264-8763-F3B22435E0B1}">
      <dsp:nvSpPr>
        <dsp:cNvPr id="0" name=""/>
        <dsp:cNvSpPr/>
      </dsp:nvSpPr>
      <dsp:spPr>
        <a:xfrm>
          <a:off x="308493" y="276598"/>
          <a:ext cx="60634"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308493" y="297413"/>
        <a:ext cx="42444" cy="62446"/>
      </dsp:txXfrm>
    </dsp:sp>
    <dsp:sp modelId="{9C0CC280-10F0-45E1-A189-C08A5B25DEEF}">
      <dsp:nvSpPr>
        <dsp:cNvPr id="0" name=""/>
        <dsp:cNvSpPr/>
      </dsp:nvSpPr>
      <dsp:spPr>
        <a:xfrm>
          <a:off x="64561"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5788" y="200724"/>
        <a:ext cx="207529" cy="255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57F1-079E-4158-92C9-37128CEEBB9A}">
      <dsp:nvSpPr>
        <dsp:cNvPr id="0" name=""/>
        <dsp:cNvSpPr/>
      </dsp:nvSpPr>
      <dsp:spPr>
        <a:xfrm>
          <a:off x="380498" y="189497"/>
          <a:ext cx="278279" cy="278279"/>
        </a:xfrm>
        <a:prstGeom prst="ellipse">
          <a:avLst/>
        </a:prstGeom>
        <a:solidFill>
          <a:schemeClr val="accent5">
            <a:lumMod val="50000"/>
          </a:schemeClr>
        </a:solidFill>
        <a:ln w="12700" cap="flat" cmpd="sng" algn="ctr">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latin typeface="ＭＳ Ｐゴシック" panose="020B0600070205080204" pitchFamily="50" charset="-128"/>
            <a:ea typeface="ＭＳ Ｐゴシック" panose="020B0600070205080204" pitchFamily="50" charset="-128"/>
          </a:endParaRPr>
        </a:p>
      </dsp:txBody>
      <dsp:txXfrm>
        <a:off x="421251" y="230250"/>
        <a:ext cx="196773" cy="196773"/>
      </dsp:txXfrm>
    </dsp:sp>
    <dsp:sp modelId="{661BF1E7-3930-45FD-8204-BA21AEA8DF17}">
      <dsp:nvSpPr>
        <dsp:cNvPr id="0" name=""/>
        <dsp:cNvSpPr/>
      </dsp:nvSpPr>
      <dsp:spPr>
        <a:xfrm rot="5400000" flipV="1">
          <a:off x="502367" y="113711"/>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129345"/>
        <a:ext cx="24178" cy="62446"/>
      </dsp:txXfrm>
    </dsp:sp>
    <dsp:sp modelId="{88DE8F6D-0807-4009-A7B2-0E4817B80EC3}">
      <dsp:nvSpPr>
        <dsp:cNvPr id="0" name=""/>
        <dsp:cNvSpPr/>
      </dsp:nvSpPr>
      <dsp:spPr>
        <a:xfrm>
          <a:off x="191554" y="33243"/>
          <a:ext cx="656167" cy="10729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38480"/>
        <a:ext cx="645693" cy="96816"/>
      </dsp:txXfrm>
    </dsp:sp>
    <dsp:sp modelId="{CCE2A7FE-11F0-4697-9172-14232E657247}">
      <dsp:nvSpPr>
        <dsp:cNvPr id="0" name=""/>
        <dsp:cNvSpPr/>
      </dsp:nvSpPr>
      <dsp:spPr>
        <a:xfrm rot="10800000">
          <a:off x="668347" y="276598"/>
          <a:ext cx="51029"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a:off x="683656" y="297413"/>
        <a:ext cx="35720" cy="62446"/>
      </dsp:txXfrm>
    </dsp:sp>
    <dsp:sp modelId="{5D2CE7A1-090D-4FE5-A389-1F5CFFA88BC2}">
      <dsp:nvSpPr>
        <dsp:cNvPr id="0" name=""/>
        <dsp:cNvSpPr/>
      </dsp:nvSpPr>
      <dsp:spPr>
        <a:xfrm>
          <a:off x="731115"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42342" y="200724"/>
        <a:ext cx="207529" cy="255825"/>
      </dsp:txXfrm>
    </dsp:sp>
    <dsp:sp modelId="{FD3D06D4-6A1D-4ADC-8233-918402B72C8A}">
      <dsp:nvSpPr>
        <dsp:cNvPr id="0" name=""/>
        <dsp:cNvSpPr/>
      </dsp:nvSpPr>
      <dsp:spPr>
        <a:xfrm rot="16200000" flipV="1">
          <a:off x="502367" y="439485"/>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465481"/>
        <a:ext cx="24178" cy="62446"/>
      </dsp:txXfrm>
    </dsp:sp>
    <dsp:sp modelId="{26D7FB38-C827-4950-A956-A05772FD61A5}">
      <dsp:nvSpPr>
        <dsp:cNvPr id="0" name=""/>
        <dsp:cNvSpPr/>
      </dsp:nvSpPr>
      <dsp:spPr>
        <a:xfrm>
          <a:off x="191554" y="516740"/>
          <a:ext cx="656167" cy="10729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521977"/>
        <a:ext cx="645693" cy="96816"/>
      </dsp:txXfrm>
    </dsp:sp>
    <dsp:sp modelId="{01B6BA61-3000-4264-8763-F3B22435E0B1}">
      <dsp:nvSpPr>
        <dsp:cNvPr id="0" name=""/>
        <dsp:cNvSpPr/>
      </dsp:nvSpPr>
      <dsp:spPr>
        <a:xfrm>
          <a:off x="308493" y="276598"/>
          <a:ext cx="60634"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308493" y="297413"/>
        <a:ext cx="42444" cy="62446"/>
      </dsp:txXfrm>
    </dsp:sp>
    <dsp:sp modelId="{9C0CC280-10F0-45E1-A189-C08A5B25DEEF}">
      <dsp:nvSpPr>
        <dsp:cNvPr id="0" name=""/>
        <dsp:cNvSpPr/>
      </dsp:nvSpPr>
      <dsp:spPr>
        <a:xfrm>
          <a:off x="64561"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5788" y="200724"/>
        <a:ext cx="207529" cy="2558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57F1-079E-4158-92C9-37128CEEBB9A}">
      <dsp:nvSpPr>
        <dsp:cNvPr id="0" name=""/>
        <dsp:cNvSpPr/>
      </dsp:nvSpPr>
      <dsp:spPr>
        <a:xfrm>
          <a:off x="380498" y="189497"/>
          <a:ext cx="278279" cy="278279"/>
        </a:xfrm>
        <a:prstGeom prst="ellipse">
          <a:avLst/>
        </a:prstGeom>
        <a:solidFill>
          <a:schemeClr val="accent5">
            <a:lumMod val="50000"/>
          </a:schemeClr>
        </a:solidFill>
        <a:ln w="12700" cap="flat" cmpd="sng" algn="ctr">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latin typeface="ＭＳ Ｐゴシック" panose="020B0600070205080204" pitchFamily="50" charset="-128"/>
            <a:ea typeface="ＭＳ Ｐゴシック" panose="020B0600070205080204" pitchFamily="50" charset="-128"/>
          </a:endParaRPr>
        </a:p>
      </dsp:txBody>
      <dsp:txXfrm>
        <a:off x="421251" y="230250"/>
        <a:ext cx="196773" cy="196773"/>
      </dsp:txXfrm>
    </dsp:sp>
    <dsp:sp modelId="{661BF1E7-3930-45FD-8204-BA21AEA8DF17}">
      <dsp:nvSpPr>
        <dsp:cNvPr id="0" name=""/>
        <dsp:cNvSpPr/>
      </dsp:nvSpPr>
      <dsp:spPr>
        <a:xfrm rot="5400000" flipV="1">
          <a:off x="502367" y="113711"/>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129345"/>
        <a:ext cx="24178" cy="62446"/>
      </dsp:txXfrm>
    </dsp:sp>
    <dsp:sp modelId="{88DE8F6D-0807-4009-A7B2-0E4817B80EC3}">
      <dsp:nvSpPr>
        <dsp:cNvPr id="0" name=""/>
        <dsp:cNvSpPr/>
      </dsp:nvSpPr>
      <dsp:spPr>
        <a:xfrm>
          <a:off x="191554" y="33243"/>
          <a:ext cx="656167" cy="10729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38480"/>
        <a:ext cx="645693" cy="96816"/>
      </dsp:txXfrm>
    </dsp:sp>
    <dsp:sp modelId="{CCE2A7FE-11F0-4697-9172-14232E657247}">
      <dsp:nvSpPr>
        <dsp:cNvPr id="0" name=""/>
        <dsp:cNvSpPr/>
      </dsp:nvSpPr>
      <dsp:spPr>
        <a:xfrm rot="10800000">
          <a:off x="668347" y="276598"/>
          <a:ext cx="51029"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a:off x="683656" y="297413"/>
        <a:ext cx="35720" cy="62446"/>
      </dsp:txXfrm>
    </dsp:sp>
    <dsp:sp modelId="{5D2CE7A1-090D-4FE5-A389-1F5CFFA88BC2}">
      <dsp:nvSpPr>
        <dsp:cNvPr id="0" name=""/>
        <dsp:cNvSpPr/>
      </dsp:nvSpPr>
      <dsp:spPr>
        <a:xfrm>
          <a:off x="731115"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42342" y="200724"/>
        <a:ext cx="207529" cy="255825"/>
      </dsp:txXfrm>
    </dsp:sp>
    <dsp:sp modelId="{FD3D06D4-6A1D-4ADC-8233-918402B72C8A}">
      <dsp:nvSpPr>
        <dsp:cNvPr id="0" name=""/>
        <dsp:cNvSpPr/>
      </dsp:nvSpPr>
      <dsp:spPr>
        <a:xfrm rot="16200000" flipV="1">
          <a:off x="502367" y="439485"/>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465481"/>
        <a:ext cx="24178" cy="62446"/>
      </dsp:txXfrm>
    </dsp:sp>
    <dsp:sp modelId="{26D7FB38-C827-4950-A956-A05772FD61A5}">
      <dsp:nvSpPr>
        <dsp:cNvPr id="0" name=""/>
        <dsp:cNvSpPr/>
      </dsp:nvSpPr>
      <dsp:spPr>
        <a:xfrm>
          <a:off x="191554" y="516740"/>
          <a:ext cx="656167" cy="10729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521977"/>
        <a:ext cx="645693" cy="96816"/>
      </dsp:txXfrm>
    </dsp:sp>
    <dsp:sp modelId="{01B6BA61-3000-4264-8763-F3B22435E0B1}">
      <dsp:nvSpPr>
        <dsp:cNvPr id="0" name=""/>
        <dsp:cNvSpPr/>
      </dsp:nvSpPr>
      <dsp:spPr>
        <a:xfrm>
          <a:off x="308493" y="276598"/>
          <a:ext cx="60634"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308493" y="297413"/>
        <a:ext cx="42444" cy="62446"/>
      </dsp:txXfrm>
    </dsp:sp>
    <dsp:sp modelId="{9C0CC280-10F0-45E1-A189-C08A5B25DEEF}">
      <dsp:nvSpPr>
        <dsp:cNvPr id="0" name=""/>
        <dsp:cNvSpPr/>
      </dsp:nvSpPr>
      <dsp:spPr>
        <a:xfrm>
          <a:off x="64561"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5788" y="200724"/>
        <a:ext cx="207529" cy="255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57F1-079E-4158-92C9-37128CEEBB9A}">
      <dsp:nvSpPr>
        <dsp:cNvPr id="0" name=""/>
        <dsp:cNvSpPr/>
      </dsp:nvSpPr>
      <dsp:spPr>
        <a:xfrm>
          <a:off x="380498" y="189497"/>
          <a:ext cx="278279" cy="278279"/>
        </a:xfrm>
        <a:prstGeom prst="ellipse">
          <a:avLst/>
        </a:prstGeom>
        <a:solidFill>
          <a:schemeClr val="accent5">
            <a:lumMod val="50000"/>
          </a:schemeClr>
        </a:solidFill>
        <a:ln w="12700" cap="flat" cmpd="sng" algn="ctr">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latin typeface="ＭＳ Ｐゴシック" panose="020B0600070205080204" pitchFamily="50" charset="-128"/>
            <a:ea typeface="ＭＳ Ｐゴシック" panose="020B0600070205080204" pitchFamily="50" charset="-128"/>
          </a:endParaRPr>
        </a:p>
      </dsp:txBody>
      <dsp:txXfrm>
        <a:off x="421251" y="230250"/>
        <a:ext cx="196773" cy="196773"/>
      </dsp:txXfrm>
    </dsp:sp>
    <dsp:sp modelId="{661BF1E7-3930-45FD-8204-BA21AEA8DF17}">
      <dsp:nvSpPr>
        <dsp:cNvPr id="0" name=""/>
        <dsp:cNvSpPr/>
      </dsp:nvSpPr>
      <dsp:spPr>
        <a:xfrm rot="5400000" flipV="1">
          <a:off x="502367" y="113711"/>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129345"/>
        <a:ext cx="24178" cy="62446"/>
      </dsp:txXfrm>
    </dsp:sp>
    <dsp:sp modelId="{88DE8F6D-0807-4009-A7B2-0E4817B80EC3}">
      <dsp:nvSpPr>
        <dsp:cNvPr id="0" name=""/>
        <dsp:cNvSpPr/>
      </dsp:nvSpPr>
      <dsp:spPr>
        <a:xfrm>
          <a:off x="191554" y="33243"/>
          <a:ext cx="656167" cy="10729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38480"/>
        <a:ext cx="645693" cy="96816"/>
      </dsp:txXfrm>
    </dsp:sp>
    <dsp:sp modelId="{CCE2A7FE-11F0-4697-9172-14232E657247}">
      <dsp:nvSpPr>
        <dsp:cNvPr id="0" name=""/>
        <dsp:cNvSpPr/>
      </dsp:nvSpPr>
      <dsp:spPr>
        <a:xfrm rot="10800000">
          <a:off x="668347" y="276598"/>
          <a:ext cx="51029"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a:off x="683656" y="297413"/>
        <a:ext cx="35720" cy="62446"/>
      </dsp:txXfrm>
    </dsp:sp>
    <dsp:sp modelId="{5D2CE7A1-090D-4FE5-A389-1F5CFFA88BC2}">
      <dsp:nvSpPr>
        <dsp:cNvPr id="0" name=""/>
        <dsp:cNvSpPr/>
      </dsp:nvSpPr>
      <dsp:spPr>
        <a:xfrm>
          <a:off x="731115"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42342" y="200724"/>
        <a:ext cx="207529" cy="255825"/>
      </dsp:txXfrm>
    </dsp:sp>
    <dsp:sp modelId="{FD3D06D4-6A1D-4ADC-8233-918402B72C8A}">
      <dsp:nvSpPr>
        <dsp:cNvPr id="0" name=""/>
        <dsp:cNvSpPr/>
      </dsp:nvSpPr>
      <dsp:spPr>
        <a:xfrm rot="16200000" flipV="1">
          <a:off x="502367" y="439485"/>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465481"/>
        <a:ext cx="24178" cy="62446"/>
      </dsp:txXfrm>
    </dsp:sp>
    <dsp:sp modelId="{26D7FB38-C827-4950-A956-A05772FD61A5}">
      <dsp:nvSpPr>
        <dsp:cNvPr id="0" name=""/>
        <dsp:cNvSpPr/>
      </dsp:nvSpPr>
      <dsp:spPr>
        <a:xfrm>
          <a:off x="191554" y="516740"/>
          <a:ext cx="656167" cy="10729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521977"/>
        <a:ext cx="645693" cy="96816"/>
      </dsp:txXfrm>
    </dsp:sp>
    <dsp:sp modelId="{01B6BA61-3000-4264-8763-F3B22435E0B1}">
      <dsp:nvSpPr>
        <dsp:cNvPr id="0" name=""/>
        <dsp:cNvSpPr/>
      </dsp:nvSpPr>
      <dsp:spPr>
        <a:xfrm>
          <a:off x="308493" y="276598"/>
          <a:ext cx="60634"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308493" y="297413"/>
        <a:ext cx="42444" cy="62446"/>
      </dsp:txXfrm>
    </dsp:sp>
    <dsp:sp modelId="{9C0CC280-10F0-45E1-A189-C08A5B25DEEF}">
      <dsp:nvSpPr>
        <dsp:cNvPr id="0" name=""/>
        <dsp:cNvSpPr/>
      </dsp:nvSpPr>
      <dsp:spPr>
        <a:xfrm>
          <a:off x="64561"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5788" y="200724"/>
        <a:ext cx="207529" cy="2558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57F1-079E-4158-92C9-37128CEEBB9A}">
      <dsp:nvSpPr>
        <dsp:cNvPr id="0" name=""/>
        <dsp:cNvSpPr/>
      </dsp:nvSpPr>
      <dsp:spPr>
        <a:xfrm>
          <a:off x="380498" y="189497"/>
          <a:ext cx="278279" cy="278279"/>
        </a:xfrm>
        <a:prstGeom prst="ellipse">
          <a:avLst/>
        </a:prstGeom>
        <a:solidFill>
          <a:schemeClr val="accent5">
            <a:lumMod val="50000"/>
          </a:schemeClr>
        </a:solidFill>
        <a:ln w="12700" cap="flat" cmpd="sng" algn="ctr">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latin typeface="ＭＳ Ｐゴシック" panose="020B0600070205080204" pitchFamily="50" charset="-128"/>
            <a:ea typeface="ＭＳ Ｐゴシック" panose="020B0600070205080204" pitchFamily="50" charset="-128"/>
          </a:endParaRPr>
        </a:p>
      </dsp:txBody>
      <dsp:txXfrm>
        <a:off x="421251" y="230250"/>
        <a:ext cx="196773" cy="196773"/>
      </dsp:txXfrm>
    </dsp:sp>
    <dsp:sp modelId="{661BF1E7-3930-45FD-8204-BA21AEA8DF17}">
      <dsp:nvSpPr>
        <dsp:cNvPr id="0" name=""/>
        <dsp:cNvSpPr/>
      </dsp:nvSpPr>
      <dsp:spPr>
        <a:xfrm rot="5400000" flipV="1">
          <a:off x="502367" y="113711"/>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129345"/>
        <a:ext cx="24178" cy="62446"/>
      </dsp:txXfrm>
    </dsp:sp>
    <dsp:sp modelId="{88DE8F6D-0807-4009-A7B2-0E4817B80EC3}">
      <dsp:nvSpPr>
        <dsp:cNvPr id="0" name=""/>
        <dsp:cNvSpPr/>
      </dsp:nvSpPr>
      <dsp:spPr>
        <a:xfrm>
          <a:off x="191554" y="33243"/>
          <a:ext cx="656167" cy="107290"/>
        </a:xfrm>
        <a:prstGeom prst="roundRect">
          <a:avLst/>
        </a:prstGeom>
        <a:solidFill>
          <a:prstClr val="white">
            <a:lumMod val="85000"/>
          </a:prst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196791" y="38480"/>
        <a:ext cx="645693" cy="96816"/>
      </dsp:txXfrm>
    </dsp:sp>
    <dsp:sp modelId="{CCE2A7FE-11F0-4697-9172-14232E657247}">
      <dsp:nvSpPr>
        <dsp:cNvPr id="0" name=""/>
        <dsp:cNvSpPr/>
      </dsp:nvSpPr>
      <dsp:spPr>
        <a:xfrm rot="10800000">
          <a:off x="668347" y="276598"/>
          <a:ext cx="51029"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a:off x="683656" y="297413"/>
        <a:ext cx="35720" cy="62446"/>
      </dsp:txXfrm>
    </dsp:sp>
    <dsp:sp modelId="{5D2CE7A1-090D-4FE5-A389-1F5CFFA88BC2}">
      <dsp:nvSpPr>
        <dsp:cNvPr id="0" name=""/>
        <dsp:cNvSpPr/>
      </dsp:nvSpPr>
      <dsp:spPr>
        <a:xfrm>
          <a:off x="731115" y="189497"/>
          <a:ext cx="229983" cy="278279"/>
        </a:xfrm>
        <a:prstGeom prst="roundRect">
          <a:avLst/>
        </a:prstGeom>
        <a:solidFill>
          <a:srgbClr val="4472C4">
            <a:lumMod val="40000"/>
            <a:lumOff val="6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742342" y="200724"/>
        <a:ext cx="207529" cy="255825"/>
      </dsp:txXfrm>
    </dsp:sp>
    <dsp:sp modelId="{FD3D06D4-6A1D-4ADC-8233-918402B72C8A}">
      <dsp:nvSpPr>
        <dsp:cNvPr id="0" name=""/>
        <dsp:cNvSpPr/>
      </dsp:nvSpPr>
      <dsp:spPr>
        <a:xfrm rot="16200000" flipV="1">
          <a:off x="502367" y="439485"/>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465481"/>
        <a:ext cx="24178" cy="62446"/>
      </dsp:txXfrm>
    </dsp:sp>
    <dsp:sp modelId="{26D7FB38-C827-4950-A956-A05772FD61A5}">
      <dsp:nvSpPr>
        <dsp:cNvPr id="0" name=""/>
        <dsp:cNvSpPr/>
      </dsp:nvSpPr>
      <dsp:spPr>
        <a:xfrm>
          <a:off x="191554" y="516740"/>
          <a:ext cx="656167" cy="10729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521977"/>
        <a:ext cx="645693" cy="96816"/>
      </dsp:txXfrm>
    </dsp:sp>
    <dsp:sp modelId="{01B6BA61-3000-4264-8763-F3B22435E0B1}">
      <dsp:nvSpPr>
        <dsp:cNvPr id="0" name=""/>
        <dsp:cNvSpPr/>
      </dsp:nvSpPr>
      <dsp:spPr>
        <a:xfrm>
          <a:off x="308493" y="276598"/>
          <a:ext cx="60634"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308493" y="297413"/>
        <a:ext cx="42444" cy="62446"/>
      </dsp:txXfrm>
    </dsp:sp>
    <dsp:sp modelId="{9C0CC280-10F0-45E1-A189-C08A5B25DEEF}">
      <dsp:nvSpPr>
        <dsp:cNvPr id="0" name=""/>
        <dsp:cNvSpPr/>
      </dsp:nvSpPr>
      <dsp:spPr>
        <a:xfrm>
          <a:off x="64561"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5788" y="200724"/>
        <a:ext cx="207529" cy="2558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57F1-079E-4158-92C9-37128CEEBB9A}">
      <dsp:nvSpPr>
        <dsp:cNvPr id="0" name=""/>
        <dsp:cNvSpPr/>
      </dsp:nvSpPr>
      <dsp:spPr>
        <a:xfrm>
          <a:off x="380498" y="189497"/>
          <a:ext cx="278279" cy="278279"/>
        </a:xfrm>
        <a:prstGeom prst="ellipse">
          <a:avLst/>
        </a:prstGeom>
        <a:solidFill>
          <a:schemeClr val="accent5">
            <a:lumMod val="50000"/>
          </a:schemeClr>
        </a:solidFill>
        <a:ln w="12700" cap="flat" cmpd="sng" algn="ctr">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latin typeface="ＭＳ Ｐゴシック" panose="020B0600070205080204" pitchFamily="50" charset="-128"/>
            <a:ea typeface="ＭＳ Ｐゴシック" panose="020B0600070205080204" pitchFamily="50" charset="-128"/>
          </a:endParaRPr>
        </a:p>
      </dsp:txBody>
      <dsp:txXfrm>
        <a:off x="421251" y="230250"/>
        <a:ext cx="196773" cy="196773"/>
      </dsp:txXfrm>
    </dsp:sp>
    <dsp:sp modelId="{661BF1E7-3930-45FD-8204-BA21AEA8DF17}">
      <dsp:nvSpPr>
        <dsp:cNvPr id="0" name=""/>
        <dsp:cNvSpPr/>
      </dsp:nvSpPr>
      <dsp:spPr>
        <a:xfrm rot="5400000" flipV="1">
          <a:off x="502367" y="113711"/>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129345"/>
        <a:ext cx="24178" cy="62446"/>
      </dsp:txXfrm>
    </dsp:sp>
    <dsp:sp modelId="{88DE8F6D-0807-4009-A7B2-0E4817B80EC3}">
      <dsp:nvSpPr>
        <dsp:cNvPr id="0" name=""/>
        <dsp:cNvSpPr/>
      </dsp:nvSpPr>
      <dsp:spPr>
        <a:xfrm>
          <a:off x="191554" y="33243"/>
          <a:ext cx="656167" cy="107290"/>
        </a:xfrm>
        <a:prstGeom prst="roundRect">
          <a:avLst/>
        </a:prstGeom>
        <a:solidFill>
          <a:prstClr val="white">
            <a:lumMod val="85000"/>
          </a:prst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196791" y="38480"/>
        <a:ext cx="645693" cy="96816"/>
      </dsp:txXfrm>
    </dsp:sp>
    <dsp:sp modelId="{CCE2A7FE-11F0-4697-9172-14232E657247}">
      <dsp:nvSpPr>
        <dsp:cNvPr id="0" name=""/>
        <dsp:cNvSpPr/>
      </dsp:nvSpPr>
      <dsp:spPr>
        <a:xfrm rot="10800000">
          <a:off x="668347" y="276598"/>
          <a:ext cx="51029"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a:off x="683656" y="297413"/>
        <a:ext cx="35720" cy="62446"/>
      </dsp:txXfrm>
    </dsp:sp>
    <dsp:sp modelId="{5D2CE7A1-090D-4FE5-A389-1F5CFFA88BC2}">
      <dsp:nvSpPr>
        <dsp:cNvPr id="0" name=""/>
        <dsp:cNvSpPr/>
      </dsp:nvSpPr>
      <dsp:spPr>
        <a:xfrm>
          <a:off x="731115" y="189497"/>
          <a:ext cx="229983" cy="278279"/>
        </a:xfrm>
        <a:prstGeom prst="roundRect">
          <a:avLst/>
        </a:prstGeom>
        <a:solidFill>
          <a:srgbClr val="4472C4">
            <a:lumMod val="40000"/>
            <a:lumOff val="6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742342" y="200724"/>
        <a:ext cx="207529" cy="255825"/>
      </dsp:txXfrm>
    </dsp:sp>
    <dsp:sp modelId="{FD3D06D4-6A1D-4ADC-8233-918402B72C8A}">
      <dsp:nvSpPr>
        <dsp:cNvPr id="0" name=""/>
        <dsp:cNvSpPr/>
      </dsp:nvSpPr>
      <dsp:spPr>
        <a:xfrm rot="16200000" flipV="1">
          <a:off x="502367" y="439485"/>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465481"/>
        <a:ext cx="24178" cy="62446"/>
      </dsp:txXfrm>
    </dsp:sp>
    <dsp:sp modelId="{26D7FB38-C827-4950-A956-A05772FD61A5}">
      <dsp:nvSpPr>
        <dsp:cNvPr id="0" name=""/>
        <dsp:cNvSpPr/>
      </dsp:nvSpPr>
      <dsp:spPr>
        <a:xfrm>
          <a:off x="191554" y="516740"/>
          <a:ext cx="656167" cy="10729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521977"/>
        <a:ext cx="645693" cy="96816"/>
      </dsp:txXfrm>
    </dsp:sp>
    <dsp:sp modelId="{01B6BA61-3000-4264-8763-F3B22435E0B1}">
      <dsp:nvSpPr>
        <dsp:cNvPr id="0" name=""/>
        <dsp:cNvSpPr/>
      </dsp:nvSpPr>
      <dsp:spPr>
        <a:xfrm>
          <a:off x="308493" y="276598"/>
          <a:ext cx="60634"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308493" y="297413"/>
        <a:ext cx="42444" cy="62446"/>
      </dsp:txXfrm>
    </dsp:sp>
    <dsp:sp modelId="{9C0CC280-10F0-45E1-A189-C08A5B25DEEF}">
      <dsp:nvSpPr>
        <dsp:cNvPr id="0" name=""/>
        <dsp:cNvSpPr/>
      </dsp:nvSpPr>
      <dsp:spPr>
        <a:xfrm>
          <a:off x="64561"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5788" y="200724"/>
        <a:ext cx="207529" cy="2558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57F1-079E-4158-92C9-37128CEEBB9A}">
      <dsp:nvSpPr>
        <dsp:cNvPr id="0" name=""/>
        <dsp:cNvSpPr/>
      </dsp:nvSpPr>
      <dsp:spPr>
        <a:xfrm>
          <a:off x="380498" y="189497"/>
          <a:ext cx="278279" cy="278279"/>
        </a:xfrm>
        <a:prstGeom prst="ellipse">
          <a:avLst/>
        </a:prstGeom>
        <a:solidFill>
          <a:schemeClr val="accent5">
            <a:lumMod val="50000"/>
          </a:schemeClr>
        </a:solidFill>
        <a:ln w="12700" cap="flat" cmpd="sng" algn="ctr">
          <a:gradFill flip="none" rotWithShape="1">
            <a:gsLst>
              <a:gs pos="0">
                <a:schemeClr val="accent5">
                  <a:lumMod val="60000"/>
                  <a:lumOff val="40000"/>
                </a:schemeClr>
              </a:gs>
              <a:gs pos="100000">
                <a:schemeClr val="accent5">
                  <a:lumMod val="50000"/>
                </a:schemeClr>
              </a:gs>
            </a:gsLst>
            <a:path path="circle">
              <a:fillToRect l="50000" t="50000" r="50000" b="50000"/>
            </a:path>
            <a:tileRect/>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latin typeface="ＭＳ Ｐゴシック" panose="020B0600070205080204" pitchFamily="50" charset="-128"/>
            <a:ea typeface="ＭＳ Ｐゴシック" panose="020B0600070205080204" pitchFamily="50" charset="-128"/>
          </a:endParaRPr>
        </a:p>
      </dsp:txBody>
      <dsp:txXfrm>
        <a:off x="421251" y="230250"/>
        <a:ext cx="196773" cy="196773"/>
      </dsp:txXfrm>
    </dsp:sp>
    <dsp:sp modelId="{661BF1E7-3930-45FD-8204-BA21AEA8DF17}">
      <dsp:nvSpPr>
        <dsp:cNvPr id="0" name=""/>
        <dsp:cNvSpPr/>
      </dsp:nvSpPr>
      <dsp:spPr>
        <a:xfrm rot="5400000" flipV="1">
          <a:off x="502367" y="113711"/>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129345"/>
        <a:ext cx="24178" cy="62446"/>
      </dsp:txXfrm>
    </dsp:sp>
    <dsp:sp modelId="{88DE8F6D-0807-4009-A7B2-0E4817B80EC3}">
      <dsp:nvSpPr>
        <dsp:cNvPr id="0" name=""/>
        <dsp:cNvSpPr/>
      </dsp:nvSpPr>
      <dsp:spPr>
        <a:xfrm>
          <a:off x="191554" y="33243"/>
          <a:ext cx="656167" cy="107290"/>
        </a:xfrm>
        <a:prstGeom prst="roundRect">
          <a:avLst/>
        </a:prstGeom>
        <a:solidFill>
          <a:prstClr val="white">
            <a:lumMod val="85000"/>
          </a:prst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196791" y="38480"/>
        <a:ext cx="645693" cy="96816"/>
      </dsp:txXfrm>
    </dsp:sp>
    <dsp:sp modelId="{CCE2A7FE-11F0-4697-9172-14232E657247}">
      <dsp:nvSpPr>
        <dsp:cNvPr id="0" name=""/>
        <dsp:cNvSpPr/>
      </dsp:nvSpPr>
      <dsp:spPr>
        <a:xfrm rot="10800000">
          <a:off x="668347" y="276598"/>
          <a:ext cx="51029"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a:off x="683656" y="297413"/>
        <a:ext cx="35720" cy="62446"/>
      </dsp:txXfrm>
    </dsp:sp>
    <dsp:sp modelId="{5D2CE7A1-090D-4FE5-A389-1F5CFFA88BC2}">
      <dsp:nvSpPr>
        <dsp:cNvPr id="0" name=""/>
        <dsp:cNvSpPr/>
      </dsp:nvSpPr>
      <dsp:spPr>
        <a:xfrm>
          <a:off x="731115" y="189497"/>
          <a:ext cx="229983" cy="278279"/>
        </a:xfrm>
        <a:prstGeom prst="roundRect">
          <a:avLst/>
        </a:prstGeom>
        <a:solidFill>
          <a:srgbClr val="4472C4">
            <a:lumMod val="40000"/>
            <a:lumOff val="6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prstClr val="black"/>
            </a:solidFill>
            <a:latin typeface="ＭＳ Ｐゴシック" panose="020B0600070205080204" pitchFamily="50" charset="-128"/>
            <a:ea typeface="ＭＳ Ｐゴシック" panose="020B0600070205080204" pitchFamily="50" charset="-128"/>
            <a:cs typeface="+mn-cs"/>
          </a:endParaRPr>
        </a:p>
      </dsp:txBody>
      <dsp:txXfrm>
        <a:off x="742342" y="200724"/>
        <a:ext cx="207529" cy="255825"/>
      </dsp:txXfrm>
    </dsp:sp>
    <dsp:sp modelId="{FD3D06D4-6A1D-4ADC-8233-918402B72C8A}">
      <dsp:nvSpPr>
        <dsp:cNvPr id="0" name=""/>
        <dsp:cNvSpPr/>
      </dsp:nvSpPr>
      <dsp:spPr>
        <a:xfrm rot="16200000" flipV="1">
          <a:off x="502367" y="439485"/>
          <a:ext cx="34540"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507548" y="465481"/>
        <a:ext cx="24178" cy="62446"/>
      </dsp:txXfrm>
    </dsp:sp>
    <dsp:sp modelId="{26D7FB38-C827-4950-A956-A05772FD61A5}">
      <dsp:nvSpPr>
        <dsp:cNvPr id="0" name=""/>
        <dsp:cNvSpPr/>
      </dsp:nvSpPr>
      <dsp:spPr>
        <a:xfrm>
          <a:off x="191554" y="516740"/>
          <a:ext cx="656167" cy="10729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196791" y="521977"/>
        <a:ext cx="645693" cy="96816"/>
      </dsp:txXfrm>
    </dsp:sp>
    <dsp:sp modelId="{01B6BA61-3000-4264-8763-F3B22435E0B1}">
      <dsp:nvSpPr>
        <dsp:cNvPr id="0" name=""/>
        <dsp:cNvSpPr/>
      </dsp:nvSpPr>
      <dsp:spPr>
        <a:xfrm>
          <a:off x="308493" y="276598"/>
          <a:ext cx="60634" cy="104076"/>
        </a:xfrm>
        <a:prstGeom prst="rightArrow">
          <a:avLst>
            <a:gd name="adj1" fmla="val 60000"/>
            <a:gd name="adj2" fmla="val 50000"/>
          </a:avLst>
        </a:prstGeom>
        <a:gradFill flip="none" rotWithShape="1">
          <a:gsLst>
            <a:gs pos="0">
              <a:schemeClr val="accent1">
                <a:lumMod val="5000"/>
                <a:lumOff val="95000"/>
              </a:schemeClr>
            </a:gs>
            <a:gs pos="67000">
              <a:schemeClr val="accent5">
                <a:lumMod val="60000"/>
                <a:lumOff val="40000"/>
              </a:schemeClr>
            </a:gs>
            <a:gs pos="100000">
              <a:schemeClr val="accent5">
                <a:lumMod val="5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latin typeface="ＭＳ Ｐゴシック" panose="020B0600070205080204" pitchFamily="50" charset="-128"/>
            <a:ea typeface="ＭＳ Ｐゴシック" panose="020B0600070205080204" pitchFamily="50" charset="-128"/>
          </a:endParaRPr>
        </a:p>
      </dsp:txBody>
      <dsp:txXfrm rot="10800000">
        <a:off x="308493" y="297413"/>
        <a:ext cx="42444" cy="62446"/>
      </dsp:txXfrm>
    </dsp:sp>
    <dsp:sp modelId="{9C0CC280-10F0-45E1-A189-C08A5B25DEEF}">
      <dsp:nvSpPr>
        <dsp:cNvPr id="0" name=""/>
        <dsp:cNvSpPr/>
      </dsp:nvSpPr>
      <dsp:spPr>
        <a:xfrm>
          <a:off x="64561" y="189497"/>
          <a:ext cx="229983" cy="27827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solidFill>
              <a:schemeClr val="tx1"/>
            </a:solidFill>
            <a:latin typeface="ＭＳ Ｐゴシック" panose="020B0600070205080204" pitchFamily="50" charset="-128"/>
            <a:ea typeface="ＭＳ Ｐゴシック" panose="020B0600070205080204" pitchFamily="50" charset="-128"/>
          </a:endParaRPr>
        </a:p>
      </dsp:txBody>
      <dsp:txXfrm>
        <a:off x="75788" y="200724"/>
        <a:ext cx="207529" cy="25582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0.88257</cdr:x>
      <cdr:y>0.31485</cdr:y>
    </cdr:from>
    <cdr:to>
      <cdr:x>0.99191</cdr:x>
      <cdr:y>0.41016</cdr:y>
    </cdr:to>
    <cdr:sp macro="" textlink="">
      <cdr:nvSpPr>
        <cdr:cNvPr id="2" name="正方形/長方形 1">
          <a:extLst xmlns:a="http://schemas.openxmlformats.org/drawingml/2006/main">
            <a:ext uri="{FF2B5EF4-FFF2-40B4-BE49-F238E27FC236}">
              <a16:creationId xmlns:a16="http://schemas.microsoft.com/office/drawing/2014/main" id="{63B275B1-4BDC-4014-AF5B-CFBF40F0077E}"/>
            </a:ext>
          </a:extLst>
        </cdr:cNvPr>
        <cdr:cNvSpPr/>
      </cdr:nvSpPr>
      <cdr:spPr>
        <a:xfrm xmlns:a="http://schemas.openxmlformats.org/drawingml/2006/main">
          <a:off x="5851464" y="1456494"/>
          <a:ext cx="724926" cy="44090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r>
            <a:rPr lang="ja-JP" altLang="en-US" sz="900" b="1" dirty="0">
              <a:solidFill>
                <a:srgbClr val="FF0000"/>
              </a:solidFill>
              <a:latin typeface="ＭＳ Ｐゴシック" panose="020B0600070205080204" pitchFamily="50" charset="-128"/>
              <a:ea typeface="ＭＳ Ｐゴシック" panose="020B0600070205080204" pitchFamily="50" charset="-128"/>
            </a:rPr>
            <a:t>業務遂行におけるトラブル</a:t>
          </a:r>
          <a:endParaRPr lang="ja-JP" sz="900" b="1" dirty="0">
            <a:solidFill>
              <a:srgbClr val="FF0000"/>
            </a:solidFill>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0.71561</cdr:x>
      <cdr:y>0.42051</cdr:y>
    </cdr:from>
    <cdr:to>
      <cdr:x>0.88296</cdr:x>
      <cdr:y>0.57</cdr:y>
    </cdr:to>
    <cdr:sp macro="" textlink="">
      <cdr:nvSpPr>
        <cdr:cNvPr id="4" name="正方形/長方形 3">
          <a:extLst xmlns:a="http://schemas.openxmlformats.org/drawingml/2006/main">
            <a:ext uri="{FF2B5EF4-FFF2-40B4-BE49-F238E27FC236}">
              <a16:creationId xmlns:a16="http://schemas.microsoft.com/office/drawing/2014/main" id="{F2BC0319-0F26-45FD-A280-F711967CDFAA}"/>
            </a:ext>
          </a:extLst>
        </cdr:cNvPr>
        <cdr:cNvSpPr/>
      </cdr:nvSpPr>
      <cdr:spPr>
        <a:xfrm xmlns:a="http://schemas.openxmlformats.org/drawingml/2006/main">
          <a:off x="4744521" y="1945279"/>
          <a:ext cx="1109519" cy="6915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r>
            <a:rPr lang="ja-JP" altLang="en-US" sz="900" b="1" dirty="0">
              <a:solidFill>
                <a:srgbClr val="FF0000"/>
              </a:solidFill>
              <a:latin typeface="ＭＳ Ｐゴシック" panose="020B0600070205080204" pitchFamily="50" charset="-128"/>
              <a:ea typeface="ＭＳ Ｐゴシック" panose="020B0600070205080204" pitchFamily="50" charset="-128"/>
            </a:rPr>
            <a:t>労働安全衛生や従業員の心身の健康管理に関するトラブル</a:t>
          </a:r>
          <a:endParaRPr lang="ja-JP" sz="900" b="1" dirty="0">
            <a:solidFill>
              <a:srgbClr val="FF0000"/>
            </a:solidFill>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0.54142</cdr:x>
      <cdr:y>0.14021</cdr:y>
    </cdr:from>
    <cdr:to>
      <cdr:x>0.71823</cdr:x>
      <cdr:y>0.23738</cdr:y>
    </cdr:to>
    <cdr:sp macro="" textlink="">
      <cdr:nvSpPr>
        <cdr:cNvPr id="5" name="正方形/長方形 4">
          <a:extLst xmlns:a="http://schemas.openxmlformats.org/drawingml/2006/main">
            <a:ext uri="{FF2B5EF4-FFF2-40B4-BE49-F238E27FC236}">
              <a16:creationId xmlns:a16="http://schemas.microsoft.com/office/drawing/2014/main" id="{9CA99E59-AC3C-44F6-8D76-7830812DD811}"/>
            </a:ext>
          </a:extLst>
        </cdr:cNvPr>
        <cdr:cNvSpPr/>
      </cdr:nvSpPr>
      <cdr:spPr>
        <a:xfrm xmlns:a="http://schemas.openxmlformats.org/drawingml/2006/main">
          <a:off x="3866200" y="588387"/>
          <a:ext cx="1262595" cy="40779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r>
            <a:rPr lang="ja-JP" altLang="en-US" sz="900" b="1" dirty="0">
              <a:solidFill>
                <a:srgbClr val="FF0000"/>
              </a:solidFill>
              <a:latin typeface="ＭＳ Ｐゴシック" panose="020B0600070205080204" pitchFamily="50" charset="-128"/>
              <a:ea typeface="ＭＳ Ｐゴシック" panose="020B0600070205080204" pitchFamily="50" charset="-128"/>
            </a:rPr>
            <a:t>職場コミュニケーションに関するトラブル</a:t>
          </a:r>
          <a:endParaRPr lang="ja-JP" sz="900" b="1" dirty="0">
            <a:solidFill>
              <a:srgbClr val="FF0000"/>
            </a:solidFill>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0.56667</cdr:x>
      <cdr:y>0.61859</cdr:y>
    </cdr:from>
    <cdr:to>
      <cdr:x>0.69297</cdr:x>
      <cdr:y>0.71389</cdr:y>
    </cdr:to>
    <cdr:sp macro="" textlink="">
      <cdr:nvSpPr>
        <cdr:cNvPr id="6" name="正方形/長方形 5">
          <a:extLst xmlns:a="http://schemas.openxmlformats.org/drawingml/2006/main">
            <a:ext uri="{FF2B5EF4-FFF2-40B4-BE49-F238E27FC236}">
              <a16:creationId xmlns:a16="http://schemas.microsoft.com/office/drawing/2014/main" id="{D6DFFCD0-7FCB-4826-B55B-038E877A886A}"/>
            </a:ext>
          </a:extLst>
        </cdr:cNvPr>
        <cdr:cNvSpPr/>
      </cdr:nvSpPr>
      <cdr:spPr>
        <a:xfrm xmlns:a="http://schemas.openxmlformats.org/drawingml/2006/main">
          <a:off x="4046572" y="2595987"/>
          <a:ext cx="901853" cy="39995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r>
            <a:rPr lang="ja-JP" altLang="en-US" sz="900" b="1">
              <a:solidFill>
                <a:srgbClr val="FF0000"/>
              </a:solidFill>
              <a:latin typeface="ＭＳ Ｐゴシック" panose="020B0600070205080204" pitchFamily="50" charset="-128"/>
              <a:ea typeface="ＭＳ Ｐゴシック" panose="020B0600070205080204" pitchFamily="50" charset="-128"/>
            </a:rPr>
            <a:t>労働時間管理に関するトラブル</a:t>
          </a:r>
          <a:endParaRPr lang="ja-JP" sz="900" b="1">
            <a:solidFill>
              <a:srgbClr val="FF0000"/>
            </a:solidFill>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0.18942</cdr:x>
      <cdr:y>0.08685</cdr:y>
    </cdr:from>
    <cdr:to>
      <cdr:x>0.35472</cdr:x>
      <cdr:y>0.18216</cdr:y>
    </cdr:to>
    <cdr:sp macro="" textlink="">
      <cdr:nvSpPr>
        <cdr:cNvPr id="7" name="正方形/長方形 6">
          <a:extLst xmlns:a="http://schemas.openxmlformats.org/drawingml/2006/main">
            <a:ext uri="{FF2B5EF4-FFF2-40B4-BE49-F238E27FC236}">
              <a16:creationId xmlns:a16="http://schemas.microsoft.com/office/drawing/2014/main" id="{05B4D8C2-7291-41D0-8B43-9E58C4857691}"/>
            </a:ext>
          </a:extLst>
        </cdr:cNvPr>
        <cdr:cNvSpPr/>
      </cdr:nvSpPr>
      <cdr:spPr>
        <a:xfrm xmlns:a="http://schemas.openxmlformats.org/drawingml/2006/main">
          <a:off x="1352604" y="364489"/>
          <a:ext cx="1180425" cy="39995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900" b="0" dirty="0">
              <a:solidFill>
                <a:schemeClr val="tx1"/>
              </a:solidFill>
              <a:latin typeface="ＭＳ Ｐゴシック" panose="020B0600070205080204" pitchFamily="50" charset="-128"/>
              <a:ea typeface="ＭＳ Ｐゴシック" panose="020B0600070205080204" pitchFamily="50" charset="-128"/>
            </a:rPr>
            <a:t>従業員の不正・不法行為等に関するトラブル</a:t>
          </a:r>
          <a:endParaRPr lang="ja-JP" sz="900" b="0" dirty="0">
            <a:solidFill>
              <a:schemeClr val="tx1"/>
            </a:solidFill>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0.13837</cdr:x>
      <cdr:y>0.41761</cdr:y>
    </cdr:from>
    <cdr:to>
      <cdr:x>0.2471</cdr:x>
      <cdr:y>0.51292</cdr:y>
    </cdr:to>
    <cdr:sp macro="" textlink="">
      <cdr:nvSpPr>
        <cdr:cNvPr id="8" name="正方形/長方形 7">
          <a:extLst xmlns:a="http://schemas.openxmlformats.org/drawingml/2006/main">
            <a:ext uri="{FF2B5EF4-FFF2-40B4-BE49-F238E27FC236}">
              <a16:creationId xmlns:a16="http://schemas.microsoft.com/office/drawing/2014/main" id="{872CD1F7-AB10-4C46-B279-514F4C5F3F8A}"/>
            </a:ext>
          </a:extLst>
        </cdr:cNvPr>
        <cdr:cNvSpPr/>
      </cdr:nvSpPr>
      <cdr:spPr>
        <a:xfrm xmlns:a="http://schemas.openxmlformats.org/drawingml/2006/main">
          <a:off x="988118" y="1752558"/>
          <a:ext cx="776376" cy="39995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900" b="0">
              <a:solidFill>
                <a:schemeClr val="tx1"/>
              </a:solidFill>
              <a:latin typeface="ＭＳ Ｐゴシック" panose="020B0600070205080204" pitchFamily="50" charset="-128"/>
              <a:ea typeface="ＭＳ Ｐゴシック" panose="020B0600070205080204" pitchFamily="50" charset="-128"/>
            </a:rPr>
            <a:t>情報管理に関するトラブル</a:t>
          </a:r>
          <a:endParaRPr lang="ja-JP" sz="900" b="0">
            <a:solidFill>
              <a:schemeClr val="tx1"/>
            </a:solidFill>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0.14312</cdr:x>
      <cdr:y>0.68857</cdr:y>
    </cdr:from>
    <cdr:to>
      <cdr:x>0.29652</cdr:x>
      <cdr:y>0.78388</cdr:y>
    </cdr:to>
    <cdr:sp macro="" textlink="">
      <cdr:nvSpPr>
        <cdr:cNvPr id="9" name="正方形/長方形 8">
          <a:extLst xmlns:a="http://schemas.openxmlformats.org/drawingml/2006/main">
            <a:ext uri="{FF2B5EF4-FFF2-40B4-BE49-F238E27FC236}">
              <a16:creationId xmlns:a16="http://schemas.microsoft.com/office/drawing/2014/main" id="{B6C77D00-95C6-4142-A000-BE235A8CB83D}"/>
            </a:ext>
          </a:extLst>
        </cdr:cNvPr>
        <cdr:cNvSpPr/>
      </cdr:nvSpPr>
      <cdr:spPr>
        <a:xfrm xmlns:a="http://schemas.openxmlformats.org/drawingml/2006/main">
          <a:off x="948906" y="3185336"/>
          <a:ext cx="1016997" cy="44087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900" b="0">
              <a:solidFill>
                <a:schemeClr val="tx1"/>
              </a:solidFill>
              <a:latin typeface="ＭＳ Ｐゴシック" panose="020B0600070205080204" pitchFamily="50" charset="-128"/>
              <a:ea typeface="ＭＳ Ｐゴシック" panose="020B0600070205080204" pitchFamily="50" charset="-128"/>
            </a:rPr>
            <a:t>職場における差別に関するトラブル</a:t>
          </a:r>
          <a:endParaRPr lang="ja-JP" sz="900" b="0">
            <a:solidFill>
              <a:schemeClr val="tx1"/>
            </a:solidFill>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0.30266</cdr:x>
      <cdr:y>0.48147</cdr:y>
    </cdr:from>
    <cdr:to>
      <cdr:x>0.45455</cdr:x>
      <cdr:y>0.58136</cdr:y>
    </cdr:to>
    <cdr:sp macro="" textlink="">
      <cdr:nvSpPr>
        <cdr:cNvPr id="10" name="正方形/長方形 9">
          <a:extLst xmlns:a="http://schemas.openxmlformats.org/drawingml/2006/main">
            <a:ext uri="{FF2B5EF4-FFF2-40B4-BE49-F238E27FC236}">
              <a16:creationId xmlns:a16="http://schemas.microsoft.com/office/drawing/2014/main" id="{940BB19C-3C8B-4B07-9119-736643459BC2}"/>
            </a:ext>
          </a:extLst>
        </cdr:cNvPr>
        <cdr:cNvSpPr/>
      </cdr:nvSpPr>
      <cdr:spPr>
        <a:xfrm xmlns:a="http://schemas.openxmlformats.org/drawingml/2006/main">
          <a:off x="2006674" y="2227274"/>
          <a:ext cx="1007032" cy="46210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900" b="0" dirty="0">
              <a:solidFill>
                <a:schemeClr val="tx1"/>
              </a:solidFill>
              <a:latin typeface="ＭＳ Ｐゴシック" panose="020B0600070205080204" pitchFamily="50" charset="-128"/>
              <a:ea typeface="ＭＳ Ｐゴシック" panose="020B0600070205080204" pitchFamily="50" charset="-128"/>
            </a:rPr>
            <a:t>施設や設備の事故、災害発生時の対応に関するトラブル</a:t>
          </a:r>
          <a:endParaRPr lang="ja-JP" sz="900" b="0" dirty="0">
            <a:solidFill>
              <a:schemeClr val="tx1"/>
            </a:solidFill>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0.35911</cdr:x>
      <cdr:y>0.77743</cdr:y>
    </cdr:from>
    <cdr:to>
      <cdr:x>0.48327</cdr:x>
      <cdr:y>0.85881</cdr:y>
    </cdr:to>
    <cdr:sp macro="" textlink="">
      <cdr:nvSpPr>
        <cdr:cNvPr id="11" name="正方形/長方形 10">
          <a:extLst xmlns:a="http://schemas.openxmlformats.org/drawingml/2006/main">
            <a:ext uri="{FF2B5EF4-FFF2-40B4-BE49-F238E27FC236}">
              <a16:creationId xmlns:a16="http://schemas.microsoft.com/office/drawing/2014/main" id="{DECCCB47-1113-48A1-948B-C18BF2C38210}"/>
            </a:ext>
          </a:extLst>
        </cdr:cNvPr>
        <cdr:cNvSpPr/>
      </cdr:nvSpPr>
      <cdr:spPr>
        <a:xfrm xmlns:a="http://schemas.openxmlformats.org/drawingml/2006/main">
          <a:off x="2380927" y="3596390"/>
          <a:ext cx="823169" cy="37646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900" b="0">
              <a:solidFill>
                <a:schemeClr val="tx1"/>
              </a:solidFill>
              <a:latin typeface="ＭＳ Ｐゴシック" panose="020B0600070205080204" pitchFamily="50" charset="-128"/>
              <a:ea typeface="ＭＳ Ｐゴシック" panose="020B0600070205080204" pitchFamily="50" charset="-128"/>
            </a:rPr>
            <a:t>労働関連法規に関するトラブル</a:t>
          </a:r>
          <a:endParaRPr lang="ja-JP" sz="900" b="0">
            <a:solidFill>
              <a:schemeClr val="tx1"/>
            </a:solidFill>
            <a:latin typeface="ＭＳ Ｐゴシック" panose="020B0600070205080204" pitchFamily="50" charset="-128"/>
            <a:ea typeface="ＭＳ Ｐゴシック" panose="020B060007020508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303" cy="496287"/>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sz="quarter" idx="1"/>
          </p:nvPr>
        </p:nvSpPr>
        <p:spPr>
          <a:xfrm>
            <a:off x="3855351" y="1"/>
            <a:ext cx="2950303" cy="496287"/>
          </a:xfrm>
          <a:prstGeom prst="rect">
            <a:avLst/>
          </a:prstGeom>
        </p:spPr>
        <p:txBody>
          <a:bodyPr vert="horz" lIns="91432" tIns="45716" rIns="91432" bIns="45716" rtlCol="0"/>
          <a:lstStyle>
            <a:lvl1pPr algn="r">
              <a:defRPr sz="1200"/>
            </a:lvl1pPr>
          </a:lstStyle>
          <a:p>
            <a:fld id="{A91F3830-4213-4B9A-91A3-B08E8DDCB05A}" type="datetimeFigureOut">
              <a:rPr lang="en-US" smtClean="0"/>
              <a:t>3/30/2020</a:t>
            </a:fld>
            <a:endParaRPr lang="en-US"/>
          </a:p>
        </p:txBody>
      </p:sp>
      <p:sp>
        <p:nvSpPr>
          <p:cNvPr id="4" name="Footer Placeholder 3"/>
          <p:cNvSpPr>
            <a:spLocks noGrp="1"/>
          </p:cNvSpPr>
          <p:nvPr>
            <p:ph type="ftr" sz="quarter" idx="2"/>
          </p:nvPr>
        </p:nvSpPr>
        <p:spPr>
          <a:xfrm>
            <a:off x="0" y="9441353"/>
            <a:ext cx="2950303" cy="496287"/>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55351" y="9441353"/>
            <a:ext cx="2950303" cy="496287"/>
          </a:xfrm>
          <a:prstGeom prst="rect">
            <a:avLst/>
          </a:prstGeom>
        </p:spPr>
        <p:txBody>
          <a:bodyPr vert="horz" lIns="91432" tIns="45716" rIns="91432" bIns="45716" rtlCol="0" anchor="b"/>
          <a:lstStyle>
            <a:lvl1pPr algn="r">
              <a:defRPr sz="1200"/>
            </a:lvl1pPr>
          </a:lstStyle>
          <a:p>
            <a:fld id="{C7BC9532-BDF2-4427-9F1A-735C5E8E38B7}" type="slidenum">
              <a:rPr lang="en-US" smtClean="0"/>
              <a:t>‹#›</a:t>
            </a:fld>
            <a:endParaRPr lang="en-US"/>
          </a:p>
        </p:txBody>
      </p:sp>
    </p:spTree>
    <p:extLst>
      <p:ext uri="{BB962C8B-B14F-4D97-AF65-F5344CB8AC3E}">
        <p14:creationId xmlns:p14="http://schemas.microsoft.com/office/powerpoint/2010/main" val="113581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303" cy="496287"/>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55351" y="1"/>
            <a:ext cx="2950303" cy="496287"/>
          </a:xfrm>
          <a:prstGeom prst="rect">
            <a:avLst/>
          </a:prstGeom>
        </p:spPr>
        <p:txBody>
          <a:bodyPr vert="horz" lIns="91432" tIns="45716" rIns="91432" bIns="45716" rtlCol="0"/>
          <a:lstStyle>
            <a:lvl1pPr algn="r">
              <a:defRPr sz="1200"/>
            </a:lvl1pPr>
          </a:lstStyle>
          <a:p>
            <a:fld id="{30CA3642-0488-4ABC-8C4C-654590A97A46}" type="datetimeFigureOut">
              <a:rPr lang="en-US" smtClean="0"/>
              <a:t>3/30/2020</a:t>
            </a:fld>
            <a:endParaRPr lang="en-US"/>
          </a:p>
        </p:txBody>
      </p:sp>
      <p:sp>
        <p:nvSpPr>
          <p:cNvPr id="4" name="Slide Image Placeholder 3"/>
          <p:cNvSpPr>
            <a:spLocks noGrp="1" noRot="1" noChangeAspect="1"/>
          </p:cNvSpPr>
          <p:nvPr>
            <p:ph type="sldImg" idx="2"/>
          </p:nvPr>
        </p:nvSpPr>
        <p:spPr>
          <a:xfrm>
            <a:off x="712788" y="746125"/>
            <a:ext cx="5381625" cy="372745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0720" y="4721526"/>
            <a:ext cx="5445760" cy="4471683"/>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1353"/>
            <a:ext cx="2950303" cy="496287"/>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55351" y="9441353"/>
            <a:ext cx="2950303" cy="496287"/>
          </a:xfrm>
          <a:prstGeom prst="rect">
            <a:avLst/>
          </a:prstGeom>
        </p:spPr>
        <p:txBody>
          <a:bodyPr vert="horz" lIns="91432" tIns="45716" rIns="91432" bIns="45716" rtlCol="0" anchor="b"/>
          <a:lstStyle>
            <a:lvl1pPr algn="r">
              <a:defRPr sz="1200"/>
            </a:lvl1pPr>
          </a:lstStyle>
          <a:p>
            <a:fld id="{0C4573DD-ABEC-409A-8FDD-B681077E6084}" type="slidenum">
              <a:rPr lang="en-US" smtClean="0"/>
              <a:t>‹#›</a:t>
            </a:fld>
            <a:endParaRPr lang="en-US"/>
          </a:p>
        </p:txBody>
      </p:sp>
    </p:spTree>
    <p:extLst>
      <p:ext uri="{BB962C8B-B14F-4D97-AF65-F5344CB8AC3E}">
        <p14:creationId xmlns:p14="http://schemas.microsoft.com/office/powerpoint/2010/main" val="2481717381"/>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hlw.go.jp/stf/shingi/shingi-rousei_126989.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hlw.go.jp/stf/shingi/shingi-rousei_126989.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セミナー開始の時刻となりましたので、「管理職向け 職場のリスクマネジメント力向上セミナー」を開始いたします。</a:t>
            </a:r>
            <a:endParaRPr kumimoji="1" lang="en-US" altLang="ja-JP" dirty="0"/>
          </a:p>
          <a:p>
            <a:r>
              <a:rPr kumimoji="1" lang="ja-JP" altLang="en-US" dirty="0"/>
              <a:t>本日はセミナーにご参加いただきましてありがとうございます。</a:t>
            </a:r>
            <a:endParaRPr kumimoji="1" lang="en-US" altLang="ja-JP" dirty="0"/>
          </a:p>
          <a:p>
            <a:r>
              <a:rPr kumimoji="1" lang="ja-JP" altLang="en-US" dirty="0"/>
              <a:t>本日のセミナーを担当いたします</a:t>
            </a:r>
            <a:r>
              <a:rPr kumimoji="1" lang="en-US" altLang="ja-JP" dirty="0"/>
              <a:t>PwC</a:t>
            </a:r>
            <a:r>
              <a:rPr kumimoji="1" lang="ja-JP" altLang="en-US" dirty="0"/>
              <a:t>コンサルティング合同会社の○○と申します。どうぞよろしくお願いいたします。</a:t>
            </a:r>
            <a:endParaRPr kumimoji="1" lang="en-US" altLang="ja-JP" dirty="0"/>
          </a:p>
          <a:p>
            <a:endParaRPr kumimoji="1" lang="en-US" altLang="ja-JP" dirty="0"/>
          </a:p>
          <a:p>
            <a:r>
              <a:rPr kumimoji="1" lang="ja-JP" altLang="en-US" dirty="0"/>
              <a:t>まずはお手元の資料の確認をさせていただきます。</a:t>
            </a:r>
            <a:endParaRPr kumimoji="1" lang="en-US" altLang="ja-JP" dirty="0"/>
          </a:p>
          <a:p>
            <a:r>
              <a:rPr kumimoji="1" lang="ja-JP" altLang="en-US" dirty="0"/>
              <a:t>お手元のクリアファイルに、セミナー資料と受講アンケートの</a:t>
            </a:r>
            <a:r>
              <a:rPr kumimoji="1" lang="en-US" altLang="ja-JP" dirty="0"/>
              <a:t>2</a:t>
            </a:r>
            <a:r>
              <a:rPr kumimoji="1" lang="ja-JP" altLang="en-US" dirty="0"/>
              <a:t>種類の資料をお配りしています。</a:t>
            </a:r>
            <a:endParaRPr kumimoji="1" lang="en-US" altLang="ja-JP" dirty="0"/>
          </a:p>
          <a:p>
            <a:r>
              <a:rPr kumimoji="1" lang="ja-JP" altLang="en-US" dirty="0"/>
              <a:t>不足がございましたら、挙手いただけますようお願いいたします。</a:t>
            </a:r>
            <a:endParaRPr kumimoji="1" lang="en-US" altLang="ja-JP" dirty="0"/>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0</a:t>
            </a:fld>
            <a:endParaRPr lang="en-US" dirty="0"/>
          </a:p>
        </p:txBody>
      </p:sp>
    </p:spTree>
    <p:extLst>
      <p:ext uri="{BB962C8B-B14F-4D97-AF65-F5344CB8AC3E}">
        <p14:creationId xmlns:p14="http://schemas.microsoft.com/office/powerpoint/2010/main" val="194407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こちらのスライドは少し細かいので、お手元の資料をご確認ください。</a:t>
            </a:r>
            <a:endParaRPr kumimoji="1" lang="en-US" altLang="ja-JP" dirty="0"/>
          </a:p>
          <a:p>
            <a:endParaRPr kumimoji="1" lang="en-US" altLang="ja-JP" dirty="0"/>
          </a:p>
          <a:p>
            <a:r>
              <a:rPr kumimoji="1" lang="ja-JP" altLang="en-US" dirty="0"/>
              <a:t>こちらは、本年</a:t>
            </a:r>
            <a:r>
              <a:rPr kumimoji="1" lang="en-US" altLang="ja-JP" dirty="0"/>
              <a:t>8</a:t>
            </a:r>
            <a:r>
              <a:rPr kumimoji="1" lang="ja-JP" altLang="en-US" dirty="0"/>
              <a:t>月に全国の中小企業を対象に実施したアンケート調査の結果です。</a:t>
            </a:r>
            <a:endParaRPr kumimoji="1" lang="en-US" altLang="ja-JP" dirty="0"/>
          </a:p>
          <a:p>
            <a:r>
              <a:rPr kumimoji="1" lang="ja-JP" altLang="en-US" dirty="0"/>
              <a:t>過去</a:t>
            </a:r>
            <a:r>
              <a:rPr kumimoji="1" lang="en-US" altLang="ja-JP" dirty="0"/>
              <a:t>3</a:t>
            </a:r>
            <a:r>
              <a:rPr kumimoji="1" lang="ja-JP" altLang="en-US" dirty="0"/>
              <a:t>年間で従業員から報告・相談を受けた頻度を調査しました。</a:t>
            </a:r>
            <a:endParaRPr kumimoji="1" lang="en-US" altLang="ja-JP" dirty="0"/>
          </a:p>
          <a:p>
            <a:r>
              <a:rPr kumimoji="1" lang="ja-JP" altLang="en-US" dirty="0"/>
              <a:t>オレンジ色が報告・相談ありで、青が報告・相談がなかった企業の割合です。</a:t>
            </a:r>
            <a:endParaRPr kumimoji="1" lang="en-US" altLang="ja-JP" dirty="0"/>
          </a:p>
          <a:p>
            <a:endParaRPr kumimoji="1" lang="en-US" altLang="ja-JP" dirty="0"/>
          </a:p>
          <a:p>
            <a:r>
              <a:rPr kumimoji="1" lang="ja-JP" altLang="en-US" dirty="0"/>
              <a:t>最も報告・相談が多かったのは、</a:t>
            </a:r>
            <a:r>
              <a:rPr kumimoji="1" lang="en-US" altLang="ja-JP" dirty="0"/>
              <a:t>6.</a:t>
            </a:r>
            <a:r>
              <a:rPr kumimoji="1" lang="ja-JP" altLang="en-US" dirty="0"/>
              <a:t>業務遂行におけるトラブルで、</a:t>
            </a:r>
            <a:r>
              <a:rPr kumimoji="1" lang="en-US" altLang="ja-JP" dirty="0"/>
              <a:t>75%</a:t>
            </a:r>
            <a:r>
              <a:rPr kumimoji="1" lang="ja-JP" altLang="en-US" dirty="0"/>
              <a:t>の企業で問題があったと回答されています。</a:t>
            </a:r>
            <a:endParaRPr kumimoji="1" lang="en-US" altLang="ja-JP" dirty="0"/>
          </a:p>
          <a:p>
            <a:r>
              <a:rPr kumimoji="1" lang="ja-JP" altLang="en-US" dirty="0"/>
              <a:t>その次に、労働安全衛生や従業員の心身の健康管理に関するトラブル、職場コミュニケーションに関するトラブル、労働時間管理に関するトラブルと続きます。</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10</a:t>
            </a:fld>
            <a:endParaRPr lang="en-US"/>
          </a:p>
        </p:txBody>
      </p:sp>
    </p:spTree>
    <p:extLst>
      <p:ext uri="{BB962C8B-B14F-4D97-AF65-F5344CB8AC3E}">
        <p14:creationId xmlns:p14="http://schemas.microsoft.com/office/powerpoint/2010/main" val="1241114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続いて、こちらのスライドは、同調査において、問題があったと回答した企業に対して、その際の影響の大きさを質問した結果です。</a:t>
            </a:r>
            <a:endParaRPr kumimoji="1" lang="en-US" altLang="ja-JP" dirty="0"/>
          </a:p>
          <a:p>
            <a:endParaRPr kumimoji="1" lang="en-US" altLang="ja-JP" dirty="0"/>
          </a:p>
          <a:p>
            <a:r>
              <a:rPr kumimoji="1" lang="ja-JP" altLang="en-US" dirty="0"/>
              <a:t>問題が起きた際の影響は、従業員の不正行為が</a:t>
            </a:r>
            <a:r>
              <a:rPr kumimoji="1" lang="en-US" altLang="ja-JP" dirty="0"/>
              <a:t>38%</a:t>
            </a:r>
            <a:r>
              <a:rPr kumimoji="1" lang="ja-JP" altLang="en-US" dirty="0" err="1"/>
              <a:t>、</a:t>
            </a:r>
            <a:r>
              <a:rPr kumimoji="1" lang="ja-JP" altLang="en-US" dirty="0"/>
              <a:t>職場コミュニケーションが</a:t>
            </a:r>
            <a:r>
              <a:rPr kumimoji="1" lang="en-US" altLang="ja-JP" dirty="0"/>
              <a:t>35%</a:t>
            </a:r>
            <a:r>
              <a:rPr kumimoji="1" lang="ja-JP" altLang="en-US" dirty="0"/>
              <a:t>と続きます。</a:t>
            </a:r>
            <a:endParaRPr kumimoji="1" lang="en-US" altLang="ja-JP" dirty="0"/>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11</a:t>
            </a:fld>
            <a:endParaRPr lang="en-US"/>
          </a:p>
        </p:txBody>
      </p:sp>
    </p:spTree>
    <p:extLst>
      <p:ext uri="{BB962C8B-B14F-4D97-AF65-F5344CB8AC3E}">
        <p14:creationId xmlns:p14="http://schemas.microsoft.com/office/powerpoint/2010/main" val="5676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ここまでの流れとして、</a:t>
            </a:r>
            <a:endParaRPr kumimoji="1" lang="en-US" altLang="ja-JP" dirty="0"/>
          </a:p>
          <a:p>
            <a:r>
              <a:rPr kumimoji="1" lang="ja-JP" altLang="en-US" dirty="0"/>
              <a:t>　・不祥事の内容が移り変わり「職場」の問題に焦点が当てられてきています（バイトテロ等）</a:t>
            </a:r>
            <a:endParaRPr kumimoji="1" lang="en-US" altLang="ja-JP" dirty="0"/>
          </a:p>
          <a:p>
            <a:r>
              <a:rPr kumimoji="1" lang="ja-JP" altLang="en-US" dirty="0"/>
              <a:t>　・規模の大きな企業だけでなくどんな会社でもリスクにはさらされていることを自覚する必要がある</a:t>
            </a:r>
            <a:endParaRPr kumimoji="1" lang="en-US" altLang="ja-JP" dirty="0"/>
          </a:p>
          <a:p>
            <a:r>
              <a:rPr kumimoji="1" lang="ja-JP" altLang="en-US" dirty="0"/>
              <a:t>では、どんなリスクを予期して準備しておけばよいのか、</a:t>
            </a:r>
            <a:endParaRPr kumimoji="1" lang="en-US" altLang="ja-JP" dirty="0"/>
          </a:p>
          <a:p>
            <a:r>
              <a:rPr kumimoji="1" lang="ja-JP" altLang="en-US" dirty="0"/>
              <a:t>　・前ページまでの当事業のアンケート結果を踏まえると、以下の</a:t>
            </a:r>
            <a:r>
              <a:rPr kumimoji="1" lang="en-US" altLang="ja-JP" dirty="0"/>
              <a:t>4</a:t>
            </a:r>
            <a:r>
              <a:rPr kumimoji="1" lang="ja-JP" altLang="en-US" dirty="0"/>
              <a:t>点となります</a:t>
            </a:r>
            <a:endParaRPr kumimoji="1" lang="en-US" altLang="ja-JP" dirty="0"/>
          </a:p>
          <a:p>
            <a:r>
              <a:rPr kumimoji="1" lang="ja-JP" altLang="en-US" dirty="0"/>
              <a:t>　・これらは「発生頻度」と「発生した際の影響」の両方が高いため、対策の優先度が高い</a:t>
            </a:r>
            <a:endParaRPr kumimoji="1" lang="en-US" altLang="ja-JP" dirty="0"/>
          </a:p>
          <a:p>
            <a:endParaRPr kumimoji="1" lang="en-US" altLang="ja-JP" dirty="0"/>
          </a:p>
          <a:p>
            <a:r>
              <a:rPr kumimoji="1" lang="ja-JP" altLang="en-US" dirty="0"/>
              <a:t>一つずつ、これらの不祥事・トラブルを見ていく</a:t>
            </a:r>
            <a:endParaRPr kumimoji="1" lang="en-US" altLang="ja-JP" dirty="0"/>
          </a:p>
          <a:p>
            <a:r>
              <a:rPr kumimoji="1" lang="ja-JP" altLang="en-US" dirty="0"/>
              <a:t>　・ヒューマンエラー　例えば不注意によるメールの誤送信　→　顧客からのクレーム・情報流出　、　安全確認の怠り　→　けが</a:t>
            </a:r>
            <a:endParaRPr kumimoji="1" lang="en-US" altLang="ja-JP" dirty="0"/>
          </a:p>
          <a:p>
            <a:r>
              <a:rPr kumimoji="1" lang="ja-JP" altLang="en-US" dirty="0"/>
              <a:t>　・ハラスメント　パワハラ、セクハラ、マタハラ　特にパワハラは最近、対策について法制化された。他の二つは「男女雇用機会均等法」や「育児介護休業法」で対策が義務付けられている</a:t>
            </a:r>
            <a:endParaRPr kumimoji="1" lang="en-US" altLang="ja-JP" dirty="0"/>
          </a:p>
          <a:p>
            <a:r>
              <a:rPr kumimoji="1" lang="ja-JP" altLang="en-US" dirty="0"/>
              <a:t>　・メンタルヘルス不調者　</a:t>
            </a:r>
            <a:r>
              <a:rPr kumimoji="1" lang="en-US" altLang="ja-JP" dirty="0"/>
              <a:t>4</a:t>
            </a:r>
            <a:r>
              <a:rPr kumimoji="1" lang="ja-JP" altLang="en-US" dirty="0"/>
              <a:t>つ目の長時間労働にも関連。それ以外で様々なことがストレス園となる</a:t>
            </a:r>
            <a:endParaRPr kumimoji="1" lang="en-US" altLang="ja-JP" dirty="0"/>
          </a:p>
          <a:p>
            <a:r>
              <a:rPr kumimoji="1" lang="ja-JP" altLang="en-US" dirty="0"/>
              <a:t>　・過重労働撲滅特別対策班（かとく）が発足されたり、法改正があったりと取り締まりがどんどんと厳しくなっている項目</a:t>
            </a:r>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12</a:t>
            </a:fld>
            <a:endParaRPr lang="en-US"/>
          </a:p>
        </p:txBody>
      </p:sp>
    </p:spTree>
    <p:extLst>
      <p:ext uri="{BB962C8B-B14F-4D97-AF65-F5344CB8AC3E}">
        <p14:creationId xmlns:p14="http://schemas.microsoft.com/office/powerpoint/2010/main" val="61346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前述の</a:t>
            </a:r>
            <a:r>
              <a:rPr kumimoji="1" lang="en-US" altLang="ja-JP" dirty="0"/>
              <a:t>4</a:t>
            </a:r>
            <a:r>
              <a:rPr kumimoji="1" lang="ja-JP" altLang="en-US" dirty="0" err="1"/>
              <a:t>つの</a:t>
            </a:r>
            <a:r>
              <a:rPr kumimoji="1" lang="ja-JP" altLang="en-US" dirty="0"/>
              <a:t>項目をはじめとして、ここまで対策の重要性が高まってきている背景について触れていきます</a:t>
            </a:r>
            <a:endParaRPr kumimoji="1" lang="en-US" altLang="ja-JP" dirty="0"/>
          </a:p>
          <a:p>
            <a:r>
              <a:rPr kumimoji="1" lang="ja-JP" altLang="en-US" dirty="0"/>
              <a:t>こういったトラブルは、再帰任なって発生し始めたわけではなく、前々から発生はしていましたが、再帰任になって特に注目され、対策が求められている</a:t>
            </a:r>
            <a:endParaRPr kumimoji="1" lang="en-US" altLang="ja-JP" dirty="0"/>
          </a:p>
          <a:p>
            <a:endParaRPr kumimoji="1" lang="en-US" altLang="ja-JP" dirty="0"/>
          </a:p>
          <a:p>
            <a:r>
              <a:rPr kumimoji="1" lang="ja-JP" altLang="en-US" dirty="0"/>
              <a:t>その背景としては以下の</a:t>
            </a:r>
            <a:r>
              <a:rPr kumimoji="1" lang="en-US" altLang="ja-JP" dirty="0"/>
              <a:t>4</a:t>
            </a:r>
            <a:r>
              <a:rPr kumimoji="1" lang="ja-JP" altLang="en-US" dirty="0"/>
              <a:t>点がある</a:t>
            </a:r>
            <a:endParaRPr kumimoji="1" lang="en-US" altLang="ja-JP" dirty="0"/>
          </a:p>
          <a:p>
            <a:r>
              <a:rPr kumimoji="1" lang="ja-JP" altLang="en-US" dirty="0"/>
              <a:t>　・そもそものと</a:t>
            </a:r>
            <a:r>
              <a:rPr kumimoji="1" lang="en-US" altLang="ja-JP" dirty="0"/>
              <a:t>r</a:t>
            </a:r>
            <a:r>
              <a:rPr kumimoji="1" lang="ja-JP" altLang="en-US" dirty="0"/>
              <a:t>ブル発生件数が増えてきている</a:t>
            </a:r>
            <a:endParaRPr kumimoji="1" lang="en-US" altLang="ja-JP" dirty="0"/>
          </a:p>
          <a:p>
            <a:r>
              <a:rPr kumimoji="1" lang="ja-JP" altLang="en-US" dirty="0"/>
              <a:t>　・行政の監督基準も変化し、厳しくなっている　労働基準監督署の検査事業所数も増加しているし、過重労働については違反事業所の社名を公表もありえる</a:t>
            </a:r>
            <a:endParaRPr kumimoji="1" lang="en-US" altLang="ja-JP" dirty="0"/>
          </a:p>
          <a:p>
            <a:r>
              <a:rPr kumimoji="1" lang="ja-JP" altLang="en-US" dirty="0"/>
              <a:t>　・従業員や消費者が情報発信しやすくなっている　いわゆる</a:t>
            </a:r>
            <a:r>
              <a:rPr kumimoji="1" lang="en-US" altLang="ja-JP" dirty="0"/>
              <a:t>SNS</a:t>
            </a:r>
            <a:r>
              <a:rPr kumimoji="1" lang="ja-JP" altLang="en-US" dirty="0"/>
              <a:t>の炎上といわれるように</a:t>
            </a:r>
            <a:r>
              <a:rPr kumimoji="1" lang="en-US" altLang="ja-JP" dirty="0"/>
              <a:t>1</a:t>
            </a:r>
            <a:r>
              <a:rPr kumimoji="1" lang="ja-JP" altLang="en-US" dirty="0"/>
              <a:t>人の個人が簡単に情報発信でき、多くの人の目につくようになっています、昔は企業のお客様窓口を通していた内容が、窓口を通さず社会全体にクレームが発信されるようになっています</a:t>
            </a:r>
            <a:endParaRPr kumimoji="1" lang="en-US" altLang="ja-JP" dirty="0"/>
          </a:p>
          <a:p>
            <a:r>
              <a:rPr kumimoji="1" lang="ja-JP" altLang="en-US" dirty="0"/>
              <a:t>　・また、個人の購買行動についても、あらかじめ商品や企業を調べるという事例が増えており、企業の評判によって顧客が離れてしまうことも多い</a:t>
            </a:r>
            <a:endParaRPr kumimoji="1" lang="en-US" altLang="ja-JP" dirty="0"/>
          </a:p>
          <a:p>
            <a:endParaRPr kumimoji="1" lang="en-US" altLang="ja-JP" dirty="0"/>
          </a:p>
          <a:p>
            <a:pPr marL="0" marR="0" lvl="0" indent="0" algn="l" defTabSz="1072866" rtl="0" eaLnBrk="1" fontAlgn="auto" latinLnBrk="0" hangingPunct="1">
              <a:lnSpc>
                <a:spcPct val="100000"/>
              </a:lnSpc>
              <a:spcBef>
                <a:spcPts val="0"/>
              </a:spcBef>
              <a:spcAft>
                <a:spcPts val="0"/>
              </a:spcAft>
              <a:buClrTx/>
              <a:buSzTx/>
              <a:buFontTx/>
              <a:buNone/>
              <a:tabLst/>
              <a:defRPr/>
            </a:pPr>
            <a:r>
              <a:rPr kumimoji="1" lang="ja-JP" altLang="en-US" dirty="0"/>
              <a:t>ここから、４つの視点でリスク対策の重要性が高まっている背景の詳細を順番に説明します</a:t>
            </a:r>
          </a:p>
          <a:p>
            <a:endParaRPr kumimoji="1" lang="en-US" altLang="ja-JP"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13</a:t>
            </a:fld>
            <a:endParaRPr lang="en-US"/>
          </a:p>
        </p:txBody>
      </p:sp>
    </p:spTree>
    <p:extLst>
      <p:ext uri="{BB962C8B-B14F-4D97-AF65-F5344CB8AC3E}">
        <p14:creationId xmlns:p14="http://schemas.microsoft.com/office/powerpoint/2010/main" val="219919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まず、不祥事等の件数の増加について、全体的な傾向をお示しします</a:t>
            </a:r>
            <a:endParaRPr kumimoji="1" lang="en-US" altLang="ja-JP" dirty="0"/>
          </a:p>
          <a:p>
            <a:r>
              <a:rPr kumimoji="1" lang="ja-JP" altLang="en-US" dirty="0"/>
              <a:t>不祥事に関する新聞記事については増加傾向にあります</a:t>
            </a:r>
            <a:endParaRPr kumimoji="1" lang="en-US" altLang="ja-JP" dirty="0"/>
          </a:p>
          <a:p>
            <a:endParaRPr kumimoji="1" lang="en-US" altLang="ja-JP" dirty="0"/>
          </a:p>
          <a:p>
            <a:r>
              <a:rPr kumimoji="1" lang="ja-JP" altLang="en-US" dirty="0"/>
              <a:t>それでは、もっと職場の問題にフォーカスして、件数の推移を見ていきます</a:t>
            </a:r>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14</a:t>
            </a:fld>
            <a:endParaRPr lang="en-US"/>
          </a:p>
        </p:txBody>
      </p:sp>
    </p:spTree>
    <p:extLst>
      <p:ext uri="{BB962C8B-B14F-4D97-AF65-F5344CB8AC3E}">
        <p14:creationId xmlns:p14="http://schemas.microsoft.com/office/powerpoint/2010/main" val="2365866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まずは、業務ミス・ヒューマンエラーについてみていきます</a:t>
            </a:r>
            <a:endParaRPr kumimoji="1" lang="en-US" altLang="ja-JP" dirty="0"/>
          </a:p>
          <a:p>
            <a:r>
              <a:rPr kumimoji="1" lang="ja-JP" altLang="en-US" dirty="0"/>
              <a:t>まず左側のグラフをご覧ください。</a:t>
            </a:r>
            <a:endParaRPr kumimoji="1" lang="en-US" altLang="ja-JP" dirty="0"/>
          </a:p>
          <a:p>
            <a:r>
              <a:rPr kumimoji="1" lang="ja-JP" altLang="en-US" dirty="0"/>
              <a:t>　・個人情報への外部への漏えい　事故件数全体が棒グラフ（青）です。</a:t>
            </a:r>
            <a:endParaRPr kumimoji="1" lang="en-US" altLang="ja-JP" dirty="0"/>
          </a:p>
          <a:p>
            <a:r>
              <a:rPr kumimoji="1" lang="ja-JP" altLang="en-US" dirty="0"/>
              <a:t>　　</a:t>
            </a:r>
            <a:r>
              <a:rPr kumimoji="1" lang="en-US" altLang="ja-JP" dirty="0"/>
              <a:t>&gt;</a:t>
            </a:r>
            <a:r>
              <a:rPr kumimoji="1" lang="ja-JP" altLang="en-US" dirty="0"/>
              <a:t>　だんだんと増加傾向にあることがわかります</a:t>
            </a:r>
            <a:endParaRPr kumimoji="1" lang="en-US" altLang="ja-JP" dirty="0"/>
          </a:p>
          <a:p>
            <a:r>
              <a:rPr kumimoji="1" lang="ja-JP" altLang="en-US" dirty="0"/>
              <a:t>　・そのなかでも特に「メールの誤送信」が原因となっているものをフォーカスすると、なんと全体の全体の漏えい件数の</a:t>
            </a:r>
            <a:r>
              <a:rPr kumimoji="1" lang="en-US" altLang="ja-JP" dirty="0"/>
              <a:t>4</a:t>
            </a:r>
            <a:r>
              <a:rPr kumimoji="1" lang="ja-JP" altLang="en-US" dirty="0"/>
              <a:t>分の１以上となります。</a:t>
            </a:r>
            <a:endParaRPr kumimoji="1" lang="en-US" altLang="ja-JP" dirty="0"/>
          </a:p>
          <a:p>
            <a:r>
              <a:rPr kumimoji="1" lang="ja-JP" altLang="en-US" dirty="0"/>
              <a:t>　　</a:t>
            </a:r>
            <a:r>
              <a:rPr kumimoji="1" lang="en-US" altLang="ja-JP" dirty="0"/>
              <a:t>&gt;</a:t>
            </a:r>
            <a:r>
              <a:rPr kumimoji="1" lang="ja-JP" altLang="en-US" dirty="0"/>
              <a:t>　折れ線グラフをみていくと、その割合も上昇傾向にあることが見て取れます</a:t>
            </a:r>
            <a:endParaRPr kumimoji="1" lang="en-US" altLang="ja-JP" dirty="0"/>
          </a:p>
          <a:p>
            <a:r>
              <a:rPr kumimoji="1" lang="ja-JP" altLang="en-US" dirty="0"/>
              <a:t>続いて、右側のグラフをご覧ください</a:t>
            </a:r>
            <a:endParaRPr kumimoji="1" lang="en-US" altLang="ja-JP" dirty="0"/>
          </a:p>
          <a:p>
            <a:r>
              <a:rPr kumimoji="1" lang="ja-JP" altLang="en-US" dirty="0"/>
              <a:t>　・製造業の労働災害の件数と発生原因別の割合についてのグラフです。</a:t>
            </a:r>
            <a:endParaRPr kumimoji="1" lang="en-US" altLang="ja-JP" dirty="0"/>
          </a:p>
          <a:p>
            <a:r>
              <a:rPr kumimoji="1" lang="ja-JP" altLang="en-US" dirty="0"/>
              <a:t>　・まず、棒グラフ（青）は、製造業の労災の死傷者数の全体です</a:t>
            </a:r>
            <a:endParaRPr kumimoji="1" lang="en-US" altLang="ja-JP" dirty="0"/>
          </a:p>
          <a:p>
            <a:r>
              <a:rPr kumimoji="1" lang="ja-JP" altLang="en-US" dirty="0"/>
              <a:t>　　</a:t>
            </a:r>
            <a:r>
              <a:rPr kumimoji="1" lang="en-US" altLang="ja-JP" dirty="0"/>
              <a:t>&gt;</a:t>
            </a:r>
            <a:r>
              <a:rPr kumimoji="1" lang="ja-JP" altLang="en-US" dirty="0"/>
              <a:t>　使用する機械設備の性能が向上し、だんだんと死傷者全体の人数は減少傾向です</a:t>
            </a:r>
            <a:endParaRPr kumimoji="1" lang="en-US" altLang="ja-JP" dirty="0"/>
          </a:p>
          <a:p>
            <a:r>
              <a:rPr kumimoji="1" lang="ja-JP" altLang="en-US" dirty="0"/>
              <a:t>　　</a:t>
            </a:r>
            <a:r>
              <a:rPr kumimoji="1" lang="en-US" altLang="ja-JP" dirty="0"/>
              <a:t>&gt;</a:t>
            </a:r>
            <a:r>
              <a:rPr kumimoji="1" lang="ja-JP" altLang="en-US" dirty="0"/>
              <a:t>　このような技術の進歩で、機械の整備不良等による労災は減り、その一方で人為的なミスによる事故の割合は上がっています</a:t>
            </a:r>
            <a:endParaRPr kumimoji="1" lang="en-US" altLang="ja-JP" dirty="0"/>
          </a:p>
          <a:p>
            <a:r>
              <a:rPr kumimoji="1" lang="ja-JP" altLang="en-US" dirty="0"/>
              <a:t>　　</a:t>
            </a:r>
            <a:r>
              <a:rPr kumimoji="1" lang="en-US" altLang="ja-JP" dirty="0"/>
              <a:t>&gt;</a:t>
            </a:r>
            <a:r>
              <a:rPr kumimoji="1" lang="ja-JP" altLang="en-US" dirty="0"/>
              <a:t>　折れ線グラフに示されているのは、「安全措置を無効にしてしまっている」というようなミスによる事故の割合です</a:t>
            </a:r>
            <a:endParaRPr kumimoji="1" lang="en-US" altLang="ja-JP" dirty="0"/>
          </a:p>
          <a:p>
            <a:r>
              <a:rPr kumimoji="1" lang="ja-JP" altLang="en-US" dirty="0"/>
              <a:t>　　</a:t>
            </a:r>
            <a:r>
              <a:rPr kumimoji="1" lang="en-US" altLang="ja-JP" dirty="0"/>
              <a:t>&gt;</a:t>
            </a:r>
            <a:r>
              <a:rPr kumimoji="1" lang="ja-JP" altLang="en-US" dirty="0"/>
              <a:t>　だんだんと上昇している</a:t>
            </a:r>
            <a:endParaRPr kumimoji="1" lang="en-US" altLang="ja-JP"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15</a:t>
            </a:fld>
            <a:endParaRPr lang="en-US"/>
          </a:p>
        </p:txBody>
      </p:sp>
    </p:spTree>
    <p:extLst>
      <p:ext uri="{BB962C8B-B14F-4D97-AF65-F5344CB8AC3E}">
        <p14:creationId xmlns:p14="http://schemas.microsoft.com/office/powerpoint/2010/main" val="3603597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続いてメンタルヘルス不調の件数について推移を見てみましょう</a:t>
            </a:r>
            <a:endParaRPr kumimoji="1" lang="en-US" altLang="ja-JP" dirty="0"/>
          </a:p>
          <a:p>
            <a:r>
              <a:rPr kumimoji="1" lang="en-US" altLang="ja-JP" dirty="0"/>
              <a:t>2000</a:t>
            </a:r>
            <a:r>
              <a:rPr kumimoji="1" lang="ja-JP" altLang="en-US" dirty="0"/>
              <a:t>年と</a:t>
            </a:r>
            <a:r>
              <a:rPr kumimoji="1" lang="en-US" altLang="ja-JP" dirty="0"/>
              <a:t>2015</a:t>
            </a:r>
            <a:r>
              <a:rPr kumimoji="1" lang="ja-JP" altLang="en-US" dirty="0"/>
              <a:t>年を比較すると認定件数</a:t>
            </a:r>
            <a:r>
              <a:rPr kumimoji="1" lang="en-US" altLang="ja-JP" dirty="0"/>
              <a:t>(</a:t>
            </a:r>
            <a:r>
              <a:rPr kumimoji="1" lang="ja-JP" altLang="en-US" dirty="0"/>
              <a:t>オレンジ</a:t>
            </a:r>
            <a:r>
              <a:rPr kumimoji="1" lang="en-US" altLang="ja-JP" dirty="0"/>
              <a:t>)</a:t>
            </a:r>
            <a:r>
              <a:rPr kumimoji="1" lang="ja-JP" altLang="en-US" dirty="0"/>
              <a:t>は、</a:t>
            </a:r>
            <a:r>
              <a:rPr kumimoji="1" lang="en-US" altLang="ja-JP" dirty="0"/>
              <a:t>10</a:t>
            </a:r>
            <a:r>
              <a:rPr kumimoji="1" lang="ja-JP" altLang="en-US" dirty="0"/>
              <a:t>倍以上になっています</a:t>
            </a:r>
            <a:endParaRPr kumimoji="1" lang="en-US" altLang="ja-JP" dirty="0"/>
          </a:p>
          <a:p>
            <a:endParaRPr kumimoji="1" lang="en-US" altLang="ja-JP" dirty="0"/>
          </a:p>
          <a:p>
            <a:r>
              <a:rPr kumimoji="1" lang="ja-JP" altLang="en-US" dirty="0"/>
              <a:t>このデータのさらに背景として厚労省の「患者調査」を参照すると、そもそもの精神疾患の総患者数が増加傾向にあります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16</a:t>
            </a:fld>
            <a:endParaRPr lang="en-US"/>
          </a:p>
        </p:txBody>
      </p:sp>
    </p:spTree>
    <p:extLst>
      <p:ext uri="{BB962C8B-B14F-4D97-AF65-F5344CB8AC3E}">
        <p14:creationId xmlns:p14="http://schemas.microsoft.com/office/powerpoint/2010/main" val="351975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続いて、職場のハラスメントの推移を見てみましょう</a:t>
            </a:r>
            <a:endParaRPr kumimoji="1" lang="en-US" altLang="ja-JP" dirty="0"/>
          </a:p>
          <a:p>
            <a:r>
              <a:rPr kumimoji="1" lang="ja-JP" altLang="en-US" dirty="0"/>
              <a:t>平成</a:t>
            </a:r>
            <a:r>
              <a:rPr kumimoji="1" lang="en-US" altLang="ja-JP" dirty="0"/>
              <a:t>18</a:t>
            </a:r>
            <a:r>
              <a:rPr kumimoji="1" lang="ja-JP" altLang="en-US" dirty="0"/>
              <a:t>年（</a:t>
            </a:r>
            <a:r>
              <a:rPr kumimoji="1" lang="en-US" altLang="ja-JP" dirty="0"/>
              <a:t>2006</a:t>
            </a:r>
            <a:r>
              <a:rPr kumimoji="1" lang="ja-JP" altLang="en-US" dirty="0"/>
              <a:t>年）から平成</a:t>
            </a:r>
            <a:r>
              <a:rPr kumimoji="1" lang="en-US" altLang="ja-JP" dirty="0"/>
              <a:t>30</a:t>
            </a:r>
            <a:r>
              <a:rPr kumimoji="1" lang="ja-JP" altLang="en-US" dirty="0"/>
              <a:t>年（</a:t>
            </a:r>
            <a:r>
              <a:rPr kumimoji="1" lang="en-US" altLang="ja-JP" dirty="0"/>
              <a:t>2018</a:t>
            </a:r>
            <a:r>
              <a:rPr kumimoji="1" lang="ja-JP" altLang="en-US" dirty="0"/>
              <a:t>年）にかけて、</a:t>
            </a:r>
            <a:r>
              <a:rPr kumimoji="1" lang="en-US" altLang="ja-JP" dirty="0"/>
              <a:t>4</a:t>
            </a:r>
            <a:r>
              <a:rPr kumimoji="1" lang="ja-JP" altLang="en-US" dirty="0"/>
              <a:t>倍の件数となっています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17</a:t>
            </a:fld>
            <a:endParaRPr lang="en-US"/>
          </a:p>
        </p:txBody>
      </p:sp>
    </p:spTree>
    <p:extLst>
      <p:ext uri="{BB962C8B-B14F-4D97-AF65-F5344CB8AC3E}">
        <p14:creationId xmlns:p14="http://schemas.microsoft.com/office/powerpoint/2010/main" val="2822936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続いて、長時間労働に関する推移を見てみます</a:t>
            </a:r>
            <a:endParaRPr kumimoji="1" lang="en-US" altLang="ja-JP" dirty="0"/>
          </a:p>
          <a:p>
            <a:endParaRPr kumimoji="1" lang="en-US" altLang="ja-JP" dirty="0"/>
          </a:p>
          <a:p>
            <a:r>
              <a:rPr kumimoji="1" lang="ja-JP" altLang="en-US" dirty="0"/>
              <a:t>年々、件数が多くなっていることがわかります。平成</a:t>
            </a:r>
            <a:r>
              <a:rPr kumimoji="1" lang="en-US" altLang="ja-JP" dirty="0"/>
              <a:t>30</a:t>
            </a:r>
            <a:r>
              <a:rPr kumimoji="1" lang="ja-JP" altLang="en-US" dirty="0"/>
              <a:t>年までの４年間で</a:t>
            </a:r>
            <a:r>
              <a:rPr kumimoji="1" lang="en-US" altLang="ja-JP" dirty="0"/>
              <a:t>2</a:t>
            </a:r>
            <a:r>
              <a:rPr kumimoji="1" lang="ja-JP" altLang="en-US" dirty="0"/>
              <a:t>倍近くになっています。</a:t>
            </a:r>
            <a:endParaRPr kumimoji="1" lang="en-US" altLang="ja-JP" dirty="0"/>
          </a:p>
          <a:p>
            <a:r>
              <a:rPr kumimoji="1" lang="ja-JP" altLang="en-US" dirty="0"/>
              <a:t>また、特に平成</a:t>
            </a:r>
            <a:r>
              <a:rPr kumimoji="1" lang="en-US" altLang="ja-JP" dirty="0"/>
              <a:t>27</a:t>
            </a:r>
            <a:r>
              <a:rPr kumimoji="1" lang="ja-JP" altLang="en-US" dirty="0"/>
              <a:t>年</a:t>
            </a:r>
            <a:r>
              <a:rPr kumimoji="1" lang="en-US" altLang="ja-JP" dirty="0"/>
              <a:t>(2015</a:t>
            </a:r>
            <a:r>
              <a:rPr kumimoji="1" lang="ja-JP" altLang="en-US" dirty="0"/>
              <a:t>年</a:t>
            </a:r>
            <a:r>
              <a:rPr kumimoji="1" lang="en-US" altLang="ja-JP" dirty="0"/>
              <a:t>)</a:t>
            </a:r>
            <a:r>
              <a:rPr kumimoji="1" lang="ja-JP" altLang="en-US" dirty="0"/>
              <a:t>から平成</a:t>
            </a:r>
            <a:r>
              <a:rPr kumimoji="1" lang="en-US" altLang="ja-JP" dirty="0"/>
              <a:t>28</a:t>
            </a:r>
            <a:r>
              <a:rPr kumimoji="1" lang="ja-JP" altLang="en-US" dirty="0"/>
              <a:t>年（</a:t>
            </a:r>
            <a:r>
              <a:rPr kumimoji="1" lang="en-US" altLang="ja-JP" dirty="0"/>
              <a:t>2016</a:t>
            </a:r>
            <a:r>
              <a:rPr kumimoji="1" lang="ja-JP" altLang="en-US" dirty="0"/>
              <a:t>年）にかけて、大きく件数が増えています</a:t>
            </a:r>
            <a:endParaRPr kumimoji="1" lang="en-US" altLang="ja-JP" dirty="0"/>
          </a:p>
          <a:p>
            <a:r>
              <a:rPr kumimoji="1" lang="ja-JP" altLang="en-US" dirty="0"/>
              <a:t>これは、平成</a:t>
            </a:r>
            <a:r>
              <a:rPr kumimoji="1" lang="en-US" altLang="ja-JP" dirty="0"/>
              <a:t>27</a:t>
            </a:r>
            <a:r>
              <a:rPr kumimoji="1" lang="ja-JP" altLang="en-US" dirty="0"/>
              <a:t>年に過労自殺が発生し、平成</a:t>
            </a:r>
            <a:r>
              <a:rPr kumimoji="1" lang="en-US" altLang="ja-JP" dirty="0"/>
              <a:t>28</a:t>
            </a:r>
            <a:r>
              <a:rPr kumimoji="1" lang="ja-JP" altLang="en-US" dirty="0"/>
              <a:t>年に最終的に法人が略式起訴となったという一連のニュースがあり、監督が厳しきなったものと考えられます</a:t>
            </a:r>
            <a:endParaRPr kumimoji="1" lang="en-US" altLang="ja-JP" dirty="0"/>
          </a:p>
          <a:p>
            <a:endParaRPr kumimoji="1" lang="en-US" altLang="ja-JP" dirty="0"/>
          </a:p>
          <a:p>
            <a:r>
              <a:rPr kumimoji="1" lang="ja-JP" altLang="en-US" dirty="0"/>
              <a:t>このように、全体としての不祥事等の件数が増えおり、特に職場のトラブルにフォーカスした４つ（ヒューマンエラー、ハラスメント、メンタルヘルス、過重労働）についても件数が増えてきていることがわかりました</a:t>
            </a:r>
            <a:endParaRPr kumimoji="1" lang="en-US" altLang="ja-JP"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18</a:t>
            </a:fld>
            <a:endParaRPr lang="en-US"/>
          </a:p>
        </p:txBody>
      </p:sp>
    </p:spTree>
    <p:extLst>
      <p:ext uri="{BB962C8B-B14F-4D97-AF65-F5344CB8AC3E}">
        <p14:creationId xmlns:p14="http://schemas.microsoft.com/office/powerpoint/2010/main" val="711073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トラブル対策の重要性が高まっている、２つ目の背景に移ります。</a:t>
            </a:r>
            <a:endParaRPr kumimoji="1" lang="en-US" altLang="ja-JP" dirty="0"/>
          </a:p>
          <a:p>
            <a:r>
              <a:rPr kumimoji="1" lang="ja-JP" altLang="en-US" dirty="0"/>
              <a:t>前頁の長時間労働にて少しふれましたように、行政の監督基準が変化していることも重要なポイントです。</a:t>
            </a:r>
            <a:endParaRPr kumimoji="1" lang="en-US" altLang="ja-JP" dirty="0"/>
          </a:p>
          <a:p>
            <a:endParaRPr kumimoji="1" lang="en-US" altLang="ja-JP" dirty="0"/>
          </a:p>
          <a:p>
            <a:r>
              <a:rPr kumimoji="1" lang="ja-JP" altLang="en-US" dirty="0"/>
              <a:t>法改正等は毎年、多く発布されているため、ここでは以下の</a:t>
            </a:r>
            <a:r>
              <a:rPr kumimoji="1" lang="en-US" altLang="ja-JP" dirty="0"/>
              <a:t>2</a:t>
            </a:r>
            <a:r>
              <a:rPr kumimoji="1" lang="ja-JP" altLang="en-US" dirty="0"/>
              <a:t>例の紹介に限りますが、以下のような法改正がとくに職場の問題についてインパクトが大きいものと考えられます。</a:t>
            </a:r>
            <a:endParaRPr kumimoji="1" lang="en-US" altLang="ja-JP" dirty="0"/>
          </a:p>
          <a:p>
            <a:r>
              <a:rPr kumimoji="1" lang="en-US" altLang="ja-JP" dirty="0"/>
              <a:t>1</a:t>
            </a:r>
            <a:r>
              <a:rPr kumimoji="1" lang="ja-JP" altLang="en-US" dirty="0"/>
              <a:t>点目が　過労死等ゼロ緊急対策</a:t>
            </a:r>
            <a:endParaRPr kumimoji="1" lang="en-US" altLang="ja-JP" dirty="0"/>
          </a:p>
          <a:p>
            <a:r>
              <a:rPr kumimoji="1" lang="ja-JP" altLang="en-US" dirty="0"/>
              <a:t>　・特に「取組の強化」のところは次ページの参考資料で詳しく見ていきます</a:t>
            </a:r>
            <a:endParaRPr kumimoji="1" lang="en-US" altLang="ja-JP" dirty="0"/>
          </a:p>
          <a:p>
            <a:endParaRPr kumimoji="1" lang="en-US" altLang="ja-JP" dirty="0"/>
          </a:p>
          <a:p>
            <a:r>
              <a:rPr kumimoji="1" lang="en-US" altLang="ja-JP" dirty="0"/>
              <a:t>2</a:t>
            </a:r>
            <a:r>
              <a:rPr kumimoji="1" lang="ja-JP" altLang="en-US" dirty="0"/>
              <a:t>点目が　パワーハラスメントの法制化</a:t>
            </a:r>
            <a:endParaRPr kumimoji="1" lang="en-US" altLang="ja-JP" dirty="0"/>
          </a:p>
          <a:p>
            <a:r>
              <a:rPr kumimoji="1" lang="ja-JP" altLang="en-US" dirty="0"/>
              <a:t>　・こちらは、今年の</a:t>
            </a:r>
            <a:r>
              <a:rPr kumimoji="1" lang="en-US" altLang="ja-JP" dirty="0"/>
              <a:t>6</a:t>
            </a:r>
            <a:r>
              <a:rPr kumimoji="1" lang="ja-JP" altLang="en-US" dirty="0"/>
              <a:t>月に法制化がすすめられ、注目があつまっているところです</a:t>
            </a:r>
            <a:endParaRPr kumimoji="1" lang="en-US" altLang="ja-JP" dirty="0"/>
          </a:p>
          <a:p>
            <a:endParaRPr kumimoji="1" lang="en-US" altLang="ja-JP" dirty="0"/>
          </a:p>
          <a:p>
            <a:r>
              <a:rPr kumimoji="1" lang="ja-JP" altLang="en-US" dirty="0"/>
              <a:t>このほかにも、「有給休暇の時季指定」・「適正な労働時間管理のための事業主が講ずべき措置」など、企業に求められる管理レベルがどんどん上がってきています</a:t>
            </a:r>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19</a:t>
            </a:fld>
            <a:endParaRPr lang="en-US"/>
          </a:p>
        </p:txBody>
      </p:sp>
    </p:spTree>
    <p:extLst>
      <p:ext uri="{BB962C8B-B14F-4D97-AF65-F5344CB8AC3E}">
        <p14:creationId xmlns:p14="http://schemas.microsoft.com/office/powerpoint/2010/main" val="208279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近年、セクハラ・パワハラ・情報セキュリティ等に端を発する不祥事が顕在化しており、労働環境の悪化や生産活動の停止等により、企業の生産活動に悪影響が生じています。</a:t>
            </a:r>
            <a:endParaRPr kumimoji="1" lang="en-US" altLang="ja-JP" dirty="0"/>
          </a:p>
          <a:p>
            <a:r>
              <a:rPr kumimoji="1" lang="ja-JP" altLang="en-US" dirty="0"/>
              <a:t>こうした事態に対して、問題の発生を抑制するためには、管理職の方々を対象とした教育・研修を実施することが効果的とされていますが、中小企業では、個社での対応が難しいという現状もあるため</a:t>
            </a:r>
            <a:endParaRPr kumimoji="1" lang="en-US" altLang="ja-JP" dirty="0"/>
          </a:p>
          <a:p>
            <a:r>
              <a:rPr kumimoji="1" lang="ja-JP" altLang="en-US" dirty="0"/>
              <a:t>厚生労働省では、本セミナーを開発し、実施する運びとなりました。</a:t>
            </a:r>
            <a:endParaRPr kumimoji="1" lang="en-US" altLang="ja-JP" dirty="0"/>
          </a:p>
          <a:p>
            <a:endParaRPr kumimoji="1" lang="en-US" altLang="ja-JP" dirty="0"/>
          </a:p>
          <a:p>
            <a:r>
              <a:rPr kumimoji="1" lang="ja-JP" altLang="en-US" dirty="0"/>
              <a:t>本日のセミナーの目的は大きく</a:t>
            </a:r>
            <a:r>
              <a:rPr kumimoji="1" lang="en-US" altLang="ja-JP" dirty="0"/>
              <a:t>2</a:t>
            </a:r>
            <a:r>
              <a:rPr kumimoji="1" lang="ja-JP" altLang="en-US" dirty="0"/>
              <a:t>つあります。</a:t>
            </a:r>
            <a:br>
              <a:rPr kumimoji="1" lang="en-US" altLang="ja-JP" dirty="0"/>
            </a:br>
            <a:r>
              <a:rPr kumimoji="1" lang="en-US" altLang="ja-JP" dirty="0"/>
              <a:t>1</a:t>
            </a:r>
            <a:r>
              <a:rPr kumimoji="1" lang="ja-JP" altLang="en-US" dirty="0"/>
              <a:t>つは、職場で発生する可能性のあるトラブルとその対応方法について理解していただくことです。</a:t>
            </a:r>
            <a:endParaRPr kumimoji="1" lang="en-US" altLang="ja-JP" dirty="0"/>
          </a:p>
          <a:p>
            <a:r>
              <a:rPr kumimoji="1" lang="ja-JP" altLang="en-US" dirty="0"/>
              <a:t>職場で発生するトラブルをひとつずつ解説すると枚挙にいとまがなくなってしまいますので、本日のセミナーでは対応の優先順位が高いものをピックアップして概要と対応手順について解説いたします。</a:t>
            </a:r>
            <a:endParaRPr kumimoji="1" lang="en-US" altLang="ja-JP" dirty="0"/>
          </a:p>
          <a:p>
            <a:endParaRPr kumimoji="1" lang="en-US" altLang="ja-JP" dirty="0"/>
          </a:p>
          <a:p>
            <a:r>
              <a:rPr kumimoji="1" lang="ja-JP" altLang="en-US" dirty="0"/>
              <a:t>もう</a:t>
            </a:r>
            <a:r>
              <a:rPr kumimoji="1" lang="en-US" altLang="ja-JP" dirty="0"/>
              <a:t>1</a:t>
            </a:r>
            <a:r>
              <a:rPr kumimoji="1" lang="ja-JP" altLang="en-US" dirty="0"/>
              <a:t>つは、リスクマネジメントの基本的な考え方と対応手順を理解していただくことです。</a:t>
            </a:r>
            <a:endParaRPr kumimoji="1" lang="en-US" altLang="ja-JP" dirty="0"/>
          </a:p>
          <a:p>
            <a:r>
              <a:rPr kumimoji="1" lang="ja-JP" altLang="en-US" dirty="0"/>
              <a:t>本日セミナーで取り上げるトピックス以外に、現場管理職の皆さんは様々な問題やトラブルに直面されています。</a:t>
            </a:r>
            <a:endParaRPr kumimoji="1" lang="en-US" altLang="ja-JP" dirty="0"/>
          </a:p>
          <a:p>
            <a:r>
              <a:rPr kumimoji="1" lang="ja-JP" altLang="en-US" dirty="0"/>
              <a:t>そういった問題やトラブルの未然防止・再発防止を検討される際に、知っておいていただきたいリスクマネジメントの基本的な手順について解説いたします。</a:t>
            </a:r>
            <a:endParaRPr kumimoji="1" lang="en-US" altLang="ja-JP" dirty="0"/>
          </a:p>
          <a:p>
            <a:r>
              <a:rPr kumimoji="1" lang="ja-JP" altLang="en-US" dirty="0"/>
              <a:t>その上で、皆さん自身の職場を例に、個人ワークをいくつか実施していただき、理解を深めていただきます。</a:t>
            </a:r>
            <a:endParaRPr kumimoji="1" lang="en-US" altLang="ja-JP" dirty="0"/>
          </a:p>
          <a:p>
            <a:endParaRPr kumimoji="1" lang="en-US" altLang="ja-JP" dirty="0"/>
          </a:p>
          <a:p>
            <a:r>
              <a:rPr kumimoji="1" lang="ja-JP" altLang="en-US" dirty="0"/>
              <a:t>リスクマネジメント部門の方々にとっては基礎的な内容となってしまい恐縮ですが、本セミナーの内容を社内教育に活用していただけましたら幸いです。</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1</a:t>
            </a:fld>
            <a:endParaRPr lang="en-US" dirty="0"/>
          </a:p>
        </p:txBody>
      </p:sp>
    </p:spTree>
    <p:extLst>
      <p:ext uri="{BB962C8B-B14F-4D97-AF65-F5344CB8AC3E}">
        <p14:creationId xmlns:p14="http://schemas.microsoft.com/office/powerpoint/2010/main" val="2061319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続いて、トラブル対策の重要性が高まっている背景の</a:t>
            </a:r>
            <a:r>
              <a:rPr kumimoji="1" lang="en-US" altLang="ja-JP" dirty="0"/>
              <a:t>3</a:t>
            </a:r>
            <a:r>
              <a:rPr kumimoji="1" lang="ja-JP" altLang="en-US" dirty="0"/>
              <a:t>点目です</a:t>
            </a:r>
            <a:endParaRPr kumimoji="1" lang="en-US" altLang="ja-JP" dirty="0"/>
          </a:p>
          <a:p>
            <a:r>
              <a:rPr kumimoji="1" lang="ja-JP" altLang="en-US" dirty="0"/>
              <a:t>昨今、ツイッターやフェイスブック、インスタグラムなどの</a:t>
            </a:r>
            <a:r>
              <a:rPr kumimoji="1" lang="en-US" altLang="ja-JP" dirty="0"/>
              <a:t>SNS</a:t>
            </a:r>
            <a:r>
              <a:rPr kumimoji="1" lang="ja-JP" altLang="en-US" dirty="0" err="1"/>
              <a:t>が普</a:t>
            </a:r>
            <a:r>
              <a:rPr kumimoji="1" lang="ja-JP" altLang="en-US" dirty="0"/>
              <a:t>及し、いわゆる「炎上」と呼ばれる事象が増えています</a:t>
            </a:r>
            <a:endParaRPr kumimoji="1" lang="en-US" altLang="ja-JP" dirty="0"/>
          </a:p>
          <a:p>
            <a:r>
              <a:rPr kumimoji="1" lang="ja-JP" altLang="en-US" dirty="0"/>
              <a:t>ツイッターについて、ご存知の方も多いと思いますが、ご紹介</a:t>
            </a:r>
            <a:endParaRPr kumimoji="1" lang="en-US" altLang="ja-JP" dirty="0"/>
          </a:p>
          <a:p>
            <a:r>
              <a:rPr kumimoji="1" lang="ja-JP" altLang="en-US" dirty="0"/>
              <a:t>　・短文の投稿ができるいわゆる</a:t>
            </a:r>
            <a:r>
              <a:rPr kumimoji="1" lang="en-US" altLang="ja-JP" dirty="0"/>
              <a:t>SNS</a:t>
            </a:r>
          </a:p>
          <a:p>
            <a:r>
              <a:rPr kumimoji="1" lang="ja-JP" altLang="en-US" dirty="0"/>
              <a:t>　・</a:t>
            </a:r>
            <a:r>
              <a:rPr kumimoji="1" lang="en-US" altLang="ja-JP" dirty="0"/>
              <a:t>140</a:t>
            </a:r>
            <a:r>
              <a:rPr kumimoji="1" lang="ja-JP" altLang="en-US" dirty="0"/>
              <a:t>文字以内の文と画像や動画を一緒にアップロードできる</a:t>
            </a:r>
            <a:endParaRPr kumimoji="1" lang="en-US" altLang="ja-JP" dirty="0"/>
          </a:p>
          <a:p>
            <a:r>
              <a:rPr kumimoji="1" lang="ja-JP" altLang="en-US" dirty="0"/>
              <a:t>　・国内の利用者は</a:t>
            </a:r>
            <a:r>
              <a:rPr kumimoji="1" lang="en-US" altLang="ja-JP" dirty="0"/>
              <a:t>4500</a:t>
            </a:r>
            <a:r>
              <a:rPr kumimoji="1" lang="ja-JP" altLang="en-US" dirty="0"/>
              <a:t>万人以上</a:t>
            </a:r>
            <a:endParaRPr kumimoji="1" lang="en-US" altLang="ja-JP" dirty="0"/>
          </a:p>
          <a:p>
            <a:r>
              <a:rPr kumimoji="1" lang="ja-JP" altLang="en-US" dirty="0"/>
              <a:t>　・他人が投降したものを</a:t>
            </a:r>
            <a:r>
              <a:rPr kumimoji="1" lang="en-US" altLang="ja-JP" dirty="0"/>
              <a:t>1</a:t>
            </a:r>
            <a:r>
              <a:rPr kumimoji="1" lang="ja-JP" altLang="en-US" dirty="0"/>
              <a:t>クリックで手軽に引用・共有できるのが特徴</a:t>
            </a:r>
            <a:endParaRPr kumimoji="1" lang="en-US" altLang="ja-JP" dirty="0"/>
          </a:p>
          <a:p>
            <a:endParaRPr kumimoji="1" lang="en-US" altLang="ja-JP" dirty="0"/>
          </a:p>
          <a:p>
            <a:r>
              <a:rPr kumimoji="1" lang="ja-JP" altLang="en-US" dirty="0"/>
              <a:t>以下の炎上件数の推移を見ると、</a:t>
            </a:r>
            <a:r>
              <a:rPr kumimoji="1" lang="en-US" altLang="ja-JP" dirty="0"/>
              <a:t>2011</a:t>
            </a:r>
            <a:r>
              <a:rPr kumimoji="1" lang="ja-JP" altLang="en-US" dirty="0"/>
              <a:t>年以降、急速に件数が増えています。</a:t>
            </a:r>
            <a:endParaRPr kumimoji="1" lang="en-US" altLang="ja-JP" dirty="0"/>
          </a:p>
          <a:p>
            <a:endParaRPr kumimoji="1" lang="en-US" altLang="ja-JP" dirty="0"/>
          </a:p>
          <a:p>
            <a:r>
              <a:rPr kumimoji="1" lang="ja-JP" altLang="en-US" dirty="0"/>
              <a:t>実は</a:t>
            </a:r>
            <a:r>
              <a:rPr kumimoji="1" lang="en-US" altLang="ja-JP" dirty="0"/>
              <a:t>2011</a:t>
            </a:r>
            <a:r>
              <a:rPr kumimoji="1" lang="ja-JP" altLang="en-US" dirty="0"/>
              <a:t>年にツイッタージャパンという現地法人ができたその後、ユーザー拡大ととともに炎上が増加</a:t>
            </a:r>
            <a:endParaRPr kumimoji="1" lang="en-US" altLang="ja-JP" dirty="0"/>
          </a:p>
          <a:p>
            <a:r>
              <a:rPr kumimoji="1" lang="ja-JP" altLang="en-US" dirty="0"/>
              <a:t>　・最近でいうと「バイトテロ」</a:t>
            </a:r>
            <a:r>
              <a:rPr kumimoji="1" lang="en-US" altLang="ja-JP" dirty="0"/>
              <a:t>(</a:t>
            </a:r>
            <a:r>
              <a:rPr kumimoji="1" lang="ja-JP" altLang="en-US" dirty="0"/>
              <a:t>冷蔵庫に入っている動画や画像のアップロード）などがツイッターでの炎上事件と言えます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22</a:t>
            </a:fld>
            <a:endParaRPr lang="en-US"/>
          </a:p>
        </p:txBody>
      </p:sp>
    </p:spTree>
    <p:extLst>
      <p:ext uri="{BB962C8B-B14F-4D97-AF65-F5344CB8AC3E}">
        <p14:creationId xmlns:p14="http://schemas.microsoft.com/office/powerpoint/2010/main" val="4236638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最後に、トラブル対策の重要性が高まっている背景の</a:t>
            </a:r>
            <a:r>
              <a:rPr kumimoji="1" lang="en-US" altLang="ja-JP" dirty="0"/>
              <a:t>4</a:t>
            </a:r>
            <a:r>
              <a:rPr kumimoji="1" lang="ja-JP" altLang="en-US" dirty="0"/>
              <a:t>つ目を説明します。</a:t>
            </a:r>
            <a:endParaRPr kumimoji="1" lang="en-US" altLang="ja-JP" dirty="0"/>
          </a:p>
          <a:p>
            <a:r>
              <a:rPr kumimoji="1" lang="ja-JP" altLang="en-US" dirty="0"/>
              <a:t>前ページに紹介した「炎上」によって引き下げられた、レピュテーションの影響を見てみます。</a:t>
            </a:r>
            <a:endParaRPr kumimoji="1" lang="en-US" altLang="ja-JP" dirty="0"/>
          </a:p>
          <a:p>
            <a:r>
              <a:rPr kumimoji="1" lang="ja-JP" altLang="en-US" dirty="0"/>
              <a:t>消費者の行動として、購買のまえに商品や企業について「調べる」という活動があります</a:t>
            </a:r>
            <a:endParaRPr kumimoji="1" lang="en-US" altLang="ja-JP" dirty="0"/>
          </a:p>
          <a:p>
            <a:r>
              <a:rPr kumimoji="1" lang="ja-JP" altLang="en-US" dirty="0"/>
              <a:t>その結果によって、</a:t>
            </a:r>
            <a:r>
              <a:rPr kumimoji="1" lang="en-US" altLang="ja-JP" dirty="0"/>
              <a:t>8</a:t>
            </a:r>
            <a:r>
              <a:rPr kumimoji="1" lang="ja-JP" altLang="en-US" dirty="0"/>
              <a:t>割くらいの消費者が購買を取りやめるという選択をすることがあると回答しています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23</a:t>
            </a:fld>
            <a:endParaRPr lang="en-US"/>
          </a:p>
        </p:txBody>
      </p:sp>
    </p:spTree>
    <p:extLst>
      <p:ext uri="{BB962C8B-B14F-4D97-AF65-F5344CB8AC3E}">
        <p14:creationId xmlns:p14="http://schemas.microsoft.com/office/powerpoint/2010/main" val="2761833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ここまで、件数の増加・監督基準の変化・情報発信のしやすさ・レピュテーションの影響の大きさという観点で、対策の重要性が高まっている背景を説明しました</a:t>
            </a:r>
            <a:endParaRPr kumimoji="1" lang="en-US" altLang="ja-JP" dirty="0"/>
          </a:p>
          <a:p>
            <a:r>
              <a:rPr kumimoji="1" lang="ja-JP" altLang="en-US" dirty="0"/>
              <a:t>ここからは、その対策の個別の取組方法について、中小企業の事例をベースにお伝えします。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24</a:t>
            </a:fld>
            <a:endParaRPr lang="en-US"/>
          </a:p>
        </p:txBody>
      </p:sp>
    </p:spTree>
    <p:extLst>
      <p:ext uri="{BB962C8B-B14F-4D97-AF65-F5344CB8AC3E}">
        <p14:creationId xmlns:p14="http://schemas.microsoft.com/office/powerpoint/2010/main" val="3445903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（スライド読み上げに追加）</a:t>
            </a:r>
            <a:endParaRPr kumimoji="1" lang="en-US" altLang="ja-JP" dirty="0"/>
          </a:p>
          <a:p>
            <a:r>
              <a:rPr kumimoji="1" lang="ja-JP" altLang="en-US" dirty="0"/>
              <a:t>　・身体の拘束</a:t>
            </a:r>
            <a:r>
              <a:rPr kumimoji="1" lang="en-US" altLang="ja-JP" dirty="0"/>
              <a:t>…</a:t>
            </a:r>
            <a:r>
              <a:rPr kumimoji="1" lang="ja-JP" altLang="en-US" dirty="0"/>
              <a:t>医療安全と患者の入院生活の質の高さとでバランスをとるのが、難しい。語か</a:t>
            </a:r>
            <a:r>
              <a:rPr kumimoji="1" lang="en-US" altLang="ja-JP" dirty="0"/>
              <a:t>k</a:t>
            </a:r>
            <a:r>
              <a:rPr kumimoji="1" lang="ja-JP" altLang="en-US" dirty="0"/>
              <a:t>族を含めて話し合う</a:t>
            </a:r>
            <a:endParaRPr kumimoji="1" lang="en-US" altLang="ja-JP" dirty="0"/>
          </a:p>
          <a:p>
            <a:r>
              <a:rPr kumimoji="1" lang="ja-JP" altLang="en-US" dirty="0"/>
              <a:t>　・ヒヤリハットの定期的実施</a:t>
            </a:r>
            <a:r>
              <a:rPr kumimoji="1" lang="en-US" altLang="ja-JP" dirty="0"/>
              <a:t>…</a:t>
            </a:r>
            <a:r>
              <a:rPr kumimoji="1" lang="ja-JP" altLang="en-US" dirty="0"/>
              <a:t>一回で終わらず、毎月・毎週など習慣にいている</a:t>
            </a:r>
            <a:endParaRPr kumimoji="1" lang="en-US" altLang="ja-JP" dirty="0"/>
          </a:p>
          <a:p>
            <a:r>
              <a:rPr kumimoji="1" lang="ja-JP" altLang="en-US" dirty="0"/>
              <a:t>　・工夫</a:t>
            </a:r>
            <a:r>
              <a:rPr kumimoji="1" lang="en-US" altLang="ja-JP" dirty="0"/>
              <a:t>…</a:t>
            </a:r>
            <a:r>
              <a:rPr kumimoji="1" lang="ja-JP" altLang="en-US" dirty="0"/>
              <a:t>どういておイベントとして会議をこなす　→　自分の身を守るための取組だということを強調して伝えている</a:t>
            </a:r>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25</a:t>
            </a:fld>
            <a:endParaRPr lang="en-US"/>
          </a:p>
        </p:txBody>
      </p:sp>
    </p:spTree>
    <p:extLst>
      <p:ext uri="{BB962C8B-B14F-4D97-AF65-F5344CB8AC3E}">
        <p14:creationId xmlns:p14="http://schemas.microsoft.com/office/powerpoint/2010/main" val="2283064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（スライド読み上げに追加）</a:t>
            </a:r>
            <a:endParaRPr kumimoji="1" lang="en-US" altLang="ja-JP" dirty="0"/>
          </a:p>
          <a:p>
            <a:r>
              <a:rPr kumimoji="1" lang="ja-JP" altLang="en-US" dirty="0"/>
              <a:t>　・重大なクレーム</a:t>
            </a:r>
            <a:r>
              <a:rPr kumimoji="1" lang="en-US" altLang="ja-JP" dirty="0"/>
              <a:t>…</a:t>
            </a:r>
            <a:r>
              <a:rPr kumimoji="1" lang="ja-JP" altLang="en-US" dirty="0"/>
              <a:t>直してほしいとオーダーしたはずなのになお邸内</a:t>
            </a:r>
            <a:r>
              <a:rPr kumimoji="1" lang="en-US" altLang="ja-JP" dirty="0"/>
              <a:t>k</a:t>
            </a:r>
            <a:r>
              <a:rPr kumimoji="1" lang="ja-JP" altLang="en-US" dirty="0"/>
              <a:t>所がある、指示とちがうパーツがついている</a:t>
            </a:r>
            <a:endParaRPr kumimoji="1" lang="en-US" altLang="ja-JP" dirty="0"/>
          </a:p>
          <a:p>
            <a:r>
              <a:rPr kumimoji="1" lang="ja-JP" altLang="en-US" dirty="0"/>
              <a:t>　・車両を運搬するコスト</a:t>
            </a:r>
            <a:r>
              <a:rPr kumimoji="1" lang="en-US" altLang="ja-JP" dirty="0"/>
              <a:t>…</a:t>
            </a:r>
            <a:r>
              <a:rPr kumimoji="1" lang="ja-JP" altLang="en-US" dirty="0"/>
              <a:t>引き取り・納車で何往復も店舗と顧客先を行ったり来たりするのはコスとがかかる（</a:t>
            </a:r>
            <a:r>
              <a:rPr kumimoji="1" lang="en-US" altLang="ja-JP" dirty="0"/>
              <a:t>2</a:t>
            </a:r>
            <a:r>
              <a:rPr kumimoji="1" lang="ja-JP" altLang="en-US" dirty="0"/>
              <a:t>人</a:t>
            </a:r>
            <a:r>
              <a:rPr kumimoji="1" lang="en-US" altLang="ja-JP" dirty="0"/>
              <a:t>1</a:t>
            </a:r>
            <a:r>
              <a:rPr kumimoji="1" lang="ja-JP" altLang="en-US" dirty="0"/>
              <a:t>組で行動しなければいけないため）</a:t>
            </a:r>
            <a:endParaRPr kumimoji="1" lang="en-US" altLang="ja-JP" dirty="0"/>
          </a:p>
          <a:p>
            <a:r>
              <a:rPr kumimoji="1" lang="ja-JP" altLang="en-US" dirty="0"/>
              <a:t>　・取組のねらい・・お客様の要望やスタッフの指示等全ての情報に店長がタッチする仕組み</a:t>
            </a:r>
            <a:endParaRPr kumimoji="1" lang="en-US" altLang="ja-JP" dirty="0"/>
          </a:p>
          <a:p>
            <a:r>
              <a:rPr kumimoji="1" lang="ja-JP" altLang="en-US" dirty="0"/>
              <a:t>　・工夫</a:t>
            </a:r>
            <a:r>
              <a:rPr kumimoji="1" lang="en-US" altLang="ja-JP" dirty="0"/>
              <a:t>…</a:t>
            </a:r>
            <a:r>
              <a:rPr kumimoji="1" lang="ja-JP" altLang="en-US" dirty="0"/>
              <a:t>こういった体制だと、店長の不在等で指示系統がストップしてしまうので、そういった弊害がおきないよう、営業スタイルを変更し、店長がずっと店に</a:t>
            </a:r>
            <a:r>
              <a:rPr kumimoji="1" lang="ja-JP" altLang="en-US" dirty="0" err="1"/>
              <a:t>ながら</a:t>
            </a:r>
            <a:r>
              <a:rPr kumimoji="1" lang="ja-JP" altLang="en-US" dirty="0"/>
              <a:t>情報を収集できる</a:t>
            </a:r>
            <a:endParaRPr kumimoji="1" lang="en-US" altLang="ja-JP" dirty="0"/>
          </a:p>
          <a:p>
            <a:r>
              <a:rPr kumimoji="1" lang="ja-JP" altLang="en-US" dirty="0"/>
              <a:t>　・店長に指示系統を集中させて、負荷が増大しているので、こまめに社員満足度をウォッチし、負荷状況をモニタリングしている</a:t>
            </a:r>
            <a:endParaRPr kumimoji="1" lang="en-US" altLang="ja-JP"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26</a:t>
            </a:fld>
            <a:endParaRPr lang="en-US"/>
          </a:p>
        </p:txBody>
      </p:sp>
    </p:spTree>
    <p:extLst>
      <p:ext uri="{BB962C8B-B14F-4D97-AF65-F5344CB8AC3E}">
        <p14:creationId xmlns:p14="http://schemas.microsoft.com/office/powerpoint/2010/main" val="1379027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・過大な要求</a:t>
            </a:r>
            <a:r>
              <a:rPr kumimoji="1" lang="en-US" altLang="ja-JP" dirty="0"/>
              <a:t>…</a:t>
            </a:r>
            <a:r>
              <a:rPr kumimoji="1" lang="ja-JP" altLang="en-US" dirty="0"/>
              <a:t>管理職本人とすると過大であるという認識はなかったが、気づかずにハラスメントをしてしまっていたとのこと</a:t>
            </a:r>
            <a:endParaRPr kumimoji="1" lang="en-US" altLang="ja-JP" dirty="0"/>
          </a:p>
          <a:p>
            <a:r>
              <a:rPr kumimoji="1" lang="ja-JP" altLang="en-US" dirty="0"/>
              <a:t>　企業人事の方からすると、「世代のずれ」が間隔のずれ　につながっている気がするとのこと</a:t>
            </a:r>
            <a:endParaRPr kumimoji="1" lang="en-US" altLang="ja-JP" dirty="0"/>
          </a:p>
          <a:p>
            <a:endParaRPr kumimoji="1" lang="en-US" altLang="ja-JP" dirty="0"/>
          </a:p>
          <a:p>
            <a:r>
              <a:rPr kumimoji="1" lang="ja-JP" altLang="en-US" dirty="0"/>
              <a:t>・社内講師を担当</a:t>
            </a:r>
            <a:r>
              <a:rPr kumimoji="1" lang="en-US" altLang="ja-JP" dirty="0"/>
              <a:t>…</a:t>
            </a:r>
            <a:r>
              <a:rPr kumimoji="1" lang="ja-JP" altLang="en-US" dirty="0"/>
              <a:t>社外研修はコストが高く、継続しづらい　社外研修となると企業内にそのテーマを「語れる人」が残りづらい</a:t>
            </a:r>
            <a:endParaRPr kumimoji="1" lang="en-US" altLang="ja-JP" dirty="0"/>
          </a:p>
          <a:p>
            <a:r>
              <a:rPr kumimoji="1" lang="ja-JP" altLang="en-US" dirty="0"/>
              <a:t>・窓口設置</a:t>
            </a:r>
            <a:r>
              <a:rPr kumimoji="1" lang="en-US" altLang="ja-JP" dirty="0"/>
              <a:t>…</a:t>
            </a:r>
            <a:r>
              <a:rPr kumimoji="1" lang="ja-JP" altLang="en-US" dirty="0"/>
              <a:t>わかりやすいようにトップに設置</a:t>
            </a:r>
            <a:endParaRPr kumimoji="1" lang="en-US" altLang="ja-JP" dirty="0"/>
          </a:p>
          <a:p>
            <a:r>
              <a:rPr kumimoji="1" lang="ja-JP" altLang="en-US" dirty="0"/>
              <a:t>窓口の応対は初動が命。必ず人事部長が必ず対応するようにしている</a:t>
            </a:r>
            <a:endParaRPr kumimoji="1" lang="en-US" altLang="ja-JP" dirty="0"/>
          </a:p>
          <a:p>
            <a:endParaRPr kumimoji="1" lang="en-US" altLang="ja-JP" dirty="0"/>
          </a:p>
          <a:p>
            <a:r>
              <a:rPr kumimoji="1" lang="ja-JP" altLang="en-US" dirty="0"/>
              <a:t>・社内研修も一回かぎりではなく、継続して情報をアプデ</a:t>
            </a:r>
            <a:r>
              <a:rPr kumimoji="1" lang="en-US" altLang="ja-JP" dirty="0"/>
              <a:t>―</a:t>
            </a:r>
            <a:r>
              <a:rPr kumimoji="1" lang="ja-JP" altLang="en-US" dirty="0"/>
              <a:t>とすることが大事</a:t>
            </a:r>
            <a:endParaRPr kumimoji="1" lang="en-US" altLang="ja-JP"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29</a:t>
            </a:fld>
            <a:endParaRPr lang="en-US"/>
          </a:p>
        </p:txBody>
      </p:sp>
    </p:spTree>
    <p:extLst>
      <p:ext uri="{BB962C8B-B14F-4D97-AF65-F5344CB8AC3E}">
        <p14:creationId xmlns:p14="http://schemas.microsoft.com/office/powerpoint/2010/main" val="2164735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400" dirty="0">
                <a:solidFill>
                  <a:srgbClr val="FF0000"/>
                </a:solidFill>
              </a:rPr>
              <a:t>【</a:t>
            </a:r>
            <a:r>
              <a:rPr lang="ja-JP" altLang="en-US" sz="1400" dirty="0">
                <a:solidFill>
                  <a:srgbClr val="FF0000"/>
                </a:solidFill>
              </a:rPr>
              <a:t>説明追加のご依頼</a:t>
            </a:r>
            <a:r>
              <a:rPr lang="en-US" altLang="ja-JP" sz="1400" dirty="0">
                <a:solidFill>
                  <a:srgbClr val="FF0000"/>
                </a:solidFill>
              </a:rPr>
              <a:t>】</a:t>
            </a:r>
          </a:p>
          <a:p>
            <a:r>
              <a:rPr lang="ja-JP" altLang="en-US" sz="1400" dirty="0">
                <a:solidFill>
                  <a:srgbClr val="FF0000"/>
                </a:solidFill>
              </a:rPr>
              <a:t>・ハラスメントに関する対策は</a:t>
            </a:r>
            <a:r>
              <a:rPr kumimoji="1" lang="ja-JP" altLang="en-US" sz="1400" dirty="0">
                <a:solidFill>
                  <a:srgbClr val="FF0000"/>
                </a:solidFill>
              </a:rPr>
              <a:t>現在進行形で改正の動きがございますので、セミナー</a:t>
            </a:r>
            <a:r>
              <a:rPr lang="ja-JP" altLang="en-US" sz="1400" dirty="0">
                <a:solidFill>
                  <a:srgbClr val="FF0000"/>
                </a:solidFill>
              </a:rPr>
              <a:t>でもその動きについて</a:t>
            </a:r>
            <a:r>
              <a:rPr kumimoji="1" lang="ja-JP" altLang="en-US" sz="1400" dirty="0">
                <a:solidFill>
                  <a:srgbClr val="FF0000"/>
                </a:solidFill>
              </a:rPr>
              <a:t>触れていただきたいと思います。</a:t>
            </a:r>
            <a:endParaRPr kumimoji="1" lang="en-US" altLang="ja-JP" sz="1400" dirty="0">
              <a:solidFill>
                <a:srgbClr val="FF0000"/>
              </a:solidFill>
            </a:endParaRPr>
          </a:p>
          <a:p>
            <a:endParaRPr kumimoji="1" lang="en-US" altLang="ja-JP" sz="1400" dirty="0">
              <a:solidFill>
                <a:srgbClr val="FF0000"/>
              </a:solidFill>
            </a:endParaRPr>
          </a:p>
          <a:p>
            <a:r>
              <a:rPr lang="ja-JP" altLang="en-US" sz="1400" dirty="0">
                <a:solidFill>
                  <a:srgbClr val="FF0000"/>
                </a:solidFill>
              </a:rPr>
              <a:t>・具体的には、</a:t>
            </a:r>
            <a:endParaRPr lang="en-US" altLang="ja-JP" sz="1400" dirty="0">
              <a:solidFill>
                <a:srgbClr val="FF0000"/>
              </a:solidFill>
            </a:endParaRPr>
          </a:p>
          <a:p>
            <a:r>
              <a:rPr lang="ja-JP" altLang="en-US" sz="1400" dirty="0">
                <a:solidFill>
                  <a:srgbClr val="FF0000"/>
                </a:solidFill>
              </a:rPr>
              <a:t>令和元年</a:t>
            </a:r>
            <a:r>
              <a:rPr lang="en-US" altLang="ja-JP" sz="1400" dirty="0">
                <a:solidFill>
                  <a:srgbClr val="FF0000"/>
                </a:solidFill>
              </a:rPr>
              <a:t>12</a:t>
            </a:r>
            <a:r>
              <a:rPr lang="ja-JP" altLang="en-US" sz="1400" dirty="0">
                <a:solidFill>
                  <a:srgbClr val="FF0000"/>
                </a:solidFill>
              </a:rPr>
              <a:t>月</a:t>
            </a:r>
            <a:r>
              <a:rPr lang="en-US" altLang="ja-JP" sz="1400" dirty="0">
                <a:solidFill>
                  <a:srgbClr val="FF0000"/>
                </a:solidFill>
              </a:rPr>
              <a:t>23</a:t>
            </a:r>
            <a:r>
              <a:rPr lang="ja-JP" altLang="en-US" sz="1400" dirty="0">
                <a:solidFill>
                  <a:srgbClr val="FF0000"/>
                </a:solidFill>
              </a:rPr>
              <a:t>日の第</a:t>
            </a:r>
            <a:r>
              <a:rPr lang="en-US" altLang="ja-JP" sz="1400" dirty="0">
                <a:solidFill>
                  <a:srgbClr val="FF0000"/>
                </a:solidFill>
              </a:rPr>
              <a:t>24</a:t>
            </a:r>
            <a:r>
              <a:rPr lang="ja-JP" altLang="en-US" sz="1400" dirty="0">
                <a:solidFill>
                  <a:srgbClr val="FF0000"/>
                </a:solidFill>
              </a:rPr>
              <a:t>回労働政策審議会雇用環境・均等分科会にて、「事業主が職場における優越的な関係を背景とした言動に起因する問題に関して雇用管理上講ずべき措置等についての指針（案）」（パワハラ指針）の諮問答申がされております。</a:t>
            </a:r>
            <a:endParaRPr lang="en-US" altLang="ja-JP" sz="1400" dirty="0">
              <a:solidFill>
                <a:srgbClr val="FF0000"/>
              </a:solidFill>
            </a:endParaRPr>
          </a:p>
          <a:p>
            <a:r>
              <a:rPr kumimoji="1" lang="ja-JP" altLang="en-US" sz="1400" dirty="0">
                <a:solidFill>
                  <a:srgbClr val="FF0000"/>
                </a:solidFill>
              </a:rPr>
              <a:t>指針については、本年</a:t>
            </a:r>
            <a:r>
              <a:rPr lang="ja-JP" altLang="en-US" sz="1400" dirty="0">
                <a:solidFill>
                  <a:srgbClr val="FF0000"/>
                </a:solidFill>
              </a:rPr>
              <a:t>１</a:t>
            </a:r>
            <a:r>
              <a:rPr kumimoji="1" lang="ja-JP" altLang="en-US" sz="1400" dirty="0">
                <a:solidFill>
                  <a:srgbClr val="FF0000"/>
                </a:solidFill>
              </a:rPr>
              <a:t>月上旬に、告示され、同年６月１日に適用される予定です。</a:t>
            </a:r>
            <a:endParaRPr lang="en-US" altLang="ja-JP" sz="1400" dirty="0">
              <a:solidFill>
                <a:srgbClr val="FF0000"/>
              </a:solidFill>
            </a:endParaRPr>
          </a:p>
          <a:p>
            <a:r>
              <a:rPr kumimoji="1" lang="ja-JP" altLang="en-US" sz="1400" dirty="0">
                <a:solidFill>
                  <a:srgbClr val="FF0000"/>
                </a:solidFill>
              </a:rPr>
              <a:t>こちらの動きについてご案内いただくようお願いします。</a:t>
            </a:r>
            <a:endParaRPr kumimoji="1" lang="en-US" altLang="ja-JP" sz="1400" dirty="0">
              <a:solidFill>
                <a:srgbClr val="FF0000"/>
              </a:solidFill>
            </a:endParaRPr>
          </a:p>
          <a:p>
            <a:endParaRPr lang="en-US" altLang="ja-JP" dirty="0">
              <a:solidFill>
                <a:srgbClr val="FF0000"/>
              </a:solidFill>
            </a:endParaRPr>
          </a:p>
          <a:p>
            <a:r>
              <a:rPr kumimoji="1" lang="ja-JP" altLang="en-US" sz="1200" dirty="0">
                <a:solidFill>
                  <a:srgbClr val="FF0000"/>
                </a:solidFill>
              </a:rPr>
              <a:t>（参考</a:t>
            </a:r>
            <a:r>
              <a:rPr kumimoji="1" lang="en-US" altLang="ja-JP" sz="1200" dirty="0">
                <a:solidFill>
                  <a:srgbClr val="FF0000"/>
                </a:solidFill>
              </a:rPr>
              <a:t>URL</a:t>
            </a:r>
            <a:r>
              <a:rPr kumimoji="1" lang="ja-JP" altLang="en-US" sz="1200" dirty="0">
                <a:solidFill>
                  <a:srgbClr val="FF0000"/>
                </a:solidFill>
              </a:rPr>
              <a:t>）</a:t>
            </a:r>
            <a:endParaRPr kumimoji="1" lang="en-US" altLang="ja-JP" sz="1200" dirty="0">
              <a:solidFill>
                <a:srgbClr val="FF0000"/>
              </a:solidFill>
            </a:endParaRPr>
          </a:p>
          <a:p>
            <a:r>
              <a:rPr lang="en-US" altLang="ja-JP" sz="1200" dirty="0">
                <a:solidFill>
                  <a:srgbClr val="FF0000"/>
                </a:solidFill>
                <a:hlinkClick r:id="rId3"/>
              </a:rPr>
              <a:t>https://www.mhlw.go.jp/stf/shingi/shingi-rousei_126989.html</a:t>
            </a:r>
            <a:endParaRPr lang="en-US" altLang="ja-JP" sz="1200" dirty="0">
              <a:solidFill>
                <a:srgbClr val="FF0000"/>
              </a:solidFill>
            </a:endParaRPr>
          </a:p>
          <a:p>
            <a:endParaRPr lang="en-US" altLang="ja-JP" dirty="0">
              <a:solidFill>
                <a:srgbClr val="FF0000"/>
              </a:solidFill>
            </a:endParaRPr>
          </a:p>
          <a:p>
            <a:endParaRPr kumimoji="1" lang="en-US" altLang="ja-JP"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30</a:t>
            </a:fld>
            <a:endParaRPr lang="en-US"/>
          </a:p>
        </p:txBody>
      </p:sp>
    </p:spTree>
    <p:extLst>
      <p:ext uri="{BB962C8B-B14F-4D97-AF65-F5344CB8AC3E}">
        <p14:creationId xmlns:p14="http://schemas.microsoft.com/office/powerpoint/2010/main" val="2739285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600" dirty="0">
                <a:solidFill>
                  <a:srgbClr val="FF0000"/>
                </a:solidFill>
              </a:rPr>
              <a:t>【</a:t>
            </a:r>
            <a:r>
              <a:rPr lang="ja-JP" altLang="en-US" sz="1600" dirty="0">
                <a:solidFill>
                  <a:srgbClr val="FF0000"/>
                </a:solidFill>
              </a:rPr>
              <a:t>説明追加のご依頼</a:t>
            </a:r>
            <a:r>
              <a:rPr lang="en-US" altLang="ja-JP" sz="1600" dirty="0">
                <a:solidFill>
                  <a:srgbClr val="FF0000"/>
                </a:solidFill>
              </a:rPr>
              <a:t>】</a:t>
            </a:r>
          </a:p>
          <a:p>
            <a:r>
              <a:rPr lang="ja-JP" altLang="en-US" sz="1600" dirty="0">
                <a:solidFill>
                  <a:srgbClr val="FF0000"/>
                </a:solidFill>
              </a:rPr>
              <a:t>・ハラスメントに関する対策は</a:t>
            </a:r>
            <a:r>
              <a:rPr kumimoji="1" lang="ja-JP" altLang="en-US" sz="1600" dirty="0">
                <a:solidFill>
                  <a:srgbClr val="FF0000"/>
                </a:solidFill>
              </a:rPr>
              <a:t>現在進行形で改正の動きがございますので、セミナー</a:t>
            </a:r>
            <a:r>
              <a:rPr lang="ja-JP" altLang="en-US" sz="1600" dirty="0">
                <a:solidFill>
                  <a:srgbClr val="FF0000"/>
                </a:solidFill>
              </a:rPr>
              <a:t>でもその動きについて</a:t>
            </a:r>
            <a:r>
              <a:rPr kumimoji="1" lang="ja-JP" altLang="en-US" sz="1600" dirty="0">
                <a:solidFill>
                  <a:srgbClr val="FF0000"/>
                </a:solidFill>
              </a:rPr>
              <a:t>触れていただきたいと思います。</a:t>
            </a:r>
            <a:endParaRPr kumimoji="1" lang="en-US" altLang="ja-JP" sz="1600" dirty="0">
              <a:solidFill>
                <a:srgbClr val="FF0000"/>
              </a:solidFill>
            </a:endParaRPr>
          </a:p>
          <a:p>
            <a:endParaRPr kumimoji="1" lang="en-US" altLang="ja-JP" sz="1600" dirty="0">
              <a:solidFill>
                <a:srgbClr val="FF0000"/>
              </a:solidFill>
            </a:endParaRPr>
          </a:p>
          <a:p>
            <a:r>
              <a:rPr lang="ja-JP" altLang="en-US" sz="1600" dirty="0">
                <a:solidFill>
                  <a:srgbClr val="FF0000"/>
                </a:solidFill>
              </a:rPr>
              <a:t>・具体的には、</a:t>
            </a:r>
            <a:endParaRPr lang="en-US" altLang="ja-JP" sz="1600" dirty="0">
              <a:solidFill>
                <a:srgbClr val="FF0000"/>
              </a:solidFill>
            </a:endParaRPr>
          </a:p>
          <a:p>
            <a:r>
              <a:rPr lang="ja-JP" altLang="en-US" sz="1600" dirty="0">
                <a:solidFill>
                  <a:srgbClr val="FF0000"/>
                </a:solidFill>
              </a:rPr>
              <a:t>令和元年</a:t>
            </a:r>
            <a:r>
              <a:rPr lang="en-US" altLang="ja-JP" sz="1600" dirty="0">
                <a:solidFill>
                  <a:srgbClr val="FF0000"/>
                </a:solidFill>
              </a:rPr>
              <a:t>12</a:t>
            </a:r>
            <a:r>
              <a:rPr lang="ja-JP" altLang="en-US" sz="1600" dirty="0">
                <a:solidFill>
                  <a:srgbClr val="FF0000"/>
                </a:solidFill>
              </a:rPr>
              <a:t>月</a:t>
            </a:r>
            <a:r>
              <a:rPr lang="en-US" altLang="ja-JP" sz="1600" dirty="0">
                <a:solidFill>
                  <a:srgbClr val="FF0000"/>
                </a:solidFill>
              </a:rPr>
              <a:t>23</a:t>
            </a:r>
            <a:r>
              <a:rPr lang="ja-JP" altLang="en-US" sz="1600" dirty="0">
                <a:solidFill>
                  <a:srgbClr val="FF0000"/>
                </a:solidFill>
              </a:rPr>
              <a:t>日の第</a:t>
            </a:r>
            <a:r>
              <a:rPr lang="en-US" altLang="ja-JP" sz="1600" dirty="0">
                <a:solidFill>
                  <a:srgbClr val="FF0000"/>
                </a:solidFill>
              </a:rPr>
              <a:t>24</a:t>
            </a:r>
            <a:r>
              <a:rPr lang="ja-JP" altLang="en-US" sz="1600" dirty="0">
                <a:solidFill>
                  <a:srgbClr val="FF0000"/>
                </a:solidFill>
              </a:rPr>
              <a:t>回労働政策審議会雇用環境・均等分科会にて、「事業主が職場における優越的な関係を背景とした言動に起因する問題に関して雇用管理上講ずべき措置等についての指針（案）」（パワハラ指針）の諮問答申がされております。</a:t>
            </a:r>
            <a:endParaRPr lang="en-US" altLang="ja-JP" sz="1600" dirty="0">
              <a:solidFill>
                <a:srgbClr val="FF0000"/>
              </a:solidFill>
            </a:endParaRPr>
          </a:p>
          <a:p>
            <a:r>
              <a:rPr kumimoji="1" lang="ja-JP" altLang="en-US" sz="1600" dirty="0">
                <a:solidFill>
                  <a:srgbClr val="FF0000"/>
                </a:solidFill>
              </a:rPr>
              <a:t>指針については、本年</a:t>
            </a:r>
            <a:r>
              <a:rPr lang="ja-JP" altLang="en-US" sz="1600" dirty="0">
                <a:solidFill>
                  <a:srgbClr val="FF0000"/>
                </a:solidFill>
              </a:rPr>
              <a:t>１</a:t>
            </a:r>
            <a:r>
              <a:rPr kumimoji="1" lang="ja-JP" altLang="en-US" sz="1600" dirty="0">
                <a:solidFill>
                  <a:srgbClr val="FF0000"/>
                </a:solidFill>
              </a:rPr>
              <a:t>月上旬に、告示され、同年６月１日に適用される予定です。</a:t>
            </a:r>
            <a:endParaRPr lang="en-US" altLang="ja-JP" sz="1600" dirty="0">
              <a:solidFill>
                <a:srgbClr val="FF0000"/>
              </a:solidFill>
            </a:endParaRPr>
          </a:p>
          <a:p>
            <a:r>
              <a:rPr kumimoji="1" lang="ja-JP" altLang="en-US" sz="1600" dirty="0">
                <a:solidFill>
                  <a:srgbClr val="FF0000"/>
                </a:solidFill>
              </a:rPr>
              <a:t>こちらの動きについてご案内いただくようお願いします。</a:t>
            </a:r>
            <a:endParaRPr kumimoji="1" lang="en-US" altLang="ja-JP" sz="1600" dirty="0">
              <a:solidFill>
                <a:srgbClr val="FF0000"/>
              </a:solidFill>
            </a:endParaRPr>
          </a:p>
          <a:p>
            <a:endParaRPr lang="en-US" altLang="ja-JP" dirty="0">
              <a:solidFill>
                <a:srgbClr val="FF0000"/>
              </a:solidFill>
            </a:endParaRPr>
          </a:p>
          <a:p>
            <a:r>
              <a:rPr kumimoji="1" lang="ja-JP" altLang="en-US" sz="1400" dirty="0">
                <a:solidFill>
                  <a:srgbClr val="FF0000"/>
                </a:solidFill>
              </a:rPr>
              <a:t>（参考</a:t>
            </a:r>
            <a:r>
              <a:rPr kumimoji="1" lang="en-US" altLang="ja-JP" sz="1400" dirty="0">
                <a:solidFill>
                  <a:srgbClr val="FF0000"/>
                </a:solidFill>
              </a:rPr>
              <a:t>URL</a:t>
            </a:r>
            <a:r>
              <a:rPr kumimoji="1" lang="ja-JP" altLang="en-US" sz="1400" dirty="0">
                <a:solidFill>
                  <a:srgbClr val="FF0000"/>
                </a:solidFill>
              </a:rPr>
              <a:t>）</a:t>
            </a:r>
            <a:endParaRPr kumimoji="1" lang="en-US" altLang="ja-JP" sz="1400" dirty="0">
              <a:solidFill>
                <a:srgbClr val="FF0000"/>
              </a:solidFill>
            </a:endParaRPr>
          </a:p>
          <a:p>
            <a:r>
              <a:rPr lang="en-US" altLang="ja-JP" sz="1400" dirty="0">
                <a:solidFill>
                  <a:srgbClr val="FF0000"/>
                </a:solidFill>
                <a:hlinkClick r:id="rId3"/>
              </a:rPr>
              <a:t>https://www.mhlw.go.jp/stf/shingi/shingi-rousei_126989.html</a:t>
            </a:r>
            <a:endParaRPr lang="en-US" altLang="ja-JP" sz="1400" dirty="0">
              <a:solidFill>
                <a:srgbClr val="FF0000"/>
              </a:solidFill>
            </a:endParaRPr>
          </a:p>
          <a:p>
            <a:endParaRPr lang="en-US" altLang="ja-JP" dirty="0">
              <a:solidFill>
                <a:srgbClr val="FF0000"/>
              </a:solidFill>
            </a:endParaRPr>
          </a:p>
          <a:p>
            <a:endParaRPr kumimoji="1" lang="en-US" altLang="ja-JP" dirty="0">
              <a:solidFill>
                <a:srgbClr val="FF0000"/>
              </a:solidFill>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31</a:t>
            </a:fld>
            <a:endParaRPr lang="en-US"/>
          </a:p>
        </p:txBody>
      </p:sp>
    </p:spTree>
    <p:extLst>
      <p:ext uri="{BB962C8B-B14F-4D97-AF65-F5344CB8AC3E}">
        <p14:creationId xmlns:p14="http://schemas.microsoft.com/office/powerpoint/2010/main" val="3666576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常駐して</a:t>
            </a:r>
            <a:r>
              <a:rPr kumimoji="1" lang="en-US" altLang="ja-JP" dirty="0"/>
              <a:t>…</a:t>
            </a:r>
            <a:r>
              <a:rPr kumimoji="1" lang="ja-JP" altLang="en-US" dirty="0"/>
              <a:t>　社内で作業する案件はほぼない</a:t>
            </a:r>
            <a:endParaRPr kumimoji="1" lang="en-US" altLang="ja-JP" dirty="0"/>
          </a:p>
          <a:p>
            <a:r>
              <a:rPr kumimoji="1" lang="ja-JP" altLang="en-US" dirty="0"/>
              <a:t>過重労働</a:t>
            </a:r>
            <a:r>
              <a:rPr kumimoji="1" lang="en-US" altLang="ja-JP" dirty="0"/>
              <a:t>…</a:t>
            </a:r>
            <a:r>
              <a:rPr kumimoji="1" lang="ja-JP" altLang="en-US" dirty="0"/>
              <a:t>　納期についてプレッシャーをかけられていた</a:t>
            </a:r>
            <a:endParaRPr kumimoji="1" lang="en-US" altLang="ja-JP" dirty="0"/>
          </a:p>
          <a:p>
            <a:r>
              <a:rPr kumimoji="1" lang="ja-JP" altLang="en-US" dirty="0"/>
              <a:t>週報・・・　常駐先で社員の状況や取引先とのやり取りの情報を収集できないため、それをカバーするための仕組みとして週報の仕組み</a:t>
            </a:r>
            <a:endParaRPr kumimoji="1" lang="en-US" altLang="ja-JP" dirty="0"/>
          </a:p>
          <a:p>
            <a:r>
              <a:rPr kumimoji="1" lang="ja-JP" altLang="en-US" dirty="0"/>
              <a:t>同じ内容ばかり毎週報告しないように、お互いの週報が自由にみられる仕組み</a:t>
            </a:r>
            <a:endParaRPr kumimoji="1" lang="en-US" altLang="ja-JP" dirty="0"/>
          </a:p>
          <a:p>
            <a:r>
              <a:rPr kumimoji="1" lang="ja-JP" altLang="en-US" dirty="0"/>
              <a:t>当然、主任・上司が内容を確認しているので、みなさんきちっと内容を精査して書かれている</a:t>
            </a:r>
            <a:endParaRPr kumimoji="1" lang="en-US" altLang="ja-JP" dirty="0"/>
          </a:p>
          <a:p>
            <a:r>
              <a:rPr kumimoji="1" lang="ja-JP" altLang="en-US" dirty="0"/>
              <a:t>　・昔、常駐先の取引先のセキュリティカードをなくしてしまったという事例もあり、週報の運用はより厳密に、より危機感をもっておこなわれるようになった</a:t>
            </a:r>
            <a:endParaRPr kumimoji="1" lang="en-US" altLang="ja-JP"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32</a:t>
            </a:fld>
            <a:endParaRPr lang="en-US"/>
          </a:p>
        </p:txBody>
      </p:sp>
    </p:spTree>
    <p:extLst>
      <p:ext uri="{BB962C8B-B14F-4D97-AF65-F5344CB8AC3E}">
        <p14:creationId xmlns:p14="http://schemas.microsoft.com/office/powerpoint/2010/main" val="128748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37</a:t>
            </a:fld>
            <a:endParaRPr lang="en-US"/>
          </a:p>
        </p:txBody>
      </p:sp>
    </p:spTree>
    <p:extLst>
      <p:ext uri="{BB962C8B-B14F-4D97-AF65-F5344CB8AC3E}">
        <p14:creationId xmlns:p14="http://schemas.microsoft.com/office/powerpoint/2010/main" val="263044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本日のプログラムの詳細です。</a:t>
            </a:r>
            <a:endParaRPr kumimoji="1" lang="en-US" altLang="ja-JP" dirty="0"/>
          </a:p>
          <a:p>
            <a:r>
              <a:rPr kumimoji="1" lang="en-US" altLang="ja-JP" dirty="0"/>
              <a:t>1.</a:t>
            </a:r>
            <a:r>
              <a:rPr kumimoji="1" lang="ja-JP" altLang="en-US" dirty="0"/>
              <a:t>リスクマネジメント概論に関しては、</a:t>
            </a:r>
            <a:r>
              <a:rPr kumimoji="1" lang="en-US" altLang="ja-JP" dirty="0"/>
              <a:t>90</a:t>
            </a:r>
            <a:r>
              <a:rPr kumimoji="1" lang="ja-JP" altLang="en-US" dirty="0"/>
              <a:t>分程度講義をいたします。</a:t>
            </a:r>
            <a:endParaRPr kumimoji="1" lang="en-US" altLang="ja-JP" dirty="0"/>
          </a:p>
          <a:p>
            <a:r>
              <a:rPr kumimoji="1" lang="en-US" altLang="ja-JP" dirty="0"/>
              <a:t>2.</a:t>
            </a:r>
            <a:r>
              <a:rPr kumimoji="1" lang="ja-JP" altLang="en-US" dirty="0"/>
              <a:t>リスクマネジメント実践では、</a:t>
            </a:r>
            <a:r>
              <a:rPr kumimoji="1" lang="en-US" altLang="ja-JP" dirty="0"/>
              <a:t>60</a:t>
            </a:r>
            <a:r>
              <a:rPr kumimoji="1" lang="ja-JP" altLang="en-US" dirty="0"/>
              <a:t>分の講義の後に、個人ワークを</a:t>
            </a:r>
            <a:r>
              <a:rPr kumimoji="1" lang="en-US" altLang="ja-JP" dirty="0"/>
              <a:t>90</a:t>
            </a:r>
            <a:r>
              <a:rPr kumimoji="1" lang="ja-JP" altLang="en-US" dirty="0"/>
              <a:t>分程度実施していただきます。</a:t>
            </a:r>
            <a:endParaRPr kumimoji="1" lang="en-US" altLang="ja-JP" dirty="0"/>
          </a:p>
          <a:p>
            <a:r>
              <a:rPr kumimoji="1" lang="en-US" altLang="ja-JP" dirty="0"/>
              <a:t>3.</a:t>
            </a:r>
            <a:r>
              <a:rPr kumimoji="1" lang="ja-JP" altLang="en-US" dirty="0"/>
              <a:t>アクションプランの作成は、</a:t>
            </a:r>
            <a:r>
              <a:rPr kumimoji="1" lang="en-US" altLang="ja-JP" dirty="0"/>
              <a:t>2</a:t>
            </a:r>
            <a:r>
              <a:rPr kumimoji="1" lang="ja-JP" altLang="en-US" dirty="0"/>
              <a:t>の個人ワークの結果をもとに、今後の具体的なアクションプラン作成を</a:t>
            </a:r>
            <a:r>
              <a:rPr kumimoji="1" lang="en-US" altLang="ja-JP" dirty="0"/>
              <a:t>30</a:t>
            </a:r>
            <a:r>
              <a:rPr kumimoji="1" lang="ja-JP" altLang="en-US" dirty="0"/>
              <a:t>分程度で行っていただきます。</a:t>
            </a:r>
            <a:endParaRPr kumimoji="1" lang="en-US" altLang="ja-JP" dirty="0"/>
          </a:p>
          <a:p>
            <a:r>
              <a:rPr kumimoji="1" lang="en-US" altLang="ja-JP" dirty="0"/>
              <a:t>5</a:t>
            </a:r>
            <a:r>
              <a:rPr kumimoji="1" lang="ja-JP" altLang="en-US" dirty="0"/>
              <a:t>時間と長丁場のセミナーとなりますので、途中</a:t>
            </a:r>
            <a:r>
              <a:rPr kumimoji="1" lang="en-US" altLang="ja-JP" dirty="0"/>
              <a:t>10</a:t>
            </a:r>
            <a:r>
              <a:rPr kumimoji="1" lang="ja-JP" altLang="en-US" dirty="0"/>
              <a:t>分休憩を</a:t>
            </a:r>
            <a:r>
              <a:rPr kumimoji="1" lang="en-US" altLang="ja-JP" dirty="0"/>
              <a:t>3</a:t>
            </a:r>
            <a:r>
              <a:rPr kumimoji="1" lang="ja-JP" altLang="en-US" dirty="0"/>
              <a:t>回を挟みながら進めさせていただきます。</a:t>
            </a:r>
            <a:endParaRPr kumimoji="1" lang="en-US" altLang="ja-JP" dirty="0"/>
          </a:p>
          <a:p>
            <a:endParaRPr kumimoji="1" lang="en-US" altLang="ja-JP" dirty="0"/>
          </a:p>
          <a:p>
            <a:r>
              <a:rPr kumimoji="1" lang="en-US" altLang="ja-JP" dirty="0"/>
              <a:t>5</a:t>
            </a:r>
            <a:r>
              <a:rPr kumimoji="1" lang="ja-JP" altLang="en-US" dirty="0"/>
              <a:t>時間のセミナーの中に、多くのコンテンツを盛り込んでおりますので、全体的にスピーディーに進めていきます。</a:t>
            </a:r>
            <a:endParaRPr kumimoji="1" lang="en-US" altLang="ja-JP" dirty="0"/>
          </a:p>
          <a:p>
            <a:r>
              <a:rPr kumimoji="1" lang="ja-JP" altLang="en-US" dirty="0"/>
              <a:t>ご不明なことや疑問等をお持ちになられるかと思いますので、セミナー終了後に個別相談の時間をとっております。</a:t>
            </a:r>
            <a:endParaRPr kumimoji="1" lang="en-US" altLang="ja-JP" dirty="0"/>
          </a:p>
          <a:p>
            <a:r>
              <a:rPr kumimoji="1" lang="ja-JP" altLang="en-US" dirty="0"/>
              <a:t>ご質問がございましたら、お気軽にお声がけください。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2</a:t>
            </a:fld>
            <a:endParaRPr lang="en-US" dirty="0"/>
          </a:p>
        </p:txBody>
      </p:sp>
    </p:spTree>
    <p:extLst>
      <p:ext uri="{BB962C8B-B14F-4D97-AF65-F5344CB8AC3E}">
        <p14:creationId xmlns:p14="http://schemas.microsoft.com/office/powerpoint/2010/main" val="1490390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38</a:t>
            </a:fld>
            <a:endParaRPr lang="en-US"/>
          </a:p>
        </p:txBody>
      </p:sp>
    </p:spTree>
    <p:extLst>
      <p:ext uri="{BB962C8B-B14F-4D97-AF65-F5344CB8AC3E}">
        <p14:creationId xmlns:p14="http://schemas.microsoft.com/office/powerpoint/2010/main" val="3265184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ここまでは、職場で起こりえる個別のトラブルとそれらの対応手順等を紹介してきましたが、</a:t>
            </a:r>
            <a:endParaRPr kumimoji="1" lang="en-US" altLang="ja-JP" dirty="0"/>
          </a:p>
          <a:p>
            <a:r>
              <a:rPr kumimoji="1" lang="ja-JP" altLang="en-US" dirty="0"/>
              <a:t>ここからは、特定のトラブルではなく、汎用的な対応としてかつようできるリスクマネジメントの基本的な手順についてご説明します。</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40</a:t>
            </a:fld>
            <a:endParaRPr lang="en-US"/>
          </a:p>
        </p:txBody>
      </p:sp>
    </p:spTree>
    <p:extLst>
      <p:ext uri="{BB962C8B-B14F-4D97-AF65-F5344CB8AC3E}">
        <p14:creationId xmlns:p14="http://schemas.microsoft.com/office/powerpoint/2010/main" val="3871448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リスクマネジメントは皆さんもよく耳にされている言葉だと思います。</a:t>
            </a:r>
            <a:endParaRPr kumimoji="1" lang="en-US" altLang="ja-JP" dirty="0"/>
          </a:p>
          <a:p>
            <a:endParaRPr kumimoji="1" lang="en-US" altLang="ja-JP" dirty="0"/>
          </a:p>
          <a:p>
            <a:r>
              <a:rPr kumimoji="1" lang="ja-JP" altLang="en-US" dirty="0"/>
              <a:t>リスクマネジメントの定義は</a:t>
            </a:r>
            <a:r>
              <a:rPr kumimoji="1" lang="en-US" altLang="ja-JP" dirty="0"/>
              <a:t>ISO</a:t>
            </a:r>
            <a:r>
              <a:rPr kumimoji="1" lang="ja-JP" altLang="en-US" dirty="0"/>
              <a:t>や、○○で定められたものなどがありますが、本日は経済産業省が定めた定義をご紹介します。</a:t>
            </a:r>
            <a:endParaRPr kumimoji="1" lang="en-US" altLang="ja-JP" dirty="0"/>
          </a:p>
          <a:p>
            <a:r>
              <a:rPr kumimoji="1" lang="ja-JP" altLang="en-US" dirty="0"/>
              <a:t>リスクマネジメントとは、「収益の源泉としてリスクを捉え、リスクの影響を抑えつつ、リターンの最大化を追究する活動」と定義されています。</a:t>
            </a:r>
            <a:endParaRPr kumimoji="1" lang="en-US" altLang="ja-JP" dirty="0"/>
          </a:p>
          <a:p>
            <a:endParaRPr kumimoji="1" lang="en-US" altLang="ja-JP" dirty="0"/>
          </a:p>
          <a:p>
            <a:r>
              <a:rPr kumimoji="1" lang="ja-JP" altLang="en-US" dirty="0"/>
              <a:t>リスクと聞くと、マイナスの側面をイメージしがちですが、リスクはマイナスの影響だけでなく、収益の源泉でもあると定義されています。</a:t>
            </a:r>
            <a:endParaRPr kumimoji="1" lang="en-US" altLang="ja-JP" dirty="0"/>
          </a:p>
          <a:p>
            <a:r>
              <a:rPr kumimoji="1" lang="ja-JP" altLang="en-US" dirty="0"/>
              <a:t>リスクは事業を行う上で付きまとうものですが、上手く管理することで、収益に結びつけられるし、管理できなければ損失が生じるという考え方に基づいています。</a:t>
            </a:r>
            <a:endParaRPr kumimoji="1" lang="en-US" altLang="ja-JP" dirty="0"/>
          </a:p>
          <a:p>
            <a:endParaRPr kumimoji="1" lang="en-US" altLang="ja-JP" dirty="0"/>
          </a:p>
          <a:p>
            <a:r>
              <a:rPr kumimoji="1" lang="ja-JP" altLang="en-US" dirty="0"/>
              <a:t>このようなリスク適切に管理するようなリスクマネジメントを実行する上で、管理職に期待される役割は、</a:t>
            </a:r>
            <a:endParaRPr kumimoji="1" lang="en-US" altLang="ja-JP" dirty="0"/>
          </a:p>
          <a:p>
            <a:r>
              <a:rPr kumimoji="1" lang="ja-JP" altLang="en-US" dirty="0"/>
              <a:t>①リスクに基づく損失等の未然防止と②リスクに基づく損失等の再発防止です。</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41</a:t>
            </a:fld>
            <a:endParaRPr lang="en-US"/>
          </a:p>
        </p:txBody>
      </p:sp>
    </p:spTree>
    <p:extLst>
      <p:ext uri="{BB962C8B-B14F-4D97-AF65-F5344CB8AC3E}">
        <p14:creationId xmlns:p14="http://schemas.microsoft.com/office/powerpoint/2010/main" val="3163035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リスクマネジメントの全体像はこちらのスライドに記載されている</a:t>
            </a:r>
            <a:r>
              <a:rPr kumimoji="1" lang="en-US" altLang="ja-JP" dirty="0"/>
              <a:t>(1)</a:t>
            </a:r>
            <a:r>
              <a:rPr kumimoji="1" lang="ja-JP" altLang="en-US" dirty="0"/>
              <a:t>～</a:t>
            </a:r>
            <a:r>
              <a:rPr kumimoji="1" lang="en-US" altLang="ja-JP" dirty="0"/>
              <a:t>(9)</a:t>
            </a:r>
            <a:r>
              <a:rPr kumimoji="1" lang="ja-JP" altLang="en-US" dirty="0"/>
              <a:t>の手順で構成されます。</a:t>
            </a:r>
            <a:endParaRPr kumimoji="1" lang="en-US" altLang="ja-JP" dirty="0"/>
          </a:p>
          <a:p>
            <a:endParaRPr kumimoji="1" lang="en-US" altLang="ja-JP" dirty="0"/>
          </a:p>
          <a:p>
            <a:r>
              <a:rPr kumimoji="1" lang="ja-JP" altLang="en-US" dirty="0"/>
              <a:t>日本において「リスクマネジメント」という言葉が一般化したのは、阪神大震災後であり、</a:t>
            </a:r>
            <a:endParaRPr kumimoji="1" lang="en-US" altLang="ja-JP" dirty="0"/>
          </a:p>
          <a:p>
            <a:r>
              <a:rPr kumimoji="1" lang="ja-JP" altLang="en-US" dirty="0"/>
              <a:t>その影響もあり、事故後の対応をイメージされる方も多いと思いますが、</a:t>
            </a:r>
            <a:endParaRPr kumimoji="1" lang="en-US" altLang="ja-JP" dirty="0"/>
          </a:p>
          <a:p>
            <a:r>
              <a:rPr kumimoji="1" lang="ja-JP" altLang="en-US" dirty="0"/>
              <a:t>現場における対応は、事故の発生前後で大きく異なることから、</a:t>
            </a:r>
            <a:endParaRPr kumimoji="1" lang="en-US" altLang="ja-JP" dirty="0"/>
          </a:p>
          <a:p>
            <a:r>
              <a:rPr kumimoji="1" lang="ja-JP" altLang="en-US" dirty="0"/>
              <a:t>事故発生前の対応を狭義のリスクマネジメント、事故発生後の対応を危機管理とそれぞれ区分されます。</a:t>
            </a:r>
            <a:endParaRPr kumimoji="1" lang="en-US" altLang="ja-JP" dirty="0"/>
          </a:p>
          <a:p>
            <a:endParaRPr kumimoji="1" lang="en-US" altLang="ja-JP" dirty="0"/>
          </a:p>
          <a:p>
            <a:r>
              <a:rPr kumimoji="1" lang="ja-JP" altLang="en-US" dirty="0"/>
              <a:t>リスクマネジメントは、平常時において継続的に実施する対応であり、リスクが顕在化しない、</a:t>
            </a:r>
            <a:endParaRPr kumimoji="1" lang="en-US" altLang="ja-JP" dirty="0"/>
          </a:p>
          <a:p>
            <a:r>
              <a:rPr kumimoji="1" lang="ja-JP" altLang="en-US" dirty="0"/>
              <a:t>事故が起こらないように未然防止や再発防止のために実施する活動です。</a:t>
            </a:r>
            <a:endParaRPr kumimoji="1" lang="en-US" altLang="ja-JP" dirty="0"/>
          </a:p>
          <a:p>
            <a:endParaRPr kumimoji="1" lang="en-US" altLang="ja-JP" dirty="0"/>
          </a:p>
          <a:p>
            <a:r>
              <a:rPr kumimoji="1" lang="ja-JP" altLang="en-US" dirty="0"/>
              <a:t>一方、危機管理は事故が発生してから短時間で実施する対応であり、</a:t>
            </a:r>
            <a:endParaRPr kumimoji="1" lang="en-US" altLang="ja-JP" dirty="0"/>
          </a:p>
          <a:p>
            <a:r>
              <a:rPr kumimoji="1" lang="ja-JP" altLang="en-US" dirty="0"/>
              <a:t>顕在化した事故の損失や被害を最小限に抑えるために実施する活動です。</a:t>
            </a:r>
            <a:endParaRPr kumimoji="1" lang="en-US" altLang="ja-JP" dirty="0"/>
          </a:p>
          <a:p>
            <a:endParaRPr kumimoji="1" lang="en-US" altLang="ja-JP" dirty="0"/>
          </a:p>
          <a:p>
            <a:r>
              <a:rPr kumimoji="1" lang="ja-JP" altLang="en-US" dirty="0"/>
              <a:t>本セミナーでは現場管理職が日々の対応をしていただくことで、生産性向上を図ることを目的としているため</a:t>
            </a:r>
            <a:endParaRPr kumimoji="1" lang="en-US" altLang="ja-JP" dirty="0"/>
          </a:p>
          <a:p>
            <a:r>
              <a:rPr kumimoji="1" lang="ja-JP" altLang="en-US" dirty="0"/>
              <a:t>狭義のリスクマネジメント、このスライドの</a:t>
            </a:r>
            <a:r>
              <a:rPr kumimoji="1" lang="en-US" altLang="ja-JP" dirty="0"/>
              <a:t>(1)</a:t>
            </a:r>
            <a:r>
              <a:rPr kumimoji="1" lang="ja-JP" altLang="en-US" dirty="0"/>
              <a:t>～</a:t>
            </a:r>
            <a:r>
              <a:rPr kumimoji="1" lang="en-US" altLang="ja-JP" dirty="0"/>
              <a:t>(6)</a:t>
            </a:r>
            <a:r>
              <a:rPr kumimoji="1" lang="ja-JP" altLang="en-US" dirty="0"/>
              <a:t>を取り扱い範囲として、進めさせていただきます。</a:t>
            </a:r>
            <a:endParaRPr kumimoji="1" lang="en-US" altLang="ja-JP" dirty="0"/>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42</a:t>
            </a:fld>
            <a:endParaRPr lang="en-US"/>
          </a:p>
        </p:txBody>
      </p:sp>
    </p:spTree>
    <p:extLst>
      <p:ext uri="{BB962C8B-B14F-4D97-AF65-F5344CB8AC3E}">
        <p14:creationId xmlns:p14="http://schemas.microsoft.com/office/powerpoint/2010/main" val="3493007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リスクマネジメントの最初の手順は、基本方針を作成することです。</a:t>
            </a:r>
            <a:endParaRPr kumimoji="1" lang="en-US" altLang="ja-JP" dirty="0"/>
          </a:p>
          <a:p>
            <a:r>
              <a:rPr kumimoji="1" lang="ja-JP" altLang="en-US" dirty="0"/>
              <a:t>基本方針は、基本目的と行動指針から構成され、</a:t>
            </a:r>
            <a:endParaRPr kumimoji="1" lang="en-US" altLang="ja-JP" dirty="0"/>
          </a:p>
          <a:p>
            <a:r>
              <a:rPr kumimoji="1" lang="ja-JP" altLang="en-US" dirty="0"/>
              <a:t>基本目的は何のためにリスクマネジメントに取組むかを明確にするものであり、</a:t>
            </a:r>
            <a:endParaRPr kumimoji="1" lang="en-US" altLang="ja-JP" dirty="0"/>
          </a:p>
          <a:p>
            <a:r>
              <a:rPr kumimoji="1" lang="ja-JP" altLang="en-US" dirty="0"/>
              <a:t>行動指針は基本目的を達成するために、職場として何をして欲しいかを示す</a:t>
            </a:r>
            <a:endParaRPr kumimoji="1" lang="en-US" altLang="ja-JP" dirty="0"/>
          </a:p>
          <a:p>
            <a:r>
              <a:rPr kumimoji="1" lang="ja-JP" altLang="en-US" dirty="0"/>
              <a:t>スローガンのようなものです。</a:t>
            </a:r>
            <a:endParaRPr kumimoji="1" lang="en-US" altLang="ja-JP" dirty="0"/>
          </a:p>
          <a:p>
            <a:endParaRPr kumimoji="1" lang="en-US" altLang="ja-JP" dirty="0"/>
          </a:p>
          <a:p>
            <a:r>
              <a:rPr kumimoji="1" lang="ja-JP" altLang="en-US" dirty="0"/>
              <a:t>これらを設定することで、何を目的として、何をどのようにじっするかを明確にすることができます。</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43</a:t>
            </a:fld>
            <a:endParaRPr lang="en-US"/>
          </a:p>
        </p:txBody>
      </p:sp>
    </p:spTree>
    <p:extLst>
      <p:ext uri="{BB962C8B-B14F-4D97-AF65-F5344CB8AC3E}">
        <p14:creationId xmlns:p14="http://schemas.microsoft.com/office/powerpoint/2010/main" val="746175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基本方針を策定することで、３つのメリットを得ることができます。</a:t>
            </a:r>
            <a:endParaRPr kumimoji="1" lang="en-US" altLang="ja-JP" dirty="0"/>
          </a:p>
          <a:p>
            <a:endParaRPr kumimoji="1" lang="en-US" altLang="ja-JP" dirty="0"/>
          </a:p>
          <a:p>
            <a:r>
              <a:rPr kumimoji="1" lang="ja-JP" altLang="en-US" dirty="0"/>
              <a:t>１つ目は、組織内外にわかりやすく明確な言葉でリスクマネジメントの取組を説明できることです。</a:t>
            </a:r>
            <a:endParaRPr kumimoji="1" lang="en-US" altLang="ja-JP" dirty="0"/>
          </a:p>
          <a:p>
            <a:r>
              <a:rPr kumimoji="1" lang="ja-JP" altLang="en-US" dirty="0"/>
              <a:t>方針を明確に示すことで、取組に対する職場内外の理解が得やすくなります。</a:t>
            </a:r>
            <a:endParaRPr kumimoji="1" lang="en-US" altLang="ja-JP" dirty="0"/>
          </a:p>
          <a:p>
            <a:r>
              <a:rPr kumimoji="1" lang="ja-JP" altLang="en-US" dirty="0"/>
              <a:t>リスクマネジメントが失敗に終わる要因として、こうした周囲の理解が得られないことが往々にしてあります。</a:t>
            </a:r>
            <a:endParaRPr kumimoji="1" lang="en-US" altLang="ja-JP" dirty="0"/>
          </a:p>
          <a:p>
            <a:r>
              <a:rPr kumimoji="1" lang="ja-JP" altLang="en-US" dirty="0"/>
              <a:t>そうした事態を防ぐことができます。</a:t>
            </a:r>
            <a:endParaRPr kumimoji="1" lang="en-US" altLang="ja-JP" dirty="0"/>
          </a:p>
          <a:p>
            <a:r>
              <a:rPr kumimoji="1" lang="ja-JP" altLang="en-US" dirty="0"/>
              <a:t>また、こうした方針を明確にすることで、職場内でのリスクマネジメントに対する求心力を高め、職場一丸となった</a:t>
            </a:r>
            <a:endParaRPr kumimoji="1" lang="en-US" altLang="ja-JP" dirty="0"/>
          </a:p>
          <a:p>
            <a:r>
              <a:rPr kumimoji="1" lang="ja-JP" altLang="en-US" dirty="0"/>
              <a:t>取組が実現できるようになります。</a:t>
            </a:r>
            <a:endParaRPr kumimoji="1" lang="en-US" altLang="ja-JP" dirty="0"/>
          </a:p>
          <a:p>
            <a:endParaRPr kumimoji="1" lang="en-US" altLang="ja-JP" dirty="0"/>
          </a:p>
          <a:p>
            <a:r>
              <a:rPr kumimoji="1" lang="en-US" altLang="ja-JP" dirty="0"/>
              <a:t>2</a:t>
            </a:r>
            <a:r>
              <a:rPr kumimoji="1" lang="ja-JP" altLang="en-US" dirty="0"/>
              <a:t>つ目は、リスクマネジメントに関する共通言語を組織内に作れることです。</a:t>
            </a:r>
            <a:endParaRPr kumimoji="1" lang="en-US" altLang="ja-JP" dirty="0"/>
          </a:p>
          <a:p>
            <a:r>
              <a:rPr kumimoji="1" lang="ja-JP" altLang="en-US" dirty="0"/>
              <a:t>リスクという言葉に関して、職場内において各人によって定義が異なり、意識を統一することが難しい場合があります。</a:t>
            </a:r>
          </a:p>
          <a:p>
            <a:r>
              <a:rPr kumimoji="1" lang="ja-JP" altLang="en-US" dirty="0"/>
              <a:t>そうした際に、リスクとは何か、リスクマネジメントとは何か、その目的は何かを明確にすることで</a:t>
            </a:r>
          </a:p>
          <a:p>
            <a:r>
              <a:rPr kumimoji="1" lang="ja-JP" altLang="en-US" dirty="0"/>
              <a:t>職場内において、共通言語と認識が醸成され、職場全体での取り組みに対する効果を高めることができます。</a:t>
            </a:r>
            <a:endParaRPr kumimoji="1" lang="en-US" altLang="ja-JP" dirty="0"/>
          </a:p>
          <a:p>
            <a:endParaRPr kumimoji="1" lang="en-US" altLang="ja-JP" dirty="0"/>
          </a:p>
          <a:p>
            <a:r>
              <a:rPr kumimoji="1" lang="en-US" altLang="ja-JP" dirty="0"/>
              <a:t>3</a:t>
            </a:r>
            <a:r>
              <a:rPr kumimoji="1" lang="ja-JP" altLang="en-US" dirty="0"/>
              <a:t>つ目は、組織内にリスクマネジメントに関する意識を定着させやすいことです。</a:t>
            </a:r>
            <a:endParaRPr kumimoji="1" lang="en-US" altLang="ja-JP" dirty="0"/>
          </a:p>
          <a:p>
            <a:r>
              <a:rPr kumimoji="1" lang="ja-JP" altLang="en-US" dirty="0"/>
              <a:t>何のためにリスクマネジメントに取組むかを明確にすることで、社員一人ひとりがリスクマネジメントの趣旨を理解しやすくなります。</a:t>
            </a:r>
          </a:p>
          <a:p>
            <a:r>
              <a:rPr kumimoji="1" lang="ja-JP" altLang="en-US" dirty="0"/>
              <a:t>その結果、職場内のリスクマネジメント意識の向上を期待できます。</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44</a:t>
            </a:fld>
            <a:endParaRPr lang="en-US"/>
          </a:p>
        </p:txBody>
      </p:sp>
    </p:spTree>
    <p:extLst>
      <p:ext uri="{BB962C8B-B14F-4D97-AF65-F5344CB8AC3E}">
        <p14:creationId xmlns:p14="http://schemas.microsoft.com/office/powerpoint/2010/main" val="1044463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ここから具体的なリスクマネジメントの実施手順についてご説明します。</a:t>
            </a:r>
            <a:endParaRPr kumimoji="1" lang="en-US" altLang="ja-JP" dirty="0"/>
          </a:p>
          <a:p>
            <a:endParaRPr kumimoji="1" lang="en-US" altLang="ja-JP" dirty="0"/>
          </a:p>
          <a:p>
            <a:r>
              <a:rPr kumimoji="1" lang="ja-JP" altLang="en-US" dirty="0"/>
              <a:t>まずはリスクマネジメントの対象を明確にする作業です。</a:t>
            </a:r>
            <a:endParaRPr kumimoji="1" lang="en-US" altLang="ja-JP" dirty="0"/>
          </a:p>
          <a:p>
            <a:r>
              <a:rPr kumimoji="1" lang="ja-JP" altLang="en-US" dirty="0"/>
              <a:t>対象を明確にするためには、リスクの洗い出しとリスクの評価の</a:t>
            </a:r>
            <a:r>
              <a:rPr kumimoji="1" lang="en-US" altLang="ja-JP" dirty="0"/>
              <a:t>2</a:t>
            </a:r>
            <a:r>
              <a:rPr kumimoji="1" lang="ja-JP" altLang="en-US" dirty="0" err="1"/>
              <a:t>つの</a:t>
            </a:r>
            <a:r>
              <a:rPr kumimoji="1" lang="ja-JP" altLang="en-US" dirty="0"/>
              <a:t>ステップが必要となります。</a:t>
            </a:r>
            <a:endParaRPr kumimoji="1" lang="en-US" altLang="ja-JP" dirty="0"/>
          </a:p>
          <a:p>
            <a:endParaRPr kumimoji="1" lang="en-US" altLang="ja-JP" dirty="0"/>
          </a:p>
          <a:p>
            <a:r>
              <a:rPr kumimoji="1" lang="ja-JP" altLang="en-US" dirty="0"/>
              <a:t>まずはリスクの洗い出しについてご説明します。</a:t>
            </a:r>
            <a:endParaRPr kumimoji="1" lang="en-US" altLang="ja-JP" dirty="0"/>
          </a:p>
          <a:p>
            <a:endParaRPr kumimoji="1" lang="en-US" altLang="ja-JP" dirty="0"/>
          </a:p>
          <a:p>
            <a:r>
              <a:rPr kumimoji="1" lang="ja-JP" altLang="en-US" dirty="0"/>
              <a:t>リスクの洗い出し方法は</a:t>
            </a:r>
            <a:r>
              <a:rPr kumimoji="1" lang="en-US" altLang="ja-JP" dirty="0"/>
              <a:t>2</a:t>
            </a:r>
            <a:r>
              <a:rPr kumimoji="1" lang="ja-JP" altLang="en-US" dirty="0"/>
              <a:t>種類あります。</a:t>
            </a:r>
            <a:endParaRPr kumimoji="1" lang="en-US" altLang="ja-JP" dirty="0"/>
          </a:p>
          <a:p>
            <a:r>
              <a:rPr kumimoji="1" lang="en-US" altLang="ja-JP" dirty="0"/>
              <a:t>1</a:t>
            </a:r>
            <a:r>
              <a:rPr kumimoji="1" lang="ja-JP" altLang="en-US" dirty="0" err="1"/>
              <a:t>つは</a:t>
            </a:r>
            <a:r>
              <a:rPr kumimoji="1" lang="ja-JP" altLang="en-US" dirty="0"/>
              <a:t>アンケート方式です。これは、調査票を作成し、各人が担当業務に関するリスクを記入し、集計する方法です。</a:t>
            </a:r>
            <a:endParaRPr kumimoji="1" lang="en-US" altLang="ja-JP" dirty="0"/>
          </a:p>
          <a:p>
            <a:r>
              <a:rPr kumimoji="1" lang="ja-JP" altLang="en-US" dirty="0"/>
              <a:t>もう一つはセッション方式で、複数名が対面で職場におけるリスクについて討議しながら洗い出す方法です。</a:t>
            </a:r>
            <a:endParaRPr kumimoji="1" lang="en-US" altLang="ja-JP" dirty="0"/>
          </a:p>
          <a:p>
            <a:endParaRPr kumimoji="1" lang="en-US" altLang="ja-JP" dirty="0"/>
          </a:p>
          <a:p>
            <a:r>
              <a:rPr kumimoji="1" lang="ja-JP" altLang="en-US" dirty="0"/>
              <a:t>それぞれ、メリットとデメリットがあるため、職場の状況や調査の目的に応じて、適当な方法を選択してください。</a:t>
            </a:r>
            <a:endParaRPr kumimoji="1" lang="en-US" altLang="ja-JP" dirty="0"/>
          </a:p>
          <a:p>
            <a:r>
              <a:rPr kumimoji="1" lang="ja-JP" altLang="en-US" dirty="0"/>
              <a:t>また、調査対象が広い場合には、アンケート方式とセッション方式を併用して実施することで、効果的に洗い出しを行うことができる場合もあります。</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45</a:t>
            </a:fld>
            <a:endParaRPr lang="en-US"/>
          </a:p>
        </p:txBody>
      </p:sp>
    </p:spTree>
    <p:extLst>
      <p:ext uri="{BB962C8B-B14F-4D97-AF65-F5344CB8AC3E}">
        <p14:creationId xmlns:p14="http://schemas.microsoft.com/office/powerpoint/2010/main" val="735311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アンケート方式とセッション方式のどちらで実施する場合も</a:t>
            </a:r>
            <a:endParaRPr kumimoji="1" lang="en-US" altLang="ja-JP" dirty="0"/>
          </a:p>
          <a:p>
            <a:r>
              <a:rPr kumimoji="1" lang="ja-JP" altLang="en-US" dirty="0"/>
              <a:t>リスクの洗い出しのポイントは、リスクを網羅的に洗い出すことです。</a:t>
            </a:r>
            <a:endParaRPr kumimoji="1" lang="en-US" altLang="ja-JP" dirty="0"/>
          </a:p>
          <a:p>
            <a:r>
              <a:rPr kumimoji="1" lang="ja-JP" altLang="en-US" dirty="0"/>
              <a:t>抜け漏れを防ぐためには、フレームワークに沿って実施することが効果的です。</a:t>
            </a:r>
            <a:endParaRPr kumimoji="1" lang="en-US" altLang="ja-JP" dirty="0"/>
          </a:p>
          <a:p>
            <a:endParaRPr kumimoji="1" lang="en-US" altLang="ja-JP" dirty="0"/>
          </a:p>
          <a:p>
            <a:r>
              <a:rPr kumimoji="1" lang="ja-JP" altLang="en-US" dirty="0"/>
              <a:t>一般的なフレームワークの例をこのスライドでは</a:t>
            </a:r>
            <a:r>
              <a:rPr kumimoji="1" lang="en-US" altLang="ja-JP" dirty="0"/>
              <a:t>3</a:t>
            </a:r>
            <a:r>
              <a:rPr kumimoji="1" lang="ja-JP" altLang="en-US" dirty="0"/>
              <a:t>種類例示しています。</a:t>
            </a:r>
            <a:endParaRPr kumimoji="1" lang="en-US" altLang="ja-JP" dirty="0"/>
          </a:p>
          <a:p>
            <a:r>
              <a:rPr kumimoji="1" lang="en-US" altLang="ja-JP" dirty="0"/>
              <a:t>1</a:t>
            </a:r>
            <a:r>
              <a:rPr kumimoji="1" lang="ja-JP" altLang="en-US" dirty="0"/>
              <a:t>つ目は、業務別に洗い出す方法です。まず職場内の業務を洗い出し、それぞれについて人事労務リスク、コンプライアンスリスク、自然災害リスク、オペレーショナルリスクを書き出していきます。</a:t>
            </a:r>
            <a:endParaRPr kumimoji="1" lang="en-US" altLang="ja-JP" dirty="0"/>
          </a:p>
          <a:p>
            <a:r>
              <a:rPr kumimoji="1" lang="en-US" altLang="ja-JP" dirty="0"/>
              <a:t>2</a:t>
            </a:r>
            <a:r>
              <a:rPr kumimoji="1" lang="ja-JP" altLang="en-US" dirty="0"/>
              <a:t>つ目はステークホルダー別に洗い出す方法です。業務に関連するステークホルダーを洗い出し、それぞれのステークホルダーごとにリスクを記載していきます。</a:t>
            </a:r>
            <a:endParaRPr kumimoji="1" lang="en-US" altLang="ja-JP" dirty="0"/>
          </a:p>
          <a:p>
            <a:r>
              <a:rPr kumimoji="1" lang="en-US" altLang="ja-JP" dirty="0"/>
              <a:t>3</a:t>
            </a:r>
            <a:r>
              <a:rPr kumimoji="1" lang="ja-JP" altLang="en-US" dirty="0"/>
              <a:t>つ目は業務とステークホルダーを掛け合わせて洗い出す方法です。</a:t>
            </a:r>
            <a:endParaRPr kumimoji="1" lang="en-US" altLang="ja-JP" dirty="0"/>
          </a:p>
          <a:p>
            <a:endParaRPr kumimoji="1" lang="en-US" altLang="ja-JP" dirty="0"/>
          </a:p>
          <a:p>
            <a:r>
              <a:rPr kumimoji="1" lang="ja-JP" altLang="en-US" dirty="0"/>
              <a:t>職場の状況や業務の特性等に応じて、皆さんが作業しやすいフレームワークを選択して実施してください。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46</a:t>
            </a:fld>
            <a:endParaRPr lang="en-US"/>
          </a:p>
        </p:txBody>
      </p:sp>
    </p:spTree>
    <p:extLst>
      <p:ext uri="{BB962C8B-B14F-4D97-AF65-F5344CB8AC3E}">
        <p14:creationId xmlns:p14="http://schemas.microsoft.com/office/powerpoint/2010/main" val="3275708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a:t>
            </a:r>
            <a:r>
              <a:rPr kumimoji="1" lang="ja-JP" altLang="en-US" dirty="0"/>
              <a:t>分で作業</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47</a:t>
            </a:fld>
            <a:endParaRPr lang="en-US"/>
          </a:p>
        </p:txBody>
      </p:sp>
    </p:spTree>
    <p:extLst>
      <p:ext uri="{BB962C8B-B14F-4D97-AF65-F5344CB8AC3E}">
        <p14:creationId xmlns:p14="http://schemas.microsoft.com/office/powerpoint/2010/main" val="4147670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続いて、リスクの評価です。</a:t>
            </a:r>
            <a:endParaRPr kumimoji="1" lang="en-US" altLang="ja-JP" dirty="0"/>
          </a:p>
          <a:p>
            <a:endParaRPr kumimoji="1" lang="en-US" altLang="ja-JP" dirty="0"/>
          </a:p>
          <a:p>
            <a:r>
              <a:rPr kumimoji="1" lang="ja-JP" altLang="en-US" dirty="0"/>
              <a:t>洗い出したリスクに対して対応策を検討するためには、リスクの優先順位づけをして取組むことが重要です。</a:t>
            </a:r>
            <a:endParaRPr kumimoji="1" lang="en-US" altLang="ja-JP" dirty="0"/>
          </a:p>
          <a:p>
            <a:r>
              <a:rPr kumimoji="1" lang="ja-JP" altLang="en-US" dirty="0"/>
              <a:t>複数の分野にまたがるリスクを客観的に評価するためには、予め評価指標、評価基準、スケールを設定し、</a:t>
            </a:r>
            <a:endParaRPr kumimoji="1" lang="en-US" altLang="ja-JP" dirty="0"/>
          </a:p>
          <a:p>
            <a:r>
              <a:rPr kumimoji="1" lang="ja-JP" altLang="en-US" dirty="0"/>
              <a:t>関係者が納得する合理性を持ち、わかりやすく評価しなければなりません。</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48</a:t>
            </a:fld>
            <a:endParaRPr lang="en-US"/>
          </a:p>
        </p:txBody>
      </p:sp>
    </p:spTree>
    <p:extLst>
      <p:ext uri="{BB962C8B-B14F-4D97-AF65-F5344CB8AC3E}">
        <p14:creationId xmlns:p14="http://schemas.microsoft.com/office/powerpoint/2010/main" val="4046070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3</a:t>
            </a:fld>
            <a:endParaRPr lang="en-US" dirty="0"/>
          </a:p>
        </p:txBody>
      </p:sp>
    </p:spTree>
    <p:extLst>
      <p:ext uri="{BB962C8B-B14F-4D97-AF65-F5344CB8AC3E}">
        <p14:creationId xmlns:p14="http://schemas.microsoft.com/office/powerpoint/2010/main" val="2923092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lang="ja-JP" altLang="en-US" sz="1400" dirty="0">
                <a:latin typeface="ＭＳ Ｐゴシック" panose="020B0600070205080204" pitchFamily="50" charset="-128"/>
                <a:ea typeface="ＭＳ Ｐゴシック" panose="020B0600070205080204" pitchFamily="50" charset="-128"/>
              </a:rPr>
              <a:t>評価指標として、「発生可能性」、「影響度」、「管理の脆弱性」が代表的な例として挙げられます。それぞれの指標について、評価基準および尺度の例を記載していますので、各社の目的と状況に合ったものを選択して、リスク評価を実施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49</a:t>
            </a:fld>
            <a:endParaRPr lang="en-US"/>
          </a:p>
        </p:txBody>
      </p:sp>
    </p:spTree>
    <p:extLst>
      <p:ext uri="{BB962C8B-B14F-4D97-AF65-F5344CB8AC3E}">
        <p14:creationId xmlns:p14="http://schemas.microsoft.com/office/powerpoint/2010/main" val="2801459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仮に、評価指標、評価基準、スケールを設定した場合</a:t>
            </a:r>
            <a:r>
              <a:rPr kumimoji="1" lang="ja-JP" altLang="en-US" dirty="0" err="1"/>
              <a:t>、、、</a:t>
            </a:r>
            <a:endParaRPr kumimoji="1" lang="ja-JP" altLang="en-US" dirty="0"/>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50</a:t>
            </a:fld>
            <a:endParaRPr lang="en-US"/>
          </a:p>
        </p:txBody>
      </p:sp>
    </p:spTree>
    <p:extLst>
      <p:ext uri="{BB962C8B-B14F-4D97-AF65-F5344CB8AC3E}">
        <p14:creationId xmlns:p14="http://schemas.microsoft.com/office/powerpoint/2010/main" val="1345969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a:t>
            </a:r>
            <a:r>
              <a:rPr kumimoji="1" lang="ja-JP" altLang="en-US" dirty="0"/>
              <a:t>分で作業</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51</a:t>
            </a:fld>
            <a:endParaRPr lang="en-US"/>
          </a:p>
        </p:txBody>
      </p:sp>
    </p:spTree>
    <p:extLst>
      <p:ext uri="{BB962C8B-B14F-4D97-AF65-F5344CB8AC3E}">
        <p14:creationId xmlns:p14="http://schemas.microsoft.com/office/powerpoint/2010/main" val="813045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a:t>
            </a:r>
            <a:r>
              <a:rPr kumimoji="1" lang="ja-JP" altLang="en-US" dirty="0"/>
              <a:t>分で作業</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52</a:t>
            </a:fld>
            <a:endParaRPr lang="en-US"/>
          </a:p>
        </p:txBody>
      </p:sp>
    </p:spTree>
    <p:extLst>
      <p:ext uri="{BB962C8B-B14F-4D97-AF65-F5344CB8AC3E}">
        <p14:creationId xmlns:p14="http://schemas.microsoft.com/office/powerpoint/2010/main" val="6514104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視覚的に表現することで、優先順位がわかりやすくなります</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53</a:t>
            </a:fld>
            <a:endParaRPr lang="en-US"/>
          </a:p>
        </p:txBody>
      </p:sp>
    </p:spTree>
    <p:extLst>
      <p:ext uri="{BB962C8B-B14F-4D97-AF65-F5344CB8AC3E}">
        <p14:creationId xmlns:p14="http://schemas.microsoft.com/office/powerpoint/2010/main" val="23266131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a:t>
            </a:r>
            <a:r>
              <a:rPr kumimoji="1" lang="ja-JP" altLang="en-US" dirty="0"/>
              <a:t>分で作業</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56</a:t>
            </a:fld>
            <a:endParaRPr lang="en-US"/>
          </a:p>
        </p:txBody>
      </p:sp>
    </p:spTree>
    <p:extLst>
      <p:ext uri="{BB962C8B-B14F-4D97-AF65-F5344CB8AC3E}">
        <p14:creationId xmlns:p14="http://schemas.microsoft.com/office/powerpoint/2010/main" val="1145987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Lightning</a:t>
            </a:r>
            <a:r>
              <a:rPr kumimoji="1" lang="ja-JP" altLang="en-US" dirty="0"/>
              <a:t>ケーブルつかって、</a:t>
            </a:r>
            <a:r>
              <a:rPr kumimoji="1" lang="en-US" altLang="ja-JP" dirty="0"/>
              <a:t>iPhone</a:t>
            </a:r>
            <a:r>
              <a:rPr kumimoji="1" lang="ja-JP" altLang="en-US" dirty="0"/>
              <a:t>の画面投影しながら、紙資料を説明という形で</a:t>
            </a:r>
            <a:endParaRPr kumimoji="1" lang="en-US" altLang="ja-JP"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58</a:t>
            </a:fld>
            <a:endParaRPr lang="en-US"/>
          </a:p>
        </p:txBody>
      </p:sp>
    </p:spTree>
    <p:extLst>
      <p:ext uri="{BB962C8B-B14F-4D97-AF65-F5344CB8AC3E}">
        <p14:creationId xmlns:p14="http://schemas.microsoft.com/office/powerpoint/2010/main" val="482278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ここまで、職場のリスクについて自己評価をしていただき、同業種・同規模・同レベルの管理水準のデータとの比較などに取り組んでいただきました。</a:t>
            </a:r>
            <a:endParaRPr kumimoji="1" lang="en-US" altLang="ja-JP" dirty="0"/>
          </a:p>
          <a:p>
            <a:r>
              <a:rPr kumimoji="1" lang="ja-JP" altLang="en-US" dirty="0"/>
              <a:t>これによってどのリスクが自社では対応の優先度が高いか、等が明らかになってきたかと思います。</a:t>
            </a:r>
            <a:endParaRPr kumimoji="1" lang="en-US" altLang="ja-JP" dirty="0"/>
          </a:p>
          <a:p>
            <a:r>
              <a:rPr kumimoji="1" lang="ja-JP" altLang="en-US" dirty="0"/>
              <a:t>今後は、その対策について具体的な実施事項を考えていくことになります。</a:t>
            </a:r>
            <a:endParaRPr kumimoji="1" lang="en-US" altLang="ja-JP" dirty="0"/>
          </a:p>
          <a:p>
            <a:r>
              <a:rPr kumimoji="1" lang="ja-JP" altLang="en-US" dirty="0"/>
              <a:t>まずはリスクマネジメント実施していく上では、実施計画が必要になります</a:t>
            </a:r>
            <a:endParaRPr kumimoji="1" lang="en-US" altLang="ja-JP" dirty="0"/>
          </a:p>
          <a:p>
            <a:endParaRPr kumimoji="1" lang="en-US" altLang="ja-JP" dirty="0"/>
          </a:p>
          <a:p>
            <a:r>
              <a:rPr kumimoji="1" lang="ja-JP" altLang="en-US" dirty="0"/>
              <a:t>一つひとつがばらばらの施策でやっていくと、いまい</a:t>
            </a:r>
            <a:r>
              <a:rPr kumimoji="1" lang="ja-JP" altLang="en-US" dirty="0" err="1"/>
              <a:t>ち</a:t>
            </a:r>
            <a:r>
              <a:rPr kumimoji="1" lang="ja-JP" altLang="en-US" dirty="0"/>
              <a:t>効果をはっきしなかったり、現場からすると「なぜやっているか」となってしまう</a:t>
            </a:r>
            <a:endParaRPr kumimoji="1" lang="en-US" altLang="ja-JP" dirty="0"/>
          </a:p>
          <a:p>
            <a:r>
              <a:rPr kumimoji="1" lang="ja-JP" altLang="en-US" dirty="0"/>
              <a:t>実施計画という形でしっかり整理して、いく</a:t>
            </a:r>
            <a:endParaRPr kumimoji="1" lang="en-US" altLang="ja-JP" dirty="0"/>
          </a:p>
          <a:p>
            <a:r>
              <a:rPr kumimoji="1" lang="ja-JP" altLang="en-US" dirty="0"/>
              <a:t>ポイントは１つだけ、「</a:t>
            </a:r>
            <a:r>
              <a:rPr kumimoji="1" lang="en-US" altLang="ja-JP" dirty="0"/>
              <a:t>5w1h</a:t>
            </a:r>
            <a:r>
              <a:rPr kumimoji="1" lang="ja-JP" altLang="en-US" dirty="0"/>
              <a:t>」で整理する</a:t>
            </a:r>
            <a:endParaRPr kumimoji="1" lang="en-US" altLang="ja-JP" dirty="0"/>
          </a:p>
          <a:p>
            <a:r>
              <a:rPr kumimoji="1" lang="ja-JP" altLang="en-US" dirty="0"/>
              <a:t>　</a:t>
            </a:r>
            <a:r>
              <a:rPr kumimoji="1" lang="en-US" altLang="ja-JP" dirty="0"/>
              <a:t>Why</a:t>
            </a:r>
            <a:r>
              <a:rPr kumimoji="1" lang="ja-JP" altLang="en-US" dirty="0"/>
              <a:t>　なぜリスクマネに取り組むかからスタート</a:t>
            </a:r>
            <a:endParaRPr kumimoji="1" lang="en-US" altLang="ja-JP" dirty="0"/>
          </a:p>
          <a:p>
            <a:r>
              <a:rPr kumimoji="1" lang="ja-JP" altLang="en-US" dirty="0"/>
              <a:t>　</a:t>
            </a:r>
            <a:r>
              <a:rPr kumimoji="1" lang="en-US" altLang="ja-JP" dirty="0"/>
              <a:t>Where</a:t>
            </a:r>
            <a:r>
              <a:rPr kumimoji="1" lang="ja-JP" altLang="en-US" dirty="0"/>
              <a:t>　どこを対象とするか（部なのか課なのか全社なのか）</a:t>
            </a:r>
            <a:endParaRPr kumimoji="1" lang="en-US" altLang="ja-JP" dirty="0"/>
          </a:p>
          <a:p>
            <a:r>
              <a:rPr kumimoji="1" lang="ja-JP" altLang="en-US" dirty="0"/>
              <a:t>　何をするか</a:t>
            </a:r>
            <a:endParaRPr kumimoji="1" lang="en-US" altLang="ja-JP" dirty="0"/>
          </a:p>
          <a:p>
            <a:r>
              <a:rPr kumimoji="1" lang="ja-JP" altLang="en-US" dirty="0"/>
              <a:t>　</a:t>
            </a:r>
            <a:r>
              <a:rPr kumimoji="1" lang="en-US" altLang="ja-JP" dirty="0"/>
              <a:t>When</a:t>
            </a:r>
            <a:r>
              <a:rPr kumimoji="1" lang="ja-JP" altLang="en-US" dirty="0"/>
              <a:t>　これ</a:t>
            </a:r>
            <a:r>
              <a:rPr kumimoji="1" lang="ja-JP" altLang="en-US" dirty="0" err="1"/>
              <a:t>ｈ</a:t>
            </a:r>
            <a:r>
              <a:rPr kumimoji="1" lang="ja-JP" altLang="en-US" dirty="0"/>
              <a:t>忘れやすい（いつから初めていつ終わるか）</a:t>
            </a:r>
            <a:endParaRPr kumimoji="1" lang="en-US" altLang="ja-JP" dirty="0"/>
          </a:p>
          <a:p>
            <a:r>
              <a:rPr kumimoji="1" lang="ja-JP" altLang="en-US" dirty="0"/>
              <a:t>　　→　この期間が決まっていないと取組の効果を測定するのに困ってしまう</a:t>
            </a:r>
            <a:endParaRPr kumimoji="1" lang="en-US" altLang="ja-JP" dirty="0"/>
          </a:p>
          <a:p>
            <a:r>
              <a:rPr kumimoji="1" lang="ja-JP" altLang="en-US" dirty="0"/>
              <a:t>　　　　　ノー残業など</a:t>
            </a:r>
            <a:endParaRPr kumimoji="1" lang="en-US" altLang="ja-JP" dirty="0"/>
          </a:p>
          <a:p>
            <a:r>
              <a:rPr kumimoji="1" lang="ja-JP" altLang="en-US" dirty="0"/>
              <a:t>　</a:t>
            </a:r>
            <a:r>
              <a:rPr kumimoji="1" lang="en-US" altLang="ja-JP" dirty="0"/>
              <a:t>Who</a:t>
            </a:r>
            <a:r>
              <a:rPr kumimoji="1" lang="ja-JP" altLang="en-US" dirty="0"/>
              <a:t>　だれが担当するのか、売ネームできちんと具体的に書き、そのひとがどんな役割かを明らかにしておく</a:t>
            </a:r>
            <a:endParaRPr kumimoji="1" lang="en-US" altLang="ja-JP" dirty="0"/>
          </a:p>
          <a:p>
            <a:r>
              <a:rPr kumimoji="1" lang="ja-JP" altLang="en-US" dirty="0"/>
              <a:t>　　→　私の担当範囲じゃないと思っていました　を防ぐ</a:t>
            </a:r>
            <a:endParaRPr kumimoji="1" lang="en-US" altLang="ja-JP"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65</a:t>
            </a:fld>
            <a:endParaRPr lang="en-US"/>
          </a:p>
        </p:txBody>
      </p:sp>
    </p:spTree>
    <p:extLst>
      <p:ext uri="{BB962C8B-B14F-4D97-AF65-F5344CB8AC3E}">
        <p14:creationId xmlns:p14="http://schemas.microsoft.com/office/powerpoint/2010/main" val="3507802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kumimoji="1" lang="ja-JP" altLang="en-US" dirty="0"/>
              <a:t>つくって実施するまではやったけれど、モニタリングはできていないということも多い。</a:t>
            </a:r>
            <a:endParaRPr kumimoji="1" lang="en-US" altLang="ja-JP" dirty="0"/>
          </a:p>
          <a:p>
            <a:r>
              <a:rPr kumimoji="1" lang="ja-JP" altLang="en-US" dirty="0" err="1"/>
              <a:t>なの</a:t>
            </a:r>
            <a:r>
              <a:rPr kumimoji="1" lang="ja-JP" altLang="en-US" dirty="0"/>
              <a:t>で</a:t>
            </a:r>
            <a:r>
              <a:rPr kumimoji="1" lang="en-US" altLang="ja-JP" dirty="0"/>
              <a:t>KPI(</a:t>
            </a:r>
            <a:r>
              <a:rPr kumimoji="1" lang="ja-JP" altLang="en-US" dirty="0"/>
              <a:t>成果目標</a:t>
            </a:r>
            <a:r>
              <a:rPr kumimoji="1" lang="en-US" altLang="ja-JP" dirty="0"/>
              <a:t>)</a:t>
            </a:r>
            <a:r>
              <a:rPr kumimoji="1" lang="ja-JP" altLang="en-US" dirty="0"/>
              <a:t>を立てていくのがよい</a:t>
            </a:r>
            <a:endParaRPr kumimoji="1" lang="en-US" altLang="ja-JP" dirty="0"/>
          </a:p>
          <a:p>
            <a:r>
              <a:rPr kumimoji="1" lang="ja-JP" altLang="en-US" dirty="0"/>
              <a:t>計画で立てた期間について、ここまでにどこまで進んでいないといけないかをせって</a:t>
            </a:r>
            <a:r>
              <a:rPr kumimoji="1" lang="ja-JP" altLang="en-US" dirty="0" err="1"/>
              <a:t>いるする</a:t>
            </a:r>
            <a:endParaRPr kumimoji="1" lang="en-US" altLang="ja-JP" dirty="0"/>
          </a:p>
          <a:p>
            <a:r>
              <a:rPr kumimoji="1" lang="ja-JP" altLang="en-US" dirty="0"/>
              <a:t>その際は、具体的に数値等で決めるのが重要</a:t>
            </a:r>
            <a:endParaRPr kumimoji="1" lang="en-US" altLang="ja-JP" dirty="0"/>
          </a:p>
          <a:p>
            <a:r>
              <a:rPr kumimoji="1" lang="ja-JP" altLang="en-US" dirty="0"/>
              <a:t>　→　人事評価と同じ、目標管理にあたっては客観的・定量的に測れるものがよい</a:t>
            </a:r>
            <a:endParaRPr kumimoji="1" lang="en-US" altLang="ja-JP" dirty="0"/>
          </a:p>
          <a:p>
            <a:r>
              <a:rPr kumimoji="1" lang="ja-JP" altLang="en-US" dirty="0"/>
              <a:t>　→　ゼロ目標（ミスをゼロにする）などは１つ発生した時点で目標未達となってしまうので、そういった場合は研修の受講状況や管理ルール策定の進捗率などの目標とすることもある</a:t>
            </a:r>
            <a:endParaRPr kumimoji="1" lang="en-US" altLang="ja-JP" dirty="0"/>
          </a:p>
          <a:p>
            <a:r>
              <a:rPr kumimoji="1" lang="ja-JP" altLang="en-US" dirty="0"/>
              <a:t>　→　何％、</a:t>
            </a:r>
            <a:r>
              <a:rPr kumimoji="1" lang="en-US" altLang="ja-JP" dirty="0"/>
              <a:t>Mtg</a:t>
            </a:r>
            <a:r>
              <a:rPr kumimoji="1" lang="ja-JP" altLang="en-US" dirty="0"/>
              <a:t>を実施できたか等も</a:t>
            </a:r>
            <a:r>
              <a:rPr kumimoji="1" lang="en-US" altLang="ja-JP" dirty="0"/>
              <a:t>OK</a:t>
            </a:r>
          </a:p>
          <a:p>
            <a:endParaRPr kumimoji="1" lang="en-US" altLang="ja-JP" dirty="0"/>
          </a:p>
          <a:p>
            <a:r>
              <a:rPr kumimoji="1" lang="ja-JP" altLang="en-US" dirty="0"/>
              <a:t>やってみようだけではなく、その取組が遅れていないかなどをチェックするうえで</a:t>
            </a:r>
            <a:r>
              <a:rPr kumimoji="1" lang="en-US" altLang="ja-JP" dirty="0"/>
              <a:t>KPI</a:t>
            </a:r>
            <a:r>
              <a:rPr kumimoji="1" lang="ja-JP" altLang="en-US" dirty="0"/>
              <a:t>設定が重要</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C4573DD-ABEC-409A-8FDD-B681077E6084}" type="slidenum">
              <a:rPr lang="en-US" smtClean="0"/>
              <a:t>66</a:t>
            </a:fld>
            <a:endParaRPr lang="en-US"/>
          </a:p>
        </p:txBody>
      </p:sp>
    </p:spTree>
    <p:extLst>
      <p:ext uri="{BB962C8B-B14F-4D97-AF65-F5344CB8AC3E}">
        <p14:creationId xmlns:p14="http://schemas.microsoft.com/office/powerpoint/2010/main" val="2326669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明日からどんなこと取り組んでいただくのかを、明らかにして、このセミナーを終わりたいと思います。なので、最後にアクションプラン作成の</a:t>
            </a:r>
            <a:r>
              <a:rPr kumimoji="1" lang="ja-JP" altLang="en-US" dirty="0" err="1"/>
              <a:t>く</a:t>
            </a:r>
            <a:r>
              <a:rPr kumimoji="1" lang="ja-JP" altLang="en-US" dirty="0"/>
              <a:t>ワークをやっていただきます。</a:t>
            </a:r>
            <a:endParaRPr kumimoji="1" lang="en-US" altLang="ja-JP" dirty="0"/>
          </a:p>
          <a:p>
            <a:r>
              <a:rPr kumimoji="1" lang="ja-JP" altLang="en-US" dirty="0"/>
              <a:t>どんなリスクについて対応しなければいけないかは、いままでのワークでリスクの棚卸に取り組んでいただき、優先順位付けをやっていただきました。</a:t>
            </a:r>
            <a:endParaRPr kumimoji="1" lang="en-US" altLang="ja-JP" dirty="0"/>
          </a:p>
          <a:p>
            <a:r>
              <a:rPr kumimoji="1" lang="en-US" altLang="ja-JP" dirty="0"/>
              <a:t>P.56</a:t>
            </a:r>
            <a:r>
              <a:rPr kumimoji="1" lang="ja-JP" altLang="en-US" dirty="0"/>
              <a:t>のリスクマップの作成のところで、対応手順が急ぎ必要なものが可視化されているはずなので、その中あら３つを選んで、そのリスクを低減させるのか、回避するのか、あるいは保有するのかを考えていく。</a:t>
            </a:r>
            <a:endParaRPr kumimoji="1" lang="en-US" altLang="ja-JP" dirty="0"/>
          </a:p>
          <a:p>
            <a:r>
              <a:rPr kumimoji="1" lang="ja-JP" altLang="en-US" dirty="0"/>
              <a:t>提言させるのであれば、どういったことをやっていくことが必要で、それは「誰が」「どうやって」「いつまでに」実施していくべきなのかを整理していきます。</a:t>
            </a:r>
            <a:endParaRPr kumimoji="1" lang="en-US" altLang="ja-JP" dirty="0"/>
          </a:p>
          <a:p>
            <a:pPr marL="0" marR="0" lvl="0" indent="0" algn="l" defTabSz="1072866" rtl="0" eaLnBrk="1" fontAlgn="auto" latinLnBrk="0" hangingPunct="1">
              <a:lnSpc>
                <a:spcPct val="100000"/>
              </a:lnSpc>
              <a:spcBef>
                <a:spcPts val="0"/>
              </a:spcBef>
              <a:spcAft>
                <a:spcPts val="0"/>
              </a:spcAft>
              <a:buClrTx/>
              <a:buSzTx/>
              <a:buFontTx/>
              <a:buNone/>
              <a:tabLst/>
              <a:defRPr/>
            </a:pPr>
            <a:r>
              <a:rPr kumimoji="1" lang="ja-JP" altLang="en-US" dirty="0"/>
              <a:t>実際のしか</a:t>
            </a:r>
            <a:r>
              <a:rPr kumimoji="1" lang="en-US" altLang="ja-JP" dirty="0"/>
              <a:t>k</a:t>
            </a:r>
            <a:r>
              <a:rPr kumimoji="1" lang="ja-JP" altLang="en-US" dirty="0"/>
              <a:t>理とした管理をしていくにあたっては、主担当鈴木の役割や副担当田村の役割といったところまで明記できると実行性の高い計画書になるはず</a:t>
            </a:r>
          </a:p>
          <a:p>
            <a:r>
              <a:rPr kumimoji="1" lang="ja-JP" altLang="en-US" dirty="0"/>
              <a:t>先ほどもあったとおり、</a:t>
            </a:r>
            <a:r>
              <a:rPr kumimoji="1" lang="en-US" altLang="ja-JP" dirty="0"/>
              <a:t>KPI</a:t>
            </a:r>
            <a:r>
              <a:rPr kumimoji="1" lang="ja-JP" altLang="en-US" dirty="0"/>
              <a:t>を決めてモニタリングをしやすいようにします。</a:t>
            </a:r>
            <a:endParaRPr kumimoji="1" lang="en-US" altLang="ja-JP" dirty="0"/>
          </a:p>
          <a:p>
            <a:endParaRPr kumimoji="1" lang="en-US" altLang="ja-JP" dirty="0"/>
          </a:p>
          <a:p>
            <a:endParaRPr kumimoji="1" lang="en-US" altLang="ja-JP" dirty="0"/>
          </a:p>
          <a:p>
            <a:endParaRPr kumimoji="1" lang="en-US" altLang="ja-JP" dirty="0"/>
          </a:p>
          <a:p>
            <a:r>
              <a:rPr kumimoji="1" lang="ja-JP" altLang="en-US" dirty="0"/>
              <a:t>今から</a:t>
            </a:r>
            <a:r>
              <a:rPr kumimoji="1" lang="en-US" altLang="ja-JP" dirty="0"/>
              <a:t>15</a:t>
            </a:r>
            <a:r>
              <a:rPr kumimoji="1" lang="ja-JP" altLang="en-US" dirty="0"/>
              <a:t>分ほどお時間とりますので、</a:t>
            </a:r>
            <a:r>
              <a:rPr kumimoji="1" lang="en-US" altLang="ja-JP" dirty="0"/>
              <a:t>P.67</a:t>
            </a:r>
            <a:r>
              <a:rPr kumimoji="1" lang="ja-JP" altLang="en-US" dirty="0"/>
              <a:t>を参考にしながら、演習資料の方に書き込みをしていただければと思います。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67</a:t>
            </a:fld>
            <a:endParaRPr lang="en-US"/>
          </a:p>
        </p:txBody>
      </p:sp>
    </p:spTree>
    <p:extLst>
      <p:ext uri="{BB962C8B-B14F-4D97-AF65-F5344CB8AC3E}">
        <p14:creationId xmlns:p14="http://schemas.microsoft.com/office/powerpoint/2010/main" val="296602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2000</a:t>
            </a:r>
            <a:r>
              <a:rPr kumimoji="1" lang="ja-JP" altLang="en-US" dirty="0"/>
              <a:t>年代以降に起こった主な企業不祥事のうち、その時代の特徴を表したものを</a:t>
            </a:r>
            <a:r>
              <a:rPr kumimoji="1" lang="en-US" altLang="ja-JP" dirty="0"/>
              <a:t>P4,5</a:t>
            </a:r>
            <a:r>
              <a:rPr kumimoji="1" lang="ja-JP" altLang="en-US" dirty="0"/>
              <a:t>で記載しています。</a:t>
            </a:r>
            <a:endParaRPr kumimoji="1" lang="en-US" altLang="ja-JP" dirty="0"/>
          </a:p>
          <a:p>
            <a:r>
              <a:rPr kumimoji="1" lang="ja-JP" altLang="en-US" dirty="0"/>
              <a:t>まず</a:t>
            </a:r>
            <a:r>
              <a:rPr kumimoji="1" lang="en-US" altLang="ja-JP" dirty="0"/>
              <a:t>2000</a:t>
            </a:r>
            <a:r>
              <a:rPr kumimoji="1" lang="ja-JP" altLang="en-US" dirty="0"/>
              <a:t>年代ですが、食品メーカーによる大規模な食中毒や食品偽装、自動車メーカーによる大規模なリコール隠しなどがメディアで大きく取り上げられました。</a:t>
            </a:r>
            <a:endParaRPr kumimoji="1" lang="en-US" altLang="ja-JP" dirty="0"/>
          </a:p>
          <a:p>
            <a:r>
              <a:rPr kumimoji="1" lang="ja-JP" altLang="en-US" dirty="0"/>
              <a:t>これらの不祥事では、企業トップのメディア対応のまずさが注目を集めましたが、皆さんに注目していただきたいのは、これらの不祥事発覚のきっかけです。</a:t>
            </a:r>
            <a:endParaRPr kumimoji="1" lang="en-US" altLang="ja-JP" dirty="0"/>
          </a:p>
          <a:p>
            <a:r>
              <a:rPr kumimoji="1" lang="en-US" altLang="ja-JP" dirty="0"/>
              <a:t>2000</a:t>
            </a:r>
            <a:r>
              <a:rPr kumimoji="1" lang="ja-JP" altLang="en-US" dirty="0"/>
              <a:t>年代に記載している</a:t>
            </a:r>
            <a:r>
              <a:rPr kumimoji="1" lang="en-US" altLang="ja-JP" dirty="0"/>
              <a:t>3</a:t>
            </a:r>
            <a:r>
              <a:rPr kumimoji="1" lang="ja-JP" altLang="en-US" dirty="0"/>
              <a:t>件とも発覚のきっかけとなったのは、従業員等による内部告発です。</a:t>
            </a:r>
            <a:endParaRPr kumimoji="1" lang="en-US" altLang="ja-JP" dirty="0"/>
          </a:p>
          <a:p>
            <a:r>
              <a:rPr kumimoji="1" lang="en-US" altLang="ja-JP" dirty="0"/>
              <a:t>2003</a:t>
            </a:r>
            <a:r>
              <a:rPr kumimoji="1" lang="ja-JP" altLang="en-US" dirty="0"/>
              <a:t>年が</a:t>
            </a:r>
            <a:r>
              <a:rPr kumimoji="1" lang="en-US" altLang="ja-JP" dirty="0"/>
              <a:t>CSR</a:t>
            </a:r>
            <a:r>
              <a:rPr kumimoji="1" lang="ja-JP" altLang="en-US" dirty="0"/>
              <a:t>経営元年と言われていますが、このころから企業の社会的責任という言葉が浸透し始めたことから、順法意識も高まり、</a:t>
            </a:r>
            <a:endParaRPr kumimoji="1" lang="en-US" altLang="ja-JP" dirty="0"/>
          </a:p>
          <a:p>
            <a:r>
              <a:rPr kumimoji="1" lang="ja-JP" altLang="en-US" dirty="0"/>
              <a:t>企業の不祥事を内部から告発する動きがみられるようになりました。</a:t>
            </a:r>
            <a:endParaRPr kumimoji="1" lang="en-US" altLang="ja-JP" dirty="0"/>
          </a:p>
          <a:p>
            <a:endParaRPr kumimoji="1" lang="en-US" altLang="ja-JP" dirty="0"/>
          </a:p>
          <a:p>
            <a:r>
              <a:rPr kumimoji="1" lang="ja-JP" altLang="en-US" dirty="0"/>
              <a:t>次に</a:t>
            </a:r>
            <a:r>
              <a:rPr kumimoji="1" lang="en-US" altLang="ja-JP" dirty="0"/>
              <a:t>2010</a:t>
            </a:r>
            <a:r>
              <a:rPr kumimoji="1" lang="ja-JP" altLang="en-US" dirty="0"/>
              <a:t>年代初頭ですが、この頃になると、企業トップによる不適切な会計処理に関連する不祥事がいくつか発生しました。</a:t>
            </a:r>
            <a:endParaRPr kumimoji="1" lang="en-US" altLang="ja-JP" dirty="0"/>
          </a:p>
          <a:p>
            <a:r>
              <a:rPr kumimoji="1" lang="ja-JP" altLang="en-US" dirty="0"/>
              <a:t>これらの不祥事をメディアが報じる際に言及していたのが、企業統治のあり方です。</a:t>
            </a:r>
            <a:endParaRPr kumimoji="1" lang="en-US" altLang="ja-JP" dirty="0"/>
          </a:p>
          <a:p>
            <a:r>
              <a:rPr kumimoji="1" lang="ja-JP" altLang="en-US" dirty="0"/>
              <a:t>先ほど述べた</a:t>
            </a:r>
            <a:r>
              <a:rPr kumimoji="1" lang="en-US" altLang="ja-JP" dirty="0"/>
              <a:t>CSR</a:t>
            </a:r>
            <a:r>
              <a:rPr kumimoji="1" lang="ja-JP" altLang="en-US" dirty="0"/>
              <a:t>に対する社会全体での理解が進み、企業は経営者のためのものではなく、株主・従業員・取引先などをはじめとしたステークホルダーを意識した経営が求められるようになり、</a:t>
            </a:r>
            <a:endParaRPr kumimoji="1" lang="en-US" altLang="ja-JP" dirty="0"/>
          </a:p>
          <a:p>
            <a:r>
              <a:rPr kumimoji="1" lang="ja-JP" altLang="en-US" dirty="0"/>
              <a:t>そうした経営管理体制が十分に整備されていない、もしくは機能していないことが問題視されました。</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4</a:t>
            </a:fld>
            <a:endParaRPr lang="en-US" dirty="0"/>
          </a:p>
        </p:txBody>
      </p:sp>
    </p:spTree>
    <p:extLst>
      <p:ext uri="{BB962C8B-B14F-4D97-AF65-F5344CB8AC3E}">
        <p14:creationId xmlns:p14="http://schemas.microsoft.com/office/powerpoint/2010/main" val="275958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2010</a:t>
            </a:r>
            <a:r>
              <a:rPr kumimoji="1" lang="ja-JP" altLang="en-US" dirty="0"/>
              <a:t>年代後半に入ると、</a:t>
            </a:r>
            <a:r>
              <a:rPr kumimoji="1" lang="en-US" altLang="ja-JP" dirty="0"/>
              <a:t>P4</a:t>
            </a:r>
            <a:r>
              <a:rPr kumimoji="1" lang="ja-JP" altLang="en-US" dirty="0"/>
              <a:t>でご説明したコーポレートガバナンスに関する不祥事に加え、より職場での問題や部下マネージメントに起因する問題が企業不祥事として注目を集めるようになりました。</a:t>
            </a:r>
            <a:endParaRPr kumimoji="1" lang="en-US" altLang="ja-JP" dirty="0"/>
          </a:p>
          <a:p>
            <a:r>
              <a:rPr kumimoji="1" lang="ja-JP" altLang="en-US" dirty="0"/>
              <a:t>この背景には、ワーキングプアやブラック企業などの劣悪な労働環境を表現する言葉が一般化し、職場環境に対する関心が高まったことや、社会全体として人権を尊重する意識が醸成されたことから</a:t>
            </a:r>
            <a:endParaRPr kumimoji="1" lang="en-US" altLang="ja-JP" dirty="0"/>
          </a:p>
          <a:p>
            <a:r>
              <a:rPr kumimoji="1" lang="ja-JP" altLang="en-US" dirty="0">
                <a:solidFill>
                  <a:srgbClr val="FF0000"/>
                </a:solidFill>
              </a:rPr>
              <a:t>各種ハラスメントに対して、厳格に対処されるようになったり、</a:t>
            </a:r>
            <a:endParaRPr kumimoji="1" lang="en-US" altLang="ja-JP" dirty="0">
              <a:solidFill>
                <a:srgbClr val="FF0000"/>
              </a:solidFill>
            </a:endParaRPr>
          </a:p>
          <a:p>
            <a:r>
              <a:rPr kumimoji="1" lang="ja-JP" altLang="en-US" dirty="0"/>
              <a:t>職場に多様な従業員が混在するようになり、職場のマネージメントが難しくなってきた状況に対処しきれていなかったりしたことが考えられます。</a:t>
            </a:r>
            <a:endParaRPr kumimoji="1" lang="en-US" altLang="ja-JP" dirty="0"/>
          </a:p>
          <a:p>
            <a:endParaRPr kumimoji="1" lang="en-US" altLang="ja-JP" dirty="0"/>
          </a:p>
          <a:p>
            <a:r>
              <a:rPr kumimoji="1" lang="ja-JP" altLang="en-US" dirty="0"/>
              <a:t>このように</a:t>
            </a:r>
            <a:r>
              <a:rPr kumimoji="1" lang="en-US" altLang="ja-JP" dirty="0"/>
              <a:t>2000</a:t>
            </a:r>
            <a:r>
              <a:rPr kumimoji="1" lang="ja-JP" altLang="en-US" dirty="0"/>
              <a:t>年代以降の企業不祥事を俯瞰して見ていくと、メディア等で取り上げられる企業不祥事が、企業の問題だけでなく、職場の問題も対象となってきていることが分かります。</a:t>
            </a:r>
            <a:endParaRPr kumimoji="1" lang="en-US" altLang="ja-JP" dirty="0"/>
          </a:p>
          <a:p>
            <a:r>
              <a:rPr kumimoji="1" lang="ja-JP" altLang="en-US" dirty="0"/>
              <a:t>このような流れの中で、現場管理職の皆さんの対応は非常に重要となっています。</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5</a:t>
            </a:fld>
            <a:endParaRPr lang="en-US" dirty="0"/>
          </a:p>
        </p:txBody>
      </p:sp>
    </p:spTree>
    <p:extLst>
      <p:ext uri="{BB962C8B-B14F-4D97-AF65-F5344CB8AC3E}">
        <p14:creationId xmlns:p14="http://schemas.microsoft.com/office/powerpoint/2010/main" val="404059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ここまでは、メディアで取り上げられた事例をもとに、お話をしてきましたので、ご自身の職場で不祥事のリスクがあるなと感じつつも、</a:t>
            </a:r>
            <a:endParaRPr kumimoji="1" lang="en-US" altLang="ja-JP" dirty="0"/>
          </a:p>
          <a:p>
            <a:r>
              <a:rPr kumimoji="1" lang="ja-JP" altLang="en-US" dirty="0"/>
              <a:t>経営を揺るがすような事態にまでは発展しないとお考えの方々もいるかと思います。</a:t>
            </a:r>
            <a:endParaRPr kumimoji="1" lang="en-US" altLang="ja-JP" dirty="0"/>
          </a:p>
          <a:p>
            <a:endParaRPr kumimoji="1" lang="en-US" altLang="ja-JP" dirty="0"/>
          </a:p>
          <a:p>
            <a:r>
              <a:rPr kumimoji="1" lang="ja-JP" altLang="en-US" dirty="0"/>
              <a:t>近年、コンプライアンスに対する社会の意識が急速に高まっていることから、企業不祥事が発生した際には、ステークホルダーに対して情報開示をしていくことが求められています。</a:t>
            </a:r>
            <a:endParaRPr kumimoji="1" lang="en-US" altLang="ja-JP" dirty="0"/>
          </a:p>
          <a:p>
            <a:r>
              <a:rPr kumimoji="1" lang="ja-JP" altLang="en-US" dirty="0"/>
              <a:t>そのため、これまでは社内対応で処理できていた不祥事も、外部に対して情報開示されます。</a:t>
            </a:r>
            <a:endParaRPr kumimoji="1" lang="en-US" altLang="ja-JP" dirty="0"/>
          </a:p>
          <a:p>
            <a:r>
              <a:rPr kumimoji="1" lang="ja-JP" altLang="en-US" dirty="0"/>
              <a:t>その結果、取引先との取引中止や営業活動の停止といった事態に陥ったり、不祥事の事後対応で職場が機能不全に陥ったりする可能性があり、</a:t>
            </a:r>
            <a:endParaRPr kumimoji="1" lang="en-US" altLang="ja-JP" dirty="0"/>
          </a:p>
          <a:p>
            <a:r>
              <a:rPr kumimoji="1" lang="ja-JP" altLang="en-US" dirty="0"/>
              <a:t>決して他人事として捉えることはできません。</a:t>
            </a:r>
            <a:endParaRPr kumimoji="1" lang="en-US" altLang="ja-JP" dirty="0"/>
          </a:p>
          <a:p>
            <a:endParaRPr kumimoji="1" lang="en-US" altLang="ja-JP" dirty="0"/>
          </a:p>
          <a:p>
            <a:r>
              <a:rPr kumimoji="1" lang="ja-JP" altLang="en-US" dirty="0"/>
              <a:t>皆さんの職場でも起こりえる可能性の高い不祥事の例をこちらのページでは記載しています。</a:t>
            </a:r>
            <a:endParaRPr kumimoji="1" lang="en-US" altLang="ja-JP" dirty="0"/>
          </a:p>
          <a:p>
            <a:r>
              <a:rPr kumimoji="1" lang="ja-JP" altLang="en-US" dirty="0"/>
              <a:t>どの不祥事も悪意のない出来事がきっかけであったとしても、顕在化した後では、その対応で企業活動に大きな影響を与えてしまう結果となります。</a:t>
            </a:r>
            <a:endParaRPr kumimoji="1" lang="en-US" altLang="ja-JP" dirty="0"/>
          </a:p>
          <a:p>
            <a:endParaRPr kumimoji="1" lang="en-US" altLang="ja-JP" dirty="0"/>
          </a:p>
          <a:p>
            <a:r>
              <a:rPr kumimoji="1" lang="ja-JP" altLang="en-US" dirty="0"/>
              <a:t>問題を顕在化させないためには、平時から対応を講じて置くことや、顕在化した際の対応を決めておくことで、影響を小さくすることができます。</a:t>
            </a:r>
            <a:endParaRPr kumimoji="1" lang="en-US" altLang="ja-JP" dirty="0"/>
          </a:p>
          <a:p>
            <a:endParaRPr kumimoji="1" lang="en-US" altLang="ja-JP" dirty="0"/>
          </a:p>
          <a:p>
            <a:r>
              <a:rPr kumimoji="1" lang="ja-JP" altLang="en-US" dirty="0"/>
              <a:t>しかし、対応ができていない場合には、前ページで紹介した事例のように、企業活動に大きな影響を及ぼしかねません。</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6</a:t>
            </a:fld>
            <a:endParaRPr lang="en-US" dirty="0"/>
          </a:p>
        </p:txBody>
      </p:sp>
    </p:spTree>
    <p:extLst>
      <p:ext uri="{BB962C8B-B14F-4D97-AF65-F5344CB8AC3E}">
        <p14:creationId xmlns:p14="http://schemas.microsoft.com/office/powerpoint/2010/main" val="173897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企業には様々な不祥事やトラブルに繋がるリスクがあります。</a:t>
            </a:r>
            <a:endParaRPr kumimoji="1" lang="en-US" altLang="ja-JP" dirty="0"/>
          </a:p>
          <a:p>
            <a:r>
              <a:rPr kumimoji="1" lang="ja-JP" altLang="en-US" dirty="0"/>
              <a:t>一般的に、企業が保有するリスクは、自然災害リスク、オペレーショナルリスク、コンプライアンスリスク、環境リスク、人事・労務リスク、戦略リスクのように</a:t>
            </a:r>
            <a:endParaRPr kumimoji="1" lang="en-US" altLang="ja-JP" dirty="0"/>
          </a:p>
          <a:p>
            <a:r>
              <a:rPr kumimoji="1" lang="ja-JP" altLang="en-US" dirty="0"/>
              <a:t>分類することができ、これらの分類ごとに全社的な対応、それらを受けて実施される職場の対応といった形で対応手順が定められます。</a:t>
            </a:r>
            <a:endParaRPr kumimoji="1" lang="en-US" altLang="ja-JP" dirty="0"/>
          </a:p>
          <a:p>
            <a:endParaRPr kumimoji="1" lang="en-US" altLang="ja-JP" dirty="0"/>
          </a:p>
          <a:p>
            <a:r>
              <a:rPr kumimoji="1" lang="ja-JP" altLang="en-US" dirty="0"/>
              <a:t>本セミナーでは、職場での対応が必要となる、自然災害リスク、オペレーショナルリスク、コンプライアンスリスク、人事・労務リスクを対象に進めていきます。</a:t>
            </a:r>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7</a:t>
            </a:fld>
            <a:endParaRPr lang="en-US" dirty="0"/>
          </a:p>
        </p:txBody>
      </p:sp>
    </p:spTree>
    <p:extLst>
      <p:ext uri="{BB962C8B-B14F-4D97-AF65-F5344CB8AC3E}">
        <p14:creationId xmlns:p14="http://schemas.microsoft.com/office/powerpoint/2010/main" val="1624147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ここで、皆さんの職場の自己診断をしていただきます。</a:t>
            </a:r>
            <a:endParaRPr kumimoji="1" lang="en-US" altLang="ja-JP" dirty="0"/>
          </a:p>
          <a:p>
            <a:r>
              <a:rPr kumimoji="1" lang="ja-JP" altLang="en-US" dirty="0"/>
              <a:t>自然災害リスク、オペレーショナルリスク、コンプライアンスリスク、人事・労務リスクの</a:t>
            </a:r>
            <a:r>
              <a:rPr kumimoji="1" lang="en-US" altLang="ja-JP" dirty="0"/>
              <a:t>4</a:t>
            </a:r>
            <a:r>
              <a:rPr kumimoji="1" lang="ja-JP" altLang="en-US" dirty="0" err="1"/>
              <a:t>つの</a:t>
            </a:r>
            <a:r>
              <a:rPr kumimoji="1" lang="ja-JP" altLang="en-US" dirty="0"/>
              <a:t>リスクについて、</a:t>
            </a:r>
            <a:endParaRPr kumimoji="1" lang="en-US" altLang="ja-JP" dirty="0"/>
          </a:p>
          <a:p>
            <a:r>
              <a:rPr kumimoji="1" lang="ja-JP" altLang="en-US" dirty="0"/>
              <a:t>過去</a:t>
            </a:r>
            <a:r>
              <a:rPr kumimoji="1" lang="en-US" altLang="ja-JP" dirty="0"/>
              <a:t>3</a:t>
            </a:r>
            <a:r>
              <a:rPr kumimoji="1" lang="ja-JP" altLang="en-US" dirty="0"/>
              <a:t>年間で問題がどの程度生じていたか回答してみてください。</a:t>
            </a:r>
            <a:endParaRPr kumimoji="1" lang="en-US" altLang="ja-JP" dirty="0"/>
          </a:p>
          <a:p>
            <a:endParaRPr kumimoji="1" lang="en-US" altLang="ja-JP" dirty="0"/>
          </a:p>
          <a:p>
            <a:r>
              <a:rPr kumimoji="1" lang="ja-JP" altLang="en-US" dirty="0"/>
              <a:t>それぞれのリスクで想定している問題の例は記載の通りですが、</a:t>
            </a:r>
            <a:endParaRPr kumimoji="1" lang="en-US" altLang="ja-JP" dirty="0"/>
          </a:p>
          <a:p>
            <a:r>
              <a:rPr kumimoji="1" lang="ja-JP" altLang="en-US" dirty="0"/>
              <a:t>自然災害リスクは、従業員の安否確認や二次災害の発生等に関するトラブル</a:t>
            </a:r>
            <a:endParaRPr kumimoji="1" lang="en-US" altLang="ja-JP" dirty="0"/>
          </a:p>
          <a:p>
            <a:r>
              <a:rPr kumimoji="1" lang="ja-JP" altLang="en-US" dirty="0"/>
              <a:t>オペレーショナルリスクは、業務遂行時の人為ミスや顧客対応に起因するトラブルなど</a:t>
            </a:r>
            <a:r>
              <a:rPr kumimoji="1" lang="ja-JP" altLang="en-US" dirty="0" err="1"/>
              <a:t>、、、</a:t>
            </a:r>
            <a:endParaRPr kumimoji="1" lang="en-US" altLang="ja-JP" dirty="0"/>
          </a:p>
          <a:p>
            <a:endParaRPr kumimoji="1" lang="en-US" altLang="ja-JP" dirty="0"/>
          </a:p>
          <a:p>
            <a:r>
              <a:rPr kumimoji="1" lang="ja-JP" altLang="en-US" dirty="0"/>
              <a:t>これらを踏まえて、皆さんの職場の状況を</a:t>
            </a:r>
            <a:r>
              <a:rPr kumimoji="1" lang="en-US" altLang="ja-JP" dirty="0"/>
              <a:t>3</a:t>
            </a:r>
            <a:r>
              <a:rPr kumimoji="1" lang="ja-JP" altLang="en-US" dirty="0"/>
              <a:t>分程度でチェックしてみてください。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0C4573DD-ABEC-409A-8FDD-B681077E6084}" type="slidenum">
              <a:rPr lang="en-US" smtClean="0"/>
              <a:t>8</a:t>
            </a:fld>
            <a:endParaRPr lang="en-US"/>
          </a:p>
        </p:txBody>
      </p:sp>
    </p:spTree>
    <p:extLst>
      <p:ext uri="{BB962C8B-B14F-4D97-AF65-F5344CB8AC3E}">
        <p14:creationId xmlns:p14="http://schemas.microsoft.com/office/powerpoint/2010/main" val="283755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en-US"/>
          </a:p>
        </p:txBody>
      </p:sp>
      <p:sp>
        <p:nvSpPr>
          <p:cNvPr id="5" name="フッター プレースホルダー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5991349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p>
        </p:txBody>
      </p:sp>
      <p:sp>
        <p:nvSpPr>
          <p:cNvPr id="5" name="フッター プレースホルダー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594926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p>
        </p:txBody>
      </p:sp>
      <p:sp>
        <p:nvSpPr>
          <p:cNvPr id="5" name="フッター プレースホルダー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644324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allery 1">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 y="1"/>
            <a:ext cx="5133124" cy="233462"/>
          </a:xfrm>
        </p:spPr>
        <p:txBody>
          <a:bodyPr/>
          <a:lstStyle/>
          <a:p>
            <a:r>
              <a:rPr lang="en-US"/>
              <a:t>Click icon to add picture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a:p>
        </p:txBody>
      </p:sp>
      <p:sp>
        <p:nvSpPr>
          <p:cNvPr id="7" name="Content Placeholder 2"/>
          <p:cNvSpPr>
            <a:spLocks noGrp="1"/>
          </p:cNvSpPr>
          <p:nvPr>
            <p:ph idx="14"/>
          </p:nvPr>
        </p:nvSpPr>
        <p:spPr>
          <a:xfrm>
            <a:off x="337940" y="5906188"/>
            <a:ext cx="2879648" cy="281480"/>
          </a:xfrm>
        </p:spPr>
        <p:txBody>
          <a:bodyPr numCol="1">
            <a:noAutofit/>
          </a:bodyPr>
          <a:lstStyle>
            <a:lvl1pPr>
              <a:spcBef>
                <a:spcPts val="650"/>
              </a:spcBef>
              <a:tabLst>
                <a:tab pos="309553" algn="l"/>
              </a:tabLst>
              <a:defRPr sz="867" cap="none" baseline="0">
                <a:solidFill>
                  <a:schemeClr val="bg1"/>
                </a:solidFill>
                <a:latin typeface="ＭＳ Ｐゴシック" panose="020B0600070205080204" pitchFamily="50" charset="-128"/>
              </a:defRPr>
            </a:lvl1pPr>
          </a:lstStyle>
          <a:p>
            <a:pPr lvl="0"/>
            <a:r>
              <a:rPr lang="en-US" dirty="0"/>
              <a:t>Click to edit Master text styles</a:t>
            </a:r>
          </a:p>
        </p:txBody>
      </p:sp>
      <p:cxnSp>
        <p:nvCxnSpPr>
          <p:cNvPr id="8" name="Straight Connector 7"/>
          <p:cNvCxnSpPr/>
          <p:nvPr userDrawn="1"/>
        </p:nvCxnSpPr>
        <p:spPr>
          <a:xfrm>
            <a:off x="337940" y="5694197"/>
            <a:ext cx="29924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418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26809" y="7684387"/>
            <a:ext cx="3136900" cy="100027"/>
          </a:xfrm>
          <a:prstGeom prst="rect">
            <a:avLst/>
          </a:prstGeom>
        </p:spPr>
        <p:txBody>
          <a:bodyPr/>
          <a:lstStyle/>
          <a:p>
            <a:endParaRPr lang="en-US" dirty="0"/>
          </a:p>
        </p:txBody>
      </p:sp>
      <p:sp>
        <p:nvSpPr>
          <p:cNvPr id="6" name="Slide Number Placeholder 5"/>
          <p:cNvSpPr>
            <a:spLocks noGrp="1"/>
          </p:cNvSpPr>
          <p:nvPr>
            <p:ph type="sldNum" sz="quarter" idx="12"/>
          </p:nvPr>
        </p:nvSpPr>
        <p:spPr>
          <a:xfrm>
            <a:off x="7170199" y="7293191"/>
            <a:ext cx="2311400" cy="133434"/>
          </a:xfrm>
          <a:prstGeom prst="rect">
            <a:avLst/>
          </a:prstGeom>
        </p:spPr>
        <p:txBody>
          <a:bodyPr/>
          <a:lstStyle>
            <a:lvl1pPr>
              <a:defRPr>
                <a:latin typeface="ＭＳ Ｐゴシック" panose="020B0600070205080204" pitchFamily="50" charset="-128"/>
              </a:defRPr>
            </a:lvl1pPr>
          </a:lstStyle>
          <a:p>
            <a:fld id="{F06B2653-D1AD-46BA-BB88-3123B5BA212E}" type="slidenum">
              <a:rPr lang="en-US" smtClean="0"/>
              <a:pPr/>
              <a:t>‹#›</a:t>
            </a:fld>
            <a:endParaRPr lang="en-US" dirty="0"/>
          </a:p>
        </p:txBody>
      </p:sp>
      <p:sp>
        <p:nvSpPr>
          <p:cNvPr id="11" name="Freeform 5"/>
          <p:cNvSpPr>
            <a:spLocks/>
          </p:cNvSpPr>
          <p:nvPr userDrawn="1"/>
        </p:nvSpPr>
        <p:spPr bwMode="auto">
          <a:xfrm>
            <a:off x="0" y="4320000"/>
            <a:ext cx="9720000" cy="90000"/>
          </a:xfrm>
          <a:custGeom>
            <a:avLst/>
            <a:gdLst>
              <a:gd name="T0" fmla="*/ 5760 w 5760"/>
              <a:gd name="T1" fmla="*/ 0 h 62"/>
              <a:gd name="T2" fmla="*/ 996 w 5760"/>
              <a:gd name="T3" fmla="*/ 0 h 62"/>
              <a:gd name="T4" fmla="*/ 945 w 5760"/>
              <a:gd name="T5" fmla="*/ 62 h 62"/>
              <a:gd name="T6" fmla="*/ 888 w 5760"/>
              <a:gd name="T7" fmla="*/ 0 h 62"/>
              <a:gd name="T8" fmla="*/ 0 w 5760"/>
              <a:gd name="T9" fmla="*/ 0 h 62"/>
              <a:gd name="connsiteX0" fmla="*/ 9544 w 9544"/>
              <a:gd name="connsiteY0" fmla="*/ 0 h 10000"/>
              <a:gd name="connsiteX1" fmla="*/ 1273 w 9544"/>
              <a:gd name="connsiteY1" fmla="*/ 0 h 10000"/>
              <a:gd name="connsiteX2" fmla="*/ 1185 w 9544"/>
              <a:gd name="connsiteY2" fmla="*/ 10000 h 10000"/>
              <a:gd name="connsiteX3" fmla="*/ 1086 w 9544"/>
              <a:gd name="connsiteY3" fmla="*/ 0 h 10000"/>
              <a:gd name="connsiteX4" fmla="*/ 0 w 9544"/>
              <a:gd name="connsiteY4" fmla="*/ 0 h 10000"/>
              <a:gd name="connsiteX0" fmla="*/ 10196 w 10196"/>
              <a:gd name="connsiteY0" fmla="*/ 0 h 10000"/>
              <a:gd name="connsiteX1" fmla="*/ 1334 w 10196"/>
              <a:gd name="connsiteY1" fmla="*/ 0 h 10000"/>
              <a:gd name="connsiteX2" fmla="*/ 1242 w 10196"/>
              <a:gd name="connsiteY2" fmla="*/ 10000 h 10000"/>
              <a:gd name="connsiteX3" fmla="*/ 1138 w 10196"/>
              <a:gd name="connsiteY3" fmla="*/ 0 h 10000"/>
              <a:gd name="connsiteX4" fmla="*/ 0 w 10196"/>
              <a:gd name="connsiteY4" fmla="*/ 0 h 10000"/>
              <a:gd name="connsiteX0" fmla="*/ 10341 w 10341"/>
              <a:gd name="connsiteY0" fmla="*/ 0 h 10000"/>
              <a:gd name="connsiteX1" fmla="*/ 1334 w 10341"/>
              <a:gd name="connsiteY1" fmla="*/ 0 h 10000"/>
              <a:gd name="connsiteX2" fmla="*/ 1242 w 10341"/>
              <a:gd name="connsiteY2" fmla="*/ 10000 h 10000"/>
              <a:gd name="connsiteX3" fmla="*/ 1138 w 10341"/>
              <a:gd name="connsiteY3" fmla="*/ 0 h 10000"/>
              <a:gd name="connsiteX4" fmla="*/ 0 w 10341"/>
              <a:gd name="connsiteY4" fmla="*/ 0 h 10000"/>
              <a:gd name="connsiteX0" fmla="*/ 10475 w 10475"/>
              <a:gd name="connsiteY0" fmla="*/ 0 h 10000"/>
              <a:gd name="connsiteX1" fmla="*/ 1334 w 10475"/>
              <a:gd name="connsiteY1" fmla="*/ 0 h 10000"/>
              <a:gd name="connsiteX2" fmla="*/ 1242 w 10475"/>
              <a:gd name="connsiteY2" fmla="*/ 10000 h 10000"/>
              <a:gd name="connsiteX3" fmla="*/ 1138 w 10475"/>
              <a:gd name="connsiteY3" fmla="*/ 0 h 10000"/>
              <a:gd name="connsiteX4" fmla="*/ 0 w 1047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5" h="10000">
                <a:moveTo>
                  <a:pt x="10475" y="0"/>
                </a:moveTo>
                <a:lnTo>
                  <a:pt x="1334" y="0"/>
                </a:lnTo>
                <a:cubicBezTo>
                  <a:pt x="1303" y="3333"/>
                  <a:pt x="1272" y="6667"/>
                  <a:pt x="1242" y="10000"/>
                </a:cubicBezTo>
                <a:cubicBezTo>
                  <a:pt x="1207" y="6667"/>
                  <a:pt x="1172" y="3333"/>
                  <a:pt x="1138" y="0"/>
                </a:cubicBezTo>
                <a:lnTo>
                  <a:pt x="0" y="0"/>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288" dirty="0">
              <a:latin typeface="ＭＳ Ｐゴシック" panose="020B0600070205080204" pitchFamily="50" charset="-128"/>
            </a:endParaRPr>
          </a:p>
        </p:txBody>
      </p:sp>
    </p:spTree>
    <p:extLst>
      <p:ext uri="{BB962C8B-B14F-4D97-AF65-F5344CB8AC3E}">
        <p14:creationId xmlns:p14="http://schemas.microsoft.com/office/powerpoint/2010/main" val="496689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 y="2970000"/>
            <a:ext cx="5915700" cy="720000"/>
          </a:xfrm>
        </p:spPr>
        <p:txBody>
          <a:bodyPr wrap="none" lIns="90000" tIns="90000" rIns="90000" bIns="90000" anchor="t" anchorCtr="0">
            <a:noAutofit/>
          </a:bodyPr>
          <a:lstStyle>
            <a:lvl1pPr algn="l">
              <a:lnSpc>
                <a:spcPct val="90000"/>
              </a:lnSpc>
              <a:spcBef>
                <a:spcPts val="650"/>
              </a:spcBef>
              <a:defRPr sz="3600" b="0">
                <a:solidFill>
                  <a:schemeClr val="tx2"/>
                </a:solidFill>
                <a:latin typeface="ＭＳ Ｐゴシック" panose="020B0600070205080204" pitchFamily="50" charset="-128"/>
              </a:defRPr>
            </a:lvl1pPr>
          </a:lstStyle>
          <a:p>
            <a:r>
              <a:rPr lang="en-US" dirty="0"/>
              <a:t>Click to edit Master title style</a:t>
            </a:r>
          </a:p>
        </p:txBody>
      </p:sp>
      <p:sp>
        <p:nvSpPr>
          <p:cNvPr id="3" name="Subtitle 2"/>
          <p:cNvSpPr>
            <a:spLocks noGrp="1"/>
          </p:cNvSpPr>
          <p:nvPr>
            <p:ph type="subTitle" idx="1"/>
          </p:nvPr>
        </p:nvSpPr>
        <p:spPr>
          <a:xfrm>
            <a:off x="360000" y="2160000"/>
            <a:ext cx="6613006" cy="720000"/>
          </a:xfrm>
        </p:spPr>
        <p:txBody>
          <a:bodyPr wrap="none" lIns="90000" tIns="90000" rIns="90000" bIns="90000" anchor="b" anchorCtr="0">
            <a:noAutofit/>
          </a:bodyPr>
          <a:lstStyle>
            <a:lvl1pPr marL="0" indent="0" algn="l">
              <a:lnSpc>
                <a:spcPct val="90000"/>
              </a:lnSpc>
              <a:spcBef>
                <a:spcPts val="650"/>
              </a:spcBef>
              <a:buNone/>
              <a:defRPr sz="3600">
                <a:solidFill>
                  <a:schemeClr val="tx1"/>
                </a:solidFill>
                <a:latin typeface="ＭＳ Ｐゴシック" panose="020B0600070205080204" pitchFamily="50" charset="-128"/>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26809" y="7711784"/>
            <a:ext cx="3136900" cy="100027"/>
          </a:xfrm>
          <a:prstGeom prst="rect">
            <a:avLst/>
          </a:prstGeom>
        </p:spPr>
        <p:txBody>
          <a:bodyPr/>
          <a:lstStyle/>
          <a:p>
            <a:endParaRPr lang="en-US" dirty="0"/>
          </a:p>
        </p:txBody>
      </p:sp>
      <p:sp>
        <p:nvSpPr>
          <p:cNvPr id="6" name="Slide Number Placeholder 5"/>
          <p:cNvSpPr>
            <a:spLocks noGrp="1"/>
          </p:cNvSpPr>
          <p:nvPr>
            <p:ph type="sldNum" sz="quarter" idx="12"/>
          </p:nvPr>
        </p:nvSpPr>
        <p:spPr>
          <a:xfrm>
            <a:off x="7236981" y="7347987"/>
            <a:ext cx="2311400" cy="133434"/>
          </a:xfrm>
          <a:prstGeom prst="rect">
            <a:avLst/>
          </a:prstGeom>
        </p:spPr>
        <p:txBody>
          <a:bodyPr/>
          <a:lstStyle>
            <a:lvl1pPr>
              <a:defRPr>
                <a:latin typeface="ＭＳ Ｐゴシック" panose="020B0600070205080204" pitchFamily="50" charset="-128"/>
              </a:defRPr>
            </a:lvl1pPr>
          </a:lstStyle>
          <a:p>
            <a:fld id="{F06B2653-D1AD-46BA-BB88-3123B5BA212E}" type="slidenum">
              <a:rPr lang="en-US" smtClean="0"/>
              <a:pPr/>
              <a:t>‹#›</a:t>
            </a:fld>
            <a:endParaRPr lang="en-US" dirty="0"/>
          </a:p>
        </p:txBody>
      </p:sp>
      <p:sp>
        <p:nvSpPr>
          <p:cNvPr id="8" name="Freeform 5"/>
          <p:cNvSpPr>
            <a:spLocks/>
          </p:cNvSpPr>
          <p:nvPr userDrawn="1"/>
        </p:nvSpPr>
        <p:spPr bwMode="auto">
          <a:xfrm>
            <a:off x="0" y="4320000"/>
            <a:ext cx="9720000" cy="90000"/>
          </a:xfrm>
          <a:custGeom>
            <a:avLst/>
            <a:gdLst>
              <a:gd name="T0" fmla="*/ 5760 w 5760"/>
              <a:gd name="T1" fmla="*/ 0 h 62"/>
              <a:gd name="T2" fmla="*/ 996 w 5760"/>
              <a:gd name="T3" fmla="*/ 0 h 62"/>
              <a:gd name="T4" fmla="*/ 945 w 5760"/>
              <a:gd name="T5" fmla="*/ 62 h 62"/>
              <a:gd name="T6" fmla="*/ 888 w 5760"/>
              <a:gd name="T7" fmla="*/ 0 h 62"/>
              <a:gd name="T8" fmla="*/ 0 w 5760"/>
              <a:gd name="T9" fmla="*/ 0 h 62"/>
              <a:gd name="connsiteX0" fmla="*/ 9544 w 9544"/>
              <a:gd name="connsiteY0" fmla="*/ 0 h 10000"/>
              <a:gd name="connsiteX1" fmla="*/ 1273 w 9544"/>
              <a:gd name="connsiteY1" fmla="*/ 0 h 10000"/>
              <a:gd name="connsiteX2" fmla="*/ 1185 w 9544"/>
              <a:gd name="connsiteY2" fmla="*/ 10000 h 10000"/>
              <a:gd name="connsiteX3" fmla="*/ 1086 w 9544"/>
              <a:gd name="connsiteY3" fmla="*/ 0 h 10000"/>
              <a:gd name="connsiteX4" fmla="*/ 0 w 9544"/>
              <a:gd name="connsiteY4" fmla="*/ 0 h 10000"/>
              <a:gd name="connsiteX0" fmla="*/ 10196 w 10196"/>
              <a:gd name="connsiteY0" fmla="*/ 0 h 10000"/>
              <a:gd name="connsiteX1" fmla="*/ 1334 w 10196"/>
              <a:gd name="connsiteY1" fmla="*/ 0 h 10000"/>
              <a:gd name="connsiteX2" fmla="*/ 1242 w 10196"/>
              <a:gd name="connsiteY2" fmla="*/ 10000 h 10000"/>
              <a:gd name="connsiteX3" fmla="*/ 1138 w 10196"/>
              <a:gd name="connsiteY3" fmla="*/ 0 h 10000"/>
              <a:gd name="connsiteX4" fmla="*/ 0 w 10196"/>
              <a:gd name="connsiteY4" fmla="*/ 0 h 10000"/>
              <a:gd name="connsiteX0" fmla="*/ 10341 w 10341"/>
              <a:gd name="connsiteY0" fmla="*/ 0 h 10000"/>
              <a:gd name="connsiteX1" fmla="*/ 1334 w 10341"/>
              <a:gd name="connsiteY1" fmla="*/ 0 h 10000"/>
              <a:gd name="connsiteX2" fmla="*/ 1242 w 10341"/>
              <a:gd name="connsiteY2" fmla="*/ 10000 h 10000"/>
              <a:gd name="connsiteX3" fmla="*/ 1138 w 10341"/>
              <a:gd name="connsiteY3" fmla="*/ 0 h 10000"/>
              <a:gd name="connsiteX4" fmla="*/ 0 w 10341"/>
              <a:gd name="connsiteY4" fmla="*/ 0 h 10000"/>
              <a:gd name="connsiteX0" fmla="*/ 10475 w 10475"/>
              <a:gd name="connsiteY0" fmla="*/ 0 h 10000"/>
              <a:gd name="connsiteX1" fmla="*/ 1334 w 10475"/>
              <a:gd name="connsiteY1" fmla="*/ 0 h 10000"/>
              <a:gd name="connsiteX2" fmla="*/ 1242 w 10475"/>
              <a:gd name="connsiteY2" fmla="*/ 10000 h 10000"/>
              <a:gd name="connsiteX3" fmla="*/ 1138 w 10475"/>
              <a:gd name="connsiteY3" fmla="*/ 0 h 10000"/>
              <a:gd name="connsiteX4" fmla="*/ 0 w 1047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5" h="10000">
                <a:moveTo>
                  <a:pt x="10475" y="0"/>
                </a:moveTo>
                <a:lnTo>
                  <a:pt x="1334" y="0"/>
                </a:lnTo>
                <a:cubicBezTo>
                  <a:pt x="1303" y="3333"/>
                  <a:pt x="1272" y="6667"/>
                  <a:pt x="1242" y="10000"/>
                </a:cubicBezTo>
                <a:cubicBezTo>
                  <a:pt x="1207" y="6667"/>
                  <a:pt x="1172" y="3333"/>
                  <a:pt x="1138" y="0"/>
                </a:cubicBezTo>
                <a:lnTo>
                  <a:pt x="0" y="0"/>
                </a:lnTo>
              </a:path>
            </a:pathLst>
          </a:custGeom>
          <a:noFill/>
          <a:ln w="31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000" dirty="0">
              <a:latin typeface="+mj-ea"/>
              <a:ea typeface="+mj-ea"/>
            </a:endParaRPr>
          </a:p>
        </p:txBody>
      </p:sp>
    </p:spTree>
    <p:extLst>
      <p:ext uri="{BB962C8B-B14F-4D97-AF65-F5344CB8AC3E}">
        <p14:creationId xmlns:p14="http://schemas.microsoft.com/office/powerpoint/2010/main" val="265061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33900" y="2710131"/>
            <a:ext cx="4619100" cy="960391"/>
          </a:xfrm>
        </p:spPr>
        <p:txBody>
          <a:bodyPr wrap="square" lIns="0" tIns="0" rIns="0" bIns="0" anchor="t" anchorCtr="0">
            <a:spAutoFit/>
          </a:bodyPr>
          <a:lstStyle>
            <a:lvl1pPr algn="l">
              <a:lnSpc>
                <a:spcPct val="90000"/>
              </a:lnSpc>
              <a:spcBef>
                <a:spcPts val="650"/>
              </a:spcBef>
              <a:defRPr sz="3467" b="0">
                <a:solidFill>
                  <a:schemeClr val="tx2"/>
                </a:solidFill>
                <a:latin typeface="ＭＳ Ｐゴシック" panose="020B0600070205080204" pitchFamily="50" charset="-128"/>
              </a:defRPr>
            </a:lvl1pPr>
          </a:lstStyle>
          <a:p>
            <a:r>
              <a:rPr lang="en-US" dirty="0"/>
              <a:t>Click to edit Master title style</a:t>
            </a:r>
          </a:p>
        </p:txBody>
      </p:sp>
      <p:sp>
        <p:nvSpPr>
          <p:cNvPr id="3" name="Subtitle 2"/>
          <p:cNvSpPr>
            <a:spLocks noGrp="1"/>
          </p:cNvSpPr>
          <p:nvPr>
            <p:ph type="subTitle" idx="1"/>
          </p:nvPr>
        </p:nvSpPr>
        <p:spPr>
          <a:xfrm>
            <a:off x="333900" y="1727098"/>
            <a:ext cx="4612012" cy="960391"/>
          </a:xfrm>
        </p:spPr>
        <p:txBody>
          <a:bodyPr wrap="square" lIns="0" tIns="0" rIns="0" bIns="0" anchor="b" anchorCtr="0">
            <a:spAutoFit/>
          </a:bodyPr>
          <a:lstStyle>
            <a:lvl1pPr marL="0" indent="0" algn="l">
              <a:lnSpc>
                <a:spcPct val="90000"/>
              </a:lnSpc>
              <a:spcBef>
                <a:spcPts val="650"/>
              </a:spcBef>
              <a:buNone/>
              <a:defRPr sz="3467">
                <a:solidFill>
                  <a:schemeClr val="bg1"/>
                </a:solidFill>
                <a:latin typeface="ＭＳ Ｐゴシック" panose="020B0600070205080204" pitchFamily="50" charset="-128"/>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07267" y="7656989"/>
            <a:ext cx="3136900" cy="100027"/>
          </a:xfrm>
          <a:prstGeom prst="rect">
            <a:avLst/>
          </a:prstGeom>
        </p:spPr>
        <p:txBody>
          <a:bodyPr/>
          <a:lstStyle/>
          <a:p>
            <a:endParaRPr lang="en-US" dirty="0"/>
          </a:p>
        </p:txBody>
      </p:sp>
      <p:sp>
        <p:nvSpPr>
          <p:cNvPr id="6" name="Slide Number Placeholder 5"/>
          <p:cNvSpPr>
            <a:spLocks noGrp="1"/>
          </p:cNvSpPr>
          <p:nvPr>
            <p:ph type="sldNum" sz="quarter" idx="12"/>
          </p:nvPr>
        </p:nvSpPr>
        <p:spPr>
          <a:xfrm>
            <a:off x="7259241" y="7252095"/>
            <a:ext cx="2311400" cy="133434"/>
          </a:xfrm>
          <a:prstGeom prst="rect">
            <a:avLst/>
          </a:prstGeom>
        </p:spPr>
        <p:txBody>
          <a:bodyPr/>
          <a:lstStyle>
            <a:lvl1pPr>
              <a:defRPr>
                <a:latin typeface="ＭＳ Ｐゴシック" panose="020B0600070205080204" pitchFamily="50" charset="-128"/>
              </a:defRPr>
            </a:lvl1pPr>
          </a:lstStyle>
          <a:p>
            <a:fld id="{F06B2653-D1AD-46BA-BB88-3123B5BA212E}" type="slidenum">
              <a:rPr lang="en-US" smtClean="0"/>
              <a:pPr/>
              <a:t>‹#›</a:t>
            </a:fld>
            <a:endParaRPr lang="en-US" dirty="0"/>
          </a:p>
        </p:txBody>
      </p:sp>
      <p:sp>
        <p:nvSpPr>
          <p:cNvPr id="21" name="Text Placeholder 20"/>
          <p:cNvSpPr>
            <a:spLocks noGrp="1"/>
          </p:cNvSpPr>
          <p:nvPr>
            <p:ph type="body" sz="quarter" idx="13"/>
          </p:nvPr>
        </p:nvSpPr>
        <p:spPr>
          <a:xfrm>
            <a:off x="335361" y="507141"/>
            <a:ext cx="3709590" cy="233462"/>
          </a:xfrm>
        </p:spPr>
        <p:txBody>
          <a:bodyPr/>
          <a:lstStyle>
            <a:lvl1pPr marL="0" indent="0">
              <a:buNone/>
              <a:defRPr sz="1517">
                <a:solidFill>
                  <a:schemeClr val="bg1"/>
                </a:solidFill>
                <a:latin typeface="ＭＳ Ｐゴシック" panose="020B0600070205080204" pitchFamily="50" charset="-128"/>
              </a:defRPr>
            </a:lvl1pPr>
          </a:lstStyle>
          <a:p>
            <a:pPr lvl="0"/>
            <a:r>
              <a:rPr lang="en-US" dirty="0"/>
              <a:t>Click to edit Master text styles</a:t>
            </a:r>
          </a:p>
        </p:txBody>
      </p:sp>
      <p:sp>
        <p:nvSpPr>
          <p:cNvPr id="24" name="Text Placeholder 23"/>
          <p:cNvSpPr>
            <a:spLocks noGrp="1"/>
          </p:cNvSpPr>
          <p:nvPr>
            <p:ph type="body" sz="quarter" idx="14"/>
          </p:nvPr>
        </p:nvSpPr>
        <p:spPr>
          <a:xfrm>
            <a:off x="7442154" y="5999538"/>
            <a:ext cx="2102679" cy="266868"/>
          </a:xfrm>
        </p:spPr>
        <p:txBody>
          <a:bodyPr/>
          <a:lstStyle>
            <a:lvl1pPr marL="0" indent="0" algn="r">
              <a:spcBef>
                <a:spcPts val="0"/>
              </a:spcBef>
              <a:buNone/>
              <a:defRPr sz="867">
                <a:solidFill>
                  <a:schemeClr val="bg1"/>
                </a:solidFill>
                <a:latin typeface="ＭＳ Ｐゴシック" panose="020B0600070205080204" pitchFamily="50" charset="-128"/>
              </a:defRPr>
            </a:lvl1pPr>
            <a:lvl2pPr marL="495285" indent="0" algn="r">
              <a:spcBef>
                <a:spcPts val="0"/>
              </a:spcBef>
              <a:buNone/>
              <a:defRPr sz="867" i="1">
                <a:solidFill>
                  <a:schemeClr val="bg1"/>
                </a:solidFill>
                <a:latin typeface="ＭＳ Ｐゴシック" panose="020B0600070205080204" pitchFamily="50" charset="-128"/>
              </a:defRPr>
            </a:lvl2pPr>
          </a:lstStyle>
          <a:p>
            <a:pPr lvl="0"/>
            <a:r>
              <a:rPr lang="en-US" dirty="0"/>
              <a:t>Click to edit Master text styles</a:t>
            </a:r>
          </a:p>
          <a:p>
            <a:pPr lvl="1"/>
            <a:r>
              <a:rPr lang="en-US" dirty="0"/>
              <a:t>Second level</a:t>
            </a:r>
          </a:p>
        </p:txBody>
      </p:sp>
      <p:sp>
        <p:nvSpPr>
          <p:cNvPr id="11" name="Freeform 5"/>
          <p:cNvSpPr>
            <a:spLocks/>
          </p:cNvSpPr>
          <p:nvPr userDrawn="1"/>
        </p:nvSpPr>
        <p:spPr bwMode="auto">
          <a:xfrm>
            <a:off x="-10318" y="4461420"/>
            <a:ext cx="9903365" cy="131233"/>
          </a:xfrm>
          <a:custGeom>
            <a:avLst/>
            <a:gdLst>
              <a:gd name="T0" fmla="*/ 5760 w 5760"/>
              <a:gd name="T1" fmla="*/ 0 h 62"/>
              <a:gd name="T2" fmla="*/ 996 w 5760"/>
              <a:gd name="T3" fmla="*/ 0 h 62"/>
              <a:gd name="T4" fmla="*/ 945 w 5760"/>
              <a:gd name="T5" fmla="*/ 62 h 62"/>
              <a:gd name="T6" fmla="*/ 888 w 5760"/>
              <a:gd name="T7" fmla="*/ 0 h 62"/>
              <a:gd name="T8" fmla="*/ 0 w 5760"/>
              <a:gd name="T9" fmla="*/ 0 h 62"/>
              <a:gd name="connsiteX0" fmla="*/ 9544 w 9544"/>
              <a:gd name="connsiteY0" fmla="*/ 0 h 10000"/>
              <a:gd name="connsiteX1" fmla="*/ 1273 w 9544"/>
              <a:gd name="connsiteY1" fmla="*/ 0 h 10000"/>
              <a:gd name="connsiteX2" fmla="*/ 1185 w 9544"/>
              <a:gd name="connsiteY2" fmla="*/ 10000 h 10000"/>
              <a:gd name="connsiteX3" fmla="*/ 1086 w 9544"/>
              <a:gd name="connsiteY3" fmla="*/ 0 h 10000"/>
              <a:gd name="connsiteX4" fmla="*/ 0 w 9544"/>
              <a:gd name="connsiteY4" fmla="*/ 0 h 10000"/>
              <a:gd name="connsiteX0" fmla="*/ 10196 w 10196"/>
              <a:gd name="connsiteY0" fmla="*/ 0 h 10000"/>
              <a:gd name="connsiteX1" fmla="*/ 1334 w 10196"/>
              <a:gd name="connsiteY1" fmla="*/ 0 h 10000"/>
              <a:gd name="connsiteX2" fmla="*/ 1242 w 10196"/>
              <a:gd name="connsiteY2" fmla="*/ 10000 h 10000"/>
              <a:gd name="connsiteX3" fmla="*/ 1138 w 10196"/>
              <a:gd name="connsiteY3" fmla="*/ 0 h 10000"/>
              <a:gd name="connsiteX4" fmla="*/ 0 w 10196"/>
              <a:gd name="connsiteY4" fmla="*/ 0 h 10000"/>
              <a:gd name="connsiteX0" fmla="*/ 10341 w 10341"/>
              <a:gd name="connsiteY0" fmla="*/ 0 h 10000"/>
              <a:gd name="connsiteX1" fmla="*/ 1334 w 10341"/>
              <a:gd name="connsiteY1" fmla="*/ 0 h 10000"/>
              <a:gd name="connsiteX2" fmla="*/ 1242 w 10341"/>
              <a:gd name="connsiteY2" fmla="*/ 10000 h 10000"/>
              <a:gd name="connsiteX3" fmla="*/ 1138 w 10341"/>
              <a:gd name="connsiteY3" fmla="*/ 0 h 10000"/>
              <a:gd name="connsiteX4" fmla="*/ 0 w 10341"/>
              <a:gd name="connsiteY4" fmla="*/ 0 h 10000"/>
              <a:gd name="connsiteX0" fmla="*/ 10475 w 10475"/>
              <a:gd name="connsiteY0" fmla="*/ 0 h 10000"/>
              <a:gd name="connsiteX1" fmla="*/ 1334 w 10475"/>
              <a:gd name="connsiteY1" fmla="*/ 0 h 10000"/>
              <a:gd name="connsiteX2" fmla="*/ 1242 w 10475"/>
              <a:gd name="connsiteY2" fmla="*/ 10000 h 10000"/>
              <a:gd name="connsiteX3" fmla="*/ 1138 w 10475"/>
              <a:gd name="connsiteY3" fmla="*/ 0 h 10000"/>
              <a:gd name="connsiteX4" fmla="*/ 0 w 1047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5" h="10000">
                <a:moveTo>
                  <a:pt x="10475" y="0"/>
                </a:moveTo>
                <a:lnTo>
                  <a:pt x="1334" y="0"/>
                </a:lnTo>
                <a:cubicBezTo>
                  <a:pt x="1303" y="3333"/>
                  <a:pt x="1272" y="6667"/>
                  <a:pt x="1242" y="10000"/>
                </a:cubicBezTo>
                <a:cubicBezTo>
                  <a:pt x="1207" y="6667"/>
                  <a:pt x="1172" y="3333"/>
                  <a:pt x="1138" y="0"/>
                </a:cubicBezTo>
                <a:lnTo>
                  <a:pt x="0" y="0"/>
                </a:lnTo>
              </a:path>
            </a:pathLst>
          </a:custGeom>
          <a:noFill/>
          <a:ln w="7938" cap="rnd">
            <a:solidFill>
              <a:srgbClr val="E130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288" dirty="0">
              <a:latin typeface="ＭＳ Ｐゴシック" panose="020B0600070205080204" pitchFamily="50" charset="-128"/>
            </a:endParaRPr>
          </a:p>
        </p:txBody>
      </p:sp>
      <p:pic>
        <p:nvPicPr>
          <p:cNvPr id="12" name="Picture 4" descr="C:\Users\OFFICE~1\AppData\Local\Temp\vmware-Office ROI\VMwareDnD\d95b34d1\pwc_logo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684" y="5527690"/>
            <a:ext cx="832104" cy="77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42341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Hea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59" y="163553"/>
            <a:ext cx="9570641" cy="1300356"/>
          </a:xfrm>
        </p:spPr>
        <p:txBody>
          <a:bodyPr anchor="t"/>
          <a:lstStyle>
            <a:lvl1pPr algn="l">
              <a:defRPr sz="8450" b="0" cap="none">
                <a:solidFill>
                  <a:schemeClr val="tx2"/>
                </a:solidFill>
              </a:defRPr>
            </a:lvl1pPr>
          </a:lstStyle>
          <a:p>
            <a:r>
              <a:rPr lang="en-US" dirty="0"/>
              <a:t>Click to edit master</a:t>
            </a:r>
          </a:p>
        </p:txBody>
      </p:sp>
      <p:sp>
        <p:nvSpPr>
          <p:cNvPr id="3" name="Text Placeholder 2"/>
          <p:cNvSpPr>
            <a:spLocks noGrp="1"/>
          </p:cNvSpPr>
          <p:nvPr>
            <p:ph type="body" idx="1"/>
          </p:nvPr>
        </p:nvSpPr>
        <p:spPr>
          <a:xfrm>
            <a:off x="335360" y="1595243"/>
            <a:ext cx="8420100" cy="533544"/>
          </a:xfrm>
        </p:spPr>
        <p:txBody>
          <a:bodyPr anchor="t" anchorCtr="0"/>
          <a:lstStyle>
            <a:lvl1pPr marL="0" indent="0">
              <a:buNone/>
              <a:defRPr sz="3467">
                <a:solidFill>
                  <a:schemeClr val="bg1"/>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solidFill>
                  <a:schemeClr val="bg1"/>
                </a:solidFill>
              </a:defRPr>
            </a:lvl1pPr>
          </a:lstStyle>
          <a:p>
            <a:endParaRPr lang="en-US" dirty="0"/>
          </a:p>
        </p:txBody>
      </p:sp>
      <p:sp>
        <p:nvSpPr>
          <p:cNvPr id="9" name="Text Placeholder 8"/>
          <p:cNvSpPr>
            <a:spLocks noGrp="1"/>
          </p:cNvSpPr>
          <p:nvPr>
            <p:ph type="body" sz="quarter" idx="13"/>
          </p:nvPr>
        </p:nvSpPr>
        <p:spPr>
          <a:xfrm>
            <a:off x="335360" y="4986981"/>
            <a:ext cx="2052936" cy="133434"/>
          </a:xfrm>
        </p:spPr>
        <p:txBody>
          <a:bodyPr/>
          <a:lstStyle>
            <a:lvl1pPr>
              <a:lnSpc>
                <a:spcPct val="100000"/>
              </a:lnSpc>
              <a:spcBef>
                <a:spcPts val="0"/>
              </a:spcBef>
              <a:defRPr sz="867">
                <a:solidFill>
                  <a:schemeClr val="bg1"/>
                </a:solidFill>
                <a:latin typeface="ＭＳ Ｐゴシック" panose="020B0600070205080204" pitchFamily="50" charset="-128"/>
              </a:defRPr>
            </a:lvl1pPr>
          </a:lstStyle>
          <a:p>
            <a:pPr lvl="0"/>
            <a:r>
              <a:rPr lang="en-US" dirty="0"/>
              <a:t>Click to edit Master text styles</a:t>
            </a:r>
          </a:p>
        </p:txBody>
      </p:sp>
      <p:sp>
        <p:nvSpPr>
          <p:cNvPr id="10" name="Text Placeholder 8"/>
          <p:cNvSpPr>
            <a:spLocks noGrp="1"/>
          </p:cNvSpPr>
          <p:nvPr>
            <p:ph type="body" sz="quarter" idx="14"/>
          </p:nvPr>
        </p:nvSpPr>
        <p:spPr>
          <a:xfrm>
            <a:off x="2693194" y="4986981"/>
            <a:ext cx="2022334" cy="133434"/>
          </a:xfrm>
        </p:spPr>
        <p:txBody>
          <a:bodyPr/>
          <a:lstStyle>
            <a:lvl1pPr>
              <a:lnSpc>
                <a:spcPct val="100000"/>
              </a:lnSpc>
              <a:spcBef>
                <a:spcPts val="0"/>
              </a:spcBef>
              <a:defRPr sz="867">
                <a:solidFill>
                  <a:schemeClr val="bg1"/>
                </a:solidFill>
                <a:latin typeface="ＭＳ Ｐゴシック" panose="020B0600070205080204" pitchFamily="50" charset="-128"/>
              </a:defRPr>
            </a:lvl1pPr>
          </a:lstStyle>
          <a:p>
            <a:pPr lvl="0"/>
            <a:r>
              <a:rPr lang="en-US" dirty="0"/>
              <a:t>Click to edit Master text styles</a:t>
            </a:r>
          </a:p>
        </p:txBody>
      </p:sp>
      <p:sp>
        <p:nvSpPr>
          <p:cNvPr id="11" name="Text Placeholder 8"/>
          <p:cNvSpPr>
            <a:spLocks noGrp="1"/>
          </p:cNvSpPr>
          <p:nvPr>
            <p:ph type="body" sz="quarter" idx="15"/>
          </p:nvPr>
        </p:nvSpPr>
        <p:spPr>
          <a:xfrm>
            <a:off x="5022655" y="4986981"/>
            <a:ext cx="2179320" cy="133434"/>
          </a:xfrm>
        </p:spPr>
        <p:txBody>
          <a:bodyPr/>
          <a:lstStyle>
            <a:lvl1pPr>
              <a:lnSpc>
                <a:spcPct val="100000"/>
              </a:lnSpc>
              <a:spcBef>
                <a:spcPts val="0"/>
              </a:spcBef>
              <a:defRPr sz="867">
                <a:solidFill>
                  <a:schemeClr val="bg1"/>
                </a:solidFill>
                <a:latin typeface="ＭＳ Ｐゴシック" panose="020B0600070205080204" pitchFamily="50" charset="-128"/>
              </a:defRPr>
            </a:lvl1pPr>
          </a:lstStyle>
          <a:p>
            <a:pPr lvl="0"/>
            <a:r>
              <a:rPr lang="en-US" dirty="0"/>
              <a:t>Click to edit Master text styles</a:t>
            </a:r>
          </a:p>
        </p:txBody>
      </p:sp>
      <p:cxnSp>
        <p:nvCxnSpPr>
          <p:cNvPr id="13" name="Straight Connector 12"/>
          <p:cNvCxnSpPr/>
          <p:nvPr userDrawn="1"/>
        </p:nvCxnSpPr>
        <p:spPr>
          <a:xfrm>
            <a:off x="4880770" y="4927601"/>
            <a:ext cx="0" cy="758825"/>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48732" y="4927601"/>
            <a:ext cx="0" cy="75882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37940" y="6401048"/>
            <a:ext cx="2773163" cy="100027"/>
          </a:xfrm>
          <a:prstGeom prst="rect">
            <a:avLst/>
          </a:prstGeom>
          <a:noFill/>
        </p:spPr>
        <p:txBody>
          <a:bodyPr wrap="square" lIns="0" tIns="0" rIns="0" bIns="0" rtlCol="0">
            <a:spAutoFit/>
          </a:bodyPr>
          <a:lstStyle/>
          <a:p>
            <a:r>
              <a:rPr lang="en-US" sz="650" dirty="0">
                <a:solidFill>
                  <a:schemeClr val="bg1"/>
                </a:solidFill>
                <a:latin typeface="ＭＳ Ｐゴシック" panose="020B0600070205080204" pitchFamily="50" charset="-128"/>
              </a:rPr>
              <a:t>PwC’s Digital</a:t>
            </a:r>
            <a:r>
              <a:rPr lang="en-US" sz="650" baseline="0" dirty="0">
                <a:solidFill>
                  <a:schemeClr val="bg1"/>
                </a:solidFill>
                <a:latin typeface="ＭＳ Ｐゴシック" panose="020B0600070205080204" pitchFamily="50" charset="-128"/>
              </a:rPr>
              <a:t> Services</a:t>
            </a:r>
            <a:endParaRPr lang="en-US" sz="650" dirty="0">
              <a:solidFill>
                <a:schemeClr val="bg1"/>
              </a:solidFill>
              <a:latin typeface="ＭＳ Ｐゴシック" panose="020B0600070205080204" pitchFamily="50" charset="-128"/>
            </a:endParaRPr>
          </a:p>
        </p:txBody>
      </p:sp>
      <p:sp>
        <p:nvSpPr>
          <p:cNvPr id="16" name="Freeform 5"/>
          <p:cNvSpPr>
            <a:spLocks/>
          </p:cNvSpPr>
          <p:nvPr userDrawn="1"/>
        </p:nvSpPr>
        <p:spPr bwMode="auto">
          <a:xfrm>
            <a:off x="-10318" y="4461420"/>
            <a:ext cx="9903365" cy="131233"/>
          </a:xfrm>
          <a:custGeom>
            <a:avLst/>
            <a:gdLst>
              <a:gd name="T0" fmla="*/ 5760 w 5760"/>
              <a:gd name="T1" fmla="*/ 0 h 62"/>
              <a:gd name="T2" fmla="*/ 996 w 5760"/>
              <a:gd name="T3" fmla="*/ 0 h 62"/>
              <a:gd name="T4" fmla="*/ 945 w 5760"/>
              <a:gd name="T5" fmla="*/ 62 h 62"/>
              <a:gd name="T6" fmla="*/ 888 w 5760"/>
              <a:gd name="T7" fmla="*/ 0 h 62"/>
              <a:gd name="T8" fmla="*/ 0 w 5760"/>
              <a:gd name="T9" fmla="*/ 0 h 62"/>
              <a:gd name="connsiteX0" fmla="*/ 9544 w 9544"/>
              <a:gd name="connsiteY0" fmla="*/ 0 h 10000"/>
              <a:gd name="connsiteX1" fmla="*/ 1273 w 9544"/>
              <a:gd name="connsiteY1" fmla="*/ 0 h 10000"/>
              <a:gd name="connsiteX2" fmla="*/ 1185 w 9544"/>
              <a:gd name="connsiteY2" fmla="*/ 10000 h 10000"/>
              <a:gd name="connsiteX3" fmla="*/ 1086 w 9544"/>
              <a:gd name="connsiteY3" fmla="*/ 0 h 10000"/>
              <a:gd name="connsiteX4" fmla="*/ 0 w 9544"/>
              <a:gd name="connsiteY4" fmla="*/ 0 h 10000"/>
              <a:gd name="connsiteX0" fmla="*/ 10196 w 10196"/>
              <a:gd name="connsiteY0" fmla="*/ 0 h 10000"/>
              <a:gd name="connsiteX1" fmla="*/ 1334 w 10196"/>
              <a:gd name="connsiteY1" fmla="*/ 0 h 10000"/>
              <a:gd name="connsiteX2" fmla="*/ 1242 w 10196"/>
              <a:gd name="connsiteY2" fmla="*/ 10000 h 10000"/>
              <a:gd name="connsiteX3" fmla="*/ 1138 w 10196"/>
              <a:gd name="connsiteY3" fmla="*/ 0 h 10000"/>
              <a:gd name="connsiteX4" fmla="*/ 0 w 10196"/>
              <a:gd name="connsiteY4" fmla="*/ 0 h 10000"/>
              <a:gd name="connsiteX0" fmla="*/ 10341 w 10341"/>
              <a:gd name="connsiteY0" fmla="*/ 0 h 10000"/>
              <a:gd name="connsiteX1" fmla="*/ 1334 w 10341"/>
              <a:gd name="connsiteY1" fmla="*/ 0 h 10000"/>
              <a:gd name="connsiteX2" fmla="*/ 1242 w 10341"/>
              <a:gd name="connsiteY2" fmla="*/ 10000 h 10000"/>
              <a:gd name="connsiteX3" fmla="*/ 1138 w 10341"/>
              <a:gd name="connsiteY3" fmla="*/ 0 h 10000"/>
              <a:gd name="connsiteX4" fmla="*/ 0 w 10341"/>
              <a:gd name="connsiteY4" fmla="*/ 0 h 10000"/>
              <a:gd name="connsiteX0" fmla="*/ 10475 w 10475"/>
              <a:gd name="connsiteY0" fmla="*/ 0 h 10000"/>
              <a:gd name="connsiteX1" fmla="*/ 1334 w 10475"/>
              <a:gd name="connsiteY1" fmla="*/ 0 h 10000"/>
              <a:gd name="connsiteX2" fmla="*/ 1242 w 10475"/>
              <a:gd name="connsiteY2" fmla="*/ 10000 h 10000"/>
              <a:gd name="connsiteX3" fmla="*/ 1138 w 10475"/>
              <a:gd name="connsiteY3" fmla="*/ 0 h 10000"/>
              <a:gd name="connsiteX4" fmla="*/ 0 w 1047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5" h="10000">
                <a:moveTo>
                  <a:pt x="10475" y="0"/>
                </a:moveTo>
                <a:lnTo>
                  <a:pt x="1334" y="0"/>
                </a:lnTo>
                <a:cubicBezTo>
                  <a:pt x="1303" y="3333"/>
                  <a:pt x="1272" y="6667"/>
                  <a:pt x="1242" y="10000"/>
                </a:cubicBezTo>
                <a:cubicBezTo>
                  <a:pt x="1207" y="6667"/>
                  <a:pt x="1172" y="3333"/>
                  <a:pt x="1138" y="0"/>
                </a:cubicBezTo>
                <a:lnTo>
                  <a:pt x="0" y="0"/>
                </a:lnTo>
              </a:path>
            </a:pathLst>
          </a:custGeom>
          <a:noFill/>
          <a:ln w="79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288" dirty="0">
              <a:latin typeface="ＭＳ Ｐゴシック" panose="020B0600070205080204" pitchFamily="50" charset="-128"/>
            </a:endParaRPr>
          </a:p>
        </p:txBody>
      </p:sp>
    </p:spTree>
    <p:extLst>
      <p:ext uri="{BB962C8B-B14F-4D97-AF65-F5344CB8AC3E}">
        <p14:creationId xmlns:p14="http://schemas.microsoft.com/office/powerpoint/2010/main" val="278524912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Head Simple">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5360" y="1595243"/>
            <a:ext cx="8420100" cy="533544"/>
          </a:xfrm>
        </p:spPr>
        <p:txBody>
          <a:bodyPr anchor="t" anchorCtr="0"/>
          <a:lstStyle>
            <a:lvl1pPr marL="0" indent="0">
              <a:buNone/>
              <a:defRPr sz="3467">
                <a:solidFill>
                  <a:schemeClr val="bg1"/>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marL="0" algn="l" defTabSz="990570" rtl="0" eaLnBrk="1" latinLnBrk="0" hangingPunct="1">
              <a:defRPr lang="en-US" sz="650" kern="1200" smtClean="0">
                <a:solidFill>
                  <a:schemeClr val="bg1"/>
                </a:solidFill>
                <a:latin typeface="ＭＳ Ｐゴシック" panose="020B0600070205080204" pitchFamily="50" charset="-128"/>
                <a:ea typeface="+mn-ea"/>
                <a:cs typeface="+mn-cs"/>
              </a:defRPr>
            </a:lvl1pPr>
          </a:lstStyle>
          <a:p>
            <a:endParaRPr lang="ja-JP" altLang="en-US" dirty="0"/>
          </a:p>
        </p:txBody>
      </p:sp>
      <p:sp>
        <p:nvSpPr>
          <p:cNvPr id="15" name="TextBox 14"/>
          <p:cNvSpPr txBox="1"/>
          <p:nvPr userDrawn="1"/>
        </p:nvSpPr>
        <p:spPr>
          <a:xfrm>
            <a:off x="337940" y="6401048"/>
            <a:ext cx="2773163" cy="100027"/>
          </a:xfrm>
          <a:prstGeom prst="rect">
            <a:avLst/>
          </a:prstGeom>
          <a:noFill/>
        </p:spPr>
        <p:txBody>
          <a:bodyPr wrap="square" lIns="0" tIns="0" rIns="0" bIns="0" rtlCol="0">
            <a:spAutoFit/>
          </a:bodyPr>
          <a:lstStyle/>
          <a:p>
            <a:r>
              <a:rPr lang="en-US" sz="650" dirty="0">
                <a:solidFill>
                  <a:schemeClr val="bg1"/>
                </a:solidFill>
                <a:latin typeface="ＭＳ Ｐゴシック" panose="020B0600070205080204" pitchFamily="50" charset="-128"/>
              </a:rPr>
              <a:t>PwC’s Digital</a:t>
            </a:r>
            <a:r>
              <a:rPr lang="en-US" sz="650" baseline="0" dirty="0">
                <a:solidFill>
                  <a:schemeClr val="bg1"/>
                </a:solidFill>
                <a:latin typeface="ＭＳ Ｐゴシック" panose="020B0600070205080204" pitchFamily="50" charset="-128"/>
              </a:rPr>
              <a:t> Services</a:t>
            </a:r>
            <a:endParaRPr lang="en-US" sz="650" dirty="0">
              <a:solidFill>
                <a:schemeClr val="bg1"/>
              </a:solidFill>
              <a:latin typeface="ＭＳ Ｐゴシック" panose="020B0600070205080204" pitchFamily="50" charset="-128"/>
            </a:endParaRPr>
          </a:p>
        </p:txBody>
      </p:sp>
      <p:sp>
        <p:nvSpPr>
          <p:cNvPr id="12" name="Title 1"/>
          <p:cNvSpPr>
            <a:spLocks noGrp="1"/>
          </p:cNvSpPr>
          <p:nvPr>
            <p:ph type="title" hasCustomPrompt="1"/>
          </p:nvPr>
        </p:nvSpPr>
        <p:spPr>
          <a:xfrm>
            <a:off x="335359" y="163553"/>
            <a:ext cx="9570641" cy="1300356"/>
          </a:xfrm>
        </p:spPr>
        <p:txBody>
          <a:bodyPr anchor="t"/>
          <a:lstStyle>
            <a:lvl1pPr algn="l">
              <a:defRPr sz="8450" b="0" cap="none">
                <a:solidFill>
                  <a:schemeClr val="tx2"/>
                </a:solidFill>
              </a:defRPr>
            </a:lvl1pPr>
          </a:lstStyle>
          <a:p>
            <a:r>
              <a:rPr lang="en-US" dirty="0"/>
              <a:t>Click to edit master</a:t>
            </a:r>
          </a:p>
        </p:txBody>
      </p:sp>
      <p:sp>
        <p:nvSpPr>
          <p:cNvPr id="9" name="Freeform 5"/>
          <p:cNvSpPr>
            <a:spLocks/>
          </p:cNvSpPr>
          <p:nvPr userDrawn="1"/>
        </p:nvSpPr>
        <p:spPr bwMode="auto">
          <a:xfrm>
            <a:off x="-10318" y="4461420"/>
            <a:ext cx="9903365" cy="131233"/>
          </a:xfrm>
          <a:custGeom>
            <a:avLst/>
            <a:gdLst>
              <a:gd name="T0" fmla="*/ 5760 w 5760"/>
              <a:gd name="T1" fmla="*/ 0 h 62"/>
              <a:gd name="T2" fmla="*/ 996 w 5760"/>
              <a:gd name="T3" fmla="*/ 0 h 62"/>
              <a:gd name="T4" fmla="*/ 945 w 5760"/>
              <a:gd name="T5" fmla="*/ 62 h 62"/>
              <a:gd name="T6" fmla="*/ 888 w 5760"/>
              <a:gd name="T7" fmla="*/ 0 h 62"/>
              <a:gd name="T8" fmla="*/ 0 w 5760"/>
              <a:gd name="T9" fmla="*/ 0 h 62"/>
              <a:gd name="connsiteX0" fmla="*/ 9544 w 9544"/>
              <a:gd name="connsiteY0" fmla="*/ 0 h 10000"/>
              <a:gd name="connsiteX1" fmla="*/ 1273 w 9544"/>
              <a:gd name="connsiteY1" fmla="*/ 0 h 10000"/>
              <a:gd name="connsiteX2" fmla="*/ 1185 w 9544"/>
              <a:gd name="connsiteY2" fmla="*/ 10000 h 10000"/>
              <a:gd name="connsiteX3" fmla="*/ 1086 w 9544"/>
              <a:gd name="connsiteY3" fmla="*/ 0 h 10000"/>
              <a:gd name="connsiteX4" fmla="*/ 0 w 9544"/>
              <a:gd name="connsiteY4" fmla="*/ 0 h 10000"/>
              <a:gd name="connsiteX0" fmla="*/ 10196 w 10196"/>
              <a:gd name="connsiteY0" fmla="*/ 0 h 10000"/>
              <a:gd name="connsiteX1" fmla="*/ 1334 w 10196"/>
              <a:gd name="connsiteY1" fmla="*/ 0 h 10000"/>
              <a:gd name="connsiteX2" fmla="*/ 1242 w 10196"/>
              <a:gd name="connsiteY2" fmla="*/ 10000 h 10000"/>
              <a:gd name="connsiteX3" fmla="*/ 1138 w 10196"/>
              <a:gd name="connsiteY3" fmla="*/ 0 h 10000"/>
              <a:gd name="connsiteX4" fmla="*/ 0 w 10196"/>
              <a:gd name="connsiteY4" fmla="*/ 0 h 10000"/>
              <a:gd name="connsiteX0" fmla="*/ 10341 w 10341"/>
              <a:gd name="connsiteY0" fmla="*/ 0 h 10000"/>
              <a:gd name="connsiteX1" fmla="*/ 1334 w 10341"/>
              <a:gd name="connsiteY1" fmla="*/ 0 h 10000"/>
              <a:gd name="connsiteX2" fmla="*/ 1242 w 10341"/>
              <a:gd name="connsiteY2" fmla="*/ 10000 h 10000"/>
              <a:gd name="connsiteX3" fmla="*/ 1138 w 10341"/>
              <a:gd name="connsiteY3" fmla="*/ 0 h 10000"/>
              <a:gd name="connsiteX4" fmla="*/ 0 w 10341"/>
              <a:gd name="connsiteY4" fmla="*/ 0 h 10000"/>
              <a:gd name="connsiteX0" fmla="*/ 10475 w 10475"/>
              <a:gd name="connsiteY0" fmla="*/ 0 h 10000"/>
              <a:gd name="connsiteX1" fmla="*/ 1334 w 10475"/>
              <a:gd name="connsiteY1" fmla="*/ 0 h 10000"/>
              <a:gd name="connsiteX2" fmla="*/ 1242 w 10475"/>
              <a:gd name="connsiteY2" fmla="*/ 10000 h 10000"/>
              <a:gd name="connsiteX3" fmla="*/ 1138 w 10475"/>
              <a:gd name="connsiteY3" fmla="*/ 0 h 10000"/>
              <a:gd name="connsiteX4" fmla="*/ 0 w 1047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5" h="10000">
                <a:moveTo>
                  <a:pt x="10475" y="0"/>
                </a:moveTo>
                <a:lnTo>
                  <a:pt x="1334" y="0"/>
                </a:lnTo>
                <a:cubicBezTo>
                  <a:pt x="1303" y="3333"/>
                  <a:pt x="1272" y="6667"/>
                  <a:pt x="1242" y="10000"/>
                </a:cubicBezTo>
                <a:cubicBezTo>
                  <a:pt x="1207" y="6667"/>
                  <a:pt x="1172" y="3333"/>
                  <a:pt x="1138" y="0"/>
                </a:cubicBezTo>
                <a:lnTo>
                  <a:pt x="0" y="0"/>
                </a:lnTo>
              </a:path>
            </a:pathLst>
          </a:custGeom>
          <a:noFill/>
          <a:ln w="79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288" dirty="0">
              <a:latin typeface="ＭＳ Ｐゴシック" panose="020B0600070205080204" pitchFamily="50" charset="-128"/>
            </a:endParaRPr>
          </a:p>
        </p:txBody>
      </p:sp>
    </p:spTree>
    <p:extLst>
      <p:ext uri="{BB962C8B-B14F-4D97-AF65-F5344CB8AC3E}">
        <p14:creationId xmlns:p14="http://schemas.microsoft.com/office/powerpoint/2010/main" val="390873076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cxnSp>
        <p:nvCxnSpPr>
          <p:cNvPr id="10" name="Straight Connector 9"/>
          <p:cNvCxnSpPr/>
          <p:nvPr userDrawn="1"/>
        </p:nvCxnSpPr>
        <p:spPr bwMode="gray">
          <a:xfrm rot="16200000">
            <a:off x="4953000" y="2318515"/>
            <a:ext cx="0" cy="616546"/>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7" name="Picture 6"/>
          <p:cNvPicPr>
            <a:picLocks/>
          </p:cNvPicPr>
          <p:nvPr userDrawn="1"/>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p:blipFill>
        <p:spPr bwMode="gray">
          <a:xfrm>
            <a:off x="4711182" y="1843670"/>
            <a:ext cx="540000" cy="540000"/>
          </a:xfrm>
          <a:prstGeom prst="rect">
            <a:avLst/>
          </a:prstGeom>
          <a:ln>
            <a:noFill/>
          </a:ln>
        </p:spPr>
      </p:pic>
    </p:spTree>
    <p:extLst>
      <p:ext uri="{BB962C8B-B14F-4D97-AF65-F5344CB8AC3E}">
        <p14:creationId xmlns:p14="http://schemas.microsoft.com/office/powerpoint/2010/main" val="66255650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bwMode="white">
          <a:xfrm>
            <a:off x="3338117" y="0"/>
            <a:ext cx="6573043" cy="6858000"/>
          </a:xfrm>
          <a:solidFill>
            <a:schemeClr val="bg1">
              <a:lumMod val="95000"/>
            </a:schemeClr>
          </a:solidFill>
          <a:ln>
            <a:noFill/>
          </a:ln>
        </p:spPr>
        <p:txBody>
          <a:bodyPr>
            <a:noAutofit/>
          </a:bodyPr>
          <a:lstStyle>
            <a:lvl1pPr>
              <a:defRPr>
                <a:solidFill>
                  <a:schemeClr val="tx1"/>
                </a:solidFill>
              </a:defRPr>
            </a:lvl1pPr>
          </a:lstStyle>
          <a:p>
            <a:r>
              <a:rPr lang="en-US"/>
              <a:t>Click icon to add picture</a:t>
            </a:r>
            <a:endParaRPr lang="en-US" dirty="0"/>
          </a:p>
        </p:txBody>
      </p:sp>
      <p:sp>
        <p:nvSpPr>
          <p:cNvPr id="2" name="Title 1"/>
          <p:cNvSpPr>
            <a:spLocks noGrp="1"/>
          </p:cNvSpPr>
          <p:nvPr>
            <p:ph type="title" hasCustomPrompt="1"/>
          </p:nvPr>
        </p:nvSpPr>
        <p:spPr>
          <a:xfrm>
            <a:off x="330960" y="2848534"/>
            <a:ext cx="2663185" cy="666977"/>
          </a:xfrm>
        </p:spPr>
        <p:txBody>
          <a:bodyPr anchor="t"/>
          <a:lstStyle>
            <a:lvl1pPr algn="ctr">
              <a:lnSpc>
                <a:spcPct val="100000"/>
              </a:lnSpc>
              <a:defRPr sz="2167" b="0" cap="none">
                <a:solidFill>
                  <a:schemeClr val="tx1"/>
                </a:solidFill>
              </a:defRPr>
            </a:lvl1pPr>
          </a:lstStyle>
          <a:p>
            <a:r>
              <a:rPr lang="en-US" dirty="0"/>
              <a:t>Click to edit master title</a:t>
            </a:r>
          </a:p>
        </p:txBody>
      </p:sp>
      <p:sp>
        <p:nvSpPr>
          <p:cNvPr id="3" name="Text Placeholder 2"/>
          <p:cNvSpPr>
            <a:spLocks noGrp="1"/>
          </p:cNvSpPr>
          <p:nvPr>
            <p:ph type="body" idx="1"/>
          </p:nvPr>
        </p:nvSpPr>
        <p:spPr>
          <a:xfrm>
            <a:off x="337940" y="4376928"/>
            <a:ext cx="2648757" cy="116635"/>
          </a:xfrm>
        </p:spPr>
        <p:txBody>
          <a:bodyPr anchor="t" anchorCtr="0"/>
          <a:lstStyle>
            <a:lvl1pPr marL="0" indent="0" algn="ctr">
              <a:buNone/>
              <a:defRPr sz="758" b="1" kern="0" cap="all" spc="0" baseline="0">
                <a:solidFill>
                  <a:schemeClr val="tx1"/>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dirty="0"/>
          </a:p>
        </p:txBody>
      </p:sp>
      <p:grpSp>
        <p:nvGrpSpPr>
          <p:cNvPr id="12" name="Group 11"/>
          <p:cNvGrpSpPr/>
          <p:nvPr userDrawn="1"/>
        </p:nvGrpSpPr>
        <p:grpSpPr>
          <a:xfrm>
            <a:off x="3292714" y="-7784"/>
            <a:ext cx="146909" cy="6864159"/>
            <a:chOff x="3039428" y="-5838"/>
            <a:chExt cx="135608" cy="5148119"/>
          </a:xfrm>
        </p:grpSpPr>
        <p:sp>
          <p:nvSpPr>
            <p:cNvPr id="13" name="Isosceles Triangle 12"/>
            <p:cNvSpPr/>
            <p:nvPr userDrawn="1"/>
          </p:nvSpPr>
          <p:spPr bwMode="white">
            <a:xfrm rot="5400000">
              <a:off x="2992932" y="2522999"/>
              <a:ext cx="228599" cy="1356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8" dirty="0">
                <a:latin typeface="ＭＳ Ｐゴシック" panose="020B0600070205080204" pitchFamily="50" charset="-128"/>
              </a:endParaRPr>
            </a:p>
          </p:txBody>
        </p:sp>
        <p:sp>
          <p:nvSpPr>
            <p:cNvPr id="16" name="Freeform 5"/>
            <p:cNvSpPr>
              <a:spLocks/>
            </p:cNvSpPr>
            <p:nvPr userDrawn="1"/>
          </p:nvSpPr>
          <p:spPr bwMode="auto">
            <a:xfrm rot="16200000">
              <a:off x="550555" y="2518612"/>
              <a:ext cx="5148119" cy="99220"/>
            </a:xfrm>
            <a:custGeom>
              <a:avLst/>
              <a:gdLst>
                <a:gd name="T0" fmla="*/ 5760 w 5760"/>
                <a:gd name="T1" fmla="*/ 0 h 61"/>
                <a:gd name="T2" fmla="*/ 996 w 5760"/>
                <a:gd name="T3" fmla="*/ 0 h 61"/>
                <a:gd name="T4" fmla="*/ 945 w 5760"/>
                <a:gd name="T5" fmla="*/ 61 h 61"/>
                <a:gd name="T6" fmla="*/ 888 w 5760"/>
                <a:gd name="T7" fmla="*/ 0 h 61"/>
                <a:gd name="T8" fmla="*/ 0 w 5760"/>
                <a:gd name="T9" fmla="*/ 0 h 61"/>
                <a:gd name="connsiteX0" fmla="*/ 8208 w 8208"/>
                <a:gd name="connsiteY0" fmla="*/ 0 h 10246"/>
                <a:gd name="connsiteX1" fmla="*/ 1729 w 8208"/>
                <a:gd name="connsiteY1" fmla="*/ 246 h 10246"/>
                <a:gd name="connsiteX2" fmla="*/ 1641 w 8208"/>
                <a:gd name="connsiteY2" fmla="*/ 10246 h 10246"/>
                <a:gd name="connsiteX3" fmla="*/ 1542 w 8208"/>
                <a:gd name="connsiteY3" fmla="*/ 246 h 10246"/>
                <a:gd name="connsiteX4" fmla="*/ 0 w 8208"/>
                <a:gd name="connsiteY4" fmla="*/ 246 h 10246"/>
                <a:gd name="connsiteX0" fmla="*/ 8265 w 8265"/>
                <a:gd name="connsiteY0" fmla="*/ 0 h 10000"/>
                <a:gd name="connsiteX1" fmla="*/ 2106 w 8265"/>
                <a:gd name="connsiteY1" fmla="*/ 240 h 10000"/>
                <a:gd name="connsiteX2" fmla="*/ 1999 w 8265"/>
                <a:gd name="connsiteY2" fmla="*/ 10000 h 10000"/>
                <a:gd name="connsiteX3" fmla="*/ 1879 w 8265"/>
                <a:gd name="connsiteY3" fmla="*/ 240 h 10000"/>
                <a:gd name="connsiteX4" fmla="*/ 0 w 8265"/>
                <a:gd name="connsiteY4" fmla="*/ 240 h 10000"/>
                <a:gd name="connsiteX0" fmla="*/ 7374 w 7374"/>
                <a:gd name="connsiteY0" fmla="*/ 0 h 10000"/>
                <a:gd name="connsiteX1" fmla="*/ 2548 w 7374"/>
                <a:gd name="connsiteY1" fmla="*/ 240 h 10000"/>
                <a:gd name="connsiteX2" fmla="*/ 2419 w 7374"/>
                <a:gd name="connsiteY2" fmla="*/ 10000 h 10000"/>
                <a:gd name="connsiteX3" fmla="*/ 2273 w 7374"/>
                <a:gd name="connsiteY3" fmla="*/ 240 h 10000"/>
                <a:gd name="connsiteX4" fmla="*/ 0 w 7374"/>
                <a:gd name="connsiteY4" fmla="*/ 240 h 10000"/>
                <a:gd name="connsiteX0" fmla="*/ 8928 w 8928"/>
                <a:gd name="connsiteY0" fmla="*/ 0 h 10240"/>
                <a:gd name="connsiteX1" fmla="*/ 3455 w 8928"/>
                <a:gd name="connsiteY1" fmla="*/ 480 h 10240"/>
                <a:gd name="connsiteX2" fmla="*/ 3280 w 8928"/>
                <a:gd name="connsiteY2" fmla="*/ 10240 h 10240"/>
                <a:gd name="connsiteX3" fmla="*/ 3082 w 8928"/>
                <a:gd name="connsiteY3" fmla="*/ 480 h 10240"/>
                <a:gd name="connsiteX4" fmla="*/ 0 w 8928"/>
                <a:gd name="connsiteY4" fmla="*/ 480 h 10240"/>
                <a:gd name="connsiteX0" fmla="*/ 11411 w 11411"/>
                <a:gd name="connsiteY0" fmla="*/ 0 h 10000"/>
                <a:gd name="connsiteX1" fmla="*/ 5281 w 11411"/>
                <a:gd name="connsiteY1" fmla="*/ 469 h 10000"/>
                <a:gd name="connsiteX2" fmla="*/ 5085 w 11411"/>
                <a:gd name="connsiteY2" fmla="*/ 10000 h 10000"/>
                <a:gd name="connsiteX3" fmla="*/ 4863 w 11411"/>
                <a:gd name="connsiteY3" fmla="*/ 469 h 10000"/>
                <a:gd name="connsiteX4" fmla="*/ 0 w 11411"/>
                <a:gd name="connsiteY4" fmla="*/ 469 h 10000"/>
                <a:gd name="connsiteX0" fmla="*/ 12583 w 12583"/>
                <a:gd name="connsiteY0" fmla="*/ 0 h 10000"/>
                <a:gd name="connsiteX1" fmla="*/ 6453 w 12583"/>
                <a:gd name="connsiteY1" fmla="*/ 469 h 10000"/>
                <a:gd name="connsiteX2" fmla="*/ 6257 w 12583"/>
                <a:gd name="connsiteY2" fmla="*/ 10000 h 10000"/>
                <a:gd name="connsiteX3" fmla="*/ 6035 w 12583"/>
                <a:gd name="connsiteY3" fmla="*/ 469 h 10000"/>
                <a:gd name="connsiteX4" fmla="*/ 0 w 12583"/>
                <a:gd name="connsiteY4" fmla="*/ 469 h 10000"/>
                <a:gd name="connsiteX0" fmla="*/ 12577 w 12577"/>
                <a:gd name="connsiteY0" fmla="*/ 46 h 9577"/>
                <a:gd name="connsiteX1" fmla="*/ 6453 w 12577"/>
                <a:gd name="connsiteY1" fmla="*/ 46 h 9577"/>
                <a:gd name="connsiteX2" fmla="*/ 6257 w 12577"/>
                <a:gd name="connsiteY2" fmla="*/ 9577 h 9577"/>
                <a:gd name="connsiteX3" fmla="*/ 6035 w 12577"/>
                <a:gd name="connsiteY3" fmla="*/ 46 h 9577"/>
                <a:gd name="connsiteX4" fmla="*/ 0 w 12577"/>
                <a:gd name="connsiteY4" fmla="*/ 46 h 9577"/>
                <a:gd name="connsiteX0" fmla="*/ 10023 w 10023"/>
                <a:gd name="connsiteY0" fmla="*/ 0 h 10197"/>
                <a:gd name="connsiteX1" fmla="*/ 5131 w 10023"/>
                <a:gd name="connsiteY1" fmla="*/ 245 h 10197"/>
                <a:gd name="connsiteX2" fmla="*/ 4975 w 10023"/>
                <a:gd name="connsiteY2" fmla="*/ 10197 h 10197"/>
                <a:gd name="connsiteX3" fmla="*/ 4798 w 10023"/>
                <a:gd name="connsiteY3" fmla="*/ 245 h 10197"/>
                <a:gd name="connsiteX4" fmla="*/ 0 w 10023"/>
                <a:gd name="connsiteY4" fmla="*/ 245 h 1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10197">
                  <a:moveTo>
                    <a:pt x="10023" y="0"/>
                  </a:moveTo>
                  <a:cubicBezTo>
                    <a:pt x="8399" y="163"/>
                    <a:pt x="6755" y="82"/>
                    <a:pt x="5131" y="245"/>
                  </a:cubicBezTo>
                  <a:cubicBezTo>
                    <a:pt x="5080" y="3562"/>
                    <a:pt x="5027" y="6880"/>
                    <a:pt x="4975" y="10197"/>
                  </a:cubicBezTo>
                  <a:cubicBezTo>
                    <a:pt x="4916" y="6880"/>
                    <a:pt x="4858" y="3562"/>
                    <a:pt x="4798" y="245"/>
                  </a:cubicBezTo>
                  <a:lnTo>
                    <a:pt x="0" y="245"/>
                  </a:lnTo>
                </a:path>
              </a:pathLst>
            </a:custGeom>
            <a:noFill/>
            <a:ln w="7938" cap="rnd">
              <a:solidFill>
                <a:srgbClr val="E130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288" dirty="0">
                <a:latin typeface="ＭＳ Ｐゴシック" panose="020B0600070205080204" pitchFamily="50" charset="-128"/>
              </a:endParaRPr>
            </a:p>
          </p:txBody>
        </p:sp>
      </p:grpSp>
    </p:spTree>
    <p:extLst>
      <p:ext uri="{BB962C8B-B14F-4D97-AF65-F5344CB8AC3E}">
        <p14:creationId xmlns:p14="http://schemas.microsoft.com/office/powerpoint/2010/main" val="185345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p>
        </p:txBody>
      </p:sp>
      <p:sp>
        <p:nvSpPr>
          <p:cNvPr id="5" name="フッター プレースホルダー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3155365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xperience Photo">
    <p:bg>
      <p:bgRef idx="1002">
        <a:schemeClr val="bg2"/>
      </p:bgRef>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906000" cy="6858000"/>
          </a:xfrm>
          <a:noFill/>
          <a:ln>
            <a:noFill/>
          </a:ln>
        </p:spPr>
        <p:txBody>
          <a:bodyPr>
            <a:noAutofit/>
          </a:bodyPr>
          <a:lstStyle>
            <a:lvl1pPr>
              <a:defRPr>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bwMode="white">
          <a:xfrm>
            <a:off x="333160" y="2958545"/>
            <a:ext cx="9239682" cy="533544"/>
          </a:xfrm>
        </p:spPr>
        <p:txBody>
          <a:bodyPr anchor="t"/>
          <a:lstStyle>
            <a:lvl1pPr algn="ctr">
              <a:defRPr sz="3467" b="0" cap="none">
                <a:solidFill>
                  <a:schemeClr val="bg1"/>
                </a:solidFill>
                <a:latin typeface="ＭＳ Ｐゴシック" panose="020B0600070205080204" pitchFamily="50" charset="-128"/>
              </a:defRPr>
            </a:lvl1pPr>
          </a:lstStyle>
          <a:p>
            <a:r>
              <a:rPr lang="en-US" dirty="0"/>
              <a:t>Click to edit master 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marL="0" algn="l" defTabSz="990570" rtl="0" eaLnBrk="1" latinLnBrk="0" hangingPunct="1">
              <a:defRPr lang="en-US" sz="650" kern="1200" smtClean="0">
                <a:solidFill>
                  <a:schemeClr val="bg1"/>
                </a:solidFill>
                <a:latin typeface="ＭＳ Ｐゴシック" panose="020B0600070205080204" pitchFamily="50" charset="-128"/>
                <a:ea typeface="+mn-ea"/>
                <a:cs typeface="+mn-cs"/>
              </a:defRPr>
            </a:lvl1pPr>
          </a:lstStyle>
          <a:p>
            <a:endParaRPr lang="ja-JP" altLang="en-US" dirty="0"/>
          </a:p>
        </p:txBody>
      </p:sp>
      <p:sp>
        <p:nvSpPr>
          <p:cNvPr id="15" name="TextBox 14"/>
          <p:cNvSpPr txBox="1"/>
          <p:nvPr userDrawn="1"/>
        </p:nvSpPr>
        <p:spPr>
          <a:xfrm>
            <a:off x="337940" y="6401048"/>
            <a:ext cx="2773163" cy="100027"/>
          </a:xfrm>
          <a:prstGeom prst="rect">
            <a:avLst/>
          </a:prstGeom>
          <a:noFill/>
        </p:spPr>
        <p:txBody>
          <a:bodyPr wrap="square" lIns="0" tIns="0" rIns="0" bIns="0" rtlCol="0">
            <a:spAutoFit/>
          </a:bodyPr>
          <a:lstStyle/>
          <a:p>
            <a:r>
              <a:rPr lang="en-US" sz="650" dirty="0">
                <a:solidFill>
                  <a:schemeClr val="bg1"/>
                </a:solidFill>
                <a:latin typeface="ＭＳ Ｐゴシック" panose="020B0600070205080204" pitchFamily="50" charset="-128"/>
              </a:rPr>
              <a:t>PwC’s Digital</a:t>
            </a:r>
            <a:r>
              <a:rPr lang="en-US" sz="650" baseline="0" dirty="0">
                <a:solidFill>
                  <a:schemeClr val="bg1"/>
                </a:solidFill>
                <a:latin typeface="ＭＳ Ｐゴシック" panose="020B0600070205080204" pitchFamily="50" charset="-128"/>
              </a:rPr>
              <a:t> Services</a:t>
            </a:r>
            <a:endParaRPr lang="en-US" sz="650" dirty="0">
              <a:solidFill>
                <a:schemeClr val="bg1"/>
              </a:solidFill>
              <a:latin typeface="ＭＳ Ｐゴシック" panose="020B0600070205080204" pitchFamily="50" charset="-128"/>
            </a:endParaRPr>
          </a:p>
        </p:txBody>
      </p:sp>
      <p:cxnSp>
        <p:nvCxnSpPr>
          <p:cNvPr id="10" name="Straight Connector 9"/>
          <p:cNvCxnSpPr/>
          <p:nvPr userDrawn="1"/>
        </p:nvCxnSpPr>
        <p:spPr bwMode="white">
          <a:xfrm rot="16200000">
            <a:off x="4953000" y="2492682"/>
            <a:ext cx="0" cy="616546"/>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idx="1"/>
          </p:nvPr>
        </p:nvSpPr>
        <p:spPr bwMode="white">
          <a:xfrm>
            <a:off x="742950" y="2264428"/>
            <a:ext cx="8420100" cy="233462"/>
          </a:xfrm>
        </p:spPr>
        <p:txBody>
          <a:bodyPr anchor="t" anchorCtr="0"/>
          <a:lstStyle>
            <a:lvl1pPr marL="0" indent="0" algn="ctr">
              <a:buNone/>
              <a:defRPr sz="1517">
                <a:solidFill>
                  <a:schemeClr val="bg1"/>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1689404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xperience 2">
    <p:bg>
      <p:bgPr>
        <a:solidFill>
          <a:schemeClr val="bg1"/>
        </a:solidFill>
        <a:effectLst/>
      </p:bgPr>
    </p:bg>
    <p:spTree>
      <p:nvGrpSpPr>
        <p:cNvPr id="1" name=""/>
        <p:cNvGrpSpPr/>
        <p:nvPr/>
      </p:nvGrpSpPr>
      <p:grpSpPr>
        <a:xfrm>
          <a:off x="0" y="0"/>
          <a:ext cx="0" cy="0"/>
          <a:chOff x="0" y="0"/>
          <a:chExt cx="0" cy="0"/>
        </a:xfrm>
      </p:grpSpPr>
      <p:sp>
        <p:nvSpPr>
          <p:cNvPr id="8" name="Isosceles Triangle 7"/>
          <p:cNvSpPr/>
          <p:nvPr userDrawn="1"/>
        </p:nvSpPr>
        <p:spPr bwMode="ltGray">
          <a:xfrm rot="5400000">
            <a:off x="-892126" y="892127"/>
            <a:ext cx="6858001" cy="5073747"/>
          </a:xfrm>
          <a:custGeom>
            <a:avLst/>
            <a:gdLst>
              <a:gd name="connsiteX0" fmla="*/ 0 w 5143501"/>
              <a:gd name="connsiteY0" fmla="*/ 4683459 h 4683459"/>
              <a:gd name="connsiteX1" fmla="*/ 0 w 5143501"/>
              <a:gd name="connsiteY1" fmla="*/ 101289 h 4683459"/>
              <a:gd name="connsiteX2" fmla="*/ 2503420 w 5143501"/>
              <a:gd name="connsiteY2" fmla="*/ 98908 h 4683459"/>
              <a:gd name="connsiteX3" fmla="*/ 2583072 w 5143501"/>
              <a:gd name="connsiteY3" fmla="*/ 0 h 4683459"/>
              <a:gd name="connsiteX4" fmla="*/ 2688919 w 5143501"/>
              <a:gd name="connsiteY4" fmla="*/ 101289 h 4683459"/>
              <a:gd name="connsiteX5" fmla="*/ 5143501 w 5143501"/>
              <a:gd name="connsiteY5" fmla="*/ 101289 h 4683459"/>
              <a:gd name="connsiteX6" fmla="*/ 5143501 w 5143501"/>
              <a:gd name="connsiteY6" fmla="*/ 4683459 h 4683459"/>
              <a:gd name="connsiteX7" fmla="*/ 0 w 5143501"/>
              <a:gd name="connsiteY7" fmla="*/ 4683459 h 468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1" h="4683459">
                <a:moveTo>
                  <a:pt x="0" y="4683459"/>
                </a:moveTo>
                <a:lnTo>
                  <a:pt x="0" y="101289"/>
                </a:lnTo>
                <a:lnTo>
                  <a:pt x="2503420" y="98908"/>
                </a:lnTo>
                <a:lnTo>
                  <a:pt x="2583072" y="0"/>
                </a:lnTo>
                <a:lnTo>
                  <a:pt x="2688919" y="101289"/>
                </a:lnTo>
                <a:lnTo>
                  <a:pt x="5143501" y="101289"/>
                </a:lnTo>
                <a:lnTo>
                  <a:pt x="5143501" y="4683459"/>
                </a:lnTo>
                <a:lnTo>
                  <a:pt x="0" y="468345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8" dirty="0">
              <a:latin typeface="ＭＳ Ｐゴシック" panose="020B0600070205080204" pitchFamily="50" charset="-128"/>
            </a:endParaRPr>
          </a:p>
        </p:txBody>
      </p:sp>
      <p:sp>
        <p:nvSpPr>
          <p:cNvPr id="2" name="Title 1"/>
          <p:cNvSpPr>
            <a:spLocks noGrp="1"/>
          </p:cNvSpPr>
          <p:nvPr>
            <p:ph type="title" hasCustomPrompt="1"/>
          </p:nvPr>
        </p:nvSpPr>
        <p:spPr>
          <a:xfrm>
            <a:off x="752261" y="2647073"/>
            <a:ext cx="3679372" cy="1067087"/>
          </a:xfrm>
        </p:spPr>
        <p:txBody>
          <a:bodyPr anchor="t"/>
          <a:lstStyle>
            <a:lvl1pPr algn="ctr">
              <a:lnSpc>
                <a:spcPct val="100000"/>
              </a:lnSpc>
              <a:defRPr sz="3467" b="0" cap="none">
                <a:solidFill>
                  <a:schemeClr val="bg2"/>
                </a:solidFill>
                <a:latin typeface="ＭＳ Ｐゴシック" panose="020B0600070205080204" pitchFamily="50" charset="-128"/>
              </a:defRPr>
            </a:lvl1pPr>
          </a:lstStyle>
          <a:p>
            <a:r>
              <a:rPr lang="en-US" dirty="0"/>
              <a:t>Click to edit master title</a:t>
            </a:r>
          </a:p>
        </p:txBody>
      </p:sp>
      <p:sp>
        <p:nvSpPr>
          <p:cNvPr id="3" name="Text Placeholder 2"/>
          <p:cNvSpPr>
            <a:spLocks noGrp="1"/>
          </p:cNvSpPr>
          <p:nvPr>
            <p:ph type="body" idx="1"/>
          </p:nvPr>
        </p:nvSpPr>
        <p:spPr>
          <a:xfrm>
            <a:off x="1224267" y="4580283"/>
            <a:ext cx="2648757" cy="183320"/>
          </a:xfrm>
        </p:spPr>
        <p:txBody>
          <a:bodyPr anchor="t" anchorCtr="0"/>
          <a:lstStyle>
            <a:lvl1pPr marL="127261" indent="-127261" algn="ctr">
              <a:lnSpc>
                <a:spcPct val="110000"/>
              </a:lnSpc>
              <a:spcBef>
                <a:spcPts val="650"/>
              </a:spcBef>
              <a:buFont typeface="Wingdings" panose="05000000000000000000" pitchFamily="2" charset="2"/>
              <a:buChar char="§"/>
              <a:defRPr sz="1083" cap="none" baseline="0">
                <a:solidFill>
                  <a:schemeClr val="bg2"/>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dirty="0"/>
          </a:p>
        </p:txBody>
      </p:sp>
      <p:sp>
        <p:nvSpPr>
          <p:cNvPr id="15" name="TextBox 14"/>
          <p:cNvSpPr txBox="1"/>
          <p:nvPr userDrawn="1"/>
        </p:nvSpPr>
        <p:spPr>
          <a:xfrm>
            <a:off x="337940" y="6401048"/>
            <a:ext cx="2773163" cy="100027"/>
          </a:xfrm>
          <a:prstGeom prst="rect">
            <a:avLst/>
          </a:prstGeom>
          <a:noFill/>
        </p:spPr>
        <p:txBody>
          <a:bodyPr wrap="square" lIns="0" tIns="0" rIns="0" bIns="0" rtlCol="0">
            <a:spAutoFit/>
          </a:bodyPr>
          <a:lstStyle/>
          <a:p>
            <a:r>
              <a:rPr lang="en-US" sz="650" dirty="0">
                <a:solidFill>
                  <a:schemeClr val="tx1"/>
                </a:solidFill>
                <a:latin typeface="ＭＳ Ｐゴシック" panose="020B0600070205080204" pitchFamily="50" charset="-128"/>
              </a:rPr>
              <a:t>PwC’s Digital</a:t>
            </a:r>
            <a:r>
              <a:rPr lang="en-US" sz="650" baseline="0" dirty="0">
                <a:solidFill>
                  <a:schemeClr val="tx1"/>
                </a:solidFill>
                <a:latin typeface="ＭＳ Ｐゴシック" panose="020B0600070205080204" pitchFamily="50" charset="-128"/>
              </a:rPr>
              <a:t> Services</a:t>
            </a:r>
            <a:endParaRPr lang="en-US" sz="650" dirty="0">
              <a:solidFill>
                <a:schemeClr val="tx1"/>
              </a:solidFill>
              <a:latin typeface="ＭＳ Ｐゴシック" panose="020B0600070205080204" pitchFamily="50" charset="-128"/>
            </a:endParaRPr>
          </a:p>
        </p:txBody>
      </p:sp>
      <p:sp>
        <p:nvSpPr>
          <p:cNvPr id="13" name="Text Placeholder 2"/>
          <p:cNvSpPr>
            <a:spLocks noGrp="1"/>
          </p:cNvSpPr>
          <p:nvPr>
            <p:ph type="body" idx="13"/>
          </p:nvPr>
        </p:nvSpPr>
        <p:spPr>
          <a:xfrm>
            <a:off x="1201923" y="1216027"/>
            <a:ext cx="2648757" cy="733662"/>
          </a:xfrm>
        </p:spPr>
        <p:txBody>
          <a:bodyPr anchor="t" anchorCtr="0"/>
          <a:lstStyle>
            <a:lvl1pPr marL="0" indent="0" algn="ctr">
              <a:lnSpc>
                <a:spcPct val="110000"/>
              </a:lnSpc>
              <a:spcBef>
                <a:spcPts val="650"/>
              </a:spcBef>
              <a:buNone/>
              <a:defRPr sz="2167" cap="none" baseline="0">
                <a:solidFill>
                  <a:schemeClr val="bg2"/>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17" name="Text Placeholder 2"/>
          <p:cNvSpPr>
            <a:spLocks noGrp="1"/>
          </p:cNvSpPr>
          <p:nvPr>
            <p:ph type="body" idx="14"/>
          </p:nvPr>
        </p:nvSpPr>
        <p:spPr>
          <a:xfrm>
            <a:off x="6120017" y="4580283"/>
            <a:ext cx="2648757" cy="183320"/>
          </a:xfrm>
        </p:spPr>
        <p:txBody>
          <a:bodyPr anchor="t" anchorCtr="0"/>
          <a:lstStyle>
            <a:lvl1pPr marL="127261" indent="-127261" algn="ctr">
              <a:lnSpc>
                <a:spcPct val="110000"/>
              </a:lnSpc>
              <a:spcBef>
                <a:spcPts val="650"/>
              </a:spcBef>
              <a:buFont typeface="Wingdings" panose="05000000000000000000" pitchFamily="2" charset="2"/>
              <a:buChar char="§"/>
              <a:defRPr sz="1083" cap="none" baseline="0">
                <a:solidFill>
                  <a:schemeClr val="tx1"/>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18" name="Text Placeholder 2"/>
          <p:cNvSpPr>
            <a:spLocks noGrp="1"/>
          </p:cNvSpPr>
          <p:nvPr>
            <p:ph type="body" idx="15"/>
          </p:nvPr>
        </p:nvSpPr>
        <p:spPr>
          <a:xfrm>
            <a:off x="6120017" y="1216027"/>
            <a:ext cx="2648757" cy="733662"/>
          </a:xfrm>
        </p:spPr>
        <p:txBody>
          <a:bodyPr anchor="t" anchorCtr="0"/>
          <a:lstStyle>
            <a:lvl1pPr marL="0" indent="0" algn="ctr">
              <a:lnSpc>
                <a:spcPct val="110000"/>
              </a:lnSpc>
              <a:spcBef>
                <a:spcPts val="650"/>
              </a:spcBef>
              <a:buNone/>
              <a:defRPr sz="2167" cap="none" baseline="0">
                <a:solidFill>
                  <a:schemeClr val="tx1"/>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21" name="Text Placeholder 2"/>
          <p:cNvSpPr>
            <a:spLocks noGrp="1"/>
          </p:cNvSpPr>
          <p:nvPr>
            <p:ph type="body" idx="16" hasCustomPrompt="1"/>
          </p:nvPr>
        </p:nvSpPr>
        <p:spPr>
          <a:xfrm>
            <a:off x="5548850" y="2647073"/>
            <a:ext cx="3791094" cy="1067087"/>
          </a:xfrm>
        </p:spPr>
        <p:txBody>
          <a:bodyPr anchor="t" anchorCtr="0"/>
          <a:lstStyle>
            <a:lvl1pPr marL="0" indent="0" algn="ctr" defTabSz="990570" rtl="0" eaLnBrk="1" latinLnBrk="0" hangingPunct="1">
              <a:lnSpc>
                <a:spcPct val="100000"/>
              </a:lnSpc>
              <a:spcBef>
                <a:spcPct val="0"/>
              </a:spcBef>
              <a:buNone/>
              <a:defRPr lang="en-US" sz="3467" b="0" kern="1200" cap="none" dirty="0" smtClean="0">
                <a:solidFill>
                  <a:schemeClr val="tx1"/>
                </a:solidFill>
                <a:latin typeface="ＭＳ Ｐゴシック" panose="020B0600070205080204" pitchFamily="50" charset="-128"/>
                <a:ea typeface="+mj-ea"/>
                <a:cs typeface="+mj-cs"/>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title</a:t>
            </a:r>
          </a:p>
        </p:txBody>
      </p:sp>
      <p:cxnSp>
        <p:nvCxnSpPr>
          <p:cNvPr id="22" name="Straight Connector 21"/>
          <p:cNvCxnSpPr/>
          <p:nvPr userDrawn="1"/>
        </p:nvCxnSpPr>
        <p:spPr bwMode="white">
          <a:xfrm rot="16200000">
            <a:off x="2492350" y="2071936"/>
            <a:ext cx="0" cy="616546"/>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rot="16200000">
            <a:off x="7456481" y="2071938"/>
            <a:ext cx="0" cy="616546"/>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rot="16200000">
            <a:off x="2492350" y="3907586"/>
            <a:ext cx="0" cy="616546"/>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rot="16200000">
            <a:off x="7456481" y="3907587"/>
            <a:ext cx="0" cy="616546"/>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7" name="Freeform 5"/>
          <p:cNvSpPr>
            <a:spLocks/>
          </p:cNvSpPr>
          <p:nvPr userDrawn="1"/>
        </p:nvSpPr>
        <p:spPr bwMode="auto">
          <a:xfrm rot="16200000">
            <a:off x="1593054" y="3375505"/>
            <a:ext cx="6851673" cy="110068"/>
          </a:xfrm>
          <a:custGeom>
            <a:avLst/>
            <a:gdLst>
              <a:gd name="T0" fmla="*/ 5760 w 5760"/>
              <a:gd name="T1" fmla="*/ 0 h 61"/>
              <a:gd name="T2" fmla="*/ 996 w 5760"/>
              <a:gd name="T3" fmla="*/ 0 h 61"/>
              <a:gd name="T4" fmla="*/ 945 w 5760"/>
              <a:gd name="T5" fmla="*/ 61 h 61"/>
              <a:gd name="T6" fmla="*/ 888 w 5760"/>
              <a:gd name="T7" fmla="*/ 0 h 61"/>
              <a:gd name="T8" fmla="*/ 0 w 5760"/>
              <a:gd name="T9" fmla="*/ 0 h 61"/>
              <a:gd name="connsiteX0" fmla="*/ 8208 w 8208"/>
              <a:gd name="connsiteY0" fmla="*/ 0 h 10246"/>
              <a:gd name="connsiteX1" fmla="*/ 1729 w 8208"/>
              <a:gd name="connsiteY1" fmla="*/ 246 h 10246"/>
              <a:gd name="connsiteX2" fmla="*/ 1641 w 8208"/>
              <a:gd name="connsiteY2" fmla="*/ 10246 h 10246"/>
              <a:gd name="connsiteX3" fmla="*/ 1542 w 8208"/>
              <a:gd name="connsiteY3" fmla="*/ 246 h 10246"/>
              <a:gd name="connsiteX4" fmla="*/ 0 w 8208"/>
              <a:gd name="connsiteY4" fmla="*/ 246 h 10246"/>
              <a:gd name="connsiteX0" fmla="*/ 8265 w 8265"/>
              <a:gd name="connsiteY0" fmla="*/ 0 h 10000"/>
              <a:gd name="connsiteX1" fmla="*/ 2106 w 8265"/>
              <a:gd name="connsiteY1" fmla="*/ 240 h 10000"/>
              <a:gd name="connsiteX2" fmla="*/ 1999 w 8265"/>
              <a:gd name="connsiteY2" fmla="*/ 10000 h 10000"/>
              <a:gd name="connsiteX3" fmla="*/ 1879 w 8265"/>
              <a:gd name="connsiteY3" fmla="*/ 240 h 10000"/>
              <a:gd name="connsiteX4" fmla="*/ 0 w 8265"/>
              <a:gd name="connsiteY4" fmla="*/ 240 h 10000"/>
              <a:gd name="connsiteX0" fmla="*/ 7374 w 7374"/>
              <a:gd name="connsiteY0" fmla="*/ 0 h 10000"/>
              <a:gd name="connsiteX1" fmla="*/ 2548 w 7374"/>
              <a:gd name="connsiteY1" fmla="*/ 240 h 10000"/>
              <a:gd name="connsiteX2" fmla="*/ 2419 w 7374"/>
              <a:gd name="connsiteY2" fmla="*/ 10000 h 10000"/>
              <a:gd name="connsiteX3" fmla="*/ 2273 w 7374"/>
              <a:gd name="connsiteY3" fmla="*/ 240 h 10000"/>
              <a:gd name="connsiteX4" fmla="*/ 0 w 7374"/>
              <a:gd name="connsiteY4" fmla="*/ 240 h 10000"/>
              <a:gd name="connsiteX0" fmla="*/ 8928 w 8928"/>
              <a:gd name="connsiteY0" fmla="*/ 0 h 10240"/>
              <a:gd name="connsiteX1" fmla="*/ 3455 w 8928"/>
              <a:gd name="connsiteY1" fmla="*/ 480 h 10240"/>
              <a:gd name="connsiteX2" fmla="*/ 3280 w 8928"/>
              <a:gd name="connsiteY2" fmla="*/ 10240 h 10240"/>
              <a:gd name="connsiteX3" fmla="*/ 3082 w 8928"/>
              <a:gd name="connsiteY3" fmla="*/ 480 h 10240"/>
              <a:gd name="connsiteX4" fmla="*/ 0 w 8928"/>
              <a:gd name="connsiteY4" fmla="*/ 480 h 10240"/>
              <a:gd name="connsiteX0" fmla="*/ 11411 w 11411"/>
              <a:gd name="connsiteY0" fmla="*/ 0 h 10000"/>
              <a:gd name="connsiteX1" fmla="*/ 5281 w 11411"/>
              <a:gd name="connsiteY1" fmla="*/ 469 h 10000"/>
              <a:gd name="connsiteX2" fmla="*/ 5085 w 11411"/>
              <a:gd name="connsiteY2" fmla="*/ 10000 h 10000"/>
              <a:gd name="connsiteX3" fmla="*/ 4863 w 11411"/>
              <a:gd name="connsiteY3" fmla="*/ 469 h 10000"/>
              <a:gd name="connsiteX4" fmla="*/ 0 w 11411"/>
              <a:gd name="connsiteY4" fmla="*/ 469 h 10000"/>
              <a:gd name="connsiteX0" fmla="*/ 12583 w 12583"/>
              <a:gd name="connsiteY0" fmla="*/ 0 h 10000"/>
              <a:gd name="connsiteX1" fmla="*/ 6453 w 12583"/>
              <a:gd name="connsiteY1" fmla="*/ 469 h 10000"/>
              <a:gd name="connsiteX2" fmla="*/ 6257 w 12583"/>
              <a:gd name="connsiteY2" fmla="*/ 10000 h 10000"/>
              <a:gd name="connsiteX3" fmla="*/ 6035 w 12583"/>
              <a:gd name="connsiteY3" fmla="*/ 469 h 10000"/>
              <a:gd name="connsiteX4" fmla="*/ 0 w 12583"/>
              <a:gd name="connsiteY4" fmla="*/ 4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 h="10000">
                <a:moveTo>
                  <a:pt x="12583" y="0"/>
                </a:moveTo>
                <a:lnTo>
                  <a:pt x="6453" y="469"/>
                </a:lnTo>
                <a:cubicBezTo>
                  <a:pt x="6389" y="3646"/>
                  <a:pt x="6323" y="6823"/>
                  <a:pt x="6257" y="10000"/>
                </a:cubicBezTo>
                <a:cubicBezTo>
                  <a:pt x="6183" y="6823"/>
                  <a:pt x="6110" y="3646"/>
                  <a:pt x="6035" y="469"/>
                </a:cubicBezTo>
                <a:lnTo>
                  <a:pt x="0" y="469"/>
                </a:lnTo>
              </a:path>
            </a:pathLst>
          </a:custGeom>
          <a:noFill/>
          <a:ln w="7938" cap="rnd">
            <a:solidFill>
              <a:srgbClr val="E130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288" dirty="0">
              <a:latin typeface="ＭＳ Ｐゴシック" panose="020B0600070205080204" pitchFamily="50" charset="-128"/>
            </a:endParaRPr>
          </a:p>
        </p:txBody>
      </p:sp>
    </p:spTree>
    <p:extLst>
      <p:ext uri="{BB962C8B-B14F-4D97-AF65-F5344CB8AC3E}">
        <p14:creationId xmlns:p14="http://schemas.microsoft.com/office/powerpoint/2010/main" val="2829206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xperience 3">
    <p:bg>
      <p:bgRef idx="1002">
        <a:schemeClr val="bg2"/>
      </p:bgRef>
    </p:bg>
    <p:spTree>
      <p:nvGrpSpPr>
        <p:cNvPr id="1" name=""/>
        <p:cNvGrpSpPr/>
        <p:nvPr/>
      </p:nvGrpSpPr>
      <p:grpSpPr>
        <a:xfrm>
          <a:off x="0" y="0"/>
          <a:ext cx="0" cy="0"/>
          <a:chOff x="0" y="0"/>
          <a:chExt cx="0" cy="0"/>
        </a:xfrm>
      </p:grpSpPr>
      <p:sp>
        <p:nvSpPr>
          <p:cNvPr id="23" name="Picture Placeholder 8"/>
          <p:cNvSpPr>
            <a:spLocks noGrp="1"/>
          </p:cNvSpPr>
          <p:nvPr>
            <p:ph type="pic" sz="quarter" idx="15"/>
          </p:nvPr>
        </p:nvSpPr>
        <p:spPr>
          <a:xfrm>
            <a:off x="3323732" y="2285563"/>
            <a:ext cx="3284621" cy="2282563"/>
          </a:xfrm>
          <a:noFill/>
          <a:ln>
            <a:noFill/>
          </a:ln>
        </p:spPr>
        <p:txBody>
          <a:bodyPr>
            <a:noAutofit/>
          </a:bodyPr>
          <a:lstStyle>
            <a:lvl1pPr>
              <a:defRPr>
                <a:solidFill>
                  <a:schemeClr val="bg1"/>
                </a:solidFill>
              </a:defRPr>
            </a:lvl1pPr>
          </a:lstStyle>
          <a:p>
            <a:r>
              <a:rPr lang="en-US"/>
              <a:t>Click icon to add picture</a:t>
            </a:r>
            <a:endParaRPr lang="en-US" dirty="0"/>
          </a:p>
        </p:txBody>
      </p:sp>
      <p:sp>
        <p:nvSpPr>
          <p:cNvPr id="22" name="Picture Placeholder 8"/>
          <p:cNvSpPr>
            <a:spLocks noGrp="1"/>
          </p:cNvSpPr>
          <p:nvPr>
            <p:ph type="pic" sz="quarter" idx="14"/>
          </p:nvPr>
        </p:nvSpPr>
        <p:spPr>
          <a:xfrm>
            <a:off x="3323732" y="0"/>
            <a:ext cx="3284621" cy="2282563"/>
          </a:xfrm>
          <a:noFill/>
          <a:ln>
            <a:noFill/>
          </a:ln>
        </p:spPr>
        <p:txBody>
          <a:bodyPr>
            <a:noAutofit/>
          </a:bodyPr>
          <a:lstStyle>
            <a:lvl1pPr>
              <a:defRPr>
                <a:solidFill>
                  <a:schemeClr val="bg1"/>
                </a:solidFill>
              </a:defRPr>
            </a:lvl1pPr>
          </a:lstStyle>
          <a:p>
            <a:r>
              <a:rPr lang="en-US"/>
              <a:t>Click icon to add picture</a:t>
            </a:r>
            <a:endParaRPr lang="en-US" dirty="0"/>
          </a:p>
        </p:txBody>
      </p:sp>
      <p:sp>
        <p:nvSpPr>
          <p:cNvPr id="24" name="Picture Placeholder 8"/>
          <p:cNvSpPr>
            <a:spLocks noGrp="1"/>
          </p:cNvSpPr>
          <p:nvPr>
            <p:ph type="pic" sz="quarter" idx="16"/>
          </p:nvPr>
        </p:nvSpPr>
        <p:spPr>
          <a:xfrm>
            <a:off x="3323732" y="4571124"/>
            <a:ext cx="3284621" cy="2282563"/>
          </a:xfrm>
          <a:noFill/>
          <a:ln>
            <a:noFill/>
          </a:ln>
        </p:spPr>
        <p:txBody>
          <a:bodyPr>
            <a:noAutofit/>
          </a:bodyPr>
          <a:lstStyle>
            <a:lvl1pPr>
              <a:defRPr>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211477" y="2151851"/>
            <a:ext cx="2899626" cy="293350"/>
          </a:xfrm>
        </p:spPr>
        <p:txBody>
          <a:bodyPr anchor="t"/>
          <a:lstStyle>
            <a:lvl1pPr algn="ctr">
              <a:lnSpc>
                <a:spcPct val="110000"/>
              </a:lnSpc>
              <a:defRPr sz="1733" b="0" cap="none">
                <a:solidFill>
                  <a:schemeClr val="bg1"/>
                </a:solidFill>
                <a:latin typeface="ＭＳ Ｐゴシック" panose="020B0600070205080204" pitchFamily="50" charset="-128"/>
              </a:defRPr>
            </a:lvl1pPr>
          </a:lstStyle>
          <a:p>
            <a:r>
              <a:rPr lang="en-US" dirty="0"/>
              <a:t>Click to edit master title</a:t>
            </a:r>
          </a:p>
        </p:txBody>
      </p:sp>
      <p:sp>
        <p:nvSpPr>
          <p:cNvPr id="3" name="Text Placeholder 2"/>
          <p:cNvSpPr>
            <a:spLocks noGrp="1"/>
          </p:cNvSpPr>
          <p:nvPr>
            <p:ph type="body" idx="1"/>
          </p:nvPr>
        </p:nvSpPr>
        <p:spPr>
          <a:xfrm>
            <a:off x="200346" y="4648720"/>
            <a:ext cx="2910756" cy="139975"/>
          </a:xfrm>
        </p:spPr>
        <p:txBody>
          <a:bodyPr anchor="t" anchorCtr="0"/>
          <a:lstStyle>
            <a:lvl1pPr marL="0" indent="0" algn="ctr">
              <a:lnSpc>
                <a:spcPct val="120000"/>
              </a:lnSpc>
              <a:spcBef>
                <a:spcPts val="0"/>
              </a:spcBef>
              <a:buFont typeface="Wingdings" panose="05000000000000000000" pitchFamily="2" charset="2"/>
              <a:buNone/>
              <a:defRPr sz="758" b="1" kern="0" cap="all" spc="0" baseline="0">
                <a:solidFill>
                  <a:schemeClr val="bg1"/>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marL="0" algn="l" defTabSz="990570" rtl="0" eaLnBrk="1" latinLnBrk="0" hangingPunct="1">
              <a:defRPr lang="en-US" sz="650" kern="1200" smtClean="0">
                <a:solidFill>
                  <a:schemeClr val="bg1"/>
                </a:solidFill>
                <a:latin typeface="ＭＳ Ｐゴシック" panose="020B0600070205080204" pitchFamily="50" charset="-128"/>
                <a:ea typeface="+mn-ea"/>
                <a:cs typeface="+mn-cs"/>
              </a:defRPr>
            </a:lvl1pPr>
          </a:lstStyle>
          <a:p>
            <a:endParaRPr lang="ja-JP" altLang="en-US" dirty="0"/>
          </a:p>
        </p:txBody>
      </p:sp>
      <p:sp>
        <p:nvSpPr>
          <p:cNvPr id="15" name="TextBox 14"/>
          <p:cNvSpPr txBox="1"/>
          <p:nvPr userDrawn="1"/>
        </p:nvSpPr>
        <p:spPr>
          <a:xfrm>
            <a:off x="337940" y="6401048"/>
            <a:ext cx="2773163" cy="100027"/>
          </a:xfrm>
          <a:prstGeom prst="rect">
            <a:avLst/>
          </a:prstGeom>
          <a:noFill/>
        </p:spPr>
        <p:txBody>
          <a:bodyPr wrap="square" lIns="0" tIns="0" rIns="0" bIns="0" rtlCol="0">
            <a:spAutoFit/>
          </a:bodyPr>
          <a:lstStyle/>
          <a:p>
            <a:r>
              <a:rPr lang="en-US" sz="650" dirty="0">
                <a:solidFill>
                  <a:schemeClr val="bg1"/>
                </a:solidFill>
                <a:latin typeface="ＭＳ Ｐゴシック" panose="020B0600070205080204" pitchFamily="50" charset="-128"/>
              </a:rPr>
              <a:t>PwC’s Digital</a:t>
            </a:r>
            <a:r>
              <a:rPr lang="en-US" sz="650" baseline="0" dirty="0">
                <a:solidFill>
                  <a:schemeClr val="bg1"/>
                </a:solidFill>
                <a:latin typeface="ＭＳ Ｐゴシック" panose="020B0600070205080204" pitchFamily="50" charset="-128"/>
              </a:rPr>
              <a:t> Services</a:t>
            </a:r>
            <a:endParaRPr lang="en-US" sz="650" dirty="0">
              <a:solidFill>
                <a:schemeClr val="bg1"/>
              </a:solidFill>
              <a:latin typeface="ＭＳ Ｐゴシック" panose="020B0600070205080204" pitchFamily="50" charset="-128"/>
            </a:endParaRPr>
          </a:p>
        </p:txBody>
      </p:sp>
      <p:sp>
        <p:nvSpPr>
          <p:cNvPr id="14" name="Picture Placeholder 8"/>
          <p:cNvSpPr>
            <a:spLocks noGrp="1"/>
          </p:cNvSpPr>
          <p:nvPr>
            <p:ph type="pic" sz="quarter" idx="13"/>
          </p:nvPr>
        </p:nvSpPr>
        <p:spPr>
          <a:xfrm>
            <a:off x="6601955" y="0"/>
            <a:ext cx="3304045" cy="6858000"/>
          </a:xfrm>
          <a:noFill/>
          <a:ln>
            <a:noFill/>
          </a:ln>
        </p:spPr>
        <p:txBody>
          <a:bodyPr>
            <a:noAutofit/>
          </a:bodyPr>
          <a:lstStyle>
            <a:lvl1pPr>
              <a:defRPr>
                <a:solidFill>
                  <a:schemeClr val="bg1"/>
                </a:solidFill>
              </a:defRPr>
            </a:lvl1pPr>
          </a:lstStyle>
          <a:p>
            <a:r>
              <a:rPr lang="en-US"/>
              <a:t>Click icon to add picture</a:t>
            </a:r>
            <a:endParaRPr lang="en-US" dirty="0"/>
          </a:p>
        </p:txBody>
      </p:sp>
      <p:sp>
        <p:nvSpPr>
          <p:cNvPr id="20" name="Freeform 5"/>
          <p:cNvSpPr>
            <a:spLocks/>
          </p:cNvSpPr>
          <p:nvPr userDrawn="1"/>
        </p:nvSpPr>
        <p:spPr bwMode="auto">
          <a:xfrm rot="16200000">
            <a:off x="-42126" y="3375505"/>
            <a:ext cx="6851673" cy="110068"/>
          </a:xfrm>
          <a:custGeom>
            <a:avLst/>
            <a:gdLst>
              <a:gd name="T0" fmla="*/ 5760 w 5760"/>
              <a:gd name="T1" fmla="*/ 0 h 61"/>
              <a:gd name="T2" fmla="*/ 996 w 5760"/>
              <a:gd name="T3" fmla="*/ 0 h 61"/>
              <a:gd name="T4" fmla="*/ 945 w 5760"/>
              <a:gd name="T5" fmla="*/ 61 h 61"/>
              <a:gd name="T6" fmla="*/ 888 w 5760"/>
              <a:gd name="T7" fmla="*/ 0 h 61"/>
              <a:gd name="T8" fmla="*/ 0 w 5760"/>
              <a:gd name="T9" fmla="*/ 0 h 61"/>
              <a:gd name="connsiteX0" fmla="*/ 8208 w 8208"/>
              <a:gd name="connsiteY0" fmla="*/ 0 h 10246"/>
              <a:gd name="connsiteX1" fmla="*/ 1729 w 8208"/>
              <a:gd name="connsiteY1" fmla="*/ 246 h 10246"/>
              <a:gd name="connsiteX2" fmla="*/ 1641 w 8208"/>
              <a:gd name="connsiteY2" fmla="*/ 10246 h 10246"/>
              <a:gd name="connsiteX3" fmla="*/ 1542 w 8208"/>
              <a:gd name="connsiteY3" fmla="*/ 246 h 10246"/>
              <a:gd name="connsiteX4" fmla="*/ 0 w 8208"/>
              <a:gd name="connsiteY4" fmla="*/ 246 h 10246"/>
              <a:gd name="connsiteX0" fmla="*/ 8265 w 8265"/>
              <a:gd name="connsiteY0" fmla="*/ 0 h 10000"/>
              <a:gd name="connsiteX1" fmla="*/ 2106 w 8265"/>
              <a:gd name="connsiteY1" fmla="*/ 240 h 10000"/>
              <a:gd name="connsiteX2" fmla="*/ 1999 w 8265"/>
              <a:gd name="connsiteY2" fmla="*/ 10000 h 10000"/>
              <a:gd name="connsiteX3" fmla="*/ 1879 w 8265"/>
              <a:gd name="connsiteY3" fmla="*/ 240 h 10000"/>
              <a:gd name="connsiteX4" fmla="*/ 0 w 8265"/>
              <a:gd name="connsiteY4" fmla="*/ 240 h 10000"/>
              <a:gd name="connsiteX0" fmla="*/ 7374 w 7374"/>
              <a:gd name="connsiteY0" fmla="*/ 0 h 10000"/>
              <a:gd name="connsiteX1" fmla="*/ 2548 w 7374"/>
              <a:gd name="connsiteY1" fmla="*/ 240 h 10000"/>
              <a:gd name="connsiteX2" fmla="*/ 2419 w 7374"/>
              <a:gd name="connsiteY2" fmla="*/ 10000 h 10000"/>
              <a:gd name="connsiteX3" fmla="*/ 2273 w 7374"/>
              <a:gd name="connsiteY3" fmla="*/ 240 h 10000"/>
              <a:gd name="connsiteX4" fmla="*/ 0 w 7374"/>
              <a:gd name="connsiteY4" fmla="*/ 240 h 10000"/>
              <a:gd name="connsiteX0" fmla="*/ 8928 w 8928"/>
              <a:gd name="connsiteY0" fmla="*/ 0 h 10240"/>
              <a:gd name="connsiteX1" fmla="*/ 3455 w 8928"/>
              <a:gd name="connsiteY1" fmla="*/ 480 h 10240"/>
              <a:gd name="connsiteX2" fmla="*/ 3280 w 8928"/>
              <a:gd name="connsiteY2" fmla="*/ 10240 h 10240"/>
              <a:gd name="connsiteX3" fmla="*/ 3082 w 8928"/>
              <a:gd name="connsiteY3" fmla="*/ 480 h 10240"/>
              <a:gd name="connsiteX4" fmla="*/ 0 w 8928"/>
              <a:gd name="connsiteY4" fmla="*/ 480 h 10240"/>
              <a:gd name="connsiteX0" fmla="*/ 11411 w 11411"/>
              <a:gd name="connsiteY0" fmla="*/ 0 h 10000"/>
              <a:gd name="connsiteX1" fmla="*/ 5281 w 11411"/>
              <a:gd name="connsiteY1" fmla="*/ 469 h 10000"/>
              <a:gd name="connsiteX2" fmla="*/ 5085 w 11411"/>
              <a:gd name="connsiteY2" fmla="*/ 10000 h 10000"/>
              <a:gd name="connsiteX3" fmla="*/ 4863 w 11411"/>
              <a:gd name="connsiteY3" fmla="*/ 469 h 10000"/>
              <a:gd name="connsiteX4" fmla="*/ 0 w 11411"/>
              <a:gd name="connsiteY4" fmla="*/ 469 h 10000"/>
              <a:gd name="connsiteX0" fmla="*/ 12583 w 12583"/>
              <a:gd name="connsiteY0" fmla="*/ 0 h 10000"/>
              <a:gd name="connsiteX1" fmla="*/ 6453 w 12583"/>
              <a:gd name="connsiteY1" fmla="*/ 469 h 10000"/>
              <a:gd name="connsiteX2" fmla="*/ 6257 w 12583"/>
              <a:gd name="connsiteY2" fmla="*/ 10000 h 10000"/>
              <a:gd name="connsiteX3" fmla="*/ 6035 w 12583"/>
              <a:gd name="connsiteY3" fmla="*/ 469 h 10000"/>
              <a:gd name="connsiteX4" fmla="*/ 0 w 12583"/>
              <a:gd name="connsiteY4" fmla="*/ 4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 h="10000">
                <a:moveTo>
                  <a:pt x="12583" y="0"/>
                </a:moveTo>
                <a:lnTo>
                  <a:pt x="6453" y="469"/>
                </a:lnTo>
                <a:cubicBezTo>
                  <a:pt x="6389" y="3646"/>
                  <a:pt x="6323" y="6823"/>
                  <a:pt x="6257" y="10000"/>
                </a:cubicBezTo>
                <a:cubicBezTo>
                  <a:pt x="6183" y="6823"/>
                  <a:pt x="6110" y="3646"/>
                  <a:pt x="6035" y="469"/>
                </a:cubicBezTo>
                <a:lnTo>
                  <a:pt x="0" y="469"/>
                </a:lnTo>
              </a:path>
            </a:pathLst>
          </a:custGeom>
          <a:noFill/>
          <a:ln w="79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288" dirty="0">
              <a:latin typeface="ＭＳ Ｐゴシック" panose="020B0600070205080204" pitchFamily="50" charset="-128"/>
            </a:endParaRPr>
          </a:p>
        </p:txBody>
      </p:sp>
    </p:spTree>
    <p:extLst>
      <p:ext uri="{BB962C8B-B14F-4D97-AF65-F5344CB8AC3E}">
        <p14:creationId xmlns:p14="http://schemas.microsoft.com/office/powerpoint/2010/main" val="175789440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allery Callouts">
    <p:bg>
      <p:bgPr>
        <a:solidFill>
          <a:schemeClr val="bg1"/>
        </a:solidFill>
        <a:effectLst/>
      </p:bgPr>
    </p:bg>
    <p:spTree>
      <p:nvGrpSpPr>
        <p:cNvPr id="1" name=""/>
        <p:cNvGrpSpPr/>
        <p:nvPr/>
      </p:nvGrpSpPr>
      <p:grpSpPr>
        <a:xfrm>
          <a:off x="0" y="0"/>
          <a:ext cx="0" cy="0"/>
          <a:chOff x="0" y="0"/>
          <a:chExt cx="0" cy="0"/>
        </a:xfrm>
      </p:grpSpPr>
      <p:sp>
        <p:nvSpPr>
          <p:cNvPr id="28" name="Picture Placeholder 8"/>
          <p:cNvSpPr>
            <a:spLocks noGrp="1"/>
          </p:cNvSpPr>
          <p:nvPr>
            <p:ph type="pic" sz="quarter" idx="19"/>
          </p:nvPr>
        </p:nvSpPr>
        <p:spPr>
          <a:xfrm>
            <a:off x="-1" y="-13698"/>
            <a:ext cx="5151574" cy="6871697"/>
          </a:xfrm>
          <a:solidFill>
            <a:schemeClr val="bg1">
              <a:lumMod val="95000"/>
            </a:schemeClr>
          </a:solidFill>
          <a:ln>
            <a:noFill/>
          </a:ln>
        </p:spPr>
        <p:txBody>
          <a:bodyPr>
            <a:noAutofit/>
          </a:bodyPr>
          <a:lstStyle>
            <a:lvl1pP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bwMode="white">
          <a:xfrm>
            <a:off x="337939" y="6547380"/>
            <a:ext cx="3136900" cy="100027"/>
          </a:xfrm>
          <a:prstGeom prst="rect">
            <a:avLst/>
          </a:prstGeom>
        </p:spPr>
        <p:txBody>
          <a:bodyPr vert="horz" lIns="0" tIns="0" rIns="0" bIns="0" rtlCol="0" anchor="ctr">
            <a:spAutoFit/>
          </a:bodyPr>
          <a:lstStyle>
            <a:lvl1pPr>
              <a:defRPr lang="en-US" smtClean="0"/>
            </a:lvl1pPr>
          </a:lstStyle>
          <a:p>
            <a:endParaRPr lang="en-US" dirty="0"/>
          </a:p>
        </p:txBody>
      </p:sp>
      <p:sp>
        <p:nvSpPr>
          <p:cNvPr id="15" name="TextBox 14"/>
          <p:cNvSpPr txBox="1"/>
          <p:nvPr userDrawn="1"/>
        </p:nvSpPr>
        <p:spPr bwMode="white">
          <a:xfrm>
            <a:off x="337940" y="6401048"/>
            <a:ext cx="2773163" cy="100027"/>
          </a:xfrm>
          <a:prstGeom prst="rect">
            <a:avLst/>
          </a:prstGeom>
          <a:noFill/>
        </p:spPr>
        <p:txBody>
          <a:bodyPr wrap="square" lIns="0" tIns="0" rIns="0" bIns="0" rtlCol="0">
            <a:spAutoFit/>
          </a:bodyPr>
          <a:lstStyle/>
          <a:p>
            <a:r>
              <a:rPr lang="en-US" sz="650" dirty="0">
                <a:solidFill>
                  <a:schemeClr val="bg1"/>
                </a:solidFill>
                <a:latin typeface="ＭＳ Ｐゴシック" panose="020B0600070205080204" pitchFamily="50" charset="-128"/>
              </a:rPr>
              <a:t>PwC’s Digital</a:t>
            </a:r>
            <a:r>
              <a:rPr lang="en-US" sz="650" baseline="0" dirty="0">
                <a:solidFill>
                  <a:schemeClr val="bg1"/>
                </a:solidFill>
                <a:latin typeface="ＭＳ Ｐゴシック" panose="020B0600070205080204" pitchFamily="50" charset="-128"/>
              </a:rPr>
              <a:t> Services</a:t>
            </a:r>
            <a:endParaRPr lang="en-US" sz="650" dirty="0">
              <a:solidFill>
                <a:schemeClr val="bg1"/>
              </a:solidFill>
              <a:latin typeface="ＭＳ Ｐゴシック" panose="020B0600070205080204" pitchFamily="50" charset="-128"/>
            </a:endParaRPr>
          </a:p>
        </p:txBody>
      </p:sp>
      <p:sp>
        <p:nvSpPr>
          <p:cNvPr id="26" name="Content Placeholder 2"/>
          <p:cNvSpPr>
            <a:spLocks noGrp="1"/>
          </p:cNvSpPr>
          <p:nvPr>
            <p:ph idx="18"/>
          </p:nvPr>
        </p:nvSpPr>
        <p:spPr bwMode="white">
          <a:xfrm>
            <a:off x="337940" y="5906188"/>
            <a:ext cx="2879648" cy="281480"/>
          </a:xfrm>
        </p:spPr>
        <p:txBody>
          <a:bodyPr numCol="1">
            <a:noAutofit/>
          </a:bodyPr>
          <a:lstStyle>
            <a:lvl1pPr>
              <a:spcBef>
                <a:spcPts val="650"/>
              </a:spcBef>
              <a:tabLst>
                <a:tab pos="309553" algn="l"/>
              </a:tabLst>
              <a:defRPr sz="867" cap="none" baseline="0">
                <a:solidFill>
                  <a:schemeClr val="bg1"/>
                </a:solidFill>
                <a:latin typeface="ＭＳ Ｐゴシック" panose="020B0600070205080204" pitchFamily="50" charset="-128"/>
              </a:defRPr>
            </a:lvl1pPr>
          </a:lstStyle>
          <a:p>
            <a:pPr lvl="0"/>
            <a:r>
              <a:rPr lang="en-US" dirty="0"/>
              <a:t>Click to edit Master text styles</a:t>
            </a:r>
          </a:p>
        </p:txBody>
      </p:sp>
      <p:cxnSp>
        <p:nvCxnSpPr>
          <p:cNvPr id="27" name="Straight Connector 26"/>
          <p:cNvCxnSpPr/>
          <p:nvPr userDrawn="1"/>
        </p:nvCxnSpPr>
        <p:spPr>
          <a:xfrm>
            <a:off x="337940" y="5694197"/>
            <a:ext cx="29924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Picture Placeholder 8"/>
          <p:cNvSpPr>
            <a:spLocks noGrp="1"/>
          </p:cNvSpPr>
          <p:nvPr>
            <p:ph type="pic" sz="quarter" idx="14"/>
          </p:nvPr>
        </p:nvSpPr>
        <p:spPr>
          <a:xfrm>
            <a:off x="5153070" y="-8965"/>
            <a:ext cx="2585536" cy="1723380"/>
          </a:xfrm>
          <a:solidFill>
            <a:schemeClr val="bg1">
              <a:lumMod val="95000"/>
            </a:schemeClr>
          </a:solidFill>
          <a:ln>
            <a:noFill/>
          </a:ln>
        </p:spPr>
        <p:txBody>
          <a:bodyPr>
            <a:noAutofit/>
          </a:bodyPr>
          <a:lstStyle>
            <a:lvl1pPr>
              <a:defRPr>
                <a:solidFill>
                  <a:schemeClr val="tx1"/>
                </a:solidFill>
              </a:defRPr>
            </a:lvl1pPr>
          </a:lstStyle>
          <a:p>
            <a:r>
              <a:rPr lang="en-US"/>
              <a:t>Click icon to add picture</a:t>
            </a:r>
            <a:endParaRPr lang="en-US" dirty="0"/>
          </a:p>
        </p:txBody>
      </p:sp>
      <p:sp>
        <p:nvSpPr>
          <p:cNvPr id="18" name="Picture Placeholder 8"/>
          <p:cNvSpPr>
            <a:spLocks noGrp="1"/>
          </p:cNvSpPr>
          <p:nvPr>
            <p:ph type="pic" sz="quarter" idx="15"/>
          </p:nvPr>
        </p:nvSpPr>
        <p:spPr>
          <a:xfrm>
            <a:off x="5153070" y="1707249"/>
            <a:ext cx="2585536" cy="1723380"/>
          </a:xfrm>
          <a:solidFill>
            <a:schemeClr val="bg1">
              <a:lumMod val="95000"/>
            </a:schemeClr>
          </a:solidFill>
          <a:ln>
            <a:noFill/>
          </a:ln>
        </p:spPr>
        <p:txBody>
          <a:bodyPr>
            <a:noAutofit/>
          </a:bodyPr>
          <a:lstStyle>
            <a:lvl1pPr>
              <a:defRPr>
                <a:solidFill>
                  <a:schemeClr val="tx1"/>
                </a:solidFill>
              </a:defRPr>
            </a:lvl1pPr>
          </a:lstStyle>
          <a:p>
            <a:r>
              <a:rPr lang="en-US"/>
              <a:t>Click icon to add picture</a:t>
            </a:r>
            <a:endParaRPr lang="en-US" dirty="0"/>
          </a:p>
        </p:txBody>
      </p:sp>
      <p:sp>
        <p:nvSpPr>
          <p:cNvPr id="21" name="Picture Placeholder 8"/>
          <p:cNvSpPr>
            <a:spLocks noGrp="1"/>
          </p:cNvSpPr>
          <p:nvPr>
            <p:ph type="pic" sz="quarter" idx="16"/>
          </p:nvPr>
        </p:nvSpPr>
        <p:spPr>
          <a:xfrm>
            <a:off x="5153070" y="3423462"/>
            <a:ext cx="2585536" cy="1723380"/>
          </a:xfrm>
          <a:solidFill>
            <a:schemeClr val="bg1">
              <a:lumMod val="95000"/>
            </a:schemeClr>
          </a:solidFill>
          <a:ln>
            <a:noFill/>
          </a:ln>
        </p:spPr>
        <p:txBody>
          <a:bodyPr>
            <a:noAutofit/>
          </a:bodyPr>
          <a:lstStyle>
            <a:lvl1pPr>
              <a:defRPr>
                <a:solidFill>
                  <a:schemeClr val="tx1"/>
                </a:solidFill>
              </a:defRPr>
            </a:lvl1pPr>
          </a:lstStyle>
          <a:p>
            <a:r>
              <a:rPr lang="en-US"/>
              <a:t>Click icon to add picture</a:t>
            </a:r>
            <a:endParaRPr lang="en-US" dirty="0"/>
          </a:p>
        </p:txBody>
      </p:sp>
      <p:sp>
        <p:nvSpPr>
          <p:cNvPr id="25" name="Picture Placeholder 8"/>
          <p:cNvSpPr>
            <a:spLocks noGrp="1"/>
          </p:cNvSpPr>
          <p:nvPr>
            <p:ph type="pic" sz="quarter" idx="17"/>
          </p:nvPr>
        </p:nvSpPr>
        <p:spPr>
          <a:xfrm>
            <a:off x="5153070" y="5136501"/>
            <a:ext cx="2585536" cy="1723380"/>
          </a:xfrm>
          <a:solidFill>
            <a:schemeClr val="bg1">
              <a:lumMod val="95000"/>
            </a:schemeClr>
          </a:solidFill>
          <a:ln>
            <a:noFill/>
          </a:ln>
        </p:spPr>
        <p:txBody>
          <a:bodyPr>
            <a:noAutofit/>
          </a:bodyPr>
          <a:lstStyle>
            <a:lvl1pPr>
              <a:defRPr>
                <a:solidFill>
                  <a:schemeClr val="tx1"/>
                </a:solidFill>
              </a:defRPr>
            </a:lvl1pPr>
          </a:lstStyle>
          <a:p>
            <a:r>
              <a:rPr lang="en-US"/>
              <a:t>Click icon to add picture</a:t>
            </a:r>
            <a:endParaRPr lang="en-US" dirty="0"/>
          </a:p>
        </p:txBody>
      </p:sp>
      <p:cxnSp>
        <p:nvCxnSpPr>
          <p:cNvPr id="17" name="Straight Connector 16"/>
          <p:cNvCxnSpPr/>
          <p:nvPr userDrawn="1"/>
        </p:nvCxnSpPr>
        <p:spPr bwMode="white">
          <a:xfrm flipH="1">
            <a:off x="5151573" y="-12699"/>
            <a:ext cx="0" cy="68762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659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xperience 4">
    <p:bg>
      <p:bgPr>
        <a:solidFill>
          <a:schemeClr val="bg1"/>
        </a:solidFill>
        <a:effectLst/>
      </p:bgPr>
    </p:bg>
    <p:spTree>
      <p:nvGrpSpPr>
        <p:cNvPr id="1" name=""/>
        <p:cNvGrpSpPr/>
        <p:nvPr/>
      </p:nvGrpSpPr>
      <p:grpSpPr>
        <a:xfrm>
          <a:off x="0" y="0"/>
          <a:ext cx="0" cy="0"/>
          <a:chOff x="0" y="0"/>
          <a:chExt cx="0" cy="0"/>
        </a:xfrm>
      </p:grpSpPr>
      <p:sp>
        <p:nvSpPr>
          <p:cNvPr id="13" name="Freeform 5"/>
          <p:cNvSpPr>
            <a:spLocks/>
          </p:cNvSpPr>
          <p:nvPr userDrawn="1"/>
        </p:nvSpPr>
        <p:spPr bwMode="auto">
          <a:xfrm rot="16200000">
            <a:off x="-43081" y="3375505"/>
            <a:ext cx="6851673" cy="110068"/>
          </a:xfrm>
          <a:custGeom>
            <a:avLst/>
            <a:gdLst>
              <a:gd name="T0" fmla="*/ 5760 w 5760"/>
              <a:gd name="T1" fmla="*/ 0 h 61"/>
              <a:gd name="T2" fmla="*/ 996 w 5760"/>
              <a:gd name="T3" fmla="*/ 0 h 61"/>
              <a:gd name="T4" fmla="*/ 945 w 5760"/>
              <a:gd name="T5" fmla="*/ 61 h 61"/>
              <a:gd name="T6" fmla="*/ 888 w 5760"/>
              <a:gd name="T7" fmla="*/ 0 h 61"/>
              <a:gd name="T8" fmla="*/ 0 w 5760"/>
              <a:gd name="T9" fmla="*/ 0 h 61"/>
              <a:gd name="connsiteX0" fmla="*/ 8208 w 8208"/>
              <a:gd name="connsiteY0" fmla="*/ 0 h 10246"/>
              <a:gd name="connsiteX1" fmla="*/ 1729 w 8208"/>
              <a:gd name="connsiteY1" fmla="*/ 246 h 10246"/>
              <a:gd name="connsiteX2" fmla="*/ 1641 w 8208"/>
              <a:gd name="connsiteY2" fmla="*/ 10246 h 10246"/>
              <a:gd name="connsiteX3" fmla="*/ 1542 w 8208"/>
              <a:gd name="connsiteY3" fmla="*/ 246 h 10246"/>
              <a:gd name="connsiteX4" fmla="*/ 0 w 8208"/>
              <a:gd name="connsiteY4" fmla="*/ 246 h 10246"/>
              <a:gd name="connsiteX0" fmla="*/ 8265 w 8265"/>
              <a:gd name="connsiteY0" fmla="*/ 0 h 10000"/>
              <a:gd name="connsiteX1" fmla="*/ 2106 w 8265"/>
              <a:gd name="connsiteY1" fmla="*/ 240 h 10000"/>
              <a:gd name="connsiteX2" fmla="*/ 1999 w 8265"/>
              <a:gd name="connsiteY2" fmla="*/ 10000 h 10000"/>
              <a:gd name="connsiteX3" fmla="*/ 1879 w 8265"/>
              <a:gd name="connsiteY3" fmla="*/ 240 h 10000"/>
              <a:gd name="connsiteX4" fmla="*/ 0 w 8265"/>
              <a:gd name="connsiteY4" fmla="*/ 240 h 10000"/>
              <a:gd name="connsiteX0" fmla="*/ 7374 w 7374"/>
              <a:gd name="connsiteY0" fmla="*/ 0 h 10000"/>
              <a:gd name="connsiteX1" fmla="*/ 2548 w 7374"/>
              <a:gd name="connsiteY1" fmla="*/ 240 h 10000"/>
              <a:gd name="connsiteX2" fmla="*/ 2419 w 7374"/>
              <a:gd name="connsiteY2" fmla="*/ 10000 h 10000"/>
              <a:gd name="connsiteX3" fmla="*/ 2273 w 7374"/>
              <a:gd name="connsiteY3" fmla="*/ 240 h 10000"/>
              <a:gd name="connsiteX4" fmla="*/ 0 w 7374"/>
              <a:gd name="connsiteY4" fmla="*/ 240 h 10000"/>
              <a:gd name="connsiteX0" fmla="*/ 8928 w 8928"/>
              <a:gd name="connsiteY0" fmla="*/ 0 h 10240"/>
              <a:gd name="connsiteX1" fmla="*/ 3455 w 8928"/>
              <a:gd name="connsiteY1" fmla="*/ 480 h 10240"/>
              <a:gd name="connsiteX2" fmla="*/ 3280 w 8928"/>
              <a:gd name="connsiteY2" fmla="*/ 10240 h 10240"/>
              <a:gd name="connsiteX3" fmla="*/ 3082 w 8928"/>
              <a:gd name="connsiteY3" fmla="*/ 480 h 10240"/>
              <a:gd name="connsiteX4" fmla="*/ 0 w 8928"/>
              <a:gd name="connsiteY4" fmla="*/ 480 h 10240"/>
              <a:gd name="connsiteX0" fmla="*/ 11411 w 11411"/>
              <a:gd name="connsiteY0" fmla="*/ 0 h 10000"/>
              <a:gd name="connsiteX1" fmla="*/ 5281 w 11411"/>
              <a:gd name="connsiteY1" fmla="*/ 469 h 10000"/>
              <a:gd name="connsiteX2" fmla="*/ 5085 w 11411"/>
              <a:gd name="connsiteY2" fmla="*/ 10000 h 10000"/>
              <a:gd name="connsiteX3" fmla="*/ 4863 w 11411"/>
              <a:gd name="connsiteY3" fmla="*/ 469 h 10000"/>
              <a:gd name="connsiteX4" fmla="*/ 0 w 11411"/>
              <a:gd name="connsiteY4" fmla="*/ 469 h 10000"/>
              <a:gd name="connsiteX0" fmla="*/ 12583 w 12583"/>
              <a:gd name="connsiteY0" fmla="*/ 0 h 10000"/>
              <a:gd name="connsiteX1" fmla="*/ 6453 w 12583"/>
              <a:gd name="connsiteY1" fmla="*/ 469 h 10000"/>
              <a:gd name="connsiteX2" fmla="*/ 6257 w 12583"/>
              <a:gd name="connsiteY2" fmla="*/ 10000 h 10000"/>
              <a:gd name="connsiteX3" fmla="*/ 6035 w 12583"/>
              <a:gd name="connsiteY3" fmla="*/ 469 h 10000"/>
              <a:gd name="connsiteX4" fmla="*/ 0 w 12583"/>
              <a:gd name="connsiteY4" fmla="*/ 4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 h="10000">
                <a:moveTo>
                  <a:pt x="12583" y="0"/>
                </a:moveTo>
                <a:lnTo>
                  <a:pt x="6453" y="469"/>
                </a:lnTo>
                <a:cubicBezTo>
                  <a:pt x="6389" y="3646"/>
                  <a:pt x="6323" y="6823"/>
                  <a:pt x="6257" y="10000"/>
                </a:cubicBezTo>
                <a:cubicBezTo>
                  <a:pt x="6183" y="6823"/>
                  <a:pt x="6110" y="3646"/>
                  <a:pt x="6035" y="469"/>
                </a:cubicBezTo>
                <a:lnTo>
                  <a:pt x="0" y="469"/>
                </a:lnTo>
              </a:path>
            </a:pathLst>
          </a:custGeom>
          <a:noFill/>
          <a:ln w="7938" cap="rnd">
            <a:solidFill>
              <a:srgbClr val="E130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288" dirty="0">
              <a:latin typeface="ＭＳ Ｐゴシック" panose="020B0600070205080204" pitchFamily="50" charset="-128"/>
            </a:endParaRPr>
          </a:p>
        </p:txBody>
      </p:sp>
      <p:sp>
        <p:nvSpPr>
          <p:cNvPr id="2" name="Title 1"/>
          <p:cNvSpPr>
            <a:spLocks noGrp="1"/>
          </p:cNvSpPr>
          <p:nvPr>
            <p:ph type="title" hasCustomPrompt="1"/>
          </p:nvPr>
        </p:nvSpPr>
        <p:spPr>
          <a:xfrm>
            <a:off x="335360" y="1950185"/>
            <a:ext cx="2874780" cy="666977"/>
          </a:xfrm>
        </p:spPr>
        <p:txBody>
          <a:bodyPr anchor="t"/>
          <a:lstStyle>
            <a:lvl1pPr algn="l">
              <a:lnSpc>
                <a:spcPct val="100000"/>
              </a:lnSpc>
              <a:defRPr sz="2167" b="0" cap="none">
                <a:solidFill>
                  <a:schemeClr val="tx1"/>
                </a:solidFill>
                <a:latin typeface="ＭＳ Ｐゴシック" panose="020B0600070205080204" pitchFamily="50" charset="-128"/>
              </a:defRPr>
            </a:lvl1pPr>
          </a:lstStyle>
          <a:p>
            <a:r>
              <a:rPr lang="en-US" dirty="0"/>
              <a:t>Click to edit master title</a:t>
            </a:r>
          </a:p>
        </p:txBody>
      </p:sp>
      <p:sp>
        <p:nvSpPr>
          <p:cNvPr id="3" name="Text Placeholder 2"/>
          <p:cNvSpPr>
            <a:spLocks noGrp="1"/>
          </p:cNvSpPr>
          <p:nvPr>
            <p:ph type="body" idx="1"/>
          </p:nvPr>
        </p:nvSpPr>
        <p:spPr>
          <a:xfrm>
            <a:off x="335360" y="3736947"/>
            <a:ext cx="2648757" cy="180049"/>
          </a:xfrm>
        </p:spPr>
        <p:txBody>
          <a:bodyPr anchor="t" anchorCtr="0"/>
          <a:lstStyle>
            <a:lvl1pPr marL="0" indent="0" algn="l">
              <a:lnSpc>
                <a:spcPct val="120000"/>
              </a:lnSpc>
              <a:spcBef>
                <a:spcPts val="0"/>
              </a:spcBef>
              <a:buFont typeface="Wingdings" panose="05000000000000000000" pitchFamily="2" charset="2"/>
              <a:buNone/>
              <a:defRPr sz="975" cap="none" baseline="0">
                <a:solidFill>
                  <a:schemeClr val="tx1"/>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dirty="0"/>
          </a:p>
        </p:txBody>
      </p:sp>
      <p:cxnSp>
        <p:nvCxnSpPr>
          <p:cNvPr id="9" name="Straight Connector 8"/>
          <p:cNvCxnSpPr/>
          <p:nvPr userDrawn="1"/>
        </p:nvCxnSpPr>
        <p:spPr>
          <a:xfrm>
            <a:off x="6584141" y="586683"/>
            <a:ext cx="0" cy="5738491"/>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rot="16200000">
            <a:off x="646212" y="3147655"/>
            <a:ext cx="0" cy="616546"/>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8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xperience 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960" y="2481867"/>
            <a:ext cx="2663185" cy="293350"/>
          </a:xfrm>
        </p:spPr>
        <p:txBody>
          <a:bodyPr anchor="t"/>
          <a:lstStyle>
            <a:lvl1pPr algn="ctr">
              <a:lnSpc>
                <a:spcPct val="110000"/>
              </a:lnSpc>
              <a:defRPr sz="1733" b="0" cap="none">
                <a:solidFill>
                  <a:schemeClr val="tx1"/>
                </a:solidFill>
              </a:defRPr>
            </a:lvl1pPr>
          </a:lstStyle>
          <a:p>
            <a:r>
              <a:rPr lang="en-US" dirty="0"/>
              <a:t>Click to edit master title</a:t>
            </a:r>
          </a:p>
        </p:txBody>
      </p:sp>
      <p:sp>
        <p:nvSpPr>
          <p:cNvPr id="3" name="Text Placeholder 2"/>
          <p:cNvSpPr>
            <a:spLocks noGrp="1"/>
          </p:cNvSpPr>
          <p:nvPr>
            <p:ph type="body" idx="1"/>
          </p:nvPr>
        </p:nvSpPr>
        <p:spPr>
          <a:xfrm>
            <a:off x="337940" y="4566211"/>
            <a:ext cx="2648757" cy="116635"/>
          </a:xfrm>
        </p:spPr>
        <p:txBody>
          <a:bodyPr anchor="t" anchorCtr="0"/>
          <a:lstStyle>
            <a:lvl1pPr marL="0" indent="0" algn="ctr">
              <a:buNone/>
              <a:defRPr sz="758" b="1" kern="0" cap="all" spc="0" baseline="0">
                <a:solidFill>
                  <a:schemeClr val="tx1"/>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dirty="0"/>
          </a:p>
        </p:txBody>
      </p:sp>
      <p:cxnSp>
        <p:nvCxnSpPr>
          <p:cNvPr id="12" name="Straight Connector 11"/>
          <p:cNvCxnSpPr/>
          <p:nvPr userDrawn="1"/>
        </p:nvCxnSpPr>
        <p:spPr>
          <a:xfrm>
            <a:off x="6584141" y="586683"/>
            <a:ext cx="0" cy="5738491"/>
          </a:xfrm>
          <a:prstGeom prst="line">
            <a:avLst/>
          </a:prstGeom>
          <a:ln w="9525">
            <a:solidFill>
              <a:srgbClr val="CCCCCC"/>
            </a:solidFill>
            <a:miter lim="800000"/>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userDrawn="1"/>
        </p:nvSpPr>
        <p:spPr bwMode="auto">
          <a:xfrm rot="16200000">
            <a:off x="-43081" y="3375505"/>
            <a:ext cx="6851673" cy="110068"/>
          </a:xfrm>
          <a:custGeom>
            <a:avLst/>
            <a:gdLst>
              <a:gd name="T0" fmla="*/ 5760 w 5760"/>
              <a:gd name="T1" fmla="*/ 0 h 61"/>
              <a:gd name="T2" fmla="*/ 996 w 5760"/>
              <a:gd name="T3" fmla="*/ 0 h 61"/>
              <a:gd name="T4" fmla="*/ 945 w 5760"/>
              <a:gd name="T5" fmla="*/ 61 h 61"/>
              <a:gd name="T6" fmla="*/ 888 w 5760"/>
              <a:gd name="T7" fmla="*/ 0 h 61"/>
              <a:gd name="T8" fmla="*/ 0 w 5760"/>
              <a:gd name="T9" fmla="*/ 0 h 61"/>
              <a:gd name="connsiteX0" fmla="*/ 8208 w 8208"/>
              <a:gd name="connsiteY0" fmla="*/ 0 h 10246"/>
              <a:gd name="connsiteX1" fmla="*/ 1729 w 8208"/>
              <a:gd name="connsiteY1" fmla="*/ 246 h 10246"/>
              <a:gd name="connsiteX2" fmla="*/ 1641 w 8208"/>
              <a:gd name="connsiteY2" fmla="*/ 10246 h 10246"/>
              <a:gd name="connsiteX3" fmla="*/ 1542 w 8208"/>
              <a:gd name="connsiteY3" fmla="*/ 246 h 10246"/>
              <a:gd name="connsiteX4" fmla="*/ 0 w 8208"/>
              <a:gd name="connsiteY4" fmla="*/ 246 h 10246"/>
              <a:gd name="connsiteX0" fmla="*/ 8265 w 8265"/>
              <a:gd name="connsiteY0" fmla="*/ 0 h 10000"/>
              <a:gd name="connsiteX1" fmla="*/ 2106 w 8265"/>
              <a:gd name="connsiteY1" fmla="*/ 240 h 10000"/>
              <a:gd name="connsiteX2" fmla="*/ 1999 w 8265"/>
              <a:gd name="connsiteY2" fmla="*/ 10000 h 10000"/>
              <a:gd name="connsiteX3" fmla="*/ 1879 w 8265"/>
              <a:gd name="connsiteY3" fmla="*/ 240 h 10000"/>
              <a:gd name="connsiteX4" fmla="*/ 0 w 8265"/>
              <a:gd name="connsiteY4" fmla="*/ 240 h 10000"/>
              <a:gd name="connsiteX0" fmla="*/ 7374 w 7374"/>
              <a:gd name="connsiteY0" fmla="*/ 0 h 10000"/>
              <a:gd name="connsiteX1" fmla="*/ 2548 w 7374"/>
              <a:gd name="connsiteY1" fmla="*/ 240 h 10000"/>
              <a:gd name="connsiteX2" fmla="*/ 2419 w 7374"/>
              <a:gd name="connsiteY2" fmla="*/ 10000 h 10000"/>
              <a:gd name="connsiteX3" fmla="*/ 2273 w 7374"/>
              <a:gd name="connsiteY3" fmla="*/ 240 h 10000"/>
              <a:gd name="connsiteX4" fmla="*/ 0 w 7374"/>
              <a:gd name="connsiteY4" fmla="*/ 240 h 10000"/>
              <a:gd name="connsiteX0" fmla="*/ 8928 w 8928"/>
              <a:gd name="connsiteY0" fmla="*/ 0 h 10240"/>
              <a:gd name="connsiteX1" fmla="*/ 3455 w 8928"/>
              <a:gd name="connsiteY1" fmla="*/ 480 h 10240"/>
              <a:gd name="connsiteX2" fmla="*/ 3280 w 8928"/>
              <a:gd name="connsiteY2" fmla="*/ 10240 h 10240"/>
              <a:gd name="connsiteX3" fmla="*/ 3082 w 8928"/>
              <a:gd name="connsiteY3" fmla="*/ 480 h 10240"/>
              <a:gd name="connsiteX4" fmla="*/ 0 w 8928"/>
              <a:gd name="connsiteY4" fmla="*/ 480 h 10240"/>
              <a:gd name="connsiteX0" fmla="*/ 11411 w 11411"/>
              <a:gd name="connsiteY0" fmla="*/ 0 h 10000"/>
              <a:gd name="connsiteX1" fmla="*/ 5281 w 11411"/>
              <a:gd name="connsiteY1" fmla="*/ 469 h 10000"/>
              <a:gd name="connsiteX2" fmla="*/ 5085 w 11411"/>
              <a:gd name="connsiteY2" fmla="*/ 10000 h 10000"/>
              <a:gd name="connsiteX3" fmla="*/ 4863 w 11411"/>
              <a:gd name="connsiteY3" fmla="*/ 469 h 10000"/>
              <a:gd name="connsiteX4" fmla="*/ 0 w 11411"/>
              <a:gd name="connsiteY4" fmla="*/ 469 h 10000"/>
              <a:gd name="connsiteX0" fmla="*/ 12583 w 12583"/>
              <a:gd name="connsiteY0" fmla="*/ 0 h 10000"/>
              <a:gd name="connsiteX1" fmla="*/ 6453 w 12583"/>
              <a:gd name="connsiteY1" fmla="*/ 469 h 10000"/>
              <a:gd name="connsiteX2" fmla="*/ 6257 w 12583"/>
              <a:gd name="connsiteY2" fmla="*/ 10000 h 10000"/>
              <a:gd name="connsiteX3" fmla="*/ 6035 w 12583"/>
              <a:gd name="connsiteY3" fmla="*/ 469 h 10000"/>
              <a:gd name="connsiteX4" fmla="*/ 0 w 12583"/>
              <a:gd name="connsiteY4" fmla="*/ 4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 h="10000">
                <a:moveTo>
                  <a:pt x="12583" y="0"/>
                </a:moveTo>
                <a:lnTo>
                  <a:pt x="6453" y="469"/>
                </a:lnTo>
                <a:cubicBezTo>
                  <a:pt x="6389" y="3646"/>
                  <a:pt x="6323" y="6823"/>
                  <a:pt x="6257" y="10000"/>
                </a:cubicBezTo>
                <a:cubicBezTo>
                  <a:pt x="6183" y="6823"/>
                  <a:pt x="6110" y="3646"/>
                  <a:pt x="6035" y="469"/>
                </a:cubicBezTo>
                <a:lnTo>
                  <a:pt x="0" y="469"/>
                </a:lnTo>
              </a:path>
            </a:pathLst>
          </a:custGeom>
          <a:noFill/>
          <a:ln w="7938" cap="rnd">
            <a:solidFill>
              <a:srgbClr val="E130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288" dirty="0">
              <a:latin typeface="ＭＳ Ｐゴシック" panose="020B0600070205080204" pitchFamily="50" charset="-128"/>
            </a:endParaRPr>
          </a:p>
        </p:txBody>
      </p:sp>
    </p:spTree>
    <p:extLst>
      <p:ext uri="{BB962C8B-B14F-4D97-AF65-F5344CB8AC3E}">
        <p14:creationId xmlns:p14="http://schemas.microsoft.com/office/powerpoint/2010/main" val="3734635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xperience 6">
    <p:bg>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marL="0" algn="l" defTabSz="990570" rtl="0" eaLnBrk="1" latinLnBrk="0" hangingPunct="1">
              <a:defRPr lang="en-US" sz="650" kern="1200" smtClean="0">
                <a:solidFill>
                  <a:schemeClr val="bg1"/>
                </a:solidFill>
                <a:latin typeface="ＭＳ Ｐゴシック" panose="020B0600070205080204" pitchFamily="50" charset="-128"/>
                <a:ea typeface="+mn-ea"/>
                <a:cs typeface="+mn-cs"/>
              </a:defRPr>
            </a:lvl1pPr>
          </a:lstStyle>
          <a:p>
            <a:endParaRPr lang="ja-JP" altLang="en-US" dirty="0"/>
          </a:p>
        </p:txBody>
      </p:sp>
      <p:sp>
        <p:nvSpPr>
          <p:cNvPr id="15" name="TextBox 14"/>
          <p:cNvSpPr txBox="1"/>
          <p:nvPr userDrawn="1"/>
        </p:nvSpPr>
        <p:spPr>
          <a:xfrm>
            <a:off x="337940" y="6401048"/>
            <a:ext cx="2773163" cy="100027"/>
          </a:xfrm>
          <a:prstGeom prst="rect">
            <a:avLst/>
          </a:prstGeom>
          <a:noFill/>
        </p:spPr>
        <p:txBody>
          <a:bodyPr wrap="square" lIns="0" tIns="0" rIns="0" bIns="0" rtlCol="0">
            <a:spAutoFit/>
          </a:bodyPr>
          <a:lstStyle/>
          <a:p>
            <a:r>
              <a:rPr lang="en-US" sz="650" dirty="0">
                <a:solidFill>
                  <a:schemeClr val="bg1"/>
                </a:solidFill>
                <a:latin typeface="ＭＳ Ｐゴシック" panose="020B0600070205080204" pitchFamily="50" charset="-128"/>
              </a:rPr>
              <a:t>PwC’s Digital</a:t>
            </a:r>
            <a:r>
              <a:rPr lang="en-US" sz="650" baseline="0" dirty="0">
                <a:solidFill>
                  <a:schemeClr val="bg1"/>
                </a:solidFill>
                <a:latin typeface="ＭＳ Ｐゴシック" panose="020B0600070205080204" pitchFamily="50" charset="-128"/>
              </a:rPr>
              <a:t> Services</a:t>
            </a:r>
            <a:endParaRPr lang="en-US" sz="650" dirty="0">
              <a:solidFill>
                <a:schemeClr val="bg1"/>
              </a:solidFill>
              <a:latin typeface="ＭＳ Ｐゴシック" panose="020B0600070205080204" pitchFamily="50" charset="-128"/>
            </a:endParaRPr>
          </a:p>
        </p:txBody>
      </p:sp>
      <p:sp>
        <p:nvSpPr>
          <p:cNvPr id="17" name="Title 1"/>
          <p:cNvSpPr>
            <a:spLocks noGrp="1"/>
          </p:cNvSpPr>
          <p:nvPr>
            <p:ph type="title" hasCustomPrompt="1"/>
          </p:nvPr>
        </p:nvSpPr>
        <p:spPr>
          <a:xfrm>
            <a:off x="335360" y="2516012"/>
            <a:ext cx="2874780" cy="666977"/>
          </a:xfrm>
        </p:spPr>
        <p:txBody>
          <a:bodyPr anchor="b" anchorCtr="0"/>
          <a:lstStyle>
            <a:lvl1pPr algn="l">
              <a:lnSpc>
                <a:spcPct val="100000"/>
              </a:lnSpc>
              <a:defRPr sz="2167" b="0" cap="none">
                <a:solidFill>
                  <a:schemeClr val="bg1"/>
                </a:solidFill>
                <a:latin typeface="ＭＳ Ｐゴシック" panose="020B0600070205080204" pitchFamily="50" charset="-128"/>
              </a:defRPr>
            </a:lvl1pPr>
          </a:lstStyle>
          <a:p>
            <a:r>
              <a:rPr lang="en-US" dirty="0"/>
              <a:t>Click to edit master title</a:t>
            </a:r>
          </a:p>
        </p:txBody>
      </p:sp>
      <p:sp>
        <p:nvSpPr>
          <p:cNvPr id="8" name="Text Placeholder 7"/>
          <p:cNvSpPr>
            <a:spLocks noGrp="1"/>
          </p:cNvSpPr>
          <p:nvPr>
            <p:ph type="body" sz="quarter" idx="14"/>
          </p:nvPr>
        </p:nvSpPr>
        <p:spPr>
          <a:xfrm>
            <a:off x="335361" y="3721680"/>
            <a:ext cx="2543572" cy="150041"/>
          </a:xfrm>
        </p:spPr>
        <p:txBody>
          <a:bodyPr/>
          <a:lstStyle>
            <a:lvl1pPr>
              <a:defRPr sz="975">
                <a:solidFill>
                  <a:schemeClr val="bg1"/>
                </a:solidFill>
                <a:latin typeface="ＭＳ Ｐゴシック" panose="020B0600070205080204" pitchFamily="50" charset="-128"/>
              </a:defRPr>
            </a:lvl1pPr>
          </a:lstStyle>
          <a:p>
            <a:pPr lvl="0"/>
            <a:r>
              <a:rPr lang="en-US" dirty="0"/>
              <a:t>Click to edit Master text styles</a:t>
            </a:r>
          </a:p>
        </p:txBody>
      </p:sp>
      <p:sp>
        <p:nvSpPr>
          <p:cNvPr id="12" name="Freeform 5"/>
          <p:cNvSpPr>
            <a:spLocks/>
          </p:cNvSpPr>
          <p:nvPr userDrawn="1"/>
        </p:nvSpPr>
        <p:spPr bwMode="auto">
          <a:xfrm rot="16200000">
            <a:off x="-43081" y="3375505"/>
            <a:ext cx="6851673" cy="110068"/>
          </a:xfrm>
          <a:custGeom>
            <a:avLst/>
            <a:gdLst>
              <a:gd name="T0" fmla="*/ 5760 w 5760"/>
              <a:gd name="T1" fmla="*/ 0 h 61"/>
              <a:gd name="T2" fmla="*/ 996 w 5760"/>
              <a:gd name="T3" fmla="*/ 0 h 61"/>
              <a:gd name="T4" fmla="*/ 945 w 5760"/>
              <a:gd name="T5" fmla="*/ 61 h 61"/>
              <a:gd name="T6" fmla="*/ 888 w 5760"/>
              <a:gd name="T7" fmla="*/ 0 h 61"/>
              <a:gd name="T8" fmla="*/ 0 w 5760"/>
              <a:gd name="T9" fmla="*/ 0 h 61"/>
              <a:gd name="connsiteX0" fmla="*/ 8208 w 8208"/>
              <a:gd name="connsiteY0" fmla="*/ 0 h 10246"/>
              <a:gd name="connsiteX1" fmla="*/ 1729 w 8208"/>
              <a:gd name="connsiteY1" fmla="*/ 246 h 10246"/>
              <a:gd name="connsiteX2" fmla="*/ 1641 w 8208"/>
              <a:gd name="connsiteY2" fmla="*/ 10246 h 10246"/>
              <a:gd name="connsiteX3" fmla="*/ 1542 w 8208"/>
              <a:gd name="connsiteY3" fmla="*/ 246 h 10246"/>
              <a:gd name="connsiteX4" fmla="*/ 0 w 8208"/>
              <a:gd name="connsiteY4" fmla="*/ 246 h 10246"/>
              <a:gd name="connsiteX0" fmla="*/ 8265 w 8265"/>
              <a:gd name="connsiteY0" fmla="*/ 0 h 10000"/>
              <a:gd name="connsiteX1" fmla="*/ 2106 w 8265"/>
              <a:gd name="connsiteY1" fmla="*/ 240 h 10000"/>
              <a:gd name="connsiteX2" fmla="*/ 1999 w 8265"/>
              <a:gd name="connsiteY2" fmla="*/ 10000 h 10000"/>
              <a:gd name="connsiteX3" fmla="*/ 1879 w 8265"/>
              <a:gd name="connsiteY3" fmla="*/ 240 h 10000"/>
              <a:gd name="connsiteX4" fmla="*/ 0 w 8265"/>
              <a:gd name="connsiteY4" fmla="*/ 240 h 10000"/>
              <a:gd name="connsiteX0" fmla="*/ 7374 w 7374"/>
              <a:gd name="connsiteY0" fmla="*/ 0 h 10000"/>
              <a:gd name="connsiteX1" fmla="*/ 2548 w 7374"/>
              <a:gd name="connsiteY1" fmla="*/ 240 h 10000"/>
              <a:gd name="connsiteX2" fmla="*/ 2419 w 7374"/>
              <a:gd name="connsiteY2" fmla="*/ 10000 h 10000"/>
              <a:gd name="connsiteX3" fmla="*/ 2273 w 7374"/>
              <a:gd name="connsiteY3" fmla="*/ 240 h 10000"/>
              <a:gd name="connsiteX4" fmla="*/ 0 w 7374"/>
              <a:gd name="connsiteY4" fmla="*/ 240 h 10000"/>
              <a:gd name="connsiteX0" fmla="*/ 8928 w 8928"/>
              <a:gd name="connsiteY0" fmla="*/ 0 h 10240"/>
              <a:gd name="connsiteX1" fmla="*/ 3455 w 8928"/>
              <a:gd name="connsiteY1" fmla="*/ 480 h 10240"/>
              <a:gd name="connsiteX2" fmla="*/ 3280 w 8928"/>
              <a:gd name="connsiteY2" fmla="*/ 10240 h 10240"/>
              <a:gd name="connsiteX3" fmla="*/ 3082 w 8928"/>
              <a:gd name="connsiteY3" fmla="*/ 480 h 10240"/>
              <a:gd name="connsiteX4" fmla="*/ 0 w 8928"/>
              <a:gd name="connsiteY4" fmla="*/ 480 h 10240"/>
              <a:gd name="connsiteX0" fmla="*/ 11411 w 11411"/>
              <a:gd name="connsiteY0" fmla="*/ 0 h 10000"/>
              <a:gd name="connsiteX1" fmla="*/ 5281 w 11411"/>
              <a:gd name="connsiteY1" fmla="*/ 469 h 10000"/>
              <a:gd name="connsiteX2" fmla="*/ 5085 w 11411"/>
              <a:gd name="connsiteY2" fmla="*/ 10000 h 10000"/>
              <a:gd name="connsiteX3" fmla="*/ 4863 w 11411"/>
              <a:gd name="connsiteY3" fmla="*/ 469 h 10000"/>
              <a:gd name="connsiteX4" fmla="*/ 0 w 11411"/>
              <a:gd name="connsiteY4" fmla="*/ 469 h 10000"/>
              <a:gd name="connsiteX0" fmla="*/ 12583 w 12583"/>
              <a:gd name="connsiteY0" fmla="*/ 0 h 10000"/>
              <a:gd name="connsiteX1" fmla="*/ 6453 w 12583"/>
              <a:gd name="connsiteY1" fmla="*/ 469 h 10000"/>
              <a:gd name="connsiteX2" fmla="*/ 6257 w 12583"/>
              <a:gd name="connsiteY2" fmla="*/ 10000 h 10000"/>
              <a:gd name="connsiteX3" fmla="*/ 6035 w 12583"/>
              <a:gd name="connsiteY3" fmla="*/ 469 h 10000"/>
              <a:gd name="connsiteX4" fmla="*/ 0 w 12583"/>
              <a:gd name="connsiteY4" fmla="*/ 4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 h="10000">
                <a:moveTo>
                  <a:pt x="12583" y="0"/>
                </a:moveTo>
                <a:lnTo>
                  <a:pt x="6453" y="469"/>
                </a:lnTo>
                <a:cubicBezTo>
                  <a:pt x="6389" y="3646"/>
                  <a:pt x="6323" y="6823"/>
                  <a:pt x="6257" y="10000"/>
                </a:cubicBezTo>
                <a:cubicBezTo>
                  <a:pt x="6183" y="6823"/>
                  <a:pt x="6110" y="3646"/>
                  <a:pt x="6035" y="469"/>
                </a:cubicBezTo>
                <a:lnTo>
                  <a:pt x="0" y="469"/>
                </a:lnTo>
              </a:path>
            </a:pathLst>
          </a:custGeom>
          <a:noFill/>
          <a:ln w="79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288" dirty="0">
              <a:latin typeface="ＭＳ Ｐゴシック" panose="020B0600070205080204" pitchFamily="50" charset="-128"/>
            </a:endParaRPr>
          </a:p>
        </p:txBody>
      </p:sp>
    </p:spTree>
    <p:extLst>
      <p:ext uri="{BB962C8B-B14F-4D97-AF65-F5344CB8AC3E}">
        <p14:creationId xmlns:p14="http://schemas.microsoft.com/office/powerpoint/2010/main" val="230902927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xperience 7">
    <p:bg>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marL="0" algn="l" defTabSz="990570" rtl="0" eaLnBrk="1" latinLnBrk="0" hangingPunct="1">
              <a:defRPr lang="en-US" sz="650" kern="1200" smtClean="0">
                <a:solidFill>
                  <a:schemeClr val="bg1"/>
                </a:solidFill>
                <a:latin typeface="ＭＳ Ｐゴシック" panose="020B0600070205080204" pitchFamily="50" charset="-128"/>
                <a:ea typeface="+mn-ea"/>
                <a:cs typeface="+mn-cs"/>
              </a:defRPr>
            </a:lvl1pPr>
          </a:lstStyle>
          <a:p>
            <a:endParaRPr lang="ja-JP" altLang="en-US" dirty="0"/>
          </a:p>
        </p:txBody>
      </p:sp>
      <p:sp>
        <p:nvSpPr>
          <p:cNvPr id="15" name="TextBox 14"/>
          <p:cNvSpPr txBox="1"/>
          <p:nvPr userDrawn="1"/>
        </p:nvSpPr>
        <p:spPr>
          <a:xfrm>
            <a:off x="337940" y="6401048"/>
            <a:ext cx="2773163" cy="100027"/>
          </a:xfrm>
          <a:prstGeom prst="rect">
            <a:avLst/>
          </a:prstGeom>
          <a:noFill/>
        </p:spPr>
        <p:txBody>
          <a:bodyPr wrap="square" lIns="0" tIns="0" rIns="0" bIns="0" rtlCol="0">
            <a:spAutoFit/>
          </a:bodyPr>
          <a:lstStyle/>
          <a:p>
            <a:r>
              <a:rPr lang="en-US" sz="650" dirty="0">
                <a:solidFill>
                  <a:schemeClr val="bg1"/>
                </a:solidFill>
                <a:latin typeface="ＭＳ Ｐゴシック" panose="020B0600070205080204" pitchFamily="50" charset="-128"/>
              </a:rPr>
              <a:t>PwC’s Digital</a:t>
            </a:r>
            <a:r>
              <a:rPr lang="en-US" sz="650" baseline="0" dirty="0">
                <a:solidFill>
                  <a:schemeClr val="bg1"/>
                </a:solidFill>
                <a:latin typeface="ＭＳ Ｐゴシック" panose="020B0600070205080204" pitchFamily="50" charset="-128"/>
              </a:rPr>
              <a:t> Services</a:t>
            </a:r>
            <a:endParaRPr lang="en-US" sz="650" dirty="0">
              <a:solidFill>
                <a:schemeClr val="bg1"/>
              </a:solidFill>
              <a:latin typeface="ＭＳ Ｐゴシック" panose="020B0600070205080204" pitchFamily="50" charset="-128"/>
            </a:endParaRPr>
          </a:p>
        </p:txBody>
      </p:sp>
      <p:sp>
        <p:nvSpPr>
          <p:cNvPr id="17" name="Title 1"/>
          <p:cNvSpPr>
            <a:spLocks noGrp="1"/>
          </p:cNvSpPr>
          <p:nvPr>
            <p:ph type="title" hasCustomPrompt="1"/>
          </p:nvPr>
        </p:nvSpPr>
        <p:spPr>
          <a:xfrm>
            <a:off x="335360" y="3187246"/>
            <a:ext cx="2874780" cy="666977"/>
          </a:xfrm>
        </p:spPr>
        <p:txBody>
          <a:bodyPr anchor="b" anchorCtr="0"/>
          <a:lstStyle>
            <a:lvl1pPr algn="l">
              <a:lnSpc>
                <a:spcPct val="100000"/>
              </a:lnSpc>
              <a:defRPr sz="2167" b="0" cap="none">
                <a:solidFill>
                  <a:schemeClr val="bg1"/>
                </a:solidFill>
                <a:latin typeface="ＭＳ Ｐゴシック" panose="020B0600070205080204" pitchFamily="50" charset="-128"/>
              </a:defRPr>
            </a:lvl1pPr>
          </a:lstStyle>
          <a:p>
            <a:r>
              <a:rPr lang="en-US" dirty="0"/>
              <a:t>Click to edit master title</a:t>
            </a:r>
          </a:p>
        </p:txBody>
      </p:sp>
      <p:sp>
        <p:nvSpPr>
          <p:cNvPr id="21" name="Text Placeholder 2"/>
          <p:cNvSpPr>
            <a:spLocks noGrp="1"/>
          </p:cNvSpPr>
          <p:nvPr>
            <p:ph type="body" idx="1"/>
          </p:nvPr>
        </p:nvSpPr>
        <p:spPr>
          <a:xfrm>
            <a:off x="337939" y="4084179"/>
            <a:ext cx="2648757" cy="180049"/>
          </a:xfrm>
        </p:spPr>
        <p:txBody>
          <a:bodyPr anchor="t" anchorCtr="0"/>
          <a:lstStyle>
            <a:lvl1pPr marL="0" indent="0" algn="l">
              <a:lnSpc>
                <a:spcPct val="120000"/>
              </a:lnSpc>
              <a:spcBef>
                <a:spcPts val="0"/>
              </a:spcBef>
              <a:buFont typeface="Wingdings" panose="05000000000000000000" pitchFamily="2" charset="2"/>
              <a:buNone/>
              <a:defRPr sz="975" cap="none" baseline="0">
                <a:solidFill>
                  <a:schemeClr val="bg1"/>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13" name="Freeform 5"/>
          <p:cNvSpPr>
            <a:spLocks/>
          </p:cNvSpPr>
          <p:nvPr userDrawn="1"/>
        </p:nvSpPr>
        <p:spPr bwMode="auto">
          <a:xfrm rot="16200000">
            <a:off x="-43081" y="3375505"/>
            <a:ext cx="6851673" cy="110068"/>
          </a:xfrm>
          <a:custGeom>
            <a:avLst/>
            <a:gdLst>
              <a:gd name="T0" fmla="*/ 5760 w 5760"/>
              <a:gd name="T1" fmla="*/ 0 h 61"/>
              <a:gd name="T2" fmla="*/ 996 w 5760"/>
              <a:gd name="T3" fmla="*/ 0 h 61"/>
              <a:gd name="T4" fmla="*/ 945 w 5760"/>
              <a:gd name="T5" fmla="*/ 61 h 61"/>
              <a:gd name="T6" fmla="*/ 888 w 5760"/>
              <a:gd name="T7" fmla="*/ 0 h 61"/>
              <a:gd name="T8" fmla="*/ 0 w 5760"/>
              <a:gd name="T9" fmla="*/ 0 h 61"/>
              <a:gd name="connsiteX0" fmla="*/ 8208 w 8208"/>
              <a:gd name="connsiteY0" fmla="*/ 0 h 10246"/>
              <a:gd name="connsiteX1" fmla="*/ 1729 w 8208"/>
              <a:gd name="connsiteY1" fmla="*/ 246 h 10246"/>
              <a:gd name="connsiteX2" fmla="*/ 1641 w 8208"/>
              <a:gd name="connsiteY2" fmla="*/ 10246 h 10246"/>
              <a:gd name="connsiteX3" fmla="*/ 1542 w 8208"/>
              <a:gd name="connsiteY3" fmla="*/ 246 h 10246"/>
              <a:gd name="connsiteX4" fmla="*/ 0 w 8208"/>
              <a:gd name="connsiteY4" fmla="*/ 246 h 10246"/>
              <a:gd name="connsiteX0" fmla="*/ 8265 w 8265"/>
              <a:gd name="connsiteY0" fmla="*/ 0 h 10000"/>
              <a:gd name="connsiteX1" fmla="*/ 2106 w 8265"/>
              <a:gd name="connsiteY1" fmla="*/ 240 h 10000"/>
              <a:gd name="connsiteX2" fmla="*/ 1999 w 8265"/>
              <a:gd name="connsiteY2" fmla="*/ 10000 h 10000"/>
              <a:gd name="connsiteX3" fmla="*/ 1879 w 8265"/>
              <a:gd name="connsiteY3" fmla="*/ 240 h 10000"/>
              <a:gd name="connsiteX4" fmla="*/ 0 w 8265"/>
              <a:gd name="connsiteY4" fmla="*/ 240 h 10000"/>
              <a:gd name="connsiteX0" fmla="*/ 7374 w 7374"/>
              <a:gd name="connsiteY0" fmla="*/ 0 h 10000"/>
              <a:gd name="connsiteX1" fmla="*/ 2548 w 7374"/>
              <a:gd name="connsiteY1" fmla="*/ 240 h 10000"/>
              <a:gd name="connsiteX2" fmla="*/ 2419 w 7374"/>
              <a:gd name="connsiteY2" fmla="*/ 10000 h 10000"/>
              <a:gd name="connsiteX3" fmla="*/ 2273 w 7374"/>
              <a:gd name="connsiteY3" fmla="*/ 240 h 10000"/>
              <a:gd name="connsiteX4" fmla="*/ 0 w 7374"/>
              <a:gd name="connsiteY4" fmla="*/ 240 h 10000"/>
              <a:gd name="connsiteX0" fmla="*/ 8928 w 8928"/>
              <a:gd name="connsiteY0" fmla="*/ 0 h 10240"/>
              <a:gd name="connsiteX1" fmla="*/ 3455 w 8928"/>
              <a:gd name="connsiteY1" fmla="*/ 480 h 10240"/>
              <a:gd name="connsiteX2" fmla="*/ 3280 w 8928"/>
              <a:gd name="connsiteY2" fmla="*/ 10240 h 10240"/>
              <a:gd name="connsiteX3" fmla="*/ 3082 w 8928"/>
              <a:gd name="connsiteY3" fmla="*/ 480 h 10240"/>
              <a:gd name="connsiteX4" fmla="*/ 0 w 8928"/>
              <a:gd name="connsiteY4" fmla="*/ 480 h 10240"/>
              <a:gd name="connsiteX0" fmla="*/ 11411 w 11411"/>
              <a:gd name="connsiteY0" fmla="*/ 0 h 10000"/>
              <a:gd name="connsiteX1" fmla="*/ 5281 w 11411"/>
              <a:gd name="connsiteY1" fmla="*/ 469 h 10000"/>
              <a:gd name="connsiteX2" fmla="*/ 5085 w 11411"/>
              <a:gd name="connsiteY2" fmla="*/ 10000 h 10000"/>
              <a:gd name="connsiteX3" fmla="*/ 4863 w 11411"/>
              <a:gd name="connsiteY3" fmla="*/ 469 h 10000"/>
              <a:gd name="connsiteX4" fmla="*/ 0 w 11411"/>
              <a:gd name="connsiteY4" fmla="*/ 469 h 10000"/>
              <a:gd name="connsiteX0" fmla="*/ 12583 w 12583"/>
              <a:gd name="connsiteY0" fmla="*/ 0 h 10000"/>
              <a:gd name="connsiteX1" fmla="*/ 6453 w 12583"/>
              <a:gd name="connsiteY1" fmla="*/ 469 h 10000"/>
              <a:gd name="connsiteX2" fmla="*/ 6257 w 12583"/>
              <a:gd name="connsiteY2" fmla="*/ 10000 h 10000"/>
              <a:gd name="connsiteX3" fmla="*/ 6035 w 12583"/>
              <a:gd name="connsiteY3" fmla="*/ 469 h 10000"/>
              <a:gd name="connsiteX4" fmla="*/ 0 w 12583"/>
              <a:gd name="connsiteY4" fmla="*/ 4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 h="10000">
                <a:moveTo>
                  <a:pt x="12583" y="0"/>
                </a:moveTo>
                <a:lnTo>
                  <a:pt x="6453" y="469"/>
                </a:lnTo>
                <a:cubicBezTo>
                  <a:pt x="6389" y="3646"/>
                  <a:pt x="6323" y="6823"/>
                  <a:pt x="6257" y="10000"/>
                </a:cubicBezTo>
                <a:cubicBezTo>
                  <a:pt x="6183" y="6823"/>
                  <a:pt x="6110" y="3646"/>
                  <a:pt x="6035" y="469"/>
                </a:cubicBezTo>
                <a:lnTo>
                  <a:pt x="0" y="469"/>
                </a:lnTo>
              </a:path>
            </a:pathLst>
          </a:custGeom>
          <a:noFill/>
          <a:ln w="79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288" dirty="0">
              <a:latin typeface="ＭＳ Ｐゴシック" panose="020B0600070205080204" pitchFamily="50" charset="-128"/>
            </a:endParaRPr>
          </a:p>
        </p:txBody>
      </p:sp>
    </p:spTree>
    <p:extLst>
      <p:ext uri="{BB962C8B-B14F-4D97-AF65-F5344CB8AC3E}">
        <p14:creationId xmlns:p14="http://schemas.microsoft.com/office/powerpoint/2010/main" val="106888269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344363"/>
            <a:ext cx="9906000" cy="5513636"/>
          </a:xfrm>
          <a:solidFill>
            <a:schemeClr val="bg1">
              <a:lumMod val="95000"/>
            </a:schemeClr>
          </a:solidFill>
          <a:ln>
            <a:noFill/>
          </a:ln>
        </p:spPr>
        <p:txBody>
          <a:bodyPr>
            <a:noAutofit/>
          </a:bodyPr>
          <a:lstStyle>
            <a:lvl1pPr>
              <a:defRPr>
                <a:solidFill>
                  <a:schemeClr val="tx1"/>
                </a:solidFill>
              </a:defRPr>
            </a:lvl1pPr>
          </a:lstStyle>
          <a:p>
            <a:r>
              <a:rPr lang="en-US"/>
              <a:t>Click icon to add picture</a:t>
            </a:r>
            <a:endParaRPr lang="en-US" dirty="0"/>
          </a:p>
        </p:txBody>
      </p:sp>
      <p:sp>
        <p:nvSpPr>
          <p:cNvPr id="2" name="Title 1"/>
          <p:cNvSpPr>
            <a:spLocks noGrp="1"/>
          </p:cNvSpPr>
          <p:nvPr>
            <p:ph type="title" hasCustomPrompt="1"/>
          </p:nvPr>
        </p:nvSpPr>
        <p:spPr>
          <a:xfrm>
            <a:off x="336805" y="784017"/>
            <a:ext cx="9186273" cy="333489"/>
          </a:xfrm>
        </p:spPr>
        <p:txBody>
          <a:bodyPr vert="horz" wrap="square" lIns="0" tIns="0" rIns="0" bIns="0" rtlCol="0" anchor="b" anchorCtr="0">
            <a:spAutoFit/>
          </a:bodyPr>
          <a:lstStyle>
            <a:lvl1pPr>
              <a:defRPr lang="en-US" dirty="0"/>
            </a:lvl1pPr>
          </a:lstStyle>
          <a:p>
            <a:pPr lvl="0"/>
            <a:r>
              <a:rPr lang="en-US" dirty="0"/>
              <a:t>Click to edit master 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bwMode="white">
          <a:xfrm>
            <a:off x="337939" y="6547380"/>
            <a:ext cx="3136900" cy="100027"/>
          </a:xfrm>
          <a:prstGeom prst="rect">
            <a:avLst/>
          </a:prstGeom>
        </p:spPr>
        <p:txBody>
          <a:bodyPr vert="horz" lIns="0" tIns="0" rIns="0" bIns="0" rtlCol="0" anchor="ctr">
            <a:spAutoFit/>
          </a:bodyPr>
          <a:lstStyle>
            <a:lvl1pPr>
              <a:defRPr lang="en-US" smtClean="0"/>
            </a:lvl1pPr>
          </a:lstStyle>
          <a:p>
            <a:endParaRPr lang="en-US" dirty="0"/>
          </a:p>
        </p:txBody>
      </p:sp>
      <p:sp>
        <p:nvSpPr>
          <p:cNvPr id="15" name="TextBox 14"/>
          <p:cNvSpPr txBox="1"/>
          <p:nvPr userDrawn="1"/>
        </p:nvSpPr>
        <p:spPr bwMode="white">
          <a:xfrm>
            <a:off x="337940" y="6401048"/>
            <a:ext cx="2773163" cy="100027"/>
          </a:xfrm>
          <a:prstGeom prst="rect">
            <a:avLst/>
          </a:prstGeom>
          <a:noFill/>
        </p:spPr>
        <p:txBody>
          <a:bodyPr wrap="square" lIns="0" tIns="0" rIns="0" bIns="0" rtlCol="0">
            <a:spAutoFit/>
          </a:bodyPr>
          <a:lstStyle/>
          <a:p>
            <a:r>
              <a:rPr lang="en-US" sz="650" dirty="0">
                <a:solidFill>
                  <a:schemeClr val="tx1"/>
                </a:solidFill>
                <a:latin typeface="ＭＳ Ｐゴシック" panose="020B0600070205080204" pitchFamily="50" charset="-128"/>
              </a:rPr>
              <a:t>PwC’s Digital</a:t>
            </a:r>
            <a:r>
              <a:rPr lang="en-US" sz="650" baseline="0" dirty="0">
                <a:solidFill>
                  <a:schemeClr val="tx1"/>
                </a:solidFill>
                <a:latin typeface="ＭＳ Ｐゴシック" panose="020B0600070205080204" pitchFamily="50" charset="-128"/>
              </a:rPr>
              <a:t> Services</a:t>
            </a:r>
            <a:endParaRPr lang="en-US" sz="650" dirty="0">
              <a:solidFill>
                <a:schemeClr val="tx1"/>
              </a:solidFill>
              <a:latin typeface="ＭＳ Ｐゴシック" panose="020B0600070205080204" pitchFamily="50" charset="-128"/>
            </a:endParaRPr>
          </a:p>
        </p:txBody>
      </p:sp>
      <p:grpSp>
        <p:nvGrpSpPr>
          <p:cNvPr id="7" name="Group 6"/>
          <p:cNvGrpSpPr/>
          <p:nvPr userDrawn="1"/>
        </p:nvGrpSpPr>
        <p:grpSpPr>
          <a:xfrm>
            <a:off x="-3626" y="1330979"/>
            <a:ext cx="9903365" cy="139695"/>
            <a:chOff x="-3347" y="998234"/>
            <a:chExt cx="9141568" cy="104771"/>
          </a:xfrm>
        </p:grpSpPr>
        <p:sp>
          <p:nvSpPr>
            <p:cNvPr id="16" name="Isosceles Triangle 15"/>
            <p:cNvSpPr/>
            <p:nvPr userDrawn="1"/>
          </p:nvSpPr>
          <p:spPr bwMode="white">
            <a:xfrm flipV="1">
              <a:off x="976383" y="998234"/>
              <a:ext cx="199956" cy="973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8" dirty="0">
                <a:latin typeface="ＭＳ Ｐゴシック" panose="020B0600070205080204" pitchFamily="50" charset="-128"/>
              </a:endParaRPr>
            </a:p>
          </p:txBody>
        </p:sp>
        <p:sp>
          <p:nvSpPr>
            <p:cNvPr id="11" name="Freeform 5"/>
            <p:cNvSpPr>
              <a:spLocks/>
            </p:cNvSpPr>
            <p:nvPr userDrawn="1"/>
          </p:nvSpPr>
          <p:spPr bwMode="auto">
            <a:xfrm>
              <a:off x="-3347" y="1004580"/>
              <a:ext cx="9141568" cy="98425"/>
            </a:xfrm>
            <a:custGeom>
              <a:avLst/>
              <a:gdLst>
                <a:gd name="T0" fmla="*/ 5760 w 5760"/>
                <a:gd name="T1" fmla="*/ 0 h 62"/>
                <a:gd name="T2" fmla="*/ 996 w 5760"/>
                <a:gd name="T3" fmla="*/ 0 h 62"/>
                <a:gd name="T4" fmla="*/ 945 w 5760"/>
                <a:gd name="T5" fmla="*/ 62 h 62"/>
                <a:gd name="T6" fmla="*/ 888 w 5760"/>
                <a:gd name="T7" fmla="*/ 0 h 62"/>
                <a:gd name="T8" fmla="*/ 0 w 5760"/>
                <a:gd name="T9" fmla="*/ 0 h 62"/>
                <a:gd name="connsiteX0" fmla="*/ 9544 w 9544"/>
                <a:gd name="connsiteY0" fmla="*/ 0 h 10000"/>
                <a:gd name="connsiteX1" fmla="*/ 1273 w 9544"/>
                <a:gd name="connsiteY1" fmla="*/ 0 h 10000"/>
                <a:gd name="connsiteX2" fmla="*/ 1185 w 9544"/>
                <a:gd name="connsiteY2" fmla="*/ 10000 h 10000"/>
                <a:gd name="connsiteX3" fmla="*/ 1086 w 9544"/>
                <a:gd name="connsiteY3" fmla="*/ 0 h 10000"/>
                <a:gd name="connsiteX4" fmla="*/ 0 w 9544"/>
                <a:gd name="connsiteY4" fmla="*/ 0 h 10000"/>
                <a:gd name="connsiteX0" fmla="*/ 10196 w 10196"/>
                <a:gd name="connsiteY0" fmla="*/ 0 h 10000"/>
                <a:gd name="connsiteX1" fmla="*/ 1334 w 10196"/>
                <a:gd name="connsiteY1" fmla="*/ 0 h 10000"/>
                <a:gd name="connsiteX2" fmla="*/ 1242 w 10196"/>
                <a:gd name="connsiteY2" fmla="*/ 10000 h 10000"/>
                <a:gd name="connsiteX3" fmla="*/ 1138 w 10196"/>
                <a:gd name="connsiteY3" fmla="*/ 0 h 10000"/>
                <a:gd name="connsiteX4" fmla="*/ 0 w 10196"/>
                <a:gd name="connsiteY4" fmla="*/ 0 h 10000"/>
                <a:gd name="connsiteX0" fmla="*/ 10341 w 10341"/>
                <a:gd name="connsiteY0" fmla="*/ 0 h 10000"/>
                <a:gd name="connsiteX1" fmla="*/ 1334 w 10341"/>
                <a:gd name="connsiteY1" fmla="*/ 0 h 10000"/>
                <a:gd name="connsiteX2" fmla="*/ 1242 w 10341"/>
                <a:gd name="connsiteY2" fmla="*/ 10000 h 10000"/>
                <a:gd name="connsiteX3" fmla="*/ 1138 w 10341"/>
                <a:gd name="connsiteY3" fmla="*/ 0 h 10000"/>
                <a:gd name="connsiteX4" fmla="*/ 0 w 10341"/>
                <a:gd name="connsiteY4" fmla="*/ 0 h 10000"/>
                <a:gd name="connsiteX0" fmla="*/ 10475 w 10475"/>
                <a:gd name="connsiteY0" fmla="*/ 0 h 10000"/>
                <a:gd name="connsiteX1" fmla="*/ 1334 w 10475"/>
                <a:gd name="connsiteY1" fmla="*/ 0 h 10000"/>
                <a:gd name="connsiteX2" fmla="*/ 1242 w 10475"/>
                <a:gd name="connsiteY2" fmla="*/ 10000 h 10000"/>
                <a:gd name="connsiteX3" fmla="*/ 1138 w 10475"/>
                <a:gd name="connsiteY3" fmla="*/ 0 h 10000"/>
                <a:gd name="connsiteX4" fmla="*/ 0 w 1047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5" h="10000">
                  <a:moveTo>
                    <a:pt x="10475" y="0"/>
                  </a:moveTo>
                  <a:lnTo>
                    <a:pt x="1334" y="0"/>
                  </a:lnTo>
                  <a:cubicBezTo>
                    <a:pt x="1303" y="3333"/>
                    <a:pt x="1272" y="6667"/>
                    <a:pt x="1242" y="10000"/>
                  </a:cubicBezTo>
                  <a:cubicBezTo>
                    <a:pt x="1207" y="6667"/>
                    <a:pt x="1172" y="3333"/>
                    <a:pt x="1138" y="0"/>
                  </a:cubicBezTo>
                  <a:lnTo>
                    <a:pt x="0" y="0"/>
                  </a:lnTo>
                </a:path>
              </a:pathLst>
            </a:custGeom>
            <a:noFill/>
            <a:ln w="7938" cap="rnd">
              <a:solidFill>
                <a:srgbClr val="E130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288" dirty="0">
                <a:latin typeface="ＭＳ Ｐゴシック" panose="020B0600070205080204" pitchFamily="50" charset="-128"/>
              </a:endParaRPr>
            </a:p>
          </p:txBody>
        </p:sp>
      </p:grpSp>
    </p:spTree>
    <p:extLst>
      <p:ext uri="{BB962C8B-B14F-4D97-AF65-F5344CB8AC3E}">
        <p14:creationId xmlns:p14="http://schemas.microsoft.com/office/powerpoint/2010/main" val="3807116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ection Header 4">
    <p:bg>
      <p:bgPr>
        <a:solidFill>
          <a:schemeClr val="bg1"/>
        </a:solidFill>
        <a:effectLst/>
      </p:bgPr>
    </p:bg>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2"/>
            </p:custDataLst>
            <p:extLst>
              <p:ext uri="{D42A27DB-BD31-4B8C-83A1-F6EECF244321}">
                <p14:modId xmlns:p14="http://schemas.microsoft.com/office/powerpoint/2010/main" val="2445341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0" name="think-cell スライド" r:id="rId4" imgW="473" imgH="473" progId="TCLayout.ActiveDocument.1">
                  <p:embed/>
                </p:oleObj>
              </mc:Choice>
              <mc:Fallback>
                <p:oleObj name="think-cell スライド"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336805" y="145381"/>
            <a:ext cx="9186273" cy="443198"/>
          </a:xfrm>
        </p:spPr>
        <p:txBody>
          <a:bodyPr vert="horz" wrap="square" lIns="0" tIns="0" rIns="0" bIns="0" rtlCol="0" anchor="b" anchorCtr="0">
            <a:spAutoFit/>
          </a:bodyPr>
          <a:lstStyle>
            <a:lvl1pPr>
              <a:defRPr lang="en-US" sz="3200" dirty="0"/>
            </a:lvl1pPr>
          </a:lstStyle>
          <a:p>
            <a:pPr lvl="0"/>
            <a:r>
              <a:rPr lang="en-US" dirty="0"/>
              <a:t>Click to edit master title</a:t>
            </a:r>
          </a:p>
        </p:txBody>
      </p:sp>
      <p:grpSp>
        <p:nvGrpSpPr>
          <p:cNvPr id="7" name="Group 6"/>
          <p:cNvGrpSpPr/>
          <p:nvPr userDrawn="1"/>
        </p:nvGrpSpPr>
        <p:grpSpPr>
          <a:xfrm>
            <a:off x="-3626" y="757239"/>
            <a:ext cx="9903365" cy="139695"/>
            <a:chOff x="-3347" y="998234"/>
            <a:chExt cx="9141568" cy="104771"/>
          </a:xfrm>
        </p:grpSpPr>
        <p:sp>
          <p:nvSpPr>
            <p:cNvPr id="16" name="Isosceles Triangle 15"/>
            <p:cNvSpPr/>
            <p:nvPr userDrawn="1"/>
          </p:nvSpPr>
          <p:spPr bwMode="white">
            <a:xfrm flipV="1">
              <a:off x="976383" y="998234"/>
              <a:ext cx="199956" cy="973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8" dirty="0">
                <a:latin typeface="ＭＳ Ｐゴシック" panose="020B0600070205080204" pitchFamily="50" charset="-128"/>
              </a:endParaRPr>
            </a:p>
          </p:txBody>
        </p:sp>
        <p:sp>
          <p:nvSpPr>
            <p:cNvPr id="11" name="Freeform 5"/>
            <p:cNvSpPr>
              <a:spLocks/>
            </p:cNvSpPr>
            <p:nvPr userDrawn="1"/>
          </p:nvSpPr>
          <p:spPr bwMode="auto">
            <a:xfrm>
              <a:off x="-3347" y="1004580"/>
              <a:ext cx="9141568" cy="98425"/>
            </a:xfrm>
            <a:custGeom>
              <a:avLst/>
              <a:gdLst>
                <a:gd name="T0" fmla="*/ 5760 w 5760"/>
                <a:gd name="T1" fmla="*/ 0 h 62"/>
                <a:gd name="T2" fmla="*/ 996 w 5760"/>
                <a:gd name="T3" fmla="*/ 0 h 62"/>
                <a:gd name="T4" fmla="*/ 945 w 5760"/>
                <a:gd name="T5" fmla="*/ 62 h 62"/>
                <a:gd name="T6" fmla="*/ 888 w 5760"/>
                <a:gd name="T7" fmla="*/ 0 h 62"/>
                <a:gd name="T8" fmla="*/ 0 w 5760"/>
                <a:gd name="T9" fmla="*/ 0 h 62"/>
                <a:gd name="connsiteX0" fmla="*/ 9544 w 9544"/>
                <a:gd name="connsiteY0" fmla="*/ 0 h 10000"/>
                <a:gd name="connsiteX1" fmla="*/ 1273 w 9544"/>
                <a:gd name="connsiteY1" fmla="*/ 0 h 10000"/>
                <a:gd name="connsiteX2" fmla="*/ 1185 w 9544"/>
                <a:gd name="connsiteY2" fmla="*/ 10000 h 10000"/>
                <a:gd name="connsiteX3" fmla="*/ 1086 w 9544"/>
                <a:gd name="connsiteY3" fmla="*/ 0 h 10000"/>
                <a:gd name="connsiteX4" fmla="*/ 0 w 9544"/>
                <a:gd name="connsiteY4" fmla="*/ 0 h 10000"/>
                <a:gd name="connsiteX0" fmla="*/ 10196 w 10196"/>
                <a:gd name="connsiteY0" fmla="*/ 0 h 10000"/>
                <a:gd name="connsiteX1" fmla="*/ 1334 w 10196"/>
                <a:gd name="connsiteY1" fmla="*/ 0 h 10000"/>
                <a:gd name="connsiteX2" fmla="*/ 1242 w 10196"/>
                <a:gd name="connsiteY2" fmla="*/ 10000 h 10000"/>
                <a:gd name="connsiteX3" fmla="*/ 1138 w 10196"/>
                <a:gd name="connsiteY3" fmla="*/ 0 h 10000"/>
                <a:gd name="connsiteX4" fmla="*/ 0 w 10196"/>
                <a:gd name="connsiteY4" fmla="*/ 0 h 10000"/>
                <a:gd name="connsiteX0" fmla="*/ 10341 w 10341"/>
                <a:gd name="connsiteY0" fmla="*/ 0 h 10000"/>
                <a:gd name="connsiteX1" fmla="*/ 1334 w 10341"/>
                <a:gd name="connsiteY1" fmla="*/ 0 h 10000"/>
                <a:gd name="connsiteX2" fmla="*/ 1242 w 10341"/>
                <a:gd name="connsiteY2" fmla="*/ 10000 h 10000"/>
                <a:gd name="connsiteX3" fmla="*/ 1138 w 10341"/>
                <a:gd name="connsiteY3" fmla="*/ 0 h 10000"/>
                <a:gd name="connsiteX4" fmla="*/ 0 w 10341"/>
                <a:gd name="connsiteY4" fmla="*/ 0 h 10000"/>
                <a:gd name="connsiteX0" fmla="*/ 10475 w 10475"/>
                <a:gd name="connsiteY0" fmla="*/ 0 h 10000"/>
                <a:gd name="connsiteX1" fmla="*/ 1334 w 10475"/>
                <a:gd name="connsiteY1" fmla="*/ 0 h 10000"/>
                <a:gd name="connsiteX2" fmla="*/ 1242 w 10475"/>
                <a:gd name="connsiteY2" fmla="*/ 10000 h 10000"/>
                <a:gd name="connsiteX3" fmla="*/ 1138 w 10475"/>
                <a:gd name="connsiteY3" fmla="*/ 0 h 10000"/>
                <a:gd name="connsiteX4" fmla="*/ 0 w 1047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5" h="10000">
                  <a:moveTo>
                    <a:pt x="10475" y="0"/>
                  </a:moveTo>
                  <a:lnTo>
                    <a:pt x="1334" y="0"/>
                  </a:lnTo>
                  <a:cubicBezTo>
                    <a:pt x="1303" y="3333"/>
                    <a:pt x="1272" y="6667"/>
                    <a:pt x="1242" y="10000"/>
                  </a:cubicBezTo>
                  <a:cubicBezTo>
                    <a:pt x="1207" y="6667"/>
                    <a:pt x="1172" y="3333"/>
                    <a:pt x="1138" y="0"/>
                  </a:cubicBezTo>
                  <a:lnTo>
                    <a:pt x="0" y="0"/>
                  </a:lnTo>
                </a:path>
              </a:pathLst>
            </a:custGeom>
            <a:noFill/>
            <a:ln w="7938" cap="rnd">
              <a:solidFill>
                <a:srgbClr val="E130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288" dirty="0">
                <a:latin typeface="ＭＳ Ｐゴシック" panose="020B0600070205080204" pitchFamily="50" charset="-128"/>
              </a:endParaRPr>
            </a:p>
          </p:txBody>
        </p:sp>
      </p:grpSp>
      <p:sp>
        <p:nvSpPr>
          <p:cNvPr id="10" name="スライド番号プレースホルダー 5"/>
          <p:cNvSpPr txBox="1">
            <a:spLocks/>
          </p:cNvSpPr>
          <p:nvPr userDrawn="1"/>
        </p:nvSpPr>
        <p:spPr>
          <a:xfrm>
            <a:off x="9323304" y="6463926"/>
            <a:ext cx="34991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6B2653-D1AD-46BA-BB88-3123B5BA212E}" type="slidenum">
              <a:rPr lang="en-US" smtClean="0">
                <a:latin typeface="ＭＳ Ｐゴシック" panose="020B0600070205080204" pitchFamily="50" charset="-128"/>
              </a:rPr>
              <a:pPr/>
              <a:t>‹#›</a:t>
            </a:fld>
            <a:endParaRPr lang="en-US" dirty="0">
              <a:latin typeface="ＭＳ Ｐゴシック" panose="020B0600070205080204" pitchFamily="50" charset="-128"/>
            </a:endParaRPr>
          </a:p>
        </p:txBody>
      </p:sp>
    </p:spTree>
    <p:extLst>
      <p:ext uri="{BB962C8B-B14F-4D97-AF65-F5344CB8AC3E}">
        <p14:creationId xmlns:p14="http://schemas.microsoft.com/office/powerpoint/2010/main" val="365882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en-US"/>
          </a:p>
        </p:txBody>
      </p:sp>
      <p:sp>
        <p:nvSpPr>
          <p:cNvPr id="5" name="フッター プレースホルダー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7138019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8" name="Title Placeholder 1"/>
          <p:cNvSpPr>
            <a:spLocks noGrp="1"/>
          </p:cNvSpPr>
          <p:nvPr>
            <p:ph type="title"/>
          </p:nvPr>
        </p:nvSpPr>
        <p:spPr>
          <a:xfrm>
            <a:off x="179999" y="360000"/>
            <a:ext cx="9360000" cy="540000"/>
          </a:xfrm>
          <a:prstGeom prst="rect">
            <a:avLst/>
          </a:prstGeom>
        </p:spPr>
        <p:txBody>
          <a:bodyPr vert="horz" wrap="none" lIns="90000" tIns="90000" rIns="90000" bIns="90000" rtlCol="0" anchor="ctr" anchorCtr="0">
            <a:noAutofit/>
          </a:bodyPr>
          <a:lstStyle/>
          <a:p>
            <a:r>
              <a:rPr lang="en-US" dirty="0"/>
              <a:t>Click to edit Master title style</a:t>
            </a:r>
          </a:p>
        </p:txBody>
      </p:sp>
      <p:sp>
        <p:nvSpPr>
          <p:cNvPr id="9" name="Text Placeholder 2"/>
          <p:cNvSpPr>
            <a:spLocks noGrp="1"/>
          </p:cNvSpPr>
          <p:nvPr>
            <p:ph idx="1"/>
          </p:nvPr>
        </p:nvSpPr>
        <p:spPr>
          <a:xfrm>
            <a:off x="180000" y="1440000"/>
            <a:ext cx="360000" cy="360000"/>
          </a:xfrm>
          <a:prstGeom prst="rect">
            <a:avLst/>
          </a:prstGeom>
        </p:spPr>
        <p:txBody>
          <a:bodyPr vert="horz" wrap="none" lIns="90000" tIns="90000" rIns="90000" bIns="90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749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Small">
    <p:spTree>
      <p:nvGrpSpPr>
        <p:cNvPr id="1" name=""/>
        <p:cNvGrpSpPr/>
        <p:nvPr/>
      </p:nvGrpSpPr>
      <p:grpSpPr>
        <a:xfrm>
          <a:off x="0" y="0"/>
          <a:ext cx="0" cy="0"/>
          <a:chOff x="0" y="0"/>
          <a:chExt cx="0" cy="0"/>
        </a:xfrm>
      </p:grpSpPr>
      <p:sp>
        <p:nvSpPr>
          <p:cNvPr id="2" name="Title 1"/>
          <p:cNvSpPr>
            <a:spLocks noGrp="1"/>
          </p:cNvSpPr>
          <p:nvPr>
            <p:ph type="title"/>
          </p:nvPr>
        </p:nvSpPr>
        <p:spPr>
          <a:xfrm>
            <a:off x="335360" y="784017"/>
            <a:ext cx="9235281" cy="333489"/>
          </a:xfrm>
        </p:spPr>
        <p:txBody>
          <a:bodyPr/>
          <a:lstStyle/>
          <a:p>
            <a:r>
              <a:rPr lang="en-US"/>
              <a:t>Click to edit Master title style</a:t>
            </a:r>
            <a:endParaRPr lang="en-US" dirty="0"/>
          </a:p>
        </p:txBody>
      </p:sp>
      <p:sp>
        <p:nvSpPr>
          <p:cNvPr id="3" name="Content Placeholder 2"/>
          <p:cNvSpPr>
            <a:spLocks noGrp="1"/>
          </p:cNvSpPr>
          <p:nvPr>
            <p:ph idx="1"/>
          </p:nvPr>
        </p:nvSpPr>
        <p:spPr>
          <a:xfrm>
            <a:off x="335360" y="1744052"/>
            <a:ext cx="6044575" cy="1234312"/>
          </a:xfrm>
        </p:spPr>
        <p:txBody>
          <a:bodyPr/>
          <a:lstStyle>
            <a:lvl1pPr>
              <a:lnSpc>
                <a:spcPct val="110000"/>
              </a:lnSpc>
              <a:spcBef>
                <a:spcPts val="1950"/>
              </a:spcBef>
              <a:spcAft>
                <a:spcPts val="542"/>
              </a:spcAft>
              <a:defRPr sz="2167">
                <a:latin typeface="ＭＳ Ｐゴシック" panose="020B0600070205080204" pitchFamily="50" charset="-128"/>
              </a:defRPr>
            </a:lvl1pPr>
            <a:lvl2pPr marL="0" indent="0">
              <a:spcBef>
                <a:spcPts val="650"/>
              </a:spcBef>
              <a:buFontTx/>
              <a:buNone/>
              <a:defRPr sz="1517">
                <a:latin typeface="ＭＳ Ｐゴシック" panose="020B0600070205080204" pitchFamily="50" charset="-128"/>
              </a:defRPr>
            </a:lvl2pPr>
            <a:lvl3pPr>
              <a:defRPr sz="975"/>
            </a:lvl3pPr>
            <a:lvl4pPr>
              <a:defRPr sz="867"/>
            </a:lvl4pPr>
            <a:lvl5pPr>
              <a:defRPr sz="7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a:p>
        </p:txBody>
      </p:sp>
      <p:sp>
        <p:nvSpPr>
          <p:cNvPr id="10" name="Picture Placeholder 9"/>
          <p:cNvSpPr>
            <a:spLocks noGrp="1"/>
          </p:cNvSpPr>
          <p:nvPr>
            <p:ph type="pic" sz="quarter" idx="13"/>
          </p:nvPr>
        </p:nvSpPr>
        <p:spPr>
          <a:xfrm>
            <a:off x="6583362" y="1778001"/>
            <a:ext cx="2987279" cy="233462"/>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56954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335360" y="641697"/>
            <a:ext cx="9235281" cy="533544"/>
          </a:xfrm>
        </p:spPr>
        <p:txBody>
          <a:bodyPr/>
          <a:lstStyle>
            <a:lvl1pPr>
              <a:defRPr sz="3467"/>
            </a:lvl1pPr>
          </a:lstStyle>
          <a:p>
            <a:r>
              <a:rPr lang="en-US"/>
              <a:t>Click to edit Master title style</a:t>
            </a:r>
            <a:endParaRPr lang="en-US" dirty="0"/>
          </a:p>
        </p:txBody>
      </p:sp>
      <p:sp>
        <p:nvSpPr>
          <p:cNvPr id="3" name="Content Placeholder 2"/>
          <p:cNvSpPr>
            <a:spLocks noGrp="1"/>
          </p:cNvSpPr>
          <p:nvPr>
            <p:ph idx="1"/>
          </p:nvPr>
        </p:nvSpPr>
        <p:spPr>
          <a:xfrm>
            <a:off x="335361" y="4989501"/>
            <a:ext cx="1668100" cy="611487"/>
          </a:xfrm>
        </p:spPr>
        <p:txBody>
          <a:bodyPr numCol="1">
            <a:noAutofit/>
          </a:bodyPr>
          <a:lstStyle>
            <a:lvl1pPr>
              <a:tabLst>
                <a:tab pos="189171" algn="l"/>
              </a:tabLst>
              <a:defRPr sz="867">
                <a:solidFill>
                  <a:schemeClr val="tx1"/>
                </a:solidFill>
                <a:latin typeface="ＭＳ Ｐゴシック" panose="020B0600070205080204" pitchFamily="50" charset="-128"/>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a:p>
        </p:txBody>
      </p:sp>
      <p:sp>
        <p:nvSpPr>
          <p:cNvPr id="10" name="Text Placeholder 9"/>
          <p:cNvSpPr>
            <a:spLocks noGrp="1"/>
          </p:cNvSpPr>
          <p:nvPr>
            <p:ph type="body" sz="quarter" idx="13"/>
          </p:nvPr>
        </p:nvSpPr>
        <p:spPr>
          <a:xfrm>
            <a:off x="6553268" y="5013321"/>
            <a:ext cx="2749946" cy="104965"/>
          </a:xfrm>
        </p:spPr>
        <p:txBody>
          <a:bodyPr/>
          <a:lstStyle>
            <a:lvl1pPr>
              <a:lnSpc>
                <a:spcPct val="90000"/>
              </a:lnSpc>
              <a:spcBef>
                <a:spcPts val="325"/>
              </a:spcBef>
              <a:defRPr sz="758">
                <a:solidFill>
                  <a:schemeClr val="tx2"/>
                </a:solidFill>
                <a:latin typeface="ＭＳ Ｐゴシック" panose="020B0600070205080204" pitchFamily="50" charset="-128"/>
              </a:defRPr>
            </a:lvl1pPr>
          </a:lstStyle>
          <a:p>
            <a:pPr lvl="0"/>
            <a:r>
              <a:rPr lang="en-US" dirty="0"/>
              <a:t>Click to edit Master text styles</a:t>
            </a:r>
          </a:p>
        </p:txBody>
      </p:sp>
      <p:sp>
        <p:nvSpPr>
          <p:cNvPr id="11" name="TextBox 10"/>
          <p:cNvSpPr txBox="1"/>
          <p:nvPr userDrawn="1"/>
        </p:nvSpPr>
        <p:spPr>
          <a:xfrm>
            <a:off x="5786915" y="5013322"/>
            <a:ext cx="737364" cy="104965"/>
          </a:xfrm>
          <a:prstGeom prst="rect">
            <a:avLst/>
          </a:prstGeom>
          <a:noFill/>
        </p:spPr>
        <p:txBody>
          <a:bodyPr wrap="square" lIns="0" tIns="0" rIns="0" bIns="0" rtlCol="0">
            <a:spAutoFit/>
          </a:bodyPr>
          <a:lstStyle/>
          <a:p>
            <a:pPr>
              <a:lnSpc>
                <a:spcPct val="90000"/>
              </a:lnSpc>
              <a:spcBef>
                <a:spcPts val="325"/>
              </a:spcBef>
            </a:pPr>
            <a:r>
              <a:rPr lang="en-US" sz="758" dirty="0">
                <a:solidFill>
                  <a:schemeClr val="tx2"/>
                </a:solidFill>
                <a:latin typeface="ＭＳ Ｐゴシック" panose="020B0600070205080204" pitchFamily="50" charset="-128"/>
              </a:rPr>
              <a:t>Contacts:</a:t>
            </a:r>
          </a:p>
        </p:txBody>
      </p:sp>
      <p:sp>
        <p:nvSpPr>
          <p:cNvPr id="12" name="TextBox 11"/>
          <p:cNvSpPr txBox="1"/>
          <p:nvPr userDrawn="1"/>
        </p:nvSpPr>
        <p:spPr>
          <a:xfrm>
            <a:off x="337940" y="6401048"/>
            <a:ext cx="2773163" cy="100027"/>
          </a:xfrm>
          <a:prstGeom prst="rect">
            <a:avLst/>
          </a:prstGeom>
          <a:noFill/>
        </p:spPr>
        <p:txBody>
          <a:bodyPr wrap="square" lIns="0" tIns="0" rIns="0" bIns="0" rtlCol="0">
            <a:spAutoFit/>
          </a:bodyPr>
          <a:lstStyle/>
          <a:p>
            <a:r>
              <a:rPr lang="en-US" sz="650" dirty="0">
                <a:latin typeface="ＭＳ Ｐゴシック" panose="020B0600070205080204" pitchFamily="50" charset="-128"/>
              </a:rPr>
              <a:t>PwC’s Digital</a:t>
            </a:r>
            <a:r>
              <a:rPr lang="en-US" sz="650" baseline="0" dirty="0">
                <a:latin typeface="ＭＳ Ｐゴシック" panose="020B0600070205080204" pitchFamily="50" charset="-128"/>
              </a:rPr>
              <a:t> Services</a:t>
            </a:r>
            <a:endParaRPr lang="en-US" sz="650" dirty="0">
              <a:latin typeface="ＭＳ Ｐゴシック" panose="020B0600070205080204" pitchFamily="50" charset="-128"/>
            </a:endParaRPr>
          </a:p>
        </p:txBody>
      </p:sp>
      <p:sp>
        <p:nvSpPr>
          <p:cNvPr id="13" name="Freeform 5"/>
          <p:cNvSpPr>
            <a:spLocks/>
          </p:cNvSpPr>
          <p:nvPr userDrawn="1"/>
        </p:nvSpPr>
        <p:spPr bwMode="auto">
          <a:xfrm>
            <a:off x="-10318" y="4461420"/>
            <a:ext cx="9903365" cy="131233"/>
          </a:xfrm>
          <a:custGeom>
            <a:avLst/>
            <a:gdLst>
              <a:gd name="T0" fmla="*/ 5760 w 5760"/>
              <a:gd name="T1" fmla="*/ 0 h 62"/>
              <a:gd name="T2" fmla="*/ 996 w 5760"/>
              <a:gd name="T3" fmla="*/ 0 h 62"/>
              <a:gd name="T4" fmla="*/ 945 w 5760"/>
              <a:gd name="T5" fmla="*/ 62 h 62"/>
              <a:gd name="T6" fmla="*/ 888 w 5760"/>
              <a:gd name="T7" fmla="*/ 0 h 62"/>
              <a:gd name="T8" fmla="*/ 0 w 5760"/>
              <a:gd name="T9" fmla="*/ 0 h 62"/>
              <a:gd name="connsiteX0" fmla="*/ 9544 w 9544"/>
              <a:gd name="connsiteY0" fmla="*/ 0 h 10000"/>
              <a:gd name="connsiteX1" fmla="*/ 1273 w 9544"/>
              <a:gd name="connsiteY1" fmla="*/ 0 h 10000"/>
              <a:gd name="connsiteX2" fmla="*/ 1185 w 9544"/>
              <a:gd name="connsiteY2" fmla="*/ 10000 h 10000"/>
              <a:gd name="connsiteX3" fmla="*/ 1086 w 9544"/>
              <a:gd name="connsiteY3" fmla="*/ 0 h 10000"/>
              <a:gd name="connsiteX4" fmla="*/ 0 w 9544"/>
              <a:gd name="connsiteY4" fmla="*/ 0 h 10000"/>
              <a:gd name="connsiteX0" fmla="*/ 10196 w 10196"/>
              <a:gd name="connsiteY0" fmla="*/ 0 h 10000"/>
              <a:gd name="connsiteX1" fmla="*/ 1334 w 10196"/>
              <a:gd name="connsiteY1" fmla="*/ 0 h 10000"/>
              <a:gd name="connsiteX2" fmla="*/ 1242 w 10196"/>
              <a:gd name="connsiteY2" fmla="*/ 10000 h 10000"/>
              <a:gd name="connsiteX3" fmla="*/ 1138 w 10196"/>
              <a:gd name="connsiteY3" fmla="*/ 0 h 10000"/>
              <a:gd name="connsiteX4" fmla="*/ 0 w 10196"/>
              <a:gd name="connsiteY4" fmla="*/ 0 h 10000"/>
              <a:gd name="connsiteX0" fmla="*/ 10341 w 10341"/>
              <a:gd name="connsiteY0" fmla="*/ 0 h 10000"/>
              <a:gd name="connsiteX1" fmla="*/ 1334 w 10341"/>
              <a:gd name="connsiteY1" fmla="*/ 0 h 10000"/>
              <a:gd name="connsiteX2" fmla="*/ 1242 w 10341"/>
              <a:gd name="connsiteY2" fmla="*/ 10000 h 10000"/>
              <a:gd name="connsiteX3" fmla="*/ 1138 w 10341"/>
              <a:gd name="connsiteY3" fmla="*/ 0 h 10000"/>
              <a:gd name="connsiteX4" fmla="*/ 0 w 10341"/>
              <a:gd name="connsiteY4" fmla="*/ 0 h 10000"/>
              <a:gd name="connsiteX0" fmla="*/ 10475 w 10475"/>
              <a:gd name="connsiteY0" fmla="*/ 0 h 10000"/>
              <a:gd name="connsiteX1" fmla="*/ 1334 w 10475"/>
              <a:gd name="connsiteY1" fmla="*/ 0 h 10000"/>
              <a:gd name="connsiteX2" fmla="*/ 1242 w 10475"/>
              <a:gd name="connsiteY2" fmla="*/ 10000 h 10000"/>
              <a:gd name="connsiteX3" fmla="*/ 1138 w 10475"/>
              <a:gd name="connsiteY3" fmla="*/ 0 h 10000"/>
              <a:gd name="connsiteX4" fmla="*/ 0 w 1047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5" h="10000">
                <a:moveTo>
                  <a:pt x="10475" y="0"/>
                </a:moveTo>
                <a:lnTo>
                  <a:pt x="1334" y="0"/>
                </a:lnTo>
                <a:cubicBezTo>
                  <a:pt x="1303" y="3333"/>
                  <a:pt x="1272" y="6667"/>
                  <a:pt x="1242" y="10000"/>
                </a:cubicBezTo>
                <a:cubicBezTo>
                  <a:pt x="1207" y="6667"/>
                  <a:pt x="1172" y="3333"/>
                  <a:pt x="1138" y="0"/>
                </a:cubicBezTo>
                <a:lnTo>
                  <a:pt x="0" y="0"/>
                </a:lnTo>
              </a:path>
            </a:pathLst>
          </a:custGeom>
          <a:noFill/>
          <a:ln w="7938" cap="rnd">
            <a:solidFill>
              <a:srgbClr val="E130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288" dirty="0">
              <a:latin typeface="ＭＳ Ｐゴシック" panose="020B0600070205080204" pitchFamily="50" charset="-128"/>
            </a:endParaRPr>
          </a:p>
        </p:txBody>
      </p:sp>
      <p:sp>
        <p:nvSpPr>
          <p:cNvPr id="14" name="Content Placeholder 2"/>
          <p:cNvSpPr>
            <a:spLocks noGrp="1"/>
          </p:cNvSpPr>
          <p:nvPr>
            <p:ph idx="14"/>
          </p:nvPr>
        </p:nvSpPr>
        <p:spPr>
          <a:xfrm>
            <a:off x="2093955" y="4989501"/>
            <a:ext cx="1668100" cy="611487"/>
          </a:xfrm>
        </p:spPr>
        <p:txBody>
          <a:bodyPr numCol="1">
            <a:noAutofit/>
          </a:bodyPr>
          <a:lstStyle>
            <a:lvl1pPr>
              <a:tabLst>
                <a:tab pos="189171" algn="l"/>
              </a:tabLst>
              <a:defRPr sz="867">
                <a:solidFill>
                  <a:schemeClr val="tx1"/>
                </a:solidFill>
                <a:latin typeface="ＭＳ Ｐゴシック" panose="020B0600070205080204" pitchFamily="50" charset="-128"/>
              </a:defRPr>
            </a:lvl1pPr>
          </a:lstStyle>
          <a:p>
            <a:pPr lvl="0"/>
            <a:r>
              <a:rPr lang="en-US" dirty="0"/>
              <a:t>Click to edit Master text styles</a:t>
            </a:r>
          </a:p>
        </p:txBody>
      </p:sp>
    </p:spTree>
    <p:extLst>
      <p:ext uri="{BB962C8B-B14F-4D97-AF65-F5344CB8AC3E}">
        <p14:creationId xmlns:p14="http://schemas.microsoft.com/office/powerpoint/2010/main" val="943927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Work Showcase Cover">
    <p:bg>
      <p:bgRef idx="1002">
        <a:schemeClr val="bg2"/>
      </p:bgRef>
    </p:bg>
    <p:spTree>
      <p:nvGrpSpPr>
        <p:cNvPr id="1" name=""/>
        <p:cNvGrpSpPr/>
        <p:nvPr/>
      </p:nvGrpSpPr>
      <p:grpSpPr>
        <a:xfrm>
          <a:off x="0" y="0"/>
          <a:ext cx="0" cy="0"/>
          <a:chOff x="0" y="0"/>
          <a:chExt cx="0" cy="0"/>
        </a:xfrm>
      </p:grpSpPr>
      <p:sp>
        <p:nvSpPr>
          <p:cNvPr id="16" name="Picture Placeholder 15"/>
          <p:cNvSpPr>
            <a:spLocks noGrp="1"/>
          </p:cNvSpPr>
          <p:nvPr>
            <p:ph type="pic" sz="quarter" idx="15"/>
          </p:nvPr>
        </p:nvSpPr>
        <p:spPr>
          <a:xfrm>
            <a:off x="0" y="0"/>
            <a:ext cx="9906000" cy="6858000"/>
          </a:xfrm>
        </p:spPr>
        <p:txBody>
          <a:bodyPr>
            <a:noAutofit/>
          </a:bodyPr>
          <a:lstStyle>
            <a:lvl1pPr>
              <a:defRPr>
                <a:solidFill>
                  <a:schemeClr val="bg1"/>
                </a:solidFill>
              </a:defRPr>
            </a:lvl1pPr>
          </a:lstStyle>
          <a:p>
            <a:r>
              <a:rPr lang="en-US"/>
              <a:t>Click icon to add picture</a:t>
            </a:r>
          </a:p>
        </p:txBody>
      </p:sp>
      <p:sp>
        <p:nvSpPr>
          <p:cNvPr id="2" name="Title 1"/>
          <p:cNvSpPr>
            <a:spLocks noGrp="1"/>
          </p:cNvSpPr>
          <p:nvPr>
            <p:ph type="title"/>
          </p:nvPr>
        </p:nvSpPr>
        <p:spPr bwMode="white">
          <a:xfrm>
            <a:off x="335360" y="577004"/>
            <a:ext cx="3656833" cy="933461"/>
          </a:xfrm>
        </p:spPr>
        <p:txBody>
          <a:bodyPr anchor="t" anchorCtr="0"/>
          <a:lstStyle>
            <a:lvl1pPr>
              <a:defRPr sz="3033">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bwMode="white">
          <a:xfrm>
            <a:off x="337940" y="2991110"/>
            <a:ext cx="2879648" cy="611487"/>
          </a:xfrm>
        </p:spPr>
        <p:txBody>
          <a:bodyPr numCol="1">
            <a:noAutofit/>
          </a:bodyPr>
          <a:lstStyle>
            <a:lvl1pPr>
              <a:tabLst>
                <a:tab pos="309553" algn="l"/>
              </a:tabLst>
              <a:defRPr sz="758" cap="all" spc="0" baseline="0">
                <a:solidFill>
                  <a:schemeClr val="bg1"/>
                </a:solidFill>
                <a:latin typeface="ＭＳ Ｐゴシック" panose="020B0600070205080204" pitchFamily="50" charset="-128"/>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marL="0" algn="l" defTabSz="990570" rtl="0" eaLnBrk="1" latinLnBrk="0" hangingPunct="1">
              <a:defRPr lang="en-US" sz="650" kern="1200" smtClean="0">
                <a:solidFill>
                  <a:schemeClr val="bg1"/>
                </a:solidFill>
                <a:latin typeface="ＭＳ Ｐゴシック" panose="020B0600070205080204" pitchFamily="50" charset="-128"/>
                <a:ea typeface="+mn-ea"/>
                <a:cs typeface="+mn-cs"/>
              </a:defRPr>
            </a:lvl1pPr>
          </a:lstStyle>
          <a:p>
            <a:endParaRPr lang="ja-JP" altLang="en-US" dirty="0"/>
          </a:p>
        </p:txBody>
      </p:sp>
      <p:sp>
        <p:nvSpPr>
          <p:cNvPr id="12" name="TextBox 11"/>
          <p:cNvSpPr txBox="1"/>
          <p:nvPr userDrawn="1"/>
        </p:nvSpPr>
        <p:spPr>
          <a:xfrm>
            <a:off x="337940" y="6401048"/>
            <a:ext cx="2773163" cy="100027"/>
          </a:xfrm>
          <a:prstGeom prst="rect">
            <a:avLst/>
          </a:prstGeom>
          <a:noFill/>
        </p:spPr>
        <p:txBody>
          <a:bodyPr wrap="square" lIns="0" tIns="0" rIns="0" bIns="0" rtlCol="0">
            <a:spAutoFit/>
          </a:bodyPr>
          <a:lstStyle/>
          <a:p>
            <a:r>
              <a:rPr lang="en-US" sz="650" dirty="0">
                <a:solidFill>
                  <a:schemeClr val="bg1"/>
                </a:solidFill>
                <a:latin typeface="ＭＳ Ｐゴシック" panose="020B0600070205080204" pitchFamily="50" charset="-128"/>
              </a:rPr>
              <a:t>PwC’s Digital</a:t>
            </a:r>
            <a:r>
              <a:rPr lang="en-US" sz="650" baseline="0" dirty="0">
                <a:solidFill>
                  <a:schemeClr val="bg1"/>
                </a:solidFill>
                <a:latin typeface="ＭＳ Ｐゴシック" panose="020B0600070205080204" pitchFamily="50" charset="-128"/>
              </a:rPr>
              <a:t> Services</a:t>
            </a:r>
            <a:endParaRPr lang="en-US" sz="650" dirty="0">
              <a:solidFill>
                <a:schemeClr val="bg1"/>
              </a:solidFill>
              <a:latin typeface="ＭＳ Ｐゴシック" panose="020B0600070205080204" pitchFamily="50" charset="-128"/>
            </a:endParaRPr>
          </a:p>
        </p:txBody>
      </p:sp>
      <p:sp>
        <p:nvSpPr>
          <p:cNvPr id="14" name="Content Placeholder 2"/>
          <p:cNvSpPr>
            <a:spLocks noGrp="1"/>
          </p:cNvSpPr>
          <p:nvPr>
            <p:ph idx="14"/>
          </p:nvPr>
        </p:nvSpPr>
        <p:spPr bwMode="white">
          <a:xfrm>
            <a:off x="337940" y="3733629"/>
            <a:ext cx="2879648" cy="611487"/>
          </a:xfrm>
        </p:spPr>
        <p:txBody>
          <a:bodyPr numCol="1">
            <a:noAutofit/>
          </a:bodyPr>
          <a:lstStyle>
            <a:lvl1pPr>
              <a:tabLst>
                <a:tab pos="309553" algn="l"/>
              </a:tabLst>
              <a:defRPr sz="758" cap="all" spc="0" baseline="0">
                <a:solidFill>
                  <a:schemeClr val="bg1"/>
                </a:solidFill>
                <a:latin typeface="ＭＳ Ｐゴシック" panose="020B0600070205080204" pitchFamily="50" charset="-128"/>
              </a:defRPr>
            </a:lvl1pPr>
          </a:lstStyle>
          <a:p>
            <a:pPr lvl="0"/>
            <a:r>
              <a:rPr lang="en-US" dirty="0"/>
              <a:t>Click to edit Master text styles</a:t>
            </a:r>
          </a:p>
        </p:txBody>
      </p:sp>
      <p:cxnSp>
        <p:nvCxnSpPr>
          <p:cNvPr id="15" name="Straight Connector 14"/>
          <p:cNvCxnSpPr/>
          <p:nvPr userDrawn="1"/>
        </p:nvCxnSpPr>
        <p:spPr bwMode="white">
          <a:xfrm flipV="1">
            <a:off x="337939" y="3521635"/>
            <a:ext cx="637765" cy="3"/>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867245"/>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Work Showcase">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3240000" y="0"/>
            <a:ext cx="90000" cy="6840000"/>
            <a:chOff x="3079705" y="14764"/>
            <a:chExt cx="109252" cy="5138755"/>
          </a:xfrm>
        </p:grpSpPr>
        <p:sp>
          <p:nvSpPr>
            <p:cNvPr id="14" name="Isosceles Triangle 13"/>
            <p:cNvSpPr/>
            <p:nvPr userDrawn="1"/>
          </p:nvSpPr>
          <p:spPr bwMode="white">
            <a:xfrm rot="5400000">
              <a:off x="3048850" y="2543560"/>
              <a:ext cx="170962" cy="1092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8" dirty="0">
                <a:latin typeface="ＭＳ Ｐゴシック" panose="020B0600070205080204" pitchFamily="50" charset="-128"/>
              </a:endParaRPr>
            </a:p>
          </p:txBody>
        </p:sp>
        <p:sp>
          <p:nvSpPr>
            <p:cNvPr id="19" name="Freeform 5"/>
            <p:cNvSpPr>
              <a:spLocks/>
            </p:cNvSpPr>
            <p:nvPr userDrawn="1"/>
          </p:nvSpPr>
          <p:spPr bwMode="auto">
            <a:xfrm rot="16200000">
              <a:off x="568778" y="2533341"/>
              <a:ext cx="5138755" cy="101601"/>
            </a:xfrm>
            <a:custGeom>
              <a:avLst/>
              <a:gdLst>
                <a:gd name="T0" fmla="*/ 5760 w 5760"/>
                <a:gd name="T1" fmla="*/ 0 h 61"/>
                <a:gd name="T2" fmla="*/ 996 w 5760"/>
                <a:gd name="T3" fmla="*/ 0 h 61"/>
                <a:gd name="T4" fmla="*/ 945 w 5760"/>
                <a:gd name="T5" fmla="*/ 61 h 61"/>
                <a:gd name="T6" fmla="*/ 888 w 5760"/>
                <a:gd name="T7" fmla="*/ 0 h 61"/>
                <a:gd name="T8" fmla="*/ 0 w 5760"/>
                <a:gd name="T9" fmla="*/ 0 h 61"/>
                <a:gd name="connsiteX0" fmla="*/ 8208 w 8208"/>
                <a:gd name="connsiteY0" fmla="*/ 0 h 10246"/>
                <a:gd name="connsiteX1" fmla="*/ 1729 w 8208"/>
                <a:gd name="connsiteY1" fmla="*/ 246 h 10246"/>
                <a:gd name="connsiteX2" fmla="*/ 1641 w 8208"/>
                <a:gd name="connsiteY2" fmla="*/ 10246 h 10246"/>
                <a:gd name="connsiteX3" fmla="*/ 1542 w 8208"/>
                <a:gd name="connsiteY3" fmla="*/ 246 h 10246"/>
                <a:gd name="connsiteX4" fmla="*/ 0 w 8208"/>
                <a:gd name="connsiteY4" fmla="*/ 246 h 10246"/>
                <a:gd name="connsiteX0" fmla="*/ 8265 w 8265"/>
                <a:gd name="connsiteY0" fmla="*/ 0 h 10000"/>
                <a:gd name="connsiteX1" fmla="*/ 2106 w 8265"/>
                <a:gd name="connsiteY1" fmla="*/ 240 h 10000"/>
                <a:gd name="connsiteX2" fmla="*/ 1999 w 8265"/>
                <a:gd name="connsiteY2" fmla="*/ 10000 h 10000"/>
                <a:gd name="connsiteX3" fmla="*/ 1879 w 8265"/>
                <a:gd name="connsiteY3" fmla="*/ 240 h 10000"/>
                <a:gd name="connsiteX4" fmla="*/ 0 w 8265"/>
                <a:gd name="connsiteY4" fmla="*/ 240 h 10000"/>
                <a:gd name="connsiteX0" fmla="*/ 7374 w 7374"/>
                <a:gd name="connsiteY0" fmla="*/ 0 h 10000"/>
                <a:gd name="connsiteX1" fmla="*/ 2548 w 7374"/>
                <a:gd name="connsiteY1" fmla="*/ 240 h 10000"/>
                <a:gd name="connsiteX2" fmla="*/ 2419 w 7374"/>
                <a:gd name="connsiteY2" fmla="*/ 10000 h 10000"/>
                <a:gd name="connsiteX3" fmla="*/ 2273 w 7374"/>
                <a:gd name="connsiteY3" fmla="*/ 240 h 10000"/>
                <a:gd name="connsiteX4" fmla="*/ 0 w 7374"/>
                <a:gd name="connsiteY4" fmla="*/ 240 h 10000"/>
                <a:gd name="connsiteX0" fmla="*/ 8928 w 8928"/>
                <a:gd name="connsiteY0" fmla="*/ 0 h 10240"/>
                <a:gd name="connsiteX1" fmla="*/ 3455 w 8928"/>
                <a:gd name="connsiteY1" fmla="*/ 480 h 10240"/>
                <a:gd name="connsiteX2" fmla="*/ 3280 w 8928"/>
                <a:gd name="connsiteY2" fmla="*/ 10240 h 10240"/>
                <a:gd name="connsiteX3" fmla="*/ 3082 w 8928"/>
                <a:gd name="connsiteY3" fmla="*/ 480 h 10240"/>
                <a:gd name="connsiteX4" fmla="*/ 0 w 8928"/>
                <a:gd name="connsiteY4" fmla="*/ 480 h 10240"/>
                <a:gd name="connsiteX0" fmla="*/ 11411 w 11411"/>
                <a:gd name="connsiteY0" fmla="*/ 0 h 10000"/>
                <a:gd name="connsiteX1" fmla="*/ 5281 w 11411"/>
                <a:gd name="connsiteY1" fmla="*/ 469 h 10000"/>
                <a:gd name="connsiteX2" fmla="*/ 5085 w 11411"/>
                <a:gd name="connsiteY2" fmla="*/ 10000 h 10000"/>
                <a:gd name="connsiteX3" fmla="*/ 4863 w 11411"/>
                <a:gd name="connsiteY3" fmla="*/ 469 h 10000"/>
                <a:gd name="connsiteX4" fmla="*/ 0 w 11411"/>
                <a:gd name="connsiteY4" fmla="*/ 469 h 10000"/>
                <a:gd name="connsiteX0" fmla="*/ 12583 w 12583"/>
                <a:gd name="connsiteY0" fmla="*/ 0 h 10000"/>
                <a:gd name="connsiteX1" fmla="*/ 6453 w 12583"/>
                <a:gd name="connsiteY1" fmla="*/ 469 h 10000"/>
                <a:gd name="connsiteX2" fmla="*/ 6257 w 12583"/>
                <a:gd name="connsiteY2" fmla="*/ 10000 h 10000"/>
                <a:gd name="connsiteX3" fmla="*/ 6035 w 12583"/>
                <a:gd name="connsiteY3" fmla="*/ 469 h 10000"/>
                <a:gd name="connsiteX4" fmla="*/ 0 w 12583"/>
                <a:gd name="connsiteY4" fmla="*/ 4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 h="10000">
                  <a:moveTo>
                    <a:pt x="12583" y="0"/>
                  </a:moveTo>
                  <a:lnTo>
                    <a:pt x="6453" y="469"/>
                  </a:lnTo>
                  <a:cubicBezTo>
                    <a:pt x="6389" y="3646"/>
                    <a:pt x="6323" y="6823"/>
                    <a:pt x="6257" y="10000"/>
                  </a:cubicBezTo>
                  <a:cubicBezTo>
                    <a:pt x="6183" y="6823"/>
                    <a:pt x="6110" y="3646"/>
                    <a:pt x="6035" y="469"/>
                  </a:cubicBezTo>
                  <a:lnTo>
                    <a:pt x="0" y="469"/>
                  </a:lnTo>
                </a:path>
              </a:pathLst>
            </a:custGeom>
            <a:noFill/>
            <a:ln w="7938" cap="rnd">
              <a:solidFill>
                <a:srgbClr val="E130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288" dirty="0">
                <a:latin typeface="ＭＳ Ｐゴシック" panose="020B0600070205080204" pitchFamily="50" charset="-128"/>
              </a:endParaRPr>
            </a:p>
          </p:txBody>
        </p:sp>
      </p:grpSp>
      <p:sp>
        <p:nvSpPr>
          <p:cNvPr id="9" name="Rectangle 8"/>
          <p:cNvSpPr/>
          <p:nvPr userDrawn="1"/>
        </p:nvSpPr>
        <p:spPr bwMode="ltGray">
          <a:xfrm>
            <a:off x="8466703" y="-3836"/>
            <a:ext cx="1440060" cy="6875195"/>
          </a:xfrm>
          <a:custGeom>
            <a:avLst/>
            <a:gdLst>
              <a:gd name="connsiteX0" fmla="*/ 0 w 1331668"/>
              <a:gd name="connsiteY0" fmla="*/ 0 h 5154014"/>
              <a:gd name="connsiteX1" fmla="*/ 1331668 w 1331668"/>
              <a:gd name="connsiteY1" fmla="*/ 0 h 5154014"/>
              <a:gd name="connsiteX2" fmla="*/ 1331668 w 1331668"/>
              <a:gd name="connsiteY2" fmla="*/ 5154014 h 5154014"/>
              <a:gd name="connsiteX3" fmla="*/ 0 w 1331668"/>
              <a:gd name="connsiteY3" fmla="*/ 5154014 h 5154014"/>
              <a:gd name="connsiteX4" fmla="*/ 0 w 1331668"/>
              <a:gd name="connsiteY4" fmla="*/ 0 h 5154014"/>
              <a:gd name="connsiteX0" fmla="*/ 0 w 1331668"/>
              <a:gd name="connsiteY0" fmla="*/ 0 h 5154014"/>
              <a:gd name="connsiteX1" fmla="*/ 1331668 w 1331668"/>
              <a:gd name="connsiteY1" fmla="*/ 0 h 5154014"/>
              <a:gd name="connsiteX2" fmla="*/ 1331668 w 1331668"/>
              <a:gd name="connsiteY2" fmla="*/ 5154014 h 5154014"/>
              <a:gd name="connsiteX3" fmla="*/ 0 w 1331668"/>
              <a:gd name="connsiteY3" fmla="*/ 5154014 h 5154014"/>
              <a:gd name="connsiteX4" fmla="*/ 1943 w 1331668"/>
              <a:gd name="connsiteY4" fmla="*/ 2610953 h 5154014"/>
              <a:gd name="connsiteX5" fmla="*/ 0 w 1331668"/>
              <a:gd name="connsiteY5" fmla="*/ 0 h 5154014"/>
              <a:gd name="connsiteX0" fmla="*/ 0 w 1331668"/>
              <a:gd name="connsiteY0" fmla="*/ 0 h 5154014"/>
              <a:gd name="connsiteX1" fmla="*/ 1331668 w 1331668"/>
              <a:gd name="connsiteY1" fmla="*/ 0 h 5154014"/>
              <a:gd name="connsiteX2" fmla="*/ 1331668 w 1331668"/>
              <a:gd name="connsiteY2" fmla="*/ 5154014 h 5154014"/>
              <a:gd name="connsiteX3" fmla="*/ 0 w 1331668"/>
              <a:gd name="connsiteY3" fmla="*/ 5154014 h 5154014"/>
              <a:gd name="connsiteX4" fmla="*/ 1943 w 1331668"/>
              <a:gd name="connsiteY4" fmla="*/ 2535326 h 5154014"/>
              <a:gd name="connsiteX5" fmla="*/ 0 w 1331668"/>
              <a:gd name="connsiteY5" fmla="*/ 0 h 5154014"/>
              <a:gd name="connsiteX0" fmla="*/ 100376 w 1432044"/>
              <a:gd name="connsiteY0" fmla="*/ 0 h 5154014"/>
              <a:gd name="connsiteX1" fmla="*/ 1432044 w 1432044"/>
              <a:gd name="connsiteY1" fmla="*/ 0 h 5154014"/>
              <a:gd name="connsiteX2" fmla="*/ 1432044 w 1432044"/>
              <a:gd name="connsiteY2" fmla="*/ 5154014 h 5154014"/>
              <a:gd name="connsiteX3" fmla="*/ 100376 w 1432044"/>
              <a:gd name="connsiteY3" fmla="*/ 5154014 h 5154014"/>
              <a:gd name="connsiteX4" fmla="*/ 95443 w 1432044"/>
              <a:gd name="connsiteY4" fmla="*/ 2707206 h 5154014"/>
              <a:gd name="connsiteX5" fmla="*/ 102319 w 1432044"/>
              <a:gd name="connsiteY5" fmla="*/ 2535326 h 5154014"/>
              <a:gd name="connsiteX6" fmla="*/ 100376 w 1432044"/>
              <a:gd name="connsiteY6" fmla="*/ 0 h 5154014"/>
              <a:gd name="connsiteX0" fmla="*/ 100376 w 1432044"/>
              <a:gd name="connsiteY0" fmla="*/ 0 h 5154014"/>
              <a:gd name="connsiteX1" fmla="*/ 1432044 w 1432044"/>
              <a:gd name="connsiteY1" fmla="*/ 0 h 5154014"/>
              <a:gd name="connsiteX2" fmla="*/ 1432044 w 1432044"/>
              <a:gd name="connsiteY2" fmla="*/ 5154014 h 5154014"/>
              <a:gd name="connsiteX3" fmla="*/ 100376 w 1432044"/>
              <a:gd name="connsiteY3" fmla="*/ 5154014 h 5154014"/>
              <a:gd name="connsiteX4" fmla="*/ 95443 w 1432044"/>
              <a:gd name="connsiteY4" fmla="*/ 2707206 h 5154014"/>
              <a:gd name="connsiteX5" fmla="*/ 88568 w 1432044"/>
              <a:gd name="connsiteY5" fmla="*/ 2617828 h 5154014"/>
              <a:gd name="connsiteX6" fmla="*/ 102319 w 1432044"/>
              <a:gd name="connsiteY6" fmla="*/ 2535326 h 5154014"/>
              <a:gd name="connsiteX7" fmla="*/ 100376 w 1432044"/>
              <a:gd name="connsiteY7" fmla="*/ 0 h 5154014"/>
              <a:gd name="connsiteX0" fmla="*/ 100376 w 1432044"/>
              <a:gd name="connsiteY0" fmla="*/ 0 h 5154014"/>
              <a:gd name="connsiteX1" fmla="*/ 1432044 w 1432044"/>
              <a:gd name="connsiteY1" fmla="*/ 0 h 5154014"/>
              <a:gd name="connsiteX2" fmla="*/ 1432044 w 1432044"/>
              <a:gd name="connsiteY2" fmla="*/ 5154014 h 5154014"/>
              <a:gd name="connsiteX3" fmla="*/ 100376 w 1432044"/>
              <a:gd name="connsiteY3" fmla="*/ 5154014 h 5154014"/>
              <a:gd name="connsiteX4" fmla="*/ 95443 w 1432044"/>
              <a:gd name="connsiteY4" fmla="*/ 2707206 h 5154014"/>
              <a:gd name="connsiteX5" fmla="*/ 198571 w 1432044"/>
              <a:gd name="connsiteY5" fmla="*/ 2617828 h 5154014"/>
              <a:gd name="connsiteX6" fmla="*/ 102319 w 1432044"/>
              <a:gd name="connsiteY6" fmla="*/ 2535326 h 5154014"/>
              <a:gd name="connsiteX7" fmla="*/ 100376 w 1432044"/>
              <a:gd name="connsiteY7" fmla="*/ 0 h 5154014"/>
              <a:gd name="connsiteX0" fmla="*/ 4961 w 1336629"/>
              <a:gd name="connsiteY0" fmla="*/ 0 h 5154014"/>
              <a:gd name="connsiteX1" fmla="*/ 1336629 w 1336629"/>
              <a:gd name="connsiteY1" fmla="*/ 0 h 5154014"/>
              <a:gd name="connsiteX2" fmla="*/ 1336629 w 1336629"/>
              <a:gd name="connsiteY2" fmla="*/ 5154014 h 5154014"/>
              <a:gd name="connsiteX3" fmla="*/ 4961 w 1336629"/>
              <a:gd name="connsiteY3" fmla="*/ 5154014 h 5154014"/>
              <a:gd name="connsiteX4" fmla="*/ 28 w 1336629"/>
              <a:gd name="connsiteY4" fmla="*/ 2707206 h 5154014"/>
              <a:gd name="connsiteX5" fmla="*/ 103156 w 1336629"/>
              <a:gd name="connsiteY5" fmla="*/ 2617828 h 5154014"/>
              <a:gd name="connsiteX6" fmla="*/ 6904 w 1336629"/>
              <a:gd name="connsiteY6" fmla="*/ 2535326 h 5154014"/>
              <a:gd name="connsiteX7" fmla="*/ 4961 w 1336629"/>
              <a:gd name="connsiteY7" fmla="*/ 0 h 5154014"/>
              <a:gd name="connsiteX0" fmla="*/ 4961 w 1336629"/>
              <a:gd name="connsiteY0" fmla="*/ 0 h 5154014"/>
              <a:gd name="connsiteX1" fmla="*/ 1336629 w 1336629"/>
              <a:gd name="connsiteY1" fmla="*/ 0 h 5154014"/>
              <a:gd name="connsiteX2" fmla="*/ 1336629 w 1336629"/>
              <a:gd name="connsiteY2" fmla="*/ 5154014 h 5154014"/>
              <a:gd name="connsiteX3" fmla="*/ 4961 w 1336629"/>
              <a:gd name="connsiteY3" fmla="*/ 5154014 h 5154014"/>
              <a:gd name="connsiteX4" fmla="*/ 28 w 1336629"/>
              <a:gd name="connsiteY4" fmla="*/ 2707206 h 5154014"/>
              <a:gd name="connsiteX5" fmla="*/ 103156 w 1336629"/>
              <a:gd name="connsiteY5" fmla="*/ 2617828 h 5154014"/>
              <a:gd name="connsiteX6" fmla="*/ 6904 w 1336629"/>
              <a:gd name="connsiteY6" fmla="*/ 2535326 h 5154014"/>
              <a:gd name="connsiteX7" fmla="*/ 4961 w 1336629"/>
              <a:gd name="connsiteY7" fmla="*/ 0 h 5154014"/>
              <a:gd name="connsiteX0" fmla="*/ 4961 w 1336629"/>
              <a:gd name="connsiteY0" fmla="*/ 0 h 5154014"/>
              <a:gd name="connsiteX1" fmla="*/ 1336629 w 1336629"/>
              <a:gd name="connsiteY1" fmla="*/ 0 h 5154014"/>
              <a:gd name="connsiteX2" fmla="*/ 1336629 w 1336629"/>
              <a:gd name="connsiteY2" fmla="*/ 5154014 h 5154014"/>
              <a:gd name="connsiteX3" fmla="*/ 4961 w 1336629"/>
              <a:gd name="connsiteY3" fmla="*/ 5154014 h 5154014"/>
              <a:gd name="connsiteX4" fmla="*/ 28 w 1336629"/>
              <a:gd name="connsiteY4" fmla="*/ 2707206 h 5154014"/>
              <a:gd name="connsiteX5" fmla="*/ 103156 w 1336629"/>
              <a:gd name="connsiteY5" fmla="*/ 2617828 h 5154014"/>
              <a:gd name="connsiteX6" fmla="*/ 6904 w 1336629"/>
              <a:gd name="connsiteY6" fmla="*/ 2535326 h 5154014"/>
              <a:gd name="connsiteX7" fmla="*/ 4961 w 1336629"/>
              <a:gd name="connsiteY7" fmla="*/ 0 h 5154014"/>
              <a:gd name="connsiteX0" fmla="*/ 4961 w 1336629"/>
              <a:gd name="connsiteY0" fmla="*/ 0 h 5154014"/>
              <a:gd name="connsiteX1" fmla="*/ 1336629 w 1336629"/>
              <a:gd name="connsiteY1" fmla="*/ 0 h 5154014"/>
              <a:gd name="connsiteX2" fmla="*/ 1336629 w 1336629"/>
              <a:gd name="connsiteY2" fmla="*/ 5154014 h 5154014"/>
              <a:gd name="connsiteX3" fmla="*/ 4961 w 1336629"/>
              <a:gd name="connsiteY3" fmla="*/ 5154014 h 5154014"/>
              <a:gd name="connsiteX4" fmla="*/ 28 w 1336629"/>
              <a:gd name="connsiteY4" fmla="*/ 2707206 h 5154014"/>
              <a:gd name="connsiteX5" fmla="*/ 103156 w 1336629"/>
              <a:gd name="connsiteY5" fmla="*/ 2617828 h 5154014"/>
              <a:gd name="connsiteX6" fmla="*/ 6904 w 1336629"/>
              <a:gd name="connsiteY6" fmla="*/ 2535326 h 5154014"/>
              <a:gd name="connsiteX7" fmla="*/ 4961 w 1336629"/>
              <a:gd name="connsiteY7" fmla="*/ 0 h 5154014"/>
              <a:gd name="connsiteX0" fmla="*/ 4968 w 1336636"/>
              <a:gd name="connsiteY0" fmla="*/ 0 h 5154014"/>
              <a:gd name="connsiteX1" fmla="*/ 1336636 w 1336636"/>
              <a:gd name="connsiteY1" fmla="*/ 0 h 5154014"/>
              <a:gd name="connsiteX2" fmla="*/ 1336636 w 1336636"/>
              <a:gd name="connsiteY2" fmla="*/ 5154014 h 5154014"/>
              <a:gd name="connsiteX3" fmla="*/ 4968 w 1336636"/>
              <a:gd name="connsiteY3" fmla="*/ 5154014 h 5154014"/>
              <a:gd name="connsiteX4" fmla="*/ 35 w 1336636"/>
              <a:gd name="connsiteY4" fmla="*/ 2707206 h 5154014"/>
              <a:gd name="connsiteX5" fmla="*/ 103163 w 1336636"/>
              <a:gd name="connsiteY5" fmla="*/ 2617828 h 5154014"/>
              <a:gd name="connsiteX6" fmla="*/ 6911 w 1336636"/>
              <a:gd name="connsiteY6" fmla="*/ 2535326 h 5154014"/>
              <a:gd name="connsiteX7" fmla="*/ 4968 w 1336636"/>
              <a:gd name="connsiteY7" fmla="*/ 0 h 5154014"/>
              <a:gd name="connsiteX0" fmla="*/ 4959 w 1336627"/>
              <a:gd name="connsiteY0" fmla="*/ 0 h 5154014"/>
              <a:gd name="connsiteX1" fmla="*/ 1336627 w 1336627"/>
              <a:gd name="connsiteY1" fmla="*/ 0 h 5154014"/>
              <a:gd name="connsiteX2" fmla="*/ 1336627 w 1336627"/>
              <a:gd name="connsiteY2" fmla="*/ 5154014 h 5154014"/>
              <a:gd name="connsiteX3" fmla="*/ 4959 w 1336627"/>
              <a:gd name="connsiteY3" fmla="*/ 5154014 h 5154014"/>
              <a:gd name="connsiteX4" fmla="*/ 26 w 1336627"/>
              <a:gd name="connsiteY4" fmla="*/ 2707206 h 5154014"/>
              <a:gd name="connsiteX5" fmla="*/ 103154 w 1336627"/>
              <a:gd name="connsiteY5" fmla="*/ 2617828 h 5154014"/>
              <a:gd name="connsiteX6" fmla="*/ 6902 w 1336627"/>
              <a:gd name="connsiteY6" fmla="*/ 2535326 h 5154014"/>
              <a:gd name="connsiteX7" fmla="*/ 4959 w 1336627"/>
              <a:gd name="connsiteY7" fmla="*/ 0 h 5154014"/>
              <a:gd name="connsiteX0" fmla="*/ 4959 w 1336627"/>
              <a:gd name="connsiteY0" fmla="*/ 0 h 5154014"/>
              <a:gd name="connsiteX1" fmla="*/ 1336627 w 1336627"/>
              <a:gd name="connsiteY1" fmla="*/ 0 h 5154014"/>
              <a:gd name="connsiteX2" fmla="*/ 1336627 w 1336627"/>
              <a:gd name="connsiteY2" fmla="*/ 5154014 h 5154014"/>
              <a:gd name="connsiteX3" fmla="*/ 4959 w 1336627"/>
              <a:gd name="connsiteY3" fmla="*/ 5154014 h 5154014"/>
              <a:gd name="connsiteX4" fmla="*/ 26 w 1336627"/>
              <a:gd name="connsiteY4" fmla="*/ 2707206 h 5154014"/>
              <a:gd name="connsiteX5" fmla="*/ 103154 w 1336627"/>
              <a:gd name="connsiteY5" fmla="*/ 2617828 h 5154014"/>
              <a:gd name="connsiteX6" fmla="*/ 6902 w 1336627"/>
              <a:gd name="connsiteY6" fmla="*/ 2535326 h 5154014"/>
              <a:gd name="connsiteX7" fmla="*/ 4959 w 1336627"/>
              <a:gd name="connsiteY7" fmla="*/ 0 h 5154014"/>
              <a:gd name="connsiteX0" fmla="*/ 4959 w 1336627"/>
              <a:gd name="connsiteY0" fmla="*/ 0 h 5154014"/>
              <a:gd name="connsiteX1" fmla="*/ 1336627 w 1336627"/>
              <a:gd name="connsiteY1" fmla="*/ 0 h 5154014"/>
              <a:gd name="connsiteX2" fmla="*/ 1336627 w 1336627"/>
              <a:gd name="connsiteY2" fmla="*/ 5154014 h 5154014"/>
              <a:gd name="connsiteX3" fmla="*/ 4959 w 1336627"/>
              <a:gd name="connsiteY3" fmla="*/ 5154014 h 5154014"/>
              <a:gd name="connsiteX4" fmla="*/ 26 w 1336627"/>
              <a:gd name="connsiteY4" fmla="*/ 2692919 h 5154014"/>
              <a:gd name="connsiteX5" fmla="*/ 103154 w 1336627"/>
              <a:gd name="connsiteY5" fmla="*/ 2617828 h 5154014"/>
              <a:gd name="connsiteX6" fmla="*/ 6902 w 1336627"/>
              <a:gd name="connsiteY6" fmla="*/ 2535326 h 5154014"/>
              <a:gd name="connsiteX7" fmla="*/ 4959 w 1336627"/>
              <a:gd name="connsiteY7" fmla="*/ 0 h 5154014"/>
              <a:gd name="connsiteX0" fmla="*/ 4959 w 1336627"/>
              <a:gd name="connsiteY0" fmla="*/ 0 h 5154014"/>
              <a:gd name="connsiteX1" fmla="*/ 1336627 w 1336627"/>
              <a:gd name="connsiteY1" fmla="*/ 0 h 5154014"/>
              <a:gd name="connsiteX2" fmla="*/ 1336627 w 1336627"/>
              <a:gd name="connsiteY2" fmla="*/ 5154014 h 5154014"/>
              <a:gd name="connsiteX3" fmla="*/ 4959 w 1336627"/>
              <a:gd name="connsiteY3" fmla="*/ 5154014 h 5154014"/>
              <a:gd name="connsiteX4" fmla="*/ 26 w 1336627"/>
              <a:gd name="connsiteY4" fmla="*/ 2692919 h 5154014"/>
              <a:gd name="connsiteX5" fmla="*/ 160304 w 1336627"/>
              <a:gd name="connsiteY5" fmla="*/ 2605922 h 5154014"/>
              <a:gd name="connsiteX6" fmla="*/ 6902 w 1336627"/>
              <a:gd name="connsiteY6" fmla="*/ 2535326 h 5154014"/>
              <a:gd name="connsiteX7" fmla="*/ 4959 w 1336627"/>
              <a:gd name="connsiteY7" fmla="*/ 0 h 5154014"/>
              <a:gd name="connsiteX0" fmla="*/ 4959 w 1336627"/>
              <a:gd name="connsiteY0" fmla="*/ 0 h 5154014"/>
              <a:gd name="connsiteX1" fmla="*/ 1336627 w 1336627"/>
              <a:gd name="connsiteY1" fmla="*/ 0 h 5154014"/>
              <a:gd name="connsiteX2" fmla="*/ 1336627 w 1336627"/>
              <a:gd name="connsiteY2" fmla="*/ 5154014 h 5154014"/>
              <a:gd name="connsiteX3" fmla="*/ 4959 w 1336627"/>
              <a:gd name="connsiteY3" fmla="*/ 5154014 h 5154014"/>
              <a:gd name="connsiteX4" fmla="*/ 26 w 1336627"/>
              <a:gd name="connsiteY4" fmla="*/ 2692919 h 5154014"/>
              <a:gd name="connsiteX5" fmla="*/ 105535 w 1336627"/>
              <a:gd name="connsiteY5" fmla="*/ 2589253 h 5154014"/>
              <a:gd name="connsiteX6" fmla="*/ 6902 w 1336627"/>
              <a:gd name="connsiteY6" fmla="*/ 2535326 h 5154014"/>
              <a:gd name="connsiteX7" fmla="*/ 4959 w 1336627"/>
              <a:gd name="connsiteY7" fmla="*/ 0 h 5154014"/>
              <a:gd name="connsiteX0" fmla="*/ 4959 w 1336627"/>
              <a:gd name="connsiteY0" fmla="*/ 0 h 5154014"/>
              <a:gd name="connsiteX1" fmla="*/ 1336627 w 1336627"/>
              <a:gd name="connsiteY1" fmla="*/ 0 h 5154014"/>
              <a:gd name="connsiteX2" fmla="*/ 1336627 w 1336627"/>
              <a:gd name="connsiteY2" fmla="*/ 5154014 h 5154014"/>
              <a:gd name="connsiteX3" fmla="*/ 4959 w 1336627"/>
              <a:gd name="connsiteY3" fmla="*/ 5154014 h 5154014"/>
              <a:gd name="connsiteX4" fmla="*/ 26 w 1336627"/>
              <a:gd name="connsiteY4" fmla="*/ 2692919 h 5154014"/>
              <a:gd name="connsiteX5" fmla="*/ 105535 w 1336627"/>
              <a:gd name="connsiteY5" fmla="*/ 2589253 h 5154014"/>
              <a:gd name="connsiteX6" fmla="*/ 2140 w 1336627"/>
              <a:gd name="connsiteY6" fmla="*/ 2451983 h 5154014"/>
              <a:gd name="connsiteX7" fmla="*/ 4959 w 1336627"/>
              <a:gd name="connsiteY7" fmla="*/ 0 h 5154014"/>
              <a:gd name="connsiteX0" fmla="*/ 4959 w 1336627"/>
              <a:gd name="connsiteY0" fmla="*/ 0 h 5154014"/>
              <a:gd name="connsiteX1" fmla="*/ 1336627 w 1336627"/>
              <a:gd name="connsiteY1" fmla="*/ 0 h 5154014"/>
              <a:gd name="connsiteX2" fmla="*/ 1336627 w 1336627"/>
              <a:gd name="connsiteY2" fmla="*/ 5154014 h 5154014"/>
              <a:gd name="connsiteX3" fmla="*/ 4959 w 1336627"/>
              <a:gd name="connsiteY3" fmla="*/ 5154014 h 5154014"/>
              <a:gd name="connsiteX4" fmla="*/ 26 w 1336627"/>
              <a:gd name="connsiteY4" fmla="*/ 2692919 h 5154014"/>
              <a:gd name="connsiteX5" fmla="*/ 105535 w 1336627"/>
              <a:gd name="connsiteY5" fmla="*/ 2589253 h 5154014"/>
              <a:gd name="connsiteX6" fmla="*/ 2140 w 1336627"/>
              <a:gd name="connsiteY6" fmla="*/ 2494846 h 5154014"/>
              <a:gd name="connsiteX7" fmla="*/ 4959 w 1336627"/>
              <a:gd name="connsiteY7" fmla="*/ 0 h 5154014"/>
              <a:gd name="connsiteX0" fmla="*/ 4959 w 1336627"/>
              <a:gd name="connsiteY0" fmla="*/ 0 h 5154014"/>
              <a:gd name="connsiteX1" fmla="*/ 1336627 w 1336627"/>
              <a:gd name="connsiteY1" fmla="*/ 0 h 5154014"/>
              <a:gd name="connsiteX2" fmla="*/ 1336627 w 1336627"/>
              <a:gd name="connsiteY2" fmla="*/ 5154014 h 5154014"/>
              <a:gd name="connsiteX3" fmla="*/ 4959 w 1336627"/>
              <a:gd name="connsiteY3" fmla="*/ 5154014 h 5154014"/>
              <a:gd name="connsiteX4" fmla="*/ 26 w 1336627"/>
              <a:gd name="connsiteY4" fmla="*/ 2692919 h 5154014"/>
              <a:gd name="connsiteX5" fmla="*/ 105535 w 1336627"/>
              <a:gd name="connsiteY5" fmla="*/ 2589253 h 5154014"/>
              <a:gd name="connsiteX6" fmla="*/ 42621 w 1336627"/>
              <a:gd name="connsiteY6" fmla="*/ 2492465 h 5154014"/>
              <a:gd name="connsiteX7" fmla="*/ 4959 w 1336627"/>
              <a:gd name="connsiteY7" fmla="*/ 0 h 5154014"/>
              <a:gd name="connsiteX0" fmla="*/ 4959 w 1336627"/>
              <a:gd name="connsiteY0" fmla="*/ 0 h 5154014"/>
              <a:gd name="connsiteX1" fmla="*/ 1336627 w 1336627"/>
              <a:gd name="connsiteY1" fmla="*/ 0 h 5154014"/>
              <a:gd name="connsiteX2" fmla="*/ 1336627 w 1336627"/>
              <a:gd name="connsiteY2" fmla="*/ 5154014 h 5154014"/>
              <a:gd name="connsiteX3" fmla="*/ 4959 w 1336627"/>
              <a:gd name="connsiteY3" fmla="*/ 5154014 h 5154014"/>
              <a:gd name="connsiteX4" fmla="*/ 26 w 1336627"/>
              <a:gd name="connsiteY4" fmla="*/ 2692919 h 5154014"/>
              <a:gd name="connsiteX5" fmla="*/ 105535 w 1336627"/>
              <a:gd name="connsiteY5" fmla="*/ 2589253 h 5154014"/>
              <a:gd name="connsiteX6" fmla="*/ 14046 w 1336627"/>
              <a:gd name="connsiteY6" fmla="*/ 2506752 h 5154014"/>
              <a:gd name="connsiteX7" fmla="*/ 4959 w 1336627"/>
              <a:gd name="connsiteY7" fmla="*/ 0 h 5154014"/>
              <a:gd name="connsiteX0" fmla="*/ 54 w 1331722"/>
              <a:gd name="connsiteY0" fmla="*/ 0 h 5154014"/>
              <a:gd name="connsiteX1" fmla="*/ 1331722 w 1331722"/>
              <a:gd name="connsiteY1" fmla="*/ 0 h 5154014"/>
              <a:gd name="connsiteX2" fmla="*/ 1331722 w 1331722"/>
              <a:gd name="connsiteY2" fmla="*/ 5154014 h 5154014"/>
              <a:gd name="connsiteX3" fmla="*/ 54 w 1331722"/>
              <a:gd name="connsiteY3" fmla="*/ 5154014 h 5154014"/>
              <a:gd name="connsiteX4" fmla="*/ 80846 w 1331722"/>
              <a:gd name="connsiteY4" fmla="*/ 2731019 h 5154014"/>
              <a:gd name="connsiteX5" fmla="*/ 100630 w 1331722"/>
              <a:gd name="connsiteY5" fmla="*/ 2589253 h 5154014"/>
              <a:gd name="connsiteX6" fmla="*/ 9141 w 1331722"/>
              <a:gd name="connsiteY6" fmla="*/ 2506752 h 5154014"/>
              <a:gd name="connsiteX7" fmla="*/ 54 w 1331722"/>
              <a:gd name="connsiteY7" fmla="*/ 0 h 5154014"/>
              <a:gd name="connsiteX0" fmla="*/ 346 w 1332014"/>
              <a:gd name="connsiteY0" fmla="*/ 0 h 5154014"/>
              <a:gd name="connsiteX1" fmla="*/ 1332014 w 1332014"/>
              <a:gd name="connsiteY1" fmla="*/ 0 h 5154014"/>
              <a:gd name="connsiteX2" fmla="*/ 1332014 w 1332014"/>
              <a:gd name="connsiteY2" fmla="*/ 5154014 h 5154014"/>
              <a:gd name="connsiteX3" fmla="*/ 346 w 1332014"/>
              <a:gd name="connsiteY3" fmla="*/ 5154014 h 5154014"/>
              <a:gd name="connsiteX4" fmla="*/ 9700 w 1332014"/>
              <a:gd name="connsiteY4" fmla="*/ 2688157 h 5154014"/>
              <a:gd name="connsiteX5" fmla="*/ 100922 w 1332014"/>
              <a:gd name="connsiteY5" fmla="*/ 2589253 h 5154014"/>
              <a:gd name="connsiteX6" fmla="*/ 9433 w 1332014"/>
              <a:gd name="connsiteY6" fmla="*/ 2506752 h 5154014"/>
              <a:gd name="connsiteX7" fmla="*/ 346 w 1332014"/>
              <a:gd name="connsiteY7" fmla="*/ 0 h 5154014"/>
              <a:gd name="connsiteX0" fmla="*/ 346 w 1332014"/>
              <a:gd name="connsiteY0" fmla="*/ 0 h 5154014"/>
              <a:gd name="connsiteX1" fmla="*/ 1332014 w 1332014"/>
              <a:gd name="connsiteY1" fmla="*/ 0 h 5154014"/>
              <a:gd name="connsiteX2" fmla="*/ 1332014 w 1332014"/>
              <a:gd name="connsiteY2" fmla="*/ 5154014 h 5154014"/>
              <a:gd name="connsiteX3" fmla="*/ 346 w 1332014"/>
              <a:gd name="connsiteY3" fmla="*/ 5154014 h 5154014"/>
              <a:gd name="connsiteX4" fmla="*/ 9700 w 1332014"/>
              <a:gd name="connsiteY4" fmla="*/ 2688157 h 5154014"/>
              <a:gd name="connsiteX5" fmla="*/ 100922 w 1332014"/>
              <a:gd name="connsiteY5" fmla="*/ 2589253 h 5154014"/>
              <a:gd name="connsiteX6" fmla="*/ 9433 w 1332014"/>
              <a:gd name="connsiteY6" fmla="*/ 2506752 h 5154014"/>
              <a:gd name="connsiteX7" fmla="*/ 346 w 1332014"/>
              <a:gd name="connsiteY7" fmla="*/ 0 h 5154014"/>
              <a:gd name="connsiteX0" fmla="*/ 346 w 1332014"/>
              <a:gd name="connsiteY0" fmla="*/ 0 h 5154014"/>
              <a:gd name="connsiteX1" fmla="*/ 1332014 w 1332014"/>
              <a:gd name="connsiteY1" fmla="*/ 0 h 5154014"/>
              <a:gd name="connsiteX2" fmla="*/ 1332014 w 1332014"/>
              <a:gd name="connsiteY2" fmla="*/ 5154014 h 5154014"/>
              <a:gd name="connsiteX3" fmla="*/ 346 w 1332014"/>
              <a:gd name="connsiteY3" fmla="*/ 5154014 h 5154014"/>
              <a:gd name="connsiteX4" fmla="*/ 9700 w 1332014"/>
              <a:gd name="connsiteY4" fmla="*/ 2688157 h 5154014"/>
              <a:gd name="connsiteX5" fmla="*/ 100922 w 1332014"/>
              <a:gd name="connsiteY5" fmla="*/ 2589253 h 5154014"/>
              <a:gd name="connsiteX6" fmla="*/ 9433 w 1332014"/>
              <a:gd name="connsiteY6" fmla="*/ 2506752 h 5154014"/>
              <a:gd name="connsiteX7" fmla="*/ 346 w 1332014"/>
              <a:gd name="connsiteY7" fmla="*/ 0 h 5154014"/>
              <a:gd name="connsiteX0" fmla="*/ 346 w 1332014"/>
              <a:gd name="connsiteY0" fmla="*/ 0 h 5154014"/>
              <a:gd name="connsiteX1" fmla="*/ 1332014 w 1332014"/>
              <a:gd name="connsiteY1" fmla="*/ 0 h 5154014"/>
              <a:gd name="connsiteX2" fmla="*/ 1332014 w 1332014"/>
              <a:gd name="connsiteY2" fmla="*/ 5154014 h 5154014"/>
              <a:gd name="connsiteX3" fmla="*/ 346 w 1332014"/>
              <a:gd name="connsiteY3" fmla="*/ 5154014 h 5154014"/>
              <a:gd name="connsiteX4" fmla="*/ 9700 w 1332014"/>
              <a:gd name="connsiteY4" fmla="*/ 2688157 h 5154014"/>
              <a:gd name="connsiteX5" fmla="*/ 100922 w 1332014"/>
              <a:gd name="connsiteY5" fmla="*/ 2589253 h 5154014"/>
              <a:gd name="connsiteX6" fmla="*/ 9433 w 1332014"/>
              <a:gd name="connsiteY6" fmla="*/ 2506752 h 5154014"/>
              <a:gd name="connsiteX7" fmla="*/ 346 w 1332014"/>
              <a:gd name="connsiteY7" fmla="*/ 0 h 5154014"/>
              <a:gd name="connsiteX0" fmla="*/ 1 w 1331669"/>
              <a:gd name="connsiteY0" fmla="*/ 0 h 5154014"/>
              <a:gd name="connsiteX1" fmla="*/ 1331669 w 1331669"/>
              <a:gd name="connsiteY1" fmla="*/ 0 h 5154014"/>
              <a:gd name="connsiteX2" fmla="*/ 1331669 w 1331669"/>
              <a:gd name="connsiteY2" fmla="*/ 5154014 h 5154014"/>
              <a:gd name="connsiteX3" fmla="*/ 1 w 1331669"/>
              <a:gd name="connsiteY3" fmla="*/ 5154014 h 5154014"/>
              <a:gd name="connsiteX4" fmla="*/ 9355 w 1331669"/>
              <a:gd name="connsiteY4" fmla="*/ 2688157 h 5154014"/>
              <a:gd name="connsiteX5" fmla="*/ 100577 w 1331669"/>
              <a:gd name="connsiteY5" fmla="*/ 2589253 h 5154014"/>
              <a:gd name="connsiteX6" fmla="*/ 9088 w 1331669"/>
              <a:gd name="connsiteY6" fmla="*/ 2506752 h 5154014"/>
              <a:gd name="connsiteX7" fmla="*/ 1 w 1331669"/>
              <a:gd name="connsiteY7" fmla="*/ 0 h 5154014"/>
              <a:gd name="connsiteX0" fmla="*/ 0 w 1331668"/>
              <a:gd name="connsiteY0" fmla="*/ 0 h 5158776"/>
              <a:gd name="connsiteX1" fmla="*/ 1331668 w 1331668"/>
              <a:gd name="connsiteY1" fmla="*/ 0 h 5158776"/>
              <a:gd name="connsiteX2" fmla="*/ 1331668 w 1331668"/>
              <a:gd name="connsiteY2" fmla="*/ 5154014 h 5158776"/>
              <a:gd name="connsiteX3" fmla="*/ 35719 w 1331668"/>
              <a:gd name="connsiteY3" fmla="*/ 5158776 h 5158776"/>
              <a:gd name="connsiteX4" fmla="*/ 9354 w 1331668"/>
              <a:gd name="connsiteY4" fmla="*/ 2688157 h 5158776"/>
              <a:gd name="connsiteX5" fmla="*/ 100576 w 1331668"/>
              <a:gd name="connsiteY5" fmla="*/ 2589253 h 5158776"/>
              <a:gd name="connsiteX6" fmla="*/ 9087 w 1331668"/>
              <a:gd name="connsiteY6" fmla="*/ 2506752 h 5158776"/>
              <a:gd name="connsiteX7" fmla="*/ 0 w 1331668"/>
              <a:gd name="connsiteY7" fmla="*/ 0 h 5158776"/>
              <a:gd name="connsiteX0" fmla="*/ 0 w 1331668"/>
              <a:gd name="connsiteY0" fmla="*/ 0 h 5158776"/>
              <a:gd name="connsiteX1" fmla="*/ 1331668 w 1331668"/>
              <a:gd name="connsiteY1" fmla="*/ 0 h 5158776"/>
              <a:gd name="connsiteX2" fmla="*/ 1331668 w 1331668"/>
              <a:gd name="connsiteY2" fmla="*/ 5154014 h 5158776"/>
              <a:gd name="connsiteX3" fmla="*/ 9526 w 1331668"/>
              <a:gd name="connsiteY3" fmla="*/ 5158776 h 5158776"/>
              <a:gd name="connsiteX4" fmla="*/ 9354 w 1331668"/>
              <a:gd name="connsiteY4" fmla="*/ 2688157 h 5158776"/>
              <a:gd name="connsiteX5" fmla="*/ 100576 w 1331668"/>
              <a:gd name="connsiteY5" fmla="*/ 2589253 h 5158776"/>
              <a:gd name="connsiteX6" fmla="*/ 9087 w 1331668"/>
              <a:gd name="connsiteY6" fmla="*/ 2506752 h 5158776"/>
              <a:gd name="connsiteX7" fmla="*/ 0 w 1331668"/>
              <a:gd name="connsiteY7" fmla="*/ 0 h 5158776"/>
              <a:gd name="connsiteX0" fmla="*/ 83786 w 1322585"/>
              <a:gd name="connsiteY0" fmla="*/ 0 h 5161157"/>
              <a:gd name="connsiteX1" fmla="*/ 1322585 w 1322585"/>
              <a:gd name="connsiteY1" fmla="*/ 2381 h 5161157"/>
              <a:gd name="connsiteX2" fmla="*/ 1322585 w 1322585"/>
              <a:gd name="connsiteY2" fmla="*/ 5156395 h 5161157"/>
              <a:gd name="connsiteX3" fmla="*/ 443 w 1322585"/>
              <a:gd name="connsiteY3" fmla="*/ 5161157 h 5161157"/>
              <a:gd name="connsiteX4" fmla="*/ 271 w 1322585"/>
              <a:gd name="connsiteY4" fmla="*/ 2690538 h 5161157"/>
              <a:gd name="connsiteX5" fmla="*/ 91493 w 1322585"/>
              <a:gd name="connsiteY5" fmla="*/ 2591634 h 5161157"/>
              <a:gd name="connsiteX6" fmla="*/ 4 w 1322585"/>
              <a:gd name="connsiteY6" fmla="*/ 2509133 h 5161157"/>
              <a:gd name="connsiteX7" fmla="*/ 83786 w 1322585"/>
              <a:gd name="connsiteY7" fmla="*/ 0 h 5161157"/>
              <a:gd name="connsiteX0" fmla="*/ 585 w 1322728"/>
              <a:gd name="connsiteY0" fmla="*/ 4763 h 5158776"/>
              <a:gd name="connsiteX1" fmla="*/ 1322728 w 1322728"/>
              <a:gd name="connsiteY1" fmla="*/ 0 h 5158776"/>
              <a:gd name="connsiteX2" fmla="*/ 1322728 w 1322728"/>
              <a:gd name="connsiteY2" fmla="*/ 5154014 h 5158776"/>
              <a:gd name="connsiteX3" fmla="*/ 586 w 1322728"/>
              <a:gd name="connsiteY3" fmla="*/ 5158776 h 5158776"/>
              <a:gd name="connsiteX4" fmla="*/ 414 w 1322728"/>
              <a:gd name="connsiteY4" fmla="*/ 2688157 h 5158776"/>
              <a:gd name="connsiteX5" fmla="*/ 91636 w 1322728"/>
              <a:gd name="connsiteY5" fmla="*/ 2589253 h 5158776"/>
              <a:gd name="connsiteX6" fmla="*/ 147 w 1322728"/>
              <a:gd name="connsiteY6" fmla="*/ 2506752 h 5158776"/>
              <a:gd name="connsiteX7" fmla="*/ 585 w 1322728"/>
              <a:gd name="connsiteY7" fmla="*/ 4763 h 5158776"/>
              <a:gd name="connsiteX0" fmla="*/ 585 w 1322728"/>
              <a:gd name="connsiteY0" fmla="*/ 0 h 5154013"/>
              <a:gd name="connsiteX1" fmla="*/ 1265578 w 1322728"/>
              <a:gd name="connsiteY1" fmla="*/ 76199 h 5154013"/>
              <a:gd name="connsiteX2" fmla="*/ 1322728 w 1322728"/>
              <a:gd name="connsiteY2" fmla="*/ 5149251 h 5154013"/>
              <a:gd name="connsiteX3" fmla="*/ 586 w 1322728"/>
              <a:gd name="connsiteY3" fmla="*/ 5154013 h 5154013"/>
              <a:gd name="connsiteX4" fmla="*/ 414 w 1322728"/>
              <a:gd name="connsiteY4" fmla="*/ 2683394 h 5154013"/>
              <a:gd name="connsiteX5" fmla="*/ 91636 w 1322728"/>
              <a:gd name="connsiteY5" fmla="*/ 2584490 h 5154013"/>
              <a:gd name="connsiteX6" fmla="*/ 147 w 1322728"/>
              <a:gd name="connsiteY6" fmla="*/ 2501989 h 5154013"/>
              <a:gd name="connsiteX7" fmla="*/ 585 w 1322728"/>
              <a:gd name="connsiteY7" fmla="*/ 0 h 5154013"/>
              <a:gd name="connsiteX0" fmla="*/ 585 w 1325109"/>
              <a:gd name="connsiteY0" fmla="*/ 0 h 5154013"/>
              <a:gd name="connsiteX1" fmla="*/ 1325109 w 1325109"/>
              <a:gd name="connsiteY1" fmla="*/ 2380 h 5154013"/>
              <a:gd name="connsiteX2" fmla="*/ 1322728 w 1325109"/>
              <a:gd name="connsiteY2" fmla="*/ 5149251 h 5154013"/>
              <a:gd name="connsiteX3" fmla="*/ 586 w 1325109"/>
              <a:gd name="connsiteY3" fmla="*/ 5154013 h 5154013"/>
              <a:gd name="connsiteX4" fmla="*/ 414 w 1325109"/>
              <a:gd name="connsiteY4" fmla="*/ 2683394 h 5154013"/>
              <a:gd name="connsiteX5" fmla="*/ 91636 w 1325109"/>
              <a:gd name="connsiteY5" fmla="*/ 2584490 h 5154013"/>
              <a:gd name="connsiteX6" fmla="*/ 147 w 1325109"/>
              <a:gd name="connsiteY6" fmla="*/ 2501989 h 5154013"/>
              <a:gd name="connsiteX7" fmla="*/ 585 w 1325109"/>
              <a:gd name="connsiteY7" fmla="*/ 0 h 5154013"/>
              <a:gd name="connsiteX0" fmla="*/ 585 w 1325109"/>
              <a:gd name="connsiteY0" fmla="*/ 0 h 5154013"/>
              <a:gd name="connsiteX1" fmla="*/ 1325109 w 1325109"/>
              <a:gd name="connsiteY1" fmla="*/ 2380 h 5154013"/>
              <a:gd name="connsiteX2" fmla="*/ 1322728 w 1325109"/>
              <a:gd name="connsiteY2" fmla="*/ 5149251 h 5154013"/>
              <a:gd name="connsiteX3" fmla="*/ 586 w 1325109"/>
              <a:gd name="connsiteY3" fmla="*/ 5154013 h 5154013"/>
              <a:gd name="connsiteX4" fmla="*/ 414 w 1325109"/>
              <a:gd name="connsiteY4" fmla="*/ 2683394 h 5154013"/>
              <a:gd name="connsiteX5" fmla="*/ 91636 w 1325109"/>
              <a:gd name="connsiteY5" fmla="*/ 2584490 h 5154013"/>
              <a:gd name="connsiteX6" fmla="*/ 147 w 1325109"/>
              <a:gd name="connsiteY6" fmla="*/ 2501989 h 5154013"/>
              <a:gd name="connsiteX7" fmla="*/ 585 w 1325109"/>
              <a:gd name="connsiteY7" fmla="*/ 0 h 5154013"/>
              <a:gd name="connsiteX0" fmla="*/ 2890 w 1325032"/>
              <a:gd name="connsiteY0" fmla="*/ 9527 h 5151633"/>
              <a:gd name="connsiteX1" fmla="*/ 1325032 w 1325032"/>
              <a:gd name="connsiteY1" fmla="*/ 0 h 5151633"/>
              <a:gd name="connsiteX2" fmla="*/ 1322651 w 1325032"/>
              <a:gd name="connsiteY2" fmla="*/ 5146871 h 5151633"/>
              <a:gd name="connsiteX3" fmla="*/ 509 w 1325032"/>
              <a:gd name="connsiteY3" fmla="*/ 5151633 h 5151633"/>
              <a:gd name="connsiteX4" fmla="*/ 337 w 1325032"/>
              <a:gd name="connsiteY4" fmla="*/ 2681014 h 5151633"/>
              <a:gd name="connsiteX5" fmla="*/ 91559 w 1325032"/>
              <a:gd name="connsiteY5" fmla="*/ 2582110 h 5151633"/>
              <a:gd name="connsiteX6" fmla="*/ 70 w 1325032"/>
              <a:gd name="connsiteY6" fmla="*/ 2499609 h 5151633"/>
              <a:gd name="connsiteX7" fmla="*/ 2890 w 1325032"/>
              <a:gd name="connsiteY7" fmla="*/ 9527 h 5151633"/>
              <a:gd name="connsiteX0" fmla="*/ 7616 w 1324996"/>
              <a:gd name="connsiteY0" fmla="*/ 0 h 5154012"/>
              <a:gd name="connsiteX1" fmla="*/ 1324996 w 1324996"/>
              <a:gd name="connsiteY1" fmla="*/ 2379 h 5154012"/>
              <a:gd name="connsiteX2" fmla="*/ 1322615 w 1324996"/>
              <a:gd name="connsiteY2" fmla="*/ 5149250 h 5154012"/>
              <a:gd name="connsiteX3" fmla="*/ 473 w 1324996"/>
              <a:gd name="connsiteY3" fmla="*/ 5154012 h 5154012"/>
              <a:gd name="connsiteX4" fmla="*/ 301 w 1324996"/>
              <a:gd name="connsiteY4" fmla="*/ 2683393 h 5154012"/>
              <a:gd name="connsiteX5" fmla="*/ 91523 w 1324996"/>
              <a:gd name="connsiteY5" fmla="*/ 2584489 h 5154012"/>
              <a:gd name="connsiteX6" fmla="*/ 34 w 1324996"/>
              <a:gd name="connsiteY6" fmla="*/ 2501988 h 5154012"/>
              <a:gd name="connsiteX7" fmla="*/ 7616 w 1324996"/>
              <a:gd name="connsiteY7" fmla="*/ 0 h 5154012"/>
              <a:gd name="connsiteX0" fmla="*/ 0 w 1326905"/>
              <a:gd name="connsiteY0" fmla="*/ 0 h 5154012"/>
              <a:gd name="connsiteX1" fmla="*/ 1326905 w 1326905"/>
              <a:gd name="connsiteY1" fmla="*/ 2379 h 5154012"/>
              <a:gd name="connsiteX2" fmla="*/ 1324524 w 1326905"/>
              <a:gd name="connsiteY2" fmla="*/ 5149250 h 5154012"/>
              <a:gd name="connsiteX3" fmla="*/ 2382 w 1326905"/>
              <a:gd name="connsiteY3" fmla="*/ 5154012 h 5154012"/>
              <a:gd name="connsiteX4" fmla="*/ 2210 w 1326905"/>
              <a:gd name="connsiteY4" fmla="*/ 2683393 h 5154012"/>
              <a:gd name="connsiteX5" fmla="*/ 93432 w 1326905"/>
              <a:gd name="connsiteY5" fmla="*/ 2584489 h 5154012"/>
              <a:gd name="connsiteX6" fmla="*/ 1943 w 1326905"/>
              <a:gd name="connsiteY6" fmla="*/ 2501988 h 5154012"/>
              <a:gd name="connsiteX7" fmla="*/ 0 w 1326905"/>
              <a:gd name="connsiteY7" fmla="*/ 0 h 5154012"/>
              <a:gd name="connsiteX0" fmla="*/ 0 w 1329286"/>
              <a:gd name="connsiteY0" fmla="*/ 2384 h 5156396"/>
              <a:gd name="connsiteX1" fmla="*/ 1329286 w 1329286"/>
              <a:gd name="connsiteY1" fmla="*/ 0 h 5156396"/>
              <a:gd name="connsiteX2" fmla="*/ 1324524 w 1329286"/>
              <a:gd name="connsiteY2" fmla="*/ 5151634 h 5156396"/>
              <a:gd name="connsiteX3" fmla="*/ 2382 w 1329286"/>
              <a:gd name="connsiteY3" fmla="*/ 5156396 h 5156396"/>
              <a:gd name="connsiteX4" fmla="*/ 2210 w 1329286"/>
              <a:gd name="connsiteY4" fmla="*/ 2685777 h 5156396"/>
              <a:gd name="connsiteX5" fmla="*/ 93432 w 1329286"/>
              <a:gd name="connsiteY5" fmla="*/ 2586873 h 5156396"/>
              <a:gd name="connsiteX6" fmla="*/ 1943 w 1329286"/>
              <a:gd name="connsiteY6" fmla="*/ 2504372 h 5156396"/>
              <a:gd name="connsiteX7" fmla="*/ 0 w 1329286"/>
              <a:gd name="connsiteY7" fmla="*/ 2384 h 515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286" h="5156396">
                <a:moveTo>
                  <a:pt x="0" y="2384"/>
                </a:moveTo>
                <a:lnTo>
                  <a:pt x="1329286" y="0"/>
                </a:lnTo>
                <a:cubicBezTo>
                  <a:pt x="1328492" y="1715624"/>
                  <a:pt x="1325318" y="3436010"/>
                  <a:pt x="1324524" y="5151634"/>
                </a:cubicBezTo>
                <a:lnTo>
                  <a:pt x="2382" y="5156396"/>
                </a:lnTo>
                <a:cubicBezTo>
                  <a:pt x="2296" y="5021223"/>
                  <a:pt x="1886" y="3122225"/>
                  <a:pt x="2210" y="2685777"/>
                </a:cubicBezTo>
                <a:cubicBezTo>
                  <a:pt x="38342" y="2644078"/>
                  <a:pt x="58949" y="2620282"/>
                  <a:pt x="93432" y="2586873"/>
                </a:cubicBezTo>
                <a:cubicBezTo>
                  <a:pt x="58859" y="2558226"/>
                  <a:pt x="45218" y="2538246"/>
                  <a:pt x="1943" y="2504372"/>
                </a:cubicBezTo>
                <a:cubicBezTo>
                  <a:pt x="1295" y="1634054"/>
                  <a:pt x="648" y="872702"/>
                  <a:pt x="0" y="238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8" dirty="0">
              <a:latin typeface="ＭＳ Ｐゴシック" panose="020B0600070205080204" pitchFamily="50" charset="-128"/>
            </a:endParaRPr>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597862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a:p>
        </p:txBody>
      </p:sp>
      <p:sp>
        <p:nvSpPr>
          <p:cNvPr id="17" name="Content Placeholder 2"/>
          <p:cNvSpPr>
            <a:spLocks noGrp="1"/>
          </p:cNvSpPr>
          <p:nvPr>
            <p:ph sz="half" idx="16"/>
          </p:nvPr>
        </p:nvSpPr>
        <p:spPr>
          <a:xfrm>
            <a:off x="6783132" y="2713406"/>
            <a:ext cx="2506660" cy="3456679"/>
          </a:xfrm>
        </p:spPr>
        <p:txBody>
          <a:bodyPr>
            <a:noAutofit/>
          </a:bodyPr>
          <a:lstStyle>
            <a:lvl1pPr algn="ctr">
              <a:lnSpc>
                <a:spcPct val="110000"/>
              </a:lnSpc>
              <a:spcBef>
                <a:spcPts val="650"/>
              </a:spcBef>
              <a:spcAft>
                <a:spcPts val="650"/>
              </a:spcAft>
              <a:defRPr sz="2167">
                <a:latin typeface="ＭＳ Ｐゴシック" panose="020B0600070205080204" pitchFamily="50" charset="-128"/>
              </a:defRPr>
            </a:lvl1pPr>
            <a:lvl2pPr marL="127261" indent="-127261" algn="ctr">
              <a:lnSpc>
                <a:spcPct val="110000"/>
              </a:lnSpc>
              <a:spcBef>
                <a:spcPts val="650"/>
              </a:spcBef>
              <a:defRPr sz="867"/>
            </a:lvl2pPr>
            <a:lvl3pPr marL="245923" indent="-118663" algn="ctr">
              <a:lnSpc>
                <a:spcPct val="110000"/>
              </a:lnSpc>
              <a:defRPr sz="867"/>
            </a:lvl3pPr>
            <a:lvl4pPr marL="373184" indent="-127261" algn="ctr">
              <a:lnSpc>
                <a:spcPct val="110000"/>
              </a:lnSpc>
              <a:defRPr sz="758"/>
            </a:lvl4pPr>
            <a:lvl5pPr marL="498724" indent="-125541" algn="ctr">
              <a:lnSpc>
                <a:spcPct val="110000"/>
              </a:lnSpc>
              <a:defRPr sz="867"/>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sz="half" idx="17"/>
          </p:nvPr>
        </p:nvSpPr>
        <p:spPr>
          <a:xfrm>
            <a:off x="3704068" y="2713406"/>
            <a:ext cx="2506660" cy="3456679"/>
          </a:xfrm>
        </p:spPr>
        <p:txBody>
          <a:bodyPr>
            <a:noAutofit/>
          </a:bodyPr>
          <a:lstStyle>
            <a:lvl1pPr algn="ctr">
              <a:lnSpc>
                <a:spcPct val="110000"/>
              </a:lnSpc>
              <a:spcBef>
                <a:spcPts val="650"/>
              </a:spcBef>
              <a:spcAft>
                <a:spcPts val="650"/>
              </a:spcAft>
              <a:defRPr sz="2167">
                <a:latin typeface="ＭＳ Ｐゴシック" panose="020B0600070205080204" pitchFamily="50" charset="-128"/>
              </a:defRPr>
            </a:lvl1pPr>
            <a:lvl2pPr marL="127261" indent="-127261" algn="ctr">
              <a:lnSpc>
                <a:spcPct val="110000"/>
              </a:lnSpc>
              <a:spcBef>
                <a:spcPts val="650"/>
              </a:spcBef>
              <a:defRPr sz="867"/>
            </a:lvl2pPr>
            <a:lvl3pPr marL="245923" indent="-118663" algn="ctr">
              <a:lnSpc>
                <a:spcPct val="110000"/>
              </a:lnSpc>
              <a:defRPr sz="867"/>
            </a:lvl3pPr>
            <a:lvl4pPr marL="373184" indent="-127261" algn="ctr">
              <a:lnSpc>
                <a:spcPct val="110000"/>
              </a:lnSpc>
              <a:defRPr sz="758"/>
            </a:lvl4pPr>
            <a:lvl5pPr marL="498724" indent="-125541" algn="ctr">
              <a:lnSpc>
                <a:spcPct val="110000"/>
              </a:lnSpc>
              <a:defRPr sz="867"/>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sz="half" idx="18"/>
          </p:nvPr>
        </p:nvSpPr>
        <p:spPr>
          <a:xfrm>
            <a:off x="605651" y="2713406"/>
            <a:ext cx="2506660" cy="3456679"/>
          </a:xfrm>
        </p:spPr>
        <p:txBody>
          <a:bodyPr>
            <a:noAutofit/>
          </a:bodyPr>
          <a:lstStyle>
            <a:lvl1pPr algn="ctr">
              <a:lnSpc>
                <a:spcPct val="110000"/>
              </a:lnSpc>
              <a:spcBef>
                <a:spcPts val="650"/>
              </a:spcBef>
              <a:spcAft>
                <a:spcPts val="650"/>
              </a:spcAft>
              <a:defRPr sz="2167">
                <a:latin typeface="ＭＳ Ｐゴシック" panose="020B0600070205080204" pitchFamily="50" charset="-128"/>
              </a:defRPr>
            </a:lvl1pPr>
            <a:lvl2pPr marL="127261" indent="-127261" algn="ctr">
              <a:lnSpc>
                <a:spcPct val="110000"/>
              </a:lnSpc>
              <a:spcBef>
                <a:spcPts val="650"/>
              </a:spcBef>
              <a:defRPr sz="867"/>
            </a:lvl2pPr>
            <a:lvl3pPr marL="245923" indent="-118663" algn="ctr">
              <a:lnSpc>
                <a:spcPct val="110000"/>
              </a:lnSpc>
              <a:defRPr sz="867"/>
            </a:lvl3pPr>
            <a:lvl4pPr marL="373184" indent="-127261" algn="ctr">
              <a:lnSpc>
                <a:spcPct val="110000"/>
              </a:lnSpc>
              <a:defRPr sz="758"/>
            </a:lvl4pPr>
            <a:lvl5pPr marL="498724" indent="-125541" algn="ctr">
              <a:lnSpc>
                <a:spcPct val="110000"/>
              </a:lnSpc>
              <a:defRPr sz="867"/>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3" name="Straight Connector 22"/>
          <p:cNvCxnSpPr/>
          <p:nvPr userDrawn="1"/>
        </p:nvCxnSpPr>
        <p:spPr>
          <a:xfrm>
            <a:off x="6450079" y="1970886"/>
            <a:ext cx="0" cy="4097612"/>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448486" y="1970886"/>
            <a:ext cx="0" cy="4097612"/>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431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grpSp>
        <p:nvGrpSpPr>
          <p:cNvPr id="8" name="Group 7"/>
          <p:cNvGrpSpPr/>
          <p:nvPr userDrawn="1"/>
        </p:nvGrpSpPr>
        <p:grpSpPr>
          <a:xfrm>
            <a:off x="2562162" y="2355898"/>
            <a:ext cx="4751898" cy="3263420"/>
            <a:chOff x="2365072" y="1766923"/>
            <a:chExt cx="4386367" cy="2447565"/>
          </a:xfrm>
        </p:grpSpPr>
        <p:cxnSp>
          <p:nvCxnSpPr>
            <p:cNvPr id="23" name="Straight Connector 22"/>
            <p:cNvCxnSpPr/>
            <p:nvPr userDrawn="1"/>
          </p:nvCxnSpPr>
          <p:spPr>
            <a:xfrm>
              <a:off x="4558256" y="1766923"/>
              <a:ext cx="0" cy="2447565"/>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365072" y="1766923"/>
              <a:ext cx="0" cy="2447565"/>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751439" y="1766923"/>
              <a:ext cx="0" cy="2447565"/>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8550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a:p>
        </p:txBody>
      </p:sp>
      <p:sp>
        <p:nvSpPr>
          <p:cNvPr id="9" name="Content Placeholder 8"/>
          <p:cNvSpPr>
            <a:spLocks noGrp="1"/>
          </p:cNvSpPr>
          <p:nvPr>
            <p:ph sz="quarter" idx="13"/>
          </p:nvPr>
        </p:nvSpPr>
        <p:spPr>
          <a:xfrm>
            <a:off x="335360" y="1729790"/>
            <a:ext cx="1465263" cy="1160382"/>
          </a:xfrm>
        </p:spPr>
        <p:txBody>
          <a:bodyPr/>
          <a:lstStyle>
            <a:lvl1pPr>
              <a:defRPr sz="1300">
                <a:latin typeface="ＭＳ Ｐゴシック" panose="020B0600070205080204" pitchFamily="50" charset="-128"/>
              </a:defRPr>
            </a:lvl1pPr>
            <a:lvl2pPr marL="122102" indent="-122102">
              <a:defRPr sz="1192">
                <a:latin typeface="ＭＳ Ｐゴシック" panose="020B0600070205080204" pitchFamily="50" charset="-128"/>
              </a:defRPr>
            </a:lvl2pPr>
            <a:lvl3pPr marL="245923" indent="-123821">
              <a:defRPr sz="1083"/>
            </a:lvl3pPr>
            <a:lvl4pPr marL="368024" indent="-122102">
              <a:defRPr sz="975"/>
            </a:lvl4pPr>
            <a:lvl5pPr marL="498724" indent="-130700">
              <a:defRPr sz="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8"/>
          <p:cNvSpPr>
            <a:spLocks noGrp="1"/>
          </p:cNvSpPr>
          <p:nvPr>
            <p:ph sz="quarter" idx="14"/>
          </p:nvPr>
        </p:nvSpPr>
        <p:spPr>
          <a:xfrm>
            <a:off x="1889363" y="1729790"/>
            <a:ext cx="1465263" cy="1160382"/>
          </a:xfrm>
        </p:spPr>
        <p:txBody>
          <a:bodyPr/>
          <a:lstStyle>
            <a:lvl1pPr>
              <a:defRPr sz="1300">
                <a:latin typeface="ＭＳ Ｐゴシック" panose="020B0600070205080204" pitchFamily="50" charset="-128"/>
              </a:defRPr>
            </a:lvl1pPr>
            <a:lvl2pPr marL="122102" indent="-122102">
              <a:defRPr sz="1192">
                <a:latin typeface="ＭＳ Ｐゴシック" panose="020B0600070205080204" pitchFamily="50" charset="-128"/>
              </a:defRPr>
            </a:lvl2pPr>
            <a:lvl3pPr marL="245923" indent="-123821">
              <a:defRPr sz="1083"/>
            </a:lvl3pPr>
            <a:lvl4pPr marL="368024" indent="-122102">
              <a:defRPr sz="975"/>
            </a:lvl4pPr>
            <a:lvl5pPr marL="498724" indent="-130700">
              <a:defRPr sz="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8"/>
          <p:cNvSpPr>
            <a:spLocks noGrp="1"/>
          </p:cNvSpPr>
          <p:nvPr>
            <p:ph sz="quarter" idx="15"/>
          </p:nvPr>
        </p:nvSpPr>
        <p:spPr>
          <a:xfrm>
            <a:off x="3443367" y="1729790"/>
            <a:ext cx="1465263" cy="1160382"/>
          </a:xfrm>
        </p:spPr>
        <p:txBody>
          <a:bodyPr/>
          <a:lstStyle>
            <a:lvl1pPr>
              <a:defRPr sz="1300">
                <a:latin typeface="ＭＳ Ｐゴシック" panose="020B0600070205080204" pitchFamily="50" charset="-128"/>
              </a:defRPr>
            </a:lvl1pPr>
            <a:lvl2pPr marL="122102" indent="-122102">
              <a:defRPr sz="1192">
                <a:latin typeface="ＭＳ Ｐゴシック" panose="020B0600070205080204" pitchFamily="50" charset="-128"/>
              </a:defRPr>
            </a:lvl2pPr>
            <a:lvl3pPr marL="245923" indent="-123821">
              <a:defRPr sz="1083"/>
            </a:lvl3pPr>
            <a:lvl4pPr marL="368024" indent="-122102">
              <a:defRPr sz="975"/>
            </a:lvl4pPr>
            <a:lvl5pPr marL="498724" indent="-130700">
              <a:defRPr sz="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8"/>
          <p:cNvSpPr>
            <a:spLocks noGrp="1"/>
          </p:cNvSpPr>
          <p:nvPr>
            <p:ph sz="quarter" idx="16"/>
          </p:nvPr>
        </p:nvSpPr>
        <p:spPr>
          <a:xfrm>
            <a:off x="4997371" y="1729790"/>
            <a:ext cx="1465263" cy="1160382"/>
          </a:xfrm>
        </p:spPr>
        <p:txBody>
          <a:bodyPr/>
          <a:lstStyle>
            <a:lvl1pPr>
              <a:defRPr sz="1300">
                <a:latin typeface="ＭＳ Ｐゴシック" panose="020B0600070205080204" pitchFamily="50" charset="-128"/>
              </a:defRPr>
            </a:lvl1pPr>
            <a:lvl2pPr marL="122102" indent="-122102">
              <a:defRPr sz="1192">
                <a:latin typeface="ＭＳ Ｐゴシック" panose="020B0600070205080204" pitchFamily="50" charset="-128"/>
              </a:defRPr>
            </a:lvl2pPr>
            <a:lvl3pPr marL="245923" indent="-123821">
              <a:defRPr sz="1083"/>
            </a:lvl3pPr>
            <a:lvl4pPr marL="368024" indent="-122102">
              <a:defRPr sz="975"/>
            </a:lvl4pPr>
            <a:lvl5pPr marL="498724" indent="-130700">
              <a:defRPr sz="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8"/>
          <p:cNvSpPr>
            <a:spLocks noGrp="1"/>
          </p:cNvSpPr>
          <p:nvPr>
            <p:ph sz="quarter" idx="17"/>
          </p:nvPr>
        </p:nvSpPr>
        <p:spPr>
          <a:xfrm>
            <a:off x="6551375" y="1729790"/>
            <a:ext cx="1465263" cy="1160382"/>
          </a:xfrm>
        </p:spPr>
        <p:txBody>
          <a:bodyPr/>
          <a:lstStyle>
            <a:lvl1pPr>
              <a:defRPr sz="1300">
                <a:latin typeface="ＭＳ Ｐゴシック" panose="020B0600070205080204" pitchFamily="50" charset="-128"/>
              </a:defRPr>
            </a:lvl1pPr>
            <a:lvl2pPr marL="122102" indent="-122102">
              <a:defRPr sz="1192">
                <a:latin typeface="ＭＳ Ｐゴシック" panose="020B0600070205080204" pitchFamily="50" charset="-128"/>
              </a:defRPr>
            </a:lvl2pPr>
            <a:lvl3pPr marL="245923" indent="-123821">
              <a:defRPr sz="1083"/>
            </a:lvl3pPr>
            <a:lvl4pPr marL="368024" indent="-122102">
              <a:defRPr sz="975"/>
            </a:lvl4pPr>
            <a:lvl5pPr marL="498724" indent="-130700">
              <a:defRPr sz="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8"/>
          <p:cNvSpPr>
            <a:spLocks noGrp="1"/>
          </p:cNvSpPr>
          <p:nvPr>
            <p:ph sz="quarter" idx="18"/>
          </p:nvPr>
        </p:nvSpPr>
        <p:spPr>
          <a:xfrm>
            <a:off x="8105378" y="1729790"/>
            <a:ext cx="1465263" cy="1160382"/>
          </a:xfrm>
        </p:spPr>
        <p:txBody>
          <a:bodyPr/>
          <a:lstStyle>
            <a:lvl1pPr>
              <a:defRPr sz="1300">
                <a:latin typeface="ＭＳ Ｐゴシック" panose="020B0600070205080204" pitchFamily="50" charset="-128"/>
              </a:defRPr>
            </a:lvl1pPr>
            <a:lvl2pPr marL="122102" indent="-122102">
              <a:defRPr sz="1192">
                <a:latin typeface="ＭＳ Ｐゴシック" panose="020B0600070205080204" pitchFamily="50" charset="-128"/>
              </a:defRPr>
            </a:lvl2pPr>
            <a:lvl3pPr marL="245923" indent="-123821">
              <a:defRPr sz="1083"/>
            </a:lvl3pPr>
            <a:lvl4pPr marL="368024" indent="-122102">
              <a:defRPr sz="975"/>
            </a:lvl4pPr>
            <a:lvl5pPr marL="498724" indent="-130700">
              <a:defRPr sz="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7089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Content with Foc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5360" y="1723397"/>
            <a:ext cx="1452189" cy="560218"/>
          </a:xfrm>
        </p:spPr>
        <p:txBody>
          <a:bodyPr/>
          <a:lstStyle>
            <a:lvl1pPr algn="ctr">
              <a:defRPr sz="1300">
                <a:solidFill>
                  <a:schemeClr val="tx2"/>
                </a:solidFill>
                <a:latin typeface="ＭＳ Ｐゴシック" panose="020B0600070205080204" pitchFamily="50" charset="-128"/>
              </a:defRPr>
            </a:lvl1pPr>
            <a:lvl2pPr marL="0" indent="0" algn="ctr">
              <a:buNone/>
              <a:defRPr sz="867"/>
            </a:lvl2pPr>
            <a:lvl3pPr marL="245923" indent="-118663">
              <a:defRPr sz="542"/>
            </a:lvl3pPr>
            <a:lvl4pPr marL="373184" indent="-127261">
              <a:defRPr sz="433"/>
            </a:lvl4pPr>
            <a:lvl5pPr marL="498724" indent="-125541">
              <a:defRPr sz="542"/>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a:p>
        </p:txBody>
      </p:sp>
      <p:sp>
        <p:nvSpPr>
          <p:cNvPr id="8" name="Text Placeholder 7"/>
          <p:cNvSpPr>
            <a:spLocks noGrp="1"/>
          </p:cNvSpPr>
          <p:nvPr>
            <p:ph type="body" sz="quarter" idx="18"/>
          </p:nvPr>
        </p:nvSpPr>
        <p:spPr>
          <a:xfrm>
            <a:off x="335360" y="5097991"/>
            <a:ext cx="2867332" cy="133434"/>
          </a:xfrm>
        </p:spPr>
        <p:txBody>
          <a:bodyPr/>
          <a:lstStyle>
            <a:lvl1pPr>
              <a:defRPr sz="867">
                <a:solidFill>
                  <a:schemeClr val="tx1"/>
                </a:solidFill>
                <a:latin typeface="ＭＳ Ｐゴシック" panose="020B0600070205080204" pitchFamily="50" charset="-128"/>
              </a:defRPr>
            </a:lvl1pPr>
          </a:lstStyle>
          <a:p>
            <a:pPr lvl="0"/>
            <a:r>
              <a:rPr lang="en-US" dirty="0"/>
              <a:t>Click to edit Master text styles</a:t>
            </a:r>
          </a:p>
        </p:txBody>
      </p:sp>
      <p:grpSp>
        <p:nvGrpSpPr>
          <p:cNvPr id="10" name="Group 9"/>
          <p:cNvGrpSpPr/>
          <p:nvPr userDrawn="1"/>
        </p:nvGrpSpPr>
        <p:grpSpPr>
          <a:xfrm>
            <a:off x="1839693" y="1705065"/>
            <a:ext cx="6226627" cy="3336740"/>
            <a:chOff x="1698178" y="1278798"/>
            <a:chExt cx="5747656" cy="2502555"/>
          </a:xfrm>
        </p:grpSpPr>
        <p:cxnSp>
          <p:nvCxnSpPr>
            <p:cNvPr id="19" name="Straight Connector 18"/>
            <p:cNvCxnSpPr/>
            <p:nvPr userDrawn="1"/>
          </p:nvCxnSpPr>
          <p:spPr>
            <a:xfrm>
              <a:off x="4572006"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008920"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45834"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135092"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698178"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1839693" y="5610156"/>
            <a:ext cx="6226627" cy="550013"/>
            <a:chOff x="1698178" y="1278798"/>
            <a:chExt cx="5747656" cy="2502555"/>
          </a:xfrm>
        </p:grpSpPr>
        <p:cxnSp>
          <p:nvCxnSpPr>
            <p:cNvPr id="25" name="Straight Connector 24"/>
            <p:cNvCxnSpPr/>
            <p:nvPr userDrawn="1"/>
          </p:nvCxnSpPr>
          <p:spPr>
            <a:xfrm>
              <a:off x="4572006"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008920"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445834"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135092"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698178"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grpSp>
      <p:sp>
        <p:nvSpPr>
          <p:cNvPr id="13" name="Text Placeholder 12"/>
          <p:cNvSpPr>
            <a:spLocks noGrp="1"/>
          </p:cNvSpPr>
          <p:nvPr>
            <p:ph type="body" sz="quarter" idx="19" hasCustomPrompt="1"/>
          </p:nvPr>
        </p:nvSpPr>
        <p:spPr>
          <a:xfrm>
            <a:off x="588169" y="5673334"/>
            <a:ext cx="952765" cy="333489"/>
          </a:xfrm>
        </p:spPr>
        <p:txBody>
          <a:bodyPr/>
          <a:lstStyle>
            <a:lvl1pPr algn="ctr">
              <a:defRPr sz="2167">
                <a:solidFill>
                  <a:schemeClr val="tx2"/>
                </a:solidFill>
                <a:latin typeface="ＭＳ Ｐゴシック" panose="020B0600070205080204" pitchFamily="50" charset="-128"/>
              </a:defRPr>
            </a:lvl1pPr>
          </a:lstStyle>
          <a:p>
            <a:pPr lvl="0"/>
            <a:r>
              <a:rPr lang="en-US" dirty="0"/>
              <a:t>XX%</a:t>
            </a:r>
          </a:p>
        </p:txBody>
      </p:sp>
      <p:sp>
        <p:nvSpPr>
          <p:cNvPr id="30" name="Text Placeholder 12"/>
          <p:cNvSpPr>
            <a:spLocks noGrp="1"/>
          </p:cNvSpPr>
          <p:nvPr>
            <p:ph type="body" sz="quarter" idx="20" hasCustomPrompt="1"/>
          </p:nvPr>
        </p:nvSpPr>
        <p:spPr>
          <a:xfrm>
            <a:off x="2146316" y="5673334"/>
            <a:ext cx="952765" cy="333489"/>
          </a:xfrm>
        </p:spPr>
        <p:txBody>
          <a:bodyPr/>
          <a:lstStyle>
            <a:lvl1pPr algn="ctr">
              <a:defRPr sz="2167">
                <a:solidFill>
                  <a:schemeClr val="tx2"/>
                </a:solidFill>
                <a:latin typeface="ＭＳ Ｐゴシック" panose="020B0600070205080204" pitchFamily="50" charset="-128"/>
              </a:defRPr>
            </a:lvl1pPr>
          </a:lstStyle>
          <a:p>
            <a:pPr lvl="0"/>
            <a:r>
              <a:rPr lang="en-US" dirty="0"/>
              <a:t>XX%</a:t>
            </a:r>
          </a:p>
        </p:txBody>
      </p:sp>
      <p:sp>
        <p:nvSpPr>
          <p:cNvPr id="31" name="Text Placeholder 12"/>
          <p:cNvSpPr>
            <a:spLocks noGrp="1"/>
          </p:cNvSpPr>
          <p:nvPr>
            <p:ph type="body" sz="quarter" idx="21" hasCustomPrompt="1"/>
          </p:nvPr>
        </p:nvSpPr>
        <p:spPr>
          <a:xfrm>
            <a:off x="3704462" y="5673334"/>
            <a:ext cx="952765" cy="333489"/>
          </a:xfrm>
        </p:spPr>
        <p:txBody>
          <a:bodyPr/>
          <a:lstStyle>
            <a:lvl1pPr algn="ctr">
              <a:defRPr sz="2167">
                <a:solidFill>
                  <a:schemeClr val="tx2"/>
                </a:solidFill>
                <a:latin typeface="ＭＳ Ｐゴシック" panose="020B0600070205080204" pitchFamily="50" charset="-128"/>
              </a:defRPr>
            </a:lvl1pPr>
          </a:lstStyle>
          <a:p>
            <a:pPr lvl="0"/>
            <a:r>
              <a:rPr lang="en-US" dirty="0"/>
              <a:t>XX%</a:t>
            </a:r>
          </a:p>
        </p:txBody>
      </p:sp>
      <p:sp>
        <p:nvSpPr>
          <p:cNvPr id="32" name="Text Placeholder 12"/>
          <p:cNvSpPr>
            <a:spLocks noGrp="1"/>
          </p:cNvSpPr>
          <p:nvPr>
            <p:ph type="body" sz="quarter" idx="22" hasCustomPrompt="1"/>
          </p:nvPr>
        </p:nvSpPr>
        <p:spPr>
          <a:xfrm>
            <a:off x="5262608" y="5673334"/>
            <a:ext cx="952765" cy="333489"/>
          </a:xfrm>
        </p:spPr>
        <p:txBody>
          <a:bodyPr/>
          <a:lstStyle>
            <a:lvl1pPr algn="ctr">
              <a:defRPr sz="2167">
                <a:solidFill>
                  <a:schemeClr val="tx2"/>
                </a:solidFill>
                <a:latin typeface="ＭＳ Ｐゴシック" panose="020B0600070205080204" pitchFamily="50" charset="-128"/>
              </a:defRPr>
            </a:lvl1pPr>
          </a:lstStyle>
          <a:p>
            <a:pPr lvl="0"/>
            <a:r>
              <a:rPr lang="en-US" dirty="0"/>
              <a:t>XX%</a:t>
            </a:r>
          </a:p>
        </p:txBody>
      </p:sp>
      <p:sp>
        <p:nvSpPr>
          <p:cNvPr id="33" name="Text Placeholder 12"/>
          <p:cNvSpPr>
            <a:spLocks noGrp="1"/>
          </p:cNvSpPr>
          <p:nvPr>
            <p:ph type="body" sz="quarter" idx="23" hasCustomPrompt="1"/>
          </p:nvPr>
        </p:nvSpPr>
        <p:spPr>
          <a:xfrm>
            <a:off x="6820755" y="5673334"/>
            <a:ext cx="952765" cy="333489"/>
          </a:xfrm>
        </p:spPr>
        <p:txBody>
          <a:bodyPr/>
          <a:lstStyle>
            <a:lvl1pPr algn="ctr">
              <a:defRPr sz="2167">
                <a:solidFill>
                  <a:schemeClr val="tx2"/>
                </a:solidFill>
                <a:latin typeface="ＭＳ Ｐゴシック" panose="020B0600070205080204" pitchFamily="50" charset="-128"/>
              </a:defRPr>
            </a:lvl1pPr>
          </a:lstStyle>
          <a:p>
            <a:pPr lvl="0"/>
            <a:r>
              <a:rPr lang="en-US" dirty="0"/>
              <a:t>XX%</a:t>
            </a:r>
          </a:p>
        </p:txBody>
      </p:sp>
      <p:sp>
        <p:nvSpPr>
          <p:cNvPr id="34" name="Text Placeholder 12"/>
          <p:cNvSpPr>
            <a:spLocks noGrp="1"/>
          </p:cNvSpPr>
          <p:nvPr>
            <p:ph type="body" sz="quarter" idx="24" hasCustomPrompt="1"/>
          </p:nvPr>
        </p:nvSpPr>
        <p:spPr>
          <a:xfrm>
            <a:off x="8378902" y="5673334"/>
            <a:ext cx="952765" cy="333489"/>
          </a:xfrm>
        </p:spPr>
        <p:txBody>
          <a:bodyPr/>
          <a:lstStyle>
            <a:lvl1pPr algn="ctr">
              <a:defRPr sz="2167">
                <a:solidFill>
                  <a:schemeClr val="tx2"/>
                </a:solidFill>
                <a:latin typeface="ＭＳ Ｐゴシック" panose="020B0600070205080204" pitchFamily="50" charset="-128"/>
              </a:defRPr>
            </a:lvl1pPr>
          </a:lstStyle>
          <a:p>
            <a:pPr lvl="0"/>
            <a:r>
              <a:rPr lang="en-US" dirty="0"/>
              <a:t>XX%</a:t>
            </a:r>
          </a:p>
        </p:txBody>
      </p:sp>
      <p:sp>
        <p:nvSpPr>
          <p:cNvPr id="41" name="Content Placeholder 2"/>
          <p:cNvSpPr>
            <a:spLocks noGrp="1"/>
          </p:cNvSpPr>
          <p:nvPr>
            <p:ph sz="half" idx="31"/>
          </p:nvPr>
        </p:nvSpPr>
        <p:spPr>
          <a:xfrm>
            <a:off x="1890489" y="1723397"/>
            <a:ext cx="1452189" cy="560218"/>
          </a:xfrm>
        </p:spPr>
        <p:txBody>
          <a:bodyPr/>
          <a:lstStyle>
            <a:lvl1pPr algn="ctr">
              <a:defRPr sz="1300">
                <a:solidFill>
                  <a:schemeClr val="tx2"/>
                </a:solidFill>
                <a:latin typeface="ＭＳ Ｐゴシック" panose="020B0600070205080204" pitchFamily="50" charset="-128"/>
              </a:defRPr>
            </a:lvl1pPr>
            <a:lvl2pPr marL="0" indent="0" algn="ctr">
              <a:buNone/>
              <a:defRPr sz="867"/>
            </a:lvl2pPr>
            <a:lvl3pPr marL="245923" indent="-118663">
              <a:defRPr sz="542"/>
            </a:lvl3pPr>
            <a:lvl4pPr marL="373184" indent="-127261">
              <a:defRPr sz="433"/>
            </a:lvl4pPr>
            <a:lvl5pPr marL="498724" indent="-125541">
              <a:defRPr sz="542"/>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p:txBody>
      </p:sp>
      <p:sp>
        <p:nvSpPr>
          <p:cNvPr id="42" name="Content Placeholder 2"/>
          <p:cNvSpPr>
            <a:spLocks noGrp="1"/>
          </p:cNvSpPr>
          <p:nvPr>
            <p:ph sz="half" idx="32"/>
          </p:nvPr>
        </p:nvSpPr>
        <p:spPr>
          <a:xfrm>
            <a:off x="3445619" y="1723397"/>
            <a:ext cx="1452189" cy="560218"/>
          </a:xfrm>
        </p:spPr>
        <p:txBody>
          <a:bodyPr/>
          <a:lstStyle>
            <a:lvl1pPr algn="ctr">
              <a:defRPr sz="1300">
                <a:solidFill>
                  <a:schemeClr val="tx2"/>
                </a:solidFill>
                <a:latin typeface="ＭＳ Ｐゴシック" panose="020B0600070205080204" pitchFamily="50" charset="-128"/>
              </a:defRPr>
            </a:lvl1pPr>
            <a:lvl2pPr marL="0" indent="0" algn="ctr">
              <a:buNone/>
              <a:defRPr sz="867"/>
            </a:lvl2pPr>
            <a:lvl3pPr marL="245923" indent="-118663">
              <a:defRPr sz="542"/>
            </a:lvl3pPr>
            <a:lvl4pPr marL="373184" indent="-127261">
              <a:defRPr sz="433"/>
            </a:lvl4pPr>
            <a:lvl5pPr marL="498724" indent="-125541">
              <a:defRPr sz="542"/>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p:txBody>
      </p:sp>
      <p:sp>
        <p:nvSpPr>
          <p:cNvPr id="43" name="Content Placeholder 2"/>
          <p:cNvSpPr>
            <a:spLocks noGrp="1"/>
          </p:cNvSpPr>
          <p:nvPr>
            <p:ph sz="half" idx="33"/>
          </p:nvPr>
        </p:nvSpPr>
        <p:spPr>
          <a:xfrm>
            <a:off x="5000748" y="1723397"/>
            <a:ext cx="1452189" cy="560218"/>
          </a:xfrm>
        </p:spPr>
        <p:txBody>
          <a:bodyPr/>
          <a:lstStyle>
            <a:lvl1pPr algn="ctr">
              <a:defRPr sz="1300">
                <a:solidFill>
                  <a:schemeClr val="tx2"/>
                </a:solidFill>
                <a:latin typeface="ＭＳ Ｐゴシック" panose="020B0600070205080204" pitchFamily="50" charset="-128"/>
              </a:defRPr>
            </a:lvl1pPr>
            <a:lvl2pPr marL="0" indent="0" algn="ctr">
              <a:buNone/>
              <a:defRPr sz="867"/>
            </a:lvl2pPr>
            <a:lvl3pPr marL="245923" indent="-118663">
              <a:defRPr sz="542"/>
            </a:lvl3pPr>
            <a:lvl4pPr marL="373184" indent="-127261">
              <a:defRPr sz="433"/>
            </a:lvl4pPr>
            <a:lvl5pPr marL="498724" indent="-125541">
              <a:defRPr sz="542"/>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p:txBody>
      </p:sp>
      <p:sp>
        <p:nvSpPr>
          <p:cNvPr id="44" name="Content Placeholder 2"/>
          <p:cNvSpPr>
            <a:spLocks noGrp="1"/>
          </p:cNvSpPr>
          <p:nvPr>
            <p:ph sz="half" idx="34"/>
          </p:nvPr>
        </p:nvSpPr>
        <p:spPr>
          <a:xfrm>
            <a:off x="6555877" y="1723397"/>
            <a:ext cx="1452189" cy="560218"/>
          </a:xfrm>
        </p:spPr>
        <p:txBody>
          <a:bodyPr/>
          <a:lstStyle>
            <a:lvl1pPr algn="ctr">
              <a:defRPr sz="1300">
                <a:solidFill>
                  <a:schemeClr val="tx2"/>
                </a:solidFill>
                <a:latin typeface="ＭＳ Ｐゴシック" panose="020B0600070205080204" pitchFamily="50" charset="-128"/>
              </a:defRPr>
            </a:lvl1pPr>
            <a:lvl2pPr marL="0" indent="0" algn="ctr">
              <a:buNone/>
              <a:defRPr sz="867"/>
            </a:lvl2pPr>
            <a:lvl3pPr marL="245923" indent="-118663">
              <a:defRPr sz="542"/>
            </a:lvl3pPr>
            <a:lvl4pPr marL="373184" indent="-127261">
              <a:defRPr sz="433"/>
            </a:lvl4pPr>
            <a:lvl5pPr marL="498724" indent="-125541">
              <a:defRPr sz="542"/>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p:txBody>
      </p:sp>
      <p:sp>
        <p:nvSpPr>
          <p:cNvPr id="45" name="Content Placeholder 2"/>
          <p:cNvSpPr>
            <a:spLocks noGrp="1"/>
          </p:cNvSpPr>
          <p:nvPr>
            <p:ph sz="half" idx="35"/>
          </p:nvPr>
        </p:nvSpPr>
        <p:spPr>
          <a:xfrm>
            <a:off x="8111008" y="1723397"/>
            <a:ext cx="1452189" cy="560218"/>
          </a:xfrm>
        </p:spPr>
        <p:txBody>
          <a:bodyPr/>
          <a:lstStyle>
            <a:lvl1pPr algn="ctr">
              <a:defRPr sz="1300">
                <a:solidFill>
                  <a:schemeClr val="tx2"/>
                </a:solidFill>
                <a:latin typeface="ＭＳ Ｐゴシック" panose="020B0600070205080204" pitchFamily="50" charset="-128"/>
              </a:defRPr>
            </a:lvl1pPr>
            <a:lvl2pPr marL="0" indent="0" algn="ctr">
              <a:buNone/>
              <a:defRPr sz="867"/>
            </a:lvl2pPr>
            <a:lvl3pPr marL="245923" indent="-118663">
              <a:defRPr sz="542"/>
            </a:lvl3pPr>
            <a:lvl4pPr marL="373184" indent="-127261">
              <a:defRPr sz="433"/>
            </a:lvl4pPr>
            <a:lvl5pPr marL="498724" indent="-125541">
              <a:defRPr sz="542"/>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p:txBody>
      </p:sp>
      <p:sp>
        <p:nvSpPr>
          <p:cNvPr id="47" name="Text Placeholder 46"/>
          <p:cNvSpPr>
            <a:spLocks noGrp="1"/>
          </p:cNvSpPr>
          <p:nvPr>
            <p:ph type="body" sz="quarter" idx="36"/>
          </p:nvPr>
        </p:nvSpPr>
        <p:spPr>
          <a:xfrm>
            <a:off x="409335" y="2635611"/>
            <a:ext cx="1310481" cy="233269"/>
          </a:xfrm>
        </p:spPr>
        <p:txBody>
          <a:bodyPr/>
          <a:lstStyle>
            <a:lvl1pPr marL="61911" indent="-61911">
              <a:spcBef>
                <a:spcPts val="433"/>
              </a:spcBef>
              <a:buFont typeface="Wingdings" panose="05000000000000000000" pitchFamily="2" charset="2"/>
              <a:buChar char="§"/>
              <a:defRPr sz="758">
                <a:latin typeface="ＭＳ Ｐゴシック" panose="020B0600070205080204" pitchFamily="50" charset="-128"/>
              </a:defRPr>
            </a:lvl1pPr>
          </a:lstStyle>
          <a:p>
            <a:pPr lvl="0"/>
            <a:r>
              <a:rPr lang="en-US" dirty="0"/>
              <a:t>Click to edit Master text styles</a:t>
            </a:r>
          </a:p>
        </p:txBody>
      </p:sp>
      <p:sp>
        <p:nvSpPr>
          <p:cNvPr id="48" name="Text Placeholder 46"/>
          <p:cNvSpPr>
            <a:spLocks noGrp="1"/>
          </p:cNvSpPr>
          <p:nvPr>
            <p:ph type="body" sz="quarter" idx="37"/>
          </p:nvPr>
        </p:nvSpPr>
        <p:spPr>
          <a:xfrm>
            <a:off x="1969035" y="2635611"/>
            <a:ext cx="1310481" cy="233269"/>
          </a:xfrm>
        </p:spPr>
        <p:txBody>
          <a:bodyPr/>
          <a:lstStyle>
            <a:lvl1pPr marL="61911" indent="-61911">
              <a:spcBef>
                <a:spcPts val="433"/>
              </a:spcBef>
              <a:buFont typeface="Wingdings" panose="05000000000000000000" pitchFamily="2" charset="2"/>
              <a:buChar char="§"/>
              <a:defRPr sz="758">
                <a:latin typeface="ＭＳ Ｐゴシック" panose="020B0600070205080204" pitchFamily="50" charset="-128"/>
              </a:defRPr>
            </a:lvl1pPr>
          </a:lstStyle>
          <a:p>
            <a:pPr lvl="0"/>
            <a:r>
              <a:rPr lang="en-US" dirty="0"/>
              <a:t>Click to edit Master text styles</a:t>
            </a:r>
          </a:p>
        </p:txBody>
      </p:sp>
      <p:sp>
        <p:nvSpPr>
          <p:cNvPr id="49" name="Text Placeholder 46"/>
          <p:cNvSpPr>
            <a:spLocks noGrp="1"/>
          </p:cNvSpPr>
          <p:nvPr>
            <p:ph type="body" sz="quarter" idx="38"/>
          </p:nvPr>
        </p:nvSpPr>
        <p:spPr>
          <a:xfrm>
            <a:off x="3528735" y="2635611"/>
            <a:ext cx="1310481" cy="233269"/>
          </a:xfrm>
        </p:spPr>
        <p:txBody>
          <a:bodyPr/>
          <a:lstStyle>
            <a:lvl1pPr marL="61911" indent="-61911">
              <a:spcBef>
                <a:spcPts val="433"/>
              </a:spcBef>
              <a:buFont typeface="Wingdings" panose="05000000000000000000" pitchFamily="2" charset="2"/>
              <a:buChar char="§"/>
              <a:defRPr sz="758">
                <a:latin typeface="ＭＳ Ｐゴシック" panose="020B0600070205080204" pitchFamily="50" charset="-128"/>
              </a:defRPr>
            </a:lvl1pPr>
          </a:lstStyle>
          <a:p>
            <a:pPr lvl="0"/>
            <a:r>
              <a:rPr lang="en-US" dirty="0"/>
              <a:t>Click to edit Master text styles</a:t>
            </a:r>
          </a:p>
        </p:txBody>
      </p:sp>
      <p:sp>
        <p:nvSpPr>
          <p:cNvPr id="50" name="Text Placeholder 46"/>
          <p:cNvSpPr>
            <a:spLocks noGrp="1"/>
          </p:cNvSpPr>
          <p:nvPr>
            <p:ph type="body" sz="quarter" idx="39"/>
          </p:nvPr>
        </p:nvSpPr>
        <p:spPr>
          <a:xfrm>
            <a:off x="5088435" y="2635611"/>
            <a:ext cx="1310481" cy="233269"/>
          </a:xfrm>
        </p:spPr>
        <p:txBody>
          <a:bodyPr/>
          <a:lstStyle>
            <a:lvl1pPr marL="61911" indent="-61911">
              <a:spcBef>
                <a:spcPts val="433"/>
              </a:spcBef>
              <a:buFont typeface="Wingdings" panose="05000000000000000000" pitchFamily="2" charset="2"/>
              <a:buChar char="§"/>
              <a:defRPr sz="758">
                <a:latin typeface="ＭＳ Ｐゴシック" panose="020B0600070205080204" pitchFamily="50" charset="-128"/>
              </a:defRPr>
            </a:lvl1pPr>
          </a:lstStyle>
          <a:p>
            <a:pPr lvl="0"/>
            <a:r>
              <a:rPr lang="en-US" dirty="0"/>
              <a:t>Click to edit Master text styles</a:t>
            </a:r>
          </a:p>
        </p:txBody>
      </p:sp>
      <p:sp>
        <p:nvSpPr>
          <p:cNvPr id="51" name="Text Placeholder 46"/>
          <p:cNvSpPr>
            <a:spLocks noGrp="1"/>
          </p:cNvSpPr>
          <p:nvPr>
            <p:ph type="body" sz="quarter" idx="40"/>
          </p:nvPr>
        </p:nvSpPr>
        <p:spPr>
          <a:xfrm>
            <a:off x="6648135" y="2635611"/>
            <a:ext cx="1310481" cy="233269"/>
          </a:xfrm>
        </p:spPr>
        <p:txBody>
          <a:bodyPr/>
          <a:lstStyle>
            <a:lvl1pPr marL="61911" indent="-61911">
              <a:spcBef>
                <a:spcPts val="433"/>
              </a:spcBef>
              <a:buFont typeface="Wingdings" panose="05000000000000000000" pitchFamily="2" charset="2"/>
              <a:buChar char="§"/>
              <a:defRPr sz="758">
                <a:latin typeface="ＭＳ Ｐゴシック" panose="020B0600070205080204" pitchFamily="50" charset="-128"/>
              </a:defRPr>
            </a:lvl1pPr>
          </a:lstStyle>
          <a:p>
            <a:pPr lvl="0"/>
            <a:r>
              <a:rPr lang="en-US" dirty="0"/>
              <a:t>Click to edit Master text styles</a:t>
            </a:r>
          </a:p>
        </p:txBody>
      </p:sp>
      <p:sp>
        <p:nvSpPr>
          <p:cNvPr id="52" name="Text Placeholder 46"/>
          <p:cNvSpPr>
            <a:spLocks noGrp="1"/>
          </p:cNvSpPr>
          <p:nvPr>
            <p:ph type="body" sz="quarter" idx="41"/>
          </p:nvPr>
        </p:nvSpPr>
        <p:spPr>
          <a:xfrm>
            <a:off x="8207832" y="2635611"/>
            <a:ext cx="1310481" cy="233269"/>
          </a:xfrm>
        </p:spPr>
        <p:txBody>
          <a:bodyPr/>
          <a:lstStyle>
            <a:lvl1pPr marL="61911" indent="-61911">
              <a:spcBef>
                <a:spcPts val="433"/>
              </a:spcBef>
              <a:buFont typeface="Wingdings" panose="05000000000000000000" pitchFamily="2" charset="2"/>
              <a:buChar char="§"/>
              <a:defRPr sz="758">
                <a:latin typeface="ＭＳ Ｐゴシック" panose="020B0600070205080204" pitchFamily="50" charset="-128"/>
              </a:defRPr>
            </a:lvl1pPr>
          </a:lstStyle>
          <a:p>
            <a:pPr lvl="0"/>
            <a:r>
              <a:rPr lang="en-US" dirty="0"/>
              <a:t>Click to edit Master text styles</a:t>
            </a:r>
          </a:p>
        </p:txBody>
      </p:sp>
      <p:cxnSp>
        <p:nvCxnSpPr>
          <p:cNvPr id="53" name="Straight Connector 52"/>
          <p:cNvCxnSpPr/>
          <p:nvPr userDrawn="1"/>
        </p:nvCxnSpPr>
        <p:spPr>
          <a:xfrm flipV="1">
            <a:off x="336420" y="5355017"/>
            <a:ext cx="9204626" cy="1"/>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V="1">
            <a:off x="924821" y="2476608"/>
            <a:ext cx="296672" cy="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V="1">
            <a:off x="2475518" y="2476609"/>
            <a:ext cx="296672" cy="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V="1">
            <a:off x="4026215" y="2476609"/>
            <a:ext cx="296672" cy="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5576913" y="2476609"/>
            <a:ext cx="296672" cy="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7127610" y="2478149"/>
            <a:ext cx="296672" cy="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V="1">
            <a:off x="8678310" y="2476606"/>
            <a:ext cx="296672" cy="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109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Content with Qu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723397"/>
            <a:ext cx="1452189" cy="560218"/>
          </a:xfrm>
        </p:spPr>
        <p:txBody>
          <a:bodyPr/>
          <a:lstStyle>
            <a:lvl1pPr algn="ctr">
              <a:defRPr sz="1300">
                <a:solidFill>
                  <a:schemeClr val="tx2"/>
                </a:solidFill>
                <a:latin typeface="ＭＳ Ｐゴシック" panose="020B0600070205080204" pitchFamily="50" charset="-128"/>
              </a:defRPr>
            </a:lvl1pPr>
            <a:lvl2pPr marL="0" indent="0" algn="ctr">
              <a:buNone/>
              <a:defRPr sz="867"/>
            </a:lvl2pPr>
            <a:lvl3pPr marL="245923" indent="-118663">
              <a:defRPr sz="542"/>
            </a:lvl3pPr>
            <a:lvl4pPr marL="373184" indent="-127261">
              <a:defRPr sz="433"/>
            </a:lvl4pPr>
            <a:lvl5pPr marL="498724" indent="-125541">
              <a:defRPr sz="542"/>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a:p>
        </p:txBody>
      </p:sp>
      <p:grpSp>
        <p:nvGrpSpPr>
          <p:cNvPr id="9" name="Group 8"/>
          <p:cNvGrpSpPr/>
          <p:nvPr userDrawn="1"/>
        </p:nvGrpSpPr>
        <p:grpSpPr>
          <a:xfrm>
            <a:off x="1839693" y="1705065"/>
            <a:ext cx="6226627" cy="916675"/>
            <a:chOff x="1698178" y="1278798"/>
            <a:chExt cx="5747656" cy="2502555"/>
          </a:xfrm>
        </p:grpSpPr>
        <p:cxnSp>
          <p:nvCxnSpPr>
            <p:cNvPr id="19" name="Straight Connector 18"/>
            <p:cNvCxnSpPr/>
            <p:nvPr userDrawn="1"/>
          </p:nvCxnSpPr>
          <p:spPr>
            <a:xfrm>
              <a:off x="4572006"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008920"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45834"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135092"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698178" y="1278798"/>
              <a:ext cx="0" cy="2502555"/>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grpSp>
      <p:sp>
        <p:nvSpPr>
          <p:cNvPr id="41" name="Content Placeholder 2"/>
          <p:cNvSpPr>
            <a:spLocks noGrp="1"/>
          </p:cNvSpPr>
          <p:nvPr userDrawn="1">
            <p:ph sz="half" idx="31"/>
          </p:nvPr>
        </p:nvSpPr>
        <p:spPr>
          <a:xfrm>
            <a:off x="1890489" y="1723397"/>
            <a:ext cx="1452189" cy="560218"/>
          </a:xfrm>
        </p:spPr>
        <p:txBody>
          <a:bodyPr/>
          <a:lstStyle>
            <a:lvl1pPr algn="ctr">
              <a:defRPr sz="1300">
                <a:solidFill>
                  <a:schemeClr val="tx2"/>
                </a:solidFill>
                <a:latin typeface="ＭＳ Ｐゴシック" panose="020B0600070205080204" pitchFamily="50" charset="-128"/>
              </a:defRPr>
            </a:lvl1pPr>
            <a:lvl2pPr marL="0" indent="0" algn="ctr">
              <a:buNone/>
              <a:defRPr sz="867"/>
            </a:lvl2pPr>
            <a:lvl3pPr marL="245923" indent="-118663">
              <a:defRPr sz="542"/>
            </a:lvl3pPr>
            <a:lvl4pPr marL="373184" indent="-127261">
              <a:defRPr sz="433"/>
            </a:lvl4pPr>
            <a:lvl5pPr marL="498724" indent="-125541">
              <a:defRPr sz="542"/>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p:txBody>
      </p:sp>
      <p:sp>
        <p:nvSpPr>
          <p:cNvPr id="42" name="Content Placeholder 2"/>
          <p:cNvSpPr>
            <a:spLocks noGrp="1"/>
          </p:cNvSpPr>
          <p:nvPr userDrawn="1">
            <p:ph sz="half" idx="32"/>
          </p:nvPr>
        </p:nvSpPr>
        <p:spPr>
          <a:xfrm>
            <a:off x="3445619" y="1723397"/>
            <a:ext cx="1452189" cy="560218"/>
          </a:xfrm>
        </p:spPr>
        <p:txBody>
          <a:bodyPr/>
          <a:lstStyle>
            <a:lvl1pPr algn="ctr">
              <a:defRPr sz="1300">
                <a:solidFill>
                  <a:schemeClr val="tx2"/>
                </a:solidFill>
                <a:latin typeface="ＭＳ Ｐゴシック" panose="020B0600070205080204" pitchFamily="50" charset="-128"/>
              </a:defRPr>
            </a:lvl1pPr>
            <a:lvl2pPr marL="0" indent="0" algn="ctr">
              <a:buNone/>
              <a:defRPr sz="867"/>
            </a:lvl2pPr>
            <a:lvl3pPr marL="245923" indent="-118663">
              <a:defRPr sz="542"/>
            </a:lvl3pPr>
            <a:lvl4pPr marL="373184" indent="-127261">
              <a:defRPr sz="433"/>
            </a:lvl4pPr>
            <a:lvl5pPr marL="498724" indent="-125541">
              <a:defRPr sz="542"/>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p:txBody>
      </p:sp>
      <p:sp>
        <p:nvSpPr>
          <p:cNvPr id="43" name="Content Placeholder 2"/>
          <p:cNvSpPr>
            <a:spLocks noGrp="1"/>
          </p:cNvSpPr>
          <p:nvPr userDrawn="1">
            <p:ph sz="half" idx="33"/>
          </p:nvPr>
        </p:nvSpPr>
        <p:spPr>
          <a:xfrm>
            <a:off x="5000748" y="1723397"/>
            <a:ext cx="1452189" cy="560218"/>
          </a:xfrm>
        </p:spPr>
        <p:txBody>
          <a:bodyPr/>
          <a:lstStyle>
            <a:lvl1pPr algn="ctr">
              <a:defRPr sz="1300">
                <a:solidFill>
                  <a:schemeClr val="tx2"/>
                </a:solidFill>
                <a:latin typeface="ＭＳ Ｐゴシック" panose="020B0600070205080204" pitchFamily="50" charset="-128"/>
              </a:defRPr>
            </a:lvl1pPr>
            <a:lvl2pPr marL="0" indent="0" algn="ctr">
              <a:buNone/>
              <a:defRPr sz="867"/>
            </a:lvl2pPr>
            <a:lvl3pPr marL="245923" indent="-118663">
              <a:defRPr sz="542"/>
            </a:lvl3pPr>
            <a:lvl4pPr marL="373184" indent="-127261">
              <a:defRPr sz="433"/>
            </a:lvl4pPr>
            <a:lvl5pPr marL="498724" indent="-125541">
              <a:defRPr sz="542"/>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p:txBody>
      </p:sp>
      <p:sp>
        <p:nvSpPr>
          <p:cNvPr id="44" name="Content Placeholder 2"/>
          <p:cNvSpPr>
            <a:spLocks noGrp="1"/>
          </p:cNvSpPr>
          <p:nvPr userDrawn="1">
            <p:ph sz="half" idx="34"/>
          </p:nvPr>
        </p:nvSpPr>
        <p:spPr>
          <a:xfrm>
            <a:off x="6555877" y="1723397"/>
            <a:ext cx="1452189" cy="560218"/>
          </a:xfrm>
        </p:spPr>
        <p:txBody>
          <a:bodyPr/>
          <a:lstStyle>
            <a:lvl1pPr algn="ctr">
              <a:defRPr sz="1300">
                <a:solidFill>
                  <a:schemeClr val="tx2"/>
                </a:solidFill>
                <a:latin typeface="ＭＳ Ｐゴシック" panose="020B0600070205080204" pitchFamily="50" charset="-128"/>
              </a:defRPr>
            </a:lvl1pPr>
            <a:lvl2pPr marL="0" indent="0" algn="ctr">
              <a:buNone/>
              <a:defRPr sz="867"/>
            </a:lvl2pPr>
            <a:lvl3pPr marL="245923" indent="-118663">
              <a:defRPr sz="542"/>
            </a:lvl3pPr>
            <a:lvl4pPr marL="373184" indent="-127261">
              <a:defRPr sz="433"/>
            </a:lvl4pPr>
            <a:lvl5pPr marL="498724" indent="-125541">
              <a:defRPr sz="542"/>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p:txBody>
      </p:sp>
      <p:sp>
        <p:nvSpPr>
          <p:cNvPr id="45" name="Content Placeholder 2"/>
          <p:cNvSpPr>
            <a:spLocks noGrp="1"/>
          </p:cNvSpPr>
          <p:nvPr userDrawn="1">
            <p:ph sz="half" idx="35"/>
          </p:nvPr>
        </p:nvSpPr>
        <p:spPr>
          <a:xfrm>
            <a:off x="8111008" y="1723397"/>
            <a:ext cx="1452189" cy="560218"/>
          </a:xfrm>
        </p:spPr>
        <p:txBody>
          <a:bodyPr/>
          <a:lstStyle>
            <a:lvl1pPr algn="ctr">
              <a:defRPr sz="1300">
                <a:solidFill>
                  <a:schemeClr val="tx2"/>
                </a:solidFill>
                <a:latin typeface="ＭＳ Ｐゴシック" panose="020B0600070205080204" pitchFamily="50" charset="-128"/>
              </a:defRPr>
            </a:lvl1pPr>
            <a:lvl2pPr marL="0" indent="0" algn="ctr">
              <a:buNone/>
              <a:defRPr sz="867"/>
            </a:lvl2pPr>
            <a:lvl3pPr marL="245923" indent="-118663">
              <a:defRPr sz="542"/>
            </a:lvl3pPr>
            <a:lvl4pPr marL="373184" indent="-127261">
              <a:defRPr sz="433"/>
            </a:lvl4pPr>
            <a:lvl5pPr marL="498724" indent="-125541">
              <a:defRPr sz="542"/>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p:txBody>
      </p:sp>
      <p:cxnSp>
        <p:nvCxnSpPr>
          <p:cNvPr id="46" name="Straight Connector 45"/>
          <p:cNvCxnSpPr/>
          <p:nvPr userDrawn="1"/>
        </p:nvCxnSpPr>
        <p:spPr>
          <a:xfrm>
            <a:off x="4938733" y="3494143"/>
            <a:ext cx="0" cy="2656859"/>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3038088"/>
            <a:ext cx="9906000" cy="0"/>
          </a:xfrm>
          <a:prstGeom prst="line">
            <a:avLst/>
          </a:prstGeom>
          <a:ln w="9525">
            <a:solidFill>
              <a:srgbClr val="CCCCCC"/>
            </a:solidFill>
            <a:miter lim="800000"/>
          </a:ln>
        </p:spPr>
        <p:style>
          <a:lnRef idx="1">
            <a:schemeClr val="accent1"/>
          </a:lnRef>
          <a:fillRef idx="0">
            <a:schemeClr val="accent1"/>
          </a:fillRef>
          <a:effectRef idx="0">
            <a:schemeClr val="accent1"/>
          </a:effectRef>
          <a:fontRef idx="minor">
            <a:schemeClr val="tx1"/>
          </a:fontRef>
        </p:style>
      </p:cxnSp>
      <p:sp>
        <p:nvSpPr>
          <p:cNvPr id="63" name="Text Placeholder 2"/>
          <p:cNvSpPr>
            <a:spLocks noGrp="1"/>
          </p:cNvSpPr>
          <p:nvPr>
            <p:ph type="body" idx="36"/>
          </p:nvPr>
        </p:nvSpPr>
        <p:spPr>
          <a:xfrm>
            <a:off x="1178559" y="5512843"/>
            <a:ext cx="2648757" cy="116635"/>
          </a:xfrm>
        </p:spPr>
        <p:txBody>
          <a:bodyPr anchor="t" anchorCtr="0"/>
          <a:lstStyle>
            <a:lvl1pPr marL="0" indent="0" algn="ctr">
              <a:spcBef>
                <a:spcPts val="0"/>
              </a:spcBef>
              <a:buNone/>
              <a:defRPr sz="758" cap="all" spc="0" baseline="0">
                <a:solidFill>
                  <a:schemeClr val="bg2"/>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64" name="Text Placeholder 2"/>
          <p:cNvSpPr>
            <a:spLocks noGrp="1"/>
          </p:cNvSpPr>
          <p:nvPr>
            <p:ph type="body" idx="37"/>
          </p:nvPr>
        </p:nvSpPr>
        <p:spPr>
          <a:xfrm>
            <a:off x="5982597" y="5512843"/>
            <a:ext cx="2648757" cy="116635"/>
          </a:xfrm>
        </p:spPr>
        <p:txBody>
          <a:bodyPr anchor="t" anchorCtr="0"/>
          <a:lstStyle>
            <a:lvl1pPr marL="0" indent="0" algn="ctr">
              <a:spcBef>
                <a:spcPts val="0"/>
              </a:spcBef>
              <a:buNone/>
              <a:defRPr sz="758" cap="all" spc="0" baseline="0">
                <a:solidFill>
                  <a:schemeClr val="bg2"/>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15" name="Text Placeholder 14"/>
          <p:cNvSpPr>
            <a:spLocks noGrp="1"/>
          </p:cNvSpPr>
          <p:nvPr>
            <p:ph type="body" sz="quarter" idx="38" hasCustomPrompt="1"/>
          </p:nvPr>
        </p:nvSpPr>
        <p:spPr>
          <a:xfrm>
            <a:off x="811846" y="5014353"/>
            <a:ext cx="3382184" cy="200055"/>
          </a:xfrm>
        </p:spPr>
        <p:txBody>
          <a:bodyPr anchor="b" anchorCtr="0"/>
          <a:lstStyle>
            <a:lvl1pPr algn="ctr">
              <a:defRPr sz="1300" baseline="0">
                <a:solidFill>
                  <a:schemeClr val="bg2"/>
                </a:solidFill>
                <a:latin typeface="ＭＳ Ｐゴシック" panose="020B0600070205080204" pitchFamily="50" charset="-128"/>
              </a:defRPr>
            </a:lvl1pPr>
          </a:lstStyle>
          <a:p>
            <a:pPr lvl="0"/>
            <a:r>
              <a:rPr lang="en-US" dirty="0"/>
              <a:t>Click to edit master text style</a:t>
            </a:r>
          </a:p>
        </p:txBody>
      </p:sp>
      <p:sp>
        <p:nvSpPr>
          <p:cNvPr id="66" name="Text Placeholder 14"/>
          <p:cNvSpPr>
            <a:spLocks noGrp="1"/>
          </p:cNvSpPr>
          <p:nvPr>
            <p:ph type="body" sz="quarter" idx="39" hasCustomPrompt="1"/>
          </p:nvPr>
        </p:nvSpPr>
        <p:spPr>
          <a:xfrm>
            <a:off x="5467658" y="4914327"/>
            <a:ext cx="3678634" cy="300082"/>
          </a:xfrm>
        </p:spPr>
        <p:txBody>
          <a:bodyPr anchor="b" anchorCtr="0"/>
          <a:lstStyle>
            <a:lvl1pPr algn="ctr">
              <a:defRPr sz="1950" baseline="0">
                <a:solidFill>
                  <a:schemeClr val="bg2"/>
                </a:solidFill>
                <a:latin typeface="ＭＳ Ｐゴシック" panose="020B0600070205080204" pitchFamily="50" charset="-128"/>
              </a:defRPr>
            </a:lvl1pPr>
          </a:lstStyle>
          <a:p>
            <a:pPr lvl="0"/>
            <a:r>
              <a:rPr lang="en-US" dirty="0"/>
              <a:t>Click to edit master text style</a:t>
            </a:r>
          </a:p>
        </p:txBody>
      </p:sp>
    </p:spTree>
    <p:extLst>
      <p:ext uri="{BB962C8B-B14F-4D97-AF65-F5344CB8AC3E}">
        <p14:creationId xmlns:p14="http://schemas.microsoft.com/office/powerpoint/2010/main" val="232906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en-US"/>
          </a:p>
        </p:txBody>
      </p:sp>
      <p:sp>
        <p:nvSpPr>
          <p:cNvPr id="6" name="フッター プレースホルダー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696171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with Exhibi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cxnSp>
        <p:nvCxnSpPr>
          <p:cNvPr id="46" name="Straight Connector 45"/>
          <p:cNvCxnSpPr/>
          <p:nvPr userDrawn="1"/>
        </p:nvCxnSpPr>
        <p:spPr>
          <a:xfrm>
            <a:off x="4950000" y="1798297"/>
            <a:ext cx="0" cy="234000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0000" y="4500000"/>
            <a:ext cx="9000000"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332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a:p>
        </p:txBody>
      </p:sp>
      <p:sp>
        <p:nvSpPr>
          <p:cNvPr id="22" name="Content Placeholder 2"/>
          <p:cNvSpPr>
            <a:spLocks noGrp="1"/>
          </p:cNvSpPr>
          <p:nvPr>
            <p:ph sz="half" idx="18"/>
          </p:nvPr>
        </p:nvSpPr>
        <p:spPr>
          <a:xfrm>
            <a:off x="519827" y="2278806"/>
            <a:ext cx="4159157" cy="769452"/>
          </a:xfrm>
        </p:spPr>
        <p:txBody>
          <a:bodyPr>
            <a:noAutofit/>
          </a:bodyPr>
          <a:lstStyle>
            <a:lvl1pPr algn="ctr">
              <a:lnSpc>
                <a:spcPct val="110000"/>
              </a:lnSpc>
              <a:spcBef>
                <a:spcPts val="650"/>
              </a:spcBef>
              <a:spcAft>
                <a:spcPts val="0"/>
              </a:spcAft>
              <a:defRPr sz="2167">
                <a:latin typeface="ＭＳ Ｐゴシック" panose="020B0600070205080204" pitchFamily="50" charset="-128"/>
              </a:defRPr>
            </a:lvl1pPr>
            <a:lvl2pPr marL="0" indent="0" algn="ctr">
              <a:lnSpc>
                <a:spcPct val="110000"/>
              </a:lnSpc>
              <a:spcBef>
                <a:spcPts val="325"/>
              </a:spcBef>
              <a:buNone/>
              <a:defRPr sz="867"/>
            </a:lvl2pPr>
            <a:lvl3pPr marL="245923" indent="-118663" algn="ctr">
              <a:lnSpc>
                <a:spcPct val="110000"/>
              </a:lnSpc>
              <a:defRPr sz="867"/>
            </a:lvl3pPr>
            <a:lvl4pPr marL="373184" indent="-127261" algn="ctr">
              <a:lnSpc>
                <a:spcPct val="110000"/>
              </a:lnSpc>
              <a:defRPr sz="758"/>
            </a:lvl4pPr>
            <a:lvl5pPr marL="498724" indent="-125541" algn="ctr">
              <a:lnSpc>
                <a:spcPct val="110000"/>
              </a:lnSpc>
              <a:defRPr sz="867"/>
            </a:lvl5pPr>
            <a:lvl6pPr>
              <a:defRPr sz="1950"/>
            </a:lvl6pPr>
            <a:lvl7pPr>
              <a:defRPr sz="1950"/>
            </a:lvl7pPr>
            <a:lvl8pPr>
              <a:defRPr sz="1950"/>
            </a:lvl8pPr>
            <a:lvl9pPr>
              <a:defRPr sz="1950"/>
            </a:lvl9pPr>
          </a:lstStyle>
          <a:p>
            <a:pPr lvl="0"/>
            <a:r>
              <a:rPr lang="en-US" dirty="0"/>
              <a:t>Click to edit Master text styles</a:t>
            </a:r>
          </a:p>
        </p:txBody>
      </p:sp>
      <p:cxnSp>
        <p:nvCxnSpPr>
          <p:cNvPr id="23" name="Straight Connector 22"/>
          <p:cNvCxnSpPr/>
          <p:nvPr userDrawn="1"/>
        </p:nvCxnSpPr>
        <p:spPr>
          <a:xfrm>
            <a:off x="4938111" y="2044231"/>
            <a:ext cx="0" cy="4097604"/>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5353658" y="4093033"/>
            <a:ext cx="4036869" cy="1"/>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80972" y="4093033"/>
            <a:ext cx="4036869" cy="1"/>
          </a:xfrm>
          <a:prstGeom prst="line">
            <a:avLst/>
          </a:prstGeom>
          <a:ln w="9525">
            <a:solidFill>
              <a:srgbClr val="CCCCCC"/>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idx="1"/>
          </p:nvPr>
        </p:nvSpPr>
        <p:spPr>
          <a:xfrm>
            <a:off x="1275027" y="3233683"/>
            <a:ext cx="2648757" cy="116635"/>
          </a:xfrm>
        </p:spPr>
        <p:txBody>
          <a:bodyPr anchor="t" anchorCtr="0"/>
          <a:lstStyle>
            <a:lvl1pPr marL="0" indent="0" algn="ctr">
              <a:buNone/>
              <a:defRPr sz="758" b="1" cap="all" spc="0" baseline="0">
                <a:solidFill>
                  <a:schemeClr val="bg2"/>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21" name="Content Placeholder 2"/>
          <p:cNvSpPr>
            <a:spLocks noGrp="1"/>
          </p:cNvSpPr>
          <p:nvPr>
            <p:ph sz="half" idx="19"/>
          </p:nvPr>
        </p:nvSpPr>
        <p:spPr>
          <a:xfrm>
            <a:off x="5292512" y="2278806"/>
            <a:ext cx="4159157" cy="769452"/>
          </a:xfrm>
        </p:spPr>
        <p:txBody>
          <a:bodyPr>
            <a:noAutofit/>
          </a:bodyPr>
          <a:lstStyle>
            <a:lvl1pPr algn="ctr">
              <a:lnSpc>
                <a:spcPct val="110000"/>
              </a:lnSpc>
              <a:spcBef>
                <a:spcPts val="650"/>
              </a:spcBef>
              <a:spcAft>
                <a:spcPts val="0"/>
              </a:spcAft>
              <a:defRPr sz="2167">
                <a:latin typeface="ＭＳ Ｐゴシック" panose="020B0600070205080204" pitchFamily="50" charset="-128"/>
              </a:defRPr>
            </a:lvl1pPr>
            <a:lvl2pPr marL="0" indent="0" algn="ctr">
              <a:lnSpc>
                <a:spcPct val="110000"/>
              </a:lnSpc>
              <a:spcBef>
                <a:spcPts val="325"/>
              </a:spcBef>
              <a:buNone/>
              <a:defRPr sz="867"/>
            </a:lvl2pPr>
            <a:lvl3pPr marL="245923" indent="-118663" algn="ctr">
              <a:lnSpc>
                <a:spcPct val="110000"/>
              </a:lnSpc>
              <a:defRPr sz="867"/>
            </a:lvl3pPr>
            <a:lvl4pPr marL="373184" indent="-127261" algn="ctr">
              <a:lnSpc>
                <a:spcPct val="110000"/>
              </a:lnSpc>
              <a:defRPr sz="758"/>
            </a:lvl4pPr>
            <a:lvl5pPr marL="498724" indent="-125541" algn="ctr">
              <a:lnSpc>
                <a:spcPct val="110000"/>
              </a:lnSpc>
              <a:defRPr sz="867"/>
            </a:lvl5pPr>
            <a:lvl6pPr>
              <a:defRPr sz="1950"/>
            </a:lvl6pPr>
            <a:lvl7pPr>
              <a:defRPr sz="1950"/>
            </a:lvl7pPr>
            <a:lvl8pPr>
              <a:defRPr sz="1950"/>
            </a:lvl8pPr>
            <a:lvl9pPr>
              <a:defRPr sz="1950"/>
            </a:lvl9pPr>
          </a:lstStyle>
          <a:p>
            <a:pPr lvl="0"/>
            <a:r>
              <a:rPr lang="en-US" dirty="0"/>
              <a:t>Click to edit Master text styles</a:t>
            </a:r>
          </a:p>
        </p:txBody>
      </p:sp>
      <p:sp>
        <p:nvSpPr>
          <p:cNvPr id="25" name="Text Placeholder 2"/>
          <p:cNvSpPr>
            <a:spLocks noGrp="1"/>
          </p:cNvSpPr>
          <p:nvPr>
            <p:ph type="body" idx="20"/>
          </p:nvPr>
        </p:nvSpPr>
        <p:spPr>
          <a:xfrm>
            <a:off x="6047712" y="3233683"/>
            <a:ext cx="2648757" cy="116635"/>
          </a:xfrm>
        </p:spPr>
        <p:txBody>
          <a:bodyPr anchor="t" anchorCtr="0"/>
          <a:lstStyle>
            <a:lvl1pPr marL="0" indent="0" algn="ctr">
              <a:buNone/>
              <a:defRPr sz="758" b="1" cap="all" spc="0" baseline="0">
                <a:solidFill>
                  <a:schemeClr val="bg2"/>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26" name="Content Placeholder 2"/>
          <p:cNvSpPr>
            <a:spLocks noGrp="1"/>
          </p:cNvSpPr>
          <p:nvPr>
            <p:ph sz="half" idx="21"/>
          </p:nvPr>
        </p:nvSpPr>
        <p:spPr>
          <a:xfrm>
            <a:off x="519827" y="4653035"/>
            <a:ext cx="4159157" cy="769452"/>
          </a:xfrm>
        </p:spPr>
        <p:txBody>
          <a:bodyPr>
            <a:noAutofit/>
          </a:bodyPr>
          <a:lstStyle>
            <a:lvl1pPr algn="ctr">
              <a:lnSpc>
                <a:spcPct val="110000"/>
              </a:lnSpc>
              <a:spcBef>
                <a:spcPts val="650"/>
              </a:spcBef>
              <a:spcAft>
                <a:spcPts val="0"/>
              </a:spcAft>
              <a:defRPr sz="2167">
                <a:latin typeface="ＭＳ Ｐゴシック" panose="020B0600070205080204" pitchFamily="50" charset="-128"/>
              </a:defRPr>
            </a:lvl1pPr>
            <a:lvl2pPr marL="0" indent="0" algn="ctr">
              <a:lnSpc>
                <a:spcPct val="110000"/>
              </a:lnSpc>
              <a:spcBef>
                <a:spcPts val="325"/>
              </a:spcBef>
              <a:buNone/>
              <a:defRPr sz="867"/>
            </a:lvl2pPr>
            <a:lvl3pPr marL="245923" indent="-118663" algn="ctr">
              <a:lnSpc>
                <a:spcPct val="110000"/>
              </a:lnSpc>
              <a:defRPr sz="867"/>
            </a:lvl3pPr>
            <a:lvl4pPr marL="373184" indent="-127261" algn="ctr">
              <a:lnSpc>
                <a:spcPct val="110000"/>
              </a:lnSpc>
              <a:defRPr sz="758"/>
            </a:lvl4pPr>
            <a:lvl5pPr marL="498724" indent="-125541" algn="ctr">
              <a:lnSpc>
                <a:spcPct val="110000"/>
              </a:lnSpc>
              <a:defRPr sz="867"/>
            </a:lvl5pPr>
            <a:lvl6pPr>
              <a:defRPr sz="1950"/>
            </a:lvl6pPr>
            <a:lvl7pPr>
              <a:defRPr sz="1950"/>
            </a:lvl7pPr>
            <a:lvl8pPr>
              <a:defRPr sz="1950"/>
            </a:lvl8pPr>
            <a:lvl9pPr>
              <a:defRPr sz="1950"/>
            </a:lvl9pPr>
          </a:lstStyle>
          <a:p>
            <a:pPr lvl="0"/>
            <a:r>
              <a:rPr lang="en-US" dirty="0"/>
              <a:t>Click to edit Master text styles</a:t>
            </a:r>
          </a:p>
        </p:txBody>
      </p:sp>
      <p:sp>
        <p:nvSpPr>
          <p:cNvPr id="27" name="Text Placeholder 2"/>
          <p:cNvSpPr>
            <a:spLocks noGrp="1"/>
          </p:cNvSpPr>
          <p:nvPr>
            <p:ph type="body" idx="22"/>
          </p:nvPr>
        </p:nvSpPr>
        <p:spPr>
          <a:xfrm>
            <a:off x="1275027" y="5607912"/>
            <a:ext cx="2648757" cy="116635"/>
          </a:xfrm>
        </p:spPr>
        <p:txBody>
          <a:bodyPr anchor="t" anchorCtr="0"/>
          <a:lstStyle>
            <a:lvl1pPr marL="0" indent="0" algn="ctr">
              <a:buNone/>
              <a:defRPr sz="758" b="1" cap="all" spc="0" baseline="0">
                <a:solidFill>
                  <a:schemeClr val="bg2"/>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
        <p:nvSpPr>
          <p:cNvPr id="28" name="Content Placeholder 2"/>
          <p:cNvSpPr>
            <a:spLocks noGrp="1"/>
          </p:cNvSpPr>
          <p:nvPr>
            <p:ph sz="half" idx="23"/>
          </p:nvPr>
        </p:nvSpPr>
        <p:spPr>
          <a:xfrm>
            <a:off x="5292512" y="4653035"/>
            <a:ext cx="4159157" cy="769452"/>
          </a:xfrm>
        </p:spPr>
        <p:txBody>
          <a:bodyPr>
            <a:noAutofit/>
          </a:bodyPr>
          <a:lstStyle>
            <a:lvl1pPr algn="ctr">
              <a:lnSpc>
                <a:spcPct val="110000"/>
              </a:lnSpc>
              <a:spcBef>
                <a:spcPts val="650"/>
              </a:spcBef>
              <a:spcAft>
                <a:spcPts val="0"/>
              </a:spcAft>
              <a:defRPr sz="2167">
                <a:latin typeface="ＭＳ Ｐゴシック" panose="020B0600070205080204" pitchFamily="50" charset="-128"/>
              </a:defRPr>
            </a:lvl1pPr>
            <a:lvl2pPr marL="0" indent="0" algn="ctr">
              <a:lnSpc>
                <a:spcPct val="110000"/>
              </a:lnSpc>
              <a:spcBef>
                <a:spcPts val="325"/>
              </a:spcBef>
              <a:buNone/>
              <a:defRPr sz="867"/>
            </a:lvl2pPr>
            <a:lvl3pPr marL="245923" indent="-118663" algn="ctr">
              <a:lnSpc>
                <a:spcPct val="110000"/>
              </a:lnSpc>
              <a:defRPr sz="867"/>
            </a:lvl3pPr>
            <a:lvl4pPr marL="373184" indent="-127261" algn="ctr">
              <a:lnSpc>
                <a:spcPct val="110000"/>
              </a:lnSpc>
              <a:defRPr sz="758"/>
            </a:lvl4pPr>
            <a:lvl5pPr marL="498724" indent="-125541" algn="ctr">
              <a:lnSpc>
                <a:spcPct val="110000"/>
              </a:lnSpc>
              <a:defRPr sz="867"/>
            </a:lvl5pPr>
            <a:lvl6pPr>
              <a:defRPr sz="1950"/>
            </a:lvl6pPr>
            <a:lvl7pPr>
              <a:defRPr sz="1950"/>
            </a:lvl7pPr>
            <a:lvl8pPr>
              <a:defRPr sz="1950"/>
            </a:lvl8pPr>
            <a:lvl9pPr>
              <a:defRPr sz="1950"/>
            </a:lvl9pPr>
          </a:lstStyle>
          <a:p>
            <a:pPr lvl="0"/>
            <a:r>
              <a:rPr lang="en-US" dirty="0"/>
              <a:t>Click to edit Master text styles</a:t>
            </a:r>
          </a:p>
        </p:txBody>
      </p:sp>
      <p:sp>
        <p:nvSpPr>
          <p:cNvPr id="29" name="Text Placeholder 2"/>
          <p:cNvSpPr>
            <a:spLocks noGrp="1"/>
          </p:cNvSpPr>
          <p:nvPr>
            <p:ph type="body" idx="24"/>
          </p:nvPr>
        </p:nvSpPr>
        <p:spPr>
          <a:xfrm>
            <a:off x="6047712" y="5607912"/>
            <a:ext cx="2648757" cy="116635"/>
          </a:xfrm>
        </p:spPr>
        <p:txBody>
          <a:bodyPr anchor="t" anchorCtr="0"/>
          <a:lstStyle>
            <a:lvl1pPr marL="0" indent="0" algn="ctr">
              <a:buNone/>
              <a:defRPr sz="758" b="1" cap="all" spc="0" baseline="0">
                <a:solidFill>
                  <a:schemeClr val="bg2"/>
                </a:solidFill>
                <a:latin typeface="ＭＳ Ｐゴシック" panose="020B060007020508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84804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5360" y="784017"/>
            <a:ext cx="9235281" cy="333489"/>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335359" y="2379359"/>
            <a:ext cx="4252684" cy="913583"/>
          </a:xfrm>
        </p:spPr>
        <p:txBody>
          <a:bodyPr/>
          <a:lstStyle>
            <a:lvl1pPr>
              <a:lnSpc>
                <a:spcPct val="100000"/>
              </a:lnSpc>
              <a:spcBef>
                <a:spcPts val="650"/>
              </a:spcBef>
              <a:defRPr sz="1517">
                <a:latin typeface="ＭＳ Ｐゴシック" panose="020B0600070205080204" pitchFamily="50" charset="-128"/>
              </a:defRPr>
            </a:lvl1pPr>
            <a:lvl2pPr>
              <a:defRPr sz="1083"/>
            </a:lvl2pPr>
            <a:lvl3pPr>
              <a:defRPr sz="975"/>
            </a:lvl3pPr>
            <a:lvl4pPr>
              <a:defRPr sz="867"/>
            </a:lvl4pPr>
            <a:lvl5pPr>
              <a:defRPr sz="758"/>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07686" y="1818835"/>
            <a:ext cx="4254354" cy="366832"/>
          </a:xfrm>
        </p:spPr>
        <p:txBody>
          <a:bodyPr anchor="b"/>
          <a:lstStyle>
            <a:lvl1pPr marL="0" indent="0">
              <a:lnSpc>
                <a:spcPct val="110000"/>
              </a:lnSpc>
              <a:spcBef>
                <a:spcPts val="1950"/>
              </a:spcBef>
              <a:buNone/>
              <a:defRPr sz="2167" b="0">
                <a:latin typeface="ＭＳ Ｐゴシック" panose="020B0600070205080204" pitchFamily="50" charset="-128"/>
              </a:defRPr>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dirty="0"/>
              <a:t>Click to edit Master text styles</a:t>
            </a:r>
          </a:p>
        </p:txBody>
      </p:sp>
      <p:sp>
        <p:nvSpPr>
          <p:cNvPr id="6" name="Content Placeholder 5"/>
          <p:cNvSpPr>
            <a:spLocks noGrp="1"/>
          </p:cNvSpPr>
          <p:nvPr>
            <p:ph sz="quarter" idx="4"/>
          </p:nvPr>
        </p:nvSpPr>
        <p:spPr>
          <a:xfrm>
            <a:off x="5307686" y="2385708"/>
            <a:ext cx="4254354" cy="1159292"/>
          </a:xfrm>
        </p:spPr>
        <p:txBody>
          <a:bodyPr vert="horz" wrap="square" lIns="0" tIns="0" rIns="0" bIns="0" rtlCol="0">
            <a:sp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lnSpc>
                <a:spcPct val="100000"/>
              </a:lnSpc>
              <a:spcBef>
                <a:spcPts val="650"/>
              </a:spcBef>
            </a:pPr>
            <a:r>
              <a:rPr lang="en-US"/>
              <a:t>Click to edit Master text styles</a:t>
            </a:r>
          </a:p>
          <a:p>
            <a:pPr lvl="1">
              <a:lnSpc>
                <a:spcPct val="100000"/>
              </a:lnSpc>
              <a:spcBef>
                <a:spcPts val="650"/>
              </a:spcBef>
            </a:pPr>
            <a:r>
              <a:rPr lang="en-US"/>
              <a:t>Second level</a:t>
            </a:r>
          </a:p>
          <a:p>
            <a:pPr lvl="2">
              <a:lnSpc>
                <a:spcPct val="100000"/>
              </a:lnSpc>
              <a:spcBef>
                <a:spcPts val="650"/>
              </a:spcBef>
            </a:pPr>
            <a:r>
              <a:rPr lang="en-US"/>
              <a:t>Third level</a:t>
            </a:r>
          </a:p>
          <a:p>
            <a:pPr lvl="3">
              <a:lnSpc>
                <a:spcPct val="100000"/>
              </a:lnSpc>
              <a:spcBef>
                <a:spcPts val="650"/>
              </a:spcBef>
            </a:pPr>
            <a:r>
              <a:rPr lang="en-US"/>
              <a:t>Fourth level</a:t>
            </a:r>
          </a:p>
          <a:p>
            <a:pPr lvl="4">
              <a:lnSpc>
                <a:spcPct val="100000"/>
              </a:lnSpc>
              <a:spcBef>
                <a:spcPts val="650"/>
              </a:spcBef>
            </a:pPr>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a:p>
        </p:txBody>
      </p:sp>
      <p:sp>
        <p:nvSpPr>
          <p:cNvPr id="10" name="Text Placeholder 4"/>
          <p:cNvSpPr>
            <a:spLocks noGrp="1"/>
          </p:cNvSpPr>
          <p:nvPr>
            <p:ph type="body" sz="quarter" idx="13"/>
          </p:nvPr>
        </p:nvSpPr>
        <p:spPr>
          <a:xfrm>
            <a:off x="340519" y="1818835"/>
            <a:ext cx="4254354" cy="366832"/>
          </a:xfrm>
        </p:spPr>
        <p:txBody>
          <a:bodyPr anchor="b"/>
          <a:lstStyle>
            <a:lvl1pPr marL="0" indent="0">
              <a:lnSpc>
                <a:spcPct val="110000"/>
              </a:lnSpc>
              <a:spcBef>
                <a:spcPts val="1950"/>
              </a:spcBef>
              <a:buNone/>
              <a:defRPr sz="2167" b="0">
                <a:latin typeface="ＭＳ Ｐゴシック" panose="020B0600070205080204" pitchFamily="50" charset="-128"/>
              </a:defRPr>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dirty="0"/>
              <a:t>Click to edit Master text styles</a:t>
            </a:r>
          </a:p>
        </p:txBody>
      </p:sp>
    </p:spTree>
    <p:extLst>
      <p:ext uri="{BB962C8B-B14F-4D97-AF65-F5344CB8AC3E}">
        <p14:creationId xmlns:p14="http://schemas.microsoft.com/office/powerpoint/2010/main" val="2928533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Left_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35360" y="784017"/>
            <a:ext cx="9235281" cy="33348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5359" y="1787721"/>
            <a:ext cx="4252684" cy="366832"/>
          </a:xfrm>
        </p:spPr>
        <p:txBody>
          <a:bodyPr vert="horz" wrap="square" lIns="0" tIns="0" rIns="0" bIns="0" rtlCol="0" anchor="b">
            <a:spAutoFit/>
          </a:bodyPr>
          <a:lstStyle>
            <a:lvl1pPr>
              <a:defRPr lang="en-US" sz="2167" b="0" dirty="0" smtClean="0"/>
            </a:lvl1pPr>
          </a:lstStyle>
          <a:p>
            <a:pPr lvl="0">
              <a:lnSpc>
                <a:spcPct val="110000"/>
              </a:lnSpc>
              <a:spcBef>
                <a:spcPts val="1950"/>
              </a:spcBef>
            </a:pPr>
            <a:r>
              <a:rPr lang="en-US"/>
              <a:t>Click to edit Master text styles</a:t>
            </a:r>
          </a:p>
        </p:txBody>
      </p:sp>
      <p:sp>
        <p:nvSpPr>
          <p:cNvPr id="4" name="Content Placeholder 3"/>
          <p:cNvSpPr>
            <a:spLocks noGrp="1"/>
          </p:cNvSpPr>
          <p:nvPr>
            <p:ph sz="half" idx="2"/>
          </p:nvPr>
        </p:nvSpPr>
        <p:spPr>
          <a:xfrm>
            <a:off x="335359" y="2379359"/>
            <a:ext cx="4252684" cy="1159292"/>
          </a:xfrm>
        </p:spPr>
        <p:txBody>
          <a:bodyPr vert="horz" wrap="square" lIns="0" tIns="0" rIns="0" bIns="0" rtlCol="0">
            <a:spAutoFit/>
          </a:bodyPr>
          <a:lstStyle>
            <a:lvl1pPr>
              <a:defRPr lang="en-US" smtClean="0"/>
            </a:lvl1pPr>
            <a:lvl2pPr>
              <a:defRPr lang="en-US" smtClean="0"/>
            </a:lvl2pPr>
            <a:lvl3pPr>
              <a:defRPr lang="en-US" smtClean="0"/>
            </a:lvl3pPr>
            <a:lvl4pPr>
              <a:defRPr lang="en-US" smtClean="0"/>
            </a:lvl4pPr>
            <a:lvl5pPr>
              <a:defRPr lang="en-US" dirty="0"/>
            </a:lvl5pPr>
          </a:lstStyle>
          <a:p>
            <a:pPr lvl="0">
              <a:lnSpc>
                <a:spcPct val="100000"/>
              </a:lnSpc>
              <a:spcBef>
                <a:spcPts val="650"/>
              </a:spcBef>
            </a:pPr>
            <a:r>
              <a:rPr lang="en-US"/>
              <a:t>Click to edit Master text styles</a:t>
            </a:r>
          </a:p>
          <a:p>
            <a:pPr lvl="1">
              <a:lnSpc>
                <a:spcPct val="100000"/>
              </a:lnSpc>
              <a:spcBef>
                <a:spcPts val="650"/>
              </a:spcBef>
            </a:pPr>
            <a:r>
              <a:rPr lang="en-US"/>
              <a:t>Second level</a:t>
            </a:r>
          </a:p>
          <a:p>
            <a:pPr lvl="2">
              <a:lnSpc>
                <a:spcPct val="100000"/>
              </a:lnSpc>
              <a:spcBef>
                <a:spcPts val="650"/>
              </a:spcBef>
            </a:pPr>
            <a:r>
              <a:rPr lang="en-US"/>
              <a:t>Third level</a:t>
            </a:r>
          </a:p>
          <a:p>
            <a:pPr lvl="3">
              <a:lnSpc>
                <a:spcPct val="100000"/>
              </a:lnSpc>
              <a:spcBef>
                <a:spcPts val="650"/>
              </a:spcBef>
            </a:pPr>
            <a:r>
              <a:rPr lang="en-US"/>
              <a:t>Fourth level</a:t>
            </a:r>
          </a:p>
          <a:p>
            <a:pPr lvl="4">
              <a:lnSpc>
                <a:spcPct val="100000"/>
              </a:lnSpc>
              <a:spcBef>
                <a:spcPts val="650"/>
              </a:spcBef>
            </a:pPr>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a:p>
        </p:txBody>
      </p:sp>
      <p:sp>
        <p:nvSpPr>
          <p:cNvPr id="12" name="Picture Placeholder 11"/>
          <p:cNvSpPr>
            <a:spLocks noGrp="1"/>
          </p:cNvSpPr>
          <p:nvPr>
            <p:ph type="pic" sz="quarter" idx="13"/>
          </p:nvPr>
        </p:nvSpPr>
        <p:spPr>
          <a:xfrm>
            <a:off x="5026952" y="1742865"/>
            <a:ext cx="4543690" cy="233462"/>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4280778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3" name="Freeform 5"/>
          <p:cNvSpPr>
            <a:spLocks/>
          </p:cNvSpPr>
          <p:nvPr userDrawn="1"/>
        </p:nvSpPr>
        <p:spPr bwMode="auto">
          <a:xfrm>
            <a:off x="-10318" y="4461420"/>
            <a:ext cx="9903365" cy="131233"/>
          </a:xfrm>
          <a:custGeom>
            <a:avLst/>
            <a:gdLst>
              <a:gd name="T0" fmla="*/ 5760 w 5760"/>
              <a:gd name="T1" fmla="*/ 0 h 62"/>
              <a:gd name="T2" fmla="*/ 996 w 5760"/>
              <a:gd name="T3" fmla="*/ 0 h 62"/>
              <a:gd name="T4" fmla="*/ 945 w 5760"/>
              <a:gd name="T5" fmla="*/ 62 h 62"/>
              <a:gd name="T6" fmla="*/ 888 w 5760"/>
              <a:gd name="T7" fmla="*/ 0 h 62"/>
              <a:gd name="T8" fmla="*/ 0 w 5760"/>
              <a:gd name="T9" fmla="*/ 0 h 62"/>
              <a:gd name="connsiteX0" fmla="*/ 9544 w 9544"/>
              <a:gd name="connsiteY0" fmla="*/ 0 h 10000"/>
              <a:gd name="connsiteX1" fmla="*/ 1273 w 9544"/>
              <a:gd name="connsiteY1" fmla="*/ 0 h 10000"/>
              <a:gd name="connsiteX2" fmla="*/ 1185 w 9544"/>
              <a:gd name="connsiteY2" fmla="*/ 10000 h 10000"/>
              <a:gd name="connsiteX3" fmla="*/ 1086 w 9544"/>
              <a:gd name="connsiteY3" fmla="*/ 0 h 10000"/>
              <a:gd name="connsiteX4" fmla="*/ 0 w 9544"/>
              <a:gd name="connsiteY4" fmla="*/ 0 h 10000"/>
              <a:gd name="connsiteX0" fmla="*/ 10196 w 10196"/>
              <a:gd name="connsiteY0" fmla="*/ 0 h 10000"/>
              <a:gd name="connsiteX1" fmla="*/ 1334 w 10196"/>
              <a:gd name="connsiteY1" fmla="*/ 0 h 10000"/>
              <a:gd name="connsiteX2" fmla="*/ 1242 w 10196"/>
              <a:gd name="connsiteY2" fmla="*/ 10000 h 10000"/>
              <a:gd name="connsiteX3" fmla="*/ 1138 w 10196"/>
              <a:gd name="connsiteY3" fmla="*/ 0 h 10000"/>
              <a:gd name="connsiteX4" fmla="*/ 0 w 10196"/>
              <a:gd name="connsiteY4" fmla="*/ 0 h 10000"/>
              <a:gd name="connsiteX0" fmla="*/ 10341 w 10341"/>
              <a:gd name="connsiteY0" fmla="*/ 0 h 10000"/>
              <a:gd name="connsiteX1" fmla="*/ 1334 w 10341"/>
              <a:gd name="connsiteY1" fmla="*/ 0 h 10000"/>
              <a:gd name="connsiteX2" fmla="*/ 1242 w 10341"/>
              <a:gd name="connsiteY2" fmla="*/ 10000 h 10000"/>
              <a:gd name="connsiteX3" fmla="*/ 1138 w 10341"/>
              <a:gd name="connsiteY3" fmla="*/ 0 h 10000"/>
              <a:gd name="connsiteX4" fmla="*/ 0 w 10341"/>
              <a:gd name="connsiteY4" fmla="*/ 0 h 10000"/>
              <a:gd name="connsiteX0" fmla="*/ 10475 w 10475"/>
              <a:gd name="connsiteY0" fmla="*/ 0 h 10000"/>
              <a:gd name="connsiteX1" fmla="*/ 1334 w 10475"/>
              <a:gd name="connsiteY1" fmla="*/ 0 h 10000"/>
              <a:gd name="connsiteX2" fmla="*/ 1242 w 10475"/>
              <a:gd name="connsiteY2" fmla="*/ 10000 h 10000"/>
              <a:gd name="connsiteX3" fmla="*/ 1138 w 10475"/>
              <a:gd name="connsiteY3" fmla="*/ 0 h 10000"/>
              <a:gd name="connsiteX4" fmla="*/ 0 w 1047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5" h="10000">
                <a:moveTo>
                  <a:pt x="10475" y="0"/>
                </a:moveTo>
                <a:lnTo>
                  <a:pt x="1334" y="0"/>
                </a:lnTo>
                <a:cubicBezTo>
                  <a:pt x="1303" y="3333"/>
                  <a:pt x="1272" y="6667"/>
                  <a:pt x="1242" y="10000"/>
                </a:cubicBezTo>
                <a:cubicBezTo>
                  <a:pt x="1207" y="6667"/>
                  <a:pt x="1172" y="3333"/>
                  <a:pt x="1138" y="0"/>
                </a:cubicBezTo>
                <a:lnTo>
                  <a:pt x="0" y="0"/>
                </a:lnTo>
              </a:path>
            </a:pathLst>
          </a:custGeom>
          <a:noFill/>
          <a:ln w="7938" cap="rnd">
            <a:solidFill>
              <a:srgbClr val="E130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US" sz="2288" dirty="0">
              <a:latin typeface="ＭＳ Ｐゴシック" panose="020B0600070205080204" pitchFamily="50" charset="-128"/>
            </a:endParaRPr>
          </a:p>
        </p:txBody>
      </p:sp>
      <p:sp>
        <p:nvSpPr>
          <p:cNvPr id="2" name="Title 1"/>
          <p:cNvSpPr>
            <a:spLocks noGrp="1"/>
          </p:cNvSpPr>
          <p:nvPr>
            <p:ph type="title" hasCustomPrompt="1"/>
          </p:nvPr>
        </p:nvSpPr>
        <p:spPr>
          <a:xfrm>
            <a:off x="335360" y="641697"/>
            <a:ext cx="9235281" cy="533544"/>
          </a:xfrm>
        </p:spPr>
        <p:txBody>
          <a:bodyPr/>
          <a:lstStyle>
            <a:lvl1pPr>
              <a:defRPr sz="3467"/>
            </a:lvl1pPr>
          </a:lstStyle>
          <a:p>
            <a:r>
              <a:rPr lang="en-US" dirty="0"/>
              <a:t>Thank you!</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37939" y="6547380"/>
            <a:ext cx="3136900" cy="100027"/>
          </a:xfrm>
          <a:prstGeom prst="rect">
            <a:avLst/>
          </a:prstGeom>
        </p:spPr>
        <p:txBody>
          <a:bodyPr vert="horz" lIns="0" tIns="0" rIns="0" bIns="0" rtlCol="0" anchor="ctr">
            <a:spAutoFit/>
          </a:bodyPr>
          <a:lstStyle>
            <a:lvl1pPr>
              <a:defRPr lang="en-US" smtClean="0"/>
            </a:lvl1pPr>
          </a:lstStyle>
          <a:p>
            <a:endParaRPr lang="en-US"/>
          </a:p>
        </p:txBody>
      </p:sp>
      <p:sp>
        <p:nvSpPr>
          <p:cNvPr id="9" name="Text Placeholder 8"/>
          <p:cNvSpPr>
            <a:spLocks noGrp="1"/>
          </p:cNvSpPr>
          <p:nvPr>
            <p:ph type="body" sz="quarter" idx="13"/>
          </p:nvPr>
        </p:nvSpPr>
        <p:spPr>
          <a:xfrm>
            <a:off x="335360" y="4990008"/>
            <a:ext cx="5094023" cy="105029"/>
          </a:xfrm>
        </p:spPr>
        <p:txBody>
          <a:bodyPr/>
          <a:lstStyle>
            <a:lvl1pPr>
              <a:lnSpc>
                <a:spcPct val="105000"/>
              </a:lnSpc>
              <a:spcBef>
                <a:spcPts val="0"/>
              </a:spcBef>
              <a:defRPr sz="650">
                <a:solidFill>
                  <a:schemeClr val="tx1"/>
                </a:solidFill>
                <a:latin typeface="ＭＳ Ｐゴシック" panose="020B0600070205080204" pitchFamily="50" charset="-128"/>
              </a:defRPr>
            </a:lvl1pPr>
          </a:lstStyle>
          <a:p>
            <a:pPr lvl="0"/>
            <a:r>
              <a:rPr lang="en-US" dirty="0"/>
              <a:t>Click to edit Master text styles</a:t>
            </a:r>
          </a:p>
        </p:txBody>
      </p:sp>
      <p:sp>
        <p:nvSpPr>
          <p:cNvPr id="8" name="TextBox 7"/>
          <p:cNvSpPr txBox="1"/>
          <p:nvPr userDrawn="1"/>
        </p:nvSpPr>
        <p:spPr>
          <a:xfrm>
            <a:off x="337940" y="6401048"/>
            <a:ext cx="2773163" cy="100027"/>
          </a:xfrm>
          <a:prstGeom prst="rect">
            <a:avLst/>
          </a:prstGeom>
          <a:noFill/>
        </p:spPr>
        <p:txBody>
          <a:bodyPr wrap="square" lIns="0" tIns="0" rIns="0" bIns="0" rtlCol="0">
            <a:spAutoFit/>
          </a:bodyPr>
          <a:lstStyle/>
          <a:p>
            <a:r>
              <a:rPr lang="en-US" sz="650" dirty="0">
                <a:latin typeface="ＭＳ Ｐゴシック" panose="020B0600070205080204" pitchFamily="50" charset="-128"/>
              </a:rPr>
              <a:t>PwC’s Digital</a:t>
            </a:r>
            <a:r>
              <a:rPr lang="en-US" sz="650" baseline="0" dirty="0">
                <a:latin typeface="ＭＳ Ｐゴシック" panose="020B0600070205080204" pitchFamily="50" charset="-128"/>
              </a:rPr>
              <a:t> Services</a:t>
            </a:r>
            <a:endParaRPr lang="en-US" sz="650" dirty="0">
              <a:latin typeface="ＭＳ Ｐゴシック" panose="020B0600070205080204" pitchFamily="50" charset="-128"/>
            </a:endParaRPr>
          </a:p>
        </p:txBody>
      </p:sp>
    </p:spTree>
    <p:extLst>
      <p:ext uri="{BB962C8B-B14F-4D97-AF65-F5344CB8AC3E}">
        <p14:creationId xmlns:p14="http://schemas.microsoft.com/office/powerpoint/2010/main" val="4238242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 Slide 1 Grey">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07" name="think-cell スライド" r:id="rId4" imgW="473" imgH="473" progId="TCLayout.ActiveDocument.1">
                  <p:embed/>
                </p:oleObj>
              </mc:Choice>
              <mc:Fallback>
                <p:oleObj name="think-cell スライド" r:id="rId4" imgW="473" imgH="473" progId="TCLayout.ActiveDocument.1">
                  <p:embed/>
                  <p:pic>
                    <p:nvPicPr>
                      <p:cNvPr id="3" name="オブジェクト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bwMode="hidden">
          <a:xfrm>
            <a:off x="-1" y="0"/>
            <a:ext cx="6636677"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62" dirty="0">
              <a:latin typeface="ＭＳ Ｐゴシック" panose="020B0600070205080204" pitchFamily="50" charset="-128"/>
            </a:endParaRPr>
          </a:p>
        </p:txBody>
      </p:sp>
      <p:sp>
        <p:nvSpPr>
          <p:cNvPr id="10" name="Rectangle 9"/>
          <p:cNvSpPr/>
          <p:nvPr/>
        </p:nvSpPr>
        <p:spPr bwMode="hidden">
          <a:xfrm>
            <a:off x="-1" y="3429000"/>
            <a:ext cx="6636677" cy="1143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62" dirty="0">
              <a:latin typeface="ＭＳ Ｐゴシック" panose="020B0600070205080204" pitchFamily="50" charset="-128"/>
            </a:endParaRPr>
          </a:p>
        </p:txBody>
      </p:sp>
      <p:sp>
        <p:nvSpPr>
          <p:cNvPr id="11" name="Rectangle 10"/>
          <p:cNvSpPr/>
          <p:nvPr/>
        </p:nvSpPr>
        <p:spPr bwMode="hidden">
          <a:xfrm>
            <a:off x="6636677" y="0"/>
            <a:ext cx="3269323" cy="3429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62" dirty="0">
              <a:latin typeface="ＭＳ Ｐゴシック" panose="020B0600070205080204" pitchFamily="50" charset="-128"/>
            </a:endParaRPr>
          </a:p>
        </p:txBody>
      </p:sp>
      <p:sp>
        <p:nvSpPr>
          <p:cNvPr id="2" name="Title 1"/>
          <p:cNvSpPr>
            <a:spLocks noGrp="1"/>
          </p:cNvSpPr>
          <p:nvPr>
            <p:ph type="ctrTitle" hasCustomPrompt="1"/>
          </p:nvPr>
        </p:nvSpPr>
        <p:spPr>
          <a:xfrm>
            <a:off x="507339" y="404812"/>
            <a:ext cx="5849011" cy="2592000"/>
          </a:xfrm>
        </p:spPr>
        <p:txBody>
          <a:bodyPr anchor="b" anchorCtr="0">
            <a:normAutofit/>
          </a:bodyPr>
          <a:lstStyle>
            <a:lvl1pPr algn="l">
              <a:lnSpc>
                <a:spcPct val="100000"/>
              </a:lnSpc>
              <a:defRPr sz="4767">
                <a:solidFill>
                  <a:schemeClr val="bg1"/>
                </a:solidFill>
              </a:defRPr>
            </a:lvl1pPr>
          </a:lstStyle>
          <a:p>
            <a:r>
              <a:rPr lang="en-US" dirty="0"/>
              <a:t>[Presentation title]</a:t>
            </a:r>
            <a:endParaRPr lang="en-GB" dirty="0"/>
          </a:p>
        </p:txBody>
      </p:sp>
      <p:sp>
        <p:nvSpPr>
          <p:cNvPr id="12" name="Subtitle 2">
            <a:extLst>
              <a:ext uri="{FF2B5EF4-FFF2-40B4-BE49-F238E27FC236}">
                <a16:creationId xmlns:a16="http://schemas.microsoft.com/office/drawing/2014/main" id="{8E6B5BD0-CC46-9847-923C-F09159A05CEC}"/>
              </a:ext>
            </a:extLst>
          </p:cNvPr>
          <p:cNvSpPr>
            <a:spLocks noGrp="1"/>
          </p:cNvSpPr>
          <p:nvPr>
            <p:ph type="subTitle" idx="1" hasCustomPrompt="1"/>
          </p:nvPr>
        </p:nvSpPr>
        <p:spPr>
          <a:xfrm>
            <a:off x="506506" y="3712500"/>
            <a:ext cx="4446494" cy="576000"/>
          </a:xfrm>
        </p:spPr>
        <p:txBody>
          <a:bodyPr/>
          <a:lstStyle>
            <a:lvl1pPr marL="0" indent="0" algn="l">
              <a:lnSpc>
                <a:spcPct val="100000"/>
              </a:lnSpc>
              <a:spcBef>
                <a:spcPts val="0"/>
              </a:spcBef>
              <a:spcAft>
                <a:spcPts val="0"/>
              </a:spcAft>
              <a:buNone/>
              <a:defRPr sz="1517" b="0">
                <a:solidFill>
                  <a:schemeClr val="bg1"/>
                </a:solidFill>
              </a:defRPr>
            </a:lvl1pPr>
            <a:lvl2pPr marL="0" indent="0" algn="l">
              <a:lnSpc>
                <a:spcPct val="100000"/>
              </a:lnSpc>
              <a:spcBef>
                <a:spcPts val="0"/>
              </a:spcBef>
              <a:spcAft>
                <a:spcPts val="0"/>
              </a:spcAft>
              <a:buNone/>
              <a:defRPr sz="1517">
                <a:solidFill>
                  <a:schemeClr val="bg1"/>
                </a:solidFill>
              </a:defRPr>
            </a:lvl2pPr>
            <a:lvl3pPr marL="0" indent="0" algn="l">
              <a:lnSpc>
                <a:spcPct val="100000"/>
              </a:lnSpc>
              <a:spcBef>
                <a:spcPts val="0"/>
              </a:spcBef>
              <a:spcAft>
                <a:spcPts val="0"/>
              </a:spcAft>
              <a:buNone/>
              <a:defRPr sz="1517">
                <a:solidFill>
                  <a:schemeClr val="bg1"/>
                </a:solidFill>
              </a:defRPr>
            </a:lvl3pPr>
            <a:lvl4pPr marL="0" indent="0" algn="l">
              <a:lnSpc>
                <a:spcPct val="100000"/>
              </a:lnSpc>
              <a:spcBef>
                <a:spcPts val="0"/>
              </a:spcBef>
              <a:spcAft>
                <a:spcPts val="0"/>
              </a:spcAft>
              <a:buNone/>
              <a:defRPr sz="1517">
                <a:solidFill>
                  <a:schemeClr val="bg1"/>
                </a:solidFill>
              </a:defRPr>
            </a:lvl4pPr>
            <a:lvl5pPr marL="0" indent="0" algn="l">
              <a:lnSpc>
                <a:spcPct val="100000"/>
              </a:lnSpc>
              <a:spcBef>
                <a:spcPts val="0"/>
              </a:spcBef>
              <a:spcAft>
                <a:spcPts val="0"/>
              </a:spcAft>
              <a:buNone/>
              <a:defRPr sz="1517">
                <a:solidFill>
                  <a:schemeClr val="bg1"/>
                </a:solidFill>
              </a:defRPr>
            </a:lvl5pPr>
            <a:lvl6pPr marL="0" indent="0" algn="l">
              <a:lnSpc>
                <a:spcPct val="100000"/>
              </a:lnSpc>
              <a:spcBef>
                <a:spcPts val="0"/>
              </a:spcBef>
              <a:spcAft>
                <a:spcPts val="0"/>
              </a:spcAft>
              <a:buNone/>
              <a:defRPr sz="1517">
                <a:solidFill>
                  <a:schemeClr val="bg1"/>
                </a:solidFill>
              </a:defRPr>
            </a:lvl6pPr>
            <a:lvl7pPr marL="0" indent="0" algn="l">
              <a:lnSpc>
                <a:spcPct val="100000"/>
              </a:lnSpc>
              <a:spcBef>
                <a:spcPts val="0"/>
              </a:spcBef>
              <a:spcAft>
                <a:spcPts val="0"/>
              </a:spcAft>
              <a:buNone/>
              <a:defRPr sz="1517">
                <a:solidFill>
                  <a:schemeClr val="bg1"/>
                </a:solidFill>
              </a:defRPr>
            </a:lvl7pPr>
            <a:lvl8pPr marL="0" indent="0" algn="l">
              <a:lnSpc>
                <a:spcPct val="100000"/>
              </a:lnSpc>
              <a:spcBef>
                <a:spcPts val="0"/>
              </a:spcBef>
              <a:spcAft>
                <a:spcPts val="0"/>
              </a:spcAft>
              <a:buNone/>
              <a:defRPr sz="1517">
                <a:solidFill>
                  <a:schemeClr val="bg1"/>
                </a:solidFill>
              </a:defRPr>
            </a:lvl8pPr>
            <a:lvl9pPr marL="0" indent="0" algn="l">
              <a:lnSpc>
                <a:spcPct val="100000"/>
              </a:lnSpc>
              <a:spcBef>
                <a:spcPts val="0"/>
              </a:spcBef>
              <a:spcAft>
                <a:spcPts val="0"/>
              </a:spcAft>
              <a:buNone/>
              <a:defRPr sz="1517">
                <a:solidFill>
                  <a:schemeClr val="bg1"/>
                </a:solidFill>
              </a:defRPr>
            </a:lvl9pPr>
          </a:lstStyle>
          <a:p>
            <a:r>
              <a:rPr lang="en-US" dirty="0"/>
              <a:t>[Presentation subtitle]</a:t>
            </a:r>
          </a:p>
        </p:txBody>
      </p:sp>
    </p:spTree>
    <p:extLst>
      <p:ext uri="{BB962C8B-B14F-4D97-AF65-F5344CB8AC3E}">
        <p14:creationId xmlns:p14="http://schemas.microsoft.com/office/powerpoint/2010/main" val="16346840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hank You Light">
    <p:bg>
      <p:bgRef idx="1001">
        <a:schemeClr val="bg1"/>
      </p:bgRef>
    </p:bg>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352" name="think-cell スライド" r:id="rId4" imgW="473" imgH="473" progId="TCLayout.ActiveDocument.1">
                  <p:embed/>
                </p:oleObj>
              </mc:Choice>
              <mc:Fallback>
                <p:oleObj name="think-cell スライド" r:id="rId4" imgW="473" imgH="473" progId="TCLayout.ActiveDocument.1">
                  <p:embed/>
                  <p:pic>
                    <p:nvPicPr>
                      <p:cNvPr id="3" name="オブジェクト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p:nvSpPr>
        <p:spPr bwMode="hidden">
          <a:xfrm>
            <a:off x="0" y="4940854"/>
            <a:ext cx="9906000" cy="19171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2" dirty="0">
              <a:latin typeface="ＭＳ Ｐゴシック" panose="020B0600070205080204" pitchFamily="50" charset="-128"/>
            </a:endParaRPr>
          </a:p>
        </p:txBody>
      </p:sp>
      <p:sp>
        <p:nvSpPr>
          <p:cNvPr id="2" name="Title 1"/>
          <p:cNvSpPr>
            <a:spLocks noGrp="1"/>
          </p:cNvSpPr>
          <p:nvPr>
            <p:ph type="ctrTitle" hasCustomPrompt="1"/>
          </p:nvPr>
        </p:nvSpPr>
        <p:spPr>
          <a:xfrm>
            <a:off x="507339" y="404812"/>
            <a:ext cx="4289162" cy="2592000"/>
          </a:xfrm>
        </p:spPr>
        <p:txBody>
          <a:bodyPr anchor="b" anchorCtr="0">
            <a:normAutofit/>
          </a:bodyPr>
          <a:lstStyle>
            <a:lvl1pPr algn="l">
              <a:lnSpc>
                <a:spcPct val="85000"/>
              </a:lnSpc>
              <a:defRPr sz="4767">
                <a:solidFill>
                  <a:schemeClr val="tx1"/>
                </a:solidFill>
              </a:defRPr>
            </a:lvl1pPr>
          </a:lstStyle>
          <a:p>
            <a:r>
              <a:rPr lang="en-US" dirty="0"/>
              <a:t>Thank you</a:t>
            </a:r>
            <a:endParaRPr lang="en-GB" dirty="0"/>
          </a:p>
        </p:txBody>
      </p:sp>
      <p:sp>
        <p:nvSpPr>
          <p:cNvPr id="7" name="AutoShape 3"/>
          <p:cNvSpPr>
            <a:spLocks noChangeAspect="1" noChangeArrowheads="1" noTextEdit="1"/>
          </p:cNvSpPr>
          <p:nvPr/>
        </p:nvSpPr>
        <p:spPr bwMode="auto">
          <a:xfrm>
            <a:off x="4333875" y="0"/>
            <a:ext cx="5572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GB" sz="1462" dirty="0">
              <a:latin typeface="ＭＳ Ｐゴシック" panose="020B0600070205080204" pitchFamily="50" charset="-128"/>
            </a:endParaRPr>
          </a:p>
        </p:txBody>
      </p:sp>
      <p:sp>
        <p:nvSpPr>
          <p:cNvPr id="6" name="Text Placeholder 5"/>
          <p:cNvSpPr>
            <a:spLocks noGrp="1"/>
          </p:cNvSpPr>
          <p:nvPr>
            <p:ph type="body" sz="quarter" idx="10" hasCustomPrompt="1"/>
          </p:nvPr>
        </p:nvSpPr>
        <p:spPr>
          <a:xfrm>
            <a:off x="507000" y="5212080"/>
            <a:ext cx="8892000" cy="1368000"/>
          </a:xfrm>
        </p:spPr>
        <p:txBody>
          <a:bodyPr/>
          <a:lstStyle>
            <a:lvl1pPr marL="0">
              <a:lnSpc>
                <a:spcPct val="100000"/>
              </a:lnSpc>
              <a:spcBef>
                <a:spcPts val="0"/>
              </a:spcBef>
              <a:spcAft>
                <a:spcPts val="0"/>
              </a:spcAft>
              <a:buFontTx/>
              <a:buNone/>
              <a:defRPr sz="1083" b="0">
                <a:solidFill>
                  <a:schemeClr val="bg1"/>
                </a:solidFill>
              </a:defRPr>
            </a:lvl1pPr>
            <a:lvl2pPr marL="0">
              <a:lnSpc>
                <a:spcPct val="100000"/>
              </a:lnSpc>
              <a:spcBef>
                <a:spcPts val="0"/>
              </a:spcBef>
              <a:spcAft>
                <a:spcPts val="0"/>
              </a:spcAft>
              <a:buFontTx/>
              <a:buNone/>
              <a:defRPr sz="1083" b="0">
                <a:solidFill>
                  <a:schemeClr val="bg1"/>
                </a:solidFill>
              </a:defRPr>
            </a:lvl2pPr>
            <a:lvl3pPr marL="0" indent="0">
              <a:lnSpc>
                <a:spcPct val="100000"/>
              </a:lnSpc>
              <a:spcBef>
                <a:spcPts val="0"/>
              </a:spcBef>
              <a:spcAft>
                <a:spcPts val="0"/>
              </a:spcAft>
              <a:buFontTx/>
              <a:buNone/>
              <a:defRPr sz="1083" b="0">
                <a:solidFill>
                  <a:schemeClr val="bg1"/>
                </a:solidFill>
              </a:defRPr>
            </a:lvl3pPr>
            <a:lvl4pPr marL="0" indent="0">
              <a:lnSpc>
                <a:spcPct val="100000"/>
              </a:lnSpc>
              <a:spcBef>
                <a:spcPts val="0"/>
              </a:spcBef>
              <a:spcAft>
                <a:spcPts val="0"/>
              </a:spcAft>
              <a:buFontTx/>
              <a:buNone/>
              <a:defRPr sz="1083" b="0">
                <a:solidFill>
                  <a:schemeClr val="bg1"/>
                </a:solidFill>
              </a:defRPr>
            </a:lvl4pPr>
            <a:lvl5pPr marL="0" indent="0">
              <a:lnSpc>
                <a:spcPct val="100000"/>
              </a:lnSpc>
              <a:spcBef>
                <a:spcPts val="0"/>
              </a:spcBef>
              <a:spcAft>
                <a:spcPts val="0"/>
              </a:spcAft>
              <a:buFontTx/>
              <a:buNone/>
              <a:defRPr sz="1083" b="0">
                <a:solidFill>
                  <a:schemeClr val="bg1"/>
                </a:solidFill>
              </a:defRPr>
            </a:lvl5pPr>
            <a:lvl6pPr marL="0" indent="0">
              <a:lnSpc>
                <a:spcPct val="100000"/>
              </a:lnSpc>
              <a:spcBef>
                <a:spcPts val="0"/>
              </a:spcBef>
              <a:spcAft>
                <a:spcPts val="0"/>
              </a:spcAft>
              <a:buFontTx/>
              <a:buNone/>
              <a:defRPr sz="1083">
                <a:solidFill>
                  <a:schemeClr val="bg1"/>
                </a:solidFill>
              </a:defRPr>
            </a:lvl6pPr>
            <a:lvl7pPr marL="0" indent="0">
              <a:lnSpc>
                <a:spcPct val="100000"/>
              </a:lnSpc>
              <a:spcBef>
                <a:spcPts val="0"/>
              </a:spcBef>
              <a:spcAft>
                <a:spcPts val="0"/>
              </a:spcAft>
              <a:buFontTx/>
              <a:buNone/>
              <a:defRPr sz="1083">
                <a:solidFill>
                  <a:schemeClr val="bg1"/>
                </a:solidFill>
              </a:defRPr>
            </a:lvl7pPr>
            <a:lvl8pPr marL="0" indent="0">
              <a:lnSpc>
                <a:spcPct val="100000"/>
              </a:lnSpc>
              <a:spcBef>
                <a:spcPts val="0"/>
              </a:spcBef>
              <a:spcAft>
                <a:spcPts val="0"/>
              </a:spcAft>
              <a:buFontTx/>
              <a:buNone/>
              <a:defRPr sz="1083">
                <a:solidFill>
                  <a:schemeClr val="bg1"/>
                </a:solidFill>
              </a:defRPr>
            </a:lvl8pPr>
            <a:lvl9pPr marL="0" indent="0">
              <a:lnSpc>
                <a:spcPct val="100000"/>
              </a:lnSpc>
              <a:spcBef>
                <a:spcPts val="0"/>
              </a:spcBef>
              <a:spcAft>
                <a:spcPts val="0"/>
              </a:spcAft>
              <a:buFontTx/>
              <a:buNone/>
              <a:defRPr sz="1083">
                <a:solidFill>
                  <a:schemeClr val="bg1"/>
                </a:solidFill>
              </a:defRPr>
            </a:lvl9pPr>
          </a:lstStyle>
          <a:p>
            <a:pPr lvl="0"/>
            <a:r>
              <a:rPr lang="en-US" dirty="0"/>
              <a:t>[Legal]</a:t>
            </a:r>
          </a:p>
        </p:txBody>
      </p:sp>
      <p:sp>
        <p:nvSpPr>
          <p:cNvPr id="9" name="AutoShape 3"/>
          <p:cNvSpPr>
            <a:spLocks noChangeAspect="1" noChangeArrowheads="1" noTextEdit="1"/>
          </p:cNvSpPr>
          <p:nvPr userDrawn="1"/>
        </p:nvSpPr>
        <p:spPr bwMode="auto">
          <a:xfrm>
            <a:off x="4333875" y="0"/>
            <a:ext cx="5572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GB" sz="1462" dirty="0">
              <a:latin typeface="ＭＳ Ｐゴシック" panose="020B0600070205080204" pitchFamily="50" charset="-128"/>
            </a:endParaRPr>
          </a:p>
        </p:txBody>
      </p:sp>
    </p:spTree>
    <p:extLst>
      <p:ext uri="{BB962C8B-B14F-4D97-AF65-F5344CB8AC3E}">
        <p14:creationId xmlns:p14="http://schemas.microsoft.com/office/powerpoint/2010/main" val="32230229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en-US"/>
          </a:p>
        </p:txBody>
      </p:sp>
      <p:sp>
        <p:nvSpPr>
          <p:cNvPr id="8" name="フッター プレースホルダー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590376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en-US"/>
          </a:p>
        </p:txBody>
      </p:sp>
      <p:sp>
        <p:nvSpPr>
          <p:cNvPr id="4" name="フッター プレースホルダー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864779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p>
        </p:txBody>
      </p:sp>
      <p:sp>
        <p:nvSpPr>
          <p:cNvPr id="3" name="フッター プレースホルダー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1908470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p>
        </p:txBody>
      </p:sp>
      <p:sp>
        <p:nvSpPr>
          <p:cNvPr id="6" name="フッター プレースホルダー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655994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p>
        </p:txBody>
      </p:sp>
      <p:sp>
        <p:nvSpPr>
          <p:cNvPr id="6" name="フッター プレースホルダー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79865188"/>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userDrawn="1">
            <p:custDataLst>
              <p:tags r:id="rId49"/>
            </p:custDataLst>
            <p:extLst>
              <p:ext uri="{D42A27DB-BD31-4B8C-83A1-F6EECF244321}">
                <p14:modId xmlns:p14="http://schemas.microsoft.com/office/powerpoint/2010/main" val="39171911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2" name="think-cell スライド" r:id="rId50" imgW="473" imgH="473" progId="TCLayout.ActiveDocument.1">
                  <p:embed/>
                </p:oleObj>
              </mc:Choice>
              <mc:Fallback>
                <p:oleObj name="think-cell スライド" r:id="rId50" imgW="473" imgH="473" progId="TCLayout.ActiveDocument.1">
                  <p:embed/>
                  <p:pic>
                    <p:nvPicPr>
                      <p:cNvPr id="0" name=""/>
                      <p:cNvPicPr/>
                      <p:nvPr/>
                    </p:nvPicPr>
                    <p:blipFill>
                      <a:blip r:embed="rId51"/>
                      <a:stretch>
                        <a:fillRect/>
                      </a:stretch>
                    </p:blipFill>
                    <p:spPr>
                      <a:xfrm>
                        <a:off x="1588" y="1588"/>
                        <a:ext cx="1587" cy="1587"/>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latin typeface="ＭＳ Ｐゴシック" panose="020B0600070205080204" pitchFamily="50" charset="-128"/>
              </a:defRPr>
            </a:lvl1pPr>
          </a:lstStyle>
          <a:p>
            <a:endParaRPr lang="en-US" dirty="0"/>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latin typeface="ＭＳ Ｐゴシック" panose="020B0600070205080204" pitchFamily="50" charset="-128"/>
              </a:defRPr>
            </a:lvl1pPr>
          </a:lstStyle>
          <a:p>
            <a:endParaRPr lang="en-GB" dirty="0"/>
          </a:p>
        </p:txBody>
      </p:sp>
      <p:sp>
        <p:nvSpPr>
          <p:cNvPr id="7" name="スライド番号プレースホルダー 5"/>
          <p:cNvSpPr txBox="1">
            <a:spLocks/>
          </p:cNvSpPr>
          <p:nvPr userDrawn="1"/>
        </p:nvSpPr>
        <p:spPr>
          <a:xfrm>
            <a:off x="9538446" y="6463926"/>
            <a:ext cx="34991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6B2653-D1AD-46BA-BB88-3123B5BA212E}" type="slidenum">
              <a:rPr lang="en-US" smtClean="0">
                <a:latin typeface="ＭＳ Ｐゴシック" panose="020B0600070205080204" pitchFamily="50" charset="-128"/>
              </a:rPr>
              <a:pPr/>
              <a:t>‹#›</a:t>
            </a:fld>
            <a:endParaRPr lang="en-US" dirty="0">
              <a:latin typeface="ＭＳ Ｐゴシック" panose="020B0600070205080204" pitchFamily="50" charset="-128"/>
            </a:endParaRPr>
          </a:p>
        </p:txBody>
      </p:sp>
    </p:spTree>
    <p:extLst>
      <p:ext uri="{BB962C8B-B14F-4D97-AF65-F5344CB8AC3E}">
        <p14:creationId xmlns:p14="http://schemas.microsoft.com/office/powerpoint/2010/main" val="962596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657" r:id="rId14"/>
    <p:sldLayoutId id="2147483656" r:id="rId15"/>
    <p:sldLayoutId id="2147483651" r:id="rId16"/>
    <p:sldLayoutId id="2147483659" r:id="rId17"/>
    <p:sldLayoutId id="2147483661" r:id="rId18"/>
    <p:sldLayoutId id="2147483662" r:id="rId19"/>
    <p:sldLayoutId id="2147483664" r:id="rId20"/>
    <p:sldLayoutId id="2147483665" r:id="rId21"/>
    <p:sldLayoutId id="2147483666" r:id="rId22"/>
    <p:sldLayoutId id="2147483680" r:id="rId23"/>
    <p:sldLayoutId id="2147483667" r:id="rId24"/>
    <p:sldLayoutId id="2147483668" r:id="rId25"/>
    <p:sldLayoutId id="2147483669" r:id="rId26"/>
    <p:sldLayoutId id="2147483684" r:id="rId27"/>
    <p:sldLayoutId id="2147483663" r:id="rId28"/>
    <p:sldLayoutId id="2147483707" r:id="rId29"/>
    <p:sldLayoutId id="2147483650" r:id="rId30"/>
    <p:sldLayoutId id="2147483671" r:id="rId31"/>
    <p:sldLayoutId id="2147483658" r:id="rId32"/>
    <p:sldLayoutId id="2147483677" r:id="rId33"/>
    <p:sldLayoutId id="2147483678" r:id="rId34"/>
    <p:sldLayoutId id="2147483673" r:id="rId35"/>
    <p:sldLayoutId id="2147483674" r:id="rId36"/>
    <p:sldLayoutId id="2147483670" r:id="rId37"/>
    <p:sldLayoutId id="2147483676" r:id="rId38"/>
    <p:sldLayoutId id="2147483681" r:id="rId39"/>
    <p:sldLayoutId id="2147483682" r:id="rId40"/>
    <p:sldLayoutId id="2147483675" r:id="rId41"/>
    <p:sldLayoutId id="2147483653" r:id="rId42"/>
    <p:sldLayoutId id="2147483672" r:id="rId43"/>
    <p:sldLayoutId id="2147483683" r:id="rId44"/>
    <p:sldLayoutId id="2147483708" r:id="rId45"/>
    <p:sldLayoutId id="2147483709" r:id="rId46"/>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ＭＳ Ｐゴシック" panose="020B0600070205080204" pitchFamily="50" charset="-128"/>
          <a:ea typeface="ＭＳ Ｐゴシック" panose="020B0600070205080204" pitchFamily="50"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ＭＳ Ｐゴシック" panose="020B0600070205080204" pitchFamily="50" charset="-128"/>
          <a:ea typeface="ＭＳ Ｐゴシック" panose="020B0600070205080204" pitchFamily="50" charset="-128"/>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ＭＳ Ｐゴシック" panose="020B0600070205080204" pitchFamily="50" charset="-128"/>
          <a:ea typeface="ＭＳ Ｐゴシック" panose="020B0600070205080204" pitchFamily="50" charset="-128"/>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ＭＳ Ｐゴシック" panose="020B0600070205080204" pitchFamily="50" charset="-128"/>
          <a:ea typeface="ＭＳ Ｐゴシック" panose="020B0600070205080204" pitchFamily="50" charset="-128"/>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ＭＳ Ｐゴシック" panose="020B0600070205080204" pitchFamily="50" charset="-128"/>
          <a:ea typeface="ＭＳ Ｐゴシック" panose="020B0600070205080204" pitchFamily="50" charset="-128"/>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chart" Target="../charts/chart1.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oleObject" Target="../embeddings/oleObject12.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chart" Target="../charts/chart2.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slideLayout" Target="../slideLayouts/slideLayout29.xml"/><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tags" Target="../tags/tag15.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vmlDrawing" Target="../drawings/vmlDrawing14.vml"/><Relationship Id="rId6" Type="http://schemas.openxmlformats.org/officeDocument/2006/relationships/image" Target="../media/image4.emf"/><Relationship Id="rId11" Type="http://schemas.openxmlformats.org/officeDocument/2006/relationships/image" Target="../media/image9.png"/><Relationship Id="rId24" Type="http://schemas.openxmlformats.org/officeDocument/2006/relationships/image" Target="../media/image22.svg"/><Relationship Id="rId5" Type="http://schemas.openxmlformats.org/officeDocument/2006/relationships/oleObject" Target="../embeddings/oleObject14.bin"/><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notesSlide" Target="../notesSlides/notesSlide12.xml"/><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29.xml"/><Relationship Id="rId7" Type="http://schemas.openxmlformats.org/officeDocument/2006/relationships/diagramData" Target="../diagrams/data1.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4.emf"/><Relationship Id="rId11" Type="http://schemas.microsoft.com/office/2007/relationships/diagramDrawing" Target="../diagrams/drawing1.xml"/><Relationship Id="rId5" Type="http://schemas.openxmlformats.org/officeDocument/2006/relationships/oleObject" Target="../embeddings/oleObject15.bin"/><Relationship Id="rId10" Type="http://schemas.openxmlformats.org/officeDocument/2006/relationships/diagramColors" Target="../diagrams/colors1.xml"/><Relationship Id="rId4" Type="http://schemas.openxmlformats.org/officeDocument/2006/relationships/notesSlide" Target="../notesSlides/notesSlide13.xml"/><Relationship Id="rId9"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slideLayout" Target="../slideLayouts/slideLayout29.xml"/><Relationship Id="rId7" Type="http://schemas.openxmlformats.org/officeDocument/2006/relationships/image" Target="../media/image23.tmp"/><Relationship Id="rId12" Type="http://schemas.microsoft.com/office/2007/relationships/diagramDrawing" Target="../diagrams/drawing2.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4.emf"/><Relationship Id="rId11" Type="http://schemas.openxmlformats.org/officeDocument/2006/relationships/diagramColors" Target="../diagrams/colors2.xml"/><Relationship Id="rId5" Type="http://schemas.openxmlformats.org/officeDocument/2006/relationships/oleObject" Target="../embeddings/oleObject16.bin"/><Relationship Id="rId10" Type="http://schemas.openxmlformats.org/officeDocument/2006/relationships/diagramQuickStyle" Target="../diagrams/quickStyle2.xml"/><Relationship Id="rId4" Type="http://schemas.openxmlformats.org/officeDocument/2006/relationships/notesSlide" Target="../notesSlides/notesSlide14.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chart" Target="../charts/chart4.xml"/><Relationship Id="rId3" Type="http://schemas.openxmlformats.org/officeDocument/2006/relationships/slideLayout" Target="../slideLayouts/slideLayout29.xml"/><Relationship Id="rId7" Type="http://schemas.openxmlformats.org/officeDocument/2006/relationships/diagramData" Target="../diagrams/data3.xml"/><Relationship Id="rId12" Type="http://schemas.openxmlformats.org/officeDocument/2006/relationships/chart" Target="../charts/chart3.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4.emf"/><Relationship Id="rId11" Type="http://schemas.microsoft.com/office/2007/relationships/diagramDrawing" Target="../diagrams/drawing3.xml"/><Relationship Id="rId5" Type="http://schemas.openxmlformats.org/officeDocument/2006/relationships/oleObject" Target="../embeddings/oleObject17.bin"/><Relationship Id="rId10" Type="http://schemas.openxmlformats.org/officeDocument/2006/relationships/diagramColors" Target="../diagrams/colors3.xml"/><Relationship Id="rId4" Type="http://schemas.openxmlformats.org/officeDocument/2006/relationships/notesSlide" Target="../notesSlides/notesSlide15.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slideLayout" Target="../slideLayouts/slideLayout29.xml"/><Relationship Id="rId7" Type="http://schemas.openxmlformats.org/officeDocument/2006/relationships/image" Target="../media/image24.tmp"/><Relationship Id="rId12" Type="http://schemas.microsoft.com/office/2007/relationships/diagramDrawing" Target="../diagrams/drawing4.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4.emf"/><Relationship Id="rId11" Type="http://schemas.openxmlformats.org/officeDocument/2006/relationships/diagramColors" Target="../diagrams/colors4.xml"/><Relationship Id="rId5" Type="http://schemas.openxmlformats.org/officeDocument/2006/relationships/oleObject" Target="../embeddings/oleObject18.bin"/><Relationship Id="rId10" Type="http://schemas.openxmlformats.org/officeDocument/2006/relationships/diagramQuickStyle" Target="../diagrams/quickStyle4.xml"/><Relationship Id="rId4" Type="http://schemas.openxmlformats.org/officeDocument/2006/relationships/notesSlide" Target="../notesSlides/notesSlide16.xml"/><Relationship Id="rId9"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slideLayout" Target="../slideLayouts/slideLayout29.xml"/><Relationship Id="rId7" Type="http://schemas.openxmlformats.org/officeDocument/2006/relationships/image" Target="../media/image4.emf"/><Relationship Id="rId12" Type="http://schemas.microsoft.com/office/2007/relationships/diagramDrawing" Target="../diagrams/drawing5.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oleObject" Target="../embeddings/oleObject19.bin"/><Relationship Id="rId11" Type="http://schemas.openxmlformats.org/officeDocument/2006/relationships/diagramColors" Target="../diagrams/colors5.xml"/><Relationship Id="rId5" Type="http://schemas.openxmlformats.org/officeDocument/2006/relationships/image" Target="../media/image25.jpeg"/><Relationship Id="rId10" Type="http://schemas.openxmlformats.org/officeDocument/2006/relationships/diagramQuickStyle" Target="../diagrams/quickStyle5.xml"/><Relationship Id="rId4" Type="http://schemas.openxmlformats.org/officeDocument/2006/relationships/notesSlide" Target="../notesSlides/notesSlide17.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slideLayout" Target="../slideLayouts/slideLayout29.xml"/><Relationship Id="rId7" Type="http://schemas.openxmlformats.org/officeDocument/2006/relationships/chart" Target="../charts/chart5.xml"/><Relationship Id="rId12" Type="http://schemas.microsoft.com/office/2007/relationships/diagramDrawing" Target="../diagrams/drawing6.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4.emf"/><Relationship Id="rId11" Type="http://schemas.openxmlformats.org/officeDocument/2006/relationships/diagramColors" Target="../diagrams/colors6.xml"/><Relationship Id="rId5" Type="http://schemas.openxmlformats.org/officeDocument/2006/relationships/oleObject" Target="../embeddings/oleObject20.bin"/><Relationship Id="rId10" Type="http://schemas.openxmlformats.org/officeDocument/2006/relationships/diagramQuickStyle" Target="../diagrams/quickStyle6.xml"/><Relationship Id="rId4" Type="http://schemas.openxmlformats.org/officeDocument/2006/relationships/notesSlide" Target="../notesSlides/notesSlide18.xml"/><Relationship Id="rId9"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slideLayout" Target="../slideLayouts/slideLayout29.xml"/><Relationship Id="rId7" Type="http://schemas.openxmlformats.org/officeDocument/2006/relationships/diagramData" Target="../diagrams/data7.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4.emf"/><Relationship Id="rId11" Type="http://schemas.microsoft.com/office/2007/relationships/diagramDrawing" Target="../diagrams/drawing7.xml"/><Relationship Id="rId5" Type="http://schemas.openxmlformats.org/officeDocument/2006/relationships/oleObject" Target="../embeddings/oleObject21.bin"/><Relationship Id="rId10" Type="http://schemas.openxmlformats.org/officeDocument/2006/relationships/diagramColors" Target="../diagrams/colors7.xml"/><Relationship Id="rId4" Type="http://schemas.openxmlformats.org/officeDocument/2006/relationships/notesSlide" Target="../notesSlides/notesSlide19.xml"/><Relationship Id="rId9"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slideLayout" Target="../slideLayouts/slideLayout29.xml"/><Relationship Id="rId7" Type="http://schemas.openxmlformats.org/officeDocument/2006/relationships/diagramData" Target="../diagrams/data8.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26.tmp"/><Relationship Id="rId11" Type="http://schemas.microsoft.com/office/2007/relationships/diagramDrawing" Target="../diagrams/drawing8.xml"/><Relationship Id="rId5" Type="http://schemas.openxmlformats.org/officeDocument/2006/relationships/image" Target="../media/image4.emf"/><Relationship Id="rId10" Type="http://schemas.openxmlformats.org/officeDocument/2006/relationships/diagramColors" Target="../diagrams/colors8.xml"/><Relationship Id="rId4" Type="http://schemas.openxmlformats.org/officeDocument/2006/relationships/oleObject" Target="../embeddings/oleObject22.bin"/><Relationship Id="rId9"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slideLayout" Target="../slideLayouts/slideLayout29.xml"/><Relationship Id="rId7" Type="http://schemas.openxmlformats.org/officeDocument/2006/relationships/diagramData" Target="../diagrams/data9.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27.tmp"/><Relationship Id="rId11" Type="http://schemas.microsoft.com/office/2007/relationships/diagramDrawing" Target="../diagrams/drawing9.xml"/><Relationship Id="rId5" Type="http://schemas.openxmlformats.org/officeDocument/2006/relationships/image" Target="../media/image4.emf"/><Relationship Id="rId10" Type="http://schemas.openxmlformats.org/officeDocument/2006/relationships/diagramColors" Target="../diagrams/colors9.xml"/><Relationship Id="rId4" Type="http://schemas.openxmlformats.org/officeDocument/2006/relationships/oleObject" Target="../embeddings/oleObject23.bin"/><Relationship Id="rId9"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slideLayout" Target="../slideLayouts/slideLayout29.xml"/><Relationship Id="rId7" Type="http://schemas.openxmlformats.org/officeDocument/2006/relationships/image" Target="../media/image28.tmp"/><Relationship Id="rId12" Type="http://schemas.microsoft.com/office/2007/relationships/diagramDrawing" Target="../diagrams/drawing10.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4.emf"/><Relationship Id="rId11" Type="http://schemas.openxmlformats.org/officeDocument/2006/relationships/diagramColors" Target="../diagrams/colors10.xml"/><Relationship Id="rId5" Type="http://schemas.openxmlformats.org/officeDocument/2006/relationships/oleObject" Target="../embeddings/oleObject24.bin"/><Relationship Id="rId10" Type="http://schemas.openxmlformats.org/officeDocument/2006/relationships/diagramQuickStyle" Target="../diagrams/quickStyle10.xml"/><Relationship Id="rId4" Type="http://schemas.openxmlformats.org/officeDocument/2006/relationships/notesSlide" Target="../notesSlides/notesSlide20.xml"/><Relationship Id="rId9"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30.tmp"/><Relationship Id="rId3" Type="http://schemas.openxmlformats.org/officeDocument/2006/relationships/slideLayout" Target="../slideLayouts/slideLayout29.xml"/><Relationship Id="rId7" Type="http://schemas.openxmlformats.org/officeDocument/2006/relationships/image" Target="../media/image29.tmp"/><Relationship Id="rId12" Type="http://schemas.microsoft.com/office/2007/relationships/diagramDrawing" Target="../diagrams/drawing11.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4.emf"/><Relationship Id="rId11" Type="http://schemas.openxmlformats.org/officeDocument/2006/relationships/diagramColors" Target="../diagrams/colors11.xml"/><Relationship Id="rId5" Type="http://schemas.openxmlformats.org/officeDocument/2006/relationships/oleObject" Target="../embeddings/oleObject25.bin"/><Relationship Id="rId10" Type="http://schemas.openxmlformats.org/officeDocument/2006/relationships/diagramQuickStyle" Target="../diagrams/quickStyle11.xml"/><Relationship Id="rId4" Type="http://schemas.openxmlformats.org/officeDocument/2006/relationships/notesSlide" Target="../notesSlides/notesSlide21.xml"/><Relationship Id="rId9"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slideLayout" Target="../slideLayouts/slideLayout29.xml"/><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tags" Target="../tags/tag27.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vmlDrawing" Target="../drawings/vmlDrawing26.vml"/><Relationship Id="rId6" Type="http://schemas.openxmlformats.org/officeDocument/2006/relationships/image" Target="../media/image4.emf"/><Relationship Id="rId11" Type="http://schemas.openxmlformats.org/officeDocument/2006/relationships/image" Target="../media/image9.png"/><Relationship Id="rId24" Type="http://schemas.openxmlformats.org/officeDocument/2006/relationships/image" Target="../media/image22.svg"/><Relationship Id="rId5" Type="http://schemas.openxmlformats.org/officeDocument/2006/relationships/oleObject" Target="../embeddings/oleObject26.bin"/><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notesSlide" Target="../notesSlides/notesSlide22.xml"/><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29.xml"/><Relationship Id="rId7" Type="http://schemas.openxmlformats.org/officeDocument/2006/relationships/image" Target="../media/image5.png"/><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4.emf"/><Relationship Id="rId5" Type="http://schemas.openxmlformats.org/officeDocument/2006/relationships/oleObject" Target="../embeddings/oleObject27.bin"/><Relationship Id="rId10" Type="http://schemas.openxmlformats.org/officeDocument/2006/relationships/image" Target="../media/image8.svg"/><Relationship Id="rId4" Type="http://schemas.openxmlformats.org/officeDocument/2006/relationships/notesSlide" Target="../notesSlides/notesSlide23.xml"/><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29.xml"/><Relationship Id="rId7" Type="http://schemas.openxmlformats.org/officeDocument/2006/relationships/image" Target="../media/image5.png"/><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4.emf"/><Relationship Id="rId5" Type="http://schemas.openxmlformats.org/officeDocument/2006/relationships/oleObject" Target="../embeddings/oleObject28.bin"/><Relationship Id="rId10" Type="http://schemas.openxmlformats.org/officeDocument/2006/relationships/image" Target="../media/image8.svg"/><Relationship Id="rId4" Type="http://schemas.openxmlformats.org/officeDocument/2006/relationships/notesSlide" Target="../notesSlides/notesSlide24.xml"/><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9.xml"/><Relationship Id="rId7" Type="http://schemas.openxmlformats.org/officeDocument/2006/relationships/image" Target="../media/image6.svg"/><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9.bin"/><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png"/><Relationship Id="rId3" Type="http://schemas.openxmlformats.org/officeDocument/2006/relationships/slideLayout" Target="../slideLayouts/slideLayout29.xml"/><Relationship Id="rId7" Type="http://schemas.openxmlformats.org/officeDocument/2006/relationships/image" Target="../media/image6.svg"/><Relationship Id="rId12" Type="http://schemas.openxmlformats.org/officeDocument/2006/relationships/image" Target="../media/image33.tmp"/><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5.png"/><Relationship Id="rId11" Type="http://schemas.openxmlformats.org/officeDocument/2006/relationships/image" Target="../media/image32.svg"/><Relationship Id="rId5" Type="http://schemas.openxmlformats.org/officeDocument/2006/relationships/image" Target="../media/image4.emf"/><Relationship Id="rId15" Type="http://schemas.openxmlformats.org/officeDocument/2006/relationships/image" Target="../media/image36.tmp"/><Relationship Id="rId10" Type="http://schemas.openxmlformats.org/officeDocument/2006/relationships/image" Target="../media/image31.png"/><Relationship Id="rId4" Type="http://schemas.openxmlformats.org/officeDocument/2006/relationships/oleObject" Target="../embeddings/oleObject30.bin"/><Relationship Id="rId9" Type="http://schemas.openxmlformats.org/officeDocument/2006/relationships/image" Target="../media/image8.svg"/><Relationship Id="rId14" Type="http://schemas.openxmlformats.org/officeDocument/2006/relationships/image" Target="../media/image3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slideLayout" Target="../slideLayouts/slideLayout29.xml"/><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4.emf"/><Relationship Id="rId11" Type="http://schemas.openxmlformats.org/officeDocument/2006/relationships/image" Target="../media/image21.png"/><Relationship Id="rId5" Type="http://schemas.openxmlformats.org/officeDocument/2006/relationships/oleObject" Target="../embeddings/oleObject31.bin"/><Relationship Id="rId10" Type="http://schemas.openxmlformats.org/officeDocument/2006/relationships/image" Target="../media/image20.svg"/><Relationship Id="rId4" Type="http://schemas.openxmlformats.org/officeDocument/2006/relationships/notesSlide" Target="../notesSlides/notesSlide25.xml"/><Relationship Id="rId9"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slideLayout" Target="../slideLayouts/slideLayout29.xml"/><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4.emf"/><Relationship Id="rId11" Type="http://schemas.openxmlformats.org/officeDocument/2006/relationships/image" Target="../media/image21.png"/><Relationship Id="rId5" Type="http://schemas.openxmlformats.org/officeDocument/2006/relationships/oleObject" Target="../embeddings/oleObject32.bin"/><Relationship Id="rId10" Type="http://schemas.openxmlformats.org/officeDocument/2006/relationships/image" Target="../media/image20.svg"/><Relationship Id="rId4" Type="http://schemas.openxmlformats.org/officeDocument/2006/relationships/notesSlide" Target="../notesSlides/notesSlide26.xml"/><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31.png"/><Relationship Id="rId18" Type="http://schemas.openxmlformats.org/officeDocument/2006/relationships/image" Target="../media/image38.tmp"/><Relationship Id="rId3" Type="http://schemas.openxmlformats.org/officeDocument/2006/relationships/slideLayout" Target="../slideLayouts/slideLayout29.xml"/><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35.svg"/><Relationship Id="rId2" Type="http://schemas.openxmlformats.org/officeDocument/2006/relationships/tags" Target="../tags/tag34.xml"/><Relationship Id="rId16" Type="http://schemas.openxmlformats.org/officeDocument/2006/relationships/image" Target="../media/image34.png"/><Relationship Id="rId1" Type="http://schemas.openxmlformats.org/officeDocument/2006/relationships/vmlDrawing" Target="../drawings/vmlDrawing33.vml"/><Relationship Id="rId6" Type="http://schemas.openxmlformats.org/officeDocument/2006/relationships/image" Target="../media/image4.emf"/><Relationship Id="rId11" Type="http://schemas.openxmlformats.org/officeDocument/2006/relationships/image" Target="../media/image21.png"/><Relationship Id="rId5" Type="http://schemas.openxmlformats.org/officeDocument/2006/relationships/oleObject" Target="../embeddings/oleObject33.bin"/><Relationship Id="rId15" Type="http://schemas.openxmlformats.org/officeDocument/2006/relationships/image" Target="../media/image37.tmp"/><Relationship Id="rId10" Type="http://schemas.openxmlformats.org/officeDocument/2006/relationships/image" Target="../media/image20.svg"/><Relationship Id="rId19" Type="http://schemas.openxmlformats.org/officeDocument/2006/relationships/image" Target="../media/image39.tmp"/><Relationship Id="rId4" Type="http://schemas.openxmlformats.org/officeDocument/2006/relationships/notesSlide" Target="../notesSlides/notesSlide27.xml"/><Relationship Id="rId9" Type="http://schemas.openxmlformats.org/officeDocument/2006/relationships/image" Target="../media/image19.png"/><Relationship Id="rId14"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Layout" Target="../slideLayouts/slideLayout29.xml"/><Relationship Id="rId7" Type="http://schemas.openxmlformats.org/officeDocument/2006/relationships/image" Target="../media/image9.png"/><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4.emf"/><Relationship Id="rId5" Type="http://schemas.openxmlformats.org/officeDocument/2006/relationships/oleObject" Target="../embeddings/oleObject34.bin"/><Relationship Id="rId10" Type="http://schemas.openxmlformats.org/officeDocument/2006/relationships/image" Target="../media/image12.svg"/><Relationship Id="rId4" Type="http://schemas.openxmlformats.org/officeDocument/2006/relationships/notesSlide" Target="../notesSlides/notesSlide28.xml"/><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svg"/><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35.bin"/><Relationship Id="rId9" Type="http://schemas.openxmlformats.org/officeDocument/2006/relationships/image" Target="../media/image12.svg"/></Relationships>
</file>

<file path=ppt/slides/_rels/slide3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4.png"/><Relationship Id="rId3" Type="http://schemas.openxmlformats.org/officeDocument/2006/relationships/slideLayout" Target="../slideLayouts/slideLayout29.xml"/><Relationship Id="rId7" Type="http://schemas.openxmlformats.org/officeDocument/2006/relationships/image" Target="../media/image9.png"/><Relationship Id="rId12" Type="http://schemas.openxmlformats.org/officeDocument/2006/relationships/image" Target="../media/image32.svg"/><Relationship Id="rId2" Type="http://schemas.openxmlformats.org/officeDocument/2006/relationships/tags" Target="../tags/tag37.xml"/><Relationship Id="rId16" Type="http://schemas.openxmlformats.org/officeDocument/2006/relationships/image" Target="../media/image42.tmp"/><Relationship Id="rId1" Type="http://schemas.openxmlformats.org/officeDocument/2006/relationships/vmlDrawing" Target="../drawings/vmlDrawing36.vml"/><Relationship Id="rId6" Type="http://schemas.openxmlformats.org/officeDocument/2006/relationships/image" Target="../media/image4.emf"/><Relationship Id="rId11" Type="http://schemas.openxmlformats.org/officeDocument/2006/relationships/image" Target="../media/image31.png"/><Relationship Id="rId5" Type="http://schemas.openxmlformats.org/officeDocument/2006/relationships/oleObject" Target="../embeddings/oleObject36.bin"/><Relationship Id="rId15" Type="http://schemas.openxmlformats.org/officeDocument/2006/relationships/image" Target="../media/image41.tmp"/><Relationship Id="rId10" Type="http://schemas.openxmlformats.org/officeDocument/2006/relationships/image" Target="../media/image12.svg"/><Relationship Id="rId4" Type="http://schemas.openxmlformats.org/officeDocument/2006/relationships/image" Target="../media/image40.tmp"/><Relationship Id="rId9" Type="http://schemas.openxmlformats.org/officeDocument/2006/relationships/image" Target="../media/image11.png"/><Relationship Id="rId14" Type="http://schemas.openxmlformats.org/officeDocument/2006/relationships/image" Target="../media/image35.sv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svg"/><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37.bin"/><Relationship Id="rId9" Type="http://schemas.openxmlformats.org/officeDocument/2006/relationships/image" Target="../media/image12.sv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5.svg"/><Relationship Id="rId3" Type="http://schemas.openxmlformats.org/officeDocument/2006/relationships/slideLayout" Target="../slideLayouts/slideLayout29.xml"/><Relationship Id="rId7" Type="http://schemas.openxmlformats.org/officeDocument/2006/relationships/image" Target="../media/image10.svg"/><Relationship Id="rId12" Type="http://schemas.openxmlformats.org/officeDocument/2006/relationships/image" Target="../media/image34.png"/><Relationship Id="rId2" Type="http://schemas.openxmlformats.org/officeDocument/2006/relationships/tags" Target="../tags/tag39.xml"/><Relationship Id="rId16" Type="http://schemas.openxmlformats.org/officeDocument/2006/relationships/image" Target="../media/image45.tmp"/><Relationship Id="rId1" Type="http://schemas.openxmlformats.org/officeDocument/2006/relationships/vmlDrawing" Target="../drawings/vmlDrawing38.vml"/><Relationship Id="rId6" Type="http://schemas.openxmlformats.org/officeDocument/2006/relationships/image" Target="../media/image9.png"/><Relationship Id="rId11" Type="http://schemas.openxmlformats.org/officeDocument/2006/relationships/image" Target="../media/image32.svg"/><Relationship Id="rId5" Type="http://schemas.openxmlformats.org/officeDocument/2006/relationships/image" Target="../media/image4.emf"/><Relationship Id="rId15" Type="http://schemas.openxmlformats.org/officeDocument/2006/relationships/image" Target="../media/image44.tmp"/><Relationship Id="rId10" Type="http://schemas.openxmlformats.org/officeDocument/2006/relationships/image" Target="../media/image31.png"/><Relationship Id="rId4" Type="http://schemas.openxmlformats.org/officeDocument/2006/relationships/oleObject" Target="../embeddings/oleObject38.bin"/><Relationship Id="rId9" Type="http://schemas.openxmlformats.org/officeDocument/2006/relationships/image" Target="../media/image12.svg"/><Relationship Id="rId14" Type="http://schemas.openxmlformats.org/officeDocument/2006/relationships/image" Target="../media/image43.tmp"/></Relationships>
</file>

<file path=ppt/slides/_rels/slide3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slideLayout" Target="../slideLayouts/slideLayout29.xml"/><Relationship Id="rId7" Type="http://schemas.openxmlformats.org/officeDocument/2006/relationships/image" Target="../media/image13.png"/><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4.emf"/><Relationship Id="rId5" Type="http://schemas.openxmlformats.org/officeDocument/2006/relationships/oleObject" Target="../embeddings/oleObject39.bin"/><Relationship Id="rId10" Type="http://schemas.openxmlformats.org/officeDocument/2006/relationships/image" Target="../media/image16.svg"/><Relationship Id="rId4" Type="http://schemas.openxmlformats.org/officeDocument/2006/relationships/notesSlide" Target="../notesSlides/notesSlide29.xml"/><Relationship Id="rId9"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slideLayout" Target="../slideLayouts/slideLayout29.xml"/><Relationship Id="rId7" Type="http://schemas.openxmlformats.org/officeDocument/2006/relationships/image" Target="../media/image13.png"/><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4.emf"/><Relationship Id="rId5" Type="http://schemas.openxmlformats.org/officeDocument/2006/relationships/oleObject" Target="../embeddings/oleObject40.bin"/><Relationship Id="rId10" Type="http://schemas.openxmlformats.org/officeDocument/2006/relationships/image" Target="../media/image16.svg"/><Relationship Id="rId4" Type="http://schemas.openxmlformats.org/officeDocument/2006/relationships/notesSlide" Target="../notesSlides/notesSlide30.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4.png"/><Relationship Id="rId3" Type="http://schemas.openxmlformats.org/officeDocument/2006/relationships/slideLayout" Target="../slideLayouts/slideLayout29.xml"/><Relationship Id="rId7" Type="http://schemas.openxmlformats.org/officeDocument/2006/relationships/image" Target="../media/image13.png"/><Relationship Id="rId12" Type="http://schemas.openxmlformats.org/officeDocument/2006/relationships/image" Target="../media/image32.svg"/><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4.emf"/><Relationship Id="rId11" Type="http://schemas.openxmlformats.org/officeDocument/2006/relationships/image" Target="../media/image31.png"/><Relationship Id="rId5" Type="http://schemas.openxmlformats.org/officeDocument/2006/relationships/oleObject" Target="../embeddings/oleObject41.bin"/><Relationship Id="rId15" Type="http://schemas.openxmlformats.org/officeDocument/2006/relationships/image" Target="../media/image47.tmp"/><Relationship Id="rId10" Type="http://schemas.openxmlformats.org/officeDocument/2006/relationships/image" Target="../media/image16.svg"/><Relationship Id="rId4" Type="http://schemas.openxmlformats.org/officeDocument/2006/relationships/image" Target="../media/image46.tmp"/><Relationship Id="rId9" Type="http://schemas.openxmlformats.org/officeDocument/2006/relationships/image" Target="../media/image15.png"/><Relationship Id="rId14" Type="http://schemas.openxmlformats.org/officeDocument/2006/relationships/image" Target="../media/image35.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4.emf"/><Relationship Id="rId5" Type="http://schemas.openxmlformats.org/officeDocument/2006/relationships/oleObject" Target="../embeddings/oleObject42.bin"/><Relationship Id="rId4"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4.emf"/><Relationship Id="rId5" Type="http://schemas.openxmlformats.org/officeDocument/2006/relationships/oleObject" Target="../embeddings/oleObject43.bin"/><Relationship Id="rId4"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4.emf"/><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34.xml"/><Relationship Id="rId4"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4.emf"/><Relationship Id="rId2" Type="http://schemas.openxmlformats.org/officeDocument/2006/relationships/tags" Target="../tags/tag47.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notesSlide" Target="../notesSlides/notesSlide35.xml"/><Relationship Id="rId4"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4.emf"/><Relationship Id="rId2" Type="http://schemas.openxmlformats.org/officeDocument/2006/relationships/tags" Target="../tags/tag49.xml"/><Relationship Id="rId1" Type="http://schemas.openxmlformats.org/officeDocument/2006/relationships/vmlDrawing" Target="../drawings/vmlDrawing46.vml"/><Relationship Id="rId6" Type="http://schemas.openxmlformats.org/officeDocument/2006/relationships/oleObject" Target="../embeddings/oleObject46.bin"/><Relationship Id="rId5" Type="http://schemas.openxmlformats.org/officeDocument/2006/relationships/notesSlide" Target="../notesSlides/notesSlide36.xml"/><Relationship Id="rId4"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4.emf"/><Relationship Id="rId2" Type="http://schemas.openxmlformats.org/officeDocument/2006/relationships/tags" Target="../tags/tag51.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notesSlide" Target="../notesSlides/notesSlide37.xml"/><Relationship Id="rId4"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53.xml"/><Relationship Id="rId1" Type="http://schemas.openxmlformats.org/officeDocument/2006/relationships/vmlDrawing" Target="../drawings/vmlDrawing48.vml"/><Relationship Id="rId6" Type="http://schemas.openxmlformats.org/officeDocument/2006/relationships/image" Target="../media/image4.emf"/><Relationship Id="rId5" Type="http://schemas.openxmlformats.org/officeDocument/2006/relationships/oleObject" Target="../embeddings/oleObject48.bin"/><Relationship Id="rId4"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4.emf"/><Relationship Id="rId2" Type="http://schemas.openxmlformats.org/officeDocument/2006/relationships/tags" Target="../tags/tag54.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notesSlide" Target="../notesSlides/notesSlide39.xml"/><Relationship Id="rId4"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56.xml"/><Relationship Id="rId1" Type="http://schemas.openxmlformats.org/officeDocument/2006/relationships/vmlDrawing" Target="../drawings/vmlDrawing50.vml"/><Relationship Id="rId6" Type="http://schemas.openxmlformats.org/officeDocument/2006/relationships/image" Target="../media/image4.emf"/><Relationship Id="rId5" Type="http://schemas.openxmlformats.org/officeDocument/2006/relationships/oleObject" Target="../embeddings/oleObject50.bin"/><Relationship Id="rId4"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57.xml"/><Relationship Id="rId1" Type="http://schemas.openxmlformats.org/officeDocument/2006/relationships/vmlDrawing" Target="../drawings/vmlDrawing51.vml"/><Relationship Id="rId6" Type="http://schemas.openxmlformats.org/officeDocument/2006/relationships/image" Target="../media/image4.emf"/><Relationship Id="rId5" Type="http://schemas.openxmlformats.org/officeDocument/2006/relationships/oleObject" Target="../embeddings/oleObject51.bin"/><Relationship Id="rId4"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58.xml"/><Relationship Id="rId1" Type="http://schemas.openxmlformats.org/officeDocument/2006/relationships/vmlDrawing" Target="../drawings/vmlDrawing52.vml"/><Relationship Id="rId6" Type="http://schemas.openxmlformats.org/officeDocument/2006/relationships/image" Target="../media/image4.emf"/><Relationship Id="rId5" Type="http://schemas.openxmlformats.org/officeDocument/2006/relationships/oleObject" Target="../embeddings/oleObject52.bin"/><Relationship Id="rId4"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59.xml"/><Relationship Id="rId1" Type="http://schemas.openxmlformats.org/officeDocument/2006/relationships/vmlDrawing" Target="../drawings/vmlDrawing53.vml"/><Relationship Id="rId6" Type="http://schemas.openxmlformats.org/officeDocument/2006/relationships/image" Target="../media/image4.emf"/><Relationship Id="rId5" Type="http://schemas.openxmlformats.org/officeDocument/2006/relationships/oleObject" Target="../embeddings/oleObject53.bin"/><Relationship Id="rId4" Type="http://schemas.openxmlformats.org/officeDocument/2006/relationships/notesSlide" Target="../notesSlides/notesSlide43.xml"/></Relationships>
</file>

<file path=ppt/slides/_rels/slide54.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4.emf"/><Relationship Id="rId2" Type="http://schemas.openxmlformats.org/officeDocument/2006/relationships/tags" Target="../tags/tag60.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notesSlide" Target="../notesSlides/notesSlide44.xml"/><Relationship Id="rId4"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55.vml"/><Relationship Id="rId6" Type="http://schemas.openxmlformats.org/officeDocument/2006/relationships/image" Target="../media/image4.emf"/><Relationship Id="rId5" Type="http://schemas.openxmlformats.org/officeDocument/2006/relationships/oleObject" Target="../embeddings/oleObject55.bin"/><Relationship Id="rId4"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64.xml"/><Relationship Id="rId1" Type="http://schemas.openxmlformats.org/officeDocument/2006/relationships/vmlDrawing" Target="../drawings/vmlDrawing56.vml"/><Relationship Id="rId5" Type="http://schemas.openxmlformats.org/officeDocument/2006/relationships/image" Target="../media/image4.emf"/><Relationship Id="rId4" Type="http://schemas.openxmlformats.org/officeDocument/2006/relationships/oleObject" Target="../embeddings/oleObject56.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65.xml"/><Relationship Id="rId1" Type="http://schemas.openxmlformats.org/officeDocument/2006/relationships/vmlDrawing" Target="../drawings/vmlDrawing57.vml"/><Relationship Id="rId6" Type="http://schemas.openxmlformats.org/officeDocument/2006/relationships/image" Target="../media/image4.emf"/><Relationship Id="rId5" Type="http://schemas.openxmlformats.org/officeDocument/2006/relationships/oleObject" Target="../embeddings/oleObject57.bin"/><Relationship Id="rId4" Type="http://schemas.openxmlformats.org/officeDocument/2006/relationships/notesSlide" Target="../notesSlides/notesSlide4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66.xml"/><Relationship Id="rId1" Type="http://schemas.openxmlformats.org/officeDocument/2006/relationships/vmlDrawing" Target="../drawings/vmlDrawing58.vml"/><Relationship Id="rId6" Type="http://schemas.openxmlformats.org/officeDocument/2006/relationships/chart" Target="../charts/chart6.xml"/><Relationship Id="rId5" Type="http://schemas.openxmlformats.org/officeDocument/2006/relationships/image" Target="../media/image4.emf"/><Relationship Id="rId4" Type="http://schemas.openxmlformats.org/officeDocument/2006/relationships/oleObject" Target="../embeddings/oleObject58.bin"/></Relationships>
</file>

<file path=ppt/slides/_rels/slide59.xml.rels><?xml version="1.0" encoding="UTF-8" standalone="yes"?>
<Relationships xmlns="http://schemas.openxmlformats.org/package/2006/relationships"><Relationship Id="rId8" Type="http://schemas.openxmlformats.org/officeDocument/2006/relationships/image" Target="../media/image49.tmp"/><Relationship Id="rId3" Type="http://schemas.openxmlformats.org/officeDocument/2006/relationships/slideLayout" Target="../slideLayouts/slideLayout29.xml"/><Relationship Id="rId7" Type="http://schemas.openxmlformats.org/officeDocument/2006/relationships/image" Target="../media/image4.emf"/><Relationship Id="rId2" Type="http://schemas.openxmlformats.org/officeDocument/2006/relationships/tags" Target="../tags/tag67.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image" Target="../media/image48.tmp"/><Relationship Id="rId4"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51.tmp"/><Relationship Id="rId2" Type="http://schemas.openxmlformats.org/officeDocument/2006/relationships/tags" Target="../tags/tag68.xml"/><Relationship Id="rId1" Type="http://schemas.openxmlformats.org/officeDocument/2006/relationships/vmlDrawing" Target="../drawings/vmlDrawing60.vml"/><Relationship Id="rId6" Type="http://schemas.openxmlformats.org/officeDocument/2006/relationships/image" Target="../media/image50.tmp"/><Relationship Id="rId5" Type="http://schemas.openxmlformats.org/officeDocument/2006/relationships/image" Target="../media/image4.emf"/><Relationship Id="rId4" Type="http://schemas.openxmlformats.org/officeDocument/2006/relationships/oleObject" Target="../embeddings/oleObject60.bin"/></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69.xml"/><Relationship Id="rId1" Type="http://schemas.openxmlformats.org/officeDocument/2006/relationships/vmlDrawing" Target="../drawings/vmlDrawing61.vml"/><Relationship Id="rId6" Type="http://schemas.openxmlformats.org/officeDocument/2006/relationships/image" Target="../media/image52.tmp"/><Relationship Id="rId5" Type="http://schemas.openxmlformats.org/officeDocument/2006/relationships/image" Target="../media/image4.emf"/><Relationship Id="rId4" Type="http://schemas.openxmlformats.org/officeDocument/2006/relationships/oleObject" Target="../embeddings/oleObject61.bin"/></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70.xml"/><Relationship Id="rId1" Type="http://schemas.openxmlformats.org/officeDocument/2006/relationships/vmlDrawing" Target="../drawings/vmlDrawing62.vml"/><Relationship Id="rId6" Type="http://schemas.openxmlformats.org/officeDocument/2006/relationships/image" Target="../media/image53.tmp"/><Relationship Id="rId5" Type="http://schemas.openxmlformats.org/officeDocument/2006/relationships/image" Target="../media/image4.emf"/><Relationship Id="rId4" Type="http://schemas.openxmlformats.org/officeDocument/2006/relationships/oleObject" Target="../embeddings/oleObject62.bin"/></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55.tmp"/><Relationship Id="rId2" Type="http://schemas.openxmlformats.org/officeDocument/2006/relationships/tags" Target="../tags/tag71.xml"/><Relationship Id="rId1" Type="http://schemas.openxmlformats.org/officeDocument/2006/relationships/vmlDrawing" Target="../drawings/vmlDrawing63.vml"/><Relationship Id="rId6" Type="http://schemas.openxmlformats.org/officeDocument/2006/relationships/image" Target="../media/image54.tmp"/><Relationship Id="rId5" Type="http://schemas.openxmlformats.org/officeDocument/2006/relationships/image" Target="../media/image4.emf"/><Relationship Id="rId4" Type="http://schemas.openxmlformats.org/officeDocument/2006/relationships/oleObject" Target="../embeddings/oleObject63.bin"/></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57.tmp"/><Relationship Id="rId2" Type="http://schemas.openxmlformats.org/officeDocument/2006/relationships/tags" Target="../tags/tag72.xml"/><Relationship Id="rId1" Type="http://schemas.openxmlformats.org/officeDocument/2006/relationships/vmlDrawing" Target="../drawings/vmlDrawing64.vml"/><Relationship Id="rId6" Type="http://schemas.openxmlformats.org/officeDocument/2006/relationships/image" Target="../media/image56.tmp"/><Relationship Id="rId5" Type="http://schemas.openxmlformats.org/officeDocument/2006/relationships/image" Target="../media/image4.emf"/><Relationship Id="rId4" Type="http://schemas.openxmlformats.org/officeDocument/2006/relationships/oleObject" Target="../embeddings/oleObject64.bin"/></Relationships>
</file>

<file path=ppt/slides/_rels/slide65.xml.rels><?xml version="1.0" encoding="UTF-8" standalone="yes"?>
<Relationships xmlns="http://schemas.openxmlformats.org/package/2006/relationships"><Relationship Id="rId8" Type="http://schemas.openxmlformats.org/officeDocument/2006/relationships/image" Target="../media/image48.tmp"/><Relationship Id="rId3" Type="http://schemas.openxmlformats.org/officeDocument/2006/relationships/slideLayout" Target="../slideLayouts/slideLayout29.xml"/><Relationship Id="rId7" Type="http://schemas.openxmlformats.org/officeDocument/2006/relationships/image" Target="../media/image59.tmp"/><Relationship Id="rId2" Type="http://schemas.openxmlformats.org/officeDocument/2006/relationships/tags" Target="../tags/tag73.xml"/><Relationship Id="rId1" Type="http://schemas.openxmlformats.org/officeDocument/2006/relationships/vmlDrawing" Target="../drawings/vmlDrawing65.vml"/><Relationship Id="rId6" Type="http://schemas.openxmlformats.org/officeDocument/2006/relationships/image" Target="../media/image58.tmp"/><Relationship Id="rId5" Type="http://schemas.openxmlformats.org/officeDocument/2006/relationships/image" Target="../media/image4.emf"/><Relationship Id="rId4" Type="http://schemas.openxmlformats.org/officeDocument/2006/relationships/oleObject" Target="../embeddings/oleObject65.bin"/><Relationship Id="rId9" Type="http://schemas.openxmlformats.org/officeDocument/2006/relationships/image" Target="../media/image50.tmp"/></Relationships>
</file>

<file path=ppt/slides/_rels/slide6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4.emf"/><Relationship Id="rId2" Type="http://schemas.openxmlformats.org/officeDocument/2006/relationships/tags" Target="../tags/tag74.xml"/><Relationship Id="rId1" Type="http://schemas.openxmlformats.org/officeDocument/2006/relationships/vmlDrawing" Target="../drawings/vmlDrawing66.vml"/><Relationship Id="rId6" Type="http://schemas.openxmlformats.org/officeDocument/2006/relationships/oleObject" Target="../embeddings/oleObject66.bin"/><Relationship Id="rId5" Type="http://schemas.openxmlformats.org/officeDocument/2006/relationships/notesSlide" Target="../notesSlides/notesSlide47.xml"/><Relationship Id="rId4"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4.emf"/><Relationship Id="rId2" Type="http://schemas.openxmlformats.org/officeDocument/2006/relationships/tags" Target="../tags/tag76.xml"/><Relationship Id="rId1" Type="http://schemas.openxmlformats.org/officeDocument/2006/relationships/vmlDrawing" Target="../drawings/vmlDrawing67.vml"/><Relationship Id="rId6" Type="http://schemas.openxmlformats.org/officeDocument/2006/relationships/oleObject" Target="../embeddings/oleObject67.bin"/><Relationship Id="rId5" Type="http://schemas.openxmlformats.org/officeDocument/2006/relationships/notesSlide" Target="../notesSlides/notesSlide48.xml"/><Relationship Id="rId4"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78.xml"/><Relationship Id="rId1" Type="http://schemas.openxmlformats.org/officeDocument/2006/relationships/vmlDrawing" Target="../drawings/vmlDrawing68.vml"/><Relationship Id="rId6" Type="http://schemas.openxmlformats.org/officeDocument/2006/relationships/image" Target="../media/image4.emf"/><Relationship Id="rId5" Type="http://schemas.openxmlformats.org/officeDocument/2006/relationships/oleObject" Target="../embeddings/oleObject68.bin"/><Relationship Id="rId4" Type="http://schemas.openxmlformats.org/officeDocument/2006/relationships/notesSlide" Target="../notesSlides/notesSlide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79.xml"/><Relationship Id="rId1" Type="http://schemas.openxmlformats.org/officeDocument/2006/relationships/vmlDrawing" Target="../drawings/vmlDrawing69.vml"/><Relationship Id="rId5" Type="http://schemas.openxmlformats.org/officeDocument/2006/relationships/image" Target="../media/image4.emf"/><Relationship Id="rId4" Type="http://schemas.openxmlformats.org/officeDocument/2006/relationships/oleObject" Target="../embeddings/oleObject69.bin"/></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80.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40529303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33" name="think-cell スライド" r:id="rId5" imgW="473" imgH="473" progId="TCLayout.ActiveDocument.1">
                  <p:embed/>
                </p:oleObj>
              </mc:Choice>
              <mc:Fallback>
                <p:oleObj name="think-cell スライド" r:id="rId5" imgW="473" imgH="473" progId="TCLayout.ActiveDocument.1">
                  <p:embed/>
                  <p:pic>
                    <p:nvPicPr>
                      <p:cNvPr id="4" name="オブジェクト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タイトル 3"/>
          <p:cNvSpPr>
            <a:spLocks noGrp="1"/>
          </p:cNvSpPr>
          <p:nvPr>
            <p:ph type="ctrTitle"/>
          </p:nvPr>
        </p:nvSpPr>
        <p:spPr>
          <a:xfrm>
            <a:off x="332770" y="2157984"/>
            <a:ext cx="5762007" cy="816929"/>
          </a:xfrm>
        </p:spPr>
        <p:txBody>
          <a:bodyPr>
            <a:noAutofit/>
          </a:bodyPr>
          <a:lstStyle/>
          <a:p>
            <a:r>
              <a:rPr lang="ja-JP" altLang="en-US" sz="2400" dirty="0"/>
              <a:t>管理職向け</a:t>
            </a:r>
            <a:br>
              <a:rPr lang="en-US" altLang="ja-JP" sz="2400" dirty="0"/>
            </a:br>
            <a:r>
              <a:rPr lang="ja-JP" altLang="en-US" sz="2400" dirty="0"/>
              <a:t>職場のリスクマネジメント力向上セミナー</a:t>
            </a:r>
            <a:endParaRPr kumimoji="1" lang="ja-JP" altLang="en-US" sz="2400" dirty="0"/>
          </a:p>
        </p:txBody>
      </p:sp>
      <p:sp>
        <p:nvSpPr>
          <p:cNvPr id="8" name="テキスト プレースホルダー 5"/>
          <p:cNvSpPr txBox="1">
            <a:spLocks/>
          </p:cNvSpPr>
          <p:nvPr/>
        </p:nvSpPr>
        <p:spPr>
          <a:xfrm>
            <a:off x="120756" y="124586"/>
            <a:ext cx="6545219" cy="451486"/>
          </a:xfrm>
          <a:prstGeom prst="rect">
            <a:avLst/>
          </a:prstGeom>
        </p:spPr>
        <p:txBody>
          <a:bodyP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schemeClr val="bg1"/>
                </a:solidFill>
                <a:latin typeface="ＭＳ Ｐゴシック" panose="020B0600070205080204" pitchFamily="50" charset="-128"/>
                <a:ea typeface="ＭＳ Ｐゴシック" panose="020B0600070205080204" pitchFamily="50" charset="-128"/>
              </a:rPr>
              <a:t>厚生労働省委託事業</a:t>
            </a:r>
            <a:endParaRPr lang="en-US" altLang="ja-JP" sz="1400" dirty="0">
              <a:solidFill>
                <a:schemeClr val="bg1"/>
              </a:solidFill>
              <a:latin typeface="ＭＳ Ｐゴシック" panose="020B0600070205080204" pitchFamily="50" charset="-128"/>
              <a:ea typeface="ＭＳ Ｐゴシック" panose="020B0600070205080204" pitchFamily="50" charset="-128"/>
            </a:endParaRPr>
          </a:p>
          <a:p>
            <a:pPr marL="0" indent="0">
              <a:lnSpc>
                <a:spcPct val="100000"/>
              </a:lnSpc>
              <a:spcBef>
                <a:spcPts val="0"/>
              </a:spcBef>
              <a:buNone/>
            </a:pPr>
            <a:r>
              <a:rPr lang="ja-JP" altLang="en-US" sz="1400" dirty="0">
                <a:solidFill>
                  <a:schemeClr val="bg1"/>
                </a:solidFill>
                <a:latin typeface="ＭＳ Ｐゴシック" panose="020B0600070205080204" pitchFamily="50" charset="-128"/>
                <a:ea typeface="ＭＳ Ｐゴシック" panose="020B0600070205080204" pitchFamily="50" charset="-128"/>
              </a:rPr>
              <a:t>平成</a:t>
            </a:r>
            <a:r>
              <a:rPr lang="en-US" altLang="ja-JP" sz="1400" dirty="0">
                <a:solidFill>
                  <a:schemeClr val="bg1"/>
                </a:solidFill>
                <a:latin typeface="ＭＳ Ｐゴシック" panose="020B0600070205080204" pitchFamily="50" charset="-128"/>
                <a:ea typeface="ＭＳ Ｐゴシック" panose="020B0600070205080204" pitchFamily="50" charset="-128"/>
              </a:rPr>
              <a:t>31</a:t>
            </a:r>
            <a:r>
              <a:rPr lang="ja-JP" altLang="en-US" sz="1400" dirty="0">
                <a:solidFill>
                  <a:schemeClr val="bg1"/>
                </a:solidFill>
                <a:latin typeface="ＭＳ Ｐゴシック" panose="020B0600070205080204" pitchFamily="50" charset="-128"/>
                <a:ea typeface="ＭＳ Ｐゴシック" panose="020B0600070205080204" pitchFamily="50" charset="-128"/>
              </a:rPr>
              <a:t>年度「企業のマネージメント力を支える人材育成強化プロジェクト事業」</a:t>
            </a:r>
          </a:p>
          <a:p>
            <a:pPr marL="0" indent="0">
              <a:buNone/>
            </a:pP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4672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93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14"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1-5.</a:t>
            </a:r>
            <a:r>
              <a:rPr lang="ja-JP" altLang="en-US" sz="1800" dirty="0">
                <a:latin typeface="ＭＳ Ｐゴシック" panose="020B0600070205080204" pitchFamily="50" charset="-128"/>
                <a:ea typeface="ＭＳ Ｐゴシック" panose="020B0600070205080204" pitchFamily="50" charset="-128"/>
              </a:rPr>
              <a:t>「職場の問題」の発生頻度</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中小企業を対象にした調査では、職場において発生頻度の高いトラブルとして、業務遂行におけるトラブル</a:t>
            </a:r>
            <a:r>
              <a:rPr lang="en-US" altLang="ja-JP" sz="1600" dirty="0">
                <a:latin typeface="ＭＳ Ｐゴシック" panose="020B0600070205080204" pitchFamily="50" charset="-128"/>
                <a:ea typeface="ＭＳ Ｐゴシック" panose="020B0600070205080204" pitchFamily="50" charset="-128"/>
              </a:rPr>
              <a:t>(75%)</a:t>
            </a:r>
            <a:r>
              <a:rPr lang="ja-JP" altLang="en-US" sz="1600" dirty="0" err="1">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労働安全衛生や従業員の心身の健康管理に関するトラブル</a:t>
            </a:r>
            <a:r>
              <a:rPr lang="en-US" altLang="ja-JP" sz="1600" dirty="0">
                <a:latin typeface="ＭＳ Ｐゴシック" panose="020B0600070205080204" pitchFamily="50" charset="-128"/>
                <a:ea typeface="ＭＳ Ｐゴシック" panose="020B0600070205080204" pitchFamily="50" charset="-128"/>
              </a:rPr>
              <a:t>(66%)</a:t>
            </a:r>
            <a:r>
              <a:rPr lang="ja-JP" altLang="en-US" sz="1600" dirty="0" err="1">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職場コミュニケーションに関するトラブル</a:t>
            </a:r>
            <a:r>
              <a:rPr lang="en-US" altLang="ja-JP" sz="1600" dirty="0">
                <a:latin typeface="ＭＳ Ｐゴシック" panose="020B0600070205080204" pitchFamily="50" charset="-128"/>
                <a:ea typeface="ＭＳ Ｐゴシック" panose="020B0600070205080204" pitchFamily="50" charset="-128"/>
              </a:rPr>
              <a:t>(52%)</a:t>
            </a:r>
            <a:r>
              <a:rPr lang="ja-JP" altLang="en-US" sz="1600" dirty="0">
                <a:latin typeface="ＭＳ Ｐゴシック" panose="020B0600070205080204" pitchFamily="50" charset="-128"/>
                <a:ea typeface="ＭＳ Ｐゴシック" panose="020B0600070205080204" pitchFamily="50" charset="-128"/>
              </a:rPr>
              <a:t>が上位に挙げられています。</a:t>
            </a:r>
          </a:p>
        </p:txBody>
      </p:sp>
      <p:sp>
        <p:nvSpPr>
          <p:cNvPr id="47" name="テキスト ボックス 46">
            <a:extLst>
              <a:ext uri="{FF2B5EF4-FFF2-40B4-BE49-F238E27FC236}">
                <a16:creationId xmlns:a16="http://schemas.microsoft.com/office/drawing/2014/main" id="{C0AA9C0A-F1B7-40CC-9029-60658D8399B9}"/>
              </a:ext>
            </a:extLst>
          </p:cNvPr>
          <p:cNvSpPr txBox="1"/>
          <p:nvPr/>
        </p:nvSpPr>
        <p:spPr>
          <a:xfrm>
            <a:off x="3316637" y="2025914"/>
            <a:ext cx="3272727" cy="180000"/>
          </a:xfrm>
          <a:prstGeom prst="rect">
            <a:avLst/>
          </a:prstGeom>
          <a:noFill/>
        </p:spPr>
        <p:txBody>
          <a:bodyPr wrap="square" lIns="0" tIns="0" rIns="0" bIns="0" rtlCol="0" anchor="ctr">
            <a:noAutofit/>
          </a:bodyPr>
          <a:lstStyle/>
          <a:p>
            <a:pPr algn="ctr"/>
            <a:r>
              <a:rPr kumimoji="1" lang="ja-JP" altLang="en-US" sz="1050" b="1" u="sng" dirty="0">
                <a:latin typeface="ＭＳ Ｐゴシック" panose="020B0600070205080204" pitchFamily="50" charset="-128"/>
                <a:ea typeface="ＭＳ Ｐゴシック" panose="020B0600070205080204" pitchFamily="50" charset="-128"/>
              </a:rPr>
              <a:t>問題に関する従業員からの報告・相談の頻度</a:t>
            </a:r>
          </a:p>
        </p:txBody>
      </p:sp>
      <p:grpSp>
        <p:nvGrpSpPr>
          <p:cNvPr id="12" name="グループ化 11">
            <a:extLst>
              <a:ext uri="{FF2B5EF4-FFF2-40B4-BE49-F238E27FC236}">
                <a16:creationId xmlns:a16="http://schemas.microsoft.com/office/drawing/2014/main" id="{CE525316-16D0-4E9D-99F1-643292902F15}"/>
              </a:ext>
            </a:extLst>
          </p:cNvPr>
          <p:cNvGrpSpPr/>
          <p:nvPr/>
        </p:nvGrpSpPr>
        <p:grpSpPr>
          <a:xfrm>
            <a:off x="45014" y="1846053"/>
            <a:ext cx="14677987" cy="4752451"/>
            <a:chOff x="45014" y="1997445"/>
            <a:chExt cx="14677987" cy="4113986"/>
          </a:xfrm>
        </p:grpSpPr>
        <p:graphicFrame>
          <p:nvGraphicFramePr>
            <p:cNvPr id="45" name="グラフ 44">
              <a:extLst>
                <a:ext uri="{FF2B5EF4-FFF2-40B4-BE49-F238E27FC236}">
                  <a16:creationId xmlns:a16="http://schemas.microsoft.com/office/drawing/2014/main" id="{DE6BD159-F6F0-4ADA-BF38-49B3E4E631A4}"/>
                </a:ext>
              </a:extLst>
            </p:cNvPr>
            <p:cNvGraphicFramePr>
              <a:graphicFrameLocks/>
            </p:cNvGraphicFramePr>
            <p:nvPr>
              <p:extLst>
                <p:ext uri="{D42A27DB-BD31-4B8C-83A1-F6EECF244321}">
                  <p14:modId xmlns:p14="http://schemas.microsoft.com/office/powerpoint/2010/main" val="3712750847"/>
                </p:ext>
              </p:extLst>
            </p:nvPr>
          </p:nvGraphicFramePr>
          <p:xfrm>
            <a:off x="196768" y="1997445"/>
            <a:ext cx="14526233" cy="4113986"/>
          </p:xfrm>
          <a:graphic>
            <a:graphicData uri="http://schemas.openxmlformats.org/drawingml/2006/chart">
              <c:chart xmlns:c="http://schemas.openxmlformats.org/drawingml/2006/chart" xmlns:r="http://schemas.openxmlformats.org/officeDocument/2006/relationships" r:id="rId7"/>
            </a:graphicData>
          </a:graphic>
        </p:graphicFrame>
        <p:sp>
          <p:nvSpPr>
            <p:cNvPr id="48" name="正方形/長方形 47">
              <a:extLst>
                <a:ext uri="{FF2B5EF4-FFF2-40B4-BE49-F238E27FC236}">
                  <a16:creationId xmlns:a16="http://schemas.microsoft.com/office/drawing/2014/main" id="{6924655A-F04F-41DF-B544-10FFB0F0655B}"/>
                </a:ext>
              </a:extLst>
            </p:cNvPr>
            <p:cNvSpPr/>
            <p:nvPr/>
          </p:nvSpPr>
          <p:spPr>
            <a:xfrm>
              <a:off x="6966326" y="2417961"/>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46</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49" name="正方形/長方形 48">
              <a:extLst>
                <a:ext uri="{FF2B5EF4-FFF2-40B4-BE49-F238E27FC236}">
                  <a16:creationId xmlns:a16="http://schemas.microsoft.com/office/drawing/2014/main" id="{51324949-C0CF-48C0-8427-4805CA87CA9C}"/>
                </a:ext>
              </a:extLst>
            </p:cNvPr>
            <p:cNvSpPr/>
            <p:nvPr/>
          </p:nvSpPr>
          <p:spPr>
            <a:xfrm>
              <a:off x="9550491" y="2417961"/>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54</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cxnSp>
          <p:nvCxnSpPr>
            <p:cNvPr id="50" name="直線コネクタ 49">
              <a:extLst>
                <a:ext uri="{FF2B5EF4-FFF2-40B4-BE49-F238E27FC236}">
                  <a16:creationId xmlns:a16="http://schemas.microsoft.com/office/drawing/2014/main" id="{9B45817E-424D-43EB-BD09-58BDFF21B88A}"/>
                </a:ext>
              </a:extLst>
            </p:cNvPr>
            <p:cNvCxnSpPr>
              <a:cxnSpLocks/>
            </p:cNvCxnSpPr>
            <p:nvPr/>
          </p:nvCxnSpPr>
          <p:spPr>
            <a:xfrm>
              <a:off x="99612" y="5775859"/>
              <a:ext cx="943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318B7321-778F-4363-9B67-92E669373127}"/>
                </a:ext>
              </a:extLst>
            </p:cNvPr>
            <p:cNvCxnSpPr>
              <a:cxnSpLocks/>
            </p:cNvCxnSpPr>
            <p:nvPr/>
          </p:nvCxnSpPr>
          <p:spPr>
            <a:xfrm>
              <a:off x="99612" y="2431808"/>
              <a:ext cx="943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B0EA1C1-BDAC-4E25-BB5C-D90B54040EFE}"/>
                </a:ext>
              </a:extLst>
            </p:cNvPr>
            <p:cNvCxnSpPr>
              <a:cxnSpLocks/>
            </p:cNvCxnSpPr>
            <p:nvPr/>
          </p:nvCxnSpPr>
          <p:spPr>
            <a:xfrm>
              <a:off x="99612" y="4289617"/>
              <a:ext cx="943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EA856E4-F5D4-4100-BCEC-301D82CEC441}"/>
                </a:ext>
              </a:extLst>
            </p:cNvPr>
            <p:cNvCxnSpPr>
              <a:cxnSpLocks/>
            </p:cNvCxnSpPr>
            <p:nvPr/>
          </p:nvCxnSpPr>
          <p:spPr>
            <a:xfrm>
              <a:off x="99612" y="5368263"/>
              <a:ext cx="943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183D6962-C0D5-4BC2-A1D3-8E4B919642DD}"/>
                </a:ext>
              </a:extLst>
            </p:cNvPr>
            <p:cNvSpPr/>
            <p:nvPr/>
          </p:nvSpPr>
          <p:spPr>
            <a:xfrm>
              <a:off x="6966326" y="2792869"/>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27</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61" name="正方形/長方形 60">
              <a:extLst>
                <a:ext uri="{FF2B5EF4-FFF2-40B4-BE49-F238E27FC236}">
                  <a16:creationId xmlns:a16="http://schemas.microsoft.com/office/drawing/2014/main" id="{B8EC53AF-8CB9-4417-8D2A-9CF0AB909A36}"/>
                </a:ext>
              </a:extLst>
            </p:cNvPr>
            <p:cNvSpPr/>
            <p:nvPr/>
          </p:nvSpPr>
          <p:spPr>
            <a:xfrm>
              <a:off x="9550491" y="2792869"/>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73</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95" name="正方形/長方形 94">
              <a:extLst>
                <a:ext uri="{FF2B5EF4-FFF2-40B4-BE49-F238E27FC236}">
                  <a16:creationId xmlns:a16="http://schemas.microsoft.com/office/drawing/2014/main" id="{8797E77E-2654-42F6-8C91-B3DB55647401}"/>
                </a:ext>
              </a:extLst>
            </p:cNvPr>
            <p:cNvSpPr/>
            <p:nvPr/>
          </p:nvSpPr>
          <p:spPr>
            <a:xfrm>
              <a:off x="6966326" y="3150671"/>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52</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96" name="正方形/長方形 95">
              <a:extLst>
                <a:ext uri="{FF2B5EF4-FFF2-40B4-BE49-F238E27FC236}">
                  <a16:creationId xmlns:a16="http://schemas.microsoft.com/office/drawing/2014/main" id="{79A102F2-EA5A-4934-8685-E022BF204EB9}"/>
                </a:ext>
              </a:extLst>
            </p:cNvPr>
            <p:cNvSpPr/>
            <p:nvPr/>
          </p:nvSpPr>
          <p:spPr>
            <a:xfrm>
              <a:off x="9550491" y="3150671"/>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48</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97" name="正方形/長方形 96">
              <a:extLst>
                <a:ext uri="{FF2B5EF4-FFF2-40B4-BE49-F238E27FC236}">
                  <a16:creationId xmlns:a16="http://schemas.microsoft.com/office/drawing/2014/main" id="{3E645A14-92F6-4E8A-AC6B-EF1FB360488F}"/>
                </a:ext>
              </a:extLst>
            </p:cNvPr>
            <p:cNvSpPr/>
            <p:nvPr/>
          </p:nvSpPr>
          <p:spPr>
            <a:xfrm>
              <a:off x="6966326" y="3537449"/>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10</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98" name="正方形/長方形 97">
              <a:extLst>
                <a:ext uri="{FF2B5EF4-FFF2-40B4-BE49-F238E27FC236}">
                  <a16:creationId xmlns:a16="http://schemas.microsoft.com/office/drawing/2014/main" id="{49D382AE-3E29-4E7A-AA5B-E5A99BFA7909}"/>
                </a:ext>
              </a:extLst>
            </p:cNvPr>
            <p:cNvSpPr/>
            <p:nvPr/>
          </p:nvSpPr>
          <p:spPr>
            <a:xfrm>
              <a:off x="9550491" y="3545069"/>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90</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99" name="正方形/長方形 98">
              <a:extLst>
                <a:ext uri="{FF2B5EF4-FFF2-40B4-BE49-F238E27FC236}">
                  <a16:creationId xmlns:a16="http://schemas.microsoft.com/office/drawing/2014/main" id="{5D3AA70E-C7F3-4619-A927-5D0E28812DBE}"/>
                </a:ext>
              </a:extLst>
            </p:cNvPr>
            <p:cNvSpPr/>
            <p:nvPr/>
          </p:nvSpPr>
          <p:spPr>
            <a:xfrm>
              <a:off x="6966326" y="4332537"/>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75</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100" name="正方形/長方形 99">
              <a:extLst>
                <a:ext uri="{FF2B5EF4-FFF2-40B4-BE49-F238E27FC236}">
                  <a16:creationId xmlns:a16="http://schemas.microsoft.com/office/drawing/2014/main" id="{CB415D31-6B4C-404B-8464-996D56769C8D}"/>
                </a:ext>
              </a:extLst>
            </p:cNvPr>
            <p:cNvSpPr/>
            <p:nvPr/>
          </p:nvSpPr>
          <p:spPr>
            <a:xfrm>
              <a:off x="9550491" y="4340158"/>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25</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101" name="正方形/長方形 100">
              <a:extLst>
                <a:ext uri="{FF2B5EF4-FFF2-40B4-BE49-F238E27FC236}">
                  <a16:creationId xmlns:a16="http://schemas.microsoft.com/office/drawing/2014/main" id="{08F9C318-BF7F-45E4-9C7A-F055152858D2}"/>
                </a:ext>
              </a:extLst>
            </p:cNvPr>
            <p:cNvSpPr/>
            <p:nvPr/>
          </p:nvSpPr>
          <p:spPr>
            <a:xfrm>
              <a:off x="6966326" y="3896498"/>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66</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102" name="正方形/長方形 101">
              <a:extLst>
                <a:ext uri="{FF2B5EF4-FFF2-40B4-BE49-F238E27FC236}">
                  <a16:creationId xmlns:a16="http://schemas.microsoft.com/office/drawing/2014/main" id="{4B932323-E7BD-4687-ADF0-3A8009FE6A78}"/>
                </a:ext>
              </a:extLst>
            </p:cNvPr>
            <p:cNvSpPr/>
            <p:nvPr/>
          </p:nvSpPr>
          <p:spPr>
            <a:xfrm>
              <a:off x="9550491" y="3904117"/>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34</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103" name="正方形/長方形 102">
              <a:extLst>
                <a:ext uri="{FF2B5EF4-FFF2-40B4-BE49-F238E27FC236}">
                  <a16:creationId xmlns:a16="http://schemas.microsoft.com/office/drawing/2014/main" id="{2D3B74C2-326C-4AF7-A908-0984226BCE88}"/>
                </a:ext>
              </a:extLst>
            </p:cNvPr>
            <p:cNvSpPr/>
            <p:nvPr/>
          </p:nvSpPr>
          <p:spPr>
            <a:xfrm>
              <a:off x="6966326" y="5067531"/>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15</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104" name="正方形/長方形 103">
              <a:extLst>
                <a:ext uri="{FF2B5EF4-FFF2-40B4-BE49-F238E27FC236}">
                  <a16:creationId xmlns:a16="http://schemas.microsoft.com/office/drawing/2014/main" id="{1EFFD0A9-C6D4-48F9-8D48-5F12C92202DB}"/>
                </a:ext>
              </a:extLst>
            </p:cNvPr>
            <p:cNvSpPr/>
            <p:nvPr/>
          </p:nvSpPr>
          <p:spPr>
            <a:xfrm>
              <a:off x="9550491" y="4737893"/>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85</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105" name="正方形/長方形 104">
              <a:extLst>
                <a:ext uri="{FF2B5EF4-FFF2-40B4-BE49-F238E27FC236}">
                  <a16:creationId xmlns:a16="http://schemas.microsoft.com/office/drawing/2014/main" id="{E9C515A7-9CF1-4FBB-8FAE-E844DEC2C561}"/>
                </a:ext>
              </a:extLst>
            </p:cNvPr>
            <p:cNvSpPr/>
            <p:nvPr/>
          </p:nvSpPr>
          <p:spPr>
            <a:xfrm>
              <a:off x="6966326" y="4696168"/>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16</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106" name="正方形/長方形 105">
              <a:extLst>
                <a:ext uri="{FF2B5EF4-FFF2-40B4-BE49-F238E27FC236}">
                  <a16:creationId xmlns:a16="http://schemas.microsoft.com/office/drawing/2014/main" id="{6E327A84-E5E8-4BBD-9160-D821ECC8A674}"/>
                </a:ext>
              </a:extLst>
            </p:cNvPr>
            <p:cNvSpPr/>
            <p:nvPr/>
          </p:nvSpPr>
          <p:spPr>
            <a:xfrm>
              <a:off x="9550491" y="5099254"/>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84</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107" name="正方形/長方形 106">
              <a:extLst>
                <a:ext uri="{FF2B5EF4-FFF2-40B4-BE49-F238E27FC236}">
                  <a16:creationId xmlns:a16="http://schemas.microsoft.com/office/drawing/2014/main" id="{F9782214-6AA2-4CBF-818A-F62BABF22796}"/>
                </a:ext>
              </a:extLst>
            </p:cNvPr>
            <p:cNvSpPr/>
            <p:nvPr/>
          </p:nvSpPr>
          <p:spPr>
            <a:xfrm>
              <a:off x="6966326" y="5474288"/>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18</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108" name="正方形/長方形 107">
              <a:extLst>
                <a:ext uri="{FF2B5EF4-FFF2-40B4-BE49-F238E27FC236}">
                  <a16:creationId xmlns:a16="http://schemas.microsoft.com/office/drawing/2014/main" id="{42876C8F-14A6-4CDB-AD1F-78B887B288A9}"/>
                </a:ext>
              </a:extLst>
            </p:cNvPr>
            <p:cNvSpPr/>
            <p:nvPr/>
          </p:nvSpPr>
          <p:spPr>
            <a:xfrm>
              <a:off x="9550491" y="5481907"/>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82</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109" name="正方形/長方形 108">
              <a:extLst>
                <a:ext uri="{FF2B5EF4-FFF2-40B4-BE49-F238E27FC236}">
                  <a16:creationId xmlns:a16="http://schemas.microsoft.com/office/drawing/2014/main" id="{0496D1A8-BA43-4440-BA43-BBEDE0692435}"/>
                </a:ext>
              </a:extLst>
            </p:cNvPr>
            <p:cNvSpPr/>
            <p:nvPr/>
          </p:nvSpPr>
          <p:spPr>
            <a:xfrm>
              <a:off x="899167" y="3196263"/>
              <a:ext cx="6021086" cy="259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110" name="正方形/長方形 109">
              <a:extLst>
                <a:ext uri="{FF2B5EF4-FFF2-40B4-BE49-F238E27FC236}">
                  <a16:creationId xmlns:a16="http://schemas.microsoft.com/office/drawing/2014/main" id="{0CC51673-5047-446E-B63D-8C45951A67E3}"/>
                </a:ext>
              </a:extLst>
            </p:cNvPr>
            <p:cNvSpPr/>
            <p:nvPr/>
          </p:nvSpPr>
          <p:spPr>
            <a:xfrm>
              <a:off x="899167" y="3971700"/>
              <a:ext cx="6021086" cy="259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111" name="正方形/長方形 110">
              <a:extLst>
                <a:ext uri="{FF2B5EF4-FFF2-40B4-BE49-F238E27FC236}">
                  <a16:creationId xmlns:a16="http://schemas.microsoft.com/office/drawing/2014/main" id="{878ACD5F-0631-4D86-BBE8-B80332E167DE}"/>
                </a:ext>
              </a:extLst>
            </p:cNvPr>
            <p:cNvSpPr/>
            <p:nvPr/>
          </p:nvSpPr>
          <p:spPr>
            <a:xfrm>
              <a:off x="899167" y="4322120"/>
              <a:ext cx="6021086" cy="259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112" name="正方形/長方形 111">
              <a:extLst>
                <a:ext uri="{FF2B5EF4-FFF2-40B4-BE49-F238E27FC236}">
                  <a16:creationId xmlns:a16="http://schemas.microsoft.com/office/drawing/2014/main" id="{66C348FA-88D4-4697-80EB-870D478EF0BF}"/>
                </a:ext>
              </a:extLst>
            </p:cNvPr>
            <p:cNvSpPr/>
            <p:nvPr/>
          </p:nvSpPr>
          <p:spPr>
            <a:xfrm>
              <a:off x="899167" y="2543049"/>
              <a:ext cx="6021086" cy="259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113" name="直線コネクタ 112">
              <a:extLst>
                <a:ext uri="{FF2B5EF4-FFF2-40B4-BE49-F238E27FC236}">
                  <a16:creationId xmlns:a16="http://schemas.microsoft.com/office/drawing/2014/main" id="{42D325CC-0781-4A71-B6B9-A6F277F9475E}"/>
                </a:ext>
              </a:extLst>
            </p:cNvPr>
            <p:cNvCxnSpPr>
              <a:cxnSpLocks/>
            </p:cNvCxnSpPr>
            <p:nvPr/>
          </p:nvCxnSpPr>
          <p:spPr>
            <a:xfrm>
              <a:off x="99612" y="5019156"/>
              <a:ext cx="943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5" name="正方形/長方形 114">
              <a:extLst>
                <a:ext uri="{FF2B5EF4-FFF2-40B4-BE49-F238E27FC236}">
                  <a16:creationId xmlns:a16="http://schemas.microsoft.com/office/drawing/2014/main" id="{608296CE-FE40-4982-97DB-960BD8739D6E}"/>
                </a:ext>
              </a:extLst>
            </p:cNvPr>
            <p:cNvSpPr/>
            <p:nvPr/>
          </p:nvSpPr>
          <p:spPr>
            <a:xfrm>
              <a:off x="80823" y="2537357"/>
              <a:ext cx="427079" cy="18578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人事</a:t>
              </a:r>
              <a:br>
                <a:rPr lang="en-US" altLang="ja-JP" sz="900" dirty="0">
                  <a:solidFill>
                    <a:schemeClr val="tx1"/>
                  </a:solidFill>
                  <a:latin typeface="ＭＳ Ｐゴシック" panose="020B0600070205080204" pitchFamily="50" charset="-128"/>
                  <a:ea typeface="ＭＳ Ｐゴシック" panose="020B0600070205080204" pitchFamily="50" charset="-128"/>
                </a:rPr>
              </a:br>
              <a:r>
                <a:rPr lang="ja-JP" altLang="en-US" sz="900" dirty="0">
                  <a:solidFill>
                    <a:schemeClr val="tx1"/>
                  </a:solidFill>
                  <a:latin typeface="ＭＳ Ｐゴシック" panose="020B0600070205080204" pitchFamily="50" charset="-128"/>
                  <a:ea typeface="ＭＳ Ｐゴシック" panose="020B0600070205080204" pitchFamily="50" charset="-128"/>
                </a:rPr>
                <a:t>労務</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16" name="正方形/長方形 115">
              <a:extLst>
                <a:ext uri="{FF2B5EF4-FFF2-40B4-BE49-F238E27FC236}">
                  <a16:creationId xmlns:a16="http://schemas.microsoft.com/office/drawing/2014/main" id="{657ED038-3FB3-439D-B92C-D0712846DD14}"/>
                </a:ext>
              </a:extLst>
            </p:cNvPr>
            <p:cNvSpPr/>
            <p:nvPr/>
          </p:nvSpPr>
          <p:spPr>
            <a:xfrm>
              <a:off x="77744" y="4555031"/>
              <a:ext cx="427079" cy="3341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オペレー</a:t>
              </a:r>
              <a:br>
                <a:rPr lang="en-US" altLang="ja-JP" sz="900" dirty="0">
                  <a:solidFill>
                    <a:schemeClr val="tx1"/>
                  </a:solidFill>
                  <a:latin typeface="ＭＳ Ｐゴシック" panose="020B0600070205080204" pitchFamily="50" charset="-128"/>
                  <a:ea typeface="ＭＳ Ｐゴシック" panose="020B0600070205080204" pitchFamily="50" charset="-128"/>
                </a:rPr>
              </a:br>
              <a:r>
                <a:rPr lang="ja-JP" altLang="en-US" sz="900" dirty="0">
                  <a:solidFill>
                    <a:schemeClr val="tx1"/>
                  </a:solidFill>
                  <a:latin typeface="ＭＳ Ｐゴシック" panose="020B0600070205080204" pitchFamily="50" charset="-128"/>
                  <a:ea typeface="ＭＳ Ｐゴシック" panose="020B0600070205080204" pitchFamily="50" charset="-128"/>
                </a:rPr>
                <a:t>ション</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17" name="正方形/長方形 116">
              <a:extLst>
                <a:ext uri="{FF2B5EF4-FFF2-40B4-BE49-F238E27FC236}">
                  <a16:creationId xmlns:a16="http://schemas.microsoft.com/office/drawing/2014/main" id="{3A46EEBF-070C-4118-9162-0F8BB347B355}"/>
                </a:ext>
              </a:extLst>
            </p:cNvPr>
            <p:cNvSpPr/>
            <p:nvPr/>
          </p:nvSpPr>
          <p:spPr>
            <a:xfrm>
              <a:off x="45014" y="5459031"/>
              <a:ext cx="427079" cy="3675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自然</a:t>
              </a:r>
              <a:br>
                <a:rPr lang="en-US" altLang="ja-JP" sz="900" dirty="0">
                  <a:solidFill>
                    <a:schemeClr val="tx1"/>
                  </a:solidFill>
                  <a:latin typeface="ＭＳ Ｐゴシック" panose="020B0600070205080204" pitchFamily="50" charset="-128"/>
                  <a:ea typeface="ＭＳ Ｐゴシック" panose="020B0600070205080204" pitchFamily="50" charset="-128"/>
                </a:rPr>
              </a:br>
              <a:r>
                <a:rPr lang="ja-JP" altLang="en-US" sz="900" dirty="0">
                  <a:solidFill>
                    <a:schemeClr val="tx1"/>
                  </a:solidFill>
                  <a:latin typeface="ＭＳ Ｐゴシック" panose="020B0600070205080204" pitchFamily="50" charset="-128"/>
                  <a:ea typeface="ＭＳ Ｐゴシック" panose="020B0600070205080204" pitchFamily="50" charset="-128"/>
                </a:rPr>
                <a:t>災害</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18" name="正方形/長方形 117">
              <a:extLst>
                <a:ext uri="{FF2B5EF4-FFF2-40B4-BE49-F238E27FC236}">
                  <a16:creationId xmlns:a16="http://schemas.microsoft.com/office/drawing/2014/main" id="{2C39C88D-D588-4A24-869C-9DF84D4D1FB8}"/>
                </a:ext>
              </a:extLst>
            </p:cNvPr>
            <p:cNvSpPr/>
            <p:nvPr/>
          </p:nvSpPr>
          <p:spPr>
            <a:xfrm>
              <a:off x="47512" y="5028053"/>
              <a:ext cx="526181" cy="32782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コンプライ</a:t>
              </a:r>
              <a:br>
                <a:rPr lang="en-US" altLang="ja-JP" sz="900" dirty="0">
                  <a:solidFill>
                    <a:schemeClr val="tx1"/>
                  </a:solidFill>
                  <a:latin typeface="ＭＳ Ｐゴシック" panose="020B0600070205080204" pitchFamily="50" charset="-128"/>
                  <a:ea typeface="ＭＳ Ｐゴシック" panose="020B0600070205080204" pitchFamily="50" charset="-128"/>
                </a:rPr>
              </a:br>
              <a:r>
                <a:rPr lang="ja-JP" altLang="en-US" sz="900" dirty="0">
                  <a:solidFill>
                    <a:schemeClr val="tx1"/>
                  </a:solidFill>
                  <a:latin typeface="ＭＳ Ｐゴシック" panose="020B0600070205080204" pitchFamily="50" charset="-128"/>
                  <a:ea typeface="ＭＳ Ｐゴシック" panose="020B0600070205080204" pitchFamily="50" charset="-128"/>
                </a:rPr>
                <a:t>アンス</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838851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8591"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1-6.</a:t>
            </a:r>
            <a:r>
              <a:rPr lang="ja-JP" altLang="en-US" sz="1800" dirty="0">
                <a:latin typeface="ＭＳ Ｐゴシック" panose="020B0600070205080204" pitchFamily="50" charset="-128"/>
                <a:ea typeface="ＭＳ Ｐゴシック" panose="020B0600070205080204" pitchFamily="50" charset="-128"/>
              </a:rPr>
              <a:t>「職場の問題」の影響の大きさ</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同調査にて、実際に問題が発生した際の影響度を調べた結果、従業員の不正・不法行為等に関するトラブル</a:t>
            </a:r>
            <a:r>
              <a:rPr lang="en-US" altLang="ja-JP" sz="1600" dirty="0">
                <a:latin typeface="ＭＳ Ｐゴシック" panose="020B0600070205080204" pitchFamily="50" charset="-128"/>
                <a:ea typeface="ＭＳ Ｐゴシック" panose="020B0600070205080204" pitchFamily="50" charset="-128"/>
              </a:rPr>
              <a:t>(38%)</a:t>
            </a:r>
            <a:r>
              <a:rPr lang="ja-JP" altLang="en-US" sz="1600" dirty="0" err="1">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職場コミュニケーションに関するトラブル</a:t>
            </a:r>
            <a:r>
              <a:rPr lang="en-US" altLang="ja-JP" sz="1600" dirty="0">
                <a:latin typeface="ＭＳ Ｐゴシック" panose="020B0600070205080204" pitchFamily="50" charset="-128"/>
                <a:ea typeface="ＭＳ Ｐゴシック" panose="020B0600070205080204" pitchFamily="50" charset="-128"/>
              </a:rPr>
              <a:t>(35%)</a:t>
            </a:r>
            <a:r>
              <a:rPr lang="ja-JP" altLang="en-US" sz="1600" dirty="0" err="1">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労働安全衛生や従業員の心身の健康管理に関するトラブル</a:t>
            </a:r>
            <a:r>
              <a:rPr lang="en-US" altLang="ja-JP" sz="1600" dirty="0">
                <a:latin typeface="ＭＳ Ｐゴシック" panose="020B0600070205080204" pitchFamily="50" charset="-128"/>
                <a:ea typeface="ＭＳ Ｐゴシック" panose="020B0600070205080204" pitchFamily="50" charset="-128"/>
              </a:rPr>
              <a:t>(33%)</a:t>
            </a:r>
            <a:r>
              <a:rPr lang="ja-JP" altLang="en-US" sz="1600" dirty="0">
                <a:latin typeface="ＭＳ Ｐゴシック" panose="020B0600070205080204" pitchFamily="50" charset="-128"/>
                <a:ea typeface="ＭＳ Ｐゴシック" panose="020B0600070205080204" pitchFamily="50" charset="-128"/>
              </a:rPr>
              <a:t>が上位に挙げられました。</a:t>
            </a:r>
          </a:p>
        </p:txBody>
      </p:sp>
      <p:sp>
        <p:nvSpPr>
          <p:cNvPr id="8" name="正方形/長方形 7"/>
          <p:cNvSpPr/>
          <p:nvPr/>
        </p:nvSpPr>
        <p:spPr>
          <a:xfrm>
            <a:off x="482460" y="6465619"/>
            <a:ext cx="4284000" cy="216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a:solidFill>
                  <a:schemeClr val="tx1"/>
                </a:solidFill>
                <a:latin typeface="ＭＳ Ｐゴシック" panose="020B0600070205080204" pitchFamily="50" charset="-128"/>
                <a:ea typeface="ＭＳ Ｐゴシック" panose="020B0600070205080204" pitchFamily="50" charset="-128"/>
              </a:rPr>
              <a:t>出所：</a:t>
            </a:r>
            <a:r>
              <a:rPr lang="ja-JP" altLang="en-US" sz="900" dirty="0">
                <a:solidFill>
                  <a:schemeClr val="tx1"/>
                </a:solidFill>
                <a:latin typeface="ＭＳ Ｐゴシック" panose="020B0600070205080204" pitchFamily="50" charset="-128"/>
                <a:ea typeface="ＭＳ Ｐゴシック" panose="020B0600070205080204" pitchFamily="50" charset="-128"/>
              </a:rPr>
              <a:t>厚生労働省</a:t>
            </a:r>
            <a:r>
              <a:rPr lang="en-US" altLang="ja-JP" sz="900" dirty="0">
                <a:solidFill>
                  <a:schemeClr val="tx1"/>
                </a:solidFill>
                <a:latin typeface="ＭＳ Ｐゴシック" panose="020B0600070205080204" pitchFamily="50" charset="-128"/>
                <a:ea typeface="ＭＳ Ｐゴシック" panose="020B0600070205080204" pitchFamily="50" charset="-128"/>
              </a:rPr>
              <a:t>(2019)</a:t>
            </a:r>
            <a:r>
              <a:rPr lang="ja-JP" altLang="en-US" sz="900" dirty="0">
                <a:solidFill>
                  <a:schemeClr val="tx1"/>
                </a:solidFill>
                <a:latin typeface="ＭＳ Ｐゴシック" panose="020B0600070205080204" pitchFamily="50" charset="-128"/>
                <a:ea typeface="ＭＳ Ｐゴシック" panose="020B0600070205080204" pitchFamily="50" charset="-128"/>
              </a:rPr>
              <a:t>「中小企業のマネジメント力に関する実態調査」</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00" name="正方形/長方形 99">
            <a:extLst>
              <a:ext uri="{FF2B5EF4-FFF2-40B4-BE49-F238E27FC236}">
                <a16:creationId xmlns:a16="http://schemas.microsoft.com/office/drawing/2014/main" id="{9056CB49-6915-4117-96CD-D0BDDA4D8B7F}"/>
              </a:ext>
            </a:extLst>
          </p:cNvPr>
          <p:cNvSpPr/>
          <p:nvPr/>
        </p:nvSpPr>
        <p:spPr>
          <a:xfrm>
            <a:off x="6832057" y="6250173"/>
            <a:ext cx="2611983" cy="18859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altLang="ja-JP" sz="900" dirty="0">
                <a:solidFill>
                  <a:schemeClr val="tx1"/>
                </a:solidFill>
                <a:latin typeface="ＭＳ Ｐゴシック" panose="020B0600070205080204" pitchFamily="50" charset="-128"/>
                <a:ea typeface="ＭＳ Ｐゴシック" panose="020B0600070205080204" pitchFamily="50" charset="-128"/>
              </a:rPr>
              <a:t>※</a:t>
            </a:r>
            <a:r>
              <a:rPr lang="ja-JP" altLang="en-US" sz="900" dirty="0">
                <a:solidFill>
                  <a:schemeClr val="tx1"/>
                </a:solidFill>
                <a:latin typeface="ＭＳ Ｐゴシック" panose="020B0600070205080204" pitchFamily="50" charset="-128"/>
                <a:ea typeface="ＭＳ Ｐゴシック" panose="020B0600070205080204" pitchFamily="50" charset="-128"/>
              </a:rPr>
              <a:t>「問題が発生していない」を除いて分析</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6" name="グラフ 65">
            <a:extLst>
              <a:ext uri="{FF2B5EF4-FFF2-40B4-BE49-F238E27FC236}">
                <a16:creationId xmlns:a16="http://schemas.microsoft.com/office/drawing/2014/main" id="{456FC4C5-A4E2-4CD5-BC4E-8B335C96472D}"/>
              </a:ext>
            </a:extLst>
          </p:cNvPr>
          <p:cNvGraphicFramePr>
            <a:graphicFrameLocks/>
          </p:cNvGraphicFramePr>
          <p:nvPr>
            <p:extLst>
              <p:ext uri="{D42A27DB-BD31-4B8C-83A1-F6EECF244321}">
                <p14:modId xmlns:p14="http://schemas.microsoft.com/office/powerpoint/2010/main" val="2750358249"/>
              </p:ext>
            </p:extLst>
          </p:nvPr>
        </p:nvGraphicFramePr>
        <p:xfrm>
          <a:off x="80823" y="2060515"/>
          <a:ext cx="13177978" cy="4163619"/>
        </p:xfrm>
        <a:graphic>
          <a:graphicData uri="http://schemas.openxmlformats.org/drawingml/2006/chart">
            <c:chart xmlns:c="http://schemas.openxmlformats.org/drawingml/2006/chart" xmlns:r="http://schemas.openxmlformats.org/officeDocument/2006/relationships" r:id="rId7"/>
          </a:graphicData>
        </a:graphic>
      </p:graphicFrame>
      <p:sp>
        <p:nvSpPr>
          <p:cNvPr id="68" name="正方形/長方形 67">
            <a:extLst>
              <a:ext uri="{FF2B5EF4-FFF2-40B4-BE49-F238E27FC236}">
                <a16:creationId xmlns:a16="http://schemas.microsoft.com/office/drawing/2014/main" id="{9ADF3F9E-C4DE-475B-8FF1-0BEF15120261}"/>
              </a:ext>
            </a:extLst>
          </p:cNvPr>
          <p:cNvSpPr/>
          <p:nvPr/>
        </p:nvSpPr>
        <p:spPr>
          <a:xfrm>
            <a:off x="9504191" y="2507369"/>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78</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cxnSp>
        <p:nvCxnSpPr>
          <p:cNvPr id="69" name="直線コネクタ 68">
            <a:extLst>
              <a:ext uri="{FF2B5EF4-FFF2-40B4-BE49-F238E27FC236}">
                <a16:creationId xmlns:a16="http://schemas.microsoft.com/office/drawing/2014/main" id="{885E9FB5-31CA-4C49-A2B4-ECE0D18941CF}"/>
              </a:ext>
            </a:extLst>
          </p:cNvPr>
          <p:cNvCxnSpPr>
            <a:cxnSpLocks/>
          </p:cNvCxnSpPr>
          <p:nvPr/>
        </p:nvCxnSpPr>
        <p:spPr>
          <a:xfrm>
            <a:off x="196376" y="2521216"/>
            <a:ext cx="928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93A50B55-EF08-436F-8317-DB5E9CA46966}"/>
              </a:ext>
            </a:extLst>
          </p:cNvPr>
          <p:cNvCxnSpPr>
            <a:cxnSpLocks/>
          </p:cNvCxnSpPr>
          <p:nvPr/>
        </p:nvCxnSpPr>
        <p:spPr>
          <a:xfrm>
            <a:off x="196376" y="4379025"/>
            <a:ext cx="928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37E294A0-1D58-4D2E-9058-3EF646D5B3C0}"/>
              </a:ext>
            </a:extLst>
          </p:cNvPr>
          <p:cNvCxnSpPr>
            <a:cxnSpLocks/>
          </p:cNvCxnSpPr>
          <p:nvPr/>
        </p:nvCxnSpPr>
        <p:spPr>
          <a:xfrm>
            <a:off x="196376" y="5457671"/>
            <a:ext cx="928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4" name="正方形/長方形 73">
            <a:extLst>
              <a:ext uri="{FF2B5EF4-FFF2-40B4-BE49-F238E27FC236}">
                <a16:creationId xmlns:a16="http://schemas.microsoft.com/office/drawing/2014/main" id="{3008F013-5BA8-447E-B655-BEA6176EB185}"/>
              </a:ext>
            </a:extLst>
          </p:cNvPr>
          <p:cNvSpPr/>
          <p:nvPr/>
        </p:nvSpPr>
        <p:spPr>
          <a:xfrm>
            <a:off x="80823" y="2537357"/>
            <a:ext cx="427079" cy="18578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人事</a:t>
            </a:r>
            <a:br>
              <a:rPr lang="en-US" altLang="ja-JP" sz="900" dirty="0">
                <a:solidFill>
                  <a:schemeClr val="tx1"/>
                </a:solidFill>
                <a:latin typeface="ＭＳ Ｐゴシック" panose="020B0600070205080204" pitchFamily="50" charset="-128"/>
                <a:ea typeface="ＭＳ Ｐゴシック" panose="020B0600070205080204" pitchFamily="50" charset="-128"/>
              </a:rPr>
            </a:br>
            <a:r>
              <a:rPr lang="ja-JP" altLang="en-US" sz="900" dirty="0">
                <a:solidFill>
                  <a:schemeClr val="tx1"/>
                </a:solidFill>
                <a:latin typeface="ＭＳ Ｐゴシック" panose="020B0600070205080204" pitchFamily="50" charset="-128"/>
                <a:ea typeface="ＭＳ Ｐゴシック" panose="020B0600070205080204" pitchFamily="50" charset="-128"/>
              </a:rPr>
              <a:t>労務</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75" name="正方形/長方形 74">
            <a:extLst>
              <a:ext uri="{FF2B5EF4-FFF2-40B4-BE49-F238E27FC236}">
                <a16:creationId xmlns:a16="http://schemas.microsoft.com/office/drawing/2014/main" id="{54894690-57E5-4560-8845-E52761901AA8}"/>
              </a:ext>
            </a:extLst>
          </p:cNvPr>
          <p:cNvSpPr/>
          <p:nvPr/>
        </p:nvSpPr>
        <p:spPr>
          <a:xfrm>
            <a:off x="77744" y="4555031"/>
            <a:ext cx="427079" cy="3341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オペレー</a:t>
            </a:r>
            <a:br>
              <a:rPr lang="en-US" altLang="ja-JP" sz="900" dirty="0">
                <a:solidFill>
                  <a:schemeClr val="tx1"/>
                </a:solidFill>
                <a:latin typeface="ＭＳ Ｐゴシック" panose="020B0600070205080204" pitchFamily="50" charset="-128"/>
                <a:ea typeface="ＭＳ Ｐゴシック" panose="020B0600070205080204" pitchFamily="50" charset="-128"/>
              </a:rPr>
            </a:br>
            <a:r>
              <a:rPr lang="ja-JP" altLang="en-US" sz="900" dirty="0">
                <a:solidFill>
                  <a:schemeClr val="tx1"/>
                </a:solidFill>
                <a:latin typeface="ＭＳ Ｐゴシック" panose="020B0600070205080204" pitchFamily="50" charset="-128"/>
                <a:ea typeface="ＭＳ Ｐゴシック" panose="020B0600070205080204" pitchFamily="50" charset="-128"/>
              </a:rPr>
              <a:t>ション</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76" name="正方形/長方形 75">
            <a:extLst>
              <a:ext uri="{FF2B5EF4-FFF2-40B4-BE49-F238E27FC236}">
                <a16:creationId xmlns:a16="http://schemas.microsoft.com/office/drawing/2014/main" id="{F9A1854E-6EF9-4D89-A83F-E614E8EF8929}"/>
              </a:ext>
            </a:extLst>
          </p:cNvPr>
          <p:cNvSpPr/>
          <p:nvPr/>
        </p:nvSpPr>
        <p:spPr>
          <a:xfrm>
            <a:off x="45014" y="5459031"/>
            <a:ext cx="427079" cy="3675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自然</a:t>
            </a:r>
            <a:br>
              <a:rPr lang="en-US" altLang="ja-JP" sz="900" dirty="0">
                <a:solidFill>
                  <a:schemeClr val="tx1"/>
                </a:solidFill>
                <a:latin typeface="ＭＳ Ｐゴシック" panose="020B0600070205080204" pitchFamily="50" charset="-128"/>
                <a:ea typeface="ＭＳ Ｐゴシック" panose="020B0600070205080204" pitchFamily="50" charset="-128"/>
              </a:rPr>
            </a:br>
            <a:r>
              <a:rPr lang="ja-JP" altLang="en-US" sz="900" dirty="0">
                <a:solidFill>
                  <a:schemeClr val="tx1"/>
                </a:solidFill>
                <a:latin typeface="ＭＳ Ｐゴシック" panose="020B0600070205080204" pitchFamily="50" charset="-128"/>
                <a:ea typeface="ＭＳ Ｐゴシック" panose="020B0600070205080204" pitchFamily="50" charset="-128"/>
              </a:rPr>
              <a:t>災害</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78" name="正方形/長方形 77">
            <a:extLst>
              <a:ext uri="{FF2B5EF4-FFF2-40B4-BE49-F238E27FC236}">
                <a16:creationId xmlns:a16="http://schemas.microsoft.com/office/drawing/2014/main" id="{A51ACC22-E856-4363-A40F-E2281BFB21BA}"/>
              </a:ext>
            </a:extLst>
          </p:cNvPr>
          <p:cNvSpPr/>
          <p:nvPr/>
        </p:nvSpPr>
        <p:spPr>
          <a:xfrm>
            <a:off x="9504191" y="2882277"/>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87</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80" name="正方形/長方形 79">
            <a:extLst>
              <a:ext uri="{FF2B5EF4-FFF2-40B4-BE49-F238E27FC236}">
                <a16:creationId xmlns:a16="http://schemas.microsoft.com/office/drawing/2014/main" id="{5A6DEA51-0DCB-4444-8BA3-D4D237A2834A}"/>
              </a:ext>
            </a:extLst>
          </p:cNvPr>
          <p:cNvSpPr/>
          <p:nvPr/>
        </p:nvSpPr>
        <p:spPr>
          <a:xfrm>
            <a:off x="9504191" y="3240079"/>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65</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82" name="正方形/長方形 81">
            <a:extLst>
              <a:ext uri="{FF2B5EF4-FFF2-40B4-BE49-F238E27FC236}">
                <a16:creationId xmlns:a16="http://schemas.microsoft.com/office/drawing/2014/main" id="{0605BB7A-FB50-49B6-A47B-D9173FE36F09}"/>
              </a:ext>
            </a:extLst>
          </p:cNvPr>
          <p:cNvSpPr/>
          <p:nvPr/>
        </p:nvSpPr>
        <p:spPr>
          <a:xfrm>
            <a:off x="9504191" y="3634477"/>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81</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84" name="正方形/長方形 83">
            <a:extLst>
              <a:ext uri="{FF2B5EF4-FFF2-40B4-BE49-F238E27FC236}">
                <a16:creationId xmlns:a16="http://schemas.microsoft.com/office/drawing/2014/main" id="{A77688CD-0517-47F9-98D4-B976A8BE009C}"/>
              </a:ext>
            </a:extLst>
          </p:cNvPr>
          <p:cNvSpPr/>
          <p:nvPr/>
        </p:nvSpPr>
        <p:spPr>
          <a:xfrm>
            <a:off x="9504191" y="4429566"/>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74</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86" name="正方形/長方形 85">
            <a:extLst>
              <a:ext uri="{FF2B5EF4-FFF2-40B4-BE49-F238E27FC236}">
                <a16:creationId xmlns:a16="http://schemas.microsoft.com/office/drawing/2014/main" id="{9F02D683-EF98-4D34-A2CB-E69EE651AEA4}"/>
              </a:ext>
            </a:extLst>
          </p:cNvPr>
          <p:cNvSpPr/>
          <p:nvPr/>
        </p:nvSpPr>
        <p:spPr>
          <a:xfrm>
            <a:off x="9504191" y="3993525"/>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67</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88" name="正方形/長方形 87">
            <a:extLst>
              <a:ext uri="{FF2B5EF4-FFF2-40B4-BE49-F238E27FC236}">
                <a16:creationId xmlns:a16="http://schemas.microsoft.com/office/drawing/2014/main" id="{B3F32F4D-DCAA-41B3-BC60-5C6076E5F6C1}"/>
              </a:ext>
            </a:extLst>
          </p:cNvPr>
          <p:cNvSpPr/>
          <p:nvPr/>
        </p:nvSpPr>
        <p:spPr>
          <a:xfrm>
            <a:off x="9504191" y="4827301"/>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62</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90" name="正方形/長方形 89">
            <a:extLst>
              <a:ext uri="{FF2B5EF4-FFF2-40B4-BE49-F238E27FC236}">
                <a16:creationId xmlns:a16="http://schemas.microsoft.com/office/drawing/2014/main" id="{1857892B-DA84-4693-8177-D3D1B54ACD11}"/>
              </a:ext>
            </a:extLst>
          </p:cNvPr>
          <p:cNvSpPr/>
          <p:nvPr/>
        </p:nvSpPr>
        <p:spPr>
          <a:xfrm>
            <a:off x="9504191" y="5188662"/>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78</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92" name="正方形/長方形 91">
            <a:extLst>
              <a:ext uri="{FF2B5EF4-FFF2-40B4-BE49-F238E27FC236}">
                <a16:creationId xmlns:a16="http://schemas.microsoft.com/office/drawing/2014/main" id="{6A3D8A5B-5027-4DCC-B24B-9461FB859ABC}"/>
              </a:ext>
            </a:extLst>
          </p:cNvPr>
          <p:cNvSpPr/>
          <p:nvPr/>
        </p:nvSpPr>
        <p:spPr>
          <a:xfrm>
            <a:off x="9504191" y="5571315"/>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900" dirty="0">
                <a:solidFill>
                  <a:schemeClr val="accent1"/>
                </a:solidFill>
                <a:latin typeface="ＭＳ Ｐゴシック" panose="020B0600070205080204" pitchFamily="50" charset="-128"/>
                <a:ea typeface="ＭＳ Ｐゴシック" panose="020B0600070205080204" pitchFamily="50" charset="-128"/>
              </a:rPr>
              <a:t>80</a:t>
            </a:r>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a:t>
            </a:r>
          </a:p>
        </p:txBody>
      </p:sp>
      <p:sp>
        <p:nvSpPr>
          <p:cNvPr id="93" name="テキスト ボックス 92">
            <a:extLst>
              <a:ext uri="{FF2B5EF4-FFF2-40B4-BE49-F238E27FC236}">
                <a16:creationId xmlns:a16="http://schemas.microsoft.com/office/drawing/2014/main" id="{C3AD2EED-6838-430F-A46A-3303C5A1566A}"/>
              </a:ext>
            </a:extLst>
          </p:cNvPr>
          <p:cNvSpPr txBox="1"/>
          <p:nvPr/>
        </p:nvSpPr>
        <p:spPr>
          <a:xfrm>
            <a:off x="3316637" y="2025914"/>
            <a:ext cx="3272727" cy="180000"/>
          </a:xfrm>
          <a:prstGeom prst="rect">
            <a:avLst/>
          </a:prstGeom>
          <a:noFill/>
        </p:spPr>
        <p:txBody>
          <a:bodyPr wrap="square" lIns="0" tIns="0" rIns="0" bIns="0" rtlCol="0" anchor="ctr">
            <a:noAutofit/>
          </a:bodyPr>
          <a:lstStyle/>
          <a:p>
            <a:pPr algn="ctr"/>
            <a:r>
              <a:rPr lang="ja-JP" altLang="en-US" sz="1050" b="1" u="sng" dirty="0">
                <a:latin typeface="ＭＳ Ｐゴシック" panose="020B0600070205080204" pitchFamily="50" charset="-128"/>
                <a:ea typeface="ＭＳ Ｐゴシック" panose="020B0600070205080204" pitchFamily="50" charset="-128"/>
              </a:rPr>
              <a:t>問題発生時の影響の大きさ</a:t>
            </a:r>
            <a:endParaRPr kumimoji="1" lang="ja-JP" altLang="en-US" sz="1050" b="1" u="sng" dirty="0">
              <a:latin typeface="ＭＳ Ｐゴシック" panose="020B0600070205080204" pitchFamily="50" charset="-128"/>
              <a:ea typeface="ＭＳ Ｐゴシック" panose="020B0600070205080204" pitchFamily="50" charset="-128"/>
            </a:endParaRPr>
          </a:p>
        </p:txBody>
      </p:sp>
      <p:sp>
        <p:nvSpPr>
          <p:cNvPr id="67" name="正方形/長方形 66">
            <a:extLst>
              <a:ext uri="{FF2B5EF4-FFF2-40B4-BE49-F238E27FC236}">
                <a16:creationId xmlns:a16="http://schemas.microsoft.com/office/drawing/2014/main" id="{17FD39D7-B3EB-42D8-87D7-1802CCBC5279}"/>
              </a:ext>
            </a:extLst>
          </p:cNvPr>
          <p:cNvSpPr/>
          <p:nvPr/>
        </p:nvSpPr>
        <p:spPr>
          <a:xfrm>
            <a:off x="6536776" y="2484365"/>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22</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77" name="正方形/長方形 76">
            <a:extLst>
              <a:ext uri="{FF2B5EF4-FFF2-40B4-BE49-F238E27FC236}">
                <a16:creationId xmlns:a16="http://schemas.microsoft.com/office/drawing/2014/main" id="{A1A2C230-FC12-47A6-89EF-45BE6542EDCF}"/>
              </a:ext>
            </a:extLst>
          </p:cNvPr>
          <p:cNvSpPr/>
          <p:nvPr/>
        </p:nvSpPr>
        <p:spPr>
          <a:xfrm>
            <a:off x="6536776" y="2859273"/>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13</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79" name="正方形/長方形 78">
            <a:extLst>
              <a:ext uri="{FF2B5EF4-FFF2-40B4-BE49-F238E27FC236}">
                <a16:creationId xmlns:a16="http://schemas.microsoft.com/office/drawing/2014/main" id="{C227EA96-1029-4C3E-9444-B8C579A4DB7B}"/>
              </a:ext>
            </a:extLst>
          </p:cNvPr>
          <p:cNvSpPr/>
          <p:nvPr/>
        </p:nvSpPr>
        <p:spPr>
          <a:xfrm>
            <a:off x="6536776" y="3217075"/>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35</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81" name="正方形/長方形 80">
            <a:extLst>
              <a:ext uri="{FF2B5EF4-FFF2-40B4-BE49-F238E27FC236}">
                <a16:creationId xmlns:a16="http://schemas.microsoft.com/office/drawing/2014/main" id="{724E182D-C3DB-4220-B073-71B1CDDE5C77}"/>
              </a:ext>
            </a:extLst>
          </p:cNvPr>
          <p:cNvSpPr/>
          <p:nvPr/>
        </p:nvSpPr>
        <p:spPr>
          <a:xfrm>
            <a:off x="6536776" y="3603853"/>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19</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83" name="正方形/長方形 82">
            <a:extLst>
              <a:ext uri="{FF2B5EF4-FFF2-40B4-BE49-F238E27FC236}">
                <a16:creationId xmlns:a16="http://schemas.microsoft.com/office/drawing/2014/main" id="{244DCA8E-22D8-4666-9F2F-B77C45E6C20F}"/>
              </a:ext>
            </a:extLst>
          </p:cNvPr>
          <p:cNvSpPr/>
          <p:nvPr/>
        </p:nvSpPr>
        <p:spPr>
          <a:xfrm>
            <a:off x="6536776" y="4398941"/>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26</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85" name="正方形/長方形 84">
            <a:extLst>
              <a:ext uri="{FF2B5EF4-FFF2-40B4-BE49-F238E27FC236}">
                <a16:creationId xmlns:a16="http://schemas.microsoft.com/office/drawing/2014/main" id="{6305169C-BB0B-4D4A-9F30-A4E0F76DD05A}"/>
              </a:ext>
            </a:extLst>
          </p:cNvPr>
          <p:cNvSpPr/>
          <p:nvPr/>
        </p:nvSpPr>
        <p:spPr>
          <a:xfrm>
            <a:off x="6536776" y="3962902"/>
            <a:ext cx="206397" cy="3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33</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87" name="正方形/長方形 86">
            <a:extLst>
              <a:ext uri="{FF2B5EF4-FFF2-40B4-BE49-F238E27FC236}">
                <a16:creationId xmlns:a16="http://schemas.microsoft.com/office/drawing/2014/main" id="{26D6B482-0C27-405B-963A-DCDC6EF344CB}"/>
              </a:ext>
            </a:extLst>
          </p:cNvPr>
          <p:cNvSpPr/>
          <p:nvPr/>
        </p:nvSpPr>
        <p:spPr>
          <a:xfrm>
            <a:off x="6536776" y="5117848"/>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38</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89" name="正方形/長方形 88">
            <a:extLst>
              <a:ext uri="{FF2B5EF4-FFF2-40B4-BE49-F238E27FC236}">
                <a16:creationId xmlns:a16="http://schemas.microsoft.com/office/drawing/2014/main" id="{5325CE62-5BA7-426E-BB9A-9BD79EAE417B}"/>
              </a:ext>
            </a:extLst>
          </p:cNvPr>
          <p:cNvSpPr/>
          <p:nvPr/>
        </p:nvSpPr>
        <p:spPr>
          <a:xfrm>
            <a:off x="6536776" y="4782068"/>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21</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91" name="正方形/長方形 90">
            <a:extLst>
              <a:ext uri="{FF2B5EF4-FFF2-40B4-BE49-F238E27FC236}">
                <a16:creationId xmlns:a16="http://schemas.microsoft.com/office/drawing/2014/main" id="{3A8D4BD4-BDF4-4284-83B6-BE1B47BAF319}"/>
              </a:ext>
            </a:extLst>
          </p:cNvPr>
          <p:cNvSpPr/>
          <p:nvPr/>
        </p:nvSpPr>
        <p:spPr>
          <a:xfrm>
            <a:off x="6536776" y="5504116"/>
            <a:ext cx="20639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900" dirty="0">
                <a:solidFill>
                  <a:schemeClr val="accent2"/>
                </a:solidFill>
                <a:latin typeface="ＭＳ Ｐゴシック" panose="020B0600070205080204" pitchFamily="50" charset="-128"/>
                <a:ea typeface="ＭＳ Ｐゴシック" panose="020B0600070205080204" pitchFamily="50" charset="-128"/>
              </a:rPr>
              <a:t>20</a:t>
            </a:r>
            <a:r>
              <a:rPr kumimoji="1" lang="ja-JP" altLang="en-US" sz="900" dirty="0">
                <a:solidFill>
                  <a:schemeClr val="accent2"/>
                </a:solidFill>
                <a:latin typeface="ＭＳ Ｐゴシック" panose="020B0600070205080204" pitchFamily="50" charset="-128"/>
                <a:ea typeface="ＭＳ Ｐゴシック" panose="020B0600070205080204" pitchFamily="50" charset="-128"/>
              </a:rPr>
              <a:t>％</a:t>
            </a:r>
          </a:p>
        </p:txBody>
      </p:sp>
      <p:sp>
        <p:nvSpPr>
          <p:cNvPr id="94" name="正方形/長方形 93">
            <a:extLst>
              <a:ext uri="{FF2B5EF4-FFF2-40B4-BE49-F238E27FC236}">
                <a16:creationId xmlns:a16="http://schemas.microsoft.com/office/drawing/2014/main" id="{BE5BCEFC-05D9-4638-B7FE-970B4599D861}"/>
              </a:ext>
            </a:extLst>
          </p:cNvPr>
          <p:cNvSpPr/>
          <p:nvPr/>
        </p:nvSpPr>
        <p:spPr>
          <a:xfrm>
            <a:off x="6263614" y="2741508"/>
            <a:ext cx="568443" cy="1171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ja-JP" altLang="en-US" sz="900" dirty="0">
                <a:solidFill>
                  <a:schemeClr val="tx1"/>
                </a:solidFill>
                <a:latin typeface="ＭＳ Ｐゴシック" panose="020B0600070205080204" pitchFamily="50" charset="-128"/>
                <a:ea typeface="ＭＳ Ｐゴシック" panose="020B0600070205080204" pitchFamily="50" charset="-128"/>
              </a:rPr>
              <a:t>（</a:t>
            </a:r>
            <a:r>
              <a:rPr lang="en-US" altLang="ja-JP" sz="900" dirty="0">
                <a:solidFill>
                  <a:schemeClr val="tx1"/>
                </a:solidFill>
                <a:latin typeface="ＭＳ Ｐゴシック" panose="020B0600070205080204" pitchFamily="50" charset="-128"/>
                <a:ea typeface="ＭＳ Ｐゴシック" panose="020B0600070205080204" pitchFamily="50" charset="-128"/>
              </a:rPr>
              <a:t>N=613</a:t>
            </a:r>
            <a:r>
              <a:rPr lang="ja-JP" altLang="en-US" sz="9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14" name="正方形/長方形 113">
            <a:extLst>
              <a:ext uri="{FF2B5EF4-FFF2-40B4-BE49-F238E27FC236}">
                <a16:creationId xmlns:a16="http://schemas.microsoft.com/office/drawing/2014/main" id="{BDE6C6BB-FD25-4712-AC44-B43B85E47F44}"/>
              </a:ext>
            </a:extLst>
          </p:cNvPr>
          <p:cNvSpPr/>
          <p:nvPr/>
        </p:nvSpPr>
        <p:spPr>
          <a:xfrm>
            <a:off x="6263614" y="3105424"/>
            <a:ext cx="568443" cy="1171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ja-JP" altLang="en-US" sz="900" dirty="0">
                <a:solidFill>
                  <a:schemeClr val="tx1"/>
                </a:solidFill>
                <a:latin typeface="ＭＳ Ｐゴシック" panose="020B0600070205080204" pitchFamily="50" charset="-128"/>
                <a:ea typeface="ＭＳ Ｐゴシック" panose="020B0600070205080204" pitchFamily="50" charset="-128"/>
              </a:rPr>
              <a:t>（</a:t>
            </a:r>
            <a:r>
              <a:rPr lang="en-US" altLang="ja-JP" sz="900" dirty="0">
                <a:solidFill>
                  <a:schemeClr val="tx1"/>
                </a:solidFill>
                <a:latin typeface="ＭＳ Ｐゴシック" panose="020B0600070205080204" pitchFamily="50" charset="-128"/>
                <a:ea typeface="ＭＳ Ｐゴシック" panose="020B0600070205080204" pitchFamily="50" charset="-128"/>
              </a:rPr>
              <a:t>N=353</a:t>
            </a:r>
            <a:r>
              <a:rPr lang="ja-JP" altLang="en-US" sz="9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15" name="正方形/長方形 114">
            <a:extLst>
              <a:ext uri="{FF2B5EF4-FFF2-40B4-BE49-F238E27FC236}">
                <a16:creationId xmlns:a16="http://schemas.microsoft.com/office/drawing/2014/main" id="{FB63150C-C7A8-4777-A75E-15B99A36873B}"/>
              </a:ext>
            </a:extLst>
          </p:cNvPr>
          <p:cNvSpPr/>
          <p:nvPr/>
        </p:nvSpPr>
        <p:spPr>
          <a:xfrm>
            <a:off x="6263614" y="3494763"/>
            <a:ext cx="568443" cy="1171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ja-JP" altLang="en-US" sz="900" dirty="0">
                <a:solidFill>
                  <a:schemeClr val="tx1"/>
                </a:solidFill>
                <a:latin typeface="ＭＳ Ｐゴシック" panose="020B0600070205080204" pitchFamily="50" charset="-128"/>
                <a:ea typeface="ＭＳ Ｐゴシック" panose="020B0600070205080204" pitchFamily="50" charset="-128"/>
              </a:rPr>
              <a:t>（</a:t>
            </a:r>
            <a:r>
              <a:rPr lang="en-US" altLang="ja-JP" sz="900" dirty="0">
                <a:solidFill>
                  <a:schemeClr val="tx1"/>
                </a:solidFill>
                <a:latin typeface="ＭＳ Ｐゴシック" panose="020B0600070205080204" pitchFamily="50" charset="-128"/>
                <a:ea typeface="ＭＳ Ｐゴシック" panose="020B0600070205080204" pitchFamily="50" charset="-128"/>
              </a:rPr>
              <a:t>N=683</a:t>
            </a:r>
            <a:r>
              <a:rPr lang="ja-JP" altLang="en-US" sz="9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16" name="正方形/長方形 115">
            <a:extLst>
              <a:ext uri="{FF2B5EF4-FFF2-40B4-BE49-F238E27FC236}">
                <a16:creationId xmlns:a16="http://schemas.microsoft.com/office/drawing/2014/main" id="{5F57EFA8-1DDC-449B-8BCC-6DAAF3DAF38F}"/>
              </a:ext>
            </a:extLst>
          </p:cNvPr>
          <p:cNvSpPr/>
          <p:nvPr/>
        </p:nvSpPr>
        <p:spPr>
          <a:xfrm>
            <a:off x="6263614" y="3841541"/>
            <a:ext cx="568443" cy="1171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ja-JP" altLang="en-US" sz="900" dirty="0">
                <a:solidFill>
                  <a:schemeClr val="tx1"/>
                </a:solidFill>
                <a:latin typeface="ＭＳ Ｐゴシック" panose="020B0600070205080204" pitchFamily="50" charset="-128"/>
                <a:ea typeface="ＭＳ Ｐゴシック" panose="020B0600070205080204" pitchFamily="50" charset="-128"/>
              </a:rPr>
              <a:t>（</a:t>
            </a:r>
            <a:r>
              <a:rPr lang="en-US" altLang="ja-JP" sz="900" dirty="0">
                <a:solidFill>
                  <a:schemeClr val="tx1"/>
                </a:solidFill>
                <a:latin typeface="ＭＳ Ｐゴシック" panose="020B0600070205080204" pitchFamily="50" charset="-128"/>
                <a:ea typeface="ＭＳ Ｐゴシック" panose="020B0600070205080204" pitchFamily="50" charset="-128"/>
              </a:rPr>
              <a:t>N=133</a:t>
            </a:r>
            <a:r>
              <a:rPr lang="ja-JP" altLang="en-US" sz="9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17" name="正方形/長方形 116">
            <a:extLst>
              <a:ext uri="{FF2B5EF4-FFF2-40B4-BE49-F238E27FC236}">
                <a16:creationId xmlns:a16="http://schemas.microsoft.com/office/drawing/2014/main" id="{C9FE0644-1B89-4A5C-83EE-5BDAABDDF7F1}"/>
              </a:ext>
            </a:extLst>
          </p:cNvPr>
          <p:cNvSpPr/>
          <p:nvPr/>
        </p:nvSpPr>
        <p:spPr>
          <a:xfrm>
            <a:off x="6263614" y="4229629"/>
            <a:ext cx="568443" cy="1171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ja-JP" altLang="en-US" sz="900" dirty="0">
                <a:solidFill>
                  <a:schemeClr val="tx1"/>
                </a:solidFill>
                <a:latin typeface="ＭＳ Ｐゴシック" panose="020B0600070205080204" pitchFamily="50" charset="-128"/>
                <a:ea typeface="ＭＳ Ｐゴシック" panose="020B0600070205080204" pitchFamily="50" charset="-128"/>
              </a:rPr>
              <a:t>（</a:t>
            </a:r>
            <a:r>
              <a:rPr lang="en-US" altLang="ja-JP" sz="900" dirty="0">
                <a:solidFill>
                  <a:schemeClr val="tx1"/>
                </a:solidFill>
                <a:latin typeface="ＭＳ Ｐゴシック" panose="020B0600070205080204" pitchFamily="50" charset="-128"/>
                <a:ea typeface="ＭＳ Ｐゴシック" panose="020B0600070205080204" pitchFamily="50" charset="-128"/>
              </a:rPr>
              <a:t>N=878</a:t>
            </a:r>
            <a:r>
              <a:rPr lang="ja-JP" altLang="en-US" sz="9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18" name="正方形/長方形 117">
            <a:extLst>
              <a:ext uri="{FF2B5EF4-FFF2-40B4-BE49-F238E27FC236}">
                <a16:creationId xmlns:a16="http://schemas.microsoft.com/office/drawing/2014/main" id="{A80A5ED0-F2D4-4453-97CA-09DE1ACF6690}"/>
              </a:ext>
            </a:extLst>
          </p:cNvPr>
          <p:cNvSpPr/>
          <p:nvPr/>
        </p:nvSpPr>
        <p:spPr>
          <a:xfrm>
            <a:off x="6263614" y="4608894"/>
            <a:ext cx="568443" cy="1171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ja-JP" altLang="en-US" sz="900" dirty="0">
                <a:solidFill>
                  <a:schemeClr val="tx1"/>
                </a:solidFill>
                <a:latin typeface="ＭＳ Ｐゴシック" panose="020B0600070205080204" pitchFamily="50" charset="-128"/>
                <a:ea typeface="ＭＳ Ｐゴシック" panose="020B0600070205080204" pitchFamily="50" charset="-128"/>
              </a:rPr>
              <a:t>（</a:t>
            </a:r>
            <a:r>
              <a:rPr lang="en-US" altLang="ja-JP" sz="900" dirty="0">
                <a:solidFill>
                  <a:schemeClr val="tx1"/>
                </a:solidFill>
                <a:latin typeface="ＭＳ Ｐゴシック" panose="020B0600070205080204" pitchFamily="50" charset="-128"/>
                <a:ea typeface="ＭＳ Ｐゴシック" panose="020B0600070205080204" pitchFamily="50" charset="-128"/>
              </a:rPr>
              <a:t>N=998</a:t>
            </a:r>
            <a:r>
              <a:rPr lang="ja-JP" altLang="en-US" sz="9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19" name="正方形/長方形 118">
            <a:extLst>
              <a:ext uri="{FF2B5EF4-FFF2-40B4-BE49-F238E27FC236}">
                <a16:creationId xmlns:a16="http://schemas.microsoft.com/office/drawing/2014/main" id="{48F088D4-CB6F-4C87-A38D-7963314661C9}"/>
              </a:ext>
            </a:extLst>
          </p:cNvPr>
          <p:cNvSpPr/>
          <p:nvPr/>
        </p:nvSpPr>
        <p:spPr>
          <a:xfrm>
            <a:off x="6252554" y="5317157"/>
            <a:ext cx="568443" cy="1171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ja-JP" altLang="en-US" sz="900" dirty="0">
                <a:solidFill>
                  <a:schemeClr val="tx1"/>
                </a:solidFill>
                <a:latin typeface="ＭＳ Ｐゴシック" panose="020B0600070205080204" pitchFamily="50" charset="-128"/>
                <a:ea typeface="ＭＳ Ｐゴシック" panose="020B0600070205080204" pitchFamily="50" charset="-128"/>
              </a:rPr>
              <a:t>（</a:t>
            </a:r>
            <a:r>
              <a:rPr lang="en-US" altLang="ja-JP" sz="900" dirty="0">
                <a:solidFill>
                  <a:schemeClr val="tx1"/>
                </a:solidFill>
                <a:latin typeface="ＭＳ Ｐゴシック" panose="020B0600070205080204" pitchFamily="50" charset="-128"/>
                <a:ea typeface="ＭＳ Ｐゴシック" panose="020B0600070205080204" pitchFamily="50" charset="-128"/>
              </a:rPr>
              <a:t>N=199</a:t>
            </a:r>
            <a:r>
              <a:rPr lang="ja-JP" altLang="en-US" sz="9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20" name="正方形/長方形 119">
            <a:extLst>
              <a:ext uri="{FF2B5EF4-FFF2-40B4-BE49-F238E27FC236}">
                <a16:creationId xmlns:a16="http://schemas.microsoft.com/office/drawing/2014/main" id="{0DF30CBB-8806-40DF-B324-4796F40445B5}"/>
              </a:ext>
            </a:extLst>
          </p:cNvPr>
          <p:cNvSpPr/>
          <p:nvPr/>
        </p:nvSpPr>
        <p:spPr>
          <a:xfrm>
            <a:off x="6263614" y="5005362"/>
            <a:ext cx="568443" cy="1171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ja-JP" altLang="en-US" sz="900" dirty="0">
                <a:solidFill>
                  <a:schemeClr val="tx1"/>
                </a:solidFill>
                <a:latin typeface="ＭＳ Ｐゴシック" panose="020B0600070205080204" pitchFamily="50" charset="-128"/>
                <a:ea typeface="ＭＳ Ｐゴシック" panose="020B0600070205080204" pitchFamily="50" charset="-128"/>
              </a:rPr>
              <a:t>（</a:t>
            </a:r>
            <a:r>
              <a:rPr lang="en-US" altLang="ja-JP" sz="900" dirty="0">
                <a:solidFill>
                  <a:schemeClr val="tx1"/>
                </a:solidFill>
                <a:latin typeface="ＭＳ Ｐゴシック" panose="020B0600070205080204" pitchFamily="50" charset="-128"/>
                <a:ea typeface="ＭＳ Ｐゴシック" panose="020B0600070205080204" pitchFamily="50" charset="-128"/>
              </a:rPr>
              <a:t>N=211</a:t>
            </a:r>
            <a:r>
              <a:rPr lang="ja-JP" altLang="en-US" sz="9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21" name="正方形/長方形 120">
            <a:extLst>
              <a:ext uri="{FF2B5EF4-FFF2-40B4-BE49-F238E27FC236}">
                <a16:creationId xmlns:a16="http://schemas.microsoft.com/office/drawing/2014/main" id="{35016C84-8A3E-4C53-9F27-2D9600A31503}"/>
              </a:ext>
            </a:extLst>
          </p:cNvPr>
          <p:cNvSpPr/>
          <p:nvPr/>
        </p:nvSpPr>
        <p:spPr>
          <a:xfrm>
            <a:off x="6263614" y="5676072"/>
            <a:ext cx="568443" cy="1171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ja-JP" altLang="en-US" sz="900" dirty="0">
                <a:solidFill>
                  <a:schemeClr val="tx1"/>
                </a:solidFill>
                <a:latin typeface="ＭＳ Ｐゴシック" panose="020B0600070205080204" pitchFamily="50" charset="-128"/>
                <a:ea typeface="ＭＳ Ｐゴシック" panose="020B0600070205080204" pitchFamily="50" charset="-128"/>
              </a:rPr>
              <a:t>（</a:t>
            </a:r>
            <a:r>
              <a:rPr lang="en-US" altLang="ja-JP" sz="900" dirty="0">
                <a:solidFill>
                  <a:schemeClr val="tx1"/>
                </a:solidFill>
                <a:latin typeface="ＭＳ Ｐゴシック" panose="020B0600070205080204" pitchFamily="50" charset="-128"/>
                <a:ea typeface="ＭＳ Ｐゴシック" panose="020B0600070205080204" pitchFamily="50" charset="-128"/>
              </a:rPr>
              <a:t>N=236</a:t>
            </a:r>
            <a:r>
              <a:rPr lang="ja-JP" altLang="en-US" sz="9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22" name="正方形/長方形 121">
            <a:extLst>
              <a:ext uri="{FF2B5EF4-FFF2-40B4-BE49-F238E27FC236}">
                <a16:creationId xmlns:a16="http://schemas.microsoft.com/office/drawing/2014/main" id="{8FC0BCB3-31E6-4CD3-A870-0281132A1B3B}"/>
              </a:ext>
            </a:extLst>
          </p:cNvPr>
          <p:cNvSpPr/>
          <p:nvPr/>
        </p:nvSpPr>
        <p:spPr>
          <a:xfrm>
            <a:off x="507902" y="4084787"/>
            <a:ext cx="6272262" cy="1612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123" name="正方形/長方形 122">
            <a:extLst>
              <a:ext uri="{FF2B5EF4-FFF2-40B4-BE49-F238E27FC236}">
                <a16:creationId xmlns:a16="http://schemas.microsoft.com/office/drawing/2014/main" id="{A7C67AB2-BADA-43A0-97FE-658F83CDC477}"/>
              </a:ext>
            </a:extLst>
          </p:cNvPr>
          <p:cNvSpPr/>
          <p:nvPr/>
        </p:nvSpPr>
        <p:spPr>
          <a:xfrm>
            <a:off x="507902" y="3343513"/>
            <a:ext cx="6272262" cy="1612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124" name="正方形/長方形 123">
            <a:extLst>
              <a:ext uri="{FF2B5EF4-FFF2-40B4-BE49-F238E27FC236}">
                <a16:creationId xmlns:a16="http://schemas.microsoft.com/office/drawing/2014/main" id="{70E19417-4E84-4487-BF9C-5977DB174FF0}"/>
              </a:ext>
            </a:extLst>
          </p:cNvPr>
          <p:cNvSpPr/>
          <p:nvPr/>
        </p:nvSpPr>
        <p:spPr>
          <a:xfrm>
            <a:off x="507902" y="5163426"/>
            <a:ext cx="6272262" cy="1612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125" name="正方形/長方形 124">
            <a:extLst>
              <a:ext uri="{FF2B5EF4-FFF2-40B4-BE49-F238E27FC236}">
                <a16:creationId xmlns:a16="http://schemas.microsoft.com/office/drawing/2014/main" id="{987AACA1-4D93-401C-9B54-44691CEB310B}"/>
              </a:ext>
            </a:extLst>
          </p:cNvPr>
          <p:cNvSpPr/>
          <p:nvPr/>
        </p:nvSpPr>
        <p:spPr>
          <a:xfrm>
            <a:off x="507902" y="4461730"/>
            <a:ext cx="6272262" cy="1612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126" name="直線コネクタ 125">
            <a:extLst>
              <a:ext uri="{FF2B5EF4-FFF2-40B4-BE49-F238E27FC236}">
                <a16:creationId xmlns:a16="http://schemas.microsoft.com/office/drawing/2014/main" id="{79C60475-B2C8-47FD-865B-2BCD299DE576}"/>
              </a:ext>
            </a:extLst>
          </p:cNvPr>
          <p:cNvCxnSpPr>
            <a:cxnSpLocks/>
          </p:cNvCxnSpPr>
          <p:nvPr/>
        </p:nvCxnSpPr>
        <p:spPr>
          <a:xfrm>
            <a:off x="660446" y="5134570"/>
            <a:ext cx="928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7" name="正方形/長方形 126">
            <a:extLst>
              <a:ext uri="{FF2B5EF4-FFF2-40B4-BE49-F238E27FC236}">
                <a16:creationId xmlns:a16="http://schemas.microsoft.com/office/drawing/2014/main" id="{41BD0C6E-7E02-4FEB-A0D2-C514169C841B}"/>
              </a:ext>
            </a:extLst>
          </p:cNvPr>
          <p:cNvSpPr/>
          <p:nvPr/>
        </p:nvSpPr>
        <p:spPr>
          <a:xfrm>
            <a:off x="47512" y="5143799"/>
            <a:ext cx="526181" cy="32782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コンプライ</a:t>
            </a:r>
            <a:br>
              <a:rPr lang="en-US" altLang="ja-JP" sz="900" dirty="0">
                <a:solidFill>
                  <a:schemeClr val="tx1"/>
                </a:solidFill>
                <a:latin typeface="ＭＳ Ｐゴシック" panose="020B0600070205080204" pitchFamily="50" charset="-128"/>
                <a:ea typeface="ＭＳ Ｐゴシック" panose="020B0600070205080204" pitchFamily="50" charset="-128"/>
              </a:rPr>
            </a:br>
            <a:r>
              <a:rPr lang="ja-JP" altLang="en-US" sz="900" dirty="0">
                <a:solidFill>
                  <a:schemeClr val="tx1"/>
                </a:solidFill>
                <a:latin typeface="ＭＳ Ｐゴシック" panose="020B0600070205080204" pitchFamily="50" charset="-128"/>
                <a:ea typeface="ＭＳ Ｐゴシック" panose="020B0600070205080204" pitchFamily="50" charset="-128"/>
              </a:rPr>
              <a:t>アンス</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9541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FE10B339-8119-498D-94B0-C564D4733D33}"/>
              </a:ext>
            </a:extLst>
          </p:cNvPr>
          <p:cNvSpPr/>
          <p:nvPr/>
        </p:nvSpPr>
        <p:spPr>
          <a:xfrm>
            <a:off x="983363" y="1928118"/>
            <a:ext cx="3468780" cy="164384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r>
              <a:rPr kumimoji="1" lang="ja-JP" altLang="en-US" sz="2000" dirty="0">
                <a:solidFill>
                  <a:schemeClr val="tx1"/>
                </a:solidFill>
                <a:latin typeface="ＭＳ Ｐゴシック" panose="020B0600070205080204" pitchFamily="50" charset="-128"/>
                <a:ea typeface="ＭＳ Ｐゴシック" panose="020B0600070205080204" pitchFamily="50" charset="-128"/>
              </a:rPr>
              <a:t>ヒューマンエラー</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の発生</a:t>
            </a:r>
          </a:p>
        </p:txBody>
      </p:sp>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919"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1-7.</a:t>
            </a:r>
            <a:r>
              <a:rPr lang="ja-JP" altLang="en-US" sz="1800" dirty="0">
                <a:latin typeface="ＭＳ Ｐゴシック" panose="020B0600070205080204" pitchFamily="50" charset="-128"/>
                <a:ea typeface="ＭＳ Ｐゴシック" panose="020B0600070205080204" pitchFamily="50" charset="-128"/>
              </a:rPr>
              <a:t> 職場で</a:t>
            </a:r>
            <a:r>
              <a:rPr lang="ja-JP" altLang="en-US" sz="1800" dirty="0"/>
              <a:t>起こりうる主な不祥事</a:t>
            </a:r>
            <a:r>
              <a:rPr lang="ja-JP" altLang="en-US" sz="1800" dirty="0">
                <a:latin typeface="ＭＳ Ｐゴシック" panose="020B0600070205080204" pitchFamily="50" charset="-128"/>
                <a:ea typeface="ＭＳ Ｐゴシック" panose="020B0600070205080204" pitchFamily="50" charset="-128"/>
              </a:rPr>
              <a:t>･トラブル</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「ヒューマンエラーの発生」、「ハラスメントの発生」、「メンタルヘルス不調者の発生」、「長時間労働の発生」の</a:t>
            </a:r>
            <a:r>
              <a:rPr lang="en-US" altLang="ja-JP" sz="1600" dirty="0">
                <a:latin typeface="ＭＳ Ｐゴシック" panose="020B0600070205080204" pitchFamily="50" charset="-128"/>
                <a:ea typeface="ＭＳ Ｐゴシック" panose="020B0600070205080204" pitchFamily="50" charset="-128"/>
              </a:rPr>
              <a:t>4</a:t>
            </a:r>
            <a:r>
              <a:rPr lang="ja-JP" altLang="en-US" sz="1600" dirty="0" err="1">
                <a:latin typeface="ＭＳ Ｐゴシック" panose="020B0600070205080204" pitchFamily="50" charset="-128"/>
                <a:ea typeface="ＭＳ Ｐゴシック" panose="020B0600070205080204" pitchFamily="50" charset="-128"/>
              </a:rPr>
              <a:t>つは</a:t>
            </a:r>
            <a:r>
              <a:rPr lang="ja-JP" altLang="en-US" sz="1600" dirty="0">
                <a:latin typeface="ＭＳ Ｐゴシック" panose="020B0600070205080204" pitchFamily="50" charset="-128"/>
                <a:ea typeface="ＭＳ Ｐゴシック" panose="020B0600070205080204" pitchFamily="50" charset="-128"/>
              </a:rPr>
              <a:t>特に職場で発生しやすく、対策の重要性が高いです。</a:t>
            </a:r>
          </a:p>
        </p:txBody>
      </p:sp>
      <p:sp>
        <p:nvSpPr>
          <p:cNvPr id="13" name="正方形/長方形 12">
            <a:extLst>
              <a:ext uri="{FF2B5EF4-FFF2-40B4-BE49-F238E27FC236}">
                <a16:creationId xmlns:a16="http://schemas.microsoft.com/office/drawing/2014/main" id="{1A0E71D9-9FB8-4443-B092-44D3648F08C1}"/>
              </a:ext>
            </a:extLst>
          </p:cNvPr>
          <p:cNvSpPr/>
          <p:nvPr/>
        </p:nvSpPr>
        <p:spPr>
          <a:xfrm>
            <a:off x="5382107" y="1928118"/>
            <a:ext cx="3468780" cy="164384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r>
              <a:rPr kumimoji="1" lang="ja-JP" altLang="en-US" sz="2000" dirty="0">
                <a:solidFill>
                  <a:schemeClr val="tx1"/>
                </a:solidFill>
                <a:latin typeface="ＭＳ Ｐゴシック" panose="020B0600070205080204" pitchFamily="50" charset="-128"/>
                <a:ea typeface="ＭＳ Ｐゴシック" panose="020B0600070205080204" pitchFamily="50" charset="-128"/>
              </a:rPr>
              <a:t>ハラスメントの</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発生</a:t>
            </a:r>
          </a:p>
        </p:txBody>
      </p:sp>
      <p:sp>
        <p:nvSpPr>
          <p:cNvPr id="14" name="正方形/長方形 13">
            <a:extLst>
              <a:ext uri="{FF2B5EF4-FFF2-40B4-BE49-F238E27FC236}">
                <a16:creationId xmlns:a16="http://schemas.microsoft.com/office/drawing/2014/main" id="{57492C1A-58BF-4539-825B-8CB0BAEE031E}"/>
              </a:ext>
            </a:extLst>
          </p:cNvPr>
          <p:cNvSpPr/>
          <p:nvPr/>
        </p:nvSpPr>
        <p:spPr>
          <a:xfrm>
            <a:off x="983363" y="4055164"/>
            <a:ext cx="3468780" cy="164384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r>
              <a:rPr kumimoji="1" lang="ja-JP" altLang="en-US" sz="2000" dirty="0">
                <a:solidFill>
                  <a:schemeClr val="tx1"/>
                </a:solidFill>
                <a:latin typeface="ＭＳ Ｐゴシック" panose="020B0600070205080204" pitchFamily="50" charset="-128"/>
                <a:ea typeface="ＭＳ Ｐゴシック" panose="020B0600070205080204" pitchFamily="50" charset="-128"/>
              </a:rPr>
              <a:t>メンタルヘルス</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不調者の発生</a:t>
            </a:r>
          </a:p>
        </p:txBody>
      </p:sp>
      <p:sp>
        <p:nvSpPr>
          <p:cNvPr id="16" name="正方形/長方形 15">
            <a:extLst>
              <a:ext uri="{FF2B5EF4-FFF2-40B4-BE49-F238E27FC236}">
                <a16:creationId xmlns:a16="http://schemas.microsoft.com/office/drawing/2014/main" id="{EFCAAD1F-2B68-4161-A18D-7CC356A7FE4B}"/>
              </a:ext>
            </a:extLst>
          </p:cNvPr>
          <p:cNvSpPr/>
          <p:nvPr/>
        </p:nvSpPr>
        <p:spPr>
          <a:xfrm>
            <a:off x="5382107" y="4055164"/>
            <a:ext cx="3468780" cy="164384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r>
              <a:rPr kumimoji="1" lang="ja-JP" altLang="en-US" sz="2000" dirty="0">
                <a:solidFill>
                  <a:schemeClr val="tx1"/>
                </a:solidFill>
                <a:latin typeface="ＭＳ Ｐゴシック" panose="020B0600070205080204" pitchFamily="50" charset="-128"/>
                <a:ea typeface="ＭＳ Ｐゴシック" panose="020B0600070205080204" pitchFamily="50" charset="-128"/>
              </a:rPr>
              <a:t>長時間労働の</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発生</a:t>
            </a:r>
          </a:p>
        </p:txBody>
      </p:sp>
      <p:grpSp>
        <p:nvGrpSpPr>
          <p:cNvPr id="43" name="グループ化 42">
            <a:extLst>
              <a:ext uri="{FF2B5EF4-FFF2-40B4-BE49-F238E27FC236}">
                <a16:creationId xmlns:a16="http://schemas.microsoft.com/office/drawing/2014/main" id="{4DC963F2-37FD-407E-8D3B-C4363ACAE450}"/>
              </a:ext>
            </a:extLst>
          </p:cNvPr>
          <p:cNvGrpSpPr/>
          <p:nvPr/>
        </p:nvGrpSpPr>
        <p:grpSpPr>
          <a:xfrm>
            <a:off x="3136985" y="2212950"/>
            <a:ext cx="1140680" cy="1190045"/>
            <a:chOff x="3136985" y="2696155"/>
            <a:chExt cx="1140680" cy="1190045"/>
          </a:xfrm>
        </p:grpSpPr>
        <p:pic>
          <p:nvPicPr>
            <p:cNvPr id="20" name="グラフィックス 19" descr="プログラマー">
              <a:extLst>
                <a:ext uri="{FF2B5EF4-FFF2-40B4-BE49-F238E27FC236}">
                  <a16:creationId xmlns:a16="http://schemas.microsoft.com/office/drawing/2014/main" id="{500E65F5-086F-407C-B088-19CF216E4B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36985" y="2971800"/>
              <a:ext cx="914400" cy="914400"/>
            </a:xfrm>
            <a:prstGeom prst="rect">
              <a:avLst/>
            </a:prstGeom>
          </p:spPr>
        </p:pic>
        <p:pic>
          <p:nvPicPr>
            <p:cNvPr id="29" name="グラフィックス 28" descr="警告">
              <a:extLst>
                <a:ext uri="{FF2B5EF4-FFF2-40B4-BE49-F238E27FC236}">
                  <a16:creationId xmlns:a16="http://schemas.microsoft.com/office/drawing/2014/main" id="{F84D1493-6592-44AE-A306-6516CAE519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51090" y="2696155"/>
              <a:ext cx="426575" cy="426575"/>
            </a:xfrm>
            <a:prstGeom prst="rect">
              <a:avLst/>
            </a:prstGeom>
          </p:spPr>
        </p:pic>
      </p:grpSp>
      <p:grpSp>
        <p:nvGrpSpPr>
          <p:cNvPr id="42" name="グループ化 41">
            <a:extLst>
              <a:ext uri="{FF2B5EF4-FFF2-40B4-BE49-F238E27FC236}">
                <a16:creationId xmlns:a16="http://schemas.microsoft.com/office/drawing/2014/main" id="{8CC48E46-AD3C-4E80-8626-7B217F053F4E}"/>
              </a:ext>
            </a:extLst>
          </p:cNvPr>
          <p:cNvGrpSpPr/>
          <p:nvPr/>
        </p:nvGrpSpPr>
        <p:grpSpPr>
          <a:xfrm>
            <a:off x="3182630" y="4192683"/>
            <a:ext cx="1212903" cy="1347625"/>
            <a:chOff x="3182630" y="4675888"/>
            <a:chExt cx="1212903" cy="1347625"/>
          </a:xfrm>
        </p:grpSpPr>
        <p:pic>
          <p:nvPicPr>
            <p:cNvPr id="7" name="グラフィックス 6" descr="脈打つハート">
              <a:extLst>
                <a:ext uri="{FF2B5EF4-FFF2-40B4-BE49-F238E27FC236}">
                  <a16:creationId xmlns:a16="http://schemas.microsoft.com/office/drawing/2014/main" id="{79175780-E3EB-4D6E-874B-B0C6025EF01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81133" y="4675888"/>
              <a:ext cx="914400" cy="914400"/>
            </a:xfrm>
            <a:prstGeom prst="rect">
              <a:avLst/>
            </a:prstGeom>
          </p:spPr>
        </p:pic>
        <p:pic>
          <p:nvPicPr>
            <p:cNvPr id="31" name="グラフィックス 30" descr="睡眠">
              <a:extLst>
                <a:ext uri="{FF2B5EF4-FFF2-40B4-BE49-F238E27FC236}">
                  <a16:creationId xmlns:a16="http://schemas.microsoft.com/office/drawing/2014/main" id="{02614CBD-5E9A-44E4-B097-76DCC7CA2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82630" y="5267810"/>
              <a:ext cx="755703" cy="755703"/>
            </a:xfrm>
            <a:prstGeom prst="rect">
              <a:avLst/>
            </a:prstGeom>
          </p:spPr>
        </p:pic>
      </p:grpSp>
      <p:grpSp>
        <p:nvGrpSpPr>
          <p:cNvPr id="40" name="グループ化 39">
            <a:extLst>
              <a:ext uri="{FF2B5EF4-FFF2-40B4-BE49-F238E27FC236}">
                <a16:creationId xmlns:a16="http://schemas.microsoft.com/office/drawing/2014/main" id="{0599B44F-42DF-4B38-9B7C-6B80A87E28FB}"/>
              </a:ext>
            </a:extLst>
          </p:cNvPr>
          <p:cNvGrpSpPr/>
          <p:nvPr/>
        </p:nvGrpSpPr>
        <p:grpSpPr>
          <a:xfrm>
            <a:off x="7630386" y="4307597"/>
            <a:ext cx="996446" cy="1230820"/>
            <a:chOff x="7630386" y="4790802"/>
            <a:chExt cx="996446" cy="1230820"/>
          </a:xfrm>
        </p:grpSpPr>
        <p:pic>
          <p:nvPicPr>
            <p:cNvPr id="10" name="グラフィックス 9" descr="目覚まし時計">
              <a:extLst>
                <a:ext uri="{FF2B5EF4-FFF2-40B4-BE49-F238E27FC236}">
                  <a16:creationId xmlns:a16="http://schemas.microsoft.com/office/drawing/2014/main" id="{5DCCE96B-63B6-4858-9A6F-90AA676FA65A}"/>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21299" t="21999" r="21251" b="15866"/>
            <a:stretch/>
          </p:blipFill>
          <p:spPr>
            <a:xfrm>
              <a:off x="8014573" y="4790802"/>
              <a:ext cx="612259" cy="662187"/>
            </a:xfrm>
            <a:prstGeom prst="ellipse">
              <a:avLst/>
            </a:prstGeom>
          </p:spPr>
        </p:pic>
        <p:pic>
          <p:nvPicPr>
            <p:cNvPr id="39" name="グラフィックス 38" descr="食事をしている人">
              <a:extLst>
                <a:ext uri="{FF2B5EF4-FFF2-40B4-BE49-F238E27FC236}">
                  <a16:creationId xmlns:a16="http://schemas.microsoft.com/office/drawing/2014/main" id="{C38A8DBD-93A1-4328-9AE0-4B2EF77BACD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30386" y="5265919"/>
              <a:ext cx="755703" cy="755703"/>
            </a:xfrm>
            <a:prstGeom prst="rect">
              <a:avLst/>
            </a:prstGeom>
          </p:spPr>
        </p:pic>
      </p:grpSp>
      <p:grpSp>
        <p:nvGrpSpPr>
          <p:cNvPr id="48" name="グループ化 47">
            <a:extLst>
              <a:ext uri="{FF2B5EF4-FFF2-40B4-BE49-F238E27FC236}">
                <a16:creationId xmlns:a16="http://schemas.microsoft.com/office/drawing/2014/main" id="{FEC76E78-DCA9-49E3-8F42-BF2BC356048E}"/>
              </a:ext>
            </a:extLst>
          </p:cNvPr>
          <p:cNvGrpSpPr/>
          <p:nvPr/>
        </p:nvGrpSpPr>
        <p:grpSpPr>
          <a:xfrm>
            <a:off x="7905228" y="2367582"/>
            <a:ext cx="894418" cy="1134971"/>
            <a:chOff x="7905228" y="2367582"/>
            <a:chExt cx="894418" cy="1134971"/>
          </a:xfrm>
        </p:grpSpPr>
        <p:grpSp>
          <p:nvGrpSpPr>
            <p:cNvPr id="41" name="グループ化 40">
              <a:extLst>
                <a:ext uri="{FF2B5EF4-FFF2-40B4-BE49-F238E27FC236}">
                  <a16:creationId xmlns:a16="http://schemas.microsoft.com/office/drawing/2014/main" id="{586B53AA-ADE8-4032-9074-BA081AEB42FE}"/>
                </a:ext>
              </a:extLst>
            </p:cNvPr>
            <p:cNvGrpSpPr/>
            <p:nvPr/>
          </p:nvGrpSpPr>
          <p:grpSpPr>
            <a:xfrm>
              <a:off x="7905228" y="2367582"/>
              <a:ext cx="894418" cy="1134971"/>
              <a:chOff x="7840391" y="2470941"/>
              <a:chExt cx="1082246" cy="1510647"/>
            </a:xfrm>
          </p:grpSpPr>
          <p:pic>
            <p:nvPicPr>
              <p:cNvPr id="25" name="グラフィックス 24" descr="マーケティング">
                <a:extLst>
                  <a:ext uri="{FF2B5EF4-FFF2-40B4-BE49-F238E27FC236}">
                    <a16:creationId xmlns:a16="http://schemas.microsoft.com/office/drawing/2014/main" id="{45B3B566-9C73-4782-A2E6-FE44A024E9B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8008237" y="2470941"/>
                <a:ext cx="914400" cy="914400"/>
              </a:xfrm>
              <a:prstGeom prst="rect">
                <a:avLst/>
              </a:prstGeom>
            </p:spPr>
          </p:pic>
          <p:pic>
            <p:nvPicPr>
              <p:cNvPr id="37" name="グラフィックス 36" descr="妊婦">
                <a:extLst>
                  <a:ext uri="{FF2B5EF4-FFF2-40B4-BE49-F238E27FC236}">
                    <a16:creationId xmlns:a16="http://schemas.microsoft.com/office/drawing/2014/main" id="{C5FA8860-BC53-4CAB-8A17-1A28B05972B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840391" y="3067188"/>
                <a:ext cx="914400" cy="914400"/>
              </a:xfrm>
              <a:prstGeom prst="rect">
                <a:avLst/>
              </a:prstGeom>
            </p:spPr>
          </p:pic>
        </p:grpSp>
        <p:pic>
          <p:nvPicPr>
            <p:cNvPr id="45" name="グラフィックス 44" descr="稲妻">
              <a:extLst>
                <a:ext uri="{FF2B5EF4-FFF2-40B4-BE49-F238E27FC236}">
                  <a16:creationId xmlns:a16="http://schemas.microsoft.com/office/drawing/2014/main" id="{5CC57FF6-C2B8-402C-BF89-909C854B5C3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8000000">
              <a:off x="7995448" y="2409972"/>
              <a:ext cx="154715" cy="154715"/>
            </a:xfrm>
            <a:prstGeom prst="rect">
              <a:avLst/>
            </a:prstGeom>
          </p:spPr>
        </p:pic>
        <p:pic>
          <p:nvPicPr>
            <p:cNvPr id="46" name="グラフィックス 45" descr="稲妻">
              <a:extLst>
                <a:ext uri="{FF2B5EF4-FFF2-40B4-BE49-F238E27FC236}">
                  <a16:creationId xmlns:a16="http://schemas.microsoft.com/office/drawing/2014/main" id="{D6FC6F92-11DB-4977-8960-7894AC60256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6200000">
              <a:off x="7995447" y="2485653"/>
              <a:ext cx="154715" cy="154715"/>
            </a:xfrm>
            <a:prstGeom prst="rect">
              <a:avLst/>
            </a:prstGeom>
          </p:spPr>
        </p:pic>
        <p:pic>
          <p:nvPicPr>
            <p:cNvPr id="47" name="グラフィックス 46" descr="稲妻">
              <a:extLst>
                <a:ext uri="{FF2B5EF4-FFF2-40B4-BE49-F238E27FC236}">
                  <a16:creationId xmlns:a16="http://schemas.microsoft.com/office/drawing/2014/main" id="{74F20368-FD94-4A0A-931B-40B364C6972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4400000">
              <a:off x="7995447" y="2566857"/>
              <a:ext cx="154715" cy="154715"/>
            </a:xfrm>
            <a:prstGeom prst="rect">
              <a:avLst/>
            </a:prstGeom>
          </p:spPr>
        </p:pic>
      </p:grpSp>
    </p:spTree>
    <p:extLst>
      <p:ext uri="{BB962C8B-B14F-4D97-AF65-F5344CB8AC3E}">
        <p14:creationId xmlns:p14="http://schemas.microsoft.com/office/powerpoint/2010/main" val="96389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943"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1-8.</a:t>
            </a:r>
            <a:r>
              <a:rPr lang="ja-JP" altLang="en-US" sz="1800" dirty="0">
                <a:latin typeface="ＭＳ Ｐゴシック" panose="020B0600070205080204" pitchFamily="50" charset="-128"/>
                <a:ea typeface="ＭＳ Ｐゴシック" panose="020B0600070205080204" pitchFamily="50" charset="-128"/>
              </a:rPr>
              <a:t>不祥事・トラブル対策の重要性が高まっている背景</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対策の重要性が高まっている背景としては、「不祥事･トラブルの件数増加」、「行政の監督基準の変化」、「従業員・消費者の情報発信のしやすさ」、「企業への影響の増大」という</a:t>
            </a:r>
            <a:r>
              <a:rPr lang="en-US" altLang="ja-JP" sz="1600" dirty="0">
                <a:latin typeface="ＭＳ Ｐゴシック" panose="020B0600070205080204" pitchFamily="50" charset="-128"/>
                <a:ea typeface="ＭＳ Ｐゴシック" panose="020B0600070205080204" pitchFamily="50" charset="-128"/>
              </a:rPr>
              <a:t>4</a:t>
            </a:r>
            <a:r>
              <a:rPr lang="ja-JP" altLang="en-US" sz="1600" dirty="0">
                <a:latin typeface="ＭＳ Ｐゴシック" panose="020B0600070205080204" pitchFamily="50" charset="-128"/>
                <a:ea typeface="ＭＳ Ｐゴシック" panose="020B0600070205080204" pitchFamily="50" charset="-128"/>
              </a:rPr>
              <a:t>つが挙げられます。</a:t>
            </a:r>
          </a:p>
        </p:txBody>
      </p:sp>
      <p:graphicFrame>
        <p:nvGraphicFramePr>
          <p:cNvPr id="6" name="図表 5">
            <a:extLst>
              <a:ext uri="{FF2B5EF4-FFF2-40B4-BE49-F238E27FC236}">
                <a16:creationId xmlns:a16="http://schemas.microsoft.com/office/drawing/2014/main" id="{D093F693-AE16-4130-83E2-7EEDDC0B4EAA}"/>
              </a:ext>
            </a:extLst>
          </p:cNvPr>
          <p:cNvGraphicFramePr/>
          <p:nvPr/>
        </p:nvGraphicFramePr>
        <p:xfrm>
          <a:off x="1122749" y="1665357"/>
          <a:ext cx="7660502" cy="48447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0060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1967"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1-8-(1).</a:t>
            </a:r>
            <a:r>
              <a:rPr lang="ja-JP" altLang="en-US" sz="1800" dirty="0">
                <a:latin typeface="ＭＳ Ｐゴシック" panose="020B0600070205080204" pitchFamily="50" charset="-128"/>
                <a:ea typeface="ＭＳ Ｐゴシック" panose="020B0600070205080204" pitchFamily="50" charset="-128"/>
              </a:rPr>
              <a:t>不祥事・トラブルの件数増加</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全体的な企業の不祥事･トラブル等に関する記事件数は増加傾向にあります。</a:t>
            </a:r>
          </a:p>
        </p:txBody>
      </p:sp>
      <p:pic>
        <p:nvPicPr>
          <p:cNvPr id="6" name="図 5">
            <a:extLst>
              <a:ext uri="{FF2B5EF4-FFF2-40B4-BE49-F238E27FC236}">
                <a16:creationId xmlns:a16="http://schemas.microsoft.com/office/drawing/2014/main" id="{F0D80549-5E54-4AE2-9DE8-B95B68019975}"/>
              </a:ext>
            </a:extLst>
          </p:cNvPr>
          <p:cNvPicPr>
            <a:picLocks noChangeAspect="1"/>
          </p:cNvPicPr>
          <p:nvPr/>
        </p:nvPicPr>
        <p:blipFill>
          <a:blip r:embed="rId7"/>
          <a:stretch>
            <a:fillRect/>
          </a:stretch>
        </p:blipFill>
        <p:spPr>
          <a:xfrm>
            <a:off x="1377476" y="1923350"/>
            <a:ext cx="7151048" cy="4434648"/>
          </a:xfrm>
          <a:prstGeom prst="rect">
            <a:avLst/>
          </a:prstGeom>
        </p:spPr>
      </p:pic>
      <p:sp>
        <p:nvSpPr>
          <p:cNvPr id="7" name="正方形/長方形 6">
            <a:extLst>
              <a:ext uri="{FF2B5EF4-FFF2-40B4-BE49-F238E27FC236}">
                <a16:creationId xmlns:a16="http://schemas.microsoft.com/office/drawing/2014/main" id="{1B3CA498-3B04-4FBA-9C90-510870CF228B}"/>
              </a:ext>
            </a:extLst>
          </p:cNvPr>
          <p:cNvSpPr/>
          <p:nvPr/>
        </p:nvSpPr>
        <p:spPr>
          <a:xfrm>
            <a:off x="0" y="6588058"/>
            <a:ext cx="7252116"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出所：株式会社大和総研</a:t>
            </a:r>
            <a:r>
              <a:rPr lang="ja-JP" altLang="en-US" sz="1100" dirty="0">
                <a:solidFill>
                  <a:schemeClr val="tx1"/>
                </a:solidFill>
                <a:latin typeface="ＭＳ Ｐゴシック" panose="020B0600070205080204" pitchFamily="50" charset="-128"/>
                <a:ea typeface="ＭＳ Ｐゴシック" panose="020B0600070205080204" pitchFamily="50" charset="-128"/>
              </a:rPr>
              <a:t>「企業の不祥事予防に何が必要か」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0B24280D-1AE7-4ECA-BD96-B7192CF17023}"/>
              </a:ext>
            </a:extLst>
          </p:cNvPr>
          <p:cNvGrpSpPr/>
          <p:nvPr/>
        </p:nvGrpSpPr>
        <p:grpSpPr>
          <a:xfrm>
            <a:off x="1725035" y="1525664"/>
            <a:ext cx="6455930" cy="311208"/>
            <a:chOff x="1417355" y="1559893"/>
            <a:chExt cx="4850435" cy="376562"/>
          </a:xfrm>
        </p:grpSpPr>
        <p:sp>
          <p:nvSpPr>
            <p:cNvPr id="8" name="正方形/長方形 7">
              <a:extLst>
                <a:ext uri="{FF2B5EF4-FFF2-40B4-BE49-F238E27FC236}">
                  <a16:creationId xmlns:a16="http://schemas.microsoft.com/office/drawing/2014/main" id="{4D049716-14EE-4C0D-95B4-A2AEF9FD7E40}"/>
                </a:ext>
              </a:extLst>
            </p:cNvPr>
            <p:cNvSpPr/>
            <p:nvPr/>
          </p:nvSpPr>
          <p:spPr>
            <a:xfrm>
              <a:off x="1475541" y="1559893"/>
              <a:ext cx="4734062"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企業の不正や不祥事、コンプライアンスに関する記事件数の変化</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 name="直線コネクタ 8">
              <a:extLst>
                <a:ext uri="{FF2B5EF4-FFF2-40B4-BE49-F238E27FC236}">
                  <a16:creationId xmlns:a16="http://schemas.microsoft.com/office/drawing/2014/main" id="{8542F23B-A880-437B-8683-D23D05DD76ED}"/>
                </a:ext>
              </a:extLst>
            </p:cNvPr>
            <p:cNvCxnSpPr/>
            <p:nvPr/>
          </p:nvCxnSpPr>
          <p:spPr>
            <a:xfrm>
              <a:off x="1417355" y="1936455"/>
              <a:ext cx="48504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1" name="図表 10">
            <a:extLst>
              <a:ext uri="{FF2B5EF4-FFF2-40B4-BE49-F238E27FC236}">
                <a16:creationId xmlns:a16="http://schemas.microsoft.com/office/drawing/2014/main" id="{281C9286-C3F0-4DB1-8C97-CEE885917912}"/>
              </a:ext>
            </a:extLst>
          </p:cNvPr>
          <p:cNvGraphicFramePr/>
          <p:nvPr/>
        </p:nvGraphicFramePr>
        <p:xfrm>
          <a:off x="8866724" y="67233"/>
          <a:ext cx="1039276" cy="6572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6352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2991"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1-8-(1).</a:t>
            </a:r>
            <a:r>
              <a:rPr lang="ja-JP" altLang="en-US" sz="1800" dirty="0"/>
              <a:t>不祥事・トラブルの件数増加　</a:t>
            </a:r>
            <a:r>
              <a:rPr lang="en-US" altLang="ja-JP" sz="1800" dirty="0"/>
              <a:t>-</a:t>
            </a:r>
            <a:r>
              <a:rPr lang="ja-JP" altLang="en-US" sz="1800" dirty="0">
                <a:latin typeface="ＭＳ Ｐゴシック" panose="020B0600070205080204" pitchFamily="50" charset="-128"/>
                <a:ea typeface="ＭＳ Ｐゴシック" panose="020B0600070205080204" pitchFamily="50" charset="-128"/>
              </a:rPr>
              <a:t>①ヒューマンエラー発生に関する現状</a:t>
            </a:r>
            <a:r>
              <a:rPr lang="en-US" altLang="ja-JP" sz="1800" dirty="0">
                <a:latin typeface="ＭＳ Ｐゴシック" panose="020B0600070205080204" pitchFamily="50" charset="-128"/>
                <a:ea typeface="ＭＳ Ｐゴシック" panose="020B0600070205080204" pitchFamily="50" charset="-128"/>
              </a:rPr>
              <a:t>-</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個人情報の外部漏洩事故の原因における「メールの誤送信」の割合や、労働災害の発生原因における「誤った動作等の不安全な行動」の割合は高まっています。</a:t>
            </a:r>
          </a:p>
        </p:txBody>
      </p:sp>
      <p:graphicFrame>
        <p:nvGraphicFramePr>
          <p:cNvPr id="7" name="図表 6">
            <a:extLst>
              <a:ext uri="{FF2B5EF4-FFF2-40B4-BE49-F238E27FC236}">
                <a16:creationId xmlns:a16="http://schemas.microsoft.com/office/drawing/2014/main" id="{CA33888D-F3E1-47F2-B68D-423C44E67CB8}"/>
              </a:ext>
            </a:extLst>
          </p:cNvPr>
          <p:cNvGraphicFramePr/>
          <p:nvPr/>
        </p:nvGraphicFramePr>
        <p:xfrm>
          <a:off x="8866724" y="67233"/>
          <a:ext cx="1039276" cy="6572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正方形/長方形 18">
            <a:extLst>
              <a:ext uri="{FF2B5EF4-FFF2-40B4-BE49-F238E27FC236}">
                <a16:creationId xmlns:a16="http://schemas.microsoft.com/office/drawing/2014/main" id="{FB3E5D3E-EFB2-4720-BB77-AA573F442BAC}"/>
              </a:ext>
            </a:extLst>
          </p:cNvPr>
          <p:cNvSpPr/>
          <p:nvPr/>
        </p:nvSpPr>
        <p:spPr>
          <a:xfrm>
            <a:off x="0" y="6318116"/>
            <a:ext cx="7252116"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a:t>
            </a:r>
            <a:r>
              <a:rPr lang="zh-TW" altLang="en-US" sz="1100" dirty="0">
                <a:solidFill>
                  <a:schemeClr val="tx1"/>
                </a:solidFill>
                <a:latin typeface="ＭＳ Ｐゴシック" panose="020B0600070205080204" pitchFamily="50" charset="-128"/>
                <a:ea typeface="ＭＳ Ｐゴシック" panose="020B0600070205080204" pitchFamily="50" charset="-128"/>
              </a:rPr>
              <a:t>一般財団法人日本情報経済社会推進協会</a:t>
            </a:r>
            <a:r>
              <a:rPr lang="ja-JP" altLang="en-US" sz="1100" dirty="0">
                <a:solidFill>
                  <a:schemeClr val="tx1"/>
                </a:solidFill>
                <a:latin typeface="ＭＳ Ｐゴシック" panose="020B0600070205080204" pitchFamily="50" charset="-128"/>
                <a:ea typeface="ＭＳ Ｐゴシック" panose="020B0600070205080204" pitchFamily="50" charset="-128"/>
              </a:rPr>
              <a:t>「（平成</a:t>
            </a:r>
            <a:r>
              <a:rPr lang="en-US" altLang="ja-JP" sz="1100" dirty="0">
                <a:solidFill>
                  <a:schemeClr val="tx1"/>
                </a:solidFill>
                <a:latin typeface="ＭＳ Ｐゴシック" panose="020B0600070205080204" pitchFamily="50" charset="-128"/>
                <a:ea typeface="ＭＳ Ｐゴシック" panose="020B0600070205080204" pitchFamily="50" charset="-128"/>
              </a:rPr>
              <a:t>29</a:t>
            </a:r>
            <a:r>
              <a:rPr lang="ja-JP" altLang="en-US" sz="1100" dirty="0">
                <a:solidFill>
                  <a:schemeClr val="tx1"/>
                </a:solidFill>
                <a:latin typeface="ＭＳ Ｐゴシック" panose="020B0600070205080204" pitchFamily="50" charset="-128"/>
                <a:ea typeface="ＭＳ Ｐゴシック" panose="020B0600070205080204" pitchFamily="50" charset="-128"/>
              </a:rPr>
              <a:t>年度）個人情報の取扱いに</a:t>
            </a:r>
            <a:br>
              <a:rPr lang="en-US" altLang="ja-JP" sz="1100" dirty="0">
                <a:solidFill>
                  <a:schemeClr val="tx1"/>
                </a:solidFill>
                <a:latin typeface="ＭＳ Ｐゴシック" panose="020B0600070205080204" pitchFamily="50" charset="-128"/>
                <a:ea typeface="ＭＳ Ｐゴシック" panose="020B0600070205080204" pitchFamily="50" charset="-128"/>
              </a:rPr>
            </a:br>
            <a:r>
              <a:rPr lang="ja-JP" altLang="en-US" sz="1100" dirty="0">
                <a:solidFill>
                  <a:schemeClr val="tx1"/>
                </a:solidFill>
                <a:latin typeface="ＭＳ Ｐゴシック" panose="020B0600070205080204" pitchFamily="50" charset="-128"/>
                <a:ea typeface="ＭＳ Ｐゴシック" panose="020B0600070205080204" pitchFamily="50" charset="-128"/>
              </a:rPr>
              <a:t>　　　　おける事故報告にみる傾向と注意点」</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8C319A10-F6EC-4BCA-87F5-5B9EC0CCEAA4}"/>
              </a:ext>
            </a:extLst>
          </p:cNvPr>
          <p:cNvSpPr/>
          <p:nvPr/>
        </p:nvSpPr>
        <p:spPr>
          <a:xfrm>
            <a:off x="0" y="6588058"/>
            <a:ext cx="7252116"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出所：厚生労働省</a:t>
            </a:r>
            <a:r>
              <a:rPr lang="ja-JP" altLang="en-US" sz="1100" dirty="0">
                <a:solidFill>
                  <a:schemeClr val="tx1"/>
                </a:solidFill>
                <a:latin typeface="ＭＳ Ｐゴシック" panose="020B0600070205080204" pitchFamily="50" charset="-128"/>
                <a:ea typeface="ＭＳ Ｐゴシック" panose="020B0600070205080204" pitchFamily="50" charset="-128"/>
              </a:rPr>
              <a:t>「職場のあんぜんサイト　労働災害原因要素の分解」</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098C3768-0CDA-4105-ABE5-D7223D8B0873}"/>
              </a:ext>
            </a:extLst>
          </p:cNvPr>
          <p:cNvGrpSpPr/>
          <p:nvPr/>
        </p:nvGrpSpPr>
        <p:grpSpPr>
          <a:xfrm>
            <a:off x="366029" y="1817067"/>
            <a:ext cx="9247795" cy="4831677"/>
            <a:chOff x="432756" y="1766827"/>
            <a:chExt cx="9335443" cy="4831677"/>
          </a:xfrm>
        </p:grpSpPr>
        <p:graphicFrame>
          <p:nvGraphicFramePr>
            <p:cNvPr id="9" name="グラフ 8">
              <a:extLst>
                <a:ext uri="{FF2B5EF4-FFF2-40B4-BE49-F238E27FC236}">
                  <a16:creationId xmlns:a16="http://schemas.microsoft.com/office/drawing/2014/main" id="{1D91109C-FDD0-4E94-9CD8-502F551C1E7A}"/>
                </a:ext>
              </a:extLst>
            </p:cNvPr>
            <p:cNvGraphicFramePr>
              <a:graphicFrameLocks/>
            </p:cNvGraphicFramePr>
            <p:nvPr/>
          </p:nvGraphicFramePr>
          <p:xfrm>
            <a:off x="432756" y="2422891"/>
            <a:ext cx="4409307" cy="3190691"/>
          </p:xfrm>
          <a:graphic>
            <a:graphicData uri="http://schemas.openxmlformats.org/drawingml/2006/chart">
              <c:chart xmlns:c="http://schemas.openxmlformats.org/drawingml/2006/chart" xmlns:r="http://schemas.openxmlformats.org/officeDocument/2006/relationships" r:id="rId12"/>
            </a:graphicData>
          </a:graphic>
        </p:graphicFrame>
        <p:grpSp>
          <p:nvGrpSpPr>
            <p:cNvPr id="11" name="グループ化 10">
              <a:extLst>
                <a:ext uri="{FF2B5EF4-FFF2-40B4-BE49-F238E27FC236}">
                  <a16:creationId xmlns:a16="http://schemas.microsoft.com/office/drawing/2014/main" id="{D3458A8D-944D-4437-8F82-7F38E6E7247D}"/>
                </a:ext>
              </a:extLst>
            </p:cNvPr>
            <p:cNvGrpSpPr/>
            <p:nvPr/>
          </p:nvGrpSpPr>
          <p:grpSpPr>
            <a:xfrm>
              <a:off x="462257" y="1766827"/>
              <a:ext cx="4409486" cy="491776"/>
              <a:chOff x="1417355" y="1353177"/>
              <a:chExt cx="4850435" cy="595044"/>
            </a:xfrm>
          </p:grpSpPr>
          <p:sp>
            <p:nvSpPr>
              <p:cNvPr id="12" name="正方形/長方形 11">
                <a:extLst>
                  <a:ext uri="{FF2B5EF4-FFF2-40B4-BE49-F238E27FC236}">
                    <a16:creationId xmlns:a16="http://schemas.microsoft.com/office/drawing/2014/main" id="{776E89E2-EF95-4CC9-BA10-82A2265430AB}"/>
                  </a:ext>
                </a:extLst>
              </p:cNvPr>
              <p:cNvSpPr/>
              <p:nvPr/>
            </p:nvSpPr>
            <p:spPr>
              <a:xfrm>
                <a:off x="1475541" y="1353177"/>
                <a:ext cx="4734062" cy="59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個人情報の外部への漏洩件数</a:t>
                </a:r>
                <a:br>
                  <a:rPr lang="en-US" altLang="ja-JP" sz="1400" b="1" dirty="0">
                    <a:solidFill>
                      <a:schemeClr val="tx1"/>
                    </a:solidFill>
                    <a:latin typeface="ＭＳ Ｐゴシック" panose="020B0600070205080204" pitchFamily="50" charset="-128"/>
                    <a:ea typeface="ＭＳ Ｐゴシック" panose="020B0600070205080204" pitchFamily="50" charset="-128"/>
                  </a:rPr>
                </a:br>
                <a:r>
                  <a:rPr lang="ja-JP" altLang="en-US" sz="1400" b="1" dirty="0">
                    <a:solidFill>
                      <a:schemeClr val="tx1"/>
                    </a:solidFill>
                    <a:latin typeface="ＭＳ Ｐゴシック" panose="020B0600070205080204" pitchFamily="50" charset="-128"/>
                    <a:ea typeface="ＭＳ Ｐゴシック" panose="020B0600070205080204" pitchFamily="50" charset="-128"/>
                  </a:rPr>
                  <a:t>（メール誤送信によるものの割合）</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3" name="直線コネクタ 12">
                <a:extLst>
                  <a:ext uri="{FF2B5EF4-FFF2-40B4-BE49-F238E27FC236}">
                    <a16:creationId xmlns:a16="http://schemas.microsoft.com/office/drawing/2014/main" id="{54572516-6869-4570-8257-4785E4430065}"/>
                  </a:ext>
                </a:extLst>
              </p:cNvPr>
              <p:cNvCxnSpPr/>
              <p:nvPr/>
            </p:nvCxnSpPr>
            <p:spPr>
              <a:xfrm>
                <a:off x="1417355" y="1936455"/>
                <a:ext cx="48504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ECFFF7BA-A4EB-4E6A-80FD-FB7C838C3B81}"/>
                </a:ext>
              </a:extLst>
            </p:cNvPr>
            <p:cNvGrpSpPr/>
            <p:nvPr/>
          </p:nvGrpSpPr>
          <p:grpSpPr>
            <a:xfrm>
              <a:off x="5198848" y="1802434"/>
              <a:ext cx="4409486" cy="447073"/>
              <a:chOff x="1417355" y="1396259"/>
              <a:chExt cx="4850435" cy="540953"/>
            </a:xfrm>
          </p:grpSpPr>
          <p:sp>
            <p:nvSpPr>
              <p:cNvPr id="15" name="正方形/長方形 14">
                <a:extLst>
                  <a:ext uri="{FF2B5EF4-FFF2-40B4-BE49-F238E27FC236}">
                    <a16:creationId xmlns:a16="http://schemas.microsoft.com/office/drawing/2014/main" id="{5CE24A73-038D-41FF-93EB-A530A89D1773}"/>
                  </a:ext>
                </a:extLst>
              </p:cNvPr>
              <p:cNvSpPr/>
              <p:nvPr/>
            </p:nvSpPr>
            <p:spPr>
              <a:xfrm>
                <a:off x="1475541" y="1396259"/>
                <a:ext cx="4734062" cy="54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ja-JP" sz="1400" b="1" dirty="0">
                    <a:solidFill>
                      <a:schemeClr val="tx1"/>
                    </a:solidFill>
                    <a:latin typeface="ＭＳ Ｐゴシック" panose="020B0600070205080204" pitchFamily="50" charset="-128"/>
                    <a:ea typeface="ＭＳ Ｐゴシック" panose="020B0600070205080204" pitchFamily="50" charset="-128"/>
                  </a:rPr>
                  <a:t>【</a:t>
                </a:r>
                <a:r>
                  <a:rPr lang="ja-JP" altLang="en-US" sz="1400" b="1" dirty="0">
                    <a:solidFill>
                      <a:schemeClr val="tx1"/>
                    </a:solidFill>
                    <a:latin typeface="ＭＳ Ｐゴシック" panose="020B0600070205080204" pitchFamily="50" charset="-128"/>
                    <a:ea typeface="ＭＳ Ｐゴシック" panose="020B0600070205080204" pitchFamily="50" charset="-128"/>
                  </a:rPr>
                  <a:t>製造業</a:t>
                </a:r>
                <a:r>
                  <a:rPr lang="en-US" altLang="ja-JP" sz="1400" b="1" dirty="0">
                    <a:solidFill>
                      <a:schemeClr val="tx1"/>
                    </a:solidFill>
                    <a:latin typeface="ＭＳ Ｐゴシック" panose="020B0600070205080204" pitchFamily="50" charset="-128"/>
                    <a:ea typeface="ＭＳ Ｐゴシック" panose="020B0600070205080204" pitchFamily="50" charset="-128"/>
                  </a:rPr>
                  <a:t>】</a:t>
                </a:r>
                <a:r>
                  <a:rPr lang="ja-JP" altLang="en-US" sz="1400" b="1" dirty="0">
                    <a:solidFill>
                      <a:schemeClr val="tx1"/>
                    </a:solidFill>
                    <a:latin typeface="ＭＳ Ｐゴシック" panose="020B0600070205080204" pitchFamily="50" charset="-128"/>
                    <a:ea typeface="ＭＳ Ｐゴシック" panose="020B0600070205080204" pitchFamily="50" charset="-128"/>
                  </a:rPr>
                  <a:t>労働災害原因要素の分析　死傷者数合計</a:t>
                </a:r>
                <a:br>
                  <a:rPr lang="en-US" altLang="ja-JP" sz="1400" b="1" dirty="0">
                    <a:solidFill>
                      <a:schemeClr val="tx1"/>
                    </a:solidFill>
                    <a:latin typeface="ＭＳ Ｐゴシック" panose="020B0600070205080204" pitchFamily="50" charset="-128"/>
                    <a:ea typeface="ＭＳ Ｐゴシック" panose="020B0600070205080204" pitchFamily="50" charset="-128"/>
                  </a:rPr>
                </a:br>
                <a:r>
                  <a:rPr lang="ja-JP" altLang="en-US" sz="1400" b="1" dirty="0">
                    <a:solidFill>
                      <a:schemeClr val="tx1"/>
                    </a:solidFill>
                    <a:latin typeface="ＭＳ Ｐゴシック" panose="020B0600070205080204" pitchFamily="50" charset="-128"/>
                    <a:ea typeface="ＭＳ Ｐゴシック" panose="020B0600070205080204" pitchFamily="50" charset="-128"/>
                  </a:rPr>
                  <a:t>（不安全な行動のうち、整備不良等を除く事故の割合）</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6" name="直線コネクタ 15">
                <a:extLst>
                  <a:ext uri="{FF2B5EF4-FFF2-40B4-BE49-F238E27FC236}">
                    <a16:creationId xmlns:a16="http://schemas.microsoft.com/office/drawing/2014/main" id="{06C22307-D301-4590-AA44-30E8028991B3}"/>
                  </a:ext>
                </a:extLst>
              </p:cNvPr>
              <p:cNvCxnSpPr/>
              <p:nvPr/>
            </p:nvCxnSpPr>
            <p:spPr>
              <a:xfrm>
                <a:off x="1417355" y="1936455"/>
                <a:ext cx="48504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7" name="グラフ 16">
              <a:extLst>
                <a:ext uri="{FF2B5EF4-FFF2-40B4-BE49-F238E27FC236}">
                  <a16:creationId xmlns:a16="http://schemas.microsoft.com/office/drawing/2014/main" id="{D4DE862A-856C-4BD7-97CB-62B93EE8CDD1}"/>
                </a:ext>
              </a:extLst>
            </p:cNvPr>
            <p:cNvGraphicFramePr>
              <a:graphicFrameLocks/>
            </p:cNvGraphicFramePr>
            <p:nvPr/>
          </p:nvGraphicFramePr>
          <p:xfrm>
            <a:off x="5117590" y="2422891"/>
            <a:ext cx="4572000" cy="3616159"/>
          </p:xfrm>
          <a:graphic>
            <a:graphicData uri="http://schemas.openxmlformats.org/drawingml/2006/chart">
              <c:chart xmlns:c="http://schemas.openxmlformats.org/drawingml/2006/chart" xmlns:r="http://schemas.openxmlformats.org/officeDocument/2006/relationships" r:id="rId13"/>
            </a:graphicData>
          </a:graphic>
        </p:graphicFrame>
        <p:sp>
          <p:nvSpPr>
            <p:cNvPr id="21" name="正方形/長方形 20">
              <a:extLst>
                <a:ext uri="{FF2B5EF4-FFF2-40B4-BE49-F238E27FC236}">
                  <a16:creationId xmlns:a16="http://schemas.microsoft.com/office/drawing/2014/main" id="{B7A0C8E3-E05F-4DAE-AECF-761AFE922A9D}"/>
                </a:ext>
              </a:extLst>
            </p:cNvPr>
            <p:cNvSpPr/>
            <p:nvPr/>
          </p:nvSpPr>
          <p:spPr>
            <a:xfrm>
              <a:off x="5331399" y="5940193"/>
              <a:ext cx="4191679" cy="658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ＭＳ Ｐゴシック" panose="020B0600070205080204" pitchFamily="50" charset="-128"/>
                <a:buChar char="※"/>
              </a:pPr>
              <a:r>
                <a:rPr kumimoji="1" lang="ja-JP" altLang="en-US" sz="1000" dirty="0">
                  <a:solidFill>
                    <a:schemeClr val="tx1"/>
                  </a:solidFill>
                  <a:latin typeface="ＭＳ Ｐゴシック" panose="020B0600070205080204" pitchFamily="50" charset="-128"/>
                  <a:ea typeface="ＭＳ Ｐゴシック" panose="020B0600070205080204" pitchFamily="50" charset="-128"/>
                </a:rPr>
                <a:t>「防護･安全装置を無効にする」、「安全装置の不履行」、「不安全な放置」、「危険な状態を作る」、「機械装置等の指定外の使用」、「その他の不安全な行為」・「運転の失敗」、「誤った動作」、「その他の不安全な行動」の合計割合</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307161B0-06E7-44BE-98E8-6642D5CC5B7B}"/>
                </a:ext>
              </a:extLst>
            </p:cNvPr>
            <p:cNvSpPr/>
            <p:nvPr/>
          </p:nvSpPr>
          <p:spPr>
            <a:xfrm>
              <a:off x="9448467" y="5600840"/>
              <a:ext cx="319732" cy="216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p>
          </p:txBody>
        </p:sp>
      </p:grpSp>
    </p:spTree>
    <p:extLst>
      <p:ext uri="{BB962C8B-B14F-4D97-AF65-F5344CB8AC3E}">
        <p14:creationId xmlns:p14="http://schemas.microsoft.com/office/powerpoint/2010/main" val="3350208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4015"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1-8-(1).</a:t>
            </a:r>
            <a:r>
              <a:rPr lang="ja-JP" altLang="en-US" sz="1800" dirty="0"/>
              <a:t>不祥事・トラブルの件数増加　</a:t>
            </a:r>
            <a:r>
              <a:rPr lang="en-US" altLang="ja-JP" sz="1800" dirty="0"/>
              <a:t>-</a:t>
            </a:r>
            <a:r>
              <a:rPr lang="ja-JP" altLang="en-US" sz="1800" dirty="0"/>
              <a:t>②</a:t>
            </a:r>
            <a:r>
              <a:rPr lang="ja-JP" altLang="en-US" sz="1800" dirty="0">
                <a:latin typeface="ＭＳ Ｐゴシック" panose="020B0600070205080204" pitchFamily="50" charset="-128"/>
                <a:ea typeface="ＭＳ Ｐゴシック" panose="020B0600070205080204" pitchFamily="50" charset="-128"/>
              </a:rPr>
              <a:t>メンタルヘルス不調に関する現状</a:t>
            </a:r>
            <a:r>
              <a:rPr lang="en-US" altLang="ja-JP" sz="1800" dirty="0">
                <a:latin typeface="ＭＳ Ｐゴシック" panose="020B0600070205080204" pitchFamily="50" charset="-128"/>
                <a:ea typeface="ＭＳ Ｐゴシック" panose="020B0600070205080204" pitchFamily="50" charset="-128"/>
              </a:rPr>
              <a:t>-</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精神障害の労災補償件数の推移をみると、</a:t>
            </a:r>
            <a:r>
              <a:rPr lang="en-US" altLang="ja-JP" sz="1600" dirty="0">
                <a:latin typeface="ＭＳ Ｐゴシック" panose="020B0600070205080204" pitchFamily="50" charset="-128"/>
                <a:ea typeface="ＭＳ Ｐゴシック" panose="020B0600070205080204" pitchFamily="50" charset="-128"/>
              </a:rPr>
              <a:t>2000</a:t>
            </a:r>
            <a:r>
              <a:rPr lang="ja-JP" altLang="en-US" sz="1600" dirty="0">
                <a:latin typeface="ＭＳ Ｐゴシック" panose="020B0600070205080204" pitchFamily="50" charset="-128"/>
                <a:ea typeface="ＭＳ Ｐゴシック" panose="020B0600070205080204" pitchFamily="50" charset="-128"/>
              </a:rPr>
              <a:t>年から請求件数も認定件数も増加傾向にあることがわかります。</a:t>
            </a:r>
            <a:endParaRPr lang="en-US" altLang="ja-JP" sz="1600" dirty="0">
              <a:latin typeface="ＭＳ Ｐゴシック" panose="020B0600070205080204" pitchFamily="50" charset="-128"/>
              <a:ea typeface="ＭＳ Ｐゴシック" panose="020B0600070205080204" pitchFamily="50" charset="-128"/>
            </a:endParaRPr>
          </a:p>
        </p:txBody>
      </p:sp>
      <p:pic>
        <p:nvPicPr>
          <p:cNvPr id="13" name="図 12">
            <a:extLst>
              <a:ext uri="{FF2B5EF4-FFF2-40B4-BE49-F238E27FC236}">
                <a16:creationId xmlns:a16="http://schemas.microsoft.com/office/drawing/2014/main" id="{377182CC-1D7F-40CF-981E-BB30C2426108}"/>
              </a:ext>
            </a:extLst>
          </p:cNvPr>
          <p:cNvPicPr>
            <a:picLocks noChangeAspect="1"/>
          </p:cNvPicPr>
          <p:nvPr/>
        </p:nvPicPr>
        <p:blipFill rotWithShape="1">
          <a:blip r:embed="rId7">
            <a:extLst>
              <a:ext uri="{28A0092B-C50C-407E-A947-70E740481C1C}">
                <a14:useLocalDpi xmlns:a14="http://schemas.microsoft.com/office/drawing/2010/main" val="0"/>
              </a:ext>
            </a:extLst>
          </a:blip>
          <a:srcRect t="15467" b="2686"/>
          <a:stretch/>
        </p:blipFill>
        <p:spPr>
          <a:xfrm>
            <a:off x="419186" y="2428805"/>
            <a:ext cx="9067628" cy="3936436"/>
          </a:xfrm>
          <a:prstGeom prst="rect">
            <a:avLst/>
          </a:prstGeom>
        </p:spPr>
      </p:pic>
      <p:grpSp>
        <p:nvGrpSpPr>
          <p:cNvPr id="18" name="グループ化 17">
            <a:extLst>
              <a:ext uri="{FF2B5EF4-FFF2-40B4-BE49-F238E27FC236}">
                <a16:creationId xmlns:a16="http://schemas.microsoft.com/office/drawing/2014/main" id="{D39C8890-1176-4723-A30F-1473F3ACE508}"/>
              </a:ext>
            </a:extLst>
          </p:cNvPr>
          <p:cNvGrpSpPr/>
          <p:nvPr/>
        </p:nvGrpSpPr>
        <p:grpSpPr>
          <a:xfrm>
            <a:off x="588089" y="1912504"/>
            <a:ext cx="8729823" cy="369474"/>
            <a:chOff x="588089" y="1912504"/>
            <a:chExt cx="8729823" cy="369474"/>
          </a:xfrm>
        </p:grpSpPr>
        <p:sp>
          <p:nvSpPr>
            <p:cNvPr id="14" name="正方形/長方形 13">
              <a:extLst>
                <a:ext uri="{FF2B5EF4-FFF2-40B4-BE49-F238E27FC236}">
                  <a16:creationId xmlns:a16="http://schemas.microsoft.com/office/drawing/2014/main" id="{5B02E5A8-F94B-46A8-92FA-D2A40A46FE85}"/>
                </a:ext>
              </a:extLst>
            </p:cNvPr>
            <p:cNvSpPr/>
            <p:nvPr/>
          </p:nvSpPr>
          <p:spPr>
            <a:xfrm>
              <a:off x="2307759" y="1912504"/>
              <a:ext cx="5290483"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精神障害の労災補償件数の推移</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6" name="直線コネクタ 15">
              <a:extLst>
                <a:ext uri="{FF2B5EF4-FFF2-40B4-BE49-F238E27FC236}">
                  <a16:creationId xmlns:a16="http://schemas.microsoft.com/office/drawing/2014/main" id="{F71A633B-5035-47DA-AB87-FAED0D62ACD6}"/>
                </a:ext>
              </a:extLst>
            </p:cNvPr>
            <p:cNvCxnSpPr/>
            <p:nvPr/>
          </p:nvCxnSpPr>
          <p:spPr>
            <a:xfrm>
              <a:off x="588089" y="2248111"/>
              <a:ext cx="87298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正方形/長方形 16">
            <a:extLst>
              <a:ext uri="{FF2B5EF4-FFF2-40B4-BE49-F238E27FC236}">
                <a16:creationId xmlns:a16="http://schemas.microsoft.com/office/drawing/2014/main" id="{F6C9BF5C-7AB7-4730-8CF0-60BEB6E78E98}"/>
              </a:ext>
            </a:extLst>
          </p:cNvPr>
          <p:cNvSpPr/>
          <p:nvPr/>
        </p:nvSpPr>
        <p:spPr>
          <a:xfrm>
            <a:off x="0" y="6588058"/>
            <a:ext cx="7252116"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出所：厚生労働省</a:t>
            </a:r>
            <a:r>
              <a:rPr lang="ja-JP" altLang="en-US" sz="1100" dirty="0">
                <a:solidFill>
                  <a:schemeClr val="tx1"/>
                </a:solidFill>
                <a:latin typeface="ＭＳ Ｐゴシック" panose="020B0600070205080204" pitchFamily="50" charset="-128"/>
                <a:ea typeface="ＭＳ Ｐゴシック" panose="020B0600070205080204" pitchFamily="50" charset="-128"/>
              </a:rPr>
              <a:t>「こころの耳　数字と絵でわかる職場のメンタルヘルス　精神障害の労災補償件数の推移と主なできごと」</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図表 9">
            <a:extLst>
              <a:ext uri="{FF2B5EF4-FFF2-40B4-BE49-F238E27FC236}">
                <a16:creationId xmlns:a16="http://schemas.microsoft.com/office/drawing/2014/main" id="{310B5472-2E84-40C1-8B34-282D38FB48BF}"/>
              </a:ext>
            </a:extLst>
          </p:cNvPr>
          <p:cNvGraphicFramePr/>
          <p:nvPr/>
        </p:nvGraphicFramePr>
        <p:xfrm>
          <a:off x="8866724" y="67233"/>
          <a:ext cx="1039276" cy="6572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06174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https://www.no-harassment.mhlw.go.jp/files/uploads/img_state01_h30.jpg">
            <a:extLst>
              <a:ext uri="{FF2B5EF4-FFF2-40B4-BE49-F238E27FC236}">
                <a16:creationId xmlns:a16="http://schemas.microsoft.com/office/drawing/2014/main" id="{F3B27987-1AF7-4858-8CD6-1D9ED7B285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16" b="2038"/>
          <a:stretch/>
        </p:blipFill>
        <p:spPr bwMode="auto">
          <a:xfrm>
            <a:off x="1304110" y="2240547"/>
            <a:ext cx="7297778" cy="42873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5039" name="think-cell スライド" r:id="rId6" imgW="473" imgH="473" progId="TCLayout.ActiveDocument.1">
                  <p:embed/>
                </p:oleObj>
              </mc:Choice>
              <mc:Fallback>
                <p:oleObj name="think-cell スライド" r:id="rId6" imgW="473" imgH="473" progId="TCLayout.ActiveDocument.1">
                  <p:embed/>
                  <p:pic>
                    <p:nvPicPr>
                      <p:cNvPr id="2" name="オブジェクト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1-8-(1).</a:t>
            </a:r>
            <a:r>
              <a:rPr lang="ja-JP" altLang="en-US" sz="1800" dirty="0"/>
              <a:t>不祥事・トラブルの件数増加　</a:t>
            </a:r>
            <a:r>
              <a:rPr lang="en-US" altLang="ja-JP" sz="1800" dirty="0"/>
              <a:t>-</a:t>
            </a:r>
            <a:r>
              <a:rPr lang="ja-JP" altLang="en-US" sz="1800" dirty="0"/>
              <a:t>③</a:t>
            </a:r>
            <a:r>
              <a:rPr lang="ja-JP" altLang="en-US" sz="1800" dirty="0">
                <a:latin typeface="ＭＳ Ｐゴシック" panose="020B0600070205080204" pitchFamily="50" charset="-128"/>
                <a:ea typeface="ＭＳ Ｐゴシック" panose="020B0600070205080204" pitchFamily="50" charset="-128"/>
              </a:rPr>
              <a:t>職場のハラスメントに関する現状</a:t>
            </a:r>
            <a:r>
              <a:rPr lang="en-US" altLang="ja-JP" sz="1800" dirty="0"/>
              <a:t>-</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職場の「いじめ・嫌がらせ」に関する「労働局への相談件数」は平成</a:t>
            </a:r>
            <a:r>
              <a:rPr lang="en-US" altLang="ja-JP" sz="1600" dirty="0">
                <a:latin typeface="ＭＳ Ｐゴシック" panose="020B0600070205080204" pitchFamily="50" charset="-128"/>
                <a:ea typeface="ＭＳ Ｐゴシック" panose="020B0600070205080204" pitchFamily="50" charset="-128"/>
              </a:rPr>
              <a:t>19</a:t>
            </a:r>
            <a:r>
              <a:rPr lang="ja-JP" altLang="en-US" sz="1600" dirty="0">
                <a:latin typeface="ＭＳ Ｐゴシック" panose="020B0600070205080204" pitchFamily="50" charset="-128"/>
                <a:ea typeface="ＭＳ Ｐゴシック" panose="020B0600070205080204" pitchFamily="50" charset="-128"/>
              </a:rPr>
              <a:t>年度から一貫して増加しています。</a:t>
            </a:r>
          </a:p>
        </p:txBody>
      </p:sp>
      <p:sp>
        <p:nvSpPr>
          <p:cNvPr id="6" name="正方形/長方形 5">
            <a:extLst>
              <a:ext uri="{FF2B5EF4-FFF2-40B4-BE49-F238E27FC236}">
                <a16:creationId xmlns:a16="http://schemas.microsoft.com/office/drawing/2014/main" id="{2C2DAF6D-1544-46C6-BB0C-79042087E41C}"/>
              </a:ext>
            </a:extLst>
          </p:cNvPr>
          <p:cNvSpPr/>
          <p:nvPr/>
        </p:nvSpPr>
        <p:spPr>
          <a:xfrm>
            <a:off x="0" y="6588058"/>
            <a:ext cx="7252116"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出所：厚生</a:t>
            </a:r>
            <a:r>
              <a:rPr lang="ja-JP" altLang="en-US" sz="1100" dirty="0">
                <a:solidFill>
                  <a:schemeClr val="tx1"/>
                </a:solidFill>
                <a:latin typeface="ＭＳ Ｐゴシック" panose="020B0600070205080204" pitchFamily="50" charset="-128"/>
                <a:ea typeface="ＭＳ Ｐゴシック" panose="020B0600070205080204" pitchFamily="50" charset="-128"/>
              </a:rPr>
              <a:t>労働省「あかるい職場応援団　「ハラスメント基本情報」　データで見るハラスメント」</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8" name="グループ化 7">
            <a:extLst>
              <a:ext uri="{FF2B5EF4-FFF2-40B4-BE49-F238E27FC236}">
                <a16:creationId xmlns:a16="http://schemas.microsoft.com/office/drawing/2014/main" id="{F3AA2725-728A-4BB8-821A-69A6D40BFFE0}"/>
              </a:ext>
            </a:extLst>
          </p:cNvPr>
          <p:cNvGrpSpPr/>
          <p:nvPr/>
        </p:nvGrpSpPr>
        <p:grpSpPr>
          <a:xfrm>
            <a:off x="1345635" y="1912504"/>
            <a:ext cx="7214730" cy="369474"/>
            <a:chOff x="1345635" y="1912504"/>
            <a:chExt cx="7214730" cy="369474"/>
          </a:xfrm>
        </p:grpSpPr>
        <p:sp>
          <p:nvSpPr>
            <p:cNvPr id="9" name="正方形/長方形 8">
              <a:extLst>
                <a:ext uri="{FF2B5EF4-FFF2-40B4-BE49-F238E27FC236}">
                  <a16:creationId xmlns:a16="http://schemas.microsoft.com/office/drawing/2014/main" id="{D64CE36C-DEE7-424D-A7FA-498F3846FE7C}"/>
                </a:ext>
              </a:extLst>
            </p:cNvPr>
            <p:cNvSpPr/>
            <p:nvPr/>
          </p:nvSpPr>
          <p:spPr>
            <a:xfrm>
              <a:off x="2307759" y="1912504"/>
              <a:ext cx="5290483"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「いじめ・嫌がらせ」の都道府県労働局数への相談件数の推移</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 name="直線コネクタ 9">
              <a:extLst>
                <a:ext uri="{FF2B5EF4-FFF2-40B4-BE49-F238E27FC236}">
                  <a16:creationId xmlns:a16="http://schemas.microsoft.com/office/drawing/2014/main" id="{B3AA9488-F94E-42B4-8214-E4525ACD3064}"/>
                </a:ext>
              </a:extLst>
            </p:cNvPr>
            <p:cNvCxnSpPr/>
            <p:nvPr/>
          </p:nvCxnSpPr>
          <p:spPr>
            <a:xfrm>
              <a:off x="1345635" y="2248111"/>
              <a:ext cx="72147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2" name="図表 11">
            <a:extLst>
              <a:ext uri="{FF2B5EF4-FFF2-40B4-BE49-F238E27FC236}">
                <a16:creationId xmlns:a16="http://schemas.microsoft.com/office/drawing/2014/main" id="{E4A81A2C-2F9A-41A9-9EC2-568EF5D0A164}"/>
              </a:ext>
            </a:extLst>
          </p:cNvPr>
          <p:cNvGraphicFramePr/>
          <p:nvPr/>
        </p:nvGraphicFramePr>
        <p:xfrm>
          <a:off x="8866724" y="67233"/>
          <a:ext cx="1039276" cy="6572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18363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6063"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1-8-(1).</a:t>
            </a:r>
            <a:r>
              <a:rPr lang="ja-JP" altLang="en-US" sz="1800" dirty="0"/>
              <a:t>不祥事・トラブルの件数増加　</a:t>
            </a:r>
            <a:r>
              <a:rPr lang="en-US" altLang="ja-JP" sz="1800" dirty="0"/>
              <a:t>-</a:t>
            </a:r>
            <a:r>
              <a:rPr lang="ja-JP" altLang="en-US" sz="1800" dirty="0"/>
              <a:t>④</a:t>
            </a:r>
            <a:r>
              <a:rPr lang="ja-JP" altLang="en-US" sz="1800" dirty="0">
                <a:latin typeface="ＭＳ Ｐゴシック" panose="020B0600070205080204" pitchFamily="50" charset="-128"/>
                <a:ea typeface="ＭＳ Ｐゴシック" panose="020B0600070205080204" pitchFamily="50" charset="-128"/>
              </a:rPr>
              <a:t>長時間労働に関する現状</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長時間労働が疑われる事業所に対する監督指導の結果を見ると、実際に違法な長時間労働があったと判断された件数が平成</a:t>
            </a:r>
            <a:r>
              <a:rPr lang="en-US" altLang="ja-JP" sz="1600" dirty="0">
                <a:latin typeface="ＭＳ Ｐゴシック" panose="020B0600070205080204" pitchFamily="50" charset="-128"/>
                <a:ea typeface="ＭＳ Ｐゴシック" panose="020B0600070205080204" pitchFamily="50" charset="-128"/>
              </a:rPr>
              <a:t>27</a:t>
            </a:r>
            <a:r>
              <a:rPr lang="ja-JP" altLang="en-US" sz="1600" dirty="0">
                <a:latin typeface="ＭＳ Ｐゴシック" panose="020B0600070205080204" pitchFamily="50" charset="-128"/>
                <a:ea typeface="ＭＳ Ｐゴシック" panose="020B0600070205080204" pitchFamily="50" charset="-128"/>
              </a:rPr>
              <a:t>年から増加傾向にあります。</a:t>
            </a:r>
          </a:p>
        </p:txBody>
      </p:sp>
      <p:sp>
        <p:nvSpPr>
          <p:cNvPr id="10" name="正方形/長方形 9">
            <a:extLst>
              <a:ext uri="{FF2B5EF4-FFF2-40B4-BE49-F238E27FC236}">
                <a16:creationId xmlns:a16="http://schemas.microsoft.com/office/drawing/2014/main" id="{E65413B8-2698-4FBE-B20B-963F19A64EE3}"/>
              </a:ext>
            </a:extLst>
          </p:cNvPr>
          <p:cNvSpPr/>
          <p:nvPr/>
        </p:nvSpPr>
        <p:spPr>
          <a:xfrm>
            <a:off x="2307759" y="1912504"/>
            <a:ext cx="5290483"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監督指導結果　（違法な長時間労働があった数）</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E41C9E0E-400C-4FA0-AB6D-B489A8A1743F}"/>
              </a:ext>
            </a:extLst>
          </p:cNvPr>
          <p:cNvCxnSpPr/>
          <p:nvPr/>
        </p:nvCxnSpPr>
        <p:spPr>
          <a:xfrm>
            <a:off x="1345635" y="2248111"/>
            <a:ext cx="72147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EE78490B-FC1A-4311-9DE2-F6AA7C8EA9A6}"/>
              </a:ext>
            </a:extLst>
          </p:cNvPr>
          <p:cNvSpPr/>
          <p:nvPr/>
        </p:nvSpPr>
        <p:spPr>
          <a:xfrm>
            <a:off x="0" y="6588058"/>
            <a:ext cx="7252116"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出所：厚生</a:t>
            </a:r>
            <a:r>
              <a:rPr lang="ja-JP" altLang="en-US" sz="1100" dirty="0">
                <a:solidFill>
                  <a:schemeClr val="tx1"/>
                </a:solidFill>
                <a:latin typeface="ＭＳ Ｐゴシック" panose="020B0600070205080204" pitchFamily="50" charset="-128"/>
                <a:ea typeface="ＭＳ Ｐゴシック" panose="020B0600070205080204" pitchFamily="50" charset="-128"/>
              </a:rPr>
              <a:t>労働省「長時間労働が疑われる事業場に対する平成</a:t>
            </a:r>
            <a:r>
              <a:rPr lang="en-US" altLang="ja-JP" sz="1100" dirty="0">
                <a:solidFill>
                  <a:schemeClr val="tx1"/>
                </a:solidFill>
                <a:latin typeface="ＭＳ Ｐゴシック" panose="020B0600070205080204" pitchFamily="50" charset="-128"/>
                <a:ea typeface="ＭＳ Ｐゴシック" panose="020B0600070205080204" pitchFamily="50" charset="-128"/>
              </a:rPr>
              <a:t>30</a:t>
            </a:r>
            <a:r>
              <a:rPr lang="ja-JP" altLang="en-US" sz="1100" dirty="0">
                <a:solidFill>
                  <a:schemeClr val="tx1"/>
                </a:solidFill>
                <a:latin typeface="ＭＳ Ｐゴシック" panose="020B0600070205080204" pitchFamily="50" charset="-128"/>
                <a:ea typeface="ＭＳ Ｐゴシック" panose="020B0600070205080204" pitchFamily="50" charset="-128"/>
              </a:rPr>
              <a:t>年度の監督指導結果を公表します」</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3" name="グラフ 12">
            <a:extLst>
              <a:ext uri="{FF2B5EF4-FFF2-40B4-BE49-F238E27FC236}">
                <a16:creationId xmlns:a16="http://schemas.microsoft.com/office/drawing/2014/main" id="{6BC71644-5375-4BEB-9AD1-614FD2E152B0}"/>
              </a:ext>
            </a:extLst>
          </p:cNvPr>
          <p:cNvGraphicFramePr>
            <a:graphicFrameLocks/>
          </p:cNvGraphicFramePr>
          <p:nvPr/>
        </p:nvGraphicFramePr>
        <p:xfrm>
          <a:off x="1434957" y="2492807"/>
          <a:ext cx="7036086" cy="401479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図表 8">
            <a:extLst>
              <a:ext uri="{FF2B5EF4-FFF2-40B4-BE49-F238E27FC236}">
                <a16:creationId xmlns:a16="http://schemas.microsoft.com/office/drawing/2014/main" id="{28E87B64-346B-4AC1-9D88-E24A6D9227B7}"/>
              </a:ext>
            </a:extLst>
          </p:cNvPr>
          <p:cNvGraphicFramePr/>
          <p:nvPr/>
        </p:nvGraphicFramePr>
        <p:xfrm>
          <a:off x="8866724" y="67233"/>
          <a:ext cx="1039276" cy="6572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0331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967887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91" name="think-cell スライド" r:id="rId5" imgW="473" imgH="473" progId="TCLayout.ActiveDocument.1">
                  <p:embed/>
                </p:oleObj>
              </mc:Choice>
              <mc:Fallback>
                <p:oleObj name="think-cell スライド"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ja-JP" altLang="en-US" sz="1800" dirty="0">
                <a:latin typeface="ＭＳ Ｐゴシック" panose="020B0600070205080204" pitchFamily="50" charset="-128"/>
                <a:ea typeface="ＭＳ Ｐゴシック" panose="020B0600070205080204" pitchFamily="50" charset="-128"/>
              </a:rPr>
              <a:t>本日のセミナーの目的とゴール</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667512" y="1828798"/>
            <a:ext cx="1399032" cy="129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セミナーの</a:t>
            </a:r>
            <a:endParaRPr lang="en-US" altLang="ja-JP"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a:solidFill>
                  <a:schemeClr val="bg1"/>
                </a:solidFill>
                <a:latin typeface="ＭＳ Ｐゴシック" panose="020B0600070205080204" pitchFamily="50" charset="-128"/>
                <a:ea typeface="ＭＳ Ｐゴシック" panose="020B0600070205080204" pitchFamily="50" charset="-128"/>
              </a:rPr>
              <a:t>目的</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2368296" y="1828797"/>
            <a:ext cx="6501384" cy="129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Aft>
                <a:spcPts val="600"/>
              </a:spcAft>
              <a:buFont typeface="Arial" panose="020B0604020202020204" pitchFamily="34" charset="0"/>
              <a:buChar char="•"/>
            </a:pPr>
            <a:r>
              <a:rPr lang="ja-JP" altLang="en-US" dirty="0">
                <a:solidFill>
                  <a:schemeClr val="tx1"/>
                </a:solidFill>
                <a:latin typeface="ＭＳ Ｐゴシック" panose="020B0600070205080204" pitchFamily="50" charset="-128"/>
                <a:ea typeface="ＭＳ Ｐゴシック" panose="020B0600070205080204" pitchFamily="50" charset="-128"/>
              </a:rPr>
              <a:t>職場で発生するトラブルとその対応方法を理解する</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180000" indent="-180000">
              <a:buFont typeface="Arial" panose="020B0604020202020204" pitchFamily="34" charset="0"/>
              <a:buChar char="•"/>
            </a:pPr>
            <a:r>
              <a:rPr lang="ja-JP" altLang="en-US" dirty="0">
                <a:solidFill>
                  <a:schemeClr val="tx1"/>
                </a:solidFill>
                <a:latin typeface="ＭＳ Ｐゴシック" panose="020B0600070205080204" pitchFamily="50" charset="-128"/>
                <a:ea typeface="ＭＳ Ｐゴシック" panose="020B0600070205080204" pitchFamily="50" charset="-128"/>
              </a:rPr>
              <a:t>リスクマネジメントの基本的な考え方と対応手順を理解する</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667512" y="3694173"/>
            <a:ext cx="1399032" cy="129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セミナーの</a:t>
            </a:r>
            <a:endParaRPr lang="en-US" altLang="ja-JP"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a:solidFill>
                  <a:schemeClr val="bg1"/>
                </a:solidFill>
                <a:latin typeface="ＭＳ Ｐゴシック" panose="020B0600070205080204" pitchFamily="50" charset="-128"/>
                <a:ea typeface="ＭＳ Ｐゴシック" panose="020B0600070205080204" pitchFamily="50" charset="-128"/>
              </a:rPr>
              <a:t>ゴール</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2368296" y="3694172"/>
            <a:ext cx="6501384" cy="129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Aft>
                <a:spcPts val="600"/>
              </a:spcAft>
              <a:buFont typeface="Arial" panose="020B0604020202020204" pitchFamily="34" charset="0"/>
              <a:buChar char="•"/>
            </a:pPr>
            <a:r>
              <a:rPr lang="ja-JP" altLang="en-US" dirty="0">
                <a:solidFill>
                  <a:schemeClr val="tx1"/>
                </a:solidFill>
                <a:latin typeface="ＭＳ Ｐゴシック" panose="020B0600070205080204" pitchFamily="50" charset="-128"/>
                <a:ea typeface="ＭＳ Ｐゴシック" panose="020B0600070205080204" pitchFamily="50" charset="-128"/>
              </a:rPr>
              <a:t>自らの職場に存在するリスクを正しく把握し、未然に防止する</a:t>
            </a:r>
            <a:br>
              <a:rPr lang="en-US" altLang="ja-JP" dirty="0">
                <a:solidFill>
                  <a:schemeClr val="tx1"/>
                </a:solidFill>
                <a:latin typeface="ＭＳ Ｐゴシック" panose="020B0600070205080204" pitchFamily="50" charset="-128"/>
                <a:ea typeface="ＭＳ Ｐゴシック" panose="020B0600070205080204" pitchFamily="50" charset="-128"/>
              </a:rPr>
            </a:br>
            <a:r>
              <a:rPr lang="ja-JP" altLang="en-US" dirty="0">
                <a:solidFill>
                  <a:schemeClr val="tx1"/>
                </a:solidFill>
                <a:latin typeface="ＭＳ Ｐゴシック" panose="020B0600070205080204" pitchFamily="50" charset="-128"/>
                <a:ea typeface="ＭＳ Ｐゴシック" panose="020B0600070205080204" pitchFamily="50" charset="-128"/>
              </a:rPr>
              <a:t>方法と再発を防止する方法について検討・整理する</a:t>
            </a:r>
          </a:p>
        </p:txBody>
      </p:sp>
    </p:spTree>
    <p:extLst>
      <p:ext uri="{BB962C8B-B14F-4D97-AF65-F5344CB8AC3E}">
        <p14:creationId xmlns:p14="http://schemas.microsoft.com/office/powerpoint/2010/main" val="2887169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7087"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1-8-(2).</a:t>
            </a:r>
            <a:r>
              <a:rPr lang="ja-JP" altLang="en-US" sz="1800" dirty="0"/>
              <a:t>行政の監督基準の変化</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法改正等で行政の監督基準が変化しています。</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具体的には、平成</a:t>
            </a:r>
            <a:r>
              <a:rPr lang="en-US" altLang="ja-JP" sz="1600" dirty="0">
                <a:latin typeface="ＭＳ Ｐゴシック" panose="020B0600070205080204" pitchFamily="50" charset="-128"/>
                <a:ea typeface="ＭＳ Ｐゴシック" panose="020B0600070205080204" pitchFamily="50" charset="-128"/>
              </a:rPr>
              <a:t>28</a:t>
            </a:r>
            <a:r>
              <a:rPr lang="ja-JP" altLang="en-US" sz="1600" dirty="0">
                <a:latin typeface="ＭＳ Ｐゴシック" panose="020B0600070205080204" pitchFamily="50" charset="-128"/>
                <a:ea typeface="ＭＳ Ｐゴシック" panose="020B0600070205080204" pitchFamily="50" charset="-128"/>
              </a:rPr>
              <a:t>年</a:t>
            </a:r>
            <a:r>
              <a:rPr lang="en-US" altLang="ja-JP" sz="1600" dirty="0">
                <a:latin typeface="ＭＳ Ｐゴシック" panose="020B0600070205080204" pitchFamily="50" charset="-128"/>
                <a:ea typeface="ＭＳ Ｐゴシック" panose="020B0600070205080204" pitchFamily="50" charset="-128"/>
              </a:rPr>
              <a:t>12</a:t>
            </a:r>
            <a:r>
              <a:rPr lang="ja-JP" altLang="en-US" sz="1600" dirty="0">
                <a:latin typeface="ＭＳ Ｐゴシック" panose="020B0600070205080204" pitchFamily="50" charset="-128"/>
                <a:ea typeface="ＭＳ Ｐゴシック" panose="020B0600070205080204" pitchFamily="50" charset="-128"/>
              </a:rPr>
              <a:t>月に「過労死等ゼロ」緊急対策、パワーハラスメント対策の法制化などが例として挙げられます。</a:t>
            </a:r>
          </a:p>
        </p:txBody>
      </p:sp>
      <p:sp>
        <p:nvSpPr>
          <p:cNvPr id="6" name="正方形/長方形 5">
            <a:extLst>
              <a:ext uri="{FF2B5EF4-FFF2-40B4-BE49-F238E27FC236}">
                <a16:creationId xmlns:a16="http://schemas.microsoft.com/office/drawing/2014/main" id="{0C02F416-79C0-4210-9099-75121F94349E}"/>
              </a:ext>
            </a:extLst>
          </p:cNvPr>
          <p:cNvSpPr/>
          <p:nvPr/>
        </p:nvSpPr>
        <p:spPr>
          <a:xfrm>
            <a:off x="0" y="6391943"/>
            <a:ext cx="7252116"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出所：厚生労働省</a:t>
            </a:r>
            <a:r>
              <a:rPr lang="ja-JP" altLang="en-US" sz="1100" dirty="0">
                <a:solidFill>
                  <a:schemeClr val="tx1"/>
                </a:solidFill>
                <a:latin typeface="ＭＳ Ｐゴシック" panose="020B0600070205080204" pitchFamily="50" charset="-128"/>
                <a:ea typeface="ＭＳ Ｐゴシック" panose="020B0600070205080204" pitchFamily="50" charset="-128"/>
              </a:rPr>
              <a:t>「「過労死等ゼロ」緊急対策」</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2D9D1B1A-9E12-4861-80A2-FC09589CE4BF}"/>
              </a:ext>
            </a:extLst>
          </p:cNvPr>
          <p:cNvSpPr/>
          <p:nvPr/>
        </p:nvSpPr>
        <p:spPr>
          <a:xfrm>
            <a:off x="641229" y="2711610"/>
            <a:ext cx="3074504" cy="12895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r>
              <a:rPr kumimoji="1" lang="en-US" altLang="ja-JP" sz="1400" dirty="0">
                <a:solidFill>
                  <a:schemeClr val="tx1"/>
                </a:solidFill>
                <a:latin typeface="ＭＳ Ｐゴシック" panose="020B0600070205080204" pitchFamily="50" charset="-128"/>
                <a:ea typeface="ＭＳ Ｐゴシック" panose="020B0600070205080204" pitchFamily="50" charset="-128"/>
              </a:rPr>
              <a:t>(1)</a:t>
            </a:r>
            <a:r>
              <a:rPr lang="ja-JP" altLang="en-US" sz="1400" dirty="0">
                <a:solidFill>
                  <a:schemeClr val="tx1"/>
                </a:solidFill>
                <a:latin typeface="ＭＳ Ｐゴシック" panose="020B0600070205080204" pitchFamily="50" charset="-128"/>
                <a:ea typeface="ＭＳ Ｐゴシック" panose="020B0600070205080204" pitchFamily="50" charset="-128"/>
              </a:rPr>
              <a:t>過労死等ゼロ」緊急対策</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　　（平成</a:t>
            </a:r>
            <a:r>
              <a:rPr lang="en-US" altLang="ja-JP" sz="1400" dirty="0">
                <a:solidFill>
                  <a:schemeClr val="tx1"/>
                </a:solidFill>
                <a:latin typeface="ＭＳ Ｐゴシック" panose="020B0600070205080204" pitchFamily="50" charset="-128"/>
                <a:ea typeface="ＭＳ Ｐゴシック" panose="020B0600070205080204" pitchFamily="50" charset="-128"/>
              </a:rPr>
              <a:t>28</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r>
              <a:rPr lang="en-US" altLang="ja-JP" sz="1400" dirty="0">
                <a:solidFill>
                  <a:schemeClr val="tx1"/>
                </a:solidFill>
                <a:latin typeface="ＭＳ Ｐゴシック" panose="020B0600070205080204" pitchFamily="50" charset="-128"/>
                <a:ea typeface="ＭＳ Ｐゴシック" panose="020B0600070205080204" pitchFamily="50" charset="-128"/>
              </a:rPr>
              <a:t>12</a:t>
            </a:r>
            <a:r>
              <a:rPr lang="ja-JP" altLang="en-US" sz="1400" dirty="0">
                <a:solidFill>
                  <a:schemeClr val="tx1"/>
                </a:solidFill>
                <a:latin typeface="ＭＳ Ｐゴシック" panose="020B0600070205080204" pitchFamily="50" charset="-128"/>
                <a:ea typeface="ＭＳ Ｐゴシック" panose="020B0600070205080204" pitchFamily="50" charset="-128"/>
              </a:rPr>
              <a:t>月）</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3109B868-A4D1-46D0-80B5-DD5C165955E1}"/>
              </a:ext>
            </a:extLst>
          </p:cNvPr>
          <p:cNvSpPr/>
          <p:nvPr/>
        </p:nvSpPr>
        <p:spPr>
          <a:xfrm>
            <a:off x="3974288" y="2711610"/>
            <a:ext cx="5290483" cy="12895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542925" indent="-277813">
              <a:buFont typeface="+mj-lt"/>
              <a:buAutoNum type="arabicPeriod"/>
              <a:tabLst>
                <a:tab pos="357188" algn="l"/>
              </a:tabLst>
            </a:pPr>
            <a:r>
              <a:rPr lang="ja-JP" altLang="en-US" sz="1400" dirty="0">
                <a:solidFill>
                  <a:schemeClr val="tx1"/>
                </a:solidFill>
                <a:latin typeface="ＭＳ Ｐゴシック" panose="020B0600070205080204" pitchFamily="50" charset="-128"/>
                <a:ea typeface="ＭＳ Ｐゴシック" panose="020B0600070205080204" pitchFamily="50" charset="-128"/>
              </a:rPr>
              <a:t>違法な長時間労働を許さない取組の強化</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542925" indent="-277813">
              <a:buFont typeface="+mj-lt"/>
              <a:buAutoNum type="arabicPeriod"/>
              <a:tabLst>
                <a:tab pos="357188" algn="l"/>
              </a:tabLst>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メンタルヘルス･パワハラ防止対策のための取組の強化</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542925" indent="-277813">
              <a:buFont typeface="+mj-lt"/>
              <a:buAutoNum type="arabicPeriod"/>
              <a:tabLst>
                <a:tab pos="357188" algn="l"/>
              </a:tabLst>
            </a:pPr>
            <a:r>
              <a:rPr lang="ja-JP" altLang="en-US" sz="1400" dirty="0">
                <a:solidFill>
                  <a:schemeClr val="tx1"/>
                </a:solidFill>
                <a:latin typeface="ＭＳ Ｐゴシック" panose="020B0600070205080204" pitchFamily="50" charset="-128"/>
                <a:ea typeface="ＭＳ Ｐゴシック" panose="020B0600070205080204" pitchFamily="50" charset="-128"/>
              </a:rPr>
              <a:t>社会全体で過労死等ゼロを目指す取組の強化</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43048F1A-EB4C-4F57-9EA3-6FACA5C025E6}"/>
              </a:ext>
            </a:extLst>
          </p:cNvPr>
          <p:cNvSpPr/>
          <p:nvPr/>
        </p:nvSpPr>
        <p:spPr>
          <a:xfrm>
            <a:off x="641229" y="4342640"/>
            <a:ext cx="3074504" cy="12895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r>
              <a:rPr kumimoji="1" lang="en-US" altLang="ja-JP" sz="1400" dirty="0">
                <a:solidFill>
                  <a:schemeClr val="tx1"/>
                </a:solidFill>
                <a:latin typeface="ＭＳ Ｐゴシック" panose="020B0600070205080204" pitchFamily="50" charset="-128"/>
                <a:ea typeface="ＭＳ Ｐゴシック" panose="020B0600070205080204" pitchFamily="50" charset="-128"/>
              </a:rPr>
              <a:t>(2)</a:t>
            </a:r>
            <a:r>
              <a:rPr lang="ja-JP" altLang="en-US" sz="1400" dirty="0">
                <a:solidFill>
                  <a:schemeClr val="tx1"/>
                </a:solidFill>
                <a:latin typeface="ＭＳ Ｐゴシック" panose="020B0600070205080204" pitchFamily="50" charset="-128"/>
                <a:ea typeface="ＭＳ Ｐゴシック" panose="020B0600070205080204" pitchFamily="50" charset="-128"/>
              </a:rPr>
              <a:t>パワーハラスメント対策が事業主</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en-US" altLang="ja-JP"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の義務となります！　</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　　～セクシュアルハラスメント等</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　　　 の防止対策も強化されます～</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　　　（令和元年６月）</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正方形/長方形 10">
            <a:extLst>
              <a:ext uri="{FF2B5EF4-FFF2-40B4-BE49-F238E27FC236}">
                <a16:creationId xmlns:a16="http://schemas.microsoft.com/office/drawing/2014/main" id="{5330A8D5-8DBC-49AA-A721-3D6A6EF166FA}"/>
              </a:ext>
            </a:extLst>
          </p:cNvPr>
          <p:cNvSpPr/>
          <p:nvPr/>
        </p:nvSpPr>
        <p:spPr>
          <a:xfrm>
            <a:off x="3974288" y="4342640"/>
            <a:ext cx="5290483" cy="12895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542925" indent="-277813">
              <a:buFont typeface="+mj-lt"/>
              <a:buAutoNum type="arabicPeriod"/>
              <a:tabLst>
                <a:tab pos="357188" algn="l"/>
              </a:tabLst>
            </a:pPr>
            <a:r>
              <a:rPr lang="ja-JP" altLang="en-US" sz="1400" dirty="0">
                <a:solidFill>
                  <a:schemeClr val="tx1"/>
                </a:solidFill>
                <a:latin typeface="ＭＳ Ｐゴシック" panose="020B0600070205080204" pitchFamily="50" charset="-128"/>
                <a:ea typeface="ＭＳ Ｐゴシック" panose="020B0600070205080204" pitchFamily="50" charset="-128"/>
              </a:rPr>
              <a:t>パワーハラスメント対策の法制化</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 ～労働施策総合推進法の改正～</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542925" indent="-277813">
              <a:buFont typeface="+mj-lt"/>
              <a:buAutoNum type="arabicPeriod"/>
              <a:tabLst>
                <a:tab pos="357188" algn="l"/>
              </a:tabLst>
            </a:pPr>
            <a:r>
              <a:rPr lang="ja-JP" altLang="en-US" sz="1400" dirty="0">
                <a:solidFill>
                  <a:schemeClr val="tx1"/>
                </a:solidFill>
                <a:latin typeface="ＭＳ Ｐゴシック" panose="020B0600070205080204" pitchFamily="50" charset="-128"/>
                <a:ea typeface="ＭＳ Ｐゴシック" panose="020B0600070205080204" pitchFamily="50" charset="-128"/>
              </a:rPr>
              <a:t>セクシュアルハラスメント等防止対策の実効性の向上</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 ～男女雇用機会均等法、育児・介護休業法、労働施策総合</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en-US" altLang="ja-JP"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推進法の改正～</a:t>
            </a:r>
          </a:p>
        </p:txBody>
      </p:sp>
      <p:grpSp>
        <p:nvGrpSpPr>
          <p:cNvPr id="12" name="グループ化 11">
            <a:extLst>
              <a:ext uri="{FF2B5EF4-FFF2-40B4-BE49-F238E27FC236}">
                <a16:creationId xmlns:a16="http://schemas.microsoft.com/office/drawing/2014/main" id="{81BF3EC5-F2EF-488D-ACA7-0562A51C1FB8}"/>
              </a:ext>
            </a:extLst>
          </p:cNvPr>
          <p:cNvGrpSpPr/>
          <p:nvPr/>
        </p:nvGrpSpPr>
        <p:grpSpPr>
          <a:xfrm>
            <a:off x="641229" y="2137749"/>
            <a:ext cx="3074504" cy="369474"/>
            <a:chOff x="151598" y="1912504"/>
            <a:chExt cx="9602806" cy="369474"/>
          </a:xfrm>
        </p:grpSpPr>
        <p:sp>
          <p:nvSpPr>
            <p:cNvPr id="13" name="正方形/長方形 12">
              <a:extLst>
                <a:ext uri="{FF2B5EF4-FFF2-40B4-BE49-F238E27FC236}">
                  <a16:creationId xmlns:a16="http://schemas.microsoft.com/office/drawing/2014/main" id="{593B9B46-52C8-433B-A239-2F88CB683527}"/>
                </a:ext>
              </a:extLst>
            </p:cNvPr>
            <p:cNvSpPr/>
            <p:nvPr/>
          </p:nvSpPr>
          <p:spPr>
            <a:xfrm>
              <a:off x="692814" y="1912504"/>
              <a:ext cx="8520374"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法改正等の例</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4" name="直線コネクタ 13">
              <a:extLst>
                <a:ext uri="{FF2B5EF4-FFF2-40B4-BE49-F238E27FC236}">
                  <a16:creationId xmlns:a16="http://schemas.microsoft.com/office/drawing/2014/main" id="{1178F68E-F7C0-4153-9DB5-6E9E54FC13BF}"/>
                </a:ext>
              </a:extLst>
            </p:cNvPr>
            <p:cNvCxnSpPr/>
            <p:nvPr/>
          </p:nvCxnSpPr>
          <p:spPr>
            <a:xfrm>
              <a:off x="151598" y="2248111"/>
              <a:ext cx="9602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a:extLst>
              <a:ext uri="{FF2B5EF4-FFF2-40B4-BE49-F238E27FC236}">
                <a16:creationId xmlns:a16="http://schemas.microsoft.com/office/drawing/2014/main" id="{2FEE3A27-7E57-4A3E-A3BC-4D36D193C23D}"/>
              </a:ext>
            </a:extLst>
          </p:cNvPr>
          <p:cNvGrpSpPr/>
          <p:nvPr/>
        </p:nvGrpSpPr>
        <p:grpSpPr>
          <a:xfrm>
            <a:off x="3974287" y="2137749"/>
            <a:ext cx="5290483" cy="369474"/>
            <a:chOff x="151598" y="1912504"/>
            <a:chExt cx="9602806" cy="369474"/>
          </a:xfrm>
        </p:grpSpPr>
        <p:sp>
          <p:nvSpPr>
            <p:cNvPr id="16" name="正方形/長方形 15">
              <a:extLst>
                <a:ext uri="{FF2B5EF4-FFF2-40B4-BE49-F238E27FC236}">
                  <a16:creationId xmlns:a16="http://schemas.microsoft.com/office/drawing/2014/main" id="{B6852781-61AF-473E-83C4-387ACC093ADC}"/>
                </a:ext>
              </a:extLst>
            </p:cNvPr>
            <p:cNvSpPr/>
            <p:nvPr/>
          </p:nvSpPr>
          <p:spPr>
            <a:xfrm>
              <a:off x="692814" y="1912504"/>
              <a:ext cx="8520374"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概要</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7" name="直線コネクタ 16">
              <a:extLst>
                <a:ext uri="{FF2B5EF4-FFF2-40B4-BE49-F238E27FC236}">
                  <a16:creationId xmlns:a16="http://schemas.microsoft.com/office/drawing/2014/main" id="{4760A3A8-E0E1-4844-BF07-37751270F0B2}"/>
                </a:ext>
              </a:extLst>
            </p:cNvPr>
            <p:cNvCxnSpPr>
              <a:cxnSpLocks/>
            </p:cNvCxnSpPr>
            <p:nvPr/>
          </p:nvCxnSpPr>
          <p:spPr>
            <a:xfrm>
              <a:off x="151598" y="2248111"/>
              <a:ext cx="9602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8" name="図表 17">
            <a:extLst>
              <a:ext uri="{FF2B5EF4-FFF2-40B4-BE49-F238E27FC236}">
                <a16:creationId xmlns:a16="http://schemas.microsoft.com/office/drawing/2014/main" id="{AF5C4A08-0D41-4D6D-9E6F-80F431074C72}"/>
              </a:ext>
            </a:extLst>
          </p:cNvPr>
          <p:cNvGraphicFramePr/>
          <p:nvPr/>
        </p:nvGraphicFramePr>
        <p:xfrm>
          <a:off x="8866724" y="67233"/>
          <a:ext cx="1039276" cy="6572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正方形/長方形 18">
            <a:extLst>
              <a:ext uri="{FF2B5EF4-FFF2-40B4-BE49-F238E27FC236}">
                <a16:creationId xmlns:a16="http://schemas.microsoft.com/office/drawing/2014/main" id="{A8E887EA-23BA-4A40-8CEA-CBE9D3DD626F}"/>
              </a:ext>
            </a:extLst>
          </p:cNvPr>
          <p:cNvSpPr/>
          <p:nvPr/>
        </p:nvSpPr>
        <p:spPr>
          <a:xfrm>
            <a:off x="0" y="6608877"/>
            <a:ext cx="8424000"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出所：厚生労働省</a:t>
            </a:r>
            <a:r>
              <a:rPr lang="ja-JP" altLang="en-US" sz="1100" dirty="0">
                <a:solidFill>
                  <a:schemeClr val="tx1"/>
                </a:solidFill>
                <a:latin typeface="ＭＳ Ｐゴシック" panose="020B0600070205080204" pitchFamily="50" charset="-128"/>
                <a:ea typeface="ＭＳ Ｐゴシック" panose="020B0600070205080204" pitchFamily="50" charset="-128"/>
              </a:rPr>
              <a:t>「パワーハラスメント対策が事業主の義務となります！　　　～セクシュアルハラスメント等の防止対策も強化されます～」</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47325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8111"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a:t>
            </a:r>
            <a:r>
              <a:rPr lang="ja-JP" altLang="en-US" sz="1800" dirty="0"/>
              <a:t>参考</a:t>
            </a:r>
            <a:r>
              <a:rPr lang="en-US" altLang="ja-JP" sz="1800" dirty="0"/>
              <a:t>】</a:t>
            </a:r>
            <a:r>
              <a:rPr lang="ja-JP" altLang="en-US" sz="1800" dirty="0"/>
              <a:t>　労働基準監督署による是正指導の要件</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平成</a:t>
            </a:r>
            <a:r>
              <a:rPr lang="en-US" altLang="ja-JP" sz="1600" dirty="0">
                <a:latin typeface="ＭＳ Ｐゴシック" panose="020B0600070205080204" pitchFamily="50" charset="-128"/>
                <a:ea typeface="ＭＳ Ｐゴシック" panose="020B0600070205080204" pitchFamily="50" charset="-128"/>
              </a:rPr>
              <a:t>28</a:t>
            </a:r>
            <a:r>
              <a:rPr lang="ja-JP" altLang="en-US" sz="1600" dirty="0">
                <a:latin typeface="ＭＳ Ｐゴシック" panose="020B0600070205080204" pitchFamily="50" charset="-128"/>
                <a:ea typeface="ＭＳ Ｐゴシック" panose="020B0600070205080204" pitchFamily="50" charset="-128"/>
              </a:rPr>
              <a:t>年</a:t>
            </a:r>
            <a:r>
              <a:rPr lang="en-US" altLang="ja-JP" sz="1600" dirty="0">
                <a:latin typeface="ＭＳ Ｐゴシック" panose="020B0600070205080204" pitchFamily="50" charset="-128"/>
                <a:ea typeface="ＭＳ Ｐゴシック" panose="020B0600070205080204" pitchFamily="50" charset="-128"/>
              </a:rPr>
              <a:t>12</a:t>
            </a:r>
            <a:r>
              <a:rPr lang="ja-JP" altLang="en-US" sz="1600" dirty="0">
                <a:latin typeface="ＭＳ Ｐゴシック" panose="020B0600070205080204" pitchFamily="50" charset="-128"/>
                <a:ea typeface="ＭＳ Ｐゴシック" panose="020B0600070205080204" pitchFamily="50" charset="-128"/>
              </a:rPr>
              <a:t>月に「過労死等ゼロ」緊急対策が取りまとめられ、労働基準監督署による是正指導対象の拡大や企業名公表制度の強化されました。</a:t>
            </a:r>
          </a:p>
        </p:txBody>
      </p:sp>
      <p:sp>
        <p:nvSpPr>
          <p:cNvPr id="6" name="正方形/長方形 5">
            <a:extLst>
              <a:ext uri="{FF2B5EF4-FFF2-40B4-BE49-F238E27FC236}">
                <a16:creationId xmlns:a16="http://schemas.microsoft.com/office/drawing/2014/main" id="{0C02F416-79C0-4210-9099-75121F94349E}"/>
              </a:ext>
            </a:extLst>
          </p:cNvPr>
          <p:cNvSpPr/>
          <p:nvPr/>
        </p:nvSpPr>
        <p:spPr>
          <a:xfrm>
            <a:off x="0" y="6588058"/>
            <a:ext cx="7252116"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出所：厚生労働省</a:t>
            </a:r>
            <a:r>
              <a:rPr lang="ja-JP" altLang="en-US" sz="1100" dirty="0">
                <a:solidFill>
                  <a:schemeClr val="tx1"/>
                </a:solidFill>
                <a:latin typeface="ＭＳ Ｐゴシック" panose="020B0600070205080204" pitchFamily="50" charset="-128"/>
                <a:ea typeface="ＭＳ Ｐゴシック" panose="020B0600070205080204" pitchFamily="50" charset="-128"/>
              </a:rPr>
              <a:t>「「過労死等ゼロ」緊急対策」</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pic>
        <p:nvPicPr>
          <p:cNvPr id="7" name="図 6">
            <a:extLst>
              <a:ext uri="{FF2B5EF4-FFF2-40B4-BE49-F238E27FC236}">
                <a16:creationId xmlns:a16="http://schemas.microsoft.com/office/drawing/2014/main" id="{5002DF2F-D9D9-43C7-8D88-CF61E51C5D39}"/>
              </a:ext>
            </a:extLst>
          </p:cNvPr>
          <p:cNvPicPr>
            <a:picLocks noChangeAspect="1"/>
          </p:cNvPicPr>
          <p:nvPr/>
        </p:nvPicPr>
        <p:blipFill rotWithShape="1">
          <a:blip r:embed="rId6"/>
          <a:srcRect t="12834" b="1892"/>
          <a:stretch/>
        </p:blipFill>
        <p:spPr>
          <a:xfrm>
            <a:off x="635243" y="2453268"/>
            <a:ext cx="8635514" cy="3592855"/>
          </a:xfrm>
          <a:prstGeom prst="rect">
            <a:avLst/>
          </a:prstGeom>
        </p:spPr>
      </p:pic>
      <p:grpSp>
        <p:nvGrpSpPr>
          <p:cNvPr id="8" name="グループ化 7">
            <a:extLst>
              <a:ext uri="{FF2B5EF4-FFF2-40B4-BE49-F238E27FC236}">
                <a16:creationId xmlns:a16="http://schemas.microsoft.com/office/drawing/2014/main" id="{E518D1BF-D7C8-401B-860D-B75CF456BC81}"/>
              </a:ext>
            </a:extLst>
          </p:cNvPr>
          <p:cNvGrpSpPr/>
          <p:nvPr/>
        </p:nvGrpSpPr>
        <p:grpSpPr>
          <a:xfrm>
            <a:off x="758283" y="1912504"/>
            <a:ext cx="8430322" cy="369474"/>
            <a:chOff x="1345635" y="1912504"/>
            <a:chExt cx="7214730" cy="369474"/>
          </a:xfrm>
        </p:grpSpPr>
        <p:sp>
          <p:nvSpPr>
            <p:cNvPr id="9" name="正方形/長方形 8">
              <a:extLst>
                <a:ext uri="{FF2B5EF4-FFF2-40B4-BE49-F238E27FC236}">
                  <a16:creationId xmlns:a16="http://schemas.microsoft.com/office/drawing/2014/main" id="{181F783D-28C9-47D7-948C-26BDD0E29C2B}"/>
                </a:ext>
              </a:extLst>
            </p:cNvPr>
            <p:cNvSpPr/>
            <p:nvPr/>
          </p:nvSpPr>
          <p:spPr>
            <a:xfrm>
              <a:off x="2307759" y="1912504"/>
              <a:ext cx="5290483"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是正指導の要件変更</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 name="直線コネクタ 9">
              <a:extLst>
                <a:ext uri="{FF2B5EF4-FFF2-40B4-BE49-F238E27FC236}">
                  <a16:creationId xmlns:a16="http://schemas.microsoft.com/office/drawing/2014/main" id="{F6EAE5CA-093D-4E64-8481-84102CEDDF7C}"/>
                </a:ext>
              </a:extLst>
            </p:cNvPr>
            <p:cNvCxnSpPr/>
            <p:nvPr/>
          </p:nvCxnSpPr>
          <p:spPr>
            <a:xfrm>
              <a:off x="1345635" y="2248111"/>
              <a:ext cx="72147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1" name="図表 10">
            <a:extLst>
              <a:ext uri="{FF2B5EF4-FFF2-40B4-BE49-F238E27FC236}">
                <a16:creationId xmlns:a16="http://schemas.microsoft.com/office/drawing/2014/main" id="{4EA26B44-8435-48B9-B05A-B1F23401A702}"/>
              </a:ext>
            </a:extLst>
          </p:cNvPr>
          <p:cNvGraphicFramePr/>
          <p:nvPr/>
        </p:nvGraphicFramePr>
        <p:xfrm>
          <a:off x="8866724" y="67233"/>
          <a:ext cx="1039276" cy="6572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6324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35"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a:t>
            </a:r>
            <a:r>
              <a:rPr lang="ja-JP" altLang="en-US" sz="1800" dirty="0"/>
              <a:t>参考</a:t>
            </a:r>
            <a:r>
              <a:rPr lang="en-US" altLang="ja-JP" sz="1800" dirty="0"/>
              <a:t>】</a:t>
            </a:r>
            <a:r>
              <a:rPr lang="ja-JP" altLang="en-US" sz="1800" dirty="0"/>
              <a:t>　パワーハラスメント対策の法制化</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令和元年６月の法改正により、職場におけるパワーハラスメント防止のために、雇用管理上必要な措置を講じることが事業主の義務となりました。</a:t>
            </a:r>
          </a:p>
        </p:txBody>
      </p:sp>
      <p:pic>
        <p:nvPicPr>
          <p:cNvPr id="16" name="図 15">
            <a:extLst>
              <a:ext uri="{FF2B5EF4-FFF2-40B4-BE49-F238E27FC236}">
                <a16:creationId xmlns:a16="http://schemas.microsoft.com/office/drawing/2014/main" id="{F8EB205F-4430-4B52-9C56-0BD55864326C}"/>
              </a:ext>
            </a:extLst>
          </p:cNvPr>
          <p:cNvPicPr>
            <a:picLocks noChangeAspect="1"/>
          </p:cNvPicPr>
          <p:nvPr/>
        </p:nvPicPr>
        <p:blipFill rotWithShape="1">
          <a:blip r:embed="rId6"/>
          <a:srcRect t="29416"/>
          <a:stretch/>
        </p:blipFill>
        <p:spPr>
          <a:xfrm>
            <a:off x="1046657" y="2416917"/>
            <a:ext cx="7812687" cy="4145511"/>
          </a:xfrm>
          <a:prstGeom prst="rect">
            <a:avLst/>
          </a:prstGeom>
        </p:spPr>
      </p:pic>
      <p:grpSp>
        <p:nvGrpSpPr>
          <p:cNvPr id="17" name="グループ化 16">
            <a:extLst>
              <a:ext uri="{FF2B5EF4-FFF2-40B4-BE49-F238E27FC236}">
                <a16:creationId xmlns:a16="http://schemas.microsoft.com/office/drawing/2014/main" id="{74B7A9AF-7D70-459F-A22F-6C3CE7453112}"/>
              </a:ext>
            </a:extLst>
          </p:cNvPr>
          <p:cNvGrpSpPr/>
          <p:nvPr/>
        </p:nvGrpSpPr>
        <p:grpSpPr>
          <a:xfrm>
            <a:off x="1141480" y="1912504"/>
            <a:ext cx="7663929" cy="369474"/>
            <a:chOff x="1345635" y="1912504"/>
            <a:chExt cx="7214730" cy="369474"/>
          </a:xfrm>
        </p:grpSpPr>
        <p:sp>
          <p:nvSpPr>
            <p:cNvPr id="18" name="正方形/長方形 17">
              <a:extLst>
                <a:ext uri="{FF2B5EF4-FFF2-40B4-BE49-F238E27FC236}">
                  <a16:creationId xmlns:a16="http://schemas.microsoft.com/office/drawing/2014/main" id="{4A3CBC6D-565A-4CB4-842D-B757243CF462}"/>
                </a:ext>
              </a:extLst>
            </p:cNvPr>
            <p:cNvSpPr/>
            <p:nvPr/>
          </p:nvSpPr>
          <p:spPr>
            <a:xfrm>
              <a:off x="2307759" y="1912504"/>
              <a:ext cx="5290483"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パワーハラスメント対策の法制化　～労働施策総合推進法の改正～</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9" name="直線コネクタ 18">
              <a:extLst>
                <a:ext uri="{FF2B5EF4-FFF2-40B4-BE49-F238E27FC236}">
                  <a16:creationId xmlns:a16="http://schemas.microsoft.com/office/drawing/2014/main" id="{5DF079EE-9DC2-4FAF-98D3-BF0E0F34D880}"/>
                </a:ext>
              </a:extLst>
            </p:cNvPr>
            <p:cNvCxnSpPr/>
            <p:nvPr/>
          </p:nvCxnSpPr>
          <p:spPr>
            <a:xfrm>
              <a:off x="1345635" y="2248111"/>
              <a:ext cx="72147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0" name="図表 9">
            <a:extLst>
              <a:ext uri="{FF2B5EF4-FFF2-40B4-BE49-F238E27FC236}">
                <a16:creationId xmlns:a16="http://schemas.microsoft.com/office/drawing/2014/main" id="{1B85CD14-09CD-4B55-9ABF-C60A1B9F2A58}"/>
              </a:ext>
            </a:extLst>
          </p:cNvPr>
          <p:cNvGraphicFramePr/>
          <p:nvPr/>
        </p:nvGraphicFramePr>
        <p:xfrm>
          <a:off x="8866724" y="67233"/>
          <a:ext cx="1039276" cy="6572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正方形/長方形 10">
            <a:extLst>
              <a:ext uri="{FF2B5EF4-FFF2-40B4-BE49-F238E27FC236}">
                <a16:creationId xmlns:a16="http://schemas.microsoft.com/office/drawing/2014/main" id="{A46C109E-D7AC-433B-A97F-53DD434A1634}"/>
              </a:ext>
            </a:extLst>
          </p:cNvPr>
          <p:cNvSpPr/>
          <p:nvPr/>
        </p:nvSpPr>
        <p:spPr>
          <a:xfrm>
            <a:off x="0" y="6608877"/>
            <a:ext cx="8424000"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出所：厚生労働省</a:t>
            </a:r>
            <a:r>
              <a:rPr lang="ja-JP" altLang="en-US" sz="1100" dirty="0">
                <a:solidFill>
                  <a:schemeClr val="tx1"/>
                </a:solidFill>
                <a:latin typeface="ＭＳ Ｐゴシック" panose="020B0600070205080204" pitchFamily="50" charset="-128"/>
                <a:ea typeface="ＭＳ Ｐゴシック" panose="020B0600070205080204" pitchFamily="50" charset="-128"/>
              </a:rPr>
              <a:t>「パワーハラスメント対策が事業主の義務となります！　　　～セクシュアルハラスメント等の防止対策も強化されます～」</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59201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159"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1-8-(3).</a:t>
            </a:r>
            <a:r>
              <a:rPr lang="ja-JP" altLang="en-US" sz="1800" dirty="0"/>
              <a:t>労働者･消費者の情報発信</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en-US" altLang="ja-JP" sz="1600" dirty="0">
                <a:latin typeface="ＭＳ Ｐゴシック" panose="020B0600070205080204" pitchFamily="50" charset="-128"/>
                <a:ea typeface="ＭＳ Ｐゴシック" panose="020B0600070205080204" pitchFamily="50" charset="-128"/>
              </a:rPr>
              <a:t>SNS</a:t>
            </a:r>
            <a:r>
              <a:rPr lang="ja-JP" altLang="en-US" sz="1600" dirty="0">
                <a:latin typeface="ＭＳ Ｐゴシック" panose="020B0600070205080204" pitchFamily="50" charset="-128"/>
                <a:ea typeface="ＭＳ Ｐゴシック" panose="020B0600070205080204" pitchFamily="50" charset="-128"/>
              </a:rPr>
              <a:t>等が普及し、一個人の投稿を契機として企業が予期せぬ非難にさらされたりする、いわゆる炎上につながる事例が増えています。</a:t>
            </a:r>
          </a:p>
        </p:txBody>
      </p:sp>
      <p:grpSp>
        <p:nvGrpSpPr>
          <p:cNvPr id="14" name="グループ化 13">
            <a:extLst>
              <a:ext uri="{FF2B5EF4-FFF2-40B4-BE49-F238E27FC236}">
                <a16:creationId xmlns:a16="http://schemas.microsoft.com/office/drawing/2014/main" id="{422A32B3-30C1-41F9-BAE1-ED92A18FFCFD}"/>
              </a:ext>
            </a:extLst>
          </p:cNvPr>
          <p:cNvGrpSpPr/>
          <p:nvPr/>
        </p:nvGrpSpPr>
        <p:grpSpPr>
          <a:xfrm>
            <a:off x="1154125" y="1933004"/>
            <a:ext cx="7624255" cy="369474"/>
            <a:chOff x="1140873" y="1933004"/>
            <a:chExt cx="7624255" cy="369474"/>
          </a:xfrm>
        </p:grpSpPr>
        <p:sp>
          <p:nvSpPr>
            <p:cNvPr id="7" name="正方形/長方形 6">
              <a:extLst>
                <a:ext uri="{FF2B5EF4-FFF2-40B4-BE49-F238E27FC236}">
                  <a16:creationId xmlns:a16="http://schemas.microsoft.com/office/drawing/2014/main" id="{3218F0B9-288E-41E1-97AA-71D142EF2EFD}"/>
                </a:ext>
              </a:extLst>
            </p:cNvPr>
            <p:cNvSpPr/>
            <p:nvPr/>
          </p:nvSpPr>
          <p:spPr>
            <a:xfrm>
              <a:off x="1140873" y="1933004"/>
              <a:ext cx="7624255"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国内における炎上発生件数推移</a:t>
              </a:r>
            </a:p>
          </p:txBody>
        </p:sp>
        <p:cxnSp>
          <p:nvCxnSpPr>
            <p:cNvPr id="8" name="直線コネクタ 7">
              <a:extLst>
                <a:ext uri="{FF2B5EF4-FFF2-40B4-BE49-F238E27FC236}">
                  <a16:creationId xmlns:a16="http://schemas.microsoft.com/office/drawing/2014/main" id="{E10FBE8D-9009-4506-BE63-BF15D46CE3E1}"/>
                </a:ext>
              </a:extLst>
            </p:cNvPr>
            <p:cNvCxnSpPr/>
            <p:nvPr/>
          </p:nvCxnSpPr>
          <p:spPr>
            <a:xfrm>
              <a:off x="1725035" y="2268607"/>
              <a:ext cx="645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正方形/長方形 8">
            <a:extLst>
              <a:ext uri="{FF2B5EF4-FFF2-40B4-BE49-F238E27FC236}">
                <a16:creationId xmlns:a16="http://schemas.microsoft.com/office/drawing/2014/main" id="{6EBF2BFB-5B9D-4F7C-8590-86017CBAB050}"/>
              </a:ext>
            </a:extLst>
          </p:cNvPr>
          <p:cNvSpPr/>
          <p:nvPr/>
        </p:nvSpPr>
        <p:spPr>
          <a:xfrm>
            <a:off x="0" y="6588058"/>
            <a:ext cx="7252116"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出所：山口真一「炎上とクチコミの経済学」（</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2018</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F3409854-BAD0-4995-8CC7-7D2FB3FCE0C7}"/>
              </a:ext>
            </a:extLst>
          </p:cNvPr>
          <p:cNvSpPr/>
          <p:nvPr/>
        </p:nvSpPr>
        <p:spPr>
          <a:xfrm>
            <a:off x="2131097" y="5736671"/>
            <a:ext cx="5993488" cy="478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r>
              <a:rPr lang="ja-JP" altLang="en-US" sz="1100" dirty="0">
                <a:solidFill>
                  <a:schemeClr val="tx1"/>
                </a:solidFill>
                <a:latin typeface="ＭＳ Ｐゴシック" panose="020B0600070205080204" pitchFamily="50" charset="-128"/>
                <a:ea typeface="ＭＳ Ｐゴシック" panose="020B0600070205080204" pitchFamily="50" charset="-128"/>
              </a:rPr>
              <a:t>株式会社エルテス公開データより取得。エルテス社における炎上の定義は「エルテス社が指定する</a:t>
            </a:r>
            <a:br>
              <a:rPr lang="en-US" altLang="ja-JP" sz="1100" dirty="0">
                <a:solidFill>
                  <a:schemeClr val="tx1"/>
                </a:solidFill>
                <a:latin typeface="ＭＳ Ｐゴシック" panose="020B0600070205080204" pitchFamily="50" charset="-128"/>
                <a:ea typeface="ＭＳ Ｐゴシック" panose="020B0600070205080204" pitchFamily="50" charset="-128"/>
              </a:rPr>
            </a:br>
            <a:r>
              <a:rPr lang="ja-JP" altLang="en-US" sz="1100" dirty="0">
                <a:solidFill>
                  <a:schemeClr val="tx1"/>
                </a:solidFill>
                <a:latin typeface="ＭＳ Ｐゴシック" panose="020B0600070205080204" pitchFamily="50" charset="-128"/>
                <a:ea typeface="ＭＳ Ｐゴシック" panose="020B0600070205080204" pitchFamily="50" charset="-128"/>
              </a:rPr>
              <a:t>　 まとめサイトに掲載され、かつ、</a:t>
            </a:r>
            <a:r>
              <a:rPr lang="en-US" altLang="ja-JP" sz="1100" dirty="0">
                <a:solidFill>
                  <a:schemeClr val="tx1"/>
                </a:solidFill>
                <a:latin typeface="ＭＳ Ｐゴシック" panose="020B0600070205080204" pitchFamily="50" charset="-128"/>
                <a:ea typeface="ＭＳ Ｐゴシック" panose="020B0600070205080204" pitchFamily="50" charset="-128"/>
              </a:rPr>
              <a:t>Twitter</a:t>
            </a:r>
            <a:r>
              <a:rPr lang="ja-JP" altLang="en-US" sz="1100" dirty="0">
                <a:solidFill>
                  <a:schemeClr val="tx1"/>
                </a:solidFill>
                <a:latin typeface="ＭＳ Ｐゴシック" panose="020B0600070205080204" pitchFamily="50" charset="-128"/>
                <a:ea typeface="ＭＳ Ｐゴシック" panose="020B0600070205080204" pitchFamily="50" charset="-128"/>
              </a:rPr>
              <a:t>のリツイートが</a:t>
            </a:r>
            <a:r>
              <a:rPr lang="en-US" altLang="ja-JP" sz="1100" dirty="0">
                <a:solidFill>
                  <a:schemeClr val="tx1"/>
                </a:solidFill>
                <a:latin typeface="ＭＳ Ｐゴシック" panose="020B0600070205080204" pitchFamily="50" charset="-128"/>
                <a:ea typeface="ＭＳ Ｐゴシック" panose="020B0600070205080204" pitchFamily="50" charset="-128"/>
              </a:rPr>
              <a:t>50</a:t>
            </a:r>
            <a:r>
              <a:rPr lang="ja-JP" altLang="en-US" sz="1100" dirty="0">
                <a:solidFill>
                  <a:schemeClr val="tx1"/>
                </a:solidFill>
                <a:latin typeface="ＭＳ Ｐゴシック" panose="020B0600070205080204" pitchFamily="50" charset="-128"/>
                <a:ea typeface="ＭＳ Ｐゴシック" panose="020B0600070205080204" pitchFamily="50" charset="-128"/>
              </a:rPr>
              <a:t>回以上されているもの」である。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pic>
        <p:nvPicPr>
          <p:cNvPr id="13" name="図 12">
            <a:extLst>
              <a:ext uri="{FF2B5EF4-FFF2-40B4-BE49-F238E27FC236}">
                <a16:creationId xmlns:a16="http://schemas.microsoft.com/office/drawing/2014/main" id="{779C1D3A-977C-436F-99F7-F8BD964DB95A}"/>
              </a:ext>
            </a:extLst>
          </p:cNvPr>
          <p:cNvPicPr>
            <a:picLocks noChangeAspect="1"/>
          </p:cNvPicPr>
          <p:nvPr/>
        </p:nvPicPr>
        <p:blipFill>
          <a:blip r:embed="rId7"/>
          <a:stretch>
            <a:fillRect/>
          </a:stretch>
        </p:blipFill>
        <p:spPr>
          <a:xfrm>
            <a:off x="1643412" y="2462468"/>
            <a:ext cx="6619175" cy="3199791"/>
          </a:xfrm>
          <a:prstGeom prst="rect">
            <a:avLst/>
          </a:prstGeom>
        </p:spPr>
      </p:pic>
      <p:graphicFrame>
        <p:nvGraphicFramePr>
          <p:cNvPr id="15" name="図表 14">
            <a:extLst>
              <a:ext uri="{FF2B5EF4-FFF2-40B4-BE49-F238E27FC236}">
                <a16:creationId xmlns:a16="http://schemas.microsoft.com/office/drawing/2014/main" id="{78B1BABA-CC7F-4E7E-BC5C-3932A75083F1}"/>
              </a:ext>
            </a:extLst>
          </p:cNvPr>
          <p:cNvGraphicFramePr/>
          <p:nvPr/>
        </p:nvGraphicFramePr>
        <p:xfrm>
          <a:off x="8866724" y="67233"/>
          <a:ext cx="1039276" cy="6572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59753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1183"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1-8-(4).</a:t>
            </a:r>
            <a:r>
              <a:rPr lang="ja-JP" altLang="en-US" sz="1800" dirty="0">
                <a:latin typeface="ＭＳ Ｐゴシック" panose="020B0600070205080204" pitchFamily="50" charset="-128"/>
                <a:ea typeface="ＭＳ Ｐゴシック" panose="020B0600070205080204" pitchFamily="50" charset="-128"/>
              </a:rPr>
              <a:t>不祥事発生による</a:t>
            </a:r>
            <a:r>
              <a:rPr lang="ja-JP" altLang="en-US" sz="1800" dirty="0"/>
              <a:t>影響の大きさ</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消費者の多くが商品購入に先立ってインターネットで情報収集をしており、企業の不祥事･評判を目にする機会があります。</a:t>
            </a:r>
            <a:br>
              <a:rPr lang="en-US" altLang="ja-JP" sz="1600" dirty="0">
                <a:latin typeface="ＭＳ Ｐゴシック" panose="020B0600070205080204" pitchFamily="50" charset="-128"/>
                <a:ea typeface="ＭＳ Ｐゴシック" panose="020B0600070205080204" pitchFamily="50" charset="-128"/>
              </a:rPr>
            </a:br>
            <a:r>
              <a:rPr lang="ja-JP" altLang="en-US" sz="1600" dirty="0">
                <a:latin typeface="ＭＳ Ｐゴシック" panose="020B0600070205080204" pitchFamily="50" charset="-128"/>
                <a:ea typeface="ＭＳ Ｐゴシック" panose="020B0600070205080204" pitchFamily="50" charset="-128"/>
              </a:rPr>
              <a:t>検索の結果にネガティブな記載があった場合は、それを気にして購入をとりやめることもあります。</a:t>
            </a:r>
          </a:p>
        </p:txBody>
      </p:sp>
      <p:sp>
        <p:nvSpPr>
          <p:cNvPr id="8" name="正方形/長方形 7">
            <a:extLst>
              <a:ext uri="{FF2B5EF4-FFF2-40B4-BE49-F238E27FC236}">
                <a16:creationId xmlns:a16="http://schemas.microsoft.com/office/drawing/2014/main" id="{786D39A1-DFDE-4C50-92FF-5458518EF408}"/>
              </a:ext>
            </a:extLst>
          </p:cNvPr>
          <p:cNvSpPr/>
          <p:nvPr/>
        </p:nvSpPr>
        <p:spPr>
          <a:xfrm>
            <a:off x="627797" y="2125566"/>
            <a:ext cx="4303693" cy="540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何かを購入する前にインターネット検索するか</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 name="直線コネクタ 8">
            <a:extLst>
              <a:ext uri="{FF2B5EF4-FFF2-40B4-BE49-F238E27FC236}">
                <a16:creationId xmlns:a16="http://schemas.microsoft.com/office/drawing/2014/main" id="{97E55659-9DFD-4B35-93C2-815055BC7983}"/>
              </a:ext>
            </a:extLst>
          </p:cNvPr>
          <p:cNvCxnSpPr/>
          <p:nvPr/>
        </p:nvCxnSpPr>
        <p:spPr>
          <a:xfrm>
            <a:off x="957541" y="2666173"/>
            <a:ext cx="3644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9E93520B-2CFA-46AB-A0D6-5D19BF6A0664}"/>
              </a:ext>
            </a:extLst>
          </p:cNvPr>
          <p:cNvSpPr/>
          <p:nvPr/>
        </p:nvSpPr>
        <p:spPr>
          <a:xfrm>
            <a:off x="4974510" y="2125566"/>
            <a:ext cx="4303693" cy="540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悪評等のネガティブな記載（利用者の不満や</a:t>
            </a:r>
            <a:br>
              <a:rPr lang="en-US" altLang="ja-JP" sz="1400" b="1" dirty="0">
                <a:solidFill>
                  <a:schemeClr val="tx1"/>
                </a:solidFill>
                <a:latin typeface="ＭＳ Ｐゴシック" panose="020B0600070205080204" pitchFamily="50" charset="-128"/>
                <a:ea typeface="ＭＳ Ｐゴシック" panose="020B0600070205080204" pitchFamily="50" charset="-128"/>
              </a:rPr>
            </a:br>
            <a:r>
              <a:rPr lang="ja-JP" altLang="en-US" sz="1400" b="1" dirty="0">
                <a:solidFill>
                  <a:schemeClr val="tx1"/>
                </a:solidFill>
                <a:latin typeface="ＭＳ Ｐゴシック" panose="020B0600070205080204" pitchFamily="50" charset="-128"/>
                <a:ea typeface="ＭＳ Ｐゴシック" panose="020B0600070205080204" pitchFamily="50" charset="-128"/>
              </a:rPr>
              <a:t>クレーム）により、購入をとりやめるか</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2" name="直線コネクタ 11">
            <a:extLst>
              <a:ext uri="{FF2B5EF4-FFF2-40B4-BE49-F238E27FC236}">
                <a16:creationId xmlns:a16="http://schemas.microsoft.com/office/drawing/2014/main" id="{71224B82-77A6-4AE4-9251-51E3CA92C059}"/>
              </a:ext>
            </a:extLst>
          </p:cNvPr>
          <p:cNvCxnSpPr/>
          <p:nvPr/>
        </p:nvCxnSpPr>
        <p:spPr>
          <a:xfrm>
            <a:off x="5304254" y="2666173"/>
            <a:ext cx="3644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48167F05-8B63-4828-88B8-5BDE4B46CEEF}"/>
              </a:ext>
            </a:extLst>
          </p:cNvPr>
          <p:cNvSpPr/>
          <p:nvPr/>
        </p:nvSpPr>
        <p:spPr>
          <a:xfrm>
            <a:off x="0" y="6588058"/>
            <a:ext cx="7252116"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出所：株式会社エルテス「インターネットの購買行動にあたる影響調査」</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pic>
        <p:nvPicPr>
          <p:cNvPr id="18" name="図 17">
            <a:extLst>
              <a:ext uri="{FF2B5EF4-FFF2-40B4-BE49-F238E27FC236}">
                <a16:creationId xmlns:a16="http://schemas.microsoft.com/office/drawing/2014/main" id="{17EAC390-9AA5-483E-B071-2CA39D0DC9B9}"/>
              </a:ext>
            </a:extLst>
          </p:cNvPr>
          <p:cNvPicPr>
            <a:picLocks noChangeAspect="1"/>
          </p:cNvPicPr>
          <p:nvPr/>
        </p:nvPicPr>
        <p:blipFill>
          <a:blip r:embed="rId7"/>
          <a:stretch>
            <a:fillRect/>
          </a:stretch>
        </p:blipFill>
        <p:spPr>
          <a:xfrm>
            <a:off x="5150799" y="3017432"/>
            <a:ext cx="3951114" cy="2708843"/>
          </a:xfrm>
          <a:prstGeom prst="rect">
            <a:avLst/>
          </a:prstGeom>
        </p:spPr>
      </p:pic>
      <p:graphicFrame>
        <p:nvGraphicFramePr>
          <p:cNvPr id="19" name="図表 18">
            <a:extLst>
              <a:ext uri="{FF2B5EF4-FFF2-40B4-BE49-F238E27FC236}">
                <a16:creationId xmlns:a16="http://schemas.microsoft.com/office/drawing/2014/main" id="{8B7A47F7-6975-40CA-B015-82B594B1F23C}"/>
              </a:ext>
            </a:extLst>
          </p:cNvPr>
          <p:cNvGraphicFramePr/>
          <p:nvPr/>
        </p:nvGraphicFramePr>
        <p:xfrm>
          <a:off x="8866724" y="67233"/>
          <a:ext cx="1039276" cy="6572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正方形/長方形 19">
            <a:extLst>
              <a:ext uri="{FF2B5EF4-FFF2-40B4-BE49-F238E27FC236}">
                <a16:creationId xmlns:a16="http://schemas.microsoft.com/office/drawing/2014/main" id="{1BBF24E3-593B-4372-8ABE-A4EC3850BE8A}"/>
              </a:ext>
            </a:extLst>
          </p:cNvPr>
          <p:cNvSpPr/>
          <p:nvPr/>
        </p:nvSpPr>
        <p:spPr>
          <a:xfrm>
            <a:off x="1149411" y="5726275"/>
            <a:ext cx="4953294"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1100" dirty="0">
                <a:solidFill>
                  <a:schemeClr val="tx1"/>
                </a:solidFill>
                <a:latin typeface="ＭＳ Ｐゴシック" panose="020B0600070205080204" pitchFamily="50" charset="-128"/>
                <a:ea typeface="ＭＳ Ｐゴシック" panose="020B0600070205080204" pitchFamily="50" charset="-128"/>
              </a:rPr>
              <a:t>N=1,083</a:t>
            </a:r>
          </a:p>
        </p:txBody>
      </p:sp>
      <p:sp>
        <p:nvSpPr>
          <p:cNvPr id="21" name="正方形/長方形 20">
            <a:extLst>
              <a:ext uri="{FF2B5EF4-FFF2-40B4-BE49-F238E27FC236}">
                <a16:creationId xmlns:a16="http://schemas.microsoft.com/office/drawing/2014/main" id="{735B4AC1-E3A9-4169-9DA8-566154DAD1AC}"/>
              </a:ext>
            </a:extLst>
          </p:cNvPr>
          <p:cNvSpPr/>
          <p:nvPr/>
        </p:nvSpPr>
        <p:spPr>
          <a:xfrm>
            <a:off x="5548888" y="5726275"/>
            <a:ext cx="4093632"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1100" dirty="0">
                <a:solidFill>
                  <a:schemeClr val="tx1"/>
                </a:solidFill>
                <a:latin typeface="ＭＳ Ｐゴシック" panose="020B0600070205080204" pitchFamily="50" charset="-128"/>
                <a:ea typeface="ＭＳ Ｐゴシック" panose="020B0600070205080204" pitchFamily="50" charset="-128"/>
              </a:rPr>
              <a:t>N=1,083</a:t>
            </a:r>
          </a:p>
        </p:txBody>
      </p:sp>
      <p:pic>
        <p:nvPicPr>
          <p:cNvPr id="23" name="図 22">
            <a:extLst>
              <a:ext uri="{FF2B5EF4-FFF2-40B4-BE49-F238E27FC236}">
                <a16:creationId xmlns:a16="http://schemas.microsoft.com/office/drawing/2014/main" id="{A64F28B4-CD73-4E03-94D7-E88549C18397}"/>
              </a:ext>
            </a:extLst>
          </p:cNvPr>
          <p:cNvPicPr>
            <a:picLocks noChangeAspect="1"/>
          </p:cNvPicPr>
          <p:nvPr/>
        </p:nvPicPr>
        <p:blipFill rotWithShape="1">
          <a:blip r:embed="rId13"/>
          <a:srcRect l="14699"/>
          <a:stretch/>
        </p:blipFill>
        <p:spPr>
          <a:xfrm>
            <a:off x="1149411" y="2960918"/>
            <a:ext cx="3452334" cy="2737686"/>
          </a:xfrm>
          <a:prstGeom prst="rect">
            <a:avLst/>
          </a:prstGeom>
        </p:spPr>
      </p:pic>
    </p:spTree>
    <p:extLst>
      <p:ext uri="{BB962C8B-B14F-4D97-AF65-F5344CB8AC3E}">
        <p14:creationId xmlns:p14="http://schemas.microsoft.com/office/powerpoint/2010/main" val="2178439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2207"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1-9.</a:t>
            </a:r>
            <a:r>
              <a:rPr lang="ja-JP" altLang="en-US" sz="1800" dirty="0"/>
              <a:t>中小企業における職場での不祥事・トラブルの再発防止事例</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「ヒューマンエラーの発生」、「ハラスメントの発生」、「メンタルヘルス不調者の発生」、「長時間労働の発生」の</a:t>
            </a:r>
            <a:r>
              <a:rPr lang="en-US" altLang="ja-JP" sz="1600" dirty="0">
                <a:latin typeface="ＭＳ Ｐゴシック" panose="020B0600070205080204" pitchFamily="50" charset="-128"/>
                <a:ea typeface="ＭＳ Ｐゴシック" panose="020B0600070205080204" pitchFamily="50" charset="-128"/>
              </a:rPr>
              <a:t>4</a:t>
            </a:r>
            <a:r>
              <a:rPr lang="ja-JP" altLang="en-US" sz="1600" dirty="0" err="1">
                <a:latin typeface="ＭＳ Ｐゴシック" panose="020B0600070205080204" pitchFamily="50" charset="-128"/>
                <a:ea typeface="ＭＳ Ｐゴシック" panose="020B0600070205080204" pitchFamily="50" charset="-128"/>
              </a:rPr>
              <a:t>つにつ</a:t>
            </a:r>
            <a:r>
              <a:rPr lang="ja-JP" altLang="en-US" sz="1600" dirty="0">
                <a:latin typeface="ＭＳ Ｐゴシック" panose="020B0600070205080204" pitchFamily="50" charset="-128"/>
                <a:ea typeface="ＭＳ Ｐゴシック" panose="020B0600070205080204" pitchFamily="50" charset="-128"/>
              </a:rPr>
              <a:t>いて、中小企業で発生するとどのような影響があるのか、その後の再発防止はどのように取り組んでいるのかを事例をもとにご紹介します。</a:t>
            </a:r>
          </a:p>
        </p:txBody>
      </p:sp>
      <p:sp>
        <p:nvSpPr>
          <p:cNvPr id="31" name="正方形/長方形 30">
            <a:extLst>
              <a:ext uri="{FF2B5EF4-FFF2-40B4-BE49-F238E27FC236}">
                <a16:creationId xmlns:a16="http://schemas.microsoft.com/office/drawing/2014/main" id="{993D0023-33B1-4B37-864B-AC8020F2F6A5}"/>
              </a:ext>
            </a:extLst>
          </p:cNvPr>
          <p:cNvSpPr/>
          <p:nvPr/>
        </p:nvSpPr>
        <p:spPr>
          <a:xfrm>
            <a:off x="983363" y="2146529"/>
            <a:ext cx="3468780" cy="164384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r>
              <a:rPr kumimoji="1" lang="ja-JP" altLang="en-US" sz="2000" dirty="0">
                <a:solidFill>
                  <a:schemeClr val="tx1"/>
                </a:solidFill>
                <a:latin typeface="ＭＳ Ｐゴシック" panose="020B0600070205080204" pitchFamily="50" charset="-128"/>
                <a:ea typeface="ＭＳ Ｐゴシック" panose="020B0600070205080204" pitchFamily="50" charset="-128"/>
              </a:rPr>
              <a:t>ヒューマンエラー</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の発生</a:t>
            </a:r>
          </a:p>
        </p:txBody>
      </p:sp>
      <p:sp>
        <p:nvSpPr>
          <p:cNvPr id="32" name="正方形/長方形 31">
            <a:extLst>
              <a:ext uri="{FF2B5EF4-FFF2-40B4-BE49-F238E27FC236}">
                <a16:creationId xmlns:a16="http://schemas.microsoft.com/office/drawing/2014/main" id="{73D8613C-9552-4F6D-B49D-A42ED1A4AAA4}"/>
              </a:ext>
            </a:extLst>
          </p:cNvPr>
          <p:cNvSpPr/>
          <p:nvPr/>
        </p:nvSpPr>
        <p:spPr>
          <a:xfrm>
            <a:off x="5382107" y="2146529"/>
            <a:ext cx="3468780" cy="164384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r>
              <a:rPr kumimoji="1" lang="ja-JP" altLang="en-US" sz="2000" dirty="0">
                <a:solidFill>
                  <a:schemeClr val="tx1"/>
                </a:solidFill>
                <a:latin typeface="ＭＳ Ｐゴシック" panose="020B0600070205080204" pitchFamily="50" charset="-128"/>
                <a:ea typeface="ＭＳ Ｐゴシック" panose="020B0600070205080204" pitchFamily="50" charset="-128"/>
              </a:rPr>
              <a:t>ハラスメントの</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発生</a:t>
            </a:r>
          </a:p>
        </p:txBody>
      </p:sp>
      <p:sp>
        <p:nvSpPr>
          <p:cNvPr id="33" name="正方形/長方形 32">
            <a:extLst>
              <a:ext uri="{FF2B5EF4-FFF2-40B4-BE49-F238E27FC236}">
                <a16:creationId xmlns:a16="http://schemas.microsoft.com/office/drawing/2014/main" id="{A46A9436-2492-400A-B135-C975E2EE7251}"/>
              </a:ext>
            </a:extLst>
          </p:cNvPr>
          <p:cNvSpPr/>
          <p:nvPr/>
        </p:nvSpPr>
        <p:spPr>
          <a:xfrm>
            <a:off x="983363" y="4273575"/>
            <a:ext cx="3468780" cy="164384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r>
              <a:rPr kumimoji="1" lang="ja-JP" altLang="en-US" sz="2000" dirty="0">
                <a:solidFill>
                  <a:schemeClr val="tx1"/>
                </a:solidFill>
                <a:latin typeface="ＭＳ Ｐゴシック" panose="020B0600070205080204" pitchFamily="50" charset="-128"/>
                <a:ea typeface="ＭＳ Ｐゴシック" panose="020B0600070205080204" pitchFamily="50" charset="-128"/>
              </a:rPr>
              <a:t>メンタルヘルス</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不調者の発生</a:t>
            </a:r>
          </a:p>
        </p:txBody>
      </p:sp>
      <p:sp>
        <p:nvSpPr>
          <p:cNvPr id="34" name="正方形/長方形 33">
            <a:extLst>
              <a:ext uri="{FF2B5EF4-FFF2-40B4-BE49-F238E27FC236}">
                <a16:creationId xmlns:a16="http://schemas.microsoft.com/office/drawing/2014/main" id="{9CDF91A1-374F-4A61-8DC6-21547D0DDD36}"/>
              </a:ext>
            </a:extLst>
          </p:cNvPr>
          <p:cNvSpPr/>
          <p:nvPr/>
        </p:nvSpPr>
        <p:spPr>
          <a:xfrm>
            <a:off x="5382107" y="4273575"/>
            <a:ext cx="3468780" cy="164384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r>
              <a:rPr kumimoji="1" lang="ja-JP" altLang="en-US" sz="2000" dirty="0">
                <a:solidFill>
                  <a:schemeClr val="tx1"/>
                </a:solidFill>
                <a:latin typeface="ＭＳ Ｐゴシック" panose="020B0600070205080204" pitchFamily="50" charset="-128"/>
                <a:ea typeface="ＭＳ Ｐゴシック" panose="020B0600070205080204" pitchFamily="50" charset="-128"/>
              </a:rPr>
              <a:t>長時間労働の</a:t>
            </a:r>
            <a:br>
              <a:rPr kumimoji="1" lang="en-US" altLang="ja-JP" sz="2000" dirty="0">
                <a:solidFill>
                  <a:schemeClr val="tx1"/>
                </a:solidFill>
                <a:latin typeface="ＭＳ Ｐゴシック" panose="020B0600070205080204" pitchFamily="50" charset="-128"/>
                <a:ea typeface="ＭＳ Ｐゴシック" panose="020B0600070205080204" pitchFamily="50" charset="-128"/>
              </a:rPr>
            </a:br>
            <a:r>
              <a:rPr kumimoji="1" lang="ja-JP" altLang="en-US" sz="2000" dirty="0">
                <a:solidFill>
                  <a:schemeClr val="tx1"/>
                </a:solidFill>
                <a:latin typeface="ＭＳ Ｐゴシック" panose="020B0600070205080204" pitchFamily="50" charset="-128"/>
                <a:ea typeface="ＭＳ Ｐゴシック" panose="020B0600070205080204" pitchFamily="50" charset="-128"/>
              </a:rPr>
              <a:t>発生</a:t>
            </a:r>
          </a:p>
        </p:txBody>
      </p:sp>
      <p:grpSp>
        <p:nvGrpSpPr>
          <p:cNvPr id="35" name="グループ化 34">
            <a:extLst>
              <a:ext uri="{FF2B5EF4-FFF2-40B4-BE49-F238E27FC236}">
                <a16:creationId xmlns:a16="http://schemas.microsoft.com/office/drawing/2014/main" id="{1AB50F72-C755-4CF1-BCF7-73A82E0D2A63}"/>
              </a:ext>
            </a:extLst>
          </p:cNvPr>
          <p:cNvGrpSpPr/>
          <p:nvPr/>
        </p:nvGrpSpPr>
        <p:grpSpPr>
          <a:xfrm>
            <a:off x="3188834" y="2265535"/>
            <a:ext cx="1036982" cy="1081859"/>
            <a:chOff x="3136985" y="2696155"/>
            <a:chExt cx="1140680" cy="1190045"/>
          </a:xfrm>
        </p:grpSpPr>
        <p:pic>
          <p:nvPicPr>
            <p:cNvPr id="36" name="グラフィックス 35" descr="プログラマー">
              <a:extLst>
                <a:ext uri="{FF2B5EF4-FFF2-40B4-BE49-F238E27FC236}">
                  <a16:creationId xmlns:a16="http://schemas.microsoft.com/office/drawing/2014/main" id="{12778A07-1CEB-41B5-A12B-ADA7BEC8E8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36985" y="2971800"/>
              <a:ext cx="914400" cy="914400"/>
            </a:xfrm>
            <a:prstGeom prst="rect">
              <a:avLst/>
            </a:prstGeom>
          </p:spPr>
        </p:pic>
        <p:pic>
          <p:nvPicPr>
            <p:cNvPr id="37" name="グラフィックス 36" descr="警告">
              <a:extLst>
                <a:ext uri="{FF2B5EF4-FFF2-40B4-BE49-F238E27FC236}">
                  <a16:creationId xmlns:a16="http://schemas.microsoft.com/office/drawing/2014/main" id="{A1B62260-D928-4C2F-BAD0-D297699DE4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51090" y="2696155"/>
              <a:ext cx="426575" cy="426575"/>
            </a:xfrm>
            <a:prstGeom prst="rect">
              <a:avLst/>
            </a:prstGeom>
          </p:spPr>
        </p:pic>
      </p:grpSp>
      <p:grpSp>
        <p:nvGrpSpPr>
          <p:cNvPr id="38" name="グループ化 37">
            <a:extLst>
              <a:ext uri="{FF2B5EF4-FFF2-40B4-BE49-F238E27FC236}">
                <a16:creationId xmlns:a16="http://schemas.microsoft.com/office/drawing/2014/main" id="{00552495-5D5B-4962-9B61-E13276B106DD}"/>
              </a:ext>
            </a:extLst>
          </p:cNvPr>
          <p:cNvGrpSpPr/>
          <p:nvPr/>
        </p:nvGrpSpPr>
        <p:grpSpPr>
          <a:xfrm>
            <a:off x="3237762" y="4391324"/>
            <a:ext cx="1102639" cy="1225114"/>
            <a:chOff x="3182630" y="4675888"/>
            <a:chExt cx="1212903" cy="1347625"/>
          </a:xfrm>
        </p:grpSpPr>
        <p:pic>
          <p:nvPicPr>
            <p:cNvPr id="39" name="グラフィックス 38" descr="脈打つハート">
              <a:extLst>
                <a:ext uri="{FF2B5EF4-FFF2-40B4-BE49-F238E27FC236}">
                  <a16:creationId xmlns:a16="http://schemas.microsoft.com/office/drawing/2014/main" id="{597C4875-8415-4FD6-81BC-C9D5A94181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81133" y="4675888"/>
              <a:ext cx="914400" cy="914400"/>
            </a:xfrm>
            <a:prstGeom prst="rect">
              <a:avLst/>
            </a:prstGeom>
          </p:spPr>
        </p:pic>
        <p:pic>
          <p:nvPicPr>
            <p:cNvPr id="40" name="グラフィックス 39" descr="睡眠">
              <a:extLst>
                <a:ext uri="{FF2B5EF4-FFF2-40B4-BE49-F238E27FC236}">
                  <a16:creationId xmlns:a16="http://schemas.microsoft.com/office/drawing/2014/main" id="{1CB376DC-841E-422D-A49E-8A1E5FD0FE0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82630" y="5267810"/>
              <a:ext cx="755703" cy="755703"/>
            </a:xfrm>
            <a:prstGeom prst="rect">
              <a:avLst/>
            </a:prstGeom>
          </p:spPr>
        </p:pic>
      </p:grpSp>
      <p:grpSp>
        <p:nvGrpSpPr>
          <p:cNvPr id="44" name="グループ化 43">
            <a:extLst>
              <a:ext uri="{FF2B5EF4-FFF2-40B4-BE49-F238E27FC236}">
                <a16:creationId xmlns:a16="http://schemas.microsoft.com/office/drawing/2014/main" id="{794C0F61-A6AA-4D2F-BC14-827DB4D82514}"/>
              </a:ext>
            </a:extLst>
          </p:cNvPr>
          <p:cNvGrpSpPr/>
          <p:nvPr/>
        </p:nvGrpSpPr>
        <p:grpSpPr>
          <a:xfrm>
            <a:off x="7699835" y="4451443"/>
            <a:ext cx="996447" cy="1118927"/>
            <a:chOff x="7630386" y="4790802"/>
            <a:chExt cx="996446" cy="1230820"/>
          </a:xfrm>
        </p:grpSpPr>
        <p:pic>
          <p:nvPicPr>
            <p:cNvPr id="45" name="グラフィックス 44" descr="目覚まし時計">
              <a:extLst>
                <a:ext uri="{FF2B5EF4-FFF2-40B4-BE49-F238E27FC236}">
                  <a16:creationId xmlns:a16="http://schemas.microsoft.com/office/drawing/2014/main" id="{AD3B717C-6632-4F0A-8973-AC2437E1D01C}"/>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21299" t="21999" r="21251" b="15866"/>
            <a:stretch/>
          </p:blipFill>
          <p:spPr>
            <a:xfrm>
              <a:off x="8014573" y="4790802"/>
              <a:ext cx="612259" cy="662187"/>
            </a:xfrm>
            <a:prstGeom prst="ellipse">
              <a:avLst/>
            </a:prstGeom>
          </p:spPr>
        </p:pic>
        <p:pic>
          <p:nvPicPr>
            <p:cNvPr id="46" name="グラフィックス 45" descr="食事をしている人">
              <a:extLst>
                <a:ext uri="{FF2B5EF4-FFF2-40B4-BE49-F238E27FC236}">
                  <a16:creationId xmlns:a16="http://schemas.microsoft.com/office/drawing/2014/main" id="{D2480955-CCBE-4D84-8E9B-7A5870630DE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30386" y="5265919"/>
              <a:ext cx="755703" cy="755703"/>
            </a:xfrm>
            <a:prstGeom prst="rect">
              <a:avLst/>
            </a:prstGeom>
          </p:spPr>
        </p:pic>
      </p:grpSp>
      <p:sp>
        <p:nvSpPr>
          <p:cNvPr id="47" name="正方形/長方形 46">
            <a:extLst>
              <a:ext uri="{FF2B5EF4-FFF2-40B4-BE49-F238E27FC236}">
                <a16:creationId xmlns:a16="http://schemas.microsoft.com/office/drawing/2014/main" id="{7BAA2079-44D3-4953-9814-D6C2AC225E94}"/>
              </a:ext>
            </a:extLst>
          </p:cNvPr>
          <p:cNvSpPr/>
          <p:nvPr/>
        </p:nvSpPr>
        <p:spPr>
          <a:xfrm>
            <a:off x="5865219" y="5632957"/>
            <a:ext cx="420301" cy="59504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ja-JP" sz="1400" dirty="0">
                <a:solidFill>
                  <a:schemeClr val="tx1"/>
                </a:solidFill>
                <a:latin typeface="ＭＳ Ｐゴシック" panose="020B0600070205080204" pitchFamily="50" charset="-128"/>
                <a:ea typeface="ＭＳ Ｐゴシック" panose="020B0600070205080204" pitchFamily="50" charset="-128"/>
              </a:rPr>
              <a:t>E</a:t>
            </a:r>
            <a:r>
              <a:rPr lang="ja-JP" altLang="en-US" sz="1400" dirty="0">
                <a:solidFill>
                  <a:schemeClr val="tx1"/>
                </a:solidFill>
                <a:latin typeface="ＭＳ Ｐゴシック" panose="020B0600070205080204" pitchFamily="50" charset="-128"/>
                <a:ea typeface="ＭＳ Ｐゴシック" panose="020B0600070205080204" pitchFamily="50" charset="-128"/>
              </a:rPr>
              <a:t>社</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8" name="正方形/長方形 47">
            <a:extLst>
              <a:ext uri="{FF2B5EF4-FFF2-40B4-BE49-F238E27FC236}">
                <a16:creationId xmlns:a16="http://schemas.microsoft.com/office/drawing/2014/main" id="{44EED94D-F4F1-4FC5-AB8C-FD7BABF1B07B}"/>
              </a:ext>
            </a:extLst>
          </p:cNvPr>
          <p:cNvSpPr/>
          <p:nvPr/>
        </p:nvSpPr>
        <p:spPr>
          <a:xfrm>
            <a:off x="6285519" y="5632957"/>
            <a:ext cx="3057420" cy="59504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400" dirty="0">
                <a:solidFill>
                  <a:schemeClr val="tx1"/>
                </a:solidFill>
                <a:latin typeface="ＭＳ Ｐゴシック" panose="020B0600070205080204" pitchFamily="50" charset="-128"/>
                <a:ea typeface="ＭＳ Ｐゴシック" panose="020B0600070205080204" pitchFamily="50" charset="-128"/>
              </a:rPr>
              <a:t>業務の偏り解消</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根本的な業務量の削減</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6" name="正方形/長方形 55">
            <a:extLst>
              <a:ext uri="{FF2B5EF4-FFF2-40B4-BE49-F238E27FC236}">
                <a16:creationId xmlns:a16="http://schemas.microsoft.com/office/drawing/2014/main" id="{97C83D5A-98EE-4E3A-A743-34FB2A619AF0}"/>
              </a:ext>
            </a:extLst>
          </p:cNvPr>
          <p:cNvSpPr/>
          <p:nvPr/>
        </p:nvSpPr>
        <p:spPr>
          <a:xfrm>
            <a:off x="5865219" y="3489839"/>
            <a:ext cx="420301" cy="59504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ja-JP" sz="1400" dirty="0">
                <a:solidFill>
                  <a:schemeClr val="tx1"/>
                </a:solidFill>
                <a:latin typeface="ＭＳ Ｐゴシック" panose="020B0600070205080204" pitchFamily="50" charset="-128"/>
                <a:ea typeface="ＭＳ Ｐゴシック" panose="020B0600070205080204" pitchFamily="50" charset="-128"/>
              </a:rPr>
              <a:t>C</a:t>
            </a:r>
            <a:r>
              <a:rPr lang="ja-JP" altLang="en-US" sz="1400" dirty="0">
                <a:solidFill>
                  <a:schemeClr val="tx1"/>
                </a:solidFill>
                <a:latin typeface="ＭＳ Ｐゴシック" panose="020B0600070205080204" pitchFamily="50" charset="-128"/>
                <a:ea typeface="ＭＳ Ｐゴシック" panose="020B0600070205080204" pitchFamily="50" charset="-128"/>
              </a:rPr>
              <a:t>社</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7" name="正方形/長方形 56">
            <a:extLst>
              <a:ext uri="{FF2B5EF4-FFF2-40B4-BE49-F238E27FC236}">
                <a16:creationId xmlns:a16="http://schemas.microsoft.com/office/drawing/2014/main" id="{63E47584-CE8E-43DA-990A-AD027F666E31}"/>
              </a:ext>
            </a:extLst>
          </p:cNvPr>
          <p:cNvSpPr/>
          <p:nvPr/>
        </p:nvSpPr>
        <p:spPr>
          <a:xfrm>
            <a:off x="6285519" y="3489839"/>
            <a:ext cx="3057420" cy="59504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400" dirty="0">
                <a:solidFill>
                  <a:schemeClr val="tx1"/>
                </a:solidFill>
                <a:latin typeface="ＭＳ Ｐゴシック" panose="020B0600070205080204" pitchFamily="50" charset="-128"/>
                <a:ea typeface="ＭＳ Ｐゴシック" panose="020B0600070205080204" pitchFamily="50" charset="-128"/>
              </a:rPr>
              <a:t>ハラスメント防止についての継続的な</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周知･啓発</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9" name="正方形/長方形 58">
            <a:extLst>
              <a:ext uri="{FF2B5EF4-FFF2-40B4-BE49-F238E27FC236}">
                <a16:creationId xmlns:a16="http://schemas.microsoft.com/office/drawing/2014/main" id="{D99ABC09-A2B4-4331-BBBA-B3B80669628E}"/>
              </a:ext>
            </a:extLst>
          </p:cNvPr>
          <p:cNvSpPr/>
          <p:nvPr/>
        </p:nvSpPr>
        <p:spPr>
          <a:xfrm>
            <a:off x="1475281" y="5632957"/>
            <a:ext cx="420301" cy="59504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ja-JP" sz="1400" dirty="0">
                <a:solidFill>
                  <a:schemeClr val="tx1"/>
                </a:solidFill>
                <a:latin typeface="ＭＳ Ｐゴシック" panose="020B0600070205080204" pitchFamily="50" charset="-128"/>
                <a:ea typeface="ＭＳ Ｐゴシック" panose="020B0600070205080204" pitchFamily="50" charset="-128"/>
              </a:rPr>
              <a:t>D</a:t>
            </a:r>
            <a:r>
              <a:rPr lang="ja-JP" altLang="en-US" sz="1400" dirty="0">
                <a:solidFill>
                  <a:schemeClr val="tx1"/>
                </a:solidFill>
                <a:latin typeface="ＭＳ Ｐゴシック" panose="020B0600070205080204" pitchFamily="50" charset="-128"/>
                <a:ea typeface="ＭＳ Ｐゴシック" panose="020B0600070205080204" pitchFamily="50" charset="-128"/>
              </a:rPr>
              <a:t>社</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0" name="正方形/長方形 59">
            <a:extLst>
              <a:ext uri="{FF2B5EF4-FFF2-40B4-BE49-F238E27FC236}">
                <a16:creationId xmlns:a16="http://schemas.microsoft.com/office/drawing/2014/main" id="{513D9756-97C4-4C11-87E9-26CCAE157693}"/>
              </a:ext>
            </a:extLst>
          </p:cNvPr>
          <p:cNvSpPr/>
          <p:nvPr/>
        </p:nvSpPr>
        <p:spPr>
          <a:xfrm>
            <a:off x="1895581" y="5632957"/>
            <a:ext cx="3057420" cy="59504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400" dirty="0">
                <a:solidFill>
                  <a:schemeClr val="tx1"/>
                </a:solidFill>
                <a:latin typeface="ＭＳ Ｐゴシック" panose="020B0600070205080204" pitchFamily="50" charset="-128"/>
                <a:ea typeface="ＭＳ Ｐゴシック" panose="020B0600070205080204" pitchFamily="50" charset="-128"/>
              </a:rPr>
              <a:t>不調を気づくための仕組みを多重に</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設定</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2" name="正方形/長方形 61">
            <a:extLst>
              <a:ext uri="{FF2B5EF4-FFF2-40B4-BE49-F238E27FC236}">
                <a16:creationId xmlns:a16="http://schemas.microsoft.com/office/drawing/2014/main" id="{82B8E59E-DE55-4921-B5BE-7CC695C81599}"/>
              </a:ext>
            </a:extLst>
          </p:cNvPr>
          <p:cNvSpPr/>
          <p:nvPr/>
        </p:nvSpPr>
        <p:spPr>
          <a:xfrm>
            <a:off x="1475281" y="3510606"/>
            <a:ext cx="420301" cy="28745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ja-JP" sz="1400" dirty="0">
                <a:solidFill>
                  <a:schemeClr val="tx1"/>
                </a:solidFill>
                <a:latin typeface="ＭＳ Ｐゴシック" panose="020B0600070205080204" pitchFamily="50" charset="-128"/>
                <a:ea typeface="ＭＳ Ｐゴシック" panose="020B0600070205080204" pitchFamily="50" charset="-128"/>
              </a:rPr>
              <a:t>A</a:t>
            </a:r>
            <a:r>
              <a:rPr lang="ja-JP" altLang="en-US" sz="1400" dirty="0">
                <a:solidFill>
                  <a:schemeClr val="tx1"/>
                </a:solidFill>
                <a:latin typeface="ＭＳ Ｐゴシック" panose="020B0600070205080204" pitchFamily="50" charset="-128"/>
                <a:ea typeface="ＭＳ Ｐゴシック" panose="020B0600070205080204" pitchFamily="50" charset="-128"/>
              </a:rPr>
              <a:t>社</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3" name="正方形/長方形 62">
            <a:extLst>
              <a:ext uri="{FF2B5EF4-FFF2-40B4-BE49-F238E27FC236}">
                <a16:creationId xmlns:a16="http://schemas.microsoft.com/office/drawing/2014/main" id="{DA378062-DF06-4BDD-B317-C94B40B08C41}"/>
              </a:ext>
            </a:extLst>
          </p:cNvPr>
          <p:cNvSpPr/>
          <p:nvPr/>
        </p:nvSpPr>
        <p:spPr>
          <a:xfrm>
            <a:off x="1895581" y="3510606"/>
            <a:ext cx="3057420" cy="28745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400" dirty="0">
                <a:solidFill>
                  <a:schemeClr val="tx1"/>
                </a:solidFill>
                <a:latin typeface="ＭＳ Ｐゴシック" panose="020B0600070205080204" pitchFamily="50" charset="-128"/>
                <a:ea typeface="ＭＳ Ｐゴシック" panose="020B0600070205080204" pitchFamily="50" charset="-128"/>
              </a:rPr>
              <a:t>ミス、ヒヤリハットのリストアップ</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5" name="正方形/長方形 64">
            <a:extLst>
              <a:ext uri="{FF2B5EF4-FFF2-40B4-BE49-F238E27FC236}">
                <a16:creationId xmlns:a16="http://schemas.microsoft.com/office/drawing/2014/main" id="{D4E4FA1D-E01D-4DA3-B23C-8DAA4DF474BC}"/>
              </a:ext>
            </a:extLst>
          </p:cNvPr>
          <p:cNvSpPr/>
          <p:nvPr/>
        </p:nvSpPr>
        <p:spPr>
          <a:xfrm>
            <a:off x="1475281" y="3797428"/>
            <a:ext cx="420301" cy="28745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ja-JP" sz="1400" dirty="0">
                <a:solidFill>
                  <a:schemeClr val="tx1"/>
                </a:solidFill>
                <a:latin typeface="ＭＳ Ｐゴシック" panose="020B0600070205080204" pitchFamily="50" charset="-128"/>
                <a:ea typeface="ＭＳ Ｐゴシック" panose="020B0600070205080204" pitchFamily="50" charset="-128"/>
              </a:rPr>
              <a:t>B</a:t>
            </a:r>
            <a:r>
              <a:rPr lang="ja-JP" altLang="en-US" sz="1400" dirty="0">
                <a:solidFill>
                  <a:schemeClr val="tx1"/>
                </a:solidFill>
                <a:latin typeface="ＭＳ Ｐゴシック" panose="020B0600070205080204" pitchFamily="50" charset="-128"/>
                <a:ea typeface="ＭＳ Ｐゴシック" panose="020B0600070205080204" pitchFamily="50" charset="-128"/>
              </a:rPr>
              <a:t>社</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6" name="正方形/長方形 65">
            <a:extLst>
              <a:ext uri="{FF2B5EF4-FFF2-40B4-BE49-F238E27FC236}">
                <a16:creationId xmlns:a16="http://schemas.microsoft.com/office/drawing/2014/main" id="{5F63CF4E-357B-40E2-87D3-3249C6817CA2}"/>
              </a:ext>
            </a:extLst>
          </p:cNvPr>
          <p:cNvSpPr/>
          <p:nvPr/>
        </p:nvSpPr>
        <p:spPr>
          <a:xfrm>
            <a:off x="1895581" y="3797428"/>
            <a:ext cx="3057420" cy="28745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組織体制の変更、顧客への働きかけ</a:t>
            </a:r>
          </a:p>
        </p:txBody>
      </p:sp>
      <p:grpSp>
        <p:nvGrpSpPr>
          <p:cNvPr id="67" name="グループ化 66">
            <a:extLst>
              <a:ext uri="{FF2B5EF4-FFF2-40B4-BE49-F238E27FC236}">
                <a16:creationId xmlns:a16="http://schemas.microsoft.com/office/drawing/2014/main" id="{01B22FFE-5533-4BA4-893C-A65D22B76369}"/>
              </a:ext>
            </a:extLst>
          </p:cNvPr>
          <p:cNvGrpSpPr/>
          <p:nvPr/>
        </p:nvGrpSpPr>
        <p:grpSpPr>
          <a:xfrm>
            <a:off x="7905228" y="2257044"/>
            <a:ext cx="894418" cy="1134971"/>
            <a:chOff x="7905228" y="2367582"/>
            <a:chExt cx="894418" cy="1134971"/>
          </a:xfrm>
        </p:grpSpPr>
        <p:grpSp>
          <p:nvGrpSpPr>
            <p:cNvPr id="68" name="グループ化 67">
              <a:extLst>
                <a:ext uri="{FF2B5EF4-FFF2-40B4-BE49-F238E27FC236}">
                  <a16:creationId xmlns:a16="http://schemas.microsoft.com/office/drawing/2014/main" id="{EA1F4647-CDBC-46E3-8D7D-C74A3CABF4B0}"/>
                </a:ext>
              </a:extLst>
            </p:cNvPr>
            <p:cNvGrpSpPr/>
            <p:nvPr/>
          </p:nvGrpSpPr>
          <p:grpSpPr>
            <a:xfrm>
              <a:off x="7905228" y="2367582"/>
              <a:ext cx="894418" cy="1134971"/>
              <a:chOff x="7840391" y="2470941"/>
              <a:chExt cx="1082246" cy="1510647"/>
            </a:xfrm>
          </p:grpSpPr>
          <p:pic>
            <p:nvPicPr>
              <p:cNvPr id="72" name="グラフィックス 71" descr="マーケティング">
                <a:extLst>
                  <a:ext uri="{FF2B5EF4-FFF2-40B4-BE49-F238E27FC236}">
                    <a16:creationId xmlns:a16="http://schemas.microsoft.com/office/drawing/2014/main" id="{C39EC8A1-1D53-4A06-98F6-5EB7E17F29B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8008237" y="2470941"/>
                <a:ext cx="914400" cy="914400"/>
              </a:xfrm>
              <a:prstGeom prst="rect">
                <a:avLst/>
              </a:prstGeom>
            </p:spPr>
          </p:pic>
          <p:pic>
            <p:nvPicPr>
              <p:cNvPr id="73" name="グラフィックス 72" descr="妊婦">
                <a:extLst>
                  <a:ext uri="{FF2B5EF4-FFF2-40B4-BE49-F238E27FC236}">
                    <a16:creationId xmlns:a16="http://schemas.microsoft.com/office/drawing/2014/main" id="{8D8BC8E2-7C83-4D8C-A7AA-E80FD219BA5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840391" y="3067188"/>
                <a:ext cx="914400" cy="914400"/>
              </a:xfrm>
              <a:prstGeom prst="rect">
                <a:avLst/>
              </a:prstGeom>
            </p:spPr>
          </p:pic>
        </p:grpSp>
        <p:pic>
          <p:nvPicPr>
            <p:cNvPr id="69" name="グラフィックス 68" descr="稲妻">
              <a:extLst>
                <a:ext uri="{FF2B5EF4-FFF2-40B4-BE49-F238E27FC236}">
                  <a16:creationId xmlns:a16="http://schemas.microsoft.com/office/drawing/2014/main" id="{19F991DE-58AC-4AD5-BAAB-89562D92AA7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8000000">
              <a:off x="7995448" y="2409972"/>
              <a:ext cx="154715" cy="154715"/>
            </a:xfrm>
            <a:prstGeom prst="rect">
              <a:avLst/>
            </a:prstGeom>
          </p:spPr>
        </p:pic>
        <p:pic>
          <p:nvPicPr>
            <p:cNvPr id="70" name="グラフィックス 69" descr="稲妻">
              <a:extLst>
                <a:ext uri="{FF2B5EF4-FFF2-40B4-BE49-F238E27FC236}">
                  <a16:creationId xmlns:a16="http://schemas.microsoft.com/office/drawing/2014/main" id="{4ECE2F09-C93A-49A3-A2AB-9EE2C52D317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6200000">
              <a:off x="7995447" y="2485653"/>
              <a:ext cx="154715" cy="154715"/>
            </a:xfrm>
            <a:prstGeom prst="rect">
              <a:avLst/>
            </a:prstGeom>
          </p:spPr>
        </p:pic>
        <p:pic>
          <p:nvPicPr>
            <p:cNvPr id="71" name="グラフィックス 70" descr="稲妻">
              <a:extLst>
                <a:ext uri="{FF2B5EF4-FFF2-40B4-BE49-F238E27FC236}">
                  <a16:creationId xmlns:a16="http://schemas.microsoft.com/office/drawing/2014/main" id="{68023668-C874-40D7-96E7-60AA77C0066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4400000">
              <a:off x="7995447" y="2566857"/>
              <a:ext cx="154715" cy="154715"/>
            </a:xfrm>
            <a:prstGeom prst="rect">
              <a:avLst/>
            </a:prstGeom>
          </p:spPr>
        </p:pic>
      </p:grpSp>
    </p:spTree>
    <p:extLst>
      <p:ext uri="{BB962C8B-B14F-4D97-AF65-F5344CB8AC3E}">
        <p14:creationId xmlns:p14="http://schemas.microsoft.com/office/powerpoint/2010/main" val="214550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3231"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1-9-</a:t>
            </a:r>
            <a:r>
              <a:rPr lang="en-US" altLang="ja-JP" sz="1800" dirty="0">
                <a:latin typeface="ＭＳ Ｐゴシック" panose="020B0600070205080204" pitchFamily="50" charset="-128"/>
                <a:ea typeface="ＭＳ Ｐゴシック" panose="020B0600070205080204" pitchFamily="50" charset="-128"/>
              </a:rPr>
              <a:t>(1).</a:t>
            </a:r>
            <a:r>
              <a:rPr lang="ja-JP" altLang="en-US" sz="1800" dirty="0"/>
              <a:t>ヒューマンエラー発生と再発防止</a:t>
            </a:r>
            <a:r>
              <a:rPr lang="ja-JP" altLang="en-US" sz="1800" dirty="0">
                <a:latin typeface="ＭＳ Ｐゴシック" panose="020B0600070205080204" pitchFamily="50" charset="-128"/>
                <a:ea typeface="ＭＳ Ｐゴシック" panose="020B0600070205080204" pitchFamily="50" charset="-128"/>
              </a:rPr>
              <a:t>の取組</a:t>
            </a:r>
            <a:r>
              <a:rPr lang="ja-JP" altLang="en-US" sz="1800" dirty="0"/>
              <a:t>事例　（</a:t>
            </a:r>
            <a:r>
              <a:rPr lang="en-US" altLang="ja-JP" sz="1800" dirty="0"/>
              <a:t>A</a:t>
            </a:r>
            <a:r>
              <a:rPr lang="ja-JP" altLang="en-US" sz="1800" dirty="0"/>
              <a:t>社）</a:t>
            </a:r>
            <a:endParaRPr kumimoji="1" lang="ja-JP" altLang="en-US" sz="1800" dirty="0">
              <a:latin typeface="ＭＳ Ｐゴシック" panose="020B0600070205080204" pitchFamily="50" charset="-128"/>
              <a:ea typeface="ＭＳ Ｐゴシック" panose="020B0600070205080204" pitchFamily="50" charset="-128"/>
            </a:endParaRPr>
          </a:p>
        </p:txBody>
      </p:sp>
      <p:grpSp>
        <p:nvGrpSpPr>
          <p:cNvPr id="44" name="グループ化 43">
            <a:extLst>
              <a:ext uri="{FF2B5EF4-FFF2-40B4-BE49-F238E27FC236}">
                <a16:creationId xmlns:a16="http://schemas.microsoft.com/office/drawing/2014/main" id="{5F051C13-6BD6-4B4E-9894-EFD719F717CC}"/>
              </a:ext>
            </a:extLst>
          </p:cNvPr>
          <p:cNvGrpSpPr/>
          <p:nvPr/>
        </p:nvGrpSpPr>
        <p:grpSpPr>
          <a:xfrm>
            <a:off x="9154274" y="1"/>
            <a:ext cx="751726" cy="784258"/>
            <a:chOff x="3136985" y="2696155"/>
            <a:chExt cx="1140680" cy="1190045"/>
          </a:xfrm>
        </p:grpSpPr>
        <p:pic>
          <p:nvPicPr>
            <p:cNvPr id="45" name="グラフィックス 44" descr="プログラマー">
              <a:extLst>
                <a:ext uri="{FF2B5EF4-FFF2-40B4-BE49-F238E27FC236}">
                  <a16:creationId xmlns:a16="http://schemas.microsoft.com/office/drawing/2014/main" id="{68F31FF9-50AE-446A-8FFE-97353E64AB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36985" y="2971800"/>
              <a:ext cx="914400" cy="914400"/>
            </a:xfrm>
            <a:prstGeom prst="rect">
              <a:avLst/>
            </a:prstGeom>
          </p:spPr>
        </p:pic>
        <p:pic>
          <p:nvPicPr>
            <p:cNvPr id="46" name="グラフィックス 45" descr="警告">
              <a:extLst>
                <a:ext uri="{FF2B5EF4-FFF2-40B4-BE49-F238E27FC236}">
                  <a16:creationId xmlns:a16="http://schemas.microsoft.com/office/drawing/2014/main" id="{07A8E215-E2B0-4E08-A549-B430682279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51090" y="2696155"/>
              <a:ext cx="426575" cy="426575"/>
            </a:xfrm>
            <a:prstGeom prst="rect">
              <a:avLst/>
            </a:prstGeom>
          </p:spPr>
        </p:pic>
      </p:grpSp>
      <p:sp>
        <p:nvSpPr>
          <p:cNvPr id="32" name="正方形/長方形 31">
            <a:extLst>
              <a:ext uri="{FF2B5EF4-FFF2-40B4-BE49-F238E27FC236}">
                <a16:creationId xmlns:a16="http://schemas.microsoft.com/office/drawing/2014/main" id="{779D955C-1729-4015-B5B4-EB47E296ED05}"/>
              </a:ext>
            </a:extLst>
          </p:cNvPr>
          <p:cNvSpPr/>
          <p:nvPr/>
        </p:nvSpPr>
        <p:spPr>
          <a:xfrm>
            <a:off x="1799614" y="1583556"/>
            <a:ext cx="7746522" cy="102487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身体の拘束をしていない車椅子利用中の患者が、看護師に声掛けせず一人でトイレに行き、転倒し、けがをしてしまった</a:t>
            </a: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患者ご家族からの訴訟へ発展し、終結まで数年を要した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その後、しばらくの間、看護師の一部が業務に不安を覚え、夜勤をためらうスタッフが増加</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a16="http://schemas.microsoft.com/office/drawing/2014/main" id="{C99F9093-42A7-4180-A2B6-7314CEA80600}"/>
              </a:ext>
            </a:extLst>
          </p:cNvPr>
          <p:cNvSpPr/>
          <p:nvPr/>
        </p:nvSpPr>
        <p:spPr>
          <a:xfrm>
            <a:off x="1799614" y="2721831"/>
            <a:ext cx="7746522" cy="11382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医療安全に関するヒヤリハット共有を定期的に実施</a:t>
            </a: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全体・部・病棟単位の勉強会を開催</a:t>
            </a: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医療安全関係諸団体から全国の医療安全の取組を情報収集</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各病棟に</a:t>
            </a:r>
            <a:r>
              <a:rPr lang="en-US" altLang="ja-JP" sz="1400" dirty="0">
                <a:solidFill>
                  <a:schemeClr val="tx1"/>
                </a:solidFill>
                <a:latin typeface="ＭＳ Ｐゴシック" panose="020B0600070205080204" pitchFamily="50" charset="-128"/>
                <a:ea typeface="ＭＳ Ｐゴシック" panose="020B0600070205080204" pitchFamily="50" charset="-128"/>
              </a:rPr>
              <a:t>1</a:t>
            </a:r>
            <a:r>
              <a:rPr lang="ja-JP" altLang="en-US" sz="1400" dirty="0">
                <a:solidFill>
                  <a:schemeClr val="tx1"/>
                </a:solidFill>
                <a:latin typeface="ＭＳ Ｐゴシック" panose="020B0600070205080204" pitchFamily="50" charset="-128"/>
                <a:ea typeface="ＭＳ Ｐゴシック" panose="020B0600070205080204" pitchFamily="50" charset="-128"/>
              </a:rPr>
              <a:t>名ずつ医療安全委員を設置</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6" name="正方形/長方形 35">
            <a:extLst>
              <a:ext uri="{FF2B5EF4-FFF2-40B4-BE49-F238E27FC236}">
                <a16:creationId xmlns:a16="http://schemas.microsoft.com/office/drawing/2014/main" id="{6177F587-BEC2-4922-9646-A022CCF66335}"/>
              </a:ext>
            </a:extLst>
          </p:cNvPr>
          <p:cNvSpPr/>
          <p:nvPr/>
        </p:nvSpPr>
        <p:spPr>
          <a:xfrm>
            <a:off x="1799614" y="3860106"/>
            <a:ext cx="7746522" cy="102487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「患者と看護師の両方を守る取組である」ということを繰り返し伝達</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lvl="1"/>
            <a:r>
              <a:rPr lang="ja-JP" altLang="en-US" sz="1400" dirty="0">
                <a:solidFill>
                  <a:schemeClr val="tx1"/>
                </a:solidFill>
                <a:latin typeface="ＭＳ Ｐゴシック" panose="020B0600070205080204" pitchFamily="50" charset="-128"/>
                <a:ea typeface="ＭＳ Ｐゴシック" panose="020B0600070205080204" pitchFamily="50" charset="-128"/>
              </a:rPr>
              <a:t>（ヒヤリハット共有を形骸化させないため）</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8" name="正方形/長方形 37">
            <a:extLst>
              <a:ext uri="{FF2B5EF4-FFF2-40B4-BE49-F238E27FC236}">
                <a16:creationId xmlns:a16="http://schemas.microsoft.com/office/drawing/2014/main" id="{B29D8293-5B2C-41AF-92EF-2326EA461F0E}"/>
              </a:ext>
            </a:extLst>
          </p:cNvPr>
          <p:cNvSpPr/>
          <p:nvPr/>
        </p:nvSpPr>
        <p:spPr>
          <a:xfrm>
            <a:off x="1799614" y="4998383"/>
            <a:ext cx="7746522" cy="7814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最近は、事故報告がほとんどない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正方形/長方形 39">
            <a:extLst>
              <a:ext uri="{FF2B5EF4-FFF2-40B4-BE49-F238E27FC236}">
                <a16:creationId xmlns:a16="http://schemas.microsoft.com/office/drawing/2014/main" id="{32F0D37B-BD0A-4333-91F0-BDB912CE0C94}"/>
              </a:ext>
            </a:extLst>
          </p:cNvPr>
          <p:cNvSpPr/>
          <p:nvPr/>
        </p:nvSpPr>
        <p:spPr>
          <a:xfrm>
            <a:off x="1799614" y="965913"/>
            <a:ext cx="7746522" cy="50424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医師・看護師・臨床心理士等を含め、全従業員数が</a:t>
            </a:r>
            <a:r>
              <a:rPr lang="en-US" altLang="ja-JP" sz="1400" dirty="0">
                <a:solidFill>
                  <a:schemeClr val="tx1"/>
                </a:solidFill>
                <a:latin typeface="ＭＳ Ｐゴシック" panose="020B0600070205080204" pitchFamily="50" charset="-128"/>
                <a:ea typeface="ＭＳ Ｐゴシック" panose="020B0600070205080204" pitchFamily="50" charset="-128"/>
              </a:rPr>
              <a:t>230</a:t>
            </a:r>
            <a:r>
              <a:rPr lang="ja-JP" altLang="en-US" sz="1400" dirty="0">
                <a:solidFill>
                  <a:schemeClr val="tx1"/>
                </a:solidFill>
                <a:latin typeface="ＭＳ Ｐゴシック" panose="020B0600070205080204" pitchFamily="50" charset="-128"/>
                <a:ea typeface="ＭＳ Ｐゴシック" panose="020B0600070205080204" pitchFamily="50" charset="-128"/>
              </a:rPr>
              <a:t>名程度の精神科病院</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（精神科は体力のある患者が多く、看護師等に危害が及ぶケースが他科より多い）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2" name="正方形/長方形 41">
            <a:extLst>
              <a:ext uri="{FF2B5EF4-FFF2-40B4-BE49-F238E27FC236}">
                <a16:creationId xmlns:a16="http://schemas.microsoft.com/office/drawing/2014/main" id="{B87BB7C2-4FF6-4568-83E6-AEC771875D11}"/>
              </a:ext>
            </a:extLst>
          </p:cNvPr>
          <p:cNvSpPr/>
          <p:nvPr/>
        </p:nvSpPr>
        <p:spPr>
          <a:xfrm>
            <a:off x="1799614" y="5934328"/>
            <a:ext cx="7746522" cy="781478"/>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業務の中の</a:t>
            </a:r>
            <a:r>
              <a:rPr lang="ja-JP" altLang="en-US" sz="1400" b="1" u="sng" dirty="0">
                <a:solidFill>
                  <a:schemeClr val="tx1"/>
                </a:solidFill>
                <a:latin typeface="ＭＳ Ｐゴシック" panose="020B0600070205080204" pitchFamily="50" charset="-128"/>
                <a:ea typeface="ＭＳ Ｐゴシック" panose="020B0600070205080204" pitchFamily="50" charset="-128"/>
              </a:rPr>
              <a:t>どこにミスが起きやすいか・ヒヤリハットのリストアップ</a:t>
            </a:r>
            <a:r>
              <a:rPr lang="ja-JP" altLang="en-US" sz="1400" dirty="0">
                <a:solidFill>
                  <a:schemeClr val="tx1"/>
                </a:solidFill>
                <a:latin typeface="ＭＳ Ｐゴシック" panose="020B0600070205080204" pitchFamily="50" charset="-128"/>
                <a:ea typeface="ＭＳ Ｐゴシック" panose="020B0600070205080204" pitchFamily="50" charset="-128"/>
              </a:rPr>
              <a:t>を継続して実施している点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7" name="吹き出し: 下矢印 46">
            <a:extLst>
              <a:ext uri="{FF2B5EF4-FFF2-40B4-BE49-F238E27FC236}">
                <a16:creationId xmlns:a16="http://schemas.microsoft.com/office/drawing/2014/main" id="{4ACF15D1-34D3-4430-90E7-D86B37B2190A}"/>
              </a:ext>
            </a:extLst>
          </p:cNvPr>
          <p:cNvSpPr/>
          <p:nvPr/>
        </p:nvSpPr>
        <p:spPr>
          <a:xfrm>
            <a:off x="336805" y="1583556"/>
            <a:ext cx="1221063" cy="1024874"/>
          </a:xfrm>
          <a:prstGeom prst="downArrowCallout">
            <a:avLst>
              <a:gd name="adj1" fmla="val 19854"/>
              <a:gd name="adj2" fmla="val 19854"/>
              <a:gd name="adj3" fmla="val 13422"/>
              <a:gd name="adj4" fmla="val 80416"/>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過去の不祥事･トラブルの内容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8" name="正方形/長方形 47">
            <a:extLst>
              <a:ext uri="{FF2B5EF4-FFF2-40B4-BE49-F238E27FC236}">
                <a16:creationId xmlns:a16="http://schemas.microsoft.com/office/drawing/2014/main" id="{F85CE121-2CCD-4C4D-A572-03D6D4BD27EE}"/>
              </a:ext>
            </a:extLst>
          </p:cNvPr>
          <p:cNvSpPr/>
          <p:nvPr/>
        </p:nvSpPr>
        <p:spPr>
          <a:xfrm>
            <a:off x="336805" y="2721831"/>
            <a:ext cx="1221063" cy="1138275"/>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再発防止等の</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取組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9" name="吹き出し: 下矢印 48">
            <a:extLst>
              <a:ext uri="{FF2B5EF4-FFF2-40B4-BE49-F238E27FC236}">
                <a16:creationId xmlns:a16="http://schemas.microsoft.com/office/drawing/2014/main" id="{34CEF171-FD64-426C-B5A6-723932157828}"/>
              </a:ext>
            </a:extLst>
          </p:cNvPr>
          <p:cNvSpPr/>
          <p:nvPr/>
        </p:nvSpPr>
        <p:spPr>
          <a:xfrm>
            <a:off x="336805" y="3860106"/>
            <a:ext cx="1221063" cy="1024875"/>
          </a:xfrm>
          <a:prstGeom prst="downArrowCallout">
            <a:avLst>
              <a:gd name="adj1" fmla="val 19493"/>
              <a:gd name="adj2" fmla="val 20870"/>
              <a:gd name="adj3" fmla="val 13323"/>
              <a:gd name="adj4" fmla="val 78990"/>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取組継続の</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ための工夫</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0" name="正方形/長方形 49">
            <a:extLst>
              <a:ext uri="{FF2B5EF4-FFF2-40B4-BE49-F238E27FC236}">
                <a16:creationId xmlns:a16="http://schemas.microsoft.com/office/drawing/2014/main" id="{1B7FF207-27A7-4D5B-864B-FFBC82E66646}"/>
              </a:ext>
            </a:extLst>
          </p:cNvPr>
          <p:cNvSpPr/>
          <p:nvPr/>
        </p:nvSpPr>
        <p:spPr>
          <a:xfrm>
            <a:off x="336805" y="4998383"/>
            <a:ext cx="1221063" cy="781478"/>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成果</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1" name="正方形/長方形 50">
            <a:extLst>
              <a:ext uri="{FF2B5EF4-FFF2-40B4-BE49-F238E27FC236}">
                <a16:creationId xmlns:a16="http://schemas.microsoft.com/office/drawing/2014/main" id="{E1057886-0B90-458A-9D74-180777CA0B56}"/>
              </a:ext>
            </a:extLst>
          </p:cNvPr>
          <p:cNvSpPr/>
          <p:nvPr/>
        </p:nvSpPr>
        <p:spPr>
          <a:xfrm>
            <a:off x="336805" y="965913"/>
            <a:ext cx="1221063" cy="504242"/>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企業概要</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2" name="正方形/長方形 51">
            <a:extLst>
              <a:ext uri="{FF2B5EF4-FFF2-40B4-BE49-F238E27FC236}">
                <a16:creationId xmlns:a16="http://schemas.microsoft.com/office/drawing/2014/main" id="{6A0C33F9-AB65-416C-BEEA-A444D289238E}"/>
              </a:ext>
            </a:extLst>
          </p:cNvPr>
          <p:cNvSpPr/>
          <p:nvPr/>
        </p:nvSpPr>
        <p:spPr>
          <a:xfrm>
            <a:off x="336805" y="5934328"/>
            <a:ext cx="1221063" cy="7814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b="1" dirty="0">
                <a:solidFill>
                  <a:schemeClr val="bg1"/>
                </a:solidFill>
                <a:latin typeface="ＭＳ Ｐゴシック" panose="020B0600070205080204" pitchFamily="50" charset="-128"/>
                <a:ea typeface="ＭＳ Ｐゴシック" panose="020B0600070205080204" pitchFamily="50" charset="-128"/>
              </a:rPr>
              <a:t>本事例の</a:t>
            </a:r>
            <a:br>
              <a:rPr lang="en-US" altLang="ja-JP" sz="1400" b="1" dirty="0">
                <a:solidFill>
                  <a:schemeClr val="bg1"/>
                </a:solidFill>
                <a:latin typeface="ＭＳ Ｐゴシック" panose="020B0600070205080204" pitchFamily="50" charset="-128"/>
                <a:ea typeface="ＭＳ Ｐゴシック" panose="020B0600070205080204" pitchFamily="50" charset="-128"/>
              </a:rPr>
            </a:br>
            <a:r>
              <a:rPr lang="ja-JP" altLang="en-US" sz="1400" b="1" dirty="0">
                <a:solidFill>
                  <a:schemeClr val="bg1"/>
                </a:solidFill>
                <a:latin typeface="ＭＳ Ｐゴシック" panose="020B0600070205080204" pitchFamily="50" charset="-128"/>
                <a:ea typeface="ＭＳ Ｐゴシック" panose="020B0600070205080204" pitchFamily="50" charset="-128"/>
              </a:rPr>
              <a:t>ポイント</a:t>
            </a:r>
            <a:endParaRPr lang="en-US" altLang="ja-JP" sz="1400" b="1" dirty="0">
              <a:solidFill>
                <a:schemeClr val="bg1"/>
              </a:solidFill>
              <a:latin typeface="ＭＳ Ｐゴシック" panose="020B0600070205080204" pitchFamily="50" charset="-128"/>
              <a:ea typeface="ＭＳ Ｐゴシック" panose="020B0600070205080204" pitchFamily="50" charset="-128"/>
            </a:endParaRPr>
          </a:p>
        </p:txBody>
      </p:sp>
      <p:cxnSp>
        <p:nvCxnSpPr>
          <p:cNvPr id="53" name="直線コネクタ 52">
            <a:extLst>
              <a:ext uri="{FF2B5EF4-FFF2-40B4-BE49-F238E27FC236}">
                <a16:creationId xmlns:a16="http://schemas.microsoft.com/office/drawing/2014/main" id="{7130E451-ECB0-44D6-96B6-E4AF2BB1B4B8}"/>
              </a:ext>
            </a:extLst>
          </p:cNvPr>
          <p:cNvCxnSpPr>
            <a:cxnSpLocks/>
          </p:cNvCxnSpPr>
          <p:nvPr/>
        </p:nvCxnSpPr>
        <p:spPr>
          <a:xfrm>
            <a:off x="336805" y="3860106"/>
            <a:ext cx="122106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619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4255"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1-9-(1).</a:t>
            </a:r>
            <a:r>
              <a:rPr lang="ja-JP" altLang="en-US" sz="1800" dirty="0"/>
              <a:t>ヒューマンエラー発生と再発防止の取組事例　（</a:t>
            </a:r>
            <a:r>
              <a:rPr lang="en-US" altLang="ja-JP" sz="1800" dirty="0"/>
              <a:t>B</a:t>
            </a:r>
            <a:r>
              <a:rPr lang="ja-JP" altLang="en-US" sz="1800" dirty="0"/>
              <a:t>社）</a:t>
            </a:r>
            <a:endParaRPr kumimoji="1" lang="ja-JP" altLang="en-US" sz="1800" dirty="0">
              <a:latin typeface="ＭＳ Ｐゴシック" panose="020B0600070205080204" pitchFamily="50" charset="-128"/>
              <a:ea typeface="ＭＳ Ｐゴシック" panose="020B0600070205080204" pitchFamily="50" charset="-128"/>
            </a:endParaRPr>
          </a:p>
        </p:txBody>
      </p:sp>
      <p:grpSp>
        <p:nvGrpSpPr>
          <p:cNvPr id="58" name="グループ化 57">
            <a:extLst>
              <a:ext uri="{FF2B5EF4-FFF2-40B4-BE49-F238E27FC236}">
                <a16:creationId xmlns:a16="http://schemas.microsoft.com/office/drawing/2014/main" id="{161C47C6-8AA4-4E74-B5A9-DC7BA1339C0C}"/>
              </a:ext>
            </a:extLst>
          </p:cNvPr>
          <p:cNvGrpSpPr/>
          <p:nvPr/>
        </p:nvGrpSpPr>
        <p:grpSpPr>
          <a:xfrm>
            <a:off x="9154274" y="1"/>
            <a:ext cx="751726" cy="784258"/>
            <a:chOff x="3136985" y="2696155"/>
            <a:chExt cx="1140680" cy="1190045"/>
          </a:xfrm>
        </p:grpSpPr>
        <p:pic>
          <p:nvPicPr>
            <p:cNvPr id="59" name="グラフィックス 58" descr="プログラマー">
              <a:extLst>
                <a:ext uri="{FF2B5EF4-FFF2-40B4-BE49-F238E27FC236}">
                  <a16:creationId xmlns:a16="http://schemas.microsoft.com/office/drawing/2014/main" id="{52FDA98F-4FEF-4021-AC56-1DB5B734CC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36985" y="2971800"/>
              <a:ext cx="914400" cy="914400"/>
            </a:xfrm>
            <a:prstGeom prst="rect">
              <a:avLst/>
            </a:prstGeom>
          </p:spPr>
        </p:pic>
        <p:pic>
          <p:nvPicPr>
            <p:cNvPr id="60" name="グラフィックス 59" descr="警告">
              <a:extLst>
                <a:ext uri="{FF2B5EF4-FFF2-40B4-BE49-F238E27FC236}">
                  <a16:creationId xmlns:a16="http://schemas.microsoft.com/office/drawing/2014/main" id="{F88E3D71-2053-434B-8A48-A86B12B3E6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51090" y="2696155"/>
              <a:ext cx="426575" cy="426575"/>
            </a:xfrm>
            <a:prstGeom prst="rect">
              <a:avLst/>
            </a:prstGeom>
          </p:spPr>
        </p:pic>
      </p:grpSp>
      <p:sp>
        <p:nvSpPr>
          <p:cNvPr id="69" name="正方形/長方形 68">
            <a:extLst>
              <a:ext uri="{FF2B5EF4-FFF2-40B4-BE49-F238E27FC236}">
                <a16:creationId xmlns:a16="http://schemas.microsoft.com/office/drawing/2014/main" id="{775E31F6-95DC-4025-8FF0-7C80295AE693}"/>
              </a:ext>
            </a:extLst>
          </p:cNvPr>
          <p:cNvSpPr/>
          <p:nvPr/>
        </p:nvSpPr>
        <p:spPr>
          <a:xfrm>
            <a:off x="1799614" y="1583556"/>
            <a:ext cx="7746522" cy="8289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営業担当から整備士への伝達ミスがあり、顧客の修理希望箇所が未完了のまま納品してしまった</a:t>
            </a: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結果的に顧客からの重大なクレームが発生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顧客対応のための人的コスト、何度も車両を運搬するための運搬コストが増大</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70" name="正方形/長方形 69">
            <a:extLst>
              <a:ext uri="{FF2B5EF4-FFF2-40B4-BE49-F238E27FC236}">
                <a16:creationId xmlns:a16="http://schemas.microsoft.com/office/drawing/2014/main" id="{BE1EC6B4-2222-4FFF-8B75-C24ABC69EAAC}"/>
              </a:ext>
            </a:extLst>
          </p:cNvPr>
          <p:cNvSpPr/>
          <p:nvPr/>
        </p:nvSpPr>
        <p:spPr>
          <a:xfrm>
            <a:off x="1799614" y="2721831"/>
            <a:ext cx="7746522" cy="11382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店長と工場長という</a:t>
            </a:r>
            <a:r>
              <a:rPr lang="en-US" altLang="ja-JP" sz="1400" dirty="0">
                <a:solidFill>
                  <a:schemeClr val="tx1"/>
                </a:solidFill>
                <a:latin typeface="ＭＳ Ｐゴシック" panose="020B0600070205080204" pitchFamily="50" charset="-128"/>
                <a:ea typeface="ＭＳ Ｐゴシック" panose="020B0600070205080204" pitchFamily="50" charset="-128"/>
              </a:rPr>
              <a:t>2</a:t>
            </a:r>
            <a:r>
              <a:rPr lang="ja-JP" altLang="en-US" sz="1400" dirty="0">
                <a:solidFill>
                  <a:schemeClr val="tx1"/>
                </a:solidFill>
                <a:latin typeface="ＭＳ Ｐゴシック" panose="020B0600070205080204" pitchFamily="50" charset="-128"/>
                <a:ea typeface="ＭＳ Ｐゴシック" panose="020B0600070205080204" pitchFamily="50" charset="-128"/>
              </a:rPr>
              <a:t>種類の指示系統を統合し、店長が一括で組織を管理する体制へ変更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店舗の業務管理上の書類などの状況を本社による内部監査で定期的に確認</a:t>
            </a:r>
          </a:p>
        </p:txBody>
      </p:sp>
      <p:sp>
        <p:nvSpPr>
          <p:cNvPr id="71" name="正方形/長方形 70">
            <a:extLst>
              <a:ext uri="{FF2B5EF4-FFF2-40B4-BE49-F238E27FC236}">
                <a16:creationId xmlns:a16="http://schemas.microsoft.com/office/drawing/2014/main" id="{FC71DC8C-81EF-4D1C-A370-54C45577B559}"/>
              </a:ext>
            </a:extLst>
          </p:cNvPr>
          <p:cNvSpPr/>
          <p:nvPr/>
        </p:nvSpPr>
        <p:spPr>
          <a:xfrm>
            <a:off x="1799614" y="3860106"/>
            <a:ext cx="7746522" cy="81889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「営業スタッフが顧客を往訪」から「顧客が店舗に来店」へ営業スタイルを切り替えた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管理職を含めた全社員向けの社員満足度調査を実施し、店長の負荷を確認</a:t>
            </a:r>
          </a:p>
        </p:txBody>
      </p:sp>
      <p:sp>
        <p:nvSpPr>
          <p:cNvPr id="72" name="正方形/長方形 71">
            <a:extLst>
              <a:ext uri="{FF2B5EF4-FFF2-40B4-BE49-F238E27FC236}">
                <a16:creationId xmlns:a16="http://schemas.microsoft.com/office/drawing/2014/main" id="{4DBBE6AB-EEE8-4407-9BA9-D018AD1935BC}"/>
              </a:ext>
            </a:extLst>
          </p:cNvPr>
          <p:cNvSpPr/>
          <p:nvPr/>
        </p:nvSpPr>
        <p:spPr>
          <a:xfrm>
            <a:off x="1799614" y="4998383"/>
            <a:ext cx="7746522" cy="7814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伝達ミスのトラブルが激減</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営業スタイル変更・情報管理効率化により、（副次的な効果として）労働時間が激減</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時間外労働が減った分、従業員の福利厚生を手厚くできた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73" name="正方形/長方形 72">
            <a:extLst>
              <a:ext uri="{FF2B5EF4-FFF2-40B4-BE49-F238E27FC236}">
                <a16:creationId xmlns:a16="http://schemas.microsoft.com/office/drawing/2014/main" id="{EF8A367E-F485-4851-980F-1520A0A79427}"/>
              </a:ext>
            </a:extLst>
          </p:cNvPr>
          <p:cNvSpPr/>
          <p:nvPr/>
        </p:nvSpPr>
        <p:spPr>
          <a:xfrm>
            <a:off x="1799614" y="965913"/>
            <a:ext cx="7746522" cy="50424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en-US" altLang="ja-JP" sz="1400" dirty="0">
                <a:solidFill>
                  <a:schemeClr val="tx1"/>
                </a:solidFill>
                <a:latin typeface="ＭＳ Ｐゴシック" panose="020B0600070205080204" pitchFamily="50" charset="-128"/>
                <a:ea typeface="ＭＳ Ｐゴシック" panose="020B0600070205080204" pitchFamily="50" charset="-128"/>
              </a:rPr>
              <a:t>10</a:t>
            </a:r>
            <a:r>
              <a:rPr lang="ja-JP" altLang="en-US" sz="1400" dirty="0">
                <a:solidFill>
                  <a:schemeClr val="tx1"/>
                </a:solidFill>
                <a:latin typeface="ＭＳ Ｐゴシック" panose="020B0600070205080204" pitchFamily="50" charset="-128"/>
                <a:ea typeface="ＭＳ Ｐゴシック" panose="020B0600070205080204" pitchFamily="50" charset="-128"/>
              </a:rPr>
              <a:t>店舗ほど展開し、全従業員数が</a:t>
            </a:r>
            <a:r>
              <a:rPr lang="en-US" altLang="ja-JP" sz="1400" dirty="0">
                <a:solidFill>
                  <a:schemeClr val="tx1"/>
                </a:solidFill>
                <a:latin typeface="ＭＳ Ｐゴシック" panose="020B0600070205080204" pitchFamily="50" charset="-128"/>
                <a:ea typeface="ＭＳ Ｐゴシック" panose="020B0600070205080204" pitchFamily="50" charset="-128"/>
              </a:rPr>
              <a:t>170</a:t>
            </a:r>
            <a:r>
              <a:rPr lang="ja-JP" altLang="en-US" sz="1400" dirty="0">
                <a:solidFill>
                  <a:schemeClr val="tx1"/>
                </a:solidFill>
                <a:latin typeface="ＭＳ Ｐゴシック" panose="020B0600070205080204" pitchFamily="50" charset="-128"/>
                <a:ea typeface="ＭＳ Ｐゴシック" panose="020B0600070205080204" pitchFamily="50" charset="-128"/>
              </a:rPr>
              <a:t>名程度の自動車ディーラー</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各支店には店長が</a:t>
            </a:r>
            <a:r>
              <a:rPr lang="en-US" altLang="ja-JP" sz="1400" dirty="0">
                <a:solidFill>
                  <a:schemeClr val="tx1"/>
                </a:solidFill>
                <a:latin typeface="ＭＳ Ｐゴシック" panose="020B0600070205080204" pitchFamily="50" charset="-128"/>
                <a:ea typeface="ＭＳ Ｐゴシック" panose="020B0600070205080204" pitchFamily="50" charset="-128"/>
              </a:rPr>
              <a:t>1</a:t>
            </a:r>
            <a:r>
              <a:rPr lang="ja-JP" altLang="en-US" sz="1400" dirty="0">
                <a:solidFill>
                  <a:schemeClr val="tx1"/>
                </a:solidFill>
                <a:latin typeface="ＭＳ Ｐゴシック" panose="020B0600070205080204" pitchFamily="50" charset="-128"/>
                <a:ea typeface="ＭＳ Ｐゴシック" panose="020B0600070205080204" pitchFamily="50" charset="-128"/>
              </a:rPr>
              <a:t>名、営業スタッフと修理スタッフの整備士が在籍</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74" name="正方形/長方形 73">
            <a:extLst>
              <a:ext uri="{FF2B5EF4-FFF2-40B4-BE49-F238E27FC236}">
                <a16:creationId xmlns:a16="http://schemas.microsoft.com/office/drawing/2014/main" id="{724F9B04-A4D6-48B8-8AE1-7642B0F81A26}"/>
              </a:ext>
            </a:extLst>
          </p:cNvPr>
          <p:cNvSpPr/>
          <p:nvPr/>
        </p:nvSpPr>
        <p:spPr>
          <a:xfrm>
            <a:off x="1799614" y="5934328"/>
            <a:ext cx="7746522" cy="781478"/>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5750" indent="-285750">
              <a:buFont typeface="Arial" panose="020B0604020202020204" pitchFamily="34" charset="0"/>
              <a:buChar char="•"/>
            </a:pPr>
            <a:r>
              <a:rPr lang="ja-JP" altLang="en-US" sz="1400" b="1" u="sng" dirty="0">
                <a:solidFill>
                  <a:schemeClr val="tx1"/>
                </a:solidFill>
                <a:latin typeface="ＭＳ Ｐゴシック" panose="020B0600070205080204" pitchFamily="50" charset="-128"/>
                <a:ea typeface="ＭＳ Ｐゴシック" panose="020B0600070205080204" pitchFamily="50" charset="-128"/>
              </a:rPr>
              <a:t>組織体制変更という対策</a:t>
            </a:r>
            <a:r>
              <a:rPr lang="ja-JP" altLang="en-US" sz="1400" dirty="0">
                <a:solidFill>
                  <a:schemeClr val="tx1"/>
                </a:solidFill>
                <a:latin typeface="ＭＳ Ｐゴシック" panose="020B0600070205080204" pitchFamily="50" charset="-128"/>
                <a:ea typeface="ＭＳ Ｐゴシック" panose="020B0600070205080204" pitchFamily="50" charset="-128"/>
              </a:rPr>
              <a:t>に加え、新体制での業務を推進するために</a:t>
            </a:r>
            <a:r>
              <a:rPr lang="ja-JP" altLang="en-US" sz="1400" b="1" u="sng" dirty="0">
                <a:solidFill>
                  <a:schemeClr val="tx1"/>
                </a:solidFill>
                <a:latin typeface="ＭＳ Ｐゴシック" panose="020B0600070205080204" pitchFamily="50" charset="-128"/>
                <a:ea typeface="ＭＳ Ｐゴシック" panose="020B0600070205080204" pitchFamily="50" charset="-128"/>
              </a:rPr>
              <a:t>顧客への働きかけ</a:t>
            </a:r>
            <a:r>
              <a:rPr lang="ja-JP" altLang="en-US" sz="1400" dirty="0">
                <a:solidFill>
                  <a:schemeClr val="tx1"/>
                </a:solidFill>
                <a:latin typeface="ＭＳ Ｐゴシック" panose="020B0600070205080204" pitchFamily="50" charset="-128"/>
                <a:ea typeface="ＭＳ Ｐゴシック" panose="020B0600070205080204" pitchFamily="50" charset="-128"/>
              </a:rPr>
              <a:t>を行った点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96" name="吹き出し: 下矢印 95">
            <a:extLst>
              <a:ext uri="{FF2B5EF4-FFF2-40B4-BE49-F238E27FC236}">
                <a16:creationId xmlns:a16="http://schemas.microsoft.com/office/drawing/2014/main" id="{829FB255-FE48-449F-8CB8-940A9840BCDC}"/>
              </a:ext>
            </a:extLst>
          </p:cNvPr>
          <p:cNvSpPr/>
          <p:nvPr/>
        </p:nvSpPr>
        <p:spPr>
          <a:xfrm>
            <a:off x="336805" y="1583556"/>
            <a:ext cx="1221063" cy="1024874"/>
          </a:xfrm>
          <a:prstGeom prst="downArrowCallout">
            <a:avLst>
              <a:gd name="adj1" fmla="val 19854"/>
              <a:gd name="adj2" fmla="val 19854"/>
              <a:gd name="adj3" fmla="val 13422"/>
              <a:gd name="adj4" fmla="val 80416"/>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過去の不祥事･トラブルの内容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97" name="正方形/長方形 96">
            <a:extLst>
              <a:ext uri="{FF2B5EF4-FFF2-40B4-BE49-F238E27FC236}">
                <a16:creationId xmlns:a16="http://schemas.microsoft.com/office/drawing/2014/main" id="{C96D9292-A976-421E-B9B5-BD1D9C3440BA}"/>
              </a:ext>
            </a:extLst>
          </p:cNvPr>
          <p:cNvSpPr/>
          <p:nvPr/>
        </p:nvSpPr>
        <p:spPr>
          <a:xfrm>
            <a:off x="336805" y="2721831"/>
            <a:ext cx="1221063" cy="1138275"/>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再発防止等の</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取組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98" name="吹き出し: 下矢印 97">
            <a:extLst>
              <a:ext uri="{FF2B5EF4-FFF2-40B4-BE49-F238E27FC236}">
                <a16:creationId xmlns:a16="http://schemas.microsoft.com/office/drawing/2014/main" id="{8BA98A20-4FDA-462D-9CB6-265837FE6105}"/>
              </a:ext>
            </a:extLst>
          </p:cNvPr>
          <p:cNvSpPr/>
          <p:nvPr/>
        </p:nvSpPr>
        <p:spPr>
          <a:xfrm>
            <a:off x="336805" y="3860106"/>
            <a:ext cx="1221063" cy="1024875"/>
          </a:xfrm>
          <a:prstGeom prst="downArrowCallout">
            <a:avLst>
              <a:gd name="adj1" fmla="val 19493"/>
              <a:gd name="adj2" fmla="val 20870"/>
              <a:gd name="adj3" fmla="val 13323"/>
              <a:gd name="adj4" fmla="val 78990"/>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取組継続の</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ための工夫</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99" name="正方形/長方形 98">
            <a:extLst>
              <a:ext uri="{FF2B5EF4-FFF2-40B4-BE49-F238E27FC236}">
                <a16:creationId xmlns:a16="http://schemas.microsoft.com/office/drawing/2014/main" id="{F3D6314A-564D-4108-BC48-72A758F5CFD0}"/>
              </a:ext>
            </a:extLst>
          </p:cNvPr>
          <p:cNvSpPr/>
          <p:nvPr/>
        </p:nvSpPr>
        <p:spPr>
          <a:xfrm>
            <a:off x="336805" y="4998383"/>
            <a:ext cx="1221063" cy="781478"/>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成果</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00" name="正方形/長方形 99">
            <a:extLst>
              <a:ext uri="{FF2B5EF4-FFF2-40B4-BE49-F238E27FC236}">
                <a16:creationId xmlns:a16="http://schemas.microsoft.com/office/drawing/2014/main" id="{68BC9CA3-8E3C-44EA-A229-4D70BE79D792}"/>
              </a:ext>
            </a:extLst>
          </p:cNvPr>
          <p:cNvSpPr/>
          <p:nvPr/>
        </p:nvSpPr>
        <p:spPr>
          <a:xfrm>
            <a:off x="336805" y="965913"/>
            <a:ext cx="1221063" cy="504242"/>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企業概要</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01" name="正方形/長方形 100">
            <a:extLst>
              <a:ext uri="{FF2B5EF4-FFF2-40B4-BE49-F238E27FC236}">
                <a16:creationId xmlns:a16="http://schemas.microsoft.com/office/drawing/2014/main" id="{9F6F6B69-6802-4DA9-917A-535F6827427C}"/>
              </a:ext>
            </a:extLst>
          </p:cNvPr>
          <p:cNvSpPr/>
          <p:nvPr/>
        </p:nvSpPr>
        <p:spPr>
          <a:xfrm>
            <a:off x="336805" y="5934328"/>
            <a:ext cx="1221063" cy="7814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b="1" dirty="0">
                <a:solidFill>
                  <a:schemeClr val="bg1"/>
                </a:solidFill>
                <a:latin typeface="ＭＳ Ｐゴシック" panose="020B0600070205080204" pitchFamily="50" charset="-128"/>
                <a:ea typeface="ＭＳ Ｐゴシック" panose="020B0600070205080204" pitchFamily="50" charset="-128"/>
              </a:rPr>
              <a:t>本事例の</a:t>
            </a:r>
            <a:br>
              <a:rPr lang="en-US" altLang="ja-JP" sz="1400" b="1" dirty="0">
                <a:solidFill>
                  <a:schemeClr val="bg1"/>
                </a:solidFill>
                <a:latin typeface="ＭＳ Ｐゴシック" panose="020B0600070205080204" pitchFamily="50" charset="-128"/>
                <a:ea typeface="ＭＳ Ｐゴシック" panose="020B0600070205080204" pitchFamily="50" charset="-128"/>
              </a:rPr>
            </a:br>
            <a:r>
              <a:rPr lang="ja-JP" altLang="en-US" sz="1400" b="1" dirty="0">
                <a:solidFill>
                  <a:schemeClr val="bg1"/>
                </a:solidFill>
                <a:latin typeface="ＭＳ Ｐゴシック" panose="020B0600070205080204" pitchFamily="50" charset="-128"/>
                <a:ea typeface="ＭＳ Ｐゴシック" panose="020B0600070205080204" pitchFamily="50" charset="-128"/>
              </a:rPr>
              <a:t>ポイント</a:t>
            </a:r>
            <a:endParaRPr lang="en-US" altLang="ja-JP" sz="1400" b="1" dirty="0">
              <a:solidFill>
                <a:schemeClr val="bg1"/>
              </a:solidFill>
              <a:latin typeface="ＭＳ Ｐゴシック" panose="020B0600070205080204" pitchFamily="50" charset="-128"/>
              <a:ea typeface="ＭＳ Ｐゴシック" panose="020B0600070205080204" pitchFamily="50" charset="-128"/>
            </a:endParaRPr>
          </a:p>
        </p:txBody>
      </p:sp>
      <p:cxnSp>
        <p:nvCxnSpPr>
          <p:cNvPr id="102" name="直線コネクタ 101">
            <a:extLst>
              <a:ext uri="{FF2B5EF4-FFF2-40B4-BE49-F238E27FC236}">
                <a16:creationId xmlns:a16="http://schemas.microsoft.com/office/drawing/2014/main" id="{67390FCF-3027-4147-8662-1677FE8948C9}"/>
              </a:ext>
            </a:extLst>
          </p:cNvPr>
          <p:cNvCxnSpPr>
            <a:cxnSpLocks/>
          </p:cNvCxnSpPr>
          <p:nvPr/>
        </p:nvCxnSpPr>
        <p:spPr>
          <a:xfrm>
            <a:off x="336805" y="3860106"/>
            <a:ext cx="122106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5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5279"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参考</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　ヒューマンエラー発生防止のための標準的な取組事項</a:t>
            </a: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人的ミス＝ヒューマンエラーをなくすための取組ステップは、「提供サービスにおける人的ミスのリストアップ</a:t>
            </a:r>
          </a:p>
          <a:p>
            <a:r>
              <a:rPr lang="ja-JP" altLang="en-US" sz="1600" dirty="0">
                <a:latin typeface="ＭＳ Ｐゴシック" panose="020B0600070205080204" pitchFamily="50" charset="-128"/>
                <a:ea typeface="ＭＳ Ｐゴシック" panose="020B0600070205080204" pitchFamily="50" charset="-128"/>
              </a:rPr>
              <a:t>」・「対策が打たれている人的ミスの消し込み」・「人的ミスの要因検討」・「人的ミスの対策案検討」・「対策の実施」の</a:t>
            </a:r>
            <a:r>
              <a:rPr lang="en-US" altLang="ja-JP" sz="1600" dirty="0">
                <a:latin typeface="ＭＳ Ｐゴシック" panose="020B0600070205080204" pitchFamily="50" charset="-128"/>
                <a:ea typeface="ＭＳ Ｐゴシック" panose="020B0600070205080204" pitchFamily="50" charset="-128"/>
              </a:rPr>
              <a:t>5</a:t>
            </a:r>
            <a:r>
              <a:rPr lang="ja-JP" altLang="en-US" sz="1600" dirty="0">
                <a:latin typeface="ＭＳ Ｐゴシック" panose="020B0600070205080204" pitchFamily="50" charset="-128"/>
                <a:ea typeface="ＭＳ Ｐゴシック" panose="020B0600070205080204" pitchFamily="50" charset="-128"/>
              </a:rPr>
              <a:t>点があり、管理職はそのすべてに関与し推進していくことが大事です。</a:t>
            </a:r>
            <a:endParaRPr lang="en-US" altLang="ja-JP" sz="1600" dirty="0">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907440D9-42A7-498C-A6CC-4ECAA03B3D4F}"/>
              </a:ext>
            </a:extLst>
          </p:cNvPr>
          <p:cNvSpPr/>
          <p:nvPr/>
        </p:nvSpPr>
        <p:spPr>
          <a:xfrm>
            <a:off x="5318452" y="2517912"/>
            <a:ext cx="3919606" cy="37901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7F04D4C-E346-4ED1-8DE5-E2A5807507C3}"/>
              </a:ext>
            </a:extLst>
          </p:cNvPr>
          <p:cNvSpPr/>
          <p:nvPr/>
        </p:nvSpPr>
        <p:spPr>
          <a:xfrm>
            <a:off x="545405" y="2517912"/>
            <a:ext cx="3919606" cy="37901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99D7EA5-CDDA-4215-9575-D09245AF8BE6}"/>
              </a:ext>
            </a:extLst>
          </p:cNvPr>
          <p:cNvSpPr/>
          <p:nvPr/>
        </p:nvSpPr>
        <p:spPr>
          <a:xfrm>
            <a:off x="1032779" y="2314814"/>
            <a:ext cx="2944858" cy="37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a:solidFill>
                  <a:schemeClr val="tx1"/>
                </a:solidFill>
                <a:latin typeface="ＭＳ Ｐゴシック" panose="020B0600070205080204" pitchFamily="50" charset="-128"/>
                <a:ea typeface="ＭＳ Ｐゴシック" panose="020B0600070205080204" pitchFamily="50" charset="-128"/>
              </a:rPr>
              <a:t>ヒューマンエラーの未然防止</a:t>
            </a:r>
          </a:p>
        </p:txBody>
      </p:sp>
      <p:sp>
        <p:nvSpPr>
          <p:cNvPr id="9" name="正方形/長方形 8">
            <a:extLst>
              <a:ext uri="{FF2B5EF4-FFF2-40B4-BE49-F238E27FC236}">
                <a16:creationId xmlns:a16="http://schemas.microsoft.com/office/drawing/2014/main" id="{84AE5F09-42A6-4549-8D98-F8D478296E20}"/>
              </a:ext>
            </a:extLst>
          </p:cNvPr>
          <p:cNvSpPr/>
          <p:nvPr/>
        </p:nvSpPr>
        <p:spPr>
          <a:xfrm>
            <a:off x="5496616" y="2314814"/>
            <a:ext cx="3563278" cy="37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a:solidFill>
                  <a:schemeClr val="tx1"/>
                </a:solidFill>
                <a:latin typeface="ＭＳ Ｐゴシック" panose="020B0600070205080204" pitchFamily="50" charset="-128"/>
                <a:ea typeface="ＭＳ Ｐゴシック" panose="020B0600070205080204" pitchFamily="50" charset="-128"/>
              </a:rPr>
              <a:t>ヒューマンエラー発生後の再発防止</a:t>
            </a:r>
          </a:p>
        </p:txBody>
      </p:sp>
      <p:sp>
        <p:nvSpPr>
          <p:cNvPr id="10" name="正方形/長方形 9">
            <a:extLst>
              <a:ext uri="{FF2B5EF4-FFF2-40B4-BE49-F238E27FC236}">
                <a16:creationId xmlns:a16="http://schemas.microsoft.com/office/drawing/2014/main" id="{370BF990-DB97-4284-8C02-44280D4FB6BA}"/>
              </a:ext>
            </a:extLst>
          </p:cNvPr>
          <p:cNvSpPr/>
          <p:nvPr/>
        </p:nvSpPr>
        <p:spPr>
          <a:xfrm>
            <a:off x="2451374" y="4300213"/>
            <a:ext cx="4910825" cy="40904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人的ミスの要因検討</a:t>
            </a:r>
          </a:p>
        </p:txBody>
      </p:sp>
      <p:sp>
        <p:nvSpPr>
          <p:cNvPr id="11" name="正方形/長方形 10">
            <a:extLst>
              <a:ext uri="{FF2B5EF4-FFF2-40B4-BE49-F238E27FC236}">
                <a16:creationId xmlns:a16="http://schemas.microsoft.com/office/drawing/2014/main" id="{FB6ACBAA-7A99-4B2F-8E4B-520B8DF152FE}"/>
              </a:ext>
            </a:extLst>
          </p:cNvPr>
          <p:cNvSpPr/>
          <p:nvPr/>
        </p:nvSpPr>
        <p:spPr>
          <a:xfrm>
            <a:off x="2451375" y="4994931"/>
            <a:ext cx="4910825" cy="40904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人的ミスの対策案検討</a:t>
            </a:r>
          </a:p>
        </p:txBody>
      </p:sp>
      <p:sp>
        <p:nvSpPr>
          <p:cNvPr id="12" name="正方形/長方形 11">
            <a:extLst>
              <a:ext uri="{FF2B5EF4-FFF2-40B4-BE49-F238E27FC236}">
                <a16:creationId xmlns:a16="http://schemas.microsoft.com/office/drawing/2014/main" id="{212B862D-F497-4258-A3A0-EDED14B581E2}"/>
              </a:ext>
            </a:extLst>
          </p:cNvPr>
          <p:cNvSpPr/>
          <p:nvPr/>
        </p:nvSpPr>
        <p:spPr>
          <a:xfrm>
            <a:off x="2451375" y="5689648"/>
            <a:ext cx="4910825" cy="40904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対策の実施</a:t>
            </a:r>
          </a:p>
        </p:txBody>
      </p:sp>
      <p:sp>
        <p:nvSpPr>
          <p:cNvPr id="13" name="正方形/長方形 12">
            <a:extLst>
              <a:ext uri="{FF2B5EF4-FFF2-40B4-BE49-F238E27FC236}">
                <a16:creationId xmlns:a16="http://schemas.microsoft.com/office/drawing/2014/main" id="{3E3130B2-B954-4085-9FE3-FA320A3DF9C2}"/>
              </a:ext>
            </a:extLst>
          </p:cNvPr>
          <p:cNvSpPr/>
          <p:nvPr/>
        </p:nvSpPr>
        <p:spPr>
          <a:xfrm>
            <a:off x="2451375" y="3605495"/>
            <a:ext cx="4910825" cy="40904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対策が打たれている人的ミスの消し込み</a:t>
            </a:r>
          </a:p>
        </p:txBody>
      </p:sp>
      <p:sp>
        <p:nvSpPr>
          <p:cNvPr id="14" name="正方形/長方形 13">
            <a:extLst>
              <a:ext uri="{FF2B5EF4-FFF2-40B4-BE49-F238E27FC236}">
                <a16:creationId xmlns:a16="http://schemas.microsoft.com/office/drawing/2014/main" id="{4369D3AF-E840-4E3A-8CE8-921D7FF54D47}"/>
              </a:ext>
            </a:extLst>
          </p:cNvPr>
          <p:cNvSpPr/>
          <p:nvPr/>
        </p:nvSpPr>
        <p:spPr>
          <a:xfrm>
            <a:off x="2451375" y="2910777"/>
            <a:ext cx="4910825" cy="40904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提供サービスにおける人的ミスのリストアップ</a:t>
            </a:r>
          </a:p>
        </p:txBody>
      </p:sp>
      <p:sp>
        <p:nvSpPr>
          <p:cNvPr id="15" name="正方形/長方形 14">
            <a:extLst>
              <a:ext uri="{FF2B5EF4-FFF2-40B4-BE49-F238E27FC236}">
                <a16:creationId xmlns:a16="http://schemas.microsoft.com/office/drawing/2014/main" id="{EA48339D-1ECD-4AB8-97E8-651889D47600}"/>
              </a:ext>
            </a:extLst>
          </p:cNvPr>
          <p:cNvSpPr/>
          <p:nvPr/>
        </p:nvSpPr>
        <p:spPr>
          <a:xfrm>
            <a:off x="0" y="6524223"/>
            <a:ext cx="8604000" cy="32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出所：厚生労働省</a:t>
            </a:r>
            <a:r>
              <a:rPr lang="ja-JP" altLang="en-US" sz="1050" dirty="0">
                <a:solidFill>
                  <a:schemeClr val="tx1"/>
                </a:solidFill>
                <a:latin typeface="ＭＳ Ｐゴシック" panose="020B0600070205080204" pitchFamily="50" charset="-128"/>
                <a:ea typeface="ＭＳ Ｐゴシック" panose="020B0600070205080204" pitchFamily="50" charset="-128"/>
              </a:rPr>
              <a:t>「生活衛生関係営業の生産性向上を図るためのマニュアル（基礎編）　人的ミス（ヒューマンエラー）をなくそう（労働環境改善）</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p>
        </p:txBody>
      </p:sp>
      <p:grpSp>
        <p:nvGrpSpPr>
          <p:cNvPr id="16" name="グループ化 15">
            <a:extLst>
              <a:ext uri="{FF2B5EF4-FFF2-40B4-BE49-F238E27FC236}">
                <a16:creationId xmlns:a16="http://schemas.microsoft.com/office/drawing/2014/main" id="{877D6440-EF22-43B5-B820-2DFECB406B70}"/>
              </a:ext>
            </a:extLst>
          </p:cNvPr>
          <p:cNvGrpSpPr/>
          <p:nvPr/>
        </p:nvGrpSpPr>
        <p:grpSpPr>
          <a:xfrm>
            <a:off x="9154274" y="1"/>
            <a:ext cx="751726" cy="784258"/>
            <a:chOff x="3136985" y="2696155"/>
            <a:chExt cx="1140680" cy="1190045"/>
          </a:xfrm>
        </p:grpSpPr>
        <p:pic>
          <p:nvPicPr>
            <p:cNvPr id="17" name="グラフィックス 16" descr="プログラマー">
              <a:extLst>
                <a:ext uri="{FF2B5EF4-FFF2-40B4-BE49-F238E27FC236}">
                  <a16:creationId xmlns:a16="http://schemas.microsoft.com/office/drawing/2014/main" id="{AE936A4E-E8CA-44E7-8C10-85861A0141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36985" y="2971800"/>
              <a:ext cx="914400" cy="914400"/>
            </a:xfrm>
            <a:prstGeom prst="rect">
              <a:avLst/>
            </a:prstGeom>
          </p:spPr>
        </p:pic>
        <p:pic>
          <p:nvPicPr>
            <p:cNvPr id="18" name="グラフィックス 17" descr="警告">
              <a:extLst>
                <a:ext uri="{FF2B5EF4-FFF2-40B4-BE49-F238E27FC236}">
                  <a16:creationId xmlns:a16="http://schemas.microsoft.com/office/drawing/2014/main" id="{9C3AE9C4-B3E0-4E51-82A2-C4306FD4FE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51090" y="2696155"/>
              <a:ext cx="426575" cy="426575"/>
            </a:xfrm>
            <a:prstGeom prst="rect">
              <a:avLst/>
            </a:prstGeom>
          </p:spPr>
        </p:pic>
      </p:grpSp>
    </p:spTree>
    <p:extLst>
      <p:ext uri="{BB962C8B-B14F-4D97-AF65-F5344CB8AC3E}">
        <p14:creationId xmlns:p14="http://schemas.microsoft.com/office/powerpoint/2010/main" val="2889940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6303"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参考</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　ヒューマンエラー発生防止のための標準的な取組事項</a:t>
            </a: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厚生労働省の公開している「生活衛生関係営業の生産性向上を図るためのガイドライン・マニュアル」に取組手順が詳細に記載されています。対応をご検討する際には、ぜひご参照ください。</a:t>
            </a:r>
            <a:endParaRPr lang="en-US" altLang="ja-JP" sz="1600" dirty="0">
              <a:latin typeface="ＭＳ Ｐゴシック" panose="020B0600070205080204" pitchFamily="50" charset="-128"/>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EA48339D-1ECD-4AB8-97E8-651889D47600}"/>
              </a:ext>
            </a:extLst>
          </p:cNvPr>
          <p:cNvSpPr/>
          <p:nvPr/>
        </p:nvSpPr>
        <p:spPr>
          <a:xfrm>
            <a:off x="0" y="6524223"/>
            <a:ext cx="8604000" cy="32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出所：厚生労働省</a:t>
            </a:r>
            <a:r>
              <a:rPr lang="ja-JP" altLang="en-US" sz="1050" dirty="0">
                <a:solidFill>
                  <a:schemeClr val="tx1"/>
                </a:solidFill>
                <a:latin typeface="ＭＳ Ｐゴシック" panose="020B0600070205080204" pitchFamily="50" charset="-128"/>
                <a:ea typeface="ＭＳ Ｐゴシック" panose="020B0600070205080204" pitchFamily="50" charset="-128"/>
              </a:rPr>
              <a:t>「生活衛生関係営業の生産性向上を図るためのマニュアル（基礎編）　人的ミス（ヒューマンエラー）をなくそう（労働環境改善）</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p>
        </p:txBody>
      </p:sp>
      <p:grpSp>
        <p:nvGrpSpPr>
          <p:cNvPr id="16" name="グループ化 15">
            <a:extLst>
              <a:ext uri="{FF2B5EF4-FFF2-40B4-BE49-F238E27FC236}">
                <a16:creationId xmlns:a16="http://schemas.microsoft.com/office/drawing/2014/main" id="{877D6440-EF22-43B5-B820-2DFECB406B70}"/>
              </a:ext>
            </a:extLst>
          </p:cNvPr>
          <p:cNvGrpSpPr/>
          <p:nvPr/>
        </p:nvGrpSpPr>
        <p:grpSpPr>
          <a:xfrm>
            <a:off x="9154274" y="1"/>
            <a:ext cx="751726" cy="784258"/>
            <a:chOff x="3136985" y="2696155"/>
            <a:chExt cx="1140680" cy="1190045"/>
          </a:xfrm>
        </p:grpSpPr>
        <p:pic>
          <p:nvPicPr>
            <p:cNvPr id="17" name="グラフィックス 16" descr="プログラマー">
              <a:extLst>
                <a:ext uri="{FF2B5EF4-FFF2-40B4-BE49-F238E27FC236}">
                  <a16:creationId xmlns:a16="http://schemas.microsoft.com/office/drawing/2014/main" id="{AE936A4E-E8CA-44E7-8C10-85861A0141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36985" y="2971800"/>
              <a:ext cx="914400" cy="914400"/>
            </a:xfrm>
            <a:prstGeom prst="rect">
              <a:avLst/>
            </a:prstGeom>
          </p:spPr>
        </p:pic>
        <p:pic>
          <p:nvPicPr>
            <p:cNvPr id="18" name="グラフィックス 17" descr="警告">
              <a:extLst>
                <a:ext uri="{FF2B5EF4-FFF2-40B4-BE49-F238E27FC236}">
                  <a16:creationId xmlns:a16="http://schemas.microsoft.com/office/drawing/2014/main" id="{9C3AE9C4-B3E0-4E51-82A2-C4306FD4FE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51090" y="2696155"/>
              <a:ext cx="426575" cy="426575"/>
            </a:xfrm>
            <a:prstGeom prst="rect">
              <a:avLst/>
            </a:prstGeom>
          </p:spPr>
        </p:pic>
      </p:grpSp>
      <p:grpSp>
        <p:nvGrpSpPr>
          <p:cNvPr id="34" name="グループ化 33">
            <a:extLst>
              <a:ext uri="{FF2B5EF4-FFF2-40B4-BE49-F238E27FC236}">
                <a16:creationId xmlns:a16="http://schemas.microsoft.com/office/drawing/2014/main" id="{B2B8AD7E-1C33-4FF0-BB93-ABC575059E80}"/>
              </a:ext>
            </a:extLst>
          </p:cNvPr>
          <p:cNvGrpSpPr/>
          <p:nvPr/>
        </p:nvGrpSpPr>
        <p:grpSpPr>
          <a:xfrm>
            <a:off x="336805" y="2032854"/>
            <a:ext cx="4034228" cy="506570"/>
            <a:chOff x="336805" y="2032854"/>
            <a:chExt cx="4034228" cy="506570"/>
          </a:xfrm>
        </p:grpSpPr>
        <p:sp>
          <p:nvSpPr>
            <p:cNvPr id="3" name="正方形/長方形 2">
              <a:extLst>
                <a:ext uri="{FF2B5EF4-FFF2-40B4-BE49-F238E27FC236}">
                  <a16:creationId xmlns:a16="http://schemas.microsoft.com/office/drawing/2014/main" id="{E4921ACF-04A2-4E86-A91F-7EF90DBD0C99}"/>
                </a:ext>
              </a:extLst>
            </p:cNvPr>
            <p:cNvSpPr/>
            <p:nvPr/>
          </p:nvSpPr>
          <p:spPr>
            <a:xfrm>
              <a:off x="336805" y="2032854"/>
              <a:ext cx="3506874" cy="50657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Ｐゴシック" panose="020B0600070205080204" pitchFamily="50" charset="-128"/>
                  <a:ea typeface="ＭＳ Ｐゴシック" panose="020B0600070205080204" pitchFamily="50" charset="-128"/>
                </a:rPr>
                <a:t>生活衛生関係営業の生産性向上</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a:extLst>
                <a:ext uri="{FF2B5EF4-FFF2-40B4-BE49-F238E27FC236}">
                  <a16:creationId xmlns:a16="http://schemas.microsoft.com/office/drawing/2014/main" id="{FCC75B8D-0CB1-4A75-B121-FE7577F68BF2}"/>
                </a:ext>
              </a:extLst>
            </p:cNvPr>
            <p:cNvSpPr/>
            <p:nvPr/>
          </p:nvSpPr>
          <p:spPr>
            <a:xfrm>
              <a:off x="3843679" y="2032854"/>
              <a:ext cx="527354" cy="50657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グラフィックス 22" descr="拡大鏡">
              <a:extLst>
                <a:ext uri="{FF2B5EF4-FFF2-40B4-BE49-F238E27FC236}">
                  <a16:creationId xmlns:a16="http://schemas.microsoft.com/office/drawing/2014/main" id="{9199DB9B-4657-42BA-A78D-7C850FB490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06667" y="2108977"/>
              <a:ext cx="380594" cy="380594"/>
            </a:xfrm>
            <a:prstGeom prst="rect">
              <a:avLst/>
            </a:prstGeom>
          </p:spPr>
        </p:pic>
      </p:grpSp>
      <p:pic>
        <p:nvPicPr>
          <p:cNvPr id="25" name="図 24">
            <a:extLst>
              <a:ext uri="{FF2B5EF4-FFF2-40B4-BE49-F238E27FC236}">
                <a16:creationId xmlns:a16="http://schemas.microsoft.com/office/drawing/2014/main" id="{19B28AA4-4FB3-4502-8E8F-F8BC3136009D}"/>
              </a:ext>
            </a:extLst>
          </p:cNvPr>
          <p:cNvPicPr>
            <a:picLocks noChangeAspect="1"/>
          </p:cNvPicPr>
          <p:nvPr/>
        </p:nvPicPr>
        <p:blipFill rotWithShape="1">
          <a:blip r:embed="rId12"/>
          <a:srcRect b="28552"/>
          <a:stretch/>
        </p:blipFill>
        <p:spPr>
          <a:xfrm>
            <a:off x="324954" y="3146792"/>
            <a:ext cx="4770669" cy="3125026"/>
          </a:xfrm>
          <a:prstGeom prst="rect">
            <a:avLst/>
          </a:prstGeom>
        </p:spPr>
      </p:pic>
      <p:sp>
        <p:nvSpPr>
          <p:cNvPr id="26" name="正方形/長方形 25">
            <a:extLst>
              <a:ext uri="{FF2B5EF4-FFF2-40B4-BE49-F238E27FC236}">
                <a16:creationId xmlns:a16="http://schemas.microsoft.com/office/drawing/2014/main" id="{7BCB3D9F-9C31-402A-9E59-438B7045843A}"/>
              </a:ext>
            </a:extLst>
          </p:cNvPr>
          <p:cNvSpPr/>
          <p:nvPr/>
        </p:nvSpPr>
        <p:spPr>
          <a:xfrm>
            <a:off x="282662" y="3175714"/>
            <a:ext cx="4770669" cy="934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pic>
        <p:nvPicPr>
          <p:cNvPr id="31" name="グラフィックス 30" descr="カーソル">
            <a:extLst>
              <a:ext uri="{FF2B5EF4-FFF2-40B4-BE49-F238E27FC236}">
                <a16:creationId xmlns:a16="http://schemas.microsoft.com/office/drawing/2014/main" id="{3E609331-126B-46BC-A715-DC10E2F1CF7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00000">
            <a:off x="3795081" y="3216974"/>
            <a:ext cx="624548" cy="624548"/>
          </a:xfrm>
          <a:prstGeom prst="rect">
            <a:avLst/>
          </a:prstGeom>
        </p:spPr>
      </p:pic>
      <p:grpSp>
        <p:nvGrpSpPr>
          <p:cNvPr id="33" name="グループ化 32">
            <a:extLst>
              <a:ext uri="{FF2B5EF4-FFF2-40B4-BE49-F238E27FC236}">
                <a16:creationId xmlns:a16="http://schemas.microsoft.com/office/drawing/2014/main" id="{8B9F9C70-DABA-4121-B4B6-9D208872E9E7}"/>
              </a:ext>
            </a:extLst>
          </p:cNvPr>
          <p:cNvGrpSpPr/>
          <p:nvPr/>
        </p:nvGrpSpPr>
        <p:grpSpPr>
          <a:xfrm>
            <a:off x="5305530" y="1606189"/>
            <a:ext cx="4317808" cy="4784305"/>
            <a:chOff x="5305530" y="1959429"/>
            <a:chExt cx="3999244" cy="4431323"/>
          </a:xfrm>
        </p:grpSpPr>
        <p:sp>
          <p:nvSpPr>
            <p:cNvPr id="29" name="吹き出し: 四角形 28">
              <a:extLst>
                <a:ext uri="{FF2B5EF4-FFF2-40B4-BE49-F238E27FC236}">
                  <a16:creationId xmlns:a16="http://schemas.microsoft.com/office/drawing/2014/main" id="{2F0F5C11-F11B-427B-9812-3A06DCF5D683}"/>
                </a:ext>
              </a:extLst>
            </p:cNvPr>
            <p:cNvSpPr/>
            <p:nvPr/>
          </p:nvSpPr>
          <p:spPr>
            <a:xfrm>
              <a:off x="5305530" y="1959429"/>
              <a:ext cx="3999244" cy="4431323"/>
            </a:xfrm>
            <a:prstGeom prst="wedgeRectCallout">
              <a:avLst>
                <a:gd name="adj1" fmla="val -55506"/>
                <a:gd name="adj2" fmla="val -462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70BB4745-3BD0-400F-81A8-9E9320401CFC}"/>
                </a:ext>
              </a:extLst>
            </p:cNvPr>
            <p:cNvPicPr>
              <a:picLocks noChangeAspect="1"/>
            </p:cNvPicPr>
            <p:nvPr/>
          </p:nvPicPr>
          <p:blipFill>
            <a:blip r:embed="rId15"/>
            <a:stretch>
              <a:fillRect/>
            </a:stretch>
          </p:blipFill>
          <p:spPr>
            <a:xfrm>
              <a:off x="5416191" y="2032854"/>
              <a:ext cx="3738083" cy="4246065"/>
            </a:xfrm>
            <a:prstGeom prst="rect">
              <a:avLst/>
            </a:prstGeom>
          </p:spPr>
        </p:pic>
        <p:sp>
          <p:nvSpPr>
            <p:cNvPr id="30" name="正方形/長方形 29">
              <a:extLst>
                <a:ext uri="{FF2B5EF4-FFF2-40B4-BE49-F238E27FC236}">
                  <a16:creationId xmlns:a16="http://schemas.microsoft.com/office/drawing/2014/main" id="{288F34C0-A817-4EDD-B435-F0B9C976C21F}"/>
                </a:ext>
              </a:extLst>
            </p:cNvPr>
            <p:cNvSpPr/>
            <p:nvPr/>
          </p:nvSpPr>
          <p:spPr>
            <a:xfrm>
              <a:off x="5433963" y="5675239"/>
              <a:ext cx="2769758" cy="198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pic>
          <p:nvPicPr>
            <p:cNvPr id="32" name="グラフィックス 31" descr="カーソル">
              <a:extLst>
                <a:ext uri="{FF2B5EF4-FFF2-40B4-BE49-F238E27FC236}">
                  <a16:creationId xmlns:a16="http://schemas.microsoft.com/office/drawing/2014/main" id="{6781DA9C-3D88-4B74-B1BF-31587177765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00000">
              <a:off x="8020894" y="5766695"/>
              <a:ext cx="516155" cy="516155"/>
            </a:xfrm>
            <a:prstGeom prst="rect">
              <a:avLst/>
            </a:prstGeom>
          </p:spPr>
        </p:pic>
      </p:grpSp>
    </p:spTree>
    <p:extLst>
      <p:ext uri="{BB962C8B-B14F-4D97-AF65-F5344CB8AC3E}">
        <p14:creationId xmlns:p14="http://schemas.microsoft.com/office/powerpoint/2010/main" val="248216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3599" y="1169289"/>
            <a:ext cx="9291827" cy="36247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ＭＳ Ｐゴシック" panose="020B0600070205080204" pitchFamily="50" charset="-128"/>
                <a:ea typeface="ＭＳ Ｐゴシック" panose="020B0600070205080204" pitchFamily="50" charset="-128"/>
              </a:rPr>
              <a:t>1.</a:t>
            </a:r>
            <a:r>
              <a:rPr lang="ja-JP" altLang="en-US" dirty="0">
                <a:solidFill>
                  <a:schemeClr val="tx1"/>
                </a:solidFill>
                <a:latin typeface="ＭＳ Ｐゴシック" panose="020B0600070205080204" pitchFamily="50" charset="-128"/>
                <a:ea typeface="ＭＳ Ｐゴシック" panose="020B0600070205080204" pitchFamily="50" charset="-128"/>
              </a:rPr>
              <a:t>リスクマネジメント概論</a:t>
            </a:r>
            <a:r>
              <a:rPr lang="en-US" altLang="ja-JP" dirty="0">
                <a:solidFill>
                  <a:schemeClr val="tx1"/>
                </a:solidFill>
                <a:latin typeface="ＭＳ Ｐゴシック" panose="020B0600070205080204" pitchFamily="50" charset="-128"/>
                <a:ea typeface="ＭＳ Ｐゴシック" panose="020B0600070205080204" pitchFamily="50" charset="-128"/>
              </a:rPr>
              <a:t>	</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12</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30</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14</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45</a:t>
            </a:r>
            <a:r>
              <a:rPr lang="ja-JP" altLang="en-US" dirty="0">
                <a:solidFill>
                  <a:schemeClr val="tx1"/>
                </a:solidFill>
                <a:latin typeface="ＭＳ Ｐゴシック" panose="020B0600070205080204" pitchFamily="50" charset="-128"/>
                <a:ea typeface="ＭＳ Ｐゴシック" panose="020B0600070205080204" pitchFamily="50" charset="-128"/>
              </a:rPr>
              <a:t>）</a:t>
            </a:r>
          </a:p>
          <a:p>
            <a:r>
              <a:rPr lang="ja-JP" altLang="en-US" dirty="0">
                <a:solidFill>
                  <a:schemeClr val="tx1"/>
                </a:solidFill>
                <a:latin typeface="ＭＳ Ｐゴシック" panose="020B0600070205080204" pitchFamily="50" charset="-128"/>
                <a:ea typeface="ＭＳ Ｐゴシック" panose="020B0600070205080204" pitchFamily="50" charset="-128"/>
              </a:rPr>
              <a:t>　</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lang="en-US" altLang="ja-JP" dirty="0">
                <a:solidFill>
                  <a:schemeClr val="tx1"/>
                </a:solidFill>
                <a:latin typeface="ＭＳ Ｐゴシック" panose="020B0600070205080204" pitchFamily="50" charset="-128"/>
                <a:ea typeface="ＭＳ Ｐゴシック" panose="020B0600070205080204" pitchFamily="50" charset="-128"/>
              </a:rPr>
              <a:t>2.</a:t>
            </a:r>
            <a:r>
              <a:rPr lang="ja-JP" altLang="en-US" dirty="0">
                <a:solidFill>
                  <a:schemeClr val="tx1"/>
                </a:solidFill>
                <a:latin typeface="ＭＳ Ｐゴシック" panose="020B0600070205080204" pitchFamily="50" charset="-128"/>
                <a:ea typeface="ＭＳ Ｐゴシック" panose="020B0600070205080204" pitchFamily="50" charset="-128"/>
              </a:rPr>
              <a:t>リスクマネジメントの実践</a:t>
            </a:r>
            <a:r>
              <a:rPr lang="en-US" altLang="ja-JP" dirty="0">
                <a:solidFill>
                  <a:schemeClr val="tx1"/>
                </a:solidFill>
                <a:latin typeface="ＭＳ Ｐゴシック" panose="020B0600070205080204" pitchFamily="50" charset="-128"/>
                <a:ea typeface="ＭＳ Ｐゴシック" panose="020B0600070205080204" pitchFamily="50" charset="-128"/>
              </a:rPr>
              <a:t>	</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14</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55</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16</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50</a:t>
            </a:r>
            <a:r>
              <a:rPr lang="ja-JP" altLang="en-US" dirty="0">
                <a:solidFill>
                  <a:schemeClr val="tx1"/>
                </a:solidFill>
                <a:latin typeface="ＭＳ Ｐゴシック" panose="020B0600070205080204" pitchFamily="50" charset="-128"/>
                <a:ea typeface="ＭＳ Ｐゴシック" panose="020B0600070205080204" pitchFamily="50" charset="-128"/>
              </a:rPr>
              <a:t>）</a:t>
            </a: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lang="en-US" altLang="ja-JP" dirty="0">
                <a:solidFill>
                  <a:schemeClr val="tx1"/>
                </a:solidFill>
                <a:latin typeface="ＭＳ Ｐゴシック" panose="020B0600070205080204" pitchFamily="50" charset="-128"/>
                <a:ea typeface="ＭＳ Ｐゴシック" panose="020B0600070205080204" pitchFamily="50" charset="-128"/>
              </a:rPr>
              <a:t>3.</a:t>
            </a:r>
            <a:r>
              <a:rPr lang="ja-JP" altLang="en-US" dirty="0">
                <a:solidFill>
                  <a:schemeClr val="tx1"/>
                </a:solidFill>
                <a:latin typeface="ＭＳ Ｐゴシック" panose="020B0600070205080204" pitchFamily="50" charset="-128"/>
                <a:ea typeface="ＭＳ Ｐゴシック" panose="020B0600070205080204" pitchFamily="50" charset="-128"/>
              </a:rPr>
              <a:t>アクションプランの作成</a:t>
            </a:r>
            <a:r>
              <a:rPr lang="en-US" altLang="ja-JP" dirty="0">
                <a:solidFill>
                  <a:schemeClr val="tx1"/>
                </a:solidFill>
                <a:latin typeface="ＭＳ Ｐゴシック" panose="020B0600070205080204" pitchFamily="50" charset="-128"/>
                <a:ea typeface="ＭＳ Ｐゴシック" panose="020B0600070205080204" pitchFamily="50" charset="-128"/>
              </a:rPr>
              <a:t>	</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16</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50</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17</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30</a:t>
            </a:r>
            <a:r>
              <a:rPr lang="ja-JP" altLang="en-US" dirty="0">
                <a:solidFill>
                  <a:schemeClr val="tx1"/>
                </a:solidFill>
                <a:latin typeface="ＭＳ Ｐゴシック" panose="020B0600070205080204" pitchFamily="50" charset="-128"/>
                <a:ea typeface="ＭＳ Ｐゴシック" panose="020B0600070205080204" pitchFamily="50" charset="-128"/>
              </a:rPr>
              <a:t>）</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lang="ja-JP" altLang="en-US" dirty="0">
                <a:solidFill>
                  <a:schemeClr val="tx1"/>
                </a:solidFill>
                <a:latin typeface="ＭＳ Ｐゴシック" panose="020B0600070205080204" pitchFamily="50" charset="-128"/>
                <a:ea typeface="ＭＳ Ｐゴシック" panose="020B0600070205080204" pitchFamily="50" charset="-128"/>
              </a:rPr>
              <a:t>　</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lang="en-US" altLang="ja-JP" dirty="0">
                <a:solidFill>
                  <a:schemeClr val="tx1"/>
                </a:solidFill>
                <a:latin typeface="ＭＳ Ｐゴシック" panose="020B0600070205080204" pitchFamily="50" charset="-128"/>
                <a:ea typeface="ＭＳ Ｐゴシック" panose="020B0600070205080204" pitchFamily="50" charset="-128"/>
              </a:rPr>
              <a:t>4.</a:t>
            </a:r>
            <a:r>
              <a:rPr lang="ja-JP" altLang="en-US" dirty="0">
                <a:solidFill>
                  <a:schemeClr val="tx1"/>
                </a:solidFill>
                <a:latin typeface="ＭＳ Ｐゴシック" panose="020B0600070205080204" pitchFamily="50" charset="-128"/>
                <a:ea typeface="ＭＳ Ｐゴシック" panose="020B0600070205080204" pitchFamily="50" charset="-128"/>
              </a:rPr>
              <a:t>個別相談会</a:t>
            </a:r>
            <a:r>
              <a:rPr lang="en-US" altLang="ja-JP" dirty="0">
                <a:solidFill>
                  <a:schemeClr val="tx1"/>
                </a:solidFill>
                <a:latin typeface="ＭＳ Ｐゴシック" panose="020B0600070205080204" pitchFamily="50" charset="-128"/>
                <a:ea typeface="ＭＳ Ｐゴシック" panose="020B0600070205080204" pitchFamily="50" charset="-128"/>
              </a:rPr>
              <a:t>		</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17</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30</a:t>
            </a:r>
            <a:r>
              <a:rPr lang="ja-JP" altLang="en-US" dirty="0">
                <a:solidFill>
                  <a:schemeClr val="tx1"/>
                </a:solidFill>
                <a:latin typeface="ＭＳ Ｐゴシック" panose="020B0600070205080204" pitchFamily="50" charset="-128"/>
                <a:ea typeface="ＭＳ Ｐゴシック" panose="020B0600070205080204" pitchFamily="50" charset="-128"/>
              </a:rPr>
              <a:t>～　　　　）</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タイトル 3"/>
          <p:cNvSpPr txBox="1">
            <a:spLocks/>
          </p:cNvSpPr>
          <p:nvPr/>
        </p:nvSpPr>
        <p:spPr>
          <a:xfrm>
            <a:off x="336805" y="259495"/>
            <a:ext cx="9186273" cy="465011"/>
          </a:xfrm>
          <a:prstGeom prst="rect">
            <a:avLst/>
          </a:prstGeom>
        </p:spPr>
        <p:txBody>
          <a:bodyPr vert="horz" wrap="square" lIns="36000" tIns="36000" rIns="36000" bIns="36000" rtlCol="0" anchor="ctr"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800" dirty="0">
                <a:latin typeface="ＭＳ Ｐゴシック" panose="020B0600070205080204" pitchFamily="50" charset="-128"/>
                <a:ea typeface="ＭＳ Ｐゴシック" panose="020B0600070205080204" pitchFamily="50" charset="-128"/>
              </a:rPr>
              <a:t>本日のスケジュール</a:t>
            </a:r>
          </a:p>
        </p:txBody>
      </p:sp>
    </p:spTree>
    <p:extLst>
      <p:ext uri="{BB962C8B-B14F-4D97-AF65-F5344CB8AC3E}">
        <p14:creationId xmlns:p14="http://schemas.microsoft.com/office/powerpoint/2010/main" val="1557523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7327"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1-9-</a:t>
            </a:r>
            <a:r>
              <a:rPr lang="en-US" altLang="ja-JP" sz="1800" dirty="0">
                <a:latin typeface="ＭＳ Ｐゴシック" panose="020B0600070205080204" pitchFamily="50" charset="-128"/>
                <a:ea typeface="ＭＳ Ｐゴシック" panose="020B0600070205080204" pitchFamily="50" charset="-128"/>
              </a:rPr>
              <a:t>(2).</a:t>
            </a:r>
            <a:r>
              <a:rPr lang="ja-JP" altLang="en-US" sz="1800" dirty="0">
                <a:latin typeface="ＭＳ Ｐゴシック" panose="020B0600070205080204" pitchFamily="50" charset="-128"/>
                <a:ea typeface="ＭＳ Ｐゴシック" panose="020B0600070205080204" pitchFamily="50" charset="-128"/>
              </a:rPr>
              <a:t> ハラスメントの発生と再発防止の取組</a:t>
            </a:r>
            <a:r>
              <a:rPr lang="ja-JP" altLang="en-US" sz="1800" dirty="0"/>
              <a:t>事例　（</a:t>
            </a:r>
            <a:r>
              <a:rPr lang="en-US" altLang="ja-JP" sz="1800" dirty="0"/>
              <a:t>C</a:t>
            </a:r>
            <a:r>
              <a:rPr lang="ja-JP" altLang="en-US" sz="1800" dirty="0"/>
              <a:t>社）</a:t>
            </a:r>
            <a:endParaRPr kumimoji="1" lang="ja-JP" altLang="en-US" sz="1800" dirty="0">
              <a:latin typeface="ＭＳ Ｐゴシック" panose="020B0600070205080204" pitchFamily="50" charset="-128"/>
              <a:ea typeface="ＭＳ Ｐゴシック" panose="020B0600070205080204" pitchFamily="50" charset="-128"/>
            </a:endParaRPr>
          </a:p>
        </p:txBody>
      </p:sp>
      <p:grpSp>
        <p:nvGrpSpPr>
          <p:cNvPr id="47" name="グループ化 46">
            <a:extLst>
              <a:ext uri="{FF2B5EF4-FFF2-40B4-BE49-F238E27FC236}">
                <a16:creationId xmlns:a16="http://schemas.microsoft.com/office/drawing/2014/main" id="{9F543723-952D-45DD-ADEA-AE4465C729C2}"/>
              </a:ext>
            </a:extLst>
          </p:cNvPr>
          <p:cNvGrpSpPr/>
          <p:nvPr/>
        </p:nvGrpSpPr>
        <p:grpSpPr>
          <a:xfrm>
            <a:off x="9256516" y="1"/>
            <a:ext cx="649484" cy="824162"/>
            <a:chOff x="7905228" y="2367582"/>
            <a:chExt cx="894418" cy="1134971"/>
          </a:xfrm>
        </p:grpSpPr>
        <p:grpSp>
          <p:nvGrpSpPr>
            <p:cNvPr id="48" name="グループ化 47">
              <a:extLst>
                <a:ext uri="{FF2B5EF4-FFF2-40B4-BE49-F238E27FC236}">
                  <a16:creationId xmlns:a16="http://schemas.microsoft.com/office/drawing/2014/main" id="{C4B4C7B3-C248-4EBA-AA24-1609A58E5256}"/>
                </a:ext>
              </a:extLst>
            </p:cNvPr>
            <p:cNvGrpSpPr/>
            <p:nvPr/>
          </p:nvGrpSpPr>
          <p:grpSpPr>
            <a:xfrm>
              <a:off x="7905228" y="2367582"/>
              <a:ext cx="894418" cy="1134971"/>
              <a:chOff x="7840391" y="2470941"/>
              <a:chExt cx="1082246" cy="1510647"/>
            </a:xfrm>
          </p:grpSpPr>
          <p:pic>
            <p:nvPicPr>
              <p:cNvPr id="52" name="グラフィックス 51" descr="マーケティング">
                <a:extLst>
                  <a:ext uri="{FF2B5EF4-FFF2-40B4-BE49-F238E27FC236}">
                    <a16:creationId xmlns:a16="http://schemas.microsoft.com/office/drawing/2014/main" id="{500ADA67-FCDF-4EE2-B413-1D6A457568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8008237" y="2470941"/>
                <a:ext cx="914400" cy="914400"/>
              </a:xfrm>
              <a:prstGeom prst="rect">
                <a:avLst/>
              </a:prstGeom>
            </p:spPr>
          </p:pic>
          <p:pic>
            <p:nvPicPr>
              <p:cNvPr id="53" name="グラフィックス 52" descr="妊婦">
                <a:extLst>
                  <a:ext uri="{FF2B5EF4-FFF2-40B4-BE49-F238E27FC236}">
                    <a16:creationId xmlns:a16="http://schemas.microsoft.com/office/drawing/2014/main" id="{3241F191-AC57-470E-BDC2-1B6C910B582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40391" y="3067188"/>
                <a:ext cx="914400" cy="914400"/>
              </a:xfrm>
              <a:prstGeom prst="rect">
                <a:avLst/>
              </a:prstGeom>
            </p:spPr>
          </p:pic>
        </p:grpSp>
        <p:pic>
          <p:nvPicPr>
            <p:cNvPr id="49" name="グラフィックス 48" descr="稲妻">
              <a:extLst>
                <a:ext uri="{FF2B5EF4-FFF2-40B4-BE49-F238E27FC236}">
                  <a16:creationId xmlns:a16="http://schemas.microsoft.com/office/drawing/2014/main" id="{FFAA6770-B5A0-410B-9517-8A3320DEB6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8000000">
              <a:off x="7995448" y="2409972"/>
              <a:ext cx="154715" cy="154715"/>
            </a:xfrm>
            <a:prstGeom prst="rect">
              <a:avLst/>
            </a:prstGeom>
          </p:spPr>
        </p:pic>
        <p:pic>
          <p:nvPicPr>
            <p:cNvPr id="50" name="グラフィックス 49" descr="稲妻">
              <a:extLst>
                <a:ext uri="{FF2B5EF4-FFF2-40B4-BE49-F238E27FC236}">
                  <a16:creationId xmlns:a16="http://schemas.microsoft.com/office/drawing/2014/main" id="{936A3322-8032-4428-A500-CC52D7717F7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00000">
              <a:off x="7995447" y="2485653"/>
              <a:ext cx="154715" cy="154715"/>
            </a:xfrm>
            <a:prstGeom prst="rect">
              <a:avLst/>
            </a:prstGeom>
          </p:spPr>
        </p:pic>
        <p:pic>
          <p:nvPicPr>
            <p:cNvPr id="51" name="グラフィックス 50" descr="稲妻">
              <a:extLst>
                <a:ext uri="{FF2B5EF4-FFF2-40B4-BE49-F238E27FC236}">
                  <a16:creationId xmlns:a16="http://schemas.microsoft.com/office/drawing/2014/main" id="{5E8C6B34-53D2-43E8-B5EB-010895D816C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400000">
              <a:off x="7995447" y="2566857"/>
              <a:ext cx="154715" cy="154715"/>
            </a:xfrm>
            <a:prstGeom prst="rect">
              <a:avLst/>
            </a:prstGeom>
          </p:spPr>
        </p:pic>
      </p:grpSp>
      <p:sp>
        <p:nvSpPr>
          <p:cNvPr id="62" name="正方形/長方形 61">
            <a:extLst>
              <a:ext uri="{FF2B5EF4-FFF2-40B4-BE49-F238E27FC236}">
                <a16:creationId xmlns:a16="http://schemas.microsoft.com/office/drawing/2014/main" id="{477B0469-AF26-4218-B16D-9ADB73ACFC79}"/>
              </a:ext>
            </a:extLst>
          </p:cNvPr>
          <p:cNvSpPr/>
          <p:nvPr/>
        </p:nvSpPr>
        <p:spPr>
          <a:xfrm>
            <a:off x="1799614" y="1583556"/>
            <a:ext cx="7746522" cy="817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管理職から部下への“過大な要求”に該当するパワーハラスメントが発生した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被害を受けた社員は、もとの職場で継続して就業することが困難となり、配置転換せざるを得ない状況となった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3" name="正方形/長方形 62">
            <a:extLst>
              <a:ext uri="{FF2B5EF4-FFF2-40B4-BE49-F238E27FC236}">
                <a16:creationId xmlns:a16="http://schemas.microsoft.com/office/drawing/2014/main" id="{95C532F5-67B1-43DE-BB25-18FA77954DB6}"/>
              </a:ext>
            </a:extLst>
          </p:cNvPr>
          <p:cNvSpPr/>
          <p:nvPr/>
        </p:nvSpPr>
        <p:spPr>
          <a:xfrm>
            <a:off x="1799614" y="2721831"/>
            <a:ext cx="7746522" cy="11382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ハラスメント防止のための管理職研修を実施</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総務担当者が社内講師を担当</a:t>
            </a: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先輩管理職が新任管理職へ「部下との日頃の関係性構築」のノウハウを伝えるようにしている</a:t>
            </a: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相談窓口を、社内イントラネットのトップページに設置</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4" name="正方形/長方形 63">
            <a:extLst>
              <a:ext uri="{FF2B5EF4-FFF2-40B4-BE49-F238E27FC236}">
                <a16:creationId xmlns:a16="http://schemas.microsoft.com/office/drawing/2014/main" id="{F1B54E0F-EB7C-4609-A88A-102033609742}"/>
              </a:ext>
            </a:extLst>
          </p:cNvPr>
          <p:cNvSpPr/>
          <p:nvPr/>
        </p:nvSpPr>
        <p:spPr>
          <a:xfrm>
            <a:off x="1799614" y="3860106"/>
            <a:ext cx="7746522" cy="80917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総務担当が厚生労働省や労働局のセミナー等で最新情報を入手し、情報をアップデートしている</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日頃の関係性構築に向けて、組織横断の対話会を定期的に開催し、ヨコのつながりを強化</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5" name="正方形/長方形 64">
            <a:extLst>
              <a:ext uri="{FF2B5EF4-FFF2-40B4-BE49-F238E27FC236}">
                <a16:creationId xmlns:a16="http://schemas.microsoft.com/office/drawing/2014/main" id="{70B834DD-B268-4DA8-9AD6-C75DB22121ED}"/>
              </a:ext>
            </a:extLst>
          </p:cNvPr>
          <p:cNvSpPr/>
          <p:nvPr/>
        </p:nvSpPr>
        <p:spPr>
          <a:xfrm>
            <a:off x="1799614" y="4998383"/>
            <a:ext cx="7746522" cy="7814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従業員（特に管理職）に対するハラスメント防止の意識付けができた</a:t>
            </a: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繁忙期以外のトラブル報告が減った</a:t>
            </a:r>
          </a:p>
        </p:txBody>
      </p:sp>
      <p:sp>
        <p:nvSpPr>
          <p:cNvPr id="66" name="正方形/長方形 65">
            <a:extLst>
              <a:ext uri="{FF2B5EF4-FFF2-40B4-BE49-F238E27FC236}">
                <a16:creationId xmlns:a16="http://schemas.microsoft.com/office/drawing/2014/main" id="{19D7D206-D7ED-4842-A346-6000744E4B27}"/>
              </a:ext>
            </a:extLst>
          </p:cNvPr>
          <p:cNvSpPr/>
          <p:nvPr/>
        </p:nvSpPr>
        <p:spPr>
          <a:xfrm>
            <a:off x="1799614" y="965913"/>
            <a:ext cx="7746522" cy="50424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全従業員数が</a:t>
            </a:r>
            <a:r>
              <a:rPr lang="en-US" altLang="ja-JP" sz="1400" dirty="0">
                <a:solidFill>
                  <a:schemeClr val="tx1"/>
                </a:solidFill>
                <a:latin typeface="ＭＳ Ｐゴシック" panose="020B0600070205080204" pitchFamily="50" charset="-128"/>
                <a:ea typeface="ＭＳ Ｐゴシック" panose="020B0600070205080204" pitchFamily="50" charset="-128"/>
              </a:rPr>
              <a:t>100</a:t>
            </a:r>
            <a:r>
              <a:rPr lang="ja-JP" altLang="en-US" sz="1400" dirty="0">
                <a:solidFill>
                  <a:schemeClr val="tx1"/>
                </a:solidFill>
                <a:latin typeface="ＭＳ Ｐゴシック" panose="020B0600070205080204" pitchFamily="50" charset="-128"/>
                <a:ea typeface="ＭＳ Ｐゴシック" panose="020B0600070205080204" pitchFamily="50" charset="-128"/>
              </a:rPr>
              <a:t>人程度の専門サービス業、機械の製造販売業</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かつてグループ会社の</a:t>
            </a:r>
            <a:r>
              <a:rPr lang="en-US" altLang="ja-JP" sz="1400" dirty="0">
                <a:solidFill>
                  <a:schemeClr val="tx1"/>
                </a:solidFill>
                <a:latin typeface="ＭＳ Ｐゴシック" panose="020B0600070205080204" pitchFamily="50" charset="-128"/>
                <a:ea typeface="ＭＳ Ｐゴシック" panose="020B0600070205080204" pitchFamily="50" charset="-128"/>
              </a:rPr>
              <a:t>1</a:t>
            </a:r>
            <a:r>
              <a:rPr lang="ja-JP" altLang="en-US" sz="1400" dirty="0" err="1">
                <a:solidFill>
                  <a:schemeClr val="tx1"/>
                </a:solidFill>
                <a:latin typeface="ＭＳ Ｐゴシック" panose="020B0600070205080204" pitchFamily="50" charset="-128"/>
                <a:ea typeface="ＭＳ Ｐゴシック" panose="020B0600070205080204" pitchFamily="50" charset="-128"/>
              </a:rPr>
              <a:t>つの</a:t>
            </a:r>
            <a:r>
              <a:rPr lang="ja-JP" altLang="en-US" sz="1400" dirty="0">
                <a:solidFill>
                  <a:schemeClr val="tx1"/>
                </a:solidFill>
                <a:latin typeface="ＭＳ Ｐゴシック" panose="020B0600070205080204" pitchFamily="50" charset="-128"/>
                <a:ea typeface="ＭＳ Ｐゴシック" panose="020B0600070205080204" pitchFamily="50" charset="-128"/>
              </a:rPr>
              <a:t>部門であったが、事業として分離・独立された</a:t>
            </a:r>
          </a:p>
        </p:txBody>
      </p:sp>
      <p:sp>
        <p:nvSpPr>
          <p:cNvPr id="67" name="正方形/長方形 66">
            <a:extLst>
              <a:ext uri="{FF2B5EF4-FFF2-40B4-BE49-F238E27FC236}">
                <a16:creationId xmlns:a16="http://schemas.microsoft.com/office/drawing/2014/main" id="{1421A980-28D6-4F6C-9D0F-14110E314A5A}"/>
              </a:ext>
            </a:extLst>
          </p:cNvPr>
          <p:cNvSpPr/>
          <p:nvPr/>
        </p:nvSpPr>
        <p:spPr>
          <a:xfrm>
            <a:off x="1799614" y="5934328"/>
            <a:ext cx="7746522" cy="781478"/>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管理職研修という</a:t>
            </a:r>
            <a:r>
              <a:rPr lang="ja-JP" altLang="en-US" sz="1400" b="1" u="sng" dirty="0">
                <a:solidFill>
                  <a:schemeClr val="tx1"/>
                </a:solidFill>
                <a:latin typeface="ＭＳ Ｐゴシック" panose="020B0600070205080204" pitchFamily="50" charset="-128"/>
                <a:ea typeface="ＭＳ Ｐゴシック" panose="020B0600070205080204" pitchFamily="50" charset="-128"/>
              </a:rPr>
              <a:t>周知・啓発を内容をアップデートしながら継続的に</a:t>
            </a:r>
            <a:r>
              <a:rPr lang="ja-JP" altLang="en-US" sz="1400" dirty="0">
                <a:solidFill>
                  <a:schemeClr val="tx1"/>
                </a:solidFill>
                <a:latin typeface="ＭＳ Ｐゴシック" panose="020B0600070205080204" pitchFamily="50" charset="-128"/>
                <a:ea typeface="ＭＳ Ｐゴシック" panose="020B0600070205080204" pitchFamily="50" charset="-128"/>
              </a:rPr>
              <a:t>行っている点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相談、苦情に対応するための</a:t>
            </a:r>
            <a:r>
              <a:rPr lang="ja-JP" altLang="en-US" sz="1400" b="1" u="sng" dirty="0">
                <a:solidFill>
                  <a:schemeClr val="tx1"/>
                </a:solidFill>
                <a:latin typeface="ＭＳ Ｐゴシック" panose="020B0600070205080204" pitchFamily="50" charset="-128"/>
                <a:ea typeface="ＭＳ Ｐゴシック" panose="020B0600070205080204" pitchFamily="50" charset="-128"/>
              </a:rPr>
              <a:t>窓口をアクセスしやすいトップページに設けた</a:t>
            </a:r>
            <a:r>
              <a:rPr lang="ja-JP" altLang="en-US" sz="1400" dirty="0">
                <a:solidFill>
                  <a:schemeClr val="tx1"/>
                </a:solidFill>
                <a:latin typeface="ＭＳ Ｐゴシック" panose="020B0600070205080204" pitchFamily="50" charset="-128"/>
                <a:ea typeface="ＭＳ Ｐゴシック" panose="020B0600070205080204" pitchFamily="50" charset="-128"/>
              </a:rPr>
              <a:t>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89" name="吹き出し: 下矢印 88">
            <a:extLst>
              <a:ext uri="{FF2B5EF4-FFF2-40B4-BE49-F238E27FC236}">
                <a16:creationId xmlns:a16="http://schemas.microsoft.com/office/drawing/2014/main" id="{E7C4B6F2-009E-47BB-98ED-0D28093408BD}"/>
              </a:ext>
            </a:extLst>
          </p:cNvPr>
          <p:cNvSpPr/>
          <p:nvPr/>
        </p:nvSpPr>
        <p:spPr>
          <a:xfrm>
            <a:off x="336805" y="1583556"/>
            <a:ext cx="1221063" cy="1024874"/>
          </a:xfrm>
          <a:prstGeom prst="downArrowCallout">
            <a:avLst>
              <a:gd name="adj1" fmla="val 19854"/>
              <a:gd name="adj2" fmla="val 19854"/>
              <a:gd name="adj3" fmla="val 13422"/>
              <a:gd name="adj4" fmla="val 80416"/>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過去の不祥事･トラブルの内容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正方形/長方形 89">
            <a:extLst>
              <a:ext uri="{FF2B5EF4-FFF2-40B4-BE49-F238E27FC236}">
                <a16:creationId xmlns:a16="http://schemas.microsoft.com/office/drawing/2014/main" id="{B9E098D0-15B4-40CC-B366-0E5FFCA06CAF}"/>
              </a:ext>
            </a:extLst>
          </p:cNvPr>
          <p:cNvSpPr/>
          <p:nvPr/>
        </p:nvSpPr>
        <p:spPr>
          <a:xfrm>
            <a:off x="336805" y="2721831"/>
            <a:ext cx="1221063" cy="1138275"/>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再発防止等の</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取組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91" name="吹き出し: 下矢印 90">
            <a:extLst>
              <a:ext uri="{FF2B5EF4-FFF2-40B4-BE49-F238E27FC236}">
                <a16:creationId xmlns:a16="http://schemas.microsoft.com/office/drawing/2014/main" id="{D3FCA7A9-3C8E-4319-A8C6-093043C6C3E1}"/>
              </a:ext>
            </a:extLst>
          </p:cNvPr>
          <p:cNvSpPr/>
          <p:nvPr/>
        </p:nvSpPr>
        <p:spPr>
          <a:xfrm>
            <a:off x="336805" y="3860106"/>
            <a:ext cx="1221063" cy="1024875"/>
          </a:xfrm>
          <a:prstGeom prst="downArrowCallout">
            <a:avLst>
              <a:gd name="adj1" fmla="val 19493"/>
              <a:gd name="adj2" fmla="val 20870"/>
              <a:gd name="adj3" fmla="val 13323"/>
              <a:gd name="adj4" fmla="val 78990"/>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取組継続の</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ための工夫</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92" name="正方形/長方形 91">
            <a:extLst>
              <a:ext uri="{FF2B5EF4-FFF2-40B4-BE49-F238E27FC236}">
                <a16:creationId xmlns:a16="http://schemas.microsoft.com/office/drawing/2014/main" id="{2DFFD831-21BD-48F7-B970-9C025393B609}"/>
              </a:ext>
            </a:extLst>
          </p:cNvPr>
          <p:cNvSpPr/>
          <p:nvPr/>
        </p:nvSpPr>
        <p:spPr>
          <a:xfrm>
            <a:off x="336805" y="4998383"/>
            <a:ext cx="1221063" cy="781478"/>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成果</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93" name="正方形/長方形 92">
            <a:extLst>
              <a:ext uri="{FF2B5EF4-FFF2-40B4-BE49-F238E27FC236}">
                <a16:creationId xmlns:a16="http://schemas.microsoft.com/office/drawing/2014/main" id="{215271B5-EFED-497E-8BBA-4516F1A2DDEF}"/>
              </a:ext>
            </a:extLst>
          </p:cNvPr>
          <p:cNvSpPr/>
          <p:nvPr/>
        </p:nvSpPr>
        <p:spPr>
          <a:xfrm>
            <a:off x="336805" y="965913"/>
            <a:ext cx="1221063" cy="504242"/>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企業概要</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94" name="正方形/長方形 93">
            <a:extLst>
              <a:ext uri="{FF2B5EF4-FFF2-40B4-BE49-F238E27FC236}">
                <a16:creationId xmlns:a16="http://schemas.microsoft.com/office/drawing/2014/main" id="{96345148-AE05-4417-8ED9-BD1DB9E79790}"/>
              </a:ext>
            </a:extLst>
          </p:cNvPr>
          <p:cNvSpPr/>
          <p:nvPr/>
        </p:nvSpPr>
        <p:spPr>
          <a:xfrm>
            <a:off x="336805" y="5934328"/>
            <a:ext cx="1221063" cy="7814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b="1" dirty="0">
                <a:solidFill>
                  <a:schemeClr val="bg1"/>
                </a:solidFill>
                <a:latin typeface="ＭＳ Ｐゴシック" panose="020B0600070205080204" pitchFamily="50" charset="-128"/>
                <a:ea typeface="ＭＳ Ｐゴシック" panose="020B0600070205080204" pitchFamily="50" charset="-128"/>
              </a:rPr>
              <a:t>本事例の</a:t>
            </a:r>
            <a:br>
              <a:rPr lang="en-US" altLang="ja-JP" sz="1400" b="1" dirty="0">
                <a:solidFill>
                  <a:schemeClr val="bg1"/>
                </a:solidFill>
                <a:latin typeface="ＭＳ Ｐゴシック" panose="020B0600070205080204" pitchFamily="50" charset="-128"/>
                <a:ea typeface="ＭＳ Ｐゴシック" panose="020B0600070205080204" pitchFamily="50" charset="-128"/>
              </a:rPr>
            </a:br>
            <a:r>
              <a:rPr lang="ja-JP" altLang="en-US" sz="1400" b="1" dirty="0">
                <a:solidFill>
                  <a:schemeClr val="bg1"/>
                </a:solidFill>
                <a:latin typeface="ＭＳ Ｐゴシック" panose="020B0600070205080204" pitchFamily="50" charset="-128"/>
                <a:ea typeface="ＭＳ Ｐゴシック" panose="020B0600070205080204" pitchFamily="50" charset="-128"/>
              </a:rPr>
              <a:t>ポイント</a:t>
            </a:r>
            <a:endParaRPr lang="en-US" altLang="ja-JP" sz="1400" b="1" dirty="0">
              <a:solidFill>
                <a:schemeClr val="bg1"/>
              </a:solidFill>
              <a:latin typeface="ＭＳ Ｐゴシック" panose="020B0600070205080204" pitchFamily="50" charset="-128"/>
              <a:ea typeface="ＭＳ Ｐゴシック" panose="020B0600070205080204" pitchFamily="50" charset="-128"/>
            </a:endParaRPr>
          </a:p>
        </p:txBody>
      </p:sp>
      <p:cxnSp>
        <p:nvCxnSpPr>
          <p:cNvPr id="95" name="直線コネクタ 94">
            <a:extLst>
              <a:ext uri="{FF2B5EF4-FFF2-40B4-BE49-F238E27FC236}">
                <a16:creationId xmlns:a16="http://schemas.microsoft.com/office/drawing/2014/main" id="{4222AABF-6845-4974-80F5-CFA7A1119CEA}"/>
              </a:ext>
            </a:extLst>
          </p:cNvPr>
          <p:cNvCxnSpPr>
            <a:cxnSpLocks/>
          </p:cNvCxnSpPr>
          <p:nvPr/>
        </p:nvCxnSpPr>
        <p:spPr>
          <a:xfrm>
            <a:off x="336805" y="3860106"/>
            <a:ext cx="122106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966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8351"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参考</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　職場のハラスメント対策の標準的な取組事項</a:t>
            </a: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職場におけるハラスメントを防止するために、管理職としてどのように対策に係わるべきかについて、</a:t>
            </a:r>
            <a:r>
              <a:rPr lang="en-US" altLang="ja-JP" sz="1600" dirty="0">
                <a:latin typeface="ＭＳ Ｐゴシック" panose="020B0600070205080204" pitchFamily="50" charset="-128"/>
                <a:ea typeface="ＭＳ Ｐゴシック" panose="020B0600070205080204" pitchFamily="50" charset="-128"/>
              </a:rPr>
              <a:t>6</a:t>
            </a:r>
            <a:r>
              <a:rPr lang="ja-JP" altLang="en-US" sz="1600" dirty="0" err="1">
                <a:latin typeface="ＭＳ Ｐゴシック" panose="020B0600070205080204" pitchFamily="50" charset="-128"/>
                <a:ea typeface="ＭＳ Ｐゴシック" panose="020B0600070205080204" pitchFamily="50" charset="-128"/>
              </a:rPr>
              <a:t>つの</a:t>
            </a:r>
            <a:r>
              <a:rPr lang="ja-JP" altLang="en-US" sz="1600" dirty="0">
                <a:latin typeface="ＭＳ Ｐゴシック" panose="020B0600070205080204" pitchFamily="50" charset="-128"/>
                <a:ea typeface="ＭＳ Ｐゴシック" panose="020B0600070205080204" pitchFamily="50" charset="-128"/>
              </a:rPr>
              <a:t>観点があります。</a:t>
            </a:r>
            <a:endParaRPr lang="en-US" altLang="ja-JP" sz="1600" dirty="0">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6C4BA7B6-7013-4A62-9732-E88EA0BF34D9}"/>
              </a:ext>
            </a:extLst>
          </p:cNvPr>
          <p:cNvSpPr/>
          <p:nvPr/>
        </p:nvSpPr>
        <p:spPr>
          <a:xfrm>
            <a:off x="5318452" y="2279371"/>
            <a:ext cx="3919606" cy="386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BFA7146-5AF8-4867-B29A-8D0E46C284F4}"/>
              </a:ext>
            </a:extLst>
          </p:cNvPr>
          <p:cNvSpPr/>
          <p:nvPr/>
        </p:nvSpPr>
        <p:spPr>
          <a:xfrm>
            <a:off x="545405" y="2279371"/>
            <a:ext cx="3919606" cy="386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9EE201C-DDC0-40A5-845A-6F4A5EED75CE}"/>
              </a:ext>
            </a:extLst>
          </p:cNvPr>
          <p:cNvSpPr/>
          <p:nvPr/>
        </p:nvSpPr>
        <p:spPr>
          <a:xfrm>
            <a:off x="828129" y="2693493"/>
            <a:ext cx="3354159" cy="5444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ＭＳ Ｐゴシック" panose="020B0600070205080204" pitchFamily="50" charset="-128"/>
                <a:ea typeface="ＭＳ Ｐゴシック" panose="020B0600070205080204" pitchFamily="50" charset="-128"/>
              </a:rPr>
              <a:t>良好な職場環境を維持する役目</a:t>
            </a:r>
          </a:p>
        </p:txBody>
      </p:sp>
      <p:sp>
        <p:nvSpPr>
          <p:cNvPr id="12" name="正方形/長方形 11">
            <a:extLst>
              <a:ext uri="{FF2B5EF4-FFF2-40B4-BE49-F238E27FC236}">
                <a16:creationId xmlns:a16="http://schemas.microsoft.com/office/drawing/2014/main" id="{9DA257D5-8D21-486A-B35D-67EA2069020C}"/>
              </a:ext>
            </a:extLst>
          </p:cNvPr>
          <p:cNvSpPr/>
          <p:nvPr/>
        </p:nvSpPr>
        <p:spPr>
          <a:xfrm>
            <a:off x="1288325" y="2076273"/>
            <a:ext cx="2433767" cy="37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a:solidFill>
                  <a:schemeClr val="tx1"/>
                </a:solidFill>
                <a:latin typeface="ＭＳ Ｐゴシック" panose="020B0600070205080204" pitchFamily="50" charset="-128"/>
                <a:ea typeface="ＭＳ Ｐゴシック" panose="020B0600070205080204" pitchFamily="50" charset="-128"/>
              </a:rPr>
              <a:t>ハラスメントの未然防止</a:t>
            </a:r>
          </a:p>
        </p:txBody>
      </p:sp>
      <p:sp>
        <p:nvSpPr>
          <p:cNvPr id="13" name="正方形/長方形 12">
            <a:extLst>
              <a:ext uri="{FF2B5EF4-FFF2-40B4-BE49-F238E27FC236}">
                <a16:creationId xmlns:a16="http://schemas.microsoft.com/office/drawing/2014/main" id="{80DE4105-6B13-4CB4-A8FC-0254FFDCA82B}"/>
              </a:ext>
            </a:extLst>
          </p:cNvPr>
          <p:cNvSpPr/>
          <p:nvPr/>
        </p:nvSpPr>
        <p:spPr>
          <a:xfrm>
            <a:off x="6061372" y="2076273"/>
            <a:ext cx="2433767" cy="37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a:solidFill>
                  <a:schemeClr val="tx1"/>
                </a:solidFill>
                <a:latin typeface="ＭＳ Ｐゴシック" panose="020B0600070205080204" pitchFamily="50" charset="-128"/>
                <a:ea typeface="ＭＳ Ｐゴシック" panose="020B0600070205080204" pitchFamily="50" charset="-128"/>
              </a:rPr>
              <a:t>ハラスメント発生後の対応</a:t>
            </a:r>
          </a:p>
        </p:txBody>
      </p:sp>
      <p:sp>
        <p:nvSpPr>
          <p:cNvPr id="15" name="正方形/長方形 14">
            <a:extLst>
              <a:ext uri="{FF2B5EF4-FFF2-40B4-BE49-F238E27FC236}">
                <a16:creationId xmlns:a16="http://schemas.microsoft.com/office/drawing/2014/main" id="{9A9FA08F-BBF1-49BB-815C-5DE69B5B9672}"/>
              </a:ext>
            </a:extLst>
          </p:cNvPr>
          <p:cNvSpPr/>
          <p:nvPr/>
        </p:nvSpPr>
        <p:spPr>
          <a:xfrm>
            <a:off x="157019" y="6524223"/>
            <a:ext cx="7121236" cy="32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出所：厚生労働省</a:t>
            </a:r>
            <a:r>
              <a:rPr lang="ja-JP" altLang="en-US" sz="1050" dirty="0">
                <a:solidFill>
                  <a:schemeClr val="tx1"/>
                </a:solidFill>
                <a:latin typeface="ＭＳ Ｐゴシック" panose="020B0600070205080204" pitchFamily="50" charset="-128"/>
                <a:ea typeface="ＭＳ Ｐゴシック" panose="020B0600070205080204" pitchFamily="50" charset="-128"/>
              </a:rPr>
              <a:t>「管理職向け　職場のハラスメント対策セミナー　</a:t>
            </a:r>
            <a:r>
              <a:rPr lang="en-US" altLang="ja-JP" sz="1050" dirty="0">
                <a:solidFill>
                  <a:schemeClr val="tx1"/>
                </a:solidFill>
                <a:latin typeface="ＭＳ Ｐゴシック" panose="020B0600070205080204" pitchFamily="50" charset="-128"/>
                <a:ea typeface="ＭＳ Ｐゴシック" panose="020B0600070205080204" pitchFamily="50" charset="-128"/>
              </a:rPr>
              <a:t>2018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p>
        </p:txBody>
      </p:sp>
      <p:grpSp>
        <p:nvGrpSpPr>
          <p:cNvPr id="19" name="グループ化 18">
            <a:extLst>
              <a:ext uri="{FF2B5EF4-FFF2-40B4-BE49-F238E27FC236}">
                <a16:creationId xmlns:a16="http://schemas.microsoft.com/office/drawing/2014/main" id="{78DBC89E-76CA-440D-B61F-66A9F43A2484}"/>
              </a:ext>
            </a:extLst>
          </p:cNvPr>
          <p:cNvGrpSpPr/>
          <p:nvPr/>
        </p:nvGrpSpPr>
        <p:grpSpPr>
          <a:xfrm>
            <a:off x="9256516" y="1"/>
            <a:ext cx="649484" cy="824162"/>
            <a:chOff x="7905228" y="2367582"/>
            <a:chExt cx="894418" cy="1134971"/>
          </a:xfrm>
        </p:grpSpPr>
        <p:grpSp>
          <p:nvGrpSpPr>
            <p:cNvPr id="20" name="グループ化 19">
              <a:extLst>
                <a:ext uri="{FF2B5EF4-FFF2-40B4-BE49-F238E27FC236}">
                  <a16:creationId xmlns:a16="http://schemas.microsoft.com/office/drawing/2014/main" id="{7291E107-D674-4037-A501-FAB8EC457650}"/>
                </a:ext>
              </a:extLst>
            </p:cNvPr>
            <p:cNvGrpSpPr/>
            <p:nvPr/>
          </p:nvGrpSpPr>
          <p:grpSpPr>
            <a:xfrm>
              <a:off x="7905228" y="2367582"/>
              <a:ext cx="894418" cy="1134971"/>
              <a:chOff x="7840391" y="2470941"/>
              <a:chExt cx="1082246" cy="1510647"/>
            </a:xfrm>
          </p:grpSpPr>
          <p:pic>
            <p:nvPicPr>
              <p:cNvPr id="24" name="グラフィックス 23" descr="マーケティング">
                <a:extLst>
                  <a:ext uri="{FF2B5EF4-FFF2-40B4-BE49-F238E27FC236}">
                    <a16:creationId xmlns:a16="http://schemas.microsoft.com/office/drawing/2014/main" id="{290ECD0A-CAA3-42D6-BA2A-991FF122B6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8008237" y="2470941"/>
                <a:ext cx="914400" cy="914400"/>
              </a:xfrm>
              <a:prstGeom prst="rect">
                <a:avLst/>
              </a:prstGeom>
            </p:spPr>
          </p:pic>
          <p:pic>
            <p:nvPicPr>
              <p:cNvPr id="25" name="グラフィックス 24" descr="妊婦">
                <a:extLst>
                  <a:ext uri="{FF2B5EF4-FFF2-40B4-BE49-F238E27FC236}">
                    <a16:creationId xmlns:a16="http://schemas.microsoft.com/office/drawing/2014/main" id="{5F26FFAB-3978-4C3C-B9D5-3F6F567DA1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40391" y="3067188"/>
                <a:ext cx="914400" cy="914400"/>
              </a:xfrm>
              <a:prstGeom prst="rect">
                <a:avLst/>
              </a:prstGeom>
            </p:spPr>
          </p:pic>
        </p:grpSp>
        <p:pic>
          <p:nvPicPr>
            <p:cNvPr id="21" name="グラフィックス 20" descr="稲妻">
              <a:extLst>
                <a:ext uri="{FF2B5EF4-FFF2-40B4-BE49-F238E27FC236}">
                  <a16:creationId xmlns:a16="http://schemas.microsoft.com/office/drawing/2014/main" id="{3C42D413-B25D-4CDA-B673-D2604CFD81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8000000">
              <a:off x="7995448" y="2409972"/>
              <a:ext cx="154715" cy="154715"/>
            </a:xfrm>
            <a:prstGeom prst="rect">
              <a:avLst/>
            </a:prstGeom>
          </p:spPr>
        </p:pic>
        <p:pic>
          <p:nvPicPr>
            <p:cNvPr id="22" name="グラフィックス 21" descr="稲妻">
              <a:extLst>
                <a:ext uri="{FF2B5EF4-FFF2-40B4-BE49-F238E27FC236}">
                  <a16:creationId xmlns:a16="http://schemas.microsoft.com/office/drawing/2014/main" id="{B92C077B-E781-402D-B6A7-C17742D77D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00000">
              <a:off x="7995447" y="2485653"/>
              <a:ext cx="154715" cy="154715"/>
            </a:xfrm>
            <a:prstGeom prst="rect">
              <a:avLst/>
            </a:prstGeom>
          </p:spPr>
        </p:pic>
        <p:pic>
          <p:nvPicPr>
            <p:cNvPr id="23" name="グラフィックス 22" descr="稲妻">
              <a:extLst>
                <a:ext uri="{FF2B5EF4-FFF2-40B4-BE49-F238E27FC236}">
                  <a16:creationId xmlns:a16="http://schemas.microsoft.com/office/drawing/2014/main" id="{41336A12-AF87-4037-96FC-5E8F5B7849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400000">
              <a:off x="7995447" y="2566857"/>
              <a:ext cx="154715" cy="154715"/>
            </a:xfrm>
            <a:prstGeom prst="rect">
              <a:avLst/>
            </a:prstGeom>
          </p:spPr>
        </p:pic>
      </p:grpSp>
      <p:sp>
        <p:nvSpPr>
          <p:cNvPr id="26" name="正方形/長方形 25">
            <a:extLst>
              <a:ext uri="{FF2B5EF4-FFF2-40B4-BE49-F238E27FC236}">
                <a16:creationId xmlns:a16="http://schemas.microsoft.com/office/drawing/2014/main" id="{F22C3BFE-C087-4E69-AA5B-29B844782338}"/>
              </a:ext>
            </a:extLst>
          </p:cNvPr>
          <p:cNvSpPr/>
          <p:nvPr/>
        </p:nvSpPr>
        <p:spPr>
          <a:xfrm>
            <a:off x="828129" y="4320605"/>
            <a:ext cx="3354159" cy="5444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ＭＳ Ｐゴシック" panose="020B0600070205080204" pitchFamily="50" charset="-128"/>
                <a:ea typeface="ＭＳ Ｐゴシック" panose="020B0600070205080204" pitchFamily="50" charset="-128"/>
              </a:rPr>
              <a:t>自社の方針、防止対策を知ること</a:t>
            </a:r>
          </a:p>
        </p:txBody>
      </p:sp>
      <p:sp>
        <p:nvSpPr>
          <p:cNvPr id="27" name="正方形/長方形 26">
            <a:extLst>
              <a:ext uri="{FF2B5EF4-FFF2-40B4-BE49-F238E27FC236}">
                <a16:creationId xmlns:a16="http://schemas.microsoft.com/office/drawing/2014/main" id="{26125F11-D68A-4B86-8272-0854A5F8C48D}"/>
              </a:ext>
            </a:extLst>
          </p:cNvPr>
          <p:cNvSpPr/>
          <p:nvPr/>
        </p:nvSpPr>
        <p:spPr>
          <a:xfrm>
            <a:off x="828129" y="5134162"/>
            <a:ext cx="3354159" cy="5444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ＭＳ Ｐゴシック" panose="020B0600070205080204" pitchFamily="50" charset="-128"/>
                <a:ea typeface="ＭＳ Ｐゴシック" panose="020B0600070205080204" pitchFamily="50" charset="-128"/>
              </a:rPr>
              <a:t>決して行為者にならないこと</a:t>
            </a:r>
          </a:p>
        </p:txBody>
      </p:sp>
      <p:sp>
        <p:nvSpPr>
          <p:cNvPr id="28" name="正方形/長方形 27">
            <a:extLst>
              <a:ext uri="{FF2B5EF4-FFF2-40B4-BE49-F238E27FC236}">
                <a16:creationId xmlns:a16="http://schemas.microsoft.com/office/drawing/2014/main" id="{CECCC676-1C8F-4A9C-A32C-4310992206A4}"/>
              </a:ext>
            </a:extLst>
          </p:cNvPr>
          <p:cNvSpPr/>
          <p:nvPr/>
        </p:nvSpPr>
        <p:spPr>
          <a:xfrm>
            <a:off x="828129" y="3507049"/>
            <a:ext cx="3354159" cy="5444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ＭＳ Ｐゴシック" panose="020B0600070205080204" pitchFamily="50" charset="-128"/>
                <a:ea typeface="ＭＳ Ｐゴシック" panose="020B0600070205080204" pitchFamily="50" charset="-128"/>
              </a:rPr>
              <a:t>雇用管理上の危機管理の問題である</a:t>
            </a:r>
            <a:br>
              <a:rPr lang="en-US" altLang="ja-JP" sz="1400" dirty="0">
                <a:latin typeface="ＭＳ Ｐゴシック" panose="020B0600070205080204" pitchFamily="50" charset="-128"/>
                <a:ea typeface="ＭＳ Ｐゴシック" panose="020B0600070205080204" pitchFamily="50" charset="-128"/>
              </a:rPr>
            </a:br>
            <a:r>
              <a:rPr lang="ja-JP" altLang="en-US" sz="1400" dirty="0">
                <a:latin typeface="ＭＳ Ｐゴシック" panose="020B0600070205080204" pitchFamily="50" charset="-128"/>
                <a:ea typeface="ＭＳ Ｐゴシック" panose="020B0600070205080204" pitchFamily="50" charset="-128"/>
              </a:rPr>
              <a:t>という認識</a:t>
            </a:r>
          </a:p>
        </p:txBody>
      </p:sp>
      <p:sp>
        <p:nvSpPr>
          <p:cNvPr id="29" name="正方形/長方形 28">
            <a:extLst>
              <a:ext uri="{FF2B5EF4-FFF2-40B4-BE49-F238E27FC236}">
                <a16:creationId xmlns:a16="http://schemas.microsoft.com/office/drawing/2014/main" id="{037464CD-FFEE-4719-8220-F110002F7B5F}"/>
              </a:ext>
            </a:extLst>
          </p:cNvPr>
          <p:cNvSpPr/>
          <p:nvPr/>
        </p:nvSpPr>
        <p:spPr>
          <a:xfrm>
            <a:off x="5601175" y="2693493"/>
            <a:ext cx="3354159" cy="5444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ＭＳ Ｐゴシック" panose="020B0600070205080204" pitchFamily="50" charset="-128"/>
                <a:ea typeface="ＭＳ Ｐゴシック" panose="020B0600070205080204" pitchFamily="50" charset="-128"/>
              </a:rPr>
              <a:t>事案が生じた場合の相談対応者としての役割</a:t>
            </a:r>
          </a:p>
        </p:txBody>
      </p:sp>
      <p:sp>
        <p:nvSpPr>
          <p:cNvPr id="30" name="正方形/長方形 29">
            <a:extLst>
              <a:ext uri="{FF2B5EF4-FFF2-40B4-BE49-F238E27FC236}">
                <a16:creationId xmlns:a16="http://schemas.microsoft.com/office/drawing/2014/main" id="{BE79FA88-F1C6-4123-9B28-EAB90772614B}"/>
              </a:ext>
            </a:extLst>
          </p:cNvPr>
          <p:cNvSpPr/>
          <p:nvPr/>
        </p:nvSpPr>
        <p:spPr>
          <a:xfrm>
            <a:off x="5601175" y="3507049"/>
            <a:ext cx="3354159" cy="5444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ＭＳ Ｐゴシック" panose="020B0600070205080204" pitchFamily="50" charset="-128"/>
                <a:ea typeface="ＭＳ Ｐゴシック" panose="020B0600070205080204" pitchFamily="50" charset="-128"/>
              </a:rPr>
              <a:t>事後対応のキーマンとしての役目</a:t>
            </a:r>
          </a:p>
        </p:txBody>
      </p:sp>
    </p:spTree>
    <p:extLst>
      <p:ext uri="{BB962C8B-B14F-4D97-AF65-F5344CB8AC3E}">
        <p14:creationId xmlns:p14="http://schemas.microsoft.com/office/powerpoint/2010/main" val="4219418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75"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参考</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　職場のハラスメント対策の標準的な取組事項</a:t>
            </a: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厚生労働省の公開している「管理職向け　職場のハラスメント対策セミナー　</a:t>
            </a:r>
            <a:r>
              <a:rPr lang="en-US" altLang="ja-JP" sz="1600" dirty="0">
                <a:latin typeface="ＭＳ Ｐゴシック" panose="020B0600070205080204" pitchFamily="50" charset="-128"/>
                <a:ea typeface="ＭＳ Ｐゴシック" panose="020B0600070205080204" pitchFamily="50" charset="-128"/>
              </a:rPr>
              <a:t>2018 </a:t>
            </a:r>
            <a:r>
              <a:rPr lang="ja-JP" altLang="en-US" sz="1600" dirty="0">
                <a:latin typeface="ＭＳ Ｐゴシック" panose="020B0600070205080204" pitchFamily="50" charset="-128"/>
                <a:ea typeface="ＭＳ Ｐゴシック" panose="020B0600070205080204" pitchFamily="50" charset="-128"/>
              </a:rPr>
              <a:t>」にどのような事項がハラスメントに該当するか等が詳細に記載されています。対応をご検討する際には、ぜひご参照ください。</a:t>
            </a:r>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9A9FA08F-BBF1-49BB-815C-5DE69B5B9672}"/>
              </a:ext>
            </a:extLst>
          </p:cNvPr>
          <p:cNvSpPr/>
          <p:nvPr/>
        </p:nvSpPr>
        <p:spPr>
          <a:xfrm>
            <a:off x="157019" y="6524223"/>
            <a:ext cx="7121236" cy="32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出所：厚生労働省</a:t>
            </a:r>
            <a:r>
              <a:rPr lang="ja-JP" altLang="en-US" sz="1050" dirty="0">
                <a:solidFill>
                  <a:schemeClr val="tx1"/>
                </a:solidFill>
                <a:latin typeface="ＭＳ Ｐゴシック" panose="020B0600070205080204" pitchFamily="50" charset="-128"/>
                <a:ea typeface="ＭＳ Ｐゴシック" panose="020B0600070205080204" pitchFamily="50" charset="-128"/>
              </a:rPr>
              <a:t>「管理職向け　職場のハラスメント対策セミナー　</a:t>
            </a:r>
            <a:r>
              <a:rPr lang="en-US" altLang="ja-JP" sz="1050" dirty="0">
                <a:solidFill>
                  <a:schemeClr val="tx1"/>
                </a:solidFill>
                <a:latin typeface="ＭＳ Ｐゴシック" panose="020B0600070205080204" pitchFamily="50" charset="-128"/>
                <a:ea typeface="ＭＳ Ｐゴシック" panose="020B0600070205080204" pitchFamily="50" charset="-128"/>
              </a:rPr>
              <a:t>2018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p>
        </p:txBody>
      </p:sp>
      <p:grpSp>
        <p:nvGrpSpPr>
          <p:cNvPr id="19" name="グループ化 18">
            <a:extLst>
              <a:ext uri="{FF2B5EF4-FFF2-40B4-BE49-F238E27FC236}">
                <a16:creationId xmlns:a16="http://schemas.microsoft.com/office/drawing/2014/main" id="{78DBC89E-76CA-440D-B61F-66A9F43A2484}"/>
              </a:ext>
            </a:extLst>
          </p:cNvPr>
          <p:cNvGrpSpPr/>
          <p:nvPr/>
        </p:nvGrpSpPr>
        <p:grpSpPr>
          <a:xfrm>
            <a:off x="9256516" y="1"/>
            <a:ext cx="649484" cy="824162"/>
            <a:chOff x="7905228" y="2367582"/>
            <a:chExt cx="894418" cy="1134971"/>
          </a:xfrm>
        </p:grpSpPr>
        <p:grpSp>
          <p:nvGrpSpPr>
            <p:cNvPr id="20" name="グループ化 19">
              <a:extLst>
                <a:ext uri="{FF2B5EF4-FFF2-40B4-BE49-F238E27FC236}">
                  <a16:creationId xmlns:a16="http://schemas.microsoft.com/office/drawing/2014/main" id="{7291E107-D674-4037-A501-FAB8EC457650}"/>
                </a:ext>
              </a:extLst>
            </p:cNvPr>
            <p:cNvGrpSpPr/>
            <p:nvPr/>
          </p:nvGrpSpPr>
          <p:grpSpPr>
            <a:xfrm>
              <a:off x="7905228" y="2367582"/>
              <a:ext cx="894418" cy="1134971"/>
              <a:chOff x="7840391" y="2470941"/>
              <a:chExt cx="1082246" cy="1510647"/>
            </a:xfrm>
          </p:grpSpPr>
          <p:pic>
            <p:nvPicPr>
              <p:cNvPr id="24" name="グラフィックス 23" descr="マーケティング">
                <a:extLst>
                  <a:ext uri="{FF2B5EF4-FFF2-40B4-BE49-F238E27FC236}">
                    <a16:creationId xmlns:a16="http://schemas.microsoft.com/office/drawing/2014/main" id="{290ECD0A-CAA3-42D6-BA2A-991FF122B6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8008237" y="2470941"/>
                <a:ext cx="914400" cy="914400"/>
              </a:xfrm>
              <a:prstGeom prst="rect">
                <a:avLst/>
              </a:prstGeom>
            </p:spPr>
          </p:pic>
          <p:pic>
            <p:nvPicPr>
              <p:cNvPr id="25" name="グラフィックス 24" descr="妊婦">
                <a:extLst>
                  <a:ext uri="{FF2B5EF4-FFF2-40B4-BE49-F238E27FC236}">
                    <a16:creationId xmlns:a16="http://schemas.microsoft.com/office/drawing/2014/main" id="{5F26FFAB-3978-4C3C-B9D5-3F6F567DA1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40391" y="3067188"/>
                <a:ext cx="914400" cy="914400"/>
              </a:xfrm>
              <a:prstGeom prst="rect">
                <a:avLst/>
              </a:prstGeom>
            </p:spPr>
          </p:pic>
        </p:grpSp>
        <p:pic>
          <p:nvPicPr>
            <p:cNvPr id="21" name="グラフィックス 20" descr="稲妻">
              <a:extLst>
                <a:ext uri="{FF2B5EF4-FFF2-40B4-BE49-F238E27FC236}">
                  <a16:creationId xmlns:a16="http://schemas.microsoft.com/office/drawing/2014/main" id="{3C42D413-B25D-4CDA-B673-D2604CFD81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8000000">
              <a:off x="7995448" y="2409972"/>
              <a:ext cx="154715" cy="154715"/>
            </a:xfrm>
            <a:prstGeom prst="rect">
              <a:avLst/>
            </a:prstGeom>
          </p:spPr>
        </p:pic>
        <p:pic>
          <p:nvPicPr>
            <p:cNvPr id="22" name="グラフィックス 21" descr="稲妻">
              <a:extLst>
                <a:ext uri="{FF2B5EF4-FFF2-40B4-BE49-F238E27FC236}">
                  <a16:creationId xmlns:a16="http://schemas.microsoft.com/office/drawing/2014/main" id="{B92C077B-E781-402D-B6A7-C17742D77D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00000">
              <a:off x="7995447" y="2485653"/>
              <a:ext cx="154715" cy="154715"/>
            </a:xfrm>
            <a:prstGeom prst="rect">
              <a:avLst/>
            </a:prstGeom>
          </p:spPr>
        </p:pic>
        <p:pic>
          <p:nvPicPr>
            <p:cNvPr id="23" name="グラフィックス 22" descr="稲妻">
              <a:extLst>
                <a:ext uri="{FF2B5EF4-FFF2-40B4-BE49-F238E27FC236}">
                  <a16:creationId xmlns:a16="http://schemas.microsoft.com/office/drawing/2014/main" id="{41336A12-AF87-4037-96FC-5E8F5B7849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400000">
              <a:off x="7995447" y="2566857"/>
              <a:ext cx="154715" cy="154715"/>
            </a:xfrm>
            <a:prstGeom prst="rect">
              <a:avLst/>
            </a:prstGeom>
          </p:spPr>
        </p:pic>
      </p:grpSp>
      <p:grpSp>
        <p:nvGrpSpPr>
          <p:cNvPr id="26" name="グループ化 25">
            <a:extLst>
              <a:ext uri="{FF2B5EF4-FFF2-40B4-BE49-F238E27FC236}">
                <a16:creationId xmlns:a16="http://schemas.microsoft.com/office/drawing/2014/main" id="{B99CDD33-E609-4E29-A30D-A072D5065441}"/>
              </a:ext>
            </a:extLst>
          </p:cNvPr>
          <p:cNvGrpSpPr/>
          <p:nvPr/>
        </p:nvGrpSpPr>
        <p:grpSpPr>
          <a:xfrm>
            <a:off x="336805" y="2032854"/>
            <a:ext cx="4034228" cy="506570"/>
            <a:chOff x="336805" y="2032854"/>
            <a:chExt cx="4034228" cy="506570"/>
          </a:xfrm>
        </p:grpSpPr>
        <p:sp>
          <p:nvSpPr>
            <p:cNvPr id="27" name="正方形/長方形 26">
              <a:extLst>
                <a:ext uri="{FF2B5EF4-FFF2-40B4-BE49-F238E27FC236}">
                  <a16:creationId xmlns:a16="http://schemas.microsoft.com/office/drawing/2014/main" id="{F7AF4D2F-E9A0-41A0-9C91-9EC017C41833}"/>
                </a:ext>
              </a:extLst>
            </p:cNvPr>
            <p:cNvSpPr/>
            <p:nvPr/>
          </p:nvSpPr>
          <p:spPr>
            <a:xfrm>
              <a:off x="336805" y="2032854"/>
              <a:ext cx="3506874" cy="50657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職場でのハラスメントでお悩みの方へ</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正方形/長方形 27">
              <a:extLst>
                <a:ext uri="{FF2B5EF4-FFF2-40B4-BE49-F238E27FC236}">
                  <a16:creationId xmlns:a16="http://schemas.microsoft.com/office/drawing/2014/main" id="{E52CCC64-CB00-47F3-914B-87B228BA8A5B}"/>
                </a:ext>
              </a:extLst>
            </p:cNvPr>
            <p:cNvSpPr/>
            <p:nvPr/>
          </p:nvSpPr>
          <p:spPr>
            <a:xfrm>
              <a:off x="3843679" y="2032854"/>
              <a:ext cx="527354" cy="50657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グラフィックス 28" descr="拡大鏡">
              <a:extLst>
                <a:ext uri="{FF2B5EF4-FFF2-40B4-BE49-F238E27FC236}">
                  <a16:creationId xmlns:a16="http://schemas.microsoft.com/office/drawing/2014/main" id="{A4F225CA-6FB7-4EC3-9DB6-5111E6E6BD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06667" y="2108977"/>
              <a:ext cx="380594" cy="380594"/>
            </a:xfrm>
            <a:prstGeom prst="rect">
              <a:avLst/>
            </a:prstGeom>
          </p:spPr>
        </p:pic>
      </p:grpSp>
      <p:pic>
        <p:nvPicPr>
          <p:cNvPr id="16" name="図 15">
            <a:extLst>
              <a:ext uri="{FF2B5EF4-FFF2-40B4-BE49-F238E27FC236}">
                <a16:creationId xmlns:a16="http://schemas.microsoft.com/office/drawing/2014/main" id="{12749914-9E82-4117-B6D8-B81878B9D3F6}"/>
              </a:ext>
            </a:extLst>
          </p:cNvPr>
          <p:cNvPicPr>
            <a:picLocks noChangeAspect="1"/>
          </p:cNvPicPr>
          <p:nvPr/>
        </p:nvPicPr>
        <p:blipFill rotWithShape="1">
          <a:blip r:embed="rId15"/>
          <a:srcRect b="17403"/>
          <a:stretch/>
        </p:blipFill>
        <p:spPr>
          <a:xfrm>
            <a:off x="163182" y="2725085"/>
            <a:ext cx="5107117" cy="3270602"/>
          </a:xfrm>
          <a:prstGeom prst="rect">
            <a:avLst/>
          </a:prstGeom>
        </p:spPr>
      </p:pic>
      <p:sp>
        <p:nvSpPr>
          <p:cNvPr id="30" name="正方形/長方形 29">
            <a:extLst>
              <a:ext uri="{FF2B5EF4-FFF2-40B4-BE49-F238E27FC236}">
                <a16:creationId xmlns:a16="http://schemas.microsoft.com/office/drawing/2014/main" id="{F752E256-772A-4F34-A8D4-3A1DC55395EF}"/>
              </a:ext>
            </a:extLst>
          </p:cNvPr>
          <p:cNvSpPr/>
          <p:nvPr/>
        </p:nvSpPr>
        <p:spPr>
          <a:xfrm>
            <a:off x="282662" y="2735879"/>
            <a:ext cx="4770669" cy="934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pic>
        <p:nvPicPr>
          <p:cNvPr id="31" name="グラフィックス 30" descr="カーソル">
            <a:extLst>
              <a:ext uri="{FF2B5EF4-FFF2-40B4-BE49-F238E27FC236}">
                <a16:creationId xmlns:a16="http://schemas.microsoft.com/office/drawing/2014/main" id="{09C59157-F895-48DC-93A4-C3D5149D3AD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900000">
            <a:off x="3795081" y="2777139"/>
            <a:ext cx="624548" cy="624548"/>
          </a:xfrm>
          <a:prstGeom prst="rect">
            <a:avLst/>
          </a:prstGeom>
        </p:spPr>
      </p:pic>
      <p:sp>
        <p:nvSpPr>
          <p:cNvPr id="32" name="正方形/長方形 31">
            <a:extLst>
              <a:ext uri="{FF2B5EF4-FFF2-40B4-BE49-F238E27FC236}">
                <a16:creationId xmlns:a16="http://schemas.microsoft.com/office/drawing/2014/main" id="{4B2B087E-12E3-41C9-B086-68579D957917}"/>
              </a:ext>
            </a:extLst>
          </p:cNvPr>
          <p:cNvSpPr/>
          <p:nvPr/>
        </p:nvSpPr>
        <p:spPr>
          <a:xfrm>
            <a:off x="5444193" y="5708420"/>
            <a:ext cx="2990386" cy="214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pic>
        <p:nvPicPr>
          <p:cNvPr id="33" name="グラフィックス 32" descr="カーソル">
            <a:extLst>
              <a:ext uri="{FF2B5EF4-FFF2-40B4-BE49-F238E27FC236}">
                <a16:creationId xmlns:a16="http://schemas.microsoft.com/office/drawing/2014/main" id="{AE0674D0-6018-4DE6-852F-DF5B7EFB89C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900000">
            <a:off x="8237189" y="5807161"/>
            <a:ext cx="557270" cy="557270"/>
          </a:xfrm>
          <a:prstGeom prst="rect">
            <a:avLst/>
          </a:prstGeom>
        </p:spPr>
      </p:pic>
      <p:sp>
        <p:nvSpPr>
          <p:cNvPr id="35" name="吹き出し: 四角形 34">
            <a:extLst>
              <a:ext uri="{FF2B5EF4-FFF2-40B4-BE49-F238E27FC236}">
                <a16:creationId xmlns:a16="http://schemas.microsoft.com/office/drawing/2014/main" id="{E24F871F-3D5E-4B8F-BD2B-83BA7D297EFF}"/>
              </a:ext>
            </a:extLst>
          </p:cNvPr>
          <p:cNvSpPr/>
          <p:nvPr/>
        </p:nvSpPr>
        <p:spPr>
          <a:xfrm>
            <a:off x="5305530" y="1606189"/>
            <a:ext cx="4317808" cy="4784305"/>
          </a:xfrm>
          <a:prstGeom prst="wedgeRectCallout">
            <a:avLst>
              <a:gd name="adj1" fmla="val -55506"/>
              <a:gd name="adj2" fmla="val -462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188867AE-10AB-4CAF-9DFA-643BE7F8E2F1}"/>
              </a:ext>
            </a:extLst>
          </p:cNvPr>
          <p:cNvPicPr>
            <a:picLocks noChangeAspect="1"/>
          </p:cNvPicPr>
          <p:nvPr/>
        </p:nvPicPr>
        <p:blipFill rotWithShape="1">
          <a:blip r:embed="rId18"/>
          <a:srcRect b="13897"/>
          <a:stretch/>
        </p:blipFill>
        <p:spPr>
          <a:xfrm>
            <a:off x="5396192" y="1668164"/>
            <a:ext cx="4118889" cy="3305769"/>
          </a:xfrm>
          <a:prstGeom prst="rect">
            <a:avLst/>
          </a:prstGeom>
        </p:spPr>
      </p:pic>
      <p:pic>
        <p:nvPicPr>
          <p:cNvPr id="42" name="図 41">
            <a:extLst>
              <a:ext uri="{FF2B5EF4-FFF2-40B4-BE49-F238E27FC236}">
                <a16:creationId xmlns:a16="http://schemas.microsoft.com/office/drawing/2014/main" id="{F7EAF78C-5620-4BBD-8A40-6F93AF10B6A7}"/>
              </a:ext>
            </a:extLst>
          </p:cNvPr>
          <p:cNvPicPr>
            <a:picLocks noChangeAspect="1"/>
          </p:cNvPicPr>
          <p:nvPr/>
        </p:nvPicPr>
        <p:blipFill rotWithShape="1">
          <a:blip r:embed="rId19"/>
          <a:srcRect l="2430" t="19468"/>
          <a:stretch/>
        </p:blipFill>
        <p:spPr>
          <a:xfrm>
            <a:off x="5396779" y="5198096"/>
            <a:ext cx="4118302" cy="1054652"/>
          </a:xfrm>
          <a:prstGeom prst="rect">
            <a:avLst/>
          </a:prstGeom>
        </p:spPr>
      </p:pic>
      <p:sp>
        <p:nvSpPr>
          <p:cNvPr id="37" name="正方形/長方形 36">
            <a:extLst>
              <a:ext uri="{FF2B5EF4-FFF2-40B4-BE49-F238E27FC236}">
                <a16:creationId xmlns:a16="http://schemas.microsoft.com/office/drawing/2014/main" id="{05CB769B-34DC-48B5-A7E9-9DAAF0068BA4}"/>
              </a:ext>
            </a:extLst>
          </p:cNvPr>
          <p:cNvSpPr/>
          <p:nvPr/>
        </p:nvSpPr>
        <p:spPr>
          <a:xfrm>
            <a:off x="5444193" y="5745501"/>
            <a:ext cx="2990386" cy="214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pic>
        <p:nvPicPr>
          <p:cNvPr id="38" name="グラフィックス 37" descr="カーソル">
            <a:extLst>
              <a:ext uri="{FF2B5EF4-FFF2-40B4-BE49-F238E27FC236}">
                <a16:creationId xmlns:a16="http://schemas.microsoft.com/office/drawing/2014/main" id="{5BEE3FDD-04A7-458C-8E34-0B19C81C618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900000">
            <a:off x="8063293" y="5764397"/>
            <a:ext cx="557270" cy="557270"/>
          </a:xfrm>
          <a:prstGeom prst="rect">
            <a:avLst/>
          </a:prstGeom>
        </p:spPr>
      </p:pic>
      <p:grpSp>
        <p:nvGrpSpPr>
          <p:cNvPr id="74" name="グループ化 73">
            <a:extLst>
              <a:ext uri="{FF2B5EF4-FFF2-40B4-BE49-F238E27FC236}">
                <a16:creationId xmlns:a16="http://schemas.microsoft.com/office/drawing/2014/main" id="{67A895B7-82AD-44B3-AEB6-50FD5EAA3B96}"/>
              </a:ext>
            </a:extLst>
          </p:cNvPr>
          <p:cNvGrpSpPr/>
          <p:nvPr/>
        </p:nvGrpSpPr>
        <p:grpSpPr>
          <a:xfrm>
            <a:off x="5251695" y="4994717"/>
            <a:ext cx="4316973" cy="165923"/>
            <a:chOff x="5251695" y="4986421"/>
            <a:chExt cx="4316973" cy="182515"/>
          </a:xfrm>
        </p:grpSpPr>
        <p:grpSp>
          <p:nvGrpSpPr>
            <p:cNvPr id="64" name="グループ化 63">
              <a:extLst>
                <a:ext uri="{FF2B5EF4-FFF2-40B4-BE49-F238E27FC236}">
                  <a16:creationId xmlns:a16="http://schemas.microsoft.com/office/drawing/2014/main" id="{B73AD440-AA68-42BC-83A8-BF767834F904}"/>
                </a:ext>
              </a:extLst>
            </p:cNvPr>
            <p:cNvGrpSpPr/>
            <p:nvPr/>
          </p:nvGrpSpPr>
          <p:grpSpPr>
            <a:xfrm>
              <a:off x="5251695" y="4986421"/>
              <a:ext cx="4316973" cy="117312"/>
              <a:chOff x="5397681" y="5007198"/>
              <a:chExt cx="3924521" cy="156142"/>
            </a:xfrm>
          </p:grpSpPr>
          <p:sp>
            <p:nvSpPr>
              <p:cNvPr id="48" name="フリーフォーム: 図形 47">
                <a:extLst>
                  <a:ext uri="{FF2B5EF4-FFF2-40B4-BE49-F238E27FC236}">
                    <a16:creationId xmlns:a16="http://schemas.microsoft.com/office/drawing/2014/main" id="{562B87C1-B63D-49B7-962A-B867E651A518}"/>
                  </a:ext>
                </a:extLst>
              </p:cNvPr>
              <p:cNvSpPr/>
              <p:nvPr/>
            </p:nvSpPr>
            <p:spPr>
              <a:xfrm>
                <a:off x="5397681"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A8489A34-B6FF-4C63-8860-8A93274E97F9}"/>
                  </a:ext>
                </a:extLst>
              </p:cNvPr>
              <p:cNvSpPr/>
              <p:nvPr/>
            </p:nvSpPr>
            <p:spPr>
              <a:xfrm>
                <a:off x="5887818"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90C51AAA-E931-49FE-8915-2450560B26B8}"/>
                  </a:ext>
                </a:extLst>
              </p:cNvPr>
              <p:cNvSpPr/>
              <p:nvPr/>
            </p:nvSpPr>
            <p:spPr>
              <a:xfrm>
                <a:off x="6378114"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B376096B-58FC-4006-B302-DED7E6E5362B}"/>
                  </a:ext>
                </a:extLst>
              </p:cNvPr>
              <p:cNvSpPr/>
              <p:nvPr/>
            </p:nvSpPr>
            <p:spPr>
              <a:xfrm>
                <a:off x="6859532"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図形 53">
                <a:extLst>
                  <a:ext uri="{FF2B5EF4-FFF2-40B4-BE49-F238E27FC236}">
                    <a16:creationId xmlns:a16="http://schemas.microsoft.com/office/drawing/2014/main" id="{F20EEDF2-44F5-49AF-B56B-0FEEDF0073FE}"/>
                  </a:ext>
                </a:extLst>
              </p:cNvPr>
              <p:cNvSpPr/>
              <p:nvPr/>
            </p:nvSpPr>
            <p:spPr>
              <a:xfrm>
                <a:off x="7349669"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図形 54">
                <a:extLst>
                  <a:ext uri="{FF2B5EF4-FFF2-40B4-BE49-F238E27FC236}">
                    <a16:creationId xmlns:a16="http://schemas.microsoft.com/office/drawing/2014/main" id="{C319833E-5C4F-4AC9-BC67-2B7AAE045DDD}"/>
                  </a:ext>
                </a:extLst>
              </p:cNvPr>
              <p:cNvSpPr/>
              <p:nvPr/>
            </p:nvSpPr>
            <p:spPr>
              <a:xfrm>
                <a:off x="7839965"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7A00EEF6-C265-4720-8956-BD1378D34017}"/>
                  </a:ext>
                </a:extLst>
              </p:cNvPr>
              <p:cNvSpPr/>
              <p:nvPr/>
            </p:nvSpPr>
            <p:spPr>
              <a:xfrm>
                <a:off x="8341928"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F3F77969-C1A4-4C9B-A294-0F1FED4F482D}"/>
                  </a:ext>
                </a:extLst>
              </p:cNvPr>
              <p:cNvSpPr/>
              <p:nvPr/>
            </p:nvSpPr>
            <p:spPr>
              <a:xfrm>
                <a:off x="8832065"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a:extLst>
                <a:ext uri="{FF2B5EF4-FFF2-40B4-BE49-F238E27FC236}">
                  <a16:creationId xmlns:a16="http://schemas.microsoft.com/office/drawing/2014/main" id="{1DBBA618-F7E6-487F-8483-D04E840E59BC}"/>
                </a:ext>
              </a:extLst>
            </p:cNvPr>
            <p:cNvGrpSpPr/>
            <p:nvPr/>
          </p:nvGrpSpPr>
          <p:grpSpPr>
            <a:xfrm>
              <a:off x="5251695" y="5062289"/>
              <a:ext cx="4316973" cy="106647"/>
              <a:chOff x="5397681" y="5007198"/>
              <a:chExt cx="3924521" cy="156142"/>
            </a:xfrm>
          </p:grpSpPr>
          <p:sp>
            <p:nvSpPr>
              <p:cNvPr id="66" name="フリーフォーム: 図形 65">
                <a:extLst>
                  <a:ext uri="{FF2B5EF4-FFF2-40B4-BE49-F238E27FC236}">
                    <a16:creationId xmlns:a16="http://schemas.microsoft.com/office/drawing/2014/main" id="{628086BF-DC60-4F17-B46B-D39358809A04}"/>
                  </a:ext>
                </a:extLst>
              </p:cNvPr>
              <p:cNvSpPr/>
              <p:nvPr/>
            </p:nvSpPr>
            <p:spPr>
              <a:xfrm>
                <a:off x="5397681"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図形 66">
                <a:extLst>
                  <a:ext uri="{FF2B5EF4-FFF2-40B4-BE49-F238E27FC236}">
                    <a16:creationId xmlns:a16="http://schemas.microsoft.com/office/drawing/2014/main" id="{C076F212-AF30-4A3A-BDA0-A22743137756}"/>
                  </a:ext>
                </a:extLst>
              </p:cNvPr>
              <p:cNvSpPr/>
              <p:nvPr/>
            </p:nvSpPr>
            <p:spPr>
              <a:xfrm>
                <a:off x="5887818"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図形 67">
                <a:extLst>
                  <a:ext uri="{FF2B5EF4-FFF2-40B4-BE49-F238E27FC236}">
                    <a16:creationId xmlns:a16="http://schemas.microsoft.com/office/drawing/2014/main" id="{E1F4792C-7F64-4B18-A5E8-057F9A0673E9}"/>
                  </a:ext>
                </a:extLst>
              </p:cNvPr>
              <p:cNvSpPr/>
              <p:nvPr/>
            </p:nvSpPr>
            <p:spPr>
              <a:xfrm>
                <a:off x="6378114"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図形 68">
                <a:extLst>
                  <a:ext uri="{FF2B5EF4-FFF2-40B4-BE49-F238E27FC236}">
                    <a16:creationId xmlns:a16="http://schemas.microsoft.com/office/drawing/2014/main" id="{FBBACA1C-C3B4-4B11-BD01-FB4034487B4B}"/>
                  </a:ext>
                </a:extLst>
              </p:cNvPr>
              <p:cNvSpPr/>
              <p:nvPr/>
            </p:nvSpPr>
            <p:spPr>
              <a:xfrm>
                <a:off x="6859532"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図形 69">
                <a:extLst>
                  <a:ext uri="{FF2B5EF4-FFF2-40B4-BE49-F238E27FC236}">
                    <a16:creationId xmlns:a16="http://schemas.microsoft.com/office/drawing/2014/main" id="{C9DDA49B-84E3-44D9-A14A-C99DECEACB9F}"/>
                  </a:ext>
                </a:extLst>
              </p:cNvPr>
              <p:cNvSpPr/>
              <p:nvPr/>
            </p:nvSpPr>
            <p:spPr>
              <a:xfrm>
                <a:off x="7349669"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図形 70">
                <a:extLst>
                  <a:ext uri="{FF2B5EF4-FFF2-40B4-BE49-F238E27FC236}">
                    <a16:creationId xmlns:a16="http://schemas.microsoft.com/office/drawing/2014/main" id="{23CCFC99-7B60-44B4-A7EB-B1FF1E4FA1A2}"/>
                  </a:ext>
                </a:extLst>
              </p:cNvPr>
              <p:cNvSpPr/>
              <p:nvPr/>
            </p:nvSpPr>
            <p:spPr>
              <a:xfrm>
                <a:off x="7839965"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図形 71">
                <a:extLst>
                  <a:ext uri="{FF2B5EF4-FFF2-40B4-BE49-F238E27FC236}">
                    <a16:creationId xmlns:a16="http://schemas.microsoft.com/office/drawing/2014/main" id="{1FA26B1C-06B7-4533-A233-A80C4A91A43B}"/>
                  </a:ext>
                </a:extLst>
              </p:cNvPr>
              <p:cNvSpPr/>
              <p:nvPr/>
            </p:nvSpPr>
            <p:spPr>
              <a:xfrm>
                <a:off x="8341928"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図形 72">
                <a:extLst>
                  <a:ext uri="{FF2B5EF4-FFF2-40B4-BE49-F238E27FC236}">
                    <a16:creationId xmlns:a16="http://schemas.microsoft.com/office/drawing/2014/main" id="{A3C1D736-3C6A-4559-808B-3A9B7F387CFF}"/>
                  </a:ext>
                </a:extLst>
              </p:cNvPr>
              <p:cNvSpPr/>
              <p:nvPr/>
            </p:nvSpPr>
            <p:spPr>
              <a:xfrm>
                <a:off x="8832065"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53728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399"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1-9-</a:t>
            </a:r>
            <a:r>
              <a:rPr lang="en-US" altLang="ja-JP" sz="1800" dirty="0">
                <a:latin typeface="ＭＳ Ｐゴシック" panose="020B0600070205080204" pitchFamily="50" charset="-128"/>
                <a:ea typeface="ＭＳ Ｐゴシック" panose="020B0600070205080204" pitchFamily="50" charset="-128"/>
              </a:rPr>
              <a:t>(3).</a:t>
            </a:r>
            <a:r>
              <a:rPr lang="ja-JP" altLang="en-US" sz="1800" dirty="0">
                <a:latin typeface="ＭＳ Ｐゴシック" panose="020B0600070205080204" pitchFamily="50" charset="-128"/>
                <a:ea typeface="ＭＳ Ｐゴシック" panose="020B0600070205080204" pitchFamily="50" charset="-128"/>
              </a:rPr>
              <a:t>メンタルヘルス</a:t>
            </a:r>
            <a:r>
              <a:rPr lang="ja-JP" altLang="en-US" sz="1800" dirty="0"/>
              <a:t>不調者の発生と再発防止の取組事例　（</a:t>
            </a:r>
            <a:r>
              <a:rPr lang="en-US" altLang="ja-JP" sz="1800" dirty="0"/>
              <a:t>D</a:t>
            </a:r>
            <a:r>
              <a:rPr lang="ja-JP" altLang="en-US" sz="1800" dirty="0"/>
              <a:t>社）</a:t>
            </a:r>
            <a:endParaRPr kumimoji="1" lang="ja-JP" altLang="en-US" sz="1800" dirty="0">
              <a:latin typeface="ＭＳ Ｐゴシック" panose="020B0600070205080204" pitchFamily="50" charset="-128"/>
              <a:ea typeface="ＭＳ Ｐゴシック" panose="020B0600070205080204" pitchFamily="50" charset="-128"/>
            </a:endParaRPr>
          </a:p>
        </p:txBody>
      </p:sp>
      <p:grpSp>
        <p:nvGrpSpPr>
          <p:cNvPr id="31" name="グループ化 30">
            <a:extLst>
              <a:ext uri="{FF2B5EF4-FFF2-40B4-BE49-F238E27FC236}">
                <a16:creationId xmlns:a16="http://schemas.microsoft.com/office/drawing/2014/main" id="{A20732F7-68F0-4320-A6D6-1F8099D483B0}"/>
              </a:ext>
            </a:extLst>
          </p:cNvPr>
          <p:cNvGrpSpPr/>
          <p:nvPr/>
        </p:nvGrpSpPr>
        <p:grpSpPr>
          <a:xfrm>
            <a:off x="9184193" y="0"/>
            <a:ext cx="721807" cy="801981"/>
            <a:chOff x="3182630" y="4675888"/>
            <a:chExt cx="1212903" cy="1347625"/>
          </a:xfrm>
        </p:grpSpPr>
        <p:pic>
          <p:nvPicPr>
            <p:cNvPr id="32" name="グラフィックス 31" descr="脈打つハート">
              <a:extLst>
                <a:ext uri="{FF2B5EF4-FFF2-40B4-BE49-F238E27FC236}">
                  <a16:creationId xmlns:a16="http://schemas.microsoft.com/office/drawing/2014/main" id="{0CDFB82B-4B87-4EBC-80AF-8D5E666BB4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1133" y="4675888"/>
              <a:ext cx="914400" cy="914400"/>
            </a:xfrm>
            <a:prstGeom prst="rect">
              <a:avLst/>
            </a:prstGeom>
          </p:spPr>
        </p:pic>
        <p:pic>
          <p:nvPicPr>
            <p:cNvPr id="33" name="グラフィックス 32" descr="睡眠">
              <a:extLst>
                <a:ext uri="{FF2B5EF4-FFF2-40B4-BE49-F238E27FC236}">
                  <a16:creationId xmlns:a16="http://schemas.microsoft.com/office/drawing/2014/main" id="{14E6F69C-7F37-40BF-946B-CD1C025504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82630" y="5267810"/>
              <a:ext cx="755703" cy="755703"/>
            </a:xfrm>
            <a:prstGeom prst="rect">
              <a:avLst/>
            </a:prstGeom>
          </p:spPr>
        </p:pic>
      </p:grpSp>
      <p:sp>
        <p:nvSpPr>
          <p:cNvPr id="37" name="正方形/長方形 36">
            <a:extLst>
              <a:ext uri="{FF2B5EF4-FFF2-40B4-BE49-F238E27FC236}">
                <a16:creationId xmlns:a16="http://schemas.microsoft.com/office/drawing/2014/main" id="{ABA91CD3-DA70-43DA-AFB3-3AB24A09E7B3}"/>
              </a:ext>
            </a:extLst>
          </p:cNvPr>
          <p:cNvSpPr/>
          <p:nvPr/>
        </p:nvSpPr>
        <p:spPr>
          <a:xfrm>
            <a:off x="1799614" y="1583556"/>
            <a:ext cx="7746522" cy="82862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取引先へ常駐している社員が、メンタルヘルスに不調をきたした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原因は取引先から過重労働を強いられていたこと</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結果的に、被害を受けた社員は半年間の休職となった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9" name="正方形/長方形 38">
            <a:extLst>
              <a:ext uri="{FF2B5EF4-FFF2-40B4-BE49-F238E27FC236}">
                <a16:creationId xmlns:a16="http://schemas.microsoft.com/office/drawing/2014/main" id="{6C020AF2-1E7F-44E6-B2DC-90B8EA0BAE16}"/>
              </a:ext>
            </a:extLst>
          </p:cNvPr>
          <p:cNvSpPr/>
          <p:nvPr/>
        </p:nvSpPr>
        <p:spPr>
          <a:xfrm>
            <a:off x="1799614" y="2721831"/>
            <a:ext cx="7746522" cy="11382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社員が作成する週報の項目を見直し、取引先とのトラブル等を迅速に察知できる仕組みを整備</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管理職が週報を確認し、トラブル等を発見した場合は、管理職が取引先と納期等を調整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取引先から理解を得られない場合は、スタッフの配置換えを実施</a:t>
            </a: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年次の近い先輩社員が若手社員の相談相手を担当</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1" name="正方形/長方形 40">
            <a:extLst>
              <a:ext uri="{FF2B5EF4-FFF2-40B4-BE49-F238E27FC236}">
                <a16:creationId xmlns:a16="http://schemas.microsoft.com/office/drawing/2014/main" id="{D314F3C6-825F-479A-A3A9-887C6E64B3DF}"/>
              </a:ext>
            </a:extLst>
          </p:cNvPr>
          <p:cNvSpPr/>
          <p:nvPr/>
        </p:nvSpPr>
        <p:spPr>
          <a:xfrm>
            <a:off x="1799614" y="3860106"/>
            <a:ext cx="7746522" cy="82862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週報の形骸化（毎週同じような内容が続く等）を回避する仕組みの導入</a:t>
            </a: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全社員の週報をお互いが閲覧できる仕組み</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3" name="正方形/長方形 42">
            <a:extLst>
              <a:ext uri="{FF2B5EF4-FFF2-40B4-BE49-F238E27FC236}">
                <a16:creationId xmlns:a16="http://schemas.microsoft.com/office/drawing/2014/main" id="{D55EC8CD-7616-4B50-8492-62FDE8426A79}"/>
              </a:ext>
            </a:extLst>
          </p:cNvPr>
          <p:cNvSpPr/>
          <p:nvPr/>
        </p:nvSpPr>
        <p:spPr>
          <a:xfrm>
            <a:off x="1799614" y="4998383"/>
            <a:ext cx="7746522" cy="7814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直近</a:t>
            </a:r>
            <a:r>
              <a:rPr lang="en-US" altLang="ja-JP" sz="1400" dirty="0">
                <a:solidFill>
                  <a:schemeClr val="tx1"/>
                </a:solidFill>
                <a:latin typeface="ＭＳ Ｐゴシック" panose="020B0600070205080204" pitchFamily="50" charset="-128"/>
                <a:ea typeface="ＭＳ Ｐゴシック" panose="020B0600070205080204" pitchFamily="50" charset="-128"/>
              </a:rPr>
              <a:t>10</a:t>
            </a:r>
            <a:r>
              <a:rPr lang="ja-JP" altLang="en-US" sz="1400" dirty="0">
                <a:solidFill>
                  <a:schemeClr val="tx1"/>
                </a:solidFill>
                <a:latin typeface="ＭＳ Ｐゴシック" panose="020B0600070205080204" pitchFamily="50" charset="-128"/>
                <a:ea typeface="ＭＳ Ｐゴシック" panose="020B0600070205080204" pitchFamily="50" charset="-128"/>
              </a:rPr>
              <a:t>年間でのメンタルヘルス不調の事例は</a:t>
            </a:r>
            <a:r>
              <a:rPr lang="en-US" altLang="ja-JP" sz="1400" dirty="0">
                <a:solidFill>
                  <a:schemeClr val="tx1"/>
                </a:solidFill>
                <a:latin typeface="ＭＳ Ｐゴシック" panose="020B0600070205080204" pitchFamily="50" charset="-128"/>
                <a:ea typeface="ＭＳ Ｐゴシック" panose="020B0600070205080204" pitchFamily="50" charset="-128"/>
              </a:rPr>
              <a:t>1</a:t>
            </a:r>
            <a:r>
              <a:rPr lang="ja-JP" altLang="en-US" sz="1400" dirty="0">
                <a:solidFill>
                  <a:schemeClr val="tx1"/>
                </a:solidFill>
                <a:latin typeface="ＭＳ Ｐゴシック" panose="020B0600070205080204" pitchFamily="50" charset="-128"/>
                <a:ea typeface="ＭＳ Ｐゴシック" panose="020B0600070205080204" pitchFamily="50" charset="-128"/>
              </a:rPr>
              <a:t>つのみ</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被害者社員は、配置換えの結果、無事に復職済み</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5" name="正方形/長方形 44">
            <a:extLst>
              <a:ext uri="{FF2B5EF4-FFF2-40B4-BE49-F238E27FC236}">
                <a16:creationId xmlns:a16="http://schemas.microsoft.com/office/drawing/2014/main" id="{E942D79A-11AC-4B5E-81B5-655DD377B2C4}"/>
              </a:ext>
            </a:extLst>
          </p:cNvPr>
          <p:cNvSpPr/>
          <p:nvPr/>
        </p:nvSpPr>
        <p:spPr>
          <a:xfrm>
            <a:off x="1799614" y="965913"/>
            <a:ext cx="7746522" cy="50424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全従業員数が</a:t>
            </a:r>
            <a:r>
              <a:rPr lang="en-US" altLang="ja-JP" sz="1400" dirty="0">
                <a:solidFill>
                  <a:schemeClr val="tx1"/>
                </a:solidFill>
                <a:latin typeface="ＭＳ Ｐゴシック" panose="020B0600070205080204" pitchFamily="50" charset="-128"/>
                <a:ea typeface="ＭＳ Ｐゴシック" panose="020B0600070205080204" pitchFamily="50" charset="-128"/>
              </a:rPr>
              <a:t>35</a:t>
            </a:r>
            <a:r>
              <a:rPr lang="ja-JP" altLang="en-US" sz="1400" dirty="0">
                <a:solidFill>
                  <a:schemeClr val="tx1"/>
                </a:solidFill>
                <a:latin typeface="ＭＳ Ｐゴシック" panose="020B0600070205080204" pitchFamily="50" charset="-128"/>
                <a:ea typeface="ＭＳ Ｐゴシック" panose="020B0600070205080204" pitchFamily="50" charset="-128"/>
              </a:rPr>
              <a:t>名程度の情報通信業（ソフトウェア開発）</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取引先に常駐して業務遂行するのが主たる案件の進め方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7" name="正方形/長方形 46">
            <a:extLst>
              <a:ext uri="{FF2B5EF4-FFF2-40B4-BE49-F238E27FC236}">
                <a16:creationId xmlns:a16="http://schemas.microsoft.com/office/drawing/2014/main" id="{BA285634-B4D8-4390-AC4D-8E46895C287E}"/>
              </a:ext>
            </a:extLst>
          </p:cNvPr>
          <p:cNvSpPr/>
          <p:nvPr/>
        </p:nvSpPr>
        <p:spPr>
          <a:xfrm>
            <a:off x="1799614" y="5934328"/>
            <a:ext cx="7746522" cy="781478"/>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①週報で管理職が取引先でのトラブル等を確認、②年次の近い先輩が相談役になって更に悩み等を確認、といった形で</a:t>
            </a:r>
            <a:r>
              <a:rPr lang="ja-JP" altLang="en-US" sz="1400" b="1" u="sng" dirty="0">
                <a:solidFill>
                  <a:schemeClr val="tx1"/>
                </a:solidFill>
                <a:latin typeface="ＭＳ Ｐゴシック" panose="020B0600070205080204" pitchFamily="50" charset="-128"/>
                <a:ea typeface="ＭＳ Ｐゴシック" panose="020B0600070205080204" pitchFamily="50" charset="-128"/>
              </a:rPr>
              <a:t>トラブル発生や社員の悩みをいち早く気付ける仕組みを多重に</a:t>
            </a:r>
            <a:r>
              <a:rPr lang="ja-JP" altLang="en-US" sz="1400" dirty="0">
                <a:solidFill>
                  <a:schemeClr val="tx1"/>
                </a:solidFill>
                <a:latin typeface="ＭＳ Ｐゴシック" panose="020B0600070205080204" pitchFamily="50" charset="-128"/>
                <a:ea typeface="ＭＳ Ｐゴシック" panose="020B0600070205080204" pitchFamily="50" charset="-128"/>
              </a:rPr>
              <a:t>構築した点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3" name="吹き出し: 下矢印 62">
            <a:extLst>
              <a:ext uri="{FF2B5EF4-FFF2-40B4-BE49-F238E27FC236}">
                <a16:creationId xmlns:a16="http://schemas.microsoft.com/office/drawing/2014/main" id="{9115AF62-D87E-4FB7-829B-4DE005D99A23}"/>
              </a:ext>
            </a:extLst>
          </p:cNvPr>
          <p:cNvSpPr/>
          <p:nvPr/>
        </p:nvSpPr>
        <p:spPr>
          <a:xfrm>
            <a:off x="336805" y="1583556"/>
            <a:ext cx="1221063" cy="1024874"/>
          </a:xfrm>
          <a:prstGeom prst="downArrowCallout">
            <a:avLst>
              <a:gd name="adj1" fmla="val 19854"/>
              <a:gd name="adj2" fmla="val 19854"/>
              <a:gd name="adj3" fmla="val 13422"/>
              <a:gd name="adj4" fmla="val 80416"/>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過去の不祥事･トラブルの内容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4" name="正方形/長方形 63">
            <a:extLst>
              <a:ext uri="{FF2B5EF4-FFF2-40B4-BE49-F238E27FC236}">
                <a16:creationId xmlns:a16="http://schemas.microsoft.com/office/drawing/2014/main" id="{1053ECDF-20A2-4CA3-9914-87A0C8327937}"/>
              </a:ext>
            </a:extLst>
          </p:cNvPr>
          <p:cNvSpPr/>
          <p:nvPr/>
        </p:nvSpPr>
        <p:spPr>
          <a:xfrm>
            <a:off x="336805" y="2721831"/>
            <a:ext cx="1221063" cy="1138275"/>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再発防止等の</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取組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5" name="吹き出し: 下矢印 64">
            <a:extLst>
              <a:ext uri="{FF2B5EF4-FFF2-40B4-BE49-F238E27FC236}">
                <a16:creationId xmlns:a16="http://schemas.microsoft.com/office/drawing/2014/main" id="{8E756FB1-1E80-4531-9629-C5753DBACADF}"/>
              </a:ext>
            </a:extLst>
          </p:cNvPr>
          <p:cNvSpPr/>
          <p:nvPr/>
        </p:nvSpPr>
        <p:spPr>
          <a:xfrm>
            <a:off x="336805" y="3860106"/>
            <a:ext cx="1221063" cy="1024875"/>
          </a:xfrm>
          <a:prstGeom prst="downArrowCallout">
            <a:avLst>
              <a:gd name="adj1" fmla="val 19493"/>
              <a:gd name="adj2" fmla="val 20870"/>
              <a:gd name="adj3" fmla="val 13323"/>
              <a:gd name="adj4" fmla="val 78990"/>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取組継続の</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ための工夫</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6" name="正方形/長方形 65">
            <a:extLst>
              <a:ext uri="{FF2B5EF4-FFF2-40B4-BE49-F238E27FC236}">
                <a16:creationId xmlns:a16="http://schemas.microsoft.com/office/drawing/2014/main" id="{47646C00-B7B4-4481-B374-527F4020D3D7}"/>
              </a:ext>
            </a:extLst>
          </p:cNvPr>
          <p:cNvSpPr/>
          <p:nvPr/>
        </p:nvSpPr>
        <p:spPr>
          <a:xfrm>
            <a:off x="336805" y="4998383"/>
            <a:ext cx="1221063" cy="781478"/>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成果</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7" name="正方形/長方形 66">
            <a:extLst>
              <a:ext uri="{FF2B5EF4-FFF2-40B4-BE49-F238E27FC236}">
                <a16:creationId xmlns:a16="http://schemas.microsoft.com/office/drawing/2014/main" id="{7BE53088-9B19-4028-9762-AF830F0BBFBD}"/>
              </a:ext>
            </a:extLst>
          </p:cNvPr>
          <p:cNvSpPr/>
          <p:nvPr/>
        </p:nvSpPr>
        <p:spPr>
          <a:xfrm>
            <a:off x="336805" y="965913"/>
            <a:ext cx="1221063" cy="504242"/>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企業概要</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8" name="正方形/長方形 67">
            <a:extLst>
              <a:ext uri="{FF2B5EF4-FFF2-40B4-BE49-F238E27FC236}">
                <a16:creationId xmlns:a16="http://schemas.microsoft.com/office/drawing/2014/main" id="{399425CF-4F90-47F1-8685-430E0B71BF9C}"/>
              </a:ext>
            </a:extLst>
          </p:cNvPr>
          <p:cNvSpPr/>
          <p:nvPr/>
        </p:nvSpPr>
        <p:spPr>
          <a:xfrm>
            <a:off x="336805" y="5934328"/>
            <a:ext cx="1221063" cy="7814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b="1" dirty="0">
                <a:solidFill>
                  <a:schemeClr val="bg1"/>
                </a:solidFill>
                <a:latin typeface="ＭＳ Ｐゴシック" panose="020B0600070205080204" pitchFamily="50" charset="-128"/>
                <a:ea typeface="ＭＳ Ｐゴシック" panose="020B0600070205080204" pitchFamily="50" charset="-128"/>
              </a:rPr>
              <a:t>本事例の</a:t>
            </a:r>
            <a:br>
              <a:rPr lang="en-US" altLang="ja-JP" sz="1400" b="1" dirty="0">
                <a:solidFill>
                  <a:schemeClr val="bg1"/>
                </a:solidFill>
                <a:latin typeface="ＭＳ Ｐゴシック" panose="020B0600070205080204" pitchFamily="50" charset="-128"/>
                <a:ea typeface="ＭＳ Ｐゴシック" panose="020B0600070205080204" pitchFamily="50" charset="-128"/>
              </a:rPr>
            </a:br>
            <a:r>
              <a:rPr lang="ja-JP" altLang="en-US" sz="1400" b="1" dirty="0">
                <a:solidFill>
                  <a:schemeClr val="bg1"/>
                </a:solidFill>
                <a:latin typeface="ＭＳ Ｐゴシック" panose="020B0600070205080204" pitchFamily="50" charset="-128"/>
                <a:ea typeface="ＭＳ Ｐゴシック" panose="020B0600070205080204" pitchFamily="50" charset="-128"/>
              </a:rPr>
              <a:t>ポイント</a:t>
            </a:r>
            <a:endParaRPr lang="en-US" altLang="ja-JP" sz="1400" b="1" dirty="0">
              <a:solidFill>
                <a:schemeClr val="bg1"/>
              </a:solidFill>
              <a:latin typeface="ＭＳ Ｐゴシック" panose="020B0600070205080204" pitchFamily="50" charset="-128"/>
              <a:ea typeface="ＭＳ Ｐゴシック" panose="020B0600070205080204" pitchFamily="50" charset="-128"/>
            </a:endParaRPr>
          </a:p>
        </p:txBody>
      </p:sp>
      <p:cxnSp>
        <p:nvCxnSpPr>
          <p:cNvPr id="69" name="直線コネクタ 68">
            <a:extLst>
              <a:ext uri="{FF2B5EF4-FFF2-40B4-BE49-F238E27FC236}">
                <a16:creationId xmlns:a16="http://schemas.microsoft.com/office/drawing/2014/main" id="{4120239E-FE8D-413A-A566-37F632CF2FFB}"/>
              </a:ext>
            </a:extLst>
          </p:cNvPr>
          <p:cNvCxnSpPr>
            <a:cxnSpLocks/>
          </p:cNvCxnSpPr>
          <p:nvPr/>
        </p:nvCxnSpPr>
        <p:spPr>
          <a:xfrm>
            <a:off x="336805" y="3860106"/>
            <a:ext cx="122106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617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1423"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参考</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　メンタルヘルス不調者発生の防止・対策の標準的な取組事項</a:t>
            </a: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従業員のメンタルヘルスケアについて、「教育研修･情報提供」・「職場環境等の把握と改善」・「メンタルヘルス不調への気づきと対応」・「職場復帰における支援」の</a:t>
            </a:r>
            <a:r>
              <a:rPr lang="en-US" altLang="ja-JP" sz="1600" dirty="0">
                <a:latin typeface="ＭＳ Ｐゴシック" panose="020B0600070205080204" pitchFamily="50" charset="-128"/>
                <a:ea typeface="ＭＳ Ｐゴシック" panose="020B0600070205080204" pitchFamily="50" charset="-128"/>
              </a:rPr>
              <a:t>4</a:t>
            </a:r>
            <a:r>
              <a:rPr lang="ja-JP" altLang="en-US" sz="1600" dirty="0" err="1">
                <a:latin typeface="ＭＳ Ｐゴシック" panose="020B0600070205080204" pitchFamily="50" charset="-128"/>
                <a:ea typeface="ＭＳ Ｐゴシック" panose="020B0600070205080204" pitchFamily="50" charset="-128"/>
              </a:rPr>
              <a:t>つの</a:t>
            </a:r>
            <a:r>
              <a:rPr lang="ja-JP" altLang="en-US" sz="1600" dirty="0">
                <a:latin typeface="ＭＳ Ｐゴシック" panose="020B0600070205080204" pitchFamily="50" charset="-128"/>
                <a:ea typeface="ＭＳ Ｐゴシック" panose="020B0600070205080204" pitchFamily="50" charset="-128"/>
              </a:rPr>
              <a:t>取組を推進することが効果的です。これらのうち「教育研修･情報提供」を除いた</a:t>
            </a:r>
            <a:r>
              <a:rPr lang="en-US" altLang="ja-JP" sz="1600" dirty="0">
                <a:latin typeface="ＭＳ Ｐゴシック" panose="020B0600070205080204" pitchFamily="50" charset="-128"/>
                <a:ea typeface="ＭＳ Ｐゴシック" panose="020B0600070205080204" pitchFamily="50" charset="-128"/>
              </a:rPr>
              <a:t>3</a:t>
            </a:r>
            <a:r>
              <a:rPr lang="ja-JP" altLang="en-US" sz="1600" dirty="0" err="1">
                <a:latin typeface="ＭＳ Ｐゴシック" panose="020B0600070205080204" pitchFamily="50" charset="-128"/>
                <a:ea typeface="ＭＳ Ｐゴシック" panose="020B0600070205080204" pitchFamily="50" charset="-128"/>
              </a:rPr>
              <a:t>つの</a:t>
            </a:r>
            <a:r>
              <a:rPr lang="ja-JP" altLang="en-US" sz="1600" dirty="0">
                <a:latin typeface="ＭＳ Ｐゴシック" panose="020B0600070205080204" pitchFamily="50" charset="-128"/>
                <a:ea typeface="ＭＳ Ｐゴシック" panose="020B0600070205080204" pitchFamily="50" charset="-128"/>
              </a:rPr>
              <a:t>取組は、現場の管理職が大きな役割を果たすものです</a:t>
            </a:r>
            <a:endParaRPr lang="en-US" altLang="ja-JP" sz="1600" dirty="0">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30E95B9F-B585-4A2B-859C-F2B05BB53BC1}"/>
              </a:ext>
            </a:extLst>
          </p:cNvPr>
          <p:cNvSpPr/>
          <p:nvPr/>
        </p:nvSpPr>
        <p:spPr>
          <a:xfrm>
            <a:off x="5318452" y="2517913"/>
            <a:ext cx="3919606" cy="3034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B0B8493-92BE-4EDA-9DC5-CFA97BC78779}"/>
              </a:ext>
            </a:extLst>
          </p:cNvPr>
          <p:cNvSpPr/>
          <p:nvPr/>
        </p:nvSpPr>
        <p:spPr>
          <a:xfrm>
            <a:off x="545405" y="2517913"/>
            <a:ext cx="3919606" cy="3034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390F23E5-0712-4A9A-90F3-6CE6F9971512}"/>
              </a:ext>
            </a:extLst>
          </p:cNvPr>
          <p:cNvSpPr/>
          <p:nvPr/>
        </p:nvSpPr>
        <p:spPr>
          <a:xfrm>
            <a:off x="828129" y="3147087"/>
            <a:ext cx="3354159" cy="6587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メンタルヘルスケアの教育研修・情報</a:t>
            </a:r>
            <a:br>
              <a:rPr kumimoji="1" lang="en-US" altLang="ja-JP" sz="1400" dirty="0">
                <a:solidFill>
                  <a:schemeClr val="tx1"/>
                </a:solidFill>
                <a:latin typeface="ＭＳ Ｐゴシック" panose="020B0600070205080204" pitchFamily="50" charset="-128"/>
                <a:ea typeface="ＭＳ Ｐゴシック" panose="020B0600070205080204" pitchFamily="50" charset="-128"/>
              </a:rPr>
            </a:br>
            <a:r>
              <a:rPr kumimoji="1" lang="en-US" altLang="ja-JP" sz="14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提供</a:t>
            </a:r>
          </a:p>
        </p:txBody>
      </p:sp>
      <p:sp>
        <p:nvSpPr>
          <p:cNvPr id="9" name="正方形/長方形 8">
            <a:extLst>
              <a:ext uri="{FF2B5EF4-FFF2-40B4-BE49-F238E27FC236}">
                <a16:creationId xmlns:a16="http://schemas.microsoft.com/office/drawing/2014/main" id="{923DE68D-D6E4-4360-A7AF-801EAEB12F7F}"/>
              </a:ext>
            </a:extLst>
          </p:cNvPr>
          <p:cNvSpPr/>
          <p:nvPr/>
        </p:nvSpPr>
        <p:spPr>
          <a:xfrm>
            <a:off x="828129" y="4266271"/>
            <a:ext cx="3354159" cy="658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latin typeface="ＭＳ Ｐゴシック" panose="020B0600070205080204" pitchFamily="50" charset="-128"/>
                <a:ea typeface="ＭＳ Ｐゴシック" panose="020B0600070205080204" pitchFamily="50" charset="-128"/>
              </a:rPr>
              <a:t>(1) </a:t>
            </a:r>
            <a:r>
              <a:rPr kumimoji="1" lang="ja-JP" altLang="en-US" sz="1400" dirty="0">
                <a:latin typeface="ＭＳ Ｐゴシック" panose="020B0600070205080204" pitchFamily="50" charset="-128"/>
                <a:ea typeface="ＭＳ Ｐゴシック" panose="020B0600070205080204" pitchFamily="50" charset="-128"/>
              </a:rPr>
              <a:t>職場環境等の把握と改善</a:t>
            </a:r>
          </a:p>
        </p:txBody>
      </p:sp>
      <p:sp>
        <p:nvSpPr>
          <p:cNvPr id="10" name="正方形/長方形 9">
            <a:extLst>
              <a:ext uri="{FF2B5EF4-FFF2-40B4-BE49-F238E27FC236}">
                <a16:creationId xmlns:a16="http://schemas.microsoft.com/office/drawing/2014/main" id="{7EF2C812-2A7F-4986-A059-E56B6E3440FE}"/>
              </a:ext>
            </a:extLst>
          </p:cNvPr>
          <p:cNvSpPr/>
          <p:nvPr/>
        </p:nvSpPr>
        <p:spPr>
          <a:xfrm>
            <a:off x="5601176" y="3147088"/>
            <a:ext cx="3354159" cy="658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latin typeface="ＭＳ Ｐゴシック" panose="020B0600070205080204" pitchFamily="50" charset="-128"/>
                <a:ea typeface="ＭＳ Ｐゴシック" panose="020B0600070205080204" pitchFamily="50" charset="-128"/>
              </a:rPr>
              <a:t>(2) </a:t>
            </a:r>
            <a:r>
              <a:rPr kumimoji="1" lang="ja-JP" altLang="en-US" sz="1400" dirty="0">
                <a:latin typeface="ＭＳ Ｐゴシック" panose="020B0600070205080204" pitchFamily="50" charset="-128"/>
                <a:ea typeface="ＭＳ Ｐゴシック" panose="020B0600070205080204" pitchFamily="50" charset="-128"/>
              </a:rPr>
              <a:t>メンタルヘルス不調への気づきと対応</a:t>
            </a:r>
          </a:p>
        </p:txBody>
      </p:sp>
      <p:sp>
        <p:nvSpPr>
          <p:cNvPr id="11" name="正方形/長方形 10">
            <a:extLst>
              <a:ext uri="{FF2B5EF4-FFF2-40B4-BE49-F238E27FC236}">
                <a16:creationId xmlns:a16="http://schemas.microsoft.com/office/drawing/2014/main" id="{50F22812-5DE7-4319-A47F-F886D9691B1A}"/>
              </a:ext>
            </a:extLst>
          </p:cNvPr>
          <p:cNvSpPr/>
          <p:nvPr/>
        </p:nvSpPr>
        <p:spPr>
          <a:xfrm>
            <a:off x="5601176" y="4266271"/>
            <a:ext cx="3354159" cy="6587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latin typeface="ＭＳ Ｐゴシック" panose="020B0600070205080204" pitchFamily="50" charset="-128"/>
                <a:ea typeface="ＭＳ Ｐゴシック" panose="020B0600070205080204" pitchFamily="50" charset="-128"/>
              </a:rPr>
              <a:t>(3) </a:t>
            </a:r>
            <a:r>
              <a:rPr kumimoji="1" lang="ja-JP" altLang="en-US" sz="1400" dirty="0">
                <a:latin typeface="ＭＳ Ｐゴシック" panose="020B0600070205080204" pitchFamily="50" charset="-128"/>
                <a:ea typeface="ＭＳ Ｐゴシック" panose="020B0600070205080204" pitchFamily="50" charset="-128"/>
              </a:rPr>
              <a:t>職場復帰における支援</a:t>
            </a:r>
          </a:p>
        </p:txBody>
      </p:sp>
      <p:sp>
        <p:nvSpPr>
          <p:cNvPr id="12" name="正方形/長方形 11">
            <a:extLst>
              <a:ext uri="{FF2B5EF4-FFF2-40B4-BE49-F238E27FC236}">
                <a16:creationId xmlns:a16="http://schemas.microsoft.com/office/drawing/2014/main" id="{7F283257-C402-4212-86DE-4B1354CC09F5}"/>
              </a:ext>
            </a:extLst>
          </p:cNvPr>
          <p:cNvSpPr/>
          <p:nvPr/>
        </p:nvSpPr>
        <p:spPr>
          <a:xfrm>
            <a:off x="1032779" y="2314814"/>
            <a:ext cx="2944858" cy="37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a:solidFill>
                  <a:schemeClr val="tx1"/>
                </a:solidFill>
                <a:latin typeface="ＭＳ Ｐゴシック" panose="020B0600070205080204" pitchFamily="50" charset="-128"/>
                <a:ea typeface="ＭＳ Ｐゴシック" panose="020B0600070205080204" pitchFamily="50" charset="-128"/>
              </a:rPr>
              <a:t>メンタルヘルス不調の未然防止</a:t>
            </a:r>
          </a:p>
        </p:txBody>
      </p:sp>
      <p:sp>
        <p:nvSpPr>
          <p:cNvPr id="13" name="正方形/長方形 12">
            <a:extLst>
              <a:ext uri="{FF2B5EF4-FFF2-40B4-BE49-F238E27FC236}">
                <a16:creationId xmlns:a16="http://schemas.microsoft.com/office/drawing/2014/main" id="{08E525D0-3E4D-42CA-BFC4-5DE7CB84EF62}"/>
              </a:ext>
            </a:extLst>
          </p:cNvPr>
          <p:cNvSpPr/>
          <p:nvPr/>
        </p:nvSpPr>
        <p:spPr>
          <a:xfrm>
            <a:off x="5496616" y="2314814"/>
            <a:ext cx="3563278" cy="37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a:solidFill>
                  <a:schemeClr val="tx1"/>
                </a:solidFill>
                <a:latin typeface="ＭＳ Ｐゴシック" panose="020B0600070205080204" pitchFamily="50" charset="-128"/>
                <a:ea typeface="ＭＳ Ｐゴシック" panose="020B0600070205080204" pitchFamily="50" charset="-128"/>
              </a:rPr>
              <a:t>メンタルヘルス不調者発生後の対応</a:t>
            </a:r>
          </a:p>
        </p:txBody>
      </p:sp>
      <p:sp>
        <p:nvSpPr>
          <p:cNvPr id="14" name="正方形/長方形 13">
            <a:extLst>
              <a:ext uri="{FF2B5EF4-FFF2-40B4-BE49-F238E27FC236}">
                <a16:creationId xmlns:a16="http://schemas.microsoft.com/office/drawing/2014/main" id="{7ED722DA-3439-43B7-A9E9-046586911437}"/>
              </a:ext>
            </a:extLst>
          </p:cNvPr>
          <p:cNvSpPr/>
          <p:nvPr/>
        </p:nvSpPr>
        <p:spPr>
          <a:xfrm>
            <a:off x="0" y="6524223"/>
            <a:ext cx="7121236" cy="32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出所：厚生労働省「職場における心の健康づくり～労働者の心の健康の保持増進のための指針～」</a:t>
            </a:r>
          </a:p>
        </p:txBody>
      </p:sp>
      <p:grpSp>
        <p:nvGrpSpPr>
          <p:cNvPr id="18" name="グループ化 17">
            <a:extLst>
              <a:ext uri="{FF2B5EF4-FFF2-40B4-BE49-F238E27FC236}">
                <a16:creationId xmlns:a16="http://schemas.microsoft.com/office/drawing/2014/main" id="{49AC0A7A-1DB7-403F-A685-10531BD2324A}"/>
              </a:ext>
            </a:extLst>
          </p:cNvPr>
          <p:cNvGrpSpPr/>
          <p:nvPr/>
        </p:nvGrpSpPr>
        <p:grpSpPr>
          <a:xfrm>
            <a:off x="9184193" y="0"/>
            <a:ext cx="721807" cy="801981"/>
            <a:chOff x="3182630" y="4675888"/>
            <a:chExt cx="1212903" cy="1347625"/>
          </a:xfrm>
        </p:grpSpPr>
        <p:pic>
          <p:nvPicPr>
            <p:cNvPr id="19" name="グラフィックス 18" descr="脈打つハート">
              <a:extLst>
                <a:ext uri="{FF2B5EF4-FFF2-40B4-BE49-F238E27FC236}">
                  <a16:creationId xmlns:a16="http://schemas.microsoft.com/office/drawing/2014/main" id="{BBE9B791-4C1F-46E5-8EAB-9FF030997C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81133" y="4675888"/>
              <a:ext cx="914400" cy="914400"/>
            </a:xfrm>
            <a:prstGeom prst="rect">
              <a:avLst/>
            </a:prstGeom>
          </p:spPr>
        </p:pic>
        <p:pic>
          <p:nvPicPr>
            <p:cNvPr id="20" name="グラフィックス 19" descr="睡眠">
              <a:extLst>
                <a:ext uri="{FF2B5EF4-FFF2-40B4-BE49-F238E27FC236}">
                  <a16:creationId xmlns:a16="http://schemas.microsoft.com/office/drawing/2014/main" id="{0C576E5D-F0DC-488B-A890-8F09B75CF1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82630" y="5267810"/>
              <a:ext cx="755703" cy="755703"/>
            </a:xfrm>
            <a:prstGeom prst="rect">
              <a:avLst/>
            </a:prstGeom>
          </p:spPr>
        </p:pic>
      </p:grpSp>
    </p:spTree>
    <p:extLst>
      <p:ext uri="{BB962C8B-B14F-4D97-AF65-F5344CB8AC3E}">
        <p14:creationId xmlns:p14="http://schemas.microsoft.com/office/powerpoint/2010/main" val="4224268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5E9FD8B3-1A11-4899-A32F-27B1D5EC760C}"/>
              </a:ext>
            </a:extLst>
          </p:cNvPr>
          <p:cNvPicPr>
            <a:picLocks noChangeAspect="1"/>
          </p:cNvPicPr>
          <p:nvPr/>
        </p:nvPicPr>
        <p:blipFill>
          <a:blip r:embed="rId4"/>
          <a:stretch>
            <a:fillRect/>
          </a:stretch>
        </p:blipFill>
        <p:spPr>
          <a:xfrm>
            <a:off x="278418" y="2716586"/>
            <a:ext cx="4787922" cy="3243710"/>
          </a:xfrm>
          <a:prstGeom prst="rect">
            <a:avLst/>
          </a:prstGeom>
        </p:spPr>
      </p:pic>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2447"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参考</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　メンタルヘルス不調者発生の防止・対策の標準的な取組事項</a:t>
            </a: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厚生労働省の公開している「職場における心の健康づくり～労働者の心の健康の保持増進のための指針～ 」には、メンタルヘルスケアの具体的な進め方等が詳細に記載されています。ぜひご参照ください。</a:t>
            </a:r>
            <a:endParaRPr lang="en-US" altLang="ja-JP" sz="1600" dirty="0">
              <a:latin typeface="ＭＳ Ｐゴシック" panose="020B0600070205080204" pitchFamily="50" charset="-128"/>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7ED722DA-3439-43B7-A9E9-046586911437}"/>
              </a:ext>
            </a:extLst>
          </p:cNvPr>
          <p:cNvSpPr/>
          <p:nvPr/>
        </p:nvSpPr>
        <p:spPr>
          <a:xfrm>
            <a:off x="0" y="6524223"/>
            <a:ext cx="7121236" cy="32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出所：厚生労働省「職場における心の健康づくり～労働者の心の健康の保持増進のための指針～」</a:t>
            </a:r>
          </a:p>
        </p:txBody>
      </p:sp>
      <p:grpSp>
        <p:nvGrpSpPr>
          <p:cNvPr id="18" name="グループ化 17">
            <a:extLst>
              <a:ext uri="{FF2B5EF4-FFF2-40B4-BE49-F238E27FC236}">
                <a16:creationId xmlns:a16="http://schemas.microsoft.com/office/drawing/2014/main" id="{49AC0A7A-1DB7-403F-A685-10531BD2324A}"/>
              </a:ext>
            </a:extLst>
          </p:cNvPr>
          <p:cNvGrpSpPr/>
          <p:nvPr/>
        </p:nvGrpSpPr>
        <p:grpSpPr>
          <a:xfrm>
            <a:off x="9184193" y="0"/>
            <a:ext cx="721807" cy="801981"/>
            <a:chOff x="3182630" y="4675888"/>
            <a:chExt cx="1212903" cy="1347625"/>
          </a:xfrm>
        </p:grpSpPr>
        <p:pic>
          <p:nvPicPr>
            <p:cNvPr id="19" name="グラフィックス 18" descr="脈打つハート">
              <a:extLst>
                <a:ext uri="{FF2B5EF4-FFF2-40B4-BE49-F238E27FC236}">
                  <a16:creationId xmlns:a16="http://schemas.microsoft.com/office/drawing/2014/main" id="{BBE9B791-4C1F-46E5-8EAB-9FF030997C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1133" y="4675888"/>
              <a:ext cx="914400" cy="914400"/>
            </a:xfrm>
            <a:prstGeom prst="rect">
              <a:avLst/>
            </a:prstGeom>
          </p:spPr>
        </p:pic>
        <p:pic>
          <p:nvPicPr>
            <p:cNvPr id="20" name="グラフィックス 19" descr="睡眠">
              <a:extLst>
                <a:ext uri="{FF2B5EF4-FFF2-40B4-BE49-F238E27FC236}">
                  <a16:creationId xmlns:a16="http://schemas.microsoft.com/office/drawing/2014/main" id="{0C576E5D-F0DC-488B-A890-8F09B75CF1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82630" y="5267810"/>
              <a:ext cx="755703" cy="755703"/>
            </a:xfrm>
            <a:prstGeom prst="rect">
              <a:avLst/>
            </a:prstGeom>
          </p:spPr>
        </p:pic>
      </p:grpSp>
      <p:grpSp>
        <p:nvGrpSpPr>
          <p:cNvPr id="17" name="グループ化 16">
            <a:extLst>
              <a:ext uri="{FF2B5EF4-FFF2-40B4-BE49-F238E27FC236}">
                <a16:creationId xmlns:a16="http://schemas.microsoft.com/office/drawing/2014/main" id="{FECEBEFF-B600-4C34-8F16-276270916071}"/>
              </a:ext>
            </a:extLst>
          </p:cNvPr>
          <p:cNvGrpSpPr/>
          <p:nvPr/>
        </p:nvGrpSpPr>
        <p:grpSpPr>
          <a:xfrm>
            <a:off x="336805" y="2032854"/>
            <a:ext cx="4034228" cy="506570"/>
            <a:chOff x="336805" y="2032854"/>
            <a:chExt cx="4034228" cy="506570"/>
          </a:xfrm>
        </p:grpSpPr>
        <p:sp>
          <p:nvSpPr>
            <p:cNvPr id="21" name="正方形/長方形 20">
              <a:extLst>
                <a:ext uri="{FF2B5EF4-FFF2-40B4-BE49-F238E27FC236}">
                  <a16:creationId xmlns:a16="http://schemas.microsoft.com/office/drawing/2014/main" id="{988BA97B-1741-4EE3-9C13-BBAA7143A2DA}"/>
                </a:ext>
              </a:extLst>
            </p:cNvPr>
            <p:cNvSpPr/>
            <p:nvPr/>
          </p:nvSpPr>
          <p:spPr>
            <a:xfrm>
              <a:off x="336805" y="2032854"/>
              <a:ext cx="3506874" cy="50657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職場におけるこころの健康づくり</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7A565ABC-E7F4-4118-827E-8AB003D13640}"/>
                </a:ext>
              </a:extLst>
            </p:cNvPr>
            <p:cNvSpPr/>
            <p:nvPr/>
          </p:nvSpPr>
          <p:spPr>
            <a:xfrm>
              <a:off x="3843679" y="2032854"/>
              <a:ext cx="527354" cy="50657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グラフィックス 22" descr="拡大鏡">
              <a:extLst>
                <a:ext uri="{FF2B5EF4-FFF2-40B4-BE49-F238E27FC236}">
                  <a16:creationId xmlns:a16="http://schemas.microsoft.com/office/drawing/2014/main" id="{126DA3CD-27E7-4C7E-8E67-0D972F0BC5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06667" y="2108977"/>
              <a:ext cx="380594" cy="380594"/>
            </a:xfrm>
            <a:prstGeom prst="rect">
              <a:avLst/>
            </a:prstGeom>
          </p:spPr>
        </p:pic>
      </p:grpSp>
      <p:sp>
        <p:nvSpPr>
          <p:cNvPr id="25" name="正方形/長方形 24">
            <a:extLst>
              <a:ext uri="{FF2B5EF4-FFF2-40B4-BE49-F238E27FC236}">
                <a16:creationId xmlns:a16="http://schemas.microsoft.com/office/drawing/2014/main" id="{CD63119E-4BC1-4377-ACEF-79A0AE8FBE6F}"/>
              </a:ext>
            </a:extLst>
          </p:cNvPr>
          <p:cNvSpPr/>
          <p:nvPr/>
        </p:nvSpPr>
        <p:spPr>
          <a:xfrm>
            <a:off x="282662" y="4897691"/>
            <a:ext cx="4770669" cy="934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pic>
        <p:nvPicPr>
          <p:cNvPr id="26" name="グラフィックス 25" descr="カーソル">
            <a:extLst>
              <a:ext uri="{FF2B5EF4-FFF2-40B4-BE49-F238E27FC236}">
                <a16:creationId xmlns:a16="http://schemas.microsoft.com/office/drawing/2014/main" id="{AAC6A137-B18A-45AC-AB00-8708EE46D2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00000">
            <a:off x="3795081" y="5078928"/>
            <a:ext cx="624548" cy="624548"/>
          </a:xfrm>
          <a:prstGeom prst="rect">
            <a:avLst/>
          </a:prstGeom>
        </p:spPr>
      </p:pic>
      <p:sp>
        <p:nvSpPr>
          <p:cNvPr id="29" name="吹き出し: 四角形 28">
            <a:extLst>
              <a:ext uri="{FF2B5EF4-FFF2-40B4-BE49-F238E27FC236}">
                <a16:creationId xmlns:a16="http://schemas.microsoft.com/office/drawing/2014/main" id="{E2463878-313B-4439-A79D-F93D9F311966}"/>
              </a:ext>
            </a:extLst>
          </p:cNvPr>
          <p:cNvSpPr/>
          <p:nvPr/>
        </p:nvSpPr>
        <p:spPr>
          <a:xfrm>
            <a:off x="5305530" y="2832394"/>
            <a:ext cx="4317808" cy="2683423"/>
          </a:xfrm>
          <a:prstGeom prst="wedgeRectCallout">
            <a:avLst>
              <a:gd name="adj1" fmla="val -55273"/>
              <a:gd name="adj2" fmla="val 3507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4" name="図 53">
            <a:extLst>
              <a:ext uri="{FF2B5EF4-FFF2-40B4-BE49-F238E27FC236}">
                <a16:creationId xmlns:a16="http://schemas.microsoft.com/office/drawing/2014/main" id="{4423A12D-CA57-4E3B-A38D-096893F43CA0}"/>
              </a:ext>
            </a:extLst>
          </p:cNvPr>
          <p:cNvPicPr>
            <a:picLocks noChangeAspect="1"/>
          </p:cNvPicPr>
          <p:nvPr/>
        </p:nvPicPr>
        <p:blipFill>
          <a:blip r:embed="rId15"/>
          <a:stretch>
            <a:fillRect/>
          </a:stretch>
        </p:blipFill>
        <p:spPr>
          <a:xfrm>
            <a:off x="5374862" y="2966876"/>
            <a:ext cx="4179145" cy="413561"/>
          </a:xfrm>
          <a:prstGeom prst="rect">
            <a:avLst/>
          </a:prstGeom>
        </p:spPr>
      </p:pic>
      <p:pic>
        <p:nvPicPr>
          <p:cNvPr id="56" name="図 55">
            <a:extLst>
              <a:ext uri="{FF2B5EF4-FFF2-40B4-BE49-F238E27FC236}">
                <a16:creationId xmlns:a16="http://schemas.microsoft.com/office/drawing/2014/main" id="{857F96CF-E540-465F-AD09-9048165A3D4C}"/>
              </a:ext>
            </a:extLst>
          </p:cNvPr>
          <p:cNvPicPr>
            <a:picLocks noChangeAspect="1"/>
          </p:cNvPicPr>
          <p:nvPr/>
        </p:nvPicPr>
        <p:blipFill>
          <a:blip r:embed="rId16"/>
          <a:stretch>
            <a:fillRect/>
          </a:stretch>
        </p:blipFill>
        <p:spPr>
          <a:xfrm>
            <a:off x="5374863" y="3363045"/>
            <a:ext cx="4179144" cy="1970031"/>
          </a:xfrm>
          <a:prstGeom prst="rect">
            <a:avLst/>
          </a:prstGeom>
        </p:spPr>
      </p:pic>
      <p:sp>
        <p:nvSpPr>
          <p:cNvPr id="32" name="正方形/長方形 31">
            <a:extLst>
              <a:ext uri="{FF2B5EF4-FFF2-40B4-BE49-F238E27FC236}">
                <a16:creationId xmlns:a16="http://schemas.microsoft.com/office/drawing/2014/main" id="{EF4A88B2-71B4-415D-BE0F-5062DACEA993}"/>
              </a:ext>
            </a:extLst>
          </p:cNvPr>
          <p:cNvSpPr/>
          <p:nvPr/>
        </p:nvSpPr>
        <p:spPr>
          <a:xfrm>
            <a:off x="6510841" y="3907547"/>
            <a:ext cx="1152923" cy="214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pic>
        <p:nvPicPr>
          <p:cNvPr id="33" name="グラフィックス 32" descr="カーソル">
            <a:extLst>
              <a:ext uri="{FF2B5EF4-FFF2-40B4-BE49-F238E27FC236}">
                <a16:creationId xmlns:a16="http://schemas.microsoft.com/office/drawing/2014/main" id="{6D0B2792-DEF8-442F-939B-AD2CE65D173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00000">
            <a:off x="7454463" y="3926442"/>
            <a:ext cx="557270" cy="557270"/>
          </a:xfrm>
          <a:prstGeom prst="rect">
            <a:avLst/>
          </a:prstGeom>
        </p:spPr>
      </p:pic>
    </p:spTree>
    <p:extLst>
      <p:ext uri="{BB962C8B-B14F-4D97-AF65-F5344CB8AC3E}">
        <p14:creationId xmlns:p14="http://schemas.microsoft.com/office/powerpoint/2010/main" val="3357329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3471"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参考</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　メンタルヘルス不調者発生の防止・対策の標準的な取組事項（詳細の例）</a:t>
            </a: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「メンタルヘルス不調への気づき」に関しては、管理監督者が日常からアクションすることが大事です。</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「部下の「いつもと違う」様子の変化に気づく」・「部下に声をかけて、話を聴く」・「健康相談窓口につなぐ」の</a:t>
            </a:r>
            <a:br>
              <a:rPr lang="en-US" altLang="ja-JP" sz="1600" dirty="0">
                <a:latin typeface="ＭＳ Ｐゴシック" panose="020B0600070205080204" pitchFamily="50" charset="-128"/>
                <a:ea typeface="ＭＳ Ｐゴシック" panose="020B0600070205080204" pitchFamily="50" charset="-128"/>
              </a:rPr>
            </a:br>
            <a:r>
              <a:rPr lang="en-US" altLang="ja-JP" sz="1600" dirty="0">
                <a:latin typeface="ＭＳ Ｐゴシック" panose="020B0600070205080204" pitchFamily="50" charset="-128"/>
                <a:ea typeface="ＭＳ Ｐゴシック" panose="020B0600070205080204" pitchFamily="50" charset="-128"/>
              </a:rPr>
              <a:t>3</a:t>
            </a:r>
            <a:r>
              <a:rPr lang="ja-JP" altLang="en-US" sz="1600" dirty="0">
                <a:latin typeface="ＭＳ Ｐゴシック" panose="020B0600070205080204" pitchFamily="50" charset="-128"/>
                <a:ea typeface="ＭＳ Ｐゴシック" panose="020B0600070205080204" pitchFamily="50" charset="-128"/>
              </a:rPr>
              <a:t>つがポイントです。</a:t>
            </a:r>
            <a:endParaRPr lang="en-US" altLang="ja-JP" sz="1600" dirty="0">
              <a:latin typeface="ＭＳ Ｐゴシック" panose="020B0600070205080204" pitchFamily="50" charset="-128"/>
              <a:ea typeface="ＭＳ Ｐゴシック" panose="020B0600070205080204" pitchFamily="50" charset="-128"/>
            </a:endParaRPr>
          </a:p>
        </p:txBody>
      </p:sp>
      <p:grpSp>
        <p:nvGrpSpPr>
          <p:cNvPr id="18" name="グループ化 17">
            <a:extLst>
              <a:ext uri="{FF2B5EF4-FFF2-40B4-BE49-F238E27FC236}">
                <a16:creationId xmlns:a16="http://schemas.microsoft.com/office/drawing/2014/main" id="{49AC0A7A-1DB7-403F-A685-10531BD2324A}"/>
              </a:ext>
            </a:extLst>
          </p:cNvPr>
          <p:cNvGrpSpPr/>
          <p:nvPr/>
        </p:nvGrpSpPr>
        <p:grpSpPr>
          <a:xfrm>
            <a:off x="9184193" y="0"/>
            <a:ext cx="721807" cy="801981"/>
            <a:chOff x="3182630" y="4675888"/>
            <a:chExt cx="1212903" cy="1347625"/>
          </a:xfrm>
        </p:grpSpPr>
        <p:pic>
          <p:nvPicPr>
            <p:cNvPr id="19" name="グラフィックス 18" descr="脈打つハート">
              <a:extLst>
                <a:ext uri="{FF2B5EF4-FFF2-40B4-BE49-F238E27FC236}">
                  <a16:creationId xmlns:a16="http://schemas.microsoft.com/office/drawing/2014/main" id="{BBE9B791-4C1F-46E5-8EAB-9FF030997C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81133" y="4675888"/>
              <a:ext cx="914400" cy="914400"/>
            </a:xfrm>
            <a:prstGeom prst="rect">
              <a:avLst/>
            </a:prstGeom>
          </p:spPr>
        </p:pic>
        <p:pic>
          <p:nvPicPr>
            <p:cNvPr id="20" name="グラフィックス 19" descr="睡眠">
              <a:extLst>
                <a:ext uri="{FF2B5EF4-FFF2-40B4-BE49-F238E27FC236}">
                  <a16:creationId xmlns:a16="http://schemas.microsoft.com/office/drawing/2014/main" id="{0C576E5D-F0DC-488B-A890-8F09B75CF1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82630" y="5267810"/>
              <a:ext cx="755703" cy="755703"/>
            </a:xfrm>
            <a:prstGeom prst="rect">
              <a:avLst/>
            </a:prstGeom>
          </p:spPr>
        </p:pic>
      </p:grpSp>
      <p:grpSp>
        <p:nvGrpSpPr>
          <p:cNvPr id="3" name="グループ化 2">
            <a:extLst>
              <a:ext uri="{FF2B5EF4-FFF2-40B4-BE49-F238E27FC236}">
                <a16:creationId xmlns:a16="http://schemas.microsoft.com/office/drawing/2014/main" id="{3F0CF167-EAA1-4D4B-8EC3-60776699E3FE}"/>
              </a:ext>
            </a:extLst>
          </p:cNvPr>
          <p:cNvGrpSpPr/>
          <p:nvPr/>
        </p:nvGrpSpPr>
        <p:grpSpPr>
          <a:xfrm>
            <a:off x="295693" y="2089348"/>
            <a:ext cx="8798811" cy="4181907"/>
            <a:chOff x="295693" y="1718204"/>
            <a:chExt cx="8798811" cy="4600098"/>
          </a:xfrm>
        </p:grpSpPr>
        <p:sp>
          <p:nvSpPr>
            <p:cNvPr id="17" name="正方形/長方形 16">
              <a:extLst>
                <a:ext uri="{FF2B5EF4-FFF2-40B4-BE49-F238E27FC236}">
                  <a16:creationId xmlns:a16="http://schemas.microsoft.com/office/drawing/2014/main" id="{82E4C598-34C1-4132-ACF4-4B998781CDCF}"/>
                </a:ext>
              </a:extLst>
            </p:cNvPr>
            <p:cNvSpPr/>
            <p:nvPr/>
          </p:nvSpPr>
          <p:spPr>
            <a:xfrm>
              <a:off x="295693" y="1718204"/>
              <a:ext cx="3633350" cy="4949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latin typeface="ＭＳ Ｐゴシック" panose="020B0600070205080204" pitchFamily="50" charset="-128"/>
                  <a:ea typeface="ＭＳ Ｐゴシック" panose="020B0600070205080204" pitchFamily="50" charset="-128"/>
                </a:rPr>
                <a:t>(2) </a:t>
              </a:r>
              <a:r>
                <a:rPr kumimoji="1" lang="ja-JP" altLang="en-US" sz="1400" dirty="0">
                  <a:latin typeface="ＭＳ Ｐゴシック" panose="020B0600070205080204" pitchFamily="50" charset="-128"/>
                  <a:ea typeface="ＭＳ Ｐゴシック" panose="020B0600070205080204" pitchFamily="50" charset="-128"/>
                </a:rPr>
                <a:t>メンタルヘルス不調への気づきと対応</a:t>
              </a:r>
            </a:p>
          </p:txBody>
        </p:sp>
        <p:sp>
          <p:nvSpPr>
            <p:cNvPr id="21" name="正方形/長方形 20">
              <a:extLst>
                <a:ext uri="{FF2B5EF4-FFF2-40B4-BE49-F238E27FC236}">
                  <a16:creationId xmlns:a16="http://schemas.microsoft.com/office/drawing/2014/main" id="{79D51D93-5D42-40CE-AA53-48DB11850556}"/>
                </a:ext>
              </a:extLst>
            </p:cNvPr>
            <p:cNvSpPr/>
            <p:nvPr/>
          </p:nvSpPr>
          <p:spPr>
            <a:xfrm>
              <a:off x="984185" y="2282851"/>
              <a:ext cx="2945914" cy="6018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a:t>
              </a:r>
              <a:r>
                <a:rPr lang="ja-JP" altLang="en-US" sz="1400" dirty="0">
                  <a:solidFill>
                    <a:schemeClr val="tx1"/>
                  </a:solidFill>
                  <a:latin typeface="ＭＳ Ｐゴシック" panose="020B0600070205080204" pitchFamily="50" charset="-128"/>
                  <a:ea typeface="ＭＳ Ｐゴシック" panose="020B0600070205080204" pitchFamily="50" charset="-128"/>
                </a:rPr>
                <a:t>管理監督者、事業場内産業保健</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　 スタッフ等による相談対応</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22" name="コネクタ: カギ線 21">
              <a:extLst>
                <a:ext uri="{FF2B5EF4-FFF2-40B4-BE49-F238E27FC236}">
                  <a16:creationId xmlns:a16="http://schemas.microsoft.com/office/drawing/2014/main" id="{95C2D3C9-38CE-4AB6-9C2F-1D6EA630BEE5}"/>
                </a:ext>
              </a:extLst>
            </p:cNvPr>
            <p:cNvCxnSpPr>
              <a:cxnSpLocks/>
              <a:endCxn id="21" idx="1"/>
            </p:cNvCxnSpPr>
            <p:nvPr/>
          </p:nvCxnSpPr>
          <p:spPr>
            <a:xfrm>
              <a:off x="581763" y="2213145"/>
              <a:ext cx="402422" cy="37065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コネクタ: カギ線 22">
              <a:extLst>
                <a:ext uri="{FF2B5EF4-FFF2-40B4-BE49-F238E27FC236}">
                  <a16:creationId xmlns:a16="http://schemas.microsoft.com/office/drawing/2014/main" id="{07282858-EA7D-429D-B3C2-44B60F7C0503}"/>
                </a:ext>
              </a:extLst>
            </p:cNvPr>
            <p:cNvCxnSpPr>
              <a:cxnSpLocks/>
              <a:endCxn id="28" idx="1"/>
            </p:cNvCxnSpPr>
            <p:nvPr/>
          </p:nvCxnSpPr>
          <p:spPr>
            <a:xfrm rot="16200000" flipH="1">
              <a:off x="1138963" y="2956180"/>
              <a:ext cx="624224" cy="20690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9A33B987-D81A-4984-A20B-4FB14335A86C}"/>
                </a:ext>
              </a:extLst>
            </p:cNvPr>
            <p:cNvSpPr/>
            <p:nvPr/>
          </p:nvSpPr>
          <p:spPr>
            <a:xfrm>
              <a:off x="1554528" y="5151254"/>
              <a:ext cx="2490597" cy="11670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ｳ</a:t>
              </a:r>
              <a:r>
                <a:rPr lang="en-US" altLang="ja-JP"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健康相談窓口につなぐ</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FE9B4D74-B7C7-4895-8CCB-C8393F72BED0}"/>
                </a:ext>
              </a:extLst>
            </p:cNvPr>
            <p:cNvSpPr/>
            <p:nvPr/>
          </p:nvSpPr>
          <p:spPr>
            <a:xfrm>
              <a:off x="4069500" y="5151254"/>
              <a:ext cx="5025004" cy="1167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latin typeface="ＭＳ Ｐゴシック" panose="020B0600070205080204" pitchFamily="50" charset="-128"/>
                  <a:ea typeface="ＭＳ Ｐゴシック" panose="020B0600070205080204" pitchFamily="50" charset="-128"/>
                </a:rPr>
                <a:t>部下の話を聴き、「背景に病気があるかもしれない」あるいは「病気があるかどうか自分では判断できない」と感じた時には、社内の健康相談窓口につなぎ、産業医面談などを実施してもらうようにします。</a:t>
              </a:r>
            </a:p>
            <a:p>
              <a:r>
                <a:rPr lang="ja-JP" altLang="en-US" sz="1300" dirty="0">
                  <a:solidFill>
                    <a:schemeClr val="tx1"/>
                  </a:solidFill>
                  <a:latin typeface="ＭＳ Ｐゴシック" panose="020B0600070205080204" pitchFamily="50" charset="-128"/>
                  <a:ea typeface="ＭＳ Ｐゴシック" panose="020B0600070205080204" pitchFamily="50" charset="-128"/>
                </a:rPr>
                <a:t>時には、部下が産業医面談を受けることを拒んだり、上司に話をしてくれなかったりする場合は、まず、上司が産業医に会いに行き、部下への対応も含めて相談しましょう。</a:t>
              </a:r>
              <a:endParaRPr kumimoji="1" lang="ja-JP" altLang="en-US" sz="1300"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正方形/長方形 25">
              <a:extLst>
                <a:ext uri="{FF2B5EF4-FFF2-40B4-BE49-F238E27FC236}">
                  <a16:creationId xmlns:a16="http://schemas.microsoft.com/office/drawing/2014/main" id="{90CAD7BA-69AE-441C-B52D-C69873ED7C6E}"/>
                </a:ext>
              </a:extLst>
            </p:cNvPr>
            <p:cNvSpPr/>
            <p:nvPr/>
          </p:nvSpPr>
          <p:spPr>
            <a:xfrm>
              <a:off x="1554528" y="3978526"/>
              <a:ext cx="2490597" cy="96450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ｲ</a:t>
              </a:r>
              <a:r>
                <a:rPr lang="en-US" altLang="ja-JP"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部下に声をかけて、話を</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en-US" altLang="ja-JP"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聴く</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正方形/長方形 26">
              <a:extLst>
                <a:ext uri="{FF2B5EF4-FFF2-40B4-BE49-F238E27FC236}">
                  <a16:creationId xmlns:a16="http://schemas.microsoft.com/office/drawing/2014/main" id="{B2E368C4-86C1-407F-BC9B-AEF2CB9FD508}"/>
                </a:ext>
              </a:extLst>
            </p:cNvPr>
            <p:cNvSpPr/>
            <p:nvPr/>
          </p:nvSpPr>
          <p:spPr>
            <a:xfrm>
              <a:off x="4069500" y="3978526"/>
              <a:ext cx="5025004" cy="964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latin typeface="ＭＳ Ｐゴシック" panose="020B0600070205080204" pitchFamily="50" charset="-128"/>
                  <a:ea typeface="ＭＳ Ｐゴシック" panose="020B0600070205080204" pitchFamily="50" charset="-128"/>
                </a:rPr>
                <a:t>上司が「どうしたの？」と声をかけても、部下が「何でもありません」と、</a:t>
              </a:r>
            </a:p>
            <a:p>
              <a:r>
                <a:rPr lang="ja-JP" altLang="en-US" sz="1300" dirty="0">
                  <a:solidFill>
                    <a:schemeClr val="tx1"/>
                  </a:solidFill>
                  <a:latin typeface="ＭＳ Ｐゴシック" panose="020B0600070205080204" pitchFamily="50" charset="-128"/>
                  <a:ea typeface="ＭＳ Ｐゴシック" panose="020B0600070205080204" pitchFamily="50" charset="-128"/>
                </a:rPr>
                <a:t>話をしてくれないことがあります。そのようなときは「そうか、わかった」と言って、深追いせずに引き下がるようにします。その後も部下の様子の観察を続け、</a:t>
              </a:r>
              <a:r>
                <a:rPr lang="en-US" altLang="ja-JP" sz="1300" dirty="0">
                  <a:solidFill>
                    <a:schemeClr val="tx1"/>
                  </a:solidFill>
                  <a:latin typeface="ＭＳ Ｐゴシック" panose="020B0600070205080204" pitchFamily="50" charset="-128"/>
                  <a:ea typeface="ＭＳ Ｐゴシック" panose="020B0600070205080204" pitchFamily="50" charset="-128"/>
                </a:rPr>
                <a:t>1 </a:t>
              </a:r>
              <a:r>
                <a:rPr lang="ja-JP" altLang="en-US" sz="1300" dirty="0">
                  <a:solidFill>
                    <a:schemeClr val="tx1"/>
                  </a:solidFill>
                  <a:latin typeface="ＭＳ Ｐゴシック" panose="020B0600070205080204" pitchFamily="50" charset="-128"/>
                  <a:ea typeface="ＭＳ Ｐゴシック" panose="020B0600070205080204" pitchFamily="50" charset="-128"/>
                </a:rPr>
                <a:t>週間～</a:t>
              </a:r>
              <a:r>
                <a:rPr lang="en-US" altLang="ja-JP" sz="1300" dirty="0">
                  <a:solidFill>
                    <a:schemeClr val="tx1"/>
                  </a:solidFill>
                  <a:latin typeface="ＭＳ Ｐゴシック" panose="020B0600070205080204" pitchFamily="50" charset="-128"/>
                  <a:ea typeface="ＭＳ Ｐゴシック" panose="020B0600070205080204" pitchFamily="50" charset="-128"/>
                </a:rPr>
                <a:t>10 </a:t>
              </a:r>
              <a:r>
                <a:rPr lang="ja-JP" altLang="en-US" sz="1300" dirty="0">
                  <a:solidFill>
                    <a:schemeClr val="tx1"/>
                  </a:solidFill>
                  <a:latin typeface="ＭＳ Ｐゴシック" panose="020B0600070205080204" pitchFamily="50" charset="-128"/>
                  <a:ea typeface="ＭＳ Ｐゴシック" panose="020B0600070205080204" pitchFamily="50" charset="-128"/>
                </a:rPr>
                <a:t>日後に、再度、話を聴くようにします。</a:t>
              </a:r>
              <a:endParaRPr kumimoji="1" lang="ja-JP" altLang="en-US" sz="13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正方形/長方形 27">
              <a:extLst>
                <a:ext uri="{FF2B5EF4-FFF2-40B4-BE49-F238E27FC236}">
                  <a16:creationId xmlns:a16="http://schemas.microsoft.com/office/drawing/2014/main" id="{A67B08FA-1AA1-40B7-8B38-7C48DA11A640}"/>
                </a:ext>
              </a:extLst>
            </p:cNvPr>
            <p:cNvSpPr/>
            <p:nvPr/>
          </p:nvSpPr>
          <p:spPr>
            <a:xfrm>
              <a:off x="1554528" y="2973190"/>
              <a:ext cx="2490597" cy="7971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ｱ</a:t>
              </a:r>
              <a:r>
                <a:rPr lang="en-US" altLang="ja-JP"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部下の「いつもと違う」様子</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　　 の変化に気づく</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9" name="正方形/長方形 28">
              <a:extLst>
                <a:ext uri="{FF2B5EF4-FFF2-40B4-BE49-F238E27FC236}">
                  <a16:creationId xmlns:a16="http://schemas.microsoft.com/office/drawing/2014/main" id="{7B59201F-4325-48CE-8231-16DB43424610}"/>
                </a:ext>
              </a:extLst>
            </p:cNvPr>
            <p:cNvSpPr/>
            <p:nvPr/>
          </p:nvSpPr>
          <p:spPr>
            <a:xfrm>
              <a:off x="4069500" y="2973190"/>
              <a:ext cx="5025004" cy="797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latin typeface="ＭＳ Ｐゴシック" panose="020B0600070205080204" pitchFamily="50" charset="-128"/>
                  <a:ea typeface="ＭＳ Ｐゴシック" panose="020B0600070205080204" pitchFamily="50" charset="-128"/>
                </a:rPr>
                <a:t>メンタル不調の兆候は「いつもと違う体調や行動の変化」として現れます。特に、勤怠の変化ははっきりしています。最初は数回の軽い遅刻が、やがて午前半休になり、ついには会社に出られなくなる、など、病状の進行とともに深刻になってしまうこともあり、注意が必要です。</a:t>
              </a:r>
              <a:endParaRPr kumimoji="1" lang="ja-JP" altLang="en-US" sz="13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30" name="コネクタ: カギ線 29">
              <a:extLst>
                <a:ext uri="{FF2B5EF4-FFF2-40B4-BE49-F238E27FC236}">
                  <a16:creationId xmlns:a16="http://schemas.microsoft.com/office/drawing/2014/main" id="{F8E6FE43-3168-4E88-B710-C7B537C2BB5E}"/>
                </a:ext>
              </a:extLst>
            </p:cNvPr>
            <p:cNvCxnSpPr>
              <a:cxnSpLocks/>
            </p:cNvCxnSpPr>
            <p:nvPr/>
          </p:nvCxnSpPr>
          <p:spPr>
            <a:xfrm rot="16200000" flipH="1">
              <a:off x="842857" y="3788066"/>
              <a:ext cx="1216436" cy="20690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id="{2E03C46E-1302-4DFE-83F8-98C505A23A2A}"/>
                </a:ext>
              </a:extLst>
            </p:cNvPr>
            <p:cNvCxnSpPr>
              <a:cxnSpLocks/>
            </p:cNvCxnSpPr>
            <p:nvPr/>
          </p:nvCxnSpPr>
          <p:spPr>
            <a:xfrm rot="16200000" flipH="1">
              <a:off x="842857" y="5020695"/>
              <a:ext cx="1216436" cy="206906"/>
            </a:xfrm>
            <a:prstGeom prst="bentConnector2">
              <a:avLst/>
            </a:prstGeom>
          </p:spPr>
          <p:style>
            <a:lnRef idx="1">
              <a:schemeClr val="accent1"/>
            </a:lnRef>
            <a:fillRef idx="0">
              <a:schemeClr val="accent1"/>
            </a:fillRef>
            <a:effectRef idx="0">
              <a:schemeClr val="accent1"/>
            </a:effectRef>
            <a:fontRef idx="minor">
              <a:schemeClr val="tx1"/>
            </a:fontRef>
          </p:style>
        </p:cxnSp>
      </p:grpSp>
      <p:sp>
        <p:nvSpPr>
          <p:cNvPr id="32" name="正方形/長方形 31">
            <a:extLst>
              <a:ext uri="{FF2B5EF4-FFF2-40B4-BE49-F238E27FC236}">
                <a16:creationId xmlns:a16="http://schemas.microsoft.com/office/drawing/2014/main" id="{F6639389-5C60-4E12-B961-CE81EB4B55E7}"/>
              </a:ext>
            </a:extLst>
          </p:cNvPr>
          <p:cNvSpPr/>
          <p:nvPr/>
        </p:nvSpPr>
        <p:spPr>
          <a:xfrm>
            <a:off x="0" y="6524223"/>
            <a:ext cx="7121236" cy="32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出所</a:t>
            </a:r>
            <a:r>
              <a:rPr lang="ja-JP" altLang="en-US" sz="1050" dirty="0">
                <a:solidFill>
                  <a:schemeClr val="tx1"/>
                </a:solidFill>
                <a:latin typeface="ＭＳ Ｐゴシック" panose="020B0600070205080204" pitchFamily="50" charset="-128"/>
                <a:ea typeface="ＭＳ Ｐゴシック" panose="020B0600070205080204" pitchFamily="50" charset="-128"/>
              </a:rPr>
              <a:t>：厚生労働省「こころの耳　職場のメンタルヘルス教育ツール　管理監督者メンタルヘルス研修のマニュアル」</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88341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4495"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参考</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　メンタルヘルス不調者発生の防止・対策の標準的な取組事項（詳細の例）</a:t>
            </a: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管理監督者の具体的なアクションについては、「こころの耳　職場のメンタルヘルス教育ツール　管理監督者メンタルヘルス研修のマニュアル」をご参照ください。</a:t>
            </a:r>
            <a:endParaRPr lang="en-US" altLang="ja-JP" sz="1600" dirty="0">
              <a:latin typeface="ＭＳ Ｐゴシック" panose="020B0600070205080204" pitchFamily="50" charset="-128"/>
              <a:ea typeface="ＭＳ Ｐゴシック" panose="020B0600070205080204" pitchFamily="50" charset="-128"/>
            </a:endParaRPr>
          </a:p>
        </p:txBody>
      </p:sp>
      <p:grpSp>
        <p:nvGrpSpPr>
          <p:cNvPr id="18" name="グループ化 17">
            <a:extLst>
              <a:ext uri="{FF2B5EF4-FFF2-40B4-BE49-F238E27FC236}">
                <a16:creationId xmlns:a16="http://schemas.microsoft.com/office/drawing/2014/main" id="{49AC0A7A-1DB7-403F-A685-10531BD2324A}"/>
              </a:ext>
            </a:extLst>
          </p:cNvPr>
          <p:cNvGrpSpPr/>
          <p:nvPr/>
        </p:nvGrpSpPr>
        <p:grpSpPr>
          <a:xfrm>
            <a:off x="9184193" y="0"/>
            <a:ext cx="721807" cy="801981"/>
            <a:chOff x="3182630" y="4675888"/>
            <a:chExt cx="1212903" cy="1347625"/>
          </a:xfrm>
        </p:grpSpPr>
        <p:pic>
          <p:nvPicPr>
            <p:cNvPr id="19" name="グラフィックス 18" descr="脈打つハート">
              <a:extLst>
                <a:ext uri="{FF2B5EF4-FFF2-40B4-BE49-F238E27FC236}">
                  <a16:creationId xmlns:a16="http://schemas.microsoft.com/office/drawing/2014/main" id="{BBE9B791-4C1F-46E5-8EAB-9FF030997C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81133" y="4675888"/>
              <a:ext cx="914400" cy="914400"/>
            </a:xfrm>
            <a:prstGeom prst="rect">
              <a:avLst/>
            </a:prstGeom>
          </p:spPr>
        </p:pic>
        <p:pic>
          <p:nvPicPr>
            <p:cNvPr id="20" name="グラフィックス 19" descr="睡眠">
              <a:extLst>
                <a:ext uri="{FF2B5EF4-FFF2-40B4-BE49-F238E27FC236}">
                  <a16:creationId xmlns:a16="http://schemas.microsoft.com/office/drawing/2014/main" id="{0C576E5D-F0DC-488B-A890-8F09B75CF1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82630" y="5267810"/>
              <a:ext cx="755703" cy="755703"/>
            </a:xfrm>
            <a:prstGeom prst="rect">
              <a:avLst/>
            </a:prstGeom>
          </p:spPr>
        </p:pic>
      </p:grpSp>
      <p:sp>
        <p:nvSpPr>
          <p:cNvPr id="32" name="正方形/長方形 31">
            <a:extLst>
              <a:ext uri="{FF2B5EF4-FFF2-40B4-BE49-F238E27FC236}">
                <a16:creationId xmlns:a16="http://schemas.microsoft.com/office/drawing/2014/main" id="{F6639389-5C60-4E12-B961-CE81EB4B55E7}"/>
              </a:ext>
            </a:extLst>
          </p:cNvPr>
          <p:cNvSpPr/>
          <p:nvPr/>
        </p:nvSpPr>
        <p:spPr>
          <a:xfrm>
            <a:off x="0" y="6524223"/>
            <a:ext cx="7121236" cy="32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出所</a:t>
            </a:r>
            <a:r>
              <a:rPr lang="ja-JP" altLang="en-US" sz="1050" dirty="0">
                <a:solidFill>
                  <a:schemeClr val="tx1"/>
                </a:solidFill>
                <a:latin typeface="ＭＳ Ｐゴシック" panose="020B0600070205080204" pitchFamily="50" charset="-128"/>
                <a:ea typeface="ＭＳ Ｐゴシック" panose="020B0600070205080204" pitchFamily="50" charset="-128"/>
              </a:rPr>
              <a:t>：厚生労働省「こころの耳　職場のメンタルヘルス教育ツール　管理監督者メンタルヘルス研修のマニュアル」</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34" name="グループ化 33">
            <a:extLst>
              <a:ext uri="{FF2B5EF4-FFF2-40B4-BE49-F238E27FC236}">
                <a16:creationId xmlns:a16="http://schemas.microsoft.com/office/drawing/2014/main" id="{41EA084C-186C-4717-910C-FEDA9781710C}"/>
              </a:ext>
            </a:extLst>
          </p:cNvPr>
          <p:cNvGrpSpPr/>
          <p:nvPr/>
        </p:nvGrpSpPr>
        <p:grpSpPr>
          <a:xfrm>
            <a:off x="336805" y="2032854"/>
            <a:ext cx="4034228" cy="506570"/>
            <a:chOff x="336805" y="2032854"/>
            <a:chExt cx="4034228" cy="506570"/>
          </a:xfrm>
        </p:grpSpPr>
        <p:sp>
          <p:nvSpPr>
            <p:cNvPr id="35" name="正方形/長方形 34">
              <a:extLst>
                <a:ext uri="{FF2B5EF4-FFF2-40B4-BE49-F238E27FC236}">
                  <a16:creationId xmlns:a16="http://schemas.microsoft.com/office/drawing/2014/main" id="{54FC9CF5-1F1E-4834-91A5-C6513F3F9FA3}"/>
                </a:ext>
              </a:extLst>
            </p:cNvPr>
            <p:cNvSpPr/>
            <p:nvPr/>
          </p:nvSpPr>
          <p:spPr>
            <a:xfrm>
              <a:off x="336805" y="2032854"/>
              <a:ext cx="3506874" cy="50657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職場のメンタルヘルス教育ツール</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6" name="正方形/長方形 35">
              <a:extLst>
                <a:ext uri="{FF2B5EF4-FFF2-40B4-BE49-F238E27FC236}">
                  <a16:creationId xmlns:a16="http://schemas.microsoft.com/office/drawing/2014/main" id="{8B5A6788-E58C-4AB4-BB77-D81172746298}"/>
                </a:ext>
              </a:extLst>
            </p:cNvPr>
            <p:cNvSpPr/>
            <p:nvPr/>
          </p:nvSpPr>
          <p:spPr>
            <a:xfrm>
              <a:off x="3843679" y="2032854"/>
              <a:ext cx="527354" cy="50657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グラフィックス 36" descr="拡大鏡">
              <a:extLst>
                <a:ext uri="{FF2B5EF4-FFF2-40B4-BE49-F238E27FC236}">
                  <a16:creationId xmlns:a16="http://schemas.microsoft.com/office/drawing/2014/main" id="{AFBE56CC-3EB7-418D-ABF8-4565B60458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06667" y="2108977"/>
              <a:ext cx="380594" cy="380594"/>
            </a:xfrm>
            <a:prstGeom prst="rect">
              <a:avLst/>
            </a:prstGeom>
          </p:spPr>
        </p:pic>
      </p:grpSp>
      <p:pic>
        <p:nvPicPr>
          <p:cNvPr id="39" name="グラフィックス 38" descr="カーソル">
            <a:extLst>
              <a:ext uri="{FF2B5EF4-FFF2-40B4-BE49-F238E27FC236}">
                <a16:creationId xmlns:a16="http://schemas.microsoft.com/office/drawing/2014/main" id="{C336BB5A-A019-439E-BB3E-7B2FC29E243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900000">
            <a:off x="3795081" y="5078928"/>
            <a:ext cx="624548" cy="624548"/>
          </a:xfrm>
          <a:prstGeom prst="rect">
            <a:avLst/>
          </a:prstGeom>
        </p:spPr>
      </p:pic>
      <p:sp>
        <p:nvSpPr>
          <p:cNvPr id="40" name="吹き出し: 四角形 39">
            <a:extLst>
              <a:ext uri="{FF2B5EF4-FFF2-40B4-BE49-F238E27FC236}">
                <a16:creationId xmlns:a16="http://schemas.microsoft.com/office/drawing/2014/main" id="{A2305346-7EA4-4201-B3E4-55CFB25B2082}"/>
              </a:ext>
            </a:extLst>
          </p:cNvPr>
          <p:cNvSpPr/>
          <p:nvPr/>
        </p:nvSpPr>
        <p:spPr>
          <a:xfrm>
            <a:off x="5305530" y="2032854"/>
            <a:ext cx="4317808" cy="4491369"/>
          </a:xfrm>
          <a:prstGeom prst="wedgeRectCallout">
            <a:avLst>
              <a:gd name="adj1" fmla="val -54469"/>
              <a:gd name="adj2" fmla="val -3005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BC756626-0628-4C6F-BFE2-33AC0595AD96}"/>
              </a:ext>
            </a:extLst>
          </p:cNvPr>
          <p:cNvPicPr>
            <a:picLocks noChangeAspect="1"/>
          </p:cNvPicPr>
          <p:nvPr/>
        </p:nvPicPr>
        <p:blipFill>
          <a:blip r:embed="rId14"/>
          <a:stretch>
            <a:fillRect/>
          </a:stretch>
        </p:blipFill>
        <p:spPr>
          <a:xfrm>
            <a:off x="330109" y="2691565"/>
            <a:ext cx="4675773" cy="3140187"/>
          </a:xfrm>
          <a:prstGeom prst="rect">
            <a:avLst/>
          </a:prstGeom>
        </p:spPr>
      </p:pic>
      <p:sp>
        <p:nvSpPr>
          <p:cNvPr id="38" name="正方形/長方形 37">
            <a:extLst>
              <a:ext uri="{FF2B5EF4-FFF2-40B4-BE49-F238E27FC236}">
                <a16:creationId xmlns:a16="http://schemas.microsoft.com/office/drawing/2014/main" id="{43A995C0-554F-42FB-AEA3-2A70965D8B68}"/>
              </a:ext>
            </a:extLst>
          </p:cNvPr>
          <p:cNvSpPr/>
          <p:nvPr/>
        </p:nvSpPr>
        <p:spPr>
          <a:xfrm>
            <a:off x="282662" y="2677912"/>
            <a:ext cx="4770669" cy="934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pic>
        <p:nvPicPr>
          <p:cNvPr id="9" name="図 8">
            <a:extLst>
              <a:ext uri="{FF2B5EF4-FFF2-40B4-BE49-F238E27FC236}">
                <a16:creationId xmlns:a16="http://schemas.microsoft.com/office/drawing/2014/main" id="{9F8340CB-1EF7-4B8D-9E3A-4609C71636E9}"/>
              </a:ext>
            </a:extLst>
          </p:cNvPr>
          <p:cNvPicPr>
            <a:picLocks noChangeAspect="1"/>
          </p:cNvPicPr>
          <p:nvPr/>
        </p:nvPicPr>
        <p:blipFill rotWithShape="1">
          <a:blip r:embed="rId15"/>
          <a:srcRect b="64292"/>
          <a:stretch/>
        </p:blipFill>
        <p:spPr>
          <a:xfrm>
            <a:off x="5397670" y="2121312"/>
            <a:ext cx="4136983" cy="1057684"/>
          </a:xfrm>
          <a:prstGeom prst="rect">
            <a:avLst/>
          </a:prstGeom>
        </p:spPr>
      </p:pic>
      <p:grpSp>
        <p:nvGrpSpPr>
          <p:cNvPr id="54" name="グループ化 53">
            <a:extLst>
              <a:ext uri="{FF2B5EF4-FFF2-40B4-BE49-F238E27FC236}">
                <a16:creationId xmlns:a16="http://schemas.microsoft.com/office/drawing/2014/main" id="{E16910AF-5761-4561-A894-7AA5972AFFD2}"/>
              </a:ext>
            </a:extLst>
          </p:cNvPr>
          <p:cNvGrpSpPr/>
          <p:nvPr/>
        </p:nvGrpSpPr>
        <p:grpSpPr>
          <a:xfrm>
            <a:off x="5251695" y="3189070"/>
            <a:ext cx="4316973" cy="165923"/>
            <a:chOff x="5251695" y="4986421"/>
            <a:chExt cx="4316973" cy="182515"/>
          </a:xfrm>
        </p:grpSpPr>
        <p:grpSp>
          <p:nvGrpSpPr>
            <p:cNvPr id="55" name="グループ化 54">
              <a:extLst>
                <a:ext uri="{FF2B5EF4-FFF2-40B4-BE49-F238E27FC236}">
                  <a16:creationId xmlns:a16="http://schemas.microsoft.com/office/drawing/2014/main" id="{5F9D8233-00FB-45D8-8777-7EC4D164712E}"/>
                </a:ext>
              </a:extLst>
            </p:cNvPr>
            <p:cNvGrpSpPr/>
            <p:nvPr/>
          </p:nvGrpSpPr>
          <p:grpSpPr>
            <a:xfrm>
              <a:off x="5251695" y="4986421"/>
              <a:ext cx="4316973" cy="117312"/>
              <a:chOff x="5397681" y="5007198"/>
              <a:chExt cx="3924521" cy="156142"/>
            </a:xfrm>
          </p:grpSpPr>
          <p:sp>
            <p:nvSpPr>
              <p:cNvPr id="65" name="フリーフォーム: 図形 64">
                <a:extLst>
                  <a:ext uri="{FF2B5EF4-FFF2-40B4-BE49-F238E27FC236}">
                    <a16:creationId xmlns:a16="http://schemas.microsoft.com/office/drawing/2014/main" id="{75C9A7AF-FD79-4599-865B-1D9658121BA6}"/>
                  </a:ext>
                </a:extLst>
              </p:cNvPr>
              <p:cNvSpPr/>
              <p:nvPr/>
            </p:nvSpPr>
            <p:spPr>
              <a:xfrm>
                <a:off x="5397681"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606C2F2F-D443-480E-A1D8-D5B9ECCE8CFF}"/>
                  </a:ext>
                </a:extLst>
              </p:cNvPr>
              <p:cNvSpPr/>
              <p:nvPr/>
            </p:nvSpPr>
            <p:spPr>
              <a:xfrm>
                <a:off x="5887818"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図形 66">
                <a:extLst>
                  <a:ext uri="{FF2B5EF4-FFF2-40B4-BE49-F238E27FC236}">
                    <a16:creationId xmlns:a16="http://schemas.microsoft.com/office/drawing/2014/main" id="{FB589415-6397-4702-9F8E-9BC25914DD56}"/>
                  </a:ext>
                </a:extLst>
              </p:cNvPr>
              <p:cNvSpPr/>
              <p:nvPr/>
            </p:nvSpPr>
            <p:spPr>
              <a:xfrm>
                <a:off x="6378114"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図形 67">
                <a:extLst>
                  <a:ext uri="{FF2B5EF4-FFF2-40B4-BE49-F238E27FC236}">
                    <a16:creationId xmlns:a16="http://schemas.microsoft.com/office/drawing/2014/main" id="{7C91F4C3-E498-420A-A0BC-3E2C1F4885CD}"/>
                  </a:ext>
                </a:extLst>
              </p:cNvPr>
              <p:cNvSpPr/>
              <p:nvPr/>
            </p:nvSpPr>
            <p:spPr>
              <a:xfrm>
                <a:off x="6859532"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図形 68">
                <a:extLst>
                  <a:ext uri="{FF2B5EF4-FFF2-40B4-BE49-F238E27FC236}">
                    <a16:creationId xmlns:a16="http://schemas.microsoft.com/office/drawing/2014/main" id="{18DEA4F9-4E2A-437B-902A-0C2D854F4E6B}"/>
                  </a:ext>
                </a:extLst>
              </p:cNvPr>
              <p:cNvSpPr/>
              <p:nvPr/>
            </p:nvSpPr>
            <p:spPr>
              <a:xfrm>
                <a:off x="7349669"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図形 69">
                <a:extLst>
                  <a:ext uri="{FF2B5EF4-FFF2-40B4-BE49-F238E27FC236}">
                    <a16:creationId xmlns:a16="http://schemas.microsoft.com/office/drawing/2014/main" id="{423344F2-57D8-4B95-8C99-D8464C2AEE70}"/>
                  </a:ext>
                </a:extLst>
              </p:cNvPr>
              <p:cNvSpPr/>
              <p:nvPr/>
            </p:nvSpPr>
            <p:spPr>
              <a:xfrm>
                <a:off x="7839965"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図形 70">
                <a:extLst>
                  <a:ext uri="{FF2B5EF4-FFF2-40B4-BE49-F238E27FC236}">
                    <a16:creationId xmlns:a16="http://schemas.microsoft.com/office/drawing/2014/main" id="{BDCE71EA-A71E-44A3-AA38-F2D94A7547BC}"/>
                  </a:ext>
                </a:extLst>
              </p:cNvPr>
              <p:cNvSpPr/>
              <p:nvPr/>
            </p:nvSpPr>
            <p:spPr>
              <a:xfrm>
                <a:off x="8341928"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図形 71">
                <a:extLst>
                  <a:ext uri="{FF2B5EF4-FFF2-40B4-BE49-F238E27FC236}">
                    <a16:creationId xmlns:a16="http://schemas.microsoft.com/office/drawing/2014/main" id="{6B7FBEC7-720F-4CDE-B668-75FE9771049A}"/>
                  </a:ext>
                </a:extLst>
              </p:cNvPr>
              <p:cNvSpPr/>
              <p:nvPr/>
            </p:nvSpPr>
            <p:spPr>
              <a:xfrm>
                <a:off x="8832065"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a:extLst>
                <a:ext uri="{FF2B5EF4-FFF2-40B4-BE49-F238E27FC236}">
                  <a16:creationId xmlns:a16="http://schemas.microsoft.com/office/drawing/2014/main" id="{24955EFF-2690-41CE-A438-841CA6A6A4FB}"/>
                </a:ext>
              </a:extLst>
            </p:cNvPr>
            <p:cNvGrpSpPr/>
            <p:nvPr/>
          </p:nvGrpSpPr>
          <p:grpSpPr>
            <a:xfrm>
              <a:off x="5251695" y="5062289"/>
              <a:ext cx="4316973" cy="106647"/>
              <a:chOff x="5397681" y="5007198"/>
              <a:chExt cx="3924521" cy="156142"/>
            </a:xfrm>
          </p:grpSpPr>
          <p:sp>
            <p:nvSpPr>
              <p:cNvPr id="57" name="フリーフォーム: 図形 56">
                <a:extLst>
                  <a:ext uri="{FF2B5EF4-FFF2-40B4-BE49-F238E27FC236}">
                    <a16:creationId xmlns:a16="http://schemas.microsoft.com/office/drawing/2014/main" id="{AFF5E6B6-43BD-4C79-ACA5-C5AEAA835AC4}"/>
                  </a:ext>
                </a:extLst>
              </p:cNvPr>
              <p:cNvSpPr/>
              <p:nvPr/>
            </p:nvSpPr>
            <p:spPr>
              <a:xfrm>
                <a:off x="5397681"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4AB2141E-76BF-4BA1-9791-B7065A8BF106}"/>
                  </a:ext>
                </a:extLst>
              </p:cNvPr>
              <p:cNvSpPr/>
              <p:nvPr/>
            </p:nvSpPr>
            <p:spPr>
              <a:xfrm>
                <a:off x="5887818"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4C4FC8E3-EFEA-4CD7-9378-164719513F5C}"/>
                  </a:ext>
                </a:extLst>
              </p:cNvPr>
              <p:cNvSpPr/>
              <p:nvPr/>
            </p:nvSpPr>
            <p:spPr>
              <a:xfrm>
                <a:off x="6378114"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03E73E60-454C-4632-AA55-6DDA1EA59985}"/>
                  </a:ext>
                </a:extLst>
              </p:cNvPr>
              <p:cNvSpPr/>
              <p:nvPr/>
            </p:nvSpPr>
            <p:spPr>
              <a:xfrm>
                <a:off x="6859532"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797A5BD7-F132-405C-AD23-536C3B74ED67}"/>
                  </a:ext>
                </a:extLst>
              </p:cNvPr>
              <p:cNvSpPr/>
              <p:nvPr/>
            </p:nvSpPr>
            <p:spPr>
              <a:xfrm>
                <a:off x="7349669"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図形 61">
                <a:extLst>
                  <a:ext uri="{FF2B5EF4-FFF2-40B4-BE49-F238E27FC236}">
                    <a16:creationId xmlns:a16="http://schemas.microsoft.com/office/drawing/2014/main" id="{9764EBA6-80BD-43AF-A323-9CEBD2784B80}"/>
                  </a:ext>
                </a:extLst>
              </p:cNvPr>
              <p:cNvSpPr/>
              <p:nvPr/>
            </p:nvSpPr>
            <p:spPr>
              <a:xfrm>
                <a:off x="7839965"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00A74638-2155-433E-9147-8D1A1F8EF757}"/>
                  </a:ext>
                </a:extLst>
              </p:cNvPr>
              <p:cNvSpPr/>
              <p:nvPr/>
            </p:nvSpPr>
            <p:spPr>
              <a:xfrm>
                <a:off x="8341928"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図形 63">
                <a:extLst>
                  <a:ext uri="{FF2B5EF4-FFF2-40B4-BE49-F238E27FC236}">
                    <a16:creationId xmlns:a16="http://schemas.microsoft.com/office/drawing/2014/main" id="{35D258AD-5D33-4237-A974-BE4732AD0C80}"/>
                  </a:ext>
                </a:extLst>
              </p:cNvPr>
              <p:cNvSpPr/>
              <p:nvPr/>
            </p:nvSpPr>
            <p:spPr>
              <a:xfrm>
                <a:off x="8832065" y="5007198"/>
                <a:ext cx="490137" cy="156142"/>
              </a:xfrm>
              <a:custGeom>
                <a:avLst/>
                <a:gdLst>
                  <a:gd name="connsiteX0" fmla="*/ 0 w 593066"/>
                  <a:gd name="connsiteY0" fmla="*/ 222137 h 228608"/>
                  <a:gd name="connsiteX1" fmla="*/ 155276 w 593066"/>
                  <a:gd name="connsiteY1" fmla="*/ 7 h 228608"/>
                  <a:gd name="connsiteX2" fmla="*/ 276046 w 593066"/>
                  <a:gd name="connsiteY2" fmla="*/ 228607 h 228608"/>
                  <a:gd name="connsiteX3" fmla="*/ 455044 w 593066"/>
                  <a:gd name="connsiteY3" fmla="*/ 4320 h 228608"/>
                  <a:gd name="connsiteX4" fmla="*/ 593066 w 593066"/>
                  <a:gd name="connsiteY4" fmla="*/ 215667 h 228608"/>
                  <a:gd name="connsiteX5" fmla="*/ 593066 w 593066"/>
                  <a:gd name="connsiteY5" fmla="*/ 215667 h 2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066" h="228608">
                    <a:moveTo>
                      <a:pt x="0" y="222137"/>
                    </a:moveTo>
                    <a:cubicBezTo>
                      <a:pt x="54634" y="110533"/>
                      <a:pt x="109268" y="-1071"/>
                      <a:pt x="155276" y="7"/>
                    </a:cubicBezTo>
                    <a:cubicBezTo>
                      <a:pt x="201284" y="1085"/>
                      <a:pt x="226085" y="227888"/>
                      <a:pt x="276046" y="228607"/>
                    </a:cubicBezTo>
                    <a:cubicBezTo>
                      <a:pt x="326007" y="229326"/>
                      <a:pt x="402207" y="6477"/>
                      <a:pt x="455044" y="4320"/>
                    </a:cubicBezTo>
                    <a:cubicBezTo>
                      <a:pt x="507881" y="2163"/>
                      <a:pt x="593066" y="215667"/>
                      <a:pt x="593066" y="215667"/>
                    </a:cubicBezTo>
                    <a:lnTo>
                      <a:pt x="593066" y="21566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3" name="図 12">
            <a:extLst>
              <a:ext uri="{FF2B5EF4-FFF2-40B4-BE49-F238E27FC236}">
                <a16:creationId xmlns:a16="http://schemas.microsoft.com/office/drawing/2014/main" id="{CF0B4248-2277-44DC-884E-AFA136181295}"/>
              </a:ext>
            </a:extLst>
          </p:cNvPr>
          <p:cNvPicPr>
            <a:picLocks noChangeAspect="1"/>
          </p:cNvPicPr>
          <p:nvPr/>
        </p:nvPicPr>
        <p:blipFill rotWithShape="1">
          <a:blip r:embed="rId16"/>
          <a:srcRect b="27402"/>
          <a:stretch/>
        </p:blipFill>
        <p:spPr>
          <a:xfrm>
            <a:off x="5403731" y="3434037"/>
            <a:ext cx="4130042" cy="3030909"/>
          </a:xfrm>
          <a:prstGeom prst="rect">
            <a:avLst/>
          </a:prstGeom>
        </p:spPr>
      </p:pic>
      <p:sp>
        <p:nvSpPr>
          <p:cNvPr id="43" name="正方形/長方形 42">
            <a:extLst>
              <a:ext uri="{FF2B5EF4-FFF2-40B4-BE49-F238E27FC236}">
                <a16:creationId xmlns:a16="http://schemas.microsoft.com/office/drawing/2014/main" id="{1BA4D139-8C6F-4798-931B-9BB1716DFC6E}"/>
              </a:ext>
            </a:extLst>
          </p:cNvPr>
          <p:cNvSpPr/>
          <p:nvPr/>
        </p:nvSpPr>
        <p:spPr>
          <a:xfrm>
            <a:off x="5559458" y="5944395"/>
            <a:ext cx="1621082" cy="360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pic>
        <p:nvPicPr>
          <p:cNvPr id="44" name="グラフィックス 43" descr="カーソル">
            <a:extLst>
              <a:ext uri="{FF2B5EF4-FFF2-40B4-BE49-F238E27FC236}">
                <a16:creationId xmlns:a16="http://schemas.microsoft.com/office/drawing/2014/main" id="{3DD55A52-7DE9-408B-8896-54355817644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900000">
            <a:off x="7054468" y="6026337"/>
            <a:ext cx="557270" cy="557270"/>
          </a:xfrm>
          <a:prstGeom prst="rect">
            <a:avLst/>
          </a:prstGeom>
        </p:spPr>
      </p:pic>
    </p:spTree>
    <p:extLst>
      <p:ext uri="{BB962C8B-B14F-4D97-AF65-F5344CB8AC3E}">
        <p14:creationId xmlns:p14="http://schemas.microsoft.com/office/powerpoint/2010/main" val="3626572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5519"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1-9-(4).</a:t>
            </a:r>
            <a:r>
              <a:rPr lang="ja-JP" altLang="en-US" sz="1800" dirty="0">
                <a:latin typeface="ＭＳ Ｐゴシック" panose="020B0600070205080204" pitchFamily="50" charset="-128"/>
                <a:ea typeface="ＭＳ Ｐゴシック" panose="020B0600070205080204" pitchFamily="50" charset="-128"/>
              </a:rPr>
              <a:t>長時間</a:t>
            </a:r>
            <a:r>
              <a:rPr lang="ja-JP" altLang="en-US" sz="1800" dirty="0"/>
              <a:t>労働発生と再発防止の取組事例</a:t>
            </a:r>
            <a:r>
              <a:rPr lang="ja-JP" altLang="en-US" sz="1800" dirty="0">
                <a:latin typeface="ＭＳ Ｐゴシック" panose="020B0600070205080204" pitchFamily="50" charset="-128"/>
                <a:ea typeface="ＭＳ Ｐゴシック" panose="020B0600070205080204" pitchFamily="50" charset="-128"/>
              </a:rPr>
              <a:t>　（</a:t>
            </a:r>
            <a:r>
              <a:rPr lang="en-US" altLang="ja-JP" sz="1800" dirty="0">
                <a:latin typeface="ＭＳ Ｐゴシック" panose="020B0600070205080204" pitchFamily="50" charset="-128"/>
                <a:ea typeface="ＭＳ Ｐゴシック" panose="020B0600070205080204" pitchFamily="50" charset="-128"/>
              </a:rPr>
              <a:t>E</a:t>
            </a:r>
            <a:r>
              <a:rPr lang="ja-JP" altLang="en-US" sz="1800" dirty="0">
                <a:latin typeface="ＭＳ Ｐゴシック" panose="020B0600070205080204" pitchFamily="50" charset="-128"/>
                <a:ea typeface="ＭＳ Ｐゴシック" panose="020B0600070205080204" pitchFamily="50" charset="-128"/>
              </a:rPr>
              <a:t>社）</a:t>
            </a:r>
            <a:endParaRPr kumimoji="1" lang="ja-JP" altLang="en-US" sz="1800" dirty="0">
              <a:latin typeface="ＭＳ Ｐゴシック" panose="020B0600070205080204" pitchFamily="50" charset="-128"/>
              <a:ea typeface="ＭＳ Ｐゴシック" panose="020B0600070205080204" pitchFamily="50" charset="-128"/>
            </a:endParaRPr>
          </a:p>
        </p:txBody>
      </p:sp>
      <p:grpSp>
        <p:nvGrpSpPr>
          <p:cNvPr id="18" name="グループ化 17">
            <a:extLst>
              <a:ext uri="{FF2B5EF4-FFF2-40B4-BE49-F238E27FC236}">
                <a16:creationId xmlns:a16="http://schemas.microsoft.com/office/drawing/2014/main" id="{C8B2DEF3-18F7-4DA8-AB6E-3B00C053F47B}"/>
              </a:ext>
            </a:extLst>
          </p:cNvPr>
          <p:cNvGrpSpPr/>
          <p:nvPr/>
        </p:nvGrpSpPr>
        <p:grpSpPr>
          <a:xfrm>
            <a:off x="9174145" y="1"/>
            <a:ext cx="731855" cy="821812"/>
            <a:chOff x="7630386" y="4790802"/>
            <a:chExt cx="996446" cy="1230820"/>
          </a:xfrm>
        </p:grpSpPr>
        <p:pic>
          <p:nvPicPr>
            <p:cNvPr id="19" name="グラフィックス 18" descr="目覚まし時計">
              <a:extLst>
                <a:ext uri="{FF2B5EF4-FFF2-40B4-BE49-F238E27FC236}">
                  <a16:creationId xmlns:a16="http://schemas.microsoft.com/office/drawing/2014/main" id="{A569E7A1-E0DE-4201-BD1D-AF8EA13AC29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1299" t="21999" r="21251" b="15866"/>
            <a:stretch/>
          </p:blipFill>
          <p:spPr>
            <a:xfrm>
              <a:off x="8014573" y="4790802"/>
              <a:ext cx="612259" cy="662187"/>
            </a:xfrm>
            <a:prstGeom prst="ellipse">
              <a:avLst/>
            </a:prstGeom>
          </p:spPr>
        </p:pic>
        <p:pic>
          <p:nvPicPr>
            <p:cNvPr id="20" name="グラフィックス 19" descr="食事をしている人">
              <a:extLst>
                <a:ext uri="{FF2B5EF4-FFF2-40B4-BE49-F238E27FC236}">
                  <a16:creationId xmlns:a16="http://schemas.microsoft.com/office/drawing/2014/main" id="{9A465DC5-2AC8-404F-8371-D945FE37F5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30386" y="5265919"/>
              <a:ext cx="755703" cy="755703"/>
            </a:xfrm>
            <a:prstGeom prst="rect">
              <a:avLst/>
            </a:prstGeom>
          </p:spPr>
        </p:pic>
      </p:grpSp>
      <p:sp>
        <p:nvSpPr>
          <p:cNvPr id="42" name="正方形/長方形 41">
            <a:extLst>
              <a:ext uri="{FF2B5EF4-FFF2-40B4-BE49-F238E27FC236}">
                <a16:creationId xmlns:a16="http://schemas.microsoft.com/office/drawing/2014/main" id="{8D7E640F-FF00-4C97-94D2-71E55E1FDF90}"/>
              </a:ext>
            </a:extLst>
          </p:cNvPr>
          <p:cNvSpPr/>
          <p:nvPr/>
        </p:nvSpPr>
        <p:spPr>
          <a:xfrm>
            <a:off x="1799614" y="1583556"/>
            <a:ext cx="7746522" cy="102487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もともと全社的に人員不足であり、長時間労働が発生していたが、労務管理体制がずさんであったため、その状態が慢性化</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結果として従業員の離職が多く発生し、人員不足に拍車がかかってしまった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3" name="正方形/長方形 42">
            <a:extLst>
              <a:ext uri="{FF2B5EF4-FFF2-40B4-BE49-F238E27FC236}">
                <a16:creationId xmlns:a16="http://schemas.microsoft.com/office/drawing/2014/main" id="{E6FA5BDA-FBC0-43DE-9FE6-705AB4E3F3D9}"/>
              </a:ext>
            </a:extLst>
          </p:cNvPr>
          <p:cNvSpPr/>
          <p:nvPr/>
        </p:nvSpPr>
        <p:spPr>
          <a:xfrm>
            <a:off x="1799614" y="2721831"/>
            <a:ext cx="7746522" cy="11382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「時間外労働の状況」を経営課題と捉え、毎回の経営会議の議題として設定</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42950" lvl="1" indent="-285750">
              <a:buFont typeface="Wingdings" panose="05000000000000000000" pitchFamily="2" charset="2"/>
              <a:buChar char="Ø"/>
            </a:pPr>
            <a:r>
              <a:rPr lang="ja-JP" altLang="en-US" sz="1400" dirty="0">
                <a:solidFill>
                  <a:schemeClr val="tx1"/>
                </a:solidFill>
                <a:latin typeface="ＭＳ Ｐゴシック" panose="020B0600070205080204" pitchFamily="50" charset="-128"/>
                <a:ea typeface="ＭＳ Ｐゴシック" panose="020B0600070205080204" pitchFamily="50" charset="-128"/>
              </a:rPr>
              <a:t>労務管理のレベル向上のため、管理職から社員への時間外勤務は指示書を作成し、記録するルールを設定</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他の事業部や事務スタッフからの応援出勤や業務の割り振り変更で、時間外勤務の偏りを平準化</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旅館の稼働状況と時間外労働の発生状況を踏まえて、計画的に休館日を多く設定</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4" name="正方形/長方形 43">
            <a:extLst>
              <a:ext uri="{FF2B5EF4-FFF2-40B4-BE49-F238E27FC236}">
                <a16:creationId xmlns:a16="http://schemas.microsoft.com/office/drawing/2014/main" id="{BD763339-3ABF-49E6-960F-52C2B4CE2882}"/>
              </a:ext>
            </a:extLst>
          </p:cNvPr>
          <p:cNvSpPr/>
          <p:nvPr/>
        </p:nvSpPr>
        <p:spPr>
          <a:xfrm>
            <a:off x="1799614" y="3860106"/>
            <a:ext cx="7746522" cy="102487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経営会議に議題としてかける前段階として、労務管理について管理職クラスが人事担当者へ気軽に相談できる仕組みを整備</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（概ね</a:t>
            </a:r>
            <a:r>
              <a:rPr lang="en-US" altLang="ja-JP" sz="1400" dirty="0">
                <a:solidFill>
                  <a:schemeClr val="tx1"/>
                </a:solidFill>
                <a:latin typeface="ＭＳ Ｐゴシック" panose="020B0600070205080204" pitchFamily="50" charset="-128"/>
                <a:ea typeface="ＭＳ Ｐゴシック" panose="020B0600070205080204" pitchFamily="50" charset="-128"/>
              </a:rPr>
              <a:t>10</a:t>
            </a:r>
            <a:r>
              <a:rPr lang="ja-JP" altLang="en-US" sz="1400" dirty="0">
                <a:solidFill>
                  <a:schemeClr val="tx1"/>
                </a:solidFill>
                <a:latin typeface="ＭＳ Ｐゴシック" panose="020B0600070205080204" pitchFamily="50" charset="-128"/>
                <a:ea typeface="ＭＳ Ｐゴシック" panose="020B0600070205080204" pitchFamily="50" charset="-128"/>
              </a:rPr>
              <a:t>日に</a:t>
            </a:r>
            <a:r>
              <a:rPr lang="en-US" altLang="ja-JP" sz="1400" dirty="0">
                <a:solidFill>
                  <a:schemeClr val="tx1"/>
                </a:solidFill>
                <a:latin typeface="ＭＳ Ｐゴシック" panose="020B0600070205080204" pitchFamily="50" charset="-128"/>
                <a:ea typeface="ＭＳ Ｐゴシック" panose="020B0600070205080204" pitchFamily="50" charset="-128"/>
              </a:rPr>
              <a:t>1</a:t>
            </a:r>
            <a:r>
              <a:rPr lang="ja-JP" altLang="en-US" sz="1400" dirty="0">
                <a:solidFill>
                  <a:schemeClr val="tx1"/>
                </a:solidFill>
                <a:latin typeface="ＭＳ Ｐゴシック" panose="020B0600070205080204" pitchFamily="50" charset="-128"/>
                <a:ea typeface="ＭＳ Ｐゴシック" panose="020B0600070205080204" pitchFamily="50" charset="-128"/>
              </a:rPr>
              <a:t>回程度、どの社員に時間外勤務が偏っているか等を相談する）</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5" name="正方形/長方形 44">
            <a:extLst>
              <a:ext uri="{FF2B5EF4-FFF2-40B4-BE49-F238E27FC236}">
                <a16:creationId xmlns:a16="http://schemas.microsoft.com/office/drawing/2014/main" id="{2911CED2-A53F-475F-B8AE-D276C930F8B4}"/>
              </a:ext>
            </a:extLst>
          </p:cNvPr>
          <p:cNvSpPr/>
          <p:nvPr/>
        </p:nvSpPr>
        <p:spPr>
          <a:xfrm>
            <a:off x="1799614" y="4998383"/>
            <a:ext cx="7746522" cy="7814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過重労働を理由とした離職の人数が減少した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6" name="正方形/長方形 45">
            <a:extLst>
              <a:ext uri="{FF2B5EF4-FFF2-40B4-BE49-F238E27FC236}">
                <a16:creationId xmlns:a16="http://schemas.microsoft.com/office/drawing/2014/main" id="{5A7D4092-A77A-49DC-BB6B-CA1388F663E6}"/>
              </a:ext>
            </a:extLst>
          </p:cNvPr>
          <p:cNvSpPr/>
          <p:nvPr/>
        </p:nvSpPr>
        <p:spPr>
          <a:xfrm>
            <a:off x="1799614" y="965913"/>
            <a:ext cx="7746522" cy="50424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全従業員数が</a:t>
            </a:r>
            <a:r>
              <a:rPr lang="en-US" altLang="ja-JP" sz="1400" dirty="0">
                <a:solidFill>
                  <a:schemeClr val="tx1"/>
                </a:solidFill>
                <a:latin typeface="ＭＳ Ｐゴシック" panose="020B0600070205080204" pitchFamily="50" charset="-128"/>
                <a:ea typeface="ＭＳ Ｐゴシック" panose="020B0600070205080204" pitchFamily="50" charset="-128"/>
              </a:rPr>
              <a:t>110</a:t>
            </a:r>
            <a:r>
              <a:rPr lang="ja-JP" altLang="en-US" sz="1400" dirty="0">
                <a:solidFill>
                  <a:schemeClr val="tx1"/>
                </a:solidFill>
                <a:latin typeface="ＭＳ Ｐゴシック" panose="020B0600070205080204" pitchFamily="50" charset="-128"/>
                <a:ea typeface="ＭＳ Ｐゴシック" panose="020B0600070205080204" pitchFamily="50" charset="-128"/>
              </a:rPr>
              <a:t>名程度の宿泊業（旅館が主たる業態だが、食品製造、小売等も展開）</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子育て世代の女性に加え、シルバー世代の女性が多く働いている職場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7" name="正方形/長方形 46">
            <a:extLst>
              <a:ext uri="{FF2B5EF4-FFF2-40B4-BE49-F238E27FC236}">
                <a16:creationId xmlns:a16="http://schemas.microsoft.com/office/drawing/2014/main" id="{0AFB2877-5417-4276-B8C7-E1613FE3500C}"/>
              </a:ext>
            </a:extLst>
          </p:cNvPr>
          <p:cNvSpPr/>
          <p:nvPr/>
        </p:nvSpPr>
        <p:spPr>
          <a:xfrm>
            <a:off x="1799614" y="5934328"/>
            <a:ext cx="7746522" cy="7814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業務の偏りをなくすことによる、従業員の</a:t>
            </a:r>
            <a:r>
              <a:rPr lang="ja-JP" altLang="en-US" sz="1400">
                <a:solidFill>
                  <a:schemeClr val="tx1"/>
                </a:solidFill>
                <a:latin typeface="ＭＳ Ｐゴシック" panose="020B0600070205080204" pitchFamily="50" charset="-128"/>
                <a:ea typeface="ＭＳ Ｐゴシック" panose="020B0600070205080204" pitchFamily="50" charset="-128"/>
              </a:rPr>
              <a:t>負荷軽減</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288000" indent="-180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休館日を設定する等の根本的な業務量</a:t>
            </a:r>
            <a:r>
              <a:rPr lang="ja-JP" altLang="en-US" sz="1400">
                <a:solidFill>
                  <a:schemeClr val="tx1"/>
                </a:solidFill>
                <a:latin typeface="ＭＳ Ｐゴシック" panose="020B0600070205080204" pitchFamily="50" charset="-128"/>
                <a:ea typeface="ＭＳ Ｐゴシック" panose="020B0600070205080204" pitchFamily="50" charset="-128"/>
              </a:rPr>
              <a:t>の削減</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5" name="吹き出し: 下矢印 54">
            <a:extLst>
              <a:ext uri="{FF2B5EF4-FFF2-40B4-BE49-F238E27FC236}">
                <a16:creationId xmlns:a16="http://schemas.microsoft.com/office/drawing/2014/main" id="{8906E53A-0889-49BC-82B4-72890398DBC7}"/>
              </a:ext>
            </a:extLst>
          </p:cNvPr>
          <p:cNvSpPr/>
          <p:nvPr/>
        </p:nvSpPr>
        <p:spPr>
          <a:xfrm>
            <a:off x="336805" y="1583556"/>
            <a:ext cx="1221063" cy="1024874"/>
          </a:xfrm>
          <a:prstGeom prst="downArrowCallout">
            <a:avLst>
              <a:gd name="adj1" fmla="val 19854"/>
              <a:gd name="adj2" fmla="val 19854"/>
              <a:gd name="adj3" fmla="val 13422"/>
              <a:gd name="adj4" fmla="val 80416"/>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過去の不祥事･トラブルの内容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6" name="正方形/長方形 55">
            <a:extLst>
              <a:ext uri="{FF2B5EF4-FFF2-40B4-BE49-F238E27FC236}">
                <a16:creationId xmlns:a16="http://schemas.microsoft.com/office/drawing/2014/main" id="{8BD6F289-2EFE-401E-BF52-57BCCDDC5B45}"/>
              </a:ext>
            </a:extLst>
          </p:cNvPr>
          <p:cNvSpPr/>
          <p:nvPr/>
        </p:nvSpPr>
        <p:spPr>
          <a:xfrm>
            <a:off x="336805" y="2721831"/>
            <a:ext cx="1221063" cy="1138275"/>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再発防止等の</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取組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7" name="吹き出し: 下矢印 56">
            <a:extLst>
              <a:ext uri="{FF2B5EF4-FFF2-40B4-BE49-F238E27FC236}">
                <a16:creationId xmlns:a16="http://schemas.microsoft.com/office/drawing/2014/main" id="{DEFA7C7B-1464-40B3-8FD0-225F7AFEFE05}"/>
              </a:ext>
            </a:extLst>
          </p:cNvPr>
          <p:cNvSpPr/>
          <p:nvPr/>
        </p:nvSpPr>
        <p:spPr>
          <a:xfrm>
            <a:off x="336805" y="3860106"/>
            <a:ext cx="1221063" cy="1024875"/>
          </a:xfrm>
          <a:prstGeom prst="downArrowCallout">
            <a:avLst>
              <a:gd name="adj1" fmla="val 19493"/>
              <a:gd name="adj2" fmla="val 20870"/>
              <a:gd name="adj3" fmla="val 13323"/>
              <a:gd name="adj4" fmla="val 78990"/>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取組継続の</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ための工夫</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8" name="正方形/長方形 57">
            <a:extLst>
              <a:ext uri="{FF2B5EF4-FFF2-40B4-BE49-F238E27FC236}">
                <a16:creationId xmlns:a16="http://schemas.microsoft.com/office/drawing/2014/main" id="{B47B72DB-72F3-4C31-9371-2B1F94356FA8}"/>
              </a:ext>
            </a:extLst>
          </p:cNvPr>
          <p:cNvSpPr/>
          <p:nvPr/>
        </p:nvSpPr>
        <p:spPr>
          <a:xfrm>
            <a:off x="336805" y="4998383"/>
            <a:ext cx="1221063" cy="781478"/>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成果</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9" name="正方形/長方形 58">
            <a:extLst>
              <a:ext uri="{FF2B5EF4-FFF2-40B4-BE49-F238E27FC236}">
                <a16:creationId xmlns:a16="http://schemas.microsoft.com/office/drawing/2014/main" id="{E230A634-EB2F-4547-95A7-A7DB1F7E3C20}"/>
              </a:ext>
            </a:extLst>
          </p:cNvPr>
          <p:cNvSpPr/>
          <p:nvPr/>
        </p:nvSpPr>
        <p:spPr>
          <a:xfrm>
            <a:off x="336805" y="965913"/>
            <a:ext cx="1221063" cy="504242"/>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企業概要</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0" name="正方形/長方形 59">
            <a:extLst>
              <a:ext uri="{FF2B5EF4-FFF2-40B4-BE49-F238E27FC236}">
                <a16:creationId xmlns:a16="http://schemas.microsoft.com/office/drawing/2014/main" id="{D5FE3DCB-B7AF-458F-96AA-7647D42C5C5F}"/>
              </a:ext>
            </a:extLst>
          </p:cNvPr>
          <p:cNvSpPr/>
          <p:nvPr/>
        </p:nvSpPr>
        <p:spPr>
          <a:xfrm>
            <a:off x="336805" y="5934328"/>
            <a:ext cx="1221063" cy="7814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ja-JP" altLang="en-US" sz="1400" b="1" dirty="0">
                <a:solidFill>
                  <a:schemeClr val="bg1"/>
                </a:solidFill>
                <a:latin typeface="ＭＳ Ｐゴシック" panose="020B0600070205080204" pitchFamily="50" charset="-128"/>
                <a:ea typeface="ＭＳ Ｐゴシック" panose="020B0600070205080204" pitchFamily="50" charset="-128"/>
              </a:rPr>
              <a:t>本事例の</a:t>
            </a:r>
            <a:br>
              <a:rPr lang="en-US" altLang="ja-JP" sz="1400" b="1" dirty="0">
                <a:solidFill>
                  <a:schemeClr val="bg1"/>
                </a:solidFill>
                <a:latin typeface="ＭＳ Ｐゴシック" panose="020B0600070205080204" pitchFamily="50" charset="-128"/>
                <a:ea typeface="ＭＳ Ｐゴシック" panose="020B0600070205080204" pitchFamily="50" charset="-128"/>
              </a:rPr>
            </a:br>
            <a:r>
              <a:rPr lang="ja-JP" altLang="en-US" sz="1400" b="1" dirty="0">
                <a:solidFill>
                  <a:schemeClr val="bg1"/>
                </a:solidFill>
                <a:latin typeface="ＭＳ Ｐゴシック" panose="020B0600070205080204" pitchFamily="50" charset="-128"/>
                <a:ea typeface="ＭＳ Ｐゴシック" panose="020B0600070205080204" pitchFamily="50" charset="-128"/>
              </a:rPr>
              <a:t>ポイント</a:t>
            </a:r>
            <a:endParaRPr lang="en-US" altLang="ja-JP" sz="1400" b="1" dirty="0">
              <a:solidFill>
                <a:schemeClr val="bg1"/>
              </a:solidFill>
              <a:latin typeface="ＭＳ Ｐゴシック" panose="020B0600070205080204" pitchFamily="50" charset="-128"/>
              <a:ea typeface="ＭＳ Ｐゴシック" panose="020B0600070205080204" pitchFamily="50" charset="-128"/>
            </a:endParaRPr>
          </a:p>
        </p:txBody>
      </p:sp>
      <p:cxnSp>
        <p:nvCxnSpPr>
          <p:cNvPr id="61" name="直線コネクタ 60">
            <a:extLst>
              <a:ext uri="{FF2B5EF4-FFF2-40B4-BE49-F238E27FC236}">
                <a16:creationId xmlns:a16="http://schemas.microsoft.com/office/drawing/2014/main" id="{5F5FC8F4-098D-40FF-83A5-58047480B0C7}"/>
              </a:ext>
            </a:extLst>
          </p:cNvPr>
          <p:cNvCxnSpPr>
            <a:cxnSpLocks/>
          </p:cNvCxnSpPr>
          <p:nvPr/>
        </p:nvCxnSpPr>
        <p:spPr>
          <a:xfrm>
            <a:off x="336805" y="3860106"/>
            <a:ext cx="122106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47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DC56CD59-ECD3-4557-BCB1-61E92EC90A93}"/>
              </a:ext>
            </a:extLst>
          </p:cNvPr>
          <p:cNvSpPr/>
          <p:nvPr/>
        </p:nvSpPr>
        <p:spPr>
          <a:xfrm>
            <a:off x="5318452" y="2531170"/>
            <a:ext cx="3919606" cy="336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44B66A5-1C03-4C28-97D8-CE6232C144CC}"/>
              </a:ext>
            </a:extLst>
          </p:cNvPr>
          <p:cNvSpPr/>
          <p:nvPr/>
        </p:nvSpPr>
        <p:spPr>
          <a:xfrm>
            <a:off x="545405" y="2531170"/>
            <a:ext cx="3919606" cy="336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2370A0A-0F93-4C44-8B4B-83431CE92DA9}"/>
              </a:ext>
            </a:extLst>
          </p:cNvPr>
          <p:cNvSpPr/>
          <p:nvPr/>
        </p:nvSpPr>
        <p:spPr>
          <a:xfrm>
            <a:off x="828129" y="3017855"/>
            <a:ext cx="3354159" cy="6927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latin typeface="ＭＳ Ｐゴシック" panose="020B0600070205080204" pitchFamily="50" charset="-128"/>
                <a:ea typeface="ＭＳ Ｐゴシック" panose="020B0600070205080204" pitchFamily="50" charset="-128"/>
              </a:rPr>
              <a:t>(1)</a:t>
            </a:r>
            <a:r>
              <a:rPr lang="ja-JP" altLang="en-US" sz="1400" dirty="0">
                <a:latin typeface="ＭＳ Ｐゴシック" panose="020B0600070205080204" pitchFamily="50" charset="-128"/>
                <a:ea typeface="ＭＳ Ｐゴシック" panose="020B0600070205080204" pitchFamily="50" charset="-128"/>
              </a:rPr>
              <a:t>時間外・休日労働時間の削減</a:t>
            </a:r>
          </a:p>
        </p:txBody>
      </p:sp>
      <p:sp>
        <p:nvSpPr>
          <p:cNvPr id="19" name="正方形/長方形 18">
            <a:extLst>
              <a:ext uri="{FF2B5EF4-FFF2-40B4-BE49-F238E27FC236}">
                <a16:creationId xmlns:a16="http://schemas.microsoft.com/office/drawing/2014/main" id="{CF004DA8-6BF0-4AEC-A8BE-A4F5BF8F5678}"/>
              </a:ext>
            </a:extLst>
          </p:cNvPr>
          <p:cNvSpPr/>
          <p:nvPr/>
        </p:nvSpPr>
        <p:spPr>
          <a:xfrm>
            <a:off x="5601176" y="4898217"/>
            <a:ext cx="3354159" cy="6927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(3)</a:t>
            </a:r>
            <a:r>
              <a:rPr lang="ja-JP" altLang="en-US" sz="1400" dirty="0">
                <a:solidFill>
                  <a:schemeClr val="tx1"/>
                </a:solidFill>
                <a:latin typeface="ＭＳ Ｐゴシック" panose="020B0600070205080204" pitchFamily="50" charset="-128"/>
                <a:ea typeface="ＭＳ Ｐゴシック" panose="020B0600070205080204" pitchFamily="50" charset="-128"/>
              </a:rPr>
              <a:t>長時間労働者に対し面接指導等を実施</a:t>
            </a:r>
          </a:p>
        </p:txBody>
      </p:sp>
      <p:sp>
        <p:nvSpPr>
          <p:cNvPr id="22" name="正方形/長方形 21">
            <a:extLst>
              <a:ext uri="{FF2B5EF4-FFF2-40B4-BE49-F238E27FC236}">
                <a16:creationId xmlns:a16="http://schemas.microsoft.com/office/drawing/2014/main" id="{40547EEB-2E98-4B70-B18D-F65016BF1F4D}"/>
              </a:ext>
            </a:extLst>
          </p:cNvPr>
          <p:cNvSpPr/>
          <p:nvPr/>
        </p:nvSpPr>
        <p:spPr>
          <a:xfrm>
            <a:off x="3168368" y="3964338"/>
            <a:ext cx="3446728" cy="6927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(2)</a:t>
            </a:r>
            <a:r>
              <a:rPr lang="ja-JP" altLang="en-US" sz="1400" dirty="0">
                <a:solidFill>
                  <a:schemeClr val="tx1"/>
                </a:solidFill>
                <a:latin typeface="ＭＳ Ｐゴシック" panose="020B0600070205080204" pitchFamily="50" charset="-128"/>
                <a:ea typeface="ＭＳ Ｐゴシック" panose="020B0600070205080204" pitchFamily="50" charset="-128"/>
              </a:rPr>
              <a:t>健康管理体制の整備･健康診断の実施</a:t>
            </a:r>
          </a:p>
        </p:txBody>
      </p:sp>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6543"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参考</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　長時間労働防止のための標準的な取組事項</a:t>
            </a: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長時間労働の発生と、それによる健康障害を防ぐために３つの取組が必要です。特に「時間外･休日労働時間の削減」については、管理職の果たす役割が大きいです。</a:t>
            </a:r>
            <a:endParaRPr lang="en-US" altLang="ja-JP" sz="1600" dirty="0">
              <a:latin typeface="ＭＳ Ｐゴシック" panose="020B0600070205080204" pitchFamily="50" charset="-128"/>
              <a:ea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2CEEE0B1-2FC2-473C-B018-246386BDBD0C}"/>
              </a:ext>
            </a:extLst>
          </p:cNvPr>
          <p:cNvGrpSpPr/>
          <p:nvPr/>
        </p:nvGrpSpPr>
        <p:grpSpPr>
          <a:xfrm>
            <a:off x="9174145" y="1"/>
            <a:ext cx="731855" cy="821812"/>
            <a:chOff x="7630386" y="4790802"/>
            <a:chExt cx="996446" cy="1230820"/>
          </a:xfrm>
        </p:grpSpPr>
        <p:pic>
          <p:nvPicPr>
            <p:cNvPr id="7" name="グラフィックス 6" descr="目覚まし時計">
              <a:extLst>
                <a:ext uri="{FF2B5EF4-FFF2-40B4-BE49-F238E27FC236}">
                  <a16:creationId xmlns:a16="http://schemas.microsoft.com/office/drawing/2014/main" id="{F72823B3-8863-43D9-94B1-26E980B24408}"/>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1299" t="21999" r="21251" b="15866"/>
            <a:stretch/>
          </p:blipFill>
          <p:spPr>
            <a:xfrm>
              <a:off x="8014573" y="4790802"/>
              <a:ext cx="612259" cy="662187"/>
            </a:xfrm>
            <a:prstGeom prst="ellipse">
              <a:avLst/>
            </a:prstGeom>
          </p:spPr>
        </p:pic>
        <p:pic>
          <p:nvPicPr>
            <p:cNvPr id="8" name="グラフィックス 7" descr="食事をしている人">
              <a:extLst>
                <a:ext uri="{FF2B5EF4-FFF2-40B4-BE49-F238E27FC236}">
                  <a16:creationId xmlns:a16="http://schemas.microsoft.com/office/drawing/2014/main" id="{9EA6DB74-6C09-45A9-BDA2-49A04CD3A5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30386" y="5265919"/>
              <a:ext cx="755703" cy="755703"/>
            </a:xfrm>
            <a:prstGeom prst="rect">
              <a:avLst/>
            </a:prstGeom>
          </p:spPr>
        </p:pic>
      </p:grpSp>
      <p:sp>
        <p:nvSpPr>
          <p:cNvPr id="20" name="正方形/長方形 19">
            <a:extLst>
              <a:ext uri="{FF2B5EF4-FFF2-40B4-BE49-F238E27FC236}">
                <a16:creationId xmlns:a16="http://schemas.microsoft.com/office/drawing/2014/main" id="{987D5A57-D117-493D-A75F-0FA8D7A23423}"/>
              </a:ext>
            </a:extLst>
          </p:cNvPr>
          <p:cNvSpPr/>
          <p:nvPr/>
        </p:nvSpPr>
        <p:spPr>
          <a:xfrm>
            <a:off x="1288325" y="2328071"/>
            <a:ext cx="2433767" cy="37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a:solidFill>
                  <a:schemeClr val="tx1"/>
                </a:solidFill>
                <a:latin typeface="ＭＳ Ｐゴシック" panose="020B0600070205080204" pitchFamily="50" charset="-128"/>
                <a:ea typeface="ＭＳ Ｐゴシック" panose="020B0600070205080204" pitchFamily="50" charset="-128"/>
              </a:rPr>
              <a:t>長時間労働の未然防止</a:t>
            </a:r>
          </a:p>
        </p:txBody>
      </p:sp>
      <p:sp>
        <p:nvSpPr>
          <p:cNvPr id="21" name="正方形/長方形 20">
            <a:extLst>
              <a:ext uri="{FF2B5EF4-FFF2-40B4-BE49-F238E27FC236}">
                <a16:creationId xmlns:a16="http://schemas.microsoft.com/office/drawing/2014/main" id="{AE20A67E-67DE-4454-9C53-6B7BAB6D6A15}"/>
              </a:ext>
            </a:extLst>
          </p:cNvPr>
          <p:cNvSpPr/>
          <p:nvPr/>
        </p:nvSpPr>
        <p:spPr>
          <a:xfrm>
            <a:off x="5939683" y="2328071"/>
            <a:ext cx="2677144" cy="37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a:solidFill>
                  <a:schemeClr val="tx1"/>
                </a:solidFill>
                <a:latin typeface="ＭＳ Ｐゴシック" panose="020B0600070205080204" pitchFamily="50" charset="-128"/>
                <a:ea typeface="ＭＳ Ｐゴシック" panose="020B0600070205080204" pitchFamily="50" charset="-128"/>
              </a:rPr>
              <a:t>長時間労働発生後の対応</a:t>
            </a:r>
          </a:p>
        </p:txBody>
      </p:sp>
      <p:sp>
        <p:nvSpPr>
          <p:cNvPr id="15" name="正方形/長方形 14">
            <a:extLst>
              <a:ext uri="{FF2B5EF4-FFF2-40B4-BE49-F238E27FC236}">
                <a16:creationId xmlns:a16="http://schemas.microsoft.com/office/drawing/2014/main" id="{3989FBA2-4A37-4CBC-9809-822DFE559176}"/>
              </a:ext>
            </a:extLst>
          </p:cNvPr>
          <p:cNvSpPr/>
          <p:nvPr/>
        </p:nvSpPr>
        <p:spPr>
          <a:xfrm>
            <a:off x="0" y="6524223"/>
            <a:ext cx="7121236" cy="32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出所</a:t>
            </a:r>
            <a:r>
              <a:rPr lang="ja-JP" altLang="en-US" sz="1050" dirty="0">
                <a:solidFill>
                  <a:schemeClr val="tx1"/>
                </a:solidFill>
                <a:latin typeface="ＭＳ Ｐゴシック" panose="020B0600070205080204" pitchFamily="50" charset="-128"/>
                <a:ea typeface="ＭＳ Ｐゴシック" panose="020B0600070205080204" pitchFamily="50" charset="-128"/>
              </a:rPr>
              <a:t>：厚生労働省「過重労働による健康障害を防ぐために」</a:t>
            </a:r>
          </a:p>
        </p:txBody>
      </p:sp>
    </p:spTree>
    <p:extLst>
      <p:ext uri="{BB962C8B-B14F-4D97-AF65-F5344CB8AC3E}">
        <p14:creationId xmlns:p14="http://schemas.microsoft.com/office/powerpoint/2010/main" val="290156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80000" y="3772670"/>
            <a:ext cx="360000" cy="450000"/>
          </a:xfrm>
          <a:prstGeom prst="rect">
            <a:avLst/>
          </a:prstGeom>
        </p:spPr>
        <p:txBody>
          <a:bodyPr vert="horz" wrap="none" lIns="90000" tIns="90000" rIns="90000" bIns="90000" rtlCol="0" anchor="ctr" anchorCtr="0">
            <a:noAutofit/>
          </a:bodyPr>
          <a:lstStyle>
            <a:lvl1pPr algn="l" defTabSz="899010" rtl="0" eaLnBrk="1" latinLnBrk="0" hangingPunct="1">
              <a:spcBef>
                <a:spcPct val="0"/>
              </a:spcBef>
              <a:buNone/>
              <a:defRPr kumimoji="1" sz="1235" b="1" i="1" kern="1200">
                <a:solidFill>
                  <a:schemeClr val="tx2"/>
                </a:solidFill>
                <a:latin typeface="+mj-lt"/>
                <a:ea typeface="+mj-ea"/>
                <a:cs typeface="+mj-cs"/>
              </a:defRPr>
            </a:lvl1pPr>
          </a:lstStyle>
          <a:p>
            <a:r>
              <a:rPr lang="ja-JP" altLang="en-US" sz="2000" b="0" i="0" dirty="0">
                <a:solidFill>
                  <a:schemeClr val="bg1"/>
                </a:solidFill>
                <a:latin typeface="ＭＳ Ｐゴシック" panose="020B0600070205080204" pitchFamily="50" charset="-128"/>
                <a:ea typeface="ＭＳ Ｐゴシック" panose="020B0600070205080204" pitchFamily="50" charset="-128"/>
              </a:rPr>
              <a:t>１</a:t>
            </a:r>
            <a:r>
              <a:rPr lang="en-US" altLang="ja-JP" sz="2000" b="0" i="0" dirty="0">
                <a:solidFill>
                  <a:schemeClr val="bg1"/>
                </a:solidFill>
                <a:latin typeface="ＭＳ Ｐゴシック" panose="020B0600070205080204" pitchFamily="50" charset="-128"/>
                <a:ea typeface="ＭＳ Ｐゴシック" panose="020B0600070205080204" pitchFamily="50" charset="-128"/>
              </a:rPr>
              <a:t>. </a:t>
            </a:r>
            <a:r>
              <a:rPr lang="ja-JP" altLang="en-US" sz="2000" b="0" i="0" dirty="0">
                <a:solidFill>
                  <a:schemeClr val="bg1"/>
                </a:solidFill>
                <a:latin typeface="ＭＳ Ｐゴシック" panose="020B0600070205080204" pitchFamily="50" charset="-128"/>
                <a:ea typeface="ＭＳ Ｐゴシック" panose="020B0600070205080204" pitchFamily="50" charset="-128"/>
              </a:rPr>
              <a:t>リスクマネジメント概論</a:t>
            </a:r>
            <a:endParaRPr lang="en-US" altLang="ja-JP" sz="2000" b="0" i="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63241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A0AA68A-D5D1-4895-82DE-1952F8FE76A0}"/>
              </a:ext>
            </a:extLst>
          </p:cNvPr>
          <p:cNvPicPr>
            <a:picLocks noChangeAspect="1"/>
          </p:cNvPicPr>
          <p:nvPr/>
        </p:nvPicPr>
        <p:blipFill>
          <a:blip r:embed="rId4"/>
          <a:stretch>
            <a:fillRect/>
          </a:stretch>
        </p:blipFill>
        <p:spPr>
          <a:xfrm>
            <a:off x="351993" y="2813502"/>
            <a:ext cx="4693027" cy="3364486"/>
          </a:xfrm>
          <a:prstGeom prst="rect">
            <a:avLst/>
          </a:prstGeom>
        </p:spPr>
      </p:pic>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7567"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参考</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　長時間労働防止のための標準的な取組事項</a:t>
            </a: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厚生労働省の公開している「過重労働による健康障害を防ぐために」では、チェックリスト形式で過重労働による健康障害の防止の体制整備について紹介しています。対応をご検討する際には、ぜひご参照ください。</a:t>
            </a:r>
            <a:endParaRPr lang="en-US" altLang="ja-JP" sz="1600" dirty="0">
              <a:latin typeface="ＭＳ Ｐゴシック" panose="020B0600070205080204" pitchFamily="50" charset="-128"/>
              <a:ea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2CEEE0B1-2FC2-473C-B018-246386BDBD0C}"/>
              </a:ext>
            </a:extLst>
          </p:cNvPr>
          <p:cNvGrpSpPr/>
          <p:nvPr/>
        </p:nvGrpSpPr>
        <p:grpSpPr>
          <a:xfrm>
            <a:off x="9174145" y="1"/>
            <a:ext cx="731855" cy="821812"/>
            <a:chOff x="7630386" y="4790802"/>
            <a:chExt cx="996446" cy="1230820"/>
          </a:xfrm>
        </p:grpSpPr>
        <p:pic>
          <p:nvPicPr>
            <p:cNvPr id="7" name="グラフィックス 6" descr="目覚まし時計">
              <a:extLst>
                <a:ext uri="{FF2B5EF4-FFF2-40B4-BE49-F238E27FC236}">
                  <a16:creationId xmlns:a16="http://schemas.microsoft.com/office/drawing/2014/main" id="{F72823B3-8863-43D9-94B1-26E980B24408}"/>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1299" t="21999" r="21251" b="15866"/>
            <a:stretch/>
          </p:blipFill>
          <p:spPr>
            <a:xfrm>
              <a:off x="8014573" y="4790802"/>
              <a:ext cx="612259" cy="662187"/>
            </a:xfrm>
            <a:prstGeom prst="ellipse">
              <a:avLst/>
            </a:prstGeom>
          </p:spPr>
        </p:pic>
        <p:pic>
          <p:nvPicPr>
            <p:cNvPr id="8" name="グラフィックス 7" descr="食事をしている人">
              <a:extLst>
                <a:ext uri="{FF2B5EF4-FFF2-40B4-BE49-F238E27FC236}">
                  <a16:creationId xmlns:a16="http://schemas.microsoft.com/office/drawing/2014/main" id="{9EA6DB74-6C09-45A9-BDA2-49A04CD3A5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30386" y="5265919"/>
              <a:ext cx="755703" cy="755703"/>
            </a:xfrm>
            <a:prstGeom prst="rect">
              <a:avLst/>
            </a:prstGeom>
          </p:spPr>
        </p:pic>
      </p:grpSp>
      <p:sp>
        <p:nvSpPr>
          <p:cNvPr id="15" name="正方形/長方形 14">
            <a:extLst>
              <a:ext uri="{FF2B5EF4-FFF2-40B4-BE49-F238E27FC236}">
                <a16:creationId xmlns:a16="http://schemas.microsoft.com/office/drawing/2014/main" id="{3989FBA2-4A37-4CBC-9809-822DFE559176}"/>
              </a:ext>
            </a:extLst>
          </p:cNvPr>
          <p:cNvSpPr/>
          <p:nvPr/>
        </p:nvSpPr>
        <p:spPr>
          <a:xfrm>
            <a:off x="0" y="6524223"/>
            <a:ext cx="7121236" cy="32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出所</a:t>
            </a:r>
            <a:r>
              <a:rPr lang="ja-JP" altLang="en-US" sz="1050" dirty="0">
                <a:solidFill>
                  <a:schemeClr val="tx1"/>
                </a:solidFill>
                <a:latin typeface="ＭＳ Ｐゴシック" panose="020B0600070205080204" pitchFamily="50" charset="-128"/>
                <a:ea typeface="ＭＳ Ｐゴシック" panose="020B0600070205080204" pitchFamily="50" charset="-128"/>
              </a:rPr>
              <a:t>：厚生労働省「過重労働による健康障害を防ぐために」</a:t>
            </a:r>
          </a:p>
        </p:txBody>
      </p:sp>
      <p:grpSp>
        <p:nvGrpSpPr>
          <p:cNvPr id="24" name="グループ化 23">
            <a:extLst>
              <a:ext uri="{FF2B5EF4-FFF2-40B4-BE49-F238E27FC236}">
                <a16:creationId xmlns:a16="http://schemas.microsoft.com/office/drawing/2014/main" id="{C1836BF9-4D82-4CFF-823B-AC5DE728BCFA}"/>
              </a:ext>
            </a:extLst>
          </p:cNvPr>
          <p:cNvGrpSpPr/>
          <p:nvPr/>
        </p:nvGrpSpPr>
        <p:grpSpPr>
          <a:xfrm>
            <a:off x="336805" y="2032854"/>
            <a:ext cx="4034228" cy="506570"/>
            <a:chOff x="336805" y="2032854"/>
            <a:chExt cx="4034228" cy="506570"/>
          </a:xfrm>
        </p:grpSpPr>
        <p:sp>
          <p:nvSpPr>
            <p:cNvPr id="25" name="正方形/長方形 24">
              <a:extLst>
                <a:ext uri="{FF2B5EF4-FFF2-40B4-BE49-F238E27FC236}">
                  <a16:creationId xmlns:a16="http://schemas.microsoft.com/office/drawing/2014/main" id="{7BC25BA9-FFC2-433A-BCD9-1F1B2702CECD}"/>
                </a:ext>
              </a:extLst>
            </p:cNvPr>
            <p:cNvSpPr/>
            <p:nvPr/>
          </p:nvSpPr>
          <p:spPr>
            <a:xfrm>
              <a:off x="336805" y="2032854"/>
              <a:ext cx="3506874" cy="50657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過重労働による健康障害を防ぐために</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正方形/長方形 25">
              <a:extLst>
                <a:ext uri="{FF2B5EF4-FFF2-40B4-BE49-F238E27FC236}">
                  <a16:creationId xmlns:a16="http://schemas.microsoft.com/office/drawing/2014/main" id="{7FD20921-ABCD-4535-9F21-494A0A416ECD}"/>
                </a:ext>
              </a:extLst>
            </p:cNvPr>
            <p:cNvSpPr/>
            <p:nvPr/>
          </p:nvSpPr>
          <p:spPr>
            <a:xfrm>
              <a:off x="3843679" y="2032854"/>
              <a:ext cx="527354" cy="50657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拡大鏡">
              <a:extLst>
                <a:ext uri="{FF2B5EF4-FFF2-40B4-BE49-F238E27FC236}">
                  <a16:creationId xmlns:a16="http://schemas.microsoft.com/office/drawing/2014/main" id="{AC4AD8F4-D108-4A8E-8655-C695CCE98A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06667" y="2108977"/>
              <a:ext cx="380594" cy="380594"/>
            </a:xfrm>
            <a:prstGeom prst="rect">
              <a:avLst/>
            </a:prstGeom>
          </p:spPr>
        </p:pic>
      </p:grpSp>
      <p:sp>
        <p:nvSpPr>
          <p:cNvPr id="28" name="正方形/長方形 27">
            <a:extLst>
              <a:ext uri="{FF2B5EF4-FFF2-40B4-BE49-F238E27FC236}">
                <a16:creationId xmlns:a16="http://schemas.microsoft.com/office/drawing/2014/main" id="{A14ABF79-5E89-4F6F-9081-B4F7E76E7B05}"/>
              </a:ext>
            </a:extLst>
          </p:cNvPr>
          <p:cNvSpPr/>
          <p:nvPr/>
        </p:nvSpPr>
        <p:spPr>
          <a:xfrm>
            <a:off x="282662" y="2759613"/>
            <a:ext cx="4770669" cy="934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pic>
        <p:nvPicPr>
          <p:cNvPr id="29" name="グラフィックス 28" descr="カーソル">
            <a:extLst>
              <a:ext uri="{FF2B5EF4-FFF2-40B4-BE49-F238E27FC236}">
                <a16:creationId xmlns:a16="http://schemas.microsoft.com/office/drawing/2014/main" id="{72111207-9F18-4D39-9A5D-704C8AA19A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00000">
            <a:off x="3768187" y="2819827"/>
            <a:ext cx="624548" cy="624548"/>
          </a:xfrm>
          <a:prstGeom prst="rect">
            <a:avLst/>
          </a:prstGeom>
        </p:spPr>
      </p:pic>
      <p:sp>
        <p:nvSpPr>
          <p:cNvPr id="30" name="吹き出し: 四角形 29">
            <a:extLst>
              <a:ext uri="{FF2B5EF4-FFF2-40B4-BE49-F238E27FC236}">
                <a16:creationId xmlns:a16="http://schemas.microsoft.com/office/drawing/2014/main" id="{BFA132A3-800B-4A70-A5A6-95B9ED2E5B70}"/>
              </a:ext>
            </a:extLst>
          </p:cNvPr>
          <p:cNvSpPr/>
          <p:nvPr/>
        </p:nvSpPr>
        <p:spPr>
          <a:xfrm>
            <a:off x="5305530" y="2832395"/>
            <a:ext cx="4317808" cy="2777296"/>
          </a:xfrm>
          <a:prstGeom prst="wedgeRectCallout">
            <a:avLst>
              <a:gd name="adj1" fmla="val -55273"/>
              <a:gd name="adj2" fmla="val 3507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5" name="図 34">
            <a:extLst>
              <a:ext uri="{FF2B5EF4-FFF2-40B4-BE49-F238E27FC236}">
                <a16:creationId xmlns:a16="http://schemas.microsoft.com/office/drawing/2014/main" id="{D7BAAB40-1375-4996-A7ED-440CBE3A6099}"/>
              </a:ext>
            </a:extLst>
          </p:cNvPr>
          <p:cNvPicPr>
            <a:picLocks noChangeAspect="1"/>
          </p:cNvPicPr>
          <p:nvPr/>
        </p:nvPicPr>
        <p:blipFill>
          <a:blip r:embed="rId15"/>
          <a:stretch>
            <a:fillRect/>
          </a:stretch>
        </p:blipFill>
        <p:spPr>
          <a:xfrm>
            <a:off x="5432811" y="2947803"/>
            <a:ext cx="4079993" cy="2565846"/>
          </a:xfrm>
          <a:prstGeom prst="rect">
            <a:avLst/>
          </a:prstGeom>
        </p:spPr>
      </p:pic>
      <p:sp>
        <p:nvSpPr>
          <p:cNvPr id="33" name="正方形/長方形 32">
            <a:extLst>
              <a:ext uri="{FF2B5EF4-FFF2-40B4-BE49-F238E27FC236}">
                <a16:creationId xmlns:a16="http://schemas.microsoft.com/office/drawing/2014/main" id="{B600C5A7-42C7-4E0C-B60D-98BAAE55AF73}"/>
              </a:ext>
            </a:extLst>
          </p:cNvPr>
          <p:cNvSpPr/>
          <p:nvPr/>
        </p:nvSpPr>
        <p:spPr>
          <a:xfrm>
            <a:off x="6034177" y="3524233"/>
            <a:ext cx="1629587" cy="214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pic>
        <p:nvPicPr>
          <p:cNvPr id="34" name="グラフィックス 33" descr="カーソル">
            <a:extLst>
              <a:ext uri="{FF2B5EF4-FFF2-40B4-BE49-F238E27FC236}">
                <a16:creationId xmlns:a16="http://schemas.microsoft.com/office/drawing/2014/main" id="{432C9247-CAE0-4142-BAC6-C6A608BB815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00000">
            <a:off x="7454463" y="3543128"/>
            <a:ext cx="557270" cy="557270"/>
          </a:xfrm>
          <a:prstGeom prst="rect">
            <a:avLst/>
          </a:prstGeom>
        </p:spPr>
      </p:pic>
    </p:spTree>
    <p:extLst>
      <p:ext uri="{BB962C8B-B14F-4D97-AF65-F5344CB8AC3E}">
        <p14:creationId xmlns:p14="http://schemas.microsoft.com/office/powerpoint/2010/main" val="3081862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80000" y="3772670"/>
            <a:ext cx="360000" cy="450000"/>
          </a:xfrm>
          <a:prstGeom prst="rect">
            <a:avLst/>
          </a:prstGeom>
        </p:spPr>
        <p:txBody>
          <a:bodyPr vert="horz" wrap="none" lIns="90000" tIns="90000" rIns="90000" bIns="90000" rtlCol="0" anchor="ctr" anchorCtr="0">
            <a:noAutofit/>
          </a:bodyPr>
          <a:lstStyle>
            <a:lvl1pPr algn="l" defTabSz="899010" rtl="0" eaLnBrk="1" latinLnBrk="0" hangingPunct="1">
              <a:spcBef>
                <a:spcPct val="0"/>
              </a:spcBef>
              <a:buNone/>
              <a:defRPr kumimoji="1" sz="1235" b="1" i="1" kern="1200">
                <a:solidFill>
                  <a:schemeClr val="tx2"/>
                </a:solidFill>
                <a:latin typeface="+mj-lt"/>
                <a:ea typeface="+mj-ea"/>
                <a:cs typeface="+mj-cs"/>
              </a:defRPr>
            </a:lvl1pPr>
          </a:lstStyle>
          <a:p>
            <a:r>
              <a:rPr lang="en-US" altLang="ja-JP" sz="2000" b="0" i="0" dirty="0">
                <a:solidFill>
                  <a:schemeClr val="bg1"/>
                </a:solidFill>
                <a:latin typeface="ＭＳ Ｐゴシック" panose="020B0600070205080204" pitchFamily="50" charset="-128"/>
                <a:ea typeface="ＭＳ Ｐゴシック" panose="020B0600070205080204" pitchFamily="50" charset="-128"/>
              </a:rPr>
              <a:t>2. </a:t>
            </a:r>
            <a:r>
              <a:rPr lang="ja-JP" altLang="en-US" sz="2000" b="0" i="0" dirty="0">
                <a:solidFill>
                  <a:schemeClr val="bg1"/>
                </a:solidFill>
                <a:latin typeface="ＭＳ Ｐゴシック" panose="020B0600070205080204" pitchFamily="50" charset="-128"/>
                <a:ea typeface="ＭＳ Ｐゴシック" panose="020B0600070205080204" pitchFamily="50" charset="-128"/>
              </a:rPr>
              <a:t>リスクマネジメントの実践</a:t>
            </a:r>
            <a:endParaRPr lang="en-US" altLang="ja-JP" sz="2000" b="0" i="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37487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97"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a:t>
            </a:r>
            <a:r>
              <a:rPr lang="en-US" altLang="ja-JP" sz="1800" dirty="0">
                <a:latin typeface="ＭＳ Ｐゴシック" panose="020B0600070205080204" pitchFamily="50" charset="-128"/>
                <a:ea typeface="ＭＳ Ｐゴシック" panose="020B0600070205080204" pitchFamily="50" charset="-128"/>
              </a:rPr>
              <a:t>-1.</a:t>
            </a:r>
            <a:r>
              <a:rPr lang="ja-JP" altLang="en-US" sz="1800" dirty="0">
                <a:latin typeface="ＭＳ Ｐゴシック" panose="020B0600070205080204" pitchFamily="50" charset="-128"/>
                <a:ea typeface="ＭＳ Ｐゴシック" panose="020B0600070205080204" pitchFamily="50" charset="-128"/>
              </a:rPr>
              <a:t>リスクマネジメントとは</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リスクマネジメントを実施する上で管理職に求められる役割は、未然防止と再発防止を実施することです。</a:t>
            </a:r>
            <a:endParaRPr lang="en-US" altLang="ja-JP" sz="1600" dirty="0">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787308" y="1892802"/>
            <a:ext cx="8603580" cy="1133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600"/>
              </a:spcAft>
            </a:pPr>
            <a:r>
              <a:rPr kumimoji="1" lang="ja-JP" altLang="en-US" dirty="0">
                <a:solidFill>
                  <a:schemeClr val="tx1"/>
                </a:solidFill>
                <a:latin typeface="ＭＳ Ｐゴシック" panose="020B0600070205080204" pitchFamily="50" charset="-128"/>
                <a:ea typeface="ＭＳ Ｐゴシック" panose="020B0600070205080204" pitchFamily="50" charset="-128"/>
              </a:rPr>
              <a:t>リスク</a:t>
            </a:r>
            <a:r>
              <a:rPr lang="ja-JP" altLang="en-US" dirty="0">
                <a:solidFill>
                  <a:schemeClr val="tx1"/>
                </a:solidFill>
                <a:latin typeface="ＭＳ Ｐゴシック" panose="020B0600070205080204" pitchFamily="50" charset="-128"/>
                <a:ea typeface="ＭＳ Ｐゴシック" panose="020B0600070205080204" pitchFamily="50" charset="-128"/>
              </a:rPr>
              <a:t>マネジメント</a:t>
            </a:r>
            <a:r>
              <a:rPr kumimoji="1" lang="ja-JP" altLang="en-US" dirty="0">
                <a:solidFill>
                  <a:schemeClr val="tx1"/>
                </a:solidFill>
                <a:latin typeface="ＭＳ Ｐゴシック" panose="020B0600070205080204" pitchFamily="50" charset="-128"/>
                <a:ea typeface="ＭＳ Ｐゴシック" panose="020B0600070205080204" pitchFamily="50" charset="-128"/>
              </a:rPr>
              <a:t>とは</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r>
              <a:rPr lang="ja-JP" altLang="en-US" dirty="0">
                <a:solidFill>
                  <a:schemeClr val="tx1"/>
                </a:solidFill>
                <a:latin typeface="ＭＳ Ｐゴシック" panose="020B0600070205080204" pitchFamily="50" charset="-128"/>
                <a:ea typeface="ＭＳ Ｐゴシック" panose="020B0600070205080204" pitchFamily="50" charset="-128"/>
              </a:rPr>
              <a:t>　収益の源泉としてリスクを捉え、リスクの</a:t>
            </a:r>
            <a:r>
              <a:rPr lang="ja-JP" altLang="en-US" dirty="0">
                <a:solidFill>
                  <a:srgbClr val="FF0000"/>
                </a:solidFill>
                <a:latin typeface="ＭＳ Ｐゴシック" panose="020B0600070205080204" pitchFamily="50" charset="-128"/>
                <a:ea typeface="ＭＳ Ｐゴシック" panose="020B0600070205080204" pitchFamily="50" charset="-128"/>
              </a:rPr>
              <a:t>マイナス</a:t>
            </a:r>
            <a:r>
              <a:rPr lang="ja-JP" altLang="en-US" dirty="0">
                <a:solidFill>
                  <a:schemeClr val="tx1"/>
                </a:solidFill>
                <a:latin typeface="ＭＳ Ｐゴシック" panose="020B0600070205080204" pitchFamily="50" charset="-128"/>
                <a:ea typeface="ＭＳ Ｐゴシック" panose="020B0600070205080204" pitchFamily="50" charset="-128"/>
              </a:rPr>
              <a:t>の影響を抑えつつ、</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ja-JP" altLang="en-US" dirty="0">
                <a:solidFill>
                  <a:srgbClr val="FF0000"/>
                </a:solidFill>
                <a:latin typeface="ＭＳ Ｐゴシック" panose="020B0600070205080204" pitchFamily="50" charset="-128"/>
                <a:ea typeface="ＭＳ Ｐゴシック" panose="020B0600070205080204" pitchFamily="50" charset="-128"/>
              </a:rPr>
              <a:t>リターン</a:t>
            </a:r>
            <a:r>
              <a:rPr lang="ja-JP" altLang="en-US" dirty="0">
                <a:solidFill>
                  <a:schemeClr val="tx1"/>
                </a:solidFill>
                <a:latin typeface="ＭＳ Ｐゴシック" panose="020B0600070205080204" pitchFamily="50" charset="-128"/>
                <a:ea typeface="ＭＳ Ｐゴシック" panose="020B0600070205080204" pitchFamily="50" charset="-128"/>
              </a:rPr>
              <a:t>の最大化を追究する活動</a:t>
            </a:r>
            <a:endParaRPr kumimoji="1" lang="en-US" altLang="ja-JP" dirty="0">
              <a:solidFill>
                <a:srgbClr val="FF0000"/>
              </a:solidFill>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787308" y="3720978"/>
            <a:ext cx="8603580" cy="1133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600"/>
              </a:spcAft>
            </a:pPr>
            <a:r>
              <a:rPr kumimoji="1" lang="ja-JP" altLang="en-US" dirty="0">
                <a:solidFill>
                  <a:schemeClr val="tx1"/>
                </a:solidFill>
                <a:latin typeface="ＭＳ Ｐゴシック" panose="020B0600070205080204" pitchFamily="50" charset="-128"/>
                <a:ea typeface="ＭＳ Ｐゴシック" panose="020B0600070205080204" pitchFamily="50" charset="-128"/>
              </a:rPr>
              <a:t>リスクマネジメント</a:t>
            </a:r>
            <a:r>
              <a:rPr lang="ja-JP" altLang="en-US" dirty="0">
                <a:solidFill>
                  <a:schemeClr val="tx1"/>
                </a:solidFill>
                <a:latin typeface="ＭＳ Ｐゴシック" panose="020B0600070205080204" pitchFamily="50" charset="-128"/>
                <a:ea typeface="ＭＳ Ｐゴシック" panose="020B0600070205080204" pitchFamily="50" charset="-128"/>
              </a:rPr>
              <a:t>で管理職が実施すべきこと</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540000" indent="-360000">
              <a:buFont typeface="+mj-ea"/>
              <a:buAutoNum type="circleNumDbPlain"/>
            </a:pPr>
            <a:r>
              <a:rPr kumimoji="1" lang="ja-JP" altLang="en-US" dirty="0">
                <a:solidFill>
                  <a:schemeClr val="tx1"/>
                </a:solidFill>
                <a:latin typeface="ＭＳ Ｐゴシック" panose="020B0600070205080204" pitchFamily="50" charset="-128"/>
                <a:ea typeface="ＭＳ Ｐゴシック" panose="020B0600070205080204" pitchFamily="50" charset="-128"/>
              </a:rPr>
              <a:t>リスクに基づく損失等の</a:t>
            </a:r>
            <a:r>
              <a:rPr kumimoji="1" lang="ja-JP" altLang="en-US" dirty="0">
                <a:solidFill>
                  <a:srgbClr val="FF0000"/>
                </a:solidFill>
                <a:latin typeface="ＭＳ Ｐゴシック" panose="020B0600070205080204" pitchFamily="50" charset="-128"/>
                <a:ea typeface="ＭＳ Ｐゴシック" panose="020B0600070205080204" pitchFamily="50" charset="-128"/>
              </a:rPr>
              <a:t>未然防止</a:t>
            </a:r>
            <a:endParaRPr kumimoji="1" lang="en-US" altLang="ja-JP" dirty="0">
              <a:solidFill>
                <a:srgbClr val="FF0000"/>
              </a:solidFill>
              <a:latin typeface="ＭＳ Ｐゴシック" panose="020B0600070205080204" pitchFamily="50" charset="-128"/>
              <a:ea typeface="ＭＳ Ｐゴシック" panose="020B0600070205080204" pitchFamily="50" charset="-128"/>
            </a:endParaRPr>
          </a:p>
          <a:p>
            <a:pPr marL="540000" indent="-360000">
              <a:buFont typeface="+mj-ea"/>
              <a:buAutoNum type="circleNumDbPlain"/>
            </a:pPr>
            <a:r>
              <a:rPr lang="ja-JP" altLang="en-US" dirty="0">
                <a:solidFill>
                  <a:schemeClr val="tx1"/>
                </a:solidFill>
                <a:latin typeface="ＭＳ Ｐゴシック" panose="020B0600070205080204" pitchFamily="50" charset="-128"/>
                <a:ea typeface="ＭＳ Ｐゴシック" panose="020B0600070205080204" pitchFamily="50" charset="-128"/>
              </a:rPr>
              <a:t>リスクに基づく損失等の</a:t>
            </a:r>
            <a:r>
              <a:rPr lang="ja-JP" altLang="en-US" dirty="0">
                <a:solidFill>
                  <a:srgbClr val="FF0000"/>
                </a:solidFill>
                <a:latin typeface="ＭＳ Ｐゴシック" panose="020B0600070205080204" pitchFamily="50" charset="-128"/>
                <a:ea typeface="ＭＳ Ｐゴシック" panose="020B0600070205080204" pitchFamily="50" charset="-128"/>
              </a:rPr>
              <a:t>再発防止</a:t>
            </a:r>
            <a:endParaRPr kumimoji="1" lang="en-US" altLang="ja-JP" dirty="0">
              <a:solidFill>
                <a:srgbClr val="FF0000"/>
              </a:solidFill>
              <a:latin typeface="ＭＳ Ｐゴシック" panose="020B0600070205080204" pitchFamily="50" charset="-128"/>
              <a:ea typeface="ＭＳ Ｐゴシック" panose="020B0600070205080204" pitchFamily="50" charset="-128"/>
            </a:endParaRPr>
          </a:p>
        </p:txBody>
      </p:sp>
      <p:sp>
        <p:nvSpPr>
          <p:cNvPr id="8" name="二等辺三角形 7"/>
          <p:cNvSpPr/>
          <p:nvPr/>
        </p:nvSpPr>
        <p:spPr>
          <a:xfrm rot="10800000">
            <a:off x="3598805" y="3274842"/>
            <a:ext cx="2772000" cy="180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4426620" y="2856790"/>
            <a:ext cx="5328000"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出所：経済産業省「先進企業から学ぶ事業リスクマネジメント実践テキスト」</a:t>
            </a:r>
            <a:r>
              <a:rPr lang="en-US" altLang="ja-JP" sz="1100" dirty="0">
                <a:solidFill>
                  <a:schemeClr val="tx1"/>
                </a:solidFill>
                <a:latin typeface="ＭＳ Ｐゴシック" panose="020B0600070205080204" pitchFamily="50" charset="-128"/>
                <a:ea typeface="ＭＳ Ｐゴシック" panose="020B0600070205080204" pitchFamily="50" charset="-128"/>
              </a:rPr>
              <a:t>(</a:t>
            </a:r>
            <a:r>
              <a:rPr lang="ja-JP" altLang="en-US" sz="1100" dirty="0">
                <a:solidFill>
                  <a:schemeClr val="tx1"/>
                </a:solidFill>
                <a:latin typeface="ＭＳ Ｐゴシック" panose="020B0600070205080204" pitchFamily="50" charset="-128"/>
                <a:ea typeface="ＭＳ Ｐゴシック" panose="020B0600070205080204" pitchFamily="50" charset="-128"/>
              </a:rPr>
              <a:t>平成</a:t>
            </a:r>
            <a:r>
              <a:rPr lang="en-US" altLang="ja-JP" sz="1100" dirty="0">
                <a:solidFill>
                  <a:schemeClr val="tx1"/>
                </a:solidFill>
                <a:latin typeface="ＭＳ Ｐゴシック" panose="020B0600070205080204" pitchFamily="50" charset="-128"/>
                <a:ea typeface="ＭＳ Ｐゴシック" panose="020B0600070205080204" pitchFamily="50" charset="-128"/>
              </a:rPr>
              <a:t>17</a:t>
            </a:r>
            <a:r>
              <a:rPr lang="ja-JP" altLang="en-US" sz="11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p>
        </p:txBody>
      </p:sp>
      <p:sp>
        <p:nvSpPr>
          <p:cNvPr id="10" name="正方形/長方形 9"/>
          <p:cNvSpPr/>
          <p:nvPr/>
        </p:nvSpPr>
        <p:spPr>
          <a:xfrm>
            <a:off x="4426620" y="4719869"/>
            <a:ext cx="5328000"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a:t>
            </a:r>
            <a:r>
              <a:rPr lang="ja-JP" altLang="en-US" sz="1100" dirty="0">
                <a:solidFill>
                  <a:schemeClr val="tx1"/>
                </a:solidFill>
                <a:latin typeface="ＭＳ Ｐゴシック" panose="020B0600070205080204" pitchFamily="50" charset="-128"/>
                <a:ea typeface="ＭＳ Ｐゴシック" panose="020B0600070205080204" pitchFamily="50" charset="-128"/>
              </a:rPr>
              <a:t>東京商工会議所</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「ビジネスマネージャー検定試験</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公式テキスト」</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45910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524"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ホームベース 30"/>
          <p:cNvSpPr/>
          <p:nvPr/>
        </p:nvSpPr>
        <p:spPr>
          <a:xfrm rot="5400000">
            <a:off x="1351626" y="5620433"/>
            <a:ext cx="526693" cy="49194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 name="ホームベース 21"/>
          <p:cNvSpPr/>
          <p:nvPr/>
        </p:nvSpPr>
        <p:spPr>
          <a:xfrm rot="5400000">
            <a:off x="710957" y="2811538"/>
            <a:ext cx="1808031" cy="49194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a:t>
            </a:r>
            <a:r>
              <a:rPr lang="en-US" altLang="ja-JP" sz="1800" dirty="0">
                <a:latin typeface="ＭＳ Ｐゴシック" panose="020B0600070205080204" pitchFamily="50" charset="-128"/>
                <a:ea typeface="ＭＳ Ｐゴシック" panose="020B0600070205080204" pitchFamily="50" charset="-128"/>
              </a:rPr>
              <a:t>-2.</a:t>
            </a:r>
            <a:r>
              <a:rPr lang="ja-JP" altLang="en-US" sz="1800" dirty="0">
                <a:latin typeface="ＭＳ Ｐゴシック" panose="020B0600070205080204" pitchFamily="50" charset="-128"/>
                <a:ea typeface="ＭＳ Ｐゴシック" panose="020B0600070205080204" pitchFamily="50" charset="-128"/>
              </a:rPr>
              <a:t>リスクマネジメントの全体像</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リスクに対応する手順は危機発生前後で、リスクマネジメントと危機管理（クライシスマネジメント）に大別されます。本セミナーでは、リスクマネジメントの手順について詳細を解説します。</a:t>
            </a:r>
          </a:p>
        </p:txBody>
      </p:sp>
      <p:sp>
        <p:nvSpPr>
          <p:cNvPr id="29" name="正方形/長方形 28"/>
          <p:cNvSpPr/>
          <p:nvPr/>
        </p:nvSpPr>
        <p:spPr>
          <a:xfrm>
            <a:off x="3599489" y="2777954"/>
            <a:ext cx="1667455"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bg1"/>
                </a:solidFill>
                <a:latin typeface="ＭＳ Ｐゴシック" panose="020B0600070205080204" pitchFamily="50" charset="-128"/>
                <a:ea typeface="ＭＳ Ｐゴシック" panose="020B0600070205080204" pitchFamily="50" charset="-128"/>
              </a:rPr>
              <a:t>リスクマネジメント</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372973" y="2732336"/>
            <a:ext cx="2484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600" dirty="0">
                <a:solidFill>
                  <a:schemeClr val="tx1"/>
                </a:solidFill>
                <a:latin typeface="ＭＳ Ｐゴシック" panose="020B0600070205080204" pitchFamily="50" charset="-128"/>
                <a:ea typeface="ＭＳ Ｐゴシック" panose="020B0600070205080204" pitchFamily="50" charset="-128"/>
              </a:rPr>
              <a:t>(3)</a:t>
            </a:r>
            <a:r>
              <a:rPr lang="ja-JP" altLang="en-US" sz="1600" dirty="0">
                <a:solidFill>
                  <a:schemeClr val="tx1"/>
                </a:solidFill>
                <a:latin typeface="ＭＳ Ｐゴシック" panose="020B0600070205080204" pitchFamily="50" charset="-128"/>
                <a:ea typeface="ＭＳ Ｐゴシック" panose="020B0600070205080204" pitchFamily="50" charset="-128"/>
              </a:rPr>
              <a:t>　リスクの評価</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372973" y="2315259"/>
            <a:ext cx="2484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600" dirty="0">
                <a:solidFill>
                  <a:schemeClr val="tx1"/>
                </a:solidFill>
                <a:latin typeface="ＭＳ Ｐゴシック" panose="020B0600070205080204" pitchFamily="50" charset="-128"/>
                <a:ea typeface="ＭＳ Ｐゴシック" panose="020B0600070205080204" pitchFamily="50" charset="-128"/>
              </a:rPr>
              <a:t>(2)</a:t>
            </a:r>
            <a:r>
              <a:rPr lang="ja-JP" altLang="en-US" sz="1600" dirty="0">
                <a:solidFill>
                  <a:schemeClr val="tx1"/>
                </a:solidFill>
                <a:latin typeface="ＭＳ Ｐゴシック" panose="020B0600070205080204" pitchFamily="50" charset="-128"/>
                <a:ea typeface="ＭＳ Ｐゴシック" panose="020B0600070205080204" pitchFamily="50" charset="-128"/>
              </a:rPr>
              <a:t>　リスクの洗い出し</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372973" y="3149413"/>
            <a:ext cx="2484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600" dirty="0">
                <a:solidFill>
                  <a:schemeClr val="tx1"/>
                </a:solidFill>
                <a:latin typeface="ＭＳ Ｐゴシック" panose="020B0600070205080204" pitchFamily="50" charset="-128"/>
                <a:ea typeface="ＭＳ Ｐゴシック" panose="020B0600070205080204" pitchFamily="50" charset="-128"/>
              </a:rPr>
              <a:t>(4)</a:t>
            </a:r>
            <a:r>
              <a:rPr lang="ja-JP" altLang="en-US" sz="1600" dirty="0">
                <a:solidFill>
                  <a:schemeClr val="tx1"/>
                </a:solidFill>
                <a:latin typeface="ＭＳ Ｐゴシック" panose="020B0600070205080204" pitchFamily="50" charset="-128"/>
                <a:ea typeface="ＭＳ Ｐゴシック" panose="020B0600070205080204" pitchFamily="50" charset="-128"/>
              </a:rPr>
              <a:t>　リスクの優先順位付け</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378482" y="3572087"/>
            <a:ext cx="2484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600" dirty="0">
                <a:solidFill>
                  <a:schemeClr val="tx1"/>
                </a:solidFill>
                <a:latin typeface="ＭＳ Ｐゴシック" panose="020B0600070205080204" pitchFamily="50" charset="-128"/>
                <a:ea typeface="ＭＳ Ｐゴシック" panose="020B0600070205080204" pitchFamily="50" charset="-128"/>
              </a:rPr>
              <a:t>(5)</a:t>
            </a:r>
            <a:r>
              <a:rPr lang="ja-JP" altLang="en-US" sz="1600" dirty="0">
                <a:solidFill>
                  <a:schemeClr val="tx1"/>
                </a:solidFill>
                <a:latin typeface="ＭＳ Ｐゴシック" panose="020B0600070205080204" pitchFamily="50" charset="-128"/>
                <a:ea typeface="ＭＳ Ｐゴシック" panose="020B0600070205080204" pitchFamily="50" charset="-128"/>
              </a:rPr>
              <a:t>　実施計画の策定</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372973" y="3989165"/>
            <a:ext cx="2484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600" dirty="0">
                <a:solidFill>
                  <a:schemeClr val="tx1"/>
                </a:solidFill>
                <a:latin typeface="ＭＳ Ｐゴシック" panose="020B0600070205080204" pitchFamily="50" charset="-128"/>
                <a:ea typeface="ＭＳ Ｐゴシック" panose="020B0600070205080204" pitchFamily="50" charset="-128"/>
              </a:rPr>
              <a:t>(6)</a:t>
            </a:r>
            <a:r>
              <a:rPr lang="ja-JP" altLang="en-US" sz="1600" dirty="0">
                <a:solidFill>
                  <a:schemeClr val="tx1"/>
                </a:solidFill>
                <a:latin typeface="ＭＳ Ｐゴシック" panose="020B0600070205080204" pitchFamily="50" charset="-128"/>
                <a:ea typeface="ＭＳ Ｐゴシック" panose="020B0600070205080204" pitchFamily="50" charset="-128"/>
              </a:rPr>
              <a:t>　実施状況の確認</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372973" y="5315060"/>
            <a:ext cx="2484000" cy="28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600" dirty="0">
                <a:solidFill>
                  <a:schemeClr val="tx1"/>
                </a:solidFill>
                <a:latin typeface="ＭＳ Ｐゴシック" panose="020B0600070205080204" pitchFamily="50" charset="-128"/>
                <a:ea typeface="ＭＳ Ｐゴシック" panose="020B0600070205080204" pitchFamily="50" charset="-128"/>
              </a:rPr>
              <a:t>(7)</a:t>
            </a:r>
            <a:r>
              <a:rPr lang="ja-JP" altLang="en-US" sz="1600" dirty="0">
                <a:solidFill>
                  <a:schemeClr val="tx1"/>
                </a:solidFill>
                <a:latin typeface="ＭＳ Ｐゴシック" panose="020B0600070205080204" pitchFamily="50" charset="-128"/>
                <a:ea typeface="ＭＳ Ｐゴシック" panose="020B0600070205080204" pitchFamily="50" charset="-128"/>
              </a:rPr>
              <a:t>　危機対応組織の構築</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378482" y="5717389"/>
            <a:ext cx="2484000" cy="28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600" dirty="0">
                <a:solidFill>
                  <a:schemeClr val="tx1"/>
                </a:solidFill>
                <a:latin typeface="ＭＳ Ｐゴシック" panose="020B0600070205080204" pitchFamily="50" charset="-128"/>
                <a:ea typeface="ＭＳ Ｐゴシック" panose="020B0600070205080204" pitchFamily="50" charset="-128"/>
              </a:rPr>
              <a:t>(8)</a:t>
            </a:r>
            <a:r>
              <a:rPr lang="ja-JP" altLang="en-US" sz="1600" dirty="0">
                <a:solidFill>
                  <a:schemeClr val="tx1"/>
                </a:solidFill>
                <a:latin typeface="ＭＳ Ｐゴシック" panose="020B0600070205080204" pitchFamily="50" charset="-128"/>
                <a:ea typeface="ＭＳ Ｐゴシック" panose="020B0600070205080204" pitchFamily="50" charset="-128"/>
              </a:rPr>
              <a:t>　情報管理</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378482" y="6119718"/>
            <a:ext cx="2484000" cy="28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600" dirty="0">
                <a:solidFill>
                  <a:schemeClr val="tx1"/>
                </a:solidFill>
                <a:latin typeface="ＭＳ Ｐゴシック" panose="020B0600070205080204" pitchFamily="50" charset="-128"/>
                <a:ea typeface="ＭＳ Ｐゴシック" panose="020B0600070205080204" pitchFamily="50" charset="-128"/>
              </a:rPr>
              <a:t>(9)</a:t>
            </a:r>
            <a:r>
              <a:rPr lang="ja-JP" altLang="en-US" sz="1600" dirty="0">
                <a:solidFill>
                  <a:schemeClr val="tx1"/>
                </a:solidFill>
                <a:latin typeface="ＭＳ Ｐゴシック" panose="020B0600070205080204" pitchFamily="50" charset="-128"/>
                <a:ea typeface="ＭＳ Ｐゴシック" panose="020B0600070205080204" pitchFamily="50" charset="-128"/>
              </a:rPr>
              <a:t>　復旧活動</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右中かっこ 14"/>
          <p:cNvSpPr/>
          <p:nvPr/>
        </p:nvSpPr>
        <p:spPr>
          <a:xfrm>
            <a:off x="2787959" y="1837011"/>
            <a:ext cx="544934" cy="2520000"/>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23" name="正方形/長方形 22"/>
          <p:cNvSpPr/>
          <p:nvPr/>
        </p:nvSpPr>
        <p:spPr>
          <a:xfrm>
            <a:off x="3599489" y="5556188"/>
            <a:ext cx="1667455" cy="61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危機管理</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右中かっこ 23"/>
          <p:cNvSpPr/>
          <p:nvPr/>
        </p:nvSpPr>
        <p:spPr>
          <a:xfrm>
            <a:off x="3044893" y="5261218"/>
            <a:ext cx="288000" cy="1188000"/>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28" name="正方形/長方形 27"/>
          <p:cNvSpPr/>
          <p:nvPr/>
        </p:nvSpPr>
        <p:spPr>
          <a:xfrm>
            <a:off x="247503" y="1764793"/>
            <a:ext cx="5184033" cy="26609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雲 20"/>
          <p:cNvSpPr/>
          <p:nvPr/>
        </p:nvSpPr>
        <p:spPr>
          <a:xfrm>
            <a:off x="878587" y="4497116"/>
            <a:ext cx="2012772" cy="761287"/>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latin typeface="ＭＳ Ｐゴシック" panose="020B0600070205080204" pitchFamily="50" charset="-128"/>
                <a:ea typeface="ＭＳ Ｐゴシック" panose="020B0600070205080204" pitchFamily="50" charset="-128"/>
              </a:rPr>
              <a:t>事故</a:t>
            </a:r>
            <a:r>
              <a:rPr kumimoji="1" lang="ja-JP" altLang="en-US" sz="1600" dirty="0">
                <a:solidFill>
                  <a:schemeClr val="bg1"/>
                </a:solidFill>
                <a:latin typeface="ＭＳ Ｐゴシック" panose="020B0600070205080204" pitchFamily="50" charset="-128"/>
                <a:ea typeface="ＭＳ Ｐゴシック" panose="020B0600070205080204" pitchFamily="50" charset="-128"/>
              </a:rPr>
              <a:t>発生</a:t>
            </a:r>
          </a:p>
        </p:txBody>
      </p:sp>
      <p:sp>
        <p:nvSpPr>
          <p:cNvPr id="33" name="正方形/長方形 32"/>
          <p:cNvSpPr/>
          <p:nvPr/>
        </p:nvSpPr>
        <p:spPr>
          <a:xfrm>
            <a:off x="0" y="6578398"/>
            <a:ext cx="5868000" cy="269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出所：経済産業省「先進企業から学ぶ事業リスクマネジメント実践テキスト」</a:t>
            </a:r>
            <a:r>
              <a:rPr lang="en-US" altLang="ja-JP" sz="1100" dirty="0">
                <a:solidFill>
                  <a:schemeClr val="tx1"/>
                </a:solidFill>
                <a:latin typeface="ＭＳ Ｐゴシック" panose="020B0600070205080204" pitchFamily="50" charset="-128"/>
                <a:ea typeface="ＭＳ Ｐゴシック" panose="020B0600070205080204" pitchFamily="50" charset="-128"/>
              </a:rPr>
              <a:t>(</a:t>
            </a:r>
            <a:r>
              <a:rPr lang="ja-JP" altLang="en-US" sz="1100" dirty="0">
                <a:solidFill>
                  <a:schemeClr val="tx1"/>
                </a:solidFill>
                <a:latin typeface="ＭＳ Ｐゴシック" panose="020B0600070205080204" pitchFamily="50" charset="-128"/>
                <a:ea typeface="ＭＳ Ｐゴシック" panose="020B0600070205080204" pitchFamily="50" charset="-128"/>
              </a:rPr>
              <a:t>平成</a:t>
            </a:r>
            <a:r>
              <a:rPr lang="en-US" altLang="ja-JP" sz="1100" dirty="0">
                <a:solidFill>
                  <a:schemeClr val="tx1"/>
                </a:solidFill>
                <a:latin typeface="ＭＳ Ｐゴシック" panose="020B0600070205080204" pitchFamily="50" charset="-128"/>
                <a:ea typeface="ＭＳ Ｐゴシック" panose="020B0600070205080204" pitchFamily="50" charset="-128"/>
              </a:rPr>
              <a:t>17</a:t>
            </a:r>
            <a:r>
              <a:rPr lang="ja-JP" altLang="en-US" sz="11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を元に作成</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34" name="正方形/長方形 33"/>
          <p:cNvSpPr/>
          <p:nvPr/>
        </p:nvSpPr>
        <p:spPr>
          <a:xfrm>
            <a:off x="372973" y="1893132"/>
            <a:ext cx="2484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600" dirty="0">
                <a:solidFill>
                  <a:schemeClr val="tx1"/>
                </a:solidFill>
                <a:latin typeface="ＭＳ Ｐゴシック" panose="020B0600070205080204" pitchFamily="50" charset="-128"/>
                <a:ea typeface="ＭＳ Ｐゴシック" panose="020B0600070205080204" pitchFamily="50" charset="-128"/>
              </a:rPr>
              <a:t>(1)</a:t>
            </a:r>
            <a:r>
              <a:rPr lang="ja-JP" altLang="en-US" sz="1600" dirty="0">
                <a:solidFill>
                  <a:schemeClr val="tx1"/>
                </a:solidFill>
                <a:latin typeface="ＭＳ Ｐゴシック" panose="020B0600070205080204" pitchFamily="50" charset="-128"/>
                <a:ea typeface="ＭＳ Ｐゴシック" panose="020B0600070205080204" pitchFamily="50" charset="-128"/>
              </a:rPr>
              <a:t>　基本方針の策定</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5" name="正方形/長方形 34"/>
          <p:cNvSpPr/>
          <p:nvPr/>
        </p:nvSpPr>
        <p:spPr>
          <a:xfrm>
            <a:off x="5592226" y="2789245"/>
            <a:ext cx="3668615"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平常時において継続的に実施する対応</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リスクが顕在化しないように管理する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5533540" y="5556188"/>
            <a:ext cx="4168698"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事故が発生してから短時間で実施する対応</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損失や被害を最小限に抑えるように管理する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79623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550" name="think-cell スライド" r:id="rId6" imgW="473" imgH="473" progId="TCLayout.ActiveDocument.1">
                  <p:embed/>
                </p:oleObj>
              </mc:Choice>
              <mc:Fallback>
                <p:oleObj name="think-cell スライド" r:id="rId6" imgW="473" imgH="473" progId="TCLayout.ActiveDocument.1">
                  <p:embed/>
                  <p:pic>
                    <p:nvPicPr>
                      <p:cNvPr id="2" name="オブジェクト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正方形/長方形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kumimoji="1" lang="ja-JP" altLang="en-US" dirty="0">
              <a:latin typeface="ＭＳ Ｐゴシック" panose="020B0600070205080204" pitchFamily="50" charset="-128"/>
              <a:ea typeface="ＭＳ Ｐゴシック" panose="020B0600070205080204" pitchFamily="50" charset="-128"/>
              <a:cs typeface="+mj-cs"/>
              <a:sym typeface="ＭＳ Ｐゴシック" panose="020B0600070205080204" pitchFamily="50" charset="-128"/>
            </a:endParaRPr>
          </a:p>
        </p:txBody>
      </p:sp>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a:t>
            </a:r>
            <a:r>
              <a:rPr lang="en-US" altLang="ja-JP" sz="1800" dirty="0">
                <a:latin typeface="ＭＳ Ｐゴシック" panose="020B0600070205080204" pitchFamily="50" charset="-128"/>
                <a:ea typeface="ＭＳ Ｐゴシック" panose="020B0600070205080204" pitchFamily="50" charset="-128"/>
              </a:rPr>
              <a:t>-2-(1).</a:t>
            </a:r>
            <a:r>
              <a:rPr lang="ja-JP" altLang="en-US" sz="1800" dirty="0">
                <a:latin typeface="ＭＳ Ｐゴシック" panose="020B0600070205080204" pitchFamily="50" charset="-128"/>
                <a:ea typeface="ＭＳ Ｐゴシック" panose="020B0600070205080204" pitchFamily="50" charset="-128"/>
              </a:rPr>
              <a:t>基本方針の策定</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リスクマネジメントに取組む第</a:t>
            </a:r>
            <a:r>
              <a:rPr lang="en-US" altLang="ja-JP" sz="1600" dirty="0">
                <a:latin typeface="ＭＳ Ｐゴシック" panose="020B0600070205080204" pitchFamily="50" charset="-128"/>
                <a:ea typeface="ＭＳ Ｐゴシック" panose="020B0600070205080204" pitchFamily="50" charset="-128"/>
              </a:rPr>
              <a:t>1</a:t>
            </a:r>
            <a:r>
              <a:rPr lang="ja-JP" altLang="en-US" sz="1600" dirty="0">
                <a:latin typeface="ＭＳ Ｐゴシック" panose="020B0600070205080204" pitchFamily="50" charset="-128"/>
                <a:ea typeface="ＭＳ Ｐゴシック" panose="020B0600070205080204" pitchFamily="50" charset="-128"/>
              </a:rPr>
              <a:t>歩は、基本方針を作成して取組む目的を明確にすることから始めます。基本方針は基本目的と行動指針から構成されます。</a:t>
            </a:r>
          </a:p>
        </p:txBody>
      </p:sp>
      <p:sp>
        <p:nvSpPr>
          <p:cNvPr id="7" name="正方形/長方形 6"/>
          <p:cNvSpPr/>
          <p:nvPr/>
        </p:nvSpPr>
        <p:spPr>
          <a:xfrm>
            <a:off x="502920" y="2285999"/>
            <a:ext cx="1380744" cy="61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基本方針</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2011680" y="2285999"/>
            <a:ext cx="6596292" cy="6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リスクマネジメント活動において、何を目的として、何をどのように実施するかを明確にする。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正方形/長方形 26"/>
          <p:cNvSpPr/>
          <p:nvPr/>
        </p:nvSpPr>
        <p:spPr>
          <a:xfrm>
            <a:off x="2011680" y="3086488"/>
            <a:ext cx="1380744" cy="61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基本目的</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3511296" y="3086488"/>
            <a:ext cx="5017034" cy="6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何のために、リスクマネジメントに取組むかを示すもの。</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 name="カギ線コネクタ 8"/>
          <p:cNvCxnSpPr>
            <a:stCxn id="7" idx="2"/>
            <a:endCxn id="27" idx="1"/>
          </p:cNvCxnSpPr>
          <p:nvPr/>
        </p:nvCxnSpPr>
        <p:spPr>
          <a:xfrm rot="16200000" flipH="1">
            <a:off x="1355242" y="2736049"/>
            <a:ext cx="494489" cy="81838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2011680" y="4898869"/>
            <a:ext cx="1380744" cy="61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行動指針</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正方形/長方形 29"/>
          <p:cNvSpPr/>
          <p:nvPr/>
        </p:nvSpPr>
        <p:spPr>
          <a:xfrm>
            <a:off x="3511296" y="4898869"/>
            <a:ext cx="5017034" cy="6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目的を達成するために何をして欲しいかを示すもの。</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3" name="カギ線コネクタ 12"/>
          <p:cNvCxnSpPr>
            <a:stCxn id="7" idx="2"/>
            <a:endCxn id="29" idx="1"/>
          </p:cNvCxnSpPr>
          <p:nvPr/>
        </p:nvCxnSpPr>
        <p:spPr>
          <a:xfrm rot="16200000" flipH="1">
            <a:off x="449051" y="3642240"/>
            <a:ext cx="2306870" cy="81838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3611880" y="3700293"/>
            <a:ext cx="5650992"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例</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顧客からの信頼を得る</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生産性の高い職場を実現する</a:t>
            </a:r>
          </a:p>
        </p:txBody>
      </p:sp>
      <p:sp>
        <p:nvSpPr>
          <p:cNvPr id="35" name="正方形/長方形 34"/>
          <p:cNvSpPr/>
          <p:nvPr/>
        </p:nvSpPr>
        <p:spPr>
          <a:xfrm>
            <a:off x="3611880" y="5527287"/>
            <a:ext cx="5650992"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例</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rPr>
              <a:t>一人ひとりがリスクに対して高い意識を持つ</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問題を認識したら迅速に報告し共有する</a:t>
            </a:r>
          </a:p>
        </p:txBody>
      </p:sp>
    </p:spTree>
    <p:extLst>
      <p:ext uri="{BB962C8B-B14F-4D97-AF65-F5344CB8AC3E}">
        <p14:creationId xmlns:p14="http://schemas.microsoft.com/office/powerpoint/2010/main" val="826878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569" name="think-cell スライド" r:id="rId6" imgW="473" imgH="473" progId="TCLayout.ActiveDocument.1">
                  <p:embed/>
                </p:oleObj>
              </mc:Choice>
              <mc:Fallback>
                <p:oleObj name="think-cell スライド" r:id="rId6" imgW="473" imgH="473" progId="TCLayout.ActiveDocument.1">
                  <p:embed/>
                  <p:pic>
                    <p:nvPicPr>
                      <p:cNvPr id="2" name="オブジェクト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正方形/長方形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kumimoji="1" lang="ja-JP" altLang="en-US" dirty="0">
              <a:latin typeface="ＭＳ Ｐゴシック" panose="020B0600070205080204" pitchFamily="50" charset="-128"/>
              <a:ea typeface="ＭＳ Ｐゴシック" panose="020B0600070205080204" pitchFamily="50" charset="-128"/>
              <a:cs typeface="+mj-cs"/>
              <a:sym typeface="ＭＳ Ｐゴシック" panose="020B0600070205080204" pitchFamily="50" charset="-128"/>
            </a:endParaRPr>
          </a:p>
        </p:txBody>
      </p:sp>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2-2-(1).</a:t>
            </a:r>
            <a:r>
              <a:rPr lang="ja-JP" altLang="en-US" sz="1800" dirty="0"/>
              <a:t>基本方針の策定</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基本方針を策定することで、以下のようなメリットを得ることができます。</a:t>
            </a:r>
          </a:p>
        </p:txBody>
      </p:sp>
      <p:sp>
        <p:nvSpPr>
          <p:cNvPr id="16" name="正方形/長方形 15"/>
          <p:cNvSpPr/>
          <p:nvPr/>
        </p:nvSpPr>
        <p:spPr>
          <a:xfrm>
            <a:off x="1051560" y="2309248"/>
            <a:ext cx="7434072" cy="5345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ＭＳ Ｐゴシック" panose="020B0600070205080204" pitchFamily="50" charset="-128"/>
                <a:ea typeface="ＭＳ Ｐゴシック" panose="020B0600070205080204" pitchFamily="50" charset="-128"/>
              </a:rPr>
              <a:t>①　組織内外にわかりやすく明確な言葉でリスクマネジメントを説明できる</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1051560" y="3218342"/>
            <a:ext cx="7434072" cy="5345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ＭＳ Ｐゴシック" panose="020B0600070205080204" pitchFamily="50" charset="-128"/>
                <a:ea typeface="ＭＳ Ｐゴシック" panose="020B0600070205080204" pitchFamily="50" charset="-128"/>
              </a:rPr>
              <a:t>②　リスクマネジメントに関する共通言語を組織内に作ることができる</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1051560" y="4154868"/>
            <a:ext cx="7434072" cy="5345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ＭＳ Ｐゴシック" panose="020B0600070205080204" pitchFamily="50" charset="-128"/>
                <a:ea typeface="ＭＳ Ｐゴシック" panose="020B0600070205080204" pitchFamily="50" charset="-128"/>
              </a:rPr>
              <a:t>③　組織内にリスクマネジメントに関する意識を定着させやすい</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25469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597" name="think-cell スライド" r:id="rId6" imgW="473" imgH="473" progId="TCLayout.ActiveDocument.1">
                  <p:embed/>
                </p:oleObj>
              </mc:Choice>
              <mc:Fallback>
                <p:oleObj name="think-cell スライド" r:id="rId6" imgW="473" imgH="473" progId="TCLayout.ActiveDocument.1">
                  <p:embed/>
                  <p:pic>
                    <p:nvPicPr>
                      <p:cNvPr id="2" name="オブジェクト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正方形/長方形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kumimoji="1" lang="ja-JP" altLang="en-US" dirty="0">
              <a:latin typeface="ＭＳ Ｐゴシック" panose="020B0600070205080204" pitchFamily="50" charset="-128"/>
              <a:ea typeface="ＭＳ Ｐゴシック" panose="020B0600070205080204" pitchFamily="50" charset="-128"/>
              <a:cs typeface="+mj-cs"/>
              <a:sym typeface="ＭＳ Ｐゴシック" panose="020B0600070205080204" pitchFamily="50" charset="-128"/>
            </a:endParaRPr>
          </a:p>
        </p:txBody>
      </p:sp>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a:t>
            </a:r>
            <a:r>
              <a:rPr lang="en-US" altLang="ja-JP" sz="1800" dirty="0">
                <a:latin typeface="ＭＳ Ｐゴシック" panose="020B0600070205080204" pitchFamily="50" charset="-128"/>
                <a:ea typeface="ＭＳ Ｐゴシック" panose="020B0600070205080204" pitchFamily="50" charset="-128"/>
              </a:rPr>
              <a:t>-2-(2).</a:t>
            </a:r>
            <a:r>
              <a:rPr lang="ja-JP" altLang="en-US" sz="1800" dirty="0">
                <a:latin typeface="ＭＳ Ｐゴシック" panose="020B0600070205080204" pitchFamily="50" charset="-128"/>
                <a:ea typeface="ＭＳ Ｐゴシック" panose="020B0600070205080204" pitchFamily="50" charset="-128"/>
              </a:rPr>
              <a:t>リスクの洗い出し</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リスクの洗い出し方法は大きく「アンケート方式」と「セッション方式」の</a:t>
            </a:r>
            <a:r>
              <a:rPr lang="en-US" altLang="ja-JP" sz="1600" dirty="0">
                <a:latin typeface="ＭＳ Ｐゴシック" panose="020B0600070205080204" pitchFamily="50" charset="-128"/>
                <a:ea typeface="ＭＳ Ｐゴシック" panose="020B0600070205080204" pitchFamily="50" charset="-128"/>
              </a:rPr>
              <a:t>2</a:t>
            </a:r>
            <a:r>
              <a:rPr lang="ja-JP" altLang="en-US" sz="1600" dirty="0">
                <a:latin typeface="ＭＳ Ｐゴシック" panose="020B0600070205080204" pitchFamily="50" charset="-128"/>
                <a:ea typeface="ＭＳ Ｐゴシック" panose="020B0600070205080204" pitchFamily="50" charset="-128"/>
              </a:rPr>
              <a:t>種類があります。職場の状況や調査の目的に応じた方式を選択してリスクの洗い出しを実施してください。</a:t>
            </a:r>
          </a:p>
        </p:txBody>
      </p:sp>
      <p:grpSp>
        <p:nvGrpSpPr>
          <p:cNvPr id="6" name="グループ化 5">
            <a:extLst>
              <a:ext uri="{FF2B5EF4-FFF2-40B4-BE49-F238E27FC236}">
                <a16:creationId xmlns:a16="http://schemas.microsoft.com/office/drawing/2014/main" id="{5F21186F-2D15-4662-81DC-9A114DA73B47}"/>
              </a:ext>
            </a:extLst>
          </p:cNvPr>
          <p:cNvGrpSpPr/>
          <p:nvPr/>
        </p:nvGrpSpPr>
        <p:grpSpPr>
          <a:xfrm>
            <a:off x="336806" y="1883791"/>
            <a:ext cx="9186272" cy="3966291"/>
            <a:chOff x="143810" y="1883791"/>
            <a:chExt cx="9601400" cy="3966291"/>
          </a:xfrm>
        </p:grpSpPr>
        <p:sp>
          <p:nvSpPr>
            <p:cNvPr id="13" name="正方形/長方形 12"/>
            <p:cNvSpPr/>
            <p:nvPr/>
          </p:nvSpPr>
          <p:spPr>
            <a:xfrm>
              <a:off x="143810" y="2254255"/>
              <a:ext cx="972000" cy="8504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アンケート</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方式</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1155049" y="2254255"/>
              <a:ext cx="2844000" cy="850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調査票を用いてリスクを洗い出す調査方法</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143810" y="3233209"/>
              <a:ext cx="972000" cy="8504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セッション</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方式</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1155049" y="3233209"/>
              <a:ext cx="2844000" cy="850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対面で多人数で討議しながらリスクを把握する調査方法</a:t>
              </a:r>
            </a:p>
          </p:txBody>
        </p:sp>
        <p:sp>
          <p:nvSpPr>
            <p:cNvPr id="10" name="二等辺三角形 9"/>
            <p:cNvSpPr/>
            <p:nvPr/>
          </p:nvSpPr>
          <p:spPr>
            <a:xfrm rot="10800000">
              <a:off x="4028129" y="4361147"/>
              <a:ext cx="2670048" cy="3840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a:p>
          </p:txBody>
        </p:sp>
        <p:sp>
          <p:nvSpPr>
            <p:cNvPr id="24" name="正方形/長方形 23"/>
            <p:cNvSpPr/>
            <p:nvPr/>
          </p:nvSpPr>
          <p:spPr>
            <a:xfrm>
              <a:off x="1155048" y="4878236"/>
              <a:ext cx="8590161" cy="971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spcAft>
                  <a:spcPts val="600"/>
                </a:spcAft>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調査方法は、職場の状況や調査の目的に応じて、選択してください。</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また、調査対象の範囲が広い場合は、アンケート方式で広く調査を実施した後にセッション方式を併用し、個別のリスクに関して職場長等にヒアリングを行い、詳細に把握することも有効です。</a:t>
              </a:r>
            </a:p>
          </p:txBody>
        </p:sp>
        <p:sp>
          <p:nvSpPr>
            <p:cNvPr id="12" name="正方形/長方形 11"/>
            <p:cNvSpPr/>
            <p:nvPr/>
          </p:nvSpPr>
          <p:spPr>
            <a:xfrm>
              <a:off x="1155049" y="1883791"/>
              <a:ext cx="2844000" cy="3060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bg1"/>
                  </a:solidFill>
                  <a:latin typeface="ＭＳ Ｐゴシック" panose="020B0600070205080204" pitchFamily="50" charset="-128"/>
                  <a:ea typeface="ＭＳ Ｐゴシック" panose="020B0600070205080204" pitchFamily="50" charset="-128"/>
                </a:rPr>
                <a:t>調査方法</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4028129" y="2254255"/>
              <a:ext cx="2844000" cy="850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調査対象の部署や人数が多い場合、効率的に進められる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4028129" y="3233209"/>
              <a:ext cx="2844000" cy="850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多くの人の意見を聞きながら進められる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4028129" y="1883791"/>
              <a:ext cx="2844000" cy="3060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bg1"/>
                  </a:solidFill>
                  <a:latin typeface="ＭＳ Ｐゴシック" panose="020B0600070205080204" pitchFamily="50" charset="-128"/>
                  <a:ea typeface="ＭＳ Ｐゴシック" panose="020B0600070205080204" pitchFamily="50" charset="-128"/>
                </a:rPr>
                <a:t>メリット</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6901210" y="2254255"/>
              <a:ext cx="2844000" cy="850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文章だけでは正確に情報を把握できない場合がある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6901210" y="3233209"/>
              <a:ext cx="2844000" cy="850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関係者が多いと調査と意見調整に時間がかかる</a:t>
              </a:r>
            </a:p>
          </p:txBody>
        </p:sp>
        <p:sp>
          <p:nvSpPr>
            <p:cNvPr id="20" name="正方形/長方形 19"/>
            <p:cNvSpPr/>
            <p:nvPr/>
          </p:nvSpPr>
          <p:spPr>
            <a:xfrm>
              <a:off x="6901210" y="1883791"/>
              <a:ext cx="2844000" cy="3060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bg1"/>
                  </a:solidFill>
                  <a:latin typeface="ＭＳ Ｐゴシック" panose="020B0600070205080204" pitchFamily="50" charset="-128"/>
                  <a:ea typeface="ＭＳ Ｐゴシック" panose="020B0600070205080204" pitchFamily="50" charset="-128"/>
                </a:rPr>
                <a:t>デメリット</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64152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618" name="think-cell スライド" r:id="rId6" imgW="473" imgH="473" progId="TCLayout.ActiveDocument.1">
                  <p:embed/>
                </p:oleObj>
              </mc:Choice>
              <mc:Fallback>
                <p:oleObj name="think-cell スライド" r:id="rId6" imgW="473" imgH="473" progId="TCLayout.ActiveDocument.1">
                  <p:embed/>
                  <p:pic>
                    <p:nvPicPr>
                      <p:cNvPr id="2" name="オブジェクト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正方形/長方形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kumimoji="1" lang="ja-JP" altLang="en-US" dirty="0">
              <a:latin typeface="ＭＳ Ｐゴシック" panose="020B0600070205080204" pitchFamily="50" charset="-128"/>
              <a:ea typeface="ＭＳ Ｐゴシック" panose="020B0600070205080204" pitchFamily="50" charset="-128"/>
              <a:cs typeface="+mj-cs"/>
              <a:sym typeface="ＭＳ Ｐゴシック" panose="020B0600070205080204" pitchFamily="50" charset="-128"/>
            </a:endParaRPr>
          </a:p>
        </p:txBody>
      </p:sp>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2-2-(2).</a:t>
            </a:r>
            <a:r>
              <a:rPr lang="ja-JP" altLang="en-US" sz="1800" dirty="0"/>
              <a:t>リスクの洗い出し</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リスクの洗い出し方法は網羅的に実施することが重要です。抜け漏れを防ぐために何らかの切り口に従って関係するリスクを挙げていくことが有効です。ここでは</a:t>
            </a:r>
            <a:r>
              <a:rPr lang="en-US" altLang="ja-JP" sz="1600" dirty="0">
                <a:latin typeface="ＭＳ Ｐゴシック" panose="020B0600070205080204" pitchFamily="50" charset="-128"/>
                <a:ea typeface="ＭＳ Ｐゴシック" panose="020B0600070205080204" pitchFamily="50" charset="-128"/>
              </a:rPr>
              <a:t>3</a:t>
            </a:r>
            <a:r>
              <a:rPr lang="ja-JP" altLang="en-US" sz="1600" dirty="0" err="1">
                <a:latin typeface="ＭＳ Ｐゴシック" panose="020B0600070205080204" pitchFamily="50" charset="-128"/>
                <a:ea typeface="ＭＳ Ｐゴシック" panose="020B0600070205080204" pitchFamily="50" charset="-128"/>
              </a:rPr>
              <a:t>つの</a:t>
            </a:r>
            <a:r>
              <a:rPr lang="ja-JP" altLang="en-US" sz="1600" dirty="0">
                <a:latin typeface="ＭＳ Ｐゴシック" panose="020B0600070205080204" pitchFamily="50" charset="-128"/>
                <a:ea typeface="ＭＳ Ｐゴシック" panose="020B0600070205080204" pitchFamily="50" charset="-128"/>
              </a:rPr>
              <a:t>切り口を紹介します。</a:t>
            </a:r>
          </a:p>
        </p:txBody>
      </p:sp>
      <p:sp>
        <p:nvSpPr>
          <p:cNvPr id="18" name="正方形/長方形 17"/>
          <p:cNvSpPr/>
          <p:nvPr/>
        </p:nvSpPr>
        <p:spPr>
          <a:xfrm>
            <a:off x="585216" y="1668240"/>
            <a:ext cx="1161288" cy="132311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業務別</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9" name="表 18"/>
          <p:cNvGraphicFramePr>
            <a:graphicFrameLocks noGrp="1"/>
          </p:cNvGraphicFramePr>
          <p:nvPr/>
        </p:nvGraphicFramePr>
        <p:xfrm>
          <a:off x="1934464" y="1694078"/>
          <a:ext cx="7056000" cy="1309713"/>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242755418"/>
                    </a:ext>
                  </a:extLst>
                </a:gridCol>
                <a:gridCol w="1584000">
                  <a:extLst>
                    <a:ext uri="{9D8B030D-6E8A-4147-A177-3AD203B41FA5}">
                      <a16:colId xmlns:a16="http://schemas.microsoft.com/office/drawing/2014/main" val="3801705187"/>
                    </a:ext>
                  </a:extLst>
                </a:gridCol>
                <a:gridCol w="1584000">
                  <a:extLst>
                    <a:ext uri="{9D8B030D-6E8A-4147-A177-3AD203B41FA5}">
                      <a16:colId xmlns:a16="http://schemas.microsoft.com/office/drawing/2014/main" val="805803041"/>
                    </a:ext>
                  </a:extLst>
                </a:gridCol>
                <a:gridCol w="1584000">
                  <a:extLst>
                    <a:ext uri="{9D8B030D-6E8A-4147-A177-3AD203B41FA5}">
                      <a16:colId xmlns:a16="http://schemas.microsoft.com/office/drawing/2014/main" val="3425674485"/>
                    </a:ext>
                  </a:extLst>
                </a:gridCol>
                <a:gridCol w="1584000">
                  <a:extLst>
                    <a:ext uri="{9D8B030D-6E8A-4147-A177-3AD203B41FA5}">
                      <a16:colId xmlns:a16="http://schemas.microsoft.com/office/drawing/2014/main" val="3661491910"/>
                    </a:ext>
                  </a:extLst>
                </a:gridCol>
              </a:tblGrid>
              <a:tr h="362193">
                <a:tc>
                  <a:txBody>
                    <a:bodyPr/>
                    <a:lstStyle/>
                    <a:p>
                      <a:pPr algn="ct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solidFill>
                      <a:schemeClr val="bg1">
                        <a:lumMod val="75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人事労務リスク</a:t>
                      </a:r>
                    </a:p>
                  </a:txBody>
                  <a:tcPr marL="36000" marR="36000" marT="36000" marB="36000" anchor="ctr">
                    <a:solidFill>
                      <a:schemeClr val="bg1">
                        <a:lumMod val="75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コンプライアンスリスク</a:t>
                      </a:r>
                    </a:p>
                  </a:txBody>
                  <a:tcPr marL="36000" marR="36000" marT="36000" marB="36000" anchor="ctr">
                    <a:solidFill>
                      <a:schemeClr val="bg1">
                        <a:lumMod val="75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自然災害リスク</a:t>
                      </a:r>
                    </a:p>
                  </a:txBody>
                  <a:tcPr marL="36000" marR="36000" marT="36000" marB="36000" anchor="ctr">
                    <a:solidFill>
                      <a:schemeClr val="bg1">
                        <a:lumMod val="75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オペレーショナルリスク</a:t>
                      </a:r>
                      <a:endParaRPr kumimoji="1" lang="en-US" altLang="ja-JP" sz="1200" dirty="0">
                        <a:latin typeface="ＭＳ Ｐゴシック" panose="020B0600070205080204" pitchFamily="50" charset="-128"/>
                        <a:ea typeface="ＭＳ Ｐゴシック" panose="020B0600070205080204" pitchFamily="50" charset="-128"/>
                      </a:endParaRPr>
                    </a:p>
                  </a:txBody>
                  <a:tcPr marL="36000" marR="36000" marT="36000" marB="36000" anchor="ctr">
                    <a:solidFill>
                      <a:schemeClr val="bg1">
                        <a:lumMod val="75000"/>
                      </a:schemeClr>
                    </a:solidFill>
                  </a:tcPr>
                </a:tc>
                <a:extLst>
                  <a:ext uri="{0D108BD9-81ED-4DB2-BD59-A6C34878D82A}">
                    <a16:rowId xmlns:a16="http://schemas.microsoft.com/office/drawing/2014/main" val="3483941008"/>
                  </a:ext>
                </a:extLst>
              </a:tr>
              <a:tr h="306825">
                <a:tc>
                  <a:txBody>
                    <a:bodyPr/>
                    <a:lstStyle/>
                    <a:p>
                      <a:pPr algn="ctr"/>
                      <a:r>
                        <a:rPr kumimoji="1" lang="ja-JP" altLang="en-US" sz="800" dirty="0">
                          <a:solidFill>
                            <a:srgbClr val="FF0000"/>
                          </a:solidFill>
                          <a:latin typeface="ＭＳ Ｐゴシック" panose="020B0600070205080204" pitchFamily="50" charset="-128"/>
                          <a:ea typeface="ＭＳ Ｐゴシック" panose="020B0600070205080204" pitchFamily="50" charset="-128"/>
                        </a:rPr>
                        <a:t>顧客往訪</a:t>
                      </a:r>
                      <a:endParaRPr kumimoji="1" lang="en-US" altLang="ja-JP" sz="8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訪問時の交通事故</a:t>
                      </a:r>
                      <a:endParaRPr kumimoji="1" lang="en-US" altLang="ja-JP" sz="800" dirty="0">
                        <a:solidFill>
                          <a:srgbClr val="FF0000"/>
                        </a:solidFill>
                        <a:latin typeface="ＭＳ Ｐゴシック" panose="020B0600070205080204" pitchFamily="50" charset="-128"/>
                        <a:ea typeface="ＭＳ Ｐゴシック" panose="020B0600070205080204" pitchFamily="50" charset="-128"/>
                      </a:endParaRPr>
                    </a:p>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直行・直帰時の労働時間管理</a:t>
                      </a: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贈収賄などの不正行為</a:t>
                      </a: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外訪時に被災した際の安否確認</a:t>
                      </a: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顧客の機密情報漏洩</a:t>
                      </a:r>
                    </a:p>
                  </a:txBody>
                  <a:tcPr marL="36000" marR="36000" marT="36000" marB="36000" anchor="ctr"/>
                </a:tc>
                <a:extLst>
                  <a:ext uri="{0D108BD9-81ED-4DB2-BD59-A6C34878D82A}">
                    <a16:rowId xmlns:a16="http://schemas.microsoft.com/office/drawing/2014/main" val="1160676497"/>
                  </a:ext>
                </a:extLst>
              </a:tr>
              <a:tr h="306825">
                <a:tc>
                  <a:txBody>
                    <a:bodyPr/>
                    <a:lstStyle/>
                    <a:p>
                      <a:pPr algn="ctr"/>
                      <a:r>
                        <a:rPr kumimoji="1" lang="ja-JP" altLang="en-US" sz="800" dirty="0">
                          <a:solidFill>
                            <a:srgbClr val="FF0000"/>
                          </a:solidFill>
                          <a:latin typeface="ＭＳ Ｐゴシック" panose="020B0600070205080204" pitchFamily="50" charset="-128"/>
                          <a:ea typeface="ＭＳ Ｐゴシック" panose="020B0600070205080204" pitchFamily="50" charset="-128"/>
                        </a:rPr>
                        <a:t>営業報告の</a:t>
                      </a:r>
                      <a:endParaRPr kumimoji="1" lang="en-US" altLang="ja-JP" sz="800" dirty="0">
                        <a:solidFill>
                          <a:srgbClr val="FF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rgbClr val="FF0000"/>
                          </a:solidFill>
                          <a:latin typeface="ＭＳ Ｐゴシック" panose="020B0600070205080204" pitchFamily="50" charset="-128"/>
                          <a:ea typeface="ＭＳ Ｐゴシック" panose="020B0600070205080204" pitchFamily="50" charset="-128"/>
                        </a:rPr>
                        <a:t>取り纏め</a:t>
                      </a:r>
                    </a:p>
                  </a:txBody>
                  <a:tcPr marL="36000" marR="36000" marT="36000" marB="36000" anchor="ctr"/>
                </a:tc>
                <a:tc>
                  <a:txBody>
                    <a:bodyPr/>
                    <a:lstStyle/>
                    <a:p>
                      <a:pPr algn="ctr"/>
                      <a:r>
                        <a:rPr kumimoji="1" lang="en-US" altLang="ja-JP" sz="8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8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8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8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8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8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数値入力等の書類作成ミス</a:t>
                      </a:r>
                    </a:p>
                  </a:txBody>
                  <a:tcPr marL="36000" marR="36000" marT="36000" marB="36000" anchor="ctr"/>
                </a:tc>
                <a:extLst>
                  <a:ext uri="{0D108BD9-81ED-4DB2-BD59-A6C34878D82A}">
                    <a16:rowId xmlns:a16="http://schemas.microsoft.com/office/drawing/2014/main" val="2787000434"/>
                  </a:ext>
                </a:extLst>
              </a:tr>
              <a:tr h="306825">
                <a:tc>
                  <a:txBody>
                    <a:bodyPr/>
                    <a:lstStyle/>
                    <a:p>
                      <a:pPr algn="ctr"/>
                      <a:r>
                        <a:rPr kumimoji="1" lang="ja-JP" altLang="en-US" sz="800" dirty="0">
                          <a:solidFill>
                            <a:srgbClr val="FF0000"/>
                          </a:solidFill>
                          <a:latin typeface="ＭＳ Ｐゴシック" panose="020B0600070205080204" pitchFamily="50" charset="-128"/>
                          <a:ea typeface="ＭＳ Ｐゴシック" panose="020B0600070205080204" pitchFamily="50" charset="-128"/>
                        </a:rPr>
                        <a:t>下請けへの</a:t>
                      </a:r>
                      <a:endParaRPr kumimoji="1" lang="en-US" altLang="ja-JP" sz="800" dirty="0">
                        <a:solidFill>
                          <a:srgbClr val="FF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rgbClr val="FF0000"/>
                          </a:solidFill>
                          <a:latin typeface="ＭＳ Ｐゴシック" panose="020B0600070205080204" pitchFamily="50" charset="-128"/>
                          <a:ea typeface="ＭＳ Ｐゴシック" panose="020B0600070205080204" pitchFamily="50" charset="-128"/>
                        </a:rPr>
                        <a:t>発注</a:t>
                      </a:r>
                      <a:endParaRPr kumimoji="1" lang="en-US" altLang="ja-JP" sz="8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8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8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下請法違反</a:t>
                      </a:r>
                      <a:endParaRPr kumimoji="1" lang="en-US" altLang="ja-JP" sz="800" dirty="0">
                        <a:solidFill>
                          <a:srgbClr val="FF0000"/>
                        </a:solidFill>
                        <a:latin typeface="ＭＳ Ｐゴシック" panose="020B0600070205080204" pitchFamily="50" charset="-128"/>
                        <a:ea typeface="ＭＳ Ｐゴシック" panose="020B0600070205080204" pitchFamily="50" charset="-128"/>
                      </a:endParaRPr>
                    </a:p>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贈収賄などの不正行為</a:t>
                      </a:r>
                    </a:p>
                  </a:txBody>
                  <a:tcPr marL="36000" marR="36000" marT="36000" marB="36000"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8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数量・納期・金額等の発注ミス</a:t>
                      </a:r>
                    </a:p>
                  </a:txBody>
                  <a:tcPr marL="36000" marR="36000" marT="36000" marB="36000" anchor="ctr"/>
                </a:tc>
                <a:extLst>
                  <a:ext uri="{0D108BD9-81ED-4DB2-BD59-A6C34878D82A}">
                    <a16:rowId xmlns:a16="http://schemas.microsoft.com/office/drawing/2014/main" val="2423842125"/>
                  </a:ext>
                </a:extLst>
              </a:tr>
            </a:tbl>
          </a:graphicData>
        </a:graphic>
      </p:graphicFrame>
      <p:sp>
        <p:nvSpPr>
          <p:cNvPr id="20" name="正方形/長方形 19"/>
          <p:cNvSpPr/>
          <p:nvPr/>
        </p:nvSpPr>
        <p:spPr>
          <a:xfrm>
            <a:off x="585216" y="3204432"/>
            <a:ext cx="1161288" cy="160752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ステーク</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ホルダー別</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84716314"/>
              </p:ext>
            </p:extLst>
          </p:nvPr>
        </p:nvGraphicFramePr>
        <p:xfrm>
          <a:off x="1934464" y="3204432"/>
          <a:ext cx="7056000" cy="1607523"/>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242755418"/>
                    </a:ext>
                  </a:extLst>
                </a:gridCol>
                <a:gridCol w="1584000">
                  <a:extLst>
                    <a:ext uri="{9D8B030D-6E8A-4147-A177-3AD203B41FA5}">
                      <a16:colId xmlns:a16="http://schemas.microsoft.com/office/drawing/2014/main" val="3801705187"/>
                    </a:ext>
                  </a:extLst>
                </a:gridCol>
                <a:gridCol w="1584000">
                  <a:extLst>
                    <a:ext uri="{9D8B030D-6E8A-4147-A177-3AD203B41FA5}">
                      <a16:colId xmlns:a16="http://schemas.microsoft.com/office/drawing/2014/main" val="805803041"/>
                    </a:ext>
                  </a:extLst>
                </a:gridCol>
                <a:gridCol w="1584000">
                  <a:extLst>
                    <a:ext uri="{9D8B030D-6E8A-4147-A177-3AD203B41FA5}">
                      <a16:colId xmlns:a16="http://schemas.microsoft.com/office/drawing/2014/main" val="3425674485"/>
                    </a:ext>
                  </a:extLst>
                </a:gridCol>
                <a:gridCol w="1584000">
                  <a:extLst>
                    <a:ext uri="{9D8B030D-6E8A-4147-A177-3AD203B41FA5}">
                      <a16:colId xmlns:a16="http://schemas.microsoft.com/office/drawing/2014/main" val="3661491910"/>
                    </a:ext>
                  </a:extLst>
                </a:gridCol>
              </a:tblGrid>
              <a:tr h="362193">
                <a:tc>
                  <a:txBody>
                    <a:bodyPr/>
                    <a:lstStyle/>
                    <a:p>
                      <a:pPr algn="ct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solidFill>
                      <a:schemeClr val="bg1">
                        <a:lumMod val="75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人事労務リスク</a:t>
                      </a:r>
                    </a:p>
                  </a:txBody>
                  <a:tcPr marL="36000" marR="36000" marT="36000" marB="36000" anchor="ctr">
                    <a:solidFill>
                      <a:schemeClr val="bg1">
                        <a:lumMod val="75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コンプライアンスリスク</a:t>
                      </a:r>
                    </a:p>
                  </a:txBody>
                  <a:tcPr marL="36000" marR="36000" marT="36000" marB="36000" anchor="ctr">
                    <a:solidFill>
                      <a:schemeClr val="bg1">
                        <a:lumMod val="75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自然災害リスク</a:t>
                      </a:r>
                    </a:p>
                  </a:txBody>
                  <a:tcPr marL="36000" marR="36000" marT="36000" marB="36000" anchor="ctr">
                    <a:solidFill>
                      <a:schemeClr val="bg1">
                        <a:lumMod val="75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オペレーショナルリスク</a:t>
                      </a:r>
                      <a:endParaRPr kumimoji="1" lang="en-US" altLang="ja-JP" sz="1200" dirty="0">
                        <a:latin typeface="ＭＳ Ｐゴシック" panose="020B0600070205080204" pitchFamily="50" charset="-128"/>
                        <a:ea typeface="ＭＳ Ｐゴシック" panose="020B0600070205080204" pitchFamily="50" charset="-128"/>
                      </a:endParaRPr>
                    </a:p>
                  </a:txBody>
                  <a:tcPr marL="36000" marR="36000" marT="36000" marB="36000" anchor="ctr">
                    <a:solidFill>
                      <a:schemeClr val="bg1">
                        <a:lumMod val="75000"/>
                      </a:schemeClr>
                    </a:solidFill>
                  </a:tcPr>
                </a:tc>
                <a:extLst>
                  <a:ext uri="{0D108BD9-81ED-4DB2-BD59-A6C34878D82A}">
                    <a16:rowId xmlns:a16="http://schemas.microsoft.com/office/drawing/2014/main" val="3483941008"/>
                  </a:ext>
                </a:extLst>
              </a:tr>
              <a:tr h="306825">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顧客</a:t>
                      </a:r>
                      <a:endParaRPr kumimoji="1" lang="en-US" altLang="ja-JP"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訪問時の交通事故</a:t>
                      </a:r>
                      <a:endParaRPr kumimoji="1" lang="en-US" altLang="ja-JP" sz="800" dirty="0">
                        <a:solidFill>
                          <a:srgbClr val="FF0000"/>
                        </a:solidFill>
                        <a:latin typeface="ＭＳ Ｐゴシック" panose="020B0600070205080204" pitchFamily="50" charset="-128"/>
                        <a:ea typeface="ＭＳ Ｐゴシック" panose="020B0600070205080204" pitchFamily="50" charset="-128"/>
                      </a:endParaRPr>
                    </a:p>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直行・直帰時の労働時間管理</a:t>
                      </a: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贈収賄などの不正行為</a:t>
                      </a: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外訪時に被災した際の安否確認</a:t>
                      </a: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顧客の機密情報漏洩</a:t>
                      </a:r>
                    </a:p>
                  </a:txBody>
                  <a:tcPr marL="36000" marR="36000" marT="36000" marB="36000" anchor="ctr"/>
                </a:tc>
                <a:extLst>
                  <a:ext uri="{0D108BD9-81ED-4DB2-BD59-A6C34878D82A}">
                    <a16:rowId xmlns:a16="http://schemas.microsoft.com/office/drawing/2014/main" val="1160676497"/>
                  </a:ext>
                </a:extLst>
              </a:tr>
              <a:tr h="306825">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仕入れ先</a:t>
                      </a:r>
                    </a:p>
                  </a:txBody>
                  <a:tcPr marL="36000" marR="36000" marT="36000" marB="36000" anchor="ctr"/>
                </a:tc>
                <a:tc>
                  <a:txBody>
                    <a:bodyPr/>
                    <a:lstStyle/>
                    <a:p>
                      <a:pPr algn="ctr"/>
                      <a:r>
                        <a:rPr kumimoji="1" lang="en-US" altLang="ja-JP" sz="8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8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贈収賄などの不正行為</a:t>
                      </a:r>
                    </a:p>
                  </a:txBody>
                  <a:tcPr marL="36000" marR="36000" marT="36000" marB="36000"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8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数量・納期・金額等の発注ミス</a:t>
                      </a:r>
                    </a:p>
                  </a:txBody>
                  <a:tcPr marL="36000" marR="36000" marT="36000" marB="36000" anchor="ctr"/>
                </a:tc>
                <a:extLst>
                  <a:ext uri="{0D108BD9-81ED-4DB2-BD59-A6C34878D82A}">
                    <a16:rowId xmlns:a16="http://schemas.microsoft.com/office/drawing/2014/main" val="2787000434"/>
                  </a:ext>
                </a:extLst>
              </a:tr>
              <a:tr h="306825">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行政</a:t>
                      </a:r>
                      <a:endParaRPr kumimoji="1" lang="en-US" altLang="ja-JP"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marL="0" algn="ctr" defTabSz="742950" rtl="0" eaLnBrk="1" latinLnBrk="0" hangingPunct="1"/>
                      <a:r>
                        <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rPr>
                        <a:t>―</a:t>
                      </a:r>
                      <a:endPar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marT="36000" marB="36000" anchor="ctr"/>
                </a:tc>
                <a:tc>
                  <a:txBody>
                    <a:bodyPr/>
                    <a:lstStyle/>
                    <a:p>
                      <a:pPr marL="0" algn="l" defTabSz="742950" rtl="0" eaLnBrk="1" latinLnBrk="0" hangingPunct="1"/>
                      <a:r>
                        <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rPr>
                        <a:t>下請法違反</a:t>
                      </a:r>
                      <a:endPar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endParaRPr>
                    </a:p>
                    <a:p>
                      <a:pPr marL="0" algn="l" defTabSz="742950" rtl="0" eaLnBrk="1" latinLnBrk="0" hangingPunct="1"/>
                      <a:r>
                        <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rPr>
                        <a:t>業法違反</a:t>
                      </a:r>
                    </a:p>
                  </a:txBody>
                  <a:tcPr marL="36000" marR="36000" marT="36000" marB="36000" anchor="ctr"/>
                </a:tc>
                <a:tc>
                  <a:txBody>
                    <a:bodyPr/>
                    <a:lstStyle/>
                    <a:p>
                      <a:pPr marL="0" algn="ctr" defTabSz="742950" rtl="0" eaLnBrk="1" latinLnBrk="0" hangingPunct="1"/>
                      <a:r>
                        <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rPr>
                        <a:t>―</a:t>
                      </a:r>
                      <a:endPar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marT="36000" marB="36000" anchor="ctr"/>
                </a:tc>
                <a:tc>
                  <a:txBody>
                    <a:bodyPr/>
                    <a:lstStyle/>
                    <a:p>
                      <a:pPr marL="0" algn="ctr" defTabSz="742950" rtl="0" eaLnBrk="1" latinLnBrk="0" hangingPunct="1"/>
                      <a:r>
                        <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rPr>
                        <a:t>―</a:t>
                      </a:r>
                      <a:endPar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marT="36000" marB="36000" anchor="ctr"/>
                </a:tc>
                <a:extLst>
                  <a:ext uri="{0D108BD9-81ED-4DB2-BD59-A6C34878D82A}">
                    <a16:rowId xmlns:a16="http://schemas.microsoft.com/office/drawing/2014/main" val="2423842125"/>
                  </a:ext>
                </a:extLst>
              </a:tr>
              <a:tr h="306825">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社内</a:t>
                      </a:r>
                      <a:endParaRPr kumimoji="1" lang="en-US" altLang="ja-JP"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marL="0" algn="ctr" defTabSz="742950" rtl="0" eaLnBrk="1" latinLnBrk="0" hangingPunct="1"/>
                      <a:r>
                        <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rPr>
                        <a:t>―</a:t>
                      </a:r>
                      <a:endPar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marT="36000" marB="36000" anchor="ctr"/>
                </a:tc>
                <a:tc>
                  <a:txBody>
                    <a:bodyPr/>
                    <a:lstStyle/>
                    <a:p>
                      <a:pPr marL="0" algn="ctr" defTabSz="742950" rtl="0" eaLnBrk="1" latinLnBrk="0" hangingPunct="1"/>
                      <a:r>
                        <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rPr>
                        <a:t>―</a:t>
                      </a:r>
                      <a:endPar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marT="36000" marB="36000" anchor="ctr"/>
                </a:tc>
                <a:tc>
                  <a:txBody>
                    <a:bodyPr/>
                    <a:lstStyle/>
                    <a:p>
                      <a:pPr marL="0" algn="ctr" defTabSz="742950" rtl="0" eaLnBrk="1" latinLnBrk="0" hangingPunct="1"/>
                      <a:r>
                        <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rPr>
                        <a:t>―</a:t>
                      </a:r>
                      <a:endPar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marT="36000" marB="36000" anchor="ctr"/>
                </a:tc>
                <a:tc>
                  <a:txBody>
                    <a:bodyPr/>
                    <a:lstStyle/>
                    <a:p>
                      <a:pPr marL="0" algn="ctr" defTabSz="742950" rtl="0" eaLnBrk="1" latinLnBrk="0" hangingPunct="1"/>
                      <a:r>
                        <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rPr>
                        <a:t>数値入力等の書類作成ミス</a:t>
                      </a:r>
                    </a:p>
                  </a:txBody>
                  <a:tcPr marL="36000" marR="36000" marT="36000" marB="36000" anchor="ctr"/>
                </a:tc>
                <a:extLst>
                  <a:ext uri="{0D108BD9-81ED-4DB2-BD59-A6C34878D82A}">
                    <a16:rowId xmlns:a16="http://schemas.microsoft.com/office/drawing/2014/main" val="1875407491"/>
                  </a:ext>
                </a:extLst>
              </a:tr>
            </a:tbl>
          </a:graphicData>
        </a:graphic>
      </p:graphicFrame>
      <p:sp>
        <p:nvSpPr>
          <p:cNvPr id="22" name="正方形/長方形 21"/>
          <p:cNvSpPr/>
          <p:nvPr/>
        </p:nvSpPr>
        <p:spPr>
          <a:xfrm>
            <a:off x="585216" y="4988274"/>
            <a:ext cx="1161288" cy="170131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業務・</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ステーク</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ホルダー別</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1880310150"/>
              </p:ext>
            </p:extLst>
          </p:nvPr>
        </p:nvGraphicFramePr>
        <p:xfrm>
          <a:off x="1934464" y="5014112"/>
          <a:ext cx="7056000" cy="1675473"/>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242755418"/>
                    </a:ext>
                  </a:extLst>
                </a:gridCol>
                <a:gridCol w="1584000">
                  <a:extLst>
                    <a:ext uri="{9D8B030D-6E8A-4147-A177-3AD203B41FA5}">
                      <a16:colId xmlns:a16="http://schemas.microsoft.com/office/drawing/2014/main" val="3801705187"/>
                    </a:ext>
                  </a:extLst>
                </a:gridCol>
                <a:gridCol w="1584000">
                  <a:extLst>
                    <a:ext uri="{9D8B030D-6E8A-4147-A177-3AD203B41FA5}">
                      <a16:colId xmlns:a16="http://schemas.microsoft.com/office/drawing/2014/main" val="805803041"/>
                    </a:ext>
                  </a:extLst>
                </a:gridCol>
                <a:gridCol w="1584000">
                  <a:extLst>
                    <a:ext uri="{9D8B030D-6E8A-4147-A177-3AD203B41FA5}">
                      <a16:colId xmlns:a16="http://schemas.microsoft.com/office/drawing/2014/main" val="3425674485"/>
                    </a:ext>
                  </a:extLst>
                </a:gridCol>
                <a:gridCol w="1584000">
                  <a:extLst>
                    <a:ext uri="{9D8B030D-6E8A-4147-A177-3AD203B41FA5}">
                      <a16:colId xmlns:a16="http://schemas.microsoft.com/office/drawing/2014/main" val="1947712304"/>
                    </a:ext>
                  </a:extLst>
                </a:gridCol>
              </a:tblGrid>
              <a:tr h="362193">
                <a:tc>
                  <a:txBody>
                    <a:bodyPr/>
                    <a:lstStyle/>
                    <a:p>
                      <a:pPr algn="ct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solidFill>
                      <a:schemeClr val="bg1">
                        <a:lumMod val="75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顧客</a:t>
                      </a:r>
                    </a:p>
                  </a:txBody>
                  <a:tcPr marL="36000" marR="36000" marT="36000" marB="36000" anchor="ctr">
                    <a:solidFill>
                      <a:schemeClr val="bg1">
                        <a:lumMod val="75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仕入れ先</a:t>
                      </a:r>
                    </a:p>
                  </a:txBody>
                  <a:tcPr marL="36000" marR="36000" marT="36000" marB="36000" anchor="ctr">
                    <a:solidFill>
                      <a:schemeClr val="bg1">
                        <a:lumMod val="75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行政</a:t>
                      </a:r>
                    </a:p>
                  </a:txBody>
                  <a:tcPr marL="36000" marR="36000" marT="36000" marB="36000" anchor="ctr">
                    <a:solidFill>
                      <a:schemeClr val="bg1">
                        <a:lumMod val="75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社内</a:t>
                      </a:r>
                    </a:p>
                  </a:txBody>
                  <a:tcPr marL="36000" marR="36000" marT="36000" marB="36000" anchor="ctr">
                    <a:solidFill>
                      <a:schemeClr val="bg1">
                        <a:lumMod val="75000"/>
                      </a:schemeClr>
                    </a:solidFill>
                  </a:tcPr>
                </a:tc>
                <a:extLst>
                  <a:ext uri="{0D108BD9-81ED-4DB2-BD59-A6C34878D82A}">
                    <a16:rowId xmlns:a16="http://schemas.microsoft.com/office/drawing/2014/main" val="3483941008"/>
                  </a:ext>
                </a:extLst>
              </a:tr>
              <a:tr h="306825">
                <a:tc>
                  <a:txBody>
                    <a:bodyPr/>
                    <a:lstStyle/>
                    <a:p>
                      <a:pPr algn="ctr"/>
                      <a:r>
                        <a:rPr kumimoji="1" lang="ja-JP" altLang="en-US" sz="800" dirty="0">
                          <a:solidFill>
                            <a:srgbClr val="FF0000"/>
                          </a:solidFill>
                          <a:latin typeface="ＭＳ Ｐゴシック" panose="020B0600070205080204" pitchFamily="50" charset="-128"/>
                          <a:ea typeface="ＭＳ Ｐゴシック" panose="020B0600070205080204" pitchFamily="50" charset="-128"/>
                        </a:rPr>
                        <a:t>顧客往訪</a:t>
                      </a:r>
                      <a:endParaRPr kumimoji="1" lang="en-US" altLang="ja-JP" sz="8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訪問時の交通事故</a:t>
                      </a:r>
                      <a:endParaRPr kumimoji="1" lang="en-US" altLang="ja-JP" sz="800" dirty="0">
                        <a:solidFill>
                          <a:srgbClr val="FF0000"/>
                        </a:solidFill>
                        <a:latin typeface="ＭＳ Ｐゴシック" panose="020B0600070205080204" pitchFamily="50" charset="-128"/>
                        <a:ea typeface="ＭＳ Ｐゴシック" panose="020B0600070205080204" pitchFamily="50" charset="-128"/>
                      </a:endParaRPr>
                    </a:p>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直行・直帰時の労働時間管理</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latin typeface="ＭＳ Ｐゴシック" panose="020B0600070205080204" pitchFamily="50" charset="-128"/>
                          <a:ea typeface="ＭＳ Ｐゴシック" panose="020B0600070205080204" pitchFamily="50" charset="-128"/>
                        </a:rPr>
                        <a:t>贈収賄などの不正行為</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latin typeface="ＭＳ Ｐゴシック" panose="020B0600070205080204" pitchFamily="50" charset="-128"/>
                          <a:ea typeface="ＭＳ Ｐゴシック" panose="020B0600070205080204" pitchFamily="50" charset="-128"/>
                        </a:rPr>
                        <a:t>外訪時に被災した際の安否確認</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latin typeface="ＭＳ Ｐゴシック" panose="020B0600070205080204" pitchFamily="50" charset="-128"/>
                          <a:ea typeface="ＭＳ Ｐゴシック" panose="020B0600070205080204" pitchFamily="50" charset="-128"/>
                        </a:rPr>
                        <a:t>顧客の機密情報漏洩</a:t>
                      </a:r>
                    </a:p>
                  </a:txBody>
                  <a:tcPr marL="36000" marR="36000" marT="36000" marB="36000" anchor="ctr"/>
                </a:tc>
                <a:tc>
                  <a:txBody>
                    <a:bodyPr/>
                    <a:lstStyle/>
                    <a:p>
                      <a:pPr marL="0" algn="ctr" defTabSz="742950" rtl="0" eaLnBrk="1" latinLnBrk="0" hangingPunct="1"/>
                      <a:r>
                        <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rPr>
                        <a:t>―</a:t>
                      </a:r>
                      <a:endPar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marT="36000" marB="36000"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rPr>
                        <a:t>業法違反</a:t>
                      </a:r>
                    </a:p>
                  </a:txBody>
                  <a:tcPr marL="36000" marR="36000" marT="36000" marB="36000"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8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extLst>
                  <a:ext uri="{0D108BD9-81ED-4DB2-BD59-A6C34878D82A}">
                    <a16:rowId xmlns:a16="http://schemas.microsoft.com/office/drawing/2014/main" val="1160676497"/>
                  </a:ext>
                </a:extLst>
              </a:tr>
              <a:tr h="306825">
                <a:tc>
                  <a:txBody>
                    <a:bodyPr/>
                    <a:lstStyle/>
                    <a:p>
                      <a:pPr algn="ctr"/>
                      <a:r>
                        <a:rPr kumimoji="1" lang="ja-JP" altLang="en-US" sz="800" dirty="0">
                          <a:solidFill>
                            <a:srgbClr val="FF0000"/>
                          </a:solidFill>
                          <a:latin typeface="ＭＳ Ｐゴシック" panose="020B0600070205080204" pitchFamily="50" charset="-128"/>
                          <a:ea typeface="ＭＳ Ｐゴシック" panose="020B0600070205080204" pitchFamily="50" charset="-128"/>
                        </a:rPr>
                        <a:t>営業報告の</a:t>
                      </a:r>
                      <a:endParaRPr kumimoji="1" lang="en-US" altLang="ja-JP" sz="800" dirty="0">
                        <a:solidFill>
                          <a:srgbClr val="FF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rgbClr val="FF0000"/>
                          </a:solidFill>
                          <a:latin typeface="ＭＳ Ｐゴシック" panose="020B0600070205080204" pitchFamily="50" charset="-128"/>
                          <a:ea typeface="ＭＳ Ｐゴシック" panose="020B0600070205080204" pitchFamily="50" charset="-128"/>
                        </a:rPr>
                        <a:t>取り纏め</a:t>
                      </a:r>
                    </a:p>
                  </a:txBody>
                  <a:tcPr marL="36000" marR="36000" marT="36000" marB="36000" anchor="ctr"/>
                </a:tc>
                <a:tc>
                  <a:txBody>
                    <a:bodyPr/>
                    <a:lstStyle/>
                    <a:p>
                      <a:pPr marL="0" algn="ctr" defTabSz="742950" rtl="0" eaLnBrk="1" latinLnBrk="0" hangingPunct="1"/>
                      <a:r>
                        <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rPr>
                        <a:t>―</a:t>
                      </a:r>
                      <a:endPar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marT="36000" marB="36000"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rPr>
                        <a:t>―</a:t>
                      </a:r>
                      <a:endPar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marT="36000" marB="36000" anchor="ctr"/>
                </a:tc>
                <a:tc>
                  <a:txBody>
                    <a:bodyPr/>
                    <a:lstStyle/>
                    <a:p>
                      <a:pPr marL="0" algn="ctr" defTabSz="742950" rtl="0" eaLnBrk="1" latinLnBrk="0" hangingPunct="1"/>
                      <a:r>
                        <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rPr>
                        <a:t>―</a:t>
                      </a:r>
                      <a:endPar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marT="36000" marB="36000"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latin typeface="ＭＳ Ｐゴシック" panose="020B0600070205080204" pitchFamily="50" charset="-128"/>
                          <a:ea typeface="ＭＳ Ｐゴシック" panose="020B0600070205080204" pitchFamily="50" charset="-128"/>
                        </a:rPr>
                        <a:t>数値入力等の書類作成ミス</a:t>
                      </a:r>
                    </a:p>
                  </a:txBody>
                  <a:tcPr marL="36000" marR="36000" marT="36000" marB="36000" anchor="ctr"/>
                </a:tc>
                <a:extLst>
                  <a:ext uri="{0D108BD9-81ED-4DB2-BD59-A6C34878D82A}">
                    <a16:rowId xmlns:a16="http://schemas.microsoft.com/office/drawing/2014/main" val="2787000434"/>
                  </a:ext>
                </a:extLst>
              </a:tr>
              <a:tr h="306825">
                <a:tc>
                  <a:txBody>
                    <a:bodyPr/>
                    <a:lstStyle/>
                    <a:p>
                      <a:pPr algn="ctr"/>
                      <a:r>
                        <a:rPr kumimoji="1" lang="ja-JP" altLang="en-US" sz="800" dirty="0">
                          <a:solidFill>
                            <a:srgbClr val="FF0000"/>
                          </a:solidFill>
                          <a:latin typeface="ＭＳ Ｐゴシック" panose="020B0600070205080204" pitchFamily="50" charset="-128"/>
                          <a:ea typeface="ＭＳ Ｐゴシック" panose="020B0600070205080204" pitchFamily="50" charset="-128"/>
                        </a:rPr>
                        <a:t>下請けへの</a:t>
                      </a:r>
                      <a:endParaRPr kumimoji="1" lang="en-US" altLang="ja-JP" sz="800" dirty="0">
                        <a:solidFill>
                          <a:srgbClr val="FF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rgbClr val="FF0000"/>
                          </a:solidFill>
                          <a:latin typeface="ＭＳ Ｐゴシック" panose="020B0600070205080204" pitchFamily="50" charset="-128"/>
                          <a:ea typeface="ＭＳ Ｐゴシック" panose="020B0600070205080204" pitchFamily="50" charset="-128"/>
                        </a:rPr>
                        <a:t>発注</a:t>
                      </a:r>
                      <a:endParaRPr kumimoji="1" lang="en-US" altLang="ja-JP" sz="8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marL="0" algn="ctr" defTabSz="742950" rtl="0" eaLnBrk="1" latinLnBrk="0" hangingPunct="1"/>
                      <a:r>
                        <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rPr>
                        <a:t>―</a:t>
                      </a:r>
                      <a:endPar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marT="36000" marB="36000" anchor="ctr"/>
                </a:tc>
                <a:tc>
                  <a:txBody>
                    <a:bodyPr/>
                    <a:lstStyle/>
                    <a:p>
                      <a:pPr algn="l"/>
                      <a:r>
                        <a:rPr kumimoji="1" lang="ja-JP" altLang="en-US" sz="800" dirty="0">
                          <a:solidFill>
                            <a:srgbClr val="FF0000"/>
                          </a:solidFill>
                          <a:latin typeface="ＭＳ Ｐゴシック" panose="020B0600070205080204" pitchFamily="50" charset="-128"/>
                          <a:ea typeface="ＭＳ Ｐゴシック" panose="020B0600070205080204" pitchFamily="50" charset="-128"/>
                        </a:rPr>
                        <a:t>贈収賄などの不正行為</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latin typeface="ＭＳ Ｐゴシック" panose="020B0600070205080204" pitchFamily="50" charset="-128"/>
                          <a:ea typeface="ＭＳ Ｐゴシック" panose="020B0600070205080204" pitchFamily="50" charset="-128"/>
                        </a:rPr>
                        <a:t>数量・納期・金額等の発注ミス</a:t>
                      </a:r>
                    </a:p>
                  </a:txBody>
                  <a:tcPr marL="36000" marR="36000" marT="36000" marB="36000" anchor="ctr"/>
                </a:tc>
                <a:tc>
                  <a:txBody>
                    <a:bodyPr/>
                    <a:lstStyle/>
                    <a:p>
                      <a:pPr marL="0" algn="l" defTabSz="742950" rtl="0" eaLnBrk="1" latinLnBrk="0" hangingPunct="1"/>
                      <a:r>
                        <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rPr>
                        <a:t>下請法違反</a:t>
                      </a:r>
                      <a:endPar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endParaRPr>
                    </a:p>
                    <a:p>
                      <a:pPr marL="0" algn="l" defTabSz="742950" rtl="0" eaLnBrk="1" latinLnBrk="0" hangingPunct="1"/>
                      <a:r>
                        <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rPr>
                        <a:t>業法違反</a:t>
                      </a:r>
                    </a:p>
                  </a:txBody>
                  <a:tcPr marL="36000" marR="36000" marT="36000" marB="36000" anchor="ctr"/>
                </a:tc>
                <a:tc>
                  <a:txBody>
                    <a:bodyPr/>
                    <a:lstStyle/>
                    <a:p>
                      <a:pPr marL="0" algn="ctr" defTabSz="742950" rtl="0" eaLnBrk="1" latinLnBrk="0" hangingPunct="1"/>
                      <a:r>
                        <a:rPr kumimoji="1" lang="en-US" altLang="ja-JP" sz="800" kern="1200" dirty="0">
                          <a:solidFill>
                            <a:srgbClr val="FF0000"/>
                          </a:solidFill>
                          <a:latin typeface="ＭＳ Ｐゴシック" panose="020B0600070205080204" pitchFamily="50" charset="-128"/>
                          <a:ea typeface="ＭＳ Ｐゴシック" panose="020B0600070205080204" pitchFamily="50" charset="-128"/>
                          <a:cs typeface="+mn-cs"/>
                        </a:rPr>
                        <a:t>―</a:t>
                      </a:r>
                      <a:endParaRPr kumimoji="1" lang="ja-JP" altLang="en-US" sz="80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marT="36000" marB="36000" anchor="ctr"/>
                </a:tc>
                <a:extLst>
                  <a:ext uri="{0D108BD9-81ED-4DB2-BD59-A6C34878D82A}">
                    <a16:rowId xmlns:a16="http://schemas.microsoft.com/office/drawing/2014/main" val="2423842125"/>
                  </a:ext>
                </a:extLst>
              </a:tr>
            </a:tbl>
          </a:graphicData>
        </a:graphic>
      </p:graphicFrame>
    </p:spTree>
    <p:extLst>
      <p:ext uri="{BB962C8B-B14F-4D97-AF65-F5344CB8AC3E}">
        <p14:creationId xmlns:p14="http://schemas.microsoft.com/office/powerpoint/2010/main" val="638051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834"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a:t>
            </a:r>
            <a:r>
              <a:rPr lang="ja-JP" altLang="en-US" sz="1800" dirty="0"/>
              <a:t>演習</a:t>
            </a:r>
            <a:r>
              <a:rPr lang="en-US" altLang="ja-JP" sz="1800" dirty="0"/>
              <a:t>a】</a:t>
            </a:r>
            <a:r>
              <a:rPr lang="ja-JP" altLang="en-US" sz="1800" dirty="0"/>
              <a:t>　</a:t>
            </a:r>
            <a:r>
              <a:rPr lang="en-US" altLang="ja-JP" sz="1800" dirty="0"/>
              <a:t>(2)</a:t>
            </a:r>
            <a:r>
              <a:rPr lang="ja-JP" altLang="en-US" sz="1800" dirty="0">
                <a:latin typeface="ＭＳ Ｐゴシック" panose="020B0600070205080204" pitchFamily="50" charset="-128"/>
                <a:ea typeface="ＭＳ Ｐゴシック" panose="020B0600070205080204" pitchFamily="50" charset="-128"/>
              </a:rPr>
              <a:t>リスクの洗い出し</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①ご自身および部下が担当している業務を記載してください。</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②記載された業務ごとにリスクの洗い出しをしてください。</a:t>
            </a:r>
            <a:endParaRPr lang="en-US" altLang="ja-JP" sz="1600" dirty="0">
              <a:latin typeface="ＭＳ Ｐゴシック" panose="020B0600070205080204" pitchFamily="50" charset="-128"/>
              <a:ea typeface="ＭＳ Ｐゴシック" panose="020B060007020508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877242625"/>
              </p:ext>
            </p:extLst>
          </p:nvPr>
        </p:nvGraphicFramePr>
        <p:xfrm>
          <a:off x="177941" y="1909336"/>
          <a:ext cx="9432001" cy="4654833"/>
        </p:xfrm>
        <a:graphic>
          <a:graphicData uri="http://schemas.openxmlformats.org/drawingml/2006/table">
            <a:tbl>
              <a:tblPr firstRow="1" bandRow="1">
                <a:tableStyleId>{5940675A-B579-460E-94D1-54222C63F5DA}</a:tableStyleId>
              </a:tblPr>
              <a:tblGrid>
                <a:gridCol w="360260">
                  <a:extLst>
                    <a:ext uri="{9D8B030D-6E8A-4147-A177-3AD203B41FA5}">
                      <a16:colId xmlns:a16="http://schemas.microsoft.com/office/drawing/2014/main" val="3490204246"/>
                    </a:ext>
                  </a:extLst>
                </a:gridCol>
                <a:gridCol w="1801301">
                  <a:extLst>
                    <a:ext uri="{9D8B030D-6E8A-4147-A177-3AD203B41FA5}">
                      <a16:colId xmlns:a16="http://schemas.microsoft.com/office/drawing/2014/main" val="2242755418"/>
                    </a:ext>
                  </a:extLst>
                </a:gridCol>
                <a:gridCol w="1817610">
                  <a:extLst>
                    <a:ext uri="{9D8B030D-6E8A-4147-A177-3AD203B41FA5}">
                      <a16:colId xmlns:a16="http://schemas.microsoft.com/office/drawing/2014/main" val="3801705187"/>
                    </a:ext>
                  </a:extLst>
                </a:gridCol>
                <a:gridCol w="1817610">
                  <a:extLst>
                    <a:ext uri="{9D8B030D-6E8A-4147-A177-3AD203B41FA5}">
                      <a16:colId xmlns:a16="http://schemas.microsoft.com/office/drawing/2014/main" val="805803041"/>
                    </a:ext>
                  </a:extLst>
                </a:gridCol>
                <a:gridCol w="1817610">
                  <a:extLst>
                    <a:ext uri="{9D8B030D-6E8A-4147-A177-3AD203B41FA5}">
                      <a16:colId xmlns:a16="http://schemas.microsoft.com/office/drawing/2014/main" val="3425674485"/>
                    </a:ext>
                  </a:extLst>
                </a:gridCol>
                <a:gridCol w="1817610">
                  <a:extLst>
                    <a:ext uri="{9D8B030D-6E8A-4147-A177-3AD203B41FA5}">
                      <a16:colId xmlns:a16="http://schemas.microsoft.com/office/drawing/2014/main" val="3661491910"/>
                    </a:ext>
                  </a:extLst>
                </a:gridCol>
              </a:tblGrid>
              <a:tr h="362193">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solidFill>
                      <a:schemeClr val="accent1">
                        <a:lumMod val="60000"/>
                        <a:lumOff val="40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業務</a:t>
                      </a:r>
                    </a:p>
                  </a:txBody>
                  <a:tcPr marL="36000" marR="36000" marT="36000" marB="36000" anchor="ctr">
                    <a:solidFill>
                      <a:schemeClr val="accent1">
                        <a:lumMod val="60000"/>
                        <a:lumOff val="40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人事労務リスク</a:t>
                      </a:r>
                      <a:r>
                        <a:rPr kumimoji="1" lang="en-US" altLang="ja-JP" sz="1200" dirty="0">
                          <a:latin typeface="ＭＳ Ｐゴシック" panose="020B0600070205080204" pitchFamily="50" charset="-128"/>
                          <a:ea typeface="ＭＳ Ｐゴシック" panose="020B0600070205080204" pitchFamily="50" charset="-128"/>
                        </a:rPr>
                        <a:t>(A)</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solidFill>
                      <a:schemeClr val="accent1">
                        <a:lumMod val="60000"/>
                        <a:lumOff val="40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コンプライアンスリスク</a:t>
                      </a:r>
                      <a:r>
                        <a:rPr kumimoji="1" lang="en-US" altLang="ja-JP" sz="1200" dirty="0">
                          <a:latin typeface="ＭＳ Ｐゴシック" panose="020B0600070205080204" pitchFamily="50" charset="-128"/>
                          <a:ea typeface="ＭＳ Ｐゴシック" panose="020B0600070205080204" pitchFamily="50" charset="-128"/>
                        </a:rPr>
                        <a:t>(B)</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solidFill>
                      <a:schemeClr val="accent1">
                        <a:lumMod val="60000"/>
                        <a:lumOff val="40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自然災害リスク</a:t>
                      </a:r>
                      <a:r>
                        <a:rPr kumimoji="1" lang="en-US" altLang="ja-JP" sz="1200" dirty="0">
                          <a:latin typeface="ＭＳ Ｐゴシック" panose="020B0600070205080204" pitchFamily="50" charset="-128"/>
                          <a:ea typeface="ＭＳ Ｐゴシック" panose="020B0600070205080204" pitchFamily="50" charset="-128"/>
                        </a:rPr>
                        <a:t>(C)</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solidFill>
                      <a:schemeClr val="accent1">
                        <a:lumMod val="60000"/>
                        <a:lumOff val="40000"/>
                      </a:schemeClr>
                    </a:solidFill>
                  </a:tcP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オペレーショナルリスク</a:t>
                      </a:r>
                      <a:r>
                        <a:rPr kumimoji="1" lang="en-US" altLang="ja-JP" sz="1200" dirty="0">
                          <a:latin typeface="ＭＳ Ｐゴシック" panose="020B0600070205080204" pitchFamily="50" charset="-128"/>
                          <a:ea typeface="ＭＳ Ｐゴシック" panose="020B0600070205080204" pitchFamily="50" charset="-128"/>
                        </a:rPr>
                        <a:t>(D)</a:t>
                      </a:r>
                    </a:p>
                  </a:txBody>
                  <a:tcPr marL="36000" marR="36000" marT="36000" marB="36000" anchor="ctr">
                    <a:solidFill>
                      <a:schemeClr val="accent1">
                        <a:lumMod val="60000"/>
                        <a:lumOff val="40000"/>
                      </a:schemeClr>
                    </a:solidFill>
                  </a:tcPr>
                </a:tc>
                <a:extLst>
                  <a:ext uri="{0D108BD9-81ED-4DB2-BD59-A6C34878D82A}">
                    <a16:rowId xmlns:a16="http://schemas.microsoft.com/office/drawing/2014/main" val="3483941008"/>
                  </a:ext>
                </a:extLst>
              </a:tr>
              <a:tr h="612000">
                <a:tc>
                  <a:txBody>
                    <a:bodyPr/>
                    <a:lstStyle/>
                    <a:p>
                      <a:pPr algn="ct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例</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r>
                        <a:rPr kumimoji="1" lang="ja-JP" altLang="en-US" sz="1200" dirty="0">
                          <a:solidFill>
                            <a:srgbClr val="FF0000"/>
                          </a:solidFill>
                          <a:latin typeface="ＭＳ Ｐゴシック" panose="020B0600070205080204" pitchFamily="50" charset="-128"/>
                          <a:ea typeface="ＭＳ Ｐゴシック" panose="020B0600070205080204" pitchFamily="50" charset="-128"/>
                        </a:rPr>
                        <a:t>顧客往訪</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往訪時の交通事故</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p>
                      <a:pPr algn="l"/>
                      <a:r>
                        <a:rPr kumimoji="1" lang="ja-JP" altLang="en-US" sz="1200" dirty="0">
                          <a:solidFill>
                            <a:srgbClr val="FF0000"/>
                          </a:solidFill>
                          <a:latin typeface="ＭＳ Ｐゴシック" panose="020B0600070205080204" pitchFamily="50" charset="-128"/>
                          <a:ea typeface="ＭＳ Ｐゴシック" panose="020B0600070205080204" pitchFamily="50" charset="-128"/>
                        </a:rPr>
                        <a:t>直行直帰時の労働時間管理</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r>
                        <a:rPr kumimoji="1" lang="ja-JP" altLang="en-US" sz="1200" dirty="0">
                          <a:solidFill>
                            <a:srgbClr val="FF0000"/>
                          </a:solidFill>
                          <a:latin typeface="ＭＳ Ｐゴシック" panose="020B0600070205080204" pitchFamily="50" charset="-128"/>
                          <a:ea typeface="ＭＳ Ｐゴシック" panose="020B0600070205080204" pitchFamily="50" charset="-128"/>
                        </a:rPr>
                        <a:t>贈収賄などの不正行為</a:t>
                      </a:r>
                    </a:p>
                  </a:txBody>
                  <a:tcPr marL="36000" marR="36000" marT="36000" marB="36000" anchor="ctr"/>
                </a:tc>
                <a:tc>
                  <a:txBody>
                    <a:bodyPr/>
                    <a:lstStyle/>
                    <a:p>
                      <a:pPr algn="l"/>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外訪時に被災した際の安否確認</a:t>
                      </a:r>
                    </a:p>
                  </a:txBody>
                  <a:tcPr marL="36000" marR="36000" marT="36000" marB="36000" anchor="ctr"/>
                </a:tc>
                <a:tc>
                  <a:txBody>
                    <a:bodyPr/>
                    <a:lstStyle/>
                    <a:p>
                      <a:pPr algn="l"/>
                      <a:r>
                        <a:rPr kumimoji="1" lang="ja-JP" altLang="en-US" sz="1200" dirty="0">
                          <a:solidFill>
                            <a:srgbClr val="FF0000"/>
                          </a:solidFill>
                          <a:latin typeface="ＭＳ Ｐゴシック" panose="020B0600070205080204" pitchFamily="50" charset="-128"/>
                          <a:ea typeface="ＭＳ Ｐゴシック" panose="020B0600070205080204" pitchFamily="50" charset="-128"/>
                        </a:rPr>
                        <a:t>顧客の機密情報漏洩</a:t>
                      </a:r>
                    </a:p>
                  </a:txBody>
                  <a:tcPr marL="36000" marR="36000" marT="36000" marB="36000" anchor="ctr"/>
                </a:tc>
                <a:extLst>
                  <a:ext uri="{0D108BD9-81ED-4DB2-BD59-A6C34878D82A}">
                    <a16:rowId xmlns:a16="http://schemas.microsoft.com/office/drawing/2014/main" val="1160676497"/>
                  </a:ext>
                </a:extLst>
              </a:tr>
              <a:tr h="612000">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1</a:t>
                      </a: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a:latin typeface="ＭＳ Ｐゴシック" panose="020B0600070205080204" pitchFamily="50" charset="-128"/>
                        <a:ea typeface="ＭＳ Ｐゴシック" panose="020B0600070205080204" pitchFamily="50" charset="-128"/>
                      </a:endParaRPr>
                    </a:p>
                  </a:txBody>
                  <a:tcPr marL="36000" marR="36000" marT="36000" marB="36000" anchor="ctr"/>
                </a:tc>
                <a:extLst>
                  <a:ext uri="{0D108BD9-81ED-4DB2-BD59-A6C34878D82A}">
                    <a16:rowId xmlns:a16="http://schemas.microsoft.com/office/drawing/2014/main" val="2787000434"/>
                  </a:ext>
                </a:extLst>
              </a:tr>
              <a:tr h="612000">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2</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en-US" altLang="ja-JP"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extLst>
                  <a:ext uri="{0D108BD9-81ED-4DB2-BD59-A6C34878D82A}">
                    <a16:rowId xmlns:a16="http://schemas.microsoft.com/office/drawing/2014/main" val="2423842125"/>
                  </a:ext>
                </a:extLst>
              </a:tr>
              <a:tr h="612000">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3</a:t>
                      </a:r>
                    </a:p>
                  </a:txBody>
                  <a:tcPr marL="36000" marR="36000" marT="36000" marB="36000" anchor="ctr"/>
                </a:tc>
                <a:tc>
                  <a:txBody>
                    <a:bodyPr/>
                    <a:lstStyle/>
                    <a:p>
                      <a:pPr algn="l"/>
                      <a:endParaRPr kumimoji="1" lang="en-US" altLang="ja-JP"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extLst>
                  <a:ext uri="{0D108BD9-81ED-4DB2-BD59-A6C34878D82A}">
                    <a16:rowId xmlns:a16="http://schemas.microsoft.com/office/drawing/2014/main" val="503809182"/>
                  </a:ext>
                </a:extLst>
              </a:tr>
              <a:tr h="612000">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4</a:t>
                      </a:r>
                    </a:p>
                  </a:txBody>
                  <a:tcPr marL="36000" marR="36000" marT="36000" marB="36000" anchor="ctr"/>
                </a:tc>
                <a:tc>
                  <a:txBody>
                    <a:bodyPr/>
                    <a:lstStyle/>
                    <a:p>
                      <a:pPr algn="l"/>
                      <a:endParaRPr kumimoji="1" lang="en-US" altLang="ja-JP"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extLst>
                  <a:ext uri="{0D108BD9-81ED-4DB2-BD59-A6C34878D82A}">
                    <a16:rowId xmlns:a16="http://schemas.microsoft.com/office/drawing/2014/main" val="3729930575"/>
                  </a:ext>
                </a:extLst>
              </a:tr>
              <a:tr h="612000">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5</a:t>
                      </a:r>
                    </a:p>
                  </a:txBody>
                  <a:tcPr marL="36000" marR="36000" marT="36000" marB="36000" anchor="ctr"/>
                </a:tc>
                <a:tc>
                  <a:txBody>
                    <a:bodyPr/>
                    <a:lstStyle/>
                    <a:p>
                      <a:pPr algn="l"/>
                      <a:endParaRPr kumimoji="1" lang="en-US" altLang="ja-JP"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extLst>
                  <a:ext uri="{0D108BD9-81ED-4DB2-BD59-A6C34878D82A}">
                    <a16:rowId xmlns:a16="http://schemas.microsoft.com/office/drawing/2014/main" val="612124033"/>
                  </a:ext>
                </a:extLst>
              </a:tr>
              <a:tr h="612000">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6</a:t>
                      </a:r>
                    </a:p>
                  </a:txBody>
                  <a:tcPr marL="36000" marR="36000" marT="36000" marB="36000" anchor="ctr"/>
                </a:tc>
                <a:tc>
                  <a:txBody>
                    <a:bodyPr/>
                    <a:lstStyle/>
                    <a:p>
                      <a:pPr algn="l"/>
                      <a:endParaRPr kumimoji="1" lang="en-US" altLang="ja-JP"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36000" marB="36000" anchor="ctr"/>
                </a:tc>
                <a:extLst>
                  <a:ext uri="{0D108BD9-81ED-4DB2-BD59-A6C34878D82A}">
                    <a16:rowId xmlns:a16="http://schemas.microsoft.com/office/drawing/2014/main" val="1236051408"/>
                  </a:ext>
                </a:extLst>
              </a:tr>
            </a:tbl>
          </a:graphicData>
        </a:graphic>
      </p:graphicFrame>
    </p:spTree>
    <p:extLst>
      <p:ext uri="{BB962C8B-B14F-4D97-AF65-F5344CB8AC3E}">
        <p14:creationId xmlns:p14="http://schemas.microsoft.com/office/powerpoint/2010/main" val="3568848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3642" name="think-cell スライド" r:id="rId6" imgW="473" imgH="473" progId="TCLayout.ActiveDocument.1">
                  <p:embed/>
                </p:oleObj>
              </mc:Choice>
              <mc:Fallback>
                <p:oleObj name="think-cell スライド" r:id="rId6" imgW="473" imgH="473" progId="TCLayout.ActiveDocument.1">
                  <p:embed/>
                  <p:pic>
                    <p:nvPicPr>
                      <p:cNvPr id="2" name="オブジェクト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正方形/長方形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kumimoji="1" lang="ja-JP" altLang="en-US" dirty="0">
              <a:latin typeface="ＭＳ Ｐゴシック" panose="020B0600070205080204" pitchFamily="50" charset="-128"/>
              <a:ea typeface="ＭＳ Ｐゴシック" panose="020B0600070205080204" pitchFamily="50" charset="-128"/>
              <a:cs typeface="+mj-cs"/>
              <a:sym typeface="ＭＳ Ｐゴシック" panose="020B0600070205080204" pitchFamily="50" charset="-128"/>
            </a:endParaRPr>
          </a:p>
        </p:txBody>
      </p:sp>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2-2-(3)</a:t>
            </a:r>
            <a:r>
              <a:rPr lang="en-US" altLang="ja-JP"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リスク</a:t>
            </a:r>
            <a:r>
              <a:rPr lang="ja-JP" altLang="en-US" sz="1800" dirty="0"/>
              <a:t>の</a:t>
            </a:r>
            <a:r>
              <a:rPr lang="ja-JP" altLang="en-US" sz="1800" dirty="0">
                <a:latin typeface="ＭＳ Ｐゴシック" panose="020B0600070205080204" pitchFamily="50" charset="-128"/>
                <a:ea typeface="ＭＳ Ｐゴシック" panose="020B0600070205080204" pitchFamily="50" charset="-128"/>
              </a:rPr>
              <a:t>評価</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複数の分野のリスクを客観的に評価するために、予め「評価指標」、「評価基準」、「スケール」を設定する必要があります。</a:t>
            </a:r>
          </a:p>
        </p:txBody>
      </p:sp>
      <p:sp>
        <p:nvSpPr>
          <p:cNvPr id="3" name="楕円 2"/>
          <p:cNvSpPr/>
          <p:nvPr/>
        </p:nvSpPr>
        <p:spPr>
          <a:xfrm>
            <a:off x="585216" y="2304288"/>
            <a:ext cx="2340000" cy="234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Ｐゴシック" panose="020B0600070205080204" pitchFamily="50" charset="-128"/>
                <a:ea typeface="ＭＳ Ｐゴシック" panose="020B0600070205080204" pitchFamily="50" charset="-128"/>
              </a:rPr>
              <a:t>評価指標</a:t>
            </a:r>
          </a:p>
        </p:txBody>
      </p:sp>
      <p:sp>
        <p:nvSpPr>
          <p:cNvPr id="14" name="楕円 13"/>
          <p:cNvSpPr/>
          <p:nvPr/>
        </p:nvSpPr>
        <p:spPr>
          <a:xfrm>
            <a:off x="3794760" y="2304288"/>
            <a:ext cx="2340000" cy="234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Ｐゴシック" panose="020B0600070205080204" pitchFamily="50" charset="-128"/>
                <a:ea typeface="ＭＳ Ｐゴシック" panose="020B0600070205080204" pitchFamily="50" charset="-128"/>
              </a:rPr>
              <a:t>評価基準</a:t>
            </a:r>
          </a:p>
        </p:txBody>
      </p:sp>
      <p:sp>
        <p:nvSpPr>
          <p:cNvPr id="7" name="楕円 6"/>
          <p:cNvSpPr/>
          <p:nvPr/>
        </p:nvSpPr>
        <p:spPr>
          <a:xfrm>
            <a:off x="7004304" y="2304288"/>
            <a:ext cx="2340000" cy="2340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ＭＳ Ｐゴシック" panose="020B0600070205080204" pitchFamily="50" charset="-128"/>
                <a:ea typeface="ＭＳ Ｐゴシック" panose="020B0600070205080204" pitchFamily="50" charset="-128"/>
              </a:rPr>
              <a:t>スケール</a:t>
            </a:r>
            <a:endParaRPr kumimoji="1" lang="ja-JP" altLang="en-US" sz="2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2883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122550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3099"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1-1.</a:t>
            </a:r>
            <a:r>
              <a:rPr lang="ja-JP" altLang="en-US" sz="1800" dirty="0">
                <a:latin typeface="ＭＳ Ｐゴシック" panose="020B0600070205080204" pitchFamily="50" charset="-128"/>
                <a:ea typeface="ＭＳ Ｐゴシック" panose="020B0600070205080204" pitchFamily="50" charset="-128"/>
              </a:rPr>
              <a:t>企業不祥事の変遷</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en-US" altLang="ja-JP" sz="1600" dirty="0">
                <a:latin typeface="ＭＳ Ｐゴシック" panose="020B0600070205080204" pitchFamily="50" charset="-128"/>
                <a:ea typeface="ＭＳ Ｐゴシック" panose="020B0600070205080204" pitchFamily="50" charset="-128"/>
              </a:rPr>
              <a:t>2000</a:t>
            </a:r>
            <a:r>
              <a:rPr lang="ja-JP" altLang="en-US" sz="1600" dirty="0">
                <a:latin typeface="ＭＳ Ｐゴシック" panose="020B0600070205080204" pitchFamily="50" charset="-128"/>
                <a:ea typeface="ＭＳ Ｐゴシック" panose="020B0600070205080204" pitchFamily="50" charset="-128"/>
              </a:rPr>
              <a:t>年代の企業不祥事は内部通報により、利害関係者より自社の都合を優先する業界や企業の「常識」が疑われる事案が明るみに出たことが特徴であり、</a:t>
            </a:r>
            <a:r>
              <a:rPr lang="en-US" altLang="ja-JP" sz="1600" dirty="0">
                <a:latin typeface="ＭＳ Ｐゴシック" panose="020B0600070205080204" pitchFamily="50" charset="-128"/>
                <a:ea typeface="ＭＳ Ｐゴシック" panose="020B0600070205080204" pitchFamily="50" charset="-128"/>
              </a:rPr>
              <a:t>2010</a:t>
            </a:r>
            <a:r>
              <a:rPr lang="ja-JP" altLang="en-US" sz="1600" dirty="0">
                <a:latin typeface="ＭＳ Ｐゴシック" panose="020B0600070205080204" pitchFamily="50" charset="-128"/>
                <a:ea typeface="ＭＳ Ｐゴシック" panose="020B0600070205080204" pitchFamily="50" charset="-128"/>
              </a:rPr>
              <a:t>年代初頭は、企業のガバナンスの在り方を問われる事案が多く発生しました。</a:t>
            </a:r>
          </a:p>
        </p:txBody>
      </p:sp>
      <p:sp>
        <p:nvSpPr>
          <p:cNvPr id="6" name="正方形/長方形 5"/>
          <p:cNvSpPr/>
          <p:nvPr/>
        </p:nvSpPr>
        <p:spPr>
          <a:xfrm>
            <a:off x="336805" y="2081094"/>
            <a:ext cx="1116857" cy="24209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ja-JP" sz="1400" dirty="0">
                <a:solidFill>
                  <a:schemeClr val="tx1"/>
                </a:solidFill>
                <a:latin typeface="ＭＳ Ｐゴシック" panose="020B0600070205080204" pitchFamily="50" charset="-128"/>
                <a:ea typeface="ＭＳ Ｐゴシック" panose="020B0600070205080204" pitchFamily="50" charset="-128"/>
              </a:rPr>
              <a:t>2000</a:t>
            </a:r>
            <a:r>
              <a:rPr lang="ja-JP" altLang="en-US" sz="1400" dirty="0">
                <a:solidFill>
                  <a:schemeClr val="tx1"/>
                </a:solidFill>
                <a:latin typeface="ＭＳ Ｐゴシック" panose="020B0600070205080204" pitchFamily="50" charset="-128"/>
                <a:ea typeface="ＭＳ Ｐゴシック" panose="020B0600070205080204" pitchFamily="50" charset="-128"/>
              </a:rPr>
              <a:t>年代</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336805" y="1824030"/>
            <a:ext cx="1116857" cy="21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年代</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1547447" y="1824030"/>
            <a:ext cx="7737230" cy="215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代表的な不祥事事例</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1547447" y="2081094"/>
            <a:ext cx="7737230" cy="68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食品メーカー</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rPr>
              <a:t>2000</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乳製品の生産設備において停電が発生し、基準を超える病原菌が発生したが、製造責任者が隠蔽し、市場に流通したことで</a:t>
            </a:r>
            <a:r>
              <a:rPr lang="ja-JP" altLang="en-US" sz="1400" dirty="0">
                <a:solidFill>
                  <a:schemeClr val="tx1"/>
                </a:solidFill>
                <a:latin typeface="ＭＳ Ｐゴシック" panose="020B0600070205080204" pitchFamily="50" charset="-128"/>
                <a:ea typeface="ＭＳ Ｐゴシック" panose="020B0600070205080204" pitchFamily="50" charset="-128"/>
              </a:rPr>
              <a:t>約</a:t>
            </a:r>
            <a:r>
              <a:rPr lang="en-US" altLang="ja-JP" sz="1400" dirty="0">
                <a:solidFill>
                  <a:schemeClr val="tx1"/>
                </a:solidFill>
                <a:latin typeface="ＭＳ Ｐゴシック" panose="020B0600070205080204" pitchFamily="50" charset="-128"/>
                <a:ea typeface="ＭＳ Ｐゴシック" panose="020B0600070205080204" pitchFamily="50" charset="-128"/>
              </a:rPr>
              <a:t>15,000</a:t>
            </a:r>
            <a:r>
              <a:rPr lang="ja-JP" altLang="en-US" sz="1400" dirty="0">
                <a:solidFill>
                  <a:schemeClr val="tx1"/>
                </a:solidFill>
                <a:latin typeface="ＭＳ Ｐゴシック" panose="020B0600070205080204" pitchFamily="50" charset="-128"/>
                <a:ea typeface="ＭＳ Ｐゴシック" panose="020B0600070205080204" pitchFamily="50" charset="-128"/>
              </a:rPr>
              <a:t>人に上る集団食中毒が発生した。</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1547447" y="2840299"/>
            <a:ext cx="7737229" cy="9025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自動車メーカー</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rPr>
              <a:t>2000</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r>
              <a:rPr lang="en-US" altLang="ja-JP" sz="1400" dirty="0">
                <a:solidFill>
                  <a:schemeClr val="tx1"/>
                </a:solidFill>
                <a:latin typeface="ＭＳ Ｐゴシック" panose="020B0600070205080204" pitchFamily="50" charset="-128"/>
                <a:ea typeface="ＭＳ Ｐゴシック" panose="020B0600070205080204" pitchFamily="50" charset="-128"/>
              </a:rPr>
              <a:t>2004</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en-US" altLang="ja-JP" sz="1400" dirty="0">
                <a:solidFill>
                  <a:schemeClr val="tx1"/>
                </a:solidFill>
                <a:latin typeface="ＭＳ Ｐゴシック" panose="020B0600070205080204" pitchFamily="50" charset="-128"/>
                <a:ea typeface="ＭＳ Ｐゴシック" panose="020B0600070205080204" pitchFamily="50" charset="-128"/>
              </a:rPr>
              <a:t>18</a:t>
            </a:r>
            <a:r>
              <a:rPr lang="ja-JP" altLang="en-US" sz="1400" dirty="0">
                <a:solidFill>
                  <a:schemeClr val="tx1"/>
                </a:solidFill>
                <a:latin typeface="ＭＳ Ｐゴシック" panose="020B0600070205080204" pitchFamily="50" charset="-128"/>
                <a:ea typeface="ＭＳ Ｐゴシック" panose="020B0600070205080204" pitchFamily="50" charset="-128"/>
              </a:rPr>
              <a:t>件約</a:t>
            </a:r>
            <a:r>
              <a:rPr lang="en-US" altLang="ja-JP" sz="1400" dirty="0">
                <a:solidFill>
                  <a:schemeClr val="tx1"/>
                </a:solidFill>
                <a:latin typeface="ＭＳ Ｐゴシック" panose="020B0600070205080204" pitchFamily="50" charset="-128"/>
                <a:ea typeface="ＭＳ Ｐゴシック" panose="020B0600070205080204" pitchFamily="50" charset="-128"/>
              </a:rPr>
              <a:t>69</a:t>
            </a:r>
            <a:r>
              <a:rPr lang="ja-JP" altLang="en-US" sz="1400" dirty="0">
                <a:solidFill>
                  <a:schemeClr val="tx1"/>
                </a:solidFill>
                <a:latin typeface="ＭＳ Ｐゴシック" panose="020B0600070205080204" pitchFamily="50" charset="-128"/>
                <a:ea typeface="ＭＳ Ｐゴシック" panose="020B0600070205080204" pitchFamily="50" charset="-128"/>
              </a:rPr>
              <a:t>万台にのぼるリコールに繋がる重大不具合情報を監督官庁へ報告せず、社内で隠蔽していることが内部告発により発覚した。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その後も</a:t>
            </a:r>
            <a:r>
              <a:rPr lang="en-US" altLang="ja-JP" sz="1400" dirty="0">
                <a:solidFill>
                  <a:schemeClr val="tx1"/>
                </a:solidFill>
                <a:latin typeface="ＭＳ Ｐゴシック" panose="020B0600070205080204" pitchFamily="50" charset="-128"/>
                <a:ea typeface="ＭＳ Ｐゴシック" panose="020B0600070205080204" pitchFamily="50" charset="-128"/>
              </a:rPr>
              <a:t>74</a:t>
            </a:r>
            <a:r>
              <a:rPr lang="ja-JP" altLang="en-US" sz="1400" dirty="0">
                <a:solidFill>
                  <a:schemeClr val="tx1"/>
                </a:solidFill>
                <a:latin typeface="ＭＳ Ｐゴシック" panose="020B0600070205080204" pitchFamily="50" charset="-128"/>
                <a:ea typeface="ＭＳ Ｐゴシック" panose="020B0600070205080204" pitchFamily="50" charset="-128"/>
              </a:rPr>
              <a:t>万台にのぼるリコール隠しが発覚し、一連のリコール隠しにより</a:t>
            </a:r>
            <a:r>
              <a:rPr lang="en-US" altLang="ja-JP" sz="1400" dirty="0">
                <a:solidFill>
                  <a:schemeClr val="tx1"/>
                </a:solidFill>
                <a:latin typeface="ＭＳ Ｐゴシック" panose="020B0600070205080204" pitchFamily="50" charset="-128"/>
                <a:ea typeface="ＭＳ Ｐゴシック" panose="020B0600070205080204" pitchFamily="50" charset="-128"/>
              </a:rPr>
              <a:t>2</a:t>
            </a:r>
            <a:r>
              <a:rPr lang="ja-JP" altLang="en-US" sz="1400" dirty="0">
                <a:solidFill>
                  <a:schemeClr val="tx1"/>
                </a:solidFill>
                <a:latin typeface="ＭＳ Ｐゴシック" panose="020B0600070205080204" pitchFamily="50" charset="-128"/>
                <a:ea typeface="ＭＳ Ｐゴシック" panose="020B0600070205080204" pitchFamily="50" charset="-128"/>
              </a:rPr>
              <a:t>件の死亡事故が発生した。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1547447" y="3818039"/>
            <a:ext cx="7737229" cy="68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飲食店</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rPr>
              <a:t>2007</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賞味</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消費期限の改ざん、産地偽装、食べ残しの再提供などを経営陣の指示の元、恒常的に行っていたことが内部告発をきっかけに発覚。</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336805" y="4577244"/>
            <a:ext cx="1116857" cy="2202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ja-JP" sz="1400" dirty="0">
                <a:solidFill>
                  <a:schemeClr val="tx1"/>
                </a:solidFill>
                <a:latin typeface="ＭＳ Ｐゴシック" panose="020B0600070205080204" pitchFamily="50" charset="-128"/>
                <a:ea typeface="ＭＳ Ｐゴシック" panose="020B0600070205080204" pitchFamily="50" charset="-128"/>
              </a:rPr>
              <a:t>2010</a:t>
            </a:r>
            <a:r>
              <a:rPr lang="ja-JP" altLang="en-US" sz="1400" dirty="0">
                <a:solidFill>
                  <a:schemeClr val="tx1"/>
                </a:solidFill>
                <a:latin typeface="ＭＳ Ｐゴシック" panose="020B0600070205080204" pitchFamily="50" charset="-128"/>
                <a:ea typeface="ＭＳ Ｐゴシック" panose="020B0600070205080204" pitchFamily="50" charset="-128"/>
              </a:rPr>
              <a:t>年代</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初頭</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1547447" y="4577244"/>
            <a:ext cx="7737230" cy="68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精密機器メーカー</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rPr>
              <a:t>2011</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バブル期の巨額損失を隠すために経営陣主導で不透明な</a:t>
            </a:r>
            <a:r>
              <a:rPr lang="en-US" altLang="ja-JP" sz="1400" dirty="0">
                <a:solidFill>
                  <a:schemeClr val="tx1"/>
                </a:solidFill>
                <a:latin typeface="ＭＳ Ｐゴシック" panose="020B0600070205080204" pitchFamily="50" charset="-128"/>
                <a:ea typeface="ＭＳ Ｐゴシック" panose="020B0600070205080204" pitchFamily="50" charset="-128"/>
              </a:rPr>
              <a:t>M&amp;A</a:t>
            </a:r>
            <a:r>
              <a:rPr lang="ja-JP" altLang="en-US" sz="1400" dirty="0">
                <a:solidFill>
                  <a:schemeClr val="tx1"/>
                </a:solidFill>
                <a:latin typeface="ＭＳ Ｐゴシック" panose="020B0600070205080204" pitchFamily="50" charset="-128"/>
                <a:ea typeface="ＭＳ Ｐゴシック" panose="020B0600070205080204" pitchFamily="50" charset="-128"/>
              </a:rPr>
              <a:t>取引と会計処理を行っていたことが週刊誌で報じられ、独自調査を行った社長が解任された。</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1547447" y="5336449"/>
            <a:ext cx="7737229" cy="68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製紙メーカー</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rPr>
              <a:t>2011</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創業家出身の経営者が子会社から取締役会の決議や賃借契約を作成しないまま個人的な融資を受け、多額の未返済融資が発生したため、特別背任で逮捕・起訴された。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1547447" y="6095654"/>
            <a:ext cx="7737229" cy="68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総合電機メーカ</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rPr>
              <a:t>2015</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経営トップ主導で利益の水増しや不適切な会計処理の強要など一連の不正を行い、</a:t>
            </a:r>
            <a:r>
              <a:rPr lang="en-US" altLang="ja-JP" sz="1400" dirty="0">
                <a:solidFill>
                  <a:schemeClr val="tx1"/>
                </a:solidFill>
                <a:latin typeface="ＭＳ Ｐゴシック" panose="020B0600070205080204" pitchFamily="50" charset="-128"/>
                <a:ea typeface="ＭＳ Ｐゴシック" panose="020B0600070205080204" pitchFamily="50" charset="-128"/>
              </a:rPr>
              <a:t>7</a:t>
            </a:r>
            <a:r>
              <a:rPr lang="ja-JP" altLang="en-US" sz="1400" dirty="0">
                <a:solidFill>
                  <a:schemeClr val="tx1"/>
                </a:solidFill>
                <a:latin typeface="ＭＳ Ｐゴシック" panose="020B0600070205080204" pitchFamily="50" charset="-128"/>
                <a:ea typeface="ＭＳ Ｐゴシック" panose="020B0600070205080204" pitchFamily="50" charset="-128"/>
              </a:rPr>
              <a:t>年間で</a:t>
            </a:r>
            <a:r>
              <a:rPr lang="en-US" altLang="ja-JP" sz="1400" dirty="0">
                <a:solidFill>
                  <a:schemeClr val="tx1"/>
                </a:solidFill>
                <a:latin typeface="ＭＳ Ｐゴシック" panose="020B0600070205080204" pitchFamily="50" charset="-128"/>
                <a:ea typeface="ＭＳ Ｐゴシック" panose="020B0600070205080204" pitchFamily="50" charset="-128"/>
              </a:rPr>
              <a:t>1500</a:t>
            </a:r>
            <a:r>
              <a:rPr lang="ja-JP" altLang="en-US" sz="1400" dirty="0">
                <a:solidFill>
                  <a:schemeClr val="tx1"/>
                </a:solidFill>
                <a:latin typeface="ＭＳ Ｐゴシック" panose="020B0600070205080204" pitchFamily="50" charset="-128"/>
                <a:ea typeface="ＭＳ Ｐゴシック" panose="020B0600070205080204" pitchFamily="50" charset="-128"/>
              </a:rPr>
              <a:t>億円以上の利益のかさ上げをした。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64240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664"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評価指標として、「発生可能性」、「影響度」、「管理の脆弱性」が代表的な例として挙げられます。それぞれの指標について、評価基準および尺度の例を記載していますので、各社の目的と状況に合ったものを選択して、リスク評価を実施してください。</a:t>
            </a:r>
          </a:p>
        </p:txBody>
      </p:sp>
      <p:sp>
        <p:nvSpPr>
          <p:cNvPr id="15" name="正方形/長方形 14"/>
          <p:cNvSpPr/>
          <p:nvPr/>
        </p:nvSpPr>
        <p:spPr>
          <a:xfrm>
            <a:off x="287569" y="2486373"/>
            <a:ext cx="1380744" cy="90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発生可能性</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（発生頻度）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1787185" y="2486373"/>
            <a:ext cx="3096000" cy="9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過去の発生頻度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自己体験、自社や他社での事例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企業の文化や特徴</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287569" y="3451718"/>
            <a:ext cx="1380744" cy="13031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影響度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1787185" y="3451718"/>
            <a:ext cx="3096000" cy="1303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buFont typeface="Arial" panose="020B0604020202020204" pitchFamily="34" charset="0"/>
              <a:buChar char="•"/>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業績（売上・利益）への影響</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社外からの評判への影響</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経営目標達成への影響</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業務遂行への影響</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5010912" y="2486373"/>
            <a:ext cx="4512166" cy="9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高・中・低</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月に</a:t>
            </a:r>
            <a:r>
              <a:rPr lang="en-US" altLang="ja-JP" sz="1600" dirty="0">
                <a:solidFill>
                  <a:schemeClr val="tx1"/>
                </a:solidFill>
                <a:latin typeface="ＭＳ Ｐゴシック" panose="020B0600070205080204" pitchFamily="50" charset="-128"/>
                <a:ea typeface="ＭＳ Ｐゴシック" panose="020B0600070205080204" pitchFamily="50" charset="-128"/>
              </a:rPr>
              <a:t>1</a:t>
            </a:r>
            <a:r>
              <a:rPr lang="ja-JP" altLang="en-US" sz="1600" dirty="0">
                <a:solidFill>
                  <a:schemeClr val="tx1"/>
                </a:solidFill>
                <a:latin typeface="ＭＳ Ｐゴシック" panose="020B0600070205080204" pitchFamily="50" charset="-128"/>
                <a:ea typeface="ＭＳ Ｐゴシック" panose="020B0600070205080204" pitchFamily="50" charset="-128"/>
              </a:rPr>
              <a:t>回程度・年に</a:t>
            </a:r>
            <a:r>
              <a:rPr lang="en-US" altLang="ja-JP" sz="1600" dirty="0">
                <a:solidFill>
                  <a:schemeClr val="tx1"/>
                </a:solidFill>
                <a:latin typeface="ＭＳ Ｐゴシック" panose="020B0600070205080204" pitchFamily="50" charset="-128"/>
                <a:ea typeface="ＭＳ Ｐゴシック" panose="020B0600070205080204" pitchFamily="50" charset="-128"/>
              </a:rPr>
              <a:t>1</a:t>
            </a:r>
            <a:r>
              <a:rPr lang="ja-JP" altLang="en-US" sz="1600" dirty="0">
                <a:solidFill>
                  <a:schemeClr val="tx1"/>
                </a:solidFill>
                <a:latin typeface="ＭＳ Ｐゴシック" panose="020B0600070205080204" pitchFamily="50" charset="-128"/>
                <a:ea typeface="ＭＳ Ｐゴシック" panose="020B0600070205080204" pitchFamily="50" charset="-128"/>
              </a:rPr>
              <a:t>回程度・数年に</a:t>
            </a:r>
            <a:r>
              <a:rPr lang="en-US" altLang="ja-JP" sz="1600" dirty="0">
                <a:solidFill>
                  <a:schemeClr val="tx1"/>
                </a:solidFill>
                <a:latin typeface="ＭＳ Ｐゴシック" panose="020B0600070205080204" pitchFamily="50" charset="-128"/>
                <a:ea typeface="ＭＳ Ｐゴシック" panose="020B0600070205080204" pitchFamily="50" charset="-128"/>
              </a:rPr>
              <a:t>1</a:t>
            </a:r>
            <a:r>
              <a:rPr lang="ja-JP" altLang="en-US" sz="1600" dirty="0">
                <a:solidFill>
                  <a:schemeClr val="tx1"/>
                </a:solidFill>
                <a:latin typeface="ＭＳ Ｐゴシック" panose="020B0600070205080204" pitchFamily="50" charset="-128"/>
                <a:ea typeface="ＭＳ Ｐゴシック" panose="020B0600070205080204" pitchFamily="50" charset="-128"/>
              </a:rPr>
              <a:t>回程度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日常的に発生・中程度・ごくまれに発生</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5010912" y="3451718"/>
            <a:ext cx="4512166" cy="1303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高・中・低</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en-US" altLang="ja-JP" sz="1600" dirty="0">
                <a:solidFill>
                  <a:schemeClr val="tx1"/>
                </a:solidFill>
                <a:latin typeface="ＭＳ Ｐゴシック" panose="020B0600070205080204" pitchFamily="50" charset="-128"/>
                <a:ea typeface="ＭＳ Ｐゴシック" panose="020B0600070205080204" pitchFamily="50" charset="-128"/>
              </a:rPr>
              <a:t>1,000</a:t>
            </a:r>
            <a:r>
              <a:rPr lang="ja-JP" altLang="en-US" sz="1600" dirty="0">
                <a:solidFill>
                  <a:schemeClr val="tx1"/>
                </a:solidFill>
                <a:latin typeface="ＭＳ Ｐゴシック" panose="020B0600070205080204" pitchFamily="50" charset="-128"/>
                <a:ea typeface="ＭＳ Ｐゴシック" panose="020B0600070205080204" pitchFamily="50" charset="-128"/>
              </a:rPr>
              <a:t>万円</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以上・</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万円以上・</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万円以内</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平均経常利益率の</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以上・</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程度・</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未満</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全社的な影響</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・部門的な影響・一部への影響</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1787185" y="2105596"/>
            <a:ext cx="3096000" cy="3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評価基準例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5010912" y="2105596"/>
            <a:ext cx="4512166" cy="3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スケールの例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87569" y="4826256"/>
            <a:ext cx="1380744" cy="90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管理の</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脆弱性</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1787185" y="4826256"/>
            <a:ext cx="3096000" cy="9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規程や対応マニュアルの整備度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従業員の理解度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5010912" y="4826256"/>
            <a:ext cx="4512166" cy="9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高・中・低</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できていない・ほぼできている・できている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287569" y="2107842"/>
            <a:ext cx="1380744" cy="3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評価指標例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2-2-(3).</a:t>
            </a:r>
            <a:r>
              <a:rPr lang="ja-JP" altLang="en-US" sz="1800" dirty="0">
                <a:latin typeface="ＭＳ Ｐゴシック" panose="020B0600070205080204" pitchFamily="50" charset="-128"/>
                <a:ea typeface="ＭＳ Ｐゴシック" panose="020B0600070205080204" pitchFamily="50" charset="-128"/>
              </a:rPr>
              <a:t>リスク</a:t>
            </a:r>
            <a:r>
              <a:rPr lang="ja-JP" altLang="en-US" sz="1800" dirty="0"/>
              <a:t>の</a:t>
            </a:r>
            <a:r>
              <a:rPr lang="ja-JP" altLang="en-US" sz="1800" dirty="0">
                <a:latin typeface="ＭＳ Ｐゴシック" panose="020B0600070205080204" pitchFamily="50" charset="-128"/>
                <a:ea typeface="ＭＳ Ｐゴシック" panose="020B0600070205080204" pitchFamily="50" charset="-128"/>
              </a:rPr>
              <a:t>評価</a:t>
            </a:r>
            <a:endParaRPr kumimoji="1" lang="ja-JP" altLang="en-US" sz="1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20275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5687"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洗い出しを行ったリスク項目について、評価指標・評価基準・スケールを設定し、リスク評価を実施します。</a:t>
            </a:r>
            <a:endParaRPr lang="en-US" altLang="ja-JP" sz="1600" dirty="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nvGraphicFramePr>
        <p:xfrm>
          <a:off x="1188169" y="4523196"/>
          <a:ext cx="7426536" cy="1474745"/>
        </p:xfrm>
        <a:graphic>
          <a:graphicData uri="http://schemas.openxmlformats.org/drawingml/2006/table">
            <a:tbl>
              <a:tblPr firstRow="1" bandRow="1">
                <a:tableStyleId>{5940675A-B579-460E-94D1-54222C63F5DA}</a:tableStyleId>
              </a:tblPr>
              <a:tblGrid>
                <a:gridCol w="2376000">
                  <a:extLst>
                    <a:ext uri="{9D8B030D-6E8A-4147-A177-3AD203B41FA5}">
                      <a16:colId xmlns:a16="http://schemas.microsoft.com/office/drawing/2014/main" val="583044536"/>
                    </a:ext>
                  </a:extLst>
                </a:gridCol>
                <a:gridCol w="1683512">
                  <a:extLst>
                    <a:ext uri="{9D8B030D-6E8A-4147-A177-3AD203B41FA5}">
                      <a16:colId xmlns:a16="http://schemas.microsoft.com/office/drawing/2014/main" val="3140480152"/>
                    </a:ext>
                  </a:extLst>
                </a:gridCol>
                <a:gridCol w="1683512">
                  <a:extLst>
                    <a:ext uri="{9D8B030D-6E8A-4147-A177-3AD203B41FA5}">
                      <a16:colId xmlns:a16="http://schemas.microsoft.com/office/drawing/2014/main" val="1078542004"/>
                    </a:ext>
                  </a:extLst>
                </a:gridCol>
                <a:gridCol w="1683512">
                  <a:extLst>
                    <a:ext uri="{9D8B030D-6E8A-4147-A177-3AD203B41FA5}">
                      <a16:colId xmlns:a16="http://schemas.microsoft.com/office/drawing/2014/main" val="1045909645"/>
                    </a:ext>
                  </a:extLst>
                </a:gridCol>
              </a:tblGrid>
              <a:tr h="205706">
                <a:tc rowSpan="2">
                  <a:txBody>
                    <a:bodyPr/>
                    <a:lstStyle/>
                    <a:p>
                      <a:pPr algn="ctr"/>
                      <a:r>
                        <a:rPr kumimoji="1" lang="ja-JP" altLang="en-US" dirty="0">
                          <a:latin typeface="ＭＳ Ｐゴシック" panose="020B0600070205080204" pitchFamily="50" charset="-128"/>
                          <a:ea typeface="ＭＳ Ｐゴシック" panose="020B0600070205080204" pitchFamily="50" charset="-128"/>
                        </a:rPr>
                        <a:t>リスクの種類</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dirty="0">
                          <a:latin typeface="ＭＳ Ｐゴシック" panose="020B0600070205080204" pitchFamily="50" charset="-128"/>
                          <a:ea typeface="ＭＳ Ｐゴシック" panose="020B0600070205080204" pitchFamily="50" charset="-128"/>
                        </a:rPr>
                        <a:t>リスク項目</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発生可能性</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影響度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01501783"/>
                  </a:ext>
                </a:extLst>
              </a:tr>
              <a:tr h="205706">
                <a:tc vMerge="1">
                  <a:txBody>
                    <a:bodyPr/>
                    <a:lstStyle/>
                    <a:p>
                      <a:endParaRPr kumimoji="1" lang="ja-JP" altLang="en-US" dirty="0"/>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dirty="0"/>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dirty="0">
                          <a:latin typeface="ＭＳ Ｐゴシック" panose="020B0600070205080204" pitchFamily="50" charset="-128"/>
                          <a:ea typeface="ＭＳ Ｐゴシック" panose="020B0600070205080204" pitchFamily="50" charset="-128"/>
                        </a:rPr>
                        <a:t>過去の発生頻度</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dirty="0">
                          <a:latin typeface="ＭＳ Ｐゴシック" panose="020B0600070205080204" pitchFamily="50" charset="-128"/>
                          <a:ea typeface="ＭＳ Ｐゴシック" panose="020B0600070205080204" pitchFamily="50" charset="-128"/>
                        </a:rPr>
                        <a:t>業務遂行への影響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42568087"/>
                  </a:ext>
                </a:extLst>
              </a:tr>
              <a:tr h="205706">
                <a:tc>
                  <a:txBody>
                    <a:bodyPr/>
                    <a:lstStyle/>
                    <a:p>
                      <a:r>
                        <a:rPr kumimoji="1" lang="ja-JP" altLang="en-US" dirty="0">
                          <a:latin typeface="ＭＳ Ｐゴシック" panose="020B0600070205080204" pitchFamily="50" charset="-128"/>
                          <a:ea typeface="ＭＳ Ｐゴシック" panose="020B0600070205080204" pitchFamily="50" charset="-128"/>
                        </a:rPr>
                        <a:t>オペ</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レーショナルリスク</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dirty="0">
                          <a:latin typeface="ＭＳ Ｐゴシック" panose="020B0600070205080204" pitchFamily="50" charset="-128"/>
                          <a:ea typeface="ＭＳ Ｐゴシック" panose="020B0600070205080204" pitchFamily="50" charset="-128"/>
                        </a:rPr>
                        <a:t>数値入力のミス</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dirty="0">
                          <a:latin typeface="ＭＳ Ｐゴシック" panose="020B0600070205080204" pitchFamily="50" charset="-128"/>
                          <a:ea typeface="ＭＳ Ｐゴシック" panose="020B0600070205080204" pitchFamily="50" charset="-128"/>
                        </a:rPr>
                        <a:t>月に</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回</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dirty="0">
                          <a:latin typeface="ＭＳ Ｐゴシック" panose="020B0600070205080204" pitchFamily="50" charset="-128"/>
                          <a:ea typeface="ＭＳ Ｐゴシック" panose="020B0600070205080204" pitchFamily="50" charset="-128"/>
                        </a:rPr>
                        <a:t>一部への影響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79809757"/>
                  </a:ext>
                </a:extLst>
              </a:tr>
              <a:tr h="205706">
                <a:tc>
                  <a:txBody>
                    <a:bodyPr/>
                    <a:lstStyle/>
                    <a:p>
                      <a:r>
                        <a:rPr kumimoji="1" lang="ja-JP" altLang="en-US" dirty="0">
                          <a:latin typeface="ＭＳ Ｐゴシック" panose="020B0600070205080204" pitchFamily="50" charset="-128"/>
                          <a:ea typeface="ＭＳ Ｐゴシック" panose="020B0600070205080204" pitchFamily="50" charset="-128"/>
                        </a:rPr>
                        <a:t>人事労務リスク</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dirty="0">
                          <a:latin typeface="ＭＳ Ｐゴシック" panose="020B0600070205080204" pitchFamily="50" charset="-128"/>
                          <a:ea typeface="ＭＳ Ｐゴシック" panose="020B0600070205080204" pitchFamily="50" charset="-128"/>
                        </a:rPr>
                        <a:t>長時間労働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dirty="0">
                          <a:latin typeface="ＭＳ Ｐゴシック" panose="020B0600070205080204" pitchFamily="50" charset="-128"/>
                          <a:ea typeface="ＭＳ Ｐゴシック" panose="020B0600070205080204" pitchFamily="50" charset="-128"/>
                        </a:rPr>
                        <a:t>月に</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回</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dirty="0">
                          <a:latin typeface="ＭＳ Ｐゴシック" panose="020B0600070205080204" pitchFamily="50" charset="-128"/>
                          <a:ea typeface="ＭＳ Ｐゴシック" panose="020B0600070205080204" pitchFamily="50" charset="-128"/>
                        </a:rPr>
                        <a:t>部門的な影響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6857569"/>
                  </a:ext>
                </a:extLst>
              </a:tr>
              <a:tr h="205706">
                <a:tc>
                  <a:txBody>
                    <a:bodyPr/>
                    <a:lstStyle/>
                    <a:p>
                      <a:r>
                        <a:rPr kumimoji="1" lang="ja-JP" altLang="en-US" dirty="0">
                          <a:latin typeface="ＭＳ Ｐゴシック" panose="020B0600070205080204" pitchFamily="50" charset="-128"/>
                          <a:ea typeface="ＭＳ Ｐゴシック" panose="020B0600070205080204" pitchFamily="50" charset="-128"/>
                        </a:rPr>
                        <a:t>人事労務リスク</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dirty="0">
                          <a:latin typeface="ＭＳ Ｐゴシック" panose="020B0600070205080204" pitchFamily="50" charset="-128"/>
                          <a:ea typeface="ＭＳ Ｐゴシック" panose="020B0600070205080204" pitchFamily="50" charset="-128"/>
                        </a:rPr>
                        <a:t>パワハラ</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dirty="0">
                          <a:latin typeface="ＭＳ Ｐゴシック" panose="020B0600070205080204" pitchFamily="50" charset="-128"/>
                          <a:ea typeface="ＭＳ Ｐゴシック" panose="020B0600070205080204" pitchFamily="50" charset="-128"/>
                        </a:rPr>
                        <a:t>年に</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回</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dirty="0">
                          <a:latin typeface="ＭＳ Ｐゴシック" panose="020B0600070205080204" pitchFamily="50" charset="-128"/>
                          <a:ea typeface="ＭＳ Ｐゴシック" panose="020B0600070205080204" pitchFamily="50" charset="-128"/>
                        </a:rPr>
                        <a:t>全社的な影響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08752525"/>
                  </a:ext>
                </a:extLst>
              </a:tr>
            </a:tbl>
          </a:graphicData>
        </a:graphic>
      </p:graphicFrame>
      <p:sp>
        <p:nvSpPr>
          <p:cNvPr id="7" name="正方形/長方形 6"/>
          <p:cNvSpPr/>
          <p:nvPr/>
        </p:nvSpPr>
        <p:spPr>
          <a:xfrm>
            <a:off x="644185" y="2107842"/>
            <a:ext cx="1861272" cy="32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評価指標</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644185" y="2518219"/>
            <a:ext cx="1861272" cy="3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発生可能性</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644185" y="2975408"/>
            <a:ext cx="1861272" cy="3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影響度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二等辺三角形 9"/>
          <p:cNvSpPr/>
          <p:nvPr/>
        </p:nvSpPr>
        <p:spPr>
          <a:xfrm rot="10800000">
            <a:off x="3594917" y="3698619"/>
            <a:ext cx="2670048" cy="3840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188752" y="2107842"/>
            <a:ext cx="4030057" cy="32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スケール</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5188753" y="2518219"/>
            <a:ext cx="1296000" cy="3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月に一回</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6555781" y="2518219"/>
            <a:ext cx="1296000" cy="3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年に一回</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7922809" y="2518219"/>
            <a:ext cx="1296000" cy="3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数年に一回</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2947744" y="2107842"/>
            <a:ext cx="1861272" cy="324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評価基準</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2947744" y="2518219"/>
            <a:ext cx="1861272" cy="3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過去の発生頻度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2947744" y="2975408"/>
            <a:ext cx="1861272" cy="3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業務遂行への影響</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5188753" y="2975408"/>
            <a:ext cx="1296000" cy="3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全社的な影響</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6555781" y="2975408"/>
            <a:ext cx="1296000" cy="3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部門的な影響</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7922809" y="2975408"/>
            <a:ext cx="1296000" cy="3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一部への影響</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2-2-(3).</a:t>
            </a:r>
            <a:r>
              <a:rPr lang="ja-JP" altLang="en-US" sz="1800" dirty="0">
                <a:latin typeface="ＭＳ Ｐゴシック" panose="020B0600070205080204" pitchFamily="50" charset="-128"/>
                <a:ea typeface="ＭＳ Ｐゴシック" panose="020B0600070205080204" pitchFamily="50" charset="-128"/>
              </a:rPr>
              <a:t>リスク</a:t>
            </a:r>
            <a:r>
              <a:rPr lang="ja-JP" altLang="en-US" sz="1800" dirty="0"/>
              <a:t>の</a:t>
            </a:r>
            <a:r>
              <a:rPr lang="ja-JP" altLang="en-US" sz="1800" dirty="0">
                <a:latin typeface="ＭＳ Ｐゴシック" panose="020B0600070205080204" pitchFamily="50" charset="-128"/>
                <a:ea typeface="ＭＳ Ｐゴシック" panose="020B0600070205080204" pitchFamily="50" charset="-128"/>
              </a:rPr>
              <a:t>評価</a:t>
            </a:r>
            <a:endParaRPr kumimoji="1" lang="ja-JP" altLang="en-US" sz="1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84836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2856"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a:t>
            </a:r>
            <a:r>
              <a:rPr lang="ja-JP" altLang="en-US" sz="1800" dirty="0"/>
              <a:t>演習</a:t>
            </a:r>
            <a:r>
              <a:rPr lang="en-US" altLang="ja-JP" sz="1800" dirty="0"/>
              <a:t>a】</a:t>
            </a:r>
            <a:r>
              <a:rPr lang="ja-JP" altLang="en-US" sz="1800" dirty="0"/>
              <a:t>　</a:t>
            </a:r>
            <a:r>
              <a:rPr lang="en-US" altLang="ja-JP" sz="1800" dirty="0"/>
              <a:t>(3)</a:t>
            </a:r>
            <a:r>
              <a:rPr lang="ja-JP" altLang="en-US" sz="1800" dirty="0">
                <a:latin typeface="ＭＳ Ｐゴシック" panose="020B0600070205080204" pitchFamily="50" charset="-128"/>
                <a:ea typeface="ＭＳ Ｐゴシック" panose="020B0600070205080204" pitchFamily="50" charset="-128"/>
              </a:rPr>
              <a:t>リスクの評価（</a:t>
            </a:r>
            <a:r>
              <a:rPr lang="en-US" altLang="ja-JP" sz="1800" dirty="0">
                <a:latin typeface="ＭＳ Ｐゴシック" panose="020B0600070205080204" pitchFamily="50" charset="-128"/>
                <a:ea typeface="ＭＳ Ｐゴシック" panose="020B0600070205080204" pitchFamily="50" charset="-128"/>
              </a:rPr>
              <a:t>1/2</a:t>
            </a:r>
            <a:r>
              <a:rPr lang="ja-JP" altLang="en-US" sz="1800" dirty="0">
                <a:latin typeface="ＭＳ Ｐゴシック" panose="020B0600070205080204" pitchFamily="50" charset="-128"/>
                <a:ea typeface="ＭＳ Ｐゴシック" panose="020B0600070205080204" pitchFamily="50" charset="-128"/>
              </a:rPr>
              <a:t>）</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4" y="963830"/>
            <a:ext cx="9396000"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棚卸したリスクを評価する際の評価指標を</a:t>
            </a:r>
            <a:r>
              <a:rPr lang="en-US" altLang="ja-JP" sz="1600" dirty="0">
                <a:latin typeface="ＭＳ Ｐゴシック" panose="020B0600070205080204" pitchFamily="50" charset="-128"/>
                <a:ea typeface="ＭＳ Ｐゴシック" panose="020B0600070205080204" pitchFamily="50" charset="-128"/>
              </a:rPr>
              <a:t>2</a:t>
            </a:r>
            <a:r>
              <a:rPr lang="ja-JP" altLang="en-US" sz="1600" dirty="0">
                <a:latin typeface="ＭＳ Ｐゴシック" panose="020B0600070205080204" pitchFamily="50" charset="-128"/>
                <a:ea typeface="ＭＳ Ｐゴシック" panose="020B0600070205080204" pitchFamily="50" charset="-128"/>
              </a:rPr>
              <a:t>つ、評価基準、評価指標、スケールを設定してください</a:t>
            </a:r>
            <a:endParaRPr lang="en-US" altLang="ja-JP" sz="16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644185" y="2022117"/>
            <a:ext cx="1440000" cy="50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評価指標</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644185" y="3249537"/>
            <a:ext cx="1440000" cy="14419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スケール</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644185" y="2622876"/>
            <a:ext cx="1440000" cy="504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評価基準</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5701959" y="2022117"/>
            <a:ext cx="3108665" cy="5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2453071" y="2022117"/>
            <a:ext cx="3108665" cy="5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5701959" y="2642755"/>
            <a:ext cx="3108665" cy="5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2453071" y="2642755"/>
            <a:ext cx="3108665" cy="5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5701959" y="3263392"/>
            <a:ext cx="3108665" cy="1441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ja-JP" altLang="en-US" sz="1600">
                <a:solidFill>
                  <a:schemeClr val="tx1"/>
                </a:solidFill>
                <a:latin typeface="ＭＳ Ｐゴシック" panose="020B0600070205080204" pitchFamily="50" charset="-128"/>
                <a:ea typeface="ＭＳ Ｐゴシック" panose="020B0600070205080204" pitchFamily="50" charset="-128"/>
              </a:rPr>
              <a:t>　</a:t>
            </a:r>
            <a:endParaRPr lang="en-US" altLang="ja-JP" sz="1600">
              <a:solidFill>
                <a:schemeClr val="tx1"/>
              </a:solidFill>
              <a:latin typeface="ＭＳ Ｐゴシック" panose="020B0600070205080204" pitchFamily="50" charset="-128"/>
              <a:ea typeface="ＭＳ Ｐゴシック" panose="020B0600070205080204" pitchFamily="50" charset="-128"/>
            </a:endParaRPr>
          </a:p>
          <a:p>
            <a:pPr marL="285750" indent="-285750">
              <a:spcAft>
                <a:spcPts val="1200"/>
              </a:spcAft>
              <a:buFont typeface="Arial" panose="020B0604020202020204" pitchFamily="34" charset="0"/>
              <a:buChar char="•"/>
            </a:pPr>
            <a:r>
              <a:rPr lang="ja-JP" altLang="en-US" sz="1600">
                <a:solidFill>
                  <a:schemeClr val="tx1"/>
                </a:solidFill>
                <a:latin typeface="ＭＳ Ｐゴシック" panose="020B0600070205080204" pitchFamily="50" charset="-128"/>
                <a:ea typeface="ＭＳ Ｐゴシック" panose="020B0600070205080204" pitchFamily="50" charset="-128"/>
              </a:rPr>
              <a:t>　</a:t>
            </a:r>
            <a:endParaRPr lang="en-US" altLang="ja-JP" sz="1600">
              <a:solidFill>
                <a:schemeClr val="tx1"/>
              </a:solidFill>
              <a:latin typeface="ＭＳ Ｐゴシック" panose="020B0600070205080204" pitchFamily="50" charset="-128"/>
              <a:ea typeface="ＭＳ Ｐゴシック" panose="020B0600070205080204" pitchFamily="50" charset="-128"/>
            </a:endParaRPr>
          </a:p>
          <a:p>
            <a:pPr marL="285750" indent="-285750">
              <a:spcAft>
                <a:spcPts val="1200"/>
              </a:spcAft>
              <a:buFont typeface="Arial" panose="020B0604020202020204" pitchFamily="34" charset="0"/>
              <a:buChar char="•"/>
            </a:pPr>
            <a:r>
              <a:rPr lang="ja-JP" altLang="en-US" sz="1600">
                <a:solidFill>
                  <a:schemeClr val="tx1"/>
                </a:solidFill>
                <a:latin typeface="ＭＳ Ｐゴシック" panose="020B0600070205080204" pitchFamily="50" charset="-128"/>
                <a:ea typeface="ＭＳ Ｐゴシック" panose="020B0600070205080204" pitchFamily="50" charset="-128"/>
              </a:rPr>
              <a:t>　</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2453071" y="3263392"/>
            <a:ext cx="3108665" cy="1441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285750" indent="-285750">
              <a:spcAft>
                <a:spcPts val="1200"/>
              </a:spcAft>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285750" indent="-285750">
              <a:spcAft>
                <a:spcPts val="1200"/>
              </a:spcAft>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63798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3881"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a:t>
            </a:r>
            <a:r>
              <a:rPr lang="ja-JP" altLang="en-US" sz="1800" dirty="0"/>
              <a:t>演習</a:t>
            </a:r>
            <a:r>
              <a:rPr lang="en-US" altLang="ja-JP" sz="1800" dirty="0"/>
              <a:t>a】</a:t>
            </a:r>
            <a:r>
              <a:rPr lang="ja-JP" altLang="en-US" sz="1800" dirty="0"/>
              <a:t>　</a:t>
            </a:r>
            <a:r>
              <a:rPr lang="en-US" altLang="ja-JP" sz="1800" dirty="0"/>
              <a:t>(3)</a:t>
            </a:r>
            <a:r>
              <a:rPr lang="ja-JP" altLang="en-US" sz="1800" dirty="0"/>
              <a:t>リスクの評価（</a:t>
            </a:r>
            <a:r>
              <a:rPr lang="en-US" altLang="ja-JP" sz="1800" dirty="0"/>
              <a:t>2/2</a:t>
            </a:r>
            <a:r>
              <a:rPr lang="ja-JP" altLang="en-US" sz="1800" dirty="0"/>
              <a:t>）</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pPr marL="342900" indent="-342900">
              <a:buFont typeface="+mj-ea"/>
              <a:buAutoNum type="circleNumDbPlain"/>
            </a:pPr>
            <a:r>
              <a:rPr lang="ja-JP" altLang="en-US" sz="1600" dirty="0">
                <a:latin typeface="ＭＳ Ｐゴシック" panose="020B0600070205080204" pitchFamily="50" charset="-128"/>
                <a:ea typeface="ＭＳ Ｐゴシック" panose="020B0600070205080204" pitchFamily="50" charset="-128"/>
              </a:rPr>
              <a:t>前ページ設定した評価指標を下表の　　　　　　に記載してください。</a:t>
            </a:r>
            <a:endParaRPr lang="en-US" altLang="ja-JP" sz="1600" dirty="0">
              <a:latin typeface="ＭＳ Ｐゴシック" panose="020B0600070205080204" pitchFamily="50" charset="-128"/>
              <a:ea typeface="ＭＳ Ｐゴシック" panose="020B0600070205080204" pitchFamily="50" charset="-128"/>
            </a:endParaRPr>
          </a:p>
          <a:p>
            <a:pPr marL="342900" indent="-342900">
              <a:buFont typeface="+mj-ea"/>
              <a:buAutoNum type="circleNumDbPlain"/>
            </a:pPr>
            <a:r>
              <a:rPr lang="en-US" altLang="ja-JP" sz="1600" dirty="0">
                <a:latin typeface="ＭＳ Ｐゴシック" panose="020B0600070205080204" pitchFamily="50" charset="-128"/>
                <a:ea typeface="ＭＳ Ｐゴシック" panose="020B0600070205080204" pitchFamily="50" charset="-128"/>
              </a:rPr>
              <a:t>P47</a:t>
            </a:r>
            <a:r>
              <a:rPr lang="ja-JP" altLang="en-US" sz="1600" dirty="0">
                <a:latin typeface="ＭＳ Ｐゴシック" panose="020B0600070205080204" pitchFamily="50" charset="-128"/>
                <a:ea typeface="ＭＳ Ｐゴシック" panose="020B0600070205080204" pitchFamily="50" charset="-128"/>
              </a:rPr>
              <a:t>で洗い出した職場のリスクをリスク項目欄に記載してください。</a:t>
            </a:r>
            <a:endParaRPr lang="en-US" altLang="ja-JP" sz="1600" dirty="0">
              <a:latin typeface="ＭＳ Ｐゴシック" panose="020B0600070205080204" pitchFamily="50" charset="-128"/>
              <a:ea typeface="ＭＳ Ｐゴシック" panose="020B0600070205080204" pitchFamily="50" charset="-128"/>
            </a:endParaRPr>
          </a:p>
          <a:p>
            <a:pPr marL="342900" indent="-342900">
              <a:buFont typeface="+mj-ea"/>
              <a:buAutoNum type="circleNumDbPlain"/>
            </a:pPr>
            <a:r>
              <a:rPr lang="ja-JP" altLang="en-US" sz="1600" dirty="0">
                <a:latin typeface="ＭＳ Ｐゴシック" panose="020B0600070205080204" pitchFamily="50" charset="-128"/>
                <a:ea typeface="ＭＳ Ｐゴシック" panose="020B0600070205080204" pitchFamily="50" charset="-128"/>
              </a:rPr>
              <a:t>リスク項目ごとに前ページで設定したスケールにしたがってリスク評価し、　　　　　　に記載してください。</a:t>
            </a:r>
            <a:endParaRPr lang="en-US" altLang="ja-JP" sz="16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3847033" y="980729"/>
            <a:ext cx="792000" cy="252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573932" y="2160657"/>
            <a:ext cx="3714059" cy="504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リスク項目</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4426411" y="2160657"/>
            <a:ext cx="2438395" cy="504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7003225" y="2160657"/>
            <a:ext cx="2438395" cy="504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573932" y="2721579"/>
            <a:ext cx="3714059"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4426411" y="2721579"/>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7003225" y="2721579"/>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573932" y="3124625"/>
            <a:ext cx="3714059"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4426411" y="3124625"/>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7003225" y="3124625"/>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573932" y="4333763"/>
            <a:ext cx="3714059"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4426411" y="4333763"/>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7003225" y="4333763"/>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正方形/長方形 25"/>
          <p:cNvSpPr/>
          <p:nvPr/>
        </p:nvSpPr>
        <p:spPr>
          <a:xfrm>
            <a:off x="573932" y="4736809"/>
            <a:ext cx="3714059"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正方形/長方形 26"/>
          <p:cNvSpPr/>
          <p:nvPr/>
        </p:nvSpPr>
        <p:spPr>
          <a:xfrm>
            <a:off x="4426411" y="4736809"/>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7003225" y="4736809"/>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正方形/長方形 29"/>
          <p:cNvSpPr/>
          <p:nvPr/>
        </p:nvSpPr>
        <p:spPr>
          <a:xfrm>
            <a:off x="573932" y="5139855"/>
            <a:ext cx="3714059"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4426411" y="5139855"/>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正方形/長方形 31"/>
          <p:cNvSpPr/>
          <p:nvPr/>
        </p:nvSpPr>
        <p:spPr>
          <a:xfrm>
            <a:off x="7003225" y="5139855"/>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4" name="正方形/長方形 33"/>
          <p:cNvSpPr/>
          <p:nvPr/>
        </p:nvSpPr>
        <p:spPr>
          <a:xfrm>
            <a:off x="573932" y="5542901"/>
            <a:ext cx="3714059"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5" name="正方形/長方形 34"/>
          <p:cNvSpPr/>
          <p:nvPr/>
        </p:nvSpPr>
        <p:spPr>
          <a:xfrm>
            <a:off x="4426411" y="5542901"/>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7003225" y="5542901"/>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8" name="正方形/長方形 37"/>
          <p:cNvSpPr/>
          <p:nvPr/>
        </p:nvSpPr>
        <p:spPr>
          <a:xfrm>
            <a:off x="573932" y="5945947"/>
            <a:ext cx="3714059"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4426411" y="5945947"/>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7003225" y="5945947"/>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2" name="正方形/長方形 41"/>
          <p:cNvSpPr/>
          <p:nvPr/>
        </p:nvSpPr>
        <p:spPr>
          <a:xfrm>
            <a:off x="573932" y="6348995"/>
            <a:ext cx="3714059"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4426411" y="6348995"/>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4" name="正方形/長方形 43"/>
          <p:cNvSpPr/>
          <p:nvPr/>
        </p:nvSpPr>
        <p:spPr>
          <a:xfrm>
            <a:off x="7003225" y="6348995"/>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6" name="正方形/長方形 45"/>
          <p:cNvSpPr/>
          <p:nvPr/>
        </p:nvSpPr>
        <p:spPr>
          <a:xfrm>
            <a:off x="573932" y="3527671"/>
            <a:ext cx="3714059"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7" name="正方形/長方形 46"/>
          <p:cNvSpPr/>
          <p:nvPr/>
        </p:nvSpPr>
        <p:spPr>
          <a:xfrm>
            <a:off x="4426411" y="3527671"/>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8" name="正方形/長方形 47"/>
          <p:cNvSpPr/>
          <p:nvPr/>
        </p:nvSpPr>
        <p:spPr>
          <a:xfrm>
            <a:off x="7003225" y="3527671"/>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50" name="正方形/長方形 49"/>
          <p:cNvSpPr/>
          <p:nvPr/>
        </p:nvSpPr>
        <p:spPr>
          <a:xfrm>
            <a:off x="573932" y="3930717"/>
            <a:ext cx="3714059"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51" name="正方形/長方形 50"/>
          <p:cNvSpPr/>
          <p:nvPr/>
        </p:nvSpPr>
        <p:spPr>
          <a:xfrm>
            <a:off x="4426411" y="3930717"/>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52" name="正方形/長方形 51"/>
          <p:cNvSpPr/>
          <p:nvPr/>
        </p:nvSpPr>
        <p:spPr>
          <a:xfrm>
            <a:off x="7003225" y="3930717"/>
            <a:ext cx="2438395" cy="36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53" name="正方形/長方形 52"/>
          <p:cNvSpPr/>
          <p:nvPr/>
        </p:nvSpPr>
        <p:spPr>
          <a:xfrm>
            <a:off x="6889242" y="1433075"/>
            <a:ext cx="792000" cy="252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24546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6711" name="think-cell スライド" r:id="rId6" imgW="473" imgH="473" progId="TCLayout.ActiveDocument.1">
                  <p:embed/>
                </p:oleObj>
              </mc:Choice>
              <mc:Fallback>
                <p:oleObj name="think-cell スライド" r:id="rId6" imgW="473" imgH="473" progId="TCLayout.ActiveDocument.1">
                  <p:embed/>
                  <p:pic>
                    <p:nvPicPr>
                      <p:cNvPr id="2" name="オブジェクト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正方形/長方形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kumimoji="1" lang="ja-JP" altLang="en-US" dirty="0">
              <a:latin typeface="ＭＳ Ｐゴシック" panose="020B0600070205080204" pitchFamily="50" charset="-128"/>
              <a:ea typeface="ＭＳ Ｐゴシック" panose="020B0600070205080204" pitchFamily="50" charset="-128"/>
              <a:cs typeface="+mj-cs"/>
              <a:sym typeface="ＭＳ Ｐゴシック" panose="020B0600070205080204" pitchFamily="50" charset="-128"/>
            </a:endParaRPr>
          </a:p>
        </p:txBody>
      </p:sp>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2-2-(4).</a:t>
            </a:r>
            <a:r>
              <a:rPr lang="ja-JP" altLang="en-US" sz="1800" dirty="0">
                <a:latin typeface="ＭＳ Ｐゴシック" panose="020B0600070205080204" pitchFamily="50" charset="-128"/>
                <a:ea typeface="ＭＳ Ｐゴシック" panose="020B0600070205080204" pitchFamily="50" charset="-128"/>
              </a:rPr>
              <a:t>リスクの優先順位付け</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評価したリスクをリスクマップにプロットすることで、複数のリスクを相対的に比較することができ、優先的に取組むべき事項を整理することができます。</a:t>
            </a:r>
            <a:endParaRPr lang="en-US" altLang="ja-JP" sz="1600" dirty="0">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nvGraphicFramePr>
        <p:xfrm>
          <a:off x="1738884" y="2212848"/>
          <a:ext cx="5074920" cy="4108704"/>
        </p:xfrm>
        <a:graphic>
          <a:graphicData uri="http://schemas.openxmlformats.org/drawingml/2006/table">
            <a:tbl>
              <a:tblPr firstRow="1" bandRow="1">
                <a:tableStyleId>{5940675A-B579-460E-94D1-54222C63F5DA}</a:tableStyleId>
              </a:tblPr>
              <a:tblGrid>
                <a:gridCol w="1268730">
                  <a:extLst>
                    <a:ext uri="{9D8B030D-6E8A-4147-A177-3AD203B41FA5}">
                      <a16:colId xmlns:a16="http://schemas.microsoft.com/office/drawing/2014/main" val="1937707876"/>
                    </a:ext>
                  </a:extLst>
                </a:gridCol>
                <a:gridCol w="1268730">
                  <a:extLst>
                    <a:ext uri="{9D8B030D-6E8A-4147-A177-3AD203B41FA5}">
                      <a16:colId xmlns:a16="http://schemas.microsoft.com/office/drawing/2014/main" val="3514158712"/>
                    </a:ext>
                  </a:extLst>
                </a:gridCol>
                <a:gridCol w="1268730">
                  <a:extLst>
                    <a:ext uri="{9D8B030D-6E8A-4147-A177-3AD203B41FA5}">
                      <a16:colId xmlns:a16="http://schemas.microsoft.com/office/drawing/2014/main" val="3828436542"/>
                    </a:ext>
                  </a:extLst>
                </a:gridCol>
                <a:gridCol w="1268730">
                  <a:extLst>
                    <a:ext uri="{9D8B030D-6E8A-4147-A177-3AD203B41FA5}">
                      <a16:colId xmlns:a16="http://schemas.microsoft.com/office/drawing/2014/main" val="111573118"/>
                    </a:ext>
                  </a:extLst>
                </a:gridCol>
              </a:tblGrid>
              <a:tr h="1027176">
                <a:tc>
                  <a:txBody>
                    <a:bodyPr/>
                    <a:lstStyle/>
                    <a:p>
                      <a:pPr algn="ctr"/>
                      <a:endParaRPr kumimoji="1" lang="ja-JP" altLang="en-US" dirty="0">
                        <a:latin typeface="ＭＳ Ｐゴシック" panose="020B0600070205080204" pitchFamily="50" charset="-128"/>
                        <a:ea typeface="ＭＳ Ｐゴシック" panose="020B0600070205080204" pitchFamily="50" charset="-128"/>
                      </a:endParaRPr>
                    </a:p>
                  </a:txBody>
                  <a:tcPr vert="eaVert">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2506360"/>
                  </a:ext>
                </a:extLst>
              </a:tr>
              <a:tr h="1027176">
                <a:tc>
                  <a:txBody>
                    <a:bodyPr/>
                    <a:lstStyle/>
                    <a:p>
                      <a:pPr algn="ctr"/>
                      <a:endParaRPr kumimoji="1" lang="ja-JP" altLang="en-US" dirty="0">
                        <a:latin typeface="ＭＳ Ｐゴシック" panose="020B0600070205080204" pitchFamily="50" charset="-128"/>
                        <a:ea typeface="ＭＳ Ｐゴシック" panose="020B0600070205080204" pitchFamily="50" charset="-128"/>
                      </a:endParaRPr>
                    </a:p>
                  </a:txBody>
                  <a:tcPr vert="eaVert">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286164"/>
                  </a:ext>
                </a:extLst>
              </a:tr>
              <a:tr h="1027176">
                <a:tc>
                  <a:txBody>
                    <a:bodyPr/>
                    <a:lstStyle/>
                    <a:p>
                      <a:pPr algn="ctr"/>
                      <a:endParaRPr kumimoji="1" lang="ja-JP" altLang="en-US" dirty="0">
                        <a:latin typeface="ＭＳ Ｐゴシック" panose="020B0600070205080204" pitchFamily="50" charset="-128"/>
                        <a:ea typeface="ＭＳ Ｐゴシック" panose="020B0600070205080204" pitchFamily="50" charset="-128"/>
                      </a:endParaRPr>
                    </a:p>
                  </a:txBody>
                  <a:tcPr vert="eaVert">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655440"/>
                  </a:ext>
                </a:extLst>
              </a:tr>
              <a:tr h="1027176">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数年に</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回</a:t>
                      </a: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年に</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回</a:t>
                      </a: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月に</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回</a:t>
                      </a: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9514282"/>
                  </a:ext>
                </a:extLst>
              </a:tr>
            </a:tbl>
          </a:graphicData>
        </a:graphic>
      </p:graphicFrame>
      <p:sp>
        <p:nvSpPr>
          <p:cNvPr id="22" name="正方形/長方形 21"/>
          <p:cNvSpPr/>
          <p:nvPr/>
        </p:nvSpPr>
        <p:spPr>
          <a:xfrm>
            <a:off x="4131096" y="5712056"/>
            <a:ext cx="1861272" cy="3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発生頻度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2240279" y="3097620"/>
            <a:ext cx="324000" cy="144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影響度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楕円 12"/>
          <p:cNvSpPr/>
          <p:nvPr/>
        </p:nvSpPr>
        <p:spPr>
          <a:xfrm>
            <a:off x="4773000" y="2594959"/>
            <a:ext cx="360000" cy="36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5992368" y="3633184"/>
            <a:ext cx="360000" cy="36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5992368" y="4642834"/>
            <a:ext cx="360000" cy="36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567229" y="3265841"/>
            <a:ext cx="1188618"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ＭＳ Ｐゴシック" panose="020B0600070205080204" pitchFamily="50" charset="-128"/>
                <a:ea typeface="ＭＳ Ｐゴシック" panose="020B0600070205080204" pitchFamily="50" charset="-128"/>
              </a:rPr>
              <a:t>長時間労働</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正方形/長方形 26"/>
          <p:cNvSpPr/>
          <p:nvPr/>
        </p:nvSpPr>
        <p:spPr>
          <a:xfrm>
            <a:off x="5567229" y="4294944"/>
            <a:ext cx="1188618"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ＭＳ Ｐゴシック" panose="020B0600070205080204" pitchFamily="50" charset="-128"/>
                <a:ea typeface="ＭＳ Ｐゴシック" panose="020B0600070205080204" pitchFamily="50" charset="-128"/>
              </a:rPr>
              <a:t>数値入力ミス</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4322604" y="2227616"/>
            <a:ext cx="1188618"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ＭＳ Ｐゴシック" panose="020B0600070205080204" pitchFamily="50" charset="-128"/>
                <a:ea typeface="ＭＳ Ｐゴシック" panose="020B0600070205080204" pitchFamily="50" charset="-128"/>
              </a:rPr>
              <a:t>パワハラ</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3121480" y="5343704"/>
            <a:ext cx="1009616" cy="3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数年に一度</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4448192" y="5343704"/>
            <a:ext cx="1009616" cy="3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年に一度</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5667560" y="5343704"/>
            <a:ext cx="1009616" cy="3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月に一度</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2641800" y="2276856"/>
            <a:ext cx="324000" cy="90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全社的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2641800" y="3333656"/>
            <a:ext cx="324000" cy="90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部門的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2641800" y="4372834"/>
            <a:ext cx="324000" cy="90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一部</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21474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35"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正方形/長方形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kumimoji="1" lang="ja-JP" altLang="en-US" dirty="0">
              <a:latin typeface="ＭＳ Ｐゴシック" panose="020B0600070205080204" pitchFamily="50" charset="-128"/>
              <a:ea typeface="ＭＳ Ｐゴシック" panose="020B0600070205080204" pitchFamily="50" charset="-128"/>
              <a:cs typeface="+mj-cs"/>
              <a:sym typeface="ＭＳ Ｐゴシック" panose="020B0600070205080204" pitchFamily="50" charset="-128"/>
            </a:endParaRPr>
          </a:p>
        </p:txBody>
      </p:sp>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2-2-(4).</a:t>
            </a:r>
            <a:r>
              <a:rPr lang="ja-JP" altLang="en-US" sz="1800" dirty="0">
                <a:latin typeface="ＭＳ Ｐゴシック" panose="020B0600070205080204" pitchFamily="50" charset="-128"/>
                <a:ea typeface="ＭＳ Ｐゴシック" panose="020B0600070205080204" pitchFamily="50" charset="-128"/>
              </a:rPr>
              <a:t>リスクの優先順位付け</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リスクマップで右上に分類されたリスクほど重大なリスクであり、取組の優先度が高くなります。取組の優先度を</a:t>
            </a:r>
            <a:r>
              <a:rPr lang="en-US" altLang="ja-JP" sz="1600" dirty="0">
                <a:latin typeface="ＭＳ Ｐゴシック" panose="020B0600070205080204" pitchFamily="50" charset="-128"/>
                <a:ea typeface="ＭＳ Ｐゴシック" panose="020B0600070205080204" pitchFamily="50" charset="-128"/>
              </a:rPr>
              <a:t>3</a:t>
            </a:r>
            <a:r>
              <a:rPr lang="ja-JP" altLang="en-US" sz="1600" dirty="0">
                <a:latin typeface="ＭＳ Ｐゴシック" panose="020B0600070205080204" pitchFamily="50" charset="-128"/>
                <a:ea typeface="ＭＳ Ｐゴシック" panose="020B0600070205080204" pitchFamily="50" charset="-128"/>
              </a:rPr>
              <a:t>段階で表現する際には下図のようになり、大まかな優先順位付けを行うことができます。</a:t>
            </a:r>
            <a:endParaRPr lang="en-US" altLang="ja-JP" sz="1600" dirty="0">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nvGraphicFramePr>
        <p:xfrm>
          <a:off x="1738884" y="2212848"/>
          <a:ext cx="5074920" cy="4108704"/>
        </p:xfrm>
        <a:graphic>
          <a:graphicData uri="http://schemas.openxmlformats.org/drawingml/2006/table">
            <a:tbl>
              <a:tblPr firstRow="1" bandRow="1">
                <a:tableStyleId>{5940675A-B579-460E-94D1-54222C63F5DA}</a:tableStyleId>
              </a:tblPr>
              <a:tblGrid>
                <a:gridCol w="1268730">
                  <a:extLst>
                    <a:ext uri="{9D8B030D-6E8A-4147-A177-3AD203B41FA5}">
                      <a16:colId xmlns:a16="http://schemas.microsoft.com/office/drawing/2014/main" val="1937707876"/>
                    </a:ext>
                  </a:extLst>
                </a:gridCol>
                <a:gridCol w="1268730">
                  <a:extLst>
                    <a:ext uri="{9D8B030D-6E8A-4147-A177-3AD203B41FA5}">
                      <a16:colId xmlns:a16="http://schemas.microsoft.com/office/drawing/2014/main" val="3514158712"/>
                    </a:ext>
                  </a:extLst>
                </a:gridCol>
                <a:gridCol w="1268730">
                  <a:extLst>
                    <a:ext uri="{9D8B030D-6E8A-4147-A177-3AD203B41FA5}">
                      <a16:colId xmlns:a16="http://schemas.microsoft.com/office/drawing/2014/main" val="3828436542"/>
                    </a:ext>
                  </a:extLst>
                </a:gridCol>
                <a:gridCol w="1268730">
                  <a:extLst>
                    <a:ext uri="{9D8B030D-6E8A-4147-A177-3AD203B41FA5}">
                      <a16:colId xmlns:a16="http://schemas.microsoft.com/office/drawing/2014/main" val="111573118"/>
                    </a:ext>
                  </a:extLst>
                </a:gridCol>
              </a:tblGrid>
              <a:tr h="1027176">
                <a:tc>
                  <a:txBody>
                    <a:bodyPr/>
                    <a:lstStyle/>
                    <a:p>
                      <a:pPr algn="ctr"/>
                      <a:endParaRPr kumimoji="1" lang="ja-JP" altLang="en-US" dirty="0">
                        <a:latin typeface="ＭＳ Ｐゴシック" panose="020B0600070205080204" pitchFamily="50" charset="-128"/>
                        <a:ea typeface="ＭＳ Ｐゴシック" panose="020B0600070205080204" pitchFamily="50" charset="-128"/>
                      </a:endParaRPr>
                    </a:p>
                  </a:txBody>
                  <a:tcPr vert="eaVert">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高</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高</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92506360"/>
                  </a:ext>
                </a:extLst>
              </a:tr>
              <a:tr h="1027176">
                <a:tc>
                  <a:txBody>
                    <a:bodyPr/>
                    <a:lstStyle/>
                    <a:p>
                      <a:pPr algn="ctr"/>
                      <a:endParaRPr kumimoji="1" lang="ja-JP" altLang="en-US" dirty="0">
                        <a:latin typeface="ＭＳ Ｐゴシック" panose="020B0600070205080204" pitchFamily="50" charset="-128"/>
                        <a:ea typeface="ＭＳ Ｐゴシック" panose="020B0600070205080204" pitchFamily="50" charset="-128"/>
                      </a:endParaRPr>
                    </a:p>
                  </a:txBody>
                  <a:tcPr vert="eaVert">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高</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748286164"/>
                  </a:ext>
                </a:extLst>
              </a:tr>
              <a:tr h="1027176">
                <a:tc>
                  <a:txBody>
                    <a:bodyPr/>
                    <a:lstStyle/>
                    <a:p>
                      <a:pPr algn="ctr"/>
                      <a:endParaRPr kumimoji="1" lang="ja-JP" altLang="en-US" dirty="0">
                        <a:latin typeface="ＭＳ Ｐゴシック" panose="020B0600070205080204" pitchFamily="50" charset="-128"/>
                        <a:ea typeface="ＭＳ Ｐゴシック" panose="020B0600070205080204" pitchFamily="50" charset="-128"/>
                      </a:endParaRPr>
                    </a:p>
                  </a:txBody>
                  <a:tcPr vert="eaVert">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706655440"/>
                  </a:ext>
                </a:extLst>
              </a:tr>
              <a:tr h="1027176">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数年に</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回</a:t>
                      </a: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年に</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回</a:t>
                      </a: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月に</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回</a:t>
                      </a: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9514282"/>
                  </a:ext>
                </a:extLst>
              </a:tr>
            </a:tbl>
          </a:graphicData>
        </a:graphic>
      </p:graphicFrame>
      <p:sp>
        <p:nvSpPr>
          <p:cNvPr id="22" name="正方形/長方形 21"/>
          <p:cNvSpPr/>
          <p:nvPr/>
        </p:nvSpPr>
        <p:spPr>
          <a:xfrm>
            <a:off x="4131096" y="5712056"/>
            <a:ext cx="1861272" cy="3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発生頻度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2240279" y="3097620"/>
            <a:ext cx="324000" cy="144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影響度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3121480" y="5343704"/>
            <a:ext cx="1009616" cy="3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数年に一度</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4448192" y="5343704"/>
            <a:ext cx="1009616" cy="3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年に一度</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5667560" y="5343704"/>
            <a:ext cx="1009616" cy="3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月に一度</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2641800" y="2276856"/>
            <a:ext cx="324000" cy="90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全社的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2641800" y="3333656"/>
            <a:ext cx="324000" cy="90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部門的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2641800" y="4372834"/>
            <a:ext cx="324000" cy="90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一部</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48328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760"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3" name="表 12"/>
          <p:cNvGraphicFramePr>
            <a:graphicFrameLocks noGrp="1"/>
          </p:cNvGraphicFramePr>
          <p:nvPr/>
        </p:nvGraphicFramePr>
        <p:xfrm>
          <a:off x="102108" y="2350008"/>
          <a:ext cx="4634190" cy="4108704"/>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1937707876"/>
                    </a:ext>
                  </a:extLst>
                </a:gridCol>
                <a:gridCol w="1268730">
                  <a:extLst>
                    <a:ext uri="{9D8B030D-6E8A-4147-A177-3AD203B41FA5}">
                      <a16:colId xmlns:a16="http://schemas.microsoft.com/office/drawing/2014/main" val="3514158712"/>
                    </a:ext>
                  </a:extLst>
                </a:gridCol>
                <a:gridCol w="1268730">
                  <a:extLst>
                    <a:ext uri="{9D8B030D-6E8A-4147-A177-3AD203B41FA5}">
                      <a16:colId xmlns:a16="http://schemas.microsoft.com/office/drawing/2014/main" val="3828436542"/>
                    </a:ext>
                  </a:extLst>
                </a:gridCol>
                <a:gridCol w="1268730">
                  <a:extLst>
                    <a:ext uri="{9D8B030D-6E8A-4147-A177-3AD203B41FA5}">
                      <a16:colId xmlns:a16="http://schemas.microsoft.com/office/drawing/2014/main" val="111573118"/>
                    </a:ext>
                  </a:extLst>
                </a:gridCol>
              </a:tblGrid>
              <a:tr h="1027176">
                <a:tc>
                  <a:txBody>
                    <a:bodyPr/>
                    <a:lstStyle/>
                    <a:p>
                      <a:pPr algn="ctr"/>
                      <a:endParaRPr kumimoji="1" lang="ja-JP" altLang="en-US" dirty="0">
                        <a:latin typeface="ＭＳ Ｐゴシック" panose="020B0600070205080204" pitchFamily="50" charset="-128"/>
                        <a:ea typeface="ＭＳ Ｐゴシック" panose="020B0600070205080204" pitchFamily="50" charset="-128"/>
                      </a:endParaRPr>
                    </a:p>
                  </a:txBody>
                  <a:tcPr vert="eaVert">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2506360"/>
                  </a:ext>
                </a:extLst>
              </a:tr>
              <a:tr h="1027176">
                <a:tc>
                  <a:txBody>
                    <a:bodyPr/>
                    <a:lstStyle/>
                    <a:p>
                      <a:pPr algn="ctr"/>
                      <a:endParaRPr kumimoji="1" lang="ja-JP" altLang="en-US" dirty="0">
                        <a:latin typeface="ＭＳ Ｐゴシック" panose="020B0600070205080204" pitchFamily="50" charset="-128"/>
                        <a:ea typeface="ＭＳ Ｐゴシック" panose="020B0600070205080204" pitchFamily="50" charset="-128"/>
                      </a:endParaRPr>
                    </a:p>
                  </a:txBody>
                  <a:tcPr vert="eaVert">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286164"/>
                  </a:ext>
                </a:extLst>
              </a:tr>
              <a:tr h="1027176">
                <a:tc>
                  <a:txBody>
                    <a:bodyPr/>
                    <a:lstStyle/>
                    <a:p>
                      <a:pPr algn="ctr"/>
                      <a:endParaRPr kumimoji="1" lang="ja-JP" altLang="en-US" dirty="0">
                        <a:latin typeface="ＭＳ Ｐゴシック" panose="020B0600070205080204" pitchFamily="50" charset="-128"/>
                        <a:ea typeface="ＭＳ Ｐゴシック" panose="020B0600070205080204" pitchFamily="50" charset="-128"/>
                      </a:endParaRPr>
                    </a:p>
                  </a:txBody>
                  <a:tcPr vert="eaVert">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655440"/>
                  </a:ext>
                </a:extLst>
              </a:tr>
              <a:tr h="1027176">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kumimoji="1" lang="ja-JP" altLang="en-US" dirty="0">
                        <a:latin typeface="ＭＳ Ｐゴシック" panose="020B0600070205080204" pitchFamily="50" charset="-128"/>
                        <a:ea typeface="ＭＳ Ｐゴシック" panose="020B0600070205080204" pitchFamily="50" charset="-128"/>
                      </a:endParaRP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kumimoji="1" lang="ja-JP" altLang="en-US" dirty="0">
                        <a:latin typeface="ＭＳ Ｐゴシック" panose="020B0600070205080204" pitchFamily="50" charset="-128"/>
                        <a:ea typeface="ＭＳ Ｐゴシック" panose="020B0600070205080204" pitchFamily="50" charset="-128"/>
                      </a:endParaRP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kumimoji="1" lang="ja-JP" altLang="en-US" dirty="0">
                        <a:latin typeface="ＭＳ Ｐゴシック" panose="020B0600070205080204" pitchFamily="50" charset="-128"/>
                        <a:ea typeface="ＭＳ Ｐゴシック" panose="020B0600070205080204" pitchFamily="50" charset="-128"/>
                      </a:endParaRP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9514282"/>
                  </a:ext>
                </a:extLst>
              </a:tr>
            </a:tbl>
          </a:graphicData>
        </a:graphic>
      </p:graphicFrame>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リスクマップを活用して優先順位付けを行った上で、基本的な対応方針として、回避、移転、防止・軽減、保有の</a:t>
            </a:r>
            <a:r>
              <a:rPr lang="en-US" altLang="ja-JP" sz="1600" dirty="0">
                <a:latin typeface="ＭＳ Ｐゴシック" panose="020B0600070205080204" pitchFamily="50" charset="-128"/>
                <a:ea typeface="ＭＳ Ｐゴシック" panose="020B0600070205080204" pitchFamily="50" charset="-128"/>
              </a:rPr>
              <a:t>4</a:t>
            </a:r>
            <a:r>
              <a:rPr lang="ja-JP" altLang="en-US" sz="1600" dirty="0">
                <a:latin typeface="ＭＳ Ｐゴシック" panose="020B0600070205080204" pitchFamily="50" charset="-128"/>
                <a:ea typeface="ＭＳ Ｐゴシック" panose="020B0600070205080204" pitchFamily="50" charset="-128"/>
              </a:rPr>
              <a:t>パターンがあります。それらの対応方針とリスクマップの対応関係を表したものが下図となります。</a:t>
            </a:r>
            <a:endParaRPr lang="en-US" altLang="ja-JP" sz="1600" dirty="0">
              <a:latin typeface="ＭＳ Ｐゴシック" panose="020B0600070205080204" pitchFamily="50" charset="-128"/>
              <a:ea typeface="ＭＳ Ｐゴシック" panose="020B0600070205080204" pitchFamily="50" charset="-128"/>
            </a:endParaRPr>
          </a:p>
        </p:txBody>
      </p:sp>
      <p:sp>
        <p:nvSpPr>
          <p:cNvPr id="11" name="楕円 10"/>
          <p:cNvSpPr/>
          <p:nvPr/>
        </p:nvSpPr>
        <p:spPr>
          <a:xfrm>
            <a:off x="3413550" y="2622744"/>
            <a:ext cx="1146576" cy="5482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回避</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楕円 11"/>
          <p:cNvSpPr/>
          <p:nvPr/>
        </p:nvSpPr>
        <p:spPr>
          <a:xfrm>
            <a:off x="2014029" y="3170950"/>
            <a:ext cx="2546098" cy="195380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低減</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楕円 13"/>
          <p:cNvSpPr/>
          <p:nvPr/>
        </p:nvSpPr>
        <p:spPr>
          <a:xfrm>
            <a:off x="1017085" y="2789524"/>
            <a:ext cx="980647" cy="78327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移転</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楕円 14"/>
          <p:cNvSpPr/>
          <p:nvPr/>
        </p:nvSpPr>
        <p:spPr>
          <a:xfrm>
            <a:off x="935231" y="4693259"/>
            <a:ext cx="1146576" cy="5482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保有</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タイトル 3"/>
          <p:cNvSpPr txBox="1">
            <a:spLocks/>
          </p:cNvSpPr>
          <p:nvPr/>
        </p:nvSpPr>
        <p:spPr>
          <a:xfrm>
            <a:off x="336805" y="259495"/>
            <a:ext cx="9186273" cy="465011"/>
          </a:xfrm>
          <a:prstGeom prst="rect">
            <a:avLst/>
          </a:prstGeom>
        </p:spPr>
        <p:txBody>
          <a:bodyPr vert="horz" wrap="square" lIns="36000" tIns="36000" rIns="36000" bIns="36000" rtlCol="0" anchor="ctr"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en-US" altLang="ja-JP"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参考</a:t>
            </a:r>
            <a:r>
              <a:rPr lang="en-US" altLang="ja-JP"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　リスクマップと対応方針</a:t>
            </a:r>
          </a:p>
        </p:txBody>
      </p:sp>
      <p:sp>
        <p:nvSpPr>
          <p:cNvPr id="17" name="正方形/長方形 16"/>
          <p:cNvSpPr/>
          <p:nvPr/>
        </p:nvSpPr>
        <p:spPr>
          <a:xfrm>
            <a:off x="2027976" y="5849216"/>
            <a:ext cx="1861272" cy="3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発生頻度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137159" y="3234780"/>
            <a:ext cx="324000" cy="144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影響度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正方形/長方形 26"/>
          <p:cNvSpPr/>
          <p:nvPr/>
        </p:nvSpPr>
        <p:spPr>
          <a:xfrm>
            <a:off x="1018360" y="5480864"/>
            <a:ext cx="1009616" cy="3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数年に一度</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2345072" y="5480864"/>
            <a:ext cx="1009616" cy="3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年に一度</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3564440" y="5480864"/>
            <a:ext cx="1009616" cy="3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月に一度</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正方形/長方形 29"/>
          <p:cNvSpPr/>
          <p:nvPr/>
        </p:nvSpPr>
        <p:spPr>
          <a:xfrm>
            <a:off x="538680" y="2414016"/>
            <a:ext cx="324000" cy="90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全社的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538680" y="3470816"/>
            <a:ext cx="324000" cy="90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部門的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正方形/長方形 31"/>
          <p:cNvSpPr/>
          <p:nvPr/>
        </p:nvSpPr>
        <p:spPr>
          <a:xfrm>
            <a:off x="538680" y="4509994"/>
            <a:ext cx="324000" cy="90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一部</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5221704" y="2356511"/>
            <a:ext cx="1008000" cy="6055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回避</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4" name="正方形/長方形 33"/>
          <p:cNvSpPr/>
          <p:nvPr/>
        </p:nvSpPr>
        <p:spPr>
          <a:xfrm>
            <a:off x="6269398" y="2347990"/>
            <a:ext cx="3456000" cy="605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リスクの原因となる活動を見合わせるもしくは、中止する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5" name="正方形/長方形 34"/>
          <p:cNvSpPr/>
          <p:nvPr/>
        </p:nvSpPr>
        <p:spPr>
          <a:xfrm>
            <a:off x="5221704" y="3129356"/>
            <a:ext cx="1008000" cy="6055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低減</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6269398" y="3120835"/>
            <a:ext cx="3456000" cy="605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内部統制を行い、リスクの発生可能性や発生した場合の影響度を低くする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7" name="正方形/長方形 36"/>
          <p:cNvSpPr/>
          <p:nvPr/>
        </p:nvSpPr>
        <p:spPr>
          <a:xfrm>
            <a:off x="5221704" y="3934382"/>
            <a:ext cx="1008000" cy="6055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移転</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8" name="正方形/長方形 37"/>
          <p:cNvSpPr/>
          <p:nvPr/>
        </p:nvSpPr>
        <p:spPr>
          <a:xfrm>
            <a:off x="6269398" y="3925861"/>
            <a:ext cx="3456000" cy="605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リスクの全部もしくは一部を外部に移転させて影響度を下げる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5221704" y="4739408"/>
            <a:ext cx="1008000" cy="6055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保有</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6269398" y="4730887"/>
            <a:ext cx="3456000" cy="605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対応策をとらずにリスクを許容する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07060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4905"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a:t>
            </a:r>
            <a:r>
              <a:rPr lang="ja-JP" altLang="en-US" sz="1800" dirty="0"/>
              <a:t>演習</a:t>
            </a:r>
            <a:r>
              <a:rPr lang="en-US" altLang="ja-JP" sz="1800" dirty="0"/>
              <a:t>a】</a:t>
            </a:r>
            <a:r>
              <a:rPr lang="ja-JP" altLang="en-US" sz="1800" dirty="0"/>
              <a:t>　</a:t>
            </a:r>
            <a:r>
              <a:rPr lang="en-US" altLang="ja-JP" sz="1800" dirty="0"/>
              <a:t>(4)</a:t>
            </a:r>
            <a:r>
              <a:rPr lang="ja-JP" altLang="en-US" sz="1800" dirty="0">
                <a:latin typeface="ＭＳ Ｐゴシック" panose="020B0600070205080204" pitchFamily="50" charset="-128"/>
                <a:ea typeface="ＭＳ Ｐゴシック" panose="020B0600070205080204" pitchFamily="50" charset="-128"/>
              </a:rPr>
              <a:t>リスクの優先順位付け</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pPr marL="342900" indent="-342900">
              <a:buFont typeface="+mj-ea"/>
              <a:buAutoNum type="circleNumDbPlain"/>
            </a:pPr>
            <a:r>
              <a:rPr lang="en-US" altLang="ja-JP" sz="1600" dirty="0">
                <a:latin typeface="ＭＳ Ｐゴシック" panose="020B0600070205080204" pitchFamily="50" charset="-128"/>
                <a:ea typeface="ＭＳ Ｐゴシック" panose="020B0600070205080204" pitchFamily="50" charset="-128"/>
              </a:rPr>
              <a:t>P51</a:t>
            </a:r>
            <a:r>
              <a:rPr lang="ja-JP" altLang="en-US" sz="1600" dirty="0">
                <a:latin typeface="ＭＳ Ｐゴシック" panose="020B0600070205080204" pitchFamily="50" charset="-128"/>
                <a:ea typeface="ＭＳ Ｐゴシック" panose="020B0600070205080204" pitchFamily="50" charset="-128"/>
              </a:rPr>
              <a:t>で設定した評価指標を下表の　　　　　　に記載してください。</a:t>
            </a:r>
            <a:endParaRPr lang="en-US" altLang="ja-JP" sz="1600" dirty="0">
              <a:latin typeface="ＭＳ Ｐゴシック" panose="020B0600070205080204" pitchFamily="50" charset="-128"/>
              <a:ea typeface="ＭＳ Ｐゴシック" panose="020B0600070205080204" pitchFamily="50" charset="-128"/>
            </a:endParaRPr>
          </a:p>
          <a:p>
            <a:pPr marL="342900" indent="-342900">
              <a:buFont typeface="+mj-ea"/>
              <a:buAutoNum type="circleNumDbPlain"/>
            </a:pPr>
            <a:r>
              <a:rPr lang="en-US" altLang="ja-JP" sz="1600" dirty="0">
                <a:latin typeface="ＭＳ Ｐゴシック" panose="020B0600070205080204" pitchFamily="50" charset="-128"/>
                <a:ea typeface="ＭＳ Ｐゴシック" panose="020B0600070205080204" pitchFamily="50" charset="-128"/>
              </a:rPr>
              <a:t>P51</a:t>
            </a:r>
            <a:r>
              <a:rPr lang="ja-JP" altLang="en-US" sz="1600" dirty="0">
                <a:latin typeface="ＭＳ Ｐゴシック" panose="020B0600070205080204" pitchFamily="50" charset="-128"/>
                <a:ea typeface="ＭＳ Ｐゴシック" panose="020B0600070205080204" pitchFamily="50" charset="-128"/>
              </a:rPr>
              <a:t>で設定したスケールを下表の　　　　　　に記載してください。</a:t>
            </a:r>
            <a:endParaRPr lang="en-US" altLang="ja-JP" sz="1600" dirty="0">
              <a:latin typeface="ＭＳ Ｐゴシック" panose="020B0600070205080204" pitchFamily="50" charset="-128"/>
              <a:ea typeface="ＭＳ Ｐゴシック" panose="020B0600070205080204" pitchFamily="50" charset="-128"/>
            </a:endParaRPr>
          </a:p>
          <a:p>
            <a:pPr marL="342900" indent="-342900">
              <a:buFont typeface="+mj-ea"/>
              <a:buAutoNum type="circleNumDbPlain"/>
            </a:pPr>
            <a:r>
              <a:rPr lang="en-US" altLang="ja-JP" sz="1600">
                <a:latin typeface="ＭＳ Ｐゴシック" panose="020B0600070205080204" pitchFamily="50" charset="-128"/>
                <a:ea typeface="ＭＳ Ｐゴシック" panose="020B0600070205080204" pitchFamily="50" charset="-128"/>
              </a:rPr>
              <a:t>P52</a:t>
            </a:r>
            <a:r>
              <a:rPr lang="ja-JP" altLang="en-US" sz="1600">
                <a:latin typeface="ＭＳ Ｐゴシック" panose="020B0600070205080204" pitchFamily="50" charset="-128"/>
                <a:ea typeface="ＭＳ Ｐゴシック" panose="020B0600070205080204" pitchFamily="50" charset="-128"/>
              </a:rPr>
              <a:t>で</a:t>
            </a:r>
            <a:r>
              <a:rPr lang="ja-JP" altLang="en-US" sz="1600" dirty="0">
                <a:latin typeface="ＭＳ Ｐゴシック" panose="020B0600070205080204" pitchFamily="50" charset="-128"/>
                <a:ea typeface="ＭＳ Ｐゴシック" panose="020B0600070205080204" pitchFamily="50" charset="-128"/>
              </a:rPr>
              <a:t>評価した結果を下表にプロットしてください。</a:t>
            </a:r>
            <a:endParaRPr lang="en-US" altLang="ja-JP" sz="16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3580161" y="990457"/>
            <a:ext cx="792000" cy="216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53" name="正方形/長方形 52"/>
          <p:cNvSpPr/>
          <p:nvPr/>
        </p:nvSpPr>
        <p:spPr>
          <a:xfrm>
            <a:off x="3538101" y="1229391"/>
            <a:ext cx="792000" cy="216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54" name="表 53"/>
          <p:cNvGraphicFramePr>
            <a:graphicFrameLocks noGrp="1"/>
          </p:cNvGraphicFramePr>
          <p:nvPr/>
        </p:nvGraphicFramePr>
        <p:xfrm>
          <a:off x="2232660" y="2057400"/>
          <a:ext cx="5616000" cy="3564000"/>
        </p:xfrm>
        <a:graphic>
          <a:graphicData uri="http://schemas.openxmlformats.org/drawingml/2006/table">
            <a:tbl>
              <a:tblPr firstRow="1" bandRow="1">
                <a:tableStyleId>{5940675A-B579-460E-94D1-54222C63F5DA}</a:tableStyleId>
              </a:tblPr>
              <a:tblGrid>
                <a:gridCol w="1872000">
                  <a:extLst>
                    <a:ext uri="{9D8B030D-6E8A-4147-A177-3AD203B41FA5}">
                      <a16:colId xmlns:a16="http://schemas.microsoft.com/office/drawing/2014/main" val="3514158712"/>
                    </a:ext>
                  </a:extLst>
                </a:gridCol>
                <a:gridCol w="1872000">
                  <a:extLst>
                    <a:ext uri="{9D8B030D-6E8A-4147-A177-3AD203B41FA5}">
                      <a16:colId xmlns:a16="http://schemas.microsoft.com/office/drawing/2014/main" val="3828436542"/>
                    </a:ext>
                  </a:extLst>
                </a:gridCol>
                <a:gridCol w="1872000">
                  <a:extLst>
                    <a:ext uri="{9D8B030D-6E8A-4147-A177-3AD203B41FA5}">
                      <a16:colId xmlns:a16="http://schemas.microsoft.com/office/drawing/2014/main" val="111573118"/>
                    </a:ext>
                  </a:extLst>
                </a:gridCol>
              </a:tblGrid>
              <a:tr h="1188000">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2506360"/>
                  </a:ext>
                </a:extLst>
              </a:tr>
              <a:tr h="1188000">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286164"/>
                  </a:ext>
                </a:extLst>
              </a:tr>
              <a:tr h="1188000">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655440"/>
                  </a:ext>
                </a:extLst>
              </a:tr>
            </a:tbl>
          </a:graphicData>
        </a:graphic>
      </p:graphicFrame>
      <p:sp>
        <p:nvSpPr>
          <p:cNvPr id="55" name="正方形/長方形 54"/>
          <p:cNvSpPr/>
          <p:nvPr/>
        </p:nvSpPr>
        <p:spPr>
          <a:xfrm>
            <a:off x="3078994" y="6262559"/>
            <a:ext cx="3923332" cy="504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56" name="正方形/長方形 55"/>
          <p:cNvSpPr/>
          <p:nvPr/>
        </p:nvSpPr>
        <p:spPr>
          <a:xfrm>
            <a:off x="1006044" y="2523744"/>
            <a:ext cx="504000" cy="268833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63" name="正方形/長方形 62"/>
          <p:cNvSpPr/>
          <p:nvPr/>
        </p:nvSpPr>
        <p:spPr>
          <a:xfrm>
            <a:off x="2375621" y="5672452"/>
            <a:ext cx="1620000" cy="504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64" name="正方形/長方形 63"/>
          <p:cNvSpPr/>
          <p:nvPr/>
        </p:nvSpPr>
        <p:spPr>
          <a:xfrm>
            <a:off x="4230660" y="5672452"/>
            <a:ext cx="1620000" cy="504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65" name="正方形/長方形 64"/>
          <p:cNvSpPr/>
          <p:nvPr/>
        </p:nvSpPr>
        <p:spPr>
          <a:xfrm>
            <a:off x="6112776" y="5672452"/>
            <a:ext cx="1620000" cy="504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66" name="正方形/長方形 65"/>
          <p:cNvSpPr/>
          <p:nvPr/>
        </p:nvSpPr>
        <p:spPr>
          <a:xfrm>
            <a:off x="1617932" y="2093976"/>
            <a:ext cx="504000" cy="108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67" name="正方形/長方形 66"/>
          <p:cNvSpPr/>
          <p:nvPr/>
        </p:nvSpPr>
        <p:spPr>
          <a:xfrm>
            <a:off x="1617932" y="3293318"/>
            <a:ext cx="504000" cy="108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68" name="正方形/長方形 67"/>
          <p:cNvSpPr/>
          <p:nvPr/>
        </p:nvSpPr>
        <p:spPr>
          <a:xfrm>
            <a:off x="1617932" y="4492660"/>
            <a:ext cx="504000" cy="108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42534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784"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a:t>
            </a:r>
            <a:r>
              <a:rPr lang="ja-JP" altLang="en-US" sz="1800" dirty="0"/>
              <a:t>参考</a:t>
            </a:r>
            <a:r>
              <a:rPr lang="en-US" altLang="ja-JP" sz="1800" dirty="0"/>
              <a:t>】</a:t>
            </a:r>
            <a:r>
              <a:rPr lang="ja-JP" altLang="en-US" sz="1800" dirty="0"/>
              <a:t>　優先的</a:t>
            </a:r>
            <a:r>
              <a:rPr lang="ja-JP" altLang="en-US" sz="1800" dirty="0">
                <a:latin typeface="ＭＳ Ｐゴシック" panose="020B0600070205080204" pitchFamily="50" charset="-128"/>
                <a:ea typeface="ＭＳ Ｐゴシック" panose="020B0600070205080204" pitchFamily="50" charset="-128"/>
              </a:rPr>
              <a:t>に取組む必要性が高い「職場の問題」</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先述のアンケート調査をリスクマップにプロットすると、業務遂行、安全衛生・心身の健康管理、職場コミュニケーション、労働時間管理に関するトラブルが優先度の高い事項であると判断することができます。</a:t>
            </a:r>
            <a:endParaRPr lang="en-US" altLang="ja-JP" sz="1600" dirty="0">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482460" y="6630211"/>
            <a:ext cx="4284000" cy="216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a:solidFill>
                  <a:schemeClr val="tx1"/>
                </a:solidFill>
                <a:latin typeface="ＭＳ Ｐゴシック" panose="020B0600070205080204" pitchFamily="50" charset="-128"/>
                <a:ea typeface="ＭＳ Ｐゴシック" panose="020B0600070205080204" pitchFamily="50" charset="-128"/>
              </a:rPr>
              <a:t>出所：</a:t>
            </a:r>
            <a:r>
              <a:rPr lang="ja-JP" altLang="en-US" sz="900" dirty="0">
                <a:solidFill>
                  <a:schemeClr val="tx1"/>
                </a:solidFill>
                <a:latin typeface="ＭＳ Ｐゴシック" panose="020B0600070205080204" pitchFamily="50" charset="-128"/>
                <a:ea typeface="ＭＳ Ｐゴシック" panose="020B0600070205080204" pitchFamily="50" charset="-128"/>
              </a:rPr>
              <a:t>厚生労働省</a:t>
            </a:r>
            <a:r>
              <a:rPr lang="en-US" altLang="ja-JP" sz="900" dirty="0">
                <a:solidFill>
                  <a:schemeClr val="tx1"/>
                </a:solidFill>
                <a:latin typeface="ＭＳ Ｐゴシック" panose="020B0600070205080204" pitchFamily="50" charset="-128"/>
                <a:ea typeface="ＭＳ Ｐゴシック" panose="020B0600070205080204" pitchFamily="50" charset="-128"/>
              </a:rPr>
              <a:t>(2019)</a:t>
            </a:r>
            <a:r>
              <a:rPr lang="ja-JP" altLang="en-US" sz="900" dirty="0">
                <a:solidFill>
                  <a:schemeClr val="tx1"/>
                </a:solidFill>
                <a:latin typeface="ＭＳ Ｐゴシック" panose="020B0600070205080204" pitchFamily="50" charset="-128"/>
                <a:ea typeface="ＭＳ Ｐゴシック" panose="020B0600070205080204" pitchFamily="50" charset="-128"/>
              </a:rPr>
              <a:t>「中小企業のマネジメント力に関する実態調査」</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63" name="正方形/長方形 62">
            <a:extLst>
              <a:ext uri="{FF2B5EF4-FFF2-40B4-BE49-F238E27FC236}">
                <a16:creationId xmlns:a16="http://schemas.microsoft.com/office/drawing/2014/main" id="{064097B1-64CF-4D07-B99E-AE67DB0AA409}"/>
              </a:ext>
            </a:extLst>
          </p:cNvPr>
          <p:cNvSpPr/>
          <p:nvPr/>
        </p:nvSpPr>
        <p:spPr>
          <a:xfrm>
            <a:off x="3504610" y="6489688"/>
            <a:ext cx="3160498" cy="17144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kumimoji="1" lang="ja-JP" altLang="en-US" sz="900" dirty="0">
                <a:solidFill>
                  <a:schemeClr val="tx1"/>
                </a:solidFill>
                <a:latin typeface="ＭＳ Ｐゴシック" panose="020B0600070205080204" pitchFamily="50" charset="-128"/>
                <a:ea typeface="ＭＳ Ｐゴシック" panose="020B0600070205080204" pitchFamily="50" charset="-128"/>
              </a:rPr>
              <a:t>リスクが発生した（「頻繁・しばしば・あった」の計）割合　（％）</a:t>
            </a:r>
          </a:p>
        </p:txBody>
      </p:sp>
      <p:sp>
        <p:nvSpPr>
          <p:cNvPr id="64" name="正方形/長方形 63">
            <a:extLst>
              <a:ext uri="{FF2B5EF4-FFF2-40B4-BE49-F238E27FC236}">
                <a16:creationId xmlns:a16="http://schemas.microsoft.com/office/drawing/2014/main" id="{FE338D07-0034-4E19-B795-9F2F88FE8D97}"/>
              </a:ext>
            </a:extLst>
          </p:cNvPr>
          <p:cNvSpPr/>
          <p:nvPr/>
        </p:nvSpPr>
        <p:spPr>
          <a:xfrm>
            <a:off x="1464287" y="2364201"/>
            <a:ext cx="265183" cy="398194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kumimoji="1" lang="ja-JP" altLang="en-US" sz="900" dirty="0">
                <a:solidFill>
                  <a:schemeClr val="tx1"/>
                </a:solidFill>
                <a:latin typeface="ＭＳ Ｐゴシック" panose="020B0600070205080204" pitchFamily="50" charset="-128"/>
                <a:ea typeface="ＭＳ Ｐゴシック" panose="020B0600070205080204" pitchFamily="50" charset="-128"/>
              </a:rPr>
              <a:t>影響があった（「大きな・ある程度の影響があった」の計）割合　（％）</a:t>
            </a:r>
          </a:p>
        </p:txBody>
      </p:sp>
      <p:sp>
        <p:nvSpPr>
          <p:cNvPr id="65" name="正方形/長方形 64">
            <a:extLst>
              <a:ext uri="{FF2B5EF4-FFF2-40B4-BE49-F238E27FC236}">
                <a16:creationId xmlns:a16="http://schemas.microsoft.com/office/drawing/2014/main" id="{179D0E6F-1DE8-44C6-81EA-2A1B0A766A45}"/>
              </a:ext>
            </a:extLst>
          </p:cNvPr>
          <p:cNvSpPr/>
          <p:nvPr/>
        </p:nvSpPr>
        <p:spPr>
          <a:xfrm>
            <a:off x="4716422" y="2216039"/>
            <a:ext cx="265183" cy="95324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kumimoji="1" lang="ja-JP" altLang="en-US" sz="900" dirty="0">
                <a:solidFill>
                  <a:schemeClr val="tx1"/>
                </a:solidFill>
                <a:latin typeface="ＭＳ Ｐゴシック" panose="020B0600070205080204" pitchFamily="50" charset="-128"/>
                <a:ea typeface="ＭＳ Ｐゴシック" panose="020B0600070205080204" pitchFamily="50" charset="-128"/>
              </a:rPr>
              <a:t>　横軸：平均（</a:t>
            </a:r>
            <a:r>
              <a:rPr kumimoji="1" lang="en-US" altLang="ja-JP" sz="900" dirty="0">
                <a:solidFill>
                  <a:schemeClr val="tx1"/>
                </a:solidFill>
                <a:latin typeface="ＭＳ Ｐゴシック" panose="020B0600070205080204" pitchFamily="50" charset="-128"/>
                <a:ea typeface="ＭＳ Ｐゴシック" panose="020B0600070205080204" pitchFamily="50" charset="-128"/>
              </a:rPr>
              <a:t>36</a:t>
            </a:r>
            <a:r>
              <a:rPr kumimoji="1" lang="ja-JP" altLang="en-US" sz="900" dirty="0">
                <a:solidFill>
                  <a:schemeClr val="tx1"/>
                </a:solidFill>
                <a:latin typeface="ＭＳ Ｐゴシック" panose="020B0600070205080204" pitchFamily="50" charset="-128"/>
                <a:ea typeface="ＭＳ Ｐゴシック" panose="020B0600070205080204" pitchFamily="50" charset="-128"/>
              </a:rPr>
              <a:t>％）</a:t>
            </a:r>
          </a:p>
        </p:txBody>
      </p:sp>
      <p:sp>
        <p:nvSpPr>
          <p:cNvPr id="66" name="正方形/長方形 65">
            <a:extLst>
              <a:ext uri="{FF2B5EF4-FFF2-40B4-BE49-F238E27FC236}">
                <a16:creationId xmlns:a16="http://schemas.microsoft.com/office/drawing/2014/main" id="{7889BF98-F340-4CE7-9916-A5DD4791A9F8}"/>
              </a:ext>
            </a:extLst>
          </p:cNvPr>
          <p:cNvSpPr/>
          <p:nvPr/>
        </p:nvSpPr>
        <p:spPr>
          <a:xfrm>
            <a:off x="7327699" y="4374136"/>
            <a:ext cx="1007032" cy="17144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kumimoji="1" lang="ja-JP" altLang="en-US" sz="900" dirty="0">
                <a:solidFill>
                  <a:schemeClr val="tx1"/>
                </a:solidFill>
                <a:latin typeface="ＭＳ Ｐゴシック" panose="020B0600070205080204" pitchFamily="50" charset="-128"/>
                <a:ea typeface="ＭＳ Ｐゴシック" panose="020B0600070205080204" pitchFamily="50" charset="-128"/>
              </a:rPr>
              <a:t>縦軸：平均（</a:t>
            </a:r>
            <a:r>
              <a:rPr kumimoji="1" lang="en-US" altLang="ja-JP" sz="90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900" dirty="0">
                <a:solidFill>
                  <a:schemeClr val="tx1"/>
                </a:solidFill>
                <a:latin typeface="ＭＳ Ｐゴシック" panose="020B0600070205080204" pitchFamily="50" charset="-128"/>
                <a:ea typeface="ＭＳ Ｐゴシック" panose="020B0600070205080204" pitchFamily="50" charset="-128"/>
              </a:rPr>
              <a:t>％）</a:t>
            </a:r>
          </a:p>
        </p:txBody>
      </p:sp>
      <p:sp>
        <p:nvSpPr>
          <p:cNvPr id="67" name="正方形/長方形 66">
            <a:extLst>
              <a:ext uri="{FF2B5EF4-FFF2-40B4-BE49-F238E27FC236}">
                <a16:creationId xmlns:a16="http://schemas.microsoft.com/office/drawing/2014/main" id="{CA13AD50-46F9-4A48-9D00-E52F3491D023}"/>
              </a:ext>
            </a:extLst>
          </p:cNvPr>
          <p:cNvSpPr/>
          <p:nvPr/>
        </p:nvSpPr>
        <p:spPr>
          <a:xfrm>
            <a:off x="1282151" y="4164759"/>
            <a:ext cx="265183" cy="20433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kumimoji="1" lang="en-US" altLang="ja-JP" sz="9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900" dirty="0">
                <a:solidFill>
                  <a:schemeClr val="tx1"/>
                </a:solidFill>
                <a:latin typeface="ＭＳ Ｐゴシック" panose="020B0600070205080204" pitchFamily="50" charset="-128"/>
                <a:ea typeface="ＭＳ Ｐゴシック" panose="020B0600070205080204" pitchFamily="50" charset="-128"/>
              </a:rPr>
              <a:t>「問題が発生していない」は分母から除く</a:t>
            </a:r>
          </a:p>
        </p:txBody>
      </p:sp>
      <p:sp>
        <p:nvSpPr>
          <p:cNvPr id="68" name="テキスト ボックス 67">
            <a:extLst>
              <a:ext uri="{FF2B5EF4-FFF2-40B4-BE49-F238E27FC236}">
                <a16:creationId xmlns:a16="http://schemas.microsoft.com/office/drawing/2014/main" id="{D1D5FCD5-9AD8-405F-8C0B-22A8635552D9}"/>
              </a:ext>
            </a:extLst>
          </p:cNvPr>
          <p:cNvSpPr txBox="1"/>
          <p:nvPr/>
        </p:nvSpPr>
        <p:spPr>
          <a:xfrm>
            <a:off x="2054082" y="1893834"/>
            <a:ext cx="5797836" cy="180000"/>
          </a:xfrm>
          <a:prstGeom prst="rect">
            <a:avLst/>
          </a:prstGeom>
          <a:noFill/>
        </p:spPr>
        <p:txBody>
          <a:bodyPr wrap="square" lIns="0" tIns="0" rIns="0" bIns="0" rtlCol="0" anchor="ctr">
            <a:noAutofit/>
          </a:bodyPr>
          <a:lstStyle/>
          <a:p>
            <a:pPr algn="ctr"/>
            <a:r>
              <a:rPr kumimoji="1" lang="ja-JP" altLang="en-US" sz="1050" b="1" u="sng" dirty="0">
                <a:latin typeface="ＭＳ Ｐゴシック" panose="020B0600070205080204" pitchFamily="50" charset="-128"/>
                <a:ea typeface="ＭＳ Ｐゴシック" panose="020B0600070205080204" pitchFamily="50" charset="-128"/>
              </a:rPr>
              <a:t>リスク（問題）に関する従業員からの報告･相談の有無　</a:t>
            </a:r>
            <a:r>
              <a:rPr kumimoji="1" lang="en-US" altLang="ja-JP" sz="1050" b="1" u="sng" dirty="0">
                <a:latin typeface="ＭＳ Ｐゴシック" panose="020B0600070205080204" pitchFamily="50" charset="-128"/>
                <a:ea typeface="ＭＳ Ｐゴシック" panose="020B0600070205080204" pitchFamily="50" charset="-128"/>
              </a:rPr>
              <a:t>×</a:t>
            </a:r>
            <a:r>
              <a:rPr kumimoji="1" lang="ja-JP" altLang="en-US" sz="1050" b="1" u="sng" dirty="0">
                <a:latin typeface="ＭＳ Ｐゴシック" panose="020B0600070205080204" pitchFamily="50" charset="-128"/>
                <a:ea typeface="ＭＳ Ｐゴシック" panose="020B0600070205080204" pitchFamily="50" charset="-128"/>
              </a:rPr>
              <a:t>　問題が発生した際の影響の大きさ</a:t>
            </a:r>
          </a:p>
        </p:txBody>
      </p:sp>
      <p:graphicFrame>
        <p:nvGraphicFramePr>
          <p:cNvPr id="13" name="グラフ 12">
            <a:extLst>
              <a:ext uri="{FF2B5EF4-FFF2-40B4-BE49-F238E27FC236}">
                <a16:creationId xmlns:a16="http://schemas.microsoft.com/office/drawing/2014/main" id="{6545F3F3-A82F-4616-BE7A-AF9A8F112BE5}"/>
              </a:ext>
            </a:extLst>
          </p:cNvPr>
          <p:cNvGraphicFramePr>
            <a:graphicFrameLocks/>
          </p:cNvGraphicFramePr>
          <p:nvPr>
            <p:extLst>
              <p:ext uri="{D42A27DB-BD31-4B8C-83A1-F6EECF244321}">
                <p14:modId xmlns:p14="http://schemas.microsoft.com/office/powerpoint/2010/main" val="2884993976"/>
              </p:ext>
            </p:extLst>
          </p:nvPr>
        </p:nvGraphicFramePr>
        <p:xfrm>
          <a:off x="1637991" y="1972506"/>
          <a:ext cx="6630017" cy="462599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84648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B67297D-0AF3-4CAE-87D5-2193ED6E57A5}"/>
              </a:ext>
            </a:extLst>
          </p:cNvPr>
          <p:cNvPicPr>
            <a:picLocks noChangeAspect="1"/>
          </p:cNvPicPr>
          <p:nvPr/>
        </p:nvPicPr>
        <p:blipFill>
          <a:blip r:embed="rId5"/>
          <a:stretch>
            <a:fillRect/>
          </a:stretch>
        </p:blipFill>
        <p:spPr>
          <a:xfrm>
            <a:off x="1141480" y="2392785"/>
            <a:ext cx="4137102" cy="4275776"/>
          </a:xfrm>
          <a:prstGeom prst="rect">
            <a:avLst/>
          </a:prstGeom>
        </p:spPr>
      </p:pic>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7404" name="think-cell スライド" r:id="rId6" imgW="473" imgH="473" progId="TCLayout.ActiveDocument.1">
                  <p:embed/>
                </p:oleObj>
              </mc:Choice>
              <mc:Fallback>
                <p:oleObj name="think-cell スライド" r:id="rId6" imgW="473" imgH="473" progId="TCLayout.ActiveDocument.1">
                  <p:embed/>
                  <p:pic>
                    <p:nvPicPr>
                      <p:cNvPr id="2" name="オブジェクト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演習</a:t>
            </a:r>
            <a:r>
              <a:rPr lang="en-US" altLang="ja-JP" sz="1800" dirty="0">
                <a:latin typeface="ＭＳ Ｐゴシック" panose="020B0600070205080204" pitchFamily="50" charset="-128"/>
                <a:ea typeface="ＭＳ Ｐゴシック" panose="020B0600070205080204" pitchFamily="50" charset="-128"/>
              </a:rPr>
              <a:t>b】</a:t>
            </a:r>
            <a:r>
              <a:rPr lang="ja-JP" altLang="en-US" sz="1800" dirty="0">
                <a:latin typeface="ＭＳ Ｐゴシック" panose="020B0600070205080204" pitchFamily="50" charset="-128"/>
                <a:ea typeface="ＭＳ Ｐゴシック" panose="020B0600070205080204" pitchFamily="50" charset="-128"/>
              </a:rPr>
              <a:t>　アンケート調査との比較</a:t>
            </a:r>
            <a:endParaRPr kumimoji="1" lang="ja-JP" altLang="en-US" sz="1800" dirty="0">
              <a:latin typeface="ＭＳ Ｐゴシック" panose="020B0600070205080204" pitchFamily="50" charset="-128"/>
              <a:ea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897F3C32-3D76-4A05-A9FC-C2968F6F79ED}"/>
              </a:ext>
            </a:extLst>
          </p:cNvPr>
          <p:cNvGrpSpPr/>
          <p:nvPr/>
        </p:nvGrpSpPr>
        <p:grpSpPr>
          <a:xfrm>
            <a:off x="1141480" y="1912504"/>
            <a:ext cx="7663929" cy="369474"/>
            <a:chOff x="1345635" y="1912504"/>
            <a:chExt cx="7214730" cy="369474"/>
          </a:xfrm>
        </p:grpSpPr>
        <p:sp>
          <p:nvSpPr>
            <p:cNvPr id="6" name="正方形/長方形 5">
              <a:extLst>
                <a:ext uri="{FF2B5EF4-FFF2-40B4-BE49-F238E27FC236}">
                  <a16:creationId xmlns:a16="http://schemas.microsoft.com/office/drawing/2014/main" id="{FF01CDD6-4494-4B1D-9ABC-9AFA9A7E21E8}"/>
                </a:ext>
              </a:extLst>
            </p:cNvPr>
            <p:cNvSpPr/>
            <p:nvPr/>
          </p:nvSpPr>
          <p:spPr>
            <a:xfrm>
              <a:off x="2307759" y="1912504"/>
              <a:ext cx="5290483"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a:t>
              </a:r>
              <a:r>
                <a:rPr lang="en-US" altLang="ja-JP" sz="1400" b="1" dirty="0">
                  <a:solidFill>
                    <a:schemeClr val="tx1"/>
                  </a:solidFill>
                  <a:latin typeface="ＭＳ Ｐゴシック" panose="020B0600070205080204" pitchFamily="50" charset="-128"/>
                  <a:ea typeface="ＭＳ Ｐゴシック" panose="020B0600070205080204" pitchFamily="50" charset="-128"/>
                </a:rPr>
                <a:t>a</a:t>
              </a:r>
              <a:r>
                <a:rPr lang="ja-JP" altLang="en-US" sz="1400" b="1" dirty="0">
                  <a:solidFill>
                    <a:schemeClr val="tx1"/>
                  </a:solidFill>
                  <a:latin typeface="ＭＳ Ｐゴシック" panose="020B0600070205080204" pitchFamily="50" charset="-128"/>
                  <a:ea typeface="ＭＳ Ｐゴシック" panose="020B0600070205080204" pitchFamily="50" charset="-128"/>
                </a:rPr>
                <a:t>）トラブル対策の優先度を自分で考えてみましょう　（</a:t>
              </a:r>
              <a:r>
                <a:rPr lang="en-US" altLang="ja-JP" sz="1400" b="1" dirty="0">
                  <a:solidFill>
                    <a:schemeClr val="tx1"/>
                  </a:solidFill>
                  <a:latin typeface="ＭＳ Ｐゴシック" panose="020B0600070205080204" pitchFamily="50" charset="-128"/>
                  <a:ea typeface="ＭＳ Ｐゴシック" panose="020B0600070205080204" pitchFamily="50" charset="-128"/>
                </a:rPr>
                <a:t>1/2</a:t>
              </a:r>
              <a:r>
                <a:rPr lang="ja-JP" altLang="en-US" sz="1400" b="1" dirty="0">
                  <a:solidFill>
                    <a:schemeClr val="tx1"/>
                  </a:solidFill>
                  <a:latin typeface="ＭＳ Ｐゴシック" panose="020B0600070205080204" pitchFamily="50" charset="-128"/>
                  <a:ea typeface="ＭＳ Ｐゴシック" panose="020B0600070205080204" pitchFamily="50" charset="-128"/>
                </a:rPr>
                <a:t>）</a:t>
              </a:r>
            </a:p>
          </p:txBody>
        </p:sp>
        <p:cxnSp>
          <p:nvCxnSpPr>
            <p:cNvPr id="7" name="直線コネクタ 6">
              <a:extLst>
                <a:ext uri="{FF2B5EF4-FFF2-40B4-BE49-F238E27FC236}">
                  <a16:creationId xmlns:a16="http://schemas.microsoft.com/office/drawing/2014/main" id="{A2605DC7-E9EE-46AC-982F-0183499D724E}"/>
                </a:ext>
              </a:extLst>
            </p:cNvPr>
            <p:cNvCxnSpPr/>
            <p:nvPr/>
          </p:nvCxnSpPr>
          <p:spPr>
            <a:xfrm>
              <a:off x="1345635" y="2248111"/>
              <a:ext cx="72147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タイトル 3">
            <a:extLst>
              <a:ext uri="{FF2B5EF4-FFF2-40B4-BE49-F238E27FC236}">
                <a16:creationId xmlns:a16="http://schemas.microsoft.com/office/drawing/2014/main" id="{EB93BAC9-DDB9-4328-9449-7582CA186763}"/>
              </a:ext>
            </a:extLst>
          </p:cNvPr>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あらかじめダウンロードいただいた</a:t>
            </a:r>
            <a:r>
              <a:rPr lang="en-US" altLang="ja-JP" sz="1600" dirty="0">
                <a:latin typeface="ＭＳ Ｐゴシック" panose="020B0600070205080204" pitchFamily="50" charset="-128"/>
                <a:ea typeface="ＭＳ Ｐゴシック" panose="020B0600070205080204" pitchFamily="50" charset="-128"/>
              </a:rPr>
              <a:t>Excel</a:t>
            </a:r>
            <a:r>
              <a:rPr lang="ja-JP" altLang="en-US" sz="1600" dirty="0">
                <a:latin typeface="ＭＳ Ｐゴシック" panose="020B0600070205080204" pitchFamily="50" charset="-128"/>
                <a:ea typeface="ＭＳ Ｐゴシック" panose="020B0600070205080204" pitchFamily="50" charset="-128"/>
              </a:rPr>
              <a:t>ツールを使って、トラブル対策の優先度の自己診断とアンケート調査結果との比較を実施します。</a:t>
            </a:r>
            <a:endParaRPr lang="en-US" altLang="ja-JP" sz="1600" dirty="0">
              <a:latin typeface="ＭＳ Ｐゴシック" panose="020B0600070205080204" pitchFamily="50" charset="-128"/>
              <a:ea typeface="ＭＳ Ｐゴシック" panose="020B0600070205080204" pitchFamily="50" charset="-128"/>
            </a:endParaRPr>
          </a:p>
        </p:txBody>
      </p:sp>
      <p:grpSp>
        <p:nvGrpSpPr>
          <p:cNvPr id="13" name="グループ化 12">
            <a:extLst>
              <a:ext uri="{FF2B5EF4-FFF2-40B4-BE49-F238E27FC236}">
                <a16:creationId xmlns:a16="http://schemas.microsoft.com/office/drawing/2014/main" id="{38E12C70-0844-40BF-AADD-13636EBFD7ED}"/>
              </a:ext>
            </a:extLst>
          </p:cNvPr>
          <p:cNvGrpSpPr/>
          <p:nvPr/>
        </p:nvGrpSpPr>
        <p:grpSpPr>
          <a:xfrm>
            <a:off x="4710981" y="4740796"/>
            <a:ext cx="4357664" cy="1735895"/>
            <a:chOff x="4710981" y="4740796"/>
            <a:chExt cx="4357664" cy="1735895"/>
          </a:xfrm>
        </p:grpSpPr>
        <p:sp>
          <p:nvSpPr>
            <p:cNvPr id="12" name="二等辺三角形 11">
              <a:extLst>
                <a:ext uri="{FF2B5EF4-FFF2-40B4-BE49-F238E27FC236}">
                  <a16:creationId xmlns:a16="http://schemas.microsoft.com/office/drawing/2014/main" id="{46EEDEE4-3C9A-4881-AF19-4F936A62EEE0}"/>
                </a:ext>
              </a:extLst>
            </p:cNvPr>
            <p:cNvSpPr/>
            <p:nvPr/>
          </p:nvSpPr>
          <p:spPr>
            <a:xfrm rot="18000000">
              <a:off x="5126745" y="4325032"/>
              <a:ext cx="587776" cy="1419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CF81262B-D1D9-4F48-86D0-1B08881B521A}"/>
                </a:ext>
              </a:extLst>
            </p:cNvPr>
            <p:cNvPicPr>
              <a:picLocks noChangeAspect="1"/>
            </p:cNvPicPr>
            <p:nvPr/>
          </p:nvPicPr>
          <p:blipFill rotWithShape="1">
            <a:blip r:embed="rId8"/>
            <a:srcRect t="51068"/>
            <a:stretch/>
          </p:blipFill>
          <p:spPr>
            <a:xfrm>
              <a:off x="5646410" y="4967022"/>
              <a:ext cx="3422235" cy="1509669"/>
            </a:xfrm>
            <a:prstGeom prst="rect">
              <a:avLst/>
            </a:prstGeom>
          </p:spPr>
        </p:pic>
      </p:grpSp>
    </p:spTree>
    <p:extLst>
      <p:ext uri="{BB962C8B-B14F-4D97-AF65-F5344CB8AC3E}">
        <p14:creationId xmlns:p14="http://schemas.microsoft.com/office/powerpoint/2010/main" val="110583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3985391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4122"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1-1.</a:t>
            </a:r>
            <a:r>
              <a:rPr lang="ja-JP" altLang="en-US" sz="1800" dirty="0">
                <a:latin typeface="ＭＳ Ｐゴシック" panose="020B0600070205080204" pitchFamily="50" charset="-128"/>
                <a:ea typeface="ＭＳ Ｐゴシック" panose="020B0600070205080204" pitchFamily="50" charset="-128"/>
              </a:rPr>
              <a:t>企業不祥事の変遷</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en-US" altLang="ja-JP" sz="1600" dirty="0">
                <a:latin typeface="ＭＳ Ｐゴシック" panose="020B0600070205080204" pitchFamily="50" charset="-128"/>
                <a:ea typeface="ＭＳ Ｐゴシック" panose="020B0600070205080204" pitchFamily="50" charset="-128"/>
              </a:rPr>
              <a:t>2015</a:t>
            </a:r>
            <a:r>
              <a:rPr lang="ja-JP" altLang="en-US" sz="1600" dirty="0">
                <a:latin typeface="ＭＳ Ｐゴシック" panose="020B0600070205080204" pitchFamily="50" charset="-128"/>
                <a:ea typeface="ＭＳ Ｐゴシック" panose="020B0600070205080204" pitchFamily="50" charset="-128"/>
              </a:rPr>
              <a:t>年以降は従来のコーポレートガバナンスに関する不祥事も発生したが、職場や部下のマネジメントに関する不祥事、</a:t>
            </a:r>
            <a:r>
              <a:rPr lang="en-US" altLang="ja-JP" sz="1600" dirty="0">
                <a:latin typeface="ＭＳ Ｐゴシック" panose="020B0600070205080204" pitchFamily="50" charset="-128"/>
                <a:ea typeface="ＭＳ Ｐゴシック" panose="020B0600070205080204" pitchFamily="50" charset="-128"/>
              </a:rPr>
              <a:t>SNS</a:t>
            </a:r>
            <a:r>
              <a:rPr lang="ja-JP" altLang="en-US" sz="1600" dirty="0">
                <a:latin typeface="ＭＳ Ｐゴシック" panose="020B0600070205080204" pitchFamily="50" charset="-128"/>
                <a:ea typeface="ＭＳ Ｐゴシック" panose="020B0600070205080204" pitchFamily="50" charset="-128"/>
              </a:rPr>
              <a:t>に関する不祥事などが注目を集めるようになりました。</a:t>
            </a:r>
          </a:p>
        </p:txBody>
      </p:sp>
      <p:sp>
        <p:nvSpPr>
          <p:cNvPr id="6" name="正方形/長方形 5"/>
          <p:cNvSpPr/>
          <p:nvPr/>
        </p:nvSpPr>
        <p:spPr>
          <a:xfrm>
            <a:off x="336805" y="2081094"/>
            <a:ext cx="1116857" cy="220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ja-JP" sz="1400" dirty="0">
                <a:solidFill>
                  <a:schemeClr val="tx1"/>
                </a:solidFill>
                <a:latin typeface="ＭＳ Ｐゴシック" panose="020B0600070205080204" pitchFamily="50" charset="-128"/>
                <a:ea typeface="ＭＳ Ｐゴシック" panose="020B0600070205080204" pitchFamily="50" charset="-128"/>
              </a:rPr>
              <a:t>2015</a:t>
            </a:r>
            <a:r>
              <a:rPr lang="ja-JP" altLang="en-US" sz="1400" dirty="0">
                <a:solidFill>
                  <a:schemeClr val="tx1"/>
                </a:solidFill>
                <a:latin typeface="ＭＳ Ｐゴシック" panose="020B0600070205080204" pitchFamily="50" charset="-128"/>
                <a:ea typeface="ＭＳ Ｐゴシック" panose="020B0600070205080204" pitchFamily="50" charset="-128"/>
              </a:rPr>
              <a:t>年以降</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1547447" y="2081094"/>
            <a:ext cx="7737230" cy="68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広告代理店</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rPr>
              <a:t>2015</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長時間労働が常態化していた状況で、上司による勤務時間の過少申告の指示、セクシャルハラスメント・パワーハラスメントが行われたことで従業員が自殺した。</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1547447" y="2826808"/>
            <a:ext cx="7737229" cy="68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飲食チェーン店</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rPr>
              <a:t>2019</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アルバイトの従業員が</a:t>
            </a:r>
            <a:r>
              <a:rPr lang="en-US" altLang="ja-JP" sz="1400" dirty="0">
                <a:solidFill>
                  <a:schemeClr val="tx1"/>
                </a:solidFill>
                <a:latin typeface="ＭＳ Ｐゴシック" panose="020B0600070205080204" pitchFamily="50" charset="-128"/>
                <a:ea typeface="ＭＳ Ｐゴシック" panose="020B0600070205080204" pitchFamily="50" charset="-128"/>
              </a:rPr>
              <a:t>SNS</a:t>
            </a:r>
            <a:r>
              <a:rPr lang="ja-JP" altLang="en-US" sz="1400" dirty="0">
                <a:solidFill>
                  <a:schemeClr val="tx1"/>
                </a:solidFill>
                <a:latin typeface="ＭＳ Ｐゴシック" panose="020B0600070205080204" pitchFamily="50" charset="-128"/>
                <a:ea typeface="ＭＳ Ｐゴシック" panose="020B0600070205080204" pitchFamily="50" charset="-128"/>
              </a:rPr>
              <a:t>に職場における不適切な動画を投稿した結果、情報が拡散し社会問題化した。当該企業は全店舗一斉休業し、従業員の研修を行った。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1547447" y="3586408"/>
            <a:ext cx="7737229" cy="68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スポーツ団体</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rPr>
              <a:t>2018</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特定の選手に対するパワーハラスメント発言や練習の妨害等の事案が第三者員会によって認定され、スポーツ団体としてパワーハラスメントの事実があったとされ、選手強化本部長が引責辞任した。</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336805" y="1824030"/>
            <a:ext cx="1116857" cy="21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年代</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1547447" y="1824030"/>
            <a:ext cx="7737230" cy="215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代表的な不祥事事例</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87417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8"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演習</a:t>
            </a:r>
            <a:r>
              <a:rPr lang="en-US" altLang="ja-JP" sz="1800" dirty="0">
                <a:latin typeface="ＭＳ Ｐゴシック" panose="020B0600070205080204" pitchFamily="50" charset="-128"/>
                <a:ea typeface="ＭＳ Ｐゴシック" panose="020B0600070205080204" pitchFamily="50" charset="-128"/>
              </a:rPr>
              <a:t>b】</a:t>
            </a:r>
            <a:r>
              <a:rPr lang="ja-JP" altLang="en-US" sz="1800" dirty="0">
                <a:latin typeface="ＭＳ Ｐゴシック" panose="020B0600070205080204" pitchFamily="50" charset="-128"/>
                <a:ea typeface="ＭＳ Ｐゴシック" panose="020B0600070205080204" pitchFamily="50" charset="-128"/>
              </a:rPr>
              <a:t>　アンケート調査との比較</a:t>
            </a:r>
            <a:endParaRPr kumimoji="1" lang="ja-JP" altLang="en-US" sz="1800" dirty="0">
              <a:latin typeface="ＭＳ Ｐゴシック" panose="020B0600070205080204" pitchFamily="50" charset="-128"/>
              <a:ea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897F3C32-3D76-4A05-A9FC-C2968F6F79ED}"/>
              </a:ext>
            </a:extLst>
          </p:cNvPr>
          <p:cNvGrpSpPr/>
          <p:nvPr/>
        </p:nvGrpSpPr>
        <p:grpSpPr>
          <a:xfrm>
            <a:off x="1141480" y="1912504"/>
            <a:ext cx="7663929" cy="369474"/>
            <a:chOff x="1345635" y="1912504"/>
            <a:chExt cx="7214730" cy="369474"/>
          </a:xfrm>
        </p:grpSpPr>
        <p:sp>
          <p:nvSpPr>
            <p:cNvPr id="6" name="正方形/長方形 5">
              <a:extLst>
                <a:ext uri="{FF2B5EF4-FFF2-40B4-BE49-F238E27FC236}">
                  <a16:creationId xmlns:a16="http://schemas.microsoft.com/office/drawing/2014/main" id="{FF01CDD6-4494-4B1D-9ABC-9AFA9A7E21E8}"/>
                </a:ext>
              </a:extLst>
            </p:cNvPr>
            <p:cNvSpPr/>
            <p:nvPr/>
          </p:nvSpPr>
          <p:spPr>
            <a:xfrm>
              <a:off x="2307759" y="1912504"/>
              <a:ext cx="5290483"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a:t>
              </a:r>
              <a:r>
                <a:rPr lang="en-US" altLang="ja-JP" sz="1400" b="1" dirty="0">
                  <a:solidFill>
                    <a:schemeClr val="tx1"/>
                  </a:solidFill>
                  <a:latin typeface="ＭＳ Ｐゴシック" panose="020B0600070205080204" pitchFamily="50" charset="-128"/>
                  <a:ea typeface="ＭＳ Ｐゴシック" panose="020B0600070205080204" pitchFamily="50" charset="-128"/>
                </a:rPr>
                <a:t>a</a:t>
              </a:r>
              <a:r>
                <a:rPr lang="ja-JP" altLang="en-US" sz="1400" b="1" dirty="0">
                  <a:solidFill>
                    <a:schemeClr val="tx1"/>
                  </a:solidFill>
                  <a:latin typeface="ＭＳ Ｐゴシック" panose="020B0600070205080204" pitchFamily="50" charset="-128"/>
                  <a:ea typeface="ＭＳ Ｐゴシック" panose="020B0600070205080204" pitchFamily="50" charset="-128"/>
                </a:rPr>
                <a:t>）トラブル対策の優先度を自分で考えてみましょう　（</a:t>
              </a:r>
              <a:r>
                <a:rPr lang="en-US" altLang="ja-JP" sz="1400" b="1" dirty="0">
                  <a:solidFill>
                    <a:schemeClr val="tx1"/>
                  </a:solidFill>
                  <a:latin typeface="ＭＳ Ｐゴシック" panose="020B0600070205080204" pitchFamily="50" charset="-128"/>
                  <a:ea typeface="ＭＳ Ｐゴシック" panose="020B0600070205080204" pitchFamily="50" charset="-128"/>
                </a:rPr>
                <a:t>2/2</a:t>
              </a:r>
              <a:r>
                <a:rPr lang="ja-JP" altLang="en-US" sz="1400" b="1"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 name="直線コネクタ 6">
              <a:extLst>
                <a:ext uri="{FF2B5EF4-FFF2-40B4-BE49-F238E27FC236}">
                  <a16:creationId xmlns:a16="http://schemas.microsoft.com/office/drawing/2014/main" id="{A2605DC7-E9EE-46AC-982F-0183499D724E}"/>
                </a:ext>
              </a:extLst>
            </p:cNvPr>
            <p:cNvCxnSpPr/>
            <p:nvPr/>
          </p:nvCxnSpPr>
          <p:spPr>
            <a:xfrm>
              <a:off x="1345635" y="2248111"/>
              <a:ext cx="72147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タイトル 3">
            <a:extLst>
              <a:ext uri="{FF2B5EF4-FFF2-40B4-BE49-F238E27FC236}">
                <a16:creationId xmlns:a16="http://schemas.microsoft.com/office/drawing/2014/main" id="{EB93BAC9-DDB9-4328-9449-7582CA186763}"/>
              </a:ext>
            </a:extLst>
          </p:cNvPr>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あらかじめダウンロードいただいた</a:t>
            </a:r>
            <a:r>
              <a:rPr lang="en-US" altLang="ja-JP" sz="1600" dirty="0">
                <a:latin typeface="ＭＳ Ｐゴシック" panose="020B0600070205080204" pitchFamily="50" charset="-128"/>
                <a:ea typeface="ＭＳ Ｐゴシック" panose="020B0600070205080204" pitchFamily="50" charset="-128"/>
              </a:rPr>
              <a:t>Excel</a:t>
            </a:r>
            <a:r>
              <a:rPr lang="ja-JP" altLang="en-US" sz="1600" dirty="0">
                <a:latin typeface="ＭＳ Ｐゴシック" panose="020B0600070205080204" pitchFamily="50" charset="-128"/>
                <a:ea typeface="ＭＳ Ｐゴシック" panose="020B0600070205080204" pitchFamily="50" charset="-128"/>
              </a:rPr>
              <a:t>ツールを使って、トラブル対策の優先度の自己診断とアンケート調査結果との比較を実施します。</a:t>
            </a:r>
            <a:endParaRPr lang="en-US" altLang="ja-JP" sz="1600" dirty="0">
              <a:latin typeface="ＭＳ Ｐゴシック" panose="020B0600070205080204" pitchFamily="50" charset="-128"/>
              <a:ea typeface="ＭＳ Ｐゴシック" panose="020B0600070205080204" pitchFamily="50" charset="-128"/>
            </a:endParaRPr>
          </a:p>
        </p:txBody>
      </p:sp>
      <p:pic>
        <p:nvPicPr>
          <p:cNvPr id="10" name="図 9">
            <a:extLst>
              <a:ext uri="{FF2B5EF4-FFF2-40B4-BE49-F238E27FC236}">
                <a16:creationId xmlns:a16="http://schemas.microsoft.com/office/drawing/2014/main" id="{956D8BD5-A2D4-454D-92E6-9C3C1F6B3175}"/>
              </a:ext>
            </a:extLst>
          </p:cNvPr>
          <p:cNvPicPr>
            <a:picLocks noChangeAspect="1"/>
          </p:cNvPicPr>
          <p:nvPr/>
        </p:nvPicPr>
        <p:blipFill>
          <a:blip r:embed="rId6"/>
          <a:stretch>
            <a:fillRect/>
          </a:stretch>
        </p:blipFill>
        <p:spPr>
          <a:xfrm>
            <a:off x="1141480" y="2361980"/>
            <a:ext cx="4408339" cy="4322070"/>
          </a:xfrm>
          <a:prstGeom prst="rect">
            <a:avLst/>
          </a:prstGeom>
        </p:spPr>
      </p:pic>
      <p:grpSp>
        <p:nvGrpSpPr>
          <p:cNvPr id="14" name="グループ化 13">
            <a:extLst>
              <a:ext uri="{FF2B5EF4-FFF2-40B4-BE49-F238E27FC236}">
                <a16:creationId xmlns:a16="http://schemas.microsoft.com/office/drawing/2014/main" id="{976DC0DB-BA76-4620-9E3B-700FDD5242C0}"/>
              </a:ext>
            </a:extLst>
          </p:cNvPr>
          <p:cNvGrpSpPr/>
          <p:nvPr/>
        </p:nvGrpSpPr>
        <p:grpSpPr>
          <a:xfrm>
            <a:off x="4432252" y="5338740"/>
            <a:ext cx="4950896" cy="894945"/>
            <a:chOff x="4710547" y="5391748"/>
            <a:chExt cx="4950896" cy="894945"/>
          </a:xfrm>
        </p:grpSpPr>
        <p:sp>
          <p:nvSpPr>
            <p:cNvPr id="13" name="二等辺三角形 12">
              <a:extLst>
                <a:ext uri="{FF2B5EF4-FFF2-40B4-BE49-F238E27FC236}">
                  <a16:creationId xmlns:a16="http://schemas.microsoft.com/office/drawing/2014/main" id="{A2AEE03C-54BE-4931-BA12-EC71FAD1D9AC}"/>
                </a:ext>
              </a:extLst>
            </p:cNvPr>
            <p:cNvSpPr/>
            <p:nvPr/>
          </p:nvSpPr>
          <p:spPr>
            <a:xfrm rot="18000000">
              <a:off x="5148423" y="4953872"/>
              <a:ext cx="426575" cy="130232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5396E428-0A68-4E4E-ADB0-00A3E2BFB493}"/>
                </a:ext>
              </a:extLst>
            </p:cNvPr>
            <p:cNvPicPr>
              <a:picLocks noChangeAspect="1"/>
            </p:cNvPicPr>
            <p:nvPr/>
          </p:nvPicPr>
          <p:blipFill rotWithShape="1">
            <a:blip r:embed="rId7"/>
            <a:srcRect l="2122"/>
            <a:stretch/>
          </p:blipFill>
          <p:spPr>
            <a:xfrm>
              <a:off x="5380383" y="5501646"/>
              <a:ext cx="4281060" cy="785047"/>
            </a:xfrm>
            <a:prstGeom prst="rect">
              <a:avLst/>
            </a:prstGeom>
          </p:spPr>
        </p:pic>
      </p:grpSp>
      <p:sp>
        <p:nvSpPr>
          <p:cNvPr id="15" name="正方形/長方形 14">
            <a:extLst>
              <a:ext uri="{FF2B5EF4-FFF2-40B4-BE49-F238E27FC236}">
                <a16:creationId xmlns:a16="http://schemas.microsoft.com/office/drawing/2014/main" id="{21086836-7D45-42D9-8C03-8C6C462F2D35}"/>
              </a:ext>
            </a:extLst>
          </p:cNvPr>
          <p:cNvSpPr/>
          <p:nvPr/>
        </p:nvSpPr>
        <p:spPr>
          <a:xfrm>
            <a:off x="5549819" y="4467016"/>
            <a:ext cx="4284000" cy="3478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グラフが更新されない場合は、画面のズームイン</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アウト（スマート</a:t>
            </a:r>
            <a:br>
              <a:rPr kumimoji="1" lang="en-US" altLang="ja-JP" sz="1100" dirty="0">
                <a:solidFill>
                  <a:srgbClr val="FF0000"/>
                </a:solidFill>
                <a:latin typeface="ＭＳ Ｐゴシック" panose="020B0600070205080204" pitchFamily="50" charset="-128"/>
                <a:ea typeface="ＭＳ Ｐゴシック" panose="020B0600070205080204" pitchFamily="50" charset="-128"/>
              </a:rPr>
            </a:b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フォンの画面を</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2</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本の指でピンチイン</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アウト）をお試しください。</a:t>
            </a:r>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810670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452"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演習</a:t>
            </a:r>
            <a:r>
              <a:rPr lang="en-US" altLang="ja-JP" sz="1800" dirty="0">
                <a:latin typeface="ＭＳ Ｐゴシック" panose="020B0600070205080204" pitchFamily="50" charset="-128"/>
                <a:ea typeface="ＭＳ Ｐゴシック" panose="020B0600070205080204" pitchFamily="50" charset="-128"/>
              </a:rPr>
              <a:t>b】</a:t>
            </a:r>
            <a:r>
              <a:rPr lang="ja-JP" altLang="en-US" sz="1800" dirty="0">
                <a:latin typeface="ＭＳ Ｐゴシック" panose="020B0600070205080204" pitchFamily="50" charset="-128"/>
                <a:ea typeface="ＭＳ Ｐゴシック" panose="020B0600070205080204" pitchFamily="50" charset="-128"/>
              </a:rPr>
              <a:t>　アンケート調査との比較</a:t>
            </a:r>
            <a:endParaRPr kumimoji="1" lang="ja-JP" altLang="en-US" sz="1800" dirty="0">
              <a:latin typeface="ＭＳ Ｐゴシック" panose="020B0600070205080204" pitchFamily="50" charset="-128"/>
              <a:ea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897F3C32-3D76-4A05-A9FC-C2968F6F79ED}"/>
              </a:ext>
            </a:extLst>
          </p:cNvPr>
          <p:cNvGrpSpPr/>
          <p:nvPr/>
        </p:nvGrpSpPr>
        <p:grpSpPr>
          <a:xfrm>
            <a:off x="1141480" y="1912504"/>
            <a:ext cx="7663929" cy="369474"/>
            <a:chOff x="1345635" y="1912504"/>
            <a:chExt cx="7214730" cy="369474"/>
          </a:xfrm>
        </p:grpSpPr>
        <p:sp>
          <p:nvSpPr>
            <p:cNvPr id="6" name="正方形/長方形 5">
              <a:extLst>
                <a:ext uri="{FF2B5EF4-FFF2-40B4-BE49-F238E27FC236}">
                  <a16:creationId xmlns:a16="http://schemas.microsoft.com/office/drawing/2014/main" id="{FF01CDD6-4494-4B1D-9ABC-9AFA9A7E21E8}"/>
                </a:ext>
              </a:extLst>
            </p:cNvPr>
            <p:cNvSpPr/>
            <p:nvPr/>
          </p:nvSpPr>
          <p:spPr>
            <a:xfrm>
              <a:off x="2307759" y="1912504"/>
              <a:ext cx="5290483"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a:t>
              </a:r>
              <a:r>
                <a:rPr lang="en-US" altLang="ja-JP" sz="1400" b="1" dirty="0">
                  <a:solidFill>
                    <a:schemeClr val="tx1"/>
                  </a:solidFill>
                  <a:latin typeface="ＭＳ Ｐゴシック" panose="020B0600070205080204" pitchFamily="50" charset="-128"/>
                  <a:ea typeface="ＭＳ Ｐゴシック" panose="020B0600070205080204" pitchFamily="50" charset="-128"/>
                </a:rPr>
                <a:t>b</a:t>
              </a:r>
              <a:r>
                <a:rPr lang="ja-JP" altLang="en-US" sz="1400" b="1" dirty="0">
                  <a:solidFill>
                    <a:schemeClr val="tx1"/>
                  </a:solidFill>
                  <a:latin typeface="ＭＳ Ｐゴシック" panose="020B0600070205080204" pitchFamily="50" charset="-128"/>
                  <a:ea typeface="ＭＳ Ｐゴシック" panose="020B0600070205080204" pitchFamily="50" charset="-128"/>
                </a:rPr>
                <a:t>）診断ツールの設問に回答しましょう　（</a:t>
              </a:r>
              <a:r>
                <a:rPr lang="en-US" altLang="ja-JP" sz="1400" b="1" dirty="0">
                  <a:solidFill>
                    <a:schemeClr val="tx1"/>
                  </a:solidFill>
                  <a:latin typeface="ＭＳ Ｐゴシック" panose="020B0600070205080204" pitchFamily="50" charset="-128"/>
                  <a:ea typeface="ＭＳ Ｐゴシック" panose="020B0600070205080204" pitchFamily="50" charset="-128"/>
                </a:rPr>
                <a:t>1/3</a:t>
              </a:r>
              <a:r>
                <a:rPr lang="ja-JP" altLang="en-US" sz="1400" b="1"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 name="直線コネクタ 6">
              <a:extLst>
                <a:ext uri="{FF2B5EF4-FFF2-40B4-BE49-F238E27FC236}">
                  <a16:creationId xmlns:a16="http://schemas.microsoft.com/office/drawing/2014/main" id="{A2605DC7-E9EE-46AC-982F-0183499D724E}"/>
                </a:ext>
              </a:extLst>
            </p:cNvPr>
            <p:cNvCxnSpPr/>
            <p:nvPr/>
          </p:nvCxnSpPr>
          <p:spPr>
            <a:xfrm>
              <a:off x="1345635" y="2248111"/>
              <a:ext cx="72147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タイトル 3">
            <a:extLst>
              <a:ext uri="{FF2B5EF4-FFF2-40B4-BE49-F238E27FC236}">
                <a16:creationId xmlns:a16="http://schemas.microsoft.com/office/drawing/2014/main" id="{EB93BAC9-DDB9-4328-9449-7582CA186763}"/>
              </a:ext>
            </a:extLst>
          </p:cNvPr>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あらかじめダウンロードいただいた</a:t>
            </a:r>
            <a:r>
              <a:rPr lang="en-US" altLang="ja-JP" sz="1600" dirty="0">
                <a:latin typeface="ＭＳ Ｐゴシック" panose="020B0600070205080204" pitchFamily="50" charset="-128"/>
                <a:ea typeface="ＭＳ Ｐゴシック" panose="020B0600070205080204" pitchFamily="50" charset="-128"/>
              </a:rPr>
              <a:t>Excel</a:t>
            </a:r>
            <a:r>
              <a:rPr lang="ja-JP" altLang="en-US" sz="1600" dirty="0">
                <a:latin typeface="ＭＳ Ｐゴシック" panose="020B0600070205080204" pitchFamily="50" charset="-128"/>
                <a:ea typeface="ＭＳ Ｐゴシック" panose="020B0600070205080204" pitchFamily="50" charset="-128"/>
              </a:rPr>
              <a:t>ツールを使って、トラブル対策の優先度の自己診断とアンケート調査結果との比較を実施します。</a:t>
            </a:r>
            <a:endParaRPr lang="en-US" altLang="ja-JP" sz="1600" dirty="0">
              <a:latin typeface="ＭＳ Ｐゴシック" panose="020B0600070205080204" pitchFamily="50" charset="-128"/>
              <a:ea typeface="ＭＳ Ｐゴシック" panose="020B0600070205080204" pitchFamily="50" charset="-128"/>
            </a:endParaRPr>
          </a:p>
        </p:txBody>
      </p:sp>
      <p:pic>
        <p:nvPicPr>
          <p:cNvPr id="15" name="図 14">
            <a:extLst>
              <a:ext uri="{FF2B5EF4-FFF2-40B4-BE49-F238E27FC236}">
                <a16:creationId xmlns:a16="http://schemas.microsoft.com/office/drawing/2014/main" id="{EF222A07-D8DD-467A-AC27-5CBFC17B57FB}"/>
              </a:ext>
            </a:extLst>
          </p:cNvPr>
          <p:cNvPicPr>
            <a:picLocks noChangeAspect="1"/>
          </p:cNvPicPr>
          <p:nvPr/>
        </p:nvPicPr>
        <p:blipFill rotWithShape="1">
          <a:blip r:embed="rId6"/>
          <a:srcRect t="1" b="42542"/>
          <a:stretch/>
        </p:blipFill>
        <p:spPr>
          <a:xfrm>
            <a:off x="1141480" y="2513403"/>
            <a:ext cx="4219074" cy="3940401"/>
          </a:xfrm>
          <a:prstGeom prst="rect">
            <a:avLst/>
          </a:prstGeom>
        </p:spPr>
      </p:pic>
      <p:pic>
        <p:nvPicPr>
          <p:cNvPr id="9" name="図 8">
            <a:extLst>
              <a:ext uri="{FF2B5EF4-FFF2-40B4-BE49-F238E27FC236}">
                <a16:creationId xmlns:a16="http://schemas.microsoft.com/office/drawing/2014/main" id="{D2E754D6-4D50-4AE7-BF2B-A80BCDC4AF62}"/>
              </a:ext>
            </a:extLst>
          </p:cNvPr>
          <p:cNvPicPr>
            <a:picLocks noChangeAspect="1"/>
          </p:cNvPicPr>
          <p:nvPr/>
        </p:nvPicPr>
        <p:blipFill rotWithShape="1">
          <a:blip r:embed="rId6"/>
          <a:srcRect t="64286"/>
          <a:stretch/>
        </p:blipFill>
        <p:spPr>
          <a:xfrm>
            <a:off x="4586335" y="4143420"/>
            <a:ext cx="4219074" cy="2449288"/>
          </a:xfrm>
          <a:prstGeom prst="rect">
            <a:avLst/>
          </a:prstGeom>
        </p:spPr>
      </p:pic>
      <p:sp>
        <p:nvSpPr>
          <p:cNvPr id="16" name="二等辺三角形 15">
            <a:extLst>
              <a:ext uri="{FF2B5EF4-FFF2-40B4-BE49-F238E27FC236}">
                <a16:creationId xmlns:a16="http://schemas.microsoft.com/office/drawing/2014/main" id="{CBA1399F-BA09-409C-95AB-B545EEB438F9}"/>
              </a:ext>
            </a:extLst>
          </p:cNvPr>
          <p:cNvSpPr/>
          <p:nvPr/>
        </p:nvSpPr>
        <p:spPr>
          <a:xfrm rot="18900000">
            <a:off x="5551751" y="3348650"/>
            <a:ext cx="426575" cy="130232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53613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476"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演習</a:t>
            </a:r>
            <a:r>
              <a:rPr lang="en-US" altLang="ja-JP" sz="1800" dirty="0">
                <a:latin typeface="ＭＳ Ｐゴシック" panose="020B0600070205080204" pitchFamily="50" charset="-128"/>
                <a:ea typeface="ＭＳ Ｐゴシック" panose="020B0600070205080204" pitchFamily="50" charset="-128"/>
              </a:rPr>
              <a:t>b】</a:t>
            </a:r>
            <a:r>
              <a:rPr lang="ja-JP" altLang="en-US" sz="1800" dirty="0">
                <a:latin typeface="ＭＳ Ｐゴシック" panose="020B0600070205080204" pitchFamily="50" charset="-128"/>
                <a:ea typeface="ＭＳ Ｐゴシック" panose="020B0600070205080204" pitchFamily="50" charset="-128"/>
              </a:rPr>
              <a:t>　アンケート調査との比較</a:t>
            </a:r>
            <a:endParaRPr kumimoji="1" lang="ja-JP" altLang="en-US" sz="1800" dirty="0">
              <a:latin typeface="ＭＳ Ｐゴシック" panose="020B0600070205080204" pitchFamily="50" charset="-128"/>
              <a:ea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897F3C32-3D76-4A05-A9FC-C2968F6F79ED}"/>
              </a:ext>
            </a:extLst>
          </p:cNvPr>
          <p:cNvGrpSpPr/>
          <p:nvPr/>
        </p:nvGrpSpPr>
        <p:grpSpPr>
          <a:xfrm>
            <a:off x="1141480" y="1912504"/>
            <a:ext cx="7663929" cy="369474"/>
            <a:chOff x="1345635" y="1912504"/>
            <a:chExt cx="7214730" cy="369474"/>
          </a:xfrm>
        </p:grpSpPr>
        <p:sp>
          <p:nvSpPr>
            <p:cNvPr id="6" name="正方形/長方形 5">
              <a:extLst>
                <a:ext uri="{FF2B5EF4-FFF2-40B4-BE49-F238E27FC236}">
                  <a16:creationId xmlns:a16="http://schemas.microsoft.com/office/drawing/2014/main" id="{FF01CDD6-4494-4B1D-9ABC-9AFA9A7E21E8}"/>
                </a:ext>
              </a:extLst>
            </p:cNvPr>
            <p:cNvSpPr/>
            <p:nvPr/>
          </p:nvSpPr>
          <p:spPr>
            <a:xfrm>
              <a:off x="2307759" y="1912504"/>
              <a:ext cx="5290483"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a:t>
              </a:r>
              <a:r>
                <a:rPr lang="en-US" altLang="ja-JP" sz="1400" b="1" dirty="0">
                  <a:solidFill>
                    <a:schemeClr val="tx1"/>
                  </a:solidFill>
                  <a:latin typeface="ＭＳ Ｐゴシック" panose="020B0600070205080204" pitchFamily="50" charset="-128"/>
                  <a:ea typeface="ＭＳ Ｐゴシック" panose="020B0600070205080204" pitchFamily="50" charset="-128"/>
                </a:rPr>
                <a:t>b</a:t>
              </a:r>
              <a:r>
                <a:rPr lang="ja-JP" altLang="en-US" sz="1400" b="1" dirty="0">
                  <a:solidFill>
                    <a:schemeClr val="tx1"/>
                  </a:solidFill>
                  <a:latin typeface="ＭＳ Ｐゴシック" panose="020B0600070205080204" pitchFamily="50" charset="-128"/>
                  <a:ea typeface="ＭＳ Ｐゴシック" panose="020B0600070205080204" pitchFamily="50" charset="-128"/>
                </a:rPr>
                <a:t>）診断ツールの設問に回答しましょう　（</a:t>
              </a:r>
              <a:r>
                <a:rPr lang="en-US" altLang="ja-JP" sz="1400" b="1" dirty="0">
                  <a:solidFill>
                    <a:schemeClr val="tx1"/>
                  </a:solidFill>
                  <a:latin typeface="ＭＳ Ｐゴシック" panose="020B0600070205080204" pitchFamily="50" charset="-128"/>
                  <a:ea typeface="ＭＳ Ｐゴシック" panose="020B0600070205080204" pitchFamily="50" charset="-128"/>
                </a:rPr>
                <a:t>2/3</a:t>
              </a:r>
              <a:r>
                <a:rPr lang="ja-JP" altLang="en-US" sz="1400" b="1"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 name="直線コネクタ 6">
              <a:extLst>
                <a:ext uri="{FF2B5EF4-FFF2-40B4-BE49-F238E27FC236}">
                  <a16:creationId xmlns:a16="http://schemas.microsoft.com/office/drawing/2014/main" id="{A2605DC7-E9EE-46AC-982F-0183499D724E}"/>
                </a:ext>
              </a:extLst>
            </p:cNvPr>
            <p:cNvCxnSpPr/>
            <p:nvPr/>
          </p:nvCxnSpPr>
          <p:spPr>
            <a:xfrm>
              <a:off x="1345635" y="2248111"/>
              <a:ext cx="72147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タイトル 3">
            <a:extLst>
              <a:ext uri="{FF2B5EF4-FFF2-40B4-BE49-F238E27FC236}">
                <a16:creationId xmlns:a16="http://schemas.microsoft.com/office/drawing/2014/main" id="{EB93BAC9-DDB9-4328-9449-7582CA186763}"/>
              </a:ext>
            </a:extLst>
          </p:cNvPr>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あらかじめダウンロードいただいた</a:t>
            </a:r>
            <a:r>
              <a:rPr lang="en-US" altLang="ja-JP" sz="1600" dirty="0">
                <a:latin typeface="ＭＳ Ｐゴシック" panose="020B0600070205080204" pitchFamily="50" charset="-128"/>
                <a:ea typeface="ＭＳ Ｐゴシック" panose="020B0600070205080204" pitchFamily="50" charset="-128"/>
              </a:rPr>
              <a:t>Excel</a:t>
            </a:r>
            <a:r>
              <a:rPr lang="ja-JP" altLang="en-US" sz="1600" dirty="0">
                <a:latin typeface="ＭＳ Ｐゴシック" panose="020B0600070205080204" pitchFamily="50" charset="-128"/>
                <a:ea typeface="ＭＳ Ｐゴシック" panose="020B0600070205080204" pitchFamily="50" charset="-128"/>
              </a:rPr>
              <a:t>ツールを使って、トラブル対策の優先度の自己診断とアンケート調査結果との比較を実施します。</a:t>
            </a:r>
            <a:endParaRPr lang="en-US" altLang="ja-JP" sz="1600" dirty="0">
              <a:latin typeface="ＭＳ Ｐゴシック" panose="020B0600070205080204" pitchFamily="50" charset="-128"/>
              <a:ea typeface="ＭＳ Ｐゴシック" panose="020B0600070205080204" pitchFamily="50" charset="-128"/>
            </a:endParaRPr>
          </a:p>
        </p:txBody>
      </p:sp>
      <p:pic>
        <p:nvPicPr>
          <p:cNvPr id="13" name="図 12">
            <a:extLst>
              <a:ext uri="{FF2B5EF4-FFF2-40B4-BE49-F238E27FC236}">
                <a16:creationId xmlns:a16="http://schemas.microsoft.com/office/drawing/2014/main" id="{4631DE9C-8C28-4EB7-97FB-245EA45EA5DA}"/>
              </a:ext>
            </a:extLst>
          </p:cNvPr>
          <p:cNvPicPr>
            <a:picLocks noChangeAspect="1"/>
          </p:cNvPicPr>
          <p:nvPr/>
        </p:nvPicPr>
        <p:blipFill rotWithShape="1">
          <a:blip r:embed="rId6"/>
          <a:srcRect b="30271"/>
          <a:stretch/>
        </p:blipFill>
        <p:spPr>
          <a:xfrm>
            <a:off x="1141480" y="2454686"/>
            <a:ext cx="4537743" cy="3946104"/>
          </a:xfrm>
          <a:prstGeom prst="rect">
            <a:avLst/>
          </a:prstGeom>
        </p:spPr>
      </p:pic>
      <p:grpSp>
        <p:nvGrpSpPr>
          <p:cNvPr id="11" name="グループ化 10">
            <a:extLst>
              <a:ext uri="{FF2B5EF4-FFF2-40B4-BE49-F238E27FC236}">
                <a16:creationId xmlns:a16="http://schemas.microsoft.com/office/drawing/2014/main" id="{EAB6916B-29CD-410F-B505-8F8A92D6372C}"/>
              </a:ext>
            </a:extLst>
          </p:cNvPr>
          <p:cNvGrpSpPr/>
          <p:nvPr/>
        </p:nvGrpSpPr>
        <p:grpSpPr>
          <a:xfrm>
            <a:off x="4380408" y="3772086"/>
            <a:ext cx="4537743" cy="1920632"/>
            <a:chOff x="4526180" y="3772086"/>
            <a:chExt cx="4537743" cy="1920632"/>
          </a:xfrm>
        </p:grpSpPr>
        <p:sp>
          <p:nvSpPr>
            <p:cNvPr id="16" name="二等辺三角形 15">
              <a:extLst>
                <a:ext uri="{FF2B5EF4-FFF2-40B4-BE49-F238E27FC236}">
                  <a16:creationId xmlns:a16="http://schemas.microsoft.com/office/drawing/2014/main" id="{CBA1399F-BA09-409C-95AB-B545EEB438F9}"/>
                </a:ext>
              </a:extLst>
            </p:cNvPr>
            <p:cNvSpPr/>
            <p:nvPr/>
          </p:nvSpPr>
          <p:spPr>
            <a:xfrm rot="18900000">
              <a:off x="5935766" y="3772086"/>
              <a:ext cx="426575" cy="130232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00A5C31C-F6AC-4115-A537-084606DD3D61}"/>
                </a:ext>
              </a:extLst>
            </p:cNvPr>
            <p:cNvPicPr>
              <a:picLocks noChangeAspect="1"/>
            </p:cNvPicPr>
            <p:nvPr/>
          </p:nvPicPr>
          <p:blipFill rotWithShape="1">
            <a:blip r:embed="rId6"/>
            <a:srcRect t="82842"/>
            <a:stretch/>
          </p:blipFill>
          <p:spPr>
            <a:xfrm>
              <a:off x="4526180" y="4721716"/>
              <a:ext cx="4537743" cy="971002"/>
            </a:xfrm>
            <a:prstGeom prst="rect">
              <a:avLst/>
            </a:prstGeom>
          </p:spPr>
        </p:pic>
      </p:grpSp>
    </p:spTree>
    <p:extLst>
      <p:ext uri="{BB962C8B-B14F-4D97-AF65-F5344CB8AC3E}">
        <p14:creationId xmlns:p14="http://schemas.microsoft.com/office/powerpoint/2010/main" val="32783621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1500"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演習</a:t>
            </a:r>
            <a:r>
              <a:rPr lang="en-US" altLang="ja-JP" sz="1800" dirty="0">
                <a:latin typeface="ＭＳ Ｐゴシック" panose="020B0600070205080204" pitchFamily="50" charset="-128"/>
                <a:ea typeface="ＭＳ Ｐゴシック" panose="020B0600070205080204" pitchFamily="50" charset="-128"/>
              </a:rPr>
              <a:t>b】</a:t>
            </a:r>
            <a:r>
              <a:rPr lang="ja-JP" altLang="en-US" sz="1800" dirty="0">
                <a:latin typeface="ＭＳ Ｐゴシック" panose="020B0600070205080204" pitchFamily="50" charset="-128"/>
                <a:ea typeface="ＭＳ Ｐゴシック" panose="020B0600070205080204" pitchFamily="50" charset="-128"/>
              </a:rPr>
              <a:t>　アンケート調査との比較</a:t>
            </a:r>
            <a:endParaRPr kumimoji="1" lang="ja-JP" altLang="en-US" sz="1800" dirty="0">
              <a:latin typeface="ＭＳ Ｐゴシック" panose="020B0600070205080204" pitchFamily="50" charset="-128"/>
              <a:ea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897F3C32-3D76-4A05-A9FC-C2968F6F79ED}"/>
              </a:ext>
            </a:extLst>
          </p:cNvPr>
          <p:cNvGrpSpPr/>
          <p:nvPr/>
        </p:nvGrpSpPr>
        <p:grpSpPr>
          <a:xfrm>
            <a:off x="1141480" y="1912504"/>
            <a:ext cx="7663929" cy="369474"/>
            <a:chOff x="1345635" y="1912504"/>
            <a:chExt cx="7214730" cy="369474"/>
          </a:xfrm>
        </p:grpSpPr>
        <p:sp>
          <p:nvSpPr>
            <p:cNvPr id="6" name="正方形/長方形 5">
              <a:extLst>
                <a:ext uri="{FF2B5EF4-FFF2-40B4-BE49-F238E27FC236}">
                  <a16:creationId xmlns:a16="http://schemas.microsoft.com/office/drawing/2014/main" id="{FF01CDD6-4494-4B1D-9ABC-9AFA9A7E21E8}"/>
                </a:ext>
              </a:extLst>
            </p:cNvPr>
            <p:cNvSpPr/>
            <p:nvPr/>
          </p:nvSpPr>
          <p:spPr>
            <a:xfrm>
              <a:off x="2307759" y="1912504"/>
              <a:ext cx="5290483"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a:t>
              </a:r>
              <a:r>
                <a:rPr lang="en-US" altLang="ja-JP" sz="1400" b="1" dirty="0">
                  <a:solidFill>
                    <a:schemeClr val="tx1"/>
                  </a:solidFill>
                  <a:latin typeface="ＭＳ Ｐゴシック" panose="020B0600070205080204" pitchFamily="50" charset="-128"/>
                  <a:ea typeface="ＭＳ Ｐゴシック" panose="020B0600070205080204" pitchFamily="50" charset="-128"/>
                </a:rPr>
                <a:t>b</a:t>
              </a:r>
              <a:r>
                <a:rPr lang="ja-JP" altLang="en-US" sz="1400" b="1" dirty="0">
                  <a:solidFill>
                    <a:schemeClr val="tx1"/>
                  </a:solidFill>
                  <a:latin typeface="ＭＳ Ｐゴシック" panose="020B0600070205080204" pitchFamily="50" charset="-128"/>
                  <a:ea typeface="ＭＳ Ｐゴシック" panose="020B0600070205080204" pitchFamily="50" charset="-128"/>
                </a:rPr>
                <a:t>）診断ツールの設問に回答しましょう　（</a:t>
              </a:r>
              <a:r>
                <a:rPr lang="en-US" altLang="ja-JP" sz="1400" b="1" dirty="0">
                  <a:solidFill>
                    <a:schemeClr val="tx1"/>
                  </a:solidFill>
                  <a:latin typeface="ＭＳ Ｐゴシック" panose="020B0600070205080204" pitchFamily="50" charset="-128"/>
                  <a:ea typeface="ＭＳ Ｐゴシック" panose="020B0600070205080204" pitchFamily="50" charset="-128"/>
                </a:rPr>
                <a:t>3/3</a:t>
              </a:r>
              <a:r>
                <a:rPr lang="ja-JP" altLang="en-US" sz="1400" b="1"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 name="直線コネクタ 6">
              <a:extLst>
                <a:ext uri="{FF2B5EF4-FFF2-40B4-BE49-F238E27FC236}">
                  <a16:creationId xmlns:a16="http://schemas.microsoft.com/office/drawing/2014/main" id="{A2605DC7-E9EE-46AC-982F-0183499D724E}"/>
                </a:ext>
              </a:extLst>
            </p:cNvPr>
            <p:cNvCxnSpPr/>
            <p:nvPr/>
          </p:nvCxnSpPr>
          <p:spPr>
            <a:xfrm>
              <a:off x="1345635" y="2248111"/>
              <a:ext cx="72147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タイトル 3">
            <a:extLst>
              <a:ext uri="{FF2B5EF4-FFF2-40B4-BE49-F238E27FC236}">
                <a16:creationId xmlns:a16="http://schemas.microsoft.com/office/drawing/2014/main" id="{EB93BAC9-DDB9-4328-9449-7582CA186763}"/>
              </a:ext>
            </a:extLst>
          </p:cNvPr>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あらかじめダウンロードいただいた</a:t>
            </a:r>
            <a:r>
              <a:rPr lang="en-US" altLang="ja-JP" sz="1600" dirty="0">
                <a:latin typeface="ＭＳ Ｐゴシック" panose="020B0600070205080204" pitchFamily="50" charset="-128"/>
                <a:ea typeface="ＭＳ Ｐゴシック" panose="020B0600070205080204" pitchFamily="50" charset="-128"/>
              </a:rPr>
              <a:t>Excel</a:t>
            </a:r>
            <a:r>
              <a:rPr lang="ja-JP" altLang="en-US" sz="1600" dirty="0">
                <a:latin typeface="ＭＳ Ｐゴシック" panose="020B0600070205080204" pitchFamily="50" charset="-128"/>
                <a:ea typeface="ＭＳ Ｐゴシック" panose="020B0600070205080204" pitchFamily="50" charset="-128"/>
              </a:rPr>
              <a:t>ツールを使って、トラブル対策の優先度の自己診断とアンケート調査結果との比較を実施します。</a:t>
            </a:r>
            <a:endParaRPr lang="en-US" altLang="ja-JP" sz="1600" dirty="0">
              <a:latin typeface="ＭＳ Ｐゴシック" panose="020B0600070205080204" pitchFamily="50" charset="-128"/>
              <a:ea typeface="ＭＳ Ｐゴシック" panose="020B0600070205080204" pitchFamily="50" charset="-128"/>
            </a:endParaRPr>
          </a:p>
        </p:txBody>
      </p:sp>
      <p:pic>
        <p:nvPicPr>
          <p:cNvPr id="14" name="図 13">
            <a:extLst>
              <a:ext uri="{FF2B5EF4-FFF2-40B4-BE49-F238E27FC236}">
                <a16:creationId xmlns:a16="http://schemas.microsoft.com/office/drawing/2014/main" id="{4B1E1A88-5EA1-4286-A14F-2A7F0023166E}"/>
              </a:ext>
            </a:extLst>
          </p:cNvPr>
          <p:cNvPicPr>
            <a:picLocks noChangeAspect="1"/>
          </p:cNvPicPr>
          <p:nvPr/>
        </p:nvPicPr>
        <p:blipFill>
          <a:blip r:embed="rId6"/>
          <a:stretch>
            <a:fillRect/>
          </a:stretch>
        </p:blipFill>
        <p:spPr>
          <a:xfrm>
            <a:off x="1141480" y="2371330"/>
            <a:ext cx="4580877" cy="4227175"/>
          </a:xfrm>
          <a:prstGeom prst="rect">
            <a:avLst/>
          </a:prstGeom>
        </p:spPr>
      </p:pic>
      <p:grpSp>
        <p:nvGrpSpPr>
          <p:cNvPr id="19" name="グループ化 18">
            <a:extLst>
              <a:ext uri="{FF2B5EF4-FFF2-40B4-BE49-F238E27FC236}">
                <a16:creationId xmlns:a16="http://schemas.microsoft.com/office/drawing/2014/main" id="{C33A986D-12BB-45BD-AA4D-F9B00F2AA80C}"/>
              </a:ext>
            </a:extLst>
          </p:cNvPr>
          <p:cNvGrpSpPr/>
          <p:nvPr/>
        </p:nvGrpSpPr>
        <p:grpSpPr>
          <a:xfrm>
            <a:off x="5497893" y="3101248"/>
            <a:ext cx="3307516" cy="2321331"/>
            <a:chOff x="5497893" y="3101248"/>
            <a:chExt cx="3307516" cy="2321331"/>
          </a:xfrm>
        </p:grpSpPr>
        <p:sp>
          <p:nvSpPr>
            <p:cNvPr id="18" name="二等辺三角形 17">
              <a:extLst>
                <a:ext uri="{FF2B5EF4-FFF2-40B4-BE49-F238E27FC236}">
                  <a16:creationId xmlns:a16="http://schemas.microsoft.com/office/drawing/2014/main" id="{B4995602-48E8-40CA-9797-59B5B809AA78}"/>
                </a:ext>
              </a:extLst>
            </p:cNvPr>
            <p:cNvSpPr/>
            <p:nvPr/>
          </p:nvSpPr>
          <p:spPr>
            <a:xfrm rot="14400000">
              <a:off x="5935769" y="4558128"/>
              <a:ext cx="426575" cy="130232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99CA9879-594B-49C3-AE8E-AE0E32FA840D}"/>
                </a:ext>
              </a:extLst>
            </p:cNvPr>
            <p:cNvPicPr>
              <a:picLocks noChangeAspect="1"/>
            </p:cNvPicPr>
            <p:nvPr/>
          </p:nvPicPr>
          <p:blipFill rotWithShape="1">
            <a:blip r:embed="rId7"/>
            <a:srcRect r="18355"/>
            <a:stretch/>
          </p:blipFill>
          <p:spPr>
            <a:xfrm>
              <a:off x="5671083" y="3101248"/>
              <a:ext cx="3134326" cy="2018692"/>
            </a:xfrm>
            <a:prstGeom prst="rect">
              <a:avLst/>
            </a:prstGeom>
          </p:spPr>
        </p:pic>
      </p:grpSp>
    </p:spTree>
    <p:extLst>
      <p:ext uri="{BB962C8B-B14F-4D97-AF65-F5344CB8AC3E}">
        <p14:creationId xmlns:p14="http://schemas.microsoft.com/office/powerpoint/2010/main" val="32323296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2524"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演習</a:t>
            </a:r>
            <a:r>
              <a:rPr lang="en-US" altLang="ja-JP" sz="1800" dirty="0">
                <a:latin typeface="ＭＳ Ｐゴシック" panose="020B0600070205080204" pitchFamily="50" charset="-128"/>
                <a:ea typeface="ＭＳ Ｐゴシック" panose="020B0600070205080204" pitchFamily="50" charset="-128"/>
              </a:rPr>
              <a:t>b】</a:t>
            </a:r>
            <a:r>
              <a:rPr lang="ja-JP" altLang="en-US" sz="1800" dirty="0">
                <a:latin typeface="ＭＳ Ｐゴシック" panose="020B0600070205080204" pitchFamily="50" charset="-128"/>
                <a:ea typeface="ＭＳ Ｐゴシック" panose="020B0600070205080204" pitchFamily="50" charset="-128"/>
              </a:rPr>
              <a:t>　アンケート調査との比較</a:t>
            </a:r>
            <a:endParaRPr kumimoji="1" lang="ja-JP" altLang="en-US" sz="1800" dirty="0">
              <a:latin typeface="ＭＳ Ｐゴシック" panose="020B0600070205080204" pitchFamily="50" charset="-128"/>
              <a:ea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897F3C32-3D76-4A05-A9FC-C2968F6F79ED}"/>
              </a:ext>
            </a:extLst>
          </p:cNvPr>
          <p:cNvGrpSpPr/>
          <p:nvPr/>
        </p:nvGrpSpPr>
        <p:grpSpPr>
          <a:xfrm>
            <a:off x="1141480" y="1912504"/>
            <a:ext cx="7663929" cy="369474"/>
            <a:chOff x="1345635" y="1912504"/>
            <a:chExt cx="7214730" cy="369474"/>
          </a:xfrm>
        </p:grpSpPr>
        <p:sp>
          <p:nvSpPr>
            <p:cNvPr id="6" name="正方形/長方形 5">
              <a:extLst>
                <a:ext uri="{FF2B5EF4-FFF2-40B4-BE49-F238E27FC236}">
                  <a16:creationId xmlns:a16="http://schemas.microsoft.com/office/drawing/2014/main" id="{FF01CDD6-4494-4B1D-9ABC-9AFA9A7E21E8}"/>
                </a:ext>
              </a:extLst>
            </p:cNvPr>
            <p:cNvSpPr/>
            <p:nvPr/>
          </p:nvSpPr>
          <p:spPr>
            <a:xfrm>
              <a:off x="2307759" y="1912504"/>
              <a:ext cx="5290483"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a:t>
              </a:r>
              <a:r>
                <a:rPr lang="en-US" altLang="ja-JP" sz="1400" b="1" dirty="0">
                  <a:solidFill>
                    <a:schemeClr val="tx1"/>
                  </a:solidFill>
                  <a:latin typeface="ＭＳ Ｐゴシック" panose="020B0600070205080204" pitchFamily="50" charset="-128"/>
                  <a:ea typeface="ＭＳ Ｐゴシック" panose="020B0600070205080204" pitchFamily="50" charset="-128"/>
                </a:rPr>
                <a:t>c</a:t>
              </a:r>
              <a:r>
                <a:rPr lang="ja-JP" altLang="en-US" sz="1400" b="1" dirty="0">
                  <a:solidFill>
                    <a:schemeClr val="tx1"/>
                  </a:solidFill>
                  <a:latin typeface="ＭＳ Ｐゴシック" panose="020B0600070205080204" pitchFamily="50" charset="-128"/>
                  <a:ea typeface="ＭＳ Ｐゴシック" panose="020B0600070205080204" pitchFamily="50" charset="-128"/>
                </a:rPr>
                <a:t>）診断ツールの出力結果を確認しましょう　（</a:t>
              </a:r>
              <a:r>
                <a:rPr lang="en-US" altLang="ja-JP" sz="1400" b="1" dirty="0">
                  <a:solidFill>
                    <a:schemeClr val="tx1"/>
                  </a:solidFill>
                  <a:latin typeface="ＭＳ Ｐゴシック" panose="020B0600070205080204" pitchFamily="50" charset="-128"/>
                  <a:ea typeface="ＭＳ Ｐゴシック" panose="020B0600070205080204" pitchFamily="50" charset="-128"/>
                </a:rPr>
                <a:t>1/2</a:t>
              </a:r>
              <a:r>
                <a:rPr lang="ja-JP" altLang="en-US" sz="1400" b="1"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 name="直線コネクタ 6">
              <a:extLst>
                <a:ext uri="{FF2B5EF4-FFF2-40B4-BE49-F238E27FC236}">
                  <a16:creationId xmlns:a16="http://schemas.microsoft.com/office/drawing/2014/main" id="{A2605DC7-E9EE-46AC-982F-0183499D724E}"/>
                </a:ext>
              </a:extLst>
            </p:cNvPr>
            <p:cNvCxnSpPr/>
            <p:nvPr/>
          </p:nvCxnSpPr>
          <p:spPr>
            <a:xfrm>
              <a:off x="1345635" y="2248111"/>
              <a:ext cx="72147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タイトル 3">
            <a:extLst>
              <a:ext uri="{FF2B5EF4-FFF2-40B4-BE49-F238E27FC236}">
                <a16:creationId xmlns:a16="http://schemas.microsoft.com/office/drawing/2014/main" id="{EB93BAC9-DDB9-4328-9449-7582CA186763}"/>
              </a:ext>
            </a:extLst>
          </p:cNvPr>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あらかじめダウンロードいただいた</a:t>
            </a:r>
            <a:r>
              <a:rPr lang="en-US" altLang="ja-JP" sz="1600" dirty="0">
                <a:latin typeface="ＭＳ Ｐゴシック" panose="020B0600070205080204" pitchFamily="50" charset="-128"/>
                <a:ea typeface="ＭＳ Ｐゴシック" panose="020B0600070205080204" pitchFamily="50" charset="-128"/>
              </a:rPr>
              <a:t>Excel</a:t>
            </a:r>
            <a:r>
              <a:rPr lang="ja-JP" altLang="en-US" sz="1600" dirty="0">
                <a:latin typeface="ＭＳ Ｐゴシック" panose="020B0600070205080204" pitchFamily="50" charset="-128"/>
                <a:ea typeface="ＭＳ Ｐゴシック" panose="020B0600070205080204" pitchFamily="50" charset="-128"/>
              </a:rPr>
              <a:t>ツールを使って、トラブル対策の優先度の自己診断とアンケート調査結果との比較を実施します。</a:t>
            </a:r>
            <a:endParaRPr lang="en-US" altLang="ja-JP" sz="1600" dirty="0">
              <a:latin typeface="ＭＳ Ｐゴシック" panose="020B0600070205080204" pitchFamily="50" charset="-128"/>
              <a:ea typeface="ＭＳ Ｐゴシック" panose="020B0600070205080204" pitchFamily="50" charset="-128"/>
            </a:endParaRPr>
          </a:p>
        </p:txBody>
      </p:sp>
      <p:pic>
        <p:nvPicPr>
          <p:cNvPr id="9" name="図 8">
            <a:extLst>
              <a:ext uri="{FF2B5EF4-FFF2-40B4-BE49-F238E27FC236}">
                <a16:creationId xmlns:a16="http://schemas.microsoft.com/office/drawing/2014/main" id="{9265D8D9-1191-497C-8A00-6BC12DA424D6}"/>
              </a:ext>
            </a:extLst>
          </p:cNvPr>
          <p:cNvPicPr>
            <a:picLocks noChangeAspect="1"/>
          </p:cNvPicPr>
          <p:nvPr/>
        </p:nvPicPr>
        <p:blipFill>
          <a:blip r:embed="rId6"/>
          <a:stretch>
            <a:fillRect/>
          </a:stretch>
        </p:blipFill>
        <p:spPr>
          <a:xfrm>
            <a:off x="1141480" y="2434071"/>
            <a:ext cx="3968368" cy="4164434"/>
          </a:xfrm>
          <a:prstGeom prst="rect">
            <a:avLst/>
          </a:prstGeom>
        </p:spPr>
      </p:pic>
      <p:sp>
        <p:nvSpPr>
          <p:cNvPr id="16" name="二等辺三角形 15">
            <a:extLst>
              <a:ext uri="{FF2B5EF4-FFF2-40B4-BE49-F238E27FC236}">
                <a16:creationId xmlns:a16="http://schemas.microsoft.com/office/drawing/2014/main" id="{886553F8-4079-4530-9772-EE3EBB948BD1}"/>
              </a:ext>
            </a:extLst>
          </p:cNvPr>
          <p:cNvSpPr/>
          <p:nvPr/>
        </p:nvSpPr>
        <p:spPr>
          <a:xfrm rot="18000000">
            <a:off x="4673618" y="5367066"/>
            <a:ext cx="191767" cy="3772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69E56F5B-263B-405F-9679-492D27F5709B}"/>
              </a:ext>
            </a:extLst>
          </p:cNvPr>
          <p:cNvPicPr>
            <a:picLocks noChangeAspect="1"/>
          </p:cNvPicPr>
          <p:nvPr/>
        </p:nvPicPr>
        <p:blipFill>
          <a:blip r:embed="rId7"/>
          <a:stretch>
            <a:fillRect/>
          </a:stretch>
        </p:blipFill>
        <p:spPr>
          <a:xfrm>
            <a:off x="4833730" y="5527527"/>
            <a:ext cx="4313443" cy="733285"/>
          </a:xfrm>
          <a:prstGeom prst="rect">
            <a:avLst/>
          </a:prstGeom>
        </p:spPr>
      </p:pic>
      <p:sp>
        <p:nvSpPr>
          <p:cNvPr id="20" name="正方形/長方形 19">
            <a:extLst>
              <a:ext uri="{FF2B5EF4-FFF2-40B4-BE49-F238E27FC236}">
                <a16:creationId xmlns:a16="http://schemas.microsoft.com/office/drawing/2014/main" id="{88010BC6-C423-4774-9675-409037E1E20E}"/>
              </a:ext>
            </a:extLst>
          </p:cNvPr>
          <p:cNvSpPr/>
          <p:nvPr/>
        </p:nvSpPr>
        <p:spPr>
          <a:xfrm>
            <a:off x="5549819" y="4467016"/>
            <a:ext cx="4284000" cy="3478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グラフが更新されない場合は、画面のズームイン</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アウト（スマート</a:t>
            </a:r>
            <a:br>
              <a:rPr kumimoji="1" lang="en-US" altLang="ja-JP" sz="1100" dirty="0">
                <a:solidFill>
                  <a:srgbClr val="FF0000"/>
                </a:solidFill>
                <a:latin typeface="ＭＳ Ｐゴシック" panose="020B0600070205080204" pitchFamily="50" charset="-128"/>
                <a:ea typeface="ＭＳ Ｐゴシック" panose="020B0600070205080204" pitchFamily="50" charset="-128"/>
              </a:rPr>
            </a:b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フォンの画面を</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2</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本の指でピンチイン</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アウト）をお試しください。</a:t>
            </a:r>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51034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3548"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演習</a:t>
            </a:r>
            <a:r>
              <a:rPr lang="en-US" altLang="ja-JP" sz="1800" dirty="0">
                <a:latin typeface="ＭＳ Ｐゴシック" panose="020B0600070205080204" pitchFamily="50" charset="-128"/>
                <a:ea typeface="ＭＳ Ｐゴシック" panose="020B0600070205080204" pitchFamily="50" charset="-128"/>
              </a:rPr>
              <a:t>b】</a:t>
            </a:r>
            <a:r>
              <a:rPr lang="ja-JP" altLang="en-US" sz="1800" dirty="0">
                <a:latin typeface="ＭＳ Ｐゴシック" panose="020B0600070205080204" pitchFamily="50" charset="-128"/>
                <a:ea typeface="ＭＳ Ｐゴシック" panose="020B0600070205080204" pitchFamily="50" charset="-128"/>
              </a:rPr>
              <a:t>　アンケート調査との比較</a:t>
            </a:r>
            <a:endParaRPr kumimoji="1" lang="ja-JP" altLang="en-US" sz="1800" dirty="0">
              <a:latin typeface="ＭＳ Ｐゴシック" panose="020B0600070205080204" pitchFamily="50" charset="-128"/>
              <a:ea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897F3C32-3D76-4A05-A9FC-C2968F6F79ED}"/>
              </a:ext>
            </a:extLst>
          </p:cNvPr>
          <p:cNvGrpSpPr/>
          <p:nvPr/>
        </p:nvGrpSpPr>
        <p:grpSpPr>
          <a:xfrm>
            <a:off x="1141480" y="1912504"/>
            <a:ext cx="7663929" cy="369474"/>
            <a:chOff x="1345635" y="1912504"/>
            <a:chExt cx="7214730" cy="369474"/>
          </a:xfrm>
        </p:grpSpPr>
        <p:sp>
          <p:nvSpPr>
            <p:cNvPr id="6" name="正方形/長方形 5">
              <a:extLst>
                <a:ext uri="{FF2B5EF4-FFF2-40B4-BE49-F238E27FC236}">
                  <a16:creationId xmlns:a16="http://schemas.microsoft.com/office/drawing/2014/main" id="{FF01CDD6-4494-4B1D-9ABC-9AFA9A7E21E8}"/>
                </a:ext>
              </a:extLst>
            </p:cNvPr>
            <p:cNvSpPr/>
            <p:nvPr/>
          </p:nvSpPr>
          <p:spPr>
            <a:xfrm>
              <a:off x="2307759" y="1912504"/>
              <a:ext cx="5290483" cy="36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a:t>
              </a:r>
              <a:r>
                <a:rPr lang="en-US" altLang="ja-JP" sz="1400" b="1" dirty="0">
                  <a:solidFill>
                    <a:schemeClr val="tx1"/>
                  </a:solidFill>
                  <a:latin typeface="ＭＳ Ｐゴシック" panose="020B0600070205080204" pitchFamily="50" charset="-128"/>
                  <a:ea typeface="ＭＳ Ｐゴシック" panose="020B0600070205080204" pitchFamily="50" charset="-128"/>
                </a:rPr>
                <a:t>c</a:t>
              </a:r>
              <a:r>
                <a:rPr lang="ja-JP" altLang="en-US" sz="1400" b="1" dirty="0">
                  <a:solidFill>
                    <a:schemeClr val="tx1"/>
                  </a:solidFill>
                  <a:latin typeface="ＭＳ Ｐゴシック" panose="020B0600070205080204" pitchFamily="50" charset="-128"/>
                  <a:ea typeface="ＭＳ Ｐゴシック" panose="020B0600070205080204" pitchFamily="50" charset="-128"/>
                </a:rPr>
                <a:t>）診断ツールの出力結果を確認しましょう　（</a:t>
              </a:r>
              <a:r>
                <a:rPr lang="en-US" altLang="ja-JP" sz="1400" b="1" dirty="0">
                  <a:solidFill>
                    <a:schemeClr val="tx1"/>
                  </a:solidFill>
                  <a:latin typeface="ＭＳ Ｐゴシック" panose="020B0600070205080204" pitchFamily="50" charset="-128"/>
                  <a:ea typeface="ＭＳ Ｐゴシック" panose="020B0600070205080204" pitchFamily="50" charset="-128"/>
                </a:rPr>
                <a:t>2/2</a:t>
              </a:r>
              <a:r>
                <a:rPr lang="ja-JP" altLang="en-US" sz="1400" b="1"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 name="直線コネクタ 6">
              <a:extLst>
                <a:ext uri="{FF2B5EF4-FFF2-40B4-BE49-F238E27FC236}">
                  <a16:creationId xmlns:a16="http://schemas.microsoft.com/office/drawing/2014/main" id="{A2605DC7-E9EE-46AC-982F-0183499D724E}"/>
                </a:ext>
              </a:extLst>
            </p:cNvPr>
            <p:cNvCxnSpPr/>
            <p:nvPr/>
          </p:nvCxnSpPr>
          <p:spPr>
            <a:xfrm>
              <a:off x="1345635" y="2248111"/>
              <a:ext cx="72147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タイトル 3">
            <a:extLst>
              <a:ext uri="{FF2B5EF4-FFF2-40B4-BE49-F238E27FC236}">
                <a16:creationId xmlns:a16="http://schemas.microsoft.com/office/drawing/2014/main" id="{EB93BAC9-DDB9-4328-9449-7582CA186763}"/>
              </a:ext>
            </a:extLst>
          </p:cNvPr>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あらかじめダウンロードいただいた</a:t>
            </a:r>
            <a:r>
              <a:rPr lang="en-US" altLang="ja-JP" sz="1600" dirty="0">
                <a:latin typeface="ＭＳ Ｐゴシック" panose="020B0600070205080204" pitchFamily="50" charset="-128"/>
                <a:ea typeface="ＭＳ Ｐゴシック" panose="020B0600070205080204" pitchFamily="50" charset="-128"/>
              </a:rPr>
              <a:t>Excel</a:t>
            </a:r>
            <a:r>
              <a:rPr lang="ja-JP" altLang="en-US" sz="1600" dirty="0">
                <a:latin typeface="ＭＳ Ｐゴシック" panose="020B0600070205080204" pitchFamily="50" charset="-128"/>
                <a:ea typeface="ＭＳ Ｐゴシック" panose="020B0600070205080204" pitchFamily="50" charset="-128"/>
              </a:rPr>
              <a:t>ツールを使って、トラブル対策の優先度の自己診断とアンケート調査結果との比較を実施します。</a:t>
            </a:r>
            <a:endParaRPr lang="en-US" altLang="ja-JP" sz="1600" dirty="0">
              <a:latin typeface="ＭＳ Ｐゴシック" panose="020B0600070205080204" pitchFamily="50" charset="-128"/>
              <a:ea typeface="ＭＳ Ｐゴシック" panose="020B0600070205080204" pitchFamily="50" charset="-128"/>
            </a:endParaRPr>
          </a:p>
        </p:txBody>
      </p:sp>
      <p:pic>
        <p:nvPicPr>
          <p:cNvPr id="23" name="図 22">
            <a:extLst>
              <a:ext uri="{FF2B5EF4-FFF2-40B4-BE49-F238E27FC236}">
                <a16:creationId xmlns:a16="http://schemas.microsoft.com/office/drawing/2014/main" id="{13F373BB-1696-4601-8B74-A798C5B4ADFC}"/>
              </a:ext>
            </a:extLst>
          </p:cNvPr>
          <p:cNvPicPr>
            <a:picLocks noChangeAspect="1"/>
          </p:cNvPicPr>
          <p:nvPr/>
        </p:nvPicPr>
        <p:blipFill>
          <a:blip r:embed="rId6"/>
          <a:stretch>
            <a:fillRect/>
          </a:stretch>
        </p:blipFill>
        <p:spPr>
          <a:xfrm>
            <a:off x="1479578" y="2395411"/>
            <a:ext cx="6946844" cy="656792"/>
          </a:xfrm>
          <a:prstGeom prst="rect">
            <a:avLst/>
          </a:prstGeom>
        </p:spPr>
      </p:pic>
      <p:grpSp>
        <p:nvGrpSpPr>
          <p:cNvPr id="29" name="グループ化 28">
            <a:extLst>
              <a:ext uri="{FF2B5EF4-FFF2-40B4-BE49-F238E27FC236}">
                <a16:creationId xmlns:a16="http://schemas.microsoft.com/office/drawing/2014/main" id="{CE76689B-CA69-4FD0-9628-EE7A46E503B9}"/>
              </a:ext>
            </a:extLst>
          </p:cNvPr>
          <p:cNvGrpSpPr/>
          <p:nvPr/>
        </p:nvGrpSpPr>
        <p:grpSpPr>
          <a:xfrm>
            <a:off x="726494" y="3318944"/>
            <a:ext cx="8453013" cy="3232991"/>
            <a:chOff x="1098882" y="3318944"/>
            <a:chExt cx="8453013" cy="3232991"/>
          </a:xfrm>
        </p:grpSpPr>
        <p:grpSp>
          <p:nvGrpSpPr>
            <p:cNvPr id="17" name="グループ化 16">
              <a:extLst>
                <a:ext uri="{FF2B5EF4-FFF2-40B4-BE49-F238E27FC236}">
                  <a16:creationId xmlns:a16="http://schemas.microsoft.com/office/drawing/2014/main" id="{82C1D330-61AC-4F8E-9C82-90AED5A19D4C}"/>
                </a:ext>
              </a:extLst>
            </p:cNvPr>
            <p:cNvGrpSpPr/>
            <p:nvPr/>
          </p:nvGrpSpPr>
          <p:grpSpPr>
            <a:xfrm>
              <a:off x="1098882" y="3621933"/>
              <a:ext cx="8453013" cy="2930002"/>
              <a:chOff x="1098882" y="3404078"/>
              <a:chExt cx="8453013" cy="2930002"/>
            </a:xfrm>
          </p:grpSpPr>
          <p:pic>
            <p:nvPicPr>
              <p:cNvPr id="15" name="図 14">
                <a:extLst>
                  <a:ext uri="{FF2B5EF4-FFF2-40B4-BE49-F238E27FC236}">
                    <a16:creationId xmlns:a16="http://schemas.microsoft.com/office/drawing/2014/main" id="{9F2111CA-9F7E-48F8-8FA5-29F8BAB1F7FC}"/>
                  </a:ext>
                </a:extLst>
              </p:cNvPr>
              <p:cNvPicPr>
                <a:picLocks noChangeAspect="1"/>
              </p:cNvPicPr>
              <p:nvPr/>
            </p:nvPicPr>
            <p:blipFill rotWithShape="1">
              <a:blip r:embed="rId7"/>
              <a:srcRect t="41365"/>
              <a:stretch/>
            </p:blipFill>
            <p:spPr>
              <a:xfrm>
                <a:off x="6014871" y="4108413"/>
                <a:ext cx="3537024" cy="2225667"/>
              </a:xfrm>
              <a:prstGeom prst="rect">
                <a:avLst/>
              </a:prstGeom>
            </p:spPr>
          </p:pic>
          <p:pic>
            <p:nvPicPr>
              <p:cNvPr id="18" name="図 17">
                <a:extLst>
                  <a:ext uri="{FF2B5EF4-FFF2-40B4-BE49-F238E27FC236}">
                    <a16:creationId xmlns:a16="http://schemas.microsoft.com/office/drawing/2014/main" id="{7BE0FB0C-32C9-4542-AB55-03058BD9CB3D}"/>
                  </a:ext>
                </a:extLst>
              </p:cNvPr>
              <p:cNvPicPr>
                <a:picLocks noChangeAspect="1"/>
              </p:cNvPicPr>
              <p:nvPr/>
            </p:nvPicPr>
            <p:blipFill rotWithShape="1">
              <a:blip r:embed="rId7"/>
              <a:srcRect t="1" b="81677"/>
              <a:stretch/>
            </p:blipFill>
            <p:spPr>
              <a:xfrm>
                <a:off x="5973981" y="3404078"/>
                <a:ext cx="3537024" cy="695452"/>
              </a:xfrm>
              <a:prstGeom prst="rect">
                <a:avLst/>
              </a:prstGeom>
            </p:spPr>
          </p:pic>
          <p:pic>
            <p:nvPicPr>
              <p:cNvPr id="19" name="図 18">
                <a:extLst>
                  <a:ext uri="{FF2B5EF4-FFF2-40B4-BE49-F238E27FC236}">
                    <a16:creationId xmlns:a16="http://schemas.microsoft.com/office/drawing/2014/main" id="{738B211A-28B2-427F-BF6A-785D4F900347}"/>
                  </a:ext>
                </a:extLst>
              </p:cNvPr>
              <p:cNvPicPr>
                <a:picLocks noChangeAspect="1"/>
              </p:cNvPicPr>
              <p:nvPr/>
            </p:nvPicPr>
            <p:blipFill rotWithShape="1">
              <a:blip r:embed="rId8"/>
              <a:srcRect l="14505" t="15777" b="79755"/>
              <a:stretch/>
            </p:blipFill>
            <p:spPr>
              <a:xfrm>
                <a:off x="1098882" y="3411777"/>
                <a:ext cx="3890726" cy="210156"/>
              </a:xfrm>
              <a:prstGeom prst="rect">
                <a:avLst/>
              </a:prstGeom>
            </p:spPr>
          </p:pic>
          <p:pic>
            <p:nvPicPr>
              <p:cNvPr id="21" name="図 20">
                <a:extLst>
                  <a:ext uri="{FF2B5EF4-FFF2-40B4-BE49-F238E27FC236}">
                    <a16:creationId xmlns:a16="http://schemas.microsoft.com/office/drawing/2014/main" id="{792764A4-683B-41E0-A33C-2E459F878741}"/>
                  </a:ext>
                </a:extLst>
              </p:cNvPr>
              <p:cNvPicPr>
                <a:picLocks noChangeAspect="1"/>
              </p:cNvPicPr>
              <p:nvPr/>
            </p:nvPicPr>
            <p:blipFill rotWithShape="1">
              <a:blip r:embed="rId9"/>
              <a:srcRect l="9579" t="44028" r="6850"/>
              <a:stretch/>
            </p:blipFill>
            <p:spPr>
              <a:xfrm>
                <a:off x="1202193" y="3865655"/>
                <a:ext cx="3684104" cy="2419136"/>
              </a:xfrm>
              <a:prstGeom prst="rect">
                <a:avLst/>
              </a:prstGeom>
            </p:spPr>
          </p:pic>
        </p:grpSp>
        <p:sp>
          <p:nvSpPr>
            <p:cNvPr id="25" name="正方形/長方形 24">
              <a:extLst>
                <a:ext uri="{FF2B5EF4-FFF2-40B4-BE49-F238E27FC236}">
                  <a16:creationId xmlns:a16="http://schemas.microsoft.com/office/drawing/2014/main" id="{3516F38D-8D71-41FC-A0D5-9E1076B5CEB9}"/>
                </a:ext>
              </a:extLst>
            </p:cNvPr>
            <p:cNvSpPr/>
            <p:nvPr/>
          </p:nvSpPr>
          <p:spPr>
            <a:xfrm>
              <a:off x="8220011" y="4766996"/>
              <a:ext cx="231215" cy="3425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D6BEB1E-A484-4D92-9DC8-E0CC4080A5E5}"/>
                </a:ext>
              </a:extLst>
            </p:cNvPr>
            <p:cNvSpPr/>
            <p:nvPr/>
          </p:nvSpPr>
          <p:spPr>
            <a:xfrm>
              <a:off x="9017441" y="5286068"/>
              <a:ext cx="231215" cy="3425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中かっこ 27">
              <a:extLst>
                <a:ext uri="{FF2B5EF4-FFF2-40B4-BE49-F238E27FC236}">
                  <a16:creationId xmlns:a16="http://schemas.microsoft.com/office/drawing/2014/main" id="{057644DD-C653-46BB-B363-90B1977CD913}"/>
                </a:ext>
              </a:extLst>
            </p:cNvPr>
            <p:cNvSpPr/>
            <p:nvPr/>
          </p:nvSpPr>
          <p:spPr>
            <a:xfrm rot="16200000">
              <a:off x="5162611" y="-744785"/>
              <a:ext cx="284665" cy="8412123"/>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36228366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3357612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5930" name="think-cell スライド" r:id="rId6" imgW="473" imgH="473" progId="TCLayout.ActiveDocument.1">
                  <p:embed/>
                </p:oleObj>
              </mc:Choice>
              <mc:Fallback>
                <p:oleObj name="think-cell スライド" r:id="rId6" imgW="473" imgH="473" progId="TCLayout.ActiveDocument.1">
                  <p:embed/>
                  <p:pic>
                    <p:nvPicPr>
                      <p:cNvPr id="2" name="オブジェクト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正方形/長方形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kumimoji="1" lang="ja-JP" altLang="en-US" dirty="0">
              <a:latin typeface="ＭＳ Ｐゴシック" panose="020B0600070205080204" pitchFamily="50" charset="-128"/>
              <a:ea typeface="ＭＳ Ｐゴシック" panose="020B0600070205080204" pitchFamily="50" charset="-128"/>
              <a:cs typeface="+mj-cs"/>
              <a:sym typeface="ＭＳ Ｐゴシック" panose="020B0600070205080204" pitchFamily="50" charset="-128"/>
            </a:endParaRPr>
          </a:p>
        </p:txBody>
      </p:sp>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2-2-(5).</a:t>
            </a:r>
            <a:r>
              <a:rPr lang="ja-JP" altLang="en-US" sz="1800" dirty="0"/>
              <a:t>実施計画の策定</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リスク対策を実施する際には、実施計画を策定します。実施計画を策定する上では、</a:t>
            </a:r>
            <a:r>
              <a:rPr lang="en-US" altLang="ja-JP" sz="1600" dirty="0">
                <a:latin typeface="ＭＳ Ｐゴシック" panose="020B0600070205080204" pitchFamily="50" charset="-128"/>
                <a:ea typeface="ＭＳ Ｐゴシック" panose="020B0600070205080204" pitchFamily="50" charset="-128"/>
              </a:rPr>
              <a:t>5W1H</a:t>
            </a:r>
            <a:r>
              <a:rPr lang="ja-JP" altLang="en-US" sz="1600" dirty="0">
                <a:latin typeface="ＭＳ Ｐゴシック" panose="020B0600070205080204" pitchFamily="50" charset="-128"/>
                <a:ea typeface="ＭＳ Ｐゴシック" panose="020B0600070205080204" pitchFamily="50" charset="-128"/>
              </a:rPr>
              <a:t>を明確にして取り組むことが重要となります。</a:t>
            </a:r>
            <a:endParaRPr lang="en-US" altLang="ja-JP" sz="1600" dirty="0">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338400" y="1980000"/>
            <a:ext cx="1512000" cy="61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bg1"/>
                </a:solidFill>
                <a:latin typeface="ＭＳ Ｐゴシック" panose="020B0600070205080204" pitchFamily="50" charset="-128"/>
                <a:ea typeface="ＭＳ Ｐゴシック" panose="020B0600070205080204" pitchFamily="50" charset="-128"/>
              </a:rPr>
              <a:t>実施計画策定のポイント</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2062482" y="1980000"/>
            <a:ext cx="6263640" cy="6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具体的な実施計画を策定するために、</a:t>
            </a:r>
            <a:r>
              <a:rPr lang="en-US" altLang="ja-JP" sz="1600" dirty="0">
                <a:solidFill>
                  <a:schemeClr val="tx1"/>
                </a:solidFill>
                <a:latin typeface="ＭＳ Ｐゴシック" panose="020B0600070205080204" pitchFamily="50" charset="-128"/>
                <a:ea typeface="ＭＳ Ｐゴシック" panose="020B0600070205080204" pitchFamily="50" charset="-128"/>
              </a:rPr>
              <a:t>5W1H</a:t>
            </a:r>
            <a:r>
              <a:rPr lang="ja-JP" altLang="en-US" sz="1600" dirty="0">
                <a:solidFill>
                  <a:schemeClr val="tx1"/>
                </a:solidFill>
                <a:latin typeface="ＭＳ Ｐゴシック" panose="020B0600070205080204" pitchFamily="50" charset="-128"/>
                <a:ea typeface="ＭＳ Ｐゴシック" panose="020B0600070205080204" pitchFamily="50" charset="-128"/>
              </a:rPr>
              <a:t>で情報を整理する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338400" y="3008440"/>
            <a:ext cx="934721" cy="4429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ＭＳ Ｐゴシック" panose="020B0600070205080204" pitchFamily="50" charset="-128"/>
                <a:ea typeface="ＭＳ Ｐゴシック" panose="020B0600070205080204" pitchFamily="50" charset="-128"/>
              </a:rPr>
              <a:t>Why</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1386093" y="2999919"/>
            <a:ext cx="3456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なぜリスクマネジメントに取組むか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5684148" y="2999919"/>
            <a:ext cx="2641974"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リスクマネジメント目標</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正方形/長方形 29"/>
          <p:cNvSpPr/>
          <p:nvPr/>
        </p:nvSpPr>
        <p:spPr>
          <a:xfrm>
            <a:off x="338400" y="3501468"/>
            <a:ext cx="934721" cy="4429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ＭＳ Ｐゴシック" panose="020B0600070205080204" pitchFamily="50" charset="-128"/>
                <a:ea typeface="ＭＳ Ｐゴシック" panose="020B0600070205080204" pitchFamily="50" charset="-128"/>
              </a:rPr>
              <a:t>Where</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1386093" y="3492947"/>
            <a:ext cx="3456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どこでするか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正方形/長方形 31"/>
          <p:cNvSpPr/>
          <p:nvPr/>
        </p:nvSpPr>
        <p:spPr>
          <a:xfrm>
            <a:off x="5684148" y="3492947"/>
            <a:ext cx="2641974"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事業所、部署</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338400" y="3994496"/>
            <a:ext cx="934721" cy="4429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ＭＳ Ｐゴシック" panose="020B0600070205080204" pitchFamily="50" charset="-128"/>
                <a:ea typeface="ＭＳ Ｐゴシック" panose="020B0600070205080204" pitchFamily="50" charset="-128"/>
              </a:rPr>
              <a:t>What</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4" name="正方形/長方形 33"/>
          <p:cNvSpPr/>
          <p:nvPr/>
        </p:nvSpPr>
        <p:spPr>
          <a:xfrm>
            <a:off x="1386093" y="3985975"/>
            <a:ext cx="3456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何をするか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5" name="正方形/長方形 34"/>
          <p:cNvSpPr/>
          <p:nvPr/>
        </p:nvSpPr>
        <p:spPr>
          <a:xfrm>
            <a:off x="5684148" y="3985975"/>
            <a:ext cx="2641974"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実施事項</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338400" y="4487524"/>
            <a:ext cx="934721" cy="4429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ＭＳ Ｐゴシック" panose="020B0600070205080204" pitchFamily="50" charset="-128"/>
                <a:ea typeface="ＭＳ Ｐゴシック" panose="020B0600070205080204" pitchFamily="50" charset="-128"/>
              </a:rPr>
              <a:t>How</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7" name="正方形/長方形 36"/>
          <p:cNvSpPr/>
          <p:nvPr/>
        </p:nvSpPr>
        <p:spPr>
          <a:xfrm>
            <a:off x="1386093" y="4479003"/>
            <a:ext cx="3456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どのようにするか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8" name="正方形/長方形 37"/>
          <p:cNvSpPr/>
          <p:nvPr/>
        </p:nvSpPr>
        <p:spPr>
          <a:xfrm>
            <a:off x="5684148" y="4479003"/>
            <a:ext cx="2641974"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実施方法</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338400" y="4980552"/>
            <a:ext cx="934721" cy="4429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ＭＳ Ｐゴシック" panose="020B0600070205080204" pitchFamily="50" charset="-128"/>
                <a:ea typeface="ＭＳ Ｐゴシック" panose="020B0600070205080204" pitchFamily="50" charset="-128"/>
              </a:rPr>
              <a:t>When</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386093" y="4972031"/>
            <a:ext cx="3456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いつ始めて、いつ完了するか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1" name="正方形/長方形 40"/>
          <p:cNvSpPr/>
          <p:nvPr/>
        </p:nvSpPr>
        <p:spPr>
          <a:xfrm>
            <a:off x="5684148" y="4972031"/>
            <a:ext cx="2641974"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開始日、終了日</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2" name="正方形/長方形 41"/>
          <p:cNvSpPr/>
          <p:nvPr/>
        </p:nvSpPr>
        <p:spPr>
          <a:xfrm>
            <a:off x="338400" y="5473580"/>
            <a:ext cx="934721" cy="4429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Who</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1386093" y="5465059"/>
            <a:ext cx="3456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誰が担当するか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4" name="正方形/長方形 43"/>
          <p:cNvSpPr/>
          <p:nvPr/>
        </p:nvSpPr>
        <p:spPr>
          <a:xfrm>
            <a:off x="5684148" y="5465059"/>
            <a:ext cx="2641974"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担当者</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 name="二等辺三角形 2"/>
          <p:cNvSpPr/>
          <p:nvPr/>
        </p:nvSpPr>
        <p:spPr>
          <a:xfrm rot="5400000">
            <a:off x="4387005" y="4288285"/>
            <a:ext cx="1784880" cy="28006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Tree>
    <p:extLst>
      <p:ext uri="{BB962C8B-B14F-4D97-AF65-F5344CB8AC3E}">
        <p14:creationId xmlns:p14="http://schemas.microsoft.com/office/powerpoint/2010/main" val="3105354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6952" name="think-cell スライド" r:id="rId6" imgW="473" imgH="473" progId="TCLayout.ActiveDocument.1">
                  <p:embed/>
                </p:oleObj>
              </mc:Choice>
              <mc:Fallback>
                <p:oleObj name="think-cell スライド" r:id="rId6" imgW="473" imgH="473" progId="TCLayout.ActiveDocument.1">
                  <p:embed/>
                  <p:pic>
                    <p:nvPicPr>
                      <p:cNvPr id="2" name="オブジェクト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正方形/長方形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kumimoji="1" lang="ja-JP" altLang="en-US" dirty="0">
              <a:latin typeface="ＭＳ Ｐゴシック" panose="020B0600070205080204" pitchFamily="50" charset="-128"/>
              <a:ea typeface="ＭＳ Ｐゴシック" panose="020B0600070205080204" pitchFamily="50" charset="-128"/>
              <a:cs typeface="+mj-cs"/>
              <a:sym typeface="ＭＳ Ｐゴシック" panose="020B0600070205080204" pitchFamily="50" charset="-128"/>
            </a:endParaRPr>
          </a:p>
        </p:txBody>
      </p:sp>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2-2-(6).</a:t>
            </a:r>
            <a:r>
              <a:rPr lang="ja-JP" altLang="en-US" sz="1800" dirty="0"/>
              <a:t>実施状況の確認</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策定した計画を形骸化させないためには、定期的に実施状況を確認することが重要です。実施状況を確認するためには、成果指標を設定し、その達成度合いを管理することが有効です。</a:t>
            </a:r>
            <a:endParaRPr lang="en-US" altLang="ja-JP" sz="1600" dirty="0">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338328" y="1980000"/>
            <a:ext cx="1512000" cy="61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bg1"/>
                </a:solidFill>
                <a:latin typeface="ＭＳ Ｐゴシック" panose="020B0600070205080204" pitchFamily="50" charset="-128"/>
                <a:ea typeface="ＭＳ Ｐゴシック" panose="020B0600070205080204" pitchFamily="50" charset="-128"/>
              </a:rPr>
              <a:t>実施状況確認</a:t>
            </a:r>
            <a:endParaRPr lang="en-US" altLang="ja-JP" sz="16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1600" dirty="0">
                <a:solidFill>
                  <a:schemeClr val="bg1"/>
                </a:solidFill>
                <a:latin typeface="ＭＳ Ｐゴシック" panose="020B0600070205080204" pitchFamily="50" charset="-128"/>
                <a:ea typeface="ＭＳ Ｐゴシック" panose="020B0600070205080204" pitchFamily="50" charset="-128"/>
              </a:rPr>
              <a:t>のポイント</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1897890" y="1980000"/>
            <a:ext cx="4704078" cy="6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成果目標を設定し、定期的に達成度合いを管理する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1709928" y="3508268"/>
            <a:ext cx="2880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労働時間管理の徹底</a:t>
            </a:r>
          </a:p>
        </p:txBody>
      </p:sp>
      <p:sp>
        <p:nvSpPr>
          <p:cNvPr id="32" name="正方形/長方形 31"/>
          <p:cNvSpPr/>
          <p:nvPr/>
        </p:nvSpPr>
        <p:spPr>
          <a:xfrm>
            <a:off x="1709928" y="4001296"/>
            <a:ext cx="2880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ハラスメントリスクの低減</a:t>
            </a:r>
          </a:p>
        </p:txBody>
      </p:sp>
      <p:sp>
        <p:nvSpPr>
          <p:cNvPr id="35" name="正方形/長方形 34"/>
          <p:cNvSpPr/>
          <p:nvPr/>
        </p:nvSpPr>
        <p:spPr>
          <a:xfrm>
            <a:off x="1709928" y="4494324"/>
            <a:ext cx="2880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反社会的勢力との取引</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38" name="正方形/長方形 37"/>
          <p:cNvSpPr/>
          <p:nvPr/>
        </p:nvSpPr>
        <p:spPr>
          <a:xfrm>
            <a:off x="1709928" y="4987352"/>
            <a:ext cx="2880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業務ミスのリスク軽減</a:t>
            </a:r>
          </a:p>
        </p:txBody>
      </p:sp>
      <p:sp>
        <p:nvSpPr>
          <p:cNvPr id="41" name="正方形/長方形 40"/>
          <p:cNvSpPr/>
          <p:nvPr/>
        </p:nvSpPr>
        <p:spPr>
          <a:xfrm>
            <a:off x="1709928" y="5480380"/>
            <a:ext cx="2880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メンタルヘルス不調リスクの軽減</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4" name="正方形/長方形 43"/>
          <p:cNvSpPr/>
          <p:nvPr/>
        </p:nvSpPr>
        <p:spPr>
          <a:xfrm>
            <a:off x="1709928" y="5973408"/>
            <a:ext cx="2880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情報漏洩リスクの低減</a:t>
            </a:r>
          </a:p>
        </p:txBody>
      </p:sp>
      <p:sp>
        <p:nvSpPr>
          <p:cNvPr id="3" name="二等辺三角形 2"/>
          <p:cNvSpPr/>
          <p:nvPr/>
        </p:nvSpPr>
        <p:spPr>
          <a:xfrm rot="10800000">
            <a:off x="3085063" y="2744997"/>
            <a:ext cx="2448000" cy="28006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338328" y="3516788"/>
            <a:ext cx="1307592" cy="28995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rPr>
              <a:t>成果目標の例</a:t>
            </a:r>
          </a:p>
        </p:txBody>
      </p:sp>
      <p:sp>
        <p:nvSpPr>
          <p:cNvPr id="46" name="正方形/長方形 45"/>
          <p:cNvSpPr/>
          <p:nvPr/>
        </p:nvSpPr>
        <p:spPr>
          <a:xfrm>
            <a:off x="4648880" y="3508268"/>
            <a:ext cx="4176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タイムカードの打刻忘れを</a:t>
            </a:r>
            <a:r>
              <a:rPr lang="en-US" altLang="ja-JP" sz="1600" dirty="0">
                <a:solidFill>
                  <a:schemeClr val="tx1"/>
                </a:solidFill>
                <a:latin typeface="ＭＳ Ｐゴシック" panose="020B0600070205080204" pitchFamily="50" charset="-128"/>
                <a:ea typeface="ＭＳ Ｐゴシック" panose="020B0600070205080204" pitchFamily="50" charset="-128"/>
              </a:rPr>
              <a:t>0%</a:t>
            </a:r>
            <a:r>
              <a:rPr lang="ja-JP" altLang="en-US" sz="1600" dirty="0">
                <a:solidFill>
                  <a:schemeClr val="tx1"/>
                </a:solidFill>
                <a:latin typeface="ＭＳ Ｐゴシック" panose="020B0600070205080204" pitchFamily="50" charset="-128"/>
                <a:ea typeface="ＭＳ Ｐゴシック" panose="020B0600070205080204" pitchFamily="50" charset="-128"/>
              </a:rPr>
              <a:t>にする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7" name="正方形/長方形 46"/>
          <p:cNvSpPr/>
          <p:nvPr/>
        </p:nvSpPr>
        <p:spPr>
          <a:xfrm>
            <a:off x="4648880" y="4011169"/>
            <a:ext cx="4176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職場メンバーの</a:t>
            </a:r>
            <a:r>
              <a:rPr lang="en-US" altLang="ja-JP" sz="1600" dirty="0">
                <a:solidFill>
                  <a:schemeClr val="tx1"/>
                </a:solidFill>
                <a:latin typeface="ＭＳ Ｐゴシック" panose="020B0600070205080204" pitchFamily="50" charset="-128"/>
                <a:ea typeface="ＭＳ Ｐゴシック" panose="020B0600070205080204" pitchFamily="50" charset="-128"/>
              </a:rPr>
              <a:t>80%</a:t>
            </a:r>
            <a:r>
              <a:rPr lang="ja-JP" altLang="en-US" sz="1600" dirty="0">
                <a:solidFill>
                  <a:schemeClr val="tx1"/>
                </a:solidFill>
                <a:latin typeface="ＭＳ Ｐゴシック" panose="020B0600070205080204" pitchFamily="50" charset="-128"/>
                <a:ea typeface="ＭＳ Ｐゴシック" panose="020B0600070205080204" pitchFamily="50" charset="-128"/>
              </a:rPr>
              <a:t>に外部研修を受講させる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8" name="正方形/長方形 47"/>
          <p:cNvSpPr/>
          <p:nvPr/>
        </p:nvSpPr>
        <p:spPr>
          <a:xfrm>
            <a:off x="4648880" y="4494324"/>
            <a:ext cx="4176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全ての取引先と誓約書を取り交わす</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49" name="正方形/長方形 48"/>
          <p:cNvSpPr/>
          <p:nvPr/>
        </p:nvSpPr>
        <p:spPr>
          <a:xfrm>
            <a:off x="4648880" y="4991274"/>
            <a:ext cx="4176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毎月</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の課内ミーティングにおいて、発生した業務ミスやトラブルについて原因と対策を共有する</a:t>
            </a:r>
          </a:p>
        </p:txBody>
      </p:sp>
      <p:sp>
        <p:nvSpPr>
          <p:cNvPr id="50" name="正方形/長方形 49"/>
          <p:cNvSpPr/>
          <p:nvPr/>
        </p:nvSpPr>
        <p:spPr>
          <a:xfrm>
            <a:off x="4648880" y="5489563"/>
            <a:ext cx="4176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職場メンバー全員と定期面談を実施する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51" name="正方形/長方形 50"/>
          <p:cNvSpPr/>
          <p:nvPr/>
        </p:nvSpPr>
        <p:spPr>
          <a:xfrm>
            <a:off x="4648880" y="5979480"/>
            <a:ext cx="4176000"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ＭＳ Ｐゴシック" panose="020B0600070205080204" pitchFamily="50" charset="-128"/>
                <a:ea typeface="ＭＳ Ｐゴシック" panose="020B0600070205080204" pitchFamily="50" charset="-128"/>
              </a:rPr>
              <a:t>媒体ごとの管理ルールを策定する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52" name="正方形/長方形 51"/>
          <p:cNvSpPr/>
          <p:nvPr/>
        </p:nvSpPr>
        <p:spPr>
          <a:xfrm>
            <a:off x="8878824" y="3508268"/>
            <a:ext cx="745659"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達成率</a:t>
            </a:r>
          </a:p>
        </p:txBody>
      </p:sp>
      <p:sp>
        <p:nvSpPr>
          <p:cNvPr id="53" name="正方形/長方形 52"/>
          <p:cNvSpPr/>
          <p:nvPr/>
        </p:nvSpPr>
        <p:spPr>
          <a:xfrm>
            <a:off x="8878824" y="4011169"/>
            <a:ext cx="745659"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受講率</a:t>
            </a:r>
          </a:p>
        </p:txBody>
      </p:sp>
      <p:sp>
        <p:nvSpPr>
          <p:cNvPr id="54" name="正方形/長方形 53"/>
          <p:cNvSpPr/>
          <p:nvPr/>
        </p:nvSpPr>
        <p:spPr>
          <a:xfrm>
            <a:off x="8878824" y="4494324"/>
            <a:ext cx="745659"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達成率</a:t>
            </a:r>
          </a:p>
        </p:txBody>
      </p:sp>
      <p:sp>
        <p:nvSpPr>
          <p:cNvPr id="55" name="正方形/長方形 54"/>
          <p:cNvSpPr/>
          <p:nvPr/>
        </p:nvSpPr>
        <p:spPr>
          <a:xfrm>
            <a:off x="8878824" y="4991274"/>
            <a:ext cx="745659"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実施率</a:t>
            </a:r>
          </a:p>
        </p:txBody>
      </p:sp>
      <p:sp>
        <p:nvSpPr>
          <p:cNvPr id="56" name="正方形/長方形 55"/>
          <p:cNvSpPr/>
          <p:nvPr/>
        </p:nvSpPr>
        <p:spPr>
          <a:xfrm>
            <a:off x="8878824" y="5489563"/>
            <a:ext cx="745659"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実施率</a:t>
            </a:r>
          </a:p>
        </p:txBody>
      </p:sp>
      <p:sp>
        <p:nvSpPr>
          <p:cNvPr id="57" name="正方形/長方形 56"/>
          <p:cNvSpPr/>
          <p:nvPr/>
        </p:nvSpPr>
        <p:spPr>
          <a:xfrm>
            <a:off x="8878824" y="5979480"/>
            <a:ext cx="745659"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実施率</a:t>
            </a:r>
          </a:p>
        </p:txBody>
      </p:sp>
      <p:sp>
        <p:nvSpPr>
          <p:cNvPr id="58" name="正方形/長方形 57"/>
          <p:cNvSpPr/>
          <p:nvPr/>
        </p:nvSpPr>
        <p:spPr>
          <a:xfrm>
            <a:off x="1709928" y="3191762"/>
            <a:ext cx="2880000" cy="2565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項目</a:t>
            </a:r>
          </a:p>
        </p:txBody>
      </p:sp>
      <p:sp>
        <p:nvSpPr>
          <p:cNvPr id="59" name="正方形/長方形 58"/>
          <p:cNvSpPr/>
          <p:nvPr/>
        </p:nvSpPr>
        <p:spPr>
          <a:xfrm>
            <a:off x="4648880" y="3191762"/>
            <a:ext cx="4176000" cy="2565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成果目標</a:t>
            </a:r>
          </a:p>
        </p:txBody>
      </p:sp>
      <p:sp>
        <p:nvSpPr>
          <p:cNvPr id="60" name="正方形/長方形 59"/>
          <p:cNvSpPr/>
          <p:nvPr/>
        </p:nvSpPr>
        <p:spPr>
          <a:xfrm>
            <a:off x="8878824" y="3191762"/>
            <a:ext cx="745659" cy="2565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測り方</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597729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85"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2-3.</a:t>
            </a:r>
            <a:r>
              <a:rPr lang="ja-JP" altLang="en-US" sz="1800" dirty="0"/>
              <a:t>リスク対応計画書の例</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リスク対策を実施する際には、実施計画を策定します。実施計画を策定する際には、</a:t>
            </a:r>
            <a:r>
              <a:rPr lang="en-US" altLang="ja-JP" sz="1600" dirty="0">
                <a:latin typeface="ＭＳ Ｐゴシック" panose="020B0600070205080204" pitchFamily="50" charset="-128"/>
                <a:ea typeface="ＭＳ Ｐゴシック" panose="020B0600070205080204" pitchFamily="50" charset="-128"/>
              </a:rPr>
              <a:t>5W1H</a:t>
            </a:r>
            <a:r>
              <a:rPr lang="ja-JP" altLang="en-US" sz="1600" dirty="0">
                <a:latin typeface="ＭＳ Ｐゴシック" panose="020B0600070205080204" pitchFamily="50" charset="-128"/>
                <a:ea typeface="ＭＳ Ｐゴシック" panose="020B0600070205080204" pitchFamily="50" charset="-128"/>
              </a:rPr>
              <a:t>で「誰が」、「何を」、「いつ」、「どこで」、「どのように」を明確にすることが重要です。</a:t>
            </a:r>
            <a:endParaRPr lang="en-US" altLang="ja-JP" sz="1600" dirty="0">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230592" y="2684333"/>
            <a:ext cx="1191803" cy="442966"/>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200" dirty="0">
                <a:solidFill>
                  <a:schemeClr val="bg1"/>
                </a:solidFill>
                <a:latin typeface="ＭＳ Ｐゴシック" panose="020B0600070205080204" pitchFamily="50" charset="-128"/>
                <a:ea typeface="ＭＳ Ｐゴシック" panose="020B0600070205080204" pitchFamily="50" charset="-128"/>
              </a:rPr>
              <a:t>リスクマネジメント</a:t>
            </a:r>
            <a:endParaRPr lang="en-US" altLang="ja-JP" sz="12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1200" dirty="0">
                <a:solidFill>
                  <a:schemeClr val="bg1"/>
                </a:solidFill>
                <a:latin typeface="ＭＳ Ｐゴシック" panose="020B0600070205080204" pitchFamily="50" charset="-128"/>
                <a:ea typeface="ＭＳ Ｐゴシック" panose="020B0600070205080204" pitchFamily="50" charset="-128"/>
              </a:rPr>
              <a:t>目標</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32" name="正方形/長方形 31"/>
          <p:cNvSpPr/>
          <p:nvPr/>
        </p:nvSpPr>
        <p:spPr>
          <a:xfrm>
            <a:off x="1476495" y="3532664"/>
            <a:ext cx="2772000"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dirty="0">
                <a:solidFill>
                  <a:srgbClr val="FF0000"/>
                </a:solidFill>
                <a:latin typeface="ＭＳ Ｐゴシック" panose="020B0600070205080204" pitchFamily="50" charset="-128"/>
                <a:ea typeface="ＭＳ Ｐゴシック" panose="020B0600070205080204" pitchFamily="50" charset="-128"/>
              </a:rPr>
              <a:t>長時間労働リスクの低減</a:t>
            </a:r>
          </a:p>
        </p:txBody>
      </p:sp>
      <p:sp>
        <p:nvSpPr>
          <p:cNvPr id="45" name="正方形/長方形 44"/>
          <p:cNvSpPr/>
          <p:nvPr/>
        </p:nvSpPr>
        <p:spPr>
          <a:xfrm>
            <a:off x="230592" y="1650531"/>
            <a:ext cx="1191803" cy="442966"/>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bg1"/>
                </a:solidFill>
                <a:latin typeface="ＭＳ Ｐゴシック" panose="020B0600070205080204" pitchFamily="50" charset="-128"/>
                <a:ea typeface="ＭＳ Ｐゴシック" panose="020B0600070205080204" pitchFamily="50" charset="-128"/>
              </a:rPr>
              <a:t>作成日</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46" name="正方形/長方形 45"/>
          <p:cNvSpPr/>
          <p:nvPr/>
        </p:nvSpPr>
        <p:spPr>
          <a:xfrm>
            <a:off x="1476496" y="1650531"/>
            <a:ext cx="2856151"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2019</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年　</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12</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月　</a:t>
            </a:r>
            <a:r>
              <a:rPr lang="en-US" altLang="ja-JP" sz="1200" dirty="0">
                <a:solidFill>
                  <a:srgbClr val="FF0000"/>
                </a:solidFill>
                <a:latin typeface="ＭＳ Ｐゴシック" panose="020B0600070205080204" pitchFamily="50" charset="-128"/>
                <a:ea typeface="ＭＳ Ｐゴシック" panose="020B0600070205080204" pitchFamily="50" charset="-128"/>
              </a:rPr>
              <a:t>2</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日</a:t>
            </a:r>
          </a:p>
        </p:txBody>
      </p:sp>
      <p:sp>
        <p:nvSpPr>
          <p:cNvPr id="47" name="正方形/長方形 46"/>
          <p:cNvSpPr/>
          <p:nvPr/>
        </p:nvSpPr>
        <p:spPr>
          <a:xfrm>
            <a:off x="230592" y="2167432"/>
            <a:ext cx="1191803" cy="442966"/>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bg1"/>
                </a:solidFill>
                <a:latin typeface="ＭＳ Ｐゴシック" panose="020B0600070205080204" pitchFamily="50" charset="-128"/>
                <a:ea typeface="ＭＳ Ｐゴシック" panose="020B0600070205080204" pitchFamily="50" charset="-128"/>
              </a:rPr>
              <a:t>対象リスク</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48" name="正方形/長方形 47"/>
          <p:cNvSpPr/>
          <p:nvPr/>
        </p:nvSpPr>
        <p:spPr>
          <a:xfrm>
            <a:off x="1476496" y="2167432"/>
            <a:ext cx="8046582"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rgbClr val="FF0000"/>
                </a:solidFill>
                <a:latin typeface="ＭＳ Ｐゴシック" panose="020B0600070205080204" pitchFamily="50" charset="-128"/>
                <a:ea typeface="ＭＳ Ｐゴシック" panose="020B0600070205080204" pitchFamily="50" charset="-128"/>
              </a:rPr>
              <a:t>営業部における長時間労働、顧客情報漏洩、</a:t>
            </a:r>
            <a:endParaRPr kumimoji="1" lang="ja-JP" altLang="en-US"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49" name="正方形/長方形 48"/>
          <p:cNvSpPr/>
          <p:nvPr/>
        </p:nvSpPr>
        <p:spPr>
          <a:xfrm>
            <a:off x="1476495" y="2684333"/>
            <a:ext cx="8067414"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dirty="0">
                <a:solidFill>
                  <a:srgbClr val="FF0000"/>
                </a:solidFill>
                <a:latin typeface="ＭＳ Ｐゴシック" panose="020B0600070205080204" pitchFamily="50" charset="-128"/>
                <a:ea typeface="ＭＳ Ｐゴシック" panose="020B0600070205080204" pitchFamily="50" charset="-128"/>
              </a:rPr>
              <a:t>顧客満足度と従業員満足度を向上させて、生産性の高い職場を実現する</a:t>
            </a:r>
          </a:p>
        </p:txBody>
      </p:sp>
      <p:sp>
        <p:nvSpPr>
          <p:cNvPr id="50" name="正方形/長方形 49"/>
          <p:cNvSpPr/>
          <p:nvPr/>
        </p:nvSpPr>
        <p:spPr>
          <a:xfrm>
            <a:off x="230592" y="3201234"/>
            <a:ext cx="1191803" cy="260018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bg1"/>
                </a:solidFill>
                <a:latin typeface="ＭＳ Ｐゴシック" panose="020B0600070205080204" pitchFamily="50" charset="-128"/>
                <a:ea typeface="ＭＳ Ｐゴシック" panose="020B0600070205080204" pitchFamily="50" charset="-128"/>
              </a:rPr>
              <a:t>実施計画</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51" name="正方形/長方形 50"/>
          <p:cNvSpPr/>
          <p:nvPr/>
        </p:nvSpPr>
        <p:spPr>
          <a:xfrm>
            <a:off x="1476495" y="3201234"/>
            <a:ext cx="2772000" cy="26255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実施事項</a:t>
            </a:r>
          </a:p>
        </p:txBody>
      </p:sp>
      <p:sp>
        <p:nvSpPr>
          <p:cNvPr id="52" name="正方形/長方形 51"/>
          <p:cNvSpPr/>
          <p:nvPr/>
        </p:nvSpPr>
        <p:spPr>
          <a:xfrm>
            <a:off x="4302453" y="3532664"/>
            <a:ext cx="2772000"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正確な労働時間の把握</a:t>
            </a:r>
            <a:endParaRPr lang="en-US" altLang="ja-JP" sz="1200" dirty="0">
              <a:solidFill>
                <a:srgbClr val="FF0000"/>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残業の事前申請をルール化</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200" dirty="0">
                <a:solidFill>
                  <a:srgbClr val="FF0000"/>
                </a:solidFill>
                <a:latin typeface="ＭＳ Ｐゴシック" panose="020B0600070205080204" pitchFamily="50" charset="-128"/>
                <a:ea typeface="ＭＳ Ｐゴシック" panose="020B0600070205080204" pitchFamily="50" charset="-128"/>
              </a:rPr>
              <a:t>顧客往訪時間の短縮化</a:t>
            </a:r>
            <a:endParaRPr lang="en-US" altLang="ja-JP" sz="1200" dirty="0">
              <a:solidFill>
                <a:srgbClr val="FF0000"/>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社内研修による時短化スキルの習得</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53" name="正方形/長方形 52"/>
          <p:cNvSpPr/>
          <p:nvPr/>
        </p:nvSpPr>
        <p:spPr>
          <a:xfrm>
            <a:off x="4302453" y="3201234"/>
            <a:ext cx="2772000" cy="26255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実施方法</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54" name="正方形/長方形 53"/>
          <p:cNvSpPr/>
          <p:nvPr/>
        </p:nvSpPr>
        <p:spPr>
          <a:xfrm>
            <a:off x="7128411" y="3532664"/>
            <a:ext cx="792000"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2020/4/1</a:t>
            </a:r>
            <a:endParaRPr kumimoji="1" lang="ja-JP" altLang="en-US"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55" name="正方形/長方形 54"/>
          <p:cNvSpPr/>
          <p:nvPr/>
        </p:nvSpPr>
        <p:spPr>
          <a:xfrm>
            <a:off x="7128411" y="3201234"/>
            <a:ext cx="792000" cy="26255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開始日</a:t>
            </a:r>
          </a:p>
        </p:txBody>
      </p:sp>
      <p:sp>
        <p:nvSpPr>
          <p:cNvPr id="56" name="正方形/長方形 55"/>
          <p:cNvSpPr/>
          <p:nvPr/>
        </p:nvSpPr>
        <p:spPr>
          <a:xfrm>
            <a:off x="7974369" y="3532664"/>
            <a:ext cx="792000"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2020/9/30</a:t>
            </a:r>
            <a:endParaRPr kumimoji="1" lang="ja-JP" altLang="en-US"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57" name="正方形/長方形 56"/>
          <p:cNvSpPr/>
          <p:nvPr/>
        </p:nvSpPr>
        <p:spPr>
          <a:xfrm>
            <a:off x="7974369" y="3201234"/>
            <a:ext cx="792000" cy="26255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完了日</a:t>
            </a:r>
          </a:p>
        </p:txBody>
      </p:sp>
      <p:sp>
        <p:nvSpPr>
          <p:cNvPr id="58" name="正方形/長方形 57"/>
          <p:cNvSpPr/>
          <p:nvPr/>
        </p:nvSpPr>
        <p:spPr>
          <a:xfrm>
            <a:off x="8820327" y="3532664"/>
            <a:ext cx="72358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dirty="0">
                <a:solidFill>
                  <a:srgbClr val="FF0000"/>
                </a:solidFill>
                <a:latin typeface="ＭＳ Ｐゴシック" panose="020B0600070205080204" pitchFamily="50" charset="-128"/>
                <a:ea typeface="ＭＳ Ｐゴシック" panose="020B0600070205080204" pitchFamily="50" charset="-128"/>
              </a:rPr>
              <a:t>主：鈴木</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p>
            <a:r>
              <a:rPr lang="ja-JP" altLang="en-US" sz="1200" dirty="0">
                <a:solidFill>
                  <a:srgbClr val="FF0000"/>
                </a:solidFill>
                <a:latin typeface="ＭＳ Ｐゴシック" panose="020B0600070205080204" pitchFamily="50" charset="-128"/>
                <a:ea typeface="ＭＳ Ｐゴシック" panose="020B0600070205080204" pitchFamily="50" charset="-128"/>
              </a:rPr>
              <a:t>副：田村</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59" name="正方形/長方形 58"/>
          <p:cNvSpPr/>
          <p:nvPr/>
        </p:nvSpPr>
        <p:spPr>
          <a:xfrm>
            <a:off x="8820327" y="3201234"/>
            <a:ext cx="723582" cy="26255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担当者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60" name="正方形/長方形 59"/>
          <p:cNvSpPr/>
          <p:nvPr/>
        </p:nvSpPr>
        <p:spPr>
          <a:xfrm>
            <a:off x="1476495" y="5091083"/>
            <a:ext cx="2772000"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dirty="0">
                <a:solidFill>
                  <a:srgbClr val="FF0000"/>
                </a:solidFill>
                <a:latin typeface="ＭＳ Ｐゴシック" panose="020B0600070205080204" pitchFamily="50" charset="-128"/>
                <a:ea typeface="ＭＳ Ｐゴシック" panose="020B0600070205080204" pitchFamily="50" charset="-128"/>
              </a:rPr>
              <a:t>顧客情報漏洩リスクの低減</a:t>
            </a:r>
          </a:p>
        </p:txBody>
      </p:sp>
      <p:sp>
        <p:nvSpPr>
          <p:cNvPr id="61" name="正方形/長方形 60"/>
          <p:cNvSpPr/>
          <p:nvPr/>
        </p:nvSpPr>
        <p:spPr>
          <a:xfrm>
            <a:off x="4302453" y="5091083"/>
            <a:ext cx="2772000"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200" dirty="0">
                <a:solidFill>
                  <a:srgbClr val="FF0000"/>
                </a:solidFill>
                <a:latin typeface="ＭＳ Ｐゴシック" panose="020B0600070205080204" pitchFamily="50" charset="-128"/>
                <a:ea typeface="ＭＳ Ｐゴシック" panose="020B0600070205080204" pitchFamily="50" charset="-128"/>
              </a:rPr>
              <a:t>情報管理に関する社内研修による意識醸成</a:t>
            </a:r>
            <a:endParaRPr lang="en-US" altLang="ja-JP" sz="1200" dirty="0">
              <a:solidFill>
                <a:srgbClr val="FF0000"/>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200" dirty="0">
                <a:solidFill>
                  <a:srgbClr val="FF0000"/>
                </a:solidFill>
                <a:latin typeface="ＭＳ Ｐゴシック" panose="020B0600070205080204" pitchFamily="50" charset="-128"/>
                <a:ea typeface="ＭＳ Ｐゴシック" panose="020B0600070205080204" pitchFamily="50" charset="-128"/>
              </a:rPr>
              <a:t>顧客情報</a:t>
            </a:r>
            <a:r>
              <a:rPr lang="en-US" altLang="ja-JP" sz="1200" dirty="0">
                <a:solidFill>
                  <a:srgbClr val="FF0000"/>
                </a:solidFill>
                <a:latin typeface="ＭＳ Ｐゴシック" panose="020B0600070205080204" pitchFamily="50" charset="-128"/>
                <a:ea typeface="ＭＳ Ｐゴシック" panose="020B0600070205080204" pitchFamily="50" charset="-128"/>
              </a:rPr>
              <a:t>DB</a:t>
            </a:r>
            <a:r>
              <a:rPr lang="ja-JP" altLang="en-US" sz="1200" dirty="0">
                <a:solidFill>
                  <a:srgbClr val="FF0000"/>
                </a:solidFill>
                <a:latin typeface="ＭＳ Ｐゴシック" panose="020B0600070205080204" pitchFamily="50" charset="-128"/>
                <a:ea typeface="ＭＳ Ｐゴシック" panose="020B0600070205080204" pitchFamily="50" charset="-128"/>
              </a:rPr>
              <a:t>の運用手順の改善</a:t>
            </a:r>
          </a:p>
        </p:txBody>
      </p:sp>
      <p:sp>
        <p:nvSpPr>
          <p:cNvPr id="62" name="正方形/長方形 61"/>
          <p:cNvSpPr/>
          <p:nvPr/>
        </p:nvSpPr>
        <p:spPr>
          <a:xfrm>
            <a:off x="7128411" y="5091083"/>
            <a:ext cx="792000"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200">
                <a:solidFill>
                  <a:srgbClr val="FF0000"/>
                </a:solidFill>
                <a:latin typeface="ＭＳ Ｐゴシック" panose="020B0600070205080204" pitchFamily="50" charset="-128"/>
                <a:ea typeface="ＭＳ Ｐゴシック" panose="020B0600070205080204" pitchFamily="50" charset="-128"/>
              </a:rPr>
              <a:t>2020/4/1</a:t>
            </a:r>
            <a:endParaRPr lang="ja-JP" altLang="en-US"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63" name="正方形/長方形 62"/>
          <p:cNvSpPr/>
          <p:nvPr/>
        </p:nvSpPr>
        <p:spPr>
          <a:xfrm>
            <a:off x="7974369" y="5091083"/>
            <a:ext cx="792000"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2020/9/30</a:t>
            </a:r>
            <a:endParaRPr kumimoji="1" lang="ja-JP" altLang="en-US"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64" name="正方形/長方形 63"/>
          <p:cNvSpPr/>
          <p:nvPr/>
        </p:nvSpPr>
        <p:spPr>
          <a:xfrm>
            <a:off x="8820327" y="5091083"/>
            <a:ext cx="72358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dirty="0">
                <a:solidFill>
                  <a:srgbClr val="FF0000"/>
                </a:solidFill>
                <a:latin typeface="ＭＳ Ｐゴシック" panose="020B0600070205080204" pitchFamily="50" charset="-128"/>
                <a:ea typeface="ＭＳ Ｐゴシック" panose="020B0600070205080204" pitchFamily="50" charset="-128"/>
              </a:rPr>
              <a:t>主：鈴木</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p>
            <a:r>
              <a:rPr lang="ja-JP" altLang="en-US" sz="1200" dirty="0">
                <a:solidFill>
                  <a:srgbClr val="FF0000"/>
                </a:solidFill>
                <a:latin typeface="ＭＳ Ｐゴシック" panose="020B0600070205080204" pitchFamily="50" charset="-128"/>
                <a:ea typeface="ＭＳ Ｐゴシック" panose="020B0600070205080204" pitchFamily="50" charset="-128"/>
              </a:rPr>
              <a:t>副：荻野</a:t>
            </a:r>
            <a:endParaRPr kumimoji="1" lang="ja-JP" altLang="en-US"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65" name="正方形/長方形 64"/>
          <p:cNvSpPr/>
          <p:nvPr/>
        </p:nvSpPr>
        <p:spPr>
          <a:xfrm>
            <a:off x="1476495" y="4311873"/>
            <a:ext cx="2772000"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メンタルヘルス不調リスクの低減</a:t>
            </a:r>
          </a:p>
        </p:txBody>
      </p:sp>
      <p:sp>
        <p:nvSpPr>
          <p:cNvPr id="66" name="正方形/長方形 65"/>
          <p:cNvSpPr/>
          <p:nvPr/>
        </p:nvSpPr>
        <p:spPr>
          <a:xfrm>
            <a:off x="4302453" y="4311873"/>
            <a:ext cx="2772000"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lang="ja-JP" altLang="en-US" sz="1200" dirty="0">
                <a:solidFill>
                  <a:srgbClr val="FF0000"/>
                </a:solidFill>
                <a:latin typeface="ＭＳ Ｐゴシック" panose="020B0600070205080204" pitchFamily="50" charset="-128"/>
                <a:ea typeface="ＭＳ Ｐゴシック" panose="020B0600070205080204" pitchFamily="50" charset="-128"/>
              </a:rPr>
              <a:t>管理職の外部研修受講により理解促進</a:t>
            </a:r>
            <a:endParaRPr lang="en-US" altLang="ja-JP" sz="1200" dirty="0">
              <a:solidFill>
                <a:srgbClr val="FF0000"/>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lang="ja-JP" altLang="en-US" sz="1200" dirty="0">
                <a:solidFill>
                  <a:srgbClr val="FF0000"/>
                </a:solidFill>
                <a:latin typeface="ＭＳ Ｐゴシック" panose="020B0600070205080204" pitchFamily="50" charset="-128"/>
                <a:ea typeface="ＭＳ Ｐゴシック" panose="020B0600070205080204" pitchFamily="50" charset="-128"/>
              </a:rPr>
              <a:t>部内メンバーと個別面談の実施</a:t>
            </a:r>
          </a:p>
        </p:txBody>
      </p:sp>
      <p:sp>
        <p:nvSpPr>
          <p:cNvPr id="67" name="正方形/長方形 66"/>
          <p:cNvSpPr/>
          <p:nvPr/>
        </p:nvSpPr>
        <p:spPr>
          <a:xfrm>
            <a:off x="7128411" y="4311873"/>
            <a:ext cx="792000"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200">
                <a:solidFill>
                  <a:srgbClr val="FF0000"/>
                </a:solidFill>
                <a:latin typeface="ＭＳ Ｐゴシック" panose="020B0600070205080204" pitchFamily="50" charset="-128"/>
                <a:ea typeface="ＭＳ Ｐゴシック" panose="020B0600070205080204" pitchFamily="50" charset="-128"/>
              </a:rPr>
              <a:t>2020/4/1</a:t>
            </a:r>
            <a:endParaRPr lang="ja-JP" altLang="en-US"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68" name="正方形/長方形 67"/>
          <p:cNvSpPr/>
          <p:nvPr/>
        </p:nvSpPr>
        <p:spPr>
          <a:xfrm>
            <a:off x="7974369" y="4311873"/>
            <a:ext cx="792000"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2021/3/31</a:t>
            </a:r>
            <a:endParaRPr kumimoji="1" lang="ja-JP" altLang="en-US"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69" name="正方形/長方形 68"/>
          <p:cNvSpPr/>
          <p:nvPr/>
        </p:nvSpPr>
        <p:spPr>
          <a:xfrm>
            <a:off x="8820327" y="4311873"/>
            <a:ext cx="72358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dirty="0">
                <a:solidFill>
                  <a:srgbClr val="FF0000"/>
                </a:solidFill>
                <a:latin typeface="ＭＳ Ｐゴシック" panose="020B0600070205080204" pitchFamily="50" charset="-128"/>
                <a:ea typeface="ＭＳ Ｐゴシック" panose="020B0600070205080204" pitchFamily="50" charset="-128"/>
              </a:rPr>
              <a:t>主：鈴木</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p>
            <a:r>
              <a:rPr lang="ja-JP" altLang="en-US" sz="1200" dirty="0">
                <a:solidFill>
                  <a:srgbClr val="FF0000"/>
                </a:solidFill>
                <a:latin typeface="ＭＳ Ｐゴシック" panose="020B0600070205080204" pitchFamily="50" charset="-128"/>
                <a:ea typeface="ＭＳ Ｐゴシック" panose="020B0600070205080204" pitchFamily="50" charset="-128"/>
              </a:rPr>
              <a:t>副：中村</a:t>
            </a:r>
            <a:endParaRPr kumimoji="1" lang="ja-JP" altLang="en-US"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70" name="正方形/長方形 69"/>
          <p:cNvSpPr/>
          <p:nvPr/>
        </p:nvSpPr>
        <p:spPr>
          <a:xfrm>
            <a:off x="230592" y="5875353"/>
            <a:ext cx="1191803" cy="648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200" dirty="0">
                <a:solidFill>
                  <a:schemeClr val="bg1"/>
                </a:solidFill>
                <a:latin typeface="ＭＳ Ｐゴシック" panose="020B0600070205080204" pitchFamily="50" charset="-128"/>
                <a:ea typeface="ＭＳ Ｐゴシック" panose="020B0600070205080204" pitchFamily="50" charset="-128"/>
              </a:rPr>
              <a:t>KPI</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71" name="正方形/長方形 70"/>
          <p:cNvSpPr/>
          <p:nvPr/>
        </p:nvSpPr>
        <p:spPr>
          <a:xfrm>
            <a:off x="1476495" y="5875353"/>
            <a:ext cx="8067414" cy="6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8000" indent="-108000">
              <a:buFont typeface="Arial" panose="020B0604020202020204" pitchFamily="34" charset="0"/>
              <a:buChar cha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長時間労働　  ：サービス残業の根絶、総残業時間</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20%</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削減、社内研修受講率</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80%</a:t>
            </a:r>
          </a:p>
          <a:p>
            <a:pPr marL="108000" indent="-108000">
              <a:buFont typeface="Arial" panose="020B0604020202020204" pitchFamily="34" charset="0"/>
              <a:buChar char="•"/>
            </a:pPr>
            <a:r>
              <a:rPr lang="ja-JP" altLang="en-US" sz="1200" dirty="0">
                <a:solidFill>
                  <a:srgbClr val="FF0000"/>
                </a:solidFill>
                <a:latin typeface="ＭＳ Ｐゴシック" panose="020B0600070205080204" pitchFamily="50" charset="-128"/>
                <a:ea typeface="ＭＳ Ｐゴシック" panose="020B0600070205080204" pitchFamily="50" charset="-128"/>
              </a:rPr>
              <a:t>顧客情報漏洩 ：社内研修受講率</a:t>
            </a:r>
            <a:r>
              <a:rPr lang="en-US" altLang="ja-JP" sz="1200" dirty="0">
                <a:solidFill>
                  <a:srgbClr val="FF0000"/>
                </a:solidFill>
                <a:latin typeface="ＭＳ Ｐゴシック" panose="020B0600070205080204" pitchFamily="50" charset="-128"/>
                <a:ea typeface="ＭＳ Ｐゴシック" panose="020B0600070205080204" pitchFamily="50" charset="-128"/>
              </a:rPr>
              <a:t>100%</a:t>
            </a:r>
            <a:r>
              <a:rPr lang="ja-JP" altLang="en-US" sz="1200" dirty="0" err="1">
                <a:solidFill>
                  <a:srgbClr val="FF0000"/>
                </a:solidFill>
                <a:latin typeface="ＭＳ Ｐゴシック" panose="020B0600070205080204" pitchFamily="50" charset="-128"/>
                <a:ea typeface="ＭＳ Ｐゴシック" panose="020B0600070205080204" pitchFamily="50" charset="-128"/>
              </a:rPr>
              <a:t>、</a:t>
            </a:r>
            <a:r>
              <a:rPr lang="ja-JP" altLang="en-US" sz="1200" dirty="0">
                <a:solidFill>
                  <a:srgbClr val="FF0000"/>
                </a:solidFill>
                <a:latin typeface="ＭＳ Ｐゴシック" panose="020B0600070205080204" pitchFamily="50" charset="-128"/>
                <a:ea typeface="ＭＳ Ｐゴシック" panose="020B0600070205080204" pitchFamily="50" charset="-128"/>
              </a:rPr>
              <a:t>運用マニュアルの整備・部内周知、情報漏洩件数</a:t>
            </a:r>
            <a:r>
              <a:rPr lang="en-US" altLang="ja-JP" sz="1200" dirty="0">
                <a:solidFill>
                  <a:srgbClr val="FF0000"/>
                </a:solidFill>
                <a:latin typeface="ＭＳ Ｐゴシック" panose="020B0600070205080204" pitchFamily="50" charset="-128"/>
                <a:ea typeface="ＭＳ Ｐゴシック" panose="020B0600070205080204" pitchFamily="50" charset="-128"/>
              </a:rPr>
              <a:t>0</a:t>
            </a:r>
            <a:r>
              <a:rPr lang="ja-JP" altLang="en-US" sz="1200" dirty="0">
                <a:solidFill>
                  <a:srgbClr val="FF0000"/>
                </a:solidFill>
                <a:latin typeface="ＭＳ Ｐゴシック" panose="020B0600070205080204" pitchFamily="50" charset="-128"/>
                <a:ea typeface="ＭＳ Ｐゴシック" panose="020B0600070205080204" pitchFamily="50" charset="-128"/>
              </a:rPr>
              <a:t>件</a:t>
            </a:r>
            <a:endParaRPr lang="en-US" altLang="ja-JP" sz="1200" dirty="0">
              <a:solidFill>
                <a:srgbClr val="FF0000"/>
              </a:solidFill>
              <a:latin typeface="ＭＳ Ｐゴシック" panose="020B0600070205080204" pitchFamily="50" charset="-128"/>
              <a:ea typeface="ＭＳ Ｐゴシック" panose="020B0600070205080204" pitchFamily="50" charset="-128"/>
            </a:endParaRPr>
          </a:p>
          <a:p>
            <a:pPr marL="108000" indent="-108000">
              <a:buFont typeface="Arial" panose="020B0604020202020204" pitchFamily="34" charset="0"/>
              <a:buChar cha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メンタルヘルス：管理職の外部研修受講率</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100%</a:t>
            </a:r>
            <a:r>
              <a:rPr kumimoji="1" lang="ja-JP" altLang="en-US" sz="1200" dirty="0" err="1">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面談実施率</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100%</a:t>
            </a:r>
            <a:endParaRPr kumimoji="1" lang="ja-JP" altLang="en-US"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7" name="メモ 6"/>
          <p:cNvSpPr/>
          <p:nvPr/>
        </p:nvSpPr>
        <p:spPr>
          <a:xfrm>
            <a:off x="93137" y="1566565"/>
            <a:ext cx="9683875" cy="5172902"/>
          </a:xfrm>
          <a:prstGeom prst="foldedCorner">
            <a:avLst>
              <a:gd name="adj" fmla="val 35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6763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80000" y="3772670"/>
            <a:ext cx="360000" cy="450000"/>
          </a:xfrm>
          <a:prstGeom prst="rect">
            <a:avLst/>
          </a:prstGeom>
        </p:spPr>
        <p:txBody>
          <a:bodyPr vert="horz" wrap="none" lIns="90000" tIns="90000" rIns="90000" bIns="90000" rtlCol="0" anchor="ctr" anchorCtr="0">
            <a:noAutofit/>
          </a:bodyPr>
          <a:lstStyle>
            <a:lvl1pPr algn="l" defTabSz="899010" rtl="0" eaLnBrk="1" latinLnBrk="0" hangingPunct="1">
              <a:spcBef>
                <a:spcPct val="0"/>
              </a:spcBef>
              <a:buNone/>
              <a:defRPr kumimoji="1" sz="1235" b="1" i="1" kern="1200">
                <a:solidFill>
                  <a:schemeClr val="tx2"/>
                </a:solidFill>
                <a:latin typeface="+mj-lt"/>
                <a:ea typeface="+mj-ea"/>
                <a:cs typeface="+mj-cs"/>
              </a:defRPr>
            </a:lvl1pPr>
          </a:lstStyle>
          <a:p>
            <a:r>
              <a:rPr lang="en-US" altLang="ja-JP" sz="2000" b="0" i="0" dirty="0">
                <a:solidFill>
                  <a:schemeClr val="bg1"/>
                </a:solidFill>
                <a:latin typeface="ＭＳ Ｐゴシック" panose="020B0600070205080204" pitchFamily="50" charset="-128"/>
                <a:ea typeface="ＭＳ Ｐゴシック" panose="020B0600070205080204" pitchFamily="50" charset="-128"/>
              </a:rPr>
              <a:t>3.</a:t>
            </a:r>
            <a:r>
              <a:rPr lang="ja-JP" altLang="en-US" sz="2000" b="0" i="0" dirty="0">
                <a:solidFill>
                  <a:schemeClr val="bg1"/>
                </a:solidFill>
                <a:latin typeface="ＭＳ Ｐゴシック" panose="020B0600070205080204" pitchFamily="50" charset="-128"/>
                <a:ea typeface="ＭＳ Ｐゴシック" panose="020B0600070205080204" pitchFamily="50" charset="-128"/>
              </a:rPr>
              <a:t>アクションプランの作成</a:t>
            </a:r>
            <a:endParaRPr lang="en-US" altLang="ja-JP" sz="2000" b="0" i="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1959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2171337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243"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1-2.</a:t>
            </a:r>
            <a:r>
              <a:rPr lang="ja-JP" altLang="en-US" sz="1800" dirty="0"/>
              <a:t>身近な</a:t>
            </a:r>
            <a:r>
              <a:rPr lang="ja-JP" altLang="en-US" sz="1800" dirty="0">
                <a:latin typeface="ＭＳ Ｐゴシック" panose="020B0600070205080204" pitchFamily="50" charset="-128"/>
                <a:ea typeface="ＭＳ Ｐゴシック" panose="020B0600070205080204" pitchFamily="50" charset="-128"/>
              </a:rPr>
              <a:t>企業不祥事の例</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800" dirty="0">
                <a:latin typeface="ＭＳ Ｐゴシック" panose="020B0600070205080204" pitchFamily="50" charset="-128"/>
                <a:ea typeface="ＭＳ Ｐゴシック" panose="020B0600070205080204" pitchFamily="50" charset="-128"/>
              </a:rPr>
              <a:t>企業不祥事は大企業だけが抱えるリスクではなく、全ての企業の周りに存在します。リスクが顕在化した際には企業活動に大きな影響を与えますが、平常時から対応を講じることで未然に防げたり、影響を小さく抑えたりすることができます。</a:t>
            </a:r>
          </a:p>
        </p:txBody>
      </p:sp>
      <p:sp>
        <p:nvSpPr>
          <p:cNvPr id="3" name="角丸四角形 2"/>
          <p:cNvSpPr/>
          <p:nvPr/>
        </p:nvSpPr>
        <p:spPr>
          <a:xfrm>
            <a:off x="7353966" y="3157706"/>
            <a:ext cx="1672936" cy="7481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各種違反の隠蔽</a:t>
            </a:r>
          </a:p>
        </p:txBody>
      </p:sp>
      <p:sp>
        <p:nvSpPr>
          <p:cNvPr id="14" name="正方形/長方形 13"/>
          <p:cNvSpPr/>
          <p:nvPr/>
        </p:nvSpPr>
        <p:spPr>
          <a:xfrm>
            <a:off x="812888" y="4771299"/>
            <a:ext cx="8214013" cy="1255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marL="108000" indent="-108000">
              <a:spcAft>
                <a:spcPts val="600"/>
              </a:spcAft>
              <a:buFont typeface="Arial" panose="020B0604020202020204" pitchFamily="34" charset="0"/>
              <a:buChar char="•"/>
            </a:pPr>
            <a:r>
              <a:rPr lang="ja-JP" altLang="en-US" dirty="0">
                <a:solidFill>
                  <a:schemeClr val="tx1"/>
                </a:solidFill>
                <a:latin typeface="ＭＳ Ｐゴシック" panose="020B0600070205080204" pitchFamily="50" charset="-128"/>
                <a:ea typeface="ＭＳ Ｐゴシック" panose="020B0600070205080204" pitchFamily="50" charset="-128"/>
              </a:rPr>
              <a:t>企業不祥事の大半は、平常時に地道な対応を行うことで、防げるものや影響を小さくできるものが大半です。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108000" indent="-108000">
              <a:spcAft>
                <a:spcPts val="600"/>
              </a:spcAft>
              <a:buFont typeface="Arial" panose="020B0604020202020204" pitchFamily="34" charset="0"/>
              <a:buChar char="•"/>
            </a:pPr>
            <a:r>
              <a:rPr lang="ja-JP" altLang="en-US" dirty="0">
                <a:solidFill>
                  <a:schemeClr val="tx1"/>
                </a:solidFill>
                <a:latin typeface="ＭＳ Ｐゴシック" panose="020B0600070205080204" pitchFamily="50" charset="-128"/>
                <a:ea typeface="ＭＳ Ｐゴシック" panose="020B0600070205080204" pitchFamily="50" charset="-128"/>
              </a:rPr>
              <a:t>しかし、対応ができておらず、リスクが顕在化した場合、営業活動や採用活動に</a:t>
            </a:r>
            <a:br>
              <a:rPr lang="en-US" altLang="ja-JP" dirty="0">
                <a:solidFill>
                  <a:schemeClr val="tx1"/>
                </a:solidFill>
                <a:latin typeface="ＭＳ Ｐゴシック" panose="020B0600070205080204" pitchFamily="50" charset="-128"/>
                <a:ea typeface="ＭＳ Ｐゴシック" panose="020B0600070205080204" pitchFamily="50" charset="-128"/>
              </a:rPr>
            </a:br>
            <a:r>
              <a:rPr lang="ja-JP" altLang="en-US" dirty="0">
                <a:solidFill>
                  <a:schemeClr val="tx1"/>
                </a:solidFill>
                <a:latin typeface="ＭＳ Ｐゴシック" panose="020B0600070205080204" pitchFamily="50" charset="-128"/>
                <a:ea typeface="ＭＳ Ｐゴシック" panose="020B0600070205080204" pitchFamily="50" charset="-128"/>
              </a:rPr>
              <a:t>大きな影響を与えます。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角丸四角形 15"/>
          <p:cNvSpPr/>
          <p:nvPr/>
        </p:nvSpPr>
        <p:spPr>
          <a:xfrm>
            <a:off x="812888" y="3157706"/>
            <a:ext cx="1672936" cy="7481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下請法違反</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角丸四角形 16"/>
          <p:cNvSpPr/>
          <p:nvPr/>
        </p:nvSpPr>
        <p:spPr>
          <a:xfrm>
            <a:off x="812888" y="2026227"/>
            <a:ext cx="1672936" cy="7481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業法違反</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角丸四角形 17"/>
          <p:cNvSpPr/>
          <p:nvPr/>
        </p:nvSpPr>
        <p:spPr>
          <a:xfrm>
            <a:off x="5173606" y="2026227"/>
            <a:ext cx="1672936" cy="7481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個人情報漏洩</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角丸四角形 18"/>
          <p:cNvSpPr/>
          <p:nvPr/>
        </p:nvSpPr>
        <p:spPr>
          <a:xfrm>
            <a:off x="5173606" y="3157706"/>
            <a:ext cx="1672936" cy="7481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顧客</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情報漏洩</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角丸四角形 19"/>
          <p:cNvSpPr/>
          <p:nvPr/>
        </p:nvSpPr>
        <p:spPr>
          <a:xfrm>
            <a:off x="2993247" y="2026227"/>
            <a:ext cx="1672936" cy="7481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各種ハラスメント</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角丸四角形 20"/>
          <p:cNvSpPr/>
          <p:nvPr/>
        </p:nvSpPr>
        <p:spPr>
          <a:xfrm>
            <a:off x="2993247" y="3157706"/>
            <a:ext cx="1672936" cy="7481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労働関連法違反</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角丸四角形 21"/>
          <p:cNvSpPr/>
          <p:nvPr/>
        </p:nvSpPr>
        <p:spPr>
          <a:xfrm>
            <a:off x="7353966" y="2026227"/>
            <a:ext cx="1672936" cy="7481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小口現金の</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不正流用</a:t>
            </a:r>
          </a:p>
        </p:txBody>
      </p:sp>
      <p:sp>
        <p:nvSpPr>
          <p:cNvPr id="23" name="二等辺三角形 22"/>
          <p:cNvSpPr/>
          <p:nvPr/>
        </p:nvSpPr>
        <p:spPr>
          <a:xfrm rot="10800000">
            <a:off x="3183941" y="4210312"/>
            <a:ext cx="3492000" cy="38081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524958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000" name="think-cell スライド" r:id="rId4" imgW="473" imgH="473" progId="TCLayout.ActiveDocument.1">
                  <p:embed/>
                </p:oleObj>
              </mc:Choice>
              <mc:Fallback>
                <p:oleObj name="think-cell スライド" r:id="rId4" imgW="473" imgH="473"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3-1.</a:t>
            </a:r>
            <a:r>
              <a:rPr lang="ja-JP" altLang="en-US" sz="1800" dirty="0"/>
              <a:t>アクションプランの作成</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en-US" altLang="ja-JP" sz="1600" dirty="0">
                <a:latin typeface="ＭＳ Ｐゴシック" panose="020B0600070205080204" pitchFamily="50" charset="-128"/>
                <a:ea typeface="ＭＳ Ｐゴシック" panose="020B0600070205080204" pitchFamily="50" charset="-128"/>
              </a:rPr>
              <a:t>P64</a:t>
            </a:r>
            <a:r>
              <a:rPr lang="ja-JP" altLang="en-US" sz="1600" dirty="0" err="1">
                <a:latin typeface="ＭＳ Ｐゴシック" panose="020B0600070205080204" pitchFamily="50" charset="-128"/>
                <a:ea typeface="ＭＳ Ｐゴシック" panose="020B0600070205080204" pitchFamily="50" charset="-128"/>
              </a:rPr>
              <a:t>で優</a:t>
            </a:r>
            <a:r>
              <a:rPr lang="ja-JP" altLang="en-US" sz="1600" dirty="0">
                <a:latin typeface="ＭＳ Ｐゴシック" panose="020B0600070205080204" pitchFamily="50" charset="-128"/>
                <a:ea typeface="ＭＳ Ｐゴシック" panose="020B0600070205080204" pitchFamily="50" charset="-128"/>
              </a:rPr>
              <a:t>先順位をつけた職場のリスク等を参考にして、これからのアクションプランを作成してください。</a:t>
            </a:r>
            <a:endParaRPr lang="en-US" altLang="ja-JP" sz="16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230592" y="2684333"/>
            <a:ext cx="1191803" cy="442966"/>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bg1"/>
                </a:solidFill>
                <a:latin typeface="ＭＳ Ｐゴシック" panose="020B0600070205080204" pitchFamily="50" charset="-128"/>
                <a:ea typeface="ＭＳ Ｐゴシック" panose="020B0600070205080204" pitchFamily="50" charset="-128"/>
              </a:rPr>
              <a:t>リスク対策目標</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1476495" y="3532664"/>
            <a:ext cx="285615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230592" y="1650531"/>
            <a:ext cx="1191803" cy="442966"/>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bg1"/>
                </a:solidFill>
                <a:latin typeface="ＭＳ Ｐゴシック" panose="020B0600070205080204" pitchFamily="50" charset="-128"/>
                <a:ea typeface="ＭＳ Ｐゴシック" panose="020B0600070205080204" pitchFamily="50" charset="-128"/>
              </a:rPr>
              <a:t>作成日</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1476496" y="1650531"/>
            <a:ext cx="3341026"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230592" y="2167432"/>
            <a:ext cx="1191803" cy="442966"/>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bg1"/>
                </a:solidFill>
                <a:latin typeface="ＭＳ Ｐゴシック" panose="020B0600070205080204" pitchFamily="50" charset="-128"/>
                <a:ea typeface="ＭＳ Ｐゴシック" panose="020B0600070205080204" pitchFamily="50" charset="-128"/>
              </a:rPr>
              <a:t>対象リスク</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1476496" y="2167432"/>
            <a:ext cx="8046582"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1476495" y="2684333"/>
            <a:ext cx="8067414" cy="4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230592" y="3201234"/>
            <a:ext cx="1191803" cy="260018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bg1"/>
                </a:solidFill>
                <a:latin typeface="ＭＳ Ｐゴシック" panose="020B0600070205080204" pitchFamily="50" charset="-128"/>
                <a:ea typeface="ＭＳ Ｐゴシック" panose="020B0600070205080204" pitchFamily="50" charset="-128"/>
              </a:rPr>
              <a:t>実施計画</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1476495" y="3201234"/>
            <a:ext cx="2856152" cy="26255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実施事項</a:t>
            </a:r>
          </a:p>
        </p:txBody>
      </p:sp>
      <p:sp>
        <p:nvSpPr>
          <p:cNvPr id="17" name="正方形/長方形 16"/>
          <p:cNvSpPr/>
          <p:nvPr/>
        </p:nvSpPr>
        <p:spPr>
          <a:xfrm>
            <a:off x="4378738" y="3532664"/>
            <a:ext cx="285615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4378738" y="3201234"/>
            <a:ext cx="2856152" cy="26255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実施方法</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7280981" y="3532664"/>
            <a:ext cx="72358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7280981" y="3201234"/>
            <a:ext cx="723582" cy="26255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開始日</a:t>
            </a:r>
          </a:p>
        </p:txBody>
      </p:sp>
      <p:sp>
        <p:nvSpPr>
          <p:cNvPr id="21" name="正方形/長方形 20"/>
          <p:cNvSpPr/>
          <p:nvPr/>
        </p:nvSpPr>
        <p:spPr>
          <a:xfrm>
            <a:off x="8050654" y="3532664"/>
            <a:ext cx="72358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8050654" y="3201234"/>
            <a:ext cx="723582" cy="26255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完了日</a:t>
            </a:r>
          </a:p>
        </p:txBody>
      </p:sp>
      <p:sp>
        <p:nvSpPr>
          <p:cNvPr id="23" name="正方形/長方形 22"/>
          <p:cNvSpPr/>
          <p:nvPr/>
        </p:nvSpPr>
        <p:spPr>
          <a:xfrm>
            <a:off x="8820327" y="3532664"/>
            <a:ext cx="72358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8820327" y="3201234"/>
            <a:ext cx="723582" cy="26255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担当者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正方形/長方形 24"/>
          <p:cNvSpPr/>
          <p:nvPr/>
        </p:nvSpPr>
        <p:spPr>
          <a:xfrm>
            <a:off x="1476495" y="4311873"/>
            <a:ext cx="285615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正方形/長方形 25"/>
          <p:cNvSpPr/>
          <p:nvPr/>
        </p:nvSpPr>
        <p:spPr>
          <a:xfrm>
            <a:off x="4378738" y="4311873"/>
            <a:ext cx="285615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正方形/長方形 26"/>
          <p:cNvSpPr/>
          <p:nvPr/>
        </p:nvSpPr>
        <p:spPr>
          <a:xfrm>
            <a:off x="7280981" y="4311873"/>
            <a:ext cx="72358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8050654" y="4311873"/>
            <a:ext cx="72358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8820327" y="4311873"/>
            <a:ext cx="72358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正方形/長方形 29"/>
          <p:cNvSpPr/>
          <p:nvPr/>
        </p:nvSpPr>
        <p:spPr>
          <a:xfrm>
            <a:off x="1476495" y="5091083"/>
            <a:ext cx="285615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4378738" y="5091083"/>
            <a:ext cx="285615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正方形/長方形 31"/>
          <p:cNvSpPr/>
          <p:nvPr/>
        </p:nvSpPr>
        <p:spPr>
          <a:xfrm>
            <a:off x="7280981" y="5091083"/>
            <a:ext cx="72358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8050654" y="5091083"/>
            <a:ext cx="72358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34" name="正方形/長方形 33"/>
          <p:cNvSpPr/>
          <p:nvPr/>
        </p:nvSpPr>
        <p:spPr>
          <a:xfrm>
            <a:off x="8820327" y="5091083"/>
            <a:ext cx="723582" cy="71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35" name="正方形/長方形 34"/>
          <p:cNvSpPr/>
          <p:nvPr/>
        </p:nvSpPr>
        <p:spPr>
          <a:xfrm>
            <a:off x="230592" y="5875354"/>
            <a:ext cx="1191803" cy="671361"/>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200" dirty="0">
                <a:solidFill>
                  <a:schemeClr val="bg1"/>
                </a:solidFill>
                <a:latin typeface="ＭＳ Ｐゴシック" panose="020B0600070205080204" pitchFamily="50" charset="-128"/>
                <a:ea typeface="ＭＳ Ｐゴシック" panose="020B0600070205080204" pitchFamily="50" charset="-128"/>
              </a:rPr>
              <a:t>KPI</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1476495" y="5875354"/>
            <a:ext cx="8067414" cy="6713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624035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2214125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0023" name="think-cell スライド" r:id="rId4" imgW="473" imgH="473" progId="TCLayout.ActiveDocument.1">
                  <p:embed/>
                </p:oleObj>
              </mc:Choice>
              <mc:Fallback>
                <p:oleObj name="think-cell スライド" r:id="rId4" imgW="473" imgH="473" progId="TCLayout.ActiveDocument.1">
                  <p:embed/>
                  <p:pic>
                    <p:nvPicPr>
                      <p:cNvPr id="3" name="オブジェクト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p:nvPr>
        </p:nvSpPr>
        <p:spPr/>
        <p:txBody>
          <a:bodyPr/>
          <a:lstStyle/>
          <a:p>
            <a:r>
              <a:rPr lang="en-US" altLang="ja-JP" dirty="0">
                <a:cs typeface="Arial" pitchFamily="34" charset="0"/>
              </a:rPr>
              <a:t>© </a:t>
            </a:r>
            <a:r>
              <a:rPr lang="ja-JP" altLang="en-US" dirty="0">
                <a:cs typeface="Arial" pitchFamily="34" charset="0"/>
              </a:rPr>
              <a:t>厚生労働省</a:t>
            </a:r>
            <a:r>
              <a:rPr lang="en-US" altLang="ja-JP" dirty="0">
                <a:cs typeface="Arial" pitchFamily="34" charset="0"/>
              </a:rPr>
              <a:t>,</a:t>
            </a:r>
            <a:r>
              <a:rPr lang="en-US" altLang="ja-JP" dirty="0"/>
              <a:t> Ministry of Health, </a:t>
            </a:r>
            <a:r>
              <a:rPr lang="en-US" altLang="ja-JP" dirty="0" err="1"/>
              <a:t>Labour</a:t>
            </a:r>
            <a:r>
              <a:rPr lang="en-US" altLang="ja-JP" dirty="0"/>
              <a:t> and Welfare, All Right reserved.</a:t>
            </a:r>
          </a:p>
          <a:p>
            <a:endParaRPr lang="en-US" altLang="ja-JP" dirty="0">
              <a:cs typeface="Arial" pitchFamily="34" charset="0"/>
            </a:endParaRPr>
          </a:p>
          <a:p>
            <a:r>
              <a:rPr lang="ja-JP" altLang="en-US" dirty="0">
                <a:cs typeface="Arial" pitchFamily="34" charset="0"/>
              </a:rPr>
              <a:t>厚生労働省委託事業</a:t>
            </a:r>
            <a:r>
              <a:rPr lang="ja-JP" altLang="en-US" sz="1100" dirty="0"/>
              <a:t>「企業のマネージメント力を支える人材育成強化プロジェクト事業」 </a:t>
            </a:r>
            <a:endParaRPr lang="en-US" altLang="ja-JP" sz="1100" dirty="0"/>
          </a:p>
          <a:p>
            <a:r>
              <a:rPr lang="ja-JP" altLang="en-US" sz="1100" dirty="0">
                <a:cs typeface="Arial" pitchFamily="34" charset="0"/>
              </a:rPr>
              <a:t>制作</a:t>
            </a:r>
            <a:r>
              <a:rPr lang="ja-JP" altLang="en-US" sz="1100" dirty="0">
                <a:cs typeface="Arial" pitchFamily="34" charset="0"/>
                <a:sym typeface="Wingdings" panose="05000000000000000000" pitchFamily="2" charset="2"/>
              </a:rPr>
              <a:t>：（委託先）</a:t>
            </a:r>
            <a:r>
              <a:rPr lang="en-US" altLang="ja-JP" sz="1100" dirty="0">
                <a:cs typeface="Arial" pitchFamily="34" charset="0"/>
              </a:rPr>
              <a:t>PwC</a:t>
            </a:r>
            <a:r>
              <a:rPr lang="ja-JP" altLang="en-US" sz="1100" dirty="0">
                <a:cs typeface="Arial" pitchFamily="34" charset="0"/>
              </a:rPr>
              <a:t>コンサルティング合同会社　公共事業部（担当：谷、中西）</a:t>
            </a:r>
            <a:r>
              <a:rPr lang="en-US" altLang="ja-JP" dirty="0">
                <a:cs typeface="Arial" pitchFamily="34" charset="0"/>
              </a:rPr>
              <a:t> </a:t>
            </a:r>
          </a:p>
          <a:p>
            <a:endParaRPr lang="en-US" altLang="ja-JP"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82222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5144"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t>1-3.</a:t>
            </a:r>
            <a:r>
              <a:rPr lang="ja-JP" altLang="en-US" sz="1800" dirty="0"/>
              <a:t>企業を取り巻くリスクと対応</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企業を取り巻くリスクに対応するためには、全社で取組むべき事項と職場単位で取組むべき事項があり、両者が連動していることが重要です。本セミナーでは、現場管理職の対応が特に重要となる自然災害リスク、オペレーショナルリスク、コンプライアンスリスク、人事労務リスクを取り扱います。</a:t>
            </a:r>
          </a:p>
        </p:txBody>
      </p:sp>
      <p:sp>
        <p:nvSpPr>
          <p:cNvPr id="8" name="正方形/長方形 7"/>
          <p:cNvSpPr/>
          <p:nvPr/>
        </p:nvSpPr>
        <p:spPr>
          <a:xfrm>
            <a:off x="482461" y="6652229"/>
            <a:ext cx="3571365" cy="216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a:solidFill>
                  <a:schemeClr val="tx1"/>
                </a:solidFill>
                <a:latin typeface="ＭＳ Ｐゴシック" panose="020B0600070205080204" pitchFamily="50" charset="-128"/>
                <a:ea typeface="ＭＳ Ｐゴシック" panose="020B0600070205080204" pitchFamily="50" charset="-128"/>
              </a:rPr>
              <a:t>出所：</a:t>
            </a:r>
            <a:r>
              <a:rPr lang="ja-JP" altLang="en-US" sz="900" dirty="0">
                <a:solidFill>
                  <a:schemeClr val="tx1"/>
                </a:solidFill>
                <a:latin typeface="ＭＳ Ｐゴシック" panose="020B0600070205080204" pitchFamily="50" charset="-128"/>
                <a:ea typeface="ＭＳ Ｐゴシック" panose="020B0600070205080204" pitchFamily="50" charset="-128"/>
              </a:rPr>
              <a:t>大和総研</a:t>
            </a:r>
            <a:r>
              <a:rPr lang="en-US" altLang="ja-JP" sz="900" dirty="0">
                <a:solidFill>
                  <a:schemeClr val="tx1"/>
                </a:solidFill>
                <a:latin typeface="ＭＳ Ｐゴシック" panose="020B0600070205080204" pitchFamily="50" charset="-128"/>
                <a:ea typeface="ＭＳ Ｐゴシック" panose="020B0600070205080204" pitchFamily="50" charset="-128"/>
              </a:rPr>
              <a:t>(2015),</a:t>
            </a:r>
            <a:r>
              <a:rPr lang="ja-JP" altLang="en-US" sz="900" dirty="0">
                <a:solidFill>
                  <a:schemeClr val="tx1"/>
                </a:solidFill>
                <a:latin typeface="ＭＳ Ｐゴシック" panose="020B0600070205080204" pitchFamily="50" charset="-128"/>
                <a:ea typeface="ＭＳ Ｐゴシック" panose="020B0600070205080204" pitchFamily="50" charset="-128"/>
              </a:rPr>
              <a:t>「「攻め」のリスクマネジメントに向けて」</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370716" y="2280685"/>
            <a:ext cx="144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自然災害リスク</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370716" y="3041749"/>
            <a:ext cx="1440000" cy="82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オペレーショナル</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リスク</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370716" y="3910813"/>
            <a:ext cx="1440000" cy="79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コンプライアンス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リスク</a:t>
            </a:r>
          </a:p>
        </p:txBody>
      </p:sp>
      <p:sp>
        <p:nvSpPr>
          <p:cNvPr id="12" name="正方形/長方形 11"/>
          <p:cNvSpPr/>
          <p:nvPr/>
        </p:nvSpPr>
        <p:spPr>
          <a:xfrm>
            <a:off x="370716" y="4737039"/>
            <a:ext cx="1440000" cy="6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環境リスク</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370716" y="5414211"/>
            <a:ext cx="1440000" cy="7070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人事・労務リスク</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370716" y="2023621"/>
            <a:ext cx="1440000" cy="21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分類</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370716" y="6162284"/>
            <a:ext cx="1440000" cy="46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戦略リスク</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 name="二等辺三角形 2"/>
          <p:cNvSpPr/>
          <p:nvPr/>
        </p:nvSpPr>
        <p:spPr>
          <a:xfrm rot="5400000">
            <a:off x="404455" y="4070878"/>
            <a:ext cx="3492000" cy="38081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30" name="正方形/長方形 29"/>
          <p:cNvSpPr/>
          <p:nvPr/>
        </p:nvSpPr>
        <p:spPr>
          <a:xfrm>
            <a:off x="2490194" y="2023621"/>
            <a:ext cx="3384000" cy="21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全社的対応</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2490194" y="2280685"/>
            <a:ext cx="3384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建屋・設備の耐震化検討</a:t>
            </a: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災害発生時の事業継続体制の構築</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正方形/長方形 31"/>
          <p:cNvSpPr/>
          <p:nvPr/>
        </p:nvSpPr>
        <p:spPr>
          <a:xfrm>
            <a:off x="2490194" y="3041749"/>
            <a:ext cx="3384000" cy="82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事務処理のシステム化・機械化の推進</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情報セキュリティ対策の検討</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内部監査体制の構築</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2490194" y="3910813"/>
            <a:ext cx="3384000" cy="79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遵法意識醸成に向けた教育・研修の実施</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社内規程の整備・見直し</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内部通報窓口の設置</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4" name="正方形/長方形 33"/>
          <p:cNvSpPr/>
          <p:nvPr/>
        </p:nvSpPr>
        <p:spPr>
          <a:xfrm>
            <a:off x="2490194" y="4737039"/>
            <a:ext cx="3384000" cy="6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自然災害・設備故障等による有害物質漏洩等の対応策検討</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土壌・地下水汚染等の把握</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5" name="正方形/長方形 34"/>
          <p:cNvSpPr/>
          <p:nvPr/>
        </p:nvSpPr>
        <p:spPr>
          <a:xfrm>
            <a:off x="2490194" y="5414211"/>
            <a:ext cx="3384000" cy="7070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労働法規に関する教育・研修の実施</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働き方改革の推進</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ストレスチェック制度の運営</a:t>
            </a:r>
          </a:p>
        </p:txBody>
      </p:sp>
      <p:sp>
        <p:nvSpPr>
          <p:cNvPr id="36" name="正方形/長方形 35"/>
          <p:cNvSpPr/>
          <p:nvPr/>
        </p:nvSpPr>
        <p:spPr>
          <a:xfrm>
            <a:off x="2490194" y="6162284"/>
            <a:ext cx="3384000" cy="46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新規事業・海外進出・企業買収・設備投資等のリスクの把握</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9" name="正方形/長方形 58"/>
          <p:cNvSpPr/>
          <p:nvPr/>
        </p:nvSpPr>
        <p:spPr>
          <a:xfrm>
            <a:off x="6063828" y="2023621"/>
            <a:ext cx="3384000" cy="21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職場の対応</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60" name="正方形/長方形 59"/>
          <p:cNvSpPr/>
          <p:nvPr/>
        </p:nvSpPr>
        <p:spPr>
          <a:xfrm>
            <a:off x="6063828" y="2280685"/>
            <a:ext cx="3384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職場の減災対策</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従業員との連絡体制の整備</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災害発生時の仕入れ先等の代替先の検討</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1" name="正方形/長方形 60"/>
          <p:cNvSpPr/>
          <p:nvPr/>
        </p:nvSpPr>
        <p:spPr>
          <a:xfrm>
            <a:off x="6063828" y="3041749"/>
            <a:ext cx="3384000" cy="82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業務手順の見直し・標準化</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buFont typeface="Arial" panose="020B0604020202020204" pitchFamily="34" charset="0"/>
              <a:buChar char="•"/>
            </a:pP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2" name="正方形/長方形 61"/>
          <p:cNvSpPr/>
          <p:nvPr/>
        </p:nvSpPr>
        <p:spPr>
          <a:xfrm>
            <a:off x="6063828" y="3910813"/>
            <a:ext cx="3384000" cy="79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業務手順の見直し</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63" name="正方形/長方形 62"/>
          <p:cNvSpPr/>
          <p:nvPr/>
        </p:nvSpPr>
        <p:spPr>
          <a:xfrm>
            <a:off x="6063828" y="4737039"/>
            <a:ext cx="3384000" cy="6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ja-JP" sz="1400" dirty="0">
                <a:solidFill>
                  <a:schemeClr val="tx1"/>
                </a:solidFill>
                <a:latin typeface="ＭＳ Ｐゴシック" panose="020B0600070205080204" pitchFamily="50" charset="-128"/>
                <a:ea typeface="ＭＳ Ｐゴシック" panose="020B0600070205080204" pitchFamily="50" charset="-128"/>
              </a:rPr>
              <a:t>―</a:t>
            </a:r>
          </a:p>
        </p:txBody>
      </p:sp>
      <p:sp>
        <p:nvSpPr>
          <p:cNvPr id="64" name="正方形/長方形 63"/>
          <p:cNvSpPr/>
          <p:nvPr/>
        </p:nvSpPr>
        <p:spPr>
          <a:xfrm>
            <a:off x="6063828" y="5414211"/>
            <a:ext cx="3384000" cy="7070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勤務時間・休暇取得状況の把握</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ハラスメント防止の意識醸成</a:t>
            </a:r>
          </a:p>
        </p:txBody>
      </p:sp>
      <p:sp>
        <p:nvSpPr>
          <p:cNvPr id="65" name="正方形/長方形 64"/>
          <p:cNvSpPr/>
          <p:nvPr/>
        </p:nvSpPr>
        <p:spPr>
          <a:xfrm>
            <a:off x="6063828" y="6162284"/>
            <a:ext cx="3384000" cy="46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ja-JP" sz="1400" dirty="0">
                <a:solidFill>
                  <a:schemeClr val="tx1"/>
                </a:solidFill>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166906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6168" name="think-cell スライド" r:id="rId5" imgW="473" imgH="473" progId="TCLayout.ActiveDocument.1">
                  <p:embed/>
                </p:oleObj>
              </mc:Choice>
              <mc:Fallback>
                <p:oleObj name="think-cell スライド" r:id="rId5" imgW="473" imgH="473"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タイトル 3"/>
          <p:cNvSpPr>
            <a:spLocks noGrp="1"/>
          </p:cNvSpPr>
          <p:nvPr>
            <p:ph type="title"/>
          </p:nvPr>
        </p:nvSpPr>
        <p:spPr>
          <a:xfrm>
            <a:off x="336805" y="259495"/>
            <a:ext cx="9186273" cy="465011"/>
          </a:xfrm>
        </p:spPr>
        <p:txBody>
          <a:bodyPr lIns="36000" tIns="36000" rIns="36000" bIns="36000" anchor="ctr">
            <a:noAutofit/>
          </a:bodyPr>
          <a:lstStyle/>
          <a:p>
            <a:r>
              <a:rPr lang="en-US" altLang="ja-JP" sz="1800" dirty="0">
                <a:latin typeface="ＭＳ Ｐゴシック" panose="020B0600070205080204" pitchFamily="50" charset="-128"/>
                <a:ea typeface="ＭＳ Ｐゴシック" panose="020B0600070205080204" pitchFamily="50" charset="-128"/>
              </a:rPr>
              <a:t>1-4.</a:t>
            </a:r>
            <a:r>
              <a:rPr lang="ja-JP" altLang="en-US" sz="1800" dirty="0">
                <a:latin typeface="ＭＳ Ｐゴシック" panose="020B0600070205080204" pitchFamily="50" charset="-128"/>
                <a:ea typeface="ＭＳ Ｐゴシック" panose="020B0600070205080204" pitchFamily="50" charset="-128"/>
              </a:rPr>
              <a:t>（演習）自社における職場の問題の発生状況</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タイトル 3"/>
          <p:cNvSpPr txBox="1">
            <a:spLocks/>
          </p:cNvSpPr>
          <p:nvPr/>
        </p:nvSpPr>
        <p:spPr>
          <a:xfrm>
            <a:off x="336805" y="963830"/>
            <a:ext cx="9186273" cy="465011"/>
          </a:xfrm>
          <a:prstGeom prst="rect">
            <a:avLst/>
          </a:prstGeom>
        </p:spPr>
        <p:txBody>
          <a:bodyPr vert="horz" wrap="square" lIns="36000" tIns="36000" rIns="36000" bIns="36000" rtlCol="0" anchor="t" anchorCtr="0">
            <a:noAutofit/>
          </a:bodyPr>
          <a:lstStyle>
            <a:lvl1pPr algn="l" defTabSz="742950" rtl="0" eaLnBrk="1" latinLnBrk="0" hangingPunct="1">
              <a:lnSpc>
                <a:spcPct val="90000"/>
              </a:lnSpc>
              <a:spcBef>
                <a:spcPct val="0"/>
              </a:spcBef>
              <a:buNone/>
              <a:defRPr kumimoji="1" lang="en-US" sz="3200" kern="1200" dirty="0">
                <a:solidFill>
                  <a:schemeClr val="tx1"/>
                </a:solidFill>
                <a:latin typeface="+mj-lt"/>
                <a:ea typeface="+mj-ea"/>
                <a:cs typeface="+mj-cs"/>
              </a:defRPr>
            </a:lvl1pPr>
          </a:lstStyle>
          <a:p>
            <a:r>
              <a:rPr lang="ja-JP" altLang="en-US" sz="1600" dirty="0">
                <a:latin typeface="ＭＳ Ｐゴシック" panose="020B0600070205080204" pitchFamily="50" charset="-128"/>
                <a:ea typeface="ＭＳ Ｐゴシック" panose="020B0600070205080204" pitchFamily="50" charset="-128"/>
              </a:rPr>
              <a:t>職場のトラブルについて、過去</a:t>
            </a:r>
            <a:r>
              <a:rPr lang="en-US" altLang="ja-JP" sz="1600" dirty="0">
                <a:latin typeface="ＭＳ Ｐゴシック" panose="020B0600070205080204" pitchFamily="50" charset="-128"/>
                <a:ea typeface="ＭＳ Ｐゴシック" panose="020B0600070205080204" pitchFamily="50" charset="-128"/>
              </a:rPr>
              <a:t>3</a:t>
            </a:r>
            <a:r>
              <a:rPr lang="ja-JP" altLang="en-US" sz="1600" dirty="0">
                <a:latin typeface="ＭＳ Ｐゴシック" panose="020B0600070205080204" pitchFamily="50" charset="-128"/>
                <a:ea typeface="ＭＳ Ｐゴシック" panose="020B0600070205080204" pitchFamily="50" charset="-128"/>
              </a:rPr>
              <a:t>年間での発生の状況で該当するものを</a:t>
            </a:r>
            <a:r>
              <a:rPr lang="en-US" altLang="ja-JP" sz="1600" dirty="0">
                <a:latin typeface="ＭＳ Ｐゴシック" panose="020B0600070205080204" pitchFamily="50" charset="-128"/>
                <a:ea typeface="ＭＳ Ｐゴシック" panose="020B0600070205080204" pitchFamily="50" charset="-128"/>
              </a:rPr>
              <a:t>1</a:t>
            </a:r>
            <a:r>
              <a:rPr lang="ja-JP" altLang="en-US" sz="1600" dirty="0">
                <a:latin typeface="ＭＳ Ｐゴシック" panose="020B0600070205080204" pitchFamily="50" charset="-128"/>
                <a:ea typeface="ＭＳ Ｐゴシック" panose="020B0600070205080204" pitchFamily="50" charset="-128"/>
              </a:rPr>
              <a:t>つチェックしてください。</a:t>
            </a:r>
            <a:endParaRPr lang="en-US" altLang="ja-JP" sz="1600" dirty="0">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1530982" y="1828799"/>
            <a:ext cx="4968000" cy="43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職場の問題</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1530982" y="2307825"/>
            <a:ext cx="4968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施設や設備の事故、被害発生時の対応に関するトラブル</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従業員の安否確認や出社要否の連絡の遅れ、二次災害の発生等</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p>
        </p:txBody>
      </p:sp>
      <p:sp>
        <p:nvSpPr>
          <p:cNvPr id="25" name="正方形/長方形 24"/>
          <p:cNvSpPr/>
          <p:nvPr/>
        </p:nvSpPr>
        <p:spPr>
          <a:xfrm>
            <a:off x="1530982" y="3074851"/>
            <a:ext cx="4968000" cy="9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業務遂行におけるトラブル</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人的なミス、顧客対応に起因するトラブルの発生等</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情報管理に関するトラブル</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（個人情報・業務情報の扱い、</a:t>
            </a:r>
            <a:r>
              <a:rPr lang="en-US" altLang="ja-JP" sz="1400" dirty="0">
                <a:solidFill>
                  <a:schemeClr val="tx1"/>
                </a:solidFill>
                <a:latin typeface="ＭＳ Ｐゴシック" panose="020B0600070205080204" pitchFamily="50" charset="-128"/>
                <a:ea typeface="ＭＳ Ｐゴシック" panose="020B0600070205080204" pitchFamily="50" charset="-128"/>
              </a:rPr>
              <a:t>SNS</a:t>
            </a:r>
            <a:r>
              <a:rPr lang="ja-JP" altLang="en-US" sz="1400" dirty="0">
                <a:solidFill>
                  <a:schemeClr val="tx1"/>
                </a:solidFill>
                <a:latin typeface="ＭＳ Ｐゴシック" panose="020B0600070205080204" pitchFamily="50" charset="-128"/>
                <a:ea typeface="ＭＳ Ｐゴシック" panose="020B0600070205080204" pitchFamily="50" charset="-128"/>
              </a:rPr>
              <a:t>等に起因するトラブル等）</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正方形/長方形 25"/>
          <p:cNvSpPr/>
          <p:nvPr/>
        </p:nvSpPr>
        <p:spPr>
          <a:xfrm>
            <a:off x="1530982" y="4021877"/>
            <a:ext cx="4968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従業員の不正・不法行為に関するトラブル</a:t>
            </a:r>
            <a:br>
              <a:rPr lang="en-US" altLang="ja-JP" sz="1400" dirty="0">
                <a:solidFill>
                  <a:schemeClr val="tx1"/>
                </a:solidFill>
                <a:latin typeface="ＭＳ Ｐゴシック" panose="020B0600070205080204" pitchFamily="50" charset="-128"/>
                <a:ea typeface="ＭＳ Ｐゴシック" panose="020B0600070205080204" pitchFamily="50" charset="-128"/>
              </a:rPr>
            </a:br>
            <a:r>
              <a:rPr lang="ja-JP" altLang="en-US" sz="1400" dirty="0">
                <a:solidFill>
                  <a:schemeClr val="tx1"/>
                </a:solidFill>
                <a:latin typeface="ＭＳ Ｐゴシック" panose="020B0600070205080204" pitchFamily="50" charset="-128"/>
                <a:ea typeface="ＭＳ Ｐゴシック" panose="020B0600070205080204" pitchFamily="50" charset="-128"/>
              </a:rPr>
              <a:t>（反社会的勢力との取引、贈収賄などを含む不正行為）</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1530982" y="4608901"/>
            <a:ext cx="4968000" cy="1192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労働時間管理に関するトラブル</a:t>
            </a: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休暇・休業制度などの労働関連法規に関するトラブル</a:t>
            </a: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セクハラ・パワハラなど職場コミュニケーションに関するトラブル</a:t>
            </a: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職場における差別に関するトラブル</a:t>
            </a:r>
          </a:p>
          <a:p>
            <a:pPr marL="72000" indent="-72000">
              <a:buFont typeface="Arial" panose="020B0604020202020204" pitchFamily="34" charset="0"/>
              <a:buChar char="•"/>
            </a:pPr>
            <a:r>
              <a:rPr lang="ja-JP" altLang="en-US" sz="1400" dirty="0">
                <a:solidFill>
                  <a:schemeClr val="tx1"/>
                </a:solidFill>
                <a:latin typeface="ＭＳ Ｐゴシック" panose="020B0600070205080204" pitchFamily="50" charset="-128"/>
                <a:ea typeface="ＭＳ Ｐゴシック" panose="020B0600070205080204" pitchFamily="50" charset="-128"/>
              </a:rPr>
              <a:t>労働安全衛生や従業員の心身の健康管理に関するトラブル</a:t>
            </a:r>
          </a:p>
        </p:txBody>
      </p:sp>
      <p:sp>
        <p:nvSpPr>
          <p:cNvPr id="14" name="正方形/長方形 13"/>
          <p:cNvSpPr/>
          <p:nvPr/>
        </p:nvSpPr>
        <p:spPr>
          <a:xfrm>
            <a:off x="105540" y="2307825"/>
            <a:ext cx="1368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自然災害リスク</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105540" y="3074851"/>
            <a:ext cx="1368000" cy="9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オペレーショナル</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リスク</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105540" y="4021877"/>
            <a:ext cx="1368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コンプライアンス</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リスク</a:t>
            </a:r>
          </a:p>
        </p:txBody>
      </p:sp>
      <p:sp>
        <p:nvSpPr>
          <p:cNvPr id="18" name="正方形/長方形 17"/>
          <p:cNvSpPr/>
          <p:nvPr/>
        </p:nvSpPr>
        <p:spPr>
          <a:xfrm>
            <a:off x="105540" y="4608901"/>
            <a:ext cx="1368000" cy="1192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tx1"/>
                </a:solidFill>
                <a:latin typeface="ＭＳ Ｐゴシック" panose="020B0600070205080204" pitchFamily="50" charset="-128"/>
                <a:ea typeface="ＭＳ Ｐゴシック" panose="020B0600070205080204" pitchFamily="50" charset="-128"/>
              </a:rPr>
              <a:t>人事・労務リスク</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105540" y="1828799"/>
            <a:ext cx="1368000" cy="43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分類</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6556424" y="2307825"/>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6556424" y="3074851"/>
            <a:ext cx="720000" cy="9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6556424" y="4021877"/>
            <a:ext cx="72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6556424" y="4608901"/>
            <a:ext cx="720000" cy="1192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4" name="正方形/長方形 33"/>
          <p:cNvSpPr/>
          <p:nvPr/>
        </p:nvSpPr>
        <p:spPr>
          <a:xfrm>
            <a:off x="6556424" y="1828799"/>
            <a:ext cx="720000" cy="4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頻繁に</a:t>
            </a:r>
            <a:endParaRPr lang="en-US" altLang="ja-JP" sz="14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あった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7333866" y="2307825"/>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7" name="正方形/長方形 36"/>
          <p:cNvSpPr/>
          <p:nvPr/>
        </p:nvSpPr>
        <p:spPr>
          <a:xfrm>
            <a:off x="7333866" y="3074851"/>
            <a:ext cx="720000" cy="9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8" name="正方形/長方形 37"/>
          <p:cNvSpPr/>
          <p:nvPr/>
        </p:nvSpPr>
        <p:spPr>
          <a:xfrm>
            <a:off x="7333866" y="4021877"/>
            <a:ext cx="72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7333866" y="4608901"/>
            <a:ext cx="720000" cy="1192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1" name="正方形/長方形 40"/>
          <p:cNvSpPr/>
          <p:nvPr/>
        </p:nvSpPr>
        <p:spPr>
          <a:xfrm>
            <a:off x="7333866" y="1828799"/>
            <a:ext cx="720000" cy="4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しばしば</a:t>
            </a:r>
            <a:endParaRPr lang="en-US" altLang="ja-JP" sz="14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あった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111308" y="2307825"/>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4" name="正方形/長方形 43"/>
          <p:cNvSpPr/>
          <p:nvPr/>
        </p:nvSpPr>
        <p:spPr>
          <a:xfrm>
            <a:off x="8111308" y="3074851"/>
            <a:ext cx="720000" cy="9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5" name="正方形/長方形 44"/>
          <p:cNvSpPr/>
          <p:nvPr/>
        </p:nvSpPr>
        <p:spPr>
          <a:xfrm>
            <a:off x="8111308" y="4021877"/>
            <a:ext cx="72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7" name="正方形/長方形 46"/>
          <p:cNvSpPr/>
          <p:nvPr/>
        </p:nvSpPr>
        <p:spPr>
          <a:xfrm>
            <a:off x="8111308" y="4608901"/>
            <a:ext cx="720000" cy="1192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48" name="正方形/長方形 47"/>
          <p:cNvSpPr/>
          <p:nvPr/>
        </p:nvSpPr>
        <p:spPr>
          <a:xfrm>
            <a:off x="8111308" y="1828799"/>
            <a:ext cx="720000" cy="4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たまにあった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50" name="正方形/長方形 49"/>
          <p:cNvSpPr/>
          <p:nvPr/>
        </p:nvSpPr>
        <p:spPr>
          <a:xfrm>
            <a:off x="8888752" y="2307825"/>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1" name="正方形/長方形 50"/>
          <p:cNvSpPr/>
          <p:nvPr/>
        </p:nvSpPr>
        <p:spPr>
          <a:xfrm>
            <a:off x="8888752" y="3074851"/>
            <a:ext cx="720000" cy="9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2" name="正方形/長方形 51"/>
          <p:cNvSpPr/>
          <p:nvPr/>
        </p:nvSpPr>
        <p:spPr>
          <a:xfrm>
            <a:off x="8888752" y="4021877"/>
            <a:ext cx="72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4" name="正方形/長方形 53"/>
          <p:cNvSpPr/>
          <p:nvPr/>
        </p:nvSpPr>
        <p:spPr>
          <a:xfrm>
            <a:off x="8888752" y="4608901"/>
            <a:ext cx="720000" cy="1192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5" name="正方形/長方形 54"/>
          <p:cNvSpPr/>
          <p:nvPr/>
        </p:nvSpPr>
        <p:spPr>
          <a:xfrm>
            <a:off x="8888752" y="1828799"/>
            <a:ext cx="720000" cy="4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問題はなかった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524938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Zz3M7y5RQ2KYhxddfYG44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vyrDarfRPu8O1OsrMBMX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K6.0bPoRQTCZ1GcSAtokm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WEefeNrgQOaiNsEv2u3h4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UsjH2YP9TlOD.7XG0ueB0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dXAEsGHRuCh.HAtCSmsQ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dXAEsGHRuCh.HAtCSmsQ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il75LFoxR4ywDbcOfZlVr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gMER9WNJSgqfD_Dfi1_5m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WC Office Theme Colors">
      <a:dk1>
        <a:sysClr val="windowText" lastClr="000000"/>
      </a:dk1>
      <a:lt1>
        <a:sysClr val="window" lastClr="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0000FF"/>
      </a:hlink>
      <a:folHlink>
        <a:srgbClr val="800080"/>
      </a:folHlink>
    </a:clrScheme>
    <a:fontScheme name="PWC Office T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WC Office Theme Colors">
      <a:dk1>
        <a:sysClr val="windowText" lastClr="000000"/>
      </a:dk1>
      <a:lt1>
        <a:sysClr val="window" lastClr="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0000FF"/>
      </a:hlink>
      <a:folHlink>
        <a:srgbClr val="800080"/>
      </a:folHlink>
    </a:clrScheme>
    <a:fontScheme name="PWC Office T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12061</Words>
  <Application>Microsoft Office PowerPoint</Application>
  <PresentationFormat>A4 210 x 297 mm</PresentationFormat>
  <Paragraphs>1314</Paragraphs>
  <Slides>71</Slides>
  <Notes>49</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71</vt:i4>
      </vt:variant>
    </vt:vector>
  </HeadingPairs>
  <TitlesOfParts>
    <vt:vector size="78" baseType="lpstr">
      <vt:lpstr>ＭＳ Ｐゴシック</vt:lpstr>
      <vt:lpstr>ＭＳ Ｐ明朝</vt:lpstr>
      <vt:lpstr>游ゴシック</vt:lpstr>
      <vt:lpstr>Arial</vt:lpstr>
      <vt:lpstr>Wingdings</vt:lpstr>
      <vt:lpstr>Office テーマ</vt:lpstr>
      <vt:lpstr>think-cell スライド</vt:lpstr>
      <vt:lpstr>管理職向け 職場のリスクマネジメント力向上セミナー</vt:lpstr>
      <vt:lpstr>本日のセミナーの目的とゴール</vt:lpstr>
      <vt:lpstr>PowerPoint プレゼンテーション</vt:lpstr>
      <vt:lpstr>PowerPoint プレゼンテーション</vt:lpstr>
      <vt:lpstr>1-1.企業不祥事の変遷</vt:lpstr>
      <vt:lpstr>1-1.企業不祥事の変遷</vt:lpstr>
      <vt:lpstr>1-2.身近な企業不祥事の例</vt:lpstr>
      <vt:lpstr>1-3.企業を取り巻くリスクと対応</vt:lpstr>
      <vt:lpstr>1-4.（演習）自社における職場の問題の発生状況</vt:lpstr>
      <vt:lpstr>PowerPoint プレゼンテーション</vt:lpstr>
      <vt:lpstr>1-5.「職場の問題」の発生頻度</vt:lpstr>
      <vt:lpstr>1-6.「職場の問題」の影響の大きさ</vt:lpstr>
      <vt:lpstr>1-7. 職場で起こりうる主な不祥事･トラブル</vt:lpstr>
      <vt:lpstr>1-8.不祥事・トラブル対策の重要性が高まっている背景</vt:lpstr>
      <vt:lpstr>1-8-(1).不祥事・トラブルの件数増加</vt:lpstr>
      <vt:lpstr>1-8-(1).不祥事・トラブルの件数増加　-①ヒューマンエラー発生に関する現状-</vt:lpstr>
      <vt:lpstr>1-8-(1).不祥事・トラブルの件数増加　-②メンタルヘルス不調に関する現状-</vt:lpstr>
      <vt:lpstr>1-8-(1).不祥事・トラブルの件数増加　-③職場のハラスメントに関する現状-</vt:lpstr>
      <vt:lpstr>1-8-(1).不祥事・トラブルの件数増加　-④長時間労働に関する現状</vt:lpstr>
      <vt:lpstr>1-8-(2).行政の監督基準の変化</vt:lpstr>
      <vt:lpstr>【参考】　労働基準監督署による是正指導の要件</vt:lpstr>
      <vt:lpstr>【参考】　パワーハラスメント対策の法制化</vt:lpstr>
      <vt:lpstr>1-8-(3).労働者･消費者の情報発信</vt:lpstr>
      <vt:lpstr>1-8-(4).不祥事発生による影響の大きさ</vt:lpstr>
      <vt:lpstr>1-9.中小企業における職場での不祥事・トラブルの再発防止事例</vt:lpstr>
      <vt:lpstr>1-9-(1).ヒューマンエラー発生と再発防止の取組事例　（A社）</vt:lpstr>
      <vt:lpstr>1-9-(1).ヒューマンエラー発生と再発防止の取組事例　（B社）</vt:lpstr>
      <vt:lpstr>【参考】　ヒューマンエラー発生防止のための標準的な取組事項</vt:lpstr>
      <vt:lpstr>【参考】　ヒューマンエラー発生防止のための標準的な取組事項</vt:lpstr>
      <vt:lpstr>1-9-(2). ハラスメントの発生と再発防止の取組事例　（C社）</vt:lpstr>
      <vt:lpstr>【参考】　職場のハラスメント対策の標準的な取組事項</vt:lpstr>
      <vt:lpstr>【参考】　職場のハラスメント対策の標準的な取組事項</vt:lpstr>
      <vt:lpstr>1-9-(3).メンタルヘルス不調者の発生と再発防止の取組事例　（D社）</vt:lpstr>
      <vt:lpstr>【参考】　メンタルヘルス不調者発生の防止・対策の標準的な取組事項</vt:lpstr>
      <vt:lpstr>【参考】　メンタルヘルス不調者発生の防止・対策の標準的な取組事項</vt:lpstr>
      <vt:lpstr>【参考】　メンタルヘルス不調者発生の防止・対策の標準的な取組事項（詳細の例）</vt:lpstr>
      <vt:lpstr>【参考】　メンタルヘルス不調者発生の防止・対策の標準的な取組事項（詳細の例）</vt:lpstr>
      <vt:lpstr>1-9-(4).長時間労働発生と再発防止の取組事例　（E社）</vt:lpstr>
      <vt:lpstr>【参考】　長時間労働防止のための標準的な取組事項</vt:lpstr>
      <vt:lpstr>【参考】　長時間労働防止のための標準的な取組事項</vt:lpstr>
      <vt:lpstr>PowerPoint プレゼンテーション</vt:lpstr>
      <vt:lpstr>2-1.リスクマネジメントとは</vt:lpstr>
      <vt:lpstr>2-2.リスクマネジメントの全体像</vt:lpstr>
      <vt:lpstr>2-2-(1).基本方針の策定</vt:lpstr>
      <vt:lpstr>2-2-(1).基本方針の策定</vt:lpstr>
      <vt:lpstr>2-2-(2).リスクの洗い出し</vt:lpstr>
      <vt:lpstr>2-2-(2).リスクの洗い出し</vt:lpstr>
      <vt:lpstr>【演習a】　(2)リスクの洗い出し</vt:lpstr>
      <vt:lpstr>2-2-(3).リスクの評価</vt:lpstr>
      <vt:lpstr>2-2-(3).リスクの評価</vt:lpstr>
      <vt:lpstr>2-2-(3).リスクの評価</vt:lpstr>
      <vt:lpstr>【演習a】　(3)リスクの評価（1/2）</vt:lpstr>
      <vt:lpstr>【演習a】　(3)リスクの評価（2/2）</vt:lpstr>
      <vt:lpstr>2-2-(4).リスクの優先順位付け</vt:lpstr>
      <vt:lpstr>2-2-(4).リスクの優先順位付け</vt:lpstr>
      <vt:lpstr>PowerPoint プレゼンテーション</vt:lpstr>
      <vt:lpstr>【演習a】　(4)リスクの優先順位付け</vt:lpstr>
      <vt:lpstr>【参考】　優先的に取組む必要性が高い「職場の問題」</vt:lpstr>
      <vt:lpstr>【演習b】　アンケート調査との比較</vt:lpstr>
      <vt:lpstr>【演習b】　アンケート調査との比較</vt:lpstr>
      <vt:lpstr>【演習b】　アンケート調査との比較</vt:lpstr>
      <vt:lpstr>【演習b】　アンケート調査との比較</vt:lpstr>
      <vt:lpstr>【演習b】　アンケート調査との比較</vt:lpstr>
      <vt:lpstr>【演習b】　アンケート調査との比較</vt:lpstr>
      <vt:lpstr>【演習b】　アンケート調査との比較</vt:lpstr>
      <vt:lpstr>2-2-(5).実施計画の策定</vt:lpstr>
      <vt:lpstr>2-2-(6).実施状況の確認</vt:lpstr>
      <vt:lpstr>2-3.リスク対応計画書の例</vt:lpstr>
      <vt:lpstr>PowerPoint プレゼンテーション</vt:lpstr>
      <vt:lpstr>3-1.アクションプランの作成</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2015-09-01T14:13:27Z</dcterms:created>
  <dcterms:modified xsi:type="dcterms:W3CDTF">2020-03-30T03:30:17Z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ae74e162-b6db-4989-85f5-e7c79995e2ac</vt:lpwstr>
  </property>
  <property fmtid="{D5CDD505-2E9C-101B-9397-08002B2CF9AE}" pid="3" name="Offisync_UniqueId">
    <vt:lpwstr>830743</vt:lpwstr>
  </property>
  <property fmtid="{D5CDD505-2E9C-101B-9397-08002B2CF9AE}" pid="4" name="Jive_VersionGuid">
    <vt:lpwstr>d88cd9b3-ccf4-4a15-aaa5-f538cdd43174</vt:lpwstr>
  </property>
  <property fmtid="{D5CDD505-2E9C-101B-9397-08002B2CF9AE}" pid="5" name="Offisync_UpdateToken">
    <vt:lpwstr>1</vt:lpwstr>
  </property>
  <property fmtid="{D5CDD505-2E9C-101B-9397-08002B2CF9AE}" pid="6" name="Offisync_ProviderInitializationData">
    <vt:lpwstr>https://pwc-spark.com</vt:lpwstr>
  </property>
  <property fmtid="{D5CDD505-2E9C-101B-9397-08002B2CF9AE}" pid="7" name="Jive_LatestUserAccountName">
    <vt:lpwstr>aohashi004</vt:lpwstr>
  </property>
</Properties>
</file>