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5" r:id="rId1"/>
  </p:sldMasterIdLst>
  <p:notesMasterIdLst>
    <p:notesMasterId r:id="rId3"/>
  </p:notesMasterIdLst>
  <p:handoutMasterIdLst>
    <p:handoutMasterId r:id="rId4"/>
  </p:handoutMasterIdLst>
  <p:sldIdLst>
    <p:sldId id="336" r:id="rId2"/>
  </p:sldIdLst>
  <p:sldSz cx="9144000" cy="6858000" type="screen4x3"/>
  <p:notesSz cx="6807200" cy="9939338"/>
  <p:defaultTextStyle>
    <a:defPPr>
      <a:defRPr lang="ja-JP"/>
    </a:defPPr>
    <a:lvl1pPr algn="l" rtl="0" fontAlgn="base">
      <a:spcBef>
        <a:spcPct val="0"/>
      </a:spcBef>
      <a:spcAft>
        <a:spcPct val="0"/>
      </a:spcAft>
      <a:defRPr kumimoji="1" sz="12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Arial" charset="0"/>
        <a:ea typeface="ＭＳ Ｐゴシック" pitchFamily="50" charset="-128"/>
        <a:cs typeface="+mn-cs"/>
      </a:defRPr>
    </a:lvl5pPr>
    <a:lvl6pPr marL="2286000" algn="l" defTabSz="914400" rtl="0" eaLnBrk="1" latinLnBrk="0" hangingPunct="1">
      <a:defRPr kumimoji="1" sz="1200" kern="1200">
        <a:solidFill>
          <a:schemeClr val="tx1"/>
        </a:solidFill>
        <a:latin typeface="Arial" charset="0"/>
        <a:ea typeface="ＭＳ Ｐゴシック" pitchFamily="50" charset="-128"/>
        <a:cs typeface="+mn-cs"/>
      </a:defRPr>
    </a:lvl6pPr>
    <a:lvl7pPr marL="2743200" algn="l" defTabSz="914400" rtl="0" eaLnBrk="1" latinLnBrk="0" hangingPunct="1">
      <a:defRPr kumimoji="1" sz="1200" kern="1200">
        <a:solidFill>
          <a:schemeClr val="tx1"/>
        </a:solidFill>
        <a:latin typeface="Arial" charset="0"/>
        <a:ea typeface="ＭＳ Ｐゴシック" pitchFamily="50" charset="-128"/>
        <a:cs typeface="+mn-cs"/>
      </a:defRPr>
    </a:lvl7pPr>
    <a:lvl8pPr marL="3200400" algn="l" defTabSz="914400" rtl="0" eaLnBrk="1" latinLnBrk="0" hangingPunct="1">
      <a:defRPr kumimoji="1" sz="1200" kern="1200">
        <a:solidFill>
          <a:schemeClr val="tx1"/>
        </a:solidFill>
        <a:latin typeface="Arial" charset="0"/>
        <a:ea typeface="ＭＳ Ｐゴシック" pitchFamily="50" charset="-128"/>
        <a:cs typeface="+mn-cs"/>
      </a:defRPr>
    </a:lvl8pPr>
    <a:lvl9pPr marL="3657600" algn="l" defTabSz="914400" rtl="0" eaLnBrk="1" latinLnBrk="0" hangingPunct="1">
      <a:defRPr kumimoji="1" sz="12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00"/>
    <a:srgbClr val="FF9933"/>
    <a:srgbClr val="FF6600"/>
    <a:srgbClr val="CCFF99"/>
    <a:srgbClr val="99FF66"/>
    <a:srgbClr val="CCFFFF"/>
    <a:srgbClr val="FFCC99"/>
    <a:srgbClr val="FF9999"/>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97243" autoAdjust="0"/>
  </p:normalViewPr>
  <p:slideViewPr>
    <p:cSldViewPr>
      <p:cViewPr varScale="1">
        <p:scale>
          <a:sx n="107" d="100"/>
          <a:sy n="107" d="100"/>
        </p:scale>
        <p:origin x="173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3" y="0"/>
            <a:ext cx="29502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a:defRPr/>
            </a:pPr>
            <a:endParaRPr lang="en-US" altLang="ja-JP"/>
          </a:p>
        </p:txBody>
      </p:sp>
      <p:sp>
        <p:nvSpPr>
          <p:cNvPr id="111619" name="Rectangle 3"/>
          <p:cNvSpPr>
            <a:spLocks noGrp="1" noChangeArrowheads="1"/>
          </p:cNvSpPr>
          <p:nvPr>
            <p:ph type="dt" sz="quarter" idx="1"/>
          </p:nvPr>
        </p:nvSpPr>
        <p:spPr bwMode="auto">
          <a:xfrm>
            <a:off x="3855352" y="0"/>
            <a:ext cx="29502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pPr>
              <a:defRPr/>
            </a:pPr>
            <a:endParaRPr lang="en-US" altLang="ja-JP"/>
          </a:p>
        </p:txBody>
      </p:sp>
      <p:sp>
        <p:nvSpPr>
          <p:cNvPr id="111620" name="Rectangle 4"/>
          <p:cNvSpPr>
            <a:spLocks noGrp="1" noChangeArrowheads="1"/>
          </p:cNvSpPr>
          <p:nvPr>
            <p:ph type="ftr" sz="quarter" idx="2"/>
          </p:nvPr>
        </p:nvSpPr>
        <p:spPr bwMode="auto">
          <a:xfrm>
            <a:off x="3" y="9440870"/>
            <a:ext cx="29502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a:lvl1pPr>
          </a:lstStyle>
          <a:p>
            <a:pPr>
              <a:defRPr/>
            </a:pPr>
            <a:endParaRPr lang="en-US" altLang="ja-JP"/>
          </a:p>
        </p:txBody>
      </p:sp>
      <p:sp>
        <p:nvSpPr>
          <p:cNvPr id="111621" name="Rectangle 5"/>
          <p:cNvSpPr>
            <a:spLocks noGrp="1" noChangeArrowheads="1"/>
          </p:cNvSpPr>
          <p:nvPr>
            <p:ph type="sldNum" sz="quarter" idx="3"/>
          </p:nvPr>
        </p:nvSpPr>
        <p:spPr bwMode="auto">
          <a:xfrm>
            <a:off x="3855352" y="9440870"/>
            <a:ext cx="29502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pPr>
              <a:defRPr/>
            </a:pPr>
            <a:fld id="{9E9EAE90-4388-4D02-AE1F-2254104E915B}" type="slidenum">
              <a:rPr lang="en-US" altLang="ja-JP"/>
              <a:pPr>
                <a:defRPr/>
              </a:pPr>
              <a:t>‹#›</a:t>
            </a:fld>
            <a:endParaRPr lang="en-US" altLang="ja-JP"/>
          </a:p>
        </p:txBody>
      </p:sp>
    </p:spTree>
    <p:extLst>
      <p:ext uri="{BB962C8B-B14F-4D97-AF65-F5344CB8AC3E}">
        <p14:creationId xmlns:p14="http://schemas.microsoft.com/office/powerpoint/2010/main" val="59784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3" y="0"/>
            <a:ext cx="29502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a:defRPr/>
            </a:pPr>
            <a:endParaRPr lang="en-US" altLang="ja-JP"/>
          </a:p>
        </p:txBody>
      </p:sp>
      <p:sp>
        <p:nvSpPr>
          <p:cNvPr id="37891" name="Rectangle 3"/>
          <p:cNvSpPr>
            <a:spLocks noGrp="1" noChangeArrowheads="1"/>
          </p:cNvSpPr>
          <p:nvPr>
            <p:ph type="dt" idx="1"/>
          </p:nvPr>
        </p:nvSpPr>
        <p:spPr bwMode="auto">
          <a:xfrm>
            <a:off x="3855352" y="0"/>
            <a:ext cx="29502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pPr>
              <a:defRPr/>
            </a:pPr>
            <a:endParaRPr lang="en-US" altLang="ja-JP"/>
          </a:p>
        </p:txBody>
      </p:sp>
      <p:sp>
        <p:nvSpPr>
          <p:cNvPr id="33796" name="Rectangle 4"/>
          <p:cNvSpPr>
            <a:spLocks noGrp="1" noRot="1" noChangeAspect="1" noChangeArrowheads="1" noTextEdit="1"/>
          </p:cNvSpPr>
          <p:nvPr>
            <p:ph type="sldImg" idx="2"/>
          </p:nvPr>
        </p:nvSpPr>
        <p:spPr bwMode="auto">
          <a:xfrm>
            <a:off x="920750" y="746125"/>
            <a:ext cx="4968875" cy="3725863"/>
          </a:xfrm>
          <a:prstGeom prst="rect">
            <a:avLst/>
          </a:prstGeom>
          <a:noFill/>
          <a:ln w="9525">
            <a:solidFill>
              <a:srgbClr val="000000"/>
            </a:solidFill>
            <a:miter lim="800000"/>
            <a:headEnd/>
            <a:tailEnd/>
          </a:ln>
        </p:spPr>
      </p:sp>
      <p:sp>
        <p:nvSpPr>
          <p:cNvPr id="37893" name="Rectangle 5"/>
          <p:cNvSpPr>
            <a:spLocks noGrp="1" noChangeArrowheads="1"/>
          </p:cNvSpPr>
          <p:nvPr>
            <p:ph type="body" sz="quarter" idx="3"/>
          </p:nvPr>
        </p:nvSpPr>
        <p:spPr bwMode="auto">
          <a:xfrm>
            <a:off x="681201" y="4721225"/>
            <a:ext cx="5444806" cy="4471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7894" name="Rectangle 6"/>
          <p:cNvSpPr>
            <a:spLocks noGrp="1" noChangeArrowheads="1"/>
          </p:cNvSpPr>
          <p:nvPr>
            <p:ph type="ftr" sz="quarter" idx="4"/>
          </p:nvPr>
        </p:nvSpPr>
        <p:spPr bwMode="auto">
          <a:xfrm>
            <a:off x="3" y="9440870"/>
            <a:ext cx="29502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a:lvl1pPr>
          </a:lstStyle>
          <a:p>
            <a:pPr>
              <a:defRPr/>
            </a:pPr>
            <a:endParaRPr lang="en-US" altLang="ja-JP"/>
          </a:p>
        </p:txBody>
      </p:sp>
      <p:sp>
        <p:nvSpPr>
          <p:cNvPr id="37895" name="Rectangle 7"/>
          <p:cNvSpPr>
            <a:spLocks noGrp="1" noChangeArrowheads="1"/>
          </p:cNvSpPr>
          <p:nvPr>
            <p:ph type="sldNum" sz="quarter" idx="5"/>
          </p:nvPr>
        </p:nvSpPr>
        <p:spPr bwMode="auto">
          <a:xfrm>
            <a:off x="3855352" y="9440870"/>
            <a:ext cx="29502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pPr>
              <a:defRPr/>
            </a:pPr>
            <a:fld id="{9962392B-E5E6-464D-905B-56ABC8897F68}" type="slidenum">
              <a:rPr lang="en-US" altLang="ja-JP"/>
              <a:pPr>
                <a:defRPr/>
              </a:pPr>
              <a:t>‹#›</a:t>
            </a:fld>
            <a:endParaRPr lang="en-US" altLang="ja-JP"/>
          </a:p>
        </p:txBody>
      </p:sp>
    </p:spTree>
    <p:extLst>
      <p:ext uri="{BB962C8B-B14F-4D97-AF65-F5344CB8AC3E}">
        <p14:creationId xmlns:p14="http://schemas.microsoft.com/office/powerpoint/2010/main" val="39344200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4C75BDB-F037-4E31-846B-F03AF02D2572}"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E4ADEE7-6B07-45D7-B1CB-0924C69004FC}"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ED630F-C877-4367-A4BC-7A533A8A0354}"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8"/>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BFCA978-D88A-4582-8845-F60A34FB4925}"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0"/>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1F7F39D-A825-457B-9D43-1B63D6418C9B}" type="slidenum">
              <a:rPr lang="en-US" altLang="ja-JP"/>
              <a:pPr>
                <a:defRPr/>
              </a:pPr>
              <a: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88"/>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a:ln/>
        </p:spPr>
        <p:txBody>
          <a:bodyPr/>
          <a:lstStyle>
            <a:lvl1pPr>
              <a:defRPr/>
            </a:lvl1pPr>
          </a:lstStyle>
          <a:p>
            <a:pPr>
              <a:defRPr/>
            </a:pPr>
            <a:fld id="{010CF4C2-4247-4398-95B0-87411DB25864}" type="slidenum">
              <a:rPr lang="en-US" altLang="ja-JP"/>
              <a:pPr>
                <a:defRPr/>
              </a:pPr>
              <a: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88"/>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a:ln/>
        </p:spPr>
        <p:txBody>
          <a:bodyPr/>
          <a:lstStyle>
            <a:lvl1pPr>
              <a:defRPr/>
            </a:lvl1pPr>
          </a:lstStyle>
          <a:p>
            <a:pPr>
              <a:defRPr/>
            </a:pPr>
            <a:fld id="{FA6CD18E-80AE-4839-B67A-6F983812610F}" type="slidenum">
              <a:rPr lang="en-US" altLang="ja-JP"/>
              <a:pPr>
                <a:defRPr/>
              </a:pPr>
              <a: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C44A919-4089-4D46-ACFC-801DC084EE49}"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969C7EB-54D4-4515-BB41-0E28CA8ACFBE}"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7721C39-FD90-4C0A-A96A-EF1CCD350736}"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3BBA31-B56E-4580-9370-B04F015F393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037E2E9-EE9B-45A6-A64F-624C8455DFF1}"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FE55E39-0F95-4966-803C-99737B4F36CE}"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0572629-5877-47A0-B227-9E21F0D6061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0465748-432A-4B8D-BED7-41E08F0A5284}"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6E62937-6C69-4498-B671-75F47CADF07C}"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433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22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altLang="ja-JP"/>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B662C45-3551-44B1-97EF-2F9725A24CC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 id="2147483669" r:id="rId14"/>
    <p:sldLayoutId id="2147483670" r:id="rId15"/>
    <p:sldLayoutId id="2147483671" r:id="rId16"/>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bwMode="auto">
          <a:xfrm>
            <a:off x="115700" y="1774656"/>
            <a:ext cx="8928992" cy="2060187"/>
          </a:xfrm>
          <a:prstGeom prst="roundRect">
            <a:avLst/>
          </a:prstGeom>
          <a:noFill/>
          <a:ln w="9525" cap="flat" cmpd="sng" algn="ctr">
            <a:solidFill>
              <a:schemeClr val="tx1"/>
            </a:solidFill>
            <a:prstDash val="dash"/>
            <a:round/>
            <a:headEnd type="none" w="med" len="med"/>
            <a:tailEnd type="none" w="med" len="med"/>
          </a:ln>
          <a:effectLst/>
        </p:spPr>
        <p:txBody>
          <a:bodyPr vert="horz" wrap="squar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pitchFamily="50" charset="-128"/>
            </a:endParaRPr>
          </a:p>
        </p:txBody>
      </p:sp>
      <p:sp>
        <p:nvSpPr>
          <p:cNvPr id="44034" name="Rectangle 3"/>
          <p:cNvSpPr>
            <a:spLocks noGrp="1" noChangeArrowheads="1"/>
          </p:cNvSpPr>
          <p:nvPr>
            <p:ph type="body" idx="1"/>
          </p:nvPr>
        </p:nvSpPr>
        <p:spPr>
          <a:xfrm>
            <a:off x="252922" y="565923"/>
            <a:ext cx="8640960" cy="865188"/>
          </a:xfrm>
        </p:spPr>
        <p:txBody>
          <a:bodyPr/>
          <a:lstStyle/>
          <a:p>
            <a:pPr eaLnBrk="1" hangingPunct="1">
              <a:buFontTx/>
              <a:buNone/>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実施計画の認定を受けた事業主団体の構成事業主が、自己の常時雇用（</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１）する建設業務労働者を、</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buFontTx/>
              <a:buNone/>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その雇用関係を維持しながら、他の構成事業主の指揮命令を受けて、その事業主の建設業務に従事させ</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buFontTx/>
              <a:buNone/>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るために、一時的（</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２）に送り出し。</a:t>
            </a:r>
          </a:p>
        </p:txBody>
      </p:sp>
      <p:sp>
        <p:nvSpPr>
          <p:cNvPr id="28676" name="AutoShape 4"/>
          <p:cNvSpPr>
            <a:spLocks noChangeArrowheads="1"/>
          </p:cNvSpPr>
          <p:nvPr/>
        </p:nvSpPr>
        <p:spPr bwMode="auto">
          <a:xfrm>
            <a:off x="476508" y="10306"/>
            <a:ext cx="8207375" cy="431800"/>
          </a:xfrm>
          <a:prstGeom prst="roundRect">
            <a:avLst>
              <a:gd name="adj" fmla="val 16667"/>
            </a:avLst>
          </a:prstGeom>
          <a:gradFill rotWithShape="1">
            <a:gsLst>
              <a:gs pos="0">
                <a:schemeClr val="accent1"/>
              </a:gs>
              <a:gs pos="50000">
                <a:schemeClr val="bg1"/>
              </a:gs>
              <a:gs pos="100000">
                <a:schemeClr val="accent1"/>
              </a:gs>
            </a:gsLst>
            <a:lin ang="5400000" scaled="1"/>
          </a:gradFill>
          <a:ln w="9525" algn="ctr">
            <a:noFill/>
            <a:round/>
            <a:headEnd/>
            <a:tailEnd/>
          </a:ln>
          <a:effectLst/>
        </p:spPr>
        <p:txBody>
          <a:bodyPr wrap="none" anchor="ctr"/>
          <a:lstStyle/>
          <a:p>
            <a:pPr algn="ctr">
              <a:defRPr/>
            </a:pPr>
            <a:r>
              <a:rPr lang="ja-JP" altLang="en-US" sz="20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建設</a:t>
            </a:r>
            <a:r>
              <a:rPr lang="ja-JP" altLang="en-US" sz="2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業務労働者</a:t>
            </a:r>
            <a:r>
              <a:rPr lang="ja-JP" altLang="en-US" sz="20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就業機会確保事業</a:t>
            </a:r>
          </a:p>
        </p:txBody>
      </p:sp>
      <p:sp>
        <p:nvSpPr>
          <p:cNvPr id="44040" name="AutoShape 9"/>
          <p:cNvSpPr>
            <a:spLocks noChangeArrowheads="1"/>
          </p:cNvSpPr>
          <p:nvPr/>
        </p:nvSpPr>
        <p:spPr bwMode="auto">
          <a:xfrm>
            <a:off x="327746" y="3979437"/>
            <a:ext cx="8504897" cy="2185867"/>
          </a:xfrm>
          <a:prstGeom prst="foldedCorner">
            <a:avLst>
              <a:gd name="adj" fmla="val 12500"/>
            </a:avLst>
          </a:prstGeom>
          <a:noFill/>
          <a:ln w="9525">
            <a:solidFill>
              <a:schemeClr val="tx1"/>
            </a:solidFill>
            <a:round/>
            <a:headEnd/>
            <a:tailEnd/>
          </a:ln>
        </p:spPr>
        <p:txBody>
          <a:bodyPr lIns="90000" tIns="46800" rIns="90000" bIns="46800"/>
          <a:lstStyle/>
          <a:p>
            <a:pPr algn="l">
              <a:lnSpc>
                <a:spcPts val="1800"/>
              </a:lnSpc>
            </a:pPr>
            <a:r>
              <a:rPr lang="en-US" altLang="ja-JP"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許可基準の概要</a:t>
            </a:r>
            <a:r>
              <a:rPr lang="en-US" altLang="ja-JP"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送出事業主の許可基準</a:t>
            </a:r>
            <a:endParaRPr lang="en-US" altLang="ja-JP"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kern="0" dirty="0" smtClean="0">
                <a:latin typeface="メイリオ" panose="020B0604030504040204" pitchFamily="50" charset="-128"/>
                <a:ea typeface="メイリオ" panose="020B0604030504040204" pitchFamily="50" charset="-128"/>
                <a:cs typeface="メイリオ" panose="020B0604030504040204" pitchFamily="50" charset="-128"/>
              </a:rPr>
              <a:t>①　認定された実施</a:t>
            </a:r>
            <a:r>
              <a:rPr lang="ja-JP" altLang="en-US" kern="0" dirty="0">
                <a:latin typeface="メイリオ" panose="020B0604030504040204" pitchFamily="50" charset="-128"/>
                <a:ea typeface="メイリオ" panose="020B0604030504040204" pitchFamily="50" charset="-128"/>
                <a:cs typeface="メイリオ" panose="020B0604030504040204" pitchFamily="50" charset="-128"/>
              </a:rPr>
              <a:t>計画に従って建設</a:t>
            </a:r>
            <a:r>
              <a:rPr lang="ja-JP" altLang="en-US" kern="0" dirty="0" smtClean="0">
                <a:latin typeface="メイリオ" panose="020B0604030504040204" pitchFamily="50" charset="-128"/>
                <a:ea typeface="メイリオ" panose="020B0604030504040204" pitchFamily="50" charset="-128"/>
                <a:cs typeface="メイリオ" panose="020B0604030504040204" pitchFamily="50" charset="-128"/>
              </a:rPr>
              <a:t>業務労働者就業機会確保事業</a:t>
            </a:r>
            <a:r>
              <a:rPr lang="ja-JP" altLang="en-US" kern="0" dirty="0">
                <a:latin typeface="メイリオ" panose="020B0604030504040204" pitchFamily="50" charset="-128"/>
                <a:ea typeface="メイリオ" panose="020B0604030504040204" pitchFamily="50" charset="-128"/>
                <a:cs typeface="メイリオ" panose="020B0604030504040204" pitchFamily="50" charset="-128"/>
              </a:rPr>
              <a:t>を実施すること</a:t>
            </a:r>
            <a:r>
              <a:rPr lang="ja-JP" altLang="en-US" kern="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kern="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kern="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②　</a:t>
            </a: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一定の要件を満たした雇用管理責任者が配置されていること、教育訓練の実施体制を整備するなど</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kern="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送出</a:t>
            </a:r>
            <a:r>
              <a:rPr lang="ja-JP" altLang="en-US"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en-US" kern="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kern="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kern="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管理を適切に行うに足りる能力を有すること</a:t>
            </a:r>
            <a:r>
              <a:rPr lang="ja-JP" altLang="en-US" kern="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kern="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kern="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③　個人情報を適正に管理し、送出労働者等の秘密を守るために必要な措置が講じられていること。</a:t>
            </a:r>
            <a:endParaRPr lang="en-US" altLang="ja-JP" kern="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④　上記のほか、以下の</a:t>
            </a:r>
            <a:r>
              <a:rPr lang="ja-JP" altLang="en-US" kern="0" dirty="0" smtClean="0">
                <a:latin typeface="メイリオ" panose="020B0604030504040204" pitchFamily="50" charset="-128"/>
                <a:ea typeface="メイリオ" panose="020B0604030504040204" pitchFamily="50" charset="-128"/>
                <a:cs typeface="メイリオ" panose="020B0604030504040204" pitchFamily="50" charset="-128"/>
              </a:rPr>
              <a:t>財産的</a:t>
            </a:r>
            <a:r>
              <a:rPr lang="ja-JP" altLang="en-US" kern="0" dirty="0">
                <a:latin typeface="メイリオ" panose="020B0604030504040204" pitchFamily="50" charset="-128"/>
                <a:ea typeface="メイリオ" panose="020B0604030504040204" pitchFamily="50" charset="-128"/>
                <a:cs typeface="メイリオ" panose="020B0604030504040204" pitchFamily="50" charset="-128"/>
              </a:rPr>
              <a:t>基礎を</a:t>
            </a:r>
            <a:r>
              <a:rPr lang="ja-JP" altLang="en-US" kern="0" dirty="0" smtClean="0">
                <a:latin typeface="メイリオ" panose="020B0604030504040204" pitchFamily="50" charset="-128"/>
                <a:ea typeface="メイリオ" panose="020B0604030504040204" pitchFamily="50" charset="-128"/>
                <a:cs typeface="メイリオ" panose="020B0604030504040204" pitchFamily="50" charset="-128"/>
              </a:rPr>
              <a:t>有するなど、事業を的確に遂行するに足りる能力を有すること。</a:t>
            </a:r>
            <a:endParaRPr lang="en-US" altLang="ja-JP"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・基準資産額（資産総額－負債）が、</a:t>
            </a:r>
            <a:r>
              <a:rPr lang="en-US" altLang="ja-JP"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1,000</a:t>
            </a: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万円</a:t>
            </a:r>
            <a:r>
              <a:rPr lang="en-US" altLang="ja-JP"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本事業を行う事業所数以上であること。</a:t>
            </a:r>
            <a:endParaRPr lang="en-US" altLang="ja-JP"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・基準資産額が、負債総額の７分の１以上であること。</a:t>
            </a:r>
            <a:endParaRPr lang="en-US" altLang="ja-JP"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・事業資金として自己名義の現金・預金が</a:t>
            </a:r>
            <a:r>
              <a:rPr lang="en-US" altLang="ja-JP"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800</a:t>
            </a: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万円</a:t>
            </a:r>
            <a:r>
              <a:rPr lang="en-US" altLang="ja-JP"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本事業を行う事業所数以上であること</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4"/>
          <p:cNvSpPr/>
          <p:nvPr/>
        </p:nvSpPr>
        <p:spPr bwMode="auto">
          <a:xfrm>
            <a:off x="115700" y="565923"/>
            <a:ext cx="8928992" cy="863518"/>
          </a:xfrm>
          <a:prstGeom prst="round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pitchFamily="50" charset="-128"/>
            </a:endParaRPr>
          </a:p>
        </p:txBody>
      </p:sp>
      <p:sp>
        <p:nvSpPr>
          <p:cNvPr id="27" name="下矢印 26"/>
          <p:cNvSpPr/>
          <p:nvPr/>
        </p:nvSpPr>
        <p:spPr bwMode="auto">
          <a:xfrm>
            <a:off x="4463923" y="2177980"/>
            <a:ext cx="232540" cy="548805"/>
          </a:xfrm>
          <a:prstGeom prst="downArrow">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pitchFamily="50" charset="-128"/>
            </a:endParaRPr>
          </a:p>
        </p:txBody>
      </p:sp>
      <p:sp>
        <p:nvSpPr>
          <p:cNvPr id="29" name="テキスト ボックス 28"/>
          <p:cNvSpPr txBox="1"/>
          <p:nvPr/>
        </p:nvSpPr>
        <p:spPr>
          <a:xfrm>
            <a:off x="4642976" y="2310035"/>
            <a:ext cx="1064514" cy="284693"/>
          </a:xfrm>
          <a:prstGeom prst="rect">
            <a:avLst/>
          </a:prstGeom>
          <a:noFill/>
        </p:spPr>
        <p:txBody>
          <a:bodyPr wrap="square" rtlCol="0">
            <a:spAutoFit/>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指導、援助</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0" name="図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07490" y="1486669"/>
            <a:ext cx="1346166" cy="895674"/>
          </a:xfrm>
          <a:prstGeom prst="rect">
            <a:avLst/>
          </a:prstGeom>
        </p:spPr>
      </p:pic>
      <p:sp>
        <p:nvSpPr>
          <p:cNvPr id="35" name="AutoShape 6"/>
          <p:cNvSpPr>
            <a:spLocks noChangeArrowheads="1"/>
          </p:cNvSpPr>
          <p:nvPr/>
        </p:nvSpPr>
        <p:spPr bwMode="auto">
          <a:xfrm>
            <a:off x="479517" y="2407272"/>
            <a:ext cx="2308738" cy="608303"/>
          </a:xfrm>
          <a:prstGeom prst="roundRect">
            <a:avLst>
              <a:gd name="adj" fmla="val 16667"/>
            </a:avLst>
          </a:prstGeom>
          <a:solidFill>
            <a:srgbClr val="FFCC99"/>
          </a:solidFill>
          <a:ln w="9525" algn="ctr">
            <a:solidFill>
              <a:schemeClr val="tx1"/>
            </a:solidFill>
            <a:round/>
            <a:headEnd/>
            <a:tailEnd/>
          </a:ln>
        </p:spPr>
        <p:txBody>
          <a:bodyPr lIns="90000" tIns="46800" rIns="90000" bIns="46800"/>
          <a:lstStyle/>
          <a:p>
            <a:r>
              <a:rPr lang="ja-JP" altLang="en-US" sz="1400" dirty="0">
                <a:solidFill>
                  <a:schemeClr val="tx2"/>
                </a:solidFill>
              </a:rPr>
              <a:t>　</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174268" y="1877377"/>
            <a:ext cx="2892662" cy="477054"/>
          </a:xfrm>
          <a:prstGeom prst="rect">
            <a:avLst/>
          </a:prstGeom>
          <a:noFill/>
        </p:spPr>
        <p:txBody>
          <a:bodyPr wrap="square" rtlCol="0">
            <a:spAutoFit/>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○構成事業主は、厚生労働大臣の</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許可を受けて事業実施</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Rectangle 3"/>
          <p:cNvSpPr txBox="1">
            <a:spLocks noChangeArrowheads="1"/>
          </p:cNvSpPr>
          <p:nvPr/>
        </p:nvSpPr>
        <p:spPr bwMode="auto">
          <a:xfrm>
            <a:off x="591447" y="2452714"/>
            <a:ext cx="2079268" cy="484716"/>
          </a:xfrm>
          <a:prstGeom prst="rect">
            <a:avLst/>
          </a:prstGeom>
          <a:solidFill>
            <a:schemeClr val="bg1"/>
          </a:solid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ctr" eaLnBrk="1" hangingPunct="1">
              <a:lnSpc>
                <a:spcPts val="1200"/>
              </a:lnSpc>
              <a:buFontTx/>
              <a:buNone/>
            </a:pPr>
            <a:r>
              <a:rPr lang="ja-JP" altLang="en-US" sz="1400" kern="0" dirty="0" smtClean="0">
                <a:latin typeface="メイリオ" panose="020B0604030504040204" pitchFamily="50" charset="-128"/>
                <a:ea typeface="メイリオ" panose="020B0604030504040204" pitchFamily="50" charset="-128"/>
                <a:cs typeface="メイリオ" panose="020B0604030504040204" pitchFamily="50" charset="-128"/>
              </a:rPr>
              <a:t>送出事業主</a:t>
            </a:r>
            <a:endParaRPr lang="en-US" altLang="ja-JP" sz="1400" kern="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lnSpc>
                <a:spcPts val="1200"/>
              </a:lnSpc>
              <a:buFontTx/>
              <a:buNone/>
            </a:pPr>
            <a:r>
              <a:rPr lang="ja-JP" altLang="en-US" sz="1400" kern="0" dirty="0" smtClean="0">
                <a:latin typeface="メイリオ" panose="020B0604030504040204" pitchFamily="50" charset="-128"/>
                <a:ea typeface="メイリオ" panose="020B0604030504040204" pitchFamily="50" charset="-128"/>
                <a:cs typeface="メイリオ" panose="020B0604030504040204" pitchFamily="50" charset="-128"/>
              </a:rPr>
              <a:t>（構成事業主）</a:t>
            </a:r>
            <a:endParaRPr lang="ja-JP" altLang="en-US" sz="1400"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左右矢印 43"/>
          <p:cNvSpPr/>
          <p:nvPr/>
        </p:nvSpPr>
        <p:spPr bwMode="auto">
          <a:xfrm>
            <a:off x="3617094" y="2772524"/>
            <a:ext cx="2053080" cy="182978"/>
          </a:xfrm>
          <a:prstGeom prst="leftRightArrow">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pitchFamily="50" charset="-128"/>
            </a:endParaRPr>
          </a:p>
        </p:txBody>
      </p:sp>
      <p:sp>
        <p:nvSpPr>
          <p:cNvPr id="45" name="テキスト ボックス 44"/>
          <p:cNvSpPr txBox="1"/>
          <p:nvPr/>
        </p:nvSpPr>
        <p:spPr>
          <a:xfrm>
            <a:off x="3862848" y="2955502"/>
            <a:ext cx="1558797" cy="284693"/>
          </a:xfrm>
          <a:prstGeom prst="rect">
            <a:avLst/>
          </a:prstGeom>
          <a:noFill/>
        </p:spPr>
        <p:txBody>
          <a:bodyPr wrap="square" rtlCol="0">
            <a:spAutoFit/>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就業機会確保契約</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左右矢印 45"/>
          <p:cNvSpPr/>
          <p:nvPr/>
        </p:nvSpPr>
        <p:spPr bwMode="auto">
          <a:xfrm rot="850512">
            <a:off x="1899571" y="3185319"/>
            <a:ext cx="1569744" cy="165790"/>
          </a:xfrm>
          <a:prstGeom prst="leftRightArrow">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pitchFamily="50" charset="-128"/>
            </a:endParaRPr>
          </a:p>
        </p:txBody>
      </p:sp>
      <p:sp>
        <p:nvSpPr>
          <p:cNvPr id="47" name="テキスト ボックス 46"/>
          <p:cNvSpPr txBox="1"/>
          <p:nvPr/>
        </p:nvSpPr>
        <p:spPr>
          <a:xfrm>
            <a:off x="2066007" y="3397482"/>
            <a:ext cx="1551087" cy="286617"/>
          </a:xfrm>
          <a:prstGeom prst="rect">
            <a:avLst/>
          </a:prstGeom>
          <a:noFill/>
        </p:spPr>
        <p:txBody>
          <a:bodyPr wrap="square" rtlCol="0">
            <a:spAutoFit/>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雇用関係</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テキスト ボックス 48"/>
          <p:cNvSpPr txBox="1"/>
          <p:nvPr/>
        </p:nvSpPr>
        <p:spPr>
          <a:xfrm>
            <a:off x="6308908" y="3399406"/>
            <a:ext cx="1249529" cy="284693"/>
          </a:xfrm>
          <a:prstGeom prst="rect">
            <a:avLst/>
          </a:prstGeom>
          <a:noFill/>
        </p:spPr>
        <p:txBody>
          <a:bodyPr wrap="square" rtlCol="0">
            <a:spAutoFit/>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指揮命令関係</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AutoShape 6"/>
          <p:cNvSpPr>
            <a:spLocks noChangeArrowheads="1"/>
          </p:cNvSpPr>
          <p:nvPr/>
        </p:nvSpPr>
        <p:spPr bwMode="auto">
          <a:xfrm>
            <a:off x="3463841" y="1486669"/>
            <a:ext cx="2271075" cy="629235"/>
          </a:xfrm>
          <a:prstGeom prst="roundRect">
            <a:avLst>
              <a:gd name="adj" fmla="val 16667"/>
            </a:avLst>
          </a:prstGeom>
          <a:solidFill>
            <a:schemeClr val="accent5"/>
          </a:solidFill>
          <a:ln w="9525" algn="ctr">
            <a:solidFill>
              <a:schemeClr val="tx1"/>
            </a:solidFill>
            <a:round/>
            <a:headEnd/>
            <a:tailEnd/>
          </a:ln>
        </p:spPr>
        <p:txBody>
          <a:bodyPr lIns="90000" tIns="46800" rIns="90000" bIns="46800"/>
          <a:lstStyle/>
          <a:p>
            <a:r>
              <a:rPr lang="ja-JP" altLang="en-US" sz="1400" dirty="0">
                <a:solidFill>
                  <a:schemeClr val="tx2"/>
                </a:solidFill>
              </a:rPr>
              <a:t>　</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Rectangle 3"/>
          <p:cNvSpPr txBox="1">
            <a:spLocks noChangeArrowheads="1"/>
          </p:cNvSpPr>
          <p:nvPr/>
        </p:nvSpPr>
        <p:spPr bwMode="auto">
          <a:xfrm>
            <a:off x="3625355" y="1579879"/>
            <a:ext cx="1948045" cy="442813"/>
          </a:xfrm>
          <a:prstGeom prst="rect">
            <a:avLst/>
          </a:prstGeom>
          <a:solidFill>
            <a:schemeClr val="bg1"/>
          </a:solid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ctr" eaLnBrk="1" hangingPunct="1">
              <a:lnSpc>
                <a:spcPts val="1200"/>
              </a:lnSpc>
              <a:buFontTx/>
              <a:buNone/>
            </a:pPr>
            <a:r>
              <a:rPr lang="ja-JP" altLang="en-US" sz="1400" kern="0" dirty="0" smtClean="0">
                <a:latin typeface="メイリオ" panose="020B0604030504040204" pitchFamily="50" charset="-128"/>
                <a:ea typeface="メイリオ" panose="020B0604030504040204" pitchFamily="50" charset="-128"/>
                <a:cs typeface="メイリオ" panose="020B0604030504040204" pitchFamily="50" charset="-128"/>
              </a:rPr>
              <a:t>事業主団体</a:t>
            </a:r>
            <a:endParaRPr lang="ja-JP" altLang="en-US" sz="1400"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AutoShape 6"/>
          <p:cNvSpPr>
            <a:spLocks noChangeArrowheads="1"/>
          </p:cNvSpPr>
          <p:nvPr/>
        </p:nvSpPr>
        <p:spPr bwMode="auto">
          <a:xfrm>
            <a:off x="3465717" y="3240195"/>
            <a:ext cx="2271075" cy="594648"/>
          </a:xfrm>
          <a:prstGeom prst="roundRect">
            <a:avLst>
              <a:gd name="adj" fmla="val 16667"/>
            </a:avLst>
          </a:prstGeom>
          <a:solidFill>
            <a:srgbClr val="FFFF66"/>
          </a:solidFill>
          <a:ln w="9525" algn="ctr">
            <a:solidFill>
              <a:schemeClr val="tx1"/>
            </a:solidFill>
            <a:round/>
            <a:headEnd/>
            <a:tailEnd/>
          </a:ln>
        </p:spPr>
        <p:txBody>
          <a:bodyPr lIns="90000" tIns="46800" rIns="90000" bIns="46800"/>
          <a:lstStyle/>
          <a:p>
            <a:r>
              <a:rPr lang="ja-JP" altLang="en-US" sz="1400" dirty="0">
                <a:solidFill>
                  <a:schemeClr val="tx2"/>
                </a:solidFill>
              </a:rPr>
              <a:t>　</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Rectangle 3"/>
          <p:cNvSpPr txBox="1">
            <a:spLocks noChangeArrowheads="1"/>
          </p:cNvSpPr>
          <p:nvPr/>
        </p:nvSpPr>
        <p:spPr bwMode="auto">
          <a:xfrm>
            <a:off x="3609371" y="3294746"/>
            <a:ext cx="1941645" cy="492088"/>
          </a:xfrm>
          <a:prstGeom prst="rect">
            <a:avLst/>
          </a:prstGeom>
          <a:solidFill>
            <a:schemeClr val="bg1"/>
          </a:solid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ctr" eaLnBrk="1" hangingPunct="1">
              <a:lnSpc>
                <a:spcPts val="1200"/>
              </a:lnSpc>
              <a:buFontTx/>
              <a:buNone/>
            </a:pPr>
            <a:r>
              <a:rPr lang="ja-JP" altLang="en-US" sz="1400" kern="0" dirty="0" smtClean="0">
                <a:latin typeface="メイリオ" panose="020B0604030504040204" pitchFamily="50" charset="-128"/>
                <a:ea typeface="メイリオ" panose="020B0604030504040204" pitchFamily="50" charset="-128"/>
                <a:cs typeface="メイリオ" panose="020B0604030504040204" pitchFamily="50" charset="-128"/>
              </a:rPr>
              <a:t>建設業務労働者</a:t>
            </a:r>
            <a:endParaRPr lang="ja-JP" altLang="en-US" sz="1400" kern="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21645" y="3218924"/>
            <a:ext cx="725352" cy="567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 name="Picture 2" descr="がんばろう"/>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70092" y="2381028"/>
            <a:ext cx="791320" cy="645113"/>
          </a:xfrm>
          <a:prstGeom prst="rect">
            <a:avLst/>
          </a:prstGeom>
          <a:noFill/>
          <a:extLst>
            <a:ext uri="{909E8E84-426E-40DD-AFC4-6F175D3DCCD1}">
              <a14:hiddenFill xmlns:a14="http://schemas.microsoft.com/office/drawing/2010/main">
                <a:solidFill>
                  <a:srgbClr val="FFFFFF"/>
                </a:solidFill>
              </a14:hiddenFill>
            </a:ext>
          </a:extLst>
        </p:spPr>
      </p:pic>
      <p:sp>
        <p:nvSpPr>
          <p:cNvPr id="62" name="AutoShape 6"/>
          <p:cNvSpPr>
            <a:spLocks noChangeArrowheads="1"/>
          </p:cNvSpPr>
          <p:nvPr/>
        </p:nvSpPr>
        <p:spPr bwMode="auto">
          <a:xfrm>
            <a:off x="6189484" y="2436968"/>
            <a:ext cx="2308738" cy="608303"/>
          </a:xfrm>
          <a:prstGeom prst="roundRect">
            <a:avLst>
              <a:gd name="adj" fmla="val 16667"/>
            </a:avLst>
          </a:prstGeom>
          <a:solidFill>
            <a:srgbClr val="FFCC99"/>
          </a:solidFill>
          <a:ln w="9525" algn="ctr">
            <a:solidFill>
              <a:schemeClr val="tx1"/>
            </a:solidFill>
            <a:round/>
            <a:headEnd/>
            <a:tailEnd/>
          </a:ln>
        </p:spPr>
        <p:txBody>
          <a:bodyPr lIns="90000" tIns="46800" rIns="90000" bIns="46800"/>
          <a:lstStyle/>
          <a:p>
            <a:r>
              <a:rPr lang="ja-JP" altLang="en-US" sz="1400" dirty="0">
                <a:solidFill>
                  <a:schemeClr val="tx2"/>
                </a:solidFill>
              </a:rPr>
              <a:t>　</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Rectangle 3"/>
          <p:cNvSpPr txBox="1">
            <a:spLocks noChangeArrowheads="1"/>
          </p:cNvSpPr>
          <p:nvPr/>
        </p:nvSpPr>
        <p:spPr bwMode="auto">
          <a:xfrm>
            <a:off x="6308908" y="2514397"/>
            <a:ext cx="2079268" cy="484716"/>
          </a:xfrm>
          <a:prstGeom prst="rect">
            <a:avLst/>
          </a:prstGeom>
          <a:solidFill>
            <a:schemeClr val="bg1"/>
          </a:solid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ctr" eaLnBrk="1" hangingPunct="1">
              <a:lnSpc>
                <a:spcPts val="1200"/>
              </a:lnSpc>
              <a:buFontTx/>
              <a:buNone/>
            </a:pPr>
            <a:r>
              <a:rPr lang="ja-JP" altLang="en-US" sz="1400" kern="0" dirty="0" smtClean="0">
                <a:latin typeface="メイリオ" panose="020B0604030504040204" pitchFamily="50" charset="-128"/>
                <a:ea typeface="メイリオ" panose="020B0604030504040204" pitchFamily="50" charset="-128"/>
                <a:cs typeface="メイリオ" panose="020B0604030504040204" pitchFamily="50" charset="-128"/>
              </a:rPr>
              <a:t>受入事業主</a:t>
            </a:r>
            <a:endParaRPr lang="en-US" altLang="ja-JP" sz="1400" kern="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lnSpc>
                <a:spcPts val="1200"/>
              </a:lnSpc>
              <a:buFontTx/>
              <a:buNone/>
            </a:pPr>
            <a:r>
              <a:rPr lang="ja-JP" altLang="en-US" sz="1400" kern="0" dirty="0" smtClean="0">
                <a:latin typeface="メイリオ" panose="020B0604030504040204" pitchFamily="50" charset="-128"/>
                <a:ea typeface="メイリオ" panose="020B0604030504040204" pitchFamily="50" charset="-128"/>
                <a:cs typeface="メイリオ" panose="020B0604030504040204" pitchFamily="50" charset="-128"/>
              </a:rPr>
              <a:t>（構成事業主）</a:t>
            </a:r>
            <a:endParaRPr lang="ja-JP" altLang="en-US" sz="1400" kern="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3" name="Picture 2" descr="がんばろう"/>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2562" y="2404229"/>
            <a:ext cx="791320" cy="645113"/>
          </a:xfrm>
          <a:prstGeom prst="rect">
            <a:avLst/>
          </a:prstGeom>
          <a:noFill/>
          <a:extLst>
            <a:ext uri="{909E8E84-426E-40DD-AFC4-6F175D3DCCD1}">
              <a14:hiddenFill xmlns:a14="http://schemas.microsoft.com/office/drawing/2010/main">
                <a:solidFill>
                  <a:srgbClr val="FFFFFF"/>
                </a:solidFill>
              </a14:hiddenFill>
            </a:ext>
          </a:extLst>
        </p:spPr>
      </p:pic>
      <p:sp>
        <p:nvSpPr>
          <p:cNvPr id="32" name="テキスト ボックス 31"/>
          <p:cNvSpPr txBox="1"/>
          <p:nvPr/>
        </p:nvSpPr>
        <p:spPr>
          <a:xfrm>
            <a:off x="228647" y="6183122"/>
            <a:ext cx="8803945" cy="646331"/>
          </a:xfrm>
          <a:prstGeom prst="rect">
            <a:avLst/>
          </a:prstGeom>
          <a:noFill/>
        </p:spPr>
        <p:txBody>
          <a:bodyPr wrap="square" rtlCol="0">
            <a:spAutoFit/>
          </a:bodyPr>
          <a:lstStyle/>
          <a:p>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１　期間の定めのない雇用契約や有期契約の更新により、期間の定めのない雇用契約と同等と認められる雇用の場合。</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また、社会保険や労働保険が適用されていることが必要。</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２　事業年度ごとに、送出人数は送出事業主の雇用する労働者の５割以下、送出期間は所定労働日数の５割以下。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184750" y="3302263"/>
            <a:ext cx="2892662" cy="477054"/>
          </a:xfrm>
          <a:prstGeom prst="rect">
            <a:avLst/>
          </a:prstGeom>
          <a:noFill/>
        </p:spPr>
        <p:txBody>
          <a:bodyPr wrap="square" rtlCol="0">
            <a:spAutoFit/>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○実施計画に記載のある</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構成事業主間で送り出し</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左右矢印 39"/>
          <p:cNvSpPr/>
          <p:nvPr/>
        </p:nvSpPr>
        <p:spPr bwMode="auto">
          <a:xfrm rot="9965542">
            <a:off x="6022901" y="3201965"/>
            <a:ext cx="1324606" cy="170169"/>
          </a:xfrm>
          <a:prstGeom prst="leftRightArrow">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430</Words>
  <Application>Microsoft Office PowerPoint</Application>
  <PresentationFormat>画面に合わせる (4:3)</PresentationFormat>
  <Paragraphs>34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Ｐ明朝</vt:lpstr>
      <vt:lpstr>メイリオ</vt:lpstr>
      <vt:lpstr>Arial</vt:lpstr>
      <vt:lpstr>標準デザイン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2020-08-07T04:09:35Z</dcterms:created>
  <dcterms:modified xsi:type="dcterms:W3CDTF">2020-08-07T04:09:47Z</dcterms:modified>
</cp:coreProperties>
</file>