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55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  <a:srgbClr val="FF9933"/>
    <a:srgbClr val="FF6600"/>
    <a:srgbClr val="CCFF99"/>
    <a:srgbClr val="99FF66"/>
    <a:srgbClr val="CCFFFF"/>
    <a:srgbClr val="FFCC99"/>
    <a:srgbClr val="FF99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97243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352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0870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352" y="9440870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9E9EAE90-4388-4D02-AE1F-2254104E91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784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2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201" y="4721225"/>
            <a:ext cx="544480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0870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2" y="9440870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9962392B-E5E6-464D-905B-56ABC8897F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4420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75BDB-F037-4E31-846B-F03AF02D25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DEE7-6B07-45D7-B1CB-0924C69004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D630F-C877-4367-A4BC-7A533A8A03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CA978-D88A-4582-8845-F60A34FB49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7F39D-A825-457B-9D43-1B63D6418C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CF4C2-4247-4398-95B0-87411DB258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CD18E-80AE-4839-B67A-6F9838126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A919-4089-4D46-ACFC-801DC084EE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9C7EB-54D4-4515-BB41-0E28CA8ACF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21C39-FD90-4C0A-A96A-EF1CCD3507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BBA31-B56E-4580-9370-B04F015F39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7E2E9-EE9B-45A6-A64F-624C8455DF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55E39-0F95-4966-803C-99737B4F36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72629-5877-47A0-B227-9E21F0D60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65748-432A-4B8D-BED7-41E08F0A52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62937-6C69-4498-B671-75F47CADF0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B662C45-3551-44B1-97EF-2F9725A24C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図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370" y="2074222"/>
            <a:ext cx="1346166" cy="895674"/>
          </a:xfrm>
          <a:prstGeom prst="rect">
            <a:avLst/>
          </a:prstGeom>
        </p:spPr>
      </p:pic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1406" y="832904"/>
            <a:ext cx="8662095" cy="1010485"/>
          </a:xfrm>
        </p:spPr>
        <p:txBody>
          <a:bodyPr/>
          <a:lstStyle/>
          <a:p>
            <a:pPr eaLnBrk="1" hangingPunct="1">
              <a:lnSpc>
                <a:spcPts val="2000"/>
              </a:lnSpc>
              <a:buFontTx/>
              <a:buNone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実施計画の認定を受けた事業主団体が、次の求人者又は求職者を対象とし、建設業務に就く職業の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2000"/>
              </a:lnSpc>
              <a:buFontTx/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雇用関係（期間の定めのない労働契約に限る）の成立を有料であっせん。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2000"/>
              </a:lnSpc>
              <a:buFontTx/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  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求人者：構成事業主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2000"/>
              </a:lnSpc>
              <a:buFontTx/>
              <a:buNone/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       求職者：構成事業主（一人親方）や構成事業主に常時雇用されている者</a:t>
            </a: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468313" y="188913"/>
            <a:ext cx="8207375" cy="431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2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建設業務有料職業紹介事業</a:t>
            </a:r>
          </a:p>
        </p:txBody>
      </p:sp>
      <p:sp>
        <p:nvSpPr>
          <p:cNvPr id="43026" name="Text Box 34"/>
          <p:cNvSpPr txBox="1">
            <a:spLocks noChangeArrowheads="1"/>
          </p:cNvSpPr>
          <p:nvPr/>
        </p:nvSpPr>
        <p:spPr bwMode="auto">
          <a:xfrm>
            <a:off x="109498" y="4474298"/>
            <a:ext cx="3059832" cy="1387176"/>
          </a:xfrm>
          <a:prstGeom prst="rect">
            <a:avLst/>
          </a:prstGeom>
          <a:noFill/>
          <a:ln w="9525" cap="rnd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・事業主団体の</a:t>
            </a: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構成事業主に常時雇用</a:t>
            </a:r>
            <a:endParaRPr lang="en-US" altLang="ja-JP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spcBef>
                <a:spcPct val="50000"/>
              </a:spcBef>
            </a:pP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されている者</a:t>
            </a:r>
            <a:endParaRPr lang="ja-JP" altLang="en-US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spcBef>
                <a:spcPct val="50000"/>
              </a:spcBef>
            </a:pP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主団体の構成事業主（一人親方）</a:t>
            </a:r>
            <a:endParaRPr lang="ja-JP" altLang="en-US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spcBef>
                <a:spcPct val="50000"/>
              </a:spcBef>
            </a:pP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・事業主団体外・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以外の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求職者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spcBef>
                <a:spcPct val="50000"/>
              </a:spcBef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（構成事業主が求人者であること）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027" name="AutoShape 35"/>
          <p:cNvSpPr>
            <a:spLocks noChangeArrowheads="1"/>
          </p:cNvSpPr>
          <p:nvPr/>
        </p:nvSpPr>
        <p:spPr bwMode="auto">
          <a:xfrm>
            <a:off x="3206975" y="4390295"/>
            <a:ext cx="5892314" cy="2423081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algn="l">
              <a:lnSpc>
                <a:spcPts val="1800"/>
              </a:lnSpc>
            </a:pPr>
            <a:r>
              <a:rPr lang="en-US" altLang="ja-JP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許可基準の概要</a:t>
            </a:r>
            <a:r>
              <a:rPr lang="en-US" altLang="ja-JP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】※</a:t>
            </a: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事業主団体の許可基準</a:t>
            </a:r>
            <a:endParaRPr lang="en-US" altLang="ja-JP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buFontTx/>
              <a:buNone/>
            </a:pPr>
            <a:r>
              <a:rPr lang="ja-JP" altLang="en-US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認定された実施</a:t>
            </a: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計画に従って建設業務有料職業紹介事業を実施すること。</a:t>
            </a:r>
            <a:endParaRPr lang="en-US" altLang="ja-JP" kern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buFontTx/>
              <a:buNone/>
            </a:pPr>
            <a:r>
              <a:rPr lang="ja-JP" altLang="en-US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事業を健全に遂行するに足りる以下の財産的基礎を有すること。</a:t>
            </a:r>
            <a:endParaRPr lang="ja-JP" altLang="en-US" kern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buFontTx/>
              <a:buNone/>
            </a:pP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・基準資産額（資産総額－負債）が、</a:t>
            </a:r>
            <a:r>
              <a:rPr lang="en-US" altLang="ja-JP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500</a:t>
            </a: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本事業を行う事業所数以上</a:t>
            </a:r>
          </a:p>
          <a:p>
            <a:pPr eaLnBrk="1" hangingPunct="1">
              <a:lnSpc>
                <a:spcPts val="1800"/>
              </a:lnSpc>
              <a:buFontTx/>
              <a:buNone/>
            </a:pP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・事業資金として自己名義の現金・預金が</a:t>
            </a:r>
            <a:r>
              <a:rPr lang="en-US" altLang="ja-JP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150</a:t>
            </a: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万円＋（</a:t>
            </a:r>
            <a:r>
              <a:rPr lang="en-US" altLang="ja-JP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（本事業を行う</a:t>
            </a:r>
            <a:endParaRPr lang="en-US" altLang="ja-JP" kern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buFontTx/>
              <a:buNone/>
            </a:pP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事業所数－１））</a:t>
            </a: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以上</a:t>
            </a:r>
          </a:p>
          <a:p>
            <a:pPr eaLnBrk="1" hangingPunct="1">
              <a:lnSpc>
                <a:spcPts val="1800"/>
              </a:lnSpc>
              <a:buFontTx/>
              <a:buNone/>
            </a:pP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</a:t>
            </a:r>
            <a:r>
              <a:rPr lang="ja-JP" altLang="en-US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個人情報を適正に管理し、求人者、求職者等の秘密を守るために必要な措置が　　</a:t>
            </a:r>
            <a:endParaRPr lang="en-US" altLang="ja-JP" kern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buFontTx/>
              <a:buNone/>
            </a:pP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講じられていること。</a:t>
            </a:r>
            <a:endParaRPr lang="ja-JP" altLang="en-US" kern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buFontTx/>
              <a:buNone/>
            </a:pP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　</a:t>
            </a:r>
            <a:r>
              <a:rPr lang="ja-JP" altLang="en-US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上記のほか、一定の要件を満たした職業</a:t>
            </a: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紹介責任者が配置されて</a:t>
            </a:r>
            <a:r>
              <a:rPr lang="ja-JP" altLang="en-US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いるなど、本</a:t>
            </a:r>
            <a:endParaRPr lang="en-US" altLang="ja-JP" kern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buFontTx/>
              <a:buNone/>
            </a:pPr>
            <a:r>
              <a:rPr lang="ja-JP" altLang="en-US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事業を適正に遂行する能力を有すること。</a:t>
            </a:r>
            <a:endParaRPr lang="ja-JP" altLang="en-US" kern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endParaRPr lang="en-US" altLang="ja-JP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endParaRPr lang="ja-JP" altLang="en-US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 bwMode="auto">
          <a:xfrm>
            <a:off x="107504" y="759463"/>
            <a:ext cx="8928992" cy="1314759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5802841" y="3702447"/>
            <a:ext cx="2270561" cy="60648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r>
              <a:rPr lang="ja-JP" altLang="en-US" sz="1400" dirty="0">
                <a:solidFill>
                  <a:schemeClr val="tx2"/>
                </a:solidFill>
              </a:rPr>
              <a:t>　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5916702" y="3752189"/>
            <a:ext cx="2077896" cy="50699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 eaLnBrk="1" hangingPunct="1">
              <a:lnSpc>
                <a:spcPts val="1200"/>
              </a:lnSpc>
              <a:buFontTx/>
              <a:buNone/>
            </a:pPr>
            <a:r>
              <a:rPr lang="ja-JP" altLang="en-US" sz="14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求人者</a:t>
            </a:r>
            <a:endParaRPr lang="en-US" altLang="ja-JP" sz="1400" kern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lnSpc>
                <a:spcPts val="1200"/>
              </a:lnSpc>
              <a:buFontTx/>
              <a:buNone/>
            </a:pPr>
            <a:r>
              <a:rPr lang="ja-JP" altLang="en-US" sz="14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4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構成</a:t>
            </a:r>
            <a:r>
              <a:rPr lang="ja-JP" altLang="en-US" sz="14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事業主）</a:t>
            </a:r>
            <a:endParaRPr lang="ja-JP" altLang="en-US" sz="1400" kern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6" name="Picture 2" descr="がんばろう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147" y="3683130"/>
            <a:ext cx="791320" cy="64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646185" y="3707994"/>
            <a:ext cx="2271075" cy="65469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r>
              <a:rPr lang="ja-JP" altLang="en-US" sz="1400" dirty="0">
                <a:solidFill>
                  <a:schemeClr val="tx2"/>
                </a:solidFill>
              </a:rPr>
              <a:t>　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812450" y="3786298"/>
            <a:ext cx="1938543" cy="49808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 eaLnBrk="1" hangingPunct="1">
              <a:lnSpc>
                <a:spcPts val="1200"/>
              </a:lnSpc>
              <a:buFontTx/>
              <a:buNone/>
            </a:pPr>
            <a:r>
              <a:rPr lang="ja-JP" altLang="en-US" sz="14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求職者（労働者）</a:t>
            </a:r>
            <a:endParaRPr lang="ja-JP" altLang="en-US" sz="1400" kern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09" y="3718380"/>
            <a:ext cx="725352" cy="63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下矢印 1"/>
          <p:cNvSpPr/>
          <p:nvPr/>
        </p:nvSpPr>
        <p:spPr bwMode="auto">
          <a:xfrm>
            <a:off x="4355976" y="2932598"/>
            <a:ext cx="216023" cy="858384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552454" y="3506289"/>
            <a:ext cx="106451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あっせん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左右矢印 2"/>
          <p:cNvSpPr/>
          <p:nvPr/>
        </p:nvSpPr>
        <p:spPr bwMode="auto">
          <a:xfrm>
            <a:off x="3484190" y="3902962"/>
            <a:ext cx="2053080" cy="182978"/>
          </a:xfrm>
          <a:prstGeom prst="leftRightArrow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20197" y="4105602"/>
            <a:ext cx="106451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雇用関係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660757" y="3098081"/>
            <a:ext cx="2078541" cy="478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求人申込み、</a:t>
            </a:r>
            <a:endParaRPr kumimoji="1"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手数料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左矢印 41"/>
          <p:cNvSpPr/>
          <p:nvPr/>
        </p:nvSpPr>
        <p:spPr bwMode="auto">
          <a:xfrm rot="8662374">
            <a:off x="2009101" y="3121619"/>
            <a:ext cx="1356885" cy="204796"/>
          </a:xfrm>
          <a:prstGeom prst="leftArrow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453678" y="3178343"/>
            <a:ext cx="106451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求職申込み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69310" y="2219678"/>
            <a:ext cx="28926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○事業主団体は、厚生労働大臣の</a:t>
            </a:r>
            <a:endParaRPr kumimoji="1"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許可を受けて事業実施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左矢印 7"/>
          <p:cNvSpPr/>
          <p:nvPr/>
        </p:nvSpPr>
        <p:spPr bwMode="auto">
          <a:xfrm rot="1944850">
            <a:off x="5523322" y="3204743"/>
            <a:ext cx="1345972" cy="148530"/>
          </a:xfrm>
          <a:prstGeom prst="leftArrow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0" name="AutoShape 6"/>
          <p:cNvSpPr>
            <a:spLocks noChangeArrowheads="1"/>
          </p:cNvSpPr>
          <p:nvPr/>
        </p:nvSpPr>
        <p:spPr bwMode="auto">
          <a:xfrm>
            <a:off x="3311100" y="2223353"/>
            <a:ext cx="2257554" cy="635891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r>
              <a:rPr lang="ja-JP" altLang="en-US" sz="1400" dirty="0">
                <a:solidFill>
                  <a:schemeClr val="tx2"/>
                </a:solidFill>
              </a:rPr>
              <a:t>　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3484190" y="2330734"/>
            <a:ext cx="1948045" cy="442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 eaLnBrk="1" hangingPunct="1">
              <a:lnSpc>
                <a:spcPts val="1200"/>
              </a:lnSpc>
              <a:buFontTx/>
              <a:buNone/>
            </a:pPr>
            <a:r>
              <a:rPr lang="ja-JP" altLang="en-US" sz="1400" kern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事業主団体</a:t>
            </a:r>
            <a:endParaRPr lang="ja-JP" altLang="en-US" sz="1400" kern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左中かっこ 4"/>
          <p:cNvSpPr/>
          <p:nvPr/>
        </p:nvSpPr>
        <p:spPr bwMode="auto">
          <a:xfrm>
            <a:off x="2015641" y="1443499"/>
            <a:ext cx="181672" cy="58943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0435" y="150738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いずれか一方を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とすることが必要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370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メイリオ</vt:lpstr>
      <vt:lpstr>Arial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2020-08-07T04:09:05Z</dcterms:created>
  <dcterms:modified xsi:type="dcterms:W3CDTF">2020-08-07T04:09:16Z</dcterms:modified>
</cp:coreProperties>
</file>