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5" r:id="rId1"/>
  </p:sldMasterIdLst>
  <p:notesMasterIdLst>
    <p:notesMasterId r:id="rId3"/>
  </p:notesMasterIdLst>
  <p:handoutMasterIdLst>
    <p:handoutMasterId r:id="rId4"/>
  </p:handoutMasterIdLst>
  <p:sldIdLst>
    <p:sldId id="376" r:id="rId2"/>
  </p:sldIdLst>
  <p:sldSz cx="9144000" cy="6858000" type="screen4x3"/>
  <p:notesSz cx="6807200" cy="9939338"/>
  <p:defaultTextStyle>
    <a:defPPr>
      <a:defRPr lang="ja-JP"/>
    </a:defPPr>
    <a:lvl1pPr algn="l" rtl="0" fontAlgn="base">
      <a:spcBef>
        <a:spcPct val="0"/>
      </a:spcBef>
      <a:spcAft>
        <a:spcPct val="0"/>
      </a:spcAft>
      <a:defRPr kumimoji="1" sz="12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Arial" charset="0"/>
        <a:ea typeface="ＭＳ Ｐゴシック" pitchFamily="50" charset="-128"/>
        <a:cs typeface="+mn-cs"/>
      </a:defRPr>
    </a:lvl5pPr>
    <a:lvl6pPr marL="2286000" algn="l" defTabSz="914400" rtl="0" eaLnBrk="1" latinLnBrk="0" hangingPunct="1">
      <a:defRPr kumimoji="1" sz="1200" kern="1200">
        <a:solidFill>
          <a:schemeClr val="tx1"/>
        </a:solidFill>
        <a:latin typeface="Arial" charset="0"/>
        <a:ea typeface="ＭＳ Ｐゴシック" pitchFamily="50" charset="-128"/>
        <a:cs typeface="+mn-cs"/>
      </a:defRPr>
    </a:lvl6pPr>
    <a:lvl7pPr marL="2743200" algn="l" defTabSz="914400" rtl="0" eaLnBrk="1" latinLnBrk="0" hangingPunct="1">
      <a:defRPr kumimoji="1" sz="1200" kern="1200">
        <a:solidFill>
          <a:schemeClr val="tx1"/>
        </a:solidFill>
        <a:latin typeface="Arial" charset="0"/>
        <a:ea typeface="ＭＳ Ｐゴシック" pitchFamily="50" charset="-128"/>
        <a:cs typeface="+mn-cs"/>
      </a:defRPr>
    </a:lvl7pPr>
    <a:lvl8pPr marL="3200400" algn="l" defTabSz="914400" rtl="0" eaLnBrk="1" latinLnBrk="0" hangingPunct="1">
      <a:defRPr kumimoji="1" sz="1200" kern="1200">
        <a:solidFill>
          <a:schemeClr val="tx1"/>
        </a:solidFill>
        <a:latin typeface="Arial" charset="0"/>
        <a:ea typeface="ＭＳ Ｐゴシック" pitchFamily="50" charset="-128"/>
        <a:cs typeface="+mn-cs"/>
      </a:defRPr>
    </a:lvl8pPr>
    <a:lvl9pPr marL="3657600" algn="l" defTabSz="914400" rtl="0" eaLnBrk="1" latinLnBrk="0" hangingPunct="1">
      <a:defRPr kumimoji="1" sz="12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FF00"/>
    <a:srgbClr val="FF9933"/>
    <a:srgbClr val="FF6600"/>
    <a:srgbClr val="CCFF99"/>
    <a:srgbClr val="99FF66"/>
    <a:srgbClr val="CCFFFF"/>
    <a:srgbClr val="FFCC99"/>
    <a:srgbClr val="FF9999"/>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86" autoAdjust="0"/>
    <p:restoredTop sz="97243" autoAdjust="0"/>
  </p:normalViewPr>
  <p:slideViewPr>
    <p:cSldViewPr>
      <p:cViewPr varScale="1">
        <p:scale>
          <a:sx n="107" d="100"/>
          <a:sy n="107" d="100"/>
        </p:scale>
        <p:origin x="173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3" y="0"/>
            <a:ext cx="29502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a:defRPr/>
            </a:pPr>
            <a:endParaRPr lang="en-US" altLang="ja-JP"/>
          </a:p>
        </p:txBody>
      </p:sp>
      <p:sp>
        <p:nvSpPr>
          <p:cNvPr id="111619" name="Rectangle 3"/>
          <p:cNvSpPr>
            <a:spLocks noGrp="1" noChangeArrowheads="1"/>
          </p:cNvSpPr>
          <p:nvPr>
            <p:ph type="dt" sz="quarter" idx="1"/>
          </p:nvPr>
        </p:nvSpPr>
        <p:spPr bwMode="auto">
          <a:xfrm>
            <a:off x="3855352" y="0"/>
            <a:ext cx="29502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vl1pPr>
          </a:lstStyle>
          <a:p>
            <a:pPr>
              <a:defRPr/>
            </a:pPr>
            <a:endParaRPr lang="en-US" altLang="ja-JP"/>
          </a:p>
        </p:txBody>
      </p:sp>
      <p:sp>
        <p:nvSpPr>
          <p:cNvPr id="111620" name="Rectangle 4"/>
          <p:cNvSpPr>
            <a:spLocks noGrp="1" noChangeArrowheads="1"/>
          </p:cNvSpPr>
          <p:nvPr>
            <p:ph type="ftr" sz="quarter" idx="2"/>
          </p:nvPr>
        </p:nvSpPr>
        <p:spPr bwMode="auto">
          <a:xfrm>
            <a:off x="3" y="9440870"/>
            <a:ext cx="29502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a:lvl1pPr>
          </a:lstStyle>
          <a:p>
            <a:pPr>
              <a:defRPr/>
            </a:pPr>
            <a:endParaRPr lang="en-US" altLang="ja-JP"/>
          </a:p>
        </p:txBody>
      </p:sp>
      <p:sp>
        <p:nvSpPr>
          <p:cNvPr id="111621" name="Rectangle 5"/>
          <p:cNvSpPr>
            <a:spLocks noGrp="1" noChangeArrowheads="1"/>
          </p:cNvSpPr>
          <p:nvPr>
            <p:ph type="sldNum" sz="quarter" idx="3"/>
          </p:nvPr>
        </p:nvSpPr>
        <p:spPr bwMode="auto">
          <a:xfrm>
            <a:off x="3855352" y="9440870"/>
            <a:ext cx="29502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vl1pPr>
          </a:lstStyle>
          <a:p>
            <a:pPr>
              <a:defRPr/>
            </a:pPr>
            <a:fld id="{9E9EAE90-4388-4D02-AE1F-2254104E915B}" type="slidenum">
              <a:rPr lang="en-US" altLang="ja-JP"/>
              <a:pPr>
                <a:defRPr/>
              </a:pPr>
              <a:t>‹#›</a:t>
            </a:fld>
            <a:endParaRPr lang="en-US" altLang="ja-JP"/>
          </a:p>
        </p:txBody>
      </p:sp>
    </p:spTree>
    <p:extLst>
      <p:ext uri="{BB962C8B-B14F-4D97-AF65-F5344CB8AC3E}">
        <p14:creationId xmlns:p14="http://schemas.microsoft.com/office/powerpoint/2010/main" val="59784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3" y="0"/>
            <a:ext cx="29502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a:defRPr/>
            </a:pPr>
            <a:endParaRPr lang="en-US" altLang="ja-JP"/>
          </a:p>
        </p:txBody>
      </p:sp>
      <p:sp>
        <p:nvSpPr>
          <p:cNvPr id="37891" name="Rectangle 3"/>
          <p:cNvSpPr>
            <a:spLocks noGrp="1" noChangeArrowheads="1"/>
          </p:cNvSpPr>
          <p:nvPr>
            <p:ph type="dt" idx="1"/>
          </p:nvPr>
        </p:nvSpPr>
        <p:spPr bwMode="auto">
          <a:xfrm>
            <a:off x="3855352" y="0"/>
            <a:ext cx="29502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vl1pPr>
          </a:lstStyle>
          <a:p>
            <a:pPr>
              <a:defRPr/>
            </a:pPr>
            <a:endParaRPr lang="en-US" altLang="ja-JP"/>
          </a:p>
        </p:txBody>
      </p:sp>
      <p:sp>
        <p:nvSpPr>
          <p:cNvPr id="33796" name="Rectangle 4"/>
          <p:cNvSpPr>
            <a:spLocks noGrp="1" noRot="1" noChangeAspect="1" noChangeArrowheads="1" noTextEdit="1"/>
          </p:cNvSpPr>
          <p:nvPr>
            <p:ph type="sldImg" idx="2"/>
          </p:nvPr>
        </p:nvSpPr>
        <p:spPr bwMode="auto">
          <a:xfrm>
            <a:off x="920750" y="746125"/>
            <a:ext cx="4968875" cy="3725863"/>
          </a:xfrm>
          <a:prstGeom prst="rect">
            <a:avLst/>
          </a:prstGeom>
          <a:noFill/>
          <a:ln w="9525">
            <a:solidFill>
              <a:srgbClr val="000000"/>
            </a:solidFill>
            <a:miter lim="800000"/>
            <a:headEnd/>
            <a:tailEnd/>
          </a:ln>
        </p:spPr>
      </p:sp>
      <p:sp>
        <p:nvSpPr>
          <p:cNvPr id="37893" name="Rectangle 5"/>
          <p:cNvSpPr>
            <a:spLocks noGrp="1" noChangeArrowheads="1"/>
          </p:cNvSpPr>
          <p:nvPr>
            <p:ph type="body" sz="quarter" idx="3"/>
          </p:nvPr>
        </p:nvSpPr>
        <p:spPr bwMode="auto">
          <a:xfrm>
            <a:off x="681201" y="4721225"/>
            <a:ext cx="5444806" cy="44719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37894" name="Rectangle 6"/>
          <p:cNvSpPr>
            <a:spLocks noGrp="1" noChangeArrowheads="1"/>
          </p:cNvSpPr>
          <p:nvPr>
            <p:ph type="ftr" sz="quarter" idx="4"/>
          </p:nvPr>
        </p:nvSpPr>
        <p:spPr bwMode="auto">
          <a:xfrm>
            <a:off x="3" y="9440870"/>
            <a:ext cx="29502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a:lvl1pPr>
          </a:lstStyle>
          <a:p>
            <a:pPr>
              <a:defRPr/>
            </a:pPr>
            <a:endParaRPr lang="en-US" altLang="ja-JP"/>
          </a:p>
        </p:txBody>
      </p:sp>
      <p:sp>
        <p:nvSpPr>
          <p:cNvPr id="37895" name="Rectangle 7"/>
          <p:cNvSpPr>
            <a:spLocks noGrp="1" noChangeArrowheads="1"/>
          </p:cNvSpPr>
          <p:nvPr>
            <p:ph type="sldNum" sz="quarter" idx="5"/>
          </p:nvPr>
        </p:nvSpPr>
        <p:spPr bwMode="auto">
          <a:xfrm>
            <a:off x="3855352" y="9440870"/>
            <a:ext cx="29502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vl1pPr>
          </a:lstStyle>
          <a:p>
            <a:pPr>
              <a:defRPr/>
            </a:pPr>
            <a:fld id="{9962392B-E5E6-464D-905B-56ABC8897F68}" type="slidenum">
              <a:rPr lang="en-US" altLang="ja-JP"/>
              <a:pPr>
                <a:defRPr/>
              </a:pPr>
              <a:t>‹#›</a:t>
            </a:fld>
            <a:endParaRPr lang="en-US" altLang="ja-JP"/>
          </a:p>
        </p:txBody>
      </p:sp>
    </p:spTree>
    <p:extLst>
      <p:ext uri="{BB962C8B-B14F-4D97-AF65-F5344CB8AC3E}">
        <p14:creationId xmlns:p14="http://schemas.microsoft.com/office/powerpoint/2010/main" val="39344200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4C75BDB-F037-4E31-846B-F03AF02D2572}"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E4ADEE7-6B07-45D7-B1CB-0924C69004FC}"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0ED630F-C877-4367-A4BC-7A533A8A0354}"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8"/>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BFCA978-D88A-4582-8845-F60A34FB4925}" type="slidenum">
              <a:rPr lang="en-US" altLang="ja-JP"/>
              <a:pPr>
                <a:defRPr/>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457200" y="1600200"/>
            <a:ext cx="82296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1F7F39D-A825-457B-9D43-1B63D6418C9B}" type="slidenum">
              <a:rPr lang="en-US" altLang="ja-JP"/>
              <a:pPr>
                <a:defRPr/>
              </a:pPr>
              <a: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38588"/>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a:ln/>
        </p:spPr>
        <p:txBody>
          <a:bodyPr/>
          <a:lstStyle>
            <a:lvl1pPr>
              <a:defRPr/>
            </a:lvl1pPr>
          </a:lstStyle>
          <a:p>
            <a:pPr>
              <a:defRPr/>
            </a:pPr>
            <a:fld id="{010CF4C2-4247-4398-95B0-87411DB25864}" type="slidenum">
              <a:rPr lang="en-US" altLang="ja-JP"/>
              <a:pPr>
                <a:defRPr/>
              </a:pPr>
              <a: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38588"/>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a:ln/>
        </p:spPr>
        <p:txBody>
          <a:bodyPr/>
          <a:lstStyle>
            <a:lvl1pPr>
              <a:defRPr/>
            </a:lvl1pPr>
          </a:lstStyle>
          <a:p>
            <a:pPr>
              <a:defRPr/>
            </a:pPr>
            <a:fld id="{FA6CD18E-80AE-4839-B67A-6F983812610F}" type="slidenum">
              <a:rPr lang="en-US" altLang="ja-JP"/>
              <a:pPr>
                <a:defRPr/>
              </a:pPr>
              <a: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C44A919-4089-4D46-ACFC-801DC084EE49}"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969C7EB-54D4-4515-BB41-0E28CA8ACFBE}"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7721C39-FD90-4C0A-A96A-EF1CCD350736}"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73BBA31-B56E-4580-9370-B04F015F393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037E2E9-EE9B-45A6-A64F-624C8455DFF1}"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6FE55E39-0F95-4966-803C-99737B4F36CE}"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0572629-5877-47A0-B227-9E21F0D6061D}"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0465748-432A-4B8D-BED7-41E08F0A5284}"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6E62937-6C69-4498-B671-75F47CADF07C}"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433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229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en-US" altLang="ja-JP"/>
          </a:p>
        </p:txBody>
      </p:sp>
      <p:sp>
        <p:nvSpPr>
          <p:cNvPr id="1229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B662C45-3551-44B1-97EF-2F9725A24CC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 id="2147483669" r:id="rId14"/>
    <p:sldLayoutId id="2147483670" r:id="rId15"/>
    <p:sldLayoutId id="2147483671" r:id="rId16"/>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bwMode="auto">
          <a:xfrm>
            <a:off x="204960" y="3176110"/>
            <a:ext cx="8734079" cy="2989193"/>
          </a:xfrm>
          <a:prstGeom prst="roundRect">
            <a:avLst/>
          </a:prstGeom>
          <a:noFill/>
          <a:ln w="12700" cap="flat" cmpd="sng" algn="ctr">
            <a:solidFill>
              <a:schemeClr val="tx1"/>
            </a:solidFill>
            <a:prstDash val="dash"/>
            <a:round/>
            <a:headEnd type="none" w="med" len="med"/>
            <a:tailEnd type="none" w="med" len="med"/>
          </a:ln>
          <a:effectLst/>
        </p:spPr>
        <p:txBody>
          <a:bodyPr vert="horz" wrap="squar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Arial" charset="0"/>
              <a:ea typeface="ＭＳ Ｐゴシック" pitchFamily="50" charset="-128"/>
            </a:endParaRPr>
          </a:p>
        </p:txBody>
      </p:sp>
      <p:sp>
        <p:nvSpPr>
          <p:cNvPr id="31746" name="Rectangle 3"/>
          <p:cNvSpPr>
            <a:spLocks noGrp="1" noChangeArrowheads="1"/>
          </p:cNvSpPr>
          <p:nvPr>
            <p:ph type="body" idx="1"/>
          </p:nvPr>
        </p:nvSpPr>
        <p:spPr>
          <a:xfrm>
            <a:off x="317166" y="476226"/>
            <a:ext cx="8509668" cy="1461480"/>
          </a:xfrm>
        </p:spPr>
        <p:txBody>
          <a:bodyPr/>
          <a:lstStyle/>
          <a:p>
            <a:pPr eaLnBrk="1" hangingPunct="1">
              <a:lnSpc>
                <a:spcPts val="1600"/>
              </a:lnSpc>
              <a:buFontTx/>
              <a:buNone/>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建設業務の有料職業紹介事業や労働者派遣事業は、建設業が重層的な下請関係のもと、雇用関係があいまいになり雇用管理改善</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ts val="1600"/>
              </a:lnSpc>
              <a:buFontTx/>
              <a:buNone/>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への悪影響が懸念されることなどから、それぞれ「職業安定法」及び「労働者派遣法」により禁止されている。</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ts val="1600"/>
              </a:lnSpc>
              <a:buFontTx/>
              <a:buNone/>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しかし、建設業は、受注状況により現場の労働者が過剰となる場合と不足する場合が同時にみられ、一時的に余剰となった労働</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ts val="1600"/>
              </a:lnSpc>
              <a:buFontTx/>
              <a:buNone/>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者が解雇されるなど、雇用が不安定化するおそれもある。</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ts val="1600"/>
              </a:lnSpc>
              <a:buFontTx/>
              <a:buNone/>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また、建設業は、他産業に比して高齢化が進行し、担い手不足が懸念されていることから、雇用の安定を図ることで人材の確保</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ts val="1600"/>
              </a:lnSpc>
              <a:buFontTx/>
              <a:buNone/>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に取り組むことがより一層求められている。</a:t>
            </a:r>
          </a:p>
        </p:txBody>
      </p:sp>
      <p:sp>
        <p:nvSpPr>
          <p:cNvPr id="25604" name="AutoShape 4"/>
          <p:cNvSpPr>
            <a:spLocks noChangeArrowheads="1"/>
          </p:cNvSpPr>
          <p:nvPr/>
        </p:nvSpPr>
        <p:spPr bwMode="auto">
          <a:xfrm>
            <a:off x="471318" y="51341"/>
            <a:ext cx="8207375" cy="332685"/>
          </a:xfrm>
          <a:prstGeom prst="roundRect">
            <a:avLst>
              <a:gd name="adj" fmla="val 16667"/>
            </a:avLst>
          </a:prstGeom>
          <a:gradFill rotWithShape="1">
            <a:gsLst>
              <a:gs pos="0">
                <a:schemeClr val="accent1"/>
              </a:gs>
              <a:gs pos="50000">
                <a:schemeClr val="bg1"/>
              </a:gs>
              <a:gs pos="100000">
                <a:schemeClr val="accent1"/>
              </a:gs>
            </a:gsLst>
            <a:lin ang="5400000" scaled="1"/>
          </a:gradFill>
          <a:ln w="9525" algn="ctr">
            <a:noFill/>
            <a:round/>
            <a:headEnd/>
            <a:tailEnd/>
          </a:ln>
          <a:effectLst/>
        </p:spPr>
        <p:txBody>
          <a:bodyPr wrap="none" anchor="ctr"/>
          <a:lstStyle/>
          <a:p>
            <a:pPr algn="ctr">
              <a:defRP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建設労働需給調整システムの導入と適正な運営</a:t>
            </a:r>
          </a:p>
        </p:txBody>
      </p:sp>
      <p:sp>
        <p:nvSpPr>
          <p:cNvPr id="2" name="角丸四角形 1"/>
          <p:cNvSpPr/>
          <p:nvPr/>
        </p:nvSpPr>
        <p:spPr bwMode="auto">
          <a:xfrm>
            <a:off x="114762" y="476226"/>
            <a:ext cx="8928992" cy="1461480"/>
          </a:xfrm>
          <a:prstGeom prst="round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Arial" charset="0"/>
              <a:ea typeface="ＭＳ Ｐゴシック" pitchFamily="50" charset="-128"/>
            </a:endParaRPr>
          </a:p>
        </p:txBody>
      </p:sp>
      <p:sp>
        <p:nvSpPr>
          <p:cNvPr id="4" name="正方形/長方形 3"/>
          <p:cNvSpPr/>
          <p:nvPr/>
        </p:nvSpPr>
        <p:spPr bwMode="auto">
          <a:xfrm>
            <a:off x="107504" y="2230428"/>
            <a:ext cx="8928992" cy="4023892"/>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Arial" charset="0"/>
              <a:ea typeface="ＭＳ Ｐゴシック" pitchFamily="50" charset="-128"/>
            </a:endParaRPr>
          </a:p>
        </p:txBody>
      </p:sp>
      <p:sp>
        <p:nvSpPr>
          <p:cNvPr id="17" name="Rectangle 3"/>
          <p:cNvSpPr txBox="1">
            <a:spLocks noChangeArrowheads="1"/>
          </p:cNvSpPr>
          <p:nvPr/>
        </p:nvSpPr>
        <p:spPr bwMode="auto">
          <a:xfrm>
            <a:off x="210821" y="2280599"/>
            <a:ext cx="8825675" cy="72907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ts val="1600"/>
              </a:lnSpc>
              <a:buFontTx/>
              <a:buNone/>
            </a:pPr>
            <a:r>
              <a:rPr lang="ja-JP" altLang="en-US" sz="1100" kern="0" dirty="0" smtClean="0">
                <a:latin typeface="メイリオ" panose="020B0604030504040204" pitchFamily="50" charset="-128"/>
                <a:ea typeface="メイリオ" panose="020B0604030504040204" pitchFamily="50" charset="-128"/>
                <a:cs typeface="メイリオ" panose="020B0604030504040204" pitchFamily="50" charset="-128"/>
              </a:rPr>
              <a:t> ○　上記課題を踏まえ、建設業務労働者の雇用の安定等を図るため、「建設労働者の雇用の改善等に関する法律」に基づき、①事業主団</a:t>
            </a:r>
            <a:endParaRPr lang="en-US" altLang="ja-JP" sz="1100" kern="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ts val="1600"/>
              </a:lnSpc>
              <a:buFontTx/>
              <a:buNone/>
            </a:pPr>
            <a:r>
              <a:rPr lang="ja-JP" altLang="en-US" sz="1100" kern="0" dirty="0" smtClean="0">
                <a:latin typeface="メイリオ" panose="020B0604030504040204" pitchFamily="50" charset="-128"/>
                <a:ea typeface="メイリオ" panose="020B0604030504040204" pitchFamily="50" charset="-128"/>
                <a:cs typeface="メイリオ" panose="020B0604030504040204" pitchFamily="50" charset="-128"/>
              </a:rPr>
              <a:t>　体が実施計画の認定を受けた上で、②事業主団体が許可を受けて建設業務に関する有料職業紹介事業を実施、③事業主団体の構成事業</a:t>
            </a:r>
            <a:endParaRPr lang="en-US" altLang="ja-JP" sz="1100" kern="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ts val="1600"/>
              </a:lnSpc>
              <a:buFontTx/>
              <a:buNone/>
            </a:pPr>
            <a:r>
              <a:rPr lang="ja-JP" altLang="en-US" sz="1100" kern="0" dirty="0" smtClean="0">
                <a:latin typeface="メイリオ" panose="020B0604030504040204" pitchFamily="50" charset="-128"/>
                <a:ea typeface="メイリオ" panose="020B0604030504040204" pitchFamily="50" charset="-128"/>
                <a:cs typeface="メイリオ" panose="020B0604030504040204" pitchFamily="50" charset="-128"/>
              </a:rPr>
              <a:t>　主が許可を受けて建設業務労働者就業機会確保事業（他の事業主への常時雇用する建設業務労働者の送り出し）を実施することが可能。</a:t>
            </a:r>
            <a:endParaRPr lang="en-US" altLang="ja-JP" sz="1100" kern="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ts val="2000"/>
              </a:lnSpc>
              <a:buFontTx/>
              <a:buNone/>
            </a:pPr>
            <a:endParaRPr lang="en-US" altLang="ja-JP" sz="1100" kern="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ts val="2000"/>
              </a:lnSpc>
              <a:buFontTx/>
              <a:buNone/>
            </a:pPr>
            <a:endParaRPr lang="ja-JP" altLang="en-US" sz="1100" kern="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テキスト ボックス 20"/>
          <p:cNvSpPr txBox="1"/>
          <p:nvPr/>
        </p:nvSpPr>
        <p:spPr>
          <a:xfrm>
            <a:off x="151213" y="3362748"/>
            <a:ext cx="1620305" cy="861774"/>
          </a:xfrm>
          <a:prstGeom prst="rect">
            <a:avLst/>
          </a:prstGeom>
          <a:noFill/>
        </p:spPr>
        <p:txBody>
          <a:bodyPr wrap="square" rtlCol="0">
            <a:spAutoFit/>
          </a:bodyPr>
          <a:lstStyle/>
          <a:p>
            <a:pPr>
              <a:lnSpc>
                <a:spcPts val="15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○労働政策審議会に諮問</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の上、</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厚生労働大臣の</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認定（①）や許可</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（②③）を受けて実施</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233406" y="6254320"/>
            <a:ext cx="8810348" cy="430887"/>
          </a:xfrm>
          <a:prstGeom prst="rect">
            <a:avLst/>
          </a:prstGeom>
          <a:noFill/>
        </p:spPr>
        <p:txBody>
          <a:bodyPr wrap="square" rtlCol="0">
            <a:spAutoFit/>
          </a:bodyPr>
          <a:lstStyle/>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建設業務労働者：建設工事の現場において、土木、建築その他工作物の建設、改造、保存、修理、変更、破壊若しくは解体の作業</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又はこれらの準備の作業に係る業務に主として従事する労働者</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237405" y="4945049"/>
            <a:ext cx="1207511" cy="877163"/>
          </a:xfrm>
          <a:prstGeom prst="rect">
            <a:avLst/>
          </a:prstGeom>
          <a:noFill/>
        </p:spPr>
        <p:txBody>
          <a:bodyPr wrap="square" rtlCol="0">
            <a:spAutoFit/>
          </a:bodyPr>
          <a:lstStyle/>
          <a:p>
            <a:pPr>
              <a:lnSpc>
                <a:spcPts val="16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○②③は、実施</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計画に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従って</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実施</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750" name="Rectangle 7"/>
          <p:cNvSpPr>
            <a:spLocks noChangeArrowheads="1"/>
          </p:cNvSpPr>
          <p:nvPr/>
        </p:nvSpPr>
        <p:spPr bwMode="auto">
          <a:xfrm>
            <a:off x="1791944" y="3056092"/>
            <a:ext cx="3423187" cy="293875"/>
          </a:xfrm>
          <a:prstGeom prst="rect">
            <a:avLst/>
          </a:prstGeom>
          <a:solidFill>
            <a:schemeClr val="bg1"/>
          </a:solidFill>
          <a:ln w="12700" algn="ctr">
            <a:solidFill>
              <a:schemeClr val="tx1"/>
            </a:solidFill>
            <a:miter lim="800000"/>
            <a:headEnd/>
            <a:tailEnd/>
          </a:ln>
        </p:spPr>
        <p:txBody>
          <a:bodyPr lIns="90000" tIns="46800" rIns="90000" bIns="46800" anchor="ctr"/>
          <a:lstStyle/>
          <a:p>
            <a:pPr algn="ct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①実施</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計画の策定（事業主団体</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749" name="AutoShape 6"/>
          <p:cNvSpPr>
            <a:spLocks noChangeArrowheads="1"/>
          </p:cNvSpPr>
          <p:nvPr/>
        </p:nvSpPr>
        <p:spPr bwMode="auto">
          <a:xfrm>
            <a:off x="1685034" y="3425822"/>
            <a:ext cx="3608438" cy="1310343"/>
          </a:xfrm>
          <a:prstGeom prst="roundRect">
            <a:avLst>
              <a:gd name="adj" fmla="val 16667"/>
            </a:avLst>
          </a:prstGeom>
          <a:solidFill>
            <a:schemeClr val="accent1"/>
          </a:solidFill>
          <a:ln w="9525" algn="ctr">
            <a:solidFill>
              <a:schemeClr val="tx1"/>
            </a:solidFill>
            <a:round/>
            <a:headEnd/>
            <a:tailEnd/>
          </a:ln>
        </p:spPr>
        <p:txBody>
          <a:bodyPr lIns="90000" tIns="46800" rIns="90000" bIns="46800"/>
          <a:lstStyle/>
          <a:p>
            <a:r>
              <a:rPr lang="ja-JP" altLang="en-US" sz="1050" dirty="0">
                <a:solidFill>
                  <a:schemeClr val="tx2"/>
                </a:solidFill>
              </a:rPr>
              <a:t>　</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Rectangle 3"/>
          <p:cNvSpPr txBox="1">
            <a:spLocks noChangeArrowheads="1"/>
          </p:cNvSpPr>
          <p:nvPr/>
        </p:nvSpPr>
        <p:spPr bwMode="auto">
          <a:xfrm>
            <a:off x="1800397" y="3501008"/>
            <a:ext cx="3423186" cy="1182667"/>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ts val="1300"/>
              </a:lnSpc>
              <a:buFontTx/>
              <a:buNone/>
            </a:pPr>
            <a:r>
              <a:rPr lang="ja-JP" altLang="en-US" sz="1050" kern="0" dirty="0" smtClean="0">
                <a:latin typeface="メイリオ" panose="020B0604030504040204" pitchFamily="50" charset="-128"/>
                <a:ea typeface="メイリオ" panose="020B0604030504040204" pitchFamily="50" charset="-128"/>
                <a:cs typeface="メイリオ" panose="020B0604030504040204" pitchFamily="50" charset="-128"/>
              </a:rPr>
              <a:t>　次</a:t>
            </a:r>
            <a:r>
              <a:rPr lang="ja-JP" altLang="en-US" sz="1050" kern="0" dirty="0">
                <a:latin typeface="メイリオ" panose="020B0604030504040204" pitchFamily="50" charset="-128"/>
                <a:ea typeface="メイリオ" panose="020B0604030504040204" pitchFamily="50" charset="-128"/>
                <a:cs typeface="メイリオ" panose="020B0604030504040204" pitchFamily="50" charset="-128"/>
              </a:rPr>
              <a:t>の改善措置を一体的</a:t>
            </a:r>
            <a:r>
              <a:rPr lang="ja-JP" altLang="en-US" sz="1050" kern="0" dirty="0" smtClean="0">
                <a:latin typeface="メイリオ" panose="020B0604030504040204" pitchFamily="50" charset="-128"/>
                <a:ea typeface="メイリオ" panose="020B0604030504040204" pitchFamily="50" charset="-128"/>
                <a:cs typeface="メイリオ" panose="020B0604030504040204" pitchFamily="50" charset="-128"/>
              </a:rPr>
              <a:t>に実施する計画</a:t>
            </a:r>
            <a:r>
              <a:rPr lang="ja-JP" altLang="en-US" sz="1050" kern="0" dirty="0">
                <a:latin typeface="メイリオ" panose="020B0604030504040204" pitchFamily="50" charset="-128"/>
                <a:ea typeface="メイリオ" panose="020B0604030504040204" pitchFamily="50" charset="-128"/>
                <a:cs typeface="メイリオ" panose="020B0604030504040204" pitchFamily="50" charset="-128"/>
              </a:rPr>
              <a:t>（期間は</a:t>
            </a:r>
            <a:r>
              <a:rPr lang="ja-JP" altLang="en-US" sz="1050" kern="0" dirty="0" smtClean="0">
                <a:latin typeface="メイリオ" panose="020B0604030504040204" pitchFamily="50" charset="-128"/>
                <a:ea typeface="メイリオ" panose="020B0604030504040204" pitchFamily="50" charset="-128"/>
                <a:cs typeface="メイリオ" panose="020B0604030504040204" pitchFamily="50" charset="-128"/>
              </a:rPr>
              <a:t>３年</a:t>
            </a:r>
            <a:endParaRPr lang="en-US" altLang="ja-JP" sz="1050" kern="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ts val="1300"/>
              </a:lnSpc>
              <a:buFontTx/>
              <a:buNone/>
            </a:pPr>
            <a:r>
              <a:rPr lang="ja-JP" altLang="en-US" sz="1050" kern="0" dirty="0" smtClean="0">
                <a:latin typeface="メイリオ" panose="020B0604030504040204" pitchFamily="50" charset="-128"/>
                <a:ea typeface="メイリオ" panose="020B0604030504040204" pitchFamily="50" charset="-128"/>
                <a:cs typeface="メイリオ" panose="020B0604030504040204" pitchFamily="50" charset="-128"/>
              </a:rPr>
              <a:t>　以内</a:t>
            </a:r>
            <a:r>
              <a:rPr lang="ja-JP" altLang="en-US" sz="1050" kern="0" dirty="0">
                <a:latin typeface="メイリオ" panose="020B0604030504040204" pitchFamily="50" charset="-128"/>
                <a:ea typeface="メイリオ" panose="020B0604030504040204" pitchFamily="50" charset="-128"/>
                <a:cs typeface="メイリオ" panose="020B0604030504040204" pitchFamily="50" charset="-128"/>
              </a:rPr>
              <a:t>）を策定</a:t>
            </a:r>
          </a:p>
          <a:p>
            <a:pPr eaLnBrk="1" hangingPunct="1">
              <a:lnSpc>
                <a:spcPts val="1300"/>
              </a:lnSpc>
              <a:buFontTx/>
              <a:buNone/>
            </a:pPr>
            <a:r>
              <a:rPr lang="ja-JP" altLang="en-US" sz="1050" kern="0" dirty="0" smtClean="0">
                <a:latin typeface="メイリオ" panose="020B0604030504040204" pitchFamily="50" charset="-128"/>
                <a:ea typeface="メイリオ" panose="020B0604030504040204" pitchFamily="50" charset="-128"/>
                <a:cs typeface="メイリオ" panose="020B0604030504040204" pitchFamily="50" charset="-128"/>
              </a:rPr>
              <a:t>１雇用改善、能力開発、福祉の増進に関する措置</a:t>
            </a:r>
            <a:endParaRPr lang="ja-JP" altLang="en-US" sz="1050" kern="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eaLnBrk="1" hangingPunct="1">
              <a:lnSpc>
                <a:spcPts val="1300"/>
              </a:lnSpc>
              <a:buNone/>
            </a:pPr>
            <a:r>
              <a:rPr lang="ja-JP" altLang="en-US" sz="1050" kern="0" dirty="0" smtClean="0">
                <a:latin typeface="メイリオ" panose="020B0604030504040204" pitchFamily="50" charset="-128"/>
                <a:ea typeface="メイリオ" panose="020B0604030504040204" pitchFamily="50" charset="-128"/>
                <a:cs typeface="メイリオ" panose="020B0604030504040204" pitchFamily="50" charset="-128"/>
              </a:rPr>
              <a:t>２有料</a:t>
            </a:r>
            <a:r>
              <a:rPr lang="ja-JP" altLang="en-US" sz="1050" kern="0" dirty="0">
                <a:latin typeface="メイリオ" panose="020B0604030504040204" pitchFamily="50" charset="-128"/>
                <a:ea typeface="メイリオ" panose="020B0604030504040204" pitchFamily="50" charset="-128"/>
                <a:cs typeface="メイリオ" panose="020B0604030504040204" pitchFamily="50" charset="-128"/>
              </a:rPr>
              <a:t>職業</a:t>
            </a:r>
            <a:r>
              <a:rPr lang="ja-JP" altLang="en-US" sz="1050" kern="0" dirty="0" smtClean="0">
                <a:latin typeface="メイリオ" panose="020B0604030504040204" pitchFamily="50" charset="-128"/>
                <a:ea typeface="メイリオ" panose="020B0604030504040204" pitchFamily="50" charset="-128"/>
                <a:cs typeface="メイリオ" panose="020B0604030504040204" pitchFamily="50" charset="-128"/>
              </a:rPr>
              <a:t>紹介事業</a:t>
            </a:r>
            <a:r>
              <a:rPr lang="ja-JP" altLang="en-US" sz="1050" kern="0" dirty="0">
                <a:latin typeface="メイリオ" panose="020B0604030504040204" pitchFamily="50" charset="-128"/>
                <a:ea typeface="メイリオ" panose="020B0604030504040204" pitchFamily="50" charset="-128"/>
                <a:cs typeface="メイリオ" panose="020B0604030504040204" pitchFamily="50" charset="-128"/>
              </a:rPr>
              <a:t>又</a:t>
            </a:r>
            <a:r>
              <a:rPr lang="ja-JP" altLang="en-US" sz="1050" kern="0" dirty="0" smtClean="0">
                <a:latin typeface="メイリオ" panose="020B0604030504040204" pitchFamily="50" charset="-128"/>
                <a:ea typeface="メイリオ" panose="020B0604030504040204" pitchFamily="50" charset="-128"/>
                <a:cs typeface="メイリオ" panose="020B0604030504040204" pitchFamily="50" charset="-128"/>
              </a:rPr>
              <a:t>は構成</a:t>
            </a:r>
            <a:r>
              <a:rPr lang="ja-JP" altLang="en-US" sz="1050" kern="0" dirty="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050" kern="0" dirty="0" smtClean="0">
                <a:latin typeface="メイリオ" panose="020B0604030504040204" pitchFamily="50" charset="-128"/>
                <a:ea typeface="メイリオ" panose="020B0604030504040204" pitchFamily="50" charset="-128"/>
                <a:cs typeface="メイリオ" panose="020B0604030504040204" pitchFamily="50" charset="-128"/>
              </a:rPr>
              <a:t>主による建設業務</a:t>
            </a:r>
            <a:endParaRPr lang="en-US" altLang="ja-JP" sz="1050" kern="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eaLnBrk="1" hangingPunct="1">
              <a:lnSpc>
                <a:spcPts val="1300"/>
              </a:lnSpc>
              <a:buNone/>
            </a:pPr>
            <a:r>
              <a:rPr lang="ja-JP" altLang="en-US" sz="1050" kern="0" dirty="0" smtClean="0">
                <a:latin typeface="メイリオ" panose="020B0604030504040204" pitchFamily="50" charset="-128"/>
                <a:ea typeface="メイリオ" panose="020B0604030504040204" pitchFamily="50" charset="-128"/>
                <a:cs typeface="メイリオ" panose="020B0604030504040204" pitchFamily="50" charset="-128"/>
              </a:rPr>
              <a:t>　労働者就業</a:t>
            </a:r>
            <a:r>
              <a:rPr lang="ja-JP" altLang="en-US" sz="1050" kern="0" dirty="0">
                <a:latin typeface="メイリオ" panose="020B0604030504040204" pitchFamily="50" charset="-128"/>
                <a:ea typeface="メイリオ" panose="020B0604030504040204" pitchFamily="50" charset="-128"/>
                <a:cs typeface="メイリオ" panose="020B0604030504040204" pitchFamily="50" charset="-128"/>
              </a:rPr>
              <a:t>機会</a:t>
            </a:r>
            <a:r>
              <a:rPr lang="ja-JP" altLang="en-US" sz="1050" kern="0" dirty="0" smtClean="0">
                <a:latin typeface="メイリオ" panose="020B0604030504040204" pitchFamily="50" charset="-128"/>
                <a:ea typeface="メイリオ" panose="020B0604030504040204" pitchFamily="50" charset="-128"/>
                <a:cs typeface="メイリオ" panose="020B0604030504040204" pitchFamily="50" charset="-128"/>
              </a:rPr>
              <a:t>確保事業に関する措置</a:t>
            </a:r>
            <a:endParaRPr lang="en-US" altLang="ja-JP" sz="1050" kern="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Rectangle 7"/>
          <p:cNvSpPr>
            <a:spLocks noChangeArrowheads="1"/>
          </p:cNvSpPr>
          <p:nvPr/>
        </p:nvSpPr>
        <p:spPr bwMode="auto">
          <a:xfrm>
            <a:off x="1663755" y="4950499"/>
            <a:ext cx="3252440" cy="267159"/>
          </a:xfrm>
          <a:prstGeom prst="rect">
            <a:avLst/>
          </a:prstGeom>
          <a:solidFill>
            <a:schemeClr val="bg1"/>
          </a:solidFill>
          <a:ln w="12700" algn="ctr">
            <a:solidFill>
              <a:schemeClr val="tx1"/>
            </a:solidFill>
            <a:miter lim="800000"/>
            <a:headEnd/>
            <a:tailEnd/>
          </a:ln>
        </p:spPr>
        <p:txBody>
          <a:bodyPr lIns="90000" tIns="46800" rIns="90000" bIns="46800" anchor="ctr"/>
          <a:lstStyle/>
          <a:p>
            <a:pPr algn="ct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②建設業務有料職業紹介事業（①の事業</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主団体</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a:solidFill>
                <a:schemeClr val="tx2"/>
              </a:solidFill>
            </a:endParaRPr>
          </a:p>
        </p:txBody>
      </p:sp>
      <p:sp>
        <p:nvSpPr>
          <p:cNvPr id="16" name="Rectangle 7"/>
          <p:cNvSpPr>
            <a:spLocks noChangeArrowheads="1"/>
          </p:cNvSpPr>
          <p:nvPr/>
        </p:nvSpPr>
        <p:spPr bwMode="auto">
          <a:xfrm>
            <a:off x="5135033" y="4865504"/>
            <a:ext cx="3254760" cy="378896"/>
          </a:xfrm>
          <a:prstGeom prst="rect">
            <a:avLst/>
          </a:prstGeom>
          <a:solidFill>
            <a:schemeClr val="bg1"/>
          </a:solidFill>
          <a:ln w="12700" algn="ctr">
            <a:solidFill>
              <a:schemeClr val="tx1"/>
            </a:solidFill>
            <a:miter lim="800000"/>
            <a:headEnd/>
            <a:tailEnd/>
          </a:ln>
        </p:spPr>
        <p:txBody>
          <a:bodyPr lIns="90000" tIns="46800" rIns="90000" bIns="46800" anchor="ctr"/>
          <a:lstStyle/>
          <a:p>
            <a:pPr algn="ct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③建設業務労働者就業機会確保事業</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（①の事業主団体の構成事業主）</a:t>
            </a:r>
            <a:endParaRPr lang="en-US" altLang="ja-JP" sz="1050" dirty="0">
              <a:solidFill>
                <a:schemeClr val="tx2"/>
              </a:solidFill>
            </a:endParaRPr>
          </a:p>
        </p:txBody>
      </p:sp>
      <p:grpSp>
        <p:nvGrpSpPr>
          <p:cNvPr id="7" name="グループ化 6"/>
          <p:cNvGrpSpPr/>
          <p:nvPr/>
        </p:nvGrpSpPr>
        <p:grpSpPr>
          <a:xfrm>
            <a:off x="1531818" y="5229200"/>
            <a:ext cx="6956377" cy="910575"/>
            <a:chOff x="1531818" y="4665458"/>
            <a:chExt cx="6956377" cy="910575"/>
          </a:xfrm>
        </p:grpSpPr>
        <p:sp>
          <p:nvSpPr>
            <p:cNvPr id="13" name="AutoShape 6"/>
            <p:cNvSpPr>
              <a:spLocks noChangeArrowheads="1"/>
            </p:cNvSpPr>
            <p:nvPr/>
          </p:nvSpPr>
          <p:spPr bwMode="auto">
            <a:xfrm>
              <a:off x="1531818" y="4666697"/>
              <a:ext cx="3450593" cy="900317"/>
            </a:xfrm>
            <a:prstGeom prst="roundRect">
              <a:avLst>
                <a:gd name="adj" fmla="val 16667"/>
              </a:avLst>
            </a:prstGeom>
            <a:solidFill>
              <a:srgbClr val="92D050"/>
            </a:solidFill>
            <a:ln w="9525" algn="ctr">
              <a:solidFill>
                <a:schemeClr val="tx1"/>
              </a:solidFill>
              <a:round/>
              <a:headEnd/>
              <a:tailEnd/>
            </a:ln>
          </p:spPr>
          <p:txBody>
            <a:bodyPr lIns="90000" tIns="46800" rIns="90000" bIns="46800"/>
            <a:lstStyle/>
            <a:p>
              <a:r>
                <a:rPr lang="ja-JP" altLang="en-US" sz="1050" dirty="0">
                  <a:solidFill>
                    <a:schemeClr val="tx2"/>
                  </a:solidFill>
                </a:rPr>
                <a:t>　</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AutoShape 6"/>
            <p:cNvSpPr>
              <a:spLocks noChangeArrowheads="1"/>
            </p:cNvSpPr>
            <p:nvPr/>
          </p:nvSpPr>
          <p:spPr bwMode="auto">
            <a:xfrm>
              <a:off x="5036631" y="4665458"/>
              <a:ext cx="3451564" cy="910575"/>
            </a:xfrm>
            <a:prstGeom prst="roundRect">
              <a:avLst>
                <a:gd name="adj" fmla="val 16667"/>
              </a:avLst>
            </a:prstGeom>
            <a:solidFill>
              <a:srgbClr val="FFCC99"/>
            </a:solidFill>
            <a:ln w="9525" algn="ctr">
              <a:solidFill>
                <a:schemeClr val="tx1"/>
              </a:solidFill>
              <a:round/>
              <a:headEnd/>
              <a:tailEnd/>
            </a:ln>
          </p:spPr>
          <p:txBody>
            <a:bodyPr lIns="90000" tIns="46800" rIns="90000" bIns="46800"/>
            <a:lstStyle/>
            <a:p>
              <a:r>
                <a:rPr lang="ja-JP" altLang="en-US" sz="1050" dirty="0">
                  <a:solidFill>
                    <a:schemeClr val="tx2"/>
                  </a:solidFill>
                </a:rPr>
                <a:t>　</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3"/>
            <p:cNvSpPr txBox="1">
              <a:spLocks noChangeArrowheads="1"/>
            </p:cNvSpPr>
            <p:nvPr/>
          </p:nvSpPr>
          <p:spPr bwMode="auto">
            <a:xfrm>
              <a:off x="1663754" y="4769675"/>
              <a:ext cx="3252440" cy="759879"/>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ts val="1200"/>
                </a:lnSpc>
                <a:buFontTx/>
                <a:buNone/>
              </a:pPr>
              <a:r>
                <a:rPr lang="ja-JP" altLang="en-US" sz="1050" kern="0" dirty="0" smtClean="0">
                  <a:latin typeface="メイリオ" panose="020B0604030504040204" pitchFamily="50" charset="-128"/>
                  <a:ea typeface="メイリオ" panose="020B0604030504040204" pitchFamily="50" charset="-128"/>
                  <a:cs typeface="メイリオ" panose="020B0604030504040204" pitchFamily="50" charset="-128"/>
                </a:rPr>
                <a:t>・離職を余儀なくされた構成事業主に雇用され</a:t>
              </a:r>
              <a:endParaRPr lang="en-US" altLang="ja-JP" sz="1050" kern="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ts val="1200"/>
                </a:lnSpc>
                <a:buFontTx/>
                <a:buNone/>
              </a:pPr>
              <a:r>
                <a:rPr lang="ja-JP" altLang="en-US" sz="1050" kern="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0" dirty="0" err="1" smtClean="0">
                  <a:latin typeface="メイリオ" panose="020B0604030504040204" pitchFamily="50" charset="-128"/>
                  <a:ea typeface="メイリオ" panose="020B0604030504040204" pitchFamily="50" charset="-128"/>
                  <a:cs typeface="メイリオ" panose="020B0604030504040204" pitchFamily="50" charset="-128"/>
                </a:rPr>
                <a:t>て</a:t>
              </a:r>
              <a:r>
                <a:rPr lang="ja-JP" altLang="en-US" sz="1050" kern="0" dirty="0" smtClean="0">
                  <a:latin typeface="メイリオ" panose="020B0604030504040204" pitchFamily="50" charset="-128"/>
                  <a:ea typeface="メイリオ" panose="020B0604030504040204" pitchFamily="50" charset="-128"/>
                  <a:cs typeface="メイリオ" panose="020B0604030504040204" pitchFamily="50" charset="-128"/>
                </a:rPr>
                <a:t>いる建設業務労働者と、労働者が不足する</a:t>
              </a:r>
              <a:endParaRPr lang="en-US" altLang="ja-JP" sz="1050" kern="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ts val="1200"/>
                </a:lnSpc>
                <a:buFontTx/>
                <a:buNone/>
              </a:pPr>
              <a:r>
                <a:rPr lang="ja-JP" altLang="en-US" sz="1050" kern="0" dirty="0">
                  <a:latin typeface="メイリオ" panose="020B0604030504040204" pitchFamily="50" charset="-128"/>
                  <a:ea typeface="メイリオ" panose="020B0604030504040204" pitchFamily="50" charset="-128"/>
                  <a:cs typeface="メイリオ" panose="020B0604030504040204" pitchFamily="50" charset="-128"/>
                </a:rPr>
                <a:t>　他の</a:t>
              </a:r>
              <a:r>
                <a:rPr lang="ja-JP" altLang="en-US" sz="1050" kern="0" dirty="0" smtClean="0">
                  <a:latin typeface="メイリオ" panose="020B0604030504040204" pitchFamily="50" charset="-128"/>
                  <a:ea typeface="メイリオ" panose="020B0604030504040204" pitchFamily="50" charset="-128"/>
                  <a:cs typeface="メイリオ" panose="020B0604030504040204" pitchFamily="50" charset="-128"/>
                </a:rPr>
                <a:t>構成事業主とのマッチングなど</a:t>
              </a:r>
              <a:endParaRPr lang="en-US" altLang="ja-JP" sz="1050" kern="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Rectangle 3"/>
            <p:cNvSpPr txBox="1">
              <a:spLocks noChangeArrowheads="1"/>
            </p:cNvSpPr>
            <p:nvPr/>
          </p:nvSpPr>
          <p:spPr bwMode="auto">
            <a:xfrm>
              <a:off x="5135032" y="4769675"/>
              <a:ext cx="3254761" cy="772737"/>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ts val="1400"/>
                </a:lnSpc>
                <a:buFontTx/>
                <a:buNone/>
              </a:pPr>
              <a:r>
                <a:rPr lang="ja-JP" altLang="en-US" sz="1050" kern="0" dirty="0" smtClean="0">
                  <a:latin typeface="メイリオ" panose="020B0604030504040204" pitchFamily="50" charset="-128"/>
                  <a:ea typeface="メイリオ" panose="020B0604030504040204" pitchFamily="50" charset="-128"/>
                  <a:cs typeface="メイリオ" panose="020B0604030504040204" pitchFamily="50" charset="-128"/>
                </a:rPr>
                <a:t>・一時的に余剰となる自己の常時雇用する建設</a:t>
              </a:r>
              <a:endParaRPr lang="en-US" altLang="ja-JP" sz="1050" kern="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ts val="1400"/>
                </a:lnSpc>
                <a:buFontTx/>
                <a:buNone/>
              </a:pPr>
              <a:r>
                <a:rPr lang="ja-JP" altLang="en-US" sz="1050" kern="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0" dirty="0" smtClean="0">
                  <a:latin typeface="メイリオ" panose="020B0604030504040204" pitchFamily="50" charset="-128"/>
                  <a:ea typeface="メイリオ" panose="020B0604030504040204" pitchFamily="50" charset="-128"/>
                  <a:cs typeface="メイリオ" panose="020B0604030504040204" pitchFamily="50" charset="-128"/>
                </a:rPr>
                <a:t>業務労働者を、その雇用を維持したまま、他</a:t>
              </a:r>
              <a:endParaRPr lang="en-US" altLang="ja-JP" sz="1050" kern="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ts val="1400"/>
                </a:lnSpc>
                <a:buFontTx/>
                <a:buNone/>
              </a:pPr>
              <a:r>
                <a:rPr lang="ja-JP" altLang="en-US" sz="1050" kern="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0" dirty="0" smtClean="0">
                  <a:latin typeface="メイリオ" panose="020B0604030504040204" pitchFamily="50" charset="-128"/>
                  <a:ea typeface="メイリオ" panose="020B0604030504040204" pitchFamily="50" charset="-128"/>
                  <a:cs typeface="メイリオ" panose="020B0604030504040204" pitchFamily="50" charset="-128"/>
                </a:rPr>
                <a:t>の構成事業主に一時的に送り出し</a:t>
              </a:r>
              <a:endParaRPr lang="en-US" altLang="ja-JP" sz="1050" kern="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5" name="左カーブ矢印 4"/>
          <p:cNvSpPr/>
          <p:nvPr/>
        </p:nvSpPr>
        <p:spPr bwMode="auto">
          <a:xfrm>
            <a:off x="5338180" y="4420428"/>
            <a:ext cx="494304" cy="517952"/>
          </a:xfrm>
          <a:prstGeom prst="curvedLeftArrow">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smtClean="0">
              <a:ln>
                <a:noFill/>
              </a:ln>
              <a:solidFill>
                <a:schemeClr val="tx1"/>
              </a:solidFill>
              <a:effectLst/>
              <a:latin typeface="Arial" charset="0"/>
              <a:ea typeface="ＭＳ Ｐゴシック" pitchFamily="50" charset="-128"/>
            </a:endParaRPr>
          </a:p>
        </p:txBody>
      </p:sp>
      <p:sp>
        <p:nvSpPr>
          <p:cNvPr id="28" name="テキスト ボックス 27"/>
          <p:cNvSpPr txBox="1"/>
          <p:nvPr/>
        </p:nvSpPr>
        <p:spPr>
          <a:xfrm>
            <a:off x="5802896" y="4528359"/>
            <a:ext cx="792603" cy="284693"/>
          </a:xfrm>
          <a:prstGeom prst="rect">
            <a:avLst/>
          </a:prstGeom>
          <a:noFill/>
        </p:spPr>
        <p:txBody>
          <a:bodyPr wrap="square" rtlCol="0">
            <a:spAutoFit/>
          </a:bodyPr>
          <a:lstStyle/>
          <a:p>
            <a:pPr>
              <a:lnSpc>
                <a:spcPts val="15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指導や援助</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下矢印 28"/>
          <p:cNvSpPr/>
          <p:nvPr/>
        </p:nvSpPr>
        <p:spPr bwMode="auto">
          <a:xfrm>
            <a:off x="3503538" y="1975589"/>
            <a:ext cx="2088232" cy="216956"/>
          </a:xfrm>
          <a:prstGeom prst="downArrow">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Arial" charset="0"/>
              <a:ea typeface="ＭＳ Ｐゴシック" pitchFamily="50" charset="-128"/>
            </a:endParaRPr>
          </a:p>
        </p:txBody>
      </p:sp>
      <p:sp>
        <p:nvSpPr>
          <p:cNvPr id="30" name="AutoShape 35"/>
          <p:cNvSpPr>
            <a:spLocks noChangeArrowheads="1"/>
          </p:cNvSpPr>
          <p:nvPr/>
        </p:nvSpPr>
        <p:spPr bwMode="auto">
          <a:xfrm>
            <a:off x="5441703" y="2995929"/>
            <a:ext cx="3629738" cy="1411470"/>
          </a:xfrm>
          <a:prstGeom prst="foldedCorner">
            <a:avLst>
              <a:gd name="adj" fmla="val 12500"/>
            </a:avLst>
          </a:prstGeom>
          <a:solidFill>
            <a:schemeClr val="bg1"/>
          </a:solidFill>
          <a:ln w="9525">
            <a:solidFill>
              <a:schemeClr val="tx1"/>
            </a:solidFill>
            <a:round/>
            <a:headEnd/>
            <a:tailEnd/>
          </a:ln>
        </p:spPr>
        <p:txBody>
          <a:bodyPr lIns="90000" tIns="46800" rIns="90000" bIns="46800"/>
          <a:lstStyle/>
          <a:p>
            <a:pPr algn="l">
              <a:lnSpc>
                <a:spcPts val="1200"/>
              </a:lnSpc>
            </a:pPr>
            <a:r>
              <a:rPr lang="en-US" altLang="ja-JP" sz="8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事業主団体の主な要件</a:t>
            </a:r>
            <a:r>
              <a:rPr lang="en-US" altLang="ja-JP" sz="8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p>
          <a:p>
            <a:pPr>
              <a:lnSpc>
                <a:spcPts val="1200"/>
              </a:lnSpc>
            </a:pPr>
            <a:r>
              <a:rPr lang="ja-JP" altLang="ja-JP" sz="800" dirty="0" smtClean="0">
                <a:latin typeface="メイリオ" panose="020B0604030504040204" pitchFamily="50" charset="-128"/>
                <a:ea typeface="メイリオ" panose="020B0604030504040204" pitchFamily="50" charset="-128"/>
              </a:rPr>
              <a:t>一般</a:t>
            </a:r>
            <a:r>
              <a:rPr lang="ja-JP" altLang="ja-JP" sz="800" dirty="0">
                <a:latin typeface="メイリオ" panose="020B0604030504040204" pitchFamily="50" charset="-128"/>
                <a:ea typeface="メイリオ" panose="020B0604030504040204" pitchFamily="50" charset="-128"/>
              </a:rPr>
              <a:t>社団法人又は一般財団</a:t>
            </a:r>
            <a:r>
              <a:rPr lang="ja-JP" altLang="ja-JP" sz="800" dirty="0" smtClean="0">
                <a:latin typeface="メイリオ" panose="020B0604030504040204" pitchFamily="50" charset="-128"/>
                <a:ea typeface="メイリオ" panose="020B0604030504040204" pitchFamily="50" charset="-128"/>
              </a:rPr>
              <a:t>法人</a:t>
            </a:r>
            <a:r>
              <a:rPr lang="ja-JP" altLang="en-US" sz="800" dirty="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以下「法人」</a:t>
            </a:r>
            <a:r>
              <a:rPr lang="ja-JP" altLang="en-US" sz="800" dirty="0">
                <a:latin typeface="メイリオ" panose="020B0604030504040204" pitchFamily="50" charset="-128"/>
                <a:ea typeface="メイリオ" panose="020B0604030504040204" pitchFamily="50" charset="-128"/>
              </a:rPr>
              <a:t>という。） 、</a:t>
            </a:r>
            <a:r>
              <a:rPr lang="ja-JP" altLang="en-US" sz="800" dirty="0" smtClean="0">
                <a:latin typeface="メイリオ" panose="020B0604030504040204" pitchFamily="50" charset="-128"/>
                <a:ea typeface="メイリオ" panose="020B0604030504040204" pitchFamily="50" charset="-128"/>
              </a:rPr>
              <a:t>中小企業</a:t>
            </a:r>
            <a:r>
              <a:rPr lang="ja-JP" altLang="en-US" sz="800" dirty="0">
                <a:latin typeface="メイリオ" panose="020B0604030504040204" pitchFamily="50" charset="-128"/>
                <a:ea typeface="メイリオ" panose="020B0604030504040204" pitchFamily="50" charset="-128"/>
              </a:rPr>
              <a:t>等協同</a:t>
            </a:r>
            <a:r>
              <a:rPr lang="ja-JP" altLang="en-US" sz="800" dirty="0" smtClean="0">
                <a:latin typeface="メイリオ" panose="020B0604030504040204" pitchFamily="50" charset="-128"/>
                <a:ea typeface="メイリオ" panose="020B0604030504040204" pitchFamily="50" charset="-128"/>
              </a:rPr>
              <a:t>組合法に基づく事業協同</a:t>
            </a:r>
            <a:r>
              <a:rPr lang="ja-JP" altLang="en-US" sz="800" dirty="0">
                <a:latin typeface="メイリオ" panose="020B0604030504040204" pitchFamily="50" charset="-128"/>
                <a:ea typeface="メイリオ" panose="020B0604030504040204" pitchFamily="50" charset="-128"/>
              </a:rPr>
              <a:t>組合又は</a:t>
            </a:r>
            <a:r>
              <a:rPr lang="ja-JP" altLang="en-US" sz="800" dirty="0" smtClean="0">
                <a:latin typeface="メイリオ" panose="020B0604030504040204" pitchFamily="50" charset="-128"/>
                <a:ea typeface="メイリオ" panose="020B0604030504040204" pitchFamily="50" charset="-128"/>
              </a:rPr>
              <a:t>協同組合連合会（別途要件を満たす者に限る）（以下「組合等」という。）などであって、</a:t>
            </a:r>
            <a:endParaRPr lang="en-US" altLang="ja-JP" sz="800" dirty="0" smtClean="0">
              <a:latin typeface="メイリオ" panose="020B0604030504040204" pitchFamily="50" charset="-128"/>
              <a:ea typeface="メイリオ" panose="020B0604030504040204" pitchFamily="50" charset="-128"/>
            </a:endParaRPr>
          </a:p>
          <a:p>
            <a:pPr>
              <a:lnSpc>
                <a:spcPts val="1200"/>
              </a:lnSpc>
            </a:pPr>
            <a:r>
              <a:rPr lang="en-US" altLang="ja-JP" sz="800" dirty="0" smtClean="0">
                <a:latin typeface="メイリオ" panose="020B0604030504040204" pitchFamily="50" charset="-128"/>
                <a:ea typeface="メイリオ" panose="020B0604030504040204" pitchFamily="50" charset="-128"/>
              </a:rPr>
              <a:t>(1)</a:t>
            </a:r>
            <a:r>
              <a:rPr lang="ja-JP" altLang="en-US" sz="800" dirty="0" smtClean="0">
                <a:latin typeface="メイリオ" panose="020B0604030504040204" pitchFamily="50" charset="-128"/>
                <a:ea typeface="メイリオ" panose="020B0604030504040204" pitchFamily="50" charset="-128"/>
              </a:rPr>
              <a:t>　直接</a:t>
            </a:r>
            <a:r>
              <a:rPr lang="ja-JP" altLang="en-US" sz="800" dirty="0">
                <a:latin typeface="メイリオ" panose="020B0604030504040204" pitchFamily="50" charset="-128"/>
                <a:ea typeface="メイリオ" panose="020B0604030504040204" pitchFamily="50" charset="-128"/>
              </a:rPr>
              <a:t>又は間接の</a:t>
            </a:r>
            <a:r>
              <a:rPr lang="ja-JP" altLang="ja-JP" sz="800" dirty="0">
                <a:latin typeface="メイリオ" panose="020B0604030504040204" pitchFamily="50" charset="-128"/>
                <a:ea typeface="メイリオ" panose="020B0604030504040204" pitchFamily="50" charset="-128"/>
              </a:rPr>
              <a:t>構成員の数が</a:t>
            </a:r>
            <a:r>
              <a:rPr lang="en-US" altLang="ja-JP" sz="800" dirty="0">
                <a:latin typeface="メイリオ" panose="020B0604030504040204" pitchFamily="50" charset="-128"/>
                <a:ea typeface="メイリオ" panose="020B0604030504040204" pitchFamily="50" charset="-128"/>
              </a:rPr>
              <a:t>30</a:t>
            </a:r>
            <a:r>
              <a:rPr lang="ja-JP" altLang="ja-JP" sz="800" dirty="0">
                <a:latin typeface="メイリオ" panose="020B0604030504040204" pitchFamily="50" charset="-128"/>
                <a:ea typeface="メイリオ" panose="020B0604030504040204" pitchFamily="50" charset="-128"/>
              </a:rPr>
              <a:t>以上で</a:t>
            </a:r>
            <a:r>
              <a:rPr lang="ja-JP" altLang="ja-JP" sz="800" dirty="0" smtClean="0">
                <a:latin typeface="メイリオ" panose="020B0604030504040204" pitchFamily="50" charset="-128"/>
                <a:ea typeface="メイリオ" panose="020B0604030504040204" pitchFamily="50" charset="-128"/>
              </a:rPr>
              <a:t>あ</a:t>
            </a:r>
            <a:r>
              <a:rPr lang="ja-JP" altLang="en-US" sz="800" dirty="0" smtClean="0">
                <a:latin typeface="メイリオ" panose="020B0604030504040204" pitchFamily="50" charset="-128"/>
                <a:ea typeface="メイリオ" panose="020B0604030504040204" pitchFamily="50" charset="-128"/>
              </a:rPr>
              <a:t>ること。</a:t>
            </a:r>
            <a:endParaRPr lang="en-US" altLang="ja-JP" sz="800" dirty="0" smtClean="0">
              <a:latin typeface="メイリオ" panose="020B0604030504040204" pitchFamily="50" charset="-128"/>
              <a:ea typeface="メイリオ" panose="020B0604030504040204" pitchFamily="50" charset="-128"/>
            </a:endParaRPr>
          </a:p>
          <a:p>
            <a:pPr>
              <a:lnSpc>
                <a:spcPts val="1200"/>
              </a:lnSpc>
            </a:pPr>
            <a:r>
              <a:rPr lang="en-US" altLang="ja-JP" sz="800" dirty="0" smtClean="0">
                <a:latin typeface="メイリオ" panose="020B0604030504040204" pitchFamily="50" charset="-128"/>
                <a:ea typeface="メイリオ" panose="020B0604030504040204" pitchFamily="50" charset="-128"/>
              </a:rPr>
              <a:t>(2)</a:t>
            </a:r>
            <a:r>
              <a:rPr lang="ja-JP" altLang="en-US" sz="800" dirty="0" smtClean="0">
                <a:latin typeface="メイリオ" panose="020B0604030504040204" pitchFamily="50" charset="-128"/>
                <a:ea typeface="メイリオ" panose="020B0604030504040204" pitchFamily="50" charset="-128"/>
              </a:rPr>
              <a:t>　構成員</a:t>
            </a:r>
            <a:r>
              <a:rPr lang="ja-JP" altLang="ja-JP" sz="800" dirty="0" smtClean="0">
                <a:latin typeface="メイリオ" panose="020B0604030504040204" pitchFamily="50" charset="-128"/>
                <a:ea typeface="メイリオ" panose="020B0604030504040204" pitchFamily="50" charset="-128"/>
              </a:rPr>
              <a:t>の</a:t>
            </a:r>
            <a:r>
              <a:rPr lang="en-US" altLang="ja-JP" sz="800" dirty="0">
                <a:latin typeface="メイリオ" panose="020B0604030504040204" pitchFamily="50" charset="-128"/>
                <a:ea typeface="メイリオ" panose="020B0604030504040204" pitchFamily="50" charset="-128"/>
              </a:rPr>
              <a:t>8</a:t>
            </a:r>
            <a:r>
              <a:rPr lang="ja-JP" altLang="ja-JP" sz="800" dirty="0">
                <a:latin typeface="メイリオ" panose="020B0604030504040204" pitchFamily="50" charset="-128"/>
                <a:ea typeface="メイリオ" panose="020B0604030504040204" pitchFamily="50" charset="-128"/>
              </a:rPr>
              <a:t>割以上が建設業法第</a:t>
            </a:r>
            <a:r>
              <a:rPr lang="en-US" altLang="ja-JP" sz="800" dirty="0">
                <a:latin typeface="メイリオ" panose="020B0604030504040204" pitchFamily="50" charset="-128"/>
                <a:ea typeface="メイリオ" panose="020B0604030504040204" pitchFamily="50" charset="-128"/>
              </a:rPr>
              <a:t>3</a:t>
            </a:r>
            <a:r>
              <a:rPr lang="ja-JP" altLang="ja-JP" sz="800" dirty="0">
                <a:latin typeface="メイリオ" panose="020B0604030504040204" pitchFamily="50" charset="-128"/>
                <a:ea typeface="メイリオ" panose="020B0604030504040204" pitchFamily="50" charset="-128"/>
              </a:rPr>
              <a:t>条第</a:t>
            </a:r>
            <a:r>
              <a:rPr lang="en-US" altLang="ja-JP" sz="800" dirty="0">
                <a:latin typeface="メイリオ" panose="020B0604030504040204" pitchFamily="50" charset="-128"/>
                <a:ea typeface="メイリオ" panose="020B0604030504040204" pitchFamily="50" charset="-128"/>
              </a:rPr>
              <a:t>1</a:t>
            </a:r>
            <a:r>
              <a:rPr lang="ja-JP" altLang="ja-JP" sz="800" dirty="0">
                <a:latin typeface="メイリオ" panose="020B0604030504040204" pitchFamily="50" charset="-128"/>
                <a:ea typeface="メイリオ" panose="020B0604030504040204" pitchFamily="50" charset="-128"/>
              </a:rPr>
              <a:t>項の許可を</a:t>
            </a:r>
            <a:r>
              <a:rPr lang="ja-JP" altLang="ja-JP" sz="800" dirty="0" smtClean="0">
                <a:latin typeface="メイリオ" panose="020B0604030504040204" pitchFamily="50" charset="-128"/>
                <a:ea typeface="メイリオ" panose="020B0604030504040204" pitchFamily="50" charset="-128"/>
              </a:rPr>
              <a:t>受けている建設事業</a:t>
            </a:r>
            <a:endParaRPr lang="en-US" altLang="ja-JP" sz="800" dirty="0" smtClean="0">
              <a:latin typeface="メイリオ" panose="020B0604030504040204" pitchFamily="50" charset="-128"/>
              <a:ea typeface="メイリオ" panose="020B0604030504040204" pitchFamily="50" charset="-128"/>
            </a:endParaRPr>
          </a:p>
          <a:p>
            <a:pPr>
              <a:lnSpc>
                <a:spcPts val="1200"/>
              </a:lnSpc>
            </a:pPr>
            <a:r>
              <a:rPr lang="ja-JP" altLang="en-US" sz="800" dirty="0" smtClean="0">
                <a:latin typeface="メイリオ" panose="020B0604030504040204" pitchFamily="50" charset="-128"/>
                <a:ea typeface="メイリオ" panose="020B0604030504040204" pitchFamily="50" charset="-128"/>
              </a:rPr>
              <a:t>　</a:t>
            </a:r>
            <a:r>
              <a:rPr lang="ja-JP" altLang="ja-JP" sz="800" dirty="0" smtClean="0">
                <a:latin typeface="メイリオ" panose="020B0604030504040204" pitchFamily="50" charset="-128"/>
                <a:ea typeface="メイリオ" panose="020B0604030504040204" pitchFamily="50" charset="-128"/>
              </a:rPr>
              <a:t>を</a:t>
            </a:r>
            <a:r>
              <a:rPr lang="ja-JP" altLang="ja-JP" sz="800" dirty="0">
                <a:latin typeface="メイリオ" panose="020B0604030504040204" pitchFamily="50" charset="-128"/>
                <a:ea typeface="メイリオ" panose="020B0604030504040204" pitchFamily="50" charset="-128"/>
              </a:rPr>
              <a:t>主たる事業とする事業主であること</a:t>
            </a:r>
            <a:r>
              <a:rPr lang="ja-JP" altLang="ja-JP" sz="800" dirty="0" smtClean="0">
                <a:latin typeface="メイリオ" panose="020B0604030504040204" pitchFamily="50" charset="-128"/>
                <a:ea typeface="メイリオ" panose="020B0604030504040204" pitchFamily="50" charset="-128"/>
              </a:rPr>
              <a:t>。</a:t>
            </a:r>
            <a:endParaRPr lang="en-US" altLang="ja-JP" sz="800" dirty="0" smtClean="0">
              <a:latin typeface="メイリオ" panose="020B0604030504040204" pitchFamily="50" charset="-128"/>
              <a:ea typeface="メイリオ" panose="020B0604030504040204" pitchFamily="50" charset="-128"/>
            </a:endParaRPr>
          </a:p>
          <a:p>
            <a:pPr>
              <a:lnSpc>
                <a:spcPts val="1200"/>
              </a:lnSpc>
            </a:pPr>
            <a:r>
              <a:rPr lang="en-US" altLang="ja-JP" sz="8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8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組合等においては設立した日から５年以上経過していること。</a:t>
            </a:r>
            <a:endParaRPr lang="en-US" altLang="ja-JP" sz="8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ja-JP" altLang="en-US" sz="8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（法人に</a:t>
            </a:r>
            <a:r>
              <a:rPr lang="ja-JP" altLang="en-US" sz="8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おいては</a:t>
            </a:r>
            <a:r>
              <a:rPr lang="ja-JP" altLang="en-US" sz="8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、事業期間が原則３年以上継続して</a:t>
            </a:r>
            <a:r>
              <a:rPr lang="ja-JP" altLang="en-US" sz="8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いる</a:t>
            </a:r>
            <a:r>
              <a:rPr lang="ja-JP" altLang="en-US" sz="8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こと。）</a:t>
            </a:r>
            <a:endParaRPr lang="ja-JP" altLang="en-US" sz="8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921660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706</Words>
  <Application>Microsoft Office PowerPoint</Application>
  <PresentationFormat>画面に合わせる (4:3)</PresentationFormat>
  <Paragraphs>46</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ＭＳ Ｐ明朝</vt:lpstr>
      <vt:lpstr>メイリオ</vt:lpstr>
      <vt:lpstr>Arial</vt:lpstr>
      <vt:lpstr>標準デザイン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2020-08-07T04:08:06Z</dcterms:created>
  <dcterms:modified xsi:type="dcterms:W3CDTF">2020-08-07T04:08:30Z</dcterms:modified>
</cp:coreProperties>
</file>