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2" r:id="rId3"/>
  </p:sldIdLst>
  <p:sldSz cx="12801600" cy="9601200" type="A3"/>
  <p:notesSz cx="9939338" cy="143684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鈴木 啓太(suzuki-keita)" initials="鈴木" lastIdx="1" clrIdx="0">
    <p:extLst>
      <p:ext uri="{19B8F6BF-5375-455C-9EA6-DF929625EA0E}">
        <p15:presenceInfo xmlns:p15="http://schemas.microsoft.com/office/powerpoint/2012/main" userId="S-1-5-21-4175116151-3849908774-3845857867-3879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4643"/>
  </p:normalViewPr>
  <p:slideViewPr>
    <p:cSldViewPr>
      <p:cViewPr varScale="1">
        <p:scale>
          <a:sx n="76" d="100"/>
          <a:sy n="76" d="100"/>
        </p:scale>
        <p:origin x="1668" y="9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4"/>
            <a:ext cx="4306737" cy="720603"/>
          </a:xfrm>
          <a:prstGeom prst="rect">
            <a:avLst/>
          </a:prstGeom>
        </p:spPr>
        <p:txBody>
          <a:bodyPr vert="horz" lIns="132708" tIns="66354" rIns="132708" bIns="66354"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287" y="4"/>
            <a:ext cx="4306737" cy="720603"/>
          </a:xfrm>
          <a:prstGeom prst="rect">
            <a:avLst/>
          </a:prstGeom>
        </p:spPr>
        <p:txBody>
          <a:bodyPr vert="horz" lIns="132708" tIns="66354" rIns="132708" bIns="66354" rtlCol="0"/>
          <a:lstStyle>
            <a:lvl1pPr algn="r">
              <a:defRPr sz="1700"/>
            </a:lvl1pPr>
          </a:lstStyle>
          <a:p>
            <a:fld id="{2460C064-4ECB-4500-8C83-19F5C758FC81}" type="datetimeFigureOut">
              <a:rPr kumimoji="1" lang="ja-JP" altLang="en-US" smtClean="0"/>
              <a:t>2019/6/13</a:t>
            </a:fld>
            <a:endParaRPr kumimoji="1" lang="ja-JP" altLang="en-US"/>
          </a:p>
        </p:txBody>
      </p:sp>
      <p:sp>
        <p:nvSpPr>
          <p:cNvPr id="4" name="スライド イメージ プレースホルダー 3"/>
          <p:cNvSpPr>
            <a:spLocks noGrp="1" noRot="1" noChangeAspect="1"/>
          </p:cNvSpPr>
          <p:nvPr>
            <p:ph type="sldImg" idx="2"/>
          </p:nvPr>
        </p:nvSpPr>
        <p:spPr>
          <a:xfrm>
            <a:off x="1736725" y="1797050"/>
            <a:ext cx="6465888" cy="4849813"/>
          </a:xfrm>
          <a:prstGeom prst="rect">
            <a:avLst/>
          </a:prstGeom>
          <a:noFill/>
          <a:ln w="12700">
            <a:solidFill>
              <a:prstClr val="black"/>
            </a:solidFill>
          </a:ln>
        </p:spPr>
        <p:txBody>
          <a:bodyPr vert="horz" lIns="132708" tIns="66354" rIns="132708" bIns="66354" rtlCol="0" anchor="ctr"/>
          <a:lstStyle/>
          <a:p>
            <a:endParaRPr lang="ja-JP" altLang="en-US"/>
          </a:p>
        </p:txBody>
      </p:sp>
      <p:sp>
        <p:nvSpPr>
          <p:cNvPr id="5" name="ノート プレースホルダー 4"/>
          <p:cNvSpPr>
            <a:spLocks noGrp="1"/>
          </p:cNvSpPr>
          <p:nvPr>
            <p:ph type="body" sz="quarter" idx="3"/>
          </p:nvPr>
        </p:nvSpPr>
        <p:spPr>
          <a:xfrm>
            <a:off x="994402" y="6914583"/>
            <a:ext cx="7950543" cy="5656965"/>
          </a:xfrm>
          <a:prstGeom prst="rect">
            <a:avLst/>
          </a:prstGeom>
        </p:spPr>
        <p:txBody>
          <a:bodyPr vert="horz" lIns="132708" tIns="66354" rIns="132708" bIns="6635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13647863"/>
            <a:ext cx="4306737" cy="720603"/>
          </a:xfrm>
          <a:prstGeom prst="rect">
            <a:avLst/>
          </a:prstGeom>
        </p:spPr>
        <p:txBody>
          <a:bodyPr vert="horz" lIns="132708" tIns="66354" rIns="132708" bIns="66354"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287" y="13647863"/>
            <a:ext cx="4306737" cy="720603"/>
          </a:xfrm>
          <a:prstGeom prst="rect">
            <a:avLst/>
          </a:prstGeom>
        </p:spPr>
        <p:txBody>
          <a:bodyPr vert="horz" lIns="132708" tIns="66354" rIns="132708" bIns="66354" rtlCol="0" anchor="b"/>
          <a:lstStyle>
            <a:lvl1pPr algn="r">
              <a:defRPr sz="1700"/>
            </a:lvl1pPr>
          </a:lstStyle>
          <a:p>
            <a:fld id="{04AFB75B-CC93-4BB6-9EFA-0BAD73B8161C}" type="slidenum">
              <a:rPr kumimoji="1" lang="ja-JP" altLang="en-US" smtClean="0"/>
              <a:t>‹#›</a:t>
            </a:fld>
            <a:endParaRPr kumimoji="1" lang="ja-JP" altLang="en-US"/>
          </a:p>
        </p:txBody>
      </p:sp>
    </p:spTree>
    <p:extLst>
      <p:ext uri="{BB962C8B-B14F-4D97-AF65-F5344CB8AC3E}">
        <p14:creationId xmlns:p14="http://schemas.microsoft.com/office/powerpoint/2010/main" val="116890170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736725" y="1797050"/>
            <a:ext cx="6465888" cy="48498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4AFB75B-CC93-4BB6-9EFA-0BAD73B8161C}" type="slidenum">
              <a:rPr kumimoji="1" lang="ja-JP" altLang="en-US" smtClean="0"/>
              <a:t>1</a:t>
            </a:fld>
            <a:endParaRPr kumimoji="1" lang="ja-JP" altLang="en-US"/>
          </a:p>
        </p:txBody>
      </p:sp>
    </p:spTree>
    <p:extLst>
      <p:ext uri="{BB962C8B-B14F-4D97-AF65-F5344CB8AC3E}">
        <p14:creationId xmlns:p14="http://schemas.microsoft.com/office/powerpoint/2010/main" val="92741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306772" indent="0" algn="ctr">
              <a:buNone/>
              <a:defRPr>
                <a:solidFill>
                  <a:schemeClr val="tx1">
                    <a:tint val="75000"/>
                  </a:schemeClr>
                </a:solidFill>
              </a:defRPr>
            </a:lvl2pPr>
            <a:lvl3pPr marL="613544" indent="0" algn="ctr">
              <a:buNone/>
              <a:defRPr>
                <a:solidFill>
                  <a:schemeClr val="tx1">
                    <a:tint val="75000"/>
                  </a:schemeClr>
                </a:solidFill>
              </a:defRPr>
            </a:lvl3pPr>
            <a:lvl4pPr marL="920317" indent="0" algn="ctr">
              <a:buNone/>
              <a:defRPr>
                <a:solidFill>
                  <a:schemeClr val="tx1">
                    <a:tint val="75000"/>
                  </a:schemeClr>
                </a:solidFill>
              </a:defRPr>
            </a:lvl4pPr>
            <a:lvl5pPr marL="1227089" indent="0" algn="ctr">
              <a:buNone/>
              <a:defRPr>
                <a:solidFill>
                  <a:schemeClr val="tx1">
                    <a:tint val="75000"/>
                  </a:schemeClr>
                </a:solidFill>
              </a:defRPr>
            </a:lvl5pPr>
            <a:lvl6pPr marL="1533860" indent="0" algn="ctr">
              <a:buNone/>
              <a:defRPr>
                <a:solidFill>
                  <a:schemeClr val="tx1">
                    <a:tint val="75000"/>
                  </a:schemeClr>
                </a:solidFill>
              </a:defRPr>
            </a:lvl6pPr>
            <a:lvl7pPr marL="1840633" indent="0" algn="ctr">
              <a:buNone/>
              <a:defRPr>
                <a:solidFill>
                  <a:schemeClr val="tx1">
                    <a:tint val="75000"/>
                  </a:schemeClr>
                </a:solidFill>
              </a:defRPr>
            </a:lvl7pPr>
            <a:lvl8pPr marL="2147405" indent="0" algn="ctr">
              <a:buNone/>
              <a:defRPr>
                <a:solidFill>
                  <a:schemeClr val="tx1">
                    <a:tint val="75000"/>
                  </a:schemeClr>
                </a:solidFill>
              </a:defRPr>
            </a:lvl8pPr>
            <a:lvl9pPr marL="24541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8"/>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8"/>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2684"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401"/>
            <a:ext cx="10881360" cy="2100262"/>
          </a:xfrm>
        </p:spPr>
        <p:txBody>
          <a:bodyPr anchor="b"/>
          <a:lstStyle>
            <a:lvl1pPr marL="0" indent="0">
              <a:buNone/>
              <a:defRPr sz="1342">
                <a:solidFill>
                  <a:schemeClr val="tx1">
                    <a:tint val="75000"/>
                  </a:schemeClr>
                </a:solidFill>
              </a:defRPr>
            </a:lvl1pPr>
            <a:lvl2pPr marL="306772" indent="0">
              <a:buNone/>
              <a:defRPr sz="1208">
                <a:solidFill>
                  <a:schemeClr val="tx1">
                    <a:tint val="75000"/>
                  </a:schemeClr>
                </a:solidFill>
              </a:defRPr>
            </a:lvl2pPr>
            <a:lvl3pPr marL="613544" indent="0">
              <a:buNone/>
              <a:defRPr sz="1074">
                <a:solidFill>
                  <a:schemeClr val="tx1">
                    <a:tint val="75000"/>
                  </a:schemeClr>
                </a:solidFill>
              </a:defRPr>
            </a:lvl3pPr>
            <a:lvl4pPr marL="920317" indent="0">
              <a:buNone/>
              <a:defRPr sz="939">
                <a:solidFill>
                  <a:schemeClr val="tx1">
                    <a:tint val="75000"/>
                  </a:schemeClr>
                </a:solidFill>
              </a:defRPr>
            </a:lvl4pPr>
            <a:lvl5pPr marL="1227089" indent="0">
              <a:buNone/>
              <a:defRPr sz="939">
                <a:solidFill>
                  <a:schemeClr val="tx1">
                    <a:tint val="75000"/>
                  </a:schemeClr>
                </a:solidFill>
              </a:defRPr>
            </a:lvl5pPr>
            <a:lvl6pPr marL="1533860" indent="0">
              <a:buNone/>
              <a:defRPr sz="939">
                <a:solidFill>
                  <a:schemeClr val="tx1">
                    <a:tint val="75000"/>
                  </a:schemeClr>
                </a:solidFill>
              </a:defRPr>
            </a:lvl6pPr>
            <a:lvl7pPr marL="1840633" indent="0">
              <a:buNone/>
              <a:defRPr sz="939">
                <a:solidFill>
                  <a:schemeClr val="tx1">
                    <a:tint val="75000"/>
                  </a:schemeClr>
                </a:solidFill>
              </a:defRPr>
            </a:lvl7pPr>
            <a:lvl8pPr marL="2147405" indent="0">
              <a:buNone/>
              <a:defRPr sz="939">
                <a:solidFill>
                  <a:schemeClr val="tx1">
                    <a:tint val="75000"/>
                  </a:schemeClr>
                </a:solidFill>
              </a:defRPr>
            </a:lvl8pPr>
            <a:lvl9pPr marL="2454178" indent="0">
              <a:buNone/>
              <a:defRPr sz="93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3"/>
            <a:ext cx="5654040" cy="6336348"/>
          </a:xfrm>
        </p:spPr>
        <p:txBody>
          <a:bodyPr/>
          <a:lstStyle>
            <a:lvl1pPr>
              <a:defRPr sz="1878"/>
            </a:lvl1pPr>
            <a:lvl2pPr>
              <a:defRPr sz="1611"/>
            </a:lvl2pPr>
            <a:lvl3pPr>
              <a:defRPr sz="1342"/>
            </a:lvl3pPr>
            <a:lvl4pPr>
              <a:defRPr sz="1208"/>
            </a:lvl4pPr>
            <a:lvl5pPr>
              <a:defRPr sz="1208"/>
            </a:lvl5pPr>
            <a:lvl6pPr>
              <a:defRPr sz="1208"/>
            </a:lvl6pPr>
            <a:lvl7pPr>
              <a:defRPr sz="1208"/>
            </a:lvl7pPr>
            <a:lvl8pPr>
              <a:defRPr sz="1208"/>
            </a:lvl8pPr>
            <a:lvl9pPr>
              <a:defRPr sz="120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3"/>
            <a:ext cx="5654040" cy="6336348"/>
          </a:xfrm>
        </p:spPr>
        <p:txBody>
          <a:bodyPr/>
          <a:lstStyle>
            <a:lvl1pPr>
              <a:defRPr sz="1878"/>
            </a:lvl1pPr>
            <a:lvl2pPr>
              <a:defRPr sz="1611"/>
            </a:lvl2pPr>
            <a:lvl3pPr>
              <a:defRPr sz="1342"/>
            </a:lvl3pPr>
            <a:lvl4pPr>
              <a:defRPr sz="1208"/>
            </a:lvl4pPr>
            <a:lvl5pPr>
              <a:defRPr sz="1208"/>
            </a:lvl5pPr>
            <a:lvl6pPr>
              <a:defRPr sz="1208"/>
            </a:lvl6pPr>
            <a:lvl7pPr>
              <a:defRPr sz="1208"/>
            </a:lvl7pPr>
            <a:lvl8pPr>
              <a:defRPr sz="1208"/>
            </a:lvl8pPr>
            <a:lvl9pPr>
              <a:defRPr sz="120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5" y="2149158"/>
            <a:ext cx="5656263" cy="895667"/>
          </a:xfrm>
        </p:spPr>
        <p:txBody>
          <a:bodyPr anchor="b"/>
          <a:lstStyle>
            <a:lvl1pPr marL="0" indent="0">
              <a:buNone/>
              <a:defRPr sz="1611" b="1"/>
            </a:lvl1pPr>
            <a:lvl2pPr marL="306772" indent="0">
              <a:buNone/>
              <a:defRPr sz="1342" b="1"/>
            </a:lvl2pPr>
            <a:lvl3pPr marL="613544" indent="0">
              <a:buNone/>
              <a:defRPr sz="1208" b="1"/>
            </a:lvl3pPr>
            <a:lvl4pPr marL="920317" indent="0">
              <a:buNone/>
              <a:defRPr sz="1074" b="1"/>
            </a:lvl4pPr>
            <a:lvl5pPr marL="1227089" indent="0">
              <a:buNone/>
              <a:defRPr sz="1074" b="1"/>
            </a:lvl5pPr>
            <a:lvl6pPr marL="1533860" indent="0">
              <a:buNone/>
              <a:defRPr sz="1074" b="1"/>
            </a:lvl6pPr>
            <a:lvl7pPr marL="1840633" indent="0">
              <a:buNone/>
              <a:defRPr sz="1074" b="1"/>
            </a:lvl7pPr>
            <a:lvl8pPr marL="2147405" indent="0">
              <a:buNone/>
              <a:defRPr sz="1074" b="1"/>
            </a:lvl8pPr>
            <a:lvl9pPr marL="2454178" indent="0">
              <a:buNone/>
              <a:defRPr sz="1074"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5" y="3044825"/>
            <a:ext cx="5656263" cy="5531803"/>
          </a:xfrm>
        </p:spPr>
        <p:txBody>
          <a:bodyPr/>
          <a:lstStyle>
            <a:lvl1pPr>
              <a:defRPr sz="1611"/>
            </a:lvl1pPr>
            <a:lvl2pPr>
              <a:defRPr sz="1342"/>
            </a:lvl2pPr>
            <a:lvl3pPr>
              <a:defRPr sz="1208"/>
            </a:lvl3pPr>
            <a:lvl4pPr>
              <a:defRPr sz="1074"/>
            </a:lvl4pPr>
            <a:lvl5pPr>
              <a:defRPr sz="1074"/>
            </a:lvl5pPr>
            <a:lvl6pPr>
              <a:defRPr sz="1074"/>
            </a:lvl6pPr>
            <a:lvl7pPr>
              <a:defRPr sz="1074"/>
            </a:lvl7pPr>
            <a:lvl8pPr>
              <a:defRPr sz="1074"/>
            </a:lvl8pPr>
            <a:lvl9pPr>
              <a:defRPr sz="107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8" y="2149158"/>
            <a:ext cx="5658486" cy="895667"/>
          </a:xfrm>
        </p:spPr>
        <p:txBody>
          <a:bodyPr anchor="b"/>
          <a:lstStyle>
            <a:lvl1pPr marL="0" indent="0">
              <a:buNone/>
              <a:defRPr sz="1611" b="1"/>
            </a:lvl1pPr>
            <a:lvl2pPr marL="306772" indent="0">
              <a:buNone/>
              <a:defRPr sz="1342" b="1"/>
            </a:lvl2pPr>
            <a:lvl3pPr marL="613544" indent="0">
              <a:buNone/>
              <a:defRPr sz="1208" b="1"/>
            </a:lvl3pPr>
            <a:lvl4pPr marL="920317" indent="0">
              <a:buNone/>
              <a:defRPr sz="1074" b="1"/>
            </a:lvl4pPr>
            <a:lvl5pPr marL="1227089" indent="0">
              <a:buNone/>
              <a:defRPr sz="1074" b="1"/>
            </a:lvl5pPr>
            <a:lvl6pPr marL="1533860" indent="0">
              <a:buNone/>
              <a:defRPr sz="1074" b="1"/>
            </a:lvl6pPr>
            <a:lvl7pPr marL="1840633" indent="0">
              <a:buNone/>
              <a:defRPr sz="1074" b="1"/>
            </a:lvl7pPr>
            <a:lvl8pPr marL="2147405" indent="0">
              <a:buNone/>
              <a:defRPr sz="1074" b="1"/>
            </a:lvl8pPr>
            <a:lvl9pPr marL="2454178" indent="0">
              <a:buNone/>
              <a:defRPr sz="1074"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8" y="3044825"/>
            <a:ext cx="5658486" cy="5531803"/>
          </a:xfrm>
        </p:spPr>
        <p:txBody>
          <a:bodyPr/>
          <a:lstStyle>
            <a:lvl1pPr>
              <a:defRPr sz="1611"/>
            </a:lvl1pPr>
            <a:lvl2pPr>
              <a:defRPr sz="1342"/>
            </a:lvl2pPr>
            <a:lvl3pPr>
              <a:defRPr sz="1208"/>
            </a:lvl3pPr>
            <a:lvl4pPr>
              <a:defRPr sz="1074"/>
            </a:lvl4pPr>
            <a:lvl5pPr>
              <a:defRPr sz="1074"/>
            </a:lvl5pPr>
            <a:lvl6pPr>
              <a:defRPr sz="1074"/>
            </a:lvl6pPr>
            <a:lvl7pPr>
              <a:defRPr sz="1074"/>
            </a:lvl7pPr>
            <a:lvl8pPr>
              <a:defRPr sz="1074"/>
            </a:lvl8pPr>
            <a:lvl9pPr>
              <a:defRPr sz="107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5" y="382270"/>
            <a:ext cx="4211639" cy="1626871"/>
          </a:xfrm>
        </p:spPr>
        <p:txBody>
          <a:bodyPr anchor="b"/>
          <a:lstStyle>
            <a:lvl1pPr algn="l">
              <a:defRPr sz="1342"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4"/>
            <a:ext cx="7156449" cy="8194358"/>
          </a:xfrm>
        </p:spPr>
        <p:txBody>
          <a:bodyPr/>
          <a:lstStyle>
            <a:lvl1pPr>
              <a:defRPr sz="2147"/>
            </a:lvl1pPr>
            <a:lvl2pPr>
              <a:defRPr sz="1878"/>
            </a:lvl2pPr>
            <a:lvl3pPr>
              <a:defRPr sz="1611"/>
            </a:lvl3pPr>
            <a:lvl4pPr>
              <a:defRPr sz="1342"/>
            </a:lvl4pPr>
            <a:lvl5pPr>
              <a:defRPr sz="1342"/>
            </a:lvl5pPr>
            <a:lvl6pPr>
              <a:defRPr sz="1342"/>
            </a:lvl6pPr>
            <a:lvl7pPr>
              <a:defRPr sz="1342"/>
            </a:lvl7pPr>
            <a:lvl8pPr>
              <a:defRPr sz="1342"/>
            </a:lvl8pPr>
            <a:lvl9pPr>
              <a:defRPr sz="134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5" y="2009143"/>
            <a:ext cx="4211639" cy="6567488"/>
          </a:xfrm>
        </p:spPr>
        <p:txBody>
          <a:bodyPr/>
          <a:lstStyle>
            <a:lvl1pPr marL="0" indent="0">
              <a:buNone/>
              <a:defRPr sz="939"/>
            </a:lvl1pPr>
            <a:lvl2pPr marL="306772" indent="0">
              <a:buNone/>
              <a:defRPr sz="806"/>
            </a:lvl2pPr>
            <a:lvl3pPr marL="613544" indent="0">
              <a:buNone/>
              <a:defRPr sz="671"/>
            </a:lvl3pPr>
            <a:lvl4pPr marL="920317" indent="0">
              <a:buNone/>
              <a:defRPr sz="604"/>
            </a:lvl4pPr>
            <a:lvl5pPr marL="1227089" indent="0">
              <a:buNone/>
              <a:defRPr sz="604"/>
            </a:lvl5pPr>
            <a:lvl6pPr marL="1533860" indent="0">
              <a:buNone/>
              <a:defRPr sz="604"/>
            </a:lvl6pPr>
            <a:lvl7pPr marL="1840633" indent="0">
              <a:buNone/>
              <a:defRPr sz="604"/>
            </a:lvl7pPr>
            <a:lvl8pPr marL="2147405" indent="0">
              <a:buNone/>
              <a:defRPr sz="604"/>
            </a:lvl8pPr>
            <a:lvl9pPr marL="2454178" indent="0">
              <a:buNone/>
              <a:defRPr sz="604"/>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4"/>
          </a:xfrm>
        </p:spPr>
        <p:txBody>
          <a:bodyPr anchor="b"/>
          <a:lstStyle>
            <a:lvl1pPr algn="l">
              <a:defRPr sz="1342"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4"/>
            <a:ext cx="7680960" cy="5760720"/>
          </a:xfrm>
        </p:spPr>
        <p:txBody>
          <a:bodyPr/>
          <a:lstStyle>
            <a:lvl1pPr marL="0" indent="0">
              <a:buNone/>
              <a:defRPr sz="2147"/>
            </a:lvl1pPr>
            <a:lvl2pPr marL="306772" indent="0">
              <a:buNone/>
              <a:defRPr sz="1878"/>
            </a:lvl2pPr>
            <a:lvl3pPr marL="613544" indent="0">
              <a:buNone/>
              <a:defRPr sz="1611"/>
            </a:lvl3pPr>
            <a:lvl4pPr marL="920317" indent="0">
              <a:buNone/>
              <a:defRPr sz="1342"/>
            </a:lvl4pPr>
            <a:lvl5pPr marL="1227089" indent="0">
              <a:buNone/>
              <a:defRPr sz="1342"/>
            </a:lvl5pPr>
            <a:lvl6pPr marL="1533860" indent="0">
              <a:buNone/>
              <a:defRPr sz="1342"/>
            </a:lvl6pPr>
            <a:lvl7pPr marL="1840633" indent="0">
              <a:buNone/>
              <a:defRPr sz="1342"/>
            </a:lvl7pPr>
            <a:lvl8pPr marL="2147405" indent="0">
              <a:buNone/>
              <a:defRPr sz="1342"/>
            </a:lvl8pPr>
            <a:lvl9pPr marL="2454178" indent="0">
              <a:buNone/>
              <a:defRPr sz="1342"/>
            </a:lvl9pPr>
          </a:lstStyle>
          <a:p>
            <a:r>
              <a:rPr kumimoji="1" lang="ja-JP" altLang="en-US"/>
              <a:t>図を追加</a:t>
            </a:r>
          </a:p>
        </p:txBody>
      </p:sp>
      <p:sp>
        <p:nvSpPr>
          <p:cNvPr id="4" name="テキスト プレースホルダー 3"/>
          <p:cNvSpPr>
            <a:spLocks noGrp="1"/>
          </p:cNvSpPr>
          <p:nvPr>
            <p:ph type="body" sz="half" idx="2"/>
          </p:nvPr>
        </p:nvSpPr>
        <p:spPr>
          <a:xfrm>
            <a:off x="2509203" y="7514274"/>
            <a:ext cx="7680960" cy="1126806"/>
          </a:xfrm>
        </p:spPr>
        <p:txBody>
          <a:bodyPr/>
          <a:lstStyle>
            <a:lvl1pPr marL="0" indent="0">
              <a:buNone/>
              <a:defRPr sz="939"/>
            </a:lvl1pPr>
            <a:lvl2pPr marL="306772" indent="0">
              <a:buNone/>
              <a:defRPr sz="806"/>
            </a:lvl2pPr>
            <a:lvl3pPr marL="613544" indent="0">
              <a:buNone/>
              <a:defRPr sz="671"/>
            </a:lvl3pPr>
            <a:lvl4pPr marL="920317" indent="0">
              <a:buNone/>
              <a:defRPr sz="604"/>
            </a:lvl4pPr>
            <a:lvl5pPr marL="1227089" indent="0">
              <a:buNone/>
              <a:defRPr sz="604"/>
            </a:lvl5pPr>
            <a:lvl6pPr marL="1533860" indent="0">
              <a:buNone/>
              <a:defRPr sz="604"/>
            </a:lvl6pPr>
            <a:lvl7pPr marL="1840633" indent="0">
              <a:buNone/>
              <a:defRPr sz="604"/>
            </a:lvl7pPr>
            <a:lvl8pPr marL="2147405" indent="0">
              <a:buNone/>
              <a:defRPr sz="604"/>
            </a:lvl8pPr>
            <a:lvl9pPr marL="2454178" indent="0">
              <a:buNone/>
              <a:defRPr sz="604"/>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4"/>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3"/>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4"/>
            <a:ext cx="2987040" cy="511175"/>
          </a:xfrm>
          <a:prstGeom prst="rect">
            <a:avLst/>
          </a:prstGeom>
        </p:spPr>
        <p:txBody>
          <a:bodyPr vert="horz" lIns="91440" tIns="45720" rIns="91440" bIns="45720" rtlCol="0" anchor="ctr"/>
          <a:lstStyle>
            <a:lvl1pPr algn="l">
              <a:defRPr sz="806">
                <a:solidFill>
                  <a:schemeClr val="tx1">
                    <a:tint val="75000"/>
                  </a:schemeClr>
                </a:solidFill>
              </a:defRPr>
            </a:lvl1pPr>
          </a:lstStyle>
          <a:p>
            <a:fld id="{7372D545-8467-428C-B4B7-668AFE11EB3F}" type="datetimeFigureOut">
              <a:rPr kumimoji="1" lang="ja-JP" altLang="en-US" smtClean="0"/>
              <a:t>2019/6/13</a:t>
            </a:fld>
            <a:endParaRPr kumimoji="1" lang="ja-JP" altLang="en-US"/>
          </a:p>
        </p:txBody>
      </p:sp>
      <p:sp>
        <p:nvSpPr>
          <p:cNvPr id="5" name="フッター プレースホルダー 4"/>
          <p:cNvSpPr>
            <a:spLocks noGrp="1"/>
          </p:cNvSpPr>
          <p:nvPr>
            <p:ph type="ftr" sz="quarter" idx="3"/>
          </p:nvPr>
        </p:nvSpPr>
        <p:spPr>
          <a:xfrm>
            <a:off x="4373880" y="8898894"/>
            <a:ext cx="4053840" cy="511175"/>
          </a:xfrm>
          <a:prstGeom prst="rect">
            <a:avLst/>
          </a:prstGeom>
        </p:spPr>
        <p:txBody>
          <a:bodyPr vert="horz" lIns="91440" tIns="45720" rIns="91440" bIns="45720" rtlCol="0" anchor="ctr"/>
          <a:lstStyle>
            <a:lvl1pPr algn="ctr">
              <a:defRPr sz="806">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4"/>
            <a:ext cx="2987040" cy="511175"/>
          </a:xfrm>
          <a:prstGeom prst="rect">
            <a:avLst/>
          </a:prstGeom>
        </p:spPr>
        <p:txBody>
          <a:bodyPr vert="horz" lIns="91440" tIns="45720" rIns="91440" bIns="45720" rtlCol="0" anchor="ctr"/>
          <a:lstStyle>
            <a:lvl1pPr algn="r">
              <a:defRPr sz="806">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13544" rtl="0" eaLnBrk="1" latinLnBrk="0" hangingPunct="1">
        <a:spcBef>
          <a:spcPct val="0"/>
        </a:spcBef>
        <a:buNone/>
        <a:defRPr kumimoji="1" sz="2953" kern="1200">
          <a:solidFill>
            <a:schemeClr val="tx1"/>
          </a:solidFill>
          <a:latin typeface="+mj-lt"/>
          <a:ea typeface="+mj-ea"/>
          <a:cs typeface="+mj-cs"/>
        </a:defRPr>
      </a:lvl1pPr>
    </p:titleStyle>
    <p:bodyStyle>
      <a:lvl1pPr marL="230080" indent="-230080" algn="l" defTabSz="613544" rtl="0" eaLnBrk="1" latinLnBrk="0" hangingPunct="1">
        <a:spcBef>
          <a:spcPct val="20000"/>
        </a:spcBef>
        <a:buFont typeface="Arial" pitchFamily="34" charset="0"/>
        <a:buChar char="•"/>
        <a:defRPr kumimoji="1" sz="2147" kern="1200">
          <a:solidFill>
            <a:schemeClr val="tx1"/>
          </a:solidFill>
          <a:latin typeface="+mn-lt"/>
          <a:ea typeface="+mn-ea"/>
          <a:cs typeface="+mn-cs"/>
        </a:defRPr>
      </a:lvl1pPr>
      <a:lvl2pPr marL="498505" indent="-191732" algn="l" defTabSz="613544" rtl="0" eaLnBrk="1" latinLnBrk="0" hangingPunct="1">
        <a:spcBef>
          <a:spcPct val="20000"/>
        </a:spcBef>
        <a:buFont typeface="Arial" pitchFamily="34" charset="0"/>
        <a:buChar char="–"/>
        <a:defRPr kumimoji="1" sz="1878" kern="1200">
          <a:solidFill>
            <a:schemeClr val="tx1"/>
          </a:solidFill>
          <a:latin typeface="+mn-lt"/>
          <a:ea typeface="+mn-ea"/>
          <a:cs typeface="+mn-cs"/>
        </a:defRPr>
      </a:lvl2pPr>
      <a:lvl3pPr marL="766931" indent="-153387" algn="l" defTabSz="613544" rtl="0" eaLnBrk="1" latinLnBrk="0" hangingPunct="1">
        <a:spcBef>
          <a:spcPct val="20000"/>
        </a:spcBef>
        <a:buFont typeface="Arial" pitchFamily="34" charset="0"/>
        <a:buChar char="•"/>
        <a:defRPr kumimoji="1" sz="1611" kern="1200">
          <a:solidFill>
            <a:schemeClr val="tx1"/>
          </a:solidFill>
          <a:latin typeface="+mn-lt"/>
          <a:ea typeface="+mn-ea"/>
          <a:cs typeface="+mn-cs"/>
        </a:defRPr>
      </a:lvl3pPr>
      <a:lvl4pPr marL="1073702" indent="-153387" algn="l" defTabSz="613544" rtl="0" eaLnBrk="1" latinLnBrk="0" hangingPunct="1">
        <a:spcBef>
          <a:spcPct val="20000"/>
        </a:spcBef>
        <a:buFont typeface="Arial" pitchFamily="34" charset="0"/>
        <a:buChar char="–"/>
        <a:defRPr kumimoji="1" sz="1342" kern="1200">
          <a:solidFill>
            <a:schemeClr val="tx1"/>
          </a:solidFill>
          <a:latin typeface="+mn-lt"/>
          <a:ea typeface="+mn-ea"/>
          <a:cs typeface="+mn-cs"/>
        </a:defRPr>
      </a:lvl4pPr>
      <a:lvl5pPr marL="1380474" indent="-153387" algn="l" defTabSz="613544" rtl="0" eaLnBrk="1" latinLnBrk="0" hangingPunct="1">
        <a:spcBef>
          <a:spcPct val="20000"/>
        </a:spcBef>
        <a:buFont typeface="Arial" pitchFamily="34" charset="0"/>
        <a:buChar char="»"/>
        <a:defRPr kumimoji="1" sz="1342" kern="1200">
          <a:solidFill>
            <a:schemeClr val="tx1"/>
          </a:solidFill>
          <a:latin typeface="+mn-lt"/>
          <a:ea typeface="+mn-ea"/>
          <a:cs typeface="+mn-cs"/>
        </a:defRPr>
      </a:lvl5pPr>
      <a:lvl6pPr marL="1687247" indent="-153387" algn="l" defTabSz="613544" rtl="0" eaLnBrk="1" latinLnBrk="0" hangingPunct="1">
        <a:spcBef>
          <a:spcPct val="20000"/>
        </a:spcBef>
        <a:buFont typeface="Arial" pitchFamily="34" charset="0"/>
        <a:buChar char="•"/>
        <a:defRPr kumimoji="1" sz="1342" kern="1200">
          <a:solidFill>
            <a:schemeClr val="tx1"/>
          </a:solidFill>
          <a:latin typeface="+mn-lt"/>
          <a:ea typeface="+mn-ea"/>
          <a:cs typeface="+mn-cs"/>
        </a:defRPr>
      </a:lvl6pPr>
      <a:lvl7pPr marL="1994019" indent="-153387" algn="l" defTabSz="613544" rtl="0" eaLnBrk="1" latinLnBrk="0" hangingPunct="1">
        <a:spcBef>
          <a:spcPct val="20000"/>
        </a:spcBef>
        <a:buFont typeface="Arial" pitchFamily="34" charset="0"/>
        <a:buChar char="•"/>
        <a:defRPr kumimoji="1" sz="1342" kern="1200">
          <a:solidFill>
            <a:schemeClr val="tx1"/>
          </a:solidFill>
          <a:latin typeface="+mn-lt"/>
          <a:ea typeface="+mn-ea"/>
          <a:cs typeface="+mn-cs"/>
        </a:defRPr>
      </a:lvl7pPr>
      <a:lvl8pPr marL="2300792" indent="-153387" algn="l" defTabSz="613544" rtl="0" eaLnBrk="1" latinLnBrk="0" hangingPunct="1">
        <a:spcBef>
          <a:spcPct val="20000"/>
        </a:spcBef>
        <a:buFont typeface="Arial" pitchFamily="34" charset="0"/>
        <a:buChar char="•"/>
        <a:defRPr kumimoji="1" sz="1342" kern="1200">
          <a:solidFill>
            <a:schemeClr val="tx1"/>
          </a:solidFill>
          <a:latin typeface="+mn-lt"/>
          <a:ea typeface="+mn-ea"/>
          <a:cs typeface="+mn-cs"/>
        </a:defRPr>
      </a:lvl8pPr>
      <a:lvl9pPr marL="2607563" indent="-153387" algn="l" defTabSz="613544" rtl="0" eaLnBrk="1" latinLnBrk="0" hangingPunct="1">
        <a:spcBef>
          <a:spcPct val="20000"/>
        </a:spcBef>
        <a:buFont typeface="Arial" pitchFamily="34" charset="0"/>
        <a:buChar char="•"/>
        <a:defRPr kumimoji="1" sz="1342" kern="1200">
          <a:solidFill>
            <a:schemeClr val="tx1"/>
          </a:solidFill>
          <a:latin typeface="+mn-lt"/>
          <a:ea typeface="+mn-ea"/>
          <a:cs typeface="+mn-cs"/>
        </a:defRPr>
      </a:lvl9pPr>
    </p:bodyStyle>
    <p:otherStyle>
      <a:defPPr>
        <a:defRPr lang="ja-JP"/>
      </a:defPPr>
      <a:lvl1pPr marL="0" algn="l" defTabSz="613544" rtl="0" eaLnBrk="1" latinLnBrk="0" hangingPunct="1">
        <a:defRPr kumimoji="1" sz="1208" kern="1200">
          <a:solidFill>
            <a:schemeClr val="tx1"/>
          </a:solidFill>
          <a:latin typeface="+mn-lt"/>
          <a:ea typeface="+mn-ea"/>
          <a:cs typeface="+mn-cs"/>
        </a:defRPr>
      </a:lvl1pPr>
      <a:lvl2pPr marL="306772" algn="l" defTabSz="613544" rtl="0" eaLnBrk="1" latinLnBrk="0" hangingPunct="1">
        <a:defRPr kumimoji="1" sz="1208" kern="1200">
          <a:solidFill>
            <a:schemeClr val="tx1"/>
          </a:solidFill>
          <a:latin typeface="+mn-lt"/>
          <a:ea typeface="+mn-ea"/>
          <a:cs typeface="+mn-cs"/>
        </a:defRPr>
      </a:lvl2pPr>
      <a:lvl3pPr marL="613544" algn="l" defTabSz="613544" rtl="0" eaLnBrk="1" latinLnBrk="0" hangingPunct="1">
        <a:defRPr kumimoji="1" sz="1208" kern="1200">
          <a:solidFill>
            <a:schemeClr val="tx1"/>
          </a:solidFill>
          <a:latin typeface="+mn-lt"/>
          <a:ea typeface="+mn-ea"/>
          <a:cs typeface="+mn-cs"/>
        </a:defRPr>
      </a:lvl3pPr>
      <a:lvl4pPr marL="920317" algn="l" defTabSz="613544" rtl="0" eaLnBrk="1" latinLnBrk="0" hangingPunct="1">
        <a:defRPr kumimoji="1" sz="1208" kern="1200">
          <a:solidFill>
            <a:schemeClr val="tx1"/>
          </a:solidFill>
          <a:latin typeface="+mn-lt"/>
          <a:ea typeface="+mn-ea"/>
          <a:cs typeface="+mn-cs"/>
        </a:defRPr>
      </a:lvl4pPr>
      <a:lvl5pPr marL="1227089" algn="l" defTabSz="613544" rtl="0" eaLnBrk="1" latinLnBrk="0" hangingPunct="1">
        <a:defRPr kumimoji="1" sz="1208" kern="1200">
          <a:solidFill>
            <a:schemeClr val="tx1"/>
          </a:solidFill>
          <a:latin typeface="+mn-lt"/>
          <a:ea typeface="+mn-ea"/>
          <a:cs typeface="+mn-cs"/>
        </a:defRPr>
      </a:lvl5pPr>
      <a:lvl6pPr marL="1533860" algn="l" defTabSz="613544" rtl="0" eaLnBrk="1" latinLnBrk="0" hangingPunct="1">
        <a:defRPr kumimoji="1" sz="1208" kern="1200">
          <a:solidFill>
            <a:schemeClr val="tx1"/>
          </a:solidFill>
          <a:latin typeface="+mn-lt"/>
          <a:ea typeface="+mn-ea"/>
          <a:cs typeface="+mn-cs"/>
        </a:defRPr>
      </a:lvl6pPr>
      <a:lvl7pPr marL="1840633" algn="l" defTabSz="613544" rtl="0" eaLnBrk="1" latinLnBrk="0" hangingPunct="1">
        <a:defRPr kumimoji="1" sz="1208" kern="1200">
          <a:solidFill>
            <a:schemeClr val="tx1"/>
          </a:solidFill>
          <a:latin typeface="+mn-lt"/>
          <a:ea typeface="+mn-ea"/>
          <a:cs typeface="+mn-cs"/>
        </a:defRPr>
      </a:lvl7pPr>
      <a:lvl8pPr marL="2147405" algn="l" defTabSz="613544" rtl="0" eaLnBrk="1" latinLnBrk="0" hangingPunct="1">
        <a:defRPr kumimoji="1" sz="1208" kern="1200">
          <a:solidFill>
            <a:schemeClr val="tx1"/>
          </a:solidFill>
          <a:latin typeface="+mn-lt"/>
          <a:ea typeface="+mn-ea"/>
          <a:cs typeface="+mn-cs"/>
        </a:defRPr>
      </a:lvl8pPr>
      <a:lvl9pPr marL="2454178" algn="l" defTabSz="613544" rtl="0" eaLnBrk="1" latinLnBrk="0" hangingPunct="1">
        <a:defRPr kumimoji="1" sz="120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グループ化 13"/>
          <p:cNvGrpSpPr/>
          <p:nvPr/>
        </p:nvGrpSpPr>
        <p:grpSpPr>
          <a:xfrm rot="16200000">
            <a:off x="-1415404" y="2277334"/>
            <a:ext cx="8525128" cy="5456677"/>
            <a:chOff x="-439583" y="4412441"/>
            <a:chExt cx="7450140" cy="4784318"/>
          </a:xfrm>
        </p:grpSpPr>
        <p:sp>
          <p:nvSpPr>
            <p:cNvPr id="15" name="角丸四角形 14"/>
            <p:cNvSpPr/>
            <p:nvPr/>
          </p:nvSpPr>
          <p:spPr>
            <a:xfrm>
              <a:off x="87744" y="4853078"/>
              <a:ext cx="6725573" cy="4335123"/>
            </a:xfrm>
            <a:prstGeom prst="roundRect">
              <a:avLst>
                <a:gd name="adj" fmla="val 2194"/>
              </a:avLst>
            </a:prstGeom>
            <a:noFill/>
            <a:ln w="95250" cmpd="sng">
              <a:solidFill>
                <a:schemeClr val="bg1">
                  <a:lumMod val="8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90"/>
            </a:p>
          </p:txBody>
        </p:sp>
        <p:sp>
          <p:nvSpPr>
            <p:cNvPr id="18" name="正方形/長方形 17"/>
            <p:cNvSpPr/>
            <p:nvPr/>
          </p:nvSpPr>
          <p:spPr>
            <a:xfrm>
              <a:off x="2428654" y="4885392"/>
              <a:ext cx="90000" cy="1949162"/>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90"/>
            </a:p>
          </p:txBody>
        </p:sp>
        <p:sp>
          <p:nvSpPr>
            <p:cNvPr id="19" name="正方形/長方形 18"/>
            <p:cNvSpPr/>
            <p:nvPr/>
          </p:nvSpPr>
          <p:spPr>
            <a:xfrm rot="16200000">
              <a:off x="3427174" y="3499778"/>
              <a:ext cx="69252" cy="6703034"/>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90"/>
            </a:p>
          </p:txBody>
        </p:sp>
        <p:sp>
          <p:nvSpPr>
            <p:cNvPr id="20" name="正方形/長方形 19"/>
            <p:cNvSpPr/>
            <p:nvPr/>
          </p:nvSpPr>
          <p:spPr>
            <a:xfrm>
              <a:off x="4377499" y="6893401"/>
              <a:ext cx="91809" cy="22948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90"/>
            </a:p>
          </p:txBody>
        </p:sp>
        <p:sp>
          <p:nvSpPr>
            <p:cNvPr id="21" name="テキスト ボックス 20"/>
            <p:cNvSpPr txBox="1"/>
            <p:nvPr/>
          </p:nvSpPr>
          <p:spPr>
            <a:xfrm>
              <a:off x="2759277" y="5062680"/>
              <a:ext cx="3953393" cy="1770236"/>
            </a:xfrm>
            <a:prstGeom prst="rect">
              <a:avLst/>
            </a:prstGeom>
            <a:noFill/>
          </p:spPr>
          <p:txBody>
            <a:bodyPr wrap="square" rtlCol="0">
              <a:spAutoFit/>
            </a:bodyPr>
            <a:lstStyle/>
            <a:p>
              <a:pPr marL="166972" indent="-166972"/>
              <a:r>
                <a:rPr lang="ja-JP" altLang="en-US" sz="1690" spc="-28" dirty="0">
                  <a:latin typeface="Meiryo UI" panose="020B0604030504040204" pitchFamily="50" charset="-128"/>
                  <a:ea typeface="Meiryo UI" panose="020B0604030504040204" pitchFamily="50" charset="-128"/>
                </a:rPr>
                <a:t>・　大型２種自動車免許取得講座を受講</a:t>
              </a:r>
              <a:endParaRPr lang="en-US" altLang="ja-JP" sz="1690" spc="-28" dirty="0">
                <a:latin typeface="Meiryo UI" panose="020B0604030504040204" pitchFamily="50" charset="-128"/>
                <a:ea typeface="Meiryo UI" panose="020B0604030504040204" pitchFamily="50" charset="-128"/>
              </a:endParaRPr>
            </a:p>
            <a:p>
              <a:pPr marL="166972" indent="-166972"/>
              <a:r>
                <a:rPr lang="ja-JP" altLang="en-US" sz="1690" spc="-28" dirty="0">
                  <a:latin typeface="Meiryo UI" panose="020B0604030504040204" pitchFamily="50" charset="-128"/>
                  <a:ea typeface="Meiryo UI" panose="020B0604030504040204" pitchFamily="50" charset="-128"/>
                </a:rPr>
                <a:t>・　入学料、</a:t>
              </a:r>
              <a:r>
                <a:rPr lang="ja-JP" altLang="en-US" sz="1690" spc="-28" dirty="0" smtClean="0">
                  <a:latin typeface="Meiryo UI" panose="020B0604030504040204" pitchFamily="50" charset="-128"/>
                  <a:ea typeface="Meiryo UI" panose="020B0604030504040204" pitchFamily="50" charset="-128"/>
                </a:rPr>
                <a:t>受講料合わせて</a:t>
              </a:r>
              <a:r>
                <a:rPr lang="en-US" altLang="ja-JP" sz="1690" b="1" spc="-28" dirty="0">
                  <a:latin typeface="Meiryo UI" panose="020B0604030504040204" pitchFamily="50" charset="-128"/>
                  <a:ea typeface="Meiryo UI" panose="020B0604030504040204" pitchFamily="50" charset="-128"/>
                </a:rPr>
                <a:t>20</a:t>
              </a:r>
              <a:r>
                <a:rPr lang="ja-JP" altLang="en-US" sz="1690" b="1" spc="-28" dirty="0">
                  <a:latin typeface="Meiryo UI" panose="020B0604030504040204" pitchFamily="50" charset="-128"/>
                  <a:ea typeface="Meiryo UI" panose="020B0604030504040204" pitchFamily="50" charset="-128"/>
                </a:rPr>
                <a:t>万円の支払い</a:t>
              </a:r>
              <a:endParaRPr lang="en-US" altLang="ja-JP" sz="1690" b="1" spc="-28" dirty="0">
                <a:latin typeface="Meiryo UI" panose="020B0604030504040204" pitchFamily="50" charset="-128"/>
                <a:ea typeface="Meiryo UI" panose="020B0604030504040204" pitchFamily="50" charset="-128"/>
              </a:endParaRPr>
            </a:p>
            <a:p>
              <a:pPr marL="166972" indent="-166972">
                <a:spcBef>
                  <a:spcPts val="563"/>
                </a:spcBef>
              </a:pPr>
              <a:r>
                <a:rPr lang="ja-JP" altLang="en-US" sz="1690" spc="-28" dirty="0">
                  <a:latin typeface="Meiryo UI" panose="020B0604030504040204" pitchFamily="50" charset="-128"/>
                  <a:ea typeface="Meiryo UI" panose="020B0604030504040204" pitchFamily="50" charset="-128"/>
                </a:rPr>
                <a:t>　☞ 訓練修了後、受給要件を確認し、申請。</a:t>
              </a:r>
              <a:endParaRPr lang="en-US" altLang="ja-JP" sz="1690" spc="-28" dirty="0">
                <a:latin typeface="Meiryo UI" panose="020B0604030504040204" pitchFamily="50" charset="-128"/>
                <a:ea typeface="Meiryo UI" panose="020B0604030504040204" pitchFamily="50" charset="-128"/>
              </a:endParaRPr>
            </a:p>
            <a:p>
              <a:pPr marL="166972" indent="-166972"/>
              <a:r>
                <a:rPr lang="ja-JP" altLang="en-US" sz="2254" b="1" spc="-28" dirty="0">
                  <a:solidFill>
                    <a:srgbClr val="FF0000"/>
                  </a:solidFill>
                  <a:latin typeface="Meiryo UI" panose="020B0604030504040204" pitchFamily="50" charset="-128"/>
                  <a:ea typeface="Meiryo UI" panose="020B0604030504040204" pitchFamily="50" charset="-128"/>
                </a:rPr>
                <a:t>　　 </a:t>
              </a:r>
              <a:r>
                <a:rPr lang="en-US" altLang="ja-JP" sz="2254" b="1" spc="-28" dirty="0">
                  <a:solidFill>
                    <a:srgbClr val="FF0000"/>
                  </a:solidFill>
                  <a:latin typeface="Meiryo UI" panose="020B0604030504040204" pitchFamily="50" charset="-128"/>
                  <a:ea typeface="Meiryo UI" panose="020B0604030504040204" pitchFamily="50" charset="-128"/>
                </a:rPr>
                <a:t>4</a:t>
              </a:r>
              <a:r>
                <a:rPr lang="ja-JP" altLang="en-US" sz="2254" b="1" spc="-28" dirty="0">
                  <a:solidFill>
                    <a:srgbClr val="FF0000"/>
                  </a:solidFill>
                  <a:latin typeface="Meiryo UI" panose="020B0604030504040204" pitchFamily="50" charset="-128"/>
                  <a:ea typeface="Meiryo UI" panose="020B0604030504040204" pitchFamily="50" charset="-128"/>
                </a:rPr>
                <a:t>万円（</a:t>
              </a:r>
              <a:r>
                <a:rPr lang="en-US" altLang="ja-JP" sz="2254" b="1" spc="-28" dirty="0">
                  <a:solidFill>
                    <a:srgbClr val="FF0000"/>
                  </a:solidFill>
                  <a:latin typeface="Meiryo UI" panose="020B0604030504040204" pitchFamily="50" charset="-128"/>
                  <a:ea typeface="Meiryo UI" panose="020B0604030504040204" pitchFamily="50" charset="-128"/>
                </a:rPr>
                <a:t>20</a:t>
              </a:r>
              <a:r>
                <a:rPr lang="ja-JP" altLang="en-US" sz="2254" b="1" spc="-28" dirty="0">
                  <a:solidFill>
                    <a:srgbClr val="FF0000"/>
                  </a:solidFill>
                  <a:latin typeface="Meiryo UI" panose="020B0604030504040204" pitchFamily="50" charset="-128"/>
                  <a:ea typeface="Meiryo UI" panose="020B0604030504040204" pitchFamily="50" charset="-128"/>
                </a:rPr>
                <a:t>％）</a:t>
              </a:r>
              <a:r>
                <a:rPr lang="ja-JP" altLang="en-US" sz="1690" spc="-28" dirty="0">
                  <a:latin typeface="Meiryo UI" panose="020B0604030504040204" pitchFamily="50" charset="-128"/>
                  <a:ea typeface="Meiryo UI" panose="020B0604030504040204" pitchFamily="50" charset="-128"/>
                </a:rPr>
                <a:t>が一括で支給。</a:t>
              </a:r>
              <a:endParaRPr lang="en-US" altLang="ja-JP" sz="1690" spc="-28" dirty="0">
                <a:latin typeface="Meiryo UI" panose="020B0604030504040204" pitchFamily="50" charset="-128"/>
                <a:ea typeface="Meiryo UI" panose="020B0604030504040204" pitchFamily="50" charset="-128"/>
              </a:endParaRPr>
            </a:p>
            <a:p>
              <a:pPr marL="166972" indent="-166972"/>
              <a:r>
                <a:rPr lang="ja-JP" altLang="en-US" sz="1127" spc="-28" dirty="0">
                  <a:latin typeface="Meiryo UI" panose="020B0604030504040204" pitchFamily="50" charset="-128"/>
                  <a:ea typeface="Meiryo UI" panose="020B0604030504040204" pitchFamily="50" charset="-128"/>
                </a:rPr>
                <a:t>　</a:t>
              </a:r>
              <a:endParaRPr lang="en-US" altLang="ja-JP" sz="1127" spc="-28" dirty="0">
                <a:latin typeface="Meiryo UI" panose="020B0604030504040204" pitchFamily="50" charset="-128"/>
                <a:ea typeface="Meiryo UI" panose="020B0604030504040204" pitchFamily="50" charset="-128"/>
              </a:endParaRPr>
            </a:p>
            <a:p>
              <a:pPr marL="166972" indent="-166972"/>
              <a:r>
                <a:rPr lang="ja-JP" altLang="en-US" sz="1033" spc="-28" dirty="0">
                  <a:latin typeface="Meiryo UI" panose="020B0604030504040204" pitchFamily="50" charset="-128"/>
                  <a:ea typeface="Meiryo UI" panose="020B0604030504040204" pitchFamily="50" charset="-128"/>
                </a:rPr>
                <a:t>　</a:t>
              </a:r>
              <a:r>
                <a:rPr lang="en-US" altLang="ja-JP" sz="1033" spc="-28" dirty="0">
                  <a:latin typeface="Meiryo UI" panose="020B0604030504040204" pitchFamily="50" charset="-128"/>
                  <a:ea typeface="Meiryo UI" panose="020B0604030504040204" pitchFamily="50" charset="-128"/>
                </a:rPr>
                <a:t>※</a:t>
              </a:r>
              <a:r>
                <a:rPr lang="ja-JP" altLang="en-US" sz="1033" spc="-28" dirty="0">
                  <a:latin typeface="Meiryo UI" panose="020B0604030504040204" pitchFamily="50" charset="-128"/>
                  <a:ea typeface="Meiryo UI" panose="020B0604030504040204" pitchFamily="50" charset="-128"/>
                </a:rPr>
                <a:t>大型２種自動車免許取得講座のうち、一部の要件を満たす</a:t>
              </a:r>
              <a:r>
                <a:rPr lang="en-US" altLang="ja-JP" sz="1033" spc="-28" dirty="0">
                  <a:latin typeface="Meiryo UI" panose="020B0604030504040204" pitchFamily="50" charset="-128"/>
                  <a:ea typeface="Meiryo UI" panose="020B0604030504040204" pitchFamily="50" charset="-128"/>
                </a:rPr>
                <a:t/>
              </a:r>
              <a:br>
                <a:rPr lang="en-US" altLang="ja-JP" sz="1033" spc="-28" dirty="0">
                  <a:latin typeface="Meiryo UI" panose="020B0604030504040204" pitchFamily="50" charset="-128"/>
                  <a:ea typeface="Meiryo UI" panose="020B0604030504040204" pitchFamily="50" charset="-128"/>
                </a:rPr>
              </a:br>
              <a:r>
                <a:rPr lang="ja-JP" altLang="en-US" sz="1033" spc="-28" dirty="0">
                  <a:latin typeface="Meiryo UI" panose="020B0604030504040204" pitchFamily="50" charset="-128"/>
                  <a:ea typeface="Meiryo UI" panose="020B0604030504040204" pitchFamily="50" charset="-128"/>
                </a:rPr>
                <a:t>　講座は給付割合が</a:t>
              </a:r>
              <a:r>
                <a:rPr lang="en-US" altLang="ja-JP" sz="1033" spc="-28" dirty="0">
                  <a:latin typeface="Meiryo UI" panose="020B0604030504040204" pitchFamily="50" charset="-128"/>
                  <a:ea typeface="Meiryo UI" panose="020B0604030504040204" pitchFamily="50" charset="-128"/>
                </a:rPr>
                <a:t>40</a:t>
              </a:r>
              <a:r>
                <a:rPr lang="ja-JP" altLang="en-US" sz="1033" spc="-28" dirty="0">
                  <a:latin typeface="Meiryo UI" panose="020B0604030504040204" pitchFamily="50" charset="-128"/>
                  <a:ea typeface="Meiryo UI" panose="020B0604030504040204" pitchFamily="50" charset="-128"/>
                </a:rPr>
                <a:t>％となります（</a:t>
              </a:r>
              <a:r>
                <a:rPr lang="en-US" altLang="ja-JP" sz="1033" spc="-28" dirty="0">
                  <a:latin typeface="Meiryo UI" panose="020B0604030504040204" pitchFamily="50" charset="-128"/>
                  <a:ea typeface="Meiryo UI" panose="020B0604030504040204" pitchFamily="50" charset="-128"/>
                </a:rPr>
                <a:t>2019</a:t>
              </a:r>
              <a:r>
                <a:rPr lang="ja-JP" altLang="en-US" sz="1033" spc="-28" dirty="0">
                  <a:latin typeface="Meiryo UI" panose="020B0604030504040204" pitchFamily="50" charset="-128"/>
                  <a:ea typeface="Meiryo UI" panose="020B0604030504040204" pitchFamily="50" charset="-128"/>
                </a:rPr>
                <a:t>年</a:t>
              </a:r>
              <a:r>
                <a:rPr lang="en-US" altLang="ja-JP" sz="1033" spc="-28" dirty="0">
                  <a:latin typeface="Meiryo UI" panose="020B0604030504040204" pitchFamily="50" charset="-128"/>
                  <a:ea typeface="Meiryo UI" panose="020B0604030504040204" pitchFamily="50" charset="-128"/>
                </a:rPr>
                <a:t>10</a:t>
              </a:r>
              <a:r>
                <a:rPr lang="ja-JP" altLang="en-US" sz="1033" spc="-28" dirty="0">
                  <a:latin typeface="Meiryo UI" panose="020B0604030504040204" pitchFamily="50" charset="-128"/>
                  <a:ea typeface="Meiryo UI" panose="020B0604030504040204" pitchFamily="50" charset="-128"/>
                </a:rPr>
                <a:t>月以降）。</a:t>
              </a:r>
            </a:p>
            <a:p>
              <a:pPr marL="166972" indent="-166972"/>
              <a:endParaRPr lang="en-US" altLang="ja-JP" sz="1503" spc="-28"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225833" y="7088869"/>
              <a:ext cx="4105383" cy="2107890"/>
            </a:xfrm>
            <a:prstGeom prst="rect">
              <a:avLst/>
            </a:prstGeom>
          </p:spPr>
          <p:txBody>
            <a:bodyPr wrap="square" rtlCol="0">
              <a:spAutoFit/>
            </a:bodyPr>
            <a:lstStyle/>
            <a:p>
              <a:pPr marL="166972" indent="-166972"/>
              <a:r>
                <a:rPr lang="ja-JP" altLang="en-US" sz="1690" spc="-28" dirty="0">
                  <a:latin typeface="Meiryo UI" panose="020B0604030504040204" pitchFamily="50" charset="-128"/>
                  <a:ea typeface="Meiryo UI" panose="020B0604030504040204" pitchFamily="50" charset="-128"/>
                </a:rPr>
                <a:t>・　看護の専門学校に入学し、</a:t>
              </a:r>
              <a:r>
                <a:rPr lang="en-US" altLang="ja-JP" sz="1690" spc="-28" dirty="0">
                  <a:latin typeface="Meiryo UI" panose="020B0604030504040204" pitchFamily="50" charset="-128"/>
                  <a:ea typeface="Meiryo UI" panose="020B0604030504040204" pitchFamily="50" charset="-128"/>
                </a:rPr>
                <a:t>3</a:t>
              </a:r>
              <a:r>
                <a:rPr lang="ja-JP" altLang="en-US" sz="1690" spc="-28" dirty="0">
                  <a:latin typeface="Meiryo UI" panose="020B0604030504040204" pitchFamily="50" charset="-128"/>
                  <a:ea typeface="Meiryo UI" panose="020B0604030504040204" pitchFamily="50" charset="-128"/>
                </a:rPr>
                <a:t>年間通学。　</a:t>
              </a:r>
              <a:endParaRPr lang="en-US" altLang="ja-JP" sz="1690" spc="-28" dirty="0">
                <a:latin typeface="Meiryo UI" panose="020B0604030504040204" pitchFamily="50" charset="-128"/>
                <a:ea typeface="Meiryo UI" panose="020B0604030504040204" pitchFamily="50" charset="-128"/>
              </a:endParaRPr>
            </a:p>
            <a:p>
              <a:pPr marL="166972" indent="-166972"/>
              <a:r>
                <a:rPr lang="ja-JP" altLang="en-US" sz="1690" spc="-28" dirty="0">
                  <a:latin typeface="Meiryo UI" panose="020B0604030504040204" pitchFamily="50" charset="-128"/>
                  <a:ea typeface="Meiryo UI" panose="020B0604030504040204" pitchFamily="50" charset="-128"/>
                </a:rPr>
                <a:t>・　入学料、</a:t>
              </a:r>
              <a:r>
                <a:rPr lang="ja-JP" altLang="en-US" sz="1690" spc="-28" dirty="0" smtClean="0">
                  <a:latin typeface="Meiryo UI" panose="020B0604030504040204" pitchFamily="50" charset="-128"/>
                  <a:ea typeface="Meiryo UI" panose="020B0604030504040204" pitchFamily="50" charset="-128"/>
                </a:rPr>
                <a:t>受講料合わせて</a:t>
              </a:r>
              <a:r>
                <a:rPr lang="en-US" altLang="ja-JP" sz="1690" b="1" spc="-28" dirty="0" smtClean="0">
                  <a:latin typeface="Meiryo UI" panose="020B0604030504040204" pitchFamily="50" charset="-128"/>
                  <a:ea typeface="Meiryo UI" panose="020B0604030504040204" pitchFamily="50" charset="-128"/>
                </a:rPr>
                <a:t>3</a:t>
              </a:r>
              <a:r>
                <a:rPr lang="ja-JP" altLang="en-US" sz="1690" b="1" spc="-28" dirty="0">
                  <a:latin typeface="Meiryo UI" panose="020B0604030504040204" pitchFamily="50" charset="-128"/>
                  <a:ea typeface="Meiryo UI" panose="020B0604030504040204" pitchFamily="50" charset="-128"/>
                </a:rPr>
                <a:t>年で</a:t>
              </a:r>
              <a:r>
                <a:rPr lang="en-US" altLang="ja-JP" sz="1690" b="1" spc="-28" dirty="0">
                  <a:latin typeface="Meiryo UI" panose="020B0604030504040204" pitchFamily="50" charset="-128"/>
                  <a:ea typeface="Meiryo UI" panose="020B0604030504040204" pitchFamily="50" charset="-128"/>
                </a:rPr>
                <a:t>180</a:t>
              </a:r>
              <a:r>
                <a:rPr lang="ja-JP" altLang="en-US" sz="1690" b="1" spc="-28" dirty="0">
                  <a:latin typeface="Meiryo UI" panose="020B0604030504040204" pitchFamily="50" charset="-128"/>
                  <a:ea typeface="Meiryo UI" panose="020B0604030504040204" pitchFamily="50" charset="-128"/>
                </a:rPr>
                <a:t>万円</a:t>
              </a:r>
              <a:r>
                <a:rPr lang="ja-JP" altLang="en-US" sz="1690" spc="-28" dirty="0">
                  <a:latin typeface="Meiryo UI" panose="020B0604030504040204" pitchFamily="50" charset="-128"/>
                  <a:ea typeface="Meiryo UI" panose="020B0604030504040204" pitchFamily="50" charset="-128"/>
                </a:rPr>
                <a:t>。</a:t>
              </a:r>
              <a:endParaRPr lang="en-US" altLang="ja-JP" sz="1690" spc="-28" dirty="0">
                <a:latin typeface="Meiryo UI" panose="020B0604030504040204" pitchFamily="50" charset="-128"/>
                <a:ea typeface="Meiryo UI" panose="020B0604030504040204" pitchFamily="50" charset="-128"/>
              </a:endParaRPr>
            </a:p>
            <a:p>
              <a:pPr marL="166972" indent="-166972">
                <a:spcBef>
                  <a:spcPts val="563"/>
                </a:spcBef>
              </a:pPr>
              <a:r>
                <a:rPr lang="ja-JP" altLang="en-US" sz="1690" spc="-28" dirty="0">
                  <a:latin typeface="Meiryo UI" panose="020B0604030504040204" pitchFamily="50" charset="-128"/>
                  <a:ea typeface="Meiryo UI" panose="020B0604030504040204" pitchFamily="50" charset="-128"/>
                </a:rPr>
                <a:t>　☞ 事前に受給要件を確認し、申請。　</a:t>
              </a:r>
              <a:endParaRPr lang="en-US" altLang="ja-JP" sz="1690" spc="-28" dirty="0">
                <a:latin typeface="Meiryo UI" panose="020B0604030504040204" pitchFamily="50" charset="-128"/>
                <a:ea typeface="Meiryo UI" panose="020B0604030504040204" pitchFamily="50" charset="-128"/>
              </a:endParaRPr>
            </a:p>
            <a:p>
              <a:pPr marL="166972" indent="-166972">
                <a:spcAft>
                  <a:spcPts val="563"/>
                </a:spcAft>
              </a:pPr>
              <a:r>
                <a:rPr lang="ja-JP" altLang="en-US" sz="1690" spc="-28" dirty="0">
                  <a:latin typeface="Meiryo UI" panose="020B0604030504040204" pitchFamily="50" charset="-128"/>
                  <a:ea typeface="Meiryo UI" panose="020B0604030504040204" pitchFamily="50" charset="-128"/>
                </a:rPr>
                <a:t>　　 </a:t>
              </a:r>
              <a:r>
                <a:rPr lang="en-US" altLang="ja-JP" sz="2254" b="1" spc="-28" dirty="0">
                  <a:solidFill>
                    <a:srgbClr val="FF0000"/>
                  </a:solidFill>
                  <a:latin typeface="Meiryo UI" panose="020B0604030504040204" pitchFamily="50" charset="-128"/>
                  <a:ea typeface="Meiryo UI" panose="020B0604030504040204" pitchFamily="50" charset="-128"/>
                </a:rPr>
                <a:t>15</a:t>
              </a:r>
              <a:r>
                <a:rPr lang="ja-JP" altLang="en-US" sz="2254" b="1" spc="-28" dirty="0">
                  <a:solidFill>
                    <a:srgbClr val="FF0000"/>
                  </a:solidFill>
                  <a:latin typeface="Meiryo UI" panose="020B0604030504040204" pitchFamily="50" charset="-128"/>
                  <a:ea typeface="Meiryo UI" panose="020B0604030504040204" pitchFamily="50" charset="-128"/>
                </a:rPr>
                <a:t>万円が半年ごと</a:t>
              </a:r>
              <a:r>
                <a:rPr lang="ja-JP" altLang="en-US" sz="1690" spc="-28" dirty="0">
                  <a:latin typeface="Meiryo UI" panose="020B0604030504040204" pitchFamily="50" charset="-128"/>
                  <a:ea typeface="Meiryo UI" panose="020B0604030504040204" pitchFamily="50" charset="-128"/>
                </a:rPr>
                <a:t>に支給</a:t>
              </a:r>
              <a:r>
                <a:rPr lang="ja-JP" altLang="en-US" sz="1690" spc="-28" dirty="0">
                  <a:latin typeface="HGPｺﾞｼｯｸM" panose="020B0600000000000000" pitchFamily="50" charset="-128"/>
                  <a:ea typeface="HGPｺﾞｼｯｸM" panose="020B0600000000000000" pitchFamily="50" charset="-128"/>
                </a:rPr>
                <a:t>（</a:t>
              </a:r>
              <a:r>
                <a:rPr lang="ja-JP" altLang="en-US" sz="2254" b="1" spc="-28" dirty="0">
                  <a:solidFill>
                    <a:srgbClr val="FF0000"/>
                  </a:solidFill>
                  <a:latin typeface="Meiryo UI" panose="020B0604030504040204" pitchFamily="50" charset="-128"/>
                  <a:ea typeface="Meiryo UI" panose="020B0604030504040204" pitchFamily="50" charset="-128"/>
                </a:rPr>
                <a:t>計</a:t>
              </a:r>
              <a:r>
                <a:rPr lang="en-US" altLang="ja-JP" sz="2254" b="1" spc="-28" dirty="0">
                  <a:solidFill>
                    <a:srgbClr val="FF0000"/>
                  </a:solidFill>
                  <a:latin typeface="Meiryo UI" panose="020B0604030504040204" pitchFamily="50" charset="-128"/>
                  <a:ea typeface="Meiryo UI" panose="020B0604030504040204" pitchFamily="50" charset="-128"/>
                </a:rPr>
                <a:t>90</a:t>
              </a:r>
              <a:r>
                <a:rPr lang="ja-JP" altLang="en-US" sz="2254" b="1" spc="-28" dirty="0">
                  <a:solidFill>
                    <a:srgbClr val="FF0000"/>
                  </a:solidFill>
                  <a:latin typeface="Meiryo UI" panose="020B0604030504040204" pitchFamily="50" charset="-128"/>
                  <a:ea typeface="Meiryo UI" panose="020B0604030504040204" pitchFamily="50" charset="-128"/>
                </a:rPr>
                <a:t>万円（</a:t>
              </a:r>
              <a:r>
                <a:rPr lang="en-US" altLang="ja-JP" sz="2254" b="1" spc="-28" dirty="0">
                  <a:solidFill>
                    <a:srgbClr val="FF0000"/>
                  </a:solidFill>
                  <a:latin typeface="Meiryo UI" panose="020B0604030504040204" pitchFamily="50" charset="-128"/>
                  <a:ea typeface="Meiryo UI" panose="020B0604030504040204" pitchFamily="50" charset="-128"/>
                </a:rPr>
                <a:t>50</a:t>
              </a:r>
              <a:r>
                <a:rPr lang="ja-JP" altLang="en-US" sz="2254" b="1" spc="-28" dirty="0">
                  <a:solidFill>
                    <a:srgbClr val="FF0000"/>
                  </a:solidFill>
                  <a:latin typeface="Meiryo UI" panose="020B0604030504040204" pitchFamily="50" charset="-128"/>
                  <a:ea typeface="Meiryo UI" panose="020B0604030504040204" pitchFamily="50" charset="-128"/>
                </a:rPr>
                <a:t>％）</a:t>
              </a:r>
              <a:r>
                <a:rPr lang="ja-JP" altLang="en-US" sz="1690" spc="-28" dirty="0">
                  <a:latin typeface="HGPｺﾞｼｯｸM" panose="020B0600000000000000" pitchFamily="50" charset="-128"/>
                  <a:ea typeface="HGPｺﾞｼｯｸM" panose="020B0600000000000000" pitchFamily="50" charset="-128"/>
                </a:rPr>
                <a:t>）</a:t>
              </a:r>
              <a:r>
                <a:rPr lang="ja-JP" altLang="en-US" sz="1690" spc="-28" dirty="0">
                  <a:latin typeface="Meiryo UI" panose="020B0604030504040204" pitchFamily="50" charset="-128"/>
                  <a:ea typeface="Meiryo UI" panose="020B0604030504040204" pitchFamily="50" charset="-128"/>
                </a:rPr>
                <a:t>。</a:t>
              </a:r>
              <a:endParaRPr lang="en-US" altLang="ja-JP" sz="1690" spc="-28" dirty="0">
                <a:latin typeface="Meiryo UI" panose="020B0604030504040204" pitchFamily="50" charset="-128"/>
                <a:ea typeface="Meiryo UI" panose="020B0604030504040204" pitchFamily="50" charset="-128"/>
              </a:endParaRPr>
            </a:p>
            <a:p>
              <a:pPr marL="166972" indent="-166972"/>
              <a:r>
                <a:rPr lang="ja-JP" altLang="en-US" sz="1690" spc="-28" dirty="0">
                  <a:latin typeface="Meiryo UI" panose="020B0604030504040204" pitchFamily="50" charset="-128"/>
                  <a:ea typeface="Meiryo UI" panose="020B0604030504040204" pitchFamily="50" charset="-128"/>
                </a:rPr>
                <a:t>・　更に、資格を取得し１年以内に再就職。</a:t>
              </a:r>
              <a:endParaRPr lang="en-US" altLang="ja-JP" sz="1690" spc="-28" dirty="0">
                <a:latin typeface="Meiryo UI" panose="020B0604030504040204" pitchFamily="50" charset="-128"/>
                <a:ea typeface="Meiryo UI" panose="020B0604030504040204" pitchFamily="50" charset="-128"/>
              </a:endParaRPr>
            </a:p>
            <a:p>
              <a:pPr marL="166972" indent="-166972">
                <a:spcBef>
                  <a:spcPts val="563"/>
                </a:spcBef>
              </a:pPr>
              <a:r>
                <a:rPr lang="ja-JP" altLang="en-US" sz="1690" spc="-28" dirty="0">
                  <a:latin typeface="Meiryo UI" panose="020B0604030504040204" pitchFamily="50" charset="-128"/>
                  <a:ea typeface="Meiryo UI" panose="020B0604030504040204" pitchFamily="50" charset="-128"/>
                </a:rPr>
                <a:t>  ☞ </a:t>
              </a:r>
              <a:r>
                <a:rPr lang="en-US" altLang="ja-JP" sz="1690" spc="-28" dirty="0">
                  <a:latin typeface="Meiryo UI" panose="020B0604030504040204" pitchFamily="50" charset="-128"/>
                  <a:ea typeface="Meiryo UI" panose="020B0604030504040204" pitchFamily="50" charset="-128"/>
                </a:rPr>
                <a:t>20</a:t>
              </a:r>
              <a:r>
                <a:rPr lang="ja-JP" altLang="en-US" sz="1690" spc="-28" dirty="0">
                  <a:latin typeface="Meiryo UI" panose="020B0604030504040204" pitchFamily="50" charset="-128"/>
                  <a:ea typeface="Meiryo UI" panose="020B0604030504040204" pitchFamily="50" charset="-128"/>
                </a:rPr>
                <a:t>％分の</a:t>
              </a:r>
              <a:r>
                <a:rPr lang="ja-JP" altLang="en-US" sz="2254" b="1" spc="-28" dirty="0">
                  <a:solidFill>
                    <a:srgbClr val="FF0000"/>
                  </a:solidFill>
                  <a:latin typeface="Meiryo UI" panose="020B0604030504040204" pitchFamily="50" charset="-128"/>
                  <a:ea typeface="Meiryo UI" panose="020B0604030504040204" pitchFamily="50" charset="-128"/>
                </a:rPr>
                <a:t>計</a:t>
              </a:r>
              <a:r>
                <a:rPr lang="en-US" altLang="ja-JP" sz="2254" b="1" spc="-28" dirty="0">
                  <a:solidFill>
                    <a:srgbClr val="FF0000"/>
                  </a:solidFill>
                  <a:latin typeface="Meiryo UI" panose="020B0604030504040204" pitchFamily="50" charset="-128"/>
                  <a:ea typeface="Meiryo UI" panose="020B0604030504040204" pitchFamily="50" charset="-128"/>
                </a:rPr>
                <a:t>36</a:t>
              </a:r>
              <a:r>
                <a:rPr lang="ja-JP" altLang="en-US" sz="2254" b="1" spc="-28" dirty="0">
                  <a:solidFill>
                    <a:srgbClr val="FF0000"/>
                  </a:solidFill>
                  <a:latin typeface="Meiryo UI" panose="020B0604030504040204" pitchFamily="50" charset="-128"/>
                  <a:ea typeface="Meiryo UI" panose="020B0604030504040204" pitchFamily="50" charset="-128"/>
                </a:rPr>
                <a:t>万円</a:t>
              </a:r>
              <a:r>
                <a:rPr lang="ja-JP" altLang="en-US" sz="1690" spc="-28" dirty="0">
                  <a:latin typeface="Meiryo UI" panose="020B0604030504040204" pitchFamily="50" charset="-128"/>
                  <a:ea typeface="Meiryo UI" panose="020B0604030504040204" pitchFamily="50" charset="-128"/>
                </a:rPr>
                <a:t>が追加支給。</a:t>
              </a:r>
              <a:endParaRPr lang="en-US" altLang="ja-JP" sz="1690" spc="-28" dirty="0">
                <a:latin typeface="Meiryo UI" panose="020B0604030504040204" pitchFamily="50" charset="-128"/>
                <a:ea typeface="Meiryo UI" panose="020B0604030504040204" pitchFamily="50" charset="-128"/>
              </a:endParaRPr>
            </a:p>
          </p:txBody>
        </p:sp>
        <p:pic>
          <p:nvPicPr>
            <p:cNvPr id="24" name="図 23"/>
            <p:cNvPicPr>
              <a:picLocks noChangeAspect="1"/>
            </p:cNvPicPr>
            <p:nvPr/>
          </p:nvPicPr>
          <p:blipFill>
            <a:blip r:embed="rId3"/>
            <a:stretch>
              <a:fillRect/>
            </a:stretch>
          </p:blipFill>
          <p:spPr>
            <a:xfrm>
              <a:off x="950612" y="4996576"/>
              <a:ext cx="692270" cy="1229375"/>
            </a:xfrm>
            <a:prstGeom prst="rect">
              <a:avLst/>
            </a:prstGeom>
          </p:spPr>
        </p:pic>
        <p:sp>
          <p:nvSpPr>
            <p:cNvPr id="25" name="正方形/長方形 24"/>
            <p:cNvSpPr/>
            <p:nvPr/>
          </p:nvSpPr>
          <p:spPr>
            <a:xfrm>
              <a:off x="196610" y="6277573"/>
              <a:ext cx="2171474" cy="4802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90"/>
            </a:p>
          </p:txBody>
        </p:sp>
        <p:sp>
          <p:nvSpPr>
            <p:cNvPr id="26" name="正方形/長方形 25"/>
            <p:cNvSpPr/>
            <p:nvPr/>
          </p:nvSpPr>
          <p:spPr>
            <a:xfrm>
              <a:off x="4626705" y="7003754"/>
              <a:ext cx="1985465" cy="48024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90"/>
            </a:p>
          </p:txBody>
        </p:sp>
        <p:sp>
          <p:nvSpPr>
            <p:cNvPr id="27" name="テキスト ボックス 26"/>
            <p:cNvSpPr txBox="1"/>
            <p:nvPr/>
          </p:nvSpPr>
          <p:spPr>
            <a:xfrm>
              <a:off x="183374" y="6352043"/>
              <a:ext cx="2275877" cy="334337"/>
            </a:xfrm>
            <a:prstGeom prst="rect">
              <a:avLst/>
            </a:prstGeom>
            <a:noFill/>
            <a:effectLst>
              <a:glow rad="304800">
                <a:schemeClr val="bg1"/>
              </a:glow>
            </a:effectLst>
          </p:spPr>
          <p:txBody>
            <a:bodyPr wrap="square" rtlCol="0">
              <a:spAutoFit/>
            </a:bodyPr>
            <a:lstStyle/>
            <a:p>
              <a:pPr algn="ctr"/>
              <a:r>
                <a:rPr lang="ja-JP" altLang="en-US" sz="1878" b="1" dirty="0">
                  <a:solidFill>
                    <a:schemeClr val="bg1"/>
                  </a:solidFill>
                  <a:latin typeface="Meiryo UI" panose="020B0604030504040204" pitchFamily="50" charset="-128"/>
                  <a:ea typeface="Meiryo UI" panose="020B0604030504040204" pitchFamily="50" charset="-128"/>
                </a:rPr>
                <a:t>現場でのスキルアップ</a:t>
              </a:r>
            </a:p>
          </p:txBody>
        </p:sp>
        <p:sp>
          <p:nvSpPr>
            <p:cNvPr id="28" name="テキスト ボックス 27"/>
            <p:cNvSpPr txBox="1"/>
            <p:nvPr/>
          </p:nvSpPr>
          <p:spPr>
            <a:xfrm>
              <a:off x="4734680" y="7060161"/>
              <a:ext cx="2275877" cy="334337"/>
            </a:xfrm>
            <a:prstGeom prst="rect">
              <a:avLst/>
            </a:prstGeom>
            <a:noFill/>
            <a:effectLst>
              <a:glow rad="304800">
                <a:schemeClr val="bg1"/>
              </a:glow>
            </a:effectLst>
          </p:spPr>
          <p:txBody>
            <a:bodyPr wrap="square" rtlCol="0">
              <a:spAutoFit/>
            </a:bodyPr>
            <a:lstStyle/>
            <a:p>
              <a:r>
                <a:rPr lang="ja-JP" altLang="en-US" sz="1878" b="1" dirty="0">
                  <a:solidFill>
                    <a:schemeClr val="bg1"/>
                  </a:solidFill>
                  <a:latin typeface="Meiryo UI" panose="020B0604030504040204" pitchFamily="50" charset="-128"/>
                  <a:ea typeface="Meiryo UI" panose="020B0604030504040204" pitchFamily="50" charset="-128"/>
                </a:rPr>
                <a:t>看護師を目指す</a:t>
              </a:r>
            </a:p>
          </p:txBody>
        </p:sp>
        <p:sp>
          <p:nvSpPr>
            <p:cNvPr id="30" name="テキスト ボックス 29"/>
            <p:cNvSpPr txBox="1"/>
            <p:nvPr/>
          </p:nvSpPr>
          <p:spPr>
            <a:xfrm>
              <a:off x="-439583" y="4412441"/>
              <a:ext cx="2958719" cy="385103"/>
            </a:xfrm>
            <a:prstGeom prst="rect">
              <a:avLst/>
            </a:prstGeom>
            <a:noFill/>
            <a:effectLst>
              <a:glow rad="304800">
                <a:schemeClr val="bg1"/>
              </a:glow>
            </a:effectLst>
          </p:spPr>
          <p:txBody>
            <a:bodyPr wrap="square" rtlCol="0">
              <a:spAutoFit/>
            </a:bodyPr>
            <a:lstStyle/>
            <a:p>
              <a:r>
                <a:rPr lang="ja-JP" altLang="en-US" sz="2254" b="1" dirty="0">
                  <a:solidFill>
                    <a:schemeClr val="tx1">
                      <a:lumMod val="65000"/>
                      <a:lumOff val="35000"/>
                    </a:schemeClr>
                  </a:solidFill>
                  <a:latin typeface="Meiryo UI" panose="020B0604030504040204" pitchFamily="50" charset="-128"/>
                  <a:ea typeface="Meiryo UI" panose="020B0604030504040204" pitchFamily="50" charset="-128"/>
                </a:rPr>
                <a:t>教育訓練給付の活用例</a:t>
              </a:r>
            </a:p>
          </p:txBody>
        </p:sp>
      </p:grpSp>
      <p:sp>
        <p:nvSpPr>
          <p:cNvPr id="33" name="AutoShape 6"/>
          <p:cNvSpPr>
            <a:spLocks noChangeArrowheads="1"/>
          </p:cNvSpPr>
          <p:nvPr/>
        </p:nvSpPr>
        <p:spPr bwMode="auto">
          <a:xfrm rot="16200000">
            <a:off x="3285573" y="5838811"/>
            <a:ext cx="5307163" cy="571397"/>
          </a:xfrm>
          <a:prstGeom prst="roundRect">
            <a:avLst>
              <a:gd name="adj" fmla="val 16667"/>
            </a:avLst>
          </a:prstGeom>
          <a:noFill/>
          <a:ln w="19050" algn="ctr">
            <a:noFill/>
            <a:round/>
            <a:headEnd/>
            <a:tailEnd/>
          </a:ln>
          <a:effectLst/>
        </p:spPr>
        <p:txBody>
          <a:bodyPr wrap="square" anchor="ctr"/>
          <a:lstStyle/>
          <a:p>
            <a:pPr marL="256421" indent="-256421"/>
            <a:r>
              <a:rPr lang="ja-JP" altLang="en-US" sz="1690" dirty="0">
                <a:effectLst>
                  <a:glow rad="152400">
                    <a:schemeClr val="bg1"/>
                  </a:glow>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690" dirty="0">
                <a:effectLst>
                  <a:glow rad="152400">
                    <a:schemeClr val="bg1"/>
                  </a:glow>
                </a:effectLst>
                <a:latin typeface="Meiryo UI" panose="020B0604030504040204" pitchFamily="50" charset="-128"/>
                <a:ea typeface="Meiryo UI" panose="020B0604030504040204" pitchFamily="50" charset="-128"/>
              </a:rPr>
              <a:t>　ご自身が受けたい講座があるか確認したい場合は、</a:t>
            </a:r>
            <a:endParaRPr lang="en-US" altLang="ja-JP" sz="1690" dirty="0">
              <a:effectLst>
                <a:glow rad="152400">
                  <a:schemeClr val="bg1"/>
                </a:glow>
              </a:effectLst>
              <a:latin typeface="Meiryo UI" panose="020B0604030504040204" pitchFamily="50" charset="-128"/>
              <a:ea typeface="Meiryo UI" panose="020B0604030504040204" pitchFamily="50" charset="-128"/>
            </a:endParaRPr>
          </a:p>
          <a:p>
            <a:pPr marL="256421" indent="-256421"/>
            <a:r>
              <a:rPr lang="ja-JP" altLang="en-US" sz="1690" dirty="0">
                <a:effectLst>
                  <a:glow rad="152400">
                    <a:schemeClr val="bg1"/>
                  </a:glow>
                </a:effectLst>
                <a:latin typeface="Meiryo UI" panose="020B0604030504040204" pitchFamily="50" charset="-128"/>
                <a:ea typeface="Meiryo UI" panose="020B0604030504040204" pitchFamily="50" charset="-128"/>
              </a:rPr>
              <a:t>　　「教育訓練給付制度</a:t>
            </a:r>
            <a:r>
              <a:rPr lang="en-US" altLang="ja-JP" sz="1690" dirty="0">
                <a:effectLst>
                  <a:glow rad="152400">
                    <a:schemeClr val="bg1"/>
                  </a:glow>
                </a:effectLst>
                <a:latin typeface="Meiryo UI" panose="020B0604030504040204" pitchFamily="50" charset="-128"/>
                <a:ea typeface="Meiryo UI" panose="020B0604030504040204" pitchFamily="50" charset="-128"/>
              </a:rPr>
              <a:t>[</a:t>
            </a:r>
            <a:r>
              <a:rPr lang="ja-JP" altLang="en-US" sz="1690" dirty="0">
                <a:effectLst>
                  <a:glow rad="152400">
                    <a:schemeClr val="bg1"/>
                  </a:glow>
                </a:effectLst>
                <a:latin typeface="Meiryo UI" panose="020B0604030504040204" pitchFamily="50" charset="-128"/>
                <a:ea typeface="Meiryo UI" panose="020B0604030504040204" pitchFamily="50" charset="-128"/>
              </a:rPr>
              <a:t>検索システム</a:t>
            </a:r>
            <a:r>
              <a:rPr lang="en-US" altLang="ja-JP" sz="1690" dirty="0">
                <a:effectLst>
                  <a:glow rad="152400">
                    <a:schemeClr val="bg1"/>
                  </a:glow>
                </a:effectLst>
                <a:latin typeface="Meiryo UI" panose="020B0604030504040204" pitchFamily="50" charset="-128"/>
                <a:ea typeface="Meiryo UI" panose="020B0604030504040204" pitchFamily="50" charset="-128"/>
              </a:rPr>
              <a:t>]</a:t>
            </a:r>
            <a:r>
              <a:rPr lang="ja-JP" altLang="en-US" sz="1690" dirty="0">
                <a:effectLst>
                  <a:glow rad="152400">
                    <a:schemeClr val="bg1"/>
                  </a:glow>
                </a:effectLst>
                <a:latin typeface="Meiryo UI" panose="020B0604030504040204" pitchFamily="50" charset="-128"/>
                <a:ea typeface="Meiryo UI" panose="020B0604030504040204" pitchFamily="50" charset="-128"/>
              </a:rPr>
              <a:t>」をご活用ください。</a:t>
            </a:r>
            <a:endParaRPr lang="en-US" altLang="ja-JP" sz="1690" dirty="0">
              <a:effectLst>
                <a:glow rad="152400">
                  <a:schemeClr val="bg1"/>
                </a:glow>
              </a:effectLst>
              <a:latin typeface="Meiryo UI" panose="020B0604030504040204" pitchFamily="50" charset="-128"/>
              <a:ea typeface="Meiryo UI" panose="020B0604030504040204" pitchFamily="50" charset="-128"/>
            </a:endParaRPr>
          </a:p>
        </p:txBody>
      </p:sp>
      <p:grpSp>
        <p:nvGrpSpPr>
          <p:cNvPr id="34" name="グループ化 33"/>
          <p:cNvGrpSpPr/>
          <p:nvPr/>
        </p:nvGrpSpPr>
        <p:grpSpPr>
          <a:xfrm rot="16200000">
            <a:off x="4934227" y="1246421"/>
            <a:ext cx="2215418" cy="429696"/>
            <a:chOff x="-2540984" y="3938903"/>
            <a:chExt cx="2359010" cy="457547"/>
          </a:xfrm>
        </p:grpSpPr>
        <p:sp>
          <p:nvSpPr>
            <p:cNvPr id="35" name="正方形/長方形 34"/>
            <p:cNvSpPr/>
            <p:nvPr/>
          </p:nvSpPr>
          <p:spPr>
            <a:xfrm>
              <a:off x="-2540984" y="3948418"/>
              <a:ext cx="1404319" cy="251955"/>
            </a:xfrm>
            <a:prstGeom prst="rect">
              <a:avLst/>
            </a:prstGeom>
            <a:solidFill>
              <a:schemeClr val="accent6">
                <a:lumMod val="20000"/>
                <a:lumOff val="80000"/>
              </a:schemeClr>
            </a:solidFill>
            <a:ln w="12700">
              <a:solidFill>
                <a:schemeClr val="accent6">
                  <a:lumMod val="75000"/>
                </a:schemeClr>
              </a:solidFill>
            </a:ln>
            <a:effectLst>
              <a:outerShdw blurRad="38100" dist="25400" dir="2700000" algn="tl" rotWithShape="0">
                <a:prstClr val="black">
                  <a:alpha val="40000"/>
                </a:prstClr>
              </a:outerShdw>
            </a:effectLst>
            <a:scene3d>
              <a:camera prst="orthographicFront"/>
              <a:lightRig rig="threePt" dir="t"/>
            </a:scene3d>
            <a:sp3d>
              <a:bevelB w="152400" h="50800" prst="softRound"/>
            </a:sp3d>
          </p:spPr>
          <p:style>
            <a:lnRef idx="2">
              <a:schemeClr val="accent6"/>
            </a:lnRef>
            <a:fillRef idx="1">
              <a:schemeClr val="lt1"/>
            </a:fillRef>
            <a:effectRef idx="0">
              <a:schemeClr val="accent6"/>
            </a:effectRef>
            <a:fontRef idx="minor">
              <a:schemeClr val="dk1"/>
            </a:fontRef>
          </p:style>
          <p:txBody>
            <a:bodyPr lIns="35360" tIns="88401" rIns="35360" bIns="48873" rtlCol="0" anchor="ctr"/>
            <a:lstStyle/>
            <a:p>
              <a:r>
                <a:rPr lang="ja-JP" altLang="en-US" sz="1127">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27"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教育訓練給付制度</a:t>
              </a:r>
              <a:endParaRPr lang="ja-JP" altLang="en-US" sz="1127"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角丸四角形 35"/>
            <p:cNvSpPr/>
            <p:nvPr/>
          </p:nvSpPr>
          <p:spPr>
            <a:xfrm>
              <a:off x="-1121652" y="3938903"/>
              <a:ext cx="698165" cy="284769"/>
            </a:xfrm>
            <a:prstGeom prst="roundRect">
              <a:avLst>
                <a:gd name="adj" fmla="val 3872"/>
              </a:avLst>
            </a:prstGeom>
            <a:solidFill>
              <a:schemeClr val="accent6">
                <a:lumMod val="75000"/>
              </a:schemeClr>
            </a:solidFill>
            <a:ln w="12700">
              <a:solidFill>
                <a:schemeClr val="accent6">
                  <a:lumMod val="75000"/>
                </a:schemeClr>
              </a:solidFill>
            </a:ln>
            <a:effectLst>
              <a:outerShdw blurRad="38100" dist="25400" dir="2700000" algn="tl" rotWithShape="0">
                <a:prstClr val="black">
                  <a:alpha val="40000"/>
                </a:prstClr>
              </a:outerShdw>
            </a:effectLst>
            <a:scene3d>
              <a:camera prst="orthographicFront"/>
              <a:lightRig rig="threeP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lIns="76966" tIns="76966" rIns="76966" bIns="48873" rtlCol="0" anchor="ctr"/>
            <a:lstStyle/>
            <a:p>
              <a:pPr algn="ctr"/>
              <a:r>
                <a:rPr lang="ja-JP" altLang="en-US" sz="939"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27"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検 索</a:t>
              </a:r>
            </a:p>
          </p:txBody>
        </p:sp>
        <p:sp>
          <p:nvSpPr>
            <p:cNvPr id="37" name="右矢印 36"/>
            <p:cNvSpPr/>
            <p:nvPr/>
          </p:nvSpPr>
          <p:spPr>
            <a:xfrm rot="12583676" flipV="1">
              <a:off x="-547963" y="4139409"/>
              <a:ext cx="365989" cy="257041"/>
            </a:xfrm>
            <a:prstGeom prst="rightArrow">
              <a:avLst>
                <a:gd name="adj1" fmla="val 26549"/>
                <a:gd name="adj2" fmla="val 97290"/>
              </a:avLst>
            </a:prstGeom>
            <a:solidFill>
              <a:schemeClr val="bg1"/>
            </a:solidFill>
            <a:ln w="6350">
              <a:solidFill>
                <a:schemeClr val="tx1"/>
              </a:solidFill>
            </a:ln>
            <a:effectLst>
              <a:outerShdw blurRad="63500" dist="508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7709" tIns="48854" rIns="97709" bIns="48854" anchor="ctr"/>
            <a:lstStyle/>
            <a:p>
              <a:pPr algn="ctr">
                <a:defRPr/>
              </a:pPr>
              <a:endParaRPr lang="ja-JP" altLang="en-US" sz="939">
                <a:latin typeface="メイリオ" panose="020B0604030504040204" pitchFamily="50" charset="-128"/>
                <a:ea typeface="メイリオ" panose="020B0604030504040204" pitchFamily="50" charset="-128"/>
                <a:cs typeface="メイリオ" panose="020B0604030504040204" pitchFamily="50" charset="-128"/>
              </a:endParaRPr>
            </a:p>
          </p:txBody>
        </p:sp>
      </p:grpSp>
      <p:cxnSp>
        <p:nvCxnSpPr>
          <p:cNvPr id="3" name="直線コネクタ 2"/>
          <p:cNvCxnSpPr/>
          <p:nvPr/>
        </p:nvCxnSpPr>
        <p:spPr>
          <a:xfrm>
            <a:off x="6401579" y="0"/>
            <a:ext cx="0" cy="9601200"/>
          </a:xfrm>
          <a:prstGeom prst="line">
            <a:avLst/>
          </a:prstGeom>
          <a:ln>
            <a:prstDash val="dashDot"/>
          </a:ln>
        </p:spPr>
        <p:style>
          <a:lnRef idx="1">
            <a:schemeClr val="dk1"/>
          </a:lnRef>
          <a:fillRef idx="0">
            <a:schemeClr val="dk1"/>
          </a:fillRef>
          <a:effectRef idx="0">
            <a:schemeClr val="dk1"/>
          </a:effectRef>
          <a:fontRef idx="minor">
            <a:schemeClr val="tx1"/>
          </a:fontRef>
        </p:style>
      </p:cxnSp>
      <p:sp>
        <p:nvSpPr>
          <p:cNvPr id="38" name="正方形/長方形 37"/>
          <p:cNvSpPr/>
          <p:nvPr/>
        </p:nvSpPr>
        <p:spPr>
          <a:xfrm>
            <a:off x="-1744821" y="1612092"/>
            <a:ext cx="1526261" cy="54160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528" dirty="0" smtClean="0">
                <a:solidFill>
                  <a:srgbClr val="000000"/>
                </a:solidFill>
              </a:rPr>
              <a:t>表</a:t>
            </a:r>
            <a:endParaRPr kumimoji="1" lang="ja-JP" altLang="en-US" sz="3528" dirty="0">
              <a:solidFill>
                <a:srgbClr val="000000"/>
              </a:solidFill>
            </a:endParaRPr>
          </a:p>
        </p:txBody>
      </p:sp>
      <p:sp>
        <p:nvSpPr>
          <p:cNvPr id="39" name="正方形/長方形 38"/>
          <p:cNvSpPr/>
          <p:nvPr/>
        </p:nvSpPr>
        <p:spPr>
          <a:xfrm>
            <a:off x="8458170" y="8739995"/>
            <a:ext cx="1887851" cy="338125"/>
          </a:xfrm>
          <a:prstGeom prst="rect">
            <a:avLst/>
          </a:prstGeom>
          <a:solidFill>
            <a:schemeClr val="accent6">
              <a:lumMod val="20000"/>
              <a:lumOff val="80000"/>
            </a:schemeClr>
          </a:solidFill>
          <a:ln w="12700">
            <a:solidFill>
              <a:schemeClr val="accent6">
                <a:lumMod val="75000"/>
              </a:schemeClr>
            </a:solidFill>
          </a:ln>
          <a:effectLst>
            <a:outerShdw blurRad="38100" dist="25400" dir="2700000" algn="tl" rotWithShape="0">
              <a:prstClr val="black">
                <a:alpha val="40000"/>
              </a:prstClr>
            </a:outerShdw>
          </a:effectLst>
          <a:scene3d>
            <a:camera prst="orthographicFront"/>
            <a:lightRig rig="threePt" dir="t"/>
          </a:scene3d>
          <a:sp3d>
            <a:bevelB w="152400" h="50800" prst="softRound"/>
          </a:sp3d>
        </p:spPr>
        <p:style>
          <a:lnRef idx="2">
            <a:schemeClr val="accent6"/>
          </a:lnRef>
          <a:fillRef idx="1">
            <a:schemeClr val="lt1"/>
          </a:fillRef>
          <a:effectRef idx="0">
            <a:schemeClr val="accent6"/>
          </a:effectRef>
          <a:fontRef idx="minor">
            <a:schemeClr val="dk1"/>
          </a:fontRef>
        </p:style>
        <p:txBody>
          <a:bodyPr lIns="24480" tIns="61201" rIns="24480" bIns="33835" rtlCol="0" anchor="ctr"/>
          <a:lstStyle/>
          <a:p>
            <a:pPr algn="ctr"/>
            <a:r>
              <a:rPr lang="ja-JP" altLang="en-US" sz="1503">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教育訓練給付制度</a:t>
            </a:r>
            <a:endParaRPr lang="ja-JP" altLang="en-US" sz="1503"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角丸四角形 39"/>
          <p:cNvSpPr/>
          <p:nvPr/>
        </p:nvSpPr>
        <p:spPr>
          <a:xfrm>
            <a:off x="10351667" y="8739994"/>
            <a:ext cx="804706" cy="338125"/>
          </a:xfrm>
          <a:prstGeom prst="roundRect">
            <a:avLst>
              <a:gd name="adj" fmla="val 3872"/>
            </a:avLst>
          </a:prstGeom>
          <a:solidFill>
            <a:schemeClr val="accent6">
              <a:lumMod val="75000"/>
            </a:schemeClr>
          </a:solidFill>
          <a:ln w="12700">
            <a:solidFill>
              <a:schemeClr val="accent6">
                <a:lumMod val="75000"/>
              </a:schemeClr>
            </a:solidFill>
          </a:ln>
          <a:effectLst>
            <a:outerShdw blurRad="38100" dist="25400" dir="2700000" algn="tl" rotWithShape="0">
              <a:prstClr val="black">
                <a:alpha val="40000"/>
              </a:prstClr>
            </a:outerShdw>
          </a:effectLst>
          <a:scene3d>
            <a:camera prst="orthographicFront"/>
            <a:lightRig rig="threeP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lIns="53284" tIns="53284" rIns="53284" bIns="33835" rtlCol="0" anchor="ctr"/>
          <a:lstStyle/>
          <a:p>
            <a:r>
              <a:rPr lang="ja-JP" altLang="en-US" sz="169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9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検 索</a:t>
            </a:r>
          </a:p>
        </p:txBody>
      </p:sp>
      <p:sp>
        <p:nvSpPr>
          <p:cNvPr id="41" name="右矢印 40"/>
          <p:cNvSpPr/>
          <p:nvPr/>
        </p:nvSpPr>
        <p:spPr>
          <a:xfrm rot="12583676" flipV="1">
            <a:off x="11000796" y="8834433"/>
            <a:ext cx="456397" cy="284497"/>
          </a:xfrm>
          <a:prstGeom prst="rightArrow">
            <a:avLst>
              <a:gd name="adj1" fmla="val 26549"/>
              <a:gd name="adj2" fmla="val 97290"/>
            </a:avLst>
          </a:prstGeom>
          <a:solidFill>
            <a:schemeClr val="bg1"/>
          </a:solidFill>
          <a:ln w="6350">
            <a:solidFill>
              <a:schemeClr val="tx1"/>
            </a:solidFill>
          </a:ln>
          <a:effectLst>
            <a:outerShdw blurRad="63500" dist="508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7645" tIns="33822" rIns="67645" bIns="33822" anchor="ctr"/>
          <a:lstStyle/>
          <a:p>
            <a:pPr algn="ctr">
              <a:defRPr/>
            </a:pPr>
            <a:endParaRPr lang="ja-JP" altLang="en-US" sz="65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AutoShape 6"/>
          <p:cNvSpPr>
            <a:spLocks noChangeArrowheads="1"/>
          </p:cNvSpPr>
          <p:nvPr/>
        </p:nvSpPr>
        <p:spPr bwMode="auto">
          <a:xfrm>
            <a:off x="6835170" y="7928496"/>
            <a:ext cx="5680961" cy="927667"/>
          </a:xfrm>
          <a:prstGeom prst="roundRect">
            <a:avLst>
              <a:gd name="adj" fmla="val 16667"/>
            </a:avLst>
          </a:prstGeom>
          <a:noFill/>
          <a:ln w="19050" algn="ctr">
            <a:noFill/>
            <a:round/>
            <a:headEnd/>
            <a:tailEnd/>
          </a:ln>
          <a:effectLst/>
        </p:spPr>
        <p:txBody>
          <a:bodyPr wrap="none" anchor="ctr"/>
          <a:lstStyle/>
          <a:p>
            <a:pPr algn="ctr"/>
            <a:r>
              <a:rPr lang="ja-JP" altLang="en-US" sz="1690" b="1" dirty="0">
                <a:effectLst>
                  <a:glow rad="127000">
                    <a:schemeClr val="bg1"/>
                  </a:glow>
                </a:effectLst>
                <a:latin typeface="Meiryo UI" panose="020B0604030504040204" pitchFamily="50" charset="-128"/>
                <a:ea typeface="Meiryo UI" panose="020B0604030504040204" pitchFamily="50" charset="-128"/>
              </a:rPr>
              <a:t>気になったら、まずは、最寄りのハローワークにお問い合わせを！</a:t>
            </a:r>
          </a:p>
        </p:txBody>
      </p:sp>
      <p:sp>
        <p:nvSpPr>
          <p:cNvPr id="43" name="テキスト ボックス 42"/>
          <p:cNvSpPr txBox="1"/>
          <p:nvPr/>
        </p:nvSpPr>
        <p:spPr>
          <a:xfrm>
            <a:off x="8112271" y="9290948"/>
            <a:ext cx="3907436" cy="270839"/>
          </a:xfrm>
          <a:prstGeom prst="rect">
            <a:avLst/>
          </a:prstGeom>
          <a:noFill/>
          <a:ln>
            <a:solidFill>
              <a:schemeClr val="bg1">
                <a:alpha val="0"/>
              </a:schemeClr>
            </a:solidFill>
          </a:ln>
        </p:spPr>
        <p:txBody>
          <a:bodyPr wrap="square" lIns="67815" tIns="33907" rIns="67815" bIns="33907" rtlCol="0">
            <a:spAutoFit/>
          </a:bodyPr>
          <a:lstStyle/>
          <a:p>
            <a:r>
              <a:rPr lang="ja-JP" altLang="en-US" sz="1315" b="1" dirty="0">
                <a:solidFill>
                  <a:prstClr val="black"/>
                </a:solidFill>
                <a:latin typeface="HG丸ｺﾞｼｯｸM-PRO" pitchFamily="50" charset="-128"/>
                <a:ea typeface="HG丸ｺﾞｼｯｸM-PRO" pitchFamily="50" charset="-128"/>
              </a:rPr>
              <a:t>  </a:t>
            </a:r>
            <a:r>
              <a:rPr lang="ja-JP" altLang="en-US" sz="1315"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厚生労働省・都道府県労働局・ハローワーク</a:t>
            </a:r>
          </a:p>
        </p:txBody>
      </p:sp>
      <p:pic>
        <p:nvPicPr>
          <p:cNvPr id="44" name="図 43" descr="マーク最小.jpg"/>
          <p:cNvPicPr>
            <a:picLocks noChangeAspect="1"/>
          </p:cNvPicPr>
          <p:nvPr/>
        </p:nvPicPr>
        <p:blipFill>
          <a:blip r:embed="rId4" cstate="print"/>
          <a:stretch>
            <a:fillRect/>
          </a:stretch>
        </p:blipFill>
        <p:spPr>
          <a:xfrm>
            <a:off x="7778283" y="9213369"/>
            <a:ext cx="342485" cy="342485"/>
          </a:xfrm>
          <a:prstGeom prst="rect">
            <a:avLst/>
          </a:prstGeom>
        </p:spPr>
      </p:pic>
      <p:sp>
        <p:nvSpPr>
          <p:cNvPr id="45" name="テキスト ボックス 44"/>
          <p:cNvSpPr txBox="1"/>
          <p:nvPr/>
        </p:nvSpPr>
        <p:spPr>
          <a:xfrm>
            <a:off x="6699921" y="3297185"/>
            <a:ext cx="6433647" cy="554767"/>
          </a:xfrm>
          <a:prstGeom prst="rect">
            <a:avLst/>
          </a:prstGeom>
          <a:noFill/>
        </p:spPr>
        <p:txBody>
          <a:bodyPr wrap="square" rtlCol="0">
            <a:spAutoFit/>
          </a:bodyPr>
          <a:lstStyle/>
          <a:p>
            <a:r>
              <a:rPr lang="ja-JP" altLang="en-US" sz="2254" dirty="0">
                <a:effectLst>
                  <a:glow rad="101600">
                    <a:schemeClr val="bg1">
                      <a:alpha val="40000"/>
                    </a:schemeClr>
                  </a:glow>
                </a:effectLst>
                <a:latin typeface="Meiryo UI" panose="020B0604030504040204" pitchFamily="50" charset="-128"/>
                <a:ea typeface="Meiryo UI" panose="020B0604030504040204" pitchFamily="50" charset="-128"/>
              </a:rPr>
              <a:t>あなたの負担が</a:t>
            </a:r>
            <a:r>
              <a:rPr lang="ja-JP" altLang="en-US" sz="3005" b="1" u="sng" dirty="0">
                <a:solidFill>
                  <a:srgbClr val="FF0000"/>
                </a:solidFill>
                <a:effectLst>
                  <a:glow rad="101600">
                    <a:schemeClr val="bg1">
                      <a:alpha val="40000"/>
                    </a:schemeClr>
                  </a:glow>
                </a:effectLst>
                <a:latin typeface="Meiryo UI" panose="020B0604030504040204" pitchFamily="50" charset="-128"/>
                <a:ea typeface="Meiryo UI" panose="020B0604030504040204" pitchFamily="50" charset="-128"/>
              </a:rPr>
              <a:t>最大</a:t>
            </a:r>
            <a:r>
              <a:rPr lang="en-US" altLang="ja-JP" sz="3005" b="1" u="sng" dirty="0">
                <a:solidFill>
                  <a:srgbClr val="FF0000"/>
                </a:solidFill>
                <a:effectLst>
                  <a:glow rad="101600">
                    <a:schemeClr val="bg1">
                      <a:alpha val="40000"/>
                    </a:schemeClr>
                  </a:glow>
                </a:effectLst>
                <a:latin typeface="Meiryo UI" panose="020B0604030504040204" pitchFamily="50" charset="-128"/>
                <a:ea typeface="Meiryo UI" panose="020B0604030504040204" pitchFamily="50" charset="-128"/>
              </a:rPr>
              <a:t>224</a:t>
            </a:r>
            <a:r>
              <a:rPr lang="ja-JP" altLang="en-US" sz="3005" b="1" u="sng" dirty="0">
                <a:solidFill>
                  <a:srgbClr val="FF0000"/>
                </a:solidFill>
                <a:effectLst>
                  <a:glow rad="101600">
                    <a:schemeClr val="bg1">
                      <a:alpha val="40000"/>
                    </a:schemeClr>
                  </a:glow>
                </a:effectLst>
                <a:latin typeface="Meiryo UI" panose="020B0604030504040204" pitchFamily="50" charset="-128"/>
                <a:ea typeface="Meiryo UI" panose="020B0604030504040204" pitchFamily="50" charset="-128"/>
              </a:rPr>
              <a:t>万円軽減</a:t>
            </a:r>
            <a:r>
              <a:rPr lang="ja-JP" altLang="en-US" sz="2254" dirty="0">
                <a:effectLst>
                  <a:glow rad="101600">
                    <a:schemeClr val="bg1">
                      <a:alpha val="40000"/>
                    </a:schemeClr>
                  </a:glow>
                </a:effectLst>
                <a:latin typeface="Meiryo UI" panose="020B0604030504040204" pitchFamily="50" charset="-128"/>
                <a:ea typeface="Meiryo UI" panose="020B0604030504040204" pitchFamily="50" charset="-128"/>
              </a:rPr>
              <a:t>されます。</a:t>
            </a:r>
            <a:endParaRPr lang="en-US" altLang="ja-JP" sz="2254" dirty="0">
              <a:effectLst>
                <a:glow rad="101600">
                  <a:schemeClr val="bg1">
                    <a:alpha val="40000"/>
                  </a:schemeClr>
                </a:glow>
              </a:effectLst>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6700878" y="4394548"/>
            <a:ext cx="6011518" cy="2024593"/>
          </a:xfrm>
          <a:prstGeom prst="rect">
            <a:avLst/>
          </a:prstGeom>
        </p:spPr>
        <p:txBody>
          <a:bodyPr wrap="square" rtlCol="0">
            <a:spAutoFit/>
          </a:bodyPr>
          <a:lstStyle/>
          <a:p>
            <a:pPr marL="341399" indent="-341399">
              <a:spcBef>
                <a:spcPts val="1127"/>
              </a:spcBef>
              <a:spcAft>
                <a:spcPts val="1127"/>
              </a:spcAft>
            </a:pPr>
            <a:r>
              <a:rPr lang="ja-JP" altLang="en-US" sz="2254" spc="-28" dirty="0">
                <a:latin typeface="Meiryo UI" panose="020B0604030504040204" pitchFamily="50" charset="-128"/>
                <a:ea typeface="Meiryo UI" panose="020B0604030504040204" pitchFamily="50" charset="-128"/>
              </a:rPr>
              <a:t>☞ </a:t>
            </a:r>
            <a:r>
              <a:rPr lang="ja-JP" altLang="en-US" sz="1690" spc="-28" dirty="0">
                <a:latin typeface="Meiryo UI" panose="020B0604030504040204" pitchFamily="50" charset="-128"/>
                <a:ea typeface="Meiryo UI" panose="020B0604030504040204" pitchFamily="50" charset="-128"/>
              </a:rPr>
              <a:t>講座受講料の</a:t>
            </a:r>
            <a:r>
              <a:rPr lang="en-US" altLang="ja-JP" sz="2254" b="1" spc="-28" dirty="0">
                <a:solidFill>
                  <a:srgbClr val="FF0000"/>
                </a:solidFill>
                <a:latin typeface="Meiryo UI" panose="020B0604030504040204" pitchFamily="50" charset="-128"/>
                <a:ea typeface="Meiryo UI" panose="020B0604030504040204" pitchFamily="50" charset="-128"/>
              </a:rPr>
              <a:t>20</a:t>
            </a:r>
            <a:r>
              <a:rPr lang="ja-JP" altLang="en-US" sz="2254" b="1" spc="-28" dirty="0">
                <a:solidFill>
                  <a:srgbClr val="FF0000"/>
                </a:solidFill>
                <a:latin typeface="Meiryo UI" panose="020B0604030504040204" pitchFamily="50" charset="-128"/>
                <a:ea typeface="Meiryo UI" panose="020B0604030504040204" pitchFamily="50" charset="-128"/>
              </a:rPr>
              <a:t>％～最大</a:t>
            </a:r>
            <a:r>
              <a:rPr lang="en-US" altLang="ja-JP" sz="2254" b="1" spc="-28" dirty="0">
                <a:solidFill>
                  <a:srgbClr val="FF0000"/>
                </a:solidFill>
                <a:latin typeface="Meiryo UI" panose="020B0604030504040204" pitchFamily="50" charset="-128"/>
                <a:ea typeface="Meiryo UI" panose="020B0604030504040204" pitchFamily="50" charset="-128"/>
              </a:rPr>
              <a:t>70</a:t>
            </a:r>
            <a:r>
              <a:rPr lang="ja-JP" altLang="en-US" sz="2254" b="1" spc="-28" dirty="0">
                <a:solidFill>
                  <a:srgbClr val="FF0000"/>
                </a:solidFill>
                <a:latin typeface="Meiryo UI" panose="020B0604030504040204" pitchFamily="50" charset="-128"/>
                <a:ea typeface="Meiryo UI" panose="020B0604030504040204" pitchFamily="50" charset="-128"/>
              </a:rPr>
              <a:t>％</a:t>
            </a:r>
            <a:r>
              <a:rPr lang="ja-JP" altLang="en-US" sz="1690" spc="-28" dirty="0">
                <a:latin typeface="Meiryo UI" panose="020B0604030504040204" pitchFamily="50" charset="-128"/>
                <a:ea typeface="Meiryo UI" panose="020B0604030504040204" pitchFamily="50" charset="-128"/>
              </a:rPr>
              <a:t>を国が補助！</a:t>
            </a:r>
            <a:endParaRPr lang="en-US" altLang="ja-JP" sz="2254" spc="-28" dirty="0">
              <a:latin typeface="Meiryo UI" panose="020B0604030504040204" pitchFamily="50" charset="-128"/>
              <a:ea typeface="Meiryo UI" panose="020B0604030504040204" pitchFamily="50" charset="-128"/>
            </a:endParaRPr>
          </a:p>
          <a:p>
            <a:pPr marL="341399" indent="-341399">
              <a:spcBef>
                <a:spcPts val="1127"/>
              </a:spcBef>
              <a:spcAft>
                <a:spcPts val="563"/>
              </a:spcAft>
            </a:pPr>
            <a:r>
              <a:rPr lang="ja-JP" altLang="en-US" sz="2254" spc="-28" dirty="0">
                <a:latin typeface="Meiryo UI" panose="020B0604030504040204" pitchFamily="50" charset="-128"/>
                <a:ea typeface="Meiryo UI" panose="020B0604030504040204" pitchFamily="50" charset="-128"/>
              </a:rPr>
              <a:t>☞ </a:t>
            </a:r>
            <a:r>
              <a:rPr lang="ja-JP" altLang="en-US" sz="1690" spc="-28" dirty="0">
                <a:latin typeface="Meiryo UI" panose="020B0604030504040204" pitchFamily="50" charset="-128"/>
                <a:ea typeface="Meiryo UI" panose="020B0604030504040204" pitchFamily="50" charset="-128"/>
              </a:rPr>
              <a:t>対象となるのは、厚生労働大臣が指定した約</a:t>
            </a:r>
            <a:r>
              <a:rPr lang="ja-JP" altLang="en-US" sz="2254" b="1" spc="-28" dirty="0">
                <a:solidFill>
                  <a:srgbClr val="FF0000"/>
                </a:solidFill>
                <a:latin typeface="Meiryo UI" panose="020B0604030504040204" pitchFamily="50" charset="-128"/>
                <a:ea typeface="Meiryo UI" panose="020B0604030504040204" pitchFamily="50" charset="-128"/>
              </a:rPr>
              <a:t>１万</a:t>
            </a:r>
            <a:r>
              <a:rPr lang="en-US" altLang="ja-JP" sz="2254" b="1" spc="-28" dirty="0">
                <a:solidFill>
                  <a:srgbClr val="FF0000"/>
                </a:solidFill>
                <a:latin typeface="Meiryo UI" panose="020B0604030504040204" pitchFamily="50" charset="-128"/>
                <a:ea typeface="Meiryo UI" panose="020B0604030504040204" pitchFamily="50" charset="-128"/>
              </a:rPr>
              <a:t>4</a:t>
            </a:r>
            <a:r>
              <a:rPr lang="ja-JP" altLang="en-US" sz="2254" b="1" spc="-28" dirty="0">
                <a:solidFill>
                  <a:srgbClr val="FF0000"/>
                </a:solidFill>
                <a:latin typeface="Meiryo UI" panose="020B0604030504040204" pitchFamily="50" charset="-128"/>
                <a:ea typeface="Meiryo UI" panose="020B0604030504040204" pitchFamily="50" charset="-128"/>
              </a:rPr>
              <a:t>千</a:t>
            </a:r>
            <a:r>
              <a:rPr lang="ja-JP" altLang="en-US" sz="1690" spc="-28" dirty="0">
                <a:latin typeface="Meiryo UI" panose="020B0604030504040204" pitchFamily="50" charset="-128"/>
                <a:ea typeface="Meiryo UI" panose="020B0604030504040204" pitchFamily="50" charset="-128"/>
              </a:rPr>
              <a:t>講座！</a:t>
            </a:r>
            <a:endParaRPr lang="en-US" altLang="ja-JP" sz="1690" spc="-28" dirty="0">
              <a:latin typeface="Meiryo UI" panose="020B0604030504040204" pitchFamily="50" charset="-128"/>
              <a:ea typeface="Meiryo UI" panose="020B0604030504040204" pitchFamily="50" charset="-128"/>
            </a:endParaRPr>
          </a:p>
          <a:p>
            <a:pPr marL="341399" indent="-341399">
              <a:spcBef>
                <a:spcPts val="563"/>
              </a:spcBef>
              <a:spcAft>
                <a:spcPts val="1127"/>
              </a:spcAft>
            </a:pPr>
            <a:r>
              <a:rPr lang="ja-JP" altLang="en-US" sz="1127" spc="-28" dirty="0">
                <a:latin typeface="Meiryo UI" panose="020B0604030504040204" pitchFamily="50" charset="-128"/>
                <a:ea typeface="Meiryo UI" panose="020B0604030504040204" pitchFamily="50" charset="-128"/>
              </a:rPr>
              <a:t>　　　　たとえば、プログラミング、簿記、英語検定、介護、税理士、大学院修士課程などなど</a:t>
            </a:r>
            <a:endParaRPr lang="en-US" altLang="ja-JP" sz="1127" spc="-28" dirty="0">
              <a:latin typeface="Meiryo UI" panose="020B0604030504040204" pitchFamily="50" charset="-128"/>
              <a:ea typeface="Meiryo UI" panose="020B0604030504040204" pitchFamily="50" charset="-128"/>
            </a:endParaRPr>
          </a:p>
          <a:p>
            <a:pPr marL="341399" indent="-341399">
              <a:spcBef>
                <a:spcPts val="1127"/>
              </a:spcBef>
              <a:spcAft>
                <a:spcPts val="1127"/>
              </a:spcAft>
            </a:pPr>
            <a:r>
              <a:rPr lang="ja-JP" altLang="en-US" sz="2254" spc="-28" dirty="0">
                <a:solidFill>
                  <a:prstClr val="black"/>
                </a:solidFill>
                <a:latin typeface="Meiryo UI" panose="020B0604030504040204" pitchFamily="50" charset="-128"/>
                <a:ea typeface="Meiryo UI" panose="020B0604030504040204" pitchFamily="50" charset="-128"/>
              </a:rPr>
              <a:t>☞</a:t>
            </a:r>
            <a:r>
              <a:rPr lang="en-US" altLang="ja-JP" sz="1690" spc="-28" dirty="0">
                <a:latin typeface="Meiryo UI" panose="020B0604030504040204" pitchFamily="50" charset="-128"/>
                <a:ea typeface="Meiryo UI" panose="020B0604030504040204" pitchFamily="50" charset="-128"/>
              </a:rPr>
              <a:t> </a:t>
            </a:r>
            <a:r>
              <a:rPr lang="ja-JP" altLang="en-US" sz="1690" spc="-28" dirty="0">
                <a:latin typeface="Meiryo UI" panose="020B0604030504040204" pitchFamily="50" charset="-128"/>
                <a:ea typeface="Meiryo UI" panose="020B0604030504040204" pitchFamily="50" charset="-128"/>
              </a:rPr>
              <a:t>すでに</a:t>
            </a:r>
            <a:r>
              <a:rPr lang="ja-JP" altLang="en-US" sz="2254" b="1" spc="-28" dirty="0">
                <a:solidFill>
                  <a:srgbClr val="FF0000"/>
                </a:solidFill>
                <a:latin typeface="Meiryo UI" panose="020B0604030504040204" pitchFamily="50" charset="-128"/>
                <a:ea typeface="Meiryo UI" panose="020B0604030504040204" pitchFamily="50" charset="-128"/>
              </a:rPr>
              <a:t>延べ約</a:t>
            </a:r>
            <a:r>
              <a:rPr lang="en-US" altLang="ja-JP" sz="2254" b="1" spc="-28" dirty="0">
                <a:solidFill>
                  <a:srgbClr val="FF0000"/>
                </a:solidFill>
                <a:latin typeface="Meiryo UI" panose="020B0604030504040204" pitchFamily="50" charset="-128"/>
                <a:ea typeface="Meiryo UI" panose="020B0604030504040204" pitchFamily="50" charset="-128"/>
              </a:rPr>
              <a:t>350</a:t>
            </a:r>
            <a:r>
              <a:rPr lang="ja-JP" altLang="en-US" sz="2254" b="1" spc="-28" dirty="0">
                <a:solidFill>
                  <a:srgbClr val="FF0000"/>
                </a:solidFill>
                <a:latin typeface="Meiryo UI" panose="020B0604030504040204" pitchFamily="50" charset="-128"/>
                <a:ea typeface="Meiryo UI" panose="020B0604030504040204" pitchFamily="50" charset="-128"/>
              </a:rPr>
              <a:t>万人</a:t>
            </a:r>
            <a:r>
              <a:rPr lang="en-US" altLang="ja-JP" sz="986" b="1" spc="-28" dirty="0">
                <a:solidFill>
                  <a:srgbClr val="FF0000"/>
                </a:solidFill>
                <a:latin typeface="Meiryo UI" panose="020B0604030504040204" pitchFamily="50" charset="-128"/>
                <a:ea typeface="Meiryo UI" panose="020B0604030504040204" pitchFamily="50" charset="-128"/>
              </a:rPr>
              <a:t>(※)</a:t>
            </a:r>
            <a:r>
              <a:rPr lang="ja-JP" altLang="en-US" sz="2254" b="1" spc="-28" dirty="0">
                <a:solidFill>
                  <a:srgbClr val="FF0000"/>
                </a:solidFill>
                <a:latin typeface="Meiryo UI" panose="020B0604030504040204" pitchFamily="50" charset="-128"/>
                <a:ea typeface="Meiryo UI" panose="020B0604030504040204" pitchFamily="50" charset="-128"/>
              </a:rPr>
              <a:t>が利用</a:t>
            </a:r>
            <a:r>
              <a:rPr lang="ja-JP" altLang="en-US" sz="1690" spc="-28" dirty="0">
                <a:latin typeface="Meiryo UI" panose="020B0604030504040204" pitchFamily="50" charset="-128"/>
                <a:ea typeface="Meiryo UI" panose="020B0604030504040204" pitchFamily="50" charset="-128"/>
              </a:rPr>
              <a:t>！</a:t>
            </a:r>
            <a:r>
              <a:rPr lang="en-US" altLang="ja-JP" sz="1690" spc="-28" dirty="0">
                <a:latin typeface="Meiryo UI" panose="020B0604030504040204" pitchFamily="50" charset="-128"/>
                <a:ea typeface="Meiryo UI" panose="020B0604030504040204" pitchFamily="50" charset="-128"/>
              </a:rPr>
              <a:t> </a:t>
            </a:r>
            <a:endParaRPr lang="en-US" altLang="ja-JP" sz="2254" spc="-28" dirty="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7714294" y="6423296"/>
            <a:ext cx="4928706" cy="244041"/>
          </a:xfrm>
          <a:prstGeom prst="rect">
            <a:avLst/>
          </a:prstGeom>
        </p:spPr>
        <p:txBody>
          <a:bodyPr wrap="square" rtlCol="0">
            <a:spAutoFit/>
          </a:bodyPr>
          <a:lstStyle/>
          <a:p>
            <a:pPr marL="341399" indent="-341399">
              <a:spcBef>
                <a:spcPts val="563"/>
              </a:spcBef>
              <a:spcAft>
                <a:spcPts val="563"/>
              </a:spcAft>
            </a:pPr>
            <a:r>
              <a:rPr lang="en-US" altLang="ja-JP" sz="986" spc="-28" dirty="0">
                <a:latin typeface="Meiryo UI" panose="020B0604030504040204" pitchFamily="50" charset="-128"/>
                <a:ea typeface="Meiryo UI" panose="020B0604030504040204" pitchFamily="50" charset="-128"/>
              </a:rPr>
              <a:t>※</a:t>
            </a:r>
            <a:r>
              <a:rPr lang="ja-JP" altLang="en-US" sz="986" spc="-28" dirty="0">
                <a:latin typeface="Meiryo UI" panose="020B0604030504040204" pitchFamily="50" charset="-128"/>
                <a:ea typeface="Meiryo UI" panose="020B0604030504040204" pitchFamily="50" charset="-128"/>
              </a:rPr>
              <a:t>　平成</a:t>
            </a:r>
            <a:r>
              <a:rPr lang="en-US" altLang="ja-JP" sz="986" spc="-28" dirty="0">
                <a:latin typeface="Meiryo UI" panose="020B0604030504040204" pitchFamily="50" charset="-128"/>
                <a:ea typeface="Meiryo UI" panose="020B0604030504040204" pitchFamily="50" charset="-128"/>
              </a:rPr>
              <a:t>10</a:t>
            </a:r>
            <a:r>
              <a:rPr lang="ja-JP" altLang="en-US" sz="986" spc="-28" dirty="0">
                <a:latin typeface="Meiryo UI" panose="020B0604030504040204" pitchFamily="50" charset="-128"/>
                <a:ea typeface="Meiryo UI" panose="020B0604030504040204" pitchFamily="50" charset="-128"/>
              </a:rPr>
              <a:t>年度から平成</a:t>
            </a:r>
            <a:r>
              <a:rPr lang="en-US" altLang="ja-JP" sz="986" spc="-28" dirty="0">
                <a:latin typeface="Meiryo UI" panose="020B0604030504040204" pitchFamily="50" charset="-128"/>
                <a:ea typeface="Meiryo UI" panose="020B0604030504040204" pitchFamily="50" charset="-128"/>
              </a:rPr>
              <a:t>29</a:t>
            </a:r>
            <a:r>
              <a:rPr lang="ja-JP" altLang="en-US" sz="986" spc="-28" dirty="0">
                <a:latin typeface="Meiryo UI" panose="020B0604030504040204" pitchFamily="50" charset="-128"/>
                <a:ea typeface="Meiryo UI" panose="020B0604030504040204" pitchFamily="50" charset="-128"/>
              </a:rPr>
              <a:t>年度までの教育訓練給付受給者（初回受給者）の延べ人数</a:t>
            </a:r>
            <a:endParaRPr lang="en-US" altLang="ja-JP" sz="986" spc="-28" dirty="0">
              <a:latin typeface="Meiryo UI" panose="020B0604030504040204" pitchFamily="50" charset="-128"/>
              <a:ea typeface="Meiryo UI" panose="020B0604030504040204" pitchFamily="50" charset="-128"/>
            </a:endParaRPr>
          </a:p>
        </p:txBody>
      </p:sp>
      <p:sp>
        <p:nvSpPr>
          <p:cNvPr id="48" name="テキスト ボックス 47">
            <a:extLst>
              <a:ext uri="{FF2B5EF4-FFF2-40B4-BE49-F238E27FC236}">
                <a16:creationId xmlns:a16="http://schemas.microsoft.com/office/drawing/2014/main" id="{44C739B9-0E56-6C40-A337-E799C77CA6A8}"/>
              </a:ext>
            </a:extLst>
          </p:cNvPr>
          <p:cNvSpPr txBox="1"/>
          <p:nvPr/>
        </p:nvSpPr>
        <p:spPr>
          <a:xfrm>
            <a:off x="6544816" y="7234795"/>
            <a:ext cx="6263399" cy="699422"/>
          </a:xfrm>
          <a:prstGeom prst="rect">
            <a:avLst/>
          </a:prstGeom>
          <a:solidFill>
            <a:schemeClr val="bg1"/>
          </a:solidFill>
          <a:effectLst/>
        </p:spPr>
        <p:txBody>
          <a:bodyPr wrap="square" rtlCol="0">
            <a:spAutoFit/>
          </a:bodyPr>
          <a:lstStyle/>
          <a:p>
            <a:pPr algn="ctr">
              <a:lnSpc>
                <a:spcPct val="150000"/>
              </a:lnSpc>
            </a:pPr>
            <a:r>
              <a:rPr lang="ja-JP" altLang="en-US" sz="1315" dirty="0">
                <a:latin typeface="Meiryo UI" panose="020B0604030504040204" pitchFamily="50" charset="-128"/>
                <a:ea typeface="Meiryo UI" panose="020B0604030504040204" pitchFamily="50" charset="-128"/>
              </a:rPr>
              <a:t>この制度は、人生１００年時代を見据え、手に職となるスキルを身につけたい、</a:t>
            </a:r>
            <a:endParaRPr lang="en-US" altLang="ja-JP" sz="1315" dirty="0">
              <a:latin typeface="Meiryo UI" panose="020B0604030504040204" pitchFamily="50" charset="-128"/>
              <a:ea typeface="Meiryo UI" panose="020B0604030504040204" pitchFamily="50" charset="-128"/>
            </a:endParaRPr>
          </a:p>
          <a:p>
            <a:pPr>
              <a:lnSpc>
                <a:spcPct val="150000"/>
              </a:lnSpc>
            </a:pPr>
            <a:r>
              <a:rPr lang="ja-JP" altLang="en-US" sz="1315" dirty="0">
                <a:latin typeface="Meiryo UI" panose="020B0604030504040204" pitchFamily="50" charset="-128"/>
                <a:ea typeface="Meiryo UI" panose="020B0604030504040204" pitchFamily="50" charset="-128"/>
              </a:rPr>
              <a:t>　　　　新しいキャリアを開拓したい、と考える人を応援するための制度です。</a:t>
            </a:r>
          </a:p>
        </p:txBody>
      </p:sp>
      <p:sp>
        <p:nvSpPr>
          <p:cNvPr id="49" name="角丸四角形 48"/>
          <p:cNvSpPr/>
          <p:nvPr/>
        </p:nvSpPr>
        <p:spPr>
          <a:xfrm>
            <a:off x="6568683" y="4210755"/>
            <a:ext cx="6137848" cy="2685914"/>
          </a:xfrm>
          <a:prstGeom prst="roundRect">
            <a:avLst>
              <a:gd name="adj" fmla="val 2194"/>
            </a:avLst>
          </a:prstGeom>
          <a:noFill/>
          <a:ln w="95250" cmpd="sng">
            <a:solidFill>
              <a:schemeClr val="bg1">
                <a:lumMod val="8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90"/>
          </a:p>
        </p:txBody>
      </p:sp>
      <p:sp>
        <p:nvSpPr>
          <p:cNvPr id="50" name="テキスト ボックス 49"/>
          <p:cNvSpPr txBox="1"/>
          <p:nvPr/>
        </p:nvSpPr>
        <p:spPr>
          <a:xfrm>
            <a:off x="6663602" y="948524"/>
            <a:ext cx="6469965" cy="2173544"/>
          </a:xfrm>
          <a:prstGeom prst="rect">
            <a:avLst/>
          </a:prstGeom>
          <a:noFill/>
        </p:spPr>
        <p:txBody>
          <a:bodyPr wrap="square" lIns="0" rIns="0" rtlCol="0">
            <a:spAutoFit/>
          </a:bodyPr>
          <a:lstStyle/>
          <a:p>
            <a:pPr>
              <a:lnSpc>
                <a:spcPct val="150000"/>
              </a:lnSpc>
            </a:pPr>
            <a:r>
              <a:rPr lang="ja-JP" altLang="en-US" sz="4508" b="1" dirty="0">
                <a:effectLst>
                  <a:glow rad="241300">
                    <a:schemeClr val="bg1">
                      <a:alpha val="40000"/>
                    </a:schemeClr>
                  </a:glow>
                </a:effectLst>
                <a:latin typeface="メイリオ" panose="020B0604030504040204" pitchFamily="50" charset="-128"/>
                <a:ea typeface="メイリオ" panose="020B0604030504040204" pitchFamily="50" charset="-128"/>
              </a:rPr>
              <a:t>あなたのスキルアップ、国がサポートします。</a:t>
            </a:r>
          </a:p>
        </p:txBody>
      </p:sp>
      <p:pic>
        <p:nvPicPr>
          <p:cNvPr id="66" name="図 65"/>
          <p:cNvPicPr>
            <a:picLocks noChangeAspect="1"/>
          </p:cNvPicPr>
          <p:nvPr/>
        </p:nvPicPr>
        <p:blipFill>
          <a:blip r:embed="rId5"/>
          <a:stretch>
            <a:fillRect/>
          </a:stretch>
        </p:blipFill>
        <p:spPr>
          <a:xfrm rot="16200000">
            <a:off x="4121638" y="1533593"/>
            <a:ext cx="930409" cy="1611691"/>
          </a:xfrm>
          <a:prstGeom prst="rect">
            <a:avLst/>
          </a:prstGeom>
        </p:spPr>
      </p:pic>
      <p:sp>
        <p:nvSpPr>
          <p:cNvPr id="51" name="テキスト ボックス 50"/>
          <p:cNvSpPr txBox="1"/>
          <p:nvPr/>
        </p:nvSpPr>
        <p:spPr>
          <a:xfrm>
            <a:off x="12019707" y="9397641"/>
            <a:ext cx="864096" cy="215444"/>
          </a:xfrm>
          <a:prstGeom prst="rect">
            <a:avLst/>
          </a:prstGeom>
          <a:noFill/>
        </p:spPr>
        <p:txBody>
          <a:bodyPr wrap="square" rtlCol="0">
            <a:spAutoFit/>
          </a:bodyPr>
          <a:lstStyle/>
          <a:p>
            <a:r>
              <a:rPr kumimoji="1" lang="en-US" altLang="ja-JP" sz="800" dirty="0" smtClean="0">
                <a:latin typeface="+mj-ea"/>
                <a:ea typeface="+mj-ea"/>
              </a:rPr>
              <a:t>LL010613</a:t>
            </a:r>
            <a:r>
              <a:rPr kumimoji="1" lang="ja-JP" altLang="en-US" sz="800" dirty="0" smtClean="0">
                <a:latin typeface="+mj-ea"/>
                <a:ea typeface="+mj-ea"/>
              </a:rPr>
              <a:t>保</a:t>
            </a:r>
            <a:r>
              <a:rPr kumimoji="1" lang="en-US" altLang="ja-JP" sz="800" dirty="0" smtClean="0">
                <a:latin typeface="+mj-ea"/>
                <a:ea typeface="+mj-ea"/>
              </a:rPr>
              <a:t>02</a:t>
            </a:r>
            <a:endParaRPr kumimoji="1" lang="ja-JP" altLang="en-US" sz="800" dirty="0">
              <a:latin typeface="+mj-ea"/>
              <a:ea typeface="+mj-ea"/>
            </a:endParaRPr>
          </a:p>
        </p:txBody>
      </p:sp>
    </p:spTree>
    <p:extLst>
      <p:ext uri="{BB962C8B-B14F-4D97-AF65-F5344CB8AC3E}">
        <p14:creationId xmlns:p14="http://schemas.microsoft.com/office/powerpoint/2010/main" val="1478308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1744821" y="1612092"/>
            <a:ext cx="1526261" cy="54160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528" dirty="0" smtClean="0">
                <a:solidFill>
                  <a:srgbClr val="000000"/>
                </a:solidFill>
              </a:rPr>
              <a:t>裏</a:t>
            </a:r>
            <a:endParaRPr kumimoji="1" lang="ja-JP" altLang="en-US" sz="3528" dirty="0">
              <a:solidFill>
                <a:srgbClr val="000000"/>
              </a:solidFill>
            </a:endParaRPr>
          </a:p>
        </p:txBody>
      </p:sp>
      <p:sp>
        <p:nvSpPr>
          <p:cNvPr id="70" name="角丸四角形 69"/>
          <p:cNvSpPr/>
          <p:nvPr/>
        </p:nvSpPr>
        <p:spPr>
          <a:xfrm>
            <a:off x="4864761" y="7714899"/>
            <a:ext cx="3482256" cy="927634"/>
          </a:xfrm>
          <a:prstGeom prst="roundRect">
            <a:avLst>
              <a:gd name="adj" fmla="val 10192"/>
            </a:avLst>
          </a:prstGeom>
          <a:solidFill>
            <a:srgbClr val="00206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71" name="角丸四角形 70"/>
          <p:cNvSpPr/>
          <p:nvPr/>
        </p:nvSpPr>
        <p:spPr>
          <a:xfrm>
            <a:off x="8449003" y="88724"/>
            <a:ext cx="4325591" cy="1664758"/>
          </a:xfrm>
          <a:prstGeom prst="roundRect">
            <a:avLst>
              <a:gd name="adj" fmla="val 10192"/>
            </a:avLst>
          </a:prstGeom>
          <a:solidFill>
            <a:srgbClr val="92D05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72" name="角丸四角形 71"/>
          <p:cNvSpPr/>
          <p:nvPr/>
        </p:nvSpPr>
        <p:spPr>
          <a:xfrm>
            <a:off x="775597" y="6796232"/>
            <a:ext cx="4024210" cy="1860692"/>
          </a:xfrm>
          <a:prstGeom prst="roundRect">
            <a:avLst>
              <a:gd name="adj" fmla="val 10192"/>
            </a:avLst>
          </a:prstGeom>
          <a:solidFill>
            <a:srgbClr val="FFFF0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73" name="角丸四角形 72"/>
          <p:cNvSpPr/>
          <p:nvPr/>
        </p:nvSpPr>
        <p:spPr>
          <a:xfrm>
            <a:off x="787884" y="3191070"/>
            <a:ext cx="3980735" cy="3516946"/>
          </a:xfrm>
          <a:prstGeom prst="roundRect">
            <a:avLst>
              <a:gd name="adj" fmla="val 10192"/>
            </a:avLst>
          </a:prstGeom>
          <a:solidFill>
            <a:schemeClr val="bg1">
              <a:lumMod val="65000"/>
              <a:alpha val="50196"/>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74" name="AutoShape 6"/>
          <p:cNvSpPr>
            <a:spLocks noChangeArrowheads="1"/>
          </p:cNvSpPr>
          <p:nvPr/>
        </p:nvSpPr>
        <p:spPr bwMode="auto">
          <a:xfrm>
            <a:off x="982774" y="6708017"/>
            <a:ext cx="4229814" cy="656809"/>
          </a:xfrm>
          <a:prstGeom prst="roundRect">
            <a:avLst>
              <a:gd name="adj" fmla="val 16667"/>
            </a:avLst>
          </a:prstGeom>
          <a:noFill/>
          <a:ln w="19050" algn="ctr">
            <a:noFill/>
            <a:round/>
            <a:headEnd/>
            <a:tailEnd/>
          </a:ln>
          <a:effectLst/>
        </p:spPr>
        <p:txBody>
          <a:bodyPr wrap="none" anchor="ctr"/>
          <a:lstStyle/>
          <a:p>
            <a:pPr defTabSz="1620727">
              <a:defRPr/>
            </a:pPr>
            <a:r>
              <a:rPr kumimoji="1" lang="ja-JP" altLang="en-US"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rPr>
              <a:t>専門的サービス関係の資格や講座</a:t>
            </a:r>
          </a:p>
        </p:txBody>
      </p:sp>
      <p:sp>
        <p:nvSpPr>
          <p:cNvPr id="75" name="AutoShape 6"/>
          <p:cNvSpPr>
            <a:spLocks noChangeArrowheads="1"/>
          </p:cNvSpPr>
          <p:nvPr/>
        </p:nvSpPr>
        <p:spPr bwMode="auto">
          <a:xfrm>
            <a:off x="1193148" y="3101474"/>
            <a:ext cx="3291194" cy="656809"/>
          </a:xfrm>
          <a:prstGeom prst="roundRect">
            <a:avLst>
              <a:gd name="adj" fmla="val 16667"/>
            </a:avLst>
          </a:prstGeom>
          <a:noFill/>
          <a:ln w="19050" algn="ctr">
            <a:noFill/>
            <a:round/>
            <a:headEnd/>
            <a:tailEnd/>
          </a:ln>
          <a:effectLst/>
        </p:spPr>
        <p:txBody>
          <a:bodyPr wrap="none" anchor="ctr"/>
          <a:lstStyle/>
          <a:p>
            <a:pPr algn="ctr" defTabSz="1620727">
              <a:defRPr/>
            </a:pPr>
            <a:r>
              <a:rPr kumimoji="1" lang="ja-JP" altLang="en-US"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rPr>
              <a:t>情報関係の資格や講座</a:t>
            </a:r>
          </a:p>
        </p:txBody>
      </p:sp>
      <p:sp>
        <p:nvSpPr>
          <p:cNvPr id="76" name="AutoShape 6"/>
          <p:cNvSpPr>
            <a:spLocks noChangeArrowheads="1"/>
          </p:cNvSpPr>
          <p:nvPr/>
        </p:nvSpPr>
        <p:spPr bwMode="auto">
          <a:xfrm>
            <a:off x="8926811" y="65011"/>
            <a:ext cx="3495339" cy="656809"/>
          </a:xfrm>
          <a:prstGeom prst="roundRect">
            <a:avLst>
              <a:gd name="adj" fmla="val 16667"/>
            </a:avLst>
          </a:prstGeom>
          <a:noFill/>
          <a:ln w="19050" algn="ctr">
            <a:noFill/>
            <a:round/>
            <a:headEnd/>
            <a:tailEnd/>
          </a:ln>
          <a:effectLst/>
        </p:spPr>
        <p:txBody>
          <a:bodyPr wrap="none" anchor="ctr"/>
          <a:lstStyle/>
          <a:p>
            <a:pPr defTabSz="1620727">
              <a:defRPr/>
            </a:pPr>
            <a:r>
              <a:rPr kumimoji="1" lang="ja-JP" altLang="en-US"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rPr>
              <a:t>技術・農業関係の資格や講座</a:t>
            </a:r>
          </a:p>
        </p:txBody>
      </p:sp>
      <p:sp>
        <p:nvSpPr>
          <p:cNvPr id="77" name="AutoShape 6"/>
          <p:cNvSpPr>
            <a:spLocks noChangeArrowheads="1"/>
          </p:cNvSpPr>
          <p:nvPr/>
        </p:nvSpPr>
        <p:spPr bwMode="auto">
          <a:xfrm>
            <a:off x="5151513" y="7721326"/>
            <a:ext cx="2902491" cy="498641"/>
          </a:xfrm>
          <a:prstGeom prst="roundRect">
            <a:avLst>
              <a:gd name="adj" fmla="val 16667"/>
            </a:avLst>
          </a:prstGeom>
          <a:noFill/>
          <a:ln w="19050" algn="ctr">
            <a:noFill/>
            <a:round/>
            <a:headEnd/>
            <a:tailEnd/>
          </a:ln>
          <a:effectLst/>
        </p:spPr>
        <p:txBody>
          <a:bodyPr wrap="none" anchor="ctr"/>
          <a:lstStyle/>
          <a:p>
            <a:pPr algn="ctr" defTabSz="1620727">
              <a:defRPr/>
            </a:pPr>
            <a:r>
              <a:rPr kumimoji="1" lang="ja-JP" altLang="en-US"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rPr>
              <a:t>製造関係の資格や講座</a:t>
            </a:r>
          </a:p>
        </p:txBody>
      </p:sp>
      <p:sp>
        <p:nvSpPr>
          <p:cNvPr id="78" name="正方形/長方形 77"/>
          <p:cNvSpPr/>
          <p:nvPr/>
        </p:nvSpPr>
        <p:spPr>
          <a:xfrm>
            <a:off x="982775" y="7236848"/>
            <a:ext cx="3625362" cy="12806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70" kern="100" dirty="0">
                <a:solidFill>
                  <a:srgbClr val="00B050"/>
                </a:solidFill>
                <a:latin typeface="Meiryo UI" panose="020B0604030504040204" pitchFamily="50" charset="-128"/>
                <a:ea typeface="Meiryo UI" panose="020B0604030504040204" pitchFamily="50" charset="-128"/>
              </a:rPr>
              <a:t>中小企業診断士、司書・司書補</a:t>
            </a:r>
          </a:p>
          <a:p>
            <a:pPr algn="ctr"/>
            <a:r>
              <a:rPr lang="ja-JP" altLang="en-US" sz="1470" kern="100" dirty="0">
                <a:solidFill>
                  <a:srgbClr val="0070C0"/>
                </a:solidFill>
                <a:latin typeface="Meiryo UI" panose="020B0604030504040204" pitchFamily="50" charset="-128"/>
                <a:ea typeface="Meiryo UI" panose="020B0604030504040204" pitchFamily="50" charset="-128"/>
              </a:rPr>
              <a:t>社会保険労務士、税理士</a:t>
            </a:r>
            <a:endParaRPr lang="en-US" altLang="ja-JP" sz="1470" kern="100" dirty="0">
              <a:solidFill>
                <a:srgbClr val="0070C0"/>
              </a:solidFill>
              <a:latin typeface="Meiryo UI" panose="020B0604030504040204" pitchFamily="50" charset="-128"/>
              <a:ea typeface="Meiryo UI" panose="020B0604030504040204" pitchFamily="50" charset="-128"/>
            </a:endParaRPr>
          </a:p>
          <a:p>
            <a:pPr algn="ctr"/>
            <a:r>
              <a:rPr lang="ja-JP" altLang="en-US" sz="1470" kern="100" dirty="0">
                <a:solidFill>
                  <a:srgbClr val="0070C0"/>
                </a:solidFill>
                <a:latin typeface="Meiryo UI" panose="020B0604030504040204" pitchFamily="50" charset="-128"/>
                <a:ea typeface="Meiryo UI" panose="020B0604030504040204" pitchFamily="50" charset="-128"/>
              </a:rPr>
              <a:t>行政書士、司法書士、弁理士、通関士</a:t>
            </a:r>
            <a:endParaRPr lang="en-US" altLang="ja-JP" sz="1470" kern="100" dirty="0">
              <a:solidFill>
                <a:srgbClr val="0070C0"/>
              </a:solidFill>
              <a:latin typeface="Meiryo UI" panose="020B0604030504040204" pitchFamily="50" charset="-128"/>
              <a:ea typeface="Meiryo UI" panose="020B0604030504040204" pitchFamily="50" charset="-128"/>
            </a:endParaRPr>
          </a:p>
          <a:p>
            <a:pPr algn="ctr"/>
            <a:r>
              <a:rPr lang="ja-JP" altLang="en-US" sz="1470" kern="100" dirty="0">
                <a:solidFill>
                  <a:srgbClr val="0070C0"/>
                </a:solidFill>
                <a:latin typeface="Meiryo UI" panose="020B0604030504040204" pitchFamily="50" charset="-128"/>
                <a:ea typeface="Meiryo UI" panose="020B0604030504040204" pitchFamily="50" charset="-128"/>
              </a:rPr>
              <a:t>ファイナンシャルプランニング技能検定</a:t>
            </a:r>
            <a:endParaRPr lang="en-US" altLang="ja-JP" sz="1470" kern="100" dirty="0">
              <a:solidFill>
                <a:srgbClr val="0070C0"/>
              </a:solidFill>
              <a:latin typeface="Meiryo UI" panose="020B0604030504040204" pitchFamily="50" charset="-128"/>
              <a:ea typeface="Meiryo UI" panose="020B0604030504040204" pitchFamily="50" charset="-128"/>
            </a:endParaRPr>
          </a:p>
          <a:p>
            <a:pPr algn="ctr"/>
            <a:r>
              <a:rPr lang="ja-JP" altLang="en-US" sz="1470" kern="100" dirty="0">
                <a:solidFill>
                  <a:srgbClr val="FF0000"/>
                </a:solidFill>
                <a:latin typeface="Meiryo UI" panose="020B0604030504040204" pitchFamily="50" charset="-128"/>
                <a:ea typeface="Meiryo UI" panose="020B0604030504040204" pitchFamily="50" charset="-128"/>
              </a:rPr>
              <a:t>キャリアコンサルタント</a:t>
            </a:r>
            <a:endParaRPr lang="en-US" altLang="ja-JP" sz="1470" kern="100" dirty="0">
              <a:solidFill>
                <a:srgbClr val="FF0000"/>
              </a:solidFill>
              <a:latin typeface="Meiryo UI" panose="020B0604030504040204" pitchFamily="50" charset="-128"/>
              <a:ea typeface="Meiryo UI" panose="020B0604030504040204" pitchFamily="50" charset="-128"/>
            </a:endParaRPr>
          </a:p>
        </p:txBody>
      </p:sp>
      <p:sp>
        <p:nvSpPr>
          <p:cNvPr id="79" name="正方形/長方形 78"/>
          <p:cNvSpPr/>
          <p:nvPr/>
        </p:nvSpPr>
        <p:spPr>
          <a:xfrm>
            <a:off x="4990779" y="8207688"/>
            <a:ext cx="3250565" cy="296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70" kern="100" dirty="0">
                <a:solidFill>
                  <a:srgbClr val="FF0000"/>
                </a:solidFill>
                <a:latin typeface="Meiryo UI" panose="020B0604030504040204" pitchFamily="50" charset="-128"/>
                <a:ea typeface="Meiryo UI" panose="020B0604030504040204" pitchFamily="50" charset="-128"/>
              </a:rPr>
              <a:t>製菓衛生師</a:t>
            </a:r>
          </a:p>
        </p:txBody>
      </p:sp>
      <p:sp>
        <p:nvSpPr>
          <p:cNvPr id="80" name="正方形/長方形 79"/>
          <p:cNvSpPr/>
          <p:nvPr/>
        </p:nvSpPr>
        <p:spPr>
          <a:xfrm>
            <a:off x="8599718" y="609582"/>
            <a:ext cx="4011757" cy="1037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70" kern="100" dirty="0">
                <a:solidFill>
                  <a:srgbClr val="00B050"/>
                </a:solidFill>
                <a:latin typeface="Meiryo UI" panose="020B0604030504040204" pitchFamily="50" charset="-128"/>
                <a:ea typeface="Meiryo UI" panose="020B0604030504040204" pitchFamily="50" charset="-128"/>
              </a:rPr>
              <a:t>土木施工管理技士</a:t>
            </a:r>
            <a:r>
              <a:rPr lang="ja-JP" altLang="en-US" sz="1470" kern="100" dirty="0" err="1">
                <a:solidFill>
                  <a:srgbClr val="00B050"/>
                </a:solidFill>
                <a:latin typeface="Meiryo UI" panose="020B0604030504040204" pitchFamily="50" charset="-128"/>
                <a:ea typeface="Meiryo UI" panose="020B0604030504040204" pitchFamily="50" charset="-128"/>
              </a:rPr>
              <a:t>、</a:t>
            </a:r>
            <a:r>
              <a:rPr lang="zh-TW" altLang="en-US" sz="1470" kern="100" dirty="0">
                <a:solidFill>
                  <a:srgbClr val="00B050"/>
                </a:solidFill>
                <a:latin typeface="Meiryo UI" panose="020B0604030504040204" pitchFamily="50" charset="-128"/>
                <a:ea typeface="Meiryo UI" panose="020B0604030504040204" pitchFamily="50" charset="-128"/>
              </a:rPr>
              <a:t>管工事施工管理技士</a:t>
            </a:r>
            <a:endParaRPr lang="en-US" altLang="zh-TW" sz="1470" kern="100" dirty="0" err="1">
              <a:solidFill>
                <a:srgbClr val="00B050"/>
              </a:solidFill>
              <a:latin typeface="Meiryo UI" panose="020B0604030504040204" pitchFamily="50" charset="-128"/>
              <a:ea typeface="Meiryo UI" panose="020B0604030504040204" pitchFamily="50" charset="-128"/>
            </a:endParaRPr>
          </a:p>
          <a:p>
            <a:pPr algn="ctr"/>
            <a:r>
              <a:rPr lang="zh-TW" altLang="en-US" sz="1470" kern="100" dirty="0">
                <a:solidFill>
                  <a:srgbClr val="00B050"/>
                </a:solidFill>
                <a:latin typeface="Meiryo UI" panose="020B0604030504040204" pitchFamily="50" charset="-128"/>
                <a:ea typeface="Meiryo UI" panose="020B0604030504040204" pitchFamily="50" charset="-128"/>
              </a:rPr>
              <a:t>建築施工管理技術検定</a:t>
            </a:r>
          </a:p>
          <a:p>
            <a:pPr algn="ctr"/>
            <a:r>
              <a:rPr lang="zh-TW" altLang="en-US" sz="1470" kern="100" dirty="0">
                <a:solidFill>
                  <a:srgbClr val="0070C0"/>
                </a:solidFill>
                <a:latin typeface="Meiryo UI" panose="020B0604030504040204" pitchFamily="50" charset="-128"/>
                <a:ea typeface="Meiryo UI" panose="020B0604030504040204" pitchFamily="50" charset="-128"/>
              </a:rPr>
              <a:t>自動車整備士</a:t>
            </a:r>
            <a:r>
              <a:rPr lang="ja-JP" altLang="en-US" sz="1470" kern="100" dirty="0" err="1">
                <a:solidFill>
                  <a:srgbClr val="0070C0"/>
                </a:solidFill>
                <a:latin typeface="Meiryo UI" panose="020B0604030504040204" pitchFamily="50" charset="-128"/>
                <a:ea typeface="Meiryo UI" panose="020B0604030504040204" pitchFamily="50" charset="-128"/>
              </a:rPr>
              <a:t>、</a:t>
            </a:r>
            <a:r>
              <a:rPr lang="zh-TW" altLang="en-US" sz="1470" kern="100" dirty="0">
                <a:solidFill>
                  <a:srgbClr val="0070C0"/>
                </a:solidFill>
                <a:latin typeface="Meiryo UI" panose="020B0604030504040204" pitchFamily="50" charset="-128"/>
                <a:ea typeface="Meiryo UI" panose="020B0604030504040204" pitchFamily="50" charset="-128"/>
              </a:rPr>
              <a:t>電気主任技術者試験</a:t>
            </a:r>
          </a:p>
          <a:p>
            <a:pPr algn="ctr"/>
            <a:r>
              <a:rPr lang="ja-JP" altLang="en-US" sz="1470" kern="100" dirty="0">
                <a:solidFill>
                  <a:srgbClr val="FF0000"/>
                </a:solidFill>
                <a:latin typeface="Meiryo UI" panose="020B0604030504040204" pitchFamily="50" charset="-128"/>
                <a:ea typeface="Meiryo UI" panose="020B0604030504040204" pitchFamily="50" charset="-128"/>
              </a:rPr>
              <a:t>測量士補</a:t>
            </a:r>
          </a:p>
        </p:txBody>
      </p:sp>
      <p:sp>
        <p:nvSpPr>
          <p:cNvPr id="81" name="角丸四角形 80"/>
          <p:cNvSpPr/>
          <p:nvPr/>
        </p:nvSpPr>
        <p:spPr>
          <a:xfrm>
            <a:off x="816491" y="61956"/>
            <a:ext cx="3938739" cy="3049297"/>
          </a:xfrm>
          <a:prstGeom prst="roundRect">
            <a:avLst>
              <a:gd name="adj" fmla="val 10192"/>
            </a:avLst>
          </a:prstGeom>
          <a:solidFill>
            <a:srgbClr val="4F81BD">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82" name="正方形/長方形 81"/>
          <p:cNvSpPr/>
          <p:nvPr/>
        </p:nvSpPr>
        <p:spPr>
          <a:xfrm>
            <a:off x="982774" y="600950"/>
            <a:ext cx="3633102" cy="2340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70" kern="100" dirty="0">
                <a:solidFill>
                  <a:srgbClr val="0070C0"/>
                </a:solidFill>
                <a:latin typeface="Meiryo UI" panose="020B0604030504040204" pitchFamily="50" charset="-128"/>
                <a:ea typeface="Meiryo UI" panose="020B0604030504040204" pitchFamily="50" charset="-128"/>
              </a:rPr>
              <a:t>大型自動車第一種・第二種免許</a:t>
            </a:r>
            <a:endParaRPr lang="en-US" altLang="ja-JP" sz="1470" kern="100" dirty="0">
              <a:solidFill>
                <a:srgbClr val="0070C0"/>
              </a:solidFill>
              <a:latin typeface="Meiryo UI" panose="020B0604030504040204" pitchFamily="50" charset="-128"/>
              <a:ea typeface="Meiryo UI" panose="020B0604030504040204" pitchFamily="50" charset="-128"/>
            </a:endParaRPr>
          </a:p>
          <a:p>
            <a:pPr algn="ctr"/>
            <a:r>
              <a:rPr lang="ja-JP" altLang="en-US" sz="1470" kern="100" dirty="0">
                <a:solidFill>
                  <a:srgbClr val="0070C0"/>
                </a:solidFill>
                <a:latin typeface="Meiryo UI" panose="020B0604030504040204" pitchFamily="50" charset="-128"/>
                <a:ea typeface="Meiryo UI" panose="020B0604030504040204" pitchFamily="50" charset="-128"/>
              </a:rPr>
              <a:t>中型自動車第一種・第二種免許</a:t>
            </a:r>
            <a:endParaRPr lang="en-US" altLang="ja-JP" sz="1470" kern="100" dirty="0">
              <a:solidFill>
                <a:srgbClr val="0070C0"/>
              </a:solidFill>
              <a:latin typeface="Meiryo UI" panose="020B0604030504040204" pitchFamily="50" charset="-128"/>
              <a:ea typeface="Meiryo UI" panose="020B0604030504040204" pitchFamily="50" charset="-128"/>
            </a:endParaRPr>
          </a:p>
          <a:p>
            <a:pPr algn="ctr"/>
            <a:r>
              <a:rPr lang="ja-JP" altLang="en-US" sz="1470" kern="100" dirty="0">
                <a:solidFill>
                  <a:srgbClr val="0070C0"/>
                </a:solidFill>
                <a:latin typeface="Meiryo UI" panose="020B0604030504040204" pitchFamily="50" charset="-128"/>
                <a:ea typeface="Meiryo UI" panose="020B0604030504040204" pitchFamily="50" charset="-128"/>
              </a:rPr>
              <a:t>大型特殊自動車免許</a:t>
            </a:r>
            <a:endParaRPr lang="en-US" altLang="ja-JP" sz="1470" kern="100" dirty="0">
              <a:solidFill>
                <a:srgbClr val="0070C0"/>
              </a:solidFill>
              <a:latin typeface="Meiryo UI" panose="020B0604030504040204" pitchFamily="50" charset="-128"/>
              <a:ea typeface="Meiryo UI" panose="020B0604030504040204" pitchFamily="50" charset="-128"/>
            </a:endParaRPr>
          </a:p>
          <a:p>
            <a:pPr algn="ctr"/>
            <a:r>
              <a:rPr lang="ja-JP" altLang="en-US" sz="1470" kern="100" dirty="0">
                <a:solidFill>
                  <a:srgbClr val="0070C0"/>
                </a:solidFill>
                <a:latin typeface="Meiryo UI" panose="020B0604030504040204" pitchFamily="50" charset="-128"/>
                <a:ea typeface="Meiryo UI" panose="020B0604030504040204" pitchFamily="50" charset="-128"/>
              </a:rPr>
              <a:t>準中型自動車第一種免許</a:t>
            </a:r>
          </a:p>
          <a:p>
            <a:pPr algn="ctr"/>
            <a:r>
              <a:rPr lang="ja-JP" altLang="en-US" sz="1470" kern="100" dirty="0">
                <a:solidFill>
                  <a:srgbClr val="0070C0"/>
                </a:solidFill>
                <a:latin typeface="Meiryo UI" panose="020B0604030504040204" pitchFamily="50" charset="-128"/>
                <a:ea typeface="Meiryo UI" panose="020B0604030504040204" pitchFamily="50" charset="-128"/>
              </a:rPr>
              <a:t>普通自動車第二種免許、けん引免許</a:t>
            </a:r>
            <a:endParaRPr lang="en-US" altLang="ja-JP" sz="1470" kern="100" dirty="0">
              <a:solidFill>
                <a:srgbClr val="0070C0"/>
              </a:solidFill>
              <a:latin typeface="Meiryo UI" panose="020B0604030504040204" pitchFamily="50" charset="-128"/>
              <a:ea typeface="Meiryo UI" panose="020B0604030504040204" pitchFamily="50" charset="-128"/>
            </a:endParaRPr>
          </a:p>
          <a:p>
            <a:pPr algn="ctr"/>
            <a:r>
              <a:rPr lang="ja-JP" altLang="en-US" sz="1470" kern="100" dirty="0">
                <a:solidFill>
                  <a:srgbClr val="0070C0"/>
                </a:solidFill>
                <a:latin typeface="Meiryo UI" panose="020B0604030504040204" pitchFamily="50" charset="-128"/>
                <a:ea typeface="Meiryo UI" panose="020B0604030504040204" pitchFamily="50" charset="-128"/>
              </a:rPr>
              <a:t>玉掛け・</a:t>
            </a:r>
            <a:r>
              <a:rPr lang="ja-JP" altLang="en-US" sz="1470" kern="100" spc="-210" dirty="0">
                <a:solidFill>
                  <a:srgbClr val="0070C0"/>
                </a:solidFill>
                <a:latin typeface="Meiryo UI" panose="020B0604030504040204" pitchFamily="50" charset="-128"/>
                <a:ea typeface="Meiryo UI" panose="020B0604030504040204" pitchFamily="50" charset="-128"/>
              </a:rPr>
              <a:t>フォークリフト</a:t>
            </a:r>
            <a:r>
              <a:rPr lang="ja-JP" altLang="en-US" sz="1470" kern="100" dirty="0">
                <a:solidFill>
                  <a:srgbClr val="0070C0"/>
                </a:solidFill>
                <a:latin typeface="Meiryo UI" panose="020B0604030504040204" pitchFamily="50" charset="-128"/>
                <a:ea typeface="Meiryo UI" panose="020B0604030504040204" pitchFamily="50" charset="-128"/>
              </a:rPr>
              <a:t>運転・高所作業車運転・</a:t>
            </a:r>
            <a:endParaRPr lang="en-US" altLang="ja-JP" sz="1470" kern="100" dirty="0">
              <a:solidFill>
                <a:srgbClr val="0070C0"/>
              </a:solidFill>
              <a:latin typeface="Meiryo UI" panose="020B0604030504040204" pitchFamily="50" charset="-128"/>
              <a:ea typeface="Meiryo UI" panose="020B0604030504040204" pitchFamily="50" charset="-128"/>
            </a:endParaRPr>
          </a:p>
          <a:p>
            <a:pPr algn="ctr"/>
            <a:r>
              <a:rPr lang="ja-JP" altLang="en-US" sz="1470" kern="100" spc="-210" dirty="0">
                <a:solidFill>
                  <a:srgbClr val="0070C0"/>
                </a:solidFill>
                <a:latin typeface="Meiryo UI" panose="020B0604030504040204" pitchFamily="50" charset="-128"/>
                <a:ea typeface="Meiryo UI" panose="020B0604030504040204" pitchFamily="50" charset="-128"/>
              </a:rPr>
              <a:t>小型移動式クレーン運転</a:t>
            </a:r>
            <a:r>
              <a:rPr lang="ja-JP" altLang="en-US" sz="1470" kern="100" dirty="0">
                <a:solidFill>
                  <a:srgbClr val="0070C0"/>
                </a:solidFill>
                <a:latin typeface="Meiryo UI" panose="020B0604030504040204" pitchFamily="50" charset="-128"/>
                <a:ea typeface="Meiryo UI" panose="020B0604030504040204" pitchFamily="50" charset="-128"/>
              </a:rPr>
              <a:t>・</a:t>
            </a:r>
            <a:r>
              <a:rPr lang="ja-JP" altLang="en-US" sz="1470" kern="100" spc="-210" dirty="0">
                <a:solidFill>
                  <a:srgbClr val="0070C0"/>
                </a:solidFill>
                <a:latin typeface="Meiryo UI" panose="020B0604030504040204" pitchFamily="50" charset="-128"/>
                <a:ea typeface="Meiryo UI" panose="020B0604030504040204" pitchFamily="50" charset="-128"/>
              </a:rPr>
              <a:t>床上操作式クレーン運転</a:t>
            </a:r>
            <a:r>
              <a:rPr lang="ja-JP" altLang="en-US" sz="1470" kern="100" dirty="0">
                <a:solidFill>
                  <a:srgbClr val="0070C0"/>
                </a:solidFill>
                <a:latin typeface="Meiryo UI" panose="020B0604030504040204" pitchFamily="50" charset="-128"/>
                <a:ea typeface="Meiryo UI" panose="020B0604030504040204" pitchFamily="50" charset="-128"/>
              </a:rPr>
              <a:t>・車両系建設機械運転技能講習</a:t>
            </a:r>
            <a:endParaRPr lang="en-US" altLang="ja-JP" sz="1470" kern="100" dirty="0">
              <a:solidFill>
                <a:srgbClr val="0070C0"/>
              </a:solidFill>
              <a:latin typeface="Meiryo UI" panose="020B0604030504040204" pitchFamily="50" charset="-128"/>
              <a:ea typeface="Meiryo UI" panose="020B0604030504040204" pitchFamily="50" charset="-128"/>
            </a:endParaRPr>
          </a:p>
          <a:p>
            <a:pPr algn="ctr"/>
            <a:r>
              <a:rPr lang="ja-JP" altLang="en-US" sz="1470" kern="100" dirty="0">
                <a:solidFill>
                  <a:srgbClr val="0070C0"/>
                </a:solidFill>
                <a:latin typeface="Meiryo UI" panose="020B0604030504040204" pitchFamily="50" charset="-128"/>
                <a:ea typeface="Meiryo UI" panose="020B0604030504040204" pitchFamily="50" charset="-128"/>
              </a:rPr>
              <a:t>移動式クレーン運転士免許</a:t>
            </a:r>
            <a:endParaRPr lang="en-US" altLang="ja-JP" sz="1470" kern="100" dirty="0">
              <a:solidFill>
                <a:srgbClr val="0070C0"/>
              </a:solidFill>
              <a:latin typeface="Meiryo UI" panose="020B0604030504040204" pitchFamily="50" charset="-128"/>
              <a:ea typeface="Meiryo UI" panose="020B0604030504040204" pitchFamily="50" charset="-128"/>
            </a:endParaRPr>
          </a:p>
          <a:p>
            <a:pPr algn="ctr"/>
            <a:r>
              <a:rPr lang="ja-JP" altLang="en-US" sz="1470" kern="100" dirty="0">
                <a:solidFill>
                  <a:srgbClr val="0070C0"/>
                </a:solidFill>
                <a:latin typeface="Meiryo UI" panose="020B0604030504040204" pitchFamily="50" charset="-128"/>
                <a:ea typeface="Meiryo UI" panose="020B0604030504040204" pitchFamily="50" charset="-128"/>
              </a:rPr>
              <a:t>クレーン・デリック運転士免許</a:t>
            </a:r>
            <a:endParaRPr kumimoji="1" lang="ja-JP" altLang="en-US" sz="1470" dirty="0">
              <a:solidFill>
                <a:srgbClr val="FF0000"/>
              </a:solidFill>
              <a:latin typeface="Meiryo UI" panose="020B0604030504040204" pitchFamily="50" charset="-128"/>
              <a:ea typeface="Meiryo UI" panose="020B0604030504040204" pitchFamily="50" charset="-128"/>
            </a:endParaRPr>
          </a:p>
        </p:txBody>
      </p:sp>
      <p:sp>
        <p:nvSpPr>
          <p:cNvPr id="83" name="AutoShape 6"/>
          <p:cNvSpPr>
            <a:spLocks noChangeArrowheads="1"/>
          </p:cNvSpPr>
          <p:nvPr/>
        </p:nvSpPr>
        <p:spPr bwMode="auto">
          <a:xfrm>
            <a:off x="902365" y="106040"/>
            <a:ext cx="2997299" cy="498641"/>
          </a:xfrm>
          <a:prstGeom prst="roundRect">
            <a:avLst>
              <a:gd name="adj" fmla="val 16667"/>
            </a:avLst>
          </a:prstGeom>
          <a:noFill/>
          <a:ln w="19050" algn="ctr">
            <a:noFill/>
            <a:round/>
            <a:headEnd/>
            <a:tailEnd/>
          </a:ln>
          <a:effectLst/>
        </p:spPr>
        <p:txBody>
          <a:bodyPr wrap="none" anchor="ctr"/>
          <a:lstStyle/>
          <a:p>
            <a:pPr defTabSz="1620727">
              <a:defRPr/>
            </a:pPr>
            <a:r>
              <a:rPr kumimoji="1" lang="ja-JP" altLang="en-US"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rPr>
              <a:t>輸送・機械運転関係の資格や講座</a:t>
            </a:r>
          </a:p>
        </p:txBody>
      </p:sp>
      <p:sp>
        <p:nvSpPr>
          <p:cNvPr id="84" name="角丸四角形 83"/>
          <p:cNvSpPr/>
          <p:nvPr/>
        </p:nvSpPr>
        <p:spPr>
          <a:xfrm>
            <a:off x="4790668" y="61956"/>
            <a:ext cx="3587409" cy="2143114"/>
          </a:xfrm>
          <a:prstGeom prst="roundRect">
            <a:avLst>
              <a:gd name="adj" fmla="val 10192"/>
            </a:avLst>
          </a:prstGeom>
          <a:solidFill>
            <a:schemeClr val="accent6">
              <a:lumMod val="60000"/>
              <a:lumOff val="40000"/>
              <a:alpha val="50196"/>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85" name="正方形/長方形 84"/>
          <p:cNvSpPr/>
          <p:nvPr/>
        </p:nvSpPr>
        <p:spPr>
          <a:xfrm>
            <a:off x="4952922" y="589955"/>
            <a:ext cx="3279938" cy="14660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70" kern="100" dirty="0">
                <a:solidFill>
                  <a:srgbClr val="00B050"/>
                </a:solidFill>
                <a:latin typeface="Meiryo UI" panose="020B0604030504040204" pitchFamily="50" charset="-128"/>
                <a:ea typeface="Meiryo UI" panose="020B0604030504040204" pitchFamily="50" charset="-128"/>
              </a:rPr>
              <a:t>実用英語技能検定</a:t>
            </a:r>
            <a:r>
              <a:rPr lang="ja-JP" altLang="en-US" sz="1470" kern="100" dirty="0" err="1">
                <a:solidFill>
                  <a:srgbClr val="00B050"/>
                </a:solidFill>
                <a:latin typeface="Meiryo UI" panose="020B0604030504040204" pitchFamily="50" charset="-128"/>
                <a:ea typeface="Meiryo UI" panose="020B0604030504040204" pitchFamily="50" charset="-128"/>
              </a:rPr>
              <a:t>、</a:t>
            </a:r>
            <a:r>
              <a:rPr lang="en-US" altLang="zh-TW" sz="1470" kern="100" dirty="0">
                <a:solidFill>
                  <a:srgbClr val="00B050"/>
                </a:solidFill>
                <a:latin typeface="Meiryo UI" panose="020B0604030504040204" pitchFamily="50" charset="-128"/>
                <a:ea typeface="Meiryo UI" panose="020B0604030504040204" pitchFamily="50" charset="-128"/>
              </a:rPr>
              <a:t>TOEIC</a:t>
            </a:r>
            <a:r>
              <a:rPr lang="ja-JP" altLang="en-US" sz="1470" kern="100" dirty="0" err="1">
                <a:solidFill>
                  <a:srgbClr val="00B050"/>
                </a:solidFill>
                <a:latin typeface="Meiryo UI" panose="020B0604030504040204" pitchFamily="50" charset="-128"/>
                <a:ea typeface="Meiryo UI" panose="020B0604030504040204" pitchFamily="50" charset="-128"/>
              </a:rPr>
              <a:t>、</a:t>
            </a:r>
            <a:r>
              <a:rPr lang="en-US" altLang="zh-TW" sz="1470" kern="100" dirty="0">
                <a:solidFill>
                  <a:srgbClr val="00B050"/>
                </a:solidFill>
                <a:latin typeface="Meiryo UI" panose="020B0604030504040204" pitchFamily="50" charset="-128"/>
                <a:ea typeface="Meiryo UI" panose="020B0604030504040204" pitchFamily="50" charset="-128"/>
              </a:rPr>
              <a:t>TOEFL</a:t>
            </a:r>
          </a:p>
          <a:p>
            <a:pPr algn="ctr"/>
            <a:r>
              <a:rPr lang="zh-TW" altLang="en-US" sz="1470" kern="100" dirty="0">
                <a:solidFill>
                  <a:srgbClr val="00B050"/>
                </a:solidFill>
                <a:latin typeface="Meiryo UI" panose="020B0604030504040204" pitchFamily="50" charset="-128"/>
                <a:ea typeface="Meiryo UI" panose="020B0604030504040204" pitchFamily="50" charset="-128"/>
              </a:rPr>
              <a:t>中国語検定試験</a:t>
            </a:r>
            <a:r>
              <a:rPr lang="ja-JP" altLang="en-US" sz="1470" kern="100" dirty="0" err="1">
                <a:solidFill>
                  <a:srgbClr val="00B050"/>
                </a:solidFill>
                <a:latin typeface="Meiryo UI" panose="020B0604030504040204" pitchFamily="50" charset="-128"/>
                <a:ea typeface="Meiryo UI" panose="020B0604030504040204" pitchFamily="50" charset="-128"/>
              </a:rPr>
              <a:t>、</a:t>
            </a:r>
            <a:r>
              <a:rPr lang="en-US" altLang="zh-TW" sz="1470" kern="100" dirty="0">
                <a:solidFill>
                  <a:srgbClr val="00B050"/>
                </a:solidFill>
                <a:latin typeface="Meiryo UI" panose="020B0604030504040204" pitchFamily="50" charset="-128"/>
                <a:ea typeface="Meiryo UI" panose="020B0604030504040204" pitchFamily="50" charset="-128"/>
              </a:rPr>
              <a:t>HSK</a:t>
            </a:r>
            <a:r>
              <a:rPr lang="zh-TW" altLang="en-US" sz="1470" kern="100" dirty="0">
                <a:solidFill>
                  <a:srgbClr val="00B050"/>
                </a:solidFill>
                <a:latin typeface="Meiryo UI" panose="020B0604030504040204" pitchFamily="50" charset="-128"/>
                <a:ea typeface="Meiryo UI" panose="020B0604030504040204" pitchFamily="50" charset="-128"/>
              </a:rPr>
              <a:t>漢語水平考試</a:t>
            </a:r>
            <a:endParaRPr lang="en-US" altLang="zh-TW" sz="1470" kern="100" dirty="0" err="1">
              <a:solidFill>
                <a:srgbClr val="00B050"/>
              </a:solidFill>
              <a:latin typeface="Meiryo UI" panose="020B0604030504040204" pitchFamily="50" charset="-128"/>
              <a:ea typeface="Meiryo UI" panose="020B0604030504040204" pitchFamily="50" charset="-128"/>
            </a:endParaRPr>
          </a:p>
          <a:p>
            <a:pPr algn="ctr"/>
            <a:r>
              <a:rPr lang="zh-TW" altLang="en-US" sz="1470" kern="100" dirty="0">
                <a:solidFill>
                  <a:srgbClr val="00B050"/>
                </a:solidFill>
                <a:latin typeface="Meiryo UI" panose="020B0604030504040204" pitchFamily="50" charset="-128"/>
                <a:ea typeface="Meiryo UI" panose="020B0604030504040204" pitchFamily="50" charset="-128"/>
              </a:rPr>
              <a:t>日本語教育能力検定試験</a:t>
            </a:r>
            <a:endParaRPr lang="en-US" altLang="zh-TW" sz="1470" kern="100" dirty="0">
              <a:solidFill>
                <a:srgbClr val="00B050"/>
              </a:solidFill>
              <a:latin typeface="Meiryo UI" panose="020B0604030504040204" pitchFamily="50" charset="-128"/>
              <a:ea typeface="Meiryo UI" panose="020B0604030504040204" pitchFamily="50" charset="-128"/>
            </a:endParaRPr>
          </a:p>
          <a:p>
            <a:pPr algn="r"/>
            <a:r>
              <a:rPr lang="en-US" altLang="ja-JP" sz="700" kern="100" dirty="0">
                <a:solidFill>
                  <a:srgbClr val="00B050"/>
                </a:solidFill>
                <a:latin typeface="Meiryo UI" panose="020B0604030504040204" pitchFamily="50" charset="-128"/>
                <a:ea typeface="Meiryo UI" panose="020B0604030504040204" pitchFamily="50" charset="-128"/>
              </a:rPr>
              <a:t>※</a:t>
            </a:r>
            <a:r>
              <a:rPr lang="ja-JP" altLang="en-US" sz="700" kern="100" dirty="0">
                <a:solidFill>
                  <a:srgbClr val="00B050"/>
                </a:solidFill>
                <a:latin typeface="Meiryo UI" panose="020B0604030504040204" pitchFamily="50" charset="-128"/>
                <a:ea typeface="Meiryo UI" panose="020B0604030504040204" pitchFamily="50" charset="-128"/>
              </a:rPr>
              <a:t>語学試験については一定レベル以上を目標とするもの</a:t>
            </a:r>
            <a:endParaRPr lang="zh-TW" altLang="en-US" sz="700" kern="100" dirty="0">
              <a:solidFill>
                <a:srgbClr val="00B050"/>
              </a:solidFill>
              <a:latin typeface="Meiryo UI" panose="020B0604030504040204" pitchFamily="50" charset="-128"/>
              <a:ea typeface="Meiryo UI" panose="020B0604030504040204" pitchFamily="50" charset="-128"/>
            </a:endParaRPr>
          </a:p>
          <a:p>
            <a:pPr algn="ctr"/>
            <a:r>
              <a:rPr lang="zh-TW" altLang="en-US" sz="1470" kern="100" dirty="0">
                <a:solidFill>
                  <a:srgbClr val="00B050"/>
                </a:solidFill>
                <a:latin typeface="Meiryo UI" panose="020B0604030504040204" pitchFamily="50" charset="-128"/>
                <a:ea typeface="Meiryo UI" panose="020B0604030504040204" pitchFamily="50" charset="-128"/>
              </a:rPr>
              <a:t>建設業経理検定</a:t>
            </a:r>
            <a:endParaRPr lang="en-US" altLang="zh-TW" sz="1470" kern="100" dirty="0">
              <a:solidFill>
                <a:srgbClr val="00B050"/>
              </a:solidFill>
              <a:latin typeface="Meiryo UI" panose="020B0604030504040204" pitchFamily="50" charset="-128"/>
              <a:ea typeface="Meiryo UI" panose="020B0604030504040204" pitchFamily="50" charset="-128"/>
            </a:endParaRPr>
          </a:p>
          <a:p>
            <a:pPr algn="ctr"/>
            <a:r>
              <a:rPr lang="zh-TW" altLang="en-US" sz="1470" kern="100" dirty="0">
                <a:solidFill>
                  <a:srgbClr val="00B050"/>
                </a:solidFill>
                <a:latin typeface="Meiryo UI" panose="020B0604030504040204" pitchFamily="50" charset="-128"/>
                <a:ea typeface="Meiryo UI" panose="020B0604030504040204" pitchFamily="50" charset="-128"/>
              </a:rPr>
              <a:t>簿記検定試験</a:t>
            </a:r>
            <a:r>
              <a:rPr lang="zh-TW" altLang="en-US" sz="1120" kern="100" dirty="0">
                <a:solidFill>
                  <a:srgbClr val="00B050"/>
                </a:solidFill>
                <a:latin typeface="Meiryo UI" panose="020B0604030504040204" pitchFamily="50" charset="-128"/>
                <a:ea typeface="Meiryo UI" panose="020B0604030504040204" pitchFamily="50" charset="-128"/>
              </a:rPr>
              <a:t>（日商簿記）</a:t>
            </a:r>
            <a:endParaRPr lang="en-US" altLang="zh-TW" sz="1470" kern="100" dirty="0">
              <a:solidFill>
                <a:srgbClr val="00B050"/>
              </a:solidFill>
              <a:latin typeface="Meiryo UI" panose="020B0604030504040204" pitchFamily="50" charset="-128"/>
              <a:ea typeface="Meiryo UI" panose="020B0604030504040204" pitchFamily="50" charset="-128"/>
            </a:endParaRPr>
          </a:p>
        </p:txBody>
      </p:sp>
      <p:sp>
        <p:nvSpPr>
          <p:cNvPr id="86" name="AutoShape 6"/>
          <p:cNvSpPr>
            <a:spLocks noChangeArrowheads="1"/>
          </p:cNvSpPr>
          <p:nvPr/>
        </p:nvSpPr>
        <p:spPr bwMode="auto">
          <a:xfrm>
            <a:off x="5033065" y="106040"/>
            <a:ext cx="2997299" cy="498641"/>
          </a:xfrm>
          <a:prstGeom prst="roundRect">
            <a:avLst>
              <a:gd name="adj" fmla="val 16667"/>
            </a:avLst>
          </a:prstGeom>
          <a:noFill/>
          <a:ln w="19050" algn="ctr">
            <a:noFill/>
            <a:round/>
            <a:headEnd/>
            <a:tailEnd/>
          </a:ln>
          <a:effectLst/>
        </p:spPr>
        <p:txBody>
          <a:bodyPr wrap="none" anchor="ctr"/>
          <a:lstStyle/>
          <a:p>
            <a:pPr algn="ctr" defTabSz="1620727">
              <a:defRPr/>
            </a:pPr>
            <a:r>
              <a:rPr kumimoji="1" lang="ja-JP" altLang="en-US"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rPr>
              <a:t>事務関係の資格や講座</a:t>
            </a:r>
          </a:p>
        </p:txBody>
      </p:sp>
      <p:sp>
        <p:nvSpPr>
          <p:cNvPr id="87" name="角丸四角形 86"/>
          <p:cNvSpPr/>
          <p:nvPr/>
        </p:nvSpPr>
        <p:spPr>
          <a:xfrm>
            <a:off x="4809512" y="2287902"/>
            <a:ext cx="3553302" cy="4058267"/>
          </a:xfrm>
          <a:prstGeom prst="roundRect">
            <a:avLst>
              <a:gd name="adj" fmla="val 10192"/>
            </a:avLst>
          </a:prstGeom>
          <a:solidFill>
            <a:srgbClr val="FFC00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88" name="AutoShape 6"/>
          <p:cNvSpPr>
            <a:spLocks noChangeArrowheads="1"/>
          </p:cNvSpPr>
          <p:nvPr/>
        </p:nvSpPr>
        <p:spPr bwMode="auto">
          <a:xfrm>
            <a:off x="4821887" y="2394162"/>
            <a:ext cx="3322690" cy="656809"/>
          </a:xfrm>
          <a:prstGeom prst="roundRect">
            <a:avLst>
              <a:gd name="adj" fmla="val 16667"/>
            </a:avLst>
          </a:prstGeom>
          <a:noFill/>
          <a:ln w="19050" algn="ctr">
            <a:noFill/>
            <a:round/>
            <a:headEnd/>
            <a:tailEnd/>
          </a:ln>
          <a:effectLst/>
        </p:spPr>
        <p:txBody>
          <a:bodyPr wrap="none" anchor="ctr"/>
          <a:lstStyle/>
          <a:p>
            <a:pPr defTabSz="1620727">
              <a:defRPr/>
            </a:pPr>
            <a:r>
              <a:rPr kumimoji="1" lang="ja-JP" altLang="en-US"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rPr>
              <a:t>医療・社会福祉・保健衛生関係</a:t>
            </a:r>
            <a:endParaRPr kumimoji="1" lang="en-US" altLang="ja-JP"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endParaRPr>
          </a:p>
          <a:p>
            <a:pPr algn="ctr" defTabSz="1620727">
              <a:defRPr/>
            </a:pPr>
            <a:r>
              <a:rPr kumimoji="1" lang="ja-JP" altLang="en-US"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rPr>
              <a:t>の資格や講座</a:t>
            </a:r>
          </a:p>
        </p:txBody>
      </p:sp>
      <p:sp>
        <p:nvSpPr>
          <p:cNvPr id="89" name="正方形/長方形 88"/>
          <p:cNvSpPr/>
          <p:nvPr/>
        </p:nvSpPr>
        <p:spPr>
          <a:xfrm>
            <a:off x="4982295" y="3087817"/>
            <a:ext cx="3240929" cy="310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70" kern="100" dirty="0">
                <a:solidFill>
                  <a:srgbClr val="00B050"/>
                </a:solidFill>
                <a:latin typeface="Meiryo UI" panose="020B0604030504040204" pitchFamily="50" charset="-128"/>
                <a:ea typeface="Meiryo UI" panose="020B0604030504040204" pitchFamily="50" charset="-128"/>
              </a:rPr>
              <a:t>同行援護従事者研修</a:t>
            </a:r>
          </a:p>
          <a:p>
            <a:pPr algn="ctr"/>
            <a:r>
              <a:rPr lang="zh-TW" altLang="en-US" sz="1470" kern="100" dirty="0">
                <a:solidFill>
                  <a:srgbClr val="0070C0"/>
                </a:solidFill>
                <a:latin typeface="Meiryo UI" panose="020B0604030504040204" pitchFamily="50" charset="-128"/>
                <a:ea typeface="Meiryo UI" panose="020B0604030504040204" pitchFamily="50" charset="-128"/>
              </a:rPr>
              <a:t>介護職員初任者研修</a:t>
            </a:r>
            <a:endParaRPr lang="en-US" altLang="zh-TW" sz="1470" kern="100" dirty="0">
              <a:solidFill>
                <a:srgbClr val="0070C0"/>
              </a:solidFill>
              <a:latin typeface="Meiryo UI" panose="020B0604030504040204" pitchFamily="50" charset="-128"/>
              <a:ea typeface="Meiryo UI" panose="020B0604030504040204" pitchFamily="50" charset="-128"/>
            </a:endParaRPr>
          </a:p>
          <a:p>
            <a:pPr algn="ctr"/>
            <a:r>
              <a:rPr lang="zh-TW" altLang="en-US" sz="1470" kern="100" dirty="0">
                <a:solidFill>
                  <a:srgbClr val="0070C0"/>
                </a:solidFill>
                <a:latin typeface="Meiryo UI" panose="020B0604030504040204" pitchFamily="50" charset="-128"/>
                <a:ea typeface="Meiryo UI" panose="020B0604030504040204" pitchFamily="50" charset="-128"/>
              </a:rPr>
              <a:t>介護支援専門員実務研修等</a:t>
            </a:r>
            <a:endParaRPr lang="en-US" altLang="zh-TW" sz="1470" kern="100" dirty="0">
              <a:solidFill>
                <a:srgbClr val="0070C0"/>
              </a:solidFill>
              <a:latin typeface="Meiryo UI" panose="020B0604030504040204" pitchFamily="50" charset="-128"/>
              <a:ea typeface="Meiryo UI" panose="020B0604030504040204" pitchFamily="50" charset="-128"/>
            </a:endParaRPr>
          </a:p>
          <a:p>
            <a:pPr algn="ctr"/>
            <a:r>
              <a:rPr lang="zh-TW" altLang="en-US" sz="1470" kern="100" dirty="0">
                <a:solidFill>
                  <a:srgbClr val="0070C0"/>
                </a:solidFill>
                <a:latin typeface="Meiryo UI" panose="020B0604030504040204" pitchFamily="50" charset="-128"/>
                <a:ea typeface="Meiryo UI" panose="020B0604030504040204" pitchFamily="50" charset="-128"/>
              </a:rPr>
              <a:t>特定行為研修</a:t>
            </a:r>
            <a:r>
              <a:rPr lang="ja-JP" altLang="en-US" sz="1470" kern="100" dirty="0" err="1">
                <a:solidFill>
                  <a:srgbClr val="0070C0"/>
                </a:solidFill>
                <a:latin typeface="Meiryo UI" panose="020B0604030504040204" pitchFamily="50" charset="-128"/>
                <a:ea typeface="Meiryo UI" panose="020B0604030504040204" pitchFamily="50" charset="-128"/>
              </a:rPr>
              <a:t>、</a:t>
            </a:r>
            <a:r>
              <a:rPr lang="zh-TW" altLang="en-US" sz="1470" kern="100" dirty="0">
                <a:solidFill>
                  <a:srgbClr val="0070C0"/>
                </a:solidFill>
                <a:latin typeface="Meiryo UI" panose="020B0604030504040204" pitchFamily="50" charset="-128"/>
                <a:ea typeface="Meiryo UI" panose="020B0604030504040204" pitchFamily="50" charset="-128"/>
              </a:rPr>
              <a:t>喀痰吸引等研修</a:t>
            </a:r>
            <a:endParaRPr lang="en-US" altLang="zh-TW" sz="1470" kern="100" dirty="0" err="1">
              <a:solidFill>
                <a:srgbClr val="0070C0"/>
              </a:solidFill>
              <a:latin typeface="Meiryo UI" panose="020B0604030504040204" pitchFamily="50" charset="-128"/>
              <a:ea typeface="Meiryo UI" panose="020B0604030504040204" pitchFamily="50" charset="-128"/>
            </a:endParaRPr>
          </a:p>
          <a:p>
            <a:pPr algn="ctr"/>
            <a:r>
              <a:rPr lang="zh-TW" altLang="en-US" sz="1470" kern="100" dirty="0">
                <a:solidFill>
                  <a:srgbClr val="0070C0"/>
                </a:solidFill>
                <a:latin typeface="Meiryo UI" panose="020B0604030504040204" pitchFamily="50" charset="-128"/>
                <a:ea typeface="Meiryo UI" panose="020B0604030504040204" pitchFamily="50" charset="-128"/>
              </a:rPr>
              <a:t>福祉用具専門</a:t>
            </a:r>
            <a:r>
              <a:rPr lang="zh-TW" altLang="en-US" sz="1470" kern="100" spc="-210" dirty="0">
                <a:solidFill>
                  <a:srgbClr val="0070C0"/>
                </a:solidFill>
                <a:latin typeface="Meiryo UI" panose="020B0604030504040204" pitchFamily="50" charset="-128"/>
                <a:ea typeface="Meiryo UI" panose="020B0604030504040204" pitchFamily="50" charset="-128"/>
              </a:rPr>
              <a:t>相談員</a:t>
            </a:r>
            <a:r>
              <a:rPr lang="ja-JP" altLang="en-US" sz="1470" kern="100" spc="-210" dirty="0" err="1">
                <a:solidFill>
                  <a:srgbClr val="0070C0"/>
                </a:solidFill>
                <a:latin typeface="Meiryo UI" panose="020B0604030504040204" pitchFamily="50" charset="-128"/>
                <a:ea typeface="Meiryo UI" panose="020B0604030504040204" pitchFamily="50" charset="-128"/>
              </a:rPr>
              <a:t>、</a:t>
            </a:r>
            <a:r>
              <a:rPr lang="zh-TW" altLang="en-US" sz="1470" kern="100" dirty="0">
                <a:solidFill>
                  <a:srgbClr val="0070C0"/>
                </a:solidFill>
                <a:latin typeface="Meiryo UI" panose="020B0604030504040204" pitchFamily="50" charset="-128"/>
                <a:ea typeface="Meiryo UI" panose="020B0604030504040204" pitchFamily="50" charset="-128"/>
              </a:rPr>
              <a:t>登録販売者</a:t>
            </a:r>
            <a:r>
              <a:rPr lang="zh-TW" altLang="en-US" sz="1470" kern="100" spc="-210" dirty="0">
                <a:solidFill>
                  <a:srgbClr val="0070C0"/>
                </a:solidFill>
                <a:latin typeface="Meiryo UI" panose="020B0604030504040204" pitchFamily="50" charset="-128"/>
                <a:ea typeface="Meiryo UI" panose="020B0604030504040204" pitchFamily="50" charset="-128"/>
              </a:rPr>
              <a:t>試験</a:t>
            </a:r>
          </a:p>
          <a:p>
            <a:pPr algn="ctr"/>
            <a:r>
              <a:rPr lang="ja-JP" altLang="en-US" sz="1470" kern="100" dirty="0">
                <a:solidFill>
                  <a:srgbClr val="FF0000"/>
                </a:solidFill>
                <a:latin typeface="Meiryo UI" panose="020B0604030504040204" pitchFamily="50" charset="-128"/>
                <a:ea typeface="Meiryo UI" panose="020B0604030504040204" pitchFamily="50" charset="-128"/>
              </a:rPr>
              <a:t>看護師、准看護師、助産師、保健師</a:t>
            </a:r>
          </a:p>
          <a:p>
            <a:pPr algn="ctr"/>
            <a:r>
              <a:rPr lang="ja-JP" altLang="en-US" sz="1470" kern="100" dirty="0">
                <a:solidFill>
                  <a:srgbClr val="FF0000"/>
                </a:solidFill>
                <a:latin typeface="Meiryo UI" panose="020B0604030504040204" pitchFamily="50" charset="-128"/>
                <a:ea typeface="Meiryo UI" panose="020B0604030504040204" pitchFamily="50" charset="-128"/>
              </a:rPr>
              <a:t>介護福祉士</a:t>
            </a:r>
            <a:r>
              <a:rPr lang="ja-JP" altLang="en-US" sz="1120" kern="100" dirty="0">
                <a:solidFill>
                  <a:srgbClr val="FF0000"/>
                </a:solidFill>
                <a:latin typeface="Meiryo UI" panose="020B0604030504040204" pitchFamily="50" charset="-128"/>
                <a:ea typeface="Meiryo UI" panose="020B0604030504040204" pitchFamily="50" charset="-128"/>
              </a:rPr>
              <a:t>（実務者養成研修含む）</a:t>
            </a:r>
            <a:endParaRPr lang="en-US" altLang="ja-JP" sz="1120" kern="100" dirty="0">
              <a:solidFill>
                <a:srgbClr val="FF0000"/>
              </a:solidFill>
              <a:latin typeface="Meiryo UI" panose="020B0604030504040204" pitchFamily="50" charset="-128"/>
              <a:ea typeface="Meiryo UI" panose="020B0604030504040204" pitchFamily="50" charset="-128"/>
            </a:endParaRPr>
          </a:p>
          <a:p>
            <a:pPr algn="ctr"/>
            <a:r>
              <a:rPr lang="ja-JP" altLang="en-US" sz="1470" kern="100" dirty="0">
                <a:solidFill>
                  <a:srgbClr val="FF0000"/>
                </a:solidFill>
                <a:latin typeface="Meiryo UI" panose="020B0604030504040204" pitchFamily="50" charset="-128"/>
                <a:ea typeface="Meiryo UI" panose="020B0604030504040204" pitchFamily="50" charset="-128"/>
              </a:rPr>
              <a:t>美容師、理容師、保育士、栄養士</a:t>
            </a:r>
            <a:endParaRPr lang="en-US" altLang="ja-JP" sz="1470" kern="100" dirty="0">
              <a:solidFill>
                <a:srgbClr val="FF0000"/>
              </a:solidFill>
              <a:latin typeface="Meiryo UI" panose="020B0604030504040204" pitchFamily="50" charset="-128"/>
              <a:ea typeface="Meiryo UI" panose="020B0604030504040204" pitchFamily="50" charset="-128"/>
            </a:endParaRPr>
          </a:p>
          <a:p>
            <a:pPr algn="ctr"/>
            <a:r>
              <a:rPr lang="ja-JP" altLang="en-US" sz="1470" kern="100" spc="-210" dirty="0">
                <a:solidFill>
                  <a:srgbClr val="FF0000"/>
                </a:solidFill>
                <a:latin typeface="Meiryo UI" panose="020B0604030504040204" pitchFamily="50" charset="-128"/>
                <a:ea typeface="Meiryo UI" panose="020B0604030504040204" pitchFamily="50" charset="-128"/>
              </a:rPr>
              <a:t>歯科衛生士、歯科技工士、社会福祉士</a:t>
            </a:r>
            <a:endParaRPr lang="en-US" altLang="ja-JP" sz="1470" kern="100" dirty="0">
              <a:solidFill>
                <a:srgbClr val="FF0000"/>
              </a:solidFill>
              <a:latin typeface="Meiryo UI" panose="020B0604030504040204" pitchFamily="50" charset="-128"/>
              <a:ea typeface="Meiryo UI" panose="020B0604030504040204" pitchFamily="50" charset="-128"/>
            </a:endParaRPr>
          </a:p>
          <a:p>
            <a:pPr algn="ctr"/>
            <a:r>
              <a:rPr lang="ja-JP" altLang="en-US" sz="1470" kern="100" dirty="0">
                <a:solidFill>
                  <a:srgbClr val="FF0000"/>
                </a:solidFill>
                <a:latin typeface="Meiryo UI" panose="020B0604030504040204" pitchFamily="50" charset="-128"/>
                <a:ea typeface="Meiryo UI" panose="020B0604030504040204" pitchFamily="50" charset="-128"/>
              </a:rPr>
              <a:t>柔道整復師、精神保健福祉士</a:t>
            </a:r>
          </a:p>
          <a:p>
            <a:pPr algn="ctr"/>
            <a:r>
              <a:rPr lang="ja-JP" altLang="en-US" sz="1470" kern="100" dirty="0">
                <a:solidFill>
                  <a:srgbClr val="FF0000"/>
                </a:solidFill>
                <a:latin typeface="Meiryo UI" panose="020B0604030504040204" pitchFamily="50" charset="-128"/>
                <a:ea typeface="Meiryo UI" panose="020B0604030504040204" pitchFamily="50" charset="-128"/>
              </a:rPr>
              <a:t>はり師、あん摩マッサージ指圧師</a:t>
            </a:r>
            <a:endParaRPr lang="en-US" altLang="ja-JP" sz="1470" kern="100" dirty="0">
              <a:solidFill>
                <a:srgbClr val="FF0000"/>
              </a:solidFill>
              <a:latin typeface="Meiryo UI" panose="020B0604030504040204" pitchFamily="50" charset="-128"/>
              <a:ea typeface="Meiryo UI" panose="020B0604030504040204" pitchFamily="50" charset="-128"/>
            </a:endParaRPr>
          </a:p>
          <a:p>
            <a:pPr algn="ctr"/>
            <a:r>
              <a:rPr lang="ja-JP" altLang="en-US" sz="1470" kern="100" dirty="0">
                <a:solidFill>
                  <a:srgbClr val="FF0000"/>
                </a:solidFill>
                <a:latin typeface="Meiryo UI" panose="020B0604030504040204" pitchFamily="50" charset="-128"/>
                <a:ea typeface="Meiryo UI" panose="020B0604030504040204" pitchFamily="50" charset="-128"/>
              </a:rPr>
              <a:t>臨床工学技士、言語聴覚士</a:t>
            </a:r>
            <a:endParaRPr lang="en-US" altLang="ja-JP" sz="1470" kern="100" dirty="0">
              <a:solidFill>
                <a:srgbClr val="FF0000"/>
              </a:solidFill>
              <a:latin typeface="Meiryo UI" panose="020B0604030504040204" pitchFamily="50" charset="-128"/>
              <a:ea typeface="Meiryo UI" panose="020B0604030504040204" pitchFamily="50" charset="-128"/>
            </a:endParaRPr>
          </a:p>
          <a:p>
            <a:pPr algn="ctr"/>
            <a:r>
              <a:rPr lang="ja-JP" altLang="en-US" sz="1470" kern="100" spc="-210" dirty="0">
                <a:solidFill>
                  <a:srgbClr val="FF0000"/>
                </a:solidFill>
                <a:latin typeface="Meiryo UI" panose="020B0604030504040204" pitchFamily="50" charset="-128"/>
                <a:ea typeface="Meiryo UI" panose="020B0604030504040204" pitchFamily="50" charset="-128"/>
              </a:rPr>
              <a:t>理学療法士</a:t>
            </a:r>
            <a:r>
              <a:rPr lang="ja-JP" altLang="en-US" sz="1400" kern="100" spc="-210" dirty="0">
                <a:solidFill>
                  <a:srgbClr val="FF0000"/>
                </a:solidFill>
                <a:latin typeface="Meiryo UI" panose="020B0604030504040204" pitchFamily="50" charset="-128"/>
                <a:ea typeface="Meiryo UI" panose="020B0604030504040204" pitchFamily="50" charset="-128"/>
              </a:rPr>
              <a:t>、</a:t>
            </a:r>
            <a:r>
              <a:rPr lang="ja-JP" altLang="en-US" sz="1470" kern="100" spc="-210" dirty="0">
                <a:solidFill>
                  <a:srgbClr val="FF0000"/>
                </a:solidFill>
                <a:latin typeface="Meiryo UI" panose="020B0604030504040204" pitchFamily="50" charset="-128"/>
                <a:ea typeface="Meiryo UI" panose="020B0604030504040204" pitchFamily="50" charset="-128"/>
              </a:rPr>
              <a:t>作業療法士</a:t>
            </a:r>
            <a:r>
              <a:rPr lang="ja-JP" altLang="en-US" sz="1400" kern="100" spc="-210" dirty="0">
                <a:solidFill>
                  <a:srgbClr val="FF0000"/>
                </a:solidFill>
                <a:latin typeface="Meiryo UI" panose="020B0604030504040204" pitchFamily="50" charset="-128"/>
                <a:ea typeface="Meiryo UI" panose="020B0604030504040204" pitchFamily="50" charset="-128"/>
              </a:rPr>
              <a:t>、</a:t>
            </a:r>
            <a:r>
              <a:rPr lang="ja-JP" altLang="en-US" sz="1470" kern="100" spc="-210" dirty="0">
                <a:solidFill>
                  <a:srgbClr val="FF0000"/>
                </a:solidFill>
                <a:latin typeface="Meiryo UI" panose="020B0604030504040204" pitchFamily="50" charset="-128"/>
                <a:ea typeface="Meiryo UI" panose="020B0604030504040204" pitchFamily="50" charset="-128"/>
              </a:rPr>
              <a:t>視能訓練士</a:t>
            </a:r>
          </a:p>
        </p:txBody>
      </p:sp>
      <p:sp>
        <p:nvSpPr>
          <p:cNvPr id="90" name="角丸四角形 89"/>
          <p:cNvSpPr/>
          <p:nvPr/>
        </p:nvSpPr>
        <p:spPr>
          <a:xfrm>
            <a:off x="4864761" y="6407823"/>
            <a:ext cx="3482256" cy="1270350"/>
          </a:xfrm>
          <a:prstGeom prst="roundRect">
            <a:avLst>
              <a:gd name="adj" fmla="val 10192"/>
            </a:avLst>
          </a:prstGeom>
          <a:solidFill>
            <a:srgbClr val="7030A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91" name="正方形/長方形 90"/>
          <p:cNvSpPr/>
          <p:nvPr/>
        </p:nvSpPr>
        <p:spPr>
          <a:xfrm>
            <a:off x="5008903" y="6857117"/>
            <a:ext cx="3214320" cy="7396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70" kern="100" dirty="0">
                <a:solidFill>
                  <a:srgbClr val="00B050"/>
                </a:solidFill>
                <a:latin typeface="Meiryo UI" panose="020B0604030504040204" pitchFamily="50" charset="-128"/>
                <a:ea typeface="Meiryo UI" panose="020B0604030504040204" pitchFamily="50" charset="-128"/>
              </a:rPr>
              <a:t>インテリアコーディネーター</a:t>
            </a:r>
          </a:p>
          <a:p>
            <a:pPr algn="ctr"/>
            <a:r>
              <a:rPr lang="zh-TW" altLang="en-US" sz="1470" kern="100" dirty="0">
                <a:solidFill>
                  <a:srgbClr val="0070C0"/>
                </a:solidFill>
                <a:latin typeface="Meiryo UI" panose="020B0604030504040204" pitchFamily="50" charset="-128"/>
                <a:ea typeface="Meiryo UI" panose="020B0604030504040204" pitchFamily="50" charset="-128"/>
              </a:rPr>
              <a:t>宅地建物取引士資格試験</a:t>
            </a:r>
          </a:p>
          <a:p>
            <a:pPr algn="ctr"/>
            <a:r>
              <a:rPr lang="ja-JP" altLang="en-US" sz="1470" kern="100" dirty="0">
                <a:solidFill>
                  <a:srgbClr val="FF0000"/>
                </a:solidFill>
                <a:latin typeface="Meiryo UI" panose="020B0604030504040204" pitchFamily="50" charset="-128"/>
                <a:ea typeface="Meiryo UI" panose="020B0604030504040204" pitchFamily="50" charset="-128"/>
              </a:rPr>
              <a:t>調理師</a:t>
            </a:r>
          </a:p>
        </p:txBody>
      </p:sp>
      <p:sp>
        <p:nvSpPr>
          <p:cNvPr id="92" name="AutoShape 6"/>
          <p:cNvSpPr>
            <a:spLocks noChangeArrowheads="1"/>
          </p:cNvSpPr>
          <p:nvPr/>
        </p:nvSpPr>
        <p:spPr bwMode="auto">
          <a:xfrm>
            <a:off x="4523151" y="6331061"/>
            <a:ext cx="4229814" cy="656809"/>
          </a:xfrm>
          <a:prstGeom prst="roundRect">
            <a:avLst>
              <a:gd name="adj" fmla="val 16667"/>
            </a:avLst>
          </a:prstGeom>
          <a:noFill/>
          <a:ln w="19050" algn="ctr">
            <a:noFill/>
            <a:round/>
            <a:headEnd/>
            <a:tailEnd/>
          </a:ln>
          <a:effectLst/>
        </p:spPr>
        <p:txBody>
          <a:bodyPr wrap="none" anchor="ctr"/>
          <a:lstStyle/>
          <a:p>
            <a:pPr algn="ctr" defTabSz="1620727">
              <a:defRPr/>
            </a:pPr>
            <a:r>
              <a:rPr kumimoji="1" lang="ja-JP" altLang="en-US"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rPr>
              <a:t>営業・販売関係の資格や講座</a:t>
            </a:r>
          </a:p>
        </p:txBody>
      </p:sp>
      <p:sp>
        <p:nvSpPr>
          <p:cNvPr id="93" name="円形吹き出し 92"/>
          <p:cNvSpPr/>
          <p:nvPr/>
        </p:nvSpPr>
        <p:spPr>
          <a:xfrm>
            <a:off x="8574370" y="4256458"/>
            <a:ext cx="4200225" cy="1374635"/>
          </a:xfrm>
          <a:prstGeom prst="wedgeEllipseCallout">
            <a:avLst>
              <a:gd name="adj1" fmla="val -70974"/>
              <a:gd name="adj2" fmla="val -120996"/>
            </a:avLst>
          </a:prstGeom>
          <a:solidFill>
            <a:srgbClr val="00B050">
              <a:alpha val="74902"/>
            </a:srgb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40" dirty="0">
                <a:solidFill>
                  <a:schemeClr val="bg1"/>
                </a:solidFill>
                <a:latin typeface="Meiryo UI" panose="020B0604030504040204" pitchFamily="50" charset="-128"/>
                <a:ea typeface="Meiryo UI" panose="020B0604030504040204" pitchFamily="50" charset="-128"/>
              </a:rPr>
              <a:t>緑の文字の資格や講座</a:t>
            </a:r>
          </a:p>
          <a:p>
            <a:pPr algn="ctr"/>
            <a:r>
              <a:rPr kumimoji="1" lang="ja-JP" altLang="en-US" sz="1540" dirty="0">
                <a:solidFill>
                  <a:schemeClr val="bg1"/>
                </a:solidFill>
                <a:latin typeface="Meiryo UI" panose="020B0604030504040204" pitchFamily="50" charset="-128"/>
                <a:ea typeface="Meiryo UI" panose="020B0604030504040204" pitchFamily="50" charset="-128"/>
              </a:rPr>
              <a:t>費用</a:t>
            </a:r>
            <a:r>
              <a:rPr kumimoji="1" lang="en-US" altLang="ja-JP" sz="3360" b="1" dirty="0">
                <a:solidFill>
                  <a:schemeClr val="bg1"/>
                </a:solidFill>
                <a:latin typeface="Meiryo UI" panose="020B0604030504040204" pitchFamily="50" charset="-128"/>
                <a:ea typeface="Meiryo UI" panose="020B0604030504040204" pitchFamily="50" charset="-128"/>
              </a:rPr>
              <a:t>20</a:t>
            </a:r>
            <a:r>
              <a:rPr kumimoji="1" lang="en-US" altLang="ja-JP" sz="1540" dirty="0">
                <a:solidFill>
                  <a:schemeClr val="bg1"/>
                </a:solidFill>
                <a:latin typeface="Meiryo UI" panose="020B0604030504040204" pitchFamily="50" charset="-128"/>
                <a:ea typeface="Meiryo UI" panose="020B0604030504040204" pitchFamily="50" charset="-128"/>
              </a:rPr>
              <a:t>%</a:t>
            </a:r>
          </a:p>
          <a:p>
            <a:pPr algn="ctr"/>
            <a:r>
              <a:rPr kumimoji="1" lang="ja-JP" altLang="en-US" sz="1260" dirty="0">
                <a:solidFill>
                  <a:schemeClr val="bg1"/>
                </a:solidFill>
                <a:latin typeface="Meiryo UI" panose="020B0604030504040204" pitchFamily="50" charset="-128"/>
                <a:ea typeface="Meiryo UI" panose="020B0604030504040204" pitchFamily="50" charset="-128"/>
              </a:rPr>
              <a:t>（上限年間</a:t>
            </a:r>
            <a:r>
              <a:rPr kumimoji="1" lang="en-US" altLang="ja-JP" sz="1260" dirty="0">
                <a:solidFill>
                  <a:schemeClr val="bg1"/>
                </a:solidFill>
                <a:latin typeface="Meiryo UI" panose="020B0604030504040204" pitchFamily="50" charset="-128"/>
                <a:ea typeface="Meiryo UI" panose="020B0604030504040204" pitchFamily="50" charset="-128"/>
              </a:rPr>
              <a:t>10</a:t>
            </a:r>
            <a:r>
              <a:rPr kumimoji="1" lang="ja-JP" altLang="en-US" sz="1260" dirty="0">
                <a:solidFill>
                  <a:schemeClr val="bg1"/>
                </a:solidFill>
                <a:latin typeface="Meiryo UI" panose="020B0604030504040204" pitchFamily="50" charset="-128"/>
                <a:ea typeface="Meiryo UI" panose="020B0604030504040204" pitchFamily="50" charset="-128"/>
              </a:rPr>
              <a:t>万円）</a:t>
            </a:r>
            <a:r>
              <a:rPr kumimoji="1" lang="ja-JP" altLang="en-US" sz="1540" dirty="0">
                <a:solidFill>
                  <a:schemeClr val="bg1"/>
                </a:solidFill>
                <a:latin typeface="Meiryo UI" panose="020B0604030504040204" pitchFamily="50" charset="-128"/>
                <a:ea typeface="Meiryo UI" panose="020B0604030504040204" pitchFamily="50" charset="-128"/>
              </a:rPr>
              <a:t>支援</a:t>
            </a:r>
          </a:p>
        </p:txBody>
      </p:sp>
      <p:sp>
        <p:nvSpPr>
          <p:cNvPr id="94" name="円形吹き出し 93"/>
          <p:cNvSpPr/>
          <p:nvPr/>
        </p:nvSpPr>
        <p:spPr>
          <a:xfrm>
            <a:off x="8507500" y="5624840"/>
            <a:ext cx="4267095" cy="1374635"/>
          </a:xfrm>
          <a:prstGeom prst="wedgeEllipseCallout">
            <a:avLst>
              <a:gd name="adj1" fmla="val -60805"/>
              <a:gd name="adj2" fmla="val -165409"/>
            </a:avLst>
          </a:prstGeom>
          <a:solidFill>
            <a:srgbClr val="0070C0">
              <a:alpha val="74902"/>
            </a:srgb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40" dirty="0">
                <a:solidFill>
                  <a:schemeClr val="bg1"/>
                </a:solidFill>
                <a:latin typeface="Meiryo UI" panose="020B0604030504040204" pitchFamily="50" charset="-128"/>
                <a:ea typeface="Meiryo UI" panose="020B0604030504040204" pitchFamily="50" charset="-128"/>
              </a:rPr>
              <a:t>青の文字の資格や講座</a:t>
            </a:r>
          </a:p>
          <a:p>
            <a:pPr algn="ctr"/>
            <a:r>
              <a:rPr kumimoji="1" lang="ja-JP" altLang="en-US" sz="1540" dirty="0">
                <a:solidFill>
                  <a:schemeClr val="bg1"/>
                </a:solidFill>
                <a:latin typeface="Meiryo UI" panose="020B0604030504040204" pitchFamily="50" charset="-128"/>
                <a:ea typeface="Meiryo UI" panose="020B0604030504040204" pitchFamily="50" charset="-128"/>
              </a:rPr>
              <a:t>費用</a:t>
            </a:r>
            <a:r>
              <a:rPr kumimoji="1" lang="en-US" altLang="ja-JP" sz="3360" b="1" dirty="0">
                <a:solidFill>
                  <a:schemeClr val="bg1"/>
                </a:solidFill>
                <a:latin typeface="Meiryo UI" panose="020B0604030504040204" pitchFamily="50" charset="-128"/>
                <a:ea typeface="Meiryo UI" panose="020B0604030504040204" pitchFamily="50" charset="-128"/>
              </a:rPr>
              <a:t>40</a:t>
            </a:r>
            <a:r>
              <a:rPr kumimoji="1" lang="en-US" altLang="ja-JP" sz="1540" dirty="0">
                <a:solidFill>
                  <a:schemeClr val="bg1"/>
                </a:solidFill>
                <a:latin typeface="Meiryo UI" panose="020B0604030504040204" pitchFamily="50" charset="-128"/>
                <a:ea typeface="Meiryo UI" panose="020B0604030504040204" pitchFamily="50" charset="-128"/>
              </a:rPr>
              <a:t>%</a:t>
            </a:r>
          </a:p>
          <a:p>
            <a:pPr algn="ctr"/>
            <a:r>
              <a:rPr kumimoji="1" lang="ja-JP" altLang="en-US" sz="1260" dirty="0">
                <a:solidFill>
                  <a:schemeClr val="bg1"/>
                </a:solidFill>
                <a:latin typeface="Meiryo UI" panose="020B0604030504040204" pitchFamily="50" charset="-128"/>
                <a:ea typeface="Meiryo UI" panose="020B0604030504040204" pitchFamily="50" charset="-128"/>
              </a:rPr>
              <a:t>（上限年間</a:t>
            </a:r>
            <a:r>
              <a:rPr kumimoji="1" lang="en-US" altLang="ja-JP" sz="1260" dirty="0">
                <a:solidFill>
                  <a:schemeClr val="bg1"/>
                </a:solidFill>
                <a:latin typeface="Meiryo UI" panose="020B0604030504040204" pitchFamily="50" charset="-128"/>
                <a:ea typeface="Meiryo UI" panose="020B0604030504040204" pitchFamily="50" charset="-128"/>
              </a:rPr>
              <a:t>20</a:t>
            </a:r>
            <a:r>
              <a:rPr kumimoji="1" lang="ja-JP" altLang="en-US" sz="1260" dirty="0">
                <a:solidFill>
                  <a:schemeClr val="bg1"/>
                </a:solidFill>
                <a:latin typeface="Meiryo UI" panose="020B0604030504040204" pitchFamily="50" charset="-128"/>
                <a:ea typeface="Meiryo UI" panose="020B0604030504040204" pitchFamily="50" charset="-128"/>
              </a:rPr>
              <a:t>万円）</a:t>
            </a:r>
            <a:r>
              <a:rPr kumimoji="1" lang="ja-JP" altLang="en-US" sz="1540" dirty="0">
                <a:solidFill>
                  <a:schemeClr val="bg1"/>
                </a:solidFill>
                <a:latin typeface="Meiryo UI" panose="020B0604030504040204" pitchFamily="50" charset="-128"/>
                <a:ea typeface="Meiryo UI" panose="020B0604030504040204" pitchFamily="50" charset="-128"/>
              </a:rPr>
              <a:t>支援</a:t>
            </a:r>
          </a:p>
        </p:txBody>
      </p:sp>
      <p:sp>
        <p:nvSpPr>
          <p:cNvPr id="95" name="テキスト ボックス 94">
            <a:extLst>
              <a:ext uri="{FF2B5EF4-FFF2-40B4-BE49-F238E27FC236}">
                <a16:creationId xmlns:a16="http://schemas.microsoft.com/office/drawing/2014/main" id="{3F135B50-984E-7C41-9EA0-1C49C5D72DC9}"/>
              </a:ext>
            </a:extLst>
          </p:cNvPr>
          <p:cNvSpPr txBox="1"/>
          <p:nvPr/>
        </p:nvSpPr>
        <p:spPr>
          <a:xfrm>
            <a:off x="73867" y="367188"/>
            <a:ext cx="701731" cy="8593058"/>
          </a:xfrm>
          <a:prstGeom prst="rect">
            <a:avLst/>
          </a:prstGeom>
          <a:noFill/>
        </p:spPr>
        <p:txBody>
          <a:bodyPr vert="eaVert" wrap="none" rtlCol="0">
            <a:spAutoFit/>
          </a:bodyPr>
          <a:lstStyle/>
          <a:p>
            <a:r>
              <a:rPr kumimoji="1" lang="ja-JP" altLang="en-US" sz="3360" b="1" dirty="0"/>
              <a:t>国から支援を受けられる主な資格・講座リスト</a:t>
            </a:r>
          </a:p>
        </p:txBody>
      </p:sp>
      <p:sp>
        <p:nvSpPr>
          <p:cNvPr id="96" name="テキスト ボックス 95">
            <a:extLst>
              <a:ext uri="{FF2B5EF4-FFF2-40B4-BE49-F238E27FC236}">
                <a16:creationId xmlns:a16="http://schemas.microsoft.com/office/drawing/2014/main" id="{067B079B-A3F1-2A4A-8245-F9049A55B433}"/>
              </a:ext>
            </a:extLst>
          </p:cNvPr>
          <p:cNvSpPr txBox="1"/>
          <p:nvPr/>
        </p:nvSpPr>
        <p:spPr>
          <a:xfrm>
            <a:off x="2664955" y="8615797"/>
            <a:ext cx="7674300" cy="803297"/>
          </a:xfrm>
          <a:prstGeom prst="rect">
            <a:avLst/>
          </a:prstGeom>
          <a:noFill/>
          <a:effectLst/>
        </p:spPr>
        <p:txBody>
          <a:bodyPr wrap="square" rtlCol="0">
            <a:spAutoFit/>
          </a:bodyPr>
          <a:lstStyle/>
          <a:p>
            <a:pPr algn="ctr">
              <a:lnSpc>
                <a:spcPct val="150000"/>
              </a:lnSpc>
            </a:pPr>
            <a:r>
              <a:rPr lang="ja-JP" altLang="en-US" sz="1540" b="1" dirty="0">
                <a:latin typeface="Meiryo UI" panose="020B0604030504040204" pitchFamily="50" charset="-128"/>
                <a:ea typeface="Meiryo UI" panose="020B0604030504040204" pitchFamily="50" charset="-128"/>
              </a:rPr>
              <a:t>この制度は、人生１００年時代を見据え、手に職となるスキルを身につけたい、</a:t>
            </a:r>
            <a:endParaRPr lang="en-US" altLang="ja-JP" sz="1540" b="1" dirty="0">
              <a:latin typeface="Meiryo UI" panose="020B0604030504040204" pitchFamily="50" charset="-128"/>
              <a:ea typeface="Meiryo UI" panose="020B0604030504040204" pitchFamily="50" charset="-128"/>
            </a:endParaRPr>
          </a:p>
          <a:p>
            <a:pPr algn="ctr">
              <a:lnSpc>
                <a:spcPct val="150000"/>
              </a:lnSpc>
            </a:pPr>
            <a:r>
              <a:rPr lang="ja-JP" altLang="en-US" sz="1540" b="1" dirty="0">
                <a:latin typeface="Meiryo UI" panose="020B0604030504040204" pitchFamily="50" charset="-128"/>
                <a:ea typeface="Meiryo UI" panose="020B0604030504040204" pitchFamily="50" charset="-128"/>
              </a:rPr>
              <a:t>新しいキャリアを開拓したい、と考える人を応援するための制度です。</a:t>
            </a:r>
          </a:p>
        </p:txBody>
      </p:sp>
      <p:sp>
        <p:nvSpPr>
          <p:cNvPr id="97" name="角丸四角形 96"/>
          <p:cNvSpPr/>
          <p:nvPr/>
        </p:nvSpPr>
        <p:spPr>
          <a:xfrm>
            <a:off x="8444735" y="1800903"/>
            <a:ext cx="4329860" cy="2323492"/>
          </a:xfrm>
          <a:prstGeom prst="roundRect">
            <a:avLst>
              <a:gd name="adj" fmla="val 10192"/>
            </a:avLst>
          </a:prstGeom>
          <a:solidFill>
            <a:srgbClr val="C0000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98" name="AutoShape 6"/>
          <p:cNvSpPr>
            <a:spLocks noChangeArrowheads="1"/>
          </p:cNvSpPr>
          <p:nvPr/>
        </p:nvSpPr>
        <p:spPr bwMode="auto">
          <a:xfrm>
            <a:off x="9211513" y="1864068"/>
            <a:ext cx="2902491" cy="498641"/>
          </a:xfrm>
          <a:prstGeom prst="roundRect">
            <a:avLst>
              <a:gd name="adj" fmla="val 16667"/>
            </a:avLst>
          </a:prstGeom>
          <a:noFill/>
          <a:ln w="19050" algn="ctr">
            <a:noFill/>
            <a:round/>
            <a:headEnd/>
            <a:tailEnd/>
          </a:ln>
          <a:effectLst/>
        </p:spPr>
        <p:txBody>
          <a:bodyPr wrap="none" anchor="ctr"/>
          <a:lstStyle/>
          <a:p>
            <a:pPr algn="ctr" defTabSz="1620727">
              <a:defRPr/>
            </a:pPr>
            <a:r>
              <a:rPr kumimoji="1" lang="ja-JP" altLang="en-US"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rPr>
              <a:t>その他、大学・専門学校等の講座</a:t>
            </a:r>
          </a:p>
        </p:txBody>
      </p:sp>
      <p:sp>
        <p:nvSpPr>
          <p:cNvPr id="99" name="テキスト ボックス 98"/>
          <p:cNvSpPr txBox="1"/>
          <p:nvPr/>
        </p:nvSpPr>
        <p:spPr>
          <a:xfrm>
            <a:off x="5349922" y="9399110"/>
            <a:ext cx="8144598" cy="178510"/>
          </a:xfrm>
          <a:prstGeom prst="rect">
            <a:avLst/>
          </a:prstGeom>
          <a:noFill/>
        </p:spPr>
        <p:txBody>
          <a:bodyPr wrap="square" rtlCol="0">
            <a:spAutoFit/>
          </a:bodyPr>
          <a:lstStyle/>
          <a:p>
            <a:r>
              <a:rPr kumimoji="1" lang="en-US" altLang="ja-JP" sz="560" dirty="0">
                <a:latin typeface="Meiryo UI" panose="020B0604030504040204" pitchFamily="50" charset="-128"/>
                <a:ea typeface="Meiryo UI" panose="020B0604030504040204" pitchFamily="50" charset="-128"/>
              </a:rPr>
              <a:t>※</a:t>
            </a:r>
            <a:r>
              <a:rPr kumimoji="1" lang="ja-JP" altLang="en-US" sz="560" dirty="0">
                <a:latin typeface="Meiryo UI" panose="020B0604030504040204" pitchFamily="50" charset="-128"/>
                <a:ea typeface="Meiryo UI" panose="020B0604030504040204" pitchFamily="50" charset="-128"/>
              </a:rPr>
              <a:t>掲載している資格（その養成課程・取得目標講座）や講座は、</a:t>
            </a:r>
            <a:r>
              <a:rPr kumimoji="1" lang="en-US" altLang="ja-JP" sz="560" dirty="0">
                <a:latin typeface="Meiryo UI" panose="020B0604030504040204" pitchFamily="50" charset="-128"/>
                <a:ea typeface="Meiryo UI" panose="020B0604030504040204" pitchFamily="50" charset="-128"/>
              </a:rPr>
              <a:t>2019</a:t>
            </a:r>
            <a:r>
              <a:rPr kumimoji="1" lang="ja-JP" altLang="en-US" sz="560" dirty="0">
                <a:latin typeface="Meiryo UI" panose="020B0604030504040204" pitchFamily="50" charset="-128"/>
                <a:ea typeface="Meiryo UI" panose="020B0604030504040204" pitchFamily="50" charset="-128"/>
              </a:rPr>
              <a:t>年４月指定講座（専門実践教育訓練、一般教育訓練）のうち一定数以上のものを機械的に選び、かつ、給付割合については条件を満たした場合の最大を想定して色分けしたものです。</a:t>
            </a:r>
          </a:p>
        </p:txBody>
      </p:sp>
      <p:sp>
        <p:nvSpPr>
          <p:cNvPr id="100" name="正方形/長方形 99"/>
          <p:cNvSpPr/>
          <p:nvPr/>
        </p:nvSpPr>
        <p:spPr>
          <a:xfrm>
            <a:off x="982773" y="3658704"/>
            <a:ext cx="3625362" cy="2909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70" kern="100" dirty="0">
                <a:solidFill>
                  <a:srgbClr val="00B050"/>
                </a:solidFill>
                <a:latin typeface="Meiryo UI" panose="020B0604030504040204" pitchFamily="50" charset="-128"/>
                <a:ea typeface="Meiryo UI" panose="020B0604030504040204" pitchFamily="50" charset="-128"/>
              </a:rPr>
              <a:t>Web</a:t>
            </a:r>
            <a:r>
              <a:rPr lang="ja-JP" altLang="en-US" sz="1470" kern="100" dirty="0">
                <a:solidFill>
                  <a:srgbClr val="00B050"/>
                </a:solidFill>
                <a:latin typeface="Meiryo UI" panose="020B0604030504040204" pitchFamily="50" charset="-128"/>
                <a:ea typeface="Meiryo UI" panose="020B0604030504040204" pitchFamily="50" charset="-128"/>
              </a:rPr>
              <a:t>クリエイター能力認定試験</a:t>
            </a:r>
          </a:p>
          <a:p>
            <a:pPr algn="ctr"/>
            <a:r>
              <a:rPr lang="en-US" altLang="ja-JP" sz="1470" kern="100" dirty="0">
                <a:solidFill>
                  <a:srgbClr val="00B050"/>
                </a:solidFill>
                <a:latin typeface="Meiryo UI" panose="020B0604030504040204" pitchFamily="50" charset="-128"/>
                <a:ea typeface="Meiryo UI" panose="020B0604030504040204" pitchFamily="50" charset="-128"/>
              </a:rPr>
              <a:t>Microsoft Office</a:t>
            </a:r>
            <a:r>
              <a:rPr lang="ja-JP" altLang="en-US" sz="1470" kern="100" dirty="0">
                <a:solidFill>
                  <a:srgbClr val="00B050"/>
                </a:solidFill>
                <a:latin typeface="Meiryo UI" panose="020B0604030504040204" pitchFamily="50" charset="-128"/>
                <a:ea typeface="Meiryo UI" panose="020B0604030504040204" pitchFamily="50" charset="-128"/>
              </a:rPr>
              <a:t> </a:t>
            </a:r>
            <a:r>
              <a:rPr lang="en-US" altLang="ja-JP" sz="1470" kern="100" dirty="0">
                <a:solidFill>
                  <a:srgbClr val="00B050"/>
                </a:solidFill>
                <a:latin typeface="Meiryo UI" panose="020B0604030504040204" pitchFamily="50" charset="-128"/>
                <a:ea typeface="Meiryo UI" panose="020B0604030504040204" pitchFamily="50" charset="-128"/>
              </a:rPr>
              <a:t>Specialist</a:t>
            </a:r>
            <a:r>
              <a:rPr lang="en-US" altLang="ja-JP" sz="1260" kern="100" spc="-210" dirty="0">
                <a:solidFill>
                  <a:srgbClr val="00B050"/>
                </a:solidFill>
                <a:latin typeface="Meiryo UI" panose="020B0604030504040204" pitchFamily="50" charset="-128"/>
                <a:ea typeface="Meiryo UI" panose="020B0604030504040204" pitchFamily="50" charset="-128"/>
              </a:rPr>
              <a:t>2010</a:t>
            </a:r>
            <a:r>
              <a:rPr lang="ja-JP" altLang="en-US" sz="1260" kern="100" spc="-210" dirty="0" err="1">
                <a:solidFill>
                  <a:srgbClr val="00B050"/>
                </a:solidFill>
                <a:latin typeface="Meiryo UI" panose="020B0604030504040204" pitchFamily="50" charset="-128"/>
                <a:ea typeface="Meiryo UI" panose="020B0604030504040204" pitchFamily="50" charset="-128"/>
              </a:rPr>
              <a:t>、</a:t>
            </a:r>
            <a:r>
              <a:rPr lang="en-US" altLang="ja-JP" sz="1260" kern="100" spc="-210" dirty="0">
                <a:solidFill>
                  <a:srgbClr val="00B050"/>
                </a:solidFill>
                <a:latin typeface="Meiryo UI" panose="020B0604030504040204" pitchFamily="50" charset="-128"/>
                <a:ea typeface="Meiryo UI" panose="020B0604030504040204" pitchFamily="50" charset="-128"/>
              </a:rPr>
              <a:t>2013</a:t>
            </a:r>
            <a:r>
              <a:rPr lang="ja-JP" altLang="en-US" sz="1260" kern="100" spc="-210" dirty="0" err="1">
                <a:solidFill>
                  <a:srgbClr val="00B050"/>
                </a:solidFill>
                <a:latin typeface="Meiryo UI" panose="020B0604030504040204" pitchFamily="50" charset="-128"/>
                <a:ea typeface="Meiryo UI" panose="020B0604030504040204" pitchFamily="50" charset="-128"/>
              </a:rPr>
              <a:t>、</a:t>
            </a:r>
            <a:r>
              <a:rPr lang="en-US" altLang="ja-JP" sz="1260" kern="100" spc="-210" dirty="0">
                <a:solidFill>
                  <a:srgbClr val="00B050"/>
                </a:solidFill>
                <a:latin typeface="Meiryo UI" panose="020B0604030504040204" pitchFamily="50" charset="-128"/>
                <a:ea typeface="Meiryo UI" panose="020B0604030504040204" pitchFamily="50" charset="-128"/>
              </a:rPr>
              <a:t>2016</a:t>
            </a:r>
          </a:p>
          <a:p>
            <a:pPr algn="ctr"/>
            <a:r>
              <a:rPr lang="en-US" altLang="ja-JP" sz="1470" kern="100" dirty="0">
                <a:solidFill>
                  <a:srgbClr val="00B050"/>
                </a:solidFill>
                <a:latin typeface="Meiryo UI" panose="020B0604030504040204" pitchFamily="50" charset="-128"/>
                <a:ea typeface="Meiryo UI" panose="020B0604030504040204" pitchFamily="50" charset="-128"/>
              </a:rPr>
              <a:t>CAD</a:t>
            </a:r>
            <a:r>
              <a:rPr lang="ja-JP" altLang="en-US" sz="1470" kern="100" dirty="0">
                <a:solidFill>
                  <a:srgbClr val="00B050"/>
                </a:solidFill>
                <a:latin typeface="Meiryo UI" panose="020B0604030504040204" pitchFamily="50" charset="-128"/>
                <a:ea typeface="Meiryo UI" panose="020B0604030504040204" pitchFamily="50" charset="-128"/>
              </a:rPr>
              <a:t>利用技術者試験、建築</a:t>
            </a:r>
            <a:r>
              <a:rPr lang="en-US" altLang="ja-JP" sz="1470" kern="100" dirty="0">
                <a:solidFill>
                  <a:srgbClr val="00B050"/>
                </a:solidFill>
                <a:latin typeface="Meiryo UI" panose="020B0604030504040204" pitchFamily="50" charset="-128"/>
                <a:ea typeface="Meiryo UI" panose="020B0604030504040204" pitchFamily="50" charset="-128"/>
              </a:rPr>
              <a:t>CAD</a:t>
            </a:r>
            <a:r>
              <a:rPr lang="ja-JP" altLang="en-US" sz="1470" kern="100" dirty="0">
                <a:solidFill>
                  <a:srgbClr val="00B050"/>
                </a:solidFill>
                <a:latin typeface="Meiryo UI" panose="020B0604030504040204" pitchFamily="50" charset="-128"/>
                <a:ea typeface="Meiryo UI" panose="020B0604030504040204" pitchFamily="50" charset="-128"/>
              </a:rPr>
              <a:t>検定</a:t>
            </a:r>
          </a:p>
          <a:p>
            <a:pPr algn="ctr"/>
            <a:r>
              <a:rPr lang="en-US" altLang="ja-JP" sz="1470" kern="100" dirty="0">
                <a:solidFill>
                  <a:srgbClr val="00B050"/>
                </a:solidFill>
                <a:latin typeface="Meiryo UI" panose="020B0604030504040204" pitchFamily="50" charset="-128"/>
                <a:ea typeface="Meiryo UI" panose="020B0604030504040204" pitchFamily="50" charset="-128"/>
              </a:rPr>
              <a:t>Photoshop</a:t>
            </a:r>
            <a:r>
              <a:rPr lang="ja-JP" altLang="en-US" sz="1470" kern="100" dirty="0">
                <a:solidFill>
                  <a:srgbClr val="00B050"/>
                </a:solidFill>
                <a:latin typeface="Meiryo UI" panose="020B0604030504040204" pitchFamily="50" charset="-128"/>
                <a:ea typeface="Meiryo UI" panose="020B0604030504040204" pitchFamily="50" charset="-128"/>
              </a:rPr>
              <a:t>クリエイター</a:t>
            </a:r>
            <a:r>
              <a:rPr lang="ja-JP" altLang="en-US" sz="1470" kern="100" spc="-210" dirty="0">
                <a:solidFill>
                  <a:srgbClr val="00B050"/>
                </a:solidFill>
                <a:latin typeface="Meiryo UI" panose="020B0604030504040204" pitchFamily="50" charset="-128"/>
                <a:ea typeface="Meiryo UI" panose="020B0604030504040204" pitchFamily="50" charset="-128"/>
              </a:rPr>
              <a:t>能力認定試験</a:t>
            </a:r>
          </a:p>
          <a:p>
            <a:pPr algn="ctr"/>
            <a:r>
              <a:rPr lang="en-US" altLang="ja-JP" sz="1470" kern="100" dirty="0">
                <a:solidFill>
                  <a:srgbClr val="00B050"/>
                </a:solidFill>
                <a:latin typeface="Meiryo UI" panose="020B0604030504040204" pitchFamily="50" charset="-128"/>
                <a:ea typeface="Meiryo UI" panose="020B0604030504040204" pitchFamily="50" charset="-128"/>
              </a:rPr>
              <a:t>Illustrator</a:t>
            </a:r>
            <a:r>
              <a:rPr lang="ja-JP" altLang="en-US" sz="1470" kern="100" dirty="0">
                <a:solidFill>
                  <a:srgbClr val="00B050"/>
                </a:solidFill>
                <a:latin typeface="Meiryo UI" panose="020B0604030504040204" pitchFamily="50" charset="-128"/>
                <a:ea typeface="Meiryo UI" panose="020B0604030504040204" pitchFamily="50" charset="-128"/>
              </a:rPr>
              <a:t>クリエーター能力認定試験</a:t>
            </a:r>
          </a:p>
          <a:p>
            <a:pPr algn="ctr"/>
            <a:r>
              <a:rPr lang="en-US" altLang="ja-JP" sz="1470" kern="100" dirty="0">
                <a:solidFill>
                  <a:srgbClr val="00B050"/>
                </a:solidFill>
                <a:latin typeface="Meiryo UI" panose="020B0604030504040204" pitchFamily="50" charset="-128"/>
                <a:ea typeface="Meiryo UI" panose="020B0604030504040204" pitchFamily="50" charset="-128"/>
              </a:rPr>
              <a:t>VBA</a:t>
            </a:r>
            <a:r>
              <a:rPr lang="ja-JP" altLang="en-US" sz="1470" kern="100" dirty="0">
                <a:solidFill>
                  <a:srgbClr val="00B050"/>
                </a:solidFill>
                <a:latin typeface="Meiryo UI" panose="020B0604030504040204" pitchFamily="50" charset="-128"/>
                <a:ea typeface="Meiryo UI" panose="020B0604030504040204" pitchFamily="50" charset="-128"/>
              </a:rPr>
              <a:t>エキスパート</a:t>
            </a:r>
            <a:endParaRPr lang="en-US" altLang="ja-JP" sz="1470" kern="100" dirty="0">
              <a:solidFill>
                <a:srgbClr val="00B050"/>
              </a:solidFill>
              <a:latin typeface="Meiryo UI" panose="020B0604030504040204" pitchFamily="50" charset="-128"/>
              <a:ea typeface="Meiryo UI" panose="020B0604030504040204" pitchFamily="50" charset="-128"/>
            </a:endParaRPr>
          </a:p>
          <a:p>
            <a:pPr algn="ctr"/>
            <a:r>
              <a:rPr lang="en-US" altLang="ja-JP" sz="1470" kern="100" dirty="0">
                <a:solidFill>
                  <a:srgbClr val="00B050"/>
                </a:solidFill>
                <a:latin typeface="Meiryo UI" panose="020B0604030504040204" pitchFamily="50" charset="-128"/>
                <a:ea typeface="Meiryo UI" panose="020B0604030504040204" pitchFamily="50" charset="-128"/>
              </a:rPr>
              <a:t>Oracle</a:t>
            </a:r>
            <a:r>
              <a:rPr lang="ja-JP" altLang="en-US" sz="1470" kern="100" dirty="0">
                <a:solidFill>
                  <a:srgbClr val="00B050"/>
                </a:solidFill>
                <a:latin typeface="Meiryo UI" panose="020B0604030504040204" pitchFamily="50" charset="-128"/>
                <a:ea typeface="Meiryo UI" panose="020B0604030504040204" pitchFamily="50" charset="-128"/>
              </a:rPr>
              <a:t>認定資格・</a:t>
            </a:r>
            <a:r>
              <a:rPr lang="en-US" altLang="ja-JP" sz="1470" kern="100" dirty="0">
                <a:solidFill>
                  <a:srgbClr val="00B050"/>
                </a:solidFill>
                <a:latin typeface="Meiryo UI" panose="020B0604030504040204" pitchFamily="50" charset="-128"/>
                <a:ea typeface="Meiryo UI" panose="020B0604030504040204" pitchFamily="50" charset="-128"/>
              </a:rPr>
              <a:t>LPIC</a:t>
            </a:r>
            <a:r>
              <a:rPr lang="ja-JP" altLang="en-US" sz="1120" kern="100" dirty="0">
                <a:solidFill>
                  <a:srgbClr val="00B050"/>
                </a:solidFill>
                <a:latin typeface="Meiryo UI" panose="020B0604030504040204" pitchFamily="50" charset="-128"/>
                <a:ea typeface="Meiryo UI" panose="020B0604030504040204" pitchFamily="50" charset="-128"/>
              </a:rPr>
              <a:t>などで</a:t>
            </a:r>
            <a:r>
              <a:rPr lang="en-US" altLang="ja-JP" sz="1120" kern="100" dirty="0">
                <a:solidFill>
                  <a:srgbClr val="00B050"/>
                </a:solidFill>
                <a:latin typeface="Meiryo UI" panose="020B0604030504040204" pitchFamily="50" charset="-128"/>
                <a:ea typeface="Meiryo UI" panose="020B0604030504040204" pitchFamily="50" charset="-128"/>
              </a:rPr>
              <a:t>ITSS</a:t>
            </a:r>
            <a:r>
              <a:rPr lang="ja-JP" altLang="en-US" sz="1120" kern="100" dirty="0">
                <a:solidFill>
                  <a:srgbClr val="00B050"/>
                </a:solidFill>
                <a:latin typeface="Meiryo UI" panose="020B0604030504040204" pitchFamily="50" charset="-128"/>
                <a:ea typeface="Meiryo UI" panose="020B0604030504040204" pitchFamily="50" charset="-128"/>
              </a:rPr>
              <a:t>レベル</a:t>
            </a:r>
            <a:r>
              <a:rPr lang="en-US" altLang="ja-JP" sz="1120" kern="100" dirty="0">
                <a:solidFill>
                  <a:srgbClr val="00B050"/>
                </a:solidFill>
                <a:latin typeface="Meiryo UI" panose="020B0604030504040204" pitchFamily="50" charset="-128"/>
                <a:ea typeface="Meiryo UI" panose="020B0604030504040204" pitchFamily="50" charset="-128"/>
              </a:rPr>
              <a:t>1</a:t>
            </a:r>
            <a:r>
              <a:rPr lang="ja-JP" altLang="en-US" sz="1120" kern="100" dirty="0">
                <a:solidFill>
                  <a:srgbClr val="00B050"/>
                </a:solidFill>
                <a:latin typeface="Meiryo UI" panose="020B0604030504040204" pitchFamily="50" charset="-128"/>
                <a:ea typeface="Meiryo UI" panose="020B0604030504040204" pitchFamily="50" charset="-128"/>
              </a:rPr>
              <a:t>の資格</a:t>
            </a:r>
            <a:endParaRPr lang="ja-JP" altLang="en-US" sz="700" kern="100" dirty="0">
              <a:solidFill>
                <a:srgbClr val="00B050"/>
              </a:solidFill>
              <a:latin typeface="Meiryo UI" panose="020B0604030504040204" pitchFamily="50" charset="-128"/>
              <a:ea typeface="Meiryo UI" panose="020B0604030504040204" pitchFamily="50" charset="-128"/>
            </a:endParaRPr>
          </a:p>
          <a:p>
            <a:pPr algn="ctr"/>
            <a:r>
              <a:rPr lang="en-US" altLang="ja-JP" sz="1470" kern="100" dirty="0">
                <a:solidFill>
                  <a:srgbClr val="0070C0"/>
                </a:solidFill>
                <a:latin typeface="Meiryo UI" panose="020B0604030504040204" pitchFamily="50" charset="-128"/>
                <a:ea typeface="Meiryo UI" panose="020B0604030504040204" pitchFamily="50" charset="-128"/>
              </a:rPr>
              <a:t>Oracle</a:t>
            </a:r>
            <a:r>
              <a:rPr lang="ja-JP" altLang="en-US" sz="1470" kern="100" dirty="0">
                <a:solidFill>
                  <a:srgbClr val="0070C0"/>
                </a:solidFill>
                <a:latin typeface="Meiryo UI" panose="020B0604030504040204" pitchFamily="50" charset="-128"/>
                <a:ea typeface="Meiryo UI" panose="020B0604030504040204" pitchFamily="50" charset="-128"/>
              </a:rPr>
              <a:t>認定資格・</a:t>
            </a:r>
            <a:r>
              <a:rPr lang="en-US" altLang="ja-JP" sz="1470" kern="100" dirty="0">
                <a:solidFill>
                  <a:srgbClr val="0070C0"/>
                </a:solidFill>
                <a:latin typeface="Meiryo UI" panose="020B0604030504040204" pitchFamily="50" charset="-128"/>
                <a:ea typeface="Meiryo UI" panose="020B0604030504040204" pitchFamily="50" charset="-128"/>
              </a:rPr>
              <a:t>LPIC</a:t>
            </a:r>
            <a:r>
              <a:rPr lang="ja-JP" altLang="en-US" sz="1120" kern="100" dirty="0">
                <a:solidFill>
                  <a:srgbClr val="0070C0"/>
                </a:solidFill>
                <a:latin typeface="Meiryo UI" panose="020B0604030504040204" pitchFamily="50" charset="-128"/>
                <a:ea typeface="Meiryo UI" panose="020B0604030504040204" pitchFamily="50" charset="-128"/>
              </a:rPr>
              <a:t>などで</a:t>
            </a:r>
            <a:r>
              <a:rPr lang="en-US" altLang="ja-JP" sz="1120" kern="100" dirty="0">
                <a:solidFill>
                  <a:srgbClr val="0070C0"/>
                </a:solidFill>
                <a:latin typeface="Meiryo UI" panose="020B0604030504040204" pitchFamily="50" charset="-128"/>
                <a:ea typeface="Meiryo UI" panose="020B0604030504040204" pitchFamily="50" charset="-128"/>
              </a:rPr>
              <a:t>ITSS</a:t>
            </a:r>
            <a:r>
              <a:rPr lang="ja-JP" altLang="en-US" sz="1120" kern="100" dirty="0">
                <a:solidFill>
                  <a:srgbClr val="0070C0"/>
                </a:solidFill>
                <a:latin typeface="Meiryo UI" panose="020B0604030504040204" pitchFamily="50" charset="-128"/>
                <a:ea typeface="Meiryo UI" panose="020B0604030504040204" pitchFamily="50" charset="-128"/>
              </a:rPr>
              <a:t>レベル</a:t>
            </a:r>
            <a:r>
              <a:rPr lang="en-US" altLang="ja-JP" sz="1120" kern="100" dirty="0">
                <a:solidFill>
                  <a:srgbClr val="0070C0"/>
                </a:solidFill>
                <a:latin typeface="Meiryo UI" panose="020B0604030504040204" pitchFamily="50" charset="-128"/>
                <a:ea typeface="Meiryo UI" panose="020B0604030504040204" pitchFamily="50" charset="-128"/>
              </a:rPr>
              <a:t>2</a:t>
            </a:r>
            <a:r>
              <a:rPr lang="ja-JP" altLang="en-US" sz="1120" kern="100" dirty="0">
                <a:solidFill>
                  <a:srgbClr val="0070C0"/>
                </a:solidFill>
                <a:latin typeface="Meiryo UI" panose="020B0604030504040204" pitchFamily="50" charset="-128"/>
                <a:ea typeface="Meiryo UI" panose="020B0604030504040204" pitchFamily="50" charset="-128"/>
              </a:rPr>
              <a:t>の資格</a:t>
            </a:r>
          </a:p>
          <a:p>
            <a:pPr algn="ctr"/>
            <a:r>
              <a:rPr lang="ja-JP" altLang="en-US" sz="1470" kern="100" dirty="0">
                <a:solidFill>
                  <a:srgbClr val="FF0000"/>
                </a:solidFill>
                <a:latin typeface="Meiryo UI" panose="020B0604030504040204" pitchFamily="50" charset="-128"/>
                <a:ea typeface="Meiryo UI" panose="020B0604030504040204" pitchFamily="50" charset="-128"/>
              </a:rPr>
              <a:t>シスコ技術者認定</a:t>
            </a:r>
            <a:r>
              <a:rPr lang="ja-JP" altLang="en-US" sz="1120" kern="100" dirty="0">
                <a:solidFill>
                  <a:srgbClr val="FF0000"/>
                </a:solidFill>
                <a:latin typeface="Meiryo UI" panose="020B0604030504040204" pitchFamily="50" charset="-128"/>
                <a:ea typeface="Meiryo UI" panose="020B0604030504040204" pitchFamily="50" charset="-128"/>
              </a:rPr>
              <a:t>などで</a:t>
            </a:r>
            <a:r>
              <a:rPr lang="en-US" altLang="ja-JP" sz="1120" kern="100" dirty="0">
                <a:solidFill>
                  <a:srgbClr val="FF0000"/>
                </a:solidFill>
                <a:latin typeface="Meiryo UI" panose="020B0604030504040204" pitchFamily="50" charset="-128"/>
                <a:ea typeface="Meiryo UI" panose="020B0604030504040204" pitchFamily="50" charset="-128"/>
              </a:rPr>
              <a:t>ITSS</a:t>
            </a:r>
            <a:r>
              <a:rPr lang="ja-JP" altLang="en-US" sz="1120" kern="100" dirty="0">
                <a:solidFill>
                  <a:srgbClr val="FF0000"/>
                </a:solidFill>
                <a:latin typeface="Meiryo UI" panose="020B0604030504040204" pitchFamily="50" charset="-128"/>
                <a:ea typeface="Meiryo UI" panose="020B0604030504040204" pitchFamily="50" charset="-128"/>
              </a:rPr>
              <a:t>レベル</a:t>
            </a:r>
            <a:r>
              <a:rPr lang="en-US" altLang="ja-JP" sz="1120" kern="100" dirty="0">
                <a:solidFill>
                  <a:srgbClr val="FF0000"/>
                </a:solidFill>
                <a:latin typeface="Meiryo UI" panose="020B0604030504040204" pitchFamily="50" charset="-128"/>
                <a:ea typeface="Meiryo UI" panose="020B0604030504040204" pitchFamily="50" charset="-128"/>
              </a:rPr>
              <a:t>3</a:t>
            </a:r>
            <a:r>
              <a:rPr lang="ja-JP" altLang="en-US" sz="1120" kern="100" dirty="0">
                <a:solidFill>
                  <a:srgbClr val="FF0000"/>
                </a:solidFill>
                <a:latin typeface="Meiryo UI" panose="020B0604030504040204" pitchFamily="50" charset="-128"/>
                <a:ea typeface="Meiryo UI" panose="020B0604030504040204" pitchFamily="50" charset="-128"/>
              </a:rPr>
              <a:t>以上の資格</a:t>
            </a:r>
            <a:endParaRPr lang="en-US" altLang="ja-JP" sz="1120" kern="100" dirty="0">
              <a:solidFill>
                <a:srgbClr val="FF0000"/>
              </a:solidFill>
              <a:latin typeface="Meiryo UI" panose="020B0604030504040204" pitchFamily="50" charset="-128"/>
              <a:ea typeface="Meiryo UI" panose="020B0604030504040204" pitchFamily="50" charset="-128"/>
            </a:endParaRPr>
          </a:p>
          <a:p>
            <a:pPr algn="ctr"/>
            <a:r>
              <a:rPr lang="ja-JP" altLang="en-US" sz="1470" kern="100" dirty="0">
                <a:solidFill>
                  <a:srgbClr val="FF0000"/>
                </a:solidFill>
                <a:latin typeface="Meiryo UI" panose="020B0604030504040204" pitchFamily="50" charset="-128"/>
                <a:ea typeface="Meiryo UI" panose="020B0604030504040204" pitchFamily="50" charset="-128"/>
              </a:rPr>
              <a:t>第四次産業革命スキル習得講座</a:t>
            </a:r>
            <a:endParaRPr lang="en-US" altLang="ja-JP" sz="1470" kern="100" dirty="0">
              <a:solidFill>
                <a:srgbClr val="FF0000"/>
              </a:solidFill>
              <a:latin typeface="Meiryo UI" panose="020B0604030504040204" pitchFamily="50" charset="-128"/>
              <a:ea typeface="Meiryo UI" panose="020B0604030504040204" pitchFamily="50" charset="-128"/>
            </a:endParaRPr>
          </a:p>
          <a:p>
            <a:pPr algn="ctr"/>
            <a:r>
              <a:rPr lang="ja-JP" altLang="en-US" sz="1120" kern="100" dirty="0">
                <a:solidFill>
                  <a:srgbClr val="FF0000"/>
                </a:solidFill>
                <a:latin typeface="Meiryo UI" panose="020B0604030504040204" pitchFamily="50" charset="-128"/>
                <a:ea typeface="Meiryo UI" panose="020B0604030504040204" pitchFamily="50" charset="-128"/>
              </a:rPr>
              <a:t>（新技術・システム</a:t>
            </a:r>
            <a:r>
              <a:rPr lang="ja-JP" altLang="en-US" sz="980" kern="100" dirty="0">
                <a:solidFill>
                  <a:srgbClr val="FF0000"/>
                </a:solidFill>
                <a:latin typeface="Meiryo UI" panose="020B0604030504040204" pitchFamily="50" charset="-128"/>
                <a:ea typeface="Meiryo UI" panose="020B0604030504040204" pitchFamily="50" charset="-128"/>
              </a:rPr>
              <a:t>（クラウド、</a:t>
            </a:r>
            <a:r>
              <a:rPr lang="en-US" altLang="ja-JP" sz="980" kern="100" dirty="0" err="1">
                <a:solidFill>
                  <a:srgbClr val="FF0000"/>
                </a:solidFill>
                <a:latin typeface="Meiryo UI" panose="020B0604030504040204" pitchFamily="50" charset="-128"/>
                <a:ea typeface="Meiryo UI" panose="020B0604030504040204" pitchFamily="50" charset="-128"/>
              </a:rPr>
              <a:t>IoT</a:t>
            </a:r>
            <a:r>
              <a:rPr lang="ja-JP" altLang="en-US" sz="980" kern="100" dirty="0" err="1">
                <a:solidFill>
                  <a:srgbClr val="FF0000"/>
                </a:solidFill>
                <a:latin typeface="Meiryo UI" panose="020B0604030504040204" pitchFamily="50" charset="-128"/>
                <a:ea typeface="Meiryo UI" panose="020B0604030504040204" pitchFamily="50" charset="-128"/>
              </a:rPr>
              <a:t>、</a:t>
            </a:r>
            <a:r>
              <a:rPr lang="en-US" altLang="ja-JP" sz="980" kern="100" dirty="0">
                <a:solidFill>
                  <a:srgbClr val="FF0000"/>
                </a:solidFill>
                <a:latin typeface="Meiryo UI" panose="020B0604030504040204" pitchFamily="50" charset="-128"/>
                <a:ea typeface="Meiryo UI" panose="020B0604030504040204" pitchFamily="50" charset="-128"/>
              </a:rPr>
              <a:t>AI</a:t>
            </a:r>
            <a:r>
              <a:rPr lang="ja-JP" altLang="en-US" sz="980" kern="100" dirty="0" err="1">
                <a:solidFill>
                  <a:srgbClr val="FF0000"/>
                </a:solidFill>
                <a:latin typeface="Meiryo UI" panose="020B0604030504040204" pitchFamily="50" charset="-128"/>
                <a:ea typeface="Meiryo UI" panose="020B0604030504040204" pitchFamily="50" charset="-128"/>
              </a:rPr>
              <a:t>、</a:t>
            </a:r>
            <a:r>
              <a:rPr lang="ja-JP" altLang="en-US" sz="980" kern="100" dirty="0">
                <a:solidFill>
                  <a:srgbClr val="FF0000"/>
                </a:solidFill>
                <a:latin typeface="Meiryo UI" panose="020B0604030504040204" pitchFamily="50" charset="-128"/>
                <a:ea typeface="Meiryo UI" panose="020B0604030504040204" pitchFamily="50" charset="-128"/>
              </a:rPr>
              <a:t>データサイエンス）</a:t>
            </a:r>
            <a:r>
              <a:rPr lang="ja-JP" altLang="en-US" sz="1120" kern="100" dirty="0">
                <a:solidFill>
                  <a:srgbClr val="FF0000"/>
                </a:solidFill>
                <a:latin typeface="Meiryo UI" panose="020B0604030504040204" pitchFamily="50" charset="-128"/>
                <a:ea typeface="Meiryo UI" panose="020B0604030504040204" pitchFamily="50" charset="-128"/>
              </a:rPr>
              <a:t>、</a:t>
            </a:r>
            <a:endParaRPr lang="en-US" altLang="ja-JP" sz="1120" kern="100" dirty="0">
              <a:solidFill>
                <a:srgbClr val="FF0000"/>
              </a:solidFill>
              <a:latin typeface="Meiryo UI" panose="020B0604030504040204" pitchFamily="50" charset="-128"/>
              <a:ea typeface="Meiryo UI" panose="020B0604030504040204" pitchFamily="50" charset="-128"/>
            </a:endParaRPr>
          </a:p>
          <a:p>
            <a:pPr algn="ctr"/>
            <a:r>
              <a:rPr lang="ja-JP" altLang="en-US" sz="1120" kern="100" dirty="0">
                <a:solidFill>
                  <a:srgbClr val="FF0000"/>
                </a:solidFill>
                <a:latin typeface="Meiryo UI" panose="020B0604030504040204" pitchFamily="50" charset="-128"/>
                <a:ea typeface="Meiryo UI" panose="020B0604030504040204" pitchFamily="50" charset="-128"/>
              </a:rPr>
              <a:t>高度技術</a:t>
            </a:r>
            <a:r>
              <a:rPr lang="ja-JP" altLang="en-US" sz="980" kern="100" dirty="0">
                <a:solidFill>
                  <a:srgbClr val="FF0000"/>
                </a:solidFill>
                <a:latin typeface="Meiryo UI" panose="020B0604030504040204" pitchFamily="50" charset="-128"/>
                <a:ea typeface="Meiryo UI" panose="020B0604030504040204" pitchFamily="50" charset="-128"/>
              </a:rPr>
              <a:t>（ネットワーク、セキュリティ）</a:t>
            </a:r>
            <a:r>
              <a:rPr lang="ja-JP" altLang="en-US" sz="1120" kern="100" dirty="0">
                <a:solidFill>
                  <a:srgbClr val="FF0000"/>
                </a:solidFill>
                <a:latin typeface="Meiryo UI" panose="020B0604030504040204" pitchFamily="50" charset="-128"/>
                <a:ea typeface="Meiryo UI" panose="020B0604030504040204" pitchFamily="50" charset="-128"/>
              </a:rPr>
              <a:t>など）</a:t>
            </a:r>
          </a:p>
        </p:txBody>
      </p:sp>
      <p:sp>
        <p:nvSpPr>
          <p:cNvPr id="101" name="正方形/長方形 100"/>
          <p:cNvSpPr/>
          <p:nvPr/>
        </p:nvSpPr>
        <p:spPr>
          <a:xfrm>
            <a:off x="8587387" y="2386164"/>
            <a:ext cx="4024087" cy="15734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70" kern="100" dirty="0">
                <a:solidFill>
                  <a:srgbClr val="00B050"/>
                </a:solidFill>
                <a:latin typeface="Meiryo UI" panose="020B0604030504040204" pitchFamily="50" charset="-128"/>
                <a:ea typeface="Meiryo UI" panose="020B0604030504040204" pitchFamily="50" charset="-128"/>
              </a:rPr>
              <a:t>修士・博士、科目等履修</a:t>
            </a:r>
          </a:p>
          <a:p>
            <a:pPr algn="ctr"/>
            <a:r>
              <a:rPr lang="ja-JP" altLang="en-US" sz="1470" kern="100" dirty="0">
                <a:solidFill>
                  <a:srgbClr val="00B050"/>
                </a:solidFill>
                <a:latin typeface="Meiryo UI" panose="020B0604030504040204" pitchFamily="50" charset="-128"/>
                <a:ea typeface="Meiryo UI" panose="020B0604030504040204" pitchFamily="50" charset="-128"/>
              </a:rPr>
              <a:t>履修証明プログラム</a:t>
            </a:r>
          </a:p>
          <a:p>
            <a:pPr algn="ctr"/>
            <a:r>
              <a:rPr lang="ja-JP" altLang="en-US" sz="1470" kern="100" dirty="0">
                <a:solidFill>
                  <a:srgbClr val="FF0000"/>
                </a:solidFill>
                <a:latin typeface="Meiryo UI" panose="020B0604030504040204" pitchFamily="50" charset="-128"/>
                <a:ea typeface="Meiryo UI" panose="020B0604030504040204" pitchFamily="50" charset="-128"/>
              </a:rPr>
              <a:t>職業実践専門課程</a:t>
            </a:r>
            <a:r>
              <a:rPr lang="ja-JP" altLang="en-US" sz="980" kern="100" dirty="0">
                <a:solidFill>
                  <a:srgbClr val="FF0000"/>
                </a:solidFill>
                <a:latin typeface="Meiryo UI" panose="020B0604030504040204" pitchFamily="50" charset="-128"/>
                <a:ea typeface="Meiryo UI" panose="020B0604030504040204" pitchFamily="50" charset="-128"/>
              </a:rPr>
              <a:t>（商業実務、文化、工業、衛生、動物、　　情報、デザイン、自動車整備、土木・建築、スポーツ、旅行、服飾・家政、　医療、経理・簿記、電気・電子、ビジネス、社会福祉、農業など）</a:t>
            </a:r>
            <a:endParaRPr lang="en-US" altLang="ja-JP" sz="980" kern="100" dirty="0">
              <a:solidFill>
                <a:srgbClr val="FF0000"/>
              </a:solidFill>
              <a:latin typeface="Meiryo UI" panose="020B0604030504040204" pitchFamily="50" charset="-128"/>
              <a:ea typeface="Meiryo UI" panose="020B0604030504040204" pitchFamily="50" charset="-128"/>
            </a:endParaRPr>
          </a:p>
          <a:p>
            <a:pPr algn="ctr"/>
            <a:r>
              <a:rPr kumimoji="1" lang="ja-JP" altLang="en-US" sz="1470" dirty="0">
                <a:solidFill>
                  <a:srgbClr val="FF0000"/>
                </a:solidFill>
                <a:latin typeface="Meiryo UI" panose="020B0604030504040204" pitchFamily="50" charset="-128"/>
                <a:ea typeface="Meiryo UI" panose="020B0604030504040204" pitchFamily="50" charset="-128"/>
              </a:rPr>
              <a:t>専門職学位課程</a:t>
            </a:r>
            <a:r>
              <a:rPr kumimoji="1" lang="ja-JP" altLang="en-US" sz="980" dirty="0">
                <a:solidFill>
                  <a:srgbClr val="FF0000"/>
                </a:solidFill>
                <a:latin typeface="Meiryo UI" panose="020B0604030504040204" pitchFamily="50" charset="-128"/>
                <a:ea typeface="Meiryo UI" panose="020B0604030504040204" pitchFamily="50" charset="-128"/>
              </a:rPr>
              <a:t>（</a:t>
            </a:r>
            <a:r>
              <a:rPr kumimoji="1" lang="ja-JP" altLang="en-US" sz="980" spc="-210" dirty="0">
                <a:solidFill>
                  <a:srgbClr val="FF0000"/>
                </a:solidFill>
                <a:latin typeface="Meiryo UI" panose="020B0604030504040204" pitchFamily="50" charset="-128"/>
                <a:ea typeface="Meiryo UI" panose="020B0604030504040204" pitchFamily="50" charset="-128"/>
              </a:rPr>
              <a:t>ビジネス・</a:t>
            </a:r>
            <a:r>
              <a:rPr kumimoji="1" lang="en-US" altLang="ja-JP" sz="980" spc="-210" dirty="0">
                <a:solidFill>
                  <a:srgbClr val="FF0000"/>
                </a:solidFill>
                <a:latin typeface="Meiryo UI" panose="020B0604030504040204" pitchFamily="50" charset="-128"/>
                <a:ea typeface="Meiryo UI" panose="020B0604030504040204" pitchFamily="50" charset="-128"/>
              </a:rPr>
              <a:t>MOT</a:t>
            </a:r>
            <a:r>
              <a:rPr kumimoji="1" lang="ja-JP" altLang="en-US" sz="980" dirty="0" err="1">
                <a:solidFill>
                  <a:srgbClr val="FF0000"/>
                </a:solidFill>
                <a:latin typeface="Meiryo UI" panose="020B0604030504040204" pitchFamily="50" charset="-128"/>
                <a:ea typeface="Meiryo UI" panose="020B0604030504040204" pitchFamily="50" charset="-128"/>
              </a:rPr>
              <a:t>、</a:t>
            </a:r>
            <a:r>
              <a:rPr kumimoji="1" lang="ja-JP" altLang="en-US" sz="980" dirty="0">
                <a:solidFill>
                  <a:srgbClr val="FF0000"/>
                </a:solidFill>
                <a:latin typeface="Meiryo UI" panose="020B0604030504040204" pitchFamily="50" charset="-128"/>
                <a:ea typeface="Meiryo UI" panose="020B0604030504040204" pitchFamily="50" charset="-128"/>
              </a:rPr>
              <a:t>教職大学院、法科大学院</a:t>
            </a:r>
            <a:r>
              <a:rPr kumimoji="1" lang="ja-JP" altLang="en-US" sz="980" spc="-210" dirty="0">
                <a:solidFill>
                  <a:srgbClr val="FF0000"/>
                </a:solidFill>
                <a:latin typeface="Meiryo UI" panose="020B0604030504040204" pitchFamily="50" charset="-128"/>
                <a:ea typeface="Meiryo UI" panose="020B0604030504040204" pitchFamily="50" charset="-128"/>
              </a:rPr>
              <a:t>など）</a:t>
            </a:r>
          </a:p>
          <a:p>
            <a:pPr algn="ctr"/>
            <a:r>
              <a:rPr kumimoji="1" lang="ja-JP" altLang="en-US" sz="1470" dirty="0">
                <a:solidFill>
                  <a:srgbClr val="FF0000"/>
                </a:solidFill>
                <a:latin typeface="Meiryo UI" panose="020B0604030504040204" pitchFamily="50" charset="-128"/>
                <a:ea typeface="Meiryo UI" panose="020B0604030504040204" pitchFamily="50" charset="-128"/>
              </a:rPr>
              <a:t>職業実践力育成</a:t>
            </a:r>
            <a:r>
              <a:rPr kumimoji="1" lang="ja-JP" altLang="en-US" sz="1470" spc="-210" dirty="0">
                <a:solidFill>
                  <a:srgbClr val="FF0000"/>
                </a:solidFill>
                <a:latin typeface="Meiryo UI" panose="020B0604030504040204" pitchFamily="50" charset="-128"/>
                <a:ea typeface="Meiryo UI" panose="020B0604030504040204" pitchFamily="50" charset="-128"/>
              </a:rPr>
              <a:t>プログラム</a:t>
            </a:r>
            <a:r>
              <a:rPr kumimoji="1" lang="ja-JP" altLang="en-US" sz="980" dirty="0">
                <a:solidFill>
                  <a:srgbClr val="FF0000"/>
                </a:solidFill>
                <a:latin typeface="Meiryo UI" panose="020B0604030504040204" pitchFamily="50" charset="-128"/>
                <a:ea typeface="Meiryo UI" panose="020B0604030504040204" pitchFamily="50" charset="-128"/>
              </a:rPr>
              <a:t>（保健、社会科学、</a:t>
            </a:r>
            <a:r>
              <a:rPr kumimoji="1" lang="ja-JP" altLang="en-US" sz="980" spc="-210" dirty="0">
                <a:solidFill>
                  <a:srgbClr val="FF0000"/>
                </a:solidFill>
                <a:latin typeface="Meiryo UI" panose="020B0604030504040204" pitchFamily="50" charset="-128"/>
                <a:ea typeface="Meiryo UI" panose="020B0604030504040204" pitchFamily="50" charset="-128"/>
              </a:rPr>
              <a:t>工学・工業など</a:t>
            </a:r>
            <a:r>
              <a:rPr kumimoji="1" lang="ja-JP" altLang="en-US" sz="980" dirty="0">
                <a:solidFill>
                  <a:srgbClr val="FF0000"/>
                </a:solidFill>
                <a:latin typeface="Meiryo UI" panose="020B0604030504040204" pitchFamily="50" charset="-128"/>
                <a:ea typeface="Meiryo UI" panose="020B0604030504040204" pitchFamily="50" charset="-128"/>
              </a:rPr>
              <a:t>）</a:t>
            </a:r>
            <a:endParaRPr lang="ja-JP" altLang="en-US" sz="980" kern="100" dirty="0">
              <a:solidFill>
                <a:srgbClr val="FF0000"/>
              </a:solidFill>
              <a:latin typeface="Meiryo UI" panose="020B0604030504040204" pitchFamily="50" charset="-128"/>
              <a:ea typeface="Meiryo UI" panose="020B0604030504040204" pitchFamily="50" charset="-128"/>
            </a:endParaRPr>
          </a:p>
        </p:txBody>
      </p:sp>
      <p:sp>
        <p:nvSpPr>
          <p:cNvPr id="102" name="円形吹き出し 101"/>
          <p:cNvSpPr/>
          <p:nvPr/>
        </p:nvSpPr>
        <p:spPr>
          <a:xfrm>
            <a:off x="8560113" y="7055017"/>
            <a:ext cx="4159338" cy="1374635"/>
          </a:xfrm>
          <a:prstGeom prst="wedgeEllipseCallout">
            <a:avLst>
              <a:gd name="adj1" fmla="val -61453"/>
              <a:gd name="adj2" fmla="val -129185"/>
            </a:avLst>
          </a:prstGeom>
          <a:solidFill>
            <a:srgbClr val="FF0000">
              <a:alpha val="74902"/>
            </a:srgb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40" dirty="0">
                <a:solidFill>
                  <a:schemeClr val="bg1"/>
                </a:solidFill>
                <a:latin typeface="Meiryo UI" panose="020B0604030504040204" pitchFamily="50" charset="-128"/>
                <a:ea typeface="Meiryo UI" panose="020B0604030504040204" pitchFamily="50" charset="-128"/>
              </a:rPr>
              <a:t>赤の文字の資格や講座</a:t>
            </a:r>
          </a:p>
          <a:p>
            <a:pPr algn="ctr"/>
            <a:r>
              <a:rPr kumimoji="1" lang="ja-JP" altLang="en-US" sz="1540" dirty="0">
                <a:solidFill>
                  <a:schemeClr val="bg1"/>
                </a:solidFill>
                <a:latin typeface="Meiryo UI" panose="020B0604030504040204" pitchFamily="50" charset="-128"/>
                <a:ea typeface="Meiryo UI" panose="020B0604030504040204" pitchFamily="50" charset="-128"/>
              </a:rPr>
              <a:t>費用最大</a:t>
            </a:r>
            <a:r>
              <a:rPr kumimoji="1" lang="en-US" altLang="ja-JP" sz="3360" b="1" dirty="0">
                <a:solidFill>
                  <a:schemeClr val="bg1"/>
                </a:solidFill>
                <a:latin typeface="Meiryo UI" panose="020B0604030504040204" pitchFamily="50" charset="-128"/>
                <a:ea typeface="Meiryo UI" panose="020B0604030504040204" pitchFamily="50" charset="-128"/>
              </a:rPr>
              <a:t>70</a:t>
            </a:r>
            <a:r>
              <a:rPr kumimoji="1" lang="en-US" altLang="ja-JP" sz="1540" dirty="0">
                <a:solidFill>
                  <a:schemeClr val="bg1"/>
                </a:solidFill>
                <a:latin typeface="Meiryo UI" panose="020B0604030504040204" pitchFamily="50" charset="-128"/>
                <a:ea typeface="Meiryo UI" panose="020B0604030504040204" pitchFamily="50" charset="-128"/>
              </a:rPr>
              <a:t>%</a:t>
            </a:r>
          </a:p>
          <a:p>
            <a:pPr algn="ctr"/>
            <a:r>
              <a:rPr kumimoji="1" lang="ja-JP" altLang="en-US" sz="1260" dirty="0">
                <a:solidFill>
                  <a:schemeClr val="bg1"/>
                </a:solidFill>
                <a:latin typeface="Meiryo UI" panose="020B0604030504040204" pitchFamily="50" charset="-128"/>
                <a:ea typeface="Meiryo UI" panose="020B0604030504040204" pitchFamily="50" charset="-128"/>
              </a:rPr>
              <a:t>（最大</a:t>
            </a:r>
            <a:r>
              <a:rPr kumimoji="1" lang="en-US" altLang="ja-JP" sz="1260" dirty="0">
                <a:solidFill>
                  <a:schemeClr val="bg1"/>
                </a:solidFill>
                <a:latin typeface="Meiryo UI" panose="020B0604030504040204" pitchFamily="50" charset="-128"/>
                <a:ea typeface="Meiryo UI" panose="020B0604030504040204" pitchFamily="50" charset="-128"/>
              </a:rPr>
              <a:t>224</a:t>
            </a:r>
            <a:r>
              <a:rPr kumimoji="1" lang="ja-JP" altLang="en-US" sz="1260" dirty="0">
                <a:solidFill>
                  <a:schemeClr val="bg1"/>
                </a:solidFill>
                <a:latin typeface="Meiryo UI" panose="020B0604030504040204" pitchFamily="50" charset="-128"/>
                <a:ea typeface="Meiryo UI" panose="020B0604030504040204" pitchFamily="50" charset="-128"/>
              </a:rPr>
              <a:t>万円）</a:t>
            </a:r>
            <a:r>
              <a:rPr kumimoji="1" lang="ja-JP" altLang="en-US" sz="1540" dirty="0">
                <a:solidFill>
                  <a:schemeClr val="bg1"/>
                </a:solidFill>
                <a:latin typeface="Meiryo UI" panose="020B0604030504040204" pitchFamily="50" charset="-128"/>
                <a:ea typeface="Meiryo UI" panose="020B0604030504040204" pitchFamily="50" charset="-128"/>
              </a:rPr>
              <a:t>支援</a:t>
            </a:r>
          </a:p>
        </p:txBody>
      </p:sp>
    </p:spTree>
    <p:extLst>
      <p:ext uri="{BB962C8B-B14F-4D97-AF65-F5344CB8AC3E}">
        <p14:creationId xmlns:p14="http://schemas.microsoft.com/office/powerpoint/2010/main" val="319593429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1186</TotalTime>
  <Words>747</Words>
  <Application>Microsoft Office PowerPoint</Application>
  <PresentationFormat>A3 297x420 mm</PresentationFormat>
  <Paragraphs>117</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HGPｺﾞｼｯｸM</vt:lpstr>
      <vt:lpstr>HG丸ｺﾞｼｯｸM-PRO</vt:lpstr>
      <vt:lpstr>Meiryo UI</vt:lpstr>
      <vt:lpstr>ＭＳ Ｐゴシック</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運永 博史(unei-hiroshi)</dc:creator>
  <cp:lastModifiedBy>鈴木 啓太(suzuki-keita)</cp:lastModifiedBy>
  <cp:revision>25</cp:revision>
  <cp:lastPrinted>2019-05-24T07:22:12Z</cp:lastPrinted>
  <dcterms:modified xsi:type="dcterms:W3CDTF">2019-06-13T03:48:33Z</dcterms:modified>
</cp:coreProperties>
</file>