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tiff" Extension="tif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handoutMasterIdLst>
    <p:handoutMasterId r:id="rId18"/>
  </p:handoutMasterIdLst>
  <p:sldIdLst>
    <p:sldId id="759" r:id="rId2"/>
    <p:sldId id="760" r:id="rId3"/>
    <p:sldId id="761" r:id="rId4"/>
    <p:sldId id="762" r:id="rId5"/>
    <p:sldId id="763" r:id="rId6"/>
    <p:sldId id="764" r:id="rId7"/>
    <p:sldId id="765" r:id="rId8"/>
    <p:sldId id="766" r:id="rId9"/>
    <p:sldId id="774" r:id="rId10"/>
    <p:sldId id="775" r:id="rId11"/>
    <p:sldId id="767" r:id="rId12"/>
    <p:sldId id="768" r:id="rId13"/>
    <p:sldId id="769" r:id="rId14"/>
    <p:sldId id="770" r:id="rId15"/>
    <p:sldId id="776" r:id="rId16"/>
  </p:sldIdLst>
  <p:sldSz cx="9904413" cy="6858000"/>
  <p:notesSz cx="6735763" cy="9866313"/>
  <p:defaultTextStyle>
    <a:defPPr>
      <a:defRPr lang="ja-JP"/>
    </a:defPPr>
    <a:lvl1pPr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0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0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0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0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後藤 嘉孝" initials="後藤" lastIdx="3" clrIdx="0">
    <p:extLst>
      <p:ext uri="{19B8F6BF-5375-455C-9EA6-DF929625EA0E}">
        <p15:presenceInfo xmlns:p15="http://schemas.microsoft.com/office/powerpoint/2012/main" userId="S-1-5-21-243183404-1056131372-120787423-491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4F4F"/>
    <a:srgbClr val="FFFFCC"/>
    <a:srgbClr val="ED7D31"/>
    <a:srgbClr val="006600"/>
    <a:srgbClr val="CCFFCC"/>
    <a:srgbClr val="99CC00"/>
    <a:srgbClr val="FFC000"/>
    <a:srgbClr val="DEEBF7"/>
    <a:srgbClr val="FFCC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4" autoAdjust="0"/>
    <p:restoredTop sz="91322" autoAdjust="0"/>
  </p:normalViewPr>
  <p:slideViewPr>
    <p:cSldViewPr snapToObjects="1">
      <p:cViewPr varScale="1">
        <p:scale>
          <a:sx n="96" d="100"/>
          <a:sy n="96" d="100"/>
        </p:scale>
        <p:origin x="1132" y="60"/>
      </p:cViewPr>
      <p:guideLst>
        <p:guide orient="horz" pos="2160"/>
        <p:guide pos="3120"/>
      </p:guideLst>
    </p:cSldViewPr>
  </p:slideViewPr>
  <p:notesTextViewPr>
    <p:cViewPr>
      <p:scale>
        <a:sx n="66" d="100"/>
        <a:sy n="66" d="100"/>
      </p:scale>
      <p:origin x="0" y="0"/>
    </p:cViewPr>
  </p:notesTextViewPr>
  <p:sorterViewPr>
    <p:cViewPr varScale="1">
      <p:scale>
        <a:sx n="1" d="1"/>
        <a:sy n="1" d="1"/>
      </p:scale>
      <p:origin x="0" y="0"/>
    </p:cViewPr>
  </p:sorter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commentAuthors.xml" Type="http://schemas.openxmlformats.org/officeDocument/2006/relationships/commentAuthors"/><Relationship Id="rId2" Target="slides/slide1.xml" Type="http://schemas.openxmlformats.org/officeDocument/2006/relationships/slide"/><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108547" name="Rectangle 3"/>
          <p:cNvSpPr>
            <a:spLocks noGrp="1" noChangeArrowheads="1"/>
          </p:cNvSpPr>
          <p:nvPr>
            <p:ph type="dt" sz="quarter"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108548" name="Rectangle 4"/>
          <p:cNvSpPr>
            <a:spLocks noGrp="1" noChangeArrowheads="1"/>
          </p:cNvSpPr>
          <p:nvPr>
            <p:ph type="ftr" sz="quarter" idx="2"/>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108549"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2176C844-0C2D-4CAB-9E0B-5BEE0AB77431}" type="slidenum">
              <a:rPr lang="en-US" altLang="ja-JP"/>
              <a:pPr>
                <a:defRPr/>
              </a:pPr>
              <a:t>‹#›</a:t>
            </a:fld>
            <a:endParaRPr lang="en-US" altLang="ja-JP" dirty="0"/>
          </a:p>
        </p:txBody>
      </p:sp>
    </p:spTree>
    <p:extLst>
      <p:ext uri="{BB962C8B-B14F-4D97-AF65-F5344CB8AC3E}">
        <p14:creationId xmlns:p14="http://schemas.microsoft.com/office/powerpoint/2010/main" val="8796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8195" name="Rectangle 3"/>
          <p:cNvSpPr>
            <a:spLocks noGrp="1" noChangeArrowheads="1"/>
          </p:cNvSpPr>
          <p:nvPr>
            <p:ph type="dt"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86020" name="Rectangle 4"/>
          <p:cNvSpPr>
            <a:spLocks noGrp="1" noRot="1" noChangeAspect="1" noChangeArrowheads="1" noTextEdit="1"/>
          </p:cNvSpPr>
          <p:nvPr>
            <p:ph type="sldImg" idx="2"/>
          </p:nvPr>
        </p:nvSpPr>
        <p:spPr bwMode="auto">
          <a:xfrm>
            <a:off x="696913" y="739775"/>
            <a:ext cx="5343525" cy="3700463"/>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73102" y="4686300"/>
            <a:ext cx="5389563" cy="4440238"/>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8198" name="Rectangle 6"/>
          <p:cNvSpPr>
            <a:spLocks noGrp="1" noChangeArrowheads="1"/>
          </p:cNvSpPr>
          <p:nvPr>
            <p:ph type="ftr" sz="quarter" idx="4"/>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8199"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A3A9B2AD-3E5E-4A36-8FB1-FEA1315A5918}" type="slidenum">
              <a:rPr lang="en-US" altLang="ja-JP"/>
              <a:pPr>
                <a:defRPr/>
              </a:pPr>
              <a:t>‹#›</a:t>
            </a:fld>
            <a:endParaRPr lang="en-US" altLang="ja-JP" dirty="0"/>
          </a:p>
        </p:txBody>
      </p:sp>
    </p:spTree>
    <p:extLst>
      <p:ext uri="{BB962C8B-B14F-4D97-AF65-F5344CB8AC3E}">
        <p14:creationId xmlns:p14="http://schemas.microsoft.com/office/powerpoint/2010/main" val="1815152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 name="Picture 23" descr="ブルー帯"/>
          <p:cNvPicPr>
            <a:picLocks noChangeAspect="1" noChangeArrowheads="1"/>
          </p:cNvPicPr>
          <p:nvPr userDrawn="1"/>
        </p:nvPicPr>
        <p:blipFill>
          <a:blip r:embed="rId2" cstate="print"/>
          <a:srcRect/>
          <a:stretch>
            <a:fillRect/>
          </a:stretch>
        </p:blipFill>
        <p:spPr bwMode="auto">
          <a:xfrm>
            <a:off x="0" y="0"/>
            <a:ext cx="9904413" cy="601663"/>
          </a:xfrm>
          <a:prstGeom prst="rect">
            <a:avLst/>
          </a:prstGeom>
          <a:noFill/>
          <a:ln w="9525">
            <a:noFill/>
            <a:miter lim="800000"/>
            <a:headEnd/>
            <a:tailEnd/>
          </a:ln>
        </p:spPr>
      </p:pic>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pic>
        <p:nvPicPr>
          <p:cNvPr id="6" name="Picture 5" descr="footer"/>
          <p:cNvPicPr>
            <a:picLocks noChangeAspect="1" noChangeArrowheads="1"/>
          </p:cNvPicPr>
          <p:nvPr userDrawn="1"/>
        </p:nvPicPr>
        <p:blipFill>
          <a:blip r:embed="rId3" cstate="print"/>
          <a:srcRect/>
          <a:stretch>
            <a:fillRect/>
          </a:stretch>
        </p:blipFill>
        <p:spPr bwMode="auto">
          <a:xfrm>
            <a:off x="6203950" y="6534150"/>
            <a:ext cx="2743200" cy="323850"/>
          </a:xfrm>
          <a:prstGeom prst="rect">
            <a:avLst/>
          </a:prstGeom>
          <a:noFill/>
          <a:ln w="9525">
            <a:noFill/>
            <a:miter lim="800000"/>
            <a:headEnd/>
            <a:tailEnd/>
          </a:ln>
        </p:spPr>
      </p:pic>
      <p:sp>
        <p:nvSpPr>
          <p:cNvPr id="7" name="Text Box 4"/>
          <p:cNvSpPr txBox="1">
            <a:spLocks noChangeArrowheads="1"/>
          </p:cNvSpPr>
          <p:nvPr userDrawn="1"/>
        </p:nvSpPr>
        <p:spPr bwMode="auto">
          <a:xfrm>
            <a:off x="138113" y="6546850"/>
            <a:ext cx="3006725" cy="184150"/>
          </a:xfrm>
          <a:prstGeom prst="rect">
            <a:avLst/>
          </a:prstGeom>
          <a:noFill/>
          <a:ln w="9525">
            <a:noFill/>
            <a:miter lim="800000"/>
            <a:headEnd/>
            <a:tailEnd/>
          </a:ln>
          <a:effectLst/>
        </p:spPr>
        <p:txBody>
          <a:bodyPr wrap="none">
            <a:spAutoFit/>
          </a:bodyPr>
          <a:lstStyle/>
          <a:p>
            <a:pPr>
              <a:defRPr/>
            </a:pPr>
            <a:r>
              <a:rPr lang="en-US" altLang="ja-JP" sz="600" dirty="0">
                <a:latin typeface="Arial" charset="0"/>
              </a:rPr>
              <a:t>Copyright(C)2007 Mizuho Information &amp; Research Institute Inc. All Rights Reserved</a:t>
            </a:r>
          </a:p>
        </p:txBody>
      </p:sp>
      <p:pic>
        <p:nvPicPr>
          <p:cNvPr id="8" name="Picture 12" descr="C:\Users\9049150\Desktop\slogan_basic.gif"/>
          <p:cNvPicPr>
            <a:picLocks noChangeAspect="1" noChangeArrowheads="1"/>
          </p:cNvPicPr>
          <p:nvPr userDrawn="1"/>
        </p:nvPicPr>
        <p:blipFill>
          <a:blip r:embed="rId4" cstate="print"/>
          <a:srcRect/>
          <a:stretch>
            <a:fillRect/>
          </a:stretch>
        </p:blipFill>
        <p:spPr bwMode="auto">
          <a:xfrm>
            <a:off x="8997950" y="6400800"/>
            <a:ext cx="906463" cy="4572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2012"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20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20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0FB0C62E-EFB5-4996-99EF-ECAFAE8041B2}" type="slidenum">
              <a:rPr lang="en-US" altLang="ja-JP"/>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18186"/>
            <a:ext cx="8913813" cy="799452"/>
          </a:xfrm>
          <a:prstGeom prst="rect">
            <a:avLst/>
          </a:prstGeom>
        </p:spPr>
        <p:txBody>
          <a:bodyPr/>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1600200"/>
            <a:ext cx="8913813"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3B1A60F4-1EFA-484E-8A34-9B0F940689EF}" type="slidenum">
              <a:rPr lang="en-US" altLang="ja-JP"/>
              <a:pPr>
                <a:defRPr/>
              </a:pPr>
              <a:t>‹#›</a:t>
            </a:fld>
            <a:endParaRPr lang="en-US" altLang="ja-JP"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618186"/>
            <a:ext cx="2227263" cy="5507977"/>
          </a:xfrm>
          <a:prstGeom prst="rect">
            <a:avLst/>
          </a:prstGeom>
        </p:spPr>
        <p:txBody>
          <a:bodyPr vert="eaVert"/>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618186"/>
            <a:ext cx="6534150" cy="5507977"/>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AD18438C-D074-4269-84F6-29BC63226E7C}" type="slidenum">
              <a:rPr lang="en-US" altLang="ja-JP"/>
              <a:pPr>
                <a:defRPr/>
              </a:pPr>
              <a:t>‹#›</a:t>
            </a:fld>
            <a:endParaRPr lang="en-US" altLang="ja-JP"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643944"/>
            <a:ext cx="8913813" cy="5482219"/>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6"/>
          <p:cNvSpPr>
            <a:spLocks noGrp="1" noChangeArrowheads="1"/>
          </p:cNvSpPr>
          <p:nvPr>
            <p:ph type="sldNum" sz="quarter" idx="10"/>
          </p:nvPr>
        </p:nvSpPr>
        <p:spPr>
          <a:ln/>
        </p:spPr>
        <p:txBody>
          <a:bodyPr/>
          <a:lstStyle>
            <a:lvl1pPr>
              <a:defRPr/>
            </a:lvl1pPr>
          </a:lstStyle>
          <a:p>
            <a:pPr>
              <a:defRPr/>
            </a:pPr>
            <a:fld id="{F3B8F625-70A9-463A-98C1-400261E67B61}" type="slidenum">
              <a:rPr lang="en-US" altLang="ja-JP"/>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719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756" y="61966"/>
            <a:ext cx="7970838" cy="486714"/>
          </a:xfrm>
          <a:prstGeom prst="rect">
            <a:avLst/>
          </a:prstGeom>
        </p:spPr>
        <p:txBody>
          <a:bodyPr/>
          <a:lstStyle>
            <a:lvl1pPr algn="l">
              <a:defRPr sz="2400">
                <a:solidFill>
                  <a:schemeClr val="bg1"/>
                </a:solidFill>
              </a:defRPr>
            </a:lvl1pPr>
          </a:lstStyle>
          <a:p>
            <a:r>
              <a:rPr lang="ja-JP" altLang="en-US" dirty="0"/>
              <a:t>マスタ タイトルの書式設定</a:t>
            </a:r>
          </a:p>
        </p:txBody>
      </p:sp>
      <p:sp>
        <p:nvSpPr>
          <p:cNvPr id="3" name="コンテンツ プレースホルダ 2"/>
          <p:cNvSpPr>
            <a:spLocks noGrp="1"/>
          </p:cNvSpPr>
          <p:nvPr>
            <p:ph idx="1" hasCustomPrompt="1"/>
          </p:nvPr>
        </p:nvSpPr>
        <p:spPr>
          <a:xfrm>
            <a:off x="495300" y="1124744"/>
            <a:ext cx="9351963" cy="5001419"/>
          </a:xfrm>
          <a:prstGeom prst="rect">
            <a:avLst/>
          </a:prstGeom>
        </p:spPr>
        <p:txBody>
          <a:bodyPr/>
          <a:lstStyle>
            <a:lvl1pPr marL="342900" indent="-342900">
              <a:buFont typeface="Wingdings" panose="05000000000000000000" pitchFamily="2" charset="2"/>
              <a:buChar char="l"/>
              <a:defRPr sz="2400"/>
            </a:lvl1pPr>
            <a:lvl2pPr marL="742950" indent="-285750">
              <a:buFont typeface="Wingdings" panose="05000000000000000000" pitchFamily="2" charset="2"/>
              <a:buChar char="ü"/>
              <a:defRPr sz="2400" baseline="0"/>
            </a:lvl2pPr>
            <a:lvl3pPr marL="1371600" indent="-457200">
              <a:buFont typeface="Wingdings" panose="05000000000000000000" pitchFamily="2" charset="2"/>
              <a:buChar char="p"/>
              <a:defRPr sz="2000" baseline="0"/>
            </a:lvl3pPr>
            <a:lvl4pPr>
              <a:defRPr baseline="0"/>
            </a:lvl4pPr>
            <a:lvl5pPr>
              <a:defRPr/>
            </a:lvl5pPr>
          </a:lstStyle>
          <a:p>
            <a:pPr lvl="0"/>
            <a:r>
              <a:rPr lang="ja-JP" altLang="en-US" dirty="0"/>
              <a:t> マスタ テキストの書式設定</a:t>
            </a:r>
          </a:p>
          <a:p>
            <a:pPr lvl="1"/>
            <a:r>
              <a:rPr lang="ja-JP" altLang="en-US" dirty="0"/>
              <a:t> 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 第 </a:t>
            </a:r>
            <a:r>
              <a:rPr lang="en-US" altLang="ja-JP" dirty="0"/>
              <a:t>4 </a:t>
            </a:r>
            <a:r>
              <a:rPr lang="ja-JP" altLang="en-US" dirty="0"/>
              <a:t>レベル</a:t>
            </a:r>
          </a:p>
          <a:p>
            <a:pPr lvl="4"/>
            <a:r>
              <a:rPr lang="ja-JP" altLang="en-US" dirty="0"/>
              <a:t> 第 </a:t>
            </a:r>
            <a:r>
              <a:rPr lang="en-US" altLang="ja-JP" dirty="0"/>
              <a:t>5 </a:t>
            </a:r>
            <a:r>
              <a:rPr lang="ja-JP" altLang="en-US" dirty="0"/>
              <a:t>レベル</a:t>
            </a:r>
          </a:p>
        </p:txBody>
      </p:sp>
      <p:sp>
        <p:nvSpPr>
          <p:cNvPr id="4" name="Rectangle 6"/>
          <p:cNvSpPr>
            <a:spLocks noGrp="1" noChangeArrowheads="1"/>
          </p:cNvSpPr>
          <p:nvPr>
            <p:ph type="sldNum" sz="quarter" idx="10"/>
          </p:nvPr>
        </p:nvSpPr>
        <p:spPr>
          <a:xfrm>
            <a:off x="7535863" y="6489340"/>
            <a:ext cx="2311400" cy="288032"/>
          </a:xfrm>
          <a:ln/>
        </p:spPr>
        <p:txBody>
          <a:bodyPr/>
          <a:lstStyle>
            <a:lvl1pPr>
              <a:defRPr/>
            </a:lvl1pPr>
          </a:lstStyle>
          <a:p>
            <a:pPr>
              <a:defRPr/>
            </a:pPr>
            <a:fld id="{F53F1FDE-4C1B-409F-92A1-F9E46004E66B}" type="slidenum">
              <a:rPr lang="en-US" altLang="ja-JP"/>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18512"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18512"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40433FD9-0C98-421A-91A6-F353866EA880}" type="slidenum">
              <a:rPr lang="en-US" altLang="ja-JP"/>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05306"/>
            <a:ext cx="8913813" cy="812331"/>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79913"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ln/>
        </p:spPr>
        <p:txBody>
          <a:bodyPr/>
          <a:lstStyle>
            <a:lvl1pPr>
              <a:defRPr/>
            </a:lvl1pPr>
          </a:lstStyle>
          <a:p>
            <a:pPr>
              <a:defRPr/>
            </a:pPr>
            <a:fld id="{98018AEA-ADF5-4E33-A0BC-3993E57185BB}" type="slidenum">
              <a:rPr lang="en-US" altLang="ja-JP"/>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31064"/>
            <a:ext cx="8913813" cy="786573"/>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0788"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0788"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ln/>
        </p:spPr>
        <p:txBody>
          <a:bodyPr/>
          <a:lstStyle>
            <a:lvl1pPr>
              <a:defRPr/>
            </a:lvl1pPr>
          </a:lstStyle>
          <a:p>
            <a:pPr>
              <a:defRPr/>
            </a:pPr>
            <a:fld id="{6BF15361-A384-4AFD-AD36-50118070ABA5}" type="slidenum">
              <a:rPr lang="en-US" altLang="ja-JP"/>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51977D8E-232F-44E6-B3AC-BCDC4EFCC3C6}" type="slidenum">
              <a:rPr lang="en-US" altLang="ja-JP"/>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002984A-7484-4FEC-BC62-C00F57375F2B}" type="slidenum">
              <a:rPr lang="en-US" altLang="ja-JP"/>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1913"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52BDC4C5-01BB-425B-9DEE-75B589154AF2}"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65100" y="656692"/>
            <a:ext cx="45719" cy="6136434"/>
          </a:xfrm>
          <a:prstGeom prst="rect">
            <a:avLst/>
          </a:prstGeom>
          <a:solidFill>
            <a:srgbClr val="140078"/>
          </a:solidFill>
          <a:ln w="9525">
            <a:noFill/>
            <a:miter lim="800000"/>
            <a:headEnd/>
            <a:tailEnd/>
          </a:ln>
          <a:effectLst/>
        </p:spPr>
        <p:txBody>
          <a:bodyPr wrap="none" anchor="ctr"/>
          <a:lstStyle/>
          <a:p>
            <a:pPr>
              <a:defRPr/>
            </a:pPr>
            <a:endParaRPr lang="ja-JP" altLang="en-US">
              <a:latin typeface="Arial" charset="0"/>
            </a:endParaRPr>
          </a:p>
        </p:txBody>
      </p:sp>
      <p:sp>
        <p:nvSpPr>
          <p:cNvPr id="4099" name="Line 3"/>
          <p:cNvSpPr>
            <a:spLocks noChangeShapeType="1"/>
          </p:cNvSpPr>
          <p:nvPr userDrawn="1"/>
        </p:nvSpPr>
        <p:spPr bwMode="auto">
          <a:xfrm>
            <a:off x="165100" y="6633356"/>
            <a:ext cx="8759825" cy="0"/>
          </a:xfrm>
          <a:prstGeom prst="line">
            <a:avLst/>
          </a:prstGeom>
          <a:noFill/>
          <a:ln w="12700">
            <a:solidFill>
              <a:srgbClr val="140078"/>
            </a:solidFill>
            <a:round/>
            <a:headEnd/>
            <a:tailEnd/>
          </a:ln>
          <a:effectLst/>
        </p:spPr>
        <p:txBody>
          <a:bodyPr/>
          <a:lstStyle/>
          <a:p>
            <a:pPr>
              <a:defRPr/>
            </a:pPr>
            <a:endParaRPr lang="ja-JP" altLang="en-US">
              <a:latin typeface="Arial" charset="0"/>
            </a:endParaRPr>
          </a:p>
        </p:txBody>
      </p:sp>
      <p:sp>
        <p:nvSpPr>
          <p:cNvPr id="4102" name="Rectangle 6"/>
          <p:cNvSpPr>
            <a:spLocks noGrp="1" noChangeArrowheads="1"/>
          </p:cNvSpPr>
          <p:nvPr>
            <p:ph type="sldNum" sz="quarter" idx="4"/>
          </p:nvPr>
        </p:nvSpPr>
        <p:spPr bwMode="auto">
          <a:xfrm>
            <a:off x="7535863" y="6561348"/>
            <a:ext cx="2311400"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Verdana" pitchFamily="34" charset="0"/>
              </a:defRPr>
            </a:lvl1pPr>
          </a:lstStyle>
          <a:p>
            <a:pPr>
              <a:defRPr/>
            </a:pPr>
            <a:fld id="{40D4CF93-12FB-44B0-8681-65D8CBF54043}" type="slidenum">
              <a:rPr lang="en-US" altLang="ja-JP"/>
              <a:pPr>
                <a:defRPr/>
              </a:pPr>
              <a:t>‹#›</a:t>
            </a:fld>
            <a:endParaRPr lang="en-US" altLang="ja-JP" dirty="0"/>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 Id="rId6" Target="../media/image8.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2.tiff" Type="http://schemas.openxmlformats.org/officeDocument/2006/relationships/image"/><Relationship Id="rId3" Target="../media/image13.tiff" Type="http://schemas.openxmlformats.org/officeDocument/2006/relationships/image"/><Relationship Id="rId4" Target="../media/image14.tiff" Type="http://schemas.openxmlformats.org/officeDocument/2006/relationships/image"/><Relationship Id="rId5" Target="../media/image15.tiff" Type="http://schemas.openxmlformats.org/officeDocument/2006/relationships/image"/><Relationship Id="rId6" Target="../media/image16.tif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7.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7.emf" Type="http://schemas.openxmlformats.org/officeDocument/2006/relationships/image"/><Relationship Id="rId3" Target="../media/image18.tiff"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9.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9.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0.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1.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社内安全衛生教育用資料</a:t>
            </a:r>
          </a:p>
        </p:txBody>
      </p:sp>
      <p:sp>
        <p:nvSpPr>
          <p:cNvPr id="4" name="テキスト ボックス 5"/>
          <p:cNvSpPr txBox="1">
            <a:spLocks noChangeArrowheads="1"/>
          </p:cNvSpPr>
          <p:nvPr/>
        </p:nvSpPr>
        <p:spPr bwMode="auto">
          <a:xfrm>
            <a:off x="2123174" y="1988840"/>
            <a:ext cx="5673348" cy="1569660"/>
          </a:xfrm>
          <a:prstGeom prst="rect">
            <a:avLst/>
          </a:prstGeom>
          <a:noFill/>
          <a:ln w="9525">
            <a:noFill/>
            <a:miter lim="800000"/>
            <a:headEnd/>
            <a:tailEnd/>
          </a:ln>
        </p:spPr>
        <p:txBody>
          <a:bodyPr wrap="none">
            <a:spAutoFit/>
          </a:bodyPr>
          <a:lstStyle/>
          <a:p>
            <a:r>
              <a:rPr lang="ja-JP" altLang="en-US"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ラベル表示を活用した</a:t>
            </a:r>
            <a:endParaRPr lang="en-US" altLang="ja-JP"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火災爆発防止の取組</a:t>
            </a:r>
          </a:p>
        </p:txBody>
      </p:sp>
      <p:sp>
        <p:nvSpPr>
          <p:cNvPr id="5" name="テキスト ボックス 7"/>
          <p:cNvSpPr txBox="1">
            <a:spLocks noChangeArrowheads="1"/>
          </p:cNvSpPr>
          <p:nvPr/>
        </p:nvSpPr>
        <p:spPr bwMode="auto">
          <a:xfrm>
            <a:off x="2089874" y="4545124"/>
            <a:ext cx="5726248" cy="1446550"/>
          </a:xfrm>
          <a:prstGeom prst="rect">
            <a:avLst/>
          </a:prstGeom>
          <a:noFill/>
          <a:ln w="9525">
            <a:noFill/>
            <a:miter lim="800000"/>
            <a:headEnd/>
            <a:tailEnd/>
          </a:ln>
        </p:spPr>
        <p:txBody>
          <a:bodyPr wrap="none">
            <a:spAutoFit/>
          </a:bodyPr>
          <a:lstStyle/>
          <a:p>
            <a:pPr algn="ct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○○部○○チーム</a:t>
            </a: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（所属等）</a:t>
            </a: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○○（名前）</a:t>
            </a:r>
          </a:p>
        </p:txBody>
      </p:sp>
      <p:sp>
        <p:nvSpPr>
          <p:cNvPr id="6" name="角丸四角形吹き出し 5"/>
          <p:cNvSpPr/>
          <p:nvPr/>
        </p:nvSpPr>
        <p:spPr>
          <a:xfrm>
            <a:off x="6644394" y="5301208"/>
            <a:ext cx="2950526" cy="1232914"/>
          </a:xfrm>
          <a:prstGeom prst="wedgeRoundRectCallout">
            <a:avLst>
              <a:gd name="adj1" fmla="val -20833"/>
              <a:gd name="adj2" fmla="val -58849"/>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適宜、所属や名前などを編集してご活用ください。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また、注意事項はこのようにコメントを記載しておりますので参考にしてください。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（印刷時やスクリーンへの投影時は適宜削除してください。）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a:extLst>
              <a:ext uri="{FF2B5EF4-FFF2-40B4-BE49-F238E27FC236}">
                <a16:creationId xmlns:a16="http://schemas.microsoft.com/office/drawing/2014/main" id="{25383475-2BDE-4D3F-9582-B1C095982876}"/>
              </a:ext>
            </a:extLst>
          </p:cNvPr>
          <p:cNvGrpSpPr/>
          <p:nvPr/>
        </p:nvGrpSpPr>
        <p:grpSpPr>
          <a:xfrm>
            <a:off x="217399" y="754131"/>
            <a:ext cx="2070511" cy="360000"/>
            <a:chOff x="217399" y="754131"/>
            <a:chExt cx="2070511" cy="360000"/>
          </a:xfrm>
        </p:grpSpPr>
        <p:pic>
          <p:nvPicPr>
            <p:cNvPr id="35" name="Picture 82">
              <a:extLst>
                <a:ext uri="{FF2B5EF4-FFF2-40B4-BE49-F238E27FC236}">
                  <a16:creationId xmlns:a16="http://schemas.microsoft.com/office/drawing/2014/main" id="{4FBFE07F-7158-43C8-BB5A-477DBF7D4F5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399" y="754131"/>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6" name="Picture 83">
              <a:extLst>
                <a:ext uri="{FF2B5EF4-FFF2-40B4-BE49-F238E27FC236}">
                  <a16:creationId xmlns:a16="http://schemas.microsoft.com/office/drawing/2014/main" id="{BEFB4CF7-38D6-4CB8-9D0E-4BCD63FA8CF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5500" y="754131"/>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7" name="Picture 84">
              <a:extLst>
                <a:ext uri="{FF2B5EF4-FFF2-40B4-BE49-F238E27FC236}">
                  <a16:creationId xmlns:a16="http://schemas.microsoft.com/office/drawing/2014/main" id="{6398FD14-564E-4329-B07D-1EE90AF79DA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3601" y="754131"/>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8" name="Picture 85">
              <a:extLst>
                <a:ext uri="{FF2B5EF4-FFF2-40B4-BE49-F238E27FC236}">
                  <a16:creationId xmlns:a16="http://schemas.microsoft.com/office/drawing/2014/main" id="{029F4F95-29B7-46EF-998C-0497454C8C4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01702" y="754131"/>
              <a:ext cx="348312"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9" name="Picture 86">
              <a:extLst>
                <a:ext uri="{FF2B5EF4-FFF2-40B4-BE49-F238E27FC236}">
                  <a16:creationId xmlns:a16="http://schemas.microsoft.com/office/drawing/2014/main" id="{4C4155AD-13BB-4FC8-8F33-7E66BDA5550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18114" y="754131"/>
              <a:ext cx="369796"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Tree>
    <p:extLst>
      <p:ext uri="{BB962C8B-B14F-4D97-AF65-F5344CB8AC3E}">
        <p14:creationId xmlns:p14="http://schemas.microsoft.com/office/powerpoint/2010/main" val="2195085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10</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火災・爆発を引き起こすおそれがある絵表示</a:t>
            </a:r>
          </a:p>
        </p:txBody>
      </p:sp>
      <p:sp>
        <p:nvSpPr>
          <p:cNvPr id="29" name="正方形/長方形 28"/>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火災・爆発を引き起こすおそれがある</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32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つの</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絵表示を</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理解しましょう。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310456160"/>
              </p:ext>
            </p:extLst>
          </p:nvPr>
        </p:nvGraphicFramePr>
        <p:xfrm>
          <a:off x="343694" y="2457525"/>
          <a:ext cx="9503568" cy="4394747"/>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20000"/>
                    </a:ext>
                  </a:extLst>
                </a:gridCol>
                <a:gridCol w="3564396">
                  <a:extLst>
                    <a:ext uri="{9D8B030D-6E8A-4147-A177-3AD203B41FA5}">
                      <a16:colId xmlns:a16="http://schemas.microsoft.com/office/drawing/2014/main" val="20001"/>
                    </a:ext>
                  </a:extLst>
                </a:gridCol>
                <a:gridCol w="4715036">
                  <a:extLst>
                    <a:ext uri="{9D8B030D-6E8A-4147-A177-3AD203B41FA5}">
                      <a16:colId xmlns:a16="http://schemas.microsoft.com/office/drawing/2014/main" val="20002"/>
                    </a:ext>
                  </a:extLst>
                </a:gridCol>
              </a:tblGrid>
              <a:tr h="369603">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絵表示</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代表的な危険性・有害性</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代表的な注意事項の例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0">
                <a:tc>
                  <a:txBody>
                    <a:bodyPr/>
                    <a:lstStyle/>
                    <a:p>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爆発物：大量爆発危険性</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爆発物：火災、爆風又は飛散危険性</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熱すると爆発のおそれ</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禁煙。</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高温、スパーク、火種を近づけないこと。</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火災の場合は、退避すること。</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内容物／容器を法令にしたがって廃棄すること。</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極めて可燃性の高いガス・エアゾール</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引火性の高い液体および蒸気</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可燃性固体</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熱すると火災のおそれ</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空気に触れると自然発火のおそれ</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水に触れると可燃性ガスを発生</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禁煙。</a:t>
                      </a:r>
                    </a:p>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高温、スパーク、火種を近づけないこと。</a:t>
                      </a:r>
                    </a:p>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換気の良い場所で保管すること。</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18432">
                <a:tc>
                  <a:txBody>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発火又は火災助長のおそれ</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火災又は爆発のおそれ</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火災助長のおそれ</a:t>
                      </a:r>
                      <a:endParaRPr lang="en-US" alt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禁煙。</a:t>
                      </a:r>
                      <a:endParaRPr kumimoji="1" lang="en-US" altLang="ja-JP"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燃えるものから遠ざけること。</a:t>
                      </a:r>
                    </a:p>
                    <a:p>
                      <a:pPr marL="0" algn="just" defTabSz="914400" rtl="0" eaLnBrk="1" latinLnBrk="0" hangingPunct="1">
                        <a:spcAft>
                          <a:spcPts val="0"/>
                        </a:spcAft>
                      </a:pPr>
                      <a:r>
                        <a:rPr kumimoji="1" lang="ja-JP" altLang="en-US" sz="1100" kern="100" dirty="0">
                          <a:solidFill>
                            <a:schemeClr val="dk1"/>
                          </a:solidFill>
                          <a:effectLst/>
                          <a:latin typeface="Meiryo UI" panose="020B0604030504040204" pitchFamily="50" charset="-128"/>
                          <a:ea typeface="Meiryo UI" panose="020B0604030504040204" pitchFamily="50" charset="-128"/>
                          <a:cs typeface="Times New Roman" panose="02020603050405020304" pitchFamily="18" charset="0"/>
                        </a:rPr>
                        <a:t>隔離して保管すること。</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763356">
                <a:tc>
                  <a:txBody>
                    <a:bodyPr/>
                    <a:lstStyle/>
                    <a:p>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高圧ガス：熱すると爆発のおそれ</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深冷液化ガス：凍傷又は傷害のおそれ</a:t>
                      </a:r>
                      <a:endParaRPr lang="en-US" alt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endParaRPr lang="en-US" alt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日光から遮断し、換気のよい場所で保管すること。</a:t>
                      </a:r>
                    </a:p>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耐寒手袋および保護面または保護眼鏡を着用すること。</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84076">
                <a:tc>
                  <a:txBody>
                    <a:bodyPr/>
                    <a:lstStyle/>
                    <a:p>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金属腐食のおそれ</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他の容器に移し替えないこと。</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34" name="コンテンツ プレースホルダー 2"/>
          <p:cNvSpPr txBox="1">
            <a:spLocks/>
          </p:cNvSpPr>
          <p:nvPr/>
        </p:nvSpPr>
        <p:spPr>
          <a:xfrm>
            <a:off x="495301" y="2060848"/>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取り扱っている化学物質のラベルを確認してみましょう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1909" y="2996952"/>
            <a:ext cx="540000" cy="540541"/>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1621" y="3825044"/>
            <a:ext cx="540000" cy="540543"/>
          </a:xfrm>
          <a:prstGeom prst="rect">
            <a:avLst/>
          </a:prstGeom>
        </p:spPr>
      </p:pic>
      <p:pic>
        <p:nvPicPr>
          <p:cNvPr id="6" name="図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1621" y="4845458"/>
            <a:ext cx="540000" cy="540547"/>
          </a:xfrm>
          <a:prstGeom prst="rect">
            <a:avLst/>
          </a:prstGeom>
        </p:spPr>
      </p:pic>
      <p:pic>
        <p:nvPicPr>
          <p:cNvPr id="7" name="図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1621" y="5574845"/>
            <a:ext cx="540000" cy="540541"/>
          </a:xfrm>
          <a:prstGeom prst="rect">
            <a:avLst/>
          </a:prstGeom>
        </p:spPr>
      </p:pic>
      <p:pic>
        <p:nvPicPr>
          <p:cNvPr id="8" name="図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1909" y="6295438"/>
            <a:ext cx="540000" cy="540541"/>
          </a:xfrm>
          <a:prstGeom prst="rect">
            <a:avLst/>
          </a:prstGeom>
        </p:spPr>
      </p:pic>
      <p:sp>
        <p:nvSpPr>
          <p:cNvPr id="12" name="テキスト ボックス 48">
            <a:extLst>
              <a:ext uri="{FF2B5EF4-FFF2-40B4-BE49-F238E27FC236}">
                <a16:creationId xmlns:a16="http://schemas.microsoft.com/office/drawing/2014/main" id="{2D0C0D63-B883-405A-AB62-843BCBEE4931}"/>
              </a:ext>
            </a:extLst>
          </p:cNvPr>
          <p:cNvSpPr txBox="1">
            <a:spLocks noChangeArrowheads="1"/>
          </p:cNvSpPr>
          <p:nvPr/>
        </p:nvSpPr>
        <p:spPr bwMode="auto">
          <a:xfrm>
            <a:off x="498337" y="6145848"/>
            <a:ext cx="962569"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腐食性</a:t>
            </a: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3" name="テキスト ボックス 51">
            <a:extLst>
              <a:ext uri="{FF2B5EF4-FFF2-40B4-BE49-F238E27FC236}">
                <a16:creationId xmlns:a16="http://schemas.microsoft.com/office/drawing/2014/main" id="{820D8ADB-36AD-4E24-A37A-C29967838525}"/>
              </a:ext>
            </a:extLst>
          </p:cNvPr>
          <p:cNvSpPr txBox="1">
            <a:spLocks noChangeArrowheads="1"/>
          </p:cNvSpPr>
          <p:nvPr/>
        </p:nvSpPr>
        <p:spPr bwMode="auto">
          <a:xfrm>
            <a:off x="652225" y="3609020"/>
            <a:ext cx="654793"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炎</a:t>
            </a: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4" name="テキスト ボックス 45">
            <a:extLst>
              <a:ext uri="{FF2B5EF4-FFF2-40B4-BE49-F238E27FC236}">
                <a16:creationId xmlns:a16="http://schemas.microsoft.com/office/drawing/2014/main" id="{FDB09378-893F-4739-BF7D-BC83823B017A}"/>
              </a:ext>
            </a:extLst>
          </p:cNvPr>
          <p:cNvSpPr txBox="1">
            <a:spLocks noChangeArrowheads="1"/>
          </p:cNvSpPr>
          <p:nvPr/>
        </p:nvSpPr>
        <p:spPr bwMode="auto">
          <a:xfrm>
            <a:off x="421393" y="4689140"/>
            <a:ext cx="1116457"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円上の炎</a:t>
            </a: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5" name="テキスト ボックス 47">
            <a:extLst>
              <a:ext uri="{FF2B5EF4-FFF2-40B4-BE49-F238E27FC236}">
                <a16:creationId xmlns:a16="http://schemas.microsoft.com/office/drawing/2014/main" id="{596EF429-EA48-4F14-BA3D-202D180F228D}"/>
              </a:ext>
            </a:extLst>
          </p:cNvPr>
          <p:cNvSpPr txBox="1">
            <a:spLocks noChangeArrowheads="1"/>
          </p:cNvSpPr>
          <p:nvPr/>
        </p:nvSpPr>
        <p:spPr bwMode="auto">
          <a:xfrm>
            <a:off x="344448" y="5396982"/>
            <a:ext cx="1270346"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ガスボンベ</a:t>
            </a: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6" name="テキスト ボックス 46">
            <a:extLst>
              <a:ext uri="{FF2B5EF4-FFF2-40B4-BE49-F238E27FC236}">
                <a16:creationId xmlns:a16="http://schemas.microsoft.com/office/drawing/2014/main" id="{05A66D8F-7C0A-45A5-A860-4FB0B2DC7455}"/>
              </a:ext>
            </a:extLst>
          </p:cNvPr>
          <p:cNvSpPr txBox="1">
            <a:spLocks noChangeArrowheads="1"/>
          </p:cNvSpPr>
          <p:nvPr/>
        </p:nvSpPr>
        <p:spPr bwMode="auto">
          <a:xfrm>
            <a:off x="344448" y="2837744"/>
            <a:ext cx="1270346"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爆弾の爆発</a:t>
            </a:r>
            <a:r>
              <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3758304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11</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危険有害性情報と注意書きの確認</a:t>
            </a:r>
          </a:p>
        </p:txBody>
      </p:sp>
      <p:pic>
        <p:nvPicPr>
          <p:cNvPr id="6" name="図 5"/>
          <p:cNvPicPr>
            <a:picLocks noChangeAspect="1"/>
          </p:cNvPicPr>
          <p:nvPr/>
        </p:nvPicPr>
        <p:blipFill>
          <a:blip r:embed="rId2"/>
          <a:stretch>
            <a:fillRect/>
          </a:stretch>
        </p:blipFill>
        <p:spPr>
          <a:xfrm>
            <a:off x="55662" y="654784"/>
            <a:ext cx="4038084" cy="6165304"/>
          </a:xfrm>
          <a:prstGeom prst="rect">
            <a:avLst/>
          </a:prstGeom>
          <a:solidFill>
            <a:schemeClr val="bg1"/>
          </a:solidFill>
          <a:ln>
            <a:solidFill>
              <a:schemeClr val="tx1"/>
            </a:solidFill>
          </a:ln>
        </p:spPr>
      </p:pic>
      <p:sp>
        <p:nvSpPr>
          <p:cNvPr id="8" name="コンテンツ プレースホルダー 6"/>
          <p:cNvSpPr>
            <a:spLocks noGrp="1"/>
          </p:cNvSpPr>
          <p:nvPr>
            <p:ph idx="1"/>
          </p:nvPr>
        </p:nvSpPr>
        <p:spPr>
          <a:xfrm>
            <a:off x="4088110" y="654784"/>
            <a:ext cx="5759153" cy="5471379"/>
          </a:xfrm>
        </p:spPr>
        <p:txBody>
          <a:bodyPr/>
          <a:lstStyle/>
          <a:p>
            <a:r>
              <a:rPr kumimoji="1" lang="ja-JP" altLang="en-US" dirty="0"/>
              <a:t>塗料のラベル（例）を確認しよう</a:t>
            </a:r>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kumimoji="1" lang="en-US" altLang="ja-JP" sz="1600" dirty="0"/>
          </a:p>
          <a:p>
            <a:pPr lvl="1"/>
            <a:endParaRPr lang="en-US" altLang="ja-JP" dirty="0"/>
          </a:p>
          <a:p>
            <a:endParaRPr kumimoji="1" lang="ja-JP" altLang="en-US" dirty="0"/>
          </a:p>
        </p:txBody>
      </p:sp>
      <p:sp>
        <p:nvSpPr>
          <p:cNvPr id="7" name="正方形/長方形 6"/>
          <p:cNvSpPr/>
          <p:nvPr/>
        </p:nvSpPr>
        <p:spPr>
          <a:xfrm>
            <a:off x="4129842" y="1124744"/>
            <a:ext cx="5753517" cy="2700300"/>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危険性に関する絵表示はどれでしょう？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どんな危険性があるでしょう？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どのようなことに注意するべきでしょう？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どんな対策をとるとよいでしょう？</a:t>
            </a:r>
          </a:p>
        </p:txBody>
      </p:sp>
      <p:sp>
        <p:nvSpPr>
          <p:cNvPr id="9" name="角丸四角形吹き出し 8"/>
          <p:cNvSpPr/>
          <p:nvPr/>
        </p:nvSpPr>
        <p:spPr>
          <a:xfrm>
            <a:off x="6212346" y="3730296"/>
            <a:ext cx="3132824" cy="1318884"/>
          </a:xfrm>
          <a:prstGeom prst="wedgeRoundRectCallout">
            <a:avLst>
              <a:gd name="adj1" fmla="val -28130"/>
              <a:gd name="adj2" fmla="val -64270"/>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ここでは左の仮想的なラベルを用いて、労働者の方に上記について考えてもらいましょう。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次回以降は、自社で取り扱っている化学物質のラベルなどを用いて考えてもらうと、より効果的な教育につながると期待されます。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27728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4520158" y="3212974"/>
            <a:ext cx="5327104" cy="2520282"/>
          </a:xfrm>
          <a:prstGeom prst="rect">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コンテンツ プレースホルダー 6"/>
          <p:cNvSpPr>
            <a:spLocks noGrp="1"/>
          </p:cNvSpPr>
          <p:nvPr>
            <p:ph idx="1"/>
          </p:nvPr>
        </p:nvSpPr>
        <p:spPr>
          <a:xfrm>
            <a:off x="4088110" y="654784"/>
            <a:ext cx="5759153" cy="5471379"/>
          </a:xfrm>
        </p:spPr>
        <p:txBody>
          <a:bodyPr/>
          <a:lstStyle/>
          <a:p>
            <a:r>
              <a:rPr kumimoji="1" lang="ja-JP" altLang="en-US" dirty="0"/>
              <a:t>塗料のラベル（例）を確認しよう</a:t>
            </a:r>
            <a:endParaRPr lang="en-US" altLang="ja-JP" dirty="0"/>
          </a:p>
          <a:p>
            <a:endParaRPr lang="en-US" altLang="ja-JP" dirty="0"/>
          </a:p>
          <a:p>
            <a:endParaRPr lang="en-US" altLang="ja-JP" dirty="0"/>
          </a:p>
          <a:p>
            <a:endParaRPr lang="en-US" altLang="ja-JP" dirty="0"/>
          </a:p>
          <a:p>
            <a:endParaRPr lang="en-US" altLang="ja-JP" dirty="0"/>
          </a:p>
          <a:p>
            <a:pPr marL="0" indent="0">
              <a:buNone/>
            </a:pPr>
            <a:endParaRPr kumimoji="1" lang="en-US" altLang="ja-JP" sz="2000" dirty="0"/>
          </a:p>
          <a:p>
            <a:pPr lvl="1"/>
            <a:r>
              <a:rPr lang="ja-JP" altLang="en-US" dirty="0"/>
              <a:t>近傍で火気作業を行わない</a:t>
            </a:r>
            <a:endParaRPr lang="en-US" altLang="ja-JP" dirty="0"/>
          </a:p>
          <a:p>
            <a:pPr lvl="1"/>
            <a:r>
              <a:rPr lang="ja-JP" altLang="en-US" dirty="0"/>
              <a:t>静電気が帯電するおそれがある場合は、アースをとるなどの対策を実施</a:t>
            </a:r>
            <a:endParaRPr lang="en-US" altLang="ja-JP" dirty="0"/>
          </a:p>
          <a:p>
            <a:pPr lvl="1"/>
            <a:r>
              <a:rPr lang="ja-JP" altLang="en-US" dirty="0"/>
              <a:t>必要以上に所有しない</a:t>
            </a:r>
            <a:endParaRPr lang="en-US" altLang="ja-JP" dirty="0"/>
          </a:p>
          <a:p>
            <a:pPr lvl="1"/>
            <a:r>
              <a:rPr lang="ja-JP" altLang="en-US" dirty="0"/>
              <a:t>万が一に備えて、炭酸ガス消火器などを準備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12</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危険性情報と注意書きの確認</a:t>
            </a:r>
          </a:p>
        </p:txBody>
      </p:sp>
      <p:pic>
        <p:nvPicPr>
          <p:cNvPr id="6" name="図 5"/>
          <p:cNvPicPr>
            <a:picLocks noChangeAspect="1"/>
          </p:cNvPicPr>
          <p:nvPr/>
        </p:nvPicPr>
        <p:blipFill>
          <a:blip r:embed="rId2"/>
          <a:stretch>
            <a:fillRect/>
          </a:stretch>
        </p:blipFill>
        <p:spPr>
          <a:xfrm>
            <a:off x="55662" y="654784"/>
            <a:ext cx="4038084" cy="6165304"/>
          </a:xfrm>
          <a:prstGeom prst="rect">
            <a:avLst/>
          </a:prstGeom>
          <a:solidFill>
            <a:schemeClr val="bg1"/>
          </a:solidFill>
          <a:ln>
            <a:solidFill>
              <a:schemeClr val="tx1"/>
            </a:solidFill>
          </a:ln>
        </p:spPr>
      </p:pic>
      <p:sp>
        <p:nvSpPr>
          <p:cNvPr id="21" name="角丸四角形 20"/>
          <p:cNvSpPr/>
          <p:nvPr/>
        </p:nvSpPr>
        <p:spPr>
          <a:xfrm>
            <a:off x="1310985" y="930784"/>
            <a:ext cx="1512168" cy="349666"/>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a:off x="889917" y="858341"/>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5520695" y="1246991"/>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Wingdings" panose="05000000000000000000" pitchFamily="2" charset="2"/>
              <a:buChar char="n"/>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火や静電気などの着火源があると引火する可能性がある。</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n"/>
            </a:pP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対応をあやまると火災につながる可能性がある。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15"/>
          <p:cNvSpPr/>
          <p:nvPr/>
        </p:nvSpPr>
        <p:spPr>
          <a:xfrm>
            <a:off x="40949" y="1354250"/>
            <a:ext cx="4105856" cy="814610"/>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rot="5400000">
            <a:off x="3488336" y="987878"/>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右矢印 17"/>
          <p:cNvSpPr/>
          <p:nvPr/>
        </p:nvSpPr>
        <p:spPr>
          <a:xfrm rot="16200000" flipV="1">
            <a:off x="3040185" y="4655301"/>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40582" y="2241824"/>
            <a:ext cx="4105856" cy="2555327"/>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rot="5400000">
            <a:off x="6875957" y="2599238"/>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pic>
        <p:nvPicPr>
          <p:cNvPr id="23" name="図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7852" y="1340436"/>
            <a:ext cx="1258737" cy="1260000"/>
          </a:xfrm>
          <a:prstGeom prst="rect">
            <a:avLst/>
          </a:prstGeom>
        </p:spPr>
      </p:pic>
      <p:sp>
        <p:nvSpPr>
          <p:cNvPr id="25" name="角丸四角形吹き出し 24"/>
          <p:cNvSpPr/>
          <p:nvPr/>
        </p:nvSpPr>
        <p:spPr>
          <a:xfrm>
            <a:off x="6576727" y="79675"/>
            <a:ext cx="3132824" cy="1404156"/>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前頁のディスカッションを踏まえるため、いろいろな意見や対策案が出ると思いますが、教育担当者から意見提示をして、労働者の方とディスカッションをしましょう。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意見提示をしつつ労働者の方とディスカッションをすることそのものが重要です。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33832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13</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いろいろな着火源</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着火源は、火気以外にも静電気や高温・高熱、摩擦などが知られています。</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コンテンツ プレースホルダー 2"/>
          <p:cNvSpPr txBox="1">
            <a:spLocks/>
          </p:cNvSpPr>
          <p:nvPr/>
        </p:nvSpPr>
        <p:spPr>
          <a:xfrm>
            <a:off x="343694"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主な着火源</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559228010"/>
              </p:ext>
            </p:extLst>
          </p:nvPr>
        </p:nvGraphicFramePr>
        <p:xfrm>
          <a:off x="444115" y="2562565"/>
          <a:ext cx="9403149" cy="3978040"/>
        </p:xfrm>
        <a:graphic>
          <a:graphicData uri="http://schemas.openxmlformats.org/drawingml/2006/table">
            <a:tbl>
              <a:tblPr firstRow="1" bandRow="1">
                <a:tableStyleId>{5C22544A-7EE6-4342-B048-85BDC9FD1C3A}</a:tableStyleId>
              </a:tblPr>
              <a:tblGrid>
                <a:gridCol w="907691">
                  <a:extLst>
                    <a:ext uri="{9D8B030D-6E8A-4147-A177-3AD203B41FA5}">
                      <a16:colId xmlns:a16="http://schemas.microsoft.com/office/drawing/2014/main" val="20000"/>
                    </a:ext>
                  </a:extLst>
                </a:gridCol>
                <a:gridCol w="3636404">
                  <a:extLst>
                    <a:ext uri="{9D8B030D-6E8A-4147-A177-3AD203B41FA5}">
                      <a16:colId xmlns:a16="http://schemas.microsoft.com/office/drawing/2014/main" val="20001"/>
                    </a:ext>
                  </a:extLst>
                </a:gridCol>
                <a:gridCol w="4859054">
                  <a:extLst>
                    <a:ext uri="{9D8B030D-6E8A-4147-A177-3AD203B41FA5}">
                      <a16:colId xmlns:a16="http://schemas.microsoft.com/office/drawing/2014/main" val="20002"/>
                    </a:ext>
                  </a:extLst>
                </a:gridCol>
              </a:tblGrid>
              <a:tr h="370840">
                <a:tc>
                  <a:txBody>
                    <a:bodyPr/>
                    <a:lstStyle/>
                    <a:p>
                      <a:pPr algn="ctr"/>
                      <a:r>
                        <a:rPr kumimoji="1" lang="ja-JP" altLang="en-US" sz="1600" dirty="0"/>
                        <a:t>着火源</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t>着火源の例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t>火災防止対策の代表例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裸火</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溶接の火、溶断の火、グラインダーの火、</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加熱炉の火、タバコの火、ストーブの火など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200" kern="100" dirty="0">
                          <a:effectLst/>
                          <a:latin typeface="Century" panose="02040604050505020304" pitchFamily="18" charset="0"/>
                          <a:ea typeface="Meiryo UI" panose="020B0604030504040204" pitchFamily="50" charset="-128"/>
                          <a:cs typeface="Times New Roman" panose="02020603050405020304" pitchFamily="18" charset="0"/>
                        </a:rPr>
                        <a:t>着</a:t>
                      </a: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火源と可燃物は離す（</a:t>
                      </a:r>
                      <a:r>
                        <a:rPr lang="ja-JP" altLang="en-US" sz="1200" kern="100" dirty="0">
                          <a:effectLst/>
                          <a:latin typeface="Century" panose="02040604050505020304" pitchFamily="18" charset="0"/>
                          <a:ea typeface="Meiryo UI" panose="020B0604030504040204" pitchFamily="50" charset="-128"/>
                          <a:cs typeface="Times New Roman" panose="02020603050405020304" pitchFamily="18" charset="0"/>
                        </a:rPr>
                        <a:t>着</a:t>
                      </a: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火源の近傍に可燃物は置かない）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火花</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金属の衝撃火花、電気火花、</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溶接・溶断の火花など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接触しても火花が出ない工具を使う</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設備を防爆型にする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溶接・溶断により生じる火花の飛散を防止する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静電気</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人体や機器に帯電した静電気の放電など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（人が動くと、液体を流すと、摩擦すると、</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ものを剥がすと静電気が発生します。）</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帯電防止服などを着用し、静電気を発生させない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発生した静電気が帯電しないように、アースを取る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高温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高温配管、高温設備など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12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高温部分を保温カバーで覆い、表面温度を下げる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高温体近傍で可燃物を取り扱わない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摩擦熱</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摩擦火花</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ベルトコンベヤー等の回転物の摩擦で温度が上昇し発火</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研磨、粉砕等の作業において発生した摩擦熱・摩擦火花</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摩擦が生じていないか、設備等を定期的に点検する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設計値以上の負荷をかけない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可燃物との縁切りを行う</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70840">
                <a:tc>
                  <a:txBody>
                    <a:bodyPr/>
                    <a:lstStyle/>
                    <a:p>
                      <a:pPr algn="ctr">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自然発火</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廃塗料、廃スラッジ、廃触媒、おがくずなどの堆積物が発熱あるいは蓄熱することで、温度が上昇して発火など</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200" kern="100" dirty="0">
                          <a:effectLst/>
                          <a:latin typeface="Century" panose="02040604050505020304" pitchFamily="18" charset="0"/>
                          <a:ea typeface="Meiryo UI" panose="020B0604030504040204" pitchFamily="50" charset="-128"/>
                          <a:cs typeface="Times New Roman" panose="02020603050405020304" pitchFamily="18" charset="0"/>
                        </a:rPr>
                        <a:t>可燃物を空気中で堆積したまま放置しない</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25287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14</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静電気の帯電・静電気火花の防止対策</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静電気はちょっとした作業でも発生し、帯電する</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おそれがあります。</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コンテンツ プレースホルダー 2"/>
          <p:cNvSpPr txBox="1">
            <a:spLocks/>
          </p:cNvSpPr>
          <p:nvPr/>
        </p:nvSpPr>
        <p:spPr>
          <a:xfrm>
            <a:off x="331626"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静電気が発生する代表的なケース</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化学物質の配管内での流動</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スプレーやボンベなどからの噴霧</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混合などを伴う容器での調合</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作業者の移動時の、服の擦れ</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endParaRPr lang="en-US" altLang="ja-JP" sz="4800" kern="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kern="0" dirty="0">
                <a:latin typeface="Meiryo UI" panose="020B0604030504040204" pitchFamily="50" charset="-128"/>
                <a:ea typeface="Meiryo UI" panose="020B0604030504040204" pitchFamily="50" charset="-128"/>
                <a:cs typeface="Meiryo UI" panose="020B0604030504040204" pitchFamily="50" charset="-128"/>
              </a:rPr>
              <a:t>静電気火花が着火源に</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放電の際に火花を伴うことがある（静電気火花）</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2000" kern="0" dirty="0">
                <a:latin typeface="Meiryo UI" panose="020B0604030504040204" pitchFamily="50" charset="-128"/>
                <a:ea typeface="Meiryo UI" panose="020B0604030504040204" pitchFamily="50" charset="-128"/>
                <a:cs typeface="Meiryo UI" panose="020B0604030504040204" pitchFamily="50" charset="-128"/>
              </a:rPr>
              <a:t>静電気火花が原因の火災や爆発事例が多々報告されています</a:t>
            </a:r>
            <a:endParaRPr lang="en-US" altLang="ja-JP" sz="200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466810" y="4113076"/>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異なる種類の物質が接触した後、分離することで発生</a:t>
            </a:r>
          </a:p>
        </p:txBody>
      </p:sp>
      <p:sp>
        <p:nvSpPr>
          <p:cNvPr id="8" name="右矢印 7"/>
          <p:cNvSpPr/>
          <p:nvPr/>
        </p:nvSpPr>
        <p:spPr>
          <a:xfrm rot="10800000" flipH="1">
            <a:off x="4952206" y="3023032"/>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5562518" y="2143135"/>
            <a:ext cx="4491935" cy="246221"/>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（参考資料）図解でわかる危険物取扱者（</a:t>
            </a:r>
            <a:r>
              <a:rPr lang="en-US" altLang="ja-JP" dirty="0">
                <a:latin typeface="Meiryo UI" panose="020B0604030504040204" pitchFamily="50" charset="-128"/>
                <a:ea typeface="Meiryo UI" panose="020B0604030504040204" pitchFamily="50" charset="-128"/>
                <a:cs typeface="Meiryo UI" panose="020B0604030504040204" pitchFamily="50" charset="-128"/>
              </a:rPr>
              <a:t>https://zukai-kikenbutu.com/</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pic>
        <p:nvPicPr>
          <p:cNvPr id="5" name="図 4"/>
          <p:cNvPicPr>
            <a:picLocks noChangeAspect="1"/>
          </p:cNvPicPr>
          <p:nvPr/>
        </p:nvPicPr>
        <p:blipFill>
          <a:blip r:embed="rId2"/>
          <a:stretch>
            <a:fillRect/>
          </a:stretch>
        </p:blipFill>
        <p:spPr>
          <a:xfrm>
            <a:off x="5636282" y="2636912"/>
            <a:ext cx="2537424" cy="1332148"/>
          </a:xfrm>
          <a:prstGeom prst="rect">
            <a:avLst/>
          </a:prstGeom>
        </p:spPr>
      </p:pic>
      <p:sp>
        <p:nvSpPr>
          <p:cNvPr id="13" name="正方形/長方形 12"/>
          <p:cNvSpPr/>
          <p:nvPr/>
        </p:nvSpPr>
        <p:spPr>
          <a:xfrm>
            <a:off x="463738" y="6162167"/>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静電気は目に見えないため、気付かないうちに帯電する</a:t>
            </a:r>
          </a:p>
        </p:txBody>
      </p:sp>
      <p:sp>
        <p:nvSpPr>
          <p:cNvPr id="14" name="角丸四角形吹き出し 13"/>
          <p:cNvSpPr/>
          <p:nvPr/>
        </p:nvSpPr>
        <p:spPr>
          <a:xfrm>
            <a:off x="6576727" y="335793"/>
            <a:ext cx="3132824" cy="1148038"/>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ここでは、目に見えないということから、意外と盲点となっている「静電気着火」を取り上げていますが、事業場の状況に打応じて、重要と考えられる他の着火源などについて適宜とりあげてください。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59284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15</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静電気の帯電・静電気火花の防止対策</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静電気が発生、帯電するおそれがある場合は</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アースをとる、帯電防止服などを着用することが重要。</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コンテンツ プレースホルダー 2"/>
          <p:cNvSpPr txBox="1">
            <a:spLocks/>
          </p:cNvSpPr>
          <p:nvPr/>
        </p:nvSpPr>
        <p:spPr>
          <a:xfrm>
            <a:off x="331626"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静電気の帯電・静電気火花の主な防止対策</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kern="0" dirty="0">
                <a:latin typeface="Meiryo UI" panose="020B0604030504040204" pitchFamily="50" charset="-128"/>
                <a:ea typeface="Meiryo UI" panose="020B0604030504040204" pitchFamily="50" charset="-128"/>
                <a:cs typeface="Meiryo UI" panose="020B0604030504040204" pitchFamily="50" charset="-128"/>
              </a:rPr>
              <a:t>（参考）その他の火災・爆発の防止対策</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防爆対策</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可燃物の微細粉</a:t>
            </a:r>
            <a:r>
              <a:rPr lang="ja-JP" altLang="en-US" kern="0" dirty="0" err="1">
                <a:latin typeface="Meiryo UI" panose="020B0604030504040204" pitchFamily="50" charset="-128"/>
                <a:ea typeface="Meiryo UI" panose="020B0604030504040204" pitchFamily="50" charset="-128"/>
                <a:cs typeface="Meiryo UI" panose="020B0604030504040204" pitchFamily="50" charset="-128"/>
              </a:rPr>
              <a:t>じん</a:t>
            </a:r>
            <a:r>
              <a:rPr lang="ja-JP" altLang="en-US" kern="0" dirty="0">
                <a:latin typeface="Meiryo UI" panose="020B0604030504040204" pitchFamily="50" charset="-128"/>
                <a:ea typeface="Meiryo UI" panose="020B0604030504040204" pitchFamily="50" charset="-128"/>
                <a:cs typeface="Meiryo UI" panose="020B0604030504040204" pitchFamily="50" charset="-128"/>
              </a:rPr>
              <a:t>、引火性物質取り扱い場所での防爆機器使用</a:t>
            </a: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堆積粉じんの定期的清掃</a:t>
            </a:r>
          </a:p>
          <a:p>
            <a:pPr lvl="2"/>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068438596"/>
              </p:ext>
            </p:extLst>
          </p:nvPr>
        </p:nvGraphicFramePr>
        <p:xfrm>
          <a:off x="473756" y="2637779"/>
          <a:ext cx="9338990" cy="2382720"/>
        </p:xfrm>
        <a:graphic>
          <a:graphicData uri="http://schemas.openxmlformats.org/drawingml/2006/table">
            <a:tbl>
              <a:tblPr firstRow="1" bandRow="1">
                <a:tableStyleId>{5C22544A-7EE6-4342-B048-85BDC9FD1C3A}</a:tableStyleId>
              </a:tblPr>
              <a:tblGrid>
                <a:gridCol w="2606242">
                  <a:extLst>
                    <a:ext uri="{9D8B030D-6E8A-4147-A177-3AD203B41FA5}">
                      <a16:colId xmlns:a16="http://schemas.microsoft.com/office/drawing/2014/main" val="20000"/>
                    </a:ext>
                  </a:extLst>
                </a:gridCol>
                <a:gridCol w="6732748">
                  <a:extLst>
                    <a:ext uri="{9D8B030D-6E8A-4147-A177-3AD203B41FA5}">
                      <a16:colId xmlns:a16="http://schemas.microsoft.com/office/drawing/2014/main" val="20001"/>
                    </a:ext>
                  </a:extLst>
                </a:gridCol>
              </a:tblGrid>
              <a:tr h="370840">
                <a:tc>
                  <a:txBody>
                    <a:bodyPr/>
                    <a:lstStyle/>
                    <a:p>
                      <a:pPr algn="ct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静電気の発生抑制</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摩擦を小さくする</a:t>
                      </a:r>
                    </a:p>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化学物質の配管内などでの流速（移動速度）を大きくし過ぎない</a:t>
                      </a: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ct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人体への帯電防止</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帯電防止服、帯電防止靴（静電靴）を着用する</a:t>
                      </a:r>
                    </a:p>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作業現場で服の脱着を避ける</a:t>
                      </a: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静電気の意図的な放電</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アースを取る（容器、タンク、装置、配管等を接地する）</a:t>
                      </a:r>
                    </a:p>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送油、化学物質の調合後、静置する時間を設ける</a:t>
                      </a:r>
                    </a:p>
                    <a:p>
                      <a:pPr algn="just">
                        <a:spcAft>
                          <a:spcPts val="0"/>
                        </a:spcAft>
                      </a:pP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作業場の湿度を高くする（</a:t>
                      </a:r>
                      <a:r>
                        <a:rPr lang="en-US"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a:t>
                      </a: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以上が望ましく、</a:t>
                      </a:r>
                      <a:r>
                        <a:rPr lang="en-US"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以下は危険）</a:t>
                      </a:r>
                    </a:p>
                    <a:p>
                      <a:pPr algn="just">
                        <a:spcAft>
                          <a:spcPts val="0"/>
                        </a:spcAft>
                      </a:pPr>
                      <a:r>
                        <a:rPr lang="ja-JP" sz="1600" b="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床の</a:t>
                      </a:r>
                      <a:r>
                        <a:rPr lang="ja-JP" altLang="en-US" sz="1600" b="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伝導性</a:t>
                      </a:r>
                      <a:r>
                        <a:rPr lang="ja-JP" sz="1600" b="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16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確保する（塩ビなど絶縁性のシートは敷かない）</a:t>
                      </a:r>
                    </a:p>
                  </a:txBody>
                  <a:tcPr marL="68580" marR="68580"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01434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2</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本日の学習内容</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ラベルの絵表示を見て内容物の危険性を把握し、</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火災や爆発から身を守りましょう。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p:cNvSpPr>
            <a:spLocks noGrp="1"/>
          </p:cNvSpPr>
          <p:nvPr>
            <p:ph idx="1"/>
          </p:nvPr>
        </p:nvSpPr>
        <p:spPr>
          <a:xfrm>
            <a:off x="343694" y="2096852"/>
            <a:ext cx="9560719" cy="464915"/>
          </a:xfrm>
        </p:spPr>
        <p:txBody>
          <a:bodyPr/>
          <a:lstStyle/>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危険性に起因する災害事例</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化学物質に起因する火災防止の考え方の基本</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火災・爆発を引き起こすおそれがある絵表示</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危険有害性情報と注意書きの確認</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いろいろな着火源</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静電気の帯電・静電気火花の防止対策</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5494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346656" y="5081193"/>
            <a:ext cx="9351963" cy="1744307"/>
          </a:xfrm>
          <a:prstGeom prst="rect">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3</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危険性に起因する災害事例</a:t>
            </a:r>
          </a:p>
        </p:txBody>
      </p:sp>
      <p:sp>
        <p:nvSpPr>
          <p:cNvPr id="12" name="正方形/長方形 11"/>
          <p:cNvSpPr/>
          <p:nvPr/>
        </p:nvSpPr>
        <p:spPr>
          <a:xfrm>
            <a:off x="343694" y="692695"/>
            <a:ext cx="9503569" cy="2535089"/>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Clr>
                <a:srgbClr val="2C451B"/>
              </a:buClr>
              <a:buFont typeface="Wingdings" panose="05000000000000000000" pitchFamily="2" charset="2"/>
              <a:buChar char="n"/>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危険性に起因する災害</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化学物質に火がつくことによる</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火傷</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や建屋の</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火災</a:t>
            </a:r>
            <a:endParaRPr lang="en-US" altLang="ja-JP"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火や熱、摩擦などによる化学物質の</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爆発</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buClr>
                <a:srgbClr val="2C451B"/>
              </a:buClr>
              <a:buFont typeface="Wingdings" panose="05000000000000000000" pitchFamily="2" charset="2"/>
              <a:buChar char="n"/>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年間</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150</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件程度発生</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大規模火災</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などのおそれもあります</a:t>
            </a:r>
          </a:p>
        </p:txBody>
      </p:sp>
      <p:sp>
        <p:nvSpPr>
          <p:cNvPr id="8" name="コンテンツ プレースホルダー 2"/>
          <p:cNvSpPr>
            <a:spLocks noGrp="1"/>
          </p:cNvSpPr>
          <p:nvPr>
            <p:ph idx="1"/>
          </p:nvPr>
        </p:nvSpPr>
        <p:spPr>
          <a:xfrm>
            <a:off x="343694" y="3248980"/>
            <a:ext cx="9560719" cy="2790367"/>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同様の災害は自分の職場でも起こるかもしれません</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同じ化学物質、同じような危険性をもつ化学物質を取り扱っている場合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異なる化学物質でも同じような作業を行っている場合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今回の学習のポイント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どのような</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危険性</a:t>
            </a:r>
            <a:r>
              <a:rPr lang="ja-JP" altLang="en-US" dirty="0">
                <a:latin typeface="Meiryo UI" panose="020B0604030504040204" pitchFamily="50" charset="-128"/>
                <a:ea typeface="Meiryo UI" panose="020B0604030504040204" pitchFamily="50" charset="-128"/>
                <a:cs typeface="Meiryo UI" panose="020B0604030504040204" pitchFamily="50" charset="-128"/>
              </a:rPr>
              <a:t>があるのか？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どのような</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災害が過去にあった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のか？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火災や爆発を防ぐには</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どうすればいいのか</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右矢印 31"/>
          <p:cNvSpPr/>
          <p:nvPr/>
        </p:nvSpPr>
        <p:spPr>
          <a:xfrm rot="5400000">
            <a:off x="4797215" y="4488655"/>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77077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4</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グラインダー作業中に廃油に引火し、火災が発生</a:t>
            </a:r>
          </a:p>
        </p:txBody>
      </p:sp>
      <p:sp>
        <p:nvSpPr>
          <p:cNvPr id="2" name="コンテンツ プレースホルダー 1"/>
          <p:cNvSpPr>
            <a:spLocks noGrp="1"/>
          </p:cNvSpPr>
          <p:nvPr>
            <p:ph idx="1"/>
          </p:nvPr>
        </p:nvSpPr>
        <p:spPr>
          <a:xfrm>
            <a:off x="343694" y="1484784"/>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揮発油が入った廃油缶の近傍で、火花が発生するグラインダーを用いて研磨作業を行っていたところ、廃油に引火した事例。</a:t>
            </a:r>
          </a:p>
          <a:p>
            <a:r>
              <a:rPr lang="ja-JP" altLang="en-US" dirty="0">
                <a:latin typeface="Meiryo UI" panose="020B0604030504040204" pitchFamily="50" charset="-128"/>
                <a:ea typeface="Meiryo UI" panose="020B0604030504040204" pitchFamily="50" charset="-128"/>
                <a:cs typeface="Meiryo UI" panose="020B0604030504040204" pitchFamily="50" charset="-128"/>
              </a:rPr>
              <a:t>消火器で消火しようとした作業員が火炎によって火傷を負った。</a:t>
            </a:r>
          </a:p>
          <a:p>
            <a:r>
              <a:rPr lang="ja-JP" altLang="en-US" dirty="0">
                <a:latin typeface="Meiryo UI" panose="020B0604030504040204" pitchFamily="50" charset="-128"/>
                <a:ea typeface="Meiryo UI" panose="020B0604030504040204" pitchFamily="50" charset="-128"/>
                <a:cs typeface="Meiryo UI" panose="020B0604030504040204" pitchFamily="50" charset="-128"/>
              </a:rPr>
              <a:t>周囲には、他に可燃物がなかったため、延焼は発生せず大規模火災には至らなかった。</a:t>
            </a:r>
          </a:p>
        </p:txBody>
      </p:sp>
      <p:sp>
        <p:nvSpPr>
          <p:cNvPr id="12" name="正方形/長方形 11"/>
          <p:cNvSpPr/>
          <p:nvPr/>
        </p:nvSpPr>
        <p:spPr>
          <a:xfrm>
            <a:off x="451707" y="5586107"/>
            <a:ext cx="7200800" cy="975241"/>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この事例の場合、どこに問題があったのでしょうか？</a:t>
            </a:r>
          </a:p>
        </p:txBody>
      </p:sp>
      <p:sp>
        <p:nvSpPr>
          <p:cNvPr id="14" name="角丸四角形吹き出し 13"/>
          <p:cNvSpPr/>
          <p:nvPr/>
        </p:nvSpPr>
        <p:spPr>
          <a:xfrm>
            <a:off x="7148450" y="47547"/>
            <a:ext cx="2340736" cy="72008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自社の事業内容などに応じて適した事例を選定してください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（複数挙げると多くの知見を学べます）</a:t>
            </a:r>
          </a:p>
        </p:txBody>
      </p:sp>
      <p:pic>
        <p:nvPicPr>
          <p:cNvPr id="13" name="図 12"/>
          <p:cNvPicPr>
            <a:picLocks noChangeAspect="1"/>
          </p:cNvPicPr>
          <p:nvPr/>
        </p:nvPicPr>
        <p:blipFill>
          <a:blip r:embed="rId2"/>
          <a:stretch>
            <a:fillRect/>
          </a:stretch>
        </p:blipFill>
        <p:spPr>
          <a:xfrm>
            <a:off x="7976542" y="4920033"/>
            <a:ext cx="1715646" cy="1332148"/>
          </a:xfrm>
          <a:prstGeom prst="rect">
            <a:avLst/>
          </a:prstGeom>
        </p:spPr>
      </p:pic>
      <p:sp>
        <p:nvSpPr>
          <p:cNvPr id="11" name="角丸四角形吹き出し 10"/>
          <p:cNvSpPr/>
          <p:nvPr/>
        </p:nvSpPr>
        <p:spPr>
          <a:xfrm>
            <a:off x="4937489" y="4868950"/>
            <a:ext cx="2340736" cy="81867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上記のように災害の概要だけお伝えして、どこに問題があったのかを労働者の方にまずは考えてもらいましょう</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76860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5</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グラインダー作業中に廃油に引火し、火災が発生</a:t>
            </a:r>
          </a:p>
        </p:txBody>
      </p:sp>
      <p:sp>
        <p:nvSpPr>
          <p:cNvPr id="2" name="コンテンツ プレースホルダー 1"/>
          <p:cNvSpPr>
            <a:spLocks noGrp="1"/>
          </p:cNvSpPr>
          <p:nvPr>
            <p:ph idx="1"/>
          </p:nvPr>
        </p:nvSpPr>
        <p:spPr>
          <a:xfrm>
            <a:off x="343694" y="1484784"/>
            <a:ext cx="9497466"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どこに問題があったか？（例）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取り扱う（所有する）化学物質の</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危険有害性を把握していなかった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揮発性の廃油が可燃性であることを認識していなかった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発生した</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火花が着火源になるおそれがあることを意識していなかった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溶接等で生じた火（火花など）は</a:t>
            </a:r>
            <a:r>
              <a:rPr lang="en-US" altLang="ja-JP"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5m</a:t>
            </a:r>
            <a:r>
              <a:rPr lang="ja-JP" altLang="en-US"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以上飛ぶおそれがある</a:t>
            </a:r>
            <a:r>
              <a:rPr lang="ja-JP" altLang="en-US" dirty="0">
                <a:latin typeface="Meiryo UI" panose="020B0604030504040204" pitchFamily="50" charset="-128"/>
                <a:ea typeface="Meiryo UI" panose="020B0604030504040204" pitchFamily="50" charset="-128"/>
                <a:cs typeface="Meiryo UI" panose="020B0604030504040204" pitchFamily="50" charset="-128"/>
              </a:rPr>
              <a:t>こと、揮発した可燃性蒸気は</a:t>
            </a:r>
            <a:r>
              <a:rPr lang="ja-JP" altLang="en-US"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拡散する</a:t>
            </a:r>
            <a:r>
              <a:rPr lang="ja-JP" altLang="en-US" dirty="0">
                <a:latin typeface="Meiryo UI" panose="020B0604030504040204" pitchFamily="50" charset="-128"/>
                <a:ea typeface="Meiryo UI" panose="020B0604030504040204" pitchFamily="50" charset="-128"/>
                <a:cs typeface="Meiryo UI" panose="020B0604030504040204" pitchFamily="50" charset="-128"/>
              </a:rPr>
              <a:t>ことを意識していなかった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これまで問題がなかったため、</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危険に対する意識が低下</a:t>
            </a:r>
            <a:r>
              <a:rPr lang="ja-JP" altLang="en-US" dirty="0">
                <a:latin typeface="Meiryo UI" panose="020B0604030504040204" pitchFamily="50" charset="-128"/>
                <a:ea typeface="Meiryo UI" panose="020B0604030504040204" pitchFamily="50" charset="-128"/>
                <a:cs typeface="Meiryo UI" panose="020B0604030504040204" pitchFamily="50" charset="-128"/>
              </a:rPr>
              <a:t>していた。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「これまで問題がなかったこと」と、「本当に問題がないこと」は異なる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451707" y="5586107"/>
            <a:ext cx="7200800" cy="975241"/>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この事例の場合、どうすれば防げたのでしょうか？</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5978" y="4744881"/>
            <a:ext cx="2147814" cy="164605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角丸四角形吹き出し 7"/>
          <p:cNvSpPr/>
          <p:nvPr/>
        </p:nvSpPr>
        <p:spPr>
          <a:xfrm>
            <a:off x="4937489" y="4868950"/>
            <a:ext cx="2340736" cy="81867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ディスカッションを踏まえて、次にどうすれば災害は防げたのかについて、労働者の方に考えてもらいましょう</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32653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6</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グラインダー作業中に廃油に引火し、火災が発生</a:t>
            </a:r>
          </a:p>
        </p:txBody>
      </p:sp>
      <p:sp>
        <p:nvSpPr>
          <p:cNvPr id="2" name="コンテンツ プレースホルダー 1"/>
          <p:cNvSpPr>
            <a:spLocks noGrp="1"/>
          </p:cNvSpPr>
          <p:nvPr>
            <p:ph idx="1"/>
          </p:nvPr>
        </p:nvSpPr>
        <p:spPr>
          <a:xfrm>
            <a:off x="343694" y="1484784"/>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どうすれば防げたのか？何を学ぶか？（例）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取り扱う化学物質の</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危険有害性を把握する</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a:t>
            </a:r>
            <a:r>
              <a:rPr lang="en-US" altLang="ja-JP" dirty="0">
                <a:latin typeface="Meiryo UI" panose="020B0604030504040204" pitchFamily="50" charset="-128"/>
                <a:ea typeface="Meiryo UI" panose="020B0604030504040204" pitchFamily="50" charset="-128"/>
                <a:cs typeface="Meiryo UI" panose="020B0604030504040204" pitchFamily="50" charset="-128"/>
              </a:rPr>
              <a:t>SDS</a:t>
            </a:r>
            <a:r>
              <a:rPr lang="ja-JP" altLang="en-US" dirty="0">
                <a:latin typeface="Meiryo UI" panose="020B0604030504040204" pitchFamily="50" charset="-128"/>
                <a:ea typeface="Meiryo UI" panose="020B0604030504040204" pitchFamily="50" charset="-128"/>
                <a:cs typeface="Meiryo UI" panose="020B0604030504040204" pitchFamily="50" charset="-128"/>
              </a:rPr>
              <a:t>などを入手し、危険有害性を周知する（安全教育を行う）</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作業員：作業前に危険有害性を確認してから作業に取り掛かる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可燃性（引火性）の化学物質が近傍にある状態で、火気が生じる作業（火気を使用する作業）は厳禁</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火気作業と可燃物取り扱い作業の</a:t>
            </a:r>
            <a:r>
              <a:rPr lang="ja-JP" altLang="en-US"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同時並行作業は原則禁止</a:t>
            </a:r>
            <a:endParaRPr lang="en-US" altLang="ja-JP"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アースをとる、可燃物は安全な場所（別の部屋など）に移動させるなどの対策は必須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「これまで問題がなかったこと」と、「本当に問題がないこと」は異なる</a:t>
            </a:r>
            <a:r>
              <a:rPr lang="ja-JP" altLang="en-US" dirty="0">
                <a:latin typeface="Meiryo UI" panose="020B0604030504040204" pitchFamily="50" charset="-128"/>
                <a:ea typeface="Meiryo UI" panose="020B0604030504040204" pitchFamily="50" charset="-128"/>
                <a:cs typeface="Meiryo UI" panose="020B0604030504040204" pitchFamily="50" charset="-128"/>
              </a:rPr>
              <a:t>ことを意識する。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着火源と可燃物（化学物質）が同時に存在すると、着火・引火のおそれがあることを前提に作業計画・作業マニュアルを検討する</a:t>
            </a:r>
          </a:p>
        </p:txBody>
      </p:sp>
      <p:sp>
        <p:nvSpPr>
          <p:cNvPr id="6" name="角丸四角形吹き出し 5"/>
          <p:cNvSpPr/>
          <p:nvPr/>
        </p:nvSpPr>
        <p:spPr>
          <a:xfrm>
            <a:off x="6499902" y="116632"/>
            <a:ext cx="3132824" cy="162018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前頁のディスカッションを踏まえるため、いろいろな意見や対策案が出ると思いますが、教育担当者から意見提示をして、労働者の方とディスカッションをしましょう。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意見提示をしつつ労働者の方とディスカッションをすることそのものが重要です。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09535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7</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危険性に起因する災害事例</a:t>
            </a:r>
          </a:p>
        </p:txBody>
      </p:sp>
      <p:sp>
        <p:nvSpPr>
          <p:cNvPr id="2" name="コンテンツ プレースホルダー 1"/>
          <p:cNvSpPr>
            <a:spLocks noGrp="1"/>
          </p:cNvSpPr>
          <p:nvPr>
            <p:ph idx="1"/>
          </p:nvPr>
        </p:nvSpPr>
        <p:spPr>
          <a:xfrm>
            <a:off x="343694" y="623825"/>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主な危険性に起因する災害事例</a:t>
            </a:r>
          </a:p>
        </p:txBody>
      </p:sp>
      <p:graphicFrame>
        <p:nvGraphicFramePr>
          <p:cNvPr id="3" name="表 2"/>
          <p:cNvGraphicFramePr>
            <a:graphicFrameLocks noGrp="1"/>
          </p:cNvGraphicFramePr>
          <p:nvPr>
            <p:extLst>
              <p:ext uri="{D42A27DB-BD31-4B8C-83A1-F6EECF244321}">
                <p14:modId xmlns:p14="http://schemas.microsoft.com/office/powerpoint/2010/main" val="1948098121"/>
              </p:ext>
            </p:extLst>
          </p:nvPr>
        </p:nvGraphicFramePr>
        <p:xfrm>
          <a:off x="487710" y="1088740"/>
          <a:ext cx="9215540" cy="4275160"/>
        </p:xfrm>
        <a:graphic>
          <a:graphicData uri="http://schemas.openxmlformats.org/drawingml/2006/table">
            <a:tbl>
              <a:tblPr firstRow="1" bandRow="1">
                <a:tableStyleId>{5C22544A-7EE6-4342-B048-85BDC9FD1C3A}</a:tableStyleId>
              </a:tblPr>
              <a:tblGrid>
                <a:gridCol w="1188133">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3276364">
                  <a:extLst>
                    <a:ext uri="{9D8B030D-6E8A-4147-A177-3AD203B41FA5}">
                      <a16:colId xmlns:a16="http://schemas.microsoft.com/office/drawing/2014/main" val="20002"/>
                    </a:ext>
                  </a:extLst>
                </a:gridCol>
                <a:gridCol w="3022851">
                  <a:extLst>
                    <a:ext uri="{9D8B030D-6E8A-4147-A177-3AD203B41FA5}">
                      <a16:colId xmlns:a16="http://schemas.microsoft.com/office/drawing/2014/main" val="20003"/>
                    </a:ext>
                  </a:extLst>
                </a:gridCol>
              </a:tblGrid>
              <a:tr h="360040">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災害の種類</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人的被害</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事例の概要</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教訓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601818">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火災</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火傷</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1</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グラインダー作業中に、火花が近くにあった廃油に引火し、火災が発生した。</a:t>
                      </a:r>
                      <a:endParaRPr lang="ja-JP" sz="18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火花など</a:t>
                      </a:r>
                      <a:r>
                        <a:rPr lang="ja-JP" altLang="en-US" sz="1400" kern="100" dirty="0">
                          <a:effectLst/>
                          <a:latin typeface="Meiryo UI" panose="020B0604030504040204" pitchFamily="50" charset="-128"/>
                          <a:ea typeface="Meiryo UI" panose="020B0604030504040204" pitchFamily="50" charset="-128"/>
                          <a:cs typeface="Meiryo UI" panose="020B0604030504040204" pitchFamily="50" charset="-128"/>
                        </a:rPr>
                        <a:t>着</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火源となり得る事象が生じる作業は、廃油などの引火・着火するおそれがある化学物質の近傍で行わないこと。</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火災</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火傷</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上半身火傷：</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1</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手や指の火傷：</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2</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ドラム缶に携行缶から溶剤を、アースを取らずに漏斗を使って投入していたところ、静電気が帯電。静電気火花により溶剤に引火し、火災が発生した。</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液体の移動によりパイプなどに帯電するおそれがあるため、アースを取り、帯電を防止すること。作業員は、帯電防止服や帯電防止靴を着用すること。</a:t>
                      </a:r>
                      <a:endParaRPr lang="ja-JP" sz="18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01818">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爆発</a:t>
                      </a:r>
                      <a:endParaRPr lang="ja-JP" sz="18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火傷</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休業</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2</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en-US" alt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軽度</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1</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スプレータイプの洗浄剤（ガス状）で部品を洗浄中に、近傍でモーター取り外し作業を行っていたところ、取り外し作業中に発生したスパークによりスプレーのガスに引火し、爆発が発生した。</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火花など</a:t>
                      </a:r>
                      <a:r>
                        <a:rPr lang="ja-JP" altLang="en-US" sz="1400" kern="100" dirty="0">
                          <a:effectLst/>
                          <a:latin typeface="Meiryo UI" panose="020B0604030504040204" pitchFamily="50" charset="-128"/>
                          <a:ea typeface="Meiryo UI" panose="020B0604030504040204" pitchFamily="50" charset="-128"/>
                          <a:cs typeface="Meiryo UI" panose="020B0604030504040204" pitchFamily="50" charset="-128"/>
                        </a:rPr>
                        <a:t>着</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火源となり得る事象が生じる作業は、危険物など引火・着火するおそれがある化学物質の近傍で行わないこと。</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爆発</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火傷</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2</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l">
                        <a:spcAft>
                          <a:spcPts val="0"/>
                        </a:spcAft>
                      </a:pP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・休業</a:t>
                      </a:r>
                      <a:r>
                        <a:rPr lang="en-US" altLang="ja-JP" sz="1200" kern="100" dirty="0">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1200" kern="100" dirty="0">
                          <a:effectLst/>
                          <a:latin typeface="Meiryo UI" panose="020B0604030504040204" pitchFamily="50" charset="-128"/>
                          <a:ea typeface="Meiryo UI" panose="020B0604030504040204" pitchFamily="50" charset="-128"/>
                          <a:cs typeface="Meiryo UI" panose="020B0604030504040204" pitchFamily="50" charset="-128"/>
                        </a:rPr>
                        <a:t>名</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タンクに生じた亀裂を補修するため、スプレータイプの探傷液で検査した後、アーク溶接で補修しようとしたところ、タンク内に残留していたスプレーガス（</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LP</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ガス）に引火し、爆発が発生した。</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タンクなどガスが滞留しやすい設備では十分に換気を行ってから作業すること。酸欠や急性毒性だけではなく、引火性にも十分注意すること。</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6" name="角丸四角形吹き出し 5"/>
          <p:cNvSpPr/>
          <p:nvPr/>
        </p:nvSpPr>
        <p:spPr>
          <a:xfrm>
            <a:off x="6499902" y="116632"/>
            <a:ext cx="3132824" cy="1129416"/>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教育は短時間であっても繰り返しすることが重要です。「慣れ」などを防ぐため、毎回異なる災害事例を用いた教育を行うなどの工夫を検討してください。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9491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8</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化学物質に起因する火災防止の考え方の基本</a:t>
            </a:r>
          </a:p>
        </p:txBody>
      </p:sp>
      <p:sp>
        <p:nvSpPr>
          <p:cNvPr id="29" name="正方形/長方形 28"/>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火災を防止するためには、着火源を</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取り除くことが基本です。</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コンテンツ プレースホルダー 2"/>
          <p:cNvSpPr txBox="1">
            <a:spLocks/>
          </p:cNvSpPr>
          <p:nvPr/>
        </p:nvSpPr>
        <p:spPr>
          <a:xfrm>
            <a:off x="343694"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なぜ火災が起こるのか？</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発火・引火した化学物質に可燃物（周囲の可燃性の化学物質や建材など）が接触することで発生</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場合によっては次々と延焼し、大規模火災が発生</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kern="0" dirty="0">
                <a:latin typeface="Meiryo UI" panose="020B0604030504040204" pitchFamily="50" charset="-128"/>
                <a:ea typeface="Meiryo UI" panose="020B0604030504040204" pitchFamily="50" charset="-128"/>
                <a:cs typeface="Meiryo UI" panose="020B0604030504040204" pitchFamily="50" charset="-128"/>
              </a:rPr>
              <a:t>ではどうすればいいのか？</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可燃物などを取り除くこと（化学物質をなくすこと）などは困難</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505710" y="3933056"/>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まずは化学物質の発火・引火を防ぐことが重要</a:t>
            </a:r>
          </a:p>
        </p:txBody>
      </p:sp>
      <p:sp>
        <p:nvSpPr>
          <p:cNvPr id="13" name="正方形/長方形 12"/>
          <p:cNvSpPr/>
          <p:nvPr/>
        </p:nvSpPr>
        <p:spPr>
          <a:xfrm>
            <a:off x="487710" y="5658111"/>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着火源を取り除くことが基本</a:t>
            </a:r>
            <a:endPar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吹き出し 7"/>
          <p:cNvSpPr/>
          <p:nvPr/>
        </p:nvSpPr>
        <p:spPr>
          <a:xfrm>
            <a:off x="6343806" y="116632"/>
            <a:ext cx="3497205" cy="169314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に記載している対策は代表的なものの一部です。その他、事業場で導入している対策などを適宜とりあげて、「この対策は何を防ぐために、どのような目的で導入しているのか」、「この対策をとらないと何が起こるおそれがあるのか」、「この対策の原理は何か」など、</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know-how</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だけ</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ではなく、</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know-why</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know-what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を意識した教育につなげましょう。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なお、反応暴走危険性については取り上げていません。</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11388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9</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化学物質に起因する火災防止の考え方の基本</a:t>
            </a:r>
          </a:p>
        </p:txBody>
      </p:sp>
      <p:sp>
        <p:nvSpPr>
          <p:cNvPr id="8" name="コンテンツ プレースホルダー 1"/>
          <p:cNvSpPr>
            <a:spLocks noGrp="1"/>
          </p:cNvSpPr>
          <p:nvPr>
            <p:ph idx="1"/>
          </p:nvPr>
        </p:nvSpPr>
        <p:spPr>
          <a:xfrm>
            <a:off x="343694" y="623825"/>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燃焼の</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要素とは？</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化学物質が発火・引火するには、次の</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つの要素が必要です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作業場の場合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多くは大気環境下（大気中）で化学物質を取り扱う</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可燃物に該当する化学物質（特性による）、酸素供給体に該当する空気を取り除くことは困難</a:t>
            </a:r>
          </a:p>
        </p:txBody>
      </p:sp>
      <p:graphicFrame>
        <p:nvGraphicFramePr>
          <p:cNvPr id="2" name="表 1"/>
          <p:cNvGraphicFramePr>
            <a:graphicFrameLocks noGrp="1"/>
          </p:cNvGraphicFramePr>
          <p:nvPr>
            <p:extLst>
              <p:ext uri="{D42A27DB-BD31-4B8C-83A1-F6EECF244321}">
                <p14:modId xmlns:p14="http://schemas.microsoft.com/office/powerpoint/2010/main" val="69728395"/>
              </p:ext>
            </p:extLst>
          </p:nvPr>
        </p:nvGraphicFramePr>
        <p:xfrm>
          <a:off x="4484154" y="1880828"/>
          <a:ext cx="5148572" cy="1683240"/>
        </p:xfrm>
        <a:graphic>
          <a:graphicData uri="http://schemas.openxmlformats.org/drawingml/2006/table">
            <a:tbl>
              <a:tblPr firstRow="1" bandRow="1">
                <a:tableStyleId>{5C22544A-7EE6-4342-B048-85BDC9FD1C3A}</a:tableStyleId>
              </a:tblPr>
              <a:tblGrid>
                <a:gridCol w="1188132">
                  <a:extLst>
                    <a:ext uri="{9D8B030D-6E8A-4147-A177-3AD203B41FA5}">
                      <a16:colId xmlns:a16="http://schemas.microsoft.com/office/drawing/2014/main" val="20000"/>
                    </a:ext>
                  </a:extLst>
                </a:gridCol>
                <a:gridCol w="3960440">
                  <a:extLst>
                    <a:ext uri="{9D8B030D-6E8A-4147-A177-3AD203B41FA5}">
                      <a16:colId xmlns:a16="http://schemas.microsoft.com/office/drawing/2014/main" val="20001"/>
                    </a:ext>
                  </a:extLst>
                </a:gridCol>
              </a:tblGrid>
              <a:tr h="370840">
                <a:tc>
                  <a:txBody>
                    <a:bodyPr/>
                    <a:lstStyle/>
                    <a:p>
                      <a:pPr algn="ctr"/>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要素</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代表例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545404">
                <a:tc>
                  <a:txBody>
                    <a:bodyPr/>
                    <a:lstStyle/>
                    <a:p>
                      <a:pPr algn="ctr"/>
                      <a:r>
                        <a:rPr kumimoji="1" lang="ja-JP" altLang="en-US" sz="1800" b="0" dirty="0">
                          <a:latin typeface="Meiryo UI" panose="020B0604030504040204" pitchFamily="50" charset="-128"/>
                          <a:ea typeface="Meiryo UI" panose="020B0604030504040204" pitchFamily="50" charset="-128"/>
                          <a:cs typeface="Meiryo UI" panose="020B0604030504040204" pitchFamily="50" charset="-128"/>
                        </a:rPr>
                        <a:t>可燃物</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LP</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ガス、ガソリン、灯油、シンナー、塗料・インキ、化学製品、プラスチック、木材・紙、粉</a:t>
                      </a:r>
                      <a:r>
                        <a:rPr lang="ja-JP" altLang="en-US" sz="1400" kern="100" dirty="0">
                          <a:effectLst/>
                          <a:latin typeface="Meiryo UI" panose="020B0604030504040204" pitchFamily="50" charset="-128"/>
                          <a:ea typeface="Meiryo UI" panose="020B0604030504040204" pitchFamily="50" charset="-128"/>
                          <a:cs typeface="Meiryo UI" panose="020B0604030504040204" pitchFamily="50" charset="-128"/>
                        </a:rPr>
                        <a:t>体　　　　　　　　</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など</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r>
                        <a:rPr kumimoji="1" lang="ja-JP" altLang="en-US" sz="1800" b="0" dirty="0">
                          <a:latin typeface="Meiryo UI" panose="020B0604030504040204" pitchFamily="50" charset="-128"/>
                          <a:ea typeface="Meiryo UI" panose="020B0604030504040204" pitchFamily="50" charset="-128"/>
                          <a:cs typeface="Meiryo UI" panose="020B0604030504040204" pitchFamily="50" charset="-128"/>
                        </a:rPr>
                        <a:t>酸素</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空気</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r>
                        <a:rPr kumimoji="1" lang="ja-JP" altLang="en-US" sz="1800" b="0" dirty="0">
                          <a:latin typeface="Meiryo UI" panose="020B0604030504040204" pitchFamily="50" charset="-128"/>
                          <a:ea typeface="Meiryo UI" panose="020B0604030504040204" pitchFamily="50" charset="-128"/>
                          <a:cs typeface="Meiryo UI" panose="020B0604030504040204" pitchFamily="50" charset="-128"/>
                        </a:rPr>
                        <a:t>着火源</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火気、火花、静電気、高温・高熱</a:t>
                      </a:r>
                      <a:r>
                        <a:rPr lang="ja-JP" altLang="en-US" sz="1400" kern="100" dirty="0">
                          <a:effectLst/>
                          <a:latin typeface="Meiryo UI" panose="020B0604030504040204" pitchFamily="50" charset="-128"/>
                          <a:ea typeface="Meiryo UI" panose="020B0604030504040204" pitchFamily="50" charset="-128"/>
                          <a:cs typeface="Meiryo UI" panose="020B0604030504040204" pitchFamily="50" charset="-128"/>
                        </a:rPr>
                        <a:t>　　　　　　　　 </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など</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72000" marB="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12" name="正方形/長方形 11"/>
          <p:cNvSpPr/>
          <p:nvPr/>
        </p:nvSpPr>
        <p:spPr>
          <a:xfrm>
            <a:off x="473756" y="5722904"/>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火災の防止には着火源を取り除くことが基本</a:t>
            </a:r>
          </a:p>
        </p:txBody>
      </p:sp>
      <p:grpSp>
        <p:nvGrpSpPr>
          <p:cNvPr id="5" name="グループ化 4">
            <a:extLst>
              <a:ext uri="{FF2B5EF4-FFF2-40B4-BE49-F238E27FC236}">
                <a16:creationId xmlns:a16="http://schemas.microsoft.com/office/drawing/2014/main" id="{FC99A6C2-BF60-47A2-8185-67C128EEBEBB}"/>
              </a:ext>
            </a:extLst>
          </p:cNvPr>
          <p:cNvGrpSpPr/>
          <p:nvPr/>
        </p:nvGrpSpPr>
        <p:grpSpPr>
          <a:xfrm>
            <a:off x="1207790" y="1592796"/>
            <a:ext cx="2994206" cy="2516658"/>
            <a:chOff x="841876" y="1268246"/>
            <a:chExt cx="3426873" cy="2880319"/>
          </a:xfrm>
        </p:grpSpPr>
        <p:sp>
          <p:nvSpPr>
            <p:cNvPr id="11" name="円/楕円 1">
              <a:extLst>
                <a:ext uri="{FF2B5EF4-FFF2-40B4-BE49-F238E27FC236}">
                  <a16:creationId xmlns:a16="http://schemas.microsoft.com/office/drawing/2014/main" id="{60120830-A901-49A6-AE10-5D897E447989}"/>
                </a:ext>
              </a:extLst>
            </p:cNvPr>
            <p:cNvSpPr>
              <a:spLocks/>
            </p:cNvSpPr>
            <p:nvPr/>
          </p:nvSpPr>
          <p:spPr bwMode="auto">
            <a:xfrm>
              <a:off x="1634040" y="1268246"/>
              <a:ext cx="1799685" cy="1800819"/>
            </a:xfrm>
            <a:prstGeom prst="ellipse">
              <a:avLst/>
            </a:prstGeom>
            <a:solidFill>
              <a:srgbClr val="FFFFCC">
                <a:alpha val="50000"/>
              </a:srgbClr>
            </a:solidFill>
            <a:ln>
              <a:solidFill>
                <a:schemeClr val="tx1"/>
              </a:solidFill>
            </a:ln>
            <a:effectLst/>
          </p:spPr>
          <p:txBody>
            <a:bodyPr/>
            <a:lstStyle>
              <a:defPPr>
                <a:defRPr lang="ja-JP"/>
              </a:defPPr>
              <a:lvl1pPr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1pPr>
              <a:lvl2pPr marL="4572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2pPr>
              <a:lvl3pPr marL="9144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3pPr>
              <a:lvl4pPr marL="13716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4pPr>
              <a:lvl5pPr marL="18288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5pPr>
              <a:lvl6pPr marL="22860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6pPr>
              <a:lvl7pPr marL="27432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7pPr>
              <a:lvl8pPr marL="32004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8pPr>
              <a:lvl9pPr marL="36576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9pPr>
            </a:lstStyle>
            <a:p>
              <a:pPr algn="ctr" eaLnBrk="1" hangingPunct="1">
                <a:defRPr/>
              </a:pPr>
              <a:r>
                <a:rPr lang="ja-JP" altLang="en-US" sz="2400" b="1" i="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可燃物</a:t>
              </a:r>
            </a:p>
          </p:txBody>
        </p:sp>
        <p:sp>
          <p:nvSpPr>
            <p:cNvPr id="13" name="円/楕円 7">
              <a:extLst>
                <a:ext uri="{FF2B5EF4-FFF2-40B4-BE49-F238E27FC236}">
                  <a16:creationId xmlns:a16="http://schemas.microsoft.com/office/drawing/2014/main" id="{4E1A18B7-03EA-4960-9F42-848749498EB9}"/>
                </a:ext>
              </a:extLst>
            </p:cNvPr>
            <p:cNvSpPr>
              <a:spLocks/>
            </p:cNvSpPr>
            <p:nvPr/>
          </p:nvSpPr>
          <p:spPr bwMode="auto">
            <a:xfrm>
              <a:off x="841876" y="2348880"/>
              <a:ext cx="1799685" cy="1799685"/>
            </a:xfrm>
            <a:prstGeom prst="ellipse">
              <a:avLst/>
            </a:prstGeom>
            <a:solidFill>
              <a:srgbClr val="CCFFFF">
                <a:alpha val="50000"/>
              </a:srgbClr>
            </a:solidFill>
            <a:ln>
              <a:solidFill>
                <a:schemeClr val="tx1"/>
              </a:solidFill>
            </a:ln>
            <a:effectLst/>
          </p:spPr>
          <p:txBody>
            <a:bodyPr anchor="b"/>
            <a:lstStyle>
              <a:defPPr>
                <a:defRPr lang="ja-JP"/>
              </a:defPPr>
              <a:lvl1pPr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1pPr>
              <a:lvl2pPr marL="4572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2pPr>
              <a:lvl3pPr marL="9144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3pPr>
              <a:lvl4pPr marL="13716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4pPr>
              <a:lvl5pPr marL="18288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5pPr>
              <a:lvl6pPr marL="22860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6pPr>
              <a:lvl7pPr marL="27432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7pPr>
              <a:lvl8pPr marL="32004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8pPr>
              <a:lvl9pPr marL="36576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9pPr>
            </a:lstStyle>
            <a:p>
              <a:pPr eaLnBrk="1" hangingPunct="1">
                <a:defRPr/>
              </a:pPr>
              <a:r>
                <a:rPr lang="ja-JP" altLang="en-US" sz="2400" b="1" i="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酸素</a:t>
              </a:r>
            </a:p>
          </p:txBody>
        </p:sp>
        <p:sp>
          <p:nvSpPr>
            <p:cNvPr id="14" name="円/楕円 8">
              <a:extLst>
                <a:ext uri="{FF2B5EF4-FFF2-40B4-BE49-F238E27FC236}">
                  <a16:creationId xmlns:a16="http://schemas.microsoft.com/office/drawing/2014/main" id="{A896C25F-9AE8-44E1-B999-E6082D6B85C5}"/>
                </a:ext>
              </a:extLst>
            </p:cNvPr>
            <p:cNvSpPr>
              <a:spLocks/>
            </p:cNvSpPr>
            <p:nvPr/>
          </p:nvSpPr>
          <p:spPr bwMode="auto">
            <a:xfrm>
              <a:off x="2467930" y="2348880"/>
              <a:ext cx="1800819" cy="1799685"/>
            </a:xfrm>
            <a:prstGeom prst="ellipse">
              <a:avLst/>
            </a:prstGeom>
            <a:solidFill>
              <a:srgbClr val="CCFFCC">
                <a:alpha val="50000"/>
              </a:srgbClr>
            </a:solidFill>
            <a:ln>
              <a:solidFill>
                <a:schemeClr val="tx1"/>
              </a:solidFill>
            </a:ln>
            <a:effectLst/>
          </p:spPr>
          <p:txBody>
            <a:bodyPr anchor="b"/>
            <a:lstStyle>
              <a:defPPr>
                <a:defRPr lang="ja-JP"/>
              </a:defPPr>
              <a:lvl1pPr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1pPr>
              <a:lvl2pPr marL="4572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2pPr>
              <a:lvl3pPr marL="9144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3pPr>
              <a:lvl4pPr marL="13716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4pPr>
              <a:lvl5pPr marL="1828800" algn="l" rtl="0" eaLnBrk="0" fontAlgn="base" hangingPunct="0">
                <a:spcBef>
                  <a:spcPct val="0"/>
                </a:spcBef>
                <a:spcAft>
                  <a:spcPct val="0"/>
                </a:spcAft>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5pPr>
              <a:lvl6pPr marL="22860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6pPr>
              <a:lvl7pPr marL="27432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7pPr>
              <a:lvl8pPr marL="32004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8pPr>
              <a:lvl9pPr marL="3657600" algn="l" defTabSz="914400" rtl="0" eaLnBrk="1" latinLnBrk="0" hangingPunct="1">
                <a:defRPr kumimoji="1" sz="3200" kern="1200">
                  <a:solidFill>
                    <a:schemeClr val="tx1"/>
                  </a:solidFill>
                  <a:effectLst>
                    <a:outerShdw blurRad="38100" dist="38100" dir="2700000" algn="tl">
                      <a:srgbClr val="000000">
                        <a:alpha val="43137"/>
                      </a:srgbClr>
                    </a:outerShdw>
                  </a:effectLst>
                  <a:latin typeface="Century" panose="02040604050505020304" pitchFamily="18" charset="0"/>
                  <a:ea typeface="HG丸ｺﾞｼｯｸM-PRO" panose="020F0600000000000000" pitchFamily="50" charset="-128"/>
                  <a:cs typeface="+mn-cs"/>
                </a:defRPr>
              </a:lvl9pPr>
            </a:lstStyle>
            <a:p>
              <a:pPr algn="r" eaLnBrk="1" hangingPunct="1">
                <a:defRPr/>
              </a:pPr>
              <a:r>
                <a:rPr lang="ja-JP" altLang="en-US" sz="2400" b="1" i="1" dirty="0">
                  <a:latin typeface="HG丸ｺﾞｼｯｸM-PRO" panose="020F0600000000000000" pitchFamily="50" charset="-128"/>
                </a:rPr>
                <a:t>着</a:t>
              </a:r>
              <a:r>
                <a:rPr lang="ja-JP" altLang="en-US" sz="2400" b="1" i="1" dirty="0">
                  <a:effectLst>
                    <a:outerShdw blurRad="38100" dist="38100" dir="2700000" algn="tl">
                      <a:srgbClr val="000000">
                        <a:alpha val="43137"/>
                      </a:srgbClr>
                    </a:outerShdw>
                  </a:effectLst>
                  <a:latin typeface="HG丸ｺﾞｼｯｸM-PRO" panose="020F0600000000000000" pitchFamily="50" charset="-128"/>
                </a:rPr>
                <a:t>火源</a:t>
              </a:r>
            </a:p>
          </p:txBody>
        </p:sp>
        <p:pic>
          <p:nvPicPr>
            <p:cNvPr id="15" name="Picture 5" descr="クリックすると新しいウィンドウで開きます">
              <a:extLst>
                <a:ext uri="{FF2B5EF4-FFF2-40B4-BE49-F238E27FC236}">
                  <a16:creationId xmlns:a16="http://schemas.microsoft.com/office/drawing/2014/main" id="{FA91EB5E-E454-4E1C-AF0D-FCB395FCC02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8326" y="2338760"/>
              <a:ext cx="819492" cy="1170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016326840"/>
      </p:ext>
    </p:extLst>
  </p:cSld>
  <p:clrMapOvr>
    <a:masterClrMapping/>
  </p:clrMapOvr>
</p:sld>
</file>

<file path=ppt/theme/theme1.xml><?xml version="1.0" encoding="utf-8"?>
<a:theme xmlns:a="http://schemas.openxmlformats.org/drawingml/2006/main" name="template02">
  <a:themeElements>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fontScheme name="template0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Words>2863</Words>
  <PresentationFormat>ユーザー設定</PresentationFormat>
  <Paragraphs>309</Paragraphs>
  <Slides>15</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15</vt:i4>
      </vt:variant>
    </vt:vector>
  </HeadingPairs>
  <TitlesOfParts>
    <vt:vector size="25" baseType="lpstr">
      <vt:lpstr>Futura Md</vt:lpstr>
      <vt:lpstr>HG丸ｺﾞｼｯｸM-PRO</vt:lpstr>
      <vt:lpstr>Meiryo UI</vt:lpstr>
      <vt:lpstr>メイリオ</vt:lpstr>
      <vt:lpstr>Arial</vt:lpstr>
      <vt:lpstr>Century</vt:lpstr>
      <vt:lpstr>Times New Roman</vt:lpstr>
      <vt:lpstr>Verdana</vt:lpstr>
      <vt:lpstr>Wingdings</vt:lpstr>
      <vt:lpstr>template02</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