
<file path=[Content_Types].xml><?xml version="1.0" encoding="utf-8"?>
<Types xmlns="http://schemas.openxmlformats.org/package/2006/content-types">
  <Default ContentType="image/x-emf" Extension="emf"/>
  <Default ContentType="image/gif" Extension="gif"/>
  <Default ContentType="image/jpeg" Extension="jpeg"/>
  <Default ContentType="image/png" Extension="png"/>
  <Default ContentType="application/vnd.openxmlformats-package.relationships+xml" Extension="rels"/>
  <Default ContentType="image/tiff" Extension="tif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7"/>
  </p:notesMasterIdLst>
  <p:handoutMasterIdLst>
    <p:handoutMasterId r:id="rId18"/>
  </p:handoutMasterIdLst>
  <p:sldIdLst>
    <p:sldId id="737" r:id="rId2"/>
    <p:sldId id="738" r:id="rId3"/>
    <p:sldId id="739" r:id="rId4"/>
    <p:sldId id="751" r:id="rId5"/>
    <p:sldId id="752" r:id="rId6"/>
    <p:sldId id="750" r:id="rId7"/>
    <p:sldId id="753" r:id="rId8"/>
    <p:sldId id="740" r:id="rId9"/>
    <p:sldId id="741" r:id="rId10"/>
    <p:sldId id="754" r:id="rId11"/>
    <p:sldId id="742" r:id="rId12"/>
    <p:sldId id="755" r:id="rId13"/>
    <p:sldId id="756" r:id="rId14"/>
    <p:sldId id="743" r:id="rId15"/>
    <p:sldId id="757" r:id="rId16"/>
  </p:sldIdLst>
  <p:sldSz cx="9904413" cy="6858000"/>
  <p:notesSz cx="6735763" cy="9866313"/>
  <p:defaultTextStyle>
    <a:defPPr>
      <a:defRPr lang="ja-JP"/>
    </a:defPPr>
    <a:lvl1pPr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10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10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10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10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1000"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後藤 嘉孝" initials="後藤" lastIdx="3" clrIdx="0">
    <p:extLst>
      <p:ext uri="{19B8F6BF-5375-455C-9EA6-DF929625EA0E}">
        <p15:presenceInfo xmlns:p15="http://schemas.microsoft.com/office/powerpoint/2012/main" userId="S-1-5-21-243183404-1056131372-120787423-491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4F4F"/>
    <a:srgbClr val="FFFFCC"/>
    <a:srgbClr val="ED7D31"/>
    <a:srgbClr val="006600"/>
    <a:srgbClr val="CCFFCC"/>
    <a:srgbClr val="99CC00"/>
    <a:srgbClr val="FFC000"/>
    <a:srgbClr val="DEEBF7"/>
    <a:srgbClr val="FFCC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14" autoAdjust="0"/>
    <p:restoredTop sz="91322" autoAdjust="0"/>
  </p:normalViewPr>
  <p:slideViewPr>
    <p:cSldViewPr snapToObjects="1">
      <p:cViewPr varScale="1">
        <p:scale>
          <a:sx n="96" d="100"/>
          <a:sy n="96" d="100"/>
        </p:scale>
        <p:origin x="1132" y="60"/>
      </p:cViewPr>
      <p:guideLst>
        <p:guide orient="horz" pos="2160"/>
        <p:guide pos="3120"/>
      </p:guideLst>
    </p:cSldViewPr>
  </p:slideViewPr>
  <p:notesTextViewPr>
    <p:cViewPr>
      <p:scale>
        <a:sx n="66" d="100"/>
        <a:sy n="66" d="100"/>
      </p:scale>
      <p:origin x="0" y="0"/>
    </p:cViewPr>
  </p:notesTextViewPr>
  <p:sorterViewPr>
    <p:cViewPr varScale="1">
      <p:scale>
        <a:sx n="1" d="1"/>
        <a:sy n="1" d="1"/>
      </p:scale>
      <p:origin x="0" y="0"/>
    </p:cViewPr>
  </p:sorter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notesMasters/notesMaster1.xml" Type="http://schemas.openxmlformats.org/officeDocument/2006/relationships/notesMaster"/><Relationship Id="rId18" Target="handoutMasters/handoutMaster1.xml" Type="http://schemas.openxmlformats.org/officeDocument/2006/relationships/handoutMaster"/><Relationship Id="rId19" Target="commentAuthors.xml" Type="http://schemas.openxmlformats.org/officeDocument/2006/relationships/commentAuthors"/><Relationship Id="rId2" Target="slides/slide1.xml" Type="http://schemas.openxmlformats.org/officeDocument/2006/relationships/slide"/><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defRPr sz="1200">
                <a:latin typeface="Arial" charset="0"/>
              </a:defRPr>
            </a:lvl1pPr>
          </a:lstStyle>
          <a:p>
            <a:pPr>
              <a:defRPr/>
            </a:pPr>
            <a:endParaRPr lang="en-US" altLang="ja-JP" dirty="0"/>
          </a:p>
        </p:txBody>
      </p:sp>
      <p:sp>
        <p:nvSpPr>
          <p:cNvPr id="108547" name="Rectangle 3"/>
          <p:cNvSpPr>
            <a:spLocks noGrp="1" noChangeArrowheads="1"/>
          </p:cNvSpPr>
          <p:nvPr>
            <p:ph type="dt" sz="quarter" idx="1"/>
          </p:nvPr>
        </p:nvSpPr>
        <p:spPr bwMode="auto">
          <a:xfrm>
            <a:off x="3814763" y="2"/>
            <a:ext cx="2919412"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lgn="r">
              <a:defRPr sz="1200">
                <a:latin typeface="Arial" charset="0"/>
              </a:defRPr>
            </a:lvl1pPr>
          </a:lstStyle>
          <a:p>
            <a:pPr>
              <a:defRPr/>
            </a:pPr>
            <a:endParaRPr lang="en-US" altLang="ja-JP" dirty="0"/>
          </a:p>
        </p:txBody>
      </p:sp>
      <p:sp>
        <p:nvSpPr>
          <p:cNvPr id="108548" name="Rectangle 4"/>
          <p:cNvSpPr>
            <a:spLocks noGrp="1" noChangeArrowheads="1"/>
          </p:cNvSpPr>
          <p:nvPr>
            <p:ph type="ftr" sz="quarter" idx="2"/>
          </p:nvPr>
        </p:nvSpPr>
        <p:spPr bwMode="auto">
          <a:xfrm>
            <a:off x="2" y="9371013"/>
            <a:ext cx="2919413"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defRPr sz="1200">
                <a:latin typeface="Arial" charset="0"/>
              </a:defRPr>
            </a:lvl1pPr>
          </a:lstStyle>
          <a:p>
            <a:pPr>
              <a:defRPr/>
            </a:pPr>
            <a:endParaRPr lang="en-US" altLang="ja-JP" dirty="0"/>
          </a:p>
        </p:txBody>
      </p:sp>
      <p:sp>
        <p:nvSpPr>
          <p:cNvPr id="108549" name="Rectangle 5"/>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lgn="r">
              <a:defRPr sz="1200">
                <a:latin typeface="Arial" charset="0"/>
              </a:defRPr>
            </a:lvl1pPr>
          </a:lstStyle>
          <a:p>
            <a:pPr>
              <a:defRPr/>
            </a:pPr>
            <a:fld id="{2176C844-0C2D-4CAB-9E0B-5BEE0AB77431}" type="slidenum">
              <a:rPr lang="en-US" altLang="ja-JP"/>
              <a:pPr>
                <a:defRPr/>
              </a:pPr>
              <a:t>‹#›</a:t>
            </a:fld>
            <a:endParaRPr lang="en-US" altLang="ja-JP" dirty="0"/>
          </a:p>
        </p:txBody>
      </p:sp>
    </p:spTree>
    <p:extLst>
      <p:ext uri="{BB962C8B-B14F-4D97-AF65-F5344CB8AC3E}">
        <p14:creationId xmlns:p14="http://schemas.microsoft.com/office/powerpoint/2010/main" val="8796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2" y="2"/>
            <a:ext cx="2919413"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defRPr sz="1200">
                <a:latin typeface="Arial" charset="0"/>
              </a:defRPr>
            </a:lvl1pPr>
          </a:lstStyle>
          <a:p>
            <a:pPr>
              <a:defRPr/>
            </a:pPr>
            <a:endParaRPr lang="en-US" altLang="ja-JP" dirty="0"/>
          </a:p>
        </p:txBody>
      </p:sp>
      <p:sp>
        <p:nvSpPr>
          <p:cNvPr id="8195" name="Rectangle 3"/>
          <p:cNvSpPr>
            <a:spLocks noGrp="1" noChangeArrowheads="1"/>
          </p:cNvSpPr>
          <p:nvPr>
            <p:ph type="dt" idx="1"/>
          </p:nvPr>
        </p:nvSpPr>
        <p:spPr bwMode="auto">
          <a:xfrm>
            <a:off x="3814763" y="2"/>
            <a:ext cx="2919412" cy="493713"/>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lvl1pPr algn="r">
              <a:defRPr sz="1200">
                <a:latin typeface="Arial" charset="0"/>
              </a:defRPr>
            </a:lvl1pPr>
          </a:lstStyle>
          <a:p>
            <a:pPr>
              <a:defRPr/>
            </a:pPr>
            <a:endParaRPr lang="en-US" altLang="ja-JP" dirty="0"/>
          </a:p>
        </p:txBody>
      </p:sp>
      <p:sp>
        <p:nvSpPr>
          <p:cNvPr id="86020" name="Rectangle 4"/>
          <p:cNvSpPr>
            <a:spLocks noGrp="1" noRot="1" noChangeAspect="1" noChangeArrowheads="1" noTextEdit="1"/>
          </p:cNvSpPr>
          <p:nvPr>
            <p:ph type="sldImg" idx="2"/>
          </p:nvPr>
        </p:nvSpPr>
        <p:spPr bwMode="auto">
          <a:xfrm>
            <a:off x="696913" y="739775"/>
            <a:ext cx="5343525" cy="3700463"/>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73102" y="4686300"/>
            <a:ext cx="5389563" cy="4440238"/>
          </a:xfrm>
          <a:prstGeom prst="rect">
            <a:avLst/>
          </a:prstGeom>
          <a:noFill/>
          <a:ln w="9525">
            <a:noFill/>
            <a:miter lim="800000"/>
            <a:headEnd/>
            <a:tailEnd/>
          </a:ln>
          <a:effectLst/>
        </p:spPr>
        <p:txBody>
          <a:bodyPr vert="horz" wrap="square" lIns="91418" tIns="45710" rIns="91418" bIns="4571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8198" name="Rectangle 6"/>
          <p:cNvSpPr>
            <a:spLocks noGrp="1" noChangeArrowheads="1"/>
          </p:cNvSpPr>
          <p:nvPr>
            <p:ph type="ftr" sz="quarter" idx="4"/>
          </p:nvPr>
        </p:nvSpPr>
        <p:spPr bwMode="auto">
          <a:xfrm>
            <a:off x="2" y="9371013"/>
            <a:ext cx="2919413"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defRPr sz="1200">
                <a:latin typeface="Arial" charset="0"/>
              </a:defRPr>
            </a:lvl1pPr>
          </a:lstStyle>
          <a:p>
            <a:pPr>
              <a:defRPr/>
            </a:pPr>
            <a:endParaRPr lang="en-US" altLang="ja-JP" dirty="0"/>
          </a:p>
        </p:txBody>
      </p:sp>
      <p:sp>
        <p:nvSpPr>
          <p:cNvPr id="8199"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18" tIns="45710" rIns="91418" bIns="45710" numCol="1" anchor="b" anchorCtr="0" compatLnSpc="1">
            <a:prstTxWarp prst="textNoShape">
              <a:avLst/>
            </a:prstTxWarp>
          </a:bodyPr>
          <a:lstStyle>
            <a:lvl1pPr algn="r">
              <a:defRPr sz="1200">
                <a:latin typeface="Arial" charset="0"/>
              </a:defRPr>
            </a:lvl1pPr>
          </a:lstStyle>
          <a:p>
            <a:pPr>
              <a:defRPr/>
            </a:pPr>
            <a:fld id="{A3A9B2AD-3E5E-4A36-8FB1-FEA1315A5918}" type="slidenum">
              <a:rPr lang="en-US" altLang="ja-JP"/>
              <a:pPr>
                <a:defRPr/>
              </a:pPr>
              <a:t>‹#›</a:t>
            </a:fld>
            <a:endParaRPr lang="en-US" altLang="ja-JP" dirty="0"/>
          </a:p>
        </p:txBody>
      </p:sp>
    </p:spTree>
    <p:extLst>
      <p:ext uri="{BB962C8B-B14F-4D97-AF65-F5344CB8AC3E}">
        <p14:creationId xmlns:p14="http://schemas.microsoft.com/office/powerpoint/2010/main" val="1815152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 name="Picture 23" descr="ブルー帯"/>
          <p:cNvPicPr>
            <a:picLocks noChangeAspect="1" noChangeArrowheads="1"/>
          </p:cNvPicPr>
          <p:nvPr userDrawn="1"/>
        </p:nvPicPr>
        <p:blipFill>
          <a:blip r:embed="rId2" cstate="print"/>
          <a:srcRect/>
          <a:stretch>
            <a:fillRect/>
          </a:stretch>
        </p:blipFill>
        <p:spPr bwMode="auto">
          <a:xfrm>
            <a:off x="0" y="0"/>
            <a:ext cx="9904413" cy="601663"/>
          </a:xfrm>
          <a:prstGeom prst="rect">
            <a:avLst/>
          </a:prstGeom>
          <a:noFill/>
          <a:ln w="9525">
            <a:noFill/>
            <a:miter lim="800000"/>
            <a:headEnd/>
            <a:tailEnd/>
          </a:ln>
        </p:spPr>
      </p:pic>
      <p:sp>
        <p:nvSpPr>
          <p:cNvPr id="4" name="Rectangle 4"/>
          <p:cNvSpPr>
            <a:spLocks noChangeArrowheads="1"/>
          </p:cNvSpPr>
          <p:nvPr userDrawn="1"/>
        </p:nvSpPr>
        <p:spPr bwMode="auto">
          <a:xfrm>
            <a:off x="663575" y="1258888"/>
            <a:ext cx="8650288" cy="122237"/>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5" name="Rectangle 5"/>
          <p:cNvSpPr>
            <a:spLocks noChangeArrowheads="1"/>
          </p:cNvSpPr>
          <p:nvPr userDrawn="1"/>
        </p:nvSpPr>
        <p:spPr bwMode="auto">
          <a:xfrm rot="10800000">
            <a:off x="592138" y="4028429"/>
            <a:ext cx="8650287" cy="120650"/>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pic>
        <p:nvPicPr>
          <p:cNvPr id="6" name="Picture 5" descr="footer"/>
          <p:cNvPicPr>
            <a:picLocks noChangeAspect="1" noChangeArrowheads="1"/>
          </p:cNvPicPr>
          <p:nvPr userDrawn="1"/>
        </p:nvPicPr>
        <p:blipFill>
          <a:blip r:embed="rId3" cstate="print"/>
          <a:srcRect/>
          <a:stretch>
            <a:fillRect/>
          </a:stretch>
        </p:blipFill>
        <p:spPr bwMode="auto">
          <a:xfrm>
            <a:off x="6203950" y="6534150"/>
            <a:ext cx="2743200" cy="323850"/>
          </a:xfrm>
          <a:prstGeom prst="rect">
            <a:avLst/>
          </a:prstGeom>
          <a:noFill/>
          <a:ln w="9525">
            <a:noFill/>
            <a:miter lim="800000"/>
            <a:headEnd/>
            <a:tailEnd/>
          </a:ln>
        </p:spPr>
      </p:pic>
      <p:sp>
        <p:nvSpPr>
          <p:cNvPr id="7" name="Text Box 4"/>
          <p:cNvSpPr txBox="1">
            <a:spLocks noChangeArrowheads="1"/>
          </p:cNvSpPr>
          <p:nvPr userDrawn="1"/>
        </p:nvSpPr>
        <p:spPr bwMode="auto">
          <a:xfrm>
            <a:off x="138113" y="6546850"/>
            <a:ext cx="3006725" cy="184150"/>
          </a:xfrm>
          <a:prstGeom prst="rect">
            <a:avLst/>
          </a:prstGeom>
          <a:noFill/>
          <a:ln w="9525">
            <a:noFill/>
            <a:miter lim="800000"/>
            <a:headEnd/>
            <a:tailEnd/>
          </a:ln>
          <a:effectLst/>
        </p:spPr>
        <p:txBody>
          <a:bodyPr wrap="none">
            <a:spAutoFit/>
          </a:bodyPr>
          <a:lstStyle/>
          <a:p>
            <a:pPr>
              <a:defRPr/>
            </a:pPr>
            <a:r>
              <a:rPr lang="en-US" altLang="ja-JP" sz="600" dirty="0">
                <a:latin typeface="Arial" charset="0"/>
              </a:rPr>
              <a:t>Copyright(C)2007 Mizuho Information &amp; Research Institute Inc. All Rights Reserved</a:t>
            </a:r>
          </a:p>
        </p:txBody>
      </p:sp>
      <p:pic>
        <p:nvPicPr>
          <p:cNvPr id="8" name="Picture 12" descr="C:\Users\9049150\Desktop\slogan_basic.gif"/>
          <p:cNvPicPr>
            <a:picLocks noChangeAspect="1" noChangeArrowheads="1"/>
          </p:cNvPicPr>
          <p:nvPr userDrawn="1"/>
        </p:nvPicPr>
        <p:blipFill>
          <a:blip r:embed="rId4" cstate="print"/>
          <a:srcRect/>
          <a:stretch>
            <a:fillRect/>
          </a:stretch>
        </p:blipFill>
        <p:spPr bwMode="auto">
          <a:xfrm>
            <a:off x="8997950" y="6400800"/>
            <a:ext cx="906463" cy="4572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2012"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2012"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2012"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0FB0C62E-EFB5-4996-99EF-ECAFAE8041B2}" type="slidenum">
              <a:rPr lang="en-US" altLang="ja-JP"/>
              <a:pPr>
                <a:defRPr/>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18186"/>
            <a:ext cx="8913813" cy="799452"/>
          </a:xfrm>
          <a:prstGeom prst="rect">
            <a:avLst/>
          </a:prstGeom>
        </p:spPr>
        <p:txBody>
          <a:bodyPr/>
          <a:lstStyle/>
          <a:p>
            <a:r>
              <a:rPr lang="ja-JP" altLang="en-US" dirty="0"/>
              <a:t>マスタ タイトルの書式設定</a:t>
            </a:r>
          </a:p>
        </p:txBody>
      </p:sp>
      <p:sp>
        <p:nvSpPr>
          <p:cNvPr id="3" name="縦書きテキスト プレースホルダ 2"/>
          <p:cNvSpPr>
            <a:spLocks noGrp="1"/>
          </p:cNvSpPr>
          <p:nvPr>
            <p:ph type="body" orient="vert" idx="1"/>
          </p:nvPr>
        </p:nvSpPr>
        <p:spPr>
          <a:xfrm>
            <a:off x="495300" y="1600200"/>
            <a:ext cx="8913813"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3B1A60F4-1EFA-484E-8A34-9B0F940689EF}" type="slidenum">
              <a:rPr lang="en-US" altLang="ja-JP"/>
              <a:pPr>
                <a:defRPr/>
              </a:pPr>
              <a:t>‹#›</a:t>
            </a:fld>
            <a:endParaRPr lang="en-US" altLang="ja-JP"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618186"/>
            <a:ext cx="2227263" cy="5507977"/>
          </a:xfrm>
          <a:prstGeom prst="rect">
            <a:avLst/>
          </a:prstGeom>
        </p:spPr>
        <p:txBody>
          <a:bodyPr vert="eaVert"/>
          <a:lstStyle/>
          <a:p>
            <a:r>
              <a:rPr lang="ja-JP" altLang="en-US" dirty="0"/>
              <a:t>マスタ タイトルの書式設定</a:t>
            </a:r>
          </a:p>
        </p:txBody>
      </p:sp>
      <p:sp>
        <p:nvSpPr>
          <p:cNvPr id="3" name="縦書きテキスト プレースホルダ 2"/>
          <p:cNvSpPr>
            <a:spLocks noGrp="1"/>
          </p:cNvSpPr>
          <p:nvPr>
            <p:ph type="body" orient="vert" idx="1"/>
          </p:nvPr>
        </p:nvSpPr>
        <p:spPr>
          <a:xfrm>
            <a:off x="495300" y="618186"/>
            <a:ext cx="6534150" cy="5507977"/>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sldNum" sz="quarter" idx="10"/>
          </p:nvPr>
        </p:nvSpPr>
        <p:spPr>
          <a:ln/>
        </p:spPr>
        <p:txBody>
          <a:bodyPr/>
          <a:lstStyle>
            <a:lvl1pPr>
              <a:defRPr/>
            </a:lvl1pPr>
          </a:lstStyle>
          <a:p>
            <a:pPr>
              <a:defRPr/>
            </a:pPr>
            <a:fld id="{AD18438C-D074-4269-84F6-29BC63226E7C}" type="slidenum">
              <a:rPr lang="en-US" altLang="ja-JP"/>
              <a:pPr>
                <a:defRPr/>
              </a:pPr>
              <a:t>‹#›</a:t>
            </a:fld>
            <a:endParaRPr lang="en-US" altLang="ja-JP"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643944"/>
            <a:ext cx="8913813" cy="5482219"/>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6"/>
          <p:cNvSpPr>
            <a:spLocks noGrp="1" noChangeArrowheads="1"/>
          </p:cNvSpPr>
          <p:nvPr>
            <p:ph type="sldNum" sz="quarter" idx="10"/>
          </p:nvPr>
        </p:nvSpPr>
        <p:spPr>
          <a:ln/>
        </p:spPr>
        <p:txBody>
          <a:bodyPr/>
          <a:lstStyle>
            <a:lvl1pPr>
              <a:defRPr/>
            </a:lvl1pPr>
          </a:lstStyle>
          <a:p>
            <a:pPr>
              <a:defRPr/>
            </a:pPr>
            <a:fld id="{F3B8F625-70A9-463A-98C1-400261E67B61}" type="slidenum">
              <a:rPr lang="en-US" altLang="ja-JP"/>
              <a:pPr>
                <a:defRPr/>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sp>
        <p:nvSpPr>
          <p:cNvPr id="4" name="Rectangle 4"/>
          <p:cNvSpPr>
            <a:spLocks noChangeArrowheads="1"/>
          </p:cNvSpPr>
          <p:nvPr userDrawn="1"/>
        </p:nvSpPr>
        <p:spPr bwMode="auto">
          <a:xfrm>
            <a:off x="663575" y="1258888"/>
            <a:ext cx="8650288" cy="122237"/>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5" name="Rectangle 5"/>
          <p:cNvSpPr>
            <a:spLocks noChangeArrowheads="1"/>
          </p:cNvSpPr>
          <p:nvPr userDrawn="1"/>
        </p:nvSpPr>
        <p:spPr bwMode="auto">
          <a:xfrm rot="10800000">
            <a:off x="592138" y="4028429"/>
            <a:ext cx="8650287" cy="120650"/>
          </a:xfrm>
          <a:prstGeom prst="rect">
            <a:avLst/>
          </a:prstGeom>
          <a:gradFill rotWithShape="1">
            <a:gsLst>
              <a:gs pos="0">
                <a:srgbClr val="333399"/>
              </a:gs>
              <a:gs pos="100000">
                <a:schemeClr val="bg1">
                  <a:alpha val="0"/>
                </a:schemeClr>
              </a:gs>
            </a:gsLst>
            <a:lin ang="0" scaled="1"/>
          </a:gradFill>
          <a:ln w="9525">
            <a:noFill/>
            <a:miter lim="800000"/>
            <a:headEnd/>
            <a:tailEnd/>
          </a:ln>
          <a:effectLst/>
        </p:spPr>
        <p:txBody>
          <a:bodyPr wrap="none" anchor="ctr"/>
          <a:lstStyle>
            <a:defPPr>
              <a:defRPr lang="ja-JP"/>
            </a:defPPr>
            <a:lvl1pPr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1pPr>
            <a:lvl2pPr marL="4572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2pPr>
            <a:lvl3pPr marL="9144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3pPr>
            <a:lvl4pPr marL="13716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4pPr>
            <a:lvl5pPr marL="1828800" algn="ctr" rtl="0" fontAlgn="base">
              <a:spcBef>
                <a:spcPct val="50000"/>
              </a:spcBef>
              <a:spcAft>
                <a:spcPct val="0"/>
              </a:spcAft>
              <a:defRPr kumimoji="1" sz="1400" kern="1200">
                <a:solidFill>
                  <a:schemeClr val="tx1"/>
                </a:solidFill>
                <a:latin typeface="Futura Md" pitchFamily="34" charset="0"/>
                <a:ea typeface="ＭＳ Ｐゴシック" pitchFamily="50" charset="-128"/>
                <a:cs typeface="+mn-cs"/>
              </a:defRPr>
            </a:lvl5pPr>
            <a:lvl6pPr marL="2286000" algn="l" defTabSz="914400" rtl="0" eaLnBrk="1" latinLnBrk="0" hangingPunct="1">
              <a:defRPr kumimoji="1" sz="1400" kern="1200">
                <a:solidFill>
                  <a:schemeClr val="tx1"/>
                </a:solidFill>
                <a:latin typeface="Futura Md" pitchFamily="34" charset="0"/>
                <a:ea typeface="ＭＳ Ｐゴシック" pitchFamily="50" charset="-128"/>
                <a:cs typeface="+mn-cs"/>
              </a:defRPr>
            </a:lvl6pPr>
            <a:lvl7pPr marL="2743200" algn="l" defTabSz="914400" rtl="0" eaLnBrk="1" latinLnBrk="0" hangingPunct="1">
              <a:defRPr kumimoji="1" sz="1400" kern="1200">
                <a:solidFill>
                  <a:schemeClr val="tx1"/>
                </a:solidFill>
                <a:latin typeface="Futura Md" pitchFamily="34" charset="0"/>
                <a:ea typeface="ＭＳ Ｐゴシック" pitchFamily="50" charset="-128"/>
                <a:cs typeface="+mn-cs"/>
              </a:defRPr>
            </a:lvl7pPr>
            <a:lvl8pPr marL="3200400" algn="l" defTabSz="914400" rtl="0" eaLnBrk="1" latinLnBrk="0" hangingPunct="1">
              <a:defRPr kumimoji="1" sz="1400" kern="1200">
                <a:solidFill>
                  <a:schemeClr val="tx1"/>
                </a:solidFill>
                <a:latin typeface="Futura Md" pitchFamily="34" charset="0"/>
                <a:ea typeface="ＭＳ Ｐゴシック" pitchFamily="50" charset="-128"/>
                <a:cs typeface="+mn-cs"/>
              </a:defRPr>
            </a:lvl8pPr>
            <a:lvl9pPr marL="3657600" algn="l" defTabSz="914400" rtl="0" eaLnBrk="1" latinLnBrk="0" hangingPunct="1">
              <a:defRPr kumimoji="1" sz="1400" kern="1200">
                <a:solidFill>
                  <a:schemeClr val="tx1"/>
                </a:solidFill>
                <a:latin typeface="Futura Md" pitchFamily="34" charset="0"/>
                <a:ea typeface="ＭＳ Ｐゴシック" pitchFamily="50" charset="-128"/>
                <a:cs typeface="+mn-cs"/>
              </a:defRPr>
            </a:lvl9pPr>
          </a:lstStyle>
          <a:p>
            <a:pPr>
              <a:defRPr/>
            </a:pPr>
            <a:endParaRPr lang="ja-JP" altLang="en-US"/>
          </a:p>
        </p:txBody>
      </p:sp>
      <p:sp>
        <p:nvSpPr>
          <p:cNvPr id="9" name="正方形/長方形 8"/>
          <p:cNvSpPr/>
          <p:nvPr userDrawn="1"/>
        </p:nvSpPr>
        <p:spPr>
          <a:xfrm>
            <a:off x="0" y="0"/>
            <a:ext cx="9904413" cy="584684"/>
          </a:xfrm>
          <a:prstGeom prst="rect">
            <a:avLst/>
          </a:prstGeom>
          <a:solidFill>
            <a:srgbClr val="140078"/>
          </a:solidFill>
          <a:ln>
            <a:solidFill>
              <a:srgbClr val="1400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719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756" y="61966"/>
            <a:ext cx="7970838" cy="486714"/>
          </a:xfrm>
          <a:prstGeom prst="rect">
            <a:avLst/>
          </a:prstGeom>
        </p:spPr>
        <p:txBody>
          <a:bodyPr/>
          <a:lstStyle>
            <a:lvl1pPr algn="l">
              <a:defRPr sz="2400">
                <a:solidFill>
                  <a:schemeClr val="bg1"/>
                </a:solidFill>
              </a:defRPr>
            </a:lvl1pPr>
          </a:lstStyle>
          <a:p>
            <a:r>
              <a:rPr lang="ja-JP" altLang="en-US" dirty="0"/>
              <a:t>マスタ タイトルの書式設定</a:t>
            </a:r>
          </a:p>
        </p:txBody>
      </p:sp>
      <p:sp>
        <p:nvSpPr>
          <p:cNvPr id="3" name="コンテンツ プレースホルダ 2"/>
          <p:cNvSpPr>
            <a:spLocks noGrp="1"/>
          </p:cNvSpPr>
          <p:nvPr>
            <p:ph idx="1" hasCustomPrompt="1"/>
          </p:nvPr>
        </p:nvSpPr>
        <p:spPr>
          <a:xfrm>
            <a:off x="495300" y="1124744"/>
            <a:ext cx="9351963" cy="5001419"/>
          </a:xfrm>
          <a:prstGeom prst="rect">
            <a:avLst/>
          </a:prstGeom>
        </p:spPr>
        <p:txBody>
          <a:bodyPr/>
          <a:lstStyle>
            <a:lvl1pPr marL="342900" indent="-342900">
              <a:buFont typeface="Wingdings" panose="05000000000000000000" pitchFamily="2" charset="2"/>
              <a:buChar char="l"/>
              <a:defRPr sz="2400"/>
            </a:lvl1pPr>
            <a:lvl2pPr marL="742950" indent="-285750">
              <a:buFont typeface="Wingdings" panose="05000000000000000000" pitchFamily="2" charset="2"/>
              <a:buChar char="ü"/>
              <a:defRPr sz="2400" baseline="0"/>
            </a:lvl2pPr>
            <a:lvl3pPr marL="1371600" indent="-457200">
              <a:buFont typeface="Wingdings" panose="05000000000000000000" pitchFamily="2" charset="2"/>
              <a:buChar char="p"/>
              <a:defRPr sz="2000" baseline="0"/>
            </a:lvl3pPr>
            <a:lvl4pPr>
              <a:defRPr baseline="0"/>
            </a:lvl4pPr>
            <a:lvl5pPr>
              <a:defRPr/>
            </a:lvl5pPr>
          </a:lstStyle>
          <a:p>
            <a:pPr lvl="0"/>
            <a:r>
              <a:rPr lang="ja-JP" altLang="en-US" dirty="0"/>
              <a:t> マスタ テキストの書式設定</a:t>
            </a:r>
          </a:p>
          <a:p>
            <a:pPr lvl="1"/>
            <a:r>
              <a:rPr lang="ja-JP" altLang="en-US" dirty="0"/>
              <a:t> 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 第 </a:t>
            </a:r>
            <a:r>
              <a:rPr lang="en-US" altLang="ja-JP" dirty="0"/>
              <a:t>4 </a:t>
            </a:r>
            <a:r>
              <a:rPr lang="ja-JP" altLang="en-US" dirty="0"/>
              <a:t>レベル</a:t>
            </a:r>
          </a:p>
          <a:p>
            <a:pPr lvl="4"/>
            <a:r>
              <a:rPr lang="ja-JP" altLang="en-US" dirty="0"/>
              <a:t> 第 </a:t>
            </a:r>
            <a:r>
              <a:rPr lang="en-US" altLang="ja-JP" dirty="0"/>
              <a:t>5 </a:t>
            </a:r>
            <a:r>
              <a:rPr lang="ja-JP" altLang="en-US" dirty="0"/>
              <a:t>レベル</a:t>
            </a:r>
          </a:p>
        </p:txBody>
      </p:sp>
      <p:sp>
        <p:nvSpPr>
          <p:cNvPr id="4" name="Rectangle 6"/>
          <p:cNvSpPr>
            <a:spLocks noGrp="1" noChangeArrowheads="1"/>
          </p:cNvSpPr>
          <p:nvPr>
            <p:ph type="sldNum" sz="quarter" idx="10"/>
          </p:nvPr>
        </p:nvSpPr>
        <p:spPr>
          <a:xfrm>
            <a:off x="7535863" y="6489340"/>
            <a:ext cx="2311400" cy="288032"/>
          </a:xfrm>
          <a:ln/>
        </p:spPr>
        <p:txBody>
          <a:bodyPr/>
          <a:lstStyle>
            <a:lvl1pPr>
              <a:defRPr/>
            </a:lvl1pPr>
          </a:lstStyle>
          <a:p>
            <a:pPr>
              <a:defRPr/>
            </a:pPr>
            <a:fld id="{F53F1FDE-4C1B-409F-92A1-F9E46004E66B}" type="slidenum">
              <a:rPr lang="en-US" altLang="ja-JP"/>
              <a:pPr>
                <a:defRPr/>
              </a:pPr>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18512"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18512"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40433FD9-0C98-421A-91A6-F353866EA880}" type="slidenum">
              <a:rPr lang="en-US" altLang="ja-JP"/>
              <a:pPr>
                <a:defRPr/>
              </a:pPr>
              <a:t>‹#›</a:t>
            </a:fld>
            <a:endParaRPr lang="en-US"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05306"/>
            <a:ext cx="8913813" cy="812331"/>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0"/>
            <a:ext cx="4379913"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7613"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sldNum" sz="quarter" idx="10"/>
          </p:nvPr>
        </p:nvSpPr>
        <p:spPr>
          <a:ln/>
        </p:spPr>
        <p:txBody>
          <a:bodyPr/>
          <a:lstStyle>
            <a:lvl1pPr>
              <a:defRPr/>
            </a:lvl1pPr>
          </a:lstStyle>
          <a:p>
            <a:pPr>
              <a:defRPr/>
            </a:pPr>
            <a:fld id="{98018AEA-ADF5-4E33-A0BC-3993E57185BB}" type="slidenum">
              <a:rPr lang="en-US" altLang="ja-JP"/>
              <a:pPr>
                <a:defRPr/>
              </a:pPr>
              <a:t>‹#›</a:t>
            </a:fld>
            <a:endParaRPr lang="en-US"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31064"/>
            <a:ext cx="8913813" cy="786573"/>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0788"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0788"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sldNum" sz="quarter" idx="10"/>
          </p:nvPr>
        </p:nvSpPr>
        <p:spPr>
          <a:ln/>
        </p:spPr>
        <p:txBody>
          <a:bodyPr/>
          <a:lstStyle>
            <a:lvl1pPr>
              <a:defRPr/>
            </a:lvl1pPr>
          </a:lstStyle>
          <a:p>
            <a:pPr>
              <a:defRPr/>
            </a:pPr>
            <a:fld id="{6BF15361-A384-4AFD-AD36-50118070ABA5}" type="slidenum">
              <a:rPr lang="en-US" altLang="ja-JP"/>
              <a:pPr>
                <a:defRPr/>
              </a:pPr>
              <a:t>‹#›</a:t>
            </a:fld>
            <a:endParaRPr lang="en-US"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Rectangle 6"/>
          <p:cNvSpPr>
            <a:spLocks noGrp="1" noChangeArrowheads="1"/>
          </p:cNvSpPr>
          <p:nvPr>
            <p:ph type="sldNum" sz="quarter" idx="10"/>
          </p:nvPr>
        </p:nvSpPr>
        <p:spPr>
          <a:ln/>
        </p:spPr>
        <p:txBody>
          <a:bodyPr/>
          <a:lstStyle>
            <a:lvl1pPr>
              <a:defRPr/>
            </a:lvl1pPr>
          </a:lstStyle>
          <a:p>
            <a:pPr>
              <a:defRPr/>
            </a:pPr>
            <a:fld id="{51977D8E-232F-44E6-B3AC-BCDC4EFCC3C6}" type="slidenum">
              <a:rPr lang="en-US" altLang="ja-JP"/>
              <a:pPr>
                <a:defRPr/>
              </a:pPr>
              <a:t>‹#›</a:t>
            </a:fld>
            <a:endParaRPr lang="en-US"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002984A-7484-4FEC-BC62-C00F57375F2B}" type="slidenum">
              <a:rPr lang="en-US" altLang="ja-JP"/>
              <a:pPr>
                <a:defRPr/>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1913"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52BDC4C5-01BB-425B-9DEE-75B589154AF2}" type="slidenum">
              <a:rPr lang="en-US" altLang="ja-JP"/>
              <a:pPr>
                <a:defRPr/>
              </a:pPr>
              <a:t>‹#›</a:t>
            </a:fld>
            <a:endParaRPr lang="en-US" altLang="ja-JP"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65100" y="656692"/>
            <a:ext cx="45719" cy="6136434"/>
          </a:xfrm>
          <a:prstGeom prst="rect">
            <a:avLst/>
          </a:prstGeom>
          <a:solidFill>
            <a:srgbClr val="140078"/>
          </a:solidFill>
          <a:ln w="9525">
            <a:noFill/>
            <a:miter lim="800000"/>
            <a:headEnd/>
            <a:tailEnd/>
          </a:ln>
          <a:effectLst/>
        </p:spPr>
        <p:txBody>
          <a:bodyPr wrap="none" anchor="ctr"/>
          <a:lstStyle/>
          <a:p>
            <a:pPr>
              <a:defRPr/>
            </a:pPr>
            <a:endParaRPr lang="ja-JP" altLang="en-US">
              <a:latin typeface="Arial" charset="0"/>
            </a:endParaRPr>
          </a:p>
        </p:txBody>
      </p:sp>
      <p:sp>
        <p:nvSpPr>
          <p:cNvPr id="4099" name="Line 3"/>
          <p:cNvSpPr>
            <a:spLocks noChangeShapeType="1"/>
          </p:cNvSpPr>
          <p:nvPr userDrawn="1"/>
        </p:nvSpPr>
        <p:spPr bwMode="auto">
          <a:xfrm>
            <a:off x="165100" y="6633356"/>
            <a:ext cx="8759825" cy="0"/>
          </a:xfrm>
          <a:prstGeom prst="line">
            <a:avLst/>
          </a:prstGeom>
          <a:noFill/>
          <a:ln w="12700">
            <a:solidFill>
              <a:srgbClr val="140078"/>
            </a:solidFill>
            <a:round/>
            <a:headEnd/>
            <a:tailEnd/>
          </a:ln>
          <a:effectLst/>
        </p:spPr>
        <p:txBody>
          <a:bodyPr/>
          <a:lstStyle/>
          <a:p>
            <a:pPr>
              <a:defRPr/>
            </a:pPr>
            <a:endParaRPr lang="ja-JP" altLang="en-US">
              <a:latin typeface="Arial" charset="0"/>
            </a:endParaRPr>
          </a:p>
        </p:txBody>
      </p:sp>
      <p:sp>
        <p:nvSpPr>
          <p:cNvPr id="4102" name="Rectangle 6"/>
          <p:cNvSpPr>
            <a:spLocks noGrp="1" noChangeArrowheads="1"/>
          </p:cNvSpPr>
          <p:nvPr>
            <p:ph type="sldNum" sz="quarter" idx="4"/>
          </p:nvPr>
        </p:nvSpPr>
        <p:spPr bwMode="auto">
          <a:xfrm>
            <a:off x="7535863" y="6561348"/>
            <a:ext cx="2311400"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Verdana" pitchFamily="34" charset="0"/>
              </a:defRPr>
            </a:lvl1pPr>
          </a:lstStyle>
          <a:p>
            <a:pPr>
              <a:defRPr/>
            </a:pPr>
            <a:fld id="{40D4CF93-12FB-44B0-8681-65D8CBF54043}" type="slidenum">
              <a:rPr lang="en-US" altLang="ja-JP"/>
              <a:pPr>
                <a:defRPr/>
              </a:pPr>
              <a:t>‹#›</a:t>
            </a:fld>
            <a:endParaRPr lang="en-US" altLang="ja-JP" dirty="0"/>
          </a:p>
        </p:txBody>
      </p:sp>
      <p:sp>
        <p:nvSpPr>
          <p:cNvPr id="9" name="正方形/長方形 8"/>
          <p:cNvSpPr/>
          <p:nvPr userDrawn="1"/>
        </p:nvSpPr>
        <p:spPr>
          <a:xfrm>
            <a:off x="0" y="0"/>
            <a:ext cx="9904413" cy="584684"/>
          </a:xfrm>
          <a:prstGeom prst="rect">
            <a:avLst/>
          </a:prstGeom>
          <a:solidFill>
            <a:srgbClr val="140078"/>
          </a:solidFill>
          <a:ln>
            <a:solidFill>
              <a:srgbClr val="1400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 Id="rId3" Target="../media/image5.png" Type="http://schemas.openxmlformats.org/officeDocument/2006/relationships/image"/><Relationship Id="rId4" Target="../media/image6.png" Type="http://schemas.openxmlformats.org/officeDocument/2006/relationships/image"/><Relationship Id="rId5" Target="../media/image7.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3.emf" Type="http://schemas.openxmlformats.org/officeDocument/2006/relationships/image"/><Relationship Id="rId3" Target="../media/image14.tiff" Type="http://schemas.openxmlformats.org/officeDocument/2006/relationships/image"/><Relationship Id="rId4" Target="../media/image15.tiff"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6.emf"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7.e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8.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9.gif" Type="http://schemas.openxmlformats.org/officeDocument/2006/relationships/image"/><Relationship Id="rId3" Target="../media/image10.gif" Type="http://schemas.openxmlformats.org/officeDocument/2006/relationships/image"/><Relationship Id="rId4" Target="../media/image11.gif" Type="http://schemas.openxmlformats.org/officeDocument/2006/relationships/image"/><Relationship Id="rId5" Target="../media/image12.gif"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13.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社内安全衛生教育用資料</a:t>
            </a:r>
          </a:p>
        </p:txBody>
      </p:sp>
      <p:sp>
        <p:nvSpPr>
          <p:cNvPr id="4" name="テキスト ボックス 5"/>
          <p:cNvSpPr txBox="1">
            <a:spLocks noChangeArrowheads="1"/>
          </p:cNvSpPr>
          <p:nvPr/>
        </p:nvSpPr>
        <p:spPr bwMode="auto">
          <a:xfrm>
            <a:off x="2123174" y="1988840"/>
            <a:ext cx="5673348" cy="1569660"/>
          </a:xfrm>
          <a:prstGeom prst="rect">
            <a:avLst/>
          </a:prstGeom>
          <a:noFill/>
          <a:ln w="9525">
            <a:noFill/>
            <a:miter lim="800000"/>
            <a:headEnd/>
            <a:tailEnd/>
          </a:ln>
        </p:spPr>
        <p:txBody>
          <a:bodyPr wrap="none">
            <a:spAutoFit/>
          </a:bodyPr>
          <a:lstStyle/>
          <a:p>
            <a:r>
              <a:rPr lang="ja-JP" altLang="en-US"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ラベル表示を活用した</a:t>
            </a:r>
            <a:endParaRPr lang="en-US" altLang="ja-JP"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48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健康障害防止の取組</a:t>
            </a:r>
          </a:p>
        </p:txBody>
      </p:sp>
      <p:sp>
        <p:nvSpPr>
          <p:cNvPr id="5" name="テキスト ボックス 7"/>
          <p:cNvSpPr txBox="1">
            <a:spLocks noChangeArrowheads="1"/>
          </p:cNvSpPr>
          <p:nvPr/>
        </p:nvSpPr>
        <p:spPr bwMode="auto">
          <a:xfrm>
            <a:off x="2089874" y="4545124"/>
            <a:ext cx="5726248" cy="1446550"/>
          </a:xfrm>
          <a:prstGeom prst="rect">
            <a:avLst/>
          </a:prstGeom>
          <a:noFill/>
          <a:ln w="9525">
            <a:noFill/>
            <a:miter lim="800000"/>
            <a:headEnd/>
            <a:tailEnd/>
          </a:ln>
        </p:spPr>
        <p:txBody>
          <a:bodyPr wrap="none">
            <a:spAutoFit/>
          </a:bodyPr>
          <a:lstStyle/>
          <a:p>
            <a:pPr algn="ctr"/>
            <a:r>
              <a:rPr lang="en-US" altLang="ja-JP"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○○部○○チーム</a:t>
            </a:r>
            <a:r>
              <a:rPr lang="en-US" altLang="ja-JP"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（所属等）</a:t>
            </a:r>
            <a:endParaRPr lang="en-US" altLang="ja-JP"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800" b="1" dirty="0">
                <a:solidFill>
                  <a:srgbClr val="140078"/>
                </a:solidFill>
                <a:latin typeface="Meiryo UI" panose="020B0604030504040204" pitchFamily="50" charset="-128"/>
                <a:ea typeface="Meiryo UI" panose="020B0604030504040204" pitchFamily="50" charset="-128"/>
                <a:cs typeface="Meiryo UI" panose="020B0604030504040204" pitchFamily="50" charset="-128"/>
              </a:rPr>
              <a:t>○○（名前）</a:t>
            </a:r>
          </a:p>
        </p:txBody>
      </p:sp>
      <p:sp>
        <p:nvSpPr>
          <p:cNvPr id="6" name="角丸四角形吹き出し 5"/>
          <p:cNvSpPr/>
          <p:nvPr/>
        </p:nvSpPr>
        <p:spPr>
          <a:xfrm>
            <a:off x="6644394" y="5301208"/>
            <a:ext cx="2950526" cy="1232914"/>
          </a:xfrm>
          <a:prstGeom prst="wedgeRoundRectCallout">
            <a:avLst>
              <a:gd name="adj1" fmla="val -20833"/>
              <a:gd name="adj2" fmla="val -58849"/>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適宜、所属や名前などを編集してご活用ください。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また、注意事項はこのようにコメントを記載しておりますので参考にしてください。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（印刷時やスクリーンへの投影時は適宜削除してください。）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 name="グループ化 2">
            <a:extLst>
              <a:ext uri="{FF2B5EF4-FFF2-40B4-BE49-F238E27FC236}">
                <a16:creationId xmlns:a16="http://schemas.microsoft.com/office/drawing/2014/main" id="{24B74677-1C6F-4B9D-A1DA-84CB4F4993D6}"/>
              </a:ext>
            </a:extLst>
          </p:cNvPr>
          <p:cNvGrpSpPr/>
          <p:nvPr/>
        </p:nvGrpSpPr>
        <p:grpSpPr>
          <a:xfrm>
            <a:off x="242239" y="800748"/>
            <a:ext cx="1629155" cy="360000"/>
            <a:chOff x="242239" y="800748"/>
            <a:chExt cx="1629155" cy="360000"/>
          </a:xfrm>
        </p:grpSpPr>
        <p:pic>
          <p:nvPicPr>
            <p:cNvPr id="7" name="Picture 87">
              <a:extLst>
                <a:ext uri="{FF2B5EF4-FFF2-40B4-BE49-F238E27FC236}">
                  <a16:creationId xmlns:a16="http://schemas.microsoft.com/office/drawing/2014/main" id="{D9CC43D6-E70F-43FB-B97E-1DD44AF2606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7499" y="800748"/>
              <a:ext cx="360000"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88">
              <a:extLst>
                <a:ext uri="{FF2B5EF4-FFF2-40B4-BE49-F238E27FC236}">
                  <a16:creationId xmlns:a16="http://schemas.microsoft.com/office/drawing/2014/main" id="{A7661CB0-C840-43F3-B08B-E4816560A82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4447" y="800748"/>
              <a:ext cx="360000"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Picture 90">
              <a:extLst>
                <a:ext uri="{FF2B5EF4-FFF2-40B4-BE49-F238E27FC236}">
                  <a16:creationId xmlns:a16="http://schemas.microsoft.com/office/drawing/2014/main" id="{1AB47222-8C08-4C38-84F8-8165AA34A89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11394" y="800748"/>
              <a:ext cx="360000"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 name="Picture 85">
              <a:extLst>
                <a:ext uri="{FF2B5EF4-FFF2-40B4-BE49-F238E27FC236}">
                  <a16:creationId xmlns:a16="http://schemas.microsoft.com/office/drawing/2014/main" id="{7D82EB09-60B6-43ED-B327-E5BDE619F60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42239" y="800748"/>
              <a:ext cx="348312" cy="3600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Tree>
    <p:extLst>
      <p:ext uri="{BB962C8B-B14F-4D97-AF65-F5344CB8AC3E}">
        <p14:creationId xmlns:p14="http://schemas.microsoft.com/office/powerpoint/2010/main" val="1872416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4520158" y="4797150"/>
            <a:ext cx="5327104" cy="1435117"/>
          </a:xfrm>
          <a:prstGeom prst="rect">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コンテンツ プレースホルダー 6"/>
          <p:cNvSpPr>
            <a:spLocks noGrp="1"/>
          </p:cNvSpPr>
          <p:nvPr>
            <p:ph idx="1"/>
          </p:nvPr>
        </p:nvSpPr>
        <p:spPr>
          <a:xfrm>
            <a:off x="4088110" y="654784"/>
            <a:ext cx="5759153" cy="5471379"/>
          </a:xfrm>
        </p:spPr>
        <p:txBody>
          <a:bodyPr/>
          <a:lstStyle/>
          <a:p>
            <a:r>
              <a:rPr kumimoji="1" lang="ja-JP" altLang="en-US" dirty="0">
                <a:latin typeface="Meiryo UI" panose="020B0604030504040204" pitchFamily="50" charset="-128"/>
                <a:ea typeface="Meiryo UI" panose="020B0604030504040204" pitchFamily="50" charset="-128"/>
              </a:rPr>
              <a:t>塗料のラベル（例）を確認しよう</a:t>
            </a:r>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蒸気を吸入しないように十分に換気</a:t>
            </a:r>
            <a:endParaRPr lang="en-US" altLang="ja-JP" dirty="0">
              <a:latin typeface="Meiryo UI" panose="020B0604030504040204" pitchFamily="50" charset="-128"/>
              <a:ea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rPr>
              <a:t>保護具を着用</a:t>
            </a:r>
            <a:endParaRPr lang="en-US" altLang="ja-JP" dirty="0">
              <a:latin typeface="Meiryo UI" panose="020B0604030504040204" pitchFamily="50" charset="-128"/>
              <a:ea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rPr>
              <a:t>呼吸用保護具、保護手袋、保護メガネ</a:t>
            </a:r>
            <a:endParaRPr lang="en-US" altLang="ja-JP" dirty="0">
              <a:latin typeface="Meiryo UI" panose="020B0604030504040204" pitchFamily="50" charset="-128"/>
              <a:ea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10</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有害性情報と注意書きの確認</a:t>
            </a:r>
          </a:p>
        </p:txBody>
      </p:sp>
      <p:pic>
        <p:nvPicPr>
          <p:cNvPr id="6" name="図 5"/>
          <p:cNvPicPr>
            <a:picLocks noChangeAspect="1"/>
          </p:cNvPicPr>
          <p:nvPr/>
        </p:nvPicPr>
        <p:blipFill>
          <a:blip r:embed="rId2"/>
          <a:stretch>
            <a:fillRect/>
          </a:stretch>
        </p:blipFill>
        <p:spPr>
          <a:xfrm>
            <a:off x="55662" y="654784"/>
            <a:ext cx="4038084" cy="6165304"/>
          </a:xfrm>
          <a:prstGeom prst="rect">
            <a:avLst/>
          </a:prstGeom>
          <a:solidFill>
            <a:schemeClr val="bg1"/>
          </a:solidFill>
          <a:ln>
            <a:solidFill>
              <a:schemeClr val="tx1"/>
            </a:solidFill>
          </a:ln>
        </p:spPr>
      </p:pic>
      <p:sp>
        <p:nvSpPr>
          <p:cNvPr id="21" name="角丸四角形 20"/>
          <p:cNvSpPr/>
          <p:nvPr/>
        </p:nvSpPr>
        <p:spPr>
          <a:xfrm>
            <a:off x="1310985" y="930784"/>
            <a:ext cx="1512168" cy="349666"/>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右矢印 21"/>
          <p:cNvSpPr/>
          <p:nvPr/>
        </p:nvSpPr>
        <p:spPr>
          <a:xfrm>
            <a:off x="889917" y="858341"/>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61518" y="1293949"/>
            <a:ext cx="1258740" cy="1260000"/>
          </a:xfrm>
          <a:prstGeom prst="rect">
            <a:avLst/>
          </a:prstGeom>
        </p:spPr>
      </p:pic>
      <p:pic>
        <p:nvPicPr>
          <p:cNvPr id="13" name="図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61518" y="2791023"/>
            <a:ext cx="1258740" cy="1260000"/>
          </a:xfrm>
          <a:prstGeom prst="rect">
            <a:avLst/>
          </a:prstGeom>
        </p:spPr>
      </p:pic>
      <p:sp>
        <p:nvSpPr>
          <p:cNvPr id="14" name="角丸四角形 13"/>
          <p:cNvSpPr/>
          <p:nvPr/>
        </p:nvSpPr>
        <p:spPr>
          <a:xfrm>
            <a:off x="5520695" y="1246991"/>
            <a:ext cx="4311855" cy="1353917"/>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indent="-342900">
              <a:buFont typeface="Wingdings" panose="05000000000000000000" pitchFamily="2" charset="2"/>
              <a:buChar char="n"/>
            </a:pPr>
            <a:r>
              <a: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蒸気を吸い込んだり、手につくと中毒や薬傷の可能性がある。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n"/>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蒸気が眼に入ると表面などに障害が起こる可能性がある。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角丸四角形 14"/>
          <p:cNvSpPr/>
          <p:nvPr/>
        </p:nvSpPr>
        <p:spPr>
          <a:xfrm>
            <a:off x="5520695" y="2744924"/>
            <a:ext cx="4311855" cy="1353917"/>
          </a:xfrm>
          <a:prstGeom prst="roundRect">
            <a:avLst/>
          </a:prstGeom>
          <a:solidFill>
            <a:schemeClr val="bg1">
              <a:alpha val="30196"/>
            </a:scheme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indent="-342900">
              <a:buFont typeface="Wingdings" panose="05000000000000000000" pitchFamily="2" charset="2"/>
              <a:buChar char="n"/>
            </a:pPr>
            <a:r>
              <a:rPr kumimoji="1"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長期間蒸気を吸い込むとがんや生殖毒性が発現する可能性がある。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Wingdings" panose="05000000000000000000" pitchFamily="2" charset="2"/>
              <a:buChar char="n"/>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臓器に障害をあたえる可能性がある。</a:t>
            </a:r>
            <a:endParaRPr kumimoji="1"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角丸四角形 15"/>
          <p:cNvSpPr/>
          <p:nvPr/>
        </p:nvSpPr>
        <p:spPr>
          <a:xfrm>
            <a:off x="40949" y="1354250"/>
            <a:ext cx="4105856" cy="814610"/>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矢印 16"/>
          <p:cNvSpPr/>
          <p:nvPr/>
        </p:nvSpPr>
        <p:spPr>
          <a:xfrm rot="5400000">
            <a:off x="3488336" y="987878"/>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右矢印 17"/>
          <p:cNvSpPr/>
          <p:nvPr/>
        </p:nvSpPr>
        <p:spPr>
          <a:xfrm rot="16200000" flipV="1">
            <a:off x="3040185" y="4655301"/>
            <a:ext cx="361000" cy="495909"/>
          </a:xfrm>
          <a:prstGeom prst="rightArrow">
            <a:avLst/>
          </a:prstGeom>
          <a:solidFill>
            <a:srgbClr val="006600"/>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40582" y="2241824"/>
            <a:ext cx="4105856" cy="2555327"/>
          </a:xfrm>
          <a:prstGeom prst="roundRect">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9"/>
          <p:cNvSpPr/>
          <p:nvPr/>
        </p:nvSpPr>
        <p:spPr>
          <a:xfrm rot="5400000">
            <a:off x="6875957" y="4183414"/>
            <a:ext cx="450842" cy="598199"/>
          </a:xfrm>
          <a:prstGeom prst="rightArrow">
            <a:avLst/>
          </a:prstGeom>
          <a:solidFill>
            <a:srgbClr val="FFFFCC"/>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角丸四角形吹き出し 24"/>
          <p:cNvSpPr/>
          <p:nvPr/>
        </p:nvSpPr>
        <p:spPr>
          <a:xfrm>
            <a:off x="6576727" y="79675"/>
            <a:ext cx="3132824" cy="1404156"/>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前頁のディスカッションを踏まえるため、いろいろな意見や対策案が出ると思いますが、教育担当者から意見提示をして、労働者の方とディスカッションをしましょう。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意見提示をしつつ労働者の方とディスカッションをすることそのものが重要です。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35834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219879" y="6489340"/>
            <a:ext cx="88209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11</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化学物質の体内への取り込みを減らす設備対策</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健康障害防止には化学物質に接触しないことが重要</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その①　設備面での対策</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8" name="コンテンツ プレースホルダー 2"/>
          <p:cNvSpPr txBox="1">
            <a:spLocks/>
          </p:cNvSpPr>
          <p:nvPr/>
        </p:nvSpPr>
        <p:spPr>
          <a:xfrm>
            <a:off x="495301"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装置を密閉する（密閉化）</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設備の開口部の閉止など、密閉された中で化学物質を取り扱う。</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装置の開口面積を小さくする。</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（密閉化できない場合）容器の蓋などを開けたままにしないこと。</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kern="0" dirty="0">
                <a:latin typeface="Meiryo UI" panose="020B0604030504040204" pitchFamily="50" charset="-128"/>
                <a:ea typeface="Meiryo UI" panose="020B0604030504040204" pitchFamily="50" charset="-128"/>
                <a:cs typeface="Meiryo UI" panose="020B0604030504040204" pitchFamily="50" charset="-128"/>
              </a:rPr>
              <a:t>換気を強化する（換気設備の導入）</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局所排気装置や全体換気設備を設置・導入する。</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換気扇は可能な限り常に稼働させて、外の新鮮な空気を取り入れる。</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633213" y="3965923"/>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装置・容器などの蓋は不必要に開けないようにしましょう</a:t>
            </a:r>
          </a:p>
        </p:txBody>
      </p:sp>
      <p:sp>
        <p:nvSpPr>
          <p:cNvPr id="20" name="正方形/長方形 19"/>
          <p:cNvSpPr/>
          <p:nvPr/>
        </p:nvSpPr>
        <p:spPr>
          <a:xfrm>
            <a:off x="633213" y="6162167"/>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換気されていない場所で化学物質を取り扱わないようにしましょう</a:t>
            </a:r>
          </a:p>
        </p:txBody>
      </p:sp>
      <p:sp>
        <p:nvSpPr>
          <p:cNvPr id="9" name="角丸四角形吹き出し 8"/>
          <p:cNvSpPr/>
          <p:nvPr/>
        </p:nvSpPr>
        <p:spPr>
          <a:xfrm>
            <a:off x="6576727" y="79674"/>
            <a:ext cx="3132824" cy="1693141"/>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こに記載している対策は代表的なものの一部です。その他、事業場で導入している対策などを適宜とりあげて、「この対策は何を防ぐために、どのような目的で導入しているのか」、「この対策をとらないと何が起こるおそれがあるのか」、「この対策の原理は何か」など、</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know-how</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だけ</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ではなく、</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know-why</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know-what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を意識した教育につなげましょう。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53313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219879" y="6489340"/>
            <a:ext cx="88209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12</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化学物質の体内への取り込みを減らす保護具</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健康障害防止には化学物質に接触しないことが重要</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その②　保護具での対策</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8" name="コンテンツ プレースホルダー 2"/>
          <p:cNvSpPr txBox="1">
            <a:spLocks/>
          </p:cNvSpPr>
          <p:nvPr/>
        </p:nvSpPr>
        <p:spPr>
          <a:xfrm>
            <a:off x="495301"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蒸気などの吸引防止</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適切な呼吸用保護具を選択すること</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防毒マスク、防</a:t>
            </a:r>
            <a:r>
              <a:rPr lang="ja-JP" altLang="en-US" kern="0" dirty="0" err="1">
                <a:latin typeface="Meiryo UI" panose="020B0604030504040204" pitchFamily="50" charset="-128"/>
                <a:ea typeface="Meiryo UI" panose="020B0604030504040204" pitchFamily="50" charset="-128"/>
                <a:cs typeface="Meiryo UI" panose="020B0604030504040204" pitchFamily="50" charset="-128"/>
              </a:rPr>
              <a:t>じん</a:t>
            </a:r>
            <a:r>
              <a:rPr lang="ja-JP" altLang="en-US" kern="0" dirty="0">
                <a:latin typeface="Meiryo UI" panose="020B0604030504040204" pitchFamily="50" charset="-128"/>
                <a:ea typeface="Meiryo UI" panose="020B0604030504040204" pitchFamily="50" charset="-128"/>
                <a:cs typeface="Meiryo UI" panose="020B0604030504040204" pitchFamily="50" charset="-128"/>
              </a:rPr>
              <a:t>マスク、電動ファン付き呼吸用保護具など</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一般的なガーゼマスク（サージカルマスク）は、効果がないことに注意。</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適切な吸収缶・フィルターを選択すること。</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吸収缶やフィルターは一定期間使用すると効果がなくなるため、定期的に交換しましょう。</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正しく着用すること</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顔面とマスクが密着するように着用し、隙間がないことを確認しましょう。</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取り扱い説明書を十分に確認しましょう。</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466810" y="6054064"/>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適切な呼吸用保護具を選択し、正しく着用しましょう</a:t>
            </a:r>
          </a:p>
        </p:txBody>
      </p:sp>
    </p:spTree>
    <p:extLst>
      <p:ext uri="{BB962C8B-B14F-4D97-AF65-F5344CB8AC3E}">
        <p14:creationId xmlns:p14="http://schemas.microsoft.com/office/powerpoint/2010/main" val="3744449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219879" y="6489340"/>
            <a:ext cx="8820980" cy="288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13</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化学物質の体内への取り込みを減らす保護具</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健康障害防止には化学物質に接触しないことが重要</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その②　保護具での対策</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18" name="コンテンツ プレースホルダー 2"/>
          <p:cNvSpPr txBox="1">
            <a:spLocks/>
          </p:cNvSpPr>
          <p:nvPr/>
        </p:nvSpPr>
        <p:spPr>
          <a:xfrm>
            <a:off x="495301"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皮膚や眼などの接触防止</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適切な保護具を選択すること</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手・足・その他体の一部：保護服、化学保護手袋、保護長靴など</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眼や顔面：保護メガネ、保護面、遮光保護具など</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kern="0" dirty="0">
                <a:latin typeface="Meiryo UI" panose="020B0604030504040204" pitchFamily="50" charset="-128"/>
                <a:ea typeface="Meiryo UI" panose="020B0604030504040204" pitchFamily="50" charset="-128"/>
                <a:cs typeface="Meiryo UI" panose="020B0604030504040204" pitchFamily="50" charset="-128"/>
              </a:rPr>
              <a:t>適切な素材を選択すること</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kern="0" dirty="0">
                <a:latin typeface="Meiryo UI" panose="020B0604030504040204" pitchFamily="50" charset="-128"/>
                <a:ea typeface="Meiryo UI" panose="020B0604030504040204" pitchFamily="50" charset="-128"/>
                <a:cs typeface="Meiryo UI" panose="020B0604030504040204" pitchFamily="50" charset="-128"/>
              </a:rPr>
              <a:t>耐酸、耐アルカリ、耐溶剤など</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466810" y="4617132"/>
            <a:ext cx="9179533" cy="615205"/>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適切な保護具を選択し、正しく着用しましょう</a:t>
            </a:r>
          </a:p>
        </p:txBody>
      </p:sp>
    </p:spTree>
    <p:extLst>
      <p:ext uri="{BB962C8B-B14F-4D97-AF65-F5344CB8AC3E}">
        <p14:creationId xmlns:p14="http://schemas.microsoft.com/office/powerpoint/2010/main" val="2652167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14</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（参考）呼吸用保護具の正しい着用方法</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保護具は正しく着用しないと効果がありません。</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説明書を確認して正しく着用しましょう。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コンテンツ プレースホルダー 2"/>
          <p:cNvSpPr txBox="1">
            <a:spLocks/>
          </p:cNvSpPr>
          <p:nvPr/>
        </p:nvSpPr>
        <p:spPr>
          <a:xfrm>
            <a:off x="495301"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防毒マスクの正しい着用方法</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7" name="図 6"/>
          <p:cNvPicPr>
            <a:picLocks noChangeAspect="1"/>
          </p:cNvPicPr>
          <p:nvPr/>
        </p:nvPicPr>
        <p:blipFill>
          <a:blip r:embed="rId2"/>
          <a:stretch>
            <a:fillRect/>
          </a:stretch>
        </p:blipFill>
        <p:spPr>
          <a:xfrm>
            <a:off x="263071" y="2568898"/>
            <a:ext cx="9393627" cy="3668413"/>
          </a:xfrm>
          <a:prstGeom prst="rect">
            <a:avLst/>
          </a:prstGeom>
        </p:spPr>
      </p:pic>
      <p:sp>
        <p:nvSpPr>
          <p:cNvPr id="15" name="角丸四角形吹き出し 14"/>
          <p:cNvSpPr/>
          <p:nvPr/>
        </p:nvSpPr>
        <p:spPr>
          <a:xfrm>
            <a:off x="264037" y="6054898"/>
            <a:ext cx="2491926" cy="720080"/>
          </a:xfrm>
          <a:prstGeom prst="wedgeRoundRectCallout">
            <a:avLst>
              <a:gd name="adj1" fmla="val -16207"/>
              <a:gd name="adj2" fmla="val -64486"/>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実際に用いている呼吸用保護具を用いてデモンストレーションをすると効果的です。</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保護具着用管理責任者</a:t>
            </a:r>
            <a:r>
              <a:rPr lang="ja-JP"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がいれば依頼する）</a:t>
            </a:r>
            <a:endParaRPr kumimoji="1" lang="ja-JP"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232905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15</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（参考）呼吸用保護具の正しい着用方法</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保護具は正しく着用しないと効果がありません。</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説明書を確認して正しく着用しましょう。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コンテンツ プレースホルダー 2"/>
          <p:cNvSpPr txBox="1">
            <a:spLocks/>
          </p:cNvSpPr>
          <p:nvPr/>
        </p:nvSpPr>
        <p:spPr>
          <a:xfrm>
            <a:off x="495301"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防</a:t>
            </a:r>
            <a:r>
              <a:rPr lang="ja-JP" altLang="en-US" kern="0" dirty="0" err="1">
                <a:latin typeface="Meiryo UI" panose="020B0604030504040204" pitchFamily="50" charset="-128"/>
                <a:ea typeface="Meiryo UI" panose="020B0604030504040204" pitchFamily="50" charset="-128"/>
                <a:cs typeface="Meiryo UI" panose="020B0604030504040204" pitchFamily="50" charset="-128"/>
              </a:rPr>
              <a:t>じん</a:t>
            </a:r>
            <a:r>
              <a:rPr lang="ja-JP" altLang="en-US" kern="0" dirty="0">
                <a:latin typeface="Meiryo UI" panose="020B0604030504040204" pitchFamily="50" charset="-128"/>
                <a:ea typeface="Meiryo UI" panose="020B0604030504040204" pitchFamily="50" charset="-128"/>
                <a:cs typeface="Meiryo UI" panose="020B0604030504040204" pitchFamily="50" charset="-128"/>
              </a:rPr>
              <a:t>マスクの正しい着用方法</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 name="図 1"/>
          <p:cNvPicPr>
            <a:picLocks noChangeAspect="1"/>
          </p:cNvPicPr>
          <p:nvPr/>
        </p:nvPicPr>
        <p:blipFill>
          <a:blip r:embed="rId2"/>
          <a:stretch>
            <a:fillRect/>
          </a:stretch>
        </p:blipFill>
        <p:spPr>
          <a:xfrm>
            <a:off x="268306" y="2573452"/>
            <a:ext cx="9383984" cy="3956124"/>
          </a:xfrm>
          <a:prstGeom prst="rect">
            <a:avLst/>
          </a:prstGeom>
        </p:spPr>
      </p:pic>
      <p:sp>
        <p:nvSpPr>
          <p:cNvPr id="15" name="角丸四角形吹き出し 14"/>
          <p:cNvSpPr/>
          <p:nvPr/>
        </p:nvSpPr>
        <p:spPr>
          <a:xfrm>
            <a:off x="264037" y="6054898"/>
            <a:ext cx="2491926" cy="720080"/>
          </a:xfrm>
          <a:prstGeom prst="wedgeRoundRectCallout">
            <a:avLst>
              <a:gd name="adj1" fmla="val -16207"/>
              <a:gd name="adj2" fmla="val -64486"/>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実際に用いている呼吸用保護具を用いてデモンストレーションをすると効果的です。</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保護具着用管理責任者</a:t>
            </a:r>
            <a:r>
              <a:rPr lang="ja-JP"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がいれば依頼する）</a:t>
            </a:r>
            <a:endParaRPr kumimoji="1" lang="ja-JP" altLang="en-US" sz="9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60868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2</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本日の学習内容</a:t>
            </a:r>
          </a:p>
        </p:txBody>
      </p:sp>
      <p:sp>
        <p:nvSpPr>
          <p:cNvPr id="12" name="正方形/長方形 11"/>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ラベルの絵表示を見て内容物の有害性を把握し、</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健康障害から身を守りましょう。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p:cNvSpPr>
            <a:spLocks noGrp="1"/>
          </p:cNvSpPr>
          <p:nvPr>
            <p:ph idx="1"/>
          </p:nvPr>
        </p:nvSpPr>
        <p:spPr>
          <a:xfrm>
            <a:off x="343694" y="2096852"/>
            <a:ext cx="9560719" cy="464915"/>
          </a:xfrm>
        </p:spPr>
        <p:txBody>
          <a:bodyPr/>
          <a:lstStyle/>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有害性に起因する災害事例</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健康障害を引き起こすおそれがある絵表示</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危険有害性情報と注意書きの確認</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化学物質の体内への取り込みを減らす設備対策</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化学物質の体内への取り込みを減らす保護具</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a:p>
            <a:pPr marL="457200" indent="-457200">
              <a:buFont typeface="+mj-lt"/>
              <a:buAutoNum type="arabicPeriod"/>
            </a:pPr>
            <a:r>
              <a:rPr lang="ja-JP" altLang="en-US" sz="3600" dirty="0">
                <a:latin typeface="Meiryo UI" panose="020B0604030504040204" pitchFamily="50" charset="-128"/>
                <a:ea typeface="Meiryo UI" panose="020B0604030504040204" pitchFamily="50" charset="-128"/>
                <a:cs typeface="Meiryo UI" panose="020B0604030504040204" pitchFamily="50" charset="-128"/>
              </a:rPr>
              <a:t>（参考）呼吸用保護具の正しい着用方法</a:t>
            </a:r>
            <a:endParaRPr lang="en-US" altLang="ja-JP" sz="36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95169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p:cNvSpPr/>
          <p:nvPr/>
        </p:nvSpPr>
        <p:spPr>
          <a:xfrm>
            <a:off x="346656" y="5081193"/>
            <a:ext cx="9351963" cy="1744307"/>
          </a:xfrm>
          <a:prstGeom prst="rect">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3</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有害性に起因する災害事例</a:t>
            </a:r>
          </a:p>
        </p:txBody>
      </p:sp>
      <p:sp>
        <p:nvSpPr>
          <p:cNvPr id="12" name="正方形/長方形 11"/>
          <p:cNvSpPr/>
          <p:nvPr/>
        </p:nvSpPr>
        <p:spPr>
          <a:xfrm>
            <a:off x="343694" y="692695"/>
            <a:ext cx="9503569" cy="2535089"/>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Clr>
                <a:srgbClr val="2C451B"/>
              </a:buClr>
              <a:buFont typeface="Wingdings" panose="05000000000000000000" pitchFamily="2" charset="2"/>
              <a:buChar char="n"/>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有害性に起因する災害</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457200">
              <a:buClr>
                <a:srgbClr val="2C451B"/>
              </a:buClr>
              <a:buFont typeface="Wingdings" panose="05000000000000000000" pitchFamily="2" charset="2"/>
              <a:buChar char="ü"/>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化学物質が皮膚につくことによる</a:t>
            </a: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薬傷</a:t>
            </a:r>
            <a:endParaRPr lang="en-US" altLang="ja-JP"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457200">
              <a:buClr>
                <a:srgbClr val="2C451B"/>
              </a:buClr>
              <a:buFont typeface="Wingdings" panose="05000000000000000000" pitchFamily="2" charset="2"/>
              <a:buChar char="ü"/>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化学物質を吸い込むことによる</a:t>
            </a: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中毒</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457200" indent="-457200">
              <a:buClr>
                <a:srgbClr val="2C451B"/>
              </a:buClr>
              <a:buFont typeface="Wingdings" panose="05000000000000000000" pitchFamily="2" charset="2"/>
              <a:buChar char="n"/>
            </a:pP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年間</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200</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件程度発生</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14400" lvl="1" indent="-457200">
              <a:buClr>
                <a:srgbClr val="2C451B"/>
              </a:buClr>
              <a:buFont typeface="Wingdings" panose="05000000000000000000" pitchFamily="2" charset="2"/>
              <a:buChar char="ü"/>
            </a:pP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がん</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sz="3200"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他の病気</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になるおそれもあります</a:t>
            </a:r>
          </a:p>
        </p:txBody>
      </p:sp>
      <p:sp>
        <p:nvSpPr>
          <p:cNvPr id="8" name="コンテンツ プレースホルダー 2"/>
          <p:cNvSpPr>
            <a:spLocks noGrp="1"/>
          </p:cNvSpPr>
          <p:nvPr>
            <p:ph idx="1"/>
          </p:nvPr>
        </p:nvSpPr>
        <p:spPr>
          <a:xfrm>
            <a:off x="343694" y="3248980"/>
            <a:ext cx="9560719" cy="2790367"/>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同様の災害は自分の職場でも起こるかもしれません</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同じ化学物質、同じような有害性をもつ化学物質を取り扱っている場合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異なる化学物質でも同じような作業を行っている場合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今回の学習のポイント</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どのような</a:t>
            </a:r>
            <a:r>
              <a:rPr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有害性</a:t>
            </a:r>
            <a:r>
              <a:rPr lang="ja-JP" altLang="en-US" dirty="0">
                <a:latin typeface="Meiryo UI" panose="020B0604030504040204" pitchFamily="50" charset="-128"/>
                <a:ea typeface="Meiryo UI" panose="020B0604030504040204" pitchFamily="50" charset="-128"/>
                <a:cs typeface="Meiryo UI" panose="020B0604030504040204" pitchFamily="50" charset="-128"/>
              </a:rPr>
              <a:t>があるのか？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どのような</a:t>
            </a:r>
            <a:r>
              <a:rPr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災害が過去にあった</a:t>
            </a:r>
            <a:r>
              <a:rPr lang="ja-JP" altLang="en-US" dirty="0">
                <a:latin typeface="Meiryo UI" panose="020B0604030504040204" pitchFamily="50" charset="-128"/>
                <a:ea typeface="Meiryo UI" panose="020B0604030504040204" pitchFamily="50" charset="-128"/>
                <a:cs typeface="Meiryo UI" panose="020B0604030504040204" pitchFamily="50" charset="-128"/>
              </a:rPr>
              <a:t>のか？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薬傷や中毒を防ぐには</a:t>
            </a:r>
            <a:r>
              <a:rPr lang="ja-JP" altLang="en-US"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どうすればいいのか</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右矢印 31"/>
          <p:cNvSpPr/>
          <p:nvPr/>
        </p:nvSpPr>
        <p:spPr>
          <a:xfrm rot="5400000">
            <a:off x="4797215" y="4488655"/>
            <a:ext cx="450842" cy="598199"/>
          </a:xfrm>
          <a:prstGeom prst="rightArrow">
            <a:avLst/>
          </a:prstGeom>
          <a:solidFill>
            <a:srgbClr val="FFFFCC"/>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80331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4</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有害性に起因する災害事例</a:t>
            </a:r>
          </a:p>
        </p:txBody>
      </p:sp>
      <p:sp>
        <p:nvSpPr>
          <p:cNvPr id="9" name="正方形/長方形 8"/>
          <p:cNvSpPr/>
          <p:nvPr/>
        </p:nvSpPr>
        <p:spPr>
          <a:xfrm>
            <a:off x="343694" y="692696"/>
            <a:ext cx="9503569" cy="792088"/>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工場内廃棄物焼却炉の吹きつけ作業中に薬傷</a:t>
            </a:r>
          </a:p>
        </p:txBody>
      </p:sp>
      <p:sp>
        <p:nvSpPr>
          <p:cNvPr id="2" name="コンテンツ プレースホルダー 1"/>
          <p:cNvSpPr>
            <a:spLocks noGrp="1"/>
          </p:cNvSpPr>
          <p:nvPr>
            <p:ph idx="1"/>
          </p:nvPr>
        </p:nvSpPr>
        <p:spPr>
          <a:xfrm>
            <a:off x="495300" y="1484784"/>
            <a:ext cx="9351963" cy="4641379"/>
          </a:xfrm>
        </p:spPr>
        <p:txBody>
          <a:bodyPr/>
          <a:lstStyle/>
          <a:p>
            <a:r>
              <a:rPr lang="ja-JP" altLang="en-US" dirty="0"/>
              <a:t>化学工場において、作業指揮者が不在時の吹き付け作業中に作業員が薬傷を負う事例。</a:t>
            </a:r>
          </a:p>
          <a:p>
            <a:r>
              <a:rPr lang="ja-JP" altLang="en-US" dirty="0"/>
              <a:t>廃棄物焼却炉の定期補修工事中に、耐火物（焼却炉の炉壁）を補修のため、アルカリ性の硬化促進剤（硬化時間促進剤）の吹き付け作業を行っていた。</a:t>
            </a:r>
          </a:p>
          <a:p>
            <a:r>
              <a:rPr lang="en-US" altLang="ja-JP" dirty="0"/>
              <a:t>3</a:t>
            </a:r>
            <a:r>
              <a:rPr lang="ja-JP" altLang="en-US" dirty="0"/>
              <a:t>名の作業員が吹き付け作業を行っていたところ、スプレーガンのノズルとホースの接続部から硬化促進剤が漏れて飛散し、作業者が硬化促進剤に接触したもの。</a:t>
            </a:r>
          </a:p>
        </p:txBody>
      </p:sp>
      <p:pic>
        <p:nvPicPr>
          <p:cNvPr id="11" name="図 10" descr="http://anzeninfo.mhlw.go.jp/anzen/sai/image/sai24/sai24-20-56-1.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7590" y="4948068"/>
            <a:ext cx="2155001" cy="1613280"/>
          </a:xfrm>
          <a:prstGeom prst="rect">
            <a:avLst/>
          </a:prstGeom>
          <a:noFill/>
          <a:ln>
            <a:noFill/>
          </a:ln>
        </p:spPr>
      </p:pic>
      <p:sp>
        <p:nvSpPr>
          <p:cNvPr id="12" name="正方形/長方形 11"/>
          <p:cNvSpPr/>
          <p:nvPr/>
        </p:nvSpPr>
        <p:spPr>
          <a:xfrm>
            <a:off x="451707" y="5586107"/>
            <a:ext cx="7200800" cy="975241"/>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考えてみよう</a:t>
            </a:r>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この事例の場合、どこに問題があったのでしょうか？</a:t>
            </a:r>
          </a:p>
        </p:txBody>
      </p:sp>
      <p:sp>
        <p:nvSpPr>
          <p:cNvPr id="14" name="角丸四角形吹き出し 13"/>
          <p:cNvSpPr/>
          <p:nvPr/>
        </p:nvSpPr>
        <p:spPr>
          <a:xfrm>
            <a:off x="7148450" y="47547"/>
            <a:ext cx="2340736" cy="720080"/>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自社の事業内容などに応じて適した事例を選定してください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（複数挙げると多くの知見を学べます）</a:t>
            </a:r>
          </a:p>
        </p:txBody>
      </p:sp>
      <p:sp>
        <p:nvSpPr>
          <p:cNvPr id="13" name="角丸四角形吹き出し 12"/>
          <p:cNvSpPr/>
          <p:nvPr/>
        </p:nvSpPr>
        <p:spPr>
          <a:xfrm>
            <a:off x="4937489" y="4868950"/>
            <a:ext cx="2340736" cy="818671"/>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上記のように災害の概要だけお伝えして、どこに問題があったのかを労働者の方にまずは考えてもらいましょう</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08600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5</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有害性に起因する災害事例</a:t>
            </a:r>
          </a:p>
        </p:txBody>
      </p:sp>
      <p:sp>
        <p:nvSpPr>
          <p:cNvPr id="9" name="正方形/長方形 8"/>
          <p:cNvSpPr/>
          <p:nvPr/>
        </p:nvSpPr>
        <p:spPr>
          <a:xfrm>
            <a:off x="343694" y="692696"/>
            <a:ext cx="9503569" cy="792088"/>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工場内廃棄物焼却炉の吹きつけ作業中に薬傷</a:t>
            </a:r>
          </a:p>
        </p:txBody>
      </p:sp>
      <p:sp>
        <p:nvSpPr>
          <p:cNvPr id="2" name="コンテンツ プレースホルダー 1"/>
          <p:cNvSpPr>
            <a:spLocks noGrp="1"/>
          </p:cNvSpPr>
          <p:nvPr>
            <p:ph idx="1"/>
          </p:nvPr>
        </p:nvSpPr>
        <p:spPr>
          <a:xfrm>
            <a:off x="495300" y="1484784"/>
            <a:ext cx="9351963"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どこに問題があったか？（例）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取り扱う化学物質の</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危険有害性を把握していなかった</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管理者：危険有害性を周知していなかった、情報を入手していなかった</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作業員：作業前に危険有害性を確認していなかった</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保護具が</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適切ではなかった</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管理者：安全教育や適切な安全指示をしていなかった</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作業員：適切な保護具を着用していなかった（適切かどうか未確認）</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作業指揮者が不在にもかかわらず作業を実施</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管理者：</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安全が確保できる体制を確保しなかった</a:t>
            </a:r>
            <a:endParaRPr lang="en-US" altLang="ja-JP"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作業員：安全が確保できていないにも関わらず作業を実施した</a:t>
            </a:r>
          </a:p>
        </p:txBody>
      </p:sp>
      <p:sp>
        <p:nvSpPr>
          <p:cNvPr id="14" name="正方形/長方形 13"/>
          <p:cNvSpPr/>
          <p:nvPr/>
        </p:nvSpPr>
        <p:spPr>
          <a:xfrm>
            <a:off x="451707" y="5586107"/>
            <a:ext cx="7200800" cy="975241"/>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考えてみよう</a:t>
            </a:r>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この事例の場合、どうすれば防げたのでしょうか？</a:t>
            </a:r>
          </a:p>
        </p:txBody>
      </p:sp>
      <p:sp>
        <p:nvSpPr>
          <p:cNvPr id="7" name="角丸四角形吹き出し 6"/>
          <p:cNvSpPr/>
          <p:nvPr/>
        </p:nvSpPr>
        <p:spPr>
          <a:xfrm>
            <a:off x="6499902" y="116632"/>
            <a:ext cx="3132824" cy="1129416"/>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労働者の方に考えてもらった後、教育担当者からの意見提示をして、労働者の方とディスカッションをしましょう</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意見提示をしつつ労働者の方とディスカッションをすることそのものが重要です。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吹き出し 10"/>
          <p:cNvSpPr/>
          <p:nvPr/>
        </p:nvSpPr>
        <p:spPr>
          <a:xfrm>
            <a:off x="4937489" y="4868950"/>
            <a:ext cx="2340736" cy="818671"/>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ディスカッションを踏まえて、次にどうすれば災害は防げたのかについて、労働者の方に考えてもらいましょう</a:t>
            </a:r>
            <a:r>
              <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122158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6</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有害性に起因する災害事例</a:t>
            </a:r>
          </a:p>
        </p:txBody>
      </p:sp>
      <p:sp>
        <p:nvSpPr>
          <p:cNvPr id="9" name="正方形/長方形 8"/>
          <p:cNvSpPr/>
          <p:nvPr/>
        </p:nvSpPr>
        <p:spPr>
          <a:xfrm>
            <a:off x="343694" y="692696"/>
            <a:ext cx="9503569" cy="792088"/>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工場内廃棄物焼却炉の吹きつけ作業中に薬傷</a:t>
            </a:r>
          </a:p>
        </p:txBody>
      </p:sp>
      <p:sp>
        <p:nvSpPr>
          <p:cNvPr id="2" name="コンテンツ プレースホルダー 1"/>
          <p:cNvSpPr>
            <a:spLocks noGrp="1"/>
          </p:cNvSpPr>
          <p:nvPr>
            <p:ph idx="1"/>
          </p:nvPr>
        </p:nvSpPr>
        <p:spPr>
          <a:xfrm>
            <a:off x="495300" y="1484784"/>
            <a:ext cx="9351963"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どうすれば防げたのか？何を学ぶか？（例）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取り扱う化学物質の</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危険有害性を把握する</a:t>
            </a:r>
            <a:r>
              <a:rPr lang="ja-JP" altLang="en-US" dirty="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管理者：</a:t>
            </a:r>
            <a:r>
              <a:rPr lang="en-US" altLang="ja-JP" dirty="0">
                <a:latin typeface="Meiryo UI" panose="020B0604030504040204" pitchFamily="50" charset="-128"/>
                <a:ea typeface="Meiryo UI" panose="020B0604030504040204" pitchFamily="50" charset="-128"/>
                <a:cs typeface="Meiryo UI" panose="020B0604030504040204" pitchFamily="50" charset="-128"/>
              </a:rPr>
              <a:t>SDS</a:t>
            </a:r>
            <a:r>
              <a:rPr lang="ja-JP" altLang="en-US" dirty="0">
                <a:latin typeface="Meiryo UI" panose="020B0604030504040204" pitchFamily="50" charset="-128"/>
                <a:ea typeface="Meiryo UI" panose="020B0604030504040204" pitchFamily="50" charset="-128"/>
                <a:cs typeface="Meiryo UI" panose="020B0604030504040204" pitchFamily="50" charset="-128"/>
              </a:rPr>
              <a:t>などを入手し、危険有害性を周知する（安全教育を行う）</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作業員：作業前に危険有害性を確認してから作業に取り掛かる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適切な保護具</a:t>
            </a:r>
            <a:r>
              <a:rPr lang="ja-JP" altLang="en-US" dirty="0">
                <a:latin typeface="Meiryo UI" panose="020B0604030504040204" pitchFamily="50" charset="-128"/>
                <a:ea typeface="Meiryo UI" panose="020B0604030504040204" pitchFamily="50" charset="-128"/>
                <a:cs typeface="Meiryo UI" panose="020B0604030504040204" pitchFamily="50" charset="-128"/>
              </a:rPr>
              <a:t>を選定し、着用する。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管理者：危険有害性に応じた適切な保護具を選定し、着用を指示する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作業員：適切であることを確認し、正しく着用する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作業指揮者が不在にもかかわらず作業を実施</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管理者：</a:t>
            </a:r>
            <a:r>
              <a:rPr lang="ja-JP" altLang="en-US"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rPr>
              <a:t>安全が確保できる体制を確保する（確保前に作業させない）</a:t>
            </a:r>
            <a:endParaRPr lang="en-US" altLang="ja-JP" b="1" u="sng" dirty="0">
              <a:solidFill>
                <a:srgbClr val="F24F4F"/>
              </a:solidFill>
              <a:latin typeface="Meiryo UI" panose="020B0604030504040204" pitchFamily="50" charset="-128"/>
              <a:ea typeface="Meiryo UI" panose="020B0604030504040204" pitchFamily="50" charset="-128"/>
              <a:cs typeface="Meiryo UI" panose="020B0604030504040204" pitchFamily="50" charset="-128"/>
            </a:endParaRPr>
          </a:p>
          <a:p>
            <a:pPr lvl="2"/>
            <a:r>
              <a:rPr lang="ja-JP" altLang="en-US" dirty="0">
                <a:latin typeface="Meiryo UI" panose="020B0604030504040204" pitchFamily="50" charset="-128"/>
                <a:ea typeface="Meiryo UI" panose="020B0604030504040204" pitchFamily="50" charset="-128"/>
                <a:cs typeface="Meiryo UI" panose="020B0604030504040204" pitchFamily="50" charset="-128"/>
              </a:rPr>
              <a:t>作業員：安全が確保されていることを確認してから作業を実施</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1"/>
            <a:r>
              <a:rPr lang="ja-JP" altLang="en-US" dirty="0">
                <a:latin typeface="Meiryo UI" panose="020B0604030504040204" pitchFamily="50" charset="-128"/>
                <a:ea typeface="Meiryo UI" panose="020B0604030504040204" pitchFamily="50" charset="-128"/>
                <a:cs typeface="Meiryo UI" panose="020B0604030504040204" pitchFamily="50" charset="-128"/>
              </a:rPr>
              <a:t>危険有害性を把握したうえで、適切な作業指示書の作成</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buClr>
                <a:schemeClr val="tx1"/>
              </a:buClr>
            </a:pPr>
            <a:r>
              <a:rPr lang="ja-JP" altLang="en-US"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特に強酸や強アルカリの化学物質を取り扱う場合</a:t>
            </a:r>
            <a:r>
              <a:rPr lang="ja-JP" altLang="en-US" dirty="0">
                <a:latin typeface="Meiryo UI" panose="020B0604030504040204" pitchFamily="50" charset="-128"/>
                <a:ea typeface="Meiryo UI" panose="020B0604030504040204" pitchFamily="50" charset="-128"/>
                <a:cs typeface="Meiryo UI" panose="020B0604030504040204" pitchFamily="50" charset="-128"/>
              </a:rPr>
              <a:t>は、接触することで重大な健康被害を引き起こすおそれがあるため、</a:t>
            </a:r>
            <a:r>
              <a:rPr lang="ja-JP" altLang="en-US" b="1" u="sng"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適切な対策</a:t>
            </a:r>
            <a:r>
              <a:rPr lang="ja-JP" altLang="en-US" dirty="0">
                <a:latin typeface="Meiryo UI" panose="020B0604030504040204" pitchFamily="50" charset="-128"/>
                <a:ea typeface="Meiryo UI" panose="020B0604030504040204" pitchFamily="50" charset="-128"/>
                <a:cs typeface="Meiryo UI" panose="020B0604030504040204" pitchFamily="50" charset="-128"/>
              </a:rPr>
              <a:t>を検討</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lvl="2"/>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吹き出し 6"/>
          <p:cNvSpPr/>
          <p:nvPr/>
        </p:nvSpPr>
        <p:spPr>
          <a:xfrm>
            <a:off x="6499902" y="116632"/>
            <a:ext cx="3132824" cy="1620180"/>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前頁のディスカッションを踏まえるため、いろいろな意見や対策案が出ると思いますが、教育担当者から意見提示をして、労働者の方とディスカッションをしましょう。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意見提示をしつつ労働者の方とディスカッションをすることそのものが重要です。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99011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7</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有害性に起因する災害事例</a:t>
            </a:r>
          </a:p>
        </p:txBody>
      </p:sp>
      <p:sp>
        <p:nvSpPr>
          <p:cNvPr id="2" name="コンテンツ プレースホルダー 1"/>
          <p:cNvSpPr>
            <a:spLocks noGrp="1"/>
          </p:cNvSpPr>
          <p:nvPr>
            <p:ph idx="1"/>
          </p:nvPr>
        </p:nvSpPr>
        <p:spPr>
          <a:xfrm>
            <a:off x="495300" y="623825"/>
            <a:ext cx="9351963" cy="4641379"/>
          </a:xfrm>
        </p:spPr>
        <p:txBody>
          <a:bodyPr/>
          <a:lstStyle/>
          <a:p>
            <a:r>
              <a:rPr lang="ja-JP" altLang="en-US" dirty="0">
                <a:latin typeface="Meiryo UI" panose="020B0604030504040204" pitchFamily="50" charset="-128"/>
                <a:ea typeface="Meiryo UI" panose="020B0604030504040204" pitchFamily="50" charset="-128"/>
                <a:cs typeface="Meiryo UI" panose="020B0604030504040204" pitchFamily="50" charset="-128"/>
              </a:rPr>
              <a:t>主な有害性に起因する災害事例</a:t>
            </a:r>
          </a:p>
        </p:txBody>
      </p:sp>
      <p:graphicFrame>
        <p:nvGraphicFramePr>
          <p:cNvPr id="3" name="表 2"/>
          <p:cNvGraphicFramePr>
            <a:graphicFrameLocks noGrp="1"/>
          </p:cNvGraphicFramePr>
          <p:nvPr>
            <p:extLst>
              <p:ext uri="{D42A27DB-BD31-4B8C-83A1-F6EECF244321}">
                <p14:modId xmlns:p14="http://schemas.microsoft.com/office/powerpoint/2010/main" val="313419313"/>
              </p:ext>
            </p:extLst>
          </p:nvPr>
        </p:nvGraphicFramePr>
        <p:xfrm>
          <a:off x="631725" y="1088740"/>
          <a:ext cx="9215540" cy="5600538"/>
        </p:xfrm>
        <a:graphic>
          <a:graphicData uri="http://schemas.openxmlformats.org/drawingml/2006/table">
            <a:tbl>
              <a:tblPr firstRow="1" bandRow="1">
                <a:tableStyleId>{5C22544A-7EE6-4342-B048-85BDC9FD1C3A}</a:tableStyleId>
              </a:tblPr>
              <a:tblGrid>
                <a:gridCol w="1188133">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3780420">
                  <a:extLst>
                    <a:ext uri="{9D8B030D-6E8A-4147-A177-3AD203B41FA5}">
                      <a16:colId xmlns:a16="http://schemas.microsoft.com/office/drawing/2014/main" val="20002"/>
                    </a:ext>
                  </a:extLst>
                </a:gridCol>
                <a:gridCol w="3022851">
                  <a:extLst>
                    <a:ext uri="{9D8B030D-6E8A-4147-A177-3AD203B41FA5}">
                      <a16:colId xmlns:a16="http://schemas.microsoft.com/office/drawing/2014/main" val="20003"/>
                    </a:ext>
                  </a:extLst>
                </a:gridCol>
              </a:tblGrid>
              <a:tr h="360040">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健康障害の種類</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人的被害</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事例の概要</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教訓</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extLst>
                  <a:ext uri="{0D108BD9-81ED-4DB2-BD59-A6C34878D82A}">
                    <a16:rowId xmlns:a16="http://schemas.microsoft.com/office/drawing/2014/main" val="10000"/>
                  </a:ext>
                </a:extLst>
              </a:tr>
              <a:tr h="601818">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皮膚の薬傷</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不休業３名</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耐火物へ硬化促進剤を吹付け作業中に、ノズルとホースの接続部から強アルカリの薬剤が飛散し皮膚に付着し薬傷を負った。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作業前に使用する機器の点検を怠らないこと。有害性・作業内容に適応した保護具を着用すること。</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顔と手の薬傷</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休業３名</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塗装ブース槽の清掃中に、水酸化ナトリウムによる薬傷を負った。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有害性・作業内容に適応した保護具の着用すること。</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急性中毒</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休業１名</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グラビアコーターの受皿に接着剤をヒシャクで補給中にトルエンの蒸気を吸って中毒となった。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事前に有害性を考慮した安全作業マニュアルを整備し、教育すること。作業内容に適応した保護具の着用すること。</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慢性鉛中毒</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休業</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1</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鉛を含有する鋳物製品のグラインダー研磨作業を</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18</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年間実施し、体調不良となった。</a:t>
                      </a:r>
                    </a:p>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血中鉛濃度が高く、鉛中毒と診断された。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粉じんが発生する作業場では、局所排気を設置し、保護具を着用すること。定期的に健康診断を受診すること。</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発生した有害ガスによる急性中毒</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休業４名</a:t>
                      </a:r>
                    </a:p>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不休業</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7</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次亜塩素酸ナトリウムタンクに、誤って塩酸を投入し、塩素ガスが発生し中毒となった。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誤投入しないよう、識別しやすい標識等の設置すること。</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膀胱がん</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発がん</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6</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オルト－トルイジンを取り扱う工場で、回収洗浄液で防護手袋の洗浄再使用を長年続けた結果、膀胱がんを発症した。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保護具の着用を徹底していたが、洗浄液からの皮膚吸収は盲点だった。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胆管がん</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発がん</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17</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名</a:t>
                      </a:r>
                    </a:p>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（７名死亡）</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ジクロロプロパンを使った洗浄作業場で、長年洗浄剤蒸気を吸入し続けた結果、胆管がんを発症した。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未規制物質であっても安全とは限らないため、有害性を確認のうえ対策を講じること。</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601818">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肺炎</a:t>
                      </a:r>
                      <a:endParaRPr 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休業１名</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latin typeface="Meiryo UI" panose="020B0604030504040204" pitchFamily="50" charset="-128"/>
                          <a:ea typeface="Meiryo UI" panose="020B0604030504040204" pitchFamily="50" charset="-128"/>
                          <a:cs typeface="Meiryo UI" panose="020B0604030504040204" pitchFamily="50" charset="-128"/>
                        </a:rPr>
                        <a:t>塗装者の位置と局所排気吸入口の位置が不適正な状態で、４年間塗装作業を行い続けた結果、肺炎を発症した。</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ミストが発生する場合、拡散する方向も意識して作業計画を立てること。</a:t>
                      </a: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6" name="角丸四角形吹き出し 5"/>
          <p:cNvSpPr/>
          <p:nvPr/>
        </p:nvSpPr>
        <p:spPr>
          <a:xfrm>
            <a:off x="6499902" y="116632"/>
            <a:ext cx="3132824" cy="1129416"/>
          </a:xfrm>
          <a:prstGeom prst="wedgeRoundRectCallout">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教育は短時間であっても繰り返しすることが重要です。「慣れ」などを防ぐため、毎回異なる災害事例を用いた教育を行うなどの工夫を検討してください。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93908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8</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健康障害を引き起こすおそれがある絵表示</a:t>
            </a:r>
          </a:p>
        </p:txBody>
      </p:sp>
      <p:sp>
        <p:nvSpPr>
          <p:cNvPr id="29" name="正方形/長方形 28"/>
          <p:cNvSpPr/>
          <p:nvPr/>
        </p:nvSpPr>
        <p:spPr>
          <a:xfrm>
            <a:off x="343694" y="692696"/>
            <a:ext cx="9503569" cy="1404156"/>
          </a:xfrm>
          <a:prstGeom prst="rect">
            <a:avLst/>
          </a:prstGeom>
          <a:solidFill>
            <a:srgbClr val="CCFFCC">
              <a:alpha val="50196"/>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健康障害を引き起こすおそれがある</a:t>
            </a:r>
            <a:r>
              <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320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つの</a:t>
            </a: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絵表示を</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理解しましょう。</a:t>
            </a:r>
            <a:endParaRPr lang="en-US" altLang="ja-JP" sz="3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585241019"/>
              </p:ext>
            </p:extLst>
          </p:nvPr>
        </p:nvGraphicFramePr>
        <p:xfrm>
          <a:off x="343694" y="2528808"/>
          <a:ext cx="9503568" cy="4298151"/>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20000"/>
                    </a:ext>
                  </a:extLst>
                </a:gridCol>
                <a:gridCol w="3564396">
                  <a:extLst>
                    <a:ext uri="{9D8B030D-6E8A-4147-A177-3AD203B41FA5}">
                      <a16:colId xmlns:a16="http://schemas.microsoft.com/office/drawing/2014/main" val="20001"/>
                    </a:ext>
                  </a:extLst>
                </a:gridCol>
                <a:gridCol w="4715036">
                  <a:extLst>
                    <a:ext uri="{9D8B030D-6E8A-4147-A177-3AD203B41FA5}">
                      <a16:colId xmlns:a16="http://schemas.microsoft.com/office/drawing/2014/main" val="20002"/>
                    </a:ext>
                  </a:extLst>
                </a:gridCol>
              </a:tblGrid>
              <a:tr h="180020">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絵表示</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代表的な危険性・有害性</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代表的な注意事項の例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4F4F"/>
                    </a:solidFill>
                  </a:tcPr>
                </a:tc>
                <a:extLst>
                  <a:ext uri="{0D108BD9-81ED-4DB2-BD59-A6C34878D82A}">
                    <a16:rowId xmlns:a16="http://schemas.microsoft.com/office/drawing/2014/main" val="10000"/>
                  </a:ext>
                </a:extLst>
              </a:tr>
              <a:tr h="961677">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100" kern="100" dirty="0">
                          <a:effectLst/>
                          <a:latin typeface="Century" panose="02040604050505020304" pitchFamily="18" charset="0"/>
                          <a:ea typeface="Meiryo UI" panose="020B0604030504040204" pitchFamily="50" charset="-128"/>
                          <a:cs typeface="Times New Roman" panose="02020603050405020304" pitchFamily="18" charset="0"/>
                        </a:rPr>
                        <a:t>重篤な皮膚の薬傷</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100" kern="100" dirty="0">
                          <a:effectLst/>
                          <a:latin typeface="Century" panose="02040604050505020304" pitchFamily="18" charset="0"/>
                          <a:ea typeface="Meiryo UI" panose="020B0604030504040204" pitchFamily="50" charset="-128"/>
                          <a:cs typeface="Times New Roman" panose="02020603050405020304" pitchFamily="18" charset="0"/>
                        </a:rPr>
                        <a:t>重篤な眼の損傷</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100" kern="100" dirty="0">
                          <a:effectLst/>
                          <a:latin typeface="Century" panose="02040604050505020304" pitchFamily="18" charset="0"/>
                          <a:ea typeface="Meiryo UI" panose="020B0604030504040204" pitchFamily="50" charset="-128"/>
                          <a:cs typeface="Times New Roman" panose="02020603050405020304" pitchFamily="18" charset="0"/>
                        </a:rPr>
                        <a:t>皮膚、眼に付けないこと。</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100" kern="100" dirty="0">
                          <a:effectLst/>
                          <a:latin typeface="Century" panose="02040604050505020304" pitchFamily="18" charset="0"/>
                          <a:ea typeface="Meiryo UI" panose="020B0604030504040204" pitchFamily="50" charset="-128"/>
                          <a:cs typeface="Times New Roman" panose="02020603050405020304" pitchFamily="18" charset="0"/>
                        </a:rPr>
                        <a:t>取り扱い後はからだをよく洗うこと。</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100" kern="100" dirty="0">
                          <a:effectLst/>
                          <a:latin typeface="Century" panose="02040604050505020304" pitchFamily="18" charset="0"/>
                          <a:ea typeface="Meiryo UI" panose="020B0604030504040204" pitchFamily="50" charset="-128"/>
                          <a:cs typeface="Times New Roman" panose="02020603050405020304" pitchFamily="18" charset="0"/>
                        </a:rPr>
                        <a:t>保護衣、保護手袋、保護メガネを着用すること。</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961677">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sz="1100" kern="100" dirty="0">
                          <a:effectLst/>
                          <a:latin typeface="Century" panose="02040604050505020304" pitchFamily="18" charset="0"/>
                          <a:ea typeface="Meiryo UI" panose="020B0604030504040204" pitchFamily="50" charset="-128"/>
                          <a:cs typeface="Times New Roman" panose="02020603050405020304" pitchFamily="18" charset="0"/>
                        </a:rPr>
                        <a:t>飲み込む、吸入するまたは皮膚に接触すると</a:t>
                      </a:r>
                      <a:endParaRPr lang="en-US" altLang="ja-JP" sz="1100" kern="100" dirty="0">
                        <a:effectLst/>
                        <a:latin typeface="Century" panose="02040604050505020304" pitchFamily="18" charset="0"/>
                        <a:ea typeface="Meiryo UI" panose="020B0604030504040204" pitchFamily="50" charset="-128"/>
                        <a:cs typeface="Times New Roman" panose="02020603050405020304" pitchFamily="18" charset="0"/>
                      </a:endParaRPr>
                    </a:p>
                    <a:p>
                      <a:pPr algn="just">
                        <a:spcAft>
                          <a:spcPts val="0"/>
                        </a:spcAft>
                      </a:pPr>
                      <a:r>
                        <a:rPr lang="ja-JP" sz="1100" kern="100" dirty="0">
                          <a:effectLst/>
                          <a:latin typeface="Century" panose="02040604050505020304" pitchFamily="18" charset="0"/>
                          <a:ea typeface="Meiryo UI" panose="020B0604030504040204" pitchFamily="50" charset="-128"/>
                          <a:cs typeface="Times New Roman" panose="02020603050405020304" pitchFamily="18" charset="0"/>
                        </a:rPr>
                        <a:t>生命に危険あるいは有毒</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吸入しないこと。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口に入れたり、皮膚に付けないこと。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屋外または換気のよいところでのみ使用すること。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マスク、保護衣、保護手袋を着用すること。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施錠して保管すること。</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961677">
                <a:tc>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遺伝性疾患のおそれ</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発がんのおそれ</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生殖能または胎児への悪影響のおそれ</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吸入するとアレルギー、喘息、呼吸困難を起こすおそれ</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臓器の障害</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飲み込んで気道に侵入（誤えん）すると生命に危険のおそれ</a:t>
                      </a:r>
                    </a:p>
                  </a:txBody>
                  <a:tcPr marL="68580" marR="6858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皮膚に付けないこと。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吸入しないこと。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マスク、保護手袋、保護衣を着用すること。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換気すること。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身体に異常が見られる、ばく露の懸念がある場合、医師の診察を受けること。</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961677">
                <a:tc>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飲み込む、吸入するまたは皮膚に接触すると有害</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強い眼刺激、皮膚刺激</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アレルギー性皮膚反応を起こすおそれ</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呼吸器への刺激又は眠気やめまいのおそれ</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吸入を避けること。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気分が悪い時は医師に連絡すること。</a:t>
                      </a:r>
                    </a:p>
                    <a:p>
                      <a:pPr algn="just">
                        <a:spcAft>
                          <a:spcPts val="0"/>
                        </a:spcAft>
                      </a:pPr>
                      <a:r>
                        <a:rPr lang="ja-JP" altLang="en-US" sz="1100" kern="100" dirty="0">
                          <a:effectLst/>
                          <a:latin typeface="Century" panose="02040604050505020304" pitchFamily="18" charset="0"/>
                          <a:ea typeface="Meiryo UI" panose="020B0604030504040204" pitchFamily="50" charset="-128"/>
                          <a:cs typeface="Times New Roman" panose="02020603050405020304" pitchFamily="18" charset="0"/>
                        </a:rPr>
                        <a:t>保護具を着用すること。</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34" name="コンテンツ プレースホルダー 2"/>
          <p:cNvSpPr txBox="1">
            <a:spLocks/>
          </p:cNvSpPr>
          <p:nvPr/>
        </p:nvSpPr>
        <p:spPr>
          <a:xfrm>
            <a:off x="495301" y="2096852"/>
            <a:ext cx="9409112" cy="464915"/>
          </a:xfrm>
          <a:prstGeom prst="rect">
            <a:avLst/>
          </a:prstGeom>
        </p:spPr>
        <p:txBody>
          <a:bodyPr/>
          <a:lstStyle>
            <a:lvl1pPr marL="342900" indent="-342900" algn="l" rtl="0" eaLnBrk="0" fontAlgn="base" hangingPunct="0">
              <a:spcBef>
                <a:spcPct val="20000"/>
              </a:spcBef>
              <a:spcAft>
                <a:spcPct val="0"/>
              </a:spcAft>
              <a:buFont typeface="Wingdings" panose="05000000000000000000" pitchFamily="2" charset="2"/>
              <a:buChar char="l"/>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anose="05000000000000000000" pitchFamily="2" charset="2"/>
              <a:buChar char="ü"/>
              <a:defRPr kumimoji="1" sz="2400" baseline="0">
                <a:solidFill>
                  <a:schemeClr val="tx1"/>
                </a:solidFill>
                <a:latin typeface="+mn-lt"/>
                <a:ea typeface="+mn-ea"/>
              </a:defRPr>
            </a:lvl2pPr>
            <a:lvl3pPr marL="1371600" indent="-457200" algn="l" rtl="0" eaLnBrk="0" fontAlgn="base" hangingPunct="0">
              <a:spcBef>
                <a:spcPct val="20000"/>
              </a:spcBef>
              <a:spcAft>
                <a:spcPct val="0"/>
              </a:spcAft>
              <a:buFont typeface="Wingdings" panose="05000000000000000000" pitchFamily="2" charset="2"/>
              <a:buChar char="p"/>
              <a:defRPr kumimoji="1" sz="2000" baseline="0">
                <a:solidFill>
                  <a:schemeClr val="tx1"/>
                </a:solidFill>
                <a:latin typeface="+mn-lt"/>
                <a:ea typeface="+mn-ea"/>
              </a:defRPr>
            </a:lvl3pPr>
            <a:lvl4pPr marL="1600200" indent="-228600" algn="l" rtl="0" eaLnBrk="0" fontAlgn="base" hangingPunct="0">
              <a:spcBef>
                <a:spcPct val="20000"/>
              </a:spcBef>
              <a:spcAft>
                <a:spcPct val="0"/>
              </a:spcAft>
              <a:buChar char="–"/>
              <a:defRPr kumimoji="1" sz="2000" baseline="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r>
              <a:rPr lang="ja-JP" altLang="en-US" kern="0" dirty="0">
                <a:latin typeface="Meiryo UI" panose="020B0604030504040204" pitchFamily="50" charset="-128"/>
                <a:ea typeface="Meiryo UI" panose="020B0604030504040204" pitchFamily="50" charset="-128"/>
                <a:cs typeface="Meiryo UI" panose="020B0604030504040204" pitchFamily="50" charset="-128"/>
              </a:rPr>
              <a:t>取り扱っている化学物質のラベルを確認してみましょう</a:t>
            </a:r>
            <a:endParaRPr lang="en-US" altLang="ja-JP" kern="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35" name="図 34" descr="https://www.unece.org/fileadmin/DAM/trans/danger/publi/ghs/pictograms/acid_red.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6178" y="3063055"/>
            <a:ext cx="720000" cy="720000"/>
          </a:xfrm>
          <a:prstGeom prst="rect">
            <a:avLst/>
          </a:prstGeom>
          <a:noFill/>
          <a:ln>
            <a:noFill/>
          </a:ln>
        </p:spPr>
      </p:pic>
      <p:pic>
        <p:nvPicPr>
          <p:cNvPr id="36" name="図 35" descr="https://www.unece.org/fileadmin/DAM/trans/danger/publi/ghs/pictograms/skull.gi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6178" y="4041358"/>
            <a:ext cx="720000" cy="720000"/>
          </a:xfrm>
          <a:prstGeom prst="rect">
            <a:avLst/>
          </a:prstGeom>
          <a:noFill/>
          <a:ln>
            <a:noFill/>
          </a:ln>
        </p:spPr>
      </p:pic>
      <p:pic>
        <p:nvPicPr>
          <p:cNvPr id="37" name="図 36" descr="https://www.unece.org/fileadmin/DAM/trans/danger/publi/ghs/pictograms/silhouete.gif"/>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6178" y="5080418"/>
            <a:ext cx="720000" cy="720000"/>
          </a:xfrm>
          <a:prstGeom prst="rect">
            <a:avLst/>
          </a:prstGeom>
          <a:noFill/>
          <a:ln>
            <a:noFill/>
          </a:ln>
        </p:spPr>
      </p:pic>
      <p:pic>
        <p:nvPicPr>
          <p:cNvPr id="38" name="図 37" descr="https://www.unece.org/fileadmin/DAM/trans/danger/publi/ghs/pictograms/exclam.gif"/>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6178" y="6080462"/>
            <a:ext cx="720000" cy="720000"/>
          </a:xfrm>
          <a:prstGeom prst="rect">
            <a:avLst/>
          </a:prstGeom>
          <a:noFill/>
          <a:ln>
            <a:noFill/>
          </a:ln>
        </p:spPr>
      </p:pic>
      <p:sp>
        <p:nvSpPr>
          <p:cNvPr id="11" name="テキスト ボックス 48">
            <a:extLst>
              <a:ext uri="{FF2B5EF4-FFF2-40B4-BE49-F238E27FC236}">
                <a16:creationId xmlns:a16="http://schemas.microsoft.com/office/drawing/2014/main" id="{B3918378-8AB1-4CBA-8EC2-81921225D959}"/>
              </a:ext>
            </a:extLst>
          </p:cNvPr>
          <p:cNvSpPr txBox="1">
            <a:spLocks noChangeArrowheads="1"/>
          </p:cNvSpPr>
          <p:nvPr/>
        </p:nvSpPr>
        <p:spPr bwMode="auto">
          <a:xfrm>
            <a:off x="390774" y="2875265"/>
            <a:ext cx="1090809"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腐食性</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2" name="テキスト ボックス 52">
            <a:extLst>
              <a:ext uri="{FF2B5EF4-FFF2-40B4-BE49-F238E27FC236}">
                <a16:creationId xmlns:a16="http://schemas.microsoft.com/office/drawing/2014/main" id="{C127852C-67F3-4CD8-B03E-469E9D26BA3A}"/>
              </a:ext>
            </a:extLst>
          </p:cNvPr>
          <p:cNvSpPr txBox="1">
            <a:spLocks noChangeArrowheads="1"/>
          </p:cNvSpPr>
          <p:nvPr/>
        </p:nvSpPr>
        <p:spPr bwMode="auto">
          <a:xfrm>
            <a:off x="214223" y="5862700"/>
            <a:ext cx="1443910"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感嘆符</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3" name="テキスト ボックス 44">
            <a:extLst>
              <a:ext uri="{FF2B5EF4-FFF2-40B4-BE49-F238E27FC236}">
                <a16:creationId xmlns:a16="http://schemas.microsoft.com/office/drawing/2014/main" id="{3FC623AD-8AFF-4DBD-82FB-EBB5108E182E}"/>
              </a:ext>
            </a:extLst>
          </p:cNvPr>
          <p:cNvSpPr txBox="1">
            <a:spLocks noChangeArrowheads="1"/>
          </p:cNvSpPr>
          <p:nvPr/>
        </p:nvSpPr>
        <p:spPr bwMode="auto">
          <a:xfrm>
            <a:off x="390774" y="3826171"/>
            <a:ext cx="1090809"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どく</a:t>
            </a:r>
            <a:r>
              <a:rPr kumimoji="1" lang="ja-JP" altLang="en-US" sz="1400" b="1"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ろ</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4" name="テキスト ボックス 50">
            <a:extLst>
              <a:ext uri="{FF2B5EF4-FFF2-40B4-BE49-F238E27FC236}">
                <a16:creationId xmlns:a16="http://schemas.microsoft.com/office/drawing/2014/main" id="{DDABD4DD-91DC-4E1D-B053-9393E65908D6}"/>
              </a:ext>
            </a:extLst>
          </p:cNvPr>
          <p:cNvSpPr txBox="1">
            <a:spLocks noChangeArrowheads="1"/>
          </p:cNvSpPr>
          <p:nvPr/>
        </p:nvSpPr>
        <p:spPr bwMode="auto">
          <a:xfrm>
            <a:off x="211237" y="4826215"/>
            <a:ext cx="1449882" cy="300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marL="0" marR="0" lvl="0" indent="0" algn="ctr" defTabSz="914400" rtl="0" eaLnBrk="1" fontAlgn="base" latinLnBrk="0" hangingPunct="0">
              <a:lnSpc>
                <a:spcPct val="93000"/>
              </a:lnSpc>
              <a:spcBef>
                <a:spcPct val="0"/>
              </a:spcBef>
              <a:spcAft>
                <a:spcPct val="0"/>
              </a:spcAft>
              <a:buClr>
                <a:srgbClr val="000000"/>
              </a:buClr>
              <a:buSzPct val="100000"/>
              <a:buFont typeface="Times New Roman" pitchFamily="18" charset="0"/>
              <a:buNone/>
              <a:tabLst/>
              <a:defRPr/>
            </a:pP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健康有害性</a:t>
            </a: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3794074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F53F1FDE-4C1B-409F-92A1-F9E46004E66B}" type="slidenum">
              <a:rPr lang="en-US" altLang="ja-JP" smtClean="0"/>
              <a:pPr/>
              <a:t>9</a:t>
            </a:fld>
            <a:endParaRPr lang="en-US" altLang="ja-JP" dirty="0"/>
          </a:p>
        </p:txBody>
      </p:sp>
      <p:sp>
        <p:nvSpPr>
          <p:cNvPr id="10" name="タイトル 1"/>
          <p:cNvSpPr txBox="1">
            <a:spLocks/>
          </p:cNvSpPr>
          <p:nvPr/>
        </p:nvSpPr>
        <p:spPr>
          <a:xfrm>
            <a:off x="473756" y="61966"/>
            <a:ext cx="7970838" cy="486714"/>
          </a:xfrm>
          <a:prstGeom prst="rect">
            <a:avLst/>
          </a:prstGeom>
        </p:spPr>
        <p:txBody>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lgn="l"/>
            <a:r>
              <a:rPr lang="en-US" altLang="ja-JP"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800" b="1" kern="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危険有害性情報と注意書きの確認</a:t>
            </a:r>
          </a:p>
        </p:txBody>
      </p:sp>
      <p:pic>
        <p:nvPicPr>
          <p:cNvPr id="6" name="図 5"/>
          <p:cNvPicPr>
            <a:picLocks noChangeAspect="1"/>
          </p:cNvPicPr>
          <p:nvPr/>
        </p:nvPicPr>
        <p:blipFill>
          <a:blip r:embed="rId2"/>
          <a:stretch>
            <a:fillRect/>
          </a:stretch>
        </p:blipFill>
        <p:spPr>
          <a:xfrm>
            <a:off x="55662" y="654784"/>
            <a:ext cx="4038084" cy="6165304"/>
          </a:xfrm>
          <a:prstGeom prst="rect">
            <a:avLst/>
          </a:prstGeom>
          <a:solidFill>
            <a:schemeClr val="bg1"/>
          </a:solidFill>
          <a:ln>
            <a:solidFill>
              <a:schemeClr val="tx1"/>
            </a:solidFill>
          </a:ln>
        </p:spPr>
      </p:pic>
      <p:sp>
        <p:nvSpPr>
          <p:cNvPr id="7" name="コンテンツ プレースホルダー 6"/>
          <p:cNvSpPr>
            <a:spLocks noGrp="1"/>
          </p:cNvSpPr>
          <p:nvPr>
            <p:ph idx="1"/>
          </p:nvPr>
        </p:nvSpPr>
        <p:spPr>
          <a:xfrm>
            <a:off x="4088110" y="654784"/>
            <a:ext cx="5759153" cy="5471379"/>
          </a:xfrm>
        </p:spPr>
        <p:txBody>
          <a:bodyPr/>
          <a:lstStyle/>
          <a:p>
            <a:r>
              <a:rPr kumimoji="1" lang="ja-JP" altLang="en-US" dirty="0">
                <a:latin typeface="Meiryo UI" panose="020B0604030504040204" pitchFamily="50" charset="-128"/>
                <a:ea typeface="Meiryo UI" panose="020B0604030504040204" pitchFamily="50" charset="-128"/>
              </a:rPr>
              <a:t>塗料のラベル（例）を確認しよう</a:t>
            </a:r>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pPr lvl="1"/>
            <a:endParaRPr lang="en-US"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p:txBody>
      </p:sp>
      <p:sp>
        <p:nvSpPr>
          <p:cNvPr id="23" name="正方形/長方形 22"/>
          <p:cNvSpPr/>
          <p:nvPr/>
        </p:nvSpPr>
        <p:spPr>
          <a:xfrm>
            <a:off x="4129842" y="1124744"/>
            <a:ext cx="5753517" cy="2700300"/>
          </a:xfrm>
          <a:prstGeom prst="rect">
            <a:avLst/>
          </a:prstGeom>
          <a:solidFill>
            <a:schemeClr val="tx2">
              <a:lumMod val="20000"/>
              <a:lumOff val="80000"/>
              <a:alpha val="50196"/>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考えてみよう</a:t>
            </a:r>
            <a:r>
              <a:rPr kumimoji="1"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有害性に関する絵表示はどれでしょう？</a:t>
            </a:r>
            <a:endParaRPr lang="en-US" altLang="ja-JP"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どんな有害性があるでしょう？</a:t>
            </a:r>
            <a:endParaRPr lang="en-US" altLang="ja-JP"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どのようなことに注意するべきでしょう？</a:t>
            </a:r>
            <a:endParaRPr lang="en-US" altLang="ja-JP"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2800" dirty="0">
                <a:solidFill>
                  <a:schemeClr val="accent6">
                    <a:lumMod val="50000"/>
                  </a:schemeClr>
                </a:solidFill>
                <a:latin typeface="Meiryo UI" panose="020B0604030504040204" pitchFamily="50" charset="-128"/>
                <a:ea typeface="Meiryo UI" panose="020B0604030504040204" pitchFamily="50" charset="-128"/>
                <a:cs typeface="Meiryo UI" panose="020B0604030504040204" pitchFamily="50" charset="-128"/>
              </a:rPr>
              <a:t>どんな対策をとるとよいでしょう？</a:t>
            </a:r>
          </a:p>
        </p:txBody>
      </p:sp>
      <p:sp>
        <p:nvSpPr>
          <p:cNvPr id="8" name="角丸四角形吹き出し 7"/>
          <p:cNvSpPr/>
          <p:nvPr/>
        </p:nvSpPr>
        <p:spPr>
          <a:xfrm>
            <a:off x="6212346" y="3730296"/>
            <a:ext cx="3132824" cy="1318884"/>
          </a:xfrm>
          <a:prstGeom prst="wedgeRoundRectCallout">
            <a:avLst>
              <a:gd name="adj1" fmla="val -28130"/>
              <a:gd name="adj2" fmla="val -64270"/>
              <a:gd name="adj3" fmla="val 16667"/>
            </a:avLst>
          </a:prstGeom>
          <a:solidFill>
            <a:schemeClr val="accent3"/>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教育担当者さまへ</a:t>
            </a:r>
            <a:r>
              <a:rPr kumimoji="1" lang="en-US" altLang="ja-JP"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ここでは左の仮想的なラベルを用いて、労働者の方に上記について考えてもらいましょう。</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次回以降は、自社で取り扱っている化学物質のラベルなどを用いて考えてもらうと、より効果的な教育につながると期待されます。</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11281204"/>
      </p:ext>
    </p:extLst>
  </p:cSld>
  <p:clrMapOvr>
    <a:masterClrMapping/>
  </p:clrMapOvr>
</p:sld>
</file>

<file path=ppt/theme/theme1.xml><?xml version="1.0" encoding="utf-8"?>
<a:theme xmlns:a="http://schemas.openxmlformats.org/drawingml/2006/main" name="template02">
  <a:themeElements>
    <a:clrScheme name="template02 1">
      <a:dk1>
        <a:srgbClr val="000000"/>
      </a:dk1>
      <a:lt1>
        <a:srgbClr val="FFFFFF"/>
      </a:lt1>
      <a:dk2>
        <a:srgbClr val="FA0019"/>
      </a:dk2>
      <a:lt2>
        <a:srgbClr val="140078"/>
      </a:lt2>
      <a:accent1>
        <a:srgbClr val="C8C8EB"/>
      </a:accent1>
      <a:accent2>
        <a:srgbClr val="FFC3D2"/>
      </a:accent2>
      <a:accent3>
        <a:srgbClr val="FFFFFF"/>
      </a:accent3>
      <a:accent4>
        <a:srgbClr val="000000"/>
      </a:accent4>
      <a:accent5>
        <a:srgbClr val="E0E0F3"/>
      </a:accent5>
      <a:accent6>
        <a:srgbClr val="E7B0BE"/>
      </a:accent6>
      <a:hlink>
        <a:srgbClr val="969696"/>
      </a:hlink>
      <a:folHlink>
        <a:srgbClr val="F0F0F0"/>
      </a:folHlink>
    </a:clrScheme>
    <a:fontScheme name="template0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02 1">
        <a:dk1>
          <a:srgbClr val="000000"/>
        </a:dk1>
        <a:lt1>
          <a:srgbClr val="FFFFFF"/>
        </a:lt1>
        <a:dk2>
          <a:srgbClr val="FA0019"/>
        </a:dk2>
        <a:lt2>
          <a:srgbClr val="140078"/>
        </a:lt2>
        <a:accent1>
          <a:srgbClr val="C8C8EB"/>
        </a:accent1>
        <a:accent2>
          <a:srgbClr val="FFC3D2"/>
        </a:accent2>
        <a:accent3>
          <a:srgbClr val="FFFFFF"/>
        </a:accent3>
        <a:accent4>
          <a:srgbClr val="000000"/>
        </a:accent4>
        <a:accent5>
          <a:srgbClr val="E0E0F3"/>
        </a:accent5>
        <a:accent6>
          <a:srgbClr val="E7B0BE"/>
        </a:accent6>
        <a:hlink>
          <a:srgbClr val="969696"/>
        </a:hlink>
        <a:folHlink>
          <a:srgbClr val="F0F0F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Words>2686</Words>
  <PresentationFormat>ユーザー設定</PresentationFormat>
  <Paragraphs>282</Paragraphs>
  <Slides>15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15</vt:i4>
      </vt:variant>
    </vt:vector>
  </HeadingPairs>
  <TitlesOfParts>
    <vt:vector size="24" baseType="lpstr">
      <vt:lpstr>Futura Md</vt:lpstr>
      <vt:lpstr>Meiryo UI</vt:lpstr>
      <vt:lpstr>メイリオ</vt:lpstr>
      <vt:lpstr>Arial</vt:lpstr>
      <vt:lpstr>Century</vt:lpstr>
      <vt:lpstr>Times New Roman</vt:lpstr>
      <vt:lpstr>Verdana</vt:lpstr>
      <vt:lpstr>Wingdings</vt:lpstr>
      <vt:lpstr>template02</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