
<file path=[Content_Types].xml><?xml version="1.0" encoding="utf-8"?>
<Types xmlns="http://schemas.openxmlformats.org/package/2006/content-types">
  <Default ContentType="image/x-emf" Extension="emf"/>
  <Default ContentType="image/gif" Extension="gif"/>
  <Default ContentType="image/jpeg" Extension="jpeg"/>
  <Default ContentType="image/png" Extension="png"/>
  <Default ContentType="application/vnd.openxmlformats-package.relationships+xml" Extension="rels"/>
  <Default ContentType="image/tiff" Extension="tif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4"/>
  </p:notesMasterIdLst>
  <p:handoutMasterIdLst>
    <p:handoutMasterId r:id="rId15"/>
  </p:handoutMasterIdLst>
  <p:sldIdLst>
    <p:sldId id="726" r:id="rId2"/>
    <p:sldId id="724" r:id="rId3"/>
    <p:sldId id="777" r:id="rId4"/>
    <p:sldId id="727" r:id="rId5"/>
    <p:sldId id="729" r:id="rId6"/>
    <p:sldId id="730" r:id="rId7"/>
    <p:sldId id="732" r:id="rId8"/>
    <p:sldId id="731" r:id="rId9"/>
    <p:sldId id="733" r:id="rId10"/>
    <p:sldId id="736" r:id="rId11"/>
    <p:sldId id="734" r:id="rId12"/>
    <p:sldId id="735" r:id="rId13"/>
  </p:sldIdLst>
  <p:sldSz cx="9904413" cy="6858000"/>
  <p:notesSz cx="6735763" cy="9866313"/>
  <p:defaultTextStyle>
    <a:defPPr>
      <a:defRPr lang="ja-JP"/>
    </a:defPPr>
    <a:lvl1pPr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0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0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0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0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後藤 嘉孝" initials="後藤" lastIdx="3" clrIdx="0">
    <p:extLst>
      <p:ext uri="{19B8F6BF-5375-455C-9EA6-DF929625EA0E}">
        <p15:presenceInfo xmlns:p15="http://schemas.microsoft.com/office/powerpoint/2012/main" userId="S-1-5-21-243183404-1056131372-120787423-491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4F4F"/>
    <a:srgbClr val="FFFFCC"/>
    <a:srgbClr val="ED7D31"/>
    <a:srgbClr val="006600"/>
    <a:srgbClr val="CCFFCC"/>
    <a:srgbClr val="99CC00"/>
    <a:srgbClr val="FFC000"/>
    <a:srgbClr val="DEEBF7"/>
    <a:srgbClr val="FFCC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4" autoAdjust="0"/>
    <p:restoredTop sz="91322" autoAdjust="0"/>
  </p:normalViewPr>
  <p:slideViewPr>
    <p:cSldViewPr snapToObjects="1">
      <p:cViewPr varScale="1">
        <p:scale>
          <a:sx n="96" d="100"/>
          <a:sy n="96" d="100"/>
        </p:scale>
        <p:origin x="1132" y="60"/>
      </p:cViewPr>
      <p:guideLst>
        <p:guide orient="horz" pos="2160"/>
        <p:guide pos="3120"/>
      </p:guideLst>
    </p:cSldViewPr>
  </p:slideViewPr>
  <p:notesTextViewPr>
    <p:cViewPr>
      <p:scale>
        <a:sx n="66" d="100"/>
        <a:sy n="66" d="100"/>
      </p:scale>
      <p:origin x="0" y="0"/>
    </p:cViewPr>
  </p:notesTextViewPr>
  <p:sorterViewPr>
    <p:cViewPr varScale="1">
      <p:scale>
        <a:sx n="1" d="1"/>
        <a:sy n="1" d="1"/>
      </p:scale>
      <p:origin x="0" y="0"/>
    </p:cViewPr>
  </p:sorter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commentAuthors.xml" Type="http://schemas.openxmlformats.org/officeDocument/2006/relationships/commentAuthors"/><Relationship Id="rId17" Target="presProps.xml" Type="http://schemas.openxmlformats.org/officeDocument/2006/relationships/presProps"/><Relationship Id="rId18" Target="viewProps.xml" Type="http://schemas.openxmlformats.org/officeDocument/2006/relationships/viewProps"/><Relationship Id="rId19" Target="theme/theme1.xml" Type="http://schemas.openxmlformats.org/officeDocument/2006/relationships/theme"/><Relationship Id="rId2" Target="slides/slide1.xml" Type="http://schemas.openxmlformats.org/officeDocument/2006/relationships/slide"/><Relationship Id="rId20"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108547" name="Rectangle 3"/>
          <p:cNvSpPr>
            <a:spLocks noGrp="1" noChangeArrowheads="1"/>
          </p:cNvSpPr>
          <p:nvPr>
            <p:ph type="dt" sz="quarter"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108548" name="Rectangle 4"/>
          <p:cNvSpPr>
            <a:spLocks noGrp="1" noChangeArrowheads="1"/>
          </p:cNvSpPr>
          <p:nvPr>
            <p:ph type="ftr" sz="quarter" idx="2"/>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108549"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2176C844-0C2D-4CAB-9E0B-5BEE0AB77431}" type="slidenum">
              <a:rPr lang="en-US" altLang="ja-JP"/>
              <a:pPr>
                <a:defRPr/>
              </a:pPr>
              <a:t>‹#›</a:t>
            </a:fld>
            <a:endParaRPr lang="en-US" altLang="ja-JP" dirty="0"/>
          </a:p>
        </p:txBody>
      </p:sp>
    </p:spTree>
    <p:extLst>
      <p:ext uri="{BB962C8B-B14F-4D97-AF65-F5344CB8AC3E}">
        <p14:creationId xmlns:p14="http://schemas.microsoft.com/office/powerpoint/2010/main" val="8796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8195" name="Rectangle 3"/>
          <p:cNvSpPr>
            <a:spLocks noGrp="1" noChangeArrowheads="1"/>
          </p:cNvSpPr>
          <p:nvPr>
            <p:ph type="dt"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86020" name="Rectangle 4"/>
          <p:cNvSpPr>
            <a:spLocks noGrp="1" noRot="1" noChangeAspect="1" noChangeArrowheads="1" noTextEdit="1"/>
          </p:cNvSpPr>
          <p:nvPr>
            <p:ph type="sldImg" idx="2"/>
          </p:nvPr>
        </p:nvSpPr>
        <p:spPr bwMode="auto">
          <a:xfrm>
            <a:off x="696913" y="739775"/>
            <a:ext cx="5343525" cy="3700463"/>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73102" y="4686300"/>
            <a:ext cx="5389563" cy="4440238"/>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8198" name="Rectangle 6"/>
          <p:cNvSpPr>
            <a:spLocks noGrp="1" noChangeArrowheads="1"/>
          </p:cNvSpPr>
          <p:nvPr>
            <p:ph type="ftr" sz="quarter" idx="4"/>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8199"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A3A9B2AD-3E5E-4A36-8FB1-FEA1315A5918}" type="slidenum">
              <a:rPr lang="en-US" altLang="ja-JP"/>
              <a:pPr>
                <a:defRPr/>
              </a:pPr>
              <a:t>‹#›</a:t>
            </a:fld>
            <a:endParaRPr lang="en-US" altLang="ja-JP" dirty="0"/>
          </a:p>
        </p:txBody>
      </p:sp>
    </p:spTree>
    <p:extLst>
      <p:ext uri="{BB962C8B-B14F-4D97-AF65-F5344CB8AC3E}">
        <p14:creationId xmlns:p14="http://schemas.microsoft.com/office/powerpoint/2010/main" val="1815152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 name="Picture 23" descr="ブルー帯"/>
          <p:cNvPicPr>
            <a:picLocks noChangeAspect="1" noChangeArrowheads="1"/>
          </p:cNvPicPr>
          <p:nvPr userDrawn="1"/>
        </p:nvPicPr>
        <p:blipFill>
          <a:blip r:embed="rId2" cstate="print"/>
          <a:srcRect/>
          <a:stretch>
            <a:fillRect/>
          </a:stretch>
        </p:blipFill>
        <p:spPr bwMode="auto">
          <a:xfrm>
            <a:off x="0" y="0"/>
            <a:ext cx="9904413" cy="601663"/>
          </a:xfrm>
          <a:prstGeom prst="rect">
            <a:avLst/>
          </a:prstGeom>
          <a:noFill/>
          <a:ln w="9525">
            <a:noFill/>
            <a:miter lim="800000"/>
            <a:headEnd/>
            <a:tailEnd/>
          </a:ln>
        </p:spPr>
      </p:pic>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pic>
        <p:nvPicPr>
          <p:cNvPr id="6" name="Picture 5" descr="footer"/>
          <p:cNvPicPr>
            <a:picLocks noChangeAspect="1" noChangeArrowheads="1"/>
          </p:cNvPicPr>
          <p:nvPr userDrawn="1"/>
        </p:nvPicPr>
        <p:blipFill>
          <a:blip r:embed="rId3" cstate="print"/>
          <a:srcRect/>
          <a:stretch>
            <a:fillRect/>
          </a:stretch>
        </p:blipFill>
        <p:spPr bwMode="auto">
          <a:xfrm>
            <a:off x="6203950" y="6534150"/>
            <a:ext cx="2743200" cy="323850"/>
          </a:xfrm>
          <a:prstGeom prst="rect">
            <a:avLst/>
          </a:prstGeom>
          <a:noFill/>
          <a:ln w="9525">
            <a:noFill/>
            <a:miter lim="800000"/>
            <a:headEnd/>
            <a:tailEnd/>
          </a:ln>
        </p:spPr>
      </p:pic>
      <p:sp>
        <p:nvSpPr>
          <p:cNvPr id="7" name="Text Box 4"/>
          <p:cNvSpPr txBox="1">
            <a:spLocks noChangeArrowheads="1"/>
          </p:cNvSpPr>
          <p:nvPr userDrawn="1"/>
        </p:nvSpPr>
        <p:spPr bwMode="auto">
          <a:xfrm>
            <a:off x="138113" y="6546850"/>
            <a:ext cx="3006725" cy="184150"/>
          </a:xfrm>
          <a:prstGeom prst="rect">
            <a:avLst/>
          </a:prstGeom>
          <a:noFill/>
          <a:ln w="9525">
            <a:noFill/>
            <a:miter lim="800000"/>
            <a:headEnd/>
            <a:tailEnd/>
          </a:ln>
          <a:effectLst/>
        </p:spPr>
        <p:txBody>
          <a:bodyPr wrap="none">
            <a:spAutoFit/>
          </a:bodyPr>
          <a:lstStyle/>
          <a:p>
            <a:pPr>
              <a:defRPr/>
            </a:pPr>
            <a:r>
              <a:rPr lang="en-US" altLang="ja-JP" sz="600" dirty="0">
                <a:latin typeface="Arial" charset="0"/>
              </a:rPr>
              <a:t>Copyright(C)2007 Mizuho Information &amp; Research Institute Inc. All Rights Reserved</a:t>
            </a:r>
          </a:p>
        </p:txBody>
      </p:sp>
      <p:pic>
        <p:nvPicPr>
          <p:cNvPr id="8" name="Picture 12" descr="C:\Users\9049150\Desktop\slogan_basic.gif"/>
          <p:cNvPicPr>
            <a:picLocks noChangeAspect="1" noChangeArrowheads="1"/>
          </p:cNvPicPr>
          <p:nvPr userDrawn="1"/>
        </p:nvPicPr>
        <p:blipFill>
          <a:blip r:embed="rId4" cstate="print"/>
          <a:srcRect/>
          <a:stretch>
            <a:fillRect/>
          </a:stretch>
        </p:blipFill>
        <p:spPr bwMode="auto">
          <a:xfrm>
            <a:off x="8997950" y="6400800"/>
            <a:ext cx="906463" cy="4572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2012"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20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20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0FB0C62E-EFB5-4996-99EF-ECAFAE8041B2}" type="slidenum">
              <a:rPr lang="en-US" altLang="ja-JP"/>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18186"/>
            <a:ext cx="8913813" cy="799452"/>
          </a:xfrm>
          <a:prstGeom prst="rect">
            <a:avLst/>
          </a:prstGeom>
        </p:spPr>
        <p:txBody>
          <a:bodyPr/>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1600200"/>
            <a:ext cx="8913813"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3B1A60F4-1EFA-484E-8A34-9B0F940689EF}" type="slidenum">
              <a:rPr lang="en-US" altLang="ja-JP"/>
              <a:pPr>
                <a:defRPr/>
              </a:pPr>
              <a:t>‹#›</a:t>
            </a:fld>
            <a:endParaRPr lang="en-US" altLang="ja-JP"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618186"/>
            <a:ext cx="2227263" cy="5507977"/>
          </a:xfrm>
          <a:prstGeom prst="rect">
            <a:avLst/>
          </a:prstGeom>
        </p:spPr>
        <p:txBody>
          <a:bodyPr vert="eaVert"/>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618186"/>
            <a:ext cx="6534150" cy="5507977"/>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AD18438C-D074-4269-84F6-29BC63226E7C}" type="slidenum">
              <a:rPr lang="en-US" altLang="ja-JP"/>
              <a:pPr>
                <a:defRPr/>
              </a:pPr>
              <a:t>‹#›</a:t>
            </a:fld>
            <a:endParaRPr lang="en-US" altLang="ja-JP"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643944"/>
            <a:ext cx="8913813" cy="5482219"/>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6"/>
          <p:cNvSpPr>
            <a:spLocks noGrp="1" noChangeArrowheads="1"/>
          </p:cNvSpPr>
          <p:nvPr>
            <p:ph type="sldNum" sz="quarter" idx="10"/>
          </p:nvPr>
        </p:nvSpPr>
        <p:spPr>
          <a:ln/>
        </p:spPr>
        <p:txBody>
          <a:bodyPr/>
          <a:lstStyle>
            <a:lvl1pPr>
              <a:defRPr/>
            </a:lvl1pPr>
          </a:lstStyle>
          <a:p>
            <a:pPr>
              <a:defRPr/>
            </a:pPr>
            <a:fld id="{F3B8F625-70A9-463A-98C1-400261E67B61}" type="slidenum">
              <a:rPr lang="en-US" altLang="ja-JP"/>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719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756" y="61966"/>
            <a:ext cx="7970838" cy="486714"/>
          </a:xfrm>
          <a:prstGeom prst="rect">
            <a:avLst/>
          </a:prstGeom>
        </p:spPr>
        <p:txBody>
          <a:bodyPr/>
          <a:lstStyle>
            <a:lvl1pPr algn="l">
              <a:defRPr sz="2400">
                <a:solidFill>
                  <a:schemeClr val="bg1"/>
                </a:solidFill>
              </a:defRPr>
            </a:lvl1pPr>
          </a:lstStyle>
          <a:p>
            <a:r>
              <a:rPr lang="ja-JP" altLang="en-US" dirty="0"/>
              <a:t>マスタ タイトルの書式設定</a:t>
            </a:r>
          </a:p>
        </p:txBody>
      </p:sp>
      <p:sp>
        <p:nvSpPr>
          <p:cNvPr id="3" name="コンテンツ プレースホルダ 2"/>
          <p:cNvSpPr>
            <a:spLocks noGrp="1"/>
          </p:cNvSpPr>
          <p:nvPr>
            <p:ph idx="1" hasCustomPrompt="1"/>
          </p:nvPr>
        </p:nvSpPr>
        <p:spPr>
          <a:xfrm>
            <a:off x="495300" y="1124744"/>
            <a:ext cx="9351963" cy="5001419"/>
          </a:xfrm>
          <a:prstGeom prst="rect">
            <a:avLst/>
          </a:prstGeom>
        </p:spPr>
        <p:txBody>
          <a:bodyPr/>
          <a:lstStyle>
            <a:lvl1pPr marL="342900" indent="-342900">
              <a:buFont typeface="Wingdings" panose="05000000000000000000" pitchFamily="2" charset="2"/>
              <a:buChar char="l"/>
              <a:defRPr sz="2400"/>
            </a:lvl1pPr>
            <a:lvl2pPr marL="742950" indent="-285750">
              <a:buFont typeface="Wingdings" panose="05000000000000000000" pitchFamily="2" charset="2"/>
              <a:buChar char="ü"/>
              <a:defRPr sz="2400" baseline="0"/>
            </a:lvl2pPr>
            <a:lvl3pPr marL="1371600" indent="-457200">
              <a:buFont typeface="Wingdings" panose="05000000000000000000" pitchFamily="2" charset="2"/>
              <a:buChar char="p"/>
              <a:defRPr sz="2000" baseline="0"/>
            </a:lvl3pPr>
            <a:lvl4pPr>
              <a:defRPr baseline="0"/>
            </a:lvl4pPr>
            <a:lvl5pPr>
              <a:defRPr/>
            </a:lvl5pPr>
          </a:lstStyle>
          <a:p>
            <a:pPr lvl="0"/>
            <a:r>
              <a:rPr lang="ja-JP" altLang="en-US" dirty="0"/>
              <a:t> マスタ テキストの書式設定</a:t>
            </a:r>
          </a:p>
          <a:p>
            <a:pPr lvl="1"/>
            <a:r>
              <a:rPr lang="ja-JP" altLang="en-US" dirty="0"/>
              <a:t> 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 第 </a:t>
            </a:r>
            <a:r>
              <a:rPr lang="en-US" altLang="ja-JP" dirty="0"/>
              <a:t>4 </a:t>
            </a:r>
            <a:r>
              <a:rPr lang="ja-JP" altLang="en-US" dirty="0"/>
              <a:t>レベル</a:t>
            </a:r>
          </a:p>
          <a:p>
            <a:pPr lvl="4"/>
            <a:r>
              <a:rPr lang="ja-JP" altLang="en-US" dirty="0"/>
              <a:t> 第 </a:t>
            </a:r>
            <a:r>
              <a:rPr lang="en-US" altLang="ja-JP" dirty="0"/>
              <a:t>5 </a:t>
            </a:r>
            <a:r>
              <a:rPr lang="ja-JP" altLang="en-US" dirty="0"/>
              <a:t>レベル</a:t>
            </a:r>
          </a:p>
        </p:txBody>
      </p:sp>
      <p:sp>
        <p:nvSpPr>
          <p:cNvPr id="4" name="Rectangle 6"/>
          <p:cNvSpPr>
            <a:spLocks noGrp="1" noChangeArrowheads="1"/>
          </p:cNvSpPr>
          <p:nvPr>
            <p:ph type="sldNum" sz="quarter" idx="10"/>
          </p:nvPr>
        </p:nvSpPr>
        <p:spPr>
          <a:xfrm>
            <a:off x="7535863" y="6489340"/>
            <a:ext cx="2311400" cy="288032"/>
          </a:xfrm>
          <a:ln/>
        </p:spPr>
        <p:txBody>
          <a:bodyPr/>
          <a:lstStyle>
            <a:lvl1pPr>
              <a:defRPr/>
            </a:lvl1pPr>
          </a:lstStyle>
          <a:p>
            <a:pPr>
              <a:defRPr/>
            </a:pPr>
            <a:fld id="{F53F1FDE-4C1B-409F-92A1-F9E46004E66B}" type="slidenum">
              <a:rPr lang="en-US" altLang="ja-JP"/>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18512"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18512"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40433FD9-0C98-421A-91A6-F353866EA880}" type="slidenum">
              <a:rPr lang="en-US" altLang="ja-JP"/>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05306"/>
            <a:ext cx="8913813" cy="812331"/>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79913"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ln/>
        </p:spPr>
        <p:txBody>
          <a:bodyPr/>
          <a:lstStyle>
            <a:lvl1pPr>
              <a:defRPr/>
            </a:lvl1pPr>
          </a:lstStyle>
          <a:p>
            <a:pPr>
              <a:defRPr/>
            </a:pPr>
            <a:fld id="{98018AEA-ADF5-4E33-A0BC-3993E57185BB}" type="slidenum">
              <a:rPr lang="en-US" altLang="ja-JP"/>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31064"/>
            <a:ext cx="8913813" cy="786573"/>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0788"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0788"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ln/>
        </p:spPr>
        <p:txBody>
          <a:bodyPr/>
          <a:lstStyle>
            <a:lvl1pPr>
              <a:defRPr/>
            </a:lvl1pPr>
          </a:lstStyle>
          <a:p>
            <a:pPr>
              <a:defRPr/>
            </a:pPr>
            <a:fld id="{6BF15361-A384-4AFD-AD36-50118070ABA5}" type="slidenum">
              <a:rPr lang="en-US" altLang="ja-JP"/>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51977D8E-232F-44E6-B3AC-BCDC4EFCC3C6}" type="slidenum">
              <a:rPr lang="en-US" altLang="ja-JP"/>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002984A-7484-4FEC-BC62-C00F57375F2B}" type="slidenum">
              <a:rPr lang="en-US" altLang="ja-JP"/>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1913"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52BDC4C5-01BB-425B-9DEE-75B589154AF2}"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65100" y="656692"/>
            <a:ext cx="45719" cy="6136434"/>
          </a:xfrm>
          <a:prstGeom prst="rect">
            <a:avLst/>
          </a:prstGeom>
          <a:solidFill>
            <a:srgbClr val="140078"/>
          </a:solidFill>
          <a:ln w="9525">
            <a:noFill/>
            <a:miter lim="800000"/>
            <a:headEnd/>
            <a:tailEnd/>
          </a:ln>
          <a:effectLst/>
        </p:spPr>
        <p:txBody>
          <a:bodyPr wrap="none" anchor="ctr"/>
          <a:lstStyle/>
          <a:p>
            <a:pPr>
              <a:defRPr/>
            </a:pPr>
            <a:endParaRPr lang="ja-JP" altLang="en-US">
              <a:latin typeface="Arial" charset="0"/>
            </a:endParaRPr>
          </a:p>
        </p:txBody>
      </p:sp>
      <p:sp>
        <p:nvSpPr>
          <p:cNvPr id="4099" name="Line 3"/>
          <p:cNvSpPr>
            <a:spLocks noChangeShapeType="1"/>
          </p:cNvSpPr>
          <p:nvPr userDrawn="1"/>
        </p:nvSpPr>
        <p:spPr bwMode="auto">
          <a:xfrm>
            <a:off x="165100" y="6633356"/>
            <a:ext cx="8759825" cy="0"/>
          </a:xfrm>
          <a:prstGeom prst="line">
            <a:avLst/>
          </a:prstGeom>
          <a:noFill/>
          <a:ln w="12700">
            <a:solidFill>
              <a:srgbClr val="140078"/>
            </a:solidFill>
            <a:round/>
            <a:headEnd/>
            <a:tailEnd/>
          </a:ln>
          <a:effectLst/>
        </p:spPr>
        <p:txBody>
          <a:bodyPr/>
          <a:lstStyle/>
          <a:p>
            <a:pPr>
              <a:defRPr/>
            </a:pPr>
            <a:endParaRPr lang="ja-JP" altLang="en-US">
              <a:latin typeface="Arial" charset="0"/>
            </a:endParaRPr>
          </a:p>
        </p:txBody>
      </p:sp>
      <p:sp>
        <p:nvSpPr>
          <p:cNvPr id="4102" name="Rectangle 6"/>
          <p:cNvSpPr>
            <a:spLocks noGrp="1" noChangeArrowheads="1"/>
          </p:cNvSpPr>
          <p:nvPr>
            <p:ph type="sldNum" sz="quarter" idx="4"/>
          </p:nvPr>
        </p:nvSpPr>
        <p:spPr bwMode="auto">
          <a:xfrm>
            <a:off x="7535863" y="6561348"/>
            <a:ext cx="2311400"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Verdana" pitchFamily="34" charset="0"/>
              </a:defRPr>
            </a:lvl1pPr>
          </a:lstStyle>
          <a:p>
            <a:pPr>
              <a:defRPr/>
            </a:pPr>
            <a:fld id="{40D4CF93-12FB-44B0-8681-65D8CBF54043}" type="slidenum">
              <a:rPr lang="en-US" altLang="ja-JP"/>
              <a:pPr>
                <a:defRPr/>
              </a:pPr>
              <a:t>‹#›</a:t>
            </a:fld>
            <a:endParaRPr lang="en-US" altLang="ja-JP" dirty="0"/>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2.png" Type="http://schemas.openxmlformats.org/officeDocument/2006/relationships/image"/><Relationship Id="rId2" Target="../media/image4.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 Id="rId8" Target="../media/image10.png" Type="http://schemas.openxmlformats.org/officeDocument/2006/relationships/image"/><Relationship Id="rId9" Target="../media/image1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23.em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23.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10" Target="../media/image11.png" Type="http://schemas.openxmlformats.org/officeDocument/2006/relationships/image"/><Relationship Id="rId11" Target="../media/image12.png" Type="http://schemas.openxmlformats.org/officeDocument/2006/relationships/image"/><Relationship Id="rId2" Target="../media/image13.emf" Type="http://schemas.openxmlformats.org/officeDocument/2006/relationships/image"/><Relationship Id="rId3" Target="../media/image4.pn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 Id="rId8" Target="../media/image9.png" Type="http://schemas.openxmlformats.org/officeDocument/2006/relationships/image"/><Relationship Id="rId9" Target="../media/image10.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 Id="rId10" Target="../media/image22.png" Type="http://schemas.openxmlformats.org/officeDocument/2006/relationships/image"/><Relationship Id="rId2" Target="../media/image14.png" Type="http://schemas.openxmlformats.org/officeDocument/2006/relationships/image"/><Relationship Id="rId3" Target="../media/image15.png" Type="http://schemas.openxmlformats.org/officeDocument/2006/relationships/image"/><Relationship Id="rId4" Target="../media/image16.png" Type="http://schemas.openxmlformats.org/officeDocument/2006/relationships/image"/><Relationship Id="rId5" Target="../media/image17.png" Type="http://schemas.openxmlformats.org/officeDocument/2006/relationships/image"/><Relationship Id="rId6" Target="../media/image18.png" Type="http://schemas.openxmlformats.org/officeDocument/2006/relationships/image"/><Relationship Id="rId7" Target="../media/image19.png" Type="http://schemas.openxmlformats.org/officeDocument/2006/relationships/image"/><Relationship Id="rId8" Target="../media/image20.png" Type="http://schemas.openxmlformats.org/officeDocument/2006/relationships/image"/><Relationship Id="rId9" Target="../media/image21.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23.emf" Type="http://schemas.openxmlformats.org/officeDocument/2006/relationships/image"/><Relationship Id="rId3" Target="../media/image24.tiff" Type="http://schemas.openxmlformats.org/officeDocument/2006/relationships/image"/><Relationship Id="rId4" Target="../media/image25.tiff" Type="http://schemas.openxmlformats.org/officeDocument/2006/relationships/image"/><Relationship Id="rId5" Target="../media/image26.tiff"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27.emf"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27.emf" Type="http://schemas.openxmlformats.org/officeDocument/2006/relationships/image"/><Relationship Id="rId3" Target="../media/image28.gi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社内安全衛生教育用資料</a:t>
            </a:r>
          </a:p>
        </p:txBody>
      </p:sp>
      <p:sp>
        <p:nvSpPr>
          <p:cNvPr id="4" name="テキスト ボックス 5"/>
          <p:cNvSpPr txBox="1">
            <a:spLocks noChangeArrowheads="1"/>
          </p:cNvSpPr>
          <p:nvPr/>
        </p:nvSpPr>
        <p:spPr bwMode="auto">
          <a:xfrm>
            <a:off x="1353295" y="2289338"/>
            <a:ext cx="7199407" cy="830997"/>
          </a:xfrm>
          <a:prstGeom prst="rect">
            <a:avLst/>
          </a:prstGeom>
          <a:noFill/>
          <a:ln w="9525">
            <a:noFill/>
            <a:miter lim="800000"/>
            <a:headEnd/>
            <a:tailEnd/>
          </a:ln>
        </p:spPr>
        <p:txBody>
          <a:bodyPr wrap="none">
            <a:spAutoFit/>
          </a:bodyPr>
          <a:lstStyle/>
          <a:p>
            <a:r>
              <a:rPr lang="en-US" altLang="ja-JP"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GHS</a:t>
            </a:r>
            <a:r>
              <a:rPr lang="ja-JP" altLang="en-US"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ラベルの読み方の基本</a:t>
            </a:r>
            <a:endParaRPr lang="en-US" altLang="ja-JP"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7"/>
          <p:cNvSpPr txBox="1">
            <a:spLocks noChangeArrowheads="1"/>
          </p:cNvSpPr>
          <p:nvPr/>
        </p:nvSpPr>
        <p:spPr bwMode="auto">
          <a:xfrm>
            <a:off x="2089874" y="4545124"/>
            <a:ext cx="5726248" cy="1446550"/>
          </a:xfrm>
          <a:prstGeom prst="rect">
            <a:avLst/>
          </a:prstGeom>
          <a:noFill/>
          <a:ln w="9525">
            <a:noFill/>
            <a:miter lim="800000"/>
            <a:headEnd/>
            <a:tailEnd/>
          </a:ln>
        </p:spPr>
        <p:txBody>
          <a:bodyPr wrap="none">
            <a:spAutoFit/>
          </a:bodyPr>
          <a:lstStyle/>
          <a:p>
            <a:pPr algn="ct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○○部○○チーム</a:t>
            </a: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（所属等）</a:t>
            </a: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○○（名前）</a:t>
            </a:r>
          </a:p>
        </p:txBody>
      </p:sp>
      <p:sp>
        <p:nvSpPr>
          <p:cNvPr id="6" name="角丸四角形吹き出し 5"/>
          <p:cNvSpPr/>
          <p:nvPr/>
        </p:nvSpPr>
        <p:spPr>
          <a:xfrm>
            <a:off x="6644394" y="5301208"/>
            <a:ext cx="2950526" cy="1232914"/>
          </a:xfrm>
          <a:prstGeom prst="wedgeRoundRectCallout">
            <a:avLst>
              <a:gd name="adj1" fmla="val -20833"/>
              <a:gd name="adj2" fmla="val -58849"/>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適宜、所属や名前などを編集してご活用ください。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また、注意事項はこのようにコメントを記載しておりますので参考にしてください。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（印刷時やスクリーンへの投影時は適宜削除してください。）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AutoShape 3">
            <a:extLst>
              <a:ext uri="{FF2B5EF4-FFF2-40B4-BE49-F238E27FC236}">
                <a16:creationId xmlns:a16="http://schemas.microsoft.com/office/drawing/2014/main" id="{899F5B4C-DE5E-47EE-8E90-450FCA8CF6BE}"/>
              </a:ext>
            </a:extLst>
          </p:cNvPr>
          <p:cNvSpPr>
            <a:spLocks noChangeAspect="1" noChangeArrowheads="1" noTextEdit="1"/>
          </p:cNvSpPr>
          <p:nvPr/>
        </p:nvSpPr>
        <p:spPr bwMode="auto">
          <a:xfrm>
            <a:off x="163513" y="723900"/>
            <a:ext cx="54022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 name="Rectangle 5">
            <a:extLst>
              <a:ext uri="{FF2B5EF4-FFF2-40B4-BE49-F238E27FC236}">
                <a16:creationId xmlns:a16="http://schemas.microsoft.com/office/drawing/2014/main" id="{C27B0B06-60CF-4E7B-841B-666B742F9E44}"/>
              </a:ext>
            </a:extLst>
          </p:cNvPr>
          <p:cNvSpPr>
            <a:spLocks noChangeArrowheads="1"/>
          </p:cNvSpPr>
          <p:nvPr/>
        </p:nvSpPr>
        <p:spPr bwMode="auto">
          <a:xfrm>
            <a:off x="525463"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id="{C4AC498B-2A2D-4330-A5C4-8D80C621E47E}"/>
              </a:ext>
            </a:extLst>
          </p:cNvPr>
          <p:cNvSpPr>
            <a:spLocks noChangeArrowheads="1"/>
          </p:cNvSpPr>
          <p:nvPr/>
        </p:nvSpPr>
        <p:spPr bwMode="auto">
          <a:xfrm>
            <a:off x="954088"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 name="Rectangle 7">
            <a:extLst>
              <a:ext uri="{FF2B5EF4-FFF2-40B4-BE49-F238E27FC236}">
                <a16:creationId xmlns:a16="http://schemas.microsoft.com/office/drawing/2014/main" id="{FD6689C3-134A-4B6B-91D4-682CA7AF4875}"/>
              </a:ext>
            </a:extLst>
          </p:cNvPr>
          <p:cNvSpPr>
            <a:spLocks noChangeArrowheads="1"/>
          </p:cNvSpPr>
          <p:nvPr/>
        </p:nvSpPr>
        <p:spPr bwMode="auto">
          <a:xfrm>
            <a:off x="1382713"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 name="Rectangle 8">
            <a:extLst>
              <a:ext uri="{FF2B5EF4-FFF2-40B4-BE49-F238E27FC236}">
                <a16:creationId xmlns:a16="http://schemas.microsoft.com/office/drawing/2014/main" id="{98945A68-C9C8-46BE-B8B7-AACB49086288}"/>
              </a:ext>
            </a:extLst>
          </p:cNvPr>
          <p:cNvSpPr>
            <a:spLocks noChangeArrowheads="1"/>
          </p:cNvSpPr>
          <p:nvPr/>
        </p:nvSpPr>
        <p:spPr bwMode="auto">
          <a:xfrm>
            <a:off x="1809750"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Rectangle 9">
            <a:extLst>
              <a:ext uri="{FF2B5EF4-FFF2-40B4-BE49-F238E27FC236}">
                <a16:creationId xmlns:a16="http://schemas.microsoft.com/office/drawing/2014/main" id="{AF846564-04B5-4B8F-A8A6-B2DF8054DAB0}"/>
              </a:ext>
            </a:extLst>
          </p:cNvPr>
          <p:cNvSpPr>
            <a:spLocks noChangeArrowheads="1"/>
          </p:cNvSpPr>
          <p:nvPr/>
        </p:nvSpPr>
        <p:spPr bwMode="auto">
          <a:xfrm>
            <a:off x="2238375"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 name="Rectangle 10">
            <a:extLst>
              <a:ext uri="{FF2B5EF4-FFF2-40B4-BE49-F238E27FC236}">
                <a16:creationId xmlns:a16="http://schemas.microsoft.com/office/drawing/2014/main" id="{55F20288-B88F-47A5-B4AB-B391C7531102}"/>
              </a:ext>
            </a:extLst>
          </p:cNvPr>
          <p:cNvSpPr>
            <a:spLocks noChangeArrowheads="1"/>
          </p:cNvSpPr>
          <p:nvPr/>
        </p:nvSpPr>
        <p:spPr bwMode="auto">
          <a:xfrm>
            <a:off x="2667000"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 name="Rectangle 11">
            <a:extLst>
              <a:ext uri="{FF2B5EF4-FFF2-40B4-BE49-F238E27FC236}">
                <a16:creationId xmlns:a16="http://schemas.microsoft.com/office/drawing/2014/main" id="{60281DE5-BE99-4495-B3BD-EF6DE05F8164}"/>
              </a:ext>
            </a:extLst>
          </p:cNvPr>
          <p:cNvSpPr>
            <a:spLocks noChangeArrowheads="1"/>
          </p:cNvSpPr>
          <p:nvPr/>
        </p:nvSpPr>
        <p:spPr bwMode="auto">
          <a:xfrm>
            <a:off x="3097213"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 name="Rectangle 12">
            <a:extLst>
              <a:ext uri="{FF2B5EF4-FFF2-40B4-BE49-F238E27FC236}">
                <a16:creationId xmlns:a16="http://schemas.microsoft.com/office/drawing/2014/main" id="{A966A713-0CDC-491F-9445-0404DCEC0C75}"/>
              </a:ext>
            </a:extLst>
          </p:cNvPr>
          <p:cNvSpPr>
            <a:spLocks noChangeArrowheads="1"/>
          </p:cNvSpPr>
          <p:nvPr/>
        </p:nvSpPr>
        <p:spPr bwMode="auto">
          <a:xfrm>
            <a:off x="3524250" y="1001713"/>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 name="Rectangle 13">
            <a:extLst>
              <a:ext uri="{FF2B5EF4-FFF2-40B4-BE49-F238E27FC236}">
                <a16:creationId xmlns:a16="http://schemas.microsoft.com/office/drawing/2014/main" id="{438A1375-092F-4694-8B56-4E77F881DE7E}"/>
              </a:ext>
            </a:extLst>
          </p:cNvPr>
          <p:cNvSpPr>
            <a:spLocks noChangeArrowheads="1"/>
          </p:cNvSpPr>
          <p:nvPr/>
        </p:nvSpPr>
        <p:spPr bwMode="auto">
          <a:xfrm>
            <a:off x="3952875" y="992188"/>
            <a:ext cx="122237" cy="20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pic>
        <p:nvPicPr>
          <p:cNvPr id="1038" name="Picture 14">
            <a:extLst>
              <a:ext uri="{FF2B5EF4-FFF2-40B4-BE49-F238E27FC236}">
                <a16:creationId xmlns:a16="http://schemas.microsoft.com/office/drawing/2014/main" id="{A1CAE386-DD67-4FF9-8C91-6CF331EC38E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513"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5">
            <a:extLst>
              <a:ext uri="{FF2B5EF4-FFF2-40B4-BE49-F238E27FC236}">
                <a16:creationId xmlns:a16="http://schemas.microsoft.com/office/drawing/2014/main" id="{5A90CAAA-28BE-48DC-A385-B4FFD514DDF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138"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16">
            <a:extLst>
              <a:ext uri="{FF2B5EF4-FFF2-40B4-BE49-F238E27FC236}">
                <a16:creationId xmlns:a16="http://schemas.microsoft.com/office/drawing/2014/main" id="{AC6710AB-A22F-4A8E-9897-B38D5CDC2D9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0763"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1" name="Picture 17">
            <a:extLst>
              <a:ext uri="{FF2B5EF4-FFF2-40B4-BE49-F238E27FC236}">
                <a16:creationId xmlns:a16="http://schemas.microsoft.com/office/drawing/2014/main" id="{3C7C5924-DFEC-4FA2-B6FD-6FF87CBFF2A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50975" y="771525"/>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2" name="Picture 18">
            <a:extLst>
              <a:ext uri="{FF2B5EF4-FFF2-40B4-BE49-F238E27FC236}">
                <a16:creationId xmlns:a16="http://schemas.microsoft.com/office/drawing/2014/main" id="{D63451D7-4A6F-424B-B5BF-5A8B81C11A8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79600"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3" name="Picture 19">
            <a:extLst>
              <a:ext uri="{FF2B5EF4-FFF2-40B4-BE49-F238E27FC236}">
                <a16:creationId xmlns:a16="http://schemas.microsoft.com/office/drawing/2014/main" id="{464D454A-9FE2-43F6-A217-ED9A83FBF58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09813" y="771525"/>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4" name="Picture 20">
            <a:extLst>
              <a:ext uri="{FF2B5EF4-FFF2-40B4-BE49-F238E27FC236}">
                <a16:creationId xmlns:a16="http://schemas.microsoft.com/office/drawing/2014/main" id="{7D369FB6-2948-4FB3-ABDB-55432AE5FC6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38438"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5" name="Picture 21">
            <a:extLst>
              <a:ext uri="{FF2B5EF4-FFF2-40B4-BE49-F238E27FC236}">
                <a16:creationId xmlns:a16="http://schemas.microsoft.com/office/drawing/2014/main" id="{FFB3B999-BFBB-4F88-BA5E-F78312E918AB}"/>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68650" y="771525"/>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6" name="Picture 22">
            <a:extLst>
              <a:ext uri="{FF2B5EF4-FFF2-40B4-BE49-F238E27FC236}">
                <a16:creationId xmlns:a16="http://schemas.microsoft.com/office/drawing/2014/main" id="{CAD7FC45-0943-40FA-B006-F289F09C0C57}"/>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97275" y="7715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557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10</a:t>
            </a:fld>
            <a:endParaRPr lang="en-US" altLang="ja-JP" dirty="0"/>
          </a:p>
        </p:txBody>
      </p:sp>
      <p:sp>
        <p:nvSpPr>
          <p:cNvPr id="10" name="タイトル 1"/>
          <p:cNvSpPr txBox="1">
            <a:spLocks/>
          </p:cNvSpPr>
          <p:nvPr/>
        </p:nvSpPr>
        <p:spPr>
          <a:xfrm>
            <a:off x="473756" y="61966"/>
            <a:ext cx="8438890"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「注意書き」の確認</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絵表示に加え、ラベルに記載されている「注意書き」を</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確認してから作業に取り掛かりましょう。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3" name="図 12"/>
          <p:cNvPicPr>
            <a:picLocks noChangeAspect="1"/>
          </p:cNvPicPr>
          <p:nvPr/>
        </p:nvPicPr>
        <p:blipFill>
          <a:blip r:embed="rId2"/>
          <a:stretch>
            <a:fillRect/>
          </a:stretch>
        </p:blipFill>
        <p:spPr>
          <a:xfrm>
            <a:off x="343694" y="2230923"/>
            <a:ext cx="5401526" cy="4345419"/>
          </a:xfrm>
          <a:prstGeom prst="rect">
            <a:avLst/>
          </a:prstGeom>
        </p:spPr>
      </p:pic>
      <p:sp>
        <p:nvSpPr>
          <p:cNvPr id="14" name="角丸四角形 13"/>
          <p:cNvSpPr/>
          <p:nvPr/>
        </p:nvSpPr>
        <p:spPr>
          <a:xfrm>
            <a:off x="255357" y="4296442"/>
            <a:ext cx="3309952" cy="968762"/>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rot="5400000">
            <a:off x="2967432" y="3800953"/>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コンテンツ プレースホルダー 2"/>
          <p:cNvSpPr>
            <a:spLocks noGrp="1"/>
          </p:cNvSpPr>
          <p:nvPr>
            <p:ph idx="1"/>
          </p:nvPr>
        </p:nvSpPr>
        <p:spPr>
          <a:xfrm>
            <a:off x="3653646" y="2280011"/>
            <a:ext cx="6250766" cy="2790367"/>
          </a:xfrm>
        </p:spPr>
        <p:txBody>
          <a:bodyPr/>
          <a:lstStyle/>
          <a:p>
            <a:pPr>
              <a:buClr>
                <a:schemeClr val="tx1"/>
              </a:buClr>
            </a:pPr>
            <a:r>
              <a:rPr kumimoji="1"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安全対策</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応急措置</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、保管、廃棄、使用上の注意などが記載されています。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buClr>
                <a:schemeClr val="tx1"/>
              </a:buClr>
            </a:pP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主な確認事項</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dirty="0">
                <a:latin typeface="Meiryo UI" panose="020B0604030504040204" pitchFamily="50" charset="-128"/>
                <a:ea typeface="Meiryo UI" panose="020B0604030504040204" pitchFamily="50" charset="-128"/>
                <a:cs typeface="Meiryo UI" panose="020B0604030504040204" pitchFamily="50" charset="-128"/>
              </a:rPr>
              <a:t>安全対策が講じられていますか？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buClr>
                <a:schemeClr val="tx1"/>
              </a:buClr>
            </a:pP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作業内容、作業場（換気対策等）など</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dirty="0">
                <a:latin typeface="Meiryo UI" panose="020B0604030504040204" pitchFamily="50" charset="-128"/>
                <a:ea typeface="Meiryo UI" panose="020B0604030504040204" pitchFamily="50" charset="-128"/>
                <a:cs typeface="Meiryo UI" panose="020B0604030504040204" pitchFamily="50" charset="-128"/>
              </a:rPr>
              <a:t>必要な保護具は用意されていますか？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buClr>
                <a:schemeClr val="tx1"/>
              </a:buClr>
            </a:pP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呼吸用保護具、保護メガネなど</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buClr>
                <a:schemeClr val="tx1"/>
              </a:buClr>
            </a:pP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必要な安全対策などが講じられてていることを確認してから作業を行いましょう。</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dirty="0">
                <a:latin typeface="Meiryo UI" panose="020B0604030504040204" pitchFamily="50" charset="-128"/>
                <a:ea typeface="Meiryo UI" panose="020B0604030504040204" pitchFamily="50" charset="-128"/>
                <a:cs typeface="Meiryo UI" panose="020B0604030504040204" pitchFamily="50" charset="-128"/>
              </a:rPr>
              <a:t>十分でない場合、対策を検討しましょう。</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9376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11</a:t>
            </a:fld>
            <a:endParaRPr lang="en-US" altLang="ja-JP" dirty="0"/>
          </a:p>
        </p:txBody>
      </p:sp>
      <p:sp>
        <p:nvSpPr>
          <p:cNvPr id="10" name="タイトル 1"/>
          <p:cNvSpPr txBox="1">
            <a:spLocks/>
          </p:cNvSpPr>
          <p:nvPr/>
        </p:nvSpPr>
        <p:spPr>
          <a:xfrm>
            <a:off x="473756" y="61966"/>
            <a:ext cx="8438890"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「注意書き」の確認</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絵表示に加え、ラベルに記載されている「注意書き」を</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確認してから作業に取り掛かりましょう。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3" name="図 12"/>
          <p:cNvPicPr>
            <a:picLocks noChangeAspect="1"/>
          </p:cNvPicPr>
          <p:nvPr/>
        </p:nvPicPr>
        <p:blipFill>
          <a:blip r:embed="rId2"/>
          <a:stretch>
            <a:fillRect/>
          </a:stretch>
        </p:blipFill>
        <p:spPr>
          <a:xfrm>
            <a:off x="343694" y="2230923"/>
            <a:ext cx="5401526" cy="4345419"/>
          </a:xfrm>
          <a:prstGeom prst="rect">
            <a:avLst/>
          </a:prstGeom>
        </p:spPr>
      </p:pic>
      <p:sp>
        <p:nvSpPr>
          <p:cNvPr id="14" name="角丸四角形 13"/>
          <p:cNvSpPr/>
          <p:nvPr/>
        </p:nvSpPr>
        <p:spPr>
          <a:xfrm>
            <a:off x="255357" y="4296442"/>
            <a:ext cx="3309952" cy="968762"/>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rot="5400000">
            <a:off x="2967432" y="3800953"/>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コンテンツ プレースホルダー 2"/>
          <p:cNvSpPr>
            <a:spLocks noGrp="1"/>
          </p:cNvSpPr>
          <p:nvPr>
            <p:ph idx="1"/>
          </p:nvPr>
        </p:nvSpPr>
        <p:spPr>
          <a:xfrm>
            <a:off x="3483631" y="2280011"/>
            <a:ext cx="6420781" cy="2790367"/>
          </a:xfrm>
        </p:spPr>
        <p:txBody>
          <a:bodyPr/>
          <a:lstStyle/>
          <a:p>
            <a:r>
              <a:rPr kumimoji="1"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ステップ１</a:t>
            </a:r>
            <a:r>
              <a:rPr kumimoji="1"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絵表示の確認</a:t>
            </a:r>
            <a:endParaRPr kumimoji="1"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ラベル表に記載の絵表示を確認し、どのような危険有害性があるか把握しましょう。</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ステップ２</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ポスター「作業前に絵表示を確認！」の確認</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危険有害性ごとの注意事項を確認しましょう。</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ステップ３</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安全対策と応急措置の確認</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ラベル表示の「注意書き」を確認しましょう。</a:t>
            </a: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記載されている内容（安全対策、応急措置）に基づき、作業内容及び作業場に十分な安全対策が講じられているかを確認しましょう。</a:t>
            </a: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必要な保護具が用意されているかを確認し、適宜着用しましょう。</a:t>
            </a:r>
          </a:p>
          <a:p>
            <a:r>
              <a:rPr kumimoji="1"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ステップ４</a:t>
            </a:r>
            <a:r>
              <a:rPr kumimoji="1"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作業の開始</a:t>
            </a:r>
            <a:endParaRPr kumimoji="1"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吹き出し 8"/>
          <p:cNvSpPr/>
          <p:nvPr/>
        </p:nvSpPr>
        <p:spPr>
          <a:xfrm>
            <a:off x="6610193" y="5279723"/>
            <a:ext cx="2950526" cy="1209617"/>
          </a:xfrm>
          <a:prstGeom prst="wedgeRoundRectCallout">
            <a:avLst>
              <a:gd name="adj1" fmla="val -20833"/>
              <a:gd name="adj2" fmla="val -58849"/>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業を開始する前に、まずはラベルを確認し、これから取り扱う化学物質にはどのような有害性があり、どのようにすれば安全に取り扱えるのかなどを十分に確認してから作業を行うなどの指導を検討し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2710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12</a:t>
            </a:fld>
            <a:endParaRPr lang="en-US" altLang="ja-JP" dirty="0"/>
          </a:p>
        </p:txBody>
      </p:sp>
      <p:sp>
        <p:nvSpPr>
          <p:cNvPr id="10" name="タイトル 1"/>
          <p:cNvSpPr txBox="1">
            <a:spLocks/>
          </p:cNvSpPr>
          <p:nvPr/>
        </p:nvSpPr>
        <p:spPr>
          <a:xfrm>
            <a:off x="473756" y="61966"/>
            <a:ext cx="8438890"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まとめ</a:t>
            </a:r>
          </a:p>
        </p:txBody>
      </p:sp>
      <p:sp>
        <p:nvSpPr>
          <p:cNvPr id="2" name="コンテンツ プレースホルダー 1"/>
          <p:cNvSpPr>
            <a:spLocks noGrp="1"/>
          </p:cNvSpPr>
          <p:nvPr>
            <p:ph idx="1"/>
          </p:nvPr>
        </p:nvSpPr>
        <p:spPr>
          <a:xfrm>
            <a:off x="495300" y="656692"/>
            <a:ext cx="9351963" cy="5397463"/>
          </a:xfrm>
        </p:spPr>
        <p:txBody>
          <a:bodyPr/>
          <a:lstStyle/>
          <a:p>
            <a:pPr marL="0" indent="0">
              <a:buNone/>
            </a:pPr>
            <a:r>
              <a:rPr kumimoji="1" lang="ja-JP" altLang="en-US" sz="2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作業を行う前に</a:t>
            </a:r>
            <a:endParaRPr kumimoji="1" lang="en-US" altLang="ja-JP" sz="2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ステップ</a:t>
            </a:r>
            <a:r>
              <a:rPr lang="ja-JP" altLang="en-US" dirty="0">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絵表示の確認</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ラベルに記載の</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絵表示を確認</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しましょう。</a:t>
            </a: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絵表示に基づき、</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どのような危険有害性があるか把握</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しましょう。</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ステップ２</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ポスター「作業前に絵表示を確認！」の確認</a:t>
            </a: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ポスター「作業前に絵表示を確認」を用いて、危険有害性ごと（絵表示ごと）の</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注意事項を確認</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しましょう。</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ステップ３</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注意書きの確認</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ラベル表示の</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「注意書き」を確認</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しましょう。</a:t>
            </a: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記載されている内容（安全対策、応急措置）に基づき、作業内容及び作業場に</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十分な安全対策が講じられているかを確認</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しましょう。</a:t>
            </a:r>
          </a:p>
          <a:p>
            <a:pPr lvl="1">
              <a:buClr>
                <a:schemeClr val="tx1"/>
              </a:buClr>
            </a:pP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必要な保護具が用意されているかを確認</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し、適宜</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着用しましょう</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a:t>
            </a:r>
          </a:p>
          <a:p>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ステップ４</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作業の開始</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定められた方法、手順に従って</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作業を開始しましょう。</a:t>
            </a: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作業内容をよく理解し、</a:t>
            </a:r>
            <a:r>
              <a:rPr lang="ja-JP" altLang="en-US" sz="2000"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独断で手順変更はしない</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ようにしましょう。</a:t>
            </a:r>
          </a:p>
          <a:p>
            <a:pPr lvl="1"/>
            <a:r>
              <a:rPr lang="ja-JP" altLang="en-US" sz="2000" dirty="0">
                <a:latin typeface="Meiryo UI" panose="020B0604030504040204" pitchFamily="50" charset="-128"/>
                <a:ea typeface="Meiryo UI" panose="020B0604030504040204" pitchFamily="50" charset="-128"/>
                <a:cs typeface="Meiryo UI" panose="020B0604030504040204" pitchFamily="50" charset="-128"/>
              </a:rPr>
              <a:t>作業終了後は、適切に後片付けを行いましょう。</a:t>
            </a:r>
          </a:p>
        </p:txBody>
      </p:sp>
      <p:sp>
        <p:nvSpPr>
          <p:cNvPr id="11" name="正方形/長方形 10"/>
          <p:cNvSpPr/>
          <p:nvPr/>
        </p:nvSpPr>
        <p:spPr>
          <a:xfrm>
            <a:off x="5744294" y="692696"/>
            <a:ext cx="4102969" cy="1080120"/>
          </a:xfrm>
          <a:prstGeom prst="rect">
            <a:avLst/>
          </a:prstGeom>
          <a:solidFill>
            <a:srgbClr val="FFFFCC">
              <a:alpha val="50196"/>
            </a:srgbClr>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自分の身だけではなく、ともに働く</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仲間を守るという意識を持って作業にあたりましょう</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吹き出し 6"/>
          <p:cNvSpPr/>
          <p:nvPr/>
        </p:nvSpPr>
        <p:spPr>
          <a:xfrm>
            <a:off x="6644394" y="5553236"/>
            <a:ext cx="2950526" cy="980886"/>
          </a:xfrm>
          <a:prstGeom prst="wedgeRoundRectCallout">
            <a:avLst>
              <a:gd name="adj1" fmla="val -20833"/>
              <a:gd name="adj2" fmla="val -58849"/>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前頁の繰り返しにもなりますが、化学物質を取り扱う前に何をしなければならないのかを再度強調し、必要に応じてルール化などを検討してください。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15551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2</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本日の学習内容</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容器に貼ってあるラベルの絵表示を見て内容物の</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危険性や有害性を理解しましょう。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p:cNvSpPr>
            <a:spLocks noGrp="1"/>
          </p:cNvSpPr>
          <p:nvPr>
            <p:ph idx="1"/>
          </p:nvPr>
        </p:nvSpPr>
        <p:spPr>
          <a:xfrm>
            <a:off x="495301" y="2096852"/>
            <a:ext cx="9409112" cy="464915"/>
          </a:xfrm>
        </p:spPr>
        <p:txBody>
          <a:bodyPr/>
          <a:lstStyle/>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化学物質のリスクとは</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ラベル表示の</a:t>
            </a:r>
            <a:r>
              <a:rPr lang="en-US" altLang="ja-JP" sz="36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3600" dirty="0">
                <a:latin typeface="Meiryo UI" panose="020B0604030504040204" pitchFamily="50" charset="-128"/>
                <a:ea typeface="Meiryo UI" panose="020B0604030504040204" pitchFamily="50" charset="-128"/>
                <a:cs typeface="Meiryo UI" panose="020B0604030504040204" pitchFamily="50" charset="-128"/>
              </a:rPr>
              <a:t>項目の基本</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絵表示とは</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絵表示が示している危険有害性と注意事項</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安全対策と注意書きの確認</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まとめ</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82255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1FCD38-862D-477E-B62C-5D29234AE188}"/>
              </a:ext>
            </a:extLst>
          </p:cNvPr>
          <p:cNvSpPr>
            <a:spLocks noGrp="1"/>
          </p:cNvSpPr>
          <p:nvPr>
            <p:ph type="title"/>
          </p:nvPr>
        </p:nvSpPr>
        <p:spPr/>
        <p:txBody>
          <a:bodyPr/>
          <a:lstStyle/>
          <a:p>
            <a:r>
              <a:rPr lang="ja-JP" altLang="en-US" sz="2800" b="1" dirty="0">
                <a:latin typeface="Meiryo UI" panose="020B0604030504040204" pitchFamily="50" charset="-128"/>
                <a:ea typeface="Meiryo UI" panose="020B0604030504040204" pitchFamily="50" charset="-128"/>
              </a:rPr>
              <a:t>１．化学物質のリスクとは</a:t>
            </a:r>
          </a:p>
        </p:txBody>
      </p:sp>
      <p:sp>
        <p:nvSpPr>
          <p:cNvPr id="4" name="スライド番号プレースホルダー 3">
            <a:extLst>
              <a:ext uri="{FF2B5EF4-FFF2-40B4-BE49-F238E27FC236}">
                <a16:creationId xmlns:a16="http://schemas.microsoft.com/office/drawing/2014/main" id="{3CBF480C-0AAE-4914-8877-CF67EB4549C9}"/>
              </a:ext>
            </a:extLst>
          </p:cNvPr>
          <p:cNvSpPr>
            <a:spLocks noGrp="1"/>
          </p:cNvSpPr>
          <p:nvPr>
            <p:ph type="sldNum" sz="quarter" idx="10"/>
          </p:nvPr>
        </p:nvSpPr>
        <p:spPr/>
        <p:txBody>
          <a:bodyPr/>
          <a:lstStyle/>
          <a:p>
            <a:pPr>
              <a:defRPr/>
            </a:pPr>
            <a:fld id="{F53F1FDE-4C1B-409F-92A1-F9E46004E66B}" type="slidenum">
              <a:rPr lang="en-US" altLang="ja-JP" smtClean="0"/>
              <a:pPr>
                <a:defRPr/>
              </a:pPr>
              <a:t>3</a:t>
            </a:fld>
            <a:endParaRPr lang="en-US" altLang="ja-JP" dirty="0"/>
          </a:p>
        </p:txBody>
      </p:sp>
      <p:sp>
        <p:nvSpPr>
          <p:cNvPr id="13" name="円/楕円 5">
            <a:extLst>
              <a:ext uri="{FF2B5EF4-FFF2-40B4-BE49-F238E27FC236}">
                <a16:creationId xmlns:a16="http://schemas.microsoft.com/office/drawing/2014/main" id="{FEE67581-216E-440A-A2C7-DD79512D63AF}"/>
              </a:ext>
            </a:extLst>
          </p:cNvPr>
          <p:cNvSpPr/>
          <p:nvPr/>
        </p:nvSpPr>
        <p:spPr>
          <a:xfrm>
            <a:off x="5095478" y="2912405"/>
            <a:ext cx="3564000" cy="576000"/>
          </a:xfrm>
          <a:prstGeom prst="ellipse">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発生確率・可能性</a:t>
            </a:r>
            <a:endParaRPr kumimoji="1" lang="ja-JP" altLang="en-US" sz="2400" b="1"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円/楕円 10">
            <a:extLst>
              <a:ext uri="{FF2B5EF4-FFF2-40B4-BE49-F238E27FC236}">
                <a16:creationId xmlns:a16="http://schemas.microsoft.com/office/drawing/2014/main" id="{84EB8F95-829E-45E0-AD3D-D75384F684B6}"/>
              </a:ext>
            </a:extLst>
          </p:cNvPr>
          <p:cNvSpPr/>
          <p:nvPr/>
        </p:nvSpPr>
        <p:spPr>
          <a:xfrm>
            <a:off x="5084695" y="2258560"/>
            <a:ext cx="3564396" cy="576000"/>
          </a:xfrm>
          <a:prstGeom prst="ellipse">
            <a:avLst/>
          </a:prstGeom>
          <a:solidFill>
            <a:srgbClr val="CCFFCC">
              <a:alpha val="50196"/>
            </a:srgbClr>
          </a:solidFill>
          <a:ln w="952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危害の度合い</a:t>
            </a:r>
            <a:endParaRPr kumimoji="1" lang="ja-JP" altLang="en-US" sz="24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円/楕円 19">
            <a:extLst>
              <a:ext uri="{FF2B5EF4-FFF2-40B4-BE49-F238E27FC236}">
                <a16:creationId xmlns:a16="http://schemas.microsoft.com/office/drawing/2014/main" id="{E3C82DA8-0E19-4320-9FA5-C8F3792F0721}"/>
              </a:ext>
            </a:extLst>
          </p:cNvPr>
          <p:cNvSpPr/>
          <p:nvPr/>
        </p:nvSpPr>
        <p:spPr>
          <a:xfrm>
            <a:off x="1561598" y="2386204"/>
            <a:ext cx="2747329" cy="968971"/>
          </a:xfrm>
          <a:prstGeom prst="ellipse">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化学物質のリスク</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66BA507F-E14E-4F2E-9592-D1AC8E6BD50E}"/>
              </a:ext>
            </a:extLst>
          </p:cNvPr>
          <p:cNvSpPr/>
          <p:nvPr/>
        </p:nvSpPr>
        <p:spPr>
          <a:xfrm>
            <a:off x="343694" y="692696"/>
            <a:ext cx="9503569" cy="1440155"/>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C451B"/>
              </a:buClr>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化学物質のリスクは、「危害の度合」と、</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buClr>
                <a:srgbClr val="2C451B"/>
              </a:buClr>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その「発生の確率・可能性」との組合せで表されます。</a:t>
            </a:r>
          </a:p>
        </p:txBody>
      </p:sp>
      <p:sp>
        <p:nvSpPr>
          <p:cNvPr id="43" name="コンテンツ プレースホルダー 2">
            <a:extLst>
              <a:ext uri="{FF2B5EF4-FFF2-40B4-BE49-F238E27FC236}">
                <a16:creationId xmlns:a16="http://schemas.microsoft.com/office/drawing/2014/main" id="{511DFE4A-FD62-499B-8E22-311F50A9CC66}"/>
              </a:ext>
            </a:extLst>
          </p:cNvPr>
          <p:cNvSpPr>
            <a:spLocks noGrp="1"/>
          </p:cNvSpPr>
          <p:nvPr>
            <p:ph idx="1"/>
          </p:nvPr>
        </p:nvSpPr>
        <p:spPr>
          <a:xfrm>
            <a:off x="473756" y="3572973"/>
            <a:ext cx="9351963" cy="1584176"/>
          </a:xfrm>
        </p:spPr>
        <p:txBody>
          <a:bodyPr/>
          <a:lstStyle/>
          <a:p>
            <a:r>
              <a:rPr lang="ja-JP" altLang="en-US" dirty="0">
                <a:latin typeface="Meiryo UI" panose="020B0604030504040204" pitchFamily="50" charset="-128"/>
                <a:ea typeface="Meiryo UI" panose="020B0604030504040204" pitchFamily="50" charset="-128"/>
              </a:rPr>
              <a:t>危害の度合いとは、化学物質が有する危険有害性に起因する悪影響の強さです。すべての化学物質には何らかの危険有害性があります。</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危険性：引火や爆発、腐食などを引き起こすおそれのこと</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有害性：健康に悪影響を引き起こすおそれのこと</a:t>
            </a:r>
            <a:endParaRPr lang="en-US" altLang="ja-JP" dirty="0">
              <a:latin typeface="Meiryo UI" panose="020B0604030504040204" pitchFamily="50" charset="-128"/>
              <a:ea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発生確率・可能性とは、爆発や火災、健康障害がおこる可能性であり、化学物質の取扱い状況によって決定されます。</a:t>
            </a:r>
            <a:endParaRPr lang="en-US" altLang="ja-JP" dirty="0">
              <a:latin typeface="Meiryo UI" panose="020B0604030504040204" pitchFamily="50" charset="-128"/>
              <a:ea typeface="Meiryo UI" panose="020B0604030504040204" pitchFamily="50" charset="-128"/>
            </a:endParaRPr>
          </a:p>
        </p:txBody>
      </p:sp>
      <p:cxnSp>
        <p:nvCxnSpPr>
          <p:cNvPr id="5" name="コネクタ: カギ線 4">
            <a:extLst>
              <a:ext uri="{FF2B5EF4-FFF2-40B4-BE49-F238E27FC236}">
                <a16:creationId xmlns:a16="http://schemas.microsoft.com/office/drawing/2014/main" id="{E99F28A1-ECD1-4C67-9A49-B668D4B9AB6B}"/>
              </a:ext>
            </a:extLst>
          </p:cNvPr>
          <p:cNvCxnSpPr>
            <a:cxnSpLocks/>
            <a:stCxn id="15" idx="6"/>
            <a:endCxn id="14" idx="2"/>
          </p:cNvCxnSpPr>
          <p:nvPr/>
        </p:nvCxnSpPr>
        <p:spPr>
          <a:xfrm flipV="1">
            <a:off x="4308927" y="2546560"/>
            <a:ext cx="775768" cy="324130"/>
          </a:xfrm>
          <a:prstGeom prst="bentConnector3">
            <a:avLst/>
          </a:prstGeom>
          <a:ln w="19050"/>
        </p:spPr>
        <p:style>
          <a:lnRef idx="1">
            <a:schemeClr val="dk1"/>
          </a:lnRef>
          <a:fillRef idx="0">
            <a:schemeClr val="dk1"/>
          </a:fillRef>
          <a:effectRef idx="0">
            <a:schemeClr val="dk1"/>
          </a:effectRef>
          <a:fontRef idx="minor">
            <a:schemeClr val="tx1"/>
          </a:fontRef>
        </p:style>
      </p:cxnSp>
      <p:cxnSp>
        <p:nvCxnSpPr>
          <p:cNvPr id="22" name="コネクタ: カギ線 21">
            <a:extLst>
              <a:ext uri="{FF2B5EF4-FFF2-40B4-BE49-F238E27FC236}">
                <a16:creationId xmlns:a16="http://schemas.microsoft.com/office/drawing/2014/main" id="{3B7C4850-0EEC-4C43-AD2F-C168BBD4FA35}"/>
              </a:ext>
            </a:extLst>
          </p:cNvPr>
          <p:cNvCxnSpPr>
            <a:cxnSpLocks/>
            <a:stCxn id="15" idx="6"/>
            <a:endCxn id="13" idx="2"/>
          </p:cNvCxnSpPr>
          <p:nvPr/>
        </p:nvCxnSpPr>
        <p:spPr>
          <a:xfrm>
            <a:off x="4308927" y="2870690"/>
            <a:ext cx="786551" cy="329715"/>
          </a:xfrm>
          <a:prstGeom prst="bentConnector3">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94789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4</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化学物質のリスクとは</a:t>
            </a:r>
          </a:p>
        </p:txBody>
      </p:sp>
      <p:sp>
        <p:nvSpPr>
          <p:cNvPr id="12" name="正方形/長方形 11"/>
          <p:cNvSpPr/>
          <p:nvPr/>
        </p:nvSpPr>
        <p:spPr>
          <a:xfrm>
            <a:off x="343694" y="692696"/>
            <a:ext cx="9503569" cy="1440000"/>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C451B"/>
              </a:buClr>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危険有害性を踏まえた適切な取扱いによって</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buClr>
                <a:srgbClr val="2C451B"/>
              </a:buClr>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化学物質のリスクを下げることができます。</a:t>
            </a:r>
          </a:p>
        </p:txBody>
      </p:sp>
      <p:sp>
        <p:nvSpPr>
          <p:cNvPr id="8" name="コンテンツ プレースホルダー 2"/>
          <p:cNvSpPr>
            <a:spLocks noGrp="1"/>
          </p:cNvSpPr>
          <p:nvPr>
            <p:ph idx="1"/>
          </p:nvPr>
        </p:nvSpPr>
        <p:spPr>
          <a:xfrm>
            <a:off x="464378" y="2356974"/>
            <a:ext cx="9351963" cy="2790367"/>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危険性の場合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燃えやすい化学物質でも、着火源などを取り除く等の適切な取り扱いによってリスクを小さくすることができます。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有害性の場合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健康に影響を及ぼす化学物質でも、労働者の接触や体内への取りこみを防ぐ等の適切な取扱いによってリスクを小さくすることができます。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円/楕円 20">
            <a:extLst>
              <a:ext uri="{FF2B5EF4-FFF2-40B4-BE49-F238E27FC236}">
                <a16:creationId xmlns:a16="http://schemas.microsoft.com/office/drawing/2014/main" id="{3DC5955B-A84A-49E6-B7A3-1A4651706929}"/>
              </a:ext>
            </a:extLst>
          </p:cNvPr>
          <p:cNvSpPr/>
          <p:nvPr/>
        </p:nvSpPr>
        <p:spPr>
          <a:xfrm>
            <a:off x="6419739" y="3343233"/>
            <a:ext cx="2232248" cy="684076"/>
          </a:xfrm>
          <a:prstGeom prst="ellipse">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rPr>
              <a:t>着火源</a:t>
            </a:r>
            <a:endParaRPr kumimoji="1" lang="ja-JP" altLang="en-US" sz="2400" b="1"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9" name="直線コネクタ 48">
            <a:extLst>
              <a:ext uri="{FF2B5EF4-FFF2-40B4-BE49-F238E27FC236}">
                <a16:creationId xmlns:a16="http://schemas.microsoft.com/office/drawing/2014/main" id="{5D74B40C-8269-49CC-BE16-DEBFD483EAE5}"/>
              </a:ext>
            </a:extLst>
          </p:cNvPr>
          <p:cNvCxnSpPr/>
          <p:nvPr/>
        </p:nvCxnSpPr>
        <p:spPr>
          <a:xfrm>
            <a:off x="6455743" y="3340039"/>
            <a:ext cx="2232248" cy="6840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93A0FC37-A080-46F3-B1F3-ED42BED0A21A}"/>
              </a:ext>
            </a:extLst>
          </p:cNvPr>
          <p:cNvCxnSpPr/>
          <p:nvPr/>
        </p:nvCxnSpPr>
        <p:spPr>
          <a:xfrm flipV="1">
            <a:off x="6455743" y="3340039"/>
            <a:ext cx="2232248" cy="6840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円/楕円 20">
            <a:extLst>
              <a:ext uri="{FF2B5EF4-FFF2-40B4-BE49-F238E27FC236}">
                <a16:creationId xmlns:a16="http://schemas.microsoft.com/office/drawing/2014/main" id="{ECE3D889-C809-4F91-846B-038600220D97}"/>
              </a:ext>
            </a:extLst>
          </p:cNvPr>
          <p:cNvSpPr/>
          <p:nvPr/>
        </p:nvSpPr>
        <p:spPr>
          <a:xfrm>
            <a:off x="6455553" y="4836350"/>
            <a:ext cx="2232248" cy="684076"/>
          </a:xfrm>
          <a:prstGeom prst="ellipse">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rPr>
              <a:t>接触</a:t>
            </a:r>
            <a:endParaRPr lang="en-US" altLang="ja-JP" sz="2400" b="1"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bg1">
                    <a:lumMod val="50000"/>
                  </a:schemeClr>
                </a:solidFill>
                <a:latin typeface="Meiryo UI" panose="020B0604030504040204" pitchFamily="50" charset="-128"/>
                <a:ea typeface="Meiryo UI" panose="020B0604030504040204" pitchFamily="50" charset="-128"/>
                <a:cs typeface="Meiryo UI" panose="020B0604030504040204" pitchFamily="50" charset="-128"/>
              </a:rPr>
              <a:t>（吸引など）</a:t>
            </a:r>
          </a:p>
        </p:txBody>
      </p:sp>
      <p:cxnSp>
        <p:nvCxnSpPr>
          <p:cNvPr id="52" name="直線コネクタ 51">
            <a:extLst>
              <a:ext uri="{FF2B5EF4-FFF2-40B4-BE49-F238E27FC236}">
                <a16:creationId xmlns:a16="http://schemas.microsoft.com/office/drawing/2014/main" id="{443D2AC1-5540-40D5-96F8-E70CE5872E3F}"/>
              </a:ext>
            </a:extLst>
          </p:cNvPr>
          <p:cNvCxnSpPr/>
          <p:nvPr/>
        </p:nvCxnSpPr>
        <p:spPr>
          <a:xfrm>
            <a:off x="6491557" y="4833156"/>
            <a:ext cx="2232248" cy="6840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F2316CDC-018F-4D71-910E-9DFE0CF8DAEC}"/>
              </a:ext>
            </a:extLst>
          </p:cNvPr>
          <p:cNvCxnSpPr/>
          <p:nvPr/>
        </p:nvCxnSpPr>
        <p:spPr>
          <a:xfrm flipV="1">
            <a:off x="6491557" y="4833156"/>
            <a:ext cx="2232248" cy="6840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正方形/長方形 53">
            <a:extLst>
              <a:ext uri="{FF2B5EF4-FFF2-40B4-BE49-F238E27FC236}">
                <a16:creationId xmlns:a16="http://schemas.microsoft.com/office/drawing/2014/main" id="{861B25BB-3B6F-4B3E-8371-5DA005BAE449}"/>
              </a:ext>
            </a:extLst>
          </p:cNvPr>
          <p:cNvSpPr/>
          <p:nvPr/>
        </p:nvSpPr>
        <p:spPr>
          <a:xfrm>
            <a:off x="505711" y="5956543"/>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危険有害性を理解した上で、適切な取り扱いを行うことが大切</a:t>
            </a:r>
            <a:endPar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矢印: 下 54">
            <a:extLst>
              <a:ext uri="{FF2B5EF4-FFF2-40B4-BE49-F238E27FC236}">
                <a16:creationId xmlns:a16="http://schemas.microsoft.com/office/drawing/2014/main" id="{231830DE-4A37-461F-96D0-4497670B23B3}"/>
              </a:ext>
            </a:extLst>
          </p:cNvPr>
          <p:cNvSpPr/>
          <p:nvPr/>
        </p:nvSpPr>
        <p:spPr>
          <a:xfrm>
            <a:off x="3872086" y="5737952"/>
            <a:ext cx="2232260" cy="319339"/>
          </a:xfrm>
          <a:prstGeom prst="downArrow">
            <a:avLst/>
          </a:prstGeom>
          <a:solidFill>
            <a:schemeClr val="accent3">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46450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5</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ラベル表示の</a:t>
            </a:r>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項目の基本</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容器に貼ってあるラベルにはリスクを小さくする</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（安全に取り扱う）ための重要な情報が書かれています。</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p:cNvPicPr>
            <a:picLocks noChangeAspect="1"/>
          </p:cNvPicPr>
          <p:nvPr/>
        </p:nvPicPr>
        <p:blipFill>
          <a:blip r:embed="rId2"/>
          <a:stretch>
            <a:fillRect/>
          </a:stretch>
        </p:blipFill>
        <p:spPr>
          <a:xfrm>
            <a:off x="355276" y="2005721"/>
            <a:ext cx="5540340" cy="4574206"/>
          </a:xfrm>
          <a:prstGeom prst="rect">
            <a:avLst/>
          </a:prstGeom>
        </p:spPr>
      </p:pic>
      <p:sp>
        <p:nvSpPr>
          <p:cNvPr id="3" name="角丸四角形 2"/>
          <p:cNvSpPr/>
          <p:nvPr/>
        </p:nvSpPr>
        <p:spPr>
          <a:xfrm>
            <a:off x="5895616" y="2204864"/>
            <a:ext cx="3951647" cy="1353917"/>
          </a:xfrm>
          <a:prstGeom prst="roundRect">
            <a:avLst/>
          </a:prstGeom>
          <a:solidFill>
            <a:srgbClr val="CCFFCC">
              <a:alpha val="3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絵表示</a:t>
            </a: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取り扱い物質の危険有害性を</a:t>
            </a:r>
            <a:r>
              <a:rPr kumimoji="1"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6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つの</a:t>
            </a:r>
            <a:r>
              <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a:t>
            </a:r>
            <a:r>
              <a:rPr kumimoji="1"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Pictogram</a:t>
            </a:r>
            <a:r>
              <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）で表示されています。</a:t>
            </a:r>
          </a:p>
        </p:txBody>
      </p:sp>
      <p:sp>
        <p:nvSpPr>
          <p:cNvPr id="17" name="角丸四角形 16"/>
          <p:cNvSpPr/>
          <p:nvPr/>
        </p:nvSpPr>
        <p:spPr>
          <a:xfrm>
            <a:off x="5895615" y="3662639"/>
            <a:ext cx="3951647" cy="942423"/>
          </a:xfrm>
          <a:prstGeom prst="roundRect">
            <a:avLst/>
          </a:prstGeom>
          <a:solidFill>
            <a:srgbClr val="CCFFCC">
              <a:alpha val="3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危険有害性情報</a:t>
            </a: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取り扱い物質の危険有害性に関する具体的な情報が記載されています。</a:t>
            </a:r>
          </a:p>
        </p:txBody>
      </p:sp>
      <p:sp>
        <p:nvSpPr>
          <p:cNvPr id="18" name="角丸四角形 17"/>
          <p:cNvSpPr/>
          <p:nvPr/>
        </p:nvSpPr>
        <p:spPr>
          <a:xfrm>
            <a:off x="5895614" y="4707529"/>
            <a:ext cx="3951647" cy="957873"/>
          </a:xfrm>
          <a:prstGeom prst="roundRect">
            <a:avLst/>
          </a:prstGeom>
          <a:solidFill>
            <a:srgbClr val="CCFFCC">
              <a:alpha val="3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注意書き</a:t>
            </a: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危険有害性から作業者自身の身を守るための注意事項が記載されています。</a:t>
            </a:r>
          </a:p>
        </p:txBody>
      </p:sp>
      <p:sp>
        <p:nvSpPr>
          <p:cNvPr id="19" name="角丸四角形 18"/>
          <p:cNvSpPr/>
          <p:nvPr/>
        </p:nvSpPr>
        <p:spPr>
          <a:xfrm>
            <a:off x="5888310" y="5769260"/>
            <a:ext cx="3951647" cy="957873"/>
          </a:xfrm>
          <a:prstGeom prst="roundRect">
            <a:avLst/>
          </a:prstGeom>
          <a:solidFill>
            <a:schemeClr val="bg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注意喚起語</a:t>
            </a: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「危険」または「警告」が記載されていますが、「危険」の方が重大な危険有害性があります。</a:t>
            </a:r>
            <a:endParaRPr kumimoji="1"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吹き出し 19"/>
          <p:cNvSpPr/>
          <p:nvPr/>
        </p:nvSpPr>
        <p:spPr>
          <a:xfrm>
            <a:off x="7420730" y="61967"/>
            <a:ext cx="2340736" cy="99415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ラベル表示のうち、「絵表示」、「危険有害性情報」、「注意書き」は特に重要ですので、教育の際には重点をおいて説明することも検討してください。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1" name="グループ化 20">
            <a:extLst>
              <a:ext uri="{FF2B5EF4-FFF2-40B4-BE49-F238E27FC236}">
                <a16:creationId xmlns:a16="http://schemas.microsoft.com/office/drawing/2014/main" id="{B288CD6D-5335-4354-99BB-595F4056750A}"/>
              </a:ext>
            </a:extLst>
          </p:cNvPr>
          <p:cNvGrpSpPr/>
          <p:nvPr/>
        </p:nvGrpSpPr>
        <p:grpSpPr>
          <a:xfrm>
            <a:off x="6047610" y="3105225"/>
            <a:ext cx="3606411" cy="442660"/>
            <a:chOff x="8263345" y="396522"/>
            <a:chExt cx="3606411" cy="442660"/>
          </a:xfrm>
        </p:grpSpPr>
        <p:sp>
          <p:nvSpPr>
            <p:cNvPr id="22" name="正方形/長方形 21">
              <a:extLst>
                <a:ext uri="{FF2B5EF4-FFF2-40B4-BE49-F238E27FC236}">
                  <a16:creationId xmlns:a16="http://schemas.microsoft.com/office/drawing/2014/main" id="{321D2EE4-5AA8-460F-A2CB-FA0E287D4DBE}"/>
                </a:ext>
              </a:extLst>
            </p:cNvPr>
            <p:cNvSpPr/>
            <p:nvPr/>
          </p:nvSpPr>
          <p:spPr>
            <a:xfrm>
              <a:off x="8301716" y="396522"/>
              <a:ext cx="3568040" cy="388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Rectangle 5">
              <a:extLst>
                <a:ext uri="{FF2B5EF4-FFF2-40B4-BE49-F238E27FC236}">
                  <a16:creationId xmlns:a16="http://schemas.microsoft.com/office/drawing/2014/main" id="{72C7B0F1-1FE1-4B4F-AC60-170C0D072FD7}"/>
                </a:ext>
              </a:extLst>
            </p:cNvPr>
            <p:cNvSpPr>
              <a:spLocks noChangeArrowheads="1"/>
            </p:cNvSpPr>
            <p:nvPr/>
          </p:nvSpPr>
          <p:spPr bwMode="auto">
            <a:xfrm>
              <a:off x="8595108"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 name="Rectangle 6">
              <a:extLst>
                <a:ext uri="{FF2B5EF4-FFF2-40B4-BE49-F238E27FC236}">
                  <a16:creationId xmlns:a16="http://schemas.microsoft.com/office/drawing/2014/main" id="{4545C884-F5CA-48F5-9DCF-56CC1FDFDA3E}"/>
                </a:ext>
              </a:extLst>
            </p:cNvPr>
            <p:cNvSpPr>
              <a:spLocks noChangeArrowheads="1"/>
            </p:cNvSpPr>
            <p:nvPr/>
          </p:nvSpPr>
          <p:spPr bwMode="auto">
            <a:xfrm>
              <a:off x="9001459"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 name="Rectangle 7">
              <a:extLst>
                <a:ext uri="{FF2B5EF4-FFF2-40B4-BE49-F238E27FC236}">
                  <a16:creationId xmlns:a16="http://schemas.microsoft.com/office/drawing/2014/main" id="{248A4941-56FC-4412-BD06-956875665064}"/>
                </a:ext>
              </a:extLst>
            </p:cNvPr>
            <p:cNvSpPr>
              <a:spLocks noChangeArrowheads="1"/>
            </p:cNvSpPr>
            <p:nvPr/>
          </p:nvSpPr>
          <p:spPr bwMode="auto">
            <a:xfrm>
              <a:off x="9407810"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 name="Rectangle 8">
              <a:extLst>
                <a:ext uri="{FF2B5EF4-FFF2-40B4-BE49-F238E27FC236}">
                  <a16:creationId xmlns:a16="http://schemas.microsoft.com/office/drawing/2014/main" id="{D37A782B-95DE-4987-84B1-DB2708B660BD}"/>
                </a:ext>
              </a:extLst>
            </p:cNvPr>
            <p:cNvSpPr>
              <a:spLocks noChangeArrowheads="1"/>
            </p:cNvSpPr>
            <p:nvPr/>
          </p:nvSpPr>
          <p:spPr bwMode="auto">
            <a:xfrm>
              <a:off x="9812574"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 name="Rectangle 9">
              <a:extLst>
                <a:ext uri="{FF2B5EF4-FFF2-40B4-BE49-F238E27FC236}">
                  <a16:creationId xmlns:a16="http://schemas.microsoft.com/office/drawing/2014/main" id="{BC6EFA23-F7B2-47A3-B6C6-820249AA185C}"/>
                </a:ext>
              </a:extLst>
            </p:cNvPr>
            <p:cNvSpPr>
              <a:spLocks noChangeArrowheads="1"/>
            </p:cNvSpPr>
            <p:nvPr/>
          </p:nvSpPr>
          <p:spPr bwMode="auto">
            <a:xfrm>
              <a:off x="10218925"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8" name="Rectangle 10">
              <a:extLst>
                <a:ext uri="{FF2B5EF4-FFF2-40B4-BE49-F238E27FC236}">
                  <a16:creationId xmlns:a16="http://schemas.microsoft.com/office/drawing/2014/main" id="{32435A00-1DAD-401A-9648-08FA384B1259}"/>
                </a:ext>
              </a:extLst>
            </p:cNvPr>
            <p:cNvSpPr>
              <a:spLocks noChangeArrowheads="1"/>
            </p:cNvSpPr>
            <p:nvPr/>
          </p:nvSpPr>
          <p:spPr bwMode="auto">
            <a:xfrm>
              <a:off x="10623689"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9" name="Rectangle 11">
              <a:extLst>
                <a:ext uri="{FF2B5EF4-FFF2-40B4-BE49-F238E27FC236}">
                  <a16:creationId xmlns:a16="http://schemas.microsoft.com/office/drawing/2014/main" id="{FB31FC9B-9D1B-476D-828A-65BA29A10B9E}"/>
                </a:ext>
              </a:extLst>
            </p:cNvPr>
            <p:cNvSpPr>
              <a:spLocks noChangeArrowheads="1"/>
            </p:cNvSpPr>
            <p:nvPr/>
          </p:nvSpPr>
          <p:spPr bwMode="auto">
            <a:xfrm>
              <a:off x="11030040"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0" name="Rectangle 12">
              <a:extLst>
                <a:ext uri="{FF2B5EF4-FFF2-40B4-BE49-F238E27FC236}">
                  <a16:creationId xmlns:a16="http://schemas.microsoft.com/office/drawing/2014/main" id="{E19B0B5C-F16D-4CCD-8987-3E51AF026B1C}"/>
                </a:ext>
              </a:extLst>
            </p:cNvPr>
            <p:cNvSpPr>
              <a:spLocks noChangeArrowheads="1"/>
            </p:cNvSpPr>
            <p:nvPr/>
          </p:nvSpPr>
          <p:spPr bwMode="auto">
            <a:xfrm>
              <a:off x="11434804" y="640744"/>
              <a:ext cx="103187"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Century" panose="020406040505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pic>
          <p:nvPicPr>
            <p:cNvPr id="31" name="Picture 14">
              <a:extLst>
                <a:ext uri="{FF2B5EF4-FFF2-40B4-BE49-F238E27FC236}">
                  <a16:creationId xmlns:a16="http://schemas.microsoft.com/office/drawing/2014/main" id="{BC5EA29E-6001-4598-9E06-B69A7ED6ADC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63345"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15">
              <a:extLst>
                <a:ext uri="{FF2B5EF4-FFF2-40B4-BE49-F238E27FC236}">
                  <a16:creationId xmlns:a16="http://schemas.microsoft.com/office/drawing/2014/main" id="{4C8DFC64-D01D-419C-BBB0-37A012C86C5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69696"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16">
              <a:extLst>
                <a:ext uri="{FF2B5EF4-FFF2-40B4-BE49-F238E27FC236}">
                  <a16:creationId xmlns:a16="http://schemas.microsoft.com/office/drawing/2014/main" id="{3FDE00A7-7437-41E1-8B1F-24092DB29EE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076047"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17">
              <a:extLst>
                <a:ext uri="{FF2B5EF4-FFF2-40B4-BE49-F238E27FC236}">
                  <a16:creationId xmlns:a16="http://schemas.microsoft.com/office/drawing/2014/main" id="{29603D04-13FE-48E9-A3AC-3B753E7544B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482398" y="410556"/>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18">
              <a:extLst>
                <a:ext uri="{FF2B5EF4-FFF2-40B4-BE49-F238E27FC236}">
                  <a16:creationId xmlns:a16="http://schemas.microsoft.com/office/drawing/2014/main" id="{ECD86733-7A4A-4DCA-BA0D-19AD67543C49}"/>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887162"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19">
              <a:extLst>
                <a:ext uri="{FF2B5EF4-FFF2-40B4-BE49-F238E27FC236}">
                  <a16:creationId xmlns:a16="http://schemas.microsoft.com/office/drawing/2014/main" id="{BA04C0BD-1ADA-4CAD-A225-019503381DE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293513" y="410556"/>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20">
              <a:extLst>
                <a:ext uri="{FF2B5EF4-FFF2-40B4-BE49-F238E27FC236}">
                  <a16:creationId xmlns:a16="http://schemas.microsoft.com/office/drawing/2014/main" id="{E099DEEB-BBCE-4007-A7DD-A5219277368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98277"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21">
              <a:extLst>
                <a:ext uri="{FF2B5EF4-FFF2-40B4-BE49-F238E27FC236}">
                  <a16:creationId xmlns:a16="http://schemas.microsoft.com/office/drawing/2014/main" id="{8C4A1ADE-26F1-482C-A922-92CAEF124219}"/>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104628" y="410556"/>
              <a:ext cx="3587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2">
              <a:extLst>
                <a:ext uri="{FF2B5EF4-FFF2-40B4-BE49-F238E27FC236}">
                  <a16:creationId xmlns:a16="http://schemas.microsoft.com/office/drawing/2014/main" id="{D532382B-E80A-41B5-8F8C-EE4117FA8ECC}"/>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1509393" y="410556"/>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60942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表 53">
            <a:extLst>
              <a:ext uri="{FF2B5EF4-FFF2-40B4-BE49-F238E27FC236}">
                <a16:creationId xmlns:a16="http://schemas.microsoft.com/office/drawing/2014/main" id="{B1DD36A7-9055-440B-8046-11641717E507}"/>
              </a:ext>
            </a:extLst>
          </p:cNvPr>
          <p:cNvGraphicFramePr>
            <a:graphicFrameLocks noGrp="1"/>
          </p:cNvGraphicFramePr>
          <p:nvPr>
            <p:extLst>
              <p:ext uri="{D42A27DB-BD31-4B8C-83A1-F6EECF244321}">
                <p14:modId xmlns:p14="http://schemas.microsoft.com/office/powerpoint/2010/main" val="2395625"/>
              </p:ext>
            </p:extLst>
          </p:nvPr>
        </p:nvGraphicFramePr>
        <p:xfrm>
          <a:off x="473756" y="2400358"/>
          <a:ext cx="8314034" cy="4070329"/>
        </p:xfrm>
        <a:graphic>
          <a:graphicData uri="http://schemas.openxmlformats.org/drawingml/2006/table">
            <a:tbl>
              <a:tblPr firstRow="1" bandRow="1">
                <a:tableStyleId>{5940675A-B579-460E-94D1-54222C63F5DA}</a:tableStyleId>
              </a:tblPr>
              <a:tblGrid>
                <a:gridCol w="1138886">
                  <a:extLst>
                    <a:ext uri="{9D8B030D-6E8A-4147-A177-3AD203B41FA5}">
                      <a16:colId xmlns:a16="http://schemas.microsoft.com/office/drawing/2014/main" val="20000"/>
                    </a:ext>
                  </a:extLst>
                </a:gridCol>
                <a:gridCol w="1873492">
                  <a:extLst>
                    <a:ext uri="{9D8B030D-6E8A-4147-A177-3AD203B41FA5}">
                      <a16:colId xmlns:a16="http://schemas.microsoft.com/office/drawing/2014/main" val="20001"/>
                    </a:ext>
                  </a:extLst>
                </a:gridCol>
                <a:gridCol w="1133955">
                  <a:extLst>
                    <a:ext uri="{9D8B030D-6E8A-4147-A177-3AD203B41FA5}">
                      <a16:colId xmlns:a16="http://schemas.microsoft.com/office/drawing/2014/main" val="20002"/>
                    </a:ext>
                  </a:extLst>
                </a:gridCol>
                <a:gridCol w="1160209">
                  <a:extLst>
                    <a:ext uri="{9D8B030D-6E8A-4147-A177-3AD203B41FA5}">
                      <a16:colId xmlns:a16="http://schemas.microsoft.com/office/drawing/2014/main" val="20003"/>
                    </a:ext>
                  </a:extLst>
                </a:gridCol>
                <a:gridCol w="1134000">
                  <a:extLst>
                    <a:ext uri="{9D8B030D-6E8A-4147-A177-3AD203B41FA5}">
                      <a16:colId xmlns:a16="http://schemas.microsoft.com/office/drawing/2014/main" val="20004"/>
                    </a:ext>
                  </a:extLst>
                </a:gridCol>
                <a:gridCol w="1873492">
                  <a:extLst>
                    <a:ext uri="{9D8B030D-6E8A-4147-A177-3AD203B41FA5}">
                      <a16:colId xmlns:a16="http://schemas.microsoft.com/office/drawing/2014/main" val="20005"/>
                    </a:ext>
                  </a:extLst>
                </a:gridCol>
              </a:tblGrid>
              <a:tr h="1268445">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可燃性ガス</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引火性液体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可燃性固体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自己反応性化学品</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酸化性ガス</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酸化性液体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酸化性固体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爆発物</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不安定爆発物，等級</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自己反応性化学品</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有機過酸化物</a:t>
                      </a:r>
                    </a:p>
                  </a:txBody>
                  <a:tcPr marL="72000" marR="72000"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111324">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金属腐食性化学品</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皮膚腐食性</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区分１</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lnSpc>
                          <a:spcPts val="400"/>
                        </a:lnSpc>
                      </a:pP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眼に対する重大な</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損傷性（区分１）</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高圧ガス</a:t>
                      </a: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急性毒性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（区分１～３）</a:t>
                      </a:r>
                    </a:p>
                  </a:txBody>
                  <a:tcPr marL="72000" marR="72000"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205157">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急性毒性   </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区分４</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皮膚刺激性</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区分２</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眼刺激性</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区分２Ａ</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皮膚感作性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特定標的臓器毒性 </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（区分３）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など　</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水生環境</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有害性</a:t>
                      </a:r>
                    </a:p>
                  </a:txBody>
                  <a:tcPr marL="72000" marR="72000"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呼吸器感作性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生殖細胞変異原性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発がん性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生殖毒性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特定標的臓器毒性</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（区分１</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誤えん有害性　など</a:t>
                      </a:r>
                    </a:p>
                  </a:txBody>
                  <a:tcPr marL="72000" marR="72000"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6</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絵表示とは</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化学物質の危険有害性の特徴に応じて、</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種類の</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絵表示が表示されています（</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GHS</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ラベル）。</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テキスト ボックス 48">
            <a:extLst>
              <a:ext uri="{FF2B5EF4-FFF2-40B4-BE49-F238E27FC236}">
                <a16:creationId xmlns:a16="http://schemas.microsoft.com/office/drawing/2014/main" id="{C38F23C8-0B22-4C85-98FF-F7DAC9159310}"/>
              </a:ext>
            </a:extLst>
          </p:cNvPr>
          <p:cNvSpPr txBox="1">
            <a:spLocks noChangeArrowheads="1"/>
          </p:cNvSpPr>
          <p:nvPr/>
        </p:nvSpPr>
        <p:spPr bwMode="auto">
          <a:xfrm>
            <a:off x="520244" y="3711534"/>
            <a:ext cx="1090809"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腐食性</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3" name="テキスト ボックス 51">
            <a:extLst>
              <a:ext uri="{FF2B5EF4-FFF2-40B4-BE49-F238E27FC236}">
                <a16:creationId xmlns:a16="http://schemas.microsoft.com/office/drawing/2014/main" id="{8D8015AF-5D54-4398-AD6B-6A66ABFB1C73}"/>
              </a:ext>
            </a:extLst>
          </p:cNvPr>
          <p:cNvSpPr txBox="1">
            <a:spLocks noChangeArrowheads="1"/>
          </p:cNvSpPr>
          <p:nvPr/>
        </p:nvSpPr>
        <p:spPr bwMode="auto">
          <a:xfrm>
            <a:off x="699781" y="2417853"/>
            <a:ext cx="731737"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炎</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4" name="テキスト ボックス 52">
            <a:extLst>
              <a:ext uri="{FF2B5EF4-FFF2-40B4-BE49-F238E27FC236}">
                <a16:creationId xmlns:a16="http://schemas.microsoft.com/office/drawing/2014/main" id="{54E2675D-A790-49C1-89B0-687F78A6A2FF}"/>
              </a:ext>
            </a:extLst>
          </p:cNvPr>
          <p:cNvSpPr txBox="1">
            <a:spLocks noChangeArrowheads="1"/>
          </p:cNvSpPr>
          <p:nvPr/>
        </p:nvSpPr>
        <p:spPr bwMode="auto">
          <a:xfrm>
            <a:off x="520244" y="4915540"/>
            <a:ext cx="1090809"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感嘆符</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65" name="Picture 82">
            <a:extLst>
              <a:ext uri="{FF2B5EF4-FFF2-40B4-BE49-F238E27FC236}">
                <a16:creationId xmlns:a16="http://schemas.microsoft.com/office/drawing/2014/main" id="{729EA279-FDEA-45C8-BE94-8BCCFE0F304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3649" y="2690480"/>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6" name="Picture 85">
            <a:extLst>
              <a:ext uri="{FF2B5EF4-FFF2-40B4-BE49-F238E27FC236}">
                <a16:creationId xmlns:a16="http://schemas.microsoft.com/office/drawing/2014/main" id="{2E9B1159-96CE-431E-973C-E0EFFAE0072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3649" y="3948425"/>
            <a:ext cx="864000" cy="89299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7" name="Picture 88">
            <a:extLst>
              <a:ext uri="{FF2B5EF4-FFF2-40B4-BE49-F238E27FC236}">
                <a16:creationId xmlns:a16="http://schemas.microsoft.com/office/drawing/2014/main" id="{8BAF7BC5-3BD6-456B-BC26-9B862AC2770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3649" y="5229648"/>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8" name="テキスト ボックス 45">
            <a:extLst>
              <a:ext uri="{FF2B5EF4-FFF2-40B4-BE49-F238E27FC236}">
                <a16:creationId xmlns:a16="http://schemas.microsoft.com/office/drawing/2014/main" id="{53EADE6E-EAF8-48AC-B636-640313C1134F}"/>
              </a:ext>
            </a:extLst>
          </p:cNvPr>
          <p:cNvSpPr txBox="1">
            <a:spLocks noChangeArrowheads="1"/>
          </p:cNvSpPr>
          <p:nvPr/>
        </p:nvSpPr>
        <p:spPr bwMode="auto">
          <a:xfrm>
            <a:off x="3418997" y="2454564"/>
            <a:ext cx="1270346"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円上の炎</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9" name="テキスト ボックス 47">
            <a:extLst>
              <a:ext uri="{FF2B5EF4-FFF2-40B4-BE49-F238E27FC236}">
                <a16:creationId xmlns:a16="http://schemas.microsoft.com/office/drawing/2014/main" id="{9885A519-A008-474D-BE0F-66711C97D5E2}"/>
              </a:ext>
            </a:extLst>
          </p:cNvPr>
          <p:cNvSpPr txBox="1">
            <a:spLocks noChangeArrowheads="1"/>
          </p:cNvSpPr>
          <p:nvPr/>
        </p:nvSpPr>
        <p:spPr bwMode="auto">
          <a:xfrm>
            <a:off x="3320526" y="3739670"/>
            <a:ext cx="1449882"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ガスボンベ</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70" name="テキスト ボックス 49">
            <a:extLst>
              <a:ext uri="{FF2B5EF4-FFF2-40B4-BE49-F238E27FC236}">
                <a16:creationId xmlns:a16="http://schemas.microsoft.com/office/drawing/2014/main" id="{46F7CFAF-CB5F-4071-867E-BCAEA4C8D117}"/>
              </a:ext>
            </a:extLst>
          </p:cNvPr>
          <p:cNvSpPr txBox="1">
            <a:spLocks noChangeArrowheads="1"/>
          </p:cNvSpPr>
          <p:nvPr/>
        </p:nvSpPr>
        <p:spPr bwMode="auto">
          <a:xfrm>
            <a:off x="3598534" y="4944557"/>
            <a:ext cx="911273"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環境</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71" name="Picture 83">
            <a:extLst>
              <a:ext uri="{FF2B5EF4-FFF2-40B4-BE49-F238E27FC236}">
                <a16:creationId xmlns:a16="http://schemas.microsoft.com/office/drawing/2014/main" id="{B0508DC9-A8B7-4746-BAF2-17AF748CD23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22170" y="2688989"/>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2" name="Picture 86">
            <a:extLst>
              <a:ext uri="{FF2B5EF4-FFF2-40B4-BE49-F238E27FC236}">
                <a16:creationId xmlns:a16="http://schemas.microsoft.com/office/drawing/2014/main" id="{390EBF73-204A-435E-8408-EB893C412B0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10415" y="3948425"/>
            <a:ext cx="88751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3" name="Picture 89">
            <a:extLst>
              <a:ext uri="{FF2B5EF4-FFF2-40B4-BE49-F238E27FC236}">
                <a16:creationId xmlns:a16="http://schemas.microsoft.com/office/drawing/2014/main" id="{54D5DEB9-0E4B-4880-B3E7-ACF642DF671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36196" y="5229648"/>
            <a:ext cx="835948"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4" name="テキスト ボックス 44">
            <a:extLst>
              <a:ext uri="{FF2B5EF4-FFF2-40B4-BE49-F238E27FC236}">
                <a16:creationId xmlns:a16="http://schemas.microsoft.com/office/drawing/2014/main" id="{16100069-A0F4-47FE-B84D-65AF60265DA6}"/>
              </a:ext>
            </a:extLst>
          </p:cNvPr>
          <p:cNvSpPr txBox="1">
            <a:spLocks noChangeArrowheads="1"/>
          </p:cNvSpPr>
          <p:nvPr/>
        </p:nvSpPr>
        <p:spPr bwMode="auto">
          <a:xfrm>
            <a:off x="5805648" y="3726796"/>
            <a:ext cx="1090809"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どく</a:t>
            </a:r>
            <a:r>
              <a:rPr kumimoji="1" lang="ja-JP" altLang="en-US" sz="14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ろ</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75" name="テキスト ボックス 46">
            <a:extLst>
              <a:ext uri="{FF2B5EF4-FFF2-40B4-BE49-F238E27FC236}">
                <a16:creationId xmlns:a16="http://schemas.microsoft.com/office/drawing/2014/main" id="{0203619C-8558-44AB-89FA-BEFB763EB11D}"/>
              </a:ext>
            </a:extLst>
          </p:cNvPr>
          <p:cNvSpPr txBox="1">
            <a:spLocks noChangeArrowheads="1"/>
          </p:cNvSpPr>
          <p:nvPr/>
        </p:nvSpPr>
        <p:spPr bwMode="auto">
          <a:xfrm>
            <a:off x="5626111" y="2452083"/>
            <a:ext cx="1449882"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爆弾の爆発</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76" name="テキスト ボックス 50">
            <a:extLst>
              <a:ext uri="{FF2B5EF4-FFF2-40B4-BE49-F238E27FC236}">
                <a16:creationId xmlns:a16="http://schemas.microsoft.com/office/drawing/2014/main" id="{54B6E061-7592-4304-BBE8-827D5425C69D}"/>
              </a:ext>
            </a:extLst>
          </p:cNvPr>
          <p:cNvSpPr txBox="1">
            <a:spLocks noChangeArrowheads="1"/>
          </p:cNvSpPr>
          <p:nvPr/>
        </p:nvSpPr>
        <p:spPr bwMode="auto">
          <a:xfrm>
            <a:off x="5636731" y="4932155"/>
            <a:ext cx="1449882"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健康有害性</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77" name="Picture 84">
            <a:extLst>
              <a:ext uri="{FF2B5EF4-FFF2-40B4-BE49-F238E27FC236}">
                <a16:creationId xmlns:a16="http://schemas.microsoft.com/office/drawing/2014/main" id="{69F4C1A1-9A6E-4408-83ED-0ADC5C886E4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19052" y="2688989"/>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8" name="Picture 87">
            <a:extLst>
              <a:ext uri="{FF2B5EF4-FFF2-40B4-BE49-F238E27FC236}">
                <a16:creationId xmlns:a16="http://schemas.microsoft.com/office/drawing/2014/main" id="{67E528C2-C2C4-4C71-9E9E-DF0C88E7515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19052" y="3948425"/>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9" name="Picture 90">
            <a:extLst>
              <a:ext uri="{FF2B5EF4-FFF2-40B4-BE49-F238E27FC236}">
                <a16:creationId xmlns:a16="http://schemas.microsoft.com/office/drawing/2014/main" id="{7392372F-BEFA-457B-A6C9-A377CEA318EB}"/>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919052" y="5229648"/>
            <a:ext cx="864000" cy="864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正方形/長方形 4"/>
          <p:cNvSpPr/>
          <p:nvPr/>
        </p:nvSpPr>
        <p:spPr>
          <a:xfrm>
            <a:off x="473756" y="2400358"/>
            <a:ext cx="3002286" cy="1253891"/>
          </a:xfrm>
          <a:prstGeom prst="rect">
            <a:avLst/>
          </a:prstGeom>
          <a:no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80318" y="4847421"/>
            <a:ext cx="3016692" cy="1623266"/>
          </a:xfrm>
          <a:prstGeom prst="rect">
            <a:avLst/>
          </a:prstGeom>
          <a:no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5805648" y="3656905"/>
            <a:ext cx="2982142" cy="1201242"/>
          </a:xfrm>
          <a:prstGeom prst="rect">
            <a:avLst/>
          </a:prstGeom>
          <a:no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805648" y="4858147"/>
            <a:ext cx="2982142" cy="1612540"/>
          </a:xfrm>
          <a:prstGeom prst="rect">
            <a:avLst/>
          </a:prstGeom>
          <a:no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吹き出し 5"/>
          <p:cNvSpPr/>
          <p:nvPr/>
        </p:nvSpPr>
        <p:spPr>
          <a:xfrm>
            <a:off x="8399989" y="3031025"/>
            <a:ext cx="1462835" cy="952396"/>
          </a:xfrm>
          <a:prstGeom prst="wedgeRoundRectCallout">
            <a:avLst>
              <a:gd name="adj1" fmla="val -55266"/>
              <a:gd name="adj2" fmla="val 87937"/>
              <a:gd name="adj3" fmla="val 16667"/>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多くの化学物質で表示</a:t>
            </a:r>
          </a:p>
        </p:txBody>
      </p:sp>
    </p:spTree>
    <p:extLst>
      <p:ext uri="{BB962C8B-B14F-4D97-AF65-F5344CB8AC3E}">
        <p14:creationId xmlns:p14="http://schemas.microsoft.com/office/powerpoint/2010/main" val="450879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7</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絵表示とは</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このラベルの化学物質にはどのような危険有害性が</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あるのでしょうか？</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9" name="図 68"/>
          <p:cNvPicPr>
            <a:picLocks noChangeAspect="1"/>
          </p:cNvPicPr>
          <p:nvPr/>
        </p:nvPicPr>
        <p:blipFill>
          <a:blip r:embed="rId2"/>
          <a:stretch>
            <a:fillRect/>
          </a:stretch>
        </p:blipFill>
        <p:spPr>
          <a:xfrm>
            <a:off x="343694" y="2230923"/>
            <a:ext cx="5401526" cy="4345419"/>
          </a:xfrm>
          <a:prstGeom prst="rect">
            <a:avLst/>
          </a:prstGeom>
        </p:spPr>
      </p:pic>
      <p:pic>
        <p:nvPicPr>
          <p:cNvPr id="2" name="図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6278" y="2492896"/>
            <a:ext cx="1258740" cy="1260000"/>
          </a:xfrm>
          <a:prstGeom prst="rect">
            <a:avLst/>
          </a:prstGeom>
        </p:spPr>
      </p:pic>
      <p:pic>
        <p:nvPicPr>
          <p:cNvPr id="3" name="図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6278" y="3924909"/>
            <a:ext cx="1258740" cy="1260000"/>
          </a:xfrm>
          <a:prstGeom prst="rect">
            <a:avLst/>
          </a:prstGeom>
        </p:spPr>
      </p:pic>
      <p:pic>
        <p:nvPicPr>
          <p:cNvPr id="5" name="図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16278" y="5364161"/>
            <a:ext cx="1258740" cy="1260000"/>
          </a:xfrm>
          <a:prstGeom prst="rect">
            <a:avLst/>
          </a:prstGeom>
        </p:spPr>
      </p:pic>
      <p:sp>
        <p:nvSpPr>
          <p:cNvPr id="9" name="角丸四角形 8"/>
          <p:cNvSpPr/>
          <p:nvPr/>
        </p:nvSpPr>
        <p:spPr>
          <a:xfrm>
            <a:off x="5248863" y="2445937"/>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引火性が高いことから、近くに火があると燃える可能性がある。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円/楕円 5"/>
          <p:cNvSpPr/>
          <p:nvPr/>
        </p:nvSpPr>
        <p:spPr>
          <a:xfrm>
            <a:off x="5946628" y="3201036"/>
            <a:ext cx="2916324" cy="504056"/>
          </a:xfrm>
          <a:prstGeom prst="ellipse">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火災が発生するおそれ</a:t>
            </a:r>
          </a:p>
        </p:txBody>
      </p:sp>
      <p:sp>
        <p:nvSpPr>
          <p:cNvPr id="11" name="角丸四角形 10"/>
          <p:cNvSpPr/>
          <p:nvPr/>
        </p:nvSpPr>
        <p:spPr>
          <a:xfrm>
            <a:off x="5248863" y="3877951"/>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飲み込んだり、蒸気を吸い込んだり、手につくと中毒や薬傷の可能性がある。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円/楕円 12"/>
          <p:cNvSpPr/>
          <p:nvPr/>
        </p:nvSpPr>
        <p:spPr>
          <a:xfrm>
            <a:off x="5946628" y="4641104"/>
            <a:ext cx="2916324" cy="504056"/>
          </a:xfrm>
          <a:prstGeom prst="ellipse">
            <a:avLst/>
          </a:prstGeom>
          <a:solidFill>
            <a:schemeClr val="accent5">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健康障害のおそれ</a:t>
            </a:r>
          </a:p>
        </p:txBody>
      </p:sp>
      <p:sp>
        <p:nvSpPr>
          <p:cNvPr id="14" name="角丸四角形 13"/>
          <p:cNvSpPr/>
          <p:nvPr/>
        </p:nvSpPr>
        <p:spPr>
          <a:xfrm>
            <a:off x="5248863" y="5318062"/>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長期間蒸気を吸い込むとがんや臓器への障害などが起こる可能性がある。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円/楕円 14"/>
          <p:cNvSpPr/>
          <p:nvPr/>
        </p:nvSpPr>
        <p:spPr>
          <a:xfrm>
            <a:off x="5946628" y="6081215"/>
            <a:ext cx="2916324" cy="504056"/>
          </a:xfrm>
          <a:prstGeom prst="ellipse">
            <a:avLst/>
          </a:prstGeom>
          <a:solidFill>
            <a:schemeClr val="accent5">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健康障害のおそれ</a:t>
            </a:r>
          </a:p>
        </p:txBody>
      </p:sp>
      <p:sp>
        <p:nvSpPr>
          <p:cNvPr id="7" name="テキスト ボックス 6"/>
          <p:cNvSpPr txBox="1"/>
          <p:nvPr/>
        </p:nvSpPr>
        <p:spPr>
          <a:xfrm>
            <a:off x="3638116" y="2147286"/>
            <a:ext cx="821059"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例えば・・・</a:t>
            </a:r>
          </a:p>
        </p:txBody>
      </p:sp>
      <p:sp>
        <p:nvSpPr>
          <p:cNvPr id="8" name="角丸四角形 7"/>
          <p:cNvSpPr/>
          <p:nvPr/>
        </p:nvSpPr>
        <p:spPr>
          <a:xfrm>
            <a:off x="674119" y="3321032"/>
            <a:ext cx="2462226" cy="432000"/>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271686" y="3284685"/>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吹き出し 17"/>
          <p:cNvSpPr/>
          <p:nvPr/>
        </p:nvSpPr>
        <p:spPr>
          <a:xfrm>
            <a:off x="7208372" y="1430135"/>
            <a:ext cx="2340736" cy="99415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他にもあると思いますが、下記は例示です。ラベルを見るだけで、これだけのことが分かるということを伝えてください。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6676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74CD2D76-A78D-447B-9CD8-4229FAE6B42D}"/>
              </a:ext>
            </a:extLst>
          </p:cNvPr>
          <p:cNvPicPr>
            <a:picLocks noChangeAspect="1"/>
          </p:cNvPicPr>
          <p:nvPr/>
        </p:nvPicPr>
        <p:blipFill>
          <a:blip r:embed="rId2"/>
          <a:stretch>
            <a:fillRect/>
          </a:stretch>
        </p:blipFill>
        <p:spPr>
          <a:xfrm>
            <a:off x="5341984" y="707170"/>
            <a:ext cx="4284000" cy="6000572"/>
          </a:xfrm>
          <a:prstGeom prst="rect">
            <a:avLst/>
          </a:prstGeom>
          <a:solidFill>
            <a:schemeClr val="bg1"/>
          </a:solidFill>
        </p:spPr>
      </p:pic>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8</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絵表示が示している危険有害性と注意事項</a:t>
            </a:r>
          </a:p>
        </p:txBody>
      </p:sp>
      <p:sp>
        <p:nvSpPr>
          <p:cNvPr id="72" name="角丸四角形 71"/>
          <p:cNvSpPr/>
          <p:nvPr/>
        </p:nvSpPr>
        <p:spPr>
          <a:xfrm>
            <a:off x="307690" y="944724"/>
            <a:ext cx="4392488" cy="1692188"/>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種類の絵表示と、どんなおそれがあるのかを分類</a:t>
            </a:r>
            <a:endPar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危険性：引火や爆発など</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健康有害性：労働者の健康障害</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環境有害性：海や河川などへの悪影響</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角丸四角形 72"/>
          <p:cNvSpPr/>
          <p:nvPr/>
        </p:nvSpPr>
        <p:spPr>
          <a:xfrm>
            <a:off x="321813" y="2787298"/>
            <a:ext cx="4392488" cy="1937846"/>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代表</a:t>
            </a: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的な危険性・有害性</a:t>
            </a:r>
            <a:endPar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絵表示ごとに具体的な危険有害性の内容が記載されています</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絵表示がないからといって、該当する危険有害性が全くないという意味ではないことに注意してください</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角丸四角形 73"/>
          <p:cNvSpPr/>
          <p:nvPr/>
        </p:nvSpPr>
        <p:spPr>
          <a:xfrm>
            <a:off x="326717" y="4875530"/>
            <a:ext cx="4392488" cy="1613810"/>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kumimoji="1" lang="ja-JP" altLang="en-US"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rPr>
              <a:t>注意事項の例</a:t>
            </a:r>
            <a:endParaRPr kumimoji="1" lang="en-US" altLang="ja-JP" sz="2000" b="1" dirty="0">
              <a:solidFill>
                <a:srgbClr val="0066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絵表示ごとに、取り扱い時に注意すべきポイントが記載されています</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ü"/>
            </a:pP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絵表示がついている化学物質を取り扱う前には必ず確認しましょう</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5" name="正方形/長方形 74"/>
          <p:cNvSpPr/>
          <p:nvPr/>
        </p:nvSpPr>
        <p:spPr>
          <a:xfrm>
            <a:off x="5251775" y="944724"/>
            <a:ext cx="1032579" cy="5832648"/>
          </a:xfrm>
          <a:prstGeom prst="rect">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p:cNvCxnSpPr/>
          <p:nvPr/>
        </p:nvCxnSpPr>
        <p:spPr>
          <a:xfrm flipV="1">
            <a:off x="4502156" y="1376772"/>
            <a:ext cx="749619" cy="249120"/>
          </a:xfrm>
          <a:prstGeom prst="line">
            <a:avLst/>
          </a:prstGeom>
          <a:ln w="28575">
            <a:solidFill>
              <a:srgbClr val="006600"/>
            </a:solidFill>
            <a:headEnd type="triangle" w="lg" len="med"/>
            <a:tailEnd type="none" w="med" len="med"/>
          </a:ln>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6392366" y="944724"/>
            <a:ext cx="1404156" cy="324036"/>
          </a:xfrm>
          <a:prstGeom prst="ellipse">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 name="直線コネクタ 79"/>
          <p:cNvCxnSpPr/>
          <p:nvPr/>
        </p:nvCxnSpPr>
        <p:spPr>
          <a:xfrm flipV="1">
            <a:off x="4439746" y="1268761"/>
            <a:ext cx="2600692" cy="1836203"/>
          </a:xfrm>
          <a:prstGeom prst="line">
            <a:avLst/>
          </a:prstGeom>
          <a:ln w="28575">
            <a:solidFill>
              <a:srgbClr val="006600"/>
            </a:solidFill>
            <a:headEnd type="triangle" w="lg" len="med"/>
          </a:ln>
        </p:spPr>
        <p:style>
          <a:lnRef idx="1">
            <a:schemeClr val="accent1"/>
          </a:lnRef>
          <a:fillRef idx="0">
            <a:schemeClr val="accent1"/>
          </a:fillRef>
          <a:effectRef idx="0">
            <a:schemeClr val="accent1"/>
          </a:effectRef>
          <a:fontRef idx="minor">
            <a:schemeClr val="tx1"/>
          </a:fontRef>
        </p:style>
      </p:cxnSp>
      <p:sp>
        <p:nvSpPr>
          <p:cNvPr id="81" name="円/楕円 80"/>
          <p:cNvSpPr/>
          <p:nvPr/>
        </p:nvSpPr>
        <p:spPr>
          <a:xfrm>
            <a:off x="8120558" y="935106"/>
            <a:ext cx="1404156" cy="324036"/>
          </a:xfrm>
          <a:prstGeom prst="ellipse">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3" name="直線コネクタ 82"/>
          <p:cNvCxnSpPr>
            <a:endCxn id="81" idx="4"/>
          </p:cNvCxnSpPr>
          <p:nvPr/>
        </p:nvCxnSpPr>
        <p:spPr>
          <a:xfrm flipV="1">
            <a:off x="4502156" y="1259142"/>
            <a:ext cx="4320480" cy="3862046"/>
          </a:xfrm>
          <a:prstGeom prst="line">
            <a:avLst/>
          </a:prstGeom>
          <a:ln w="28575">
            <a:solidFill>
              <a:srgbClr val="006600"/>
            </a:solidFill>
            <a:headEnd type="triangle" w="lg" len="med"/>
          </a:ln>
        </p:spPr>
        <p:style>
          <a:lnRef idx="1">
            <a:schemeClr val="accent1"/>
          </a:lnRef>
          <a:fillRef idx="0">
            <a:schemeClr val="accent1"/>
          </a:fillRef>
          <a:effectRef idx="0">
            <a:schemeClr val="accent1"/>
          </a:effectRef>
          <a:fontRef idx="minor">
            <a:schemeClr val="tx1"/>
          </a:fontRef>
        </p:style>
      </p:cxnSp>
      <p:sp>
        <p:nvSpPr>
          <p:cNvPr id="14" name="角丸四角形吹き出し 13"/>
          <p:cNvSpPr/>
          <p:nvPr/>
        </p:nvSpPr>
        <p:spPr>
          <a:xfrm>
            <a:off x="6644394" y="3259146"/>
            <a:ext cx="2790786" cy="1754030"/>
          </a:xfrm>
          <a:prstGeom prst="wedgeRoundRectCallout">
            <a:avLst>
              <a:gd name="adj1" fmla="val -24945"/>
              <a:gd name="adj2" fmla="val -60944"/>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作業場のよく見える場所に掲示するなどして、労働者の方がすぐに確認できるようにしてください。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ここではこの表の読み方を伝えてください。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当該ポスター等は、下記</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から入手可能です。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http://www.mhlw.go.jp/stf/seisakunitsuite/bunya/0000135046.html</a:t>
            </a:r>
          </a:p>
        </p:txBody>
      </p:sp>
    </p:spTree>
    <p:extLst>
      <p:ext uri="{BB962C8B-B14F-4D97-AF65-F5344CB8AC3E}">
        <p14:creationId xmlns:p14="http://schemas.microsoft.com/office/powerpoint/2010/main" val="910416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AD4B0E3E-79B0-4006-A2C6-D0C35E826DBC}"/>
              </a:ext>
            </a:extLst>
          </p:cNvPr>
          <p:cNvPicPr>
            <a:picLocks noChangeAspect="1"/>
          </p:cNvPicPr>
          <p:nvPr/>
        </p:nvPicPr>
        <p:blipFill>
          <a:blip r:embed="rId2"/>
          <a:stretch>
            <a:fillRect/>
          </a:stretch>
        </p:blipFill>
        <p:spPr>
          <a:xfrm>
            <a:off x="5341984" y="707170"/>
            <a:ext cx="4284000" cy="6000572"/>
          </a:xfrm>
          <a:prstGeom prst="rect">
            <a:avLst/>
          </a:prstGeom>
          <a:solidFill>
            <a:schemeClr val="bg1"/>
          </a:solidFill>
        </p:spPr>
      </p:pic>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9</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絵表示が示している危険有害性と注意事項</a:t>
            </a:r>
          </a:p>
        </p:txBody>
      </p:sp>
      <p:sp>
        <p:nvSpPr>
          <p:cNvPr id="3" name="正方形/長方形 2"/>
          <p:cNvSpPr/>
          <p:nvPr/>
        </p:nvSpPr>
        <p:spPr>
          <a:xfrm>
            <a:off x="5617485" y="4446084"/>
            <a:ext cx="3977436" cy="911948"/>
          </a:xfrm>
          <a:prstGeom prst="rect">
            <a:avLst/>
          </a:prstGeom>
          <a:noFill/>
          <a:ln w="381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右矢印 4"/>
          <p:cNvSpPr/>
          <p:nvPr/>
        </p:nvSpPr>
        <p:spPr>
          <a:xfrm rot="15650868">
            <a:off x="5451038" y="3072563"/>
            <a:ext cx="2207342" cy="720080"/>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コンテンツ プレースホルダー 2"/>
          <p:cNvSpPr>
            <a:spLocks noGrp="1"/>
          </p:cNvSpPr>
          <p:nvPr>
            <p:ph idx="1"/>
          </p:nvPr>
        </p:nvSpPr>
        <p:spPr>
          <a:xfrm>
            <a:off x="331262" y="3050901"/>
            <a:ext cx="4924958" cy="2790367"/>
          </a:xfrm>
        </p:spPr>
        <p:txBody>
          <a:bodyPr/>
          <a:lstStyle/>
          <a:p>
            <a:pPr marL="457200" indent="-457200">
              <a:buFont typeface="+mj-ea"/>
              <a:buAutoNum type="circleNumDbPlain"/>
            </a:pP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具体的な危険性・有害性の内容を確認して、取り扱う化学物質の危険有害性を把握しましょう。</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ea"/>
              <a:buAutoNum type="circleNumDbPlain"/>
            </a:pPr>
            <a:r>
              <a:rPr lang="ja-JP" altLang="en-US" dirty="0">
                <a:latin typeface="Meiryo UI" panose="020B0604030504040204" pitchFamily="50" charset="-128"/>
                <a:ea typeface="Meiryo UI" panose="020B0604030504040204" pitchFamily="50" charset="-128"/>
                <a:cs typeface="Meiryo UI" panose="020B0604030504040204" pitchFamily="50" charset="-128"/>
              </a:rPr>
              <a:t>注意事項を確認して、取り扱う際には何に注意する必要があるかを把握しましょう。</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ea"/>
              <a:buAutoNum type="circleNumDbPlain"/>
            </a:pPr>
            <a:r>
              <a:rPr lang="ja-JP" altLang="en-US" dirty="0">
                <a:latin typeface="Meiryo UI" panose="020B0604030504040204" pitchFamily="50" charset="-128"/>
                <a:ea typeface="Meiryo UI" panose="020B0604030504040204" pitchFamily="50" charset="-128"/>
                <a:cs typeface="Meiryo UI" panose="020B0604030504040204" pitchFamily="50" charset="-128"/>
              </a:rPr>
              <a:t>保護具を着用し、十分に作業場は換気されているかを確認してから作業を行いましょう。</a:t>
            </a: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ea"/>
              <a:buAutoNum type="circleNumDbPlain"/>
            </a:pP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吹き出し 10"/>
          <p:cNvSpPr/>
          <p:nvPr/>
        </p:nvSpPr>
        <p:spPr>
          <a:xfrm>
            <a:off x="7094332" y="2976516"/>
            <a:ext cx="2500588" cy="1209617"/>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作業実施前に（少なくとも絵表示の意味を理解できるまでは）、絵表示を見たら「何を意味しているのか」、「何に注意するべきか」などを確認するような指導をしてください。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右矢印 18"/>
          <p:cNvSpPr/>
          <p:nvPr/>
        </p:nvSpPr>
        <p:spPr>
          <a:xfrm rot="5400000">
            <a:off x="2794556" y="2436427"/>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2" name="グループ化 21">
            <a:extLst>
              <a:ext uri="{FF2B5EF4-FFF2-40B4-BE49-F238E27FC236}">
                <a16:creationId xmlns:a16="http://schemas.microsoft.com/office/drawing/2014/main" id="{E58C9EEC-4B85-482D-861F-51BF5829DC98}"/>
              </a:ext>
            </a:extLst>
          </p:cNvPr>
          <p:cNvGrpSpPr/>
          <p:nvPr/>
        </p:nvGrpSpPr>
        <p:grpSpPr>
          <a:xfrm>
            <a:off x="504820" y="734788"/>
            <a:ext cx="9121164" cy="1609246"/>
            <a:chOff x="504820" y="734788"/>
            <a:chExt cx="9121164" cy="1609246"/>
          </a:xfrm>
        </p:grpSpPr>
        <p:sp>
          <p:nvSpPr>
            <p:cNvPr id="7" name="四角形: 角を丸くする 6">
              <a:extLst>
                <a:ext uri="{FF2B5EF4-FFF2-40B4-BE49-F238E27FC236}">
                  <a16:creationId xmlns:a16="http://schemas.microsoft.com/office/drawing/2014/main" id="{7DF001A8-71D0-4019-8DC3-D42053B61857}"/>
                </a:ext>
              </a:extLst>
            </p:cNvPr>
            <p:cNvSpPr/>
            <p:nvPr/>
          </p:nvSpPr>
          <p:spPr>
            <a:xfrm>
              <a:off x="539022" y="734788"/>
              <a:ext cx="9086962" cy="1555379"/>
            </a:xfrm>
            <a:prstGeom prst="roundRect">
              <a:avLst/>
            </a:prstGeom>
            <a:solidFill>
              <a:schemeClr val="bg1"/>
            </a:solidFill>
            <a:ln w="381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9" name="直線コネクタ 8">
              <a:extLst>
                <a:ext uri="{FF2B5EF4-FFF2-40B4-BE49-F238E27FC236}">
                  <a16:creationId xmlns:a16="http://schemas.microsoft.com/office/drawing/2014/main" id="{A1B70577-5E83-469A-8BE9-1C31662DE6CA}"/>
                </a:ext>
              </a:extLst>
            </p:cNvPr>
            <p:cNvCxnSpPr/>
            <p:nvPr/>
          </p:nvCxnSpPr>
          <p:spPr>
            <a:xfrm>
              <a:off x="1849120" y="734788"/>
              <a:ext cx="0" cy="1555379"/>
            </a:xfrm>
            <a:prstGeom prst="line">
              <a:avLst/>
            </a:prstGeom>
            <a:solidFill>
              <a:srgbClr val="006600"/>
            </a:solidFill>
            <a:ln w="38100">
              <a:solidFill>
                <a:srgbClr val="006600"/>
              </a:solidFill>
            </a:ln>
          </p:spPr>
          <p:style>
            <a:lnRef idx="2">
              <a:schemeClr val="accent1">
                <a:shade val="50000"/>
              </a:schemeClr>
            </a:lnRef>
            <a:fillRef idx="1">
              <a:schemeClr val="accent1"/>
            </a:fillRef>
            <a:effectRef idx="0">
              <a:schemeClr val="accent1"/>
            </a:effectRef>
            <a:fontRef idx="minor">
              <a:schemeClr val="lt1"/>
            </a:fontRef>
          </p:style>
        </p:cxnSp>
        <p:pic>
          <p:nvPicPr>
            <p:cNvPr id="16" name="Picture 9" descr="C:\Users\isagawa\Desktop\化学品関連\MSDS、ラベルテンプレート、資料\ピクトグラム\GHS08.gif">
              <a:extLst>
                <a:ext uri="{FF2B5EF4-FFF2-40B4-BE49-F238E27FC236}">
                  <a16:creationId xmlns:a16="http://schemas.microsoft.com/office/drawing/2014/main" id="{F91AE794-A01A-49D9-BDA4-14E1E0E627A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69679" y="806984"/>
              <a:ext cx="1124317" cy="1124317"/>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a:extLst>
                <a:ext uri="{FF2B5EF4-FFF2-40B4-BE49-F238E27FC236}">
                  <a16:creationId xmlns:a16="http://schemas.microsoft.com/office/drawing/2014/main" id="{AD241FB3-0FA9-4403-B9D4-1DBA362B464C}"/>
                </a:ext>
              </a:extLst>
            </p:cNvPr>
            <p:cNvSpPr txBox="1"/>
            <p:nvPr/>
          </p:nvSpPr>
          <p:spPr>
            <a:xfrm>
              <a:off x="504820" y="1931301"/>
              <a:ext cx="1467936" cy="307777"/>
            </a:xfrm>
            <a:prstGeom prst="rect">
              <a:avLst/>
            </a:prstGeom>
            <a:noFill/>
          </p:spPr>
          <p:txBody>
            <a:bodyPr wrap="square" rtlCol="0">
              <a:spAutoFit/>
            </a:bodyPr>
            <a:lstStyle/>
            <a:p>
              <a:r>
                <a:rPr lang="ja-JP" altLang="en-US" sz="1400" b="1" dirty="0">
                  <a:solidFill>
                    <a:prstClr val="black"/>
                  </a:solidFill>
                  <a:latin typeface="Meiryo UI" panose="020B0604030504040204" pitchFamily="50" charset="-128"/>
                  <a:ea typeface="Meiryo UI" panose="020B0604030504040204" pitchFamily="50" charset="-128"/>
                </a:rPr>
                <a:t>（健康有害性）</a:t>
              </a:r>
            </a:p>
          </p:txBody>
        </p:sp>
        <p:sp>
          <p:nvSpPr>
            <p:cNvPr id="13" name="正方形/長方形 12">
              <a:extLst>
                <a:ext uri="{FF2B5EF4-FFF2-40B4-BE49-F238E27FC236}">
                  <a16:creationId xmlns:a16="http://schemas.microsoft.com/office/drawing/2014/main" id="{4DD69BD7-10E5-4747-8196-3AD8B419B868}"/>
                </a:ext>
              </a:extLst>
            </p:cNvPr>
            <p:cNvSpPr/>
            <p:nvPr/>
          </p:nvSpPr>
          <p:spPr>
            <a:xfrm>
              <a:off x="1858873" y="743596"/>
              <a:ext cx="4041901" cy="1600438"/>
            </a:xfrm>
            <a:prstGeom prst="rect">
              <a:avLst/>
            </a:prstGeom>
          </p:spPr>
          <p:txBody>
            <a:bodyPr wrap="square">
              <a:spAutoFit/>
            </a:bodyPr>
            <a:lstStyle/>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遺伝性疾患のおそれ</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発がんのおそれ</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生殖能又は胎児への悪影響のおそれ</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吸入するとアレルギー、喘息、呼吸困難を起こすおそれ</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臓器の障害</a:t>
              </a:r>
              <a:endParaRPr lang="en-US" altLang="ja-JP" sz="1400" strike="dblStrike" dirty="0">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飲み込んで気道に侵入（誤えん）すると生命に危険のおそれ</a:t>
              </a:r>
            </a:p>
          </p:txBody>
        </p:sp>
        <p:sp>
          <p:nvSpPr>
            <p:cNvPr id="14" name="正方形/長方形 13">
              <a:extLst>
                <a:ext uri="{FF2B5EF4-FFF2-40B4-BE49-F238E27FC236}">
                  <a16:creationId xmlns:a16="http://schemas.microsoft.com/office/drawing/2014/main" id="{FB7343FF-9BD4-4FF9-B18D-790D64D9516D}"/>
                </a:ext>
              </a:extLst>
            </p:cNvPr>
            <p:cNvSpPr/>
            <p:nvPr/>
          </p:nvSpPr>
          <p:spPr>
            <a:xfrm>
              <a:off x="5930126" y="792956"/>
              <a:ext cx="3599999" cy="1384995"/>
            </a:xfrm>
            <a:prstGeom prst="rect">
              <a:avLst/>
            </a:prstGeom>
          </p:spPr>
          <p:txBody>
            <a:bodyPr wrap="square">
              <a:spAutoFit/>
            </a:bodyPr>
            <a:lstStyle/>
            <a:p>
              <a:pPr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皮膚に付けないこと。</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吸入しないこと。</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マスク、保護手袋、保護衣を着用すること。</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換気すること。</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身体に異常が見られる、ばく露の懸念がある場合、</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医師の診察を受けること。</a:t>
              </a:r>
            </a:p>
          </p:txBody>
        </p:sp>
        <p:cxnSp>
          <p:nvCxnSpPr>
            <p:cNvPr id="20" name="直線コネクタ 19">
              <a:extLst>
                <a:ext uri="{FF2B5EF4-FFF2-40B4-BE49-F238E27FC236}">
                  <a16:creationId xmlns:a16="http://schemas.microsoft.com/office/drawing/2014/main" id="{0146A8C6-FC42-40F1-8B52-E7C1F6F51FAA}"/>
                </a:ext>
              </a:extLst>
            </p:cNvPr>
            <p:cNvCxnSpPr/>
            <p:nvPr/>
          </p:nvCxnSpPr>
          <p:spPr>
            <a:xfrm>
              <a:off x="5900774" y="734788"/>
              <a:ext cx="0" cy="1555379"/>
            </a:xfrm>
            <a:prstGeom prst="line">
              <a:avLst/>
            </a:prstGeom>
            <a:solidFill>
              <a:srgbClr val="006600"/>
            </a:solidFill>
            <a:ln w="38100">
              <a:solidFill>
                <a:srgbClr val="006600"/>
              </a:solidFill>
            </a:ln>
          </p:spPr>
          <p:style>
            <a:lnRef idx="2">
              <a:schemeClr val="accent1">
                <a:shade val="50000"/>
              </a:schemeClr>
            </a:lnRef>
            <a:fillRef idx="1">
              <a:schemeClr val="accent1"/>
            </a:fillRef>
            <a:effectRef idx="0">
              <a:schemeClr val="accent1"/>
            </a:effectRef>
            <a:fontRef idx="minor">
              <a:schemeClr val="lt1"/>
            </a:fontRef>
          </p:style>
        </p:cxnSp>
      </p:grpSp>
    </p:spTree>
    <p:extLst>
      <p:ext uri="{BB962C8B-B14F-4D97-AF65-F5344CB8AC3E}">
        <p14:creationId xmlns:p14="http://schemas.microsoft.com/office/powerpoint/2010/main" val="3066839319"/>
      </p:ext>
    </p:extLst>
  </p:cSld>
  <p:clrMapOvr>
    <a:masterClrMapping/>
  </p:clrMapOvr>
</p:sld>
</file>

<file path=ppt/theme/theme1.xml><?xml version="1.0" encoding="utf-8"?>
<a:theme xmlns:a="http://schemas.openxmlformats.org/drawingml/2006/main" name="template02">
  <a:themeElements>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fontScheme name="template0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Words>1914</Words>
  <PresentationFormat>ユーザー設定</PresentationFormat>
  <Paragraphs>221</Paragraphs>
  <Slides>12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Futura Md</vt:lpstr>
      <vt:lpstr>Meiryo UI</vt:lpstr>
      <vt:lpstr>メイリオ</vt:lpstr>
      <vt:lpstr>Arial</vt:lpstr>
      <vt:lpstr>Century</vt:lpstr>
      <vt:lpstr>Times New Roman</vt:lpstr>
      <vt:lpstr>Verdana</vt:lpstr>
      <vt:lpstr>Wingdings</vt:lpstr>
      <vt:lpstr>template02</vt:lpstr>
      <vt:lpstr>PowerPoint プレゼンテーション</vt:lpstr>
      <vt:lpstr>PowerPoint プレゼンテーション</vt:lpstr>
      <vt:lpstr>１．化学物質のリスクとは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