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4" r:id="rId2"/>
    <p:sldId id="275" r:id="rId3"/>
    <p:sldId id="272" r:id="rId4"/>
    <p:sldId id="273" r:id="rId5"/>
  </p:sldIdLst>
  <p:sldSz cx="7200900" cy="10333038"/>
  <p:notesSz cx="7099300" cy="10234613"/>
  <p:defaultTextStyle>
    <a:defPPr>
      <a:defRPr lang="ja-JP"/>
    </a:defPPr>
    <a:lvl1pPr marL="0" algn="l" defTabSz="956269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1pPr>
    <a:lvl2pPr marL="478134" algn="l" defTabSz="956269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2pPr>
    <a:lvl3pPr marL="956269" algn="l" defTabSz="956269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3pPr>
    <a:lvl4pPr marL="1434403" algn="l" defTabSz="956269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4pPr>
    <a:lvl5pPr marL="1912537" algn="l" defTabSz="956269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5pPr>
    <a:lvl6pPr marL="2390672" algn="l" defTabSz="956269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6pPr>
    <a:lvl7pPr marL="2868807" algn="l" defTabSz="956269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7pPr>
    <a:lvl8pPr marL="3346942" algn="l" defTabSz="956269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8pPr>
    <a:lvl9pPr marL="3825076" algn="l" defTabSz="956269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99"/>
    <a:srgbClr val="66FFFF"/>
    <a:srgbClr val="CCFF66"/>
    <a:srgbClr val="00FFFF"/>
    <a:srgbClr val="CCFFFF"/>
    <a:srgbClr val="99FF99"/>
    <a:srgbClr val="E8FFD1"/>
    <a:srgbClr val="DEFFBD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9" autoAdjust="0"/>
    <p:restoredTop sz="90432" autoAdjust="0"/>
  </p:normalViewPr>
  <p:slideViewPr>
    <p:cSldViewPr>
      <p:cViewPr>
        <p:scale>
          <a:sx n="90" d="100"/>
          <a:sy n="90" d="100"/>
        </p:scale>
        <p:origin x="-1074" y="-72"/>
      </p:cViewPr>
      <p:guideLst>
        <p:guide orient="horz" pos="3255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tableStyles.xml" Type="http://schemas.openxmlformats.org/officeDocument/2006/relationships/tableStyles"/><Relationship Id="rId2" Target="slides/slide1.xml" Type="http://schemas.openxmlformats.org/officeDocument/2006/relationships/slide"/><Relationship Id="rId3" Target="slides/slide2.xml" Type="http://schemas.openxmlformats.org/officeDocument/2006/relationships/slide"/><Relationship Id="rId4" Target="slides/slide3.xml" Type="http://schemas.openxmlformats.org/officeDocument/2006/relationships/slide"/><Relationship Id="rId5" Target="slides/slide4.xml" Type="http://schemas.openxmlformats.org/officeDocument/2006/relationships/slide"/><Relationship Id="rId6" Target="notesMasters/notesMaster1.xml" Type="http://schemas.openxmlformats.org/officeDocument/2006/relationships/notesMaster"/><Relationship Id="rId7" Target="presProps.xml" Type="http://schemas.openxmlformats.org/officeDocument/2006/relationships/presProps"/><Relationship Id="rId8" Target="viewProps.xml" Type="http://schemas.openxmlformats.org/officeDocument/2006/relationships/viewProps"/><Relationship Id="rId9" Target="theme/theme1.xml" Type="http://schemas.openxmlformats.org/officeDocument/2006/relationships/them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0198285021872355"/>
          <c:y val="0"/>
          <c:w val="0.26936063772123064"/>
          <c:h val="0.670071128066600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飲食店</c:v>
                </c:pt>
              </c:strCache>
            </c:strRef>
          </c:tx>
          <c:spPr>
            <a:ln>
              <a:solidFill>
                <a:schemeClr val="bg1"/>
              </a:solidFill>
            </a:ln>
            <a:effectLst>
              <a:outerShdw blurRad="76200" dist="63500" dir="18900000" algn="b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AFD7FF"/>
              </a:solidFill>
              <a:ln>
                <a:solidFill>
                  <a:schemeClr val="bg1"/>
                </a:solidFill>
              </a:ln>
              <a:effectLst>
                <a:outerShdw blurRad="76200" dist="635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CCFF66"/>
              </a:solidFill>
              <a:ln>
                <a:solidFill>
                  <a:schemeClr val="bg1"/>
                </a:solidFill>
              </a:ln>
              <a:effectLst>
                <a:outerShdw blurRad="76200" dist="635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66FFFF"/>
              </a:solidFill>
              <a:ln>
                <a:solidFill>
                  <a:schemeClr val="bg1"/>
                </a:solidFill>
              </a:ln>
              <a:effectLst>
                <a:outerShdw blurRad="76200" dist="635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B7B7FF"/>
              </a:solidFill>
              <a:ln>
                <a:solidFill>
                  <a:schemeClr val="bg1"/>
                </a:solidFill>
              </a:ln>
              <a:effectLst>
                <a:outerShdw blurRad="76200" dist="635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rgbClr val="CCFFCC"/>
              </a:solidFill>
              <a:ln>
                <a:solidFill>
                  <a:schemeClr val="bg1"/>
                </a:solidFill>
              </a:ln>
              <a:effectLst>
                <a:outerShdw blurRad="76200" dist="63500" dir="18900000" algn="b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6.8797625618915489E-2"/>
                  <c:y val="0.1841024183680096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7.7221350127646277E-2"/>
                  <c:y val="-0.1216454008790721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9490341299323304E-2"/>
                  <c:y val="-0.1352814659824755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2.3936924079148245E-2"/>
                  <c:y val="2.5390853863248141E-2"/>
                </c:manualLayout>
              </c:layout>
              <c:tx>
                <c:rich>
                  <a:bodyPr/>
                  <a:lstStyle/>
                  <a:p>
                    <a:r>
                      <a:rPr lang="ja-JP" altLang="en-US" sz="900" dirty="0"/>
                      <a:t>急な動き</a:t>
                    </a:r>
                    <a:r>
                      <a:rPr lang="ja-JP" altLang="en-US" sz="900" dirty="0" smtClean="0"/>
                      <a:t>･</a:t>
                    </a:r>
                    <a:r>
                      <a:rPr lang="en-US" altLang="ja-JP" sz="900" dirty="0" smtClean="0"/>
                      <a:t/>
                    </a:r>
                    <a:br>
                      <a:rPr lang="en-US" altLang="ja-JP" sz="900" dirty="0" smtClean="0"/>
                    </a:br>
                    <a:r>
                      <a:rPr lang="en-US" altLang="ja-JP" sz="900" dirty="0" smtClean="0"/>
                      <a:t> </a:t>
                    </a:r>
                    <a:r>
                      <a:rPr lang="ja-JP" altLang="en-US" sz="900" dirty="0" smtClean="0"/>
                      <a:t>無理</a:t>
                    </a:r>
                    <a:r>
                      <a:rPr lang="ja-JP" altLang="en-US" sz="900" dirty="0"/>
                      <a:t>な動き
</a:t>
                    </a:r>
                    <a:r>
                      <a:rPr lang="en-US" altLang="ja-JP" sz="900" dirty="0"/>
                      <a:t>7%</a:t>
                    </a:r>
                    <a:endParaRPr lang="ja-JP" alt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7.6059954061704516E-2"/>
                  <c:y val="0.1635423213542613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lnSpc>
                    <a:spcPts val="900"/>
                  </a:lnSpc>
                  <a:defRPr sz="900"/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転倒</c:v>
                </c:pt>
                <c:pt idx="1">
                  <c:v>切れ・こすれ</c:v>
                </c:pt>
                <c:pt idx="2">
                  <c:v>火傷</c:v>
                </c:pt>
                <c:pt idx="3">
                  <c:v>急な動き･無理な動き</c:v>
                </c:pt>
                <c:pt idx="4">
                  <c:v>その他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1240</c:v>
                </c:pt>
                <c:pt idx="1">
                  <c:v>1149</c:v>
                </c:pt>
                <c:pt idx="2">
                  <c:v>675</c:v>
                </c:pt>
                <c:pt idx="3">
                  <c:v>283</c:v>
                </c:pt>
                <c:pt idx="4">
                  <c:v>1069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600"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855415390301429"/>
          <c:y val="4.044813336038916E-2"/>
          <c:w val="0.29685160845578695"/>
          <c:h val="0.6073088634951879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小売業</c:v>
                </c:pt>
              </c:strCache>
            </c:strRef>
          </c:tx>
          <c:spPr>
            <a:ln>
              <a:solidFill>
                <a:schemeClr val="bg1"/>
              </a:solidFill>
            </a:ln>
            <a:effectLst>
              <a:outerShdw blurRad="76200" dist="63500" dir="18900000" algn="b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AFD7FF"/>
              </a:solidFill>
              <a:ln>
                <a:solidFill>
                  <a:schemeClr val="bg1"/>
                </a:solidFill>
              </a:ln>
              <a:effectLst>
                <a:outerShdw blurRad="76200" dist="635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CCFF66"/>
              </a:solidFill>
              <a:ln>
                <a:solidFill>
                  <a:schemeClr val="bg1"/>
                </a:solidFill>
              </a:ln>
              <a:effectLst>
                <a:outerShdw blurRad="76200" dist="635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66FFFF"/>
              </a:solidFill>
              <a:ln>
                <a:solidFill>
                  <a:schemeClr val="bg1"/>
                </a:solidFill>
              </a:ln>
              <a:effectLst>
                <a:outerShdw blurRad="76200" dist="635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B7B7FF"/>
              </a:solidFill>
              <a:ln>
                <a:solidFill>
                  <a:schemeClr val="bg1"/>
                </a:solidFill>
              </a:ln>
              <a:effectLst>
                <a:outerShdw blurRad="76200" dist="635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rgbClr val="CCFFCC"/>
              </a:solidFill>
              <a:ln>
                <a:solidFill>
                  <a:schemeClr val="bg1"/>
                </a:solidFill>
              </a:ln>
              <a:effectLst>
                <a:outerShdw blurRad="76200" dist="63500" dir="18900000" algn="b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8.9251730929350417E-2"/>
                  <c:y val="0.1213610649016334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3590681871760737E-2"/>
                  <c:y val="-5.856675169327915E-2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ts val="1000"/>
                      </a:lnSpc>
                      <a:defRPr sz="900"/>
                    </a:pPr>
                    <a:r>
                      <a:rPr lang="ja-JP" altLang="en-US" sz="900" dirty="0"/>
                      <a:t>急な動き</a:t>
                    </a:r>
                    <a:r>
                      <a:rPr lang="ja-JP" altLang="en-US" sz="900" dirty="0" smtClean="0"/>
                      <a:t>・</a:t>
                    </a:r>
                    <a:r>
                      <a:rPr lang="en-US" altLang="ja-JP" sz="900" dirty="0" smtClean="0"/>
                      <a:t/>
                    </a:r>
                    <a:br>
                      <a:rPr lang="en-US" altLang="ja-JP" sz="900" dirty="0" smtClean="0"/>
                    </a:br>
                    <a:r>
                      <a:rPr lang="ja-JP" altLang="en-US" sz="900" dirty="0" smtClean="0"/>
                      <a:t>無理</a:t>
                    </a:r>
                    <a:r>
                      <a:rPr lang="ja-JP" altLang="en-US" sz="900" dirty="0"/>
                      <a:t>な</a:t>
                    </a:r>
                    <a:r>
                      <a:rPr lang="ja-JP" altLang="en-US" sz="900" dirty="0" smtClean="0"/>
                      <a:t>動き</a:t>
                    </a:r>
                    <a:endParaRPr lang="en-US" altLang="ja-JP" sz="900" dirty="0" smtClean="0"/>
                  </a:p>
                  <a:p>
                    <a:pPr>
                      <a:lnSpc>
                        <a:spcPts val="1000"/>
                      </a:lnSpc>
                      <a:defRPr sz="900"/>
                    </a:pPr>
                    <a:r>
                      <a:rPr lang="en-US" altLang="ja-JP" sz="900" dirty="0" smtClean="0"/>
                      <a:t>12</a:t>
                    </a:r>
                    <a:r>
                      <a:rPr lang="en-US" altLang="ja-JP" sz="900" dirty="0"/>
                      <a:t>%</a:t>
                    </a:r>
                    <a:endParaRPr lang="ja-JP" altLang="en-US" sz="1100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2.167916354235901E-2"/>
                  <c:y val="-0.14059995781730034"/>
                </c:manualLayout>
              </c:layout>
              <c:tx>
                <c:rich>
                  <a:bodyPr anchor="t"/>
                  <a:lstStyle/>
                  <a:p>
                    <a:pPr>
                      <a:lnSpc>
                        <a:spcPts val="900"/>
                      </a:lnSpc>
                      <a:defRPr sz="900"/>
                    </a:pPr>
                    <a:r>
                      <a:rPr lang="ja-JP" altLang="en-US" sz="900" dirty="0" smtClean="0"/>
                      <a:t>交通事故</a:t>
                    </a:r>
                    <a:r>
                      <a:rPr lang="en-US" altLang="ja-JP" sz="900" dirty="0" smtClean="0"/>
                      <a:t/>
                    </a:r>
                    <a:br>
                      <a:rPr lang="en-US" altLang="ja-JP" sz="900" dirty="0" smtClean="0"/>
                    </a:br>
                    <a:r>
                      <a:rPr lang="ja-JP" altLang="en-US" sz="900" dirty="0" smtClean="0"/>
                      <a:t>（</a:t>
                    </a:r>
                    <a:r>
                      <a:rPr lang="ja-JP" altLang="en-US" sz="900" dirty="0"/>
                      <a:t>道路</a:t>
                    </a:r>
                    <a:r>
                      <a:rPr lang="en-US" altLang="ja-JP" sz="900" dirty="0"/>
                      <a:t>)
12%</a:t>
                    </a:r>
                    <a:endParaRPr lang="ja-JP" altLang="en-US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3.1891470230148516E-2"/>
                  <c:y val="-6.952413299776091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9.7356420590316906E-2"/>
                  <c:y val="0.128817755157190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lnSpc>
                    <a:spcPts val="900"/>
                  </a:lnSpc>
                  <a:defRPr sz="900"/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転倒</c:v>
                </c:pt>
                <c:pt idx="1">
                  <c:v>急な動き・無理な動き</c:v>
                </c:pt>
                <c:pt idx="2">
                  <c:v>交通事故（道路)</c:v>
                </c:pt>
                <c:pt idx="3">
                  <c:v>墜落・転落</c:v>
                </c:pt>
                <c:pt idx="4">
                  <c:v>その他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4326</c:v>
                </c:pt>
                <c:pt idx="1">
                  <c:v>1563</c:v>
                </c:pt>
                <c:pt idx="2">
                  <c:v>1512</c:v>
                </c:pt>
                <c:pt idx="3">
                  <c:v>1423</c:v>
                </c:pt>
                <c:pt idx="4">
                  <c:v>3984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 anchor="t" anchorCtr="0"/>
    <a:lstStyle/>
    <a:p>
      <a:pPr>
        <a:defRPr sz="1600"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pPr>
      <a:endParaRPr lang="ja-JP"/>
    </a:p>
  </c:tx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6364" cy="511731"/>
          </a:xfrm>
          <a:prstGeom prst="rect">
            <a:avLst/>
          </a:prstGeom>
        </p:spPr>
        <p:txBody>
          <a:bodyPr vert="horz" lIns="94628" tIns="47314" rIns="94628" bIns="473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6" y="2"/>
            <a:ext cx="3076364" cy="511731"/>
          </a:xfrm>
          <a:prstGeom prst="rect">
            <a:avLst/>
          </a:prstGeom>
        </p:spPr>
        <p:txBody>
          <a:bodyPr vert="horz" lIns="94628" tIns="47314" rIns="94628" bIns="47314" rtlCol="0"/>
          <a:lstStyle>
            <a:lvl1pPr algn="r">
              <a:defRPr sz="1200"/>
            </a:lvl1pPr>
          </a:lstStyle>
          <a:p>
            <a:fld id="{7F6AED7E-9680-42C2-B59D-39375ABE0F01}" type="datetimeFigureOut">
              <a:rPr kumimoji="1" lang="ja-JP" altLang="en-US" smtClean="0"/>
              <a:t>2015/2/3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2975" y="768350"/>
            <a:ext cx="267335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28" tIns="47314" rIns="94628" bIns="473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4628" tIns="47314" rIns="94628" bIns="47314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6364" cy="511731"/>
          </a:xfrm>
          <a:prstGeom prst="rect">
            <a:avLst/>
          </a:prstGeom>
        </p:spPr>
        <p:txBody>
          <a:bodyPr vert="horz" lIns="94628" tIns="47314" rIns="94628" bIns="473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6" y="9721108"/>
            <a:ext cx="3076364" cy="511731"/>
          </a:xfrm>
          <a:prstGeom prst="rect">
            <a:avLst/>
          </a:prstGeom>
        </p:spPr>
        <p:txBody>
          <a:bodyPr vert="horz" lIns="94628" tIns="47314" rIns="94628" bIns="47314" rtlCol="0" anchor="b"/>
          <a:lstStyle>
            <a:lvl1pPr algn="r">
              <a:defRPr sz="1200"/>
            </a:lvl1pPr>
          </a:lstStyle>
          <a:p>
            <a:fld id="{0151B838-94BF-4C5B-9F71-1954EAA81F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2464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6269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1pPr>
    <a:lvl2pPr marL="478134" algn="l" defTabSz="956269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2pPr>
    <a:lvl3pPr marL="956269" algn="l" defTabSz="956269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3pPr>
    <a:lvl4pPr marL="1434403" algn="l" defTabSz="956269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4pPr>
    <a:lvl5pPr marL="1912537" algn="l" defTabSz="956269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5pPr>
    <a:lvl6pPr marL="2390672" algn="l" defTabSz="956269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6pPr>
    <a:lvl7pPr marL="2868807" algn="l" defTabSz="956269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7pPr>
    <a:lvl8pPr marL="3346942" algn="l" defTabSz="956269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8pPr>
    <a:lvl9pPr marL="3825076" algn="l" defTabSz="956269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12975" y="768350"/>
            <a:ext cx="2673350" cy="38369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1B838-94BF-4C5B-9F71-1954EAA81FF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592640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40068" y="3209942"/>
            <a:ext cx="6120765" cy="221490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80135" y="5855388"/>
            <a:ext cx="5040630" cy="26406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6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4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2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0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68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46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25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7B81-E248-477C-A795-24BC7E5691D3}" type="datetimeFigureOut">
              <a:rPr kumimoji="1" lang="ja-JP" altLang="en-US" smtClean="0"/>
              <a:t>2015/2/3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A09A-BE57-4151-83B5-8B6D4D60F3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0219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7B81-E248-477C-A795-24BC7E5691D3}" type="datetimeFigureOut">
              <a:rPr kumimoji="1" lang="ja-JP" altLang="en-US" smtClean="0"/>
              <a:t>2015/2/3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A09A-BE57-4151-83B5-8B6D4D60F3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1085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915490" y="552532"/>
            <a:ext cx="1215152" cy="11753831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70035" y="552532"/>
            <a:ext cx="3525441" cy="11753831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7B81-E248-477C-A795-24BC7E5691D3}" type="datetimeFigureOut">
              <a:rPr kumimoji="1" lang="ja-JP" altLang="en-US" smtClean="0"/>
              <a:t>2015/2/3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A09A-BE57-4151-83B5-8B6D4D60F3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5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7B81-E248-477C-A795-24BC7E5691D3}" type="datetimeFigureOut">
              <a:rPr kumimoji="1" lang="ja-JP" altLang="en-US" smtClean="0"/>
              <a:t>2015/2/3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A09A-BE57-4151-83B5-8B6D4D60F3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5089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8822" y="6639933"/>
            <a:ext cx="6120765" cy="2052256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68822" y="4379584"/>
            <a:ext cx="6120765" cy="2260350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1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6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44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25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06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688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469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250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7B81-E248-477C-A795-24BC7E5691D3}" type="datetimeFigureOut">
              <a:rPr kumimoji="1" lang="ja-JP" altLang="en-US" smtClean="0"/>
              <a:t>2015/2/3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A09A-BE57-4151-83B5-8B6D4D60F3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103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70036" y="3214724"/>
            <a:ext cx="2370296" cy="9091639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760347" y="3214724"/>
            <a:ext cx="2370296" cy="9091639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7B81-E248-477C-A795-24BC7E5691D3}" type="datetimeFigureOut">
              <a:rPr kumimoji="1" lang="ja-JP" altLang="en-US" smtClean="0"/>
              <a:t>2015/2/3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A09A-BE57-4151-83B5-8B6D4D60F3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877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5" y="413800"/>
            <a:ext cx="6480810" cy="172217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6" y="2312975"/>
            <a:ext cx="3181648" cy="963938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134" indent="0">
              <a:buNone/>
              <a:defRPr sz="2100" b="1"/>
            </a:lvl2pPr>
            <a:lvl3pPr marL="956269" indent="0">
              <a:buNone/>
              <a:defRPr sz="1900" b="1"/>
            </a:lvl3pPr>
            <a:lvl4pPr marL="1434403" indent="0">
              <a:buNone/>
              <a:defRPr sz="1600" b="1"/>
            </a:lvl4pPr>
            <a:lvl5pPr marL="1912537" indent="0">
              <a:buNone/>
              <a:defRPr sz="1600" b="1"/>
            </a:lvl5pPr>
            <a:lvl6pPr marL="2390672" indent="0">
              <a:buNone/>
              <a:defRPr sz="1600" b="1"/>
            </a:lvl6pPr>
            <a:lvl7pPr marL="2868807" indent="0">
              <a:buNone/>
              <a:defRPr sz="1600" b="1"/>
            </a:lvl7pPr>
            <a:lvl8pPr marL="3346942" indent="0">
              <a:buNone/>
              <a:defRPr sz="1600" b="1"/>
            </a:lvl8pPr>
            <a:lvl9pPr marL="3825076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0046" y="3276912"/>
            <a:ext cx="3181648" cy="595345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657959" y="2312975"/>
            <a:ext cx="3182897" cy="963938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134" indent="0">
              <a:buNone/>
              <a:defRPr sz="2100" b="1"/>
            </a:lvl2pPr>
            <a:lvl3pPr marL="956269" indent="0">
              <a:buNone/>
              <a:defRPr sz="1900" b="1"/>
            </a:lvl3pPr>
            <a:lvl4pPr marL="1434403" indent="0">
              <a:buNone/>
              <a:defRPr sz="1600" b="1"/>
            </a:lvl4pPr>
            <a:lvl5pPr marL="1912537" indent="0">
              <a:buNone/>
              <a:defRPr sz="1600" b="1"/>
            </a:lvl5pPr>
            <a:lvl6pPr marL="2390672" indent="0">
              <a:buNone/>
              <a:defRPr sz="1600" b="1"/>
            </a:lvl6pPr>
            <a:lvl7pPr marL="2868807" indent="0">
              <a:buNone/>
              <a:defRPr sz="1600" b="1"/>
            </a:lvl7pPr>
            <a:lvl8pPr marL="3346942" indent="0">
              <a:buNone/>
              <a:defRPr sz="1600" b="1"/>
            </a:lvl8pPr>
            <a:lvl9pPr marL="3825076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657959" y="3276912"/>
            <a:ext cx="3182897" cy="595345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7B81-E248-477C-A795-24BC7E5691D3}" type="datetimeFigureOut">
              <a:rPr kumimoji="1" lang="ja-JP" altLang="en-US" smtClean="0"/>
              <a:t>2015/2/3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A09A-BE57-4151-83B5-8B6D4D60F3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904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7B81-E248-477C-A795-24BC7E5691D3}" type="datetimeFigureOut">
              <a:rPr kumimoji="1" lang="ja-JP" altLang="en-US" smtClean="0"/>
              <a:t>2015/2/3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A09A-BE57-4151-83B5-8B6D4D60F3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3628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7B81-E248-477C-A795-24BC7E5691D3}" type="datetimeFigureOut">
              <a:rPr kumimoji="1" lang="ja-JP" altLang="en-US" smtClean="0"/>
              <a:t>2015/2/3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A09A-BE57-4151-83B5-8B6D4D60F3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4595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7" y="411409"/>
            <a:ext cx="2369047" cy="1750876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15352" y="411408"/>
            <a:ext cx="4025504" cy="881896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60047" y="2162285"/>
            <a:ext cx="2369047" cy="7068086"/>
          </a:xfrm>
        </p:spPr>
        <p:txBody>
          <a:bodyPr/>
          <a:lstStyle>
            <a:lvl1pPr marL="0" indent="0">
              <a:buNone/>
              <a:defRPr sz="1500"/>
            </a:lvl1pPr>
            <a:lvl2pPr marL="478134" indent="0">
              <a:buNone/>
              <a:defRPr sz="1300"/>
            </a:lvl2pPr>
            <a:lvl3pPr marL="956269" indent="0">
              <a:buNone/>
              <a:defRPr sz="1000"/>
            </a:lvl3pPr>
            <a:lvl4pPr marL="1434403" indent="0">
              <a:buNone/>
              <a:defRPr sz="900"/>
            </a:lvl4pPr>
            <a:lvl5pPr marL="1912537" indent="0">
              <a:buNone/>
              <a:defRPr sz="900"/>
            </a:lvl5pPr>
            <a:lvl6pPr marL="2390672" indent="0">
              <a:buNone/>
              <a:defRPr sz="900"/>
            </a:lvl6pPr>
            <a:lvl7pPr marL="2868807" indent="0">
              <a:buNone/>
              <a:defRPr sz="900"/>
            </a:lvl7pPr>
            <a:lvl8pPr marL="3346942" indent="0">
              <a:buNone/>
              <a:defRPr sz="900"/>
            </a:lvl8pPr>
            <a:lvl9pPr marL="3825076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7B81-E248-477C-A795-24BC7E5691D3}" type="datetimeFigureOut">
              <a:rPr kumimoji="1" lang="ja-JP" altLang="en-US" smtClean="0"/>
              <a:t>2015/2/3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A09A-BE57-4151-83B5-8B6D4D60F3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3862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11427" y="7233128"/>
            <a:ext cx="4320540" cy="85391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11427" y="923275"/>
            <a:ext cx="4320540" cy="6199823"/>
          </a:xfrm>
        </p:spPr>
        <p:txBody>
          <a:bodyPr/>
          <a:lstStyle>
            <a:lvl1pPr marL="0" indent="0">
              <a:buNone/>
              <a:defRPr sz="3400"/>
            </a:lvl1pPr>
            <a:lvl2pPr marL="478134" indent="0">
              <a:buNone/>
              <a:defRPr sz="2900"/>
            </a:lvl2pPr>
            <a:lvl3pPr marL="956269" indent="0">
              <a:buNone/>
              <a:defRPr sz="2500"/>
            </a:lvl3pPr>
            <a:lvl4pPr marL="1434403" indent="0">
              <a:buNone/>
              <a:defRPr sz="2100"/>
            </a:lvl4pPr>
            <a:lvl5pPr marL="1912537" indent="0">
              <a:buNone/>
              <a:defRPr sz="2100"/>
            </a:lvl5pPr>
            <a:lvl6pPr marL="2390672" indent="0">
              <a:buNone/>
              <a:defRPr sz="2100"/>
            </a:lvl6pPr>
            <a:lvl7pPr marL="2868807" indent="0">
              <a:buNone/>
              <a:defRPr sz="2100"/>
            </a:lvl7pPr>
            <a:lvl8pPr marL="3346942" indent="0">
              <a:buNone/>
              <a:defRPr sz="2100"/>
            </a:lvl8pPr>
            <a:lvl9pPr marL="3825076" indent="0">
              <a:buNone/>
              <a:defRPr sz="21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11427" y="8087040"/>
            <a:ext cx="4320540" cy="1212695"/>
          </a:xfrm>
        </p:spPr>
        <p:txBody>
          <a:bodyPr/>
          <a:lstStyle>
            <a:lvl1pPr marL="0" indent="0">
              <a:buNone/>
              <a:defRPr sz="1500"/>
            </a:lvl1pPr>
            <a:lvl2pPr marL="478134" indent="0">
              <a:buNone/>
              <a:defRPr sz="1300"/>
            </a:lvl2pPr>
            <a:lvl3pPr marL="956269" indent="0">
              <a:buNone/>
              <a:defRPr sz="1000"/>
            </a:lvl3pPr>
            <a:lvl4pPr marL="1434403" indent="0">
              <a:buNone/>
              <a:defRPr sz="900"/>
            </a:lvl4pPr>
            <a:lvl5pPr marL="1912537" indent="0">
              <a:buNone/>
              <a:defRPr sz="900"/>
            </a:lvl5pPr>
            <a:lvl6pPr marL="2390672" indent="0">
              <a:buNone/>
              <a:defRPr sz="900"/>
            </a:lvl6pPr>
            <a:lvl7pPr marL="2868807" indent="0">
              <a:buNone/>
              <a:defRPr sz="900"/>
            </a:lvl7pPr>
            <a:lvl8pPr marL="3346942" indent="0">
              <a:buNone/>
              <a:defRPr sz="900"/>
            </a:lvl8pPr>
            <a:lvl9pPr marL="3825076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7B81-E248-477C-A795-24BC7E5691D3}" type="datetimeFigureOut">
              <a:rPr kumimoji="1" lang="ja-JP" altLang="en-US" smtClean="0"/>
              <a:t>2015/2/3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A09A-BE57-4151-83B5-8B6D4D60F3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9513891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60045" y="413800"/>
            <a:ext cx="6480810" cy="1722173"/>
          </a:xfrm>
          <a:prstGeom prst="rect">
            <a:avLst/>
          </a:prstGeom>
        </p:spPr>
        <p:txBody>
          <a:bodyPr vert="horz" lIns="95627" tIns="47814" rIns="95627" bIns="47814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5" y="2411045"/>
            <a:ext cx="6480810" cy="6819327"/>
          </a:xfrm>
          <a:prstGeom prst="rect">
            <a:avLst/>
          </a:prstGeom>
        </p:spPr>
        <p:txBody>
          <a:bodyPr vert="horz" lIns="95627" tIns="47814" rIns="95627" bIns="47814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60045" y="9577197"/>
            <a:ext cx="1680210" cy="550138"/>
          </a:xfrm>
          <a:prstGeom prst="rect">
            <a:avLst/>
          </a:prstGeom>
        </p:spPr>
        <p:txBody>
          <a:bodyPr vert="horz" lIns="95627" tIns="47814" rIns="95627" bIns="4781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27B81-E248-477C-A795-24BC7E5691D3}" type="datetimeFigureOut">
              <a:rPr kumimoji="1" lang="ja-JP" altLang="en-US" smtClean="0"/>
              <a:t>2015/2/3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460308" y="9577197"/>
            <a:ext cx="2280285" cy="550138"/>
          </a:xfrm>
          <a:prstGeom prst="rect">
            <a:avLst/>
          </a:prstGeom>
        </p:spPr>
        <p:txBody>
          <a:bodyPr vert="horz" lIns="95627" tIns="47814" rIns="95627" bIns="4781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60645" y="9577197"/>
            <a:ext cx="1680210" cy="550138"/>
          </a:xfrm>
          <a:prstGeom prst="rect">
            <a:avLst/>
          </a:prstGeom>
        </p:spPr>
        <p:txBody>
          <a:bodyPr vert="horz" lIns="95627" tIns="47814" rIns="95627" bIns="4781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0A09A-BE57-4151-83B5-8B6D4D60F3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313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6269" rtl="0" eaLnBrk="1" latinLnBrk="0" hangingPunct="1">
        <a:spcBef>
          <a:spcPct val="0"/>
        </a:spcBef>
        <a:buNone/>
        <a:defRPr kumimoji="1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8601" indent="-358601" algn="l" defTabSz="956269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6968" indent="-298834" algn="l" defTabSz="956269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5336" indent="-239067" algn="l" defTabSz="956269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3470" indent="-239067" algn="l" defTabSz="956269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1605" indent="-239067" algn="l" defTabSz="956269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9739" indent="-239067" algn="l" defTabSz="956269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07874" indent="-239067" algn="l" defTabSz="956269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86009" indent="-239067" algn="l" defTabSz="956269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64143" indent="-239067" algn="l" defTabSz="956269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56269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134" algn="l" defTabSz="956269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6269" algn="l" defTabSz="956269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4403" algn="l" defTabSz="956269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2537" algn="l" defTabSz="956269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0672" algn="l" defTabSz="956269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68807" algn="l" defTabSz="956269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46942" algn="l" defTabSz="956269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25076" algn="l" defTabSz="956269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charts/chart1.xml" Type="http://schemas.openxmlformats.org/officeDocument/2006/relationships/chart"/><Relationship Id="rId4" Target="../charts/chart2.xml" Type="http://schemas.openxmlformats.org/officeDocument/2006/relationships/chart"/><Relationship Id="rId5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jp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8.jp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グラフ 8"/>
          <p:cNvGraphicFramePr/>
          <p:nvPr>
            <p:extLst>
              <p:ext uri="{D42A27DB-BD31-4B8C-83A1-F6EECF244321}">
                <p14:modId xmlns:p14="http://schemas.microsoft.com/office/powerpoint/2010/main" val="3409014938"/>
              </p:ext>
            </p:extLst>
          </p:nvPr>
        </p:nvGraphicFramePr>
        <p:xfrm>
          <a:off x="1371776" y="6311017"/>
          <a:ext cx="5429457" cy="2498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グラフ 4"/>
          <p:cNvGraphicFramePr/>
          <p:nvPr>
            <p:extLst>
              <p:ext uri="{D42A27DB-BD31-4B8C-83A1-F6EECF244321}">
                <p14:modId xmlns:p14="http://schemas.microsoft.com/office/powerpoint/2010/main" val="2428818496"/>
              </p:ext>
            </p:extLst>
          </p:nvPr>
        </p:nvGraphicFramePr>
        <p:xfrm>
          <a:off x="-1023303" y="6259739"/>
          <a:ext cx="4695707" cy="2470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正方形/長方形 1"/>
          <p:cNvSpPr/>
          <p:nvPr/>
        </p:nvSpPr>
        <p:spPr>
          <a:xfrm>
            <a:off x="216074" y="269975"/>
            <a:ext cx="3384376" cy="325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27" tIns="47814" rIns="95627" bIns="47814" rtlCol="0" anchor="ctr"/>
          <a:lstStyle/>
          <a:p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小売業・飲食店の事業主の皆さまへ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216074" y="551636"/>
            <a:ext cx="6768752" cy="726451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4521" rIns="0" bIns="0" rtlCol="0" anchor="ctr"/>
          <a:lstStyle/>
          <a:p>
            <a:pPr algn="ctr"/>
            <a:r>
              <a:rPr lang="ja-JP" altLang="en-US" sz="3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安全で安心な職場</a:t>
            </a:r>
            <a:r>
              <a:rPr lang="ja-JP" altLang="en-US" sz="30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をつくりましょう</a:t>
            </a:r>
            <a:endParaRPr lang="ja-JP" altLang="en-US" sz="3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88082" y="1492208"/>
            <a:ext cx="6642986" cy="1046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7814" rIns="0" bIns="47814" rtlCol="0" anchor="t"/>
          <a:lstStyle/>
          <a:p>
            <a:pPr algn="just" hangingPunct="0">
              <a:lnSpc>
                <a:spcPts val="1800"/>
              </a:lnSpc>
            </a:pPr>
            <a:r>
              <a:rPr lang="ja-JP" altLang="en-US" sz="1400" spc="-3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小売業・飲食店では</a:t>
            </a:r>
            <a:r>
              <a:rPr lang="ja-JP" altLang="en-US" sz="1400" spc="-3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、多くのパート</a:t>
            </a:r>
            <a:r>
              <a:rPr lang="ja-JP" altLang="en-US" sz="1400" spc="-3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、アルバイト、</a:t>
            </a:r>
            <a:r>
              <a:rPr lang="ja-JP" altLang="en-US" sz="1400" spc="-3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派遣従業員などが働いています</a:t>
            </a:r>
            <a:r>
              <a:rPr lang="ja-JP" altLang="en-US" sz="1400" spc="-3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z="1400" spc="-3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 hangingPunct="0">
              <a:lnSpc>
                <a:spcPts val="1800"/>
              </a:lnSpc>
            </a:pP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安全で安心な職場環境は、働く方にとって大切なだけでなく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、顧客サービス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向上にも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つながります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 hangingPunct="0">
              <a:lnSpc>
                <a:spcPts val="1800"/>
              </a:lnSpc>
            </a:pPr>
            <a:r>
              <a:rPr lang="ja-JP" altLang="en-US" sz="1400" spc="-3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雇用</a:t>
            </a:r>
            <a:r>
              <a:rPr lang="ja-JP" altLang="en-US" sz="1400" spc="-3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形態に関わらず、従業員</a:t>
            </a:r>
            <a:r>
              <a:rPr lang="ja-JP" altLang="en-US" sz="1400" spc="-3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全員が積極的に安全衛生活動に取組むことが重要です。</a:t>
            </a:r>
            <a:endParaRPr lang="en-US" altLang="ja-JP" sz="1400" spc="-3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88082" y="2754251"/>
            <a:ext cx="6642986" cy="3600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27" tIns="56347" rIns="95627" bIns="28174" rtlCol="0" anchor="ctr"/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「安全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衛生教育</a:t>
            </a:r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</a:t>
            </a:r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は正しい作業方法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伝え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ましょう</a:t>
            </a:r>
            <a:endParaRPr lang="en-US" altLang="ja-JP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6333154" y="9990689"/>
            <a:ext cx="831692" cy="29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27" tIns="47814" rIns="95627" bIns="47814" rtlCol="0" anchor="ctr"/>
          <a:lstStyle/>
          <a:p>
            <a:pPr algn="r"/>
            <a:r>
              <a:rPr lang="en-US" altLang="ja-JP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2015.2</a:t>
            </a: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1678363" y="9839596"/>
            <a:ext cx="4401214" cy="3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8174" tIns="28174" rIns="28174" bIns="28174" anchor="ctr">
            <a:spAutoFit/>
          </a:bodyPr>
          <a:lstStyle/>
          <a:p>
            <a:pPr>
              <a:spcBef>
                <a:spcPct val="30000"/>
              </a:spcBef>
            </a:pPr>
            <a:r>
              <a:rPr lang="ja-JP" altLang="en-US" sz="16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厚生労働省・都道府県労働局・労働基準監督署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288082" y="8246247"/>
            <a:ext cx="1782199" cy="29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27" tIns="47814" rIns="95627" bIns="47814" rtlCol="0" anchor="ctr"/>
          <a:lstStyle/>
          <a:p>
            <a:pPr marL="135420" indent="-135420" algn="just">
              <a:lnSpc>
                <a:spcPts val="2191"/>
              </a:lnSpc>
            </a:pPr>
            <a:r>
              <a:rPr lang="ja-JP" altLang="en-US" sz="1400" b="1" dirty="0">
                <a:solidFill>
                  <a:srgbClr val="0099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＜効果的な方法＞</a:t>
            </a:r>
            <a:endParaRPr lang="en-US" altLang="ja-JP" sz="1400" b="1" dirty="0">
              <a:solidFill>
                <a:srgbClr val="0099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88082" y="8537626"/>
            <a:ext cx="6642986" cy="1162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27" tIns="47814" rIns="95627" bIns="47814" rtlCol="0" anchor="ctr"/>
          <a:lstStyle/>
          <a:p>
            <a:pPr marL="177800" indent="-177800" algn="just">
              <a:lnSpc>
                <a:spcPts val="1722"/>
              </a:lnSpc>
            </a:pPr>
            <a:r>
              <a:rPr lang="ja-JP" altLang="en-US" sz="1400" dirty="0">
                <a:solidFill>
                  <a:srgbClr val="99FF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朝礼など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、従業員が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集まる機会を捉えて教育・研修を行う方法もあります。</a:t>
            </a:r>
            <a:endParaRPr lang="en-US" altLang="ja-JP" sz="1400" dirty="0">
              <a:solidFill>
                <a:srgbClr val="99FF99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7800" indent="-177800" algn="just">
              <a:lnSpc>
                <a:spcPts val="1900"/>
              </a:lnSpc>
            </a:pPr>
            <a:r>
              <a:rPr lang="ja-JP" altLang="en-US" sz="1400" dirty="0">
                <a:solidFill>
                  <a:srgbClr val="99FF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複数店舗（一定のエリア内の店舗など）合同で集合研修すれば、他店舗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からの参加者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と情報交換や意識の共有ができ、従業員の労働安全意識が高まる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ことが期待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されます。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7800" indent="-177800" algn="just">
              <a:lnSpc>
                <a:spcPts val="1722"/>
              </a:lnSpc>
            </a:pPr>
            <a:r>
              <a:rPr lang="ja-JP" altLang="en-US" sz="1400" dirty="0">
                <a:solidFill>
                  <a:srgbClr val="99FF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外部講師や研修実施機関を活用する方法もあります。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792584" y="7938827"/>
            <a:ext cx="3167906" cy="100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174" rIns="0" bIns="0" rtlCol="0" anchor="t"/>
          <a:lstStyle/>
          <a:p>
            <a:pPr marL="135420" indent="-135420">
              <a:lnSpc>
                <a:spcPts val="783"/>
              </a:lnSpc>
            </a:pPr>
            <a:r>
              <a:rPr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▶小売業では、転倒、急な動き・無理な動きが半数近くを占めます。</a:t>
            </a:r>
            <a:endParaRPr lang="en-US" altLang="ja-JP" sz="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4086505" y="7938827"/>
            <a:ext cx="2844563" cy="115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174" rIns="0" bIns="0" rtlCol="0" anchor="t"/>
          <a:lstStyle/>
          <a:p>
            <a:pPr marL="135420" indent="-135420">
              <a:lnSpc>
                <a:spcPts val="783"/>
              </a:lnSpc>
            </a:pPr>
            <a:r>
              <a:rPr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▶飲食店では、転倒、切れ・こすれが過半数を占めます。</a:t>
            </a:r>
            <a:endParaRPr lang="en-US" altLang="ja-JP" sz="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306084" y="3183678"/>
            <a:ext cx="1674186" cy="290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27" tIns="47814" rIns="95627" bIns="47814" rtlCol="0" anchor="ctr"/>
          <a:lstStyle/>
          <a:p>
            <a:pPr marL="135420" indent="-135420" algn="just">
              <a:lnSpc>
                <a:spcPts val="2191"/>
              </a:lnSpc>
            </a:pPr>
            <a:r>
              <a:rPr lang="ja-JP" altLang="en-US" sz="1400" b="1" dirty="0">
                <a:solidFill>
                  <a:srgbClr val="0099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＜教育の方法＞</a:t>
            </a:r>
            <a:endParaRPr lang="en-US" altLang="ja-JP" sz="1400" b="1" dirty="0">
              <a:solidFill>
                <a:srgbClr val="0099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288082" y="3438247"/>
            <a:ext cx="6642986" cy="2196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27" tIns="47814" rIns="95627" bIns="47814" rtlCol="0" anchor="t"/>
          <a:lstStyle/>
          <a:p>
            <a:pPr marL="177800" indent="-176400" algn="just">
              <a:lnSpc>
                <a:spcPts val="1900"/>
              </a:lnSpc>
            </a:pPr>
            <a:r>
              <a:rPr lang="ja-JP" altLang="en-US" sz="1400" dirty="0">
                <a:solidFill>
                  <a:srgbClr val="99FF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「脚立の正しい使い方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」「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腰痛を防ぐ方法」「器具の正しい操作方法」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などを知る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ことで、労働災害を防ぐことができます。</a:t>
            </a:r>
            <a:endParaRPr lang="en-US" altLang="ja-JP" sz="1400" dirty="0">
              <a:solidFill>
                <a:srgbClr val="99FF99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7800" indent="-176400" algn="just">
              <a:lnSpc>
                <a:spcPts val="1900"/>
              </a:lnSpc>
            </a:pPr>
            <a:r>
              <a:rPr lang="ja-JP" altLang="en-US" sz="1400" dirty="0">
                <a:solidFill>
                  <a:srgbClr val="99FF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教育・研修では、「どんな労働災害が起こっているか」「どうしたら労働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災害は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防げるか」「正しい作業手順（マニュアル）」はどのような内容かなど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を従業員に教えます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7800" indent="-176400" algn="just">
              <a:lnSpc>
                <a:spcPts val="1900"/>
              </a:lnSpc>
            </a:pPr>
            <a:r>
              <a:rPr lang="ja-JP" altLang="en-US" sz="1400" dirty="0">
                <a:solidFill>
                  <a:srgbClr val="99FF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特に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初めて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職場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に就いた従業員には、雇入れ時に安全教育を行う必要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があります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7800" indent="-176400" algn="just">
              <a:lnSpc>
                <a:spcPts val="1900"/>
              </a:lnSpc>
            </a:pPr>
            <a:r>
              <a:rPr lang="ja-JP" altLang="en-US" sz="1400" dirty="0">
                <a:solidFill>
                  <a:srgbClr val="99FF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労働災害事例を活用することも効果的です。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35420" indent="-135420">
              <a:lnSpc>
                <a:spcPts val="1900"/>
              </a:lnSpc>
            </a:pP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（労働災害事例については厚生労働省ホームページ「職場のあんぜんサイト」を</a:t>
            </a:r>
            <a:r>
              <a:rPr lang="ja-JP" altLang="en-US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ご活用ください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en-US" altLang="ja-JP" sz="11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525506" y="5814591"/>
            <a:ext cx="6315304" cy="2312569"/>
          </a:xfrm>
          <a:prstGeom prst="rect">
            <a:avLst/>
          </a:prstGeom>
          <a:noFill/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27" tIns="47814" rIns="95627" bIns="47814" rtlCol="0" anchor="t"/>
          <a:lstStyle/>
          <a:p>
            <a:pPr marL="135420" indent="-135420">
              <a:lnSpc>
                <a:spcPts val="2191"/>
              </a:lnSpc>
            </a:pPr>
            <a:endParaRPr lang="en-US" altLang="ja-JP" sz="13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576114" y="5922603"/>
            <a:ext cx="4860593" cy="290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27" tIns="47814" rIns="95627" bIns="47814" rtlCol="0" anchor="t"/>
          <a:lstStyle/>
          <a:p>
            <a:pPr marL="135420" indent="-135420"/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小売業・飲食店で働く労働者の事故の型別労働災害発生状況（平成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25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年）</a:t>
            </a:r>
            <a:endParaRPr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059501" y="6410219"/>
            <a:ext cx="486000" cy="23246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28174" rIns="56347" bIns="56347" rtlCol="0" anchor="ctr"/>
          <a:lstStyle/>
          <a:p>
            <a:pPr marL="135420" indent="-135420" algn="ctr">
              <a:lnSpc>
                <a:spcPts val="2191"/>
              </a:lnSpc>
            </a:pP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飲食店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810586" y="6410219"/>
            <a:ext cx="486000" cy="23246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28174" rIns="56347" bIns="56347" rtlCol="0" anchor="ctr"/>
          <a:lstStyle/>
          <a:p>
            <a:pPr marL="135420" indent="-135420" algn="ctr">
              <a:lnSpc>
                <a:spcPts val="2191"/>
              </a:lnSpc>
            </a:pP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小売業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4981941" y="6238406"/>
            <a:ext cx="1858869" cy="116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27" tIns="47814" rIns="95627" bIns="47814" rtlCol="0" anchor="ctr"/>
          <a:lstStyle/>
          <a:p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出典：「労働者死傷病報告」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026" name="Picture 2" descr="C:\Users\SIBIM\Desktop\シンボルマーク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194" y="9817326"/>
            <a:ext cx="311686" cy="33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23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円/楕円 35"/>
          <p:cNvSpPr/>
          <p:nvPr/>
        </p:nvSpPr>
        <p:spPr>
          <a:xfrm>
            <a:off x="571128" y="1569314"/>
            <a:ext cx="365026" cy="392849"/>
          </a:xfrm>
          <a:prstGeom prst="ellipse">
            <a:avLst/>
          </a:prstGeom>
          <a:solidFill>
            <a:srgbClr val="DE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kumimoji="1" lang="ja-JP" altLang="en-US" dirty="0">
              <a:solidFill>
                <a:srgbClr val="E8FFD1"/>
              </a:solidFill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535125" y="3079454"/>
            <a:ext cx="365026" cy="392849"/>
          </a:xfrm>
          <a:prstGeom prst="ellipse">
            <a:avLst/>
          </a:prstGeom>
          <a:solidFill>
            <a:srgbClr val="DE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kumimoji="1" lang="ja-JP" altLang="en-US" dirty="0">
              <a:solidFill>
                <a:srgbClr val="E8FFD1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65281" y="3079454"/>
            <a:ext cx="6394520" cy="1803766"/>
          </a:xfrm>
          <a:prstGeom prst="rect">
            <a:avLst/>
          </a:prstGeom>
          <a:ln w="38100">
            <a:noFill/>
          </a:ln>
        </p:spPr>
        <p:txBody>
          <a:bodyPr wrap="square" lIns="71561" tIns="84521" rIns="71561" bIns="0">
            <a:spAutoFit/>
          </a:bodyPr>
          <a:lstStyle/>
          <a:p>
            <a:pPr marL="208719" indent="-72058">
              <a:lnSpc>
                <a:spcPts val="1722"/>
              </a:lnSpc>
            </a:pPr>
            <a:r>
              <a:rPr lang="ja-JP" altLang="en-US" sz="13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整頓</a:t>
            </a:r>
            <a:r>
              <a:rPr lang="en-US" altLang="ja-JP" sz="13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必要</a:t>
            </a:r>
            <a:r>
              <a:rPr lang="ja-JP" altLang="en-US" sz="13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な物をすぐ取り出せるように、分かりやすく安全な状態で配置すること</a:t>
            </a:r>
          </a:p>
          <a:p>
            <a:pPr marL="208719" indent="-3728">
              <a:lnSpc>
                <a:spcPts val="704"/>
              </a:lnSpc>
            </a:pPr>
            <a:r>
              <a:rPr lang="ja-JP" altLang="en-US" sz="13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sz="13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08719" indent="-3728">
              <a:lnSpc>
                <a:spcPts val="1409"/>
              </a:lnSpc>
            </a:pPr>
            <a:r>
              <a:rPr lang="ja-JP" altLang="en-US" sz="13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進め方： </a:t>
            </a:r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</a:p>
          <a:p>
            <a:pPr marL="208719" indent="699459">
              <a:lnSpc>
                <a:spcPts val="1565"/>
              </a:lnSpc>
            </a:pPr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 現状を把握する。（置く物、置き場所、置き方、使用時の移動距離）</a:t>
            </a:r>
            <a:endParaRPr lang="en-US" altLang="ja-JP" sz="13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08719" indent="699459">
              <a:lnSpc>
                <a:spcPts val="1565"/>
              </a:lnSpc>
            </a:pPr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 置く物の種類、置き場所、必要数量を決定する。 </a:t>
            </a:r>
            <a:endParaRPr lang="en-US" altLang="ja-JP" sz="13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08719" indent="699459">
              <a:lnSpc>
                <a:spcPts val="1565"/>
              </a:lnSpc>
            </a:pPr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（種類・量とも絞り、移動距離を短くすること）</a:t>
            </a:r>
            <a:endParaRPr lang="en-US" altLang="ja-JP" sz="13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08719" indent="699459">
              <a:lnSpc>
                <a:spcPts val="1565"/>
              </a:lnSpc>
            </a:pPr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 場所ごとの管理担当者を決める。 </a:t>
            </a:r>
          </a:p>
          <a:p>
            <a:pPr marL="208719" indent="699459">
              <a:lnSpc>
                <a:spcPts val="1565"/>
              </a:lnSpc>
            </a:pPr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④ 取り出しやすく、しまいやすい置き方を決める。 </a:t>
            </a:r>
          </a:p>
          <a:p>
            <a:pPr marL="208719" indent="699459">
              <a:lnSpc>
                <a:spcPts val="1565"/>
              </a:lnSpc>
            </a:pPr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⑤ 定期的にチェックし、必要に応じ改善する。 	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360091" y="1465163"/>
            <a:ext cx="6588731" cy="4781475"/>
          </a:xfrm>
          <a:prstGeom prst="rect">
            <a:avLst/>
          </a:prstGeom>
          <a:noFill/>
          <a:ln w="31750">
            <a:solidFill>
              <a:srgbClr val="99FF99"/>
            </a:solidFill>
          </a:ln>
        </p:spPr>
        <p:txBody>
          <a:bodyPr wrap="square" lIns="84521" tIns="169042" rIns="56347" bIns="112694">
            <a:noAutofit/>
          </a:bodyPr>
          <a:lstStyle/>
          <a:p>
            <a:pPr marL="74543" indent="67088">
              <a:lnSpc>
                <a:spcPts val="1722"/>
              </a:lnSpc>
            </a:pP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整理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必要な物と不要な物に分けて、不要な物を処分すること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	</a:t>
            </a:r>
          </a:p>
          <a:p>
            <a:pPr marL="74543" indent="130450">
              <a:lnSpc>
                <a:spcPts val="704"/>
              </a:lnSpc>
            </a:pP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74543" indent="130450">
              <a:lnSpc>
                <a:spcPts val="1409"/>
              </a:lnSpc>
            </a:pP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進め方： 	</a:t>
            </a:r>
          </a:p>
          <a:p>
            <a:pPr marL="74543" indent="766547">
              <a:lnSpc>
                <a:spcPts val="1565"/>
              </a:lnSpc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 不要な物の廃棄基準、物の要不要を判断する責任者を決める。 </a:t>
            </a:r>
          </a:p>
          <a:p>
            <a:pPr marL="74543" indent="766547">
              <a:lnSpc>
                <a:spcPts val="1565"/>
              </a:lnSpc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 ４Ｓゾーン（区域）ごとに、所属従業員全員が掃除し、不要な物を廃棄する。 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74543" indent="766547">
              <a:lnSpc>
                <a:spcPts val="1565"/>
              </a:lnSpc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（定期的に行う）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74543" indent="766547">
              <a:lnSpc>
                <a:spcPts val="1565"/>
              </a:lnSpc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 店長（または安全担当者）が定期的に整理の状況をチェックする。 </a:t>
            </a:r>
          </a:p>
          <a:p>
            <a:pPr marL="74543" indent="766547">
              <a:lnSpc>
                <a:spcPts val="1565"/>
              </a:lnSpc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④ チェック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結果をもとに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廃棄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基準などを改善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し、必要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応じ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見直す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204993">
              <a:lnSpc>
                <a:spcPts val="1722"/>
              </a:lnSpc>
            </a:pP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204993">
              <a:lnSpc>
                <a:spcPts val="1722"/>
              </a:lnSpc>
            </a:pP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204993">
              <a:lnSpc>
                <a:spcPts val="1722"/>
              </a:lnSpc>
            </a:pP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204993">
              <a:lnSpc>
                <a:spcPts val="1722"/>
              </a:lnSpc>
            </a:pP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204993">
              <a:lnSpc>
                <a:spcPts val="1722"/>
              </a:lnSpc>
            </a:pP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204993">
              <a:lnSpc>
                <a:spcPts val="1722"/>
              </a:lnSpc>
            </a:pP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204993">
              <a:lnSpc>
                <a:spcPts val="1722"/>
              </a:lnSpc>
            </a:pP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204993">
              <a:lnSpc>
                <a:spcPts val="1722"/>
              </a:lnSpc>
            </a:pP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204993">
              <a:lnSpc>
                <a:spcPts val="1722"/>
              </a:lnSpc>
            </a:pP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204993">
              <a:lnSpc>
                <a:spcPts val="1722"/>
              </a:lnSpc>
            </a:pP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204993">
              <a:lnSpc>
                <a:spcPts val="1722"/>
              </a:lnSpc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	</a:t>
            </a:r>
          </a:p>
        </p:txBody>
      </p:sp>
      <p:sp>
        <p:nvSpPr>
          <p:cNvPr id="23" name="円/楕円 22"/>
          <p:cNvSpPr/>
          <p:nvPr/>
        </p:nvSpPr>
        <p:spPr>
          <a:xfrm>
            <a:off x="679140" y="954051"/>
            <a:ext cx="365026" cy="392849"/>
          </a:xfrm>
          <a:prstGeom prst="ellipse">
            <a:avLst/>
          </a:prstGeom>
          <a:solidFill>
            <a:srgbClr val="DE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kumimoji="1" lang="ja-JP" altLang="en-US" dirty="0">
              <a:solidFill>
                <a:srgbClr val="E8FFD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88082" y="1002652"/>
            <a:ext cx="4644518" cy="290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27" tIns="47814" rIns="95627" bIns="47814" rtlCol="0" anchor="t"/>
          <a:lstStyle/>
          <a:p>
            <a:pPr algn="just"/>
            <a:r>
              <a:rPr lang="ja-JP" altLang="en-US" sz="1400" b="1" dirty="0">
                <a:solidFill>
                  <a:srgbClr val="0099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＜「４</a:t>
            </a:r>
            <a:r>
              <a:rPr lang="en-US" altLang="ja-JP" sz="1400" b="1" dirty="0">
                <a:solidFill>
                  <a:srgbClr val="0099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</a:t>
            </a:r>
            <a:r>
              <a:rPr lang="ja-JP" altLang="en-US" sz="1400" b="1" dirty="0">
                <a:solidFill>
                  <a:srgbClr val="0099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活動」とは、労働災害の原因を取り除くこと＞</a:t>
            </a:r>
            <a:endParaRPr lang="en-US" altLang="ja-JP" sz="1400" b="1" dirty="0">
              <a:solidFill>
                <a:srgbClr val="0099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31" y="3861472"/>
            <a:ext cx="1302689" cy="124182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7" name="円/楕円 26"/>
          <p:cNvSpPr/>
          <p:nvPr/>
        </p:nvSpPr>
        <p:spPr>
          <a:xfrm>
            <a:off x="535125" y="5615034"/>
            <a:ext cx="365026" cy="392849"/>
          </a:xfrm>
          <a:prstGeom prst="ellipse">
            <a:avLst/>
          </a:prstGeom>
          <a:solidFill>
            <a:srgbClr val="DE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kumimoji="1" lang="ja-JP" altLang="en-US" dirty="0">
              <a:solidFill>
                <a:srgbClr val="E8FFD1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535125" y="5033808"/>
            <a:ext cx="365026" cy="392849"/>
          </a:xfrm>
          <a:prstGeom prst="ellipse">
            <a:avLst/>
          </a:prstGeom>
          <a:solidFill>
            <a:srgbClr val="DE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kumimoji="1" lang="ja-JP" altLang="en-US" dirty="0">
              <a:solidFill>
                <a:srgbClr val="E8FFD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60090" y="486039"/>
            <a:ext cx="6588732" cy="3600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27" tIns="72000" rIns="95627" bIns="0" rtlCol="0" anchor="ctr"/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「安全衛生」活動に積極的に参加しましょう</a:t>
            </a:r>
            <a:endParaRPr lang="en-US" altLang="ja-JP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360090" y="5039848"/>
            <a:ext cx="6771493" cy="290531"/>
          </a:xfrm>
          <a:prstGeom prst="rect">
            <a:avLst/>
          </a:prstGeom>
          <a:ln w="38100">
            <a:noFill/>
          </a:ln>
        </p:spPr>
        <p:txBody>
          <a:bodyPr wrap="square" lIns="71561" tIns="84521" rIns="71561" bIns="0">
            <a:spAutoFit/>
          </a:bodyPr>
          <a:lstStyle/>
          <a:p>
            <a:pPr marL="700701" indent="-559070">
              <a:lnSpc>
                <a:spcPts val="1565"/>
              </a:lnSpc>
            </a:pP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清掃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作業する場所や身の回りのほか、廊下や共有スペースのゴミや汚れを取り除くこと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360090" y="5615033"/>
            <a:ext cx="6747386" cy="502071"/>
          </a:xfrm>
          <a:prstGeom prst="rect">
            <a:avLst/>
          </a:prstGeom>
          <a:ln w="38100">
            <a:noFill/>
          </a:ln>
        </p:spPr>
        <p:txBody>
          <a:bodyPr wrap="square" lIns="71561" tIns="84521" rIns="71561" bIns="0">
            <a:spAutoFit/>
          </a:bodyPr>
          <a:lstStyle/>
          <a:p>
            <a:pPr indent="141631">
              <a:lnSpc>
                <a:spcPts val="1565"/>
              </a:lnSpc>
            </a:pP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清潔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職場や機械、用具などのゴミをきれいに取って清掃した状態を続けること、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208719">
              <a:lnSpc>
                <a:spcPts val="1565"/>
              </a:lnSpc>
            </a:pP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  作業者自身も身体、服装、身の回りを汚れのない状態にしておくこと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288082" y="6460082"/>
            <a:ext cx="4658338" cy="290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27" tIns="47814" rIns="95627" bIns="47814" rtlCol="0" anchor="t"/>
          <a:lstStyle/>
          <a:p>
            <a:pPr algn="just"/>
            <a:r>
              <a:rPr lang="ja-JP" altLang="en-US" sz="1600" b="1" dirty="0">
                <a:solidFill>
                  <a:srgbClr val="008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</a:t>
            </a:r>
            <a:r>
              <a:rPr lang="ja-JP" altLang="en-US" sz="1600" b="1" dirty="0">
                <a:solidFill>
                  <a:srgbClr val="0099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</a:t>
            </a:r>
            <a:r>
              <a:rPr lang="en-US" altLang="ja-JP" sz="1400" b="1" dirty="0">
                <a:solidFill>
                  <a:srgbClr val="0099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KY</a:t>
            </a:r>
            <a:r>
              <a:rPr lang="ja-JP" altLang="en-US" sz="1400" b="1" dirty="0">
                <a:solidFill>
                  <a:srgbClr val="0099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活動」とは、潜んでいる危険を見つけること＞</a:t>
            </a:r>
            <a:endParaRPr lang="en-US" altLang="ja-JP" sz="1400" b="1" dirty="0">
              <a:solidFill>
                <a:srgbClr val="0099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360090" y="6887164"/>
            <a:ext cx="3385746" cy="2275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27" tIns="47814" rIns="95627" bIns="47814" rtlCol="0" anchor="t"/>
          <a:lstStyle/>
          <a:p>
            <a:pPr algn="just">
              <a:lnSpc>
                <a:spcPts val="1900"/>
              </a:lnSpc>
            </a:pP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誰でも、ついウッカリ・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ボンヤリしたり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、錯覚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したりすることがあります。近道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や省略をする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など、横着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をすることもあります。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>
              <a:lnSpc>
                <a:spcPts val="1900"/>
              </a:lnSpc>
            </a:pP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このような人の行動特性が誤った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動作など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危険な行動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（ヒューマンエラー）をもたらし、事故・災害の原因となります。これらは、通常の慣れた業務で起こりがちです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104" y="6900789"/>
            <a:ext cx="3102718" cy="3198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4717676" y="1036620"/>
            <a:ext cx="2411166" cy="210758"/>
          </a:xfrm>
          <a:prstGeom prst="rect">
            <a:avLst/>
          </a:prstGeom>
        </p:spPr>
        <p:txBody>
          <a:bodyPr wrap="none" lIns="71561" tIns="35780" rIns="71561" bIns="35780">
            <a:spAutoFit/>
          </a:bodyPr>
          <a:lstStyle/>
          <a:p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４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は整理・整頓・清掃・清潔の頭文字です</a:t>
            </a:r>
            <a:endParaRPr lang="ja-JP" altLang="en-US" sz="900" dirty="0"/>
          </a:p>
        </p:txBody>
      </p:sp>
      <p:sp>
        <p:nvSpPr>
          <p:cNvPr id="29" name="正方形/長方形 28"/>
          <p:cNvSpPr/>
          <p:nvPr/>
        </p:nvSpPr>
        <p:spPr>
          <a:xfrm>
            <a:off x="4869591" y="6502912"/>
            <a:ext cx="1794010" cy="210758"/>
          </a:xfrm>
          <a:prstGeom prst="rect">
            <a:avLst/>
          </a:prstGeom>
        </p:spPr>
        <p:txBody>
          <a:bodyPr wrap="none" lIns="71561" tIns="35780" rIns="71561" bIns="35780">
            <a:spAutoFit/>
          </a:bodyPr>
          <a:lstStyle/>
          <a:p>
            <a:r>
              <a:rPr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K</a:t>
            </a: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危険</a:t>
            </a: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Y</a:t>
            </a: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は予知の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頭文字です</a:t>
            </a:r>
          </a:p>
        </p:txBody>
      </p:sp>
    </p:spTree>
    <p:extLst>
      <p:ext uri="{BB962C8B-B14F-4D97-AF65-F5344CB8AC3E}">
        <p14:creationId xmlns:p14="http://schemas.microsoft.com/office/powerpoint/2010/main" val="198492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296572" y="4429840"/>
            <a:ext cx="4275986" cy="290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27" tIns="47814" rIns="95627" bIns="47814" rtlCol="0" anchor="t"/>
          <a:lstStyle/>
          <a:p>
            <a:pPr algn="just"/>
            <a:r>
              <a:rPr lang="ja-JP" altLang="en-US" sz="1400" b="1" dirty="0">
                <a:solidFill>
                  <a:srgbClr val="0099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＜危険の「見える化」とは 危険を共有すること＞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333086" y="4669098"/>
            <a:ext cx="6507724" cy="1685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27" tIns="47814" rIns="95627" bIns="47814" rtlCol="0" anchor="t"/>
          <a:lstStyle/>
          <a:p>
            <a:pPr marL="209962" indent="-209962" algn="just">
              <a:lnSpc>
                <a:spcPts val="1900"/>
              </a:lnSpc>
            </a:pPr>
            <a:r>
              <a:rPr lang="ja-JP" altLang="en-US" sz="1400" dirty="0">
                <a:solidFill>
                  <a:srgbClr val="99FF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危険の「見える化」とは、職場の危険を従業員全員で共有するために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可視化</a:t>
            </a:r>
            <a:endParaRPr lang="en-US" altLang="ja-JP" sz="1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09962" indent="-209962" algn="just">
              <a:lnSpc>
                <a:spcPts val="1900"/>
              </a:lnSpc>
            </a:pP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（＝見える化）する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ことです。</a:t>
            </a:r>
            <a:endParaRPr lang="en-US" altLang="ja-JP" sz="1400" dirty="0">
              <a:solidFill>
                <a:srgbClr val="99FF99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09962" indent="-209962" algn="just">
              <a:lnSpc>
                <a:spcPts val="1900"/>
              </a:lnSpc>
            </a:pPr>
            <a:r>
              <a:rPr lang="ja-JP" altLang="en-US" sz="1400" dirty="0">
                <a:solidFill>
                  <a:srgbClr val="99FF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en-US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KY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活動で見つけた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危険なポイント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に、ステッカーなどを貼りつけることで、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09962" indent="-209962" algn="just">
              <a:lnSpc>
                <a:spcPts val="1900"/>
              </a:lnSpc>
            </a:pP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注意を喚起します。</a:t>
            </a:r>
            <a:endParaRPr lang="en-US" altLang="ja-JP" sz="1400" dirty="0">
              <a:solidFill>
                <a:srgbClr val="99FF99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09962" indent="-209962" algn="just">
              <a:lnSpc>
                <a:spcPts val="1900"/>
              </a:lnSpc>
            </a:pPr>
            <a:r>
              <a:rPr lang="ja-JP" altLang="en-US" sz="1400" dirty="0">
                <a:solidFill>
                  <a:srgbClr val="99FF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墜落や衝突などのおそれのある箇所が分かっていれば、慎重に行動すること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09962" indent="-209962" algn="just">
              <a:lnSpc>
                <a:spcPts val="1900"/>
              </a:lnSpc>
            </a:pP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ができます。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190" y="6487884"/>
            <a:ext cx="4833536" cy="148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正方形/長方形 15"/>
          <p:cNvSpPr/>
          <p:nvPr/>
        </p:nvSpPr>
        <p:spPr>
          <a:xfrm>
            <a:off x="1143176" y="6255394"/>
            <a:ext cx="1701189" cy="283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27" tIns="47814" rIns="95627" bIns="47814" rtlCol="0" anchor="t"/>
          <a:lstStyle/>
          <a:p>
            <a:pPr algn="just"/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&lt;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ステッカーの種類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&gt;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948" y="944979"/>
            <a:ext cx="3361874" cy="152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948" y="2537535"/>
            <a:ext cx="3361874" cy="183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正方形/長方形 18"/>
          <p:cNvSpPr/>
          <p:nvPr/>
        </p:nvSpPr>
        <p:spPr>
          <a:xfrm>
            <a:off x="533099" y="906126"/>
            <a:ext cx="2921341" cy="2964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27" tIns="47814" rIns="95627" bIns="47814" rtlCol="0" anchor="t"/>
          <a:lstStyle/>
          <a:p>
            <a:pPr algn="just">
              <a:lnSpc>
                <a:spcPts val="1722"/>
              </a:lnSpc>
            </a:pP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事故・災害を防止するためには、仕事を始める前に、どんな危険が潜んでいるか、「これは危ない」という危険な箇所に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ついて確認し合います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>
              <a:lnSpc>
                <a:spcPts val="704"/>
              </a:lnSpc>
            </a:pP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>
              <a:lnSpc>
                <a:spcPts val="1722"/>
              </a:lnSpc>
            </a:pP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そして、対策を決め、行動目標や指差し呼称項目を設定し、一人ひとり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が「指差し呼称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安全衛生を先取りしながら業務を進めます。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>
              <a:lnSpc>
                <a:spcPts val="704"/>
              </a:lnSpc>
            </a:pP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>
              <a:lnSpc>
                <a:spcPts val="1409"/>
              </a:lnSpc>
            </a:pP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このプロセスが</a:t>
            </a:r>
            <a:r>
              <a:rPr lang="en-US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KY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活動です。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>
              <a:lnSpc>
                <a:spcPts val="1409"/>
              </a:lnSpc>
            </a:pPr>
            <a:r>
              <a:rPr lang="ja-JP" altLang="en-US" sz="1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K</a:t>
            </a:r>
            <a:r>
              <a:rPr lang="ja-JP" altLang="en-US" sz="1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＝危険 </a:t>
            </a:r>
            <a:r>
              <a:rPr lang="en-US" altLang="ja-JP" sz="1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Y</a:t>
            </a:r>
            <a:r>
              <a:rPr lang="ja-JP" altLang="en-US" sz="1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＝予知）</a:t>
            </a:r>
            <a:endParaRPr lang="en-US" altLang="ja-JP" sz="13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17" y="8447245"/>
            <a:ext cx="1178314" cy="1394064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317216" y="8127571"/>
            <a:ext cx="6667609" cy="639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27" tIns="47814" rIns="95627" bIns="47814" rtlCol="0" anchor="t"/>
          <a:lstStyle/>
          <a:p>
            <a:pPr marL="209962" indent="-209962" algn="just">
              <a:lnSpc>
                <a:spcPts val="1722"/>
              </a:lnSpc>
            </a:pPr>
            <a:r>
              <a:rPr lang="ja-JP" altLang="en-US" sz="1400" dirty="0">
                <a:solidFill>
                  <a:srgbClr val="99FF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店内フロアの図に危険箇所を記したものを、従業員の休憩場所やバックヤード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09962" indent="-209962" algn="just">
              <a:lnSpc>
                <a:spcPts val="1722"/>
              </a:lnSpc>
            </a:pP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に掲示する方法もあります。（危険マップ）</a:t>
            </a:r>
          </a:p>
        </p:txBody>
      </p:sp>
      <p:sp>
        <p:nvSpPr>
          <p:cNvPr id="2" name="下矢印 1"/>
          <p:cNvSpPr/>
          <p:nvPr/>
        </p:nvSpPr>
        <p:spPr>
          <a:xfrm>
            <a:off x="3192895" y="8682932"/>
            <a:ext cx="812600" cy="382229"/>
          </a:xfrm>
          <a:prstGeom prst="downArrow">
            <a:avLst>
              <a:gd name="adj1" fmla="val 41269"/>
              <a:gd name="adj2" fmla="val 50000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504106" y="9207691"/>
            <a:ext cx="5161217" cy="639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27" tIns="47814" rIns="95627" bIns="47814" rtlCol="0" anchor="t"/>
          <a:lstStyle/>
          <a:p>
            <a:pPr marL="209962" indent="-209962" algn="just">
              <a:lnSpc>
                <a:spcPts val="1722"/>
              </a:lnSpc>
            </a:pP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これら、安全活動を推進するためには、旗振り役が必要です。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09962" indent="-209962" algn="just">
              <a:lnSpc>
                <a:spcPts val="1722"/>
              </a:lnSpc>
            </a:pP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「安全推進者」を配置しましょう。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532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>
          <a:xfrm>
            <a:off x="450819" y="8379207"/>
            <a:ext cx="6425995" cy="510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27" tIns="47814" rIns="95627" bIns="47814" rtlCol="0" anchor="t"/>
          <a:lstStyle/>
          <a:p>
            <a:pPr>
              <a:lnSpc>
                <a:spcPts val="1409"/>
              </a:lnSpc>
            </a:pPr>
            <a:r>
              <a:rPr lang="ja-JP" altLang="en-US" sz="1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詳しくは、厚生労働省ホームページをご覧いただくか、最寄りの都道府県労働局</a:t>
            </a:r>
            <a:r>
              <a:rPr lang="ja-JP" altLang="en-US" sz="13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endParaRPr lang="en-US" altLang="ja-JP" sz="13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409"/>
              </a:lnSpc>
            </a:pPr>
            <a:r>
              <a:rPr lang="ja-JP" altLang="en-US" sz="13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労働基準監督</a:t>
            </a:r>
            <a:r>
              <a:rPr lang="ja-JP" altLang="en-US" sz="1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署に</a:t>
            </a:r>
            <a:r>
              <a:rPr lang="ja-JP" altLang="en-US" sz="13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お問い合わせ</a:t>
            </a:r>
            <a:r>
              <a:rPr lang="ja-JP" altLang="en-US" sz="1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くだ</a:t>
            </a:r>
            <a:r>
              <a:rPr lang="ja-JP" altLang="en-US" sz="13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さい</a:t>
            </a:r>
            <a:r>
              <a:rPr lang="ja-JP" altLang="en-US" sz="1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</a:p>
          <a:p>
            <a:pPr algn="ctr">
              <a:lnSpc>
                <a:spcPts val="1565"/>
              </a:lnSpc>
            </a:pPr>
            <a:endParaRPr lang="en-US" altLang="ja-JP" sz="13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75306" y="8889987"/>
            <a:ext cx="6627523" cy="1147411"/>
          </a:xfrm>
          <a:prstGeom prst="rect">
            <a:avLst/>
          </a:prstGeom>
          <a:noFill/>
          <a:ln w="3175">
            <a:solidFill>
              <a:schemeClr val="tx1"/>
            </a:solidFill>
            <a:prstDash val="sysDash"/>
          </a:ln>
        </p:spPr>
        <p:txBody>
          <a:bodyPr wrap="square" lIns="56347" tIns="112694" rIns="56347" bIns="0" rtlCol="0">
            <a:spAutoFit/>
          </a:bodyPr>
          <a:lstStyle/>
          <a:p>
            <a:pPr indent="67088"/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＜厚生労働省ホームページ＞</a:t>
            </a:r>
            <a:endParaRPr lang="en-US" altLang="ja-JP" sz="13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283262">
              <a:lnSpc>
                <a:spcPts val="704"/>
              </a:lnSpc>
            </a:pPr>
            <a:endParaRPr lang="en-US" altLang="ja-JP" sz="13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350350">
              <a:lnSpc>
                <a:spcPts val="1878"/>
              </a:lnSpc>
            </a:pPr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第三次産業の労働災害防止対策に</a:t>
            </a:r>
            <a:r>
              <a:rPr lang="ja-JP" altLang="en-US" sz="13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ついて</a:t>
            </a:r>
            <a:endParaRPr lang="en-US" altLang="ja-JP" sz="13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350350">
              <a:lnSpc>
                <a:spcPts val="3900"/>
              </a:lnSpc>
            </a:pPr>
            <a:r>
              <a:rPr lang="ja-JP" altLang="en-US" sz="13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職場</a:t>
            </a:r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のあんぜんサイト（労働災害事例</a:t>
            </a:r>
            <a:r>
              <a:rPr lang="ja-JP" altLang="en-US" sz="13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6138731" y="9703023"/>
            <a:ext cx="474942" cy="241826"/>
          </a:xfrm>
          <a:prstGeom prst="roundRect">
            <a:avLst>
              <a:gd name="adj" fmla="val 3872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23" tIns="42260" rIns="61323" bIns="38940" rtlCol="0" anchor="ctr"/>
          <a:lstStyle/>
          <a:p>
            <a:pPr algn="ctr"/>
            <a:r>
              <a:rPr lang="ja-JP" altLang="en-US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検 </a:t>
            </a:r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索</a:t>
            </a:r>
          </a:p>
        </p:txBody>
      </p:sp>
      <p:sp>
        <p:nvSpPr>
          <p:cNvPr id="33" name="正方形/長方形 32"/>
          <p:cNvSpPr/>
          <p:nvPr/>
        </p:nvSpPr>
        <p:spPr>
          <a:xfrm>
            <a:off x="4536555" y="9707704"/>
            <a:ext cx="1602178" cy="232464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8174" tIns="70434" rIns="28174" bIns="38940" rtlCol="0" anchor="ctr"/>
          <a:lstStyle/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あんぜん　労働災害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4" name="右矢印 33"/>
          <p:cNvSpPr/>
          <p:nvPr/>
        </p:nvSpPr>
        <p:spPr>
          <a:xfrm rot="13862174" flipV="1">
            <a:off x="6409477" y="9882175"/>
            <a:ext cx="222058" cy="142140"/>
          </a:xfrm>
          <a:prstGeom prst="rightArrow">
            <a:avLst>
              <a:gd name="adj1" fmla="val 26549"/>
              <a:gd name="adj2" fmla="val 9729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63500" dist="508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0" tIns="38924" rIns="77850" bIns="38924" anchor="ctr"/>
          <a:lstStyle/>
          <a:p>
            <a:pPr algn="ctr">
              <a:defRPr/>
            </a:pPr>
            <a:endParaRPr lang="ja-JP" altLang="en-US" sz="8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4" name="角丸四角形 43"/>
          <p:cNvSpPr/>
          <p:nvPr/>
        </p:nvSpPr>
        <p:spPr>
          <a:xfrm>
            <a:off x="6138731" y="9296699"/>
            <a:ext cx="474942" cy="216289"/>
          </a:xfrm>
          <a:prstGeom prst="roundRect">
            <a:avLst>
              <a:gd name="adj" fmla="val 3872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23" tIns="42260" rIns="61323" bIns="38940" rtlCol="0" anchor="ctr"/>
          <a:lstStyle/>
          <a:p>
            <a:pPr algn="ctr"/>
            <a:r>
              <a:rPr lang="ja-JP" altLang="en-US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検 </a:t>
            </a:r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索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4536554" y="9303174"/>
            <a:ext cx="1602177" cy="203338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8174" tIns="70434" rIns="28174" bIns="38940" rtlCol="0" anchor="ctr"/>
          <a:lstStyle/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第三次産業　労働災害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252078" y="485999"/>
            <a:ext cx="6750751" cy="3600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27" tIns="72000" rIns="95627" bIns="28174" rtlCol="0" anchor="ctr"/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従業員への意識向上を図りましょう</a:t>
            </a:r>
            <a:endParaRPr lang="en-US" altLang="ja-JP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252078" y="951470"/>
            <a:ext cx="3240359" cy="290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27" tIns="47814" rIns="95627" bIns="47814" rtlCol="0" anchor="t"/>
          <a:lstStyle/>
          <a:p>
            <a:pPr marL="135420" indent="-135420"/>
            <a:r>
              <a:rPr lang="ja-JP" altLang="en-US" sz="1400" b="1" dirty="0">
                <a:solidFill>
                  <a:srgbClr val="0099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＜朝礼・夕礼などを通じた周知＞</a:t>
            </a:r>
            <a:endParaRPr lang="en-US" altLang="ja-JP" sz="1400" b="1" dirty="0">
              <a:solidFill>
                <a:srgbClr val="0099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252078" y="2905884"/>
            <a:ext cx="4671518" cy="290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27" tIns="47814" rIns="95627" bIns="47814" rtlCol="0" anchor="t"/>
          <a:lstStyle/>
          <a:p>
            <a:pPr marL="135420" indent="-135420"/>
            <a:r>
              <a:rPr lang="ja-JP" altLang="en-US" sz="1400" b="1" dirty="0">
                <a:solidFill>
                  <a:srgbClr val="0099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＜労災情報などのチラシ類での情報共有・注意喚起＞</a:t>
            </a:r>
            <a:endParaRPr lang="en-US" altLang="ja-JP" sz="1400" b="1" dirty="0">
              <a:solidFill>
                <a:srgbClr val="0099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35420" indent="-135420"/>
            <a:endParaRPr lang="en-US" altLang="ja-JP" sz="1400" b="1" dirty="0">
              <a:solidFill>
                <a:srgbClr val="0099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252078" y="4875906"/>
            <a:ext cx="3996443" cy="290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27" tIns="47814" rIns="95627" bIns="47814" rtlCol="0" anchor="t"/>
          <a:lstStyle/>
          <a:p>
            <a:pPr marL="135420" indent="-135420"/>
            <a:r>
              <a:rPr lang="ja-JP" altLang="en-US" sz="1400" b="1" dirty="0">
                <a:solidFill>
                  <a:srgbClr val="0099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＜労働安全月間、労働安全キャンペーン＞</a:t>
            </a:r>
            <a:endParaRPr lang="en-US" altLang="ja-JP" sz="1400" b="1" dirty="0">
              <a:solidFill>
                <a:srgbClr val="0099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252078" y="6912159"/>
            <a:ext cx="3159349" cy="290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27" tIns="47814" rIns="95627" bIns="47814" rtlCol="0" anchor="t"/>
          <a:lstStyle/>
          <a:p>
            <a:pPr marL="135420" indent="-135420"/>
            <a:r>
              <a:rPr lang="ja-JP" altLang="en-US" sz="1400" b="1" dirty="0">
                <a:solidFill>
                  <a:srgbClr val="0099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＜「職場見直し時間帯」の設定＞</a:t>
            </a:r>
            <a:endParaRPr lang="en-US" altLang="ja-JP" sz="1400" b="1" dirty="0">
              <a:solidFill>
                <a:srgbClr val="0099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35420" indent="-135420"/>
            <a:endParaRPr lang="en-US" altLang="ja-JP" sz="1400" b="1" dirty="0">
              <a:solidFill>
                <a:srgbClr val="0099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252078" y="1163960"/>
            <a:ext cx="6750751" cy="1518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27" tIns="47814" rIns="95627" bIns="47814" rtlCol="0" anchor="t"/>
          <a:lstStyle/>
          <a:p>
            <a:pPr marL="177800" indent="-176400" algn="just">
              <a:lnSpc>
                <a:spcPts val="1900"/>
              </a:lnSpc>
            </a:pPr>
            <a:r>
              <a:rPr lang="ja-JP" altLang="en-US" sz="1400" dirty="0">
                <a:solidFill>
                  <a:srgbClr val="99FF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店長・副店長や部門長から、従業員全員に対して、自店舗・他店舗で発生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した労働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災害や、その月の労働安全目標、あるいは、繁忙期などの時期や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イベントに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応じた労働災害防止のための注意事項を周知します。</a:t>
            </a:r>
            <a:endParaRPr lang="en-US" altLang="ja-JP" sz="1400" dirty="0">
              <a:solidFill>
                <a:srgbClr val="99FF99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7800" indent="-176400" algn="just">
              <a:lnSpc>
                <a:spcPts val="400"/>
              </a:lnSpc>
            </a:pPr>
            <a:endParaRPr lang="en-US" altLang="ja-JP" sz="1400" dirty="0" smtClean="0">
              <a:solidFill>
                <a:srgbClr val="99FF99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7800" indent="-176400" algn="just">
              <a:lnSpc>
                <a:spcPts val="1900"/>
              </a:lnSpc>
            </a:pPr>
            <a:r>
              <a:rPr lang="ja-JP" altLang="en-US" sz="1400" dirty="0" smtClean="0">
                <a:solidFill>
                  <a:srgbClr val="99FF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パートタイマーやアルバイトは、勤務時間が多様で一堂に会する機会は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少ないかも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しれません。伝達者を決めておくなどにより、さまざまな機会を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通じて全員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に周知することで、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当事者意識が高まる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ことが期待されます。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52078" y="3137392"/>
            <a:ext cx="6750751" cy="1561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27" tIns="47814" rIns="95627" bIns="47814" rtlCol="0" anchor="t"/>
          <a:lstStyle/>
          <a:p>
            <a:pPr marL="176400" indent="-176400" algn="just">
              <a:lnSpc>
                <a:spcPts val="1800"/>
              </a:lnSpc>
            </a:pPr>
            <a:r>
              <a:rPr lang="ja-JP" altLang="en-US" sz="1400" dirty="0">
                <a:solidFill>
                  <a:srgbClr val="99FF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本部が発行する労働災害情報などを従業員の目に触れる場所（掲示板、休憩所など）に張り出し、従業員の注意を促します。</a:t>
            </a:r>
            <a:endParaRPr lang="en-US" altLang="ja-JP" sz="1400" dirty="0">
              <a:solidFill>
                <a:srgbClr val="99FF99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6400" indent="-176400" algn="just">
              <a:lnSpc>
                <a:spcPts val="400"/>
              </a:lnSpc>
            </a:pPr>
            <a:endParaRPr lang="en-US" altLang="ja-JP" sz="1400" dirty="0" smtClean="0">
              <a:solidFill>
                <a:srgbClr val="99FF99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6400" indent="-176400" algn="just">
              <a:lnSpc>
                <a:spcPts val="1800"/>
              </a:lnSpc>
            </a:pPr>
            <a:r>
              <a:rPr lang="ja-JP" altLang="en-US" sz="1400" dirty="0" smtClean="0">
                <a:solidFill>
                  <a:srgbClr val="99FF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労働災害情報のチラシには、事故の内容、原因、状況、対策などを記載します。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6400" indent="-176400" algn="just">
              <a:lnSpc>
                <a:spcPts val="400"/>
              </a:lnSpc>
            </a:pPr>
            <a:endParaRPr lang="en-US" altLang="ja-JP" sz="1400" dirty="0" smtClean="0">
              <a:solidFill>
                <a:srgbClr val="99FF99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6400" indent="-176400" algn="just">
              <a:lnSpc>
                <a:spcPts val="1800"/>
              </a:lnSpc>
            </a:pPr>
            <a:r>
              <a:rPr lang="ja-JP" altLang="en-US" sz="1400" dirty="0" smtClean="0">
                <a:solidFill>
                  <a:srgbClr val="99FF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掲示場所の近くに労働災害につながるような「ヒヤリ」とした、「ハット」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した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体験などを聞くための意見箱を置き、従業員の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労働災害意識を高める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こと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も有効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です。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252078" y="5095493"/>
            <a:ext cx="4956010" cy="172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27" tIns="47814" rIns="95627" bIns="47814" rtlCol="0" anchor="t"/>
          <a:lstStyle/>
          <a:p>
            <a:pPr marL="176400" indent="-176400" algn="just">
              <a:lnSpc>
                <a:spcPts val="1900"/>
              </a:lnSpc>
            </a:pPr>
            <a:r>
              <a:rPr lang="ja-JP" altLang="en-US" sz="1400" dirty="0">
                <a:solidFill>
                  <a:srgbClr val="99FF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労働災害防止活動を強化することを目的として、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6400" indent="-176400" algn="just">
              <a:lnSpc>
                <a:spcPts val="1900"/>
              </a:lnSpc>
            </a:pPr>
            <a:r>
              <a:rPr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１年のある月を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「労働安全月間」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と定めます。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6400" indent="-176400" algn="just">
              <a:lnSpc>
                <a:spcPts val="400"/>
              </a:lnSpc>
            </a:pPr>
            <a:endParaRPr lang="en-US" altLang="ja-JP" sz="1400" dirty="0" smtClean="0">
              <a:solidFill>
                <a:srgbClr val="99FF99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6400" indent="-176400" algn="just">
              <a:lnSpc>
                <a:spcPts val="1900"/>
              </a:lnSpc>
            </a:pPr>
            <a:r>
              <a:rPr lang="ja-JP" altLang="en-US" sz="1400" dirty="0" smtClean="0">
                <a:solidFill>
                  <a:srgbClr val="99FF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この月間に、安全教育を行うことで、労働安全に対する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6400" indent="-176400" algn="just">
              <a:lnSpc>
                <a:spcPts val="1900"/>
              </a:lnSpc>
            </a:pP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意識をより高めることが期待できます。</a:t>
            </a:r>
          </a:p>
          <a:p>
            <a:pPr marL="176400" indent="-176400">
              <a:lnSpc>
                <a:spcPts val="400"/>
              </a:lnSpc>
            </a:pPr>
            <a:endParaRPr lang="en-US" altLang="ja-JP" sz="1400" dirty="0" smtClean="0">
              <a:solidFill>
                <a:srgbClr val="99FF99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6400" indent="-176400">
              <a:lnSpc>
                <a:spcPts val="1900"/>
              </a:lnSpc>
            </a:pPr>
            <a:r>
              <a:rPr lang="ja-JP" altLang="en-US" sz="1400" dirty="0" smtClean="0">
                <a:solidFill>
                  <a:srgbClr val="99FF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従業員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一人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ひとり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「労働災害ゼロ宣言」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などの目標を</a:t>
            </a:r>
            <a:endParaRPr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6400" indent="-176400">
              <a:lnSpc>
                <a:spcPts val="1900"/>
              </a:lnSpc>
            </a:pP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宣言する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取組みをしている会社もあります。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52078" y="7130764"/>
            <a:ext cx="6750751" cy="988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27" tIns="47814" rIns="95627" bIns="47814" rtlCol="0" anchor="t"/>
          <a:lstStyle/>
          <a:p>
            <a:pPr marL="176400" indent="-176400">
              <a:lnSpc>
                <a:spcPts val="1900"/>
              </a:lnSpc>
            </a:pPr>
            <a:r>
              <a:rPr lang="ja-JP" altLang="en-US" sz="1400" dirty="0">
                <a:solidFill>
                  <a:srgbClr val="99FF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１日の営業時間内に「職場見直し時間帯」を設定し、商品や台車などの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什器類を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整理整頓し、また、商品の運搬などでの安全行動の徹底を図ります。特に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、昼時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や夕方の繁忙時の前に行えば、従業員の安全に加えて、安全な店舗運営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、サービスレベル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の向上にもつながります。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右矢印 24"/>
          <p:cNvSpPr/>
          <p:nvPr/>
        </p:nvSpPr>
        <p:spPr>
          <a:xfrm rot="13862174" flipV="1">
            <a:off x="6382510" y="9464928"/>
            <a:ext cx="222058" cy="142140"/>
          </a:xfrm>
          <a:prstGeom prst="rightArrow">
            <a:avLst>
              <a:gd name="adj1" fmla="val 26549"/>
              <a:gd name="adj2" fmla="val 9729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63500" dist="508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0" tIns="38924" rIns="77850" bIns="38924" anchor="ctr"/>
          <a:lstStyle/>
          <a:p>
            <a:pPr algn="ctr">
              <a:defRPr/>
            </a:pPr>
            <a:endParaRPr lang="ja-JP" altLang="en-US" sz="8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618" y="5139067"/>
            <a:ext cx="1787652" cy="146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3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Words>1205</Words>
  <PresentationFormat>ユーザー設定</PresentationFormat>
  <Paragraphs>124</Paragraphs>
  <Slides>4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5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