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555" r:id="rId2"/>
    <p:sldId id="567" r:id="rId3"/>
    <p:sldId id="574" r:id="rId4"/>
    <p:sldId id="570" r:id="rId5"/>
    <p:sldId id="569" r:id="rId6"/>
    <p:sldId id="562" r:id="rId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0000"/>
    <a:srgbClr val="339933"/>
    <a:srgbClr val="FFCCCC"/>
    <a:srgbClr val="FFFFCC"/>
    <a:srgbClr val="FFFFFF"/>
    <a:srgbClr val="0070C0"/>
    <a:srgbClr val="84E291"/>
    <a:srgbClr val="D6D486"/>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3447" autoAdjust="0"/>
  </p:normalViewPr>
  <p:slideViewPr>
    <p:cSldViewPr>
      <p:cViewPr varScale="1">
        <p:scale>
          <a:sx n="52" d="100"/>
          <a:sy n="52" d="100"/>
        </p:scale>
        <p:origin x="84" y="1344"/>
      </p:cViewPr>
      <p:guideLst/>
    </p:cSldViewPr>
  </p:slideViewPr>
  <p:notesTextViewPr>
    <p:cViewPr>
      <p:scale>
        <a:sx n="1" d="1"/>
        <a:sy n="1" d="1"/>
      </p:scale>
      <p:origin x="0" y="0"/>
    </p:cViewPr>
  </p:notesTextViewPr>
  <p:notesViewPr>
    <p:cSldViewPr>
      <p:cViewPr varScale="1">
        <p:scale>
          <a:sx n="44" d="100"/>
          <a:sy n="44" d="100"/>
        </p:scale>
        <p:origin x="2852" y="6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viewProps.xml" Type="http://schemas.openxmlformats.org/officeDocument/2006/relationships/viewProps"/><Relationship Id="rId11" Target="theme/theme1.xml" Type="http://schemas.openxmlformats.org/officeDocument/2006/relationships/theme"/><Relationship Id="rId12" Target="tableStyles.xml" Type="http://schemas.openxmlformats.org/officeDocument/2006/relationships/tableStyles"/><Relationship Id="rId13" Target="../customXml/item1.xml" Type="http://schemas.openxmlformats.org/officeDocument/2006/relationships/customXml"/><Relationship Id="rId14" Target="../customXml/item2.xml" Type="http://schemas.openxmlformats.org/officeDocument/2006/relationships/customXml"/><Relationship Id="rId15" Target="../customXml/item3.xml" Type="http://schemas.openxmlformats.org/officeDocument/2006/relationships/customXml"/><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notesMasters/notesMaster1.xml" Type="http://schemas.openxmlformats.org/officeDocument/2006/relationships/notesMaster"/><Relationship Id="rId9" Target="presProps.xml" Type="http://schemas.openxmlformats.org/officeDocument/2006/relationships/presProp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12424CB-71D4-446E-81AA-6CD5C16BD0F9}"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3E48E51-F32B-4935-985E-802859F8DB08}" type="slidenum">
              <a:rPr kumimoji="1" lang="ja-JP" altLang="en-US" smtClean="0"/>
              <a:t>‹#›</a:t>
            </a:fld>
            <a:endParaRPr kumimoji="1" lang="ja-JP" altLang="en-US"/>
          </a:p>
        </p:txBody>
      </p:sp>
    </p:spTree>
    <p:extLst>
      <p:ext uri="{BB962C8B-B14F-4D97-AF65-F5344CB8AC3E}">
        <p14:creationId xmlns:p14="http://schemas.microsoft.com/office/powerpoint/2010/main" val="5810642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E48E51-F32B-4935-985E-802859F8DB08}" type="slidenum">
              <a:rPr kumimoji="1" lang="ja-JP" altLang="en-US" smtClean="0"/>
              <a:t>2</a:t>
            </a:fld>
            <a:endParaRPr kumimoji="1" lang="ja-JP" altLang="en-US"/>
          </a:p>
        </p:txBody>
      </p:sp>
    </p:spTree>
    <p:extLst>
      <p:ext uri="{BB962C8B-B14F-4D97-AF65-F5344CB8AC3E}">
        <p14:creationId xmlns:p14="http://schemas.microsoft.com/office/powerpoint/2010/main" val="162796088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3E8AA92-DBF4-4237-BD3E-51E7A8FA03C1}"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0000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0CC1F5-5440-4D88-AFE1-02B5ACAAFB03}"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183303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81B1A2-3434-4A41-B848-AB013AFED5A3}"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64472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97D44A-F4DB-49E0-BBA6-7C1FD1176C26}"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18444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012745-2F52-4FF0-9625-41B1890B7339}"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20884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0BD601-547A-4F1C-9898-8DE69E60816F}"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165683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651A58-8FE1-4374-AFFD-8A026E46FD34}" type="datetime1">
              <a:rPr kumimoji="1" lang="ja-JP" altLang="en-US" smtClean="0"/>
              <a:t>2026/3/17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92490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4B323A-D894-4997-9797-FC08DF6A45DA}" type="datetime1">
              <a:rPr kumimoji="1" lang="ja-JP" altLang="en-US" smtClean="0"/>
              <a:t>2026/3/17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09850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AD03-4D86-40FD-9D61-A7296A3F8DB4}" type="datetime1">
              <a:rPr kumimoji="1" lang="ja-JP" altLang="en-US" smtClean="0"/>
              <a:t>2026/3/17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660232" y="404664"/>
            <a:ext cx="2057400" cy="365125"/>
          </a:xfrm>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04310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E33ABC-943F-4D7F-93AC-3437BC5E8189}"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25732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E90D82-F141-45B3-9007-5F9629328FF1}"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21427885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F03CA0-F081-49B6-B7F3-4813414996D1}" type="datetime1">
              <a:rPr kumimoji="1" lang="ja-JP" altLang="en-US" smtClean="0"/>
              <a:t>2026/3/17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4848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gi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3EF753C-9F9A-7FFE-F8FC-8EDB07EFE80E}"/>
              </a:ext>
            </a:extLst>
          </p:cNvPr>
          <p:cNvSpPr/>
          <p:nvPr/>
        </p:nvSpPr>
        <p:spPr>
          <a:xfrm>
            <a:off x="690625" y="1050258"/>
            <a:ext cx="7762751" cy="3301016"/>
          </a:xfrm>
          <a:prstGeom prst="rect">
            <a:avLst/>
          </a:prstGeom>
          <a:solidFill>
            <a:srgbClr val="FFFF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7A6E5EDF-9917-D1F5-D6DA-422D07014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459" y="5903337"/>
            <a:ext cx="2069083" cy="679244"/>
          </a:xfrm>
          <a:prstGeom prst="rect">
            <a:avLst/>
          </a:prstGeom>
        </p:spPr>
      </p:pic>
      <p:sp>
        <p:nvSpPr>
          <p:cNvPr id="6" name="テキスト ボックス 5">
            <a:extLst>
              <a:ext uri="{FF2B5EF4-FFF2-40B4-BE49-F238E27FC236}">
                <a16:creationId xmlns:a16="http://schemas.microsoft.com/office/drawing/2014/main" id="{0849C648-6BCB-0841-7D00-E631E9DC5805}"/>
              </a:ext>
            </a:extLst>
          </p:cNvPr>
          <p:cNvSpPr txBox="1"/>
          <p:nvPr/>
        </p:nvSpPr>
        <p:spPr>
          <a:xfrm>
            <a:off x="1169622" y="2443535"/>
            <a:ext cx="6804756" cy="769441"/>
          </a:xfrm>
          <a:prstGeom prst="rect">
            <a:avLst/>
          </a:prstGeom>
          <a:noFill/>
        </p:spPr>
        <p:txBody>
          <a:bodyPr wrap="square" rtlCol="0">
            <a:spAutoFit/>
          </a:bodyPr>
          <a:lstStyle/>
          <a:p>
            <a:pPr algn="ctr"/>
            <a:r>
              <a:rPr kumimoji="1" lang="ja-JP" altLang="en-US" sz="4400" b="1" spc="200" dirty="0"/>
              <a:t>安全教育のポイント</a:t>
            </a:r>
          </a:p>
        </p:txBody>
      </p:sp>
      <p:sp>
        <p:nvSpPr>
          <p:cNvPr id="14" name="正方形/長方形 13">
            <a:extLst>
              <a:ext uri="{FF2B5EF4-FFF2-40B4-BE49-F238E27FC236}">
                <a16:creationId xmlns:a16="http://schemas.microsoft.com/office/drawing/2014/main" id="{AB2393EA-DA4F-E867-2AAE-410C4C9E3F32}"/>
              </a:ext>
            </a:extLst>
          </p:cNvPr>
          <p:cNvSpPr/>
          <p:nvPr/>
        </p:nvSpPr>
        <p:spPr>
          <a:xfrm>
            <a:off x="2018926" y="1808185"/>
            <a:ext cx="4032448" cy="4815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t>ボックス型エックス線装置に関する</a:t>
            </a:r>
          </a:p>
        </p:txBody>
      </p:sp>
      <p:sp>
        <p:nvSpPr>
          <p:cNvPr id="20" name="吹き出し: 円形 19">
            <a:extLst>
              <a:ext uri="{FF2B5EF4-FFF2-40B4-BE49-F238E27FC236}">
                <a16:creationId xmlns:a16="http://schemas.microsoft.com/office/drawing/2014/main" id="{BA773C65-05A3-0970-CDF0-FD0E5795B54A}"/>
              </a:ext>
            </a:extLst>
          </p:cNvPr>
          <p:cNvSpPr/>
          <p:nvPr/>
        </p:nvSpPr>
        <p:spPr>
          <a:xfrm>
            <a:off x="6339406" y="847630"/>
            <a:ext cx="1616970" cy="1201340"/>
          </a:xfrm>
          <a:prstGeom prst="wedgeEllipseCallout">
            <a:avLst>
              <a:gd name="adj1" fmla="val -52245"/>
              <a:gd name="adj2" fmla="val 54338"/>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498751D-C62D-8B10-7AB7-C2ABA3402D15}"/>
              </a:ext>
            </a:extLst>
          </p:cNvPr>
          <p:cNvSpPr txBox="1"/>
          <p:nvPr/>
        </p:nvSpPr>
        <p:spPr>
          <a:xfrm>
            <a:off x="6356884" y="1052736"/>
            <a:ext cx="1537679" cy="276999"/>
          </a:xfrm>
          <a:prstGeom prst="rect">
            <a:avLst/>
          </a:prstGeom>
          <a:noFill/>
        </p:spPr>
        <p:txBody>
          <a:bodyPr wrap="square" lIns="0" tIns="0" rIns="0" bIns="0" rtlCol="0">
            <a:spAutoFit/>
          </a:bodyPr>
          <a:lstStyle/>
          <a:p>
            <a:pPr algn="ctr"/>
            <a:r>
              <a:rPr kumimoji="1" lang="ja-JP" altLang="en-US" b="1" spc="-100" dirty="0">
                <a:latin typeface="+mn-ea"/>
              </a:rPr>
              <a:t>雇入れ時</a:t>
            </a:r>
          </a:p>
        </p:txBody>
      </p:sp>
      <p:grpSp>
        <p:nvGrpSpPr>
          <p:cNvPr id="10" name="グループ化 9">
            <a:extLst>
              <a:ext uri="{FF2B5EF4-FFF2-40B4-BE49-F238E27FC236}">
                <a16:creationId xmlns:a16="http://schemas.microsoft.com/office/drawing/2014/main" id="{E17FA80B-8306-6E63-5DF9-FB2C81F3C7AD}"/>
              </a:ext>
            </a:extLst>
          </p:cNvPr>
          <p:cNvGrpSpPr/>
          <p:nvPr/>
        </p:nvGrpSpPr>
        <p:grpSpPr>
          <a:xfrm>
            <a:off x="3890052" y="3429000"/>
            <a:ext cx="1363896" cy="1626298"/>
            <a:chOff x="3890052" y="3429000"/>
            <a:chExt cx="1363896" cy="1626298"/>
          </a:xfrm>
        </p:grpSpPr>
        <p:pic>
          <p:nvPicPr>
            <p:cNvPr id="4" name="図 3" descr="図形&#10;&#10;AI 生成コンテンツは誤りを含む可能性があります。">
              <a:extLst>
                <a:ext uri="{FF2B5EF4-FFF2-40B4-BE49-F238E27FC236}">
                  <a16:creationId xmlns:a16="http://schemas.microsoft.com/office/drawing/2014/main" id="{F016E78B-31BC-0F22-14EA-DDA278950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052" y="3429000"/>
              <a:ext cx="1363896" cy="1626298"/>
            </a:xfrm>
            <a:prstGeom prst="rect">
              <a:avLst/>
            </a:prstGeom>
          </p:spPr>
        </p:pic>
        <p:pic>
          <p:nvPicPr>
            <p:cNvPr id="8" name="図 7" descr="アイコン&#10;&#10;AI 生成コンテンツは誤りを含む可能性があります。">
              <a:extLst>
                <a:ext uri="{FF2B5EF4-FFF2-40B4-BE49-F238E27FC236}">
                  <a16:creationId xmlns:a16="http://schemas.microsoft.com/office/drawing/2014/main" id="{4D8D2890-61DC-9604-E071-295CF8ABB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581555"/>
              <a:ext cx="260264" cy="260264"/>
            </a:xfrm>
            <a:prstGeom prst="rect">
              <a:avLst/>
            </a:prstGeom>
          </p:spPr>
        </p:pic>
      </p:grpSp>
      <p:sp>
        <p:nvSpPr>
          <p:cNvPr id="11" name="テキスト ボックス 10">
            <a:extLst>
              <a:ext uri="{FF2B5EF4-FFF2-40B4-BE49-F238E27FC236}">
                <a16:creationId xmlns:a16="http://schemas.microsoft.com/office/drawing/2014/main" id="{C149BDC5-E1DA-105E-F68D-AF4243674B0B}"/>
              </a:ext>
            </a:extLst>
          </p:cNvPr>
          <p:cNvSpPr txBox="1"/>
          <p:nvPr/>
        </p:nvSpPr>
        <p:spPr>
          <a:xfrm>
            <a:off x="6300192" y="1366545"/>
            <a:ext cx="1695398" cy="276999"/>
          </a:xfrm>
          <a:prstGeom prst="rect">
            <a:avLst/>
          </a:prstGeom>
          <a:noFill/>
        </p:spPr>
        <p:txBody>
          <a:bodyPr wrap="square" lIns="0" tIns="0" rIns="0" bIns="0" rtlCol="0">
            <a:spAutoFit/>
          </a:bodyPr>
          <a:lstStyle/>
          <a:p>
            <a:pPr algn="ctr"/>
            <a:r>
              <a:rPr kumimoji="1" lang="ja-JP" altLang="en-US" b="1" spc="-200" dirty="0">
                <a:latin typeface="+mn-ea"/>
              </a:rPr>
              <a:t>作業内容変更時</a:t>
            </a:r>
          </a:p>
        </p:txBody>
      </p:sp>
    </p:spTree>
    <p:extLst>
      <p:ext uri="{BB962C8B-B14F-4D97-AF65-F5344CB8AC3E}">
        <p14:creationId xmlns:p14="http://schemas.microsoft.com/office/powerpoint/2010/main" val="91606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35B7243-0544-6090-780A-907975CF4BEE}"/>
              </a:ext>
            </a:extLst>
          </p:cNvPr>
          <p:cNvSpPr txBox="1"/>
          <p:nvPr/>
        </p:nvSpPr>
        <p:spPr>
          <a:xfrm>
            <a:off x="395536" y="1052736"/>
            <a:ext cx="8640961" cy="4215449"/>
          </a:xfrm>
          <a:prstGeom prst="rect">
            <a:avLst/>
          </a:prstGeom>
          <a:noFill/>
        </p:spPr>
        <p:txBody>
          <a:bodyPr wrap="square" rtlCol="0">
            <a:spAutoFit/>
          </a:bodyPr>
          <a:lstStyle/>
          <a:p>
            <a:pPr>
              <a:lnSpc>
                <a:spcPts val="1800"/>
              </a:lnSpc>
            </a:pPr>
            <a:r>
              <a:rPr kumimoji="1" lang="ja-JP" altLang="en-US" sz="1400" dirty="0">
                <a:latin typeface="+mn-ea"/>
              </a:rPr>
              <a:t>放射線は、大量に受けると人の健康に影響を及ぼします。そのため、エックス線装置を取り扱う業務に従事</a:t>
            </a:r>
            <a:endParaRPr kumimoji="1" lang="en-US" altLang="ja-JP" sz="1400" dirty="0">
              <a:latin typeface="+mn-ea"/>
            </a:endParaRPr>
          </a:p>
          <a:p>
            <a:pPr>
              <a:lnSpc>
                <a:spcPts val="1800"/>
              </a:lnSpc>
            </a:pPr>
            <a:r>
              <a:rPr kumimoji="1" lang="ja-JP" altLang="en-US" sz="1400" dirty="0">
                <a:latin typeface="+mn-ea"/>
              </a:rPr>
              <a:t>する人の労働災害を防止するために特別教育が実施されています。</a:t>
            </a:r>
            <a:endParaRPr kumimoji="1" lang="en-US" altLang="ja-JP" sz="1400" dirty="0">
              <a:latin typeface="+mn-ea"/>
            </a:endParaRPr>
          </a:p>
          <a:p>
            <a:pPr>
              <a:lnSpc>
                <a:spcPts val="1800"/>
              </a:lnSpc>
            </a:pPr>
            <a:endParaRPr kumimoji="1" lang="en-US" altLang="ja-JP" sz="1400" dirty="0">
              <a:latin typeface="+mn-ea"/>
            </a:endParaRPr>
          </a:p>
          <a:p>
            <a:pPr>
              <a:lnSpc>
                <a:spcPts val="1800"/>
              </a:lnSpc>
            </a:pPr>
            <a:r>
              <a:rPr kumimoji="1" lang="ja-JP" altLang="en-US" sz="1400" spc="40" dirty="0">
                <a:latin typeface="+mn-ea"/>
              </a:rPr>
              <a:t>ボックス型エックス線装置は、管理区域が装置の内部にあり、外部への漏えい線量も微量です。このため</a:t>
            </a:r>
            <a:endParaRPr kumimoji="1" lang="en-US" altLang="ja-JP" sz="1400" spc="40" dirty="0">
              <a:latin typeface="+mn-ea"/>
            </a:endParaRPr>
          </a:p>
          <a:p>
            <a:pPr>
              <a:lnSpc>
                <a:spcPts val="1800"/>
              </a:lnSpc>
            </a:pPr>
            <a:r>
              <a:rPr kumimoji="1" lang="ja-JP" altLang="en-US" sz="1400" spc="50" dirty="0">
                <a:latin typeface="+mn-ea"/>
              </a:rPr>
              <a:t>装置の利用にあたって、労働者は特別教育を受講する必要はなく、エックス線作業主任者の選任も必要</a:t>
            </a:r>
            <a:endParaRPr kumimoji="1" lang="en-US" altLang="ja-JP" sz="1400" spc="50" dirty="0">
              <a:latin typeface="+mn-ea"/>
            </a:endParaRPr>
          </a:p>
          <a:p>
            <a:pPr>
              <a:lnSpc>
                <a:spcPts val="1800"/>
              </a:lnSpc>
            </a:pPr>
            <a:r>
              <a:rPr kumimoji="1" lang="ja-JP" altLang="en-US" sz="1400" dirty="0">
                <a:latin typeface="+mn-ea"/>
              </a:rPr>
              <a:t>ありません。</a:t>
            </a:r>
            <a:endParaRPr kumimoji="1" lang="en-US" altLang="ja-JP" sz="1400" dirty="0">
              <a:latin typeface="+mn-ea"/>
            </a:endParaRPr>
          </a:p>
          <a:p>
            <a:pPr>
              <a:lnSpc>
                <a:spcPts val="1800"/>
              </a:lnSpc>
            </a:pPr>
            <a:endParaRPr kumimoji="1" lang="en-US" altLang="ja-JP" sz="1400" dirty="0">
              <a:latin typeface="+mn-ea"/>
            </a:endParaRPr>
          </a:p>
          <a:p>
            <a:pPr>
              <a:lnSpc>
                <a:spcPts val="1800"/>
              </a:lnSpc>
            </a:pPr>
            <a:r>
              <a:rPr kumimoji="1" lang="ja-JP" altLang="en-US" sz="1400" dirty="0">
                <a:latin typeface="+mn-ea"/>
              </a:rPr>
              <a:t>しかし、放射線が人の健康に影響を及ぼすものである以上、特別教育の受講対象者でなくても、ボックス型</a:t>
            </a:r>
            <a:endParaRPr kumimoji="1" lang="en-US" altLang="ja-JP" sz="1400" dirty="0">
              <a:latin typeface="+mn-ea"/>
            </a:endParaRPr>
          </a:p>
          <a:p>
            <a:pPr>
              <a:lnSpc>
                <a:spcPts val="1800"/>
              </a:lnSpc>
            </a:pPr>
            <a:r>
              <a:rPr kumimoji="1" lang="ja-JP" altLang="en-US" sz="1400" spc="-10" dirty="0">
                <a:latin typeface="+mn-ea"/>
              </a:rPr>
              <a:t>エックス線装置を使用</a:t>
            </a:r>
            <a:r>
              <a:rPr kumimoji="1" lang="ja-JP" altLang="en-US" sz="1400" dirty="0">
                <a:latin typeface="+mn-ea"/>
              </a:rPr>
              <a:t>する労働者、同装置が設置されている事業場で放射線業務ではない業務に従事する</a:t>
            </a:r>
            <a:endParaRPr kumimoji="1" lang="en-US" altLang="ja-JP" sz="1400" dirty="0">
              <a:latin typeface="+mn-ea"/>
            </a:endParaRPr>
          </a:p>
          <a:p>
            <a:pPr>
              <a:lnSpc>
                <a:spcPts val="1800"/>
              </a:lnSpc>
            </a:pPr>
            <a:r>
              <a:rPr kumimoji="1" lang="ja-JP" altLang="en-US" sz="1400" spc="-30" dirty="0">
                <a:latin typeface="+mn-ea"/>
              </a:rPr>
              <a:t>労働者にも放射線に関する基本的な情報を伝え、業務に潜む危険性や装置の取り扱いなどを理解してもらう</a:t>
            </a:r>
            <a:endParaRPr kumimoji="1" lang="en-US" altLang="ja-JP" sz="1400" spc="-30" dirty="0">
              <a:latin typeface="+mn-ea"/>
            </a:endParaRPr>
          </a:p>
          <a:p>
            <a:pPr>
              <a:lnSpc>
                <a:spcPts val="1800"/>
              </a:lnSpc>
            </a:pPr>
            <a:r>
              <a:rPr kumimoji="1" lang="ja-JP" altLang="en-US" sz="1400">
                <a:latin typeface="+mn-ea"/>
              </a:rPr>
              <a:t>ことは必要です</a:t>
            </a:r>
            <a:r>
              <a:rPr kumimoji="1" lang="ja-JP" altLang="en-US" sz="1400" dirty="0">
                <a:latin typeface="+mn-ea"/>
              </a:rPr>
              <a:t>。</a:t>
            </a:r>
            <a:endParaRPr kumimoji="1" lang="en-US" altLang="ja-JP" sz="1400" dirty="0">
              <a:latin typeface="+mn-ea"/>
            </a:endParaRPr>
          </a:p>
          <a:p>
            <a:pPr>
              <a:lnSpc>
                <a:spcPts val="1800"/>
              </a:lnSpc>
            </a:pPr>
            <a:endParaRPr kumimoji="1" lang="en-US" altLang="ja-JP" sz="1400" spc="10" dirty="0">
              <a:latin typeface="+mn-ea"/>
            </a:endParaRPr>
          </a:p>
          <a:p>
            <a:pPr>
              <a:lnSpc>
                <a:spcPts val="1800"/>
              </a:lnSpc>
            </a:pPr>
            <a:r>
              <a:rPr kumimoji="1" lang="ja-JP" altLang="en-US" sz="1400" spc="10" dirty="0">
                <a:latin typeface="+mn-ea"/>
              </a:rPr>
              <a:t>エックス線について正しい知識を持ち、エックス線を過度に恐れることなく、ルールを守って適切に作業を</a:t>
            </a:r>
            <a:endParaRPr kumimoji="1" lang="en-US" altLang="ja-JP" sz="1400" spc="10" dirty="0">
              <a:latin typeface="+mn-ea"/>
            </a:endParaRPr>
          </a:p>
          <a:p>
            <a:pPr>
              <a:lnSpc>
                <a:spcPts val="1800"/>
              </a:lnSpc>
            </a:pPr>
            <a:r>
              <a:rPr kumimoji="1" lang="ja-JP" altLang="en-US" sz="1400" spc="-10" dirty="0">
                <a:latin typeface="+mn-ea"/>
              </a:rPr>
              <a:t>行ってもらう。つまり「エックス線を正しく恐れてもらう」ことで労働者に気づきが生まれ、安全意識が高まり、</a:t>
            </a:r>
            <a:endParaRPr kumimoji="1" lang="en-US" altLang="ja-JP" sz="1400" spc="-10" dirty="0">
              <a:latin typeface="+mn-ea"/>
            </a:endParaRPr>
          </a:p>
          <a:p>
            <a:pPr>
              <a:lnSpc>
                <a:spcPts val="1800"/>
              </a:lnSpc>
            </a:pPr>
            <a:r>
              <a:rPr kumimoji="1" lang="ja-JP" altLang="en-US" sz="1400" dirty="0">
                <a:latin typeface="+mn-ea"/>
              </a:rPr>
              <a:t>労働災害の防止につながります。</a:t>
            </a:r>
            <a:endParaRPr kumimoji="1" lang="en-US" altLang="ja-JP" sz="1400" dirty="0">
              <a:latin typeface="+mn-ea"/>
            </a:endParaRPr>
          </a:p>
          <a:p>
            <a:pPr>
              <a:lnSpc>
                <a:spcPts val="1800"/>
              </a:lnSpc>
            </a:pPr>
            <a:endParaRPr kumimoji="1" lang="en-US" altLang="ja-JP" sz="1400" dirty="0">
              <a:latin typeface="+mn-ea"/>
            </a:endParaRPr>
          </a:p>
          <a:p>
            <a:pPr>
              <a:lnSpc>
                <a:spcPts val="1800"/>
              </a:lnSpc>
            </a:pPr>
            <a:r>
              <a:rPr kumimoji="1" lang="ja-JP" altLang="en-US" sz="1400" spc="-10" dirty="0">
                <a:latin typeface="+mn-ea"/>
              </a:rPr>
              <a:t>是非とも趣旨をご理解頂き、雇い入れ時、作業内容変更時にボックス型エックス線装置に関する教育を実施</a:t>
            </a:r>
            <a:endParaRPr kumimoji="1" lang="en-US" altLang="ja-JP" sz="1400" spc="-10" dirty="0">
              <a:latin typeface="+mn-ea"/>
            </a:endParaRPr>
          </a:p>
          <a:p>
            <a:pPr>
              <a:lnSpc>
                <a:spcPts val="1800"/>
              </a:lnSpc>
            </a:pPr>
            <a:r>
              <a:rPr kumimoji="1" lang="ja-JP" altLang="en-US" sz="1400" dirty="0">
                <a:latin typeface="+mn-ea"/>
              </a:rPr>
              <a:t>していただければ幸いです。</a:t>
            </a:r>
            <a:endParaRPr kumimoji="1" lang="en-US" altLang="ja-JP" sz="1400" strike="sngStrike" dirty="0">
              <a:latin typeface="+mn-ea"/>
            </a:endParaRPr>
          </a:p>
        </p:txBody>
      </p:sp>
      <p:pic>
        <p:nvPicPr>
          <p:cNvPr id="6" name="図 5" descr="挿絵, 光, 時計 が含まれている画像&#10;&#10;AI 生成コンテンツは誤りを含む可能性があります。">
            <a:extLst>
              <a:ext uri="{FF2B5EF4-FFF2-40B4-BE49-F238E27FC236}">
                <a16:creationId xmlns:a16="http://schemas.microsoft.com/office/drawing/2014/main" id="{1942FB2B-7FCA-3051-53BF-2313DDF56A10}"/>
              </a:ext>
            </a:extLst>
          </p:cNvPr>
          <p:cNvPicPr>
            <a:picLocks noChangeAspect="1"/>
          </p:cNvPicPr>
          <p:nvPr/>
        </p:nvPicPr>
        <p:blipFill>
          <a:blip r:embed="rId3">
            <a:extLst>
              <a:ext uri="{28A0092B-C50C-407E-A947-70E740481C1C}">
                <a14:useLocalDpi xmlns:a14="http://schemas.microsoft.com/office/drawing/2010/main" val="0"/>
              </a:ext>
            </a:extLst>
          </a:blip>
          <a:srcRect l="33960" t="11625" r="33556" b="10813"/>
          <a:stretch>
            <a:fillRect/>
          </a:stretch>
        </p:blipFill>
        <p:spPr>
          <a:xfrm>
            <a:off x="4270478" y="5382705"/>
            <a:ext cx="603045" cy="1079923"/>
          </a:xfrm>
          <a:prstGeom prst="rect">
            <a:avLst/>
          </a:prstGeom>
        </p:spPr>
      </p:pic>
      <p:sp>
        <p:nvSpPr>
          <p:cNvPr id="7" name="正方形/長方形 6">
            <a:extLst>
              <a:ext uri="{FF2B5EF4-FFF2-40B4-BE49-F238E27FC236}">
                <a16:creationId xmlns:a16="http://schemas.microsoft.com/office/drawing/2014/main" id="{FB012FC0-D3CE-09E4-013F-623388763F44}"/>
              </a:ext>
            </a:extLst>
          </p:cNvPr>
          <p:cNvSpPr/>
          <p:nvPr/>
        </p:nvSpPr>
        <p:spPr>
          <a:xfrm>
            <a:off x="107504" y="129833"/>
            <a:ext cx="799288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spc="100" dirty="0"/>
              <a:t> エックス線を正しく恐れてもらう。それが教育のポイントです。</a:t>
            </a:r>
          </a:p>
        </p:txBody>
      </p:sp>
      <p:sp>
        <p:nvSpPr>
          <p:cNvPr id="8" name="正方形/長方形 7">
            <a:extLst>
              <a:ext uri="{FF2B5EF4-FFF2-40B4-BE49-F238E27FC236}">
                <a16:creationId xmlns:a16="http://schemas.microsoft.com/office/drawing/2014/main" id="{1DCA56F7-1007-66DC-FE00-B7B887C4749B}"/>
              </a:ext>
            </a:extLst>
          </p:cNvPr>
          <p:cNvSpPr/>
          <p:nvPr/>
        </p:nvSpPr>
        <p:spPr>
          <a:xfrm>
            <a:off x="8174460" y="129833"/>
            <a:ext cx="86203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a:latin typeface="+mn-ea"/>
              </a:rPr>
              <a:t>01</a:t>
            </a:r>
            <a:endParaRPr kumimoji="1" lang="ja-JP" altLang="en-US" sz="2000" b="1" spc="-100" dirty="0">
              <a:latin typeface="+mn-ea"/>
            </a:endParaRPr>
          </a:p>
        </p:txBody>
      </p:sp>
    </p:spTree>
    <p:extLst>
      <p:ext uri="{BB962C8B-B14F-4D97-AF65-F5344CB8AC3E}">
        <p14:creationId xmlns:p14="http://schemas.microsoft.com/office/powerpoint/2010/main" val="106997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D3A9D0E-DA28-1C26-4024-5962FA3D0A72}"/>
              </a:ext>
            </a:extLst>
          </p:cNvPr>
          <p:cNvSpPr/>
          <p:nvPr/>
        </p:nvSpPr>
        <p:spPr>
          <a:xfrm>
            <a:off x="643304" y="1340768"/>
            <a:ext cx="3152438" cy="101326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952A9A1-6ED7-1AFD-F5AA-9366758F8D63}"/>
              </a:ext>
            </a:extLst>
          </p:cNvPr>
          <p:cNvSpPr/>
          <p:nvPr/>
        </p:nvSpPr>
        <p:spPr>
          <a:xfrm>
            <a:off x="643304" y="2905812"/>
            <a:ext cx="3152438" cy="101326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83567AE-7F60-4849-4EA0-57C8B7874E6F}"/>
              </a:ext>
            </a:extLst>
          </p:cNvPr>
          <p:cNvSpPr txBox="1"/>
          <p:nvPr/>
        </p:nvSpPr>
        <p:spPr>
          <a:xfrm>
            <a:off x="683568" y="1412776"/>
            <a:ext cx="3152438" cy="923330"/>
          </a:xfrm>
          <a:prstGeom prst="rect">
            <a:avLst/>
          </a:prstGeom>
          <a:noFill/>
        </p:spPr>
        <p:txBody>
          <a:bodyPr wrap="square" rtlCol="0">
            <a:spAutoFit/>
          </a:bodyPr>
          <a:lstStyle/>
          <a:p>
            <a:r>
              <a:rPr kumimoji="1" lang="ja-JP" altLang="en-US" dirty="0"/>
              <a:t>被ばくリスクの小さい装置を初めて扱わせる前に、装置の概要や注意点を学ばせたい</a:t>
            </a:r>
          </a:p>
        </p:txBody>
      </p:sp>
      <p:sp>
        <p:nvSpPr>
          <p:cNvPr id="3" name="テキスト ボックス 2">
            <a:extLst>
              <a:ext uri="{FF2B5EF4-FFF2-40B4-BE49-F238E27FC236}">
                <a16:creationId xmlns:a16="http://schemas.microsoft.com/office/drawing/2014/main" id="{2CB64665-6EDA-CAE1-8022-93AD98CD5A14}"/>
              </a:ext>
            </a:extLst>
          </p:cNvPr>
          <p:cNvSpPr txBox="1"/>
          <p:nvPr/>
        </p:nvSpPr>
        <p:spPr>
          <a:xfrm>
            <a:off x="4432238" y="1524235"/>
            <a:ext cx="1630407" cy="646331"/>
          </a:xfrm>
          <a:prstGeom prst="rect">
            <a:avLst/>
          </a:prstGeom>
          <a:noFill/>
        </p:spPr>
        <p:txBody>
          <a:bodyPr wrap="square" rtlCol="0">
            <a:spAutoFit/>
          </a:bodyPr>
          <a:lstStyle/>
          <a:p>
            <a:r>
              <a:rPr kumimoji="1" lang="ja-JP" altLang="en-US" dirty="0"/>
              <a:t>厚生労働省</a:t>
            </a:r>
            <a:endParaRPr kumimoji="1" lang="en-US" altLang="ja-JP" dirty="0"/>
          </a:p>
          <a:p>
            <a:r>
              <a:rPr kumimoji="1" lang="ja-JP" altLang="en-US" dirty="0"/>
              <a:t>動画を見せる</a:t>
            </a:r>
          </a:p>
        </p:txBody>
      </p:sp>
      <p:sp>
        <p:nvSpPr>
          <p:cNvPr id="5" name="テキスト ボックス 4">
            <a:extLst>
              <a:ext uri="{FF2B5EF4-FFF2-40B4-BE49-F238E27FC236}">
                <a16:creationId xmlns:a16="http://schemas.microsoft.com/office/drawing/2014/main" id="{2F7216EB-7EE1-A45D-2417-1329626F840D}"/>
              </a:ext>
            </a:extLst>
          </p:cNvPr>
          <p:cNvSpPr txBox="1"/>
          <p:nvPr/>
        </p:nvSpPr>
        <p:spPr>
          <a:xfrm>
            <a:off x="730620" y="3077790"/>
            <a:ext cx="3033940" cy="646331"/>
          </a:xfrm>
          <a:prstGeom prst="rect">
            <a:avLst/>
          </a:prstGeom>
          <a:noFill/>
        </p:spPr>
        <p:txBody>
          <a:bodyPr wrap="square" rtlCol="0">
            <a:spAutoFit/>
          </a:bodyPr>
          <a:lstStyle/>
          <a:p>
            <a:r>
              <a:rPr kumimoji="1" lang="ja-JP" altLang="en-US" dirty="0"/>
              <a:t>放射線及びエックス線装置</a:t>
            </a:r>
            <a:endParaRPr kumimoji="1" lang="en-US" altLang="ja-JP" dirty="0"/>
          </a:p>
          <a:p>
            <a:r>
              <a:rPr kumimoji="1" lang="ja-JP" altLang="en-US" spc="-100" dirty="0"/>
              <a:t>について体系的に学ばせたい</a:t>
            </a:r>
          </a:p>
        </p:txBody>
      </p:sp>
      <p:sp>
        <p:nvSpPr>
          <p:cNvPr id="7" name="テキスト ボックス 6">
            <a:extLst>
              <a:ext uri="{FF2B5EF4-FFF2-40B4-BE49-F238E27FC236}">
                <a16:creationId xmlns:a16="http://schemas.microsoft.com/office/drawing/2014/main" id="{F72C8E67-277F-4221-8DA8-30722F3CDB04}"/>
              </a:ext>
            </a:extLst>
          </p:cNvPr>
          <p:cNvSpPr txBox="1"/>
          <p:nvPr/>
        </p:nvSpPr>
        <p:spPr>
          <a:xfrm>
            <a:off x="4427984" y="3119654"/>
            <a:ext cx="2666147" cy="646331"/>
          </a:xfrm>
          <a:prstGeom prst="rect">
            <a:avLst/>
          </a:prstGeom>
          <a:noFill/>
        </p:spPr>
        <p:txBody>
          <a:bodyPr wrap="square" rtlCol="0">
            <a:spAutoFit/>
          </a:bodyPr>
          <a:lstStyle/>
          <a:p>
            <a:r>
              <a:rPr kumimoji="1" lang="ja-JP" altLang="en-US" spc="-100" dirty="0"/>
              <a:t>業界団体等の</a:t>
            </a:r>
            <a:endParaRPr kumimoji="1" lang="en-US" altLang="ja-JP" spc="-100" dirty="0"/>
          </a:p>
          <a:p>
            <a:r>
              <a:rPr kumimoji="1" lang="ja-JP" altLang="en-US" dirty="0"/>
              <a:t>講習を受ける</a:t>
            </a:r>
          </a:p>
        </p:txBody>
      </p:sp>
      <p:sp>
        <p:nvSpPr>
          <p:cNvPr id="8" name="テキスト ボックス 7">
            <a:extLst>
              <a:ext uri="{FF2B5EF4-FFF2-40B4-BE49-F238E27FC236}">
                <a16:creationId xmlns:a16="http://schemas.microsoft.com/office/drawing/2014/main" id="{DD45B58F-614C-ADF1-341F-0D7DC4D04DF3}"/>
              </a:ext>
            </a:extLst>
          </p:cNvPr>
          <p:cNvSpPr txBox="1"/>
          <p:nvPr/>
        </p:nvSpPr>
        <p:spPr>
          <a:xfrm>
            <a:off x="4432238" y="4681523"/>
            <a:ext cx="1638110" cy="646331"/>
          </a:xfrm>
          <a:prstGeom prst="rect">
            <a:avLst/>
          </a:prstGeom>
          <a:noFill/>
        </p:spPr>
        <p:txBody>
          <a:bodyPr wrap="square" rtlCol="0">
            <a:spAutoFit/>
          </a:bodyPr>
          <a:lstStyle/>
          <a:p>
            <a:r>
              <a:rPr kumimoji="1" lang="ja-JP" altLang="en-US" dirty="0"/>
              <a:t>環境省の</a:t>
            </a:r>
            <a:endParaRPr kumimoji="1" lang="en-US" altLang="ja-JP" dirty="0"/>
          </a:p>
          <a:p>
            <a:r>
              <a:rPr kumimoji="1" lang="ja-JP" altLang="en-US" dirty="0"/>
              <a:t>資料で調べる</a:t>
            </a:r>
          </a:p>
        </p:txBody>
      </p:sp>
      <p:pic>
        <p:nvPicPr>
          <p:cNvPr id="9" name="図 8" descr="黒いバックグラウンドの前に立っている&#10;&#10;AI 生成コンテンツは誤りを含む可能性があります。">
            <a:extLst>
              <a:ext uri="{FF2B5EF4-FFF2-40B4-BE49-F238E27FC236}">
                <a16:creationId xmlns:a16="http://schemas.microsoft.com/office/drawing/2014/main" id="{AC2C68F0-4D87-52E5-2F03-B2AE2A28E199}"/>
              </a:ext>
            </a:extLst>
          </p:cNvPr>
          <p:cNvPicPr>
            <a:picLocks noChangeAspect="1"/>
          </p:cNvPicPr>
          <p:nvPr/>
        </p:nvPicPr>
        <p:blipFill>
          <a:blip r:embed="rId2">
            <a:extLst>
              <a:ext uri="{28A0092B-C50C-407E-A947-70E740481C1C}">
                <a14:useLocalDpi xmlns:a14="http://schemas.microsoft.com/office/drawing/2010/main" val="0"/>
              </a:ext>
            </a:extLst>
          </a:blip>
          <a:srcRect l="23300" t="20228" r="22610" b="25772"/>
          <a:stretch>
            <a:fillRect/>
          </a:stretch>
        </p:blipFill>
        <p:spPr>
          <a:xfrm>
            <a:off x="6012160" y="1467310"/>
            <a:ext cx="776606" cy="775312"/>
          </a:xfrm>
          <a:prstGeom prst="rect">
            <a:avLst/>
          </a:prstGeom>
        </p:spPr>
      </p:pic>
      <p:sp>
        <p:nvSpPr>
          <p:cNvPr id="4" name="正方形/長方形 3">
            <a:extLst>
              <a:ext uri="{FF2B5EF4-FFF2-40B4-BE49-F238E27FC236}">
                <a16:creationId xmlns:a16="http://schemas.microsoft.com/office/drawing/2014/main" id="{D0A7DE39-39A2-6211-225C-72A0D968A751}"/>
              </a:ext>
            </a:extLst>
          </p:cNvPr>
          <p:cNvSpPr/>
          <p:nvPr/>
        </p:nvSpPr>
        <p:spPr>
          <a:xfrm>
            <a:off x="107504" y="129833"/>
            <a:ext cx="799288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a:t>教育方法</a:t>
            </a:r>
            <a:endParaRPr kumimoji="1" lang="ja-JP" altLang="en-US" b="1" spc="300" dirty="0"/>
          </a:p>
        </p:txBody>
      </p:sp>
      <p:pic>
        <p:nvPicPr>
          <p:cNvPr id="13" name="図 12" descr="黒い背景に白い文字がある&#10;&#10;AI 生成コンテンツは誤りを含む可能性があります。">
            <a:extLst>
              <a:ext uri="{FF2B5EF4-FFF2-40B4-BE49-F238E27FC236}">
                <a16:creationId xmlns:a16="http://schemas.microsoft.com/office/drawing/2014/main" id="{16EACC2D-0E09-71CB-96B5-9B0FDE07676C}"/>
              </a:ext>
            </a:extLst>
          </p:cNvPr>
          <p:cNvPicPr>
            <a:picLocks noChangeAspect="1"/>
          </p:cNvPicPr>
          <p:nvPr/>
        </p:nvPicPr>
        <p:blipFill>
          <a:blip r:embed="rId3">
            <a:extLst>
              <a:ext uri="{28A0092B-C50C-407E-A947-70E740481C1C}">
                <a14:useLocalDpi xmlns:a14="http://schemas.microsoft.com/office/drawing/2010/main" val="0"/>
              </a:ext>
            </a:extLst>
          </a:blip>
          <a:srcRect l="9182" t="6437" r="8397" b="6573"/>
          <a:stretch>
            <a:fillRect/>
          </a:stretch>
        </p:blipFill>
        <p:spPr>
          <a:xfrm>
            <a:off x="6317964" y="2982626"/>
            <a:ext cx="941603" cy="993802"/>
          </a:xfrm>
          <a:prstGeom prst="rect">
            <a:avLst/>
          </a:prstGeom>
        </p:spPr>
      </p:pic>
      <p:pic>
        <p:nvPicPr>
          <p:cNvPr id="15" name="図 14" descr="ロゴ が含まれている画像&#10;&#10;AI 生成コンテンツは誤りを含む可能性があります。">
            <a:extLst>
              <a:ext uri="{FF2B5EF4-FFF2-40B4-BE49-F238E27FC236}">
                <a16:creationId xmlns:a16="http://schemas.microsoft.com/office/drawing/2014/main" id="{A14FA9E5-3485-3A8E-DF52-45AE7305A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741" y="4755207"/>
            <a:ext cx="994047" cy="635483"/>
          </a:xfrm>
          <a:prstGeom prst="rect">
            <a:avLst/>
          </a:prstGeom>
        </p:spPr>
      </p:pic>
      <p:pic>
        <p:nvPicPr>
          <p:cNvPr id="20" name="図 19" descr="白黒の写真にテキストが書いてある｜｜｜ｐ&#10;&#10;AI 生成コンテンツは誤りを含む可能性があります。">
            <a:extLst>
              <a:ext uri="{FF2B5EF4-FFF2-40B4-BE49-F238E27FC236}">
                <a16:creationId xmlns:a16="http://schemas.microsoft.com/office/drawing/2014/main" id="{0830E52D-3F1B-51C9-8E5F-FA91C4EA2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4900" y="1364328"/>
            <a:ext cx="769428" cy="769428"/>
          </a:xfrm>
          <a:prstGeom prst="rect">
            <a:avLst/>
          </a:prstGeom>
        </p:spPr>
      </p:pic>
      <p:sp>
        <p:nvSpPr>
          <p:cNvPr id="23" name="正方形/長方形 22">
            <a:extLst>
              <a:ext uri="{FF2B5EF4-FFF2-40B4-BE49-F238E27FC236}">
                <a16:creationId xmlns:a16="http://schemas.microsoft.com/office/drawing/2014/main" id="{D5360ABD-A550-8053-2624-E8D7F6A55E04}"/>
              </a:ext>
            </a:extLst>
          </p:cNvPr>
          <p:cNvSpPr/>
          <p:nvPr/>
        </p:nvSpPr>
        <p:spPr>
          <a:xfrm>
            <a:off x="643304" y="4497302"/>
            <a:ext cx="3152438" cy="101326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2E80396-E56B-D40F-8D47-F9AC614E7BD7}"/>
              </a:ext>
            </a:extLst>
          </p:cNvPr>
          <p:cNvSpPr txBox="1"/>
          <p:nvPr/>
        </p:nvSpPr>
        <p:spPr>
          <a:xfrm>
            <a:off x="730620" y="4679622"/>
            <a:ext cx="2121803" cy="646331"/>
          </a:xfrm>
          <a:prstGeom prst="rect">
            <a:avLst/>
          </a:prstGeom>
          <a:noFill/>
        </p:spPr>
        <p:txBody>
          <a:bodyPr wrap="square" rtlCol="0">
            <a:spAutoFit/>
          </a:bodyPr>
          <a:lstStyle/>
          <a:p>
            <a:r>
              <a:rPr kumimoji="1" lang="ja-JP" altLang="en-US" dirty="0"/>
              <a:t>放射線について</a:t>
            </a:r>
            <a:endParaRPr kumimoji="1" lang="en-US" altLang="ja-JP" dirty="0"/>
          </a:p>
          <a:p>
            <a:r>
              <a:rPr kumimoji="1" lang="ja-JP" altLang="en-US" dirty="0"/>
              <a:t>詳しく知りたい</a:t>
            </a:r>
          </a:p>
        </p:txBody>
      </p:sp>
      <p:pic>
        <p:nvPicPr>
          <p:cNvPr id="25" name="図 24" descr="黒い背景に白い文字がある&#10;&#10;AI 生成コンテンツは誤りを含む可能性があります。">
            <a:extLst>
              <a:ext uri="{FF2B5EF4-FFF2-40B4-BE49-F238E27FC236}">
                <a16:creationId xmlns:a16="http://schemas.microsoft.com/office/drawing/2014/main" id="{28F62209-EF16-47CA-C8F6-52DA84D98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303" y="1633192"/>
            <a:ext cx="468690" cy="428419"/>
          </a:xfrm>
          <a:prstGeom prst="rect">
            <a:avLst/>
          </a:prstGeom>
        </p:spPr>
      </p:pic>
      <p:pic>
        <p:nvPicPr>
          <p:cNvPr id="10" name="図 9" descr="黒い背景に白い文字がある&#10;&#10;AI 生成コンテンツは誤りを含む可能性があります。">
            <a:extLst>
              <a:ext uri="{FF2B5EF4-FFF2-40B4-BE49-F238E27FC236}">
                <a16:creationId xmlns:a16="http://schemas.microsoft.com/office/drawing/2014/main" id="{D64E1576-FB13-7136-A64C-791CB4D16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1733" y="3181594"/>
            <a:ext cx="468690" cy="428419"/>
          </a:xfrm>
          <a:prstGeom prst="rect">
            <a:avLst/>
          </a:prstGeom>
        </p:spPr>
      </p:pic>
      <p:pic>
        <p:nvPicPr>
          <p:cNvPr id="12" name="図 11" descr="黒い背景に白い文字がある&#10;&#10;AI 生成コンテンツは誤りを含む可能性があります。">
            <a:extLst>
              <a:ext uri="{FF2B5EF4-FFF2-40B4-BE49-F238E27FC236}">
                <a16:creationId xmlns:a16="http://schemas.microsoft.com/office/drawing/2014/main" id="{5209D968-7C67-93AB-18C1-6CD1573588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1733" y="4779578"/>
            <a:ext cx="468690" cy="428419"/>
          </a:xfrm>
          <a:prstGeom prst="rect">
            <a:avLst/>
          </a:prstGeom>
        </p:spPr>
      </p:pic>
      <p:sp>
        <p:nvSpPr>
          <p:cNvPr id="18" name="正方形/長方形 17">
            <a:extLst>
              <a:ext uri="{FF2B5EF4-FFF2-40B4-BE49-F238E27FC236}">
                <a16:creationId xmlns:a16="http://schemas.microsoft.com/office/drawing/2014/main" id="{D1EE292B-DAE6-189E-7528-66216E709359}"/>
              </a:ext>
            </a:extLst>
          </p:cNvPr>
          <p:cNvSpPr/>
          <p:nvPr/>
        </p:nvSpPr>
        <p:spPr>
          <a:xfrm>
            <a:off x="8174460" y="129833"/>
            <a:ext cx="86203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dirty="0">
                <a:latin typeface="+mn-ea"/>
              </a:rPr>
              <a:t>02</a:t>
            </a:r>
            <a:endParaRPr kumimoji="1" lang="ja-JP" altLang="en-US" sz="2000" b="1" spc="-100" dirty="0">
              <a:latin typeface="+mn-ea"/>
            </a:endParaRPr>
          </a:p>
        </p:txBody>
      </p:sp>
      <p:sp>
        <p:nvSpPr>
          <p:cNvPr id="24" name="正方形/長方形 23">
            <a:extLst>
              <a:ext uri="{FF2B5EF4-FFF2-40B4-BE49-F238E27FC236}">
                <a16:creationId xmlns:a16="http://schemas.microsoft.com/office/drawing/2014/main" id="{DDA05FC4-7828-E4FF-8E94-FA6864190512}"/>
              </a:ext>
            </a:extLst>
          </p:cNvPr>
          <p:cNvSpPr/>
          <p:nvPr/>
        </p:nvSpPr>
        <p:spPr>
          <a:xfrm>
            <a:off x="7742625" y="1342222"/>
            <a:ext cx="624276" cy="10322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dirty="0">
                <a:latin typeface="+mn-ea"/>
              </a:rPr>
              <a:t>03</a:t>
            </a:r>
          </a:p>
          <a:p>
            <a:pPr algn="ctr">
              <a:lnSpc>
                <a:spcPts val="2300"/>
              </a:lnSpc>
            </a:pPr>
            <a:r>
              <a:rPr kumimoji="1" lang="ja-JP" altLang="en-US" sz="1400" b="1" spc="-100" dirty="0">
                <a:latin typeface="+mn-ea"/>
              </a:rPr>
              <a:t>参照</a:t>
            </a:r>
          </a:p>
        </p:txBody>
      </p:sp>
      <p:sp>
        <p:nvSpPr>
          <p:cNvPr id="26" name="正方形/長方形 25">
            <a:extLst>
              <a:ext uri="{FF2B5EF4-FFF2-40B4-BE49-F238E27FC236}">
                <a16:creationId xmlns:a16="http://schemas.microsoft.com/office/drawing/2014/main" id="{B85CD177-E20F-97E1-560D-99E9C5B6D5CF}"/>
              </a:ext>
            </a:extLst>
          </p:cNvPr>
          <p:cNvSpPr/>
          <p:nvPr/>
        </p:nvSpPr>
        <p:spPr>
          <a:xfrm>
            <a:off x="7742625" y="2900846"/>
            <a:ext cx="624276" cy="10322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dirty="0">
                <a:latin typeface="+mn-ea"/>
              </a:rPr>
              <a:t>04</a:t>
            </a:r>
          </a:p>
          <a:p>
            <a:pPr algn="ctr">
              <a:lnSpc>
                <a:spcPts val="2300"/>
              </a:lnSpc>
            </a:pPr>
            <a:r>
              <a:rPr kumimoji="1" lang="ja-JP" altLang="en-US" sz="1400" b="1" spc="-100" dirty="0">
                <a:latin typeface="+mn-ea"/>
              </a:rPr>
              <a:t>参照</a:t>
            </a:r>
          </a:p>
        </p:txBody>
      </p:sp>
      <p:sp>
        <p:nvSpPr>
          <p:cNvPr id="27" name="正方形/長方形 26">
            <a:extLst>
              <a:ext uri="{FF2B5EF4-FFF2-40B4-BE49-F238E27FC236}">
                <a16:creationId xmlns:a16="http://schemas.microsoft.com/office/drawing/2014/main" id="{875E5E18-CD8D-F857-699D-A26D94C46F58}"/>
              </a:ext>
            </a:extLst>
          </p:cNvPr>
          <p:cNvSpPr/>
          <p:nvPr/>
        </p:nvSpPr>
        <p:spPr>
          <a:xfrm>
            <a:off x="7718829" y="4485022"/>
            <a:ext cx="624276" cy="10322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dirty="0">
                <a:latin typeface="+mn-ea"/>
              </a:rPr>
              <a:t>05</a:t>
            </a:r>
          </a:p>
          <a:p>
            <a:pPr algn="ctr">
              <a:lnSpc>
                <a:spcPts val="2300"/>
              </a:lnSpc>
            </a:pPr>
            <a:r>
              <a:rPr kumimoji="1" lang="ja-JP" altLang="en-US" sz="1400" b="1" spc="-100" dirty="0">
                <a:latin typeface="+mn-ea"/>
              </a:rPr>
              <a:t>参照</a:t>
            </a:r>
          </a:p>
        </p:txBody>
      </p:sp>
    </p:spTree>
    <p:extLst>
      <p:ext uri="{BB962C8B-B14F-4D97-AF65-F5344CB8AC3E}">
        <p14:creationId xmlns:p14="http://schemas.microsoft.com/office/powerpoint/2010/main" val="418441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89DE0B0-75A1-1371-7F30-D9A6FCE2554A}"/>
              </a:ext>
            </a:extLst>
          </p:cNvPr>
          <p:cNvSpPr txBox="1"/>
          <p:nvPr/>
        </p:nvSpPr>
        <p:spPr>
          <a:xfrm>
            <a:off x="395536" y="763157"/>
            <a:ext cx="6840760" cy="523220"/>
          </a:xfrm>
          <a:prstGeom prst="rect">
            <a:avLst/>
          </a:prstGeom>
          <a:noFill/>
        </p:spPr>
        <p:txBody>
          <a:bodyPr wrap="square" rtlCol="0">
            <a:spAutoFit/>
          </a:bodyPr>
          <a:lstStyle/>
          <a:p>
            <a:r>
              <a:rPr kumimoji="1" lang="ja-JP" altLang="en-US" sz="1400" dirty="0">
                <a:latin typeface="+mn-ea"/>
              </a:rPr>
              <a:t>●大切なことを動画でポイント解説。説明不要、見せるだけで</a:t>
            </a:r>
            <a:r>
              <a:rPr kumimoji="1" lang="en-US" altLang="ja-JP" sz="1400" dirty="0">
                <a:latin typeface="+mn-ea"/>
              </a:rPr>
              <a:t>OK</a:t>
            </a:r>
          </a:p>
          <a:p>
            <a:r>
              <a:rPr kumimoji="1" lang="ja-JP" altLang="en-US" sz="1400" dirty="0">
                <a:latin typeface="+mn-ea"/>
              </a:rPr>
              <a:t>●配布スライドは全ページ字幕付き。翻訳アプリを使えば外国語版も制作可能</a:t>
            </a:r>
            <a:endParaRPr kumimoji="1" lang="en-US" altLang="ja-JP" sz="1400" dirty="0">
              <a:latin typeface="+mn-ea"/>
            </a:endParaRPr>
          </a:p>
        </p:txBody>
      </p:sp>
      <p:sp>
        <p:nvSpPr>
          <p:cNvPr id="24" name="正方形/長方形 23">
            <a:extLst>
              <a:ext uri="{FF2B5EF4-FFF2-40B4-BE49-F238E27FC236}">
                <a16:creationId xmlns:a16="http://schemas.microsoft.com/office/drawing/2014/main" id="{7456AA6D-08E7-DB6A-C5ED-EAA93C9D4797}"/>
              </a:ext>
            </a:extLst>
          </p:cNvPr>
          <p:cNvSpPr/>
          <p:nvPr/>
        </p:nvSpPr>
        <p:spPr>
          <a:xfrm>
            <a:off x="107504" y="129833"/>
            <a:ext cx="799288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spc="100" dirty="0">
                <a:latin typeface="+mn-ea"/>
              </a:rPr>
              <a:t> </a:t>
            </a:r>
            <a:r>
              <a:rPr kumimoji="1" lang="ja-JP" altLang="en-US" b="1" spc="100" dirty="0">
                <a:latin typeface="+mn-ea"/>
              </a:rPr>
              <a:t>厚生労働省動画を見せる </a:t>
            </a:r>
            <a:r>
              <a:rPr kumimoji="1" lang="ja-JP" altLang="en-US" sz="1600" b="1" spc="100" dirty="0">
                <a:latin typeface="+mn-ea"/>
              </a:rPr>
              <a:t>（配布用スライド付）</a:t>
            </a:r>
            <a:endParaRPr kumimoji="1" lang="ja-JP" altLang="en-US" b="1" spc="100" dirty="0">
              <a:latin typeface="+mn-ea"/>
            </a:endParaRPr>
          </a:p>
        </p:txBody>
      </p:sp>
      <p:sp>
        <p:nvSpPr>
          <p:cNvPr id="30" name="正方形/長方形 29">
            <a:extLst>
              <a:ext uri="{FF2B5EF4-FFF2-40B4-BE49-F238E27FC236}">
                <a16:creationId xmlns:a16="http://schemas.microsoft.com/office/drawing/2014/main" id="{94A581C0-6E08-07CE-3093-824BBAB3E010}"/>
              </a:ext>
            </a:extLst>
          </p:cNvPr>
          <p:cNvSpPr/>
          <p:nvPr/>
        </p:nvSpPr>
        <p:spPr>
          <a:xfrm>
            <a:off x="8174460" y="129833"/>
            <a:ext cx="86203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dirty="0">
                <a:latin typeface="+mn-ea"/>
              </a:rPr>
              <a:t>03</a:t>
            </a:r>
            <a:endParaRPr kumimoji="1" lang="ja-JP" altLang="en-US" sz="2000" b="1" spc="-100" dirty="0">
              <a:latin typeface="+mn-ea"/>
            </a:endParaRPr>
          </a:p>
        </p:txBody>
      </p:sp>
      <p:pic>
        <p:nvPicPr>
          <p:cNvPr id="3" name="図 2" descr="会社名 が含まれている画像&#10;&#10;AI 生成コンテンツは誤りを含む可能性があります。">
            <a:extLst>
              <a:ext uri="{FF2B5EF4-FFF2-40B4-BE49-F238E27FC236}">
                <a16:creationId xmlns:a16="http://schemas.microsoft.com/office/drawing/2014/main" id="{371F31A4-3EA5-CC4C-1C23-CCB92517C091}"/>
              </a:ext>
            </a:extLst>
          </p:cNvPr>
          <p:cNvPicPr>
            <a:picLocks noChangeAspect="1"/>
          </p:cNvPicPr>
          <p:nvPr/>
        </p:nvPicPr>
        <p:blipFill>
          <a:blip r:embed="rId2"/>
          <a:stretch>
            <a:fillRect/>
          </a:stretch>
        </p:blipFill>
        <p:spPr>
          <a:xfrm>
            <a:off x="467545" y="1806114"/>
            <a:ext cx="2695686" cy="2024333"/>
          </a:xfrm>
          <a:prstGeom prst="rect">
            <a:avLst/>
          </a:prstGeom>
          <a:ln w="9525">
            <a:solidFill>
              <a:schemeClr val="tx1">
                <a:lumMod val="65000"/>
                <a:lumOff val="35000"/>
              </a:schemeClr>
            </a:solidFill>
          </a:ln>
        </p:spPr>
      </p:pic>
      <p:pic>
        <p:nvPicPr>
          <p:cNvPr id="9" name="図 8" descr="グラフィカル ユーザー インターフェイス, 会社名&#10;&#10;AI 生成コンテンツは誤りを含む可能性があります。">
            <a:extLst>
              <a:ext uri="{FF2B5EF4-FFF2-40B4-BE49-F238E27FC236}">
                <a16:creationId xmlns:a16="http://schemas.microsoft.com/office/drawing/2014/main" id="{E7CDBC2E-3623-EC5C-FBD2-D8E59E2A7611}"/>
              </a:ext>
            </a:extLst>
          </p:cNvPr>
          <p:cNvPicPr>
            <a:picLocks noChangeAspect="1"/>
          </p:cNvPicPr>
          <p:nvPr/>
        </p:nvPicPr>
        <p:blipFill>
          <a:blip r:embed="rId3"/>
          <a:stretch>
            <a:fillRect/>
          </a:stretch>
        </p:blipFill>
        <p:spPr>
          <a:xfrm>
            <a:off x="3329021" y="1801407"/>
            <a:ext cx="1662833" cy="1249246"/>
          </a:xfrm>
          <a:prstGeom prst="rect">
            <a:avLst/>
          </a:prstGeom>
          <a:ln w="9525">
            <a:solidFill>
              <a:schemeClr val="tx1">
                <a:lumMod val="65000"/>
                <a:lumOff val="35000"/>
              </a:schemeClr>
            </a:solidFill>
          </a:ln>
        </p:spPr>
      </p:pic>
      <p:pic>
        <p:nvPicPr>
          <p:cNvPr id="15" name="図 14" descr="ダイアグラム, 設計図&#10;&#10;AI 生成コンテンツは誤りを含む可能性があります。">
            <a:extLst>
              <a:ext uri="{FF2B5EF4-FFF2-40B4-BE49-F238E27FC236}">
                <a16:creationId xmlns:a16="http://schemas.microsoft.com/office/drawing/2014/main" id="{25A8759F-86AA-5C9F-50DF-8B7605CC9AC7}"/>
              </a:ext>
            </a:extLst>
          </p:cNvPr>
          <p:cNvPicPr>
            <a:picLocks noChangeAspect="1"/>
          </p:cNvPicPr>
          <p:nvPr/>
        </p:nvPicPr>
        <p:blipFill>
          <a:blip r:embed="rId4"/>
          <a:stretch>
            <a:fillRect/>
          </a:stretch>
        </p:blipFill>
        <p:spPr>
          <a:xfrm>
            <a:off x="5178747" y="1789605"/>
            <a:ext cx="1667075" cy="1247125"/>
          </a:xfrm>
          <a:prstGeom prst="rect">
            <a:avLst/>
          </a:prstGeom>
          <a:ln w="9525">
            <a:solidFill>
              <a:schemeClr val="tx1">
                <a:lumMod val="65000"/>
                <a:lumOff val="35000"/>
              </a:schemeClr>
            </a:solidFill>
          </a:ln>
        </p:spPr>
      </p:pic>
      <p:sp>
        <p:nvSpPr>
          <p:cNvPr id="8" name="テキスト ボックス 7">
            <a:extLst>
              <a:ext uri="{FF2B5EF4-FFF2-40B4-BE49-F238E27FC236}">
                <a16:creationId xmlns:a16="http://schemas.microsoft.com/office/drawing/2014/main" id="{1882E021-8ABE-661B-D5D3-A9CC964CEF5C}"/>
              </a:ext>
            </a:extLst>
          </p:cNvPr>
          <p:cNvSpPr txBox="1"/>
          <p:nvPr/>
        </p:nvSpPr>
        <p:spPr>
          <a:xfrm>
            <a:off x="3239504" y="3050653"/>
            <a:ext cx="2712014" cy="830997"/>
          </a:xfrm>
          <a:prstGeom prst="rect">
            <a:avLst/>
          </a:prstGeom>
          <a:noFill/>
        </p:spPr>
        <p:txBody>
          <a:bodyPr wrap="square" rtlCol="0">
            <a:spAutoFit/>
          </a:bodyPr>
          <a:lstStyle/>
          <a:p>
            <a:r>
              <a:rPr kumimoji="1" lang="ja-JP" altLang="en-US" sz="1200" dirty="0">
                <a:latin typeface="+mn-ea"/>
              </a:rPr>
              <a:t>●放射線の種類と特徴</a:t>
            </a:r>
            <a:endParaRPr kumimoji="1" lang="en-US" altLang="ja-JP" sz="1200" dirty="0">
              <a:latin typeface="+mn-ea"/>
            </a:endParaRPr>
          </a:p>
          <a:p>
            <a:r>
              <a:rPr kumimoji="1" lang="ja-JP" altLang="en-US" sz="1200" dirty="0">
                <a:latin typeface="+mn-ea"/>
              </a:rPr>
              <a:t>●エックス線装置の種類と構造、用途</a:t>
            </a:r>
            <a:endParaRPr kumimoji="1" lang="en-US" altLang="ja-JP" sz="1200" dirty="0">
              <a:latin typeface="+mn-ea"/>
            </a:endParaRPr>
          </a:p>
          <a:p>
            <a:r>
              <a:rPr kumimoji="1" lang="ja-JP" altLang="en-US" sz="1200" dirty="0">
                <a:latin typeface="+mn-ea"/>
              </a:rPr>
              <a:t>●使用上の注意点</a:t>
            </a:r>
            <a:endParaRPr kumimoji="1" lang="en-US" altLang="ja-JP" sz="1200" dirty="0">
              <a:latin typeface="+mn-ea"/>
            </a:endParaRPr>
          </a:p>
          <a:p>
            <a:r>
              <a:rPr kumimoji="1" lang="ja-JP" altLang="en-US" sz="1200" dirty="0">
                <a:latin typeface="+mn-ea"/>
              </a:rPr>
              <a:t>●禁止行為　ほか</a:t>
            </a:r>
          </a:p>
        </p:txBody>
      </p:sp>
      <p:grpSp>
        <p:nvGrpSpPr>
          <p:cNvPr id="36" name="グループ化 35">
            <a:extLst>
              <a:ext uri="{FF2B5EF4-FFF2-40B4-BE49-F238E27FC236}">
                <a16:creationId xmlns:a16="http://schemas.microsoft.com/office/drawing/2014/main" id="{DC56AFD3-B3C1-3F00-0135-C886E7CA890E}"/>
              </a:ext>
            </a:extLst>
          </p:cNvPr>
          <p:cNvGrpSpPr/>
          <p:nvPr/>
        </p:nvGrpSpPr>
        <p:grpSpPr>
          <a:xfrm>
            <a:off x="467544" y="4415517"/>
            <a:ext cx="8232247" cy="2109827"/>
            <a:chOff x="251520" y="3394004"/>
            <a:chExt cx="8232247" cy="2109827"/>
          </a:xfrm>
        </p:grpSpPr>
        <p:pic>
          <p:nvPicPr>
            <p:cNvPr id="5" name="図 4" descr="ロゴ が含まれている画像&#10;&#10;AI 生成コンテンツは誤りを含む可能性があります。">
              <a:extLst>
                <a:ext uri="{FF2B5EF4-FFF2-40B4-BE49-F238E27FC236}">
                  <a16:creationId xmlns:a16="http://schemas.microsoft.com/office/drawing/2014/main" id="{7C7B2DE1-6310-C422-6CC3-68A47F842E03}"/>
                </a:ext>
              </a:extLst>
            </p:cNvPr>
            <p:cNvPicPr>
              <a:picLocks noChangeAspect="1"/>
            </p:cNvPicPr>
            <p:nvPr/>
          </p:nvPicPr>
          <p:blipFill>
            <a:blip r:embed="rId5"/>
            <a:stretch>
              <a:fillRect/>
            </a:stretch>
          </p:blipFill>
          <p:spPr>
            <a:xfrm>
              <a:off x="251520" y="3394004"/>
              <a:ext cx="2695686" cy="2024333"/>
            </a:xfrm>
            <a:prstGeom prst="rect">
              <a:avLst/>
            </a:prstGeom>
            <a:ln w="9525">
              <a:solidFill>
                <a:schemeClr val="tx1">
                  <a:lumMod val="65000"/>
                  <a:lumOff val="35000"/>
                </a:schemeClr>
              </a:solidFill>
            </a:ln>
          </p:spPr>
        </p:pic>
        <p:pic>
          <p:nvPicPr>
            <p:cNvPr id="19" name="図 18" descr="グラフ&#10;&#10;AI 生成コンテンツは誤りを含む可能性があります。">
              <a:extLst>
                <a:ext uri="{FF2B5EF4-FFF2-40B4-BE49-F238E27FC236}">
                  <a16:creationId xmlns:a16="http://schemas.microsoft.com/office/drawing/2014/main" id="{080C8BAF-51DA-5177-638A-93B12BFDE3F0}"/>
                </a:ext>
              </a:extLst>
            </p:cNvPr>
            <p:cNvPicPr>
              <a:picLocks noChangeAspect="1"/>
            </p:cNvPicPr>
            <p:nvPr/>
          </p:nvPicPr>
          <p:blipFill>
            <a:blip r:embed="rId6"/>
            <a:stretch>
              <a:fillRect/>
            </a:stretch>
          </p:blipFill>
          <p:spPr>
            <a:xfrm>
              <a:off x="3124572" y="3431121"/>
              <a:ext cx="1660712" cy="1247125"/>
            </a:xfrm>
            <a:prstGeom prst="rect">
              <a:avLst/>
            </a:prstGeom>
            <a:ln w="9525">
              <a:solidFill>
                <a:schemeClr val="tx1">
                  <a:lumMod val="65000"/>
                  <a:lumOff val="35000"/>
                </a:schemeClr>
              </a:solidFill>
            </a:ln>
          </p:spPr>
        </p:pic>
        <p:pic>
          <p:nvPicPr>
            <p:cNvPr id="21" name="図 20" descr="グラフ, じょうごグラフ&#10;&#10;AI 生成コンテンツは誤りを含む可能性があります。">
              <a:extLst>
                <a:ext uri="{FF2B5EF4-FFF2-40B4-BE49-F238E27FC236}">
                  <a16:creationId xmlns:a16="http://schemas.microsoft.com/office/drawing/2014/main" id="{7B6A2C42-7F2C-936C-3258-FFBAF52566A3}"/>
                </a:ext>
              </a:extLst>
            </p:cNvPr>
            <p:cNvPicPr>
              <a:picLocks noChangeAspect="1"/>
            </p:cNvPicPr>
            <p:nvPr/>
          </p:nvPicPr>
          <p:blipFill>
            <a:blip r:embed="rId7"/>
            <a:stretch>
              <a:fillRect/>
            </a:stretch>
          </p:blipFill>
          <p:spPr>
            <a:xfrm>
              <a:off x="4968847" y="3429000"/>
              <a:ext cx="1669196" cy="1249246"/>
            </a:xfrm>
            <a:prstGeom prst="rect">
              <a:avLst/>
            </a:prstGeom>
            <a:ln w="9525">
              <a:solidFill>
                <a:schemeClr val="tx1">
                  <a:lumMod val="65000"/>
                  <a:lumOff val="35000"/>
                </a:schemeClr>
              </a:solidFill>
            </a:ln>
          </p:spPr>
        </p:pic>
        <p:pic>
          <p:nvPicPr>
            <p:cNvPr id="23" name="図 22" descr="テキスト&#10;&#10;AI 生成コンテンツは誤りを含む可能性があります。">
              <a:extLst>
                <a:ext uri="{FF2B5EF4-FFF2-40B4-BE49-F238E27FC236}">
                  <a16:creationId xmlns:a16="http://schemas.microsoft.com/office/drawing/2014/main" id="{2F73FA53-6355-33AD-6381-A784C05D7BCE}"/>
                </a:ext>
              </a:extLst>
            </p:cNvPr>
            <p:cNvPicPr>
              <a:picLocks noChangeAspect="1"/>
            </p:cNvPicPr>
            <p:nvPr/>
          </p:nvPicPr>
          <p:blipFill>
            <a:blip r:embed="rId8"/>
            <a:stretch>
              <a:fillRect/>
            </a:stretch>
          </p:blipFill>
          <p:spPr>
            <a:xfrm>
              <a:off x="6816691" y="3429000"/>
              <a:ext cx="1667076" cy="1249246"/>
            </a:xfrm>
            <a:prstGeom prst="rect">
              <a:avLst/>
            </a:prstGeom>
            <a:ln w="9525">
              <a:solidFill>
                <a:schemeClr val="tx1">
                  <a:lumMod val="65000"/>
                  <a:lumOff val="35000"/>
                </a:schemeClr>
              </a:solidFill>
            </a:ln>
          </p:spPr>
        </p:pic>
        <p:sp>
          <p:nvSpPr>
            <p:cNvPr id="31" name="テキスト ボックス 30">
              <a:extLst>
                <a:ext uri="{FF2B5EF4-FFF2-40B4-BE49-F238E27FC236}">
                  <a16:creationId xmlns:a16="http://schemas.microsoft.com/office/drawing/2014/main" id="{829480DF-3FB2-E536-8DEC-43DDA9F31D7E}"/>
                </a:ext>
              </a:extLst>
            </p:cNvPr>
            <p:cNvSpPr txBox="1"/>
            <p:nvPr/>
          </p:nvSpPr>
          <p:spPr>
            <a:xfrm>
              <a:off x="3023480" y="4672834"/>
              <a:ext cx="2712014" cy="830997"/>
            </a:xfrm>
            <a:prstGeom prst="rect">
              <a:avLst/>
            </a:prstGeom>
            <a:noFill/>
          </p:spPr>
          <p:txBody>
            <a:bodyPr wrap="square" rtlCol="0">
              <a:spAutoFit/>
            </a:bodyPr>
            <a:lstStyle/>
            <a:p>
              <a:r>
                <a:rPr kumimoji="1" lang="ja-JP" altLang="en-US" sz="1200" dirty="0">
                  <a:latin typeface="+mn-ea"/>
                </a:rPr>
                <a:t>●放射線の種類と特徴、単位</a:t>
              </a:r>
              <a:endParaRPr kumimoji="1" lang="en-US" altLang="ja-JP" sz="1200" dirty="0">
                <a:latin typeface="+mn-ea"/>
              </a:endParaRPr>
            </a:p>
            <a:p>
              <a:r>
                <a:rPr kumimoji="1" lang="ja-JP" altLang="en-US" sz="1200" dirty="0">
                  <a:latin typeface="+mn-ea"/>
                </a:rPr>
                <a:t>●自然放射線と人工放射線</a:t>
              </a:r>
              <a:endParaRPr kumimoji="1" lang="en-US" altLang="ja-JP" sz="1200" dirty="0">
                <a:latin typeface="+mn-ea"/>
              </a:endParaRPr>
            </a:p>
            <a:p>
              <a:r>
                <a:rPr kumimoji="1" lang="ja-JP" altLang="en-US" sz="1200" dirty="0">
                  <a:latin typeface="+mn-ea"/>
                </a:rPr>
                <a:t>●私たちが</a:t>
              </a:r>
              <a:r>
                <a:rPr kumimoji="1" lang="en-US" altLang="ja-JP" sz="1200" dirty="0">
                  <a:latin typeface="+mn-ea"/>
                </a:rPr>
                <a:t>1</a:t>
              </a:r>
              <a:r>
                <a:rPr kumimoji="1" lang="ja-JP" altLang="en-US" sz="1200" dirty="0">
                  <a:latin typeface="+mn-ea"/>
                </a:rPr>
                <a:t>年間に被ばくする量</a:t>
              </a:r>
              <a:endParaRPr kumimoji="1" lang="en-US" altLang="ja-JP" sz="1200" dirty="0">
                <a:latin typeface="+mn-ea"/>
              </a:endParaRPr>
            </a:p>
            <a:p>
              <a:r>
                <a:rPr kumimoji="1" lang="ja-JP" altLang="en-US" sz="1200" dirty="0">
                  <a:latin typeface="+mn-ea"/>
                </a:rPr>
                <a:t>●放射線が人体に及ぼす影響　ほか</a:t>
              </a:r>
            </a:p>
          </p:txBody>
        </p:sp>
      </p:grpSp>
      <p:sp>
        <p:nvSpPr>
          <p:cNvPr id="33" name="正方形/長方形 32">
            <a:extLst>
              <a:ext uri="{FF2B5EF4-FFF2-40B4-BE49-F238E27FC236}">
                <a16:creationId xmlns:a16="http://schemas.microsoft.com/office/drawing/2014/main" id="{80F70DCB-87B1-48F1-8501-F519660DE152}"/>
              </a:ext>
            </a:extLst>
          </p:cNvPr>
          <p:cNvSpPr/>
          <p:nvPr/>
        </p:nvSpPr>
        <p:spPr>
          <a:xfrm>
            <a:off x="467544" y="1412776"/>
            <a:ext cx="8228004" cy="2745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spc="100" dirty="0">
                <a:solidFill>
                  <a:schemeClr val="tx1"/>
                </a:solidFill>
                <a:latin typeface="+mn-ea"/>
              </a:rPr>
              <a:t>装置編 </a:t>
            </a:r>
            <a:r>
              <a:rPr kumimoji="1" lang="ja-JP" altLang="en-US" sz="1050" spc="100" dirty="0">
                <a:solidFill>
                  <a:schemeClr val="tx1"/>
                </a:solidFill>
                <a:latin typeface="+mn-ea"/>
              </a:rPr>
              <a:t>（約</a:t>
            </a:r>
            <a:r>
              <a:rPr kumimoji="1" lang="en-US" altLang="ja-JP" sz="1050" spc="100" dirty="0">
                <a:solidFill>
                  <a:schemeClr val="tx1"/>
                </a:solidFill>
                <a:latin typeface="+mn-ea"/>
              </a:rPr>
              <a:t>3</a:t>
            </a:r>
            <a:r>
              <a:rPr kumimoji="1" lang="ja-JP" altLang="en-US" sz="1050" spc="100" dirty="0">
                <a:solidFill>
                  <a:schemeClr val="tx1"/>
                </a:solidFill>
                <a:latin typeface="+mn-ea"/>
              </a:rPr>
              <a:t>分） 配布用スライド付</a:t>
            </a:r>
            <a:endParaRPr kumimoji="1" lang="ja-JP" altLang="en-US" sz="1200" spc="100" dirty="0">
              <a:solidFill>
                <a:schemeClr val="tx1"/>
              </a:solidFill>
              <a:latin typeface="+mn-ea"/>
            </a:endParaRPr>
          </a:p>
        </p:txBody>
      </p:sp>
      <p:sp>
        <p:nvSpPr>
          <p:cNvPr id="37" name="正方形/長方形 36">
            <a:extLst>
              <a:ext uri="{FF2B5EF4-FFF2-40B4-BE49-F238E27FC236}">
                <a16:creationId xmlns:a16="http://schemas.microsoft.com/office/drawing/2014/main" id="{F9209F9B-DE65-B0DE-6F3E-69DDB89262CD}"/>
              </a:ext>
            </a:extLst>
          </p:cNvPr>
          <p:cNvSpPr/>
          <p:nvPr/>
        </p:nvSpPr>
        <p:spPr>
          <a:xfrm>
            <a:off x="471787" y="4018544"/>
            <a:ext cx="8228004" cy="2745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spc="100" dirty="0">
                <a:solidFill>
                  <a:schemeClr val="tx1"/>
                </a:solidFill>
                <a:latin typeface="+mn-ea"/>
              </a:rPr>
              <a:t>エックス線が人体に与える影響編 </a:t>
            </a:r>
            <a:r>
              <a:rPr kumimoji="1" lang="ja-JP" altLang="en-US" sz="1050" spc="100" dirty="0">
                <a:solidFill>
                  <a:schemeClr val="tx1"/>
                </a:solidFill>
                <a:latin typeface="+mn-ea"/>
              </a:rPr>
              <a:t>（約</a:t>
            </a:r>
            <a:r>
              <a:rPr kumimoji="1" lang="en-US" altLang="ja-JP" sz="1050" spc="100" dirty="0">
                <a:solidFill>
                  <a:schemeClr val="tx1"/>
                </a:solidFill>
                <a:latin typeface="+mn-ea"/>
              </a:rPr>
              <a:t>5</a:t>
            </a:r>
            <a:r>
              <a:rPr kumimoji="1" lang="ja-JP" altLang="en-US" sz="1050" spc="100" dirty="0">
                <a:solidFill>
                  <a:schemeClr val="tx1"/>
                </a:solidFill>
                <a:latin typeface="+mn-ea"/>
              </a:rPr>
              <a:t>分） 配布用スライド付</a:t>
            </a:r>
          </a:p>
        </p:txBody>
      </p:sp>
      <p:pic>
        <p:nvPicPr>
          <p:cNvPr id="4" name="図 3" descr="アプリケーション&#10;&#10;AI 生成コンテンツは誤りを含む可能性があります。">
            <a:extLst>
              <a:ext uri="{FF2B5EF4-FFF2-40B4-BE49-F238E27FC236}">
                <a16:creationId xmlns:a16="http://schemas.microsoft.com/office/drawing/2014/main" id="{1C6053EF-6CE9-1383-99E9-E2076BDD10E1}"/>
              </a:ext>
            </a:extLst>
          </p:cNvPr>
          <p:cNvPicPr>
            <a:picLocks noChangeAspect="1"/>
          </p:cNvPicPr>
          <p:nvPr/>
        </p:nvPicPr>
        <p:blipFill>
          <a:blip r:embed="rId9"/>
          <a:stretch>
            <a:fillRect/>
          </a:stretch>
        </p:blipFill>
        <p:spPr>
          <a:xfrm>
            <a:off x="7017212" y="1784760"/>
            <a:ext cx="1669196" cy="1247125"/>
          </a:xfrm>
          <a:prstGeom prst="rect">
            <a:avLst/>
          </a:prstGeom>
          <a:ln>
            <a:solidFill>
              <a:schemeClr val="tx1">
                <a:lumMod val="65000"/>
                <a:lumOff val="35000"/>
              </a:schemeClr>
            </a:solidFill>
          </a:ln>
        </p:spPr>
      </p:pic>
      <p:pic>
        <p:nvPicPr>
          <p:cNvPr id="2" name="図 1" descr="QR コード&#10;&#10;AI 生成コンテンツは誤りを含む可能性があります。">
            <a:extLst>
              <a:ext uri="{FF2B5EF4-FFF2-40B4-BE49-F238E27FC236}">
                <a16:creationId xmlns:a16="http://schemas.microsoft.com/office/drawing/2014/main" id="{61758656-B11E-1A1F-63BD-4BCF8FAE27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9315" y="5877272"/>
            <a:ext cx="736233" cy="736233"/>
          </a:xfrm>
          <a:prstGeom prst="rect">
            <a:avLst/>
          </a:prstGeom>
        </p:spPr>
      </p:pic>
      <p:sp>
        <p:nvSpPr>
          <p:cNvPr id="6" name="テキスト ボックス 5">
            <a:extLst>
              <a:ext uri="{FF2B5EF4-FFF2-40B4-BE49-F238E27FC236}">
                <a16:creationId xmlns:a16="http://schemas.microsoft.com/office/drawing/2014/main" id="{4EF5AF76-17FA-FF29-BDA5-8202E97F775F}"/>
              </a:ext>
            </a:extLst>
          </p:cNvPr>
          <p:cNvSpPr txBox="1"/>
          <p:nvPr/>
        </p:nvSpPr>
        <p:spPr>
          <a:xfrm>
            <a:off x="2771800" y="6590660"/>
            <a:ext cx="5976664" cy="230832"/>
          </a:xfrm>
          <a:prstGeom prst="rect">
            <a:avLst/>
          </a:prstGeom>
          <a:noFill/>
        </p:spPr>
        <p:txBody>
          <a:bodyPr wrap="square" rtlCol="0">
            <a:spAutoFit/>
          </a:bodyPr>
          <a:lstStyle/>
          <a:p>
            <a:pPr algn="r"/>
            <a:r>
              <a:rPr kumimoji="1" lang="en-US" altLang="ja-JP" sz="900" dirty="0"/>
              <a:t>https://www.mhlw.go.jp/stf/seisakunitsuite/bunya/koyou_roudou/roudoukijun/anzen/0000186714_00001.html</a:t>
            </a:r>
            <a:endParaRPr kumimoji="1" lang="ja-JP" altLang="en-US" sz="900" dirty="0"/>
          </a:p>
        </p:txBody>
      </p:sp>
    </p:spTree>
    <p:extLst>
      <p:ext uri="{BB962C8B-B14F-4D97-AF65-F5344CB8AC3E}">
        <p14:creationId xmlns:p14="http://schemas.microsoft.com/office/powerpoint/2010/main" val="483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3D72E40-F9F8-2D30-AB2D-75DBCBE90202}"/>
              </a:ext>
            </a:extLst>
          </p:cNvPr>
          <p:cNvSpPr/>
          <p:nvPr/>
        </p:nvSpPr>
        <p:spPr>
          <a:xfrm>
            <a:off x="107504" y="129833"/>
            <a:ext cx="799288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spc="100" dirty="0">
                <a:latin typeface="+mn-ea"/>
              </a:rPr>
              <a:t> 業界団体等の講習を受講する</a:t>
            </a:r>
          </a:p>
        </p:txBody>
      </p:sp>
      <p:sp>
        <p:nvSpPr>
          <p:cNvPr id="3" name="正方形/長方形 2">
            <a:extLst>
              <a:ext uri="{FF2B5EF4-FFF2-40B4-BE49-F238E27FC236}">
                <a16:creationId xmlns:a16="http://schemas.microsoft.com/office/drawing/2014/main" id="{55F0F7C0-4971-CF31-10FA-CDE58206D0AB}"/>
              </a:ext>
            </a:extLst>
          </p:cNvPr>
          <p:cNvSpPr/>
          <p:nvPr/>
        </p:nvSpPr>
        <p:spPr>
          <a:xfrm>
            <a:off x="8174460" y="129833"/>
            <a:ext cx="86203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dirty="0">
                <a:latin typeface="+mn-ea"/>
              </a:rPr>
              <a:t>04</a:t>
            </a:r>
            <a:endParaRPr kumimoji="1" lang="ja-JP" altLang="en-US" sz="2000" b="1" spc="-100" dirty="0">
              <a:latin typeface="+mn-ea"/>
            </a:endParaRPr>
          </a:p>
        </p:txBody>
      </p:sp>
      <p:pic>
        <p:nvPicPr>
          <p:cNvPr id="9" name="図 8" descr="会議室に集まる人々&#10;&#10;AI 生成コンテンツは誤りを含む可能性があります。">
            <a:extLst>
              <a:ext uri="{FF2B5EF4-FFF2-40B4-BE49-F238E27FC236}">
                <a16:creationId xmlns:a16="http://schemas.microsoft.com/office/drawing/2014/main" id="{A90E1E29-5062-FE05-9A01-68EF80FDAE1D}"/>
              </a:ext>
            </a:extLst>
          </p:cNvPr>
          <p:cNvPicPr>
            <a:picLocks noChangeAspect="1"/>
          </p:cNvPicPr>
          <p:nvPr/>
        </p:nvPicPr>
        <p:blipFill>
          <a:blip r:embed="rId2"/>
          <a:stretch>
            <a:fillRect/>
          </a:stretch>
        </p:blipFill>
        <p:spPr>
          <a:xfrm>
            <a:off x="5202906" y="1052736"/>
            <a:ext cx="3560535" cy="2423811"/>
          </a:xfrm>
          <a:prstGeom prst="rect">
            <a:avLst/>
          </a:prstGeom>
        </p:spPr>
      </p:pic>
      <p:pic>
        <p:nvPicPr>
          <p:cNvPr id="17" name="図 16" descr="QR コード&#10;&#10;AI 生成コンテンツは誤りを含む可能性があります。">
            <a:extLst>
              <a:ext uri="{FF2B5EF4-FFF2-40B4-BE49-F238E27FC236}">
                <a16:creationId xmlns:a16="http://schemas.microsoft.com/office/drawing/2014/main" id="{C0FEDBDF-5EAC-90BC-19B4-7B5A52AC6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23" y="5015608"/>
            <a:ext cx="722935" cy="722935"/>
          </a:xfrm>
          <a:prstGeom prst="rect">
            <a:avLst/>
          </a:prstGeom>
        </p:spPr>
      </p:pic>
      <p:sp>
        <p:nvSpPr>
          <p:cNvPr id="19" name="テキスト ボックス 18">
            <a:extLst>
              <a:ext uri="{FF2B5EF4-FFF2-40B4-BE49-F238E27FC236}">
                <a16:creationId xmlns:a16="http://schemas.microsoft.com/office/drawing/2014/main" id="{03CE60E2-3C51-D1AA-175D-0F95B8F27D8D}"/>
              </a:ext>
            </a:extLst>
          </p:cNvPr>
          <p:cNvSpPr txBox="1"/>
          <p:nvPr/>
        </p:nvSpPr>
        <p:spPr>
          <a:xfrm>
            <a:off x="5889785" y="5488038"/>
            <a:ext cx="1946276" cy="230832"/>
          </a:xfrm>
          <a:prstGeom prst="rect">
            <a:avLst/>
          </a:prstGeom>
          <a:noFill/>
        </p:spPr>
        <p:txBody>
          <a:bodyPr wrap="square" rtlCol="0">
            <a:spAutoFit/>
          </a:bodyPr>
          <a:lstStyle/>
          <a:p>
            <a:r>
              <a:rPr kumimoji="1" lang="en-US" altLang="ja-JP" sz="900" dirty="0">
                <a:latin typeface="+mn-ea"/>
              </a:rPr>
              <a:t>https://www.jima.jp/</a:t>
            </a:r>
            <a:endParaRPr kumimoji="1" lang="ja-JP" altLang="en-US" sz="900" dirty="0">
              <a:latin typeface="+mn-ea"/>
            </a:endParaRPr>
          </a:p>
        </p:txBody>
      </p:sp>
      <p:pic>
        <p:nvPicPr>
          <p:cNvPr id="1026" name="Picture 2" descr="JIMAロゴ">
            <a:extLst>
              <a:ext uri="{FF2B5EF4-FFF2-40B4-BE49-F238E27FC236}">
                <a16:creationId xmlns:a16="http://schemas.microsoft.com/office/drawing/2014/main" id="{148EDDF2-95C6-C6A5-52C6-C4E0744E8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061" y="3855357"/>
            <a:ext cx="875657" cy="620544"/>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7F2A2922-1783-13E4-3E77-55E54B95EE74}"/>
              </a:ext>
            </a:extLst>
          </p:cNvPr>
          <p:cNvSpPr txBox="1"/>
          <p:nvPr/>
        </p:nvSpPr>
        <p:spPr>
          <a:xfrm>
            <a:off x="5205095" y="4165629"/>
            <a:ext cx="3759393" cy="830997"/>
          </a:xfrm>
          <a:prstGeom prst="rect">
            <a:avLst/>
          </a:prstGeom>
          <a:noFill/>
        </p:spPr>
        <p:txBody>
          <a:bodyPr wrap="square" rtlCol="0">
            <a:spAutoFit/>
          </a:bodyPr>
          <a:lstStyle/>
          <a:p>
            <a:r>
              <a:rPr lang="ja-JP" altLang="en-US" sz="1200" b="1" dirty="0">
                <a:latin typeface="+mn-ea"/>
              </a:rPr>
              <a:t>一般社団法人　日本検査機器工業会</a:t>
            </a:r>
            <a:br>
              <a:rPr lang="ja-JP" altLang="en-US" sz="1200" dirty="0">
                <a:latin typeface="+mn-ea"/>
              </a:rPr>
            </a:br>
            <a:r>
              <a:rPr lang="ja-JP" altLang="en-US" sz="1200" dirty="0">
                <a:latin typeface="+mn-ea"/>
              </a:rPr>
              <a:t>〒</a:t>
            </a:r>
            <a:r>
              <a:rPr lang="en-US" altLang="ja-JP" sz="1200" dirty="0">
                <a:latin typeface="+mn-ea"/>
              </a:rPr>
              <a:t>101-0051</a:t>
            </a:r>
            <a:br>
              <a:rPr lang="ja-JP" altLang="en-US" sz="1200" dirty="0">
                <a:latin typeface="+mn-ea"/>
              </a:rPr>
            </a:br>
            <a:r>
              <a:rPr lang="ja-JP" altLang="en-US" sz="1200" dirty="0">
                <a:latin typeface="+mn-ea"/>
              </a:rPr>
              <a:t>千代田区神田神保町</a:t>
            </a:r>
            <a:r>
              <a:rPr lang="en-US" altLang="ja-JP" sz="1200" dirty="0">
                <a:latin typeface="+mn-ea"/>
              </a:rPr>
              <a:t>3-2-5</a:t>
            </a:r>
            <a:r>
              <a:rPr lang="ja-JP" altLang="en-US" sz="1200" dirty="0">
                <a:latin typeface="+mn-ea"/>
              </a:rPr>
              <a:t>　九段ロイヤルビル</a:t>
            </a:r>
            <a:r>
              <a:rPr lang="en-US" altLang="ja-JP" sz="1200" dirty="0">
                <a:latin typeface="+mn-ea"/>
              </a:rPr>
              <a:t>3F</a:t>
            </a:r>
            <a:br>
              <a:rPr lang="en-US" altLang="ja-JP" sz="1200" dirty="0">
                <a:latin typeface="+mn-ea"/>
              </a:rPr>
            </a:br>
            <a:r>
              <a:rPr lang="en-US" altLang="ja-JP" sz="1200" dirty="0">
                <a:latin typeface="+mn-ea"/>
              </a:rPr>
              <a:t>TEL</a:t>
            </a:r>
            <a:r>
              <a:rPr lang="ja-JP" altLang="en-US" sz="1200" dirty="0">
                <a:latin typeface="+mn-ea"/>
              </a:rPr>
              <a:t>：</a:t>
            </a:r>
            <a:r>
              <a:rPr lang="en-US" altLang="ja-JP" sz="1200" dirty="0">
                <a:latin typeface="+mn-ea"/>
              </a:rPr>
              <a:t>03-3288-5080</a:t>
            </a:r>
            <a:endParaRPr kumimoji="1" lang="ja-JP" altLang="en-US" sz="1200" dirty="0">
              <a:latin typeface="+mn-ea"/>
            </a:endParaRPr>
          </a:p>
        </p:txBody>
      </p:sp>
      <p:sp>
        <p:nvSpPr>
          <p:cNvPr id="24" name="テキスト ボックス 23">
            <a:extLst>
              <a:ext uri="{FF2B5EF4-FFF2-40B4-BE49-F238E27FC236}">
                <a16:creationId xmlns:a16="http://schemas.microsoft.com/office/drawing/2014/main" id="{E9B654A2-8684-541E-DAED-C12C8BFAB7C0}"/>
              </a:ext>
            </a:extLst>
          </p:cNvPr>
          <p:cNvSpPr txBox="1"/>
          <p:nvPr/>
        </p:nvSpPr>
        <p:spPr>
          <a:xfrm>
            <a:off x="264595" y="1844824"/>
            <a:ext cx="4307405" cy="1461939"/>
          </a:xfrm>
          <a:prstGeom prst="rect">
            <a:avLst/>
          </a:prstGeom>
          <a:noFill/>
        </p:spPr>
        <p:txBody>
          <a:bodyPr wrap="square" rtlCol="0">
            <a:spAutoFit/>
          </a:bodyPr>
          <a:lstStyle/>
          <a:p>
            <a:r>
              <a:rPr lang="ja-JP" altLang="en-US" sz="1400" dirty="0">
                <a:latin typeface="+mn-ea"/>
              </a:rPr>
              <a:t>国内で唯一の非破壊検査機器製造メーカーの団体、</a:t>
            </a:r>
            <a:endParaRPr lang="en-US" altLang="ja-JP" sz="1400" dirty="0">
              <a:latin typeface="+mn-ea"/>
            </a:endParaRPr>
          </a:p>
          <a:p>
            <a:r>
              <a:rPr lang="ja-JP" altLang="en-US" sz="1400" spc="-30" dirty="0">
                <a:latin typeface="+mn-ea"/>
              </a:rPr>
              <a:t>日本検査機器工業会（</a:t>
            </a:r>
            <a:r>
              <a:rPr lang="en-US" altLang="ja-JP" sz="1400" spc="-30" dirty="0">
                <a:latin typeface="+mn-ea"/>
              </a:rPr>
              <a:t>JIMA</a:t>
            </a:r>
            <a:r>
              <a:rPr lang="ja-JP" altLang="en-US" sz="1400" spc="-30" dirty="0">
                <a:latin typeface="+mn-ea"/>
              </a:rPr>
              <a:t>）が実施している講習会</a:t>
            </a:r>
            <a:endParaRPr lang="en-US" altLang="ja-JP" sz="1400" spc="-30" dirty="0">
              <a:latin typeface="+mn-ea"/>
            </a:endParaRPr>
          </a:p>
          <a:p>
            <a:r>
              <a:rPr lang="ja-JP" altLang="en-US" sz="1400" dirty="0">
                <a:latin typeface="+mn-ea"/>
              </a:rPr>
              <a:t>（</a:t>
            </a:r>
            <a:r>
              <a:rPr kumimoji="1" lang="ja-JP" altLang="en-US" sz="1400" dirty="0">
                <a:latin typeface="+mn-ea"/>
              </a:rPr>
              <a:t>年</a:t>
            </a:r>
            <a:r>
              <a:rPr kumimoji="1" lang="en-US" altLang="ja-JP" sz="1400" dirty="0">
                <a:latin typeface="+mn-ea"/>
              </a:rPr>
              <a:t>2</a:t>
            </a:r>
            <a:r>
              <a:rPr kumimoji="1" lang="ja-JP" altLang="en-US" sz="1400" dirty="0">
                <a:latin typeface="+mn-ea"/>
              </a:rPr>
              <a:t>回開催・有料）</a:t>
            </a:r>
            <a:endParaRPr kumimoji="1" lang="en-US" altLang="ja-JP" sz="1400" dirty="0">
              <a:latin typeface="+mn-ea"/>
            </a:endParaRPr>
          </a:p>
          <a:p>
            <a:pPr>
              <a:lnSpc>
                <a:spcPts val="600"/>
              </a:lnSpc>
            </a:pPr>
            <a:endParaRPr kumimoji="1" lang="ja-JP" altLang="en-US" sz="1400" dirty="0">
              <a:latin typeface="+mn-ea"/>
            </a:endParaRPr>
          </a:p>
          <a:p>
            <a:r>
              <a:rPr kumimoji="1" lang="ja-JP" altLang="en-US" sz="1400" dirty="0">
                <a:latin typeface="+mn-ea"/>
              </a:rPr>
              <a:t>食品、物流、アパレル、セキュリティ分野の事業場の</a:t>
            </a:r>
            <a:endParaRPr kumimoji="1" lang="en-US" altLang="ja-JP" sz="1400" dirty="0">
              <a:latin typeface="+mn-ea"/>
            </a:endParaRPr>
          </a:p>
          <a:p>
            <a:r>
              <a:rPr kumimoji="1" lang="ja-JP" altLang="en-US" sz="1400" spc="-80" dirty="0">
                <a:latin typeface="+mn-ea"/>
              </a:rPr>
              <a:t>安全衛生担当者、労働者を対象に、ボックス型エックス</a:t>
            </a:r>
            <a:endParaRPr kumimoji="1" lang="en-US" altLang="ja-JP" sz="1400" spc="-80" dirty="0">
              <a:latin typeface="+mn-ea"/>
            </a:endParaRPr>
          </a:p>
          <a:p>
            <a:r>
              <a:rPr kumimoji="1" lang="ja-JP" altLang="en-US" sz="1400" dirty="0">
                <a:latin typeface="+mn-ea"/>
              </a:rPr>
              <a:t>線装置の使用に必要な知識を修得可能</a:t>
            </a:r>
            <a:endParaRPr kumimoji="1" lang="en-US" altLang="ja-JP" sz="1400" dirty="0">
              <a:latin typeface="+mn-ea"/>
            </a:endParaRPr>
          </a:p>
        </p:txBody>
      </p:sp>
      <p:grpSp>
        <p:nvGrpSpPr>
          <p:cNvPr id="16" name="グループ化 15">
            <a:extLst>
              <a:ext uri="{FF2B5EF4-FFF2-40B4-BE49-F238E27FC236}">
                <a16:creationId xmlns:a16="http://schemas.microsoft.com/office/drawing/2014/main" id="{7976218D-81BB-075F-4478-67BE0E87F668}"/>
              </a:ext>
            </a:extLst>
          </p:cNvPr>
          <p:cNvGrpSpPr/>
          <p:nvPr/>
        </p:nvGrpSpPr>
        <p:grpSpPr>
          <a:xfrm>
            <a:off x="264595" y="3429000"/>
            <a:ext cx="3632632" cy="3023314"/>
            <a:chOff x="264595" y="3006519"/>
            <a:chExt cx="3632632" cy="3023314"/>
          </a:xfrm>
        </p:grpSpPr>
        <p:sp>
          <p:nvSpPr>
            <p:cNvPr id="5" name="正方形/長方形 4">
              <a:extLst>
                <a:ext uri="{FF2B5EF4-FFF2-40B4-BE49-F238E27FC236}">
                  <a16:creationId xmlns:a16="http://schemas.microsoft.com/office/drawing/2014/main" id="{1281D4BF-9923-E96B-6040-A223178668D6}"/>
                </a:ext>
              </a:extLst>
            </p:cNvPr>
            <p:cNvSpPr/>
            <p:nvPr/>
          </p:nvSpPr>
          <p:spPr>
            <a:xfrm>
              <a:off x="323528" y="3284983"/>
              <a:ext cx="3573699" cy="274485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CFD219B-1FCF-890C-84CD-663BB3ABCA0E}"/>
                </a:ext>
              </a:extLst>
            </p:cNvPr>
            <p:cNvSpPr txBox="1"/>
            <p:nvPr/>
          </p:nvSpPr>
          <p:spPr>
            <a:xfrm>
              <a:off x="467545" y="3476547"/>
              <a:ext cx="2431460" cy="954107"/>
            </a:xfrm>
            <a:prstGeom prst="rect">
              <a:avLst/>
            </a:prstGeom>
            <a:noFill/>
          </p:spPr>
          <p:txBody>
            <a:bodyPr wrap="square" rtlCol="0">
              <a:spAutoFit/>
            </a:bodyPr>
            <a:lstStyle/>
            <a:p>
              <a:r>
                <a:rPr kumimoji="1" lang="en-US" altLang="ja-JP" sz="1400" dirty="0">
                  <a:latin typeface="+mn-ea"/>
                </a:rPr>
                <a:t>1. </a:t>
              </a:r>
              <a:r>
                <a:rPr kumimoji="1" lang="ja-JP" altLang="en-US" sz="1400" dirty="0">
                  <a:latin typeface="+mn-ea"/>
                </a:rPr>
                <a:t>放射線とは</a:t>
              </a:r>
              <a:endParaRPr kumimoji="1" lang="en-US" altLang="ja-JP" sz="1400" dirty="0">
                <a:latin typeface="+mn-ea"/>
              </a:endParaRPr>
            </a:p>
            <a:p>
              <a:r>
                <a:rPr kumimoji="1" lang="en-US" altLang="ja-JP" sz="1400" dirty="0">
                  <a:latin typeface="+mn-ea"/>
                </a:rPr>
                <a:t>2. </a:t>
              </a:r>
              <a:r>
                <a:rPr kumimoji="1" lang="ja-JP" altLang="en-US" sz="1400" dirty="0">
                  <a:latin typeface="+mn-ea"/>
                </a:rPr>
                <a:t>エックス線の発生方法</a:t>
              </a:r>
              <a:endParaRPr kumimoji="1" lang="en-US" altLang="ja-JP" sz="1400" dirty="0">
                <a:latin typeface="+mn-ea"/>
              </a:endParaRPr>
            </a:p>
            <a:p>
              <a:r>
                <a:rPr kumimoji="1" lang="en-US" altLang="ja-JP" sz="1400" dirty="0">
                  <a:latin typeface="+mn-ea"/>
                </a:rPr>
                <a:t>3. </a:t>
              </a:r>
              <a:r>
                <a:rPr kumimoji="1" lang="ja-JP" altLang="en-US" sz="1400" dirty="0">
                  <a:latin typeface="+mn-ea"/>
                </a:rPr>
                <a:t>エックス線の特徴</a:t>
              </a:r>
              <a:endParaRPr kumimoji="1" lang="en-US" altLang="ja-JP" sz="1400" dirty="0">
                <a:latin typeface="+mn-ea"/>
              </a:endParaRPr>
            </a:p>
            <a:p>
              <a:r>
                <a:rPr kumimoji="1" lang="en-US" altLang="ja-JP" sz="1400" dirty="0">
                  <a:latin typeface="+mn-ea"/>
                </a:rPr>
                <a:t>4. </a:t>
              </a:r>
              <a:r>
                <a:rPr kumimoji="1" lang="ja-JP" altLang="en-US" sz="1400" dirty="0">
                  <a:latin typeface="+mn-ea"/>
                </a:rPr>
                <a:t>エックス線の計測</a:t>
              </a:r>
              <a:endParaRPr kumimoji="1" lang="en-US" altLang="ja-JP" sz="1400" dirty="0">
                <a:latin typeface="+mn-ea"/>
              </a:endParaRPr>
            </a:p>
          </p:txBody>
        </p:sp>
        <p:sp>
          <p:nvSpPr>
            <p:cNvPr id="15" name="テキスト ボックス 14">
              <a:extLst>
                <a:ext uri="{FF2B5EF4-FFF2-40B4-BE49-F238E27FC236}">
                  <a16:creationId xmlns:a16="http://schemas.microsoft.com/office/drawing/2014/main" id="{E3B89000-10BF-24F8-9777-C3AF9D4D61A4}"/>
                </a:ext>
              </a:extLst>
            </p:cNvPr>
            <p:cNvSpPr txBox="1"/>
            <p:nvPr/>
          </p:nvSpPr>
          <p:spPr>
            <a:xfrm>
              <a:off x="467545" y="4635713"/>
              <a:ext cx="3429682" cy="1220847"/>
            </a:xfrm>
            <a:prstGeom prst="rect">
              <a:avLst/>
            </a:prstGeom>
            <a:noFill/>
          </p:spPr>
          <p:txBody>
            <a:bodyPr wrap="square" rtlCol="0">
              <a:spAutoFit/>
            </a:bodyPr>
            <a:lstStyle/>
            <a:p>
              <a:r>
                <a:rPr kumimoji="1" lang="en-US" altLang="ja-JP" sz="1400" dirty="0">
                  <a:latin typeface="+mn-ea"/>
                </a:rPr>
                <a:t>5. </a:t>
              </a:r>
              <a:r>
                <a:rPr kumimoji="1" lang="ja-JP" altLang="en-US" sz="1400" dirty="0">
                  <a:latin typeface="+mn-ea"/>
                </a:rPr>
                <a:t>エックス線の漏えい</a:t>
              </a:r>
              <a:endParaRPr kumimoji="1" lang="en-US" altLang="ja-JP" sz="1400" dirty="0">
                <a:latin typeface="+mn-ea"/>
              </a:endParaRPr>
            </a:p>
            <a:p>
              <a:r>
                <a:rPr kumimoji="1" lang="en-US" altLang="ja-JP" sz="1400" dirty="0">
                  <a:latin typeface="+mn-ea"/>
                </a:rPr>
                <a:t>6. </a:t>
              </a:r>
              <a:r>
                <a:rPr kumimoji="1" lang="ja-JP" altLang="en-US" sz="1400" dirty="0">
                  <a:latin typeface="+mn-ea"/>
                </a:rPr>
                <a:t>エックス線の人体に与える影響</a:t>
              </a:r>
              <a:endParaRPr kumimoji="1" lang="en-US" altLang="ja-JP" sz="1400" dirty="0">
                <a:latin typeface="+mn-ea"/>
              </a:endParaRPr>
            </a:p>
            <a:p>
              <a:r>
                <a:rPr kumimoji="1" lang="en-US" altLang="ja-JP" sz="1400" dirty="0">
                  <a:latin typeface="+mn-ea"/>
                </a:rPr>
                <a:t>7. </a:t>
              </a:r>
              <a:r>
                <a:rPr kumimoji="1" lang="ja-JP" altLang="en-US" sz="1400" dirty="0">
                  <a:latin typeface="+mn-ea"/>
                </a:rPr>
                <a:t>エックス線の防護と管理／関係法令</a:t>
              </a:r>
              <a:endParaRPr kumimoji="1" lang="en-US" altLang="ja-JP" sz="1400" dirty="0">
                <a:latin typeface="+mn-ea"/>
              </a:endParaRPr>
            </a:p>
            <a:p>
              <a:pPr>
                <a:lnSpc>
                  <a:spcPts val="400"/>
                </a:lnSpc>
              </a:pPr>
              <a:endParaRPr kumimoji="1" lang="en-US" altLang="ja-JP" sz="1400" dirty="0">
                <a:latin typeface="+mn-ea"/>
              </a:endParaRPr>
            </a:p>
            <a:p>
              <a:r>
                <a:rPr kumimoji="1" lang="ja-JP" altLang="en-US" sz="1400" dirty="0">
                  <a:latin typeface="+mn-ea"/>
                </a:rPr>
                <a:t>▶グループディスカッション</a:t>
              </a:r>
              <a:endParaRPr kumimoji="1" lang="en-US" altLang="ja-JP" sz="1400" dirty="0">
                <a:latin typeface="+mn-ea"/>
              </a:endParaRPr>
            </a:p>
            <a:p>
              <a:r>
                <a:rPr kumimoji="1" lang="ja-JP" altLang="en-US" sz="1400" dirty="0">
                  <a:latin typeface="+mn-ea"/>
                </a:rPr>
                <a:t>▶質疑応答</a:t>
              </a:r>
              <a:endParaRPr kumimoji="1" lang="en-US" altLang="ja-JP" sz="1400" dirty="0">
                <a:latin typeface="+mn-ea"/>
              </a:endParaRPr>
            </a:p>
          </p:txBody>
        </p:sp>
        <p:sp>
          <p:nvSpPr>
            <p:cNvPr id="6" name="テキスト ボックス 5">
              <a:extLst>
                <a:ext uri="{FF2B5EF4-FFF2-40B4-BE49-F238E27FC236}">
                  <a16:creationId xmlns:a16="http://schemas.microsoft.com/office/drawing/2014/main" id="{00683CDB-BE51-3229-0589-F80281710909}"/>
                </a:ext>
              </a:extLst>
            </p:cNvPr>
            <p:cNvSpPr txBox="1"/>
            <p:nvPr/>
          </p:nvSpPr>
          <p:spPr>
            <a:xfrm>
              <a:off x="264595" y="3006519"/>
              <a:ext cx="1571101" cy="310272"/>
            </a:xfrm>
            <a:prstGeom prst="rect">
              <a:avLst/>
            </a:prstGeom>
            <a:noFill/>
          </p:spPr>
          <p:txBody>
            <a:bodyPr wrap="square" rtlCol="0">
              <a:spAutoFit/>
            </a:bodyPr>
            <a:lstStyle/>
            <a:p>
              <a:r>
                <a:rPr kumimoji="1" lang="ja-JP" altLang="en-US" sz="1400" dirty="0"/>
                <a:t>プログラム</a:t>
              </a:r>
            </a:p>
          </p:txBody>
        </p:sp>
        <p:sp>
          <p:nvSpPr>
            <p:cNvPr id="8" name="正方形/長方形 7">
              <a:extLst>
                <a:ext uri="{FF2B5EF4-FFF2-40B4-BE49-F238E27FC236}">
                  <a16:creationId xmlns:a16="http://schemas.microsoft.com/office/drawing/2014/main" id="{48F344F0-C68A-A898-DDA3-84EE354B8E06}"/>
                </a:ext>
              </a:extLst>
            </p:cNvPr>
            <p:cNvSpPr/>
            <p:nvPr/>
          </p:nvSpPr>
          <p:spPr>
            <a:xfrm>
              <a:off x="467544" y="3429001"/>
              <a:ext cx="3240194" cy="1051602"/>
            </a:xfrm>
            <a:prstGeom prst="rect">
              <a:avLst/>
            </a:prstGeom>
            <a:noFill/>
            <a:ln w="952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03470EA-3BBC-BE37-CE30-AB973A422695}"/>
                </a:ext>
              </a:extLst>
            </p:cNvPr>
            <p:cNvSpPr/>
            <p:nvPr/>
          </p:nvSpPr>
          <p:spPr>
            <a:xfrm>
              <a:off x="467544" y="4581128"/>
              <a:ext cx="3240194" cy="1296144"/>
            </a:xfrm>
            <a:prstGeom prst="rect">
              <a:avLst/>
            </a:prstGeom>
            <a:noFill/>
            <a:ln w="952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9DC4C21-BAB0-7C59-E83C-88FF89B6C1CF}"/>
                </a:ext>
              </a:extLst>
            </p:cNvPr>
            <p:cNvSpPr txBox="1"/>
            <p:nvPr/>
          </p:nvSpPr>
          <p:spPr>
            <a:xfrm>
              <a:off x="2650463" y="4208240"/>
              <a:ext cx="1057275" cy="276999"/>
            </a:xfrm>
            <a:prstGeom prst="rect">
              <a:avLst/>
            </a:prstGeom>
            <a:noFill/>
          </p:spPr>
          <p:txBody>
            <a:bodyPr wrap="square" rtlCol="0">
              <a:spAutoFit/>
            </a:bodyPr>
            <a:lstStyle/>
            <a:p>
              <a:pPr algn="r"/>
              <a:r>
                <a:rPr kumimoji="1" lang="ja-JP" altLang="en-US" sz="1200" spc="-100" dirty="0">
                  <a:latin typeface="+mn-ea"/>
                </a:rPr>
                <a:t>約</a:t>
              </a:r>
              <a:r>
                <a:rPr kumimoji="1" lang="en-US" altLang="ja-JP" sz="1200" spc="-100" dirty="0">
                  <a:latin typeface="+mn-ea"/>
                </a:rPr>
                <a:t>1.5</a:t>
              </a:r>
              <a:r>
                <a:rPr kumimoji="1" lang="ja-JP" altLang="en-US" sz="1200" spc="-100" dirty="0">
                  <a:latin typeface="+mn-ea"/>
                </a:rPr>
                <a:t>時間</a:t>
              </a:r>
            </a:p>
          </p:txBody>
        </p:sp>
        <p:sp>
          <p:nvSpPr>
            <p:cNvPr id="12" name="テキスト ボックス 11">
              <a:extLst>
                <a:ext uri="{FF2B5EF4-FFF2-40B4-BE49-F238E27FC236}">
                  <a16:creationId xmlns:a16="http://schemas.microsoft.com/office/drawing/2014/main" id="{07287B54-D6E0-3521-5B6F-3B832DBABCD7}"/>
                </a:ext>
              </a:extLst>
            </p:cNvPr>
            <p:cNvSpPr txBox="1"/>
            <p:nvPr/>
          </p:nvSpPr>
          <p:spPr>
            <a:xfrm>
              <a:off x="2650629" y="5600273"/>
              <a:ext cx="1057275" cy="276999"/>
            </a:xfrm>
            <a:prstGeom prst="rect">
              <a:avLst/>
            </a:prstGeom>
            <a:noFill/>
          </p:spPr>
          <p:txBody>
            <a:bodyPr wrap="square" rtlCol="0">
              <a:spAutoFit/>
            </a:bodyPr>
            <a:lstStyle/>
            <a:p>
              <a:pPr algn="r"/>
              <a:r>
                <a:rPr kumimoji="1" lang="ja-JP" altLang="en-US" sz="1200" spc="-100" dirty="0">
                  <a:latin typeface="+mn-ea"/>
                </a:rPr>
                <a:t>約</a:t>
              </a:r>
              <a:r>
                <a:rPr kumimoji="1" lang="en-US" altLang="ja-JP" sz="1200" spc="-100" dirty="0">
                  <a:latin typeface="+mn-ea"/>
                </a:rPr>
                <a:t>2</a:t>
              </a:r>
              <a:r>
                <a:rPr kumimoji="1" lang="ja-JP" altLang="en-US" sz="1200" spc="-100" dirty="0">
                  <a:latin typeface="+mn-ea"/>
                </a:rPr>
                <a:t>時間</a:t>
              </a:r>
            </a:p>
          </p:txBody>
        </p:sp>
      </p:grpSp>
      <p:sp>
        <p:nvSpPr>
          <p:cNvPr id="13" name="四角形: 角を丸くする 12">
            <a:extLst>
              <a:ext uri="{FF2B5EF4-FFF2-40B4-BE49-F238E27FC236}">
                <a16:creationId xmlns:a16="http://schemas.microsoft.com/office/drawing/2014/main" id="{6B487980-04C7-E7A1-AED0-8EC079587AF6}"/>
              </a:ext>
            </a:extLst>
          </p:cNvPr>
          <p:cNvSpPr/>
          <p:nvPr/>
        </p:nvSpPr>
        <p:spPr>
          <a:xfrm>
            <a:off x="264595" y="1275010"/>
            <a:ext cx="4104456" cy="404107"/>
          </a:xfrm>
          <a:prstGeom prst="roundRect">
            <a:avLst>
              <a:gd name="adj" fmla="val 19382"/>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t>エックス線機器取扱者のための安全講習会</a:t>
            </a:r>
          </a:p>
        </p:txBody>
      </p:sp>
      <p:sp>
        <p:nvSpPr>
          <p:cNvPr id="18" name="テキスト ボックス 17">
            <a:extLst>
              <a:ext uri="{FF2B5EF4-FFF2-40B4-BE49-F238E27FC236}">
                <a16:creationId xmlns:a16="http://schemas.microsoft.com/office/drawing/2014/main" id="{74BA6E1A-8389-F32A-FBD0-DF2D67F1345C}"/>
              </a:ext>
            </a:extLst>
          </p:cNvPr>
          <p:cNvSpPr txBox="1"/>
          <p:nvPr/>
        </p:nvSpPr>
        <p:spPr>
          <a:xfrm>
            <a:off x="191706" y="897521"/>
            <a:ext cx="4931334" cy="338554"/>
          </a:xfrm>
          <a:prstGeom prst="rect">
            <a:avLst/>
          </a:prstGeom>
          <a:noFill/>
        </p:spPr>
        <p:txBody>
          <a:bodyPr wrap="square" rtlCol="0">
            <a:spAutoFit/>
          </a:bodyPr>
          <a:lstStyle/>
          <a:p>
            <a:r>
              <a:rPr kumimoji="1" lang="ja-JP" altLang="en-US" sz="1600" b="1" spc="100" dirty="0">
                <a:latin typeface="+mn-ea"/>
              </a:rPr>
              <a:t>日本検査機器工業会 （</a:t>
            </a:r>
            <a:r>
              <a:rPr kumimoji="1" lang="en-US" altLang="ja-JP" sz="1600" b="1" spc="-100" dirty="0">
                <a:latin typeface="+mn-ea"/>
              </a:rPr>
              <a:t>JIMA</a:t>
            </a:r>
            <a:r>
              <a:rPr kumimoji="1" lang="ja-JP" altLang="en-US" sz="1600" b="1" spc="100" dirty="0">
                <a:latin typeface="+mn-ea"/>
              </a:rPr>
              <a:t>） </a:t>
            </a:r>
            <a:endParaRPr kumimoji="1" lang="ja-JP" altLang="en-US" sz="1600" dirty="0"/>
          </a:p>
        </p:txBody>
      </p:sp>
    </p:spTree>
    <p:extLst>
      <p:ext uri="{BB962C8B-B14F-4D97-AF65-F5344CB8AC3E}">
        <p14:creationId xmlns:p14="http://schemas.microsoft.com/office/powerpoint/2010/main" val="232812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QR コード&#10;&#10;AI 生成コンテンツは誤りを含む可能性があります。">
            <a:extLst>
              <a:ext uri="{FF2B5EF4-FFF2-40B4-BE49-F238E27FC236}">
                <a16:creationId xmlns:a16="http://schemas.microsoft.com/office/drawing/2014/main" id="{2B57E31C-2F4A-2929-74FF-73DA5EF7A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459" y="5548209"/>
            <a:ext cx="846529" cy="846529"/>
          </a:xfrm>
          <a:prstGeom prst="rect">
            <a:avLst/>
          </a:prstGeom>
        </p:spPr>
      </p:pic>
      <p:sp>
        <p:nvSpPr>
          <p:cNvPr id="2" name="正方形/長方形 1">
            <a:extLst>
              <a:ext uri="{FF2B5EF4-FFF2-40B4-BE49-F238E27FC236}">
                <a16:creationId xmlns:a16="http://schemas.microsoft.com/office/drawing/2014/main" id="{5FE8F449-EF44-14A7-57E0-D875F6731C50}"/>
              </a:ext>
            </a:extLst>
          </p:cNvPr>
          <p:cNvSpPr/>
          <p:nvPr/>
        </p:nvSpPr>
        <p:spPr>
          <a:xfrm>
            <a:off x="107504" y="129833"/>
            <a:ext cx="799288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spc="100" dirty="0">
                <a:latin typeface="+mn-ea"/>
              </a:rPr>
              <a:t> 環境省の資料で調べる</a:t>
            </a:r>
          </a:p>
        </p:txBody>
      </p:sp>
      <p:sp>
        <p:nvSpPr>
          <p:cNvPr id="5" name="正方形/長方形 4">
            <a:extLst>
              <a:ext uri="{FF2B5EF4-FFF2-40B4-BE49-F238E27FC236}">
                <a16:creationId xmlns:a16="http://schemas.microsoft.com/office/drawing/2014/main" id="{210B92A8-0740-8066-6B98-B8A152789ECF}"/>
              </a:ext>
            </a:extLst>
          </p:cNvPr>
          <p:cNvSpPr/>
          <p:nvPr/>
        </p:nvSpPr>
        <p:spPr>
          <a:xfrm>
            <a:off x="8174460" y="129833"/>
            <a:ext cx="862037" cy="4788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en-US" altLang="ja-JP" sz="2000" b="1" spc="-100" dirty="0">
                <a:latin typeface="+mn-ea"/>
              </a:rPr>
              <a:t>05</a:t>
            </a:r>
            <a:endParaRPr kumimoji="1" lang="ja-JP" altLang="en-US" sz="2000" b="1" spc="-100" dirty="0">
              <a:latin typeface="+mn-ea"/>
            </a:endParaRPr>
          </a:p>
        </p:txBody>
      </p:sp>
      <p:sp>
        <p:nvSpPr>
          <p:cNvPr id="7" name="四角形: 角を丸くする 6">
            <a:extLst>
              <a:ext uri="{FF2B5EF4-FFF2-40B4-BE49-F238E27FC236}">
                <a16:creationId xmlns:a16="http://schemas.microsoft.com/office/drawing/2014/main" id="{568388A9-1848-9130-79ED-DF49080BEF4B}"/>
              </a:ext>
            </a:extLst>
          </p:cNvPr>
          <p:cNvSpPr/>
          <p:nvPr/>
        </p:nvSpPr>
        <p:spPr>
          <a:xfrm>
            <a:off x="323529" y="980727"/>
            <a:ext cx="6480720" cy="404107"/>
          </a:xfrm>
          <a:prstGeom prst="roundRect">
            <a:avLst>
              <a:gd name="adj" fmla="val 19382"/>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600" b="1" dirty="0">
                <a:latin typeface="+mn-ea"/>
              </a:rPr>
              <a:t>放射線による健康影響等に関する統一的な基礎資料 （令和</a:t>
            </a:r>
            <a:r>
              <a:rPr kumimoji="1" lang="en-US" altLang="ja-JP" sz="1600" b="1" dirty="0">
                <a:latin typeface="+mn-ea"/>
              </a:rPr>
              <a:t>6</a:t>
            </a:r>
            <a:r>
              <a:rPr kumimoji="1" lang="ja-JP" altLang="en-US" sz="1600" b="1" dirty="0">
                <a:latin typeface="+mn-ea"/>
              </a:rPr>
              <a:t>年度版）</a:t>
            </a:r>
          </a:p>
        </p:txBody>
      </p:sp>
      <p:sp>
        <p:nvSpPr>
          <p:cNvPr id="8" name="テキスト ボックス 7">
            <a:extLst>
              <a:ext uri="{FF2B5EF4-FFF2-40B4-BE49-F238E27FC236}">
                <a16:creationId xmlns:a16="http://schemas.microsoft.com/office/drawing/2014/main" id="{7821A2DF-476C-98AC-3EE4-DDA384EA44F6}"/>
              </a:ext>
            </a:extLst>
          </p:cNvPr>
          <p:cNvSpPr txBox="1"/>
          <p:nvPr/>
        </p:nvSpPr>
        <p:spPr>
          <a:xfrm>
            <a:off x="304058" y="1481767"/>
            <a:ext cx="8516414" cy="823495"/>
          </a:xfrm>
          <a:prstGeom prst="rect">
            <a:avLst/>
          </a:prstGeom>
          <a:noFill/>
        </p:spPr>
        <p:txBody>
          <a:bodyPr wrap="square" rtlCol="0">
            <a:spAutoFit/>
          </a:bodyPr>
          <a:lstStyle/>
          <a:p>
            <a:pPr>
              <a:lnSpc>
                <a:spcPts val="2000"/>
              </a:lnSpc>
            </a:pPr>
            <a:r>
              <a:rPr kumimoji="1" lang="ja-JP" altLang="en-US" sz="1400" dirty="0">
                <a:latin typeface="+mn-ea"/>
              </a:rPr>
              <a:t>環境省が放射線に関する正確で分かりやすい情報を提供するために作成している資料（上下</a:t>
            </a:r>
            <a:r>
              <a:rPr kumimoji="1" lang="en-US" altLang="ja-JP" sz="1400" dirty="0">
                <a:latin typeface="+mn-ea"/>
              </a:rPr>
              <a:t>2</a:t>
            </a:r>
            <a:r>
              <a:rPr kumimoji="1" lang="ja-JP" altLang="en-US" sz="1400" dirty="0">
                <a:latin typeface="+mn-ea"/>
              </a:rPr>
              <a:t>巻</a:t>
            </a:r>
            <a:r>
              <a:rPr kumimoji="1" lang="en-US" altLang="ja-JP" sz="1400" baseline="30000" dirty="0">
                <a:latin typeface="+mn-ea"/>
              </a:rPr>
              <a:t>※</a:t>
            </a:r>
            <a:r>
              <a:rPr kumimoji="1" lang="ja-JP" altLang="en-US" sz="1400" dirty="0">
                <a:latin typeface="+mn-ea"/>
              </a:rPr>
              <a:t>）。放射線</a:t>
            </a:r>
            <a:endParaRPr kumimoji="1" lang="en-US" altLang="ja-JP" sz="1400" dirty="0">
              <a:latin typeface="+mn-ea"/>
            </a:endParaRPr>
          </a:p>
          <a:p>
            <a:pPr>
              <a:lnSpc>
                <a:spcPts val="2000"/>
              </a:lnSpc>
            </a:pPr>
            <a:r>
              <a:rPr kumimoji="1" lang="ja-JP" altLang="en-US" sz="1400" spc="20" dirty="0">
                <a:latin typeface="+mn-ea"/>
              </a:rPr>
              <a:t>の基礎知識や健康影響、東京電力福島第一原発事故後の状況など、関係省庁が発信する情報を集約（毎年</a:t>
            </a:r>
            <a:endParaRPr kumimoji="1" lang="en-US" altLang="ja-JP" sz="1400" spc="20" dirty="0">
              <a:latin typeface="+mn-ea"/>
            </a:endParaRPr>
          </a:p>
          <a:p>
            <a:pPr>
              <a:lnSpc>
                <a:spcPts val="2000"/>
              </a:lnSpc>
            </a:pPr>
            <a:r>
              <a:rPr kumimoji="1" lang="ja-JP" altLang="en-US" sz="1400" dirty="0">
                <a:latin typeface="+mn-ea"/>
              </a:rPr>
              <a:t>データ更新や最新情報の見直しを実施）。専門家向け資料としても活用されています。</a:t>
            </a:r>
          </a:p>
        </p:txBody>
      </p:sp>
      <p:sp>
        <p:nvSpPr>
          <p:cNvPr id="12" name="テキスト ボックス 11">
            <a:extLst>
              <a:ext uri="{FF2B5EF4-FFF2-40B4-BE49-F238E27FC236}">
                <a16:creationId xmlns:a16="http://schemas.microsoft.com/office/drawing/2014/main" id="{A1276B93-3F77-D9B5-5AEC-9AF9E3440755}"/>
              </a:ext>
            </a:extLst>
          </p:cNvPr>
          <p:cNvSpPr txBox="1"/>
          <p:nvPr/>
        </p:nvSpPr>
        <p:spPr>
          <a:xfrm>
            <a:off x="4214515" y="5795972"/>
            <a:ext cx="2592288" cy="646331"/>
          </a:xfrm>
          <a:prstGeom prst="rect">
            <a:avLst/>
          </a:prstGeom>
          <a:noFill/>
        </p:spPr>
        <p:txBody>
          <a:bodyPr wrap="square" rtlCol="0">
            <a:spAutoFit/>
          </a:bodyPr>
          <a:lstStyle/>
          <a:p>
            <a:r>
              <a:rPr lang="en-US" altLang="ja-JP" sz="1200" dirty="0">
                <a:latin typeface="+mn-ea"/>
              </a:rPr>
              <a:t>1</a:t>
            </a:r>
            <a:r>
              <a:rPr lang="ja-JP" altLang="en-US" sz="1200" dirty="0">
                <a:latin typeface="+mn-ea"/>
              </a:rPr>
              <a:t>テーマ</a:t>
            </a:r>
            <a:r>
              <a:rPr lang="en-US" altLang="ja-JP" sz="1200" dirty="0">
                <a:latin typeface="+mn-ea"/>
              </a:rPr>
              <a:t>1</a:t>
            </a:r>
            <a:r>
              <a:rPr lang="ja-JP" altLang="en-US" sz="1200" dirty="0">
                <a:latin typeface="+mn-ea"/>
              </a:rPr>
              <a:t>ページ構成</a:t>
            </a:r>
            <a:endParaRPr lang="en-US" altLang="ja-JP" sz="1200" dirty="0">
              <a:latin typeface="+mn-ea"/>
            </a:endParaRPr>
          </a:p>
          <a:p>
            <a:r>
              <a:rPr lang="ja-JP" altLang="en-US" sz="1200" dirty="0">
                <a:latin typeface="+mn-ea"/>
              </a:rPr>
              <a:t>必要な部分だけダウンロードして</a:t>
            </a:r>
            <a:endParaRPr lang="en-US" altLang="ja-JP" sz="1200" dirty="0">
              <a:latin typeface="+mn-ea"/>
            </a:endParaRPr>
          </a:p>
          <a:p>
            <a:r>
              <a:rPr lang="ja-JP" altLang="en-US" sz="1200" dirty="0">
                <a:latin typeface="+mn-ea"/>
              </a:rPr>
              <a:t>教材としても活用可能</a:t>
            </a:r>
            <a:endParaRPr lang="en-US" altLang="ja-JP" sz="1200" dirty="0">
              <a:latin typeface="+mn-ea"/>
            </a:endParaRPr>
          </a:p>
        </p:txBody>
      </p:sp>
      <p:graphicFrame>
        <p:nvGraphicFramePr>
          <p:cNvPr id="21" name="表 20">
            <a:extLst>
              <a:ext uri="{FF2B5EF4-FFF2-40B4-BE49-F238E27FC236}">
                <a16:creationId xmlns:a16="http://schemas.microsoft.com/office/drawing/2014/main" id="{0F9D78B6-F28B-07F0-CE12-0B3FF1B8370F}"/>
              </a:ext>
            </a:extLst>
          </p:cNvPr>
          <p:cNvGraphicFramePr>
            <a:graphicFrameLocks noGrp="1"/>
          </p:cNvGraphicFramePr>
          <p:nvPr>
            <p:extLst>
              <p:ext uri="{D42A27DB-BD31-4B8C-83A1-F6EECF244321}">
                <p14:modId xmlns:p14="http://schemas.microsoft.com/office/powerpoint/2010/main" val="1054385207"/>
              </p:ext>
            </p:extLst>
          </p:nvPr>
        </p:nvGraphicFramePr>
        <p:xfrm>
          <a:off x="394742" y="2913911"/>
          <a:ext cx="3529186" cy="2800190"/>
        </p:xfrm>
        <a:graphic>
          <a:graphicData uri="http://schemas.openxmlformats.org/drawingml/2006/table">
            <a:tbl>
              <a:tblPr firstRow="1" bandRow="1">
                <a:tableStyleId>{5940675A-B579-460E-94D1-54222C63F5DA}</a:tableStyleId>
              </a:tblPr>
              <a:tblGrid>
                <a:gridCol w="754319">
                  <a:extLst>
                    <a:ext uri="{9D8B030D-6E8A-4147-A177-3AD203B41FA5}">
                      <a16:colId xmlns:a16="http://schemas.microsoft.com/office/drawing/2014/main" val="380472135"/>
                    </a:ext>
                  </a:extLst>
                </a:gridCol>
                <a:gridCol w="2774867">
                  <a:extLst>
                    <a:ext uri="{9D8B030D-6E8A-4147-A177-3AD203B41FA5}">
                      <a16:colId xmlns:a16="http://schemas.microsoft.com/office/drawing/2014/main" val="2259081725"/>
                    </a:ext>
                  </a:extLst>
                </a:gridCol>
              </a:tblGrid>
              <a:tr h="280019">
                <a:tc>
                  <a:txBody>
                    <a:bodyPr/>
                    <a:lstStyle/>
                    <a:p>
                      <a:pPr algn="dist"/>
                      <a:r>
                        <a:rPr kumimoji="1" lang="ja-JP" altLang="en-US" sz="1200" dirty="0">
                          <a:latin typeface="+mn-ea"/>
                        </a:rPr>
                        <a:t>第</a:t>
                      </a:r>
                      <a:r>
                        <a:rPr kumimoji="1" lang="en-US" altLang="ja-JP" sz="1200" dirty="0">
                          <a:latin typeface="+mn-ea"/>
                        </a:rPr>
                        <a:t>1</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放射線の基礎知識</a:t>
                      </a:r>
                      <a:endParaRPr kumimoji="1" lang="ja-JP" altLang="en-US" sz="1200" dirty="0"/>
                    </a:p>
                  </a:txBody>
                  <a:tcPr>
                    <a:solidFill>
                      <a:schemeClr val="bg1">
                        <a:lumMod val="85000"/>
                      </a:schemeClr>
                    </a:solidFill>
                  </a:tcPr>
                </a:tc>
                <a:extLst>
                  <a:ext uri="{0D108BD9-81ED-4DB2-BD59-A6C34878D82A}">
                    <a16:rowId xmlns:a16="http://schemas.microsoft.com/office/drawing/2014/main" val="1887824095"/>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2</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放射線による被ばく</a:t>
                      </a:r>
                      <a:endParaRPr kumimoji="1" lang="ja-JP" altLang="en-US" sz="1200" dirty="0"/>
                    </a:p>
                  </a:txBody>
                  <a:tcPr>
                    <a:solidFill>
                      <a:schemeClr val="bg1">
                        <a:lumMod val="85000"/>
                      </a:schemeClr>
                    </a:solidFill>
                  </a:tcPr>
                </a:tc>
                <a:extLst>
                  <a:ext uri="{0D108BD9-81ED-4DB2-BD59-A6C34878D82A}">
                    <a16:rowId xmlns:a16="http://schemas.microsoft.com/office/drawing/2014/main" val="1831560466"/>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3</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放射線による健康影響</a:t>
                      </a:r>
                      <a:endParaRPr kumimoji="1" lang="ja-JP" altLang="en-US" sz="1200" dirty="0"/>
                    </a:p>
                  </a:txBody>
                  <a:tcPr>
                    <a:solidFill>
                      <a:schemeClr val="bg1">
                        <a:lumMod val="85000"/>
                      </a:schemeClr>
                    </a:solidFill>
                  </a:tcPr>
                </a:tc>
                <a:extLst>
                  <a:ext uri="{0D108BD9-81ED-4DB2-BD59-A6C34878D82A}">
                    <a16:rowId xmlns:a16="http://schemas.microsoft.com/office/drawing/2014/main" val="1595102171"/>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4</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防護の考え方</a:t>
                      </a:r>
                    </a:p>
                  </a:txBody>
                  <a:tcPr>
                    <a:solidFill>
                      <a:schemeClr val="bg1">
                        <a:lumMod val="85000"/>
                      </a:schemeClr>
                    </a:solidFill>
                  </a:tcPr>
                </a:tc>
                <a:extLst>
                  <a:ext uri="{0D108BD9-81ED-4DB2-BD59-A6C34878D82A}">
                    <a16:rowId xmlns:a16="http://schemas.microsoft.com/office/drawing/2014/main" val="3985503624"/>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5</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国際機関による評価</a:t>
                      </a:r>
                      <a:endParaRPr kumimoji="1" lang="ja-JP" altLang="en-US" sz="1200" dirty="0"/>
                    </a:p>
                  </a:txBody>
                  <a:tcPr>
                    <a:solidFill>
                      <a:schemeClr val="bg1">
                        <a:lumMod val="85000"/>
                      </a:schemeClr>
                    </a:solidFill>
                  </a:tcPr>
                </a:tc>
                <a:extLst>
                  <a:ext uri="{0D108BD9-81ED-4DB2-BD59-A6C34878D82A}">
                    <a16:rowId xmlns:a16="http://schemas.microsoft.com/office/drawing/2014/main" val="3688394471"/>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6</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事故の状況</a:t>
                      </a:r>
                      <a:endParaRPr kumimoji="1" lang="ja-JP" altLang="en-US" sz="1200" dirty="0"/>
                    </a:p>
                  </a:txBody>
                  <a:tcPr>
                    <a:solidFill>
                      <a:schemeClr val="bg1">
                        <a:lumMod val="85000"/>
                      </a:schemeClr>
                    </a:solidFill>
                  </a:tcPr>
                </a:tc>
                <a:extLst>
                  <a:ext uri="{0D108BD9-81ED-4DB2-BD59-A6C34878D82A}">
                    <a16:rowId xmlns:a16="http://schemas.microsoft.com/office/drawing/2014/main" val="3788965458"/>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7</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環境モニタリング</a:t>
                      </a:r>
                    </a:p>
                  </a:txBody>
                  <a:tcPr>
                    <a:solidFill>
                      <a:schemeClr val="bg1">
                        <a:lumMod val="85000"/>
                      </a:schemeClr>
                    </a:solidFill>
                  </a:tcPr>
                </a:tc>
                <a:extLst>
                  <a:ext uri="{0D108BD9-81ED-4DB2-BD59-A6C34878D82A}">
                    <a16:rowId xmlns:a16="http://schemas.microsoft.com/office/drawing/2014/main" val="2732390945"/>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8</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食品中の放射性物質</a:t>
                      </a:r>
                      <a:endParaRPr kumimoji="1" lang="ja-JP" altLang="en-US" sz="1200" dirty="0"/>
                    </a:p>
                  </a:txBody>
                  <a:tcPr>
                    <a:solidFill>
                      <a:schemeClr val="bg1">
                        <a:lumMod val="85000"/>
                      </a:schemeClr>
                    </a:solidFill>
                  </a:tcPr>
                </a:tc>
                <a:extLst>
                  <a:ext uri="{0D108BD9-81ED-4DB2-BD59-A6C34878D82A}">
                    <a16:rowId xmlns:a16="http://schemas.microsoft.com/office/drawing/2014/main" val="2854016599"/>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9</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事故からの環境再生に向けた取組</a:t>
                      </a:r>
                      <a:endParaRPr kumimoji="1" lang="ja-JP" altLang="en-US" sz="1200" dirty="0"/>
                    </a:p>
                  </a:txBody>
                  <a:tcPr>
                    <a:solidFill>
                      <a:schemeClr val="bg1">
                        <a:lumMod val="85000"/>
                      </a:schemeClr>
                    </a:solidFill>
                  </a:tcPr>
                </a:tc>
                <a:extLst>
                  <a:ext uri="{0D108BD9-81ED-4DB2-BD59-A6C34878D82A}">
                    <a16:rowId xmlns:a16="http://schemas.microsoft.com/office/drawing/2014/main" val="1058358413"/>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10</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健康管理</a:t>
                      </a:r>
                      <a:endParaRPr kumimoji="1" lang="ja-JP" altLang="en-US" sz="1200" dirty="0"/>
                    </a:p>
                  </a:txBody>
                  <a:tcPr>
                    <a:solidFill>
                      <a:schemeClr val="bg1">
                        <a:lumMod val="85000"/>
                      </a:schemeClr>
                    </a:solidFill>
                  </a:tcPr>
                </a:tc>
                <a:extLst>
                  <a:ext uri="{0D108BD9-81ED-4DB2-BD59-A6C34878D82A}">
                    <a16:rowId xmlns:a16="http://schemas.microsoft.com/office/drawing/2014/main" val="333478625"/>
                  </a:ext>
                </a:extLst>
              </a:tr>
            </a:tbl>
          </a:graphicData>
        </a:graphic>
      </p:graphicFrame>
      <p:pic>
        <p:nvPicPr>
          <p:cNvPr id="22" name="Picture 2" descr="環境省：Ministry of the Environment">
            <a:extLst>
              <a:ext uri="{FF2B5EF4-FFF2-40B4-BE49-F238E27FC236}">
                <a16:creationId xmlns:a16="http://schemas.microsoft.com/office/drawing/2014/main" id="{C24FB3C0-A9B5-F971-4EBE-1A54A5ECD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317" y="5926112"/>
            <a:ext cx="1149575" cy="426985"/>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descr="ダイアグラム&#10;&#10;AI 生成コンテンツは誤りを含む可能性があります。">
            <a:extLst>
              <a:ext uri="{FF2B5EF4-FFF2-40B4-BE49-F238E27FC236}">
                <a16:creationId xmlns:a16="http://schemas.microsoft.com/office/drawing/2014/main" id="{19037CC7-8719-9F0A-AF94-7BD9E5628FAE}"/>
              </a:ext>
            </a:extLst>
          </p:cNvPr>
          <p:cNvPicPr>
            <a:picLocks noChangeAspect="1"/>
          </p:cNvPicPr>
          <p:nvPr/>
        </p:nvPicPr>
        <p:blipFill>
          <a:blip r:embed="rId4"/>
          <a:stretch>
            <a:fillRect/>
          </a:stretch>
        </p:blipFill>
        <p:spPr>
          <a:xfrm>
            <a:off x="4286129" y="2901179"/>
            <a:ext cx="2449061" cy="2812922"/>
          </a:xfrm>
          <a:prstGeom prst="rect">
            <a:avLst/>
          </a:prstGeom>
        </p:spPr>
      </p:pic>
      <p:sp>
        <p:nvSpPr>
          <p:cNvPr id="30" name="テキスト ボックス 29">
            <a:extLst>
              <a:ext uri="{FF2B5EF4-FFF2-40B4-BE49-F238E27FC236}">
                <a16:creationId xmlns:a16="http://schemas.microsoft.com/office/drawing/2014/main" id="{34554143-5F22-ADAA-D451-748C4672B14E}"/>
              </a:ext>
            </a:extLst>
          </p:cNvPr>
          <p:cNvSpPr txBox="1"/>
          <p:nvPr/>
        </p:nvSpPr>
        <p:spPr>
          <a:xfrm>
            <a:off x="284948" y="2636912"/>
            <a:ext cx="2880320" cy="276999"/>
          </a:xfrm>
          <a:prstGeom prst="rect">
            <a:avLst/>
          </a:prstGeom>
          <a:noFill/>
        </p:spPr>
        <p:txBody>
          <a:bodyPr wrap="square" rtlCol="0">
            <a:spAutoFit/>
          </a:bodyPr>
          <a:lstStyle/>
          <a:p>
            <a:r>
              <a:rPr kumimoji="1" lang="ja-JP" altLang="en-US" sz="1200" b="1" dirty="0">
                <a:latin typeface="+mn-ea"/>
              </a:rPr>
              <a:t>上巻 「放射線の基礎知識と健康影響」</a:t>
            </a:r>
          </a:p>
        </p:txBody>
      </p:sp>
      <p:sp>
        <p:nvSpPr>
          <p:cNvPr id="31" name="テキスト ボックス 30">
            <a:extLst>
              <a:ext uri="{FF2B5EF4-FFF2-40B4-BE49-F238E27FC236}">
                <a16:creationId xmlns:a16="http://schemas.microsoft.com/office/drawing/2014/main" id="{1452B6AD-2519-66C4-386A-365130411A9E}"/>
              </a:ext>
            </a:extLst>
          </p:cNvPr>
          <p:cNvSpPr txBox="1"/>
          <p:nvPr/>
        </p:nvSpPr>
        <p:spPr>
          <a:xfrm>
            <a:off x="2627784" y="2235118"/>
            <a:ext cx="6120680" cy="253916"/>
          </a:xfrm>
          <a:prstGeom prst="rect">
            <a:avLst/>
          </a:prstGeom>
          <a:noFill/>
        </p:spPr>
        <p:txBody>
          <a:bodyPr wrap="square" rtlCol="0">
            <a:spAutoFit/>
          </a:bodyPr>
          <a:lstStyle/>
          <a:p>
            <a:pPr algn="r"/>
            <a:r>
              <a:rPr kumimoji="1" lang="en-US" altLang="ja-JP" sz="1050" spc="-100" dirty="0">
                <a:latin typeface="+mn-ea"/>
              </a:rPr>
              <a:t>※</a:t>
            </a:r>
            <a:r>
              <a:rPr kumimoji="1" lang="ja-JP" altLang="en-US" sz="1050" spc="-100" dirty="0">
                <a:latin typeface="+mn-ea"/>
              </a:rPr>
              <a:t>上巻 「放射線の基礎知識と健康影響」　下巻 「東京電力福島第一原発事故とその後の推移（省庁等の取組）」</a:t>
            </a:r>
          </a:p>
        </p:txBody>
      </p:sp>
      <p:sp>
        <p:nvSpPr>
          <p:cNvPr id="32" name="テキスト ボックス 31">
            <a:extLst>
              <a:ext uri="{FF2B5EF4-FFF2-40B4-BE49-F238E27FC236}">
                <a16:creationId xmlns:a16="http://schemas.microsoft.com/office/drawing/2014/main" id="{EE341C41-975E-654B-775B-1EC83276F7E0}"/>
              </a:ext>
            </a:extLst>
          </p:cNvPr>
          <p:cNvSpPr txBox="1"/>
          <p:nvPr/>
        </p:nvSpPr>
        <p:spPr>
          <a:xfrm>
            <a:off x="6994536" y="6366340"/>
            <a:ext cx="2092338" cy="369332"/>
          </a:xfrm>
          <a:prstGeom prst="rect">
            <a:avLst/>
          </a:prstGeom>
          <a:noFill/>
        </p:spPr>
        <p:txBody>
          <a:bodyPr wrap="square" rtlCol="0">
            <a:spAutoFit/>
          </a:bodyPr>
          <a:lstStyle/>
          <a:p>
            <a:r>
              <a:rPr kumimoji="1" lang="en-US" altLang="ja-JP" sz="900" dirty="0">
                <a:latin typeface="+mn-ea"/>
              </a:rPr>
              <a:t>https://www.env.go.jp/chemi/rhm/current-kisoshiryo.html</a:t>
            </a:r>
            <a:endParaRPr kumimoji="1" lang="ja-JP" altLang="en-US" sz="900" dirty="0">
              <a:latin typeface="+mn-ea"/>
            </a:endParaRPr>
          </a:p>
        </p:txBody>
      </p:sp>
    </p:spTree>
    <p:extLst>
      <p:ext uri="{BB962C8B-B14F-4D97-AF65-F5344CB8AC3E}">
        <p14:creationId xmlns:p14="http://schemas.microsoft.com/office/powerpoint/2010/main" val="29600279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
      <a:majorFont>
        <a:latin typeface="Calibri Light"/>
        <a:ea typeface="BIZ UDPゴシック"/>
        <a:cs typeface=""/>
      </a:majorFont>
      <a:minorFont>
        <a:latin typeface="Calibri"/>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F103492991532469603C0F227A10A08" ma:contentTypeVersion="15" ma:contentTypeDescription="新しいドキュメントを作成します。" ma:contentTypeScope="" ma:versionID="c221118800e32193b85969ec305fa05e">
  <xsd:schema xmlns:xsd="http://www.w3.org/2001/XMLSchema" xmlns:xs="http://www.w3.org/2001/XMLSchema" xmlns:p="http://schemas.microsoft.com/office/2006/metadata/properties" xmlns:ns2="b5443b4e-8989-4b52-9930-1c80c190e5f1" xmlns:ns3="263dbbe5-076b-4606-a03b-9598f5f2f35a" targetNamespace="http://schemas.microsoft.com/office/2006/metadata/properties" ma:root="true" ma:fieldsID="6bccf4b53bf2d046b22f17d7f150818f" ns2:_="" ns3:_="">
    <xsd:import namespace="b5443b4e-8989-4b52-9930-1c80c190e5f1"/>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43b4e-8989-4b52-9930-1c80c190e5f1"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17ca53f-4c7c-4639-9ab1-3a94daab0132}"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b5443b4e-8989-4b52-9930-1c80c190e5f1">
      <Terms xmlns="http://schemas.microsoft.com/office/infopath/2007/PartnerControls"/>
    </lcf76f155ced4ddcb4097134ff3c332f>
    <Owner xmlns="b5443b4e-8989-4b52-9930-1c80c190e5f1">
      <UserInfo>
        <DisplayName/>
        <AccountId xsi:nil="true"/>
        <AccountType/>
      </UserInfo>
    </Owner>
  </documentManagement>
</p:properties>
</file>

<file path=customXml/itemProps1.xml><?xml version="1.0" encoding="utf-8"?>
<ds:datastoreItem xmlns:ds="http://schemas.openxmlformats.org/officeDocument/2006/customXml" ds:itemID="{478C3D8A-E775-4DBB-B2F6-5C8D7AF49CB6}"/>
</file>

<file path=customXml/itemProps2.xml><?xml version="1.0" encoding="utf-8"?>
<ds:datastoreItem xmlns:ds="http://schemas.openxmlformats.org/officeDocument/2006/customXml" ds:itemID="{97E546C5-70DC-4E89-AD71-1A95BE3AFCB4}"/>
</file>

<file path=customXml/itemProps3.xml><?xml version="1.0" encoding="utf-8"?>
<ds:datastoreItem xmlns:ds="http://schemas.openxmlformats.org/officeDocument/2006/customXml" ds:itemID="{6E1D8C34-452E-4D53-B28E-5E8125AB8AB8}"/>
</file>

<file path=docProps/app.xml><?xml version="1.0" encoding="utf-8"?>
<Properties xmlns="http://schemas.openxmlformats.org/officeDocument/2006/extended-properties" xmlns:vt="http://schemas.openxmlformats.org/officeDocument/2006/docPropsVTypes">
  <Template>Office Theme</Template>
  <Words>935</Words>
  <PresentationFormat>画面に合わせる (4:3)</PresentationFormat>
  <Paragraphs>117</Paragraphs>
  <Slides>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0x0101009F103492991532469603C0F227A10A08</vt:lpwstr>
  </property>
</Properties>
</file>