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2" r:id="rId4"/>
    <p:sldId id="261" r:id="rId5"/>
  </p:sldIdLst>
  <p:sldSz cx="7559675" cy="10799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43" autoAdjust="0"/>
    <p:restoredTop sz="94660"/>
  </p:normalViewPr>
  <p:slideViewPr>
    <p:cSldViewPr snapToGrid="0">
      <p:cViewPr varScale="1">
        <p:scale>
          <a:sx n="35" d="100"/>
          <a:sy n="35" d="100"/>
        </p:scale>
        <p:origin x="2736" y="25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customXml/item1.xml" Type="http://schemas.openxmlformats.org/officeDocument/2006/relationships/customXml"/><Relationship Id="rId11" Target="../customXml/item2.xml" Type="http://schemas.openxmlformats.org/officeDocument/2006/relationships/customXml"/><Relationship Id="rId12" Target="../customXml/item3.xml" Type="http://schemas.openxmlformats.org/officeDocument/2006/relationships/customXml"/><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18646-6EEF-4677-A95C-C7B331991CEB}" type="doc">
      <dgm:prSet loTypeId="urn:microsoft.com/office/officeart/2005/8/layout/cycle8" loCatId="cycle" qsTypeId="urn:microsoft.com/office/officeart/2005/8/quickstyle/simple3" qsCatId="simple" csTypeId="urn:microsoft.com/office/officeart/2005/8/colors/accent0_1" csCatId="mainScheme" phldr="1"/>
      <dgm:spPr/>
    </dgm:pt>
    <dgm:pt modelId="{07F39F55-99D7-494F-90F8-6112F3DB9D0C}">
      <dgm:prSet phldrT="[テキスト]"/>
      <dgm:spPr/>
      <dgm:t>
        <a:bodyPr/>
        <a:lstStyle/>
        <a:p>
          <a:endParaRPr kumimoji="1" lang="ja-JP" altLang="en-US" dirty="0"/>
        </a:p>
      </dgm:t>
    </dgm:pt>
    <dgm:pt modelId="{D79DE328-C9D9-4A60-8E19-EC324F778588}" type="parTrans" cxnId="{DB71ED9B-BA87-4C6F-899C-ED1CB3482456}">
      <dgm:prSet/>
      <dgm:spPr/>
      <dgm:t>
        <a:bodyPr/>
        <a:lstStyle/>
        <a:p>
          <a:endParaRPr kumimoji="1" lang="ja-JP" altLang="en-US"/>
        </a:p>
      </dgm:t>
    </dgm:pt>
    <dgm:pt modelId="{4676057D-6A28-4524-804F-1F1365CEB0A6}" type="sibTrans" cxnId="{DB71ED9B-BA87-4C6F-899C-ED1CB3482456}">
      <dgm:prSet/>
      <dgm:spPr/>
      <dgm:t>
        <a:bodyPr/>
        <a:lstStyle/>
        <a:p>
          <a:endParaRPr kumimoji="1" lang="ja-JP" altLang="en-US"/>
        </a:p>
      </dgm:t>
    </dgm:pt>
    <dgm:pt modelId="{50271C15-C3BC-45BA-89FF-CB338274475E}">
      <dgm:prSet phldrT="[テキスト]"/>
      <dgm:spPr/>
      <dgm:t>
        <a:bodyPr/>
        <a:lstStyle/>
        <a:p>
          <a:endParaRPr kumimoji="1" lang="ja-JP" altLang="en-US" dirty="0"/>
        </a:p>
      </dgm:t>
    </dgm:pt>
    <dgm:pt modelId="{FCCFFD93-C594-4EA1-A4AB-1B153A6C7A96}" type="parTrans" cxnId="{7039F8C7-7736-48CC-9A17-F7F193E79AE6}">
      <dgm:prSet/>
      <dgm:spPr/>
      <dgm:t>
        <a:bodyPr/>
        <a:lstStyle/>
        <a:p>
          <a:endParaRPr kumimoji="1" lang="ja-JP" altLang="en-US"/>
        </a:p>
      </dgm:t>
    </dgm:pt>
    <dgm:pt modelId="{2F19D01E-12A4-4F7A-A215-D87A5F4B177D}" type="sibTrans" cxnId="{7039F8C7-7736-48CC-9A17-F7F193E79AE6}">
      <dgm:prSet/>
      <dgm:spPr/>
      <dgm:t>
        <a:bodyPr/>
        <a:lstStyle/>
        <a:p>
          <a:endParaRPr kumimoji="1" lang="ja-JP" altLang="en-US"/>
        </a:p>
      </dgm:t>
    </dgm:pt>
    <dgm:pt modelId="{BD762F15-A301-4473-B63D-01FC947C3D01}">
      <dgm:prSet phldrT="[テキスト]"/>
      <dgm:spPr/>
      <dgm:t>
        <a:bodyPr/>
        <a:lstStyle/>
        <a:p>
          <a:endParaRPr kumimoji="1" lang="ja-JP" altLang="en-US" dirty="0"/>
        </a:p>
      </dgm:t>
    </dgm:pt>
    <dgm:pt modelId="{5DC0EACD-E7C1-4AB1-8834-54D56B17AF10}" type="parTrans" cxnId="{F79DA098-E0E8-427C-B11B-4A3B3BD8C99A}">
      <dgm:prSet/>
      <dgm:spPr/>
      <dgm:t>
        <a:bodyPr/>
        <a:lstStyle/>
        <a:p>
          <a:endParaRPr kumimoji="1" lang="ja-JP" altLang="en-US"/>
        </a:p>
      </dgm:t>
    </dgm:pt>
    <dgm:pt modelId="{26EE5A92-3928-4D35-B81C-FDF88150FFA2}" type="sibTrans" cxnId="{F79DA098-E0E8-427C-B11B-4A3B3BD8C99A}">
      <dgm:prSet/>
      <dgm:spPr/>
      <dgm:t>
        <a:bodyPr/>
        <a:lstStyle/>
        <a:p>
          <a:endParaRPr kumimoji="1" lang="ja-JP" altLang="en-US"/>
        </a:p>
      </dgm:t>
    </dgm:pt>
    <dgm:pt modelId="{B52B7191-1FF0-40B8-BA97-E83078406F61}" type="pres">
      <dgm:prSet presAssocID="{47918646-6EEF-4677-A95C-C7B331991CEB}" presName="compositeShape" presStyleCnt="0">
        <dgm:presLayoutVars>
          <dgm:chMax val="7"/>
          <dgm:dir/>
          <dgm:resizeHandles val="exact"/>
        </dgm:presLayoutVars>
      </dgm:prSet>
      <dgm:spPr/>
    </dgm:pt>
    <dgm:pt modelId="{1B67F376-A4A6-4298-9FB7-7129C1368F2D}" type="pres">
      <dgm:prSet presAssocID="{47918646-6EEF-4677-A95C-C7B331991CEB}" presName="wedge1" presStyleLbl="node1" presStyleIdx="0" presStyleCnt="3"/>
      <dgm:spPr/>
    </dgm:pt>
    <dgm:pt modelId="{25D15D5C-DC54-45C4-8265-BFD1D372058A}" type="pres">
      <dgm:prSet presAssocID="{47918646-6EEF-4677-A95C-C7B331991CEB}" presName="dummy1a" presStyleCnt="0"/>
      <dgm:spPr/>
    </dgm:pt>
    <dgm:pt modelId="{81657646-FF6B-47C2-8E46-DE79C16B0F5E}" type="pres">
      <dgm:prSet presAssocID="{47918646-6EEF-4677-A95C-C7B331991CEB}" presName="dummy1b" presStyleCnt="0"/>
      <dgm:spPr/>
    </dgm:pt>
    <dgm:pt modelId="{0F2349CC-03C2-4384-9116-9982881E6432}" type="pres">
      <dgm:prSet presAssocID="{47918646-6EEF-4677-A95C-C7B331991CEB}" presName="wedge1Tx" presStyleLbl="node1" presStyleIdx="0" presStyleCnt="3">
        <dgm:presLayoutVars>
          <dgm:chMax val="0"/>
          <dgm:chPref val="0"/>
          <dgm:bulletEnabled val="1"/>
        </dgm:presLayoutVars>
      </dgm:prSet>
      <dgm:spPr/>
    </dgm:pt>
    <dgm:pt modelId="{C974DD2D-509D-4E53-B806-73CEA7BA010C}" type="pres">
      <dgm:prSet presAssocID="{47918646-6EEF-4677-A95C-C7B331991CEB}" presName="wedge2" presStyleLbl="node1" presStyleIdx="1" presStyleCnt="3"/>
      <dgm:spPr/>
    </dgm:pt>
    <dgm:pt modelId="{4D6839F7-51BB-4841-898F-AE198DE6856D}" type="pres">
      <dgm:prSet presAssocID="{47918646-6EEF-4677-A95C-C7B331991CEB}" presName="dummy2a" presStyleCnt="0"/>
      <dgm:spPr/>
    </dgm:pt>
    <dgm:pt modelId="{994CC45C-83F8-4688-987D-CED780060953}" type="pres">
      <dgm:prSet presAssocID="{47918646-6EEF-4677-A95C-C7B331991CEB}" presName="dummy2b" presStyleCnt="0"/>
      <dgm:spPr/>
    </dgm:pt>
    <dgm:pt modelId="{A933B861-23C3-481B-964A-BD1CB85901D5}" type="pres">
      <dgm:prSet presAssocID="{47918646-6EEF-4677-A95C-C7B331991CEB}" presName="wedge2Tx" presStyleLbl="node1" presStyleIdx="1" presStyleCnt="3">
        <dgm:presLayoutVars>
          <dgm:chMax val="0"/>
          <dgm:chPref val="0"/>
          <dgm:bulletEnabled val="1"/>
        </dgm:presLayoutVars>
      </dgm:prSet>
      <dgm:spPr/>
    </dgm:pt>
    <dgm:pt modelId="{CCE3B96A-2D3E-4445-AB19-76DFA4606136}" type="pres">
      <dgm:prSet presAssocID="{47918646-6EEF-4677-A95C-C7B331991CEB}" presName="wedge3" presStyleLbl="node1" presStyleIdx="2" presStyleCnt="3"/>
      <dgm:spPr/>
    </dgm:pt>
    <dgm:pt modelId="{E19FCD9C-CF91-46B2-BCB1-125E91F4670D}" type="pres">
      <dgm:prSet presAssocID="{47918646-6EEF-4677-A95C-C7B331991CEB}" presName="dummy3a" presStyleCnt="0"/>
      <dgm:spPr/>
    </dgm:pt>
    <dgm:pt modelId="{B23C0887-D2E6-487F-A671-5B70A389869D}" type="pres">
      <dgm:prSet presAssocID="{47918646-6EEF-4677-A95C-C7B331991CEB}" presName="dummy3b" presStyleCnt="0"/>
      <dgm:spPr/>
    </dgm:pt>
    <dgm:pt modelId="{66347464-AF76-4896-A898-C04ECD1C239E}" type="pres">
      <dgm:prSet presAssocID="{47918646-6EEF-4677-A95C-C7B331991CEB}" presName="wedge3Tx" presStyleLbl="node1" presStyleIdx="2" presStyleCnt="3">
        <dgm:presLayoutVars>
          <dgm:chMax val="0"/>
          <dgm:chPref val="0"/>
          <dgm:bulletEnabled val="1"/>
        </dgm:presLayoutVars>
      </dgm:prSet>
      <dgm:spPr/>
    </dgm:pt>
    <dgm:pt modelId="{AD20C5C3-8E6D-4379-91F7-8153B3ADF668}" type="pres">
      <dgm:prSet presAssocID="{4676057D-6A28-4524-804F-1F1365CEB0A6}" presName="arrowWedge1" presStyleLbl="fgSibTrans2D1" presStyleIdx="0" presStyleCnt="3"/>
      <dgm:spPr/>
    </dgm:pt>
    <dgm:pt modelId="{ED10213F-BEF1-4C48-B11B-6C64BE88D862}" type="pres">
      <dgm:prSet presAssocID="{2F19D01E-12A4-4F7A-A215-D87A5F4B177D}" presName="arrowWedge2" presStyleLbl="fgSibTrans2D1" presStyleIdx="1" presStyleCnt="3"/>
      <dgm:spPr/>
    </dgm:pt>
    <dgm:pt modelId="{12C4DD6F-CA7A-4B11-9389-B9CAE259336A}" type="pres">
      <dgm:prSet presAssocID="{26EE5A92-3928-4D35-B81C-FDF88150FFA2}" presName="arrowWedge3" presStyleLbl="fgSibTrans2D1" presStyleIdx="2" presStyleCnt="3"/>
      <dgm:spPr/>
    </dgm:pt>
  </dgm:ptLst>
  <dgm:cxnLst>
    <dgm:cxn modelId="{0C237265-6CA5-4125-B57A-456F9AA54E58}" type="presOf" srcId="{07F39F55-99D7-494F-90F8-6112F3DB9D0C}" destId="{1B67F376-A4A6-4298-9FB7-7129C1368F2D}" srcOrd="0" destOrd="0" presId="urn:microsoft.com/office/officeart/2005/8/layout/cycle8"/>
    <dgm:cxn modelId="{F008FE4C-682F-4C2D-8849-72ECBD855152}" type="presOf" srcId="{50271C15-C3BC-45BA-89FF-CB338274475E}" destId="{C974DD2D-509D-4E53-B806-73CEA7BA010C}" srcOrd="0" destOrd="0" presId="urn:microsoft.com/office/officeart/2005/8/layout/cycle8"/>
    <dgm:cxn modelId="{E43D5D56-5C8B-44A8-BCBE-D0978E82010F}" type="presOf" srcId="{47918646-6EEF-4677-A95C-C7B331991CEB}" destId="{B52B7191-1FF0-40B8-BA97-E83078406F61}" srcOrd="0" destOrd="0" presId="urn:microsoft.com/office/officeart/2005/8/layout/cycle8"/>
    <dgm:cxn modelId="{F79DA098-E0E8-427C-B11B-4A3B3BD8C99A}" srcId="{47918646-6EEF-4677-A95C-C7B331991CEB}" destId="{BD762F15-A301-4473-B63D-01FC947C3D01}" srcOrd="2" destOrd="0" parTransId="{5DC0EACD-E7C1-4AB1-8834-54D56B17AF10}" sibTransId="{26EE5A92-3928-4D35-B81C-FDF88150FFA2}"/>
    <dgm:cxn modelId="{DB71ED9B-BA87-4C6F-899C-ED1CB3482456}" srcId="{47918646-6EEF-4677-A95C-C7B331991CEB}" destId="{07F39F55-99D7-494F-90F8-6112F3DB9D0C}" srcOrd="0" destOrd="0" parTransId="{D79DE328-C9D9-4A60-8E19-EC324F778588}" sibTransId="{4676057D-6A28-4524-804F-1F1365CEB0A6}"/>
    <dgm:cxn modelId="{8C908CB4-DC88-4C1C-82EC-F95EB4559D84}" type="presOf" srcId="{BD762F15-A301-4473-B63D-01FC947C3D01}" destId="{CCE3B96A-2D3E-4445-AB19-76DFA4606136}" srcOrd="0" destOrd="0" presId="urn:microsoft.com/office/officeart/2005/8/layout/cycle8"/>
    <dgm:cxn modelId="{7039F8C7-7736-48CC-9A17-F7F193E79AE6}" srcId="{47918646-6EEF-4677-A95C-C7B331991CEB}" destId="{50271C15-C3BC-45BA-89FF-CB338274475E}" srcOrd="1" destOrd="0" parTransId="{FCCFFD93-C594-4EA1-A4AB-1B153A6C7A96}" sibTransId="{2F19D01E-12A4-4F7A-A215-D87A5F4B177D}"/>
    <dgm:cxn modelId="{2C6F55C9-81D2-421C-8DD9-97473BAED67C}" type="presOf" srcId="{50271C15-C3BC-45BA-89FF-CB338274475E}" destId="{A933B861-23C3-481B-964A-BD1CB85901D5}" srcOrd="1" destOrd="0" presId="urn:microsoft.com/office/officeart/2005/8/layout/cycle8"/>
    <dgm:cxn modelId="{5392F9D4-FBEF-4F2A-8283-8C642DADE104}" type="presOf" srcId="{07F39F55-99D7-494F-90F8-6112F3DB9D0C}" destId="{0F2349CC-03C2-4384-9116-9982881E6432}" srcOrd="1" destOrd="0" presId="urn:microsoft.com/office/officeart/2005/8/layout/cycle8"/>
    <dgm:cxn modelId="{B34871EB-EAFC-4AE1-B228-F3CA10860350}" type="presOf" srcId="{BD762F15-A301-4473-B63D-01FC947C3D01}" destId="{66347464-AF76-4896-A898-C04ECD1C239E}" srcOrd="1" destOrd="0" presId="urn:microsoft.com/office/officeart/2005/8/layout/cycle8"/>
    <dgm:cxn modelId="{984F30BF-8F9C-48AD-9182-6BF59FB97556}" type="presParOf" srcId="{B52B7191-1FF0-40B8-BA97-E83078406F61}" destId="{1B67F376-A4A6-4298-9FB7-7129C1368F2D}" srcOrd="0" destOrd="0" presId="urn:microsoft.com/office/officeart/2005/8/layout/cycle8"/>
    <dgm:cxn modelId="{D9316BD5-593B-4204-A8BC-1F258AE61971}" type="presParOf" srcId="{B52B7191-1FF0-40B8-BA97-E83078406F61}" destId="{25D15D5C-DC54-45C4-8265-BFD1D372058A}" srcOrd="1" destOrd="0" presId="urn:microsoft.com/office/officeart/2005/8/layout/cycle8"/>
    <dgm:cxn modelId="{3F16912A-23AD-4A34-BFD1-6BFA25858150}" type="presParOf" srcId="{B52B7191-1FF0-40B8-BA97-E83078406F61}" destId="{81657646-FF6B-47C2-8E46-DE79C16B0F5E}" srcOrd="2" destOrd="0" presId="urn:microsoft.com/office/officeart/2005/8/layout/cycle8"/>
    <dgm:cxn modelId="{AA31F915-F034-40E3-9A74-63A7EBB29823}" type="presParOf" srcId="{B52B7191-1FF0-40B8-BA97-E83078406F61}" destId="{0F2349CC-03C2-4384-9116-9982881E6432}" srcOrd="3" destOrd="0" presId="urn:microsoft.com/office/officeart/2005/8/layout/cycle8"/>
    <dgm:cxn modelId="{2B1FC3C1-B59E-4C6F-B3BC-0C5BC2357FC4}" type="presParOf" srcId="{B52B7191-1FF0-40B8-BA97-E83078406F61}" destId="{C974DD2D-509D-4E53-B806-73CEA7BA010C}" srcOrd="4" destOrd="0" presId="urn:microsoft.com/office/officeart/2005/8/layout/cycle8"/>
    <dgm:cxn modelId="{D2BEB094-A5FC-4F83-A925-245476ADD644}" type="presParOf" srcId="{B52B7191-1FF0-40B8-BA97-E83078406F61}" destId="{4D6839F7-51BB-4841-898F-AE198DE6856D}" srcOrd="5" destOrd="0" presId="urn:microsoft.com/office/officeart/2005/8/layout/cycle8"/>
    <dgm:cxn modelId="{3B84DF9F-002D-4454-88A4-6CA90B3739BA}" type="presParOf" srcId="{B52B7191-1FF0-40B8-BA97-E83078406F61}" destId="{994CC45C-83F8-4688-987D-CED780060953}" srcOrd="6" destOrd="0" presId="urn:microsoft.com/office/officeart/2005/8/layout/cycle8"/>
    <dgm:cxn modelId="{5CC6668A-5E7C-49C6-8E34-BF74CCB184CD}" type="presParOf" srcId="{B52B7191-1FF0-40B8-BA97-E83078406F61}" destId="{A933B861-23C3-481B-964A-BD1CB85901D5}" srcOrd="7" destOrd="0" presId="urn:microsoft.com/office/officeart/2005/8/layout/cycle8"/>
    <dgm:cxn modelId="{2BDB375E-3DFF-401A-8FE4-53DDA78D98A7}" type="presParOf" srcId="{B52B7191-1FF0-40B8-BA97-E83078406F61}" destId="{CCE3B96A-2D3E-4445-AB19-76DFA4606136}" srcOrd="8" destOrd="0" presId="urn:microsoft.com/office/officeart/2005/8/layout/cycle8"/>
    <dgm:cxn modelId="{BCE53D48-0760-45C2-9CAE-4AD1AF63D81D}" type="presParOf" srcId="{B52B7191-1FF0-40B8-BA97-E83078406F61}" destId="{E19FCD9C-CF91-46B2-BCB1-125E91F4670D}" srcOrd="9" destOrd="0" presId="urn:microsoft.com/office/officeart/2005/8/layout/cycle8"/>
    <dgm:cxn modelId="{C7643257-2657-42D8-8B92-5CCF82B44D86}" type="presParOf" srcId="{B52B7191-1FF0-40B8-BA97-E83078406F61}" destId="{B23C0887-D2E6-487F-A671-5B70A389869D}" srcOrd="10" destOrd="0" presId="urn:microsoft.com/office/officeart/2005/8/layout/cycle8"/>
    <dgm:cxn modelId="{BFF30D4C-E181-4342-B36F-07A7E2069C86}" type="presParOf" srcId="{B52B7191-1FF0-40B8-BA97-E83078406F61}" destId="{66347464-AF76-4896-A898-C04ECD1C239E}" srcOrd="11" destOrd="0" presId="urn:microsoft.com/office/officeart/2005/8/layout/cycle8"/>
    <dgm:cxn modelId="{6B23C15F-6F08-4731-9906-4E715CADE916}" type="presParOf" srcId="{B52B7191-1FF0-40B8-BA97-E83078406F61}" destId="{AD20C5C3-8E6D-4379-91F7-8153B3ADF668}" srcOrd="12" destOrd="0" presId="urn:microsoft.com/office/officeart/2005/8/layout/cycle8"/>
    <dgm:cxn modelId="{07049A6C-6000-4494-BEBE-729CFBB5FFF2}" type="presParOf" srcId="{B52B7191-1FF0-40B8-BA97-E83078406F61}" destId="{ED10213F-BEF1-4C48-B11B-6C64BE88D862}" srcOrd="13" destOrd="0" presId="urn:microsoft.com/office/officeart/2005/8/layout/cycle8"/>
    <dgm:cxn modelId="{78D6916F-92EC-4C65-8DB5-974067BCF161}" type="presParOf" srcId="{B52B7191-1FF0-40B8-BA97-E83078406F61}" destId="{12C4DD6F-CA7A-4B11-9389-B9CAE259336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7F376-A4A6-4298-9FB7-7129C1368F2D}">
      <dsp:nvSpPr>
        <dsp:cNvPr id="0" name=""/>
        <dsp:cNvSpPr/>
      </dsp:nvSpPr>
      <dsp:spPr>
        <a:xfrm>
          <a:off x="700234" y="131054"/>
          <a:ext cx="1693627" cy="1693627"/>
        </a:xfrm>
        <a:prstGeom prst="pie">
          <a:avLst>
            <a:gd name="adj1" fmla="val 16200000"/>
            <a:gd name="adj2" fmla="val 180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dirty="0"/>
        </a:p>
      </dsp:txBody>
      <dsp:txXfrm>
        <a:off x="1592816" y="489942"/>
        <a:ext cx="604866" cy="504055"/>
      </dsp:txXfrm>
    </dsp:sp>
    <dsp:sp modelId="{C974DD2D-509D-4E53-B806-73CEA7BA010C}">
      <dsp:nvSpPr>
        <dsp:cNvPr id="0" name=""/>
        <dsp:cNvSpPr/>
      </dsp:nvSpPr>
      <dsp:spPr>
        <a:xfrm>
          <a:off x="665353" y="191541"/>
          <a:ext cx="1693627" cy="1693627"/>
        </a:xfrm>
        <a:prstGeom prst="pie">
          <a:avLst>
            <a:gd name="adj1" fmla="val 1800000"/>
            <a:gd name="adj2" fmla="val 900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dirty="0"/>
        </a:p>
      </dsp:txBody>
      <dsp:txXfrm>
        <a:off x="1068598" y="1290382"/>
        <a:ext cx="907300" cy="443569"/>
      </dsp:txXfrm>
    </dsp:sp>
    <dsp:sp modelId="{CCE3B96A-2D3E-4445-AB19-76DFA4606136}">
      <dsp:nvSpPr>
        <dsp:cNvPr id="0" name=""/>
        <dsp:cNvSpPr/>
      </dsp:nvSpPr>
      <dsp:spPr>
        <a:xfrm>
          <a:off x="630473" y="131054"/>
          <a:ext cx="1693627" cy="1693627"/>
        </a:xfrm>
        <a:prstGeom prst="pie">
          <a:avLst>
            <a:gd name="adj1" fmla="val 9000000"/>
            <a:gd name="adj2" fmla="val 1620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dirty="0"/>
        </a:p>
      </dsp:txBody>
      <dsp:txXfrm>
        <a:off x="826651" y="489942"/>
        <a:ext cx="604866" cy="504055"/>
      </dsp:txXfrm>
    </dsp:sp>
    <dsp:sp modelId="{AD20C5C3-8E6D-4379-91F7-8153B3ADF668}">
      <dsp:nvSpPr>
        <dsp:cNvPr id="0" name=""/>
        <dsp:cNvSpPr/>
      </dsp:nvSpPr>
      <dsp:spPr>
        <a:xfrm>
          <a:off x="595530" y="26210"/>
          <a:ext cx="1903314" cy="1903314"/>
        </a:xfrm>
        <a:prstGeom prst="circularArrow">
          <a:avLst>
            <a:gd name="adj1" fmla="val 5085"/>
            <a:gd name="adj2" fmla="val 327528"/>
            <a:gd name="adj3" fmla="val 1472472"/>
            <a:gd name="adj4" fmla="val 16199432"/>
            <a:gd name="adj5" fmla="val 5932"/>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D10213F-BEF1-4C48-B11B-6C64BE88D862}">
      <dsp:nvSpPr>
        <dsp:cNvPr id="0" name=""/>
        <dsp:cNvSpPr/>
      </dsp:nvSpPr>
      <dsp:spPr>
        <a:xfrm>
          <a:off x="560510" y="86590"/>
          <a:ext cx="1903314" cy="1903314"/>
        </a:xfrm>
        <a:prstGeom prst="circularArrow">
          <a:avLst>
            <a:gd name="adj1" fmla="val 5085"/>
            <a:gd name="adj2" fmla="val 327528"/>
            <a:gd name="adj3" fmla="val 8671970"/>
            <a:gd name="adj4" fmla="val 1800502"/>
            <a:gd name="adj5" fmla="val 5932"/>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2C4DD6F-CA7A-4B11-9389-B9CAE259336A}">
      <dsp:nvSpPr>
        <dsp:cNvPr id="0" name=""/>
        <dsp:cNvSpPr/>
      </dsp:nvSpPr>
      <dsp:spPr>
        <a:xfrm>
          <a:off x="525489" y="26210"/>
          <a:ext cx="1903314" cy="1903314"/>
        </a:xfrm>
        <a:prstGeom prst="circularArrow">
          <a:avLst>
            <a:gd name="adj1" fmla="val 5085"/>
            <a:gd name="adj2" fmla="val 327528"/>
            <a:gd name="adj3" fmla="val 15873039"/>
            <a:gd name="adj4" fmla="val 9000000"/>
            <a:gd name="adj5" fmla="val 5932"/>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67462"/>
            <a:ext cx="6425724" cy="3759917"/>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72376"/>
            <a:ext cx="5669756" cy="2607442"/>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60657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49308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74987"/>
            <a:ext cx="1630055" cy="91523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74987"/>
            <a:ext cx="4795669" cy="91523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206721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417661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92444"/>
            <a:ext cx="6520220" cy="4492401"/>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227345"/>
            <a:ext cx="6520220" cy="236244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267527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74937"/>
            <a:ext cx="3212862" cy="68523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74937"/>
            <a:ext cx="3212862" cy="68523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126740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74990"/>
            <a:ext cx="6520220" cy="208745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47443"/>
            <a:ext cx="3198096" cy="129747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44914"/>
            <a:ext cx="3198096" cy="58023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47443"/>
            <a:ext cx="3213847" cy="129747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44914"/>
            <a:ext cx="3213847" cy="58023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13554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60558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375500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9984"/>
            <a:ext cx="2438192" cy="2519945"/>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54968"/>
            <a:ext cx="3827085" cy="7674832"/>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39929"/>
            <a:ext cx="2438192" cy="6002369"/>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182878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9984"/>
            <a:ext cx="2438192" cy="2519945"/>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54968"/>
            <a:ext cx="3827085" cy="7674832"/>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39929"/>
            <a:ext cx="2438192" cy="6002369"/>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6BB034-62A5-460D-BC6C-68A25FB632B0}" type="datetimeFigureOut">
              <a:rPr kumimoji="1" lang="ja-JP" altLang="en-US" smtClean="0"/>
              <a:t>2026/3/8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119642791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74990"/>
            <a:ext cx="6520220" cy="208745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74937"/>
            <a:ext cx="6520220" cy="685235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10009783"/>
            <a:ext cx="1700927" cy="574987"/>
          </a:xfrm>
          <a:prstGeom prst="rect">
            <a:avLst/>
          </a:prstGeom>
        </p:spPr>
        <p:txBody>
          <a:bodyPr vert="horz" lIns="91440" tIns="45720" rIns="91440" bIns="45720" rtlCol="0" anchor="ctr"/>
          <a:lstStyle>
            <a:lvl1pPr algn="l">
              <a:defRPr sz="992">
                <a:solidFill>
                  <a:schemeClr val="tx1">
                    <a:tint val="75000"/>
                  </a:schemeClr>
                </a:solidFill>
              </a:defRPr>
            </a:lvl1pPr>
          </a:lstStyle>
          <a:p>
            <a:fld id="{C06BB034-62A5-460D-BC6C-68A25FB632B0}" type="datetimeFigureOut">
              <a:rPr kumimoji="1" lang="ja-JP" altLang="en-US" smtClean="0"/>
              <a:t>2026/3/8</a:t>
            </a:fld>
            <a:endParaRPr kumimoji="1" lang="ja-JP" altLang="en-US"/>
          </a:p>
        </p:txBody>
      </p:sp>
      <p:sp>
        <p:nvSpPr>
          <p:cNvPr id="5" name="Footer Placeholder 4"/>
          <p:cNvSpPr>
            <a:spLocks noGrp="1"/>
          </p:cNvSpPr>
          <p:nvPr>
            <p:ph type="ftr" sz="quarter" idx="3"/>
          </p:nvPr>
        </p:nvSpPr>
        <p:spPr>
          <a:xfrm>
            <a:off x="2504143" y="10009783"/>
            <a:ext cx="2551390" cy="574987"/>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10009783"/>
            <a:ext cx="1700927" cy="574987"/>
          </a:xfrm>
          <a:prstGeom prst="rect">
            <a:avLst/>
          </a:prstGeom>
        </p:spPr>
        <p:txBody>
          <a:bodyPr vert="horz" lIns="91440" tIns="45720" rIns="91440" bIns="45720" rtlCol="0" anchor="ctr"/>
          <a:lstStyle>
            <a:lvl1pPr algn="r">
              <a:defRPr sz="992">
                <a:solidFill>
                  <a:schemeClr val="tx1">
                    <a:tint val="75000"/>
                  </a:schemeClr>
                </a:solidFill>
              </a:defRPr>
            </a:lvl1pPr>
          </a:lstStyle>
          <a:p>
            <a:fld id="{785EDE72-1D5E-405A-AE45-7C8960ADE482}" type="slidenum">
              <a:rPr kumimoji="1" lang="ja-JP" altLang="en-US" smtClean="0"/>
              <a:t>‹#›</a:t>
            </a:fld>
            <a:endParaRPr kumimoji="1" lang="ja-JP" altLang="en-US"/>
          </a:p>
        </p:txBody>
      </p:sp>
    </p:spTree>
    <p:extLst>
      <p:ext uri="{BB962C8B-B14F-4D97-AF65-F5344CB8AC3E}">
        <p14:creationId xmlns:p14="http://schemas.microsoft.com/office/powerpoint/2010/main" val="15327719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ata1.xml" Type="http://schemas.openxmlformats.org/officeDocument/2006/relationships/diagramData"/><Relationship Id="rId3" Target="../diagrams/layout1.xml" Type="http://schemas.openxmlformats.org/officeDocument/2006/relationships/diagramLayout"/><Relationship Id="rId4" Target="../diagrams/quickStyle1.xml" Type="http://schemas.openxmlformats.org/officeDocument/2006/relationships/diagramQuickStyle"/><Relationship Id="rId5" Target="../diagrams/colors1.xml" Type="http://schemas.openxmlformats.org/officeDocument/2006/relationships/diagramColors"/><Relationship Id="rId6" Target="../diagrams/drawing1.xml" Type="http://schemas.microsoft.com/office/2007/relationships/diagramDrawing"/><Relationship Id="rId7" Target="../media/image5.png" Type="http://schemas.openxmlformats.org/officeDocument/2006/relationships/image"/><Relationship Id="rId8"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2" Target="../media/image21.png" Type="http://schemas.openxmlformats.org/officeDocument/2006/relationships/image"/><Relationship Id="rId3" Target="../media/image22.png" Type="http://schemas.openxmlformats.org/officeDocument/2006/relationships/image"/><Relationship Id="rId4" Target="../media/image1.png" Type="http://schemas.openxmlformats.org/officeDocument/2006/relationships/image"/><Relationship Id="rId5" Target="../media/image23.png" Type="http://schemas.openxmlformats.org/officeDocument/2006/relationships/image"/><Relationship Id="rId6" Target="../media/image15.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2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319253F-A5AF-9997-BD82-C8AE9CEC6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65" y="9527016"/>
            <a:ext cx="1918144" cy="629693"/>
          </a:xfrm>
          <a:prstGeom prst="rect">
            <a:avLst/>
          </a:prstGeom>
        </p:spPr>
      </p:pic>
      <p:sp>
        <p:nvSpPr>
          <p:cNvPr id="16" name="テキスト ボックス 15">
            <a:extLst>
              <a:ext uri="{FF2B5EF4-FFF2-40B4-BE49-F238E27FC236}">
                <a16:creationId xmlns:a16="http://schemas.microsoft.com/office/drawing/2014/main" id="{B0B50D28-E3EA-F90E-34A2-ABA3D9A35749}"/>
              </a:ext>
            </a:extLst>
          </p:cNvPr>
          <p:cNvSpPr txBox="1"/>
          <p:nvPr/>
        </p:nvSpPr>
        <p:spPr>
          <a:xfrm>
            <a:off x="498844" y="543364"/>
            <a:ext cx="6561987" cy="656783"/>
          </a:xfrm>
          <a:prstGeom prst="rect">
            <a:avLst/>
          </a:prstGeom>
          <a:noFill/>
        </p:spPr>
        <p:txBody>
          <a:bodyPr wrap="square" rtlCol="0">
            <a:spAutoFit/>
          </a:bodyPr>
          <a:lstStyle/>
          <a:p>
            <a:pPr algn="ctr">
              <a:lnSpc>
                <a:spcPts val="2400"/>
              </a:lnSpc>
            </a:pPr>
            <a:r>
              <a:rPr kumimoji="1" lang="ja-JP" altLang="en-US" sz="1400" dirty="0">
                <a:latin typeface="+mn-ea"/>
              </a:rPr>
              <a:t>令和７年</a:t>
            </a:r>
            <a:r>
              <a:rPr kumimoji="1" lang="en-US" altLang="ja-JP" sz="1400" dirty="0">
                <a:latin typeface="+mn-ea"/>
              </a:rPr>
              <a:t>10</a:t>
            </a:r>
            <a:r>
              <a:rPr kumimoji="1" lang="ja-JP" altLang="en-US" sz="1400" dirty="0">
                <a:latin typeface="+mn-ea"/>
              </a:rPr>
              <a:t>月</a:t>
            </a:r>
            <a:r>
              <a:rPr kumimoji="1" lang="en-US" altLang="ja-JP" sz="1400" dirty="0">
                <a:latin typeface="+mn-ea"/>
              </a:rPr>
              <a:t>29</a:t>
            </a:r>
            <a:r>
              <a:rPr kumimoji="1" lang="ja-JP" altLang="en-US" sz="1400" dirty="0">
                <a:latin typeface="+mn-ea"/>
              </a:rPr>
              <a:t>日に「安衛則」、「電離則」、「特別教育規程」が改正されました。</a:t>
            </a:r>
            <a:endParaRPr kumimoji="1" lang="en-US" altLang="ja-JP" sz="1400" dirty="0">
              <a:latin typeface="+mn-ea"/>
            </a:endParaRPr>
          </a:p>
          <a:p>
            <a:pPr algn="ctr">
              <a:lnSpc>
                <a:spcPts val="2400"/>
              </a:lnSpc>
            </a:pPr>
            <a:r>
              <a:rPr kumimoji="1" lang="ja-JP" altLang="en-US" sz="1400" dirty="0">
                <a:latin typeface="+mn-ea"/>
              </a:rPr>
              <a:t>一部規定は令和８年４月１日または令和９年</a:t>
            </a:r>
            <a:r>
              <a:rPr kumimoji="1" lang="en-US" altLang="ja-JP" sz="1400" dirty="0">
                <a:latin typeface="+mn-ea"/>
              </a:rPr>
              <a:t>10</a:t>
            </a:r>
            <a:r>
              <a:rPr kumimoji="1" lang="ja-JP" altLang="en-US" sz="1400" dirty="0">
                <a:latin typeface="+mn-ea"/>
              </a:rPr>
              <a:t>月１日から順次施行されます。</a:t>
            </a:r>
          </a:p>
        </p:txBody>
      </p:sp>
      <p:sp>
        <p:nvSpPr>
          <p:cNvPr id="21" name="テキスト ボックス 20">
            <a:extLst>
              <a:ext uri="{FF2B5EF4-FFF2-40B4-BE49-F238E27FC236}">
                <a16:creationId xmlns:a16="http://schemas.microsoft.com/office/drawing/2014/main" id="{47375EB7-58F9-E055-C857-4EF2707B8019}"/>
              </a:ext>
            </a:extLst>
          </p:cNvPr>
          <p:cNvSpPr txBox="1"/>
          <p:nvPr/>
        </p:nvSpPr>
        <p:spPr>
          <a:xfrm>
            <a:off x="839848" y="2205777"/>
            <a:ext cx="5879978" cy="1161408"/>
          </a:xfrm>
          <a:prstGeom prst="rect">
            <a:avLst/>
          </a:prstGeom>
          <a:noFill/>
        </p:spPr>
        <p:txBody>
          <a:bodyPr wrap="square" rtlCol="0">
            <a:spAutoFit/>
          </a:bodyPr>
          <a:lstStyle/>
          <a:p>
            <a:pPr algn="ctr">
              <a:lnSpc>
                <a:spcPts val="4500"/>
              </a:lnSpc>
            </a:pPr>
            <a:r>
              <a:rPr kumimoji="1" lang="ja-JP" altLang="en-US" sz="3200" b="1" dirty="0">
                <a:latin typeface="+mn-ea"/>
              </a:rPr>
              <a:t>ボックス型エックス線装置を</a:t>
            </a:r>
            <a:endParaRPr kumimoji="1" lang="en-US" altLang="ja-JP" sz="3200" b="1" dirty="0">
              <a:latin typeface="+mn-ea"/>
            </a:endParaRPr>
          </a:p>
          <a:p>
            <a:pPr algn="ctr">
              <a:lnSpc>
                <a:spcPts val="4500"/>
              </a:lnSpc>
            </a:pPr>
            <a:r>
              <a:rPr kumimoji="1" lang="ja-JP" altLang="en-US" sz="3200" b="1" dirty="0">
                <a:latin typeface="+mn-ea"/>
              </a:rPr>
              <a:t>安全に使用するために</a:t>
            </a:r>
          </a:p>
        </p:txBody>
      </p:sp>
      <p:sp>
        <p:nvSpPr>
          <p:cNvPr id="41" name="四角形: 角を丸くする 40">
            <a:extLst>
              <a:ext uri="{FF2B5EF4-FFF2-40B4-BE49-F238E27FC236}">
                <a16:creationId xmlns:a16="http://schemas.microsoft.com/office/drawing/2014/main" id="{74AC7E61-4D25-7DC0-2518-E0002ACB7932}"/>
              </a:ext>
            </a:extLst>
          </p:cNvPr>
          <p:cNvSpPr/>
          <p:nvPr/>
        </p:nvSpPr>
        <p:spPr>
          <a:xfrm>
            <a:off x="2271121" y="3769311"/>
            <a:ext cx="3017433" cy="3047934"/>
          </a:xfrm>
          <a:prstGeom prst="roundRect">
            <a:avLst>
              <a:gd name="adj" fmla="val 3112"/>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descr="黒い背景に白い文字がある&#10;&#10;AI 生成コンテンツは誤りを含む可能性があります。">
            <a:extLst>
              <a:ext uri="{FF2B5EF4-FFF2-40B4-BE49-F238E27FC236}">
                <a16:creationId xmlns:a16="http://schemas.microsoft.com/office/drawing/2014/main" id="{1D446A1F-8D3B-8EC0-D506-9064D4979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201" y="3902007"/>
            <a:ext cx="635234" cy="635234"/>
          </a:xfrm>
          <a:prstGeom prst="rect">
            <a:avLst/>
          </a:prstGeom>
        </p:spPr>
      </p:pic>
      <p:pic>
        <p:nvPicPr>
          <p:cNvPr id="24" name="図 23" descr="ロゴ, 会社名&#10;&#10;AI 生成コンテンツは誤りを含む可能性があります。">
            <a:extLst>
              <a:ext uri="{FF2B5EF4-FFF2-40B4-BE49-F238E27FC236}">
                <a16:creationId xmlns:a16="http://schemas.microsoft.com/office/drawing/2014/main" id="{FA7B8AAE-8E90-056F-302E-8DC2905E5CC8}"/>
              </a:ext>
            </a:extLst>
          </p:cNvPr>
          <p:cNvPicPr>
            <a:picLocks noChangeAspect="1"/>
          </p:cNvPicPr>
          <p:nvPr/>
        </p:nvPicPr>
        <p:blipFill>
          <a:blip r:embed="rId4">
            <a:extLst>
              <a:ext uri="{28A0092B-C50C-407E-A947-70E740481C1C}">
                <a14:useLocalDpi xmlns:a14="http://schemas.microsoft.com/office/drawing/2010/main" val="0"/>
              </a:ext>
            </a:extLst>
          </a:blip>
          <a:srcRect l="12285" t="10199" r="10843" b="9355"/>
          <a:stretch>
            <a:fillRect/>
          </a:stretch>
        </p:blipFill>
        <p:spPr>
          <a:xfrm>
            <a:off x="4414201" y="4558933"/>
            <a:ext cx="680048" cy="711665"/>
          </a:xfrm>
          <a:prstGeom prst="rect">
            <a:avLst/>
          </a:prstGeom>
        </p:spPr>
      </p:pic>
      <p:grpSp>
        <p:nvGrpSpPr>
          <p:cNvPr id="5" name="グループ化 4">
            <a:extLst>
              <a:ext uri="{FF2B5EF4-FFF2-40B4-BE49-F238E27FC236}">
                <a16:creationId xmlns:a16="http://schemas.microsoft.com/office/drawing/2014/main" id="{A1A13DA8-9359-1A6F-F07F-1B5FCE7F79BE}"/>
              </a:ext>
            </a:extLst>
          </p:cNvPr>
          <p:cNvGrpSpPr/>
          <p:nvPr/>
        </p:nvGrpSpPr>
        <p:grpSpPr>
          <a:xfrm>
            <a:off x="2359128" y="4835623"/>
            <a:ext cx="2631511" cy="1719062"/>
            <a:chOff x="1949477" y="4340134"/>
            <a:chExt cx="3332473" cy="2176973"/>
          </a:xfrm>
        </p:grpSpPr>
        <p:sp>
          <p:nvSpPr>
            <p:cNvPr id="22" name="正方形/長方形 21">
              <a:extLst>
                <a:ext uri="{FF2B5EF4-FFF2-40B4-BE49-F238E27FC236}">
                  <a16:creationId xmlns:a16="http://schemas.microsoft.com/office/drawing/2014/main" id="{38C55F58-73D2-DB50-0E94-A301FC705A47}"/>
                </a:ext>
              </a:extLst>
            </p:cNvPr>
            <p:cNvSpPr/>
            <p:nvPr/>
          </p:nvSpPr>
          <p:spPr>
            <a:xfrm>
              <a:off x="3310811" y="4340134"/>
              <a:ext cx="1045170" cy="1040485"/>
            </a:xfrm>
            <a:prstGeom prst="rect">
              <a:avLst/>
            </a:prstGeom>
            <a:noFill/>
            <a:ln w="1270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FBB1081-7746-E801-A3AC-9BA374C50D2F}"/>
                </a:ext>
              </a:extLst>
            </p:cNvPr>
            <p:cNvSpPr/>
            <p:nvPr/>
          </p:nvSpPr>
          <p:spPr>
            <a:xfrm>
              <a:off x="2558791" y="5609871"/>
              <a:ext cx="2549209" cy="631438"/>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FF5E37B-FD4A-59B8-37EE-71B1AC8F1D53}"/>
                </a:ext>
              </a:extLst>
            </p:cNvPr>
            <p:cNvSpPr/>
            <p:nvPr/>
          </p:nvSpPr>
          <p:spPr>
            <a:xfrm>
              <a:off x="2384843" y="5402312"/>
              <a:ext cx="2897107" cy="211615"/>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36553F3C-2F40-BFCD-BDF2-636EE8087E11}"/>
                </a:ext>
              </a:extLst>
            </p:cNvPr>
            <p:cNvSpPr/>
            <p:nvPr/>
          </p:nvSpPr>
          <p:spPr>
            <a:xfrm>
              <a:off x="3408502" y="4440108"/>
              <a:ext cx="849788" cy="819997"/>
            </a:xfrm>
            <a:prstGeom prst="triangle">
              <a:avLst/>
            </a:prstGeom>
            <a:solidFill>
              <a:srgbClr val="FFFF00">
                <a:alpha val="50196"/>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descr="アイコン&#10;&#10;AI 生成コンテンツは誤りを含む可能性があります。">
              <a:extLst>
                <a:ext uri="{FF2B5EF4-FFF2-40B4-BE49-F238E27FC236}">
                  <a16:creationId xmlns:a16="http://schemas.microsoft.com/office/drawing/2014/main" id="{F7D9EB86-5E9B-6B62-8EE5-0E114FD429E9}"/>
                </a:ext>
              </a:extLst>
            </p:cNvPr>
            <p:cNvPicPr>
              <a:picLocks noChangeAspect="1"/>
            </p:cNvPicPr>
            <p:nvPr/>
          </p:nvPicPr>
          <p:blipFill>
            <a:blip r:embed="rId5">
              <a:biLevel thresh="50000"/>
              <a:extLst>
                <a:ext uri="{28A0092B-C50C-407E-A947-70E740481C1C}">
                  <a14:useLocalDpi xmlns:a14="http://schemas.microsoft.com/office/drawing/2010/main" val="0"/>
                </a:ext>
              </a:extLst>
            </a:blip>
            <a:srcRect l="11030" t="17859" r="16257" b="20609"/>
            <a:stretch>
              <a:fillRect/>
            </a:stretch>
          </p:blipFill>
          <p:spPr>
            <a:xfrm flipH="1">
              <a:off x="1949477" y="4605285"/>
              <a:ext cx="2259261" cy="1911822"/>
            </a:xfrm>
            <a:prstGeom prst="rect">
              <a:avLst/>
            </a:prstGeom>
          </p:spPr>
        </p:pic>
      </p:grpSp>
      <p:sp>
        <p:nvSpPr>
          <p:cNvPr id="10" name="四角形: 角を丸くする 9">
            <a:extLst>
              <a:ext uri="{FF2B5EF4-FFF2-40B4-BE49-F238E27FC236}">
                <a16:creationId xmlns:a16="http://schemas.microsoft.com/office/drawing/2014/main" id="{9652AF25-1165-FC1C-2DC5-8A4C0B2C8335}"/>
              </a:ext>
            </a:extLst>
          </p:cNvPr>
          <p:cNvSpPr/>
          <p:nvPr/>
        </p:nvSpPr>
        <p:spPr>
          <a:xfrm>
            <a:off x="2234014" y="6965083"/>
            <a:ext cx="3091646" cy="6256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2300"/>
              </a:lnSpc>
            </a:pPr>
            <a:r>
              <a:rPr kumimoji="1" lang="ja-JP" altLang="en-US" sz="2400" b="1" dirty="0">
                <a:latin typeface="+mn-ea"/>
              </a:rPr>
              <a:t>教育ツールのご紹介</a:t>
            </a:r>
          </a:p>
        </p:txBody>
      </p:sp>
    </p:spTree>
    <p:extLst>
      <p:ext uri="{BB962C8B-B14F-4D97-AF65-F5344CB8AC3E}">
        <p14:creationId xmlns:p14="http://schemas.microsoft.com/office/powerpoint/2010/main" val="209574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二等辺三角形 45">
            <a:extLst>
              <a:ext uri="{FF2B5EF4-FFF2-40B4-BE49-F238E27FC236}">
                <a16:creationId xmlns:a16="http://schemas.microsoft.com/office/drawing/2014/main" id="{461EB49B-7571-41A5-2B26-2E1E649650C6}"/>
              </a:ext>
            </a:extLst>
          </p:cNvPr>
          <p:cNvSpPr/>
          <p:nvPr/>
        </p:nvSpPr>
        <p:spPr>
          <a:xfrm flipV="1">
            <a:off x="2969493" y="6861656"/>
            <a:ext cx="1620688" cy="1439097"/>
          </a:xfrm>
          <a:prstGeom prst="triangle">
            <a:avLst/>
          </a:prstGeom>
          <a:solidFill>
            <a:srgbClr val="FFFF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正方形/長方形 35">
            <a:extLst>
              <a:ext uri="{FF2B5EF4-FFF2-40B4-BE49-F238E27FC236}">
                <a16:creationId xmlns:a16="http://schemas.microsoft.com/office/drawing/2014/main" id="{5F8FAA41-F262-F145-62D2-F91FDC8A4731}"/>
              </a:ext>
            </a:extLst>
          </p:cNvPr>
          <p:cNvSpPr/>
          <p:nvPr/>
        </p:nvSpPr>
        <p:spPr>
          <a:xfrm>
            <a:off x="240236" y="4865225"/>
            <a:ext cx="7079202" cy="18514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206D764D-8768-DDC7-E41C-226EAEFA3B29}"/>
              </a:ext>
            </a:extLst>
          </p:cNvPr>
          <p:cNvSpPr txBox="1"/>
          <p:nvPr/>
        </p:nvSpPr>
        <p:spPr>
          <a:xfrm>
            <a:off x="1021153" y="5525095"/>
            <a:ext cx="6086032" cy="932050"/>
          </a:xfrm>
          <a:prstGeom prst="rect">
            <a:avLst/>
          </a:prstGeom>
          <a:noFill/>
        </p:spPr>
        <p:txBody>
          <a:bodyPr wrap="square" rtlCol="0">
            <a:spAutoFit/>
          </a:bodyPr>
          <a:lstStyle/>
          <a:p>
            <a:pPr>
              <a:lnSpc>
                <a:spcPts val="17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実効線量が</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月間につき</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ミリシーベルトを超えないものについては、当該装置の</a:t>
            </a:r>
            <a:endParaRPr kumimoji="1" lang="en-US" altLang="ja-JP" sz="120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200" dirty="0">
                <a:latin typeface="BIZ UDPゴシック" panose="020B0400000000000000" pitchFamily="50" charset="-128"/>
                <a:ea typeface="BIZ UDPゴシック" panose="020B0400000000000000" pitchFamily="50" charset="-128"/>
              </a:rPr>
              <a:t>外側には管理区域が存在しないものとして取り扱って差し支えないこと</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労働者に対し</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a:lnSpc>
                <a:spcPts val="17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ては、安全衛生教育等において、放射線の人体への影響、及び被ばくを防止するための</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a:lnSpc>
                <a:spcPts val="17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装置の安全な取扱い等について周知させること</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5" name="四角形: 角を丸くする 4">
            <a:extLst>
              <a:ext uri="{FF2B5EF4-FFF2-40B4-BE49-F238E27FC236}">
                <a16:creationId xmlns:a16="http://schemas.microsoft.com/office/drawing/2014/main" id="{C8EDD9FE-9681-B807-BACF-FEC8F0C7E44F}"/>
              </a:ext>
            </a:extLst>
          </p:cNvPr>
          <p:cNvSpPr/>
          <p:nvPr/>
        </p:nvSpPr>
        <p:spPr>
          <a:xfrm>
            <a:off x="443747" y="5036086"/>
            <a:ext cx="437722" cy="1491478"/>
          </a:xfrm>
          <a:prstGeom prst="roundRect">
            <a:avLst/>
          </a:prstGeom>
          <a:solidFill>
            <a:schemeClr val="bg1"/>
          </a:solidFill>
          <a:ln w="381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lnSpc>
                <a:spcPts val="2600"/>
              </a:lnSpc>
            </a:pPr>
            <a:r>
              <a:rPr kumimoji="1" lang="ja-JP" altLang="en-US" sz="2000" b="1" spc="200" dirty="0">
                <a:solidFill>
                  <a:schemeClr val="tx1">
                    <a:lumMod val="65000"/>
                    <a:lumOff val="35000"/>
                  </a:schemeClr>
                </a:solidFill>
              </a:rPr>
              <a:t>電離則</a:t>
            </a:r>
          </a:p>
        </p:txBody>
      </p:sp>
      <p:sp>
        <p:nvSpPr>
          <p:cNvPr id="14" name="四角形: 角を丸くする 13">
            <a:extLst>
              <a:ext uri="{FF2B5EF4-FFF2-40B4-BE49-F238E27FC236}">
                <a16:creationId xmlns:a16="http://schemas.microsoft.com/office/drawing/2014/main" id="{8B084F55-C2F4-CA6B-AE4F-696D3DFBC03A}"/>
              </a:ext>
            </a:extLst>
          </p:cNvPr>
          <p:cNvSpPr/>
          <p:nvPr/>
        </p:nvSpPr>
        <p:spPr>
          <a:xfrm>
            <a:off x="1022624" y="5175694"/>
            <a:ext cx="6086033" cy="276432"/>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kumimoji="1" lang="ja-JP" altLang="en-US" sz="1400" b="1" dirty="0">
                <a:latin typeface="+mn-ea"/>
              </a:rPr>
              <a:t>平成</a:t>
            </a:r>
            <a:r>
              <a:rPr kumimoji="1" lang="en-US" altLang="ja-JP" sz="1400" b="1" dirty="0">
                <a:latin typeface="+mn-ea"/>
              </a:rPr>
              <a:t>13</a:t>
            </a:r>
            <a:r>
              <a:rPr kumimoji="1" lang="ja-JP" altLang="en-US" sz="1400" b="1" dirty="0">
                <a:latin typeface="+mn-ea"/>
              </a:rPr>
              <a:t>年　基発第</a:t>
            </a:r>
            <a:r>
              <a:rPr kumimoji="1" lang="en-US" altLang="ja-JP" sz="1400" b="1" dirty="0">
                <a:latin typeface="+mn-ea"/>
              </a:rPr>
              <a:t>253</a:t>
            </a:r>
            <a:r>
              <a:rPr kumimoji="1" lang="ja-JP" altLang="en-US" sz="1400" b="1" dirty="0">
                <a:latin typeface="+mn-ea"/>
              </a:rPr>
              <a:t>号　第３の３の（６）</a:t>
            </a:r>
          </a:p>
        </p:txBody>
      </p:sp>
      <p:sp>
        <p:nvSpPr>
          <p:cNvPr id="4" name="テキスト ボックス 3">
            <a:extLst>
              <a:ext uri="{FF2B5EF4-FFF2-40B4-BE49-F238E27FC236}">
                <a16:creationId xmlns:a16="http://schemas.microsoft.com/office/drawing/2014/main" id="{D0494E13-4BAA-E94C-82E1-F271782D3735}"/>
              </a:ext>
            </a:extLst>
          </p:cNvPr>
          <p:cNvSpPr txBox="1"/>
          <p:nvPr/>
        </p:nvSpPr>
        <p:spPr>
          <a:xfrm>
            <a:off x="162996" y="335218"/>
            <a:ext cx="7328015" cy="4442626"/>
          </a:xfrm>
          <a:prstGeom prst="rect">
            <a:avLst/>
          </a:prstGeom>
          <a:noFill/>
        </p:spPr>
        <p:txBody>
          <a:bodyPr wrap="square" rtlCol="0">
            <a:spAutoFit/>
          </a:bodyPr>
          <a:lstStyle/>
          <a:p>
            <a:pPr>
              <a:lnSpc>
                <a:spcPts val="1800"/>
              </a:lnSpc>
            </a:pPr>
            <a:r>
              <a:rPr kumimoji="1" lang="ja-JP" altLang="en-US" sz="1200" spc="-20" dirty="0">
                <a:latin typeface="+mn-ea"/>
              </a:rPr>
              <a:t>近年、さまざまな産業分野でボックス型エックス線装置の普及が進んでいます。それに伴って、エックス線に</a:t>
            </a:r>
            <a:endParaRPr kumimoji="1" lang="en-US" altLang="ja-JP" sz="1200" spc="-20" dirty="0">
              <a:latin typeface="+mn-ea"/>
            </a:endParaRPr>
          </a:p>
          <a:p>
            <a:pPr>
              <a:lnSpc>
                <a:spcPts val="1800"/>
              </a:lnSpc>
            </a:pPr>
            <a:r>
              <a:rPr kumimoji="1" lang="ja-JP" altLang="en-US" sz="1200" dirty="0">
                <a:latin typeface="+mn-ea"/>
              </a:rPr>
              <a:t>関する知識が乏しい労働者が操作することも考えられるため、エックス線装置等に関する特別教育の対象</a:t>
            </a:r>
            <a:endParaRPr kumimoji="1" lang="en-US" altLang="ja-JP" sz="1200" dirty="0">
              <a:latin typeface="+mn-ea"/>
            </a:endParaRPr>
          </a:p>
          <a:p>
            <a:pPr>
              <a:lnSpc>
                <a:spcPts val="1800"/>
              </a:lnSpc>
            </a:pPr>
            <a:r>
              <a:rPr kumimoji="1" lang="ja-JP" altLang="en-US" sz="1200" dirty="0">
                <a:latin typeface="+mn-ea"/>
              </a:rPr>
              <a:t>とはならない労働者へのエックス線やエックス線装置の危険性を学ぶ機会の創出が求められています。</a:t>
            </a:r>
            <a:endParaRPr kumimoji="1" lang="en-US" altLang="ja-JP" sz="1200" dirty="0">
              <a:latin typeface="+mn-ea"/>
            </a:endParaRPr>
          </a:p>
          <a:p>
            <a:pPr>
              <a:lnSpc>
                <a:spcPts val="1800"/>
              </a:lnSpc>
            </a:pPr>
            <a:endParaRPr kumimoji="1" lang="en-US" altLang="ja-JP" sz="1200" dirty="0">
              <a:latin typeface="+mn-ea"/>
            </a:endParaRPr>
          </a:p>
          <a:p>
            <a:pPr>
              <a:lnSpc>
                <a:spcPts val="1800"/>
              </a:lnSpc>
            </a:pPr>
            <a:r>
              <a:rPr kumimoji="1" lang="ja-JP" altLang="en-US" sz="1200" dirty="0">
                <a:latin typeface="+mn-ea"/>
              </a:rPr>
              <a:t>放射線は、大量に受けると人の健康に影響を及ぼします。そのため、エックス線装置を取り扱う業務に従事</a:t>
            </a:r>
            <a:endParaRPr kumimoji="1" lang="en-US" altLang="ja-JP" sz="1200" dirty="0">
              <a:latin typeface="+mn-ea"/>
            </a:endParaRPr>
          </a:p>
          <a:p>
            <a:pPr>
              <a:lnSpc>
                <a:spcPts val="1800"/>
              </a:lnSpc>
            </a:pPr>
            <a:r>
              <a:rPr kumimoji="1" lang="ja-JP" altLang="en-US" sz="1200" spc="-10" dirty="0">
                <a:latin typeface="+mn-ea"/>
              </a:rPr>
              <a:t>する人の労働災害を防止するために特別教育が実施されています。ボックス型エックス線装置は、管理区域</a:t>
            </a:r>
            <a:endParaRPr kumimoji="1" lang="en-US" altLang="ja-JP" sz="1200" spc="-10" dirty="0">
              <a:latin typeface="+mn-ea"/>
            </a:endParaRPr>
          </a:p>
          <a:p>
            <a:pPr>
              <a:lnSpc>
                <a:spcPts val="1800"/>
              </a:lnSpc>
            </a:pPr>
            <a:r>
              <a:rPr kumimoji="1" lang="ja-JP" altLang="en-US" sz="1200" spc="100" dirty="0">
                <a:latin typeface="+mn-ea"/>
              </a:rPr>
              <a:t>が装置の内部にあり、外部への漏えい線量も微量です。このため装置の利用にあたって、労働者は</a:t>
            </a:r>
            <a:endParaRPr kumimoji="1" lang="en-US" altLang="ja-JP" sz="1200" spc="100" dirty="0">
              <a:latin typeface="+mn-ea"/>
            </a:endParaRPr>
          </a:p>
          <a:p>
            <a:pPr>
              <a:lnSpc>
                <a:spcPts val="1800"/>
              </a:lnSpc>
            </a:pPr>
            <a:r>
              <a:rPr kumimoji="1" lang="ja-JP" altLang="en-US" sz="1200" spc="50" dirty="0">
                <a:latin typeface="+mn-ea"/>
              </a:rPr>
              <a:t>特別教育を受講する必要はなく、エックス線作業主任者の選任も必要</a:t>
            </a:r>
            <a:r>
              <a:rPr kumimoji="1" lang="ja-JP" altLang="en-US" sz="1200" dirty="0">
                <a:latin typeface="+mn-ea"/>
              </a:rPr>
              <a:t>ありません。</a:t>
            </a:r>
            <a:endParaRPr kumimoji="1" lang="en-US" altLang="ja-JP" sz="1200" dirty="0">
              <a:latin typeface="+mn-ea"/>
            </a:endParaRPr>
          </a:p>
          <a:p>
            <a:pPr>
              <a:lnSpc>
                <a:spcPts val="1800"/>
              </a:lnSpc>
            </a:pPr>
            <a:endParaRPr kumimoji="1" lang="en-US" altLang="ja-JP" sz="1200" dirty="0">
              <a:latin typeface="+mn-ea"/>
            </a:endParaRPr>
          </a:p>
          <a:p>
            <a:pPr>
              <a:lnSpc>
                <a:spcPts val="1800"/>
              </a:lnSpc>
            </a:pPr>
            <a:r>
              <a:rPr kumimoji="1" lang="ja-JP" altLang="en-US" sz="1200" dirty="0">
                <a:latin typeface="+mn-ea"/>
              </a:rPr>
              <a:t>しかし、放射線が人の健康に影響を及ぼすものである以上、特別教育の受講対象者でなくても、ボックス型</a:t>
            </a:r>
            <a:endParaRPr kumimoji="1" lang="en-US" altLang="ja-JP" sz="1200" dirty="0">
              <a:latin typeface="+mn-ea"/>
            </a:endParaRPr>
          </a:p>
          <a:p>
            <a:pPr>
              <a:lnSpc>
                <a:spcPts val="1800"/>
              </a:lnSpc>
            </a:pPr>
            <a:r>
              <a:rPr kumimoji="1" lang="ja-JP" altLang="en-US" sz="1200" spc="-10" dirty="0">
                <a:latin typeface="+mn-ea"/>
              </a:rPr>
              <a:t>エックス線装置を使用</a:t>
            </a:r>
            <a:r>
              <a:rPr kumimoji="1" lang="ja-JP" altLang="en-US" sz="1200" dirty="0">
                <a:latin typeface="+mn-ea"/>
              </a:rPr>
              <a:t>する労働者、同装置が設置されている事業場で放射線業務ではない業務に従事する</a:t>
            </a:r>
            <a:endParaRPr kumimoji="1" lang="en-US" altLang="ja-JP" sz="1200" dirty="0">
              <a:latin typeface="+mn-ea"/>
            </a:endParaRPr>
          </a:p>
          <a:p>
            <a:pPr>
              <a:lnSpc>
                <a:spcPts val="1800"/>
              </a:lnSpc>
            </a:pPr>
            <a:r>
              <a:rPr kumimoji="1" lang="ja-JP" altLang="en-US" sz="1200" spc="-20" dirty="0">
                <a:latin typeface="+mn-ea"/>
              </a:rPr>
              <a:t>労働者にも放射線に関する基本的な情報を伝え、業務に潜む危険性や装置の取り扱いなどを理解してもらう</a:t>
            </a:r>
            <a:endParaRPr kumimoji="1" lang="en-US" altLang="ja-JP" sz="1200" spc="-20" dirty="0">
              <a:latin typeface="+mn-ea"/>
            </a:endParaRPr>
          </a:p>
          <a:p>
            <a:pPr>
              <a:lnSpc>
                <a:spcPts val="1800"/>
              </a:lnSpc>
            </a:pPr>
            <a:r>
              <a:rPr kumimoji="1" lang="ja-JP" altLang="en-US" sz="1200" dirty="0">
                <a:latin typeface="+mn-ea"/>
              </a:rPr>
              <a:t>ことは必要です。</a:t>
            </a:r>
            <a:endParaRPr kumimoji="1" lang="en-US" altLang="ja-JP" sz="1200" strike="sngStrike" dirty="0">
              <a:latin typeface="+mn-ea"/>
            </a:endParaRPr>
          </a:p>
          <a:p>
            <a:pPr>
              <a:lnSpc>
                <a:spcPts val="1800"/>
              </a:lnSpc>
            </a:pPr>
            <a:endParaRPr kumimoji="1" lang="en-US" altLang="ja-JP" sz="1200" dirty="0">
              <a:latin typeface="+mn-ea"/>
            </a:endParaRPr>
          </a:p>
          <a:p>
            <a:pPr>
              <a:lnSpc>
                <a:spcPts val="1800"/>
              </a:lnSpc>
            </a:pPr>
            <a:r>
              <a:rPr kumimoji="1" lang="ja-JP" altLang="en-US" sz="1200" spc="30" dirty="0">
                <a:latin typeface="+mn-ea"/>
              </a:rPr>
              <a:t>このパンフレットでご紹介する教育ツールは、工業用等のボックス型エックス線装置を使用する労働者で</a:t>
            </a:r>
            <a:endParaRPr kumimoji="1" lang="en-US" altLang="ja-JP" sz="1200" spc="30" dirty="0">
              <a:latin typeface="+mn-ea"/>
            </a:endParaRPr>
          </a:p>
          <a:p>
            <a:pPr>
              <a:lnSpc>
                <a:spcPts val="1800"/>
              </a:lnSpc>
            </a:pPr>
            <a:r>
              <a:rPr kumimoji="1" lang="ja-JP" altLang="en-US" sz="1200" spc="60" dirty="0">
                <a:latin typeface="+mn-ea"/>
              </a:rPr>
              <a:t>特別教育を要しない人、または工業用等のボックス型エックス線装置のある職場で放射線業務でない</a:t>
            </a:r>
            <a:endParaRPr kumimoji="1" lang="en-US" altLang="ja-JP" sz="1200" spc="60" dirty="0">
              <a:latin typeface="+mn-ea"/>
            </a:endParaRPr>
          </a:p>
          <a:p>
            <a:pPr>
              <a:lnSpc>
                <a:spcPts val="1800"/>
              </a:lnSpc>
            </a:pPr>
            <a:r>
              <a:rPr kumimoji="1" lang="ja-JP" altLang="en-US" sz="1200" dirty="0">
                <a:latin typeface="+mn-ea"/>
              </a:rPr>
              <a:t>業務に従事する人を対象にしたものです。</a:t>
            </a:r>
            <a:r>
              <a:rPr kumimoji="1" lang="ja-JP" altLang="en-US" sz="1200" spc="-20" dirty="0">
                <a:latin typeface="+mn-ea"/>
              </a:rPr>
              <a:t>ここで紹介した教育ツールを使用して、</a:t>
            </a:r>
            <a:r>
              <a:rPr kumimoji="1" lang="ja-JP" altLang="en-US" sz="1200" b="1" spc="-20" dirty="0">
                <a:solidFill>
                  <a:srgbClr val="FF0000"/>
                </a:solidFill>
                <a:latin typeface="+mn-ea"/>
              </a:rPr>
              <a:t>ボックス型エックス線装置</a:t>
            </a:r>
            <a:endParaRPr kumimoji="1" lang="en-US" altLang="ja-JP" sz="1200" b="1" spc="-20" dirty="0">
              <a:solidFill>
                <a:srgbClr val="FF0000"/>
              </a:solidFill>
              <a:latin typeface="+mn-ea"/>
            </a:endParaRPr>
          </a:p>
          <a:p>
            <a:pPr>
              <a:lnSpc>
                <a:spcPts val="1800"/>
              </a:lnSpc>
            </a:pPr>
            <a:r>
              <a:rPr kumimoji="1" lang="ja-JP" altLang="en-US" sz="1200" b="1" spc="-30" dirty="0">
                <a:solidFill>
                  <a:srgbClr val="FF0000"/>
                </a:solidFill>
                <a:latin typeface="+mn-ea"/>
              </a:rPr>
              <a:t>のある職場で働く労働者の皆さん全員が安全で健康に働くことができる作業環境づくりを推進して</a:t>
            </a:r>
            <a:r>
              <a:rPr kumimoji="1" lang="ja-JP" altLang="en-US" sz="1200" spc="-30" dirty="0">
                <a:latin typeface="+mn-ea"/>
              </a:rPr>
              <a:t>頂ければ</a:t>
            </a:r>
            <a:endParaRPr kumimoji="1" lang="en-US" altLang="ja-JP" sz="1200" spc="-30" dirty="0">
              <a:latin typeface="+mn-ea"/>
            </a:endParaRPr>
          </a:p>
          <a:p>
            <a:pPr>
              <a:lnSpc>
                <a:spcPts val="1800"/>
              </a:lnSpc>
            </a:pPr>
            <a:r>
              <a:rPr kumimoji="1" lang="ja-JP" altLang="en-US" sz="1200" dirty="0">
                <a:latin typeface="+mn-ea"/>
              </a:rPr>
              <a:t>幸いです。</a:t>
            </a:r>
            <a:endParaRPr kumimoji="1" lang="en-US" altLang="ja-JP" sz="1200" dirty="0">
              <a:latin typeface="+mn-ea"/>
            </a:endParaRPr>
          </a:p>
        </p:txBody>
      </p:sp>
      <p:sp>
        <p:nvSpPr>
          <p:cNvPr id="21" name="テキスト ボックス 20">
            <a:extLst>
              <a:ext uri="{FF2B5EF4-FFF2-40B4-BE49-F238E27FC236}">
                <a16:creationId xmlns:a16="http://schemas.microsoft.com/office/drawing/2014/main" id="{185D74C5-0F35-7379-63A8-C964C751E3AE}"/>
              </a:ext>
            </a:extLst>
          </p:cNvPr>
          <p:cNvSpPr txBox="1"/>
          <p:nvPr/>
        </p:nvSpPr>
        <p:spPr>
          <a:xfrm>
            <a:off x="431233" y="7579313"/>
            <a:ext cx="6697208" cy="563359"/>
          </a:xfrm>
          <a:prstGeom prst="rect">
            <a:avLst/>
          </a:prstGeom>
          <a:noFill/>
        </p:spPr>
        <p:txBody>
          <a:bodyPr wrap="square" rtlCol="0">
            <a:spAutoFit/>
          </a:bodyPr>
          <a:lstStyle/>
          <a:p>
            <a:pPr algn="ctr">
              <a:lnSpc>
                <a:spcPts val="2000"/>
              </a:lnSpc>
            </a:pPr>
            <a:r>
              <a:rPr kumimoji="1" lang="ja-JP" altLang="en-US" sz="1200" b="1" dirty="0">
                <a:latin typeface="+mn-ea"/>
              </a:rPr>
              <a:t>事業者が安全衛生活動に積極的に取り組むことは、作業者の安全と健康確保にとどまらず</a:t>
            </a:r>
            <a:endParaRPr kumimoji="1" lang="en-US" altLang="ja-JP" sz="1200" b="1" dirty="0">
              <a:latin typeface="+mn-ea"/>
            </a:endParaRPr>
          </a:p>
          <a:p>
            <a:pPr algn="ctr">
              <a:lnSpc>
                <a:spcPts val="2000"/>
              </a:lnSpc>
            </a:pPr>
            <a:r>
              <a:rPr kumimoji="1" lang="ja-JP" altLang="en-US" sz="1200" b="1" dirty="0">
                <a:latin typeface="+mn-ea"/>
              </a:rPr>
              <a:t>仕事の質の向上、企業のイメージアップ、人材確保という効果も期待できる</a:t>
            </a:r>
          </a:p>
        </p:txBody>
      </p:sp>
      <p:sp>
        <p:nvSpPr>
          <p:cNvPr id="22" name="テキスト ボックス 21">
            <a:extLst>
              <a:ext uri="{FF2B5EF4-FFF2-40B4-BE49-F238E27FC236}">
                <a16:creationId xmlns:a16="http://schemas.microsoft.com/office/drawing/2014/main" id="{1F5AB269-D491-758E-9C1F-4D66455DCC5E}"/>
              </a:ext>
            </a:extLst>
          </p:cNvPr>
          <p:cNvSpPr txBox="1"/>
          <p:nvPr/>
        </p:nvSpPr>
        <p:spPr>
          <a:xfrm>
            <a:off x="778213" y="6958458"/>
            <a:ext cx="6003249" cy="563359"/>
          </a:xfrm>
          <a:prstGeom prst="rect">
            <a:avLst/>
          </a:prstGeom>
          <a:noFill/>
        </p:spPr>
        <p:txBody>
          <a:bodyPr wrap="square" rtlCol="0">
            <a:spAutoFit/>
          </a:bodyPr>
          <a:lstStyle/>
          <a:p>
            <a:pPr algn="ctr">
              <a:lnSpc>
                <a:spcPts val="2000"/>
              </a:lnSpc>
            </a:pPr>
            <a:r>
              <a:rPr kumimoji="1" lang="ja-JP" altLang="en-US" sz="1200" dirty="0">
                <a:latin typeface="+mn-ea"/>
              </a:rPr>
              <a:t>エックス線装置のある職場で働く人たち全員が</a:t>
            </a:r>
            <a:endParaRPr kumimoji="1" lang="en-US" altLang="ja-JP" sz="1200" dirty="0">
              <a:latin typeface="+mn-ea"/>
            </a:endParaRPr>
          </a:p>
          <a:p>
            <a:pPr algn="ctr">
              <a:lnSpc>
                <a:spcPts val="2000"/>
              </a:lnSpc>
            </a:pPr>
            <a:r>
              <a:rPr kumimoji="1" lang="ja-JP" altLang="en-US" sz="1200" dirty="0">
                <a:latin typeface="+mn-ea"/>
              </a:rPr>
              <a:t>エックス線及びエックス線装置の取扱い等について正しい知識を持つことは必要</a:t>
            </a:r>
          </a:p>
        </p:txBody>
      </p:sp>
      <p:graphicFrame>
        <p:nvGraphicFramePr>
          <p:cNvPr id="25" name="図表 24">
            <a:extLst>
              <a:ext uri="{FF2B5EF4-FFF2-40B4-BE49-F238E27FC236}">
                <a16:creationId xmlns:a16="http://schemas.microsoft.com/office/drawing/2014/main" id="{C20DF248-9A9C-4FE5-9A91-0B77EF73AEA6}"/>
              </a:ext>
            </a:extLst>
          </p:cNvPr>
          <p:cNvGraphicFramePr/>
          <p:nvPr>
            <p:extLst>
              <p:ext uri="{D42A27DB-BD31-4B8C-83A1-F6EECF244321}">
                <p14:modId xmlns:p14="http://schemas.microsoft.com/office/powerpoint/2010/main" val="1100906868"/>
              </p:ext>
            </p:extLst>
          </p:nvPr>
        </p:nvGraphicFramePr>
        <p:xfrm>
          <a:off x="2303605" y="8424352"/>
          <a:ext cx="3024335" cy="2016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楕円 25">
            <a:extLst>
              <a:ext uri="{FF2B5EF4-FFF2-40B4-BE49-F238E27FC236}">
                <a16:creationId xmlns:a16="http://schemas.microsoft.com/office/drawing/2014/main" id="{41D5418B-2FF1-32FF-1D70-D9E9F98B3BF0}"/>
              </a:ext>
            </a:extLst>
          </p:cNvPr>
          <p:cNvSpPr/>
          <p:nvPr/>
        </p:nvSpPr>
        <p:spPr>
          <a:xfrm>
            <a:off x="3383725" y="9000415"/>
            <a:ext cx="864095" cy="86409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mn-ea"/>
              </a:rPr>
              <a:t>安全教育</a:t>
            </a:r>
            <a:endParaRPr kumimoji="1" lang="en-US" altLang="ja-JP" sz="1200" b="1" dirty="0">
              <a:latin typeface="+mn-ea"/>
            </a:endParaRPr>
          </a:p>
          <a:p>
            <a:pPr algn="ctr"/>
            <a:r>
              <a:rPr kumimoji="1" lang="ja-JP" altLang="en-US" sz="1200" b="1" dirty="0">
                <a:latin typeface="+mn-ea"/>
              </a:rPr>
              <a:t>実施</a:t>
            </a:r>
          </a:p>
        </p:txBody>
      </p:sp>
      <p:sp>
        <p:nvSpPr>
          <p:cNvPr id="30" name="テキスト ボックス 29">
            <a:extLst>
              <a:ext uri="{FF2B5EF4-FFF2-40B4-BE49-F238E27FC236}">
                <a16:creationId xmlns:a16="http://schemas.microsoft.com/office/drawing/2014/main" id="{95917611-63C2-5816-B57C-34891F404876}"/>
              </a:ext>
            </a:extLst>
          </p:cNvPr>
          <p:cNvSpPr txBox="1"/>
          <p:nvPr/>
        </p:nvSpPr>
        <p:spPr>
          <a:xfrm>
            <a:off x="4055708" y="8752811"/>
            <a:ext cx="1555961" cy="461665"/>
          </a:xfrm>
          <a:prstGeom prst="rect">
            <a:avLst/>
          </a:prstGeom>
          <a:noFill/>
        </p:spPr>
        <p:txBody>
          <a:bodyPr wrap="square" rtlCol="0">
            <a:spAutoFit/>
          </a:bodyPr>
          <a:lstStyle/>
          <a:p>
            <a:r>
              <a:rPr kumimoji="1" lang="ja-JP" altLang="en-US" sz="1200" dirty="0">
                <a:latin typeface="+mn-ea"/>
              </a:rPr>
              <a:t>作業者の</a:t>
            </a:r>
            <a:endParaRPr kumimoji="1" lang="en-US" altLang="ja-JP" sz="1200" dirty="0">
              <a:latin typeface="+mn-ea"/>
            </a:endParaRPr>
          </a:p>
          <a:p>
            <a:r>
              <a:rPr kumimoji="1" lang="ja-JP" altLang="en-US" sz="1200" dirty="0">
                <a:latin typeface="+mn-ea"/>
              </a:rPr>
              <a:t>　やる気が向上</a:t>
            </a:r>
          </a:p>
        </p:txBody>
      </p:sp>
      <p:sp>
        <p:nvSpPr>
          <p:cNvPr id="32" name="テキスト ボックス 31">
            <a:extLst>
              <a:ext uri="{FF2B5EF4-FFF2-40B4-BE49-F238E27FC236}">
                <a16:creationId xmlns:a16="http://schemas.microsoft.com/office/drawing/2014/main" id="{56CDEBD2-8724-D2AC-015F-06A93B9AA645}"/>
              </a:ext>
            </a:extLst>
          </p:cNvPr>
          <p:cNvSpPr txBox="1"/>
          <p:nvPr/>
        </p:nvSpPr>
        <p:spPr>
          <a:xfrm>
            <a:off x="2653838" y="9864512"/>
            <a:ext cx="2323869" cy="276999"/>
          </a:xfrm>
          <a:prstGeom prst="rect">
            <a:avLst/>
          </a:prstGeom>
          <a:noFill/>
        </p:spPr>
        <p:txBody>
          <a:bodyPr wrap="square" rtlCol="0">
            <a:spAutoFit/>
          </a:bodyPr>
          <a:lstStyle/>
          <a:p>
            <a:pPr algn="ctr"/>
            <a:r>
              <a:rPr kumimoji="1" lang="ja-JP" altLang="en-US" sz="1200" dirty="0">
                <a:latin typeface="+mn-ea"/>
              </a:rPr>
              <a:t>仕事の質・生産性の向上</a:t>
            </a:r>
          </a:p>
        </p:txBody>
      </p:sp>
      <p:sp>
        <p:nvSpPr>
          <p:cNvPr id="33" name="テキスト ボックス 32">
            <a:extLst>
              <a:ext uri="{FF2B5EF4-FFF2-40B4-BE49-F238E27FC236}">
                <a16:creationId xmlns:a16="http://schemas.microsoft.com/office/drawing/2014/main" id="{F7D5A8E3-F360-BE04-4828-FE8A6C665717}"/>
              </a:ext>
            </a:extLst>
          </p:cNvPr>
          <p:cNvSpPr txBox="1"/>
          <p:nvPr/>
        </p:nvSpPr>
        <p:spPr>
          <a:xfrm>
            <a:off x="2627047" y="8799781"/>
            <a:ext cx="1199957" cy="461665"/>
          </a:xfrm>
          <a:prstGeom prst="rect">
            <a:avLst/>
          </a:prstGeom>
          <a:noFill/>
        </p:spPr>
        <p:txBody>
          <a:bodyPr wrap="square" rtlCol="0">
            <a:spAutoFit/>
          </a:bodyPr>
          <a:lstStyle/>
          <a:p>
            <a:r>
              <a:rPr kumimoji="1" lang="ja-JP" altLang="en-US" sz="1200" dirty="0">
                <a:latin typeface="+mn-ea"/>
              </a:rPr>
              <a:t>コスト削減・</a:t>
            </a:r>
            <a:endParaRPr kumimoji="1" lang="en-US" altLang="ja-JP" sz="1200" dirty="0">
              <a:latin typeface="+mn-ea"/>
            </a:endParaRPr>
          </a:p>
          <a:p>
            <a:r>
              <a:rPr kumimoji="1" lang="ja-JP" altLang="en-US" sz="1200" dirty="0">
                <a:latin typeface="+mn-ea"/>
              </a:rPr>
              <a:t>抑制</a:t>
            </a:r>
          </a:p>
        </p:txBody>
      </p:sp>
      <p:pic>
        <p:nvPicPr>
          <p:cNvPr id="47" name="図 46" descr="挿絵 が含まれている画像&#10;&#10;AI 生成コンテンツは誤りを含む可能性があります。">
            <a:extLst>
              <a:ext uri="{FF2B5EF4-FFF2-40B4-BE49-F238E27FC236}">
                <a16:creationId xmlns:a16="http://schemas.microsoft.com/office/drawing/2014/main" id="{EC374E96-6C7F-F06D-0ABC-1562CBE1CB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327940" y="9284950"/>
            <a:ext cx="1531886" cy="1148915"/>
          </a:xfrm>
          <a:prstGeom prst="rect">
            <a:avLst/>
          </a:prstGeom>
        </p:spPr>
      </p:pic>
      <p:pic>
        <p:nvPicPr>
          <p:cNvPr id="50" name="図 49" descr="テキスト&#10;&#10;AI 生成コンテンツは誤りを含む可能性があります。">
            <a:extLst>
              <a:ext uri="{FF2B5EF4-FFF2-40B4-BE49-F238E27FC236}">
                <a16:creationId xmlns:a16="http://schemas.microsoft.com/office/drawing/2014/main" id="{D9F8EA5F-8B8A-BA95-25DD-1118F14A2E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892" y="9098077"/>
            <a:ext cx="1458577" cy="1093933"/>
          </a:xfrm>
          <a:prstGeom prst="rect">
            <a:avLst/>
          </a:prstGeom>
        </p:spPr>
      </p:pic>
      <p:sp>
        <p:nvSpPr>
          <p:cNvPr id="52" name="テキスト ボックス 51">
            <a:extLst>
              <a:ext uri="{FF2B5EF4-FFF2-40B4-BE49-F238E27FC236}">
                <a16:creationId xmlns:a16="http://schemas.microsoft.com/office/drawing/2014/main" id="{E04023FD-F17C-F0EB-0ED6-4FCF9B977279}"/>
              </a:ext>
            </a:extLst>
          </p:cNvPr>
          <p:cNvSpPr txBox="1"/>
          <p:nvPr/>
        </p:nvSpPr>
        <p:spPr>
          <a:xfrm>
            <a:off x="228950" y="10226484"/>
            <a:ext cx="2312611" cy="253916"/>
          </a:xfrm>
          <a:prstGeom prst="rect">
            <a:avLst/>
          </a:prstGeom>
          <a:noFill/>
        </p:spPr>
        <p:txBody>
          <a:bodyPr wrap="square" rtlCol="0">
            <a:spAutoFit/>
          </a:bodyPr>
          <a:lstStyle/>
          <a:p>
            <a:pPr algn="ctr"/>
            <a:r>
              <a:rPr lang="ja-JP" altLang="en-US" sz="1050" dirty="0"/>
              <a:t>雇入れ時・作業内容変更時の教育</a:t>
            </a:r>
            <a:endParaRPr kumimoji="1" lang="ja-JP" altLang="en-US" sz="1050" dirty="0"/>
          </a:p>
        </p:txBody>
      </p:sp>
    </p:spTree>
    <p:extLst>
      <p:ext uri="{BB962C8B-B14F-4D97-AF65-F5344CB8AC3E}">
        <p14:creationId xmlns:p14="http://schemas.microsoft.com/office/powerpoint/2010/main" val="290606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7F7BDF6-5F38-BF26-4FDF-DB85441B9802}"/>
              </a:ext>
            </a:extLst>
          </p:cNvPr>
          <p:cNvPicPr>
            <a:picLocks noChangeAspect="1"/>
          </p:cNvPicPr>
          <p:nvPr/>
        </p:nvPicPr>
        <p:blipFill>
          <a:blip r:embed="rId2"/>
          <a:stretch>
            <a:fillRect/>
          </a:stretch>
        </p:blipFill>
        <p:spPr>
          <a:xfrm>
            <a:off x="1353720" y="7099012"/>
            <a:ext cx="931444" cy="1335223"/>
          </a:xfrm>
          <a:prstGeom prst="rect">
            <a:avLst/>
          </a:prstGeom>
          <a:ln>
            <a:solidFill>
              <a:schemeClr val="tx1"/>
            </a:solidFill>
          </a:ln>
        </p:spPr>
      </p:pic>
      <p:pic>
        <p:nvPicPr>
          <p:cNvPr id="7" name="図 6">
            <a:extLst>
              <a:ext uri="{FF2B5EF4-FFF2-40B4-BE49-F238E27FC236}">
                <a16:creationId xmlns:a16="http://schemas.microsoft.com/office/drawing/2014/main" id="{D3973E86-4533-805C-A558-62DFB22EAD12}"/>
              </a:ext>
            </a:extLst>
          </p:cNvPr>
          <p:cNvPicPr>
            <a:picLocks noChangeAspect="1"/>
          </p:cNvPicPr>
          <p:nvPr/>
        </p:nvPicPr>
        <p:blipFill>
          <a:blip r:embed="rId3"/>
          <a:stretch>
            <a:fillRect/>
          </a:stretch>
        </p:blipFill>
        <p:spPr>
          <a:xfrm>
            <a:off x="371043" y="7097348"/>
            <a:ext cx="940431" cy="1336887"/>
          </a:xfrm>
          <a:prstGeom prst="rect">
            <a:avLst/>
          </a:prstGeom>
          <a:ln>
            <a:solidFill>
              <a:schemeClr val="tx1"/>
            </a:solidFill>
          </a:ln>
        </p:spPr>
      </p:pic>
      <p:sp>
        <p:nvSpPr>
          <p:cNvPr id="26" name="四角形: 角を丸くする 25">
            <a:extLst>
              <a:ext uri="{FF2B5EF4-FFF2-40B4-BE49-F238E27FC236}">
                <a16:creationId xmlns:a16="http://schemas.microsoft.com/office/drawing/2014/main" id="{D180A675-15A3-1B1F-122D-D2C675D18749}"/>
              </a:ext>
            </a:extLst>
          </p:cNvPr>
          <p:cNvSpPr/>
          <p:nvPr/>
        </p:nvSpPr>
        <p:spPr>
          <a:xfrm>
            <a:off x="2734572" y="9698860"/>
            <a:ext cx="4550251" cy="960280"/>
          </a:xfrm>
          <a:prstGeom prst="roundRect">
            <a:avLst/>
          </a:prstGeom>
          <a:solidFill>
            <a:schemeClr val="bg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36279CA-6D05-51A4-02ED-3818CBC6EA6F}"/>
              </a:ext>
            </a:extLst>
          </p:cNvPr>
          <p:cNvSpPr txBox="1"/>
          <p:nvPr/>
        </p:nvSpPr>
        <p:spPr>
          <a:xfrm>
            <a:off x="292884" y="3795332"/>
            <a:ext cx="2441689" cy="276999"/>
          </a:xfrm>
          <a:prstGeom prst="rect">
            <a:avLst/>
          </a:prstGeom>
          <a:noFill/>
        </p:spPr>
        <p:txBody>
          <a:bodyPr wrap="square" rtlCol="0">
            <a:spAutoFit/>
          </a:bodyPr>
          <a:lstStyle/>
          <a:p>
            <a:r>
              <a:rPr kumimoji="1" lang="ja-JP" altLang="en-US" sz="1200" dirty="0"/>
              <a:t>■短編動画と配布用スライド</a:t>
            </a:r>
          </a:p>
        </p:txBody>
      </p:sp>
      <p:sp>
        <p:nvSpPr>
          <p:cNvPr id="32" name="四角形: 角を丸くする 31">
            <a:extLst>
              <a:ext uri="{FF2B5EF4-FFF2-40B4-BE49-F238E27FC236}">
                <a16:creationId xmlns:a16="http://schemas.microsoft.com/office/drawing/2014/main" id="{8AED2E3E-5AAE-0B24-568A-E0686B743B9D}"/>
              </a:ext>
            </a:extLst>
          </p:cNvPr>
          <p:cNvSpPr/>
          <p:nvPr/>
        </p:nvSpPr>
        <p:spPr>
          <a:xfrm>
            <a:off x="231754" y="204322"/>
            <a:ext cx="7096166" cy="479340"/>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2000"/>
              </a:lnSpc>
            </a:pPr>
            <a:r>
              <a:rPr kumimoji="1" lang="ja-JP" altLang="en-US" sz="1600" b="1" dirty="0">
                <a:latin typeface="+mn-ea"/>
              </a:rPr>
              <a:t>ボックス型エックス線装置を安全に使用するための教育ツール</a:t>
            </a:r>
          </a:p>
        </p:txBody>
      </p:sp>
      <p:grpSp>
        <p:nvGrpSpPr>
          <p:cNvPr id="54" name="グループ化 53">
            <a:extLst>
              <a:ext uri="{FF2B5EF4-FFF2-40B4-BE49-F238E27FC236}">
                <a16:creationId xmlns:a16="http://schemas.microsoft.com/office/drawing/2014/main" id="{F41785CB-D503-4C1F-37A3-CC13A52061DA}"/>
              </a:ext>
            </a:extLst>
          </p:cNvPr>
          <p:cNvGrpSpPr/>
          <p:nvPr/>
        </p:nvGrpSpPr>
        <p:grpSpPr>
          <a:xfrm>
            <a:off x="231754" y="1007983"/>
            <a:ext cx="6831155" cy="380422"/>
            <a:chOff x="231754" y="1106598"/>
            <a:chExt cx="6831155" cy="479340"/>
          </a:xfrm>
        </p:grpSpPr>
        <p:cxnSp>
          <p:nvCxnSpPr>
            <p:cNvPr id="49" name="直線コネクタ 48">
              <a:extLst>
                <a:ext uri="{FF2B5EF4-FFF2-40B4-BE49-F238E27FC236}">
                  <a16:creationId xmlns:a16="http://schemas.microsoft.com/office/drawing/2014/main" id="{699F7654-2B87-6C3F-E014-D3A8728CF4B2}"/>
                </a:ext>
              </a:extLst>
            </p:cNvPr>
            <p:cNvCxnSpPr/>
            <p:nvPr/>
          </p:nvCxnSpPr>
          <p:spPr>
            <a:xfrm>
              <a:off x="2039405" y="1341856"/>
              <a:ext cx="5023504"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4F2321B6-ECB9-C80E-5BC1-53D57C2E6299}"/>
                </a:ext>
              </a:extLst>
            </p:cNvPr>
            <p:cNvSpPr/>
            <p:nvPr/>
          </p:nvSpPr>
          <p:spPr>
            <a:xfrm>
              <a:off x="231754" y="1106598"/>
              <a:ext cx="2051091" cy="479340"/>
            </a:xfrm>
            <a:prstGeom prst="roundRect">
              <a:avLst>
                <a:gd name="adj" fmla="val 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1600"/>
                </a:lnSpc>
              </a:pPr>
              <a:r>
                <a:rPr kumimoji="1" lang="ja-JP" altLang="en-US" sz="1400" b="1" dirty="0">
                  <a:latin typeface="+mn-ea"/>
                </a:rPr>
                <a:t>事業者・管理者向け</a:t>
              </a:r>
            </a:p>
          </p:txBody>
        </p:sp>
      </p:grpSp>
      <p:grpSp>
        <p:nvGrpSpPr>
          <p:cNvPr id="55" name="グループ化 54">
            <a:extLst>
              <a:ext uri="{FF2B5EF4-FFF2-40B4-BE49-F238E27FC236}">
                <a16:creationId xmlns:a16="http://schemas.microsoft.com/office/drawing/2014/main" id="{ECB56B5C-ED9E-CF2E-EC25-691390D66A5F}"/>
              </a:ext>
            </a:extLst>
          </p:cNvPr>
          <p:cNvGrpSpPr/>
          <p:nvPr/>
        </p:nvGrpSpPr>
        <p:grpSpPr>
          <a:xfrm>
            <a:off x="230476" y="3265876"/>
            <a:ext cx="6832433" cy="380422"/>
            <a:chOff x="230476" y="3791418"/>
            <a:chExt cx="6832433" cy="479340"/>
          </a:xfrm>
        </p:grpSpPr>
        <p:cxnSp>
          <p:nvCxnSpPr>
            <p:cNvPr id="50" name="直線コネクタ 49">
              <a:extLst>
                <a:ext uri="{FF2B5EF4-FFF2-40B4-BE49-F238E27FC236}">
                  <a16:creationId xmlns:a16="http://schemas.microsoft.com/office/drawing/2014/main" id="{B5CA9968-3ED9-C68F-1248-32386115D4C6}"/>
                </a:ext>
              </a:extLst>
            </p:cNvPr>
            <p:cNvCxnSpPr/>
            <p:nvPr/>
          </p:nvCxnSpPr>
          <p:spPr>
            <a:xfrm>
              <a:off x="2039405" y="4031088"/>
              <a:ext cx="5023504"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四角形: 角を丸くする 50">
              <a:extLst>
                <a:ext uri="{FF2B5EF4-FFF2-40B4-BE49-F238E27FC236}">
                  <a16:creationId xmlns:a16="http://schemas.microsoft.com/office/drawing/2014/main" id="{545DD396-3270-81E0-B03E-DD356A3CD005}"/>
                </a:ext>
              </a:extLst>
            </p:cNvPr>
            <p:cNvSpPr/>
            <p:nvPr/>
          </p:nvSpPr>
          <p:spPr>
            <a:xfrm>
              <a:off x="230476" y="3791418"/>
              <a:ext cx="2051091" cy="479340"/>
            </a:xfrm>
            <a:prstGeom prst="roundRect">
              <a:avLst>
                <a:gd name="adj" fmla="val 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1600"/>
                </a:lnSpc>
              </a:pPr>
              <a:r>
                <a:rPr kumimoji="1" lang="ja-JP" altLang="en-US" sz="1400" b="1" dirty="0">
                  <a:latin typeface="+mn-ea"/>
                </a:rPr>
                <a:t>労働者向け</a:t>
              </a:r>
            </a:p>
          </p:txBody>
        </p:sp>
      </p:grpSp>
      <p:sp>
        <p:nvSpPr>
          <p:cNvPr id="62" name="テキスト ボックス 61">
            <a:extLst>
              <a:ext uri="{FF2B5EF4-FFF2-40B4-BE49-F238E27FC236}">
                <a16:creationId xmlns:a16="http://schemas.microsoft.com/office/drawing/2014/main" id="{831A899C-4CBF-8F4A-4DF3-EE32C7C55932}"/>
              </a:ext>
            </a:extLst>
          </p:cNvPr>
          <p:cNvSpPr txBox="1"/>
          <p:nvPr/>
        </p:nvSpPr>
        <p:spPr>
          <a:xfrm>
            <a:off x="274955" y="1500462"/>
            <a:ext cx="2238160" cy="276999"/>
          </a:xfrm>
          <a:prstGeom prst="rect">
            <a:avLst/>
          </a:prstGeom>
          <a:noFill/>
        </p:spPr>
        <p:txBody>
          <a:bodyPr wrap="square" rtlCol="0">
            <a:spAutoFit/>
          </a:bodyPr>
          <a:lstStyle/>
          <a:p>
            <a:r>
              <a:rPr kumimoji="1" lang="ja-JP" altLang="en-US" sz="1200" dirty="0"/>
              <a:t>■安全教育実施のポイント</a:t>
            </a:r>
          </a:p>
        </p:txBody>
      </p:sp>
      <p:sp>
        <p:nvSpPr>
          <p:cNvPr id="67" name="テキスト ボックス 66">
            <a:extLst>
              <a:ext uri="{FF2B5EF4-FFF2-40B4-BE49-F238E27FC236}">
                <a16:creationId xmlns:a16="http://schemas.microsoft.com/office/drawing/2014/main" id="{046C1438-AE90-E20F-15F5-3F6D56F7D1D9}"/>
              </a:ext>
            </a:extLst>
          </p:cNvPr>
          <p:cNvSpPr txBox="1"/>
          <p:nvPr/>
        </p:nvSpPr>
        <p:spPr>
          <a:xfrm>
            <a:off x="292884" y="6796251"/>
            <a:ext cx="5204183" cy="276999"/>
          </a:xfrm>
          <a:prstGeom prst="rect">
            <a:avLst/>
          </a:prstGeom>
          <a:noFill/>
        </p:spPr>
        <p:txBody>
          <a:bodyPr wrap="square" rtlCol="0">
            <a:spAutoFit/>
          </a:bodyPr>
          <a:lstStyle/>
          <a:p>
            <a:r>
              <a:rPr kumimoji="1" lang="ja-JP" altLang="en-US" sz="1200" dirty="0"/>
              <a:t>■注意喚起用・壁張りポスター</a:t>
            </a:r>
          </a:p>
        </p:txBody>
      </p:sp>
      <p:pic>
        <p:nvPicPr>
          <p:cNvPr id="4" name="図 3" descr="テキスト&#10;&#10;AI 生成コンテンツは誤りを含む可能性があります。">
            <a:extLst>
              <a:ext uri="{FF2B5EF4-FFF2-40B4-BE49-F238E27FC236}">
                <a16:creationId xmlns:a16="http://schemas.microsoft.com/office/drawing/2014/main" id="{A1E36284-DEB8-5D68-02F5-9EB85607F6D3}"/>
              </a:ext>
            </a:extLst>
          </p:cNvPr>
          <p:cNvPicPr>
            <a:picLocks noChangeAspect="1"/>
          </p:cNvPicPr>
          <p:nvPr/>
        </p:nvPicPr>
        <p:blipFill>
          <a:blip r:embed="rId4"/>
          <a:stretch>
            <a:fillRect/>
          </a:stretch>
        </p:blipFill>
        <p:spPr>
          <a:xfrm>
            <a:off x="362043" y="1804721"/>
            <a:ext cx="1587747" cy="1194359"/>
          </a:xfrm>
          <a:prstGeom prst="rect">
            <a:avLst/>
          </a:prstGeom>
          <a:ln>
            <a:solidFill>
              <a:schemeClr val="tx1"/>
            </a:solidFill>
          </a:ln>
        </p:spPr>
      </p:pic>
      <p:sp>
        <p:nvSpPr>
          <p:cNvPr id="5" name="テキスト ボックス 4">
            <a:extLst>
              <a:ext uri="{FF2B5EF4-FFF2-40B4-BE49-F238E27FC236}">
                <a16:creationId xmlns:a16="http://schemas.microsoft.com/office/drawing/2014/main" id="{CB8C68AE-881C-5C64-19B9-D5BA5358EC9B}"/>
              </a:ext>
            </a:extLst>
          </p:cNvPr>
          <p:cNvSpPr txBox="1"/>
          <p:nvPr/>
        </p:nvSpPr>
        <p:spPr>
          <a:xfrm>
            <a:off x="2039405" y="1714662"/>
            <a:ext cx="4757321" cy="815608"/>
          </a:xfrm>
          <a:prstGeom prst="rect">
            <a:avLst/>
          </a:prstGeom>
          <a:noFill/>
        </p:spPr>
        <p:txBody>
          <a:bodyPr wrap="square" rtlCol="0">
            <a:spAutoFit/>
          </a:bodyPr>
          <a:lstStyle/>
          <a:p>
            <a:r>
              <a:rPr kumimoji="1" lang="ja-JP" altLang="en-US" sz="1050" spc="-10" dirty="0">
                <a:latin typeface="+mn-ea"/>
              </a:rPr>
              <a:t>特別教育の受講対象以外の労働者への教育方法を紹介しています。</a:t>
            </a:r>
            <a:endParaRPr kumimoji="1" lang="en-US" altLang="ja-JP" sz="1050" spc="-10" dirty="0">
              <a:latin typeface="+mn-ea"/>
            </a:endParaRPr>
          </a:p>
          <a:p>
            <a:pPr>
              <a:lnSpc>
                <a:spcPts val="600"/>
              </a:lnSpc>
            </a:pPr>
            <a:endParaRPr kumimoji="1" lang="en-US" altLang="ja-JP" sz="1050" spc="-10" dirty="0">
              <a:latin typeface="+mn-ea"/>
            </a:endParaRPr>
          </a:p>
          <a:p>
            <a:r>
              <a:rPr kumimoji="1" lang="ja-JP" altLang="en-US" sz="1050" dirty="0">
                <a:latin typeface="+mn-ea"/>
              </a:rPr>
              <a:t>●教育できる人がいない／時間的余裕がない場合の教育法</a:t>
            </a:r>
            <a:endParaRPr kumimoji="1" lang="en-US" altLang="ja-JP" sz="1050" dirty="0">
              <a:latin typeface="+mn-ea"/>
            </a:endParaRPr>
          </a:p>
          <a:p>
            <a:r>
              <a:rPr kumimoji="1" lang="ja-JP" altLang="en-US" sz="1050" dirty="0">
                <a:latin typeface="+mn-ea"/>
              </a:rPr>
              <a:t>●放射線及びエックス線装置について体系的に学ばせたい場合の教育法</a:t>
            </a:r>
            <a:endParaRPr kumimoji="1" lang="en-US" altLang="ja-JP" sz="1050" dirty="0">
              <a:latin typeface="+mn-ea"/>
            </a:endParaRPr>
          </a:p>
          <a:p>
            <a:r>
              <a:rPr kumimoji="1" lang="ja-JP" altLang="en-US" sz="1050" dirty="0">
                <a:latin typeface="+mn-ea"/>
              </a:rPr>
              <a:t>●放射線について詳しく知りたい人への教育法</a:t>
            </a:r>
            <a:endParaRPr kumimoji="1" lang="en-US" altLang="ja-JP" sz="1050" dirty="0">
              <a:latin typeface="+mn-ea"/>
            </a:endParaRPr>
          </a:p>
        </p:txBody>
      </p:sp>
      <p:grpSp>
        <p:nvGrpSpPr>
          <p:cNvPr id="83" name="グループ化 82">
            <a:extLst>
              <a:ext uri="{FF2B5EF4-FFF2-40B4-BE49-F238E27FC236}">
                <a16:creationId xmlns:a16="http://schemas.microsoft.com/office/drawing/2014/main" id="{DC347B00-2CCD-2901-AF3B-D7129C916512}"/>
              </a:ext>
            </a:extLst>
          </p:cNvPr>
          <p:cNvGrpSpPr/>
          <p:nvPr/>
        </p:nvGrpSpPr>
        <p:grpSpPr>
          <a:xfrm>
            <a:off x="3803156" y="4060232"/>
            <a:ext cx="1488633" cy="1459202"/>
            <a:chOff x="1870836" y="4060232"/>
            <a:chExt cx="1488633" cy="1459202"/>
          </a:xfrm>
        </p:grpSpPr>
        <p:grpSp>
          <p:nvGrpSpPr>
            <p:cNvPr id="17" name="グループ化 16">
              <a:extLst>
                <a:ext uri="{FF2B5EF4-FFF2-40B4-BE49-F238E27FC236}">
                  <a16:creationId xmlns:a16="http://schemas.microsoft.com/office/drawing/2014/main" id="{431EF13D-545E-8A64-8A0A-FCF75D33C73B}"/>
                </a:ext>
              </a:extLst>
            </p:cNvPr>
            <p:cNvGrpSpPr/>
            <p:nvPr/>
          </p:nvGrpSpPr>
          <p:grpSpPr>
            <a:xfrm>
              <a:off x="1870836" y="4060232"/>
              <a:ext cx="1488633" cy="1459202"/>
              <a:chOff x="841749" y="4095278"/>
              <a:chExt cx="1488633" cy="1459202"/>
            </a:xfrm>
          </p:grpSpPr>
          <p:grpSp>
            <p:nvGrpSpPr>
              <p:cNvPr id="13" name="グループ化 12">
                <a:extLst>
                  <a:ext uri="{FF2B5EF4-FFF2-40B4-BE49-F238E27FC236}">
                    <a16:creationId xmlns:a16="http://schemas.microsoft.com/office/drawing/2014/main" id="{57FE9DBE-5522-18EA-B0DF-1EC808102D06}"/>
                  </a:ext>
                </a:extLst>
              </p:cNvPr>
              <p:cNvGrpSpPr/>
              <p:nvPr/>
            </p:nvGrpSpPr>
            <p:grpSpPr>
              <a:xfrm>
                <a:off x="841749" y="4095278"/>
                <a:ext cx="1488633" cy="1459202"/>
                <a:chOff x="-1997671" y="4059756"/>
                <a:chExt cx="1488633" cy="1459202"/>
              </a:xfrm>
            </p:grpSpPr>
            <p:pic>
              <p:nvPicPr>
                <p:cNvPr id="14" name="図 13" descr="ロゴ, アイコン&#10;&#10;AI 生成コンテンツは誤りを含む可能性があります。">
                  <a:extLst>
                    <a:ext uri="{FF2B5EF4-FFF2-40B4-BE49-F238E27FC236}">
                      <a16:creationId xmlns:a16="http://schemas.microsoft.com/office/drawing/2014/main" id="{760B622A-9ECA-A4AD-4247-C23495ABA798}"/>
                    </a:ext>
                  </a:extLst>
                </p:cNvPr>
                <p:cNvPicPr>
                  <a:picLocks noChangeAspect="1"/>
                </p:cNvPicPr>
                <p:nvPr/>
              </p:nvPicPr>
              <p:blipFill>
                <a:blip r:embed="rId5">
                  <a:extLst>
                    <a:ext uri="{28A0092B-C50C-407E-A947-70E740481C1C}">
                      <a14:useLocalDpi xmlns:a14="http://schemas.microsoft.com/office/drawing/2010/main" val="0"/>
                    </a:ext>
                  </a:extLst>
                </a:blip>
                <a:srcRect l="16517" t="16421" r="15893" b="67500"/>
                <a:stretch>
                  <a:fillRect/>
                </a:stretch>
              </p:blipFill>
              <p:spPr>
                <a:xfrm>
                  <a:off x="-1994162" y="4059756"/>
                  <a:ext cx="1485124" cy="211312"/>
                </a:xfrm>
                <a:prstGeom prst="rect">
                  <a:avLst/>
                </a:prstGeom>
              </p:spPr>
            </p:pic>
            <p:pic>
              <p:nvPicPr>
                <p:cNvPr id="15" name="図 14" descr="ロゴ, アイコン&#10;&#10;AI 生成コンテンツは誤りを含む可能性があります。">
                  <a:extLst>
                    <a:ext uri="{FF2B5EF4-FFF2-40B4-BE49-F238E27FC236}">
                      <a16:creationId xmlns:a16="http://schemas.microsoft.com/office/drawing/2014/main" id="{01E26A50-93A0-B563-259C-0C7D4409C086}"/>
                    </a:ext>
                  </a:extLst>
                </p:cNvPr>
                <p:cNvPicPr>
                  <a:picLocks noChangeAspect="1"/>
                </p:cNvPicPr>
                <p:nvPr/>
              </p:nvPicPr>
              <p:blipFill>
                <a:blip r:embed="rId5">
                  <a:extLst>
                    <a:ext uri="{28A0092B-C50C-407E-A947-70E740481C1C}">
                      <a14:useLocalDpi xmlns:a14="http://schemas.microsoft.com/office/drawing/2010/main" val="0"/>
                    </a:ext>
                  </a:extLst>
                </a:blip>
                <a:srcRect l="16517" t="16421" r="15893" b="67500"/>
                <a:stretch>
                  <a:fillRect/>
                </a:stretch>
              </p:blipFill>
              <p:spPr>
                <a:xfrm flipV="1">
                  <a:off x="-1997671" y="5307646"/>
                  <a:ext cx="1485124" cy="211312"/>
                </a:xfrm>
                <a:prstGeom prst="rect">
                  <a:avLst/>
                </a:prstGeom>
              </p:spPr>
            </p:pic>
          </p:grpSp>
          <p:pic>
            <p:nvPicPr>
              <p:cNvPr id="11" name="図 10" descr="テキスト&#10;&#10;AI 生成コンテンツは誤りを含む可能性があります。">
                <a:extLst>
                  <a:ext uri="{FF2B5EF4-FFF2-40B4-BE49-F238E27FC236}">
                    <a16:creationId xmlns:a16="http://schemas.microsoft.com/office/drawing/2014/main" id="{B9E23BE0-9F7E-90E9-CA86-B9FD900C404C}"/>
                  </a:ext>
                </a:extLst>
              </p:cNvPr>
              <p:cNvPicPr>
                <a:picLocks noChangeAspect="1"/>
              </p:cNvPicPr>
              <p:nvPr/>
            </p:nvPicPr>
            <p:blipFill>
              <a:blip r:embed="rId6"/>
              <a:stretch>
                <a:fillRect/>
              </a:stretch>
            </p:blipFill>
            <p:spPr>
              <a:xfrm>
                <a:off x="891536" y="4331770"/>
                <a:ext cx="1377343" cy="1037388"/>
              </a:xfrm>
              <a:prstGeom prst="rect">
                <a:avLst/>
              </a:prstGeom>
            </p:spPr>
          </p:pic>
        </p:grpSp>
        <p:pic>
          <p:nvPicPr>
            <p:cNvPr id="40" name="図 39" descr="ロゴ&#10;&#10;AI 生成コンテンツは誤りを含む可能性があります。">
              <a:extLst>
                <a:ext uri="{FF2B5EF4-FFF2-40B4-BE49-F238E27FC236}">
                  <a16:creationId xmlns:a16="http://schemas.microsoft.com/office/drawing/2014/main" id="{0D627ED5-CBC8-5526-3F87-37126B51DBE4}"/>
                </a:ext>
              </a:extLst>
            </p:cNvPr>
            <p:cNvPicPr>
              <a:picLocks noChangeAspect="1"/>
            </p:cNvPicPr>
            <p:nvPr/>
          </p:nvPicPr>
          <p:blipFill>
            <a:blip r:embed="rId7">
              <a:extLst>
                <a:ext uri="{28A0092B-C50C-407E-A947-70E740481C1C}">
                  <a14:useLocalDpi xmlns:a14="http://schemas.microsoft.com/office/drawing/2010/main" val="0"/>
                </a:ext>
              </a:extLst>
            </a:blip>
            <a:srcRect l="8498" t="9048" r="6775" b="7349"/>
            <a:stretch>
              <a:fillRect/>
            </a:stretch>
          </p:blipFill>
          <p:spPr>
            <a:xfrm>
              <a:off x="2348890" y="4495675"/>
              <a:ext cx="540405" cy="533238"/>
            </a:xfrm>
            <a:prstGeom prst="rect">
              <a:avLst/>
            </a:prstGeom>
          </p:spPr>
        </p:pic>
      </p:grpSp>
      <p:grpSp>
        <p:nvGrpSpPr>
          <p:cNvPr id="84" name="グループ化 83">
            <a:extLst>
              <a:ext uri="{FF2B5EF4-FFF2-40B4-BE49-F238E27FC236}">
                <a16:creationId xmlns:a16="http://schemas.microsoft.com/office/drawing/2014/main" id="{EFA2ABF8-7656-527E-F60A-AA1571FB449C}"/>
              </a:ext>
            </a:extLst>
          </p:cNvPr>
          <p:cNvGrpSpPr/>
          <p:nvPr/>
        </p:nvGrpSpPr>
        <p:grpSpPr>
          <a:xfrm>
            <a:off x="274955" y="4060232"/>
            <a:ext cx="1488633" cy="1459202"/>
            <a:chOff x="274955" y="4060232"/>
            <a:chExt cx="1488633" cy="1459202"/>
          </a:xfrm>
        </p:grpSpPr>
        <p:grpSp>
          <p:nvGrpSpPr>
            <p:cNvPr id="16" name="グループ化 15">
              <a:extLst>
                <a:ext uri="{FF2B5EF4-FFF2-40B4-BE49-F238E27FC236}">
                  <a16:creationId xmlns:a16="http://schemas.microsoft.com/office/drawing/2014/main" id="{E64C59C4-BD69-1879-D5A0-2D7D41A081D1}"/>
                </a:ext>
              </a:extLst>
            </p:cNvPr>
            <p:cNvGrpSpPr/>
            <p:nvPr/>
          </p:nvGrpSpPr>
          <p:grpSpPr>
            <a:xfrm>
              <a:off x="274955" y="4060232"/>
              <a:ext cx="1488633" cy="1459202"/>
              <a:chOff x="-1997671" y="4059756"/>
              <a:chExt cx="1488633" cy="1459202"/>
            </a:xfrm>
          </p:grpSpPr>
          <p:grpSp>
            <p:nvGrpSpPr>
              <p:cNvPr id="12" name="グループ化 11">
                <a:extLst>
                  <a:ext uri="{FF2B5EF4-FFF2-40B4-BE49-F238E27FC236}">
                    <a16:creationId xmlns:a16="http://schemas.microsoft.com/office/drawing/2014/main" id="{BC360532-FB67-61F4-5C89-EDEB838A04A5}"/>
                  </a:ext>
                </a:extLst>
              </p:cNvPr>
              <p:cNvGrpSpPr/>
              <p:nvPr/>
            </p:nvGrpSpPr>
            <p:grpSpPr>
              <a:xfrm>
                <a:off x="-1997671" y="4059756"/>
                <a:ext cx="1488633" cy="1459202"/>
                <a:chOff x="-1997671" y="4059756"/>
                <a:chExt cx="1488633" cy="1459202"/>
              </a:xfrm>
            </p:grpSpPr>
            <p:pic>
              <p:nvPicPr>
                <p:cNvPr id="36" name="図 35" descr="ロゴ, アイコン&#10;&#10;AI 生成コンテンツは誤りを含む可能性があります。">
                  <a:extLst>
                    <a:ext uri="{FF2B5EF4-FFF2-40B4-BE49-F238E27FC236}">
                      <a16:creationId xmlns:a16="http://schemas.microsoft.com/office/drawing/2014/main" id="{06127CE7-5C43-71B5-458B-7E42623DFEB3}"/>
                    </a:ext>
                  </a:extLst>
                </p:cNvPr>
                <p:cNvPicPr>
                  <a:picLocks noChangeAspect="1"/>
                </p:cNvPicPr>
                <p:nvPr/>
              </p:nvPicPr>
              <p:blipFill>
                <a:blip r:embed="rId5">
                  <a:extLst>
                    <a:ext uri="{28A0092B-C50C-407E-A947-70E740481C1C}">
                      <a14:useLocalDpi xmlns:a14="http://schemas.microsoft.com/office/drawing/2010/main" val="0"/>
                    </a:ext>
                  </a:extLst>
                </a:blip>
                <a:srcRect l="16517" t="16421" r="15893" b="67500"/>
                <a:stretch>
                  <a:fillRect/>
                </a:stretch>
              </p:blipFill>
              <p:spPr>
                <a:xfrm>
                  <a:off x="-1994162" y="4059756"/>
                  <a:ext cx="1485124" cy="211312"/>
                </a:xfrm>
                <a:prstGeom prst="rect">
                  <a:avLst/>
                </a:prstGeom>
              </p:spPr>
            </p:pic>
            <p:pic>
              <p:nvPicPr>
                <p:cNvPr id="43" name="図 42" descr="ロゴ, アイコン&#10;&#10;AI 生成コンテンツは誤りを含む可能性があります。">
                  <a:extLst>
                    <a:ext uri="{FF2B5EF4-FFF2-40B4-BE49-F238E27FC236}">
                      <a16:creationId xmlns:a16="http://schemas.microsoft.com/office/drawing/2014/main" id="{171C1B03-1F30-8506-4703-934961005BD0}"/>
                    </a:ext>
                  </a:extLst>
                </p:cNvPr>
                <p:cNvPicPr>
                  <a:picLocks noChangeAspect="1"/>
                </p:cNvPicPr>
                <p:nvPr/>
              </p:nvPicPr>
              <p:blipFill>
                <a:blip r:embed="rId5">
                  <a:extLst>
                    <a:ext uri="{28A0092B-C50C-407E-A947-70E740481C1C}">
                      <a14:useLocalDpi xmlns:a14="http://schemas.microsoft.com/office/drawing/2010/main" val="0"/>
                    </a:ext>
                  </a:extLst>
                </a:blip>
                <a:srcRect l="16517" t="16421" r="15893" b="67500"/>
                <a:stretch>
                  <a:fillRect/>
                </a:stretch>
              </p:blipFill>
              <p:spPr>
                <a:xfrm flipV="1">
                  <a:off x="-1997671" y="5307646"/>
                  <a:ext cx="1485124" cy="211312"/>
                </a:xfrm>
                <a:prstGeom prst="rect">
                  <a:avLst/>
                </a:prstGeom>
              </p:spPr>
            </p:pic>
          </p:grpSp>
          <p:pic>
            <p:nvPicPr>
              <p:cNvPr id="9" name="図 8" descr="テキスト&#10;&#10;AI 生成コンテンツは誤りを含む可能性があります。">
                <a:extLst>
                  <a:ext uri="{FF2B5EF4-FFF2-40B4-BE49-F238E27FC236}">
                    <a16:creationId xmlns:a16="http://schemas.microsoft.com/office/drawing/2014/main" id="{60F96213-C815-AD32-70FC-1B7A1330092C}"/>
                  </a:ext>
                </a:extLst>
              </p:cNvPr>
              <p:cNvPicPr>
                <a:picLocks noChangeAspect="1"/>
              </p:cNvPicPr>
              <p:nvPr/>
            </p:nvPicPr>
            <p:blipFill>
              <a:blip r:embed="rId8"/>
              <a:stretch>
                <a:fillRect/>
              </a:stretch>
            </p:blipFill>
            <p:spPr>
              <a:xfrm>
                <a:off x="-1942029" y="4289645"/>
                <a:ext cx="1373839" cy="1037388"/>
              </a:xfrm>
              <a:prstGeom prst="rect">
                <a:avLst/>
              </a:prstGeom>
            </p:spPr>
          </p:pic>
        </p:grpSp>
        <p:pic>
          <p:nvPicPr>
            <p:cNvPr id="18" name="図 17" descr="ロゴ&#10;&#10;AI 生成コンテンツは誤りを含む可能性があります。">
              <a:extLst>
                <a:ext uri="{FF2B5EF4-FFF2-40B4-BE49-F238E27FC236}">
                  <a16:creationId xmlns:a16="http://schemas.microsoft.com/office/drawing/2014/main" id="{09676259-02FD-3DF9-89E4-6DB1285180DE}"/>
                </a:ext>
              </a:extLst>
            </p:cNvPr>
            <p:cNvPicPr>
              <a:picLocks noChangeAspect="1"/>
            </p:cNvPicPr>
            <p:nvPr/>
          </p:nvPicPr>
          <p:blipFill>
            <a:blip r:embed="rId7">
              <a:extLst>
                <a:ext uri="{28A0092B-C50C-407E-A947-70E740481C1C}">
                  <a14:useLocalDpi xmlns:a14="http://schemas.microsoft.com/office/drawing/2010/main" val="0"/>
                </a:ext>
              </a:extLst>
            </a:blip>
            <a:srcRect l="8498" t="9048" r="6775" b="7349"/>
            <a:stretch>
              <a:fillRect/>
            </a:stretch>
          </p:blipFill>
          <p:spPr>
            <a:xfrm>
              <a:off x="747313" y="4472455"/>
              <a:ext cx="540405" cy="533238"/>
            </a:xfrm>
            <a:prstGeom prst="rect">
              <a:avLst/>
            </a:prstGeom>
          </p:spPr>
        </p:pic>
      </p:grpSp>
      <p:pic>
        <p:nvPicPr>
          <p:cNvPr id="20" name="図 19" descr="テキスト&#10;&#10;AI 生成コンテンツは誤りを含む可能性があります。">
            <a:extLst>
              <a:ext uri="{FF2B5EF4-FFF2-40B4-BE49-F238E27FC236}">
                <a16:creationId xmlns:a16="http://schemas.microsoft.com/office/drawing/2014/main" id="{18C4BCD1-F8FC-2A80-D2A2-7547F36A9A43}"/>
              </a:ext>
            </a:extLst>
          </p:cNvPr>
          <p:cNvPicPr>
            <a:picLocks noChangeAspect="1"/>
          </p:cNvPicPr>
          <p:nvPr/>
        </p:nvPicPr>
        <p:blipFill>
          <a:blip r:embed="rId8"/>
          <a:stretch>
            <a:fillRect/>
          </a:stretch>
        </p:blipFill>
        <p:spPr>
          <a:xfrm>
            <a:off x="1830271" y="4117237"/>
            <a:ext cx="1596839" cy="1205776"/>
          </a:xfrm>
          <a:prstGeom prst="rect">
            <a:avLst/>
          </a:prstGeom>
          <a:ln>
            <a:solidFill>
              <a:schemeClr val="tx1"/>
            </a:solidFill>
          </a:ln>
        </p:spPr>
      </p:pic>
      <p:pic>
        <p:nvPicPr>
          <p:cNvPr id="21" name="図 20" descr="テキスト&#10;&#10;AI 生成コンテンツは誤りを含む可能性があります。">
            <a:extLst>
              <a:ext uri="{FF2B5EF4-FFF2-40B4-BE49-F238E27FC236}">
                <a16:creationId xmlns:a16="http://schemas.microsoft.com/office/drawing/2014/main" id="{01F0D978-B879-01AC-F8D3-A62CCFA8EEC4}"/>
              </a:ext>
            </a:extLst>
          </p:cNvPr>
          <p:cNvPicPr>
            <a:picLocks noChangeAspect="1"/>
          </p:cNvPicPr>
          <p:nvPr/>
        </p:nvPicPr>
        <p:blipFill>
          <a:blip r:embed="rId6"/>
          <a:stretch>
            <a:fillRect/>
          </a:stretch>
        </p:blipFill>
        <p:spPr>
          <a:xfrm>
            <a:off x="5382807" y="4102346"/>
            <a:ext cx="1600912" cy="1205776"/>
          </a:xfrm>
          <a:prstGeom prst="rect">
            <a:avLst/>
          </a:prstGeom>
          <a:ln>
            <a:solidFill>
              <a:schemeClr val="tx1"/>
            </a:solidFill>
          </a:ln>
        </p:spPr>
      </p:pic>
      <p:sp>
        <p:nvSpPr>
          <p:cNvPr id="73" name="テキスト ボックス 72">
            <a:extLst>
              <a:ext uri="{FF2B5EF4-FFF2-40B4-BE49-F238E27FC236}">
                <a16:creationId xmlns:a16="http://schemas.microsoft.com/office/drawing/2014/main" id="{FE05B298-D0AA-1758-8037-57DFABD8FAD5}"/>
              </a:ext>
            </a:extLst>
          </p:cNvPr>
          <p:cNvSpPr txBox="1"/>
          <p:nvPr/>
        </p:nvSpPr>
        <p:spPr>
          <a:xfrm>
            <a:off x="290598" y="8437035"/>
            <a:ext cx="978871" cy="230832"/>
          </a:xfrm>
          <a:prstGeom prst="rect">
            <a:avLst/>
          </a:prstGeom>
          <a:noFill/>
        </p:spPr>
        <p:txBody>
          <a:bodyPr wrap="square" rtlCol="0">
            <a:spAutoFit/>
          </a:bodyPr>
          <a:lstStyle/>
          <a:p>
            <a:r>
              <a:rPr kumimoji="1" lang="ja-JP" altLang="en-US" sz="900" dirty="0"/>
              <a:t>汎用版</a:t>
            </a:r>
          </a:p>
        </p:txBody>
      </p:sp>
      <p:sp>
        <p:nvSpPr>
          <p:cNvPr id="58" name="テキスト ボックス 57">
            <a:extLst>
              <a:ext uri="{FF2B5EF4-FFF2-40B4-BE49-F238E27FC236}">
                <a16:creationId xmlns:a16="http://schemas.microsoft.com/office/drawing/2014/main" id="{6B4EA54E-5116-6E88-19A6-ED372E0CDE73}"/>
              </a:ext>
            </a:extLst>
          </p:cNvPr>
          <p:cNvSpPr txBox="1"/>
          <p:nvPr/>
        </p:nvSpPr>
        <p:spPr>
          <a:xfrm>
            <a:off x="1262486" y="8437035"/>
            <a:ext cx="978871" cy="230832"/>
          </a:xfrm>
          <a:prstGeom prst="rect">
            <a:avLst/>
          </a:prstGeom>
          <a:noFill/>
        </p:spPr>
        <p:txBody>
          <a:bodyPr wrap="square" rtlCol="0">
            <a:spAutoFit/>
          </a:bodyPr>
          <a:lstStyle/>
          <a:p>
            <a:r>
              <a:rPr kumimoji="1" lang="ja-JP" altLang="en-US" sz="900"/>
              <a:t>食品工場向け</a:t>
            </a:r>
            <a:endParaRPr kumimoji="1" lang="ja-JP" altLang="en-US" sz="900" dirty="0"/>
          </a:p>
        </p:txBody>
      </p:sp>
      <p:sp>
        <p:nvSpPr>
          <p:cNvPr id="59" name="テキスト ボックス 58">
            <a:extLst>
              <a:ext uri="{FF2B5EF4-FFF2-40B4-BE49-F238E27FC236}">
                <a16:creationId xmlns:a16="http://schemas.microsoft.com/office/drawing/2014/main" id="{4A353FD5-65CB-02B9-83E0-D283A15BF35B}"/>
              </a:ext>
            </a:extLst>
          </p:cNvPr>
          <p:cNvSpPr txBox="1"/>
          <p:nvPr/>
        </p:nvSpPr>
        <p:spPr>
          <a:xfrm>
            <a:off x="2252964" y="8451986"/>
            <a:ext cx="1116472" cy="230832"/>
          </a:xfrm>
          <a:prstGeom prst="rect">
            <a:avLst/>
          </a:prstGeom>
          <a:noFill/>
        </p:spPr>
        <p:txBody>
          <a:bodyPr wrap="square" rtlCol="0">
            <a:spAutoFit/>
          </a:bodyPr>
          <a:lstStyle/>
          <a:p>
            <a:r>
              <a:rPr kumimoji="1" lang="ja-JP" altLang="en-US" sz="900" spc="-30" dirty="0"/>
              <a:t>アパレル工場向け</a:t>
            </a:r>
          </a:p>
        </p:txBody>
      </p:sp>
      <p:sp>
        <p:nvSpPr>
          <p:cNvPr id="61" name="テキスト ボックス 60">
            <a:extLst>
              <a:ext uri="{FF2B5EF4-FFF2-40B4-BE49-F238E27FC236}">
                <a16:creationId xmlns:a16="http://schemas.microsoft.com/office/drawing/2014/main" id="{57A16C5A-6944-785D-E0A7-3C839C8B95B8}"/>
              </a:ext>
            </a:extLst>
          </p:cNvPr>
          <p:cNvSpPr txBox="1"/>
          <p:nvPr/>
        </p:nvSpPr>
        <p:spPr>
          <a:xfrm>
            <a:off x="3262741" y="8453615"/>
            <a:ext cx="978871" cy="230832"/>
          </a:xfrm>
          <a:prstGeom prst="rect">
            <a:avLst/>
          </a:prstGeom>
          <a:noFill/>
        </p:spPr>
        <p:txBody>
          <a:bodyPr wrap="square" rtlCol="0">
            <a:spAutoFit/>
          </a:bodyPr>
          <a:lstStyle/>
          <a:p>
            <a:r>
              <a:rPr kumimoji="1" lang="ja-JP" altLang="en-US" sz="900"/>
              <a:t>保安検査場向け</a:t>
            </a:r>
            <a:endParaRPr kumimoji="1" lang="ja-JP" altLang="en-US" sz="900" dirty="0"/>
          </a:p>
        </p:txBody>
      </p:sp>
      <p:sp>
        <p:nvSpPr>
          <p:cNvPr id="63" name="テキスト ボックス 62">
            <a:extLst>
              <a:ext uri="{FF2B5EF4-FFF2-40B4-BE49-F238E27FC236}">
                <a16:creationId xmlns:a16="http://schemas.microsoft.com/office/drawing/2014/main" id="{8DF16735-77FD-039A-7466-EB23C0807E9C}"/>
              </a:ext>
            </a:extLst>
          </p:cNvPr>
          <p:cNvSpPr txBox="1"/>
          <p:nvPr/>
        </p:nvSpPr>
        <p:spPr>
          <a:xfrm>
            <a:off x="4253970" y="8445439"/>
            <a:ext cx="978871" cy="230832"/>
          </a:xfrm>
          <a:prstGeom prst="rect">
            <a:avLst/>
          </a:prstGeom>
          <a:noFill/>
        </p:spPr>
        <p:txBody>
          <a:bodyPr wrap="square" rtlCol="0">
            <a:spAutoFit/>
          </a:bodyPr>
          <a:lstStyle/>
          <a:p>
            <a:r>
              <a:rPr kumimoji="1" lang="ja-JP" altLang="en-US" sz="900" dirty="0"/>
              <a:t>製造業向け</a:t>
            </a:r>
          </a:p>
        </p:txBody>
      </p:sp>
      <p:sp>
        <p:nvSpPr>
          <p:cNvPr id="64" name="テキスト ボックス 63">
            <a:extLst>
              <a:ext uri="{FF2B5EF4-FFF2-40B4-BE49-F238E27FC236}">
                <a16:creationId xmlns:a16="http://schemas.microsoft.com/office/drawing/2014/main" id="{454BE08D-6B1C-DECF-E1E6-EFD04D1AE31A}"/>
              </a:ext>
            </a:extLst>
          </p:cNvPr>
          <p:cNvSpPr txBox="1"/>
          <p:nvPr/>
        </p:nvSpPr>
        <p:spPr>
          <a:xfrm>
            <a:off x="5243724" y="8446979"/>
            <a:ext cx="978871" cy="230832"/>
          </a:xfrm>
          <a:prstGeom prst="rect">
            <a:avLst/>
          </a:prstGeom>
          <a:noFill/>
        </p:spPr>
        <p:txBody>
          <a:bodyPr wrap="square" rtlCol="0">
            <a:spAutoFit/>
          </a:bodyPr>
          <a:lstStyle/>
          <a:p>
            <a:r>
              <a:rPr kumimoji="1" lang="ja-JP" altLang="en-US" sz="900" dirty="0"/>
              <a:t>研究機関向け</a:t>
            </a:r>
          </a:p>
        </p:txBody>
      </p:sp>
      <p:sp>
        <p:nvSpPr>
          <p:cNvPr id="75" name="テキスト ボックス 74">
            <a:extLst>
              <a:ext uri="{FF2B5EF4-FFF2-40B4-BE49-F238E27FC236}">
                <a16:creationId xmlns:a16="http://schemas.microsoft.com/office/drawing/2014/main" id="{EA2C53AA-64F6-520D-8E51-9F520B4BC8E3}"/>
              </a:ext>
            </a:extLst>
          </p:cNvPr>
          <p:cNvSpPr txBox="1"/>
          <p:nvPr/>
        </p:nvSpPr>
        <p:spPr>
          <a:xfrm>
            <a:off x="6220030" y="8445439"/>
            <a:ext cx="978871" cy="230832"/>
          </a:xfrm>
          <a:prstGeom prst="rect">
            <a:avLst/>
          </a:prstGeom>
          <a:noFill/>
        </p:spPr>
        <p:txBody>
          <a:bodyPr wrap="square" rtlCol="0">
            <a:spAutoFit/>
          </a:bodyPr>
          <a:lstStyle/>
          <a:p>
            <a:r>
              <a:rPr kumimoji="1" lang="ja-JP" altLang="en-US" sz="900" dirty="0"/>
              <a:t>清掃業者向け</a:t>
            </a:r>
          </a:p>
        </p:txBody>
      </p:sp>
      <p:sp>
        <p:nvSpPr>
          <p:cNvPr id="81" name="テキスト ボックス 80">
            <a:extLst>
              <a:ext uri="{FF2B5EF4-FFF2-40B4-BE49-F238E27FC236}">
                <a16:creationId xmlns:a16="http://schemas.microsoft.com/office/drawing/2014/main" id="{8568C495-79FD-EFBE-B9A8-293B2AA25A60}"/>
              </a:ext>
            </a:extLst>
          </p:cNvPr>
          <p:cNvSpPr txBox="1"/>
          <p:nvPr/>
        </p:nvSpPr>
        <p:spPr>
          <a:xfrm>
            <a:off x="230476" y="5757258"/>
            <a:ext cx="2712014" cy="738664"/>
          </a:xfrm>
          <a:prstGeom prst="rect">
            <a:avLst/>
          </a:prstGeom>
          <a:noFill/>
        </p:spPr>
        <p:txBody>
          <a:bodyPr wrap="square" rtlCol="0">
            <a:spAutoFit/>
          </a:bodyPr>
          <a:lstStyle/>
          <a:p>
            <a:r>
              <a:rPr kumimoji="1" lang="ja-JP" altLang="en-US" sz="1050" dirty="0">
                <a:latin typeface="+mn-ea"/>
              </a:rPr>
              <a:t>●放射線の種類と特徴</a:t>
            </a:r>
            <a:endParaRPr kumimoji="1" lang="en-US" altLang="ja-JP" sz="1050" dirty="0">
              <a:latin typeface="+mn-ea"/>
            </a:endParaRPr>
          </a:p>
          <a:p>
            <a:r>
              <a:rPr kumimoji="1" lang="ja-JP" altLang="en-US" sz="1050" dirty="0">
                <a:latin typeface="+mn-ea"/>
              </a:rPr>
              <a:t>●エックス線装置の種類と構造、用途</a:t>
            </a:r>
            <a:endParaRPr kumimoji="1" lang="en-US" altLang="ja-JP" sz="1050" dirty="0">
              <a:latin typeface="+mn-ea"/>
            </a:endParaRPr>
          </a:p>
          <a:p>
            <a:r>
              <a:rPr kumimoji="1" lang="ja-JP" altLang="en-US" sz="1050" dirty="0">
                <a:latin typeface="+mn-ea"/>
              </a:rPr>
              <a:t>●使用上の注意点</a:t>
            </a:r>
            <a:endParaRPr kumimoji="1" lang="en-US" altLang="ja-JP" sz="1050" dirty="0">
              <a:latin typeface="+mn-ea"/>
            </a:endParaRPr>
          </a:p>
          <a:p>
            <a:r>
              <a:rPr kumimoji="1" lang="ja-JP" altLang="en-US" sz="1050" dirty="0">
                <a:latin typeface="+mn-ea"/>
              </a:rPr>
              <a:t>●禁止行為　ほか</a:t>
            </a:r>
          </a:p>
        </p:txBody>
      </p:sp>
      <p:sp>
        <p:nvSpPr>
          <p:cNvPr id="82" name="テキスト ボックス 81">
            <a:extLst>
              <a:ext uri="{FF2B5EF4-FFF2-40B4-BE49-F238E27FC236}">
                <a16:creationId xmlns:a16="http://schemas.microsoft.com/office/drawing/2014/main" id="{E3F83973-2410-1CD4-DC87-4BD921399A89}"/>
              </a:ext>
            </a:extLst>
          </p:cNvPr>
          <p:cNvSpPr txBox="1"/>
          <p:nvPr/>
        </p:nvSpPr>
        <p:spPr>
          <a:xfrm>
            <a:off x="3773755" y="5774786"/>
            <a:ext cx="2712014" cy="738664"/>
          </a:xfrm>
          <a:prstGeom prst="rect">
            <a:avLst/>
          </a:prstGeom>
          <a:noFill/>
        </p:spPr>
        <p:txBody>
          <a:bodyPr wrap="square" rtlCol="0">
            <a:spAutoFit/>
          </a:bodyPr>
          <a:lstStyle/>
          <a:p>
            <a:r>
              <a:rPr kumimoji="1" lang="ja-JP" altLang="en-US" sz="1050" dirty="0">
                <a:latin typeface="+mn-ea"/>
              </a:rPr>
              <a:t>●放射線の種類と特徴、単位</a:t>
            </a:r>
            <a:endParaRPr kumimoji="1" lang="en-US" altLang="ja-JP" sz="1050" dirty="0">
              <a:latin typeface="+mn-ea"/>
            </a:endParaRPr>
          </a:p>
          <a:p>
            <a:r>
              <a:rPr kumimoji="1" lang="ja-JP" altLang="en-US" sz="1050" dirty="0">
                <a:latin typeface="+mn-ea"/>
              </a:rPr>
              <a:t>●自然放射線と人工放射線</a:t>
            </a:r>
            <a:endParaRPr kumimoji="1" lang="en-US" altLang="ja-JP" sz="1050" dirty="0">
              <a:latin typeface="+mn-ea"/>
            </a:endParaRPr>
          </a:p>
          <a:p>
            <a:r>
              <a:rPr kumimoji="1" lang="ja-JP" altLang="en-US" sz="1050" dirty="0">
                <a:latin typeface="+mn-ea"/>
              </a:rPr>
              <a:t>●私たちが</a:t>
            </a:r>
            <a:r>
              <a:rPr kumimoji="1" lang="en-US" altLang="ja-JP" sz="1050" dirty="0">
                <a:latin typeface="+mn-ea"/>
              </a:rPr>
              <a:t>1</a:t>
            </a:r>
            <a:r>
              <a:rPr kumimoji="1" lang="ja-JP" altLang="en-US" sz="1050" dirty="0">
                <a:latin typeface="+mn-ea"/>
              </a:rPr>
              <a:t>年間に被ばくする量</a:t>
            </a:r>
            <a:endParaRPr kumimoji="1" lang="en-US" altLang="ja-JP" sz="1050" dirty="0">
              <a:latin typeface="+mn-ea"/>
            </a:endParaRPr>
          </a:p>
          <a:p>
            <a:r>
              <a:rPr kumimoji="1" lang="ja-JP" altLang="en-US" sz="1050" dirty="0">
                <a:latin typeface="+mn-ea"/>
              </a:rPr>
              <a:t>●放射線が人体に及ぼす影響　ほか</a:t>
            </a:r>
          </a:p>
        </p:txBody>
      </p:sp>
      <p:sp>
        <p:nvSpPr>
          <p:cNvPr id="85" name="四角形: 角を丸くする 84">
            <a:extLst>
              <a:ext uri="{FF2B5EF4-FFF2-40B4-BE49-F238E27FC236}">
                <a16:creationId xmlns:a16="http://schemas.microsoft.com/office/drawing/2014/main" id="{E5FF54A1-5403-86D4-EBE8-6AE6CC19E13F}"/>
              </a:ext>
            </a:extLst>
          </p:cNvPr>
          <p:cNvSpPr/>
          <p:nvPr/>
        </p:nvSpPr>
        <p:spPr>
          <a:xfrm>
            <a:off x="306576" y="5566407"/>
            <a:ext cx="3120534" cy="169115"/>
          </a:xfrm>
          <a:prstGeom prst="roundRect">
            <a:avLst>
              <a:gd name="adj" fmla="val 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1400"/>
              </a:lnSpc>
            </a:pPr>
            <a:r>
              <a:rPr kumimoji="1" lang="ja-JP" altLang="en-US" sz="1050" b="1" dirty="0">
                <a:latin typeface="+mn-ea"/>
              </a:rPr>
              <a:t>装置編 （約</a:t>
            </a:r>
            <a:r>
              <a:rPr kumimoji="1" lang="en-US" altLang="ja-JP" sz="1050" b="1" dirty="0">
                <a:latin typeface="+mn-ea"/>
              </a:rPr>
              <a:t>3</a:t>
            </a:r>
            <a:r>
              <a:rPr kumimoji="1" lang="ja-JP" altLang="en-US" sz="1050" b="1" dirty="0">
                <a:latin typeface="+mn-ea"/>
              </a:rPr>
              <a:t>分）</a:t>
            </a:r>
          </a:p>
        </p:txBody>
      </p:sp>
      <p:sp>
        <p:nvSpPr>
          <p:cNvPr id="86" name="四角形: 角を丸くする 85">
            <a:extLst>
              <a:ext uri="{FF2B5EF4-FFF2-40B4-BE49-F238E27FC236}">
                <a16:creationId xmlns:a16="http://schemas.microsoft.com/office/drawing/2014/main" id="{66EA78F5-F032-6E2E-2279-6C68C898652F}"/>
              </a:ext>
            </a:extLst>
          </p:cNvPr>
          <p:cNvSpPr/>
          <p:nvPr/>
        </p:nvSpPr>
        <p:spPr>
          <a:xfrm>
            <a:off x="3858432" y="5564534"/>
            <a:ext cx="3120534" cy="169115"/>
          </a:xfrm>
          <a:prstGeom prst="roundRect">
            <a:avLst>
              <a:gd name="adj" fmla="val 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1400"/>
              </a:lnSpc>
            </a:pPr>
            <a:r>
              <a:rPr kumimoji="1" lang="ja-JP" altLang="en-US" sz="1050" b="1" dirty="0">
                <a:latin typeface="+mn-ea"/>
              </a:rPr>
              <a:t>エックス線が人体に与える影響編 （約</a:t>
            </a:r>
            <a:r>
              <a:rPr kumimoji="1" lang="en-US" altLang="ja-JP" sz="1050" b="1" dirty="0">
                <a:latin typeface="+mn-ea"/>
              </a:rPr>
              <a:t>5</a:t>
            </a:r>
            <a:r>
              <a:rPr kumimoji="1" lang="ja-JP" altLang="en-US" sz="1050" b="1" dirty="0">
                <a:latin typeface="+mn-ea"/>
              </a:rPr>
              <a:t>分）</a:t>
            </a:r>
          </a:p>
        </p:txBody>
      </p:sp>
      <p:pic>
        <p:nvPicPr>
          <p:cNvPr id="19" name="図 18" descr="QR コード&#10;&#10;AI 生成コンテンツは誤りを含む可能性があります。">
            <a:extLst>
              <a:ext uri="{FF2B5EF4-FFF2-40B4-BE49-F238E27FC236}">
                <a16:creationId xmlns:a16="http://schemas.microsoft.com/office/drawing/2014/main" id="{560296D2-2337-DE74-573D-D7B8604907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4479" y="9841250"/>
            <a:ext cx="736233" cy="736233"/>
          </a:xfrm>
          <a:prstGeom prst="rect">
            <a:avLst/>
          </a:prstGeom>
        </p:spPr>
      </p:pic>
      <p:sp>
        <p:nvSpPr>
          <p:cNvPr id="22" name="テキスト ボックス 21">
            <a:extLst>
              <a:ext uri="{FF2B5EF4-FFF2-40B4-BE49-F238E27FC236}">
                <a16:creationId xmlns:a16="http://schemas.microsoft.com/office/drawing/2014/main" id="{3E985C77-540C-9AA2-E312-D660C458F8AE}"/>
              </a:ext>
            </a:extLst>
          </p:cNvPr>
          <p:cNvSpPr txBox="1"/>
          <p:nvPr/>
        </p:nvSpPr>
        <p:spPr>
          <a:xfrm>
            <a:off x="2805554" y="9894160"/>
            <a:ext cx="3015523" cy="307777"/>
          </a:xfrm>
          <a:prstGeom prst="rect">
            <a:avLst/>
          </a:prstGeom>
          <a:noFill/>
        </p:spPr>
        <p:txBody>
          <a:bodyPr wrap="square" rtlCol="0">
            <a:spAutoFit/>
          </a:bodyPr>
          <a:lstStyle/>
          <a:p>
            <a:pPr algn="r"/>
            <a:r>
              <a:rPr lang="ja-JP" altLang="en-US" sz="1400" b="1" dirty="0"/>
              <a:t>上記ツールのダウンロードはこちら</a:t>
            </a:r>
            <a:endParaRPr kumimoji="1" lang="ja-JP" altLang="en-US" sz="1400" dirty="0"/>
          </a:p>
        </p:txBody>
      </p:sp>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55B5C5E0-6FB1-1C75-BB42-09FEA61C754A}"/>
              </a:ext>
            </a:extLst>
          </p:cNvPr>
          <p:cNvPicPr>
            <a:picLocks noChangeAspect="1"/>
          </p:cNvPicPr>
          <p:nvPr/>
        </p:nvPicPr>
        <p:blipFill>
          <a:blip r:embed="rId10">
            <a:extLst>
              <a:ext uri="{28A0092B-C50C-407E-A947-70E740481C1C}">
                <a14:useLocalDpi xmlns:a14="http://schemas.microsoft.com/office/drawing/2010/main" val="0"/>
              </a:ext>
            </a:extLst>
          </a:blip>
          <a:srcRect l="14478" t="39965" r="67928" b="36760"/>
          <a:stretch>
            <a:fillRect/>
          </a:stretch>
        </p:blipFill>
        <p:spPr>
          <a:xfrm>
            <a:off x="6646223" y="9917212"/>
            <a:ext cx="448960" cy="593936"/>
          </a:xfrm>
          <a:prstGeom prst="rect">
            <a:avLst/>
          </a:prstGeom>
        </p:spPr>
      </p:pic>
      <p:pic>
        <p:nvPicPr>
          <p:cNvPr id="28" name="図 27">
            <a:extLst>
              <a:ext uri="{FF2B5EF4-FFF2-40B4-BE49-F238E27FC236}">
                <a16:creationId xmlns:a16="http://schemas.microsoft.com/office/drawing/2014/main" id="{6AA5B01B-B344-F99B-4641-12AC52BC6DD3}"/>
              </a:ext>
            </a:extLst>
          </p:cNvPr>
          <p:cNvPicPr>
            <a:picLocks noChangeAspect="1"/>
          </p:cNvPicPr>
          <p:nvPr/>
        </p:nvPicPr>
        <p:blipFill>
          <a:blip r:embed="rId11"/>
          <a:stretch>
            <a:fillRect/>
          </a:stretch>
        </p:blipFill>
        <p:spPr>
          <a:xfrm>
            <a:off x="2331662" y="7095678"/>
            <a:ext cx="936491" cy="1342458"/>
          </a:xfrm>
          <a:prstGeom prst="rect">
            <a:avLst/>
          </a:prstGeom>
          <a:ln>
            <a:solidFill>
              <a:schemeClr val="tx1"/>
            </a:solidFill>
          </a:ln>
        </p:spPr>
      </p:pic>
      <p:pic>
        <p:nvPicPr>
          <p:cNvPr id="34" name="図 33">
            <a:extLst>
              <a:ext uri="{FF2B5EF4-FFF2-40B4-BE49-F238E27FC236}">
                <a16:creationId xmlns:a16="http://schemas.microsoft.com/office/drawing/2014/main" id="{887AE75B-349B-62ED-63C3-EBB39BAD6F2B}"/>
              </a:ext>
            </a:extLst>
          </p:cNvPr>
          <p:cNvPicPr>
            <a:picLocks noChangeAspect="1"/>
          </p:cNvPicPr>
          <p:nvPr/>
        </p:nvPicPr>
        <p:blipFill>
          <a:blip r:embed="rId12"/>
          <a:stretch>
            <a:fillRect/>
          </a:stretch>
        </p:blipFill>
        <p:spPr>
          <a:xfrm>
            <a:off x="3326270" y="7096640"/>
            <a:ext cx="940430" cy="1341496"/>
          </a:xfrm>
          <a:prstGeom prst="rect">
            <a:avLst/>
          </a:prstGeom>
          <a:ln>
            <a:solidFill>
              <a:schemeClr val="tx1"/>
            </a:solidFill>
          </a:ln>
        </p:spPr>
      </p:pic>
      <p:pic>
        <p:nvPicPr>
          <p:cNvPr id="38" name="図 37">
            <a:extLst>
              <a:ext uri="{FF2B5EF4-FFF2-40B4-BE49-F238E27FC236}">
                <a16:creationId xmlns:a16="http://schemas.microsoft.com/office/drawing/2014/main" id="{3AD430E9-D82E-4A30-719A-1A2E47059F8C}"/>
              </a:ext>
            </a:extLst>
          </p:cNvPr>
          <p:cNvPicPr>
            <a:picLocks noChangeAspect="1"/>
          </p:cNvPicPr>
          <p:nvPr/>
        </p:nvPicPr>
        <p:blipFill>
          <a:blip r:embed="rId13"/>
          <a:stretch>
            <a:fillRect/>
          </a:stretch>
        </p:blipFill>
        <p:spPr>
          <a:xfrm>
            <a:off x="4315026" y="7089112"/>
            <a:ext cx="938817" cy="1348105"/>
          </a:xfrm>
          <a:prstGeom prst="rect">
            <a:avLst/>
          </a:prstGeom>
          <a:ln>
            <a:solidFill>
              <a:schemeClr val="tx1"/>
            </a:solidFill>
          </a:ln>
        </p:spPr>
      </p:pic>
      <p:pic>
        <p:nvPicPr>
          <p:cNvPr id="42" name="図 41">
            <a:extLst>
              <a:ext uri="{FF2B5EF4-FFF2-40B4-BE49-F238E27FC236}">
                <a16:creationId xmlns:a16="http://schemas.microsoft.com/office/drawing/2014/main" id="{9FF44B59-1F6D-33AB-D264-95E65F2D575B}"/>
              </a:ext>
            </a:extLst>
          </p:cNvPr>
          <p:cNvPicPr>
            <a:picLocks noChangeAspect="1"/>
          </p:cNvPicPr>
          <p:nvPr/>
        </p:nvPicPr>
        <p:blipFill>
          <a:blip r:embed="rId14"/>
          <a:stretch>
            <a:fillRect/>
          </a:stretch>
        </p:blipFill>
        <p:spPr>
          <a:xfrm>
            <a:off x="5307742" y="7083013"/>
            <a:ext cx="946483" cy="1362184"/>
          </a:xfrm>
          <a:prstGeom prst="rect">
            <a:avLst/>
          </a:prstGeom>
          <a:ln>
            <a:solidFill>
              <a:schemeClr val="tx1"/>
            </a:solidFill>
          </a:ln>
        </p:spPr>
      </p:pic>
      <p:pic>
        <p:nvPicPr>
          <p:cNvPr id="45" name="図 44">
            <a:extLst>
              <a:ext uri="{FF2B5EF4-FFF2-40B4-BE49-F238E27FC236}">
                <a16:creationId xmlns:a16="http://schemas.microsoft.com/office/drawing/2014/main" id="{2928E7D4-934F-5374-309A-5853507FC5E5}"/>
              </a:ext>
            </a:extLst>
          </p:cNvPr>
          <p:cNvPicPr>
            <a:picLocks noChangeAspect="1"/>
          </p:cNvPicPr>
          <p:nvPr/>
        </p:nvPicPr>
        <p:blipFill>
          <a:blip r:embed="rId15"/>
          <a:stretch>
            <a:fillRect/>
          </a:stretch>
        </p:blipFill>
        <p:spPr>
          <a:xfrm>
            <a:off x="6300716" y="7073251"/>
            <a:ext cx="959218" cy="1370648"/>
          </a:xfrm>
          <a:prstGeom prst="rect">
            <a:avLst/>
          </a:prstGeom>
          <a:ln>
            <a:solidFill>
              <a:schemeClr val="tx1"/>
            </a:solidFill>
          </a:ln>
        </p:spPr>
      </p:pic>
      <p:sp>
        <p:nvSpPr>
          <p:cNvPr id="46" name="テキスト ボックス 45">
            <a:extLst>
              <a:ext uri="{FF2B5EF4-FFF2-40B4-BE49-F238E27FC236}">
                <a16:creationId xmlns:a16="http://schemas.microsoft.com/office/drawing/2014/main" id="{288A4042-1DC3-EA74-6371-A78BCE73ECF7}"/>
              </a:ext>
            </a:extLst>
          </p:cNvPr>
          <p:cNvSpPr txBox="1"/>
          <p:nvPr/>
        </p:nvSpPr>
        <p:spPr>
          <a:xfrm>
            <a:off x="2961997" y="10182643"/>
            <a:ext cx="2920667" cy="369332"/>
          </a:xfrm>
          <a:prstGeom prst="rect">
            <a:avLst/>
          </a:prstGeom>
          <a:noFill/>
        </p:spPr>
        <p:txBody>
          <a:bodyPr wrap="square" rtlCol="0">
            <a:spAutoFit/>
          </a:bodyPr>
          <a:lstStyle/>
          <a:p>
            <a:r>
              <a:rPr kumimoji="1" lang="en-US" altLang="ja-JP" sz="900" dirty="0"/>
              <a:t>https://www.mhlw.go.jp/stf/seisakunitsuite/bunya/koyou_roudou/roudoukijun/anzen/0000186714_00001.html</a:t>
            </a:r>
            <a:endParaRPr kumimoji="1" lang="ja-JP" altLang="en-US" sz="900" dirty="0"/>
          </a:p>
        </p:txBody>
      </p:sp>
    </p:spTree>
    <p:extLst>
      <p:ext uri="{BB962C8B-B14F-4D97-AF65-F5344CB8AC3E}">
        <p14:creationId xmlns:p14="http://schemas.microsoft.com/office/powerpoint/2010/main" val="405491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CE52C750-78B4-A297-5A37-D447066CCEA0}"/>
              </a:ext>
            </a:extLst>
          </p:cNvPr>
          <p:cNvSpPr/>
          <p:nvPr/>
        </p:nvSpPr>
        <p:spPr>
          <a:xfrm>
            <a:off x="231754" y="204322"/>
            <a:ext cx="7096166" cy="479340"/>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lnSpc>
                <a:spcPts val="2000"/>
              </a:lnSpc>
            </a:pPr>
            <a:r>
              <a:rPr kumimoji="1" lang="ja-JP" altLang="en-US" sz="1600" b="1" dirty="0">
                <a:latin typeface="+mn-ea"/>
              </a:rPr>
              <a:t>参考資料</a:t>
            </a:r>
          </a:p>
        </p:txBody>
      </p:sp>
      <p:pic>
        <p:nvPicPr>
          <p:cNvPr id="4" name="図 3" descr="QR コード&#10;&#10;AI 生成コンテンツは誤りを含む可能性があります。">
            <a:extLst>
              <a:ext uri="{FF2B5EF4-FFF2-40B4-BE49-F238E27FC236}">
                <a16:creationId xmlns:a16="http://schemas.microsoft.com/office/drawing/2014/main" id="{DE6DB58C-4A29-1E7E-8489-DB86B0FB1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166" y="4177805"/>
            <a:ext cx="722054" cy="722054"/>
          </a:xfrm>
          <a:prstGeom prst="rect">
            <a:avLst/>
          </a:prstGeom>
        </p:spPr>
      </p:pic>
      <p:sp>
        <p:nvSpPr>
          <p:cNvPr id="5" name="四角形: 角を丸くする 4">
            <a:extLst>
              <a:ext uri="{FF2B5EF4-FFF2-40B4-BE49-F238E27FC236}">
                <a16:creationId xmlns:a16="http://schemas.microsoft.com/office/drawing/2014/main" id="{5AA50274-3808-4681-5213-5CBD4A906AAB}"/>
              </a:ext>
            </a:extLst>
          </p:cNvPr>
          <p:cNvSpPr/>
          <p:nvPr/>
        </p:nvSpPr>
        <p:spPr>
          <a:xfrm>
            <a:off x="277808" y="1015018"/>
            <a:ext cx="6923425" cy="325284"/>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b="1" dirty="0">
                <a:latin typeface="+mn-ea"/>
              </a:rPr>
              <a:t>放射線による健康影響等に関する統一的な基礎資料 （令和</a:t>
            </a:r>
            <a:r>
              <a:rPr kumimoji="1" lang="en-US" altLang="ja-JP" sz="1200" b="1" dirty="0">
                <a:latin typeface="+mn-ea"/>
              </a:rPr>
              <a:t>6</a:t>
            </a:r>
            <a:r>
              <a:rPr kumimoji="1" lang="ja-JP" altLang="en-US" sz="1200" b="1" dirty="0">
                <a:latin typeface="+mn-ea"/>
              </a:rPr>
              <a:t>年度版）</a:t>
            </a:r>
          </a:p>
        </p:txBody>
      </p:sp>
      <p:sp>
        <p:nvSpPr>
          <p:cNvPr id="6" name="テキスト ボックス 5">
            <a:extLst>
              <a:ext uri="{FF2B5EF4-FFF2-40B4-BE49-F238E27FC236}">
                <a16:creationId xmlns:a16="http://schemas.microsoft.com/office/drawing/2014/main" id="{C66A5922-A22D-DC5F-A586-1589CE909B8E}"/>
              </a:ext>
            </a:extLst>
          </p:cNvPr>
          <p:cNvSpPr txBox="1"/>
          <p:nvPr/>
        </p:nvSpPr>
        <p:spPr>
          <a:xfrm>
            <a:off x="231754" y="1345702"/>
            <a:ext cx="6923426" cy="819840"/>
          </a:xfrm>
          <a:prstGeom prst="rect">
            <a:avLst/>
          </a:prstGeom>
          <a:noFill/>
        </p:spPr>
        <p:txBody>
          <a:bodyPr wrap="square" rtlCol="0">
            <a:spAutoFit/>
          </a:bodyPr>
          <a:lstStyle/>
          <a:p>
            <a:pPr>
              <a:lnSpc>
                <a:spcPts val="2000"/>
              </a:lnSpc>
            </a:pPr>
            <a:r>
              <a:rPr kumimoji="1" lang="ja-JP" altLang="en-US" sz="1200" dirty="0">
                <a:latin typeface="+mn-ea"/>
              </a:rPr>
              <a:t>環境省が放射線に関する正確で分かりやすい情報を提供するために作成している資料（上下</a:t>
            </a:r>
            <a:r>
              <a:rPr kumimoji="1" lang="en-US" altLang="ja-JP" sz="1200" dirty="0">
                <a:latin typeface="+mn-ea"/>
              </a:rPr>
              <a:t>2</a:t>
            </a:r>
            <a:r>
              <a:rPr kumimoji="1" lang="ja-JP" altLang="en-US" sz="1200" dirty="0">
                <a:latin typeface="+mn-ea"/>
              </a:rPr>
              <a:t>巻</a:t>
            </a:r>
            <a:r>
              <a:rPr kumimoji="1" lang="en-US" altLang="ja-JP" sz="1200" baseline="30000" dirty="0">
                <a:latin typeface="+mn-ea"/>
              </a:rPr>
              <a:t>※</a:t>
            </a:r>
            <a:r>
              <a:rPr kumimoji="1" lang="ja-JP" altLang="en-US" sz="1200" dirty="0">
                <a:latin typeface="+mn-ea"/>
              </a:rPr>
              <a:t>）。放射線の基礎知識や健康影響、東京電力福島第一原発事故後の状況など、関係省庁が発信する情報を集約（毎年データ更新や最新情報の見直しを実施）。専門家向け資料としても活用されています。</a:t>
            </a:r>
          </a:p>
        </p:txBody>
      </p:sp>
      <p:sp>
        <p:nvSpPr>
          <p:cNvPr id="7" name="テキスト ボックス 6">
            <a:extLst>
              <a:ext uri="{FF2B5EF4-FFF2-40B4-BE49-F238E27FC236}">
                <a16:creationId xmlns:a16="http://schemas.microsoft.com/office/drawing/2014/main" id="{5F868BE9-6299-0FF6-F95E-FD459C296507}"/>
              </a:ext>
            </a:extLst>
          </p:cNvPr>
          <p:cNvSpPr txBox="1"/>
          <p:nvPr/>
        </p:nvSpPr>
        <p:spPr>
          <a:xfrm>
            <a:off x="3364846" y="4518291"/>
            <a:ext cx="1910028" cy="461665"/>
          </a:xfrm>
          <a:prstGeom prst="rect">
            <a:avLst/>
          </a:prstGeom>
          <a:noFill/>
        </p:spPr>
        <p:txBody>
          <a:bodyPr wrap="square" rtlCol="0">
            <a:spAutoFit/>
          </a:bodyPr>
          <a:lstStyle/>
          <a:p>
            <a:r>
              <a:rPr lang="en-US" altLang="ja-JP" sz="800" dirty="0">
                <a:latin typeface="+mn-ea"/>
              </a:rPr>
              <a:t>1</a:t>
            </a:r>
            <a:r>
              <a:rPr lang="ja-JP" altLang="en-US" sz="800" dirty="0">
                <a:latin typeface="+mn-ea"/>
              </a:rPr>
              <a:t>テーマ</a:t>
            </a:r>
            <a:r>
              <a:rPr lang="en-US" altLang="ja-JP" sz="800" dirty="0">
                <a:latin typeface="+mn-ea"/>
              </a:rPr>
              <a:t>1</a:t>
            </a:r>
            <a:r>
              <a:rPr lang="ja-JP" altLang="en-US" sz="800" dirty="0">
                <a:latin typeface="+mn-ea"/>
              </a:rPr>
              <a:t>ページ構成。必要な部分だけ</a:t>
            </a:r>
            <a:endParaRPr lang="en-US" altLang="ja-JP" sz="800" dirty="0">
              <a:latin typeface="+mn-ea"/>
            </a:endParaRPr>
          </a:p>
          <a:p>
            <a:r>
              <a:rPr lang="ja-JP" altLang="en-US" sz="800" dirty="0">
                <a:latin typeface="+mn-ea"/>
              </a:rPr>
              <a:t>ダウンロードして、そのまま教材として活用可能</a:t>
            </a:r>
            <a:endParaRPr lang="en-US" altLang="ja-JP" sz="800" dirty="0">
              <a:latin typeface="+mn-ea"/>
            </a:endParaRPr>
          </a:p>
        </p:txBody>
      </p:sp>
      <p:graphicFrame>
        <p:nvGraphicFramePr>
          <p:cNvPr id="8" name="表 7">
            <a:extLst>
              <a:ext uri="{FF2B5EF4-FFF2-40B4-BE49-F238E27FC236}">
                <a16:creationId xmlns:a16="http://schemas.microsoft.com/office/drawing/2014/main" id="{8FD4809A-6291-AC63-5C99-083EF4721F7D}"/>
              </a:ext>
            </a:extLst>
          </p:cNvPr>
          <p:cNvGraphicFramePr>
            <a:graphicFrameLocks noGrp="1"/>
          </p:cNvGraphicFramePr>
          <p:nvPr>
            <p:extLst>
              <p:ext uri="{D42A27DB-BD31-4B8C-83A1-F6EECF244321}">
                <p14:modId xmlns:p14="http://schemas.microsoft.com/office/powerpoint/2010/main" val="873222460"/>
              </p:ext>
            </p:extLst>
          </p:nvPr>
        </p:nvGraphicFramePr>
        <p:xfrm>
          <a:off x="326162" y="2690309"/>
          <a:ext cx="2880320" cy="2285360"/>
        </p:xfrm>
        <a:graphic>
          <a:graphicData uri="http://schemas.openxmlformats.org/drawingml/2006/table">
            <a:tbl>
              <a:tblPr firstRow="1" bandRow="1">
                <a:tableStyleId>{5940675A-B579-460E-94D1-54222C63F5DA}</a:tableStyleId>
              </a:tblPr>
              <a:tblGrid>
                <a:gridCol w="615632">
                  <a:extLst>
                    <a:ext uri="{9D8B030D-6E8A-4147-A177-3AD203B41FA5}">
                      <a16:colId xmlns:a16="http://schemas.microsoft.com/office/drawing/2014/main" val="380472135"/>
                    </a:ext>
                  </a:extLst>
                </a:gridCol>
                <a:gridCol w="2264688">
                  <a:extLst>
                    <a:ext uri="{9D8B030D-6E8A-4147-A177-3AD203B41FA5}">
                      <a16:colId xmlns:a16="http://schemas.microsoft.com/office/drawing/2014/main" val="2259081725"/>
                    </a:ext>
                  </a:extLst>
                </a:gridCol>
              </a:tblGrid>
              <a:tr h="228536">
                <a:tc>
                  <a:txBody>
                    <a:bodyPr/>
                    <a:lstStyle/>
                    <a:p>
                      <a:pPr algn="dist"/>
                      <a:r>
                        <a:rPr kumimoji="1" lang="ja-JP" altLang="en-US" sz="1000" dirty="0">
                          <a:latin typeface="+mn-ea"/>
                        </a:rPr>
                        <a:t>第</a:t>
                      </a:r>
                      <a:r>
                        <a:rPr kumimoji="1" lang="en-US" altLang="ja-JP" sz="1000" dirty="0">
                          <a:latin typeface="+mn-ea"/>
                        </a:rPr>
                        <a:t>1</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放射線の基礎知識</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1887824095"/>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2</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放射線による被ばく</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1831560466"/>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3</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放射線による健康影響</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1595102171"/>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4</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防護の考え方</a:t>
                      </a:r>
                    </a:p>
                  </a:txBody>
                  <a:tcPr marL="74628" marR="74628" marT="37314" marB="37314">
                    <a:solidFill>
                      <a:schemeClr val="bg1">
                        <a:lumMod val="85000"/>
                      </a:schemeClr>
                    </a:solidFill>
                  </a:tcPr>
                </a:tc>
                <a:extLst>
                  <a:ext uri="{0D108BD9-81ED-4DB2-BD59-A6C34878D82A}">
                    <a16:rowId xmlns:a16="http://schemas.microsoft.com/office/drawing/2014/main" val="3985503624"/>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5</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国際機関による評価</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3688394471"/>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6</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事故の状況</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3788965458"/>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7</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環境モニタリング</a:t>
                      </a:r>
                    </a:p>
                  </a:txBody>
                  <a:tcPr marL="74628" marR="74628" marT="37314" marB="37314">
                    <a:solidFill>
                      <a:schemeClr val="bg1">
                        <a:lumMod val="85000"/>
                      </a:schemeClr>
                    </a:solidFill>
                  </a:tcPr>
                </a:tc>
                <a:extLst>
                  <a:ext uri="{0D108BD9-81ED-4DB2-BD59-A6C34878D82A}">
                    <a16:rowId xmlns:a16="http://schemas.microsoft.com/office/drawing/2014/main" val="2732390945"/>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8</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食品中の放射性物質</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2854016599"/>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9</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事故からの環境再生に向けた取組</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1058358413"/>
                  </a:ext>
                </a:extLst>
              </a:tr>
              <a:tr h="22853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rPr>
                        <a:t>第</a:t>
                      </a:r>
                      <a:r>
                        <a:rPr kumimoji="1" lang="en-US" altLang="ja-JP" sz="1000" dirty="0">
                          <a:latin typeface="+mn-ea"/>
                        </a:rPr>
                        <a:t>10</a:t>
                      </a:r>
                      <a:r>
                        <a:rPr kumimoji="1" lang="ja-JP" altLang="en-US" sz="1000" dirty="0">
                          <a:latin typeface="+mn-ea"/>
                        </a:rPr>
                        <a:t>章</a:t>
                      </a:r>
                      <a:endParaRPr kumimoji="1" lang="ja-JP" altLang="en-US" sz="1000" dirty="0"/>
                    </a:p>
                  </a:txBody>
                  <a:tcPr marL="74628" marR="74628" marT="37314" marB="37314">
                    <a:solidFill>
                      <a:schemeClr val="bg1">
                        <a:lumMod val="85000"/>
                      </a:schemeClr>
                    </a:solidFill>
                  </a:tcPr>
                </a:tc>
                <a:tc>
                  <a:txBody>
                    <a:bodyPr/>
                    <a:lstStyle/>
                    <a:p>
                      <a:r>
                        <a:rPr kumimoji="1" lang="ja-JP" altLang="en-US" sz="1000" dirty="0">
                          <a:latin typeface="+mn-ea"/>
                        </a:rPr>
                        <a:t>健康管理</a:t>
                      </a:r>
                      <a:endParaRPr kumimoji="1" lang="ja-JP" altLang="en-US" sz="1000" dirty="0"/>
                    </a:p>
                  </a:txBody>
                  <a:tcPr marL="74628" marR="74628" marT="37314" marB="37314">
                    <a:solidFill>
                      <a:schemeClr val="bg1">
                        <a:lumMod val="85000"/>
                      </a:schemeClr>
                    </a:solidFill>
                  </a:tcPr>
                </a:tc>
                <a:extLst>
                  <a:ext uri="{0D108BD9-81ED-4DB2-BD59-A6C34878D82A}">
                    <a16:rowId xmlns:a16="http://schemas.microsoft.com/office/drawing/2014/main" val="333478625"/>
                  </a:ext>
                </a:extLst>
              </a:tr>
            </a:tbl>
          </a:graphicData>
        </a:graphic>
      </p:graphicFrame>
      <p:pic>
        <p:nvPicPr>
          <p:cNvPr id="10" name="図 9" descr="ダイアグラム&#10;&#10;AI 生成コンテンツは誤りを含む可能性があります。">
            <a:extLst>
              <a:ext uri="{FF2B5EF4-FFF2-40B4-BE49-F238E27FC236}">
                <a16:creationId xmlns:a16="http://schemas.microsoft.com/office/drawing/2014/main" id="{05DBAF0B-CE05-9A4E-878E-69AFF1F8C073}"/>
              </a:ext>
            </a:extLst>
          </p:cNvPr>
          <p:cNvPicPr>
            <a:picLocks noChangeAspect="1"/>
          </p:cNvPicPr>
          <p:nvPr/>
        </p:nvPicPr>
        <p:blipFill>
          <a:blip r:embed="rId3"/>
          <a:stretch>
            <a:fillRect/>
          </a:stretch>
        </p:blipFill>
        <p:spPr>
          <a:xfrm>
            <a:off x="3409134" y="2654481"/>
            <a:ext cx="1607005" cy="1845762"/>
          </a:xfrm>
          <a:prstGeom prst="rect">
            <a:avLst/>
          </a:prstGeom>
        </p:spPr>
      </p:pic>
      <p:sp>
        <p:nvSpPr>
          <p:cNvPr id="11" name="テキスト ボックス 10">
            <a:extLst>
              <a:ext uri="{FF2B5EF4-FFF2-40B4-BE49-F238E27FC236}">
                <a16:creationId xmlns:a16="http://schemas.microsoft.com/office/drawing/2014/main" id="{9766BABA-0418-6C5F-23F6-D5576A6CFF8A}"/>
              </a:ext>
            </a:extLst>
          </p:cNvPr>
          <p:cNvSpPr txBox="1"/>
          <p:nvPr/>
        </p:nvSpPr>
        <p:spPr>
          <a:xfrm>
            <a:off x="216368" y="2413310"/>
            <a:ext cx="2880320" cy="261610"/>
          </a:xfrm>
          <a:prstGeom prst="rect">
            <a:avLst/>
          </a:prstGeom>
          <a:noFill/>
        </p:spPr>
        <p:txBody>
          <a:bodyPr wrap="square" rtlCol="0">
            <a:spAutoFit/>
          </a:bodyPr>
          <a:lstStyle/>
          <a:p>
            <a:r>
              <a:rPr kumimoji="1" lang="ja-JP" altLang="en-US" sz="1050" b="1" dirty="0">
                <a:latin typeface="+mn-ea"/>
              </a:rPr>
              <a:t>上巻 「放射線の基礎知識と健康影響」</a:t>
            </a:r>
          </a:p>
        </p:txBody>
      </p:sp>
      <p:sp>
        <p:nvSpPr>
          <p:cNvPr id="12" name="テキスト ボックス 11">
            <a:extLst>
              <a:ext uri="{FF2B5EF4-FFF2-40B4-BE49-F238E27FC236}">
                <a16:creationId xmlns:a16="http://schemas.microsoft.com/office/drawing/2014/main" id="{886DBBB2-5DA0-A618-0C44-69AAB9B3E79E}"/>
              </a:ext>
            </a:extLst>
          </p:cNvPr>
          <p:cNvSpPr txBox="1"/>
          <p:nvPr/>
        </p:nvSpPr>
        <p:spPr>
          <a:xfrm>
            <a:off x="1864591" y="2125258"/>
            <a:ext cx="5290589" cy="230832"/>
          </a:xfrm>
          <a:prstGeom prst="rect">
            <a:avLst/>
          </a:prstGeom>
          <a:noFill/>
        </p:spPr>
        <p:txBody>
          <a:bodyPr wrap="square" rtlCol="0">
            <a:spAutoFit/>
          </a:bodyPr>
          <a:lstStyle/>
          <a:p>
            <a:pPr algn="r"/>
            <a:r>
              <a:rPr kumimoji="1" lang="en-US" altLang="ja-JP" sz="900" spc="-100" dirty="0">
                <a:latin typeface="+mn-ea"/>
              </a:rPr>
              <a:t>※</a:t>
            </a:r>
            <a:r>
              <a:rPr kumimoji="1" lang="ja-JP" altLang="en-US" sz="900" spc="-100" dirty="0">
                <a:latin typeface="+mn-ea"/>
              </a:rPr>
              <a:t>上巻 「放射線の基礎知識と健康影響」　下巻 「東京電力福島第一原発事故とその後の推移（省庁等の取組）」</a:t>
            </a:r>
          </a:p>
        </p:txBody>
      </p:sp>
      <p:sp>
        <p:nvSpPr>
          <p:cNvPr id="15" name="テキスト ボックス 14">
            <a:extLst>
              <a:ext uri="{FF2B5EF4-FFF2-40B4-BE49-F238E27FC236}">
                <a16:creationId xmlns:a16="http://schemas.microsoft.com/office/drawing/2014/main" id="{D932FBBC-1F9D-0842-FFA8-8488735A6A29}"/>
              </a:ext>
            </a:extLst>
          </p:cNvPr>
          <p:cNvSpPr txBox="1"/>
          <p:nvPr/>
        </p:nvSpPr>
        <p:spPr>
          <a:xfrm>
            <a:off x="3862732" y="6058761"/>
            <a:ext cx="1766847" cy="415498"/>
          </a:xfrm>
          <a:prstGeom prst="rect">
            <a:avLst/>
          </a:prstGeom>
          <a:noFill/>
        </p:spPr>
        <p:txBody>
          <a:bodyPr wrap="square" rtlCol="0">
            <a:spAutoFit/>
          </a:bodyPr>
          <a:lstStyle/>
          <a:p>
            <a:r>
              <a:rPr lang="ja-JP" altLang="en-US" sz="1050" dirty="0">
                <a:latin typeface="+mn-ea"/>
              </a:rPr>
              <a:t>大学等におけるエックス線トラブルの事例　公開中！</a:t>
            </a:r>
            <a:endParaRPr kumimoji="1" lang="ja-JP" altLang="en-US" sz="1050" dirty="0">
              <a:latin typeface="+mn-ea"/>
            </a:endParaRPr>
          </a:p>
        </p:txBody>
      </p:sp>
      <p:pic>
        <p:nvPicPr>
          <p:cNvPr id="41" name="図 40">
            <a:extLst>
              <a:ext uri="{FF2B5EF4-FFF2-40B4-BE49-F238E27FC236}">
                <a16:creationId xmlns:a16="http://schemas.microsoft.com/office/drawing/2014/main" id="{FEEAD9AD-AFB4-0771-9000-648FB18A16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4319" y="5758547"/>
            <a:ext cx="1086454" cy="356664"/>
          </a:xfrm>
          <a:prstGeom prst="rect">
            <a:avLst/>
          </a:prstGeom>
        </p:spPr>
      </p:pic>
      <p:sp>
        <p:nvSpPr>
          <p:cNvPr id="2" name="テキスト ボックス 1">
            <a:extLst>
              <a:ext uri="{FF2B5EF4-FFF2-40B4-BE49-F238E27FC236}">
                <a16:creationId xmlns:a16="http://schemas.microsoft.com/office/drawing/2014/main" id="{079272E8-1ABD-FD17-69CB-B9BAA31BFFA1}"/>
              </a:ext>
            </a:extLst>
          </p:cNvPr>
          <p:cNvSpPr txBox="1"/>
          <p:nvPr/>
        </p:nvSpPr>
        <p:spPr>
          <a:xfrm>
            <a:off x="322910" y="6083986"/>
            <a:ext cx="2510494" cy="577081"/>
          </a:xfrm>
          <a:prstGeom prst="rect">
            <a:avLst/>
          </a:prstGeom>
          <a:noFill/>
        </p:spPr>
        <p:txBody>
          <a:bodyPr wrap="square" rtlCol="0">
            <a:spAutoFit/>
          </a:bodyPr>
          <a:lstStyle/>
          <a:p>
            <a:r>
              <a:rPr lang="ja-JP" altLang="en-US" sz="1050" dirty="0">
                <a:latin typeface="+mn-ea"/>
              </a:rPr>
              <a:t>インターロックを無効にして照射中のエックス線透過試験装置内に手を入れて被ばくした事例　公開中！</a:t>
            </a:r>
            <a:endParaRPr kumimoji="1" lang="ja-JP" altLang="en-US" sz="1050" dirty="0">
              <a:latin typeface="+mn-ea"/>
            </a:endParaRPr>
          </a:p>
        </p:txBody>
      </p:sp>
      <p:pic>
        <p:nvPicPr>
          <p:cNvPr id="43" name="図 42" descr="テキスト&#10;&#10;AI 生成コンテンツは誤りを含む可能性があります。">
            <a:extLst>
              <a:ext uri="{FF2B5EF4-FFF2-40B4-BE49-F238E27FC236}">
                <a16:creationId xmlns:a16="http://schemas.microsoft.com/office/drawing/2014/main" id="{0DC94EA9-8D00-C37E-BEAE-ED61B4FDF4DE}"/>
              </a:ext>
            </a:extLst>
          </p:cNvPr>
          <p:cNvPicPr>
            <a:picLocks noChangeAspect="1"/>
          </p:cNvPicPr>
          <p:nvPr/>
        </p:nvPicPr>
        <p:blipFill>
          <a:blip r:embed="rId5"/>
          <a:stretch>
            <a:fillRect/>
          </a:stretch>
        </p:blipFill>
        <p:spPr>
          <a:xfrm>
            <a:off x="419587" y="5776221"/>
            <a:ext cx="1658843" cy="341121"/>
          </a:xfrm>
          <a:prstGeom prst="rect">
            <a:avLst/>
          </a:prstGeom>
        </p:spPr>
      </p:pic>
      <p:pic>
        <p:nvPicPr>
          <p:cNvPr id="70" name="図 69" descr="グラフィカル ユーザー インターフェイス, アプリケーション&#10;&#10;AI 生成コンテンツは誤りを含む可能性があります。">
            <a:extLst>
              <a:ext uri="{FF2B5EF4-FFF2-40B4-BE49-F238E27FC236}">
                <a16:creationId xmlns:a16="http://schemas.microsoft.com/office/drawing/2014/main" id="{93254758-F505-DCB6-D05D-CE940796D009}"/>
              </a:ext>
            </a:extLst>
          </p:cNvPr>
          <p:cNvPicPr>
            <a:picLocks noChangeAspect="1"/>
          </p:cNvPicPr>
          <p:nvPr/>
        </p:nvPicPr>
        <p:blipFill>
          <a:blip r:embed="rId6">
            <a:extLst>
              <a:ext uri="{28A0092B-C50C-407E-A947-70E740481C1C}">
                <a14:useLocalDpi xmlns:a14="http://schemas.microsoft.com/office/drawing/2010/main" val="0"/>
              </a:ext>
            </a:extLst>
          </a:blip>
          <a:srcRect l="14478" t="39965" r="67928" b="36760"/>
          <a:stretch>
            <a:fillRect/>
          </a:stretch>
        </p:blipFill>
        <p:spPr>
          <a:xfrm>
            <a:off x="6706220" y="4280203"/>
            <a:ext cx="448960" cy="593936"/>
          </a:xfrm>
          <a:prstGeom prst="rect">
            <a:avLst/>
          </a:prstGeom>
        </p:spPr>
      </p:pic>
      <p:pic>
        <p:nvPicPr>
          <p:cNvPr id="9" name="図 8" descr="QR コード&#10;&#10;AI 生成コンテンツは誤りを含む可能性があります。">
            <a:extLst>
              <a:ext uri="{FF2B5EF4-FFF2-40B4-BE49-F238E27FC236}">
                <a16:creationId xmlns:a16="http://schemas.microsoft.com/office/drawing/2014/main" id="{4A594A72-C306-8D80-D561-EBB411B2B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1345" y="6015547"/>
            <a:ext cx="690273" cy="690273"/>
          </a:xfrm>
          <a:prstGeom prst="rect">
            <a:avLst/>
          </a:prstGeom>
        </p:spPr>
      </p:pic>
      <p:pic>
        <p:nvPicPr>
          <p:cNvPr id="71" name="図 70" descr="グラフィカル ユーザー インターフェイス, アプリケーション&#10;&#10;AI 生成コンテンツは誤りを含む可能性があります。">
            <a:extLst>
              <a:ext uri="{FF2B5EF4-FFF2-40B4-BE49-F238E27FC236}">
                <a16:creationId xmlns:a16="http://schemas.microsoft.com/office/drawing/2014/main" id="{6E4A4259-B16A-D555-AE25-DA107928F8D7}"/>
              </a:ext>
            </a:extLst>
          </p:cNvPr>
          <p:cNvPicPr>
            <a:picLocks noChangeAspect="1"/>
          </p:cNvPicPr>
          <p:nvPr/>
        </p:nvPicPr>
        <p:blipFill>
          <a:blip r:embed="rId6">
            <a:extLst>
              <a:ext uri="{28A0092B-C50C-407E-A947-70E740481C1C}">
                <a14:useLocalDpi xmlns:a14="http://schemas.microsoft.com/office/drawing/2010/main" val="0"/>
              </a:ext>
            </a:extLst>
          </a:blip>
          <a:srcRect l="14478" t="39965" r="67928" b="36760"/>
          <a:stretch>
            <a:fillRect/>
          </a:stretch>
        </p:blipFill>
        <p:spPr>
          <a:xfrm>
            <a:off x="6639499" y="5903743"/>
            <a:ext cx="448960" cy="593936"/>
          </a:xfrm>
          <a:prstGeom prst="rect">
            <a:avLst/>
          </a:prstGeom>
        </p:spPr>
      </p:pic>
      <p:sp>
        <p:nvSpPr>
          <p:cNvPr id="72" name="四角形: 角を丸くする 71">
            <a:extLst>
              <a:ext uri="{FF2B5EF4-FFF2-40B4-BE49-F238E27FC236}">
                <a16:creationId xmlns:a16="http://schemas.microsoft.com/office/drawing/2014/main" id="{AABB6367-DCBF-4875-CC9C-1C394A8E71BE}"/>
              </a:ext>
            </a:extLst>
          </p:cNvPr>
          <p:cNvSpPr/>
          <p:nvPr/>
        </p:nvSpPr>
        <p:spPr>
          <a:xfrm>
            <a:off x="277808" y="5378701"/>
            <a:ext cx="3366154" cy="332396"/>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b="1" dirty="0">
                <a:latin typeface="+mn-ea"/>
              </a:rPr>
              <a:t>労働災害統計　エックス線事例</a:t>
            </a:r>
          </a:p>
        </p:txBody>
      </p:sp>
      <p:sp>
        <p:nvSpPr>
          <p:cNvPr id="73" name="四角形: 角を丸くする 72">
            <a:extLst>
              <a:ext uri="{FF2B5EF4-FFF2-40B4-BE49-F238E27FC236}">
                <a16:creationId xmlns:a16="http://schemas.microsoft.com/office/drawing/2014/main" id="{81D7690B-168B-8270-382B-0FE1ABAED651}"/>
              </a:ext>
            </a:extLst>
          </p:cNvPr>
          <p:cNvSpPr/>
          <p:nvPr/>
        </p:nvSpPr>
        <p:spPr>
          <a:xfrm>
            <a:off x="3844319" y="5369399"/>
            <a:ext cx="3366154" cy="332396"/>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b="1" dirty="0">
                <a:latin typeface="+mn-ea"/>
              </a:rPr>
              <a:t>エックス線被ばく事故検討</a:t>
            </a:r>
            <a:r>
              <a:rPr kumimoji="1" lang="en-US" altLang="ja-JP" sz="1200" b="1" dirty="0">
                <a:latin typeface="+mn-ea"/>
              </a:rPr>
              <a:t>WG</a:t>
            </a:r>
            <a:r>
              <a:rPr kumimoji="1" lang="ja-JP" altLang="en-US" sz="1200" b="1" dirty="0">
                <a:latin typeface="+mn-ea"/>
              </a:rPr>
              <a:t>経過報告書</a:t>
            </a:r>
          </a:p>
        </p:txBody>
      </p:sp>
      <p:sp>
        <p:nvSpPr>
          <p:cNvPr id="19" name="四角形: 角を丸くする 18">
            <a:extLst>
              <a:ext uri="{FF2B5EF4-FFF2-40B4-BE49-F238E27FC236}">
                <a16:creationId xmlns:a16="http://schemas.microsoft.com/office/drawing/2014/main" id="{E57870DA-2F4C-63B5-3E99-5CC7198CE368}"/>
              </a:ext>
            </a:extLst>
          </p:cNvPr>
          <p:cNvSpPr/>
          <p:nvPr/>
        </p:nvSpPr>
        <p:spPr>
          <a:xfrm>
            <a:off x="302192" y="7085273"/>
            <a:ext cx="3366154" cy="332396"/>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b="1" dirty="0">
                <a:latin typeface="+mn-ea"/>
              </a:rPr>
              <a:t>電離放射線障害防止対策について</a:t>
            </a:r>
          </a:p>
        </p:txBody>
      </p:sp>
      <p:pic>
        <p:nvPicPr>
          <p:cNvPr id="22" name="図 21" descr="QR コード&#10;&#10;AI 生成コンテンツは誤りを含む可能性があります。">
            <a:extLst>
              <a:ext uri="{FF2B5EF4-FFF2-40B4-BE49-F238E27FC236}">
                <a16:creationId xmlns:a16="http://schemas.microsoft.com/office/drawing/2014/main" id="{7C99DF2B-A233-BA52-A055-9B447F2D03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1345" y="8807213"/>
            <a:ext cx="690273" cy="690273"/>
          </a:xfrm>
          <a:prstGeom prst="rect">
            <a:avLst/>
          </a:prstGeom>
        </p:spPr>
      </p:pic>
      <p:pic>
        <p:nvPicPr>
          <p:cNvPr id="24" name="図 2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34606BF-404F-7FB4-1EC0-FB1784F6896F}"/>
              </a:ext>
            </a:extLst>
          </p:cNvPr>
          <p:cNvPicPr>
            <a:picLocks noChangeAspect="1"/>
          </p:cNvPicPr>
          <p:nvPr/>
        </p:nvPicPr>
        <p:blipFill>
          <a:blip r:embed="rId9"/>
          <a:stretch>
            <a:fillRect/>
          </a:stretch>
        </p:blipFill>
        <p:spPr>
          <a:xfrm>
            <a:off x="419587" y="7881646"/>
            <a:ext cx="2241317" cy="1445125"/>
          </a:xfrm>
          <a:prstGeom prst="rect">
            <a:avLst/>
          </a:prstGeom>
        </p:spPr>
      </p:pic>
      <p:pic>
        <p:nvPicPr>
          <p:cNvPr id="25" name="図 24">
            <a:extLst>
              <a:ext uri="{FF2B5EF4-FFF2-40B4-BE49-F238E27FC236}">
                <a16:creationId xmlns:a16="http://schemas.microsoft.com/office/drawing/2014/main" id="{4DC71F96-AD63-E544-187E-3B10A3002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10" y="7484192"/>
            <a:ext cx="1086454" cy="356664"/>
          </a:xfrm>
          <a:prstGeom prst="rect">
            <a:avLst/>
          </a:prstGeom>
        </p:spPr>
      </p:pic>
      <p:sp>
        <p:nvSpPr>
          <p:cNvPr id="18" name="テキスト ボックス 17">
            <a:extLst>
              <a:ext uri="{FF2B5EF4-FFF2-40B4-BE49-F238E27FC236}">
                <a16:creationId xmlns:a16="http://schemas.microsoft.com/office/drawing/2014/main" id="{A2776AC1-82CD-4649-4331-6E95A0E6E504}"/>
              </a:ext>
            </a:extLst>
          </p:cNvPr>
          <p:cNvSpPr txBox="1"/>
          <p:nvPr/>
        </p:nvSpPr>
        <p:spPr>
          <a:xfrm>
            <a:off x="322910" y="9459066"/>
            <a:ext cx="3228708" cy="369332"/>
          </a:xfrm>
          <a:prstGeom prst="rect">
            <a:avLst/>
          </a:prstGeom>
          <a:noFill/>
        </p:spPr>
        <p:txBody>
          <a:bodyPr wrap="square" rtlCol="0">
            <a:spAutoFit/>
          </a:bodyPr>
          <a:lstStyle/>
          <a:p>
            <a:r>
              <a:rPr kumimoji="1" lang="en-US" altLang="ja-JP" sz="900" dirty="0"/>
              <a:t>https://www.mhlw.go.jp/stf/seisakunitsuite/bunya/koyou_roudou/roudoukijun/anzeneisei29/0000186714_00002.html</a:t>
            </a:r>
            <a:endParaRPr kumimoji="1" lang="ja-JP" altLang="en-US" sz="900" dirty="0"/>
          </a:p>
        </p:txBody>
      </p:sp>
      <p:sp>
        <p:nvSpPr>
          <p:cNvPr id="20" name="テキスト ボックス 19">
            <a:extLst>
              <a:ext uri="{FF2B5EF4-FFF2-40B4-BE49-F238E27FC236}">
                <a16:creationId xmlns:a16="http://schemas.microsoft.com/office/drawing/2014/main" id="{DDEC8D3E-54C2-A131-E0F5-EBCA9B854894}"/>
              </a:ext>
            </a:extLst>
          </p:cNvPr>
          <p:cNvSpPr txBox="1"/>
          <p:nvPr/>
        </p:nvSpPr>
        <p:spPr>
          <a:xfrm>
            <a:off x="231754" y="6676979"/>
            <a:ext cx="3596128" cy="230832"/>
          </a:xfrm>
          <a:prstGeom prst="rect">
            <a:avLst/>
          </a:prstGeom>
          <a:noFill/>
        </p:spPr>
        <p:txBody>
          <a:bodyPr wrap="square" rtlCol="0">
            <a:spAutoFit/>
          </a:bodyPr>
          <a:lstStyle/>
          <a:p>
            <a:r>
              <a:rPr lang="en-US" altLang="ja-JP" sz="900" dirty="0"/>
              <a:t>https://anzeninfo.mhlw.go.jp/anzen_pg/sai_det.aspx?joho_no=100746</a:t>
            </a:r>
            <a:endParaRPr kumimoji="1" lang="ja-JP" altLang="en-US" sz="900" dirty="0"/>
          </a:p>
        </p:txBody>
      </p:sp>
      <p:sp>
        <p:nvSpPr>
          <p:cNvPr id="23" name="テキスト ボックス 22">
            <a:extLst>
              <a:ext uri="{FF2B5EF4-FFF2-40B4-BE49-F238E27FC236}">
                <a16:creationId xmlns:a16="http://schemas.microsoft.com/office/drawing/2014/main" id="{0630664D-A251-98B6-4EB6-222E8AA96EB5}"/>
              </a:ext>
            </a:extLst>
          </p:cNvPr>
          <p:cNvSpPr txBox="1"/>
          <p:nvPr/>
        </p:nvSpPr>
        <p:spPr>
          <a:xfrm>
            <a:off x="4267938" y="6497679"/>
            <a:ext cx="3008060" cy="230832"/>
          </a:xfrm>
          <a:prstGeom prst="rect">
            <a:avLst/>
          </a:prstGeom>
          <a:noFill/>
        </p:spPr>
        <p:txBody>
          <a:bodyPr wrap="square" rtlCol="0">
            <a:spAutoFit/>
          </a:bodyPr>
          <a:lstStyle/>
          <a:p>
            <a:pPr algn="r"/>
            <a:r>
              <a:rPr kumimoji="1" lang="en-US" altLang="ja-JP" sz="900" dirty="0"/>
              <a:t>https://www.jhps.or.jp/upimg/files/progress_report.pdf</a:t>
            </a:r>
            <a:endParaRPr kumimoji="1" lang="ja-JP" altLang="en-US" sz="900" dirty="0"/>
          </a:p>
        </p:txBody>
      </p:sp>
      <p:pic>
        <p:nvPicPr>
          <p:cNvPr id="27" name="図 26">
            <a:extLst>
              <a:ext uri="{FF2B5EF4-FFF2-40B4-BE49-F238E27FC236}">
                <a16:creationId xmlns:a16="http://schemas.microsoft.com/office/drawing/2014/main" id="{72EBDAE1-3896-1DEC-4F0B-0BBA376B36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0693" y="5849849"/>
            <a:ext cx="690273" cy="690273"/>
          </a:xfrm>
          <a:prstGeom prst="rect">
            <a:avLst/>
          </a:prstGeom>
        </p:spPr>
      </p:pic>
      <p:sp>
        <p:nvSpPr>
          <p:cNvPr id="29" name="テキスト ボックス 28">
            <a:extLst>
              <a:ext uri="{FF2B5EF4-FFF2-40B4-BE49-F238E27FC236}">
                <a16:creationId xmlns:a16="http://schemas.microsoft.com/office/drawing/2014/main" id="{6122E397-6302-616E-2173-E2E467D03DFB}"/>
              </a:ext>
            </a:extLst>
          </p:cNvPr>
          <p:cNvSpPr txBox="1"/>
          <p:nvPr/>
        </p:nvSpPr>
        <p:spPr>
          <a:xfrm>
            <a:off x="3961765" y="4857664"/>
            <a:ext cx="3366155" cy="230832"/>
          </a:xfrm>
          <a:prstGeom prst="rect">
            <a:avLst/>
          </a:prstGeom>
          <a:noFill/>
        </p:spPr>
        <p:txBody>
          <a:bodyPr wrap="square" rtlCol="0">
            <a:spAutoFit/>
          </a:bodyPr>
          <a:lstStyle/>
          <a:p>
            <a:pPr algn="r"/>
            <a:r>
              <a:rPr kumimoji="1" lang="en-US" altLang="ja-JP" sz="900" dirty="0"/>
              <a:t>https://www.env.go.jp/chemi/rhm/current/kisoshiryohtml.html</a:t>
            </a:r>
            <a:endParaRPr kumimoji="1" lang="ja-JP" altLang="en-US" sz="900" dirty="0"/>
          </a:p>
        </p:txBody>
      </p:sp>
    </p:spTree>
    <p:extLst>
      <p:ext uri="{BB962C8B-B14F-4D97-AF65-F5344CB8AC3E}">
        <p14:creationId xmlns:p14="http://schemas.microsoft.com/office/powerpoint/2010/main" val="8932326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BIZ UDPゴシック"/>
        <a:cs typeface=""/>
      </a:majorFont>
      <a:minorFont>
        <a:latin typeface="Calibri"/>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F103492991532469603C0F227A10A08" ma:contentTypeVersion="15" ma:contentTypeDescription="新しいドキュメントを作成します。" ma:contentTypeScope="" ma:versionID="c221118800e32193b85969ec305fa05e">
  <xsd:schema xmlns:xsd="http://www.w3.org/2001/XMLSchema" xmlns:xs="http://www.w3.org/2001/XMLSchema" xmlns:p="http://schemas.microsoft.com/office/2006/metadata/properties" xmlns:ns2="b5443b4e-8989-4b52-9930-1c80c190e5f1" xmlns:ns3="263dbbe5-076b-4606-a03b-9598f5f2f35a" targetNamespace="http://schemas.microsoft.com/office/2006/metadata/properties" ma:root="true" ma:fieldsID="6bccf4b53bf2d046b22f17d7f150818f" ns2:_="" ns3:_="">
    <xsd:import namespace="b5443b4e-8989-4b52-9930-1c80c190e5f1"/>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43b4e-8989-4b52-9930-1c80c190e5f1"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17ca53f-4c7c-4639-9ab1-3a94daab0132}"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b5443b4e-8989-4b52-9930-1c80c190e5f1">
      <Terms xmlns="http://schemas.microsoft.com/office/infopath/2007/PartnerControls"/>
    </lcf76f155ced4ddcb4097134ff3c332f>
    <Owner xmlns="b5443b4e-8989-4b52-9930-1c80c190e5f1">
      <UserInfo>
        <DisplayName/>
        <AccountId xsi:nil="true"/>
        <AccountType/>
      </UserInfo>
    </Owner>
  </documentManagement>
</p:properties>
</file>

<file path=customXml/itemProps1.xml><?xml version="1.0" encoding="utf-8"?>
<ds:datastoreItem xmlns:ds="http://schemas.openxmlformats.org/officeDocument/2006/customXml" ds:itemID="{AAB48984-B7B4-48CA-9F96-E8D7C1DA85F8}"/>
</file>

<file path=customXml/itemProps2.xml><?xml version="1.0" encoding="utf-8"?>
<ds:datastoreItem xmlns:ds="http://schemas.openxmlformats.org/officeDocument/2006/customXml" ds:itemID="{EB44C4C4-D80A-47CD-B643-0B1DEF1C90CF}"/>
</file>

<file path=customXml/itemProps3.xml><?xml version="1.0" encoding="utf-8"?>
<ds:datastoreItem xmlns:ds="http://schemas.openxmlformats.org/officeDocument/2006/customXml" ds:itemID="{2C3A7193-9D04-499A-AB47-491E1330195C}"/>
</file>

<file path=docProps/app.xml><?xml version="1.0" encoding="utf-8"?>
<Properties xmlns="http://schemas.openxmlformats.org/officeDocument/2006/extended-properties" xmlns:vt="http://schemas.openxmlformats.org/officeDocument/2006/docPropsVTypes">
  <Template>Office Theme 2013 - 2022</Template>
  <Words>1173</Words>
  <PresentationFormat>ユーザー設定</PresentationFormat>
  <Paragraphs>108</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BIZ UDPゴシック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0x0101009F103492991532469603C0F227A10A08</vt:lpwstr>
  </property>
</Properties>
</file>