
<file path=[Content_Types].xml><?xml version="1.0" encoding="utf-8"?>
<Types xmlns="http://schemas.openxmlformats.org/package/2006/content-types">
  <Default ContentType="image/jpeg" Extension="jpeg"/>
  <Default ContentType="audio/mpeg" Extension="mp3"/>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551" r:id="rId5"/>
    <p:sldId id="433" r:id="rId6"/>
    <p:sldId id="436" r:id="rId7"/>
    <p:sldId id="571" r:id="rId8"/>
    <p:sldId id="572" r:id="rId9"/>
    <p:sldId id="471" r:id="rId10"/>
    <p:sldId id="595" r:id="rId11"/>
    <p:sldId id="591" r:id="rId12"/>
    <p:sldId id="567" r:id="rId13"/>
    <p:sldId id="605" r:id="rId14"/>
    <p:sldId id="598" r:id="rId15"/>
    <p:sldId id="603" r:id="rId16"/>
    <p:sldId id="609" r:id="rId17"/>
    <p:sldId id="611" r:id="rId18"/>
    <p:sldId id="612" r:id="rId19"/>
    <p:sldId id="613" r:id="rId2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000000"/>
    <a:srgbClr val="00CC66"/>
    <a:srgbClr val="33CC33"/>
    <a:srgbClr val="FF99CC"/>
    <a:srgbClr val="0000FF"/>
    <a:srgbClr val="FF9999"/>
    <a:srgbClr val="84E291"/>
    <a:srgbClr val="FFCC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0" autoAdjust="0"/>
    <p:restoredTop sz="93447" autoAdjust="0"/>
  </p:normalViewPr>
  <p:slideViewPr>
    <p:cSldViewPr>
      <p:cViewPr varScale="1">
        <p:scale>
          <a:sx n="68" d="100"/>
          <a:sy n="68" d="100"/>
        </p:scale>
        <p:origin x="522" y="66"/>
      </p:cViewPr>
      <p:guideLst/>
    </p:cSldViewPr>
  </p:slideViewPr>
  <p:notesTextViewPr>
    <p:cViewPr>
      <p:scale>
        <a:sx n="1" d="1"/>
        <a:sy n="1" d="1"/>
      </p:scale>
      <p:origin x="0" y="0"/>
    </p:cViewPr>
  </p:notesText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customXml/item2.xml" Type="http://schemas.openxmlformats.org/officeDocument/2006/relationships/customXml"/><Relationship Id="rId20" Target="slides/slide16.xml" Type="http://schemas.openxmlformats.org/officeDocument/2006/relationships/slide"/><Relationship Id="rId21" Target="notesMasters/notesMaster1.xml" Type="http://schemas.openxmlformats.org/officeDocument/2006/relationships/notesMaster"/><Relationship Id="rId22" Target="presProps.xml" Type="http://schemas.openxmlformats.org/officeDocument/2006/relationships/presProps"/><Relationship Id="rId23" Target="viewProps.xml" Type="http://schemas.openxmlformats.org/officeDocument/2006/relationships/viewProps"/><Relationship Id="rId24" Target="theme/theme1.xml" Type="http://schemas.openxmlformats.org/officeDocument/2006/relationships/theme"/><Relationship Id="rId25" Target="tableStyles.xml" Type="http://schemas.openxmlformats.org/officeDocument/2006/relationships/tableStyles"/><Relationship Id="rId3" Target="../customXml/item3.xml" Type="http://schemas.openxmlformats.org/officeDocument/2006/relationships/customXml"/><Relationship Id="rId4" Target="slideMasters/slideMaster1.xml" Type="http://schemas.openxmlformats.org/officeDocument/2006/relationships/slide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112424CB-71D4-446E-81AA-6CD5C16BD0F9}" type="datetimeFigureOut">
              <a:rPr kumimoji="1" lang="ja-JP" altLang="en-US" smtClean="0"/>
              <a:t>2026/3/23</a:t>
            </a:fld>
            <a:endParaRPr kumimoji="1" lang="ja-JP" altLang="en-US"/>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C3E48E51-F32B-4935-985E-802859F8DB08}" type="slidenum">
              <a:rPr kumimoji="1" lang="ja-JP" altLang="en-US" smtClean="0"/>
              <a:t>‹#›</a:t>
            </a:fld>
            <a:endParaRPr kumimoji="1" lang="ja-JP" altLang="en-US"/>
          </a:p>
        </p:txBody>
      </p:sp>
    </p:spTree>
    <p:extLst>
      <p:ext uri="{BB962C8B-B14F-4D97-AF65-F5344CB8AC3E}">
        <p14:creationId xmlns:p14="http://schemas.microsoft.com/office/powerpoint/2010/main" val="5810642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6A122C2-653C-4CA4-A01C-D9E2DF95EACB}" type="datetimeFigureOut">
              <a:rPr kumimoji="1" lang="ja-JP" altLang="en-US" smtClean="0"/>
              <a:t>2026/3/23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9EE06A-FD32-49B1-99F0-62B0F6051E3E}" type="slidenum">
              <a:rPr kumimoji="1" lang="ja-JP" altLang="en-US" smtClean="0"/>
              <a:t>‹#›</a:t>
            </a:fld>
            <a:endParaRPr kumimoji="1" lang="ja-JP" altLang="en-US"/>
          </a:p>
        </p:txBody>
      </p:sp>
    </p:spTree>
    <p:extLst>
      <p:ext uri="{BB962C8B-B14F-4D97-AF65-F5344CB8AC3E}">
        <p14:creationId xmlns:p14="http://schemas.microsoft.com/office/powerpoint/2010/main" val="3000069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6A122C2-653C-4CA4-A01C-D9E2DF95EACB}" type="datetimeFigureOut">
              <a:rPr kumimoji="1" lang="ja-JP" altLang="en-US" smtClean="0"/>
              <a:t>2026/3/23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9EE06A-FD32-49B1-99F0-62B0F6051E3E}" type="slidenum">
              <a:rPr kumimoji="1" lang="ja-JP" altLang="en-US" smtClean="0"/>
              <a:t>‹#›</a:t>
            </a:fld>
            <a:endParaRPr kumimoji="1" lang="ja-JP" altLang="en-US"/>
          </a:p>
        </p:txBody>
      </p:sp>
    </p:spTree>
    <p:extLst>
      <p:ext uri="{BB962C8B-B14F-4D97-AF65-F5344CB8AC3E}">
        <p14:creationId xmlns:p14="http://schemas.microsoft.com/office/powerpoint/2010/main" val="1833038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6A122C2-653C-4CA4-A01C-D9E2DF95EACB}" type="datetimeFigureOut">
              <a:rPr kumimoji="1" lang="ja-JP" altLang="en-US" smtClean="0"/>
              <a:t>2026/3/23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9EE06A-FD32-49B1-99F0-62B0F6051E3E}" type="slidenum">
              <a:rPr kumimoji="1" lang="ja-JP" altLang="en-US" smtClean="0"/>
              <a:t>‹#›</a:t>
            </a:fld>
            <a:endParaRPr kumimoji="1" lang="ja-JP" altLang="en-US"/>
          </a:p>
        </p:txBody>
      </p:sp>
    </p:spTree>
    <p:extLst>
      <p:ext uri="{BB962C8B-B14F-4D97-AF65-F5344CB8AC3E}">
        <p14:creationId xmlns:p14="http://schemas.microsoft.com/office/powerpoint/2010/main" val="2644721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6A122C2-653C-4CA4-A01C-D9E2DF95EACB}" type="datetimeFigureOut">
              <a:rPr kumimoji="1" lang="ja-JP" altLang="en-US" smtClean="0"/>
              <a:t>2026/3/23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9EE06A-FD32-49B1-99F0-62B0F6051E3E}" type="slidenum">
              <a:rPr kumimoji="1" lang="ja-JP" altLang="en-US" smtClean="0"/>
              <a:t>‹#›</a:t>
            </a:fld>
            <a:endParaRPr kumimoji="1" lang="ja-JP" altLang="en-US"/>
          </a:p>
        </p:txBody>
      </p:sp>
    </p:spTree>
    <p:extLst>
      <p:ext uri="{BB962C8B-B14F-4D97-AF65-F5344CB8AC3E}">
        <p14:creationId xmlns:p14="http://schemas.microsoft.com/office/powerpoint/2010/main" val="3184441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6A122C2-653C-4CA4-A01C-D9E2DF95EACB}" type="datetimeFigureOut">
              <a:rPr kumimoji="1" lang="ja-JP" altLang="en-US" smtClean="0"/>
              <a:t>2026/3/23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9EE06A-FD32-49B1-99F0-62B0F6051E3E}" type="slidenum">
              <a:rPr kumimoji="1" lang="ja-JP" altLang="en-US" smtClean="0"/>
              <a:t>‹#›</a:t>
            </a:fld>
            <a:endParaRPr kumimoji="1" lang="ja-JP" altLang="en-US"/>
          </a:p>
        </p:txBody>
      </p:sp>
    </p:spTree>
    <p:extLst>
      <p:ext uri="{BB962C8B-B14F-4D97-AF65-F5344CB8AC3E}">
        <p14:creationId xmlns:p14="http://schemas.microsoft.com/office/powerpoint/2010/main" val="4208840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6A122C2-653C-4CA4-A01C-D9E2DF95EACB}" type="datetimeFigureOut">
              <a:rPr kumimoji="1" lang="ja-JP" altLang="en-US" smtClean="0"/>
              <a:t>2026/3/23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59EE06A-FD32-49B1-99F0-62B0F6051E3E}" type="slidenum">
              <a:rPr kumimoji="1" lang="ja-JP" altLang="en-US" smtClean="0"/>
              <a:t>‹#›</a:t>
            </a:fld>
            <a:endParaRPr kumimoji="1" lang="ja-JP" altLang="en-US"/>
          </a:p>
        </p:txBody>
      </p:sp>
    </p:spTree>
    <p:extLst>
      <p:ext uri="{BB962C8B-B14F-4D97-AF65-F5344CB8AC3E}">
        <p14:creationId xmlns:p14="http://schemas.microsoft.com/office/powerpoint/2010/main" val="1656835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6A122C2-653C-4CA4-A01C-D9E2DF95EACB}" type="datetimeFigureOut">
              <a:rPr kumimoji="1" lang="ja-JP" altLang="en-US" smtClean="0"/>
              <a:t>2026/3/23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59EE06A-FD32-49B1-99F0-62B0F6051E3E}" type="slidenum">
              <a:rPr kumimoji="1" lang="ja-JP" altLang="en-US" smtClean="0"/>
              <a:t>‹#›</a:t>
            </a:fld>
            <a:endParaRPr kumimoji="1" lang="ja-JP" altLang="en-US"/>
          </a:p>
        </p:txBody>
      </p:sp>
    </p:spTree>
    <p:extLst>
      <p:ext uri="{BB962C8B-B14F-4D97-AF65-F5344CB8AC3E}">
        <p14:creationId xmlns:p14="http://schemas.microsoft.com/office/powerpoint/2010/main" val="3924902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6A122C2-653C-4CA4-A01C-D9E2DF95EACB}" type="datetimeFigureOut">
              <a:rPr kumimoji="1" lang="ja-JP" altLang="en-US" smtClean="0"/>
              <a:t>2026/3/23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59EE06A-FD32-49B1-99F0-62B0F6051E3E}" type="slidenum">
              <a:rPr kumimoji="1" lang="ja-JP" altLang="en-US" smtClean="0"/>
              <a:t>‹#›</a:t>
            </a:fld>
            <a:endParaRPr kumimoji="1" lang="ja-JP" altLang="en-US"/>
          </a:p>
        </p:txBody>
      </p:sp>
    </p:spTree>
    <p:extLst>
      <p:ext uri="{BB962C8B-B14F-4D97-AF65-F5344CB8AC3E}">
        <p14:creationId xmlns:p14="http://schemas.microsoft.com/office/powerpoint/2010/main" val="3098507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122C2-653C-4CA4-A01C-D9E2DF95EACB}" type="datetimeFigureOut">
              <a:rPr kumimoji="1" lang="ja-JP" altLang="en-US" smtClean="0"/>
              <a:t>2026/3/23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59EE06A-FD32-49B1-99F0-62B0F6051E3E}" type="slidenum">
              <a:rPr kumimoji="1" lang="ja-JP" altLang="en-US" smtClean="0"/>
              <a:t>‹#›</a:t>
            </a:fld>
            <a:endParaRPr kumimoji="1" lang="ja-JP" altLang="en-US"/>
          </a:p>
        </p:txBody>
      </p:sp>
    </p:spTree>
    <p:extLst>
      <p:ext uri="{BB962C8B-B14F-4D97-AF65-F5344CB8AC3E}">
        <p14:creationId xmlns:p14="http://schemas.microsoft.com/office/powerpoint/2010/main" val="2043100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6A122C2-653C-4CA4-A01C-D9E2DF95EACB}" type="datetimeFigureOut">
              <a:rPr kumimoji="1" lang="ja-JP" altLang="en-US" smtClean="0"/>
              <a:t>2026/3/23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59EE06A-FD32-49B1-99F0-62B0F6051E3E}" type="slidenum">
              <a:rPr kumimoji="1" lang="ja-JP" altLang="en-US" smtClean="0"/>
              <a:t>‹#›</a:t>
            </a:fld>
            <a:endParaRPr kumimoji="1" lang="ja-JP" altLang="en-US"/>
          </a:p>
        </p:txBody>
      </p:sp>
    </p:spTree>
    <p:extLst>
      <p:ext uri="{BB962C8B-B14F-4D97-AF65-F5344CB8AC3E}">
        <p14:creationId xmlns:p14="http://schemas.microsoft.com/office/powerpoint/2010/main" val="2257322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6A122C2-653C-4CA4-A01C-D9E2DF95EACB}" type="datetimeFigureOut">
              <a:rPr kumimoji="1" lang="ja-JP" altLang="en-US" smtClean="0"/>
              <a:t>2026/3/23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59EE06A-FD32-49B1-99F0-62B0F6051E3E}" type="slidenum">
              <a:rPr kumimoji="1" lang="ja-JP" altLang="en-US" smtClean="0"/>
              <a:t>‹#›</a:t>
            </a:fld>
            <a:endParaRPr kumimoji="1" lang="ja-JP" altLang="en-US"/>
          </a:p>
        </p:txBody>
      </p:sp>
    </p:spTree>
    <p:extLst>
      <p:ext uri="{BB962C8B-B14F-4D97-AF65-F5344CB8AC3E}">
        <p14:creationId xmlns:p14="http://schemas.microsoft.com/office/powerpoint/2010/main" val="4214278858"/>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6A122C2-653C-4CA4-A01C-D9E2DF95EACB}" type="datetimeFigureOut">
              <a:rPr kumimoji="1" lang="ja-JP" altLang="en-US" smtClean="0"/>
              <a:t>2026/3/23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59EE06A-FD32-49B1-99F0-62B0F6051E3E}" type="slidenum">
              <a:rPr kumimoji="1" lang="ja-JP" altLang="en-US" smtClean="0"/>
              <a:t>‹#›</a:t>
            </a:fld>
            <a:endParaRPr kumimoji="1" lang="ja-JP" altLang="en-US"/>
          </a:p>
        </p:txBody>
      </p:sp>
    </p:spTree>
    <p:extLst>
      <p:ext uri="{BB962C8B-B14F-4D97-AF65-F5344CB8AC3E}">
        <p14:creationId xmlns:p14="http://schemas.microsoft.com/office/powerpoint/2010/main" val="448489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9.png" Type="http://schemas.openxmlformats.org/officeDocument/2006/relationships/image"/><Relationship Id="rId3" Target="../media/image40.png" Type="http://schemas.openxmlformats.org/officeDocument/2006/relationships/image"/><Relationship Id="rId4" Target="../media/image4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2.png" Type="http://schemas.openxmlformats.org/officeDocument/2006/relationships/image"/><Relationship Id="rId3" Target="../media/image43.png" Type="http://schemas.openxmlformats.org/officeDocument/2006/relationships/image"/><Relationship Id="rId4" Target="../media/image44.png" Type="http://schemas.openxmlformats.org/officeDocument/2006/relationships/image"/><Relationship Id="rId5" Target="../media/image45.png" Type="http://schemas.openxmlformats.org/officeDocument/2006/relationships/image"/><Relationship Id="rId6" Target="../media/image46.png" Type="http://schemas.openxmlformats.org/officeDocument/2006/relationships/image"/><Relationship Id="rId7" Target="../media/image47.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6.png" Type="http://schemas.openxmlformats.org/officeDocument/2006/relationships/image"/><Relationship Id="rId2" Target="../media/image48.png" Type="http://schemas.openxmlformats.org/officeDocument/2006/relationships/image"/><Relationship Id="rId3" Target="../media/image49.png" Type="http://schemas.openxmlformats.org/officeDocument/2006/relationships/image"/><Relationship Id="rId4" Target="../media/image50.png" Type="http://schemas.openxmlformats.org/officeDocument/2006/relationships/image"/><Relationship Id="rId5" Target="../media/image51.png" Type="http://schemas.openxmlformats.org/officeDocument/2006/relationships/image"/><Relationship Id="rId6" Target="../media/image52.png" Type="http://schemas.openxmlformats.org/officeDocument/2006/relationships/image"/><Relationship Id="rId7" Target="../media/image53.png" Type="http://schemas.openxmlformats.org/officeDocument/2006/relationships/image"/><Relationship Id="rId8" Target="../media/image54.png" Type="http://schemas.openxmlformats.org/officeDocument/2006/relationships/image"/><Relationship Id="rId9" Target="../media/image55.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7.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8.png" Type="http://schemas.openxmlformats.org/officeDocument/2006/relationships/image"/><Relationship Id="rId3" Target="../media/image59.png" Type="http://schemas.openxmlformats.org/officeDocument/2006/relationships/image"/><Relationship Id="rId4" Target="../media/image60.png" Type="http://schemas.openxmlformats.org/officeDocument/2006/relationships/image"/><Relationship Id="rId5" Target="../media/image61.png" Type="http://schemas.openxmlformats.org/officeDocument/2006/relationships/image"/><Relationship Id="rId6" Target="../media/image6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3.png" Type="http://schemas.openxmlformats.org/officeDocument/2006/relationships/image"/><Relationship Id="rId3" Target="../media/image64.png" Type="http://schemas.openxmlformats.org/officeDocument/2006/relationships/image"/><Relationship Id="rId4" Target="../media/image65.png" Type="http://schemas.openxmlformats.org/officeDocument/2006/relationships/image"/></Relationships>
</file>

<file path=ppt/slides/_rels/slide2.xml.rels><?xml version="1.0" encoding="UTF-8" standalone="yes"?><Relationships xmlns="http://schemas.openxmlformats.org/package/2006/relationships"><Relationship Id="rId1" Target="../media/media1.mp3" Type="http://schemas.microsoft.com/office/2007/relationships/media"/><Relationship Id="rId2" Target="../media/media1.mp3" Type="http://schemas.openxmlformats.org/officeDocument/2006/relationships/audio"/><Relationship Id="rId3" Target="../slideLayouts/slideLayout7.xml" Type="http://schemas.openxmlformats.org/officeDocument/2006/relationships/slideLayout"/><Relationship Id="rId4" Target="../media/image2.png" Type="http://schemas.openxmlformats.org/officeDocument/2006/relationships/image"/><Relationship Id="rId5" Target="../media/hdphoto1.wdp" Type="http://schemas.microsoft.com/office/2007/relationships/hdphoto"/><Relationship Id="rId6"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png" Type="http://schemas.openxmlformats.org/officeDocument/2006/relationships/image"/><Relationship Id="rId12" Target="../media/image14.png" Type="http://schemas.openxmlformats.org/officeDocument/2006/relationships/image"/><Relationship Id="rId13" Target="../media/image15.png" Type="http://schemas.openxmlformats.org/officeDocument/2006/relationships/image"/><Relationship Id="rId14" Target="../media/image16.png" Type="http://schemas.openxmlformats.org/officeDocument/2006/relationships/image"/><Relationship Id="rId15" Target="../media/image17.png" Type="http://schemas.openxmlformats.org/officeDocument/2006/relationships/image"/><Relationship Id="rId2" Target="../media/image4.jpeg" Type="http://schemas.openxmlformats.org/officeDocument/2006/relationships/image"/><Relationship Id="rId3" Target="../media/image5.pn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 Id="rId6" Target="../media/image8.png" Type="http://schemas.openxmlformats.org/officeDocument/2006/relationships/image"/><Relationship Id="rId7" Target="../media/image9.jpeg" Type="http://schemas.openxmlformats.org/officeDocument/2006/relationships/image"/><Relationship Id="rId8" Target="../media/image10.png" Type="http://schemas.openxmlformats.org/officeDocument/2006/relationships/image"/><Relationship Id="rId9" Target="../media/image1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png" Type="http://schemas.openxmlformats.org/officeDocument/2006/relationships/image"/><Relationship Id="rId4" Target="../media/image20.png" Type="http://schemas.openxmlformats.org/officeDocument/2006/relationships/image"/><Relationship Id="rId5" Target="../media/image2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png" Type="http://schemas.openxmlformats.org/officeDocument/2006/relationships/image"/><Relationship Id="rId4" Target="../media/image2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3.png" Type="http://schemas.openxmlformats.org/officeDocument/2006/relationships/image"/><Relationship Id="rId11" Target="../media/image34.png" Type="http://schemas.openxmlformats.org/officeDocument/2006/relationships/image"/><Relationship Id="rId12" Target="../media/image35.png" Type="http://schemas.openxmlformats.org/officeDocument/2006/relationships/image"/><Relationship Id="rId2" Target="../media/image25.png" Type="http://schemas.openxmlformats.org/officeDocument/2006/relationships/image"/><Relationship Id="rId3" Target="../media/image26.png" Type="http://schemas.openxmlformats.org/officeDocument/2006/relationships/image"/><Relationship Id="rId4" Target="../media/image27.png" Type="http://schemas.openxmlformats.org/officeDocument/2006/relationships/image"/><Relationship Id="rId5" Target="../media/image28.png" Type="http://schemas.openxmlformats.org/officeDocument/2006/relationships/image"/><Relationship Id="rId6" Target="../media/image29.png" Type="http://schemas.openxmlformats.org/officeDocument/2006/relationships/image"/><Relationship Id="rId7" Target="../media/image30.png" Type="http://schemas.openxmlformats.org/officeDocument/2006/relationships/image"/><Relationship Id="rId8" Target="../media/image31.png" Type="http://schemas.openxmlformats.org/officeDocument/2006/relationships/image"/><Relationship Id="rId9" Target="../media/image3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6.png" Type="http://schemas.openxmlformats.org/officeDocument/2006/relationships/image"/><Relationship Id="rId3" Target="../media/image3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8.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F8A5376-6133-0FA5-7E0B-8FE947D9ED36}"/>
              </a:ext>
            </a:extLst>
          </p:cNvPr>
          <p:cNvSpPr/>
          <p:nvPr/>
        </p:nvSpPr>
        <p:spPr>
          <a:xfrm>
            <a:off x="0" y="0"/>
            <a:ext cx="9144000" cy="4927338"/>
          </a:xfrm>
          <a:prstGeom prst="rect">
            <a:avLst/>
          </a:prstGeom>
          <a:solidFill>
            <a:srgbClr val="FFFF00"/>
          </a:solidFill>
          <a:ln w="1270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a:extLst>
              <a:ext uri="{FF2B5EF4-FFF2-40B4-BE49-F238E27FC236}">
                <a16:creationId xmlns:a16="http://schemas.microsoft.com/office/drawing/2014/main" id="{9CDF453B-56A5-EABC-F00F-36137D4E5CDF}"/>
              </a:ext>
            </a:extLst>
          </p:cNvPr>
          <p:cNvSpPr txBox="1"/>
          <p:nvPr/>
        </p:nvSpPr>
        <p:spPr>
          <a:xfrm>
            <a:off x="1" y="2075704"/>
            <a:ext cx="9144000" cy="1015663"/>
          </a:xfrm>
          <a:prstGeom prst="rect">
            <a:avLst/>
          </a:prstGeom>
          <a:noFill/>
        </p:spPr>
        <p:txBody>
          <a:bodyPr wrap="square" rtlCol="0">
            <a:spAutoFit/>
          </a:bodyPr>
          <a:lstStyle/>
          <a:p>
            <a:pPr algn="ctr"/>
            <a:r>
              <a:rPr kumimoji="1" lang="ja-JP" altLang="en-US" sz="6000" b="1" spc="200" dirty="0">
                <a:effectLst>
                  <a:outerShdw blurRad="38100" dist="38100" dir="2700000" algn="tl">
                    <a:srgbClr val="000000">
                      <a:alpha val="43137"/>
                    </a:srgbClr>
                  </a:outerShdw>
                </a:effectLst>
                <a:latin typeface="+mn-ea"/>
              </a:rPr>
              <a:t>エックス線装置</a:t>
            </a:r>
            <a:r>
              <a:rPr kumimoji="1" lang="ja-JP" altLang="en-US" sz="4800" b="1" spc="200" dirty="0">
                <a:latin typeface="+mn-ea"/>
              </a:rPr>
              <a:t> のこと</a:t>
            </a:r>
            <a:endParaRPr kumimoji="1" lang="ja-JP" altLang="en-US" sz="6000" b="1" spc="200" dirty="0">
              <a:latin typeface="+mn-ea"/>
            </a:endParaRPr>
          </a:p>
        </p:txBody>
      </p:sp>
      <p:pic>
        <p:nvPicPr>
          <p:cNvPr id="4" name="図 3">
            <a:extLst>
              <a:ext uri="{FF2B5EF4-FFF2-40B4-BE49-F238E27FC236}">
                <a16:creationId xmlns:a16="http://schemas.microsoft.com/office/drawing/2014/main" id="{D654C5F9-0914-AEC8-A984-989EE053AB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37459" y="5903337"/>
            <a:ext cx="2069083" cy="679244"/>
          </a:xfrm>
          <a:prstGeom prst="rect">
            <a:avLst/>
          </a:prstGeom>
        </p:spPr>
      </p:pic>
      <p:sp>
        <p:nvSpPr>
          <p:cNvPr id="5" name="テキスト ボックス 4">
            <a:extLst>
              <a:ext uri="{FF2B5EF4-FFF2-40B4-BE49-F238E27FC236}">
                <a16:creationId xmlns:a16="http://schemas.microsoft.com/office/drawing/2014/main" id="{EE3F3A28-8B5A-8A30-B98F-E3FBD18422ED}"/>
              </a:ext>
            </a:extLst>
          </p:cNvPr>
          <p:cNvSpPr txBox="1"/>
          <p:nvPr/>
        </p:nvSpPr>
        <p:spPr>
          <a:xfrm>
            <a:off x="899592" y="1130548"/>
            <a:ext cx="3675553" cy="646331"/>
          </a:xfrm>
          <a:prstGeom prst="rect">
            <a:avLst/>
          </a:prstGeom>
          <a:noFill/>
        </p:spPr>
        <p:txBody>
          <a:bodyPr wrap="square" rtlCol="0">
            <a:spAutoFit/>
          </a:bodyPr>
          <a:lstStyle/>
          <a:p>
            <a:r>
              <a:rPr kumimoji="1" lang="ja-JP" altLang="en-US" sz="3600" b="1" dirty="0">
                <a:latin typeface="+mn-ea"/>
              </a:rPr>
              <a:t>知っておきたい</a:t>
            </a:r>
            <a:endParaRPr kumimoji="1" lang="ja-JP" altLang="en-US" sz="4000" b="1" dirty="0">
              <a:latin typeface="+mn-ea"/>
            </a:endParaRPr>
          </a:p>
        </p:txBody>
      </p:sp>
      <p:grpSp>
        <p:nvGrpSpPr>
          <p:cNvPr id="6" name="グループ化 5">
            <a:extLst>
              <a:ext uri="{FF2B5EF4-FFF2-40B4-BE49-F238E27FC236}">
                <a16:creationId xmlns:a16="http://schemas.microsoft.com/office/drawing/2014/main" id="{E8EAF8D5-CE8F-E30E-A10F-CC0E7299F417}"/>
              </a:ext>
            </a:extLst>
          </p:cNvPr>
          <p:cNvGrpSpPr/>
          <p:nvPr/>
        </p:nvGrpSpPr>
        <p:grpSpPr>
          <a:xfrm>
            <a:off x="6251725" y="690979"/>
            <a:ext cx="1549112" cy="1201340"/>
            <a:chOff x="586049" y="723042"/>
            <a:chExt cx="1549112" cy="1201340"/>
          </a:xfrm>
        </p:grpSpPr>
        <p:sp>
          <p:nvSpPr>
            <p:cNvPr id="7" name="吹き出し: 円形 6">
              <a:extLst>
                <a:ext uri="{FF2B5EF4-FFF2-40B4-BE49-F238E27FC236}">
                  <a16:creationId xmlns:a16="http://schemas.microsoft.com/office/drawing/2014/main" id="{0872FFB8-6779-7468-5019-8A8B7EA9F906}"/>
                </a:ext>
              </a:extLst>
            </p:cNvPr>
            <p:cNvSpPr/>
            <p:nvPr/>
          </p:nvSpPr>
          <p:spPr>
            <a:xfrm>
              <a:off x="597481" y="723042"/>
              <a:ext cx="1537680" cy="1201340"/>
            </a:xfrm>
            <a:prstGeom prst="wedgeEllipseCallout">
              <a:avLst>
                <a:gd name="adj1" fmla="val -37928"/>
                <a:gd name="adj2" fmla="val 64936"/>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3743BB27-7EDE-B1DB-C083-2D65EBE80B35}"/>
                </a:ext>
              </a:extLst>
            </p:cNvPr>
            <p:cNvSpPr txBox="1"/>
            <p:nvPr/>
          </p:nvSpPr>
          <p:spPr>
            <a:xfrm>
              <a:off x="586049" y="1052736"/>
              <a:ext cx="1537679" cy="492443"/>
            </a:xfrm>
            <a:prstGeom prst="rect">
              <a:avLst/>
            </a:prstGeom>
            <a:noFill/>
          </p:spPr>
          <p:txBody>
            <a:bodyPr wrap="square" lIns="0" tIns="0" rIns="0" bIns="0" rtlCol="0">
              <a:spAutoFit/>
            </a:bodyPr>
            <a:lstStyle/>
            <a:p>
              <a:pPr algn="ctr"/>
              <a:r>
                <a:rPr kumimoji="1" lang="ja-JP" altLang="en-US" sz="3200" b="1" dirty="0">
                  <a:latin typeface="+mn-ea"/>
                </a:rPr>
                <a:t>職場の</a:t>
              </a:r>
            </a:p>
          </p:txBody>
        </p:sp>
      </p:grpSp>
      <p:sp>
        <p:nvSpPr>
          <p:cNvPr id="10" name="矢印: 五方向 9">
            <a:extLst>
              <a:ext uri="{FF2B5EF4-FFF2-40B4-BE49-F238E27FC236}">
                <a16:creationId xmlns:a16="http://schemas.microsoft.com/office/drawing/2014/main" id="{D445665C-0266-2294-85F1-0BE108776A26}"/>
              </a:ext>
            </a:extLst>
          </p:cNvPr>
          <p:cNvSpPr/>
          <p:nvPr/>
        </p:nvSpPr>
        <p:spPr>
          <a:xfrm>
            <a:off x="971600" y="1861723"/>
            <a:ext cx="5182340" cy="343141"/>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t>ボックス型</a:t>
            </a:r>
          </a:p>
        </p:txBody>
      </p:sp>
      <p:sp>
        <p:nvSpPr>
          <p:cNvPr id="11" name="正方形/長方形 10">
            <a:extLst>
              <a:ext uri="{FF2B5EF4-FFF2-40B4-BE49-F238E27FC236}">
                <a16:creationId xmlns:a16="http://schemas.microsoft.com/office/drawing/2014/main" id="{2328BC0D-D0C6-A023-7164-D55369E22CC5}"/>
              </a:ext>
            </a:extLst>
          </p:cNvPr>
          <p:cNvSpPr/>
          <p:nvPr/>
        </p:nvSpPr>
        <p:spPr>
          <a:xfrm>
            <a:off x="-2" y="4095189"/>
            <a:ext cx="4501823" cy="101553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b="1" spc="300" dirty="0">
                <a:solidFill>
                  <a:schemeClr val="tx1">
                    <a:lumMod val="50000"/>
                    <a:lumOff val="50000"/>
                  </a:schemeClr>
                </a:solidFill>
              </a:rPr>
              <a:t>装置編</a:t>
            </a:r>
          </a:p>
        </p:txBody>
      </p:sp>
      <p:sp>
        <p:nvSpPr>
          <p:cNvPr id="12" name="正方形/長方形 11">
            <a:extLst>
              <a:ext uri="{FF2B5EF4-FFF2-40B4-BE49-F238E27FC236}">
                <a16:creationId xmlns:a16="http://schemas.microsoft.com/office/drawing/2014/main" id="{55F0A940-B488-8685-EECF-3619EF1956CC}"/>
              </a:ext>
            </a:extLst>
          </p:cNvPr>
          <p:cNvSpPr/>
          <p:nvPr/>
        </p:nvSpPr>
        <p:spPr>
          <a:xfrm>
            <a:off x="4501821" y="4095189"/>
            <a:ext cx="4642179" cy="101553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spc="200" dirty="0">
                <a:solidFill>
                  <a:srgbClr val="FFFF00"/>
                </a:solidFill>
                <a:latin typeface="+mn-ea"/>
              </a:rPr>
              <a:t>エックス線が</a:t>
            </a:r>
            <a:endParaRPr kumimoji="1" lang="en-US" altLang="ja-JP" sz="2800" b="1" spc="200" dirty="0">
              <a:solidFill>
                <a:srgbClr val="FFFF00"/>
              </a:solidFill>
              <a:latin typeface="+mn-ea"/>
            </a:endParaRPr>
          </a:p>
          <a:p>
            <a:pPr algn="ctr"/>
            <a:r>
              <a:rPr kumimoji="1" lang="ja-JP" altLang="en-US" sz="2800" b="1" spc="200" dirty="0">
                <a:solidFill>
                  <a:srgbClr val="FFFF00"/>
                </a:solidFill>
                <a:latin typeface="+mn-ea"/>
              </a:rPr>
              <a:t>人体に与える影響編</a:t>
            </a:r>
          </a:p>
        </p:txBody>
      </p:sp>
      <p:sp>
        <p:nvSpPr>
          <p:cNvPr id="13" name="正方形/長方形 12">
            <a:extLst>
              <a:ext uri="{FF2B5EF4-FFF2-40B4-BE49-F238E27FC236}">
                <a16:creationId xmlns:a16="http://schemas.microsoft.com/office/drawing/2014/main" id="{CCB38685-B188-7738-E81E-1D1BEA2C57B9}"/>
              </a:ext>
            </a:extLst>
          </p:cNvPr>
          <p:cNvSpPr/>
          <p:nvPr/>
        </p:nvSpPr>
        <p:spPr>
          <a:xfrm>
            <a:off x="179512" y="154545"/>
            <a:ext cx="1872208" cy="39157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rPr>
              <a:t>現場スタッフ向け</a:t>
            </a:r>
          </a:p>
        </p:txBody>
      </p:sp>
    </p:spTree>
    <p:extLst>
      <p:ext uri="{BB962C8B-B14F-4D97-AF65-F5344CB8AC3E}">
        <p14:creationId xmlns:p14="http://schemas.microsoft.com/office/powerpoint/2010/main" val="408471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E9F15DD-BEA7-DFF7-3A6E-8985CF934B3F}"/>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3706239" y="1169031"/>
            <a:ext cx="1613901" cy="2813537"/>
          </a:xfrm>
          <a:prstGeom prst="rect">
            <a:avLst/>
          </a:prstGeom>
        </p:spPr>
      </p:pic>
      <p:pic>
        <p:nvPicPr>
          <p:cNvPr id="5" name="図 4">
            <a:extLst>
              <a:ext uri="{FF2B5EF4-FFF2-40B4-BE49-F238E27FC236}">
                <a16:creationId xmlns:a16="http://schemas.microsoft.com/office/drawing/2014/main" id="{E8539346-FC3E-EE95-1557-569D6FF6E87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15616" y="1122151"/>
            <a:ext cx="1613901" cy="2813537"/>
          </a:xfrm>
          <a:prstGeom prst="rect">
            <a:avLst/>
          </a:prstGeom>
        </p:spPr>
      </p:pic>
      <p:pic>
        <p:nvPicPr>
          <p:cNvPr id="6" name="Picture 2" descr="雷マーク（アイコン） | 無料イラスト素材｜素材ラボ">
            <a:extLst>
              <a:ext uri="{FF2B5EF4-FFF2-40B4-BE49-F238E27FC236}">
                <a16:creationId xmlns:a16="http://schemas.microsoft.com/office/drawing/2014/main" id="{E95E6289-D82C-7CC1-3D92-192A48C6D470}"/>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a:fillRect/>
          </a:stretch>
        </p:blipFill>
        <p:spPr bwMode="auto">
          <a:xfrm rot="-900000" flipV="1">
            <a:off x="2127476" y="2437091"/>
            <a:ext cx="570198" cy="989278"/>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1DB919D2-9DC2-67D0-3933-0F13EF5F65AB}"/>
              </a:ext>
            </a:extLst>
          </p:cNvPr>
          <p:cNvSpPr txBox="1"/>
          <p:nvPr/>
        </p:nvSpPr>
        <p:spPr>
          <a:xfrm>
            <a:off x="2660406" y="3219528"/>
            <a:ext cx="1284409" cy="400110"/>
          </a:xfrm>
          <a:prstGeom prst="rect">
            <a:avLst/>
          </a:prstGeom>
          <a:noFill/>
        </p:spPr>
        <p:txBody>
          <a:bodyPr wrap="square" rtlCol="0">
            <a:spAutoFit/>
          </a:bodyPr>
          <a:lstStyle/>
          <a:p>
            <a:r>
              <a:rPr kumimoji="1" lang="ja-JP" altLang="en-US" sz="2000" b="1" dirty="0"/>
              <a:t>放射線</a:t>
            </a:r>
          </a:p>
        </p:txBody>
      </p:sp>
      <p:sp>
        <p:nvSpPr>
          <p:cNvPr id="12" name="テキスト ボックス 11">
            <a:extLst>
              <a:ext uri="{FF2B5EF4-FFF2-40B4-BE49-F238E27FC236}">
                <a16:creationId xmlns:a16="http://schemas.microsoft.com/office/drawing/2014/main" id="{90EDE21F-7052-61DC-9B27-03A74400EE1A}"/>
              </a:ext>
            </a:extLst>
          </p:cNvPr>
          <p:cNvSpPr txBox="1"/>
          <p:nvPr/>
        </p:nvSpPr>
        <p:spPr>
          <a:xfrm>
            <a:off x="1259632" y="5680316"/>
            <a:ext cx="6984776" cy="709040"/>
          </a:xfrm>
          <a:prstGeom prst="rect">
            <a:avLst/>
          </a:prstGeom>
          <a:noFill/>
          <a:effectLst/>
        </p:spPr>
        <p:txBody>
          <a:bodyPr wrap="square" rtlCol="0">
            <a:spAutoFit/>
          </a:bodyPr>
          <a:lstStyle/>
          <a:p>
            <a:pPr>
              <a:lnSpc>
                <a:spcPts val="2600"/>
              </a:lnSpc>
            </a:pPr>
            <a:r>
              <a:rPr kumimoji="1" lang="ja-JP" altLang="en-US" dirty="0">
                <a:latin typeface="+mn-ea"/>
              </a:rPr>
              <a:t>被ばくする、つまり細胞の中にある</a:t>
            </a:r>
            <a:r>
              <a:rPr kumimoji="1" lang="en-US" altLang="ja-JP" dirty="0">
                <a:latin typeface="+mn-ea"/>
              </a:rPr>
              <a:t>DNA</a:t>
            </a:r>
            <a:r>
              <a:rPr kumimoji="1" lang="ja-JP" altLang="en-US" dirty="0">
                <a:latin typeface="+mn-ea"/>
              </a:rPr>
              <a:t>に放射線があたると、</a:t>
            </a:r>
            <a:endParaRPr kumimoji="1" lang="en-US" altLang="ja-JP" dirty="0">
              <a:latin typeface="+mn-ea"/>
            </a:endParaRPr>
          </a:p>
          <a:p>
            <a:pPr>
              <a:lnSpc>
                <a:spcPts val="2600"/>
              </a:lnSpc>
            </a:pPr>
            <a:r>
              <a:rPr kumimoji="1" lang="ja-JP" altLang="en-US" dirty="0">
                <a:latin typeface="+mn-ea"/>
              </a:rPr>
              <a:t>その一部が壊れることがあります。通常は自動的に修復されます。</a:t>
            </a:r>
            <a:endParaRPr kumimoji="1" lang="en-US" altLang="ja-JP" dirty="0">
              <a:latin typeface="+mn-ea"/>
            </a:endParaRPr>
          </a:p>
        </p:txBody>
      </p:sp>
      <p:sp>
        <p:nvSpPr>
          <p:cNvPr id="14" name="矢印: 右 13">
            <a:extLst>
              <a:ext uri="{FF2B5EF4-FFF2-40B4-BE49-F238E27FC236}">
                <a16:creationId xmlns:a16="http://schemas.microsoft.com/office/drawing/2014/main" id="{654D296E-7009-E532-3E2C-4E6005E4BB64}"/>
              </a:ext>
            </a:extLst>
          </p:cNvPr>
          <p:cNvSpPr/>
          <p:nvPr/>
        </p:nvSpPr>
        <p:spPr>
          <a:xfrm>
            <a:off x="2771800" y="2326912"/>
            <a:ext cx="845374" cy="526024"/>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F0C76333-1DE8-BBBA-4721-0CD9A71788CD}"/>
              </a:ext>
            </a:extLst>
          </p:cNvPr>
          <p:cNvSpPr txBox="1"/>
          <p:nvPr/>
        </p:nvSpPr>
        <p:spPr>
          <a:xfrm>
            <a:off x="1945465" y="260648"/>
            <a:ext cx="5253070" cy="369332"/>
          </a:xfrm>
          <a:prstGeom prst="rect">
            <a:avLst/>
          </a:prstGeom>
          <a:noFill/>
        </p:spPr>
        <p:txBody>
          <a:bodyPr wrap="square" rtlCol="0">
            <a:spAutoFit/>
          </a:bodyPr>
          <a:lstStyle/>
          <a:p>
            <a:pPr algn="ctr"/>
            <a:r>
              <a:rPr kumimoji="1" lang="ja-JP" altLang="en-US" b="1" dirty="0">
                <a:latin typeface="+mn-ea"/>
              </a:rPr>
              <a:t>被ばく量による健康被害のメカニズム</a:t>
            </a:r>
          </a:p>
        </p:txBody>
      </p:sp>
      <p:pic>
        <p:nvPicPr>
          <p:cNvPr id="19" name="図 18">
            <a:extLst>
              <a:ext uri="{FF2B5EF4-FFF2-40B4-BE49-F238E27FC236}">
                <a16:creationId xmlns:a16="http://schemas.microsoft.com/office/drawing/2014/main" id="{A95C0AEE-2EC1-6A89-D83F-E6BF554D321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558499" y="1109595"/>
            <a:ext cx="1613901" cy="2813537"/>
          </a:xfrm>
          <a:prstGeom prst="rect">
            <a:avLst/>
          </a:prstGeom>
        </p:spPr>
      </p:pic>
      <p:sp>
        <p:nvSpPr>
          <p:cNvPr id="21" name="テキスト ボックス 20">
            <a:extLst>
              <a:ext uri="{FF2B5EF4-FFF2-40B4-BE49-F238E27FC236}">
                <a16:creationId xmlns:a16="http://schemas.microsoft.com/office/drawing/2014/main" id="{5A03C9AD-A89F-DC43-8435-B855FF2F11C6}"/>
              </a:ext>
            </a:extLst>
          </p:cNvPr>
          <p:cNvSpPr txBox="1"/>
          <p:nvPr/>
        </p:nvSpPr>
        <p:spPr>
          <a:xfrm>
            <a:off x="5100616" y="3217375"/>
            <a:ext cx="1613900" cy="400110"/>
          </a:xfrm>
          <a:prstGeom prst="rect">
            <a:avLst/>
          </a:prstGeom>
          <a:noFill/>
        </p:spPr>
        <p:txBody>
          <a:bodyPr wrap="square" rtlCol="0">
            <a:spAutoFit/>
          </a:bodyPr>
          <a:lstStyle/>
          <a:p>
            <a:r>
              <a:rPr kumimoji="1" lang="ja-JP" altLang="en-US" sz="2000" b="1" dirty="0"/>
              <a:t>修復酵素</a:t>
            </a:r>
          </a:p>
        </p:txBody>
      </p:sp>
      <p:sp>
        <p:nvSpPr>
          <p:cNvPr id="22" name="矢印: 右 21">
            <a:extLst>
              <a:ext uri="{FF2B5EF4-FFF2-40B4-BE49-F238E27FC236}">
                <a16:creationId xmlns:a16="http://schemas.microsoft.com/office/drawing/2014/main" id="{EEDFF69B-C324-C06B-93FE-52395267EE19}"/>
              </a:ext>
            </a:extLst>
          </p:cNvPr>
          <p:cNvSpPr/>
          <p:nvPr/>
        </p:nvSpPr>
        <p:spPr>
          <a:xfrm>
            <a:off x="5465821" y="2312788"/>
            <a:ext cx="845374" cy="526024"/>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V 字型 24">
            <a:extLst>
              <a:ext uri="{FF2B5EF4-FFF2-40B4-BE49-F238E27FC236}">
                <a16:creationId xmlns:a16="http://schemas.microsoft.com/office/drawing/2014/main" id="{291E09AA-70A1-E8BC-D277-948F02777A8F}"/>
              </a:ext>
            </a:extLst>
          </p:cNvPr>
          <p:cNvSpPr/>
          <p:nvPr/>
        </p:nvSpPr>
        <p:spPr>
          <a:xfrm rot="2940000" flipH="1">
            <a:off x="4772329" y="2638757"/>
            <a:ext cx="720080" cy="400110"/>
          </a:xfrm>
          <a:prstGeom prst="notchedRightArrow">
            <a:avLst/>
          </a:prstGeom>
          <a:solidFill>
            <a:srgbClr val="FF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32827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755F6AB-CE5F-3EAB-AFDA-F1CA91EFEF00}"/>
              </a:ext>
            </a:extLst>
          </p:cNvPr>
          <p:cNvSpPr txBox="1"/>
          <p:nvPr/>
        </p:nvSpPr>
        <p:spPr>
          <a:xfrm>
            <a:off x="899592" y="5682405"/>
            <a:ext cx="7704856" cy="709040"/>
          </a:xfrm>
          <a:prstGeom prst="rect">
            <a:avLst/>
          </a:prstGeom>
          <a:noFill/>
          <a:effectLst/>
        </p:spPr>
        <p:txBody>
          <a:bodyPr wrap="square" rtlCol="0">
            <a:spAutoFit/>
          </a:bodyPr>
          <a:lstStyle/>
          <a:p>
            <a:pPr>
              <a:lnSpc>
                <a:spcPts val="2600"/>
              </a:lnSpc>
            </a:pPr>
            <a:r>
              <a:rPr kumimoji="1" lang="ja-JP" altLang="en-US" dirty="0">
                <a:latin typeface="+mn-ea"/>
              </a:rPr>
              <a:t>一度に大量の被ばくをすると、</a:t>
            </a:r>
            <a:r>
              <a:rPr kumimoji="1" lang="en-US" altLang="ja-JP" dirty="0">
                <a:latin typeface="+mn-ea"/>
              </a:rPr>
              <a:t>DNA</a:t>
            </a:r>
            <a:r>
              <a:rPr kumimoji="1" lang="ja-JP" altLang="en-US" dirty="0">
                <a:latin typeface="+mn-ea"/>
              </a:rPr>
              <a:t>が修復されず、細胞が多数死んだり、</a:t>
            </a:r>
            <a:endParaRPr kumimoji="1" lang="en-US" altLang="ja-JP" dirty="0">
              <a:latin typeface="+mn-ea"/>
            </a:endParaRPr>
          </a:p>
          <a:p>
            <a:pPr>
              <a:lnSpc>
                <a:spcPts val="2600"/>
              </a:lnSpc>
            </a:pPr>
            <a:r>
              <a:rPr kumimoji="1" lang="ja-JP" altLang="en-US" dirty="0">
                <a:latin typeface="+mn-ea"/>
              </a:rPr>
              <a:t>変性するなどして、身体にいろいろな症状が出る可能性があります。</a:t>
            </a:r>
            <a:endParaRPr kumimoji="1" lang="en-US" altLang="ja-JP" dirty="0">
              <a:latin typeface="+mn-ea"/>
            </a:endParaRPr>
          </a:p>
        </p:txBody>
      </p:sp>
      <p:grpSp>
        <p:nvGrpSpPr>
          <p:cNvPr id="34" name="グループ化 33">
            <a:extLst>
              <a:ext uri="{FF2B5EF4-FFF2-40B4-BE49-F238E27FC236}">
                <a16:creationId xmlns:a16="http://schemas.microsoft.com/office/drawing/2014/main" id="{301E7173-5D6C-EF7B-6969-303095E7F979}"/>
              </a:ext>
            </a:extLst>
          </p:cNvPr>
          <p:cNvGrpSpPr/>
          <p:nvPr/>
        </p:nvGrpSpPr>
        <p:grpSpPr>
          <a:xfrm>
            <a:off x="846580" y="964603"/>
            <a:ext cx="7450840" cy="3904557"/>
            <a:chOff x="433528" y="641845"/>
            <a:chExt cx="7450840" cy="3904557"/>
          </a:xfrm>
        </p:grpSpPr>
        <p:grpSp>
          <p:nvGrpSpPr>
            <p:cNvPr id="24" name="グループ化 23">
              <a:extLst>
                <a:ext uri="{FF2B5EF4-FFF2-40B4-BE49-F238E27FC236}">
                  <a16:creationId xmlns:a16="http://schemas.microsoft.com/office/drawing/2014/main" id="{588E236C-5AC6-6B10-543A-FA7DEC9A4F5A}"/>
                </a:ext>
              </a:extLst>
            </p:cNvPr>
            <p:cNvGrpSpPr/>
            <p:nvPr/>
          </p:nvGrpSpPr>
          <p:grpSpPr>
            <a:xfrm>
              <a:off x="1453157" y="692696"/>
              <a:ext cx="6431211" cy="1477685"/>
              <a:chOff x="-2045528" y="764704"/>
              <a:chExt cx="6431211" cy="1477685"/>
            </a:xfrm>
          </p:grpSpPr>
          <p:sp>
            <p:nvSpPr>
              <p:cNvPr id="9" name="正方形/長方形 8">
                <a:extLst>
                  <a:ext uri="{FF2B5EF4-FFF2-40B4-BE49-F238E27FC236}">
                    <a16:creationId xmlns:a16="http://schemas.microsoft.com/office/drawing/2014/main" id="{4602F0FB-5D49-3502-AB75-DDDD0C010F86}"/>
                  </a:ext>
                </a:extLst>
              </p:cNvPr>
              <p:cNvSpPr/>
              <p:nvPr/>
            </p:nvSpPr>
            <p:spPr>
              <a:xfrm>
                <a:off x="137030" y="764704"/>
                <a:ext cx="4248472" cy="360040"/>
              </a:xfrm>
              <a:prstGeom prst="rect">
                <a:avLst/>
              </a:prstGeom>
              <a:gradFill flip="none" rotWithShape="1">
                <a:gsLst>
                  <a:gs pos="0">
                    <a:schemeClr val="accent3">
                      <a:lumMod val="60000"/>
                      <a:lumOff val="40000"/>
                    </a:schemeClr>
                  </a:gs>
                  <a:gs pos="0">
                    <a:srgbClr val="FFFF00"/>
                  </a:gs>
                  <a:gs pos="100000">
                    <a:schemeClr val="bg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rPr>
                  <a:t>                                     下痢</a:t>
                </a:r>
              </a:p>
            </p:txBody>
          </p:sp>
          <p:sp>
            <p:nvSpPr>
              <p:cNvPr id="17" name="正方形/長方形 16">
                <a:extLst>
                  <a:ext uri="{FF2B5EF4-FFF2-40B4-BE49-F238E27FC236}">
                    <a16:creationId xmlns:a16="http://schemas.microsoft.com/office/drawing/2014/main" id="{777FB8C5-0998-999A-3EF6-1640E0F3E253}"/>
                  </a:ext>
                </a:extLst>
              </p:cNvPr>
              <p:cNvSpPr/>
              <p:nvPr/>
            </p:nvSpPr>
            <p:spPr>
              <a:xfrm>
                <a:off x="-978531" y="1124744"/>
                <a:ext cx="5364033" cy="360040"/>
              </a:xfrm>
              <a:prstGeom prst="rect">
                <a:avLst/>
              </a:prstGeom>
              <a:gradFill flip="none" rotWithShape="1">
                <a:gsLst>
                  <a:gs pos="0">
                    <a:schemeClr val="bg1">
                      <a:lumMod val="75000"/>
                    </a:schemeClr>
                  </a:gs>
                  <a:gs pos="0">
                    <a:schemeClr val="bg1">
                      <a:lumMod val="75000"/>
                    </a:schemeClr>
                  </a:gs>
                  <a:gs pos="100000">
                    <a:schemeClr val="bg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rPr>
                  <a:t>                                        頭痛、発熱</a:t>
                </a:r>
              </a:p>
            </p:txBody>
          </p:sp>
          <p:sp>
            <p:nvSpPr>
              <p:cNvPr id="18" name="正方形/長方形 17">
                <a:extLst>
                  <a:ext uri="{FF2B5EF4-FFF2-40B4-BE49-F238E27FC236}">
                    <a16:creationId xmlns:a16="http://schemas.microsoft.com/office/drawing/2014/main" id="{6B8127FB-67F5-F219-BD4D-31634A590F6F}"/>
                  </a:ext>
                </a:extLst>
              </p:cNvPr>
              <p:cNvSpPr/>
              <p:nvPr/>
            </p:nvSpPr>
            <p:spPr>
              <a:xfrm>
                <a:off x="-1642060" y="1483436"/>
                <a:ext cx="6027743" cy="379477"/>
              </a:xfrm>
              <a:prstGeom prst="rect">
                <a:avLst/>
              </a:prstGeom>
              <a:gradFill flip="none" rotWithShape="1">
                <a:gsLst>
                  <a:gs pos="0">
                    <a:schemeClr val="tx2">
                      <a:lumMod val="50000"/>
                      <a:lumOff val="50000"/>
                    </a:schemeClr>
                  </a:gs>
                  <a:gs pos="0">
                    <a:srgbClr val="FFFF00"/>
                  </a:gs>
                  <a:gs pos="100000">
                    <a:schemeClr val="bg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rPr>
                  <a:t>                                                悪心、嘔吐</a:t>
                </a:r>
              </a:p>
            </p:txBody>
          </p:sp>
          <p:sp>
            <p:nvSpPr>
              <p:cNvPr id="19" name="正方形/長方形 18">
                <a:extLst>
                  <a:ext uri="{FF2B5EF4-FFF2-40B4-BE49-F238E27FC236}">
                    <a16:creationId xmlns:a16="http://schemas.microsoft.com/office/drawing/2014/main" id="{E72A7F75-AECB-352D-C95A-7E07900EF6E8}"/>
                  </a:ext>
                </a:extLst>
              </p:cNvPr>
              <p:cNvSpPr/>
              <p:nvPr/>
            </p:nvSpPr>
            <p:spPr>
              <a:xfrm>
                <a:off x="-2045528" y="1862913"/>
                <a:ext cx="6431030" cy="379476"/>
              </a:xfrm>
              <a:prstGeom prst="rect">
                <a:avLst/>
              </a:prstGeom>
              <a:gradFill flip="none" rotWithShape="1">
                <a:gsLst>
                  <a:gs pos="0">
                    <a:schemeClr val="bg1">
                      <a:lumMod val="50000"/>
                    </a:schemeClr>
                  </a:gs>
                  <a:gs pos="0">
                    <a:schemeClr val="bg1">
                      <a:lumMod val="75000"/>
                    </a:schemeClr>
                  </a:gs>
                  <a:gs pos="100000">
                    <a:schemeClr val="bg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rPr>
                  <a:t>                                               末梢血中のリンパ球減少</a:t>
                </a:r>
              </a:p>
            </p:txBody>
          </p:sp>
        </p:grpSp>
        <p:grpSp>
          <p:nvGrpSpPr>
            <p:cNvPr id="31" name="グループ化 30">
              <a:extLst>
                <a:ext uri="{FF2B5EF4-FFF2-40B4-BE49-F238E27FC236}">
                  <a16:creationId xmlns:a16="http://schemas.microsoft.com/office/drawing/2014/main" id="{0FAD8BEB-7BEB-C6A7-9D74-FEBA3615E87A}"/>
                </a:ext>
              </a:extLst>
            </p:cNvPr>
            <p:cNvGrpSpPr/>
            <p:nvPr/>
          </p:nvGrpSpPr>
          <p:grpSpPr>
            <a:xfrm>
              <a:off x="1008112" y="3068960"/>
              <a:ext cx="6840760" cy="1440160"/>
              <a:chOff x="1008112" y="3068960"/>
              <a:chExt cx="6840760" cy="1440160"/>
            </a:xfrm>
          </p:grpSpPr>
          <p:sp>
            <p:nvSpPr>
              <p:cNvPr id="20" name="正方形/長方形 19">
                <a:extLst>
                  <a:ext uri="{FF2B5EF4-FFF2-40B4-BE49-F238E27FC236}">
                    <a16:creationId xmlns:a16="http://schemas.microsoft.com/office/drawing/2014/main" id="{3A78FC8B-5D14-41F9-3F80-4F49A1A1EB88}"/>
                  </a:ext>
                </a:extLst>
              </p:cNvPr>
              <p:cNvSpPr/>
              <p:nvPr/>
            </p:nvSpPr>
            <p:spPr>
              <a:xfrm>
                <a:off x="1008112" y="3068960"/>
                <a:ext cx="6840760" cy="360040"/>
              </a:xfrm>
              <a:prstGeom prst="rect">
                <a:avLst/>
              </a:prstGeom>
              <a:gradFill flip="none" rotWithShape="1">
                <a:gsLst>
                  <a:gs pos="0">
                    <a:schemeClr val="tx2">
                      <a:lumMod val="50000"/>
                      <a:lumOff val="50000"/>
                    </a:schemeClr>
                  </a:gs>
                  <a:gs pos="0">
                    <a:schemeClr val="bg1">
                      <a:lumMod val="75000"/>
                    </a:schemeClr>
                  </a:gs>
                  <a:gs pos="100000">
                    <a:schemeClr val="bg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rPr>
                  <a:t>  一時的精子数減少　                 永久不妊（男女共通）</a:t>
                </a:r>
              </a:p>
            </p:txBody>
          </p:sp>
          <p:sp>
            <p:nvSpPr>
              <p:cNvPr id="21" name="正方形/長方形 20">
                <a:extLst>
                  <a:ext uri="{FF2B5EF4-FFF2-40B4-BE49-F238E27FC236}">
                    <a16:creationId xmlns:a16="http://schemas.microsoft.com/office/drawing/2014/main" id="{0B1A0E3E-C779-452A-CDF8-44759304D400}"/>
                  </a:ext>
                </a:extLst>
              </p:cNvPr>
              <p:cNvSpPr/>
              <p:nvPr/>
            </p:nvSpPr>
            <p:spPr>
              <a:xfrm>
                <a:off x="1152128" y="3429000"/>
                <a:ext cx="6696744" cy="360040"/>
              </a:xfrm>
              <a:prstGeom prst="rect">
                <a:avLst/>
              </a:prstGeom>
              <a:gradFill flip="none" rotWithShape="1">
                <a:gsLst>
                  <a:gs pos="0">
                    <a:srgbClr val="33CC33"/>
                  </a:gs>
                  <a:gs pos="0">
                    <a:srgbClr val="FFFF00"/>
                  </a:gs>
                  <a:gs pos="100000">
                    <a:schemeClr val="bg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rPr>
                  <a:t>   水晶体混濁　　                          白内障、緑内障</a:t>
                </a:r>
              </a:p>
            </p:txBody>
          </p:sp>
          <p:sp>
            <p:nvSpPr>
              <p:cNvPr id="22" name="正方形/長方形 21">
                <a:extLst>
                  <a:ext uri="{FF2B5EF4-FFF2-40B4-BE49-F238E27FC236}">
                    <a16:creationId xmlns:a16="http://schemas.microsoft.com/office/drawing/2014/main" id="{CFEF08C8-C39C-185B-B410-3B303A9BB2FE}"/>
                  </a:ext>
                </a:extLst>
              </p:cNvPr>
              <p:cNvSpPr/>
              <p:nvPr/>
            </p:nvSpPr>
            <p:spPr>
              <a:xfrm>
                <a:off x="2412710" y="3789040"/>
                <a:ext cx="5436162" cy="360040"/>
              </a:xfrm>
              <a:prstGeom prst="rect">
                <a:avLst/>
              </a:prstGeom>
              <a:gradFill flip="none" rotWithShape="1">
                <a:gsLst>
                  <a:gs pos="0">
                    <a:schemeClr val="bg1">
                      <a:lumMod val="75000"/>
                    </a:schemeClr>
                  </a:gs>
                  <a:gs pos="0">
                    <a:schemeClr val="bg1">
                      <a:lumMod val="75000"/>
                    </a:schemeClr>
                  </a:gs>
                  <a:gs pos="100000">
                    <a:schemeClr val="bg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rPr>
                  <a:t>一時的紅斑　　            紅斑　　                                     潰瘍</a:t>
                </a:r>
              </a:p>
            </p:txBody>
          </p:sp>
          <p:sp>
            <p:nvSpPr>
              <p:cNvPr id="23" name="正方形/長方形 22">
                <a:extLst>
                  <a:ext uri="{FF2B5EF4-FFF2-40B4-BE49-F238E27FC236}">
                    <a16:creationId xmlns:a16="http://schemas.microsoft.com/office/drawing/2014/main" id="{406796A0-8496-9D89-EC2A-C918189D1977}"/>
                  </a:ext>
                </a:extLst>
              </p:cNvPr>
              <p:cNvSpPr/>
              <p:nvPr/>
            </p:nvSpPr>
            <p:spPr>
              <a:xfrm>
                <a:off x="3093848" y="4149080"/>
                <a:ext cx="4752528" cy="360040"/>
              </a:xfrm>
              <a:prstGeom prst="rect">
                <a:avLst/>
              </a:prstGeom>
              <a:gradFill flip="none" rotWithShape="1">
                <a:gsLst>
                  <a:gs pos="0">
                    <a:srgbClr val="FFFF00"/>
                  </a:gs>
                  <a:gs pos="0">
                    <a:srgbClr val="FFFF00"/>
                  </a:gs>
                  <a:gs pos="100000">
                    <a:schemeClr val="bg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rPr>
                  <a:t> 一時的脱毛　                     永久脱毛</a:t>
                </a:r>
              </a:p>
            </p:txBody>
          </p:sp>
        </p:grpSp>
        <p:sp>
          <p:nvSpPr>
            <p:cNvPr id="26" name="矢印: 右 25">
              <a:extLst>
                <a:ext uri="{FF2B5EF4-FFF2-40B4-BE49-F238E27FC236}">
                  <a16:creationId xmlns:a16="http://schemas.microsoft.com/office/drawing/2014/main" id="{DC94A54A-FDE7-4C77-2EF6-AA96E801FB1C}"/>
                </a:ext>
              </a:extLst>
            </p:cNvPr>
            <p:cNvSpPr/>
            <p:nvPr/>
          </p:nvSpPr>
          <p:spPr>
            <a:xfrm>
              <a:off x="448124" y="2253004"/>
              <a:ext cx="7436063" cy="751132"/>
            </a:xfrm>
            <a:prstGeom prst="rightArrow">
              <a:avLst>
                <a:gd name="adj1" fmla="val 63911"/>
                <a:gd name="adj2" fmla="val 50000"/>
              </a:avLst>
            </a:prstGeom>
            <a:gradFill>
              <a:gsLst>
                <a:gs pos="0">
                  <a:srgbClr val="000000"/>
                </a:gs>
                <a:gs pos="0">
                  <a:srgbClr val="000000"/>
                </a:gs>
                <a:gs pos="100000">
                  <a:schemeClr val="bg1"/>
                </a:gs>
              </a:gsLst>
              <a:lin ang="10800000" scaled="1"/>
            </a:gra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lumMod val="65000"/>
                      <a:lumOff val="35000"/>
                    </a:schemeClr>
                  </a:solidFill>
                </a:rPr>
                <a:t>少</a:t>
              </a:r>
              <a:r>
                <a:rPr kumimoji="1" lang="ja-JP" altLang="en-US" b="1" dirty="0">
                  <a:solidFill>
                    <a:schemeClr val="tx1"/>
                  </a:solidFill>
                </a:rPr>
                <a:t>　</a:t>
              </a:r>
              <a:r>
                <a:rPr kumimoji="1" lang="ja-JP" altLang="en-US" b="1" dirty="0"/>
                <a:t>　　　　　　　　　　　　　　　　　</a:t>
              </a:r>
              <a:r>
                <a:rPr kumimoji="1" lang="ja-JP" altLang="en-US" b="1" dirty="0">
                  <a:effectLst>
                    <a:outerShdw blurRad="38100" dist="38100" dir="2700000" algn="tl">
                      <a:srgbClr val="000000">
                        <a:alpha val="43137"/>
                      </a:srgbClr>
                    </a:outerShdw>
                  </a:effectLst>
                </a:rPr>
                <a:t>被ばく量　　</a:t>
              </a:r>
              <a:r>
                <a:rPr kumimoji="1" lang="ja-JP" altLang="en-US" b="1" dirty="0"/>
                <a:t>　　　　　　　　　　　　　　　　</a:t>
              </a:r>
              <a:r>
                <a:rPr kumimoji="1" lang="ja-JP" altLang="en-US" sz="2400" b="1" dirty="0">
                  <a:solidFill>
                    <a:srgbClr val="FFFF00"/>
                  </a:solidFill>
                </a:rPr>
                <a:t>多</a:t>
              </a:r>
              <a:endParaRPr kumimoji="1" lang="ja-JP" altLang="en-US" b="1" dirty="0">
                <a:solidFill>
                  <a:srgbClr val="FFFF00"/>
                </a:solidFill>
              </a:endParaRPr>
            </a:p>
          </p:txBody>
        </p:sp>
        <p:sp>
          <p:nvSpPr>
            <p:cNvPr id="29" name="正方形/長方形 28">
              <a:extLst>
                <a:ext uri="{FF2B5EF4-FFF2-40B4-BE49-F238E27FC236}">
                  <a16:creationId xmlns:a16="http://schemas.microsoft.com/office/drawing/2014/main" id="{C495C18B-417A-B6F6-26B5-097B1A0F7F21}"/>
                </a:ext>
              </a:extLst>
            </p:cNvPr>
            <p:cNvSpPr/>
            <p:nvPr/>
          </p:nvSpPr>
          <p:spPr>
            <a:xfrm>
              <a:off x="448124" y="641845"/>
              <a:ext cx="559988" cy="147744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b="1" spc="100" dirty="0"/>
                <a:t>全身被ばく</a:t>
              </a:r>
            </a:p>
          </p:txBody>
        </p:sp>
        <p:sp>
          <p:nvSpPr>
            <p:cNvPr id="30" name="正方形/長方形 29">
              <a:extLst>
                <a:ext uri="{FF2B5EF4-FFF2-40B4-BE49-F238E27FC236}">
                  <a16:creationId xmlns:a16="http://schemas.microsoft.com/office/drawing/2014/main" id="{26612460-A0D1-C86F-8D1B-177C2BAD1549}"/>
                </a:ext>
              </a:extLst>
            </p:cNvPr>
            <p:cNvSpPr/>
            <p:nvPr/>
          </p:nvSpPr>
          <p:spPr>
            <a:xfrm>
              <a:off x="433528" y="3068960"/>
              <a:ext cx="559988" cy="147744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b="1" spc="100" dirty="0"/>
                <a:t>局所被ばく</a:t>
              </a:r>
            </a:p>
          </p:txBody>
        </p:sp>
        <p:sp>
          <p:nvSpPr>
            <p:cNvPr id="32" name="テキスト ボックス 31">
              <a:extLst>
                <a:ext uri="{FF2B5EF4-FFF2-40B4-BE49-F238E27FC236}">
                  <a16:creationId xmlns:a16="http://schemas.microsoft.com/office/drawing/2014/main" id="{C408DBFC-4080-6CC7-97EE-94A993ED6352}"/>
                </a:ext>
              </a:extLst>
            </p:cNvPr>
            <p:cNvSpPr txBox="1"/>
            <p:nvPr/>
          </p:nvSpPr>
          <p:spPr>
            <a:xfrm>
              <a:off x="1350636" y="3775102"/>
              <a:ext cx="1224136" cy="369332"/>
            </a:xfrm>
            <a:prstGeom prst="rect">
              <a:avLst/>
            </a:prstGeom>
            <a:noFill/>
          </p:spPr>
          <p:txBody>
            <a:bodyPr wrap="square" rtlCol="0">
              <a:spAutoFit/>
            </a:bodyPr>
            <a:lstStyle/>
            <a:p>
              <a:pPr algn="r"/>
              <a:r>
                <a:rPr kumimoji="1" lang="ja-JP" altLang="en-US" dirty="0"/>
                <a:t>（皮膚）</a:t>
              </a:r>
            </a:p>
          </p:txBody>
        </p:sp>
        <p:sp>
          <p:nvSpPr>
            <p:cNvPr id="33" name="テキスト ボックス 32">
              <a:extLst>
                <a:ext uri="{FF2B5EF4-FFF2-40B4-BE49-F238E27FC236}">
                  <a16:creationId xmlns:a16="http://schemas.microsoft.com/office/drawing/2014/main" id="{A807DD17-12E3-AD53-C38A-8C3332803D79}"/>
                </a:ext>
              </a:extLst>
            </p:cNvPr>
            <p:cNvSpPr txBox="1"/>
            <p:nvPr/>
          </p:nvSpPr>
          <p:spPr>
            <a:xfrm>
              <a:off x="2051720" y="4139788"/>
              <a:ext cx="1224136" cy="369332"/>
            </a:xfrm>
            <a:prstGeom prst="rect">
              <a:avLst/>
            </a:prstGeom>
            <a:noFill/>
          </p:spPr>
          <p:txBody>
            <a:bodyPr wrap="square" rtlCol="0">
              <a:spAutoFit/>
            </a:bodyPr>
            <a:lstStyle/>
            <a:p>
              <a:pPr algn="r"/>
              <a:r>
                <a:rPr kumimoji="1" lang="ja-JP" altLang="en-US" dirty="0"/>
                <a:t>（皮膚）</a:t>
              </a:r>
            </a:p>
          </p:txBody>
        </p:sp>
      </p:grpSp>
      <p:sp>
        <p:nvSpPr>
          <p:cNvPr id="2" name="テキスト ボックス 1">
            <a:extLst>
              <a:ext uri="{FF2B5EF4-FFF2-40B4-BE49-F238E27FC236}">
                <a16:creationId xmlns:a16="http://schemas.microsoft.com/office/drawing/2014/main" id="{1CF48591-9C55-0663-EA3A-97DEAEDBC92E}"/>
              </a:ext>
            </a:extLst>
          </p:cNvPr>
          <p:cNvSpPr txBox="1"/>
          <p:nvPr/>
        </p:nvSpPr>
        <p:spPr>
          <a:xfrm>
            <a:off x="1945465" y="260648"/>
            <a:ext cx="5253070" cy="369332"/>
          </a:xfrm>
          <a:prstGeom prst="rect">
            <a:avLst/>
          </a:prstGeom>
          <a:noFill/>
        </p:spPr>
        <p:txBody>
          <a:bodyPr wrap="square" rtlCol="0">
            <a:spAutoFit/>
          </a:bodyPr>
          <a:lstStyle/>
          <a:p>
            <a:pPr algn="ctr"/>
            <a:r>
              <a:rPr kumimoji="1" lang="ja-JP" altLang="en-US" b="1" dirty="0">
                <a:latin typeface="+mn-ea"/>
              </a:rPr>
              <a:t>一度に大量の被ばくをした場合の身体への影響</a:t>
            </a:r>
          </a:p>
        </p:txBody>
      </p:sp>
    </p:spTree>
    <p:extLst>
      <p:ext uri="{BB962C8B-B14F-4D97-AF65-F5344CB8AC3E}">
        <p14:creationId xmlns:p14="http://schemas.microsoft.com/office/powerpoint/2010/main" val="1223812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テキスト ボックス 40">
            <a:extLst>
              <a:ext uri="{FF2B5EF4-FFF2-40B4-BE49-F238E27FC236}">
                <a16:creationId xmlns:a16="http://schemas.microsoft.com/office/drawing/2014/main" id="{45743184-C44C-44B4-97F1-4B341268E4E3}"/>
              </a:ext>
            </a:extLst>
          </p:cNvPr>
          <p:cNvSpPr txBox="1"/>
          <p:nvPr/>
        </p:nvSpPr>
        <p:spPr>
          <a:xfrm>
            <a:off x="179512" y="5697250"/>
            <a:ext cx="8856984" cy="709040"/>
          </a:xfrm>
          <a:prstGeom prst="rect">
            <a:avLst/>
          </a:prstGeom>
          <a:noFill/>
          <a:effectLst/>
        </p:spPr>
        <p:txBody>
          <a:bodyPr wrap="square" rtlCol="0">
            <a:spAutoFit/>
          </a:bodyPr>
          <a:lstStyle/>
          <a:p>
            <a:pPr>
              <a:lnSpc>
                <a:spcPts val="2600"/>
              </a:lnSpc>
            </a:pPr>
            <a:r>
              <a:rPr kumimoji="1" lang="en-US" altLang="ja-JP" dirty="0">
                <a:latin typeface="+mn-ea"/>
              </a:rPr>
              <a:t>DNA</a:t>
            </a:r>
            <a:r>
              <a:rPr kumimoji="1" lang="ja-JP" altLang="en-US" dirty="0">
                <a:latin typeface="+mn-ea"/>
              </a:rPr>
              <a:t>を傷つける原因は、放射線以外にも、食べ物に含まれる発がん性物質、たばこ、</a:t>
            </a:r>
            <a:endParaRPr kumimoji="1" lang="en-US" altLang="ja-JP" dirty="0">
              <a:latin typeface="+mn-ea"/>
            </a:endParaRPr>
          </a:p>
          <a:p>
            <a:pPr>
              <a:lnSpc>
                <a:spcPts val="2600"/>
              </a:lnSpc>
            </a:pPr>
            <a:r>
              <a:rPr kumimoji="1" lang="ja-JP" altLang="en-US" dirty="0">
                <a:latin typeface="+mn-ea"/>
              </a:rPr>
              <a:t>環境中の化学物質、活性酸素などがあり、私たちの</a:t>
            </a:r>
            <a:r>
              <a:rPr kumimoji="1" lang="en-US" altLang="ja-JP" dirty="0">
                <a:latin typeface="+mn-ea"/>
              </a:rPr>
              <a:t>DNA</a:t>
            </a:r>
            <a:r>
              <a:rPr kumimoji="1" lang="ja-JP" altLang="en-US" dirty="0">
                <a:latin typeface="+mn-ea"/>
              </a:rPr>
              <a:t>は絶えず損傷を受けています。</a:t>
            </a:r>
            <a:endParaRPr kumimoji="1" lang="en-US" altLang="ja-JP" dirty="0">
              <a:latin typeface="+mn-ea"/>
            </a:endParaRPr>
          </a:p>
        </p:txBody>
      </p:sp>
      <p:pic>
        <p:nvPicPr>
          <p:cNvPr id="62" name="図 61" descr="図形&#10;&#10;AI 生成コンテンツは誤りを含む可能性があります。">
            <a:extLst>
              <a:ext uri="{FF2B5EF4-FFF2-40B4-BE49-F238E27FC236}">
                <a16:creationId xmlns:a16="http://schemas.microsoft.com/office/drawing/2014/main" id="{75002A9B-57BD-1521-409A-7D93636294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13096" y="677615"/>
            <a:ext cx="1307498" cy="726650"/>
          </a:xfrm>
          <a:prstGeom prst="rect">
            <a:avLst/>
          </a:prstGeom>
        </p:spPr>
      </p:pic>
      <p:pic>
        <p:nvPicPr>
          <p:cNvPr id="1033" name="図 1032" descr="黒い背景に白い文字がある&#10;&#10;AI 生成コンテンツは誤りを含む可能性があります。">
            <a:extLst>
              <a:ext uri="{FF2B5EF4-FFF2-40B4-BE49-F238E27FC236}">
                <a16:creationId xmlns:a16="http://schemas.microsoft.com/office/drawing/2014/main" id="{7988FDD1-D7CF-FA83-7B51-84D37ADAB6E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313475" y="908720"/>
            <a:ext cx="2407032" cy="3688157"/>
          </a:xfrm>
          <a:prstGeom prst="rect">
            <a:avLst/>
          </a:prstGeom>
        </p:spPr>
      </p:pic>
      <p:pic>
        <p:nvPicPr>
          <p:cNvPr id="3" name="図 2" descr="図形&#10;&#10;AI 生成コンテンツは誤りを含む可能性があります。">
            <a:extLst>
              <a:ext uri="{FF2B5EF4-FFF2-40B4-BE49-F238E27FC236}">
                <a16:creationId xmlns:a16="http://schemas.microsoft.com/office/drawing/2014/main" id="{A82B31E1-64E2-BBAE-A40C-09E9CDD614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9680000" flipV="1">
            <a:off x="2328966" y="3185490"/>
            <a:ext cx="1106667" cy="521453"/>
          </a:xfrm>
          <a:prstGeom prst="rect">
            <a:avLst/>
          </a:prstGeom>
        </p:spPr>
      </p:pic>
      <p:pic>
        <p:nvPicPr>
          <p:cNvPr id="4" name="図 3" descr="図形&#10;&#10;AI 生成コンテンツは誤りを含む可能性があります。">
            <a:extLst>
              <a:ext uri="{FF2B5EF4-FFF2-40B4-BE49-F238E27FC236}">
                <a16:creationId xmlns:a16="http://schemas.microsoft.com/office/drawing/2014/main" id="{9A19D096-18E0-3CA0-B1DB-EFAFC8C2F8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9380000" flipH="1">
            <a:off x="5765995" y="1655984"/>
            <a:ext cx="1106667" cy="521453"/>
          </a:xfrm>
          <a:prstGeom prst="rect">
            <a:avLst/>
          </a:prstGeom>
        </p:spPr>
      </p:pic>
      <p:pic>
        <p:nvPicPr>
          <p:cNvPr id="5" name="図 4" descr="図形&#10;&#10;AI 生成コンテンツは誤りを含む可能性があります。">
            <a:extLst>
              <a:ext uri="{FF2B5EF4-FFF2-40B4-BE49-F238E27FC236}">
                <a16:creationId xmlns:a16="http://schemas.microsoft.com/office/drawing/2014/main" id="{269237CB-5347-7864-8531-5E6434ECC4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920000" flipH="1" flipV="1">
            <a:off x="5708776" y="3098986"/>
            <a:ext cx="1106666" cy="521453"/>
          </a:xfrm>
          <a:prstGeom prst="rect">
            <a:avLst/>
          </a:prstGeom>
        </p:spPr>
      </p:pic>
      <p:pic>
        <p:nvPicPr>
          <p:cNvPr id="6" name="図 5" descr="図形&#10;&#10;AI 生成コンテンツは誤りを含む可能性があります。">
            <a:extLst>
              <a:ext uri="{FF2B5EF4-FFF2-40B4-BE49-F238E27FC236}">
                <a16:creationId xmlns:a16="http://schemas.microsoft.com/office/drawing/2014/main" id="{9BD0897C-3CB1-B401-F390-28D06A5B31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920000">
            <a:off x="2328967" y="1593435"/>
            <a:ext cx="1106666" cy="521453"/>
          </a:xfrm>
          <a:prstGeom prst="rect">
            <a:avLst/>
          </a:prstGeom>
        </p:spPr>
      </p:pic>
      <p:pic>
        <p:nvPicPr>
          <p:cNvPr id="2" name="図 1" descr="夜空の月&#10;&#10;AI 生成コンテンツは誤りを含む可能性があります。">
            <a:extLst>
              <a:ext uri="{FF2B5EF4-FFF2-40B4-BE49-F238E27FC236}">
                <a16:creationId xmlns:a16="http://schemas.microsoft.com/office/drawing/2014/main" id="{2C956D2B-1207-CD0B-334A-563DEE8AE019}"/>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940175" y="3339046"/>
            <a:ext cx="904066" cy="882042"/>
          </a:xfrm>
          <a:prstGeom prst="rect">
            <a:avLst/>
          </a:prstGeom>
        </p:spPr>
      </p:pic>
      <p:pic>
        <p:nvPicPr>
          <p:cNvPr id="7" name="図 6" descr="黒い背景と白い文字&#10;&#10;AI 生成コンテンツは誤りを含む可能性があります。">
            <a:extLst>
              <a:ext uri="{FF2B5EF4-FFF2-40B4-BE49-F238E27FC236}">
                <a16:creationId xmlns:a16="http://schemas.microsoft.com/office/drawing/2014/main" id="{C5AB52C2-DA9D-ADBE-3CAA-2E279A1D0E30}"/>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456969" y="3398451"/>
            <a:ext cx="1818701" cy="951184"/>
          </a:xfrm>
          <a:prstGeom prst="rect">
            <a:avLst/>
          </a:prstGeom>
        </p:spPr>
      </p:pic>
      <p:sp>
        <p:nvSpPr>
          <p:cNvPr id="8" name="テキスト ボックス 7">
            <a:extLst>
              <a:ext uri="{FF2B5EF4-FFF2-40B4-BE49-F238E27FC236}">
                <a16:creationId xmlns:a16="http://schemas.microsoft.com/office/drawing/2014/main" id="{7E20DA73-379E-6571-9B62-6CD43975A27E}"/>
              </a:ext>
            </a:extLst>
          </p:cNvPr>
          <p:cNvSpPr txBox="1"/>
          <p:nvPr/>
        </p:nvSpPr>
        <p:spPr>
          <a:xfrm>
            <a:off x="323528" y="1904810"/>
            <a:ext cx="2016224" cy="369332"/>
          </a:xfrm>
          <a:prstGeom prst="rect">
            <a:avLst/>
          </a:prstGeom>
          <a:noFill/>
        </p:spPr>
        <p:txBody>
          <a:bodyPr wrap="square" rtlCol="0">
            <a:spAutoFit/>
          </a:bodyPr>
          <a:lstStyle/>
          <a:p>
            <a:pPr algn="ctr"/>
            <a:r>
              <a:rPr kumimoji="1" lang="ja-JP" altLang="en-US" b="1" dirty="0"/>
              <a:t>発がん性物質</a:t>
            </a:r>
          </a:p>
        </p:txBody>
      </p:sp>
      <p:sp>
        <p:nvSpPr>
          <p:cNvPr id="9" name="テキスト ボックス 8">
            <a:extLst>
              <a:ext uri="{FF2B5EF4-FFF2-40B4-BE49-F238E27FC236}">
                <a16:creationId xmlns:a16="http://schemas.microsoft.com/office/drawing/2014/main" id="{1EE5EE5D-87AF-E1B0-391F-ED5921F25686}"/>
              </a:ext>
            </a:extLst>
          </p:cNvPr>
          <p:cNvSpPr txBox="1"/>
          <p:nvPr/>
        </p:nvSpPr>
        <p:spPr>
          <a:xfrm>
            <a:off x="6761847" y="1577391"/>
            <a:ext cx="2016224" cy="369332"/>
          </a:xfrm>
          <a:prstGeom prst="rect">
            <a:avLst/>
          </a:prstGeom>
          <a:noFill/>
        </p:spPr>
        <p:txBody>
          <a:bodyPr wrap="square" rtlCol="0">
            <a:spAutoFit/>
          </a:bodyPr>
          <a:lstStyle/>
          <a:p>
            <a:pPr algn="ctr"/>
            <a:r>
              <a:rPr kumimoji="1" lang="ja-JP" altLang="en-US" b="1" dirty="0"/>
              <a:t>たばこ</a:t>
            </a:r>
          </a:p>
        </p:txBody>
      </p:sp>
      <p:sp>
        <p:nvSpPr>
          <p:cNvPr id="10" name="テキスト ボックス 9">
            <a:extLst>
              <a:ext uri="{FF2B5EF4-FFF2-40B4-BE49-F238E27FC236}">
                <a16:creationId xmlns:a16="http://schemas.microsoft.com/office/drawing/2014/main" id="{07CDEF1D-D68A-2E5F-D739-5339CC6D6D83}"/>
              </a:ext>
            </a:extLst>
          </p:cNvPr>
          <p:cNvSpPr txBox="1"/>
          <p:nvPr/>
        </p:nvSpPr>
        <p:spPr>
          <a:xfrm>
            <a:off x="358207" y="4243409"/>
            <a:ext cx="2016224" cy="369332"/>
          </a:xfrm>
          <a:prstGeom prst="rect">
            <a:avLst/>
          </a:prstGeom>
          <a:noFill/>
        </p:spPr>
        <p:txBody>
          <a:bodyPr wrap="square" rtlCol="0">
            <a:spAutoFit/>
          </a:bodyPr>
          <a:lstStyle/>
          <a:p>
            <a:pPr algn="ctr"/>
            <a:r>
              <a:rPr kumimoji="1" lang="ja-JP" altLang="en-US" b="1" dirty="0"/>
              <a:t>環境中の化学物質</a:t>
            </a:r>
          </a:p>
        </p:txBody>
      </p:sp>
      <p:sp>
        <p:nvSpPr>
          <p:cNvPr id="11" name="テキスト ボックス 10">
            <a:extLst>
              <a:ext uri="{FF2B5EF4-FFF2-40B4-BE49-F238E27FC236}">
                <a16:creationId xmlns:a16="http://schemas.microsoft.com/office/drawing/2014/main" id="{A5B38E1D-ACF9-A920-45FD-96FC61C60402}"/>
              </a:ext>
            </a:extLst>
          </p:cNvPr>
          <p:cNvSpPr txBox="1"/>
          <p:nvPr/>
        </p:nvSpPr>
        <p:spPr>
          <a:xfrm>
            <a:off x="6404370" y="4243409"/>
            <a:ext cx="2016224" cy="369332"/>
          </a:xfrm>
          <a:prstGeom prst="rect">
            <a:avLst/>
          </a:prstGeom>
          <a:noFill/>
        </p:spPr>
        <p:txBody>
          <a:bodyPr wrap="square" rtlCol="0">
            <a:spAutoFit/>
          </a:bodyPr>
          <a:lstStyle/>
          <a:p>
            <a:pPr algn="ctr"/>
            <a:r>
              <a:rPr kumimoji="1" lang="ja-JP" altLang="en-US" b="1" dirty="0"/>
              <a:t>活性酸素</a:t>
            </a:r>
          </a:p>
        </p:txBody>
      </p:sp>
      <p:pic>
        <p:nvPicPr>
          <p:cNvPr id="13" name="図 12">
            <a:extLst>
              <a:ext uri="{FF2B5EF4-FFF2-40B4-BE49-F238E27FC236}">
                <a16:creationId xmlns:a16="http://schemas.microsoft.com/office/drawing/2014/main" id="{246F1715-8933-6931-3CA4-50192436EDB9}"/>
              </a:ext>
            </a:extLst>
          </p:cNvPr>
          <p:cNvPicPr>
            <a:picLocks noChangeAspect="1"/>
          </p:cNvPicPr>
          <p:nvPr/>
        </p:nvPicPr>
        <p:blipFill>
          <a:blip r:embed="rId7"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613388" y="547082"/>
            <a:ext cx="1562679" cy="1336091"/>
          </a:xfrm>
          <a:prstGeom prst="rect">
            <a:avLst/>
          </a:prstGeom>
        </p:spPr>
      </p:pic>
    </p:spTree>
    <p:extLst>
      <p:ext uri="{BB962C8B-B14F-4D97-AF65-F5344CB8AC3E}">
        <p14:creationId xmlns:p14="http://schemas.microsoft.com/office/powerpoint/2010/main" val="3958420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DF64439-6D33-6581-C879-FE05F0A637F4}"/>
              </a:ext>
            </a:extLst>
          </p:cNvPr>
          <p:cNvSpPr txBox="1"/>
          <p:nvPr/>
        </p:nvSpPr>
        <p:spPr>
          <a:xfrm>
            <a:off x="7452320" y="4533011"/>
            <a:ext cx="1536058" cy="307777"/>
          </a:xfrm>
          <a:prstGeom prst="rect">
            <a:avLst/>
          </a:prstGeom>
          <a:noFill/>
        </p:spPr>
        <p:txBody>
          <a:bodyPr wrap="square" rtlCol="0">
            <a:spAutoFit/>
          </a:bodyPr>
          <a:lstStyle/>
          <a:p>
            <a:pPr algn="ctr"/>
            <a:r>
              <a:rPr kumimoji="1" lang="ja-JP" altLang="en-US" sz="1400" b="1" spc="-120" dirty="0">
                <a:latin typeface="+mn-ea"/>
              </a:rPr>
              <a:t>（</a:t>
            </a:r>
            <a:r>
              <a:rPr kumimoji="1" lang="en-US" altLang="ja-JP" sz="1400" b="1" spc="-120" dirty="0">
                <a:latin typeface="+mn-ea"/>
              </a:rPr>
              <a:t>450g</a:t>
            </a:r>
            <a:r>
              <a:rPr kumimoji="1" lang="ja-JP" altLang="en-US" sz="1400" b="1" spc="-120" dirty="0">
                <a:latin typeface="+mn-ea"/>
              </a:rPr>
              <a:t>以上／週）</a:t>
            </a:r>
          </a:p>
        </p:txBody>
      </p:sp>
      <p:sp>
        <p:nvSpPr>
          <p:cNvPr id="5" name="四角形: 角を丸くする 4">
            <a:extLst>
              <a:ext uri="{FF2B5EF4-FFF2-40B4-BE49-F238E27FC236}">
                <a16:creationId xmlns:a16="http://schemas.microsoft.com/office/drawing/2014/main" id="{17275317-79A9-181F-AE0B-20F6E16A87AB}"/>
              </a:ext>
            </a:extLst>
          </p:cNvPr>
          <p:cNvSpPr/>
          <p:nvPr/>
        </p:nvSpPr>
        <p:spPr>
          <a:xfrm>
            <a:off x="7331498" y="1252814"/>
            <a:ext cx="1704998" cy="175620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直角三角形 5">
            <a:extLst>
              <a:ext uri="{FF2B5EF4-FFF2-40B4-BE49-F238E27FC236}">
                <a16:creationId xmlns:a16="http://schemas.microsoft.com/office/drawing/2014/main" id="{D4A37DEA-09BB-694E-42A0-FCC0625140BE}"/>
              </a:ext>
            </a:extLst>
          </p:cNvPr>
          <p:cNvSpPr/>
          <p:nvPr/>
        </p:nvSpPr>
        <p:spPr>
          <a:xfrm flipH="1">
            <a:off x="89653" y="822120"/>
            <a:ext cx="8905674" cy="273898"/>
          </a:xfrm>
          <a:prstGeom prst="r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a:extLst>
              <a:ext uri="{FF2B5EF4-FFF2-40B4-BE49-F238E27FC236}">
                <a16:creationId xmlns:a16="http://schemas.microsoft.com/office/drawing/2014/main" id="{6E12DC8C-34EE-64C1-BD02-A6D543CBC45A}"/>
              </a:ext>
            </a:extLst>
          </p:cNvPr>
          <p:cNvCxnSpPr>
            <a:cxnSpLocks/>
          </p:cNvCxnSpPr>
          <p:nvPr/>
        </p:nvCxnSpPr>
        <p:spPr>
          <a:xfrm flipV="1">
            <a:off x="35496" y="810302"/>
            <a:ext cx="8986939" cy="28571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8" name="グループ化 7">
            <a:extLst>
              <a:ext uri="{FF2B5EF4-FFF2-40B4-BE49-F238E27FC236}">
                <a16:creationId xmlns:a16="http://schemas.microsoft.com/office/drawing/2014/main" id="{1A362790-C0D8-A562-0E4E-2CAE5CC870C1}"/>
              </a:ext>
            </a:extLst>
          </p:cNvPr>
          <p:cNvGrpSpPr/>
          <p:nvPr/>
        </p:nvGrpSpPr>
        <p:grpSpPr>
          <a:xfrm>
            <a:off x="5509420" y="1252814"/>
            <a:ext cx="1704998" cy="3340535"/>
            <a:chOff x="5509420" y="1252814"/>
            <a:chExt cx="1704998" cy="3340535"/>
          </a:xfrm>
        </p:grpSpPr>
        <p:sp>
          <p:nvSpPr>
            <p:cNvPr id="9" name="四角形: 角を丸くする 8">
              <a:extLst>
                <a:ext uri="{FF2B5EF4-FFF2-40B4-BE49-F238E27FC236}">
                  <a16:creationId xmlns:a16="http://schemas.microsoft.com/office/drawing/2014/main" id="{A8DA4C79-6130-7AA9-55A0-C46AE446AB21}"/>
                </a:ext>
              </a:extLst>
            </p:cNvPr>
            <p:cNvSpPr/>
            <p:nvPr/>
          </p:nvSpPr>
          <p:spPr>
            <a:xfrm>
              <a:off x="5509420" y="1252814"/>
              <a:ext cx="1704998" cy="175620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C930DBFA-F23A-650E-66BC-2028EA45B0CB}"/>
                </a:ext>
              </a:extLst>
            </p:cNvPr>
            <p:cNvSpPr txBox="1"/>
            <p:nvPr/>
          </p:nvSpPr>
          <p:spPr>
            <a:xfrm>
              <a:off x="5513037" y="1413456"/>
              <a:ext cx="1701381" cy="638060"/>
            </a:xfrm>
            <a:prstGeom prst="rect">
              <a:avLst/>
            </a:prstGeom>
            <a:noFill/>
          </p:spPr>
          <p:txBody>
            <a:bodyPr wrap="square" rtlCol="0">
              <a:spAutoFit/>
            </a:bodyPr>
            <a:lstStyle/>
            <a:p>
              <a:pPr>
                <a:lnSpc>
                  <a:spcPts val="2300"/>
                </a:lnSpc>
              </a:pPr>
              <a:r>
                <a:rPr kumimoji="1" lang="ja-JP" altLang="en-US" sz="1600" b="1" spc="-100" dirty="0">
                  <a:latin typeface="+mn-ea"/>
                </a:rPr>
                <a:t>肥満 （</a:t>
              </a:r>
              <a:r>
                <a:rPr kumimoji="1" lang="en-US" altLang="ja-JP" sz="1600" b="1" spc="-100" dirty="0">
                  <a:latin typeface="+mn-ea"/>
                </a:rPr>
                <a:t>BMI</a:t>
              </a:r>
              <a:r>
                <a:rPr kumimoji="1" lang="ja-JP" altLang="en-US" sz="1600" b="1" spc="-100" dirty="0">
                  <a:latin typeface="+mn-ea"/>
                </a:rPr>
                <a:t>≧</a:t>
              </a:r>
              <a:r>
                <a:rPr kumimoji="1" lang="en-US" altLang="ja-JP" sz="1600" b="1" spc="-100" dirty="0">
                  <a:latin typeface="+mn-ea"/>
                </a:rPr>
                <a:t>30</a:t>
              </a:r>
              <a:r>
                <a:rPr kumimoji="1" lang="ja-JP" altLang="en-US" sz="1600" b="1" spc="-100" dirty="0">
                  <a:latin typeface="+mn-ea"/>
                </a:rPr>
                <a:t>）</a:t>
              </a:r>
              <a:endParaRPr kumimoji="1" lang="en-US" altLang="ja-JP" sz="1600" b="1" spc="-100" dirty="0">
                <a:latin typeface="+mn-ea"/>
              </a:endParaRPr>
            </a:p>
            <a:p>
              <a:pPr>
                <a:lnSpc>
                  <a:spcPts val="2300"/>
                </a:lnSpc>
              </a:pPr>
              <a:r>
                <a:rPr kumimoji="1" lang="ja-JP" altLang="en-US" sz="1600" b="1" spc="-100" dirty="0">
                  <a:latin typeface="+mn-ea"/>
                </a:rPr>
                <a:t>やせ （</a:t>
              </a:r>
              <a:r>
                <a:rPr kumimoji="1" lang="en-US" altLang="ja-JP" sz="1600" b="1" spc="-100" dirty="0">
                  <a:latin typeface="+mn-ea"/>
                </a:rPr>
                <a:t>BMI</a:t>
              </a:r>
              <a:r>
                <a:rPr kumimoji="1" lang="ja-JP" altLang="en-US" sz="1600" b="1" spc="-100" dirty="0">
                  <a:latin typeface="+mn-ea"/>
                </a:rPr>
                <a:t>＜</a:t>
              </a:r>
              <a:r>
                <a:rPr kumimoji="1" lang="en-US" altLang="ja-JP" sz="1600" b="1" spc="-100" dirty="0">
                  <a:latin typeface="+mn-ea"/>
                </a:rPr>
                <a:t>19</a:t>
              </a:r>
              <a:r>
                <a:rPr kumimoji="1" lang="ja-JP" altLang="en-US" sz="1600" b="1" spc="-100" dirty="0">
                  <a:latin typeface="+mn-ea"/>
                </a:rPr>
                <a:t>）</a:t>
              </a:r>
            </a:p>
          </p:txBody>
        </p:sp>
        <p:pic>
          <p:nvPicPr>
            <p:cNvPr id="11" name="図 10" descr="図形&#10;&#10;AI 生成コンテンツは誤りを含む可能性があります。">
              <a:extLst>
                <a:ext uri="{FF2B5EF4-FFF2-40B4-BE49-F238E27FC236}">
                  <a16:creationId xmlns:a16="http://schemas.microsoft.com/office/drawing/2014/main" id="{3FD106AD-AB2E-C998-0781-2FCA5975ED3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57145" y="2145226"/>
              <a:ext cx="739982" cy="648961"/>
            </a:xfrm>
            <a:prstGeom prst="rect">
              <a:avLst/>
            </a:prstGeom>
          </p:spPr>
        </p:pic>
        <p:sp>
          <p:nvSpPr>
            <p:cNvPr id="12" name="テキスト ボックス 11">
              <a:extLst>
                <a:ext uri="{FF2B5EF4-FFF2-40B4-BE49-F238E27FC236}">
                  <a16:creationId xmlns:a16="http://schemas.microsoft.com/office/drawing/2014/main" id="{D599B1D7-B868-6853-F46B-E9C6207A6424}"/>
                </a:ext>
              </a:extLst>
            </p:cNvPr>
            <p:cNvSpPr txBox="1"/>
            <p:nvPr/>
          </p:nvSpPr>
          <p:spPr>
            <a:xfrm>
              <a:off x="5561808" y="3090446"/>
              <a:ext cx="1652610" cy="338554"/>
            </a:xfrm>
            <a:prstGeom prst="rect">
              <a:avLst/>
            </a:prstGeom>
            <a:noFill/>
          </p:spPr>
          <p:txBody>
            <a:bodyPr wrap="square" rtlCol="0">
              <a:spAutoFit/>
            </a:bodyPr>
            <a:lstStyle/>
            <a:p>
              <a:pPr algn="ctr"/>
              <a:r>
                <a:rPr kumimoji="1" lang="ja-JP" altLang="en-US" sz="1600" b="1" dirty="0">
                  <a:latin typeface="+mn-ea"/>
                </a:rPr>
                <a:t>肥満</a:t>
              </a:r>
            </a:p>
          </p:txBody>
        </p:sp>
        <p:sp>
          <p:nvSpPr>
            <p:cNvPr id="13" name="テキスト ボックス 12">
              <a:extLst>
                <a:ext uri="{FF2B5EF4-FFF2-40B4-BE49-F238E27FC236}">
                  <a16:creationId xmlns:a16="http://schemas.microsoft.com/office/drawing/2014/main" id="{3624C5D8-B95E-02ED-C5DB-613C33AB0101}"/>
                </a:ext>
              </a:extLst>
            </p:cNvPr>
            <p:cNvSpPr txBox="1"/>
            <p:nvPr/>
          </p:nvSpPr>
          <p:spPr>
            <a:xfrm>
              <a:off x="5867680" y="3861048"/>
              <a:ext cx="1008576" cy="338554"/>
            </a:xfrm>
            <a:prstGeom prst="rect">
              <a:avLst/>
            </a:prstGeom>
            <a:noFill/>
          </p:spPr>
          <p:txBody>
            <a:bodyPr wrap="square" rtlCol="0">
              <a:spAutoFit/>
            </a:bodyPr>
            <a:lstStyle/>
            <a:p>
              <a:pPr algn="ctr"/>
              <a:r>
                <a:rPr kumimoji="1" lang="ja-JP" altLang="en-US" sz="1600" b="1" dirty="0">
                  <a:latin typeface="+mn-ea"/>
                </a:rPr>
                <a:t>やせ</a:t>
              </a:r>
            </a:p>
          </p:txBody>
        </p:sp>
        <p:sp>
          <p:nvSpPr>
            <p:cNvPr id="14" name="四角形: 角を丸くする 13">
              <a:extLst>
                <a:ext uri="{FF2B5EF4-FFF2-40B4-BE49-F238E27FC236}">
                  <a16:creationId xmlns:a16="http://schemas.microsoft.com/office/drawing/2014/main" id="{1602A865-BCBD-E142-F8E1-6422C2CD7707}"/>
                </a:ext>
              </a:extLst>
            </p:cNvPr>
            <p:cNvSpPr/>
            <p:nvPr/>
          </p:nvSpPr>
          <p:spPr>
            <a:xfrm>
              <a:off x="5799620" y="3432812"/>
              <a:ext cx="1227946" cy="404664"/>
            </a:xfrm>
            <a:prstGeom prst="roundRect">
              <a:avLst>
                <a:gd name="adj" fmla="val 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800"/>
                </a:lnSpc>
              </a:pPr>
              <a:r>
                <a:rPr kumimoji="1" lang="en-US" altLang="ja-JP" sz="1600" b="1" dirty="0">
                  <a:latin typeface="+mn-ea"/>
                </a:rPr>
                <a:t>1.22</a:t>
              </a:r>
              <a:r>
                <a:rPr kumimoji="1" lang="ja-JP" altLang="en-US" sz="1600" b="1" dirty="0">
                  <a:latin typeface="+mn-ea"/>
                </a:rPr>
                <a:t>倍</a:t>
              </a:r>
            </a:p>
          </p:txBody>
        </p:sp>
        <p:sp>
          <p:nvSpPr>
            <p:cNvPr id="15" name="四角形: 角を丸くする 14">
              <a:extLst>
                <a:ext uri="{FF2B5EF4-FFF2-40B4-BE49-F238E27FC236}">
                  <a16:creationId xmlns:a16="http://schemas.microsoft.com/office/drawing/2014/main" id="{CEECF591-5E79-C55F-0EA4-D99622584ABB}"/>
                </a:ext>
              </a:extLst>
            </p:cNvPr>
            <p:cNvSpPr/>
            <p:nvPr/>
          </p:nvSpPr>
          <p:spPr>
            <a:xfrm>
              <a:off x="5807535" y="4188685"/>
              <a:ext cx="1227946" cy="404664"/>
            </a:xfrm>
            <a:prstGeom prst="roundRect">
              <a:avLst>
                <a:gd name="adj" fmla="val 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800"/>
                </a:lnSpc>
              </a:pPr>
              <a:r>
                <a:rPr kumimoji="1" lang="en-US" altLang="ja-JP" sz="1600" b="1" dirty="0">
                  <a:latin typeface="+mn-ea"/>
                </a:rPr>
                <a:t>1.29</a:t>
              </a:r>
              <a:r>
                <a:rPr kumimoji="1" lang="ja-JP" altLang="en-US" sz="1600" b="1" dirty="0">
                  <a:latin typeface="+mn-ea"/>
                </a:rPr>
                <a:t>倍</a:t>
              </a:r>
            </a:p>
          </p:txBody>
        </p:sp>
      </p:grpSp>
      <p:grpSp>
        <p:nvGrpSpPr>
          <p:cNvPr id="16" name="グループ化 15">
            <a:extLst>
              <a:ext uri="{FF2B5EF4-FFF2-40B4-BE49-F238E27FC236}">
                <a16:creationId xmlns:a16="http://schemas.microsoft.com/office/drawing/2014/main" id="{C273EB57-31EA-2DC8-50A8-9EC133A9C76F}"/>
              </a:ext>
            </a:extLst>
          </p:cNvPr>
          <p:cNvGrpSpPr/>
          <p:nvPr/>
        </p:nvGrpSpPr>
        <p:grpSpPr>
          <a:xfrm>
            <a:off x="1763688" y="1263048"/>
            <a:ext cx="1978964" cy="3009322"/>
            <a:chOff x="1763688" y="1263048"/>
            <a:chExt cx="1978964" cy="3009322"/>
          </a:xfrm>
        </p:grpSpPr>
        <p:sp>
          <p:nvSpPr>
            <p:cNvPr id="17" name="テキスト ボックス 16">
              <a:extLst>
                <a:ext uri="{FF2B5EF4-FFF2-40B4-BE49-F238E27FC236}">
                  <a16:creationId xmlns:a16="http://schemas.microsoft.com/office/drawing/2014/main" id="{596A2950-D373-3A73-1EC5-7823C8D1AD05}"/>
                </a:ext>
              </a:extLst>
            </p:cNvPr>
            <p:cNvSpPr txBox="1"/>
            <p:nvPr/>
          </p:nvSpPr>
          <p:spPr>
            <a:xfrm>
              <a:off x="1763688" y="3090013"/>
              <a:ext cx="1978964" cy="584775"/>
            </a:xfrm>
            <a:prstGeom prst="rect">
              <a:avLst/>
            </a:prstGeom>
            <a:noFill/>
          </p:spPr>
          <p:txBody>
            <a:bodyPr wrap="square" rtlCol="0">
              <a:spAutoFit/>
            </a:bodyPr>
            <a:lstStyle/>
            <a:p>
              <a:pPr algn="ctr"/>
              <a:r>
                <a:rPr kumimoji="1" lang="en-US" altLang="ja-JP" sz="1600" b="1" dirty="0">
                  <a:latin typeface="+mn-ea"/>
                </a:rPr>
                <a:t>100</a:t>
              </a:r>
              <a:r>
                <a:rPr kumimoji="1" lang="ja-JP" altLang="en-US" sz="1600" b="1" dirty="0">
                  <a:latin typeface="+mn-ea"/>
                </a:rPr>
                <a:t>～</a:t>
              </a:r>
              <a:r>
                <a:rPr kumimoji="1" lang="en-US" altLang="ja-JP" sz="1600" b="1" dirty="0">
                  <a:latin typeface="+mn-ea"/>
                </a:rPr>
                <a:t>200</a:t>
              </a:r>
              <a:r>
                <a:rPr kumimoji="1" lang="ja-JP" altLang="en-US" sz="1600" b="1" dirty="0">
                  <a:latin typeface="+mn-ea"/>
                </a:rPr>
                <a:t>ミリ</a:t>
              </a:r>
              <a:endParaRPr kumimoji="1" lang="en-US" altLang="ja-JP" sz="1600" b="1" dirty="0">
                <a:latin typeface="+mn-ea"/>
              </a:endParaRPr>
            </a:p>
            <a:p>
              <a:pPr algn="ctr"/>
              <a:r>
                <a:rPr kumimoji="1" lang="ja-JP" altLang="en-US" sz="1600" b="1" dirty="0">
                  <a:latin typeface="+mn-ea"/>
                </a:rPr>
                <a:t>シーベルトの被ばく</a:t>
              </a:r>
            </a:p>
          </p:txBody>
        </p:sp>
        <p:sp>
          <p:nvSpPr>
            <p:cNvPr id="18" name="四角形: 角を丸くする 17">
              <a:extLst>
                <a:ext uri="{FF2B5EF4-FFF2-40B4-BE49-F238E27FC236}">
                  <a16:creationId xmlns:a16="http://schemas.microsoft.com/office/drawing/2014/main" id="{47B76E12-84C5-9561-F6AF-A36CCE749AC4}"/>
                </a:ext>
              </a:extLst>
            </p:cNvPr>
            <p:cNvSpPr/>
            <p:nvPr/>
          </p:nvSpPr>
          <p:spPr>
            <a:xfrm>
              <a:off x="1877196" y="1263048"/>
              <a:ext cx="1704998" cy="175620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descr="アイコン&#10;&#10;AI 生成コンテンツは誤りを含む可能性があります。">
              <a:extLst>
                <a:ext uri="{FF2B5EF4-FFF2-40B4-BE49-F238E27FC236}">
                  <a16:creationId xmlns:a16="http://schemas.microsoft.com/office/drawing/2014/main" id="{B1495486-0833-498F-773D-1888119F0EC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301221" y="2011742"/>
              <a:ext cx="818161" cy="838582"/>
            </a:xfrm>
            <a:prstGeom prst="rect">
              <a:avLst/>
            </a:prstGeom>
          </p:spPr>
        </p:pic>
        <p:grpSp>
          <p:nvGrpSpPr>
            <p:cNvPr id="20" name="グループ化 19">
              <a:extLst>
                <a:ext uri="{FF2B5EF4-FFF2-40B4-BE49-F238E27FC236}">
                  <a16:creationId xmlns:a16="http://schemas.microsoft.com/office/drawing/2014/main" id="{D00CBCF7-4340-544A-BD08-FCAE69FABA5B}"/>
                </a:ext>
              </a:extLst>
            </p:cNvPr>
            <p:cNvGrpSpPr/>
            <p:nvPr/>
          </p:nvGrpSpPr>
          <p:grpSpPr>
            <a:xfrm>
              <a:off x="2291407" y="1435929"/>
              <a:ext cx="827975" cy="512118"/>
              <a:chOff x="2771801" y="1871282"/>
              <a:chExt cx="1121423" cy="693621"/>
            </a:xfrm>
          </p:grpSpPr>
          <p:pic>
            <p:nvPicPr>
              <p:cNvPr id="22" name="図 21" descr="図形&#10;&#10;AI 生成コンテンツは誤りを含む可能性があります。">
                <a:extLst>
                  <a:ext uri="{FF2B5EF4-FFF2-40B4-BE49-F238E27FC236}">
                    <a16:creationId xmlns:a16="http://schemas.microsoft.com/office/drawing/2014/main" id="{57F1ECC3-B43A-1934-4367-A1738FD86A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flipH="1">
                <a:off x="2591536" y="2054049"/>
                <a:ext cx="681777" cy="321248"/>
              </a:xfrm>
              <a:prstGeom prst="rect">
                <a:avLst/>
              </a:prstGeom>
            </p:spPr>
          </p:pic>
          <p:pic>
            <p:nvPicPr>
              <p:cNvPr id="23" name="図 22" descr="図形&#10;&#10;AI 生成コンテンツは誤りを含む可能性があります。">
                <a:extLst>
                  <a:ext uri="{FF2B5EF4-FFF2-40B4-BE49-F238E27FC236}">
                    <a16:creationId xmlns:a16="http://schemas.microsoft.com/office/drawing/2014/main" id="{F618E1D9-A127-BE07-FFC0-A16D9BA341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flipH="1">
                <a:off x="2974987" y="2063391"/>
                <a:ext cx="681777" cy="321248"/>
              </a:xfrm>
              <a:prstGeom prst="rect">
                <a:avLst/>
              </a:prstGeom>
            </p:spPr>
          </p:pic>
          <p:pic>
            <p:nvPicPr>
              <p:cNvPr id="24" name="図 23" descr="図形&#10;&#10;AI 生成コンテンツは誤りを含む可能性があります。">
                <a:extLst>
                  <a:ext uri="{FF2B5EF4-FFF2-40B4-BE49-F238E27FC236}">
                    <a16:creationId xmlns:a16="http://schemas.microsoft.com/office/drawing/2014/main" id="{1DA5AF0F-7E01-A48D-D3EE-3209D9F45EE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flipH="1">
                <a:off x="3391711" y="2051547"/>
                <a:ext cx="681777" cy="321248"/>
              </a:xfrm>
              <a:prstGeom prst="rect">
                <a:avLst/>
              </a:prstGeom>
            </p:spPr>
          </p:pic>
        </p:grpSp>
        <p:sp>
          <p:nvSpPr>
            <p:cNvPr id="21" name="四角形: 角を丸くする 20">
              <a:extLst>
                <a:ext uri="{FF2B5EF4-FFF2-40B4-BE49-F238E27FC236}">
                  <a16:creationId xmlns:a16="http://schemas.microsoft.com/office/drawing/2014/main" id="{0A745627-0780-511E-E983-63524F17DFE4}"/>
                </a:ext>
              </a:extLst>
            </p:cNvPr>
            <p:cNvSpPr/>
            <p:nvPr/>
          </p:nvSpPr>
          <p:spPr>
            <a:xfrm>
              <a:off x="2130437" y="3710689"/>
              <a:ext cx="1227946" cy="561681"/>
            </a:xfrm>
            <a:prstGeom prst="roundRect">
              <a:avLst>
                <a:gd name="adj" fmla="val 0"/>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800"/>
                </a:lnSpc>
              </a:pPr>
              <a:r>
                <a:rPr kumimoji="1" lang="en-US" altLang="ja-JP" sz="1600" b="1" dirty="0">
                  <a:latin typeface="+mn-ea"/>
                </a:rPr>
                <a:t>1.08</a:t>
              </a:r>
              <a:r>
                <a:rPr kumimoji="1" lang="ja-JP" altLang="en-US" sz="1600" b="1" dirty="0">
                  <a:latin typeface="+mn-ea"/>
                </a:rPr>
                <a:t>倍</a:t>
              </a:r>
            </a:p>
          </p:txBody>
        </p:sp>
      </p:grpSp>
      <p:pic>
        <p:nvPicPr>
          <p:cNvPr id="26" name="図 25" descr="図形&#10;&#10;AI 生成コンテンツは誤りを含む可能性があります。">
            <a:extLst>
              <a:ext uri="{FF2B5EF4-FFF2-40B4-BE49-F238E27FC236}">
                <a16:creationId xmlns:a16="http://schemas.microsoft.com/office/drawing/2014/main" id="{CA42F3A9-82A0-B9CA-170B-2A876B9AEF8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38968" y="1484202"/>
            <a:ext cx="796878" cy="442870"/>
          </a:xfrm>
          <a:prstGeom prst="rect">
            <a:avLst/>
          </a:prstGeom>
        </p:spPr>
      </p:pic>
      <p:pic>
        <p:nvPicPr>
          <p:cNvPr id="27" name="図 26" descr="黒い背景と白い文字&#10;&#10;AI 生成コンテンツは誤りを含む可能性があります。">
            <a:extLst>
              <a:ext uri="{FF2B5EF4-FFF2-40B4-BE49-F238E27FC236}">
                <a16:creationId xmlns:a16="http://schemas.microsoft.com/office/drawing/2014/main" id="{B5EBCFEF-F178-C45D-022D-EE27B854610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71125" y="2072893"/>
            <a:ext cx="695789" cy="777432"/>
          </a:xfrm>
          <a:prstGeom prst="rect">
            <a:avLst/>
          </a:prstGeom>
        </p:spPr>
      </p:pic>
      <p:sp>
        <p:nvSpPr>
          <p:cNvPr id="28" name="テキスト ボックス 27">
            <a:extLst>
              <a:ext uri="{FF2B5EF4-FFF2-40B4-BE49-F238E27FC236}">
                <a16:creationId xmlns:a16="http://schemas.microsoft.com/office/drawing/2014/main" id="{E0697672-E57A-754C-7A5F-2C597F565D90}"/>
              </a:ext>
            </a:extLst>
          </p:cNvPr>
          <p:cNvSpPr txBox="1"/>
          <p:nvPr/>
        </p:nvSpPr>
        <p:spPr>
          <a:xfrm>
            <a:off x="7383886" y="3088889"/>
            <a:ext cx="1652610" cy="338554"/>
          </a:xfrm>
          <a:prstGeom prst="rect">
            <a:avLst/>
          </a:prstGeom>
          <a:noFill/>
        </p:spPr>
        <p:txBody>
          <a:bodyPr wrap="square" rtlCol="0">
            <a:spAutoFit/>
          </a:bodyPr>
          <a:lstStyle/>
          <a:p>
            <a:pPr algn="ctr"/>
            <a:r>
              <a:rPr kumimoji="1" lang="ja-JP" altLang="en-US" sz="1600" b="1" dirty="0">
                <a:latin typeface="+mn-ea"/>
              </a:rPr>
              <a:t>喫煙</a:t>
            </a:r>
          </a:p>
        </p:txBody>
      </p:sp>
      <p:sp>
        <p:nvSpPr>
          <p:cNvPr id="29" name="テキスト ボックス 28">
            <a:extLst>
              <a:ext uri="{FF2B5EF4-FFF2-40B4-BE49-F238E27FC236}">
                <a16:creationId xmlns:a16="http://schemas.microsoft.com/office/drawing/2014/main" id="{7359875B-915E-3AC8-AA98-B1B0EB05993C}"/>
              </a:ext>
            </a:extLst>
          </p:cNvPr>
          <p:cNvSpPr txBox="1"/>
          <p:nvPr/>
        </p:nvSpPr>
        <p:spPr>
          <a:xfrm>
            <a:off x="7689758" y="3859491"/>
            <a:ext cx="1008576" cy="338554"/>
          </a:xfrm>
          <a:prstGeom prst="rect">
            <a:avLst/>
          </a:prstGeom>
          <a:noFill/>
        </p:spPr>
        <p:txBody>
          <a:bodyPr wrap="square" rtlCol="0">
            <a:spAutoFit/>
          </a:bodyPr>
          <a:lstStyle/>
          <a:p>
            <a:pPr algn="ctr"/>
            <a:r>
              <a:rPr kumimoji="1" lang="ja-JP" altLang="en-US" sz="1600" b="1" dirty="0">
                <a:latin typeface="+mn-ea"/>
              </a:rPr>
              <a:t>大量飲酒</a:t>
            </a:r>
          </a:p>
        </p:txBody>
      </p:sp>
      <p:sp>
        <p:nvSpPr>
          <p:cNvPr id="30" name="四角形: 角を丸くする 29">
            <a:extLst>
              <a:ext uri="{FF2B5EF4-FFF2-40B4-BE49-F238E27FC236}">
                <a16:creationId xmlns:a16="http://schemas.microsoft.com/office/drawing/2014/main" id="{0F815ACC-AD6F-8606-02CC-28CB2B5545D9}"/>
              </a:ext>
            </a:extLst>
          </p:cNvPr>
          <p:cNvSpPr/>
          <p:nvPr/>
        </p:nvSpPr>
        <p:spPr>
          <a:xfrm>
            <a:off x="7621698" y="3431255"/>
            <a:ext cx="1227946" cy="404664"/>
          </a:xfrm>
          <a:prstGeom prst="roundRect">
            <a:avLst>
              <a:gd name="adj" fmla="val 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800"/>
              </a:lnSpc>
            </a:pPr>
            <a:r>
              <a:rPr kumimoji="1" lang="en-US" altLang="ja-JP" sz="1600" b="1" dirty="0">
                <a:latin typeface="+mn-ea"/>
              </a:rPr>
              <a:t>1.6</a:t>
            </a:r>
            <a:r>
              <a:rPr kumimoji="1" lang="ja-JP" altLang="en-US" sz="1600" b="1" dirty="0">
                <a:latin typeface="+mn-ea"/>
              </a:rPr>
              <a:t>倍</a:t>
            </a:r>
          </a:p>
        </p:txBody>
      </p:sp>
      <p:sp>
        <p:nvSpPr>
          <p:cNvPr id="31" name="四角形: 角を丸くする 30">
            <a:extLst>
              <a:ext uri="{FF2B5EF4-FFF2-40B4-BE49-F238E27FC236}">
                <a16:creationId xmlns:a16="http://schemas.microsoft.com/office/drawing/2014/main" id="{5130C4EB-314F-2EFC-7B88-A45A47B38B67}"/>
              </a:ext>
            </a:extLst>
          </p:cNvPr>
          <p:cNvSpPr/>
          <p:nvPr/>
        </p:nvSpPr>
        <p:spPr>
          <a:xfrm>
            <a:off x="7629613" y="4187128"/>
            <a:ext cx="1227946" cy="404664"/>
          </a:xfrm>
          <a:prstGeom prst="roundRect">
            <a:avLst>
              <a:gd name="adj" fmla="val 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800"/>
              </a:lnSpc>
            </a:pPr>
            <a:r>
              <a:rPr kumimoji="1" lang="en-US" altLang="ja-JP" sz="1600" b="1" dirty="0">
                <a:latin typeface="+mn-ea"/>
              </a:rPr>
              <a:t>1.6</a:t>
            </a:r>
            <a:r>
              <a:rPr kumimoji="1" lang="ja-JP" altLang="en-US" sz="1600" b="1" dirty="0">
                <a:latin typeface="+mn-ea"/>
              </a:rPr>
              <a:t>倍</a:t>
            </a:r>
          </a:p>
        </p:txBody>
      </p:sp>
      <p:grpSp>
        <p:nvGrpSpPr>
          <p:cNvPr id="32" name="グループ化 31">
            <a:extLst>
              <a:ext uri="{FF2B5EF4-FFF2-40B4-BE49-F238E27FC236}">
                <a16:creationId xmlns:a16="http://schemas.microsoft.com/office/drawing/2014/main" id="{3D286AC0-B93F-664C-9FCD-D3242018CD10}"/>
              </a:ext>
            </a:extLst>
          </p:cNvPr>
          <p:cNvGrpSpPr/>
          <p:nvPr/>
        </p:nvGrpSpPr>
        <p:grpSpPr>
          <a:xfrm>
            <a:off x="3693308" y="1259301"/>
            <a:ext cx="1712222" cy="3013070"/>
            <a:chOff x="3693308" y="1259301"/>
            <a:chExt cx="1712222" cy="3013070"/>
          </a:xfrm>
        </p:grpSpPr>
        <p:sp>
          <p:nvSpPr>
            <p:cNvPr id="33" name="テキスト ボックス 32">
              <a:extLst>
                <a:ext uri="{FF2B5EF4-FFF2-40B4-BE49-F238E27FC236}">
                  <a16:creationId xmlns:a16="http://schemas.microsoft.com/office/drawing/2014/main" id="{4EED5A54-7371-A144-4FDB-4F2DD04E2F3F}"/>
                </a:ext>
              </a:extLst>
            </p:cNvPr>
            <p:cNvSpPr txBox="1"/>
            <p:nvPr/>
          </p:nvSpPr>
          <p:spPr>
            <a:xfrm>
              <a:off x="3738470" y="3120158"/>
              <a:ext cx="1667060" cy="584775"/>
            </a:xfrm>
            <a:prstGeom prst="rect">
              <a:avLst/>
            </a:prstGeom>
            <a:noFill/>
          </p:spPr>
          <p:txBody>
            <a:bodyPr wrap="square" rtlCol="0">
              <a:spAutoFit/>
            </a:bodyPr>
            <a:lstStyle/>
            <a:p>
              <a:pPr algn="ctr"/>
              <a:r>
                <a:rPr kumimoji="1" lang="ja-JP" altLang="en-US" sz="1600" b="1" dirty="0"/>
                <a:t>高塩分食品の</a:t>
              </a:r>
              <a:endParaRPr kumimoji="1" lang="en-US" altLang="ja-JP" sz="1600" b="1" dirty="0"/>
            </a:p>
            <a:p>
              <a:pPr algn="ctr"/>
              <a:r>
                <a:rPr kumimoji="1" lang="ja-JP" altLang="en-US" sz="1600" b="1" dirty="0"/>
                <a:t>継続摂取</a:t>
              </a:r>
            </a:p>
          </p:txBody>
        </p:sp>
        <p:sp>
          <p:nvSpPr>
            <p:cNvPr id="34" name="四角形: 角を丸くする 33">
              <a:extLst>
                <a:ext uri="{FF2B5EF4-FFF2-40B4-BE49-F238E27FC236}">
                  <a16:creationId xmlns:a16="http://schemas.microsoft.com/office/drawing/2014/main" id="{F4B8F255-F765-7DA5-4EA1-AE1A35A61756}"/>
                </a:ext>
              </a:extLst>
            </p:cNvPr>
            <p:cNvSpPr/>
            <p:nvPr/>
          </p:nvSpPr>
          <p:spPr>
            <a:xfrm>
              <a:off x="3693308" y="1259301"/>
              <a:ext cx="1704998" cy="175620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四角形: 角を丸くする 34">
              <a:extLst>
                <a:ext uri="{FF2B5EF4-FFF2-40B4-BE49-F238E27FC236}">
                  <a16:creationId xmlns:a16="http://schemas.microsoft.com/office/drawing/2014/main" id="{706A2D5F-BF49-8F25-0D27-32A6E184D73B}"/>
                </a:ext>
              </a:extLst>
            </p:cNvPr>
            <p:cNvSpPr/>
            <p:nvPr/>
          </p:nvSpPr>
          <p:spPr>
            <a:xfrm>
              <a:off x="3995689" y="3725625"/>
              <a:ext cx="1227946" cy="546746"/>
            </a:xfrm>
            <a:prstGeom prst="roundRect">
              <a:avLst>
                <a:gd name="adj" fmla="val 0"/>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800"/>
                </a:lnSpc>
              </a:pPr>
              <a:r>
                <a:rPr kumimoji="1" lang="en-US" altLang="ja-JP" sz="1600" b="1" dirty="0">
                  <a:latin typeface="+mn-ea"/>
                </a:rPr>
                <a:t>1.11</a:t>
              </a:r>
              <a:r>
                <a:rPr kumimoji="1" lang="ja-JP" altLang="en-US" sz="1600" b="1" dirty="0">
                  <a:latin typeface="+mn-ea"/>
                </a:rPr>
                <a:t>～</a:t>
              </a:r>
              <a:endParaRPr kumimoji="1" lang="en-US" altLang="ja-JP" sz="1600" b="1" dirty="0">
                <a:latin typeface="+mn-ea"/>
              </a:endParaRPr>
            </a:p>
            <a:p>
              <a:pPr algn="r">
                <a:lnSpc>
                  <a:spcPts val="1800"/>
                </a:lnSpc>
              </a:pPr>
              <a:r>
                <a:rPr kumimoji="1" lang="en-US" altLang="ja-JP" sz="1600" b="1" dirty="0">
                  <a:latin typeface="+mn-ea"/>
                </a:rPr>
                <a:t>1.15</a:t>
              </a:r>
              <a:r>
                <a:rPr kumimoji="1" lang="ja-JP" altLang="en-US" sz="1600" b="1" dirty="0">
                  <a:latin typeface="+mn-ea"/>
                </a:rPr>
                <a:t>倍</a:t>
              </a:r>
            </a:p>
          </p:txBody>
        </p:sp>
        <p:pic>
          <p:nvPicPr>
            <p:cNvPr id="36" name="図 35" descr="図形&#10;&#10;AI 生成コンテンツは誤りを含む可能性があります。">
              <a:extLst>
                <a:ext uri="{FF2B5EF4-FFF2-40B4-BE49-F238E27FC236}">
                  <a16:creationId xmlns:a16="http://schemas.microsoft.com/office/drawing/2014/main" id="{B032EAFB-7398-0564-AF46-1598F23EF0E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57357" y="2048099"/>
              <a:ext cx="434772" cy="786757"/>
            </a:xfrm>
            <a:prstGeom prst="rect">
              <a:avLst/>
            </a:prstGeom>
          </p:spPr>
        </p:pic>
        <p:pic>
          <p:nvPicPr>
            <p:cNvPr id="37" name="図 36" descr="図形&#10;&#10;AI 生成コンテンツは誤りを含む可能性があります。">
              <a:extLst>
                <a:ext uri="{FF2B5EF4-FFF2-40B4-BE49-F238E27FC236}">
                  <a16:creationId xmlns:a16="http://schemas.microsoft.com/office/drawing/2014/main" id="{453EBF0D-3703-BEF8-B814-2793D7CA1D7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872923" y="1466559"/>
              <a:ext cx="1128470" cy="1012402"/>
            </a:xfrm>
            <a:prstGeom prst="rect">
              <a:avLst/>
            </a:prstGeom>
          </p:spPr>
        </p:pic>
      </p:grpSp>
      <p:grpSp>
        <p:nvGrpSpPr>
          <p:cNvPr id="38" name="グループ化 37">
            <a:extLst>
              <a:ext uri="{FF2B5EF4-FFF2-40B4-BE49-F238E27FC236}">
                <a16:creationId xmlns:a16="http://schemas.microsoft.com/office/drawing/2014/main" id="{07E631DE-3FD0-9D92-C418-C05F62D97E1C}"/>
              </a:ext>
            </a:extLst>
          </p:cNvPr>
          <p:cNvGrpSpPr/>
          <p:nvPr/>
        </p:nvGrpSpPr>
        <p:grpSpPr>
          <a:xfrm>
            <a:off x="10791" y="1263049"/>
            <a:ext cx="1848866" cy="3016334"/>
            <a:chOff x="10791" y="1263049"/>
            <a:chExt cx="1848866" cy="3016334"/>
          </a:xfrm>
        </p:grpSpPr>
        <p:sp>
          <p:nvSpPr>
            <p:cNvPr id="39" name="テキスト ボックス 38">
              <a:extLst>
                <a:ext uri="{FF2B5EF4-FFF2-40B4-BE49-F238E27FC236}">
                  <a16:creationId xmlns:a16="http://schemas.microsoft.com/office/drawing/2014/main" id="{3F669CBB-73B9-35EB-E6B8-A5E3061B07D4}"/>
                </a:ext>
              </a:extLst>
            </p:cNvPr>
            <p:cNvSpPr txBox="1"/>
            <p:nvPr/>
          </p:nvSpPr>
          <p:spPr>
            <a:xfrm>
              <a:off x="10791" y="3110503"/>
              <a:ext cx="1848866" cy="338554"/>
            </a:xfrm>
            <a:prstGeom prst="rect">
              <a:avLst/>
            </a:prstGeom>
            <a:noFill/>
          </p:spPr>
          <p:txBody>
            <a:bodyPr wrap="square" rtlCol="0">
              <a:spAutoFit/>
            </a:bodyPr>
            <a:lstStyle/>
            <a:p>
              <a:pPr algn="ctr"/>
              <a:r>
                <a:rPr kumimoji="1" lang="ja-JP" altLang="en-US" sz="1600" b="1" dirty="0"/>
                <a:t>野菜不足の食生活</a:t>
              </a:r>
            </a:p>
          </p:txBody>
        </p:sp>
        <p:sp>
          <p:nvSpPr>
            <p:cNvPr id="40" name="四角形: 角を丸くする 39">
              <a:extLst>
                <a:ext uri="{FF2B5EF4-FFF2-40B4-BE49-F238E27FC236}">
                  <a16:creationId xmlns:a16="http://schemas.microsoft.com/office/drawing/2014/main" id="{F936847C-821B-78F5-973E-39084780BF8D}"/>
                </a:ext>
              </a:extLst>
            </p:cNvPr>
            <p:cNvSpPr/>
            <p:nvPr/>
          </p:nvSpPr>
          <p:spPr>
            <a:xfrm>
              <a:off x="61084" y="1263049"/>
              <a:ext cx="1704998" cy="175620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四角形: 角を丸くする 40">
              <a:extLst>
                <a:ext uri="{FF2B5EF4-FFF2-40B4-BE49-F238E27FC236}">
                  <a16:creationId xmlns:a16="http://schemas.microsoft.com/office/drawing/2014/main" id="{756529AB-9230-BF2A-D1E0-21A367C52E4E}"/>
                </a:ext>
              </a:extLst>
            </p:cNvPr>
            <p:cNvSpPr/>
            <p:nvPr/>
          </p:nvSpPr>
          <p:spPr>
            <a:xfrm>
              <a:off x="336252" y="3717702"/>
              <a:ext cx="1227946" cy="561681"/>
            </a:xfrm>
            <a:prstGeom prst="roundRect">
              <a:avLst>
                <a:gd name="adj" fmla="val 0"/>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800"/>
                </a:lnSpc>
              </a:pPr>
              <a:r>
                <a:rPr kumimoji="1" lang="en-US" altLang="ja-JP" sz="1600" b="1" dirty="0">
                  <a:latin typeface="+mn-ea"/>
                </a:rPr>
                <a:t>1.06</a:t>
              </a:r>
              <a:r>
                <a:rPr kumimoji="1" lang="ja-JP" altLang="en-US" sz="1600" b="1" dirty="0">
                  <a:latin typeface="+mn-ea"/>
                </a:rPr>
                <a:t>倍</a:t>
              </a:r>
            </a:p>
          </p:txBody>
        </p:sp>
        <p:pic>
          <p:nvPicPr>
            <p:cNvPr id="42" name="図 41" descr="光 が含まれている画像&#10;&#10;AI 生成コンテンツは誤りを含む可能性があります。">
              <a:extLst>
                <a:ext uri="{FF2B5EF4-FFF2-40B4-BE49-F238E27FC236}">
                  <a16:creationId xmlns:a16="http://schemas.microsoft.com/office/drawing/2014/main" id="{2BC8C4F2-A8E4-AD86-B003-5A901A94F5A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7743" y="1948048"/>
              <a:ext cx="592686" cy="679801"/>
            </a:xfrm>
            <a:prstGeom prst="rect">
              <a:avLst/>
            </a:prstGeom>
          </p:spPr>
        </p:pic>
        <p:pic>
          <p:nvPicPr>
            <p:cNvPr id="43" name="図 42" descr="図形&#10;&#10;AI 生成コンテンツは誤りを含む可能性があります。">
              <a:extLst>
                <a:ext uri="{FF2B5EF4-FFF2-40B4-BE49-F238E27FC236}">
                  <a16:creationId xmlns:a16="http://schemas.microsoft.com/office/drawing/2014/main" id="{6CDA65C3-6695-A178-E008-1E67D3B0761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69295" y="1807249"/>
              <a:ext cx="344724" cy="445423"/>
            </a:xfrm>
            <a:prstGeom prst="rect">
              <a:avLst/>
            </a:prstGeom>
          </p:spPr>
        </p:pic>
      </p:grpSp>
      <p:sp>
        <p:nvSpPr>
          <p:cNvPr id="45" name="テキスト ボックス 44">
            <a:extLst>
              <a:ext uri="{FF2B5EF4-FFF2-40B4-BE49-F238E27FC236}">
                <a16:creationId xmlns:a16="http://schemas.microsoft.com/office/drawing/2014/main" id="{1F0B0587-E271-A3B0-958D-995A965FBB38}"/>
              </a:ext>
            </a:extLst>
          </p:cNvPr>
          <p:cNvSpPr txBox="1"/>
          <p:nvPr/>
        </p:nvSpPr>
        <p:spPr>
          <a:xfrm>
            <a:off x="214433" y="5351477"/>
            <a:ext cx="8822063" cy="1042465"/>
          </a:xfrm>
          <a:prstGeom prst="rect">
            <a:avLst/>
          </a:prstGeom>
          <a:noFill/>
          <a:effectLst/>
        </p:spPr>
        <p:txBody>
          <a:bodyPr wrap="square" rtlCol="0">
            <a:spAutoFit/>
          </a:bodyPr>
          <a:lstStyle/>
          <a:p>
            <a:pPr>
              <a:lnSpc>
                <a:spcPts val="2600"/>
              </a:lnSpc>
            </a:pPr>
            <a:r>
              <a:rPr kumimoji="1" lang="ja-JP" altLang="en-US" spc="-100" dirty="0">
                <a:latin typeface="+mn-ea"/>
              </a:rPr>
              <a:t>国立がん研究センターが公表している資料によると、</a:t>
            </a:r>
            <a:r>
              <a:rPr kumimoji="1" lang="en-US" altLang="ja-JP" spc="-100" dirty="0">
                <a:latin typeface="+mn-ea"/>
              </a:rPr>
              <a:t>100</a:t>
            </a:r>
            <a:r>
              <a:rPr kumimoji="1" lang="ja-JP" altLang="en-US" spc="-100" dirty="0">
                <a:latin typeface="+mn-ea"/>
              </a:rPr>
              <a:t>～</a:t>
            </a:r>
            <a:r>
              <a:rPr kumimoji="1" lang="en-US" altLang="ja-JP" spc="-100" dirty="0">
                <a:latin typeface="+mn-ea"/>
              </a:rPr>
              <a:t>200</a:t>
            </a:r>
            <a:r>
              <a:rPr kumimoji="1" lang="ja-JP" altLang="en-US" spc="-100" dirty="0">
                <a:latin typeface="+mn-ea"/>
              </a:rPr>
              <a:t>ミリシーベルト被ばくした</a:t>
            </a:r>
            <a:endParaRPr kumimoji="1" lang="en-US" altLang="ja-JP" spc="-100" dirty="0">
              <a:latin typeface="+mn-ea"/>
            </a:endParaRPr>
          </a:p>
          <a:p>
            <a:pPr>
              <a:lnSpc>
                <a:spcPts val="2600"/>
              </a:lnSpc>
            </a:pPr>
            <a:r>
              <a:rPr kumimoji="1" lang="ja-JP" altLang="en-US" spc="30" dirty="0">
                <a:latin typeface="+mn-ea"/>
              </a:rPr>
              <a:t>場合のがんになるリスクは</a:t>
            </a:r>
            <a:r>
              <a:rPr kumimoji="1" lang="en-US" altLang="ja-JP" spc="30" dirty="0">
                <a:latin typeface="+mn-ea"/>
              </a:rPr>
              <a:t>1.08</a:t>
            </a:r>
            <a:r>
              <a:rPr kumimoji="1" lang="ja-JP" altLang="en-US" spc="30" dirty="0">
                <a:latin typeface="+mn-ea"/>
              </a:rPr>
              <a:t>倍です。これは野菜不足の食生活を送っている場合、</a:t>
            </a:r>
            <a:endParaRPr kumimoji="1" lang="en-US" altLang="ja-JP" spc="30" dirty="0">
              <a:latin typeface="+mn-ea"/>
            </a:endParaRPr>
          </a:p>
          <a:p>
            <a:pPr>
              <a:lnSpc>
                <a:spcPts val="2600"/>
              </a:lnSpc>
            </a:pPr>
            <a:r>
              <a:rPr kumimoji="1" lang="ja-JP" altLang="en-US" dirty="0">
                <a:latin typeface="+mn-ea"/>
              </a:rPr>
              <a:t>塩分の高い食品を食べ続けた場合のリスクと同じ程度となっています。</a:t>
            </a:r>
            <a:endParaRPr kumimoji="1" lang="en-US" altLang="ja-JP" dirty="0">
              <a:latin typeface="+mn-ea"/>
            </a:endParaRPr>
          </a:p>
        </p:txBody>
      </p:sp>
      <p:sp>
        <p:nvSpPr>
          <p:cNvPr id="3" name="テキスト ボックス 2">
            <a:extLst>
              <a:ext uri="{FF2B5EF4-FFF2-40B4-BE49-F238E27FC236}">
                <a16:creationId xmlns:a16="http://schemas.microsoft.com/office/drawing/2014/main" id="{3468875B-3BC1-0AE2-0395-00B5DE8F1AF7}"/>
              </a:ext>
            </a:extLst>
          </p:cNvPr>
          <p:cNvSpPr txBox="1"/>
          <p:nvPr/>
        </p:nvSpPr>
        <p:spPr>
          <a:xfrm>
            <a:off x="179512" y="292586"/>
            <a:ext cx="6048672" cy="400110"/>
          </a:xfrm>
          <a:prstGeom prst="rect">
            <a:avLst/>
          </a:prstGeom>
          <a:noFill/>
        </p:spPr>
        <p:txBody>
          <a:bodyPr wrap="square" rtlCol="0">
            <a:spAutoFit/>
          </a:bodyPr>
          <a:lstStyle/>
          <a:p>
            <a:r>
              <a:rPr kumimoji="1" lang="ja-JP" altLang="en-US" sz="2000" b="1" spc="200" dirty="0">
                <a:latin typeface="+mn-ea"/>
              </a:rPr>
              <a:t>がん</a:t>
            </a:r>
            <a:r>
              <a:rPr kumimoji="1" lang="en-US" altLang="ja-JP" sz="2000" b="1" spc="200" baseline="30000" dirty="0">
                <a:latin typeface="+mn-ea"/>
              </a:rPr>
              <a:t>※</a:t>
            </a:r>
            <a:r>
              <a:rPr kumimoji="1" lang="ja-JP" altLang="en-US" sz="2000" b="1" spc="200" dirty="0">
                <a:latin typeface="+mn-ea"/>
              </a:rPr>
              <a:t>のリスク比較 </a:t>
            </a:r>
            <a:r>
              <a:rPr kumimoji="1" lang="ja-JP" altLang="en-US" sz="1200" b="1" dirty="0">
                <a:latin typeface="+mn-ea"/>
              </a:rPr>
              <a:t>（全身に一回被ばくした場合の量による比較）</a:t>
            </a:r>
            <a:endParaRPr kumimoji="1" lang="en-US" altLang="ja-JP" sz="2000" b="1" dirty="0">
              <a:latin typeface="+mn-ea"/>
            </a:endParaRPr>
          </a:p>
        </p:txBody>
      </p:sp>
      <p:sp>
        <p:nvSpPr>
          <p:cNvPr id="44" name="テキスト ボックス 43">
            <a:extLst>
              <a:ext uri="{FF2B5EF4-FFF2-40B4-BE49-F238E27FC236}">
                <a16:creationId xmlns:a16="http://schemas.microsoft.com/office/drawing/2014/main" id="{2746AE4A-662B-5EF3-8488-F3D82AFFCE5D}"/>
              </a:ext>
            </a:extLst>
          </p:cNvPr>
          <p:cNvSpPr txBox="1"/>
          <p:nvPr/>
        </p:nvSpPr>
        <p:spPr>
          <a:xfrm>
            <a:off x="5796136" y="403168"/>
            <a:ext cx="1396871" cy="246221"/>
          </a:xfrm>
          <a:prstGeom prst="rect">
            <a:avLst/>
          </a:prstGeom>
          <a:noFill/>
        </p:spPr>
        <p:txBody>
          <a:bodyPr wrap="square" rtlCol="0">
            <a:spAutoFit/>
          </a:bodyPr>
          <a:lstStyle/>
          <a:p>
            <a:r>
              <a:rPr kumimoji="1" lang="en-US" altLang="ja-JP" sz="1000" b="1" dirty="0">
                <a:latin typeface="+mn-ea"/>
              </a:rPr>
              <a:t>※</a:t>
            </a:r>
            <a:r>
              <a:rPr kumimoji="1" lang="ja-JP" altLang="en-US" sz="1000" b="1" dirty="0">
                <a:latin typeface="+mn-ea"/>
              </a:rPr>
              <a:t>血液のがんを除く</a:t>
            </a:r>
          </a:p>
        </p:txBody>
      </p:sp>
    </p:spTree>
    <p:extLst>
      <p:ext uri="{BB962C8B-B14F-4D97-AF65-F5344CB8AC3E}">
        <p14:creationId xmlns:p14="http://schemas.microsoft.com/office/powerpoint/2010/main" val="84598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アプリケーション が含まれている画像&#10;&#10;AI 生成コンテンツは誤りを含む可能性があります。">
            <a:extLst>
              <a:ext uri="{FF2B5EF4-FFF2-40B4-BE49-F238E27FC236}">
                <a16:creationId xmlns:a16="http://schemas.microsoft.com/office/drawing/2014/main" id="{9359BC97-6F54-EB16-223C-6BDBA6966203}"/>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7164288" y="4293096"/>
            <a:ext cx="991886" cy="1728193"/>
          </a:xfrm>
          <a:prstGeom prst="rect">
            <a:avLst/>
          </a:prstGeom>
        </p:spPr>
      </p:pic>
      <p:sp>
        <p:nvSpPr>
          <p:cNvPr id="5" name="テキスト ボックス 4">
            <a:extLst>
              <a:ext uri="{FF2B5EF4-FFF2-40B4-BE49-F238E27FC236}">
                <a16:creationId xmlns:a16="http://schemas.microsoft.com/office/drawing/2014/main" id="{54846248-6942-D650-42D8-3C9E106152F1}"/>
              </a:ext>
            </a:extLst>
          </p:cNvPr>
          <p:cNvSpPr txBox="1"/>
          <p:nvPr/>
        </p:nvSpPr>
        <p:spPr>
          <a:xfrm>
            <a:off x="395536" y="395538"/>
            <a:ext cx="8064896" cy="3591752"/>
          </a:xfrm>
          <a:prstGeom prst="rect">
            <a:avLst/>
          </a:prstGeom>
          <a:noFill/>
        </p:spPr>
        <p:txBody>
          <a:bodyPr wrap="square" rtlCol="0">
            <a:spAutoFit/>
          </a:bodyPr>
          <a:lstStyle/>
          <a:p>
            <a:pPr>
              <a:lnSpc>
                <a:spcPts val="4000"/>
              </a:lnSpc>
            </a:pPr>
            <a:r>
              <a:rPr kumimoji="1" lang="ja-JP" altLang="en-US" sz="2000" dirty="0">
                <a:latin typeface="+mn-ea"/>
              </a:rPr>
              <a:t>私たちは、いつも自然環境から放射線を受けています。</a:t>
            </a:r>
          </a:p>
          <a:p>
            <a:pPr>
              <a:lnSpc>
                <a:spcPts val="4000"/>
              </a:lnSpc>
            </a:pPr>
            <a:r>
              <a:rPr kumimoji="1" lang="ja-JP" altLang="en-US" sz="2000" dirty="0">
                <a:latin typeface="+mn-ea"/>
              </a:rPr>
              <a:t>医療機関での検査や治療、そして皆さんの職場でも、</a:t>
            </a:r>
          </a:p>
          <a:p>
            <a:pPr>
              <a:lnSpc>
                <a:spcPts val="4000"/>
              </a:lnSpc>
            </a:pPr>
            <a:r>
              <a:rPr kumimoji="1" lang="ja-JP" altLang="en-US" sz="2000" dirty="0">
                <a:latin typeface="+mn-ea"/>
              </a:rPr>
              <a:t>放射線は利用されています。</a:t>
            </a:r>
          </a:p>
          <a:p>
            <a:pPr>
              <a:lnSpc>
                <a:spcPts val="4000"/>
              </a:lnSpc>
            </a:pPr>
            <a:r>
              <a:rPr kumimoji="1" lang="ja-JP" altLang="en-US" sz="2000" dirty="0">
                <a:latin typeface="+mn-ea"/>
              </a:rPr>
              <a:t>放射線を受ける量をできるだけ少なくすることは大切ですが、</a:t>
            </a:r>
          </a:p>
          <a:p>
            <a:pPr>
              <a:lnSpc>
                <a:spcPts val="4000"/>
              </a:lnSpc>
            </a:pPr>
            <a:r>
              <a:rPr kumimoji="1" lang="ja-JP" altLang="en-US" sz="2000" dirty="0">
                <a:latin typeface="+mn-ea"/>
              </a:rPr>
              <a:t>必要以上におそれることはありません。</a:t>
            </a:r>
          </a:p>
          <a:p>
            <a:pPr>
              <a:lnSpc>
                <a:spcPts val="4000"/>
              </a:lnSpc>
            </a:pPr>
            <a:r>
              <a:rPr kumimoji="1" lang="ja-JP" altLang="en-US" sz="2000" dirty="0">
                <a:latin typeface="+mn-ea"/>
              </a:rPr>
              <a:t>放射線がどういうものなのかを理解した上で、</a:t>
            </a:r>
          </a:p>
          <a:p>
            <a:pPr>
              <a:lnSpc>
                <a:spcPts val="4000"/>
              </a:lnSpc>
            </a:pPr>
            <a:r>
              <a:rPr kumimoji="1" lang="ja-JP" altLang="en-US" sz="2000" dirty="0">
                <a:latin typeface="+mn-ea"/>
              </a:rPr>
              <a:t>エックス線装置を正しく使用しましょう。</a:t>
            </a:r>
          </a:p>
        </p:txBody>
      </p:sp>
    </p:spTree>
    <p:extLst>
      <p:ext uri="{BB962C8B-B14F-4D97-AF65-F5344CB8AC3E}">
        <p14:creationId xmlns:p14="http://schemas.microsoft.com/office/powerpoint/2010/main" val="4060763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59A48B23-E66A-EB2B-8470-D16D0A53DC8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80672" y="3806912"/>
            <a:ext cx="3148559" cy="2368455"/>
          </a:xfrm>
          <a:prstGeom prst="rect">
            <a:avLst/>
          </a:prstGeom>
          <a:effectLst>
            <a:outerShdw blurRad="63500" sx="102000" sy="102000" algn="ctr" rotWithShape="0">
              <a:prstClr val="black">
                <a:alpha val="40000"/>
              </a:prstClr>
            </a:outerShdw>
          </a:effectLst>
        </p:spPr>
      </p:pic>
      <p:pic>
        <p:nvPicPr>
          <p:cNvPr id="6" name="図 5" descr="アイコン&#10;&#10;AI 生成コンテンツは誤りを含む可能性があります。">
            <a:extLst>
              <a:ext uri="{FF2B5EF4-FFF2-40B4-BE49-F238E27FC236}">
                <a16:creationId xmlns:a16="http://schemas.microsoft.com/office/drawing/2014/main" id="{4EE47423-C2BE-09F0-E921-E8E2E1A7AA9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794462" y="5656614"/>
            <a:ext cx="939754" cy="868730"/>
          </a:xfrm>
          <a:prstGeom prst="rect">
            <a:avLst/>
          </a:prstGeom>
        </p:spPr>
      </p:pic>
      <p:sp>
        <p:nvSpPr>
          <p:cNvPr id="4" name="テキスト ボックス 3">
            <a:extLst>
              <a:ext uri="{FF2B5EF4-FFF2-40B4-BE49-F238E27FC236}">
                <a16:creationId xmlns:a16="http://schemas.microsoft.com/office/drawing/2014/main" id="{D76E0545-C2AE-E565-BA5D-3C6C7C079C6C}"/>
              </a:ext>
            </a:extLst>
          </p:cNvPr>
          <p:cNvSpPr txBox="1"/>
          <p:nvPr/>
        </p:nvSpPr>
        <p:spPr>
          <a:xfrm>
            <a:off x="395536" y="395538"/>
            <a:ext cx="6768752" cy="3591752"/>
          </a:xfrm>
          <a:prstGeom prst="rect">
            <a:avLst/>
          </a:prstGeom>
          <a:noFill/>
        </p:spPr>
        <p:txBody>
          <a:bodyPr wrap="square" rtlCol="0">
            <a:spAutoFit/>
          </a:bodyPr>
          <a:lstStyle/>
          <a:p>
            <a:pPr>
              <a:lnSpc>
                <a:spcPts val="4000"/>
              </a:lnSpc>
            </a:pPr>
            <a:r>
              <a:rPr kumimoji="1" lang="ja-JP" altLang="en-US" sz="2000" dirty="0">
                <a:latin typeface="+mn-ea"/>
              </a:rPr>
              <a:t>この資料は、エックス線及びエックス線装置について</a:t>
            </a:r>
          </a:p>
          <a:p>
            <a:pPr>
              <a:lnSpc>
                <a:spcPts val="4000"/>
              </a:lnSpc>
            </a:pPr>
            <a:r>
              <a:rPr kumimoji="1" lang="ja-JP" altLang="en-US" sz="2000" dirty="0">
                <a:latin typeface="+mn-ea"/>
              </a:rPr>
              <a:t>知識がない方にも、直感的に内容を理解して頂けるよう</a:t>
            </a:r>
          </a:p>
          <a:p>
            <a:pPr>
              <a:lnSpc>
                <a:spcPts val="4000"/>
              </a:lnSpc>
            </a:pPr>
            <a:r>
              <a:rPr kumimoji="1" lang="ja-JP" altLang="en-US" sz="2000" dirty="0">
                <a:latin typeface="+mn-ea"/>
              </a:rPr>
              <a:t>要点を絞り、表現を簡素化しています。</a:t>
            </a:r>
          </a:p>
          <a:p>
            <a:pPr>
              <a:lnSpc>
                <a:spcPts val="4000"/>
              </a:lnSpc>
            </a:pPr>
            <a:r>
              <a:rPr kumimoji="1" lang="ja-JP" altLang="en-US" sz="2000" dirty="0">
                <a:latin typeface="+mn-ea"/>
              </a:rPr>
              <a:t>そのため、あえて詳細な説明は省いております。</a:t>
            </a:r>
          </a:p>
          <a:p>
            <a:pPr>
              <a:lnSpc>
                <a:spcPts val="4000"/>
              </a:lnSpc>
            </a:pPr>
            <a:r>
              <a:rPr kumimoji="1" lang="ja-JP" altLang="en-US" sz="2000" dirty="0">
                <a:latin typeface="+mn-ea"/>
              </a:rPr>
              <a:t>ご承知おきください。</a:t>
            </a:r>
          </a:p>
          <a:p>
            <a:pPr>
              <a:lnSpc>
                <a:spcPts val="4000"/>
              </a:lnSpc>
            </a:pPr>
            <a:r>
              <a:rPr kumimoji="1" lang="ja-JP" altLang="en-US" sz="2000" dirty="0">
                <a:latin typeface="+mn-ea"/>
              </a:rPr>
              <a:t>エックス線装置について詳しく知りたい方は</a:t>
            </a:r>
            <a:endParaRPr kumimoji="1" lang="en-US" altLang="ja-JP" sz="2000" dirty="0">
              <a:latin typeface="+mn-ea"/>
            </a:endParaRPr>
          </a:p>
          <a:p>
            <a:pPr>
              <a:lnSpc>
                <a:spcPts val="4000"/>
              </a:lnSpc>
            </a:pPr>
            <a:r>
              <a:rPr kumimoji="1" lang="en-US" altLang="ja-JP" sz="2000" b="1" dirty="0">
                <a:latin typeface="+mn-ea"/>
              </a:rPr>
              <a:t>『</a:t>
            </a:r>
            <a:r>
              <a:rPr kumimoji="1" lang="ja-JP" altLang="en-US" sz="2000" b="1" dirty="0">
                <a:latin typeface="+mn-ea"/>
              </a:rPr>
              <a:t>装置編</a:t>
            </a:r>
            <a:r>
              <a:rPr kumimoji="1" lang="en-US" altLang="ja-JP" sz="2000" b="1" dirty="0">
                <a:latin typeface="+mn-ea"/>
              </a:rPr>
              <a:t>』 </a:t>
            </a:r>
            <a:r>
              <a:rPr kumimoji="1" lang="ja-JP" altLang="en-US" sz="2000" dirty="0">
                <a:latin typeface="+mn-ea"/>
              </a:rPr>
              <a:t>をご覧ください。</a:t>
            </a:r>
          </a:p>
        </p:txBody>
      </p:sp>
      <p:pic>
        <p:nvPicPr>
          <p:cNvPr id="3" name="図 2" descr="QR コード&#10;&#10;AI 生成コンテンツは誤りを含む可能性があります。">
            <a:extLst>
              <a:ext uri="{FF2B5EF4-FFF2-40B4-BE49-F238E27FC236}">
                <a16:creationId xmlns:a16="http://schemas.microsoft.com/office/drawing/2014/main" id="{10A7E205-6FFD-77B5-766C-B4F63BC2A2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70341" y="5013176"/>
            <a:ext cx="757643" cy="757643"/>
          </a:xfrm>
          <a:prstGeom prst="rect">
            <a:avLst/>
          </a:prstGeom>
        </p:spPr>
      </p:pic>
      <p:sp>
        <p:nvSpPr>
          <p:cNvPr id="5" name="テキスト ボックス 4">
            <a:extLst>
              <a:ext uri="{FF2B5EF4-FFF2-40B4-BE49-F238E27FC236}">
                <a16:creationId xmlns:a16="http://schemas.microsoft.com/office/drawing/2014/main" id="{F314C473-91C9-8FBF-2F7E-1A3CECCC05BC}"/>
              </a:ext>
            </a:extLst>
          </p:cNvPr>
          <p:cNvSpPr txBox="1"/>
          <p:nvPr/>
        </p:nvSpPr>
        <p:spPr>
          <a:xfrm>
            <a:off x="611560" y="5065439"/>
            <a:ext cx="3089678" cy="307777"/>
          </a:xfrm>
          <a:prstGeom prst="rect">
            <a:avLst/>
          </a:prstGeom>
          <a:noFill/>
        </p:spPr>
        <p:txBody>
          <a:bodyPr wrap="square" rtlCol="0">
            <a:spAutoFit/>
          </a:bodyPr>
          <a:lstStyle/>
          <a:p>
            <a:pPr algn="r"/>
            <a:r>
              <a:rPr kumimoji="1" lang="ja-JP" altLang="en-US" sz="1400" dirty="0"/>
              <a:t>電離放射線障害防止対策について</a:t>
            </a:r>
          </a:p>
        </p:txBody>
      </p:sp>
      <p:pic>
        <p:nvPicPr>
          <p:cNvPr id="7" name="図 6">
            <a:extLst>
              <a:ext uri="{FF2B5EF4-FFF2-40B4-BE49-F238E27FC236}">
                <a16:creationId xmlns:a16="http://schemas.microsoft.com/office/drawing/2014/main" id="{B8CEB7C7-A6C5-1C91-8FEF-97144A6DF8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5536" y="4499134"/>
            <a:ext cx="1186190" cy="389406"/>
          </a:xfrm>
          <a:prstGeom prst="rect">
            <a:avLst/>
          </a:prstGeom>
        </p:spPr>
      </p:pic>
      <p:pic>
        <p:nvPicPr>
          <p:cNvPr id="9" name="図 8" descr="QR コード&#10;&#10;AI 生成コンテンツは誤りを含む可能性があります。">
            <a:extLst>
              <a:ext uri="{FF2B5EF4-FFF2-40B4-BE49-F238E27FC236}">
                <a16:creationId xmlns:a16="http://schemas.microsoft.com/office/drawing/2014/main" id="{AC39F34F-C370-65BE-1272-965C6B15CB5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70340" y="5828069"/>
            <a:ext cx="757643" cy="757643"/>
          </a:xfrm>
          <a:prstGeom prst="rect">
            <a:avLst/>
          </a:prstGeom>
        </p:spPr>
      </p:pic>
      <p:sp>
        <p:nvSpPr>
          <p:cNvPr id="10" name="テキスト ボックス 9">
            <a:extLst>
              <a:ext uri="{FF2B5EF4-FFF2-40B4-BE49-F238E27FC236}">
                <a16:creationId xmlns:a16="http://schemas.microsoft.com/office/drawing/2014/main" id="{483AD575-0EC9-23DB-8976-A7563E560BDA}"/>
              </a:ext>
            </a:extLst>
          </p:cNvPr>
          <p:cNvSpPr txBox="1"/>
          <p:nvPr/>
        </p:nvSpPr>
        <p:spPr>
          <a:xfrm>
            <a:off x="755576" y="6089521"/>
            <a:ext cx="2914764" cy="369332"/>
          </a:xfrm>
          <a:prstGeom prst="rect">
            <a:avLst/>
          </a:prstGeom>
          <a:noFill/>
        </p:spPr>
        <p:txBody>
          <a:bodyPr wrap="square" rtlCol="0">
            <a:spAutoFit/>
          </a:bodyPr>
          <a:lstStyle/>
          <a:p>
            <a:r>
              <a:rPr kumimoji="1" lang="en-US" altLang="ja-JP" sz="900" dirty="0"/>
              <a:t>https://www.mhlw.go.jp/stf/seisakunitsuite/bunya/koyou_roudou/roudoukijun/anzen/0000186714_00001.html</a:t>
            </a:r>
            <a:endParaRPr kumimoji="1" lang="ja-JP" altLang="en-US" sz="900" dirty="0"/>
          </a:p>
        </p:txBody>
      </p:sp>
      <p:sp>
        <p:nvSpPr>
          <p:cNvPr id="11" name="テキスト ボックス 10">
            <a:extLst>
              <a:ext uri="{FF2B5EF4-FFF2-40B4-BE49-F238E27FC236}">
                <a16:creationId xmlns:a16="http://schemas.microsoft.com/office/drawing/2014/main" id="{4754170A-F08D-ED52-4A9C-95A26749B782}"/>
              </a:ext>
            </a:extLst>
          </p:cNvPr>
          <p:cNvSpPr txBox="1"/>
          <p:nvPr/>
        </p:nvSpPr>
        <p:spPr>
          <a:xfrm>
            <a:off x="948546" y="5867591"/>
            <a:ext cx="2759358" cy="307777"/>
          </a:xfrm>
          <a:prstGeom prst="rect">
            <a:avLst/>
          </a:prstGeom>
          <a:noFill/>
        </p:spPr>
        <p:txBody>
          <a:bodyPr wrap="square" rtlCol="0">
            <a:spAutoFit/>
          </a:bodyPr>
          <a:lstStyle/>
          <a:p>
            <a:pPr algn="r"/>
            <a:r>
              <a:rPr kumimoji="1" lang="ja-JP" altLang="en-US" sz="1400" dirty="0"/>
              <a:t>教育ツールの視聴・ダウンロード</a:t>
            </a:r>
          </a:p>
        </p:txBody>
      </p:sp>
      <p:cxnSp>
        <p:nvCxnSpPr>
          <p:cNvPr id="12" name="直線コネクタ 11">
            <a:extLst>
              <a:ext uri="{FF2B5EF4-FFF2-40B4-BE49-F238E27FC236}">
                <a16:creationId xmlns:a16="http://schemas.microsoft.com/office/drawing/2014/main" id="{6EBC0D8C-61CA-FC89-D285-764716B8A254}"/>
              </a:ext>
            </a:extLst>
          </p:cNvPr>
          <p:cNvCxnSpPr>
            <a:cxnSpLocks/>
          </p:cNvCxnSpPr>
          <p:nvPr/>
        </p:nvCxnSpPr>
        <p:spPr>
          <a:xfrm>
            <a:off x="467544" y="4907679"/>
            <a:ext cx="3906205" cy="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13" name="テキスト ボックス 12">
            <a:extLst>
              <a:ext uri="{FF2B5EF4-FFF2-40B4-BE49-F238E27FC236}">
                <a16:creationId xmlns:a16="http://schemas.microsoft.com/office/drawing/2014/main" id="{D8CF0684-DDFB-E59B-2DD8-1A80CE40374A}"/>
              </a:ext>
            </a:extLst>
          </p:cNvPr>
          <p:cNvSpPr txBox="1"/>
          <p:nvPr/>
        </p:nvSpPr>
        <p:spPr>
          <a:xfrm>
            <a:off x="395536" y="5263837"/>
            <a:ext cx="3312368" cy="369332"/>
          </a:xfrm>
          <a:prstGeom prst="rect">
            <a:avLst/>
          </a:prstGeom>
          <a:noFill/>
        </p:spPr>
        <p:txBody>
          <a:bodyPr wrap="square" rtlCol="0">
            <a:spAutoFit/>
          </a:bodyPr>
          <a:lstStyle/>
          <a:p>
            <a:r>
              <a:rPr kumimoji="1" lang="en-US" altLang="ja-JP" sz="900" dirty="0"/>
              <a:t>https://www.mhlw.go.jp/stf/seisakunitsuite/bunya/koyou_roudou/roudoukijun/anzeneisei29/0000186714_00002.html</a:t>
            </a:r>
            <a:endParaRPr kumimoji="1" lang="ja-JP" altLang="en-US" sz="900" dirty="0"/>
          </a:p>
        </p:txBody>
      </p:sp>
    </p:spTree>
    <p:extLst>
      <p:ext uri="{BB962C8B-B14F-4D97-AF65-F5344CB8AC3E}">
        <p14:creationId xmlns:p14="http://schemas.microsoft.com/office/powerpoint/2010/main" val="534206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QR コード&#10;&#10;AI 生成コンテンツは誤りを含む可能性があります。">
            <a:extLst>
              <a:ext uri="{FF2B5EF4-FFF2-40B4-BE49-F238E27FC236}">
                <a16:creationId xmlns:a16="http://schemas.microsoft.com/office/drawing/2014/main" id="{5C9D0D0E-3A3B-425F-68F6-3899D7C6C0D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74459" y="5548209"/>
            <a:ext cx="846529" cy="846529"/>
          </a:xfrm>
          <a:prstGeom prst="rect">
            <a:avLst/>
          </a:prstGeom>
        </p:spPr>
      </p:pic>
      <p:sp>
        <p:nvSpPr>
          <p:cNvPr id="3" name="四角形: 角を丸くする 2">
            <a:extLst>
              <a:ext uri="{FF2B5EF4-FFF2-40B4-BE49-F238E27FC236}">
                <a16:creationId xmlns:a16="http://schemas.microsoft.com/office/drawing/2014/main" id="{A44F427F-F15C-9591-0EE5-59160D398F1F}"/>
              </a:ext>
            </a:extLst>
          </p:cNvPr>
          <p:cNvSpPr/>
          <p:nvPr/>
        </p:nvSpPr>
        <p:spPr>
          <a:xfrm>
            <a:off x="323529" y="908720"/>
            <a:ext cx="6480720" cy="404107"/>
          </a:xfrm>
          <a:prstGeom prst="roundRect">
            <a:avLst>
              <a:gd name="adj" fmla="val 19382"/>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2000"/>
              </a:lnSpc>
            </a:pPr>
            <a:r>
              <a:rPr kumimoji="1" lang="ja-JP" altLang="en-US" sz="1600" b="1" dirty="0">
                <a:latin typeface="+mn-ea"/>
              </a:rPr>
              <a:t>放射線による健康影響等に関する統一的な基礎資料 （令和</a:t>
            </a:r>
            <a:r>
              <a:rPr kumimoji="1" lang="en-US" altLang="ja-JP" sz="1600" b="1" dirty="0">
                <a:latin typeface="+mn-ea"/>
              </a:rPr>
              <a:t>6</a:t>
            </a:r>
            <a:r>
              <a:rPr kumimoji="1" lang="ja-JP" altLang="en-US" sz="1600" b="1" dirty="0">
                <a:latin typeface="+mn-ea"/>
              </a:rPr>
              <a:t>年度版）</a:t>
            </a:r>
          </a:p>
        </p:txBody>
      </p:sp>
      <p:sp>
        <p:nvSpPr>
          <p:cNvPr id="4" name="テキスト ボックス 3">
            <a:extLst>
              <a:ext uri="{FF2B5EF4-FFF2-40B4-BE49-F238E27FC236}">
                <a16:creationId xmlns:a16="http://schemas.microsoft.com/office/drawing/2014/main" id="{0ED4F073-744D-EE62-7D04-445CCC795D19}"/>
              </a:ext>
            </a:extLst>
          </p:cNvPr>
          <p:cNvSpPr txBox="1"/>
          <p:nvPr/>
        </p:nvSpPr>
        <p:spPr>
          <a:xfrm>
            <a:off x="304058" y="1409760"/>
            <a:ext cx="8516414" cy="823495"/>
          </a:xfrm>
          <a:prstGeom prst="rect">
            <a:avLst/>
          </a:prstGeom>
          <a:noFill/>
        </p:spPr>
        <p:txBody>
          <a:bodyPr wrap="square" rtlCol="0">
            <a:spAutoFit/>
          </a:bodyPr>
          <a:lstStyle/>
          <a:p>
            <a:pPr>
              <a:lnSpc>
                <a:spcPts val="2000"/>
              </a:lnSpc>
            </a:pPr>
            <a:r>
              <a:rPr kumimoji="1" lang="ja-JP" altLang="en-US" sz="1400" dirty="0">
                <a:latin typeface="+mn-ea"/>
              </a:rPr>
              <a:t>環境省が放射線に関する正確で分かりやすい情報を提供するために作成している資料（上下</a:t>
            </a:r>
            <a:r>
              <a:rPr kumimoji="1" lang="en-US" altLang="ja-JP" sz="1400" dirty="0">
                <a:latin typeface="+mn-ea"/>
              </a:rPr>
              <a:t>2</a:t>
            </a:r>
            <a:r>
              <a:rPr kumimoji="1" lang="ja-JP" altLang="en-US" sz="1400" dirty="0">
                <a:latin typeface="+mn-ea"/>
              </a:rPr>
              <a:t>巻</a:t>
            </a:r>
            <a:r>
              <a:rPr kumimoji="1" lang="en-US" altLang="ja-JP" sz="1400" baseline="30000" dirty="0">
                <a:latin typeface="+mn-ea"/>
              </a:rPr>
              <a:t>※</a:t>
            </a:r>
            <a:r>
              <a:rPr kumimoji="1" lang="ja-JP" altLang="en-US" sz="1400" dirty="0">
                <a:latin typeface="+mn-ea"/>
              </a:rPr>
              <a:t>）。放射線</a:t>
            </a:r>
            <a:endParaRPr kumimoji="1" lang="en-US" altLang="ja-JP" sz="1400" dirty="0">
              <a:latin typeface="+mn-ea"/>
            </a:endParaRPr>
          </a:p>
          <a:p>
            <a:pPr>
              <a:lnSpc>
                <a:spcPts val="2000"/>
              </a:lnSpc>
            </a:pPr>
            <a:r>
              <a:rPr kumimoji="1" lang="ja-JP" altLang="en-US" sz="1400" spc="20" dirty="0">
                <a:latin typeface="+mn-ea"/>
              </a:rPr>
              <a:t>の基礎知識や健康影響、東京電力福島第一原発事故後の状況など、関係省庁が発信する情報を集約（毎年</a:t>
            </a:r>
            <a:endParaRPr kumimoji="1" lang="en-US" altLang="ja-JP" sz="1400" spc="20" dirty="0">
              <a:latin typeface="+mn-ea"/>
            </a:endParaRPr>
          </a:p>
          <a:p>
            <a:pPr>
              <a:lnSpc>
                <a:spcPts val="2000"/>
              </a:lnSpc>
            </a:pPr>
            <a:r>
              <a:rPr kumimoji="1" lang="ja-JP" altLang="en-US" sz="1400" dirty="0">
                <a:latin typeface="+mn-ea"/>
              </a:rPr>
              <a:t>データ更新や最新情報の見直しを実施）。専門家向け資料としても活用されています。</a:t>
            </a:r>
          </a:p>
        </p:txBody>
      </p:sp>
      <p:sp>
        <p:nvSpPr>
          <p:cNvPr id="5" name="テキスト ボックス 4">
            <a:extLst>
              <a:ext uri="{FF2B5EF4-FFF2-40B4-BE49-F238E27FC236}">
                <a16:creationId xmlns:a16="http://schemas.microsoft.com/office/drawing/2014/main" id="{BB43B9E2-9258-84B4-75B7-CBE3A510ACFC}"/>
              </a:ext>
            </a:extLst>
          </p:cNvPr>
          <p:cNvSpPr txBox="1"/>
          <p:nvPr/>
        </p:nvSpPr>
        <p:spPr>
          <a:xfrm>
            <a:off x="4214515" y="5723965"/>
            <a:ext cx="2592288" cy="646331"/>
          </a:xfrm>
          <a:prstGeom prst="rect">
            <a:avLst/>
          </a:prstGeom>
          <a:noFill/>
        </p:spPr>
        <p:txBody>
          <a:bodyPr wrap="square" rtlCol="0">
            <a:spAutoFit/>
          </a:bodyPr>
          <a:lstStyle/>
          <a:p>
            <a:r>
              <a:rPr lang="en-US" altLang="ja-JP" sz="1200" dirty="0">
                <a:latin typeface="+mn-ea"/>
              </a:rPr>
              <a:t>1</a:t>
            </a:r>
            <a:r>
              <a:rPr lang="ja-JP" altLang="en-US" sz="1200" dirty="0">
                <a:latin typeface="+mn-ea"/>
              </a:rPr>
              <a:t>テーマ</a:t>
            </a:r>
            <a:r>
              <a:rPr lang="en-US" altLang="ja-JP" sz="1200" dirty="0">
                <a:latin typeface="+mn-ea"/>
              </a:rPr>
              <a:t>1</a:t>
            </a:r>
            <a:r>
              <a:rPr lang="ja-JP" altLang="en-US" sz="1200" dirty="0">
                <a:latin typeface="+mn-ea"/>
              </a:rPr>
              <a:t>ページ構成</a:t>
            </a:r>
            <a:endParaRPr lang="en-US" altLang="ja-JP" sz="1200" dirty="0">
              <a:latin typeface="+mn-ea"/>
            </a:endParaRPr>
          </a:p>
          <a:p>
            <a:r>
              <a:rPr lang="ja-JP" altLang="en-US" sz="1200" dirty="0">
                <a:latin typeface="+mn-ea"/>
              </a:rPr>
              <a:t>必要な部分だけダウンロードして</a:t>
            </a:r>
            <a:endParaRPr lang="en-US" altLang="ja-JP" sz="1200" dirty="0">
              <a:latin typeface="+mn-ea"/>
            </a:endParaRPr>
          </a:p>
          <a:p>
            <a:r>
              <a:rPr lang="ja-JP" altLang="en-US" sz="1200" dirty="0">
                <a:latin typeface="+mn-ea"/>
              </a:rPr>
              <a:t>教材としても活用可能</a:t>
            </a:r>
            <a:endParaRPr lang="en-US" altLang="ja-JP" sz="1200" dirty="0">
              <a:latin typeface="+mn-ea"/>
            </a:endParaRPr>
          </a:p>
        </p:txBody>
      </p:sp>
      <p:graphicFrame>
        <p:nvGraphicFramePr>
          <p:cNvPr id="6" name="表 5">
            <a:extLst>
              <a:ext uri="{FF2B5EF4-FFF2-40B4-BE49-F238E27FC236}">
                <a16:creationId xmlns:a16="http://schemas.microsoft.com/office/drawing/2014/main" id="{E8511DD6-F5D6-EEA8-147F-CBEFB80DC74F}"/>
              </a:ext>
            </a:extLst>
          </p:cNvPr>
          <p:cNvGraphicFramePr>
            <a:graphicFrameLocks noGrp="1"/>
          </p:cNvGraphicFramePr>
          <p:nvPr>
            <p:extLst>
              <p:ext uri="{D42A27DB-BD31-4B8C-83A1-F6EECF244321}">
                <p14:modId xmlns:p14="http://schemas.microsoft.com/office/powerpoint/2010/main" val="2377277770"/>
              </p:ext>
            </p:extLst>
          </p:nvPr>
        </p:nvGraphicFramePr>
        <p:xfrm>
          <a:off x="394742" y="2841904"/>
          <a:ext cx="3529186" cy="2800190"/>
        </p:xfrm>
        <a:graphic>
          <a:graphicData uri="http://schemas.openxmlformats.org/drawingml/2006/table">
            <a:tbl>
              <a:tblPr firstRow="1" bandRow="1">
                <a:tableStyleId>{5940675A-B579-460E-94D1-54222C63F5DA}</a:tableStyleId>
              </a:tblPr>
              <a:tblGrid>
                <a:gridCol w="754319">
                  <a:extLst>
                    <a:ext uri="{9D8B030D-6E8A-4147-A177-3AD203B41FA5}">
                      <a16:colId xmlns:a16="http://schemas.microsoft.com/office/drawing/2014/main" val="380472135"/>
                    </a:ext>
                  </a:extLst>
                </a:gridCol>
                <a:gridCol w="2774867">
                  <a:extLst>
                    <a:ext uri="{9D8B030D-6E8A-4147-A177-3AD203B41FA5}">
                      <a16:colId xmlns:a16="http://schemas.microsoft.com/office/drawing/2014/main" val="2259081725"/>
                    </a:ext>
                  </a:extLst>
                </a:gridCol>
              </a:tblGrid>
              <a:tr h="280019">
                <a:tc>
                  <a:txBody>
                    <a:bodyPr/>
                    <a:lstStyle/>
                    <a:p>
                      <a:pPr algn="dist"/>
                      <a:r>
                        <a:rPr kumimoji="1" lang="ja-JP" altLang="en-US" sz="1200" dirty="0">
                          <a:latin typeface="+mn-ea"/>
                        </a:rPr>
                        <a:t>第</a:t>
                      </a:r>
                      <a:r>
                        <a:rPr kumimoji="1" lang="en-US" altLang="ja-JP" sz="1200" dirty="0">
                          <a:latin typeface="+mn-ea"/>
                        </a:rPr>
                        <a:t>1</a:t>
                      </a:r>
                      <a:r>
                        <a:rPr kumimoji="1" lang="ja-JP" altLang="en-US" sz="1200" dirty="0">
                          <a:latin typeface="+mn-ea"/>
                        </a:rPr>
                        <a:t>章</a:t>
                      </a:r>
                      <a:endParaRPr kumimoji="1" lang="ja-JP" altLang="en-US" sz="1200" dirty="0"/>
                    </a:p>
                  </a:txBody>
                  <a:tcPr>
                    <a:solidFill>
                      <a:schemeClr val="bg1">
                        <a:lumMod val="85000"/>
                      </a:schemeClr>
                    </a:solidFill>
                  </a:tcPr>
                </a:tc>
                <a:tc>
                  <a:txBody>
                    <a:bodyPr/>
                    <a:lstStyle/>
                    <a:p>
                      <a:r>
                        <a:rPr kumimoji="1" lang="ja-JP" altLang="en-US" sz="1200" dirty="0">
                          <a:latin typeface="+mn-ea"/>
                        </a:rPr>
                        <a:t>放射線の基礎知識</a:t>
                      </a:r>
                      <a:endParaRPr kumimoji="1" lang="ja-JP" altLang="en-US" sz="1200" dirty="0"/>
                    </a:p>
                  </a:txBody>
                  <a:tcPr>
                    <a:solidFill>
                      <a:schemeClr val="bg1">
                        <a:lumMod val="85000"/>
                      </a:schemeClr>
                    </a:solidFill>
                  </a:tcPr>
                </a:tc>
                <a:extLst>
                  <a:ext uri="{0D108BD9-81ED-4DB2-BD59-A6C34878D82A}">
                    <a16:rowId xmlns:a16="http://schemas.microsoft.com/office/drawing/2014/main" val="1887824095"/>
                  </a:ext>
                </a:extLst>
              </a:tr>
              <a:tr h="280019">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rPr>
                        <a:t>第</a:t>
                      </a:r>
                      <a:r>
                        <a:rPr kumimoji="1" lang="en-US" altLang="ja-JP" sz="1200" dirty="0">
                          <a:latin typeface="+mn-ea"/>
                        </a:rPr>
                        <a:t>2</a:t>
                      </a:r>
                      <a:r>
                        <a:rPr kumimoji="1" lang="ja-JP" altLang="en-US" sz="1200" dirty="0">
                          <a:latin typeface="+mn-ea"/>
                        </a:rPr>
                        <a:t>章</a:t>
                      </a:r>
                      <a:endParaRPr kumimoji="1" lang="ja-JP" altLang="en-US" sz="1200" dirty="0"/>
                    </a:p>
                  </a:txBody>
                  <a:tcPr>
                    <a:solidFill>
                      <a:schemeClr val="bg1">
                        <a:lumMod val="85000"/>
                      </a:schemeClr>
                    </a:solidFill>
                  </a:tcPr>
                </a:tc>
                <a:tc>
                  <a:txBody>
                    <a:bodyPr/>
                    <a:lstStyle/>
                    <a:p>
                      <a:r>
                        <a:rPr kumimoji="1" lang="ja-JP" altLang="en-US" sz="1200" dirty="0">
                          <a:latin typeface="+mn-ea"/>
                        </a:rPr>
                        <a:t>放射線による被ばく</a:t>
                      </a:r>
                      <a:endParaRPr kumimoji="1" lang="ja-JP" altLang="en-US" sz="1200" dirty="0"/>
                    </a:p>
                  </a:txBody>
                  <a:tcPr>
                    <a:solidFill>
                      <a:schemeClr val="bg1">
                        <a:lumMod val="85000"/>
                      </a:schemeClr>
                    </a:solidFill>
                  </a:tcPr>
                </a:tc>
                <a:extLst>
                  <a:ext uri="{0D108BD9-81ED-4DB2-BD59-A6C34878D82A}">
                    <a16:rowId xmlns:a16="http://schemas.microsoft.com/office/drawing/2014/main" val="1831560466"/>
                  </a:ext>
                </a:extLst>
              </a:tr>
              <a:tr h="280019">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rPr>
                        <a:t>第</a:t>
                      </a:r>
                      <a:r>
                        <a:rPr kumimoji="1" lang="en-US" altLang="ja-JP" sz="1200" dirty="0">
                          <a:latin typeface="+mn-ea"/>
                        </a:rPr>
                        <a:t>3</a:t>
                      </a:r>
                      <a:r>
                        <a:rPr kumimoji="1" lang="ja-JP" altLang="en-US" sz="1200" dirty="0">
                          <a:latin typeface="+mn-ea"/>
                        </a:rPr>
                        <a:t>章</a:t>
                      </a:r>
                      <a:endParaRPr kumimoji="1" lang="ja-JP" altLang="en-US" sz="1200" dirty="0"/>
                    </a:p>
                  </a:txBody>
                  <a:tcPr>
                    <a:solidFill>
                      <a:schemeClr val="bg1">
                        <a:lumMod val="85000"/>
                      </a:schemeClr>
                    </a:solidFill>
                  </a:tcPr>
                </a:tc>
                <a:tc>
                  <a:txBody>
                    <a:bodyPr/>
                    <a:lstStyle/>
                    <a:p>
                      <a:r>
                        <a:rPr kumimoji="1" lang="ja-JP" altLang="en-US" sz="1200" dirty="0">
                          <a:latin typeface="+mn-ea"/>
                        </a:rPr>
                        <a:t>放射線による健康影響</a:t>
                      </a:r>
                      <a:endParaRPr kumimoji="1" lang="ja-JP" altLang="en-US" sz="1200" dirty="0"/>
                    </a:p>
                  </a:txBody>
                  <a:tcPr>
                    <a:solidFill>
                      <a:schemeClr val="bg1">
                        <a:lumMod val="85000"/>
                      </a:schemeClr>
                    </a:solidFill>
                  </a:tcPr>
                </a:tc>
                <a:extLst>
                  <a:ext uri="{0D108BD9-81ED-4DB2-BD59-A6C34878D82A}">
                    <a16:rowId xmlns:a16="http://schemas.microsoft.com/office/drawing/2014/main" val="1595102171"/>
                  </a:ext>
                </a:extLst>
              </a:tr>
              <a:tr h="280019">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rPr>
                        <a:t>第</a:t>
                      </a:r>
                      <a:r>
                        <a:rPr kumimoji="1" lang="en-US" altLang="ja-JP" sz="1200" dirty="0">
                          <a:latin typeface="+mn-ea"/>
                        </a:rPr>
                        <a:t>4</a:t>
                      </a:r>
                      <a:r>
                        <a:rPr kumimoji="1" lang="ja-JP" altLang="en-US" sz="1200" dirty="0">
                          <a:latin typeface="+mn-ea"/>
                        </a:rPr>
                        <a:t>章</a:t>
                      </a:r>
                      <a:endParaRPr kumimoji="1" lang="ja-JP" altLang="en-US" sz="1200" dirty="0"/>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rPr>
                        <a:t>防護の考え方</a:t>
                      </a:r>
                    </a:p>
                  </a:txBody>
                  <a:tcPr>
                    <a:solidFill>
                      <a:schemeClr val="bg1">
                        <a:lumMod val="85000"/>
                      </a:schemeClr>
                    </a:solidFill>
                  </a:tcPr>
                </a:tc>
                <a:extLst>
                  <a:ext uri="{0D108BD9-81ED-4DB2-BD59-A6C34878D82A}">
                    <a16:rowId xmlns:a16="http://schemas.microsoft.com/office/drawing/2014/main" val="3985503624"/>
                  </a:ext>
                </a:extLst>
              </a:tr>
              <a:tr h="280019">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rPr>
                        <a:t>第</a:t>
                      </a:r>
                      <a:r>
                        <a:rPr kumimoji="1" lang="en-US" altLang="ja-JP" sz="1200" dirty="0">
                          <a:latin typeface="+mn-ea"/>
                        </a:rPr>
                        <a:t>5</a:t>
                      </a:r>
                      <a:r>
                        <a:rPr kumimoji="1" lang="ja-JP" altLang="en-US" sz="1200" dirty="0">
                          <a:latin typeface="+mn-ea"/>
                        </a:rPr>
                        <a:t>章</a:t>
                      </a:r>
                      <a:endParaRPr kumimoji="1" lang="ja-JP" altLang="en-US" sz="1200" dirty="0"/>
                    </a:p>
                  </a:txBody>
                  <a:tcPr>
                    <a:solidFill>
                      <a:schemeClr val="bg1">
                        <a:lumMod val="85000"/>
                      </a:schemeClr>
                    </a:solidFill>
                  </a:tcPr>
                </a:tc>
                <a:tc>
                  <a:txBody>
                    <a:bodyPr/>
                    <a:lstStyle/>
                    <a:p>
                      <a:r>
                        <a:rPr kumimoji="1" lang="ja-JP" altLang="en-US" sz="1200" dirty="0">
                          <a:latin typeface="+mn-ea"/>
                        </a:rPr>
                        <a:t>国際機関による評価</a:t>
                      </a:r>
                      <a:endParaRPr kumimoji="1" lang="ja-JP" altLang="en-US" sz="1200" dirty="0"/>
                    </a:p>
                  </a:txBody>
                  <a:tcPr>
                    <a:solidFill>
                      <a:schemeClr val="bg1">
                        <a:lumMod val="85000"/>
                      </a:schemeClr>
                    </a:solidFill>
                  </a:tcPr>
                </a:tc>
                <a:extLst>
                  <a:ext uri="{0D108BD9-81ED-4DB2-BD59-A6C34878D82A}">
                    <a16:rowId xmlns:a16="http://schemas.microsoft.com/office/drawing/2014/main" val="3688394471"/>
                  </a:ext>
                </a:extLst>
              </a:tr>
              <a:tr h="280019">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rPr>
                        <a:t>第</a:t>
                      </a:r>
                      <a:r>
                        <a:rPr kumimoji="1" lang="en-US" altLang="ja-JP" sz="1200" dirty="0">
                          <a:latin typeface="+mn-ea"/>
                        </a:rPr>
                        <a:t>6</a:t>
                      </a:r>
                      <a:r>
                        <a:rPr kumimoji="1" lang="ja-JP" altLang="en-US" sz="1200" dirty="0">
                          <a:latin typeface="+mn-ea"/>
                        </a:rPr>
                        <a:t>章</a:t>
                      </a:r>
                      <a:endParaRPr kumimoji="1" lang="ja-JP" altLang="en-US" sz="1200" dirty="0"/>
                    </a:p>
                  </a:txBody>
                  <a:tcPr>
                    <a:solidFill>
                      <a:schemeClr val="bg1">
                        <a:lumMod val="85000"/>
                      </a:schemeClr>
                    </a:solidFill>
                  </a:tcPr>
                </a:tc>
                <a:tc>
                  <a:txBody>
                    <a:bodyPr/>
                    <a:lstStyle/>
                    <a:p>
                      <a:r>
                        <a:rPr kumimoji="1" lang="ja-JP" altLang="en-US" sz="1200" dirty="0">
                          <a:latin typeface="+mn-ea"/>
                        </a:rPr>
                        <a:t>事故の状況</a:t>
                      </a:r>
                      <a:endParaRPr kumimoji="1" lang="ja-JP" altLang="en-US" sz="1200" dirty="0"/>
                    </a:p>
                  </a:txBody>
                  <a:tcPr>
                    <a:solidFill>
                      <a:schemeClr val="bg1">
                        <a:lumMod val="85000"/>
                      </a:schemeClr>
                    </a:solidFill>
                  </a:tcPr>
                </a:tc>
                <a:extLst>
                  <a:ext uri="{0D108BD9-81ED-4DB2-BD59-A6C34878D82A}">
                    <a16:rowId xmlns:a16="http://schemas.microsoft.com/office/drawing/2014/main" val="3788965458"/>
                  </a:ext>
                </a:extLst>
              </a:tr>
              <a:tr h="280019">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rPr>
                        <a:t>第</a:t>
                      </a:r>
                      <a:r>
                        <a:rPr kumimoji="1" lang="en-US" altLang="ja-JP" sz="1200" dirty="0">
                          <a:latin typeface="+mn-ea"/>
                        </a:rPr>
                        <a:t>7</a:t>
                      </a:r>
                      <a:r>
                        <a:rPr kumimoji="1" lang="ja-JP" altLang="en-US" sz="1200" dirty="0">
                          <a:latin typeface="+mn-ea"/>
                        </a:rPr>
                        <a:t>章</a:t>
                      </a:r>
                      <a:endParaRPr kumimoji="1" lang="ja-JP" altLang="en-US" sz="1200" dirty="0"/>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rPr>
                        <a:t>環境モニタリング</a:t>
                      </a:r>
                    </a:p>
                  </a:txBody>
                  <a:tcPr>
                    <a:solidFill>
                      <a:schemeClr val="bg1">
                        <a:lumMod val="85000"/>
                      </a:schemeClr>
                    </a:solidFill>
                  </a:tcPr>
                </a:tc>
                <a:extLst>
                  <a:ext uri="{0D108BD9-81ED-4DB2-BD59-A6C34878D82A}">
                    <a16:rowId xmlns:a16="http://schemas.microsoft.com/office/drawing/2014/main" val="2732390945"/>
                  </a:ext>
                </a:extLst>
              </a:tr>
              <a:tr h="280019">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rPr>
                        <a:t>第</a:t>
                      </a:r>
                      <a:r>
                        <a:rPr kumimoji="1" lang="en-US" altLang="ja-JP" sz="1200" dirty="0">
                          <a:latin typeface="+mn-ea"/>
                        </a:rPr>
                        <a:t>8</a:t>
                      </a:r>
                      <a:r>
                        <a:rPr kumimoji="1" lang="ja-JP" altLang="en-US" sz="1200" dirty="0">
                          <a:latin typeface="+mn-ea"/>
                        </a:rPr>
                        <a:t>章</a:t>
                      </a:r>
                      <a:endParaRPr kumimoji="1" lang="ja-JP" altLang="en-US" sz="1200" dirty="0"/>
                    </a:p>
                  </a:txBody>
                  <a:tcPr>
                    <a:solidFill>
                      <a:schemeClr val="bg1">
                        <a:lumMod val="85000"/>
                      </a:schemeClr>
                    </a:solidFill>
                  </a:tcPr>
                </a:tc>
                <a:tc>
                  <a:txBody>
                    <a:bodyPr/>
                    <a:lstStyle/>
                    <a:p>
                      <a:r>
                        <a:rPr kumimoji="1" lang="ja-JP" altLang="en-US" sz="1200" dirty="0">
                          <a:latin typeface="+mn-ea"/>
                        </a:rPr>
                        <a:t>食品中の放射性物質</a:t>
                      </a:r>
                      <a:endParaRPr kumimoji="1" lang="ja-JP" altLang="en-US" sz="1200" dirty="0"/>
                    </a:p>
                  </a:txBody>
                  <a:tcPr>
                    <a:solidFill>
                      <a:schemeClr val="bg1">
                        <a:lumMod val="85000"/>
                      </a:schemeClr>
                    </a:solidFill>
                  </a:tcPr>
                </a:tc>
                <a:extLst>
                  <a:ext uri="{0D108BD9-81ED-4DB2-BD59-A6C34878D82A}">
                    <a16:rowId xmlns:a16="http://schemas.microsoft.com/office/drawing/2014/main" val="2854016599"/>
                  </a:ext>
                </a:extLst>
              </a:tr>
              <a:tr h="280019">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rPr>
                        <a:t>第</a:t>
                      </a:r>
                      <a:r>
                        <a:rPr kumimoji="1" lang="en-US" altLang="ja-JP" sz="1200" dirty="0">
                          <a:latin typeface="+mn-ea"/>
                        </a:rPr>
                        <a:t>9</a:t>
                      </a:r>
                      <a:r>
                        <a:rPr kumimoji="1" lang="ja-JP" altLang="en-US" sz="1200" dirty="0">
                          <a:latin typeface="+mn-ea"/>
                        </a:rPr>
                        <a:t>章</a:t>
                      </a:r>
                      <a:endParaRPr kumimoji="1" lang="ja-JP" altLang="en-US" sz="1200" dirty="0"/>
                    </a:p>
                  </a:txBody>
                  <a:tcPr>
                    <a:solidFill>
                      <a:schemeClr val="bg1">
                        <a:lumMod val="85000"/>
                      </a:schemeClr>
                    </a:solidFill>
                  </a:tcPr>
                </a:tc>
                <a:tc>
                  <a:txBody>
                    <a:bodyPr/>
                    <a:lstStyle/>
                    <a:p>
                      <a:r>
                        <a:rPr kumimoji="1" lang="ja-JP" altLang="en-US" sz="1200" dirty="0">
                          <a:latin typeface="+mn-ea"/>
                        </a:rPr>
                        <a:t>事故からの環境再生に向けた取組</a:t>
                      </a:r>
                      <a:endParaRPr kumimoji="1" lang="ja-JP" altLang="en-US" sz="1200" dirty="0"/>
                    </a:p>
                  </a:txBody>
                  <a:tcPr>
                    <a:solidFill>
                      <a:schemeClr val="bg1">
                        <a:lumMod val="85000"/>
                      </a:schemeClr>
                    </a:solidFill>
                  </a:tcPr>
                </a:tc>
                <a:extLst>
                  <a:ext uri="{0D108BD9-81ED-4DB2-BD59-A6C34878D82A}">
                    <a16:rowId xmlns:a16="http://schemas.microsoft.com/office/drawing/2014/main" val="1058358413"/>
                  </a:ext>
                </a:extLst>
              </a:tr>
              <a:tr h="280019">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rPr>
                        <a:t>第</a:t>
                      </a:r>
                      <a:r>
                        <a:rPr kumimoji="1" lang="en-US" altLang="ja-JP" sz="1200" dirty="0">
                          <a:latin typeface="+mn-ea"/>
                        </a:rPr>
                        <a:t>10</a:t>
                      </a:r>
                      <a:r>
                        <a:rPr kumimoji="1" lang="ja-JP" altLang="en-US" sz="1200" dirty="0">
                          <a:latin typeface="+mn-ea"/>
                        </a:rPr>
                        <a:t>章</a:t>
                      </a:r>
                      <a:endParaRPr kumimoji="1" lang="ja-JP" altLang="en-US" sz="1200" dirty="0"/>
                    </a:p>
                  </a:txBody>
                  <a:tcPr>
                    <a:solidFill>
                      <a:schemeClr val="bg1">
                        <a:lumMod val="85000"/>
                      </a:schemeClr>
                    </a:solidFill>
                  </a:tcPr>
                </a:tc>
                <a:tc>
                  <a:txBody>
                    <a:bodyPr/>
                    <a:lstStyle/>
                    <a:p>
                      <a:r>
                        <a:rPr kumimoji="1" lang="ja-JP" altLang="en-US" sz="1200" dirty="0">
                          <a:latin typeface="+mn-ea"/>
                        </a:rPr>
                        <a:t>健康管理</a:t>
                      </a:r>
                      <a:endParaRPr kumimoji="1" lang="ja-JP" altLang="en-US" sz="1200" dirty="0"/>
                    </a:p>
                  </a:txBody>
                  <a:tcPr>
                    <a:solidFill>
                      <a:schemeClr val="bg1">
                        <a:lumMod val="85000"/>
                      </a:schemeClr>
                    </a:solidFill>
                  </a:tcPr>
                </a:tc>
                <a:extLst>
                  <a:ext uri="{0D108BD9-81ED-4DB2-BD59-A6C34878D82A}">
                    <a16:rowId xmlns:a16="http://schemas.microsoft.com/office/drawing/2014/main" val="333478625"/>
                  </a:ext>
                </a:extLst>
              </a:tr>
            </a:tbl>
          </a:graphicData>
        </a:graphic>
      </p:graphicFrame>
      <p:pic>
        <p:nvPicPr>
          <p:cNvPr id="7" name="Picture 2" descr="環境省：Ministry of the Environment">
            <a:extLst>
              <a:ext uri="{FF2B5EF4-FFF2-40B4-BE49-F238E27FC236}">
                <a16:creationId xmlns:a16="http://schemas.microsoft.com/office/drawing/2014/main" id="{A3981F95-3A13-7C33-7CCB-14995929635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39317" y="5926112"/>
            <a:ext cx="1149575" cy="426985"/>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descr="ダイアグラム&#10;&#10;AI 生成コンテンツは誤りを含む可能性があります。">
            <a:extLst>
              <a:ext uri="{FF2B5EF4-FFF2-40B4-BE49-F238E27FC236}">
                <a16:creationId xmlns:a16="http://schemas.microsoft.com/office/drawing/2014/main" id="{FDCFFBB4-8B2C-E3CA-C4D9-515BEC7F9B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86129" y="2829172"/>
            <a:ext cx="2449061" cy="2812922"/>
          </a:xfrm>
          <a:prstGeom prst="rect">
            <a:avLst/>
          </a:prstGeom>
        </p:spPr>
      </p:pic>
      <p:sp>
        <p:nvSpPr>
          <p:cNvPr id="9" name="テキスト ボックス 8">
            <a:extLst>
              <a:ext uri="{FF2B5EF4-FFF2-40B4-BE49-F238E27FC236}">
                <a16:creationId xmlns:a16="http://schemas.microsoft.com/office/drawing/2014/main" id="{C9255EEB-3361-5DFB-3EFE-8558B7B2E109}"/>
              </a:ext>
            </a:extLst>
          </p:cNvPr>
          <p:cNvSpPr txBox="1"/>
          <p:nvPr/>
        </p:nvSpPr>
        <p:spPr>
          <a:xfrm>
            <a:off x="284948" y="2564905"/>
            <a:ext cx="2880320" cy="276999"/>
          </a:xfrm>
          <a:prstGeom prst="rect">
            <a:avLst/>
          </a:prstGeom>
          <a:noFill/>
        </p:spPr>
        <p:txBody>
          <a:bodyPr wrap="square" rtlCol="0">
            <a:spAutoFit/>
          </a:bodyPr>
          <a:lstStyle/>
          <a:p>
            <a:r>
              <a:rPr kumimoji="1" lang="ja-JP" altLang="en-US" sz="1200" b="1" dirty="0">
                <a:latin typeface="+mn-ea"/>
              </a:rPr>
              <a:t>上巻 「放射線の基礎知識と健康影響」</a:t>
            </a:r>
          </a:p>
        </p:txBody>
      </p:sp>
      <p:sp>
        <p:nvSpPr>
          <p:cNvPr id="10" name="テキスト ボックス 9">
            <a:extLst>
              <a:ext uri="{FF2B5EF4-FFF2-40B4-BE49-F238E27FC236}">
                <a16:creationId xmlns:a16="http://schemas.microsoft.com/office/drawing/2014/main" id="{5E507540-5C39-B817-C3F1-8D84264655D4}"/>
              </a:ext>
            </a:extLst>
          </p:cNvPr>
          <p:cNvSpPr txBox="1"/>
          <p:nvPr/>
        </p:nvSpPr>
        <p:spPr>
          <a:xfrm>
            <a:off x="2627784" y="2163111"/>
            <a:ext cx="6120680" cy="253916"/>
          </a:xfrm>
          <a:prstGeom prst="rect">
            <a:avLst/>
          </a:prstGeom>
          <a:noFill/>
        </p:spPr>
        <p:txBody>
          <a:bodyPr wrap="square" rtlCol="0">
            <a:spAutoFit/>
          </a:bodyPr>
          <a:lstStyle/>
          <a:p>
            <a:pPr algn="r"/>
            <a:r>
              <a:rPr kumimoji="1" lang="en-US" altLang="ja-JP" sz="1050" spc="-100" dirty="0">
                <a:latin typeface="+mn-ea"/>
              </a:rPr>
              <a:t>※</a:t>
            </a:r>
            <a:r>
              <a:rPr kumimoji="1" lang="ja-JP" altLang="en-US" sz="1050" spc="-100" dirty="0">
                <a:latin typeface="+mn-ea"/>
              </a:rPr>
              <a:t>上巻 「放射線の基礎知識と健康影響」　下巻 「東京電力福島第一原発事故とその後の推移（省庁等の取組）」</a:t>
            </a:r>
          </a:p>
        </p:txBody>
      </p:sp>
      <p:sp>
        <p:nvSpPr>
          <p:cNvPr id="11" name="テキスト ボックス 10">
            <a:extLst>
              <a:ext uri="{FF2B5EF4-FFF2-40B4-BE49-F238E27FC236}">
                <a16:creationId xmlns:a16="http://schemas.microsoft.com/office/drawing/2014/main" id="{FA478258-5832-C534-F638-04CF839B001E}"/>
              </a:ext>
            </a:extLst>
          </p:cNvPr>
          <p:cNvSpPr txBox="1"/>
          <p:nvPr/>
        </p:nvSpPr>
        <p:spPr>
          <a:xfrm>
            <a:off x="6994536" y="6366340"/>
            <a:ext cx="2092338" cy="369332"/>
          </a:xfrm>
          <a:prstGeom prst="rect">
            <a:avLst/>
          </a:prstGeom>
          <a:noFill/>
        </p:spPr>
        <p:txBody>
          <a:bodyPr wrap="square" rtlCol="0">
            <a:spAutoFit/>
          </a:bodyPr>
          <a:lstStyle/>
          <a:p>
            <a:r>
              <a:rPr kumimoji="1" lang="en-US" altLang="ja-JP" sz="900" dirty="0">
                <a:latin typeface="+mn-ea"/>
              </a:rPr>
              <a:t>https://www.env.go.jp/chemi/rhm/current-kisoshiryo.html</a:t>
            </a:r>
            <a:endParaRPr kumimoji="1" lang="ja-JP" altLang="en-US" sz="900" dirty="0">
              <a:latin typeface="+mn-ea"/>
            </a:endParaRPr>
          </a:p>
        </p:txBody>
      </p:sp>
      <p:sp>
        <p:nvSpPr>
          <p:cNvPr id="12" name="テキスト ボックス 11">
            <a:extLst>
              <a:ext uri="{FF2B5EF4-FFF2-40B4-BE49-F238E27FC236}">
                <a16:creationId xmlns:a16="http://schemas.microsoft.com/office/drawing/2014/main" id="{B8B93446-2E9C-132E-0723-B0935BAD42E0}"/>
              </a:ext>
            </a:extLst>
          </p:cNvPr>
          <p:cNvSpPr txBox="1"/>
          <p:nvPr/>
        </p:nvSpPr>
        <p:spPr>
          <a:xfrm>
            <a:off x="284948" y="228158"/>
            <a:ext cx="8103476" cy="369332"/>
          </a:xfrm>
          <a:prstGeom prst="rect">
            <a:avLst/>
          </a:prstGeom>
          <a:noFill/>
        </p:spPr>
        <p:txBody>
          <a:bodyPr wrap="square" rtlCol="0">
            <a:spAutoFit/>
          </a:bodyPr>
          <a:lstStyle/>
          <a:p>
            <a:r>
              <a:rPr kumimoji="1" lang="ja-JP" altLang="en-US" dirty="0">
                <a:latin typeface="+mn-ea"/>
              </a:rPr>
              <a:t>放射線について詳しく知りたい方は、下記資料をご覧ください。</a:t>
            </a:r>
          </a:p>
        </p:txBody>
      </p:sp>
    </p:spTree>
    <p:extLst>
      <p:ext uri="{BB962C8B-B14F-4D97-AF65-F5344CB8AC3E}">
        <p14:creationId xmlns:p14="http://schemas.microsoft.com/office/powerpoint/2010/main" val="3676856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ーブル, 木 が含まれている画像&#10;&#10;AI 生成コンテンツは誤りを含む可能性があります。">
            <a:extLst>
              <a:ext uri="{FF2B5EF4-FFF2-40B4-BE49-F238E27FC236}">
                <a16:creationId xmlns:a16="http://schemas.microsoft.com/office/drawing/2014/main" id="{C5502EF0-2A88-707A-AC33-47D97D2AD01C}"/>
              </a:ext>
            </a:extLst>
          </p:cNvPr>
          <p:cNvPicPr>
            <a:picLocks noChangeAspect="1"/>
          </p:cNvPicPr>
          <p:nvPr/>
        </p:nvPicPr>
        <p:blipFill>
          <a:blip r:embed="rId4" cstate="screen">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rcRect/>
          <a:stretch>
            <a:fillRect/>
          </a:stretch>
        </p:blipFill>
        <p:spPr>
          <a:xfrm>
            <a:off x="1084453" y="548680"/>
            <a:ext cx="6975095" cy="4392488"/>
          </a:xfrm>
          <a:prstGeom prst="rect">
            <a:avLst/>
          </a:prstGeom>
          <a:ln>
            <a:noFill/>
          </a:ln>
          <a:effectLst>
            <a:softEdge rad="112500"/>
          </a:effectLst>
        </p:spPr>
      </p:pic>
      <p:sp>
        <p:nvSpPr>
          <p:cNvPr id="4" name="テキスト ボックス 3">
            <a:extLst>
              <a:ext uri="{FF2B5EF4-FFF2-40B4-BE49-F238E27FC236}">
                <a16:creationId xmlns:a16="http://schemas.microsoft.com/office/drawing/2014/main" id="{1D821E23-7DB3-4499-4FC6-6111B2F48FA8}"/>
              </a:ext>
            </a:extLst>
          </p:cNvPr>
          <p:cNvSpPr txBox="1"/>
          <p:nvPr/>
        </p:nvSpPr>
        <p:spPr>
          <a:xfrm>
            <a:off x="683568" y="5672288"/>
            <a:ext cx="8208912" cy="709040"/>
          </a:xfrm>
          <a:prstGeom prst="rect">
            <a:avLst/>
          </a:prstGeom>
          <a:noFill/>
          <a:effectLst/>
        </p:spPr>
        <p:txBody>
          <a:bodyPr wrap="square" rtlCol="0">
            <a:spAutoFit/>
          </a:bodyPr>
          <a:lstStyle/>
          <a:p>
            <a:pPr>
              <a:lnSpc>
                <a:spcPts val="2600"/>
              </a:lnSpc>
            </a:pPr>
            <a:r>
              <a:rPr kumimoji="1" lang="ja-JP" altLang="en-US" dirty="0">
                <a:latin typeface="+mn-ea"/>
              </a:rPr>
              <a:t>エックス線は、放射線の一種で、光の仲間です。薄い葉っぱを明るいところで</a:t>
            </a:r>
            <a:endParaRPr kumimoji="1" lang="en-US" altLang="ja-JP" dirty="0">
              <a:latin typeface="+mn-ea"/>
            </a:endParaRPr>
          </a:p>
          <a:p>
            <a:pPr>
              <a:lnSpc>
                <a:spcPts val="2600"/>
              </a:lnSpc>
            </a:pPr>
            <a:r>
              <a:rPr kumimoji="1" lang="ja-JP" altLang="en-US" dirty="0">
                <a:latin typeface="+mn-ea"/>
              </a:rPr>
              <a:t>かざして見ると、葉っぱが透けて見えるように、物を透過する特徴があります。</a:t>
            </a:r>
            <a:endParaRPr kumimoji="1" lang="en-US" altLang="ja-JP" spc="-50" dirty="0">
              <a:latin typeface="+mn-ea"/>
            </a:endParaRPr>
          </a:p>
        </p:txBody>
      </p:sp>
      <p:pic>
        <p:nvPicPr>
          <p:cNvPr id="2" name="022">
            <a:hlinkClick r:id="" action="ppaction://media"/>
            <a:extLst>
              <a:ext uri="{FF2B5EF4-FFF2-40B4-BE49-F238E27FC236}">
                <a16:creationId xmlns:a16="http://schemas.microsoft.com/office/drawing/2014/main" id="{39BBEFD2-376B-0727-1EC4-1FDB9DB8124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382033593"/>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529E5C51-5764-72B3-6067-82D521EC917B}"/>
              </a:ext>
            </a:extLst>
          </p:cNvPr>
          <p:cNvGraphicFramePr>
            <a:graphicFrameLocks noGrp="1"/>
          </p:cNvGraphicFramePr>
          <p:nvPr>
            <p:extLst>
              <p:ext uri="{D42A27DB-BD31-4B8C-83A1-F6EECF244321}">
                <p14:modId xmlns:p14="http://schemas.microsoft.com/office/powerpoint/2010/main" val="3553349979"/>
              </p:ext>
            </p:extLst>
          </p:nvPr>
        </p:nvGraphicFramePr>
        <p:xfrm>
          <a:off x="179512" y="836712"/>
          <a:ext cx="8742730" cy="521471"/>
        </p:xfrm>
        <a:graphic>
          <a:graphicData uri="http://schemas.openxmlformats.org/drawingml/2006/table">
            <a:tbl>
              <a:tblPr firstRow="1" bandRow="1">
                <a:tableStyleId>{5C22544A-7EE6-4342-B048-85BDC9FD1C3A}</a:tableStyleId>
              </a:tblPr>
              <a:tblGrid>
                <a:gridCol w="1748546">
                  <a:extLst>
                    <a:ext uri="{9D8B030D-6E8A-4147-A177-3AD203B41FA5}">
                      <a16:colId xmlns:a16="http://schemas.microsoft.com/office/drawing/2014/main" val="3290044589"/>
                    </a:ext>
                  </a:extLst>
                </a:gridCol>
                <a:gridCol w="1748546">
                  <a:extLst>
                    <a:ext uri="{9D8B030D-6E8A-4147-A177-3AD203B41FA5}">
                      <a16:colId xmlns:a16="http://schemas.microsoft.com/office/drawing/2014/main" val="3624692320"/>
                    </a:ext>
                  </a:extLst>
                </a:gridCol>
                <a:gridCol w="1748546">
                  <a:extLst>
                    <a:ext uri="{9D8B030D-6E8A-4147-A177-3AD203B41FA5}">
                      <a16:colId xmlns:a16="http://schemas.microsoft.com/office/drawing/2014/main" val="3371588143"/>
                    </a:ext>
                  </a:extLst>
                </a:gridCol>
                <a:gridCol w="1748546">
                  <a:extLst>
                    <a:ext uri="{9D8B030D-6E8A-4147-A177-3AD203B41FA5}">
                      <a16:colId xmlns:a16="http://schemas.microsoft.com/office/drawing/2014/main" val="3940230454"/>
                    </a:ext>
                  </a:extLst>
                </a:gridCol>
                <a:gridCol w="1748546">
                  <a:extLst>
                    <a:ext uri="{9D8B030D-6E8A-4147-A177-3AD203B41FA5}">
                      <a16:colId xmlns:a16="http://schemas.microsoft.com/office/drawing/2014/main" val="3957980764"/>
                    </a:ext>
                  </a:extLst>
                </a:gridCol>
              </a:tblGrid>
              <a:tr h="521471">
                <a:tc>
                  <a:txBody>
                    <a:bodyPr/>
                    <a:lstStyle/>
                    <a:p>
                      <a:endParaRPr kumimoji="1" lang="ja-JP" altLang="en-US" dirty="0"/>
                    </a:p>
                  </a:txBody>
                  <a:tcPr>
                    <a:solidFill>
                      <a:schemeClr val="bg1">
                        <a:lumMod val="95000"/>
                      </a:schemeClr>
                    </a:solidFill>
                  </a:tcPr>
                </a:tc>
                <a:tc>
                  <a:txBody>
                    <a:bodyPr/>
                    <a:lstStyle/>
                    <a:p>
                      <a:endParaRPr kumimoji="1" lang="ja-JP" altLang="en-US" dirty="0"/>
                    </a:p>
                  </a:txBody>
                  <a:tcPr>
                    <a:solidFill>
                      <a:schemeClr val="bg1">
                        <a:lumMod val="85000"/>
                      </a:schemeClr>
                    </a:solidFill>
                  </a:tcPr>
                </a:tc>
                <a:tc>
                  <a:txBody>
                    <a:bodyPr/>
                    <a:lstStyle/>
                    <a:p>
                      <a:endParaRPr kumimoji="1" lang="ja-JP" altLang="en-US" dirty="0"/>
                    </a:p>
                  </a:txBody>
                  <a:tcPr>
                    <a:solidFill>
                      <a:schemeClr val="bg1">
                        <a:lumMod val="75000"/>
                      </a:schemeClr>
                    </a:solidFill>
                  </a:tcPr>
                </a:tc>
                <a:tc>
                  <a:txBody>
                    <a:bodyPr/>
                    <a:lstStyle/>
                    <a:p>
                      <a:endParaRPr kumimoji="1" lang="ja-JP" altLang="en-US" dirty="0"/>
                    </a:p>
                  </a:txBody>
                  <a:tcPr>
                    <a:solidFill>
                      <a:schemeClr val="bg1">
                        <a:lumMod val="65000"/>
                      </a:schemeClr>
                    </a:solidFill>
                  </a:tcPr>
                </a:tc>
                <a:tc>
                  <a:txBody>
                    <a:bodyPr/>
                    <a:lstStyle/>
                    <a:p>
                      <a:endParaRPr kumimoji="1" lang="ja-JP" altLang="en-US" dirty="0"/>
                    </a:p>
                  </a:txBody>
                  <a:tcPr>
                    <a:solidFill>
                      <a:schemeClr val="bg1">
                        <a:lumMod val="50000"/>
                      </a:schemeClr>
                    </a:solidFill>
                  </a:tcPr>
                </a:tc>
                <a:extLst>
                  <a:ext uri="{0D108BD9-81ED-4DB2-BD59-A6C34878D82A}">
                    <a16:rowId xmlns:a16="http://schemas.microsoft.com/office/drawing/2014/main" val="693728408"/>
                  </a:ext>
                </a:extLst>
              </a:tr>
            </a:tbl>
          </a:graphicData>
        </a:graphic>
      </p:graphicFrame>
      <p:sp>
        <p:nvSpPr>
          <p:cNvPr id="16" name="テキスト ボックス 15">
            <a:extLst>
              <a:ext uri="{FF2B5EF4-FFF2-40B4-BE49-F238E27FC236}">
                <a16:creationId xmlns:a16="http://schemas.microsoft.com/office/drawing/2014/main" id="{3995124A-CCDB-4933-B9CA-1EEC7F7A0E7A}"/>
              </a:ext>
            </a:extLst>
          </p:cNvPr>
          <p:cNvSpPr txBox="1"/>
          <p:nvPr/>
        </p:nvSpPr>
        <p:spPr>
          <a:xfrm>
            <a:off x="181171" y="918134"/>
            <a:ext cx="1763676" cy="338554"/>
          </a:xfrm>
          <a:prstGeom prst="rect">
            <a:avLst/>
          </a:prstGeom>
          <a:noFill/>
          <a:effectLst/>
        </p:spPr>
        <p:txBody>
          <a:bodyPr wrap="square" rtlCol="0">
            <a:spAutoFit/>
          </a:bodyPr>
          <a:lstStyle/>
          <a:p>
            <a:pPr algn="ctr"/>
            <a:r>
              <a:rPr kumimoji="1" lang="ja-JP" altLang="en-US" sz="1600" spc="-100" dirty="0">
                <a:latin typeface="+mn-ea"/>
              </a:rPr>
              <a:t>赤外線</a:t>
            </a:r>
            <a:endParaRPr kumimoji="1" lang="en-US" altLang="ja-JP" sz="1600" dirty="0">
              <a:latin typeface="+mn-ea"/>
            </a:endParaRPr>
          </a:p>
        </p:txBody>
      </p:sp>
      <p:sp>
        <p:nvSpPr>
          <p:cNvPr id="38" name="テキスト ボックス 37">
            <a:extLst>
              <a:ext uri="{FF2B5EF4-FFF2-40B4-BE49-F238E27FC236}">
                <a16:creationId xmlns:a16="http://schemas.microsoft.com/office/drawing/2014/main" id="{D22A9082-8152-7F55-0644-F0DCBD649A92}"/>
              </a:ext>
            </a:extLst>
          </p:cNvPr>
          <p:cNvSpPr txBox="1"/>
          <p:nvPr/>
        </p:nvSpPr>
        <p:spPr>
          <a:xfrm>
            <a:off x="1945887" y="918134"/>
            <a:ext cx="1763676" cy="338554"/>
          </a:xfrm>
          <a:prstGeom prst="rect">
            <a:avLst/>
          </a:prstGeom>
          <a:noFill/>
          <a:effectLst/>
        </p:spPr>
        <p:txBody>
          <a:bodyPr wrap="square" rtlCol="0">
            <a:spAutoFit/>
          </a:bodyPr>
          <a:lstStyle/>
          <a:p>
            <a:pPr algn="ctr"/>
            <a:r>
              <a:rPr kumimoji="1" lang="ja-JP" altLang="en-US" sz="1600" spc="-100" dirty="0">
                <a:latin typeface="+mn-ea"/>
              </a:rPr>
              <a:t>可視光線</a:t>
            </a:r>
            <a:endParaRPr kumimoji="1" lang="en-US" altLang="ja-JP" sz="1600" dirty="0">
              <a:latin typeface="+mn-ea"/>
            </a:endParaRPr>
          </a:p>
        </p:txBody>
      </p:sp>
      <p:sp>
        <p:nvSpPr>
          <p:cNvPr id="47" name="テキスト ボックス 46">
            <a:extLst>
              <a:ext uri="{FF2B5EF4-FFF2-40B4-BE49-F238E27FC236}">
                <a16:creationId xmlns:a16="http://schemas.microsoft.com/office/drawing/2014/main" id="{2AEC6A79-BEFF-372E-36EF-6881EBE74177}"/>
              </a:ext>
            </a:extLst>
          </p:cNvPr>
          <p:cNvSpPr txBox="1"/>
          <p:nvPr/>
        </p:nvSpPr>
        <p:spPr>
          <a:xfrm>
            <a:off x="7202471" y="918134"/>
            <a:ext cx="1763676" cy="338554"/>
          </a:xfrm>
          <a:prstGeom prst="rect">
            <a:avLst/>
          </a:prstGeom>
          <a:noFill/>
          <a:effectLst/>
        </p:spPr>
        <p:txBody>
          <a:bodyPr wrap="square" rtlCol="0">
            <a:spAutoFit/>
          </a:bodyPr>
          <a:lstStyle/>
          <a:p>
            <a:pPr algn="ctr"/>
            <a:r>
              <a:rPr kumimoji="1" lang="ja-JP" altLang="en-US" sz="1600" spc="-100" dirty="0">
                <a:latin typeface="+mn-ea"/>
              </a:rPr>
              <a:t>ガンマ線</a:t>
            </a:r>
            <a:endParaRPr kumimoji="1" lang="en-US" altLang="ja-JP" sz="1600" dirty="0">
              <a:latin typeface="+mn-ea"/>
            </a:endParaRPr>
          </a:p>
        </p:txBody>
      </p:sp>
      <p:sp>
        <p:nvSpPr>
          <p:cNvPr id="49" name="正方形/長方形 48">
            <a:extLst>
              <a:ext uri="{FF2B5EF4-FFF2-40B4-BE49-F238E27FC236}">
                <a16:creationId xmlns:a16="http://schemas.microsoft.com/office/drawing/2014/main" id="{D51F7CD1-763B-974F-AA9F-033633A4B4B2}"/>
              </a:ext>
            </a:extLst>
          </p:cNvPr>
          <p:cNvSpPr/>
          <p:nvPr/>
        </p:nvSpPr>
        <p:spPr>
          <a:xfrm>
            <a:off x="5436546" y="1367597"/>
            <a:ext cx="1750623" cy="3581275"/>
          </a:xfrm>
          <a:prstGeom prst="rect">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テキスト ボックス 50">
            <a:extLst>
              <a:ext uri="{FF2B5EF4-FFF2-40B4-BE49-F238E27FC236}">
                <a16:creationId xmlns:a16="http://schemas.microsoft.com/office/drawing/2014/main" id="{E8D25FA4-4582-1D88-AECC-DCAD2A3960E9}"/>
              </a:ext>
            </a:extLst>
          </p:cNvPr>
          <p:cNvSpPr txBox="1"/>
          <p:nvPr/>
        </p:nvSpPr>
        <p:spPr>
          <a:xfrm>
            <a:off x="3674079" y="918134"/>
            <a:ext cx="1763676" cy="338554"/>
          </a:xfrm>
          <a:prstGeom prst="rect">
            <a:avLst/>
          </a:prstGeom>
          <a:noFill/>
          <a:effectLst/>
        </p:spPr>
        <p:txBody>
          <a:bodyPr wrap="square" rtlCol="0">
            <a:spAutoFit/>
          </a:bodyPr>
          <a:lstStyle/>
          <a:p>
            <a:pPr algn="ctr"/>
            <a:r>
              <a:rPr kumimoji="1" lang="ja-JP" altLang="en-US" sz="1600" spc="-100" dirty="0">
                <a:latin typeface="+mn-ea"/>
              </a:rPr>
              <a:t>紫外線</a:t>
            </a:r>
            <a:endParaRPr kumimoji="1" lang="en-US" altLang="ja-JP" sz="1600" dirty="0">
              <a:latin typeface="+mn-ea"/>
            </a:endParaRPr>
          </a:p>
        </p:txBody>
      </p:sp>
      <p:pic>
        <p:nvPicPr>
          <p:cNvPr id="52" name="Picture 4" descr="可視光線」の1.1万点のロイヤリティフリー画像、写真素材、絵 ...">
            <a:extLst>
              <a:ext uri="{FF2B5EF4-FFF2-40B4-BE49-F238E27FC236}">
                <a16:creationId xmlns:a16="http://schemas.microsoft.com/office/drawing/2014/main" id="{0D2257B2-2517-472F-1128-27C86BA8FD4F}"/>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a:fillRect/>
          </a:stretch>
        </p:blipFill>
        <p:spPr bwMode="auto">
          <a:xfrm flipH="1">
            <a:off x="2303895" y="1597167"/>
            <a:ext cx="1079392" cy="1064607"/>
          </a:xfrm>
          <a:prstGeom prst="rect">
            <a:avLst/>
          </a:prstGeom>
          <a:noFill/>
          <a:extLst>
            <a:ext uri="{909E8E84-426E-40DD-AFC4-6F175D3DCCD1}">
              <a14:hiddenFill xmlns:a14="http://schemas.microsoft.com/office/drawing/2010/main">
                <a:solidFill>
                  <a:srgbClr val="FFFFFF"/>
                </a:solidFill>
              </a14:hiddenFill>
            </a:ext>
          </a:extLst>
        </p:spPr>
      </p:pic>
      <p:pic>
        <p:nvPicPr>
          <p:cNvPr id="54" name="図 53" descr="グラフィカル ユーザー インターフェイス, アプリケーション&#10;&#10;AI 生成コンテンツは誤りを含む可能性があります。">
            <a:extLst>
              <a:ext uri="{FF2B5EF4-FFF2-40B4-BE49-F238E27FC236}">
                <a16:creationId xmlns:a16="http://schemas.microsoft.com/office/drawing/2014/main" id="{D78B3CA5-D10C-7C56-1A9D-89BFC6D0B82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14937" y="1591096"/>
            <a:ext cx="1296144" cy="1045832"/>
          </a:xfrm>
          <a:prstGeom prst="rect">
            <a:avLst/>
          </a:prstGeom>
        </p:spPr>
      </p:pic>
      <p:grpSp>
        <p:nvGrpSpPr>
          <p:cNvPr id="55" name="グループ化 54">
            <a:extLst>
              <a:ext uri="{FF2B5EF4-FFF2-40B4-BE49-F238E27FC236}">
                <a16:creationId xmlns:a16="http://schemas.microsoft.com/office/drawing/2014/main" id="{0EC24ABF-E44A-835A-2C93-66AAC59B07B0}"/>
              </a:ext>
            </a:extLst>
          </p:cNvPr>
          <p:cNvGrpSpPr/>
          <p:nvPr/>
        </p:nvGrpSpPr>
        <p:grpSpPr>
          <a:xfrm>
            <a:off x="3848561" y="1552517"/>
            <a:ext cx="1366660" cy="1322341"/>
            <a:chOff x="2802092" y="2526397"/>
            <a:chExt cx="2001828" cy="1936912"/>
          </a:xfrm>
        </p:grpSpPr>
        <p:pic>
          <p:nvPicPr>
            <p:cNvPr id="56" name="図 55" descr="図形&#10;&#10;AI 生成コンテンツは誤りを含む可能性があります。">
              <a:extLst>
                <a:ext uri="{FF2B5EF4-FFF2-40B4-BE49-F238E27FC236}">
                  <a16:creationId xmlns:a16="http://schemas.microsoft.com/office/drawing/2014/main" id="{5AE295AF-A33F-AC91-8444-85ECD4E2A5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11014" y="2573819"/>
              <a:ext cx="1892906" cy="1889490"/>
            </a:xfrm>
            <a:prstGeom prst="rect">
              <a:avLst/>
            </a:prstGeom>
          </p:spPr>
        </p:pic>
        <p:pic>
          <p:nvPicPr>
            <p:cNvPr id="57" name="Picture 2" descr="太陽・晴れのイラスト | 無料のフリー素材 イラストエイト">
              <a:extLst>
                <a:ext uri="{FF2B5EF4-FFF2-40B4-BE49-F238E27FC236}">
                  <a16:creationId xmlns:a16="http://schemas.microsoft.com/office/drawing/2014/main" id="{F5D89534-D026-CC4C-9CCE-BCD552831C8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02092" y="2526397"/>
              <a:ext cx="977820" cy="9026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8" name="グループ化 57">
            <a:extLst>
              <a:ext uri="{FF2B5EF4-FFF2-40B4-BE49-F238E27FC236}">
                <a16:creationId xmlns:a16="http://schemas.microsoft.com/office/drawing/2014/main" id="{A84DC456-3B5F-3DC5-BE79-5A00706A7A93}"/>
              </a:ext>
            </a:extLst>
          </p:cNvPr>
          <p:cNvGrpSpPr/>
          <p:nvPr/>
        </p:nvGrpSpPr>
        <p:grpSpPr>
          <a:xfrm>
            <a:off x="5920370" y="3919001"/>
            <a:ext cx="801997" cy="808201"/>
            <a:chOff x="1278024" y="3910898"/>
            <a:chExt cx="991769" cy="999441"/>
          </a:xfrm>
        </p:grpSpPr>
        <p:grpSp>
          <p:nvGrpSpPr>
            <p:cNvPr id="59" name="グループ化 58">
              <a:extLst>
                <a:ext uri="{FF2B5EF4-FFF2-40B4-BE49-F238E27FC236}">
                  <a16:creationId xmlns:a16="http://schemas.microsoft.com/office/drawing/2014/main" id="{726AD8EB-1313-AFB9-5305-CC6EE4C1078D}"/>
                </a:ext>
              </a:extLst>
            </p:cNvPr>
            <p:cNvGrpSpPr/>
            <p:nvPr/>
          </p:nvGrpSpPr>
          <p:grpSpPr>
            <a:xfrm>
              <a:off x="1278024" y="3910898"/>
              <a:ext cx="991769" cy="999441"/>
              <a:chOff x="-966599" y="2481037"/>
              <a:chExt cx="1114454" cy="1123075"/>
            </a:xfrm>
          </p:grpSpPr>
          <p:pic>
            <p:nvPicPr>
              <p:cNvPr id="1026" name="図 1025" descr="図形&#10;&#10;AI 生成コンテンツは誤りを含む可能性があります。">
                <a:extLst>
                  <a:ext uri="{FF2B5EF4-FFF2-40B4-BE49-F238E27FC236}">
                    <a16:creationId xmlns:a16="http://schemas.microsoft.com/office/drawing/2014/main" id="{F9ACD7AB-48D9-606E-CC88-3C07DC3C259A}"/>
                  </a:ext>
                </a:extLst>
              </p:cNvPr>
              <p:cNvPicPr>
                <a:picLocks noChangeAspect="1"/>
              </p:cNvPicPr>
              <p:nvPr/>
            </p:nvPicPr>
            <p:blipFill>
              <a:blip r:embed="rId6" cstate="screen">
                <a:duotone>
                  <a:schemeClr val="bg2">
                    <a:shade val="45000"/>
                    <a:satMod val="135000"/>
                  </a:schemeClr>
                  <a:prstClr val="white"/>
                </a:duotone>
                <a:extLst>
                  <a:ext uri="{28A0092B-C50C-407E-A947-70E740481C1C}">
                    <a14:useLocalDpi xmlns:a14="http://schemas.microsoft.com/office/drawing/2010/main"/>
                  </a:ext>
                </a:extLst>
              </a:blip>
              <a:srcRect l="26171" t="-79" r="25368" b="83965"/>
              <a:stretch>
                <a:fillRect/>
              </a:stretch>
            </p:blipFill>
            <p:spPr>
              <a:xfrm>
                <a:off x="-758250" y="2481037"/>
                <a:ext cx="697756" cy="237057"/>
              </a:xfrm>
              <a:prstGeom prst="rect">
                <a:avLst/>
              </a:prstGeom>
            </p:spPr>
          </p:pic>
          <p:sp>
            <p:nvSpPr>
              <p:cNvPr id="1027" name="四角形: 角を丸くする 1026">
                <a:extLst>
                  <a:ext uri="{FF2B5EF4-FFF2-40B4-BE49-F238E27FC236}">
                    <a16:creationId xmlns:a16="http://schemas.microsoft.com/office/drawing/2014/main" id="{04DE28FE-D1DE-2CD8-161C-E9BAF84A528D}"/>
                  </a:ext>
                </a:extLst>
              </p:cNvPr>
              <p:cNvSpPr/>
              <p:nvPr/>
            </p:nvSpPr>
            <p:spPr>
              <a:xfrm>
                <a:off x="-946657" y="2733851"/>
                <a:ext cx="1074570" cy="764304"/>
              </a:xfrm>
              <a:prstGeom prst="roundRect">
                <a:avLst>
                  <a:gd name="adj" fmla="val 9303"/>
                </a:avLst>
              </a:prstGeom>
              <a:solidFill>
                <a:schemeClr val="bg1"/>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9" name="図 1028" descr="図形&#10;&#10;AI 生成コンテンツは誤りを含む可能性があります。">
                <a:extLst>
                  <a:ext uri="{FF2B5EF4-FFF2-40B4-BE49-F238E27FC236}">
                    <a16:creationId xmlns:a16="http://schemas.microsoft.com/office/drawing/2014/main" id="{62B86732-D994-B771-B39D-6DCD316C33A4}"/>
                  </a:ext>
                </a:extLst>
              </p:cNvPr>
              <p:cNvPicPr>
                <a:picLocks noChangeAspect="1"/>
              </p:cNvPicPr>
              <p:nvPr/>
            </p:nvPicPr>
            <p:blipFill>
              <a:blip r:embed="rId6" cstate="screen">
                <a:duotone>
                  <a:schemeClr val="bg2">
                    <a:shade val="45000"/>
                    <a:satMod val="135000"/>
                  </a:schemeClr>
                  <a:prstClr val="white"/>
                </a:duotone>
                <a:extLst>
                  <a:ext uri="{28A0092B-C50C-407E-A947-70E740481C1C}">
                    <a14:useLocalDpi xmlns:a14="http://schemas.microsoft.com/office/drawing/2010/main"/>
                  </a:ext>
                </a:extLst>
              </a:blip>
              <a:srcRect t="92975"/>
              <a:stretch>
                <a:fillRect/>
              </a:stretch>
            </p:blipFill>
            <p:spPr>
              <a:xfrm>
                <a:off x="-966599" y="3524119"/>
                <a:ext cx="1114454" cy="79993"/>
              </a:xfrm>
              <a:prstGeom prst="rect">
                <a:avLst/>
              </a:prstGeom>
            </p:spPr>
          </p:pic>
        </p:grpSp>
        <p:grpSp>
          <p:nvGrpSpPr>
            <p:cNvPr id="60" name="グループ化 59">
              <a:extLst>
                <a:ext uri="{FF2B5EF4-FFF2-40B4-BE49-F238E27FC236}">
                  <a16:creationId xmlns:a16="http://schemas.microsoft.com/office/drawing/2014/main" id="{F9411C9C-D592-81D0-391A-EDE41D40BE9D}"/>
                </a:ext>
              </a:extLst>
            </p:cNvPr>
            <p:cNvGrpSpPr/>
            <p:nvPr/>
          </p:nvGrpSpPr>
          <p:grpSpPr>
            <a:xfrm>
              <a:off x="1337808" y="4438367"/>
              <a:ext cx="262477" cy="325885"/>
              <a:chOff x="-960922" y="2848440"/>
              <a:chExt cx="348346" cy="432498"/>
            </a:xfrm>
          </p:grpSpPr>
          <p:pic>
            <p:nvPicPr>
              <p:cNvPr id="1024" name="Picture 2" descr="足跡 靴底 セット：イラスト無料">
                <a:extLst>
                  <a:ext uri="{FF2B5EF4-FFF2-40B4-BE49-F238E27FC236}">
                    <a16:creationId xmlns:a16="http://schemas.microsoft.com/office/drawing/2014/main" id="{580D1640-3990-E7B1-0249-538A989A634C}"/>
                  </a:ext>
                </a:extLst>
              </p:cNvPr>
              <p:cNvPicPr>
                <a:picLocks noChangeAspect="1" noChangeArrowheads="1"/>
              </p:cNvPicPr>
              <p:nvPr/>
            </p:nvPicPr>
            <p:blipFill rotWithShape="1">
              <a:blip r:embed="rId7"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60922" y="2848441"/>
                <a:ext cx="196147" cy="432497"/>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2" descr="足跡 靴底 セット：イラスト無料">
                <a:extLst>
                  <a:ext uri="{FF2B5EF4-FFF2-40B4-BE49-F238E27FC236}">
                    <a16:creationId xmlns:a16="http://schemas.microsoft.com/office/drawing/2014/main" id="{5F281F14-8A61-55F3-CB8D-62C0B55D9522}"/>
                  </a:ext>
                </a:extLst>
              </p:cNvPr>
              <p:cNvPicPr>
                <a:picLocks noChangeAspect="1" noChangeArrowheads="1"/>
              </p:cNvPicPr>
              <p:nvPr/>
            </p:nvPicPr>
            <p:blipFill rotWithShape="1">
              <a:blip r:embed="rId7"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flipH="1">
                <a:off x="-808723" y="2848440"/>
                <a:ext cx="196147" cy="432497"/>
              </a:xfrm>
              <a:prstGeom prst="rect">
                <a:avLst/>
              </a:prstGeom>
              <a:noFill/>
              <a:extLst>
                <a:ext uri="{909E8E84-426E-40DD-AFC4-6F175D3DCCD1}">
                  <a14:hiddenFill xmlns:a14="http://schemas.microsoft.com/office/drawing/2010/main">
                    <a:solidFill>
                      <a:srgbClr val="FFFFFF"/>
                    </a:solidFill>
                  </a14:hiddenFill>
                </a:ext>
              </a:extLst>
            </p:spPr>
          </p:pic>
        </p:grpSp>
        <p:pic>
          <p:nvPicPr>
            <p:cNvPr id="61" name="図 60" descr="図形&#10;&#10;AI 生成コンテンツは誤りを含む可能性があります。">
              <a:extLst>
                <a:ext uri="{FF2B5EF4-FFF2-40B4-BE49-F238E27FC236}">
                  <a16:creationId xmlns:a16="http://schemas.microsoft.com/office/drawing/2014/main" id="{D32C5916-C86E-27A7-EADB-0FB1BC879FF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373933" y="4226883"/>
              <a:ext cx="403534" cy="316875"/>
            </a:xfrm>
            <a:prstGeom prst="rect">
              <a:avLst/>
            </a:prstGeom>
          </p:spPr>
        </p:pic>
        <p:sp>
          <p:nvSpPr>
            <p:cNvPr id="62" name="四角形: 角を丸くする 61">
              <a:extLst>
                <a:ext uri="{FF2B5EF4-FFF2-40B4-BE49-F238E27FC236}">
                  <a16:creationId xmlns:a16="http://schemas.microsoft.com/office/drawing/2014/main" id="{031D1F32-15A8-C192-0C0D-9E4077066FBB}"/>
                </a:ext>
              </a:extLst>
            </p:cNvPr>
            <p:cNvSpPr/>
            <p:nvPr/>
          </p:nvSpPr>
          <p:spPr>
            <a:xfrm>
              <a:off x="1819422" y="4234123"/>
              <a:ext cx="353135" cy="230280"/>
            </a:xfrm>
            <a:prstGeom prst="roundRect">
              <a:avLst/>
            </a:prstGeom>
            <a:solidFill>
              <a:schemeClr val="bg1"/>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四角形: 角を丸くする 62">
              <a:extLst>
                <a:ext uri="{FF2B5EF4-FFF2-40B4-BE49-F238E27FC236}">
                  <a16:creationId xmlns:a16="http://schemas.microsoft.com/office/drawing/2014/main" id="{B6192E13-5792-BF54-3261-007B7D2A179B}"/>
                </a:ext>
              </a:extLst>
            </p:cNvPr>
            <p:cNvSpPr/>
            <p:nvPr/>
          </p:nvSpPr>
          <p:spPr>
            <a:xfrm rot="360000">
              <a:off x="1818128" y="4492913"/>
              <a:ext cx="353135" cy="230280"/>
            </a:xfrm>
            <a:prstGeom prst="roundRect">
              <a:avLst/>
            </a:prstGeom>
            <a:solidFill>
              <a:schemeClr val="bg1"/>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30" name="グループ化 1029">
            <a:extLst>
              <a:ext uri="{FF2B5EF4-FFF2-40B4-BE49-F238E27FC236}">
                <a16:creationId xmlns:a16="http://schemas.microsoft.com/office/drawing/2014/main" id="{1137717B-CF55-47E0-CF70-1A0DD43C37E1}"/>
              </a:ext>
            </a:extLst>
          </p:cNvPr>
          <p:cNvGrpSpPr/>
          <p:nvPr/>
        </p:nvGrpSpPr>
        <p:grpSpPr>
          <a:xfrm>
            <a:off x="5940152" y="2636912"/>
            <a:ext cx="801997" cy="434106"/>
            <a:chOff x="2872311" y="4171115"/>
            <a:chExt cx="1593319" cy="862434"/>
          </a:xfrm>
        </p:grpSpPr>
        <p:pic>
          <p:nvPicPr>
            <p:cNvPr id="1031" name="Picture 4" descr="魚 – SILHOUETTE DESIGN">
              <a:extLst>
                <a:ext uri="{FF2B5EF4-FFF2-40B4-BE49-F238E27FC236}">
                  <a16:creationId xmlns:a16="http://schemas.microsoft.com/office/drawing/2014/main" id="{0E669AA7-529D-7D17-99BA-22E4983CAB13}"/>
                </a:ext>
              </a:extLst>
            </p:cNvPr>
            <p:cNvPicPr>
              <a:picLocks noChangeAspect="1" noChangeArrowheads="1"/>
            </p:cNvPicPr>
            <p:nvPr/>
          </p:nvPicPr>
          <p:blipFill rotWithShape="1">
            <a:blip r:embed="rId9" cstate="screen">
              <a:lum bright="70000" contrast="-70000"/>
              <a:extLst>
                <a:ext uri="{28A0092B-C50C-407E-A947-70E740481C1C}">
                  <a14:useLocalDpi xmlns:a14="http://schemas.microsoft.com/office/drawing/2010/main"/>
                </a:ext>
              </a:extLst>
            </a:blip>
            <a:srcRect l="15969" t="26261" r="17145" b="25466"/>
            <a:stretch>
              <a:fillRect/>
            </a:stretch>
          </p:blipFill>
          <p:spPr bwMode="auto">
            <a:xfrm>
              <a:off x="2872311" y="4171115"/>
              <a:ext cx="1593319" cy="8624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図 1031" descr="図形&#10;&#10;AI 生成コンテンツは誤りを含む可能性があります。">
              <a:extLst>
                <a:ext uri="{FF2B5EF4-FFF2-40B4-BE49-F238E27FC236}">
                  <a16:creationId xmlns:a16="http://schemas.microsoft.com/office/drawing/2014/main" id="{F15C4118-CF82-5483-A018-3BE22EB5D04C}"/>
                </a:ext>
              </a:extLst>
            </p:cNvPr>
            <p:cNvPicPr>
              <a:picLocks noChangeAspect="1"/>
            </p:cNvPicPr>
            <p:nvPr/>
          </p:nvPicPr>
          <p:blipFill>
            <a:blip r:embed="rId10" cstate="screen">
              <a:duotone>
                <a:schemeClr val="bg2">
                  <a:shade val="45000"/>
                  <a:satMod val="135000"/>
                </a:schemeClr>
                <a:prstClr val="white"/>
              </a:duotone>
              <a:extLst>
                <a:ext uri="{28A0092B-C50C-407E-A947-70E740481C1C}">
                  <a14:useLocalDpi xmlns:a14="http://schemas.microsoft.com/office/drawing/2010/main"/>
                </a:ext>
              </a:extLst>
            </a:blip>
            <a:srcRect l="30369" t="33310" r="18754" b="34250"/>
            <a:stretch>
              <a:fillRect/>
            </a:stretch>
          </p:blipFill>
          <p:spPr>
            <a:xfrm>
              <a:off x="3291014" y="4369716"/>
              <a:ext cx="766607" cy="488806"/>
            </a:xfrm>
            <a:prstGeom prst="rect">
              <a:avLst/>
            </a:prstGeom>
          </p:spPr>
        </p:pic>
      </p:grpSp>
      <p:grpSp>
        <p:nvGrpSpPr>
          <p:cNvPr id="1033" name="グループ化 1032">
            <a:extLst>
              <a:ext uri="{FF2B5EF4-FFF2-40B4-BE49-F238E27FC236}">
                <a16:creationId xmlns:a16="http://schemas.microsoft.com/office/drawing/2014/main" id="{3A8174B3-1699-0FB3-1618-A40C2D3DA68B}"/>
              </a:ext>
            </a:extLst>
          </p:cNvPr>
          <p:cNvGrpSpPr/>
          <p:nvPr/>
        </p:nvGrpSpPr>
        <p:grpSpPr>
          <a:xfrm>
            <a:off x="5588349" y="3178373"/>
            <a:ext cx="956566" cy="394106"/>
            <a:chOff x="6655518" y="4139296"/>
            <a:chExt cx="1516882" cy="624956"/>
          </a:xfrm>
        </p:grpSpPr>
        <p:pic>
          <p:nvPicPr>
            <p:cNvPr id="1034" name="図 1033" descr="図形&#10;&#10;AI 生成コンテンツは誤りを含む可能性があります。">
              <a:extLst>
                <a:ext uri="{FF2B5EF4-FFF2-40B4-BE49-F238E27FC236}">
                  <a16:creationId xmlns:a16="http://schemas.microsoft.com/office/drawing/2014/main" id="{4240C66F-2FCB-F6BC-1063-D564A48C62BD}"/>
                </a:ext>
              </a:extLst>
            </p:cNvPr>
            <p:cNvPicPr>
              <a:picLocks noChangeAspect="1"/>
            </p:cNvPicPr>
            <p:nvPr/>
          </p:nvPicPr>
          <p:blipFill>
            <a:blip r:embed="rId11" cstate="screen">
              <a:lum bright="70000" contrast="-70000"/>
              <a:extLst>
                <a:ext uri="{28A0092B-C50C-407E-A947-70E740481C1C}">
                  <a14:useLocalDpi xmlns:a14="http://schemas.microsoft.com/office/drawing/2010/main"/>
                </a:ext>
              </a:extLst>
            </a:blip>
            <a:stretch>
              <a:fillRect/>
            </a:stretch>
          </p:blipFill>
          <p:spPr>
            <a:xfrm>
              <a:off x="6655518" y="4139296"/>
              <a:ext cx="1351059" cy="624956"/>
            </a:xfrm>
            <a:prstGeom prst="rect">
              <a:avLst/>
            </a:prstGeom>
          </p:spPr>
        </p:pic>
        <p:grpSp>
          <p:nvGrpSpPr>
            <p:cNvPr id="1035" name="グループ化 1034">
              <a:extLst>
                <a:ext uri="{FF2B5EF4-FFF2-40B4-BE49-F238E27FC236}">
                  <a16:creationId xmlns:a16="http://schemas.microsoft.com/office/drawing/2014/main" id="{C9384856-3446-78FE-684A-582ACD5268A3}"/>
                </a:ext>
              </a:extLst>
            </p:cNvPr>
            <p:cNvGrpSpPr/>
            <p:nvPr/>
          </p:nvGrpSpPr>
          <p:grpSpPr>
            <a:xfrm>
              <a:off x="7731510" y="4392853"/>
              <a:ext cx="440890" cy="328804"/>
              <a:chOff x="7697278" y="4392853"/>
              <a:chExt cx="440890" cy="328804"/>
            </a:xfrm>
          </p:grpSpPr>
          <p:sp>
            <p:nvSpPr>
              <p:cNvPr id="1036" name="円弧 1035">
                <a:extLst>
                  <a:ext uri="{FF2B5EF4-FFF2-40B4-BE49-F238E27FC236}">
                    <a16:creationId xmlns:a16="http://schemas.microsoft.com/office/drawing/2014/main" id="{9B5A0D88-9910-ADD6-7EEA-39F30E1C5B94}"/>
                  </a:ext>
                </a:extLst>
              </p:cNvPr>
              <p:cNvSpPr/>
              <p:nvPr/>
            </p:nvSpPr>
            <p:spPr>
              <a:xfrm flipH="1">
                <a:off x="7697278" y="4410619"/>
                <a:ext cx="440890" cy="311038"/>
              </a:xfrm>
              <a:prstGeom prst="arc">
                <a:avLst>
                  <a:gd name="adj1" fmla="val 16327307"/>
                  <a:gd name="adj2" fmla="val 20030685"/>
                </a:avLst>
              </a:prstGeom>
              <a:ln w="952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pic>
            <p:nvPicPr>
              <p:cNvPr id="1037" name="Picture 2" descr="釘のフリーイラスト - 釘打ち・抜きの図無料素材 - チコデザ">
                <a:extLst>
                  <a:ext uri="{FF2B5EF4-FFF2-40B4-BE49-F238E27FC236}">
                    <a16:creationId xmlns:a16="http://schemas.microsoft.com/office/drawing/2014/main" id="{8E3A78AC-863B-C68A-25B0-37F9683E503C}"/>
                  </a:ext>
                </a:extLst>
              </p:cNvPr>
              <p:cNvPicPr>
                <a:picLocks noChangeAspect="1" noChangeArrowheads="1"/>
              </p:cNvPicPr>
              <p:nvPr/>
            </p:nvPicPr>
            <p:blipFill rotWithShape="1">
              <a:blip r:embed="rId12" cstate="screen">
                <a:biLevel thresh="75000"/>
                <a:extLst>
                  <a:ext uri="{28A0092B-C50C-407E-A947-70E740481C1C}">
                    <a14:useLocalDpi xmlns:a14="http://schemas.microsoft.com/office/drawing/2010/main"/>
                  </a:ext>
                </a:extLst>
              </a:blip>
              <a:srcRect l="38939" t="8456" r="39598" b="8453"/>
              <a:stretch>
                <a:fillRect/>
              </a:stretch>
            </p:blipFill>
            <p:spPr bwMode="auto">
              <a:xfrm>
                <a:off x="7738769" y="4425633"/>
                <a:ext cx="53294" cy="1289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釘のフリーイラスト - 釘打ち・抜きの図無料素材 - チコデザ">
                <a:extLst>
                  <a:ext uri="{FF2B5EF4-FFF2-40B4-BE49-F238E27FC236}">
                    <a16:creationId xmlns:a16="http://schemas.microsoft.com/office/drawing/2014/main" id="{5F18125F-9A1F-1F5D-48CD-33C041E2D245}"/>
                  </a:ext>
                </a:extLst>
              </p:cNvPr>
              <p:cNvPicPr>
                <a:picLocks noChangeAspect="1" noChangeArrowheads="1"/>
              </p:cNvPicPr>
              <p:nvPr/>
            </p:nvPicPr>
            <p:blipFill rotWithShape="1">
              <a:blip r:embed="rId12" cstate="screen">
                <a:biLevel thresh="75000"/>
                <a:extLst>
                  <a:ext uri="{28A0092B-C50C-407E-A947-70E740481C1C}">
                    <a14:useLocalDpi xmlns:a14="http://schemas.microsoft.com/office/drawing/2010/main"/>
                  </a:ext>
                </a:extLst>
              </a:blip>
              <a:srcRect l="38939" t="8456" r="39598" b="8453"/>
              <a:stretch>
                <a:fillRect/>
              </a:stretch>
            </p:blipFill>
            <p:spPr bwMode="auto">
              <a:xfrm>
                <a:off x="7775825" y="4410619"/>
                <a:ext cx="53294" cy="128938"/>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釘のフリーイラスト - 釘打ち・抜きの図無料素材 - チコデザ">
                <a:extLst>
                  <a:ext uri="{FF2B5EF4-FFF2-40B4-BE49-F238E27FC236}">
                    <a16:creationId xmlns:a16="http://schemas.microsoft.com/office/drawing/2014/main" id="{DEE19D84-36B4-F8AF-6ECD-38F932B795BB}"/>
                  </a:ext>
                </a:extLst>
              </p:cNvPr>
              <p:cNvPicPr>
                <a:picLocks noChangeAspect="1" noChangeArrowheads="1"/>
              </p:cNvPicPr>
              <p:nvPr/>
            </p:nvPicPr>
            <p:blipFill rotWithShape="1">
              <a:blip r:embed="rId12" cstate="screen">
                <a:biLevel thresh="75000"/>
                <a:extLst>
                  <a:ext uri="{28A0092B-C50C-407E-A947-70E740481C1C}">
                    <a14:useLocalDpi xmlns:a14="http://schemas.microsoft.com/office/drawing/2010/main"/>
                  </a:ext>
                </a:extLst>
              </a:blip>
              <a:srcRect l="38939" t="8456" r="39598" b="8453"/>
              <a:stretch>
                <a:fillRect/>
              </a:stretch>
            </p:blipFill>
            <p:spPr bwMode="auto">
              <a:xfrm>
                <a:off x="7818074" y="4392853"/>
                <a:ext cx="53294" cy="128938"/>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040" name="図 1039" descr="アイコン&#10;&#10;AI 生成コンテンツは誤りを含む可能性があります。">
            <a:extLst>
              <a:ext uri="{FF2B5EF4-FFF2-40B4-BE49-F238E27FC236}">
                <a16:creationId xmlns:a16="http://schemas.microsoft.com/office/drawing/2014/main" id="{9CC37328-1F64-C208-C70F-08DA26E49A65}"/>
              </a:ext>
            </a:extLst>
          </p:cNvPr>
          <p:cNvPicPr>
            <a:picLocks noChangeAspect="1"/>
          </p:cNvPicPr>
          <p:nvPr/>
        </p:nvPicPr>
        <p:blipFill>
          <a:blip r:embed="rId13" cstate="screen">
            <a:lum bright="70000" contrast="-70000"/>
            <a:extLst>
              <a:ext uri="{28A0092B-C50C-407E-A947-70E740481C1C}">
                <a14:useLocalDpi xmlns:a14="http://schemas.microsoft.com/office/drawing/2010/main"/>
              </a:ext>
            </a:extLst>
          </a:blip>
          <a:stretch>
            <a:fillRect/>
          </a:stretch>
        </p:blipFill>
        <p:spPr>
          <a:xfrm>
            <a:off x="6629850" y="3180968"/>
            <a:ext cx="390422" cy="394106"/>
          </a:xfrm>
          <a:prstGeom prst="rect">
            <a:avLst/>
          </a:prstGeom>
        </p:spPr>
      </p:pic>
      <p:pic>
        <p:nvPicPr>
          <p:cNvPr id="1041" name="図 1040">
            <a:extLst>
              <a:ext uri="{FF2B5EF4-FFF2-40B4-BE49-F238E27FC236}">
                <a16:creationId xmlns:a16="http://schemas.microsoft.com/office/drawing/2014/main" id="{7EE2B5ED-1CD4-EEA7-3F17-C2BB5C966005}"/>
              </a:ext>
            </a:extLst>
          </p:cNvPr>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a:xfrm>
            <a:off x="5899544" y="1642683"/>
            <a:ext cx="766986" cy="712645"/>
          </a:xfrm>
          <a:prstGeom prst="rect">
            <a:avLst/>
          </a:prstGeom>
        </p:spPr>
      </p:pic>
      <p:sp>
        <p:nvSpPr>
          <p:cNvPr id="1042" name="テキスト ボックス 1041">
            <a:extLst>
              <a:ext uri="{FF2B5EF4-FFF2-40B4-BE49-F238E27FC236}">
                <a16:creationId xmlns:a16="http://schemas.microsoft.com/office/drawing/2014/main" id="{5316042F-7473-9711-8387-A618E02E4710}"/>
              </a:ext>
            </a:extLst>
          </p:cNvPr>
          <p:cNvSpPr txBox="1"/>
          <p:nvPr/>
        </p:nvSpPr>
        <p:spPr>
          <a:xfrm>
            <a:off x="1268653" y="5672288"/>
            <a:ext cx="6903747" cy="709040"/>
          </a:xfrm>
          <a:prstGeom prst="rect">
            <a:avLst/>
          </a:prstGeom>
          <a:noFill/>
          <a:effectLst/>
        </p:spPr>
        <p:txBody>
          <a:bodyPr wrap="square" rtlCol="0">
            <a:spAutoFit/>
          </a:bodyPr>
          <a:lstStyle/>
          <a:p>
            <a:pPr>
              <a:lnSpc>
                <a:spcPts val="2600"/>
              </a:lnSpc>
            </a:pPr>
            <a:r>
              <a:rPr kumimoji="1" lang="ja-JP" altLang="en-US" dirty="0">
                <a:latin typeface="+mn-ea"/>
              </a:rPr>
              <a:t>エックス線をはじめとする放射線は、病院での検査や治療のほか、</a:t>
            </a:r>
            <a:endParaRPr kumimoji="1" lang="en-US" altLang="ja-JP" dirty="0">
              <a:latin typeface="+mn-ea"/>
            </a:endParaRPr>
          </a:p>
          <a:p>
            <a:pPr>
              <a:lnSpc>
                <a:spcPts val="2600"/>
              </a:lnSpc>
            </a:pPr>
            <a:r>
              <a:rPr kumimoji="1" lang="ja-JP" altLang="en-US" dirty="0">
                <a:latin typeface="+mn-ea"/>
              </a:rPr>
              <a:t>私たちの暮らしの中の様々な場面で利用されています。</a:t>
            </a:r>
            <a:endParaRPr kumimoji="1" lang="en-US" altLang="ja-JP" dirty="0">
              <a:latin typeface="+mn-ea"/>
            </a:endParaRPr>
          </a:p>
        </p:txBody>
      </p:sp>
      <p:sp>
        <p:nvSpPr>
          <p:cNvPr id="1044" name="テキスト ボックス 1043">
            <a:extLst>
              <a:ext uri="{FF2B5EF4-FFF2-40B4-BE49-F238E27FC236}">
                <a16:creationId xmlns:a16="http://schemas.microsoft.com/office/drawing/2014/main" id="{622750EC-0493-93BA-2B98-1F5EEB0BBF9A}"/>
              </a:ext>
            </a:extLst>
          </p:cNvPr>
          <p:cNvSpPr txBox="1"/>
          <p:nvPr/>
        </p:nvSpPr>
        <p:spPr>
          <a:xfrm>
            <a:off x="5400612" y="908720"/>
            <a:ext cx="1763676" cy="338554"/>
          </a:xfrm>
          <a:prstGeom prst="rect">
            <a:avLst/>
          </a:prstGeom>
          <a:noFill/>
          <a:effectLst/>
        </p:spPr>
        <p:txBody>
          <a:bodyPr wrap="square" rtlCol="0">
            <a:spAutoFit/>
          </a:bodyPr>
          <a:lstStyle/>
          <a:p>
            <a:pPr algn="ctr"/>
            <a:r>
              <a:rPr kumimoji="1" lang="ja-JP" altLang="en-US" sz="1600" b="1" spc="-100" dirty="0">
                <a:latin typeface="+mn-ea"/>
              </a:rPr>
              <a:t>エックス線</a:t>
            </a:r>
            <a:endParaRPr kumimoji="1" lang="en-US" altLang="ja-JP" sz="1600" b="1" dirty="0">
              <a:latin typeface="+mn-ea"/>
            </a:endParaRPr>
          </a:p>
        </p:txBody>
      </p:sp>
      <p:sp>
        <p:nvSpPr>
          <p:cNvPr id="1045" name="テキスト ボックス 1044">
            <a:extLst>
              <a:ext uri="{FF2B5EF4-FFF2-40B4-BE49-F238E27FC236}">
                <a16:creationId xmlns:a16="http://schemas.microsoft.com/office/drawing/2014/main" id="{0D31A4ED-85DA-DA42-E20A-E9738D025F5B}"/>
              </a:ext>
            </a:extLst>
          </p:cNvPr>
          <p:cNvSpPr txBox="1"/>
          <p:nvPr/>
        </p:nvSpPr>
        <p:spPr>
          <a:xfrm>
            <a:off x="3366126" y="171076"/>
            <a:ext cx="2411748" cy="400110"/>
          </a:xfrm>
          <a:prstGeom prst="rect">
            <a:avLst/>
          </a:prstGeom>
          <a:noFill/>
          <a:effectLst/>
        </p:spPr>
        <p:txBody>
          <a:bodyPr wrap="square" rtlCol="0">
            <a:spAutoFit/>
          </a:bodyPr>
          <a:lstStyle/>
          <a:p>
            <a:pPr algn="ctr"/>
            <a:r>
              <a:rPr kumimoji="1" lang="ja-JP" altLang="en-US" sz="2000" b="1" spc="100" dirty="0">
                <a:latin typeface="+mn-ea"/>
              </a:rPr>
              <a:t>放射線の種類</a:t>
            </a:r>
            <a:endParaRPr kumimoji="1" lang="en-US" altLang="ja-JP" sz="2000" b="1" spc="100" dirty="0">
              <a:latin typeface="+mn-ea"/>
            </a:endParaRPr>
          </a:p>
        </p:txBody>
      </p:sp>
      <p:pic>
        <p:nvPicPr>
          <p:cNvPr id="2" name="図 1" descr="黒い背景に白い文字がある&#10;&#10;AI 生成コンテンツは誤りを含む可能性があります。">
            <a:extLst>
              <a:ext uri="{FF2B5EF4-FFF2-40B4-BE49-F238E27FC236}">
                <a16:creationId xmlns:a16="http://schemas.microsoft.com/office/drawing/2014/main" id="{43F73861-009F-5AC2-6CE5-2276FDD145A5}"/>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408494" y="1490196"/>
            <a:ext cx="1171578" cy="1171578"/>
          </a:xfrm>
          <a:prstGeom prst="rect">
            <a:avLst/>
          </a:prstGeom>
        </p:spPr>
      </p:pic>
    </p:spTree>
    <p:extLst>
      <p:ext uri="{BB962C8B-B14F-4D97-AF65-F5344CB8AC3E}">
        <p14:creationId xmlns:p14="http://schemas.microsoft.com/office/powerpoint/2010/main" val="2502580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アイコン が含まれている画像&#10;&#10;AI 生成コンテンツは誤りを含む可能性があります。">
            <a:extLst>
              <a:ext uri="{FF2B5EF4-FFF2-40B4-BE49-F238E27FC236}">
                <a16:creationId xmlns:a16="http://schemas.microsoft.com/office/drawing/2014/main" id="{41A6222E-230F-8673-EBC9-BCE351D741B0}"/>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899592" y="1236669"/>
            <a:ext cx="1412365" cy="3347733"/>
          </a:xfrm>
          <a:prstGeom prst="rect">
            <a:avLst/>
          </a:prstGeom>
        </p:spPr>
      </p:pic>
      <p:pic>
        <p:nvPicPr>
          <p:cNvPr id="16" name="図 15" descr="テキスト&#10;&#10;AI 生成コンテンツは誤りを含む可能性があります。">
            <a:extLst>
              <a:ext uri="{FF2B5EF4-FFF2-40B4-BE49-F238E27FC236}">
                <a16:creationId xmlns:a16="http://schemas.microsoft.com/office/drawing/2014/main" id="{D59A137A-AE7B-F4DE-D363-1E3836B79D1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772723" y="1233395"/>
            <a:ext cx="1242292" cy="3347733"/>
          </a:xfrm>
          <a:prstGeom prst="rect">
            <a:avLst/>
          </a:prstGeom>
        </p:spPr>
      </p:pic>
      <p:sp>
        <p:nvSpPr>
          <p:cNvPr id="6" name="テキスト ボックス 5">
            <a:extLst>
              <a:ext uri="{FF2B5EF4-FFF2-40B4-BE49-F238E27FC236}">
                <a16:creationId xmlns:a16="http://schemas.microsoft.com/office/drawing/2014/main" id="{D810A105-D2F3-388F-F31C-0BF571F854F4}"/>
              </a:ext>
            </a:extLst>
          </p:cNvPr>
          <p:cNvSpPr txBox="1"/>
          <p:nvPr/>
        </p:nvSpPr>
        <p:spPr>
          <a:xfrm>
            <a:off x="179512" y="5657274"/>
            <a:ext cx="8784976" cy="709040"/>
          </a:xfrm>
          <a:prstGeom prst="rect">
            <a:avLst/>
          </a:prstGeom>
          <a:noFill/>
          <a:effectLst/>
        </p:spPr>
        <p:txBody>
          <a:bodyPr wrap="square" rtlCol="0">
            <a:spAutoFit/>
          </a:bodyPr>
          <a:lstStyle/>
          <a:p>
            <a:pPr>
              <a:lnSpc>
                <a:spcPts val="2600"/>
              </a:lnSpc>
            </a:pPr>
            <a:r>
              <a:rPr kumimoji="1" lang="ja-JP" altLang="en-US" dirty="0">
                <a:latin typeface="+mn-ea"/>
              </a:rPr>
              <a:t>長さや重さに単位があるように、放射線にも</a:t>
            </a:r>
            <a:r>
              <a:rPr kumimoji="1" lang="ja-JP" altLang="en-US" spc="-50" dirty="0">
                <a:latin typeface="+mn-ea"/>
              </a:rPr>
              <a:t>人が放射線を受けたとき、</a:t>
            </a:r>
            <a:endParaRPr kumimoji="1" lang="en-US" altLang="ja-JP" spc="-50" dirty="0">
              <a:latin typeface="+mn-ea"/>
            </a:endParaRPr>
          </a:p>
          <a:p>
            <a:pPr>
              <a:lnSpc>
                <a:spcPts val="2600"/>
              </a:lnSpc>
            </a:pPr>
            <a:r>
              <a:rPr kumimoji="1" lang="ja-JP" altLang="en-US" spc="-50" dirty="0">
                <a:latin typeface="+mn-ea"/>
              </a:rPr>
              <a:t>つまり</a:t>
            </a:r>
            <a:r>
              <a:rPr kumimoji="1" lang="ja-JP" altLang="en-US" spc="-120" dirty="0">
                <a:latin typeface="+mn-ea"/>
              </a:rPr>
              <a:t>被ばくしたときに人体が受ける影響の大きさを表すシーベルトという単位があります。</a:t>
            </a:r>
            <a:endParaRPr kumimoji="1" lang="en-US" altLang="ja-JP" spc="-120" dirty="0">
              <a:latin typeface="+mn-ea"/>
            </a:endParaRPr>
          </a:p>
        </p:txBody>
      </p:sp>
      <p:sp>
        <p:nvSpPr>
          <p:cNvPr id="8" name="テキスト ボックス 7">
            <a:extLst>
              <a:ext uri="{FF2B5EF4-FFF2-40B4-BE49-F238E27FC236}">
                <a16:creationId xmlns:a16="http://schemas.microsoft.com/office/drawing/2014/main" id="{E109DB14-E883-0103-0814-6F3F471A7F83}"/>
              </a:ext>
            </a:extLst>
          </p:cNvPr>
          <p:cNvSpPr txBox="1"/>
          <p:nvPr/>
        </p:nvSpPr>
        <p:spPr>
          <a:xfrm>
            <a:off x="3366126" y="171076"/>
            <a:ext cx="2411748" cy="400110"/>
          </a:xfrm>
          <a:prstGeom prst="rect">
            <a:avLst/>
          </a:prstGeom>
          <a:noFill/>
          <a:effectLst/>
        </p:spPr>
        <p:txBody>
          <a:bodyPr wrap="square" rtlCol="0">
            <a:spAutoFit/>
          </a:bodyPr>
          <a:lstStyle/>
          <a:p>
            <a:pPr algn="ctr"/>
            <a:r>
              <a:rPr kumimoji="1" lang="ja-JP" altLang="en-US" sz="2000" b="1" spc="100" dirty="0">
                <a:latin typeface="+mn-ea"/>
              </a:rPr>
              <a:t>放射線の単位</a:t>
            </a:r>
            <a:endParaRPr kumimoji="1" lang="en-US" altLang="ja-JP" sz="2000" b="1" spc="100" dirty="0">
              <a:latin typeface="+mn-ea"/>
            </a:endParaRPr>
          </a:p>
        </p:txBody>
      </p:sp>
      <p:sp>
        <p:nvSpPr>
          <p:cNvPr id="11" name="四角形: 角を丸くする 10">
            <a:extLst>
              <a:ext uri="{FF2B5EF4-FFF2-40B4-BE49-F238E27FC236}">
                <a16:creationId xmlns:a16="http://schemas.microsoft.com/office/drawing/2014/main" id="{EC713B39-4806-D3F0-1C91-8DEC0B1AA261}"/>
              </a:ext>
            </a:extLst>
          </p:cNvPr>
          <p:cNvSpPr/>
          <p:nvPr/>
        </p:nvSpPr>
        <p:spPr>
          <a:xfrm>
            <a:off x="755576" y="4653136"/>
            <a:ext cx="1850274" cy="434484"/>
          </a:xfrm>
          <a:prstGeom prst="roundRect">
            <a:avLst/>
          </a:prstGeom>
          <a:solidFill>
            <a:schemeClr val="bg1">
              <a:lumMod val="65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lumMod val="75000"/>
                    <a:lumOff val="25000"/>
                  </a:schemeClr>
                </a:solidFill>
              </a:rPr>
              <a:t>メートル</a:t>
            </a:r>
          </a:p>
        </p:txBody>
      </p:sp>
      <p:sp>
        <p:nvSpPr>
          <p:cNvPr id="12" name="四角形: 角を丸くする 11">
            <a:extLst>
              <a:ext uri="{FF2B5EF4-FFF2-40B4-BE49-F238E27FC236}">
                <a16:creationId xmlns:a16="http://schemas.microsoft.com/office/drawing/2014/main" id="{DADEF8E3-E890-0F2A-9591-6CA39CE9B118}"/>
              </a:ext>
            </a:extLst>
          </p:cNvPr>
          <p:cNvSpPr/>
          <p:nvPr/>
        </p:nvSpPr>
        <p:spPr>
          <a:xfrm>
            <a:off x="3729838" y="4653136"/>
            <a:ext cx="1850274" cy="434484"/>
          </a:xfrm>
          <a:prstGeom prst="roundRect">
            <a:avLst/>
          </a:prstGeom>
          <a:solidFill>
            <a:schemeClr val="bg1">
              <a:lumMod val="65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lumMod val="75000"/>
                    <a:lumOff val="25000"/>
                  </a:schemeClr>
                </a:solidFill>
              </a:rPr>
              <a:t>グラム</a:t>
            </a:r>
          </a:p>
        </p:txBody>
      </p:sp>
      <p:sp>
        <p:nvSpPr>
          <p:cNvPr id="20" name="四角形: 角を丸くする 19">
            <a:extLst>
              <a:ext uri="{FF2B5EF4-FFF2-40B4-BE49-F238E27FC236}">
                <a16:creationId xmlns:a16="http://schemas.microsoft.com/office/drawing/2014/main" id="{41F67617-3919-24CB-3C45-A63E845D6A79}"/>
              </a:ext>
            </a:extLst>
          </p:cNvPr>
          <p:cNvSpPr/>
          <p:nvPr/>
        </p:nvSpPr>
        <p:spPr>
          <a:xfrm>
            <a:off x="6826182" y="4653136"/>
            <a:ext cx="1850274" cy="434484"/>
          </a:xfrm>
          <a:prstGeom prst="roundRect">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chemeClr val="bg1"/>
                </a:solidFill>
              </a:rPr>
              <a:t>シーベルト</a:t>
            </a:r>
            <a:endParaRPr kumimoji="1" lang="ja-JP" altLang="en-US" sz="2000" b="1" dirty="0">
              <a:solidFill>
                <a:schemeClr val="bg1"/>
              </a:solidFill>
            </a:endParaRPr>
          </a:p>
        </p:txBody>
      </p:sp>
      <p:pic>
        <p:nvPicPr>
          <p:cNvPr id="4" name="図 3" descr="アイコン が含まれている画像&#10;&#10;AI 生成コンテンツは誤りを含む可能性があります。">
            <a:extLst>
              <a:ext uri="{FF2B5EF4-FFF2-40B4-BE49-F238E27FC236}">
                <a16:creationId xmlns:a16="http://schemas.microsoft.com/office/drawing/2014/main" id="{E3E10FC4-BE03-CA91-019B-2128EE054344}"/>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346337" y="1263366"/>
            <a:ext cx="945878" cy="3347733"/>
          </a:xfrm>
          <a:prstGeom prst="rect">
            <a:avLst/>
          </a:prstGeom>
        </p:spPr>
      </p:pic>
      <p:pic>
        <p:nvPicPr>
          <p:cNvPr id="5" name="図 4" descr="図形&#10;&#10;AI 生成コンテンツは誤りを含む可能性があります。">
            <a:extLst>
              <a:ext uri="{FF2B5EF4-FFF2-40B4-BE49-F238E27FC236}">
                <a16:creationId xmlns:a16="http://schemas.microsoft.com/office/drawing/2014/main" id="{AF66BBFF-A162-107B-9E09-A745F4D343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9680000" flipV="1">
            <a:off x="6884343" y="1917271"/>
            <a:ext cx="620619" cy="292431"/>
          </a:xfrm>
          <a:prstGeom prst="rect">
            <a:avLst/>
          </a:prstGeom>
        </p:spPr>
      </p:pic>
      <p:pic>
        <p:nvPicPr>
          <p:cNvPr id="7" name="図 6" descr="図形&#10;&#10;AI 生成コンテンツは誤りを含む可能性があります。">
            <a:extLst>
              <a:ext uri="{FF2B5EF4-FFF2-40B4-BE49-F238E27FC236}">
                <a16:creationId xmlns:a16="http://schemas.microsoft.com/office/drawing/2014/main" id="{4F4A6D53-AB59-5241-88CE-C51D470C809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9380000" flipH="1">
            <a:off x="8280296" y="971256"/>
            <a:ext cx="620619" cy="292431"/>
          </a:xfrm>
          <a:prstGeom prst="rect">
            <a:avLst/>
          </a:prstGeom>
        </p:spPr>
      </p:pic>
      <p:pic>
        <p:nvPicPr>
          <p:cNvPr id="10" name="図 9" descr="図形&#10;&#10;AI 生成コンテンツは誤りを含む可能性があります。">
            <a:extLst>
              <a:ext uri="{FF2B5EF4-FFF2-40B4-BE49-F238E27FC236}">
                <a16:creationId xmlns:a16="http://schemas.microsoft.com/office/drawing/2014/main" id="{BD75400A-4DBB-2280-5F20-3EE46CC384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920000" flipH="1" flipV="1">
            <a:off x="8274737" y="1897623"/>
            <a:ext cx="620619" cy="292431"/>
          </a:xfrm>
          <a:prstGeom prst="rect">
            <a:avLst/>
          </a:prstGeom>
        </p:spPr>
      </p:pic>
      <p:pic>
        <p:nvPicPr>
          <p:cNvPr id="13" name="図 12" descr="図形&#10;&#10;AI 生成コンテンツは誤りを含む可能性があります。">
            <a:extLst>
              <a:ext uri="{FF2B5EF4-FFF2-40B4-BE49-F238E27FC236}">
                <a16:creationId xmlns:a16="http://schemas.microsoft.com/office/drawing/2014/main" id="{E521A619-67A8-93DB-77B9-9A332FD927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580000">
            <a:off x="6866780" y="1044265"/>
            <a:ext cx="620619" cy="292431"/>
          </a:xfrm>
          <a:prstGeom prst="rect">
            <a:avLst/>
          </a:prstGeom>
        </p:spPr>
      </p:pic>
    </p:spTree>
    <p:extLst>
      <p:ext uri="{BB962C8B-B14F-4D97-AF65-F5344CB8AC3E}">
        <p14:creationId xmlns:p14="http://schemas.microsoft.com/office/powerpoint/2010/main" val="3073489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CB79D10-ACD1-D068-65D1-972A18EA8232}"/>
              </a:ext>
            </a:extLst>
          </p:cNvPr>
          <p:cNvSpPr/>
          <p:nvPr/>
        </p:nvSpPr>
        <p:spPr>
          <a:xfrm>
            <a:off x="2699792" y="2419958"/>
            <a:ext cx="576064" cy="9361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a:extLst>
              <a:ext uri="{FF2B5EF4-FFF2-40B4-BE49-F238E27FC236}">
                <a16:creationId xmlns:a16="http://schemas.microsoft.com/office/drawing/2014/main" id="{EE9A5A2C-D2D4-13D4-291E-854A278CA1D4}"/>
              </a:ext>
            </a:extLst>
          </p:cNvPr>
          <p:cNvGrpSpPr/>
          <p:nvPr/>
        </p:nvGrpSpPr>
        <p:grpSpPr>
          <a:xfrm>
            <a:off x="6023127" y="1052736"/>
            <a:ext cx="2362546" cy="3715598"/>
            <a:chOff x="4713103" y="1513602"/>
            <a:chExt cx="2362546" cy="3715598"/>
          </a:xfrm>
        </p:grpSpPr>
        <p:pic>
          <p:nvPicPr>
            <p:cNvPr id="6" name="図 5" descr="アイコン&#10;&#10;AI 生成コンテンツは誤りを含む可能性があります。">
              <a:extLst>
                <a:ext uri="{FF2B5EF4-FFF2-40B4-BE49-F238E27FC236}">
                  <a16:creationId xmlns:a16="http://schemas.microsoft.com/office/drawing/2014/main" id="{935DAEBF-FDC4-27E0-B764-510BF88EC142}"/>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5424881" y="1682195"/>
              <a:ext cx="1650768" cy="3547005"/>
            </a:xfrm>
            <a:prstGeom prst="rect">
              <a:avLst/>
            </a:prstGeom>
          </p:spPr>
        </p:pic>
        <p:pic>
          <p:nvPicPr>
            <p:cNvPr id="7" name="図 6" descr="アイコン&#10;&#10;AI 生成コンテンツは誤りを含む可能性があります。">
              <a:extLst>
                <a:ext uri="{FF2B5EF4-FFF2-40B4-BE49-F238E27FC236}">
                  <a16:creationId xmlns:a16="http://schemas.microsoft.com/office/drawing/2014/main" id="{76B6C22A-E21E-BD5E-7B41-C10AEA8491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62300" y="2063512"/>
              <a:ext cx="352943" cy="352943"/>
            </a:xfrm>
            <a:prstGeom prst="rect">
              <a:avLst/>
            </a:prstGeom>
          </p:spPr>
        </p:pic>
        <p:pic>
          <p:nvPicPr>
            <p:cNvPr id="8" name="図 7" descr="黒いバックグラウンドの前に立っている&#10;&#10;AI 生成コンテンツは誤りを含む可能性があります。">
              <a:extLst>
                <a:ext uri="{FF2B5EF4-FFF2-40B4-BE49-F238E27FC236}">
                  <a16:creationId xmlns:a16="http://schemas.microsoft.com/office/drawing/2014/main" id="{EBAAABA5-F55A-BB08-4C5A-7642DD00B3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20000" flipH="1">
              <a:off x="5331247" y="1513602"/>
              <a:ext cx="187268" cy="534205"/>
            </a:xfrm>
            <a:prstGeom prst="rect">
              <a:avLst/>
            </a:prstGeom>
          </p:spPr>
        </p:pic>
        <p:pic>
          <p:nvPicPr>
            <p:cNvPr id="9" name="図 8" descr="黒いバックグラウンドの前に立っている&#10;&#10;AI 生成コンテンツは誤りを含む可能性があります。">
              <a:extLst>
                <a:ext uri="{FF2B5EF4-FFF2-40B4-BE49-F238E27FC236}">
                  <a16:creationId xmlns:a16="http://schemas.microsoft.com/office/drawing/2014/main" id="{13FEB8CF-B2B7-AB6A-F4D2-E9482EC852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960000" flipH="1">
              <a:off x="4886572" y="1796409"/>
              <a:ext cx="187268" cy="534205"/>
            </a:xfrm>
            <a:prstGeom prst="rect">
              <a:avLst/>
            </a:prstGeom>
          </p:spPr>
        </p:pic>
        <p:pic>
          <p:nvPicPr>
            <p:cNvPr id="10" name="図 9" descr="黒いバックグラウンドの前に立っている&#10;&#10;AI 生成コンテンツは誤りを含む可能性があります。">
              <a:extLst>
                <a:ext uri="{FF2B5EF4-FFF2-40B4-BE49-F238E27FC236}">
                  <a16:creationId xmlns:a16="http://schemas.microsoft.com/office/drawing/2014/main" id="{E7F97014-3D84-FD1F-FF84-88A04F81BF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260000" flipH="1">
              <a:off x="5007125" y="1519578"/>
              <a:ext cx="187268" cy="534205"/>
            </a:xfrm>
            <a:prstGeom prst="rect">
              <a:avLst/>
            </a:prstGeom>
          </p:spPr>
        </p:pic>
      </p:grpSp>
      <p:sp>
        <p:nvSpPr>
          <p:cNvPr id="12" name="テキスト ボックス 11">
            <a:extLst>
              <a:ext uri="{FF2B5EF4-FFF2-40B4-BE49-F238E27FC236}">
                <a16:creationId xmlns:a16="http://schemas.microsoft.com/office/drawing/2014/main" id="{B02E5E84-C84E-8D6C-F3C4-4358C4BF210C}"/>
              </a:ext>
            </a:extLst>
          </p:cNvPr>
          <p:cNvSpPr txBox="1"/>
          <p:nvPr/>
        </p:nvSpPr>
        <p:spPr>
          <a:xfrm>
            <a:off x="1592799" y="171076"/>
            <a:ext cx="5958402" cy="400110"/>
          </a:xfrm>
          <a:prstGeom prst="rect">
            <a:avLst/>
          </a:prstGeom>
          <a:noFill/>
          <a:effectLst/>
        </p:spPr>
        <p:txBody>
          <a:bodyPr wrap="square" rtlCol="0">
            <a:spAutoFit/>
          </a:bodyPr>
          <a:lstStyle/>
          <a:p>
            <a:pPr algn="ctr"/>
            <a:r>
              <a:rPr kumimoji="1" lang="ja-JP" altLang="en-US" sz="2000" b="1" spc="100" dirty="0">
                <a:latin typeface="+mn-ea"/>
              </a:rPr>
              <a:t>人体への放射線の影響の大きさを表す単位</a:t>
            </a:r>
            <a:endParaRPr kumimoji="1" lang="en-US" altLang="ja-JP" sz="2000" b="1" spc="100" dirty="0">
              <a:latin typeface="+mn-ea"/>
            </a:endParaRPr>
          </a:p>
        </p:txBody>
      </p:sp>
      <p:sp>
        <p:nvSpPr>
          <p:cNvPr id="13" name="四角形: 角を丸くする 12">
            <a:extLst>
              <a:ext uri="{FF2B5EF4-FFF2-40B4-BE49-F238E27FC236}">
                <a16:creationId xmlns:a16="http://schemas.microsoft.com/office/drawing/2014/main" id="{5E0C30C5-EFC0-8DA5-82F4-A5C68045DA45}"/>
              </a:ext>
            </a:extLst>
          </p:cNvPr>
          <p:cNvSpPr/>
          <p:nvPr/>
        </p:nvSpPr>
        <p:spPr>
          <a:xfrm>
            <a:off x="6826182" y="4653136"/>
            <a:ext cx="1850274" cy="434484"/>
          </a:xfrm>
          <a:prstGeom prst="roundRect">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chemeClr val="bg1"/>
                </a:solidFill>
              </a:rPr>
              <a:t>シーベルト</a:t>
            </a:r>
            <a:endParaRPr kumimoji="1" lang="ja-JP" altLang="en-US" sz="2000" b="1" dirty="0">
              <a:solidFill>
                <a:schemeClr val="bg1"/>
              </a:solidFill>
            </a:endParaRPr>
          </a:p>
        </p:txBody>
      </p:sp>
      <p:sp>
        <p:nvSpPr>
          <p:cNvPr id="14" name="テキスト ボックス 13">
            <a:extLst>
              <a:ext uri="{FF2B5EF4-FFF2-40B4-BE49-F238E27FC236}">
                <a16:creationId xmlns:a16="http://schemas.microsoft.com/office/drawing/2014/main" id="{CC79E68F-720D-4344-1FAC-F068BE8EC77D}"/>
              </a:ext>
            </a:extLst>
          </p:cNvPr>
          <p:cNvSpPr txBox="1"/>
          <p:nvPr/>
        </p:nvSpPr>
        <p:spPr>
          <a:xfrm>
            <a:off x="827584" y="5672288"/>
            <a:ext cx="7848872" cy="709040"/>
          </a:xfrm>
          <a:prstGeom prst="rect">
            <a:avLst/>
          </a:prstGeom>
          <a:noFill/>
          <a:effectLst/>
        </p:spPr>
        <p:txBody>
          <a:bodyPr wrap="square" rtlCol="0">
            <a:spAutoFit/>
          </a:bodyPr>
          <a:lstStyle/>
          <a:p>
            <a:pPr>
              <a:lnSpc>
                <a:spcPts val="2600"/>
              </a:lnSpc>
            </a:pPr>
            <a:r>
              <a:rPr kumimoji="1" lang="ja-JP" altLang="en-US" spc="-50" dirty="0">
                <a:latin typeface="+mn-ea"/>
              </a:rPr>
              <a:t>シーベルトという単位は大きすぎるため、通常は千分の</a:t>
            </a:r>
            <a:r>
              <a:rPr kumimoji="1" lang="en-US" altLang="ja-JP" spc="-50" dirty="0">
                <a:latin typeface="+mn-ea"/>
              </a:rPr>
              <a:t>1</a:t>
            </a:r>
            <a:r>
              <a:rPr kumimoji="1" lang="ja-JP" altLang="en-US" spc="-50" dirty="0">
                <a:latin typeface="+mn-ea"/>
              </a:rPr>
              <a:t>のミリシーベルトや、</a:t>
            </a:r>
            <a:endParaRPr kumimoji="1" lang="en-US" altLang="ja-JP" spc="-50" dirty="0">
              <a:latin typeface="+mn-ea"/>
            </a:endParaRPr>
          </a:p>
          <a:p>
            <a:pPr>
              <a:lnSpc>
                <a:spcPts val="2600"/>
              </a:lnSpc>
            </a:pPr>
            <a:r>
              <a:rPr kumimoji="1" lang="ja-JP" altLang="en-US" spc="-50" dirty="0">
                <a:latin typeface="+mn-ea"/>
              </a:rPr>
              <a:t>百万分の</a:t>
            </a:r>
            <a:r>
              <a:rPr kumimoji="1" lang="en-US" altLang="ja-JP" spc="-50" dirty="0">
                <a:latin typeface="+mn-ea"/>
              </a:rPr>
              <a:t>1</a:t>
            </a:r>
            <a:r>
              <a:rPr kumimoji="1" lang="ja-JP" altLang="en-US" spc="-50" dirty="0">
                <a:latin typeface="+mn-ea"/>
              </a:rPr>
              <a:t>のマイクロシーベルトという単位を使います。</a:t>
            </a:r>
            <a:endParaRPr kumimoji="1" lang="en-US" altLang="ja-JP" spc="-50" dirty="0">
              <a:latin typeface="+mn-ea"/>
            </a:endParaRPr>
          </a:p>
        </p:txBody>
      </p:sp>
      <p:graphicFrame>
        <p:nvGraphicFramePr>
          <p:cNvPr id="11" name="表 10">
            <a:extLst>
              <a:ext uri="{FF2B5EF4-FFF2-40B4-BE49-F238E27FC236}">
                <a16:creationId xmlns:a16="http://schemas.microsoft.com/office/drawing/2014/main" id="{02EA2D90-08AC-8549-BAC3-E84FE44FAE75}"/>
              </a:ext>
            </a:extLst>
          </p:cNvPr>
          <p:cNvGraphicFramePr>
            <a:graphicFrameLocks noGrp="1"/>
          </p:cNvGraphicFramePr>
          <p:nvPr>
            <p:extLst>
              <p:ext uri="{D42A27DB-BD31-4B8C-83A1-F6EECF244321}">
                <p14:modId xmlns:p14="http://schemas.microsoft.com/office/powerpoint/2010/main" val="3076019412"/>
              </p:ext>
            </p:extLst>
          </p:nvPr>
        </p:nvGraphicFramePr>
        <p:xfrm>
          <a:off x="611560" y="1941366"/>
          <a:ext cx="5256584" cy="2366912"/>
        </p:xfrm>
        <a:graphic>
          <a:graphicData uri="http://schemas.openxmlformats.org/drawingml/2006/table">
            <a:tbl>
              <a:tblPr firstRow="1" bandRow="1">
                <a:tableStyleId>{5C22544A-7EE6-4342-B048-85BDC9FD1C3A}</a:tableStyleId>
              </a:tblPr>
              <a:tblGrid>
                <a:gridCol w="2980121">
                  <a:extLst>
                    <a:ext uri="{9D8B030D-6E8A-4147-A177-3AD203B41FA5}">
                      <a16:colId xmlns:a16="http://schemas.microsoft.com/office/drawing/2014/main" val="2584949913"/>
                    </a:ext>
                  </a:extLst>
                </a:gridCol>
                <a:gridCol w="2276463">
                  <a:extLst>
                    <a:ext uri="{9D8B030D-6E8A-4147-A177-3AD203B41FA5}">
                      <a16:colId xmlns:a16="http://schemas.microsoft.com/office/drawing/2014/main" val="251775825"/>
                    </a:ext>
                  </a:extLst>
                </a:gridCol>
              </a:tblGrid>
              <a:tr h="591728">
                <a:tc>
                  <a:txBody>
                    <a:bodyPr/>
                    <a:lstStyle/>
                    <a:p>
                      <a:pPr algn="ctr"/>
                      <a:r>
                        <a:rPr kumimoji="1" lang="ja-JP" altLang="en-US" sz="2000" b="1" dirty="0">
                          <a:latin typeface="+mn-ea"/>
                          <a:ea typeface="+mn-ea"/>
                        </a:rPr>
                        <a:t>単　位</a:t>
                      </a:r>
                    </a:p>
                  </a:txBody>
                  <a:tcPr anchor="ctr"/>
                </a:tc>
                <a:tc>
                  <a:txBody>
                    <a:bodyPr/>
                    <a:lstStyle/>
                    <a:p>
                      <a:pPr algn="ctr"/>
                      <a:r>
                        <a:rPr kumimoji="1" lang="ja-JP" altLang="en-US" sz="2000" b="1" dirty="0">
                          <a:latin typeface="+mn-ea"/>
                          <a:ea typeface="+mn-ea"/>
                        </a:rPr>
                        <a:t>倍　率</a:t>
                      </a:r>
                    </a:p>
                  </a:txBody>
                  <a:tcPr anchor="ctr"/>
                </a:tc>
                <a:extLst>
                  <a:ext uri="{0D108BD9-81ED-4DB2-BD59-A6C34878D82A}">
                    <a16:rowId xmlns:a16="http://schemas.microsoft.com/office/drawing/2014/main" val="3724562018"/>
                  </a:ext>
                </a:extLst>
              </a:tr>
              <a:tr h="591728">
                <a:tc>
                  <a:txBody>
                    <a:bodyPr/>
                    <a:lstStyle/>
                    <a:p>
                      <a:r>
                        <a:rPr kumimoji="1" lang="en-US" altLang="ja-JP" sz="2000" b="1" dirty="0">
                          <a:latin typeface="+mn-ea"/>
                          <a:ea typeface="+mn-ea"/>
                        </a:rPr>
                        <a:t>1</a:t>
                      </a:r>
                      <a:r>
                        <a:rPr kumimoji="1" lang="ja-JP" altLang="en-US" sz="2000" b="1" dirty="0">
                          <a:latin typeface="+mn-ea"/>
                          <a:ea typeface="+mn-ea"/>
                        </a:rPr>
                        <a:t>シーベルト</a:t>
                      </a:r>
                    </a:p>
                  </a:txBody>
                  <a:tcPr anchor="ctr"/>
                </a:tc>
                <a:tc>
                  <a:txBody>
                    <a:bodyPr/>
                    <a:lstStyle/>
                    <a:p>
                      <a:r>
                        <a:rPr kumimoji="1" lang="en-US" altLang="ja-JP" sz="2000" b="1" dirty="0">
                          <a:latin typeface="+mn-ea"/>
                          <a:ea typeface="+mn-ea"/>
                        </a:rPr>
                        <a:t>1</a:t>
                      </a:r>
                    </a:p>
                  </a:txBody>
                  <a:tcPr anchor="ctr"/>
                </a:tc>
                <a:extLst>
                  <a:ext uri="{0D108BD9-81ED-4DB2-BD59-A6C34878D82A}">
                    <a16:rowId xmlns:a16="http://schemas.microsoft.com/office/drawing/2014/main" val="241408899"/>
                  </a:ext>
                </a:extLst>
              </a:tr>
              <a:tr h="591728">
                <a:tc>
                  <a:txBody>
                    <a:bodyPr/>
                    <a:lstStyle/>
                    <a:p>
                      <a:r>
                        <a:rPr kumimoji="1" lang="en-US" altLang="ja-JP" sz="2000" b="1" dirty="0">
                          <a:latin typeface="+mn-ea"/>
                          <a:ea typeface="+mn-ea"/>
                        </a:rPr>
                        <a:t>1</a:t>
                      </a:r>
                      <a:r>
                        <a:rPr kumimoji="1" lang="ja-JP" altLang="en-US" sz="2000" b="1" dirty="0">
                          <a:latin typeface="+mn-ea"/>
                          <a:ea typeface="+mn-ea"/>
                        </a:rPr>
                        <a:t>ミリシーベルト</a:t>
                      </a:r>
                    </a:p>
                  </a:txBody>
                  <a:tcPr anchor="ctr"/>
                </a:tc>
                <a:tc>
                  <a:txBody>
                    <a:bodyPr/>
                    <a:lstStyle/>
                    <a:p>
                      <a:r>
                        <a:rPr kumimoji="1" lang="en-US" altLang="ja-JP" sz="2000" b="1" dirty="0">
                          <a:latin typeface="+mn-ea"/>
                          <a:ea typeface="+mn-ea"/>
                        </a:rPr>
                        <a:t>1/1,000</a:t>
                      </a:r>
                      <a:endParaRPr kumimoji="1" lang="ja-JP" altLang="en-US" sz="2000" b="1" dirty="0">
                        <a:latin typeface="+mn-ea"/>
                        <a:ea typeface="+mn-ea"/>
                      </a:endParaRPr>
                    </a:p>
                  </a:txBody>
                  <a:tcPr anchor="ctr"/>
                </a:tc>
                <a:extLst>
                  <a:ext uri="{0D108BD9-81ED-4DB2-BD59-A6C34878D82A}">
                    <a16:rowId xmlns:a16="http://schemas.microsoft.com/office/drawing/2014/main" val="3285775144"/>
                  </a:ext>
                </a:extLst>
              </a:tr>
              <a:tr h="591728">
                <a:tc>
                  <a:txBody>
                    <a:bodyPr/>
                    <a:lstStyle/>
                    <a:p>
                      <a:r>
                        <a:rPr kumimoji="1" lang="en-US" altLang="ja-JP" sz="2000" b="1" dirty="0">
                          <a:latin typeface="+mn-ea"/>
                          <a:ea typeface="+mn-ea"/>
                        </a:rPr>
                        <a:t>1</a:t>
                      </a:r>
                      <a:r>
                        <a:rPr kumimoji="1" lang="ja-JP" altLang="en-US" sz="2000" b="1" dirty="0">
                          <a:latin typeface="+mn-ea"/>
                          <a:ea typeface="+mn-ea"/>
                        </a:rPr>
                        <a:t>マイクロシーベルト</a:t>
                      </a:r>
                    </a:p>
                  </a:txBody>
                  <a:tcPr anchor="ctr"/>
                </a:tc>
                <a:tc>
                  <a:txBody>
                    <a:bodyPr/>
                    <a:lstStyle/>
                    <a:p>
                      <a:r>
                        <a:rPr kumimoji="1" lang="en-US" altLang="ja-JP" sz="2000" b="1" dirty="0">
                          <a:latin typeface="+mn-ea"/>
                          <a:ea typeface="+mn-ea"/>
                        </a:rPr>
                        <a:t>1/1,000,000</a:t>
                      </a:r>
                      <a:endParaRPr kumimoji="1" lang="ja-JP" altLang="en-US" sz="2000" b="1" dirty="0">
                        <a:latin typeface="+mn-ea"/>
                        <a:ea typeface="+mn-ea"/>
                      </a:endParaRPr>
                    </a:p>
                  </a:txBody>
                  <a:tcPr anchor="ctr"/>
                </a:tc>
                <a:extLst>
                  <a:ext uri="{0D108BD9-81ED-4DB2-BD59-A6C34878D82A}">
                    <a16:rowId xmlns:a16="http://schemas.microsoft.com/office/drawing/2014/main" val="3051894132"/>
                  </a:ext>
                </a:extLst>
              </a:tr>
            </a:tbl>
          </a:graphicData>
        </a:graphic>
      </p:graphicFrame>
    </p:spTree>
    <p:extLst>
      <p:ext uri="{BB962C8B-B14F-4D97-AF65-F5344CB8AC3E}">
        <p14:creationId xmlns:p14="http://schemas.microsoft.com/office/powerpoint/2010/main" val="2100543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0B0DB497-9023-7512-9A8B-8D8FBE9DAFE8}"/>
              </a:ext>
            </a:extLst>
          </p:cNvPr>
          <p:cNvSpPr/>
          <p:nvPr/>
        </p:nvSpPr>
        <p:spPr>
          <a:xfrm>
            <a:off x="5482030" y="1715120"/>
            <a:ext cx="859713" cy="688431"/>
          </a:xfrm>
          <a:prstGeom prst="rect">
            <a:avLst/>
          </a:prstGeom>
          <a:solidFill>
            <a:srgbClr val="FFFF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B2A965A8-E027-B247-55FF-066A5FA42C8C}"/>
              </a:ext>
            </a:extLst>
          </p:cNvPr>
          <p:cNvGrpSpPr/>
          <p:nvPr/>
        </p:nvGrpSpPr>
        <p:grpSpPr>
          <a:xfrm>
            <a:off x="5358622" y="1271218"/>
            <a:ext cx="1093341" cy="1689128"/>
            <a:chOff x="3203848" y="692696"/>
            <a:chExt cx="2972204" cy="4591824"/>
          </a:xfrm>
        </p:grpSpPr>
        <p:pic>
          <p:nvPicPr>
            <p:cNvPr id="5" name="図 4" descr="図形&#10;&#10;AI 生成コンテンツは誤りを含む可能性があります。">
              <a:extLst>
                <a:ext uri="{FF2B5EF4-FFF2-40B4-BE49-F238E27FC236}">
                  <a16:creationId xmlns:a16="http://schemas.microsoft.com/office/drawing/2014/main" id="{135508B2-9D2D-3F65-7CAD-4307F242485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03848" y="692696"/>
              <a:ext cx="2972204" cy="4591824"/>
            </a:xfrm>
            <a:prstGeom prst="rect">
              <a:avLst/>
            </a:prstGeom>
          </p:spPr>
        </p:pic>
        <p:pic>
          <p:nvPicPr>
            <p:cNvPr id="6" name="図 5">
              <a:extLst>
                <a:ext uri="{FF2B5EF4-FFF2-40B4-BE49-F238E27FC236}">
                  <a16:creationId xmlns:a16="http://schemas.microsoft.com/office/drawing/2014/main" id="{D0497592-33EA-CEAD-D137-F9F1EF1C84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48936" y="1916832"/>
              <a:ext cx="1882028" cy="1755937"/>
            </a:xfrm>
            <a:prstGeom prst="rect">
              <a:avLst/>
            </a:prstGeom>
          </p:spPr>
        </p:pic>
      </p:grpSp>
      <p:sp>
        <p:nvSpPr>
          <p:cNvPr id="7" name="楕円 6">
            <a:extLst>
              <a:ext uri="{FF2B5EF4-FFF2-40B4-BE49-F238E27FC236}">
                <a16:creationId xmlns:a16="http://schemas.microsoft.com/office/drawing/2014/main" id="{FD48FCE6-1952-57C0-10A8-9E6D91B34F6E}"/>
              </a:ext>
            </a:extLst>
          </p:cNvPr>
          <p:cNvSpPr/>
          <p:nvPr/>
        </p:nvSpPr>
        <p:spPr>
          <a:xfrm>
            <a:off x="395536" y="764002"/>
            <a:ext cx="3951634" cy="3905784"/>
          </a:xfrm>
          <a:prstGeom prst="ellipse">
            <a:avLst/>
          </a:prstGeom>
          <a:solidFill>
            <a:srgbClr val="FFFF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CB29A62C-504E-C634-ECCF-AA1C1CA90B10}"/>
              </a:ext>
            </a:extLst>
          </p:cNvPr>
          <p:cNvSpPr/>
          <p:nvPr/>
        </p:nvSpPr>
        <p:spPr>
          <a:xfrm>
            <a:off x="1072272" y="4292394"/>
            <a:ext cx="2712748" cy="14641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31AC9CC4-E714-4BA3-139A-48AD731979BE}"/>
              </a:ext>
            </a:extLst>
          </p:cNvPr>
          <p:cNvSpPr/>
          <p:nvPr/>
        </p:nvSpPr>
        <p:spPr>
          <a:xfrm>
            <a:off x="680221" y="443550"/>
            <a:ext cx="3459731" cy="437043"/>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000"/>
              </a:lnSpc>
            </a:pPr>
            <a:r>
              <a:rPr kumimoji="1" lang="ja-JP" altLang="en-US" b="1" dirty="0">
                <a:solidFill>
                  <a:srgbClr val="FFFF00"/>
                </a:solidFill>
                <a:latin typeface="+mn-ea"/>
              </a:rPr>
              <a:t>自然界</a:t>
            </a:r>
            <a:r>
              <a:rPr kumimoji="1" lang="ja-JP" altLang="en-US" b="1" dirty="0">
                <a:solidFill>
                  <a:schemeClr val="bg1"/>
                </a:solidFill>
                <a:latin typeface="+mn-ea"/>
              </a:rPr>
              <a:t>にもともとある</a:t>
            </a:r>
            <a:r>
              <a:rPr kumimoji="1" lang="ja-JP" altLang="en-US" b="1" dirty="0">
                <a:solidFill>
                  <a:srgbClr val="FFFF00"/>
                </a:solidFill>
                <a:latin typeface="+mn-ea"/>
              </a:rPr>
              <a:t>放射線</a:t>
            </a:r>
            <a:endParaRPr kumimoji="1" lang="en-US" altLang="ja-JP" b="1" dirty="0">
              <a:solidFill>
                <a:srgbClr val="FFFF00"/>
              </a:solidFill>
              <a:latin typeface="+mn-ea"/>
            </a:endParaRPr>
          </a:p>
        </p:txBody>
      </p:sp>
      <p:sp>
        <p:nvSpPr>
          <p:cNvPr id="16" name="四角形: 角を丸くする 15">
            <a:extLst>
              <a:ext uri="{FF2B5EF4-FFF2-40B4-BE49-F238E27FC236}">
                <a16:creationId xmlns:a16="http://schemas.microsoft.com/office/drawing/2014/main" id="{E32DAB3A-1547-0F89-904F-F54CD2EA6826}"/>
              </a:ext>
            </a:extLst>
          </p:cNvPr>
          <p:cNvSpPr/>
          <p:nvPr/>
        </p:nvSpPr>
        <p:spPr>
          <a:xfrm>
            <a:off x="5004048" y="443550"/>
            <a:ext cx="3459731" cy="437043"/>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000"/>
              </a:lnSpc>
            </a:pPr>
            <a:r>
              <a:rPr kumimoji="1" lang="ja-JP" altLang="en-US" b="1" dirty="0">
                <a:solidFill>
                  <a:srgbClr val="FFFF00"/>
                </a:solidFill>
                <a:latin typeface="+mn-ea"/>
              </a:rPr>
              <a:t>人工的</a:t>
            </a:r>
            <a:r>
              <a:rPr kumimoji="1" lang="ja-JP" altLang="en-US" b="1" dirty="0">
                <a:solidFill>
                  <a:schemeClr val="bg1"/>
                </a:solidFill>
                <a:latin typeface="+mn-ea"/>
              </a:rPr>
              <a:t>に作り出した</a:t>
            </a:r>
            <a:r>
              <a:rPr kumimoji="1" lang="ja-JP" altLang="en-US" b="1" dirty="0">
                <a:solidFill>
                  <a:srgbClr val="FFFF00"/>
                </a:solidFill>
                <a:latin typeface="+mn-ea"/>
              </a:rPr>
              <a:t>放射線</a:t>
            </a:r>
            <a:endParaRPr kumimoji="1" lang="en-US" altLang="ja-JP" b="1" dirty="0">
              <a:solidFill>
                <a:srgbClr val="FFFF00"/>
              </a:solidFill>
              <a:latin typeface="+mn-ea"/>
            </a:endParaRPr>
          </a:p>
        </p:txBody>
      </p:sp>
      <p:sp>
        <p:nvSpPr>
          <p:cNvPr id="21" name="テキスト ボックス 20">
            <a:extLst>
              <a:ext uri="{FF2B5EF4-FFF2-40B4-BE49-F238E27FC236}">
                <a16:creationId xmlns:a16="http://schemas.microsoft.com/office/drawing/2014/main" id="{1F4D6B78-9D7F-EF26-2FD8-CEF4DB26EBAD}"/>
              </a:ext>
            </a:extLst>
          </p:cNvPr>
          <p:cNvSpPr txBox="1"/>
          <p:nvPr/>
        </p:nvSpPr>
        <p:spPr>
          <a:xfrm>
            <a:off x="72008" y="5361664"/>
            <a:ext cx="9071992" cy="1042465"/>
          </a:xfrm>
          <a:prstGeom prst="rect">
            <a:avLst/>
          </a:prstGeom>
          <a:noFill/>
          <a:effectLst/>
        </p:spPr>
        <p:txBody>
          <a:bodyPr wrap="square" rtlCol="0">
            <a:spAutoFit/>
          </a:bodyPr>
          <a:lstStyle/>
          <a:p>
            <a:pPr>
              <a:lnSpc>
                <a:spcPts val="2600"/>
              </a:lnSpc>
            </a:pPr>
            <a:r>
              <a:rPr kumimoji="1" lang="ja-JP" altLang="en-US" spc="-10" dirty="0">
                <a:latin typeface="+mn-ea"/>
              </a:rPr>
              <a:t>放射線には、</a:t>
            </a:r>
            <a:r>
              <a:rPr kumimoji="1" lang="en-US" altLang="ja-JP" spc="-10" dirty="0">
                <a:latin typeface="+mn-ea"/>
              </a:rPr>
              <a:t>2</a:t>
            </a:r>
            <a:r>
              <a:rPr kumimoji="1" lang="ja-JP" altLang="en-US" spc="-10" dirty="0">
                <a:latin typeface="+mn-ea"/>
              </a:rPr>
              <a:t>つの種類があります。自然界にもともとある放射線とエックス線検査などで</a:t>
            </a:r>
            <a:endParaRPr kumimoji="1" lang="en-US" altLang="ja-JP" spc="-10" dirty="0">
              <a:latin typeface="+mn-ea"/>
            </a:endParaRPr>
          </a:p>
          <a:p>
            <a:pPr>
              <a:lnSpc>
                <a:spcPts val="2600"/>
              </a:lnSpc>
            </a:pPr>
            <a:r>
              <a:rPr kumimoji="1" lang="ja-JP" altLang="en-US" dirty="0">
                <a:latin typeface="+mn-ea"/>
              </a:rPr>
              <a:t>使用するために作り出した人工放射線です。放射線を同じ期間に同じ量を被ばくするのであれば、自然放射線でも、人工放射線でも、人体への影響に違いはありません。</a:t>
            </a:r>
            <a:endParaRPr kumimoji="1" lang="en-US" altLang="ja-JP" dirty="0">
              <a:latin typeface="+mn-ea"/>
            </a:endParaRPr>
          </a:p>
        </p:txBody>
      </p:sp>
      <p:grpSp>
        <p:nvGrpSpPr>
          <p:cNvPr id="42" name="グループ化 41">
            <a:extLst>
              <a:ext uri="{FF2B5EF4-FFF2-40B4-BE49-F238E27FC236}">
                <a16:creationId xmlns:a16="http://schemas.microsoft.com/office/drawing/2014/main" id="{BFE319EA-5CAA-70A3-B9A6-5A61E2A90AFD}"/>
              </a:ext>
            </a:extLst>
          </p:cNvPr>
          <p:cNvGrpSpPr/>
          <p:nvPr/>
        </p:nvGrpSpPr>
        <p:grpSpPr>
          <a:xfrm>
            <a:off x="6826767" y="2177728"/>
            <a:ext cx="1471400" cy="1149251"/>
            <a:chOff x="6826767" y="1931442"/>
            <a:chExt cx="1471400" cy="1149251"/>
          </a:xfrm>
        </p:grpSpPr>
        <p:sp>
          <p:nvSpPr>
            <p:cNvPr id="41" name="正方形/長方形 40">
              <a:extLst>
                <a:ext uri="{FF2B5EF4-FFF2-40B4-BE49-F238E27FC236}">
                  <a16:creationId xmlns:a16="http://schemas.microsoft.com/office/drawing/2014/main" id="{4A2E85B6-8159-73FE-60AF-01033722DA87}"/>
                </a:ext>
              </a:extLst>
            </p:cNvPr>
            <p:cNvSpPr/>
            <p:nvPr/>
          </p:nvSpPr>
          <p:spPr>
            <a:xfrm>
              <a:off x="7268389" y="2051327"/>
              <a:ext cx="588157" cy="555650"/>
            </a:xfrm>
            <a:prstGeom prst="rect">
              <a:avLst/>
            </a:prstGeom>
            <a:solidFill>
              <a:srgbClr val="FFFF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 name="図 37" descr="図形&#10;&#10;AI 生成コンテンツは誤りを含む可能性があります。">
              <a:extLst>
                <a:ext uri="{FF2B5EF4-FFF2-40B4-BE49-F238E27FC236}">
                  <a16:creationId xmlns:a16="http://schemas.microsoft.com/office/drawing/2014/main" id="{0CC3754C-1C17-02E5-9109-C1D956E262DC}"/>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826767" y="1931442"/>
              <a:ext cx="1471400" cy="1149251"/>
            </a:xfrm>
            <a:prstGeom prst="rect">
              <a:avLst/>
            </a:prstGeom>
          </p:spPr>
        </p:pic>
      </p:grpSp>
      <p:pic>
        <p:nvPicPr>
          <p:cNvPr id="35" name="図 34" descr="図形&#10;&#10;AI 生成コンテンツは誤りを含む可能性があります。">
            <a:extLst>
              <a:ext uri="{FF2B5EF4-FFF2-40B4-BE49-F238E27FC236}">
                <a16:creationId xmlns:a16="http://schemas.microsoft.com/office/drawing/2014/main" id="{22D1473C-127C-DC31-C586-8043C4EECF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48033" y="4262714"/>
            <a:ext cx="1093341" cy="462430"/>
          </a:xfrm>
          <a:prstGeom prst="rect">
            <a:avLst/>
          </a:prstGeom>
        </p:spPr>
      </p:pic>
      <p:grpSp>
        <p:nvGrpSpPr>
          <p:cNvPr id="36" name="グループ化 35">
            <a:extLst>
              <a:ext uri="{FF2B5EF4-FFF2-40B4-BE49-F238E27FC236}">
                <a16:creationId xmlns:a16="http://schemas.microsoft.com/office/drawing/2014/main" id="{2E235AD2-81BE-7E75-D7A3-4D4AB0D78C7A}"/>
              </a:ext>
            </a:extLst>
          </p:cNvPr>
          <p:cNvGrpSpPr/>
          <p:nvPr/>
        </p:nvGrpSpPr>
        <p:grpSpPr>
          <a:xfrm>
            <a:off x="6470288" y="3767588"/>
            <a:ext cx="892176" cy="298596"/>
            <a:chOff x="6289914" y="4175574"/>
            <a:chExt cx="892176" cy="298596"/>
          </a:xfrm>
        </p:grpSpPr>
        <p:sp>
          <p:nvSpPr>
            <p:cNvPr id="37" name="楕円 36">
              <a:extLst>
                <a:ext uri="{FF2B5EF4-FFF2-40B4-BE49-F238E27FC236}">
                  <a16:creationId xmlns:a16="http://schemas.microsoft.com/office/drawing/2014/main" id="{221D35A9-10C5-3332-E37F-FC51110E64E0}"/>
                </a:ext>
              </a:extLst>
            </p:cNvPr>
            <p:cNvSpPr/>
            <p:nvPr/>
          </p:nvSpPr>
          <p:spPr>
            <a:xfrm>
              <a:off x="6289914" y="4175574"/>
              <a:ext cx="431805" cy="289215"/>
            </a:xfrm>
            <a:prstGeom prst="ellipse">
              <a:avLst/>
            </a:prstGeom>
            <a:solidFill>
              <a:srgbClr val="FFFF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楕円 39">
              <a:extLst>
                <a:ext uri="{FF2B5EF4-FFF2-40B4-BE49-F238E27FC236}">
                  <a16:creationId xmlns:a16="http://schemas.microsoft.com/office/drawing/2014/main" id="{F8B57B93-F96F-1BFD-B1B1-75A134353292}"/>
                </a:ext>
              </a:extLst>
            </p:cNvPr>
            <p:cNvSpPr/>
            <p:nvPr/>
          </p:nvSpPr>
          <p:spPr>
            <a:xfrm>
              <a:off x="6916377" y="4184955"/>
              <a:ext cx="265713" cy="289215"/>
            </a:xfrm>
            <a:prstGeom prst="ellipse">
              <a:avLst/>
            </a:prstGeom>
            <a:solidFill>
              <a:srgbClr val="FFFF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39" name="図 38" descr="図形&#10;&#10;AI 生成コンテンツは誤りを含む可能性があります。">
            <a:extLst>
              <a:ext uri="{FF2B5EF4-FFF2-40B4-BE49-F238E27FC236}">
                <a16:creationId xmlns:a16="http://schemas.microsoft.com/office/drawing/2014/main" id="{8D02B530-EE5E-16A2-F11A-ACEC224D53F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69706" y="3698921"/>
            <a:ext cx="1093341" cy="462430"/>
          </a:xfrm>
          <a:prstGeom prst="rect">
            <a:avLst/>
          </a:prstGeom>
        </p:spPr>
      </p:pic>
      <p:pic>
        <p:nvPicPr>
          <p:cNvPr id="25" name="図 24" descr="図形&#10;&#10;AI 生成コンテンツは誤りを含む可能性があります。">
            <a:extLst>
              <a:ext uri="{FF2B5EF4-FFF2-40B4-BE49-F238E27FC236}">
                <a16:creationId xmlns:a16="http://schemas.microsoft.com/office/drawing/2014/main" id="{281465DF-D4EA-C6E6-6924-335F2C96F98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73153" y="1042791"/>
            <a:ext cx="753812" cy="753812"/>
          </a:xfrm>
          <a:prstGeom prst="rect">
            <a:avLst/>
          </a:prstGeom>
        </p:spPr>
      </p:pic>
      <p:sp>
        <p:nvSpPr>
          <p:cNvPr id="26" name="テキスト ボックス 25">
            <a:extLst>
              <a:ext uri="{FF2B5EF4-FFF2-40B4-BE49-F238E27FC236}">
                <a16:creationId xmlns:a16="http://schemas.microsoft.com/office/drawing/2014/main" id="{860FB2AD-0767-9B0F-8EF3-504EF97EF185}"/>
              </a:ext>
            </a:extLst>
          </p:cNvPr>
          <p:cNvSpPr txBox="1"/>
          <p:nvPr/>
        </p:nvSpPr>
        <p:spPr>
          <a:xfrm>
            <a:off x="417493" y="2817361"/>
            <a:ext cx="1323259" cy="338554"/>
          </a:xfrm>
          <a:prstGeom prst="rect">
            <a:avLst/>
          </a:prstGeom>
          <a:noFill/>
          <a:effectLst/>
        </p:spPr>
        <p:txBody>
          <a:bodyPr wrap="square" rtlCol="0">
            <a:spAutoFit/>
          </a:bodyPr>
          <a:lstStyle/>
          <a:p>
            <a:r>
              <a:rPr kumimoji="1" lang="ja-JP" altLang="en-US" sz="1600" b="1" dirty="0">
                <a:latin typeface="+mn-ea"/>
              </a:rPr>
              <a:t>食べ物から</a:t>
            </a:r>
            <a:endParaRPr kumimoji="1" lang="en-US" altLang="ja-JP" sz="1600" b="1" dirty="0">
              <a:latin typeface="+mn-ea"/>
            </a:endParaRPr>
          </a:p>
        </p:txBody>
      </p:sp>
      <p:sp>
        <p:nvSpPr>
          <p:cNvPr id="27" name="テキスト ボックス 26">
            <a:extLst>
              <a:ext uri="{FF2B5EF4-FFF2-40B4-BE49-F238E27FC236}">
                <a16:creationId xmlns:a16="http://schemas.microsoft.com/office/drawing/2014/main" id="{770FE07F-6F94-6604-C6C9-828D225F3B53}"/>
              </a:ext>
            </a:extLst>
          </p:cNvPr>
          <p:cNvSpPr txBox="1"/>
          <p:nvPr/>
        </p:nvSpPr>
        <p:spPr>
          <a:xfrm>
            <a:off x="3472177" y="1781142"/>
            <a:ext cx="1144951" cy="338554"/>
          </a:xfrm>
          <a:prstGeom prst="rect">
            <a:avLst/>
          </a:prstGeom>
          <a:noFill/>
          <a:effectLst/>
        </p:spPr>
        <p:txBody>
          <a:bodyPr wrap="square" rtlCol="0">
            <a:spAutoFit/>
          </a:bodyPr>
          <a:lstStyle/>
          <a:p>
            <a:r>
              <a:rPr kumimoji="1" lang="ja-JP" altLang="en-US" sz="1600" b="1" dirty="0">
                <a:latin typeface="+mn-ea"/>
              </a:rPr>
              <a:t>空気から</a:t>
            </a:r>
            <a:endParaRPr kumimoji="1" lang="en-US" altLang="ja-JP" sz="1600" b="1" dirty="0">
              <a:latin typeface="+mn-ea"/>
            </a:endParaRPr>
          </a:p>
        </p:txBody>
      </p:sp>
      <p:sp>
        <p:nvSpPr>
          <p:cNvPr id="28" name="テキスト ボックス 27">
            <a:extLst>
              <a:ext uri="{FF2B5EF4-FFF2-40B4-BE49-F238E27FC236}">
                <a16:creationId xmlns:a16="http://schemas.microsoft.com/office/drawing/2014/main" id="{B5ACE06C-C542-4F74-6ED2-C1752A459CF5}"/>
              </a:ext>
            </a:extLst>
          </p:cNvPr>
          <p:cNvSpPr txBox="1"/>
          <p:nvPr/>
        </p:nvSpPr>
        <p:spPr>
          <a:xfrm>
            <a:off x="3217805" y="3741111"/>
            <a:ext cx="1103366" cy="338554"/>
          </a:xfrm>
          <a:prstGeom prst="rect">
            <a:avLst/>
          </a:prstGeom>
          <a:noFill/>
          <a:effectLst/>
        </p:spPr>
        <p:txBody>
          <a:bodyPr wrap="square" rtlCol="0">
            <a:spAutoFit/>
          </a:bodyPr>
          <a:lstStyle/>
          <a:p>
            <a:r>
              <a:rPr kumimoji="1" lang="ja-JP" altLang="en-US" sz="1600" b="1" dirty="0">
                <a:latin typeface="+mn-ea"/>
              </a:rPr>
              <a:t>地面から</a:t>
            </a:r>
            <a:endParaRPr kumimoji="1" lang="en-US" altLang="ja-JP" sz="1600" b="1" dirty="0">
              <a:latin typeface="+mn-ea"/>
            </a:endParaRPr>
          </a:p>
        </p:txBody>
      </p:sp>
      <p:sp>
        <p:nvSpPr>
          <p:cNvPr id="29" name="テキスト ボックス 28">
            <a:extLst>
              <a:ext uri="{FF2B5EF4-FFF2-40B4-BE49-F238E27FC236}">
                <a16:creationId xmlns:a16="http://schemas.microsoft.com/office/drawing/2014/main" id="{F89A0625-B22D-CFB8-51FD-4B9AE9599E34}"/>
              </a:ext>
            </a:extLst>
          </p:cNvPr>
          <p:cNvSpPr txBox="1"/>
          <p:nvPr/>
        </p:nvSpPr>
        <p:spPr>
          <a:xfrm>
            <a:off x="417493" y="1827299"/>
            <a:ext cx="1316786" cy="338554"/>
          </a:xfrm>
          <a:prstGeom prst="rect">
            <a:avLst/>
          </a:prstGeom>
          <a:noFill/>
          <a:effectLst/>
        </p:spPr>
        <p:txBody>
          <a:bodyPr wrap="square" rtlCol="0">
            <a:spAutoFit/>
          </a:bodyPr>
          <a:lstStyle/>
          <a:p>
            <a:r>
              <a:rPr kumimoji="1" lang="ja-JP" altLang="en-US" sz="1600" b="1" dirty="0">
                <a:latin typeface="+mn-ea"/>
              </a:rPr>
              <a:t>宇宙から</a:t>
            </a:r>
            <a:endParaRPr kumimoji="1" lang="en-US" altLang="ja-JP" sz="1600" b="1" dirty="0">
              <a:latin typeface="+mn-ea"/>
            </a:endParaRPr>
          </a:p>
        </p:txBody>
      </p:sp>
      <p:pic>
        <p:nvPicPr>
          <p:cNvPr id="30" name="図 29" descr="図形&#10;&#10;AI 生成コンテンツは誤りを含む可能性があります。">
            <a:extLst>
              <a:ext uri="{FF2B5EF4-FFF2-40B4-BE49-F238E27FC236}">
                <a16:creationId xmlns:a16="http://schemas.microsoft.com/office/drawing/2014/main" id="{5219D02C-7AAA-27A6-D67B-61322DB96ED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50837" y="3292569"/>
            <a:ext cx="788212" cy="569972"/>
          </a:xfrm>
          <a:prstGeom prst="rect">
            <a:avLst/>
          </a:prstGeom>
        </p:spPr>
      </p:pic>
      <p:grpSp>
        <p:nvGrpSpPr>
          <p:cNvPr id="31" name="グループ化 30">
            <a:extLst>
              <a:ext uri="{FF2B5EF4-FFF2-40B4-BE49-F238E27FC236}">
                <a16:creationId xmlns:a16="http://schemas.microsoft.com/office/drawing/2014/main" id="{DD86B7BC-94B5-7146-6EA3-09D2FEAB07A4}"/>
              </a:ext>
            </a:extLst>
          </p:cNvPr>
          <p:cNvGrpSpPr/>
          <p:nvPr/>
        </p:nvGrpSpPr>
        <p:grpSpPr>
          <a:xfrm>
            <a:off x="1862926" y="2090727"/>
            <a:ext cx="982186" cy="2161000"/>
            <a:chOff x="1976606" y="2558889"/>
            <a:chExt cx="833676" cy="1834249"/>
          </a:xfrm>
        </p:grpSpPr>
        <p:pic>
          <p:nvPicPr>
            <p:cNvPr id="32" name="図 31" descr="図形&#10;&#10;AI 生成コンテンツは誤りを含む可能性があります。">
              <a:extLst>
                <a:ext uri="{FF2B5EF4-FFF2-40B4-BE49-F238E27FC236}">
                  <a16:creationId xmlns:a16="http://schemas.microsoft.com/office/drawing/2014/main" id="{501855B2-4861-8B31-9895-8A00133D991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976606" y="2558889"/>
              <a:ext cx="833676" cy="1834249"/>
            </a:xfrm>
            <a:prstGeom prst="rect">
              <a:avLst/>
            </a:prstGeom>
          </p:spPr>
        </p:pic>
        <p:sp>
          <p:nvSpPr>
            <p:cNvPr id="33" name="楕円 32">
              <a:extLst>
                <a:ext uri="{FF2B5EF4-FFF2-40B4-BE49-F238E27FC236}">
                  <a16:creationId xmlns:a16="http://schemas.microsoft.com/office/drawing/2014/main" id="{52E3A175-74E0-0606-E6FD-AE3F6915E710}"/>
                </a:ext>
              </a:extLst>
            </p:cNvPr>
            <p:cNvSpPr/>
            <p:nvPr/>
          </p:nvSpPr>
          <p:spPr>
            <a:xfrm>
              <a:off x="2312278" y="2715544"/>
              <a:ext cx="162332" cy="6538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4" name="図 33" descr="図形&#10;&#10;AI 生成コンテンツは誤りを含む可能性があります。">
            <a:extLst>
              <a:ext uri="{FF2B5EF4-FFF2-40B4-BE49-F238E27FC236}">
                <a16:creationId xmlns:a16="http://schemas.microsoft.com/office/drawing/2014/main" id="{10476B84-1486-E3C5-1DC1-7F3077D2CF9D}"/>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3002035" y="1117174"/>
            <a:ext cx="767453" cy="675100"/>
          </a:xfrm>
          <a:prstGeom prst="rect">
            <a:avLst/>
          </a:prstGeom>
        </p:spPr>
      </p:pic>
      <p:pic>
        <p:nvPicPr>
          <p:cNvPr id="43" name="図 42" descr="図形&#10;&#10;AI 生成コンテンツは誤りを含む可能性があります。">
            <a:extLst>
              <a:ext uri="{FF2B5EF4-FFF2-40B4-BE49-F238E27FC236}">
                <a16:creationId xmlns:a16="http://schemas.microsoft.com/office/drawing/2014/main" id="{66DEBF60-C9A4-4219-77D6-86BDAF9EF99C}"/>
              </a:ext>
            </a:extLst>
          </p:cNvPr>
          <p:cNvPicPr>
            <a:picLocks noChangeAspect="1"/>
          </p:cNvPicPr>
          <p:nvPr/>
        </p:nvPicPr>
        <p:blipFill>
          <a:blip r:embed="rId11"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rot="7800000" flipH="1">
            <a:off x="1254123" y="3292601"/>
            <a:ext cx="906370" cy="647407"/>
          </a:xfrm>
          <a:prstGeom prst="rect">
            <a:avLst/>
          </a:prstGeom>
        </p:spPr>
      </p:pic>
      <p:pic>
        <p:nvPicPr>
          <p:cNvPr id="44" name="図 43" descr="図形&#10;&#10;AI 生成コンテンツは誤りを含む可能性があります。">
            <a:extLst>
              <a:ext uri="{FF2B5EF4-FFF2-40B4-BE49-F238E27FC236}">
                <a16:creationId xmlns:a16="http://schemas.microsoft.com/office/drawing/2014/main" id="{B2BF6770-C26B-CBAB-7798-A1900E486A7F}"/>
              </a:ext>
            </a:extLst>
          </p:cNvPr>
          <p:cNvPicPr>
            <a:picLocks noChangeAspect="1"/>
          </p:cNvPicPr>
          <p:nvPr/>
        </p:nvPicPr>
        <p:blipFill>
          <a:blip r:embed="rId1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rot="3720000" flipH="1" flipV="1">
            <a:off x="2420068" y="3538838"/>
            <a:ext cx="1107113" cy="647407"/>
          </a:xfrm>
          <a:prstGeom prst="rect">
            <a:avLst/>
          </a:prstGeom>
        </p:spPr>
      </p:pic>
      <p:pic>
        <p:nvPicPr>
          <p:cNvPr id="45" name="図 44" descr="図形&#10;&#10;AI 生成コンテンツは誤りを含む可能性があります。">
            <a:extLst>
              <a:ext uri="{FF2B5EF4-FFF2-40B4-BE49-F238E27FC236}">
                <a16:creationId xmlns:a16="http://schemas.microsoft.com/office/drawing/2014/main" id="{3F98C469-71C1-FC5B-69E8-78405F170722}"/>
              </a:ext>
            </a:extLst>
          </p:cNvPr>
          <p:cNvPicPr>
            <a:picLocks noChangeAspect="1"/>
          </p:cNvPicPr>
          <p:nvPr/>
        </p:nvPicPr>
        <p:blipFill>
          <a:blip r:embed="rId11"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rot="1680000" flipV="1">
            <a:off x="1274111" y="1874229"/>
            <a:ext cx="906370" cy="647407"/>
          </a:xfrm>
          <a:prstGeom prst="rect">
            <a:avLst/>
          </a:prstGeom>
        </p:spPr>
      </p:pic>
      <p:pic>
        <p:nvPicPr>
          <p:cNvPr id="46" name="図 45" descr="図形&#10;&#10;AI 生成コンテンツは誤りを含む可能性があります。">
            <a:extLst>
              <a:ext uri="{FF2B5EF4-FFF2-40B4-BE49-F238E27FC236}">
                <a16:creationId xmlns:a16="http://schemas.microsoft.com/office/drawing/2014/main" id="{C9B757F7-2B5A-A6A8-4063-5539E6C130F8}"/>
              </a:ext>
            </a:extLst>
          </p:cNvPr>
          <p:cNvPicPr>
            <a:picLocks noChangeAspect="1"/>
          </p:cNvPicPr>
          <p:nvPr/>
        </p:nvPicPr>
        <p:blipFill>
          <a:blip r:embed="rId11"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rot="19920000" flipH="1" flipV="1">
            <a:off x="2510817" y="1842149"/>
            <a:ext cx="906370" cy="647407"/>
          </a:xfrm>
          <a:prstGeom prst="rect">
            <a:avLst/>
          </a:prstGeom>
        </p:spPr>
      </p:pic>
    </p:spTree>
    <p:extLst>
      <p:ext uri="{BB962C8B-B14F-4D97-AF65-F5344CB8AC3E}">
        <p14:creationId xmlns:p14="http://schemas.microsoft.com/office/powerpoint/2010/main" val="842158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9A8389D-A24F-5C35-29A5-A93F5A12A93E}"/>
              </a:ext>
            </a:extLst>
          </p:cNvPr>
          <p:cNvSpPr txBox="1"/>
          <p:nvPr/>
        </p:nvSpPr>
        <p:spPr>
          <a:xfrm>
            <a:off x="1223628" y="260648"/>
            <a:ext cx="6696744" cy="400110"/>
          </a:xfrm>
          <a:prstGeom prst="rect">
            <a:avLst/>
          </a:prstGeom>
          <a:noFill/>
          <a:effectLst/>
        </p:spPr>
        <p:txBody>
          <a:bodyPr wrap="square" rtlCol="0">
            <a:spAutoFit/>
          </a:bodyPr>
          <a:lstStyle/>
          <a:p>
            <a:pPr algn="ctr"/>
            <a:r>
              <a:rPr kumimoji="1" lang="ja-JP" altLang="en-US" sz="2000" b="1" spc="100" dirty="0">
                <a:latin typeface="+mn-ea"/>
              </a:rPr>
              <a:t>私たちが</a:t>
            </a:r>
            <a:r>
              <a:rPr kumimoji="1" lang="en-US" altLang="ja-JP" sz="2000" b="1" spc="100" dirty="0">
                <a:latin typeface="+mn-ea"/>
              </a:rPr>
              <a:t>1</a:t>
            </a:r>
            <a:r>
              <a:rPr kumimoji="1" lang="ja-JP" altLang="en-US" sz="2000" b="1" spc="100" dirty="0">
                <a:latin typeface="+mn-ea"/>
              </a:rPr>
              <a:t>年間に被ばくする量</a:t>
            </a:r>
            <a:endParaRPr kumimoji="1" lang="en-US" altLang="ja-JP" sz="2000" b="1" spc="100" dirty="0">
              <a:latin typeface="+mn-ea"/>
            </a:endParaRPr>
          </a:p>
        </p:txBody>
      </p:sp>
      <p:graphicFrame>
        <p:nvGraphicFramePr>
          <p:cNvPr id="6" name="表 5">
            <a:extLst>
              <a:ext uri="{FF2B5EF4-FFF2-40B4-BE49-F238E27FC236}">
                <a16:creationId xmlns:a16="http://schemas.microsoft.com/office/drawing/2014/main" id="{A1BF270D-6FA2-3C2D-ED2C-146BD9380F3F}"/>
              </a:ext>
            </a:extLst>
          </p:cNvPr>
          <p:cNvGraphicFramePr>
            <a:graphicFrameLocks noGrp="1"/>
          </p:cNvGraphicFramePr>
          <p:nvPr>
            <p:extLst>
              <p:ext uri="{D42A27DB-BD31-4B8C-83A1-F6EECF244321}">
                <p14:modId xmlns:p14="http://schemas.microsoft.com/office/powerpoint/2010/main" val="544740342"/>
              </p:ext>
            </p:extLst>
          </p:nvPr>
        </p:nvGraphicFramePr>
        <p:xfrm>
          <a:off x="213093" y="908720"/>
          <a:ext cx="4502923" cy="1862919"/>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val="3608471006"/>
                    </a:ext>
                  </a:extLst>
                </a:gridCol>
                <a:gridCol w="819540">
                  <a:extLst>
                    <a:ext uri="{9D8B030D-6E8A-4147-A177-3AD203B41FA5}">
                      <a16:colId xmlns:a16="http://schemas.microsoft.com/office/drawing/2014/main" val="682501908"/>
                    </a:ext>
                  </a:extLst>
                </a:gridCol>
                <a:gridCol w="875071">
                  <a:extLst>
                    <a:ext uri="{9D8B030D-6E8A-4147-A177-3AD203B41FA5}">
                      <a16:colId xmlns:a16="http://schemas.microsoft.com/office/drawing/2014/main" val="1194394794"/>
                    </a:ext>
                  </a:extLst>
                </a:gridCol>
                <a:gridCol w="864096">
                  <a:extLst>
                    <a:ext uri="{9D8B030D-6E8A-4147-A177-3AD203B41FA5}">
                      <a16:colId xmlns:a16="http://schemas.microsoft.com/office/drawing/2014/main" val="3900243604"/>
                    </a:ext>
                  </a:extLst>
                </a:gridCol>
              </a:tblGrid>
              <a:tr h="1862919">
                <a:tc>
                  <a:txBody>
                    <a:bodyPr/>
                    <a:lstStyle/>
                    <a:p>
                      <a:pPr algn="ctr">
                        <a:lnSpc>
                          <a:spcPct val="150000"/>
                        </a:lnSpc>
                      </a:pPr>
                      <a:endParaRPr kumimoji="1" lang="ja-JP" altLang="en-US" sz="2000" dirty="0"/>
                    </a:p>
                  </a:txBody>
                  <a:tcPr marL="100274" marR="100274" marT="50137" marB="50137" anchor="ctr">
                    <a:solidFill>
                      <a:srgbClr val="00B050"/>
                    </a:solidFill>
                  </a:tcPr>
                </a:tc>
                <a:tc>
                  <a:txBody>
                    <a:bodyPr/>
                    <a:lstStyle/>
                    <a:p>
                      <a:pPr algn="ctr">
                        <a:lnSpc>
                          <a:spcPct val="150000"/>
                        </a:lnSpc>
                      </a:pPr>
                      <a:endParaRPr kumimoji="1" lang="ja-JP" altLang="en-US" sz="2000" dirty="0"/>
                    </a:p>
                  </a:txBody>
                  <a:tcPr marL="100274" marR="100274" marT="50137" marB="50137" anchor="ctr">
                    <a:solidFill>
                      <a:srgbClr val="0000FF"/>
                    </a:solidFill>
                  </a:tcPr>
                </a:tc>
                <a:tc>
                  <a:txBody>
                    <a:bodyPr/>
                    <a:lstStyle/>
                    <a:p>
                      <a:pPr algn="ctr">
                        <a:lnSpc>
                          <a:spcPct val="150000"/>
                        </a:lnSpc>
                      </a:pPr>
                      <a:endParaRPr kumimoji="1" lang="ja-JP" altLang="en-US" sz="2000" dirty="0"/>
                    </a:p>
                  </a:txBody>
                  <a:tcPr marL="100274" marR="100274" marT="50137" marB="50137" anchor="ctr">
                    <a:solidFill>
                      <a:schemeClr val="accent2">
                        <a:lumMod val="75000"/>
                      </a:schemeClr>
                    </a:solidFill>
                  </a:tcPr>
                </a:tc>
                <a:tc>
                  <a:txBody>
                    <a:bodyPr/>
                    <a:lstStyle/>
                    <a:p>
                      <a:pPr algn="ctr">
                        <a:lnSpc>
                          <a:spcPct val="150000"/>
                        </a:lnSpc>
                      </a:pPr>
                      <a:endParaRPr kumimoji="1" lang="ja-JP" altLang="en-US" sz="2000" dirty="0"/>
                    </a:p>
                  </a:txBody>
                  <a:tcPr marL="100274" marR="100274" marT="50137" marB="50137" anchor="ctr">
                    <a:solidFill>
                      <a:srgbClr val="002060"/>
                    </a:solidFill>
                  </a:tcPr>
                </a:tc>
                <a:extLst>
                  <a:ext uri="{0D108BD9-81ED-4DB2-BD59-A6C34878D82A}">
                    <a16:rowId xmlns:a16="http://schemas.microsoft.com/office/drawing/2014/main" val="1848012214"/>
                  </a:ext>
                </a:extLst>
              </a:tr>
            </a:tbl>
          </a:graphicData>
        </a:graphic>
      </p:graphicFrame>
      <p:graphicFrame>
        <p:nvGraphicFramePr>
          <p:cNvPr id="7" name="表 6">
            <a:extLst>
              <a:ext uri="{FF2B5EF4-FFF2-40B4-BE49-F238E27FC236}">
                <a16:creationId xmlns:a16="http://schemas.microsoft.com/office/drawing/2014/main" id="{2FCBA52A-E0DA-8F97-C609-D62C1E650A51}"/>
              </a:ext>
            </a:extLst>
          </p:cNvPr>
          <p:cNvGraphicFramePr>
            <a:graphicFrameLocks noGrp="1"/>
          </p:cNvGraphicFramePr>
          <p:nvPr>
            <p:extLst>
              <p:ext uri="{D42A27DB-BD31-4B8C-83A1-F6EECF244321}">
                <p14:modId xmlns:p14="http://schemas.microsoft.com/office/powerpoint/2010/main" val="1453892432"/>
              </p:ext>
            </p:extLst>
          </p:nvPr>
        </p:nvGraphicFramePr>
        <p:xfrm>
          <a:off x="4724276" y="908720"/>
          <a:ext cx="4214891" cy="1862919"/>
        </p:xfrm>
        <a:graphic>
          <a:graphicData uri="http://schemas.openxmlformats.org/drawingml/2006/table">
            <a:tbl>
              <a:tblPr firstRow="1" bandRow="1">
                <a:tableStyleId>{5C22544A-7EE6-4342-B048-85BDC9FD1C3A}</a:tableStyleId>
              </a:tblPr>
              <a:tblGrid>
                <a:gridCol w="4214891">
                  <a:extLst>
                    <a:ext uri="{9D8B030D-6E8A-4147-A177-3AD203B41FA5}">
                      <a16:colId xmlns:a16="http://schemas.microsoft.com/office/drawing/2014/main" val="3573071631"/>
                    </a:ext>
                  </a:extLst>
                </a:gridCol>
              </a:tblGrid>
              <a:tr h="1862919">
                <a:tc>
                  <a:txBody>
                    <a:bodyPr/>
                    <a:lstStyle/>
                    <a:p>
                      <a:pPr algn="ctr">
                        <a:lnSpc>
                          <a:spcPct val="150000"/>
                        </a:lnSpc>
                      </a:pPr>
                      <a:endParaRPr kumimoji="1" lang="ja-JP" altLang="en-US" sz="2000" dirty="0"/>
                    </a:p>
                  </a:txBody>
                  <a:tcPr marL="100274" marR="100274" marT="50137" marB="50137" anchor="ctr">
                    <a:solidFill>
                      <a:schemeClr val="accent5">
                        <a:lumMod val="60000"/>
                        <a:lumOff val="40000"/>
                      </a:schemeClr>
                    </a:solidFill>
                  </a:tcPr>
                </a:tc>
                <a:extLst>
                  <a:ext uri="{0D108BD9-81ED-4DB2-BD59-A6C34878D82A}">
                    <a16:rowId xmlns:a16="http://schemas.microsoft.com/office/drawing/2014/main" val="1848012214"/>
                  </a:ext>
                </a:extLst>
              </a:tr>
            </a:tbl>
          </a:graphicData>
        </a:graphic>
      </p:graphicFrame>
      <p:sp>
        <p:nvSpPr>
          <p:cNvPr id="8" name="テキスト ボックス 7">
            <a:extLst>
              <a:ext uri="{FF2B5EF4-FFF2-40B4-BE49-F238E27FC236}">
                <a16:creationId xmlns:a16="http://schemas.microsoft.com/office/drawing/2014/main" id="{9F952CB9-7355-36FF-5999-5B58E43FBFA1}"/>
              </a:ext>
            </a:extLst>
          </p:cNvPr>
          <p:cNvSpPr txBox="1"/>
          <p:nvPr/>
        </p:nvSpPr>
        <p:spPr>
          <a:xfrm>
            <a:off x="2067654" y="1043447"/>
            <a:ext cx="992178" cy="369332"/>
          </a:xfrm>
          <a:prstGeom prst="rect">
            <a:avLst/>
          </a:prstGeom>
          <a:noFill/>
        </p:spPr>
        <p:txBody>
          <a:bodyPr wrap="square" rtlCol="0">
            <a:spAutoFit/>
          </a:bodyPr>
          <a:lstStyle/>
          <a:p>
            <a:pPr algn="ctr"/>
            <a:r>
              <a:rPr kumimoji="1" lang="ja-JP" altLang="en-US" b="1" dirty="0">
                <a:solidFill>
                  <a:schemeClr val="bg1"/>
                </a:solidFill>
                <a:latin typeface="+mn-ea"/>
              </a:rPr>
              <a:t>空 気</a:t>
            </a:r>
          </a:p>
        </p:txBody>
      </p:sp>
      <p:sp>
        <p:nvSpPr>
          <p:cNvPr id="9" name="テキスト ボックス 8">
            <a:extLst>
              <a:ext uri="{FF2B5EF4-FFF2-40B4-BE49-F238E27FC236}">
                <a16:creationId xmlns:a16="http://schemas.microsoft.com/office/drawing/2014/main" id="{36190D7B-AD56-5EB5-25FA-5FC09A50C8B2}"/>
              </a:ext>
            </a:extLst>
          </p:cNvPr>
          <p:cNvSpPr txBox="1"/>
          <p:nvPr/>
        </p:nvSpPr>
        <p:spPr>
          <a:xfrm>
            <a:off x="2179802" y="1544703"/>
            <a:ext cx="903447" cy="738664"/>
          </a:xfrm>
          <a:prstGeom prst="rect">
            <a:avLst/>
          </a:prstGeom>
          <a:noFill/>
        </p:spPr>
        <p:txBody>
          <a:bodyPr wrap="square" rtlCol="0">
            <a:spAutoFit/>
          </a:bodyPr>
          <a:lstStyle/>
          <a:p>
            <a:r>
              <a:rPr kumimoji="1" lang="en-US" altLang="ja-JP" b="1" spc="-100" dirty="0">
                <a:solidFill>
                  <a:schemeClr val="bg1"/>
                </a:solidFill>
                <a:latin typeface="+mn-ea"/>
              </a:rPr>
              <a:t>0.47</a:t>
            </a:r>
          </a:p>
          <a:p>
            <a:r>
              <a:rPr kumimoji="1" lang="ja-JP" altLang="en-US" sz="1200" b="1" dirty="0">
                <a:solidFill>
                  <a:schemeClr val="bg1"/>
                </a:solidFill>
                <a:latin typeface="+mn-ea"/>
              </a:rPr>
              <a:t>ミリ</a:t>
            </a:r>
            <a:endParaRPr kumimoji="1" lang="en-US" altLang="ja-JP" sz="1200" b="1" dirty="0">
              <a:solidFill>
                <a:schemeClr val="bg1"/>
              </a:solidFill>
              <a:latin typeface="+mn-ea"/>
            </a:endParaRPr>
          </a:p>
          <a:p>
            <a:r>
              <a:rPr kumimoji="1" lang="ja-JP" altLang="en-US" sz="1200" b="1" dirty="0">
                <a:solidFill>
                  <a:schemeClr val="bg1"/>
                </a:solidFill>
                <a:latin typeface="+mn-ea"/>
              </a:rPr>
              <a:t>シーベルト</a:t>
            </a:r>
          </a:p>
        </p:txBody>
      </p:sp>
      <p:sp>
        <p:nvSpPr>
          <p:cNvPr id="10" name="テキスト ボックス 9">
            <a:extLst>
              <a:ext uri="{FF2B5EF4-FFF2-40B4-BE49-F238E27FC236}">
                <a16:creationId xmlns:a16="http://schemas.microsoft.com/office/drawing/2014/main" id="{7FFEF38C-2600-343B-3573-548847F9D246}"/>
              </a:ext>
            </a:extLst>
          </p:cNvPr>
          <p:cNvSpPr txBox="1"/>
          <p:nvPr/>
        </p:nvSpPr>
        <p:spPr>
          <a:xfrm>
            <a:off x="3851920" y="1556042"/>
            <a:ext cx="903447" cy="738664"/>
          </a:xfrm>
          <a:prstGeom prst="rect">
            <a:avLst/>
          </a:prstGeom>
          <a:noFill/>
        </p:spPr>
        <p:txBody>
          <a:bodyPr wrap="square" rtlCol="0">
            <a:spAutoFit/>
          </a:bodyPr>
          <a:lstStyle/>
          <a:p>
            <a:r>
              <a:rPr kumimoji="1" lang="en-US" altLang="ja-JP" b="1" spc="-100" dirty="0">
                <a:solidFill>
                  <a:schemeClr val="bg1"/>
                </a:solidFill>
                <a:latin typeface="+mn-ea"/>
              </a:rPr>
              <a:t>0.3</a:t>
            </a:r>
          </a:p>
          <a:p>
            <a:r>
              <a:rPr kumimoji="1" lang="ja-JP" altLang="en-US" sz="1200" b="1" dirty="0">
                <a:solidFill>
                  <a:schemeClr val="bg1"/>
                </a:solidFill>
                <a:latin typeface="+mn-ea"/>
              </a:rPr>
              <a:t>ミリ</a:t>
            </a:r>
            <a:endParaRPr kumimoji="1" lang="en-US" altLang="ja-JP" sz="1200" b="1" dirty="0">
              <a:solidFill>
                <a:schemeClr val="bg1"/>
              </a:solidFill>
              <a:latin typeface="+mn-ea"/>
            </a:endParaRPr>
          </a:p>
          <a:p>
            <a:r>
              <a:rPr kumimoji="1" lang="ja-JP" altLang="en-US" sz="1200" b="1" dirty="0">
                <a:solidFill>
                  <a:schemeClr val="bg1"/>
                </a:solidFill>
                <a:latin typeface="+mn-ea"/>
              </a:rPr>
              <a:t>シーベルト</a:t>
            </a:r>
          </a:p>
        </p:txBody>
      </p:sp>
      <p:sp>
        <p:nvSpPr>
          <p:cNvPr id="11" name="テキスト ボックス 10">
            <a:extLst>
              <a:ext uri="{FF2B5EF4-FFF2-40B4-BE49-F238E27FC236}">
                <a16:creationId xmlns:a16="http://schemas.microsoft.com/office/drawing/2014/main" id="{D8758186-9FE7-8304-C94A-F41F8C8E6305}"/>
              </a:ext>
            </a:extLst>
          </p:cNvPr>
          <p:cNvSpPr txBox="1"/>
          <p:nvPr/>
        </p:nvSpPr>
        <p:spPr>
          <a:xfrm>
            <a:off x="3848086" y="1047884"/>
            <a:ext cx="830515" cy="369332"/>
          </a:xfrm>
          <a:prstGeom prst="rect">
            <a:avLst/>
          </a:prstGeom>
          <a:noFill/>
        </p:spPr>
        <p:txBody>
          <a:bodyPr wrap="square" rtlCol="0">
            <a:spAutoFit/>
          </a:bodyPr>
          <a:lstStyle/>
          <a:p>
            <a:pPr algn="ctr"/>
            <a:r>
              <a:rPr kumimoji="1" lang="ja-JP" altLang="en-US" b="1" dirty="0">
                <a:solidFill>
                  <a:schemeClr val="bg1"/>
                </a:solidFill>
                <a:latin typeface="+mn-ea"/>
              </a:rPr>
              <a:t>宇 宙</a:t>
            </a:r>
          </a:p>
        </p:txBody>
      </p:sp>
      <p:sp>
        <p:nvSpPr>
          <p:cNvPr id="12" name="テキスト ボックス 11">
            <a:extLst>
              <a:ext uri="{FF2B5EF4-FFF2-40B4-BE49-F238E27FC236}">
                <a16:creationId xmlns:a16="http://schemas.microsoft.com/office/drawing/2014/main" id="{B5ACB96C-7D0C-FE32-E62F-FC6E8F96B320}"/>
              </a:ext>
            </a:extLst>
          </p:cNvPr>
          <p:cNvSpPr txBox="1"/>
          <p:nvPr/>
        </p:nvSpPr>
        <p:spPr>
          <a:xfrm>
            <a:off x="2987824" y="1547503"/>
            <a:ext cx="903447" cy="738664"/>
          </a:xfrm>
          <a:prstGeom prst="rect">
            <a:avLst/>
          </a:prstGeom>
          <a:noFill/>
        </p:spPr>
        <p:txBody>
          <a:bodyPr wrap="square" rtlCol="0">
            <a:spAutoFit/>
          </a:bodyPr>
          <a:lstStyle/>
          <a:p>
            <a:r>
              <a:rPr kumimoji="1" lang="en-US" altLang="ja-JP" b="1" spc="-100" dirty="0">
                <a:solidFill>
                  <a:schemeClr val="bg1"/>
                </a:solidFill>
                <a:latin typeface="+mn-ea"/>
              </a:rPr>
              <a:t>0.33</a:t>
            </a:r>
          </a:p>
          <a:p>
            <a:r>
              <a:rPr kumimoji="1" lang="ja-JP" altLang="en-US" sz="1200" b="1" dirty="0">
                <a:solidFill>
                  <a:schemeClr val="bg1"/>
                </a:solidFill>
                <a:latin typeface="+mn-ea"/>
              </a:rPr>
              <a:t>ミリ</a:t>
            </a:r>
            <a:endParaRPr kumimoji="1" lang="en-US" altLang="ja-JP" sz="1200" b="1" dirty="0">
              <a:solidFill>
                <a:schemeClr val="bg1"/>
              </a:solidFill>
              <a:latin typeface="+mn-ea"/>
            </a:endParaRPr>
          </a:p>
          <a:p>
            <a:r>
              <a:rPr kumimoji="1" lang="ja-JP" altLang="en-US" sz="1200" b="1" dirty="0">
                <a:solidFill>
                  <a:schemeClr val="bg1"/>
                </a:solidFill>
                <a:latin typeface="+mn-ea"/>
              </a:rPr>
              <a:t>シーベルト</a:t>
            </a:r>
          </a:p>
        </p:txBody>
      </p:sp>
      <p:sp>
        <p:nvSpPr>
          <p:cNvPr id="13" name="テキスト ボックス 12">
            <a:extLst>
              <a:ext uri="{FF2B5EF4-FFF2-40B4-BE49-F238E27FC236}">
                <a16:creationId xmlns:a16="http://schemas.microsoft.com/office/drawing/2014/main" id="{44E197A6-8874-E40C-5BBC-25309AE0C56C}"/>
              </a:ext>
            </a:extLst>
          </p:cNvPr>
          <p:cNvSpPr txBox="1"/>
          <p:nvPr/>
        </p:nvSpPr>
        <p:spPr>
          <a:xfrm>
            <a:off x="2989872" y="1034155"/>
            <a:ext cx="830515" cy="369332"/>
          </a:xfrm>
          <a:prstGeom prst="rect">
            <a:avLst/>
          </a:prstGeom>
          <a:noFill/>
        </p:spPr>
        <p:txBody>
          <a:bodyPr wrap="square" rtlCol="0">
            <a:spAutoFit/>
          </a:bodyPr>
          <a:lstStyle/>
          <a:p>
            <a:pPr algn="ctr"/>
            <a:r>
              <a:rPr kumimoji="1" lang="ja-JP" altLang="en-US" b="1" dirty="0">
                <a:solidFill>
                  <a:schemeClr val="bg1"/>
                </a:solidFill>
                <a:latin typeface="+mn-ea"/>
              </a:rPr>
              <a:t>大 地</a:t>
            </a:r>
          </a:p>
        </p:txBody>
      </p:sp>
      <p:sp>
        <p:nvSpPr>
          <p:cNvPr id="14" name="テキスト ボックス 13">
            <a:extLst>
              <a:ext uri="{FF2B5EF4-FFF2-40B4-BE49-F238E27FC236}">
                <a16:creationId xmlns:a16="http://schemas.microsoft.com/office/drawing/2014/main" id="{D28E3DCC-6629-FEBB-ECE6-C3AD002CA865}"/>
              </a:ext>
            </a:extLst>
          </p:cNvPr>
          <p:cNvSpPr txBox="1"/>
          <p:nvPr/>
        </p:nvSpPr>
        <p:spPr>
          <a:xfrm>
            <a:off x="755576" y="1044732"/>
            <a:ext cx="830515" cy="369332"/>
          </a:xfrm>
          <a:prstGeom prst="rect">
            <a:avLst/>
          </a:prstGeom>
          <a:noFill/>
        </p:spPr>
        <p:txBody>
          <a:bodyPr wrap="square" rtlCol="0">
            <a:spAutoFit/>
          </a:bodyPr>
          <a:lstStyle/>
          <a:p>
            <a:pPr algn="ctr"/>
            <a:r>
              <a:rPr kumimoji="1" lang="ja-JP" altLang="en-US" b="1" dirty="0">
                <a:solidFill>
                  <a:schemeClr val="bg1"/>
                </a:solidFill>
                <a:latin typeface="+mn-ea"/>
              </a:rPr>
              <a:t>食 品</a:t>
            </a:r>
          </a:p>
        </p:txBody>
      </p:sp>
      <p:sp>
        <p:nvSpPr>
          <p:cNvPr id="15" name="テキスト ボックス 14">
            <a:extLst>
              <a:ext uri="{FF2B5EF4-FFF2-40B4-BE49-F238E27FC236}">
                <a16:creationId xmlns:a16="http://schemas.microsoft.com/office/drawing/2014/main" id="{6D2596A2-CCBB-19B9-F237-597EE0F4C2ED}"/>
              </a:ext>
            </a:extLst>
          </p:cNvPr>
          <p:cNvSpPr txBox="1"/>
          <p:nvPr/>
        </p:nvSpPr>
        <p:spPr>
          <a:xfrm>
            <a:off x="813686" y="1551553"/>
            <a:ext cx="903447" cy="738664"/>
          </a:xfrm>
          <a:prstGeom prst="rect">
            <a:avLst/>
          </a:prstGeom>
          <a:noFill/>
        </p:spPr>
        <p:txBody>
          <a:bodyPr wrap="square" rtlCol="0">
            <a:spAutoFit/>
          </a:bodyPr>
          <a:lstStyle/>
          <a:p>
            <a:r>
              <a:rPr kumimoji="1" lang="en-US" altLang="ja-JP" b="1" spc="-100" dirty="0">
                <a:solidFill>
                  <a:schemeClr val="bg1"/>
                </a:solidFill>
                <a:latin typeface="+mn-ea"/>
              </a:rPr>
              <a:t>0.99</a:t>
            </a:r>
          </a:p>
          <a:p>
            <a:r>
              <a:rPr kumimoji="1" lang="ja-JP" altLang="en-US" sz="1200" b="1" dirty="0">
                <a:solidFill>
                  <a:schemeClr val="bg1"/>
                </a:solidFill>
                <a:latin typeface="+mn-ea"/>
              </a:rPr>
              <a:t>ミリ</a:t>
            </a:r>
            <a:endParaRPr kumimoji="1" lang="en-US" altLang="ja-JP" sz="1200" b="1" dirty="0">
              <a:solidFill>
                <a:schemeClr val="bg1"/>
              </a:solidFill>
              <a:latin typeface="+mn-ea"/>
            </a:endParaRPr>
          </a:p>
          <a:p>
            <a:r>
              <a:rPr kumimoji="1" lang="ja-JP" altLang="en-US" sz="1200" b="1" dirty="0">
                <a:solidFill>
                  <a:schemeClr val="bg1"/>
                </a:solidFill>
                <a:latin typeface="+mn-ea"/>
              </a:rPr>
              <a:t>シーベルト</a:t>
            </a:r>
          </a:p>
        </p:txBody>
      </p:sp>
      <p:sp>
        <p:nvSpPr>
          <p:cNvPr id="16" name="テキスト ボックス 15">
            <a:extLst>
              <a:ext uri="{FF2B5EF4-FFF2-40B4-BE49-F238E27FC236}">
                <a16:creationId xmlns:a16="http://schemas.microsoft.com/office/drawing/2014/main" id="{C4AF0FC7-98AD-4EDA-7952-B3909C3D7B81}"/>
              </a:ext>
            </a:extLst>
          </p:cNvPr>
          <p:cNvSpPr txBox="1"/>
          <p:nvPr/>
        </p:nvSpPr>
        <p:spPr>
          <a:xfrm>
            <a:off x="6372200" y="1044732"/>
            <a:ext cx="830515" cy="369332"/>
          </a:xfrm>
          <a:prstGeom prst="rect">
            <a:avLst/>
          </a:prstGeom>
          <a:noFill/>
        </p:spPr>
        <p:txBody>
          <a:bodyPr wrap="square" rtlCol="0">
            <a:spAutoFit/>
          </a:bodyPr>
          <a:lstStyle/>
          <a:p>
            <a:pPr algn="ctr"/>
            <a:r>
              <a:rPr kumimoji="1" lang="ja-JP" altLang="en-US" b="1" dirty="0">
                <a:solidFill>
                  <a:schemeClr val="bg1"/>
                </a:solidFill>
                <a:latin typeface="+mn-ea"/>
              </a:rPr>
              <a:t>医　療</a:t>
            </a:r>
          </a:p>
        </p:txBody>
      </p:sp>
      <p:sp>
        <p:nvSpPr>
          <p:cNvPr id="17" name="正方形/長方形 16">
            <a:extLst>
              <a:ext uri="{FF2B5EF4-FFF2-40B4-BE49-F238E27FC236}">
                <a16:creationId xmlns:a16="http://schemas.microsoft.com/office/drawing/2014/main" id="{CB90EE11-FBAE-756F-F2F0-7E257E3BD672}"/>
              </a:ext>
            </a:extLst>
          </p:cNvPr>
          <p:cNvSpPr/>
          <p:nvPr/>
        </p:nvSpPr>
        <p:spPr>
          <a:xfrm>
            <a:off x="4868306" y="1455869"/>
            <a:ext cx="1876700" cy="566677"/>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b="1" dirty="0">
                <a:latin typeface="+mj-ea"/>
                <a:ea typeface="+mj-ea"/>
              </a:rPr>
              <a:t>胸部エックス線検査</a:t>
            </a:r>
            <a:endParaRPr kumimoji="1" lang="en-US" altLang="ja-JP" sz="1600" b="1" dirty="0">
              <a:latin typeface="+mj-ea"/>
              <a:ea typeface="+mj-ea"/>
            </a:endParaRPr>
          </a:p>
          <a:p>
            <a:pPr algn="ctr"/>
            <a:r>
              <a:rPr kumimoji="1" lang="ja-JP" altLang="en-US" sz="1600" b="1" dirty="0">
                <a:latin typeface="+mj-ea"/>
                <a:ea typeface="+mj-ea"/>
              </a:rPr>
              <a:t>（</a:t>
            </a:r>
            <a:r>
              <a:rPr kumimoji="1" lang="en-US" altLang="ja-JP" sz="1600" b="1" dirty="0">
                <a:latin typeface="+mj-ea"/>
                <a:ea typeface="+mj-ea"/>
              </a:rPr>
              <a:t>1</a:t>
            </a:r>
            <a:r>
              <a:rPr kumimoji="1" lang="ja-JP" altLang="en-US" sz="1600" b="1" dirty="0">
                <a:latin typeface="+mj-ea"/>
                <a:ea typeface="+mj-ea"/>
              </a:rPr>
              <a:t>回）　　　</a:t>
            </a:r>
            <a:endParaRPr kumimoji="1" lang="ja-JP" altLang="en-US" sz="1600" b="1" dirty="0">
              <a:solidFill>
                <a:schemeClr val="bg2"/>
              </a:solidFill>
              <a:latin typeface="+mj-ea"/>
              <a:ea typeface="+mj-ea"/>
            </a:endParaRPr>
          </a:p>
        </p:txBody>
      </p:sp>
      <p:sp>
        <p:nvSpPr>
          <p:cNvPr id="18" name="正方形/長方形 17">
            <a:extLst>
              <a:ext uri="{FF2B5EF4-FFF2-40B4-BE49-F238E27FC236}">
                <a16:creationId xmlns:a16="http://schemas.microsoft.com/office/drawing/2014/main" id="{D97903D3-101F-EF48-9873-E97E58DAA357}"/>
              </a:ext>
            </a:extLst>
          </p:cNvPr>
          <p:cNvSpPr/>
          <p:nvPr/>
        </p:nvSpPr>
        <p:spPr>
          <a:xfrm>
            <a:off x="6863491" y="1453342"/>
            <a:ext cx="1898685" cy="566677"/>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latin typeface="+mj-ea"/>
                <a:ea typeface="+mj-ea"/>
              </a:rPr>
              <a:t>CT</a:t>
            </a:r>
            <a:r>
              <a:rPr kumimoji="1" lang="ja-JP" altLang="en-US" sz="1600" b="1" dirty="0">
                <a:latin typeface="+mj-ea"/>
                <a:ea typeface="+mj-ea"/>
              </a:rPr>
              <a:t>検査</a:t>
            </a:r>
            <a:endParaRPr kumimoji="1" lang="en-US" altLang="ja-JP" sz="1600" b="1" dirty="0">
              <a:latin typeface="+mj-ea"/>
              <a:ea typeface="+mj-ea"/>
            </a:endParaRPr>
          </a:p>
          <a:p>
            <a:pPr algn="ctr"/>
            <a:r>
              <a:rPr kumimoji="1" lang="ja-JP" altLang="en-US" sz="1600" b="1" dirty="0">
                <a:latin typeface="+mj-ea"/>
                <a:ea typeface="+mj-ea"/>
              </a:rPr>
              <a:t>（</a:t>
            </a:r>
            <a:r>
              <a:rPr kumimoji="1" lang="en-US" altLang="ja-JP" sz="1600" b="1" dirty="0">
                <a:latin typeface="+mj-ea"/>
                <a:ea typeface="+mj-ea"/>
              </a:rPr>
              <a:t>1</a:t>
            </a:r>
            <a:r>
              <a:rPr kumimoji="1" lang="ja-JP" altLang="en-US" sz="1600" b="1" dirty="0">
                <a:latin typeface="+mj-ea"/>
                <a:ea typeface="+mj-ea"/>
              </a:rPr>
              <a:t>回）　</a:t>
            </a:r>
            <a:r>
              <a:rPr kumimoji="1" lang="ja-JP" altLang="en-US" sz="1600" dirty="0">
                <a:latin typeface="+mj-ea"/>
                <a:ea typeface="+mj-ea"/>
              </a:rPr>
              <a:t>　　</a:t>
            </a:r>
            <a:endParaRPr kumimoji="1" lang="ja-JP" altLang="en-US" sz="1600" dirty="0">
              <a:solidFill>
                <a:schemeClr val="bg2"/>
              </a:solidFill>
              <a:latin typeface="+mj-ea"/>
              <a:ea typeface="+mj-ea"/>
            </a:endParaRPr>
          </a:p>
        </p:txBody>
      </p:sp>
      <p:sp>
        <p:nvSpPr>
          <p:cNvPr id="19" name="テキスト ボックス 18">
            <a:extLst>
              <a:ext uri="{FF2B5EF4-FFF2-40B4-BE49-F238E27FC236}">
                <a16:creationId xmlns:a16="http://schemas.microsoft.com/office/drawing/2014/main" id="{C625FF0C-9A5A-B0D3-A971-C4146F1BF63D}"/>
              </a:ext>
            </a:extLst>
          </p:cNvPr>
          <p:cNvSpPr txBox="1"/>
          <p:nvPr/>
        </p:nvSpPr>
        <p:spPr>
          <a:xfrm>
            <a:off x="5364088" y="2051559"/>
            <a:ext cx="1347114" cy="553998"/>
          </a:xfrm>
          <a:prstGeom prst="rect">
            <a:avLst/>
          </a:prstGeom>
          <a:noFill/>
        </p:spPr>
        <p:txBody>
          <a:bodyPr wrap="square" rtlCol="0">
            <a:spAutoFit/>
          </a:bodyPr>
          <a:lstStyle/>
          <a:p>
            <a:r>
              <a:rPr kumimoji="1" lang="en-US" altLang="ja-JP" b="1" spc="-100" dirty="0">
                <a:solidFill>
                  <a:schemeClr val="bg1"/>
                </a:solidFill>
                <a:latin typeface="+mn-ea"/>
              </a:rPr>
              <a:t>0.06</a:t>
            </a:r>
          </a:p>
          <a:p>
            <a:r>
              <a:rPr kumimoji="1" lang="ja-JP" altLang="en-US" sz="1200" b="1" dirty="0">
                <a:solidFill>
                  <a:schemeClr val="bg1"/>
                </a:solidFill>
                <a:latin typeface="+mn-ea"/>
              </a:rPr>
              <a:t>ミリシーベルト</a:t>
            </a:r>
          </a:p>
        </p:txBody>
      </p:sp>
      <p:sp>
        <p:nvSpPr>
          <p:cNvPr id="20" name="テキスト ボックス 19">
            <a:extLst>
              <a:ext uri="{FF2B5EF4-FFF2-40B4-BE49-F238E27FC236}">
                <a16:creationId xmlns:a16="http://schemas.microsoft.com/office/drawing/2014/main" id="{072D315F-D78C-00AE-9316-F6E77CFB443D}"/>
              </a:ext>
            </a:extLst>
          </p:cNvPr>
          <p:cNvSpPr txBox="1"/>
          <p:nvPr/>
        </p:nvSpPr>
        <p:spPr>
          <a:xfrm>
            <a:off x="7132695" y="2051559"/>
            <a:ext cx="1543761" cy="553998"/>
          </a:xfrm>
          <a:prstGeom prst="rect">
            <a:avLst/>
          </a:prstGeom>
          <a:noFill/>
        </p:spPr>
        <p:txBody>
          <a:bodyPr wrap="square" rtlCol="0">
            <a:spAutoFit/>
          </a:bodyPr>
          <a:lstStyle/>
          <a:p>
            <a:r>
              <a:rPr kumimoji="1" lang="en-US" altLang="ja-JP" b="1" spc="-100" dirty="0">
                <a:solidFill>
                  <a:schemeClr val="bg1"/>
                </a:solidFill>
                <a:latin typeface="+mn-ea"/>
              </a:rPr>
              <a:t>2.4</a:t>
            </a:r>
            <a:r>
              <a:rPr kumimoji="1" lang="ja-JP" altLang="en-US" b="1" spc="-100" dirty="0">
                <a:solidFill>
                  <a:schemeClr val="bg1"/>
                </a:solidFill>
                <a:latin typeface="+mn-ea"/>
              </a:rPr>
              <a:t>～</a:t>
            </a:r>
            <a:r>
              <a:rPr kumimoji="1" lang="en-US" altLang="ja-JP" b="1" spc="-100" dirty="0">
                <a:solidFill>
                  <a:schemeClr val="bg1"/>
                </a:solidFill>
                <a:latin typeface="+mn-ea"/>
              </a:rPr>
              <a:t>12.9</a:t>
            </a:r>
          </a:p>
          <a:p>
            <a:r>
              <a:rPr kumimoji="1" lang="ja-JP" altLang="en-US" sz="1200" b="1" dirty="0">
                <a:solidFill>
                  <a:schemeClr val="bg1"/>
                </a:solidFill>
                <a:latin typeface="+mn-ea"/>
              </a:rPr>
              <a:t>ミリシーベルト</a:t>
            </a:r>
          </a:p>
        </p:txBody>
      </p:sp>
      <p:sp>
        <p:nvSpPr>
          <p:cNvPr id="23" name="テキスト ボックス 22">
            <a:extLst>
              <a:ext uri="{FF2B5EF4-FFF2-40B4-BE49-F238E27FC236}">
                <a16:creationId xmlns:a16="http://schemas.microsoft.com/office/drawing/2014/main" id="{0E6F09D4-8B12-59E4-5673-FE74D08E4159}"/>
              </a:ext>
            </a:extLst>
          </p:cNvPr>
          <p:cNvSpPr txBox="1"/>
          <p:nvPr/>
        </p:nvSpPr>
        <p:spPr>
          <a:xfrm>
            <a:off x="899593" y="5005439"/>
            <a:ext cx="7632848" cy="1375889"/>
          </a:xfrm>
          <a:prstGeom prst="rect">
            <a:avLst/>
          </a:prstGeom>
          <a:noFill/>
          <a:effectLst/>
        </p:spPr>
        <p:txBody>
          <a:bodyPr wrap="square" rtlCol="0">
            <a:spAutoFit/>
          </a:bodyPr>
          <a:lstStyle/>
          <a:p>
            <a:pPr>
              <a:lnSpc>
                <a:spcPts val="2600"/>
              </a:lnSpc>
            </a:pPr>
            <a:r>
              <a:rPr kumimoji="1" lang="ja-JP" altLang="en-US" dirty="0">
                <a:latin typeface="+mn-ea"/>
              </a:rPr>
              <a:t>私たちの自然放射線による年間平均被ばく量は、</a:t>
            </a:r>
            <a:r>
              <a:rPr kumimoji="1" lang="en-US" altLang="ja-JP" dirty="0">
                <a:latin typeface="+mn-ea"/>
              </a:rPr>
              <a:t>2.1</a:t>
            </a:r>
            <a:r>
              <a:rPr kumimoji="1" lang="ja-JP" altLang="en-US" dirty="0">
                <a:latin typeface="+mn-ea"/>
              </a:rPr>
              <a:t>ミリシーベルトです。</a:t>
            </a:r>
            <a:endParaRPr kumimoji="1" lang="en-US" altLang="ja-JP" dirty="0">
              <a:latin typeface="+mn-ea"/>
            </a:endParaRPr>
          </a:p>
          <a:p>
            <a:pPr>
              <a:lnSpc>
                <a:spcPts val="2600"/>
              </a:lnSpc>
            </a:pPr>
            <a:r>
              <a:rPr kumimoji="1" lang="ja-JP" altLang="en-US" dirty="0">
                <a:latin typeface="+mn-ea"/>
              </a:rPr>
              <a:t>人工放射線による年間平均被ばく量は、</a:t>
            </a:r>
            <a:r>
              <a:rPr kumimoji="1" lang="en-US" altLang="ja-JP" dirty="0">
                <a:latin typeface="+mn-ea"/>
              </a:rPr>
              <a:t>2.6</a:t>
            </a:r>
            <a:r>
              <a:rPr kumimoji="1" lang="ja-JP" altLang="en-US" dirty="0">
                <a:latin typeface="+mn-ea"/>
              </a:rPr>
              <a:t>ミリシーベルトです。</a:t>
            </a:r>
            <a:endParaRPr kumimoji="1" lang="en-US" altLang="ja-JP" dirty="0">
              <a:latin typeface="+mn-ea"/>
            </a:endParaRPr>
          </a:p>
          <a:p>
            <a:pPr>
              <a:lnSpc>
                <a:spcPts val="2600"/>
              </a:lnSpc>
            </a:pPr>
            <a:r>
              <a:rPr kumimoji="1" lang="ja-JP" altLang="en-US" dirty="0">
                <a:latin typeface="+mn-ea"/>
              </a:rPr>
              <a:t>私たちは、自然放射線と人工放射線を合わせて、</a:t>
            </a:r>
            <a:endParaRPr kumimoji="1" lang="en-US" altLang="ja-JP" dirty="0">
              <a:latin typeface="+mn-ea"/>
            </a:endParaRPr>
          </a:p>
          <a:p>
            <a:pPr>
              <a:lnSpc>
                <a:spcPts val="2600"/>
              </a:lnSpc>
            </a:pPr>
            <a:r>
              <a:rPr kumimoji="1" lang="en-US" altLang="ja-JP" dirty="0">
                <a:latin typeface="+mn-ea"/>
              </a:rPr>
              <a:t>1</a:t>
            </a:r>
            <a:r>
              <a:rPr kumimoji="1" lang="ja-JP" altLang="en-US" dirty="0">
                <a:latin typeface="+mn-ea"/>
              </a:rPr>
              <a:t>年間に平均で</a:t>
            </a:r>
            <a:r>
              <a:rPr kumimoji="1" lang="en-US" altLang="ja-JP" dirty="0">
                <a:latin typeface="+mn-ea"/>
              </a:rPr>
              <a:t>4.7</a:t>
            </a:r>
            <a:r>
              <a:rPr kumimoji="1" lang="ja-JP" altLang="en-US" dirty="0">
                <a:latin typeface="+mn-ea"/>
              </a:rPr>
              <a:t>ミリシーベルト被ばくしていることになります。</a:t>
            </a:r>
            <a:endParaRPr kumimoji="1" lang="en-US" altLang="ja-JP" dirty="0">
              <a:latin typeface="+mn-ea"/>
            </a:endParaRPr>
          </a:p>
        </p:txBody>
      </p:sp>
      <p:cxnSp>
        <p:nvCxnSpPr>
          <p:cNvPr id="27" name="直線矢印コネクタ 26">
            <a:extLst>
              <a:ext uri="{FF2B5EF4-FFF2-40B4-BE49-F238E27FC236}">
                <a16:creationId xmlns:a16="http://schemas.microsoft.com/office/drawing/2014/main" id="{A0B8011E-3688-9EDB-E654-5123498619D8}"/>
              </a:ext>
            </a:extLst>
          </p:cNvPr>
          <p:cNvCxnSpPr>
            <a:cxnSpLocks/>
          </p:cNvCxnSpPr>
          <p:nvPr/>
        </p:nvCxnSpPr>
        <p:spPr>
          <a:xfrm>
            <a:off x="179512" y="3284984"/>
            <a:ext cx="4542274" cy="0"/>
          </a:xfrm>
          <a:prstGeom prst="straightConnector1">
            <a:avLst/>
          </a:prstGeom>
          <a:ln w="381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0" name="直線矢印コネクタ 29">
            <a:extLst>
              <a:ext uri="{FF2B5EF4-FFF2-40B4-BE49-F238E27FC236}">
                <a16:creationId xmlns:a16="http://schemas.microsoft.com/office/drawing/2014/main" id="{76F7F8E0-293F-1C08-680E-90877BF58657}"/>
              </a:ext>
            </a:extLst>
          </p:cNvPr>
          <p:cNvCxnSpPr>
            <a:cxnSpLocks/>
          </p:cNvCxnSpPr>
          <p:nvPr/>
        </p:nvCxnSpPr>
        <p:spPr>
          <a:xfrm>
            <a:off x="4703922" y="3284984"/>
            <a:ext cx="4260566" cy="0"/>
          </a:xfrm>
          <a:prstGeom prst="straightConnector1">
            <a:avLst/>
          </a:prstGeom>
          <a:ln w="381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2" name="テキスト ボックス 31">
            <a:extLst>
              <a:ext uri="{FF2B5EF4-FFF2-40B4-BE49-F238E27FC236}">
                <a16:creationId xmlns:a16="http://schemas.microsoft.com/office/drawing/2014/main" id="{B551C642-3A08-AD88-9EA6-EF2391A5DA0A}"/>
              </a:ext>
            </a:extLst>
          </p:cNvPr>
          <p:cNvSpPr txBox="1"/>
          <p:nvPr/>
        </p:nvSpPr>
        <p:spPr>
          <a:xfrm>
            <a:off x="268290" y="2924944"/>
            <a:ext cx="4375718" cy="307777"/>
          </a:xfrm>
          <a:prstGeom prst="rect">
            <a:avLst/>
          </a:prstGeom>
          <a:noFill/>
        </p:spPr>
        <p:txBody>
          <a:bodyPr wrap="square" rtlCol="0">
            <a:spAutoFit/>
          </a:bodyPr>
          <a:lstStyle/>
          <a:p>
            <a:pPr algn="ctr"/>
            <a:r>
              <a:rPr kumimoji="1" lang="ja-JP" altLang="en-US" sz="1400" spc="-50" dirty="0">
                <a:latin typeface="+mn-ea"/>
              </a:rPr>
              <a:t>自然放射線による年間平均被ばく量</a:t>
            </a:r>
            <a:r>
              <a:rPr kumimoji="1" lang="en-US" altLang="ja-JP" sz="1400" spc="-50" dirty="0">
                <a:latin typeface="+mn-ea"/>
              </a:rPr>
              <a:t>2.1</a:t>
            </a:r>
            <a:r>
              <a:rPr kumimoji="1" lang="ja-JP" altLang="en-US" sz="1400" spc="-50" dirty="0">
                <a:latin typeface="+mn-ea"/>
              </a:rPr>
              <a:t>ミリシーベルト</a:t>
            </a:r>
          </a:p>
        </p:txBody>
      </p:sp>
      <p:sp>
        <p:nvSpPr>
          <p:cNvPr id="33" name="テキスト ボックス 32">
            <a:extLst>
              <a:ext uri="{FF2B5EF4-FFF2-40B4-BE49-F238E27FC236}">
                <a16:creationId xmlns:a16="http://schemas.microsoft.com/office/drawing/2014/main" id="{FFD806BF-5D4F-6988-9B44-69677E74465C}"/>
              </a:ext>
            </a:extLst>
          </p:cNvPr>
          <p:cNvSpPr txBox="1"/>
          <p:nvPr/>
        </p:nvSpPr>
        <p:spPr>
          <a:xfrm>
            <a:off x="4716016" y="2924944"/>
            <a:ext cx="4260567" cy="307777"/>
          </a:xfrm>
          <a:prstGeom prst="rect">
            <a:avLst/>
          </a:prstGeom>
          <a:noFill/>
        </p:spPr>
        <p:txBody>
          <a:bodyPr wrap="square" rtlCol="0">
            <a:spAutoFit/>
          </a:bodyPr>
          <a:lstStyle/>
          <a:p>
            <a:pPr algn="ctr"/>
            <a:r>
              <a:rPr kumimoji="1" lang="ja-JP" altLang="en-US" sz="1400" spc="-50" dirty="0">
                <a:latin typeface="+mn-ea"/>
              </a:rPr>
              <a:t>人工放射線による年間平均被ばく量</a:t>
            </a:r>
            <a:r>
              <a:rPr kumimoji="1" lang="en-US" altLang="ja-JP" sz="1400" spc="-50" dirty="0">
                <a:latin typeface="+mn-ea"/>
              </a:rPr>
              <a:t>2.6</a:t>
            </a:r>
            <a:r>
              <a:rPr kumimoji="1" lang="ja-JP" altLang="en-US" sz="1400" spc="-50" dirty="0">
                <a:latin typeface="+mn-ea"/>
              </a:rPr>
              <a:t>ミリシーベルト</a:t>
            </a:r>
          </a:p>
        </p:txBody>
      </p:sp>
      <p:sp>
        <p:nvSpPr>
          <p:cNvPr id="34" name="テキスト ボックス 33">
            <a:extLst>
              <a:ext uri="{FF2B5EF4-FFF2-40B4-BE49-F238E27FC236}">
                <a16:creationId xmlns:a16="http://schemas.microsoft.com/office/drawing/2014/main" id="{0394B866-1DD6-8A04-B9AC-47FEEF50E12D}"/>
              </a:ext>
            </a:extLst>
          </p:cNvPr>
          <p:cNvSpPr txBox="1"/>
          <p:nvPr/>
        </p:nvSpPr>
        <p:spPr>
          <a:xfrm>
            <a:off x="2330841" y="3429000"/>
            <a:ext cx="4482319" cy="338554"/>
          </a:xfrm>
          <a:prstGeom prst="rect">
            <a:avLst/>
          </a:prstGeom>
          <a:noFill/>
        </p:spPr>
        <p:txBody>
          <a:bodyPr wrap="square" rtlCol="0">
            <a:spAutoFit/>
          </a:bodyPr>
          <a:lstStyle/>
          <a:p>
            <a:pPr algn="ctr"/>
            <a:r>
              <a:rPr kumimoji="1" lang="ja-JP" altLang="en-US" sz="1600" b="1" dirty="0">
                <a:latin typeface="+mn-ea"/>
              </a:rPr>
              <a:t>平均被ばく量 ： 計</a:t>
            </a:r>
            <a:r>
              <a:rPr kumimoji="1" lang="en-US" altLang="ja-JP" sz="1600" b="1" dirty="0">
                <a:latin typeface="+mn-ea"/>
              </a:rPr>
              <a:t>4.7</a:t>
            </a:r>
            <a:r>
              <a:rPr kumimoji="1" lang="ja-JP" altLang="en-US" sz="1600" b="1" dirty="0">
                <a:latin typeface="+mn-ea"/>
              </a:rPr>
              <a:t>ミリシーベルト／年</a:t>
            </a:r>
          </a:p>
        </p:txBody>
      </p:sp>
      <p:sp>
        <p:nvSpPr>
          <p:cNvPr id="3" name="テキスト ボックス 2">
            <a:extLst>
              <a:ext uri="{FF2B5EF4-FFF2-40B4-BE49-F238E27FC236}">
                <a16:creationId xmlns:a16="http://schemas.microsoft.com/office/drawing/2014/main" id="{DA038E1A-1DAD-061C-02DC-754C6418B6CB}"/>
              </a:ext>
            </a:extLst>
          </p:cNvPr>
          <p:cNvSpPr txBox="1"/>
          <p:nvPr/>
        </p:nvSpPr>
        <p:spPr>
          <a:xfrm>
            <a:off x="7845941" y="1052736"/>
            <a:ext cx="830515" cy="307777"/>
          </a:xfrm>
          <a:prstGeom prst="rect">
            <a:avLst/>
          </a:prstGeom>
          <a:noFill/>
        </p:spPr>
        <p:txBody>
          <a:bodyPr wrap="square" rtlCol="0">
            <a:spAutoFit/>
          </a:bodyPr>
          <a:lstStyle/>
          <a:p>
            <a:pPr algn="r"/>
            <a:r>
              <a:rPr kumimoji="1" lang="ja-JP" altLang="en-US" sz="1400" b="1" dirty="0">
                <a:solidFill>
                  <a:schemeClr val="bg1"/>
                </a:solidFill>
                <a:latin typeface="+mn-ea"/>
              </a:rPr>
              <a:t>（例）</a:t>
            </a:r>
          </a:p>
        </p:txBody>
      </p:sp>
    </p:spTree>
    <p:extLst>
      <p:ext uri="{BB962C8B-B14F-4D97-AF65-F5344CB8AC3E}">
        <p14:creationId xmlns:p14="http://schemas.microsoft.com/office/powerpoint/2010/main" val="770601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図形&#10;&#10;AI 生成コンテンツは誤りを含む可能性があります。">
            <a:extLst>
              <a:ext uri="{FF2B5EF4-FFF2-40B4-BE49-F238E27FC236}">
                <a16:creationId xmlns:a16="http://schemas.microsoft.com/office/drawing/2014/main" id="{16899AA3-C990-10C1-7FD8-BF58F94C7D03}"/>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555776" y="485964"/>
            <a:ext cx="4032448" cy="4525471"/>
          </a:xfrm>
          <a:prstGeom prst="rect">
            <a:avLst/>
          </a:prstGeom>
        </p:spPr>
      </p:pic>
      <p:cxnSp>
        <p:nvCxnSpPr>
          <p:cNvPr id="5" name="直線コネクタ 4">
            <a:extLst>
              <a:ext uri="{FF2B5EF4-FFF2-40B4-BE49-F238E27FC236}">
                <a16:creationId xmlns:a16="http://schemas.microsoft.com/office/drawing/2014/main" id="{8AEBBC1E-30C8-8579-D64E-8D0F7F32A4B5}"/>
              </a:ext>
            </a:extLst>
          </p:cNvPr>
          <p:cNvCxnSpPr>
            <a:cxnSpLocks/>
          </p:cNvCxnSpPr>
          <p:nvPr/>
        </p:nvCxnSpPr>
        <p:spPr>
          <a:xfrm>
            <a:off x="2483768" y="4365104"/>
            <a:ext cx="4176464" cy="0"/>
          </a:xfrm>
          <a:prstGeom prst="line">
            <a:avLst/>
          </a:prstGeom>
          <a:ln w="19050">
            <a:solidFill>
              <a:schemeClr val="bg1">
                <a:lumMod val="6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7" name="直線コネクタ 6">
            <a:extLst>
              <a:ext uri="{FF2B5EF4-FFF2-40B4-BE49-F238E27FC236}">
                <a16:creationId xmlns:a16="http://schemas.microsoft.com/office/drawing/2014/main" id="{3246A03F-2965-8A79-F7C2-0F1A3FA4DBD4}"/>
              </a:ext>
            </a:extLst>
          </p:cNvPr>
          <p:cNvCxnSpPr>
            <a:cxnSpLocks/>
          </p:cNvCxnSpPr>
          <p:nvPr/>
        </p:nvCxnSpPr>
        <p:spPr>
          <a:xfrm>
            <a:off x="2483768" y="3068960"/>
            <a:ext cx="4176464" cy="0"/>
          </a:xfrm>
          <a:prstGeom prst="line">
            <a:avLst/>
          </a:prstGeom>
          <a:ln w="19050">
            <a:solidFill>
              <a:schemeClr val="bg1">
                <a:lumMod val="6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9" name="直線コネクタ 8">
            <a:extLst>
              <a:ext uri="{FF2B5EF4-FFF2-40B4-BE49-F238E27FC236}">
                <a16:creationId xmlns:a16="http://schemas.microsoft.com/office/drawing/2014/main" id="{F30CBFAE-B743-8099-F4C0-6FC68DA1683F}"/>
              </a:ext>
            </a:extLst>
          </p:cNvPr>
          <p:cNvCxnSpPr>
            <a:cxnSpLocks/>
          </p:cNvCxnSpPr>
          <p:nvPr/>
        </p:nvCxnSpPr>
        <p:spPr>
          <a:xfrm>
            <a:off x="2483768" y="1751828"/>
            <a:ext cx="4176464" cy="0"/>
          </a:xfrm>
          <a:prstGeom prst="line">
            <a:avLst/>
          </a:prstGeom>
          <a:ln w="19050">
            <a:solidFill>
              <a:schemeClr val="bg1">
                <a:lumMod val="6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3" name="直線コネクタ 12">
            <a:extLst>
              <a:ext uri="{FF2B5EF4-FFF2-40B4-BE49-F238E27FC236}">
                <a16:creationId xmlns:a16="http://schemas.microsoft.com/office/drawing/2014/main" id="{629945E2-25EA-95DD-E628-B308F15665FA}"/>
              </a:ext>
            </a:extLst>
          </p:cNvPr>
          <p:cNvCxnSpPr>
            <a:cxnSpLocks/>
          </p:cNvCxnSpPr>
          <p:nvPr/>
        </p:nvCxnSpPr>
        <p:spPr>
          <a:xfrm flipH="1">
            <a:off x="5690163" y="3332284"/>
            <a:ext cx="105973" cy="312740"/>
          </a:xfrm>
          <a:prstGeom prst="line">
            <a:avLst/>
          </a:prstGeom>
          <a:ln w="381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4" name="直線矢印コネクタ 13">
            <a:extLst>
              <a:ext uri="{FF2B5EF4-FFF2-40B4-BE49-F238E27FC236}">
                <a16:creationId xmlns:a16="http://schemas.microsoft.com/office/drawing/2014/main" id="{C5BF0759-AA38-2B13-CE59-729F2C20707D}"/>
              </a:ext>
            </a:extLst>
          </p:cNvPr>
          <p:cNvCxnSpPr/>
          <p:nvPr/>
        </p:nvCxnSpPr>
        <p:spPr>
          <a:xfrm flipH="1">
            <a:off x="5810187" y="3501008"/>
            <a:ext cx="360040" cy="0"/>
          </a:xfrm>
          <a:prstGeom prst="straightConnector1">
            <a:avLst/>
          </a:prstGeom>
          <a:ln w="28575">
            <a:solidFill>
              <a:schemeClr val="tx1">
                <a:lumMod val="50000"/>
                <a:lumOff val="50000"/>
              </a:schemeClr>
            </a:solidFill>
            <a:headEnd type="none" w="med" len="med"/>
            <a:tailEnd type="oval" w="med" len="med"/>
          </a:ln>
        </p:spPr>
        <p:style>
          <a:lnRef idx="2">
            <a:schemeClr val="accent1"/>
          </a:lnRef>
          <a:fillRef idx="0">
            <a:schemeClr val="accent1"/>
          </a:fillRef>
          <a:effectRef idx="1">
            <a:schemeClr val="accent1"/>
          </a:effectRef>
          <a:fontRef idx="minor">
            <a:schemeClr val="tx1"/>
          </a:fontRef>
        </p:style>
      </p:cxnSp>
      <p:sp>
        <p:nvSpPr>
          <p:cNvPr id="15" name="テキスト ボックス 14">
            <a:extLst>
              <a:ext uri="{FF2B5EF4-FFF2-40B4-BE49-F238E27FC236}">
                <a16:creationId xmlns:a16="http://schemas.microsoft.com/office/drawing/2014/main" id="{6096694A-58CB-934B-E9F0-6E3F1F544EAA}"/>
              </a:ext>
            </a:extLst>
          </p:cNvPr>
          <p:cNvSpPr txBox="1"/>
          <p:nvPr/>
        </p:nvSpPr>
        <p:spPr>
          <a:xfrm>
            <a:off x="6097278" y="3250347"/>
            <a:ext cx="2134020" cy="461665"/>
          </a:xfrm>
          <a:prstGeom prst="rect">
            <a:avLst/>
          </a:prstGeom>
          <a:noFill/>
        </p:spPr>
        <p:txBody>
          <a:bodyPr wrap="square" rtlCol="0">
            <a:spAutoFit/>
          </a:bodyPr>
          <a:lstStyle/>
          <a:p>
            <a:r>
              <a:rPr kumimoji="1" lang="ja-JP" altLang="en-US" sz="1200" b="1" dirty="0">
                <a:latin typeface="+mn-ea"/>
              </a:rPr>
              <a:t>自然放射線による被ばく量</a:t>
            </a:r>
            <a:endParaRPr kumimoji="1" lang="en-US" altLang="ja-JP" sz="1200" b="1" dirty="0">
              <a:latin typeface="+mn-ea"/>
            </a:endParaRPr>
          </a:p>
          <a:p>
            <a:r>
              <a:rPr kumimoji="1" lang="ja-JP" altLang="en-US" sz="1200" b="1" dirty="0">
                <a:latin typeface="+mn-ea"/>
              </a:rPr>
              <a:t>（宇宙・空気中・食事・大地）</a:t>
            </a:r>
          </a:p>
        </p:txBody>
      </p:sp>
      <p:cxnSp>
        <p:nvCxnSpPr>
          <p:cNvPr id="16" name="直線コネクタ 15">
            <a:extLst>
              <a:ext uri="{FF2B5EF4-FFF2-40B4-BE49-F238E27FC236}">
                <a16:creationId xmlns:a16="http://schemas.microsoft.com/office/drawing/2014/main" id="{E3E133F6-4A3D-CA08-D2DE-DF20E7E09420}"/>
              </a:ext>
            </a:extLst>
          </p:cNvPr>
          <p:cNvCxnSpPr>
            <a:cxnSpLocks/>
          </p:cNvCxnSpPr>
          <p:nvPr/>
        </p:nvCxnSpPr>
        <p:spPr>
          <a:xfrm>
            <a:off x="3097875" y="2852936"/>
            <a:ext cx="105973" cy="312740"/>
          </a:xfrm>
          <a:prstGeom prst="line">
            <a:avLst/>
          </a:prstGeom>
          <a:ln w="381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7" name="直線矢印コネクタ 16">
            <a:extLst>
              <a:ext uri="{FF2B5EF4-FFF2-40B4-BE49-F238E27FC236}">
                <a16:creationId xmlns:a16="http://schemas.microsoft.com/office/drawing/2014/main" id="{8A80B69E-6C29-C7D6-E0DE-C6A3128E54B7}"/>
              </a:ext>
            </a:extLst>
          </p:cNvPr>
          <p:cNvCxnSpPr>
            <a:cxnSpLocks/>
          </p:cNvCxnSpPr>
          <p:nvPr/>
        </p:nvCxnSpPr>
        <p:spPr>
          <a:xfrm flipV="1">
            <a:off x="2987824" y="3833026"/>
            <a:ext cx="367061" cy="223779"/>
          </a:xfrm>
          <a:prstGeom prst="straightConnector1">
            <a:avLst/>
          </a:prstGeom>
          <a:ln w="28575">
            <a:solidFill>
              <a:schemeClr val="tx1">
                <a:lumMod val="50000"/>
                <a:lumOff val="50000"/>
              </a:schemeClr>
            </a:solidFill>
            <a:headEnd type="none" w="med" len="med"/>
            <a:tailEnd type="oval" w="med" len="med"/>
          </a:ln>
        </p:spPr>
        <p:style>
          <a:lnRef idx="2">
            <a:schemeClr val="accent1"/>
          </a:lnRef>
          <a:fillRef idx="0">
            <a:schemeClr val="accent1"/>
          </a:fillRef>
          <a:effectRef idx="1">
            <a:schemeClr val="accent1"/>
          </a:effectRef>
          <a:fontRef idx="minor">
            <a:schemeClr val="tx1"/>
          </a:fontRef>
        </p:style>
      </p:cxnSp>
      <p:sp>
        <p:nvSpPr>
          <p:cNvPr id="18" name="テキスト ボックス 17">
            <a:extLst>
              <a:ext uri="{FF2B5EF4-FFF2-40B4-BE49-F238E27FC236}">
                <a16:creationId xmlns:a16="http://schemas.microsoft.com/office/drawing/2014/main" id="{4FF1CA26-33AD-7FB5-61D6-84C33BBD545F}"/>
              </a:ext>
            </a:extLst>
          </p:cNvPr>
          <p:cNvSpPr txBox="1"/>
          <p:nvPr/>
        </p:nvSpPr>
        <p:spPr>
          <a:xfrm>
            <a:off x="1190720" y="3845004"/>
            <a:ext cx="1800200" cy="461665"/>
          </a:xfrm>
          <a:prstGeom prst="rect">
            <a:avLst/>
          </a:prstGeom>
          <a:noFill/>
        </p:spPr>
        <p:txBody>
          <a:bodyPr wrap="square" rtlCol="0">
            <a:spAutoFit/>
          </a:bodyPr>
          <a:lstStyle/>
          <a:p>
            <a:pPr algn="r"/>
            <a:r>
              <a:rPr kumimoji="1" lang="ja-JP" altLang="en-US" sz="1200" b="1" dirty="0">
                <a:latin typeface="+mn-ea"/>
              </a:rPr>
              <a:t>胸部エックス線検査</a:t>
            </a:r>
            <a:endParaRPr kumimoji="1" lang="en-US" altLang="ja-JP" sz="1200" b="1" dirty="0">
              <a:latin typeface="+mn-ea"/>
            </a:endParaRPr>
          </a:p>
          <a:p>
            <a:pPr algn="r"/>
            <a:r>
              <a:rPr kumimoji="1" lang="ja-JP" altLang="en-US" sz="1200" b="1" dirty="0">
                <a:latin typeface="+mn-ea"/>
              </a:rPr>
              <a:t>（</a:t>
            </a:r>
            <a:r>
              <a:rPr kumimoji="1" lang="en-US" altLang="ja-JP" sz="1200" b="1" dirty="0">
                <a:latin typeface="+mn-ea"/>
              </a:rPr>
              <a:t>1</a:t>
            </a:r>
            <a:r>
              <a:rPr kumimoji="1" lang="ja-JP" altLang="en-US" sz="1200" b="1" dirty="0">
                <a:latin typeface="+mn-ea"/>
              </a:rPr>
              <a:t>回）</a:t>
            </a:r>
          </a:p>
        </p:txBody>
      </p:sp>
      <p:sp>
        <p:nvSpPr>
          <p:cNvPr id="19" name="テキスト ボックス 18">
            <a:extLst>
              <a:ext uri="{FF2B5EF4-FFF2-40B4-BE49-F238E27FC236}">
                <a16:creationId xmlns:a16="http://schemas.microsoft.com/office/drawing/2014/main" id="{54143CE7-1006-139C-DC59-19206BA205A3}"/>
              </a:ext>
            </a:extLst>
          </p:cNvPr>
          <p:cNvSpPr txBox="1"/>
          <p:nvPr/>
        </p:nvSpPr>
        <p:spPr>
          <a:xfrm>
            <a:off x="3347610" y="116632"/>
            <a:ext cx="2448780" cy="369332"/>
          </a:xfrm>
          <a:prstGeom prst="rect">
            <a:avLst/>
          </a:prstGeom>
          <a:noFill/>
        </p:spPr>
        <p:txBody>
          <a:bodyPr wrap="square" rtlCol="0">
            <a:spAutoFit/>
          </a:bodyPr>
          <a:lstStyle/>
          <a:p>
            <a:pPr algn="ctr"/>
            <a:r>
              <a:rPr kumimoji="1" lang="ja-JP" altLang="en-US" b="1" dirty="0">
                <a:latin typeface="+mn-ea"/>
              </a:rPr>
              <a:t>被ばく量の早見図</a:t>
            </a:r>
          </a:p>
        </p:txBody>
      </p:sp>
      <p:cxnSp>
        <p:nvCxnSpPr>
          <p:cNvPr id="20" name="直線矢印コネクタ 19">
            <a:extLst>
              <a:ext uri="{FF2B5EF4-FFF2-40B4-BE49-F238E27FC236}">
                <a16:creationId xmlns:a16="http://schemas.microsoft.com/office/drawing/2014/main" id="{B49AA165-9523-DF64-4102-81066C96AE73}"/>
              </a:ext>
            </a:extLst>
          </p:cNvPr>
          <p:cNvCxnSpPr>
            <a:cxnSpLocks/>
          </p:cNvCxnSpPr>
          <p:nvPr/>
        </p:nvCxnSpPr>
        <p:spPr>
          <a:xfrm>
            <a:off x="2527837" y="2845049"/>
            <a:ext cx="512552" cy="133565"/>
          </a:xfrm>
          <a:prstGeom prst="straightConnector1">
            <a:avLst/>
          </a:prstGeom>
          <a:ln w="28575">
            <a:solidFill>
              <a:schemeClr val="tx1">
                <a:lumMod val="50000"/>
                <a:lumOff val="50000"/>
              </a:schemeClr>
            </a:solidFill>
            <a:headEnd type="none" w="med" len="med"/>
            <a:tailEnd type="oval" w="med" len="med"/>
          </a:ln>
        </p:spPr>
        <p:style>
          <a:lnRef idx="2">
            <a:schemeClr val="accent1"/>
          </a:lnRef>
          <a:fillRef idx="0">
            <a:schemeClr val="accent1"/>
          </a:fillRef>
          <a:effectRef idx="1">
            <a:schemeClr val="accent1"/>
          </a:effectRef>
          <a:fontRef idx="minor">
            <a:schemeClr val="tx1"/>
          </a:fontRef>
        </p:style>
      </p:cxnSp>
      <p:sp>
        <p:nvSpPr>
          <p:cNvPr id="22" name="テキスト ボックス 21">
            <a:extLst>
              <a:ext uri="{FF2B5EF4-FFF2-40B4-BE49-F238E27FC236}">
                <a16:creationId xmlns:a16="http://schemas.microsoft.com/office/drawing/2014/main" id="{985E8C17-0F96-E016-4B6C-2CBB451E39CE}"/>
              </a:ext>
            </a:extLst>
          </p:cNvPr>
          <p:cNvSpPr txBox="1"/>
          <p:nvPr/>
        </p:nvSpPr>
        <p:spPr>
          <a:xfrm>
            <a:off x="1541912" y="2535287"/>
            <a:ext cx="998664" cy="461665"/>
          </a:xfrm>
          <a:prstGeom prst="rect">
            <a:avLst/>
          </a:prstGeom>
          <a:noFill/>
        </p:spPr>
        <p:txBody>
          <a:bodyPr wrap="square" rtlCol="0">
            <a:spAutoFit/>
          </a:bodyPr>
          <a:lstStyle/>
          <a:p>
            <a:pPr algn="r"/>
            <a:r>
              <a:rPr kumimoji="1" lang="en-US" altLang="ja-JP" sz="1200" b="1" dirty="0">
                <a:latin typeface="+mn-ea"/>
              </a:rPr>
              <a:t>CT</a:t>
            </a:r>
            <a:r>
              <a:rPr kumimoji="1" lang="ja-JP" altLang="en-US" sz="1200" b="1" dirty="0">
                <a:latin typeface="+mn-ea"/>
              </a:rPr>
              <a:t>検査</a:t>
            </a:r>
            <a:endParaRPr kumimoji="1" lang="en-US" altLang="ja-JP" sz="1200" b="1" dirty="0">
              <a:latin typeface="+mn-ea"/>
            </a:endParaRPr>
          </a:p>
          <a:p>
            <a:pPr algn="r"/>
            <a:r>
              <a:rPr kumimoji="1" lang="ja-JP" altLang="en-US" sz="1200" b="1" dirty="0">
                <a:latin typeface="+mn-ea"/>
              </a:rPr>
              <a:t>（</a:t>
            </a:r>
            <a:r>
              <a:rPr kumimoji="1" lang="en-US" altLang="ja-JP" sz="1200" b="1" dirty="0">
                <a:latin typeface="+mn-ea"/>
              </a:rPr>
              <a:t>1</a:t>
            </a:r>
            <a:r>
              <a:rPr kumimoji="1" lang="ja-JP" altLang="en-US" sz="1200" b="1" dirty="0">
                <a:latin typeface="+mn-ea"/>
              </a:rPr>
              <a:t>回）</a:t>
            </a:r>
          </a:p>
        </p:txBody>
      </p:sp>
      <p:cxnSp>
        <p:nvCxnSpPr>
          <p:cNvPr id="23" name="直線コネクタ 22">
            <a:extLst>
              <a:ext uri="{FF2B5EF4-FFF2-40B4-BE49-F238E27FC236}">
                <a16:creationId xmlns:a16="http://schemas.microsoft.com/office/drawing/2014/main" id="{E6855B27-9A7C-2ACC-7950-8BD98C713EE4}"/>
              </a:ext>
            </a:extLst>
          </p:cNvPr>
          <p:cNvCxnSpPr>
            <a:cxnSpLocks/>
          </p:cNvCxnSpPr>
          <p:nvPr/>
        </p:nvCxnSpPr>
        <p:spPr>
          <a:xfrm>
            <a:off x="2599571" y="1010345"/>
            <a:ext cx="105973" cy="312740"/>
          </a:xfrm>
          <a:prstGeom prst="line">
            <a:avLst/>
          </a:prstGeom>
          <a:ln w="381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27" name="平行四辺形 26">
            <a:extLst>
              <a:ext uri="{FF2B5EF4-FFF2-40B4-BE49-F238E27FC236}">
                <a16:creationId xmlns:a16="http://schemas.microsoft.com/office/drawing/2014/main" id="{C77D099B-E21B-316E-5DA4-75746CA7C7F0}"/>
              </a:ext>
            </a:extLst>
          </p:cNvPr>
          <p:cNvSpPr/>
          <p:nvPr/>
        </p:nvSpPr>
        <p:spPr>
          <a:xfrm>
            <a:off x="6443147" y="555466"/>
            <a:ext cx="1510133" cy="312732"/>
          </a:xfrm>
          <a:prstGeom prst="parallelogram">
            <a:avLst>
              <a:gd name="adj" fmla="val 30871"/>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spc="100" dirty="0"/>
              <a:t>自然放射線</a:t>
            </a:r>
          </a:p>
        </p:txBody>
      </p:sp>
      <p:sp>
        <p:nvSpPr>
          <p:cNvPr id="28" name="平行四辺形 27">
            <a:extLst>
              <a:ext uri="{FF2B5EF4-FFF2-40B4-BE49-F238E27FC236}">
                <a16:creationId xmlns:a16="http://schemas.microsoft.com/office/drawing/2014/main" id="{849446E1-788F-7F7C-DE30-5FD620213698}"/>
              </a:ext>
            </a:extLst>
          </p:cNvPr>
          <p:cNvSpPr/>
          <p:nvPr/>
        </p:nvSpPr>
        <p:spPr>
          <a:xfrm flipH="1">
            <a:off x="1117651" y="548680"/>
            <a:ext cx="1510133" cy="312732"/>
          </a:xfrm>
          <a:prstGeom prst="parallelogram">
            <a:avLst>
              <a:gd name="adj" fmla="val 30871"/>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spc="100" dirty="0"/>
              <a:t>人工放射線</a:t>
            </a:r>
          </a:p>
        </p:txBody>
      </p:sp>
      <p:pic>
        <p:nvPicPr>
          <p:cNvPr id="32" name="図 31" descr="図形&#10;&#10;AI 生成コンテンツは誤りを含む可能性があります。">
            <a:extLst>
              <a:ext uri="{FF2B5EF4-FFF2-40B4-BE49-F238E27FC236}">
                <a16:creationId xmlns:a16="http://schemas.microsoft.com/office/drawing/2014/main" id="{93014BAF-3642-7C41-9A51-EE4CBCBF6A6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1200000">
            <a:off x="5958632" y="3893921"/>
            <a:ext cx="1045303" cy="447334"/>
          </a:xfrm>
          <a:prstGeom prst="rect">
            <a:avLst/>
          </a:prstGeom>
        </p:spPr>
      </p:pic>
      <p:sp>
        <p:nvSpPr>
          <p:cNvPr id="34" name="テキスト ボックス 33">
            <a:extLst>
              <a:ext uri="{FF2B5EF4-FFF2-40B4-BE49-F238E27FC236}">
                <a16:creationId xmlns:a16="http://schemas.microsoft.com/office/drawing/2014/main" id="{B7420E5E-A373-2E7B-BCC8-B0B8D4BE51A6}"/>
              </a:ext>
            </a:extLst>
          </p:cNvPr>
          <p:cNvSpPr txBox="1"/>
          <p:nvPr/>
        </p:nvSpPr>
        <p:spPr>
          <a:xfrm>
            <a:off x="5161407" y="4326822"/>
            <a:ext cx="2997649" cy="646331"/>
          </a:xfrm>
          <a:prstGeom prst="rect">
            <a:avLst/>
          </a:prstGeom>
          <a:noFill/>
        </p:spPr>
        <p:txBody>
          <a:bodyPr wrap="square" rtlCol="0">
            <a:spAutoFit/>
          </a:bodyPr>
          <a:lstStyle/>
          <a:p>
            <a:pPr algn="ctr"/>
            <a:r>
              <a:rPr kumimoji="1" lang="ja-JP" altLang="en-US" sz="1200" b="1" dirty="0">
                <a:latin typeface="+mn-ea"/>
              </a:rPr>
              <a:t>飛行機搭乗</a:t>
            </a:r>
            <a:endParaRPr kumimoji="1" lang="en-US" altLang="ja-JP" sz="1200" b="1" dirty="0">
              <a:latin typeface="+mn-ea"/>
            </a:endParaRPr>
          </a:p>
          <a:p>
            <a:pPr algn="ctr"/>
            <a:r>
              <a:rPr kumimoji="1" lang="ja-JP" altLang="en-US" sz="1200" b="1" dirty="0">
                <a:latin typeface="+mn-ea"/>
              </a:rPr>
              <a:t>東京ーニューヨーク</a:t>
            </a:r>
            <a:endParaRPr kumimoji="1" lang="en-US" altLang="ja-JP" sz="1200" b="1" dirty="0">
              <a:latin typeface="+mn-ea"/>
            </a:endParaRPr>
          </a:p>
          <a:p>
            <a:pPr algn="ctr"/>
            <a:r>
              <a:rPr kumimoji="1" lang="ja-JP" altLang="en-US" sz="1200" b="1" dirty="0">
                <a:latin typeface="+mn-ea"/>
              </a:rPr>
              <a:t>（往復で</a:t>
            </a:r>
            <a:r>
              <a:rPr kumimoji="1" lang="en-US" altLang="ja-JP" sz="1200" b="1" dirty="0">
                <a:latin typeface="+mn-ea"/>
              </a:rPr>
              <a:t>0.08</a:t>
            </a:r>
            <a:r>
              <a:rPr kumimoji="1" lang="ja-JP" altLang="en-US" sz="1200" b="1" dirty="0">
                <a:latin typeface="+mn-ea"/>
              </a:rPr>
              <a:t>～</a:t>
            </a:r>
            <a:r>
              <a:rPr kumimoji="1" lang="en-US" altLang="ja-JP" sz="1200" b="1" dirty="0">
                <a:latin typeface="+mn-ea"/>
              </a:rPr>
              <a:t>0.11</a:t>
            </a:r>
            <a:r>
              <a:rPr kumimoji="1" lang="ja-JP" altLang="en-US" sz="1200" b="1" dirty="0">
                <a:latin typeface="+mn-ea"/>
              </a:rPr>
              <a:t>ミリシーベルト）</a:t>
            </a:r>
          </a:p>
        </p:txBody>
      </p:sp>
      <p:cxnSp>
        <p:nvCxnSpPr>
          <p:cNvPr id="37" name="直線コネクタ 36">
            <a:extLst>
              <a:ext uri="{FF2B5EF4-FFF2-40B4-BE49-F238E27FC236}">
                <a16:creationId xmlns:a16="http://schemas.microsoft.com/office/drawing/2014/main" id="{6722FCF4-9D93-026B-DBE5-30119CF6CD6C}"/>
              </a:ext>
            </a:extLst>
          </p:cNvPr>
          <p:cNvCxnSpPr>
            <a:cxnSpLocks/>
          </p:cNvCxnSpPr>
          <p:nvPr/>
        </p:nvCxnSpPr>
        <p:spPr>
          <a:xfrm flipH="1">
            <a:off x="5508104" y="3980356"/>
            <a:ext cx="105973" cy="312740"/>
          </a:xfrm>
          <a:prstGeom prst="line">
            <a:avLst/>
          </a:prstGeom>
          <a:ln w="381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8" name="直線矢印コネクタ 37">
            <a:extLst>
              <a:ext uri="{FF2B5EF4-FFF2-40B4-BE49-F238E27FC236}">
                <a16:creationId xmlns:a16="http://schemas.microsoft.com/office/drawing/2014/main" id="{7B1F101F-34AA-541B-C4FC-B45F5E6ED42B}"/>
              </a:ext>
            </a:extLst>
          </p:cNvPr>
          <p:cNvCxnSpPr/>
          <p:nvPr/>
        </p:nvCxnSpPr>
        <p:spPr>
          <a:xfrm flipH="1">
            <a:off x="5628128" y="4149080"/>
            <a:ext cx="360040" cy="0"/>
          </a:xfrm>
          <a:prstGeom prst="straightConnector1">
            <a:avLst/>
          </a:prstGeom>
          <a:ln w="28575">
            <a:solidFill>
              <a:schemeClr val="tx1">
                <a:lumMod val="50000"/>
                <a:lumOff val="50000"/>
              </a:schemeClr>
            </a:solidFill>
            <a:headEnd type="none" w="med" len="med"/>
            <a:tailEnd type="oval" w="med" len="med"/>
          </a:ln>
        </p:spPr>
        <p:style>
          <a:lnRef idx="2">
            <a:schemeClr val="accent1"/>
          </a:lnRef>
          <a:fillRef idx="0">
            <a:schemeClr val="accent1"/>
          </a:fillRef>
          <a:effectRef idx="1">
            <a:schemeClr val="accent1"/>
          </a:effectRef>
          <a:fontRef idx="minor">
            <a:schemeClr val="tx1"/>
          </a:fontRef>
        </p:style>
      </p:cxnSp>
      <p:sp>
        <p:nvSpPr>
          <p:cNvPr id="12" name="テキスト ボックス 11">
            <a:extLst>
              <a:ext uri="{FF2B5EF4-FFF2-40B4-BE49-F238E27FC236}">
                <a16:creationId xmlns:a16="http://schemas.microsoft.com/office/drawing/2014/main" id="{EEAF76C7-A099-E0AF-5DA5-4B84971AE545}"/>
              </a:ext>
            </a:extLst>
          </p:cNvPr>
          <p:cNvSpPr txBox="1"/>
          <p:nvPr/>
        </p:nvSpPr>
        <p:spPr>
          <a:xfrm>
            <a:off x="3690922" y="2791961"/>
            <a:ext cx="1762157" cy="307777"/>
          </a:xfrm>
          <a:prstGeom prst="rect">
            <a:avLst/>
          </a:prstGeom>
          <a:noFill/>
        </p:spPr>
        <p:txBody>
          <a:bodyPr wrap="square" rtlCol="0">
            <a:spAutoFit/>
          </a:bodyPr>
          <a:lstStyle/>
          <a:p>
            <a:pPr algn="ctr"/>
            <a:r>
              <a:rPr kumimoji="1" lang="en-US" altLang="ja-JP" sz="1400" b="1" dirty="0">
                <a:solidFill>
                  <a:schemeClr val="tx1">
                    <a:lumMod val="50000"/>
                    <a:lumOff val="50000"/>
                  </a:schemeClr>
                </a:solidFill>
                <a:latin typeface="+mn-ea"/>
              </a:rPr>
              <a:t>10</a:t>
            </a:r>
            <a:r>
              <a:rPr kumimoji="1" lang="ja-JP" altLang="en-US" sz="1400" b="1" dirty="0">
                <a:solidFill>
                  <a:schemeClr val="tx1">
                    <a:lumMod val="50000"/>
                    <a:lumOff val="50000"/>
                  </a:schemeClr>
                </a:solidFill>
                <a:latin typeface="+mn-ea"/>
              </a:rPr>
              <a:t>ミリシーベルト</a:t>
            </a:r>
          </a:p>
        </p:txBody>
      </p:sp>
      <p:sp>
        <p:nvSpPr>
          <p:cNvPr id="29" name="テキスト ボックス 28">
            <a:extLst>
              <a:ext uri="{FF2B5EF4-FFF2-40B4-BE49-F238E27FC236}">
                <a16:creationId xmlns:a16="http://schemas.microsoft.com/office/drawing/2014/main" id="{B5511205-5F51-9039-E9C6-5BB8508D57EB}"/>
              </a:ext>
            </a:extLst>
          </p:cNvPr>
          <p:cNvSpPr txBox="1"/>
          <p:nvPr/>
        </p:nvSpPr>
        <p:spPr>
          <a:xfrm>
            <a:off x="3580871" y="1495817"/>
            <a:ext cx="1982259" cy="307777"/>
          </a:xfrm>
          <a:prstGeom prst="rect">
            <a:avLst/>
          </a:prstGeom>
          <a:noFill/>
        </p:spPr>
        <p:txBody>
          <a:bodyPr wrap="square" rtlCol="0">
            <a:spAutoFit/>
          </a:bodyPr>
          <a:lstStyle/>
          <a:p>
            <a:pPr algn="ctr"/>
            <a:r>
              <a:rPr kumimoji="1" lang="en-US" altLang="ja-JP" sz="1400" b="1" dirty="0">
                <a:solidFill>
                  <a:schemeClr val="tx1">
                    <a:lumMod val="50000"/>
                    <a:lumOff val="50000"/>
                  </a:schemeClr>
                </a:solidFill>
                <a:latin typeface="+mn-ea"/>
              </a:rPr>
              <a:t>1,000</a:t>
            </a:r>
            <a:r>
              <a:rPr kumimoji="1" lang="ja-JP" altLang="en-US" sz="1400" b="1" dirty="0">
                <a:solidFill>
                  <a:schemeClr val="tx1">
                    <a:lumMod val="50000"/>
                    <a:lumOff val="50000"/>
                  </a:schemeClr>
                </a:solidFill>
                <a:latin typeface="+mn-ea"/>
              </a:rPr>
              <a:t>ミリシーベルト</a:t>
            </a:r>
          </a:p>
        </p:txBody>
      </p:sp>
      <p:cxnSp>
        <p:nvCxnSpPr>
          <p:cNvPr id="31" name="直線コネクタ 30">
            <a:extLst>
              <a:ext uri="{FF2B5EF4-FFF2-40B4-BE49-F238E27FC236}">
                <a16:creationId xmlns:a16="http://schemas.microsoft.com/office/drawing/2014/main" id="{77EC582F-93A6-F8AE-E236-BA69E2EDBD15}"/>
              </a:ext>
            </a:extLst>
          </p:cNvPr>
          <p:cNvCxnSpPr>
            <a:cxnSpLocks/>
          </p:cNvCxnSpPr>
          <p:nvPr/>
        </p:nvCxnSpPr>
        <p:spPr>
          <a:xfrm>
            <a:off x="2483768" y="3712012"/>
            <a:ext cx="4176464" cy="0"/>
          </a:xfrm>
          <a:prstGeom prst="line">
            <a:avLst/>
          </a:prstGeom>
          <a:ln w="19050">
            <a:solidFill>
              <a:schemeClr val="bg1">
                <a:lumMod val="65000"/>
              </a:schemeClr>
            </a:solidFill>
            <a:prstDash val="dash"/>
          </a:ln>
        </p:spPr>
        <p:style>
          <a:lnRef idx="2">
            <a:schemeClr val="accent1"/>
          </a:lnRef>
          <a:fillRef idx="0">
            <a:schemeClr val="accent1"/>
          </a:fillRef>
          <a:effectRef idx="1">
            <a:schemeClr val="accent1"/>
          </a:effectRef>
          <a:fontRef idx="minor">
            <a:schemeClr val="tx1"/>
          </a:fontRef>
        </p:style>
      </p:cxnSp>
      <p:sp>
        <p:nvSpPr>
          <p:cNvPr id="35" name="テキスト ボックス 34">
            <a:extLst>
              <a:ext uri="{FF2B5EF4-FFF2-40B4-BE49-F238E27FC236}">
                <a16:creationId xmlns:a16="http://schemas.microsoft.com/office/drawing/2014/main" id="{1E885EEC-2188-49FA-AED5-218D34B2ECFB}"/>
              </a:ext>
            </a:extLst>
          </p:cNvPr>
          <p:cNvSpPr txBox="1"/>
          <p:nvPr/>
        </p:nvSpPr>
        <p:spPr>
          <a:xfrm>
            <a:off x="3707904" y="3429000"/>
            <a:ext cx="1762157" cy="307777"/>
          </a:xfrm>
          <a:prstGeom prst="rect">
            <a:avLst/>
          </a:prstGeom>
          <a:noFill/>
        </p:spPr>
        <p:txBody>
          <a:bodyPr wrap="square" rtlCol="0">
            <a:spAutoFit/>
          </a:bodyPr>
          <a:lstStyle/>
          <a:p>
            <a:pPr algn="ctr"/>
            <a:r>
              <a:rPr kumimoji="1" lang="en-US" altLang="ja-JP" sz="1400" b="1" dirty="0">
                <a:solidFill>
                  <a:schemeClr val="tx1">
                    <a:lumMod val="50000"/>
                    <a:lumOff val="50000"/>
                  </a:schemeClr>
                </a:solidFill>
                <a:latin typeface="+mn-ea"/>
              </a:rPr>
              <a:t>1</a:t>
            </a:r>
            <a:r>
              <a:rPr kumimoji="1" lang="ja-JP" altLang="en-US" sz="1400" b="1" dirty="0">
                <a:solidFill>
                  <a:schemeClr val="tx1">
                    <a:lumMod val="50000"/>
                    <a:lumOff val="50000"/>
                  </a:schemeClr>
                </a:solidFill>
                <a:latin typeface="+mn-ea"/>
              </a:rPr>
              <a:t>ミリシーベルト</a:t>
            </a:r>
          </a:p>
        </p:txBody>
      </p:sp>
      <p:cxnSp>
        <p:nvCxnSpPr>
          <p:cNvPr id="39" name="直線コネクタ 38">
            <a:extLst>
              <a:ext uri="{FF2B5EF4-FFF2-40B4-BE49-F238E27FC236}">
                <a16:creationId xmlns:a16="http://schemas.microsoft.com/office/drawing/2014/main" id="{157C09EE-09C0-6919-D6D0-95F914F9FB54}"/>
              </a:ext>
            </a:extLst>
          </p:cNvPr>
          <p:cNvCxnSpPr>
            <a:cxnSpLocks/>
          </p:cNvCxnSpPr>
          <p:nvPr/>
        </p:nvCxnSpPr>
        <p:spPr>
          <a:xfrm>
            <a:off x="2483768" y="2399900"/>
            <a:ext cx="4176464" cy="0"/>
          </a:xfrm>
          <a:prstGeom prst="line">
            <a:avLst/>
          </a:prstGeom>
          <a:ln w="38100">
            <a:solidFill>
              <a:srgbClr val="FF0000"/>
            </a:solidFill>
            <a:prstDash val="solid"/>
          </a:ln>
        </p:spPr>
        <p:style>
          <a:lnRef idx="2">
            <a:schemeClr val="accent1"/>
          </a:lnRef>
          <a:fillRef idx="0">
            <a:schemeClr val="accent1"/>
          </a:fillRef>
          <a:effectRef idx="1">
            <a:schemeClr val="accent1"/>
          </a:effectRef>
          <a:fontRef idx="minor">
            <a:schemeClr val="tx1"/>
          </a:fontRef>
        </p:style>
      </p:cxnSp>
      <p:sp>
        <p:nvSpPr>
          <p:cNvPr id="40" name="正方形/長方形 39">
            <a:extLst>
              <a:ext uri="{FF2B5EF4-FFF2-40B4-BE49-F238E27FC236}">
                <a16:creationId xmlns:a16="http://schemas.microsoft.com/office/drawing/2014/main" id="{3F3A8556-4583-4792-8191-633C7068999F}"/>
              </a:ext>
            </a:extLst>
          </p:cNvPr>
          <p:cNvSpPr/>
          <p:nvPr/>
        </p:nvSpPr>
        <p:spPr>
          <a:xfrm>
            <a:off x="3470091" y="2204864"/>
            <a:ext cx="2203819" cy="369356"/>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mn-ea"/>
              </a:rPr>
              <a:t>100</a:t>
            </a:r>
            <a:r>
              <a:rPr kumimoji="1" lang="ja-JP" altLang="en-US" b="1" dirty="0">
                <a:latin typeface="+mn-ea"/>
              </a:rPr>
              <a:t>ミリシーベルト</a:t>
            </a:r>
          </a:p>
        </p:txBody>
      </p:sp>
      <p:sp>
        <p:nvSpPr>
          <p:cNvPr id="41" name="テキスト ボックス 40">
            <a:extLst>
              <a:ext uri="{FF2B5EF4-FFF2-40B4-BE49-F238E27FC236}">
                <a16:creationId xmlns:a16="http://schemas.microsoft.com/office/drawing/2014/main" id="{BE08DA2A-2697-46DA-DB6B-F8B35500C448}"/>
              </a:ext>
            </a:extLst>
          </p:cNvPr>
          <p:cNvSpPr txBox="1"/>
          <p:nvPr/>
        </p:nvSpPr>
        <p:spPr>
          <a:xfrm>
            <a:off x="633992" y="1177588"/>
            <a:ext cx="2137808" cy="523220"/>
          </a:xfrm>
          <a:prstGeom prst="rect">
            <a:avLst/>
          </a:prstGeom>
          <a:noFill/>
        </p:spPr>
        <p:txBody>
          <a:bodyPr wrap="square" rtlCol="0">
            <a:spAutoFit/>
          </a:bodyPr>
          <a:lstStyle/>
          <a:p>
            <a:r>
              <a:rPr kumimoji="1" lang="ja-JP" altLang="en-US" sz="1400" b="1" dirty="0">
                <a:latin typeface="+mn-ea"/>
              </a:rPr>
              <a:t>がん治療</a:t>
            </a:r>
            <a:endParaRPr kumimoji="1" lang="en-US" altLang="ja-JP" sz="1400" b="1" dirty="0">
              <a:latin typeface="+mn-ea"/>
            </a:endParaRPr>
          </a:p>
          <a:p>
            <a:r>
              <a:rPr kumimoji="1" lang="ja-JP" altLang="en-US" sz="1400" b="1" dirty="0">
                <a:latin typeface="+mn-ea"/>
              </a:rPr>
              <a:t>（治療部位に照射する量）</a:t>
            </a:r>
          </a:p>
        </p:txBody>
      </p:sp>
      <p:cxnSp>
        <p:nvCxnSpPr>
          <p:cNvPr id="42" name="直線矢印コネクタ 41">
            <a:extLst>
              <a:ext uri="{FF2B5EF4-FFF2-40B4-BE49-F238E27FC236}">
                <a16:creationId xmlns:a16="http://schemas.microsoft.com/office/drawing/2014/main" id="{58E57016-162A-6CEE-DA96-D0C192A025B6}"/>
              </a:ext>
            </a:extLst>
          </p:cNvPr>
          <p:cNvCxnSpPr>
            <a:cxnSpLocks/>
          </p:cNvCxnSpPr>
          <p:nvPr/>
        </p:nvCxnSpPr>
        <p:spPr>
          <a:xfrm flipV="1">
            <a:off x="2005240" y="1184028"/>
            <a:ext cx="558327" cy="230151"/>
          </a:xfrm>
          <a:prstGeom prst="straightConnector1">
            <a:avLst/>
          </a:prstGeom>
          <a:ln w="28575">
            <a:solidFill>
              <a:schemeClr val="tx1">
                <a:lumMod val="50000"/>
                <a:lumOff val="50000"/>
              </a:schemeClr>
            </a:solidFill>
            <a:headEnd type="none" w="med" len="med"/>
            <a:tailEnd type="oval" w="med" len="med"/>
          </a:ln>
        </p:spPr>
        <p:style>
          <a:lnRef idx="2">
            <a:schemeClr val="accent1"/>
          </a:lnRef>
          <a:fillRef idx="0">
            <a:schemeClr val="accent1"/>
          </a:fillRef>
          <a:effectRef idx="1">
            <a:schemeClr val="accent1"/>
          </a:effectRef>
          <a:fontRef idx="minor">
            <a:schemeClr val="tx1"/>
          </a:fontRef>
        </p:style>
      </p:cxnSp>
      <p:sp>
        <p:nvSpPr>
          <p:cNvPr id="2" name="テキスト ボックス 1">
            <a:extLst>
              <a:ext uri="{FF2B5EF4-FFF2-40B4-BE49-F238E27FC236}">
                <a16:creationId xmlns:a16="http://schemas.microsoft.com/office/drawing/2014/main" id="{F536B59E-304B-7FFF-E3B7-D007A2CEE225}"/>
              </a:ext>
            </a:extLst>
          </p:cNvPr>
          <p:cNvSpPr txBox="1"/>
          <p:nvPr/>
        </p:nvSpPr>
        <p:spPr>
          <a:xfrm>
            <a:off x="683568" y="5373216"/>
            <a:ext cx="8208912" cy="1042465"/>
          </a:xfrm>
          <a:prstGeom prst="rect">
            <a:avLst/>
          </a:prstGeom>
          <a:noFill/>
          <a:effectLst/>
        </p:spPr>
        <p:txBody>
          <a:bodyPr wrap="square" rtlCol="0">
            <a:spAutoFit/>
          </a:bodyPr>
          <a:lstStyle/>
          <a:p>
            <a:pPr>
              <a:lnSpc>
                <a:spcPts val="2600"/>
              </a:lnSpc>
            </a:pPr>
            <a:r>
              <a:rPr kumimoji="1" lang="ja-JP" altLang="en-US" dirty="0">
                <a:latin typeface="+mn-ea"/>
              </a:rPr>
              <a:t>人への健康影響が確認されている被ばく量は、</a:t>
            </a:r>
            <a:r>
              <a:rPr kumimoji="1" lang="en-US" altLang="ja-JP" dirty="0">
                <a:latin typeface="+mn-ea"/>
              </a:rPr>
              <a:t>100</a:t>
            </a:r>
            <a:r>
              <a:rPr kumimoji="1" lang="ja-JP" altLang="en-US" dirty="0">
                <a:latin typeface="+mn-ea"/>
              </a:rPr>
              <a:t>ミリシーベルト以上です。</a:t>
            </a:r>
            <a:endParaRPr kumimoji="1" lang="en-US" altLang="ja-JP" dirty="0">
              <a:latin typeface="+mn-ea"/>
            </a:endParaRPr>
          </a:p>
          <a:p>
            <a:pPr>
              <a:lnSpc>
                <a:spcPts val="2600"/>
              </a:lnSpc>
            </a:pPr>
            <a:r>
              <a:rPr kumimoji="1" lang="ja-JP" altLang="en-US" dirty="0">
                <a:latin typeface="+mn-ea"/>
              </a:rPr>
              <a:t>つまり、私たちの日常生活における被ばく量は、</a:t>
            </a:r>
            <a:endParaRPr kumimoji="1" lang="en-US" altLang="ja-JP" dirty="0">
              <a:latin typeface="+mn-ea"/>
            </a:endParaRPr>
          </a:p>
          <a:p>
            <a:pPr>
              <a:lnSpc>
                <a:spcPts val="2600"/>
              </a:lnSpc>
            </a:pPr>
            <a:r>
              <a:rPr kumimoji="1" lang="ja-JP" altLang="en-US" dirty="0">
                <a:latin typeface="+mn-ea"/>
              </a:rPr>
              <a:t>がんの放射線治療のような特殊なケースを除くと極めて微量です。</a:t>
            </a:r>
            <a:endParaRPr kumimoji="1" lang="en-US" altLang="ja-JP" dirty="0">
              <a:latin typeface="+mn-ea"/>
            </a:endParaRPr>
          </a:p>
        </p:txBody>
      </p:sp>
    </p:spTree>
    <p:extLst>
      <p:ext uri="{BB962C8B-B14F-4D97-AF65-F5344CB8AC3E}">
        <p14:creationId xmlns:p14="http://schemas.microsoft.com/office/powerpoint/2010/main" val="58876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a:extLst>
              <a:ext uri="{FF2B5EF4-FFF2-40B4-BE49-F238E27FC236}">
                <a16:creationId xmlns:a16="http://schemas.microsoft.com/office/drawing/2014/main" id="{C3FC5DF6-F20E-45C2-41EA-2D823D7B6FC8}"/>
              </a:ext>
            </a:extLst>
          </p:cNvPr>
          <p:cNvSpPr txBox="1"/>
          <p:nvPr/>
        </p:nvSpPr>
        <p:spPr>
          <a:xfrm>
            <a:off x="827584" y="5672288"/>
            <a:ext cx="7920880" cy="709040"/>
          </a:xfrm>
          <a:prstGeom prst="rect">
            <a:avLst/>
          </a:prstGeom>
          <a:noFill/>
          <a:effectLst/>
        </p:spPr>
        <p:txBody>
          <a:bodyPr wrap="square" rtlCol="0">
            <a:spAutoFit/>
          </a:bodyPr>
          <a:lstStyle/>
          <a:p>
            <a:pPr>
              <a:lnSpc>
                <a:spcPts val="2600"/>
              </a:lnSpc>
            </a:pPr>
            <a:r>
              <a:rPr kumimoji="1" lang="ja-JP" altLang="en-US" dirty="0">
                <a:latin typeface="+mn-ea"/>
              </a:rPr>
              <a:t>放射線が人の健康に及ぼす影響については、被ばくしたかどうかではなく、</a:t>
            </a:r>
            <a:endParaRPr kumimoji="1" lang="en-US" altLang="ja-JP" dirty="0">
              <a:latin typeface="+mn-ea"/>
            </a:endParaRPr>
          </a:p>
          <a:p>
            <a:pPr>
              <a:lnSpc>
                <a:spcPts val="2600"/>
              </a:lnSpc>
            </a:pPr>
            <a:r>
              <a:rPr kumimoji="1" lang="ja-JP" altLang="en-US" dirty="0">
                <a:latin typeface="+mn-ea"/>
              </a:rPr>
              <a:t>被ばくした放射線の量が関係していることがわかっています。</a:t>
            </a:r>
            <a:endParaRPr kumimoji="1" lang="en-US" altLang="ja-JP" dirty="0">
              <a:latin typeface="+mn-ea"/>
            </a:endParaRPr>
          </a:p>
        </p:txBody>
      </p:sp>
      <p:pic>
        <p:nvPicPr>
          <p:cNvPr id="34" name="図 33" descr="アイコン&#10;&#10;AI 生成コンテンツは誤りを含む可能性があります。">
            <a:extLst>
              <a:ext uri="{FF2B5EF4-FFF2-40B4-BE49-F238E27FC236}">
                <a16:creationId xmlns:a16="http://schemas.microsoft.com/office/drawing/2014/main" id="{71485DE2-84DF-EEC4-0A69-5B0D949B369C}"/>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833139" y="2852936"/>
            <a:ext cx="1266006" cy="1994522"/>
          </a:xfrm>
          <a:prstGeom prst="rect">
            <a:avLst/>
          </a:prstGeom>
        </p:spPr>
      </p:pic>
      <p:sp>
        <p:nvSpPr>
          <p:cNvPr id="35" name="正方形/長方形 34">
            <a:extLst>
              <a:ext uri="{FF2B5EF4-FFF2-40B4-BE49-F238E27FC236}">
                <a16:creationId xmlns:a16="http://schemas.microsoft.com/office/drawing/2014/main" id="{81CBDD87-0FFF-59F9-53CB-680DBA538947}"/>
              </a:ext>
            </a:extLst>
          </p:cNvPr>
          <p:cNvSpPr/>
          <p:nvPr/>
        </p:nvSpPr>
        <p:spPr>
          <a:xfrm>
            <a:off x="2340260" y="764704"/>
            <a:ext cx="6192180" cy="3672408"/>
          </a:xfrm>
          <a:custGeom>
            <a:avLst/>
            <a:gdLst>
              <a:gd name="connsiteX0" fmla="*/ 0 w 6192180"/>
              <a:gd name="connsiteY0" fmla="*/ 0 h 3672408"/>
              <a:gd name="connsiteX1" fmla="*/ 6192180 w 6192180"/>
              <a:gd name="connsiteY1" fmla="*/ 0 h 3672408"/>
              <a:gd name="connsiteX2" fmla="*/ 6192180 w 6192180"/>
              <a:gd name="connsiteY2" fmla="*/ 3672408 h 3672408"/>
              <a:gd name="connsiteX3" fmla="*/ 0 w 6192180"/>
              <a:gd name="connsiteY3" fmla="*/ 3672408 h 3672408"/>
              <a:gd name="connsiteX4" fmla="*/ 0 w 6192180"/>
              <a:gd name="connsiteY4" fmla="*/ 0 h 367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2180" h="3672408" fill="none" extrusionOk="0">
                <a:moveTo>
                  <a:pt x="0" y="0"/>
                </a:moveTo>
                <a:cubicBezTo>
                  <a:pt x="2977087" y="-62575"/>
                  <a:pt x="5543778" y="-37569"/>
                  <a:pt x="6192180" y="0"/>
                </a:cubicBezTo>
                <a:cubicBezTo>
                  <a:pt x="6342328" y="1801210"/>
                  <a:pt x="6137670" y="3072807"/>
                  <a:pt x="6192180" y="3672408"/>
                </a:cubicBezTo>
                <a:cubicBezTo>
                  <a:pt x="4689692" y="3772267"/>
                  <a:pt x="2161443" y="3700364"/>
                  <a:pt x="0" y="3672408"/>
                </a:cubicBezTo>
                <a:cubicBezTo>
                  <a:pt x="111622" y="1886890"/>
                  <a:pt x="89271" y="1506538"/>
                  <a:pt x="0" y="0"/>
                </a:cubicBezTo>
                <a:close/>
              </a:path>
              <a:path w="6192180" h="3672408" stroke="0" extrusionOk="0">
                <a:moveTo>
                  <a:pt x="0" y="0"/>
                </a:moveTo>
                <a:cubicBezTo>
                  <a:pt x="989092" y="-11996"/>
                  <a:pt x="3300334" y="-127183"/>
                  <a:pt x="6192180" y="0"/>
                </a:cubicBezTo>
                <a:cubicBezTo>
                  <a:pt x="6065060" y="812334"/>
                  <a:pt x="6207957" y="2685854"/>
                  <a:pt x="6192180" y="3672408"/>
                </a:cubicBezTo>
                <a:cubicBezTo>
                  <a:pt x="4904669" y="3766381"/>
                  <a:pt x="912522" y="3582872"/>
                  <a:pt x="0" y="3672408"/>
                </a:cubicBezTo>
                <a:cubicBezTo>
                  <a:pt x="165252" y="2971698"/>
                  <a:pt x="132945" y="1519575"/>
                  <a:pt x="0" y="0"/>
                </a:cubicBezTo>
                <a:close/>
              </a:path>
            </a:pathLst>
          </a:custGeom>
          <a:solidFill>
            <a:schemeClr val="tx1"/>
          </a:solidFill>
          <a:ln>
            <a:solidFill>
              <a:schemeClr val="tx1"/>
            </a:solidFill>
            <a:extLst>
              <a:ext uri="{C807C97D-BFC1-408E-A445-0C87EB9F89A2}">
                <ask:lineSketchStyleProps xmlns:ask="http://schemas.microsoft.com/office/drawing/2018/sketchyshapes" sd="3021186087">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FC8B03D8-9399-EF6D-BE01-2F83E79B50C4}"/>
              </a:ext>
            </a:extLst>
          </p:cNvPr>
          <p:cNvSpPr txBox="1"/>
          <p:nvPr/>
        </p:nvSpPr>
        <p:spPr>
          <a:xfrm>
            <a:off x="2915816" y="1124744"/>
            <a:ext cx="5418856" cy="2514022"/>
          </a:xfrm>
          <a:prstGeom prst="rect">
            <a:avLst/>
          </a:prstGeom>
          <a:noFill/>
        </p:spPr>
        <p:txBody>
          <a:bodyPr wrap="square" rtlCol="0">
            <a:spAutoFit/>
          </a:bodyPr>
          <a:lstStyle/>
          <a:p>
            <a:pPr>
              <a:lnSpc>
                <a:spcPct val="200000"/>
              </a:lnSpc>
            </a:pPr>
            <a:r>
              <a:rPr kumimoji="1" lang="ja-JP" altLang="en-US" sz="2800" b="1" dirty="0">
                <a:solidFill>
                  <a:srgbClr val="FFFF00"/>
                </a:solidFill>
                <a:latin typeface="BIZ UDPゴシック" panose="020B0400000000000000" pitchFamily="50" charset="-128"/>
                <a:ea typeface="BIZ UDPゴシック" panose="020B0400000000000000" pitchFamily="50" charset="-128"/>
              </a:rPr>
              <a:t>放射線が人体に及ぼす影響は</a:t>
            </a:r>
            <a:endParaRPr kumimoji="1" lang="en-US" altLang="ja-JP" sz="2800" b="1" dirty="0">
              <a:solidFill>
                <a:srgbClr val="FFFF00"/>
              </a:solidFill>
              <a:latin typeface="BIZ UDPゴシック" panose="020B0400000000000000" pitchFamily="50" charset="-128"/>
              <a:ea typeface="BIZ UDPゴシック" panose="020B0400000000000000" pitchFamily="50" charset="-128"/>
            </a:endParaRPr>
          </a:p>
          <a:p>
            <a:pPr>
              <a:lnSpc>
                <a:spcPct val="200000"/>
              </a:lnSpc>
            </a:pPr>
            <a:r>
              <a:rPr kumimoji="1" lang="ja-JP" altLang="en-US" sz="2800" b="1" dirty="0">
                <a:solidFill>
                  <a:srgbClr val="FFFF00"/>
                </a:solidFill>
                <a:latin typeface="BIZ UDPゴシック" panose="020B0400000000000000" pitchFamily="50" charset="-128"/>
                <a:ea typeface="BIZ UDPゴシック" panose="020B0400000000000000" pitchFamily="50" charset="-128"/>
              </a:rPr>
              <a:t>放射線の有無ではなく</a:t>
            </a:r>
            <a:endParaRPr kumimoji="1" lang="en-US" altLang="ja-JP" sz="2800" b="1" dirty="0">
              <a:solidFill>
                <a:srgbClr val="FFFF00"/>
              </a:solidFill>
              <a:latin typeface="BIZ UDPゴシック" panose="020B0400000000000000" pitchFamily="50" charset="-128"/>
              <a:ea typeface="BIZ UDPゴシック" panose="020B0400000000000000" pitchFamily="50" charset="-128"/>
            </a:endParaRPr>
          </a:p>
          <a:p>
            <a:pPr>
              <a:lnSpc>
                <a:spcPct val="200000"/>
              </a:lnSpc>
            </a:pPr>
            <a:r>
              <a:rPr kumimoji="1" lang="ja-JP" altLang="en-US" sz="2800" b="1" dirty="0">
                <a:solidFill>
                  <a:srgbClr val="FFFF00"/>
                </a:solidFill>
                <a:latin typeface="BIZ UDPゴシック" panose="020B0400000000000000" pitchFamily="50" charset="-128"/>
                <a:ea typeface="BIZ UDPゴシック" panose="020B0400000000000000" pitchFamily="50" charset="-128"/>
              </a:rPr>
              <a:t>その量が関係している！</a:t>
            </a:r>
          </a:p>
        </p:txBody>
      </p:sp>
    </p:spTree>
    <p:extLst>
      <p:ext uri="{BB962C8B-B14F-4D97-AF65-F5344CB8AC3E}">
        <p14:creationId xmlns:p14="http://schemas.microsoft.com/office/powerpoint/2010/main" val="1108147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
      <a:majorFont>
        <a:latin typeface="Calibri Light"/>
        <a:ea typeface="BIZ UDPゴシック"/>
        <a:cs typeface=""/>
      </a:majorFont>
      <a:minorFont>
        <a:latin typeface="Calibri"/>
        <a:ea typeface="BIZ UDP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63dbbe5-076b-4606-a03b-9598f5f2f35a" xsi:nil="true"/>
    <lcf76f155ced4ddcb4097134ff3c332f xmlns="b5443b4e-8989-4b52-9930-1c80c190e5f1">
      <Terms xmlns="http://schemas.microsoft.com/office/infopath/2007/PartnerControls"/>
    </lcf76f155ced4ddcb4097134ff3c332f>
    <Owner xmlns="b5443b4e-8989-4b52-9930-1c80c190e5f1">
      <UserInfo>
        <DisplayName/>
        <AccountId xsi:nil="true"/>
        <AccountType/>
      </UserInfo>
    </Own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9F103492991532469603C0F227A10A08" ma:contentTypeVersion="15" ma:contentTypeDescription="新しいドキュメントを作成します。" ma:contentTypeScope="" ma:versionID="c221118800e32193b85969ec305fa05e">
  <xsd:schema xmlns:xsd="http://www.w3.org/2001/XMLSchema" xmlns:xs="http://www.w3.org/2001/XMLSchema" xmlns:p="http://schemas.microsoft.com/office/2006/metadata/properties" xmlns:ns2="b5443b4e-8989-4b52-9930-1c80c190e5f1" xmlns:ns3="263dbbe5-076b-4606-a03b-9598f5f2f35a" targetNamespace="http://schemas.microsoft.com/office/2006/metadata/properties" ma:root="true" ma:fieldsID="6bccf4b53bf2d046b22f17d7f150818f" ns2:_="" ns3:_="">
    <xsd:import namespace="b5443b4e-8989-4b52-9930-1c80c190e5f1"/>
    <xsd:import namespace="263dbbe5-076b-4606-a03b-9598f5f2f35a"/>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443b4e-8989-4b52-9930-1c80c190e5f1"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63dbbe5-076b-4606-a03b-9598f5f2f35a"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e17ca53f-4c7c-4639-9ab1-3a94daab0132}" ma:internalName="TaxCatchAll" ma:showField="CatchAllData" ma:web="263dbbe5-076b-4606-a03b-9598f5f2f3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58E96A-A7F3-4C2D-BD13-250F91679892}">
  <ds:schemaRefs>
    <ds:schemaRef ds:uri="http://schemas.microsoft.com/office/2006/metadata/properties"/>
    <ds:schemaRef ds:uri="http://schemas.microsoft.com/office/infopath/2007/PartnerControls"/>
    <ds:schemaRef ds:uri="263dbbe5-076b-4606-a03b-9598f5f2f35a"/>
    <ds:schemaRef ds:uri="b5443b4e-8989-4b52-9930-1c80c190e5f1"/>
  </ds:schemaRefs>
</ds:datastoreItem>
</file>

<file path=customXml/itemProps2.xml><?xml version="1.0" encoding="utf-8"?>
<ds:datastoreItem xmlns:ds="http://schemas.openxmlformats.org/officeDocument/2006/customXml" ds:itemID="{E1F161AD-EAD9-426C-8AE2-F4A1A2B1C413}">
  <ds:schemaRefs>
    <ds:schemaRef ds:uri="http://schemas.microsoft.com/sharepoint/v3/contenttype/forms"/>
  </ds:schemaRefs>
</ds:datastoreItem>
</file>

<file path=customXml/itemProps3.xml><?xml version="1.0" encoding="utf-8"?>
<ds:datastoreItem xmlns:ds="http://schemas.openxmlformats.org/officeDocument/2006/customXml" ds:itemID="{A70397CB-5520-42F9-829C-1E4F21BF16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443b4e-8989-4b52-9930-1c80c190e5f1"/>
    <ds:schemaRef ds:uri="263dbbe5-076b-4606-a03b-9598f5f2f3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Words>1407</Words>
  <PresentationFormat>画面に合わせる (4:3)</PresentationFormat>
  <Paragraphs>205</Paragraphs>
  <Slides>16</Slides>
  <Notes>0</Notes>
  <HiddenSlides>0</HiddenSlides>
  <MMClips>1</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16</vt:i4>
      </vt:variant>
    </vt:vector>
  </HeadingPairs>
  <TitlesOfParts>
    <vt:vector size="22" baseType="lpstr">
      <vt:lpstr>BIZ UDPゴシック</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0x0101009F103492991532469603C0F227A10A08</vt:lpwstr>
  </property>
</Properties>
</file>