
<file path=[Content_Types].xml><?xml version="1.0" encoding="utf-8"?>
<Types xmlns="http://schemas.openxmlformats.org/package/2006/content-types">
  <Default ContentType="image/jpeg" Extension="jpeg"/>
  <Default ContentType="audio/mpeg" Extension="mp3"/>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498" r:id="rId5"/>
    <p:sldId id="604" r:id="rId6"/>
    <p:sldId id="601" r:id="rId7"/>
    <p:sldId id="600" r:id="rId8"/>
    <p:sldId id="585" r:id="rId9"/>
    <p:sldId id="530" r:id="rId10"/>
    <p:sldId id="568" r:id="rId11"/>
    <p:sldId id="566" r:id="rId12"/>
    <p:sldId id="597" r:id="rId13"/>
    <p:sldId id="557" r:id="rId14"/>
    <p:sldId id="579" r:id="rId15"/>
    <p:sldId id="590" r:id="rId16"/>
    <p:sldId id="580" r:id="rId17"/>
    <p:sldId id="529" r:id="rId18"/>
    <p:sldId id="584"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7DF86"/>
    <a:srgbClr val="000000"/>
    <a:srgbClr val="00CC66"/>
    <a:srgbClr val="3BD150"/>
    <a:srgbClr val="F6C6AD"/>
    <a:srgbClr val="FFFFCC"/>
    <a:srgbClr val="84E291"/>
    <a:srgbClr val="FFFFFF"/>
    <a:srgbClr val="CCFF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3447" autoAdjust="0"/>
  </p:normalViewPr>
  <p:slideViewPr>
    <p:cSldViewPr>
      <p:cViewPr varScale="1">
        <p:scale>
          <a:sx n="68" d="100"/>
          <a:sy n="68" d="100"/>
        </p:scale>
        <p:origin x="546" y="66"/>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notesMasters/notesMaster1.xml" Type="http://schemas.openxmlformats.org/officeDocument/2006/relationships/notesMaster"/><Relationship Id="rId21" Target="presProps.xml" Type="http://schemas.openxmlformats.org/officeDocument/2006/relationships/presProps"/><Relationship Id="rId22" Target="viewProps.xml" Type="http://schemas.openxmlformats.org/officeDocument/2006/relationships/viewProps"/><Relationship Id="rId23" Target="theme/theme1.xml" Type="http://schemas.openxmlformats.org/officeDocument/2006/relationships/theme"/><Relationship Id="rId24" Target="tableStyles.xml" Type="http://schemas.openxmlformats.org/officeDocument/2006/relationships/tableStyles"/><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12424CB-71D4-446E-81AA-6CD5C16BD0F9}"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3E48E51-F32B-4935-985E-802859F8DB08}" type="slidenum">
              <a:rPr kumimoji="1" lang="ja-JP" altLang="en-US" smtClean="0"/>
              <a:t>‹#›</a:t>
            </a:fld>
            <a:endParaRPr kumimoji="1" lang="ja-JP" altLang="en-US"/>
          </a:p>
        </p:txBody>
      </p:sp>
    </p:spTree>
    <p:extLst>
      <p:ext uri="{BB962C8B-B14F-4D97-AF65-F5344CB8AC3E}">
        <p14:creationId xmlns:p14="http://schemas.microsoft.com/office/powerpoint/2010/main" val="5810642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300006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183303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264472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318444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420884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165683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392490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309850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204310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2257322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A122C2-653C-4CA4-A01C-D9E2DF95EACB}" type="datetimeFigureOut">
              <a:rPr kumimoji="1" lang="ja-JP" altLang="en-US" smtClean="0"/>
              <a:t>2026/3/23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421427885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A122C2-653C-4CA4-A01C-D9E2DF95EACB}" type="datetimeFigureOut">
              <a:rPr kumimoji="1" lang="ja-JP" altLang="en-US" smtClean="0"/>
              <a:t>2026/3/23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9EE06A-FD32-49B1-99F0-62B0F6051E3E}" type="slidenum">
              <a:rPr kumimoji="1" lang="ja-JP" altLang="en-US" smtClean="0"/>
              <a:t>‹#›</a:t>
            </a:fld>
            <a:endParaRPr kumimoji="1" lang="ja-JP" altLang="en-US"/>
          </a:p>
        </p:txBody>
      </p:sp>
    </p:spTree>
    <p:extLst>
      <p:ext uri="{BB962C8B-B14F-4D97-AF65-F5344CB8AC3E}">
        <p14:creationId xmlns:p14="http://schemas.microsoft.com/office/powerpoint/2010/main" val="44848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png" Type="http://schemas.openxmlformats.org/officeDocument/2006/relationships/image"/><Relationship Id="rId4" Target="../media/image5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53.png" Type="http://schemas.openxmlformats.org/officeDocument/2006/relationships/image"/><Relationship Id="rId4" Target="../media/image54.png" Type="http://schemas.openxmlformats.org/officeDocument/2006/relationships/image"/></Relationships>
</file>

<file path=ppt/slides/_rels/slide12.xml.rels><?xml version="1.0" encoding="UTF-8" standalone="yes"?><Relationships xmlns="http://schemas.openxmlformats.org/package/2006/relationships"><Relationship Id="rId1" Target="../media/media1.mp3" Type="http://schemas.microsoft.com/office/2007/relationships/media"/><Relationship Id="rId2" Target="../media/media1.mp3" Type="http://schemas.openxmlformats.org/officeDocument/2006/relationships/audio"/><Relationship Id="rId3" Target="../slideLayouts/slideLayout7.xml" Type="http://schemas.openxmlformats.org/officeDocument/2006/relationships/slideLayout"/><Relationship Id="rId4" Target="../media/image55.png" Type="http://schemas.openxmlformats.org/officeDocument/2006/relationships/image"/><Relationship Id="rId5" Target="../media/image56.png" Type="http://schemas.openxmlformats.org/officeDocument/2006/relationships/image"/><Relationship Id="rId6" Target="../media/image57.png" Type="http://schemas.openxmlformats.org/officeDocument/2006/relationships/image"/><Relationship Id="rId7" Target="../media/image58.png" Type="http://schemas.openxmlformats.org/officeDocument/2006/relationships/image"/><Relationship Id="rId8" Target="../media/image5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0.png" Type="http://schemas.openxmlformats.org/officeDocument/2006/relationships/image"/><Relationship Id="rId3" Target="../media/image59.png" Type="http://schemas.openxmlformats.org/officeDocument/2006/relationships/image"/><Relationship Id="rId4" Target="../media/image61.png" Type="http://schemas.openxmlformats.org/officeDocument/2006/relationships/image"/><Relationship Id="rId5" Target="../media/image62.png" Type="http://schemas.openxmlformats.org/officeDocument/2006/relationships/image"/><Relationship Id="rId6" Target="../media/image6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4.png" Type="http://schemas.openxmlformats.org/officeDocument/2006/relationships/image"/><Relationship Id="rId3" Target="../media/image65.png" Type="http://schemas.openxmlformats.org/officeDocument/2006/relationships/image"/><Relationship Id="rId4" Target="../media/image66.png" Type="http://schemas.openxmlformats.org/officeDocument/2006/relationships/image"/><Relationship Id="rId5" Target="../media/image6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8.png" Type="http://schemas.openxmlformats.org/officeDocument/2006/relationships/image"/><Relationship Id="rId3" Target="../media/image6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hdphoto1.wdp" Type="http://schemas.microsoft.com/office/2007/relationships/hdphoto"/></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png" Type="http://schemas.openxmlformats.org/officeDocument/2006/relationships/image"/><Relationship Id="rId12" Target="../media/image25.png" Type="http://schemas.openxmlformats.org/officeDocument/2006/relationships/image"/><Relationship Id="rId13" Target="../media/image26.png" Type="http://schemas.openxmlformats.org/officeDocument/2006/relationships/image"/><Relationship Id="rId14" Target="../media/image27.png" Type="http://schemas.openxmlformats.org/officeDocument/2006/relationships/image"/><Relationship Id="rId15" Target="../media/image28.png" Type="http://schemas.openxmlformats.org/officeDocument/2006/relationships/image"/><Relationship Id="rId2" Target="../media/image15.jpe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 Id="rId7" Target="../media/image20.jpeg" Type="http://schemas.openxmlformats.org/officeDocument/2006/relationships/image"/><Relationship Id="rId8" Target="../media/image21.png" Type="http://schemas.openxmlformats.org/officeDocument/2006/relationships/image"/><Relationship Id="rId9" Target="../media/image2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png" Type="http://schemas.openxmlformats.org/officeDocument/2006/relationships/image"/><Relationship Id="rId4" Target="../media/image3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39.png" Type="http://schemas.openxmlformats.org/officeDocument/2006/relationships/image"/><Relationship Id="rId12" Target="../media/image19.png" Type="http://schemas.openxmlformats.org/officeDocument/2006/relationships/image"/><Relationship Id="rId13" Target="../media/image40.jpeg" Type="http://schemas.openxmlformats.org/officeDocument/2006/relationships/image"/><Relationship Id="rId14" Target="../media/image41.png" Type="http://schemas.openxmlformats.org/officeDocument/2006/relationships/image"/><Relationship Id="rId15" Target="../media/image42.jpeg" Type="http://schemas.openxmlformats.org/officeDocument/2006/relationships/image"/><Relationship Id="rId16" Target="../media/image43.png" Type="http://schemas.openxmlformats.org/officeDocument/2006/relationships/image"/><Relationship Id="rId17" Target="../media/image44.png" Type="http://schemas.openxmlformats.org/officeDocument/2006/relationships/image"/><Relationship Id="rId18" Target="../media/image45.png" Type="http://schemas.openxmlformats.org/officeDocument/2006/relationships/image"/><Relationship Id="rId19" Target="../media/image46.png" Type="http://schemas.openxmlformats.org/officeDocument/2006/relationships/image"/><Relationship Id="rId2" Target="../media/image32.png" Type="http://schemas.openxmlformats.org/officeDocument/2006/relationships/image"/><Relationship Id="rId3" Target="../media/image33.png" Type="http://schemas.openxmlformats.org/officeDocument/2006/relationships/image"/><Relationship Id="rId4" Target="../media/image34.png" Type="http://schemas.openxmlformats.org/officeDocument/2006/relationships/image"/><Relationship Id="rId5" Target="../media/image35.png" Type="http://schemas.openxmlformats.org/officeDocument/2006/relationships/image"/><Relationship Id="rId6" Target="../media/image36.png" Type="http://schemas.openxmlformats.org/officeDocument/2006/relationships/image"/><Relationship Id="rId7" Target="../media/image37.png" Type="http://schemas.openxmlformats.org/officeDocument/2006/relationships/image"/><Relationship Id="rId8" Target="../media/image38.png" Type="http://schemas.openxmlformats.org/officeDocument/2006/relationships/image"/><Relationship Id="rId9" Target="../media/image2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0A4028D-8AAF-4934-8CF2-DCE06FD07D32}"/>
              </a:ext>
            </a:extLst>
          </p:cNvPr>
          <p:cNvSpPr/>
          <p:nvPr/>
        </p:nvSpPr>
        <p:spPr>
          <a:xfrm>
            <a:off x="0" y="0"/>
            <a:ext cx="9144000" cy="4927338"/>
          </a:xfrm>
          <a:prstGeom prst="rect">
            <a:avLst/>
          </a:prstGeom>
          <a:solidFill>
            <a:srgbClr val="FFFF00"/>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9025A30D-7C44-CB14-9483-80DD481BDF5D}"/>
              </a:ext>
            </a:extLst>
          </p:cNvPr>
          <p:cNvSpPr txBox="1"/>
          <p:nvPr/>
        </p:nvSpPr>
        <p:spPr>
          <a:xfrm>
            <a:off x="1" y="2075704"/>
            <a:ext cx="9144000" cy="1015663"/>
          </a:xfrm>
          <a:prstGeom prst="rect">
            <a:avLst/>
          </a:prstGeom>
          <a:noFill/>
        </p:spPr>
        <p:txBody>
          <a:bodyPr wrap="square" rtlCol="0">
            <a:spAutoFit/>
          </a:bodyPr>
          <a:lstStyle/>
          <a:p>
            <a:pPr algn="ctr"/>
            <a:r>
              <a:rPr kumimoji="1" lang="ja-JP" altLang="en-US" sz="6000" b="1" spc="200" dirty="0">
                <a:effectLst>
                  <a:outerShdw blurRad="38100" dist="38100" dir="2700000" algn="tl">
                    <a:srgbClr val="000000">
                      <a:alpha val="43137"/>
                    </a:srgbClr>
                  </a:outerShdw>
                </a:effectLst>
                <a:latin typeface="+mn-ea"/>
              </a:rPr>
              <a:t>エックス線装置</a:t>
            </a:r>
            <a:r>
              <a:rPr kumimoji="1" lang="ja-JP" altLang="en-US" sz="4800" b="1" spc="200" dirty="0">
                <a:latin typeface="+mn-ea"/>
              </a:rPr>
              <a:t> のこと</a:t>
            </a:r>
            <a:endParaRPr kumimoji="1" lang="ja-JP" altLang="en-US" sz="6000" b="1" spc="200" dirty="0">
              <a:latin typeface="+mn-ea"/>
            </a:endParaRPr>
          </a:p>
        </p:txBody>
      </p:sp>
      <p:pic>
        <p:nvPicPr>
          <p:cNvPr id="4" name="図 3">
            <a:extLst>
              <a:ext uri="{FF2B5EF4-FFF2-40B4-BE49-F238E27FC236}">
                <a16:creationId xmlns:a16="http://schemas.microsoft.com/office/drawing/2014/main" id="{0EAEA819-1979-D3B1-BFF6-E61CEC4E8D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37459" y="5903337"/>
            <a:ext cx="2069083" cy="679244"/>
          </a:xfrm>
          <a:prstGeom prst="rect">
            <a:avLst/>
          </a:prstGeom>
        </p:spPr>
      </p:pic>
      <p:sp>
        <p:nvSpPr>
          <p:cNvPr id="5" name="テキスト ボックス 4">
            <a:extLst>
              <a:ext uri="{FF2B5EF4-FFF2-40B4-BE49-F238E27FC236}">
                <a16:creationId xmlns:a16="http://schemas.microsoft.com/office/drawing/2014/main" id="{1693DDBA-A300-8F00-C3AA-9B4156892413}"/>
              </a:ext>
            </a:extLst>
          </p:cNvPr>
          <p:cNvSpPr txBox="1"/>
          <p:nvPr/>
        </p:nvSpPr>
        <p:spPr>
          <a:xfrm>
            <a:off x="899592" y="1130548"/>
            <a:ext cx="3675553" cy="646331"/>
          </a:xfrm>
          <a:prstGeom prst="rect">
            <a:avLst/>
          </a:prstGeom>
          <a:noFill/>
        </p:spPr>
        <p:txBody>
          <a:bodyPr wrap="square" rtlCol="0">
            <a:spAutoFit/>
          </a:bodyPr>
          <a:lstStyle/>
          <a:p>
            <a:r>
              <a:rPr kumimoji="1" lang="ja-JP" altLang="en-US" sz="3600" b="1" dirty="0">
                <a:latin typeface="+mn-ea"/>
              </a:rPr>
              <a:t>知っておきたい</a:t>
            </a:r>
            <a:endParaRPr kumimoji="1" lang="ja-JP" altLang="en-US" sz="4000" b="1" dirty="0">
              <a:latin typeface="+mn-ea"/>
            </a:endParaRPr>
          </a:p>
        </p:txBody>
      </p:sp>
      <p:grpSp>
        <p:nvGrpSpPr>
          <p:cNvPr id="36" name="グループ化 35">
            <a:extLst>
              <a:ext uri="{FF2B5EF4-FFF2-40B4-BE49-F238E27FC236}">
                <a16:creationId xmlns:a16="http://schemas.microsoft.com/office/drawing/2014/main" id="{D878F87C-E608-7DD8-6C81-3F86F6510937}"/>
              </a:ext>
            </a:extLst>
          </p:cNvPr>
          <p:cNvGrpSpPr/>
          <p:nvPr/>
        </p:nvGrpSpPr>
        <p:grpSpPr>
          <a:xfrm>
            <a:off x="6251725" y="690979"/>
            <a:ext cx="1549112" cy="1201340"/>
            <a:chOff x="586049" y="723042"/>
            <a:chExt cx="1549112" cy="1201340"/>
          </a:xfrm>
        </p:grpSpPr>
        <p:sp>
          <p:nvSpPr>
            <p:cNvPr id="6" name="吹き出し: 円形 5">
              <a:extLst>
                <a:ext uri="{FF2B5EF4-FFF2-40B4-BE49-F238E27FC236}">
                  <a16:creationId xmlns:a16="http://schemas.microsoft.com/office/drawing/2014/main" id="{E113AFDF-7D8D-EE06-C794-9DB0E5620147}"/>
                </a:ext>
              </a:extLst>
            </p:cNvPr>
            <p:cNvSpPr/>
            <p:nvPr/>
          </p:nvSpPr>
          <p:spPr>
            <a:xfrm>
              <a:off x="597481" y="723042"/>
              <a:ext cx="1537680" cy="1201340"/>
            </a:xfrm>
            <a:prstGeom prst="wedgeEllipseCallout">
              <a:avLst>
                <a:gd name="adj1" fmla="val -37928"/>
                <a:gd name="adj2" fmla="val 64936"/>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60B57AC-3AA7-9050-7796-3453891184E2}"/>
                </a:ext>
              </a:extLst>
            </p:cNvPr>
            <p:cNvSpPr txBox="1"/>
            <p:nvPr/>
          </p:nvSpPr>
          <p:spPr>
            <a:xfrm>
              <a:off x="586049" y="1052736"/>
              <a:ext cx="1537679" cy="492443"/>
            </a:xfrm>
            <a:prstGeom prst="rect">
              <a:avLst/>
            </a:prstGeom>
            <a:noFill/>
          </p:spPr>
          <p:txBody>
            <a:bodyPr wrap="square" lIns="0" tIns="0" rIns="0" bIns="0" rtlCol="0">
              <a:spAutoFit/>
            </a:bodyPr>
            <a:lstStyle/>
            <a:p>
              <a:pPr algn="ctr"/>
              <a:r>
                <a:rPr kumimoji="1" lang="ja-JP" altLang="en-US" sz="3200" b="1" dirty="0">
                  <a:latin typeface="+mn-ea"/>
                </a:rPr>
                <a:t>職場の</a:t>
              </a:r>
            </a:p>
          </p:txBody>
        </p:sp>
      </p:grpSp>
      <p:sp>
        <p:nvSpPr>
          <p:cNvPr id="38" name="矢印: 五方向 37">
            <a:extLst>
              <a:ext uri="{FF2B5EF4-FFF2-40B4-BE49-F238E27FC236}">
                <a16:creationId xmlns:a16="http://schemas.microsoft.com/office/drawing/2014/main" id="{7DB72D94-2F76-C999-A5B9-2071016AF492}"/>
              </a:ext>
            </a:extLst>
          </p:cNvPr>
          <p:cNvSpPr/>
          <p:nvPr/>
        </p:nvSpPr>
        <p:spPr>
          <a:xfrm>
            <a:off x="971600" y="1861723"/>
            <a:ext cx="5182340" cy="343141"/>
          </a:xfrm>
          <a:prstGeom prst="homePlat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t>ボックス型</a:t>
            </a:r>
          </a:p>
        </p:txBody>
      </p:sp>
      <p:sp>
        <p:nvSpPr>
          <p:cNvPr id="39" name="正方形/長方形 38">
            <a:extLst>
              <a:ext uri="{FF2B5EF4-FFF2-40B4-BE49-F238E27FC236}">
                <a16:creationId xmlns:a16="http://schemas.microsoft.com/office/drawing/2014/main" id="{948218B3-DD5B-62FD-3D9F-E4E2C885B8DA}"/>
              </a:ext>
            </a:extLst>
          </p:cNvPr>
          <p:cNvSpPr/>
          <p:nvPr/>
        </p:nvSpPr>
        <p:spPr>
          <a:xfrm>
            <a:off x="-2" y="4095189"/>
            <a:ext cx="4501823" cy="10155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spc="300" dirty="0">
                <a:solidFill>
                  <a:srgbClr val="FFFF00"/>
                </a:solidFill>
              </a:rPr>
              <a:t>装置編</a:t>
            </a:r>
          </a:p>
        </p:txBody>
      </p:sp>
      <p:sp>
        <p:nvSpPr>
          <p:cNvPr id="41" name="正方形/長方形 40">
            <a:extLst>
              <a:ext uri="{FF2B5EF4-FFF2-40B4-BE49-F238E27FC236}">
                <a16:creationId xmlns:a16="http://schemas.microsoft.com/office/drawing/2014/main" id="{CA2F190D-5053-FA4A-03F7-96B604610421}"/>
              </a:ext>
            </a:extLst>
          </p:cNvPr>
          <p:cNvSpPr/>
          <p:nvPr/>
        </p:nvSpPr>
        <p:spPr>
          <a:xfrm>
            <a:off x="4501821" y="4095189"/>
            <a:ext cx="4642179" cy="101553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spc="200" dirty="0">
                <a:solidFill>
                  <a:schemeClr val="tx1">
                    <a:lumMod val="50000"/>
                    <a:lumOff val="50000"/>
                  </a:schemeClr>
                </a:solidFill>
                <a:latin typeface="+mn-ea"/>
              </a:rPr>
              <a:t>エックス線が</a:t>
            </a:r>
            <a:endParaRPr kumimoji="1" lang="en-US" altLang="ja-JP" sz="2800" b="1" spc="200" dirty="0">
              <a:solidFill>
                <a:schemeClr val="tx1">
                  <a:lumMod val="50000"/>
                  <a:lumOff val="50000"/>
                </a:schemeClr>
              </a:solidFill>
              <a:latin typeface="+mn-ea"/>
            </a:endParaRPr>
          </a:p>
          <a:p>
            <a:pPr algn="ctr"/>
            <a:r>
              <a:rPr kumimoji="1" lang="ja-JP" altLang="en-US" sz="2800" b="1" spc="200" dirty="0">
                <a:solidFill>
                  <a:schemeClr val="tx1">
                    <a:lumMod val="50000"/>
                    <a:lumOff val="50000"/>
                  </a:schemeClr>
                </a:solidFill>
                <a:latin typeface="+mn-ea"/>
              </a:rPr>
              <a:t>人体に与える影響編</a:t>
            </a:r>
          </a:p>
        </p:txBody>
      </p:sp>
      <p:sp>
        <p:nvSpPr>
          <p:cNvPr id="8" name="正方形/長方形 7">
            <a:extLst>
              <a:ext uri="{FF2B5EF4-FFF2-40B4-BE49-F238E27FC236}">
                <a16:creationId xmlns:a16="http://schemas.microsoft.com/office/drawing/2014/main" id="{B9C7232F-5FA5-BB94-FB19-47FA8DBFD6E5}"/>
              </a:ext>
            </a:extLst>
          </p:cNvPr>
          <p:cNvSpPr/>
          <p:nvPr/>
        </p:nvSpPr>
        <p:spPr>
          <a:xfrm>
            <a:off x="179512" y="154545"/>
            <a:ext cx="1872208" cy="39157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現場スタッフ向け</a:t>
            </a:r>
          </a:p>
        </p:txBody>
      </p:sp>
    </p:spTree>
    <p:extLst>
      <p:ext uri="{BB962C8B-B14F-4D97-AF65-F5344CB8AC3E}">
        <p14:creationId xmlns:p14="http://schemas.microsoft.com/office/powerpoint/2010/main" val="49942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B6079948-F457-D277-DB81-4C1286E1EADD}"/>
              </a:ext>
            </a:extLst>
          </p:cNvPr>
          <p:cNvGrpSpPr/>
          <p:nvPr/>
        </p:nvGrpSpPr>
        <p:grpSpPr>
          <a:xfrm>
            <a:off x="861628" y="188640"/>
            <a:ext cx="7547411" cy="475605"/>
            <a:chOff x="861628" y="289099"/>
            <a:chExt cx="7547411" cy="475605"/>
          </a:xfrm>
        </p:grpSpPr>
        <p:sp>
          <p:nvSpPr>
            <p:cNvPr id="93" name="正方形/長方形 92">
              <a:extLst>
                <a:ext uri="{FF2B5EF4-FFF2-40B4-BE49-F238E27FC236}">
                  <a16:creationId xmlns:a16="http://schemas.microsoft.com/office/drawing/2014/main" id="{5CB06B68-15F6-D818-5331-99BE687AE90B}"/>
                </a:ext>
              </a:extLst>
            </p:cNvPr>
            <p:cNvSpPr/>
            <p:nvPr/>
          </p:nvSpPr>
          <p:spPr>
            <a:xfrm>
              <a:off x="861628" y="289099"/>
              <a:ext cx="2404978" cy="47560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a:solidFill>
                    <a:schemeClr val="bg1"/>
                  </a:solidFill>
                </a:rPr>
                <a:t>食品工場</a:t>
              </a:r>
            </a:p>
          </p:txBody>
        </p:sp>
        <p:sp>
          <p:nvSpPr>
            <p:cNvPr id="99" name="正方形/長方形 98">
              <a:extLst>
                <a:ext uri="{FF2B5EF4-FFF2-40B4-BE49-F238E27FC236}">
                  <a16:creationId xmlns:a16="http://schemas.microsoft.com/office/drawing/2014/main" id="{A4F28EAB-C9F2-0B13-07A0-F6AA78ACCA52}"/>
                </a:ext>
              </a:extLst>
            </p:cNvPr>
            <p:cNvSpPr/>
            <p:nvPr/>
          </p:nvSpPr>
          <p:spPr>
            <a:xfrm>
              <a:off x="3431436" y="289099"/>
              <a:ext cx="2404978" cy="47560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a:solidFill>
                    <a:schemeClr val="bg1"/>
                  </a:solidFill>
                </a:rPr>
                <a:t>アパレル工場</a:t>
              </a:r>
            </a:p>
          </p:txBody>
        </p:sp>
        <p:sp>
          <p:nvSpPr>
            <p:cNvPr id="100" name="正方形/長方形 99">
              <a:extLst>
                <a:ext uri="{FF2B5EF4-FFF2-40B4-BE49-F238E27FC236}">
                  <a16:creationId xmlns:a16="http://schemas.microsoft.com/office/drawing/2014/main" id="{3BF17A3D-3C5F-C6A7-2749-8CC24AF5BBA0}"/>
                </a:ext>
              </a:extLst>
            </p:cNvPr>
            <p:cNvSpPr/>
            <p:nvPr/>
          </p:nvSpPr>
          <p:spPr>
            <a:xfrm>
              <a:off x="6004061" y="289099"/>
              <a:ext cx="2404978" cy="47560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a:solidFill>
                    <a:schemeClr val="bg1"/>
                  </a:solidFill>
                </a:rPr>
                <a:t>保安検査場</a:t>
              </a:r>
            </a:p>
          </p:txBody>
        </p:sp>
      </p:grpSp>
      <p:sp>
        <p:nvSpPr>
          <p:cNvPr id="18" name="テキスト ボックス 17">
            <a:extLst>
              <a:ext uri="{FF2B5EF4-FFF2-40B4-BE49-F238E27FC236}">
                <a16:creationId xmlns:a16="http://schemas.microsoft.com/office/drawing/2014/main" id="{82261493-EA56-9901-3422-E45D81221169}"/>
              </a:ext>
            </a:extLst>
          </p:cNvPr>
          <p:cNvSpPr txBox="1"/>
          <p:nvPr/>
        </p:nvSpPr>
        <p:spPr>
          <a:xfrm>
            <a:off x="668059" y="5410871"/>
            <a:ext cx="7936389" cy="1042465"/>
          </a:xfrm>
          <a:prstGeom prst="rect">
            <a:avLst/>
          </a:prstGeom>
          <a:noFill/>
          <a:effectLst/>
        </p:spPr>
        <p:txBody>
          <a:bodyPr wrap="square" rtlCol="0">
            <a:spAutoFit/>
          </a:bodyPr>
          <a:lstStyle/>
          <a:p>
            <a:pPr>
              <a:lnSpc>
                <a:spcPts val="2600"/>
              </a:lnSpc>
            </a:pPr>
            <a:r>
              <a:rPr kumimoji="1" lang="ja-JP" altLang="en-US" spc="-80" dirty="0">
                <a:latin typeface="+mn-ea"/>
              </a:rPr>
              <a:t>一方、食品工場やアパレル工場の異物混入検査、保安検査場の手荷物検査などで</a:t>
            </a:r>
            <a:endParaRPr kumimoji="1" lang="en-US" altLang="ja-JP" spc="-80" dirty="0">
              <a:latin typeface="+mn-ea"/>
            </a:endParaRPr>
          </a:p>
          <a:p>
            <a:pPr>
              <a:lnSpc>
                <a:spcPts val="2600"/>
              </a:lnSpc>
            </a:pPr>
            <a:r>
              <a:rPr kumimoji="1" lang="ja-JP" altLang="en-US" dirty="0">
                <a:latin typeface="+mn-ea"/>
              </a:rPr>
              <a:t>使用されているエックス線装置は、ベルトコンベアで検査物を装置の中に挿入</a:t>
            </a:r>
            <a:endParaRPr kumimoji="1" lang="en-US" altLang="ja-JP" dirty="0">
              <a:latin typeface="+mn-ea"/>
            </a:endParaRPr>
          </a:p>
          <a:p>
            <a:pPr>
              <a:lnSpc>
                <a:spcPts val="2600"/>
              </a:lnSpc>
            </a:pPr>
            <a:r>
              <a:rPr kumimoji="1" lang="ja-JP" altLang="en-US" spc="-60" dirty="0">
                <a:latin typeface="+mn-ea"/>
              </a:rPr>
              <a:t>します。挿入口には、</a:t>
            </a:r>
            <a:r>
              <a:rPr kumimoji="1" lang="ja-JP" altLang="en-US" spc="-60" dirty="0">
                <a:solidFill>
                  <a:srgbClr val="0070C0"/>
                </a:solidFill>
                <a:latin typeface="+mn-ea"/>
              </a:rPr>
              <a:t>エックス線の漏えいを防ぐ</a:t>
            </a:r>
            <a:r>
              <a:rPr kumimoji="1" lang="ja-JP" altLang="en-US" dirty="0">
                <a:solidFill>
                  <a:srgbClr val="0070C0"/>
                </a:solidFill>
                <a:latin typeface="+mn-ea"/>
              </a:rPr>
              <a:t>カーテン</a:t>
            </a:r>
            <a:r>
              <a:rPr kumimoji="1" lang="ja-JP" altLang="en-US" dirty="0">
                <a:latin typeface="+mn-ea"/>
              </a:rPr>
              <a:t>がついています。</a:t>
            </a:r>
            <a:endParaRPr kumimoji="1" lang="en-US" altLang="ja-JP" dirty="0">
              <a:latin typeface="+mn-ea"/>
            </a:endParaRPr>
          </a:p>
        </p:txBody>
      </p:sp>
      <p:pic>
        <p:nvPicPr>
          <p:cNvPr id="12" name="図 11" descr="ダイアグラム, 設計図&#10;&#10;AI 生成コンテンツは誤りを含む可能性があります。">
            <a:extLst>
              <a:ext uri="{FF2B5EF4-FFF2-40B4-BE49-F238E27FC236}">
                <a16:creationId xmlns:a16="http://schemas.microsoft.com/office/drawing/2014/main" id="{1F68501E-D3F0-55C4-0697-E2125E4A279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028403" y="1769745"/>
            <a:ext cx="3988106" cy="2421103"/>
          </a:xfrm>
          <a:prstGeom prst="rect">
            <a:avLst/>
          </a:prstGeom>
        </p:spPr>
      </p:pic>
      <p:pic>
        <p:nvPicPr>
          <p:cNvPr id="8" name="図 7" descr="ピアノの鍵盤の絵&#10;&#10;AI 生成コンテンツは誤りを含む可能性があります。">
            <a:extLst>
              <a:ext uri="{FF2B5EF4-FFF2-40B4-BE49-F238E27FC236}">
                <a16:creationId xmlns:a16="http://schemas.microsoft.com/office/drawing/2014/main" id="{15ED9514-FCA0-312E-7004-E1AD0CF3B27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49720" y="1486561"/>
            <a:ext cx="1582165" cy="2625655"/>
          </a:xfrm>
          <a:prstGeom prst="rect">
            <a:avLst/>
          </a:prstGeom>
        </p:spPr>
      </p:pic>
      <p:pic>
        <p:nvPicPr>
          <p:cNvPr id="13" name="図 12" descr="テーブル が含まれている画像&#10;&#10;AI 生成コンテンツは誤りを含む可能性があります。">
            <a:extLst>
              <a:ext uri="{FF2B5EF4-FFF2-40B4-BE49-F238E27FC236}">
                <a16:creationId xmlns:a16="http://schemas.microsoft.com/office/drawing/2014/main" id="{FB512A14-BA26-E00F-A811-F2460951509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807008" y="2052244"/>
            <a:ext cx="1970400" cy="1879911"/>
          </a:xfrm>
          <a:prstGeom prst="rect">
            <a:avLst/>
          </a:prstGeom>
        </p:spPr>
      </p:pic>
    </p:spTree>
    <p:extLst>
      <p:ext uri="{BB962C8B-B14F-4D97-AF65-F5344CB8AC3E}">
        <p14:creationId xmlns:p14="http://schemas.microsoft.com/office/powerpoint/2010/main" val="345538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05FEAD0-02ED-3CFF-22C3-5CA7CC650C46}"/>
              </a:ext>
            </a:extLst>
          </p:cNvPr>
          <p:cNvSpPr txBox="1"/>
          <p:nvPr/>
        </p:nvSpPr>
        <p:spPr>
          <a:xfrm>
            <a:off x="755576" y="4744022"/>
            <a:ext cx="7876742" cy="1709314"/>
          </a:xfrm>
          <a:prstGeom prst="rect">
            <a:avLst/>
          </a:prstGeom>
          <a:noFill/>
          <a:effectLst/>
        </p:spPr>
        <p:txBody>
          <a:bodyPr wrap="square" rtlCol="0">
            <a:spAutoFit/>
          </a:bodyPr>
          <a:lstStyle/>
          <a:p>
            <a:pPr>
              <a:lnSpc>
                <a:spcPts val="2600"/>
              </a:lnSpc>
            </a:pPr>
            <a:r>
              <a:rPr kumimoji="1" lang="ja-JP" altLang="en-US" spc="50" dirty="0">
                <a:latin typeface="+mn-ea"/>
              </a:rPr>
              <a:t>ベルトコンベアで検査するものを次々と装置の中に送り込むため、</a:t>
            </a:r>
            <a:endParaRPr kumimoji="1" lang="en-US" altLang="ja-JP" spc="50" dirty="0">
              <a:latin typeface="+mn-ea"/>
            </a:endParaRPr>
          </a:p>
          <a:p>
            <a:pPr>
              <a:lnSpc>
                <a:spcPts val="2600"/>
              </a:lnSpc>
            </a:pPr>
            <a:r>
              <a:rPr kumimoji="1" lang="ja-JP" altLang="en-US" spc="50" dirty="0">
                <a:latin typeface="+mn-ea"/>
              </a:rPr>
              <a:t>漏えい防止カーテンをまくっても、エックス線の照射は止まりません。</a:t>
            </a:r>
            <a:endParaRPr kumimoji="1" lang="en-US" altLang="ja-JP" spc="50" dirty="0">
              <a:latin typeface="+mn-ea"/>
            </a:endParaRPr>
          </a:p>
          <a:p>
            <a:pPr>
              <a:lnSpc>
                <a:spcPts val="2600"/>
              </a:lnSpc>
            </a:pPr>
            <a:r>
              <a:rPr kumimoji="1" lang="ja-JP" altLang="en-US" dirty="0">
                <a:latin typeface="+mn-ea"/>
              </a:rPr>
              <a:t>装置が動いている時に、カーテンの中に手を入れたり、覗き込んだりすると、</a:t>
            </a:r>
          </a:p>
          <a:p>
            <a:pPr>
              <a:lnSpc>
                <a:spcPts val="2600"/>
              </a:lnSpc>
            </a:pPr>
            <a:r>
              <a:rPr kumimoji="1" lang="ja-JP" altLang="en-US" dirty="0">
                <a:latin typeface="+mn-ea"/>
              </a:rPr>
              <a:t>エックス線を受ける、つまり被ばくする可能性があるため、危険です。</a:t>
            </a:r>
          </a:p>
          <a:p>
            <a:pPr>
              <a:lnSpc>
                <a:spcPts val="2600"/>
              </a:lnSpc>
            </a:pPr>
            <a:r>
              <a:rPr kumimoji="1" lang="ja-JP" altLang="en-US" dirty="0">
                <a:latin typeface="+mn-ea"/>
              </a:rPr>
              <a:t>検査物が詰まったりした場合は、運転を停止してから取り出しましょう。</a:t>
            </a:r>
          </a:p>
        </p:txBody>
      </p:sp>
      <p:grpSp>
        <p:nvGrpSpPr>
          <p:cNvPr id="9" name="グループ化 8">
            <a:extLst>
              <a:ext uri="{FF2B5EF4-FFF2-40B4-BE49-F238E27FC236}">
                <a16:creationId xmlns:a16="http://schemas.microsoft.com/office/drawing/2014/main" id="{98461440-D206-9A49-0F1C-FA0FFBBC9C84}"/>
              </a:ext>
            </a:extLst>
          </p:cNvPr>
          <p:cNvGrpSpPr/>
          <p:nvPr/>
        </p:nvGrpSpPr>
        <p:grpSpPr>
          <a:xfrm>
            <a:off x="1485417" y="548680"/>
            <a:ext cx="6173166" cy="3513491"/>
            <a:chOff x="107504" y="588110"/>
            <a:chExt cx="8289689" cy="4718122"/>
          </a:xfrm>
        </p:grpSpPr>
        <p:grpSp>
          <p:nvGrpSpPr>
            <p:cNvPr id="11" name="グループ化 10">
              <a:extLst>
                <a:ext uri="{FF2B5EF4-FFF2-40B4-BE49-F238E27FC236}">
                  <a16:creationId xmlns:a16="http://schemas.microsoft.com/office/drawing/2014/main" id="{79615530-69A4-CDB6-EB61-FE9302C3071E}"/>
                </a:ext>
              </a:extLst>
            </p:cNvPr>
            <p:cNvGrpSpPr/>
            <p:nvPr/>
          </p:nvGrpSpPr>
          <p:grpSpPr>
            <a:xfrm rot="-660000">
              <a:off x="3636902" y="3096755"/>
              <a:ext cx="1870196" cy="720080"/>
              <a:chOff x="5438108" y="3212976"/>
              <a:chExt cx="1870196" cy="720080"/>
            </a:xfrm>
          </p:grpSpPr>
          <p:sp>
            <p:nvSpPr>
              <p:cNvPr id="12" name="正方形/長方形 11">
                <a:extLst>
                  <a:ext uri="{FF2B5EF4-FFF2-40B4-BE49-F238E27FC236}">
                    <a16:creationId xmlns:a16="http://schemas.microsoft.com/office/drawing/2014/main" id="{15B8B0A7-4C69-E051-6399-56B24CF4577B}"/>
                  </a:ext>
                </a:extLst>
              </p:cNvPr>
              <p:cNvSpPr/>
              <p:nvPr/>
            </p:nvSpPr>
            <p:spPr>
              <a:xfrm>
                <a:off x="5438108" y="3212976"/>
                <a:ext cx="1870196" cy="72008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pic>
            <p:nvPicPr>
              <p:cNvPr id="13" name="図 12" descr="水, 座る, 立つ, 飛ぶ が含まれている画像&#10;&#10;AI 生成コンテンツは誤りを含む可能性があります。">
                <a:extLst>
                  <a:ext uri="{FF2B5EF4-FFF2-40B4-BE49-F238E27FC236}">
                    <a16:creationId xmlns:a16="http://schemas.microsoft.com/office/drawing/2014/main" id="{62B2F015-8AAE-C2A9-EFE0-48669DDBC5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246008" y="3275511"/>
                <a:ext cx="287228" cy="622133"/>
              </a:xfrm>
              <a:prstGeom prst="rect">
                <a:avLst/>
              </a:prstGeom>
            </p:spPr>
          </p:pic>
        </p:grpSp>
        <p:sp>
          <p:nvSpPr>
            <p:cNvPr id="60" name="正方形/長方形 59">
              <a:extLst>
                <a:ext uri="{FF2B5EF4-FFF2-40B4-BE49-F238E27FC236}">
                  <a16:creationId xmlns:a16="http://schemas.microsoft.com/office/drawing/2014/main" id="{A376F42C-8EED-9D71-DAFE-F1F36F27E68D}"/>
                </a:ext>
              </a:extLst>
            </p:cNvPr>
            <p:cNvSpPr/>
            <p:nvPr/>
          </p:nvSpPr>
          <p:spPr>
            <a:xfrm>
              <a:off x="1187624" y="3229641"/>
              <a:ext cx="1870196" cy="72008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7" name="正方形/長方形 6">
              <a:extLst>
                <a:ext uri="{FF2B5EF4-FFF2-40B4-BE49-F238E27FC236}">
                  <a16:creationId xmlns:a16="http://schemas.microsoft.com/office/drawing/2014/main" id="{2C466395-52A5-B7DF-6944-C9F02C83D244}"/>
                </a:ext>
              </a:extLst>
            </p:cNvPr>
            <p:cNvSpPr/>
            <p:nvPr/>
          </p:nvSpPr>
          <p:spPr>
            <a:xfrm>
              <a:off x="6012160" y="3229640"/>
              <a:ext cx="1870196" cy="72008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grpSp>
          <p:nvGrpSpPr>
            <p:cNvPr id="8" name="グループ化 7">
              <a:extLst>
                <a:ext uri="{FF2B5EF4-FFF2-40B4-BE49-F238E27FC236}">
                  <a16:creationId xmlns:a16="http://schemas.microsoft.com/office/drawing/2014/main" id="{3699143A-5899-1C89-72AB-688B246EE880}"/>
                </a:ext>
              </a:extLst>
            </p:cNvPr>
            <p:cNvGrpSpPr/>
            <p:nvPr/>
          </p:nvGrpSpPr>
          <p:grpSpPr>
            <a:xfrm>
              <a:off x="917594" y="4087702"/>
              <a:ext cx="7308812" cy="627174"/>
              <a:chOff x="1007604" y="4149080"/>
              <a:chExt cx="7308812" cy="627174"/>
            </a:xfrm>
          </p:grpSpPr>
          <p:sp>
            <p:nvSpPr>
              <p:cNvPr id="36" name="四角形: 角を丸くする 35">
                <a:extLst>
                  <a:ext uri="{FF2B5EF4-FFF2-40B4-BE49-F238E27FC236}">
                    <a16:creationId xmlns:a16="http://schemas.microsoft.com/office/drawing/2014/main" id="{47072584-82A2-8C44-CCDE-2433BF031628}"/>
                  </a:ext>
                </a:extLst>
              </p:cNvPr>
              <p:cNvSpPr/>
              <p:nvPr/>
            </p:nvSpPr>
            <p:spPr>
              <a:xfrm>
                <a:off x="1007604" y="4149080"/>
                <a:ext cx="7308812" cy="627174"/>
              </a:xfrm>
              <a:prstGeom prst="roundRect">
                <a:avLst>
                  <a:gd name="adj" fmla="val 50000"/>
                </a:avLst>
              </a:prstGeom>
              <a:solidFill>
                <a:schemeClr val="bg1"/>
              </a:solidFill>
              <a:ln w="762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0D57A9B8-19DE-15BD-56B5-FAB87CB39010}"/>
                  </a:ext>
                </a:extLst>
              </p:cNvPr>
              <p:cNvGrpSpPr/>
              <p:nvPr/>
            </p:nvGrpSpPr>
            <p:grpSpPr>
              <a:xfrm>
                <a:off x="2327794" y="4293137"/>
                <a:ext cx="5752997" cy="345247"/>
                <a:chOff x="2413648" y="3442546"/>
                <a:chExt cx="5752997" cy="345247"/>
              </a:xfrm>
            </p:grpSpPr>
            <p:sp>
              <p:nvSpPr>
                <p:cNvPr id="49" name="楕円 48">
                  <a:extLst>
                    <a:ext uri="{FF2B5EF4-FFF2-40B4-BE49-F238E27FC236}">
                      <a16:creationId xmlns:a16="http://schemas.microsoft.com/office/drawing/2014/main" id="{E4BEDB1A-EF44-F28B-576D-E6A98541097B}"/>
                    </a:ext>
                  </a:extLst>
                </p:cNvPr>
                <p:cNvSpPr/>
                <p:nvPr/>
              </p:nvSpPr>
              <p:spPr>
                <a:xfrm>
                  <a:off x="2413648" y="3449458"/>
                  <a:ext cx="338335" cy="338335"/>
                </a:xfrm>
                <a:prstGeom prst="ellipse">
                  <a:avLst/>
                </a:prstGeom>
                <a:solidFill>
                  <a:schemeClr val="tx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81331465-FF3C-163D-5CE4-9BAB359354C2}"/>
                    </a:ext>
                  </a:extLst>
                </p:cNvPr>
                <p:cNvSpPr/>
                <p:nvPr/>
              </p:nvSpPr>
              <p:spPr>
                <a:xfrm>
                  <a:off x="2957288" y="3449346"/>
                  <a:ext cx="338335" cy="338335"/>
                </a:xfrm>
                <a:prstGeom prst="ellipse">
                  <a:avLst/>
                </a:prstGeom>
                <a:solidFill>
                  <a:schemeClr val="tx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B9AF9B0C-A213-545E-D275-4B8CE900D27A}"/>
                    </a:ext>
                  </a:extLst>
                </p:cNvPr>
                <p:cNvSpPr/>
                <p:nvPr/>
              </p:nvSpPr>
              <p:spPr>
                <a:xfrm>
                  <a:off x="3500799" y="3442546"/>
                  <a:ext cx="338335" cy="338335"/>
                </a:xfrm>
                <a:prstGeom prst="ellipse">
                  <a:avLst/>
                </a:prstGeom>
                <a:solidFill>
                  <a:schemeClr val="tx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3DF98671-C783-3E2F-D2B0-51CFC62DC0E6}"/>
                    </a:ext>
                  </a:extLst>
                </p:cNvPr>
                <p:cNvSpPr/>
                <p:nvPr/>
              </p:nvSpPr>
              <p:spPr>
                <a:xfrm>
                  <a:off x="4037307" y="3449346"/>
                  <a:ext cx="338335" cy="338335"/>
                </a:xfrm>
                <a:prstGeom prst="ellipse">
                  <a:avLst/>
                </a:prstGeom>
                <a:solidFill>
                  <a:schemeClr val="tx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A8920226-9D7D-82F2-CEA5-B93ED8C7937F}"/>
                    </a:ext>
                  </a:extLst>
                </p:cNvPr>
                <p:cNvSpPr/>
                <p:nvPr/>
              </p:nvSpPr>
              <p:spPr>
                <a:xfrm>
                  <a:off x="4580919" y="3449458"/>
                  <a:ext cx="338335" cy="338335"/>
                </a:xfrm>
                <a:prstGeom prst="ellipse">
                  <a:avLst/>
                </a:prstGeom>
                <a:solidFill>
                  <a:schemeClr val="tx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CD218D0D-779C-1A74-BE4B-98A65F3FA521}"/>
                    </a:ext>
                  </a:extLst>
                </p:cNvPr>
                <p:cNvSpPr/>
                <p:nvPr/>
              </p:nvSpPr>
              <p:spPr>
                <a:xfrm>
                  <a:off x="5124559" y="3449346"/>
                  <a:ext cx="338335" cy="338335"/>
                </a:xfrm>
                <a:prstGeom prst="ellipse">
                  <a:avLst/>
                </a:prstGeom>
                <a:solidFill>
                  <a:schemeClr val="tx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03A6B38F-CF9D-B2E2-CAF7-E6D3C1C2BD11}"/>
                    </a:ext>
                  </a:extLst>
                </p:cNvPr>
                <p:cNvSpPr/>
                <p:nvPr/>
              </p:nvSpPr>
              <p:spPr>
                <a:xfrm>
                  <a:off x="5668070" y="3442546"/>
                  <a:ext cx="338335" cy="338335"/>
                </a:xfrm>
                <a:prstGeom prst="ellipse">
                  <a:avLst/>
                </a:prstGeom>
                <a:solidFill>
                  <a:schemeClr val="tx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9656CAD4-8FA4-CDE7-A2B7-B8A38DDECBFB}"/>
                    </a:ext>
                  </a:extLst>
                </p:cNvPr>
                <p:cNvSpPr/>
                <p:nvPr/>
              </p:nvSpPr>
              <p:spPr>
                <a:xfrm>
                  <a:off x="6197547" y="3449346"/>
                  <a:ext cx="338335" cy="338335"/>
                </a:xfrm>
                <a:prstGeom prst="ellipse">
                  <a:avLst/>
                </a:prstGeom>
                <a:solidFill>
                  <a:schemeClr val="tx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235134D1-F575-3839-677B-5479202A0DFF}"/>
                    </a:ext>
                  </a:extLst>
                </p:cNvPr>
                <p:cNvSpPr/>
                <p:nvPr/>
              </p:nvSpPr>
              <p:spPr>
                <a:xfrm>
                  <a:off x="6741159" y="3449458"/>
                  <a:ext cx="338335" cy="338335"/>
                </a:xfrm>
                <a:prstGeom prst="ellipse">
                  <a:avLst/>
                </a:prstGeom>
                <a:solidFill>
                  <a:schemeClr val="tx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A9936707-0C2F-FFB7-A13F-A898C72815B4}"/>
                    </a:ext>
                  </a:extLst>
                </p:cNvPr>
                <p:cNvSpPr/>
                <p:nvPr/>
              </p:nvSpPr>
              <p:spPr>
                <a:xfrm>
                  <a:off x="7284799" y="3449346"/>
                  <a:ext cx="338335" cy="338335"/>
                </a:xfrm>
                <a:prstGeom prst="ellipse">
                  <a:avLst/>
                </a:prstGeom>
                <a:solidFill>
                  <a:schemeClr val="tx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64A7127D-F28F-05E5-BACE-2CDA632E0CB5}"/>
                    </a:ext>
                  </a:extLst>
                </p:cNvPr>
                <p:cNvSpPr/>
                <p:nvPr/>
              </p:nvSpPr>
              <p:spPr>
                <a:xfrm>
                  <a:off x="7828310" y="3442546"/>
                  <a:ext cx="338335" cy="338335"/>
                </a:xfrm>
                <a:prstGeom prst="ellipse">
                  <a:avLst/>
                </a:prstGeom>
                <a:solidFill>
                  <a:schemeClr val="tx1"/>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62" name="直線コネクタ 61">
              <a:extLst>
                <a:ext uri="{FF2B5EF4-FFF2-40B4-BE49-F238E27FC236}">
                  <a16:creationId xmlns:a16="http://schemas.microsoft.com/office/drawing/2014/main" id="{28480CFC-CB87-2906-3A40-6A9CA8DBBE3C}"/>
                </a:ext>
              </a:extLst>
            </p:cNvPr>
            <p:cNvCxnSpPr/>
            <p:nvPr/>
          </p:nvCxnSpPr>
          <p:spPr>
            <a:xfrm>
              <a:off x="3134414" y="2279276"/>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61" name="フリーフォーム: 図形 60">
              <a:extLst>
                <a:ext uri="{FF2B5EF4-FFF2-40B4-BE49-F238E27FC236}">
                  <a16:creationId xmlns:a16="http://schemas.microsoft.com/office/drawing/2014/main" id="{58CA1720-5A30-E5BB-CED0-866E98D52095}"/>
                </a:ext>
              </a:extLst>
            </p:cNvPr>
            <p:cNvSpPr/>
            <p:nvPr/>
          </p:nvSpPr>
          <p:spPr>
            <a:xfrm flipH="1">
              <a:off x="2768043" y="2279276"/>
              <a:ext cx="429707" cy="1674968"/>
            </a:xfrm>
            <a:custGeom>
              <a:avLst/>
              <a:gdLst>
                <a:gd name="csX0" fmla="*/ 287079 w 299356"/>
                <a:gd name="csY0" fmla="*/ 0 h 1403498"/>
                <a:gd name="csX1" fmla="*/ 287079 w 299356"/>
                <a:gd name="csY1" fmla="*/ 776177 h 1403498"/>
                <a:gd name="csX2" fmla="*/ 159488 w 299356"/>
                <a:gd name="csY2" fmla="*/ 1244009 h 1403498"/>
                <a:gd name="csX3" fmla="*/ 0 w 299356"/>
                <a:gd name="csY3" fmla="*/ 1403498 h 1403498"/>
              </a:gdLst>
              <a:ahLst/>
              <a:cxnLst>
                <a:cxn ang="0">
                  <a:pos x="csX0" y="csY0"/>
                </a:cxn>
                <a:cxn ang="0">
                  <a:pos x="csX1" y="csY1"/>
                </a:cxn>
                <a:cxn ang="0">
                  <a:pos x="csX2" y="csY2"/>
                </a:cxn>
                <a:cxn ang="0">
                  <a:pos x="csX3" y="csY3"/>
                </a:cxn>
              </a:cxnLst>
              <a:rect l="l" t="t" r="r" b="b"/>
              <a:pathLst>
                <a:path w="299356" h="1403498">
                  <a:moveTo>
                    <a:pt x="287079" y="0"/>
                  </a:moveTo>
                  <a:cubicBezTo>
                    <a:pt x="297711" y="284421"/>
                    <a:pt x="308344" y="568842"/>
                    <a:pt x="287079" y="776177"/>
                  </a:cubicBezTo>
                  <a:cubicBezTo>
                    <a:pt x="265814" y="983512"/>
                    <a:pt x="207334" y="1139456"/>
                    <a:pt x="159488" y="1244009"/>
                  </a:cubicBezTo>
                  <a:cubicBezTo>
                    <a:pt x="111642" y="1348562"/>
                    <a:pt x="55821" y="1376030"/>
                    <a:pt x="0" y="1403498"/>
                  </a:cubicBezTo>
                </a:path>
              </a:pathLst>
            </a:cu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図形 64">
              <a:extLst>
                <a:ext uri="{FF2B5EF4-FFF2-40B4-BE49-F238E27FC236}">
                  <a16:creationId xmlns:a16="http://schemas.microsoft.com/office/drawing/2014/main" id="{61DB17A9-C981-4F25-F087-5218516EACCA}"/>
                </a:ext>
              </a:extLst>
            </p:cNvPr>
            <p:cNvSpPr/>
            <p:nvPr/>
          </p:nvSpPr>
          <p:spPr>
            <a:xfrm flipH="1">
              <a:off x="3383868" y="2263078"/>
              <a:ext cx="429707" cy="1674968"/>
            </a:xfrm>
            <a:custGeom>
              <a:avLst/>
              <a:gdLst>
                <a:gd name="csX0" fmla="*/ 287079 w 299356"/>
                <a:gd name="csY0" fmla="*/ 0 h 1403498"/>
                <a:gd name="csX1" fmla="*/ 287079 w 299356"/>
                <a:gd name="csY1" fmla="*/ 776177 h 1403498"/>
                <a:gd name="csX2" fmla="*/ 159488 w 299356"/>
                <a:gd name="csY2" fmla="*/ 1244009 h 1403498"/>
                <a:gd name="csX3" fmla="*/ 0 w 299356"/>
                <a:gd name="csY3" fmla="*/ 1403498 h 1403498"/>
              </a:gdLst>
              <a:ahLst/>
              <a:cxnLst>
                <a:cxn ang="0">
                  <a:pos x="csX0" y="csY0"/>
                </a:cxn>
                <a:cxn ang="0">
                  <a:pos x="csX1" y="csY1"/>
                </a:cxn>
                <a:cxn ang="0">
                  <a:pos x="csX2" y="csY2"/>
                </a:cxn>
                <a:cxn ang="0">
                  <a:pos x="csX3" y="csY3"/>
                </a:cxn>
              </a:cxnLst>
              <a:rect l="l" t="t" r="r" b="b"/>
              <a:pathLst>
                <a:path w="299356" h="1403498">
                  <a:moveTo>
                    <a:pt x="287079" y="0"/>
                  </a:moveTo>
                  <a:cubicBezTo>
                    <a:pt x="297711" y="284421"/>
                    <a:pt x="308344" y="568842"/>
                    <a:pt x="287079" y="776177"/>
                  </a:cubicBezTo>
                  <a:cubicBezTo>
                    <a:pt x="265814" y="983512"/>
                    <a:pt x="207334" y="1139456"/>
                    <a:pt x="159488" y="1244009"/>
                  </a:cubicBezTo>
                  <a:cubicBezTo>
                    <a:pt x="111642" y="1348562"/>
                    <a:pt x="55821" y="1376030"/>
                    <a:pt x="0" y="1403498"/>
                  </a:cubicBezTo>
                </a:path>
              </a:pathLst>
            </a:cu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6EF08B14-293A-F34F-9923-E55DB1D14831}"/>
                </a:ext>
              </a:extLst>
            </p:cNvPr>
            <p:cNvSpPr/>
            <p:nvPr/>
          </p:nvSpPr>
          <p:spPr>
            <a:xfrm flipH="1">
              <a:off x="6122513" y="2263078"/>
              <a:ext cx="429707" cy="1674968"/>
            </a:xfrm>
            <a:custGeom>
              <a:avLst/>
              <a:gdLst>
                <a:gd name="csX0" fmla="*/ 287079 w 299356"/>
                <a:gd name="csY0" fmla="*/ 0 h 1403498"/>
                <a:gd name="csX1" fmla="*/ 287079 w 299356"/>
                <a:gd name="csY1" fmla="*/ 776177 h 1403498"/>
                <a:gd name="csX2" fmla="*/ 159488 w 299356"/>
                <a:gd name="csY2" fmla="*/ 1244009 h 1403498"/>
                <a:gd name="csX3" fmla="*/ 0 w 299356"/>
                <a:gd name="csY3" fmla="*/ 1403498 h 1403498"/>
              </a:gdLst>
              <a:ahLst/>
              <a:cxnLst>
                <a:cxn ang="0">
                  <a:pos x="csX0" y="csY0"/>
                </a:cxn>
                <a:cxn ang="0">
                  <a:pos x="csX1" y="csY1"/>
                </a:cxn>
                <a:cxn ang="0">
                  <a:pos x="csX2" y="csY2"/>
                </a:cxn>
                <a:cxn ang="0">
                  <a:pos x="csX3" y="csY3"/>
                </a:cxn>
              </a:cxnLst>
              <a:rect l="l" t="t" r="r" b="b"/>
              <a:pathLst>
                <a:path w="299356" h="1403498">
                  <a:moveTo>
                    <a:pt x="287079" y="0"/>
                  </a:moveTo>
                  <a:cubicBezTo>
                    <a:pt x="297711" y="284421"/>
                    <a:pt x="308344" y="568842"/>
                    <a:pt x="287079" y="776177"/>
                  </a:cubicBezTo>
                  <a:cubicBezTo>
                    <a:pt x="265814" y="983512"/>
                    <a:pt x="207334" y="1139456"/>
                    <a:pt x="159488" y="1244009"/>
                  </a:cubicBezTo>
                  <a:cubicBezTo>
                    <a:pt x="111642" y="1348562"/>
                    <a:pt x="55821" y="1376030"/>
                    <a:pt x="0" y="1403498"/>
                  </a:cubicBezTo>
                </a:path>
              </a:pathLst>
            </a:cu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72B59D8F-0C14-DEA6-50D7-BC9A7FDFC107}"/>
                </a:ext>
              </a:extLst>
            </p:cNvPr>
            <p:cNvSpPr/>
            <p:nvPr/>
          </p:nvSpPr>
          <p:spPr>
            <a:xfrm flipH="1">
              <a:off x="5402433" y="2263078"/>
              <a:ext cx="429707" cy="1674968"/>
            </a:xfrm>
            <a:custGeom>
              <a:avLst/>
              <a:gdLst>
                <a:gd name="csX0" fmla="*/ 287079 w 299356"/>
                <a:gd name="csY0" fmla="*/ 0 h 1403498"/>
                <a:gd name="csX1" fmla="*/ 287079 w 299356"/>
                <a:gd name="csY1" fmla="*/ 776177 h 1403498"/>
                <a:gd name="csX2" fmla="*/ 159488 w 299356"/>
                <a:gd name="csY2" fmla="*/ 1244009 h 1403498"/>
                <a:gd name="csX3" fmla="*/ 0 w 299356"/>
                <a:gd name="csY3" fmla="*/ 1403498 h 1403498"/>
              </a:gdLst>
              <a:ahLst/>
              <a:cxnLst>
                <a:cxn ang="0">
                  <a:pos x="csX0" y="csY0"/>
                </a:cxn>
                <a:cxn ang="0">
                  <a:pos x="csX1" y="csY1"/>
                </a:cxn>
                <a:cxn ang="0">
                  <a:pos x="csX2" y="csY2"/>
                </a:cxn>
                <a:cxn ang="0">
                  <a:pos x="csX3" y="csY3"/>
                </a:cxn>
              </a:cxnLst>
              <a:rect l="l" t="t" r="r" b="b"/>
              <a:pathLst>
                <a:path w="299356" h="1403498">
                  <a:moveTo>
                    <a:pt x="287079" y="0"/>
                  </a:moveTo>
                  <a:cubicBezTo>
                    <a:pt x="297711" y="284421"/>
                    <a:pt x="308344" y="568842"/>
                    <a:pt x="287079" y="776177"/>
                  </a:cubicBezTo>
                  <a:cubicBezTo>
                    <a:pt x="265814" y="983512"/>
                    <a:pt x="207334" y="1139456"/>
                    <a:pt x="159488" y="1244009"/>
                  </a:cubicBezTo>
                  <a:cubicBezTo>
                    <a:pt x="111642" y="1348562"/>
                    <a:pt x="55821" y="1376030"/>
                    <a:pt x="0" y="1403498"/>
                  </a:cubicBezTo>
                </a:path>
              </a:pathLst>
            </a:cu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A145B797-916F-700D-344F-AB94692A07B2}"/>
                </a:ext>
              </a:extLst>
            </p:cNvPr>
            <p:cNvSpPr/>
            <p:nvPr/>
          </p:nvSpPr>
          <p:spPr>
            <a:xfrm>
              <a:off x="2782703" y="588110"/>
              <a:ext cx="3578594" cy="1674968"/>
            </a:xfrm>
            <a:prstGeom prst="rect">
              <a:avLst/>
            </a:prstGeom>
            <a:solidFill>
              <a:schemeClr val="tx1">
                <a:lumMod val="50000"/>
                <a:lumOff val="50000"/>
              </a:schemeClr>
            </a:solidFill>
            <a:ln w="381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a:extLst>
                <a:ext uri="{FF2B5EF4-FFF2-40B4-BE49-F238E27FC236}">
                  <a16:creationId xmlns:a16="http://schemas.microsoft.com/office/drawing/2014/main" id="{917005A4-87DE-1177-F2DC-FF04AB7F944E}"/>
                </a:ext>
              </a:extLst>
            </p:cNvPr>
            <p:cNvSpPr/>
            <p:nvPr/>
          </p:nvSpPr>
          <p:spPr>
            <a:xfrm>
              <a:off x="3313030" y="809334"/>
              <a:ext cx="2304256" cy="1232520"/>
            </a:xfrm>
            <a:prstGeom prst="rect">
              <a:avLst/>
            </a:prstGeom>
            <a:solidFill>
              <a:schemeClr val="bg1">
                <a:lumMod val="9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08158E53-21E1-240F-56C4-E3C13700C9F7}"/>
                </a:ext>
              </a:extLst>
            </p:cNvPr>
            <p:cNvSpPr/>
            <p:nvPr/>
          </p:nvSpPr>
          <p:spPr>
            <a:xfrm>
              <a:off x="5809158" y="875215"/>
              <a:ext cx="199237" cy="19923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6FFAD6CB-60F8-A995-F474-A582497B1A06}"/>
                </a:ext>
              </a:extLst>
            </p:cNvPr>
            <p:cNvSpPr/>
            <p:nvPr/>
          </p:nvSpPr>
          <p:spPr>
            <a:xfrm>
              <a:off x="5832140" y="1199745"/>
              <a:ext cx="199237" cy="19923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台形 71">
              <a:extLst>
                <a:ext uri="{FF2B5EF4-FFF2-40B4-BE49-F238E27FC236}">
                  <a16:creationId xmlns:a16="http://schemas.microsoft.com/office/drawing/2014/main" id="{31DBE684-2D98-7CEE-71A9-C5C8B0C8DE78}"/>
                </a:ext>
              </a:extLst>
            </p:cNvPr>
            <p:cNvSpPr/>
            <p:nvPr/>
          </p:nvSpPr>
          <p:spPr>
            <a:xfrm>
              <a:off x="3487795" y="2312169"/>
              <a:ext cx="2078810" cy="1674967"/>
            </a:xfrm>
            <a:prstGeom prst="trapezoid">
              <a:avLst>
                <a:gd name="adj" fmla="val 38716"/>
              </a:avLst>
            </a:prstGeom>
            <a:solidFill>
              <a:srgbClr val="FFFF00">
                <a:alpha val="50196"/>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FF00"/>
                  </a:solidFill>
                </a:ln>
                <a:solidFill>
                  <a:srgbClr val="FFFF00"/>
                </a:solidFill>
              </a:endParaRPr>
            </a:p>
          </p:txBody>
        </p:sp>
        <p:cxnSp>
          <p:nvCxnSpPr>
            <p:cNvPr id="73" name="直線コネクタ 72">
              <a:extLst>
                <a:ext uri="{FF2B5EF4-FFF2-40B4-BE49-F238E27FC236}">
                  <a16:creationId xmlns:a16="http://schemas.microsoft.com/office/drawing/2014/main" id="{98518BEA-3CE0-AA86-C39D-8B3662581174}"/>
                </a:ext>
              </a:extLst>
            </p:cNvPr>
            <p:cNvCxnSpPr>
              <a:cxnSpLocks/>
            </p:cNvCxnSpPr>
            <p:nvPr/>
          </p:nvCxnSpPr>
          <p:spPr>
            <a:xfrm>
              <a:off x="2666252" y="2312169"/>
              <a:ext cx="3811497" cy="0"/>
            </a:xfrm>
            <a:prstGeom prst="line">
              <a:avLst/>
            </a:prstGeom>
            <a:ln w="7620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14" name="グループ化 13">
              <a:extLst>
                <a:ext uri="{FF2B5EF4-FFF2-40B4-BE49-F238E27FC236}">
                  <a16:creationId xmlns:a16="http://schemas.microsoft.com/office/drawing/2014/main" id="{6E919DEA-B74B-B3AD-2642-6F5E8729BB2F}"/>
                </a:ext>
              </a:extLst>
            </p:cNvPr>
            <p:cNvGrpSpPr/>
            <p:nvPr/>
          </p:nvGrpSpPr>
          <p:grpSpPr>
            <a:xfrm rot="20940000">
              <a:off x="3782598" y="1172421"/>
              <a:ext cx="1404485" cy="540768"/>
              <a:chOff x="4063764" y="1172421"/>
              <a:chExt cx="1404485" cy="540768"/>
            </a:xfrm>
          </p:grpSpPr>
          <p:sp>
            <p:nvSpPr>
              <p:cNvPr id="15" name="正方形/長方形 14">
                <a:extLst>
                  <a:ext uri="{FF2B5EF4-FFF2-40B4-BE49-F238E27FC236}">
                    <a16:creationId xmlns:a16="http://schemas.microsoft.com/office/drawing/2014/main" id="{521406EB-AA6F-6B9A-1B19-7C878FB27882}"/>
                  </a:ext>
                </a:extLst>
              </p:cNvPr>
              <p:cNvSpPr/>
              <p:nvPr/>
            </p:nvSpPr>
            <p:spPr>
              <a:xfrm>
                <a:off x="4063764" y="1172421"/>
                <a:ext cx="1404485" cy="54076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pic>
            <p:nvPicPr>
              <p:cNvPr id="16" name="図 15" descr="水, 座る, 立つ, 飛ぶ が含まれている画像&#10;&#10;AI 生成コンテンツは誤りを含む可能性があります。">
                <a:extLst>
                  <a:ext uri="{FF2B5EF4-FFF2-40B4-BE49-F238E27FC236}">
                    <a16:creationId xmlns:a16="http://schemas.microsoft.com/office/drawing/2014/main" id="{A94DEDBE-F261-A495-538D-C9DDBD7264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748362" y="1223975"/>
                <a:ext cx="202060" cy="437660"/>
              </a:xfrm>
              <a:prstGeom prst="rect">
                <a:avLst/>
              </a:prstGeom>
            </p:spPr>
          </p:pic>
        </p:grpSp>
        <p:pic>
          <p:nvPicPr>
            <p:cNvPr id="18" name="図 17" descr="アイコン&#10;&#10;AI 生成コンテンツは誤りを含む可能性があります。">
              <a:extLst>
                <a:ext uri="{FF2B5EF4-FFF2-40B4-BE49-F238E27FC236}">
                  <a16:creationId xmlns:a16="http://schemas.microsoft.com/office/drawing/2014/main" id="{40EA420E-1620-91C8-23CD-E185D9937C7A}"/>
                </a:ext>
              </a:extLst>
            </p:cNvPr>
            <p:cNvPicPr>
              <a:picLocks noChangeAspect="1"/>
            </p:cNvPicPr>
            <p:nvPr/>
          </p:nvPicPr>
          <p:blipFill>
            <a:blip r:embed="rId4" cstate="screen">
              <a:biLevel thresh="50000"/>
              <a:extLst>
                <a:ext uri="{28A0092B-C50C-407E-A947-70E740481C1C}">
                  <a14:useLocalDpi xmlns:a14="http://schemas.microsoft.com/office/drawing/2010/main"/>
                </a:ext>
              </a:extLst>
            </a:blip>
            <a:srcRect/>
            <a:stretch>
              <a:fillRect/>
            </a:stretch>
          </p:blipFill>
          <p:spPr>
            <a:xfrm flipH="1">
              <a:off x="107504" y="2097477"/>
              <a:ext cx="3462834" cy="3208755"/>
            </a:xfrm>
            <a:prstGeom prst="rect">
              <a:avLst/>
            </a:prstGeom>
          </p:spPr>
        </p:pic>
        <p:sp>
          <p:nvSpPr>
            <p:cNvPr id="5" name="テキスト ボックス 4">
              <a:extLst>
                <a:ext uri="{FF2B5EF4-FFF2-40B4-BE49-F238E27FC236}">
                  <a16:creationId xmlns:a16="http://schemas.microsoft.com/office/drawing/2014/main" id="{92D5BDD4-500A-ADA9-A5FF-82B475AB2E39}"/>
                </a:ext>
              </a:extLst>
            </p:cNvPr>
            <p:cNvSpPr txBox="1"/>
            <p:nvPr/>
          </p:nvSpPr>
          <p:spPr>
            <a:xfrm>
              <a:off x="6189487" y="2404621"/>
              <a:ext cx="2036918" cy="335670"/>
            </a:xfrm>
            <a:prstGeom prst="rect">
              <a:avLst/>
            </a:prstGeom>
            <a:noFill/>
          </p:spPr>
          <p:txBody>
            <a:bodyPr wrap="square" rtlCol="0">
              <a:spAutoFit/>
            </a:bodyPr>
            <a:lstStyle/>
            <a:p>
              <a:r>
                <a:rPr kumimoji="1" lang="ja-JP" altLang="en-US" sz="1200" b="1" dirty="0">
                  <a:solidFill>
                    <a:srgbClr val="0070C0"/>
                  </a:solidFill>
                </a:rPr>
                <a:t>漏えい防止カーテン</a:t>
              </a:r>
            </a:p>
          </p:txBody>
        </p:sp>
        <p:sp>
          <p:nvSpPr>
            <p:cNvPr id="6" name="テキスト ボックス 5">
              <a:extLst>
                <a:ext uri="{FF2B5EF4-FFF2-40B4-BE49-F238E27FC236}">
                  <a16:creationId xmlns:a16="http://schemas.microsoft.com/office/drawing/2014/main" id="{4050F381-FD56-CFCA-7CAE-327519704505}"/>
                </a:ext>
              </a:extLst>
            </p:cNvPr>
            <p:cNvSpPr txBox="1"/>
            <p:nvPr/>
          </p:nvSpPr>
          <p:spPr>
            <a:xfrm>
              <a:off x="6729454" y="4748365"/>
              <a:ext cx="1667739" cy="335670"/>
            </a:xfrm>
            <a:prstGeom prst="rect">
              <a:avLst/>
            </a:prstGeom>
            <a:noFill/>
          </p:spPr>
          <p:txBody>
            <a:bodyPr wrap="square" rtlCol="0">
              <a:spAutoFit/>
            </a:bodyPr>
            <a:lstStyle/>
            <a:p>
              <a:pPr algn="r"/>
              <a:r>
                <a:rPr kumimoji="1" lang="ja-JP" altLang="en-US" sz="1200" b="1" dirty="0"/>
                <a:t>ベルトコンベア</a:t>
              </a:r>
            </a:p>
          </p:txBody>
        </p:sp>
      </p:grpSp>
    </p:spTree>
    <p:extLst>
      <p:ext uri="{BB962C8B-B14F-4D97-AF65-F5344CB8AC3E}">
        <p14:creationId xmlns:p14="http://schemas.microsoft.com/office/powerpoint/2010/main" val="182608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CB68DC0E-712B-A8F3-E9DC-76EAD4B46641}"/>
              </a:ext>
            </a:extLst>
          </p:cNvPr>
          <p:cNvSpPr txBox="1"/>
          <p:nvPr/>
        </p:nvSpPr>
        <p:spPr>
          <a:xfrm>
            <a:off x="576064" y="5747776"/>
            <a:ext cx="8316416" cy="709040"/>
          </a:xfrm>
          <a:prstGeom prst="rect">
            <a:avLst/>
          </a:prstGeom>
          <a:noFill/>
          <a:effectLst/>
        </p:spPr>
        <p:txBody>
          <a:bodyPr wrap="square" rtlCol="0">
            <a:spAutoFit/>
          </a:bodyPr>
          <a:lstStyle/>
          <a:p>
            <a:pPr>
              <a:lnSpc>
                <a:spcPts val="2600"/>
              </a:lnSpc>
            </a:pPr>
            <a:r>
              <a:rPr kumimoji="1" lang="ja-JP" altLang="en-US" spc="50" dirty="0">
                <a:latin typeface="+mn-ea"/>
              </a:rPr>
              <a:t>エックス線が照射されている時に、装置の内部に手を入れたり、</a:t>
            </a:r>
            <a:endParaRPr kumimoji="1" lang="en-US" altLang="ja-JP" spc="50" dirty="0">
              <a:latin typeface="+mn-ea"/>
            </a:endParaRPr>
          </a:p>
          <a:p>
            <a:pPr>
              <a:lnSpc>
                <a:spcPts val="2600"/>
              </a:lnSpc>
            </a:pPr>
            <a:r>
              <a:rPr kumimoji="1" lang="ja-JP" altLang="en-US" spc="50" dirty="0">
                <a:latin typeface="+mn-ea"/>
              </a:rPr>
              <a:t>中を覗き込んだりすると、被ばくする可能性があります。絶対にやめましょう。</a:t>
            </a:r>
            <a:endParaRPr kumimoji="1" lang="en-US" altLang="ja-JP" dirty="0">
              <a:latin typeface="+mn-ea"/>
            </a:endParaRPr>
          </a:p>
        </p:txBody>
      </p:sp>
      <p:pic>
        <p:nvPicPr>
          <p:cNvPr id="34" name="追加　015-1">
            <a:hlinkClick r:id="" action="ppaction://media"/>
            <a:extLst>
              <a:ext uri="{FF2B5EF4-FFF2-40B4-BE49-F238E27FC236}">
                <a16:creationId xmlns:a16="http://schemas.microsoft.com/office/drawing/2014/main" id="{16D6DFE1-EA30-A3E3-C217-2FD1DC4132F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03859" y="2865760"/>
            <a:ext cx="406400" cy="406400"/>
          </a:xfrm>
          <a:prstGeom prst="rect">
            <a:avLst/>
          </a:prstGeom>
        </p:spPr>
      </p:pic>
      <p:grpSp>
        <p:nvGrpSpPr>
          <p:cNvPr id="11" name="グループ化 10">
            <a:extLst>
              <a:ext uri="{FF2B5EF4-FFF2-40B4-BE49-F238E27FC236}">
                <a16:creationId xmlns:a16="http://schemas.microsoft.com/office/drawing/2014/main" id="{33D43914-F8A3-C5E6-9027-A0976A12DD3D}"/>
              </a:ext>
            </a:extLst>
          </p:cNvPr>
          <p:cNvGrpSpPr/>
          <p:nvPr/>
        </p:nvGrpSpPr>
        <p:grpSpPr>
          <a:xfrm>
            <a:off x="3265155" y="2268722"/>
            <a:ext cx="2613691" cy="2771343"/>
            <a:chOff x="9278612" y="3692588"/>
            <a:chExt cx="3358284" cy="3560848"/>
          </a:xfrm>
        </p:grpSpPr>
        <p:grpSp>
          <p:nvGrpSpPr>
            <p:cNvPr id="12" name="グループ化 11">
              <a:extLst>
                <a:ext uri="{FF2B5EF4-FFF2-40B4-BE49-F238E27FC236}">
                  <a16:creationId xmlns:a16="http://schemas.microsoft.com/office/drawing/2014/main" id="{321ABAC0-8ED9-F05D-17C1-BAEDCAD694BB}"/>
                </a:ext>
              </a:extLst>
            </p:cNvPr>
            <p:cNvGrpSpPr/>
            <p:nvPr/>
          </p:nvGrpSpPr>
          <p:grpSpPr>
            <a:xfrm>
              <a:off x="9278612" y="3692588"/>
              <a:ext cx="3358284" cy="3560848"/>
              <a:chOff x="2100695" y="4625826"/>
              <a:chExt cx="3358284" cy="3560848"/>
            </a:xfrm>
          </p:grpSpPr>
          <p:pic>
            <p:nvPicPr>
              <p:cNvPr id="14" name="図 13" descr="アイコン&#10;&#10;AI 生成コンテンツは誤りを含む可能性があります。">
                <a:extLst>
                  <a:ext uri="{FF2B5EF4-FFF2-40B4-BE49-F238E27FC236}">
                    <a16:creationId xmlns:a16="http://schemas.microsoft.com/office/drawing/2014/main" id="{670C0347-9CA8-2CD7-5F15-557F9651615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00696" y="4625826"/>
                <a:ext cx="3358283" cy="3238545"/>
              </a:xfrm>
              <a:prstGeom prst="rect">
                <a:avLst/>
              </a:prstGeom>
            </p:spPr>
          </p:pic>
          <p:sp>
            <p:nvSpPr>
              <p:cNvPr id="15" name="直角三角形 14">
                <a:extLst>
                  <a:ext uri="{FF2B5EF4-FFF2-40B4-BE49-F238E27FC236}">
                    <a16:creationId xmlns:a16="http://schemas.microsoft.com/office/drawing/2014/main" id="{9CE159A4-72B6-FC1E-1340-156986B579C5}"/>
                  </a:ext>
                </a:extLst>
              </p:cNvPr>
              <p:cNvSpPr/>
              <p:nvPr/>
            </p:nvSpPr>
            <p:spPr>
              <a:xfrm flipH="1">
                <a:off x="3040516" y="6282010"/>
                <a:ext cx="220379" cy="1388081"/>
              </a:xfrm>
              <a:prstGeom prst="rtTriangle">
                <a:avLst/>
              </a:prstGeom>
              <a:solidFill>
                <a:srgbClr val="FFFF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台形 15">
                <a:extLst>
                  <a:ext uri="{FF2B5EF4-FFF2-40B4-BE49-F238E27FC236}">
                    <a16:creationId xmlns:a16="http://schemas.microsoft.com/office/drawing/2014/main" id="{0D8708B7-4196-9673-E285-DACFA5758400}"/>
                  </a:ext>
                </a:extLst>
              </p:cNvPr>
              <p:cNvSpPr/>
              <p:nvPr/>
            </p:nvSpPr>
            <p:spPr>
              <a:xfrm>
                <a:off x="2100695" y="7710418"/>
                <a:ext cx="3263317" cy="476256"/>
              </a:xfrm>
              <a:prstGeom prst="trapezoid">
                <a:avLst>
                  <a:gd name="adj" fmla="val 40101"/>
                </a:avLst>
              </a:prstGeom>
              <a:solidFill>
                <a:schemeClr val="bg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 name="直角三角形 12">
              <a:extLst>
                <a:ext uri="{FF2B5EF4-FFF2-40B4-BE49-F238E27FC236}">
                  <a16:creationId xmlns:a16="http://schemas.microsoft.com/office/drawing/2014/main" id="{B2920E21-C76C-86B2-F406-605D950E5FBB}"/>
                </a:ext>
              </a:extLst>
            </p:cNvPr>
            <p:cNvSpPr/>
            <p:nvPr/>
          </p:nvSpPr>
          <p:spPr>
            <a:xfrm>
              <a:off x="11408405" y="5353287"/>
              <a:ext cx="220379" cy="1388081"/>
            </a:xfrm>
            <a:prstGeom prst="rtTriangle">
              <a:avLst/>
            </a:prstGeom>
            <a:solidFill>
              <a:srgbClr val="FFFF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5" name="テキスト ボックス 24">
            <a:extLst>
              <a:ext uri="{FF2B5EF4-FFF2-40B4-BE49-F238E27FC236}">
                <a16:creationId xmlns:a16="http://schemas.microsoft.com/office/drawing/2014/main" id="{3463E761-A54E-C689-B686-A5FA6E5A0B11}"/>
              </a:ext>
            </a:extLst>
          </p:cNvPr>
          <p:cNvSpPr txBox="1"/>
          <p:nvPr/>
        </p:nvSpPr>
        <p:spPr>
          <a:xfrm>
            <a:off x="1042272" y="3255054"/>
            <a:ext cx="2962851" cy="954107"/>
          </a:xfrm>
          <a:prstGeom prst="rect">
            <a:avLst/>
          </a:prstGeom>
          <a:noFill/>
        </p:spPr>
        <p:txBody>
          <a:bodyPr wrap="square" rtlCol="0">
            <a:spAutoFit/>
          </a:bodyPr>
          <a:lstStyle/>
          <a:p>
            <a:r>
              <a:rPr kumimoji="1" lang="ja-JP" altLang="en-US" sz="2800" b="1" dirty="0">
                <a:latin typeface="+mn-ea"/>
              </a:rPr>
              <a:t>手を</a:t>
            </a:r>
            <a:endParaRPr kumimoji="1" lang="en-US" altLang="ja-JP" sz="2800" b="1" dirty="0">
              <a:latin typeface="+mn-ea"/>
            </a:endParaRPr>
          </a:p>
          <a:p>
            <a:r>
              <a:rPr kumimoji="1" lang="ja-JP" altLang="en-US" sz="2800" b="1" dirty="0">
                <a:latin typeface="+mn-ea"/>
              </a:rPr>
              <a:t>入れる</a:t>
            </a:r>
          </a:p>
        </p:txBody>
      </p:sp>
      <p:sp>
        <p:nvSpPr>
          <p:cNvPr id="26" name="テキスト ボックス 25">
            <a:extLst>
              <a:ext uri="{FF2B5EF4-FFF2-40B4-BE49-F238E27FC236}">
                <a16:creationId xmlns:a16="http://schemas.microsoft.com/office/drawing/2014/main" id="{DA020D6B-604C-4D19-8492-031C4DBDC9C9}"/>
              </a:ext>
            </a:extLst>
          </p:cNvPr>
          <p:cNvSpPr txBox="1"/>
          <p:nvPr/>
        </p:nvSpPr>
        <p:spPr>
          <a:xfrm>
            <a:off x="6300192" y="3249099"/>
            <a:ext cx="2151070" cy="954107"/>
          </a:xfrm>
          <a:prstGeom prst="rect">
            <a:avLst/>
          </a:prstGeom>
          <a:noFill/>
        </p:spPr>
        <p:txBody>
          <a:bodyPr wrap="square" rtlCol="0">
            <a:spAutoFit/>
          </a:bodyPr>
          <a:lstStyle/>
          <a:p>
            <a:r>
              <a:rPr kumimoji="1" lang="ja-JP" altLang="en-US" sz="2800" b="1" dirty="0">
                <a:latin typeface="+mn-ea"/>
              </a:rPr>
              <a:t>中を</a:t>
            </a:r>
            <a:endParaRPr kumimoji="1" lang="en-US" altLang="ja-JP" sz="2800" b="1" dirty="0">
              <a:latin typeface="+mn-ea"/>
            </a:endParaRPr>
          </a:p>
          <a:p>
            <a:r>
              <a:rPr kumimoji="1" lang="ja-JP" altLang="en-US" sz="2800" b="1" dirty="0">
                <a:latin typeface="+mn-ea"/>
              </a:rPr>
              <a:t> のぞく</a:t>
            </a:r>
          </a:p>
        </p:txBody>
      </p:sp>
      <p:pic>
        <p:nvPicPr>
          <p:cNvPr id="5" name="図 4" descr="アイコン&#10;&#10;AI 生成コンテンツは誤りを含む可能性があります。">
            <a:extLst>
              <a:ext uri="{FF2B5EF4-FFF2-40B4-BE49-F238E27FC236}">
                <a16:creationId xmlns:a16="http://schemas.microsoft.com/office/drawing/2014/main" id="{27F97987-68EF-DC0F-A05A-22634C056F9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7140000">
            <a:off x="2697839" y="2902816"/>
            <a:ext cx="971984" cy="1966583"/>
          </a:xfrm>
          <a:prstGeom prst="rect">
            <a:avLst/>
          </a:prstGeom>
        </p:spPr>
      </p:pic>
      <p:pic>
        <p:nvPicPr>
          <p:cNvPr id="23" name="Picture 12" descr="振り返る棒人間シンプル背景素材イラスト | 無料イラスト素材 ...">
            <a:extLst>
              <a:ext uri="{FF2B5EF4-FFF2-40B4-BE49-F238E27FC236}">
                <a16:creationId xmlns:a16="http://schemas.microsoft.com/office/drawing/2014/main" id="{7AE5CECC-EB77-D9E5-3A86-14CADCDCD64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a:fillRect/>
          </a:stretch>
        </p:blipFill>
        <p:spPr bwMode="auto">
          <a:xfrm flipH="1">
            <a:off x="5423039" y="3567450"/>
            <a:ext cx="1180234" cy="151773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E237C58F-5C14-4341-9EC9-87821DB4E942}"/>
              </a:ext>
            </a:extLst>
          </p:cNvPr>
          <p:cNvSpPr txBox="1"/>
          <p:nvPr/>
        </p:nvSpPr>
        <p:spPr>
          <a:xfrm>
            <a:off x="2713458" y="961564"/>
            <a:ext cx="1322654" cy="523220"/>
          </a:xfrm>
          <a:prstGeom prst="rect">
            <a:avLst/>
          </a:prstGeom>
          <a:noFill/>
          <a:effectLst/>
        </p:spPr>
        <p:txBody>
          <a:bodyPr wrap="square" rtlCol="0">
            <a:spAutoFit/>
          </a:bodyPr>
          <a:lstStyle/>
          <a:p>
            <a:pPr algn="r"/>
            <a:r>
              <a:rPr kumimoji="1" lang="ja-JP" altLang="en-US" sz="2800" b="1" spc="100" dirty="0">
                <a:latin typeface="+mn-ea"/>
              </a:rPr>
              <a:t>絶対</a:t>
            </a:r>
          </a:p>
        </p:txBody>
      </p:sp>
      <p:pic>
        <p:nvPicPr>
          <p:cNvPr id="7" name="図 6" descr="クイーン, 部屋 が含まれている画像&#10;&#10;AI 生成コンテンツは誤りを含む可能性があります。">
            <a:extLst>
              <a:ext uri="{FF2B5EF4-FFF2-40B4-BE49-F238E27FC236}">
                <a16:creationId xmlns:a16="http://schemas.microsoft.com/office/drawing/2014/main" id="{B22A1E39-B573-F59D-F3E2-6FC0B136268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3475064" y="188640"/>
            <a:ext cx="2193871" cy="2165747"/>
          </a:xfrm>
          <a:prstGeom prst="rect">
            <a:avLst/>
          </a:prstGeom>
        </p:spPr>
      </p:pic>
      <p:sp>
        <p:nvSpPr>
          <p:cNvPr id="9" name="テキスト ボックス 8">
            <a:extLst>
              <a:ext uri="{FF2B5EF4-FFF2-40B4-BE49-F238E27FC236}">
                <a16:creationId xmlns:a16="http://schemas.microsoft.com/office/drawing/2014/main" id="{250B766F-1829-CD99-853A-935AF4430B34}"/>
              </a:ext>
            </a:extLst>
          </p:cNvPr>
          <p:cNvSpPr txBox="1"/>
          <p:nvPr/>
        </p:nvSpPr>
        <p:spPr>
          <a:xfrm>
            <a:off x="4977538" y="967071"/>
            <a:ext cx="1322654" cy="523220"/>
          </a:xfrm>
          <a:prstGeom prst="rect">
            <a:avLst/>
          </a:prstGeom>
          <a:noFill/>
          <a:effectLst/>
        </p:spPr>
        <p:txBody>
          <a:bodyPr wrap="square" rtlCol="0">
            <a:spAutoFit/>
          </a:bodyPr>
          <a:lstStyle/>
          <a:p>
            <a:r>
              <a:rPr kumimoji="1" lang="ja-JP" altLang="en-US" sz="2800" b="1" spc="100" dirty="0">
                <a:latin typeface="+mn-ea"/>
              </a:rPr>
              <a:t>禁止</a:t>
            </a:r>
          </a:p>
        </p:txBody>
      </p:sp>
    </p:spTree>
    <p:extLst>
      <p:ext uri="{BB962C8B-B14F-4D97-AF65-F5344CB8AC3E}">
        <p14:creationId xmlns:p14="http://schemas.microsoft.com/office/powerpoint/2010/main" val="368486829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11FAB69E-B36A-F75B-DB92-995617B07D49}"/>
              </a:ext>
            </a:extLst>
          </p:cNvPr>
          <p:cNvSpPr txBox="1"/>
          <p:nvPr/>
        </p:nvSpPr>
        <p:spPr>
          <a:xfrm>
            <a:off x="899592" y="5744296"/>
            <a:ext cx="7696895" cy="709040"/>
          </a:xfrm>
          <a:prstGeom prst="rect">
            <a:avLst/>
          </a:prstGeom>
          <a:noFill/>
          <a:effectLst/>
        </p:spPr>
        <p:txBody>
          <a:bodyPr wrap="square" rtlCol="0">
            <a:spAutoFit/>
          </a:bodyPr>
          <a:lstStyle/>
          <a:p>
            <a:pPr>
              <a:lnSpc>
                <a:spcPts val="2600"/>
              </a:lnSpc>
            </a:pPr>
            <a:r>
              <a:rPr kumimoji="1" lang="ja-JP" altLang="en-US" spc="50" dirty="0">
                <a:latin typeface="+mn-ea"/>
              </a:rPr>
              <a:t>安全装置を無効にしたり、カーテンをカットするといった改造をすると、</a:t>
            </a:r>
            <a:endParaRPr kumimoji="1" lang="en-US" altLang="ja-JP" spc="50" dirty="0">
              <a:latin typeface="+mn-ea"/>
            </a:endParaRPr>
          </a:p>
          <a:p>
            <a:pPr>
              <a:lnSpc>
                <a:spcPts val="2600"/>
              </a:lnSpc>
            </a:pPr>
            <a:r>
              <a:rPr kumimoji="1" lang="ja-JP" altLang="en-US" spc="50" dirty="0">
                <a:latin typeface="+mn-ea"/>
              </a:rPr>
              <a:t>故障や事故の原因となります。</a:t>
            </a:r>
            <a:endParaRPr kumimoji="1" lang="en-US" altLang="ja-JP" dirty="0">
              <a:latin typeface="+mn-ea"/>
            </a:endParaRPr>
          </a:p>
        </p:txBody>
      </p:sp>
      <p:sp>
        <p:nvSpPr>
          <p:cNvPr id="84" name="テキスト ボックス 83">
            <a:extLst>
              <a:ext uri="{FF2B5EF4-FFF2-40B4-BE49-F238E27FC236}">
                <a16:creationId xmlns:a16="http://schemas.microsoft.com/office/drawing/2014/main" id="{978D01AD-D2CB-F3CF-26EE-62D8BBA8FAC8}"/>
              </a:ext>
            </a:extLst>
          </p:cNvPr>
          <p:cNvSpPr txBox="1"/>
          <p:nvPr/>
        </p:nvSpPr>
        <p:spPr>
          <a:xfrm>
            <a:off x="143848" y="3676006"/>
            <a:ext cx="2117234" cy="954107"/>
          </a:xfrm>
          <a:prstGeom prst="rect">
            <a:avLst/>
          </a:prstGeom>
          <a:noFill/>
        </p:spPr>
        <p:txBody>
          <a:bodyPr wrap="square" rtlCol="0">
            <a:spAutoFit/>
          </a:bodyPr>
          <a:lstStyle/>
          <a:p>
            <a:pPr algn="r"/>
            <a:r>
              <a:rPr kumimoji="1" lang="ja-JP" altLang="en-US" sz="2800" b="1" dirty="0">
                <a:latin typeface="+mn-ea"/>
              </a:rPr>
              <a:t>安全装置を</a:t>
            </a:r>
            <a:endParaRPr kumimoji="1" lang="en-US" altLang="ja-JP" sz="2800" b="1" dirty="0">
              <a:latin typeface="+mn-ea"/>
            </a:endParaRPr>
          </a:p>
          <a:p>
            <a:pPr algn="r"/>
            <a:r>
              <a:rPr kumimoji="1" lang="ja-JP" altLang="en-US" sz="2800" b="1" dirty="0">
                <a:latin typeface="+mn-ea"/>
              </a:rPr>
              <a:t>無効にする</a:t>
            </a:r>
          </a:p>
        </p:txBody>
      </p:sp>
      <p:sp>
        <p:nvSpPr>
          <p:cNvPr id="85" name="テキスト ボックス 84">
            <a:extLst>
              <a:ext uri="{FF2B5EF4-FFF2-40B4-BE49-F238E27FC236}">
                <a16:creationId xmlns:a16="http://schemas.microsoft.com/office/drawing/2014/main" id="{C474378B-7CB2-4375-CDE1-7EDB327929FA}"/>
              </a:ext>
            </a:extLst>
          </p:cNvPr>
          <p:cNvSpPr txBox="1"/>
          <p:nvPr/>
        </p:nvSpPr>
        <p:spPr>
          <a:xfrm>
            <a:off x="6835645" y="2540763"/>
            <a:ext cx="2014774" cy="954107"/>
          </a:xfrm>
          <a:prstGeom prst="rect">
            <a:avLst/>
          </a:prstGeom>
          <a:noFill/>
        </p:spPr>
        <p:txBody>
          <a:bodyPr wrap="square" rtlCol="0">
            <a:spAutoFit/>
          </a:bodyPr>
          <a:lstStyle/>
          <a:p>
            <a:pPr algn="r"/>
            <a:r>
              <a:rPr kumimoji="1" lang="ja-JP" altLang="en-US" sz="2800" b="1" dirty="0">
                <a:latin typeface="+mn-ea"/>
              </a:rPr>
              <a:t>カーテンを</a:t>
            </a:r>
            <a:endParaRPr kumimoji="1" lang="en-US" altLang="ja-JP" sz="2800" b="1" dirty="0">
              <a:latin typeface="+mn-ea"/>
            </a:endParaRPr>
          </a:p>
          <a:p>
            <a:pPr algn="r"/>
            <a:r>
              <a:rPr kumimoji="1" lang="ja-JP" altLang="en-US" sz="2800" b="1" dirty="0">
                <a:latin typeface="+mn-ea"/>
              </a:rPr>
              <a:t>カットする</a:t>
            </a:r>
          </a:p>
        </p:txBody>
      </p:sp>
      <p:grpSp>
        <p:nvGrpSpPr>
          <p:cNvPr id="15" name="グループ化 14">
            <a:extLst>
              <a:ext uri="{FF2B5EF4-FFF2-40B4-BE49-F238E27FC236}">
                <a16:creationId xmlns:a16="http://schemas.microsoft.com/office/drawing/2014/main" id="{3011AA46-AC7C-EF4E-7C66-75CBE3AC7A31}"/>
              </a:ext>
            </a:extLst>
          </p:cNvPr>
          <p:cNvGrpSpPr/>
          <p:nvPr/>
        </p:nvGrpSpPr>
        <p:grpSpPr>
          <a:xfrm>
            <a:off x="2370673" y="3204516"/>
            <a:ext cx="1962726" cy="1251798"/>
            <a:chOff x="-3722869" y="1969693"/>
            <a:chExt cx="3015952" cy="1923530"/>
          </a:xfrm>
        </p:grpSpPr>
        <p:sp>
          <p:nvSpPr>
            <p:cNvPr id="16" name="四角形: 角を丸くする 15">
              <a:extLst>
                <a:ext uri="{FF2B5EF4-FFF2-40B4-BE49-F238E27FC236}">
                  <a16:creationId xmlns:a16="http://schemas.microsoft.com/office/drawing/2014/main" id="{A56A8F25-1A6D-1713-ACA5-C06C587A7FD5}"/>
                </a:ext>
              </a:extLst>
            </p:cNvPr>
            <p:cNvSpPr/>
            <p:nvPr/>
          </p:nvSpPr>
          <p:spPr>
            <a:xfrm>
              <a:off x="-3722869" y="1969693"/>
              <a:ext cx="3015952" cy="1923530"/>
            </a:xfrm>
            <a:prstGeom prst="roundRect">
              <a:avLst>
                <a:gd name="adj" fmla="val 7290"/>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1892D7A5-F8CF-1BBB-C366-47B4FB44A95D}"/>
                </a:ext>
              </a:extLst>
            </p:cNvPr>
            <p:cNvSpPr/>
            <p:nvPr/>
          </p:nvSpPr>
          <p:spPr>
            <a:xfrm>
              <a:off x="-3066604" y="2234266"/>
              <a:ext cx="2088232" cy="1363009"/>
            </a:xfrm>
            <a:prstGeom prst="roundRect">
              <a:avLst>
                <a:gd name="adj" fmla="val 7290"/>
              </a:avLst>
            </a:prstGeom>
            <a:solidFill>
              <a:srgbClr val="0070C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6A354106-FEEF-6623-BC69-3484E30D777F}"/>
                </a:ext>
              </a:extLst>
            </p:cNvPr>
            <p:cNvSpPr/>
            <p:nvPr/>
          </p:nvSpPr>
          <p:spPr>
            <a:xfrm>
              <a:off x="-3530464" y="2370748"/>
              <a:ext cx="192405" cy="1138871"/>
            </a:xfrm>
            <a:prstGeom prst="roundRect">
              <a:avLst>
                <a:gd name="adj" fmla="val 7290"/>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98C753EA-7279-D0AC-87EE-4782C9A43186}"/>
              </a:ext>
            </a:extLst>
          </p:cNvPr>
          <p:cNvGrpSpPr/>
          <p:nvPr/>
        </p:nvGrpSpPr>
        <p:grpSpPr>
          <a:xfrm>
            <a:off x="4824359" y="2354387"/>
            <a:ext cx="2193871" cy="2326200"/>
            <a:chOff x="2100695" y="4625826"/>
            <a:chExt cx="3358284" cy="3560848"/>
          </a:xfrm>
        </p:grpSpPr>
        <p:pic>
          <p:nvPicPr>
            <p:cNvPr id="22" name="図 21" descr="アイコン&#10;&#10;AI 生成コンテンツは誤りを含む可能性があります。">
              <a:extLst>
                <a:ext uri="{FF2B5EF4-FFF2-40B4-BE49-F238E27FC236}">
                  <a16:creationId xmlns:a16="http://schemas.microsoft.com/office/drawing/2014/main" id="{78F6392D-AC39-49F7-9007-47EC5BFA5B8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00696" y="4625826"/>
              <a:ext cx="3358283" cy="3238545"/>
            </a:xfrm>
            <a:prstGeom prst="rect">
              <a:avLst/>
            </a:prstGeom>
          </p:spPr>
        </p:pic>
        <p:sp>
          <p:nvSpPr>
            <p:cNvPr id="23" name="四角形: 1 つの角を切り取る 22">
              <a:extLst>
                <a:ext uri="{FF2B5EF4-FFF2-40B4-BE49-F238E27FC236}">
                  <a16:creationId xmlns:a16="http://schemas.microsoft.com/office/drawing/2014/main" id="{5CCA8F30-4863-8D02-5AA0-9A7FB8E578D9}"/>
                </a:ext>
              </a:extLst>
            </p:cNvPr>
            <p:cNvSpPr/>
            <p:nvPr/>
          </p:nvSpPr>
          <p:spPr>
            <a:xfrm>
              <a:off x="4222083" y="7246797"/>
              <a:ext cx="306243" cy="423294"/>
            </a:xfrm>
            <a:prstGeom prst="snip1Rect">
              <a:avLst>
                <a:gd name="adj" fmla="val 50000"/>
              </a:avLst>
            </a:prstGeom>
            <a:solidFill>
              <a:srgbClr val="FFFF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台形 23">
              <a:extLst>
                <a:ext uri="{FF2B5EF4-FFF2-40B4-BE49-F238E27FC236}">
                  <a16:creationId xmlns:a16="http://schemas.microsoft.com/office/drawing/2014/main" id="{56FF7866-F06F-5B07-62C6-13ABBDF18D55}"/>
                </a:ext>
              </a:extLst>
            </p:cNvPr>
            <p:cNvSpPr/>
            <p:nvPr/>
          </p:nvSpPr>
          <p:spPr>
            <a:xfrm>
              <a:off x="2100695" y="7710418"/>
              <a:ext cx="3263317" cy="476256"/>
            </a:xfrm>
            <a:prstGeom prst="trapezoid">
              <a:avLst>
                <a:gd name="adj" fmla="val 40101"/>
              </a:avLst>
            </a:prstGeom>
            <a:solidFill>
              <a:schemeClr val="bg2"/>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6" name="テキスト ボックス 25">
            <a:extLst>
              <a:ext uri="{FF2B5EF4-FFF2-40B4-BE49-F238E27FC236}">
                <a16:creationId xmlns:a16="http://schemas.microsoft.com/office/drawing/2014/main" id="{5EFAC9F3-A199-4E6C-9761-7376980A7677}"/>
              </a:ext>
            </a:extLst>
          </p:cNvPr>
          <p:cNvSpPr txBox="1"/>
          <p:nvPr/>
        </p:nvSpPr>
        <p:spPr>
          <a:xfrm>
            <a:off x="2713458" y="961564"/>
            <a:ext cx="1322654" cy="523220"/>
          </a:xfrm>
          <a:prstGeom prst="rect">
            <a:avLst/>
          </a:prstGeom>
          <a:noFill/>
          <a:effectLst/>
        </p:spPr>
        <p:txBody>
          <a:bodyPr wrap="square" rtlCol="0">
            <a:spAutoFit/>
          </a:bodyPr>
          <a:lstStyle/>
          <a:p>
            <a:pPr algn="r"/>
            <a:r>
              <a:rPr kumimoji="1" lang="ja-JP" altLang="en-US" sz="2800" b="1" spc="100" dirty="0">
                <a:latin typeface="+mn-ea"/>
              </a:rPr>
              <a:t>改造</a:t>
            </a:r>
          </a:p>
        </p:txBody>
      </p:sp>
      <p:pic>
        <p:nvPicPr>
          <p:cNvPr id="27" name="図 26" descr="クイーン, 部屋 が含まれている画像&#10;&#10;AI 生成コンテンツは誤りを含む可能性があります。">
            <a:extLst>
              <a:ext uri="{FF2B5EF4-FFF2-40B4-BE49-F238E27FC236}">
                <a16:creationId xmlns:a16="http://schemas.microsoft.com/office/drawing/2014/main" id="{A715AE9A-9B4C-07DF-C35E-7C8F591A7D7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75064" y="188640"/>
            <a:ext cx="2193871" cy="2165747"/>
          </a:xfrm>
          <a:prstGeom prst="rect">
            <a:avLst/>
          </a:prstGeom>
        </p:spPr>
      </p:pic>
      <p:sp>
        <p:nvSpPr>
          <p:cNvPr id="28" name="テキスト ボックス 27">
            <a:extLst>
              <a:ext uri="{FF2B5EF4-FFF2-40B4-BE49-F238E27FC236}">
                <a16:creationId xmlns:a16="http://schemas.microsoft.com/office/drawing/2014/main" id="{786A1B19-767C-2564-EF95-D5EDE43DF66D}"/>
              </a:ext>
            </a:extLst>
          </p:cNvPr>
          <p:cNvSpPr txBox="1"/>
          <p:nvPr/>
        </p:nvSpPr>
        <p:spPr>
          <a:xfrm>
            <a:off x="4977538" y="967071"/>
            <a:ext cx="1322654" cy="523220"/>
          </a:xfrm>
          <a:prstGeom prst="rect">
            <a:avLst/>
          </a:prstGeom>
          <a:noFill/>
          <a:effectLst/>
        </p:spPr>
        <p:txBody>
          <a:bodyPr wrap="square" rtlCol="0">
            <a:spAutoFit/>
          </a:bodyPr>
          <a:lstStyle/>
          <a:p>
            <a:r>
              <a:rPr kumimoji="1" lang="ja-JP" altLang="en-US" sz="2800" b="1" spc="100" dirty="0">
                <a:latin typeface="+mn-ea"/>
              </a:rPr>
              <a:t>禁止</a:t>
            </a:r>
          </a:p>
        </p:txBody>
      </p:sp>
      <p:pic>
        <p:nvPicPr>
          <p:cNvPr id="48" name="図 47" descr="アイコン&#10;&#10;AI 生成コンテンツは誤りを含む可能性があります。">
            <a:extLst>
              <a:ext uri="{FF2B5EF4-FFF2-40B4-BE49-F238E27FC236}">
                <a16:creationId xmlns:a16="http://schemas.microsoft.com/office/drawing/2014/main" id="{F2529ACB-50B6-9007-AEE7-133C56DC79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531714" y="3302888"/>
            <a:ext cx="954108" cy="1431161"/>
          </a:xfrm>
          <a:prstGeom prst="rect">
            <a:avLst/>
          </a:prstGeom>
        </p:spPr>
      </p:pic>
      <p:pic>
        <p:nvPicPr>
          <p:cNvPr id="100" name="図 99" descr="アイコン&#10;&#10;AI 生成コンテンツは誤りを含む可能性があります。">
            <a:extLst>
              <a:ext uri="{FF2B5EF4-FFF2-40B4-BE49-F238E27FC236}">
                <a16:creationId xmlns:a16="http://schemas.microsoft.com/office/drawing/2014/main" id="{F4666A6E-2A2C-05FB-5C91-8499365EC74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560000">
            <a:off x="5270740" y="2627400"/>
            <a:ext cx="310206" cy="446574"/>
          </a:xfrm>
          <a:prstGeom prst="rect">
            <a:avLst/>
          </a:prstGeom>
        </p:spPr>
      </p:pic>
      <p:pic>
        <p:nvPicPr>
          <p:cNvPr id="98" name="図 97" descr="アイコン&#10;&#10;AI 生成コンテンツは誤りを含む可能性があります。">
            <a:extLst>
              <a:ext uri="{FF2B5EF4-FFF2-40B4-BE49-F238E27FC236}">
                <a16:creationId xmlns:a16="http://schemas.microsoft.com/office/drawing/2014/main" id="{F81CB190-2388-500F-1E40-F9181CA3E913}"/>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1380000">
            <a:off x="4491560" y="2648591"/>
            <a:ext cx="877975" cy="878904"/>
          </a:xfrm>
          <a:prstGeom prst="rect">
            <a:avLst/>
          </a:prstGeom>
        </p:spPr>
      </p:pic>
      <p:pic>
        <p:nvPicPr>
          <p:cNvPr id="29" name="図 28" descr="アイコン&#10;&#10;AI 生成コンテンツは誤りを含む可能性があります。">
            <a:extLst>
              <a:ext uri="{FF2B5EF4-FFF2-40B4-BE49-F238E27FC236}">
                <a16:creationId xmlns:a16="http://schemas.microsoft.com/office/drawing/2014/main" id="{8CB0AE53-C8F5-6811-0C6C-D7110A92628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560000">
            <a:off x="2741469" y="2853330"/>
            <a:ext cx="310206" cy="446574"/>
          </a:xfrm>
          <a:prstGeom prst="rect">
            <a:avLst/>
          </a:prstGeom>
        </p:spPr>
      </p:pic>
      <p:pic>
        <p:nvPicPr>
          <p:cNvPr id="31" name="図 30" descr="アイコン&#10;&#10;AI 生成コンテンツは誤りを含む可能性があります。">
            <a:extLst>
              <a:ext uri="{FF2B5EF4-FFF2-40B4-BE49-F238E27FC236}">
                <a16:creationId xmlns:a16="http://schemas.microsoft.com/office/drawing/2014/main" id="{A2D2C506-B8D3-5F17-9435-9FD0349B895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1380000">
            <a:off x="1962289" y="2874521"/>
            <a:ext cx="877975" cy="878904"/>
          </a:xfrm>
          <a:prstGeom prst="rect">
            <a:avLst/>
          </a:prstGeom>
        </p:spPr>
      </p:pic>
    </p:spTree>
    <p:extLst>
      <p:ext uri="{BB962C8B-B14F-4D97-AF65-F5344CB8AC3E}">
        <p14:creationId xmlns:p14="http://schemas.microsoft.com/office/powerpoint/2010/main" val="323472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41D2B85-C018-6745-6E89-411AC9CF75B7}"/>
              </a:ext>
            </a:extLst>
          </p:cNvPr>
          <p:cNvSpPr txBox="1"/>
          <p:nvPr/>
        </p:nvSpPr>
        <p:spPr>
          <a:xfrm>
            <a:off x="611560" y="620688"/>
            <a:ext cx="6264696" cy="1116716"/>
          </a:xfrm>
          <a:prstGeom prst="rect">
            <a:avLst/>
          </a:prstGeom>
          <a:noFill/>
        </p:spPr>
        <p:txBody>
          <a:bodyPr wrap="square" rtlCol="0">
            <a:spAutoFit/>
          </a:bodyPr>
          <a:lstStyle/>
          <a:p>
            <a:pPr>
              <a:lnSpc>
                <a:spcPts val="2800"/>
              </a:lnSpc>
            </a:pPr>
            <a:r>
              <a:rPr kumimoji="1" lang="ja-JP" altLang="en-US" sz="2000" spc="100" dirty="0">
                <a:latin typeface="+mn-ea"/>
              </a:rPr>
              <a:t>ボックス型エックス線装置を使用中、</a:t>
            </a:r>
            <a:endParaRPr kumimoji="1" lang="en-US" altLang="ja-JP" sz="2000" spc="100" dirty="0">
              <a:latin typeface="+mn-ea"/>
            </a:endParaRPr>
          </a:p>
          <a:p>
            <a:pPr>
              <a:lnSpc>
                <a:spcPts val="2800"/>
              </a:lnSpc>
            </a:pPr>
            <a:r>
              <a:rPr kumimoji="1" lang="ja-JP" altLang="en-US" sz="2000" spc="100" dirty="0">
                <a:latin typeface="+mn-ea"/>
              </a:rPr>
              <a:t>被ばくしたかもしれないと思ったら</a:t>
            </a:r>
            <a:endParaRPr kumimoji="1" lang="en-US" altLang="ja-JP" sz="2000" spc="100" dirty="0">
              <a:latin typeface="+mn-ea"/>
            </a:endParaRPr>
          </a:p>
          <a:p>
            <a:pPr>
              <a:lnSpc>
                <a:spcPts val="2800"/>
              </a:lnSpc>
            </a:pPr>
            <a:r>
              <a:rPr kumimoji="1" lang="ja-JP" altLang="en-US" sz="2000" spc="100" dirty="0">
                <a:latin typeface="+mn-ea"/>
              </a:rPr>
              <a:t>直ちに、管理責任者に連絡してください。</a:t>
            </a:r>
            <a:endParaRPr kumimoji="1" lang="ja-JP" altLang="en-US" sz="1400" spc="100" dirty="0">
              <a:latin typeface="+mn-ea"/>
            </a:endParaRPr>
          </a:p>
        </p:txBody>
      </p:sp>
      <p:pic>
        <p:nvPicPr>
          <p:cNvPr id="8" name="図 7" descr="抽象, 挿絵 が含まれている画像&#10;&#10;AI 生成コンテンツは誤りを含む可能性があります。">
            <a:extLst>
              <a:ext uri="{FF2B5EF4-FFF2-40B4-BE49-F238E27FC236}">
                <a16:creationId xmlns:a16="http://schemas.microsoft.com/office/drawing/2014/main" id="{F83E4D11-8EF9-E91E-BBCC-92E8BBA2DD7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flipH="1">
            <a:off x="6185635" y="482533"/>
            <a:ext cx="1669274" cy="1814428"/>
          </a:xfrm>
          <a:prstGeom prst="rect">
            <a:avLst/>
          </a:prstGeom>
        </p:spPr>
      </p:pic>
      <p:sp>
        <p:nvSpPr>
          <p:cNvPr id="4" name="テキスト ボックス 3">
            <a:extLst>
              <a:ext uri="{FF2B5EF4-FFF2-40B4-BE49-F238E27FC236}">
                <a16:creationId xmlns:a16="http://schemas.microsoft.com/office/drawing/2014/main" id="{8CA50EA4-2047-4F58-86FD-70CC3FFA2A4F}"/>
              </a:ext>
            </a:extLst>
          </p:cNvPr>
          <p:cNvSpPr txBox="1"/>
          <p:nvPr/>
        </p:nvSpPr>
        <p:spPr>
          <a:xfrm>
            <a:off x="611560" y="1916832"/>
            <a:ext cx="8064896" cy="757643"/>
          </a:xfrm>
          <a:prstGeom prst="rect">
            <a:avLst/>
          </a:prstGeom>
          <a:noFill/>
          <a:effectLst/>
        </p:spPr>
        <p:txBody>
          <a:bodyPr wrap="square" rtlCol="0">
            <a:spAutoFit/>
          </a:bodyPr>
          <a:lstStyle/>
          <a:p>
            <a:pPr>
              <a:lnSpc>
                <a:spcPts val="2800"/>
              </a:lnSpc>
            </a:pPr>
            <a:r>
              <a:rPr kumimoji="1" lang="ja-JP" altLang="en-US" sz="2000" dirty="0">
                <a:latin typeface="+mn-ea"/>
              </a:rPr>
              <a:t>ボックス型エックス線装置の設置や利用については、</a:t>
            </a:r>
            <a:endParaRPr kumimoji="1" lang="en-US" altLang="ja-JP" sz="2000" dirty="0">
              <a:latin typeface="+mn-ea"/>
            </a:endParaRPr>
          </a:p>
          <a:p>
            <a:pPr>
              <a:lnSpc>
                <a:spcPts val="2800"/>
              </a:lnSpc>
            </a:pPr>
            <a:r>
              <a:rPr kumimoji="1" lang="ja-JP" altLang="en-US" sz="2000" dirty="0">
                <a:latin typeface="+mn-ea"/>
              </a:rPr>
              <a:t>装置メーカーの安全に関する注意事項および関連法規</a:t>
            </a:r>
            <a:endParaRPr kumimoji="1" lang="en-US" altLang="ja-JP" sz="2000" dirty="0">
              <a:latin typeface="+mn-ea"/>
            </a:endParaRPr>
          </a:p>
        </p:txBody>
      </p:sp>
      <p:grpSp>
        <p:nvGrpSpPr>
          <p:cNvPr id="6" name="グループ化 5">
            <a:extLst>
              <a:ext uri="{FF2B5EF4-FFF2-40B4-BE49-F238E27FC236}">
                <a16:creationId xmlns:a16="http://schemas.microsoft.com/office/drawing/2014/main" id="{55DC2FDC-C9AB-6904-F039-21A303E70186}"/>
              </a:ext>
            </a:extLst>
          </p:cNvPr>
          <p:cNvGrpSpPr/>
          <p:nvPr/>
        </p:nvGrpSpPr>
        <p:grpSpPr>
          <a:xfrm>
            <a:off x="611560" y="2795663"/>
            <a:ext cx="6480720" cy="561847"/>
            <a:chOff x="792088" y="2269297"/>
            <a:chExt cx="7740352" cy="583639"/>
          </a:xfrm>
        </p:grpSpPr>
        <p:sp>
          <p:nvSpPr>
            <p:cNvPr id="7" name="正方形/長方形 6">
              <a:extLst>
                <a:ext uri="{FF2B5EF4-FFF2-40B4-BE49-F238E27FC236}">
                  <a16:creationId xmlns:a16="http://schemas.microsoft.com/office/drawing/2014/main" id="{A76FF53F-7460-36CB-A803-3E1428829825}"/>
                </a:ext>
              </a:extLst>
            </p:cNvPr>
            <p:cNvSpPr/>
            <p:nvPr/>
          </p:nvSpPr>
          <p:spPr>
            <a:xfrm>
              <a:off x="792088" y="2269297"/>
              <a:ext cx="3131840" cy="58363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800"/>
                </a:lnSpc>
              </a:pPr>
              <a:r>
                <a:rPr kumimoji="1" lang="ja-JP" altLang="en-US" sz="2000" dirty="0">
                  <a:solidFill>
                    <a:sysClr val="windowText" lastClr="000000"/>
                  </a:solidFill>
                </a:rPr>
                <a:t>労働安全衛生法</a:t>
              </a:r>
            </a:p>
          </p:txBody>
        </p:sp>
        <p:sp>
          <p:nvSpPr>
            <p:cNvPr id="9" name="正方形/長方形 8">
              <a:extLst>
                <a:ext uri="{FF2B5EF4-FFF2-40B4-BE49-F238E27FC236}">
                  <a16:creationId xmlns:a16="http://schemas.microsoft.com/office/drawing/2014/main" id="{5E2791E8-BC89-11AF-4823-77774C073099}"/>
                </a:ext>
              </a:extLst>
            </p:cNvPr>
            <p:cNvSpPr/>
            <p:nvPr/>
          </p:nvSpPr>
          <p:spPr>
            <a:xfrm>
              <a:off x="4117769" y="2269297"/>
              <a:ext cx="4414671" cy="583639"/>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800"/>
                </a:lnSpc>
              </a:pPr>
              <a:r>
                <a:rPr kumimoji="1" lang="ja-JP" altLang="en-US" sz="2000" dirty="0">
                  <a:solidFill>
                    <a:sysClr val="windowText" lastClr="000000"/>
                  </a:solidFill>
                </a:rPr>
                <a:t>電離放射線障害防止規則</a:t>
              </a:r>
            </a:p>
          </p:txBody>
        </p:sp>
      </p:grpSp>
      <p:sp>
        <p:nvSpPr>
          <p:cNvPr id="10" name="テキスト ボックス 9">
            <a:extLst>
              <a:ext uri="{FF2B5EF4-FFF2-40B4-BE49-F238E27FC236}">
                <a16:creationId xmlns:a16="http://schemas.microsoft.com/office/drawing/2014/main" id="{CE4BDF9C-0B9A-33D0-1EF7-53BB1657A321}"/>
              </a:ext>
            </a:extLst>
          </p:cNvPr>
          <p:cNvSpPr txBox="1"/>
          <p:nvPr/>
        </p:nvSpPr>
        <p:spPr>
          <a:xfrm>
            <a:off x="646174" y="3500490"/>
            <a:ext cx="5765165" cy="400110"/>
          </a:xfrm>
          <a:prstGeom prst="rect">
            <a:avLst/>
          </a:prstGeom>
          <a:noFill/>
          <a:effectLst/>
        </p:spPr>
        <p:txBody>
          <a:bodyPr wrap="square" rtlCol="0">
            <a:spAutoFit/>
          </a:bodyPr>
          <a:lstStyle/>
          <a:p>
            <a:pPr>
              <a:lnSpc>
                <a:spcPts val="2800"/>
              </a:lnSpc>
            </a:pPr>
            <a:r>
              <a:rPr kumimoji="1" lang="ja-JP" altLang="en-US" sz="2000" dirty="0">
                <a:latin typeface="+mn-ea"/>
              </a:rPr>
              <a:t>を確認のうえ、正しく使用しましょう。</a:t>
            </a:r>
            <a:endParaRPr kumimoji="1" lang="en-US" altLang="ja-JP" sz="2000" dirty="0">
              <a:latin typeface="+mn-ea"/>
            </a:endParaRPr>
          </a:p>
        </p:txBody>
      </p:sp>
      <p:pic>
        <p:nvPicPr>
          <p:cNvPr id="3" name="図 2" descr="QR コード&#10;&#10;AI 生成コンテンツは誤りを含む可能性があります。">
            <a:extLst>
              <a:ext uri="{FF2B5EF4-FFF2-40B4-BE49-F238E27FC236}">
                <a16:creationId xmlns:a16="http://schemas.microsoft.com/office/drawing/2014/main" id="{54BFA090-EC50-834E-F150-2A50298DE2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9624" y="5839709"/>
            <a:ext cx="757643" cy="757643"/>
          </a:xfrm>
          <a:prstGeom prst="rect">
            <a:avLst/>
          </a:prstGeom>
        </p:spPr>
      </p:pic>
      <p:sp>
        <p:nvSpPr>
          <p:cNvPr id="13" name="テキスト ボックス 12">
            <a:extLst>
              <a:ext uri="{FF2B5EF4-FFF2-40B4-BE49-F238E27FC236}">
                <a16:creationId xmlns:a16="http://schemas.microsoft.com/office/drawing/2014/main" id="{514835B0-5D2F-B79C-E656-995020A1D3D2}"/>
              </a:ext>
            </a:extLst>
          </p:cNvPr>
          <p:cNvSpPr txBox="1"/>
          <p:nvPr/>
        </p:nvSpPr>
        <p:spPr>
          <a:xfrm>
            <a:off x="576050" y="5850471"/>
            <a:ext cx="3089678" cy="307777"/>
          </a:xfrm>
          <a:prstGeom prst="rect">
            <a:avLst/>
          </a:prstGeom>
          <a:noFill/>
        </p:spPr>
        <p:txBody>
          <a:bodyPr wrap="square" rtlCol="0">
            <a:spAutoFit/>
          </a:bodyPr>
          <a:lstStyle/>
          <a:p>
            <a:pPr algn="r"/>
            <a:r>
              <a:rPr kumimoji="1" lang="ja-JP" altLang="en-US" sz="1400" dirty="0"/>
              <a:t>電離放射線障害防止対策について</a:t>
            </a:r>
          </a:p>
        </p:txBody>
      </p:sp>
      <p:pic>
        <p:nvPicPr>
          <p:cNvPr id="14" name="図 13">
            <a:extLst>
              <a:ext uri="{FF2B5EF4-FFF2-40B4-BE49-F238E27FC236}">
                <a16:creationId xmlns:a16="http://schemas.microsoft.com/office/drawing/2014/main" id="{2CE7F1BB-D462-21F6-4684-97501069E7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099" y="5153987"/>
            <a:ext cx="1494499" cy="490618"/>
          </a:xfrm>
          <a:prstGeom prst="rect">
            <a:avLst/>
          </a:prstGeom>
        </p:spPr>
      </p:pic>
      <p:sp>
        <p:nvSpPr>
          <p:cNvPr id="2" name="テキスト ボックス 1">
            <a:extLst>
              <a:ext uri="{FF2B5EF4-FFF2-40B4-BE49-F238E27FC236}">
                <a16:creationId xmlns:a16="http://schemas.microsoft.com/office/drawing/2014/main" id="{E47BFAEC-D833-3673-8F52-CAA0712922AA}"/>
              </a:ext>
            </a:extLst>
          </p:cNvPr>
          <p:cNvSpPr txBox="1"/>
          <p:nvPr/>
        </p:nvSpPr>
        <p:spPr>
          <a:xfrm>
            <a:off x="975497" y="6083920"/>
            <a:ext cx="2655502" cy="507831"/>
          </a:xfrm>
          <a:prstGeom prst="rect">
            <a:avLst/>
          </a:prstGeom>
          <a:noFill/>
        </p:spPr>
        <p:txBody>
          <a:bodyPr wrap="square" rtlCol="0">
            <a:spAutoFit/>
          </a:bodyPr>
          <a:lstStyle/>
          <a:p>
            <a:r>
              <a:rPr kumimoji="1" lang="en-US" altLang="ja-JP" sz="900" dirty="0"/>
              <a:t>https://www.mhlw.go.jp/stf/seisakunitsuite/bunya/koyou_roudou/roudoukijun/anzeneisei29/0000186714_00002.html</a:t>
            </a:r>
            <a:endParaRPr kumimoji="1" lang="ja-JP" altLang="en-US" sz="900" dirty="0"/>
          </a:p>
        </p:txBody>
      </p:sp>
      <p:pic>
        <p:nvPicPr>
          <p:cNvPr id="11" name="図 10" descr="QR コード&#10;&#10;AI 生成コンテンツは誤りを含む可能性があります。">
            <a:extLst>
              <a:ext uri="{FF2B5EF4-FFF2-40B4-BE49-F238E27FC236}">
                <a16:creationId xmlns:a16="http://schemas.microsoft.com/office/drawing/2014/main" id="{256D444D-1407-46F4-BA75-B79270E280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0024" y="5834108"/>
            <a:ext cx="757643" cy="757643"/>
          </a:xfrm>
          <a:prstGeom prst="rect">
            <a:avLst/>
          </a:prstGeom>
        </p:spPr>
      </p:pic>
      <p:sp>
        <p:nvSpPr>
          <p:cNvPr id="12" name="テキスト ボックス 11">
            <a:extLst>
              <a:ext uri="{FF2B5EF4-FFF2-40B4-BE49-F238E27FC236}">
                <a16:creationId xmlns:a16="http://schemas.microsoft.com/office/drawing/2014/main" id="{3CC1834C-5F41-C856-D541-112E7031A7DA}"/>
              </a:ext>
            </a:extLst>
          </p:cNvPr>
          <p:cNvSpPr txBox="1"/>
          <p:nvPr/>
        </p:nvSpPr>
        <p:spPr>
          <a:xfrm>
            <a:off x="4708151" y="6083919"/>
            <a:ext cx="2569436" cy="507831"/>
          </a:xfrm>
          <a:prstGeom prst="rect">
            <a:avLst/>
          </a:prstGeom>
          <a:noFill/>
        </p:spPr>
        <p:txBody>
          <a:bodyPr wrap="square" rtlCol="0">
            <a:spAutoFit/>
          </a:bodyPr>
          <a:lstStyle/>
          <a:p>
            <a:r>
              <a:rPr kumimoji="1" lang="en-US" altLang="ja-JP" sz="900" dirty="0"/>
              <a:t>https://www.mhlw.go.jp/stf/seisakunitsuite/bunya/koyou_roudou/roudoukijun/anzen/0000186714_00001.html</a:t>
            </a:r>
            <a:endParaRPr kumimoji="1" lang="ja-JP" altLang="en-US" sz="900" dirty="0"/>
          </a:p>
        </p:txBody>
      </p:sp>
      <p:sp>
        <p:nvSpPr>
          <p:cNvPr id="15" name="テキスト ボックス 14">
            <a:extLst>
              <a:ext uri="{FF2B5EF4-FFF2-40B4-BE49-F238E27FC236}">
                <a16:creationId xmlns:a16="http://schemas.microsoft.com/office/drawing/2014/main" id="{23B335DD-55E3-2485-5882-7EA1F25D80BF}"/>
              </a:ext>
            </a:extLst>
          </p:cNvPr>
          <p:cNvSpPr txBox="1"/>
          <p:nvPr/>
        </p:nvSpPr>
        <p:spPr>
          <a:xfrm>
            <a:off x="4518229" y="5826253"/>
            <a:ext cx="2759358" cy="307777"/>
          </a:xfrm>
          <a:prstGeom prst="rect">
            <a:avLst/>
          </a:prstGeom>
          <a:noFill/>
        </p:spPr>
        <p:txBody>
          <a:bodyPr wrap="square" rtlCol="0">
            <a:spAutoFit/>
          </a:bodyPr>
          <a:lstStyle/>
          <a:p>
            <a:pPr algn="r"/>
            <a:r>
              <a:rPr kumimoji="1" lang="ja-JP" altLang="en-US" sz="1400" dirty="0"/>
              <a:t>教育ツールの視聴・ダウンロード</a:t>
            </a:r>
          </a:p>
        </p:txBody>
      </p:sp>
      <p:cxnSp>
        <p:nvCxnSpPr>
          <p:cNvPr id="18" name="直線コネクタ 17">
            <a:extLst>
              <a:ext uri="{FF2B5EF4-FFF2-40B4-BE49-F238E27FC236}">
                <a16:creationId xmlns:a16="http://schemas.microsoft.com/office/drawing/2014/main" id="{8A3AE02F-E099-B114-4619-186140E05F15}"/>
              </a:ext>
            </a:extLst>
          </p:cNvPr>
          <p:cNvCxnSpPr>
            <a:cxnSpLocks/>
          </p:cNvCxnSpPr>
          <p:nvPr/>
        </p:nvCxnSpPr>
        <p:spPr>
          <a:xfrm>
            <a:off x="611560" y="5670112"/>
            <a:ext cx="7920880"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4251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CFCBEA5-D38A-A714-1D47-0DEDF0A7D29B}"/>
              </a:ext>
            </a:extLst>
          </p:cNvPr>
          <p:cNvSpPr txBox="1"/>
          <p:nvPr/>
        </p:nvSpPr>
        <p:spPr>
          <a:xfrm>
            <a:off x="395536" y="395538"/>
            <a:ext cx="6768752" cy="4119589"/>
          </a:xfrm>
          <a:prstGeom prst="rect">
            <a:avLst/>
          </a:prstGeom>
          <a:noFill/>
        </p:spPr>
        <p:txBody>
          <a:bodyPr wrap="square" rtlCol="0">
            <a:spAutoFit/>
          </a:bodyPr>
          <a:lstStyle/>
          <a:p>
            <a:pPr>
              <a:lnSpc>
                <a:spcPts val="4000"/>
              </a:lnSpc>
            </a:pPr>
            <a:r>
              <a:rPr kumimoji="1" lang="ja-JP" altLang="en-US" sz="2000" dirty="0">
                <a:latin typeface="+mn-ea"/>
              </a:rPr>
              <a:t>この資料は、エックス線及びエックス線装置について</a:t>
            </a:r>
          </a:p>
          <a:p>
            <a:pPr>
              <a:lnSpc>
                <a:spcPts val="4000"/>
              </a:lnSpc>
            </a:pPr>
            <a:r>
              <a:rPr kumimoji="1" lang="ja-JP" altLang="en-US" sz="2000" dirty="0">
                <a:latin typeface="+mn-ea"/>
              </a:rPr>
              <a:t>知識がない方にも、直感的に内容を理解して頂けるよう</a:t>
            </a:r>
          </a:p>
          <a:p>
            <a:pPr>
              <a:lnSpc>
                <a:spcPts val="4000"/>
              </a:lnSpc>
            </a:pPr>
            <a:r>
              <a:rPr kumimoji="1" lang="ja-JP" altLang="en-US" sz="2000" dirty="0">
                <a:latin typeface="+mn-ea"/>
              </a:rPr>
              <a:t>要点を絞り、表現を簡素化しています。</a:t>
            </a:r>
          </a:p>
          <a:p>
            <a:pPr>
              <a:lnSpc>
                <a:spcPts val="4000"/>
              </a:lnSpc>
            </a:pPr>
            <a:r>
              <a:rPr kumimoji="1" lang="ja-JP" altLang="en-US" sz="2000" dirty="0">
                <a:latin typeface="+mn-ea"/>
              </a:rPr>
              <a:t>そのため、あえて詳細な説明は省いております。</a:t>
            </a:r>
          </a:p>
          <a:p>
            <a:pPr>
              <a:lnSpc>
                <a:spcPts val="4000"/>
              </a:lnSpc>
            </a:pPr>
            <a:r>
              <a:rPr kumimoji="1" lang="ja-JP" altLang="en-US" sz="2000" dirty="0">
                <a:latin typeface="+mn-ea"/>
              </a:rPr>
              <a:t>ご承知おきください。</a:t>
            </a:r>
          </a:p>
          <a:p>
            <a:pPr>
              <a:lnSpc>
                <a:spcPts val="4000"/>
              </a:lnSpc>
            </a:pPr>
            <a:r>
              <a:rPr kumimoji="1" lang="ja-JP" altLang="en-US" sz="2000" dirty="0">
                <a:latin typeface="+mn-ea"/>
              </a:rPr>
              <a:t>エックス線について詳しく知りたい方は</a:t>
            </a:r>
            <a:endParaRPr kumimoji="1" lang="en-US" altLang="ja-JP" sz="2000" dirty="0">
              <a:latin typeface="+mn-ea"/>
            </a:endParaRPr>
          </a:p>
          <a:p>
            <a:pPr>
              <a:lnSpc>
                <a:spcPts val="4000"/>
              </a:lnSpc>
            </a:pPr>
            <a:r>
              <a:rPr kumimoji="1" lang="en-US" altLang="ja-JP" sz="2000" b="1" dirty="0">
                <a:latin typeface="+mn-ea"/>
              </a:rPr>
              <a:t>『</a:t>
            </a:r>
            <a:r>
              <a:rPr kumimoji="1" lang="ja-JP" altLang="en-US" sz="2000" b="1" dirty="0">
                <a:latin typeface="+mn-ea"/>
              </a:rPr>
              <a:t>エックス線が人体に与える影響編</a:t>
            </a:r>
            <a:r>
              <a:rPr kumimoji="1" lang="en-US" altLang="ja-JP" sz="2000" b="1" dirty="0">
                <a:latin typeface="+mn-ea"/>
              </a:rPr>
              <a:t>』 </a:t>
            </a:r>
            <a:r>
              <a:rPr kumimoji="1" lang="ja-JP" altLang="en-US" sz="2000" dirty="0">
                <a:latin typeface="+mn-ea"/>
              </a:rPr>
              <a:t>を</a:t>
            </a:r>
            <a:endParaRPr kumimoji="1" lang="en-US" altLang="ja-JP" sz="2000" dirty="0">
              <a:latin typeface="+mn-ea"/>
            </a:endParaRPr>
          </a:p>
          <a:p>
            <a:pPr>
              <a:lnSpc>
                <a:spcPts val="4000"/>
              </a:lnSpc>
            </a:pPr>
            <a:r>
              <a:rPr kumimoji="1" lang="ja-JP" altLang="en-US" sz="2000" dirty="0">
                <a:latin typeface="+mn-ea"/>
              </a:rPr>
              <a:t>ご覧ください。</a:t>
            </a:r>
          </a:p>
        </p:txBody>
      </p:sp>
      <p:grpSp>
        <p:nvGrpSpPr>
          <p:cNvPr id="4" name="グループ化 3">
            <a:extLst>
              <a:ext uri="{FF2B5EF4-FFF2-40B4-BE49-F238E27FC236}">
                <a16:creationId xmlns:a16="http://schemas.microsoft.com/office/drawing/2014/main" id="{99DD3707-6FA5-C2E5-1E09-8170E6E8D240}"/>
              </a:ext>
            </a:extLst>
          </p:cNvPr>
          <p:cNvGrpSpPr/>
          <p:nvPr/>
        </p:nvGrpSpPr>
        <p:grpSpPr>
          <a:xfrm>
            <a:off x="5289415" y="3551542"/>
            <a:ext cx="3442134" cy="2910920"/>
            <a:chOff x="3773653" y="2780928"/>
            <a:chExt cx="4326739" cy="3659007"/>
          </a:xfrm>
        </p:grpSpPr>
        <p:pic>
          <p:nvPicPr>
            <p:cNvPr id="5" name="図 4" descr="ロゴ が含まれている画像&#10;&#10;AI 生成コンテンツは誤りを含む可能性があります。">
              <a:extLst>
                <a:ext uri="{FF2B5EF4-FFF2-40B4-BE49-F238E27FC236}">
                  <a16:creationId xmlns:a16="http://schemas.microsoft.com/office/drawing/2014/main" id="{3543CBB7-3C36-CD27-EE49-C1C5C436B3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3653" y="2780928"/>
              <a:ext cx="4326739" cy="3240942"/>
            </a:xfrm>
            <a:prstGeom prst="rect">
              <a:avLst/>
            </a:prstGeom>
            <a:effectLst>
              <a:outerShdw blurRad="63500" sx="102000" sy="102000" algn="ctr" rotWithShape="0">
                <a:prstClr val="black">
                  <a:alpha val="40000"/>
                </a:prstClr>
              </a:outerShdw>
            </a:effectLst>
          </p:spPr>
        </p:pic>
        <p:pic>
          <p:nvPicPr>
            <p:cNvPr id="15" name="図 14" descr="アイコン&#10;&#10;AI 生成コンテンツは誤りを含む可能性があります。">
              <a:extLst>
                <a:ext uri="{FF2B5EF4-FFF2-40B4-BE49-F238E27FC236}">
                  <a16:creationId xmlns:a16="http://schemas.microsoft.com/office/drawing/2014/main" id="{0EFE6187-9828-AECF-2B0A-14F985F2F6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581965" y="5247219"/>
              <a:ext cx="1290228" cy="1192716"/>
            </a:xfrm>
            <a:prstGeom prst="rect">
              <a:avLst/>
            </a:prstGeom>
          </p:spPr>
        </p:pic>
      </p:grpSp>
    </p:spTree>
    <p:extLst>
      <p:ext uri="{BB962C8B-B14F-4D97-AF65-F5344CB8AC3E}">
        <p14:creationId xmlns:p14="http://schemas.microsoft.com/office/powerpoint/2010/main" val="85952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0060DB-466C-57FC-FE42-FB796F58D65C}"/>
              </a:ext>
            </a:extLst>
          </p:cNvPr>
          <p:cNvSpPr/>
          <p:nvPr/>
        </p:nvSpPr>
        <p:spPr>
          <a:xfrm>
            <a:off x="4705105" y="1263249"/>
            <a:ext cx="4217290" cy="41638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AC8E2821-A8C9-1CA0-2DF3-9348B6174E08}"/>
              </a:ext>
            </a:extLst>
          </p:cNvPr>
          <p:cNvSpPr/>
          <p:nvPr/>
        </p:nvSpPr>
        <p:spPr>
          <a:xfrm>
            <a:off x="221605" y="1255354"/>
            <a:ext cx="4217290" cy="41638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3CE88A5-B321-C003-0184-A0334DB74B74}"/>
              </a:ext>
            </a:extLst>
          </p:cNvPr>
          <p:cNvSpPr txBox="1"/>
          <p:nvPr/>
        </p:nvSpPr>
        <p:spPr>
          <a:xfrm>
            <a:off x="1376775" y="171076"/>
            <a:ext cx="6390450" cy="400110"/>
          </a:xfrm>
          <a:prstGeom prst="rect">
            <a:avLst/>
          </a:prstGeom>
          <a:noFill/>
          <a:effectLst/>
        </p:spPr>
        <p:txBody>
          <a:bodyPr wrap="square" rtlCol="0">
            <a:spAutoFit/>
          </a:bodyPr>
          <a:lstStyle/>
          <a:p>
            <a:pPr algn="ctr"/>
            <a:r>
              <a:rPr kumimoji="1" lang="ja-JP" altLang="en-US" sz="2000" b="1" spc="100" dirty="0">
                <a:latin typeface="+mn-ea"/>
              </a:rPr>
              <a:t>エックス線装置の種類</a:t>
            </a:r>
          </a:p>
        </p:txBody>
      </p:sp>
      <p:sp>
        <p:nvSpPr>
          <p:cNvPr id="14" name="テキスト ボックス 13">
            <a:extLst>
              <a:ext uri="{FF2B5EF4-FFF2-40B4-BE49-F238E27FC236}">
                <a16:creationId xmlns:a16="http://schemas.microsoft.com/office/drawing/2014/main" id="{4305059A-F41B-4C35-5D99-30AD437BB6FB}"/>
              </a:ext>
            </a:extLst>
          </p:cNvPr>
          <p:cNvSpPr txBox="1"/>
          <p:nvPr/>
        </p:nvSpPr>
        <p:spPr>
          <a:xfrm>
            <a:off x="35496" y="5744296"/>
            <a:ext cx="9036496" cy="709040"/>
          </a:xfrm>
          <a:prstGeom prst="rect">
            <a:avLst/>
          </a:prstGeom>
          <a:noFill/>
          <a:effectLst/>
        </p:spPr>
        <p:txBody>
          <a:bodyPr wrap="square" rtlCol="0">
            <a:spAutoFit/>
          </a:bodyPr>
          <a:lstStyle/>
          <a:p>
            <a:pPr>
              <a:lnSpc>
                <a:spcPts val="2600"/>
              </a:lnSpc>
            </a:pPr>
            <a:r>
              <a:rPr kumimoji="1" lang="ja-JP" altLang="en-US" spc="-100" dirty="0">
                <a:latin typeface="+mn-ea"/>
              </a:rPr>
              <a:t>エックス線装置は、大きく</a:t>
            </a:r>
            <a:r>
              <a:rPr kumimoji="1" lang="en-US" altLang="ja-JP" spc="-100" dirty="0">
                <a:latin typeface="+mn-ea"/>
              </a:rPr>
              <a:t>2</a:t>
            </a:r>
            <a:r>
              <a:rPr kumimoji="1" lang="ja-JP" altLang="en-US" spc="-100" dirty="0">
                <a:latin typeface="+mn-ea"/>
              </a:rPr>
              <a:t>つに分類できます。周囲が管理区域になる装置と、周囲が管理区域</a:t>
            </a:r>
            <a:endParaRPr kumimoji="1" lang="en-US" altLang="ja-JP" spc="-100" dirty="0">
              <a:latin typeface="+mn-ea"/>
            </a:endParaRPr>
          </a:p>
          <a:p>
            <a:pPr>
              <a:lnSpc>
                <a:spcPts val="2600"/>
              </a:lnSpc>
            </a:pPr>
            <a:r>
              <a:rPr kumimoji="1" lang="ja-JP" altLang="en-US" dirty="0">
                <a:latin typeface="+mn-ea"/>
              </a:rPr>
              <a:t>にならない装置です。前者は特別教育・作業主任者の選出が必要ですが、後者は不要です。</a:t>
            </a:r>
            <a:endParaRPr kumimoji="1" lang="en-US" altLang="ja-JP" dirty="0">
              <a:latin typeface="+mn-ea"/>
            </a:endParaRPr>
          </a:p>
        </p:txBody>
      </p:sp>
      <p:pic>
        <p:nvPicPr>
          <p:cNvPr id="32" name="図 31" descr="テキスト&#10;&#10;AI 生成コンテンツは誤りを含む可能性があります。">
            <a:extLst>
              <a:ext uri="{FF2B5EF4-FFF2-40B4-BE49-F238E27FC236}">
                <a16:creationId xmlns:a16="http://schemas.microsoft.com/office/drawing/2014/main" id="{01F50D71-1226-3BB9-AE0D-1930EDE81B9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376775" y="3831154"/>
            <a:ext cx="923433" cy="1139382"/>
          </a:xfrm>
          <a:prstGeom prst="rect">
            <a:avLst/>
          </a:prstGeom>
        </p:spPr>
      </p:pic>
      <p:pic>
        <p:nvPicPr>
          <p:cNvPr id="33" name="図 32">
            <a:extLst>
              <a:ext uri="{FF2B5EF4-FFF2-40B4-BE49-F238E27FC236}">
                <a16:creationId xmlns:a16="http://schemas.microsoft.com/office/drawing/2014/main" id="{1F1E7471-F077-08A3-0A85-A374DB8B805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092313" y="1485541"/>
            <a:ext cx="834114" cy="1204545"/>
          </a:xfrm>
          <a:prstGeom prst="rect">
            <a:avLst/>
          </a:prstGeom>
        </p:spPr>
      </p:pic>
      <p:sp>
        <p:nvSpPr>
          <p:cNvPr id="37" name="テキスト ボックス 36">
            <a:extLst>
              <a:ext uri="{FF2B5EF4-FFF2-40B4-BE49-F238E27FC236}">
                <a16:creationId xmlns:a16="http://schemas.microsoft.com/office/drawing/2014/main" id="{494A4FA6-E69C-DF5A-30D4-E3FC14DD4EFA}"/>
              </a:ext>
            </a:extLst>
          </p:cNvPr>
          <p:cNvSpPr txBox="1"/>
          <p:nvPr/>
        </p:nvSpPr>
        <p:spPr>
          <a:xfrm>
            <a:off x="6059532" y="2690086"/>
            <a:ext cx="1412395" cy="307777"/>
          </a:xfrm>
          <a:prstGeom prst="rect">
            <a:avLst/>
          </a:prstGeom>
          <a:noFill/>
        </p:spPr>
        <p:txBody>
          <a:bodyPr wrap="square" rtlCol="0">
            <a:spAutoFit/>
          </a:bodyPr>
          <a:lstStyle/>
          <a:p>
            <a:pPr algn="ctr"/>
            <a:r>
              <a:rPr kumimoji="1" lang="ja-JP" altLang="en-US" sz="1400" b="1" dirty="0">
                <a:latin typeface="+mn-ea"/>
              </a:rPr>
              <a:t>ボックス型</a:t>
            </a:r>
          </a:p>
        </p:txBody>
      </p:sp>
      <p:sp>
        <p:nvSpPr>
          <p:cNvPr id="38" name="テキスト ボックス 37">
            <a:extLst>
              <a:ext uri="{FF2B5EF4-FFF2-40B4-BE49-F238E27FC236}">
                <a16:creationId xmlns:a16="http://schemas.microsoft.com/office/drawing/2014/main" id="{82CABB14-CE4C-7A64-AE48-0A4D8ADB429B}"/>
              </a:ext>
            </a:extLst>
          </p:cNvPr>
          <p:cNvSpPr txBox="1"/>
          <p:nvPr/>
        </p:nvSpPr>
        <p:spPr>
          <a:xfrm>
            <a:off x="4705104" y="4193667"/>
            <a:ext cx="4187375" cy="523220"/>
          </a:xfrm>
          <a:prstGeom prst="rect">
            <a:avLst/>
          </a:prstGeom>
          <a:noFill/>
        </p:spPr>
        <p:txBody>
          <a:bodyPr wrap="square" rtlCol="0">
            <a:spAutoFit/>
          </a:bodyPr>
          <a:lstStyle/>
          <a:p>
            <a:pPr algn="ctr"/>
            <a:r>
              <a:rPr kumimoji="1" lang="ja-JP" altLang="en-US" sz="1400" b="1" dirty="0">
                <a:latin typeface="+mn-ea"/>
              </a:rPr>
              <a:t>ハンドヘルド型</a:t>
            </a:r>
            <a:r>
              <a:rPr kumimoji="1" lang="en-US" altLang="ja-JP" sz="1400" b="1" baseline="30000" dirty="0">
                <a:latin typeface="+mn-ea"/>
              </a:rPr>
              <a:t>※</a:t>
            </a:r>
          </a:p>
          <a:p>
            <a:pPr algn="ctr"/>
            <a:r>
              <a:rPr kumimoji="1" lang="en-US" altLang="ja-JP" sz="1400" b="1" dirty="0">
                <a:latin typeface="+mn-ea"/>
              </a:rPr>
              <a:t>(</a:t>
            </a:r>
            <a:r>
              <a:rPr kumimoji="1" lang="ja-JP" altLang="en-US" sz="1400" b="1" dirty="0">
                <a:latin typeface="+mn-ea"/>
              </a:rPr>
              <a:t>蛍光エックス線検査装置など</a:t>
            </a:r>
            <a:r>
              <a:rPr kumimoji="1" lang="en-US" altLang="ja-JP" sz="1400" b="1" dirty="0">
                <a:latin typeface="+mn-ea"/>
              </a:rPr>
              <a:t>)</a:t>
            </a:r>
            <a:endParaRPr kumimoji="1" lang="ja-JP" altLang="en-US" sz="1400" b="1" dirty="0">
              <a:latin typeface="+mn-ea"/>
            </a:endParaRPr>
          </a:p>
        </p:txBody>
      </p:sp>
      <p:sp>
        <p:nvSpPr>
          <p:cNvPr id="39" name="テキスト ボックス 38">
            <a:extLst>
              <a:ext uri="{FF2B5EF4-FFF2-40B4-BE49-F238E27FC236}">
                <a16:creationId xmlns:a16="http://schemas.microsoft.com/office/drawing/2014/main" id="{AE80CA6B-9DD6-FF61-E27A-ADD7496EF78E}"/>
              </a:ext>
            </a:extLst>
          </p:cNvPr>
          <p:cNvSpPr txBox="1"/>
          <p:nvPr/>
        </p:nvSpPr>
        <p:spPr>
          <a:xfrm>
            <a:off x="1907704" y="4993431"/>
            <a:ext cx="1025782" cy="307777"/>
          </a:xfrm>
          <a:prstGeom prst="rect">
            <a:avLst/>
          </a:prstGeom>
          <a:noFill/>
        </p:spPr>
        <p:txBody>
          <a:bodyPr wrap="square" rtlCol="0">
            <a:spAutoFit/>
          </a:bodyPr>
          <a:lstStyle/>
          <a:p>
            <a:pPr algn="ctr"/>
            <a:r>
              <a:rPr kumimoji="1" lang="ja-JP" altLang="en-US" sz="1400" b="1" dirty="0"/>
              <a:t>可搬型</a:t>
            </a:r>
          </a:p>
        </p:txBody>
      </p:sp>
      <p:pic>
        <p:nvPicPr>
          <p:cNvPr id="47" name="図 46" descr="黒い背景と白い文字のロゴ&#10;&#10;AI 生成コンテンツは誤りを含む可能性があります。">
            <a:extLst>
              <a:ext uri="{FF2B5EF4-FFF2-40B4-BE49-F238E27FC236}">
                <a16:creationId xmlns:a16="http://schemas.microsoft.com/office/drawing/2014/main" id="{050542B5-01FD-F6E4-D8D1-C26CF744532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947965" y="3281726"/>
            <a:ext cx="617703" cy="700095"/>
          </a:xfrm>
          <a:prstGeom prst="rect">
            <a:avLst/>
          </a:prstGeom>
        </p:spPr>
      </p:pic>
      <p:sp>
        <p:nvSpPr>
          <p:cNvPr id="18" name="テキスト ボックス 17">
            <a:extLst>
              <a:ext uri="{FF2B5EF4-FFF2-40B4-BE49-F238E27FC236}">
                <a16:creationId xmlns:a16="http://schemas.microsoft.com/office/drawing/2014/main" id="{786F3BC5-9B28-414D-A1EC-56A8060BC4D9}"/>
              </a:ext>
            </a:extLst>
          </p:cNvPr>
          <p:cNvSpPr txBox="1"/>
          <p:nvPr/>
        </p:nvSpPr>
        <p:spPr>
          <a:xfrm>
            <a:off x="530384" y="783444"/>
            <a:ext cx="3609568" cy="307777"/>
          </a:xfrm>
          <a:prstGeom prst="rect">
            <a:avLst/>
          </a:prstGeom>
          <a:noFill/>
        </p:spPr>
        <p:txBody>
          <a:bodyPr wrap="square" rtlCol="0">
            <a:spAutoFit/>
          </a:bodyPr>
          <a:lstStyle/>
          <a:p>
            <a:pPr algn="ctr"/>
            <a:r>
              <a:rPr kumimoji="1" lang="ja-JP" altLang="en-US" sz="1400" b="1" dirty="0">
                <a:solidFill>
                  <a:srgbClr val="FF0000"/>
                </a:solidFill>
                <a:latin typeface="+mn-ea"/>
              </a:rPr>
              <a:t>周囲が管理区域になる装置</a:t>
            </a:r>
            <a:r>
              <a:rPr kumimoji="1" lang="ja-JP" altLang="en-US" sz="1400" b="1" dirty="0">
                <a:latin typeface="+mn-ea"/>
              </a:rPr>
              <a:t>を使用する場合</a:t>
            </a:r>
            <a:endParaRPr kumimoji="1" lang="en-US" altLang="ja-JP" sz="1400" b="1" dirty="0">
              <a:latin typeface="+mn-ea"/>
            </a:endParaRPr>
          </a:p>
        </p:txBody>
      </p:sp>
      <p:sp>
        <p:nvSpPr>
          <p:cNvPr id="5" name="テキスト ボックス 4">
            <a:extLst>
              <a:ext uri="{FF2B5EF4-FFF2-40B4-BE49-F238E27FC236}">
                <a16:creationId xmlns:a16="http://schemas.microsoft.com/office/drawing/2014/main" id="{E62DC7DC-5BB5-D6AE-45C3-211972880698}"/>
              </a:ext>
            </a:extLst>
          </p:cNvPr>
          <p:cNvSpPr txBox="1"/>
          <p:nvPr/>
        </p:nvSpPr>
        <p:spPr>
          <a:xfrm>
            <a:off x="4765413" y="782268"/>
            <a:ext cx="4127067" cy="307777"/>
          </a:xfrm>
          <a:prstGeom prst="rect">
            <a:avLst/>
          </a:prstGeom>
          <a:noFill/>
        </p:spPr>
        <p:txBody>
          <a:bodyPr wrap="square" rtlCol="0">
            <a:spAutoFit/>
          </a:bodyPr>
          <a:lstStyle/>
          <a:p>
            <a:pPr algn="ctr"/>
            <a:r>
              <a:rPr kumimoji="1" lang="ja-JP" altLang="en-US" sz="1400" b="1" dirty="0">
                <a:solidFill>
                  <a:srgbClr val="FF0000"/>
                </a:solidFill>
                <a:latin typeface="+mn-ea"/>
              </a:rPr>
              <a:t>周囲が管理区域にならない装置</a:t>
            </a:r>
            <a:r>
              <a:rPr kumimoji="1" lang="ja-JP" altLang="en-US" sz="1400" b="1" dirty="0">
                <a:latin typeface="+mn-ea"/>
              </a:rPr>
              <a:t>を使用する場合</a:t>
            </a:r>
            <a:endParaRPr kumimoji="1" lang="en-US" altLang="ja-JP" sz="1400" b="1" dirty="0">
              <a:latin typeface="+mn-ea"/>
            </a:endParaRPr>
          </a:p>
        </p:txBody>
      </p:sp>
      <p:sp>
        <p:nvSpPr>
          <p:cNvPr id="7" name="四角形: 角を丸くする 6">
            <a:extLst>
              <a:ext uri="{FF2B5EF4-FFF2-40B4-BE49-F238E27FC236}">
                <a16:creationId xmlns:a16="http://schemas.microsoft.com/office/drawing/2014/main" id="{D6911242-CE5A-170C-F243-CB9B45355630}"/>
              </a:ext>
            </a:extLst>
          </p:cNvPr>
          <p:cNvSpPr/>
          <p:nvPr/>
        </p:nvSpPr>
        <p:spPr>
          <a:xfrm>
            <a:off x="402112" y="1087450"/>
            <a:ext cx="3856277" cy="319748"/>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特別教育・作業主任者の選出</a:t>
            </a:r>
            <a:r>
              <a:rPr kumimoji="1" lang="ja-JP" altLang="en-US" sz="1400" b="1" dirty="0">
                <a:solidFill>
                  <a:srgbClr val="FFFF00"/>
                </a:solidFill>
              </a:rPr>
              <a:t>必要</a:t>
            </a:r>
          </a:p>
        </p:txBody>
      </p:sp>
      <p:sp>
        <p:nvSpPr>
          <p:cNvPr id="11" name="四角形: 角を丸くする 10">
            <a:extLst>
              <a:ext uri="{FF2B5EF4-FFF2-40B4-BE49-F238E27FC236}">
                <a16:creationId xmlns:a16="http://schemas.microsoft.com/office/drawing/2014/main" id="{FE1ECE04-A1B2-1200-F24D-A2B8047645A6}"/>
              </a:ext>
            </a:extLst>
          </p:cNvPr>
          <p:cNvSpPr/>
          <p:nvPr/>
        </p:nvSpPr>
        <p:spPr>
          <a:xfrm>
            <a:off x="4885612" y="1087450"/>
            <a:ext cx="3856277" cy="319748"/>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特別教育・作業主任者の選出</a:t>
            </a:r>
            <a:r>
              <a:rPr kumimoji="1" lang="ja-JP" altLang="en-US" sz="1400" b="1" dirty="0">
                <a:solidFill>
                  <a:srgbClr val="FFFF00"/>
                </a:solidFill>
              </a:rPr>
              <a:t>不要</a:t>
            </a:r>
          </a:p>
        </p:txBody>
      </p:sp>
      <p:pic>
        <p:nvPicPr>
          <p:cNvPr id="16" name="図 15" descr="白黒の写真にテキストが書いてある｜｜｜ｐ&#10;&#10;AI 生成コンテンツは誤りを含む可能性があります。">
            <a:extLst>
              <a:ext uri="{FF2B5EF4-FFF2-40B4-BE49-F238E27FC236}">
                <a16:creationId xmlns:a16="http://schemas.microsoft.com/office/drawing/2014/main" id="{FAFF635B-2FD9-B61D-361E-843FB08B53B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256816" y="1772121"/>
            <a:ext cx="1273031" cy="690666"/>
          </a:xfrm>
          <a:prstGeom prst="rect">
            <a:avLst/>
          </a:prstGeom>
        </p:spPr>
      </p:pic>
      <p:sp>
        <p:nvSpPr>
          <p:cNvPr id="36" name="テキスト ボックス 35">
            <a:extLst>
              <a:ext uri="{FF2B5EF4-FFF2-40B4-BE49-F238E27FC236}">
                <a16:creationId xmlns:a16="http://schemas.microsoft.com/office/drawing/2014/main" id="{E8B21EE1-24E4-CDE6-E34A-2C26DD50A86A}"/>
              </a:ext>
            </a:extLst>
          </p:cNvPr>
          <p:cNvSpPr txBox="1"/>
          <p:nvPr/>
        </p:nvSpPr>
        <p:spPr>
          <a:xfrm>
            <a:off x="466341" y="3265239"/>
            <a:ext cx="3745619" cy="307777"/>
          </a:xfrm>
          <a:prstGeom prst="rect">
            <a:avLst/>
          </a:prstGeom>
          <a:noFill/>
        </p:spPr>
        <p:txBody>
          <a:bodyPr wrap="square" rtlCol="0">
            <a:spAutoFit/>
          </a:bodyPr>
          <a:lstStyle/>
          <a:p>
            <a:pPr algn="ctr"/>
            <a:r>
              <a:rPr kumimoji="1" lang="ja-JP" altLang="en-US" sz="1400" b="1" dirty="0">
                <a:latin typeface="+mn-ea"/>
              </a:rPr>
              <a:t>遮へい構造の専用検査室で実施する構造</a:t>
            </a:r>
          </a:p>
        </p:txBody>
      </p:sp>
      <p:pic>
        <p:nvPicPr>
          <p:cNvPr id="42" name="図 41" descr="アプリケーション が含まれている画像&#10;&#10;AI 生成コンテンツは誤りを含む可能性があります。">
            <a:extLst>
              <a:ext uri="{FF2B5EF4-FFF2-40B4-BE49-F238E27FC236}">
                <a16:creationId xmlns:a16="http://schemas.microsoft.com/office/drawing/2014/main" id="{42C790EC-6F18-CC6E-8988-BF26ED9941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05318" y="4176889"/>
            <a:ext cx="732589" cy="732589"/>
          </a:xfrm>
          <a:prstGeom prst="rect">
            <a:avLst/>
          </a:prstGeom>
        </p:spPr>
      </p:pic>
      <p:pic>
        <p:nvPicPr>
          <p:cNvPr id="8" name="図 7" descr="屋内, 座る, スーツケース, 暗い が含まれている画像&#10;&#10;AI 生成コンテンツは誤りを含む可能性があります。">
            <a:extLst>
              <a:ext uri="{FF2B5EF4-FFF2-40B4-BE49-F238E27FC236}">
                <a16:creationId xmlns:a16="http://schemas.microsoft.com/office/drawing/2014/main" id="{8C69DD85-3871-C86E-45CB-1E933D0A0C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59532" y="3212976"/>
            <a:ext cx="617703" cy="926555"/>
          </a:xfrm>
          <a:prstGeom prst="rect">
            <a:avLst/>
          </a:prstGeom>
        </p:spPr>
      </p:pic>
      <p:sp>
        <p:nvSpPr>
          <p:cNvPr id="13" name="テキスト ボックス 12">
            <a:extLst>
              <a:ext uri="{FF2B5EF4-FFF2-40B4-BE49-F238E27FC236}">
                <a16:creationId xmlns:a16="http://schemas.microsoft.com/office/drawing/2014/main" id="{0121FBB4-5EFD-DE05-EAA1-17307DCE9C12}"/>
              </a:ext>
            </a:extLst>
          </p:cNvPr>
          <p:cNvSpPr txBox="1"/>
          <p:nvPr/>
        </p:nvSpPr>
        <p:spPr>
          <a:xfrm>
            <a:off x="4788025" y="4725144"/>
            <a:ext cx="4104455" cy="600164"/>
          </a:xfrm>
          <a:prstGeom prst="rect">
            <a:avLst/>
          </a:prstGeom>
          <a:noFill/>
        </p:spPr>
        <p:txBody>
          <a:bodyPr wrap="square" rtlCol="0">
            <a:spAutoFit/>
          </a:bodyPr>
          <a:lstStyle/>
          <a:p>
            <a:r>
              <a:rPr kumimoji="1" lang="en-US" altLang="ja-JP" sz="1100" dirty="0">
                <a:latin typeface="+mn-ea"/>
              </a:rPr>
              <a:t>※</a:t>
            </a:r>
            <a:r>
              <a:rPr kumimoji="1" lang="ja-JP" altLang="en-US" sz="1100" dirty="0">
                <a:latin typeface="+mn-ea"/>
              </a:rPr>
              <a:t>ハンドヘルド型でも、使用方法・頻度によっては、ビーム射出域を管理区域として扱う場合も考えられるため、不明の場合は所轄の労働基準監督署にご相談ください。</a:t>
            </a:r>
          </a:p>
        </p:txBody>
      </p:sp>
      <p:pic>
        <p:nvPicPr>
          <p:cNvPr id="17" name="図 16">
            <a:extLst>
              <a:ext uri="{FF2B5EF4-FFF2-40B4-BE49-F238E27FC236}">
                <a16:creationId xmlns:a16="http://schemas.microsoft.com/office/drawing/2014/main" id="{97C101D0-96C3-1DCE-6C33-917053D346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59532" y="1551621"/>
            <a:ext cx="1111397" cy="1111397"/>
          </a:xfrm>
          <a:prstGeom prst="rect">
            <a:avLst/>
          </a:prstGeom>
        </p:spPr>
      </p:pic>
      <p:pic>
        <p:nvPicPr>
          <p:cNvPr id="9" name="図 8" descr="テキスト&#10;&#10;AI 生成コンテンツは誤りを含む可能性があります。">
            <a:extLst>
              <a:ext uri="{FF2B5EF4-FFF2-40B4-BE49-F238E27FC236}">
                <a16:creationId xmlns:a16="http://schemas.microsoft.com/office/drawing/2014/main" id="{6FD9EFCA-9500-BAA4-0C91-1055EE40C66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76775" y="1562978"/>
            <a:ext cx="1736565" cy="1736565"/>
          </a:xfrm>
          <a:prstGeom prst="rect">
            <a:avLst/>
          </a:prstGeom>
        </p:spPr>
      </p:pic>
    </p:spTree>
    <p:extLst>
      <p:ext uri="{BB962C8B-B14F-4D97-AF65-F5344CB8AC3E}">
        <p14:creationId xmlns:p14="http://schemas.microsoft.com/office/powerpoint/2010/main" val="2148693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37BFB29-AB7E-1217-22BD-92575B550704}"/>
              </a:ext>
            </a:extLst>
          </p:cNvPr>
          <p:cNvSpPr txBox="1"/>
          <p:nvPr/>
        </p:nvSpPr>
        <p:spPr>
          <a:xfrm>
            <a:off x="356978" y="938606"/>
            <a:ext cx="8555127" cy="567015"/>
          </a:xfrm>
          <a:prstGeom prst="rect">
            <a:avLst/>
          </a:prstGeom>
          <a:noFill/>
        </p:spPr>
        <p:txBody>
          <a:bodyPr wrap="square" rtlCol="0">
            <a:spAutoFit/>
          </a:bodyPr>
          <a:lstStyle/>
          <a:p>
            <a:pPr>
              <a:lnSpc>
                <a:spcPts val="2000"/>
              </a:lnSpc>
            </a:pPr>
            <a:r>
              <a:rPr kumimoji="1" lang="ja-JP" altLang="en-US" sz="1400" dirty="0">
                <a:latin typeface="BIZ UDPゴシック" panose="020B0400000000000000" pitchFamily="50" charset="-128"/>
                <a:ea typeface="BIZ UDPゴシック" panose="020B0400000000000000" pitchFamily="50" charset="-128"/>
              </a:rPr>
              <a:t>エックス線を発生させるシステムが、装置内のエックス線を遮へいするボックスの中に設置された機器です。</a:t>
            </a:r>
            <a:endParaRPr kumimoji="1" lang="en-US" altLang="ja-JP" sz="1400" dirty="0">
              <a:latin typeface="BIZ UDPゴシック" panose="020B0400000000000000" pitchFamily="50" charset="-128"/>
              <a:ea typeface="BIZ UDPゴシック" panose="020B0400000000000000" pitchFamily="50" charset="-128"/>
            </a:endParaRPr>
          </a:p>
          <a:p>
            <a:pPr>
              <a:lnSpc>
                <a:spcPts val="2000"/>
              </a:lnSpc>
            </a:pPr>
            <a:r>
              <a:rPr kumimoji="1" lang="ja-JP" altLang="en-US" sz="1400" dirty="0">
                <a:latin typeface="BIZ UDPゴシック" panose="020B0400000000000000" pitchFamily="50" charset="-128"/>
                <a:ea typeface="BIZ UDPゴシック" panose="020B0400000000000000" pitchFamily="50" charset="-128"/>
              </a:rPr>
              <a:t>構造的にも、被ばく防止の観点からも、安心して使用できます。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B6D13434-5CA9-D5F4-452B-621CA814F9DA}"/>
              </a:ext>
            </a:extLst>
          </p:cNvPr>
          <p:cNvSpPr/>
          <p:nvPr/>
        </p:nvSpPr>
        <p:spPr>
          <a:xfrm>
            <a:off x="365177" y="1597831"/>
            <a:ext cx="7667923" cy="147112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A4EE842-32B3-5869-8D27-DCFCD0F48D64}"/>
              </a:ext>
            </a:extLst>
          </p:cNvPr>
          <p:cNvSpPr txBox="1"/>
          <p:nvPr/>
        </p:nvSpPr>
        <p:spPr>
          <a:xfrm>
            <a:off x="467544" y="1669083"/>
            <a:ext cx="7056784" cy="1246495"/>
          </a:xfrm>
          <a:prstGeom prst="rect">
            <a:avLst/>
          </a:prstGeom>
          <a:noFill/>
        </p:spPr>
        <p:txBody>
          <a:bodyPr wrap="square" rtlCol="0">
            <a:spAutoFit/>
          </a:bodyPr>
          <a:lstStyle/>
          <a:p>
            <a:pPr>
              <a:lnSpc>
                <a:spcPct val="150000"/>
              </a:lnSpc>
            </a:pPr>
            <a:r>
              <a:rPr kumimoji="1" lang="ja-JP" altLang="en-US" sz="1400" dirty="0">
                <a:latin typeface="BIZ UDPゴシック" panose="020B0400000000000000" pitchFamily="50" charset="-128"/>
                <a:ea typeface="BIZ UDPゴシック" panose="020B0400000000000000" pitchFamily="50" charset="-128"/>
              </a:rPr>
              <a:t>■さまざまな安全装置が組み込まれ、安全に使用可能</a:t>
            </a:r>
            <a:endParaRPr kumimoji="1" lang="en-US" altLang="ja-JP" sz="1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■電源のオン・オフでエックス線の照射・停止が可能（エックス線は被検査物に残留しない）</a:t>
            </a:r>
            <a:endParaRPr kumimoji="1" lang="en-US" altLang="ja-JP" sz="1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dirty="0">
                <a:latin typeface="BIZ UDPゴシック" panose="020B0400000000000000" pitchFamily="50" charset="-128"/>
                <a:ea typeface="BIZ UDPゴシック" panose="020B0400000000000000" pitchFamily="50" charset="-128"/>
              </a:rPr>
              <a:t>■装置から外部に漏れるエックス線の量が極微量</a:t>
            </a:r>
            <a:r>
              <a:rPr kumimoji="1" lang="en-US" altLang="ja-JP" sz="1400" baseline="30000" dirty="0">
                <a:latin typeface="BIZ UDPゴシック" panose="020B0400000000000000" pitchFamily="50" charset="-128"/>
                <a:ea typeface="BIZ UDPゴシック" panose="020B0400000000000000" pitchFamily="50" charset="-128"/>
              </a:rPr>
              <a:t>※</a:t>
            </a: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か月間の漏れた総量が</a:t>
            </a:r>
            <a:r>
              <a:rPr kumimoji="1" lang="en-US" altLang="ja-JP" sz="1200" dirty="0">
                <a:latin typeface="BIZ UDPゴシック" panose="020B0400000000000000" pitchFamily="50" charset="-128"/>
                <a:ea typeface="BIZ UDPゴシック" panose="020B0400000000000000" pitchFamily="50" charset="-128"/>
              </a:rPr>
              <a:t>1.3</a:t>
            </a:r>
            <a:r>
              <a:rPr kumimoji="1" lang="ja-JP" altLang="en-US" sz="1200" dirty="0">
                <a:latin typeface="BIZ UDPゴシック" panose="020B0400000000000000" pitchFamily="50" charset="-128"/>
                <a:ea typeface="BIZ UDPゴシック" panose="020B0400000000000000" pitchFamily="50" charset="-128"/>
              </a:rPr>
              <a:t>ミリシーベルトを超えない（作業者の健康に影響を及ぼさないレベル）</a:t>
            </a:r>
          </a:p>
        </p:txBody>
      </p:sp>
      <p:grpSp>
        <p:nvGrpSpPr>
          <p:cNvPr id="10" name="グループ化 9">
            <a:extLst>
              <a:ext uri="{FF2B5EF4-FFF2-40B4-BE49-F238E27FC236}">
                <a16:creationId xmlns:a16="http://schemas.microsoft.com/office/drawing/2014/main" id="{10DCE5B5-CBD4-DC3F-BDCD-FE0596578757}"/>
              </a:ext>
            </a:extLst>
          </p:cNvPr>
          <p:cNvGrpSpPr/>
          <p:nvPr/>
        </p:nvGrpSpPr>
        <p:grpSpPr>
          <a:xfrm>
            <a:off x="231895" y="6165305"/>
            <a:ext cx="8680210" cy="365984"/>
            <a:chOff x="321390" y="6284335"/>
            <a:chExt cx="8680210" cy="365984"/>
          </a:xfrm>
        </p:grpSpPr>
        <p:sp>
          <p:nvSpPr>
            <p:cNvPr id="11" name="正方形/長方形 10">
              <a:extLst>
                <a:ext uri="{FF2B5EF4-FFF2-40B4-BE49-F238E27FC236}">
                  <a16:creationId xmlns:a16="http://schemas.microsoft.com/office/drawing/2014/main" id="{2447AB17-9C9D-17C0-9AF5-E4F457D6C6AE}"/>
                </a:ext>
              </a:extLst>
            </p:cNvPr>
            <p:cNvSpPr/>
            <p:nvPr/>
          </p:nvSpPr>
          <p:spPr>
            <a:xfrm>
              <a:off x="321390" y="6284335"/>
              <a:ext cx="1872208" cy="36598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bg1"/>
                  </a:solidFill>
                </a:rPr>
                <a:t>食品用異物検査装置</a:t>
              </a:r>
            </a:p>
          </p:txBody>
        </p:sp>
        <p:sp>
          <p:nvSpPr>
            <p:cNvPr id="12" name="正方形/長方形 11">
              <a:extLst>
                <a:ext uri="{FF2B5EF4-FFF2-40B4-BE49-F238E27FC236}">
                  <a16:creationId xmlns:a16="http://schemas.microsoft.com/office/drawing/2014/main" id="{84A41F08-5998-9ECC-03B4-EB5E13C415D4}"/>
                </a:ext>
              </a:extLst>
            </p:cNvPr>
            <p:cNvSpPr/>
            <p:nvPr/>
          </p:nvSpPr>
          <p:spPr>
            <a:xfrm>
              <a:off x="2344553" y="6284335"/>
              <a:ext cx="2125344" cy="36598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bg1"/>
                  </a:solidFill>
                </a:rPr>
                <a:t>汎用エックス線検査装置</a:t>
              </a:r>
            </a:p>
          </p:txBody>
        </p:sp>
        <p:sp>
          <p:nvSpPr>
            <p:cNvPr id="13" name="正方形/長方形 12">
              <a:extLst>
                <a:ext uri="{FF2B5EF4-FFF2-40B4-BE49-F238E27FC236}">
                  <a16:creationId xmlns:a16="http://schemas.microsoft.com/office/drawing/2014/main" id="{75BEEDDC-B7FC-264E-D5BB-0A1DCC99A772}"/>
                </a:ext>
              </a:extLst>
            </p:cNvPr>
            <p:cNvSpPr/>
            <p:nvPr/>
          </p:nvSpPr>
          <p:spPr>
            <a:xfrm>
              <a:off x="4611697" y="6284335"/>
              <a:ext cx="2125344" cy="36598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bg1"/>
                  </a:solidFill>
                </a:rPr>
                <a:t>手荷物検査装置</a:t>
              </a:r>
            </a:p>
          </p:txBody>
        </p:sp>
        <p:sp>
          <p:nvSpPr>
            <p:cNvPr id="14" name="正方形/長方形 13">
              <a:extLst>
                <a:ext uri="{FF2B5EF4-FFF2-40B4-BE49-F238E27FC236}">
                  <a16:creationId xmlns:a16="http://schemas.microsoft.com/office/drawing/2014/main" id="{5948AA2D-925E-9865-6E23-EB1D7FCEE1DE}"/>
                </a:ext>
              </a:extLst>
            </p:cNvPr>
            <p:cNvSpPr/>
            <p:nvPr/>
          </p:nvSpPr>
          <p:spPr>
            <a:xfrm>
              <a:off x="6876256" y="6284335"/>
              <a:ext cx="2125344" cy="36598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bg1"/>
                  </a:solidFill>
                </a:rPr>
                <a:t>分析装置</a:t>
              </a:r>
            </a:p>
          </p:txBody>
        </p:sp>
      </p:grpSp>
      <p:sp>
        <p:nvSpPr>
          <p:cNvPr id="15" name="正方形/長方形 14">
            <a:extLst>
              <a:ext uri="{FF2B5EF4-FFF2-40B4-BE49-F238E27FC236}">
                <a16:creationId xmlns:a16="http://schemas.microsoft.com/office/drawing/2014/main" id="{4FE9055E-1733-9AC6-24D5-E22361AEA099}"/>
              </a:ext>
            </a:extLst>
          </p:cNvPr>
          <p:cNvSpPr/>
          <p:nvPr/>
        </p:nvSpPr>
        <p:spPr>
          <a:xfrm>
            <a:off x="179512" y="3501008"/>
            <a:ext cx="8732593" cy="365984"/>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t>写真作用を用いたエックス線撮影装置、回折現象や蛍光Ｘ線を利用した分析装置などがあります。</a:t>
            </a:r>
          </a:p>
        </p:txBody>
      </p:sp>
      <p:sp>
        <p:nvSpPr>
          <p:cNvPr id="18" name="テキスト ボックス 17">
            <a:extLst>
              <a:ext uri="{FF2B5EF4-FFF2-40B4-BE49-F238E27FC236}">
                <a16:creationId xmlns:a16="http://schemas.microsoft.com/office/drawing/2014/main" id="{97204EDF-733F-5E07-AD8E-3D7A852EC00F}"/>
              </a:ext>
            </a:extLst>
          </p:cNvPr>
          <p:cNvSpPr txBox="1"/>
          <p:nvPr/>
        </p:nvSpPr>
        <p:spPr>
          <a:xfrm>
            <a:off x="1376775" y="171076"/>
            <a:ext cx="6390450" cy="400110"/>
          </a:xfrm>
          <a:prstGeom prst="rect">
            <a:avLst/>
          </a:prstGeom>
          <a:noFill/>
          <a:effectLst/>
        </p:spPr>
        <p:txBody>
          <a:bodyPr wrap="square" rtlCol="0">
            <a:spAutoFit/>
          </a:bodyPr>
          <a:lstStyle/>
          <a:p>
            <a:pPr algn="ctr"/>
            <a:r>
              <a:rPr kumimoji="1" lang="ja-JP" altLang="en-US" sz="2000" b="1" spc="100" dirty="0">
                <a:latin typeface="+mn-ea"/>
              </a:rPr>
              <a:t>ボックス型エックス線装置の種類</a:t>
            </a:r>
          </a:p>
        </p:txBody>
      </p:sp>
      <p:pic>
        <p:nvPicPr>
          <p:cNvPr id="19" name="図 18">
            <a:extLst>
              <a:ext uri="{FF2B5EF4-FFF2-40B4-BE49-F238E27FC236}">
                <a16:creationId xmlns:a16="http://schemas.microsoft.com/office/drawing/2014/main" id="{ED7C581F-B59F-37C4-1481-7619CF4939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895" y="4274965"/>
            <a:ext cx="1644429" cy="1644429"/>
          </a:xfrm>
          <a:prstGeom prst="rect">
            <a:avLst/>
          </a:prstGeom>
        </p:spPr>
      </p:pic>
      <p:pic>
        <p:nvPicPr>
          <p:cNvPr id="20" name="図 19">
            <a:extLst>
              <a:ext uri="{FF2B5EF4-FFF2-40B4-BE49-F238E27FC236}">
                <a16:creationId xmlns:a16="http://schemas.microsoft.com/office/drawing/2014/main" id="{2BF0E585-BA57-0B97-42F8-9D0478A69F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5808" y="4049999"/>
            <a:ext cx="2026840" cy="2026840"/>
          </a:xfrm>
          <a:prstGeom prst="rect">
            <a:avLst/>
          </a:prstGeom>
        </p:spPr>
      </p:pic>
      <p:pic>
        <p:nvPicPr>
          <p:cNvPr id="21" name="図 20" descr="白黒の写真にテキストが書いてある｜｜｜ｐ&#10;&#10;AI 生成コンテンツは誤りを含む可能性があります。">
            <a:extLst>
              <a:ext uri="{FF2B5EF4-FFF2-40B4-BE49-F238E27FC236}">
                <a16:creationId xmlns:a16="http://schemas.microsoft.com/office/drawing/2014/main" id="{AB09F40D-3723-07A8-E7F0-B1C98AAA9D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7741" y="4061460"/>
            <a:ext cx="1887651" cy="1887651"/>
          </a:xfrm>
          <a:prstGeom prst="rect">
            <a:avLst/>
          </a:prstGeom>
        </p:spPr>
      </p:pic>
      <p:pic>
        <p:nvPicPr>
          <p:cNvPr id="22" name="図 21" descr="白黒の写真にテキストが書いてある｜｜｜ｐ&#10;&#10;AI 生成コンテンツは誤りを含む可能性があります。">
            <a:extLst>
              <a:ext uri="{FF2B5EF4-FFF2-40B4-BE49-F238E27FC236}">
                <a16:creationId xmlns:a16="http://schemas.microsoft.com/office/drawing/2014/main" id="{935F6B44-ED78-B038-5522-DC032035171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020272" y="4535531"/>
            <a:ext cx="1747599" cy="1057632"/>
          </a:xfrm>
          <a:prstGeom prst="rect">
            <a:avLst/>
          </a:prstGeom>
        </p:spPr>
      </p:pic>
    </p:spTree>
    <p:extLst>
      <p:ext uri="{BB962C8B-B14F-4D97-AF65-F5344CB8AC3E}">
        <p14:creationId xmlns:p14="http://schemas.microsoft.com/office/powerpoint/2010/main" val="95592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008B4A5B-B6FC-937A-E5D1-DF6DC46F6D1D}"/>
              </a:ext>
            </a:extLst>
          </p:cNvPr>
          <p:cNvSpPr/>
          <p:nvPr/>
        </p:nvSpPr>
        <p:spPr>
          <a:xfrm>
            <a:off x="575556" y="836712"/>
            <a:ext cx="7992888" cy="5472608"/>
          </a:xfrm>
          <a:prstGeom prst="roundRect">
            <a:avLst>
              <a:gd name="adj" fmla="val 2996"/>
            </a:avLst>
          </a:prstGeom>
          <a:solidFill>
            <a:schemeClr val="bg1"/>
          </a:solidFill>
          <a:ln w="9525">
            <a:solidFill>
              <a:schemeClr val="bg1">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2" descr="X線検査機 サイドビュー：ペットボトルや紙パックなどの縦型製品 ...">
            <a:extLst>
              <a:ext uri="{FF2B5EF4-FFF2-40B4-BE49-F238E27FC236}">
                <a16:creationId xmlns:a16="http://schemas.microsoft.com/office/drawing/2014/main" id="{C86688F4-4E1F-67A6-A29C-E459962C797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a:ext>
            </a:extLst>
          </a:blip>
          <a:srcRect/>
          <a:stretch>
            <a:fillRect/>
          </a:stretch>
        </p:blipFill>
        <p:spPr bwMode="auto">
          <a:xfrm>
            <a:off x="2077709" y="1412776"/>
            <a:ext cx="4988582" cy="368204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E9A0B6D3-0FEE-7BCA-CAB5-38603E50D573}"/>
              </a:ext>
            </a:extLst>
          </p:cNvPr>
          <p:cNvSpPr txBox="1"/>
          <p:nvPr/>
        </p:nvSpPr>
        <p:spPr>
          <a:xfrm>
            <a:off x="1151620" y="5157192"/>
            <a:ext cx="6840760" cy="338554"/>
          </a:xfrm>
          <a:prstGeom prst="rect">
            <a:avLst/>
          </a:prstGeom>
          <a:noFill/>
        </p:spPr>
        <p:txBody>
          <a:bodyPr wrap="square" rtlCol="0">
            <a:spAutoFit/>
          </a:bodyPr>
          <a:lstStyle/>
          <a:p>
            <a:pPr algn="ctr"/>
            <a:r>
              <a:rPr kumimoji="1" lang="ja-JP" altLang="en-US" sz="1600" b="1" dirty="0">
                <a:solidFill>
                  <a:schemeClr val="bg1">
                    <a:lumMod val="50000"/>
                  </a:schemeClr>
                </a:solidFill>
              </a:rPr>
              <a:t>事業所にあるボックス型エックス線装置を撮影して貼り付けてください。</a:t>
            </a:r>
          </a:p>
        </p:txBody>
      </p:sp>
      <p:sp>
        <p:nvSpPr>
          <p:cNvPr id="6" name="テキスト ボックス 5">
            <a:extLst>
              <a:ext uri="{FF2B5EF4-FFF2-40B4-BE49-F238E27FC236}">
                <a16:creationId xmlns:a16="http://schemas.microsoft.com/office/drawing/2014/main" id="{61B1B068-D28C-8DE9-F42F-0C7338C34C6D}"/>
              </a:ext>
            </a:extLst>
          </p:cNvPr>
          <p:cNvSpPr txBox="1"/>
          <p:nvPr/>
        </p:nvSpPr>
        <p:spPr>
          <a:xfrm>
            <a:off x="1376775" y="171076"/>
            <a:ext cx="6390450" cy="400110"/>
          </a:xfrm>
          <a:prstGeom prst="rect">
            <a:avLst/>
          </a:prstGeom>
          <a:noFill/>
          <a:effectLst/>
        </p:spPr>
        <p:txBody>
          <a:bodyPr wrap="square" rtlCol="0">
            <a:spAutoFit/>
          </a:bodyPr>
          <a:lstStyle/>
          <a:p>
            <a:pPr algn="ctr"/>
            <a:r>
              <a:rPr kumimoji="1" lang="ja-JP" altLang="en-US" sz="2000" b="1" spc="100" dirty="0">
                <a:latin typeface="+mn-ea"/>
              </a:rPr>
              <a:t>当事業所にあるボックス型エックス線装置</a:t>
            </a:r>
          </a:p>
        </p:txBody>
      </p:sp>
    </p:spTree>
    <p:extLst>
      <p:ext uri="{BB962C8B-B14F-4D97-AF65-F5344CB8AC3E}">
        <p14:creationId xmlns:p14="http://schemas.microsoft.com/office/powerpoint/2010/main" val="108036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表 51">
            <a:extLst>
              <a:ext uri="{FF2B5EF4-FFF2-40B4-BE49-F238E27FC236}">
                <a16:creationId xmlns:a16="http://schemas.microsoft.com/office/drawing/2014/main" id="{515070D3-9612-E342-6502-09D0DD29A99F}"/>
              </a:ext>
            </a:extLst>
          </p:cNvPr>
          <p:cNvGraphicFramePr>
            <a:graphicFrameLocks noGrp="1"/>
          </p:cNvGraphicFramePr>
          <p:nvPr>
            <p:extLst>
              <p:ext uri="{D42A27DB-BD31-4B8C-83A1-F6EECF244321}">
                <p14:modId xmlns:p14="http://schemas.microsoft.com/office/powerpoint/2010/main" val="122633136"/>
              </p:ext>
            </p:extLst>
          </p:nvPr>
        </p:nvGraphicFramePr>
        <p:xfrm>
          <a:off x="179512" y="836712"/>
          <a:ext cx="8742730" cy="521471"/>
        </p:xfrm>
        <a:graphic>
          <a:graphicData uri="http://schemas.openxmlformats.org/drawingml/2006/table">
            <a:tbl>
              <a:tblPr firstRow="1" bandRow="1">
                <a:tableStyleId>{5C22544A-7EE6-4342-B048-85BDC9FD1C3A}</a:tableStyleId>
              </a:tblPr>
              <a:tblGrid>
                <a:gridCol w="1748546">
                  <a:extLst>
                    <a:ext uri="{9D8B030D-6E8A-4147-A177-3AD203B41FA5}">
                      <a16:colId xmlns:a16="http://schemas.microsoft.com/office/drawing/2014/main" val="3290044589"/>
                    </a:ext>
                  </a:extLst>
                </a:gridCol>
                <a:gridCol w="1748546">
                  <a:extLst>
                    <a:ext uri="{9D8B030D-6E8A-4147-A177-3AD203B41FA5}">
                      <a16:colId xmlns:a16="http://schemas.microsoft.com/office/drawing/2014/main" val="3624692320"/>
                    </a:ext>
                  </a:extLst>
                </a:gridCol>
                <a:gridCol w="1748546">
                  <a:extLst>
                    <a:ext uri="{9D8B030D-6E8A-4147-A177-3AD203B41FA5}">
                      <a16:colId xmlns:a16="http://schemas.microsoft.com/office/drawing/2014/main" val="3371588143"/>
                    </a:ext>
                  </a:extLst>
                </a:gridCol>
                <a:gridCol w="1748546">
                  <a:extLst>
                    <a:ext uri="{9D8B030D-6E8A-4147-A177-3AD203B41FA5}">
                      <a16:colId xmlns:a16="http://schemas.microsoft.com/office/drawing/2014/main" val="3940230454"/>
                    </a:ext>
                  </a:extLst>
                </a:gridCol>
                <a:gridCol w="1748546">
                  <a:extLst>
                    <a:ext uri="{9D8B030D-6E8A-4147-A177-3AD203B41FA5}">
                      <a16:colId xmlns:a16="http://schemas.microsoft.com/office/drawing/2014/main" val="3957980764"/>
                    </a:ext>
                  </a:extLst>
                </a:gridCol>
              </a:tblGrid>
              <a:tr h="521471">
                <a:tc>
                  <a:txBody>
                    <a:bodyPr/>
                    <a:lstStyle/>
                    <a:p>
                      <a:endParaRPr kumimoji="1" lang="ja-JP" altLang="en-US" dirty="0"/>
                    </a:p>
                  </a:txBody>
                  <a:tcPr>
                    <a:solidFill>
                      <a:schemeClr val="bg1">
                        <a:lumMod val="95000"/>
                      </a:schemeClr>
                    </a:solidFill>
                  </a:tcPr>
                </a:tc>
                <a:tc>
                  <a:txBody>
                    <a:bodyPr/>
                    <a:lstStyle/>
                    <a:p>
                      <a:endParaRPr kumimoji="1" lang="ja-JP" altLang="en-US" dirty="0"/>
                    </a:p>
                  </a:txBody>
                  <a:tcPr>
                    <a:solidFill>
                      <a:schemeClr val="bg1">
                        <a:lumMod val="85000"/>
                      </a:schemeClr>
                    </a:solidFill>
                  </a:tcPr>
                </a:tc>
                <a:tc>
                  <a:txBody>
                    <a:bodyPr/>
                    <a:lstStyle/>
                    <a:p>
                      <a:endParaRPr kumimoji="1" lang="ja-JP" altLang="en-US" dirty="0"/>
                    </a:p>
                  </a:txBody>
                  <a:tcPr>
                    <a:solidFill>
                      <a:schemeClr val="bg1">
                        <a:lumMod val="75000"/>
                      </a:schemeClr>
                    </a:solidFill>
                  </a:tcPr>
                </a:tc>
                <a:tc>
                  <a:txBody>
                    <a:bodyPr/>
                    <a:lstStyle/>
                    <a:p>
                      <a:endParaRPr kumimoji="1" lang="ja-JP" altLang="en-US" dirty="0"/>
                    </a:p>
                  </a:txBody>
                  <a:tcPr>
                    <a:solidFill>
                      <a:schemeClr val="bg1">
                        <a:lumMod val="65000"/>
                      </a:schemeClr>
                    </a:solidFill>
                  </a:tcPr>
                </a:tc>
                <a:tc>
                  <a:txBody>
                    <a:bodyPr/>
                    <a:lstStyle/>
                    <a:p>
                      <a:endParaRPr kumimoji="1" lang="ja-JP" altLang="en-US" dirty="0"/>
                    </a:p>
                  </a:txBody>
                  <a:tcPr>
                    <a:solidFill>
                      <a:schemeClr val="bg1">
                        <a:lumMod val="50000"/>
                      </a:schemeClr>
                    </a:solidFill>
                  </a:tcPr>
                </a:tc>
                <a:extLst>
                  <a:ext uri="{0D108BD9-81ED-4DB2-BD59-A6C34878D82A}">
                    <a16:rowId xmlns:a16="http://schemas.microsoft.com/office/drawing/2014/main" val="693728408"/>
                  </a:ext>
                </a:extLst>
              </a:tr>
            </a:tbl>
          </a:graphicData>
        </a:graphic>
      </p:graphicFrame>
      <p:sp>
        <p:nvSpPr>
          <p:cNvPr id="4" name="テキスト ボックス 3">
            <a:extLst>
              <a:ext uri="{FF2B5EF4-FFF2-40B4-BE49-F238E27FC236}">
                <a16:creationId xmlns:a16="http://schemas.microsoft.com/office/drawing/2014/main" id="{12BF180F-C374-08FB-9752-5182C0E0D366}"/>
              </a:ext>
            </a:extLst>
          </p:cNvPr>
          <p:cNvSpPr txBox="1"/>
          <p:nvPr/>
        </p:nvSpPr>
        <p:spPr>
          <a:xfrm>
            <a:off x="181171" y="918134"/>
            <a:ext cx="1763676" cy="338554"/>
          </a:xfrm>
          <a:prstGeom prst="rect">
            <a:avLst/>
          </a:prstGeom>
          <a:noFill/>
          <a:effectLst/>
        </p:spPr>
        <p:txBody>
          <a:bodyPr wrap="square" rtlCol="0">
            <a:spAutoFit/>
          </a:bodyPr>
          <a:lstStyle/>
          <a:p>
            <a:pPr algn="ctr"/>
            <a:r>
              <a:rPr kumimoji="1" lang="ja-JP" altLang="en-US" sz="1600" spc="-100" dirty="0">
                <a:latin typeface="+mn-ea"/>
              </a:rPr>
              <a:t>赤外線</a:t>
            </a:r>
            <a:endParaRPr kumimoji="1" lang="en-US" altLang="ja-JP" sz="1600" dirty="0">
              <a:latin typeface="+mn-ea"/>
            </a:endParaRPr>
          </a:p>
        </p:txBody>
      </p:sp>
      <p:sp>
        <p:nvSpPr>
          <p:cNvPr id="5" name="テキスト ボックス 4">
            <a:extLst>
              <a:ext uri="{FF2B5EF4-FFF2-40B4-BE49-F238E27FC236}">
                <a16:creationId xmlns:a16="http://schemas.microsoft.com/office/drawing/2014/main" id="{AE76BA30-E22D-0CE4-585A-A3FA6443039E}"/>
              </a:ext>
            </a:extLst>
          </p:cNvPr>
          <p:cNvSpPr txBox="1"/>
          <p:nvPr/>
        </p:nvSpPr>
        <p:spPr>
          <a:xfrm>
            <a:off x="1945887" y="918134"/>
            <a:ext cx="1763676" cy="338554"/>
          </a:xfrm>
          <a:prstGeom prst="rect">
            <a:avLst/>
          </a:prstGeom>
          <a:noFill/>
          <a:effectLst/>
        </p:spPr>
        <p:txBody>
          <a:bodyPr wrap="square" rtlCol="0">
            <a:spAutoFit/>
          </a:bodyPr>
          <a:lstStyle/>
          <a:p>
            <a:pPr algn="ctr"/>
            <a:r>
              <a:rPr kumimoji="1" lang="ja-JP" altLang="en-US" sz="1600" spc="-100" dirty="0">
                <a:latin typeface="+mn-ea"/>
              </a:rPr>
              <a:t>可視光線</a:t>
            </a:r>
            <a:endParaRPr kumimoji="1" lang="en-US" altLang="ja-JP" sz="1600" dirty="0">
              <a:latin typeface="+mn-ea"/>
            </a:endParaRPr>
          </a:p>
        </p:txBody>
      </p:sp>
      <p:sp>
        <p:nvSpPr>
          <p:cNvPr id="7" name="テキスト ボックス 6">
            <a:extLst>
              <a:ext uri="{FF2B5EF4-FFF2-40B4-BE49-F238E27FC236}">
                <a16:creationId xmlns:a16="http://schemas.microsoft.com/office/drawing/2014/main" id="{D77175AE-E9D9-745E-B90F-D14436AB2FF0}"/>
              </a:ext>
            </a:extLst>
          </p:cNvPr>
          <p:cNvSpPr txBox="1"/>
          <p:nvPr/>
        </p:nvSpPr>
        <p:spPr>
          <a:xfrm>
            <a:off x="7202471" y="918134"/>
            <a:ext cx="1763676" cy="338554"/>
          </a:xfrm>
          <a:prstGeom prst="rect">
            <a:avLst/>
          </a:prstGeom>
          <a:noFill/>
          <a:effectLst/>
        </p:spPr>
        <p:txBody>
          <a:bodyPr wrap="square" rtlCol="0">
            <a:spAutoFit/>
          </a:bodyPr>
          <a:lstStyle/>
          <a:p>
            <a:pPr algn="ctr"/>
            <a:r>
              <a:rPr kumimoji="1" lang="ja-JP" altLang="en-US" sz="1600" spc="-100" dirty="0">
                <a:latin typeface="+mn-ea"/>
              </a:rPr>
              <a:t>ガンマ線</a:t>
            </a:r>
            <a:endParaRPr kumimoji="1" lang="en-US" altLang="ja-JP" sz="1600" dirty="0">
              <a:latin typeface="+mn-ea"/>
            </a:endParaRPr>
          </a:p>
        </p:txBody>
      </p:sp>
      <p:sp>
        <p:nvSpPr>
          <p:cNvPr id="14" name="正方形/長方形 13">
            <a:extLst>
              <a:ext uri="{FF2B5EF4-FFF2-40B4-BE49-F238E27FC236}">
                <a16:creationId xmlns:a16="http://schemas.microsoft.com/office/drawing/2014/main" id="{2DEA8655-04E0-EA64-E86B-A28E43062189}"/>
              </a:ext>
            </a:extLst>
          </p:cNvPr>
          <p:cNvSpPr/>
          <p:nvPr/>
        </p:nvSpPr>
        <p:spPr>
          <a:xfrm>
            <a:off x="5436546" y="1367597"/>
            <a:ext cx="1750623" cy="3581275"/>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CB7C274A-D80E-2733-37B2-950FC2E10E6B}"/>
              </a:ext>
            </a:extLst>
          </p:cNvPr>
          <p:cNvSpPr txBox="1"/>
          <p:nvPr/>
        </p:nvSpPr>
        <p:spPr>
          <a:xfrm>
            <a:off x="3674079" y="918134"/>
            <a:ext cx="1763676" cy="338554"/>
          </a:xfrm>
          <a:prstGeom prst="rect">
            <a:avLst/>
          </a:prstGeom>
          <a:noFill/>
          <a:effectLst/>
        </p:spPr>
        <p:txBody>
          <a:bodyPr wrap="square" rtlCol="0">
            <a:spAutoFit/>
          </a:bodyPr>
          <a:lstStyle/>
          <a:p>
            <a:pPr algn="ctr"/>
            <a:r>
              <a:rPr kumimoji="1" lang="ja-JP" altLang="en-US" sz="1600" spc="-100" dirty="0">
                <a:latin typeface="+mn-ea"/>
              </a:rPr>
              <a:t>紫外線</a:t>
            </a:r>
            <a:endParaRPr kumimoji="1" lang="en-US" altLang="ja-JP" sz="1600" dirty="0">
              <a:latin typeface="+mn-ea"/>
            </a:endParaRPr>
          </a:p>
        </p:txBody>
      </p:sp>
      <p:pic>
        <p:nvPicPr>
          <p:cNvPr id="17" name="Picture 4" descr="可視光線」の1.1万点のロイヤリティフリー画像、写真素材、絵 ...">
            <a:extLst>
              <a:ext uri="{FF2B5EF4-FFF2-40B4-BE49-F238E27FC236}">
                <a16:creationId xmlns:a16="http://schemas.microsoft.com/office/drawing/2014/main" id="{20F57E95-B94E-2E98-1B5F-7C81B87FC37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flipH="1">
            <a:off x="2303895" y="1597167"/>
            <a:ext cx="1079392" cy="1064607"/>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descr="グラフィカル ユーザー インターフェイス, アプリケーション&#10;&#10;AI 生成コンテンツは誤りを含む可能性があります。">
            <a:extLst>
              <a:ext uri="{FF2B5EF4-FFF2-40B4-BE49-F238E27FC236}">
                <a16:creationId xmlns:a16="http://schemas.microsoft.com/office/drawing/2014/main" id="{04A5FD1D-F217-567F-94CF-469E2855870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4937" y="1591096"/>
            <a:ext cx="1296144" cy="1045832"/>
          </a:xfrm>
          <a:prstGeom prst="rect">
            <a:avLst/>
          </a:prstGeom>
        </p:spPr>
      </p:pic>
      <p:grpSp>
        <p:nvGrpSpPr>
          <p:cNvPr id="20" name="グループ化 19">
            <a:extLst>
              <a:ext uri="{FF2B5EF4-FFF2-40B4-BE49-F238E27FC236}">
                <a16:creationId xmlns:a16="http://schemas.microsoft.com/office/drawing/2014/main" id="{4E99081E-1BC7-5DD4-1F76-8D2F68D16319}"/>
              </a:ext>
            </a:extLst>
          </p:cNvPr>
          <p:cNvGrpSpPr/>
          <p:nvPr/>
        </p:nvGrpSpPr>
        <p:grpSpPr>
          <a:xfrm>
            <a:off x="3848561" y="1552517"/>
            <a:ext cx="1366660" cy="1322341"/>
            <a:chOff x="2802092" y="2526397"/>
            <a:chExt cx="2001828" cy="1936912"/>
          </a:xfrm>
        </p:grpSpPr>
        <p:pic>
          <p:nvPicPr>
            <p:cNvPr id="21" name="図 20" descr="図形&#10;&#10;AI 生成コンテンツは誤りを含む可能性があります。">
              <a:extLst>
                <a:ext uri="{FF2B5EF4-FFF2-40B4-BE49-F238E27FC236}">
                  <a16:creationId xmlns:a16="http://schemas.microsoft.com/office/drawing/2014/main" id="{C89CE955-0AE5-F08D-97D1-F9F1EBA710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1014" y="2573819"/>
              <a:ext cx="1892906" cy="1889490"/>
            </a:xfrm>
            <a:prstGeom prst="rect">
              <a:avLst/>
            </a:prstGeom>
          </p:spPr>
        </p:pic>
        <p:pic>
          <p:nvPicPr>
            <p:cNvPr id="22" name="Picture 2" descr="太陽・晴れのイラスト | 無料のフリー素材 イラストエイト">
              <a:extLst>
                <a:ext uri="{FF2B5EF4-FFF2-40B4-BE49-F238E27FC236}">
                  <a16:creationId xmlns:a16="http://schemas.microsoft.com/office/drawing/2014/main" id="{170819D8-94EE-282F-15F7-EFCECF98A68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02092" y="2526397"/>
              <a:ext cx="977820" cy="9026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グループ化 22">
            <a:extLst>
              <a:ext uri="{FF2B5EF4-FFF2-40B4-BE49-F238E27FC236}">
                <a16:creationId xmlns:a16="http://schemas.microsoft.com/office/drawing/2014/main" id="{D1E4D956-4854-1897-917C-941B49E5A1F1}"/>
              </a:ext>
            </a:extLst>
          </p:cNvPr>
          <p:cNvGrpSpPr/>
          <p:nvPr/>
        </p:nvGrpSpPr>
        <p:grpSpPr>
          <a:xfrm>
            <a:off x="5920370" y="3919001"/>
            <a:ext cx="801997" cy="808201"/>
            <a:chOff x="1278024" y="3910898"/>
            <a:chExt cx="991769" cy="999441"/>
          </a:xfrm>
        </p:grpSpPr>
        <p:grpSp>
          <p:nvGrpSpPr>
            <p:cNvPr id="24" name="グループ化 23">
              <a:extLst>
                <a:ext uri="{FF2B5EF4-FFF2-40B4-BE49-F238E27FC236}">
                  <a16:creationId xmlns:a16="http://schemas.microsoft.com/office/drawing/2014/main" id="{80DD2688-468F-C754-4457-89489CBD3696}"/>
                </a:ext>
              </a:extLst>
            </p:cNvPr>
            <p:cNvGrpSpPr/>
            <p:nvPr/>
          </p:nvGrpSpPr>
          <p:grpSpPr>
            <a:xfrm>
              <a:off x="1278024" y="3910898"/>
              <a:ext cx="991769" cy="999441"/>
              <a:chOff x="-966599" y="2481037"/>
              <a:chExt cx="1114454" cy="1123075"/>
            </a:xfrm>
          </p:grpSpPr>
          <p:pic>
            <p:nvPicPr>
              <p:cNvPr id="31" name="図 30" descr="図形&#10;&#10;AI 生成コンテンツは誤りを含む可能性があります。">
                <a:extLst>
                  <a:ext uri="{FF2B5EF4-FFF2-40B4-BE49-F238E27FC236}">
                    <a16:creationId xmlns:a16="http://schemas.microsoft.com/office/drawing/2014/main" id="{990182B0-3B96-2280-54CD-D77B1E0A1BE1}"/>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rcRect l="26171" t="-79" r="25368" b="83965"/>
              <a:stretch>
                <a:fillRect/>
              </a:stretch>
            </p:blipFill>
            <p:spPr>
              <a:xfrm>
                <a:off x="-758250" y="2481037"/>
                <a:ext cx="697756" cy="237057"/>
              </a:xfrm>
              <a:prstGeom prst="rect">
                <a:avLst/>
              </a:prstGeom>
            </p:spPr>
          </p:pic>
          <p:sp>
            <p:nvSpPr>
              <p:cNvPr id="32" name="四角形: 角を丸くする 31">
                <a:extLst>
                  <a:ext uri="{FF2B5EF4-FFF2-40B4-BE49-F238E27FC236}">
                    <a16:creationId xmlns:a16="http://schemas.microsoft.com/office/drawing/2014/main" id="{349AF4DF-8F2E-F38B-534A-8A22E9529D37}"/>
                  </a:ext>
                </a:extLst>
              </p:cNvPr>
              <p:cNvSpPr/>
              <p:nvPr/>
            </p:nvSpPr>
            <p:spPr>
              <a:xfrm>
                <a:off x="-946657" y="2733851"/>
                <a:ext cx="1074570" cy="764304"/>
              </a:xfrm>
              <a:prstGeom prst="roundRect">
                <a:avLst>
                  <a:gd name="adj" fmla="val 9303"/>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descr="図形&#10;&#10;AI 生成コンテンツは誤りを含む可能性があります。">
                <a:extLst>
                  <a:ext uri="{FF2B5EF4-FFF2-40B4-BE49-F238E27FC236}">
                    <a16:creationId xmlns:a16="http://schemas.microsoft.com/office/drawing/2014/main" id="{FAE8BC18-0381-7202-D614-A43162D9A9F7}"/>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rcRect t="92975"/>
              <a:stretch>
                <a:fillRect/>
              </a:stretch>
            </p:blipFill>
            <p:spPr>
              <a:xfrm>
                <a:off x="-966599" y="3524119"/>
                <a:ext cx="1114454" cy="79993"/>
              </a:xfrm>
              <a:prstGeom prst="rect">
                <a:avLst/>
              </a:prstGeom>
            </p:spPr>
          </p:pic>
        </p:grpSp>
        <p:grpSp>
          <p:nvGrpSpPr>
            <p:cNvPr id="25" name="グループ化 24">
              <a:extLst>
                <a:ext uri="{FF2B5EF4-FFF2-40B4-BE49-F238E27FC236}">
                  <a16:creationId xmlns:a16="http://schemas.microsoft.com/office/drawing/2014/main" id="{A1A9D25E-461B-4407-2032-072BB7F258FF}"/>
                </a:ext>
              </a:extLst>
            </p:cNvPr>
            <p:cNvGrpSpPr/>
            <p:nvPr/>
          </p:nvGrpSpPr>
          <p:grpSpPr>
            <a:xfrm>
              <a:off x="1337808" y="4438367"/>
              <a:ext cx="262477" cy="325885"/>
              <a:chOff x="-960922" y="2848440"/>
              <a:chExt cx="348346" cy="432498"/>
            </a:xfrm>
          </p:grpSpPr>
          <p:pic>
            <p:nvPicPr>
              <p:cNvPr id="29" name="Picture 2" descr="足跡 靴底 セット：イラスト無料">
                <a:extLst>
                  <a:ext uri="{FF2B5EF4-FFF2-40B4-BE49-F238E27FC236}">
                    <a16:creationId xmlns:a16="http://schemas.microsoft.com/office/drawing/2014/main" id="{BB435ECD-B587-B14C-6133-2753360E4314}"/>
                  </a:ext>
                </a:extLst>
              </p:cNvPr>
              <p:cNvPicPr>
                <a:picLocks noChangeAspect="1" noChangeArrowheads="1"/>
              </p:cNvPicPr>
              <p:nvPr/>
            </p:nvPicPr>
            <p:blipFill rotWithShape="1">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60922" y="2848441"/>
                <a:ext cx="196147" cy="4324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足跡 靴底 セット：イラスト無料">
                <a:extLst>
                  <a:ext uri="{FF2B5EF4-FFF2-40B4-BE49-F238E27FC236}">
                    <a16:creationId xmlns:a16="http://schemas.microsoft.com/office/drawing/2014/main" id="{58C4CE12-40A1-7DFC-2BDC-456FD8765EE6}"/>
                  </a:ext>
                </a:extLst>
              </p:cNvPr>
              <p:cNvPicPr>
                <a:picLocks noChangeAspect="1" noChangeArrowheads="1"/>
              </p:cNvPicPr>
              <p:nvPr/>
            </p:nvPicPr>
            <p:blipFill rotWithShape="1">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808723" y="2848440"/>
                <a:ext cx="196147" cy="432497"/>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図 25" descr="図形&#10;&#10;AI 生成コンテンツは誤りを含む可能性があります。">
              <a:extLst>
                <a:ext uri="{FF2B5EF4-FFF2-40B4-BE49-F238E27FC236}">
                  <a16:creationId xmlns:a16="http://schemas.microsoft.com/office/drawing/2014/main" id="{77EFBBDA-D508-BB0A-9596-59E0D79B313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73933" y="4226883"/>
              <a:ext cx="403534" cy="316875"/>
            </a:xfrm>
            <a:prstGeom prst="rect">
              <a:avLst/>
            </a:prstGeom>
          </p:spPr>
        </p:pic>
        <p:sp>
          <p:nvSpPr>
            <p:cNvPr id="27" name="四角形: 角を丸くする 26">
              <a:extLst>
                <a:ext uri="{FF2B5EF4-FFF2-40B4-BE49-F238E27FC236}">
                  <a16:creationId xmlns:a16="http://schemas.microsoft.com/office/drawing/2014/main" id="{8F8D9460-C9D1-5EBE-38D1-E5A03FFCFEA3}"/>
                </a:ext>
              </a:extLst>
            </p:cNvPr>
            <p:cNvSpPr/>
            <p:nvPr/>
          </p:nvSpPr>
          <p:spPr>
            <a:xfrm>
              <a:off x="1819422" y="4234123"/>
              <a:ext cx="353135" cy="230280"/>
            </a:xfrm>
            <a:prstGeom prst="round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904EACCE-B798-C7FC-5B22-7956207E7656}"/>
                </a:ext>
              </a:extLst>
            </p:cNvPr>
            <p:cNvSpPr/>
            <p:nvPr/>
          </p:nvSpPr>
          <p:spPr>
            <a:xfrm rot="360000">
              <a:off x="1818128" y="4492913"/>
              <a:ext cx="353135" cy="230280"/>
            </a:xfrm>
            <a:prstGeom prst="round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5B8D41F9-5AD1-C6A6-AE9B-9A3562054C7D}"/>
              </a:ext>
            </a:extLst>
          </p:cNvPr>
          <p:cNvGrpSpPr/>
          <p:nvPr/>
        </p:nvGrpSpPr>
        <p:grpSpPr>
          <a:xfrm>
            <a:off x="5940152" y="2636912"/>
            <a:ext cx="801997" cy="434106"/>
            <a:chOff x="2872311" y="4171115"/>
            <a:chExt cx="1593319" cy="862434"/>
          </a:xfrm>
        </p:grpSpPr>
        <p:pic>
          <p:nvPicPr>
            <p:cNvPr id="35" name="Picture 4" descr="魚 – SILHOUETTE DESIGN">
              <a:extLst>
                <a:ext uri="{FF2B5EF4-FFF2-40B4-BE49-F238E27FC236}">
                  <a16:creationId xmlns:a16="http://schemas.microsoft.com/office/drawing/2014/main" id="{5401D2B3-61E9-95D3-3C96-97A04CA0071A}"/>
                </a:ext>
              </a:extLst>
            </p:cNvPr>
            <p:cNvPicPr>
              <a:picLocks noChangeAspect="1" noChangeArrowheads="1"/>
            </p:cNvPicPr>
            <p:nvPr/>
          </p:nvPicPr>
          <p:blipFill rotWithShape="1">
            <a:blip r:embed="rId9" cstate="screen">
              <a:lum bright="70000" contrast="-70000"/>
              <a:extLst>
                <a:ext uri="{28A0092B-C50C-407E-A947-70E740481C1C}">
                  <a14:useLocalDpi xmlns:a14="http://schemas.microsoft.com/office/drawing/2010/main"/>
                </a:ext>
              </a:extLst>
            </a:blip>
            <a:srcRect l="15969" t="26261" r="17145" b="25466"/>
            <a:stretch>
              <a:fillRect/>
            </a:stretch>
          </p:blipFill>
          <p:spPr bwMode="auto">
            <a:xfrm>
              <a:off x="2872311" y="4171115"/>
              <a:ext cx="1593319" cy="862434"/>
            </a:xfrm>
            <a:prstGeom prst="rect">
              <a:avLst/>
            </a:prstGeom>
            <a:noFill/>
            <a:extLst>
              <a:ext uri="{909E8E84-426E-40DD-AFC4-6F175D3DCCD1}">
                <a14:hiddenFill xmlns:a14="http://schemas.microsoft.com/office/drawing/2010/main">
                  <a:solidFill>
                    <a:srgbClr val="FFFFFF"/>
                  </a:solidFill>
                </a14:hiddenFill>
              </a:ext>
            </a:extLst>
          </p:spPr>
        </p:pic>
        <p:pic>
          <p:nvPicPr>
            <p:cNvPr id="36" name="図 35" descr="図形&#10;&#10;AI 生成コンテンツは誤りを含む可能性があります。">
              <a:extLst>
                <a:ext uri="{FF2B5EF4-FFF2-40B4-BE49-F238E27FC236}">
                  <a16:creationId xmlns:a16="http://schemas.microsoft.com/office/drawing/2014/main" id="{3E9CB6C6-F4AC-F5CB-75C5-2198391D683D}"/>
                </a:ext>
              </a:extLst>
            </p:cNvPr>
            <p:cNvPicPr>
              <a:picLocks noChangeAspect="1"/>
            </p:cNvPicPr>
            <p:nvPr/>
          </p:nvPicPr>
          <p:blipFill>
            <a:blip r:embed="rId10" cstate="screen">
              <a:duotone>
                <a:schemeClr val="bg2">
                  <a:shade val="45000"/>
                  <a:satMod val="135000"/>
                </a:schemeClr>
                <a:prstClr val="white"/>
              </a:duotone>
              <a:extLst>
                <a:ext uri="{28A0092B-C50C-407E-A947-70E740481C1C}">
                  <a14:useLocalDpi xmlns:a14="http://schemas.microsoft.com/office/drawing/2010/main"/>
                </a:ext>
              </a:extLst>
            </a:blip>
            <a:srcRect l="30369" t="33310" r="18754" b="34250"/>
            <a:stretch>
              <a:fillRect/>
            </a:stretch>
          </p:blipFill>
          <p:spPr>
            <a:xfrm>
              <a:off x="3291014" y="4369716"/>
              <a:ext cx="766607" cy="488806"/>
            </a:xfrm>
            <a:prstGeom prst="rect">
              <a:avLst/>
            </a:prstGeom>
          </p:spPr>
        </p:pic>
      </p:grpSp>
      <p:grpSp>
        <p:nvGrpSpPr>
          <p:cNvPr id="37" name="グループ化 36">
            <a:extLst>
              <a:ext uri="{FF2B5EF4-FFF2-40B4-BE49-F238E27FC236}">
                <a16:creationId xmlns:a16="http://schemas.microsoft.com/office/drawing/2014/main" id="{EA078393-54FE-4B31-9B46-62F064C8F22A}"/>
              </a:ext>
            </a:extLst>
          </p:cNvPr>
          <p:cNvGrpSpPr/>
          <p:nvPr/>
        </p:nvGrpSpPr>
        <p:grpSpPr>
          <a:xfrm>
            <a:off x="5588349" y="3178373"/>
            <a:ext cx="956566" cy="394106"/>
            <a:chOff x="6655518" y="4139296"/>
            <a:chExt cx="1516882" cy="624956"/>
          </a:xfrm>
        </p:grpSpPr>
        <p:pic>
          <p:nvPicPr>
            <p:cNvPr id="38" name="図 37" descr="図形&#10;&#10;AI 生成コンテンツは誤りを含む可能性があります。">
              <a:extLst>
                <a:ext uri="{FF2B5EF4-FFF2-40B4-BE49-F238E27FC236}">
                  <a16:creationId xmlns:a16="http://schemas.microsoft.com/office/drawing/2014/main" id="{006AFA39-5C50-2C41-0050-10DC95C2C217}"/>
                </a:ext>
              </a:extLst>
            </p:cNvPr>
            <p:cNvPicPr>
              <a:picLocks noChangeAspect="1"/>
            </p:cNvPicPr>
            <p:nvPr/>
          </p:nvPicPr>
          <p:blipFill>
            <a:blip r:embed="rId11" cstate="screen">
              <a:lum bright="70000" contrast="-70000"/>
              <a:extLst>
                <a:ext uri="{28A0092B-C50C-407E-A947-70E740481C1C}">
                  <a14:useLocalDpi xmlns:a14="http://schemas.microsoft.com/office/drawing/2010/main"/>
                </a:ext>
              </a:extLst>
            </a:blip>
            <a:stretch>
              <a:fillRect/>
            </a:stretch>
          </p:blipFill>
          <p:spPr>
            <a:xfrm>
              <a:off x="6655518" y="4139296"/>
              <a:ext cx="1351059" cy="624956"/>
            </a:xfrm>
            <a:prstGeom prst="rect">
              <a:avLst/>
            </a:prstGeom>
          </p:spPr>
        </p:pic>
        <p:grpSp>
          <p:nvGrpSpPr>
            <p:cNvPr id="39" name="グループ化 38">
              <a:extLst>
                <a:ext uri="{FF2B5EF4-FFF2-40B4-BE49-F238E27FC236}">
                  <a16:creationId xmlns:a16="http://schemas.microsoft.com/office/drawing/2014/main" id="{888618F6-A795-4B20-E39E-D918CF7F9F5E}"/>
                </a:ext>
              </a:extLst>
            </p:cNvPr>
            <p:cNvGrpSpPr/>
            <p:nvPr/>
          </p:nvGrpSpPr>
          <p:grpSpPr>
            <a:xfrm>
              <a:off x="7731510" y="4392853"/>
              <a:ext cx="440890" cy="328804"/>
              <a:chOff x="7697278" y="4392853"/>
              <a:chExt cx="440890" cy="328804"/>
            </a:xfrm>
          </p:grpSpPr>
          <p:sp>
            <p:nvSpPr>
              <p:cNvPr id="40" name="円弧 39">
                <a:extLst>
                  <a:ext uri="{FF2B5EF4-FFF2-40B4-BE49-F238E27FC236}">
                    <a16:creationId xmlns:a16="http://schemas.microsoft.com/office/drawing/2014/main" id="{6446DC84-DD70-6FBD-9E2E-0EF8435A5EC6}"/>
                  </a:ext>
                </a:extLst>
              </p:cNvPr>
              <p:cNvSpPr/>
              <p:nvPr/>
            </p:nvSpPr>
            <p:spPr>
              <a:xfrm flipH="1">
                <a:off x="7697278" y="4410619"/>
                <a:ext cx="440890" cy="311038"/>
              </a:xfrm>
              <a:prstGeom prst="arc">
                <a:avLst>
                  <a:gd name="adj1" fmla="val 16327307"/>
                  <a:gd name="adj2" fmla="val 20030685"/>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41" name="Picture 2" descr="釘のフリーイラスト - 釘打ち・抜きの図無料素材 - チコデザ">
                <a:extLst>
                  <a:ext uri="{FF2B5EF4-FFF2-40B4-BE49-F238E27FC236}">
                    <a16:creationId xmlns:a16="http://schemas.microsoft.com/office/drawing/2014/main" id="{26BA32A0-95A0-27AD-1A97-898C05E6750C}"/>
                  </a:ext>
                </a:extLst>
              </p:cNvPr>
              <p:cNvPicPr>
                <a:picLocks noChangeAspect="1" noChangeArrowheads="1"/>
              </p:cNvPicPr>
              <p:nvPr/>
            </p:nvPicPr>
            <p:blipFill rotWithShape="1">
              <a:blip r:embed="rId12" cstate="screen">
                <a:biLevel thresh="75000"/>
                <a:extLst>
                  <a:ext uri="{28A0092B-C50C-407E-A947-70E740481C1C}">
                    <a14:useLocalDpi xmlns:a14="http://schemas.microsoft.com/office/drawing/2010/main"/>
                  </a:ext>
                </a:extLst>
              </a:blip>
              <a:srcRect l="38939" t="8456" r="39598" b="8453"/>
              <a:stretch>
                <a:fillRect/>
              </a:stretch>
            </p:blipFill>
            <p:spPr bwMode="auto">
              <a:xfrm>
                <a:off x="7738769" y="4425633"/>
                <a:ext cx="53294" cy="12893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釘のフリーイラスト - 釘打ち・抜きの図無料素材 - チコデザ">
                <a:extLst>
                  <a:ext uri="{FF2B5EF4-FFF2-40B4-BE49-F238E27FC236}">
                    <a16:creationId xmlns:a16="http://schemas.microsoft.com/office/drawing/2014/main" id="{2D5F1E22-4021-2E75-AB4A-8D4F2A3BF20C}"/>
                  </a:ext>
                </a:extLst>
              </p:cNvPr>
              <p:cNvPicPr>
                <a:picLocks noChangeAspect="1" noChangeArrowheads="1"/>
              </p:cNvPicPr>
              <p:nvPr/>
            </p:nvPicPr>
            <p:blipFill rotWithShape="1">
              <a:blip r:embed="rId12" cstate="screen">
                <a:biLevel thresh="75000"/>
                <a:extLst>
                  <a:ext uri="{28A0092B-C50C-407E-A947-70E740481C1C}">
                    <a14:useLocalDpi xmlns:a14="http://schemas.microsoft.com/office/drawing/2010/main"/>
                  </a:ext>
                </a:extLst>
              </a:blip>
              <a:srcRect l="38939" t="8456" r="39598" b="8453"/>
              <a:stretch>
                <a:fillRect/>
              </a:stretch>
            </p:blipFill>
            <p:spPr bwMode="auto">
              <a:xfrm>
                <a:off x="7775825" y="4410619"/>
                <a:ext cx="53294" cy="12893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釘のフリーイラスト - 釘打ち・抜きの図無料素材 - チコデザ">
                <a:extLst>
                  <a:ext uri="{FF2B5EF4-FFF2-40B4-BE49-F238E27FC236}">
                    <a16:creationId xmlns:a16="http://schemas.microsoft.com/office/drawing/2014/main" id="{2F822B30-3718-362C-1533-E2F7DE42B1D4}"/>
                  </a:ext>
                </a:extLst>
              </p:cNvPr>
              <p:cNvPicPr>
                <a:picLocks noChangeAspect="1" noChangeArrowheads="1"/>
              </p:cNvPicPr>
              <p:nvPr/>
            </p:nvPicPr>
            <p:blipFill rotWithShape="1">
              <a:blip r:embed="rId12" cstate="screen">
                <a:biLevel thresh="75000"/>
                <a:extLst>
                  <a:ext uri="{28A0092B-C50C-407E-A947-70E740481C1C}">
                    <a14:useLocalDpi xmlns:a14="http://schemas.microsoft.com/office/drawing/2010/main"/>
                  </a:ext>
                </a:extLst>
              </a:blip>
              <a:srcRect l="38939" t="8456" r="39598" b="8453"/>
              <a:stretch>
                <a:fillRect/>
              </a:stretch>
            </p:blipFill>
            <p:spPr bwMode="auto">
              <a:xfrm>
                <a:off x="7818074" y="4392853"/>
                <a:ext cx="53294" cy="12893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44" name="図 43" descr="アイコン&#10;&#10;AI 生成コンテンツは誤りを含む可能性があります。">
            <a:extLst>
              <a:ext uri="{FF2B5EF4-FFF2-40B4-BE49-F238E27FC236}">
                <a16:creationId xmlns:a16="http://schemas.microsoft.com/office/drawing/2014/main" id="{0C24BD0B-4269-1EBC-6EB4-78712B81D3F2}"/>
              </a:ext>
            </a:extLst>
          </p:cNvPr>
          <p:cNvPicPr>
            <a:picLocks noChangeAspect="1"/>
          </p:cNvPicPr>
          <p:nvPr/>
        </p:nvPicPr>
        <p:blipFill>
          <a:blip r:embed="rId13" cstate="screen">
            <a:lum bright="70000" contrast="-70000"/>
            <a:extLst>
              <a:ext uri="{28A0092B-C50C-407E-A947-70E740481C1C}">
                <a14:useLocalDpi xmlns:a14="http://schemas.microsoft.com/office/drawing/2010/main"/>
              </a:ext>
            </a:extLst>
          </a:blip>
          <a:stretch>
            <a:fillRect/>
          </a:stretch>
        </p:blipFill>
        <p:spPr>
          <a:xfrm>
            <a:off x="6629850" y="3180968"/>
            <a:ext cx="390422" cy="394106"/>
          </a:xfrm>
          <a:prstGeom prst="rect">
            <a:avLst/>
          </a:prstGeom>
        </p:spPr>
      </p:pic>
      <p:pic>
        <p:nvPicPr>
          <p:cNvPr id="45" name="図 44">
            <a:extLst>
              <a:ext uri="{FF2B5EF4-FFF2-40B4-BE49-F238E27FC236}">
                <a16:creationId xmlns:a16="http://schemas.microsoft.com/office/drawing/2014/main" id="{9A3EEA9D-223E-BBDF-516F-E54CD16E7DBB}"/>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5899544" y="1642683"/>
            <a:ext cx="766986" cy="712645"/>
          </a:xfrm>
          <a:prstGeom prst="rect">
            <a:avLst/>
          </a:prstGeom>
        </p:spPr>
      </p:pic>
      <p:sp>
        <p:nvSpPr>
          <p:cNvPr id="90" name="テキスト ボックス 89">
            <a:extLst>
              <a:ext uri="{FF2B5EF4-FFF2-40B4-BE49-F238E27FC236}">
                <a16:creationId xmlns:a16="http://schemas.microsoft.com/office/drawing/2014/main" id="{46C5631A-B356-875F-A2D3-CCA0DD69B5EE}"/>
              </a:ext>
            </a:extLst>
          </p:cNvPr>
          <p:cNvSpPr txBox="1"/>
          <p:nvPr/>
        </p:nvSpPr>
        <p:spPr>
          <a:xfrm>
            <a:off x="1403648" y="5744296"/>
            <a:ext cx="6470605" cy="709040"/>
          </a:xfrm>
          <a:prstGeom prst="rect">
            <a:avLst/>
          </a:prstGeom>
          <a:noFill/>
          <a:effectLst/>
        </p:spPr>
        <p:txBody>
          <a:bodyPr wrap="square" rtlCol="0">
            <a:spAutoFit/>
          </a:bodyPr>
          <a:lstStyle/>
          <a:p>
            <a:pPr>
              <a:lnSpc>
                <a:spcPts val="2600"/>
              </a:lnSpc>
            </a:pPr>
            <a:r>
              <a:rPr kumimoji="1" lang="ja-JP" altLang="en-US" dirty="0">
                <a:latin typeface="+mn-ea"/>
              </a:rPr>
              <a:t>エックス線は、放射線の一種です。物を透過する力が強いため、</a:t>
            </a:r>
            <a:endParaRPr kumimoji="1" lang="en-US" altLang="ja-JP" dirty="0">
              <a:latin typeface="+mn-ea"/>
            </a:endParaRPr>
          </a:p>
          <a:p>
            <a:pPr>
              <a:lnSpc>
                <a:spcPts val="2600"/>
              </a:lnSpc>
            </a:pPr>
            <a:r>
              <a:rPr kumimoji="1" lang="ja-JP" altLang="en-US" dirty="0">
                <a:latin typeface="+mn-ea"/>
              </a:rPr>
              <a:t>その特徴を活かして、様々な職場で利用されています。</a:t>
            </a:r>
            <a:endParaRPr kumimoji="1" lang="en-US" altLang="ja-JP" dirty="0">
              <a:latin typeface="+mn-ea"/>
            </a:endParaRPr>
          </a:p>
        </p:txBody>
      </p:sp>
      <p:sp>
        <p:nvSpPr>
          <p:cNvPr id="46" name="テキスト ボックス 45">
            <a:extLst>
              <a:ext uri="{FF2B5EF4-FFF2-40B4-BE49-F238E27FC236}">
                <a16:creationId xmlns:a16="http://schemas.microsoft.com/office/drawing/2014/main" id="{99B285EB-F229-EB98-2733-84ED98F7CA61}"/>
              </a:ext>
            </a:extLst>
          </p:cNvPr>
          <p:cNvSpPr txBox="1"/>
          <p:nvPr/>
        </p:nvSpPr>
        <p:spPr>
          <a:xfrm>
            <a:off x="5400612" y="908720"/>
            <a:ext cx="1763676" cy="338554"/>
          </a:xfrm>
          <a:prstGeom prst="rect">
            <a:avLst/>
          </a:prstGeom>
          <a:noFill/>
          <a:effectLst/>
        </p:spPr>
        <p:txBody>
          <a:bodyPr wrap="square" rtlCol="0">
            <a:spAutoFit/>
          </a:bodyPr>
          <a:lstStyle/>
          <a:p>
            <a:pPr algn="ctr"/>
            <a:r>
              <a:rPr kumimoji="1" lang="ja-JP" altLang="en-US" sz="1600" b="1" spc="-100" dirty="0">
                <a:latin typeface="+mn-ea"/>
              </a:rPr>
              <a:t>エックス線</a:t>
            </a:r>
            <a:endParaRPr kumimoji="1" lang="en-US" altLang="ja-JP" sz="1600" b="1" dirty="0">
              <a:latin typeface="+mn-ea"/>
            </a:endParaRPr>
          </a:p>
        </p:txBody>
      </p:sp>
      <p:sp>
        <p:nvSpPr>
          <p:cNvPr id="53" name="テキスト ボックス 52">
            <a:extLst>
              <a:ext uri="{FF2B5EF4-FFF2-40B4-BE49-F238E27FC236}">
                <a16:creationId xmlns:a16="http://schemas.microsoft.com/office/drawing/2014/main" id="{3BB005EA-F6D3-1842-8BF9-18A35EBA0D25}"/>
              </a:ext>
            </a:extLst>
          </p:cNvPr>
          <p:cNvSpPr txBox="1"/>
          <p:nvPr/>
        </p:nvSpPr>
        <p:spPr>
          <a:xfrm>
            <a:off x="3366126" y="171076"/>
            <a:ext cx="2411748" cy="400110"/>
          </a:xfrm>
          <a:prstGeom prst="rect">
            <a:avLst/>
          </a:prstGeom>
          <a:noFill/>
          <a:effectLst/>
        </p:spPr>
        <p:txBody>
          <a:bodyPr wrap="square" rtlCol="0">
            <a:spAutoFit/>
          </a:bodyPr>
          <a:lstStyle/>
          <a:p>
            <a:pPr algn="ctr"/>
            <a:r>
              <a:rPr kumimoji="1" lang="ja-JP" altLang="en-US" sz="2000" b="1" spc="100" dirty="0">
                <a:latin typeface="+mn-ea"/>
              </a:rPr>
              <a:t>放射線の種類</a:t>
            </a:r>
            <a:endParaRPr kumimoji="1" lang="en-US" altLang="ja-JP" sz="2000" b="1" spc="100" dirty="0">
              <a:latin typeface="+mn-ea"/>
            </a:endParaRPr>
          </a:p>
        </p:txBody>
      </p:sp>
      <p:pic>
        <p:nvPicPr>
          <p:cNvPr id="11" name="図 10" descr="黒い背景に白い文字がある&#10;&#10;AI 生成コンテンツは誤りを含む可能性があります。">
            <a:extLst>
              <a:ext uri="{FF2B5EF4-FFF2-40B4-BE49-F238E27FC236}">
                <a16:creationId xmlns:a16="http://schemas.microsoft.com/office/drawing/2014/main" id="{F996CD07-F011-CCB2-3BC8-3A63574E1BE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408494" y="1490196"/>
            <a:ext cx="1171578" cy="1171578"/>
          </a:xfrm>
          <a:prstGeom prst="rect">
            <a:avLst/>
          </a:prstGeom>
        </p:spPr>
      </p:pic>
    </p:spTree>
    <p:extLst>
      <p:ext uri="{BB962C8B-B14F-4D97-AF65-F5344CB8AC3E}">
        <p14:creationId xmlns:p14="http://schemas.microsoft.com/office/powerpoint/2010/main" val="384528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DC9969-469D-EBDA-DC42-01B21214B75A}"/>
              </a:ext>
            </a:extLst>
          </p:cNvPr>
          <p:cNvSpPr txBox="1"/>
          <p:nvPr/>
        </p:nvSpPr>
        <p:spPr>
          <a:xfrm>
            <a:off x="683568" y="5744296"/>
            <a:ext cx="7920880" cy="709040"/>
          </a:xfrm>
          <a:prstGeom prst="rect">
            <a:avLst/>
          </a:prstGeom>
          <a:noFill/>
          <a:effectLst/>
        </p:spPr>
        <p:txBody>
          <a:bodyPr wrap="square" rtlCol="0">
            <a:spAutoFit/>
          </a:bodyPr>
          <a:lstStyle/>
          <a:p>
            <a:pPr>
              <a:lnSpc>
                <a:spcPts val="2600"/>
              </a:lnSpc>
            </a:pPr>
            <a:r>
              <a:rPr kumimoji="1" lang="ja-JP" altLang="en-US" dirty="0">
                <a:latin typeface="+mn-ea"/>
              </a:rPr>
              <a:t>医療現場などでは、エックス線検査は、部外者がエックス線を受けないように</a:t>
            </a:r>
            <a:endParaRPr kumimoji="1" lang="en-US" altLang="ja-JP" dirty="0">
              <a:latin typeface="+mn-ea"/>
            </a:endParaRPr>
          </a:p>
          <a:p>
            <a:pPr>
              <a:lnSpc>
                <a:spcPts val="2600"/>
              </a:lnSpc>
            </a:pPr>
            <a:r>
              <a:rPr kumimoji="1" lang="ja-JP" altLang="en-US" dirty="0">
                <a:solidFill>
                  <a:srgbClr val="FF0000"/>
                </a:solidFill>
                <a:latin typeface="+mn-ea"/>
              </a:rPr>
              <a:t>放射線管理区域</a:t>
            </a:r>
            <a:r>
              <a:rPr kumimoji="1" lang="ja-JP" altLang="en-US" dirty="0">
                <a:latin typeface="+mn-ea"/>
              </a:rPr>
              <a:t>という専用の検査室で行われます。</a:t>
            </a:r>
            <a:endParaRPr kumimoji="1" lang="en-US" altLang="ja-JP" dirty="0">
              <a:latin typeface="+mn-ea"/>
            </a:endParaRPr>
          </a:p>
        </p:txBody>
      </p:sp>
      <p:grpSp>
        <p:nvGrpSpPr>
          <p:cNvPr id="4" name="グループ化 3">
            <a:extLst>
              <a:ext uri="{FF2B5EF4-FFF2-40B4-BE49-F238E27FC236}">
                <a16:creationId xmlns:a16="http://schemas.microsoft.com/office/drawing/2014/main" id="{FCB670D1-5E4E-0540-73E7-FAD1A7B5B42B}"/>
              </a:ext>
            </a:extLst>
          </p:cNvPr>
          <p:cNvGrpSpPr/>
          <p:nvPr/>
        </p:nvGrpSpPr>
        <p:grpSpPr>
          <a:xfrm>
            <a:off x="3347864" y="908720"/>
            <a:ext cx="4504560" cy="3701268"/>
            <a:chOff x="2411760" y="1124744"/>
            <a:chExt cx="3195467" cy="3660049"/>
          </a:xfrm>
        </p:grpSpPr>
        <p:sp>
          <p:nvSpPr>
            <p:cNvPr id="14" name="正方形/長方形 13">
              <a:extLst>
                <a:ext uri="{FF2B5EF4-FFF2-40B4-BE49-F238E27FC236}">
                  <a16:creationId xmlns:a16="http://schemas.microsoft.com/office/drawing/2014/main" id="{2EE5088D-9C0E-6F4F-D282-53B6B94EC5A2}"/>
                </a:ext>
              </a:extLst>
            </p:cNvPr>
            <p:cNvSpPr/>
            <p:nvPr/>
          </p:nvSpPr>
          <p:spPr>
            <a:xfrm>
              <a:off x="2438885" y="1624767"/>
              <a:ext cx="3168342" cy="3160026"/>
            </a:xfrm>
            <a:prstGeom prst="rect">
              <a:avLst/>
            </a:prstGeom>
            <a:solidFill>
              <a:schemeClr val="bg1">
                <a:lumMod val="9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19EA98F4-9AB3-19CC-9F26-D3D35E283B7B}"/>
                </a:ext>
              </a:extLst>
            </p:cNvPr>
            <p:cNvGrpSpPr/>
            <p:nvPr/>
          </p:nvGrpSpPr>
          <p:grpSpPr>
            <a:xfrm>
              <a:off x="2411760" y="1124744"/>
              <a:ext cx="3190829" cy="3660049"/>
              <a:chOff x="2411760" y="1124744"/>
              <a:chExt cx="3190829" cy="3660049"/>
            </a:xfrm>
            <a:noFill/>
          </p:grpSpPr>
          <p:sp>
            <p:nvSpPr>
              <p:cNvPr id="16" name="台形 15">
                <a:extLst>
                  <a:ext uri="{FF2B5EF4-FFF2-40B4-BE49-F238E27FC236}">
                    <a16:creationId xmlns:a16="http://schemas.microsoft.com/office/drawing/2014/main" id="{535A1A18-C589-3264-5595-F9766F19E9E2}"/>
                  </a:ext>
                </a:extLst>
              </p:cNvPr>
              <p:cNvSpPr/>
              <p:nvPr/>
            </p:nvSpPr>
            <p:spPr>
              <a:xfrm>
                <a:off x="2411760" y="1124744"/>
                <a:ext cx="3186191" cy="473859"/>
              </a:xfrm>
              <a:prstGeom prst="trapezoid">
                <a:avLst>
                  <a:gd name="adj" fmla="val 120718"/>
                </a:avLst>
              </a:prstGeom>
              <a:solidFill>
                <a:schemeClr val="bg1">
                  <a:lumMod val="9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37D7B87-6500-DE38-5EDB-7BB872E1E29A}"/>
                  </a:ext>
                </a:extLst>
              </p:cNvPr>
              <p:cNvSpPr/>
              <p:nvPr/>
            </p:nvSpPr>
            <p:spPr>
              <a:xfrm>
                <a:off x="2411760" y="1598603"/>
                <a:ext cx="3186190" cy="3186190"/>
              </a:xfrm>
              <a:prstGeom prst="rect">
                <a:avLst/>
              </a:prstGeom>
              <a:grp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台形 17">
                <a:extLst>
                  <a:ext uri="{FF2B5EF4-FFF2-40B4-BE49-F238E27FC236}">
                    <a16:creationId xmlns:a16="http://schemas.microsoft.com/office/drawing/2014/main" id="{78B265F4-C060-83F4-8F5F-E8603F0C0C66}"/>
                  </a:ext>
                </a:extLst>
              </p:cNvPr>
              <p:cNvSpPr/>
              <p:nvPr/>
            </p:nvSpPr>
            <p:spPr>
              <a:xfrm>
                <a:off x="2416398" y="3119742"/>
                <a:ext cx="3186191" cy="1665051"/>
              </a:xfrm>
              <a:prstGeom prst="trapezoid">
                <a:avLst>
                  <a:gd name="adj" fmla="val 35047"/>
                </a:avLst>
              </a:prstGeom>
              <a:solidFill>
                <a:schemeClr val="bg1">
                  <a:lumMod val="9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E14CE9B1-4920-DAE7-7DFA-343034EE8B2A}"/>
                  </a:ext>
                </a:extLst>
              </p:cNvPr>
              <p:cNvCxnSpPr>
                <a:cxnSpLocks/>
              </p:cNvCxnSpPr>
              <p:nvPr/>
            </p:nvCxnSpPr>
            <p:spPr>
              <a:xfrm>
                <a:off x="2836286" y="1151579"/>
                <a:ext cx="0" cy="1968163"/>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AEDFD6D8-9247-4766-57B7-0656EB118C90}"/>
                  </a:ext>
                </a:extLst>
              </p:cNvPr>
              <p:cNvCxnSpPr>
                <a:cxnSpLocks/>
              </p:cNvCxnSpPr>
              <p:nvPr/>
            </p:nvCxnSpPr>
            <p:spPr>
              <a:xfrm>
                <a:off x="5182701" y="1172805"/>
                <a:ext cx="0" cy="1968163"/>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6" name="正方形/長方形 5">
            <a:extLst>
              <a:ext uri="{FF2B5EF4-FFF2-40B4-BE49-F238E27FC236}">
                <a16:creationId xmlns:a16="http://schemas.microsoft.com/office/drawing/2014/main" id="{60C475F9-6F30-94C5-58F5-BF78A3A88DC0}"/>
              </a:ext>
            </a:extLst>
          </p:cNvPr>
          <p:cNvSpPr/>
          <p:nvPr/>
        </p:nvSpPr>
        <p:spPr bwMode="auto">
          <a:xfrm>
            <a:off x="4780082" y="2057377"/>
            <a:ext cx="81070" cy="1844101"/>
          </a:xfrm>
          <a:prstGeom prst="rect">
            <a:avLst/>
          </a:prstGeom>
          <a:solidFill>
            <a:schemeClr val="bg1">
              <a:lumMod val="65000"/>
            </a:schemeClr>
          </a:solidFill>
          <a:ln w="12700" cap="sq" cmpd="sng" algn="ctr">
            <a:solidFill>
              <a:schemeClr val="bg1">
                <a:lumMod val="65000"/>
              </a:schemeClr>
            </a:solid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Verdana" pitchFamily="34" charset="0"/>
              <a:ea typeface="ＭＳ Ｐゴシック" pitchFamily="50" charset="-128"/>
            </a:endParaRPr>
          </a:p>
        </p:txBody>
      </p:sp>
      <p:sp>
        <p:nvSpPr>
          <p:cNvPr id="7" name="二等辺三角形 6">
            <a:extLst>
              <a:ext uri="{FF2B5EF4-FFF2-40B4-BE49-F238E27FC236}">
                <a16:creationId xmlns:a16="http://schemas.microsoft.com/office/drawing/2014/main" id="{3E8E95C4-30F0-1E36-AF98-99831687EDE3}"/>
              </a:ext>
            </a:extLst>
          </p:cNvPr>
          <p:cNvSpPr/>
          <p:nvPr/>
        </p:nvSpPr>
        <p:spPr>
          <a:xfrm rot="16200000">
            <a:off x="5027048" y="2155986"/>
            <a:ext cx="640673" cy="935572"/>
          </a:xfrm>
          <a:prstGeom prst="triangle">
            <a:avLst/>
          </a:prstGeom>
          <a:solidFill>
            <a:srgbClr val="FFFF00">
              <a:alpha val="50196"/>
            </a:srgbClr>
          </a:solidFill>
          <a:ln w="95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FF00"/>
                </a:solidFill>
              </a:ln>
              <a:solidFill>
                <a:srgbClr val="FFFF00"/>
              </a:solidFill>
            </a:endParaRPr>
          </a:p>
        </p:txBody>
      </p:sp>
      <p:sp>
        <p:nvSpPr>
          <p:cNvPr id="8" name="台形 7">
            <a:extLst>
              <a:ext uri="{FF2B5EF4-FFF2-40B4-BE49-F238E27FC236}">
                <a16:creationId xmlns:a16="http://schemas.microsoft.com/office/drawing/2014/main" id="{4E3910F2-1B5B-FB62-0855-6BDA3558BA55}"/>
              </a:ext>
            </a:extLst>
          </p:cNvPr>
          <p:cNvSpPr/>
          <p:nvPr/>
        </p:nvSpPr>
        <p:spPr>
          <a:xfrm rot="5400000">
            <a:off x="4777048" y="2543973"/>
            <a:ext cx="322186" cy="153979"/>
          </a:xfrm>
          <a:prstGeom prst="trapezoid">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073F16DA-2246-D9C9-B31B-F561982A1DFE}"/>
              </a:ext>
            </a:extLst>
          </p:cNvPr>
          <p:cNvGrpSpPr/>
          <p:nvPr/>
        </p:nvGrpSpPr>
        <p:grpSpPr>
          <a:xfrm>
            <a:off x="5814232" y="1902004"/>
            <a:ext cx="597681" cy="1998120"/>
            <a:chOff x="2627784" y="1124744"/>
            <a:chExt cx="825497" cy="2759738"/>
          </a:xfrm>
        </p:grpSpPr>
        <p:sp>
          <p:nvSpPr>
            <p:cNvPr id="12" name="矢印: 五方向 11">
              <a:extLst>
                <a:ext uri="{FF2B5EF4-FFF2-40B4-BE49-F238E27FC236}">
                  <a16:creationId xmlns:a16="http://schemas.microsoft.com/office/drawing/2014/main" id="{F1872896-B34E-3511-1E03-998D5AFB1A4C}"/>
                </a:ext>
              </a:extLst>
            </p:cNvPr>
            <p:cNvSpPr/>
            <p:nvPr/>
          </p:nvSpPr>
          <p:spPr bwMode="auto">
            <a:xfrm flipH="1">
              <a:off x="3097624" y="1677489"/>
              <a:ext cx="326961" cy="760813"/>
            </a:xfrm>
            <a:prstGeom prst="homePlate">
              <a:avLst>
                <a:gd name="adj" fmla="val 22299"/>
              </a:avLst>
            </a:prstGeom>
            <a:solidFill>
              <a:schemeClr val="bg1">
                <a:lumMod val="85000"/>
              </a:schemeClr>
            </a:solidFill>
            <a:ln w="12700" cap="sq" cmpd="sng" algn="ctr">
              <a:no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rgbClr val="000000"/>
                </a:solidFill>
                <a:effectLst/>
                <a:latin typeface="Verdana" pitchFamily="34" charset="0"/>
                <a:ea typeface="ＭＳ Ｐゴシック" pitchFamily="50" charset="-128"/>
              </a:endParaRPr>
            </a:p>
          </p:txBody>
        </p:sp>
        <p:pic>
          <p:nvPicPr>
            <p:cNvPr id="13" name="図 12" descr="アイコン&#10;&#10;AI 生成コンテンツは誤りを含む可能性があります。">
              <a:extLst>
                <a:ext uri="{FF2B5EF4-FFF2-40B4-BE49-F238E27FC236}">
                  <a16:creationId xmlns:a16="http://schemas.microsoft.com/office/drawing/2014/main" id="{36103F48-B915-9D2F-97E2-1CC944218B0F}"/>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rcRect/>
            <a:stretch>
              <a:fillRect/>
            </a:stretch>
          </p:blipFill>
          <p:spPr>
            <a:xfrm>
              <a:off x="2627784" y="1124744"/>
              <a:ext cx="825497" cy="2759738"/>
            </a:xfrm>
            <a:prstGeom prst="rect">
              <a:avLst/>
            </a:prstGeom>
          </p:spPr>
        </p:pic>
      </p:grpSp>
      <p:sp>
        <p:nvSpPr>
          <p:cNvPr id="10" name="正方形/長方形 9">
            <a:extLst>
              <a:ext uri="{FF2B5EF4-FFF2-40B4-BE49-F238E27FC236}">
                <a16:creationId xmlns:a16="http://schemas.microsoft.com/office/drawing/2014/main" id="{AC47417F-7F8A-D4CF-F49D-B41A0D2C0235}"/>
              </a:ext>
            </a:extLst>
          </p:cNvPr>
          <p:cNvSpPr/>
          <p:nvPr/>
        </p:nvSpPr>
        <p:spPr bwMode="auto">
          <a:xfrm>
            <a:off x="6387724" y="2021947"/>
            <a:ext cx="81070" cy="1844101"/>
          </a:xfrm>
          <a:prstGeom prst="rect">
            <a:avLst/>
          </a:prstGeom>
          <a:solidFill>
            <a:schemeClr val="bg1">
              <a:lumMod val="65000"/>
            </a:schemeClr>
          </a:solidFill>
          <a:ln w="12700" cap="sq" cmpd="sng" algn="ctr">
            <a:solidFill>
              <a:schemeClr val="bg1">
                <a:lumMod val="65000"/>
              </a:schemeClr>
            </a:solid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Verdana" pitchFamily="34" charset="0"/>
              <a:ea typeface="ＭＳ Ｐゴシック" pitchFamily="50" charset="-128"/>
            </a:endParaRPr>
          </a:p>
        </p:txBody>
      </p:sp>
      <p:sp>
        <p:nvSpPr>
          <p:cNvPr id="11" name="正方形/長方形 10">
            <a:extLst>
              <a:ext uri="{FF2B5EF4-FFF2-40B4-BE49-F238E27FC236}">
                <a16:creationId xmlns:a16="http://schemas.microsoft.com/office/drawing/2014/main" id="{5BD74525-592C-426D-19C9-1C5A16FB5CED}"/>
              </a:ext>
            </a:extLst>
          </p:cNvPr>
          <p:cNvSpPr/>
          <p:nvPr/>
        </p:nvSpPr>
        <p:spPr bwMode="auto">
          <a:xfrm rot="5400000">
            <a:off x="5549485" y="2883356"/>
            <a:ext cx="101319" cy="2032698"/>
          </a:xfrm>
          <a:prstGeom prst="rect">
            <a:avLst/>
          </a:prstGeom>
          <a:solidFill>
            <a:schemeClr val="tx1"/>
          </a:solidFill>
          <a:ln w="12700" cap="sq" cmpd="sng" algn="ctr">
            <a:solidFill>
              <a:schemeClr val="tx1"/>
            </a:solidFill>
            <a:prstDash val="solid"/>
            <a:miter lim="800000"/>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Verdana" pitchFamily="34" charset="0"/>
              <a:ea typeface="ＭＳ Ｐゴシック" pitchFamily="50" charset="-128"/>
            </a:endParaRPr>
          </a:p>
        </p:txBody>
      </p:sp>
      <p:grpSp>
        <p:nvGrpSpPr>
          <p:cNvPr id="21" name="グループ化 20">
            <a:extLst>
              <a:ext uri="{FF2B5EF4-FFF2-40B4-BE49-F238E27FC236}">
                <a16:creationId xmlns:a16="http://schemas.microsoft.com/office/drawing/2014/main" id="{EF5CCE3A-A306-7B75-988B-A850451E4052}"/>
              </a:ext>
            </a:extLst>
          </p:cNvPr>
          <p:cNvGrpSpPr/>
          <p:nvPr/>
        </p:nvGrpSpPr>
        <p:grpSpPr>
          <a:xfrm>
            <a:off x="1107951" y="1268760"/>
            <a:ext cx="1878600" cy="3329294"/>
            <a:chOff x="1762940" y="2213915"/>
            <a:chExt cx="1512916" cy="2681221"/>
          </a:xfrm>
        </p:grpSpPr>
        <p:sp>
          <p:nvSpPr>
            <p:cNvPr id="22" name="正方形/長方形 21">
              <a:extLst>
                <a:ext uri="{FF2B5EF4-FFF2-40B4-BE49-F238E27FC236}">
                  <a16:creationId xmlns:a16="http://schemas.microsoft.com/office/drawing/2014/main" id="{8FC34EE2-97AF-708D-BF47-0138B71F0CA0}"/>
                </a:ext>
              </a:extLst>
            </p:cNvPr>
            <p:cNvSpPr/>
            <p:nvPr/>
          </p:nvSpPr>
          <p:spPr>
            <a:xfrm>
              <a:off x="2177948" y="2213915"/>
              <a:ext cx="682901" cy="31152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使用中</a:t>
              </a:r>
            </a:p>
          </p:txBody>
        </p:sp>
        <p:grpSp>
          <p:nvGrpSpPr>
            <p:cNvPr id="23" name="グループ化 22">
              <a:extLst>
                <a:ext uri="{FF2B5EF4-FFF2-40B4-BE49-F238E27FC236}">
                  <a16:creationId xmlns:a16="http://schemas.microsoft.com/office/drawing/2014/main" id="{26055D22-C25B-8D03-140E-DDB0AC6EF293}"/>
                </a:ext>
              </a:extLst>
            </p:cNvPr>
            <p:cNvGrpSpPr/>
            <p:nvPr/>
          </p:nvGrpSpPr>
          <p:grpSpPr>
            <a:xfrm>
              <a:off x="1762940" y="2665985"/>
              <a:ext cx="1512916" cy="2229151"/>
              <a:chOff x="899592" y="712819"/>
              <a:chExt cx="1208131" cy="1780077"/>
            </a:xfrm>
          </p:grpSpPr>
          <p:sp>
            <p:nvSpPr>
              <p:cNvPr id="24" name="正方形/長方形 23">
                <a:extLst>
                  <a:ext uri="{FF2B5EF4-FFF2-40B4-BE49-F238E27FC236}">
                    <a16:creationId xmlns:a16="http://schemas.microsoft.com/office/drawing/2014/main" id="{F0BB383B-5E14-14A5-04B5-F4E858F3BA0C}"/>
                  </a:ext>
                </a:extLst>
              </p:cNvPr>
              <p:cNvSpPr/>
              <p:nvPr/>
            </p:nvSpPr>
            <p:spPr>
              <a:xfrm>
                <a:off x="899592" y="712819"/>
                <a:ext cx="1208131" cy="1780077"/>
              </a:xfrm>
              <a:prstGeom prst="rect">
                <a:avLst/>
              </a:prstGeom>
              <a:solidFill>
                <a:schemeClr val="bg1">
                  <a:lumMod val="6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380B9356-30D4-FCFE-3B26-30E16513C2FE}"/>
                  </a:ext>
                </a:extLst>
              </p:cNvPr>
              <p:cNvCxnSpPr>
                <a:cxnSpLocks/>
              </p:cNvCxnSpPr>
              <p:nvPr/>
            </p:nvCxnSpPr>
            <p:spPr>
              <a:xfrm>
                <a:off x="1907704" y="1301591"/>
                <a:ext cx="0" cy="630112"/>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6" name="グループ化 25">
                <a:extLst>
                  <a:ext uri="{FF2B5EF4-FFF2-40B4-BE49-F238E27FC236}">
                    <a16:creationId xmlns:a16="http://schemas.microsoft.com/office/drawing/2014/main" id="{CAC259E5-B2F0-2BB9-0D82-E6705BD2EDD4}"/>
                  </a:ext>
                </a:extLst>
              </p:cNvPr>
              <p:cNvGrpSpPr/>
              <p:nvPr/>
            </p:nvGrpSpPr>
            <p:grpSpPr>
              <a:xfrm>
                <a:off x="1052251" y="909865"/>
                <a:ext cx="774241" cy="783452"/>
                <a:chOff x="845431" y="2789564"/>
                <a:chExt cx="774241" cy="783452"/>
              </a:xfrm>
            </p:grpSpPr>
            <p:sp>
              <p:nvSpPr>
                <p:cNvPr id="27" name="正方形/長方形 26">
                  <a:extLst>
                    <a:ext uri="{FF2B5EF4-FFF2-40B4-BE49-F238E27FC236}">
                      <a16:creationId xmlns:a16="http://schemas.microsoft.com/office/drawing/2014/main" id="{9986EA06-2EF4-82F3-0CEF-A32FDEF114D8}"/>
                    </a:ext>
                  </a:extLst>
                </p:cNvPr>
                <p:cNvSpPr/>
                <p:nvPr/>
              </p:nvSpPr>
              <p:spPr>
                <a:xfrm>
                  <a:off x="960644" y="2789564"/>
                  <a:ext cx="559986" cy="7834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descr="図形&#10;&#10;AI 生成コンテンツは誤りを含む可能性があります。">
                  <a:extLst>
                    <a:ext uri="{FF2B5EF4-FFF2-40B4-BE49-F238E27FC236}">
                      <a16:creationId xmlns:a16="http://schemas.microsoft.com/office/drawing/2014/main" id="{EA75722C-9570-D662-E38F-4DEF4E62247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46325" y="3204721"/>
                  <a:ext cx="388623" cy="343376"/>
                </a:xfrm>
                <a:prstGeom prst="rect">
                  <a:avLst/>
                </a:prstGeom>
              </p:spPr>
            </p:pic>
            <p:sp>
              <p:nvSpPr>
                <p:cNvPr id="29" name="テキスト ボックス 28">
                  <a:extLst>
                    <a:ext uri="{FF2B5EF4-FFF2-40B4-BE49-F238E27FC236}">
                      <a16:creationId xmlns:a16="http://schemas.microsoft.com/office/drawing/2014/main" id="{60793FA7-9FBE-3097-9B60-3998C8755730}"/>
                    </a:ext>
                  </a:extLst>
                </p:cNvPr>
                <p:cNvSpPr txBox="1"/>
                <p:nvPr/>
              </p:nvSpPr>
              <p:spPr>
                <a:xfrm>
                  <a:off x="845431" y="2797478"/>
                  <a:ext cx="774241" cy="336484"/>
                </a:xfrm>
                <a:prstGeom prst="rect">
                  <a:avLst/>
                </a:prstGeom>
                <a:noFill/>
              </p:spPr>
              <p:txBody>
                <a:bodyPr wrap="square" rtlCol="0">
                  <a:spAutoFit/>
                </a:bodyPr>
                <a:lstStyle/>
                <a:p>
                  <a:pPr algn="ctr"/>
                  <a:r>
                    <a:rPr kumimoji="1" lang="ja-JP" altLang="en-US" sz="1400" b="1" dirty="0">
                      <a:latin typeface="+mn-ea"/>
                    </a:rPr>
                    <a:t>放射線</a:t>
                  </a:r>
                  <a:endParaRPr kumimoji="1" lang="en-US" altLang="ja-JP" sz="1400" b="1" dirty="0">
                    <a:latin typeface="+mn-ea"/>
                  </a:endParaRPr>
                </a:p>
                <a:p>
                  <a:pPr algn="ctr"/>
                  <a:r>
                    <a:rPr kumimoji="1" lang="ja-JP" altLang="en-US" sz="1400" b="1" dirty="0">
                      <a:latin typeface="+mn-ea"/>
                    </a:rPr>
                    <a:t>管理区域</a:t>
                  </a:r>
                  <a:endParaRPr kumimoji="1" lang="ja-JP" altLang="en-US" sz="1050" b="1" dirty="0">
                    <a:latin typeface="+mn-ea"/>
                  </a:endParaRPr>
                </a:p>
              </p:txBody>
            </p:sp>
          </p:grpSp>
        </p:grpSp>
      </p:grpSp>
      <p:sp>
        <p:nvSpPr>
          <p:cNvPr id="5" name="正方形/長方形 4">
            <a:extLst>
              <a:ext uri="{FF2B5EF4-FFF2-40B4-BE49-F238E27FC236}">
                <a16:creationId xmlns:a16="http://schemas.microsoft.com/office/drawing/2014/main" id="{E33419F4-0CCF-44C0-F71E-769DF52D782E}"/>
              </a:ext>
            </a:extLst>
          </p:cNvPr>
          <p:cNvSpPr/>
          <p:nvPr/>
        </p:nvSpPr>
        <p:spPr>
          <a:xfrm>
            <a:off x="6831450" y="2002256"/>
            <a:ext cx="1901536" cy="1617601"/>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ja-JP" altLang="en-US" sz="1600" b="1" dirty="0">
              <a:solidFill>
                <a:srgbClr val="FFFF00"/>
              </a:solidFill>
              <a:latin typeface="+mj-ea"/>
              <a:ea typeface="+mj-ea"/>
            </a:endParaRPr>
          </a:p>
        </p:txBody>
      </p:sp>
      <p:pic>
        <p:nvPicPr>
          <p:cNvPr id="3" name="図 2" descr="人のレントゲン写真&#10;&#10;AI 生成コンテンツは誤りを含む可能性があります。">
            <a:extLst>
              <a:ext uri="{FF2B5EF4-FFF2-40B4-BE49-F238E27FC236}">
                <a16:creationId xmlns:a16="http://schemas.microsoft.com/office/drawing/2014/main" id="{AC1D79D6-8EB9-FAF8-3296-7352A7C3F21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229311" y="2148804"/>
            <a:ext cx="1108877" cy="1315146"/>
          </a:xfrm>
          <a:prstGeom prst="rect">
            <a:avLst/>
          </a:prstGeom>
        </p:spPr>
      </p:pic>
    </p:spTree>
    <p:extLst>
      <p:ext uri="{BB962C8B-B14F-4D97-AF65-F5344CB8AC3E}">
        <p14:creationId xmlns:p14="http://schemas.microsoft.com/office/powerpoint/2010/main" val="126258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テキスト ボックス 72">
            <a:extLst>
              <a:ext uri="{FF2B5EF4-FFF2-40B4-BE49-F238E27FC236}">
                <a16:creationId xmlns:a16="http://schemas.microsoft.com/office/drawing/2014/main" id="{A67BBBA5-1F8A-DA8A-DB5C-70F549DC46AC}"/>
              </a:ext>
            </a:extLst>
          </p:cNvPr>
          <p:cNvSpPr txBox="1"/>
          <p:nvPr/>
        </p:nvSpPr>
        <p:spPr>
          <a:xfrm>
            <a:off x="971600" y="5733256"/>
            <a:ext cx="7380312" cy="709040"/>
          </a:xfrm>
          <a:prstGeom prst="rect">
            <a:avLst/>
          </a:prstGeom>
          <a:noFill/>
          <a:effectLst/>
        </p:spPr>
        <p:txBody>
          <a:bodyPr wrap="square" rtlCol="0">
            <a:spAutoFit/>
          </a:bodyPr>
          <a:lstStyle/>
          <a:p>
            <a:pPr>
              <a:lnSpc>
                <a:spcPts val="2600"/>
              </a:lnSpc>
            </a:pPr>
            <a:r>
              <a:rPr kumimoji="1" lang="ja-JP" altLang="en-US" dirty="0">
                <a:latin typeface="+mn-ea"/>
              </a:rPr>
              <a:t>みなさんの職場で利用されているエックス線装置は</a:t>
            </a:r>
            <a:endParaRPr kumimoji="1" lang="en-US" altLang="ja-JP" dirty="0">
              <a:latin typeface="+mn-ea"/>
            </a:endParaRPr>
          </a:p>
          <a:p>
            <a:pPr>
              <a:lnSpc>
                <a:spcPts val="2600"/>
              </a:lnSpc>
            </a:pPr>
            <a:r>
              <a:rPr kumimoji="1" lang="ja-JP" altLang="en-US" dirty="0">
                <a:solidFill>
                  <a:srgbClr val="FF0000"/>
                </a:solidFill>
                <a:latin typeface="+mn-ea"/>
              </a:rPr>
              <a:t>ボックス型</a:t>
            </a:r>
            <a:r>
              <a:rPr kumimoji="1" lang="ja-JP" altLang="en-US" dirty="0">
                <a:latin typeface="+mn-ea"/>
              </a:rPr>
              <a:t>と呼ばれ、</a:t>
            </a:r>
            <a:r>
              <a:rPr kumimoji="1" lang="ja-JP" altLang="en-US" dirty="0">
                <a:solidFill>
                  <a:srgbClr val="FF0000"/>
                </a:solidFill>
                <a:latin typeface="+mn-ea"/>
              </a:rPr>
              <a:t>装置の内部</a:t>
            </a:r>
            <a:r>
              <a:rPr kumimoji="1" lang="ja-JP" altLang="en-US" dirty="0">
                <a:latin typeface="+mn-ea"/>
              </a:rPr>
              <a:t>のみ</a:t>
            </a:r>
            <a:r>
              <a:rPr kumimoji="1" lang="ja-JP" altLang="en-US" dirty="0">
                <a:solidFill>
                  <a:srgbClr val="FF0000"/>
                </a:solidFill>
                <a:latin typeface="+mn-ea"/>
              </a:rPr>
              <a:t>放射線管理区域</a:t>
            </a:r>
            <a:r>
              <a:rPr kumimoji="1" lang="ja-JP" altLang="en-US" dirty="0">
                <a:latin typeface="+mn-ea"/>
              </a:rPr>
              <a:t>になっています。</a:t>
            </a:r>
            <a:endParaRPr kumimoji="1" lang="en-US" altLang="ja-JP" dirty="0">
              <a:latin typeface="+mn-ea"/>
            </a:endParaRPr>
          </a:p>
        </p:txBody>
      </p:sp>
      <p:sp>
        <p:nvSpPr>
          <p:cNvPr id="84" name="正方形/長方形 83">
            <a:extLst>
              <a:ext uri="{FF2B5EF4-FFF2-40B4-BE49-F238E27FC236}">
                <a16:creationId xmlns:a16="http://schemas.microsoft.com/office/drawing/2014/main" id="{83B410F5-E1A7-4421-B6A6-1718B7FFB078}"/>
              </a:ext>
            </a:extLst>
          </p:cNvPr>
          <p:cNvSpPr/>
          <p:nvPr/>
        </p:nvSpPr>
        <p:spPr>
          <a:xfrm>
            <a:off x="4707425" y="3199274"/>
            <a:ext cx="4270931" cy="19579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C92A51DD-FA44-1548-8F13-B5DD3EAE815D}"/>
              </a:ext>
            </a:extLst>
          </p:cNvPr>
          <p:cNvSpPr/>
          <p:nvPr/>
        </p:nvSpPr>
        <p:spPr>
          <a:xfrm>
            <a:off x="181193" y="3197731"/>
            <a:ext cx="4270931" cy="19579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26016E93-6AAD-9270-4B05-9DB9F2565486}"/>
              </a:ext>
            </a:extLst>
          </p:cNvPr>
          <p:cNvSpPr/>
          <p:nvPr/>
        </p:nvSpPr>
        <p:spPr>
          <a:xfrm>
            <a:off x="4693557" y="694239"/>
            <a:ext cx="4270931" cy="19579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0B883ACE-BEF7-FCF2-8AFB-D143E7994E2E}"/>
              </a:ext>
            </a:extLst>
          </p:cNvPr>
          <p:cNvSpPr/>
          <p:nvPr/>
        </p:nvSpPr>
        <p:spPr>
          <a:xfrm>
            <a:off x="187248" y="692696"/>
            <a:ext cx="4270931" cy="19579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8" name="図 87" descr="記号, シャツ が含まれている画像&#10;&#10;AI 生成コンテンツは誤りを含む可能性があります。">
            <a:extLst>
              <a:ext uri="{FF2B5EF4-FFF2-40B4-BE49-F238E27FC236}">
                <a16:creationId xmlns:a16="http://schemas.microsoft.com/office/drawing/2014/main" id="{FDE0EE86-82B1-F9A7-8404-9AFB8A01FAB0}"/>
              </a:ext>
            </a:extLst>
          </p:cNvPr>
          <p:cNvPicPr>
            <a:picLocks noChangeAspect="1"/>
          </p:cNvPicPr>
          <p:nvPr/>
        </p:nvPicPr>
        <p:blipFill>
          <a:blip r:embed="rId2" cstate="screen">
            <a:biLevel thresh="75000"/>
            <a:extLst>
              <a:ext uri="{28A0092B-C50C-407E-A947-70E740481C1C}">
                <a14:useLocalDpi xmlns:a14="http://schemas.microsoft.com/office/drawing/2010/main"/>
              </a:ext>
            </a:extLst>
          </a:blip>
          <a:srcRect/>
          <a:stretch>
            <a:fillRect/>
          </a:stretch>
        </p:blipFill>
        <p:spPr>
          <a:xfrm flipH="1">
            <a:off x="4788024" y="3620248"/>
            <a:ext cx="595270" cy="1236322"/>
          </a:xfrm>
          <a:prstGeom prst="rect">
            <a:avLst/>
          </a:prstGeom>
        </p:spPr>
      </p:pic>
      <p:pic>
        <p:nvPicPr>
          <p:cNvPr id="89" name="図 88" descr="黒い背景と白い文字のロゴ&#10;&#10;AI 生成コンテンツは誤りを含む可能性があります。">
            <a:extLst>
              <a:ext uri="{FF2B5EF4-FFF2-40B4-BE49-F238E27FC236}">
                <a16:creationId xmlns:a16="http://schemas.microsoft.com/office/drawing/2014/main" id="{EF080B52-B53C-0D57-7042-79158198D448}"/>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rcRect l="31029" t="7390" r="30307" b="7991"/>
          <a:stretch>
            <a:fillRect/>
          </a:stretch>
        </p:blipFill>
        <p:spPr>
          <a:xfrm>
            <a:off x="251520" y="3662975"/>
            <a:ext cx="568504" cy="1244226"/>
          </a:xfrm>
          <a:prstGeom prst="rect">
            <a:avLst/>
          </a:prstGeom>
        </p:spPr>
      </p:pic>
      <p:pic>
        <p:nvPicPr>
          <p:cNvPr id="90" name="図 89" descr="ロゴ&#10;&#10;AI 生成コンテンツは誤りを含む可能性があります。">
            <a:extLst>
              <a:ext uri="{FF2B5EF4-FFF2-40B4-BE49-F238E27FC236}">
                <a16:creationId xmlns:a16="http://schemas.microsoft.com/office/drawing/2014/main" id="{895A6DCC-6080-F044-C7F2-5C1BFEE6E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8024" y="1200752"/>
            <a:ext cx="558614" cy="1074526"/>
          </a:xfrm>
          <a:prstGeom prst="rect">
            <a:avLst/>
          </a:prstGeom>
        </p:spPr>
      </p:pic>
      <p:pic>
        <p:nvPicPr>
          <p:cNvPr id="91" name="図 90" descr="アイコン&#10;&#10;AI 生成コンテンツは誤りを含む可能性があります。">
            <a:extLst>
              <a:ext uri="{FF2B5EF4-FFF2-40B4-BE49-F238E27FC236}">
                <a16:creationId xmlns:a16="http://schemas.microsoft.com/office/drawing/2014/main" id="{6F1ADF93-56F0-C878-ACFE-E18584AFC73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23528" y="1097869"/>
            <a:ext cx="466116" cy="1145945"/>
          </a:xfrm>
          <a:prstGeom prst="rect">
            <a:avLst/>
          </a:prstGeom>
        </p:spPr>
      </p:pic>
      <p:sp>
        <p:nvSpPr>
          <p:cNvPr id="92" name="正方形/長方形 91">
            <a:extLst>
              <a:ext uri="{FF2B5EF4-FFF2-40B4-BE49-F238E27FC236}">
                <a16:creationId xmlns:a16="http://schemas.microsoft.com/office/drawing/2014/main" id="{EE3EAD50-A22B-1F16-49E1-F38F03B03E84}"/>
              </a:ext>
            </a:extLst>
          </p:cNvPr>
          <p:cNvSpPr/>
          <p:nvPr/>
        </p:nvSpPr>
        <p:spPr>
          <a:xfrm>
            <a:off x="185567" y="278861"/>
            <a:ext cx="4274292" cy="395621"/>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en-US" sz="1600" b="1" dirty="0">
                <a:latin typeface="+mj-ea"/>
                <a:ea typeface="+mj-ea"/>
              </a:rPr>
              <a:t>各種工場　　</a:t>
            </a:r>
            <a:r>
              <a:rPr kumimoji="1" lang="ja-JP" altLang="en-US" sz="1600" b="1" dirty="0">
                <a:solidFill>
                  <a:srgbClr val="FFFF00"/>
                </a:solidFill>
                <a:latin typeface="+mj-ea"/>
                <a:ea typeface="+mj-ea"/>
              </a:rPr>
              <a:t>汎用検査装置</a:t>
            </a:r>
          </a:p>
        </p:txBody>
      </p:sp>
      <p:sp>
        <p:nvSpPr>
          <p:cNvPr id="93" name="正方形/長方形 92">
            <a:extLst>
              <a:ext uri="{FF2B5EF4-FFF2-40B4-BE49-F238E27FC236}">
                <a16:creationId xmlns:a16="http://schemas.microsoft.com/office/drawing/2014/main" id="{52855327-75CD-8E9E-8E1B-43C296328305}"/>
              </a:ext>
            </a:extLst>
          </p:cNvPr>
          <p:cNvSpPr/>
          <p:nvPr/>
        </p:nvSpPr>
        <p:spPr>
          <a:xfrm>
            <a:off x="4690196" y="283884"/>
            <a:ext cx="4274292" cy="395621"/>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en-US" sz="1600" b="1" dirty="0">
                <a:latin typeface="+mj-ea"/>
                <a:ea typeface="+mj-ea"/>
              </a:rPr>
              <a:t>食品工場・アパレル工場　　</a:t>
            </a:r>
            <a:r>
              <a:rPr kumimoji="1" lang="ja-JP" altLang="en-US" sz="1600" b="1" dirty="0">
                <a:solidFill>
                  <a:srgbClr val="FFFF00"/>
                </a:solidFill>
                <a:latin typeface="+mj-ea"/>
                <a:ea typeface="+mj-ea"/>
              </a:rPr>
              <a:t>異物検査装置</a:t>
            </a:r>
          </a:p>
        </p:txBody>
      </p:sp>
      <p:sp>
        <p:nvSpPr>
          <p:cNvPr id="94" name="正方形/長方形 93">
            <a:extLst>
              <a:ext uri="{FF2B5EF4-FFF2-40B4-BE49-F238E27FC236}">
                <a16:creationId xmlns:a16="http://schemas.microsoft.com/office/drawing/2014/main" id="{384101E7-ADDC-4859-7E98-591CA4EC330A}"/>
              </a:ext>
            </a:extLst>
          </p:cNvPr>
          <p:cNvSpPr/>
          <p:nvPr/>
        </p:nvSpPr>
        <p:spPr>
          <a:xfrm>
            <a:off x="179512" y="2806650"/>
            <a:ext cx="4274292" cy="395621"/>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en-US" sz="1600" b="1" dirty="0">
                <a:latin typeface="+mj-ea"/>
                <a:ea typeface="+mj-ea"/>
              </a:rPr>
              <a:t>研究機関　　</a:t>
            </a:r>
            <a:r>
              <a:rPr kumimoji="1" lang="ja-JP" altLang="en-US" sz="1600" b="1" dirty="0">
                <a:solidFill>
                  <a:srgbClr val="FFFF00"/>
                </a:solidFill>
                <a:latin typeface="+mj-ea"/>
                <a:ea typeface="+mj-ea"/>
              </a:rPr>
              <a:t>分析装置</a:t>
            </a:r>
          </a:p>
        </p:txBody>
      </p:sp>
      <p:sp>
        <p:nvSpPr>
          <p:cNvPr id="95" name="正方形/長方形 94">
            <a:extLst>
              <a:ext uri="{FF2B5EF4-FFF2-40B4-BE49-F238E27FC236}">
                <a16:creationId xmlns:a16="http://schemas.microsoft.com/office/drawing/2014/main" id="{0F529311-830E-EB0C-261C-9C12BBC07680}"/>
              </a:ext>
            </a:extLst>
          </p:cNvPr>
          <p:cNvSpPr/>
          <p:nvPr/>
        </p:nvSpPr>
        <p:spPr>
          <a:xfrm>
            <a:off x="4705744" y="2808193"/>
            <a:ext cx="4274292" cy="395621"/>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r>
              <a:rPr kumimoji="1" lang="ja-JP" altLang="en-US" sz="1600" b="1" dirty="0">
                <a:latin typeface="+mj-ea"/>
                <a:ea typeface="+mj-ea"/>
              </a:rPr>
              <a:t>保安検査場　　</a:t>
            </a:r>
            <a:r>
              <a:rPr kumimoji="1" lang="ja-JP" altLang="en-US" sz="1600" b="1" dirty="0">
                <a:solidFill>
                  <a:srgbClr val="FFFF00"/>
                </a:solidFill>
                <a:latin typeface="+mj-ea"/>
                <a:ea typeface="+mj-ea"/>
              </a:rPr>
              <a:t>手荷物検査装置</a:t>
            </a:r>
          </a:p>
        </p:txBody>
      </p:sp>
      <p:grpSp>
        <p:nvGrpSpPr>
          <p:cNvPr id="3" name="グループ化 2">
            <a:extLst>
              <a:ext uri="{FF2B5EF4-FFF2-40B4-BE49-F238E27FC236}">
                <a16:creationId xmlns:a16="http://schemas.microsoft.com/office/drawing/2014/main" id="{A923B6AD-0D63-EB31-9831-5D11FB397447}"/>
              </a:ext>
            </a:extLst>
          </p:cNvPr>
          <p:cNvGrpSpPr/>
          <p:nvPr/>
        </p:nvGrpSpPr>
        <p:grpSpPr>
          <a:xfrm>
            <a:off x="611560" y="1169288"/>
            <a:ext cx="1841044" cy="1179592"/>
            <a:chOff x="1619672" y="1169288"/>
            <a:chExt cx="1841044" cy="1179592"/>
          </a:xfrm>
        </p:grpSpPr>
        <p:pic>
          <p:nvPicPr>
            <p:cNvPr id="104" name="図 103" descr="アイコン&#10;&#10;AI 生成コンテンツは誤りを含む可能性があります。">
              <a:extLst>
                <a:ext uri="{FF2B5EF4-FFF2-40B4-BE49-F238E27FC236}">
                  <a16:creationId xmlns:a16="http://schemas.microsoft.com/office/drawing/2014/main" id="{5ADA3CF2-247C-0E0D-9EFB-F083B6D47B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7871" y="1557419"/>
              <a:ext cx="275250" cy="277847"/>
            </a:xfrm>
            <a:prstGeom prst="rect">
              <a:avLst/>
            </a:prstGeom>
          </p:spPr>
        </p:pic>
        <p:pic>
          <p:nvPicPr>
            <p:cNvPr id="122" name="図 121" descr="図形&#10;&#10;AI 生成コンテンツは誤りを含む可能性があります。">
              <a:extLst>
                <a:ext uri="{FF2B5EF4-FFF2-40B4-BE49-F238E27FC236}">
                  <a16:creationId xmlns:a16="http://schemas.microsoft.com/office/drawing/2014/main" id="{DC4B8A1C-2700-32D6-7DEC-D6B50B3B0730}"/>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619672" y="1938832"/>
              <a:ext cx="1841044" cy="410048"/>
            </a:xfrm>
            <a:prstGeom prst="rect">
              <a:avLst/>
            </a:prstGeom>
          </p:spPr>
        </p:pic>
        <p:sp>
          <p:nvSpPr>
            <p:cNvPr id="130" name="二等辺三角形 129">
              <a:extLst>
                <a:ext uri="{FF2B5EF4-FFF2-40B4-BE49-F238E27FC236}">
                  <a16:creationId xmlns:a16="http://schemas.microsoft.com/office/drawing/2014/main" id="{0C0CA426-54FE-F65D-3DDC-699CD9FFEADF}"/>
                </a:ext>
              </a:extLst>
            </p:cNvPr>
            <p:cNvSpPr/>
            <p:nvPr/>
          </p:nvSpPr>
          <p:spPr>
            <a:xfrm>
              <a:off x="2370955" y="1218612"/>
              <a:ext cx="292525" cy="599477"/>
            </a:xfrm>
            <a:prstGeom prst="triangle">
              <a:avLst/>
            </a:prstGeom>
            <a:solidFill>
              <a:srgbClr val="FFFF00">
                <a:alpha val="50196"/>
              </a:srgb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FFFF00"/>
                  </a:solidFill>
                </a:ln>
                <a:solidFill>
                  <a:srgbClr val="FFFF00"/>
                </a:solidFill>
              </a:endParaRPr>
            </a:p>
          </p:txBody>
        </p:sp>
        <p:grpSp>
          <p:nvGrpSpPr>
            <p:cNvPr id="131" name="グループ化 130">
              <a:extLst>
                <a:ext uri="{FF2B5EF4-FFF2-40B4-BE49-F238E27FC236}">
                  <a16:creationId xmlns:a16="http://schemas.microsoft.com/office/drawing/2014/main" id="{F06118C8-B69D-F01F-4D1C-BE4C28988510}"/>
                </a:ext>
              </a:extLst>
            </p:cNvPr>
            <p:cNvGrpSpPr/>
            <p:nvPr/>
          </p:nvGrpSpPr>
          <p:grpSpPr>
            <a:xfrm>
              <a:off x="2195736" y="1169288"/>
              <a:ext cx="642962" cy="781236"/>
              <a:chOff x="6730694" y="1169288"/>
              <a:chExt cx="642962" cy="781236"/>
            </a:xfrm>
          </p:grpSpPr>
          <p:sp>
            <p:nvSpPr>
              <p:cNvPr id="132" name="台形 131">
                <a:extLst>
                  <a:ext uri="{FF2B5EF4-FFF2-40B4-BE49-F238E27FC236}">
                    <a16:creationId xmlns:a16="http://schemas.microsoft.com/office/drawing/2014/main" id="{19302B6F-E80D-7B86-9662-1015B4590834}"/>
                  </a:ext>
                </a:extLst>
              </p:cNvPr>
              <p:cNvSpPr/>
              <p:nvPr/>
            </p:nvSpPr>
            <p:spPr>
              <a:xfrm>
                <a:off x="6954794" y="1201435"/>
                <a:ext cx="194763" cy="60196"/>
              </a:xfrm>
              <a:prstGeom prst="trapezoid">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台形 132">
                <a:extLst>
                  <a:ext uri="{FF2B5EF4-FFF2-40B4-BE49-F238E27FC236}">
                    <a16:creationId xmlns:a16="http://schemas.microsoft.com/office/drawing/2014/main" id="{61E9C025-FB6D-8BE3-B32A-E05E6262FA54}"/>
                  </a:ext>
                </a:extLst>
              </p:cNvPr>
              <p:cNvSpPr/>
              <p:nvPr/>
            </p:nvSpPr>
            <p:spPr>
              <a:xfrm>
                <a:off x="6845440" y="1844824"/>
                <a:ext cx="413471" cy="98334"/>
              </a:xfrm>
              <a:prstGeom prst="trapezoid">
                <a:avLst/>
              </a:prstGeom>
              <a:solidFill>
                <a:schemeClr val="tx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a:extLst>
                  <a:ext uri="{FF2B5EF4-FFF2-40B4-BE49-F238E27FC236}">
                    <a16:creationId xmlns:a16="http://schemas.microsoft.com/office/drawing/2014/main" id="{8915B20B-6F5B-056C-FFB5-EF5824BB14AF}"/>
                  </a:ext>
                </a:extLst>
              </p:cNvPr>
              <p:cNvSpPr/>
              <p:nvPr/>
            </p:nvSpPr>
            <p:spPr>
              <a:xfrm>
                <a:off x="6730694" y="1169288"/>
                <a:ext cx="642962" cy="781236"/>
              </a:xfrm>
              <a:prstGeom prst="rect">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6" name="図 135" descr="図形&#10;&#10;AI 生成コンテンツは誤りを含む可能性があります。">
              <a:extLst>
                <a:ext uri="{FF2B5EF4-FFF2-40B4-BE49-F238E27FC236}">
                  <a16:creationId xmlns:a16="http://schemas.microsoft.com/office/drawing/2014/main" id="{89F5630C-55D8-CC70-B5C9-9ED3FED0CB0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313769" y="1359164"/>
              <a:ext cx="406897" cy="395987"/>
            </a:xfrm>
            <a:prstGeom prst="rect">
              <a:avLst/>
            </a:prstGeom>
          </p:spPr>
        </p:pic>
      </p:grpSp>
      <p:grpSp>
        <p:nvGrpSpPr>
          <p:cNvPr id="4" name="グループ化 3">
            <a:extLst>
              <a:ext uri="{FF2B5EF4-FFF2-40B4-BE49-F238E27FC236}">
                <a16:creationId xmlns:a16="http://schemas.microsoft.com/office/drawing/2014/main" id="{597695C0-1250-1151-8F30-0111C4133387}"/>
              </a:ext>
            </a:extLst>
          </p:cNvPr>
          <p:cNvGrpSpPr/>
          <p:nvPr/>
        </p:nvGrpSpPr>
        <p:grpSpPr>
          <a:xfrm>
            <a:off x="5161778" y="1200752"/>
            <a:ext cx="1841044" cy="1179592"/>
            <a:chOff x="6187340" y="1169288"/>
            <a:chExt cx="1841044" cy="1179592"/>
          </a:xfrm>
        </p:grpSpPr>
        <p:grpSp>
          <p:nvGrpSpPr>
            <p:cNvPr id="100" name="グループ化 99">
              <a:extLst>
                <a:ext uri="{FF2B5EF4-FFF2-40B4-BE49-F238E27FC236}">
                  <a16:creationId xmlns:a16="http://schemas.microsoft.com/office/drawing/2014/main" id="{5DE9B252-29C7-6774-C179-82F5B04ACEEC}"/>
                </a:ext>
              </a:extLst>
            </p:cNvPr>
            <p:cNvGrpSpPr/>
            <p:nvPr/>
          </p:nvGrpSpPr>
          <p:grpSpPr>
            <a:xfrm>
              <a:off x="6781822" y="1541614"/>
              <a:ext cx="543798" cy="294347"/>
              <a:chOff x="2782982" y="4171115"/>
              <a:chExt cx="1593319" cy="862434"/>
            </a:xfrm>
          </p:grpSpPr>
          <p:pic>
            <p:nvPicPr>
              <p:cNvPr id="101" name="Picture 4" descr="魚 – SILHOUETTE DESIGN">
                <a:extLst>
                  <a:ext uri="{FF2B5EF4-FFF2-40B4-BE49-F238E27FC236}">
                    <a16:creationId xmlns:a16="http://schemas.microsoft.com/office/drawing/2014/main" id="{E97C09A7-C550-4B71-F826-0C1E705C8103}"/>
                  </a:ext>
                </a:extLst>
              </p:cNvPr>
              <p:cNvPicPr>
                <a:picLocks noChangeAspect="1" noChangeArrowheads="1"/>
              </p:cNvPicPr>
              <p:nvPr/>
            </p:nvPicPr>
            <p:blipFill rotWithShape="1">
              <a:blip r:embed="rId9" cstate="screen">
                <a:lum bright="70000" contrast="-70000"/>
                <a:extLst>
                  <a:ext uri="{28A0092B-C50C-407E-A947-70E740481C1C}">
                    <a14:useLocalDpi xmlns:a14="http://schemas.microsoft.com/office/drawing/2010/main"/>
                  </a:ext>
                </a:extLst>
              </a:blip>
              <a:srcRect l="15969" t="26261" r="17145" b="25466"/>
              <a:stretch>
                <a:fillRect/>
              </a:stretch>
            </p:blipFill>
            <p:spPr bwMode="auto">
              <a:xfrm>
                <a:off x="2782982" y="4171115"/>
                <a:ext cx="1593319" cy="862434"/>
              </a:xfrm>
              <a:prstGeom prst="rect">
                <a:avLst/>
              </a:prstGeom>
              <a:noFill/>
              <a:extLst>
                <a:ext uri="{909E8E84-426E-40DD-AFC4-6F175D3DCCD1}">
                  <a14:hiddenFill xmlns:a14="http://schemas.microsoft.com/office/drawing/2010/main">
                    <a:solidFill>
                      <a:srgbClr val="FFFFFF"/>
                    </a:solidFill>
                  </a14:hiddenFill>
                </a:ext>
              </a:extLst>
            </p:spPr>
          </p:pic>
          <p:pic>
            <p:nvPicPr>
              <p:cNvPr id="102" name="図 101" descr="図形&#10;&#10;AI 生成コンテンツは誤りを含む可能性があります。">
                <a:extLst>
                  <a:ext uri="{FF2B5EF4-FFF2-40B4-BE49-F238E27FC236}">
                    <a16:creationId xmlns:a16="http://schemas.microsoft.com/office/drawing/2014/main" id="{850D8754-516A-9093-9C68-2741033438F2}"/>
                  </a:ext>
                </a:extLst>
              </p:cNvPr>
              <p:cNvPicPr>
                <a:picLocks noChangeAspect="1"/>
              </p:cNvPicPr>
              <p:nvPr/>
            </p:nvPicPr>
            <p:blipFill>
              <a:blip r:embed="rId10" cstate="screen">
                <a:duotone>
                  <a:schemeClr val="bg2">
                    <a:shade val="45000"/>
                    <a:satMod val="135000"/>
                  </a:schemeClr>
                  <a:prstClr val="white"/>
                </a:duotone>
                <a:extLst>
                  <a:ext uri="{28A0092B-C50C-407E-A947-70E740481C1C}">
                    <a14:useLocalDpi xmlns:a14="http://schemas.microsoft.com/office/drawing/2010/main"/>
                  </a:ext>
                </a:extLst>
              </a:blip>
              <a:srcRect l="30369" t="33310" r="18754" b="34250"/>
              <a:stretch>
                <a:fillRect/>
              </a:stretch>
            </p:blipFill>
            <p:spPr>
              <a:xfrm>
                <a:off x="3291014" y="4369716"/>
                <a:ext cx="766607" cy="488806"/>
              </a:xfrm>
              <a:prstGeom prst="rect">
                <a:avLst/>
              </a:prstGeom>
            </p:spPr>
          </p:pic>
        </p:grpSp>
        <p:sp>
          <p:nvSpPr>
            <p:cNvPr id="103" name="二等辺三角形 102">
              <a:extLst>
                <a:ext uri="{FF2B5EF4-FFF2-40B4-BE49-F238E27FC236}">
                  <a16:creationId xmlns:a16="http://schemas.microsoft.com/office/drawing/2014/main" id="{91936083-9B7F-044A-3148-E6EF733E753C}"/>
                </a:ext>
              </a:extLst>
            </p:cNvPr>
            <p:cNvSpPr/>
            <p:nvPr/>
          </p:nvSpPr>
          <p:spPr>
            <a:xfrm>
              <a:off x="6907459" y="1252930"/>
              <a:ext cx="292525" cy="599477"/>
            </a:xfrm>
            <a:prstGeom prst="triangle">
              <a:avLst/>
            </a:prstGeom>
            <a:solidFill>
              <a:srgbClr val="FFFF00">
                <a:alpha val="50196"/>
              </a:srgb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FFFF00"/>
                  </a:solidFill>
                </a:ln>
                <a:solidFill>
                  <a:srgbClr val="FFFF00"/>
                </a:solidFill>
              </a:endParaRPr>
            </a:p>
          </p:txBody>
        </p:sp>
        <p:grpSp>
          <p:nvGrpSpPr>
            <p:cNvPr id="117" name="グループ化 116">
              <a:extLst>
                <a:ext uri="{FF2B5EF4-FFF2-40B4-BE49-F238E27FC236}">
                  <a16:creationId xmlns:a16="http://schemas.microsoft.com/office/drawing/2014/main" id="{1EDFDB22-52CA-AA7A-36B7-2E46508A7360}"/>
                </a:ext>
              </a:extLst>
            </p:cNvPr>
            <p:cNvGrpSpPr/>
            <p:nvPr/>
          </p:nvGrpSpPr>
          <p:grpSpPr>
            <a:xfrm>
              <a:off x="6732240" y="1169288"/>
              <a:ext cx="642962" cy="781236"/>
              <a:chOff x="6730694" y="1169288"/>
              <a:chExt cx="642962" cy="781236"/>
            </a:xfrm>
          </p:grpSpPr>
          <p:sp>
            <p:nvSpPr>
              <p:cNvPr id="118" name="台形 117">
                <a:extLst>
                  <a:ext uri="{FF2B5EF4-FFF2-40B4-BE49-F238E27FC236}">
                    <a16:creationId xmlns:a16="http://schemas.microsoft.com/office/drawing/2014/main" id="{36AEE71A-F762-04D8-9085-B9A89B86833A}"/>
                  </a:ext>
                </a:extLst>
              </p:cNvPr>
              <p:cNvSpPr/>
              <p:nvPr/>
            </p:nvSpPr>
            <p:spPr>
              <a:xfrm>
                <a:off x="6954794" y="1201435"/>
                <a:ext cx="194763" cy="60196"/>
              </a:xfrm>
              <a:prstGeom prst="trapezoid">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台形 118">
                <a:extLst>
                  <a:ext uri="{FF2B5EF4-FFF2-40B4-BE49-F238E27FC236}">
                    <a16:creationId xmlns:a16="http://schemas.microsoft.com/office/drawing/2014/main" id="{D4E664F5-DEAB-7E93-2AC8-BE5C74D739E9}"/>
                  </a:ext>
                </a:extLst>
              </p:cNvPr>
              <p:cNvSpPr/>
              <p:nvPr/>
            </p:nvSpPr>
            <p:spPr>
              <a:xfrm>
                <a:off x="6845440" y="1844824"/>
                <a:ext cx="413471" cy="98334"/>
              </a:xfrm>
              <a:prstGeom prst="trapezoid">
                <a:avLst/>
              </a:prstGeom>
              <a:solidFill>
                <a:schemeClr val="tx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a:extLst>
                  <a:ext uri="{FF2B5EF4-FFF2-40B4-BE49-F238E27FC236}">
                    <a16:creationId xmlns:a16="http://schemas.microsoft.com/office/drawing/2014/main" id="{E78CDEB5-563D-7268-DCA2-CFB15B1C1A5F}"/>
                  </a:ext>
                </a:extLst>
              </p:cNvPr>
              <p:cNvSpPr/>
              <p:nvPr/>
            </p:nvSpPr>
            <p:spPr>
              <a:xfrm>
                <a:off x="6730694" y="1169288"/>
                <a:ext cx="642962" cy="781236"/>
              </a:xfrm>
              <a:prstGeom prst="rect">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23" name="図 122" descr="図形&#10;&#10;AI 生成コンテンツは誤りを含む可能性があります。">
              <a:extLst>
                <a:ext uri="{FF2B5EF4-FFF2-40B4-BE49-F238E27FC236}">
                  <a16:creationId xmlns:a16="http://schemas.microsoft.com/office/drawing/2014/main" id="{7FCBF584-F193-230A-7B3C-72FBC486D1E3}"/>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187340" y="1938832"/>
              <a:ext cx="1841044" cy="410048"/>
            </a:xfrm>
            <a:prstGeom prst="rect">
              <a:avLst/>
            </a:prstGeom>
          </p:spPr>
        </p:pic>
        <p:pic>
          <p:nvPicPr>
            <p:cNvPr id="137" name="図 136" descr="図形&#10;&#10;AI 生成コンテンツは誤りを含む可能性があります。">
              <a:extLst>
                <a:ext uri="{FF2B5EF4-FFF2-40B4-BE49-F238E27FC236}">
                  <a16:creationId xmlns:a16="http://schemas.microsoft.com/office/drawing/2014/main" id="{1B97D703-F6C8-17C7-EA61-82440FBB34FF}"/>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850273" y="1354075"/>
              <a:ext cx="406897" cy="395987"/>
            </a:xfrm>
            <a:prstGeom prst="rect">
              <a:avLst/>
            </a:prstGeom>
          </p:spPr>
        </p:pic>
      </p:grpSp>
      <p:grpSp>
        <p:nvGrpSpPr>
          <p:cNvPr id="7" name="グループ化 6">
            <a:extLst>
              <a:ext uri="{FF2B5EF4-FFF2-40B4-BE49-F238E27FC236}">
                <a16:creationId xmlns:a16="http://schemas.microsoft.com/office/drawing/2014/main" id="{7C7B9D3B-1443-D08C-569C-F160D338F626}"/>
              </a:ext>
            </a:extLst>
          </p:cNvPr>
          <p:cNvGrpSpPr/>
          <p:nvPr/>
        </p:nvGrpSpPr>
        <p:grpSpPr>
          <a:xfrm>
            <a:off x="690515" y="3850194"/>
            <a:ext cx="1841044" cy="977507"/>
            <a:chOff x="1475656" y="3850194"/>
            <a:chExt cx="1841044" cy="977507"/>
          </a:xfrm>
        </p:grpSpPr>
        <p:pic>
          <p:nvPicPr>
            <p:cNvPr id="99" name="図 98" descr="図形&#10;&#10;AI 生成コンテンツは誤りを含む可能性があります。">
              <a:extLst>
                <a:ext uri="{FF2B5EF4-FFF2-40B4-BE49-F238E27FC236}">
                  <a16:creationId xmlns:a16="http://schemas.microsoft.com/office/drawing/2014/main" id="{43521633-EE42-A862-DF37-AA0E627484E4}"/>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2278729" y="4166403"/>
              <a:ext cx="152844" cy="54685"/>
            </a:xfrm>
            <a:prstGeom prst="rect">
              <a:avLst/>
            </a:prstGeom>
          </p:spPr>
        </p:pic>
        <p:sp>
          <p:nvSpPr>
            <p:cNvPr id="97" name="台形 96">
              <a:extLst>
                <a:ext uri="{FF2B5EF4-FFF2-40B4-BE49-F238E27FC236}">
                  <a16:creationId xmlns:a16="http://schemas.microsoft.com/office/drawing/2014/main" id="{E40F1175-E379-E677-2593-B108E23B2769}"/>
                </a:ext>
              </a:extLst>
            </p:cNvPr>
            <p:cNvSpPr/>
            <p:nvPr/>
          </p:nvSpPr>
          <p:spPr>
            <a:xfrm rot="16200000">
              <a:off x="2244820" y="3743946"/>
              <a:ext cx="186906" cy="709142"/>
            </a:xfrm>
            <a:prstGeom prst="trapezoid">
              <a:avLst>
                <a:gd name="adj" fmla="val 38716"/>
              </a:avLst>
            </a:prstGeom>
            <a:solidFill>
              <a:srgbClr val="FFFF00">
                <a:alpha val="50196"/>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FF00"/>
                  </a:solidFill>
                </a:ln>
                <a:solidFill>
                  <a:srgbClr val="FFFF00"/>
                </a:solidFill>
              </a:endParaRPr>
            </a:p>
          </p:txBody>
        </p:sp>
        <p:sp>
          <p:nvSpPr>
            <p:cNvPr id="98" name="円柱 97">
              <a:extLst>
                <a:ext uri="{FF2B5EF4-FFF2-40B4-BE49-F238E27FC236}">
                  <a16:creationId xmlns:a16="http://schemas.microsoft.com/office/drawing/2014/main" id="{56F5D902-AA86-6F08-2221-41C894AE1A51}"/>
                </a:ext>
              </a:extLst>
            </p:cNvPr>
            <p:cNvSpPr/>
            <p:nvPr/>
          </p:nvSpPr>
          <p:spPr>
            <a:xfrm>
              <a:off x="2265332" y="4210730"/>
              <a:ext cx="179638" cy="226382"/>
            </a:xfrm>
            <a:prstGeom prst="can">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D56FD120-9DE0-4F75-448C-78E0927B5847}"/>
                </a:ext>
              </a:extLst>
            </p:cNvPr>
            <p:cNvSpPr/>
            <p:nvPr/>
          </p:nvSpPr>
          <p:spPr>
            <a:xfrm>
              <a:off x="1905238" y="3850194"/>
              <a:ext cx="888930" cy="575291"/>
            </a:xfrm>
            <a:prstGeom prst="rect">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4" name="図 123" descr="図形&#10;&#10;AI 生成コンテンツは誤りを含む可能性があります。">
              <a:extLst>
                <a:ext uri="{FF2B5EF4-FFF2-40B4-BE49-F238E27FC236}">
                  <a16:creationId xmlns:a16="http://schemas.microsoft.com/office/drawing/2014/main" id="{8EE64E4E-7D8E-87BE-031C-2D13B91B561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475656" y="4417653"/>
              <a:ext cx="1841044" cy="410048"/>
            </a:xfrm>
            <a:prstGeom prst="rect">
              <a:avLst/>
            </a:prstGeom>
          </p:spPr>
        </p:pic>
        <p:sp>
          <p:nvSpPr>
            <p:cNvPr id="129" name="台形 128">
              <a:extLst>
                <a:ext uri="{FF2B5EF4-FFF2-40B4-BE49-F238E27FC236}">
                  <a16:creationId xmlns:a16="http://schemas.microsoft.com/office/drawing/2014/main" id="{121EA47C-B0F1-729A-C920-BDA5D606D38F}"/>
                </a:ext>
              </a:extLst>
            </p:cNvPr>
            <p:cNvSpPr/>
            <p:nvPr/>
          </p:nvSpPr>
          <p:spPr>
            <a:xfrm rot="16200000">
              <a:off x="2546948" y="4054226"/>
              <a:ext cx="360739" cy="92062"/>
            </a:xfrm>
            <a:prstGeom prst="trapezoid">
              <a:avLst/>
            </a:prstGeom>
            <a:solidFill>
              <a:schemeClr val="tx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8" name="図 137" descr="図形&#10;&#10;AI 生成コンテンツは誤りを含む可能性があります。">
              <a:extLst>
                <a:ext uri="{FF2B5EF4-FFF2-40B4-BE49-F238E27FC236}">
                  <a16:creationId xmlns:a16="http://schemas.microsoft.com/office/drawing/2014/main" id="{2A658BCB-792F-3C26-A627-E08A9A2ECBE0}"/>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148879" y="3933056"/>
              <a:ext cx="406897" cy="395987"/>
            </a:xfrm>
            <a:prstGeom prst="rect">
              <a:avLst/>
            </a:prstGeom>
          </p:spPr>
        </p:pic>
        <p:sp>
          <p:nvSpPr>
            <p:cNvPr id="135" name="台形 134">
              <a:extLst>
                <a:ext uri="{FF2B5EF4-FFF2-40B4-BE49-F238E27FC236}">
                  <a16:creationId xmlns:a16="http://schemas.microsoft.com/office/drawing/2014/main" id="{B421A2B7-BAFA-FA63-5524-0245A01558A2}"/>
                </a:ext>
              </a:extLst>
            </p:cNvPr>
            <p:cNvSpPr/>
            <p:nvPr/>
          </p:nvSpPr>
          <p:spPr>
            <a:xfrm rot="16200000" flipH="1">
              <a:off x="1889812" y="4077645"/>
              <a:ext cx="175531" cy="51115"/>
            </a:xfrm>
            <a:prstGeom prst="trapezoid">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BA75150E-F4E0-B688-333E-532E4A480129}"/>
              </a:ext>
            </a:extLst>
          </p:cNvPr>
          <p:cNvGrpSpPr/>
          <p:nvPr/>
        </p:nvGrpSpPr>
        <p:grpSpPr>
          <a:xfrm>
            <a:off x="5179228" y="3694563"/>
            <a:ext cx="1841044" cy="1182376"/>
            <a:chOff x="5569716" y="3694563"/>
            <a:chExt cx="1841044" cy="1182376"/>
          </a:xfrm>
        </p:grpSpPr>
        <p:pic>
          <p:nvPicPr>
            <p:cNvPr id="96" name="図 95" descr="図形&#10;&#10;AI 生成コンテンツは誤りを含む可能性があります。">
              <a:extLst>
                <a:ext uri="{FF2B5EF4-FFF2-40B4-BE49-F238E27FC236}">
                  <a16:creationId xmlns:a16="http://schemas.microsoft.com/office/drawing/2014/main" id="{420953A7-E509-672B-45E3-4EEA9E872BE9}"/>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569716" y="4466891"/>
              <a:ext cx="1841044" cy="410048"/>
            </a:xfrm>
            <a:prstGeom prst="rect">
              <a:avLst/>
            </a:prstGeom>
          </p:spPr>
        </p:pic>
        <p:grpSp>
          <p:nvGrpSpPr>
            <p:cNvPr id="105" name="グループ化 104">
              <a:extLst>
                <a:ext uri="{FF2B5EF4-FFF2-40B4-BE49-F238E27FC236}">
                  <a16:creationId xmlns:a16="http://schemas.microsoft.com/office/drawing/2014/main" id="{71355CDB-BB03-6760-928B-8318D429937D}"/>
                </a:ext>
              </a:extLst>
            </p:cNvPr>
            <p:cNvGrpSpPr/>
            <p:nvPr/>
          </p:nvGrpSpPr>
          <p:grpSpPr>
            <a:xfrm>
              <a:off x="6314941" y="3997906"/>
              <a:ext cx="350593" cy="353305"/>
              <a:chOff x="1278024" y="3910898"/>
              <a:chExt cx="991769" cy="999441"/>
            </a:xfrm>
          </p:grpSpPr>
          <p:grpSp>
            <p:nvGrpSpPr>
              <p:cNvPr id="106" name="グループ化 105">
                <a:extLst>
                  <a:ext uri="{FF2B5EF4-FFF2-40B4-BE49-F238E27FC236}">
                    <a16:creationId xmlns:a16="http://schemas.microsoft.com/office/drawing/2014/main" id="{204BE5E1-06C9-7E1E-6568-4DD5B8F0C1FA}"/>
                  </a:ext>
                </a:extLst>
              </p:cNvPr>
              <p:cNvGrpSpPr/>
              <p:nvPr/>
            </p:nvGrpSpPr>
            <p:grpSpPr>
              <a:xfrm>
                <a:off x="1278024" y="3910898"/>
                <a:ext cx="991769" cy="999441"/>
                <a:chOff x="-966599" y="2481037"/>
                <a:chExt cx="1114454" cy="1123075"/>
              </a:xfrm>
            </p:grpSpPr>
            <p:pic>
              <p:nvPicPr>
                <p:cNvPr id="113" name="図 112" descr="図形&#10;&#10;AI 生成コンテンツは誤りを含む可能性があります。">
                  <a:extLst>
                    <a:ext uri="{FF2B5EF4-FFF2-40B4-BE49-F238E27FC236}">
                      <a16:creationId xmlns:a16="http://schemas.microsoft.com/office/drawing/2014/main" id="{AC0C8BDB-D861-1709-0F82-1782D034569A}"/>
                    </a:ext>
                  </a:extLst>
                </p:cNvPr>
                <p:cNvPicPr>
                  <a:picLocks noChangeAspect="1"/>
                </p:cNvPicPr>
                <p:nvPr/>
              </p:nvPicPr>
              <p:blipFill>
                <a:blip r:embed="rId12" cstate="screen">
                  <a:duotone>
                    <a:schemeClr val="bg2">
                      <a:shade val="45000"/>
                      <a:satMod val="135000"/>
                    </a:schemeClr>
                    <a:prstClr val="white"/>
                  </a:duotone>
                  <a:extLst>
                    <a:ext uri="{28A0092B-C50C-407E-A947-70E740481C1C}">
                      <a14:useLocalDpi xmlns:a14="http://schemas.microsoft.com/office/drawing/2010/main"/>
                    </a:ext>
                  </a:extLst>
                </a:blip>
                <a:srcRect l="26171" t="-79" r="25368" b="83965"/>
                <a:stretch>
                  <a:fillRect/>
                </a:stretch>
              </p:blipFill>
              <p:spPr>
                <a:xfrm>
                  <a:off x="-758250" y="2481037"/>
                  <a:ext cx="697756" cy="237057"/>
                </a:xfrm>
                <a:prstGeom prst="rect">
                  <a:avLst/>
                </a:prstGeom>
              </p:spPr>
            </p:pic>
            <p:sp>
              <p:nvSpPr>
                <p:cNvPr id="114" name="四角形: 角を丸くする 113">
                  <a:extLst>
                    <a:ext uri="{FF2B5EF4-FFF2-40B4-BE49-F238E27FC236}">
                      <a16:creationId xmlns:a16="http://schemas.microsoft.com/office/drawing/2014/main" id="{3F69A1D6-8865-2F1F-A399-12799D1F6EA0}"/>
                    </a:ext>
                  </a:extLst>
                </p:cNvPr>
                <p:cNvSpPr/>
                <p:nvPr/>
              </p:nvSpPr>
              <p:spPr>
                <a:xfrm>
                  <a:off x="-946657" y="2733851"/>
                  <a:ext cx="1074570" cy="764304"/>
                </a:xfrm>
                <a:prstGeom prst="roundRect">
                  <a:avLst>
                    <a:gd name="adj" fmla="val 9303"/>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5" name="図 114" descr="図形&#10;&#10;AI 生成コンテンツは誤りを含む可能性があります。">
                  <a:extLst>
                    <a:ext uri="{FF2B5EF4-FFF2-40B4-BE49-F238E27FC236}">
                      <a16:creationId xmlns:a16="http://schemas.microsoft.com/office/drawing/2014/main" id="{E47FBA57-BB9A-27F0-76DC-6A67C170979D}"/>
                    </a:ext>
                  </a:extLst>
                </p:cNvPr>
                <p:cNvPicPr>
                  <a:picLocks noChangeAspect="1"/>
                </p:cNvPicPr>
                <p:nvPr/>
              </p:nvPicPr>
              <p:blipFill>
                <a:blip r:embed="rId12" cstate="screen">
                  <a:duotone>
                    <a:schemeClr val="bg2">
                      <a:shade val="45000"/>
                      <a:satMod val="135000"/>
                    </a:schemeClr>
                    <a:prstClr val="white"/>
                  </a:duotone>
                  <a:extLst>
                    <a:ext uri="{28A0092B-C50C-407E-A947-70E740481C1C}">
                      <a14:useLocalDpi xmlns:a14="http://schemas.microsoft.com/office/drawing/2010/main"/>
                    </a:ext>
                  </a:extLst>
                </a:blip>
                <a:srcRect t="92975"/>
                <a:stretch>
                  <a:fillRect/>
                </a:stretch>
              </p:blipFill>
              <p:spPr>
                <a:xfrm>
                  <a:off x="-966599" y="3524119"/>
                  <a:ext cx="1114454" cy="79993"/>
                </a:xfrm>
                <a:prstGeom prst="rect">
                  <a:avLst/>
                </a:prstGeom>
              </p:spPr>
            </p:pic>
          </p:grpSp>
          <p:grpSp>
            <p:nvGrpSpPr>
              <p:cNvPr id="107" name="グループ化 106">
                <a:extLst>
                  <a:ext uri="{FF2B5EF4-FFF2-40B4-BE49-F238E27FC236}">
                    <a16:creationId xmlns:a16="http://schemas.microsoft.com/office/drawing/2014/main" id="{4A2E2E39-2CDA-8E50-DB67-DABDA88A4D56}"/>
                  </a:ext>
                </a:extLst>
              </p:cNvPr>
              <p:cNvGrpSpPr/>
              <p:nvPr/>
            </p:nvGrpSpPr>
            <p:grpSpPr>
              <a:xfrm>
                <a:off x="1337808" y="4438367"/>
                <a:ext cx="262477" cy="325885"/>
                <a:chOff x="-960922" y="2848440"/>
                <a:chExt cx="348346" cy="432498"/>
              </a:xfrm>
            </p:grpSpPr>
            <p:pic>
              <p:nvPicPr>
                <p:cNvPr id="111" name="Picture 2" descr="足跡 靴底 セット：イラスト無料">
                  <a:extLst>
                    <a:ext uri="{FF2B5EF4-FFF2-40B4-BE49-F238E27FC236}">
                      <a16:creationId xmlns:a16="http://schemas.microsoft.com/office/drawing/2014/main" id="{4F866A6A-853F-00A4-9F89-0ECFE785A8BA}"/>
                    </a:ext>
                  </a:extLst>
                </p:cNvPr>
                <p:cNvPicPr>
                  <a:picLocks noChangeAspect="1" noChangeArrowheads="1"/>
                </p:cNvPicPr>
                <p:nvPr/>
              </p:nvPicPr>
              <p:blipFill rotWithShape="1">
                <a:blip r:embed="rId13"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60922" y="2848441"/>
                  <a:ext cx="196147" cy="432497"/>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足跡 靴底 セット：イラスト無料">
                  <a:extLst>
                    <a:ext uri="{FF2B5EF4-FFF2-40B4-BE49-F238E27FC236}">
                      <a16:creationId xmlns:a16="http://schemas.microsoft.com/office/drawing/2014/main" id="{913F53EA-5A3F-E76C-414E-BFE03B8536A9}"/>
                    </a:ext>
                  </a:extLst>
                </p:cNvPr>
                <p:cNvPicPr>
                  <a:picLocks noChangeAspect="1" noChangeArrowheads="1"/>
                </p:cNvPicPr>
                <p:nvPr/>
              </p:nvPicPr>
              <p:blipFill rotWithShape="1">
                <a:blip r:embed="rId13"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808723" y="2848440"/>
                  <a:ext cx="196147" cy="432497"/>
                </a:xfrm>
                <a:prstGeom prst="rect">
                  <a:avLst/>
                </a:prstGeom>
                <a:noFill/>
                <a:extLst>
                  <a:ext uri="{909E8E84-426E-40DD-AFC4-6F175D3DCCD1}">
                    <a14:hiddenFill xmlns:a14="http://schemas.microsoft.com/office/drawing/2010/main">
                      <a:solidFill>
                        <a:srgbClr val="FFFFFF"/>
                      </a:solidFill>
                    </a14:hiddenFill>
                  </a:ext>
                </a:extLst>
              </p:spPr>
            </p:pic>
          </p:grpSp>
          <p:pic>
            <p:nvPicPr>
              <p:cNvPr id="108" name="図 107" descr="図形&#10;&#10;AI 生成コンテンツは誤りを含む可能性があります。">
                <a:extLst>
                  <a:ext uri="{FF2B5EF4-FFF2-40B4-BE49-F238E27FC236}">
                    <a16:creationId xmlns:a16="http://schemas.microsoft.com/office/drawing/2014/main" id="{688BAADB-3358-7395-C665-56B84A3F972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373933" y="4226883"/>
                <a:ext cx="403534" cy="316875"/>
              </a:xfrm>
              <a:prstGeom prst="rect">
                <a:avLst/>
              </a:prstGeom>
            </p:spPr>
          </p:pic>
          <p:sp>
            <p:nvSpPr>
              <p:cNvPr id="109" name="四角形: 角を丸くする 108">
                <a:extLst>
                  <a:ext uri="{FF2B5EF4-FFF2-40B4-BE49-F238E27FC236}">
                    <a16:creationId xmlns:a16="http://schemas.microsoft.com/office/drawing/2014/main" id="{33599631-F7A9-1546-5ED6-B2A52E79B21C}"/>
                  </a:ext>
                </a:extLst>
              </p:cNvPr>
              <p:cNvSpPr/>
              <p:nvPr/>
            </p:nvSpPr>
            <p:spPr>
              <a:xfrm>
                <a:off x="1819422" y="4234123"/>
                <a:ext cx="353135" cy="230280"/>
              </a:xfrm>
              <a:prstGeom prst="round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四角形: 角を丸くする 109">
                <a:extLst>
                  <a:ext uri="{FF2B5EF4-FFF2-40B4-BE49-F238E27FC236}">
                    <a16:creationId xmlns:a16="http://schemas.microsoft.com/office/drawing/2014/main" id="{0AB4C481-F391-4220-03BC-9761668B1FC6}"/>
                  </a:ext>
                </a:extLst>
              </p:cNvPr>
              <p:cNvSpPr/>
              <p:nvPr/>
            </p:nvSpPr>
            <p:spPr>
              <a:xfrm rot="360000">
                <a:off x="1818128" y="4492913"/>
                <a:ext cx="353135" cy="230280"/>
              </a:xfrm>
              <a:prstGeom prst="round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6" name="二等辺三角形 115">
              <a:extLst>
                <a:ext uri="{FF2B5EF4-FFF2-40B4-BE49-F238E27FC236}">
                  <a16:creationId xmlns:a16="http://schemas.microsoft.com/office/drawing/2014/main" id="{E665C0F8-A5BA-F4D0-CA80-E2A0D127F71C}"/>
                </a:ext>
              </a:extLst>
            </p:cNvPr>
            <p:cNvSpPr/>
            <p:nvPr/>
          </p:nvSpPr>
          <p:spPr>
            <a:xfrm>
              <a:off x="6330640" y="3773111"/>
              <a:ext cx="313472" cy="585280"/>
            </a:xfrm>
            <a:prstGeom prst="triangle">
              <a:avLst>
                <a:gd name="adj" fmla="val 50000"/>
              </a:avLst>
            </a:prstGeom>
            <a:solidFill>
              <a:srgbClr val="FFFF00">
                <a:alpha val="50196"/>
              </a:srgbClr>
            </a:solid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FFFF00"/>
                  </a:solidFill>
                </a:ln>
                <a:solidFill>
                  <a:srgbClr val="FFFF00"/>
                </a:solidFill>
              </a:endParaRPr>
            </a:p>
          </p:txBody>
        </p:sp>
        <p:grpSp>
          <p:nvGrpSpPr>
            <p:cNvPr id="125" name="グループ化 124">
              <a:extLst>
                <a:ext uri="{FF2B5EF4-FFF2-40B4-BE49-F238E27FC236}">
                  <a16:creationId xmlns:a16="http://schemas.microsoft.com/office/drawing/2014/main" id="{9481659B-F708-BD9A-BA9B-1A42B1BD04B6}"/>
                </a:ext>
              </a:extLst>
            </p:cNvPr>
            <p:cNvGrpSpPr/>
            <p:nvPr/>
          </p:nvGrpSpPr>
          <p:grpSpPr>
            <a:xfrm>
              <a:off x="6162007" y="3694563"/>
              <a:ext cx="642962" cy="781236"/>
              <a:chOff x="6730694" y="1169288"/>
              <a:chExt cx="642962" cy="781236"/>
            </a:xfrm>
          </p:grpSpPr>
          <p:sp>
            <p:nvSpPr>
              <p:cNvPr id="126" name="台形 125">
                <a:extLst>
                  <a:ext uri="{FF2B5EF4-FFF2-40B4-BE49-F238E27FC236}">
                    <a16:creationId xmlns:a16="http://schemas.microsoft.com/office/drawing/2014/main" id="{8B3C5921-68B3-6084-DA5D-5F1BA42E9059}"/>
                  </a:ext>
                </a:extLst>
              </p:cNvPr>
              <p:cNvSpPr/>
              <p:nvPr/>
            </p:nvSpPr>
            <p:spPr>
              <a:xfrm>
                <a:off x="6954794" y="1201435"/>
                <a:ext cx="194763" cy="60196"/>
              </a:xfrm>
              <a:prstGeom prst="trapezoid">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台形 126">
                <a:extLst>
                  <a:ext uri="{FF2B5EF4-FFF2-40B4-BE49-F238E27FC236}">
                    <a16:creationId xmlns:a16="http://schemas.microsoft.com/office/drawing/2014/main" id="{27A20BB0-09C3-112F-698F-660316A2E27C}"/>
                  </a:ext>
                </a:extLst>
              </p:cNvPr>
              <p:cNvSpPr/>
              <p:nvPr/>
            </p:nvSpPr>
            <p:spPr>
              <a:xfrm>
                <a:off x="6845440" y="1844824"/>
                <a:ext cx="413471" cy="98334"/>
              </a:xfrm>
              <a:prstGeom prst="trapezoid">
                <a:avLst/>
              </a:prstGeom>
              <a:solidFill>
                <a:schemeClr val="tx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8C846B40-B316-8A76-A29F-EAEDFEAB68E2}"/>
                  </a:ext>
                </a:extLst>
              </p:cNvPr>
              <p:cNvSpPr/>
              <p:nvPr/>
            </p:nvSpPr>
            <p:spPr>
              <a:xfrm>
                <a:off x="6730694" y="1169288"/>
                <a:ext cx="642962" cy="781236"/>
              </a:xfrm>
              <a:prstGeom prst="rect">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9" name="図 138" descr="図形&#10;&#10;AI 生成コンテンツは誤りを含む可能性があります。">
              <a:extLst>
                <a:ext uri="{FF2B5EF4-FFF2-40B4-BE49-F238E27FC236}">
                  <a16:creationId xmlns:a16="http://schemas.microsoft.com/office/drawing/2014/main" id="{4B07EC88-AF7A-92E3-DA64-BCB066EAFC5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283783" y="3876966"/>
              <a:ext cx="406897" cy="395987"/>
            </a:xfrm>
            <a:prstGeom prst="rect">
              <a:avLst/>
            </a:prstGeom>
          </p:spPr>
        </p:pic>
      </p:grpSp>
      <p:sp>
        <p:nvSpPr>
          <p:cNvPr id="14" name="正方形/長方形 13">
            <a:extLst>
              <a:ext uri="{FF2B5EF4-FFF2-40B4-BE49-F238E27FC236}">
                <a16:creationId xmlns:a16="http://schemas.microsoft.com/office/drawing/2014/main" id="{E5C031AD-E33C-97A2-533D-FB3EC6FFEFA4}"/>
              </a:ext>
            </a:extLst>
          </p:cNvPr>
          <p:cNvSpPr/>
          <p:nvPr/>
        </p:nvSpPr>
        <p:spPr>
          <a:xfrm>
            <a:off x="2388265" y="861101"/>
            <a:ext cx="1901536" cy="1617601"/>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ja-JP" altLang="en-US" sz="1600" b="1" dirty="0">
              <a:solidFill>
                <a:srgbClr val="FFFF00"/>
              </a:solidFill>
              <a:latin typeface="+mj-ea"/>
              <a:ea typeface="+mj-ea"/>
            </a:endParaRPr>
          </a:p>
        </p:txBody>
      </p:sp>
      <p:sp>
        <p:nvSpPr>
          <p:cNvPr id="15" name="正方形/長方形 14">
            <a:extLst>
              <a:ext uri="{FF2B5EF4-FFF2-40B4-BE49-F238E27FC236}">
                <a16:creationId xmlns:a16="http://schemas.microsoft.com/office/drawing/2014/main" id="{59344034-BBFD-DCA1-F69B-E3787A5B27F9}"/>
              </a:ext>
            </a:extLst>
          </p:cNvPr>
          <p:cNvSpPr/>
          <p:nvPr/>
        </p:nvSpPr>
        <p:spPr>
          <a:xfrm>
            <a:off x="6887575" y="884419"/>
            <a:ext cx="1901536" cy="1617601"/>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ja-JP" altLang="en-US" sz="1600" b="1" dirty="0">
              <a:solidFill>
                <a:srgbClr val="FFFF00"/>
              </a:solidFill>
              <a:latin typeface="+mj-ea"/>
              <a:ea typeface="+mj-ea"/>
            </a:endParaRPr>
          </a:p>
        </p:txBody>
      </p:sp>
      <p:sp>
        <p:nvSpPr>
          <p:cNvPr id="16" name="正方形/長方形 15">
            <a:extLst>
              <a:ext uri="{FF2B5EF4-FFF2-40B4-BE49-F238E27FC236}">
                <a16:creationId xmlns:a16="http://schemas.microsoft.com/office/drawing/2014/main" id="{E401A6FB-0A41-CA9C-681D-947816FCF476}"/>
              </a:ext>
            </a:extLst>
          </p:cNvPr>
          <p:cNvSpPr/>
          <p:nvPr/>
        </p:nvSpPr>
        <p:spPr>
          <a:xfrm>
            <a:off x="2386585" y="3372257"/>
            <a:ext cx="1901536" cy="1617601"/>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ja-JP" altLang="en-US" sz="1600" b="1" dirty="0">
              <a:solidFill>
                <a:srgbClr val="FFFF00"/>
              </a:solidFill>
              <a:latin typeface="+mj-ea"/>
              <a:ea typeface="+mj-ea"/>
            </a:endParaRPr>
          </a:p>
        </p:txBody>
      </p:sp>
      <p:sp>
        <p:nvSpPr>
          <p:cNvPr id="17" name="正方形/長方形 16">
            <a:extLst>
              <a:ext uri="{FF2B5EF4-FFF2-40B4-BE49-F238E27FC236}">
                <a16:creationId xmlns:a16="http://schemas.microsoft.com/office/drawing/2014/main" id="{5E5F126D-331A-7F44-8624-1B7CA76AB51D}"/>
              </a:ext>
            </a:extLst>
          </p:cNvPr>
          <p:cNvSpPr/>
          <p:nvPr/>
        </p:nvSpPr>
        <p:spPr>
          <a:xfrm>
            <a:off x="6885895" y="3395575"/>
            <a:ext cx="1901536" cy="1617601"/>
          </a:xfrm>
          <a:prstGeom prst="rect">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000"/>
              </a:lnSpc>
            </a:pPr>
            <a:endParaRPr kumimoji="1" lang="ja-JP" altLang="en-US" sz="1600" b="1" dirty="0">
              <a:solidFill>
                <a:srgbClr val="FFFF00"/>
              </a:solidFill>
              <a:latin typeface="+mj-ea"/>
              <a:ea typeface="+mj-ea"/>
            </a:endParaRPr>
          </a:p>
        </p:txBody>
      </p:sp>
      <p:pic>
        <p:nvPicPr>
          <p:cNvPr id="10" name="図 9" descr="夜に光っている月&#10;&#10;AI 生成コンテンツは誤りを含む可能性があります。">
            <a:extLst>
              <a:ext uri="{FF2B5EF4-FFF2-40B4-BE49-F238E27FC236}">
                <a16:creationId xmlns:a16="http://schemas.microsoft.com/office/drawing/2014/main" id="{74CF909C-7310-5F44-A467-086E406BEB4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069122" y="1006737"/>
            <a:ext cx="887254" cy="887254"/>
          </a:xfrm>
          <a:prstGeom prst="rect">
            <a:avLst/>
          </a:prstGeom>
        </p:spPr>
      </p:pic>
      <p:pic>
        <p:nvPicPr>
          <p:cNvPr id="11" name="図 10" descr="ナイフのcg&#10;&#10;AI 生成コンテンツは誤りを含む可能性があります。">
            <a:extLst>
              <a:ext uri="{FF2B5EF4-FFF2-40B4-BE49-F238E27FC236}">
                <a16:creationId xmlns:a16="http://schemas.microsoft.com/office/drawing/2014/main" id="{F174D026-E1A8-DC6F-0E53-4DC8E8F85C68}"/>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7525893" y="1720251"/>
            <a:ext cx="1138375" cy="654469"/>
          </a:xfrm>
          <a:prstGeom prst="rect">
            <a:avLst/>
          </a:prstGeom>
        </p:spPr>
      </p:pic>
      <p:pic>
        <p:nvPicPr>
          <p:cNvPr id="9" name="図 8" descr="グラフィカル ユーザー インターフェイス が含まれている画像&#10;&#10;AI 生成コンテンツは誤りを含む可能性があります。">
            <a:extLst>
              <a:ext uri="{FF2B5EF4-FFF2-40B4-BE49-F238E27FC236}">
                <a16:creationId xmlns:a16="http://schemas.microsoft.com/office/drawing/2014/main" id="{E945E65D-15B2-EE21-EDB7-48BC94CF86BB}"/>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2884376" y="1244346"/>
            <a:ext cx="908954" cy="915447"/>
          </a:xfrm>
          <a:prstGeom prst="rect">
            <a:avLst/>
          </a:prstGeom>
        </p:spPr>
      </p:pic>
      <p:pic>
        <p:nvPicPr>
          <p:cNvPr id="12" name="図 11" descr="グラフ, ヒストグラム&#10;&#10;AI 生成コンテンツは誤りを含む可能性があります。">
            <a:extLst>
              <a:ext uri="{FF2B5EF4-FFF2-40B4-BE49-F238E27FC236}">
                <a16:creationId xmlns:a16="http://schemas.microsoft.com/office/drawing/2014/main" id="{AF1AFF23-3377-8224-4964-2E626B700B00}"/>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2573110" y="3577049"/>
            <a:ext cx="1438361" cy="1481657"/>
          </a:xfrm>
          <a:prstGeom prst="rect">
            <a:avLst/>
          </a:prstGeom>
        </p:spPr>
      </p:pic>
      <p:pic>
        <p:nvPicPr>
          <p:cNvPr id="13" name="図 12" descr="グラフィカル ユーザー インターフェイス&#10;&#10;AI 生成コンテンツは誤りを含む可能性があります。">
            <a:extLst>
              <a:ext uri="{FF2B5EF4-FFF2-40B4-BE49-F238E27FC236}">
                <a16:creationId xmlns:a16="http://schemas.microsoft.com/office/drawing/2014/main" id="{1DEFC527-7559-815D-DF81-592592783FE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014534" y="3686714"/>
            <a:ext cx="1725815" cy="1150543"/>
          </a:xfrm>
          <a:prstGeom prst="rect">
            <a:avLst/>
          </a:prstGeom>
        </p:spPr>
      </p:pic>
    </p:spTree>
    <p:extLst>
      <p:ext uri="{BB962C8B-B14F-4D97-AF65-F5344CB8AC3E}">
        <p14:creationId xmlns:p14="http://schemas.microsoft.com/office/powerpoint/2010/main" val="2200579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F023129-925D-0C14-EA43-2ABF1BD04E0C}"/>
              </a:ext>
            </a:extLst>
          </p:cNvPr>
          <p:cNvSpPr txBox="1"/>
          <p:nvPr/>
        </p:nvSpPr>
        <p:spPr>
          <a:xfrm>
            <a:off x="648072" y="5744296"/>
            <a:ext cx="8028384" cy="709040"/>
          </a:xfrm>
          <a:prstGeom prst="rect">
            <a:avLst/>
          </a:prstGeom>
          <a:noFill/>
          <a:effectLst/>
        </p:spPr>
        <p:txBody>
          <a:bodyPr wrap="square" rtlCol="0">
            <a:spAutoFit/>
          </a:bodyPr>
          <a:lstStyle/>
          <a:p>
            <a:pPr>
              <a:lnSpc>
                <a:spcPts val="2600"/>
              </a:lnSpc>
            </a:pPr>
            <a:r>
              <a:rPr kumimoji="1" lang="ja-JP" altLang="en-US" dirty="0">
                <a:latin typeface="+mn-ea"/>
              </a:rPr>
              <a:t>電子部品を製造する工場や研究機関などで使用されているエックス線装置は、</a:t>
            </a:r>
            <a:endParaRPr kumimoji="1" lang="en-US" altLang="ja-JP" dirty="0">
              <a:latin typeface="+mn-ea"/>
            </a:endParaRPr>
          </a:p>
          <a:p>
            <a:pPr>
              <a:lnSpc>
                <a:spcPts val="2600"/>
              </a:lnSpc>
            </a:pPr>
            <a:r>
              <a:rPr kumimoji="1" lang="ja-JP" altLang="en-US" dirty="0">
                <a:solidFill>
                  <a:srgbClr val="0070C0"/>
                </a:solidFill>
                <a:latin typeface="+mn-ea"/>
              </a:rPr>
              <a:t>検査物の挿入口がドア式</a:t>
            </a:r>
            <a:r>
              <a:rPr kumimoji="1" lang="ja-JP" altLang="en-US" dirty="0">
                <a:latin typeface="+mn-ea"/>
              </a:rPr>
              <a:t>になっています。</a:t>
            </a:r>
            <a:endParaRPr kumimoji="1" lang="en-US" altLang="ja-JP" dirty="0">
              <a:latin typeface="+mn-ea"/>
            </a:endParaRPr>
          </a:p>
        </p:txBody>
      </p:sp>
      <p:grpSp>
        <p:nvGrpSpPr>
          <p:cNvPr id="13" name="グループ化 12">
            <a:extLst>
              <a:ext uri="{FF2B5EF4-FFF2-40B4-BE49-F238E27FC236}">
                <a16:creationId xmlns:a16="http://schemas.microsoft.com/office/drawing/2014/main" id="{A7B59AB3-A06B-4D0F-241C-F892F6DACA6D}"/>
              </a:ext>
            </a:extLst>
          </p:cNvPr>
          <p:cNvGrpSpPr/>
          <p:nvPr/>
        </p:nvGrpSpPr>
        <p:grpSpPr>
          <a:xfrm>
            <a:off x="1873787" y="289099"/>
            <a:ext cx="5396427" cy="475605"/>
            <a:chOff x="2084607" y="188640"/>
            <a:chExt cx="5396427" cy="475605"/>
          </a:xfrm>
        </p:grpSpPr>
        <p:sp>
          <p:nvSpPr>
            <p:cNvPr id="4" name="正方形/長方形 3">
              <a:extLst>
                <a:ext uri="{FF2B5EF4-FFF2-40B4-BE49-F238E27FC236}">
                  <a16:creationId xmlns:a16="http://schemas.microsoft.com/office/drawing/2014/main" id="{7EEEDEB9-E45B-A1F2-4E94-CE4B5D135933}"/>
                </a:ext>
              </a:extLst>
            </p:cNvPr>
            <p:cNvSpPr/>
            <p:nvPr/>
          </p:nvSpPr>
          <p:spPr>
            <a:xfrm>
              <a:off x="2084607" y="188640"/>
              <a:ext cx="2404978" cy="47560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a:solidFill>
                    <a:schemeClr val="bg1"/>
                  </a:solidFill>
                </a:rPr>
                <a:t>各種工場</a:t>
              </a:r>
            </a:p>
          </p:txBody>
        </p:sp>
        <p:sp>
          <p:nvSpPr>
            <p:cNvPr id="5" name="正方形/長方形 4">
              <a:extLst>
                <a:ext uri="{FF2B5EF4-FFF2-40B4-BE49-F238E27FC236}">
                  <a16:creationId xmlns:a16="http://schemas.microsoft.com/office/drawing/2014/main" id="{F20A5580-1D54-6AEE-03C7-7176E6A1FB56}"/>
                </a:ext>
              </a:extLst>
            </p:cNvPr>
            <p:cNvSpPr/>
            <p:nvPr/>
          </p:nvSpPr>
          <p:spPr>
            <a:xfrm>
              <a:off x="5076056" y="188640"/>
              <a:ext cx="2404978" cy="47560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a:solidFill>
                    <a:schemeClr val="bg1"/>
                  </a:solidFill>
                </a:rPr>
                <a:t>研究機関</a:t>
              </a:r>
            </a:p>
          </p:txBody>
        </p:sp>
      </p:grpSp>
      <p:pic>
        <p:nvPicPr>
          <p:cNvPr id="8" name="図 7" descr="グラフィカル ユーザー インターフェイス が含まれている画像&#10;&#10;AI 生成コンテンツは誤りを含む可能性があります。">
            <a:extLst>
              <a:ext uri="{FF2B5EF4-FFF2-40B4-BE49-F238E27FC236}">
                <a16:creationId xmlns:a16="http://schemas.microsoft.com/office/drawing/2014/main" id="{8A88073F-8302-037C-F63F-D2E8B084995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716016" y="1916832"/>
            <a:ext cx="3350323" cy="1959625"/>
          </a:xfrm>
          <a:prstGeom prst="rect">
            <a:avLst/>
          </a:prstGeom>
        </p:spPr>
      </p:pic>
      <p:pic>
        <p:nvPicPr>
          <p:cNvPr id="9" name="図 8" descr="黒い背景と白い文字のロゴ&#10;&#10;AI 生成コンテンツは誤りを含む可能性があります。">
            <a:extLst>
              <a:ext uri="{FF2B5EF4-FFF2-40B4-BE49-F238E27FC236}">
                <a16:creationId xmlns:a16="http://schemas.microsoft.com/office/drawing/2014/main" id="{FC6FDCE4-E7D2-A607-A692-06579895FC8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98998" y="1108787"/>
            <a:ext cx="3079767" cy="3802528"/>
          </a:xfrm>
          <a:prstGeom prst="rect">
            <a:avLst/>
          </a:prstGeom>
        </p:spPr>
      </p:pic>
    </p:spTree>
    <p:extLst>
      <p:ext uri="{BB962C8B-B14F-4D97-AF65-F5344CB8AC3E}">
        <p14:creationId xmlns:p14="http://schemas.microsoft.com/office/powerpoint/2010/main" val="1805464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52DABA07-CA4E-09A3-6E67-14B0D0D144B9}"/>
              </a:ext>
            </a:extLst>
          </p:cNvPr>
          <p:cNvSpPr/>
          <p:nvPr/>
        </p:nvSpPr>
        <p:spPr>
          <a:xfrm>
            <a:off x="531359" y="1682647"/>
            <a:ext cx="3015952" cy="1923530"/>
          </a:xfrm>
          <a:prstGeom prst="roundRect">
            <a:avLst>
              <a:gd name="adj" fmla="val 7290"/>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BADE877A-5CDE-6C49-887F-9EBAE218E4EF}"/>
              </a:ext>
            </a:extLst>
          </p:cNvPr>
          <p:cNvSpPr/>
          <p:nvPr/>
        </p:nvSpPr>
        <p:spPr>
          <a:xfrm>
            <a:off x="1187624" y="1947220"/>
            <a:ext cx="2088232" cy="1363009"/>
          </a:xfrm>
          <a:prstGeom prst="roundRect">
            <a:avLst>
              <a:gd name="adj" fmla="val 7290"/>
            </a:avLst>
          </a:prstGeom>
          <a:solidFill>
            <a:srgbClr val="0070C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5F29DC31-3E5D-BF57-F578-1D52B369D1D5}"/>
              </a:ext>
            </a:extLst>
          </p:cNvPr>
          <p:cNvSpPr/>
          <p:nvPr/>
        </p:nvSpPr>
        <p:spPr>
          <a:xfrm>
            <a:off x="723764" y="2083702"/>
            <a:ext cx="192405" cy="1138871"/>
          </a:xfrm>
          <a:prstGeom prst="roundRect">
            <a:avLst>
              <a:gd name="adj" fmla="val 7290"/>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台形 5">
            <a:extLst>
              <a:ext uri="{FF2B5EF4-FFF2-40B4-BE49-F238E27FC236}">
                <a16:creationId xmlns:a16="http://schemas.microsoft.com/office/drawing/2014/main" id="{CCEB96CD-39DE-5DDA-1DFA-B767934E962E}"/>
              </a:ext>
            </a:extLst>
          </p:cNvPr>
          <p:cNvSpPr/>
          <p:nvPr/>
        </p:nvSpPr>
        <p:spPr>
          <a:xfrm rot="16200000">
            <a:off x="1623467" y="1607799"/>
            <a:ext cx="1260506" cy="1988175"/>
          </a:xfrm>
          <a:prstGeom prst="trapezoid">
            <a:avLst>
              <a:gd name="adj" fmla="val 38716"/>
            </a:avLst>
          </a:prstGeom>
          <a:solidFill>
            <a:srgbClr val="FFFF00">
              <a:alpha val="50196"/>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FF00"/>
                </a:solidFill>
              </a:ln>
              <a:solidFill>
                <a:srgbClr val="FFFF00"/>
              </a:solidFill>
            </a:endParaRPr>
          </a:p>
        </p:txBody>
      </p:sp>
      <p:sp>
        <p:nvSpPr>
          <p:cNvPr id="8" name="四角形: 角を丸くする 7">
            <a:extLst>
              <a:ext uri="{FF2B5EF4-FFF2-40B4-BE49-F238E27FC236}">
                <a16:creationId xmlns:a16="http://schemas.microsoft.com/office/drawing/2014/main" id="{7E0FF4CA-A7F6-22A4-DD1E-12BCD440846B}"/>
              </a:ext>
            </a:extLst>
          </p:cNvPr>
          <p:cNvSpPr/>
          <p:nvPr/>
        </p:nvSpPr>
        <p:spPr>
          <a:xfrm>
            <a:off x="4148336" y="1683602"/>
            <a:ext cx="3015952" cy="1923530"/>
          </a:xfrm>
          <a:prstGeom prst="roundRect">
            <a:avLst>
              <a:gd name="adj" fmla="val 7290"/>
            </a:avLst>
          </a:prstGeom>
          <a:solidFill>
            <a:schemeClr val="bg1"/>
          </a:solidFill>
          <a:ln w="571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3FD4E79-573D-163C-5EFC-72CCBE690FDC}"/>
              </a:ext>
            </a:extLst>
          </p:cNvPr>
          <p:cNvSpPr/>
          <p:nvPr/>
        </p:nvSpPr>
        <p:spPr>
          <a:xfrm>
            <a:off x="4804601" y="1948175"/>
            <a:ext cx="2088232" cy="1363009"/>
          </a:xfrm>
          <a:prstGeom prst="roundRect">
            <a:avLst>
              <a:gd name="adj" fmla="val 7290"/>
            </a:avLst>
          </a:prstGeom>
          <a:solidFill>
            <a:srgbClr val="0070C0"/>
          </a:solidFill>
          <a:ln w="571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373D6DA0-C447-1710-4549-6AC7CB1D4D39}"/>
              </a:ext>
            </a:extLst>
          </p:cNvPr>
          <p:cNvSpPr/>
          <p:nvPr/>
        </p:nvSpPr>
        <p:spPr>
          <a:xfrm>
            <a:off x="4340741" y="2084657"/>
            <a:ext cx="192405" cy="1138871"/>
          </a:xfrm>
          <a:prstGeom prst="roundRect">
            <a:avLst>
              <a:gd name="adj" fmla="val 7290"/>
            </a:avLst>
          </a:prstGeom>
          <a:solidFill>
            <a:schemeClr val="bg1"/>
          </a:solidFill>
          <a:ln w="571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3CD1A57A-0D1A-BA25-1D00-952017F63F41}"/>
              </a:ext>
            </a:extLst>
          </p:cNvPr>
          <p:cNvSpPr/>
          <p:nvPr/>
        </p:nvSpPr>
        <p:spPr>
          <a:xfrm>
            <a:off x="5588496" y="1683602"/>
            <a:ext cx="3015952" cy="1923530"/>
          </a:xfrm>
          <a:prstGeom prst="roundRect">
            <a:avLst>
              <a:gd name="adj" fmla="val 7290"/>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1E32F611-A34F-9C5C-46EF-E65E4BFC116D}"/>
              </a:ext>
            </a:extLst>
          </p:cNvPr>
          <p:cNvSpPr/>
          <p:nvPr/>
        </p:nvSpPr>
        <p:spPr>
          <a:xfrm>
            <a:off x="6244761" y="1948175"/>
            <a:ext cx="2088232" cy="1363009"/>
          </a:xfrm>
          <a:prstGeom prst="roundRect">
            <a:avLst>
              <a:gd name="adj" fmla="val 7290"/>
            </a:avLst>
          </a:prstGeom>
          <a:solidFill>
            <a:srgbClr val="0070C0"/>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29D728BC-79CD-FAF8-6A0D-2D872B8C9E4F}"/>
              </a:ext>
            </a:extLst>
          </p:cNvPr>
          <p:cNvSpPr/>
          <p:nvPr/>
        </p:nvSpPr>
        <p:spPr>
          <a:xfrm>
            <a:off x="5780901" y="2084657"/>
            <a:ext cx="192405" cy="1138871"/>
          </a:xfrm>
          <a:prstGeom prst="roundRect">
            <a:avLst>
              <a:gd name="adj" fmla="val 7290"/>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V 字型 32">
            <a:extLst>
              <a:ext uri="{FF2B5EF4-FFF2-40B4-BE49-F238E27FC236}">
                <a16:creationId xmlns:a16="http://schemas.microsoft.com/office/drawing/2014/main" id="{87BBE26F-5520-4881-2554-30B6C37EBD38}"/>
              </a:ext>
            </a:extLst>
          </p:cNvPr>
          <p:cNvSpPr/>
          <p:nvPr/>
        </p:nvSpPr>
        <p:spPr>
          <a:xfrm>
            <a:off x="4457041" y="2459522"/>
            <a:ext cx="1387077" cy="395593"/>
          </a:xfrm>
          <a:prstGeom prst="notched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DC636DE7-BE0A-66D0-C7BC-E83C021742A7}"/>
              </a:ext>
            </a:extLst>
          </p:cNvPr>
          <p:cNvGrpSpPr/>
          <p:nvPr/>
        </p:nvGrpSpPr>
        <p:grpSpPr>
          <a:xfrm>
            <a:off x="323528" y="3510819"/>
            <a:ext cx="395608" cy="1125111"/>
            <a:chOff x="729162" y="2411465"/>
            <a:chExt cx="395608" cy="1125111"/>
          </a:xfrm>
        </p:grpSpPr>
        <p:sp>
          <p:nvSpPr>
            <p:cNvPr id="20" name="円: 塗りつぶしなし 19">
              <a:extLst>
                <a:ext uri="{FF2B5EF4-FFF2-40B4-BE49-F238E27FC236}">
                  <a16:creationId xmlns:a16="http://schemas.microsoft.com/office/drawing/2014/main" id="{C381A699-CF98-1804-79F3-8742455F99DC}"/>
                </a:ext>
              </a:extLst>
            </p:cNvPr>
            <p:cNvSpPr/>
            <p:nvPr/>
          </p:nvSpPr>
          <p:spPr>
            <a:xfrm>
              <a:off x="729162" y="2411465"/>
              <a:ext cx="395608" cy="395608"/>
            </a:xfrm>
            <a:prstGeom prst="donut">
              <a:avLst/>
            </a:prstGeom>
            <a:solidFill>
              <a:srgbClr val="FF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4" name="直線コネクタ 33">
              <a:extLst>
                <a:ext uri="{FF2B5EF4-FFF2-40B4-BE49-F238E27FC236}">
                  <a16:creationId xmlns:a16="http://schemas.microsoft.com/office/drawing/2014/main" id="{A5876805-168A-BCE6-ECBD-E3490D46AD4C}"/>
                </a:ext>
              </a:extLst>
            </p:cNvPr>
            <p:cNvCxnSpPr>
              <a:cxnSpLocks/>
            </p:cNvCxnSpPr>
            <p:nvPr/>
          </p:nvCxnSpPr>
          <p:spPr>
            <a:xfrm rot="5400000">
              <a:off x="755654" y="2986871"/>
              <a:ext cx="342625"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円: 塗りつぶしなし 34">
              <a:extLst>
                <a:ext uri="{FF2B5EF4-FFF2-40B4-BE49-F238E27FC236}">
                  <a16:creationId xmlns:a16="http://schemas.microsoft.com/office/drawing/2014/main" id="{A9F353C3-314C-F475-D86D-924487C353F4}"/>
                </a:ext>
              </a:extLst>
            </p:cNvPr>
            <p:cNvSpPr/>
            <p:nvPr/>
          </p:nvSpPr>
          <p:spPr>
            <a:xfrm>
              <a:off x="729162" y="3140968"/>
              <a:ext cx="395608" cy="395608"/>
            </a:xfrm>
            <a:prstGeom prst="donut">
              <a:avLst/>
            </a:prstGeom>
            <a:solidFill>
              <a:srgbClr val="FF00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8" name="円: 塗りつぶしなし 37">
            <a:extLst>
              <a:ext uri="{FF2B5EF4-FFF2-40B4-BE49-F238E27FC236}">
                <a16:creationId xmlns:a16="http://schemas.microsoft.com/office/drawing/2014/main" id="{EF582F85-4E93-A2F6-D54F-D9D2E2039BD0}"/>
              </a:ext>
            </a:extLst>
          </p:cNvPr>
          <p:cNvSpPr/>
          <p:nvPr/>
        </p:nvSpPr>
        <p:spPr>
          <a:xfrm>
            <a:off x="4032376" y="3510819"/>
            <a:ext cx="395608" cy="395608"/>
          </a:xfrm>
          <a:prstGeom prst="donu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9" name="直線コネクタ 38">
            <a:extLst>
              <a:ext uri="{FF2B5EF4-FFF2-40B4-BE49-F238E27FC236}">
                <a16:creationId xmlns:a16="http://schemas.microsoft.com/office/drawing/2014/main" id="{38EBC1AB-0EBE-E9A0-C118-EA4329A6AA55}"/>
              </a:ext>
            </a:extLst>
          </p:cNvPr>
          <p:cNvCxnSpPr>
            <a:cxnSpLocks/>
          </p:cNvCxnSpPr>
          <p:nvPr/>
        </p:nvCxnSpPr>
        <p:spPr>
          <a:xfrm>
            <a:off x="4283968" y="3902061"/>
            <a:ext cx="235272" cy="34262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円: 塗りつぶしなし 39">
            <a:extLst>
              <a:ext uri="{FF2B5EF4-FFF2-40B4-BE49-F238E27FC236}">
                <a16:creationId xmlns:a16="http://schemas.microsoft.com/office/drawing/2014/main" id="{292164B5-4D99-BA30-9D0D-4D00D2638235}"/>
              </a:ext>
            </a:extLst>
          </p:cNvPr>
          <p:cNvSpPr/>
          <p:nvPr/>
        </p:nvSpPr>
        <p:spPr>
          <a:xfrm>
            <a:off x="4032376" y="4240322"/>
            <a:ext cx="395608" cy="395608"/>
          </a:xfrm>
          <a:prstGeom prst="donu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四角形: 角を丸くする 44">
            <a:extLst>
              <a:ext uri="{FF2B5EF4-FFF2-40B4-BE49-F238E27FC236}">
                <a16:creationId xmlns:a16="http://schemas.microsoft.com/office/drawing/2014/main" id="{8E7B9677-D80E-EF25-ECAB-839AE58A7D22}"/>
              </a:ext>
            </a:extLst>
          </p:cNvPr>
          <p:cNvSpPr/>
          <p:nvPr/>
        </p:nvSpPr>
        <p:spPr>
          <a:xfrm>
            <a:off x="755576" y="576388"/>
            <a:ext cx="2592288" cy="418706"/>
          </a:xfrm>
          <a:prstGeom prst="roundRect">
            <a:avLst>
              <a:gd name="adj" fmla="val 25431"/>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エックス線 照射</a:t>
            </a:r>
          </a:p>
        </p:txBody>
      </p:sp>
      <p:sp>
        <p:nvSpPr>
          <p:cNvPr id="46" name="四角形: 角を丸くする 45">
            <a:extLst>
              <a:ext uri="{FF2B5EF4-FFF2-40B4-BE49-F238E27FC236}">
                <a16:creationId xmlns:a16="http://schemas.microsoft.com/office/drawing/2014/main" id="{1861BFE8-C9EF-6273-5ACE-C0B5FD2555A3}"/>
              </a:ext>
            </a:extLst>
          </p:cNvPr>
          <p:cNvSpPr/>
          <p:nvPr/>
        </p:nvSpPr>
        <p:spPr>
          <a:xfrm>
            <a:off x="5724128" y="562022"/>
            <a:ext cx="2592288" cy="418706"/>
          </a:xfrm>
          <a:prstGeom prst="roundRect">
            <a:avLst>
              <a:gd name="adj" fmla="val 25431"/>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エックス線 照射</a:t>
            </a:r>
          </a:p>
        </p:txBody>
      </p:sp>
      <p:sp>
        <p:nvSpPr>
          <p:cNvPr id="48" name="テキスト ボックス 47">
            <a:extLst>
              <a:ext uri="{FF2B5EF4-FFF2-40B4-BE49-F238E27FC236}">
                <a16:creationId xmlns:a16="http://schemas.microsoft.com/office/drawing/2014/main" id="{3CD810ED-A8A2-6C34-2CB6-BC2287005F8A}"/>
              </a:ext>
            </a:extLst>
          </p:cNvPr>
          <p:cNvSpPr txBox="1"/>
          <p:nvPr/>
        </p:nvSpPr>
        <p:spPr>
          <a:xfrm>
            <a:off x="125760" y="6077720"/>
            <a:ext cx="8892480" cy="375616"/>
          </a:xfrm>
          <a:prstGeom prst="rect">
            <a:avLst/>
          </a:prstGeom>
          <a:noFill/>
          <a:effectLst/>
        </p:spPr>
        <p:txBody>
          <a:bodyPr wrap="square" rtlCol="0">
            <a:spAutoFit/>
          </a:bodyPr>
          <a:lstStyle/>
          <a:p>
            <a:pPr algn="ctr">
              <a:lnSpc>
                <a:spcPts val="2600"/>
              </a:lnSpc>
            </a:pPr>
            <a:r>
              <a:rPr kumimoji="1" lang="ja-JP" altLang="en-US" dirty="0">
                <a:latin typeface="+mn-ea"/>
              </a:rPr>
              <a:t>ドアを開けた瞬間に安全装置が働き、エックス線の照射が止まる仕組みです。</a:t>
            </a:r>
            <a:endParaRPr kumimoji="1" lang="en-US" altLang="ja-JP" dirty="0">
              <a:latin typeface="+mn-ea"/>
            </a:endParaRPr>
          </a:p>
        </p:txBody>
      </p:sp>
    </p:spTree>
    <p:extLst>
      <p:ext uri="{BB962C8B-B14F-4D97-AF65-F5344CB8AC3E}">
        <p14:creationId xmlns:p14="http://schemas.microsoft.com/office/powerpoint/2010/main" val="4468716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
      <a:majorFont>
        <a:latin typeface="Calibri Light"/>
        <a:ea typeface="BIZ UDPゴシック"/>
        <a:cs typeface=""/>
      </a:majorFont>
      <a:minorFont>
        <a:latin typeface="Calibri"/>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lcf76f155ced4ddcb4097134ff3c332f xmlns="b5443b4e-8989-4b52-9930-1c80c190e5f1">
      <Terms xmlns="http://schemas.microsoft.com/office/infopath/2007/PartnerControls"/>
    </lcf76f155ced4ddcb4097134ff3c332f>
    <Owner xmlns="b5443b4e-8989-4b52-9930-1c80c190e5f1">
      <UserInfo>
        <DisplayName/>
        <AccountId xsi:nil="true"/>
        <AccountType/>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F103492991532469603C0F227A10A08" ma:contentTypeVersion="15" ma:contentTypeDescription="新しいドキュメントを作成します。" ma:contentTypeScope="" ma:versionID="c221118800e32193b85969ec305fa05e">
  <xsd:schema xmlns:xsd="http://www.w3.org/2001/XMLSchema" xmlns:xs="http://www.w3.org/2001/XMLSchema" xmlns:p="http://schemas.microsoft.com/office/2006/metadata/properties" xmlns:ns2="b5443b4e-8989-4b52-9930-1c80c190e5f1" xmlns:ns3="263dbbe5-076b-4606-a03b-9598f5f2f35a" targetNamespace="http://schemas.microsoft.com/office/2006/metadata/properties" ma:root="true" ma:fieldsID="6bccf4b53bf2d046b22f17d7f150818f" ns2:_="" ns3:_="">
    <xsd:import namespace="b5443b4e-8989-4b52-9930-1c80c190e5f1"/>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43b4e-8989-4b52-9930-1c80c190e5f1"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17ca53f-4c7c-4639-9ab1-3a94daab0132}"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9C1BBA-ED59-4221-A229-4509FFA3A8B4}">
  <ds:schemaRefs>
    <ds:schemaRef ds:uri="http://schemas.microsoft.com/office/2006/metadata/properties"/>
    <ds:schemaRef ds:uri="http://schemas.microsoft.com/office/infopath/2007/PartnerControls"/>
    <ds:schemaRef ds:uri="263dbbe5-076b-4606-a03b-9598f5f2f35a"/>
    <ds:schemaRef ds:uri="b5443b4e-8989-4b52-9930-1c80c190e5f1"/>
  </ds:schemaRefs>
</ds:datastoreItem>
</file>

<file path=customXml/itemProps2.xml><?xml version="1.0" encoding="utf-8"?>
<ds:datastoreItem xmlns:ds="http://schemas.openxmlformats.org/officeDocument/2006/customXml" ds:itemID="{A78092BD-CE5D-42E2-BD63-7EC429676D86}">
  <ds:schemaRefs>
    <ds:schemaRef ds:uri="http://schemas.microsoft.com/sharepoint/v3/contenttype/forms"/>
  </ds:schemaRefs>
</ds:datastoreItem>
</file>

<file path=customXml/itemProps3.xml><?xml version="1.0" encoding="utf-8"?>
<ds:datastoreItem xmlns:ds="http://schemas.openxmlformats.org/officeDocument/2006/customXml" ds:itemID="{2003D9F9-65E8-4744-908F-57FACC2EA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443b4e-8989-4b52-9930-1c80c190e5f1"/>
    <ds:schemaRef ds:uri="263dbbe5-076b-4606-a03b-9598f5f2f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Words>963</Words>
  <PresentationFormat>画面に合わせる (4:3)</PresentationFormat>
  <Paragraphs>110</Paragraphs>
  <Slides>15</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BIZ UDPゴシック</vt:lpstr>
      <vt:lpstr>游ゴシック</vt:lpstr>
      <vt:lpstr>Arial</vt:lpstr>
      <vt:lpstr>Calibri</vt:lpstr>
      <vt:lpstr>Calibri Light</vt:lpstr>
      <vt:lpstr>Verdana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0x0101009F103492991532469603C0F227A10A08</vt:lpwstr>
  </property>
</Properties>
</file>