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omments/modernComment_19B_EF84D2D6.xml" ContentType="application/vnd.ms-powerpoint.comments+xml"/>
  <Override PartName="/ppt/notesSlides/notesSlide68.xml" ContentType="application/vnd.openxmlformats-officedocument.presentationml.notesSlide+xml"/>
  <Override PartName="/ppt/comments/modernComment_19D_508451B0.xml" ContentType="application/vnd.ms-powerpoint.comments+xml"/>
  <Override PartName="/ppt/notesSlides/notesSlide69.xml" ContentType="application/vnd.openxmlformats-officedocument.presentationml.notesSlide+xml"/>
  <Override PartName="/ppt/comments/modernComment_1A7_6D47E408.xml" ContentType="application/vnd.ms-powerpoint.comment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omments/modernComment_19F_F4B3523E.xml" ContentType="application/vnd.ms-powerpoint.comments+xml"/>
  <Override PartName="/ppt/notesSlides/notesSlide72.xml" ContentType="application/vnd.openxmlformats-officedocument.presentationml.notesSlide+xml"/>
  <Override PartName="/ppt/comments/modernComment_1A0_DD885173.xml" ContentType="application/vnd.ms-powerpoint.comments+xml"/>
  <Override PartName="/ppt/notesSlides/notesSlide73.xml" ContentType="application/vnd.openxmlformats-officedocument.presentationml.notesSlide+xml"/>
  <Override PartName="/ppt/comments/modernComment_1A1_5F22D11E.xml" ContentType="application/vnd.ms-powerpoint.comments+xml"/>
  <Override PartName="/ppt/notesSlides/notesSlide74.xml" ContentType="application/vnd.openxmlformats-officedocument.presentationml.notesSlide+xml"/>
  <Override PartName="/ppt/comments/modernComment_1A2_3C3C024D.xml" ContentType="application/vnd.ms-powerpoint.comments+xml"/>
  <Override PartName="/ppt/notesSlides/notesSlide75.xml" ContentType="application/vnd.openxmlformats-officedocument.presentationml.notesSlide+xml"/>
  <Override PartName="/ppt/comments/modernComment_1A3_5C6BC738.xml" ContentType="application/vnd.ms-powerpoint.comments+xml"/>
  <Override PartName="/ppt/notesSlides/notesSlide76.xml" ContentType="application/vnd.openxmlformats-officedocument.presentationml.notesSlide+xml"/>
  <Override PartName="/ppt/comments/modernComment_1A4_E93830D2.xml" ContentType="application/vnd.ms-powerpoint.comments+xml"/>
  <Override PartName="/ppt/notesSlides/notesSlide77.xml" ContentType="application/vnd.openxmlformats-officedocument.presentationml.notesSlide+xml"/>
  <Override PartName="/ppt/comments/modernComment_1A5_87AE55E1.xml" ContentType="application/vnd.ms-powerpoint.comments+xml"/>
  <Override PartName="/ppt/notesSlides/notesSlide78.xml" ContentType="application/vnd.openxmlformats-officedocument.presentationml.notesSlide+xml"/>
  <Override PartName="/ppt/comments/modernComment_1A9_45C80714.xml" ContentType="application/vnd.ms-powerpoint.comments+xml"/>
  <Override PartName="/ppt/notesSlides/notesSlide79.xml" ContentType="application/vnd.openxmlformats-officedocument.presentationml.notesSlide+xml"/>
  <Override PartName="/ppt/comments/modernComment_1AB_624AFDCE.xml" ContentType="application/vnd.ms-powerpoint.comments+xml"/>
  <Override PartName="/ppt/notesSlides/notesSlide80.xml" ContentType="application/vnd.openxmlformats-officedocument.presentationml.notesSlide+xml"/>
  <Override PartName="/ppt/comments/modernComment_1AD_17037C26.xml" ContentType="application/vnd.ms-powerpoint.comments+xml"/>
  <Override PartName="/ppt/notesSlides/notesSlide81.xml" ContentType="application/vnd.openxmlformats-officedocument.presentationml.notesSlide+xml"/>
  <Override PartName="/ppt/comments/modernComment_1AC_7D79ED7B.xml" ContentType="application/vnd.ms-powerpoint.comments+xml"/>
  <Override PartName="/ppt/notesSlides/notesSlide82.xml" ContentType="application/vnd.openxmlformats-officedocument.presentationml.notesSlide+xml"/>
  <Override PartName="/ppt/comments/modernComment_1AE_18F297EE.xml" ContentType="application/vnd.ms-powerpoint.comments+xml"/>
  <Override PartName="/ppt/notesSlides/notesSlide83.xml" ContentType="application/vnd.openxmlformats-officedocument.presentationml.notesSlide+xml"/>
  <Override PartName="/ppt/comments/modernComment_1AF_2D4650B4.xml" ContentType="application/vnd.ms-powerpoint.comments+xml"/>
  <Override PartName="/ppt/notesSlides/notesSlide84.xml" ContentType="application/vnd.openxmlformats-officedocument.presentationml.notesSlide+xml"/>
  <Override PartName="/ppt/comments/modernComment_1B7_C596F2C4.xml" ContentType="application/vnd.ms-powerpoint.comment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omments/modernComment_1B2_D170E892.xml" ContentType="application/vnd.ms-powerpoint.comments+xml"/>
  <Override PartName="/ppt/notesSlides/notesSlide87.xml" ContentType="application/vnd.openxmlformats-officedocument.presentationml.notesSlide+xml"/>
  <Override PartName="/ppt/comments/modernComment_1B1_A345CC03.xml" ContentType="application/vnd.ms-powerpoint.comments+xml"/>
  <Override PartName="/ppt/notesSlides/notesSlide88.xml" ContentType="application/vnd.openxmlformats-officedocument.presentationml.notesSlide+xml"/>
  <Override PartName="/ppt/comments/modernComment_1B4_C186729B.xml" ContentType="application/vnd.ms-powerpoint.comments+xml"/>
  <Override PartName="/ppt/notesSlides/notesSlide89.xml" ContentType="application/vnd.openxmlformats-officedocument.presentationml.notesSlide+xml"/>
  <Override PartName="/ppt/comments/modernComment_1B6_6D107F21.xml" ContentType="application/vnd.ms-powerpoint.comments+xml"/>
  <Override PartName="/ppt/notesSlides/notesSlide90.xml" ContentType="application/vnd.openxmlformats-officedocument.presentationml.notesSlide+xml"/>
  <Override PartName="/ppt/comments/modernComment_1B5_1B6F626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98"/>
  </p:notesMasterIdLst>
  <p:sldIdLst>
    <p:sldId id="336" r:id="rId3"/>
    <p:sldId id="305" r:id="rId4"/>
    <p:sldId id="257" r:id="rId5"/>
    <p:sldId id="260" r:id="rId6"/>
    <p:sldId id="272"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61" r:id="rId23"/>
    <p:sldId id="359" r:id="rId24"/>
    <p:sldId id="360" r:id="rId25"/>
    <p:sldId id="362" r:id="rId26"/>
    <p:sldId id="363" r:id="rId27"/>
    <p:sldId id="364" r:id="rId28"/>
    <p:sldId id="365" r:id="rId29"/>
    <p:sldId id="366" r:id="rId30"/>
    <p:sldId id="367" r:id="rId31"/>
    <p:sldId id="368" r:id="rId32"/>
    <p:sldId id="369" r:id="rId33"/>
    <p:sldId id="384" r:id="rId34"/>
    <p:sldId id="370" r:id="rId35"/>
    <p:sldId id="383" r:id="rId36"/>
    <p:sldId id="371" r:id="rId37"/>
    <p:sldId id="373" r:id="rId38"/>
    <p:sldId id="374" r:id="rId39"/>
    <p:sldId id="377" r:id="rId40"/>
    <p:sldId id="385" r:id="rId41"/>
    <p:sldId id="386" r:id="rId42"/>
    <p:sldId id="387" r:id="rId43"/>
    <p:sldId id="380" r:id="rId44"/>
    <p:sldId id="378" r:id="rId45"/>
    <p:sldId id="379" r:id="rId46"/>
    <p:sldId id="381" r:id="rId47"/>
    <p:sldId id="388" r:id="rId48"/>
    <p:sldId id="372" r:id="rId49"/>
    <p:sldId id="389" r:id="rId50"/>
    <p:sldId id="390" r:id="rId51"/>
    <p:sldId id="391" r:id="rId52"/>
    <p:sldId id="392" r:id="rId53"/>
    <p:sldId id="393" r:id="rId54"/>
    <p:sldId id="399" r:id="rId55"/>
    <p:sldId id="394" r:id="rId56"/>
    <p:sldId id="395" r:id="rId57"/>
    <p:sldId id="396" r:id="rId58"/>
    <p:sldId id="397" r:id="rId59"/>
    <p:sldId id="398" r:id="rId60"/>
    <p:sldId id="400" r:id="rId61"/>
    <p:sldId id="401" r:id="rId62"/>
    <p:sldId id="402" r:id="rId63"/>
    <p:sldId id="403" r:id="rId64"/>
    <p:sldId id="404" r:id="rId65"/>
    <p:sldId id="409" r:id="rId66"/>
    <p:sldId id="405" r:id="rId67"/>
    <p:sldId id="406" r:id="rId68"/>
    <p:sldId id="422" r:id="rId69"/>
    <p:sldId id="407" r:id="rId70"/>
    <p:sldId id="410" r:id="rId71"/>
    <p:sldId id="408" r:id="rId72"/>
    <p:sldId id="411" r:id="rId73"/>
    <p:sldId id="413" r:id="rId74"/>
    <p:sldId id="423" r:id="rId75"/>
    <p:sldId id="414" r:id="rId76"/>
    <p:sldId id="415" r:id="rId77"/>
    <p:sldId id="416" r:id="rId78"/>
    <p:sldId id="417" r:id="rId79"/>
    <p:sldId id="418" r:id="rId80"/>
    <p:sldId id="419" r:id="rId81"/>
    <p:sldId id="420" r:id="rId82"/>
    <p:sldId id="421" r:id="rId83"/>
    <p:sldId id="425" r:id="rId84"/>
    <p:sldId id="426" r:id="rId85"/>
    <p:sldId id="427" r:id="rId86"/>
    <p:sldId id="429" r:id="rId87"/>
    <p:sldId id="428" r:id="rId88"/>
    <p:sldId id="430" r:id="rId89"/>
    <p:sldId id="431" r:id="rId90"/>
    <p:sldId id="439" r:id="rId91"/>
    <p:sldId id="432" r:id="rId92"/>
    <p:sldId id="434" r:id="rId93"/>
    <p:sldId id="433" r:id="rId94"/>
    <p:sldId id="436" r:id="rId95"/>
    <p:sldId id="438" r:id="rId96"/>
    <p:sldId id="437" r:id="rId9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C3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97" autoAdjust="0"/>
    <p:restoredTop sz="94660"/>
  </p:normalViewPr>
  <p:slideViewPr>
    <p:cSldViewPr snapToGrid="0">
      <p:cViewPr varScale="1">
        <p:scale>
          <a:sx n="106" d="100"/>
          <a:sy n="106" d="100"/>
        </p:scale>
        <p:origin x="15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comments/modernComment_19B_EF84D2D6.xml><?xml version="1.0" encoding="utf-8"?>
<p188:cmLst xmlns:a="http://schemas.openxmlformats.org/drawingml/2006/main" xmlns:r="http://schemas.openxmlformats.org/officeDocument/2006/relationships" xmlns:p188="http://schemas.microsoft.com/office/powerpoint/2018/8/main">
  <p188:cm id="{6171A768-1104-794C-BA0D-F431BB10A6DA}" authorId="{00000000-0000-0000-0000-000000000000}" created="2023-02-04T16:37:32.687">
    <ac:txMkLst xmlns:ac="http://schemas.microsoft.com/office/drawing/2013/main/command">
      <pc:docMk xmlns:pc="http://schemas.microsoft.com/office/powerpoint/2013/main/command"/>
      <pc:sldMk xmlns:pc="http://schemas.microsoft.com/office/powerpoint/2013/main/command" cId="4018459350" sldId="411"/>
      <ac:spMk id="11" creationId="{00000000-0000-0000-0000-000000000000}"/>
      <ac:txMk cp="101" len="6">
        <ac:context len="872" hash="1951632270"/>
      </ac:txMk>
    </ac:txMkLst>
    <p188:pos x="2237099" y="806380"/>
    <p188:txBody>
      <a:bodyPr/>
      <a:lstStyle/>
      <a:p>
        <a:r>
          <a:rPr lang="es-ES_tradnl"/>
          <a:t>el plomo</a:t>
        </a:r>
      </a:p>
    </p188:txBody>
  </p188:cm>
</p188:cmLst>
</file>

<file path=ppt/comments/modernComment_19D_508451B0.xml><?xml version="1.0" encoding="utf-8"?>
<p188:cmLst xmlns:a="http://schemas.openxmlformats.org/drawingml/2006/main" xmlns:r="http://schemas.openxmlformats.org/officeDocument/2006/relationships" xmlns:p188="http://schemas.microsoft.com/office/powerpoint/2018/8/main">
  <p188:cm id="{81637997-5F87-F94F-A706-C7AACBB23E2E}" authorId="{00000000-0000-0000-0000-000000000000}" created="2023-02-04T16:38:48.264">
    <ac:txMkLst xmlns:ac="http://schemas.microsoft.com/office/drawing/2013/main/command">
      <pc:docMk xmlns:pc="http://schemas.microsoft.com/office/powerpoint/2013/main/command"/>
      <pc:sldMk xmlns:pc="http://schemas.microsoft.com/office/powerpoint/2013/main/command" cId="1350848944" sldId="413"/>
      <ac:spMk id="11" creationId="{00000000-0000-0000-0000-000000000000}"/>
      <ac:txMk cp="336" len="1">
        <ac:context len="1306" hash="258609440"/>
      </ac:txMk>
    </ac:txMkLst>
    <p188:pos x="2783853" y="1452221"/>
    <p188:txBody>
      <a:bodyPr/>
      <a:lstStyle/>
      <a:p>
        <a:r>
          <a:rPr lang="es-ES_tradnl"/>
          <a:t>es a</a:t>
        </a:r>
      </a:p>
    </p188:txBody>
  </p188:cm>
  <p188:cm id="{41369249-5A33-BF44-88EA-73F2AF388E1C}" authorId="{00000000-0000-0000-0000-000000000000}" created="2023-02-04T16:39:02.344">
    <ac:txMkLst xmlns:ac="http://schemas.microsoft.com/office/drawing/2013/main/command">
      <pc:docMk xmlns:pc="http://schemas.microsoft.com/office/powerpoint/2013/main/command"/>
      <pc:sldMk xmlns:pc="http://schemas.microsoft.com/office/powerpoint/2013/main/command" cId="1350848944" sldId="413"/>
      <ac:spMk id="11" creationId="{00000000-0000-0000-0000-000000000000}"/>
      <ac:txMk cp="631" len="1">
        <ac:context len="1306" hash="258609440"/>
      </ac:txMk>
    </ac:txMkLst>
    <p188:pos x="1096455" y="2941656"/>
    <p188:txBody>
      <a:bodyPr/>
      <a:lstStyle/>
      <a:p>
        <a:r>
          <a:rPr lang="es-ES_tradnl"/>
          <a:t>un </a:t>
        </a:r>
      </a:p>
    </p188:txBody>
  </p188:cm>
</p188:cmLst>
</file>

<file path=ppt/comments/modernComment_19F_F4B3523E.xml><?xml version="1.0" encoding="utf-8"?>
<p188:cmLst xmlns:a="http://schemas.openxmlformats.org/drawingml/2006/main" xmlns:r="http://schemas.openxmlformats.org/officeDocument/2006/relationships" xmlns:p188="http://schemas.microsoft.com/office/powerpoint/2018/8/main">
  <p188:cm id="{D8AC4B67-053F-234D-BD4F-335CED23E9C6}" authorId="{00000000-0000-0000-0000-000000000000}" created="2023-02-04T16:42:10.396">
    <ac:txMkLst xmlns:ac="http://schemas.microsoft.com/office/drawing/2013/main/command">
      <pc:docMk xmlns:pc="http://schemas.microsoft.com/office/powerpoint/2013/main/command"/>
      <pc:sldMk xmlns:pc="http://schemas.microsoft.com/office/powerpoint/2013/main/command" cId="4105392702" sldId="415"/>
      <ac:spMk id="11" creationId="{00000000-0000-0000-0000-000000000000}"/>
      <ac:txMk cp="78" len="14">
        <ac:context len="1610" hash="4215209473"/>
      </ac:txMk>
    </ac:txMkLst>
    <p188:pos x="7404306" y="380701"/>
    <p188:txBody>
      <a:bodyPr/>
      <a:lstStyle/>
      <a:p>
        <a:r>
          <a:rPr lang="es-ES_tradnl"/>
          <a:t>freno de pie </a:t>
        </a:r>
      </a:p>
    </p188:txBody>
  </p188:cm>
  <p188:cm id="{E1A20ADE-1292-9C4F-A5BF-F83D66F91991}" authorId="{00000000-0000-0000-0000-000000000000}" created="2023-02-04T16:42:22.561">
    <ac:txMkLst xmlns:ac="http://schemas.microsoft.com/office/drawing/2013/main/command">
      <pc:docMk xmlns:pc="http://schemas.microsoft.com/office/powerpoint/2013/main/command"/>
      <pc:sldMk xmlns:pc="http://schemas.microsoft.com/office/powerpoint/2013/main/command" cId="4105392702" sldId="415"/>
      <ac:spMk id="11" creationId="{00000000-0000-0000-0000-000000000000}"/>
      <ac:txMk cp="140" len="22">
        <ac:context len="1610" hash="4215209473"/>
      </ac:txMk>
    </ac:txMkLst>
    <p188:pos x="4397155" y="597518"/>
    <p188:txBody>
      <a:bodyPr/>
      <a:lstStyle/>
      <a:p>
        <a:r>
          <a:rPr lang="es-ES_tradnl"/>
          <a:t>estacionamiento (mano)</a:t>
        </a:r>
      </a:p>
    </p188:txBody>
  </p188:cm>
  <p188:cm id="{6D230EBD-EC58-1C45-89D1-384378378BB3}" authorId="{00000000-0000-0000-0000-000000000000}" created="2023-02-04T16:42:41.731">
    <ac:txMkLst xmlns:ac="http://schemas.microsoft.com/office/drawing/2013/main/command">
      <pc:docMk xmlns:pc="http://schemas.microsoft.com/office/powerpoint/2013/main/command"/>
      <pc:sldMk xmlns:pc="http://schemas.microsoft.com/office/powerpoint/2013/main/command" cId="4105392702" sldId="415"/>
      <ac:spMk id="11" creationId="{00000000-0000-0000-0000-000000000000}"/>
      <ac:txMk cp="178" len="15">
        <ac:context len="1610" hash="4215209473"/>
      </ac:txMk>
    </ac:txMkLst>
    <p188:pos x="6565320" y="597518"/>
    <p188:txBody>
      <a:bodyPr/>
      <a:lstStyle/>
      <a:p>
        <a:r>
          <a:rPr lang="es-ES_tradnl"/>
          <a:t>tabique (tope) </a:t>
        </a:r>
      </a:p>
    </p188:txBody>
  </p188:cm>
  <p188:cm id="{120EB892-CA5F-1B4B-AC18-1697B7F73F29}" authorId="{00000000-0000-0000-0000-000000000000}" created="2023-02-04T16:43:15.280">
    <ac:txMkLst xmlns:ac="http://schemas.microsoft.com/office/drawing/2013/main/command">
      <pc:docMk xmlns:pc="http://schemas.microsoft.com/office/powerpoint/2013/main/command"/>
      <pc:sldMk xmlns:pc="http://schemas.microsoft.com/office/powerpoint/2013/main/command" cId="4105392702" sldId="415"/>
      <ac:spMk id="11" creationId="{00000000-0000-0000-0000-000000000000}"/>
      <ac:txMk cp="464" len="8">
        <ac:context len="1610" hash="4215209473"/>
      </ac:txMk>
    </ac:txMkLst>
    <p188:pos x="8827753" y="1238540"/>
    <p188:txBody>
      <a:bodyPr/>
      <a:lstStyle/>
      <a:p>
        <a:r>
          <a:rPr lang="es-ES_tradnl"/>
          <a:t>fricción.</a:t>
        </a:r>
      </a:p>
    </p188:txBody>
  </p188:cm>
  <p188:cm id="{41A5A202-1766-1D4A-922A-800BF323AC24}" authorId="{00000000-0000-0000-0000-000000000000}" created="2023-02-04T16:44:07.301">
    <ac:txMkLst xmlns:ac="http://schemas.microsoft.com/office/drawing/2013/main/command">
      <pc:docMk xmlns:pc="http://schemas.microsoft.com/office/powerpoint/2013/main/command"/>
      <pc:sldMk xmlns:pc="http://schemas.microsoft.com/office/powerpoint/2013/main/command" cId="4105392702" sldId="415"/>
      <ac:spMk id="11" creationId="{00000000-0000-0000-0000-000000000000}"/>
      <ac:txMk cp="1401" len="8">
        <ac:context len="1610" hash="4215209473"/>
      </ac:txMk>
    </ac:txMkLst>
    <p188:pos x="937518" y="3585814"/>
    <p188:txBody>
      <a:bodyPr/>
      <a:lstStyle/>
      <a:p>
        <a:r>
          <a:rPr lang="es-ES_tradnl"/>
          <a:t>instalar</a:t>
        </a:r>
      </a:p>
    </p188:txBody>
  </p188:cm>
  <p188:cm id="{02F37382-333C-2143-8767-13F08684F474}" authorId="{00000000-0000-0000-0000-000000000000}" created="2023-02-04T16:44:16.516">
    <ac:txMkLst xmlns:ac="http://schemas.microsoft.com/office/drawing/2013/main/command">
      <pc:docMk xmlns:pc="http://schemas.microsoft.com/office/powerpoint/2013/main/command"/>
      <pc:sldMk xmlns:pc="http://schemas.microsoft.com/office/powerpoint/2013/main/command" cId="4105392702" sldId="415"/>
      <ac:spMk id="11" creationId="{00000000-0000-0000-0000-000000000000}"/>
      <ac:txMk cp="1389" len="7">
        <ac:context len="1610" hash="4215209473"/>
      </ac:txMk>
    </ac:txMkLst>
    <p188:pos x="5245568" y="3368998"/>
    <p188:txBody>
      <a:bodyPr/>
      <a:lstStyle/>
      <a:p>
        <a:r>
          <a:rPr lang="es-ES_tradnl"/>
          <a:t>escaparse</a:t>
        </a:r>
      </a:p>
    </p188:txBody>
  </p188:cm>
</p188:cmLst>
</file>

<file path=ppt/comments/modernComment_1A0_DD885173.xml><?xml version="1.0" encoding="utf-8"?>
<p188:cmLst xmlns:a="http://schemas.openxmlformats.org/drawingml/2006/main" xmlns:r="http://schemas.openxmlformats.org/officeDocument/2006/relationships" xmlns:p188="http://schemas.microsoft.com/office/powerpoint/2018/8/main">
  <p188:cm id="{0FF538AF-6279-8743-84D4-66D97D4B9C99}" authorId="{00000000-0000-0000-0000-000000000000}" created="2023-02-04T16:44:40.962">
    <ac:txMkLst xmlns:ac="http://schemas.microsoft.com/office/drawing/2013/main/command">
      <pc:docMk xmlns:pc="http://schemas.microsoft.com/office/powerpoint/2013/main/command"/>
      <pc:sldMk xmlns:pc="http://schemas.microsoft.com/office/powerpoint/2013/main/command" cId="3716698483" sldId="416"/>
      <ac:spMk id="11" creationId="{00000000-0000-0000-0000-000000000000}"/>
      <ac:txMk cp="76" len="19">
        <ac:context len="1610" hash="2331462113"/>
      </ac:txMk>
    </ac:txMkLst>
    <p188:pos x="7725506" y="381612"/>
    <p188:txBody>
      <a:bodyPr/>
      <a:lstStyle/>
      <a:p>
        <a:r>
          <a:rPr lang="es-ES_tradnl"/>
          <a:t>máquina, estructura</a:t>
        </a:r>
      </a:p>
    </p188:txBody>
  </p188:cm>
  <p188:cm id="{6D443D76-0413-D24A-B2D1-747041D7A54D}" authorId="{00000000-0000-0000-0000-000000000000}" created="2023-02-04T16:45:24.006">
    <ac:txMkLst xmlns:ac="http://schemas.microsoft.com/office/drawing/2013/main/command">
      <pc:docMk xmlns:pc="http://schemas.microsoft.com/office/powerpoint/2013/main/command"/>
      <pc:sldMk xmlns:pc="http://schemas.microsoft.com/office/powerpoint/2013/main/command" cId="3716698483" sldId="416"/>
      <ac:spMk id="11" creationId="{00000000-0000-0000-0000-000000000000}"/>
      <ac:txMk cp="628" len="29">
        <ac:context len="1610" hash="2331462113"/>
      </ac:txMk>
    </ac:txMkLst>
    <p188:pos x="4746635" y="2304680"/>
    <p188:txBody>
      <a:bodyPr/>
      <a:lstStyle/>
      <a:p>
        <a:r>
          <a:rPr lang="es-ES_tradnl"/>
          <a:t>una pluma cuando ésta</a:t>
        </a:r>
      </a:p>
    </p188:txBody>
  </p188:cm>
  <p188:cm id="{0FC531F3-3A77-8F45-8FD1-EB77FF6B17D0}" authorId="{00000000-0000-0000-0000-000000000000}" created="2023-02-04T16:45:33.156">
    <ac:txMkLst xmlns:ac="http://schemas.microsoft.com/office/drawing/2013/main/command">
      <pc:docMk xmlns:pc="http://schemas.microsoft.com/office/powerpoint/2013/main/command"/>
      <pc:sldMk xmlns:pc="http://schemas.microsoft.com/office/powerpoint/2013/main/command" cId="3716698483" sldId="416"/>
      <ac:spMk id="11" creationId="{00000000-0000-0000-0000-000000000000}"/>
      <ac:txMk cp="713" len="17">
        <ac:context len="1610" hash="2331462113"/>
      </ac:txMk>
    </ac:txMkLst>
    <p188:pos x="1032475" y="2568630"/>
    <p188:txBody>
      <a:bodyPr/>
      <a:lstStyle/>
      <a:p>
        <a:r>
          <a:rPr lang="es-ES_tradnl"/>
          <a:t>la pluma</a:t>
        </a:r>
      </a:p>
    </p188:txBody>
  </p188:cm>
</p188:cmLst>
</file>

<file path=ppt/comments/modernComment_1A1_5F22D11E.xml><?xml version="1.0" encoding="utf-8"?>
<p188:cmLst xmlns:a="http://schemas.openxmlformats.org/drawingml/2006/main" xmlns:r="http://schemas.openxmlformats.org/officeDocument/2006/relationships" xmlns:p188="http://schemas.microsoft.com/office/powerpoint/2018/8/main">
  <p188:cm id="{16C3D57F-9CB9-5148-81D2-846B1BF6A2D3}" authorId="{00000000-0000-0000-0000-000000000000}" created="2023-02-04T16:46:16.489">
    <ac:txMkLst xmlns:ac="http://schemas.microsoft.com/office/drawing/2013/main/command">
      <pc:docMk xmlns:pc="http://schemas.microsoft.com/office/powerpoint/2013/main/command"/>
      <pc:sldMk xmlns:pc="http://schemas.microsoft.com/office/powerpoint/2013/main/command" cId="1596117278" sldId="417"/>
      <ac:spMk id="11" creationId="{00000000-0000-0000-0000-000000000000}"/>
      <ac:txMk cp="160" len="17">
        <ac:context len="1361" hash="255521720"/>
      </ac:txMk>
    </ac:txMkLst>
    <p188:pos x="2783854" y="862939"/>
    <p188:txBody>
      <a:bodyPr/>
      <a:lstStyle/>
      <a:p>
        <a:r>
          <a:rPr lang="es-ES_tradnl"/>
          <a:t>la pluma </a:t>
        </a:r>
      </a:p>
    </p188:txBody>
  </p188:cm>
  <p188:cm id="{771949D6-FFAF-6E40-8E9E-1C3A20320A9A}" authorId="{00000000-0000-0000-0000-000000000000}" created="2023-02-04T16:46:52.078">
    <ac:txMkLst xmlns:ac="http://schemas.microsoft.com/office/drawing/2013/main/command">
      <pc:docMk xmlns:pc="http://schemas.microsoft.com/office/powerpoint/2013/main/command"/>
      <pc:sldMk xmlns:pc="http://schemas.microsoft.com/office/powerpoint/2013/main/command" cId="1596117278" sldId="417"/>
      <ac:spMk id="11" creationId="{00000000-0000-0000-0000-000000000000}"/>
      <ac:txMk cp="1003" len="10">
        <ac:context len="1361" hash="255521720"/>
      </ac:txMk>
    </ac:txMkLst>
    <p188:pos x="5347945" y="4030346"/>
    <p188:txBody>
      <a:bodyPr/>
      <a:lstStyle/>
      <a:p>
        <a:r>
          <a:rPr lang="es-ES_tradnl"/>
          <a:t>cortos en </a:t>
        </a:r>
      </a:p>
    </p188:txBody>
  </p188:cm>
</p188:cmLst>
</file>

<file path=ppt/comments/modernComment_1A2_3C3C024D.xml><?xml version="1.0" encoding="utf-8"?>
<p188:cmLst xmlns:a="http://schemas.openxmlformats.org/drawingml/2006/main" xmlns:r="http://schemas.openxmlformats.org/officeDocument/2006/relationships" xmlns:p188="http://schemas.microsoft.com/office/powerpoint/2018/8/main">
  <p188:cm id="{EA357593-959A-5A42-8FD3-7F0F19379312}" authorId="{00000000-0000-0000-0000-000000000000}" created="2023-02-04T16:47:36.503">
    <ac:txMkLst xmlns:ac="http://schemas.microsoft.com/office/drawing/2013/main/command">
      <pc:docMk xmlns:pc="http://schemas.microsoft.com/office/powerpoint/2013/main/command"/>
      <pc:sldMk xmlns:pc="http://schemas.microsoft.com/office/powerpoint/2013/main/command" cId="1010565709" sldId="418"/>
      <ac:spMk id="11" creationId="{00000000-0000-0000-0000-000000000000}"/>
      <ac:txMk cp="25" len="8">
        <ac:context len="913" hash="999280419"/>
      </ac:txMk>
    </ac:txMkLst>
    <p188:pos x="3198633" y="372747"/>
    <p188:txBody>
      <a:bodyPr/>
      <a:lstStyle/>
      <a:p>
        <a:r>
          <a:rPr lang="es-ES_tradnl"/>
          <a:t>VTE, al </a:t>
        </a:r>
      </a:p>
    </p188:txBody>
  </p188:cm>
  <p188:cm id="{1D6D8DF9-A1B3-D449-8162-10E7561D0191}" authorId="{00000000-0000-0000-0000-000000000000}" created="2023-02-04T16:47:57.324">
    <ac:txMkLst xmlns:ac="http://schemas.microsoft.com/office/drawing/2013/main/command">
      <pc:docMk xmlns:pc="http://schemas.microsoft.com/office/powerpoint/2013/main/command"/>
      <pc:sldMk xmlns:pc="http://schemas.microsoft.com/office/powerpoint/2013/main/command" cId="1010565709" sldId="418"/>
      <ac:spMk id="11" creationId="{00000000-0000-0000-0000-000000000000}"/>
      <ac:txMk cp="99" len="25">
        <ac:context len="913" hash="999280419"/>
      </ac:txMk>
    </ac:txMkLst>
    <p188:pos x="3811376" y="589563"/>
    <p188:txBody>
      <a:bodyPr/>
      <a:lstStyle/>
      <a:p>
        <a:r>
          <a:rPr lang="es-ES_tradnl"/>
          <a:t>suelo (presión del suelo)</a:t>
        </a:r>
      </a:p>
    </p188:txBody>
  </p188:cm>
  <p188:cm id="{1127B7DD-40A1-CF4F-A423-FE94A81D6CBC}" authorId="{00000000-0000-0000-0000-000000000000}" created="2023-02-04T16:48:20.558">
    <ac:txMkLst xmlns:ac="http://schemas.microsoft.com/office/drawing/2013/main/command">
      <pc:docMk xmlns:pc="http://schemas.microsoft.com/office/powerpoint/2013/main/command"/>
      <pc:sldMk xmlns:pc="http://schemas.microsoft.com/office/powerpoint/2013/main/command" cId="1010565709" sldId="418"/>
      <ac:spMk id="11" creationId="{00000000-0000-0000-0000-000000000000}"/>
      <ac:txMk cp="396" len="17">
        <ac:context len="913" hash="999280419"/>
      </ac:txMk>
    </ac:txMkLst>
    <p188:pos x="7393561" y="1447402"/>
    <p188:txBody>
      <a:bodyPr/>
      <a:lstStyle/>
      <a:p>
        <a:r>
          <a:rPr lang="es-ES_tradnl"/>
          <a:t>de la pluma</a:t>
        </a:r>
      </a:p>
    </p188:txBody>
  </p188:cm>
  <p188:cm id="{4DA1653C-4D6D-6E41-B1BD-A3DA013D12B7}" authorId="{00000000-0000-0000-0000-000000000000}" created="2023-02-04T16:48:42.601">
    <ac:txMkLst xmlns:ac="http://schemas.microsoft.com/office/drawing/2013/main/command">
      <pc:docMk xmlns:pc="http://schemas.microsoft.com/office/powerpoint/2013/main/command"/>
      <pc:sldMk xmlns:pc="http://schemas.microsoft.com/office/powerpoint/2013/main/command" cId="1010565709" sldId="418"/>
      <ac:spMk id="11" creationId="{00000000-0000-0000-0000-000000000000}"/>
      <ac:txMk cp="556" len="17">
        <ac:context len="913" hash="999280419"/>
      </ac:txMk>
    </ac:txMkLst>
    <p188:pos x="5828712" y="2078998"/>
    <p188:txBody>
      <a:bodyPr/>
      <a:lstStyle/>
      <a:p>
        <a:r>
          <a:rPr lang="es-ES_tradnl"/>
          <a:t>de la pluma</a:t>
        </a:r>
      </a:p>
    </p188:txBody>
  </p188:cm>
</p188:cmLst>
</file>

<file path=ppt/comments/modernComment_1A3_5C6BC738.xml><?xml version="1.0" encoding="utf-8"?>
<p188:cmLst xmlns:a="http://schemas.openxmlformats.org/drawingml/2006/main" xmlns:r="http://schemas.openxmlformats.org/officeDocument/2006/relationships" xmlns:p188="http://schemas.microsoft.com/office/powerpoint/2018/8/main">
  <p188:cm id="{E12684DC-2DB8-6043-B82B-F54D025B6E24}" authorId="{00000000-0000-0000-0000-000000000000}" created="2023-02-04T16:50:35.441">
    <ac:txMkLst xmlns:ac="http://schemas.microsoft.com/office/drawing/2013/main/command">
      <pc:docMk xmlns:pc="http://schemas.microsoft.com/office/powerpoint/2013/main/command"/>
      <pc:sldMk xmlns:pc="http://schemas.microsoft.com/office/powerpoint/2013/main/command" cId="1550567224" sldId="419"/>
      <ac:spMk id="11" creationId="{00000000-0000-0000-0000-000000000000}"/>
      <ac:txMk cp="116" len="4">
        <ac:context len="1282" hash="416373524"/>
      </ac:txMk>
    </ac:txMkLst>
    <p188:pos x="3066658" y="589563"/>
    <p188:txBody>
      <a:bodyPr/>
      <a:lstStyle/>
      <a:p>
        <a:r>
          <a:rPr lang="es-ES_tradnl"/>
          <a:t>deben</a:t>
        </a:r>
      </a:p>
    </p188:txBody>
  </p188:cm>
  <p188:cm id="{84863242-9AA8-A446-A1E8-200608DEC3A2}" authorId="{00000000-0000-0000-0000-000000000000}" created="2023-02-04T16:50:46.239">
    <ac:txMkLst xmlns:ac="http://schemas.microsoft.com/office/drawing/2013/main/command">
      <pc:docMk xmlns:pc="http://schemas.microsoft.com/office/powerpoint/2013/main/command"/>
      <pc:sldMk xmlns:pc="http://schemas.microsoft.com/office/powerpoint/2013/main/command" cId="1550567224" sldId="419"/>
      <ac:spMk id="11" creationId="{00000000-0000-0000-0000-000000000000}"/>
      <ac:txMk cp="187" len="17">
        <ac:context len="1282" hash="416373524"/>
      </ac:txMk>
    </ac:txMkLst>
    <p188:pos x="2962963" y="806380"/>
    <p188:txBody>
      <a:bodyPr/>
      <a:lstStyle/>
      <a:p>
        <a:r>
          <a:rPr lang="es-ES_tradnl"/>
          <a:t>trabajar siempre </a:t>
        </a:r>
      </a:p>
    </p188:txBody>
  </p188:cm>
  <p188:cm id="{A9FD6080-A815-034D-948E-B9485AF99EF6}" authorId="{00000000-0000-0000-0000-000000000000}" created="2023-02-04T16:51:39.655">
    <ac:txMkLst xmlns:ac="http://schemas.microsoft.com/office/drawing/2013/main/command">
      <pc:docMk xmlns:pc="http://schemas.microsoft.com/office/powerpoint/2013/main/command"/>
      <pc:sldMk xmlns:pc="http://schemas.microsoft.com/office/powerpoint/2013/main/command" cId="1550567224" sldId="419"/>
      <ac:spMk id="11" creationId="{00000000-0000-0000-0000-000000000000}"/>
      <ac:txMk cp="545" len="12">
        <ac:context len="1282" hash="416373524"/>
      </ac:txMk>
    </ac:txMkLst>
    <p188:pos x="5838139" y="1871608"/>
    <p188:txBody>
      <a:bodyPr/>
      <a:lstStyle/>
      <a:p>
        <a:r>
          <a:rPr lang="es-ES_tradnl"/>
          <a:t>inadecuado, </a:t>
        </a:r>
      </a:p>
    </p188:txBody>
  </p188:cm>
  <p188:cm id="{4696C7E6-03A0-F940-905A-F71A58B2195C}" authorId="{00000000-0000-0000-0000-000000000000}" created="2023-02-04T16:51:56.546">
    <ac:txMkLst xmlns:ac="http://schemas.microsoft.com/office/drawing/2013/main/command">
      <pc:docMk xmlns:pc="http://schemas.microsoft.com/office/powerpoint/2013/main/command"/>
      <pc:sldMk xmlns:pc="http://schemas.microsoft.com/office/powerpoint/2013/main/command" cId="1550567224" sldId="419"/>
      <ac:spMk id="11" creationId="{00000000-0000-0000-0000-000000000000}"/>
      <ac:txMk cp="677" len="4">
        <ac:context len="1282" hash="416373524"/>
      </ac:txMk>
    </ac:txMkLst>
    <p188:pos x="5941833" y="2295815"/>
    <p188:txBody>
      <a:bodyPr/>
      <a:lstStyle/>
      <a:p>
        <a:r>
          <a:rPr lang="es-ES_tradnl"/>
          <a:t>es </a:t>
        </a:r>
      </a:p>
    </p188:txBody>
  </p188:cm>
  <p188:cm id="{B4C3D480-F5A8-154E-B8B9-5522F6FEBE52}" authorId="{00000000-0000-0000-0000-000000000000}" created="2023-02-04T16:52:20.976">
    <ac:txMkLst xmlns:ac="http://schemas.microsoft.com/office/drawing/2013/main/command">
      <pc:docMk xmlns:pc="http://schemas.microsoft.com/office/powerpoint/2013/main/command"/>
      <pc:sldMk xmlns:pc="http://schemas.microsoft.com/office/powerpoint/2013/main/command" cId="1550567224" sldId="419"/>
      <ac:spMk id="11" creationId="{00000000-0000-0000-0000-000000000000}"/>
      <ac:txMk cp="918" len="16">
        <ac:context len="1282" hash="416373524"/>
      </ac:txMk>
    </ac:txMkLst>
    <p188:pos x="6865660" y="2936837"/>
    <p188:txBody>
      <a:bodyPr/>
      <a:lstStyle/>
      <a:p>
        <a:r>
          <a:rPr lang="es-ES_tradnl"/>
          <a:t>en casos</a:t>
        </a:r>
      </a:p>
    </p188:txBody>
  </p188:cm>
  <p188:cm id="{763DA759-CF23-C741-8642-181F9C7D9273}" authorId="{00000000-0000-0000-0000-000000000000}" created="2023-02-04T16:52:34.248">
    <ac:txMkLst xmlns:ac="http://schemas.microsoft.com/office/drawing/2013/main/command">
      <pc:docMk xmlns:pc="http://schemas.microsoft.com/office/powerpoint/2013/main/command"/>
      <pc:sldMk xmlns:pc="http://schemas.microsoft.com/office/powerpoint/2013/main/command" cId="1550567224" sldId="419"/>
      <ac:spMk id="11" creationId="{00000000-0000-0000-0000-000000000000}"/>
      <ac:txMk cp="1060" len="5">
        <ac:context len="1282" hash="416373524"/>
      </ac:txMk>
    </ac:txMkLst>
    <p188:pos x="6224638" y="3361043"/>
    <p188:txBody>
      <a:bodyPr/>
      <a:lstStyle/>
      <a:p>
        <a:r>
          <a:rPr lang="es-ES_tradnl"/>
          <a:t>pueden</a:t>
        </a:r>
      </a:p>
    </p188:txBody>
  </p188:cm>
  <p188:cm id="{0AF439AD-018C-6A4D-96B1-3C926E5B4B4F}" authorId="{00000000-0000-0000-0000-000000000000}" created="2023-02-04T16:52:46.375">
    <ac:txMkLst xmlns:ac="http://schemas.microsoft.com/office/drawing/2013/main/command">
      <pc:docMk xmlns:pc="http://schemas.microsoft.com/office/powerpoint/2013/main/command"/>
      <pc:sldMk xmlns:pc="http://schemas.microsoft.com/office/powerpoint/2013/main/command" cId="1550567224" sldId="419"/>
      <ac:spMk id="11" creationId="{00000000-0000-0000-0000-000000000000}"/>
      <ac:txMk cp="1103" len="8">
        <ac:context len="1282" hash="416373524"/>
      </ac:txMk>
    </ac:txMkLst>
    <p188:pos x="2482196" y="3577860"/>
    <p188:txBody>
      <a:bodyPr/>
      <a:lstStyle/>
      <a:p>
        <a:r>
          <a:rPr lang="es-ES_tradnl"/>
          <a:t>cardíaco</a:t>
        </a:r>
      </a:p>
    </p188:txBody>
  </p188:cm>
</p188:cmLst>
</file>

<file path=ppt/comments/modernComment_1A4_E93830D2.xml><?xml version="1.0" encoding="utf-8"?>
<p188:cmLst xmlns:a="http://schemas.openxmlformats.org/drawingml/2006/main" xmlns:r="http://schemas.openxmlformats.org/officeDocument/2006/relationships" xmlns:p188="http://schemas.microsoft.com/office/powerpoint/2018/8/main">
  <p188:cm id="{7CBBF3DA-4E7D-B24C-A85B-ED2B9215AF81}" authorId="{00000000-0000-0000-0000-000000000000}" created="2023-02-04T16:53:38.606">
    <ac:txMkLst xmlns:ac="http://schemas.microsoft.com/office/drawing/2013/main/command">
      <pc:docMk xmlns:pc="http://schemas.microsoft.com/office/powerpoint/2013/main/command"/>
      <pc:sldMk xmlns:pc="http://schemas.microsoft.com/office/powerpoint/2013/main/command" cId="3912773842" sldId="420"/>
      <ac:spMk id="11" creationId="{00000000-0000-0000-0000-000000000000}"/>
      <ac:txMk cp="617" len="12">
        <ac:context len="737" hash="1784618526"/>
      </ac:txMk>
    </ac:txMkLst>
    <p188:pos x="5961955" y="2469282"/>
    <p188:txBody>
      <a:bodyPr/>
      <a:lstStyle/>
      <a:p>
        <a:r>
          <a:rPr lang="es-ES_tradnl"/>
          <a:t>sea prolongado</a:t>
        </a:r>
      </a:p>
    </p188:txBody>
  </p188:cm>
</p188:cmLst>
</file>

<file path=ppt/comments/modernComment_1A5_87AE55E1.xml><?xml version="1.0" encoding="utf-8"?>
<p188:cmLst xmlns:a="http://schemas.openxmlformats.org/drawingml/2006/main" xmlns:r="http://schemas.openxmlformats.org/officeDocument/2006/relationships" xmlns:p188="http://schemas.microsoft.com/office/powerpoint/2018/8/main">
  <p188:cm id="{CADAE76E-FD7C-6849-8F2E-D7EC71B3592E}" authorId="{00000000-0000-0000-0000-000000000000}" created="2023-02-04T16:54:13.240">
    <ac:txMkLst xmlns:ac="http://schemas.microsoft.com/office/drawing/2013/main/command">
      <pc:docMk xmlns:pc="http://schemas.microsoft.com/office/powerpoint/2013/main/command"/>
      <pc:sldMk xmlns:pc="http://schemas.microsoft.com/office/powerpoint/2013/main/command" cId="2276349409" sldId="421"/>
      <ac:spMk id="11" creationId="{00000000-0000-0000-0000-000000000000}"/>
      <ac:txMk cp="322" len="17">
        <ac:context len="1538" hash="4174561562"/>
      </ac:txMk>
    </ac:txMkLst>
    <p188:pos x="3283475" y="1230586"/>
    <p188:txBody>
      <a:bodyPr/>
      <a:lstStyle/>
      <a:p>
        <a:r>
          <a:rPr lang="es-ES_tradnl"/>
          <a:t>la pluma</a:t>
        </a:r>
      </a:p>
    </p188:txBody>
  </p188:cm>
  <p188:cm id="{BE189182-E3E8-9843-AE63-9B03B008D137}" authorId="{00000000-0000-0000-0000-000000000000}" created="2023-02-04T16:54:45.630">
    <ac:txMkLst xmlns:ac="http://schemas.microsoft.com/office/drawing/2013/main/command">
      <pc:docMk xmlns:pc="http://schemas.microsoft.com/office/powerpoint/2013/main/command"/>
      <pc:sldMk xmlns:pc="http://schemas.microsoft.com/office/powerpoint/2013/main/command" cId="2276349409" sldId="421"/>
      <ac:spMk id="11" creationId="{00000000-0000-0000-0000-000000000000}"/>
      <ac:txMk cp="658" len="18">
        <ac:context len="1538" hash="4174561562"/>
      </ac:txMk>
    </ac:txMkLst>
    <p188:pos x="6761965" y="2078998"/>
    <p188:txBody>
      <a:bodyPr/>
      <a:lstStyle/>
      <a:p>
        <a:r>
          <a:rPr lang="es-ES_tradnl"/>
          <a:t>personas inspectoras</a:t>
        </a:r>
      </a:p>
    </p188:txBody>
  </p188:cm>
  <p188:cm id="{77B1D263-B58B-894B-8E5E-D2A125E3D4BF}" authorId="{00000000-0000-0000-0000-000000000000}" created="2023-02-04T16:55:07.526">
    <ac:txMkLst xmlns:ac="http://schemas.microsoft.com/office/drawing/2013/main/command">
      <pc:docMk xmlns:pc="http://schemas.microsoft.com/office/powerpoint/2013/main/command"/>
      <pc:sldMk xmlns:pc="http://schemas.microsoft.com/office/powerpoint/2013/main/command" cId="2276349409" sldId="421"/>
      <ac:spMk id="11" creationId="{00000000-0000-0000-0000-000000000000}"/>
      <ac:txMk cp="716" len="11">
        <ac:context len="1538" hash="4174561562"/>
      </ac:txMk>
    </ac:txMkLst>
    <p188:pos x="4989726" y="2295815"/>
    <p188:txBody>
      <a:bodyPr/>
      <a:lstStyle/>
      <a:p>
        <a:r>
          <a:rPr lang="es-ES_tradnl"/>
          <a:t>hay partes </a:t>
        </a:r>
      </a:p>
    </p188:txBody>
  </p188:cm>
  <p188:cm id="{BDB2872C-3D0C-7547-A327-F518597220DB}" authorId="{00000000-0000-0000-0000-000000000000}" created="2023-02-04T16:55:26.368">
    <ac:txMkLst xmlns:ac="http://schemas.microsoft.com/office/drawing/2013/main/command">
      <pc:docMk xmlns:pc="http://schemas.microsoft.com/office/powerpoint/2013/main/command"/>
      <pc:sldMk xmlns:pc="http://schemas.microsoft.com/office/powerpoint/2013/main/command" cId="2276349409" sldId="421"/>
      <ac:spMk id="11" creationId="{00000000-0000-0000-0000-000000000000}"/>
      <ac:txMk cp="927" len="17">
        <ac:context len="1538" hash="4174561562"/>
      </ac:txMk>
    </ac:txMkLst>
    <p188:pos x="1926015" y="2936837"/>
    <p188:txBody>
      <a:bodyPr/>
      <a:lstStyle/>
      <a:p>
        <a:r>
          <a:rPr lang="es-ES_tradnl"/>
          <a:t>maquinaria están </a:t>
        </a:r>
      </a:p>
    </p188:txBody>
  </p188:cm>
  <p188:cm id="{62475E50-8550-FF4A-A6A5-C87B26670F81}" authorId="{00000000-0000-0000-0000-000000000000}" created="2023-02-04T16:56:16.043">
    <ac:txMkLst xmlns:ac="http://schemas.microsoft.com/office/drawing/2013/main/command">
      <pc:docMk xmlns:pc="http://schemas.microsoft.com/office/powerpoint/2013/main/command"/>
      <pc:sldMk xmlns:pc="http://schemas.microsoft.com/office/powerpoint/2013/main/command" cId="2276349409" sldId="421"/>
      <ac:spMk id="11" creationId="{00000000-0000-0000-0000-000000000000}"/>
      <ac:txMk cp="1498" len="24">
        <ac:context len="1538" hash="4174561562"/>
      </ac:txMk>
    </ac:txMkLst>
    <p188:pos x="4188448" y="4643089"/>
    <p188:txBody>
      <a:bodyPr/>
      <a:lstStyle/>
      <a:p>
        <a:r>
          <a:rPr lang="es-ES_tradnl"/>
          <a:t>supervisadores para</a:t>
        </a:r>
      </a:p>
    </p188:txBody>
  </p188:cm>
</p188:cmLst>
</file>

<file path=ppt/comments/modernComment_1A7_6D47E408.xml><?xml version="1.0" encoding="utf-8"?>
<p188:cmLst xmlns:a="http://schemas.openxmlformats.org/drawingml/2006/main" xmlns:r="http://schemas.openxmlformats.org/officeDocument/2006/relationships" xmlns:p188="http://schemas.microsoft.com/office/powerpoint/2018/8/main">
  <p188:cm id="{6310E1F0-6723-C14D-BF6F-BC955363F9A3}" authorId="{00000000-0000-0000-0000-000000000000}" created="2023-02-04T16:39:55.404">
    <ac:txMkLst xmlns:ac="http://schemas.microsoft.com/office/drawing/2013/main/command">
      <pc:docMk xmlns:pc="http://schemas.microsoft.com/office/powerpoint/2013/main/command"/>
      <pc:sldMk xmlns:pc="http://schemas.microsoft.com/office/powerpoint/2013/main/command" cId="1833427976" sldId="423"/>
      <ac:spMk id="11" creationId="{00000000-0000-0000-0000-000000000000}"/>
      <ac:txMk cp="73" len="11">
        <ac:context len="1073" hash="3576231767"/>
      </ac:txMk>
    </ac:txMkLst>
    <p188:pos x="6861603" y="378361"/>
    <p188:txBody>
      <a:bodyPr/>
      <a:lstStyle/>
      <a:p>
        <a:r>
          <a:rPr lang="es-ES_tradnl"/>
          <a:t>gravedad G1</a:t>
        </a:r>
      </a:p>
    </p188:txBody>
  </p188:cm>
  <p188:cm id="{33C3BC0C-AD85-F241-ACF0-71EB8AC2E625}" authorId="{00000000-0000-0000-0000-000000000000}" created="2023-02-04T16:40:09.084">
    <ac:txMkLst xmlns:ac="http://schemas.microsoft.com/office/drawing/2013/main/command">
      <pc:docMk xmlns:pc="http://schemas.microsoft.com/office/powerpoint/2013/main/command"/>
      <pc:sldMk xmlns:pc="http://schemas.microsoft.com/office/powerpoint/2013/main/command" cId="1833427976" sldId="423"/>
      <ac:spMk id="11" creationId="{00000000-0000-0000-0000-000000000000}"/>
      <ac:txMk cp="365" len="3">
        <ac:context len="1073" hash="3576231767"/>
      </ac:txMk>
    </ac:txMkLst>
    <p188:pos x="4174964" y="962823"/>
    <p188:txBody>
      <a:bodyPr/>
      <a:lstStyle/>
      <a:p>
        <a:r>
          <a:rPr lang="es-ES_tradnl"/>
          <a:t>alta</a:t>
        </a:r>
      </a:p>
    </p188:txBody>
  </p188:cm>
  <p188:cm id="{8915FD9F-5DB2-C148-9289-EB1EDB42A100}" authorId="{00000000-0000-0000-0000-000000000000}" created="2023-02-04T16:40:19.877">
    <ac:txMkLst xmlns:ac="http://schemas.microsoft.com/office/drawing/2013/main/command">
      <pc:docMk xmlns:pc="http://schemas.microsoft.com/office/powerpoint/2013/main/command"/>
      <pc:sldMk xmlns:pc="http://schemas.microsoft.com/office/powerpoint/2013/main/command" cId="1833427976" sldId="423"/>
      <ac:spMk id="11" creationId="{00000000-0000-0000-0000-000000000000}"/>
      <ac:txMk cp="407" len="16">
        <ac:context len="1073" hash="3576231767"/>
      </ac:txMk>
    </ac:txMkLst>
    <p188:pos x="2958906" y="1141932"/>
    <p188:txBody>
      <a:bodyPr/>
      <a:lstStyle/>
      <a:p>
        <a:r>
          <a:rPr lang="es-ES_tradnl"/>
          <a:t>la pluma</a:t>
        </a:r>
      </a:p>
    </p188:txBody>
  </p188:cm>
  <p188:cm id="{734B48C8-71E9-324A-9D07-DDBBE1E62B11}" authorId="{00000000-0000-0000-0000-000000000000}" created="2023-02-04T16:41:13.807">
    <ac:txMkLst xmlns:ac="http://schemas.microsoft.com/office/drawing/2013/main/command">
      <pc:docMk xmlns:pc="http://schemas.microsoft.com/office/powerpoint/2013/main/command"/>
      <pc:sldMk xmlns:pc="http://schemas.microsoft.com/office/powerpoint/2013/main/command" cId="1833427976" sldId="423"/>
      <ac:spMk id="11" creationId="{00000000-0000-0000-0000-000000000000}"/>
      <ac:txMk cp="625" len="16">
        <ac:context len="1073" hash="3576231767"/>
      </ac:txMk>
    </ac:txMkLst>
    <p188:pos x="1346923" y="1688687"/>
    <p188:txBody>
      <a:bodyPr/>
      <a:lstStyle/>
      <a:p>
        <a:r>
          <a:rPr lang="es-ES_tradnl"/>
          <a:t>etc.), entrando </a:t>
        </a:r>
      </a:p>
    </p188:txBody>
  </p188:cm>
</p188:cmLst>
</file>

<file path=ppt/comments/modernComment_1A9_45C80714.xml><?xml version="1.0" encoding="utf-8"?>
<p188:cmLst xmlns:a="http://schemas.openxmlformats.org/drawingml/2006/main" xmlns:r="http://schemas.openxmlformats.org/officeDocument/2006/relationships" xmlns:p188="http://schemas.microsoft.com/office/powerpoint/2018/8/main">
  <p188:cm id="{3B0F7804-1D58-2742-AA5D-64E78A146E4F}" authorId="{00000000-0000-0000-0000-000000000000}" created="2023-02-04T16:58:42.319">
    <ac:txMkLst xmlns:ac="http://schemas.microsoft.com/office/drawing/2013/main/command">
      <pc:docMk xmlns:pc="http://schemas.microsoft.com/office/powerpoint/2013/main/command"/>
      <pc:sldMk xmlns:pc="http://schemas.microsoft.com/office/powerpoint/2013/main/command" cId="1170736916" sldId="425"/>
      <ac:spMk id="6" creationId="{00000000-0000-0000-0000-000000000000}"/>
      <ac:txMk cp="488" len="17">
        <ac:context len="903" hash="271915523"/>
      </ac:txMk>
    </ac:txMkLst>
    <p188:pos x="2599247" y="1217910"/>
    <p188:txBody>
      <a:bodyPr/>
      <a:lstStyle/>
      <a:p>
        <a:r>
          <a:rPr lang="es-ES_tradnl"/>
          <a:t>aislantes, tubos </a:t>
        </a:r>
      </a:p>
    </p188:txBody>
  </p188:cm>
</p188:cmLst>
</file>

<file path=ppt/comments/modernComment_1AB_624AFDCE.xml><?xml version="1.0" encoding="utf-8"?>
<p188:cmLst xmlns:a="http://schemas.openxmlformats.org/drawingml/2006/main" xmlns:r="http://schemas.openxmlformats.org/officeDocument/2006/relationships" xmlns:p188="http://schemas.microsoft.com/office/powerpoint/2018/8/main">
  <p188:cm id="{4A003B82-6762-5A41-A609-40EE7E3D9EB4}" authorId="{00000000-0000-0000-0000-000000000000}" created="2023-02-04T16:59:32.359">
    <ac:txMkLst xmlns:ac="http://schemas.microsoft.com/office/drawing/2013/main/command">
      <pc:docMk xmlns:pc="http://schemas.microsoft.com/office/powerpoint/2013/main/command"/>
      <pc:sldMk xmlns:pc="http://schemas.microsoft.com/office/powerpoint/2013/main/command" cId="1649081806" sldId="427"/>
      <ac:spMk id="2" creationId="{00000000-0000-0000-0000-000000000000}"/>
      <ac:txMk cp="27" len="13">
        <ac:context len="41" hash="898719708"/>
      </ac:txMk>
    </ac:txMkLst>
    <p188:pos x="7524946" y="601904"/>
    <p188:txBody>
      <a:bodyPr/>
      <a:lstStyle/>
      <a:p>
        <a:r>
          <a:rPr lang="es-ES_tradnl"/>
          <a:t>códigos relacionados</a:t>
        </a:r>
      </a:p>
    </p188:txBody>
  </p188:cm>
</p188:cmLst>
</file>

<file path=ppt/comments/modernComment_1AC_7D79ED7B.xml><?xml version="1.0" encoding="utf-8"?>
<p188:cmLst xmlns:a="http://schemas.openxmlformats.org/drawingml/2006/main" xmlns:r="http://schemas.openxmlformats.org/officeDocument/2006/relationships" xmlns:p188="http://schemas.microsoft.com/office/powerpoint/2018/8/main">
  <p188:cm id="{39B5F3E8-7D21-D44B-A703-1E5859E609A7}" authorId="{00000000-0000-0000-0000-000000000000}" created="2023-02-04T17:02:22.425">
    <ac:txMkLst xmlns:ac="http://schemas.microsoft.com/office/drawing/2013/main/command">
      <pc:docMk xmlns:pc="http://schemas.microsoft.com/office/powerpoint/2013/main/command"/>
      <pc:sldMk xmlns:pc="http://schemas.microsoft.com/office/powerpoint/2013/main/command" cId="2105142651" sldId="428"/>
      <ac:spMk id="8" creationId="{00000000-0000-0000-0000-000000000000}"/>
      <ac:txMk cp="1139" len="7">
        <ac:context len="1200" hash="372057464"/>
      </ac:txMk>
    </ac:txMkLst>
    <p188:pos x="719384" y="3483592"/>
    <p188:txBody>
      <a:bodyPr/>
      <a:lstStyle/>
      <a:p>
        <a:r>
          <a:rPr lang="es-ES_tradnl"/>
          <a:t>expedió</a:t>
        </a:r>
      </a:p>
    </p188:txBody>
  </p188:cm>
</p188:cmLst>
</file>

<file path=ppt/comments/modernComment_1AD_17037C26.xml><?xml version="1.0" encoding="utf-8"?>
<p188:cmLst xmlns:a="http://schemas.openxmlformats.org/drawingml/2006/main" xmlns:r="http://schemas.openxmlformats.org/officeDocument/2006/relationships" xmlns:p188="http://schemas.microsoft.com/office/powerpoint/2018/8/main">
  <p188:cm id="{8B20790A-D331-9E4A-B94C-5D8A90549F5F}" authorId="{00000000-0000-0000-0000-000000000000}" created="2023-02-04T17:00:15.309">
    <ac:txMkLst xmlns:ac="http://schemas.microsoft.com/office/drawing/2013/main/command">
      <pc:docMk xmlns:pc="http://schemas.microsoft.com/office/powerpoint/2013/main/command"/>
      <pc:sldMk xmlns:pc="http://schemas.microsoft.com/office/powerpoint/2013/main/command" cId="386104358" sldId="429"/>
      <ac:spMk id="8" creationId="{00000000-0000-0000-0000-000000000000}"/>
      <ac:txMk cp="530" len="17">
        <ac:context len="1314" hash="2864568174"/>
      </ac:txMk>
    </ac:txMkLst>
    <p188:pos x="6112784" y="1475683"/>
    <p188:txBody>
      <a:bodyPr/>
      <a:lstStyle/>
      <a:p>
        <a:r>
          <a:rPr lang="es-ES_tradnl"/>
          <a:t>seguridad y otros</a:t>
        </a:r>
      </a:p>
    </p188:txBody>
  </p188:cm>
  <p188:cm id="{C9E49B58-AE21-F94E-9EAE-888B0D7CEF4C}" authorId="{00000000-0000-0000-0000-000000000000}" created="2023-02-04T17:00:26.109">
    <ac:txMkLst xmlns:ac="http://schemas.microsoft.com/office/drawing/2013/main/command">
      <pc:docMk xmlns:pc="http://schemas.microsoft.com/office/powerpoint/2013/main/command"/>
      <pc:sldMk xmlns:pc="http://schemas.microsoft.com/office/powerpoint/2013/main/command" cId="386104358" sldId="429"/>
      <ac:spMk id="8" creationId="{00000000-0000-0000-0000-000000000000}"/>
      <ac:txMk cp="677">
        <ac:context len="1314" hash="2864568174"/>
      </ac:txMk>
    </ac:txMkLst>
    <p188:pos x="7885023" y="1654792"/>
    <p188:txBody>
      <a:bodyPr/>
      <a:lstStyle/>
      <a:p>
        <a:r>
          <a:rPr lang="es-ES_tradnl"/>
          <a:t>inicial</a:t>
        </a:r>
      </a:p>
    </p188:txBody>
  </p188:cm>
</p188:cmLst>
</file>

<file path=ppt/comments/modernComment_1AE_18F297EE.xml><?xml version="1.0" encoding="utf-8"?>
<p188:cmLst xmlns:a="http://schemas.openxmlformats.org/drawingml/2006/main" xmlns:r="http://schemas.openxmlformats.org/officeDocument/2006/relationships" xmlns:p188="http://schemas.microsoft.com/office/powerpoint/2018/8/main">
  <p188:cm id="{3F657102-A032-4B4C-85DA-C2D19EBABE4D}" authorId="{00000000-0000-0000-0000-000000000000}" created="2023-02-04T17:03:14.356">
    <ac:txMkLst xmlns:ac="http://schemas.microsoft.com/office/drawing/2013/main/command">
      <pc:docMk xmlns:pc="http://schemas.microsoft.com/office/powerpoint/2013/main/command"/>
      <pc:sldMk xmlns:pc="http://schemas.microsoft.com/office/powerpoint/2013/main/command" cId="418551790" sldId="430"/>
      <ac:spMk id="8" creationId="{00000000-0000-0000-0000-000000000000}"/>
      <ac:txMk cp="1120" len="4">
        <ac:context len="1744" hash="3426103853"/>
      </ac:txMk>
    </ac:txMkLst>
    <p188:pos x="2933233" y="3362062"/>
    <p188:txBody>
      <a:bodyPr/>
      <a:lstStyle/>
      <a:p>
        <a:r>
          <a:rPr lang="es-ES_tradnl"/>
          <a:t>como ser</a:t>
        </a:r>
      </a:p>
    </p188:txBody>
  </p188:cm>
  <p188:cm id="{DD1155F1-9298-2F43-8727-A51F9B4A9C5D}" authorId="{00000000-0000-0000-0000-000000000000}" created="2023-02-04T17:03:27.844">
    <ac:txMkLst xmlns:ac="http://schemas.microsoft.com/office/drawing/2013/main/command">
      <pc:docMk xmlns:pc="http://schemas.microsoft.com/office/powerpoint/2013/main/command"/>
      <pc:sldMk xmlns:pc="http://schemas.microsoft.com/office/powerpoint/2013/main/command" cId="418551790" sldId="430"/>
      <ac:spMk id="8" creationId="{00000000-0000-0000-0000-000000000000}"/>
      <ac:txMk cp="1238" len="22">
        <ac:context len="1744" hash="3426103853"/>
      </ac:txMk>
    </ac:txMkLst>
    <p188:pos x="4366107" y="3550598"/>
    <p188:txBody>
      <a:bodyPr/>
      <a:lstStyle/>
      <a:p>
        <a:r>
          <a:rPr lang="es-ES_tradnl"/>
          <a:t>caminos</a:t>
        </a:r>
      </a:p>
    </p188:txBody>
  </p188:cm>
</p188:cmLst>
</file>

<file path=ppt/comments/modernComment_1AF_2D4650B4.xml><?xml version="1.0" encoding="utf-8"?>
<p188:cmLst xmlns:a="http://schemas.openxmlformats.org/drawingml/2006/main" xmlns:r="http://schemas.openxmlformats.org/officeDocument/2006/relationships" xmlns:p188="http://schemas.microsoft.com/office/powerpoint/2018/8/main">
  <p188:cm id="{8F36DFEA-C5AD-4C41-A486-0BD66CEFF72D}" authorId="{00000000-0000-0000-0000-000000000000}" created="2023-02-04T17:04:41.736">
    <ac:txMkLst xmlns:ac="http://schemas.microsoft.com/office/drawing/2013/main/command">
      <pc:docMk xmlns:pc="http://schemas.microsoft.com/office/powerpoint/2013/main/command"/>
      <pc:sldMk xmlns:pc="http://schemas.microsoft.com/office/powerpoint/2013/main/command" cId="759582900" sldId="431"/>
      <ac:spMk id="8" creationId="{00000000-0000-0000-0000-000000000000}"/>
      <ac:txMk cp="1912" len="7">
        <ac:context len="1922" hash="4100911418"/>
      </ac:txMk>
    </ac:txMkLst>
    <p188:pos x="6631257" y="4624236"/>
    <p188:txBody>
      <a:bodyPr/>
      <a:lstStyle/>
      <a:p>
        <a:r>
          <a:rPr lang="es-ES_tradnl"/>
          <a:t>trabajo)</a:t>
        </a:r>
      </a:p>
    </p188:txBody>
  </p188:cm>
</p188:cmLst>
</file>

<file path=ppt/comments/modernComment_1B1_A345CC03.xml><?xml version="1.0" encoding="utf-8"?>
<p188:cmLst xmlns:a="http://schemas.openxmlformats.org/drawingml/2006/main" xmlns:r="http://schemas.openxmlformats.org/officeDocument/2006/relationships" xmlns:p188="http://schemas.microsoft.com/office/powerpoint/2018/8/main">
  <p188:cm id="{DE30EF79-A57D-7443-A9DE-89375420F499}" authorId="{00000000-0000-0000-0000-000000000000}" created="2023-02-04T17:14:23.371">
    <ac:txMkLst xmlns:ac="http://schemas.microsoft.com/office/drawing/2013/main/command">
      <pc:docMk xmlns:pc="http://schemas.microsoft.com/office/powerpoint/2013/main/command"/>
      <pc:sldMk xmlns:pc="http://schemas.microsoft.com/office/powerpoint/2013/main/command" cId="2739260419" sldId="433"/>
      <ac:spMk id="8" creationId="{00000000-0000-0000-0000-000000000000}"/>
      <ac:txMk cp="993" len="20">
        <ac:context len="1710" hash="711174290"/>
      </ac:txMk>
    </ac:txMkLst>
    <p188:pos x="5357230" y="2569193"/>
    <p188:txBody>
      <a:bodyPr/>
      <a:lstStyle/>
      <a:p>
        <a:r>
          <a:rPr lang="es-ES_tradnl"/>
          <a:t>trabajadores, estén </a:t>
        </a:r>
      </a:p>
    </p188:txBody>
  </p188:cm>
  <p188:cm id="{298C7ED6-D029-DF41-9E42-2EB6E744B506}" authorId="{00000000-0000-0000-0000-000000000000}" created="2023-02-04T17:14:40.121">
    <ac:txMkLst xmlns:ac="http://schemas.microsoft.com/office/drawing/2013/main/command">
      <pc:docMk xmlns:pc="http://schemas.microsoft.com/office/powerpoint/2013/main/command"/>
      <pc:sldMk xmlns:pc="http://schemas.microsoft.com/office/powerpoint/2013/main/command" cId="2739260419" sldId="433"/>
      <ac:spMk id="8" creationId="{00000000-0000-0000-0000-000000000000}"/>
      <ac:txMk cp="1065" len="14">
        <ac:context len="1710" hash="711174290"/>
      </ac:txMk>
    </ac:txMkLst>
    <p188:pos x="1586509" y="2757729"/>
    <p188:txBody>
      <a:bodyPr/>
      <a:lstStyle/>
      <a:p>
        <a:r>
          <a:rPr lang="es-ES_tradnl"/>
          <a:t>De aquí en adelante</a:t>
        </a:r>
      </a:p>
    </p188:txBody>
  </p188:cm>
  <p188:cm id="{8D0E037D-F4BE-B649-A141-4FCDAA794382}" authorId="{00000000-0000-0000-0000-000000000000}" created="2023-02-04T17:14:54.621">
    <ac:txMkLst xmlns:ac="http://schemas.microsoft.com/office/drawing/2013/main/command">
      <pc:docMk xmlns:pc="http://schemas.microsoft.com/office/powerpoint/2013/main/command"/>
      <pc:sldMk xmlns:pc="http://schemas.microsoft.com/office/powerpoint/2013/main/command" cId="2739260419" sldId="433"/>
      <ac:spMk id="8" creationId="{00000000-0000-0000-0000-000000000000}"/>
      <ac:txMk cp="1280" len="2">
        <ac:context len="1710" hash="711174290"/>
      </ac:txMk>
    </ac:txMkLst>
    <p188:pos x="4942451" y="3115948"/>
    <p188:txBody>
      <a:bodyPr/>
      <a:lstStyle/>
      <a:p>
        <a:r>
          <a:rPr lang="es-ES_tradnl"/>
          <a:t>una</a:t>
        </a:r>
      </a:p>
    </p188:txBody>
  </p188:cm>
</p188:cmLst>
</file>

<file path=ppt/comments/modernComment_1B2_D170E892.xml><?xml version="1.0" encoding="utf-8"?>
<p188:cmLst xmlns:a="http://schemas.openxmlformats.org/drawingml/2006/main" xmlns:r="http://schemas.openxmlformats.org/officeDocument/2006/relationships" xmlns:p188="http://schemas.microsoft.com/office/powerpoint/2018/8/main">
  <p188:cm id="{1D5DB8F0-D886-6745-B0C2-4BC34AB80678}" authorId="{00000000-0000-0000-0000-000000000000}" created="2023-02-04T17:07:49.231">
    <ac:txMkLst xmlns:ac="http://schemas.microsoft.com/office/drawing/2013/main/command">
      <pc:docMk xmlns:pc="http://schemas.microsoft.com/office/powerpoint/2013/main/command"/>
      <pc:sldMk xmlns:pc="http://schemas.microsoft.com/office/powerpoint/2013/main/command" cId="3513837714" sldId="434"/>
      <ac:spMk id="8" creationId="{00000000-0000-0000-0000-000000000000}"/>
      <ac:txMk cp="665" len="38">
        <ac:context len="2247" hash="4247854504"/>
      </ac:txMk>
    </ac:txMkLst>
    <p188:pos x="2811993" y="1847407"/>
    <p188:txBody>
      <a:bodyPr/>
      <a:lstStyle/>
      <a:p>
        <a:r>
          <a:rPr lang="es-ES_tradnl"/>
          <a:t>Vehículo de Trabajo en Elevación (VTE)</a:t>
        </a:r>
      </a:p>
    </p188:txBody>
  </p188:cm>
  <p188:cm id="{157A6C67-F03E-4B4D-9DAB-944D010C165A}" authorId="{00000000-0000-0000-0000-000000000000}" created="2023-02-04T17:07:58.761">
    <ac:txMkLst xmlns:ac="http://schemas.microsoft.com/office/drawing/2013/main/command">
      <pc:docMk xmlns:pc="http://schemas.microsoft.com/office/powerpoint/2013/main/command"/>
      <pc:sldMk xmlns:pc="http://schemas.microsoft.com/office/powerpoint/2013/main/command" cId="3513837714" sldId="434"/>
      <ac:spMk id="8" creationId="{00000000-0000-0000-0000-000000000000}"/>
      <ac:txMk cp="1034" len="12">
        <ac:context len="2247" hash="4247854504"/>
      </ac:txMk>
    </ac:txMkLst>
    <p188:pos x="5743729" y="2573271"/>
    <p188:txBody>
      <a:bodyPr/>
      <a:lstStyle/>
      <a:p>
        <a:r>
          <a:rPr lang="es-ES_tradnl"/>
          <a:t>inspecciones</a:t>
        </a:r>
      </a:p>
    </p188:txBody>
  </p188:cm>
  <p188:cm id="{1D2889EA-EFAD-A340-B1A4-553484EE1594}" authorId="{00000000-0000-0000-0000-000000000000}" created="2023-02-04T17:09:08.666">
    <ac:txMkLst xmlns:ac="http://schemas.microsoft.com/office/drawing/2013/main/command">
      <pc:docMk xmlns:pc="http://schemas.microsoft.com/office/powerpoint/2013/main/command"/>
      <pc:sldMk xmlns:pc="http://schemas.microsoft.com/office/powerpoint/2013/main/command" cId="3513837714" sldId="434"/>
      <ac:spMk id="8" creationId="{00000000-0000-0000-0000-000000000000}"/>
      <ac:txMk cp="1536" len="20">
        <ac:context len="2247" hash="4247854504"/>
      </ac:txMk>
    </ac:txMkLst>
    <p188:pos x="3990344" y="3676207"/>
    <p188:txBody>
      <a:bodyPr/>
      <a:lstStyle/>
      <a:p>
        <a:r>
          <a:rPr lang="es-ES_tradnl"/>
          <a:t>fecha de inspección </a:t>
        </a:r>
      </a:p>
    </p188:txBody>
  </p188:cm>
  <p188:cm id="{710D5BA9-866F-DE44-B642-023448324843}" authorId="{00000000-0000-0000-0000-000000000000}" created="2023-02-04T17:11:02.987">
    <ac:txMkLst xmlns:ac="http://schemas.microsoft.com/office/drawing/2013/main/command">
      <pc:docMk xmlns:pc="http://schemas.microsoft.com/office/powerpoint/2013/main/command"/>
      <pc:sldMk xmlns:pc="http://schemas.microsoft.com/office/powerpoint/2013/main/command" cId="3513837714" sldId="434"/>
      <ac:spMk id="8" creationId="{00000000-0000-0000-0000-000000000000}"/>
      <ac:txMk cp="1695" len="16">
        <ac:context len="2247" hash="4247854504"/>
      </ac:txMk>
    </ac:txMkLst>
    <p188:pos x="3811234" y="4222961"/>
    <p188:txBody>
      <a:bodyPr/>
      <a:lstStyle/>
      <a:p>
        <a:r>
          <a:rPr lang="es-ES_tradnl"/>
          <a:t>día y utilizar </a:t>
        </a:r>
      </a:p>
    </p188:txBody>
  </p188:cm>
  <p188:cm id="{4BD2174A-5B79-5044-81A0-1E6D4B6C9F64}" authorId="{00000000-0000-0000-0000-000000000000}" created="2023-02-04T17:12:30.456">
    <ac:txMkLst xmlns:ac="http://schemas.microsoft.com/office/drawing/2013/main/command">
      <pc:docMk xmlns:pc="http://schemas.microsoft.com/office/powerpoint/2013/main/command"/>
      <pc:sldMk xmlns:pc="http://schemas.microsoft.com/office/powerpoint/2013/main/command" cId="3513837714" sldId="434"/>
      <ac:spMk id="8" creationId="{00000000-0000-0000-0000-000000000000}"/>
      <ac:txMk cp="1936" len="7">
        <ac:context len="2247" hash="4247854504"/>
      </ac:txMk>
    </ac:txMkLst>
    <p188:pos x="4301428" y="4590607"/>
    <p188:txBody>
      <a:bodyPr/>
      <a:lstStyle/>
      <a:p>
        <a:r>
          <a:rPr lang="es-ES_tradnl"/>
          <a:t>194-28</a:t>
        </a:r>
      </a:p>
    </p188:txBody>
  </p188:cm>
  <p188:cm id="{D7BD86E1-DF68-F945-8EF6-D1BB152D41CD}" authorId="{00000000-0000-0000-0000-000000000000}" created="2023-02-04T17:13:03.556">
    <ac:txMkLst xmlns:ac="http://schemas.microsoft.com/office/drawing/2013/main/command">
      <pc:docMk xmlns:pc="http://schemas.microsoft.com/office/powerpoint/2013/main/command"/>
      <pc:sldMk xmlns:pc="http://schemas.microsoft.com/office/powerpoint/2013/main/command" cId="3513837714" sldId="434"/>
      <ac:spMk id="8" creationId="{00000000-0000-0000-0000-000000000000}"/>
      <ac:txMk cp="2215" len="7">
        <ac:context len="2247" hash="4247854504"/>
      </ac:txMk>
    </ac:txMkLst>
    <p188:pos x="719243" y="5505007"/>
    <p188:txBody>
      <a:bodyPr/>
      <a:lstStyle/>
      <a:p>
        <a:r>
          <a:rPr lang="es-ES_tradnl"/>
          <a:t>adoptarán</a:t>
        </a:r>
      </a:p>
    </p188:txBody>
  </p188:cm>
</p188:cmLst>
</file>

<file path=ppt/comments/modernComment_1B4_C186729B.xml><?xml version="1.0" encoding="utf-8"?>
<p188:cmLst xmlns:a="http://schemas.openxmlformats.org/drawingml/2006/main" xmlns:r="http://schemas.openxmlformats.org/officeDocument/2006/relationships" xmlns:p188="http://schemas.microsoft.com/office/powerpoint/2018/8/main">
  <p188:cm id="{34BE6CED-D79B-B443-9967-BE58AEA174ED}" authorId="{00000000-0000-0000-0000-000000000000}" created="2023-02-04T17:15:24.181">
    <ac:txMkLst xmlns:ac="http://schemas.microsoft.com/office/drawing/2013/main/command">
      <pc:docMk xmlns:pc="http://schemas.microsoft.com/office/powerpoint/2013/main/command"/>
      <pc:sldMk xmlns:pc="http://schemas.microsoft.com/office/powerpoint/2013/main/command" cId="3246813851" sldId="436"/>
      <ac:spMk id="8" creationId="{00000000-0000-0000-0000-000000000000}"/>
      <ac:txMk cp="378" len="12">
        <ac:context len="1413" hash="160223521"/>
      </ac:txMk>
    </ac:txMkLst>
    <p188:pos x="5264421" y="1447403"/>
    <p188:txBody>
      <a:bodyPr/>
      <a:lstStyle/>
      <a:p>
        <a:r>
          <a:rPr lang="es-ES_tradnl"/>
          <a:t>instalaciones</a:t>
        </a:r>
      </a:p>
    </p188:txBody>
  </p188:cm>
</p188:cmLst>
</file>

<file path=ppt/comments/modernComment_1B5_1B6F626F.xml><?xml version="1.0" encoding="utf-8"?>
<p188:cmLst xmlns:a="http://schemas.openxmlformats.org/drawingml/2006/main" xmlns:r="http://schemas.openxmlformats.org/officeDocument/2006/relationships" xmlns:p188="http://schemas.microsoft.com/office/powerpoint/2018/8/main">
  <p188:cm id="{5159B1E0-A2FE-CB45-A9B6-9819EDCBFA45}" authorId="{00000000-0000-0000-0000-000000000000}" created="2023-02-04T17:18:11.383">
    <ac:txMkLst xmlns:ac="http://schemas.microsoft.com/office/drawing/2013/main/command">
      <pc:docMk xmlns:pc="http://schemas.microsoft.com/office/powerpoint/2013/main/command"/>
      <pc:sldMk xmlns:pc="http://schemas.microsoft.com/office/powerpoint/2013/main/command" cId="460284527" sldId="437"/>
      <ac:spMk id="8" creationId="{00000000-0000-0000-0000-000000000000}"/>
      <ac:txMk cp="378" len="13">
        <ac:context len="1412" hash="3296785587"/>
      </ac:txMk>
    </ac:txMkLst>
    <p188:pos x="7168636" y="1108038"/>
    <p188:txBody>
      <a:bodyPr/>
      <a:lstStyle/>
      <a:p>
        <a:r>
          <a:rPr lang="es-ES_tradnl"/>
          <a:t>se deberán adoptar</a:t>
        </a:r>
      </a:p>
    </p188:txBody>
  </p188:cm>
  <p188:cm id="{3DB9778F-F713-3A47-8A60-055F0C268CC5}" authorId="{00000000-0000-0000-0000-000000000000}" created="2023-02-04T17:18:29.414">
    <ac:txMkLst xmlns:ac="http://schemas.microsoft.com/office/drawing/2013/main/command">
      <pc:docMk xmlns:pc="http://schemas.microsoft.com/office/powerpoint/2013/main/command"/>
      <pc:sldMk xmlns:pc="http://schemas.microsoft.com/office/powerpoint/2013/main/command" cId="460284527" sldId="437"/>
      <ac:spMk id="8" creationId="{00000000-0000-0000-0000-000000000000}"/>
      <ac:txMk cp="491" len="27">
        <ac:context len="1412" hash="3296785587"/>
      </ac:txMk>
    </ac:txMkLst>
    <p188:pos x="6169395" y="1654793"/>
    <p188:txBody>
      <a:bodyPr/>
      <a:lstStyle/>
      <a:p>
        <a:r>
          <a:rPr lang="es-ES_tradnl"/>
          <a:t>voladores (caídos del aire)</a:t>
        </a:r>
      </a:p>
    </p188:txBody>
  </p188:cm>
  <p188:cm id="{4201B068-6811-BA4C-A927-DFA3EBFBA9F1}" authorId="{00000000-0000-0000-0000-000000000000}" created="2023-02-04T17:18:40.232">
    <ac:txMkLst xmlns:ac="http://schemas.microsoft.com/office/drawing/2013/main/command">
      <pc:docMk xmlns:pc="http://schemas.microsoft.com/office/powerpoint/2013/main/command"/>
      <pc:sldMk xmlns:pc="http://schemas.microsoft.com/office/powerpoint/2013/main/command" cId="460284527" sldId="437"/>
      <ac:spMk id="8" creationId="{00000000-0000-0000-0000-000000000000}"/>
      <ac:txMk cp="633" len="27">
        <ac:context len="1412" hash="3296785587"/>
      </ac:txMk>
    </ac:txMkLst>
    <p188:pos x="7394879" y="2022438"/>
    <p188:txBody>
      <a:bodyPr/>
      <a:lstStyle/>
      <a:p>
        <a:r>
          <a:rPr lang="es-ES_tradnl"/>
          <a:t>voladores (caídos del aire)</a:t>
        </a:r>
      </a:p>
    </p188:txBody>
  </p188:cm>
  <p188:cm id="{D395635B-74D1-484C-BA4F-BD3E45D1721B}" authorId="{00000000-0000-0000-0000-000000000000}" created="2023-02-04T17:18:59.366">
    <ac:txMkLst xmlns:ac="http://schemas.microsoft.com/office/drawing/2013/main/command">
      <pc:docMk xmlns:pc="http://schemas.microsoft.com/office/powerpoint/2013/main/command"/>
      <pc:sldMk xmlns:pc="http://schemas.microsoft.com/office/powerpoint/2013/main/command" cId="460284527" sldId="437"/>
      <ac:spMk id="8" creationId="{00000000-0000-0000-0000-000000000000}"/>
      <ac:txMk cp="940" len="7">
        <ac:context len="1412" hash="3296785587"/>
      </ac:txMk>
    </ac:txMkLst>
    <p188:pos x="3001988" y="2936838"/>
    <p188:txBody>
      <a:bodyPr/>
      <a:lstStyle/>
      <a:p>
        <a:r>
          <a:rPr lang="es-ES_tradnl"/>
          <a:t>realicen</a:t>
        </a:r>
      </a:p>
    </p188:txBody>
  </p188:cm>
  <p188:cm id="{BA0DB095-CCDE-EE45-BEB6-A57E2C8C7DA7}" authorId="{00000000-0000-0000-0000-000000000000}" created="2023-02-04T17:19:23.546">
    <ac:txMkLst xmlns:ac="http://schemas.microsoft.com/office/drawing/2013/main/command">
      <pc:docMk xmlns:pc="http://schemas.microsoft.com/office/powerpoint/2013/main/command"/>
      <pc:sldMk xmlns:pc="http://schemas.microsoft.com/office/powerpoint/2013/main/command" cId="460284527" sldId="437"/>
      <ac:spMk id="8" creationId="{00000000-0000-0000-0000-000000000000}"/>
      <ac:txMk cp="981" len="24">
        <ac:context len="1412" hash="3296785587"/>
      </ac:txMk>
    </ac:txMkLst>
    <p188:pos x="7130929" y="2936838"/>
    <p188:txBody>
      <a:bodyPr/>
      <a:lstStyle/>
      <a:p>
        <a:r>
          <a:rPr lang="es-ES_tradnl"/>
          <a:t>astilleros (atracaderos)</a:t>
        </a:r>
      </a:p>
    </p188:txBody>
  </p188:cm>
  <p188:cm id="{881BE79E-C8D4-E242-BC70-D130BF2B9980}" authorId="{00000000-0000-0000-0000-000000000000}" created="2023-02-04T17:19:39.524">
    <ac:txMkLst xmlns:ac="http://schemas.microsoft.com/office/drawing/2013/main/command">
      <pc:docMk xmlns:pc="http://schemas.microsoft.com/office/powerpoint/2013/main/command"/>
      <pc:sldMk xmlns:pc="http://schemas.microsoft.com/office/powerpoint/2013/main/command" cId="460284527" sldId="437"/>
      <ac:spMk id="8" creationId="{00000000-0000-0000-0000-000000000000}"/>
      <ac:txMk cp="1276" len="16">
        <ac:context len="1412" hash="3296785587"/>
      </ac:txMk>
    </ac:txMkLst>
    <p188:pos x="2926574" y="3483593"/>
    <p188:txBody>
      <a:bodyPr/>
      <a:lstStyle/>
      <a:p>
        <a:r>
          <a:rPr lang="es-ES_tradnl"/>
          <a:t>prevenir riesgos</a:t>
        </a:r>
      </a:p>
    </p188:txBody>
  </p188:cm>
</p188:cmLst>
</file>

<file path=ppt/comments/modernComment_1B6_6D107F21.xml><?xml version="1.0" encoding="utf-8"?>
<p188:cmLst xmlns:a="http://schemas.openxmlformats.org/drawingml/2006/main" xmlns:r="http://schemas.openxmlformats.org/officeDocument/2006/relationships" xmlns:p188="http://schemas.microsoft.com/office/powerpoint/2018/8/main">
  <p188:cm id="{275B6E4E-DF95-6B4C-B4A5-759BFB5A0EEE}" authorId="{00000000-0000-0000-0000-000000000000}" created="2023-02-04T17:17:00.323">
    <ac:txMkLst xmlns:ac="http://schemas.microsoft.com/office/drawing/2013/main/command">
      <pc:docMk xmlns:pc="http://schemas.microsoft.com/office/powerpoint/2013/main/command"/>
      <pc:sldMk xmlns:pc="http://schemas.microsoft.com/office/powerpoint/2013/main/command" cId="1829797665" sldId="438"/>
      <ac:spMk id="8" creationId="{00000000-0000-0000-0000-000000000000}"/>
      <ac:txMk cp="916" len="23">
        <ac:context len="1536" hash="1991637932"/>
      </ac:txMk>
    </ac:txMkLst>
    <p188:pos x="4666829" y="2569193"/>
    <p188:txBody>
      <a:bodyPr/>
      <a:lstStyle/>
      <a:p>
        <a:r>
          <a:rPr lang="es-ES_tradnl"/>
          <a:t>personas (trabajadores)</a:t>
        </a:r>
      </a:p>
    </p188:txBody>
  </p188:cm>
  <p188:cm id="{5BAF072A-5F0E-2345-9827-B66461DB9235}" authorId="{00000000-0000-0000-0000-000000000000}" created="2023-02-04T17:17:23.526">
    <ac:txMkLst xmlns:ac="http://schemas.microsoft.com/office/drawing/2013/main/command">
      <pc:docMk xmlns:pc="http://schemas.microsoft.com/office/powerpoint/2013/main/command"/>
      <pc:sldMk xmlns:pc="http://schemas.microsoft.com/office/powerpoint/2013/main/command" cId="1829797665" sldId="438"/>
      <ac:spMk id="8" creationId="{00000000-0000-0000-0000-000000000000}"/>
      <ac:txMk cp="1276">
        <ac:context len="1536" hash="1991637932"/>
      </ac:txMk>
    </ac:txMkLst>
    <p188:pos x="3422491" y="3672129"/>
    <p188:txBody>
      <a:bodyPr/>
      <a:lstStyle/>
      <a:p>
        <a:r>
          <a:rPr lang="es-ES_tradnl"/>
          <a:t>inspector</a:t>
        </a:r>
      </a:p>
    </p188:txBody>
  </p188:cm>
</p188:cmLst>
</file>

<file path=ppt/comments/modernComment_1B7_C596F2C4.xml><?xml version="1.0" encoding="utf-8"?>
<p188:cmLst xmlns:a="http://schemas.openxmlformats.org/drawingml/2006/main" xmlns:r="http://schemas.openxmlformats.org/officeDocument/2006/relationships" xmlns:p188="http://schemas.microsoft.com/office/powerpoint/2018/8/main">
  <p188:cm id="{C2A8CD38-9667-6F4A-9E0E-8A552801C268}" authorId="{00000000-0000-0000-0000-000000000000}" created="2023-02-04T17:05:20.541">
    <ac:txMkLst xmlns:ac="http://schemas.microsoft.com/office/drawing/2013/main/command">
      <pc:docMk xmlns:pc="http://schemas.microsoft.com/office/powerpoint/2013/main/command"/>
      <pc:sldMk xmlns:pc="http://schemas.microsoft.com/office/powerpoint/2013/main/command" cId="3315004100" sldId="439"/>
      <ac:spMk id="8" creationId="{00000000-0000-0000-0000-000000000000}"/>
      <ac:txMk cp="699">
        <ac:context len="843" hash="4203597770"/>
      </ac:txMk>
    </ac:txMkLst>
    <p188:pos x="889066" y="2804863"/>
    <p188:txBody>
      <a:bodyPr/>
      <a:lstStyle/>
      <a:p>
        <a:r>
          <a:rPr lang="es-ES_tradnl"/>
          <a:t>Son excluidas</a:t>
        </a:r>
      </a:p>
    </p188:txBody>
  </p188:cm>
  <p188:cm id="{DB7D3D6C-B6FB-C543-80CE-6D97CE58794C}" authorId="{00000000-0000-0000-0000-000000000000}" created="2023-02-04T17:05:26.004">
    <ac:txMkLst xmlns:ac="http://schemas.microsoft.com/office/drawing/2013/main/command">
      <pc:docMk xmlns:pc="http://schemas.microsoft.com/office/powerpoint/2013/main/command"/>
      <pc:sldMk xmlns:pc="http://schemas.microsoft.com/office/powerpoint/2013/main/command" cId="3315004100" sldId="439"/>
      <ac:spMk id="8" creationId="{00000000-0000-0000-0000-000000000000}"/>
      <ac:txMk cp="699">
        <ac:context len="843" hash="4203597770"/>
      </ac:txMk>
    </ac:txMkLst>
    <p188:pos x="7318147" y="2804863"/>
    <p188:txBody>
      <a:bodyPr/>
      <a:lstStyle/>
      <a:p>
        <a:r>
          <a:rPr lang="es-ES_tradnl"/>
          <a:t>suelo.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044E0B5-69AE-4DB8-A746-7CF92D00ED4B}" type="datetimeFigureOut">
              <a:rPr kumimoji="1" lang="ja-JP" altLang="en-US" smtClean="0"/>
              <a:t>2023/2/10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34336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87552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10172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53785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31180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60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09034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137223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319799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261813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39702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998366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285165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411896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359827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84342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2836284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754793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29977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410926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905850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07299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3233837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2593714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1325525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557639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269683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76777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376195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90473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2450219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3575704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854567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1141011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3741969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1912265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1061429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4056201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602211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276693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5685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4002226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5635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530528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4179042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57</a:t>
            </a:fld>
            <a:endParaRPr lang="ja-JP" altLang="en-US">
              <a:solidFill>
                <a:prstClr val="black"/>
              </a:solidFill>
            </a:endParaRPr>
          </a:p>
        </p:txBody>
      </p:sp>
    </p:spTree>
    <p:extLst>
      <p:ext uri="{BB962C8B-B14F-4D97-AF65-F5344CB8AC3E}">
        <p14:creationId xmlns:p14="http://schemas.microsoft.com/office/powerpoint/2010/main" val="24352008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3567333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59</a:t>
            </a:fld>
            <a:endParaRPr lang="ja-JP" altLang="en-US">
              <a:solidFill>
                <a:prstClr val="black"/>
              </a:solidFill>
            </a:endParaRPr>
          </a:p>
        </p:txBody>
      </p:sp>
    </p:spTree>
    <p:extLst>
      <p:ext uri="{BB962C8B-B14F-4D97-AF65-F5344CB8AC3E}">
        <p14:creationId xmlns:p14="http://schemas.microsoft.com/office/powerpoint/2010/main" val="17391659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60</a:t>
            </a:fld>
            <a:endParaRPr lang="ja-JP" altLang="en-US">
              <a:solidFill>
                <a:prstClr val="black"/>
              </a:solidFill>
            </a:endParaRPr>
          </a:p>
        </p:txBody>
      </p:sp>
    </p:spTree>
    <p:extLst>
      <p:ext uri="{BB962C8B-B14F-4D97-AF65-F5344CB8AC3E}">
        <p14:creationId xmlns:p14="http://schemas.microsoft.com/office/powerpoint/2010/main" val="9873518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10333805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62</a:t>
            </a:fld>
            <a:endParaRPr lang="ja-JP" altLang="en-US">
              <a:solidFill>
                <a:prstClr val="black"/>
              </a:solidFill>
            </a:endParaRPr>
          </a:p>
        </p:txBody>
      </p:sp>
    </p:spTree>
    <p:extLst>
      <p:ext uri="{BB962C8B-B14F-4D97-AF65-F5344CB8AC3E}">
        <p14:creationId xmlns:p14="http://schemas.microsoft.com/office/powerpoint/2010/main" val="423216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401056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63</a:t>
            </a:fld>
            <a:endParaRPr lang="ja-JP" altLang="en-US">
              <a:solidFill>
                <a:prstClr val="black"/>
              </a:solidFill>
            </a:endParaRPr>
          </a:p>
        </p:txBody>
      </p:sp>
    </p:spTree>
    <p:extLst>
      <p:ext uri="{BB962C8B-B14F-4D97-AF65-F5344CB8AC3E}">
        <p14:creationId xmlns:p14="http://schemas.microsoft.com/office/powerpoint/2010/main" val="2741453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65</a:t>
            </a:fld>
            <a:endParaRPr lang="ja-JP" altLang="en-US">
              <a:solidFill>
                <a:prstClr val="black"/>
              </a:solidFill>
            </a:endParaRPr>
          </a:p>
        </p:txBody>
      </p:sp>
    </p:spTree>
    <p:extLst>
      <p:ext uri="{BB962C8B-B14F-4D97-AF65-F5344CB8AC3E}">
        <p14:creationId xmlns:p14="http://schemas.microsoft.com/office/powerpoint/2010/main" val="3604817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66</a:t>
            </a:fld>
            <a:endParaRPr lang="ja-JP" altLang="en-US">
              <a:solidFill>
                <a:prstClr val="black"/>
              </a:solidFill>
            </a:endParaRPr>
          </a:p>
        </p:txBody>
      </p:sp>
    </p:spTree>
    <p:extLst>
      <p:ext uri="{BB962C8B-B14F-4D97-AF65-F5344CB8AC3E}">
        <p14:creationId xmlns:p14="http://schemas.microsoft.com/office/powerpoint/2010/main" val="1431898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67</a:t>
            </a:fld>
            <a:endParaRPr lang="ja-JP" altLang="en-US">
              <a:solidFill>
                <a:prstClr val="black"/>
              </a:solidFill>
            </a:endParaRPr>
          </a:p>
        </p:txBody>
      </p:sp>
    </p:spTree>
    <p:extLst>
      <p:ext uri="{BB962C8B-B14F-4D97-AF65-F5344CB8AC3E}">
        <p14:creationId xmlns:p14="http://schemas.microsoft.com/office/powerpoint/2010/main" val="40921956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68</a:t>
            </a:fld>
            <a:endParaRPr lang="ja-JP" altLang="en-US">
              <a:solidFill>
                <a:prstClr val="black"/>
              </a:solidFill>
            </a:endParaRPr>
          </a:p>
        </p:txBody>
      </p:sp>
    </p:spTree>
    <p:extLst>
      <p:ext uri="{BB962C8B-B14F-4D97-AF65-F5344CB8AC3E}">
        <p14:creationId xmlns:p14="http://schemas.microsoft.com/office/powerpoint/2010/main" val="30614668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69</a:t>
            </a:fld>
            <a:endParaRPr lang="ja-JP" altLang="en-US">
              <a:solidFill>
                <a:prstClr val="black"/>
              </a:solidFill>
            </a:endParaRPr>
          </a:p>
        </p:txBody>
      </p:sp>
    </p:spTree>
    <p:extLst>
      <p:ext uri="{BB962C8B-B14F-4D97-AF65-F5344CB8AC3E}">
        <p14:creationId xmlns:p14="http://schemas.microsoft.com/office/powerpoint/2010/main" val="3442108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70</a:t>
            </a:fld>
            <a:endParaRPr lang="ja-JP" altLang="en-US">
              <a:solidFill>
                <a:prstClr val="black"/>
              </a:solidFill>
            </a:endParaRPr>
          </a:p>
        </p:txBody>
      </p:sp>
    </p:spTree>
    <p:extLst>
      <p:ext uri="{BB962C8B-B14F-4D97-AF65-F5344CB8AC3E}">
        <p14:creationId xmlns:p14="http://schemas.microsoft.com/office/powerpoint/2010/main" val="22183953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71</a:t>
            </a:fld>
            <a:endParaRPr lang="ja-JP" altLang="en-US">
              <a:solidFill>
                <a:prstClr val="black"/>
              </a:solidFill>
            </a:endParaRPr>
          </a:p>
        </p:txBody>
      </p:sp>
    </p:spTree>
    <p:extLst>
      <p:ext uri="{BB962C8B-B14F-4D97-AF65-F5344CB8AC3E}">
        <p14:creationId xmlns:p14="http://schemas.microsoft.com/office/powerpoint/2010/main" val="38177707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72</a:t>
            </a:fld>
            <a:endParaRPr lang="ja-JP" altLang="en-US">
              <a:solidFill>
                <a:prstClr val="black"/>
              </a:solidFill>
            </a:endParaRPr>
          </a:p>
        </p:txBody>
      </p:sp>
    </p:spTree>
    <p:extLst>
      <p:ext uri="{BB962C8B-B14F-4D97-AF65-F5344CB8AC3E}">
        <p14:creationId xmlns:p14="http://schemas.microsoft.com/office/powerpoint/2010/main" val="39268256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73</a:t>
            </a:fld>
            <a:endParaRPr lang="ja-JP" altLang="en-US">
              <a:solidFill>
                <a:prstClr val="black"/>
              </a:solidFill>
            </a:endParaRPr>
          </a:p>
        </p:txBody>
      </p:sp>
    </p:spTree>
    <p:extLst>
      <p:ext uri="{BB962C8B-B14F-4D97-AF65-F5344CB8AC3E}">
        <p14:creationId xmlns:p14="http://schemas.microsoft.com/office/powerpoint/2010/main" val="131331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684217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74</a:t>
            </a:fld>
            <a:endParaRPr lang="ja-JP" altLang="en-US">
              <a:solidFill>
                <a:prstClr val="black"/>
              </a:solidFill>
            </a:endParaRPr>
          </a:p>
        </p:txBody>
      </p:sp>
    </p:spTree>
    <p:extLst>
      <p:ext uri="{BB962C8B-B14F-4D97-AF65-F5344CB8AC3E}">
        <p14:creationId xmlns:p14="http://schemas.microsoft.com/office/powerpoint/2010/main" val="2805011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75</a:t>
            </a:fld>
            <a:endParaRPr lang="ja-JP" altLang="en-US">
              <a:solidFill>
                <a:prstClr val="black"/>
              </a:solidFill>
            </a:endParaRPr>
          </a:p>
        </p:txBody>
      </p:sp>
    </p:spTree>
    <p:extLst>
      <p:ext uri="{BB962C8B-B14F-4D97-AF65-F5344CB8AC3E}">
        <p14:creationId xmlns:p14="http://schemas.microsoft.com/office/powerpoint/2010/main" val="42666227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76</a:t>
            </a:fld>
            <a:endParaRPr lang="ja-JP" altLang="en-US">
              <a:solidFill>
                <a:prstClr val="black"/>
              </a:solidFill>
            </a:endParaRPr>
          </a:p>
        </p:txBody>
      </p:sp>
    </p:spTree>
    <p:extLst>
      <p:ext uri="{BB962C8B-B14F-4D97-AF65-F5344CB8AC3E}">
        <p14:creationId xmlns:p14="http://schemas.microsoft.com/office/powerpoint/2010/main" val="32800523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77</a:t>
            </a:fld>
            <a:endParaRPr lang="ja-JP" altLang="en-US">
              <a:solidFill>
                <a:prstClr val="black"/>
              </a:solidFill>
            </a:endParaRPr>
          </a:p>
        </p:txBody>
      </p:sp>
    </p:spTree>
    <p:extLst>
      <p:ext uri="{BB962C8B-B14F-4D97-AF65-F5344CB8AC3E}">
        <p14:creationId xmlns:p14="http://schemas.microsoft.com/office/powerpoint/2010/main" val="21049659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78</a:t>
            </a:fld>
            <a:endParaRPr lang="ja-JP" altLang="en-US">
              <a:solidFill>
                <a:prstClr val="black"/>
              </a:solidFill>
            </a:endParaRPr>
          </a:p>
        </p:txBody>
      </p:sp>
    </p:spTree>
    <p:extLst>
      <p:ext uri="{BB962C8B-B14F-4D97-AF65-F5344CB8AC3E}">
        <p14:creationId xmlns:p14="http://schemas.microsoft.com/office/powerpoint/2010/main" val="14150688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79</a:t>
            </a:fld>
            <a:endParaRPr lang="ja-JP" altLang="en-US">
              <a:solidFill>
                <a:prstClr val="black"/>
              </a:solidFill>
            </a:endParaRPr>
          </a:p>
        </p:txBody>
      </p:sp>
    </p:spTree>
    <p:extLst>
      <p:ext uri="{BB962C8B-B14F-4D97-AF65-F5344CB8AC3E}">
        <p14:creationId xmlns:p14="http://schemas.microsoft.com/office/powerpoint/2010/main" val="2943665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80</a:t>
            </a:fld>
            <a:endParaRPr lang="ja-JP" altLang="en-US">
              <a:solidFill>
                <a:prstClr val="black"/>
              </a:solidFill>
            </a:endParaRPr>
          </a:p>
        </p:txBody>
      </p:sp>
    </p:spTree>
    <p:extLst>
      <p:ext uri="{BB962C8B-B14F-4D97-AF65-F5344CB8AC3E}">
        <p14:creationId xmlns:p14="http://schemas.microsoft.com/office/powerpoint/2010/main" val="23459201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81</a:t>
            </a:fld>
            <a:endParaRPr lang="ja-JP" altLang="en-US">
              <a:solidFill>
                <a:prstClr val="black"/>
              </a:solidFill>
            </a:endParaRPr>
          </a:p>
        </p:txBody>
      </p:sp>
    </p:spTree>
    <p:extLst>
      <p:ext uri="{BB962C8B-B14F-4D97-AF65-F5344CB8AC3E}">
        <p14:creationId xmlns:p14="http://schemas.microsoft.com/office/powerpoint/2010/main" val="20464981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82</a:t>
            </a:fld>
            <a:endParaRPr lang="ja-JP" altLang="en-US">
              <a:solidFill>
                <a:prstClr val="black"/>
              </a:solidFill>
            </a:endParaRPr>
          </a:p>
        </p:txBody>
      </p:sp>
    </p:spTree>
    <p:extLst>
      <p:ext uri="{BB962C8B-B14F-4D97-AF65-F5344CB8AC3E}">
        <p14:creationId xmlns:p14="http://schemas.microsoft.com/office/powerpoint/2010/main" val="13062281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83</a:t>
            </a:fld>
            <a:endParaRPr lang="ja-JP" altLang="en-US">
              <a:solidFill>
                <a:prstClr val="black"/>
              </a:solidFill>
            </a:endParaRPr>
          </a:p>
        </p:txBody>
      </p:sp>
    </p:spTree>
    <p:extLst>
      <p:ext uri="{BB962C8B-B14F-4D97-AF65-F5344CB8AC3E}">
        <p14:creationId xmlns:p14="http://schemas.microsoft.com/office/powerpoint/2010/main" val="217321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1961435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85</a:t>
            </a:fld>
            <a:endParaRPr lang="ja-JP" altLang="en-US">
              <a:solidFill>
                <a:prstClr val="black"/>
              </a:solidFill>
            </a:endParaRPr>
          </a:p>
        </p:txBody>
      </p:sp>
    </p:spTree>
    <p:extLst>
      <p:ext uri="{BB962C8B-B14F-4D97-AF65-F5344CB8AC3E}">
        <p14:creationId xmlns:p14="http://schemas.microsoft.com/office/powerpoint/2010/main" val="42077203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86</a:t>
            </a:fld>
            <a:endParaRPr lang="ja-JP" altLang="en-US">
              <a:solidFill>
                <a:prstClr val="black"/>
              </a:solidFill>
            </a:endParaRPr>
          </a:p>
        </p:txBody>
      </p:sp>
    </p:spTree>
    <p:extLst>
      <p:ext uri="{BB962C8B-B14F-4D97-AF65-F5344CB8AC3E}">
        <p14:creationId xmlns:p14="http://schemas.microsoft.com/office/powerpoint/2010/main" val="39085353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87</a:t>
            </a:fld>
            <a:endParaRPr lang="ja-JP" altLang="en-US">
              <a:solidFill>
                <a:prstClr val="black"/>
              </a:solidFill>
            </a:endParaRPr>
          </a:p>
        </p:txBody>
      </p:sp>
    </p:spTree>
    <p:extLst>
      <p:ext uri="{BB962C8B-B14F-4D97-AF65-F5344CB8AC3E}">
        <p14:creationId xmlns:p14="http://schemas.microsoft.com/office/powerpoint/2010/main" val="37820375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88</a:t>
            </a:fld>
            <a:endParaRPr lang="ja-JP" altLang="en-US">
              <a:solidFill>
                <a:prstClr val="black"/>
              </a:solidFill>
            </a:endParaRPr>
          </a:p>
        </p:txBody>
      </p:sp>
    </p:spTree>
    <p:extLst>
      <p:ext uri="{BB962C8B-B14F-4D97-AF65-F5344CB8AC3E}">
        <p14:creationId xmlns:p14="http://schemas.microsoft.com/office/powerpoint/2010/main" val="5815090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89</a:t>
            </a:fld>
            <a:endParaRPr lang="ja-JP" altLang="en-US">
              <a:solidFill>
                <a:prstClr val="black"/>
              </a:solidFill>
            </a:endParaRPr>
          </a:p>
        </p:txBody>
      </p:sp>
    </p:spTree>
    <p:extLst>
      <p:ext uri="{BB962C8B-B14F-4D97-AF65-F5344CB8AC3E}">
        <p14:creationId xmlns:p14="http://schemas.microsoft.com/office/powerpoint/2010/main" val="26082816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90</a:t>
            </a:fld>
            <a:endParaRPr lang="ja-JP" altLang="en-US">
              <a:solidFill>
                <a:prstClr val="black"/>
              </a:solidFill>
            </a:endParaRPr>
          </a:p>
        </p:txBody>
      </p:sp>
    </p:spTree>
    <p:extLst>
      <p:ext uri="{BB962C8B-B14F-4D97-AF65-F5344CB8AC3E}">
        <p14:creationId xmlns:p14="http://schemas.microsoft.com/office/powerpoint/2010/main" val="15883750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91</a:t>
            </a:fld>
            <a:endParaRPr lang="ja-JP" altLang="en-US">
              <a:solidFill>
                <a:prstClr val="black"/>
              </a:solidFill>
            </a:endParaRPr>
          </a:p>
        </p:txBody>
      </p:sp>
    </p:spTree>
    <p:extLst>
      <p:ext uri="{BB962C8B-B14F-4D97-AF65-F5344CB8AC3E}">
        <p14:creationId xmlns:p14="http://schemas.microsoft.com/office/powerpoint/2010/main" val="20203884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92</a:t>
            </a:fld>
            <a:endParaRPr lang="ja-JP" altLang="en-US">
              <a:solidFill>
                <a:prstClr val="black"/>
              </a:solidFill>
            </a:endParaRPr>
          </a:p>
        </p:txBody>
      </p:sp>
    </p:spTree>
    <p:extLst>
      <p:ext uri="{BB962C8B-B14F-4D97-AF65-F5344CB8AC3E}">
        <p14:creationId xmlns:p14="http://schemas.microsoft.com/office/powerpoint/2010/main" val="1195134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93</a:t>
            </a:fld>
            <a:endParaRPr lang="ja-JP" altLang="en-US">
              <a:solidFill>
                <a:prstClr val="black"/>
              </a:solidFill>
            </a:endParaRPr>
          </a:p>
        </p:txBody>
      </p:sp>
    </p:spTree>
    <p:extLst>
      <p:ext uri="{BB962C8B-B14F-4D97-AF65-F5344CB8AC3E}">
        <p14:creationId xmlns:p14="http://schemas.microsoft.com/office/powerpoint/2010/main" val="8402955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94</a:t>
            </a:fld>
            <a:endParaRPr lang="ja-JP" altLang="en-US">
              <a:solidFill>
                <a:prstClr val="black"/>
              </a:solidFill>
            </a:endParaRPr>
          </a:p>
        </p:txBody>
      </p:sp>
    </p:spTree>
    <p:extLst>
      <p:ext uri="{BB962C8B-B14F-4D97-AF65-F5344CB8AC3E}">
        <p14:creationId xmlns:p14="http://schemas.microsoft.com/office/powerpoint/2010/main" val="369774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2921259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95</a:t>
            </a:fld>
            <a:endParaRPr lang="ja-JP" altLang="en-US">
              <a:solidFill>
                <a:prstClr val="black"/>
              </a:solidFill>
            </a:endParaRPr>
          </a:p>
        </p:txBody>
      </p:sp>
    </p:spTree>
    <p:extLst>
      <p:ext uri="{BB962C8B-B14F-4D97-AF65-F5344CB8AC3E}">
        <p14:creationId xmlns:p14="http://schemas.microsoft.com/office/powerpoint/2010/main" val="112014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F135D8-5952-442E-860C-44836A2B486F}" type="datetime1">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C7C834-1843-4ACD-8846-441F5A178367}" type="datetime1">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0C9A3A-61FD-446A-AF14-3ADB842A1945}" type="datetime1">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D865C58-1B15-4312-85DB-B9DF8EA450EE}" type="datetime1">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38FEF3-C72C-4F16-9B3E-57453847AC98}" type="datetime1">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49BCCD-2A11-4A25-B473-AA73F635C032}" type="datetime1">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C818BBC-A1F4-49EA-BC80-739DBD9B1CB0}" type="datetime1">
              <a:rPr kumimoji="1" lang="ja-JP" altLang="en-US" smtClean="0"/>
              <a:t>2023/2/10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D9B9998-F8C7-49B6-9EC8-8D76DF6AE56F}" type="datetime1">
              <a:rPr kumimoji="1" lang="ja-JP" altLang="en-US" smtClean="0"/>
              <a:t>2023/2/10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4328CA7-9088-4668-AECE-50447D3EB5F1}" type="datetime1">
              <a:rPr kumimoji="1" lang="ja-JP" altLang="en-US" smtClean="0"/>
              <a:t>2023/2/10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B363B-AD13-4ABB-8684-9B45A8F77966}" type="datetime1">
              <a:rPr kumimoji="1" lang="ja-JP" altLang="en-US" smtClean="0"/>
              <a:t>2023/2/10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6F8711-6E0D-4FBC-97B5-53A5891D096B}" type="datetime1">
              <a:rPr kumimoji="1" lang="ja-JP" altLang="en-US" smtClean="0"/>
              <a:t>2023/2/10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D2AEC2-4A8B-4248-B46A-E3CA95E74844}" type="datetime1">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26F802-D989-4141-A2B6-B76888D2F191}" type="datetime1">
              <a:rPr kumimoji="1" lang="ja-JP" altLang="en-US" smtClean="0"/>
              <a:t>2023/2/10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71D900-8E79-4DEC-99A2-7BA059CAC9B4}" type="datetime1">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B9F7A3-CFF9-4E23-8CC5-D9CA54AD5498}" type="datetime1">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FE6BA2-B873-4E64-9E94-F63E5A1258CC}" type="datetime1">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3A2F87A-C5C0-40AE-86BD-F35F50CE493F}" type="datetime1">
              <a:rPr kumimoji="1" lang="ja-JP" altLang="en-US" smtClean="0"/>
              <a:t>2023/2/10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06B78E0-D0C2-48BF-AFCF-97BCF6327D2C}" type="datetime1">
              <a:rPr kumimoji="1" lang="ja-JP" altLang="en-US" smtClean="0"/>
              <a:t>2023/2/10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6DFE24-84FA-4980-8466-69C8D02F7838}" type="datetime1">
              <a:rPr kumimoji="1" lang="ja-JP" altLang="en-US" smtClean="0"/>
              <a:t>2023/2/10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F5755-4043-4DA3-9608-B79F0794FC26}" type="datetime1">
              <a:rPr kumimoji="1" lang="ja-JP" altLang="en-US" smtClean="0"/>
              <a:t>2023/2/10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31EDA1-2372-4CC2-BFDB-CDF6FC5F3913}" type="datetime1">
              <a:rPr kumimoji="1" lang="ja-JP" altLang="en-US" smtClean="0"/>
              <a:t>2023/2/10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D4F81E-5E94-4294-9674-95970E3D66BA}" type="datetime1">
              <a:rPr kumimoji="1" lang="ja-JP" altLang="en-US" smtClean="0"/>
              <a:t>2023/2/10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F324A-D7E0-47D7-8CF8-B6679FE3AA34}" type="datetime1">
              <a:rPr kumimoji="1" lang="ja-JP" altLang="en-US" smtClean="0"/>
              <a:t>2023/2/10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8716F-95D3-4964-8A78-BB8717DD4600}" type="datetime1">
              <a:rPr kumimoji="1" lang="ja-JP" altLang="en-US" smtClean="0"/>
              <a:t>2023/2/10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7.emf"/></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2.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openxmlformats.org/officeDocument/2006/relationships/image" Target="../media/image60.emf"/><Relationship Id="rId4" Type="http://schemas.openxmlformats.org/officeDocument/2006/relationships/image" Target="../media/image59.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63.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65.emf"/></Relationships>
</file>

<file path=ppt/slides/_rels/slide71.xml.rels><?xml version="1.0" encoding="UTF-8" standalone="yes"?>
<Relationships xmlns="http://schemas.openxmlformats.org/package/2006/relationships"><Relationship Id="rId3" Type="http://schemas.microsoft.com/office/2018/10/relationships/comments" Target="../comments/modernComment_19B_EF84D2D6.xml"/><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66.emf"/></Relationships>
</file>

<file path=ppt/slides/_rels/slide72.xml.rels><?xml version="1.0" encoding="UTF-8" standalone="yes"?>
<Relationships xmlns="http://schemas.openxmlformats.org/package/2006/relationships"><Relationship Id="rId3" Type="http://schemas.microsoft.com/office/2018/10/relationships/comments" Target="../comments/modernComment_19D_508451B0.xml"/><Relationship Id="rId2" Type="http://schemas.openxmlformats.org/officeDocument/2006/relationships/notesSlide" Target="../notesSlides/notesSlide68.xml"/><Relationship Id="rId1" Type="http://schemas.openxmlformats.org/officeDocument/2006/relationships/slideLayout" Target="../slideLayouts/slideLayout13.xml"/><Relationship Id="rId5" Type="http://schemas.openxmlformats.org/officeDocument/2006/relationships/image" Target="../media/image68.emf"/><Relationship Id="rId4" Type="http://schemas.openxmlformats.org/officeDocument/2006/relationships/image" Target="../media/image67.emf"/></Relationships>
</file>

<file path=ppt/slides/_rels/slide73.xml.rels><?xml version="1.0" encoding="UTF-8" standalone="yes"?>
<Relationships xmlns="http://schemas.openxmlformats.org/package/2006/relationships"><Relationship Id="rId3" Type="http://schemas.microsoft.com/office/2018/10/relationships/comments" Target="../comments/modernComment_1A7_6D47E408.xml"/><Relationship Id="rId2" Type="http://schemas.openxmlformats.org/officeDocument/2006/relationships/notesSlide" Target="../notesSlides/notesSlide69.xml"/><Relationship Id="rId1" Type="http://schemas.openxmlformats.org/officeDocument/2006/relationships/slideLayout" Target="../slideLayouts/slideLayout13.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slides/_rels/slide7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microsoft.com/office/2018/10/relationships/comments" Target="../comments/modernComment_19F_F4B3523E.xml"/><Relationship Id="rId2" Type="http://schemas.openxmlformats.org/officeDocument/2006/relationships/notesSlide" Target="../notesSlides/notesSlide71.xml"/><Relationship Id="rId1" Type="http://schemas.openxmlformats.org/officeDocument/2006/relationships/slideLayout" Target="../slideLayouts/slideLayout13.xml"/><Relationship Id="rId5" Type="http://schemas.openxmlformats.org/officeDocument/2006/relationships/image" Target="../media/image74.emf"/><Relationship Id="rId4" Type="http://schemas.openxmlformats.org/officeDocument/2006/relationships/image" Target="../media/image73.emf"/></Relationships>
</file>

<file path=ppt/slides/_rels/slide76.xml.rels><?xml version="1.0" encoding="UTF-8" standalone="yes"?>
<Relationships xmlns="http://schemas.openxmlformats.org/package/2006/relationships"><Relationship Id="rId3" Type="http://schemas.microsoft.com/office/2018/10/relationships/comments" Target="../comments/modernComment_1A0_DD885173.xml"/><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microsoft.com/office/2018/10/relationships/comments" Target="../comments/modernComment_1A1_5F22D11E.xml"/><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microsoft.com/office/2018/10/relationships/comments" Target="../comments/modernComment_1A2_3C3C024D.xml"/><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79.xml.rels><?xml version="1.0" encoding="UTF-8" standalone="yes"?>
<Relationships xmlns="http://schemas.openxmlformats.org/package/2006/relationships"><Relationship Id="rId3" Type="http://schemas.microsoft.com/office/2018/10/relationships/comments" Target="../comments/modernComment_1A3_5C6BC738.xml"/><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microsoft.com/office/2018/10/relationships/comments" Target="../comments/modernComment_1A4_E93830D2.xml"/><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microsoft.com/office/2018/10/relationships/comments" Target="../comments/modernComment_1A5_87AE55E1.xml"/><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microsoft.com/office/2018/10/relationships/comments" Target="../comments/modernComment_1A9_45C80714.xml"/><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microsoft.com/office/2018/10/relationships/comments" Target="../comments/modernComment_1AB_624AFDCE.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microsoft.com/office/2018/10/relationships/comments" Target="../comments/modernComment_1AD_17037C26.xml"/><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microsoft.com/office/2018/10/relationships/comments" Target="../comments/modernComment_1AC_7D79ED7B.xml"/><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microsoft.com/office/2018/10/relationships/comments" Target="../comments/modernComment_1AE_18F297EE.xml"/><Relationship Id="rId2" Type="http://schemas.openxmlformats.org/officeDocument/2006/relationships/notesSlide" Target="../notesSlides/notesSlide82.xml"/><Relationship Id="rId1" Type="http://schemas.openxmlformats.org/officeDocument/2006/relationships/slideLayout" Target="../slideLayouts/slideLayout13.xml"/><Relationship Id="rId4" Type="http://schemas.openxmlformats.org/officeDocument/2006/relationships/image" Target="../media/image76.png"/></Relationships>
</file>

<file path=ppt/slides/_rels/slide88.xml.rels><?xml version="1.0" encoding="UTF-8" standalone="yes"?>
<Relationships xmlns="http://schemas.openxmlformats.org/package/2006/relationships"><Relationship Id="rId3" Type="http://schemas.microsoft.com/office/2018/10/relationships/comments" Target="../comments/modernComment_1AF_2D4650B4.xml"/><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microsoft.com/office/2018/10/relationships/comments" Target="../comments/modernComment_1B7_C596F2C4.xml"/><Relationship Id="rId2" Type="http://schemas.openxmlformats.org/officeDocument/2006/relationships/notesSlide" Target="../notesSlides/notesSlide84.xml"/><Relationship Id="rId1" Type="http://schemas.openxmlformats.org/officeDocument/2006/relationships/slideLayout" Target="../slideLayouts/slideLayout13.xml"/><Relationship Id="rId4" Type="http://schemas.openxmlformats.org/officeDocument/2006/relationships/image" Target="../media/image77.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microsoft.com/office/2018/10/relationships/comments" Target="../comments/modernComment_1B2_D170E892.xml"/><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image" Target="../media/image78.png"/></Relationships>
</file>

<file path=ppt/slides/_rels/slide92.xml.rels><?xml version="1.0" encoding="UTF-8" standalone="yes"?>
<Relationships xmlns="http://schemas.openxmlformats.org/package/2006/relationships"><Relationship Id="rId3" Type="http://schemas.microsoft.com/office/2018/10/relationships/comments" Target="../comments/modernComment_1B1_A345CC03.xml"/><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microsoft.com/office/2018/10/relationships/comments" Target="../comments/modernComment_1B4_C186729B.xml"/><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microsoft.com/office/2018/10/relationships/comments" Target="../comments/modernComment_1B6_6D107F21.xml"/><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microsoft.com/office/2018/10/relationships/comments" Target="../comments/modernComment_1B5_1B6F626F.xml"/><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1717" y="2217345"/>
            <a:ext cx="8531942" cy="1981200"/>
          </a:xfrm>
        </p:spPr>
        <p:txBody>
          <a:bodyPr>
            <a:normAutofit/>
          </a:bodyPr>
          <a:lstStyle/>
          <a:p>
            <a:pPr>
              <a:spcAft>
                <a:spcPts val="0"/>
              </a:spcAft>
            </a:pPr>
            <a:r>
              <a:rPr lang="es-ES" sz="2800" b="1" kern="100" dirty="0">
                <a:effectLst/>
                <a:latin typeface="Arial" panose="020B0604020202020204" pitchFamily="34" charset="0"/>
                <a:ea typeface="ＭＳ ゴシック" panose="020B0609070205080204" pitchFamily="49" charset="-128"/>
                <a:cs typeface="Arial" panose="020B0604020202020204" pitchFamily="34" charset="0"/>
              </a:rPr>
              <a:t>Curso de formación técnica para el manejo de vehículos de trabajos en elevación(VTE),</a:t>
            </a:r>
            <a:br>
              <a:rPr lang="es-ES" sz="2800" b="1" kern="100" dirty="0">
                <a:effectLst/>
                <a:latin typeface="Arial" panose="020B0604020202020204" pitchFamily="34" charset="0"/>
                <a:ea typeface="ＭＳ ゴシック" panose="020B0609070205080204" pitchFamily="49" charset="-128"/>
                <a:cs typeface="Arial" panose="020B0604020202020204" pitchFamily="34" charset="0"/>
              </a:rPr>
            </a:br>
            <a:r>
              <a:rPr lang="es-ES" sz="2800" b="1" kern="100" dirty="0">
                <a:effectLst/>
                <a:latin typeface="Arial" panose="020B0604020202020204" pitchFamily="34" charset="0"/>
                <a:ea typeface="ＭＳ ゴシック" panose="020B0609070205080204" pitchFamily="49" charset="-128"/>
                <a:cs typeface="Arial" panose="020B0604020202020204" pitchFamily="34" charset="0"/>
              </a:rPr>
              <a:t>libro de textos</a:t>
            </a:r>
            <a:br>
              <a:rPr lang="ja-JP" sz="2800" kern="100" dirty="0">
                <a:effectLst/>
                <a:latin typeface="Arial" panose="020B0604020202020204" pitchFamily="34" charset="0"/>
                <a:ea typeface="ＭＳ ゴシック" panose="020B0609070205080204" pitchFamily="49" charset="-128"/>
                <a:cs typeface="Arial" panose="020B0604020202020204" pitchFamily="34" charset="0"/>
              </a:rPr>
            </a:br>
            <a:endParaRPr lang="ja-JP" sz="2800" kern="100" dirty="0">
              <a:effectLst/>
              <a:latin typeface="Arial" panose="020B0604020202020204" pitchFamily="34" charset="0"/>
              <a:ea typeface="ＭＳ ゴシック" panose="020B0609070205080204" pitchFamily="49" charset="-128"/>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Tipos de VTE, Dispositivos de desplazamiento (2)</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11" name="コンテンツ プレースホルダー 4"/>
          <p:cNvSpPr txBox="1">
            <a:spLocks/>
          </p:cNvSpPr>
          <p:nvPr/>
        </p:nvSpPr>
        <p:spPr>
          <a:xfrm>
            <a:off x="398033" y="889021"/>
            <a:ext cx="5753373" cy="517181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s-ES"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(2) </a:t>
            </a:r>
            <a:r>
              <a:rPr lang="es-ES" altLang="ja-JP" sz="1200" b="1" dirty="0">
                <a:latin typeface="Arial" panose="020B0604020202020204" pitchFamily="34" charset="0"/>
                <a:ea typeface="Meiryo UI" panose="020B0604030504040204" pitchFamily="50" charset="-128"/>
                <a:cs typeface="Arial" panose="020B0604020202020204" pitchFamily="34" charset="0"/>
              </a:rPr>
              <a:t>De autopropulsión</a:t>
            </a:r>
          </a:p>
          <a:p>
            <a:pPr marL="0" indent="0">
              <a:lnSpc>
                <a:spcPct val="110000"/>
              </a:lnSpc>
              <a:spcBef>
                <a:spcPts val="0"/>
              </a:spcBef>
              <a:buNone/>
            </a:pPr>
            <a:r>
              <a:rPr lang="es-ES" altLang="ja-JP" sz="1200" dirty="0">
                <a:latin typeface="Arial" panose="020B0604020202020204" pitchFamily="34" charset="0"/>
                <a:ea typeface="Meiryo UI" panose="020B0604030504040204" pitchFamily="50" charset="-128"/>
                <a:cs typeface="Arial" panose="020B0604020202020204" pitchFamily="34" charset="0"/>
              </a:rPr>
              <a:t>Los vehículos autopropulsados son aquellos que no están acopados a un camión y no pueden circular por la vía pública. Los hay de 2 tipos, </a:t>
            </a:r>
            <a:r>
              <a:rPr lang="es-ES" altLang="ja-JP" sz="1200" b="1" dirty="0">
                <a:latin typeface="Arial" panose="020B0604020202020204" pitchFamily="34" charset="0"/>
                <a:ea typeface="Meiryo UI" panose="020B0604030504040204" pitchFamily="50" charset="-128"/>
                <a:cs typeface="Arial" panose="020B0604020202020204" pitchFamily="34" charset="0"/>
              </a:rPr>
              <a:t>sobre ruedas </a:t>
            </a:r>
            <a:r>
              <a:rPr lang="es-ES" altLang="ja-JP" sz="1200" dirty="0">
                <a:latin typeface="Arial" panose="020B0604020202020204" pitchFamily="34" charset="0"/>
                <a:ea typeface="Meiryo UI" panose="020B0604030504040204" pitchFamily="50" charset="-128"/>
                <a:cs typeface="Arial" panose="020B0604020202020204" pitchFamily="34" charset="0"/>
              </a:rPr>
              <a:t>y </a:t>
            </a:r>
            <a:r>
              <a:rPr lang="es-ES" altLang="ja-JP" sz="1200" b="1" dirty="0">
                <a:latin typeface="Arial" panose="020B0604020202020204" pitchFamily="34" charset="0"/>
                <a:ea typeface="Meiryo UI" panose="020B0604030504040204" pitchFamily="50" charset="-128"/>
                <a:cs typeface="Arial" panose="020B0604020202020204" pitchFamily="34" charset="0"/>
              </a:rPr>
              <a:t>sobre orugas</a:t>
            </a:r>
            <a:r>
              <a:rPr lang="es-ES" altLang="ja-JP" sz="1200" dirty="0">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endParaRPr lang="es-ES" altLang="ja-JP" sz="1200"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s-ES" altLang="ja-JP" sz="1200" b="1" dirty="0">
                <a:latin typeface="Arial" panose="020B0604020202020204" pitchFamily="34" charset="0"/>
                <a:ea typeface="Meiryo UI" panose="020B0604030504040204" pitchFamily="50" charset="-128"/>
                <a:cs typeface="Arial" panose="020B0604020202020204" pitchFamily="34" charset="0"/>
              </a:rPr>
              <a:t>a) Rodantes</a:t>
            </a:r>
          </a:p>
          <a:p>
            <a:pPr marL="0" indent="0">
              <a:lnSpc>
                <a:spcPct val="110000"/>
              </a:lnSpc>
              <a:spcBef>
                <a:spcPts val="0"/>
              </a:spcBef>
              <a:buNone/>
            </a:pPr>
            <a:r>
              <a:rPr lang="es-ES" altLang="ja-JP" sz="1200" dirty="0">
                <a:latin typeface="Arial" panose="020B0604020202020204" pitchFamily="34" charset="0"/>
                <a:ea typeface="Meiryo UI" panose="020B0604030504040204" pitchFamily="50" charset="-128"/>
                <a:cs typeface="Arial" panose="020B0604020202020204" pitchFamily="34" charset="0"/>
              </a:rPr>
              <a:t>Los vehículos rodantes suelen tener cuatro neumáticos, de los cuales los 2 delanteros o traseros son los ejes motrices.</a:t>
            </a:r>
          </a:p>
          <a:p>
            <a:pPr marL="0" indent="0">
              <a:lnSpc>
                <a:spcPct val="110000"/>
              </a:lnSpc>
              <a:spcBef>
                <a:spcPts val="0"/>
              </a:spcBef>
              <a:buNone/>
            </a:pPr>
            <a:r>
              <a:rPr lang="es-ES" altLang="ja-JP" sz="1200" dirty="0">
                <a:latin typeface="Arial" panose="020B0604020202020204" pitchFamily="34" charset="0"/>
                <a:ea typeface="Meiryo UI" panose="020B0604030504040204" pitchFamily="50" charset="-128"/>
                <a:cs typeface="Arial" panose="020B0604020202020204" pitchFamily="34" charset="0"/>
              </a:rPr>
              <a:t>Se utilizan neumáticos antipinchazos. Muchos utilizan neumáticos de goma blanca, ya que dejan menos huella en la superficie del carretera.</a:t>
            </a:r>
          </a:p>
          <a:p>
            <a:pPr marL="0" indent="0">
              <a:lnSpc>
                <a:spcPct val="110000"/>
              </a:lnSpc>
              <a:spcBef>
                <a:spcPts val="0"/>
              </a:spcBef>
              <a:buNone/>
            </a:pPr>
            <a:r>
              <a:rPr lang="es-ES" altLang="ja-JP" sz="1200" dirty="0">
                <a:latin typeface="Arial" panose="020B0604020202020204" pitchFamily="34" charset="0"/>
                <a:ea typeface="Meiryo UI" panose="020B0604030504040204" pitchFamily="50" charset="-128"/>
                <a:cs typeface="Arial" panose="020B0604020202020204" pitchFamily="34" charset="0"/>
              </a:rPr>
              <a:t>Los neumáticos se accionan mediante un motor hidráulico con reductor de velocidad.</a:t>
            </a:r>
          </a:p>
          <a:p>
            <a:pPr marL="0" indent="0">
              <a:lnSpc>
                <a:spcPct val="110000"/>
              </a:lnSpc>
              <a:spcBef>
                <a:spcPts val="0"/>
              </a:spcBef>
              <a:buNone/>
            </a:pPr>
            <a:endParaRPr lang="es-ES" altLang="ja-JP" sz="1200"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200" dirty="0">
                <a:latin typeface="Arial" panose="020B0604020202020204" pitchFamily="34" charset="0"/>
                <a:ea typeface="Meiryo UI" panose="020B0604030504040204" pitchFamily="50" charset="-128"/>
                <a:cs typeface="Arial" panose="020B0604020202020204" pitchFamily="34" charset="0"/>
              </a:rPr>
              <a:t>【</a:t>
            </a:r>
            <a:r>
              <a:rPr lang="es-ES" altLang="ja-JP" sz="1200" dirty="0">
                <a:latin typeface="Arial" panose="020B0604020202020204" pitchFamily="34" charset="0"/>
                <a:ea typeface="Meiryo UI" panose="020B0604030504040204" pitchFamily="50" charset="-128"/>
                <a:cs typeface="Arial" panose="020B0604020202020204" pitchFamily="34" charset="0"/>
              </a:rPr>
              <a:t>Características principales</a:t>
            </a:r>
            <a:r>
              <a:rPr lang="en-US" altLang="ja-JP" sz="1200" dirty="0">
                <a:latin typeface="Arial" panose="020B0604020202020204" pitchFamily="34" charset="0"/>
                <a:ea typeface="Meiryo UI" panose="020B0604030504040204" pitchFamily="50" charset="-128"/>
                <a:cs typeface="Arial" panose="020B0604020202020204" pitchFamily="34" charset="0"/>
              </a:rPr>
              <a:t>】</a:t>
            </a:r>
            <a:endParaRPr lang="es-ES" altLang="ja-JP" sz="1200"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s-ES" altLang="ja-JP" sz="1200" dirty="0">
                <a:latin typeface="Arial" panose="020B0604020202020204" pitchFamily="34" charset="0"/>
                <a:ea typeface="Meiryo UI" panose="020B0604030504040204" pitchFamily="50" charset="-128"/>
                <a:cs typeface="Arial" panose="020B0604020202020204" pitchFamily="34" charset="0"/>
              </a:rPr>
              <a:t>a. Fácil de operar en movimiento.</a:t>
            </a:r>
          </a:p>
          <a:p>
            <a:pPr marL="0" indent="0">
              <a:lnSpc>
                <a:spcPct val="110000"/>
              </a:lnSpc>
              <a:spcBef>
                <a:spcPts val="0"/>
              </a:spcBef>
              <a:buNone/>
            </a:pPr>
            <a:r>
              <a:rPr lang="es-ES" altLang="ja-JP" sz="1200" dirty="0">
                <a:latin typeface="Arial" panose="020B0604020202020204" pitchFamily="34" charset="0"/>
                <a:ea typeface="Meiryo UI" panose="020B0604030504040204" pitchFamily="50" charset="-128"/>
                <a:cs typeface="Arial" panose="020B0604020202020204" pitchFamily="34" charset="0"/>
              </a:rPr>
              <a:t>b. La velocidad de desplazamiento es inferior</a:t>
            </a:r>
          </a:p>
          <a:p>
            <a:pPr marL="0" indent="0">
              <a:lnSpc>
                <a:spcPct val="110000"/>
              </a:lnSpc>
              <a:spcBef>
                <a:spcPts val="0"/>
              </a:spcBef>
              <a:buNone/>
            </a:pPr>
            <a:r>
              <a:rPr lang="es-ES" altLang="ja-JP" sz="1200" dirty="0">
                <a:latin typeface="Arial" panose="020B0604020202020204" pitchFamily="34" charset="0"/>
                <a:ea typeface="Meiryo UI" panose="020B0604030504040204" pitchFamily="50" charset="-128"/>
                <a:cs typeface="Arial" panose="020B0604020202020204" pitchFamily="34" charset="0"/>
              </a:rPr>
              <a:t>a la de los camiones.</a:t>
            </a:r>
          </a:p>
          <a:p>
            <a:pPr marL="0" indent="0">
              <a:lnSpc>
                <a:spcPct val="11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c. En comparación con los vehículos sobre orugas,</a:t>
            </a:r>
          </a:p>
          <a:p>
            <a:pPr marL="0" indent="0">
              <a:lnSpc>
                <a:spcPct val="11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causan menos daño a la capa asfáltica.</a:t>
            </a:r>
          </a:p>
          <a:p>
            <a:pPr marL="0" indent="0">
              <a:lnSpc>
                <a:spcPct val="11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d. Mayormente se utilizan para inspecciones de mantenimiento</a:t>
            </a:r>
          </a:p>
          <a:p>
            <a:pPr marL="0" indent="0">
              <a:lnSpc>
                <a:spcPct val="11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en instalaciones fabriles, trabajos de acabado en obras de construcción, astilleros, etc.</a:t>
            </a:r>
          </a:p>
          <a:p>
            <a:pPr marL="0" indent="0">
              <a:lnSpc>
                <a:spcPct val="110000"/>
              </a:lnSpc>
              <a:spcBef>
                <a:spcPts val="0"/>
              </a:spcBef>
              <a:buNone/>
            </a:pPr>
            <a:endParaRPr lang="ja-JP" altLang="en-US" sz="1050" dirty="0">
              <a:solidFill>
                <a:prstClr val="black"/>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362F52DB-EC6F-4506-9BA2-73EA241AFCB3}"/>
              </a:ext>
            </a:extLst>
          </p:cNvPr>
          <p:cNvPicPr/>
          <p:nvPr/>
        </p:nvPicPr>
        <p:blipFill rotWithShape="1">
          <a:blip r:embed="rId3">
            <a:extLst>
              <a:ext uri="{28A0092B-C50C-407E-A947-70E740481C1C}">
                <a14:useLocalDpi xmlns:a14="http://schemas.microsoft.com/office/drawing/2010/main" val="0"/>
              </a:ext>
            </a:extLst>
          </a:blip>
          <a:srcRect l="16560" t="-1887" r="10293" b="1887"/>
          <a:stretch/>
        </p:blipFill>
        <p:spPr bwMode="auto">
          <a:xfrm>
            <a:off x="6914606" y="1064786"/>
            <a:ext cx="1084343" cy="2147840"/>
          </a:xfrm>
          <a:prstGeom prst="rect">
            <a:avLst/>
          </a:prstGeom>
          <a:noFill/>
          <a:ln>
            <a:noFill/>
          </a:ln>
          <a:extLst>
            <a:ext uri="{53640926-AAD7-44D8-BBD7-CCE9431645EC}">
              <a14:shadowObscured xmlns:a14="http://schemas.microsoft.com/office/drawing/2010/main"/>
            </a:ext>
          </a:extLst>
        </p:spPr>
      </p:pic>
      <p:pic>
        <p:nvPicPr>
          <p:cNvPr id="10" name="図 9">
            <a:extLst>
              <a:ext uri="{FF2B5EF4-FFF2-40B4-BE49-F238E27FC236}">
                <a16:creationId xmlns:a16="http://schemas.microsoft.com/office/drawing/2014/main" id="{DFDFD441-E721-439C-87B5-EA03E4FBD76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6182" y="3505050"/>
            <a:ext cx="1919735" cy="1329674"/>
          </a:xfrm>
          <a:prstGeom prst="rect">
            <a:avLst/>
          </a:prstGeom>
          <a:noFill/>
          <a:ln>
            <a:noFill/>
          </a:ln>
        </p:spPr>
      </p:pic>
      <p:sp>
        <p:nvSpPr>
          <p:cNvPr id="12" name="テキスト ボックス 2">
            <a:extLst>
              <a:ext uri="{FF2B5EF4-FFF2-40B4-BE49-F238E27FC236}">
                <a16:creationId xmlns:a16="http://schemas.microsoft.com/office/drawing/2014/main" id="{46F11BEE-9117-4417-A9D9-E9B84D465914}"/>
              </a:ext>
            </a:extLst>
          </p:cNvPr>
          <p:cNvSpPr txBox="1">
            <a:spLocks noChangeArrowheads="1"/>
          </p:cNvSpPr>
          <p:nvPr/>
        </p:nvSpPr>
        <p:spPr bwMode="auto">
          <a:xfrm>
            <a:off x="6294706" y="3527017"/>
            <a:ext cx="883920" cy="23714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a:effectLst/>
                <a:latin typeface="Arial"/>
                <a:cs typeface="Times New Roman"/>
              </a:rPr>
              <a:t>Cilindro </a:t>
            </a:r>
            <a:r>
              <a:rPr lang="es-ES" sz="700" b="1" kern="100" dirty="0" err="1">
                <a:effectLst/>
                <a:latin typeface="Arial"/>
                <a:cs typeface="Times New Roman"/>
              </a:rPr>
              <a:t>direc</a:t>
            </a:r>
            <a:r>
              <a:rPr lang="es-ES" sz="700" b="1" kern="100" dirty="0">
                <a:effectLst/>
                <a:latin typeface="Arial"/>
                <a:cs typeface="Times New Roman"/>
              </a:rPr>
              <a:t>.</a:t>
            </a:r>
            <a:endParaRPr lang="ja-JP" sz="1200" kern="100" dirty="0">
              <a:effectLst/>
              <a:latin typeface="ＭＳ ゴシック"/>
              <a:cs typeface="Times New Roman"/>
            </a:endParaRPr>
          </a:p>
        </p:txBody>
      </p:sp>
      <p:sp>
        <p:nvSpPr>
          <p:cNvPr id="13" name="テキスト ボックス 2">
            <a:extLst>
              <a:ext uri="{FF2B5EF4-FFF2-40B4-BE49-F238E27FC236}">
                <a16:creationId xmlns:a16="http://schemas.microsoft.com/office/drawing/2014/main" id="{F5662009-7678-43CA-A020-9001B2ACF2A4}"/>
              </a:ext>
            </a:extLst>
          </p:cNvPr>
          <p:cNvSpPr txBox="1">
            <a:spLocks noChangeArrowheads="1"/>
          </p:cNvSpPr>
          <p:nvPr/>
        </p:nvSpPr>
        <p:spPr bwMode="auto">
          <a:xfrm>
            <a:off x="7135317" y="3616285"/>
            <a:ext cx="990600" cy="1409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a:effectLst/>
                <a:latin typeface="Arial"/>
                <a:cs typeface="Times New Roman"/>
              </a:rPr>
              <a:t>Rueda tracción</a:t>
            </a:r>
            <a:endParaRPr lang="ja-JP" sz="1200" kern="100" dirty="0">
              <a:effectLst/>
              <a:latin typeface="ＭＳ ゴシック"/>
              <a:cs typeface="Times New Roman"/>
            </a:endParaRPr>
          </a:p>
        </p:txBody>
      </p:sp>
      <p:sp>
        <p:nvSpPr>
          <p:cNvPr id="14" name="テキスト ボックス 2">
            <a:extLst>
              <a:ext uri="{FF2B5EF4-FFF2-40B4-BE49-F238E27FC236}">
                <a16:creationId xmlns:a16="http://schemas.microsoft.com/office/drawing/2014/main" id="{76C8C000-9889-44F4-90C2-583E5CBF76D5}"/>
              </a:ext>
            </a:extLst>
          </p:cNvPr>
          <p:cNvSpPr txBox="1">
            <a:spLocks noChangeArrowheads="1"/>
          </p:cNvSpPr>
          <p:nvPr/>
        </p:nvSpPr>
        <p:spPr bwMode="auto">
          <a:xfrm>
            <a:off x="5969726" y="4314769"/>
            <a:ext cx="944880" cy="1371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25000"/>
              </a:lnSpc>
              <a:spcAft>
                <a:spcPts val="0"/>
              </a:spcAft>
            </a:pPr>
            <a:r>
              <a:rPr lang="es-ES" sz="700" b="1" kern="100" dirty="0" err="1">
                <a:effectLst/>
                <a:latin typeface="Arial"/>
                <a:cs typeface="Times New Roman"/>
              </a:rPr>
              <a:t>Plataf</a:t>
            </a:r>
            <a:r>
              <a:rPr lang="es-ES" sz="700" b="1" kern="100" dirty="0">
                <a:effectLst/>
                <a:latin typeface="Arial"/>
                <a:cs typeface="Times New Roman"/>
              </a:rPr>
              <a:t>. </a:t>
            </a:r>
            <a:r>
              <a:rPr lang="es-ES" sz="700" b="1" kern="100" dirty="0" err="1">
                <a:effectLst/>
                <a:latin typeface="Arial"/>
                <a:cs typeface="Times New Roman"/>
              </a:rPr>
              <a:t>Desplaz</a:t>
            </a:r>
            <a:r>
              <a:rPr lang="es-ES" sz="700" b="1" kern="100" dirty="0">
                <a:effectLst/>
                <a:latin typeface="Arial"/>
                <a:cs typeface="Times New Roman"/>
              </a:rPr>
              <a:t>.</a:t>
            </a:r>
            <a:endParaRPr lang="ja-JP" sz="1200" kern="100" dirty="0">
              <a:effectLst/>
              <a:latin typeface="ＭＳ ゴシック"/>
              <a:cs typeface="Times New Roman"/>
            </a:endParaRPr>
          </a:p>
        </p:txBody>
      </p:sp>
      <p:sp>
        <p:nvSpPr>
          <p:cNvPr id="16" name="テキスト ボックス 2">
            <a:extLst>
              <a:ext uri="{FF2B5EF4-FFF2-40B4-BE49-F238E27FC236}">
                <a16:creationId xmlns:a16="http://schemas.microsoft.com/office/drawing/2014/main" id="{D6E97683-31EB-434D-94D1-29D414C95CEB}"/>
              </a:ext>
            </a:extLst>
          </p:cNvPr>
          <p:cNvSpPr txBox="1">
            <a:spLocks noChangeArrowheads="1"/>
          </p:cNvSpPr>
          <p:nvPr/>
        </p:nvSpPr>
        <p:spPr bwMode="auto">
          <a:xfrm>
            <a:off x="6489657" y="4444019"/>
            <a:ext cx="1181100" cy="3907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a:effectLst/>
                <a:latin typeface="Arial"/>
                <a:cs typeface="Times New Roman"/>
              </a:rPr>
              <a:t>Rueda </a:t>
            </a:r>
            <a:r>
              <a:rPr lang="es-ES" sz="700" b="1" kern="100" dirty="0" err="1">
                <a:effectLst/>
                <a:latin typeface="Arial"/>
                <a:cs typeface="Times New Roman"/>
              </a:rPr>
              <a:t>direc</a:t>
            </a:r>
            <a:r>
              <a:rPr lang="es-ES" sz="700" b="1" kern="100" dirty="0">
                <a:effectLst/>
                <a:latin typeface="Arial"/>
                <a:cs typeface="Times New Roman"/>
              </a:rPr>
              <a:t>.</a:t>
            </a:r>
            <a:endParaRPr lang="ja-JP" sz="1200" kern="100" dirty="0">
              <a:effectLst/>
              <a:latin typeface="ＭＳ ゴシック"/>
              <a:cs typeface="Times New Roman"/>
            </a:endParaRPr>
          </a:p>
          <a:p>
            <a:pPr algn="just">
              <a:spcAft>
                <a:spcPts val="0"/>
              </a:spcAft>
            </a:pPr>
            <a:r>
              <a:rPr lang="es-ES" sz="700" b="1" kern="100" dirty="0">
                <a:effectLst/>
                <a:latin typeface="Arial"/>
                <a:cs typeface="Times New Roman"/>
              </a:rPr>
              <a:t>Gráf.1-12 T. Rodante</a:t>
            </a:r>
            <a:endParaRPr lang="ja-JP" sz="1200" kern="100" dirty="0">
              <a:effectLst/>
              <a:latin typeface="ＭＳ ゴシック"/>
              <a:cs typeface="Times New Roman"/>
            </a:endParaRPr>
          </a:p>
        </p:txBody>
      </p:sp>
      <p:sp>
        <p:nvSpPr>
          <p:cNvPr id="17" name="テキスト ボックス 2">
            <a:extLst>
              <a:ext uri="{FF2B5EF4-FFF2-40B4-BE49-F238E27FC236}">
                <a16:creationId xmlns:a16="http://schemas.microsoft.com/office/drawing/2014/main" id="{77C83DA8-7658-4261-87BB-3EEBBB26E2F9}"/>
              </a:ext>
            </a:extLst>
          </p:cNvPr>
          <p:cNvSpPr txBox="1">
            <a:spLocks noChangeArrowheads="1"/>
          </p:cNvSpPr>
          <p:nvPr/>
        </p:nvSpPr>
        <p:spPr bwMode="auto">
          <a:xfrm>
            <a:off x="7245807" y="4307149"/>
            <a:ext cx="769620" cy="1524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a:effectLst/>
                <a:latin typeface="Arial"/>
                <a:cs typeface="Times New Roman"/>
              </a:rPr>
              <a:t>Contrapeso</a:t>
            </a:r>
            <a:endParaRPr lang="ja-JP" sz="1200" kern="100" dirty="0">
              <a:effectLst/>
              <a:latin typeface="ＭＳ ゴシック"/>
              <a:cs typeface="Times New Roman"/>
            </a:endParaRPr>
          </a:p>
        </p:txBody>
      </p:sp>
      <p:sp>
        <p:nvSpPr>
          <p:cNvPr id="18" name="テキスト ボックス 17">
            <a:extLst>
              <a:ext uri="{FF2B5EF4-FFF2-40B4-BE49-F238E27FC236}">
                <a16:creationId xmlns:a16="http://schemas.microsoft.com/office/drawing/2014/main" id="{763662D9-8E14-4897-B35A-04ED008F913E}"/>
              </a:ext>
            </a:extLst>
          </p:cNvPr>
          <p:cNvSpPr txBox="1"/>
          <p:nvPr/>
        </p:nvSpPr>
        <p:spPr>
          <a:xfrm>
            <a:off x="4893200" y="6225195"/>
            <a:ext cx="331264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pág.8/Libro de texto pág.8-9</a:t>
            </a:r>
            <a:endParaRPr lang="ja-JP" altLang="en-US" sz="1200" dirty="0">
              <a:solidFill>
                <a:prstClr val="black"/>
              </a:solidFill>
            </a:endParaRPr>
          </a:p>
        </p:txBody>
      </p:sp>
    </p:spTree>
    <p:extLst>
      <p:ext uri="{BB962C8B-B14F-4D97-AF65-F5344CB8AC3E}">
        <p14:creationId xmlns:p14="http://schemas.microsoft.com/office/powerpoint/2010/main" val="288754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04092" y="369483"/>
            <a:ext cx="8011258" cy="385269"/>
          </a:xfrm>
          <a:ln>
            <a:solidFill>
              <a:schemeClr val="tx1"/>
            </a:solidFill>
          </a:ln>
        </p:spPr>
        <p:txBody>
          <a:bodyPr>
            <a:noAutofit/>
          </a:bodyPr>
          <a:lstStyle/>
          <a:p>
            <a:r>
              <a:rPr lang="es-ES" altLang="ja-JP" sz="2400" b="1">
                <a:latin typeface="Meiryo UI" panose="020B0604030504040204" pitchFamily="50" charset="-128"/>
                <a:ea typeface="Meiryo UI" panose="020B0604030504040204" pitchFamily="50" charset="-128"/>
              </a:rPr>
              <a:t>Tipos de VTE, dispositivo de desplazamiento (3)</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11" name="コンテンツ プレースホルダー 4"/>
          <p:cNvSpPr txBox="1">
            <a:spLocks/>
          </p:cNvSpPr>
          <p:nvPr/>
        </p:nvSpPr>
        <p:spPr>
          <a:xfrm>
            <a:off x="634372" y="842878"/>
            <a:ext cx="4390474" cy="43629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200" b="1" dirty="0">
                <a:latin typeface="Meiryo UI" panose="020B0604030504040204" pitchFamily="50" charset="-128"/>
                <a:ea typeface="Meiryo UI" panose="020B0604030504040204" pitchFamily="50" charset="-128"/>
              </a:rPr>
              <a:t>　</a:t>
            </a:r>
            <a:r>
              <a:rPr lang="es-ES" altLang="ja-JP" sz="1200" b="1" dirty="0">
                <a:latin typeface="Meiryo UI" panose="020B0604030504040204" pitchFamily="50" charset="-128"/>
                <a:ea typeface="Meiryo UI" panose="020B0604030504040204" pitchFamily="50" charset="-128"/>
              </a:rPr>
              <a:t>(2) De autopropulsión </a:t>
            </a:r>
          </a:p>
          <a:p>
            <a:pPr marL="0" indent="0">
              <a:lnSpc>
                <a:spcPct val="11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Los vehículos autopropulsados son aquellos que no están acoplados a un camión y no pueden circular por la vía pública. Los hay de 2 tipos, sobre ruedas y sobre orugas.</a:t>
            </a:r>
          </a:p>
          <a:p>
            <a:pPr marL="0" indent="0">
              <a:lnSpc>
                <a:spcPct val="110000"/>
              </a:lnSpc>
              <a:spcBef>
                <a:spcPts val="0"/>
              </a:spcBef>
              <a:buFont typeface="Arial" panose="020B0604020202020204" pitchFamily="34" charset="0"/>
              <a:buNone/>
            </a:pPr>
            <a:endParaRPr lang="es-ES" altLang="ja-JP" sz="1200" dirty="0">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es-ES" altLang="ja-JP" sz="1200" b="1" dirty="0">
                <a:latin typeface="Meiryo UI" panose="020B0604030504040204" pitchFamily="50" charset="-128"/>
                <a:ea typeface="Meiryo UI" panose="020B0604030504040204" pitchFamily="50" charset="-128"/>
              </a:rPr>
              <a:t>b) Tipo oruga</a:t>
            </a:r>
          </a:p>
          <a:p>
            <a:pPr marL="0" indent="0">
              <a:lnSpc>
                <a:spcPct val="11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También utilizan un motor hidráulico y un reductor de velocidad para accionar</a:t>
            </a:r>
          </a:p>
          <a:p>
            <a:pPr marL="0" indent="0">
              <a:lnSpc>
                <a:spcPct val="11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las orugas. Algunos modelos más pequeños utilizan orugas de</a:t>
            </a:r>
          </a:p>
          <a:p>
            <a:pPr marL="0" indent="0">
              <a:lnSpc>
                <a:spcPct val="11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goma para trabajos de construcción en interiores, etc.</a:t>
            </a:r>
          </a:p>
          <a:p>
            <a:pPr marL="0" indent="0">
              <a:lnSpc>
                <a:spcPct val="11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Muchos utilizan orugas de goma blanca, que dejan menos huella</a:t>
            </a:r>
          </a:p>
          <a:p>
            <a:pPr marL="0" indent="0">
              <a:lnSpc>
                <a:spcPct val="11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en la superficie.</a:t>
            </a:r>
          </a:p>
          <a:p>
            <a:pPr marL="0" indent="0">
              <a:lnSpc>
                <a:spcPct val="110000"/>
              </a:lnSpc>
              <a:spcBef>
                <a:spcPts val="0"/>
              </a:spcBef>
              <a:buFont typeface="Arial" panose="020B0604020202020204" pitchFamily="34" charset="0"/>
              <a:buNone/>
            </a:pPr>
            <a:endParaRPr lang="es-ES" altLang="ja-JP" sz="1200" dirty="0">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en-US" altLang="ja-JP" sz="1200" dirty="0">
                <a:latin typeface="Meiryo UI" panose="020B0604030504040204" pitchFamily="50" charset="-128"/>
                <a:ea typeface="Meiryo UI" panose="020B0604030504040204" pitchFamily="50" charset="-128"/>
              </a:rPr>
              <a:t>【</a:t>
            </a:r>
            <a:r>
              <a:rPr lang="es-ES" altLang="ja-JP" sz="1200" dirty="0">
                <a:latin typeface="Meiryo UI" panose="020B0604030504040204" pitchFamily="50" charset="-128"/>
                <a:ea typeface="Meiryo UI" panose="020B0604030504040204" pitchFamily="50" charset="-128"/>
              </a:rPr>
              <a:t>Características principales</a:t>
            </a:r>
            <a:r>
              <a:rPr lang="en-US" altLang="ja-JP" sz="1200" dirty="0">
                <a:latin typeface="Meiryo UI" panose="020B0604030504040204" pitchFamily="50" charset="-128"/>
                <a:ea typeface="Meiryo UI" panose="020B0604030504040204" pitchFamily="50" charset="-128"/>
              </a:rPr>
              <a:t>】</a:t>
            </a:r>
            <a:endParaRPr lang="es-ES" altLang="ja-JP" sz="1200" dirty="0">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a. Facilidad para trabajar en movimiento.</a:t>
            </a:r>
          </a:p>
          <a:p>
            <a:pPr marL="0" indent="0">
              <a:lnSpc>
                <a:spcPct val="11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b. Al igual que el tipo rodante, la velocidad de desplazamiento es lenta.</a:t>
            </a:r>
          </a:p>
          <a:p>
            <a:pPr marL="0" indent="0">
              <a:lnSpc>
                <a:spcPct val="11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c. Puede desplazarse por terrenos relativamente accidentados.</a:t>
            </a:r>
          </a:p>
          <a:p>
            <a:pPr marL="0" indent="0">
              <a:lnSpc>
                <a:spcPct val="11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d. El vehículo puede utilizarse en una amplia gama de condiciones.</a:t>
            </a:r>
          </a:p>
          <a:p>
            <a:pPr marL="0" indent="0">
              <a:lnSpc>
                <a:spcPct val="11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Capaz de desplazarse por terrenos relativamente blandos.</a:t>
            </a:r>
          </a:p>
          <a:p>
            <a:pPr marL="0" indent="0">
              <a:lnSpc>
                <a:spcPct val="11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e. Se utiliza a menudo en obras de construcción y </a:t>
            </a:r>
          </a:p>
          <a:p>
            <a:pPr marL="0" indent="0">
              <a:lnSpc>
                <a:spcPct val="110000"/>
              </a:lnSpc>
              <a:spcBef>
                <a:spcPts val="0"/>
              </a:spcBef>
              <a:buFont typeface="Arial" panose="020B0604020202020204" pitchFamily="34" charset="0"/>
              <a:buNone/>
            </a:pPr>
            <a:r>
              <a:rPr lang="es-ES" altLang="ja-JP" sz="1200" dirty="0">
                <a:solidFill>
                  <a:prstClr val="black"/>
                </a:solidFill>
                <a:latin typeface="Meiryo UI" panose="020B0604030504040204" pitchFamily="50" charset="-128"/>
                <a:ea typeface="Meiryo UI" panose="020B0604030504040204" pitchFamily="50" charset="-128"/>
              </a:rPr>
              <a:t>equipamiento.</a:t>
            </a:r>
          </a:p>
          <a:p>
            <a:pPr marL="0" indent="0">
              <a:lnSpc>
                <a:spcPct val="110000"/>
              </a:lnSpc>
              <a:spcBef>
                <a:spcPts val="0"/>
              </a:spcBef>
              <a:buFont typeface="Arial" panose="020B0604020202020204" pitchFamily="34" charset="0"/>
              <a:buNone/>
            </a:pPr>
            <a:endParaRPr lang="ja-JP" altLang="en-US" sz="1100" dirty="0">
              <a:solidFill>
                <a:prstClr val="black"/>
              </a:solidFill>
              <a:latin typeface="Meiryo UI" panose="020B0604030504040204" pitchFamily="50" charset="-128"/>
              <a:ea typeface="Meiryo UI" panose="020B0604030504040204" pitchFamily="50" charset="-128"/>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4858016" y="3176911"/>
            <a:ext cx="2597150" cy="1758315"/>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7573107" y="1723292"/>
            <a:ext cx="1119371" cy="2742554"/>
          </a:xfrm>
          <a:prstGeom prst="rect">
            <a:avLst/>
          </a:prstGeom>
          <a:noFill/>
          <a:ln>
            <a:solidFill>
              <a:schemeClr val="tx1"/>
            </a:solidFill>
          </a:ln>
        </p:spPr>
      </p:pic>
      <p:sp>
        <p:nvSpPr>
          <p:cNvPr id="8" name="テキスト ボックス 2">
            <a:extLst>
              <a:ext uri="{FF2B5EF4-FFF2-40B4-BE49-F238E27FC236}">
                <a16:creationId xmlns:a16="http://schemas.microsoft.com/office/drawing/2014/main" id="{CF1DB464-2793-4D60-9C46-AEE054FCAB79}"/>
              </a:ext>
            </a:extLst>
          </p:cNvPr>
          <p:cNvSpPr txBox="1">
            <a:spLocks noChangeArrowheads="1"/>
          </p:cNvSpPr>
          <p:nvPr/>
        </p:nvSpPr>
        <p:spPr bwMode="auto">
          <a:xfrm>
            <a:off x="6240006" y="3275384"/>
            <a:ext cx="1051560" cy="19462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Cuerpo </a:t>
            </a:r>
            <a:r>
              <a:rPr lang="es-ES" sz="700" b="1" kern="100" err="1">
                <a:effectLst/>
                <a:latin typeface="Arial"/>
                <a:cs typeface="Times New Roman"/>
              </a:rPr>
              <a:t>Desplaz</a:t>
            </a:r>
            <a:r>
              <a:rPr lang="es-ES" sz="700" b="1" kern="100">
                <a:effectLst/>
                <a:latin typeface="Arial"/>
                <a:cs typeface="Times New Roman"/>
              </a:rPr>
              <a:t>.</a:t>
            </a:r>
            <a:endParaRPr lang="ja-JP" sz="1200" kern="100">
              <a:effectLst/>
              <a:latin typeface="ＭＳ ゴシック"/>
              <a:cs typeface="Times New Roman"/>
            </a:endParaRPr>
          </a:p>
        </p:txBody>
      </p:sp>
      <p:sp>
        <p:nvSpPr>
          <p:cNvPr id="12" name="テキスト ボックス 2">
            <a:extLst>
              <a:ext uri="{FF2B5EF4-FFF2-40B4-BE49-F238E27FC236}">
                <a16:creationId xmlns:a16="http://schemas.microsoft.com/office/drawing/2014/main" id="{B2C7ACF4-3C29-4DCC-A75B-5E67A51DEE0A}"/>
              </a:ext>
            </a:extLst>
          </p:cNvPr>
          <p:cNvSpPr txBox="1">
            <a:spLocks noChangeArrowheads="1"/>
          </p:cNvSpPr>
          <p:nvPr/>
        </p:nvSpPr>
        <p:spPr bwMode="auto">
          <a:xfrm>
            <a:off x="5105031" y="4368535"/>
            <a:ext cx="1051560" cy="19462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altLang="ja-JP" sz="700" b="1" kern="100" dirty="0">
                <a:latin typeface="Arial"/>
                <a:cs typeface="Times New Roman"/>
              </a:rPr>
              <a:t>Cinturón de orugas</a:t>
            </a:r>
            <a:endParaRPr lang="ja-JP" sz="1200" kern="100" dirty="0">
              <a:effectLst/>
              <a:latin typeface="ＭＳ ゴシック"/>
              <a:cs typeface="Times New Roman"/>
            </a:endParaRPr>
          </a:p>
        </p:txBody>
      </p:sp>
      <p:sp>
        <p:nvSpPr>
          <p:cNvPr id="13" name="テキスト ボックス 2">
            <a:extLst>
              <a:ext uri="{FF2B5EF4-FFF2-40B4-BE49-F238E27FC236}">
                <a16:creationId xmlns:a16="http://schemas.microsoft.com/office/drawing/2014/main" id="{2593C4AA-6C39-4D44-BE3F-D42B8CA4215B}"/>
              </a:ext>
            </a:extLst>
          </p:cNvPr>
          <p:cNvSpPr txBox="1">
            <a:spLocks noChangeArrowheads="1"/>
          </p:cNvSpPr>
          <p:nvPr/>
        </p:nvSpPr>
        <p:spPr bwMode="auto">
          <a:xfrm>
            <a:off x="5530121" y="4679560"/>
            <a:ext cx="1419770" cy="19462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b="1" kern="100" dirty="0">
                <a:effectLst/>
                <a:latin typeface="Arial"/>
                <a:cs typeface="Times New Roman"/>
              </a:rPr>
              <a:t>Fig. 1-13 Tipo oruga</a:t>
            </a:r>
            <a:endParaRPr lang="ja-JP" sz="1600" kern="100" dirty="0">
              <a:effectLst/>
              <a:latin typeface="ＭＳ ゴシック"/>
              <a:cs typeface="Times New Roman"/>
            </a:endParaRPr>
          </a:p>
        </p:txBody>
      </p:sp>
      <p:sp>
        <p:nvSpPr>
          <p:cNvPr id="14" name="テキスト ボックス 13">
            <a:extLst>
              <a:ext uri="{FF2B5EF4-FFF2-40B4-BE49-F238E27FC236}">
                <a16:creationId xmlns:a16="http://schemas.microsoft.com/office/drawing/2014/main" id="{4E089468-AE33-433A-BFE1-3FACD62EF319}"/>
              </a:ext>
            </a:extLst>
          </p:cNvPr>
          <p:cNvSpPr txBox="1"/>
          <p:nvPr/>
        </p:nvSpPr>
        <p:spPr>
          <a:xfrm>
            <a:off x="4858016" y="6371943"/>
            <a:ext cx="331264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pág.8/Libro de texto pág.9</a:t>
            </a:r>
            <a:endParaRPr lang="ja-JP" altLang="en-US" sz="1200" dirty="0">
              <a:solidFill>
                <a:prstClr val="black"/>
              </a:solidFill>
            </a:endParaRPr>
          </a:p>
        </p:txBody>
      </p:sp>
    </p:spTree>
    <p:extLst>
      <p:ext uri="{BB962C8B-B14F-4D97-AF65-F5344CB8AC3E}">
        <p14:creationId xmlns:p14="http://schemas.microsoft.com/office/powerpoint/2010/main" val="371708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400" b="1">
                <a:latin typeface="Meiryo UI" panose="020B0604030504040204" pitchFamily="50" charset="-128"/>
                <a:ea typeface="Meiryo UI" panose="020B0604030504040204" pitchFamily="50" charset="-128"/>
              </a:rPr>
              <a:t>Terminología VTE</a:t>
            </a:r>
            <a:r>
              <a:rPr lang="ja-JP" altLang="en-US" sz="2400" b="1">
                <a:latin typeface="Meiryo UI" panose="020B0604030504040204" pitchFamily="50" charset="-128"/>
                <a:ea typeface="Meiryo UI" panose="020B0604030504040204" pitchFamily="50" charset="-128"/>
              </a:rPr>
              <a:t>（１）</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11" name="コンテンツ プレースホルダー 4"/>
          <p:cNvSpPr txBox="1">
            <a:spLocks/>
          </p:cNvSpPr>
          <p:nvPr/>
        </p:nvSpPr>
        <p:spPr>
          <a:xfrm>
            <a:off x="628650" y="885881"/>
            <a:ext cx="7886700" cy="67047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Es necesario comprender la terminología y los significados correctos VTE para así garantizar una correcta y segura operación de los mismos.</a:t>
            </a: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2255866" y="1650449"/>
            <a:ext cx="4413250" cy="3524250"/>
          </a:xfrm>
          <a:prstGeom prst="rect">
            <a:avLst/>
          </a:prstGeom>
          <a:noFill/>
          <a:ln>
            <a:solidFill>
              <a:schemeClr val="tx1"/>
            </a:solidFill>
          </a:ln>
        </p:spPr>
      </p:pic>
      <p:sp>
        <p:nvSpPr>
          <p:cNvPr id="10" name="テキスト ボックス 2">
            <a:extLst>
              <a:ext uri="{FF2B5EF4-FFF2-40B4-BE49-F238E27FC236}">
                <a16:creationId xmlns:a16="http://schemas.microsoft.com/office/drawing/2014/main" id="{E53D598B-1DA2-4865-9B5B-291F49479826}"/>
              </a:ext>
            </a:extLst>
          </p:cNvPr>
          <p:cNvSpPr txBox="1">
            <a:spLocks noChangeArrowheads="1"/>
          </p:cNvSpPr>
          <p:nvPr/>
        </p:nvSpPr>
        <p:spPr bwMode="auto">
          <a:xfrm>
            <a:off x="3327888" y="2344082"/>
            <a:ext cx="495300" cy="2819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a:effectLst/>
                <a:latin typeface="Arial"/>
                <a:cs typeface="Times New Roman"/>
              </a:rPr>
              <a:t>brazo</a:t>
            </a:r>
            <a:endParaRPr lang="ja-JP" sz="1200" kern="100" dirty="0">
              <a:effectLst/>
              <a:latin typeface="ＭＳ ゴシック"/>
              <a:cs typeface="Times New Roman"/>
            </a:endParaRPr>
          </a:p>
        </p:txBody>
      </p:sp>
      <p:sp>
        <p:nvSpPr>
          <p:cNvPr id="12" name="テキスト ボックス 2">
            <a:extLst>
              <a:ext uri="{FF2B5EF4-FFF2-40B4-BE49-F238E27FC236}">
                <a16:creationId xmlns:a16="http://schemas.microsoft.com/office/drawing/2014/main" id="{4763DD02-4DDA-49A9-9CB4-160387BDC1B7}"/>
              </a:ext>
            </a:extLst>
          </p:cNvPr>
          <p:cNvSpPr txBox="1">
            <a:spLocks noChangeArrowheads="1"/>
          </p:cNvSpPr>
          <p:nvPr/>
        </p:nvSpPr>
        <p:spPr bwMode="auto">
          <a:xfrm>
            <a:off x="3185159" y="2918126"/>
            <a:ext cx="839373" cy="2819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a:effectLst/>
                <a:latin typeface="Arial"/>
                <a:cs typeface="Times New Roman"/>
              </a:rPr>
              <a:t>brazo (pluma)</a:t>
            </a:r>
            <a:endParaRPr lang="ja-JP" sz="1200" kern="100" dirty="0">
              <a:effectLst/>
              <a:latin typeface="ＭＳ ゴシック"/>
              <a:cs typeface="Times New Roman"/>
            </a:endParaRPr>
          </a:p>
        </p:txBody>
      </p:sp>
      <p:sp>
        <p:nvSpPr>
          <p:cNvPr id="13" name="テキスト ボックス 2">
            <a:extLst>
              <a:ext uri="{FF2B5EF4-FFF2-40B4-BE49-F238E27FC236}">
                <a16:creationId xmlns:a16="http://schemas.microsoft.com/office/drawing/2014/main" id="{1100B13D-0026-4F86-8878-4FCBF23FFC26}"/>
              </a:ext>
            </a:extLst>
          </p:cNvPr>
          <p:cNvSpPr txBox="1">
            <a:spLocks noChangeArrowheads="1"/>
          </p:cNvSpPr>
          <p:nvPr/>
        </p:nvSpPr>
        <p:spPr bwMode="auto">
          <a:xfrm>
            <a:off x="3247878" y="3704011"/>
            <a:ext cx="1150620" cy="25233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Dispositivo giratorio</a:t>
            </a:r>
            <a:endParaRPr lang="ja-JP" sz="1200" kern="100">
              <a:effectLst/>
              <a:latin typeface="ＭＳ ゴシック"/>
              <a:cs typeface="Times New Roman"/>
            </a:endParaRPr>
          </a:p>
        </p:txBody>
      </p:sp>
      <p:sp>
        <p:nvSpPr>
          <p:cNvPr id="14" name="テキスト ボックス 2">
            <a:extLst>
              <a:ext uri="{FF2B5EF4-FFF2-40B4-BE49-F238E27FC236}">
                <a16:creationId xmlns:a16="http://schemas.microsoft.com/office/drawing/2014/main" id="{DAD21CA9-CD4A-4260-B1C0-2673F1B3DCC5}"/>
              </a:ext>
            </a:extLst>
          </p:cNvPr>
          <p:cNvSpPr txBox="1">
            <a:spLocks noChangeArrowheads="1"/>
          </p:cNvSpPr>
          <p:nvPr/>
        </p:nvSpPr>
        <p:spPr bwMode="auto">
          <a:xfrm>
            <a:off x="3688080" y="4397644"/>
            <a:ext cx="883920" cy="2819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Estabilzadores</a:t>
            </a:r>
            <a:endParaRPr lang="ja-JP" sz="1200" kern="100">
              <a:effectLst/>
              <a:latin typeface="ＭＳ ゴシック"/>
              <a:cs typeface="Times New Roman"/>
            </a:endParaRPr>
          </a:p>
        </p:txBody>
      </p:sp>
      <p:sp>
        <p:nvSpPr>
          <p:cNvPr id="15" name="テキスト ボックス 2">
            <a:extLst>
              <a:ext uri="{FF2B5EF4-FFF2-40B4-BE49-F238E27FC236}">
                <a16:creationId xmlns:a16="http://schemas.microsoft.com/office/drawing/2014/main" id="{55B65063-78A7-4769-BA93-1A1A03EE8526}"/>
              </a:ext>
            </a:extLst>
          </p:cNvPr>
          <p:cNvSpPr txBox="1">
            <a:spLocks noChangeArrowheads="1"/>
          </p:cNvSpPr>
          <p:nvPr/>
        </p:nvSpPr>
        <p:spPr bwMode="auto">
          <a:xfrm>
            <a:off x="4024533" y="2256671"/>
            <a:ext cx="1391529" cy="37656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spcAft>
                <a:spcPts val="0"/>
              </a:spcAft>
            </a:pPr>
            <a:r>
              <a:rPr lang="es-ES" sz="800" b="1" kern="100">
                <a:effectLst/>
                <a:latin typeface="Arial"/>
                <a:cs typeface="Times New Roman"/>
              </a:rPr>
              <a:t>Plataf</a:t>
            </a:r>
            <a:r>
              <a:rPr lang="es-ES" sz="800" b="1" kern="100">
                <a:latin typeface="Arial"/>
                <a:cs typeface="Times New Roman"/>
              </a:rPr>
              <a:t>orma de</a:t>
            </a:r>
            <a:r>
              <a:rPr lang="es-ES" sz="800" b="1" kern="100">
                <a:effectLst/>
                <a:latin typeface="Arial"/>
                <a:cs typeface="Times New Roman"/>
              </a:rPr>
              <a:t> trab</a:t>
            </a:r>
            <a:r>
              <a:rPr lang="es-ES" sz="800" b="1" kern="100">
                <a:latin typeface="Arial"/>
                <a:cs typeface="Times New Roman"/>
              </a:rPr>
              <a:t>ajo</a:t>
            </a:r>
            <a:endParaRPr lang="ja-JP" sz="1400" kern="100">
              <a:effectLst/>
              <a:latin typeface="ＭＳ ゴシック"/>
              <a:cs typeface="Times New Roman"/>
            </a:endParaRPr>
          </a:p>
        </p:txBody>
      </p:sp>
      <p:sp>
        <p:nvSpPr>
          <p:cNvPr id="16" name="テキスト ボックス 2">
            <a:extLst>
              <a:ext uri="{FF2B5EF4-FFF2-40B4-BE49-F238E27FC236}">
                <a16:creationId xmlns:a16="http://schemas.microsoft.com/office/drawing/2014/main" id="{05D9F9D9-B324-4EA8-A083-08F5A2C025D2}"/>
              </a:ext>
            </a:extLst>
          </p:cNvPr>
          <p:cNvSpPr txBox="1">
            <a:spLocks noChangeArrowheads="1"/>
          </p:cNvSpPr>
          <p:nvPr/>
        </p:nvSpPr>
        <p:spPr bwMode="auto">
          <a:xfrm>
            <a:off x="5901690" y="2959157"/>
            <a:ext cx="556260" cy="2819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b="1" kern="100">
                <a:effectLst/>
                <a:latin typeface="Arial"/>
                <a:cs typeface="Times New Roman"/>
              </a:rPr>
              <a:t>Mástil</a:t>
            </a:r>
            <a:endParaRPr lang="ja-JP" sz="1400" kern="100">
              <a:effectLst/>
              <a:latin typeface="ＭＳ ゴシック"/>
              <a:cs typeface="Times New Roman"/>
            </a:endParaRPr>
          </a:p>
        </p:txBody>
      </p:sp>
      <p:sp>
        <p:nvSpPr>
          <p:cNvPr id="17" name="テキスト ボックス 2">
            <a:extLst>
              <a:ext uri="{FF2B5EF4-FFF2-40B4-BE49-F238E27FC236}">
                <a16:creationId xmlns:a16="http://schemas.microsoft.com/office/drawing/2014/main" id="{5A46FEE1-9582-459E-85A4-5214E6A14576}"/>
              </a:ext>
            </a:extLst>
          </p:cNvPr>
          <p:cNvSpPr txBox="1">
            <a:spLocks noChangeArrowheads="1"/>
          </p:cNvSpPr>
          <p:nvPr/>
        </p:nvSpPr>
        <p:spPr bwMode="auto">
          <a:xfrm>
            <a:off x="3575538" y="4734103"/>
            <a:ext cx="1840524" cy="3002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b="1" kern="100">
                <a:effectLst/>
                <a:latin typeface="Arial"/>
                <a:cs typeface="Times New Roman"/>
              </a:rPr>
              <a:t>Fig. 1-24 Partes del VTE</a:t>
            </a:r>
            <a:endParaRPr lang="ja-JP" sz="1600" kern="100">
              <a:effectLst/>
              <a:latin typeface="ＭＳ ゴシック"/>
              <a:cs typeface="Times New Roman"/>
            </a:endParaRPr>
          </a:p>
        </p:txBody>
      </p:sp>
      <p:sp>
        <p:nvSpPr>
          <p:cNvPr id="18" name="テキスト ボックス 17">
            <a:extLst>
              <a:ext uri="{FF2B5EF4-FFF2-40B4-BE49-F238E27FC236}">
                <a16:creationId xmlns:a16="http://schemas.microsoft.com/office/drawing/2014/main" id="{B7904A25-5F60-4579-A0D6-452C9BC93C83}"/>
              </a:ext>
            </a:extLst>
          </p:cNvPr>
          <p:cNvSpPr txBox="1"/>
          <p:nvPr/>
        </p:nvSpPr>
        <p:spPr>
          <a:xfrm>
            <a:off x="4940078" y="6261914"/>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pág.14/Libro de texto pág.10</a:t>
            </a:r>
            <a:endParaRPr lang="ja-JP" altLang="en-US" sz="1200" dirty="0">
              <a:solidFill>
                <a:prstClr val="black"/>
              </a:solidFill>
            </a:endParaRPr>
          </a:p>
        </p:txBody>
      </p:sp>
      <p:sp>
        <p:nvSpPr>
          <p:cNvPr id="2" name="テキスト ボックス 1">
            <a:extLst>
              <a:ext uri="{FF2B5EF4-FFF2-40B4-BE49-F238E27FC236}">
                <a16:creationId xmlns:a16="http://schemas.microsoft.com/office/drawing/2014/main" id="{81CF3DDC-3609-DFFC-7D6D-1C38FB3EFE59}"/>
              </a:ext>
            </a:extLst>
          </p:cNvPr>
          <p:cNvSpPr txBox="1"/>
          <p:nvPr/>
        </p:nvSpPr>
        <p:spPr>
          <a:xfrm>
            <a:off x="2673531" y="1872343"/>
            <a:ext cx="391886" cy="369332"/>
          </a:xfrm>
          <a:prstGeom prst="rect">
            <a:avLst/>
          </a:prstGeom>
          <a:solidFill>
            <a:schemeClr val="bg1"/>
          </a:solidFill>
          <a:ln>
            <a:solidFill>
              <a:schemeClr val="bg1"/>
            </a:solidFill>
          </a:ln>
        </p:spPr>
        <p:txBody>
          <a:bodyPr wrap="square" rtlCol="0">
            <a:spAutoFit/>
          </a:bodyPr>
          <a:lstStyle/>
          <a:p>
            <a:endParaRPr kumimoji="1" lang="ja-JP" altLang="en-US" dirty="0"/>
          </a:p>
        </p:txBody>
      </p:sp>
      <p:sp>
        <p:nvSpPr>
          <p:cNvPr id="9" name="テキスト ボックス 2">
            <a:extLst>
              <a:ext uri="{FF2B5EF4-FFF2-40B4-BE49-F238E27FC236}">
                <a16:creationId xmlns:a16="http://schemas.microsoft.com/office/drawing/2014/main" id="{82F89918-2165-46EA-A810-93394DC5DBC2}"/>
              </a:ext>
            </a:extLst>
          </p:cNvPr>
          <p:cNvSpPr txBox="1">
            <a:spLocks noChangeArrowheads="1"/>
          </p:cNvSpPr>
          <p:nvPr/>
        </p:nvSpPr>
        <p:spPr bwMode="auto">
          <a:xfrm>
            <a:off x="2056855" y="1863236"/>
            <a:ext cx="1391529" cy="246622"/>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gn="r">
              <a:spcAft>
                <a:spcPts val="0"/>
              </a:spcAft>
            </a:pPr>
            <a:r>
              <a:rPr lang="es-ES" sz="800" b="1" kern="100" dirty="0">
                <a:effectLst/>
                <a:latin typeface="Arial"/>
                <a:cs typeface="Times New Roman"/>
              </a:rPr>
              <a:t>Plataf</a:t>
            </a:r>
            <a:r>
              <a:rPr lang="es-ES" sz="800" b="1" kern="100" dirty="0">
                <a:latin typeface="Arial"/>
                <a:cs typeface="Times New Roman"/>
              </a:rPr>
              <a:t>orma de</a:t>
            </a:r>
            <a:r>
              <a:rPr lang="es-ES" sz="800" b="1" kern="100" dirty="0">
                <a:effectLst/>
                <a:latin typeface="Arial"/>
                <a:cs typeface="Times New Roman"/>
              </a:rPr>
              <a:t> trab</a:t>
            </a:r>
            <a:r>
              <a:rPr lang="es-ES" sz="800" b="1" kern="100" dirty="0">
                <a:latin typeface="Arial"/>
                <a:cs typeface="Times New Roman"/>
              </a:rPr>
              <a:t>ajo</a:t>
            </a:r>
            <a:endParaRPr lang="ja-JP" sz="1400" kern="100" dirty="0">
              <a:effectLst/>
              <a:latin typeface="ＭＳ ゴシック"/>
              <a:cs typeface="Times New Roman"/>
            </a:endParaRPr>
          </a:p>
        </p:txBody>
      </p:sp>
    </p:spTree>
    <p:extLst>
      <p:ext uri="{BB962C8B-B14F-4D97-AF65-F5344CB8AC3E}">
        <p14:creationId xmlns:p14="http://schemas.microsoft.com/office/powerpoint/2010/main" val="252060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400" b="1">
                <a:latin typeface="Meiryo UI" panose="020B0604030504040204" pitchFamily="50" charset="-128"/>
                <a:ea typeface="Meiryo UI" panose="020B0604030504040204" pitchFamily="50" charset="-128"/>
              </a:rPr>
              <a:t>Terminología VTE</a:t>
            </a:r>
            <a:r>
              <a:rPr lang="ja-JP" altLang="en-US" sz="2400" b="1">
                <a:latin typeface="Meiryo UI" panose="020B0604030504040204" pitchFamily="50" charset="-128"/>
                <a:ea typeface="Meiryo UI" panose="020B0604030504040204" pitchFamily="50" charset="-128"/>
              </a:rPr>
              <a:t>（２）</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3"/>
            <a:ext cx="7886700" cy="408156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Es necesario comprender la terminología y los significados correctos VTE para así garantizar una correcta y segura operación de los mismos.</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es-ES" altLang="ja-JP" sz="1400" dirty="0" err="1">
                <a:solidFill>
                  <a:prstClr val="black"/>
                </a:solidFill>
                <a:latin typeface="Meiryo UI" panose="020B0604030504040204" pitchFamily="50" charset="-128"/>
                <a:ea typeface="Meiryo UI" panose="020B0604030504040204" pitchFamily="50" charset="-128"/>
              </a:rPr>
              <a:t>Plataf</a:t>
            </a:r>
            <a:r>
              <a:rPr lang="es-ES" altLang="ja-JP" sz="1400" dirty="0">
                <a:solidFill>
                  <a:prstClr val="black"/>
                </a:solidFill>
                <a:latin typeface="Meiryo UI" panose="020B0604030504040204" pitchFamily="50" charset="-128"/>
                <a:ea typeface="Meiryo UI" panose="020B0604030504040204" pitchFamily="50" charset="-128"/>
              </a:rPr>
              <a:t>. trabajo</a:t>
            </a: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a:t>
            </a:r>
            <a:r>
              <a:rPr lang="es-ES" altLang="ja-JP" sz="1400" dirty="0">
                <a:solidFill>
                  <a:prstClr val="black"/>
                </a:solidFill>
                <a:latin typeface="Meiryo UI" panose="020B0604030504040204" pitchFamily="50" charset="-128"/>
                <a:ea typeface="Meiryo UI" panose="020B0604030504040204" pitchFamily="50" charset="-128"/>
              </a:rPr>
              <a:t>Dispositivo donde se suben personas y se monta la carga.</a:t>
            </a:r>
            <a:endParaRPr lang="en-US" altLang="ja-JP" sz="14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es-ES" altLang="ja-JP" sz="1400" dirty="0">
                <a:solidFill>
                  <a:prstClr val="black"/>
                </a:solidFill>
                <a:latin typeface="Meiryo UI" panose="020B0604030504040204" pitchFamily="50" charset="-128"/>
                <a:ea typeface="Meiryo UI" panose="020B0604030504040204" pitchFamily="50" charset="-128"/>
              </a:rPr>
              <a:t>Disp. nivelador</a:t>
            </a: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a:t>
            </a:r>
            <a:r>
              <a:rPr lang="es-ES" altLang="ja-JP" sz="1400" dirty="0">
                <a:solidFill>
                  <a:prstClr val="black"/>
                </a:solidFill>
                <a:latin typeface="Meiryo UI" panose="020B0604030504040204" pitchFamily="50" charset="-128"/>
                <a:ea typeface="Meiryo UI" panose="020B0604030504040204" pitchFamily="50" charset="-128"/>
              </a:rPr>
              <a:t>Mantiene nivelada constantemente la plataforma de trabajo.</a:t>
            </a:r>
            <a:endParaRPr lang="en-US" altLang="ja-JP" sz="14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es-ES" altLang="ja-JP" sz="1400" dirty="0">
                <a:solidFill>
                  <a:prstClr val="black"/>
                </a:solidFill>
                <a:latin typeface="Meiryo UI" panose="020B0604030504040204" pitchFamily="50" charset="-128"/>
                <a:ea typeface="Meiryo UI" panose="020B0604030504040204" pitchFamily="50" charset="-128"/>
              </a:rPr>
              <a:t>Disp. control</a:t>
            </a: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a:t>
            </a:r>
            <a:r>
              <a:rPr lang="es-ES" altLang="ja-JP" sz="1400" dirty="0">
                <a:solidFill>
                  <a:prstClr val="black"/>
                </a:solidFill>
                <a:latin typeface="Meiryo UI" panose="020B0604030504040204" pitchFamily="50" charset="-128"/>
                <a:ea typeface="Meiryo UI" panose="020B0604030504040204" pitchFamily="50" charset="-128"/>
              </a:rPr>
              <a:t>Controla los dispositivos de trabajo, desplazamiento, etc.</a:t>
            </a:r>
            <a:endParaRPr lang="en-US" altLang="ja-JP" sz="14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es-ES" altLang="ja-JP" sz="1200" dirty="0">
                <a:solidFill>
                  <a:prstClr val="black"/>
                </a:solidFill>
                <a:latin typeface="Meiryo UI" panose="020B0604030504040204" pitchFamily="50" charset="-128"/>
                <a:ea typeface="Meiryo UI" panose="020B0604030504040204" pitchFamily="50" charset="-128"/>
              </a:rPr>
              <a:t>Disp</a:t>
            </a:r>
            <a:r>
              <a:rPr lang="es-ES" altLang="ja-JP" sz="1200" dirty="0">
                <a:latin typeface="Meiryo UI" panose="020B0604030504040204" pitchFamily="50" charset="-128"/>
                <a:ea typeface="Meiryo UI" panose="020B0604030504040204" pitchFamily="50" charset="-128"/>
              </a:rPr>
              <a:t>. brazo (pluma)</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es-ES" altLang="ja-JP" sz="1400" dirty="0">
                <a:latin typeface="Meiryo UI" panose="020B0604030504040204" pitchFamily="50" charset="-128"/>
                <a:ea typeface="Meiryo UI" panose="020B0604030504040204" pitchFamily="50" charset="-128"/>
              </a:rPr>
              <a:t>Sostiene la plataforma de trabajo, se extiende y refracta.</a:t>
            </a:r>
            <a:endParaRPr lang="en-US" altLang="ja-JP" sz="1400" dirty="0">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es-ES" altLang="ja-JP" sz="1400" dirty="0">
                <a:latin typeface="Meiryo UI" panose="020B0604030504040204" pitchFamily="50" charset="-128"/>
                <a:ea typeface="Meiryo UI" panose="020B0604030504040204" pitchFamily="50" charset="-128"/>
              </a:rPr>
              <a:t>Disp. giro</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es-ES" altLang="ja-JP" sz="1400" dirty="0">
                <a:latin typeface="Meiryo UI" panose="020B0604030504040204" pitchFamily="50" charset="-128"/>
                <a:ea typeface="Meiryo UI" panose="020B0604030504040204" pitchFamily="50" charset="-128"/>
              </a:rPr>
              <a:t>hace girar la plataforma de trabajo.</a:t>
            </a:r>
            <a:endParaRPr lang="en-US" altLang="ja-JP" sz="1400" dirty="0">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es-ES" altLang="ja-JP" sz="1200" dirty="0">
                <a:latin typeface="Meiryo UI" panose="020B0604030504040204" pitchFamily="50" charset="-128"/>
                <a:ea typeface="Meiryo UI" panose="020B0604030504040204" pitchFamily="50" charset="-128"/>
              </a:rPr>
              <a:t>Estabilizador</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r>
              <a:rPr lang="es-ES" altLang="ja-JP" sz="1200" dirty="0">
                <a:latin typeface="Meiryo UI" panose="020B0604030504040204" pitchFamily="50" charset="-128"/>
                <a:ea typeface="Meiryo UI" panose="020B0604030504040204" pitchFamily="50" charset="-128"/>
              </a:rPr>
              <a:t>A través de gatos, mantiene la estabilidad de la carrocería.</a:t>
            </a:r>
            <a:endParaRPr lang="en-US" altLang="ja-JP" sz="1200" dirty="0">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es-ES" altLang="ja-JP" sz="1200" dirty="0" err="1">
                <a:latin typeface="Meiryo UI" panose="020B0604030504040204" pitchFamily="50" charset="-128"/>
                <a:ea typeface="Meiryo UI" panose="020B0604030504040204" pitchFamily="50" charset="-128"/>
              </a:rPr>
              <a:t>Disp.asc</a:t>
            </a:r>
            <a:r>
              <a:rPr lang="es-ES" altLang="ja-JP" sz="1200" dirty="0">
                <a:latin typeface="Meiryo UI" panose="020B0604030504040204" pitchFamily="50" charset="-128"/>
                <a:ea typeface="Meiryo UI" panose="020B0604030504040204" pitchFamily="50" charset="-128"/>
              </a:rPr>
              <a:t>./desc. </a:t>
            </a:r>
            <a:r>
              <a:rPr lang="es-ES" altLang="ja-JP" sz="1200" dirty="0" err="1">
                <a:latin typeface="Meiryo UI" panose="020B0604030504040204" pitchFamily="50" charset="-128"/>
                <a:ea typeface="Meiryo UI" panose="020B0604030504040204" pitchFamily="50" charset="-128"/>
              </a:rPr>
              <a:t>Vert</a:t>
            </a:r>
            <a:r>
              <a:rPr lang="es-ES" altLang="ja-JP"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s-ES" altLang="ja-JP" sz="1400" dirty="0">
                <a:latin typeface="Meiryo UI" panose="020B0604030504040204" pitchFamily="50" charset="-128"/>
                <a:ea typeface="Meiryo UI" panose="020B0604030504040204" pitchFamily="50" charset="-128"/>
              </a:rPr>
              <a:t>Permite el </a:t>
            </a:r>
            <a:r>
              <a:rPr lang="es-ES" altLang="ja-JP" sz="1400" dirty="0" err="1">
                <a:latin typeface="Meiryo UI" panose="020B0604030504040204" pitchFamily="50" charset="-128"/>
                <a:ea typeface="Meiryo UI" panose="020B0604030504040204" pitchFamily="50" charset="-128"/>
              </a:rPr>
              <a:t>asc</a:t>
            </a:r>
            <a:r>
              <a:rPr lang="es-ES" altLang="ja-JP" sz="1400" dirty="0">
                <a:latin typeface="Meiryo UI" panose="020B0604030504040204" pitchFamily="50" charset="-128"/>
                <a:ea typeface="Meiryo UI" panose="020B0604030504040204" pitchFamily="50" charset="-128"/>
              </a:rPr>
              <a:t>./desc. vertical de la plataforma de trabajo.</a:t>
            </a:r>
            <a:endParaRPr lang="en-US" altLang="ja-JP" sz="1400" dirty="0">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es-ES" altLang="ja-JP" sz="1400" dirty="0" err="1">
                <a:latin typeface="Meiryo UI" panose="020B0604030504040204" pitchFamily="50" charset="-128"/>
                <a:ea typeface="Meiryo UI" panose="020B0604030504040204" pitchFamily="50" charset="-128"/>
              </a:rPr>
              <a:t>Capac</a:t>
            </a:r>
            <a:r>
              <a:rPr lang="es-ES" altLang="ja-JP" sz="1400" dirty="0">
                <a:latin typeface="Meiryo UI" panose="020B0604030504040204" pitchFamily="50" charset="-128"/>
                <a:ea typeface="Meiryo UI" panose="020B0604030504040204" pitchFamily="50" charset="-128"/>
              </a:rPr>
              <a:t>. carga</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es-ES" altLang="ja-JP" sz="1400" dirty="0">
                <a:latin typeface="Meiryo UI" panose="020B0604030504040204" pitchFamily="50" charset="-128"/>
                <a:ea typeface="Meiryo UI" panose="020B0604030504040204" pitchFamily="50" charset="-128"/>
              </a:rPr>
              <a:t>Capacidad de peso máxima que puede subirse(</a:t>
            </a:r>
            <a:r>
              <a:rPr lang="es-ES" altLang="ja-JP" sz="1400" dirty="0" err="1">
                <a:latin typeface="Meiryo UI" panose="020B0604030504040204" pitchFamily="50" charset="-128"/>
                <a:ea typeface="Meiryo UI" panose="020B0604030504040204" pitchFamily="50" charset="-128"/>
              </a:rPr>
              <a:t>pers</a:t>
            </a:r>
            <a:r>
              <a:rPr lang="es-ES" altLang="ja-JP" sz="1400" dirty="0">
                <a:latin typeface="Meiryo UI" panose="020B0604030504040204" pitchFamily="50" charset="-128"/>
                <a:ea typeface="Meiryo UI" panose="020B0604030504040204" pitchFamily="50" charset="-128"/>
              </a:rPr>
              <a:t>. y/o carga)</a:t>
            </a:r>
          </a:p>
          <a:p>
            <a:pPr marL="0" indent="0">
              <a:lnSpc>
                <a:spcPct val="110000"/>
              </a:lnSpc>
              <a:spcBef>
                <a:spcPts val="0"/>
              </a:spcBef>
              <a:buNone/>
              <a:tabLst>
                <a:tab pos="1882775" algn="l"/>
              </a:tabLst>
            </a:pPr>
            <a:r>
              <a:rPr lang="es-ES" altLang="ja-JP" sz="1400" dirty="0">
                <a:latin typeface="Meiryo UI" panose="020B0604030504040204" pitchFamily="50" charset="-128"/>
                <a:ea typeface="Meiryo UI" panose="020B0604030504040204" pitchFamily="50" charset="-128"/>
              </a:rPr>
              <a:t>                                  a la plataforma de trabajo.</a:t>
            </a:r>
            <a:endParaRPr lang="en-US" altLang="ja-JP" sz="1400" dirty="0">
              <a:latin typeface="Meiryo UI" panose="020B0604030504040204" pitchFamily="50" charset="-128"/>
              <a:ea typeface="Meiryo UI" panose="020B0604030504040204" pitchFamily="50" charset="-128"/>
            </a:endParaRPr>
          </a:p>
          <a:p>
            <a:pPr marL="0" indent="0">
              <a:lnSpc>
                <a:spcPct val="110000"/>
              </a:lnSpc>
              <a:spcBef>
                <a:spcPts val="0"/>
              </a:spcBef>
              <a:buNone/>
              <a:tabLst>
                <a:tab pos="1882775" algn="l"/>
              </a:tabLst>
            </a:pPr>
            <a:r>
              <a:rPr lang="en-US" altLang="ja-JP" sz="1400" dirty="0">
                <a:latin typeface="Meiryo UI" panose="020B0604030504040204" pitchFamily="50" charset="-128"/>
                <a:ea typeface="Meiryo UI" panose="020B0604030504040204" pitchFamily="50" charset="-128"/>
              </a:rPr>
              <a:t>                                 </a:t>
            </a:r>
            <a:r>
              <a:rPr lang="es-ES" altLang="ja-JP" sz="1400" dirty="0">
                <a:latin typeface="Meiryo UI" panose="020B0604030504040204" pitchFamily="50" charset="-128"/>
                <a:ea typeface="Meiryo UI" panose="020B0604030504040204" pitchFamily="50" charset="-128"/>
              </a:rPr>
              <a:t>*Si se sube a la plataforma de trabajo un peso que exceda esta</a:t>
            </a:r>
          </a:p>
          <a:p>
            <a:pPr marL="0" indent="0">
              <a:lnSpc>
                <a:spcPct val="110000"/>
              </a:lnSpc>
              <a:spcBef>
                <a:spcPts val="0"/>
              </a:spcBef>
              <a:buNone/>
              <a:tabLst>
                <a:tab pos="1882775" algn="l"/>
              </a:tabLst>
            </a:pPr>
            <a:r>
              <a:rPr lang="es-ES" altLang="ja-JP" sz="1400" dirty="0">
                <a:latin typeface="Meiryo UI" panose="020B0604030504040204" pitchFamily="50" charset="-128"/>
                <a:ea typeface="Meiryo UI" panose="020B0604030504040204" pitchFamily="50" charset="-128"/>
              </a:rPr>
              <a:t>                                   capacidad de carga, puede resultar en un accidente de </a:t>
            </a:r>
          </a:p>
          <a:p>
            <a:pPr marL="0" indent="0">
              <a:lnSpc>
                <a:spcPct val="110000"/>
              </a:lnSpc>
              <a:spcBef>
                <a:spcPts val="0"/>
              </a:spcBef>
              <a:buNone/>
              <a:tabLst>
                <a:tab pos="1882775" algn="l"/>
              </a:tabLst>
            </a:pPr>
            <a:r>
              <a:rPr lang="es-ES" altLang="ja-JP" sz="1400" dirty="0">
                <a:latin typeface="Meiryo UI" panose="020B0604030504040204" pitchFamily="50" charset="-128"/>
                <a:ea typeface="Meiryo UI" panose="020B0604030504040204" pitchFamily="50" charset="-128"/>
              </a:rPr>
              <a:t>                                   gravedad, etc.</a:t>
            </a:r>
            <a:endParaRPr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5A34FC57-567E-45DD-8859-E5EC8F1965CB}"/>
              </a:ext>
            </a:extLst>
          </p:cNvPr>
          <p:cNvSpPr txBox="1"/>
          <p:nvPr/>
        </p:nvSpPr>
        <p:spPr>
          <a:xfrm>
            <a:off x="4940078" y="6261914"/>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pág.14-20/Libro de texto pág.10-14</a:t>
            </a:r>
            <a:endParaRPr lang="ja-JP" altLang="en-US" sz="1200" dirty="0">
              <a:solidFill>
                <a:prstClr val="black"/>
              </a:solidFill>
            </a:endParaRPr>
          </a:p>
        </p:txBody>
      </p:sp>
    </p:spTree>
    <p:extLst>
      <p:ext uri="{BB962C8B-B14F-4D97-AF65-F5344CB8AC3E}">
        <p14:creationId xmlns:p14="http://schemas.microsoft.com/office/powerpoint/2010/main" val="195963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400" b="1">
                <a:latin typeface="Meiryo UI" panose="020B0604030504040204" pitchFamily="50" charset="-128"/>
                <a:ea typeface="Meiryo UI" panose="020B0604030504040204" pitchFamily="50" charset="-128"/>
              </a:rPr>
              <a:t>Terminología VTE</a:t>
            </a:r>
            <a:r>
              <a:rPr lang="ja-JP" altLang="es-ES" sz="2400" b="1">
                <a:latin typeface="Meiryo UI" panose="020B0604030504040204" pitchFamily="50" charset="-128"/>
                <a:ea typeface="Meiryo UI" panose="020B0604030504040204" pitchFamily="50" charset="-128"/>
              </a:rPr>
              <a:t>（</a:t>
            </a:r>
            <a:r>
              <a:rPr lang="es-ES" altLang="ja-JP" sz="2400" b="1">
                <a:latin typeface="Meiryo UI" panose="020B0604030504040204" pitchFamily="50" charset="-128"/>
                <a:ea typeface="Meiryo UI" panose="020B0604030504040204" pitchFamily="50" charset="-128"/>
              </a:rPr>
              <a:t>3</a:t>
            </a:r>
            <a:r>
              <a:rPr lang="ja-JP" altLang="es-ES" sz="2400" b="1">
                <a:latin typeface="Meiryo UI" panose="020B0604030504040204" pitchFamily="50" charset="-128"/>
                <a:ea typeface="Meiryo UI" panose="020B0604030504040204" pitchFamily="50" charset="-128"/>
              </a:rPr>
              <a:t>）</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14</a:t>
            </a:fld>
            <a:endParaRPr lang="ja-JP" altLang="en-US">
              <a:solidFill>
                <a:prstClr val="black">
                  <a:tint val="75000"/>
                </a:prstClr>
              </a:solidFill>
            </a:endParaRPr>
          </a:p>
        </p:txBody>
      </p:sp>
      <p:sp>
        <p:nvSpPr>
          <p:cNvPr id="11" name="コンテンツ プレースホルダー 4"/>
          <p:cNvSpPr txBox="1">
            <a:spLocks/>
          </p:cNvSpPr>
          <p:nvPr/>
        </p:nvSpPr>
        <p:spPr>
          <a:xfrm>
            <a:off x="628650" y="816488"/>
            <a:ext cx="7886700" cy="380034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s-ES_tradnl" altLang="ja-JP" sz="1600" dirty="0">
                <a:solidFill>
                  <a:prstClr val="black"/>
                </a:solidFill>
                <a:latin typeface="Meiryo UI" panose="020B0604030504040204" pitchFamily="50" charset="-128"/>
                <a:ea typeface="Meiryo UI" panose="020B0604030504040204" pitchFamily="50" charset="-128"/>
              </a:rPr>
              <a:t>Es necesario comprender la terminología y los significados correctos VTE para así garantizar una correcta y segura operación de los mismos.</a:t>
            </a:r>
          </a:p>
          <a:p>
            <a:pPr marL="342900" indent="-342900">
              <a:lnSpc>
                <a:spcPct val="110000"/>
              </a:lnSpc>
              <a:spcBef>
                <a:spcPts val="0"/>
              </a:spcBef>
              <a:buFont typeface="+mj-ea"/>
              <a:buAutoNum type="circleNumDbPlain" startAt="9"/>
              <a:tabLst>
                <a:tab pos="1882775" algn="l"/>
              </a:tabLst>
            </a:pPr>
            <a:r>
              <a:rPr lang="es-ES_tradnl" altLang="ja-JP" sz="1400" dirty="0">
                <a:solidFill>
                  <a:prstClr val="black"/>
                </a:solidFill>
                <a:latin typeface="Meiryo UI" panose="020B0604030504040204" pitchFamily="50" charset="-128"/>
                <a:ea typeface="Meiryo UI" panose="020B0604030504040204" pitchFamily="50" charset="-128"/>
              </a:rPr>
              <a:t>Altura de Plataf.	</a:t>
            </a:r>
            <a:r>
              <a:rPr lang="ja-JP" altLang="es-ES_tradnl" sz="1400" dirty="0">
                <a:solidFill>
                  <a:prstClr val="black"/>
                </a:solidFill>
                <a:latin typeface="Meiryo UI" panose="020B0604030504040204" pitchFamily="50" charset="-128"/>
                <a:ea typeface="Meiryo UI" panose="020B0604030504040204" pitchFamily="50" charset="-128"/>
              </a:rPr>
              <a:t>：</a:t>
            </a:r>
            <a:r>
              <a:rPr lang="es-ES_tradnl" altLang="ja-JP" sz="1400" dirty="0">
                <a:solidFill>
                  <a:prstClr val="black"/>
                </a:solidFill>
                <a:latin typeface="Meiryo UI" panose="020B0604030504040204" pitchFamily="50" charset="-128"/>
                <a:ea typeface="Meiryo UI" panose="020B0604030504040204" pitchFamily="50" charset="-128"/>
              </a:rPr>
              <a:t>Altura vertical máx. a la que se eleva la plataforma de </a:t>
            </a:r>
          </a:p>
          <a:p>
            <a:pPr marL="0" indent="0">
              <a:lnSpc>
                <a:spcPct val="110000"/>
              </a:lnSpc>
              <a:spcBef>
                <a:spcPts val="0"/>
              </a:spcBef>
              <a:buNone/>
              <a:tabLst>
                <a:tab pos="1882775" algn="l"/>
              </a:tabLst>
            </a:pPr>
            <a:r>
              <a:rPr lang="es-ES_tradnl" altLang="ja-JP" sz="1400" dirty="0">
                <a:solidFill>
                  <a:prstClr val="black"/>
                </a:solidFill>
                <a:latin typeface="Meiryo UI" panose="020B0604030504040204" pitchFamily="50" charset="-128"/>
                <a:ea typeface="Meiryo UI" panose="020B0604030504040204" pitchFamily="50" charset="-128"/>
              </a:rPr>
              <a:t>                                  trabajo  desde el suelo. </a:t>
            </a:r>
          </a:p>
          <a:p>
            <a:pPr marL="0" indent="0">
              <a:lnSpc>
                <a:spcPct val="110000"/>
              </a:lnSpc>
              <a:spcBef>
                <a:spcPts val="0"/>
              </a:spcBef>
              <a:buNone/>
              <a:tabLst>
                <a:tab pos="1882775" algn="l"/>
              </a:tabLst>
            </a:pPr>
            <a:r>
              <a:rPr lang="es-ES_tradnl" altLang="ja-JP" sz="1400" dirty="0">
                <a:solidFill>
                  <a:prstClr val="black"/>
                </a:solidFill>
                <a:latin typeface="游ゴシック" panose="020B0400000000000000" pitchFamily="50" charset="-128"/>
                <a:ea typeface="游ゴシック" panose="020B0400000000000000" pitchFamily="50" charset="-128"/>
              </a:rPr>
              <a:t>⑩ </a:t>
            </a:r>
            <a:r>
              <a:rPr lang="es-ES_tradnl" altLang="ja-JP" sz="1400" dirty="0">
                <a:solidFill>
                  <a:prstClr val="black"/>
                </a:solidFill>
                <a:latin typeface="Meiryo UI" panose="020B0604030504040204" pitchFamily="50" charset="-128"/>
                <a:ea typeface="Meiryo UI" panose="020B0604030504040204" pitchFamily="50" charset="-128"/>
              </a:rPr>
              <a:t>Altura desde </a:t>
            </a:r>
            <a:r>
              <a:rPr lang="es-ES_tradnl" altLang="ja-JP" sz="1400" dirty="0">
                <a:solidFill>
                  <a:srgbClr val="FF0000"/>
                </a:solidFill>
                <a:latin typeface="Meiryo UI" panose="020B0604030504040204" pitchFamily="50" charset="-128"/>
                <a:ea typeface="Meiryo UI" panose="020B0604030504040204" pitchFamily="50" charset="-128"/>
              </a:rPr>
              <a:t> </a:t>
            </a:r>
            <a:r>
              <a:rPr lang="es-ES_tradnl" altLang="ja-JP" sz="1400" dirty="0">
                <a:solidFill>
                  <a:prstClr val="black"/>
                </a:solidFill>
                <a:latin typeface="Meiryo UI" panose="020B0604030504040204" pitchFamily="50" charset="-128"/>
                <a:ea typeface="Meiryo UI" panose="020B0604030504040204" pitchFamily="50" charset="-128"/>
              </a:rPr>
              <a:t>suelo</a:t>
            </a:r>
            <a:r>
              <a:rPr lang="ja-JP" altLang="es-ES_tradnl" sz="1400" dirty="0">
                <a:solidFill>
                  <a:prstClr val="black"/>
                </a:solidFill>
                <a:latin typeface="Meiryo UI" panose="020B0604030504040204" pitchFamily="50" charset="-128"/>
                <a:ea typeface="Meiryo UI" panose="020B0604030504040204" pitchFamily="50" charset="-128"/>
              </a:rPr>
              <a:t>：</a:t>
            </a:r>
            <a:r>
              <a:rPr lang="es-ES_tradnl" altLang="ja-JP" sz="1400" dirty="0">
                <a:solidFill>
                  <a:prstClr val="black"/>
                </a:solidFill>
                <a:latin typeface="Meiryo UI" panose="020B0604030504040204" pitchFamily="50" charset="-128"/>
                <a:ea typeface="Meiryo UI" panose="020B0604030504040204" pitchFamily="50" charset="-128"/>
              </a:rPr>
              <a:t>Altura desde el suelo a la superficie de plataforma cuando esta</a:t>
            </a:r>
          </a:p>
          <a:p>
            <a:pPr marL="0" indent="0">
              <a:lnSpc>
                <a:spcPct val="110000"/>
              </a:lnSpc>
              <a:spcBef>
                <a:spcPts val="0"/>
              </a:spcBef>
              <a:buNone/>
              <a:tabLst>
                <a:tab pos="1882775" algn="l"/>
              </a:tabLst>
            </a:pPr>
            <a:r>
              <a:rPr lang="es-ES_tradnl" altLang="ja-JP" sz="1400" dirty="0">
                <a:solidFill>
                  <a:prstClr val="black"/>
                </a:solidFill>
                <a:latin typeface="Meiryo UI" panose="020B0604030504040204" pitchFamily="50" charset="-128"/>
                <a:ea typeface="Meiryo UI" panose="020B0604030504040204" pitchFamily="50" charset="-128"/>
              </a:rPr>
              <a:t>                                  se eleva a una altura cualquiera.</a:t>
            </a:r>
          </a:p>
          <a:p>
            <a:pPr marL="0" indent="0">
              <a:lnSpc>
                <a:spcPct val="110000"/>
              </a:lnSpc>
              <a:spcBef>
                <a:spcPts val="0"/>
              </a:spcBef>
              <a:buNone/>
              <a:tabLst>
                <a:tab pos="1882775" algn="l"/>
              </a:tabLst>
            </a:pPr>
            <a:r>
              <a:rPr lang="es-ES_tradnl" altLang="ja-JP" sz="1400" dirty="0">
                <a:solidFill>
                  <a:prstClr val="black"/>
                </a:solidFill>
                <a:latin typeface="游ゴシック" panose="020B0400000000000000" pitchFamily="50" charset="-128"/>
                <a:ea typeface="游ゴシック" panose="020B0400000000000000" pitchFamily="50" charset="-128"/>
              </a:rPr>
              <a:t>⑪ </a:t>
            </a:r>
            <a:r>
              <a:rPr lang="es-ES_tradnl" altLang="ja-JP" sz="1400" dirty="0">
                <a:solidFill>
                  <a:prstClr val="black"/>
                </a:solidFill>
                <a:latin typeface="Arial" panose="020B0604020202020204" pitchFamily="34" charset="0"/>
                <a:ea typeface="游ゴシック" panose="020B0400000000000000" pitchFamily="50" charset="-128"/>
                <a:cs typeface="Arial" panose="020B0604020202020204" pitchFamily="34" charset="0"/>
              </a:rPr>
              <a:t>Radio operacional</a:t>
            </a:r>
            <a:r>
              <a:rPr lang="es-ES_tradnl"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s-ES_tradnl" sz="1400" dirty="0">
                <a:solidFill>
                  <a:prstClr val="black"/>
                </a:solidFill>
                <a:latin typeface="Meiryo UI" panose="020B0604030504040204" pitchFamily="50" charset="-128"/>
                <a:ea typeface="Meiryo UI" panose="020B0604030504040204" pitchFamily="50" charset="-128"/>
              </a:rPr>
              <a:t>：</a:t>
            </a:r>
            <a:r>
              <a:rPr lang="es-ES_tradnl" altLang="ja-JP" sz="1400" dirty="0">
                <a:solidFill>
                  <a:prstClr val="black"/>
                </a:solidFill>
                <a:latin typeface="Meiryo UI" panose="020B0604030504040204" pitchFamily="50" charset="-128"/>
                <a:ea typeface="Meiryo UI" panose="020B0604030504040204" pitchFamily="50" charset="-128"/>
              </a:rPr>
              <a:t>Distancia horizontal desde el centro de giro hasta el extremo de</a:t>
            </a:r>
          </a:p>
          <a:p>
            <a:pPr marL="0" indent="0">
              <a:lnSpc>
                <a:spcPct val="110000"/>
              </a:lnSpc>
              <a:spcBef>
                <a:spcPts val="0"/>
              </a:spcBef>
              <a:buNone/>
              <a:tabLst>
                <a:tab pos="1882775" algn="l"/>
              </a:tabLst>
            </a:pPr>
            <a:r>
              <a:rPr lang="es-ES_tradnl" altLang="ja-JP" sz="1400" dirty="0">
                <a:solidFill>
                  <a:prstClr val="black"/>
                </a:solidFill>
                <a:latin typeface="Meiryo UI" panose="020B0604030504040204" pitchFamily="50" charset="-128"/>
                <a:ea typeface="Meiryo UI" panose="020B0604030504040204" pitchFamily="50" charset="-128"/>
              </a:rPr>
              <a:t>                                  acción de la superficie de la plataforma de trabajo.</a:t>
            </a:r>
          </a:p>
          <a:p>
            <a:pPr marL="0" indent="0">
              <a:lnSpc>
                <a:spcPct val="110000"/>
              </a:lnSpc>
              <a:spcBef>
                <a:spcPts val="0"/>
              </a:spcBef>
              <a:buNone/>
              <a:tabLst>
                <a:tab pos="1882775" algn="l"/>
              </a:tabLst>
            </a:pPr>
            <a:r>
              <a:rPr lang="es-ES_tradnl" altLang="ja-JP" sz="1400" dirty="0">
                <a:solidFill>
                  <a:prstClr val="black"/>
                </a:solidFill>
                <a:latin typeface="Meiryo UI" panose="020B0604030504040204" pitchFamily="50" charset="-128"/>
                <a:ea typeface="Meiryo UI" panose="020B0604030504040204" pitchFamily="50" charset="-128"/>
              </a:rPr>
              <a:t>⑫ Diagrama de alcance de trabajo: </a:t>
            </a:r>
            <a:r>
              <a:rPr lang="es-ES_tradnl" altLang="ja-JP" sz="1400" dirty="0">
                <a:latin typeface="Meiryo UI" panose="020B0604030504040204" pitchFamily="50" charset="-128"/>
                <a:ea typeface="Meiryo UI" panose="020B0604030504040204" pitchFamily="50" charset="-128"/>
              </a:rPr>
              <a:t>Indica la zona de operación segura del VTE.</a:t>
            </a:r>
          </a:p>
          <a:p>
            <a:pPr marL="0" indent="0">
              <a:lnSpc>
                <a:spcPct val="110000"/>
              </a:lnSpc>
              <a:spcBef>
                <a:spcPts val="0"/>
              </a:spcBef>
              <a:buNone/>
              <a:tabLst>
                <a:tab pos="1882775" algn="l"/>
              </a:tabLst>
            </a:pPr>
            <a:r>
              <a:rPr lang="es-ES_tradnl" altLang="ja-JP" sz="1400" dirty="0">
                <a:latin typeface="Meiryo UI" panose="020B0604030504040204" pitchFamily="50" charset="-128"/>
                <a:ea typeface="Meiryo UI" panose="020B0604030504040204" pitchFamily="50" charset="-128"/>
              </a:rPr>
              <a:t> El rango de trabajo varía en función del capacidad (capacidad de carga de elevación, longitud del brazo (pluma) (pluma), radio de trabajo, extensión del estabilizador</a:t>
            </a:r>
            <a:r>
              <a:rPr lang="es-ES_tradnl" altLang="ja-JP" sz="1400" dirty="0">
                <a:solidFill>
                  <a:prstClr val="black"/>
                </a:solidFill>
                <a:latin typeface="Meiryo UI" panose="020B0604030504040204" pitchFamily="50" charset="-128"/>
                <a:ea typeface="Meiryo UI" panose="020B0604030504040204" pitchFamily="50" charset="-128"/>
              </a:rPr>
              <a:t>, etc.)</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970901" y="3668202"/>
            <a:ext cx="1996113" cy="2537016"/>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3423138" y="3605876"/>
            <a:ext cx="1684360" cy="2537016"/>
          </a:xfrm>
          <a:prstGeom prst="rect">
            <a:avLst/>
          </a:prstGeom>
          <a:noFill/>
          <a:ln>
            <a:solidFill>
              <a:schemeClr val="tx1"/>
            </a:solidFill>
          </a:ln>
        </p:spPr>
      </p:pic>
      <p:pic>
        <p:nvPicPr>
          <p:cNvPr id="2" name="図 1"/>
          <p:cNvPicPr>
            <a:picLocks noChangeAspect="1"/>
          </p:cNvPicPr>
          <p:nvPr/>
        </p:nvPicPr>
        <p:blipFill>
          <a:blip r:embed="rId5"/>
          <a:stretch>
            <a:fillRect/>
          </a:stretch>
        </p:blipFill>
        <p:spPr>
          <a:xfrm>
            <a:off x="5337868" y="3605876"/>
            <a:ext cx="2781414" cy="2110864"/>
          </a:xfrm>
          <a:prstGeom prst="rect">
            <a:avLst/>
          </a:prstGeom>
          <a:ln>
            <a:solidFill>
              <a:schemeClr val="tx1"/>
            </a:solidFill>
          </a:ln>
        </p:spPr>
      </p:pic>
      <p:sp>
        <p:nvSpPr>
          <p:cNvPr id="9" name="テキスト ボックス 2">
            <a:extLst>
              <a:ext uri="{FF2B5EF4-FFF2-40B4-BE49-F238E27FC236}">
                <a16:creationId xmlns:a16="http://schemas.microsoft.com/office/drawing/2014/main" id="{B9A97F70-3363-4C20-A85C-C9D47462C298}"/>
              </a:ext>
            </a:extLst>
          </p:cNvPr>
          <p:cNvSpPr txBox="1">
            <a:spLocks noChangeArrowheads="1"/>
          </p:cNvSpPr>
          <p:nvPr/>
        </p:nvSpPr>
        <p:spPr bwMode="auto">
          <a:xfrm>
            <a:off x="5663872" y="5508625"/>
            <a:ext cx="2225040" cy="19870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b="1" kern="100">
                <a:effectLst/>
                <a:latin typeface="Arial"/>
                <a:cs typeface="Times New Roman"/>
              </a:rPr>
              <a:t>Fig.1-38 Radio operacional Del VTE</a:t>
            </a:r>
            <a:endParaRPr lang="ja-JP" sz="1200" kern="100">
              <a:effectLst/>
              <a:latin typeface="ＭＳ ゴシック"/>
              <a:cs typeface="Times New Roman"/>
            </a:endParaRPr>
          </a:p>
        </p:txBody>
      </p:sp>
      <p:sp>
        <p:nvSpPr>
          <p:cNvPr id="10" name="テキスト ボックス 2">
            <a:extLst>
              <a:ext uri="{FF2B5EF4-FFF2-40B4-BE49-F238E27FC236}">
                <a16:creationId xmlns:a16="http://schemas.microsoft.com/office/drawing/2014/main" id="{648CB428-570C-400A-B2B4-173D202B3607}"/>
              </a:ext>
            </a:extLst>
          </p:cNvPr>
          <p:cNvSpPr txBox="1">
            <a:spLocks noChangeArrowheads="1"/>
          </p:cNvSpPr>
          <p:nvPr/>
        </p:nvSpPr>
        <p:spPr bwMode="auto">
          <a:xfrm>
            <a:off x="5824025" y="5276559"/>
            <a:ext cx="103632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600" b="1" kern="100">
                <a:effectLst/>
                <a:latin typeface="Arial"/>
                <a:cs typeface="Times New Roman"/>
              </a:rPr>
              <a:t>Radio operacional</a:t>
            </a:r>
            <a:endParaRPr lang="ja-JP" sz="1200" kern="100">
              <a:effectLst/>
              <a:latin typeface="ＭＳ ゴシック"/>
              <a:cs typeface="Times New Roman"/>
            </a:endParaRPr>
          </a:p>
        </p:txBody>
      </p:sp>
      <p:sp>
        <p:nvSpPr>
          <p:cNvPr id="12" name="テキスト ボックス 2">
            <a:extLst>
              <a:ext uri="{FF2B5EF4-FFF2-40B4-BE49-F238E27FC236}">
                <a16:creationId xmlns:a16="http://schemas.microsoft.com/office/drawing/2014/main" id="{A03AF083-EFE4-4359-B6BB-43FB6AAC899D}"/>
              </a:ext>
            </a:extLst>
          </p:cNvPr>
          <p:cNvSpPr txBox="1">
            <a:spLocks noChangeArrowheads="1"/>
          </p:cNvSpPr>
          <p:nvPr/>
        </p:nvSpPr>
        <p:spPr bwMode="auto">
          <a:xfrm>
            <a:off x="6860345" y="4650059"/>
            <a:ext cx="1798320" cy="2743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b="1" kern="100">
                <a:effectLst/>
                <a:latin typeface="Arial"/>
                <a:cs typeface="Times New Roman"/>
              </a:rPr>
              <a:t>P.extensión estabilizador máx.</a:t>
            </a:r>
            <a:endParaRPr lang="ja-JP" sz="1200" kern="100">
              <a:effectLst/>
              <a:latin typeface="ＭＳ ゴシック"/>
              <a:cs typeface="Times New Roman"/>
            </a:endParaRPr>
          </a:p>
        </p:txBody>
      </p:sp>
      <p:sp>
        <p:nvSpPr>
          <p:cNvPr id="13" name="テキスト ボックス 2">
            <a:extLst>
              <a:ext uri="{FF2B5EF4-FFF2-40B4-BE49-F238E27FC236}">
                <a16:creationId xmlns:a16="http://schemas.microsoft.com/office/drawing/2014/main" id="{C64A7F13-1B5B-4274-9BD2-B60A8AFFEAC5}"/>
              </a:ext>
            </a:extLst>
          </p:cNvPr>
          <p:cNvSpPr txBox="1">
            <a:spLocks noChangeArrowheads="1"/>
          </p:cNvSpPr>
          <p:nvPr/>
        </p:nvSpPr>
        <p:spPr bwMode="auto">
          <a:xfrm>
            <a:off x="6677465" y="4092518"/>
            <a:ext cx="1981200" cy="17468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b="1" kern="100" err="1">
                <a:effectLst/>
                <a:latin typeface="Arial"/>
                <a:cs typeface="Times New Roman"/>
              </a:rPr>
              <a:t>P.extensión</a:t>
            </a:r>
            <a:r>
              <a:rPr lang="es-ES" sz="800" b="1" kern="100">
                <a:effectLst/>
                <a:latin typeface="Arial"/>
                <a:cs typeface="Times New Roman"/>
              </a:rPr>
              <a:t> estabilizador </a:t>
            </a:r>
            <a:r>
              <a:rPr lang="es-ES" sz="800" b="1" kern="100" err="1">
                <a:effectLst/>
                <a:latin typeface="Arial"/>
                <a:cs typeface="Times New Roman"/>
              </a:rPr>
              <a:t>med</a:t>
            </a:r>
            <a:r>
              <a:rPr lang="es-ES" sz="800" b="1" kern="100">
                <a:effectLst/>
                <a:latin typeface="Arial"/>
                <a:cs typeface="Times New Roman"/>
              </a:rPr>
              <a:t>.(1)</a:t>
            </a:r>
            <a:endParaRPr lang="ja-JP" sz="1200" kern="100">
              <a:effectLst/>
              <a:latin typeface="ＭＳ ゴシック"/>
              <a:cs typeface="Times New Roman"/>
            </a:endParaRPr>
          </a:p>
        </p:txBody>
      </p:sp>
      <p:sp>
        <p:nvSpPr>
          <p:cNvPr id="14" name="テキスト ボックス 2">
            <a:extLst>
              <a:ext uri="{FF2B5EF4-FFF2-40B4-BE49-F238E27FC236}">
                <a16:creationId xmlns:a16="http://schemas.microsoft.com/office/drawing/2014/main" id="{A59E7FD0-8CEB-4CAF-BD6C-C5FE6D48E952}"/>
              </a:ext>
            </a:extLst>
          </p:cNvPr>
          <p:cNvSpPr txBox="1">
            <a:spLocks noChangeArrowheads="1"/>
          </p:cNvSpPr>
          <p:nvPr/>
        </p:nvSpPr>
        <p:spPr bwMode="auto">
          <a:xfrm>
            <a:off x="6728575" y="4299656"/>
            <a:ext cx="1981200" cy="24794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b="1" kern="100" err="1">
                <a:effectLst/>
                <a:latin typeface="Arial"/>
                <a:cs typeface="Times New Roman"/>
              </a:rPr>
              <a:t>P.extensión</a:t>
            </a:r>
            <a:r>
              <a:rPr lang="es-ES" sz="800" b="1" kern="100">
                <a:effectLst/>
                <a:latin typeface="Arial"/>
                <a:cs typeface="Times New Roman"/>
              </a:rPr>
              <a:t> estabilizador </a:t>
            </a:r>
            <a:r>
              <a:rPr lang="es-ES" sz="800" b="1" kern="100" err="1">
                <a:effectLst/>
                <a:latin typeface="Arial"/>
                <a:cs typeface="Times New Roman"/>
              </a:rPr>
              <a:t>med</a:t>
            </a:r>
            <a:r>
              <a:rPr lang="es-ES" sz="800" b="1" kern="100">
                <a:effectLst/>
                <a:latin typeface="Arial"/>
                <a:cs typeface="Times New Roman"/>
              </a:rPr>
              <a:t>.(2)</a:t>
            </a:r>
            <a:endParaRPr lang="ja-JP" sz="1200" kern="100">
              <a:effectLst/>
              <a:latin typeface="ＭＳ ゴシック"/>
              <a:cs typeface="Times New Roman"/>
            </a:endParaRPr>
          </a:p>
        </p:txBody>
      </p:sp>
      <p:sp>
        <p:nvSpPr>
          <p:cNvPr id="15" name="テキスト ボックス 2">
            <a:extLst>
              <a:ext uri="{FF2B5EF4-FFF2-40B4-BE49-F238E27FC236}">
                <a16:creationId xmlns:a16="http://schemas.microsoft.com/office/drawing/2014/main" id="{1831CDEF-A406-4A69-8FD0-DB5F53FA1469}"/>
              </a:ext>
            </a:extLst>
          </p:cNvPr>
          <p:cNvSpPr txBox="1">
            <a:spLocks noChangeArrowheads="1"/>
          </p:cNvSpPr>
          <p:nvPr/>
        </p:nvSpPr>
        <p:spPr bwMode="auto">
          <a:xfrm>
            <a:off x="6372342" y="3935859"/>
            <a:ext cx="1798320" cy="16201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b="1" kern="100" err="1">
                <a:effectLst/>
                <a:latin typeface="Arial"/>
                <a:cs typeface="Times New Roman"/>
              </a:rPr>
              <a:t>P.extensión</a:t>
            </a:r>
            <a:r>
              <a:rPr lang="es-ES" sz="800" b="1" kern="100">
                <a:effectLst/>
                <a:latin typeface="Arial"/>
                <a:cs typeface="Times New Roman"/>
              </a:rPr>
              <a:t> estabilizador mín.</a:t>
            </a:r>
            <a:endParaRPr lang="ja-JP" sz="1200" kern="100">
              <a:effectLst/>
              <a:latin typeface="ＭＳ ゴシック"/>
              <a:cs typeface="Times New Roman"/>
            </a:endParaRPr>
          </a:p>
        </p:txBody>
      </p:sp>
      <p:sp>
        <p:nvSpPr>
          <p:cNvPr id="16" name="テキスト ボックス 2">
            <a:extLst>
              <a:ext uri="{FF2B5EF4-FFF2-40B4-BE49-F238E27FC236}">
                <a16:creationId xmlns:a16="http://schemas.microsoft.com/office/drawing/2014/main" id="{49E75AB2-CAC4-4E9C-AEBF-4D238F35609C}"/>
              </a:ext>
            </a:extLst>
          </p:cNvPr>
          <p:cNvSpPr txBox="1">
            <a:spLocks noChangeArrowheads="1"/>
          </p:cNvSpPr>
          <p:nvPr/>
        </p:nvSpPr>
        <p:spPr bwMode="auto">
          <a:xfrm>
            <a:off x="6060245" y="3738856"/>
            <a:ext cx="1607820" cy="20561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b="1" kern="100">
                <a:effectLst/>
                <a:latin typeface="Arial"/>
                <a:cs typeface="Times New Roman"/>
              </a:rPr>
              <a:t>Peso de carga 200kg</a:t>
            </a:r>
            <a:endParaRPr lang="ja-JP" sz="1200" kern="100">
              <a:effectLst/>
              <a:latin typeface="ＭＳ ゴシック"/>
              <a:cs typeface="Times New Roman"/>
            </a:endParaRPr>
          </a:p>
        </p:txBody>
      </p:sp>
      <p:sp>
        <p:nvSpPr>
          <p:cNvPr id="17" name="テキスト ボックス 2">
            <a:extLst>
              <a:ext uri="{FF2B5EF4-FFF2-40B4-BE49-F238E27FC236}">
                <a16:creationId xmlns:a16="http://schemas.microsoft.com/office/drawing/2014/main" id="{6752C7A3-F524-4CBD-9B1C-DC540EC63942}"/>
              </a:ext>
            </a:extLst>
          </p:cNvPr>
          <p:cNvSpPr txBox="1">
            <a:spLocks noChangeArrowheads="1"/>
          </p:cNvSpPr>
          <p:nvPr/>
        </p:nvSpPr>
        <p:spPr bwMode="auto">
          <a:xfrm>
            <a:off x="4139995" y="5530850"/>
            <a:ext cx="745198" cy="2543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500" b="1" kern="100">
                <a:effectLst/>
                <a:latin typeface="Arial"/>
                <a:cs typeface="Times New Roman"/>
              </a:rPr>
              <a:t>Radio </a:t>
            </a:r>
            <a:r>
              <a:rPr lang="es-ES" sz="600" b="1" kern="100">
                <a:effectLst/>
                <a:latin typeface="Arial"/>
                <a:cs typeface="Times New Roman"/>
              </a:rPr>
              <a:t>operacional</a:t>
            </a:r>
            <a:endParaRPr lang="ja-JP" sz="1200" kern="100">
              <a:effectLst/>
              <a:latin typeface="ＭＳ ゴシック"/>
              <a:cs typeface="Times New Roman"/>
            </a:endParaRPr>
          </a:p>
        </p:txBody>
      </p:sp>
      <p:sp>
        <p:nvSpPr>
          <p:cNvPr id="18" name="テキスト ボックス 2">
            <a:extLst>
              <a:ext uri="{FF2B5EF4-FFF2-40B4-BE49-F238E27FC236}">
                <a16:creationId xmlns:a16="http://schemas.microsoft.com/office/drawing/2014/main" id="{7BBD3A7A-FD82-4583-B151-B116D3F97B44}"/>
              </a:ext>
            </a:extLst>
          </p:cNvPr>
          <p:cNvSpPr txBox="1">
            <a:spLocks noChangeArrowheads="1"/>
          </p:cNvSpPr>
          <p:nvPr/>
        </p:nvSpPr>
        <p:spPr bwMode="auto">
          <a:xfrm>
            <a:off x="3506398" y="5829282"/>
            <a:ext cx="1415995" cy="2543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Fig.1-37 Radio </a:t>
            </a:r>
            <a:r>
              <a:rPr lang="es-ES" sz="800" b="1" kern="100">
                <a:effectLst/>
                <a:latin typeface="Arial"/>
                <a:cs typeface="Times New Roman"/>
              </a:rPr>
              <a:t>operacional</a:t>
            </a:r>
            <a:endParaRPr lang="ja-JP" sz="1200" kern="100">
              <a:effectLst/>
              <a:latin typeface="ＭＳ ゴシック"/>
              <a:cs typeface="Times New Roman"/>
            </a:endParaRPr>
          </a:p>
        </p:txBody>
      </p:sp>
      <p:sp>
        <p:nvSpPr>
          <p:cNvPr id="19" name="テキスト ボックス 2">
            <a:extLst>
              <a:ext uri="{FF2B5EF4-FFF2-40B4-BE49-F238E27FC236}">
                <a16:creationId xmlns:a16="http://schemas.microsoft.com/office/drawing/2014/main" id="{CC07BEBA-D112-4F3D-8E27-A58B4A6181F2}"/>
              </a:ext>
            </a:extLst>
          </p:cNvPr>
          <p:cNvSpPr txBox="1">
            <a:spLocks noChangeArrowheads="1"/>
          </p:cNvSpPr>
          <p:nvPr/>
        </p:nvSpPr>
        <p:spPr bwMode="auto">
          <a:xfrm>
            <a:off x="1223128" y="5887372"/>
            <a:ext cx="1605533" cy="255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Fig.1-36 altura de plataf. Trab.</a:t>
            </a:r>
            <a:endParaRPr lang="ja-JP" sz="1200" kern="100">
              <a:effectLst/>
              <a:latin typeface="ＭＳ ゴシック"/>
              <a:cs typeface="Times New Roman"/>
            </a:endParaRPr>
          </a:p>
        </p:txBody>
      </p:sp>
      <p:sp>
        <p:nvSpPr>
          <p:cNvPr id="20" name="テキスト ボックス 2">
            <a:extLst>
              <a:ext uri="{FF2B5EF4-FFF2-40B4-BE49-F238E27FC236}">
                <a16:creationId xmlns:a16="http://schemas.microsoft.com/office/drawing/2014/main" id="{33E420F2-6A90-4927-BFDA-F59CA3F4856B}"/>
              </a:ext>
            </a:extLst>
          </p:cNvPr>
          <p:cNvSpPr txBox="1">
            <a:spLocks noChangeArrowheads="1"/>
          </p:cNvSpPr>
          <p:nvPr/>
        </p:nvSpPr>
        <p:spPr bwMode="auto">
          <a:xfrm>
            <a:off x="2532184" y="4270559"/>
            <a:ext cx="237861" cy="112205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b="1" kern="100">
                <a:effectLst/>
                <a:latin typeface="Arial"/>
                <a:cs typeface="Times New Roman"/>
              </a:rPr>
              <a:t>Altu</a:t>
            </a:r>
            <a:r>
              <a:rPr lang="es-ES" sz="1000" b="1" kern="100">
                <a:effectLst/>
                <a:latin typeface="Arial"/>
                <a:cs typeface="Times New Roman"/>
              </a:rPr>
              <a:t>ra</a:t>
            </a:r>
            <a:endParaRPr lang="ja-JP" kern="100">
              <a:effectLst/>
              <a:latin typeface="ＭＳ ゴシック"/>
              <a:cs typeface="Times New Roman"/>
            </a:endParaRPr>
          </a:p>
        </p:txBody>
      </p:sp>
      <p:sp>
        <p:nvSpPr>
          <p:cNvPr id="21" name="テキスト ボックス 20">
            <a:extLst>
              <a:ext uri="{FF2B5EF4-FFF2-40B4-BE49-F238E27FC236}">
                <a16:creationId xmlns:a16="http://schemas.microsoft.com/office/drawing/2014/main" id="{89F95982-B0EE-461E-9953-E1A6442101D2}"/>
              </a:ext>
            </a:extLst>
          </p:cNvPr>
          <p:cNvSpPr txBox="1"/>
          <p:nvPr/>
        </p:nvSpPr>
        <p:spPr>
          <a:xfrm>
            <a:off x="4922393" y="6261914"/>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pág.20-21/Libro de texto pág.15-16</a:t>
            </a:r>
            <a:endParaRPr lang="ja-JP" altLang="en-US" sz="1200" dirty="0">
              <a:solidFill>
                <a:prstClr val="black"/>
              </a:solidFill>
            </a:endParaRPr>
          </a:p>
        </p:txBody>
      </p:sp>
    </p:spTree>
    <p:extLst>
      <p:ext uri="{BB962C8B-B14F-4D97-AF65-F5344CB8AC3E}">
        <p14:creationId xmlns:p14="http://schemas.microsoft.com/office/powerpoint/2010/main" val="94855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3"/>
            <a:ext cx="7772400" cy="1383604"/>
          </a:xfrm>
        </p:spPr>
        <p:txBody>
          <a:bodyPr>
            <a:normAutofit/>
          </a:bodyPr>
          <a:lstStyle/>
          <a:p>
            <a:r>
              <a:rPr lang="es-ES" sz="2400" b="1" kern="100" dirty="0">
                <a:effectLst/>
                <a:latin typeface="Arial" panose="020B0604020202020204" pitchFamily="34" charset="0"/>
                <a:ea typeface="ＭＳ ゴシック" panose="020B0609070205080204" pitchFamily="49" charset="-128"/>
                <a:cs typeface="Times New Roman" panose="02020603050405020304" pitchFamily="18" charset="0"/>
              </a:rPr>
              <a:t>Capítulo 2 Estructura y manejo de dispositivos de trabajo para los VTE</a:t>
            </a:r>
            <a:br>
              <a:rPr 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endParaRPr kumimoji="1" lang="ja-JP" altLang="en-US" sz="4000" dirty="0">
              <a:latin typeface="+mn-ea"/>
              <a:ea typeface="+mn-ea"/>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15</a:t>
            </a:fld>
            <a:endParaRPr lang="ja-JP" altLang="en-US">
              <a:solidFill>
                <a:prstClr val="black">
                  <a:tint val="75000"/>
                </a:prstClr>
              </a:solidFill>
            </a:endParaRPr>
          </a:p>
        </p:txBody>
      </p:sp>
    </p:spTree>
    <p:extLst>
      <p:ext uri="{BB962C8B-B14F-4D97-AF65-F5344CB8AC3E}">
        <p14:creationId xmlns:p14="http://schemas.microsoft.com/office/powerpoint/2010/main" val="156697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49" y="365126"/>
            <a:ext cx="8234693" cy="385269"/>
          </a:xfrm>
          <a:ln>
            <a:solidFill>
              <a:schemeClr val="tx1"/>
            </a:solidFill>
          </a:ln>
        </p:spPr>
        <p:txBody>
          <a:bodyPr>
            <a:noAutofit/>
          </a:bodyPr>
          <a:lstStyle/>
          <a:p>
            <a:r>
              <a:rPr kumimoji="1" lang="es-ES" altLang="ja-JP" sz="2000" b="1" dirty="0">
                <a:latin typeface="Meiryo UI" panose="020B0604030504040204" pitchFamily="50" charset="-128"/>
                <a:ea typeface="Meiryo UI" panose="020B0604030504040204" pitchFamily="50" charset="-128"/>
              </a:rPr>
              <a:t>Dispositivos de trabajo para los VTE tipo brazo (pluma) (1)</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16</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4"/>
            <a:ext cx="7886700" cy="233482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s-ES" altLang="ja-JP" sz="1800" dirty="0">
                <a:latin typeface="Meiryo UI" panose="020B0604030504040204" pitchFamily="50" charset="-128"/>
                <a:ea typeface="Meiryo UI" panose="020B0604030504040204" pitchFamily="50" charset="-128"/>
              </a:rPr>
              <a:t>Existen tres tipos de VTE tipo brazo (pluma), en función del </a:t>
            </a:r>
            <a:r>
              <a:rPr lang="es-ES" altLang="ja-JP" sz="1800" b="1" u="sng" dirty="0">
                <a:latin typeface="Meiryo UI" panose="020B0604030504040204" pitchFamily="50" charset="-128"/>
                <a:ea typeface="Meiryo UI" panose="020B0604030504040204" pitchFamily="50" charset="-128"/>
              </a:rPr>
              <a:t>estructura del mismo: Telescópico, refractario y mixto</a:t>
            </a:r>
            <a:r>
              <a:rPr lang="es-ES" altLang="ja-JP" sz="1800" dirty="0">
                <a:latin typeface="Meiryo UI" panose="020B0604030504040204" pitchFamily="50" charset="-128"/>
                <a:ea typeface="Meiryo UI" panose="020B0604030504040204" pitchFamily="50" charset="-128"/>
              </a:rPr>
              <a:t>.</a:t>
            </a:r>
          </a:p>
          <a:p>
            <a:pPr marL="0" indent="0">
              <a:lnSpc>
                <a:spcPct val="110000"/>
              </a:lnSpc>
              <a:spcBef>
                <a:spcPts val="0"/>
              </a:spcBef>
              <a:buNone/>
            </a:pPr>
            <a:r>
              <a:rPr lang="es-ES" altLang="ja-JP" sz="1800" dirty="0">
                <a:latin typeface="Meiryo UI" panose="020B0604030504040204" pitchFamily="50" charset="-128"/>
                <a:ea typeface="Meiryo UI" panose="020B0604030504040204" pitchFamily="50" charset="-128"/>
              </a:rPr>
              <a:t>El dispositivo de trabajo incluye: </a:t>
            </a:r>
            <a:r>
              <a:rPr lang="es-ES" altLang="ja-JP" sz="1800" b="1" u="sng" dirty="0">
                <a:latin typeface="Meiryo UI" panose="020B0604030504040204" pitchFamily="50" charset="-128"/>
                <a:ea typeface="Meiryo UI" panose="020B0604030504040204" pitchFamily="50" charset="-128"/>
              </a:rPr>
              <a:t>el dispositivo brazo (pluma), el dispositivo giratorio del brazo (pluma), el dispositivo de elevación del brazo (pluma), la plataforma de trabajo, el dispositivo del cuello giratorio de la plataforma, el dispositivo de nivelación de la plataforma de trabajo</a:t>
            </a:r>
            <a:r>
              <a:rPr lang="es-ES" altLang="ja-JP" sz="1800" dirty="0">
                <a:latin typeface="Meiryo UI" panose="020B0604030504040204" pitchFamily="50" charset="-128"/>
                <a:ea typeface="Meiryo UI" panose="020B0604030504040204" pitchFamily="50" charset="-128"/>
              </a:rPr>
              <a:t>, etc.</a:t>
            </a:r>
          </a:p>
        </p:txBody>
      </p:sp>
      <p:sp>
        <p:nvSpPr>
          <p:cNvPr id="6" name="テキスト ボックス 5">
            <a:extLst>
              <a:ext uri="{FF2B5EF4-FFF2-40B4-BE49-F238E27FC236}">
                <a16:creationId xmlns:a16="http://schemas.microsoft.com/office/drawing/2014/main" id="{5D205A84-20EC-43A9-A992-F688B080C41E}"/>
              </a:ext>
            </a:extLst>
          </p:cNvPr>
          <p:cNvSpPr txBox="1"/>
          <p:nvPr/>
        </p:nvSpPr>
        <p:spPr>
          <a:xfrm>
            <a:off x="4824912" y="6282970"/>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pág.25/Libro de texto pág.17</a:t>
            </a:r>
            <a:endParaRPr lang="ja-JP" altLang="en-US" sz="1200" dirty="0">
              <a:solidFill>
                <a:prstClr val="black"/>
              </a:solidFill>
            </a:endParaRPr>
          </a:p>
        </p:txBody>
      </p:sp>
    </p:spTree>
    <p:extLst>
      <p:ext uri="{BB962C8B-B14F-4D97-AF65-F5344CB8AC3E}">
        <p14:creationId xmlns:p14="http://schemas.microsoft.com/office/powerpoint/2010/main" val="4100068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96126"/>
            <a:ext cx="7886700" cy="554270"/>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Dispositivos de trabajo para los VTE tipo brazo (pluma) (2) Dispositivo nivelador de plataforma de trabajo</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4"/>
            <a:ext cx="7886700" cy="541846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s-ES_tradnl" sz="1800" dirty="0">
                <a:solidFill>
                  <a:prstClr val="black"/>
                </a:solidFill>
                <a:latin typeface="Meiryo UI" panose="020B0604030504040204" pitchFamily="50" charset="-128"/>
                <a:ea typeface="Meiryo UI" panose="020B0604030504040204" pitchFamily="50" charset="-128"/>
              </a:rPr>
              <a:t>　</a:t>
            </a:r>
            <a:r>
              <a:rPr lang="es-ES_tradnl" altLang="ja-JP" sz="1600" dirty="0">
                <a:latin typeface="Meiryo UI" panose="020B0604030504040204" pitchFamily="50" charset="-128"/>
                <a:ea typeface="Meiryo UI" panose="020B0604030504040204" pitchFamily="50" charset="-128"/>
              </a:rPr>
              <a:t>Si la plataforma de trabajo se inclina al subir o bajar el brazo (pluma) (pluma), existe el riesgo de que el operario se caiga de la plataforma de trabajo. Para evitarlo, este dispositivo está diseñado para mantener </a:t>
            </a:r>
            <a:r>
              <a:rPr lang="es-ES_tradnl" altLang="ja-JP" sz="1600" b="1" u="sng" dirty="0">
                <a:latin typeface="Meiryo UI" panose="020B0604030504040204" pitchFamily="50" charset="-128"/>
                <a:ea typeface="Meiryo UI" panose="020B0604030504040204" pitchFamily="50" charset="-128"/>
              </a:rPr>
              <a:t>la plataforma de trabajo en un estado de equilibrio constante</a:t>
            </a:r>
            <a:r>
              <a:rPr lang="es-ES_tradnl" altLang="ja-JP" sz="1600" dirty="0">
                <a:latin typeface="Meiryo UI" panose="020B0604030504040204" pitchFamily="50" charset="-128"/>
                <a:ea typeface="Meiryo UI" panose="020B0604030504040204" pitchFamily="50" charset="-128"/>
              </a:rPr>
              <a:t>, independientemente de cualquier operación de alargue y/o refracción.</a:t>
            </a:r>
            <a:r>
              <a:rPr lang="ja-JP" altLang="es-ES_tradnl" sz="1600" dirty="0">
                <a:latin typeface="Meiryo UI" panose="020B0604030504040204" pitchFamily="50" charset="-128"/>
                <a:ea typeface="Meiryo UI" panose="020B0604030504040204" pitchFamily="50" charset="-128"/>
              </a:rPr>
              <a:t>（</a:t>
            </a:r>
            <a:r>
              <a:rPr lang="es-ES_tradnl" altLang="ja-JP" sz="1600" dirty="0">
                <a:latin typeface="Meiryo UI" panose="020B0604030504040204" pitchFamily="50" charset="-128"/>
                <a:ea typeface="Meiryo UI" panose="020B0604030504040204" pitchFamily="50" charset="-128"/>
              </a:rPr>
              <a:t>Se instala en todos los VTE, excepto en los de elevación vertical</a:t>
            </a:r>
            <a:r>
              <a:rPr lang="es-ES" altLang="ja-JP" sz="1600" dirty="0">
                <a:latin typeface="Meiryo UI" panose="020B0604030504040204" pitchFamily="50" charset="-128"/>
                <a:ea typeface="Meiryo UI" panose="020B0604030504040204" pitchFamily="50" charset="-128"/>
              </a:rPr>
              <a:t>).</a:t>
            </a:r>
            <a:endParaRPr lang="es-ES_tradnl" altLang="ja-JP" sz="16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es-ES_tradnl" altLang="ja-JP" sz="1800" dirty="0">
                <a:latin typeface="Meiryo UI" panose="020B0604030504040204" pitchFamily="50" charset="-128"/>
                <a:ea typeface="Meiryo UI" panose="020B0604030504040204" pitchFamily="50" charset="-128"/>
              </a:rPr>
              <a:t>①</a:t>
            </a:r>
            <a:r>
              <a:rPr lang="ja-JP" altLang="es-ES_tradnl" sz="1800" dirty="0">
                <a:latin typeface="Meiryo UI" panose="020B0604030504040204" pitchFamily="50" charset="-128"/>
                <a:ea typeface="Meiryo UI" panose="020B0604030504040204" pitchFamily="50" charset="-128"/>
              </a:rPr>
              <a:t>　</a:t>
            </a:r>
            <a:r>
              <a:rPr lang="es-ES_tradnl" sz="1600" dirty="0">
                <a:effectLst/>
                <a:latin typeface="Arial" panose="020B0604020202020204" pitchFamily="34" charset="0"/>
                <a:ea typeface="ＭＳ ゴシック" panose="020B0609070205080204" pitchFamily="49" charset="-128"/>
              </a:rPr>
              <a:t>Dispositivo nivelador asistido por cilíndrico</a:t>
            </a:r>
            <a:endParaRPr lang="es-ES_tradnl" altLang="ja-JP" sz="18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es-ES_tradnl" altLang="ja-JP" sz="1800" dirty="0">
                <a:latin typeface="Meiryo UI" panose="020B0604030504040204" pitchFamily="50" charset="-128"/>
                <a:ea typeface="Meiryo UI" panose="020B0604030504040204" pitchFamily="50" charset="-128"/>
              </a:rPr>
              <a:t>②</a:t>
            </a:r>
            <a:r>
              <a:rPr lang="ja-JP" altLang="es-ES_tradnl" sz="1800" dirty="0">
                <a:latin typeface="Meiryo UI" panose="020B0604030504040204" pitchFamily="50" charset="-128"/>
                <a:ea typeface="Meiryo UI" panose="020B0604030504040204" pitchFamily="50" charset="-128"/>
              </a:rPr>
              <a:t>　</a:t>
            </a:r>
            <a:r>
              <a:rPr lang="es-ES_tradnl" sz="1600" dirty="0">
                <a:effectLst/>
                <a:latin typeface="Arial" panose="020B0604020202020204" pitchFamily="34" charset="0"/>
                <a:ea typeface="ＭＳ ゴシック" panose="020B0609070205080204" pitchFamily="49" charset="-128"/>
              </a:rPr>
              <a:t>Dispositivo nivelador por tirante de acero (cadena)</a:t>
            </a:r>
            <a:endParaRPr lang="es-ES_tradnl" altLang="ja-JP" sz="1800" dirty="0">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969586" y="2461509"/>
            <a:ext cx="1836393" cy="3850777"/>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2392435" y="3429000"/>
            <a:ext cx="2178050" cy="2316480"/>
          </a:xfrm>
          <a:prstGeom prst="rect">
            <a:avLst/>
          </a:prstGeom>
          <a:noFill/>
          <a:ln>
            <a:solidFill>
              <a:schemeClr val="tx1"/>
            </a:solidFill>
          </a:ln>
        </p:spPr>
      </p:pic>
      <p:sp>
        <p:nvSpPr>
          <p:cNvPr id="9" name="テキスト ボックス 2">
            <a:extLst>
              <a:ext uri="{FF2B5EF4-FFF2-40B4-BE49-F238E27FC236}">
                <a16:creationId xmlns:a16="http://schemas.microsoft.com/office/drawing/2014/main" id="{4BA4637A-7109-40F0-A8E7-387415FDEF2E}"/>
              </a:ext>
            </a:extLst>
          </p:cNvPr>
          <p:cNvSpPr txBox="1">
            <a:spLocks noChangeArrowheads="1"/>
          </p:cNvSpPr>
          <p:nvPr/>
        </p:nvSpPr>
        <p:spPr bwMode="auto">
          <a:xfrm>
            <a:off x="7762069" y="2522513"/>
            <a:ext cx="1085542" cy="26369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err="1">
                <a:effectLst/>
                <a:latin typeface="Arial"/>
                <a:cs typeface="Times New Roman"/>
              </a:rPr>
              <a:t>Cil.nivelador</a:t>
            </a:r>
            <a:r>
              <a:rPr lang="es-ES" sz="900" kern="100">
                <a:effectLst/>
                <a:latin typeface="Arial"/>
                <a:cs typeface="Times New Roman"/>
              </a:rPr>
              <a:t> </a:t>
            </a:r>
            <a:r>
              <a:rPr lang="es-ES" sz="900" kern="100" err="1">
                <a:effectLst/>
                <a:latin typeface="Arial"/>
                <a:cs typeface="Times New Roman"/>
              </a:rPr>
              <a:t>sup</a:t>
            </a:r>
            <a:r>
              <a:rPr lang="es-ES" sz="900" kern="100">
                <a:effectLst/>
                <a:latin typeface="Arial"/>
                <a:cs typeface="Times New Roman"/>
              </a:rPr>
              <a:t>.</a:t>
            </a:r>
            <a:endParaRPr lang="ja-JP" sz="1200" kern="100">
              <a:effectLst/>
              <a:latin typeface="ＭＳ ゴシック"/>
              <a:cs typeface="Times New Roman"/>
            </a:endParaRPr>
          </a:p>
        </p:txBody>
      </p:sp>
      <p:sp>
        <p:nvSpPr>
          <p:cNvPr id="10" name="テキスト ボックス 2">
            <a:extLst>
              <a:ext uri="{FF2B5EF4-FFF2-40B4-BE49-F238E27FC236}">
                <a16:creationId xmlns:a16="http://schemas.microsoft.com/office/drawing/2014/main" id="{EE0BA5D5-B618-4B98-86A1-0248C34A3642}"/>
              </a:ext>
            </a:extLst>
          </p:cNvPr>
          <p:cNvSpPr txBox="1">
            <a:spLocks noChangeArrowheads="1"/>
          </p:cNvSpPr>
          <p:nvPr/>
        </p:nvSpPr>
        <p:spPr bwMode="auto">
          <a:xfrm>
            <a:off x="7948451" y="2830268"/>
            <a:ext cx="834082" cy="141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kern="100" err="1">
                <a:effectLst/>
                <a:latin typeface="Arial"/>
                <a:cs typeface="Times New Roman"/>
              </a:rPr>
              <a:t>Vál.antiretorno</a:t>
            </a:r>
            <a:endParaRPr lang="ja-JP" sz="1200" kern="100">
              <a:effectLst/>
              <a:latin typeface="ＭＳ ゴシック"/>
              <a:cs typeface="Times New Roman"/>
            </a:endParaRPr>
          </a:p>
        </p:txBody>
      </p:sp>
      <p:sp>
        <p:nvSpPr>
          <p:cNvPr id="12" name="テキスト ボックス 2">
            <a:extLst>
              <a:ext uri="{FF2B5EF4-FFF2-40B4-BE49-F238E27FC236}">
                <a16:creationId xmlns:a16="http://schemas.microsoft.com/office/drawing/2014/main" id="{2AA6F283-36E9-4F68-AD78-AB514DA8C020}"/>
              </a:ext>
            </a:extLst>
          </p:cNvPr>
          <p:cNvSpPr txBox="1">
            <a:spLocks noChangeArrowheads="1"/>
          </p:cNvSpPr>
          <p:nvPr/>
        </p:nvSpPr>
        <p:spPr bwMode="auto">
          <a:xfrm>
            <a:off x="7636958" y="3525994"/>
            <a:ext cx="1054459" cy="26369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a:effectLst/>
                <a:latin typeface="Arial"/>
                <a:cs typeface="Times New Roman"/>
              </a:rPr>
              <a:t>Cil.nivelador inf.</a:t>
            </a:r>
            <a:endParaRPr lang="ja-JP" sz="1200" kern="100">
              <a:effectLst/>
              <a:latin typeface="ＭＳ ゴシック"/>
              <a:cs typeface="Times New Roman"/>
            </a:endParaRPr>
          </a:p>
        </p:txBody>
      </p:sp>
      <p:sp>
        <p:nvSpPr>
          <p:cNvPr id="13" name="テキスト ボックス 2">
            <a:extLst>
              <a:ext uri="{FF2B5EF4-FFF2-40B4-BE49-F238E27FC236}">
                <a16:creationId xmlns:a16="http://schemas.microsoft.com/office/drawing/2014/main" id="{5122E9D2-8A33-448F-8F40-CA3C96490BCC}"/>
              </a:ext>
            </a:extLst>
          </p:cNvPr>
          <p:cNvSpPr txBox="1">
            <a:spLocks noChangeArrowheads="1"/>
          </p:cNvSpPr>
          <p:nvPr/>
        </p:nvSpPr>
        <p:spPr bwMode="auto">
          <a:xfrm>
            <a:off x="6969586" y="4835769"/>
            <a:ext cx="502920" cy="1524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a:effectLst/>
                <a:latin typeface="Arial"/>
                <a:cs typeface="Times New Roman"/>
              </a:rPr>
              <a:t>Cubo</a:t>
            </a:r>
            <a:endParaRPr lang="ja-JP" sz="1200" kern="100">
              <a:effectLst/>
              <a:latin typeface="ＭＳ ゴシック"/>
              <a:cs typeface="Times New Roman"/>
            </a:endParaRPr>
          </a:p>
        </p:txBody>
      </p:sp>
      <p:sp>
        <p:nvSpPr>
          <p:cNvPr id="14" name="テキスト ボックス 2">
            <a:extLst>
              <a:ext uri="{FF2B5EF4-FFF2-40B4-BE49-F238E27FC236}">
                <a16:creationId xmlns:a16="http://schemas.microsoft.com/office/drawing/2014/main" id="{181810B0-749F-485F-B225-C4F9E781DDD2}"/>
              </a:ext>
            </a:extLst>
          </p:cNvPr>
          <p:cNvSpPr txBox="1">
            <a:spLocks noChangeArrowheads="1"/>
          </p:cNvSpPr>
          <p:nvPr/>
        </p:nvSpPr>
        <p:spPr bwMode="auto">
          <a:xfrm>
            <a:off x="8201977" y="5030423"/>
            <a:ext cx="801272" cy="2341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kern="100">
                <a:effectLst/>
                <a:latin typeface="Arial"/>
                <a:cs typeface="Times New Roman"/>
              </a:rPr>
              <a:t>Vál.antiretorno</a:t>
            </a:r>
            <a:endParaRPr lang="ja-JP" sz="1200" kern="100">
              <a:effectLst/>
              <a:latin typeface="ＭＳ ゴシック"/>
              <a:cs typeface="Times New Roman"/>
            </a:endParaRPr>
          </a:p>
        </p:txBody>
      </p:sp>
      <p:sp>
        <p:nvSpPr>
          <p:cNvPr id="15" name="テキスト ボックス 2">
            <a:extLst>
              <a:ext uri="{FF2B5EF4-FFF2-40B4-BE49-F238E27FC236}">
                <a16:creationId xmlns:a16="http://schemas.microsoft.com/office/drawing/2014/main" id="{2771A213-E20D-465A-B300-22ADEC5CBFB1}"/>
              </a:ext>
            </a:extLst>
          </p:cNvPr>
          <p:cNvSpPr txBox="1">
            <a:spLocks noChangeArrowheads="1"/>
          </p:cNvSpPr>
          <p:nvPr/>
        </p:nvSpPr>
        <p:spPr bwMode="auto">
          <a:xfrm>
            <a:off x="6531896" y="5419358"/>
            <a:ext cx="902805" cy="23116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kern="100">
                <a:effectLst/>
                <a:latin typeface="Arial"/>
                <a:cs typeface="Times New Roman"/>
              </a:rPr>
              <a:t>Cil.nivelador sup.</a:t>
            </a:r>
            <a:endParaRPr lang="ja-JP" sz="1200" kern="100">
              <a:effectLst/>
              <a:latin typeface="ＭＳ ゴシック"/>
              <a:cs typeface="Times New Roman"/>
            </a:endParaRPr>
          </a:p>
        </p:txBody>
      </p:sp>
      <p:sp>
        <p:nvSpPr>
          <p:cNvPr id="16" name="テキスト ボックス 2">
            <a:extLst>
              <a:ext uri="{FF2B5EF4-FFF2-40B4-BE49-F238E27FC236}">
                <a16:creationId xmlns:a16="http://schemas.microsoft.com/office/drawing/2014/main" id="{ADE3EE37-8C7D-49CC-8B5C-027F896B48E0}"/>
              </a:ext>
            </a:extLst>
          </p:cNvPr>
          <p:cNvSpPr txBox="1">
            <a:spLocks noChangeArrowheads="1"/>
          </p:cNvSpPr>
          <p:nvPr/>
        </p:nvSpPr>
        <p:spPr bwMode="auto">
          <a:xfrm>
            <a:off x="6983298" y="5674354"/>
            <a:ext cx="1054459" cy="3598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a:effectLst/>
                <a:latin typeface="Arial"/>
                <a:cs typeface="Times New Roman"/>
              </a:rPr>
              <a:t>Cil. Asc./desc.</a:t>
            </a:r>
            <a:endParaRPr lang="ja-JP" sz="1200" kern="100">
              <a:effectLst/>
              <a:latin typeface="ＭＳ ゴシック"/>
              <a:cs typeface="Times New Roman"/>
            </a:endParaRPr>
          </a:p>
          <a:p>
            <a:pPr algn="just">
              <a:spcAft>
                <a:spcPts val="0"/>
              </a:spcAft>
            </a:pPr>
            <a:r>
              <a:rPr lang="es-ES" sz="900" kern="100">
                <a:effectLst/>
                <a:latin typeface="Arial"/>
                <a:cs typeface="Times New Roman"/>
              </a:rPr>
              <a:t>Cil.nivelador inf.</a:t>
            </a:r>
            <a:endParaRPr lang="ja-JP" sz="1200" kern="100">
              <a:effectLst/>
              <a:latin typeface="ＭＳ ゴシック"/>
              <a:cs typeface="Times New Roman"/>
            </a:endParaRPr>
          </a:p>
        </p:txBody>
      </p:sp>
      <p:sp>
        <p:nvSpPr>
          <p:cNvPr id="17" name="テキスト ボックス 2">
            <a:extLst>
              <a:ext uri="{FF2B5EF4-FFF2-40B4-BE49-F238E27FC236}">
                <a16:creationId xmlns:a16="http://schemas.microsoft.com/office/drawing/2014/main" id="{0D0451E7-380E-4905-AA50-A67322AA0130}"/>
              </a:ext>
            </a:extLst>
          </p:cNvPr>
          <p:cNvSpPr txBox="1">
            <a:spLocks noChangeArrowheads="1"/>
          </p:cNvSpPr>
          <p:nvPr/>
        </p:nvSpPr>
        <p:spPr bwMode="auto">
          <a:xfrm>
            <a:off x="7073060" y="6036875"/>
            <a:ext cx="1618357" cy="2532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dirty="0">
                <a:effectLst/>
                <a:latin typeface="Arial"/>
                <a:cs typeface="Times New Roman"/>
              </a:rPr>
              <a:t>Fig.2-8 </a:t>
            </a:r>
            <a:r>
              <a:rPr lang="es-ES" sz="900" kern="100" dirty="0" err="1">
                <a:effectLst/>
                <a:latin typeface="Arial"/>
                <a:cs typeface="Times New Roman"/>
              </a:rPr>
              <a:t>Disp.nivel.p</a:t>
            </a:r>
            <a:r>
              <a:rPr lang="es-ES" sz="900" kern="100" dirty="0">
                <a:effectLst/>
                <a:latin typeface="Arial"/>
                <a:cs typeface="Times New Roman"/>
              </a:rPr>
              <a:t>/</a:t>
            </a:r>
            <a:r>
              <a:rPr lang="es-ES" sz="900" kern="100" dirty="0" err="1">
                <a:effectLst/>
                <a:latin typeface="Arial"/>
                <a:cs typeface="Times New Roman"/>
              </a:rPr>
              <a:t>cilíndro</a:t>
            </a:r>
            <a:endParaRPr lang="ja-JP" sz="1200" kern="100" dirty="0">
              <a:effectLst/>
              <a:latin typeface="ＭＳ ゴシック"/>
              <a:cs typeface="Times New Roman"/>
            </a:endParaRPr>
          </a:p>
        </p:txBody>
      </p:sp>
      <p:sp>
        <p:nvSpPr>
          <p:cNvPr id="18" name="テキスト ボックス 2">
            <a:extLst>
              <a:ext uri="{FF2B5EF4-FFF2-40B4-BE49-F238E27FC236}">
                <a16:creationId xmlns:a16="http://schemas.microsoft.com/office/drawing/2014/main" id="{6035026B-FF62-4A95-9CE1-13011E46F407}"/>
              </a:ext>
            </a:extLst>
          </p:cNvPr>
          <p:cNvSpPr txBox="1">
            <a:spLocks noChangeArrowheads="1"/>
          </p:cNvSpPr>
          <p:nvPr/>
        </p:nvSpPr>
        <p:spPr bwMode="auto">
          <a:xfrm>
            <a:off x="3495879" y="4074478"/>
            <a:ext cx="998220" cy="3124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a:effectLst/>
                <a:latin typeface="Arial"/>
                <a:cs typeface="Times New Roman"/>
              </a:rPr>
              <a:t>Tirante acero</a:t>
            </a:r>
            <a:endParaRPr lang="ja-JP" sz="1200" kern="100">
              <a:effectLst/>
              <a:latin typeface="ＭＳ ゴシック"/>
              <a:cs typeface="Times New Roman"/>
            </a:endParaRPr>
          </a:p>
        </p:txBody>
      </p:sp>
      <p:sp>
        <p:nvSpPr>
          <p:cNvPr id="19" name="テキスト ボックス 2">
            <a:extLst>
              <a:ext uri="{FF2B5EF4-FFF2-40B4-BE49-F238E27FC236}">
                <a16:creationId xmlns:a16="http://schemas.microsoft.com/office/drawing/2014/main" id="{0DC04A5F-FF51-4F24-9809-3063C803924B}"/>
              </a:ext>
            </a:extLst>
          </p:cNvPr>
          <p:cNvSpPr txBox="1">
            <a:spLocks noChangeArrowheads="1"/>
          </p:cNvSpPr>
          <p:nvPr/>
        </p:nvSpPr>
        <p:spPr bwMode="auto">
          <a:xfrm>
            <a:off x="2554166" y="4831960"/>
            <a:ext cx="800100" cy="3124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a:effectLst/>
                <a:latin typeface="Arial"/>
                <a:cs typeface="Times New Roman"/>
              </a:rPr>
              <a:t>Polea guía</a:t>
            </a:r>
            <a:endParaRPr lang="ja-JP" sz="1200" kern="100">
              <a:effectLst/>
              <a:latin typeface="ＭＳ ゴシック"/>
              <a:cs typeface="Times New Roman"/>
            </a:endParaRPr>
          </a:p>
        </p:txBody>
      </p:sp>
      <p:sp>
        <p:nvSpPr>
          <p:cNvPr id="20" name="テキスト ボックス 2">
            <a:extLst>
              <a:ext uri="{FF2B5EF4-FFF2-40B4-BE49-F238E27FC236}">
                <a16:creationId xmlns:a16="http://schemas.microsoft.com/office/drawing/2014/main" id="{DF8A9FAC-BE44-4804-BB0B-888EE2ADF7E2}"/>
              </a:ext>
            </a:extLst>
          </p:cNvPr>
          <p:cNvSpPr txBox="1">
            <a:spLocks noChangeArrowheads="1"/>
          </p:cNvSpPr>
          <p:nvPr/>
        </p:nvSpPr>
        <p:spPr bwMode="auto">
          <a:xfrm>
            <a:off x="2457465" y="5419360"/>
            <a:ext cx="1915243" cy="25499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pt-BR" sz="900" kern="100">
                <a:effectLst/>
                <a:latin typeface="Arial"/>
                <a:cs typeface="Times New Roman"/>
              </a:rPr>
              <a:t>Fig.2-9 Disp.nivel.p/tirante ac.</a:t>
            </a:r>
            <a:endParaRPr lang="ja-JP" sz="1200" kern="100">
              <a:effectLst/>
              <a:latin typeface="ＭＳ ゴシック"/>
              <a:cs typeface="Times New Roman"/>
            </a:endParaRPr>
          </a:p>
        </p:txBody>
      </p:sp>
      <p:sp>
        <p:nvSpPr>
          <p:cNvPr id="21" name="テキスト ボックス 20">
            <a:extLst>
              <a:ext uri="{FF2B5EF4-FFF2-40B4-BE49-F238E27FC236}">
                <a16:creationId xmlns:a16="http://schemas.microsoft.com/office/drawing/2014/main" id="{5C07DD6F-B768-4544-A299-974192DE323D}"/>
              </a:ext>
            </a:extLst>
          </p:cNvPr>
          <p:cNvSpPr txBox="1"/>
          <p:nvPr/>
        </p:nvSpPr>
        <p:spPr>
          <a:xfrm>
            <a:off x="4824912" y="6354374"/>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pág.17/Libro de texto pág.17</a:t>
            </a:r>
            <a:endParaRPr lang="ja-JP" altLang="en-US" sz="1200">
              <a:solidFill>
                <a:prstClr val="black"/>
              </a:solidFill>
            </a:endParaRPr>
          </a:p>
        </p:txBody>
      </p:sp>
    </p:spTree>
    <p:extLst>
      <p:ext uri="{BB962C8B-B14F-4D97-AF65-F5344CB8AC3E}">
        <p14:creationId xmlns:p14="http://schemas.microsoft.com/office/powerpoint/2010/main" val="312258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02200"/>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Dispositivo de trabajo para los VTE tipo brazo (pluma) (3)</a:t>
            </a:r>
            <a:r>
              <a:rPr lang="ja-JP" altLang="en-US" sz="2400" b="1" dirty="0">
                <a:latin typeface="Meiryo UI" panose="020B0604030504040204" pitchFamily="50" charset="-128"/>
                <a:ea typeface="Meiryo UI" panose="020B0604030504040204" pitchFamily="50" charset="-128"/>
              </a:rPr>
              <a:t>　</a:t>
            </a:r>
            <a:r>
              <a:rPr lang="es-ES" altLang="ja-JP" sz="2000" b="1" dirty="0">
                <a:latin typeface="Meiryo UI" panose="020B0604030504040204" pitchFamily="50" charset="-128"/>
                <a:ea typeface="Meiryo UI" panose="020B0604030504040204" pitchFamily="50" charset="-128"/>
              </a:rPr>
              <a:t>Estabilizadores, estructura y características</a:t>
            </a:r>
            <a:endParaRPr kumimoji="1" lang="ja-JP" altLang="en-US" sz="24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11" name="コンテンツ プレースホルダー 4"/>
          <p:cNvSpPr txBox="1">
            <a:spLocks/>
          </p:cNvSpPr>
          <p:nvPr/>
        </p:nvSpPr>
        <p:spPr>
          <a:xfrm>
            <a:off x="628650" y="1158294"/>
            <a:ext cx="7886700" cy="304166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s-ES" altLang="ja-JP" sz="1400" dirty="0">
                <a:latin typeface="Meiryo UI" panose="020B0604030504040204" pitchFamily="50" charset="-128"/>
                <a:ea typeface="Meiryo UI" panose="020B0604030504040204" pitchFamily="50" charset="-128"/>
              </a:rPr>
              <a:t>Estructura y características del estabilizador (ver texto pág. 29)</a:t>
            </a:r>
          </a:p>
          <a:p>
            <a:pPr marL="0" indent="0">
              <a:lnSpc>
                <a:spcPct val="110000"/>
              </a:lnSpc>
              <a:spcBef>
                <a:spcPts val="0"/>
              </a:spcBef>
              <a:buNone/>
            </a:pPr>
            <a:r>
              <a:rPr lang="es-ES" altLang="ja-JP" sz="1400" dirty="0">
                <a:latin typeface="Meiryo UI" panose="020B0604030504040204" pitchFamily="50" charset="-128"/>
                <a:ea typeface="Meiryo UI" panose="020B0604030504040204" pitchFamily="50" charset="-128"/>
              </a:rPr>
              <a:t>Los estabilizadores pueden ser de 2 tipos: estabilizadores de </a:t>
            </a:r>
            <a:r>
              <a:rPr lang="es-ES" altLang="ja-JP" sz="1400" b="1" u="sng" dirty="0">
                <a:latin typeface="Meiryo UI" panose="020B0604030504040204" pitchFamily="50" charset="-128"/>
                <a:ea typeface="Meiryo UI" panose="020B0604030504040204" pitchFamily="50" charset="-128"/>
              </a:rPr>
              <a:t>tipo H, que se extienden horizontalmente</a:t>
            </a:r>
            <a:r>
              <a:rPr lang="es-ES" altLang="ja-JP" sz="1400" dirty="0">
                <a:latin typeface="Meiryo UI" panose="020B0604030504040204" pitchFamily="50" charset="-128"/>
                <a:ea typeface="Meiryo UI" panose="020B0604030504040204" pitchFamily="50" charset="-128"/>
              </a:rPr>
              <a:t> hasta el suelo, y estabilizadores de </a:t>
            </a:r>
            <a:r>
              <a:rPr lang="es-ES" altLang="ja-JP" sz="1400" b="1" u="sng" dirty="0">
                <a:latin typeface="Meiryo UI" panose="020B0604030504040204" pitchFamily="50" charset="-128"/>
                <a:ea typeface="Meiryo UI" panose="020B0604030504040204" pitchFamily="50" charset="-128"/>
              </a:rPr>
              <a:t>tipo A, que se apoyan directamente en suelo en ángulo</a:t>
            </a:r>
            <a:r>
              <a:rPr lang="es-ES" altLang="ja-JP" sz="1400" dirty="0">
                <a:latin typeface="Meiryo UI" panose="020B0604030504040204" pitchFamily="50" charset="-128"/>
                <a:ea typeface="Meiryo UI" panose="020B0604030504040204" pitchFamily="50" charset="-128"/>
              </a:rPr>
              <a:t>.</a:t>
            </a:r>
          </a:p>
          <a:p>
            <a:pPr marL="0" indent="0">
              <a:lnSpc>
                <a:spcPct val="110000"/>
              </a:lnSpc>
              <a:spcBef>
                <a:spcPts val="0"/>
              </a:spcBef>
              <a:buNone/>
            </a:pPr>
            <a:r>
              <a:rPr lang="es-ES" altLang="ja-JP" sz="1400" dirty="0">
                <a:latin typeface="Meiryo UI" panose="020B0604030504040204" pitchFamily="50" charset="-128"/>
                <a:ea typeface="Meiryo UI" panose="020B0604030504040204" pitchFamily="50" charset="-128"/>
              </a:rPr>
              <a:t>Los estabilizadores de tipo H se utilizan en VTE relativamente grandes, con una altura de plataforma de trabajo de 12 m o más, mientras que los estabilizadores de tipo A se utilizan en VTE relativamente pequeños, con una altura de la plataforma de trabajo de 12 m o menos.</a:t>
            </a:r>
          </a:p>
          <a:p>
            <a:pPr marL="0" indent="0">
              <a:lnSpc>
                <a:spcPct val="110000"/>
              </a:lnSpc>
              <a:spcBef>
                <a:spcPts val="0"/>
              </a:spcBef>
              <a:buNone/>
            </a:pPr>
            <a:r>
              <a:rPr lang="es-ES" altLang="ja-JP" sz="1400" dirty="0">
                <a:latin typeface="Meiryo UI" panose="020B0604030504040204" pitchFamily="50" charset="-128"/>
                <a:ea typeface="Meiryo UI" panose="020B0604030504040204" pitchFamily="50" charset="-128"/>
              </a:rPr>
              <a:t>Los cilindros hidráulicos para gatos están equipados con una válvula de retención para evitar que el cilindro se contraiga en caso de daño de manguera hidráulica.</a:t>
            </a:r>
          </a:p>
          <a:p>
            <a:pPr marL="0" indent="0">
              <a:lnSpc>
                <a:spcPct val="110000"/>
              </a:lnSpc>
              <a:spcBef>
                <a:spcPts val="0"/>
              </a:spcBef>
              <a:buNone/>
            </a:pPr>
            <a:r>
              <a:rPr lang="es-ES" altLang="ja-JP" sz="1400" dirty="0">
                <a:latin typeface="Meiryo UI" panose="020B0604030504040204" pitchFamily="50" charset="-128"/>
                <a:ea typeface="Meiryo UI" panose="020B0604030504040204" pitchFamily="50" charset="-128"/>
              </a:rPr>
              <a:t>Tenga en cuenta que muchos VTE rodante y de orugas no están </a:t>
            </a:r>
            <a:r>
              <a:rPr lang="es-ES" altLang="ja-JP" sz="1400" dirty="0">
                <a:solidFill>
                  <a:prstClr val="black"/>
                </a:solidFill>
                <a:latin typeface="Meiryo UI" panose="020B0604030504040204" pitchFamily="50" charset="-128"/>
                <a:ea typeface="Meiryo UI" panose="020B0604030504040204" pitchFamily="50" charset="-128"/>
              </a:rPr>
              <a:t>equipados con estabilizadores.</a:t>
            </a: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2145964" y="3988265"/>
            <a:ext cx="2505710" cy="2082800"/>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5151755" y="3900000"/>
            <a:ext cx="2334895" cy="2259330"/>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BB4CDADD-5910-4522-9FE4-2EFDC082EE10}"/>
              </a:ext>
            </a:extLst>
          </p:cNvPr>
          <p:cNvSpPr txBox="1"/>
          <p:nvPr/>
        </p:nvSpPr>
        <p:spPr>
          <a:xfrm>
            <a:off x="4824912" y="6354374"/>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pág.28/Libro de texto pág.18</a:t>
            </a:r>
            <a:endParaRPr lang="ja-JP" altLang="en-US" sz="1200" dirty="0">
              <a:solidFill>
                <a:prstClr val="black"/>
              </a:solidFill>
            </a:endParaRPr>
          </a:p>
        </p:txBody>
      </p:sp>
      <p:sp>
        <p:nvSpPr>
          <p:cNvPr id="12" name="テキスト ボックス 2">
            <a:extLst>
              <a:ext uri="{FF2B5EF4-FFF2-40B4-BE49-F238E27FC236}">
                <a16:creationId xmlns:a16="http://schemas.microsoft.com/office/drawing/2014/main" id="{255E8913-9CBD-48C3-9E00-F46CA625244A}"/>
              </a:ext>
            </a:extLst>
          </p:cNvPr>
          <p:cNvSpPr txBox="1">
            <a:spLocks noChangeArrowheads="1"/>
          </p:cNvSpPr>
          <p:nvPr/>
        </p:nvSpPr>
        <p:spPr bwMode="auto">
          <a:xfrm>
            <a:off x="1664077" y="4043039"/>
            <a:ext cx="1045845" cy="2819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err="1">
                <a:effectLst/>
                <a:latin typeface="Arial"/>
                <a:cs typeface="Times New Roman"/>
              </a:rPr>
              <a:t>Vál.antiretorno</a:t>
            </a:r>
            <a:endParaRPr lang="ja-JP" sz="1200" kern="100">
              <a:effectLst/>
              <a:latin typeface="ＭＳ ゴシック"/>
              <a:cs typeface="Times New Roman"/>
            </a:endParaRPr>
          </a:p>
        </p:txBody>
      </p:sp>
      <p:sp>
        <p:nvSpPr>
          <p:cNvPr id="13" name="テキスト ボックス 2">
            <a:extLst>
              <a:ext uri="{FF2B5EF4-FFF2-40B4-BE49-F238E27FC236}">
                <a16:creationId xmlns:a16="http://schemas.microsoft.com/office/drawing/2014/main" id="{638A949A-4FF4-47A2-A770-46969861E41E}"/>
              </a:ext>
            </a:extLst>
          </p:cNvPr>
          <p:cNvSpPr txBox="1">
            <a:spLocks noChangeArrowheads="1"/>
          </p:cNvSpPr>
          <p:nvPr/>
        </p:nvSpPr>
        <p:spPr bwMode="auto">
          <a:xfrm>
            <a:off x="2709922" y="3999987"/>
            <a:ext cx="1282324" cy="18923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dirty="0">
                <a:effectLst/>
                <a:latin typeface="Arial"/>
                <a:cs typeface="Times New Roman"/>
              </a:rPr>
              <a:t>brazo (pluma) estabilizador</a:t>
            </a:r>
            <a:endParaRPr lang="ja-JP" sz="1200" kern="100" dirty="0">
              <a:effectLst/>
              <a:latin typeface="ＭＳ ゴシック"/>
              <a:cs typeface="Times New Roman"/>
            </a:endParaRPr>
          </a:p>
        </p:txBody>
      </p:sp>
      <p:sp>
        <p:nvSpPr>
          <p:cNvPr id="14" name="テキスト ボックス 2">
            <a:extLst>
              <a:ext uri="{FF2B5EF4-FFF2-40B4-BE49-F238E27FC236}">
                <a16:creationId xmlns:a16="http://schemas.microsoft.com/office/drawing/2014/main" id="{8B6A9742-2AF6-4E61-A322-C163FBB9A0C1}"/>
              </a:ext>
            </a:extLst>
          </p:cNvPr>
          <p:cNvSpPr txBox="1">
            <a:spLocks noChangeArrowheads="1"/>
          </p:cNvSpPr>
          <p:nvPr/>
        </p:nvSpPr>
        <p:spPr bwMode="auto">
          <a:xfrm>
            <a:off x="3275750" y="4200948"/>
            <a:ext cx="1333500" cy="23270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a:effectLst/>
                <a:latin typeface="Arial"/>
                <a:cs typeface="Times New Roman"/>
              </a:rPr>
              <a:t>Caja estabilizador</a:t>
            </a:r>
            <a:endParaRPr lang="ja-JP" sz="1200" kern="100">
              <a:effectLst/>
              <a:latin typeface="ＭＳ ゴシック"/>
              <a:cs typeface="Times New Roman"/>
            </a:endParaRPr>
          </a:p>
        </p:txBody>
      </p:sp>
      <p:sp>
        <p:nvSpPr>
          <p:cNvPr id="15" name="テキスト ボックス 2">
            <a:extLst>
              <a:ext uri="{FF2B5EF4-FFF2-40B4-BE49-F238E27FC236}">
                <a16:creationId xmlns:a16="http://schemas.microsoft.com/office/drawing/2014/main" id="{30818FA7-6D77-4416-8237-10DDB81890A3}"/>
              </a:ext>
            </a:extLst>
          </p:cNvPr>
          <p:cNvSpPr txBox="1">
            <a:spLocks noChangeArrowheads="1"/>
          </p:cNvSpPr>
          <p:nvPr/>
        </p:nvSpPr>
        <p:spPr bwMode="auto">
          <a:xfrm>
            <a:off x="2926378" y="5004414"/>
            <a:ext cx="1065867" cy="18923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err="1">
                <a:effectLst/>
                <a:latin typeface="Arial"/>
                <a:cs typeface="Times New Roman"/>
              </a:rPr>
              <a:t>Cilíndro</a:t>
            </a:r>
            <a:r>
              <a:rPr lang="es-ES" sz="900" kern="100">
                <a:effectLst/>
                <a:latin typeface="Arial"/>
                <a:cs typeface="Times New Roman"/>
              </a:rPr>
              <a:t> gato</a:t>
            </a:r>
            <a:endParaRPr lang="ja-JP" sz="1200" kern="100">
              <a:effectLst/>
              <a:latin typeface="ＭＳ ゴシック"/>
              <a:cs typeface="Times New Roman"/>
            </a:endParaRPr>
          </a:p>
        </p:txBody>
      </p:sp>
      <p:sp>
        <p:nvSpPr>
          <p:cNvPr id="16" name="テキスト ボックス 2">
            <a:extLst>
              <a:ext uri="{FF2B5EF4-FFF2-40B4-BE49-F238E27FC236}">
                <a16:creationId xmlns:a16="http://schemas.microsoft.com/office/drawing/2014/main" id="{67F7B5D9-773F-4722-B2BE-264F5B1EF035}"/>
              </a:ext>
            </a:extLst>
          </p:cNvPr>
          <p:cNvSpPr txBox="1">
            <a:spLocks noChangeArrowheads="1"/>
          </p:cNvSpPr>
          <p:nvPr/>
        </p:nvSpPr>
        <p:spPr bwMode="auto">
          <a:xfrm>
            <a:off x="2926378" y="5272286"/>
            <a:ext cx="1065866" cy="22812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a:effectLst/>
                <a:latin typeface="Arial"/>
                <a:cs typeface="Times New Roman"/>
              </a:rPr>
              <a:t>Poste gato</a:t>
            </a:r>
            <a:endParaRPr lang="ja-JP" sz="1200" kern="100">
              <a:effectLst/>
              <a:latin typeface="ＭＳ ゴシック"/>
              <a:cs typeface="Times New Roman"/>
            </a:endParaRPr>
          </a:p>
        </p:txBody>
      </p:sp>
      <p:sp>
        <p:nvSpPr>
          <p:cNvPr id="17" name="テキスト ボックス 2">
            <a:extLst>
              <a:ext uri="{FF2B5EF4-FFF2-40B4-BE49-F238E27FC236}">
                <a16:creationId xmlns:a16="http://schemas.microsoft.com/office/drawing/2014/main" id="{C57AB505-255E-4A3B-AF58-EEF6CD5E53CC}"/>
              </a:ext>
            </a:extLst>
          </p:cNvPr>
          <p:cNvSpPr txBox="1">
            <a:spLocks noChangeArrowheads="1"/>
          </p:cNvSpPr>
          <p:nvPr/>
        </p:nvSpPr>
        <p:spPr bwMode="auto">
          <a:xfrm>
            <a:off x="3063539" y="5579041"/>
            <a:ext cx="670560" cy="24413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a:effectLst/>
                <a:latin typeface="Arial"/>
                <a:cs typeface="Times New Roman"/>
              </a:rPr>
              <a:t>Flotador</a:t>
            </a:r>
            <a:endParaRPr lang="ja-JP" sz="1200" kern="100">
              <a:effectLst/>
              <a:latin typeface="ＭＳ ゴシック"/>
              <a:cs typeface="Times New Roman"/>
            </a:endParaRPr>
          </a:p>
        </p:txBody>
      </p:sp>
      <p:sp>
        <p:nvSpPr>
          <p:cNvPr id="18" name="テキスト ボックス 2">
            <a:extLst>
              <a:ext uri="{FF2B5EF4-FFF2-40B4-BE49-F238E27FC236}">
                <a16:creationId xmlns:a16="http://schemas.microsoft.com/office/drawing/2014/main" id="{3761E543-BF82-44ED-9602-B62DAAC20ED4}"/>
              </a:ext>
            </a:extLst>
          </p:cNvPr>
          <p:cNvSpPr txBox="1">
            <a:spLocks noChangeArrowheads="1"/>
          </p:cNvSpPr>
          <p:nvPr/>
        </p:nvSpPr>
        <p:spPr bwMode="auto">
          <a:xfrm>
            <a:off x="2502320" y="5818885"/>
            <a:ext cx="1694542" cy="23270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a:effectLst/>
                <a:latin typeface="Arial"/>
                <a:cs typeface="Times New Roman"/>
              </a:rPr>
              <a:t>Fig.2-10 </a:t>
            </a:r>
            <a:r>
              <a:rPr lang="es-ES" sz="900" kern="100" err="1">
                <a:effectLst/>
                <a:latin typeface="Arial"/>
                <a:cs typeface="Times New Roman"/>
              </a:rPr>
              <a:t>estab</a:t>
            </a:r>
            <a:r>
              <a:rPr lang="es-ES" sz="900" kern="100">
                <a:effectLst/>
                <a:latin typeface="Arial"/>
                <a:cs typeface="Times New Roman"/>
              </a:rPr>
              <a:t>. tipo H</a:t>
            </a:r>
            <a:endParaRPr lang="ja-JP" sz="1200" kern="100">
              <a:effectLst/>
              <a:latin typeface="ＭＳ ゴシック"/>
              <a:cs typeface="Times New Roman"/>
            </a:endParaRPr>
          </a:p>
        </p:txBody>
      </p:sp>
      <p:sp>
        <p:nvSpPr>
          <p:cNvPr id="19" name="テキスト ボックス 2">
            <a:extLst>
              <a:ext uri="{FF2B5EF4-FFF2-40B4-BE49-F238E27FC236}">
                <a16:creationId xmlns:a16="http://schemas.microsoft.com/office/drawing/2014/main" id="{B6DAD10E-56BE-42D0-B41F-8F91A7645603}"/>
              </a:ext>
            </a:extLst>
          </p:cNvPr>
          <p:cNvSpPr txBox="1">
            <a:spLocks noChangeArrowheads="1"/>
          </p:cNvSpPr>
          <p:nvPr/>
        </p:nvSpPr>
        <p:spPr bwMode="auto">
          <a:xfrm>
            <a:off x="5238034" y="4065649"/>
            <a:ext cx="1045845" cy="2819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spcAft>
                <a:spcPts val="0"/>
              </a:spcAft>
            </a:pPr>
            <a:r>
              <a:rPr lang="es-ES" sz="900" kern="100" err="1">
                <a:effectLst/>
                <a:latin typeface="Arial"/>
                <a:cs typeface="Times New Roman"/>
              </a:rPr>
              <a:t>Vál.antiretorno</a:t>
            </a:r>
            <a:endParaRPr lang="ja-JP" sz="1200" kern="100">
              <a:effectLst/>
              <a:latin typeface="ＭＳ ゴシック"/>
              <a:cs typeface="Times New Roman"/>
            </a:endParaRPr>
          </a:p>
        </p:txBody>
      </p:sp>
      <p:sp>
        <p:nvSpPr>
          <p:cNvPr id="20" name="テキスト ボックス 2">
            <a:extLst>
              <a:ext uri="{FF2B5EF4-FFF2-40B4-BE49-F238E27FC236}">
                <a16:creationId xmlns:a16="http://schemas.microsoft.com/office/drawing/2014/main" id="{6DF3C672-50F7-4D8E-B4FC-6B6F9CA7E4EC}"/>
              </a:ext>
            </a:extLst>
          </p:cNvPr>
          <p:cNvSpPr txBox="1">
            <a:spLocks noChangeArrowheads="1"/>
          </p:cNvSpPr>
          <p:nvPr/>
        </p:nvSpPr>
        <p:spPr bwMode="auto">
          <a:xfrm>
            <a:off x="5238035" y="5064835"/>
            <a:ext cx="1202868" cy="16398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spcAft>
                <a:spcPts val="0"/>
              </a:spcAft>
            </a:pPr>
            <a:r>
              <a:rPr lang="es-ES" sz="900" kern="100" err="1">
                <a:effectLst/>
                <a:latin typeface="Arial"/>
                <a:cs typeface="Times New Roman"/>
              </a:rPr>
              <a:t>Cilíndro</a:t>
            </a:r>
            <a:r>
              <a:rPr lang="es-ES" sz="900" kern="100">
                <a:effectLst/>
                <a:latin typeface="Arial"/>
                <a:cs typeface="Times New Roman"/>
              </a:rPr>
              <a:t> gato</a:t>
            </a:r>
            <a:endParaRPr lang="ja-JP" sz="1200" kern="100">
              <a:effectLst/>
              <a:latin typeface="ＭＳ ゴシック"/>
              <a:cs typeface="Times New Roman"/>
            </a:endParaRPr>
          </a:p>
        </p:txBody>
      </p:sp>
      <p:sp>
        <p:nvSpPr>
          <p:cNvPr id="21" name="テキスト ボックス 2">
            <a:extLst>
              <a:ext uri="{FF2B5EF4-FFF2-40B4-BE49-F238E27FC236}">
                <a16:creationId xmlns:a16="http://schemas.microsoft.com/office/drawing/2014/main" id="{3DEE5033-4AB6-49D6-9949-06E450F3BD95}"/>
              </a:ext>
            </a:extLst>
          </p:cNvPr>
          <p:cNvSpPr txBox="1">
            <a:spLocks noChangeArrowheads="1"/>
          </p:cNvSpPr>
          <p:nvPr/>
        </p:nvSpPr>
        <p:spPr bwMode="auto">
          <a:xfrm>
            <a:off x="5425676" y="5572010"/>
            <a:ext cx="670560" cy="24413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spcAft>
                <a:spcPts val="0"/>
              </a:spcAft>
            </a:pPr>
            <a:r>
              <a:rPr lang="es-ES" sz="900" kern="100">
                <a:effectLst/>
                <a:latin typeface="Arial"/>
                <a:cs typeface="Times New Roman"/>
              </a:rPr>
              <a:t>Flotador</a:t>
            </a:r>
            <a:endParaRPr lang="ja-JP" sz="1200" kern="100">
              <a:effectLst/>
              <a:latin typeface="ＭＳ ゴシック"/>
              <a:cs typeface="Times New Roman"/>
            </a:endParaRPr>
          </a:p>
        </p:txBody>
      </p:sp>
      <p:sp>
        <p:nvSpPr>
          <p:cNvPr id="22" name="テキスト ボックス 2">
            <a:extLst>
              <a:ext uri="{FF2B5EF4-FFF2-40B4-BE49-F238E27FC236}">
                <a16:creationId xmlns:a16="http://schemas.microsoft.com/office/drawing/2014/main" id="{B6F977D0-8C9D-4207-ACCA-A9160C46BFEF}"/>
              </a:ext>
            </a:extLst>
          </p:cNvPr>
          <p:cNvSpPr txBox="1">
            <a:spLocks noChangeArrowheads="1"/>
          </p:cNvSpPr>
          <p:nvPr/>
        </p:nvSpPr>
        <p:spPr bwMode="auto">
          <a:xfrm>
            <a:off x="5283594" y="5831285"/>
            <a:ext cx="2078498" cy="2203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sz="900" kern="100">
                <a:effectLst/>
                <a:latin typeface="Arial"/>
                <a:cs typeface="Times New Roman"/>
              </a:rPr>
              <a:t>Fig.2-11 </a:t>
            </a:r>
            <a:r>
              <a:rPr lang="es-ES" sz="900" kern="100" err="1">
                <a:effectLst/>
                <a:latin typeface="Arial"/>
                <a:cs typeface="Times New Roman"/>
              </a:rPr>
              <a:t>estab</a:t>
            </a:r>
            <a:r>
              <a:rPr lang="es-ES" sz="900" kern="100">
                <a:effectLst/>
                <a:latin typeface="Arial"/>
                <a:cs typeface="Times New Roman"/>
              </a:rPr>
              <a:t>. tipo A</a:t>
            </a:r>
            <a:endParaRPr lang="ja-JP" sz="1200" kern="100">
              <a:effectLst/>
              <a:latin typeface="ＭＳ ゴシック"/>
              <a:cs typeface="Times New Roman"/>
            </a:endParaRPr>
          </a:p>
        </p:txBody>
      </p:sp>
    </p:spTree>
    <p:extLst>
      <p:ext uri="{BB962C8B-B14F-4D97-AF65-F5344CB8AC3E}">
        <p14:creationId xmlns:p14="http://schemas.microsoft.com/office/powerpoint/2010/main" val="331040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49" y="365126"/>
            <a:ext cx="8038585" cy="767645"/>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Dispositivo de trabajo para los VTE tipo brazo (pluma)</a:t>
            </a:r>
            <a:br>
              <a:rPr lang="es-ES" altLang="ja-JP" sz="2000" b="1" dirty="0">
                <a:latin typeface="Meiryo UI" panose="020B0604030504040204" pitchFamily="50" charset="-128"/>
                <a:ea typeface="Meiryo UI" panose="020B0604030504040204" pitchFamily="50" charset="-128"/>
              </a:rPr>
            </a:br>
            <a:r>
              <a:rPr lang="es-ES" altLang="ja-JP" sz="2000" b="1" dirty="0">
                <a:latin typeface="Meiryo UI" panose="020B0604030504040204" pitchFamily="50" charset="-128"/>
                <a:ea typeface="Meiryo UI" panose="020B0604030504040204" pitchFamily="50" charset="-128"/>
              </a:rPr>
              <a:t>(4)</a:t>
            </a:r>
            <a:r>
              <a:rPr lang="ja-JP" altLang="en-US" sz="2000" b="1" dirty="0">
                <a:latin typeface="Meiryo UI" panose="020B0604030504040204" pitchFamily="50" charset="-128"/>
                <a:ea typeface="Meiryo UI" panose="020B0604030504040204" pitchFamily="50" charset="-128"/>
              </a:rPr>
              <a:t>　</a:t>
            </a:r>
            <a:r>
              <a:rPr lang="es-ES" altLang="ja-JP" sz="2000" b="1" dirty="0">
                <a:latin typeface="Meiryo UI" panose="020B0604030504040204" pitchFamily="50" charset="-128"/>
                <a:ea typeface="Meiryo UI" panose="020B0604030504040204" pitchFamily="50" charset="-128"/>
              </a:rPr>
              <a:t>Dispositivo operativo, estructura y características</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11" name="コンテンツ プレースホルダー 4"/>
          <p:cNvSpPr txBox="1">
            <a:spLocks/>
          </p:cNvSpPr>
          <p:nvPr/>
        </p:nvSpPr>
        <p:spPr>
          <a:xfrm>
            <a:off x="476765" y="1132771"/>
            <a:ext cx="7886700" cy="187050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spcAft>
                <a:spcPts val="0"/>
              </a:spcAft>
            </a:pPr>
            <a:r>
              <a:rPr lang="ja-JP" altLang="en-US" sz="1600" dirty="0">
                <a:latin typeface="Meiryo UI" panose="020B0604030504040204" pitchFamily="50" charset="-128"/>
                <a:ea typeface="Meiryo UI" panose="020B0604030504040204" pitchFamily="50" charset="-128"/>
              </a:rPr>
              <a:t>　</a:t>
            </a:r>
            <a:r>
              <a:rPr lang="es-ES" sz="1600" kern="100" dirty="0">
                <a:effectLst/>
                <a:latin typeface="Arial" panose="020B0604020202020204" pitchFamily="34" charset="0"/>
                <a:ea typeface="ＭＳ ゴシック" panose="020B0609070205080204" pitchFamily="49" charset="-128"/>
                <a:cs typeface="Times New Roman" panose="02020603050405020304" pitchFamily="18" charset="0"/>
              </a:rPr>
              <a:t>Los dispositivos de accionamiento incluyen un dispositivo de conmutación de </a:t>
            </a:r>
            <a:r>
              <a:rPr lang="es-ES"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PTO (</a:t>
            </a:r>
            <a:r>
              <a:rPr lang="es-ES"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Power</a:t>
            </a:r>
            <a:r>
              <a:rPr lang="es-ES"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s-ES" sz="1600" b="1" u="sng" kern="100" dirty="0" err="1">
                <a:effectLst/>
                <a:latin typeface="Arial" panose="020B0604020202020204" pitchFamily="34" charset="0"/>
                <a:ea typeface="ＭＳ ゴシック" panose="020B0609070205080204" pitchFamily="49" charset="-128"/>
                <a:cs typeface="Times New Roman" panose="02020603050405020304" pitchFamily="18" charset="0"/>
              </a:rPr>
              <a:t>Take</a:t>
            </a:r>
            <a:r>
              <a:rPr lang="es-ES"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 Off= Toma de Fuerza) para accionar la bomba hidráulica (instalado únicamente en máquinas de tipo camión), </a:t>
            </a:r>
            <a:r>
              <a:rPr lang="es-ES" sz="1600" kern="100" dirty="0">
                <a:effectLst/>
                <a:latin typeface="Arial" panose="020B0604020202020204" pitchFamily="34" charset="0"/>
                <a:ea typeface="ＭＳ ゴシック" panose="020B0609070205080204" pitchFamily="49" charset="-128"/>
                <a:cs typeface="Times New Roman" panose="02020603050405020304" pitchFamily="18" charset="0"/>
              </a:rPr>
              <a:t>un </a:t>
            </a:r>
            <a:r>
              <a:rPr lang="es-ES"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dispositivo estabilizador</a:t>
            </a:r>
            <a:r>
              <a:rPr lang="es-ES" sz="1600" kern="100" dirty="0">
                <a:effectLst/>
                <a:latin typeface="Arial" panose="020B0604020202020204" pitchFamily="34" charset="0"/>
                <a:ea typeface="ＭＳ ゴシック" panose="020B0609070205080204" pitchFamily="49" charset="-128"/>
                <a:cs typeface="Times New Roman" panose="02020603050405020304" pitchFamily="18" charset="0"/>
              </a:rPr>
              <a:t> para accionar los estabilizadores, </a:t>
            </a:r>
            <a:r>
              <a:rPr lang="es-ES"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dispositivos de mando inferiores </a:t>
            </a:r>
            <a:r>
              <a:rPr lang="es-ES" sz="1600" kern="100" dirty="0">
                <a:effectLst/>
                <a:latin typeface="Arial" panose="020B0604020202020204" pitchFamily="34" charset="0"/>
                <a:ea typeface="ＭＳ ゴシック" panose="020B0609070205080204" pitchFamily="49" charset="-128"/>
                <a:cs typeface="Times New Roman" panose="02020603050405020304" pitchFamily="18" charset="0"/>
              </a:rPr>
              <a:t>y </a:t>
            </a:r>
            <a:r>
              <a:rPr lang="es-ES"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superiores</a:t>
            </a:r>
            <a:r>
              <a:rPr lang="es-ES" sz="1600" kern="100" dirty="0">
                <a:effectLst/>
                <a:latin typeface="Arial" panose="020B0604020202020204" pitchFamily="34" charset="0"/>
                <a:ea typeface="ＭＳ ゴシック" panose="020B0609070205080204" pitchFamily="49" charset="-128"/>
                <a:cs typeface="Times New Roman" panose="02020603050405020304" pitchFamily="18" charset="0"/>
              </a:rPr>
              <a:t> para accionar los dispositivos de trabajo, etc.</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s-ES" sz="1600" kern="100" dirty="0">
                <a:effectLst/>
                <a:latin typeface="Arial" panose="020B0604020202020204" pitchFamily="34" charset="0"/>
                <a:ea typeface="ＭＳ ゴシック" panose="020B0609070205080204" pitchFamily="49" charset="-128"/>
                <a:cs typeface="Times New Roman" panose="02020603050405020304" pitchFamily="18" charset="0"/>
              </a:rPr>
              <a:t>También existen sistemas de control eléctrico (control por interruptor), control por palanca y control proporcional electromagnético.</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628650" y="3179020"/>
            <a:ext cx="3159019" cy="1500881"/>
          </a:xfrm>
          <a:prstGeom prst="rect">
            <a:avLst/>
          </a:prstGeom>
          <a:noFill/>
          <a:ln>
            <a:solidFill>
              <a:schemeClr val="tx1"/>
            </a:solidFill>
          </a:ln>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79020"/>
            <a:ext cx="3190911" cy="1510267"/>
          </a:xfrm>
          <a:prstGeom prst="rect">
            <a:avLst/>
          </a:prstGeom>
          <a:noFill/>
          <a:ln>
            <a:solidFill>
              <a:schemeClr val="tx1"/>
            </a:solidFill>
          </a:ln>
        </p:spPr>
      </p:pic>
      <p:pic>
        <p:nvPicPr>
          <p:cNvPr id="2" name="図 1"/>
          <p:cNvPicPr>
            <a:picLocks noChangeAspect="1"/>
          </p:cNvPicPr>
          <p:nvPr/>
        </p:nvPicPr>
        <p:blipFill>
          <a:blip r:embed="rId5"/>
          <a:stretch>
            <a:fillRect/>
          </a:stretch>
        </p:blipFill>
        <p:spPr>
          <a:xfrm>
            <a:off x="592312" y="4802802"/>
            <a:ext cx="3195357" cy="1509040"/>
          </a:xfrm>
          <a:prstGeom prst="rect">
            <a:avLst/>
          </a:prstGeom>
          <a:ln>
            <a:solidFill>
              <a:schemeClr val="tx1"/>
            </a:solidFill>
          </a:ln>
        </p:spPr>
      </p:pic>
      <p:pic>
        <p:nvPicPr>
          <p:cNvPr id="3" name="図 2"/>
          <p:cNvPicPr>
            <a:picLocks noChangeAspect="1"/>
          </p:cNvPicPr>
          <p:nvPr/>
        </p:nvPicPr>
        <p:blipFill>
          <a:blip r:embed="rId6"/>
          <a:stretch>
            <a:fillRect/>
          </a:stretch>
        </p:blipFill>
        <p:spPr>
          <a:xfrm>
            <a:off x="4572000" y="4832163"/>
            <a:ext cx="3681492" cy="1344288"/>
          </a:xfrm>
          <a:prstGeom prst="rect">
            <a:avLst/>
          </a:prstGeom>
          <a:ln>
            <a:solidFill>
              <a:schemeClr val="tx1"/>
            </a:solidFill>
          </a:ln>
        </p:spPr>
      </p:pic>
      <p:sp>
        <p:nvSpPr>
          <p:cNvPr id="10" name="テキスト ボックス 9">
            <a:extLst>
              <a:ext uri="{FF2B5EF4-FFF2-40B4-BE49-F238E27FC236}">
                <a16:creationId xmlns:a16="http://schemas.microsoft.com/office/drawing/2014/main" id="{FB95F0D8-4067-4BEC-8EE1-8A01BA28F317}"/>
              </a:ext>
            </a:extLst>
          </p:cNvPr>
          <p:cNvSpPr txBox="1"/>
          <p:nvPr/>
        </p:nvSpPr>
        <p:spPr>
          <a:xfrm>
            <a:off x="4824912" y="6354374"/>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pág.30-31/Libro de texto pág.20-22</a:t>
            </a:r>
            <a:endParaRPr lang="ja-JP" altLang="en-US" sz="1200" dirty="0">
              <a:solidFill>
                <a:prstClr val="black"/>
              </a:solidFill>
            </a:endParaRPr>
          </a:p>
        </p:txBody>
      </p:sp>
      <p:sp>
        <p:nvSpPr>
          <p:cNvPr id="13" name="テキスト ボックス 2">
            <a:extLst>
              <a:ext uri="{FF2B5EF4-FFF2-40B4-BE49-F238E27FC236}">
                <a16:creationId xmlns:a16="http://schemas.microsoft.com/office/drawing/2014/main" id="{E710BA3E-C2FD-4D67-BB35-904C2D2D48F6}"/>
              </a:ext>
            </a:extLst>
          </p:cNvPr>
          <p:cNvSpPr txBox="1">
            <a:spLocks noChangeArrowheads="1"/>
          </p:cNvSpPr>
          <p:nvPr/>
        </p:nvSpPr>
        <p:spPr bwMode="auto">
          <a:xfrm>
            <a:off x="1144465" y="3179019"/>
            <a:ext cx="876300" cy="1333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kern="100">
                <a:effectLst/>
                <a:latin typeface="Arial"/>
                <a:cs typeface="Times New Roman"/>
              </a:rPr>
              <a:t>Palanca PTO</a:t>
            </a:r>
            <a:endParaRPr lang="ja-JP" sz="1200" kern="100">
              <a:effectLst/>
              <a:latin typeface="ＭＳ ゴシック"/>
              <a:cs typeface="Times New Roman"/>
            </a:endParaRPr>
          </a:p>
        </p:txBody>
      </p:sp>
      <p:sp>
        <p:nvSpPr>
          <p:cNvPr id="14" name="テキスト ボックス 2">
            <a:extLst>
              <a:ext uri="{FF2B5EF4-FFF2-40B4-BE49-F238E27FC236}">
                <a16:creationId xmlns:a16="http://schemas.microsoft.com/office/drawing/2014/main" id="{3C86CAD3-D78E-41AD-9E1F-CEDD1C10EA0C}"/>
              </a:ext>
            </a:extLst>
          </p:cNvPr>
          <p:cNvSpPr txBox="1">
            <a:spLocks noChangeArrowheads="1"/>
          </p:cNvSpPr>
          <p:nvPr/>
        </p:nvSpPr>
        <p:spPr bwMode="auto">
          <a:xfrm>
            <a:off x="793945" y="4206874"/>
            <a:ext cx="967740" cy="27699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a:effectLst/>
                <a:latin typeface="Arial"/>
                <a:cs typeface="Times New Roman"/>
              </a:rPr>
              <a:t>Tipo palanca</a:t>
            </a:r>
            <a:endParaRPr lang="ja-JP" sz="1200" kern="100">
              <a:effectLst/>
              <a:latin typeface="ＭＳ ゴシック"/>
              <a:cs typeface="Times New Roman"/>
            </a:endParaRPr>
          </a:p>
        </p:txBody>
      </p:sp>
      <p:sp>
        <p:nvSpPr>
          <p:cNvPr id="15" name="テキスト ボックス 2">
            <a:extLst>
              <a:ext uri="{FF2B5EF4-FFF2-40B4-BE49-F238E27FC236}">
                <a16:creationId xmlns:a16="http://schemas.microsoft.com/office/drawing/2014/main" id="{33D569CD-BD7C-4C86-9698-E609B87244D9}"/>
              </a:ext>
            </a:extLst>
          </p:cNvPr>
          <p:cNvSpPr txBox="1">
            <a:spLocks noChangeArrowheads="1"/>
          </p:cNvSpPr>
          <p:nvPr/>
        </p:nvSpPr>
        <p:spPr bwMode="auto">
          <a:xfrm>
            <a:off x="2784702" y="4261292"/>
            <a:ext cx="967740" cy="22258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a:effectLst/>
                <a:latin typeface="Arial"/>
                <a:cs typeface="Times New Roman"/>
              </a:rPr>
              <a:t>Tipo interruptor</a:t>
            </a:r>
            <a:endParaRPr lang="ja-JP" sz="1200" kern="100">
              <a:effectLst/>
              <a:latin typeface="ＭＳ ゴシック"/>
              <a:cs typeface="Times New Roman"/>
            </a:endParaRPr>
          </a:p>
        </p:txBody>
      </p:sp>
      <p:sp>
        <p:nvSpPr>
          <p:cNvPr id="16" name="テキスト ボックス 2">
            <a:extLst>
              <a:ext uri="{FF2B5EF4-FFF2-40B4-BE49-F238E27FC236}">
                <a16:creationId xmlns:a16="http://schemas.microsoft.com/office/drawing/2014/main" id="{1F0B4B16-22B9-41F8-8E9A-6C5FBC6DF2AE}"/>
              </a:ext>
            </a:extLst>
          </p:cNvPr>
          <p:cNvSpPr txBox="1">
            <a:spLocks noChangeArrowheads="1"/>
          </p:cNvSpPr>
          <p:nvPr/>
        </p:nvSpPr>
        <p:spPr bwMode="auto">
          <a:xfrm>
            <a:off x="1353958" y="4447614"/>
            <a:ext cx="1672063" cy="22258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a:effectLst/>
                <a:latin typeface="Arial"/>
                <a:cs typeface="Times New Roman"/>
              </a:rPr>
              <a:t>Fig.2-12 disp.conmut. PTO</a:t>
            </a:r>
            <a:endParaRPr lang="ja-JP" sz="1200" kern="100">
              <a:effectLst/>
              <a:latin typeface="ＭＳ ゴシック"/>
              <a:cs typeface="Times New Roman"/>
            </a:endParaRPr>
          </a:p>
        </p:txBody>
      </p:sp>
      <p:sp>
        <p:nvSpPr>
          <p:cNvPr id="19" name="テキスト ボックス 2">
            <a:extLst>
              <a:ext uri="{FF2B5EF4-FFF2-40B4-BE49-F238E27FC236}">
                <a16:creationId xmlns:a16="http://schemas.microsoft.com/office/drawing/2014/main" id="{C2D8626B-19A1-471B-9241-0644F1CAFA4D}"/>
              </a:ext>
            </a:extLst>
          </p:cNvPr>
          <p:cNvSpPr txBox="1">
            <a:spLocks noChangeArrowheads="1"/>
          </p:cNvSpPr>
          <p:nvPr/>
        </p:nvSpPr>
        <p:spPr bwMode="auto">
          <a:xfrm>
            <a:off x="4871804" y="4452500"/>
            <a:ext cx="2783365" cy="18626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kern="100">
                <a:effectLst/>
                <a:latin typeface="Arial"/>
                <a:cs typeface="Times New Roman"/>
              </a:rPr>
              <a:t>Fig.2-14 dispositivo operativo de estabilizadores</a:t>
            </a:r>
            <a:endParaRPr lang="ja-JP" sz="1200" kern="100">
              <a:effectLst/>
              <a:latin typeface="ＭＳ ゴシック"/>
              <a:cs typeface="Times New Roman"/>
            </a:endParaRPr>
          </a:p>
        </p:txBody>
      </p:sp>
      <p:sp>
        <p:nvSpPr>
          <p:cNvPr id="20" name="テキスト ボックス 2">
            <a:extLst>
              <a:ext uri="{FF2B5EF4-FFF2-40B4-BE49-F238E27FC236}">
                <a16:creationId xmlns:a16="http://schemas.microsoft.com/office/drawing/2014/main" id="{C5DE0851-2588-42B8-A758-612EC4CB941D}"/>
              </a:ext>
            </a:extLst>
          </p:cNvPr>
          <p:cNvSpPr txBox="1">
            <a:spLocks noChangeArrowheads="1"/>
          </p:cNvSpPr>
          <p:nvPr/>
        </p:nvSpPr>
        <p:spPr bwMode="auto">
          <a:xfrm>
            <a:off x="2172990" y="5160255"/>
            <a:ext cx="757779" cy="40589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kern="100" dirty="0">
                <a:effectLst/>
                <a:latin typeface="Arial"/>
                <a:cs typeface="Times New Roman"/>
              </a:rPr>
              <a:t>Disp.</a:t>
            </a:r>
            <a:r>
              <a:rPr lang="es-ES" sz="800" kern="100" dirty="0" err="1">
                <a:effectLst/>
                <a:latin typeface="Arial"/>
                <a:cs typeface="Times New Roman"/>
              </a:rPr>
              <a:t>Operat</a:t>
            </a:r>
            <a:r>
              <a:rPr lang="es-ES" sz="800" kern="100" dirty="0">
                <a:effectLst/>
                <a:latin typeface="Arial"/>
                <a:cs typeface="Times New Roman"/>
              </a:rPr>
              <a:t>..</a:t>
            </a:r>
            <a:r>
              <a:rPr lang="es-ES" sz="800" kern="100" dirty="0" err="1">
                <a:effectLst/>
                <a:latin typeface="Arial"/>
                <a:cs typeface="Times New Roman"/>
              </a:rPr>
              <a:t>inf</a:t>
            </a:r>
            <a:r>
              <a:rPr lang="es-ES" sz="700" kern="100" dirty="0">
                <a:effectLst/>
                <a:latin typeface="Arial"/>
                <a:cs typeface="Times New Roman"/>
              </a:rPr>
              <a:t>.</a:t>
            </a:r>
            <a:endParaRPr lang="ja-JP" sz="1200" kern="100" dirty="0">
              <a:effectLst/>
              <a:latin typeface="ＭＳ ゴシック"/>
              <a:cs typeface="Times New Roman"/>
            </a:endParaRPr>
          </a:p>
        </p:txBody>
      </p:sp>
      <p:sp>
        <p:nvSpPr>
          <p:cNvPr id="24" name="テキスト ボックス 2">
            <a:extLst>
              <a:ext uri="{FF2B5EF4-FFF2-40B4-BE49-F238E27FC236}">
                <a16:creationId xmlns:a16="http://schemas.microsoft.com/office/drawing/2014/main" id="{C8E39601-0D65-4E46-BC88-451B3995D914}"/>
              </a:ext>
            </a:extLst>
          </p:cNvPr>
          <p:cNvSpPr txBox="1">
            <a:spLocks noChangeArrowheads="1"/>
          </p:cNvSpPr>
          <p:nvPr/>
        </p:nvSpPr>
        <p:spPr bwMode="auto">
          <a:xfrm>
            <a:off x="7166353" y="5744097"/>
            <a:ext cx="1122308" cy="18488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kern="100">
                <a:effectLst/>
                <a:latin typeface="Arial"/>
                <a:cs typeface="Times New Roman"/>
              </a:rPr>
              <a:t>Palanca/</a:t>
            </a:r>
            <a:r>
              <a:rPr lang="es-ES" sz="700" kern="100" err="1">
                <a:effectLst/>
                <a:latin typeface="Arial"/>
                <a:cs typeface="Times New Roman"/>
              </a:rPr>
              <a:t>Interrup.operat</a:t>
            </a:r>
            <a:r>
              <a:rPr lang="es-ES" sz="700" kern="100">
                <a:effectLst/>
                <a:latin typeface="Arial"/>
                <a:cs typeface="Times New Roman"/>
              </a:rPr>
              <a:t>.</a:t>
            </a:r>
            <a:endParaRPr lang="ja-JP" sz="1200" kern="100">
              <a:effectLst/>
              <a:latin typeface="ＭＳ ゴシック"/>
              <a:cs typeface="Times New Roman"/>
            </a:endParaRPr>
          </a:p>
        </p:txBody>
      </p:sp>
      <p:sp>
        <p:nvSpPr>
          <p:cNvPr id="6" name="テキスト ボックス 5">
            <a:extLst>
              <a:ext uri="{FF2B5EF4-FFF2-40B4-BE49-F238E27FC236}">
                <a16:creationId xmlns:a16="http://schemas.microsoft.com/office/drawing/2014/main" id="{FBD0F00F-8D89-BDE1-7549-9DE48703D264}"/>
              </a:ext>
            </a:extLst>
          </p:cNvPr>
          <p:cNvSpPr txBox="1"/>
          <p:nvPr/>
        </p:nvSpPr>
        <p:spPr>
          <a:xfrm>
            <a:off x="1582615" y="6153637"/>
            <a:ext cx="1012539" cy="138499"/>
          </a:xfrm>
          <a:prstGeom prst="rect">
            <a:avLst/>
          </a:prstGeom>
          <a:solidFill>
            <a:schemeClr val="bg1"/>
          </a:solidFill>
          <a:ln>
            <a:solidFill>
              <a:schemeClr val="bg1"/>
            </a:solidFill>
          </a:ln>
        </p:spPr>
        <p:txBody>
          <a:bodyPr wrap="square" rtlCol="0">
            <a:spAutoFit/>
          </a:bodyPr>
          <a:lstStyle/>
          <a:p>
            <a:endParaRPr kumimoji="1" lang="ja-JP" altLang="en-US" sz="300" dirty="0"/>
          </a:p>
        </p:txBody>
      </p:sp>
      <p:sp>
        <p:nvSpPr>
          <p:cNvPr id="25" name="テキスト ボックス 2">
            <a:extLst>
              <a:ext uri="{FF2B5EF4-FFF2-40B4-BE49-F238E27FC236}">
                <a16:creationId xmlns:a16="http://schemas.microsoft.com/office/drawing/2014/main" id="{893632E8-9233-4096-BD14-39D87D2E4B4D}"/>
              </a:ext>
            </a:extLst>
          </p:cNvPr>
          <p:cNvSpPr txBox="1">
            <a:spLocks noChangeArrowheads="1"/>
          </p:cNvSpPr>
          <p:nvPr/>
        </p:nvSpPr>
        <p:spPr bwMode="auto">
          <a:xfrm>
            <a:off x="691217" y="6079184"/>
            <a:ext cx="2135513" cy="226232"/>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gn="just">
              <a:spcAft>
                <a:spcPts val="0"/>
              </a:spcAft>
            </a:pPr>
            <a:r>
              <a:rPr lang="es-ES" sz="900" kern="100" dirty="0">
                <a:effectLst/>
                <a:latin typeface="Arial"/>
                <a:cs typeface="Times New Roman"/>
              </a:rPr>
              <a:t>Fig.2-15 dispositivo operativo inferior</a:t>
            </a:r>
            <a:endParaRPr lang="ja-JP" sz="1200" kern="100" dirty="0">
              <a:effectLst/>
              <a:latin typeface="ＭＳ ゴシック"/>
              <a:cs typeface="Times New Roman"/>
            </a:endParaRPr>
          </a:p>
        </p:txBody>
      </p:sp>
      <p:sp>
        <p:nvSpPr>
          <p:cNvPr id="7" name="テキスト ボックス 6">
            <a:extLst>
              <a:ext uri="{FF2B5EF4-FFF2-40B4-BE49-F238E27FC236}">
                <a16:creationId xmlns:a16="http://schemas.microsoft.com/office/drawing/2014/main" id="{DF9A1B50-372B-3AEA-4C7F-1D11C49CC6F2}"/>
              </a:ext>
            </a:extLst>
          </p:cNvPr>
          <p:cNvSpPr txBox="1"/>
          <p:nvPr/>
        </p:nvSpPr>
        <p:spPr>
          <a:xfrm>
            <a:off x="3268572" y="4818642"/>
            <a:ext cx="483870" cy="107722"/>
          </a:xfrm>
          <a:prstGeom prst="rect">
            <a:avLst/>
          </a:prstGeom>
          <a:solidFill>
            <a:schemeClr val="bg1"/>
          </a:solidFill>
          <a:ln>
            <a:solidFill>
              <a:schemeClr val="bg1"/>
            </a:solidFill>
          </a:ln>
        </p:spPr>
        <p:txBody>
          <a:bodyPr wrap="square" rtlCol="0">
            <a:spAutoFit/>
          </a:bodyPr>
          <a:lstStyle/>
          <a:p>
            <a:endParaRPr kumimoji="1" lang="ja-JP" altLang="en-US" sz="100" dirty="0"/>
          </a:p>
        </p:txBody>
      </p:sp>
      <p:sp>
        <p:nvSpPr>
          <p:cNvPr id="26" name="テキスト ボックス 2">
            <a:extLst>
              <a:ext uri="{FF2B5EF4-FFF2-40B4-BE49-F238E27FC236}">
                <a16:creationId xmlns:a16="http://schemas.microsoft.com/office/drawing/2014/main" id="{4313C727-0F5E-4454-BC7E-0BB5BFA89F9B}"/>
              </a:ext>
            </a:extLst>
          </p:cNvPr>
          <p:cNvSpPr txBox="1">
            <a:spLocks noChangeArrowheads="1"/>
          </p:cNvSpPr>
          <p:nvPr/>
        </p:nvSpPr>
        <p:spPr bwMode="auto">
          <a:xfrm>
            <a:off x="2770202" y="4732689"/>
            <a:ext cx="1167814" cy="226232"/>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gn="just">
              <a:spcAft>
                <a:spcPts val="0"/>
              </a:spcAft>
            </a:pPr>
            <a:r>
              <a:rPr lang="es-ES" sz="900" kern="100" dirty="0" err="1">
                <a:effectLst/>
                <a:latin typeface="Arial"/>
                <a:cs typeface="Times New Roman"/>
              </a:rPr>
              <a:t>Interrup.Operativo</a:t>
            </a:r>
            <a:endParaRPr lang="ja-JP" sz="1200" kern="100" dirty="0">
              <a:effectLst/>
              <a:latin typeface="ＭＳ ゴシック"/>
              <a:cs typeface="Times New Roman"/>
            </a:endParaRPr>
          </a:p>
        </p:txBody>
      </p:sp>
      <p:sp>
        <p:nvSpPr>
          <p:cNvPr id="9" name="テキスト ボックス 8">
            <a:extLst>
              <a:ext uri="{FF2B5EF4-FFF2-40B4-BE49-F238E27FC236}">
                <a16:creationId xmlns:a16="http://schemas.microsoft.com/office/drawing/2014/main" id="{59EFD742-BC8B-09E7-5CF3-AB49C976274A}"/>
              </a:ext>
            </a:extLst>
          </p:cNvPr>
          <p:cNvSpPr txBox="1"/>
          <p:nvPr/>
        </p:nvSpPr>
        <p:spPr>
          <a:xfrm>
            <a:off x="5515066" y="3195500"/>
            <a:ext cx="365760" cy="138499"/>
          </a:xfrm>
          <a:prstGeom prst="rect">
            <a:avLst/>
          </a:prstGeom>
          <a:solidFill>
            <a:schemeClr val="bg1"/>
          </a:solidFill>
          <a:ln>
            <a:solidFill>
              <a:schemeClr val="bg1"/>
            </a:solidFill>
          </a:ln>
        </p:spPr>
        <p:txBody>
          <a:bodyPr wrap="square" rtlCol="0">
            <a:spAutoFit/>
          </a:bodyPr>
          <a:lstStyle/>
          <a:p>
            <a:endParaRPr kumimoji="1" lang="ja-JP" altLang="en-US" sz="300" dirty="0"/>
          </a:p>
        </p:txBody>
      </p:sp>
      <p:sp>
        <p:nvSpPr>
          <p:cNvPr id="17" name="テキスト ボックス 2">
            <a:extLst>
              <a:ext uri="{FF2B5EF4-FFF2-40B4-BE49-F238E27FC236}">
                <a16:creationId xmlns:a16="http://schemas.microsoft.com/office/drawing/2014/main" id="{1E2D883D-7A15-4C61-B972-C39BE4859A83}"/>
              </a:ext>
            </a:extLst>
          </p:cNvPr>
          <p:cNvSpPr txBox="1">
            <a:spLocks noChangeArrowheads="1"/>
          </p:cNvSpPr>
          <p:nvPr/>
        </p:nvSpPr>
        <p:spPr bwMode="auto">
          <a:xfrm>
            <a:off x="5356333" y="3133290"/>
            <a:ext cx="939018" cy="166223"/>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gn="just">
              <a:spcAft>
                <a:spcPts val="0"/>
              </a:spcAft>
            </a:pPr>
            <a:r>
              <a:rPr lang="es-ES" sz="900" kern="100" dirty="0" err="1">
                <a:effectLst/>
                <a:latin typeface="Arial"/>
                <a:cs typeface="Times New Roman"/>
              </a:rPr>
              <a:t>disp.operativo</a:t>
            </a:r>
            <a:endParaRPr lang="ja-JP" sz="1200" kern="100" dirty="0">
              <a:effectLst/>
              <a:latin typeface="ＭＳ ゴシック"/>
              <a:cs typeface="Times New Roman"/>
            </a:endParaRPr>
          </a:p>
        </p:txBody>
      </p:sp>
      <p:sp>
        <p:nvSpPr>
          <p:cNvPr id="27" name="テキスト ボックス 26">
            <a:extLst>
              <a:ext uri="{FF2B5EF4-FFF2-40B4-BE49-F238E27FC236}">
                <a16:creationId xmlns:a16="http://schemas.microsoft.com/office/drawing/2014/main" id="{E3BCAAED-DB2F-F1A2-2E9A-BFDAD030FAB4}"/>
              </a:ext>
            </a:extLst>
          </p:cNvPr>
          <p:cNvSpPr txBox="1"/>
          <p:nvPr/>
        </p:nvSpPr>
        <p:spPr>
          <a:xfrm>
            <a:off x="7166353" y="3189730"/>
            <a:ext cx="383978" cy="107722"/>
          </a:xfrm>
          <a:prstGeom prst="rect">
            <a:avLst/>
          </a:prstGeom>
          <a:solidFill>
            <a:schemeClr val="bg1"/>
          </a:solidFill>
          <a:ln>
            <a:solidFill>
              <a:schemeClr val="bg1"/>
            </a:solidFill>
          </a:ln>
        </p:spPr>
        <p:txBody>
          <a:bodyPr wrap="square" rtlCol="0">
            <a:spAutoFit/>
          </a:bodyPr>
          <a:lstStyle/>
          <a:p>
            <a:endParaRPr kumimoji="1" lang="ja-JP" altLang="en-US" sz="100" dirty="0"/>
          </a:p>
        </p:txBody>
      </p:sp>
      <p:sp>
        <p:nvSpPr>
          <p:cNvPr id="18" name="テキスト ボックス 2">
            <a:extLst>
              <a:ext uri="{FF2B5EF4-FFF2-40B4-BE49-F238E27FC236}">
                <a16:creationId xmlns:a16="http://schemas.microsoft.com/office/drawing/2014/main" id="{A296967D-1928-42BC-B45D-F0B8E9073ACD}"/>
              </a:ext>
            </a:extLst>
          </p:cNvPr>
          <p:cNvSpPr txBox="1">
            <a:spLocks noChangeArrowheads="1"/>
          </p:cNvSpPr>
          <p:nvPr/>
        </p:nvSpPr>
        <p:spPr bwMode="auto">
          <a:xfrm>
            <a:off x="6665601" y="3146147"/>
            <a:ext cx="1623060" cy="219139"/>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spcAft>
                <a:spcPts val="0"/>
              </a:spcAft>
            </a:pPr>
            <a:r>
              <a:rPr lang="es-ES" sz="700" kern="100" dirty="0">
                <a:effectLst/>
                <a:latin typeface="Arial"/>
                <a:cs typeface="Times New Roman"/>
              </a:rPr>
              <a:t>Palanca de operaciones</a:t>
            </a:r>
            <a:endParaRPr lang="ja-JP" sz="1050" kern="100" dirty="0">
              <a:effectLst/>
              <a:latin typeface="ＭＳ ゴシック"/>
              <a:cs typeface="Times New Roman"/>
            </a:endParaRPr>
          </a:p>
        </p:txBody>
      </p:sp>
      <p:sp>
        <p:nvSpPr>
          <p:cNvPr id="28" name="テキスト ボックス 27">
            <a:extLst>
              <a:ext uri="{FF2B5EF4-FFF2-40B4-BE49-F238E27FC236}">
                <a16:creationId xmlns:a16="http://schemas.microsoft.com/office/drawing/2014/main" id="{B6BD44AE-C9DF-B02A-A848-F4335678BD8D}"/>
              </a:ext>
            </a:extLst>
          </p:cNvPr>
          <p:cNvSpPr txBox="1"/>
          <p:nvPr/>
        </p:nvSpPr>
        <p:spPr>
          <a:xfrm>
            <a:off x="4572000" y="4829527"/>
            <a:ext cx="496389" cy="153888"/>
          </a:xfrm>
          <a:prstGeom prst="rect">
            <a:avLst/>
          </a:prstGeom>
          <a:solidFill>
            <a:schemeClr val="bg1"/>
          </a:solidFill>
          <a:ln>
            <a:solidFill>
              <a:schemeClr val="bg1"/>
            </a:solidFill>
          </a:ln>
        </p:spPr>
        <p:txBody>
          <a:bodyPr wrap="square" rtlCol="0">
            <a:spAutoFit/>
          </a:bodyPr>
          <a:lstStyle/>
          <a:p>
            <a:endParaRPr kumimoji="1" lang="ja-JP" altLang="en-US" sz="400" dirty="0"/>
          </a:p>
        </p:txBody>
      </p:sp>
      <p:sp>
        <p:nvSpPr>
          <p:cNvPr id="21" name="テキスト ボックス 2">
            <a:extLst>
              <a:ext uri="{FF2B5EF4-FFF2-40B4-BE49-F238E27FC236}">
                <a16:creationId xmlns:a16="http://schemas.microsoft.com/office/drawing/2014/main" id="{402E389E-0911-457D-801E-2537E3EB8C1A}"/>
              </a:ext>
            </a:extLst>
          </p:cNvPr>
          <p:cNvSpPr txBox="1">
            <a:spLocks noChangeArrowheads="1"/>
          </p:cNvSpPr>
          <p:nvPr/>
        </p:nvSpPr>
        <p:spPr bwMode="auto">
          <a:xfrm>
            <a:off x="4324938" y="4812608"/>
            <a:ext cx="1373008" cy="226232"/>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gn="r">
              <a:spcAft>
                <a:spcPts val="0"/>
              </a:spcAft>
            </a:pPr>
            <a:r>
              <a:rPr lang="es-ES" sz="600" kern="100" dirty="0">
                <a:effectLst/>
                <a:latin typeface="Arial"/>
                <a:cs typeface="Times New Roman"/>
              </a:rPr>
              <a:t>Dispositivo operativo superior</a:t>
            </a:r>
            <a:endParaRPr lang="ja-JP" sz="1100" kern="100" dirty="0">
              <a:effectLst/>
              <a:latin typeface="ＭＳ ゴシック"/>
              <a:cs typeface="Times New Roman"/>
            </a:endParaRPr>
          </a:p>
        </p:txBody>
      </p:sp>
      <p:sp>
        <p:nvSpPr>
          <p:cNvPr id="29" name="テキスト ボックス 28">
            <a:extLst>
              <a:ext uri="{FF2B5EF4-FFF2-40B4-BE49-F238E27FC236}">
                <a16:creationId xmlns:a16="http://schemas.microsoft.com/office/drawing/2014/main" id="{4136FAAB-99E3-F4A3-3BEE-6E2C410BBAAB}"/>
              </a:ext>
            </a:extLst>
          </p:cNvPr>
          <p:cNvSpPr txBox="1"/>
          <p:nvPr/>
        </p:nvSpPr>
        <p:spPr>
          <a:xfrm>
            <a:off x="5700084" y="6026396"/>
            <a:ext cx="1190534" cy="123111"/>
          </a:xfrm>
          <a:prstGeom prst="rect">
            <a:avLst/>
          </a:prstGeom>
          <a:solidFill>
            <a:schemeClr val="bg1"/>
          </a:solidFill>
          <a:ln>
            <a:solidFill>
              <a:schemeClr val="bg1"/>
            </a:solidFill>
          </a:ln>
        </p:spPr>
        <p:txBody>
          <a:bodyPr wrap="square" rtlCol="0">
            <a:spAutoFit/>
          </a:bodyPr>
          <a:lstStyle/>
          <a:p>
            <a:endParaRPr kumimoji="1" lang="ja-JP" altLang="en-US" sz="200" dirty="0"/>
          </a:p>
        </p:txBody>
      </p:sp>
      <p:sp>
        <p:nvSpPr>
          <p:cNvPr id="22" name="テキスト ボックス 2">
            <a:extLst>
              <a:ext uri="{FF2B5EF4-FFF2-40B4-BE49-F238E27FC236}">
                <a16:creationId xmlns:a16="http://schemas.microsoft.com/office/drawing/2014/main" id="{0FD07DA1-F55B-44F8-A97B-6E90EF60D66D}"/>
              </a:ext>
            </a:extLst>
          </p:cNvPr>
          <p:cNvSpPr txBox="1">
            <a:spLocks noChangeArrowheads="1"/>
          </p:cNvSpPr>
          <p:nvPr/>
        </p:nvSpPr>
        <p:spPr bwMode="auto">
          <a:xfrm>
            <a:off x="5212080" y="5969614"/>
            <a:ext cx="2491740" cy="219139"/>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gn="just">
              <a:spcAft>
                <a:spcPts val="0"/>
              </a:spcAft>
            </a:pPr>
            <a:r>
              <a:rPr lang="es-ES" sz="900" kern="100" dirty="0">
                <a:effectLst/>
                <a:latin typeface="Arial"/>
                <a:cs typeface="Times New Roman"/>
              </a:rPr>
              <a:t>Fig.2-16 dispositivo operativo superior</a:t>
            </a:r>
            <a:endParaRPr lang="ja-JP" sz="1200" kern="100" dirty="0">
              <a:effectLst/>
              <a:latin typeface="ＭＳ ゴシック"/>
              <a:cs typeface="Times New Roman"/>
            </a:endParaRPr>
          </a:p>
        </p:txBody>
      </p:sp>
      <p:sp>
        <p:nvSpPr>
          <p:cNvPr id="30" name="テキスト ボックス 29">
            <a:extLst>
              <a:ext uri="{FF2B5EF4-FFF2-40B4-BE49-F238E27FC236}">
                <a16:creationId xmlns:a16="http://schemas.microsoft.com/office/drawing/2014/main" id="{13BAB5BA-885B-4424-4726-10D47F2648C9}"/>
              </a:ext>
            </a:extLst>
          </p:cNvPr>
          <p:cNvSpPr txBox="1"/>
          <p:nvPr/>
        </p:nvSpPr>
        <p:spPr>
          <a:xfrm>
            <a:off x="6601097" y="5836538"/>
            <a:ext cx="644434" cy="138499"/>
          </a:xfrm>
          <a:prstGeom prst="rect">
            <a:avLst/>
          </a:prstGeom>
          <a:solidFill>
            <a:schemeClr val="bg1"/>
          </a:solidFill>
          <a:ln>
            <a:solidFill>
              <a:schemeClr val="bg1"/>
            </a:solidFill>
          </a:ln>
        </p:spPr>
        <p:txBody>
          <a:bodyPr wrap="square" rtlCol="0">
            <a:spAutoFit/>
          </a:bodyPr>
          <a:lstStyle/>
          <a:p>
            <a:endParaRPr kumimoji="1" lang="ja-JP" altLang="en-US" sz="300" dirty="0"/>
          </a:p>
        </p:txBody>
      </p:sp>
      <p:sp>
        <p:nvSpPr>
          <p:cNvPr id="23" name="テキスト ボックス 2">
            <a:extLst>
              <a:ext uri="{FF2B5EF4-FFF2-40B4-BE49-F238E27FC236}">
                <a16:creationId xmlns:a16="http://schemas.microsoft.com/office/drawing/2014/main" id="{66A46A6A-2D91-493D-8FA3-568C8A73C551}"/>
              </a:ext>
            </a:extLst>
          </p:cNvPr>
          <p:cNvSpPr txBox="1">
            <a:spLocks noChangeArrowheads="1"/>
          </p:cNvSpPr>
          <p:nvPr/>
        </p:nvSpPr>
        <p:spPr bwMode="auto">
          <a:xfrm>
            <a:off x="6425798" y="5809732"/>
            <a:ext cx="929640" cy="19655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700" kern="100" dirty="0">
                <a:effectLst/>
                <a:latin typeface="Arial"/>
                <a:cs typeface="Times New Roman"/>
              </a:rPr>
              <a:t>Pedal interruptor</a:t>
            </a:r>
            <a:endParaRPr lang="ja-JP" sz="1200" kern="100" dirty="0">
              <a:effectLst/>
              <a:latin typeface="ＭＳ ゴシック"/>
              <a:cs typeface="Times New Roman"/>
            </a:endParaRPr>
          </a:p>
        </p:txBody>
      </p:sp>
    </p:spTree>
    <p:extLst>
      <p:ext uri="{BB962C8B-B14F-4D97-AF65-F5344CB8AC3E}">
        <p14:creationId xmlns:p14="http://schemas.microsoft.com/office/powerpoint/2010/main" val="250104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60708"/>
            <a:ext cx="7772400" cy="1112716"/>
          </a:xfrm>
        </p:spPr>
        <p:txBody>
          <a:bodyPr>
            <a:normAutofit/>
          </a:bodyPr>
          <a:lstStyle/>
          <a:p>
            <a:pPr>
              <a:spcAft>
                <a:spcPts val="0"/>
              </a:spcAft>
            </a:pPr>
            <a:r>
              <a:rPr lang="es-ES" sz="2400" b="1" kern="100" dirty="0">
                <a:effectLst/>
                <a:latin typeface="Arial" panose="020B0604020202020204" pitchFamily="34" charset="0"/>
                <a:ea typeface="ＭＳ ゴシック" panose="020B0609070205080204" pitchFamily="49" charset="-128"/>
                <a:cs typeface="Times New Roman" panose="02020603050405020304" pitchFamily="18" charset="0"/>
              </a:rPr>
              <a:t>Capítulo 1: Conocimientos básicos sobre el VTE (Vehículos de Trabajos en Elevación)</a:t>
            </a:r>
            <a:endParaRPr 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1800" b="1">
                <a:latin typeface="Meiryo UI" panose="020B0604030504040204" pitchFamily="50" charset="-128"/>
                <a:ea typeface="Meiryo UI" panose="020B0604030504040204" pitchFamily="50" charset="-128"/>
              </a:rPr>
              <a:t>Dispositivos de trabajo para VTE de ascenso/descenso vertical</a:t>
            </a:r>
            <a:endParaRPr kumimoji="1" lang="ja-JP" altLang="en-US" sz="18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11" name="コンテンツ プレースホルダー 4"/>
          <p:cNvSpPr txBox="1">
            <a:spLocks/>
          </p:cNvSpPr>
          <p:nvPr/>
        </p:nvSpPr>
        <p:spPr>
          <a:xfrm>
            <a:off x="628650" y="1212914"/>
            <a:ext cx="7886700" cy="407419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s-ES" altLang="ja-JP" sz="1800" dirty="0">
                <a:solidFill>
                  <a:prstClr val="black"/>
                </a:solidFill>
                <a:latin typeface="Meiryo UI" panose="020B0604030504040204" pitchFamily="50" charset="-128"/>
                <a:ea typeface="Meiryo UI" panose="020B0604030504040204" pitchFamily="50" charset="-128"/>
              </a:rPr>
              <a:t>Los VTE de </a:t>
            </a:r>
            <a:r>
              <a:rPr lang="es-ES" altLang="ja-JP" sz="1800" b="1" u="sng" dirty="0">
                <a:solidFill>
                  <a:prstClr val="black"/>
                </a:solidFill>
                <a:latin typeface="Meiryo UI" panose="020B0604030504040204" pitchFamily="50" charset="-128"/>
                <a:ea typeface="Meiryo UI" panose="020B0604030504040204" pitchFamily="50" charset="-128"/>
              </a:rPr>
              <a:t>ascenso/descenso vertical</a:t>
            </a:r>
            <a:r>
              <a:rPr lang="es-ES" altLang="ja-JP" sz="1800" u="sng" dirty="0">
                <a:solidFill>
                  <a:prstClr val="black"/>
                </a:solidFill>
                <a:latin typeface="Meiryo UI" panose="020B0604030504040204" pitchFamily="50" charset="-128"/>
                <a:ea typeface="Meiryo UI" panose="020B0604030504040204" pitchFamily="50" charset="-128"/>
              </a:rPr>
              <a:t> </a:t>
            </a:r>
            <a:r>
              <a:rPr lang="es-ES" altLang="ja-JP" sz="1800" dirty="0">
                <a:solidFill>
                  <a:prstClr val="black"/>
                </a:solidFill>
                <a:latin typeface="Meiryo UI" panose="020B0604030504040204" pitchFamily="50" charset="-128"/>
                <a:ea typeface="Meiryo UI" panose="020B0604030504040204" pitchFamily="50" charset="-128"/>
              </a:rPr>
              <a:t>pueden clasificarse en 4 tipos, </a:t>
            </a:r>
            <a:r>
              <a:rPr lang="es-ES" altLang="ja-JP" sz="1800" b="1" u="sng" dirty="0">
                <a:solidFill>
                  <a:prstClr val="black"/>
                </a:solidFill>
                <a:latin typeface="Meiryo UI" panose="020B0604030504040204" pitchFamily="50" charset="-128"/>
                <a:ea typeface="Meiryo UI" panose="020B0604030504040204" pitchFamily="50" charset="-128"/>
              </a:rPr>
              <a:t>según la estructura del brazo (pluma) elevador</a:t>
            </a:r>
            <a:r>
              <a:rPr lang="es-ES" altLang="ja-JP" sz="18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Los tipos tijera, sigma y X funcionan con motor o batería y se utilizan tanto en interiores como en exteriores.</a:t>
            </a:r>
          </a:p>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Los de mástil generalmente son a batería y mayormente se utilizan en interiores.</a:t>
            </a:r>
          </a:p>
          <a:p>
            <a:pPr marL="0" indent="0">
              <a:lnSpc>
                <a:spcPct val="110000"/>
              </a:lnSpc>
              <a:spcBef>
                <a:spcPts val="0"/>
              </a:spcBef>
              <a:buNone/>
            </a:pPr>
            <a:endParaRPr lang="es-E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(1) Tipo tijera</a:t>
            </a:r>
          </a:p>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(2) Tipo de mástil</a:t>
            </a:r>
          </a:p>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(3) </a:t>
            </a:r>
            <a:r>
              <a:rPr lang="es-ES" altLang="ja-JP" sz="1800" dirty="0">
                <a:latin typeface="Meiryo UI" panose="020B0604030504040204" pitchFamily="50" charset="-128"/>
                <a:ea typeface="Meiryo UI" panose="020B0604030504040204" pitchFamily="50" charset="-128"/>
              </a:rPr>
              <a:t>Tipo sigma</a:t>
            </a:r>
          </a:p>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(4) Tipo X</a:t>
            </a: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F71964A-8FAC-4649-BD6B-BAE9E8EDCC81}"/>
              </a:ext>
            </a:extLst>
          </p:cNvPr>
          <p:cNvSpPr txBox="1"/>
          <p:nvPr/>
        </p:nvSpPr>
        <p:spPr>
          <a:xfrm>
            <a:off x="4824912" y="6354374"/>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pág.34/Libro de texto pág.22</a:t>
            </a:r>
            <a:endParaRPr lang="ja-JP" altLang="en-US" sz="1200" dirty="0">
              <a:solidFill>
                <a:prstClr val="black"/>
              </a:solidFill>
            </a:endParaRPr>
          </a:p>
        </p:txBody>
      </p:sp>
    </p:spTree>
    <p:extLst>
      <p:ext uri="{BB962C8B-B14F-4D97-AF65-F5344CB8AC3E}">
        <p14:creationId xmlns:p14="http://schemas.microsoft.com/office/powerpoint/2010/main" val="336271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88501"/>
          </a:xfrm>
          <a:ln>
            <a:solidFill>
              <a:schemeClr val="tx1"/>
            </a:solidFill>
          </a:ln>
        </p:spPr>
        <p:txBody>
          <a:bodyPr>
            <a:noAutofit/>
          </a:bodyPr>
          <a:lstStyle/>
          <a:p>
            <a:r>
              <a:rPr lang="es-ES" altLang="ja-JP" sz="1800" b="1">
                <a:latin typeface="Meiryo UI" panose="020B0604030504040204" pitchFamily="50" charset="-128"/>
                <a:ea typeface="Meiryo UI" panose="020B0604030504040204" pitchFamily="50" charset="-128"/>
              </a:rPr>
              <a:t>Dispositivos de seguridad para VTE (1)</a:t>
            </a:r>
            <a:br>
              <a:rPr lang="en-US" altLang="ja-JP" sz="1800" b="1">
                <a:latin typeface="Meiryo UI" panose="020B0604030504040204" pitchFamily="50" charset="-128"/>
                <a:ea typeface="Meiryo UI" panose="020B0604030504040204" pitchFamily="50" charset="-128"/>
              </a:rPr>
            </a:br>
            <a:r>
              <a:rPr lang="ja-JP" altLang="en-US" sz="1800" b="1">
                <a:latin typeface="Meiryo UI" panose="020B0604030504040204" pitchFamily="50" charset="-128"/>
                <a:ea typeface="Meiryo UI" panose="020B0604030504040204" pitchFamily="50" charset="-128"/>
              </a:rPr>
              <a:t>　</a:t>
            </a:r>
            <a:r>
              <a:rPr lang="es-ES" altLang="ja-JP" sz="1800" b="1">
                <a:latin typeface="Meiryo UI" panose="020B0604030504040204" pitchFamily="50" charset="-128"/>
                <a:ea typeface="Meiryo UI" panose="020B0604030504040204" pitchFamily="50" charset="-128"/>
              </a:rPr>
              <a:t>Tipos de dispositivos de seguridad reglamentados por ley</a:t>
            </a:r>
            <a:endParaRPr kumimoji="1" lang="ja-JP" altLang="en-US" sz="18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11" name="コンテンツ プレースホルダー 4"/>
          <p:cNvSpPr txBox="1">
            <a:spLocks/>
          </p:cNvSpPr>
          <p:nvPr/>
        </p:nvSpPr>
        <p:spPr>
          <a:xfrm>
            <a:off x="628650" y="1197690"/>
            <a:ext cx="7886700" cy="481624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Los VTE </a:t>
            </a:r>
            <a:r>
              <a:rPr lang="es-ES" altLang="ja-JP" sz="1400" dirty="0">
                <a:solidFill>
                  <a:prstClr val="black"/>
                </a:solidFill>
                <a:latin typeface="Meiryo UI" panose="020B0604030504040204" pitchFamily="50" charset="-128"/>
                <a:ea typeface="Meiryo UI" panose="020B0604030504040204" pitchFamily="50" charset="-128"/>
              </a:rPr>
              <a:t>están equipados con diversos dispositivos de seguridad para poder trabajar de forma </a:t>
            </a:r>
            <a:r>
              <a:rPr lang="es-ES" altLang="ja-JP" sz="1400" b="1" u="sng" dirty="0">
                <a:solidFill>
                  <a:prstClr val="black"/>
                </a:solidFill>
                <a:latin typeface="Meiryo UI" panose="020B0604030504040204" pitchFamily="50" charset="-128"/>
                <a:ea typeface="Meiryo UI" panose="020B0604030504040204" pitchFamily="50" charset="-128"/>
              </a:rPr>
              <a:t>segura y protegida en altura</a:t>
            </a:r>
            <a:r>
              <a:rPr lang="es-ES" altLang="ja-JP" sz="1400" dirty="0">
                <a:solidFill>
                  <a:prstClr val="black"/>
                </a:solidFill>
                <a:latin typeface="Meiryo UI" panose="020B0604030504040204" pitchFamily="50" charset="-128"/>
                <a:ea typeface="Meiryo UI" panose="020B0604030504040204" pitchFamily="50" charset="-128"/>
              </a:rPr>
              <a:t>. Entre ellos se incluyen los especificados en las normas de fabricación de VTE, y </a:t>
            </a:r>
            <a:r>
              <a:rPr lang="es-ES" altLang="ja-JP" sz="1400" b="1" u="sng" dirty="0">
                <a:solidFill>
                  <a:prstClr val="black"/>
                </a:solidFill>
                <a:latin typeface="Meiryo UI" panose="020B0604030504040204" pitchFamily="50" charset="-128"/>
                <a:ea typeface="Meiryo UI" panose="020B0604030504040204" pitchFamily="50" charset="-128"/>
              </a:rPr>
              <a:t>los diseñados para permitir que el trabajo se realice de forma más segura</a:t>
            </a:r>
            <a:r>
              <a:rPr lang="es-ES" altLang="ja-JP" sz="1400"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basándose en las ideas conjuntas de los usuarios y los fabricantes, para </a:t>
            </a:r>
            <a:r>
              <a:rPr lang="es-ES" altLang="ja-JP" sz="1400" b="1" u="sng" dirty="0">
                <a:latin typeface="Meiryo UI" panose="020B0604030504040204" pitchFamily="50" charset="-128"/>
                <a:ea typeface="Meiryo UI" panose="020B0604030504040204" pitchFamily="50" charset="-128"/>
              </a:rPr>
              <a:t>elevar la seguridad en el trabajo</a:t>
            </a:r>
            <a:r>
              <a:rPr lang="es-ES" altLang="ja-JP" sz="1400" dirty="0">
                <a:latin typeface="Meiryo UI" panose="020B0604030504040204" pitchFamily="50" charset="-128"/>
                <a:ea typeface="Meiryo UI" panose="020B0604030504040204" pitchFamily="50" charset="-128"/>
              </a:rPr>
              <a:t>.</a:t>
            </a:r>
          </a:p>
          <a:p>
            <a:pPr marL="0" indent="0">
              <a:lnSpc>
                <a:spcPct val="110000"/>
              </a:lnSpc>
              <a:spcBef>
                <a:spcPts val="0"/>
              </a:spcBef>
              <a:buNone/>
            </a:pPr>
            <a:r>
              <a:rPr lang="es-ES" altLang="ja-JP" sz="1400" b="1" u="sng" dirty="0">
                <a:latin typeface="Meiryo UI" panose="020B0604030504040204" pitchFamily="50" charset="-128"/>
                <a:ea typeface="Meiryo UI" panose="020B0604030504040204" pitchFamily="50" charset="-128"/>
              </a:rPr>
              <a:t>Es importante leer atentamente las instrucciones de uso</a:t>
            </a:r>
            <a:r>
              <a:rPr lang="es-ES" altLang="ja-JP" sz="1400" dirty="0">
                <a:latin typeface="Meiryo UI" panose="020B0604030504040204" pitchFamily="50" charset="-128"/>
                <a:ea typeface="Meiryo UI" panose="020B0604030504040204" pitchFamily="50" charset="-128"/>
              </a:rPr>
              <a:t>, ya que con el transcurso del tiempo, los dispositivos de seguridad se modifican o se van sumando.</a:t>
            </a:r>
          </a:p>
          <a:p>
            <a:pPr marL="0" indent="0">
              <a:lnSpc>
                <a:spcPct val="110000"/>
              </a:lnSpc>
              <a:spcBef>
                <a:spcPts val="600"/>
              </a:spcBef>
              <a:buNone/>
            </a:pPr>
            <a:r>
              <a:rPr lang="ja-JP" altLang="en-US" sz="1600" dirty="0">
                <a:latin typeface="Meiryo UI" panose="020B0604030504040204" pitchFamily="50" charset="-128"/>
                <a:ea typeface="Meiryo UI" panose="020B0604030504040204" pitchFamily="50" charset="-128"/>
              </a:rPr>
              <a:t>　</a:t>
            </a:r>
            <a:r>
              <a:rPr lang="es-ES" altLang="ja-JP" sz="1600" dirty="0">
                <a:latin typeface="Meiryo UI" panose="020B0604030504040204" pitchFamily="50" charset="-128"/>
                <a:ea typeface="Meiryo UI" panose="020B0604030504040204" pitchFamily="50" charset="-128"/>
              </a:rPr>
              <a:t>Los siguientes son dispositivos de seguridad para la estructura de VTE estipulados por ley.</a:t>
            </a:r>
          </a:p>
          <a:p>
            <a:pPr marL="0" indent="0">
              <a:lnSpc>
                <a:spcPct val="110000"/>
              </a:lnSpc>
              <a:spcBef>
                <a:spcPts val="600"/>
              </a:spcBef>
              <a:buNone/>
            </a:pPr>
            <a:r>
              <a:rPr lang="ja-JP" altLang="en-US" sz="1400" dirty="0">
                <a:latin typeface="Meiryo UI" panose="020B0604030504040204" pitchFamily="50" charset="-128"/>
                <a:ea typeface="Meiryo UI" panose="020B0604030504040204" pitchFamily="50" charset="-128"/>
              </a:rPr>
              <a:t>　　①　</a:t>
            </a:r>
            <a:r>
              <a:rPr lang="es-ES" altLang="ja-JP" sz="1400" dirty="0">
                <a:latin typeface="Meiryo UI" panose="020B0604030504040204" pitchFamily="50" charset="-128"/>
                <a:ea typeface="Meiryo UI" panose="020B0604030504040204" pitchFamily="50" charset="-128"/>
              </a:rPr>
              <a:t>Dispositivo regulador de accionamiento del brazo (pluma) (pluma)</a:t>
            </a:r>
          </a:p>
          <a:p>
            <a:pPr marL="0" indent="0">
              <a:lnSpc>
                <a:spcPct val="110000"/>
              </a:lnSpc>
              <a:spcBef>
                <a:spcPts val="600"/>
              </a:spcBef>
              <a:buNone/>
            </a:pPr>
            <a:r>
              <a:rPr lang="es-E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②　</a:t>
            </a:r>
            <a:r>
              <a:rPr lang="es-ES" altLang="ja-JP" sz="1400" dirty="0">
                <a:latin typeface="Meiryo UI" panose="020B0604030504040204" pitchFamily="50" charset="-128"/>
                <a:ea typeface="Meiryo UI" panose="020B0604030504040204" pitchFamily="50" charset="-128"/>
              </a:rPr>
              <a:t>Dispositivo de parada de emergencia</a:t>
            </a:r>
            <a:endParaRPr lang="en-US" altLang="ja-JP" sz="14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latin typeface="Meiryo UI" panose="020B0604030504040204" pitchFamily="50" charset="-128"/>
                <a:ea typeface="Meiryo UI" panose="020B0604030504040204" pitchFamily="50" charset="-128"/>
              </a:rPr>
              <a:t>　　③　</a:t>
            </a:r>
            <a:r>
              <a:rPr lang="es-ES" altLang="ja-JP" sz="1400" dirty="0">
                <a:latin typeface="Meiryo UI" panose="020B0604030504040204" pitchFamily="50" charset="-128"/>
                <a:ea typeface="Meiryo UI" panose="020B0604030504040204" pitchFamily="50" charset="-128"/>
              </a:rPr>
              <a:t>Dispositivo de descenso de emergencia</a:t>
            </a:r>
            <a:endParaRPr lang="en-US" altLang="ja-JP" sz="14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latin typeface="Meiryo UI" panose="020B0604030504040204" pitchFamily="50" charset="-128"/>
                <a:ea typeface="Meiryo UI" panose="020B0604030504040204" pitchFamily="50" charset="-128"/>
              </a:rPr>
              <a:t>　　⑤　</a:t>
            </a:r>
            <a:r>
              <a:rPr lang="es-ES" altLang="ja-JP" sz="1400" dirty="0">
                <a:latin typeface="Meiryo UI" panose="020B0604030504040204" pitchFamily="50" charset="-128"/>
                <a:ea typeface="Meiryo UI" panose="020B0604030504040204" pitchFamily="50" charset="-128"/>
              </a:rPr>
              <a:t>Dispositivo de control de ángulo de inclinación de carrocería</a:t>
            </a:r>
          </a:p>
          <a:p>
            <a:pPr marL="0" indent="0">
              <a:lnSpc>
                <a:spcPct val="110000"/>
              </a:lnSpc>
              <a:spcBef>
                <a:spcPts val="0"/>
              </a:spcBef>
              <a:buNone/>
            </a:pPr>
            <a:r>
              <a:rPr lang="ja-JP" altLang="en-US" sz="1400" dirty="0">
                <a:latin typeface="Meiryo UI" panose="020B0604030504040204" pitchFamily="50" charset="-128"/>
                <a:ea typeface="Meiryo UI" panose="020B0604030504040204" pitchFamily="50" charset="-128"/>
              </a:rPr>
              <a:t>　　⑥　</a:t>
            </a:r>
            <a:r>
              <a:rPr lang="es-ES" altLang="ja-JP" sz="1400" dirty="0">
                <a:latin typeface="Meiryo UI" panose="020B0604030504040204" pitchFamily="50" charset="-128"/>
                <a:ea typeface="Meiryo UI" panose="020B0604030504040204" pitchFamily="50" charset="-128"/>
              </a:rPr>
              <a:t>Válvula de seguridad, válvula antirretorno</a:t>
            </a:r>
            <a:endParaRPr lang="en-US" altLang="ja-JP" sz="14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latin typeface="Meiryo UI" panose="020B0604030504040204" pitchFamily="50" charset="-128"/>
                <a:ea typeface="Meiryo UI" panose="020B0604030504040204" pitchFamily="50" charset="-128"/>
              </a:rPr>
              <a:t>　　⑦　</a:t>
            </a:r>
            <a:r>
              <a:rPr lang="es-ES" altLang="ja-JP" sz="1400" dirty="0">
                <a:latin typeface="Meiryo UI" panose="020B0604030504040204" pitchFamily="50" charset="-128"/>
                <a:ea typeface="Meiryo UI" panose="020B0604030504040204" pitchFamily="50" charset="-128"/>
              </a:rPr>
              <a:t>Dispositivo de enclavamiento del estabilizador</a:t>
            </a:r>
            <a:endParaRPr lang="en-US" altLang="ja-JP" sz="14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latin typeface="Meiryo UI" panose="020B0604030504040204" pitchFamily="50" charset="-128"/>
                <a:ea typeface="Meiryo UI" panose="020B0604030504040204" pitchFamily="50" charset="-128"/>
              </a:rPr>
              <a:t>　　⑧　</a:t>
            </a:r>
            <a:r>
              <a:rPr lang="es-ES" altLang="ja-JP" sz="1400" dirty="0">
                <a:latin typeface="Meiryo UI" panose="020B0604030504040204" pitchFamily="50" charset="-128"/>
                <a:ea typeface="Meiryo UI" panose="020B0604030504040204" pitchFamily="50" charset="-128"/>
              </a:rPr>
              <a:t>Indicador de dirección de carrocería</a:t>
            </a:r>
            <a:endParaRPr lang="en-US" altLang="ja-JP" sz="14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latin typeface="Meiryo UI" panose="020B0604030504040204" pitchFamily="50" charset="-128"/>
                <a:ea typeface="Meiryo UI" panose="020B0604030504040204" pitchFamily="50" charset="-128"/>
              </a:rPr>
              <a:t>　　⑨　</a:t>
            </a:r>
            <a:r>
              <a:rPr lang="es-ES" altLang="ja-JP" sz="1400" dirty="0">
                <a:latin typeface="Meiryo UI" panose="020B0604030504040204" pitchFamily="50" charset="-128"/>
                <a:ea typeface="Meiryo UI" panose="020B0604030504040204" pitchFamily="50" charset="-128"/>
              </a:rPr>
              <a:t>Dispositivo regulador de exceso de carga</a:t>
            </a:r>
            <a:endParaRPr lang="ja-JP" altLang="en-US" sz="1400" dirty="0">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4562FDF-05F5-4EAF-A55E-2530D8D1B34B}"/>
              </a:ext>
            </a:extLst>
          </p:cNvPr>
          <p:cNvSpPr txBox="1"/>
          <p:nvPr/>
        </p:nvSpPr>
        <p:spPr>
          <a:xfrm>
            <a:off x="4824912" y="6354374"/>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pág.36-41/Libro de texto pág.23-30</a:t>
            </a:r>
            <a:endParaRPr lang="ja-JP" altLang="en-US" sz="1200" dirty="0">
              <a:solidFill>
                <a:prstClr val="black"/>
              </a:solidFill>
            </a:endParaRPr>
          </a:p>
        </p:txBody>
      </p:sp>
    </p:spTree>
    <p:extLst>
      <p:ext uri="{BB962C8B-B14F-4D97-AF65-F5344CB8AC3E}">
        <p14:creationId xmlns:p14="http://schemas.microsoft.com/office/powerpoint/2010/main" val="1292037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7611"/>
          </a:xfrm>
          <a:ln>
            <a:solidFill>
              <a:schemeClr val="tx1"/>
            </a:solidFill>
          </a:ln>
        </p:spPr>
        <p:txBody>
          <a:bodyPr>
            <a:noAutofit/>
          </a:bodyPr>
          <a:lstStyle/>
          <a:p>
            <a:r>
              <a:rPr lang="es-ES" altLang="ja-JP" sz="1800" b="1" dirty="0">
                <a:latin typeface="Meiryo UI" panose="020B0604030504040204" pitchFamily="50" charset="-128"/>
                <a:ea typeface="Meiryo UI" panose="020B0604030504040204" pitchFamily="50" charset="-128"/>
              </a:rPr>
              <a:t>Dispositivos de seguridad para VTE(2), Dispositivo de control del brazo (pluma)</a:t>
            </a:r>
            <a:endParaRPr kumimoji="1" lang="ja-JP" altLang="en-US" sz="18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11" name="コンテンツ プレースホルダー 4"/>
          <p:cNvSpPr txBox="1">
            <a:spLocks/>
          </p:cNvSpPr>
          <p:nvPr/>
        </p:nvSpPr>
        <p:spPr>
          <a:xfrm>
            <a:off x="73742" y="852738"/>
            <a:ext cx="5586829" cy="480950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es-ES" altLang="ja-JP" sz="1200" dirty="0">
                <a:solidFill>
                  <a:prstClr val="black"/>
                </a:solidFill>
                <a:latin typeface="Meiryo UI" panose="020B0604030504040204" pitchFamily="50" charset="-128"/>
                <a:ea typeface="Meiryo UI" panose="020B0604030504040204" pitchFamily="50" charset="-128"/>
              </a:rPr>
              <a:t>L</a:t>
            </a:r>
            <a:r>
              <a:rPr lang="es-ES" sz="1200" kern="100" dirty="0">
                <a:effectLst/>
                <a:latin typeface="Arial" panose="020B0604020202020204" pitchFamily="34" charset="0"/>
                <a:ea typeface="ＭＳ ゴシック" panose="020B0609070205080204" pitchFamily="49" charset="-128"/>
                <a:cs typeface="Times New Roman" panose="02020603050405020304" pitchFamily="18" charset="0"/>
              </a:rPr>
              <a:t>os dispositivos de control del brazo (pluma), l</a:t>
            </a:r>
            <a:r>
              <a:rPr lang="es-ES"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o</a:t>
            </a:r>
            <a:r>
              <a:rPr lang="es-ES" sz="1200" b="1" u="sng" kern="100" dirty="0">
                <a:latin typeface="Arial" panose="020B0604020202020204" pitchFamily="34" charset="0"/>
                <a:ea typeface="ＭＳ ゴシック" panose="020B0609070205080204" pitchFamily="49" charset="-128"/>
                <a:cs typeface="Times New Roman" panose="02020603050405020304" pitchFamily="18" charset="0"/>
              </a:rPr>
              <a:t> </a:t>
            </a:r>
            <a:r>
              <a:rPr lang="es-ES"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regulan automáticamente (detiene o emite una alarma) cuando la plataforma de trabajo está por exceder el rango de trabajo</a:t>
            </a:r>
            <a:r>
              <a:rPr lang="es-ES" sz="1200" kern="100" dirty="0">
                <a:effectLst/>
                <a:latin typeface="Arial" panose="020B0604020202020204" pitchFamily="34" charset="0"/>
                <a:ea typeface="ＭＳ ゴシック" panose="020B0609070205080204" pitchFamily="49" charset="-128"/>
                <a:cs typeface="Times New Roman" panose="02020603050405020304" pitchFamily="18" charset="0"/>
              </a:rPr>
              <a:t> programado, </a:t>
            </a:r>
            <a:r>
              <a:rPr lang="es-ES" sz="1200" b="1" u="sng" kern="100" dirty="0">
                <a:effectLst/>
                <a:latin typeface="Arial" panose="020B0604020202020204" pitchFamily="34" charset="0"/>
                <a:ea typeface="ＭＳ ゴシック" panose="020B0609070205080204" pitchFamily="49" charset="-128"/>
                <a:cs typeface="Times New Roman" panose="02020603050405020304" pitchFamily="18" charset="0"/>
              </a:rPr>
              <a:t>evitando así el vuelco</a:t>
            </a:r>
            <a:r>
              <a:rPr lang="es-ES" sz="1200" kern="100" dirty="0">
                <a:effectLst/>
                <a:latin typeface="Arial" panose="020B0604020202020204" pitchFamily="34" charset="0"/>
                <a:ea typeface="ＭＳ ゴシック" panose="020B0609070205080204" pitchFamily="49" charset="-128"/>
                <a:cs typeface="Times New Roman" panose="02020603050405020304" pitchFamily="18" charset="0"/>
              </a:rPr>
              <a:t> del VTE.</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10000"/>
              </a:lnSpc>
              <a:spcBef>
                <a:spcPts val="0"/>
              </a:spcBef>
              <a:buNone/>
            </a:pPr>
            <a:endParaRPr lang="en-US" altLang="ja-JP" sz="1200" dirty="0">
              <a:latin typeface="Meiryo UI" panose="020B0604030504040204" pitchFamily="50" charset="-128"/>
              <a:ea typeface="Meiryo UI" panose="020B0604030504040204" pitchFamily="50" charset="-128"/>
            </a:endParaRPr>
          </a:p>
          <a:p>
            <a:pPr marL="0" indent="0">
              <a:lnSpc>
                <a:spcPct val="110000"/>
              </a:lnSpc>
              <a:spcBef>
                <a:spcPts val="600"/>
              </a:spcBef>
              <a:buNone/>
            </a:pPr>
            <a:r>
              <a:rPr lang="ja-JP" altLang="en-US" sz="1200" b="1" dirty="0">
                <a:latin typeface="Meiryo UI" panose="020B0604030504040204" pitchFamily="50" charset="-128"/>
                <a:ea typeface="Meiryo UI" panose="020B0604030504040204" pitchFamily="50" charset="-128"/>
              </a:rPr>
              <a:t>①　</a:t>
            </a:r>
            <a:r>
              <a:rPr lang="es-ES" altLang="ja-JP" sz="1200" b="1" dirty="0">
                <a:latin typeface="Meiryo UI" panose="020B0604030504040204" pitchFamily="50" charset="-128"/>
                <a:ea typeface="Meiryo UI" panose="020B0604030504040204" pitchFamily="50" charset="-128"/>
              </a:rPr>
              <a:t>Tipo brazo (pluma) telescópico </a:t>
            </a:r>
            <a:r>
              <a:rPr lang="es-ES" altLang="ja-JP" sz="1200" dirty="0">
                <a:latin typeface="Meiryo UI" panose="020B0604030504040204" pitchFamily="50" charset="-128"/>
                <a:ea typeface="Meiryo UI" panose="020B0604030504040204" pitchFamily="50" charset="-128"/>
              </a:rPr>
              <a:t>El ángulo de ascenso/descenso y la extensión, así como el grado de giro y el ancho de extensión del nivelador, se detectan eléctricamente, y cuando el brazo (pluma) está a punto de sobrepasar el rango de trabajo, el brazo (pluma) se pone en descenso, deteniendo la extensión del brazo (pluma), y el giro desde el centro del vehículo.</a:t>
            </a:r>
          </a:p>
          <a:p>
            <a:pPr marL="0" indent="0">
              <a:lnSpc>
                <a:spcPct val="110000"/>
              </a:lnSpc>
              <a:spcBef>
                <a:spcPts val="0"/>
              </a:spcBef>
              <a:buNone/>
            </a:pPr>
            <a:r>
              <a:rPr lang="ja-JP" altLang="en-US" sz="1200" dirty="0">
                <a:latin typeface="Meiryo UI" panose="020B0604030504040204" pitchFamily="50" charset="-128"/>
                <a:ea typeface="Meiryo UI" panose="020B0604030504040204" pitchFamily="50" charset="-128"/>
              </a:rPr>
              <a:t>　</a:t>
            </a:r>
            <a:r>
              <a:rPr lang="es-ES" altLang="ja-JP" sz="1200" dirty="0">
                <a:latin typeface="Meiryo UI" panose="020B0604030504040204" pitchFamily="50" charset="-128"/>
                <a:ea typeface="Meiryo UI" panose="020B0604030504040204" pitchFamily="50" charset="-128"/>
              </a:rPr>
              <a:t>*Hay 2 tipos de dispositivos de control del brazo (pluma) telescópico</a:t>
            </a:r>
          </a:p>
          <a:p>
            <a:pPr marL="342900" indent="-342900">
              <a:lnSpc>
                <a:spcPct val="110000"/>
              </a:lnSpc>
              <a:spcBef>
                <a:spcPts val="0"/>
              </a:spcBef>
              <a:buAutoNum type="alphaLcParenBoth"/>
            </a:pPr>
            <a:r>
              <a:rPr lang="es-ES" altLang="ja-JP" sz="1200" dirty="0">
                <a:latin typeface="Meiryo UI" panose="020B0604030504040204" pitchFamily="50" charset="-128"/>
                <a:ea typeface="Meiryo UI" panose="020B0604030504040204" pitchFamily="50" charset="-128"/>
              </a:rPr>
              <a:t>Se detecta el aumento o disminución de la carga en la </a:t>
            </a:r>
          </a:p>
          <a:p>
            <a:pPr marL="0" indent="0">
              <a:lnSpc>
                <a:spcPct val="110000"/>
              </a:lnSpc>
              <a:spcBef>
                <a:spcPts val="0"/>
              </a:spcBef>
              <a:buNone/>
            </a:pPr>
            <a:r>
              <a:rPr lang="es-ES" altLang="ja-JP" sz="1200" dirty="0">
                <a:latin typeface="Meiryo UI" panose="020B0604030504040204" pitchFamily="50" charset="-128"/>
                <a:ea typeface="Meiryo UI" panose="020B0604030504040204" pitchFamily="50" charset="-128"/>
              </a:rPr>
              <a:t>    plataforma de trabajo. El rango del trabajo también varía</a:t>
            </a:r>
          </a:p>
          <a:p>
            <a:pPr marL="0" indent="0">
              <a:lnSpc>
                <a:spcPct val="110000"/>
              </a:lnSpc>
              <a:spcBef>
                <a:spcPts val="0"/>
              </a:spcBef>
              <a:buNone/>
            </a:pPr>
            <a:r>
              <a:rPr lang="es-ES" altLang="ja-JP" sz="1200" dirty="0">
                <a:latin typeface="Meiryo UI" panose="020B0604030504040204" pitchFamily="50" charset="-128"/>
                <a:ea typeface="Meiryo UI" panose="020B0604030504040204" pitchFamily="50" charset="-128"/>
              </a:rPr>
              <a:t>    en función de la carga en la plataforma de trabajo.</a:t>
            </a:r>
          </a:p>
          <a:p>
            <a:pPr marL="0" indent="0">
              <a:lnSpc>
                <a:spcPct val="110000"/>
              </a:lnSpc>
              <a:spcBef>
                <a:spcPts val="0"/>
              </a:spcBef>
              <a:buNone/>
            </a:pPr>
            <a:r>
              <a:rPr lang="en-US" altLang="ja-JP" sz="1200" dirty="0">
                <a:latin typeface="Meiryo UI" panose="020B0604030504040204" pitchFamily="50" charset="-128"/>
                <a:ea typeface="Meiryo UI" panose="020B0604030504040204" pitchFamily="50" charset="-128"/>
              </a:rPr>
              <a:t>(b)</a:t>
            </a:r>
            <a:r>
              <a:rPr lang="ja-JP" altLang="es-ES" sz="1200" dirty="0">
                <a:latin typeface="Meiryo UI" panose="020B0604030504040204" pitchFamily="50" charset="-128"/>
                <a:ea typeface="Meiryo UI" panose="020B0604030504040204" pitchFamily="50" charset="-128"/>
              </a:rPr>
              <a:t> </a:t>
            </a:r>
            <a:r>
              <a:rPr lang="es-ES" altLang="ja-JP" sz="1200" dirty="0">
                <a:latin typeface="Meiryo UI" panose="020B0604030504040204" pitchFamily="50" charset="-128"/>
                <a:ea typeface="Meiryo UI" panose="020B0604030504040204" pitchFamily="50" charset="-128"/>
              </a:rPr>
              <a:t>Si se sobrecarga el interior de la plataforma, no sólo puede</a:t>
            </a:r>
          </a:p>
          <a:p>
            <a:pPr marL="0" indent="0">
              <a:lnSpc>
                <a:spcPct val="110000"/>
              </a:lnSpc>
              <a:spcBef>
                <a:spcPts val="0"/>
              </a:spcBef>
              <a:buNone/>
            </a:pPr>
            <a:r>
              <a:rPr lang="es-ES" altLang="ja-JP" sz="1200" dirty="0">
                <a:latin typeface="Meiryo UI" panose="020B0604030504040204" pitchFamily="50" charset="-128"/>
                <a:ea typeface="Meiryo UI" panose="020B0604030504040204" pitchFamily="50" charset="-128"/>
              </a:rPr>
              <a:t>    resultar dañada la maquinaria, sino que también hay peligro</a:t>
            </a:r>
          </a:p>
          <a:p>
            <a:pPr marL="0" indent="0">
              <a:lnSpc>
                <a:spcPct val="110000"/>
              </a:lnSpc>
              <a:spcBef>
                <a:spcPts val="0"/>
              </a:spcBef>
              <a:buNone/>
            </a:pPr>
            <a:r>
              <a:rPr lang="es-ES" altLang="ja-JP" sz="1200" dirty="0">
                <a:latin typeface="Meiryo UI" panose="020B0604030504040204" pitchFamily="50" charset="-128"/>
                <a:ea typeface="Meiryo UI" panose="020B0604030504040204" pitchFamily="50" charset="-128"/>
              </a:rPr>
              <a:t>    de vuelco.</a:t>
            </a:r>
            <a:endParaRPr lang="en-US" altLang="ja-JP" sz="1200" dirty="0">
              <a:latin typeface="Meiryo UI" panose="020B0604030504040204" pitchFamily="50" charset="-128"/>
              <a:ea typeface="Meiryo UI" panose="020B0604030504040204" pitchFamily="50" charset="-128"/>
            </a:endParaRPr>
          </a:p>
          <a:p>
            <a:pPr marL="0" indent="0">
              <a:lnSpc>
                <a:spcPct val="110000"/>
              </a:lnSpc>
              <a:spcBef>
                <a:spcPts val="600"/>
              </a:spcBef>
              <a:buNone/>
            </a:pPr>
            <a:r>
              <a:rPr lang="ja-JP" altLang="en-US" sz="1200" b="1" dirty="0">
                <a:latin typeface="Meiryo UI" panose="020B0604030504040204" pitchFamily="50" charset="-128"/>
                <a:ea typeface="Meiryo UI" panose="020B0604030504040204" pitchFamily="50" charset="-128"/>
              </a:rPr>
              <a:t>②　</a:t>
            </a:r>
            <a:r>
              <a:rPr lang="es-ES" altLang="ja-JP" sz="1200" b="1" dirty="0">
                <a:latin typeface="Meiryo UI" panose="020B0604030504040204" pitchFamily="50" charset="-128"/>
                <a:ea typeface="Meiryo UI" panose="020B0604030504040204" pitchFamily="50" charset="-128"/>
              </a:rPr>
              <a:t>Tipo brazo (pluma) refractario</a:t>
            </a:r>
            <a:endParaRPr lang="en-US" altLang="ja-JP" sz="1200" b="1"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latin typeface="Meiryo UI" panose="020B0604030504040204" pitchFamily="50" charset="-128"/>
                <a:ea typeface="Meiryo UI" panose="020B0604030504040204" pitchFamily="50" charset="-128"/>
              </a:rPr>
              <a:t>　</a:t>
            </a:r>
            <a:r>
              <a:rPr lang="es-ES" altLang="ja-JP" sz="1200" dirty="0">
                <a:latin typeface="Meiryo UI" panose="020B0604030504040204" pitchFamily="50" charset="-128"/>
                <a:ea typeface="Meiryo UI" panose="020B0604030504040204" pitchFamily="50" charset="-128"/>
              </a:rPr>
              <a:t>Cuando se comprueba mecánica o eléctricamente el ángulo </a:t>
            </a:r>
          </a:p>
          <a:p>
            <a:pPr marL="0" indent="0">
              <a:lnSpc>
                <a:spcPct val="110000"/>
              </a:lnSpc>
              <a:spcBef>
                <a:spcPts val="0"/>
              </a:spcBef>
              <a:buNone/>
            </a:pPr>
            <a:r>
              <a:rPr lang="es-ES" altLang="ja-JP" sz="1200" dirty="0">
                <a:latin typeface="Meiryo UI" panose="020B0604030504040204" pitchFamily="50" charset="-128"/>
                <a:ea typeface="Meiryo UI" panose="020B0604030504040204" pitchFamily="50" charset="-128"/>
              </a:rPr>
              <a:t>  del segundo brazo (pluma) con respecto al nivel del vehículo, y éste</a:t>
            </a:r>
          </a:p>
          <a:p>
            <a:pPr marL="0" indent="0">
              <a:lnSpc>
                <a:spcPct val="110000"/>
              </a:lnSpc>
              <a:spcBef>
                <a:spcPts val="0"/>
              </a:spcBef>
              <a:buNone/>
            </a:pPr>
            <a:r>
              <a:rPr lang="es-ES" altLang="ja-JP" sz="1200" dirty="0">
                <a:latin typeface="Meiryo UI" panose="020B0604030504040204" pitchFamily="50" charset="-128"/>
                <a:ea typeface="Meiryo UI" panose="020B0604030504040204" pitchFamily="50" charset="-128"/>
              </a:rPr>
              <a:t>  supera el rango de trabajo mostrado en la Fig. 2-29, el brazo (pluma)</a:t>
            </a:r>
          </a:p>
          <a:p>
            <a:pPr marL="0" indent="0">
              <a:lnSpc>
                <a:spcPct val="110000"/>
              </a:lnSpc>
              <a:spcBef>
                <a:spcPts val="0"/>
              </a:spcBef>
              <a:buNone/>
            </a:pPr>
            <a:r>
              <a:rPr lang="es-ES" altLang="ja-JP" sz="1200" dirty="0">
                <a:latin typeface="Meiryo UI" panose="020B0604030504040204" pitchFamily="50" charset="-128"/>
                <a:ea typeface="Meiryo UI" panose="020B0604030504040204" pitchFamily="50" charset="-128"/>
              </a:rPr>
              <a:t>desciende y se refracta.</a:t>
            </a:r>
            <a:endParaRPr lang="ja-JP" altLang="en-US" sz="1200" dirty="0">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887327" y="1161787"/>
            <a:ext cx="2257279" cy="1846664"/>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387797" y="3121336"/>
            <a:ext cx="1745588" cy="1611606"/>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B43AD0B6-1673-4B04-A556-91165B5FBE9B}"/>
              </a:ext>
            </a:extLst>
          </p:cNvPr>
          <p:cNvSpPr txBox="1"/>
          <p:nvPr/>
        </p:nvSpPr>
        <p:spPr>
          <a:xfrm>
            <a:off x="4985468" y="6356351"/>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pág.36-37/Libro de texto pág.23-25</a:t>
            </a:r>
            <a:endParaRPr lang="ja-JP" altLang="en-US" sz="1200" dirty="0">
              <a:solidFill>
                <a:prstClr val="black"/>
              </a:solidFill>
            </a:endParaRPr>
          </a:p>
        </p:txBody>
      </p:sp>
      <p:sp>
        <p:nvSpPr>
          <p:cNvPr id="2" name="テキスト ボックス 1">
            <a:extLst>
              <a:ext uri="{FF2B5EF4-FFF2-40B4-BE49-F238E27FC236}">
                <a16:creationId xmlns:a16="http://schemas.microsoft.com/office/drawing/2014/main" id="{DF8B29E5-B6E1-74E7-EC0E-981069D9780D}"/>
              </a:ext>
            </a:extLst>
          </p:cNvPr>
          <p:cNvSpPr txBox="1"/>
          <p:nvPr/>
        </p:nvSpPr>
        <p:spPr>
          <a:xfrm>
            <a:off x="6521450" y="1171575"/>
            <a:ext cx="740999" cy="215444"/>
          </a:xfrm>
          <a:prstGeom prst="rect">
            <a:avLst/>
          </a:prstGeom>
          <a:solidFill>
            <a:schemeClr val="bg1"/>
          </a:solidFill>
          <a:ln>
            <a:solidFill>
              <a:schemeClr val="bg1"/>
            </a:solidFill>
          </a:ln>
        </p:spPr>
        <p:txBody>
          <a:bodyPr wrap="square" rtlCol="0">
            <a:spAutoFit/>
          </a:bodyPr>
          <a:lstStyle/>
          <a:p>
            <a:endParaRPr kumimoji="1" lang="ja-JP" altLang="en-US" sz="800" dirty="0"/>
          </a:p>
        </p:txBody>
      </p:sp>
      <p:sp>
        <p:nvSpPr>
          <p:cNvPr id="17" name="テキスト ボックス 2">
            <a:extLst>
              <a:ext uri="{FF2B5EF4-FFF2-40B4-BE49-F238E27FC236}">
                <a16:creationId xmlns:a16="http://schemas.microsoft.com/office/drawing/2014/main" id="{0EE819F7-5441-4954-A34D-B8AB1AD76AAD}"/>
              </a:ext>
            </a:extLst>
          </p:cNvPr>
          <p:cNvSpPr txBox="1">
            <a:spLocks noChangeArrowheads="1"/>
          </p:cNvSpPr>
          <p:nvPr/>
        </p:nvSpPr>
        <p:spPr bwMode="auto">
          <a:xfrm>
            <a:off x="6457950" y="1138041"/>
            <a:ext cx="990649" cy="179584"/>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500" b="1" kern="100" dirty="0">
                <a:effectLst/>
                <a:latin typeface="Arial"/>
                <a:cs typeface="Times New Roman"/>
              </a:rPr>
              <a:t>Peso de carga 200kg</a:t>
            </a:r>
            <a:endParaRPr lang="ja-JP" sz="900" kern="100" dirty="0">
              <a:effectLst/>
              <a:latin typeface="ＭＳ ゴシック"/>
              <a:cs typeface="Times New Roman"/>
            </a:endParaRPr>
          </a:p>
        </p:txBody>
      </p:sp>
      <p:sp>
        <p:nvSpPr>
          <p:cNvPr id="16" name="テキスト ボックス 2">
            <a:extLst>
              <a:ext uri="{FF2B5EF4-FFF2-40B4-BE49-F238E27FC236}">
                <a16:creationId xmlns:a16="http://schemas.microsoft.com/office/drawing/2014/main" id="{E07949CF-C369-4246-816D-FFD4742A1F26}"/>
              </a:ext>
            </a:extLst>
          </p:cNvPr>
          <p:cNvSpPr txBox="1">
            <a:spLocks noChangeArrowheads="1"/>
          </p:cNvSpPr>
          <p:nvPr/>
        </p:nvSpPr>
        <p:spPr bwMode="auto">
          <a:xfrm>
            <a:off x="6457950" y="1276350"/>
            <a:ext cx="1080866" cy="114864"/>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500" kern="100" dirty="0" err="1">
                <a:effectLst/>
                <a:latin typeface="Arial"/>
                <a:cs typeface="Times New Roman"/>
              </a:rPr>
              <a:t>P.extensión</a:t>
            </a:r>
            <a:r>
              <a:rPr lang="es-ES" sz="500" kern="100" dirty="0">
                <a:effectLst/>
                <a:latin typeface="Arial"/>
                <a:cs typeface="Times New Roman"/>
              </a:rPr>
              <a:t> estabilizador mín.</a:t>
            </a:r>
            <a:endParaRPr lang="ja-JP" sz="1000" kern="100" dirty="0">
              <a:effectLst/>
              <a:latin typeface="ＭＳ ゴシック"/>
              <a:cs typeface="Times New Roman"/>
            </a:endParaRPr>
          </a:p>
        </p:txBody>
      </p:sp>
      <p:sp>
        <p:nvSpPr>
          <p:cNvPr id="3" name="テキスト ボックス 2">
            <a:extLst>
              <a:ext uri="{FF2B5EF4-FFF2-40B4-BE49-F238E27FC236}">
                <a16:creationId xmlns:a16="http://schemas.microsoft.com/office/drawing/2014/main" id="{E95EE670-2D82-3052-51D8-6824408680A7}"/>
              </a:ext>
            </a:extLst>
          </p:cNvPr>
          <p:cNvSpPr txBox="1"/>
          <p:nvPr/>
        </p:nvSpPr>
        <p:spPr>
          <a:xfrm>
            <a:off x="6718300" y="1472467"/>
            <a:ext cx="850900" cy="107722"/>
          </a:xfrm>
          <a:prstGeom prst="rect">
            <a:avLst/>
          </a:prstGeom>
          <a:solidFill>
            <a:schemeClr val="bg1"/>
          </a:solidFill>
          <a:ln>
            <a:solidFill>
              <a:schemeClr val="bg1"/>
            </a:solidFill>
          </a:ln>
        </p:spPr>
        <p:txBody>
          <a:bodyPr wrap="square" rtlCol="0">
            <a:spAutoFit/>
          </a:bodyPr>
          <a:lstStyle/>
          <a:p>
            <a:endParaRPr kumimoji="1" lang="ja-JP" altLang="en-US" sz="100" dirty="0"/>
          </a:p>
        </p:txBody>
      </p:sp>
      <p:sp>
        <p:nvSpPr>
          <p:cNvPr id="7" name="テキスト ボックス 6">
            <a:extLst>
              <a:ext uri="{FF2B5EF4-FFF2-40B4-BE49-F238E27FC236}">
                <a16:creationId xmlns:a16="http://schemas.microsoft.com/office/drawing/2014/main" id="{EE398F15-64FD-78B4-3B39-34975B26446B}"/>
              </a:ext>
            </a:extLst>
          </p:cNvPr>
          <p:cNvSpPr txBox="1"/>
          <p:nvPr/>
        </p:nvSpPr>
        <p:spPr>
          <a:xfrm>
            <a:off x="6816725" y="1732895"/>
            <a:ext cx="825500" cy="123111"/>
          </a:xfrm>
          <a:prstGeom prst="rect">
            <a:avLst/>
          </a:prstGeom>
          <a:solidFill>
            <a:schemeClr val="bg1"/>
          </a:solidFill>
          <a:ln>
            <a:solidFill>
              <a:schemeClr val="bg1"/>
            </a:solidFill>
          </a:ln>
        </p:spPr>
        <p:txBody>
          <a:bodyPr wrap="square" rtlCol="0">
            <a:spAutoFit/>
          </a:bodyPr>
          <a:lstStyle/>
          <a:p>
            <a:endParaRPr kumimoji="1" lang="ja-JP" altLang="en-US" sz="200" dirty="0"/>
          </a:p>
        </p:txBody>
      </p:sp>
      <p:sp>
        <p:nvSpPr>
          <p:cNvPr id="10" name="テキスト ボックス 9">
            <a:extLst>
              <a:ext uri="{FF2B5EF4-FFF2-40B4-BE49-F238E27FC236}">
                <a16:creationId xmlns:a16="http://schemas.microsoft.com/office/drawing/2014/main" id="{8FD1C4D6-429B-3AC8-FA4F-458A7C8907E2}"/>
              </a:ext>
            </a:extLst>
          </p:cNvPr>
          <p:cNvSpPr txBox="1"/>
          <p:nvPr/>
        </p:nvSpPr>
        <p:spPr>
          <a:xfrm>
            <a:off x="6921500" y="2158916"/>
            <a:ext cx="825500" cy="123111"/>
          </a:xfrm>
          <a:prstGeom prst="rect">
            <a:avLst/>
          </a:prstGeom>
          <a:solidFill>
            <a:schemeClr val="bg1"/>
          </a:solidFill>
          <a:ln>
            <a:solidFill>
              <a:schemeClr val="bg1"/>
            </a:solidFill>
          </a:ln>
        </p:spPr>
        <p:txBody>
          <a:bodyPr wrap="square" rtlCol="0">
            <a:spAutoFit/>
          </a:bodyPr>
          <a:lstStyle/>
          <a:p>
            <a:endParaRPr kumimoji="1" lang="ja-JP" altLang="en-US" sz="200" dirty="0"/>
          </a:p>
        </p:txBody>
      </p:sp>
      <p:sp>
        <p:nvSpPr>
          <p:cNvPr id="20" name="テキスト ボックス 19">
            <a:extLst>
              <a:ext uri="{FF2B5EF4-FFF2-40B4-BE49-F238E27FC236}">
                <a16:creationId xmlns:a16="http://schemas.microsoft.com/office/drawing/2014/main" id="{B23D1659-9286-3BD8-CA9B-1CD21ECE9E3F}"/>
              </a:ext>
            </a:extLst>
          </p:cNvPr>
          <p:cNvSpPr txBox="1"/>
          <p:nvPr/>
        </p:nvSpPr>
        <p:spPr>
          <a:xfrm>
            <a:off x="5994400" y="2842441"/>
            <a:ext cx="825500" cy="123111"/>
          </a:xfrm>
          <a:prstGeom prst="rect">
            <a:avLst/>
          </a:prstGeom>
          <a:solidFill>
            <a:schemeClr val="bg1"/>
          </a:solidFill>
          <a:ln>
            <a:solidFill>
              <a:schemeClr val="bg1"/>
            </a:solidFill>
          </a:ln>
        </p:spPr>
        <p:txBody>
          <a:bodyPr wrap="square" rtlCol="0">
            <a:spAutoFit/>
          </a:bodyPr>
          <a:lstStyle/>
          <a:p>
            <a:endParaRPr kumimoji="1" lang="ja-JP" altLang="en-US" sz="200" dirty="0"/>
          </a:p>
        </p:txBody>
      </p:sp>
      <p:sp>
        <p:nvSpPr>
          <p:cNvPr id="21" name="テキスト ボックス 20">
            <a:extLst>
              <a:ext uri="{FF2B5EF4-FFF2-40B4-BE49-F238E27FC236}">
                <a16:creationId xmlns:a16="http://schemas.microsoft.com/office/drawing/2014/main" id="{BEAF6927-24A6-903E-5478-DD51AF9FB341}"/>
              </a:ext>
            </a:extLst>
          </p:cNvPr>
          <p:cNvSpPr txBox="1"/>
          <p:nvPr/>
        </p:nvSpPr>
        <p:spPr>
          <a:xfrm>
            <a:off x="7260591" y="2674989"/>
            <a:ext cx="825500" cy="246221"/>
          </a:xfrm>
          <a:prstGeom prst="rect">
            <a:avLst/>
          </a:prstGeom>
          <a:solidFill>
            <a:schemeClr val="bg1"/>
          </a:solidFill>
          <a:ln>
            <a:solidFill>
              <a:schemeClr val="bg1"/>
            </a:solidFill>
          </a:ln>
        </p:spPr>
        <p:txBody>
          <a:bodyPr wrap="square" rtlCol="0">
            <a:spAutoFit/>
          </a:bodyPr>
          <a:lstStyle/>
          <a:p>
            <a:endParaRPr kumimoji="1" lang="ja-JP" altLang="en-US" sz="1000" dirty="0"/>
          </a:p>
        </p:txBody>
      </p:sp>
      <p:sp>
        <p:nvSpPr>
          <p:cNvPr id="18" name="テキスト ボックス 2">
            <a:extLst>
              <a:ext uri="{FF2B5EF4-FFF2-40B4-BE49-F238E27FC236}">
                <a16:creationId xmlns:a16="http://schemas.microsoft.com/office/drawing/2014/main" id="{5167EA5F-F498-4CCC-812D-AF8ECA7D83DB}"/>
              </a:ext>
            </a:extLst>
          </p:cNvPr>
          <p:cNvSpPr txBox="1">
            <a:spLocks noChangeArrowheads="1"/>
          </p:cNvSpPr>
          <p:nvPr/>
        </p:nvSpPr>
        <p:spPr bwMode="auto">
          <a:xfrm>
            <a:off x="6618506" y="1444280"/>
            <a:ext cx="1138019" cy="13716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500" kern="100" dirty="0" err="1">
                <a:effectLst/>
                <a:latin typeface="Arial"/>
                <a:cs typeface="Times New Roman"/>
              </a:rPr>
              <a:t>P.extensión</a:t>
            </a:r>
            <a:r>
              <a:rPr lang="es-ES" sz="500" kern="100" dirty="0">
                <a:effectLst/>
                <a:latin typeface="Arial"/>
                <a:cs typeface="Times New Roman"/>
              </a:rPr>
              <a:t> estabilizador</a:t>
            </a:r>
            <a:r>
              <a:rPr lang="es-ES" sz="600" kern="100" dirty="0">
                <a:effectLst/>
                <a:latin typeface="Arial"/>
                <a:cs typeface="Times New Roman"/>
              </a:rPr>
              <a:t> </a:t>
            </a:r>
            <a:r>
              <a:rPr lang="es-ES" sz="500" kern="100" dirty="0">
                <a:effectLst/>
                <a:latin typeface="Arial"/>
                <a:cs typeface="Times New Roman"/>
              </a:rPr>
              <a:t>med.1.</a:t>
            </a:r>
            <a:endParaRPr lang="ja-JP" sz="1050" kern="100" dirty="0">
              <a:effectLst/>
              <a:latin typeface="ＭＳ ゴシック"/>
              <a:cs typeface="Times New Roman"/>
            </a:endParaRPr>
          </a:p>
        </p:txBody>
      </p:sp>
      <p:sp>
        <p:nvSpPr>
          <p:cNvPr id="15" name="テキスト ボックス 2">
            <a:extLst>
              <a:ext uri="{FF2B5EF4-FFF2-40B4-BE49-F238E27FC236}">
                <a16:creationId xmlns:a16="http://schemas.microsoft.com/office/drawing/2014/main" id="{D1A47456-F052-42DD-A73E-DB4FB6A346A0}"/>
              </a:ext>
            </a:extLst>
          </p:cNvPr>
          <p:cNvSpPr txBox="1">
            <a:spLocks noChangeArrowheads="1"/>
          </p:cNvSpPr>
          <p:nvPr/>
        </p:nvSpPr>
        <p:spPr bwMode="auto">
          <a:xfrm>
            <a:off x="6769761" y="1728424"/>
            <a:ext cx="1121505" cy="132051"/>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500" kern="100" dirty="0" err="1">
                <a:effectLst/>
                <a:latin typeface="Arial"/>
                <a:cs typeface="Times New Roman"/>
              </a:rPr>
              <a:t>P.extensión</a:t>
            </a:r>
            <a:r>
              <a:rPr lang="es-ES" sz="500" kern="100" dirty="0">
                <a:effectLst/>
                <a:latin typeface="Arial"/>
                <a:cs typeface="Times New Roman"/>
              </a:rPr>
              <a:t> estabilizador med.2</a:t>
            </a:r>
            <a:endParaRPr lang="ja-JP" sz="1000" kern="100" dirty="0">
              <a:effectLst/>
              <a:latin typeface="ＭＳ ゴシック"/>
              <a:cs typeface="Times New Roman"/>
            </a:endParaRPr>
          </a:p>
        </p:txBody>
      </p:sp>
      <p:sp>
        <p:nvSpPr>
          <p:cNvPr id="14" name="テキスト ボックス 2">
            <a:extLst>
              <a:ext uri="{FF2B5EF4-FFF2-40B4-BE49-F238E27FC236}">
                <a16:creationId xmlns:a16="http://schemas.microsoft.com/office/drawing/2014/main" id="{85B01373-5C91-4EF6-A92E-0A2679D06BBA}"/>
              </a:ext>
            </a:extLst>
          </p:cNvPr>
          <p:cNvSpPr txBox="1">
            <a:spLocks noChangeArrowheads="1"/>
          </p:cNvSpPr>
          <p:nvPr/>
        </p:nvSpPr>
        <p:spPr bwMode="auto">
          <a:xfrm>
            <a:off x="6831397" y="2165056"/>
            <a:ext cx="1059869" cy="132051"/>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500" kern="100" dirty="0" err="1">
                <a:effectLst/>
                <a:latin typeface="Arial"/>
                <a:cs typeface="Times New Roman"/>
              </a:rPr>
              <a:t>P.extensión</a:t>
            </a:r>
            <a:r>
              <a:rPr lang="es-ES" sz="500" kern="100" dirty="0">
                <a:effectLst/>
                <a:latin typeface="Arial"/>
                <a:cs typeface="Times New Roman"/>
              </a:rPr>
              <a:t> estabilizador máx.</a:t>
            </a:r>
            <a:endParaRPr lang="ja-JP" sz="1000" kern="100" dirty="0">
              <a:effectLst/>
              <a:latin typeface="ＭＳ ゴシック"/>
              <a:cs typeface="Times New Roman"/>
            </a:endParaRPr>
          </a:p>
        </p:txBody>
      </p:sp>
      <p:sp>
        <p:nvSpPr>
          <p:cNvPr id="13" name="テキスト ボックス 2">
            <a:extLst>
              <a:ext uri="{FF2B5EF4-FFF2-40B4-BE49-F238E27FC236}">
                <a16:creationId xmlns:a16="http://schemas.microsoft.com/office/drawing/2014/main" id="{F320AA85-EE99-4C04-8DBC-139C5E971F9B}"/>
              </a:ext>
            </a:extLst>
          </p:cNvPr>
          <p:cNvSpPr txBox="1">
            <a:spLocks noChangeArrowheads="1"/>
          </p:cNvSpPr>
          <p:nvPr/>
        </p:nvSpPr>
        <p:spPr bwMode="auto">
          <a:xfrm>
            <a:off x="6139911" y="2816835"/>
            <a:ext cx="804499" cy="132051"/>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500" kern="100" dirty="0">
                <a:effectLst/>
                <a:latin typeface="Arial"/>
                <a:cs typeface="Times New Roman"/>
              </a:rPr>
              <a:t>Radio operacional</a:t>
            </a:r>
            <a:endParaRPr lang="ja-JP" sz="1000" kern="100" dirty="0">
              <a:effectLst/>
              <a:latin typeface="ＭＳ ゴシック"/>
              <a:cs typeface="Times New Roman"/>
            </a:endParaRPr>
          </a:p>
        </p:txBody>
      </p:sp>
      <p:sp>
        <p:nvSpPr>
          <p:cNvPr id="12" name="テキスト ボックス 2">
            <a:extLst>
              <a:ext uri="{FF2B5EF4-FFF2-40B4-BE49-F238E27FC236}">
                <a16:creationId xmlns:a16="http://schemas.microsoft.com/office/drawing/2014/main" id="{6841B6A4-20FC-4925-A051-F8A5991ED9C9}"/>
              </a:ext>
            </a:extLst>
          </p:cNvPr>
          <p:cNvSpPr txBox="1">
            <a:spLocks noChangeArrowheads="1"/>
          </p:cNvSpPr>
          <p:nvPr/>
        </p:nvSpPr>
        <p:spPr bwMode="auto">
          <a:xfrm>
            <a:off x="6971178" y="2736026"/>
            <a:ext cx="1404326" cy="370367"/>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pt-BR" sz="600" kern="100" dirty="0">
                <a:effectLst/>
                <a:latin typeface="Arial"/>
                <a:cs typeface="Times New Roman"/>
              </a:rPr>
              <a:t>Fig.2-25 </a:t>
            </a:r>
            <a:r>
              <a:rPr lang="pt-BR" sz="600" kern="100" dirty="0" err="1">
                <a:effectLst/>
                <a:latin typeface="Arial"/>
                <a:cs typeface="Times New Roman"/>
              </a:rPr>
              <a:t>brazo</a:t>
            </a:r>
            <a:r>
              <a:rPr lang="pt-BR" sz="600" kern="100" dirty="0">
                <a:effectLst/>
                <a:latin typeface="Arial"/>
                <a:cs typeface="Times New Roman"/>
              </a:rPr>
              <a:t> (pluma) </a:t>
            </a:r>
            <a:r>
              <a:rPr lang="pt-BR" sz="600" kern="100" dirty="0" err="1">
                <a:effectLst/>
                <a:latin typeface="Arial"/>
                <a:cs typeface="Times New Roman"/>
              </a:rPr>
              <a:t>telesc</a:t>
            </a:r>
            <a:r>
              <a:rPr lang="pt-BR" sz="600" kern="100" dirty="0">
                <a:effectLst/>
                <a:latin typeface="Arial"/>
                <a:cs typeface="Times New Roman"/>
              </a:rPr>
              <a:t>., </a:t>
            </a:r>
            <a:endParaRPr lang="ja-JP" sz="600" kern="100" dirty="0">
              <a:effectLst/>
              <a:latin typeface="ＭＳ ゴシック"/>
              <a:cs typeface="Times New Roman"/>
            </a:endParaRPr>
          </a:p>
          <a:p>
            <a:pPr algn="just">
              <a:spcAft>
                <a:spcPts val="0"/>
              </a:spcAft>
            </a:pPr>
            <a:r>
              <a:rPr lang="pt-BR" sz="600" kern="100" dirty="0">
                <a:effectLst/>
                <a:latin typeface="Arial"/>
                <a:cs typeface="Times New Roman"/>
              </a:rPr>
              <a:t>diagrama de radio </a:t>
            </a:r>
            <a:r>
              <a:rPr lang="pt-BR" sz="600" kern="100" dirty="0" err="1">
                <a:effectLst/>
                <a:latin typeface="Arial"/>
                <a:cs typeface="Times New Roman"/>
              </a:rPr>
              <a:t>operac</a:t>
            </a:r>
            <a:r>
              <a:rPr lang="pt-BR" sz="600" kern="100" dirty="0">
                <a:effectLst/>
                <a:latin typeface="Arial"/>
                <a:cs typeface="Times New Roman"/>
              </a:rPr>
              <a:t>.</a:t>
            </a:r>
            <a:endParaRPr lang="ja-JP" sz="600" kern="100" dirty="0">
              <a:effectLst/>
              <a:latin typeface="ＭＳ ゴシック"/>
              <a:cs typeface="Times New Roman"/>
            </a:endParaRPr>
          </a:p>
        </p:txBody>
      </p:sp>
      <p:sp>
        <p:nvSpPr>
          <p:cNvPr id="22" name="テキスト ボックス 21">
            <a:extLst>
              <a:ext uri="{FF2B5EF4-FFF2-40B4-BE49-F238E27FC236}">
                <a16:creationId xmlns:a16="http://schemas.microsoft.com/office/drawing/2014/main" id="{4AB76D80-669B-D04D-C275-2D8B454A3952}"/>
              </a:ext>
            </a:extLst>
          </p:cNvPr>
          <p:cNvSpPr txBox="1"/>
          <p:nvPr/>
        </p:nvSpPr>
        <p:spPr>
          <a:xfrm>
            <a:off x="6478270" y="4476495"/>
            <a:ext cx="1564641" cy="215444"/>
          </a:xfrm>
          <a:prstGeom prst="rect">
            <a:avLst/>
          </a:prstGeom>
          <a:solidFill>
            <a:schemeClr val="bg1"/>
          </a:solidFill>
          <a:ln>
            <a:noFill/>
          </a:ln>
        </p:spPr>
        <p:txBody>
          <a:bodyPr wrap="square" rtlCol="0">
            <a:spAutoFit/>
          </a:bodyPr>
          <a:lstStyle/>
          <a:p>
            <a:endParaRPr kumimoji="1" lang="ja-JP" altLang="en-US" sz="800" dirty="0"/>
          </a:p>
        </p:txBody>
      </p:sp>
      <p:sp>
        <p:nvSpPr>
          <p:cNvPr id="19" name="テキスト ボックス 2">
            <a:extLst>
              <a:ext uri="{FF2B5EF4-FFF2-40B4-BE49-F238E27FC236}">
                <a16:creationId xmlns:a16="http://schemas.microsoft.com/office/drawing/2014/main" id="{B0ED89BB-3AC9-40BE-BCB5-D7B036D174A1}"/>
              </a:ext>
            </a:extLst>
          </p:cNvPr>
          <p:cNvSpPr txBox="1">
            <a:spLocks noChangeArrowheads="1"/>
          </p:cNvSpPr>
          <p:nvPr/>
        </p:nvSpPr>
        <p:spPr bwMode="auto">
          <a:xfrm>
            <a:off x="6407150" y="4503308"/>
            <a:ext cx="2039983" cy="356208"/>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pt-BR" sz="500" kern="100" dirty="0">
                <a:effectLst/>
                <a:latin typeface="Arial"/>
                <a:cs typeface="Times New Roman"/>
              </a:rPr>
              <a:t>Fig.2-29 </a:t>
            </a:r>
            <a:r>
              <a:rPr lang="pt-BR" sz="500" kern="100" dirty="0" err="1">
                <a:effectLst/>
                <a:latin typeface="Arial"/>
                <a:cs typeface="Times New Roman"/>
              </a:rPr>
              <a:t>brazo</a:t>
            </a:r>
            <a:r>
              <a:rPr lang="pt-BR" sz="500" kern="100" dirty="0">
                <a:effectLst/>
                <a:latin typeface="Arial"/>
                <a:cs typeface="Times New Roman"/>
              </a:rPr>
              <a:t> (pluma) </a:t>
            </a:r>
            <a:r>
              <a:rPr lang="pt-BR" sz="500" kern="100" dirty="0" err="1">
                <a:effectLst/>
                <a:latin typeface="Arial"/>
                <a:cs typeface="Times New Roman"/>
              </a:rPr>
              <a:t>refrac</a:t>
            </a:r>
            <a:r>
              <a:rPr lang="pt-BR" sz="500" kern="100" dirty="0">
                <a:effectLst/>
                <a:latin typeface="Arial"/>
                <a:cs typeface="Times New Roman"/>
              </a:rPr>
              <a:t>., gráfico de radio </a:t>
            </a:r>
            <a:r>
              <a:rPr lang="pt-BR" sz="500" kern="100" dirty="0" err="1">
                <a:effectLst/>
                <a:latin typeface="Arial"/>
                <a:cs typeface="Times New Roman"/>
              </a:rPr>
              <a:t>operac</a:t>
            </a:r>
            <a:r>
              <a:rPr lang="pt-BR" sz="700" kern="100" dirty="0">
                <a:effectLst/>
                <a:latin typeface="Arial"/>
                <a:cs typeface="Times New Roman"/>
              </a:rPr>
              <a:t>.</a:t>
            </a:r>
            <a:endParaRPr lang="ja-JP" sz="1050" kern="100" dirty="0">
              <a:effectLst/>
              <a:latin typeface="ＭＳ ゴシック"/>
              <a:cs typeface="Times New Roman"/>
            </a:endParaRPr>
          </a:p>
        </p:txBody>
      </p:sp>
      <p:sp>
        <p:nvSpPr>
          <p:cNvPr id="24" name="テキスト ボックス 23">
            <a:extLst>
              <a:ext uri="{FF2B5EF4-FFF2-40B4-BE49-F238E27FC236}">
                <a16:creationId xmlns:a16="http://schemas.microsoft.com/office/drawing/2014/main" id="{B837D320-116A-98CE-4CDE-67B2FDF32385}"/>
              </a:ext>
            </a:extLst>
          </p:cNvPr>
          <p:cNvSpPr txBox="1"/>
          <p:nvPr/>
        </p:nvSpPr>
        <p:spPr>
          <a:xfrm>
            <a:off x="7073900" y="4405366"/>
            <a:ext cx="495300" cy="107722"/>
          </a:xfrm>
          <a:prstGeom prst="rect">
            <a:avLst/>
          </a:prstGeom>
          <a:solidFill>
            <a:schemeClr val="bg1"/>
          </a:solidFill>
          <a:ln>
            <a:noFill/>
          </a:ln>
        </p:spPr>
        <p:txBody>
          <a:bodyPr wrap="square" rtlCol="0">
            <a:spAutoFit/>
          </a:bodyPr>
          <a:lstStyle/>
          <a:p>
            <a:endParaRPr kumimoji="1" lang="ja-JP" altLang="en-US" sz="100" dirty="0"/>
          </a:p>
        </p:txBody>
      </p:sp>
      <p:sp>
        <p:nvSpPr>
          <p:cNvPr id="23" name="テキスト ボックス 2">
            <a:extLst>
              <a:ext uri="{FF2B5EF4-FFF2-40B4-BE49-F238E27FC236}">
                <a16:creationId xmlns:a16="http://schemas.microsoft.com/office/drawing/2014/main" id="{7FAD5DD1-CF6B-A3B3-10CF-2F6AE73B5EF9}"/>
              </a:ext>
            </a:extLst>
          </p:cNvPr>
          <p:cNvSpPr txBox="1">
            <a:spLocks noChangeArrowheads="1"/>
          </p:cNvSpPr>
          <p:nvPr/>
        </p:nvSpPr>
        <p:spPr bwMode="auto">
          <a:xfrm>
            <a:off x="7024891" y="4356926"/>
            <a:ext cx="804499" cy="132051"/>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500" kern="100" dirty="0">
                <a:effectLst/>
                <a:latin typeface="Arial"/>
                <a:cs typeface="Times New Roman"/>
              </a:rPr>
              <a:t>Radio operacional</a:t>
            </a:r>
            <a:endParaRPr lang="ja-JP" sz="1000" kern="100" dirty="0">
              <a:effectLst/>
              <a:latin typeface="ＭＳ ゴシック"/>
              <a:cs typeface="Times New Roman"/>
            </a:endParaRPr>
          </a:p>
        </p:txBody>
      </p:sp>
      <p:sp>
        <p:nvSpPr>
          <p:cNvPr id="25" name="テキスト ボックス 24">
            <a:extLst>
              <a:ext uri="{FF2B5EF4-FFF2-40B4-BE49-F238E27FC236}">
                <a16:creationId xmlns:a16="http://schemas.microsoft.com/office/drawing/2014/main" id="{F3A2E41E-43C8-7F4D-58A2-5F1C40D7F01C}"/>
              </a:ext>
            </a:extLst>
          </p:cNvPr>
          <p:cNvSpPr txBox="1"/>
          <p:nvPr/>
        </p:nvSpPr>
        <p:spPr>
          <a:xfrm>
            <a:off x="6569706" y="3386333"/>
            <a:ext cx="200055" cy="417317"/>
          </a:xfrm>
          <a:prstGeom prst="rect">
            <a:avLst/>
          </a:prstGeom>
          <a:solidFill>
            <a:schemeClr val="bg1"/>
          </a:solidFill>
          <a:ln>
            <a:noFill/>
          </a:ln>
        </p:spPr>
        <p:txBody>
          <a:bodyPr vert="eaVert" wrap="square" rtlCol="0">
            <a:spAutoFit/>
          </a:bodyPr>
          <a:lstStyle/>
          <a:p>
            <a:endParaRPr kumimoji="1" lang="ja-JP" altLang="en-US" sz="100" dirty="0"/>
          </a:p>
        </p:txBody>
      </p:sp>
      <p:sp>
        <p:nvSpPr>
          <p:cNvPr id="26" name="テキスト ボックス 25">
            <a:extLst>
              <a:ext uri="{FF2B5EF4-FFF2-40B4-BE49-F238E27FC236}">
                <a16:creationId xmlns:a16="http://schemas.microsoft.com/office/drawing/2014/main" id="{F3AFB509-5BF8-8C78-97A3-AEBCAC643BE7}"/>
              </a:ext>
            </a:extLst>
          </p:cNvPr>
          <p:cNvSpPr txBox="1"/>
          <p:nvPr/>
        </p:nvSpPr>
        <p:spPr>
          <a:xfrm>
            <a:off x="6569787" y="3533417"/>
            <a:ext cx="261610" cy="571500"/>
          </a:xfrm>
          <a:prstGeom prst="rect">
            <a:avLst/>
          </a:prstGeom>
          <a:noFill/>
          <a:ln>
            <a:noFill/>
          </a:ln>
        </p:spPr>
        <p:txBody>
          <a:bodyPr vert="eaVert" wrap="square" rtlCol="0">
            <a:spAutoFit/>
          </a:bodyPr>
          <a:lstStyle/>
          <a:p>
            <a:r>
              <a:rPr kumimoji="1" lang="en-US" altLang="ja-JP" sz="500" dirty="0" err="1">
                <a:latin typeface="Arial" panose="020B0604020202020204" pitchFamily="34" charset="0"/>
                <a:cs typeface="Arial" panose="020B0604020202020204" pitchFamily="34" charset="0"/>
              </a:rPr>
              <a:t>Alutura</a:t>
            </a:r>
            <a:endParaRPr kumimoji="1" lang="ja-JP" altLang="en-US" sz="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86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90788"/>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Dispositivos de seguridad para los VTE(3)</a:t>
            </a:r>
            <a:br>
              <a:rPr lang="es-ES" altLang="ja-JP" sz="2000" b="1">
                <a:latin typeface="Meiryo UI" panose="020B0604030504040204" pitchFamily="50" charset="-128"/>
                <a:ea typeface="Meiryo UI" panose="020B0604030504040204" pitchFamily="50" charset="-128"/>
              </a:rPr>
            </a:br>
            <a:r>
              <a:rPr lang="es-ES" altLang="ja-JP" sz="2000" b="1">
                <a:latin typeface="Meiryo UI" panose="020B0604030504040204" pitchFamily="50" charset="-128"/>
                <a:ea typeface="Meiryo UI" panose="020B0604030504040204" pitchFamily="50" charset="-128"/>
              </a:rPr>
              <a:t>Dispositivo de parada de emergencia</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11" name="コンテンツ プレースホルダー 4"/>
          <p:cNvSpPr txBox="1">
            <a:spLocks/>
          </p:cNvSpPr>
          <p:nvPr/>
        </p:nvSpPr>
        <p:spPr>
          <a:xfrm>
            <a:off x="615043" y="1055914"/>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s-ES" altLang="ja-JP" sz="1800" dirty="0">
                <a:solidFill>
                  <a:prstClr val="black"/>
                </a:solidFill>
                <a:latin typeface="Meiryo UI" panose="020B0604030504040204" pitchFamily="50" charset="-128"/>
                <a:ea typeface="Meiryo UI" panose="020B0604030504040204" pitchFamily="50" charset="-128"/>
              </a:rPr>
              <a:t>Un dispositivo de parada de emergencia se activará de inmediato  </a:t>
            </a:r>
            <a:r>
              <a:rPr lang="es-ES" altLang="ja-JP" sz="1800" dirty="0">
                <a:latin typeface="Meiryo UI" panose="020B0604030504040204" pitchFamily="50" charset="-128"/>
                <a:ea typeface="Meiryo UI" panose="020B0604030504040204" pitchFamily="50" charset="-128"/>
              </a:rPr>
              <a:t>cuando el </a:t>
            </a:r>
            <a:r>
              <a:rPr lang="es-ES" altLang="ja-JP" sz="1800" b="1" u="sng" dirty="0">
                <a:latin typeface="Meiryo UI" panose="020B0604030504040204" pitchFamily="50" charset="-128"/>
                <a:ea typeface="Meiryo UI" panose="020B0604030504040204" pitchFamily="50" charset="-128"/>
              </a:rPr>
              <a:t>brazo (pluma) esté en funcionamiento</a:t>
            </a:r>
            <a:r>
              <a:rPr lang="es-ES" altLang="ja-JP" sz="1800" u="sng" dirty="0">
                <a:latin typeface="Meiryo UI" panose="020B0604030504040204" pitchFamily="50" charset="-128"/>
                <a:ea typeface="Meiryo UI" panose="020B0604030504040204" pitchFamily="50" charset="-128"/>
              </a:rPr>
              <a:t> </a:t>
            </a:r>
            <a:r>
              <a:rPr lang="es-ES" altLang="ja-JP" sz="1800" dirty="0">
                <a:latin typeface="Meiryo UI" panose="020B0604030504040204" pitchFamily="50" charset="-128"/>
                <a:ea typeface="Meiryo UI" panose="020B0604030504040204" pitchFamily="50" charset="-128"/>
              </a:rPr>
              <a:t>o, en el caso de un </a:t>
            </a:r>
            <a:r>
              <a:rPr lang="es-ES" altLang="ja-JP" sz="1800" b="1" u="sng" dirty="0">
                <a:latin typeface="Meiryo UI" panose="020B0604030504040204" pitchFamily="50" charset="-128"/>
                <a:ea typeface="Meiryo UI" panose="020B0604030504040204" pitchFamily="50" charset="-128"/>
              </a:rPr>
              <a:t>VTE tipo autopropulsión, cuando </a:t>
            </a:r>
            <a:r>
              <a:rPr lang="es-ES" altLang="ja-JP" sz="1800" b="1" u="sng" dirty="0">
                <a:solidFill>
                  <a:prstClr val="black"/>
                </a:solidFill>
                <a:latin typeface="Meiryo UI" panose="020B0604030504040204" pitchFamily="50" charset="-128"/>
                <a:ea typeface="Meiryo UI" panose="020B0604030504040204" pitchFamily="50" charset="-128"/>
              </a:rPr>
              <a:t>el operador lo active cuando detecte un peligro mientras el vehículo esté en movimiento</a:t>
            </a:r>
            <a:r>
              <a:rPr lang="es-ES" altLang="ja-JP" sz="1800" u="sng" dirty="0">
                <a:solidFill>
                  <a:prstClr val="black"/>
                </a:solidFill>
                <a:latin typeface="Meiryo UI" panose="020B0604030504040204" pitchFamily="50" charset="-128"/>
                <a:ea typeface="Meiryo UI" panose="020B0604030504040204" pitchFamily="50" charset="-128"/>
              </a:rPr>
              <a:t>.</a:t>
            </a:r>
            <a:endParaRPr lang="en-US" altLang="ja-JP" sz="1800" u="sng"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2597376" y="2643538"/>
            <a:ext cx="3363125" cy="2024148"/>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ADFE1F68-186F-4307-A6A7-14F3B396198D}"/>
              </a:ext>
            </a:extLst>
          </p:cNvPr>
          <p:cNvSpPr txBox="1"/>
          <p:nvPr/>
        </p:nvSpPr>
        <p:spPr>
          <a:xfrm>
            <a:off x="4915472" y="6306341"/>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pág.38/Libro de texto pág.26</a:t>
            </a:r>
            <a:endParaRPr lang="ja-JP" altLang="en-US" sz="1200" dirty="0">
              <a:solidFill>
                <a:prstClr val="black"/>
              </a:solidFill>
            </a:endParaRPr>
          </a:p>
        </p:txBody>
      </p:sp>
      <p:sp>
        <p:nvSpPr>
          <p:cNvPr id="13" name="テキスト ボックス 2">
            <a:extLst>
              <a:ext uri="{FF2B5EF4-FFF2-40B4-BE49-F238E27FC236}">
                <a16:creationId xmlns:a16="http://schemas.microsoft.com/office/drawing/2014/main" id="{84ED338E-FC06-4619-8CD9-5A4357BB7444}"/>
              </a:ext>
            </a:extLst>
          </p:cNvPr>
          <p:cNvSpPr txBox="1">
            <a:spLocks noChangeArrowheads="1"/>
          </p:cNvSpPr>
          <p:nvPr/>
        </p:nvSpPr>
        <p:spPr bwMode="auto">
          <a:xfrm rot="16200000">
            <a:off x="3079479" y="3529723"/>
            <a:ext cx="568416" cy="25177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500" kern="100" dirty="0">
                <a:effectLst/>
                <a:latin typeface="Arial"/>
                <a:cs typeface="Times New Roman"/>
              </a:rPr>
              <a:t>Botón parada</a:t>
            </a:r>
            <a:endParaRPr lang="ja-JP" sz="1200" kern="100" dirty="0">
              <a:effectLst/>
              <a:latin typeface="ＭＳ ゴシック"/>
              <a:cs typeface="Times New Roman"/>
            </a:endParaRPr>
          </a:p>
          <a:p>
            <a:pPr algn="just">
              <a:spcAft>
                <a:spcPts val="0"/>
              </a:spcAft>
            </a:pPr>
            <a:r>
              <a:rPr lang="es-ES" sz="500" kern="100" dirty="0">
                <a:effectLst/>
                <a:latin typeface="Arial"/>
                <a:cs typeface="Times New Roman"/>
              </a:rPr>
              <a:t>Emergencia</a:t>
            </a:r>
            <a:endParaRPr lang="ja-JP" sz="1200" kern="100" dirty="0">
              <a:effectLst/>
              <a:latin typeface="ＭＳ ゴシック"/>
              <a:cs typeface="Times New Roman"/>
            </a:endParaRPr>
          </a:p>
        </p:txBody>
      </p:sp>
      <p:sp>
        <p:nvSpPr>
          <p:cNvPr id="15" name="テキスト ボックス 2">
            <a:extLst>
              <a:ext uri="{FF2B5EF4-FFF2-40B4-BE49-F238E27FC236}">
                <a16:creationId xmlns:a16="http://schemas.microsoft.com/office/drawing/2014/main" id="{2D5F2A8A-B8BA-4C2E-9D15-73EE8282B7C2}"/>
              </a:ext>
            </a:extLst>
          </p:cNvPr>
          <p:cNvSpPr txBox="1">
            <a:spLocks noChangeArrowheads="1"/>
          </p:cNvSpPr>
          <p:nvPr/>
        </p:nvSpPr>
        <p:spPr bwMode="auto">
          <a:xfrm>
            <a:off x="2638020" y="4067820"/>
            <a:ext cx="1848303" cy="27699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Fig.2-30 Func.disp.parada emergencia</a:t>
            </a:r>
            <a:endParaRPr lang="ja-JP" sz="1200" kern="100">
              <a:effectLst/>
              <a:latin typeface="ＭＳ ゴシック"/>
              <a:cs typeface="Times New Roman"/>
            </a:endParaRPr>
          </a:p>
        </p:txBody>
      </p:sp>
      <p:sp>
        <p:nvSpPr>
          <p:cNvPr id="16" name="テキスト ボックス 2">
            <a:extLst>
              <a:ext uri="{FF2B5EF4-FFF2-40B4-BE49-F238E27FC236}">
                <a16:creationId xmlns:a16="http://schemas.microsoft.com/office/drawing/2014/main" id="{8B184B4D-2B26-4108-8EC9-FFD234316D48}"/>
              </a:ext>
            </a:extLst>
          </p:cNvPr>
          <p:cNvSpPr txBox="1">
            <a:spLocks noChangeArrowheads="1"/>
          </p:cNvSpPr>
          <p:nvPr/>
        </p:nvSpPr>
        <p:spPr bwMode="auto">
          <a:xfrm>
            <a:off x="4553353" y="3729089"/>
            <a:ext cx="824190" cy="21073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500" b="1" kern="100" dirty="0">
                <a:effectLst/>
                <a:latin typeface="Arial"/>
                <a:cs typeface="Times New Roman"/>
              </a:rPr>
              <a:t>Desplazamiento</a:t>
            </a:r>
            <a:endParaRPr lang="ja-JP" sz="1050" kern="100" dirty="0">
              <a:effectLst/>
              <a:latin typeface="ＭＳ ゴシック"/>
              <a:cs typeface="Times New Roman"/>
            </a:endParaRPr>
          </a:p>
        </p:txBody>
      </p:sp>
      <p:sp>
        <p:nvSpPr>
          <p:cNvPr id="2" name="テキスト ボックス 1">
            <a:extLst>
              <a:ext uri="{FF2B5EF4-FFF2-40B4-BE49-F238E27FC236}">
                <a16:creationId xmlns:a16="http://schemas.microsoft.com/office/drawing/2014/main" id="{66FBA0D6-4D0D-85EA-867D-760CE8E32A14}"/>
              </a:ext>
            </a:extLst>
          </p:cNvPr>
          <p:cNvSpPr txBox="1"/>
          <p:nvPr/>
        </p:nvSpPr>
        <p:spPr>
          <a:xfrm>
            <a:off x="4629150" y="2736048"/>
            <a:ext cx="1238250" cy="181497"/>
          </a:xfrm>
          <a:prstGeom prst="rect">
            <a:avLst/>
          </a:prstGeom>
          <a:solidFill>
            <a:schemeClr val="bg1"/>
          </a:solidFill>
          <a:ln>
            <a:noFill/>
          </a:ln>
        </p:spPr>
        <p:txBody>
          <a:bodyPr wrap="square" rtlCol="0">
            <a:spAutoFit/>
          </a:bodyPr>
          <a:lstStyle/>
          <a:p>
            <a:endParaRPr kumimoji="1" lang="ja-JP" altLang="en-US" sz="300" dirty="0"/>
          </a:p>
        </p:txBody>
      </p:sp>
      <p:sp>
        <p:nvSpPr>
          <p:cNvPr id="17" name="テキスト ボックス 2">
            <a:extLst>
              <a:ext uri="{FF2B5EF4-FFF2-40B4-BE49-F238E27FC236}">
                <a16:creationId xmlns:a16="http://schemas.microsoft.com/office/drawing/2014/main" id="{B2A633AD-8C3B-466F-98E3-F1C9C1EEEE92}"/>
              </a:ext>
            </a:extLst>
          </p:cNvPr>
          <p:cNvSpPr txBox="1">
            <a:spLocks noChangeArrowheads="1"/>
          </p:cNvSpPr>
          <p:nvPr/>
        </p:nvSpPr>
        <p:spPr bwMode="auto">
          <a:xfrm>
            <a:off x="4629150" y="2708004"/>
            <a:ext cx="1541553" cy="201757"/>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500" kern="100" dirty="0" err="1">
                <a:effectLst/>
                <a:latin typeface="Arial"/>
                <a:cs typeface="Times New Roman"/>
              </a:rPr>
              <a:t>Asc</a:t>
            </a:r>
            <a:r>
              <a:rPr lang="es-ES" sz="500" kern="100" dirty="0">
                <a:effectLst/>
                <a:latin typeface="Arial"/>
                <a:cs typeface="Times New Roman"/>
              </a:rPr>
              <a:t>./</a:t>
            </a:r>
            <a:r>
              <a:rPr lang="es-ES" sz="500" kern="100" dirty="0" err="1">
                <a:effectLst/>
                <a:latin typeface="Arial"/>
                <a:cs typeface="Times New Roman"/>
              </a:rPr>
              <a:t>desc</a:t>
            </a:r>
            <a:r>
              <a:rPr lang="es-ES" sz="500" kern="100" dirty="0">
                <a:effectLst/>
                <a:latin typeface="Arial"/>
                <a:cs typeface="Times New Roman"/>
              </a:rPr>
              <a:t>.,giro,</a:t>
            </a:r>
            <a:r>
              <a:rPr lang="es-ES" sz="500" kern="100" dirty="0" err="1">
                <a:effectLst/>
                <a:latin typeface="Arial"/>
                <a:cs typeface="Times New Roman"/>
              </a:rPr>
              <a:t>ext</a:t>
            </a:r>
            <a:r>
              <a:rPr lang="es-ES" sz="500" kern="100" dirty="0">
                <a:effectLst/>
                <a:latin typeface="Arial"/>
                <a:cs typeface="Times New Roman"/>
              </a:rPr>
              <a:t>.,</a:t>
            </a:r>
            <a:r>
              <a:rPr lang="es-ES" sz="500" kern="100" dirty="0" err="1">
                <a:effectLst/>
                <a:latin typeface="Arial"/>
                <a:cs typeface="Times New Roman"/>
              </a:rPr>
              <a:t>mov.cuello</a:t>
            </a:r>
            <a:r>
              <a:rPr lang="es-ES" sz="500" kern="100" dirty="0">
                <a:effectLst/>
                <a:latin typeface="Arial"/>
                <a:cs typeface="Times New Roman"/>
              </a:rPr>
              <a:t> </a:t>
            </a:r>
            <a:r>
              <a:rPr lang="es-ES" sz="500" kern="100" dirty="0" err="1">
                <a:effectLst/>
                <a:latin typeface="Arial"/>
                <a:cs typeface="Times New Roman"/>
              </a:rPr>
              <a:t>booom</a:t>
            </a:r>
            <a:endParaRPr lang="ja-JP" sz="1100" kern="100" dirty="0">
              <a:effectLst/>
              <a:latin typeface="ＭＳ ゴシック"/>
              <a:cs typeface="Times New Roman"/>
            </a:endParaRPr>
          </a:p>
        </p:txBody>
      </p:sp>
      <p:sp>
        <p:nvSpPr>
          <p:cNvPr id="3" name="テキスト ボックス 2">
            <a:extLst>
              <a:ext uri="{FF2B5EF4-FFF2-40B4-BE49-F238E27FC236}">
                <a16:creationId xmlns:a16="http://schemas.microsoft.com/office/drawing/2014/main" id="{7B9D0617-8E9F-5DE8-F0B3-315D57DC27FE}"/>
              </a:ext>
            </a:extLst>
          </p:cNvPr>
          <p:cNvSpPr txBox="1"/>
          <p:nvPr/>
        </p:nvSpPr>
        <p:spPr>
          <a:xfrm>
            <a:off x="3778186" y="3538605"/>
            <a:ext cx="464092" cy="261610"/>
          </a:xfrm>
          <a:prstGeom prst="rect">
            <a:avLst/>
          </a:prstGeom>
          <a:solidFill>
            <a:schemeClr val="bg1"/>
          </a:solidFill>
          <a:ln>
            <a:noFill/>
          </a:ln>
        </p:spPr>
        <p:txBody>
          <a:bodyPr wrap="square" rtlCol="0">
            <a:spAutoFit/>
          </a:bodyPr>
          <a:lstStyle/>
          <a:p>
            <a:endParaRPr kumimoji="1" lang="ja-JP" altLang="en-US" sz="1050" dirty="0"/>
          </a:p>
        </p:txBody>
      </p:sp>
      <p:sp>
        <p:nvSpPr>
          <p:cNvPr id="14" name="テキスト ボックス 2">
            <a:extLst>
              <a:ext uri="{FF2B5EF4-FFF2-40B4-BE49-F238E27FC236}">
                <a16:creationId xmlns:a16="http://schemas.microsoft.com/office/drawing/2014/main" id="{721653B8-CA7C-45A9-B52B-CA40786C2D55}"/>
              </a:ext>
            </a:extLst>
          </p:cNvPr>
          <p:cNvSpPr txBox="1">
            <a:spLocks noChangeArrowheads="1"/>
          </p:cNvSpPr>
          <p:nvPr/>
        </p:nvSpPr>
        <p:spPr bwMode="auto">
          <a:xfrm>
            <a:off x="3670576" y="3513151"/>
            <a:ext cx="727239" cy="312517"/>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600" b="1" kern="100" dirty="0">
                <a:effectLst/>
                <a:latin typeface="Arial"/>
                <a:cs typeface="Times New Roman"/>
              </a:rPr>
              <a:t>Paro motor</a:t>
            </a:r>
            <a:endParaRPr lang="ja-JP" sz="1200" kern="100" dirty="0">
              <a:effectLst/>
              <a:latin typeface="ＭＳ ゴシック"/>
              <a:cs typeface="Times New Roman"/>
            </a:endParaRPr>
          </a:p>
          <a:p>
            <a:pPr algn="just">
              <a:spcAft>
                <a:spcPts val="0"/>
              </a:spcAft>
            </a:pPr>
            <a:r>
              <a:rPr lang="es-ES" sz="600" b="1" kern="100" dirty="0" err="1">
                <a:effectLst/>
                <a:latin typeface="Arial"/>
                <a:cs typeface="Times New Roman"/>
              </a:rPr>
              <a:t>Liber.p.hidráu</a:t>
            </a:r>
            <a:endParaRPr lang="ja-JP" sz="1200" kern="100" dirty="0">
              <a:effectLst/>
              <a:latin typeface="ＭＳ ゴシック"/>
              <a:cs typeface="Times New Roman"/>
            </a:endParaRPr>
          </a:p>
        </p:txBody>
      </p:sp>
      <p:sp>
        <p:nvSpPr>
          <p:cNvPr id="6" name="テキスト ボックス 5">
            <a:extLst>
              <a:ext uri="{FF2B5EF4-FFF2-40B4-BE49-F238E27FC236}">
                <a16:creationId xmlns:a16="http://schemas.microsoft.com/office/drawing/2014/main" id="{1B5FC24E-888B-1B5D-6200-C60CF3B3CF5C}"/>
              </a:ext>
            </a:extLst>
          </p:cNvPr>
          <p:cNvSpPr txBox="1"/>
          <p:nvPr/>
        </p:nvSpPr>
        <p:spPr>
          <a:xfrm>
            <a:off x="2854480" y="3546298"/>
            <a:ext cx="227780" cy="123111"/>
          </a:xfrm>
          <a:prstGeom prst="rect">
            <a:avLst/>
          </a:prstGeom>
          <a:solidFill>
            <a:srgbClr val="4EC3F8"/>
          </a:solidFill>
          <a:ln>
            <a:noFill/>
          </a:ln>
        </p:spPr>
        <p:txBody>
          <a:bodyPr wrap="square" rtlCol="0">
            <a:spAutoFit/>
          </a:bodyPr>
          <a:lstStyle/>
          <a:p>
            <a:endParaRPr kumimoji="1" lang="ja-JP" altLang="en-US" sz="200" dirty="0"/>
          </a:p>
        </p:txBody>
      </p:sp>
      <p:sp>
        <p:nvSpPr>
          <p:cNvPr id="7" name="テキスト ボックス 6">
            <a:extLst>
              <a:ext uri="{FF2B5EF4-FFF2-40B4-BE49-F238E27FC236}">
                <a16:creationId xmlns:a16="http://schemas.microsoft.com/office/drawing/2014/main" id="{128FEDC6-2FA1-0D0F-48A8-0102FD5777E2}"/>
              </a:ext>
            </a:extLst>
          </p:cNvPr>
          <p:cNvSpPr txBox="1"/>
          <p:nvPr/>
        </p:nvSpPr>
        <p:spPr>
          <a:xfrm>
            <a:off x="2916001" y="2894648"/>
            <a:ext cx="332518" cy="153888"/>
          </a:xfrm>
          <a:prstGeom prst="rect">
            <a:avLst/>
          </a:prstGeom>
          <a:solidFill>
            <a:srgbClr val="4EC3F8"/>
          </a:solidFill>
          <a:ln>
            <a:noFill/>
          </a:ln>
        </p:spPr>
        <p:txBody>
          <a:bodyPr wrap="square" rtlCol="0">
            <a:spAutoFit/>
          </a:bodyPr>
          <a:lstStyle/>
          <a:p>
            <a:endParaRPr kumimoji="1" lang="ja-JP" altLang="en-US" sz="400" dirty="0"/>
          </a:p>
        </p:txBody>
      </p:sp>
      <p:sp>
        <p:nvSpPr>
          <p:cNvPr id="10" name="テキスト ボックス 2">
            <a:extLst>
              <a:ext uri="{FF2B5EF4-FFF2-40B4-BE49-F238E27FC236}">
                <a16:creationId xmlns:a16="http://schemas.microsoft.com/office/drawing/2014/main" id="{FF13E2E8-D905-4CE1-843D-389E7EA6E507}"/>
              </a:ext>
            </a:extLst>
          </p:cNvPr>
          <p:cNvSpPr txBox="1">
            <a:spLocks noChangeArrowheads="1"/>
          </p:cNvSpPr>
          <p:nvPr/>
        </p:nvSpPr>
        <p:spPr bwMode="auto">
          <a:xfrm>
            <a:off x="2854480" y="2879982"/>
            <a:ext cx="481330" cy="16256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600" b="1" kern="100" dirty="0">
                <a:solidFill>
                  <a:srgbClr val="FF0000"/>
                </a:solidFill>
                <a:effectLst/>
                <a:latin typeface="Arial"/>
                <a:cs typeface="Times New Roman"/>
              </a:rPr>
              <a:t>Peligro</a:t>
            </a:r>
            <a:endParaRPr lang="ja-JP" sz="1200" kern="100" dirty="0">
              <a:effectLst/>
              <a:latin typeface="ＭＳ ゴシック"/>
              <a:cs typeface="Times New Roman"/>
            </a:endParaRPr>
          </a:p>
        </p:txBody>
      </p:sp>
      <p:sp>
        <p:nvSpPr>
          <p:cNvPr id="12" name="テキスト ボックス 2">
            <a:extLst>
              <a:ext uri="{FF2B5EF4-FFF2-40B4-BE49-F238E27FC236}">
                <a16:creationId xmlns:a16="http://schemas.microsoft.com/office/drawing/2014/main" id="{9D3C7F7A-E341-4807-8259-F71F78D2BFF8}"/>
              </a:ext>
            </a:extLst>
          </p:cNvPr>
          <p:cNvSpPr txBox="1">
            <a:spLocks noChangeArrowheads="1"/>
          </p:cNvSpPr>
          <p:nvPr/>
        </p:nvSpPr>
        <p:spPr bwMode="auto">
          <a:xfrm>
            <a:off x="2669382" y="3514204"/>
            <a:ext cx="568416" cy="162560"/>
          </a:xfrm>
          <a:prstGeom prst="rect">
            <a:avLst/>
          </a:prstGeom>
          <a:noFill/>
          <a:ln w="9525">
            <a:noFill/>
            <a:miter lim="800000"/>
            <a:headEnd/>
            <a:tailEnd/>
          </a:ln>
        </p:spPr>
        <p:txBody>
          <a:bodyPr rot="0" vert="horz" wrap="square" lIns="91440" tIns="45720" rIns="91440" bIns="45720" anchor="t" anchorCtr="0">
            <a:noAutofit/>
          </a:bodyPr>
          <a:lstStyle/>
          <a:p>
            <a:pPr algn="r">
              <a:spcAft>
                <a:spcPts val="0"/>
              </a:spcAft>
            </a:pPr>
            <a:r>
              <a:rPr lang="es-ES" sz="600" kern="100" dirty="0">
                <a:effectLst/>
                <a:latin typeface="Arial"/>
                <a:cs typeface="Times New Roman"/>
              </a:rPr>
              <a:t>Presionar</a:t>
            </a:r>
            <a:endParaRPr lang="ja-JP" sz="1200" kern="100" dirty="0">
              <a:effectLst/>
              <a:latin typeface="ＭＳ ゴシック"/>
              <a:cs typeface="Times New Roman"/>
            </a:endParaRPr>
          </a:p>
        </p:txBody>
      </p:sp>
    </p:spTree>
    <p:extLst>
      <p:ext uri="{BB962C8B-B14F-4D97-AF65-F5344CB8AC3E}">
        <p14:creationId xmlns:p14="http://schemas.microsoft.com/office/powerpoint/2010/main" val="55709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14588"/>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Dispositivos de seguridad para los VTE (4)</a:t>
            </a:r>
            <a:r>
              <a:rPr lang="ja-JP" altLang="en-US" sz="2000" b="1">
                <a:latin typeface="Meiryo UI" panose="020B0604030504040204" pitchFamily="50" charset="-128"/>
                <a:ea typeface="Meiryo UI" panose="020B0604030504040204" pitchFamily="50" charset="-128"/>
              </a:rPr>
              <a:t> </a:t>
            </a:r>
            <a:br>
              <a:rPr lang="es-ES" altLang="ja-JP" sz="2000" b="1">
                <a:latin typeface="Meiryo UI" panose="020B0604030504040204" pitchFamily="50" charset="-128"/>
                <a:ea typeface="Meiryo UI" panose="020B0604030504040204" pitchFamily="50" charset="-128"/>
              </a:rPr>
            </a:br>
            <a:r>
              <a:rPr lang="es-ES" altLang="ja-JP" sz="2000" b="1">
                <a:latin typeface="Meiryo UI" panose="020B0604030504040204" pitchFamily="50" charset="-128"/>
                <a:ea typeface="Meiryo UI" panose="020B0604030504040204" pitchFamily="50" charset="-128"/>
              </a:rPr>
              <a:t>Dispositivo de descenso de emergencia</a:t>
            </a:r>
            <a:r>
              <a:rPr lang="ja-JP" altLang="en-US" sz="2000" b="1">
                <a:latin typeface="Meiryo UI" panose="020B0604030504040204" pitchFamily="50" charset="-128"/>
                <a:ea typeface="Meiryo UI" panose="020B0604030504040204" pitchFamily="50" charset="-128"/>
              </a:rPr>
              <a:t>　</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11" name="コンテンツ プレースホルダー 4"/>
          <p:cNvSpPr txBox="1">
            <a:spLocks/>
          </p:cNvSpPr>
          <p:nvPr/>
        </p:nvSpPr>
        <p:spPr>
          <a:xfrm>
            <a:off x="628650" y="1669167"/>
            <a:ext cx="7886700" cy="195616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800" dirty="0">
                <a:solidFill>
                  <a:prstClr val="black"/>
                </a:solidFill>
                <a:latin typeface="Meiryo UI" panose="020B0604030504040204" pitchFamily="50" charset="-128"/>
                <a:ea typeface="Meiryo UI" panose="020B0604030504040204" pitchFamily="50" charset="-128"/>
              </a:rPr>
              <a:t>　</a:t>
            </a:r>
            <a:r>
              <a:rPr lang="es-ES" altLang="ja-JP" sz="1800" dirty="0">
                <a:solidFill>
                  <a:prstClr val="black"/>
                </a:solidFill>
                <a:latin typeface="Meiryo UI" panose="020B0604030504040204" pitchFamily="50" charset="-128"/>
                <a:ea typeface="Meiryo UI" panose="020B0604030504040204" pitchFamily="50" charset="-128"/>
              </a:rPr>
              <a:t>Los dispositivos de descenso de emergencia son dispositivos o aparatos que permiten a los trabajadores que se encuentran en la plataforma de trabajo, </a:t>
            </a:r>
            <a:r>
              <a:rPr lang="es-ES" altLang="ja-JP" sz="1800" b="1" u="sng" dirty="0">
                <a:solidFill>
                  <a:prstClr val="black"/>
                </a:solidFill>
                <a:latin typeface="Meiryo UI" panose="020B0604030504040204" pitchFamily="50" charset="-128"/>
                <a:ea typeface="Meiryo UI" panose="020B0604030504040204" pitchFamily="50" charset="-128"/>
              </a:rPr>
              <a:t>descender al suelo en caso de que se produzca una situación imprevista</a:t>
            </a:r>
            <a:r>
              <a:rPr lang="es-ES" altLang="ja-JP" sz="1800" dirty="0">
                <a:solidFill>
                  <a:prstClr val="black"/>
                </a:solidFill>
                <a:latin typeface="Meiryo UI" panose="020B0604030504040204" pitchFamily="50" charset="-128"/>
                <a:ea typeface="Meiryo UI" panose="020B0604030504040204" pitchFamily="50" charset="-128"/>
              </a:rPr>
              <a:t>, como la parada de un equipo.</a:t>
            </a:r>
          </a:p>
          <a:p>
            <a:pPr marL="0" indent="0">
              <a:lnSpc>
                <a:spcPct val="110000"/>
              </a:lnSpc>
              <a:spcBef>
                <a:spcPts val="0"/>
              </a:spcBef>
              <a:buFont typeface="Arial" panose="020B0604020202020204" pitchFamily="34" charset="0"/>
              <a:buNone/>
            </a:pPr>
            <a:endParaRPr lang="es-E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es-ES" altLang="ja-JP" sz="1800" dirty="0">
                <a:solidFill>
                  <a:srgbClr val="0070C0"/>
                </a:solidFill>
                <a:latin typeface="Meiryo UI" panose="020B0604030504040204" pitchFamily="50" charset="-128"/>
                <a:ea typeface="Meiryo UI" panose="020B0604030504040204" pitchFamily="50" charset="-128"/>
              </a:rPr>
              <a:t>*Los VTE con motor suelen estar equipados con bombas de emergencia alimentadas a batería. Algunos vehículos, que a parte cuentan con un motor silencioso, no están equipados con bomba de emergencia.</a:t>
            </a:r>
          </a:p>
          <a:p>
            <a:pPr marL="0" indent="0">
              <a:lnSpc>
                <a:spcPct val="110000"/>
              </a:lnSpc>
              <a:spcBef>
                <a:spcPts val="0"/>
              </a:spcBef>
              <a:buFont typeface="Arial" panose="020B0604020202020204" pitchFamily="34" charset="0"/>
              <a:buNone/>
            </a:pPr>
            <a:r>
              <a:rPr lang="es-ES" altLang="ja-JP" sz="1800" dirty="0">
                <a:solidFill>
                  <a:srgbClr val="0070C0"/>
                </a:solidFill>
                <a:latin typeface="Meiryo UI" panose="020B0604030504040204" pitchFamily="50" charset="-128"/>
                <a:ea typeface="Meiryo UI" panose="020B0604030504040204" pitchFamily="50" charset="-128"/>
              </a:rPr>
              <a:t>*Los VTE de ascenso/descenso vertical, generalmente están equipados con una válvula de descenso.</a:t>
            </a:r>
          </a:p>
          <a:p>
            <a:pPr marL="0" indent="0">
              <a:lnSpc>
                <a:spcPct val="110000"/>
              </a:lnSpc>
              <a:spcBef>
                <a:spcPts val="0"/>
              </a:spcBef>
              <a:buFont typeface="Arial" panose="020B0604020202020204" pitchFamily="34" charset="0"/>
              <a:buNone/>
            </a:pPr>
            <a:r>
              <a:rPr lang="es-ES" altLang="ja-JP" sz="1800" dirty="0">
                <a:solidFill>
                  <a:srgbClr val="0070C0"/>
                </a:solidFill>
                <a:latin typeface="Meiryo UI" panose="020B0604030504040204" pitchFamily="50" charset="-128"/>
                <a:ea typeface="Meiryo UI" panose="020B0604030504040204" pitchFamily="50" charset="-128"/>
              </a:rPr>
              <a:t>En algunos casos, se utilizan escaleras de cuerda y cuerdas de descenso.</a:t>
            </a: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6A4F027-531E-47DC-ADA2-558B7A3C5823}"/>
              </a:ext>
            </a:extLst>
          </p:cNvPr>
          <p:cNvSpPr txBox="1"/>
          <p:nvPr/>
        </p:nvSpPr>
        <p:spPr>
          <a:xfrm>
            <a:off x="4915472" y="6306341"/>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pág.39/Libro de texto pág.27</a:t>
            </a:r>
            <a:endParaRPr lang="ja-JP" altLang="en-US" sz="1200" dirty="0">
              <a:solidFill>
                <a:prstClr val="black"/>
              </a:solidFill>
            </a:endParaRPr>
          </a:p>
        </p:txBody>
      </p:sp>
    </p:spTree>
    <p:extLst>
      <p:ext uri="{BB962C8B-B14F-4D97-AF65-F5344CB8AC3E}">
        <p14:creationId xmlns:p14="http://schemas.microsoft.com/office/powerpoint/2010/main" val="2188576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7612"/>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Dispositivos de seguridad para los VTE (5)</a:t>
            </a:r>
            <a:r>
              <a:rPr lang="ja-JP" altLang="en-US" sz="2000" b="1">
                <a:latin typeface="Meiryo UI" panose="020B0604030504040204" pitchFamily="50" charset="-128"/>
                <a:ea typeface="Meiryo UI" panose="020B0604030504040204" pitchFamily="50" charset="-128"/>
              </a:rPr>
              <a:t> </a:t>
            </a:r>
            <a:br>
              <a:rPr lang="es-ES" altLang="ja-JP" sz="2000" b="1">
                <a:latin typeface="Meiryo UI" panose="020B0604030504040204" pitchFamily="50" charset="-128"/>
                <a:ea typeface="Meiryo UI" panose="020B0604030504040204" pitchFamily="50" charset="-128"/>
              </a:rPr>
            </a:br>
            <a:r>
              <a:rPr lang="es-ES" altLang="ja-JP" sz="2000" b="1">
                <a:latin typeface="Meiryo UI" panose="020B0604030504040204" pitchFamily="50" charset="-128"/>
                <a:ea typeface="Meiryo UI" panose="020B0604030504040204" pitchFamily="50" charset="-128"/>
              </a:rPr>
              <a:t>Dispositivo de alarma de desplazamiento</a:t>
            </a:r>
            <a:r>
              <a:rPr lang="ja-JP" altLang="en-US" sz="2000" b="1">
                <a:latin typeface="Meiryo UI" panose="020B0604030504040204" pitchFamily="50" charset="-128"/>
                <a:ea typeface="Meiryo UI" panose="020B0604030504040204" pitchFamily="50" charset="-128"/>
              </a:rPr>
              <a:t>　</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25</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40357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endParaRPr lang="es-E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Es un </a:t>
            </a:r>
            <a:r>
              <a:rPr lang="es-ES" altLang="ja-JP" sz="1800" b="1" u="sng" dirty="0">
                <a:solidFill>
                  <a:prstClr val="black"/>
                </a:solidFill>
                <a:latin typeface="Meiryo UI" panose="020B0604030504040204" pitchFamily="50" charset="-128"/>
                <a:ea typeface="Meiryo UI" panose="020B0604030504040204" pitchFamily="50" charset="-128"/>
              </a:rPr>
              <a:t>dispositivo que emite automáticamente una alarma (zumbador)</a:t>
            </a:r>
            <a:r>
              <a:rPr lang="es-ES" altLang="ja-JP" sz="1800" b="1" dirty="0">
                <a:solidFill>
                  <a:prstClr val="black"/>
                </a:solidFill>
                <a:latin typeface="Meiryo UI" panose="020B0604030504040204" pitchFamily="50" charset="-128"/>
                <a:ea typeface="Meiryo UI" panose="020B0604030504040204" pitchFamily="50" charset="-128"/>
              </a:rPr>
              <a:t> </a:t>
            </a:r>
            <a:r>
              <a:rPr lang="es-ES" altLang="ja-JP" sz="1800" dirty="0">
                <a:solidFill>
                  <a:prstClr val="black"/>
                </a:solidFill>
                <a:latin typeface="Meiryo UI" panose="020B0604030504040204" pitchFamily="50" charset="-128"/>
                <a:ea typeface="Meiryo UI" panose="020B0604030504040204" pitchFamily="50" charset="-128"/>
              </a:rPr>
              <a:t>cuando el vehículo se desplaza, y está conectado a la palanca de control de desplazamiento, activándose simultáneamente.</a:t>
            </a:r>
          </a:p>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*Los VTE autopropulsados cuentan con este sistema.</a:t>
            </a: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2390507" y="3030207"/>
            <a:ext cx="4067443" cy="2412649"/>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B6E23A5B-0288-4D48-8F16-A6ED925E0AE7}"/>
              </a:ext>
            </a:extLst>
          </p:cNvPr>
          <p:cNvSpPr txBox="1"/>
          <p:nvPr/>
        </p:nvSpPr>
        <p:spPr>
          <a:xfrm>
            <a:off x="4915472" y="6306341"/>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pág.39/Libro de texto pág.27</a:t>
            </a:r>
            <a:endParaRPr lang="ja-JP" altLang="en-US" sz="1200" dirty="0">
              <a:solidFill>
                <a:prstClr val="black"/>
              </a:solidFill>
            </a:endParaRPr>
          </a:p>
        </p:txBody>
      </p:sp>
      <p:sp>
        <p:nvSpPr>
          <p:cNvPr id="9" name="テキスト ボックス 2">
            <a:extLst>
              <a:ext uri="{FF2B5EF4-FFF2-40B4-BE49-F238E27FC236}">
                <a16:creationId xmlns:a16="http://schemas.microsoft.com/office/drawing/2014/main" id="{02E8641A-7103-49D6-B0A0-C9FEAD9F493A}"/>
              </a:ext>
            </a:extLst>
          </p:cNvPr>
          <p:cNvSpPr txBox="1">
            <a:spLocks noChangeArrowheads="1"/>
          </p:cNvSpPr>
          <p:nvPr/>
        </p:nvSpPr>
        <p:spPr bwMode="auto">
          <a:xfrm>
            <a:off x="2809240" y="3030208"/>
            <a:ext cx="963232" cy="23608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Desplazamiento</a:t>
            </a:r>
            <a:endParaRPr lang="ja-JP" sz="1200" kern="100">
              <a:effectLst/>
              <a:latin typeface="ＭＳ ゴシック"/>
              <a:cs typeface="Times New Roman"/>
            </a:endParaRPr>
          </a:p>
        </p:txBody>
      </p:sp>
      <p:sp>
        <p:nvSpPr>
          <p:cNvPr id="13" name="テキスト ボックス 2">
            <a:extLst>
              <a:ext uri="{FF2B5EF4-FFF2-40B4-BE49-F238E27FC236}">
                <a16:creationId xmlns:a16="http://schemas.microsoft.com/office/drawing/2014/main" id="{3F8C7E29-2DD6-44A5-9D22-C58FEFD7C708}"/>
              </a:ext>
            </a:extLst>
          </p:cNvPr>
          <p:cNvSpPr txBox="1">
            <a:spLocks noChangeArrowheads="1"/>
          </p:cNvSpPr>
          <p:nvPr/>
        </p:nvSpPr>
        <p:spPr bwMode="auto">
          <a:xfrm>
            <a:off x="3060694" y="5119798"/>
            <a:ext cx="2784475" cy="276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Fig.2-31 Func. Dispositivo alarma de desplazamiento</a:t>
            </a:r>
            <a:endParaRPr lang="ja-JP" sz="1200" kern="100">
              <a:effectLst/>
              <a:latin typeface="ＭＳ ゴシック"/>
              <a:cs typeface="Times New Roman"/>
            </a:endParaRPr>
          </a:p>
        </p:txBody>
      </p:sp>
      <p:sp>
        <p:nvSpPr>
          <p:cNvPr id="3" name="テキスト ボックス 2">
            <a:extLst>
              <a:ext uri="{FF2B5EF4-FFF2-40B4-BE49-F238E27FC236}">
                <a16:creationId xmlns:a16="http://schemas.microsoft.com/office/drawing/2014/main" id="{A968A530-3885-8979-6F13-ABC662C01C77}"/>
              </a:ext>
            </a:extLst>
          </p:cNvPr>
          <p:cNvSpPr txBox="1"/>
          <p:nvPr/>
        </p:nvSpPr>
        <p:spPr>
          <a:xfrm>
            <a:off x="4663440" y="3789529"/>
            <a:ext cx="396240" cy="200055"/>
          </a:xfrm>
          <a:prstGeom prst="rect">
            <a:avLst/>
          </a:prstGeom>
          <a:solidFill>
            <a:schemeClr val="bg1"/>
          </a:solidFill>
          <a:ln>
            <a:noFill/>
          </a:ln>
        </p:spPr>
        <p:txBody>
          <a:bodyPr wrap="square" rtlCol="0">
            <a:spAutoFit/>
          </a:bodyPr>
          <a:lstStyle/>
          <a:p>
            <a:endParaRPr kumimoji="1" lang="ja-JP" altLang="en-US" sz="700" dirty="0"/>
          </a:p>
        </p:txBody>
      </p:sp>
      <p:sp>
        <p:nvSpPr>
          <p:cNvPr id="10" name="テキスト ボックス 2">
            <a:extLst>
              <a:ext uri="{FF2B5EF4-FFF2-40B4-BE49-F238E27FC236}">
                <a16:creationId xmlns:a16="http://schemas.microsoft.com/office/drawing/2014/main" id="{477AA24B-A8DB-4C4D-A80A-B70DD0C89582}"/>
              </a:ext>
            </a:extLst>
          </p:cNvPr>
          <p:cNvSpPr txBox="1">
            <a:spLocks noChangeArrowheads="1"/>
          </p:cNvSpPr>
          <p:nvPr/>
        </p:nvSpPr>
        <p:spPr bwMode="auto">
          <a:xfrm>
            <a:off x="4651978" y="3776956"/>
            <a:ext cx="468661" cy="345464"/>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err="1">
                <a:effectLst/>
                <a:latin typeface="Arial"/>
                <a:cs typeface="Times New Roman"/>
              </a:rPr>
              <a:t>Func</a:t>
            </a:r>
            <a:r>
              <a:rPr lang="es-ES" sz="700" b="1" kern="100" dirty="0">
                <a:effectLst/>
                <a:latin typeface="Arial"/>
                <a:cs typeface="Times New Roman"/>
              </a:rPr>
              <a:t>.</a:t>
            </a:r>
            <a:endParaRPr lang="ja-JP" sz="1200" kern="100" dirty="0">
              <a:effectLst/>
              <a:latin typeface="ＭＳ ゴシック"/>
              <a:cs typeface="Times New Roman"/>
            </a:endParaRPr>
          </a:p>
        </p:txBody>
      </p:sp>
      <p:sp>
        <p:nvSpPr>
          <p:cNvPr id="7" name="テキスト ボックス 2">
            <a:extLst>
              <a:ext uri="{FF2B5EF4-FFF2-40B4-BE49-F238E27FC236}">
                <a16:creationId xmlns:a16="http://schemas.microsoft.com/office/drawing/2014/main" id="{6C9B37AB-A299-87F7-BA79-59415D1085E7}"/>
              </a:ext>
            </a:extLst>
          </p:cNvPr>
          <p:cNvSpPr txBox="1">
            <a:spLocks noChangeArrowheads="1"/>
          </p:cNvSpPr>
          <p:nvPr/>
        </p:nvSpPr>
        <p:spPr bwMode="auto">
          <a:xfrm>
            <a:off x="5610838" y="3512868"/>
            <a:ext cx="468661" cy="293047"/>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algn="just">
              <a:spcAft>
                <a:spcPts val="0"/>
              </a:spcAft>
            </a:pPr>
            <a:endParaRPr lang="ja-JP" sz="900" kern="100" dirty="0">
              <a:effectLst/>
              <a:latin typeface="ＭＳ ゴシック"/>
              <a:cs typeface="Times New Roman"/>
            </a:endParaRPr>
          </a:p>
        </p:txBody>
      </p:sp>
      <p:sp>
        <p:nvSpPr>
          <p:cNvPr id="12" name="テキスト ボックス 2">
            <a:extLst>
              <a:ext uri="{FF2B5EF4-FFF2-40B4-BE49-F238E27FC236}">
                <a16:creationId xmlns:a16="http://schemas.microsoft.com/office/drawing/2014/main" id="{3C1F56EA-31BC-41D6-BBA9-A10581F5E66C}"/>
              </a:ext>
            </a:extLst>
          </p:cNvPr>
          <p:cNvSpPr txBox="1">
            <a:spLocks noChangeArrowheads="1"/>
          </p:cNvSpPr>
          <p:nvPr/>
        </p:nvSpPr>
        <p:spPr bwMode="auto">
          <a:xfrm>
            <a:off x="5575434" y="3564330"/>
            <a:ext cx="504065" cy="225199"/>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a:effectLst/>
                <a:latin typeface="Arial"/>
                <a:cs typeface="Times New Roman"/>
              </a:rPr>
              <a:t>Alarma</a:t>
            </a:r>
            <a:endParaRPr lang="ja-JP" sz="1200" kern="100" dirty="0">
              <a:effectLst/>
              <a:latin typeface="ＭＳ ゴシック"/>
              <a:cs typeface="Times New Roman"/>
            </a:endParaRPr>
          </a:p>
        </p:txBody>
      </p:sp>
    </p:spTree>
    <p:extLst>
      <p:ext uri="{BB962C8B-B14F-4D97-AF65-F5344CB8AC3E}">
        <p14:creationId xmlns:p14="http://schemas.microsoft.com/office/powerpoint/2010/main" val="1536563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5"/>
            <a:ext cx="7886700" cy="581931"/>
          </a:xfrm>
          <a:ln>
            <a:solidFill>
              <a:schemeClr val="tx1"/>
            </a:solidFill>
          </a:ln>
        </p:spPr>
        <p:txBody>
          <a:bodyPr>
            <a:noAutofit/>
          </a:bodyPr>
          <a:lstStyle/>
          <a:p>
            <a:r>
              <a:rPr lang="es-ES" altLang="ja-JP" sz="2400" b="1">
                <a:latin typeface="Meiryo UI" panose="020B0604030504040204" pitchFamily="50" charset="-128"/>
                <a:ea typeface="Meiryo UI" panose="020B0604030504040204" pitchFamily="50" charset="-128"/>
              </a:rPr>
              <a:t>Dispositivos de seguridad para los VTE (6) </a:t>
            </a:r>
            <a:br>
              <a:rPr lang="es-ES" altLang="ja-JP" sz="2400" b="1">
                <a:latin typeface="Meiryo UI" panose="020B0604030504040204" pitchFamily="50" charset="-128"/>
                <a:ea typeface="Meiryo UI" panose="020B0604030504040204" pitchFamily="50" charset="-128"/>
              </a:rPr>
            </a:br>
            <a:r>
              <a:rPr lang="es-ES" altLang="ja-JP" sz="2400" b="1">
                <a:latin typeface="Meiryo UI" panose="020B0604030504040204" pitchFamily="50" charset="-128"/>
                <a:ea typeface="Meiryo UI" panose="020B0604030504040204" pitchFamily="50" charset="-128"/>
              </a:rPr>
              <a:t>Dispositivos de control de ángulo de inclinación.</a:t>
            </a:r>
            <a:r>
              <a:rPr lang="ja-JP" altLang="en-US" sz="2400" b="1">
                <a:latin typeface="Meiryo UI" panose="020B0604030504040204" pitchFamily="50" charset="-128"/>
                <a:ea typeface="Meiryo UI" panose="020B0604030504040204" pitchFamily="50" charset="-128"/>
              </a:rPr>
              <a:t>　</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417646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800" dirty="0">
                <a:solidFill>
                  <a:prstClr val="black"/>
                </a:solidFill>
                <a:latin typeface="Meiryo UI" panose="020B0604030504040204" pitchFamily="50" charset="-128"/>
                <a:ea typeface="Meiryo UI" panose="020B0604030504040204" pitchFamily="50" charset="-128"/>
              </a:rPr>
              <a:t>　</a:t>
            </a:r>
            <a:endParaRPr lang="es-E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es-ES" altLang="ja-JP" sz="1800" dirty="0">
                <a:solidFill>
                  <a:prstClr val="black"/>
                </a:solidFill>
                <a:latin typeface="Meiryo UI" panose="020B0604030504040204" pitchFamily="50" charset="-128"/>
                <a:ea typeface="Meiryo UI" panose="020B0604030504040204" pitchFamily="50" charset="-128"/>
              </a:rPr>
              <a:t>En algunos casos, el dispositivo de control de ángulo de inclinación, </a:t>
            </a:r>
            <a:r>
              <a:rPr lang="es-ES" altLang="ja-JP" sz="1800" b="1" u="sng" dirty="0">
                <a:solidFill>
                  <a:prstClr val="black"/>
                </a:solidFill>
                <a:latin typeface="Meiryo UI" panose="020B0604030504040204" pitchFamily="50" charset="-128"/>
                <a:ea typeface="Meiryo UI" panose="020B0604030504040204" pitchFamily="50" charset="-128"/>
              </a:rPr>
              <a:t>emite una alerta </a:t>
            </a:r>
            <a:r>
              <a:rPr lang="es-ES" altLang="ja-JP" sz="1800" dirty="0">
                <a:solidFill>
                  <a:prstClr val="black"/>
                </a:solidFill>
                <a:latin typeface="Meiryo UI" panose="020B0604030504040204" pitchFamily="50" charset="-128"/>
                <a:ea typeface="Meiryo UI" panose="020B0604030504040204" pitchFamily="50" charset="-128"/>
              </a:rPr>
              <a:t>y </a:t>
            </a:r>
            <a:r>
              <a:rPr lang="es-ES" altLang="ja-JP" sz="1800" b="1" u="sng" dirty="0">
                <a:solidFill>
                  <a:prstClr val="black"/>
                </a:solidFill>
                <a:latin typeface="Meiryo UI" panose="020B0604030504040204" pitchFamily="50" charset="-128"/>
                <a:ea typeface="Meiryo UI" panose="020B0604030504040204" pitchFamily="50" charset="-128"/>
              </a:rPr>
              <a:t>detiene automáticamente la elevación de la plataforma de trabajo</a:t>
            </a:r>
            <a:r>
              <a:rPr lang="es-ES" altLang="ja-JP" sz="1800" u="sng" dirty="0">
                <a:solidFill>
                  <a:prstClr val="black"/>
                </a:solidFill>
                <a:latin typeface="Meiryo UI" panose="020B0604030504040204" pitchFamily="50" charset="-128"/>
                <a:ea typeface="Meiryo UI" panose="020B0604030504040204" pitchFamily="50" charset="-128"/>
              </a:rPr>
              <a:t> </a:t>
            </a:r>
            <a:r>
              <a:rPr lang="es-ES" altLang="ja-JP" sz="1800" b="1" u="sng" dirty="0">
                <a:solidFill>
                  <a:prstClr val="black"/>
                </a:solidFill>
                <a:latin typeface="Meiryo UI" panose="020B0604030504040204" pitchFamily="50" charset="-128"/>
                <a:ea typeface="Meiryo UI" panose="020B0604030504040204" pitchFamily="50" charset="-128"/>
              </a:rPr>
              <a:t>cuando la carrocería del vehículo en marcha está inclinada</a:t>
            </a:r>
            <a:r>
              <a:rPr lang="es-ES" altLang="ja-JP" sz="1800" dirty="0">
                <a:solidFill>
                  <a:prstClr val="black"/>
                </a:solidFill>
                <a:latin typeface="Meiryo UI" panose="020B0604030504040204" pitchFamily="50" charset="-128"/>
                <a:ea typeface="Meiryo UI" panose="020B0604030504040204" pitchFamily="50" charset="-128"/>
              </a:rPr>
              <a:t>, o </a:t>
            </a:r>
            <a:r>
              <a:rPr lang="es-ES" altLang="ja-JP" sz="1800" b="1" u="sng" dirty="0">
                <a:solidFill>
                  <a:prstClr val="black"/>
                </a:solidFill>
                <a:latin typeface="Meiryo UI" panose="020B0604030504040204" pitchFamily="50" charset="-128"/>
                <a:ea typeface="Meiryo UI" panose="020B0604030504040204" pitchFamily="50" charset="-128"/>
              </a:rPr>
              <a:t>cuando supera el rango admisible de  inclinación</a:t>
            </a:r>
            <a:r>
              <a:rPr lang="es-ES" altLang="ja-JP" sz="1800" u="sng" dirty="0">
                <a:solidFill>
                  <a:prstClr val="black"/>
                </a:solidFill>
                <a:latin typeface="Meiryo UI" panose="020B0604030504040204" pitchFamily="50" charset="-128"/>
                <a:ea typeface="Meiryo UI" panose="020B0604030504040204" pitchFamily="50" charset="-128"/>
              </a:rPr>
              <a:t>.</a:t>
            </a:r>
            <a:endParaRPr lang="en-US" altLang="ja-JP" sz="1800" u="sng"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804176" y="3572987"/>
            <a:ext cx="5535648" cy="2322777"/>
          </a:xfrm>
          <a:prstGeom prst="rect">
            <a:avLst/>
          </a:prstGeom>
          <a:ln>
            <a:solidFill>
              <a:schemeClr val="tx1"/>
            </a:solidFill>
          </a:ln>
        </p:spPr>
      </p:pic>
      <p:sp>
        <p:nvSpPr>
          <p:cNvPr id="8" name="テキスト ボックス 7">
            <a:extLst>
              <a:ext uri="{FF2B5EF4-FFF2-40B4-BE49-F238E27FC236}">
                <a16:creationId xmlns:a16="http://schemas.microsoft.com/office/drawing/2014/main" id="{D8380A99-B0E5-4C62-9544-400666B4C8D9}"/>
              </a:ext>
            </a:extLst>
          </p:cNvPr>
          <p:cNvSpPr txBox="1"/>
          <p:nvPr/>
        </p:nvSpPr>
        <p:spPr>
          <a:xfrm>
            <a:off x="4904586" y="6239883"/>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pág.39/Libro de texto pág.28</a:t>
            </a:r>
            <a:endParaRPr lang="ja-JP" altLang="en-US" sz="1200" dirty="0">
              <a:solidFill>
                <a:prstClr val="black"/>
              </a:solidFill>
            </a:endParaRPr>
          </a:p>
        </p:txBody>
      </p:sp>
      <p:sp>
        <p:nvSpPr>
          <p:cNvPr id="9" name="テキスト ボックス 2">
            <a:extLst>
              <a:ext uri="{FF2B5EF4-FFF2-40B4-BE49-F238E27FC236}">
                <a16:creationId xmlns:a16="http://schemas.microsoft.com/office/drawing/2014/main" id="{9E857363-BDEF-4637-ABCD-4A2C05E8D4C2}"/>
              </a:ext>
            </a:extLst>
          </p:cNvPr>
          <p:cNvSpPr txBox="1">
            <a:spLocks noChangeArrowheads="1"/>
          </p:cNvSpPr>
          <p:nvPr/>
        </p:nvSpPr>
        <p:spPr bwMode="auto">
          <a:xfrm>
            <a:off x="3207139" y="5516813"/>
            <a:ext cx="2938417" cy="27699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sz="1000" b="1" kern="100">
                <a:effectLst/>
                <a:latin typeface="Arial"/>
                <a:cs typeface="Times New Roman"/>
              </a:rPr>
              <a:t>Fig.2-32 </a:t>
            </a:r>
            <a:r>
              <a:rPr lang="es-ES" sz="1000" b="1" kern="100" err="1">
                <a:effectLst/>
                <a:latin typeface="Arial"/>
                <a:cs typeface="Times New Roman"/>
              </a:rPr>
              <a:t>Func</a:t>
            </a:r>
            <a:r>
              <a:rPr lang="es-ES" sz="1000" b="1" kern="100">
                <a:effectLst/>
                <a:latin typeface="Arial"/>
                <a:cs typeface="Times New Roman"/>
              </a:rPr>
              <a:t>. </a:t>
            </a:r>
            <a:r>
              <a:rPr lang="es-ES" sz="1000" b="1" kern="100" err="1">
                <a:effectLst/>
                <a:latin typeface="Arial"/>
                <a:cs typeface="Times New Roman"/>
              </a:rPr>
              <a:t>disp.control</a:t>
            </a:r>
            <a:r>
              <a:rPr lang="es-ES" sz="1000" b="1" kern="100">
                <a:effectLst/>
                <a:latin typeface="Arial"/>
                <a:cs typeface="Times New Roman"/>
              </a:rPr>
              <a:t> </a:t>
            </a:r>
            <a:r>
              <a:rPr lang="es-ES" sz="1000" b="1" kern="100" err="1">
                <a:effectLst/>
                <a:latin typeface="Arial"/>
                <a:cs typeface="Times New Roman"/>
              </a:rPr>
              <a:t>áng.inclinación</a:t>
            </a:r>
            <a:endParaRPr lang="ja-JP" kern="100">
              <a:effectLst/>
              <a:latin typeface="ＭＳ ゴシック"/>
              <a:cs typeface="Times New Roman"/>
            </a:endParaRPr>
          </a:p>
        </p:txBody>
      </p:sp>
      <p:sp>
        <p:nvSpPr>
          <p:cNvPr id="10" name="テキスト ボックス 2">
            <a:extLst>
              <a:ext uri="{FF2B5EF4-FFF2-40B4-BE49-F238E27FC236}">
                <a16:creationId xmlns:a16="http://schemas.microsoft.com/office/drawing/2014/main" id="{623666FA-3D22-4FDB-B2D0-0922A52298F2}"/>
              </a:ext>
            </a:extLst>
          </p:cNvPr>
          <p:cNvSpPr txBox="1">
            <a:spLocks noChangeArrowheads="1"/>
          </p:cNvSpPr>
          <p:nvPr/>
        </p:nvSpPr>
        <p:spPr bwMode="auto">
          <a:xfrm>
            <a:off x="2377612" y="3802518"/>
            <a:ext cx="998810" cy="13811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Áng.incl.carroc.</a:t>
            </a:r>
            <a:endParaRPr lang="ja-JP" sz="1200" kern="100">
              <a:effectLst/>
              <a:latin typeface="ＭＳ ゴシック"/>
              <a:cs typeface="Times New Roman"/>
            </a:endParaRPr>
          </a:p>
        </p:txBody>
      </p:sp>
      <p:sp>
        <p:nvSpPr>
          <p:cNvPr id="14" name="テキスト ボックス 2">
            <a:extLst>
              <a:ext uri="{FF2B5EF4-FFF2-40B4-BE49-F238E27FC236}">
                <a16:creationId xmlns:a16="http://schemas.microsoft.com/office/drawing/2014/main" id="{E957AAD1-5F5A-4A73-ABDD-B5212623C5D1}"/>
              </a:ext>
            </a:extLst>
          </p:cNvPr>
          <p:cNvSpPr txBox="1">
            <a:spLocks noChangeArrowheads="1"/>
          </p:cNvSpPr>
          <p:nvPr/>
        </p:nvSpPr>
        <p:spPr bwMode="auto">
          <a:xfrm>
            <a:off x="4921995" y="4706318"/>
            <a:ext cx="442504" cy="20515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Paro</a:t>
            </a:r>
            <a:endParaRPr lang="ja-JP" sz="1200" kern="100">
              <a:effectLst/>
              <a:latin typeface="ＭＳ ゴシック"/>
              <a:cs typeface="Times New Roman"/>
            </a:endParaRPr>
          </a:p>
        </p:txBody>
      </p:sp>
      <p:sp>
        <p:nvSpPr>
          <p:cNvPr id="15" name="テキスト ボックス 2">
            <a:extLst>
              <a:ext uri="{FF2B5EF4-FFF2-40B4-BE49-F238E27FC236}">
                <a16:creationId xmlns:a16="http://schemas.microsoft.com/office/drawing/2014/main" id="{58A69AB7-C9E2-4A00-9ED5-6CFE1873C63E}"/>
              </a:ext>
            </a:extLst>
          </p:cNvPr>
          <p:cNvSpPr txBox="1">
            <a:spLocks noChangeArrowheads="1"/>
          </p:cNvSpPr>
          <p:nvPr/>
        </p:nvSpPr>
        <p:spPr bwMode="auto">
          <a:xfrm>
            <a:off x="6015409" y="3769952"/>
            <a:ext cx="841538" cy="20474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err="1">
                <a:effectLst/>
                <a:latin typeface="Arial"/>
                <a:cs typeface="Times New Roman"/>
              </a:rPr>
              <a:t>Elev.plat.trab</a:t>
            </a:r>
            <a:r>
              <a:rPr lang="es-ES" sz="700" b="1" kern="100">
                <a:effectLst/>
                <a:latin typeface="Arial"/>
                <a:cs typeface="Times New Roman"/>
              </a:rPr>
              <a:t>.</a:t>
            </a:r>
            <a:endParaRPr lang="ja-JP" sz="1200" kern="100">
              <a:effectLst/>
              <a:latin typeface="ＭＳ ゴシック"/>
              <a:cs typeface="Times New Roman"/>
            </a:endParaRPr>
          </a:p>
        </p:txBody>
      </p:sp>
      <p:sp>
        <p:nvSpPr>
          <p:cNvPr id="2" name="テキスト ボックス 1">
            <a:extLst>
              <a:ext uri="{FF2B5EF4-FFF2-40B4-BE49-F238E27FC236}">
                <a16:creationId xmlns:a16="http://schemas.microsoft.com/office/drawing/2014/main" id="{3D1867DC-A470-6AB7-4777-3A0E6F41289C}"/>
              </a:ext>
            </a:extLst>
          </p:cNvPr>
          <p:cNvSpPr txBox="1"/>
          <p:nvPr/>
        </p:nvSpPr>
        <p:spPr>
          <a:xfrm>
            <a:off x="4087685" y="4414372"/>
            <a:ext cx="262194" cy="153888"/>
          </a:xfrm>
          <a:prstGeom prst="rect">
            <a:avLst/>
          </a:prstGeom>
          <a:solidFill>
            <a:schemeClr val="bg1"/>
          </a:solidFill>
          <a:ln>
            <a:noFill/>
          </a:ln>
        </p:spPr>
        <p:txBody>
          <a:bodyPr wrap="square" rtlCol="0">
            <a:spAutoFit/>
          </a:bodyPr>
          <a:lstStyle/>
          <a:p>
            <a:endParaRPr kumimoji="1" lang="ja-JP" altLang="en-US" sz="400" dirty="0"/>
          </a:p>
        </p:txBody>
      </p:sp>
      <p:sp>
        <p:nvSpPr>
          <p:cNvPr id="12" name="テキスト ボックス 2">
            <a:extLst>
              <a:ext uri="{FF2B5EF4-FFF2-40B4-BE49-F238E27FC236}">
                <a16:creationId xmlns:a16="http://schemas.microsoft.com/office/drawing/2014/main" id="{25961110-1CB0-4E9A-8D5E-D01803CA3EC2}"/>
              </a:ext>
            </a:extLst>
          </p:cNvPr>
          <p:cNvSpPr txBox="1">
            <a:spLocks noChangeArrowheads="1"/>
          </p:cNvSpPr>
          <p:nvPr/>
        </p:nvSpPr>
        <p:spPr bwMode="auto">
          <a:xfrm rot="10800000" flipV="1">
            <a:off x="3985306" y="4404230"/>
            <a:ext cx="466952" cy="174171"/>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err="1">
                <a:effectLst/>
                <a:latin typeface="Arial"/>
                <a:cs typeface="Times New Roman"/>
              </a:rPr>
              <a:t>Detec</a:t>
            </a:r>
            <a:r>
              <a:rPr lang="es-ES" sz="700" b="1" kern="100" dirty="0">
                <a:effectLst/>
                <a:latin typeface="Arial"/>
                <a:cs typeface="Times New Roman"/>
              </a:rPr>
              <a:t>.</a:t>
            </a:r>
            <a:endParaRPr lang="ja-JP" sz="1200" kern="100" dirty="0">
              <a:effectLst/>
              <a:latin typeface="ＭＳ ゴシック"/>
              <a:cs typeface="Times New Roman"/>
            </a:endParaRPr>
          </a:p>
        </p:txBody>
      </p:sp>
      <p:sp>
        <p:nvSpPr>
          <p:cNvPr id="6" name="テキスト ボックス 2">
            <a:extLst>
              <a:ext uri="{FF2B5EF4-FFF2-40B4-BE49-F238E27FC236}">
                <a16:creationId xmlns:a16="http://schemas.microsoft.com/office/drawing/2014/main" id="{0DF55BC9-9CF7-7B47-3634-2919F71608AB}"/>
              </a:ext>
            </a:extLst>
          </p:cNvPr>
          <p:cNvSpPr txBox="1">
            <a:spLocks noChangeArrowheads="1"/>
          </p:cNvSpPr>
          <p:nvPr/>
        </p:nvSpPr>
        <p:spPr bwMode="auto">
          <a:xfrm>
            <a:off x="4904585" y="3922288"/>
            <a:ext cx="345595" cy="204747"/>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algn="just">
              <a:spcAft>
                <a:spcPts val="0"/>
              </a:spcAft>
            </a:pPr>
            <a:endParaRPr lang="ja-JP" sz="600" kern="100" dirty="0">
              <a:effectLst/>
              <a:latin typeface="ＭＳ ゴシック"/>
              <a:cs typeface="Times New Roman"/>
            </a:endParaRPr>
          </a:p>
        </p:txBody>
      </p:sp>
      <p:sp>
        <p:nvSpPr>
          <p:cNvPr id="13" name="テキスト ボックス 2">
            <a:extLst>
              <a:ext uri="{FF2B5EF4-FFF2-40B4-BE49-F238E27FC236}">
                <a16:creationId xmlns:a16="http://schemas.microsoft.com/office/drawing/2014/main" id="{A90A4F7D-0754-4F3E-A862-1C4DA3A3B1BC}"/>
              </a:ext>
            </a:extLst>
          </p:cNvPr>
          <p:cNvSpPr txBox="1">
            <a:spLocks noChangeArrowheads="1"/>
          </p:cNvSpPr>
          <p:nvPr/>
        </p:nvSpPr>
        <p:spPr bwMode="auto">
          <a:xfrm>
            <a:off x="4839883" y="3922288"/>
            <a:ext cx="490357" cy="180147"/>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700" kern="100" dirty="0">
                <a:effectLst/>
                <a:latin typeface="Arial"/>
                <a:cs typeface="Times New Roman"/>
              </a:rPr>
              <a:t>Alarma</a:t>
            </a:r>
            <a:endParaRPr lang="ja-JP" sz="1200" kern="100" dirty="0">
              <a:effectLst/>
              <a:latin typeface="ＭＳ ゴシック"/>
              <a:cs typeface="Times New Roman"/>
            </a:endParaRPr>
          </a:p>
        </p:txBody>
      </p:sp>
    </p:spTree>
    <p:extLst>
      <p:ext uri="{BB962C8B-B14F-4D97-AF65-F5344CB8AC3E}">
        <p14:creationId xmlns:p14="http://schemas.microsoft.com/office/powerpoint/2010/main" val="4250120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5"/>
            <a:ext cx="7886700" cy="582049"/>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Dispositivos de seguridad para los VTE (7)</a:t>
            </a:r>
            <a:r>
              <a:rPr lang="ja-JP" altLang="en-US" sz="2000" b="1" dirty="0">
                <a:latin typeface="Meiryo UI" panose="020B0604030504040204" pitchFamily="50" charset="-128"/>
                <a:ea typeface="Meiryo UI" panose="020B0604030504040204" pitchFamily="50" charset="-128"/>
              </a:rPr>
              <a:t> </a:t>
            </a:r>
            <a:br>
              <a:rPr lang="es-ES" altLang="ja-JP" sz="2000" b="1" dirty="0">
                <a:latin typeface="Meiryo UI" panose="020B0604030504040204" pitchFamily="50" charset="-128"/>
                <a:ea typeface="Meiryo UI" panose="020B0604030504040204" pitchFamily="50" charset="-128"/>
              </a:rPr>
            </a:br>
            <a:r>
              <a:rPr lang="es-ES" altLang="ja-JP" sz="2000" b="1" dirty="0">
                <a:latin typeface="Meiryo UI" panose="020B0604030504040204" pitchFamily="50" charset="-128"/>
                <a:ea typeface="Meiryo UI" panose="020B0604030504040204" pitchFamily="50" charset="-128"/>
              </a:rPr>
              <a:t>Válvulas de seguridad y antirretorno</a:t>
            </a:r>
            <a:r>
              <a:rPr lang="ja-JP" altLang="en-US" sz="2000" b="1" dirty="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11" name="コンテンツ プレースホルダー 4"/>
          <p:cNvSpPr txBox="1">
            <a:spLocks/>
          </p:cNvSpPr>
          <p:nvPr/>
        </p:nvSpPr>
        <p:spPr>
          <a:xfrm>
            <a:off x="628650" y="947175"/>
            <a:ext cx="7886700" cy="302591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s-ES_tradnl" sz="1600" dirty="0">
                <a:solidFill>
                  <a:prstClr val="black"/>
                </a:solidFill>
                <a:latin typeface="Meiryo UI" panose="020B0604030504040204" pitchFamily="50" charset="-128"/>
                <a:ea typeface="Meiryo UI" panose="020B0604030504040204" pitchFamily="50" charset="-128"/>
              </a:rPr>
              <a:t>　</a:t>
            </a:r>
            <a:endParaRPr lang="es-ES_tradnl"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es-ES_tradnl" altLang="ja-JP" sz="1400" dirty="0">
                <a:solidFill>
                  <a:prstClr val="black"/>
                </a:solidFill>
                <a:latin typeface="Meiryo UI" panose="020B0604030504040204" pitchFamily="50" charset="-128"/>
                <a:ea typeface="Meiryo UI" panose="020B0604030504040204" pitchFamily="50" charset="-128"/>
              </a:rPr>
              <a:t>Si </a:t>
            </a:r>
            <a:r>
              <a:rPr lang="es-ES_tradnl" altLang="ja-JP" sz="1400" b="1" u="sng" dirty="0">
                <a:solidFill>
                  <a:prstClr val="black"/>
                </a:solidFill>
                <a:latin typeface="Meiryo UI" panose="020B0604030504040204" pitchFamily="50" charset="-128"/>
                <a:ea typeface="Meiryo UI" panose="020B0604030504040204" pitchFamily="50" charset="-128"/>
              </a:rPr>
              <a:t>se aplica</a:t>
            </a:r>
            <a:r>
              <a:rPr lang="es-ES_tradnl" altLang="ja-JP" sz="1400" u="sng" dirty="0">
                <a:solidFill>
                  <a:prstClr val="black"/>
                </a:solidFill>
                <a:latin typeface="Meiryo UI" panose="020B0604030504040204" pitchFamily="50" charset="-128"/>
                <a:ea typeface="Meiryo UI" panose="020B0604030504040204" pitchFamily="50" charset="-128"/>
              </a:rPr>
              <a:t> </a:t>
            </a:r>
            <a:r>
              <a:rPr lang="es-ES_tradnl" altLang="ja-JP" sz="1400" dirty="0">
                <a:solidFill>
                  <a:prstClr val="black"/>
                </a:solidFill>
                <a:latin typeface="Meiryo UI" panose="020B0604030504040204" pitchFamily="50" charset="-128"/>
                <a:ea typeface="Meiryo UI" panose="020B0604030504040204" pitchFamily="50" charset="-128"/>
              </a:rPr>
              <a:t>una </a:t>
            </a:r>
            <a:r>
              <a:rPr lang="es-ES_tradnl" altLang="ja-JP" sz="1400" b="1" u="sng" dirty="0">
                <a:solidFill>
                  <a:prstClr val="black"/>
                </a:solidFill>
                <a:latin typeface="Meiryo UI" panose="020B0604030504040204" pitchFamily="50" charset="-128"/>
                <a:ea typeface="Meiryo UI" panose="020B0604030504040204" pitchFamily="50" charset="-128"/>
              </a:rPr>
              <a:t>sobrecarga</a:t>
            </a:r>
            <a:r>
              <a:rPr lang="es-ES_tradnl" altLang="ja-JP" sz="1400" dirty="0">
                <a:solidFill>
                  <a:prstClr val="black"/>
                </a:solidFill>
                <a:latin typeface="Meiryo UI" panose="020B0604030504040204" pitchFamily="50" charset="-128"/>
                <a:ea typeface="Meiryo UI" panose="020B0604030504040204" pitchFamily="50" charset="-128"/>
              </a:rPr>
              <a:t> o una </a:t>
            </a:r>
            <a:r>
              <a:rPr lang="es-ES_tradnl" altLang="ja-JP" sz="1400" b="1" u="sng" dirty="0">
                <a:solidFill>
                  <a:prstClr val="black"/>
                </a:solidFill>
                <a:latin typeface="Meiryo UI" panose="020B0604030504040204" pitchFamily="50" charset="-128"/>
                <a:ea typeface="Meiryo UI" panose="020B0604030504040204" pitchFamily="50" charset="-128"/>
              </a:rPr>
              <a:t>carga de impacto</a:t>
            </a:r>
            <a:r>
              <a:rPr lang="es-ES_tradnl" altLang="ja-JP" sz="1400" u="sng" dirty="0">
                <a:solidFill>
                  <a:prstClr val="black"/>
                </a:solidFill>
                <a:latin typeface="Meiryo UI" panose="020B0604030504040204" pitchFamily="50" charset="-128"/>
                <a:ea typeface="Meiryo UI" panose="020B0604030504040204" pitchFamily="50" charset="-128"/>
              </a:rPr>
              <a:t> </a:t>
            </a:r>
            <a:r>
              <a:rPr lang="es-ES_tradnl" altLang="ja-JP" sz="1400" dirty="0">
                <a:solidFill>
                  <a:prstClr val="black"/>
                </a:solidFill>
                <a:latin typeface="Meiryo UI" panose="020B0604030504040204" pitchFamily="50" charset="-128"/>
                <a:ea typeface="Meiryo UI" panose="020B0604030504040204" pitchFamily="50" charset="-128"/>
              </a:rPr>
              <a:t>durante el funcionamiento, puede generarse una </a:t>
            </a:r>
            <a:r>
              <a:rPr lang="es-ES_tradnl" altLang="ja-JP" sz="1400" b="1" u="sng" dirty="0">
                <a:solidFill>
                  <a:prstClr val="black"/>
                </a:solidFill>
                <a:latin typeface="Meiryo UI" panose="020B0604030504040204" pitchFamily="50" charset="-128"/>
                <a:ea typeface="Meiryo UI" panose="020B0604030504040204" pitchFamily="50" charset="-128"/>
              </a:rPr>
              <a:t>presión anormalmente alta</a:t>
            </a:r>
            <a:r>
              <a:rPr lang="es-ES_tradnl" altLang="ja-JP" sz="1400" u="sng" dirty="0">
                <a:solidFill>
                  <a:prstClr val="black"/>
                </a:solidFill>
                <a:latin typeface="Meiryo UI" panose="020B0604030504040204" pitchFamily="50" charset="-128"/>
                <a:ea typeface="Meiryo UI" panose="020B0604030504040204" pitchFamily="50" charset="-128"/>
              </a:rPr>
              <a:t> </a:t>
            </a:r>
            <a:r>
              <a:rPr lang="es-ES_tradnl" altLang="ja-JP" sz="1400" dirty="0">
                <a:solidFill>
                  <a:prstClr val="black"/>
                </a:solidFill>
                <a:latin typeface="Meiryo UI" panose="020B0604030504040204" pitchFamily="50" charset="-128"/>
                <a:ea typeface="Meiryo UI" panose="020B0604030504040204" pitchFamily="50" charset="-128"/>
              </a:rPr>
              <a:t>en el circuito hidráulico, y consecuentemente </a:t>
            </a:r>
            <a:r>
              <a:rPr lang="es-ES_tradnl" altLang="ja-JP" sz="1400" b="1" u="sng" dirty="0">
                <a:solidFill>
                  <a:prstClr val="black"/>
                </a:solidFill>
                <a:latin typeface="Meiryo UI" panose="020B0604030504040204" pitchFamily="50" charset="-128"/>
                <a:ea typeface="Meiryo UI" panose="020B0604030504040204" pitchFamily="50" charset="-128"/>
              </a:rPr>
              <a:t>daños en la maquinaria</a:t>
            </a:r>
            <a:r>
              <a:rPr lang="es-ES_tradnl" altLang="ja-JP" sz="1400" dirty="0">
                <a:solidFill>
                  <a:prstClr val="black"/>
                </a:solidFill>
                <a:latin typeface="Meiryo UI" panose="020B0604030504040204" pitchFamily="50" charset="-128"/>
                <a:ea typeface="Meiryo UI" panose="020B0604030504040204" pitchFamily="50" charset="-128"/>
              </a:rPr>
              <a:t>. Para evitarlo, los dispositivos de presión hidráulica de los VTE están </a:t>
            </a:r>
            <a:r>
              <a:rPr lang="es-ES_tradnl" altLang="ja-JP" sz="1400" b="1" u="sng" dirty="0">
                <a:solidFill>
                  <a:prstClr val="black"/>
                </a:solidFill>
                <a:latin typeface="Meiryo UI" panose="020B0604030504040204" pitchFamily="50" charset="-128"/>
                <a:ea typeface="Meiryo UI" panose="020B0604030504040204" pitchFamily="50" charset="-128"/>
              </a:rPr>
              <a:t>equipadas con válvulas de seguridad</a:t>
            </a:r>
            <a:r>
              <a:rPr lang="es-ES_tradnl" altLang="ja-JP" sz="1400" dirty="0">
                <a:solidFill>
                  <a:prstClr val="black"/>
                </a:solidFill>
                <a:latin typeface="Meiryo UI" panose="020B0604030504040204" pitchFamily="50" charset="-128"/>
                <a:ea typeface="Meiryo UI" panose="020B0604030504040204" pitchFamily="50" charset="-128"/>
              </a:rPr>
              <a:t>, y </a:t>
            </a:r>
            <a:r>
              <a:rPr lang="es-ES_tradnl" altLang="ja-JP" sz="1400" b="1" u="sng" dirty="0">
                <a:solidFill>
                  <a:prstClr val="black"/>
                </a:solidFill>
                <a:latin typeface="Meiryo UI" panose="020B0604030504040204" pitchFamily="50" charset="-128"/>
                <a:ea typeface="Meiryo UI" panose="020B0604030504040204" pitchFamily="50" charset="-128"/>
              </a:rPr>
              <a:t>la presión a utilizar</a:t>
            </a:r>
            <a:r>
              <a:rPr lang="es-ES_tradnl" altLang="ja-JP" sz="1400" b="1" dirty="0">
                <a:solidFill>
                  <a:prstClr val="black"/>
                </a:solidFill>
                <a:latin typeface="Meiryo UI" panose="020B0604030504040204" pitchFamily="50" charset="-128"/>
                <a:ea typeface="Meiryo UI" panose="020B0604030504040204" pitchFamily="50" charset="-128"/>
              </a:rPr>
              <a:t> </a:t>
            </a:r>
            <a:r>
              <a:rPr lang="es-ES_tradnl" altLang="ja-JP" sz="1400" dirty="0">
                <a:solidFill>
                  <a:prstClr val="black"/>
                </a:solidFill>
                <a:latin typeface="Meiryo UI" panose="020B0604030504040204" pitchFamily="50" charset="-128"/>
                <a:ea typeface="Meiryo UI" panose="020B0604030504040204" pitchFamily="50" charset="-128"/>
              </a:rPr>
              <a:t>está determinada para cada </a:t>
            </a:r>
            <a:r>
              <a:rPr lang="es-ES_tradnl" altLang="ja-JP" sz="1400" b="1" u="sng" dirty="0">
                <a:solidFill>
                  <a:prstClr val="black"/>
                </a:solidFill>
                <a:latin typeface="Meiryo UI" panose="020B0604030504040204" pitchFamily="50" charset="-128"/>
                <a:ea typeface="Meiryo UI" panose="020B0604030504040204" pitchFamily="50" charset="-128"/>
              </a:rPr>
              <a:t>VTE</a:t>
            </a:r>
            <a:r>
              <a:rPr lang="es-ES_tradnl" altLang="ja-JP" sz="1400" dirty="0">
                <a:solidFill>
                  <a:prstClr val="black"/>
                </a:solidFill>
                <a:latin typeface="Meiryo UI" panose="020B0604030504040204" pitchFamily="50" charset="-128"/>
                <a:ea typeface="Meiryo UI" panose="020B0604030504040204" pitchFamily="50" charset="-128"/>
              </a:rPr>
              <a:t>. Dicha presión está regulada para que se mantenga constante y </a:t>
            </a:r>
            <a:r>
              <a:rPr lang="es-ES_tradnl" altLang="ja-JP" sz="1400" b="1" u="sng" dirty="0">
                <a:solidFill>
                  <a:prstClr val="black"/>
                </a:solidFill>
                <a:latin typeface="Meiryo UI" panose="020B0604030504040204" pitchFamily="50" charset="-128"/>
                <a:ea typeface="Meiryo UI" panose="020B0604030504040204" pitchFamily="50" charset="-128"/>
              </a:rPr>
              <a:t>no supere la presión determinada </a:t>
            </a:r>
            <a:r>
              <a:rPr lang="es-ES_tradnl" altLang="ja-JP" sz="1400" dirty="0">
                <a:solidFill>
                  <a:prstClr val="black"/>
                </a:solidFill>
                <a:latin typeface="Meiryo UI" panose="020B0604030504040204" pitchFamily="50" charset="-128"/>
                <a:ea typeface="Meiryo UI" panose="020B0604030504040204" pitchFamily="50" charset="-128"/>
              </a:rPr>
              <a:t>en el interior del circuito.</a:t>
            </a:r>
          </a:p>
          <a:p>
            <a:pPr marL="0" indent="0">
              <a:lnSpc>
                <a:spcPct val="110000"/>
              </a:lnSpc>
              <a:spcBef>
                <a:spcPts val="0"/>
              </a:spcBef>
              <a:buFont typeface="Arial" panose="020B0604020202020204" pitchFamily="34" charset="0"/>
              <a:buNone/>
            </a:pPr>
            <a:r>
              <a:rPr lang="es-ES_tradnl" altLang="ja-JP" sz="1400" dirty="0">
                <a:solidFill>
                  <a:prstClr val="black"/>
                </a:solidFill>
                <a:latin typeface="Meiryo UI" panose="020B0604030504040204" pitchFamily="50" charset="-128"/>
                <a:ea typeface="Meiryo UI" panose="020B0604030504040204" pitchFamily="50" charset="-128"/>
              </a:rPr>
              <a:t>Además, los daños en las tuberías o mangueras, o la desconexión de estas pueden provocar una caída anormal de la presión en el interior del cilindro, con la consiguiente caída repentina de la plataforma de trabajo, etc. Para evitarlo, se instalan válvulas de retención en los cilindros </a:t>
            </a:r>
            <a:r>
              <a:rPr lang="es-ES_tradnl" altLang="ja-JP" sz="1400" dirty="0">
                <a:latin typeface="Meiryo UI" panose="020B0604030504040204" pitchFamily="50" charset="-128"/>
                <a:ea typeface="Meiryo UI" panose="020B0604030504040204" pitchFamily="50" charset="-128"/>
              </a:rPr>
              <a:t>del gato, de elevación-descenso,</a:t>
            </a:r>
          </a:p>
          <a:p>
            <a:pPr marL="0" indent="0">
              <a:lnSpc>
                <a:spcPct val="110000"/>
              </a:lnSpc>
              <a:spcBef>
                <a:spcPts val="0"/>
              </a:spcBef>
              <a:buFont typeface="Arial" panose="020B0604020202020204" pitchFamily="34" charset="0"/>
              <a:buNone/>
            </a:pPr>
            <a:r>
              <a:rPr lang="es-ES_tradnl" altLang="ja-JP" sz="1400" dirty="0">
                <a:latin typeface="Meiryo UI" panose="020B0604030504040204" pitchFamily="50" charset="-128"/>
                <a:ea typeface="Meiryo UI" panose="020B0604030504040204" pitchFamily="50" charset="-128"/>
              </a:rPr>
              <a:t>los telescópicos, estabilizadores, refractarios y elevación</a:t>
            </a:r>
          </a:p>
          <a:p>
            <a:pPr marL="0" indent="0">
              <a:lnSpc>
                <a:spcPct val="110000"/>
              </a:lnSpc>
              <a:spcBef>
                <a:spcPts val="0"/>
              </a:spcBef>
              <a:buFont typeface="Arial" panose="020B0604020202020204" pitchFamily="34" charset="0"/>
              <a:buNone/>
            </a:pPr>
            <a:r>
              <a:rPr lang="es-ES_tradnl" altLang="ja-JP" sz="1400" dirty="0">
                <a:latin typeface="Meiryo UI" panose="020B0604030504040204" pitchFamily="50" charset="-128"/>
                <a:ea typeface="Meiryo UI" panose="020B0604030504040204" pitchFamily="50" charset="-128"/>
              </a:rPr>
              <a:t>vertical. Cada cilindro está equipado con una válvula</a:t>
            </a:r>
          </a:p>
          <a:p>
            <a:pPr marL="0" indent="0">
              <a:lnSpc>
                <a:spcPct val="110000"/>
              </a:lnSpc>
              <a:spcBef>
                <a:spcPts val="0"/>
              </a:spcBef>
              <a:buFont typeface="Arial" panose="020B0604020202020204" pitchFamily="34" charset="0"/>
              <a:buNone/>
            </a:pPr>
            <a:r>
              <a:rPr lang="es-ES_tradnl" altLang="ja-JP" sz="1400" dirty="0">
                <a:latin typeface="Meiryo UI" panose="020B0604030504040204" pitchFamily="50" charset="-128"/>
                <a:ea typeface="Meiryo UI" panose="020B0604030504040204" pitchFamily="50" charset="-128"/>
              </a:rPr>
              <a:t>antirretorno. En particular, los cilindros del gato, los  </a:t>
            </a:r>
          </a:p>
          <a:p>
            <a:pPr marL="0" indent="0">
              <a:lnSpc>
                <a:spcPct val="110000"/>
              </a:lnSpc>
              <a:spcBef>
                <a:spcPts val="0"/>
              </a:spcBef>
              <a:buFont typeface="Arial" panose="020B0604020202020204" pitchFamily="34" charset="0"/>
              <a:buNone/>
            </a:pPr>
            <a:r>
              <a:rPr lang="es-ES_tradnl" altLang="ja-JP" sz="1400" dirty="0">
                <a:latin typeface="Meiryo UI" panose="020B0604030504040204" pitchFamily="50" charset="-128"/>
                <a:ea typeface="Meiryo UI" panose="020B0604030504040204" pitchFamily="50" charset="-128"/>
              </a:rPr>
              <a:t>telescópicos, del brazo (pluma) refractario y los de </a:t>
            </a:r>
          </a:p>
          <a:p>
            <a:pPr marL="0" indent="0">
              <a:lnSpc>
                <a:spcPct val="110000"/>
              </a:lnSpc>
              <a:spcBef>
                <a:spcPts val="0"/>
              </a:spcBef>
              <a:buFont typeface="Arial" panose="020B0604020202020204" pitchFamily="34" charset="0"/>
              <a:buNone/>
            </a:pPr>
            <a:r>
              <a:rPr lang="es-ES_tradnl" altLang="ja-JP" sz="1400" dirty="0">
                <a:latin typeface="Meiryo UI" panose="020B0604030504040204" pitchFamily="50" charset="-128"/>
                <a:ea typeface="Meiryo UI" panose="020B0604030504040204" pitchFamily="50" charset="-128"/>
              </a:rPr>
              <a:t>elevación-descenso tienen doble válvulas de retorno, </a:t>
            </a:r>
          </a:p>
          <a:p>
            <a:pPr marL="0" indent="0">
              <a:lnSpc>
                <a:spcPct val="110000"/>
              </a:lnSpc>
              <a:spcBef>
                <a:spcPts val="0"/>
              </a:spcBef>
              <a:buFont typeface="Arial" panose="020B0604020202020204" pitchFamily="34" charset="0"/>
              <a:buNone/>
            </a:pPr>
            <a:r>
              <a:rPr lang="es-ES_tradnl" altLang="ja-JP" sz="1400" dirty="0">
                <a:latin typeface="Meiryo UI" panose="020B0604030504040204" pitchFamily="50" charset="-128"/>
                <a:ea typeface="Meiryo UI" panose="020B0604030504040204" pitchFamily="50" charset="-128"/>
              </a:rPr>
              <a:t>debido a la fuerza externa ejercida sobre los cilindros </a:t>
            </a:r>
            <a:r>
              <a:rPr lang="es-ES_tradnl" altLang="ja-JP" sz="1400" dirty="0">
                <a:solidFill>
                  <a:prstClr val="black"/>
                </a:solidFill>
                <a:latin typeface="Meiryo UI" panose="020B0604030504040204" pitchFamily="50" charset="-128"/>
                <a:ea typeface="Meiryo UI" panose="020B0604030504040204" pitchFamily="50" charset="-128"/>
              </a:rPr>
              <a:t>en</a:t>
            </a:r>
          </a:p>
          <a:p>
            <a:pPr marL="0" indent="0">
              <a:lnSpc>
                <a:spcPct val="110000"/>
              </a:lnSpc>
              <a:spcBef>
                <a:spcPts val="0"/>
              </a:spcBef>
              <a:buFont typeface="Arial" panose="020B0604020202020204" pitchFamily="34" charset="0"/>
              <a:buNone/>
            </a:pPr>
            <a:r>
              <a:rPr lang="es-ES_tradnl" altLang="ja-JP" sz="1400" dirty="0">
                <a:solidFill>
                  <a:prstClr val="black"/>
                </a:solidFill>
                <a:latin typeface="Meiryo UI" panose="020B0604030504040204" pitchFamily="50" charset="-128"/>
                <a:ea typeface="Meiryo UI" panose="020B0604030504040204" pitchFamily="50" charset="-128"/>
              </a:rPr>
              <a:t>la dirección de extensión.</a:t>
            </a:r>
            <a:endParaRPr lang="es-ES_tradnl"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s-ES_tradnl" altLang="ja-JP" sz="18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970461" y="3566913"/>
            <a:ext cx="1957060" cy="2073667"/>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2D33A089-8AE1-453D-8A9C-580F3AE42BFD}"/>
              </a:ext>
            </a:extLst>
          </p:cNvPr>
          <p:cNvSpPr txBox="1"/>
          <p:nvPr/>
        </p:nvSpPr>
        <p:spPr>
          <a:xfrm>
            <a:off x="4824912" y="6356351"/>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pág.40/Libro de texto pág.28</a:t>
            </a:r>
            <a:endParaRPr lang="ja-JP" altLang="en-US" sz="1200" dirty="0">
              <a:solidFill>
                <a:prstClr val="black"/>
              </a:solidFill>
            </a:endParaRPr>
          </a:p>
        </p:txBody>
      </p:sp>
      <p:pic>
        <p:nvPicPr>
          <p:cNvPr id="3" name="図 2">
            <a:extLst>
              <a:ext uri="{FF2B5EF4-FFF2-40B4-BE49-F238E27FC236}">
                <a16:creationId xmlns:a16="http://schemas.microsoft.com/office/drawing/2014/main" id="{34F7CF96-B184-4B4A-8FAA-6798D86EDA49}"/>
              </a:ext>
            </a:extLst>
          </p:cNvPr>
          <p:cNvPicPr>
            <a:picLocks noChangeAspect="1"/>
          </p:cNvPicPr>
          <p:nvPr/>
        </p:nvPicPr>
        <p:blipFill rotWithShape="1">
          <a:blip r:embed="rId4"/>
          <a:srcRect l="4824" t="5206" r="4207" b="4292"/>
          <a:stretch/>
        </p:blipFill>
        <p:spPr>
          <a:xfrm>
            <a:off x="5948689" y="3510266"/>
            <a:ext cx="2163887" cy="2186960"/>
          </a:xfrm>
          <a:prstGeom prst="rect">
            <a:avLst/>
          </a:prstGeom>
        </p:spPr>
      </p:pic>
      <p:sp>
        <p:nvSpPr>
          <p:cNvPr id="9" name="テキスト ボックス 2">
            <a:extLst>
              <a:ext uri="{FF2B5EF4-FFF2-40B4-BE49-F238E27FC236}">
                <a16:creationId xmlns:a16="http://schemas.microsoft.com/office/drawing/2014/main" id="{2AC1D192-1424-466A-B3FE-D51B844A5E1C}"/>
              </a:ext>
            </a:extLst>
          </p:cNvPr>
          <p:cNvSpPr txBox="1">
            <a:spLocks noChangeArrowheads="1"/>
          </p:cNvSpPr>
          <p:nvPr/>
        </p:nvSpPr>
        <p:spPr bwMode="auto">
          <a:xfrm>
            <a:off x="5948689" y="3566913"/>
            <a:ext cx="663466" cy="21937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Vál.antiret.</a:t>
            </a:r>
            <a:endParaRPr lang="ja-JP" sz="1200" kern="100">
              <a:effectLst/>
              <a:latin typeface="ＭＳ ゴシック"/>
              <a:cs typeface="Times New Roman"/>
            </a:endParaRPr>
          </a:p>
        </p:txBody>
      </p:sp>
      <p:sp>
        <p:nvSpPr>
          <p:cNvPr id="10" name="テキスト ボックス 2">
            <a:extLst>
              <a:ext uri="{FF2B5EF4-FFF2-40B4-BE49-F238E27FC236}">
                <a16:creationId xmlns:a16="http://schemas.microsoft.com/office/drawing/2014/main" id="{A18475D7-D2CA-435A-9BC3-22EBC36393D1}"/>
              </a:ext>
            </a:extLst>
          </p:cNvPr>
          <p:cNvSpPr txBox="1">
            <a:spLocks noChangeArrowheads="1"/>
          </p:cNvSpPr>
          <p:nvPr/>
        </p:nvSpPr>
        <p:spPr bwMode="auto">
          <a:xfrm>
            <a:off x="6792508" y="3578636"/>
            <a:ext cx="1116745" cy="21906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a:effectLst/>
                <a:latin typeface="Arial"/>
                <a:cs typeface="Times New Roman"/>
              </a:rPr>
              <a:t>brazo (pluma) estabilizador</a:t>
            </a:r>
            <a:endParaRPr lang="ja-JP" sz="1200" kern="100" dirty="0">
              <a:effectLst/>
              <a:latin typeface="ＭＳ ゴシック"/>
              <a:cs typeface="Times New Roman"/>
            </a:endParaRPr>
          </a:p>
        </p:txBody>
      </p:sp>
      <p:sp>
        <p:nvSpPr>
          <p:cNvPr id="12" name="テキスト ボックス 2">
            <a:extLst>
              <a:ext uri="{FF2B5EF4-FFF2-40B4-BE49-F238E27FC236}">
                <a16:creationId xmlns:a16="http://schemas.microsoft.com/office/drawing/2014/main" id="{59590F1A-766E-4C26-AD74-B4158143AF00}"/>
              </a:ext>
            </a:extLst>
          </p:cNvPr>
          <p:cNvSpPr txBox="1">
            <a:spLocks noChangeArrowheads="1"/>
          </p:cNvSpPr>
          <p:nvPr/>
        </p:nvSpPr>
        <p:spPr bwMode="auto">
          <a:xfrm>
            <a:off x="7155952" y="3819175"/>
            <a:ext cx="935036" cy="21620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600" b="1" kern="100">
                <a:effectLst/>
                <a:latin typeface="Arial"/>
                <a:cs typeface="Times New Roman"/>
              </a:rPr>
              <a:t>Caja estabilizador</a:t>
            </a:r>
            <a:endParaRPr lang="ja-JP" sz="1200" kern="100">
              <a:effectLst/>
              <a:latin typeface="ＭＳ ゴシック"/>
              <a:cs typeface="Times New Roman"/>
            </a:endParaRPr>
          </a:p>
        </p:txBody>
      </p:sp>
      <p:sp>
        <p:nvSpPr>
          <p:cNvPr id="13" name="テキスト ボックス 2">
            <a:extLst>
              <a:ext uri="{FF2B5EF4-FFF2-40B4-BE49-F238E27FC236}">
                <a16:creationId xmlns:a16="http://schemas.microsoft.com/office/drawing/2014/main" id="{044314BE-1E5E-41A6-A319-3EDC8800A13C}"/>
              </a:ext>
            </a:extLst>
          </p:cNvPr>
          <p:cNvSpPr txBox="1">
            <a:spLocks noChangeArrowheads="1"/>
          </p:cNvSpPr>
          <p:nvPr/>
        </p:nvSpPr>
        <p:spPr bwMode="auto">
          <a:xfrm>
            <a:off x="6863969" y="4604117"/>
            <a:ext cx="973821" cy="75543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b="1" kern="100" err="1">
                <a:effectLst/>
                <a:latin typeface="Arial"/>
                <a:cs typeface="Times New Roman"/>
              </a:rPr>
              <a:t>Cil</a:t>
            </a:r>
            <a:r>
              <a:rPr lang="es-ES" sz="800" b="1" kern="100">
                <a:effectLst/>
                <a:latin typeface="Arial"/>
                <a:cs typeface="Times New Roman"/>
              </a:rPr>
              <a:t>. del gato</a:t>
            </a:r>
          </a:p>
          <a:p>
            <a:pPr algn="just">
              <a:spcAft>
                <a:spcPts val="0"/>
              </a:spcAft>
            </a:pPr>
            <a:endParaRPr lang="ja-JP" sz="700" kern="100">
              <a:effectLst/>
              <a:latin typeface="ＭＳ ゴシック"/>
              <a:cs typeface="Times New Roman"/>
            </a:endParaRPr>
          </a:p>
          <a:p>
            <a:pPr algn="just">
              <a:spcAft>
                <a:spcPts val="0"/>
              </a:spcAft>
            </a:pPr>
            <a:r>
              <a:rPr lang="es-ES" sz="800" b="1" kern="100">
                <a:effectLst/>
                <a:latin typeface="Arial"/>
                <a:cs typeface="Times New Roman"/>
              </a:rPr>
              <a:t>Poste del gato</a:t>
            </a:r>
          </a:p>
          <a:p>
            <a:pPr algn="just">
              <a:spcAft>
                <a:spcPts val="0"/>
              </a:spcAft>
            </a:pPr>
            <a:endParaRPr lang="ja-JP" sz="700" kern="100">
              <a:effectLst/>
              <a:latin typeface="ＭＳ ゴシック"/>
              <a:cs typeface="Times New Roman"/>
            </a:endParaRPr>
          </a:p>
          <a:p>
            <a:pPr algn="just">
              <a:spcAft>
                <a:spcPts val="0"/>
              </a:spcAft>
            </a:pPr>
            <a:r>
              <a:rPr lang="es-ES" sz="800" b="1" kern="100">
                <a:effectLst/>
                <a:latin typeface="Arial"/>
                <a:cs typeface="Times New Roman"/>
              </a:rPr>
              <a:t>Flotador</a:t>
            </a:r>
            <a:endParaRPr lang="ja-JP" sz="1200" kern="100">
              <a:effectLst/>
              <a:latin typeface="ＭＳ ゴシック"/>
              <a:cs typeface="Times New Roman"/>
            </a:endParaRPr>
          </a:p>
        </p:txBody>
      </p:sp>
      <p:sp>
        <p:nvSpPr>
          <p:cNvPr id="14" name="テキスト ボックス 2">
            <a:extLst>
              <a:ext uri="{FF2B5EF4-FFF2-40B4-BE49-F238E27FC236}">
                <a16:creationId xmlns:a16="http://schemas.microsoft.com/office/drawing/2014/main" id="{9E4D5645-2CBD-4B54-B60F-49E374D5994B}"/>
              </a:ext>
            </a:extLst>
          </p:cNvPr>
          <p:cNvSpPr txBox="1">
            <a:spLocks noChangeArrowheads="1"/>
          </p:cNvSpPr>
          <p:nvPr/>
        </p:nvSpPr>
        <p:spPr bwMode="auto">
          <a:xfrm>
            <a:off x="5894878" y="5449525"/>
            <a:ext cx="1728592" cy="21937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sz="900" b="1" kern="100" dirty="0">
                <a:effectLst/>
                <a:latin typeface="Arial"/>
                <a:cs typeface="Times New Roman"/>
              </a:rPr>
              <a:t>Fig.2-33 válvula antirretorno</a:t>
            </a:r>
            <a:endParaRPr lang="ja-JP" sz="1600" kern="100" dirty="0">
              <a:effectLst/>
              <a:latin typeface="ＭＳ ゴシック"/>
              <a:cs typeface="Times New Roman"/>
            </a:endParaRPr>
          </a:p>
        </p:txBody>
      </p:sp>
    </p:spTree>
    <p:extLst>
      <p:ext uri="{BB962C8B-B14F-4D97-AF65-F5344CB8AC3E}">
        <p14:creationId xmlns:p14="http://schemas.microsoft.com/office/powerpoint/2010/main" val="88950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28522"/>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Dispositivos de seguridad para los VTE (8)</a:t>
            </a:r>
            <a:br>
              <a:rPr lang="en-US" altLang="ja-JP" sz="2000" b="1" dirty="0">
                <a:latin typeface="Meiryo UI" panose="020B0604030504040204" pitchFamily="50" charset="-128"/>
                <a:ea typeface="Meiryo UI" panose="020B0604030504040204" pitchFamily="50" charset="-128"/>
              </a:rPr>
            </a:br>
            <a:r>
              <a:rPr lang="es-ES" sz="2000" b="1" dirty="0">
                <a:effectLst/>
                <a:latin typeface="Arial" panose="020B0604020202020204" pitchFamily="34" charset="0"/>
                <a:ea typeface="ＭＳ ゴシック" panose="020B0609070205080204" pitchFamily="49" charset="-128"/>
              </a:rPr>
              <a:t>Dispositivo de enclavamiento del brazo (pluma) estabilizador</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11" name="コンテンツ プレースホルダー 4"/>
          <p:cNvSpPr txBox="1">
            <a:spLocks/>
          </p:cNvSpPr>
          <p:nvPr/>
        </p:nvSpPr>
        <p:spPr>
          <a:xfrm>
            <a:off x="628650" y="1356480"/>
            <a:ext cx="7886700" cy="159735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s-ES" altLang="ja-JP" sz="1800" dirty="0">
                <a:solidFill>
                  <a:prstClr val="black"/>
                </a:solidFill>
                <a:latin typeface="Meiryo UI" panose="020B0604030504040204" pitchFamily="50" charset="-128"/>
                <a:ea typeface="Meiryo UI" panose="020B0604030504040204" pitchFamily="50" charset="-128"/>
              </a:rPr>
              <a:t>El dispositivo de enclavamiento del estabilizador se controla </a:t>
            </a:r>
            <a:r>
              <a:rPr lang="es-ES" altLang="ja-JP" sz="1800" dirty="0">
                <a:latin typeface="Meiryo UI" panose="020B0604030504040204" pitchFamily="50" charset="-128"/>
                <a:ea typeface="Meiryo UI" panose="020B0604030504040204" pitchFamily="50" charset="-128"/>
              </a:rPr>
              <a:t>eléctricamente </a:t>
            </a:r>
            <a:r>
              <a:rPr lang="es-ES" altLang="ja-JP" sz="1800" b="1" u="sng" dirty="0">
                <a:latin typeface="Meiryo UI" panose="020B0604030504040204" pitchFamily="50" charset="-128"/>
                <a:ea typeface="Meiryo UI" panose="020B0604030504040204" pitchFamily="50" charset="-128"/>
              </a:rPr>
              <a:t>para evitar que, en caso de que el operador se olvide el gato y active el brazo (pluma)</a:t>
            </a:r>
            <a:r>
              <a:rPr lang="es-ES" altLang="ja-JP" sz="1800" dirty="0">
                <a:latin typeface="Meiryo UI" panose="020B0604030504040204" pitchFamily="50" charset="-128"/>
                <a:ea typeface="Meiryo UI" panose="020B0604030504040204" pitchFamily="50" charset="-128"/>
              </a:rPr>
              <a:t>. Este dispositivo, a través de un sistema eléctrico detiene de forma total el brazo (pluma) </a:t>
            </a:r>
            <a:r>
              <a:rPr lang="es-ES" altLang="ja-JP" sz="1800" dirty="0">
                <a:solidFill>
                  <a:prstClr val="black"/>
                </a:solidFill>
                <a:latin typeface="Meiryo UI" panose="020B0604030504040204" pitchFamily="50" charset="-128"/>
                <a:ea typeface="Meiryo UI" panose="020B0604030504040204" pitchFamily="50" charset="-128"/>
              </a:rPr>
              <a:t>cuando en el gato no está actuando la carga especificada.</a:t>
            </a: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943548" y="3149069"/>
            <a:ext cx="5256903" cy="2466285"/>
          </a:xfrm>
          <a:prstGeom prst="rect">
            <a:avLst/>
          </a:prstGeom>
          <a:ln>
            <a:solidFill>
              <a:schemeClr val="tx1"/>
            </a:solidFill>
          </a:ln>
        </p:spPr>
      </p:pic>
      <p:sp>
        <p:nvSpPr>
          <p:cNvPr id="8" name="テキスト ボックス 7">
            <a:extLst>
              <a:ext uri="{FF2B5EF4-FFF2-40B4-BE49-F238E27FC236}">
                <a16:creationId xmlns:a16="http://schemas.microsoft.com/office/drawing/2014/main" id="{74DB36EF-7FC8-4219-8D3F-EDDC7B9D3343}"/>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pág.40/Libro de texto pág.28</a:t>
            </a:r>
            <a:endParaRPr lang="ja-JP" altLang="en-US" sz="1200" dirty="0">
              <a:solidFill>
                <a:prstClr val="black"/>
              </a:solidFill>
            </a:endParaRPr>
          </a:p>
        </p:txBody>
      </p:sp>
      <p:sp>
        <p:nvSpPr>
          <p:cNvPr id="9" name="テキスト ボックス 2">
            <a:extLst>
              <a:ext uri="{FF2B5EF4-FFF2-40B4-BE49-F238E27FC236}">
                <a16:creationId xmlns:a16="http://schemas.microsoft.com/office/drawing/2014/main" id="{F99B6520-18F7-4E13-9797-238D98974018}"/>
              </a:ext>
            </a:extLst>
          </p:cNvPr>
          <p:cNvSpPr txBox="1">
            <a:spLocks noChangeArrowheads="1"/>
          </p:cNvSpPr>
          <p:nvPr/>
        </p:nvSpPr>
        <p:spPr bwMode="auto">
          <a:xfrm>
            <a:off x="2209556" y="3395113"/>
            <a:ext cx="1248752" cy="13811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Presión a tierra del gato</a:t>
            </a:r>
            <a:endParaRPr lang="ja-JP" sz="1200" kern="100">
              <a:effectLst/>
              <a:latin typeface="ＭＳ ゴシック"/>
              <a:cs typeface="Times New Roman"/>
            </a:endParaRPr>
          </a:p>
        </p:txBody>
      </p:sp>
      <p:sp>
        <p:nvSpPr>
          <p:cNvPr id="10" name="テキスト ボックス 2">
            <a:extLst>
              <a:ext uri="{FF2B5EF4-FFF2-40B4-BE49-F238E27FC236}">
                <a16:creationId xmlns:a16="http://schemas.microsoft.com/office/drawing/2014/main" id="{0B87AC80-D84F-420E-96B6-6FDDFF6C780D}"/>
              </a:ext>
            </a:extLst>
          </p:cNvPr>
          <p:cNvSpPr txBox="1">
            <a:spLocks noChangeArrowheads="1"/>
          </p:cNvSpPr>
          <p:nvPr/>
        </p:nvSpPr>
        <p:spPr bwMode="auto">
          <a:xfrm>
            <a:off x="5332290" y="3257000"/>
            <a:ext cx="1682750" cy="276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600" b="1" kern="100" dirty="0">
                <a:effectLst/>
                <a:latin typeface="Arial"/>
                <a:cs typeface="Times New Roman"/>
              </a:rPr>
              <a:t>Extensión, </a:t>
            </a:r>
            <a:r>
              <a:rPr lang="es-ES" sz="600" b="1" kern="100" dirty="0" err="1">
                <a:effectLst/>
                <a:latin typeface="Arial"/>
                <a:cs typeface="Times New Roman"/>
              </a:rPr>
              <a:t>asc</a:t>
            </a:r>
            <a:r>
              <a:rPr lang="es-ES" sz="600" b="1" kern="100" dirty="0">
                <a:effectLst/>
                <a:latin typeface="Arial"/>
                <a:cs typeface="Times New Roman"/>
              </a:rPr>
              <a:t>./desc., giro del brazo (pluma)</a:t>
            </a:r>
            <a:endParaRPr lang="ja-JP" sz="1200" kern="100" dirty="0">
              <a:effectLst/>
              <a:latin typeface="ＭＳ ゴシック"/>
              <a:cs typeface="Times New Roman"/>
            </a:endParaRPr>
          </a:p>
        </p:txBody>
      </p:sp>
      <p:sp>
        <p:nvSpPr>
          <p:cNvPr id="13" name="テキスト ボックス 2">
            <a:extLst>
              <a:ext uri="{FF2B5EF4-FFF2-40B4-BE49-F238E27FC236}">
                <a16:creationId xmlns:a16="http://schemas.microsoft.com/office/drawing/2014/main" id="{94CE0063-3F1A-456A-AE65-F639716CBB77}"/>
              </a:ext>
            </a:extLst>
          </p:cNvPr>
          <p:cNvSpPr txBox="1">
            <a:spLocks noChangeArrowheads="1"/>
          </p:cNvSpPr>
          <p:nvPr/>
        </p:nvSpPr>
        <p:spPr bwMode="auto">
          <a:xfrm>
            <a:off x="4904586" y="4447861"/>
            <a:ext cx="392535" cy="15826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600" b="1" kern="100">
                <a:effectLst/>
                <a:latin typeface="Arial"/>
                <a:cs typeface="Times New Roman"/>
              </a:rPr>
              <a:t>Paro</a:t>
            </a:r>
            <a:endParaRPr lang="ja-JP" sz="1200" kern="100">
              <a:effectLst/>
              <a:latin typeface="ＭＳ ゴシック"/>
              <a:cs typeface="Times New Roman"/>
            </a:endParaRPr>
          </a:p>
        </p:txBody>
      </p:sp>
      <p:sp>
        <p:nvSpPr>
          <p:cNvPr id="15" name="テキスト ボックス 2">
            <a:extLst>
              <a:ext uri="{FF2B5EF4-FFF2-40B4-BE49-F238E27FC236}">
                <a16:creationId xmlns:a16="http://schemas.microsoft.com/office/drawing/2014/main" id="{FC34F683-E528-4F02-B7EA-C9C1C9828111}"/>
              </a:ext>
            </a:extLst>
          </p:cNvPr>
          <p:cNvSpPr txBox="1">
            <a:spLocks noChangeArrowheads="1"/>
          </p:cNvSpPr>
          <p:nvPr/>
        </p:nvSpPr>
        <p:spPr bwMode="auto">
          <a:xfrm>
            <a:off x="2833932" y="5281282"/>
            <a:ext cx="3624018" cy="276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sz="800" b="1" kern="100" dirty="0">
                <a:effectLst/>
                <a:latin typeface="Arial"/>
                <a:cs typeface="Times New Roman"/>
              </a:rPr>
              <a:t>Fig.2-34 </a:t>
            </a:r>
            <a:r>
              <a:rPr lang="es-ES" sz="800" b="1" kern="100" dirty="0" err="1">
                <a:effectLst/>
                <a:latin typeface="Arial"/>
                <a:cs typeface="Times New Roman"/>
              </a:rPr>
              <a:t>Func</a:t>
            </a:r>
            <a:r>
              <a:rPr lang="es-ES" sz="800" b="1" kern="100" dirty="0">
                <a:effectLst/>
                <a:latin typeface="Arial"/>
                <a:cs typeface="Times New Roman"/>
              </a:rPr>
              <a:t>. de dispositivo de interbloqueo de estabilizadores</a:t>
            </a:r>
            <a:endParaRPr lang="ja-JP" sz="1400" kern="100" dirty="0">
              <a:effectLst/>
              <a:latin typeface="ＭＳ ゴシック"/>
              <a:cs typeface="Times New Roman"/>
            </a:endParaRPr>
          </a:p>
        </p:txBody>
      </p:sp>
      <p:sp>
        <p:nvSpPr>
          <p:cNvPr id="3" name="テキスト ボックス 2">
            <a:extLst>
              <a:ext uri="{FF2B5EF4-FFF2-40B4-BE49-F238E27FC236}">
                <a16:creationId xmlns:a16="http://schemas.microsoft.com/office/drawing/2014/main" id="{740FE038-E47E-AE3F-F448-6DF50097F03E}"/>
              </a:ext>
            </a:extLst>
          </p:cNvPr>
          <p:cNvSpPr txBox="1"/>
          <p:nvPr/>
        </p:nvSpPr>
        <p:spPr>
          <a:xfrm>
            <a:off x="3975060" y="4091761"/>
            <a:ext cx="320040" cy="153888"/>
          </a:xfrm>
          <a:prstGeom prst="rect">
            <a:avLst/>
          </a:prstGeom>
          <a:solidFill>
            <a:schemeClr val="bg1"/>
          </a:solidFill>
          <a:ln>
            <a:noFill/>
          </a:ln>
        </p:spPr>
        <p:txBody>
          <a:bodyPr wrap="square" rtlCol="0">
            <a:spAutoFit/>
          </a:bodyPr>
          <a:lstStyle/>
          <a:p>
            <a:endParaRPr kumimoji="1" lang="ja-JP" altLang="en-US" sz="400" dirty="0"/>
          </a:p>
        </p:txBody>
      </p:sp>
      <p:sp>
        <p:nvSpPr>
          <p:cNvPr id="6" name="テキスト ボックス 5">
            <a:extLst>
              <a:ext uri="{FF2B5EF4-FFF2-40B4-BE49-F238E27FC236}">
                <a16:creationId xmlns:a16="http://schemas.microsoft.com/office/drawing/2014/main" id="{061A240A-DF01-5513-A9DF-9464A97DFF2F}"/>
              </a:ext>
            </a:extLst>
          </p:cNvPr>
          <p:cNvSpPr txBox="1"/>
          <p:nvPr/>
        </p:nvSpPr>
        <p:spPr>
          <a:xfrm>
            <a:off x="4904586" y="3622430"/>
            <a:ext cx="320040" cy="153888"/>
          </a:xfrm>
          <a:prstGeom prst="rect">
            <a:avLst/>
          </a:prstGeom>
          <a:solidFill>
            <a:schemeClr val="bg1"/>
          </a:solidFill>
          <a:ln>
            <a:noFill/>
          </a:ln>
        </p:spPr>
        <p:txBody>
          <a:bodyPr wrap="square" rtlCol="0">
            <a:spAutoFit/>
          </a:bodyPr>
          <a:lstStyle/>
          <a:p>
            <a:endParaRPr kumimoji="1" lang="ja-JP" altLang="en-US" sz="400" dirty="0"/>
          </a:p>
        </p:txBody>
      </p:sp>
      <p:sp>
        <p:nvSpPr>
          <p:cNvPr id="14" name="テキスト ボックス 2">
            <a:extLst>
              <a:ext uri="{FF2B5EF4-FFF2-40B4-BE49-F238E27FC236}">
                <a16:creationId xmlns:a16="http://schemas.microsoft.com/office/drawing/2014/main" id="{A5D5CEEA-F5A6-471D-8219-9085ED0EA5EB}"/>
              </a:ext>
            </a:extLst>
          </p:cNvPr>
          <p:cNvSpPr txBox="1">
            <a:spLocks noChangeArrowheads="1"/>
          </p:cNvSpPr>
          <p:nvPr/>
        </p:nvSpPr>
        <p:spPr bwMode="auto">
          <a:xfrm>
            <a:off x="3908153" y="4091761"/>
            <a:ext cx="453854" cy="242337"/>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600" b="1" kern="100" dirty="0" err="1">
                <a:effectLst/>
                <a:latin typeface="Arial"/>
                <a:cs typeface="Times New Roman"/>
              </a:rPr>
              <a:t>Detec</a:t>
            </a:r>
            <a:r>
              <a:rPr lang="es-ES" sz="700" b="1" kern="100" dirty="0">
                <a:effectLst/>
                <a:latin typeface="Arial"/>
                <a:cs typeface="Times New Roman"/>
              </a:rPr>
              <a:t>.</a:t>
            </a:r>
            <a:endParaRPr lang="ja-JP" sz="1200" kern="100" dirty="0">
              <a:effectLst/>
              <a:latin typeface="ＭＳ ゴシック"/>
              <a:cs typeface="Times New Roman"/>
            </a:endParaRPr>
          </a:p>
        </p:txBody>
      </p:sp>
      <p:sp>
        <p:nvSpPr>
          <p:cNvPr id="12" name="テキスト ボックス 2">
            <a:extLst>
              <a:ext uri="{FF2B5EF4-FFF2-40B4-BE49-F238E27FC236}">
                <a16:creationId xmlns:a16="http://schemas.microsoft.com/office/drawing/2014/main" id="{A969A7C8-C9B9-48F5-9DA3-07BF187757B2}"/>
              </a:ext>
            </a:extLst>
          </p:cNvPr>
          <p:cNvSpPr txBox="1">
            <a:spLocks noChangeArrowheads="1"/>
          </p:cNvSpPr>
          <p:nvPr/>
        </p:nvSpPr>
        <p:spPr bwMode="auto">
          <a:xfrm>
            <a:off x="4791221" y="3595776"/>
            <a:ext cx="505900" cy="156837"/>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600" b="1" kern="100" dirty="0">
                <a:effectLst/>
                <a:latin typeface="Arial"/>
                <a:cs typeface="Times New Roman"/>
              </a:rPr>
              <a:t>Alarma</a:t>
            </a:r>
            <a:endParaRPr lang="ja-JP" sz="1200" kern="100" dirty="0">
              <a:effectLst/>
              <a:latin typeface="ＭＳ ゴシック"/>
              <a:cs typeface="Times New Roman"/>
            </a:endParaRPr>
          </a:p>
        </p:txBody>
      </p:sp>
    </p:spTree>
    <p:extLst>
      <p:ext uri="{BB962C8B-B14F-4D97-AF65-F5344CB8AC3E}">
        <p14:creationId xmlns:p14="http://schemas.microsoft.com/office/powerpoint/2010/main" val="63254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501124"/>
            <a:ext cx="7886700" cy="589122"/>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Dispositivos de seguridad para los VTE (9)</a:t>
            </a:r>
            <a:br>
              <a:rPr lang="es-ES" altLang="ja-JP" sz="2000" b="1">
                <a:latin typeface="Meiryo UI" panose="020B0604030504040204" pitchFamily="50" charset="-128"/>
                <a:ea typeface="Meiryo UI" panose="020B0604030504040204" pitchFamily="50" charset="-128"/>
              </a:rPr>
            </a:br>
            <a:r>
              <a:rPr lang="es-ES" altLang="ja-JP" sz="2000" b="1">
                <a:latin typeface="Meiryo UI" panose="020B0604030504040204" pitchFamily="50" charset="-128"/>
                <a:ea typeface="Meiryo UI" panose="020B0604030504040204" pitchFamily="50" charset="-128"/>
              </a:rPr>
              <a:t>Indicadores de dirección delantera y trasera</a:t>
            </a:r>
            <a:r>
              <a:rPr lang="ja-JP" altLang="en-US" sz="2000" b="1">
                <a:latin typeface="Meiryo UI" panose="020B0604030504040204" pitchFamily="50" charset="-128"/>
                <a:ea typeface="Meiryo UI" panose="020B0604030504040204" pitchFamily="50" charset="-128"/>
              </a:rPr>
              <a:t>　</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29</a:t>
            </a:fld>
            <a:endParaRPr lang="ja-JP" altLang="en-US">
              <a:solidFill>
                <a:prstClr val="black">
                  <a:tint val="75000"/>
                </a:prstClr>
              </a:solidFill>
            </a:endParaRPr>
          </a:p>
        </p:txBody>
      </p:sp>
      <p:sp>
        <p:nvSpPr>
          <p:cNvPr id="11" name="コンテンツ プレースホルダー 4"/>
          <p:cNvSpPr txBox="1">
            <a:spLocks/>
          </p:cNvSpPr>
          <p:nvPr/>
        </p:nvSpPr>
        <p:spPr>
          <a:xfrm>
            <a:off x="628650" y="908307"/>
            <a:ext cx="7886700" cy="444913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endParaRPr lang="es-E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Se pueden efectuar maniobras de desplazamiento desde la plataforma de trabajo y, como la plataforma gira junto al plato de giro, en la carrocería del VTE debe haber una </a:t>
            </a:r>
            <a:r>
              <a:rPr lang="es-ES" altLang="ja-JP" sz="1800" b="1" u="sng" dirty="0">
                <a:solidFill>
                  <a:prstClr val="black"/>
                </a:solidFill>
                <a:latin typeface="Meiryo UI" panose="020B0604030504040204" pitchFamily="50" charset="-128"/>
                <a:ea typeface="Meiryo UI" panose="020B0604030504040204" pitchFamily="50" charset="-128"/>
              </a:rPr>
              <a:t>guía indicadora de dirección de avance que se pueda confirmar desde la plataforma de trabajo</a:t>
            </a:r>
            <a:r>
              <a:rPr lang="es-ES" altLang="ja-JP" sz="18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*Los indicadores de dirección están en los VTE de autopropulsión giratorios.</a:t>
            </a:r>
          </a:p>
        </p:txBody>
      </p:sp>
      <p:pic>
        <p:nvPicPr>
          <p:cNvPr id="2" name="図 1"/>
          <p:cNvPicPr>
            <a:picLocks noChangeAspect="1"/>
          </p:cNvPicPr>
          <p:nvPr/>
        </p:nvPicPr>
        <p:blipFill>
          <a:blip r:embed="rId3"/>
          <a:stretch>
            <a:fillRect/>
          </a:stretch>
        </p:blipFill>
        <p:spPr>
          <a:xfrm>
            <a:off x="3832091" y="3412944"/>
            <a:ext cx="2877561" cy="2371550"/>
          </a:xfrm>
          <a:prstGeom prst="rect">
            <a:avLst/>
          </a:prstGeom>
          <a:ln>
            <a:solidFill>
              <a:schemeClr val="tx1"/>
            </a:solidFill>
          </a:ln>
        </p:spPr>
      </p:pic>
      <p:sp>
        <p:nvSpPr>
          <p:cNvPr id="8" name="テキスト ボックス 7">
            <a:extLst>
              <a:ext uri="{FF2B5EF4-FFF2-40B4-BE49-F238E27FC236}">
                <a16:creationId xmlns:a16="http://schemas.microsoft.com/office/drawing/2014/main" id="{C246A0BA-B40E-4992-A089-F379660F5B49}"/>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pág.41/Libro de texto pág.29</a:t>
            </a:r>
            <a:endParaRPr lang="ja-JP" altLang="en-US" sz="1200" dirty="0">
              <a:solidFill>
                <a:prstClr val="black"/>
              </a:solidFill>
            </a:endParaRPr>
          </a:p>
        </p:txBody>
      </p:sp>
      <p:sp>
        <p:nvSpPr>
          <p:cNvPr id="9" name="テキスト ボックス 2">
            <a:extLst>
              <a:ext uri="{FF2B5EF4-FFF2-40B4-BE49-F238E27FC236}">
                <a16:creationId xmlns:a16="http://schemas.microsoft.com/office/drawing/2014/main" id="{E2CBC537-354C-48AD-88B4-460BC4BC12EA}"/>
              </a:ext>
            </a:extLst>
          </p:cNvPr>
          <p:cNvSpPr txBox="1">
            <a:spLocks noChangeArrowheads="1"/>
          </p:cNvSpPr>
          <p:nvPr/>
        </p:nvSpPr>
        <p:spPr bwMode="auto">
          <a:xfrm>
            <a:off x="4049518" y="5406358"/>
            <a:ext cx="2491960" cy="22071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b="1" kern="100">
                <a:effectLst/>
                <a:latin typeface="Arial"/>
                <a:cs typeface="Times New Roman"/>
              </a:rPr>
              <a:t>Fig.2-35 Indicador de dirección de carrocería</a:t>
            </a:r>
            <a:endParaRPr lang="ja-JP" sz="1400" kern="100">
              <a:effectLst/>
              <a:latin typeface="ＭＳ ゴシック"/>
              <a:cs typeface="Times New Roman"/>
            </a:endParaRPr>
          </a:p>
        </p:txBody>
      </p:sp>
    </p:spTree>
    <p:extLst>
      <p:ext uri="{BB962C8B-B14F-4D97-AF65-F5344CB8AC3E}">
        <p14:creationId xmlns:p14="http://schemas.microsoft.com/office/powerpoint/2010/main" val="38394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a:noAutofit/>
          </a:bodyPr>
          <a:lstStyle/>
          <a:p>
            <a:r>
              <a:rPr lang="es-ES" sz="2000" b="1" dirty="0">
                <a:effectLst/>
                <a:latin typeface="Arial" panose="020B0604020202020204" pitchFamily="34" charset="0"/>
                <a:ea typeface="ＭＳ ゴシック" panose="020B0609070205080204" pitchFamily="49" charset="-128"/>
              </a:rPr>
              <a:t>Definición de VTE</a:t>
            </a:r>
            <a:endParaRPr kumimoji="1" lang="ja-JP" altLang="en-US" sz="2800" b="1">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92658" y="739372"/>
            <a:ext cx="7886700" cy="3480935"/>
          </a:xfrm>
          <a:ln w="6350">
            <a:noFill/>
          </a:ln>
        </p:spPr>
        <p:txBody>
          <a:bodyPr>
            <a:noAutofit/>
          </a:bodyPr>
          <a:lstStyle/>
          <a:p>
            <a:pPr marL="0" indent="0" algn="l">
              <a:spcAft>
                <a:spcPts val="0"/>
              </a:spcAft>
              <a:buNone/>
            </a:pPr>
            <a:r>
              <a:rPr lang="es-ES" sz="1800" kern="100" dirty="0">
                <a:effectLst/>
                <a:latin typeface="Arial" panose="020B0604020202020204" pitchFamily="34" charset="0"/>
                <a:ea typeface="ＭＳ ゴシック" panose="020B0609070205080204" pitchFamily="49" charset="-128"/>
                <a:cs typeface="Times New Roman" panose="02020603050405020304" pitchFamily="18" charset="0"/>
              </a:rPr>
              <a:t>Es una unidad utilizada para </a:t>
            </a:r>
            <a:r>
              <a:rPr lang="es-ES" sz="1800" b="1" u="sng" kern="100" dirty="0">
                <a:effectLst/>
                <a:latin typeface="Arial" panose="020B0604020202020204" pitchFamily="34" charset="0"/>
                <a:ea typeface="ＭＳ ゴシック" panose="020B0609070205080204" pitchFamily="49" charset="-128"/>
                <a:cs typeface="Times New Roman" panose="02020603050405020304" pitchFamily="18" charset="0"/>
              </a:rPr>
              <a:t>trabajos, inspección y reparación en elevación y está compuesta por una plataforma de trabajo, un dispositivo de ascenso y descenso y otros dispositivos</a:t>
            </a:r>
            <a:r>
              <a:rPr lang="es-ES" sz="1800" kern="100" dirty="0">
                <a:effectLst/>
                <a:latin typeface="Arial" panose="020B0604020202020204" pitchFamily="34" charset="0"/>
                <a:ea typeface="ＭＳ ゴシック" panose="020B0609070205080204" pitchFamily="49" charset="-128"/>
                <a:cs typeface="Times New Roman" panose="02020603050405020304" pitchFamily="18" charset="0"/>
              </a:rPr>
              <a:t>. La plataforma está </a:t>
            </a:r>
            <a:r>
              <a:rPr lang="es-ES" sz="1800" b="1" u="sng" kern="100" dirty="0">
                <a:effectLst/>
                <a:latin typeface="Arial" panose="020B0604020202020204" pitchFamily="34" charset="0"/>
                <a:ea typeface="ＭＳ ゴシック" panose="020B0609070205080204" pitchFamily="49" charset="-128"/>
                <a:cs typeface="Times New Roman" panose="02020603050405020304" pitchFamily="18" charset="0"/>
              </a:rPr>
              <a:t>motorizada y, autopropulsada pude acceder a lugares no especificados</a:t>
            </a:r>
            <a:r>
              <a:rPr lang="es-ES" sz="18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l">
              <a:spcAft>
                <a:spcPts val="0"/>
              </a:spcAft>
              <a:buNone/>
            </a:pPr>
            <a:r>
              <a:rPr lang="es-ES" sz="1800" kern="100" dirty="0">
                <a:effectLst/>
                <a:latin typeface="Arial" panose="020B0604020202020204" pitchFamily="34" charset="0"/>
                <a:ea typeface="ＭＳ ゴシック" panose="020B0609070205080204" pitchFamily="49" charset="-128"/>
                <a:cs typeface="Times New Roman" panose="02020603050405020304" pitchFamily="18" charset="0"/>
              </a:rPr>
              <a:t>Los dispositivos de bomberos, como los camiones escalera, los camiones escalera refractarios y otras unidades de bomberos utilizadas por las organizaciones de extinción de incendios, no se incluyen en el término "VTE".</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buNone/>
            </a:pPr>
            <a:r>
              <a:rPr lang="es-ES" sz="1800" dirty="0">
                <a:effectLst/>
                <a:latin typeface="Arial" panose="020B0604020202020204" pitchFamily="34" charset="0"/>
                <a:ea typeface="ＭＳ ゴシック" panose="020B0609070205080204" pitchFamily="49" charset="-128"/>
              </a:rPr>
              <a:t>*Notificación del Director del Oficina de Normas Laborales, Ministerio de Sanidad, Trabajo y Bienestar (26.9.2002, nº 583)</a:t>
            </a:r>
            <a:endParaRPr lang="en-US" altLang="ja-JP" sz="20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87769" y="6375116"/>
            <a:ext cx="331264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a:t>
            </a:r>
            <a:r>
              <a:rPr lang="en-US" altLang="ja-JP" sz="1200" dirty="0">
                <a:solidFill>
                  <a:prstClr val="black"/>
                </a:solidFill>
              </a:rPr>
              <a:t>1</a:t>
            </a:r>
            <a:r>
              <a:rPr lang="es-ES" altLang="ja-JP" sz="1200" dirty="0">
                <a:solidFill>
                  <a:prstClr val="black"/>
                </a:solidFill>
              </a:rPr>
              <a:t>/Libro de texto pág.</a:t>
            </a:r>
            <a:r>
              <a:rPr lang="en-US" altLang="ja-JP" sz="1200" dirty="0">
                <a:solidFill>
                  <a:prstClr val="black"/>
                </a:solidFill>
              </a:rPr>
              <a:t>5</a:t>
            </a:r>
            <a:endParaRPr lang="ja-JP" altLang="en-US" sz="1200" dirty="0">
              <a:solidFill>
                <a:prstClr val="black"/>
              </a:solidFill>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3</a:t>
            </a:fld>
            <a:endParaRPr kumimoji="1" lang="ja-JP" altLang="en-US"/>
          </a:p>
        </p:txBody>
      </p:sp>
    </p:spTree>
    <p:extLst>
      <p:ext uri="{BB962C8B-B14F-4D97-AF65-F5344CB8AC3E}">
        <p14:creationId xmlns:p14="http://schemas.microsoft.com/office/powerpoint/2010/main" val="24807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53265"/>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Dispositivos de seguridad para los VTE (10)</a:t>
            </a:r>
            <a:br>
              <a:rPr lang="es-ES" altLang="ja-JP" sz="2000" b="1">
                <a:latin typeface="Meiryo UI" panose="020B0604030504040204" pitchFamily="50" charset="-128"/>
                <a:ea typeface="Meiryo UI" panose="020B0604030504040204" pitchFamily="50" charset="-128"/>
              </a:rPr>
            </a:br>
            <a:r>
              <a:rPr lang="es-ES" altLang="ja-JP" sz="2000" b="1">
                <a:latin typeface="Meiryo UI" panose="020B0604030504040204" pitchFamily="50" charset="-128"/>
                <a:ea typeface="Meiryo UI" panose="020B0604030504040204" pitchFamily="50" charset="-128"/>
              </a:rPr>
              <a:t>Dispositivos de control de sobrecarga</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30</a:t>
            </a:fld>
            <a:endParaRPr lang="ja-JP" altLang="en-US">
              <a:solidFill>
                <a:prstClr val="black">
                  <a:tint val="75000"/>
                </a:prstClr>
              </a:solidFill>
            </a:endParaRPr>
          </a:p>
        </p:txBody>
      </p:sp>
      <p:sp>
        <p:nvSpPr>
          <p:cNvPr id="11" name="コンテンツ プレースホルダー 4"/>
          <p:cNvSpPr txBox="1">
            <a:spLocks/>
          </p:cNvSpPr>
          <p:nvPr/>
        </p:nvSpPr>
        <p:spPr>
          <a:xfrm>
            <a:off x="628650" y="1217863"/>
            <a:ext cx="7886700" cy="491330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s-ES" altLang="ja-JP" sz="1800" dirty="0">
                <a:solidFill>
                  <a:prstClr val="black"/>
                </a:solidFill>
                <a:latin typeface="Meiryo UI" panose="020B0604030504040204" pitchFamily="50" charset="-128"/>
                <a:ea typeface="Meiryo UI" panose="020B0604030504040204" pitchFamily="50" charset="-128"/>
              </a:rPr>
              <a:t>Este dispositivo detecta la presión en </a:t>
            </a:r>
            <a:r>
              <a:rPr lang="es-ES" altLang="ja-JP" sz="1800" b="1" u="sng" dirty="0">
                <a:solidFill>
                  <a:prstClr val="black"/>
                </a:solidFill>
                <a:latin typeface="Meiryo UI" panose="020B0604030504040204" pitchFamily="50" charset="-128"/>
                <a:ea typeface="Meiryo UI" panose="020B0604030504040204" pitchFamily="50" charset="-128"/>
              </a:rPr>
              <a:t>el cilindro hidráulico del elevador </a:t>
            </a:r>
            <a:r>
              <a:rPr lang="es-ES" altLang="ja-JP" sz="1800" b="1" u="sng" dirty="0">
                <a:latin typeface="Meiryo UI" panose="020B0604030504040204" pitchFamily="50" charset="-128"/>
                <a:ea typeface="Meiryo UI" panose="020B0604030504040204" pitchFamily="50" charset="-128"/>
              </a:rPr>
              <a:t>cuando la plataforma está sobrecargada (capacidad de carga)</a:t>
            </a:r>
            <a:r>
              <a:rPr lang="es-ES" altLang="ja-JP" sz="1800" dirty="0">
                <a:solidFill>
                  <a:prstClr val="black"/>
                </a:solidFill>
                <a:latin typeface="Meiryo UI" panose="020B0604030504040204" pitchFamily="50" charset="-128"/>
                <a:ea typeface="Meiryo UI" panose="020B0604030504040204" pitchFamily="50" charset="-128"/>
              </a:rPr>
              <a:t> y </a:t>
            </a:r>
            <a:r>
              <a:rPr lang="es-ES" altLang="ja-JP" sz="1800" b="1" u="sng" dirty="0">
                <a:solidFill>
                  <a:prstClr val="black"/>
                </a:solidFill>
                <a:latin typeface="Meiryo UI" panose="020B0604030504040204" pitchFamily="50" charset="-128"/>
                <a:ea typeface="Meiryo UI" panose="020B0604030504040204" pitchFamily="50" charset="-128"/>
              </a:rPr>
              <a:t>detiene el funcionamiento del elevador y/o emite una alarma</a:t>
            </a:r>
            <a:r>
              <a:rPr lang="es-ES" altLang="ja-JP" sz="1800" b="1"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*Se instalan en elevadores verticales.</a:t>
            </a:r>
          </a:p>
        </p:txBody>
      </p:sp>
      <p:pic>
        <p:nvPicPr>
          <p:cNvPr id="2" name="図 1"/>
          <p:cNvPicPr>
            <a:picLocks noChangeAspect="1"/>
          </p:cNvPicPr>
          <p:nvPr/>
        </p:nvPicPr>
        <p:blipFill>
          <a:blip r:embed="rId3"/>
          <a:stretch>
            <a:fillRect/>
          </a:stretch>
        </p:blipFill>
        <p:spPr>
          <a:xfrm>
            <a:off x="1718069" y="3056851"/>
            <a:ext cx="5707862" cy="2898471"/>
          </a:xfrm>
          <a:prstGeom prst="rect">
            <a:avLst/>
          </a:prstGeom>
          <a:ln>
            <a:solidFill>
              <a:schemeClr val="tx1"/>
            </a:solidFill>
          </a:ln>
        </p:spPr>
      </p:pic>
      <p:sp>
        <p:nvSpPr>
          <p:cNvPr id="8" name="テキスト ボックス 7">
            <a:extLst>
              <a:ext uri="{FF2B5EF4-FFF2-40B4-BE49-F238E27FC236}">
                <a16:creationId xmlns:a16="http://schemas.microsoft.com/office/drawing/2014/main" id="{05940AB4-C49C-43F9-8632-E77864FF4FB6}"/>
              </a:ext>
            </a:extLst>
          </p:cNvPr>
          <p:cNvSpPr txBox="1"/>
          <p:nvPr/>
        </p:nvSpPr>
        <p:spPr>
          <a:xfrm>
            <a:off x="4916309" y="6345005"/>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pág.41/Libro de texto pág.30</a:t>
            </a:r>
            <a:endParaRPr lang="ja-JP" altLang="en-US" sz="1200" dirty="0">
              <a:solidFill>
                <a:prstClr val="black"/>
              </a:solidFill>
            </a:endParaRPr>
          </a:p>
        </p:txBody>
      </p:sp>
      <p:sp>
        <p:nvSpPr>
          <p:cNvPr id="9" name="テキスト ボックス 2">
            <a:extLst>
              <a:ext uri="{FF2B5EF4-FFF2-40B4-BE49-F238E27FC236}">
                <a16:creationId xmlns:a16="http://schemas.microsoft.com/office/drawing/2014/main" id="{1D3A8901-4882-4686-9D23-AF42D482AE68}"/>
              </a:ext>
            </a:extLst>
          </p:cNvPr>
          <p:cNvSpPr txBox="1">
            <a:spLocks noChangeArrowheads="1"/>
          </p:cNvSpPr>
          <p:nvPr/>
        </p:nvSpPr>
        <p:spPr bwMode="auto">
          <a:xfrm>
            <a:off x="1960002" y="3150772"/>
            <a:ext cx="1496060" cy="3251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sz="700" b="1" kern="100">
                <a:effectLst/>
                <a:latin typeface="Arial"/>
                <a:cs typeface="Times New Roman"/>
              </a:rPr>
              <a:t>Plataforma sobrecargada</a:t>
            </a:r>
            <a:endParaRPr lang="ja-JP" sz="1200" kern="100">
              <a:effectLst/>
              <a:latin typeface="ＭＳ ゴシック"/>
              <a:cs typeface="Times New Roman"/>
            </a:endParaRPr>
          </a:p>
        </p:txBody>
      </p:sp>
      <p:sp>
        <p:nvSpPr>
          <p:cNvPr id="13" name="テキスト ボックス 2">
            <a:extLst>
              <a:ext uri="{FF2B5EF4-FFF2-40B4-BE49-F238E27FC236}">
                <a16:creationId xmlns:a16="http://schemas.microsoft.com/office/drawing/2014/main" id="{A35BDDC2-EECC-4D97-9957-863088F6268E}"/>
              </a:ext>
            </a:extLst>
          </p:cNvPr>
          <p:cNvSpPr txBox="1">
            <a:spLocks noChangeArrowheads="1"/>
          </p:cNvSpPr>
          <p:nvPr/>
        </p:nvSpPr>
        <p:spPr bwMode="auto">
          <a:xfrm>
            <a:off x="4916309" y="4808805"/>
            <a:ext cx="433314" cy="20945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Paro</a:t>
            </a:r>
            <a:endParaRPr lang="ja-JP" sz="1200" kern="100">
              <a:effectLst/>
              <a:latin typeface="ＭＳ ゴシック"/>
              <a:cs typeface="Times New Roman"/>
            </a:endParaRPr>
          </a:p>
        </p:txBody>
      </p:sp>
      <p:sp>
        <p:nvSpPr>
          <p:cNvPr id="14" name="テキスト ボックス 2">
            <a:extLst>
              <a:ext uri="{FF2B5EF4-FFF2-40B4-BE49-F238E27FC236}">
                <a16:creationId xmlns:a16="http://schemas.microsoft.com/office/drawing/2014/main" id="{F598096E-135E-4870-92FA-F43A4F0A6EA6}"/>
              </a:ext>
            </a:extLst>
          </p:cNvPr>
          <p:cNvSpPr txBox="1">
            <a:spLocks noChangeArrowheads="1"/>
          </p:cNvSpPr>
          <p:nvPr/>
        </p:nvSpPr>
        <p:spPr bwMode="auto">
          <a:xfrm>
            <a:off x="6044788" y="3487615"/>
            <a:ext cx="849769" cy="20359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Func. elevador</a:t>
            </a:r>
            <a:endParaRPr lang="ja-JP" sz="1200" kern="100">
              <a:effectLst/>
              <a:latin typeface="ＭＳ ゴシック"/>
              <a:cs typeface="Times New Roman"/>
            </a:endParaRPr>
          </a:p>
        </p:txBody>
      </p:sp>
      <p:sp>
        <p:nvSpPr>
          <p:cNvPr id="15" name="テキスト ボックス 2">
            <a:extLst>
              <a:ext uri="{FF2B5EF4-FFF2-40B4-BE49-F238E27FC236}">
                <a16:creationId xmlns:a16="http://schemas.microsoft.com/office/drawing/2014/main" id="{41129F3B-EC37-4EF1-B641-0B996083AF1A}"/>
              </a:ext>
            </a:extLst>
          </p:cNvPr>
          <p:cNvSpPr txBox="1">
            <a:spLocks noChangeArrowheads="1"/>
          </p:cNvSpPr>
          <p:nvPr/>
        </p:nvSpPr>
        <p:spPr bwMode="auto">
          <a:xfrm>
            <a:off x="2822752" y="5590721"/>
            <a:ext cx="3803015" cy="276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b="1" kern="100">
                <a:effectLst/>
                <a:latin typeface="Arial"/>
                <a:cs typeface="Times New Roman"/>
              </a:rPr>
              <a:t>Fig.2-36 Funcionamiento del dispositivo de control de  sobrecarga</a:t>
            </a:r>
            <a:endParaRPr lang="ja-JP" sz="1400" kern="100">
              <a:effectLst/>
              <a:latin typeface="ＭＳ ゴシック"/>
              <a:cs typeface="Times New Roman"/>
            </a:endParaRPr>
          </a:p>
        </p:txBody>
      </p:sp>
      <p:sp>
        <p:nvSpPr>
          <p:cNvPr id="3" name="テキスト ボックス 2">
            <a:extLst>
              <a:ext uri="{FF2B5EF4-FFF2-40B4-BE49-F238E27FC236}">
                <a16:creationId xmlns:a16="http://schemas.microsoft.com/office/drawing/2014/main" id="{492751D3-4CD5-C271-7DC6-5EB943C5D1FF}"/>
              </a:ext>
            </a:extLst>
          </p:cNvPr>
          <p:cNvSpPr txBox="1"/>
          <p:nvPr/>
        </p:nvSpPr>
        <p:spPr>
          <a:xfrm>
            <a:off x="3992807" y="4506086"/>
            <a:ext cx="358140" cy="153888"/>
          </a:xfrm>
          <a:prstGeom prst="rect">
            <a:avLst/>
          </a:prstGeom>
          <a:solidFill>
            <a:schemeClr val="bg1"/>
          </a:solidFill>
          <a:ln>
            <a:noFill/>
          </a:ln>
        </p:spPr>
        <p:txBody>
          <a:bodyPr wrap="square" rtlCol="0">
            <a:spAutoFit/>
          </a:bodyPr>
          <a:lstStyle/>
          <a:p>
            <a:endParaRPr kumimoji="1" lang="ja-JP" altLang="en-US" sz="400" dirty="0"/>
          </a:p>
        </p:txBody>
      </p:sp>
      <p:sp>
        <p:nvSpPr>
          <p:cNvPr id="10" name="テキスト ボックス 2">
            <a:extLst>
              <a:ext uri="{FF2B5EF4-FFF2-40B4-BE49-F238E27FC236}">
                <a16:creationId xmlns:a16="http://schemas.microsoft.com/office/drawing/2014/main" id="{6C3EC949-A753-44F1-BBA3-5E0D3312FF2B}"/>
              </a:ext>
            </a:extLst>
          </p:cNvPr>
          <p:cNvSpPr txBox="1">
            <a:spLocks noChangeArrowheads="1"/>
          </p:cNvSpPr>
          <p:nvPr/>
        </p:nvSpPr>
        <p:spPr bwMode="auto">
          <a:xfrm>
            <a:off x="3955220" y="4461775"/>
            <a:ext cx="456760" cy="209452"/>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err="1">
                <a:effectLst/>
                <a:latin typeface="Arial"/>
                <a:cs typeface="Times New Roman"/>
              </a:rPr>
              <a:t>Detec</a:t>
            </a:r>
            <a:r>
              <a:rPr lang="es-ES" sz="700" b="1" kern="100" dirty="0">
                <a:effectLst/>
                <a:latin typeface="Arial"/>
                <a:cs typeface="Times New Roman"/>
              </a:rPr>
              <a:t>.</a:t>
            </a:r>
            <a:endParaRPr lang="ja-JP" sz="1200" kern="100" dirty="0">
              <a:effectLst/>
              <a:latin typeface="ＭＳ ゴシック"/>
              <a:cs typeface="Times New Roman"/>
            </a:endParaRPr>
          </a:p>
        </p:txBody>
      </p:sp>
      <p:sp>
        <p:nvSpPr>
          <p:cNvPr id="6" name="テキスト ボックス 5">
            <a:extLst>
              <a:ext uri="{FF2B5EF4-FFF2-40B4-BE49-F238E27FC236}">
                <a16:creationId xmlns:a16="http://schemas.microsoft.com/office/drawing/2014/main" id="{65F6F7F9-D68E-F55C-E2B8-DBFBFD880CCF}"/>
              </a:ext>
            </a:extLst>
          </p:cNvPr>
          <p:cNvSpPr txBox="1"/>
          <p:nvPr/>
        </p:nvSpPr>
        <p:spPr>
          <a:xfrm>
            <a:off x="4916308" y="4008120"/>
            <a:ext cx="318631" cy="200055"/>
          </a:xfrm>
          <a:prstGeom prst="rect">
            <a:avLst/>
          </a:prstGeom>
          <a:solidFill>
            <a:schemeClr val="bg1"/>
          </a:solidFill>
          <a:ln>
            <a:noFill/>
          </a:ln>
        </p:spPr>
        <p:txBody>
          <a:bodyPr wrap="square" rtlCol="0">
            <a:spAutoFit/>
          </a:bodyPr>
          <a:lstStyle/>
          <a:p>
            <a:endParaRPr kumimoji="1" lang="ja-JP" altLang="en-US" sz="700" dirty="0"/>
          </a:p>
        </p:txBody>
      </p:sp>
      <p:sp>
        <p:nvSpPr>
          <p:cNvPr id="12" name="テキスト ボックス 2">
            <a:extLst>
              <a:ext uri="{FF2B5EF4-FFF2-40B4-BE49-F238E27FC236}">
                <a16:creationId xmlns:a16="http://schemas.microsoft.com/office/drawing/2014/main" id="{3E3D45BB-583C-4871-B9E1-D718198153BB}"/>
              </a:ext>
            </a:extLst>
          </p:cNvPr>
          <p:cNvSpPr txBox="1">
            <a:spLocks noChangeArrowheads="1"/>
          </p:cNvSpPr>
          <p:nvPr/>
        </p:nvSpPr>
        <p:spPr bwMode="auto">
          <a:xfrm>
            <a:off x="4849193" y="4023750"/>
            <a:ext cx="452860" cy="20359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ES" sz="600" b="1" kern="100" dirty="0">
                <a:effectLst/>
                <a:latin typeface="Arial"/>
                <a:cs typeface="Times New Roman"/>
              </a:rPr>
              <a:t>Alarma</a:t>
            </a:r>
            <a:endParaRPr lang="ja-JP" sz="1200" kern="100" dirty="0">
              <a:effectLst/>
              <a:latin typeface="ＭＳ ゴシック"/>
              <a:cs typeface="Times New Roman"/>
            </a:endParaRPr>
          </a:p>
        </p:txBody>
      </p:sp>
    </p:spTree>
    <p:extLst>
      <p:ext uri="{BB962C8B-B14F-4D97-AF65-F5344CB8AC3E}">
        <p14:creationId xmlns:p14="http://schemas.microsoft.com/office/powerpoint/2010/main" val="1420515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37551"/>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Procedimientos de instalación de estabilizadores y precauciones (1) Procedimientos básicos</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31</a:t>
            </a:fld>
            <a:endParaRPr lang="ja-JP" altLang="en-US">
              <a:solidFill>
                <a:prstClr val="black">
                  <a:tint val="75000"/>
                </a:prstClr>
              </a:solidFill>
            </a:endParaRPr>
          </a:p>
        </p:txBody>
      </p:sp>
      <p:sp>
        <p:nvSpPr>
          <p:cNvPr id="11" name="コンテンツ プレースホルダー 4"/>
          <p:cNvSpPr txBox="1">
            <a:spLocks/>
          </p:cNvSpPr>
          <p:nvPr/>
        </p:nvSpPr>
        <p:spPr>
          <a:xfrm>
            <a:off x="280219" y="1350974"/>
            <a:ext cx="5305241" cy="295979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(1) Ponga el </a:t>
            </a:r>
            <a:r>
              <a:rPr lang="es-ES" altLang="ja-JP" sz="1800" dirty="0">
                <a:latin typeface="Meiryo UI" panose="020B0604030504040204" pitchFamily="50" charset="-128"/>
                <a:ea typeface="Meiryo UI" panose="020B0604030504040204" pitchFamily="50" charset="-128"/>
              </a:rPr>
              <a:t>freno de mano (estacionamiento). </a:t>
            </a:r>
          </a:p>
          <a:p>
            <a:pPr marL="0" indent="0">
              <a:lnSpc>
                <a:spcPct val="110000"/>
              </a:lnSpc>
              <a:spcBef>
                <a:spcPts val="0"/>
              </a:spcBef>
              <a:buNone/>
            </a:pPr>
            <a:r>
              <a:rPr lang="es-ES" altLang="ja-JP" sz="1800" dirty="0">
                <a:latin typeface="Meiryo UI" panose="020B0604030504040204" pitchFamily="50" charset="-128"/>
                <a:ea typeface="Meiryo UI" panose="020B0604030504040204" pitchFamily="50" charset="-128"/>
              </a:rPr>
              <a:t>(2) En un suelo nivelado, coloque tabiques (topes) </a:t>
            </a:r>
          </a:p>
          <a:p>
            <a:pPr marL="0" indent="0">
              <a:lnSpc>
                <a:spcPct val="110000"/>
              </a:lnSpc>
              <a:spcBef>
                <a:spcPts val="0"/>
              </a:spcBef>
              <a:buNone/>
            </a:pPr>
            <a:r>
              <a:rPr lang="es-ES" altLang="ja-JP" sz="1800" dirty="0">
                <a:latin typeface="Meiryo UI" panose="020B0604030504040204" pitchFamily="50" charset="-128"/>
                <a:ea typeface="Meiryo UI" panose="020B0604030504040204" pitchFamily="50" charset="-128"/>
              </a:rPr>
              <a:t>en la parte delantera y trasera de la rueda trasera.</a:t>
            </a:r>
          </a:p>
          <a:p>
            <a:pPr marL="0" indent="0">
              <a:lnSpc>
                <a:spcPct val="110000"/>
              </a:lnSpc>
              <a:spcBef>
                <a:spcPts val="0"/>
              </a:spcBef>
              <a:buNone/>
            </a:pPr>
            <a:r>
              <a:rPr lang="es-ES" altLang="ja-JP" sz="1800" dirty="0">
                <a:latin typeface="Meiryo UI" panose="020B0604030504040204" pitchFamily="50" charset="-128"/>
                <a:ea typeface="Meiryo UI" panose="020B0604030504040204" pitchFamily="50" charset="-128"/>
              </a:rPr>
              <a:t>(3) Extienda los estabilizadores al máximo. </a:t>
            </a:r>
          </a:p>
          <a:p>
            <a:pPr marL="0" indent="0">
              <a:lnSpc>
                <a:spcPct val="110000"/>
              </a:lnSpc>
              <a:spcBef>
                <a:spcPts val="0"/>
              </a:spcBef>
              <a:buNone/>
            </a:pPr>
            <a:r>
              <a:rPr lang="es-ES" altLang="ja-JP" sz="1800" dirty="0">
                <a:latin typeface="Meiryo UI" panose="020B0604030504040204" pitchFamily="50" charset="-128"/>
                <a:ea typeface="Meiryo UI" panose="020B0604030504040204" pitchFamily="50" charset="-128"/>
              </a:rPr>
              <a:t>(En el caso de los estabilizadores tipo H)</a:t>
            </a:r>
          </a:p>
          <a:p>
            <a:pPr marL="0" indent="0">
              <a:lnSpc>
                <a:spcPct val="110000"/>
              </a:lnSpc>
              <a:spcBef>
                <a:spcPts val="0"/>
              </a:spcBef>
              <a:buNone/>
            </a:pPr>
            <a:r>
              <a:rPr lang="es-ES" altLang="ja-JP" sz="1800" dirty="0">
                <a:latin typeface="Meiryo UI" panose="020B0604030504040204" pitchFamily="50" charset="-128"/>
                <a:ea typeface="Meiryo UI" panose="020B0604030504040204" pitchFamily="50" charset="-128"/>
              </a:rPr>
              <a:t>(4) En lugares donde el suelo es malo, coloque tacos (placas) de </a:t>
            </a:r>
            <a:r>
              <a:rPr lang="es-ES" altLang="ja-JP" sz="1800" dirty="0">
                <a:solidFill>
                  <a:prstClr val="black"/>
                </a:solidFill>
                <a:latin typeface="Meiryo UI" panose="020B0604030504040204" pitchFamily="50" charset="-128"/>
                <a:ea typeface="Meiryo UI" panose="020B0604030504040204" pitchFamily="50" charset="-128"/>
              </a:rPr>
              <a:t>apoyo. </a:t>
            </a:r>
          </a:p>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(5) Fije bien el gato, haga flotar los</a:t>
            </a:r>
          </a:p>
          <a:p>
            <a:pPr marL="0" indent="0">
              <a:lnSpc>
                <a:spcPct val="110000"/>
              </a:lnSpc>
              <a:spcBef>
                <a:spcPts val="0"/>
              </a:spcBef>
              <a:buNone/>
            </a:pPr>
            <a:r>
              <a:rPr lang="es-ES" altLang="ja-JP" sz="1800" dirty="0">
                <a:solidFill>
                  <a:prstClr val="black"/>
                </a:solidFill>
                <a:latin typeface="Meiryo UI" panose="020B0604030504040204" pitchFamily="50" charset="-128"/>
                <a:ea typeface="Meiryo UI" panose="020B0604030504040204" pitchFamily="50" charset="-128"/>
              </a:rPr>
              <a:t>neumáticos y nivele el equipo.</a:t>
            </a: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673529" y="1521538"/>
            <a:ext cx="2786429" cy="2241570"/>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22DA428A-F7EA-4ADE-9B43-537CD2F2806C}"/>
              </a:ext>
            </a:extLst>
          </p:cNvPr>
          <p:cNvSpPr txBox="1"/>
          <p:nvPr/>
        </p:nvSpPr>
        <p:spPr>
          <a:xfrm>
            <a:off x="4916309" y="6345005"/>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pág.49/Libro de texto pág.31</a:t>
            </a:r>
            <a:endParaRPr lang="ja-JP" altLang="en-US" sz="1200" dirty="0">
              <a:solidFill>
                <a:prstClr val="black"/>
              </a:solidFill>
            </a:endParaRPr>
          </a:p>
        </p:txBody>
      </p:sp>
      <p:sp>
        <p:nvSpPr>
          <p:cNvPr id="10" name="テキスト ボックス 2">
            <a:extLst>
              <a:ext uri="{FF2B5EF4-FFF2-40B4-BE49-F238E27FC236}">
                <a16:creationId xmlns:a16="http://schemas.microsoft.com/office/drawing/2014/main" id="{BFE38DD8-0E8E-4E86-B665-815708261E3B}"/>
              </a:ext>
            </a:extLst>
          </p:cNvPr>
          <p:cNvSpPr txBox="1">
            <a:spLocks noChangeArrowheads="1"/>
          </p:cNvSpPr>
          <p:nvPr/>
        </p:nvSpPr>
        <p:spPr bwMode="auto">
          <a:xfrm>
            <a:off x="5761355" y="3456278"/>
            <a:ext cx="2488174" cy="276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b="1" kern="100">
                <a:effectLst/>
                <a:latin typeface="Arial"/>
                <a:cs typeface="Times New Roman"/>
              </a:rPr>
              <a:t>Fig.2-41 </a:t>
            </a:r>
            <a:r>
              <a:rPr lang="es-ES" sz="900" b="1" kern="100" err="1">
                <a:effectLst/>
                <a:latin typeface="Arial"/>
                <a:cs typeface="Times New Roman"/>
              </a:rPr>
              <a:t>Despleg</a:t>
            </a:r>
            <a:r>
              <a:rPr lang="es-ES" sz="900" b="1" kern="100">
                <a:effectLst/>
                <a:latin typeface="Arial"/>
                <a:cs typeface="Times New Roman"/>
              </a:rPr>
              <a:t>. estabilizadores al máx.</a:t>
            </a:r>
            <a:endParaRPr lang="ja-JP" sz="1600" kern="100">
              <a:effectLst/>
              <a:latin typeface="ＭＳ ゴシック"/>
              <a:cs typeface="Times New Roman"/>
            </a:endParaRPr>
          </a:p>
        </p:txBody>
      </p:sp>
    </p:spTree>
    <p:extLst>
      <p:ext uri="{BB962C8B-B14F-4D97-AF65-F5344CB8AC3E}">
        <p14:creationId xmlns:p14="http://schemas.microsoft.com/office/powerpoint/2010/main" val="3358322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00663"/>
            <a:ext cx="7886700" cy="612631"/>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Procedimientos de instalación de estabilizadores y precauciones (2), Zona en pendiente parte 1</a:t>
            </a:r>
            <a:r>
              <a:rPr lang="ja-JP" altLang="en-US" sz="2000" b="1">
                <a:latin typeface="Meiryo UI" panose="020B0604030504040204" pitchFamily="50" charset="-128"/>
                <a:ea typeface="Meiryo UI" panose="020B0604030504040204" pitchFamily="50" charset="-128"/>
              </a:rPr>
              <a:t>　</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32</a:t>
            </a:fld>
            <a:endParaRPr lang="ja-JP" altLang="en-US">
              <a:solidFill>
                <a:prstClr val="black">
                  <a:tint val="75000"/>
                </a:prstClr>
              </a:solidFill>
            </a:endParaRPr>
          </a:p>
        </p:txBody>
      </p:sp>
      <p:sp>
        <p:nvSpPr>
          <p:cNvPr id="11" name="コンテンツ プレースホルダー 4"/>
          <p:cNvSpPr txBox="1">
            <a:spLocks/>
          </p:cNvSpPr>
          <p:nvPr/>
        </p:nvSpPr>
        <p:spPr>
          <a:xfrm>
            <a:off x="295685" y="977757"/>
            <a:ext cx="7886700" cy="371223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altLang="ja-JP" sz="1400" dirty="0">
                <a:solidFill>
                  <a:prstClr val="black"/>
                </a:solidFill>
                <a:latin typeface="Meiryo UI" panose="020B0604030504040204" pitchFamily="50" charset="-128"/>
                <a:ea typeface="Meiryo UI" panose="020B0604030504040204" pitchFamily="50" charset="-128"/>
              </a:rPr>
              <a:t>(1) Coloque siempre el VTE con el frente cuesta abajo.</a:t>
            </a:r>
          </a:p>
          <a:p>
            <a:pPr marL="0" indent="0">
              <a:lnSpc>
                <a:spcPct val="100000"/>
              </a:lnSpc>
              <a:spcBef>
                <a:spcPts val="0"/>
              </a:spcBef>
              <a:buFont typeface="Arial" panose="020B0604020202020204" pitchFamily="34" charset="0"/>
              <a:buNone/>
            </a:pPr>
            <a:r>
              <a:rPr lang="es-ES" altLang="ja-JP" sz="1400" dirty="0">
                <a:solidFill>
                  <a:prstClr val="black"/>
                </a:solidFill>
                <a:latin typeface="Meiryo UI" panose="020B0604030504040204" pitchFamily="50" charset="-128"/>
                <a:ea typeface="Meiryo UI" panose="020B0604030504040204" pitchFamily="50" charset="-128"/>
              </a:rPr>
              <a:t>(2) Ponga </a:t>
            </a:r>
            <a:r>
              <a:rPr lang="es-ES" altLang="ja-JP" sz="1400" dirty="0">
                <a:latin typeface="Meiryo UI" panose="020B0604030504040204" pitchFamily="50" charset="-128"/>
                <a:ea typeface="Meiryo UI" panose="020B0604030504040204" pitchFamily="50" charset="-128"/>
              </a:rPr>
              <a:t>el freno de estacionamiento (mano).</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(3) Aplique los tabiques (topes) en la parte inferior de </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todas las ruedas y asegúrese de que hacen contacto</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con los neumáticos.</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(4) Estire los estabilizadores. (En el caso de los </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estabilizadores tipo H).</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(5) Se deben usar placas de apoyo.</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(a) Se deben utilizar placas grandes.</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(b) Se deben usar un máximo de 2 placas en el gato</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 delantero.</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(c) Las placas no deben superar los 20 cm de altura,</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dicha altura debe entre el flotador del equilibrador y</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la plataforma, antes de colocar el gato (crique)</a:t>
            </a: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826369" y="1421152"/>
            <a:ext cx="2798201" cy="2294857"/>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5826369" y="3950677"/>
            <a:ext cx="2798201" cy="2294856"/>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F7F419F1-9B0A-457A-8E55-BCD2F517F60D}"/>
              </a:ext>
            </a:extLst>
          </p:cNvPr>
          <p:cNvSpPr txBox="1"/>
          <p:nvPr/>
        </p:nvSpPr>
        <p:spPr>
          <a:xfrm>
            <a:off x="4916309" y="6345005"/>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pág.49/Libro de texto pág.31-32</a:t>
            </a:r>
            <a:endParaRPr lang="ja-JP" altLang="en-US" sz="1200" dirty="0">
              <a:solidFill>
                <a:prstClr val="black"/>
              </a:solidFill>
            </a:endParaRPr>
          </a:p>
        </p:txBody>
      </p:sp>
      <p:sp>
        <p:nvSpPr>
          <p:cNvPr id="10" name="テキスト ボックス 2">
            <a:extLst>
              <a:ext uri="{FF2B5EF4-FFF2-40B4-BE49-F238E27FC236}">
                <a16:creationId xmlns:a16="http://schemas.microsoft.com/office/drawing/2014/main" id="{0EC1951F-B63B-4421-AB38-20185F4ED5D8}"/>
              </a:ext>
            </a:extLst>
          </p:cNvPr>
          <p:cNvSpPr txBox="1">
            <a:spLocks noChangeArrowheads="1"/>
          </p:cNvSpPr>
          <p:nvPr/>
        </p:nvSpPr>
        <p:spPr bwMode="auto">
          <a:xfrm>
            <a:off x="5902325" y="3405607"/>
            <a:ext cx="2489200" cy="31040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sz="900" b="1" kern="100">
                <a:effectLst/>
                <a:latin typeface="Arial"/>
                <a:cs typeface="Times New Roman"/>
              </a:rPr>
              <a:t>Fig.2-43 Instalación de VTE en pendientes</a:t>
            </a:r>
            <a:endParaRPr lang="ja-JP" sz="1600" kern="100">
              <a:effectLst/>
              <a:latin typeface="ＭＳ ゴシック"/>
              <a:cs typeface="Times New Roman"/>
            </a:endParaRPr>
          </a:p>
        </p:txBody>
      </p:sp>
      <p:sp>
        <p:nvSpPr>
          <p:cNvPr id="13" name="テキスト ボックス 2">
            <a:extLst>
              <a:ext uri="{FF2B5EF4-FFF2-40B4-BE49-F238E27FC236}">
                <a16:creationId xmlns:a16="http://schemas.microsoft.com/office/drawing/2014/main" id="{36625ABF-BE1E-448C-8C81-1D21D4EB0E91}"/>
              </a:ext>
            </a:extLst>
          </p:cNvPr>
          <p:cNvSpPr txBox="1">
            <a:spLocks noChangeArrowheads="1"/>
          </p:cNvSpPr>
          <p:nvPr/>
        </p:nvSpPr>
        <p:spPr bwMode="auto">
          <a:xfrm>
            <a:off x="6673172" y="1503148"/>
            <a:ext cx="1654175" cy="13114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sz="900" b="1" kern="100">
                <a:effectLst/>
                <a:latin typeface="Arial"/>
                <a:cs typeface="Times New Roman"/>
              </a:rPr>
              <a:t>(1) Freno de mano (</a:t>
            </a:r>
            <a:r>
              <a:rPr lang="es-ES" sz="900" b="1" kern="100" err="1">
                <a:effectLst/>
                <a:latin typeface="Arial"/>
                <a:cs typeface="Times New Roman"/>
              </a:rPr>
              <a:t>estac</a:t>
            </a:r>
            <a:r>
              <a:rPr lang="es-ES" sz="900" b="1" kern="100">
                <a:effectLst/>
                <a:latin typeface="Arial"/>
                <a:cs typeface="Times New Roman"/>
              </a:rPr>
              <a:t>.)</a:t>
            </a:r>
            <a:endParaRPr lang="ja-JP" sz="1600" kern="100">
              <a:effectLst/>
              <a:latin typeface="ＭＳ ゴシック"/>
              <a:cs typeface="Times New Roman"/>
            </a:endParaRPr>
          </a:p>
        </p:txBody>
      </p:sp>
      <p:sp>
        <p:nvSpPr>
          <p:cNvPr id="14" name="テキスト ボックス 2">
            <a:extLst>
              <a:ext uri="{FF2B5EF4-FFF2-40B4-BE49-F238E27FC236}">
                <a16:creationId xmlns:a16="http://schemas.microsoft.com/office/drawing/2014/main" id="{227878EB-DD89-43A0-9FB6-91F9A23B53B7}"/>
              </a:ext>
            </a:extLst>
          </p:cNvPr>
          <p:cNvSpPr txBox="1">
            <a:spLocks noChangeArrowheads="1"/>
          </p:cNvSpPr>
          <p:nvPr/>
        </p:nvSpPr>
        <p:spPr bwMode="auto">
          <a:xfrm>
            <a:off x="6872214" y="3165289"/>
            <a:ext cx="1752356" cy="22089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altLang="ja-JP" sz="900" b="1" kern="100">
                <a:latin typeface="Arial"/>
                <a:cs typeface="Times New Roman"/>
              </a:rPr>
              <a:t>(2) Tabiques en cada rueda</a:t>
            </a:r>
            <a:endParaRPr lang="ja-JP" sz="1600" kern="100">
              <a:effectLst/>
              <a:latin typeface="ＭＳ ゴシック"/>
              <a:cs typeface="Times New Roman"/>
            </a:endParaRPr>
          </a:p>
        </p:txBody>
      </p:sp>
      <p:sp>
        <p:nvSpPr>
          <p:cNvPr id="16" name="テキスト ボックス 2">
            <a:extLst>
              <a:ext uri="{FF2B5EF4-FFF2-40B4-BE49-F238E27FC236}">
                <a16:creationId xmlns:a16="http://schemas.microsoft.com/office/drawing/2014/main" id="{111D5796-508F-443D-87B5-2161FA0CA867}"/>
              </a:ext>
            </a:extLst>
          </p:cNvPr>
          <p:cNvSpPr txBox="1">
            <a:spLocks noChangeArrowheads="1"/>
          </p:cNvSpPr>
          <p:nvPr/>
        </p:nvSpPr>
        <p:spPr bwMode="auto">
          <a:xfrm>
            <a:off x="6137766" y="5907162"/>
            <a:ext cx="2018318" cy="21604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900" b="1" kern="100" dirty="0">
                <a:effectLst/>
                <a:latin typeface="Arial"/>
                <a:cs typeface="Times New Roman"/>
              </a:rPr>
              <a:t>Fig.2-43 Como </a:t>
            </a:r>
            <a:r>
              <a:rPr lang="es-ES" sz="900" b="1" kern="100" dirty="0">
                <a:latin typeface="Arial"/>
                <a:cs typeface="Times New Roman"/>
              </a:rPr>
              <a:t>colocar</a:t>
            </a:r>
            <a:r>
              <a:rPr lang="es-ES" sz="900" b="1" kern="100" dirty="0">
                <a:effectLst/>
                <a:latin typeface="Arial"/>
                <a:cs typeface="Times New Roman"/>
              </a:rPr>
              <a:t> las placas</a:t>
            </a:r>
            <a:endParaRPr lang="ja-JP" sz="1600" kern="100" dirty="0">
              <a:effectLst/>
              <a:latin typeface="ＭＳ ゴシック"/>
              <a:cs typeface="Times New Roman"/>
            </a:endParaRPr>
          </a:p>
        </p:txBody>
      </p:sp>
      <p:sp>
        <p:nvSpPr>
          <p:cNvPr id="17" name="テキスト ボックス 2">
            <a:extLst>
              <a:ext uri="{FF2B5EF4-FFF2-40B4-BE49-F238E27FC236}">
                <a16:creationId xmlns:a16="http://schemas.microsoft.com/office/drawing/2014/main" id="{EE047C0B-F439-472F-AD7A-EA16D8C1A484}"/>
              </a:ext>
            </a:extLst>
          </p:cNvPr>
          <p:cNvSpPr txBox="1">
            <a:spLocks noChangeArrowheads="1"/>
          </p:cNvSpPr>
          <p:nvPr/>
        </p:nvSpPr>
        <p:spPr bwMode="auto">
          <a:xfrm>
            <a:off x="6800850" y="5070793"/>
            <a:ext cx="876301" cy="21604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spcAft>
                <a:spcPts val="0"/>
              </a:spcAft>
            </a:pPr>
            <a:r>
              <a:rPr lang="es-ES" sz="700" b="1" kern="100" dirty="0">
                <a:effectLst/>
                <a:latin typeface="Arial"/>
                <a:cs typeface="Times New Roman"/>
              </a:rPr>
              <a:t>Base inestable</a:t>
            </a:r>
            <a:endParaRPr lang="ja-JP" sz="1600" kern="100" dirty="0">
              <a:effectLst/>
              <a:latin typeface="ＭＳ ゴシック"/>
              <a:cs typeface="Times New Roman"/>
            </a:endParaRPr>
          </a:p>
        </p:txBody>
      </p:sp>
      <p:sp>
        <p:nvSpPr>
          <p:cNvPr id="20" name="テキスト ボックス 2">
            <a:extLst>
              <a:ext uri="{FF2B5EF4-FFF2-40B4-BE49-F238E27FC236}">
                <a16:creationId xmlns:a16="http://schemas.microsoft.com/office/drawing/2014/main" id="{383F51A9-CA06-43AF-AC10-BB6001C586CF}"/>
              </a:ext>
            </a:extLst>
          </p:cNvPr>
          <p:cNvSpPr txBox="1">
            <a:spLocks noChangeArrowheads="1"/>
          </p:cNvSpPr>
          <p:nvPr/>
        </p:nvSpPr>
        <p:spPr bwMode="auto">
          <a:xfrm>
            <a:off x="6814941" y="5468253"/>
            <a:ext cx="933451" cy="29466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s-ES" sz="600" b="1" kern="100" dirty="0">
                <a:effectLst/>
                <a:latin typeface="Arial"/>
                <a:cs typeface="Times New Roman"/>
              </a:rPr>
              <a:t>Demasiadas placas,</a:t>
            </a:r>
          </a:p>
          <a:p>
            <a:pPr>
              <a:spcAft>
                <a:spcPts val="0"/>
              </a:spcAft>
            </a:pPr>
            <a:r>
              <a:rPr lang="es-ES" sz="600" b="1" kern="100" dirty="0">
                <a:effectLst/>
                <a:latin typeface="Arial"/>
                <a:cs typeface="Times New Roman"/>
              </a:rPr>
              <a:t>base pequ</a:t>
            </a:r>
            <a:r>
              <a:rPr lang="es-ES" sz="600" b="1" kern="100" dirty="0">
                <a:latin typeface="Arial"/>
                <a:cs typeface="Times New Roman"/>
              </a:rPr>
              <a:t>eña</a:t>
            </a:r>
            <a:endParaRPr lang="ja-JP" sz="1400" kern="100" dirty="0">
              <a:effectLst/>
              <a:latin typeface="ＭＳ ゴシック"/>
              <a:cs typeface="Times New Roman"/>
            </a:endParaRPr>
          </a:p>
        </p:txBody>
      </p:sp>
      <p:sp>
        <p:nvSpPr>
          <p:cNvPr id="21" name="テキスト ボックス 2">
            <a:extLst>
              <a:ext uri="{FF2B5EF4-FFF2-40B4-BE49-F238E27FC236}">
                <a16:creationId xmlns:a16="http://schemas.microsoft.com/office/drawing/2014/main" id="{C28E24D8-BA65-486A-944E-92F3DF6BF579}"/>
              </a:ext>
            </a:extLst>
          </p:cNvPr>
          <p:cNvSpPr txBox="1">
            <a:spLocks noChangeArrowheads="1"/>
          </p:cNvSpPr>
          <p:nvPr/>
        </p:nvSpPr>
        <p:spPr bwMode="auto">
          <a:xfrm>
            <a:off x="7693709" y="4481311"/>
            <a:ext cx="641076" cy="27699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a:effectLst/>
                <a:latin typeface="Arial"/>
                <a:cs typeface="Times New Roman"/>
              </a:rPr>
              <a:t>No más de 20cm</a:t>
            </a:r>
            <a:endParaRPr lang="ja-JP" sz="1200" kern="100">
              <a:effectLst/>
              <a:latin typeface="ＭＳ ゴシック"/>
              <a:cs typeface="Times New Roman"/>
            </a:endParaRPr>
          </a:p>
        </p:txBody>
      </p:sp>
      <p:sp>
        <p:nvSpPr>
          <p:cNvPr id="2" name="テキスト ボックス 1">
            <a:extLst>
              <a:ext uri="{FF2B5EF4-FFF2-40B4-BE49-F238E27FC236}">
                <a16:creationId xmlns:a16="http://schemas.microsoft.com/office/drawing/2014/main" id="{6797FF7E-7525-A923-090B-61280417DFCE}"/>
              </a:ext>
            </a:extLst>
          </p:cNvPr>
          <p:cNvSpPr txBox="1"/>
          <p:nvPr/>
        </p:nvSpPr>
        <p:spPr>
          <a:xfrm>
            <a:off x="6137766" y="2833872"/>
            <a:ext cx="430674" cy="261610"/>
          </a:xfrm>
          <a:prstGeom prst="rect">
            <a:avLst/>
          </a:prstGeom>
          <a:solidFill>
            <a:schemeClr val="bg1"/>
          </a:solidFill>
          <a:ln>
            <a:noFill/>
          </a:ln>
        </p:spPr>
        <p:txBody>
          <a:bodyPr wrap="square" rtlCol="0">
            <a:spAutoFit/>
          </a:bodyPr>
          <a:lstStyle/>
          <a:p>
            <a:endParaRPr kumimoji="1" lang="ja-JP" altLang="en-US" sz="1100" dirty="0"/>
          </a:p>
        </p:txBody>
      </p:sp>
      <p:sp>
        <p:nvSpPr>
          <p:cNvPr id="12" name="テキスト ボックス 2">
            <a:extLst>
              <a:ext uri="{FF2B5EF4-FFF2-40B4-BE49-F238E27FC236}">
                <a16:creationId xmlns:a16="http://schemas.microsoft.com/office/drawing/2014/main" id="{9BB57868-9A5F-45CA-BBDB-CFB87B3D5490}"/>
              </a:ext>
            </a:extLst>
          </p:cNvPr>
          <p:cNvSpPr txBox="1">
            <a:spLocks noChangeArrowheads="1"/>
          </p:cNvSpPr>
          <p:nvPr/>
        </p:nvSpPr>
        <p:spPr bwMode="auto">
          <a:xfrm>
            <a:off x="5743575" y="2897749"/>
            <a:ext cx="929597" cy="180975"/>
          </a:xfrm>
          <a:prstGeom prst="rect">
            <a:avLst/>
          </a:prstGeom>
          <a:noFill/>
          <a:ln w="9525">
            <a:noFill/>
            <a:miter lim="800000"/>
            <a:headEnd/>
            <a:tailEnd/>
          </a:ln>
        </p:spPr>
        <p:txBody>
          <a:bodyPr rot="0" vert="horz" wrap="square" lIns="91440" tIns="45720" rIns="91440" bIns="45720" anchor="t" anchorCtr="0">
            <a:noAutofit/>
          </a:bodyPr>
          <a:lstStyle/>
          <a:p>
            <a:pPr algn="r">
              <a:spcAft>
                <a:spcPts val="0"/>
              </a:spcAft>
            </a:pPr>
            <a:r>
              <a:rPr lang="es-ES" altLang="ja-JP" sz="800" b="1" kern="100" dirty="0">
                <a:latin typeface="Arial" panose="020B0604020202020204" pitchFamily="34" charset="0"/>
                <a:cs typeface="Arial" panose="020B0604020202020204" pitchFamily="34" charset="0"/>
              </a:rPr>
              <a:t>Ángulo máx. 7º</a:t>
            </a:r>
            <a:endParaRPr lang="ja-JP" sz="800" b="1" kern="1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258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07533"/>
          </a:xfrm>
          <a:ln>
            <a:solidFill>
              <a:schemeClr val="tx1"/>
            </a:solidFill>
          </a:ln>
        </p:spPr>
        <p:txBody>
          <a:bodyPr>
            <a:noAutofit/>
          </a:bodyPr>
          <a:lstStyle/>
          <a:p>
            <a:r>
              <a:rPr kumimoji="1" lang="es-ES" altLang="ja-JP" sz="2000" b="1">
                <a:latin typeface="Meiryo UI" panose="020B0604030504040204" pitchFamily="50" charset="-128"/>
                <a:ea typeface="Meiryo UI" panose="020B0604030504040204" pitchFamily="50" charset="-128"/>
              </a:rPr>
              <a:t>Procedimientos de instalación de estabilizadores y precauciones (2), Zona en pendiente parte 2</a:t>
            </a:r>
            <a:r>
              <a:rPr kumimoji="1" lang="ja-JP" altLang="es-ES" sz="2000" b="1">
                <a:latin typeface="Meiryo UI" panose="020B0604030504040204" pitchFamily="50" charset="-128"/>
                <a:ea typeface="Meiryo UI" panose="020B0604030504040204" pitchFamily="50" charset="-128"/>
              </a:rPr>
              <a:t>　</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33</a:t>
            </a:fld>
            <a:endParaRPr lang="ja-JP" altLang="en-US">
              <a:solidFill>
                <a:prstClr val="black">
                  <a:tint val="75000"/>
                </a:prstClr>
              </a:solidFill>
            </a:endParaRPr>
          </a:p>
        </p:txBody>
      </p:sp>
      <p:sp>
        <p:nvSpPr>
          <p:cNvPr id="11" name="コンテンツ プレースホルダー 4"/>
          <p:cNvSpPr txBox="1">
            <a:spLocks/>
          </p:cNvSpPr>
          <p:nvPr/>
        </p:nvSpPr>
        <p:spPr>
          <a:xfrm>
            <a:off x="628650" y="1072130"/>
            <a:ext cx="5625396" cy="435240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(6) Los estabilizadores se deben extender de la siguiente manera.</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(a) Empiece siempre por el gato delantero, seguido del trasero.</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(b) Los gatos deben extenderse simultáneamente en</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ambos lados.</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(c) El ajuste fino debe realizarse con cada operación</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de gato.</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(7) Haga flotar todos los neumáticos y nivele el</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vehículo.</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(8) Si no se puede nivelar el vehículo, se deben cumplir</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estrictamente los siguientes puntos</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(a) Trabaje </a:t>
            </a:r>
            <a:r>
              <a:rPr lang="es-ES" altLang="ja-JP" sz="1400" dirty="0">
                <a:latin typeface="Meiryo UI" panose="020B0604030504040204" pitchFamily="50" charset="-128"/>
                <a:ea typeface="Meiryo UI" panose="020B0604030504040204" pitchFamily="50" charset="-128"/>
              </a:rPr>
              <a:t>siempre con el brazo (pluma) orientado hacia arriba.</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(b) El vehículo debe estar horizontal en ambas</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direcciones.</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(c) Cuando la operación de giro sea cuesta abajo,</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el VTE deberá desplazarse.</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(d) Los brazos (pluma) telescópicos se deben utilizar cuesta</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Arriba y dentro de un ángulo izquierda/derecha </a:t>
            </a:r>
            <a:r>
              <a:rPr lang="es-ES" altLang="ja-JP" sz="1400" dirty="0">
                <a:solidFill>
                  <a:prstClr val="black"/>
                </a:solidFill>
                <a:latin typeface="Meiryo UI" panose="020B0604030504040204" pitchFamily="50" charset="-128"/>
                <a:ea typeface="Meiryo UI" panose="020B0604030504040204" pitchFamily="50" charset="-128"/>
              </a:rPr>
              <a:t>de 45°.</a:t>
            </a: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350000" y="3429000"/>
            <a:ext cx="2517954" cy="1697966"/>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350000" y="1692686"/>
            <a:ext cx="2517954" cy="1636841"/>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956E9CF8-EEAA-43D1-8B12-9855C5705457}"/>
              </a:ext>
            </a:extLst>
          </p:cNvPr>
          <p:cNvSpPr txBox="1"/>
          <p:nvPr/>
        </p:nvSpPr>
        <p:spPr>
          <a:xfrm>
            <a:off x="4916309" y="6345005"/>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pág.49/Libro de texto pág.30-31</a:t>
            </a:r>
            <a:endParaRPr lang="ja-JP" altLang="en-US" sz="1200" dirty="0">
              <a:solidFill>
                <a:prstClr val="black"/>
              </a:solidFill>
            </a:endParaRPr>
          </a:p>
        </p:txBody>
      </p:sp>
      <p:sp>
        <p:nvSpPr>
          <p:cNvPr id="12" name="テキスト ボックス 2">
            <a:extLst>
              <a:ext uri="{FF2B5EF4-FFF2-40B4-BE49-F238E27FC236}">
                <a16:creationId xmlns:a16="http://schemas.microsoft.com/office/drawing/2014/main" id="{835073B8-230C-4EA7-B264-46BF4BBC9B1B}"/>
              </a:ext>
            </a:extLst>
          </p:cNvPr>
          <p:cNvSpPr txBox="1">
            <a:spLocks noChangeArrowheads="1"/>
          </p:cNvSpPr>
          <p:nvPr/>
        </p:nvSpPr>
        <p:spPr bwMode="auto">
          <a:xfrm>
            <a:off x="6539075" y="3056827"/>
            <a:ext cx="2152578" cy="24877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b="1" kern="100" dirty="0">
                <a:effectLst/>
                <a:latin typeface="Arial"/>
                <a:cs typeface="Times New Roman"/>
              </a:rPr>
              <a:t>Fig.2-45 El brazo (pluma) siempre cuesta arriba</a:t>
            </a:r>
            <a:endParaRPr lang="ja-JP" sz="1400" kern="100" dirty="0">
              <a:effectLst/>
              <a:latin typeface="ＭＳ ゴシック"/>
              <a:cs typeface="Times New Roman"/>
            </a:endParaRPr>
          </a:p>
        </p:txBody>
      </p:sp>
      <p:sp>
        <p:nvSpPr>
          <p:cNvPr id="13" name="テキスト ボックス 2">
            <a:extLst>
              <a:ext uri="{FF2B5EF4-FFF2-40B4-BE49-F238E27FC236}">
                <a16:creationId xmlns:a16="http://schemas.microsoft.com/office/drawing/2014/main" id="{792C6734-ED1B-41A9-A17C-3607AEEAE84C}"/>
              </a:ext>
            </a:extLst>
          </p:cNvPr>
          <p:cNvSpPr txBox="1">
            <a:spLocks noChangeArrowheads="1"/>
          </p:cNvSpPr>
          <p:nvPr/>
        </p:nvSpPr>
        <p:spPr bwMode="auto">
          <a:xfrm>
            <a:off x="6539074" y="4839782"/>
            <a:ext cx="2080260" cy="22701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b="1" kern="100">
                <a:effectLst/>
                <a:latin typeface="Arial"/>
                <a:cs typeface="Times New Roman"/>
              </a:rPr>
              <a:t>Fig.2-44 Levantar 1º gato delantero</a:t>
            </a:r>
            <a:endParaRPr lang="ja-JP" sz="800" kern="100">
              <a:effectLst/>
              <a:latin typeface="ＭＳ ゴシック"/>
              <a:cs typeface="Times New Roman"/>
            </a:endParaRPr>
          </a:p>
        </p:txBody>
      </p:sp>
      <p:sp>
        <p:nvSpPr>
          <p:cNvPr id="2" name="テキスト ボックス 1">
            <a:extLst>
              <a:ext uri="{FF2B5EF4-FFF2-40B4-BE49-F238E27FC236}">
                <a16:creationId xmlns:a16="http://schemas.microsoft.com/office/drawing/2014/main" id="{0451BDF6-7BAE-E9CD-1FC0-2A3A0C73BA06}"/>
              </a:ext>
            </a:extLst>
          </p:cNvPr>
          <p:cNvSpPr txBox="1"/>
          <p:nvPr/>
        </p:nvSpPr>
        <p:spPr>
          <a:xfrm>
            <a:off x="7833360" y="2099040"/>
            <a:ext cx="681990" cy="215444"/>
          </a:xfrm>
          <a:prstGeom prst="rect">
            <a:avLst/>
          </a:prstGeom>
          <a:solidFill>
            <a:schemeClr val="bg1"/>
          </a:solidFill>
        </p:spPr>
        <p:txBody>
          <a:bodyPr wrap="square" rtlCol="0">
            <a:spAutoFit/>
          </a:bodyPr>
          <a:lstStyle/>
          <a:p>
            <a:endParaRPr kumimoji="1" lang="ja-JP" altLang="en-US" sz="800" dirty="0"/>
          </a:p>
        </p:txBody>
      </p:sp>
      <p:sp>
        <p:nvSpPr>
          <p:cNvPr id="10" name="テキスト ボックス 2">
            <a:extLst>
              <a:ext uri="{FF2B5EF4-FFF2-40B4-BE49-F238E27FC236}">
                <a16:creationId xmlns:a16="http://schemas.microsoft.com/office/drawing/2014/main" id="{71AE1BF2-1C32-45DB-BE00-91A9B88D2220}"/>
              </a:ext>
            </a:extLst>
          </p:cNvPr>
          <p:cNvSpPr txBox="1">
            <a:spLocks noChangeArrowheads="1"/>
          </p:cNvSpPr>
          <p:nvPr/>
        </p:nvSpPr>
        <p:spPr bwMode="auto">
          <a:xfrm>
            <a:off x="7737405" y="2109812"/>
            <a:ext cx="873899" cy="204671"/>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s-ES" sz="600" kern="100" dirty="0">
                <a:effectLst/>
                <a:latin typeface="Arial"/>
                <a:cs typeface="Times New Roman"/>
              </a:rPr>
              <a:t>¡Está algo inclinado!</a:t>
            </a:r>
            <a:endParaRPr lang="ja-JP" sz="1200" kern="100" dirty="0">
              <a:effectLst/>
              <a:latin typeface="ＭＳ ゴシック"/>
              <a:cs typeface="Times New Roman"/>
            </a:endParaRPr>
          </a:p>
        </p:txBody>
      </p:sp>
    </p:spTree>
    <p:extLst>
      <p:ext uri="{BB962C8B-B14F-4D97-AF65-F5344CB8AC3E}">
        <p14:creationId xmlns:p14="http://schemas.microsoft.com/office/powerpoint/2010/main" val="1226608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89358"/>
          </a:xfrm>
          <a:ln>
            <a:solidFill>
              <a:schemeClr val="tx1"/>
            </a:solidFill>
          </a:ln>
        </p:spPr>
        <p:txBody>
          <a:bodyPr>
            <a:noAutofit/>
          </a:bodyPr>
          <a:lstStyle/>
          <a:p>
            <a:r>
              <a:rPr kumimoji="1" lang="es-ES" altLang="ja-JP" sz="2000" b="1">
                <a:latin typeface="Meiryo UI" panose="020B0604030504040204" pitchFamily="50" charset="-128"/>
                <a:ea typeface="Meiryo UI" panose="020B0604030504040204" pitchFamily="50" charset="-128"/>
              </a:rPr>
              <a:t>Procedimientos de instalación de estabilizadores y precauciones (2), Zona en pendiente parte 3</a:t>
            </a:r>
            <a:r>
              <a:rPr kumimoji="1" lang="ja-JP" altLang="es-ES" sz="2000" b="1">
                <a:latin typeface="Meiryo UI" panose="020B0604030504040204" pitchFamily="50" charset="-128"/>
                <a:ea typeface="Meiryo UI" panose="020B0604030504040204" pitchFamily="50" charset="-128"/>
              </a:rPr>
              <a:t>　</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34</a:t>
            </a:fld>
            <a:endParaRPr lang="ja-JP" altLang="en-US">
              <a:solidFill>
                <a:prstClr val="black">
                  <a:tint val="75000"/>
                </a:prstClr>
              </a:solidFill>
            </a:endParaRPr>
          </a:p>
        </p:txBody>
      </p:sp>
      <p:sp>
        <p:nvSpPr>
          <p:cNvPr id="11" name="コンテンツ プレースホルダー 4"/>
          <p:cNvSpPr txBox="1">
            <a:spLocks/>
          </p:cNvSpPr>
          <p:nvPr/>
        </p:nvSpPr>
        <p:spPr>
          <a:xfrm>
            <a:off x="379212" y="1271839"/>
            <a:ext cx="5130046" cy="215716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(9) Una vez finalizado el trabajo, guarde los estabilizadores en el siguiente orden.</a:t>
            </a:r>
            <a:endParaRPr lang="es-ES" altLang="ja-JP" sz="1600"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600" dirty="0">
                <a:latin typeface="Meiryo UI" panose="020B0604030504040204" pitchFamily="50" charset="-128"/>
                <a:ea typeface="Meiryo UI" panose="020B0604030504040204" pitchFamily="50" charset="-128"/>
              </a:rPr>
              <a:t>(a) Vuelva a colocar el brazo (pluma) en posición de desplazamiento.</a:t>
            </a:r>
          </a:p>
          <a:p>
            <a:pPr marL="0" indent="0">
              <a:lnSpc>
                <a:spcPct val="100000"/>
              </a:lnSpc>
              <a:spcBef>
                <a:spcPts val="0"/>
              </a:spcBef>
              <a:buFont typeface="Arial" panose="020B0604020202020204" pitchFamily="34" charset="0"/>
              <a:buNone/>
            </a:pPr>
            <a:r>
              <a:rPr lang="es-ES" altLang="ja-JP" sz="1600" dirty="0">
                <a:latin typeface="Meiryo UI" panose="020B0604030504040204" pitchFamily="50" charset="-128"/>
                <a:ea typeface="Meiryo UI" panose="020B0604030504040204" pitchFamily="50" charset="-128"/>
              </a:rPr>
              <a:t>(b) Confirme la posición de los tabiques (topes).</a:t>
            </a:r>
          </a:p>
          <a:p>
            <a:pPr marL="0" indent="0">
              <a:lnSpc>
                <a:spcPct val="100000"/>
              </a:lnSpc>
              <a:spcBef>
                <a:spcPts val="0"/>
              </a:spcBef>
              <a:buFont typeface="Arial" panose="020B0604020202020204" pitchFamily="34" charset="0"/>
              <a:buNone/>
            </a:pPr>
            <a:r>
              <a:rPr lang="es-ES" altLang="ja-JP" sz="1600" dirty="0">
                <a:latin typeface="Meiryo UI" panose="020B0604030504040204" pitchFamily="50" charset="-128"/>
                <a:ea typeface="Meiryo UI" panose="020B0604030504040204" pitchFamily="50" charset="-128"/>
              </a:rPr>
              <a:t>(c) Desactive siempre primero el gato trasero.</a:t>
            </a:r>
          </a:p>
          <a:p>
            <a:pPr marL="0" indent="0">
              <a:lnSpc>
                <a:spcPct val="100000"/>
              </a:lnSpc>
              <a:spcBef>
                <a:spcPts val="0"/>
              </a:spcBef>
              <a:buFont typeface="Arial" panose="020B0604020202020204" pitchFamily="34" charset="0"/>
              <a:buNone/>
            </a:pPr>
            <a:r>
              <a:rPr lang="es-ES" altLang="ja-JP" sz="1600" dirty="0">
                <a:latin typeface="Meiryo UI" panose="020B0604030504040204" pitchFamily="50" charset="-128"/>
                <a:ea typeface="Meiryo UI" panose="020B0604030504040204" pitchFamily="50" charset="-128"/>
              </a:rPr>
              <a:t>(d) Opere los gatos simultáneamente en ambos lados.</a:t>
            </a:r>
          </a:p>
          <a:p>
            <a:pPr marL="0" indent="0">
              <a:lnSpc>
                <a:spcPct val="100000"/>
              </a:lnSpc>
              <a:spcBef>
                <a:spcPts val="0"/>
              </a:spcBef>
              <a:buFont typeface="Arial" panose="020B0604020202020204" pitchFamily="34" charset="0"/>
              <a:buNone/>
            </a:pPr>
            <a:r>
              <a:rPr lang="es-ES" altLang="ja-JP" sz="1600" dirty="0">
                <a:latin typeface="Meiryo UI" panose="020B0604030504040204" pitchFamily="50" charset="-128"/>
                <a:ea typeface="Meiryo UI" panose="020B0604030504040204" pitchFamily="50" charset="-128"/>
              </a:rPr>
              <a:t>(e) Retire los tabiques (topes).</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509259" y="1141665"/>
            <a:ext cx="2537376" cy="1611813"/>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45605E07-136E-4DC1-ABFF-7AED664BC4D8}"/>
              </a:ext>
            </a:extLst>
          </p:cNvPr>
          <p:cNvSpPr txBox="1"/>
          <p:nvPr/>
        </p:nvSpPr>
        <p:spPr>
          <a:xfrm>
            <a:off x="4916309" y="6345005"/>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pág.51/Libro de texto pág.33</a:t>
            </a:r>
            <a:endParaRPr lang="ja-JP" altLang="en-US" sz="1200" dirty="0">
              <a:solidFill>
                <a:prstClr val="black"/>
              </a:solidFill>
            </a:endParaRPr>
          </a:p>
        </p:txBody>
      </p:sp>
      <p:sp>
        <p:nvSpPr>
          <p:cNvPr id="9" name="テキスト ボックス 2">
            <a:extLst>
              <a:ext uri="{FF2B5EF4-FFF2-40B4-BE49-F238E27FC236}">
                <a16:creationId xmlns:a16="http://schemas.microsoft.com/office/drawing/2014/main" id="{07FFDA17-7A4A-483B-A481-DE64B8299B13}"/>
              </a:ext>
            </a:extLst>
          </p:cNvPr>
          <p:cNvSpPr txBox="1">
            <a:spLocks noChangeArrowheads="1"/>
          </p:cNvSpPr>
          <p:nvPr/>
        </p:nvSpPr>
        <p:spPr bwMode="auto">
          <a:xfrm>
            <a:off x="5618437" y="2467621"/>
            <a:ext cx="2319019" cy="27699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a:effectLst/>
                <a:latin typeface="Arial"/>
                <a:cs typeface="Times New Roman"/>
              </a:rPr>
              <a:t>Fig.2-46 Guardar primero los gatos traseros</a:t>
            </a:r>
            <a:endParaRPr lang="ja-JP" sz="1200" kern="100" dirty="0">
              <a:effectLst/>
              <a:latin typeface="ＭＳ ゴシック"/>
              <a:cs typeface="Times New Roman"/>
            </a:endParaRPr>
          </a:p>
        </p:txBody>
      </p:sp>
    </p:spTree>
    <p:extLst>
      <p:ext uri="{BB962C8B-B14F-4D97-AF65-F5344CB8AC3E}">
        <p14:creationId xmlns:p14="http://schemas.microsoft.com/office/powerpoint/2010/main" val="137375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97948" y="235996"/>
            <a:ext cx="7886700" cy="506837"/>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Procedimientos operativos básicos y precauciones para el brazo (pluma) telescópico</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35</a:t>
            </a:fld>
            <a:endParaRPr lang="ja-JP" altLang="en-US">
              <a:solidFill>
                <a:prstClr val="black">
                  <a:tint val="75000"/>
                </a:prstClr>
              </a:solidFill>
            </a:endParaRPr>
          </a:p>
        </p:txBody>
      </p:sp>
      <p:sp>
        <p:nvSpPr>
          <p:cNvPr id="11" name="コンテンツ プレースホルダー 4"/>
          <p:cNvSpPr txBox="1">
            <a:spLocks/>
          </p:cNvSpPr>
          <p:nvPr/>
        </p:nvSpPr>
        <p:spPr>
          <a:xfrm>
            <a:off x="497948" y="828298"/>
            <a:ext cx="6051399" cy="396056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endParaRPr lang="ja-JP" altLang="en-US" sz="160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613400" y="3517153"/>
            <a:ext cx="2901949" cy="1863398"/>
          </a:xfrm>
          <a:prstGeom prst="rect">
            <a:avLst/>
          </a:prstGeom>
          <a:noFill/>
          <a:ln>
            <a:solidFill>
              <a:schemeClr val="tx1"/>
            </a:solidFill>
          </a:ln>
        </p:spPr>
      </p:pic>
      <p:sp>
        <p:nvSpPr>
          <p:cNvPr id="8" name="コンテンツ プレースホルダー 4"/>
          <p:cNvSpPr txBox="1">
            <a:spLocks/>
          </p:cNvSpPr>
          <p:nvPr/>
        </p:nvSpPr>
        <p:spPr>
          <a:xfrm>
            <a:off x="372713" y="4693846"/>
            <a:ext cx="5215192" cy="87308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(Precaución) </a:t>
            </a:r>
          </a:p>
          <a:p>
            <a:pPr marL="0" indent="0">
              <a:lnSpc>
                <a:spcPct val="100000"/>
              </a:lnSpc>
              <a:spcBef>
                <a:spcPts val="0"/>
              </a:spcBef>
              <a:buNone/>
            </a:pP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Al realizar operaciones de giro o de ascenso y descenso, tenga en cuenta que, dependiendo de la diferencia de </a:t>
            </a:r>
            <a:r>
              <a:rPr lang="es-ES" altLang="ja-JP" sz="1400" dirty="0">
                <a:latin typeface="Arial" panose="020B0604020202020204" pitchFamily="34" charset="0"/>
                <a:ea typeface="Meiryo UI" panose="020B0604030504040204" pitchFamily="50" charset="-128"/>
                <a:cs typeface="Arial" panose="020B0604020202020204" pitchFamily="34" charset="0"/>
              </a:rPr>
              <a:t>largo del brazo (pluma), varía </a:t>
            </a: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la velocidad de desplazamiento de la plataforma de trabajo.</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5964362" y="828298"/>
            <a:ext cx="2550987" cy="2512550"/>
          </a:xfrm>
          <a:prstGeom prst="rect">
            <a:avLst/>
          </a:prstGeom>
          <a:ln>
            <a:solidFill>
              <a:schemeClr val="tx1"/>
            </a:solidFill>
          </a:ln>
        </p:spPr>
      </p:pic>
      <p:sp>
        <p:nvSpPr>
          <p:cNvPr id="9" name="テキスト ボックス 8">
            <a:extLst>
              <a:ext uri="{FF2B5EF4-FFF2-40B4-BE49-F238E27FC236}">
                <a16:creationId xmlns:a16="http://schemas.microsoft.com/office/drawing/2014/main" id="{E96A74E1-3C32-48D3-8E91-CD2EF1A4862E}"/>
              </a:ext>
            </a:extLst>
          </p:cNvPr>
          <p:cNvSpPr txBox="1"/>
          <p:nvPr/>
        </p:nvSpPr>
        <p:spPr>
          <a:xfrm>
            <a:off x="4916309" y="6345005"/>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pág.53/Libro de texto pág.34</a:t>
            </a:r>
            <a:endParaRPr lang="ja-JP" altLang="en-US" sz="1200" dirty="0">
              <a:solidFill>
                <a:prstClr val="black"/>
              </a:solidFill>
            </a:endParaRPr>
          </a:p>
        </p:txBody>
      </p:sp>
      <p:sp>
        <p:nvSpPr>
          <p:cNvPr id="12" name="テキスト ボックス 11">
            <a:extLst>
              <a:ext uri="{FF2B5EF4-FFF2-40B4-BE49-F238E27FC236}">
                <a16:creationId xmlns:a16="http://schemas.microsoft.com/office/drawing/2014/main" id="{74E070B2-1C42-4E69-918A-C16C68380297}"/>
              </a:ext>
            </a:extLst>
          </p:cNvPr>
          <p:cNvSpPr txBox="1"/>
          <p:nvPr/>
        </p:nvSpPr>
        <p:spPr>
          <a:xfrm>
            <a:off x="390601" y="753921"/>
            <a:ext cx="6593060" cy="3970318"/>
          </a:xfrm>
          <a:prstGeom prst="rect">
            <a:avLst/>
          </a:prstGeom>
          <a:noFill/>
        </p:spPr>
        <p:txBody>
          <a:bodyPr wrap="square">
            <a:spAutoFit/>
          </a:bodyPr>
          <a:lstStyle/>
          <a:p>
            <a:r>
              <a:rPr lang="es-ES" sz="1400" dirty="0">
                <a:latin typeface="Arial" panose="020B0604020202020204" pitchFamily="34" charset="0"/>
                <a:cs typeface="Arial" panose="020B0604020202020204" pitchFamily="34" charset="0"/>
              </a:rPr>
              <a:t>Procedimientos operativos básicos</a:t>
            </a:r>
          </a:p>
          <a:p>
            <a:pPr marL="342900" indent="-342900">
              <a:buAutoNum type="arabicParenBoth"/>
            </a:pPr>
            <a:r>
              <a:rPr lang="es-ES" sz="1400" dirty="0">
                <a:latin typeface="Arial" panose="020B0604020202020204" pitchFamily="34" charset="0"/>
                <a:cs typeface="Arial" panose="020B0604020202020204" pitchFamily="34" charset="0"/>
              </a:rPr>
              <a:t>Con el brazo (pluma) en posición replegada, alejar el brazo </a:t>
            </a:r>
          </a:p>
          <a:p>
            <a:r>
              <a:rPr lang="es-ES" sz="1400" dirty="0">
                <a:latin typeface="Arial" panose="020B0604020202020204" pitchFamily="34" charset="0"/>
                <a:cs typeface="Arial" panose="020B0604020202020204" pitchFamily="34" charset="0"/>
              </a:rPr>
              <a:t>(pluma) de la</a:t>
            </a:r>
          </a:p>
          <a:p>
            <a:r>
              <a:rPr lang="es-ES" sz="1400" dirty="0">
                <a:latin typeface="Arial" panose="020B0604020202020204" pitchFamily="34" charset="0"/>
                <a:cs typeface="Arial" panose="020B0604020202020204" pitchFamily="34" charset="0"/>
              </a:rPr>
              <a:t> plataforma receptora mediante un dispositivo de elevación.</a:t>
            </a:r>
          </a:p>
          <a:p>
            <a:r>
              <a:rPr lang="es-ES" sz="1400" dirty="0">
                <a:latin typeface="Arial" panose="020B0604020202020204" pitchFamily="34" charset="0"/>
                <a:cs typeface="Arial" panose="020B0604020202020204" pitchFamily="34" charset="0"/>
              </a:rPr>
              <a:t>(2) Mediante un giro, acercarse hasta cierto punto a la</a:t>
            </a:r>
          </a:p>
          <a:p>
            <a:r>
              <a:rPr lang="es-ES" sz="1400" dirty="0">
                <a:latin typeface="Arial" panose="020B0604020202020204" pitchFamily="34" charset="0"/>
                <a:cs typeface="Arial" panose="020B0604020202020204" pitchFamily="34" charset="0"/>
              </a:rPr>
              <a:t>posición determinada.</a:t>
            </a:r>
          </a:p>
          <a:p>
            <a:r>
              <a:rPr lang="es-ES" sz="1400" dirty="0">
                <a:latin typeface="Arial" panose="020B0604020202020204" pitchFamily="34" charset="0"/>
                <a:cs typeface="Arial" panose="020B0604020202020204" pitchFamily="34" charset="0"/>
              </a:rPr>
              <a:t>(3) Mediante operación de </a:t>
            </a:r>
            <a:r>
              <a:rPr lang="es-ES" sz="1400" dirty="0" err="1">
                <a:latin typeface="Arial" panose="020B0604020202020204" pitchFamily="34" charset="0"/>
                <a:cs typeface="Arial" panose="020B0604020202020204" pitchFamily="34" charset="0"/>
              </a:rPr>
              <a:t>asc</a:t>
            </a:r>
            <a:r>
              <a:rPr lang="es-ES" sz="1400" dirty="0">
                <a:latin typeface="Arial" panose="020B0604020202020204" pitchFamily="34" charset="0"/>
                <a:cs typeface="Arial" panose="020B0604020202020204" pitchFamily="34" charset="0"/>
              </a:rPr>
              <a:t>./desc., hasta cierto punto</a:t>
            </a:r>
          </a:p>
          <a:p>
            <a:r>
              <a:rPr lang="es-ES" sz="1400" dirty="0">
                <a:latin typeface="Arial" panose="020B0604020202020204" pitchFamily="34" charset="0"/>
                <a:cs typeface="Arial" panose="020B0604020202020204" pitchFamily="34" charset="0"/>
              </a:rPr>
              <a:t>acercarse a la posición.</a:t>
            </a:r>
          </a:p>
          <a:p>
            <a:r>
              <a:rPr lang="es-ES" sz="1400" dirty="0">
                <a:latin typeface="Arial" panose="020B0604020202020204" pitchFamily="34" charset="0"/>
                <a:cs typeface="Arial" panose="020B0604020202020204" pitchFamily="34" charset="0"/>
              </a:rPr>
              <a:t>(4) Mediante una operación telescópica (extensión),</a:t>
            </a:r>
          </a:p>
          <a:p>
            <a:r>
              <a:rPr lang="es-ES" sz="1400" dirty="0">
                <a:latin typeface="Arial" panose="020B0604020202020204" pitchFamily="34" charset="0"/>
                <a:cs typeface="Arial" panose="020B0604020202020204" pitchFamily="34" charset="0"/>
              </a:rPr>
              <a:t>acercarse aproximadamente 1m a la posición de trabajo.</a:t>
            </a:r>
          </a:p>
          <a:p>
            <a:r>
              <a:rPr lang="es-ES" sz="1400" dirty="0">
                <a:latin typeface="Arial" panose="020B0604020202020204" pitchFamily="34" charset="0"/>
                <a:cs typeface="Arial" panose="020B0604020202020204" pitchFamily="34" charset="0"/>
              </a:rPr>
              <a:t>(5) Mediante operaciones de ascenso/descenso y giros,</a:t>
            </a:r>
          </a:p>
          <a:p>
            <a:r>
              <a:rPr lang="es-ES" sz="1400" dirty="0">
                <a:latin typeface="Arial" panose="020B0604020202020204" pitchFamily="34" charset="0"/>
                <a:cs typeface="Arial" panose="020B0604020202020204" pitchFamily="34" charset="0"/>
              </a:rPr>
              <a:t>Realice ajustes finos de izquierda a derecha/arriba y abajo.</a:t>
            </a:r>
          </a:p>
          <a:p>
            <a:r>
              <a:rPr lang="es-ES" sz="1400" dirty="0">
                <a:latin typeface="Arial" panose="020B0604020202020204" pitchFamily="34" charset="0"/>
                <a:cs typeface="Arial" panose="020B0604020202020204" pitchFamily="34" charset="0"/>
              </a:rPr>
              <a:t>(6) Acercase a la posición de trabajo ideal mediante</a:t>
            </a:r>
          </a:p>
          <a:p>
            <a:r>
              <a:rPr lang="es-ES" sz="1400" dirty="0">
                <a:latin typeface="Arial" panose="020B0604020202020204" pitchFamily="34" charset="0"/>
                <a:cs typeface="Arial" panose="020B0604020202020204" pitchFamily="34" charset="0"/>
              </a:rPr>
              <a:t>maniobras de estiramiento.</a:t>
            </a:r>
          </a:p>
          <a:p>
            <a:r>
              <a:rPr lang="es-ES" sz="1400" dirty="0">
                <a:latin typeface="Arial" panose="020B0604020202020204" pitchFamily="34" charset="0"/>
                <a:cs typeface="Arial" panose="020B0604020202020204" pitchFamily="34" charset="0"/>
              </a:rPr>
              <a:t>(7) Según el estado del lugar de trabajo, realice ajustes</a:t>
            </a:r>
          </a:p>
          <a:p>
            <a:r>
              <a:rPr lang="es-ES" sz="1400" dirty="0">
                <a:latin typeface="Arial" panose="020B0604020202020204" pitchFamily="34" charset="0"/>
                <a:cs typeface="Arial" panose="020B0604020202020204" pitchFamily="34" charset="0"/>
              </a:rPr>
              <a:t>mediante giros de cabezal.</a:t>
            </a:r>
          </a:p>
          <a:p>
            <a:r>
              <a:rPr lang="es-ES" sz="1400" dirty="0">
                <a:latin typeface="Arial" panose="020B0604020202020204" pitchFamily="34" charset="0"/>
                <a:cs typeface="Arial" panose="020B0604020202020204" pitchFamily="34" charset="0"/>
              </a:rPr>
              <a:t>(8) Al abandonar la posición de trabajo, realice primero la</a:t>
            </a:r>
          </a:p>
          <a:p>
            <a:r>
              <a:rPr lang="es-ES" sz="1400" dirty="0">
                <a:latin typeface="Arial" panose="020B0604020202020204" pitchFamily="34" charset="0"/>
                <a:cs typeface="Arial" panose="020B0604020202020204" pitchFamily="34" charset="0"/>
              </a:rPr>
              <a:t>operación de encogimiento y aléjese.</a:t>
            </a:r>
          </a:p>
        </p:txBody>
      </p:sp>
      <p:sp>
        <p:nvSpPr>
          <p:cNvPr id="13" name="テキスト ボックス 2">
            <a:extLst>
              <a:ext uri="{FF2B5EF4-FFF2-40B4-BE49-F238E27FC236}">
                <a16:creationId xmlns:a16="http://schemas.microsoft.com/office/drawing/2014/main" id="{0A755171-0F7A-43C7-B1E1-EC057470D8D5}"/>
              </a:ext>
            </a:extLst>
          </p:cNvPr>
          <p:cNvSpPr txBox="1">
            <a:spLocks noChangeArrowheads="1"/>
          </p:cNvSpPr>
          <p:nvPr/>
        </p:nvSpPr>
        <p:spPr bwMode="auto">
          <a:xfrm>
            <a:off x="7149666" y="3489350"/>
            <a:ext cx="661988" cy="2262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Plataf.trab.</a:t>
            </a:r>
            <a:endParaRPr lang="ja-JP" sz="1200" kern="100">
              <a:effectLst/>
              <a:latin typeface="ＭＳ ゴシック"/>
              <a:cs typeface="Times New Roman"/>
            </a:endParaRPr>
          </a:p>
        </p:txBody>
      </p:sp>
      <p:sp>
        <p:nvSpPr>
          <p:cNvPr id="14" name="テキスト ボックス 2">
            <a:extLst>
              <a:ext uri="{FF2B5EF4-FFF2-40B4-BE49-F238E27FC236}">
                <a16:creationId xmlns:a16="http://schemas.microsoft.com/office/drawing/2014/main" id="{A820BB4E-49FE-4D1D-9BF5-0D987FC3FBCC}"/>
              </a:ext>
            </a:extLst>
          </p:cNvPr>
          <p:cNvSpPr txBox="1">
            <a:spLocks noChangeArrowheads="1"/>
          </p:cNvSpPr>
          <p:nvPr/>
        </p:nvSpPr>
        <p:spPr bwMode="auto">
          <a:xfrm>
            <a:off x="7385664" y="3715615"/>
            <a:ext cx="1119632" cy="36512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s-ES" sz="600" b="1" kern="100" dirty="0">
                <a:effectLst/>
                <a:latin typeface="Arial"/>
                <a:cs typeface="Times New Roman"/>
              </a:rPr>
              <a:t>Mayor longitud de brazo (pluma), mayor movimiento y  </a:t>
            </a:r>
            <a:r>
              <a:rPr lang="es-ES" sz="600" b="1" kern="100" dirty="0">
                <a:latin typeface="Arial"/>
                <a:cs typeface="Times New Roman"/>
              </a:rPr>
              <a:t>v</a:t>
            </a:r>
            <a:r>
              <a:rPr lang="es-ES" sz="600" b="1" kern="100" dirty="0">
                <a:effectLst/>
                <a:latin typeface="Arial"/>
                <a:cs typeface="Times New Roman"/>
              </a:rPr>
              <a:t>elocidad.</a:t>
            </a:r>
            <a:endParaRPr lang="ja-JP" sz="1100" kern="100" dirty="0">
              <a:effectLst/>
              <a:latin typeface="ＭＳ ゴシック"/>
              <a:cs typeface="Times New Roman"/>
            </a:endParaRPr>
          </a:p>
        </p:txBody>
      </p:sp>
      <p:sp>
        <p:nvSpPr>
          <p:cNvPr id="16" name="テキスト ボックス 2">
            <a:extLst>
              <a:ext uri="{FF2B5EF4-FFF2-40B4-BE49-F238E27FC236}">
                <a16:creationId xmlns:a16="http://schemas.microsoft.com/office/drawing/2014/main" id="{83FF69BF-143A-4E00-B17E-8BA8F2BFFE3A}"/>
              </a:ext>
            </a:extLst>
          </p:cNvPr>
          <p:cNvSpPr txBox="1">
            <a:spLocks noChangeArrowheads="1"/>
          </p:cNvSpPr>
          <p:nvPr/>
        </p:nvSpPr>
        <p:spPr bwMode="auto">
          <a:xfrm>
            <a:off x="5641578" y="5055218"/>
            <a:ext cx="2743070" cy="24228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dirty="0">
                <a:effectLst/>
                <a:latin typeface="Arial"/>
                <a:cs typeface="Times New Roman"/>
              </a:rPr>
              <a:t>Fig.2-50 Dependiendo del largo del brazo (pluma) varía la velocidad de desplazamiento</a:t>
            </a:r>
            <a:endParaRPr lang="ja-JP" sz="1200" kern="100" dirty="0">
              <a:effectLst/>
              <a:latin typeface="ＭＳ ゴシック"/>
              <a:cs typeface="Times New Roman"/>
            </a:endParaRPr>
          </a:p>
        </p:txBody>
      </p:sp>
      <p:sp>
        <p:nvSpPr>
          <p:cNvPr id="17" name="テキスト ボックス 2">
            <a:extLst>
              <a:ext uri="{FF2B5EF4-FFF2-40B4-BE49-F238E27FC236}">
                <a16:creationId xmlns:a16="http://schemas.microsoft.com/office/drawing/2014/main" id="{6D754035-DD7A-436D-95D8-EAB9E504BF1C}"/>
              </a:ext>
            </a:extLst>
          </p:cNvPr>
          <p:cNvSpPr txBox="1">
            <a:spLocks noChangeArrowheads="1"/>
          </p:cNvSpPr>
          <p:nvPr/>
        </p:nvSpPr>
        <p:spPr bwMode="auto">
          <a:xfrm>
            <a:off x="6402990" y="1011802"/>
            <a:ext cx="623138" cy="2262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spcAft>
                <a:spcPts val="0"/>
              </a:spcAft>
            </a:pPr>
            <a:r>
              <a:rPr lang="pt-BR" sz="700" b="1" kern="100">
                <a:effectLst/>
                <a:latin typeface="Arial"/>
                <a:cs typeface="Times New Roman"/>
              </a:rPr>
              <a:t>6ºApróx.</a:t>
            </a:r>
            <a:endParaRPr lang="ja-JP" sz="1200" kern="100">
              <a:effectLst/>
              <a:latin typeface="ＭＳ ゴシック"/>
              <a:cs typeface="Times New Roman"/>
            </a:endParaRPr>
          </a:p>
        </p:txBody>
      </p:sp>
      <p:sp>
        <p:nvSpPr>
          <p:cNvPr id="18" name="テキスト ボックス 2">
            <a:extLst>
              <a:ext uri="{FF2B5EF4-FFF2-40B4-BE49-F238E27FC236}">
                <a16:creationId xmlns:a16="http://schemas.microsoft.com/office/drawing/2014/main" id="{B1365942-862D-4757-BCF0-7A50EFDF9C1D}"/>
              </a:ext>
            </a:extLst>
          </p:cNvPr>
          <p:cNvSpPr txBox="1">
            <a:spLocks noChangeArrowheads="1"/>
          </p:cNvSpPr>
          <p:nvPr/>
        </p:nvSpPr>
        <p:spPr bwMode="auto">
          <a:xfrm>
            <a:off x="6276499" y="1386569"/>
            <a:ext cx="623139" cy="17392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spcAft>
                <a:spcPts val="0"/>
              </a:spcAft>
            </a:pPr>
            <a:r>
              <a:rPr lang="pt-BR" sz="700" b="1" kern="100">
                <a:effectLst/>
                <a:latin typeface="Arial"/>
                <a:cs typeface="Times New Roman"/>
              </a:rPr>
              <a:t>4ºExten</a:t>
            </a:r>
            <a:r>
              <a:rPr lang="pt-BR" sz="500" b="1" kern="100">
                <a:effectLst/>
                <a:latin typeface="Arial"/>
                <a:cs typeface="Times New Roman"/>
              </a:rPr>
              <a:t>.</a:t>
            </a:r>
            <a:endParaRPr lang="ja-JP" sz="1200" kern="100">
              <a:effectLst/>
              <a:latin typeface="ＭＳ ゴシック"/>
              <a:cs typeface="Times New Roman"/>
            </a:endParaRPr>
          </a:p>
        </p:txBody>
      </p:sp>
      <p:sp>
        <p:nvSpPr>
          <p:cNvPr id="19" name="テキスト ボックス 2">
            <a:extLst>
              <a:ext uri="{FF2B5EF4-FFF2-40B4-BE49-F238E27FC236}">
                <a16:creationId xmlns:a16="http://schemas.microsoft.com/office/drawing/2014/main" id="{83191418-BE31-47AC-B7A9-D3711C9E7B85}"/>
              </a:ext>
            </a:extLst>
          </p:cNvPr>
          <p:cNvSpPr txBox="1">
            <a:spLocks noChangeArrowheads="1"/>
          </p:cNvSpPr>
          <p:nvPr/>
        </p:nvSpPr>
        <p:spPr bwMode="auto">
          <a:xfrm>
            <a:off x="7480530" y="1222996"/>
            <a:ext cx="868814" cy="2262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pt-BR" sz="700" b="1" kern="100">
                <a:effectLst/>
                <a:latin typeface="Arial"/>
                <a:cs typeface="Times New Roman"/>
              </a:rPr>
              <a:t>5ºAjustes</a:t>
            </a:r>
            <a:endParaRPr lang="ja-JP" sz="1200" kern="100">
              <a:effectLst/>
              <a:latin typeface="ＭＳ ゴシック"/>
              <a:cs typeface="Times New Roman"/>
            </a:endParaRPr>
          </a:p>
        </p:txBody>
      </p:sp>
      <p:sp>
        <p:nvSpPr>
          <p:cNvPr id="20" name="テキスト ボックス 2">
            <a:extLst>
              <a:ext uri="{FF2B5EF4-FFF2-40B4-BE49-F238E27FC236}">
                <a16:creationId xmlns:a16="http://schemas.microsoft.com/office/drawing/2014/main" id="{2008BBE8-A4DD-416F-ABB0-7EEF9F4D2398}"/>
              </a:ext>
            </a:extLst>
          </p:cNvPr>
          <p:cNvSpPr txBox="1">
            <a:spLocks noChangeArrowheads="1"/>
          </p:cNvSpPr>
          <p:nvPr/>
        </p:nvSpPr>
        <p:spPr bwMode="auto">
          <a:xfrm>
            <a:off x="7480530" y="1462361"/>
            <a:ext cx="504825" cy="2262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pt-BR" sz="700" b="1" kern="100">
                <a:effectLst/>
                <a:latin typeface="Arial"/>
                <a:cs typeface="Times New Roman"/>
              </a:rPr>
              <a:t>3ºAsc.</a:t>
            </a:r>
            <a:endParaRPr lang="ja-JP" sz="1200" kern="100">
              <a:effectLst/>
              <a:latin typeface="ＭＳ ゴシック"/>
              <a:cs typeface="Times New Roman"/>
            </a:endParaRPr>
          </a:p>
        </p:txBody>
      </p:sp>
      <p:sp>
        <p:nvSpPr>
          <p:cNvPr id="21" name="テキスト ボックス 2">
            <a:extLst>
              <a:ext uri="{FF2B5EF4-FFF2-40B4-BE49-F238E27FC236}">
                <a16:creationId xmlns:a16="http://schemas.microsoft.com/office/drawing/2014/main" id="{551AC44E-3F47-4D86-9D22-B822A99768F5}"/>
              </a:ext>
            </a:extLst>
          </p:cNvPr>
          <p:cNvSpPr txBox="1">
            <a:spLocks noChangeArrowheads="1"/>
          </p:cNvSpPr>
          <p:nvPr/>
        </p:nvSpPr>
        <p:spPr bwMode="auto">
          <a:xfrm>
            <a:off x="7306829" y="2039491"/>
            <a:ext cx="504825" cy="2262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pt-BR" sz="700" b="1" kern="100">
                <a:effectLst/>
                <a:latin typeface="Arial"/>
                <a:cs typeface="Times New Roman"/>
              </a:rPr>
              <a:t>2ºGiro</a:t>
            </a:r>
            <a:endParaRPr lang="ja-JP" sz="1200" kern="100">
              <a:effectLst/>
              <a:latin typeface="ＭＳ ゴシック"/>
              <a:cs typeface="Times New Roman"/>
            </a:endParaRPr>
          </a:p>
        </p:txBody>
      </p:sp>
      <p:sp>
        <p:nvSpPr>
          <p:cNvPr id="23" name="テキスト ボックス 2">
            <a:extLst>
              <a:ext uri="{FF2B5EF4-FFF2-40B4-BE49-F238E27FC236}">
                <a16:creationId xmlns:a16="http://schemas.microsoft.com/office/drawing/2014/main" id="{7B7750D3-6B95-4ECA-A717-F62F9A98F777}"/>
              </a:ext>
            </a:extLst>
          </p:cNvPr>
          <p:cNvSpPr txBox="1">
            <a:spLocks noChangeArrowheads="1"/>
          </p:cNvSpPr>
          <p:nvPr/>
        </p:nvSpPr>
        <p:spPr bwMode="auto">
          <a:xfrm>
            <a:off x="6117771" y="3043344"/>
            <a:ext cx="2231573" cy="29589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pt-BR" sz="900" b="1" kern="100" dirty="0">
                <a:effectLst/>
                <a:latin typeface="Arial"/>
                <a:cs typeface="Times New Roman"/>
              </a:rPr>
              <a:t>Fig.2-48 </a:t>
            </a:r>
            <a:r>
              <a:rPr lang="pt-BR" sz="900" b="1" kern="100" dirty="0" err="1">
                <a:effectLst/>
                <a:latin typeface="Arial"/>
                <a:cs typeface="Times New Roman"/>
              </a:rPr>
              <a:t>Proced.operac.brazo</a:t>
            </a:r>
            <a:r>
              <a:rPr lang="pt-BR" sz="900" b="1" kern="100" dirty="0">
                <a:effectLst/>
                <a:latin typeface="Arial"/>
                <a:cs typeface="Times New Roman"/>
              </a:rPr>
              <a:t> (pluma) </a:t>
            </a:r>
            <a:r>
              <a:rPr lang="pt-BR" sz="900" b="1" kern="100" dirty="0" err="1">
                <a:effectLst/>
                <a:latin typeface="Arial"/>
                <a:cs typeface="Times New Roman"/>
              </a:rPr>
              <a:t>telesc</a:t>
            </a:r>
            <a:r>
              <a:rPr lang="pt-BR" sz="700" b="1" kern="100" dirty="0">
                <a:effectLst/>
                <a:latin typeface="Arial"/>
                <a:cs typeface="Times New Roman"/>
              </a:rPr>
              <a:t>.</a:t>
            </a:r>
            <a:endParaRPr lang="ja-JP" sz="1200" kern="100" dirty="0">
              <a:effectLst/>
              <a:latin typeface="ＭＳ ゴシック"/>
              <a:cs typeface="Times New Roman"/>
            </a:endParaRPr>
          </a:p>
        </p:txBody>
      </p:sp>
      <p:sp>
        <p:nvSpPr>
          <p:cNvPr id="3" name="テキスト ボックス 2">
            <a:extLst>
              <a:ext uri="{FF2B5EF4-FFF2-40B4-BE49-F238E27FC236}">
                <a16:creationId xmlns:a16="http://schemas.microsoft.com/office/drawing/2014/main" id="{538ED92A-2FA6-B431-A1F1-0F51DB674BAD}"/>
              </a:ext>
            </a:extLst>
          </p:cNvPr>
          <p:cNvSpPr txBox="1"/>
          <p:nvPr/>
        </p:nvSpPr>
        <p:spPr>
          <a:xfrm>
            <a:off x="6050280" y="2095500"/>
            <a:ext cx="281940" cy="368911"/>
          </a:xfrm>
          <a:prstGeom prst="rect">
            <a:avLst/>
          </a:prstGeom>
          <a:solidFill>
            <a:schemeClr val="bg1"/>
          </a:solidFill>
        </p:spPr>
        <p:txBody>
          <a:bodyPr wrap="square" rtlCol="0">
            <a:spAutoFit/>
          </a:bodyPr>
          <a:lstStyle/>
          <a:p>
            <a:endParaRPr kumimoji="1" lang="ja-JP" altLang="en-US" dirty="0"/>
          </a:p>
        </p:txBody>
      </p:sp>
      <p:sp>
        <p:nvSpPr>
          <p:cNvPr id="22" name="テキスト ボックス 2">
            <a:extLst>
              <a:ext uri="{FF2B5EF4-FFF2-40B4-BE49-F238E27FC236}">
                <a16:creationId xmlns:a16="http://schemas.microsoft.com/office/drawing/2014/main" id="{D9D29F83-CBE3-439F-909A-7A5FBDD840C1}"/>
              </a:ext>
            </a:extLst>
          </p:cNvPr>
          <p:cNvSpPr txBox="1">
            <a:spLocks noChangeArrowheads="1"/>
          </p:cNvSpPr>
          <p:nvPr/>
        </p:nvSpPr>
        <p:spPr bwMode="auto">
          <a:xfrm>
            <a:off x="5922295" y="2123066"/>
            <a:ext cx="515028" cy="266269"/>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pt-BR" sz="700" b="1" kern="100" dirty="0">
                <a:effectLst/>
                <a:latin typeface="Arial"/>
                <a:cs typeface="Times New Roman"/>
              </a:rPr>
              <a:t>1ºAsc.</a:t>
            </a:r>
            <a:endParaRPr lang="ja-JP" sz="1200" kern="100" dirty="0">
              <a:effectLst/>
              <a:latin typeface="ＭＳ ゴシック"/>
              <a:cs typeface="Times New Roman"/>
            </a:endParaRPr>
          </a:p>
        </p:txBody>
      </p:sp>
      <p:sp>
        <p:nvSpPr>
          <p:cNvPr id="7" name="テキスト ボックス 6">
            <a:extLst>
              <a:ext uri="{FF2B5EF4-FFF2-40B4-BE49-F238E27FC236}">
                <a16:creationId xmlns:a16="http://schemas.microsoft.com/office/drawing/2014/main" id="{4BDAD69E-3CD5-4850-CCC2-9BF79D66D14A}"/>
              </a:ext>
            </a:extLst>
          </p:cNvPr>
          <p:cNvSpPr txBox="1"/>
          <p:nvPr/>
        </p:nvSpPr>
        <p:spPr>
          <a:xfrm>
            <a:off x="7470734" y="4126724"/>
            <a:ext cx="868814" cy="401980"/>
          </a:xfrm>
          <a:prstGeom prst="rect">
            <a:avLst/>
          </a:prstGeom>
          <a:solidFill>
            <a:schemeClr val="bg1"/>
          </a:solidFill>
        </p:spPr>
        <p:txBody>
          <a:bodyPr wrap="square" rtlCol="0">
            <a:spAutoFit/>
          </a:bodyPr>
          <a:lstStyle/>
          <a:p>
            <a:endParaRPr kumimoji="1" lang="ja-JP" altLang="en-US" dirty="0"/>
          </a:p>
        </p:txBody>
      </p:sp>
      <p:sp>
        <p:nvSpPr>
          <p:cNvPr id="15" name="テキスト ボックス 2">
            <a:extLst>
              <a:ext uri="{FF2B5EF4-FFF2-40B4-BE49-F238E27FC236}">
                <a16:creationId xmlns:a16="http://schemas.microsoft.com/office/drawing/2014/main" id="{BABABC63-DFFE-47A3-ABE3-DF882D139E58}"/>
              </a:ext>
            </a:extLst>
          </p:cNvPr>
          <p:cNvSpPr txBox="1">
            <a:spLocks noChangeArrowheads="1"/>
          </p:cNvSpPr>
          <p:nvPr/>
        </p:nvSpPr>
        <p:spPr bwMode="auto">
          <a:xfrm>
            <a:off x="7334972" y="4138116"/>
            <a:ext cx="1314040" cy="376580"/>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s-ES" sz="600" b="1" kern="100" dirty="0">
                <a:effectLst/>
                <a:latin typeface="Arial"/>
                <a:cs typeface="Times New Roman"/>
              </a:rPr>
              <a:t>Menor longitud de brazo (pluma), menor movimiento y velocidad</a:t>
            </a:r>
            <a:endParaRPr lang="ja-JP" sz="1100" kern="100" dirty="0">
              <a:effectLst/>
              <a:latin typeface="ＭＳ ゴシック"/>
              <a:cs typeface="Times New Roman"/>
            </a:endParaRPr>
          </a:p>
        </p:txBody>
      </p:sp>
    </p:spTree>
    <p:extLst>
      <p:ext uri="{BB962C8B-B14F-4D97-AF65-F5344CB8AC3E}">
        <p14:creationId xmlns:p14="http://schemas.microsoft.com/office/powerpoint/2010/main" val="214123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400" b="1">
                <a:latin typeface="Meiryo UI" panose="020B0604030504040204" pitchFamily="50" charset="-128"/>
                <a:ea typeface="Meiryo UI" panose="020B0604030504040204" pitchFamily="50" charset="-128"/>
              </a:rPr>
              <a:t>Traslado de los VTE</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36</a:t>
            </a:fld>
            <a:endParaRPr lang="ja-JP" altLang="en-US">
              <a:solidFill>
                <a:prstClr val="black">
                  <a:tint val="75000"/>
                </a:prstClr>
              </a:solidFill>
            </a:endParaRPr>
          </a:p>
        </p:txBody>
      </p:sp>
      <p:sp>
        <p:nvSpPr>
          <p:cNvPr id="11" name="コンテンツ プレースホルダー 4"/>
          <p:cNvSpPr txBox="1">
            <a:spLocks/>
          </p:cNvSpPr>
          <p:nvPr/>
        </p:nvSpPr>
        <p:spPr>
          <a:xfrm>
            <a:off x="536595" y="852738"/>
            <a:ext cx="8081762" cy="550361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Normalmente, </a:t>
            </a:r>
            <a:r>
              <a:rPr lang="es-ES" altLang="ja-JP" sz="1400" b="1" u="sng" dirty="0">
                <a:solidFill>
                  <a:prstClr val="black"/>
                </a:solidFill>
                <a:latin typeface="Meiryo UI" panose="020B0604030504040204" pitchFamily="50" charset="-128"/>
                <a:ea typeface="Meiryo UI" panose="020B0604030504040204" pitchFamily="50" charset="-128"/>
              </a:rPr>
              <a:t>los VTE tipo camión</a:t>
            </a:r>
            <a:r>
              <a:rPr lang="es-ES" altLang="ja-JP" sz="1400" dirty="0">
                <a:solidFill>
                  <a:prstClr val="black"/>
                </a:solidFill>
                <a:latin typeface="Meiryo UI" panose="020B0604030504040204" pitchFamily="50" charset="-128"/>
                <a:ea typeface="Meiryo UI" panose="020B0604030504040204" pitchFamily="50" charset="-128"/>
              </a:rPr>
              <a:t>, </a:t>
            </a:r>
            <a:r>
              <a:rPr lang="es-ES" altLang="ja-JP" sz="1400" dirty="0">
                <a:latin typeface="Meiryo UI" panose="020B0604030504040204" pitchFamily="50" charset="-128"/>
                <a:ea typeface="Meiryo UI" panose="020B0604030504040204" pitchFamily="50" charset="-128"/>
              </a:rPr>
              <a:t>suelen </a:t>
            </a:r>
            <a:r>
              <a:rPr lang="es-ES" altLang="ja-JP" sz="1400" b="1" u="sng" dirty="0">
                <a:latin typeface="Meiryo UI" panose="020B0604030504040204" pitchFamily="50" charset="-128"/>
                <a:ea typeface="Meiryo UI" panose="020B0604030504040204" pitchFamily="50" charset="-128"/>
              </a:rPr>
              <a:t>auto trasladarse</a:t>
            </a:r>
            <a:r>
              <a:rPr lang="es-ES" altLang="ja-JP" sz="1400" dirty="0">
                <a:latin typeface="Meiryo UI" panose="020B0604030504040204" pitchFamily="50" charset="-128"/>
                <a:ea typeface="Meiryo UI" panose="020B0604030504040204" pitchFamily="50" charset="-128"/>
              </a:rPr>
              <a:t> al lugar de trabajo, mientras que </a:t>
            </a:r>
            <a:r>
              <a:rPr lang="es-ES" altLang="ja-JP" sz="1400" b="1" u="sng" dirty="0">
                <a:latin typeface="Meiryo UI" panose="020B0604030504040204" pitchFamily="50" charset="-128"/>
                <a:ea typeface="Meiryo UI" panose="020B0604030504040204" pitchFamily="50" charset="-128"/>
              </a:rPr>
              <a:t>los VTE tipo rodantes</a:t>
            </a:r>
            <a:r>
              <a:rPr lang="es-ES" altLang="ja-JP" sz="1400" b="1" dirty="0">
                <a:latin typeface="Meiryo UI" panose="020B0604030504040204" pitchFamily="50" charset="-128"/>
                <a:ea typeface="Meiryo UI" panose="020B0604030504040204" pitchFamily="50" charset="-128"/>
              </a:rPr>
              <a:t>, </a:t>
            </a:r>
            <a:r>
              <a:rPr lang="es-ES" altLang="ja-JP" sz="1400" b="1" u="sng" dirty="0">
                <a:latin typeface="Meiryo UI" panose="020B0604030504040204" pitchFamily="50" charset="-128"/>
                <a:ea typeface="Meiryo UI" panose="020B0604030504040204" pitchFamily="50" charset="-128"/>
              </a:rPr>
              <a:t>orugas y otros tipos de vehículos autopropulsados</a:t>
            </a:r>
            <a:r>
              <a:rPr lang="es-ES" altLang="ja-JP" sz="1400" dirty="0">
                <a:latin typeface="Meiryo UI" panose="020B0604030504040204" pitchFamily="50" charset="-128"/>
                <a:ea typeface="Meiryo UI" panose="020B0604030504040204" pitchFamily="50" charset="-128"/>
              </a:rPr>
              <a:t>, ya que </a:t>
            </a:r>
            <a:r>
              <a:rPr lang="es-ES" altLang="ja-JP" sz="1400" b="1" u="sng" dirty="0">
                <a:latin typeface="Meiryo UI" panose="020B0604030504040204" pitchFamily="50" charset="-128"/>
                <a:ea typeface="Meiryo UI" panose="020B0604030504040204" pitchFamily="50" charset="-128"/>
              </a:rPr>
              <a:t>no pueden circular por la vía pública</a:t>
            </a:r>
            <a:r>
              <a:rPr lang="es-ES" altLang="ja-JP" sz="1400" dirty="0">
                <a:latin typeface="Meiryo UI" panose="020B0604030504040204" pitchFamily="50" charset="-128"/>
                <a:ea typeface="Meiryo UI" panose="020B0604030504040204" pitchFamily="50" charset="-128"/>
              </a:rPr>
              <a:t>, suelen transportarse en vehículos de transporte especiales, etc.</a:t>
            </a:r>
            <a:endParaRPr lang="en-US" altLang="ja-JP" sz="1400" dirty="0">
              <a:latin typeface="Meiryo UI" panose="020B0604030504040204" pitchFamily="50" charset="-128"/>
              <a:ea typeface="Meiryo UI" panose="020B0604030504040204" pitchFamily="50" charset="-128"/>
            </a:endParaRPr>
          </a:p>
          <a:p>
            <a:pPr marL="342900" indent="-342900">
              <a:lnSpc>
                <a:spcPct val="100000"/>
              </a:lnSpc>
              <a:spcBef>
                <a:spcPts val="600"/>
              </a:spcBef>
              <a:buAutoNum type="arabicParenBoth"/>
            </a:pPr>
            <a:r>
              <a:rPr lang="es-ES" altLang="ja-JP" sz="1100" dirty="0">
                <a:latin typeface="Meiryo UI" panose="020B0604030504040204" pitchFamily="50" charset="-128"/>
                <a:ea typeface="Meiryo UI" panose="020B0604030504040204" pitchFamily="50" charset="-128"/>
              </a:rPr>
              <a:t>VTE tipo camión</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　</a:t>
            </a:r>
            <a:endParaRPr lang="es-ES" altLang="ja-JP" sz="1100" dirty="0">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100" dirty="0">
                <a:latin typeface="Meiryo UI" panose="020B0604030504040204" pitchFamily="50" charset="-128"/>
                <a:ea typeface="Meiryo UI" panose="020B0604030504040204" pitchFamily="50" charset="-128"/>
              </a:rPr>
              <a:t>　</a:t>
            </a:r>
            <a:r>
              <a:rPr lang="es-ES" altLang="ja-JP" sz="1100" dirty="0">
                <a:latin typeface="Meiryo UI" panose="020B0604030504040204" pitchFamily="50" charset="-128"/>
                <a:ea typeface="Meiryo UI" panose="020B0604030504040204" pitchFamily="50" charset="-128"/>
              </a:rPr>
              <a:t>En cuanto a las características especiales de los camiones, es importante desplazarse teniendo en cuenta los siguientes puntos.</a:t>
            </a:r>
          </a:p>
          <a:p>
            <a:pPr marL="0" indent="0">
              <a:lnSpc>
                <a:spcPct val="100000"/>
              </a:lnSpc>
              <a:spcBef>
                <a:spcPts val="600"/>
              </a:spcBef>
              <a:buNone/>
            </a:pPr>
            <a:r>
              <a:rPr lang="es-ES" altLang="ja-JP" sz="1100" dirty="0">
                <a:latin typeface="Meiryo UI" panose="020B0604030504040204" pitchFamily="50" charset="-128"/>
                <a:ea typeface="Meiryo UI" panose="020B0604030504040204" pitchFamily="50" charset="-128"/>
              </a:rPr>
              <a:t>(1) Como la plataforma de trabajo está en la parte superior del vehículo, el centro de gravedad tiende a estar elevado. Por ello, si durante el desplazamiento se realizan maniobras de giro repentinas, hay peligro de vuelco.</a:t>
            </a:r>
          </a:p>
          <a:p>
            <a:pPr marL="0" indent="0">
              <a:lnSpc>
                <a:spcPct val="100000"/>
              </a:lnSpc>
              <a:spcBef>
                <a:spcPts val="600"/>
              </a:spcBef>
              <a:buNone/>
            </a:pPr>
            <a:r>
              <a:rPr lang="es-ES" altLang="ja-JP" sz="1100" dirty="0">
                <a:latin typeface="Meiryo UI" panose="020B0604030504040204" pitchFamily="50" charset="-128"/>
                <a:ea typeface="Meiryo UI" panose="020B0604030504040204" pitchFamily="50" charset="-128"/>
              </a:rPr>
              <a:t>(2) Para ampliar la zona de trabajo y/o como medida de estabilización, se instalan muchas pesas en la parte inferior del tren de rodaje, haciendo pesado el vehículo.  Por lo que es recomendable arrancar desde la primera marcha.</a:t>
            </a:r>
          </a:p>
          <a:p>
            <a:pPr marL="0" indent="0">
              <a:lnSpc>
                <a:spcPct val="100000"/>
              </a:lnSpc>
              <a:spcBef>
                <a:spcPts val="600"/>
              </a:spcBef>
              <a:buNone/>
            </a:pPr>
            <a:r>
              <a:rPr lang="es-ES" altLang="ja-JP" sz="1100" dirty="0">
                <a:latin typeface="Meiryo UI" panose="020B0604030504040204" pitchFamily="50" charset="-128"/>
                <a:ea typeface="Meiryo UI" panose="020B0604030504040204" pitchFamily="50" charset="-128"/>
              </a:rPr>
              <a:t>(3) El peso del vehículo es mayor que el de un camión de transporte sin carga, por lo que necesita una mayor distancia de frenado. Por lo cual, es importante mantener un distancia suficiente entre vehículos.</a:t>
            </a:r>
          </a:p>
          <a:p>
            <a:pPr marL="0" indent="0">
              <a:lnSpc>
                <a:spcPct val="100000"/>
              </a:lnSpc>
              <a:spcBef>
                <a:spcPts val="600"/>
              </a:spcBef>
              <a:buNone/>
            </a:pPr>
            <a:r>
              <a:rPr lang="es-ES" altLang="ja-JP" sz="1100" dirty="0">
                <a:latin typeface="Meiryo UI" panose="020B0604030504040204" pitchFamily="50" charset="-128"/>
                <a:ea typeface="Meiryo UI" panose="020B0604030504040204" pitchFamily="50" charset="-128"/>
              </a:rPr>
              <a:t>(4) Dado que el dispositivo de trabajo está situado a una altura mayor a la cabina de conducción, se debe desplazarse teniendo en cuenta esto, ya que hay riesgo de colisión con la parte inferior de cruces, etc.</a:t>
            </a:r>
          </a:p>
          <a:p>
            <a:pPr marL="0" indent="0">
              <a:lnSpc>
                <a:spcPct val="100000"/>
              </a:lnSpc>
              <a:spcBef>
                <a:spcPts val="600"/>
              </a:spcBef>
              <a:buNone/>
            </a:pPr>
            <a:r>
              <a:rPr lang="es-ES" altLang="ja-JP" sz="1100" dirty="0">
                <a:latin typeface="Meiryo UI" panose="020B0604030504040204" pitchFamily="50" charset="-128"/>
                <a:ea typeface="Meiryo UI" panose="020B0604030504040204" pitchFamily="50" charset="-128"/>
              </a:rPr>
              <a:t>(2) En el caso de los VTE autopropulsados (ver texto pág. 63)</a:t>
            </a:r>
          </a:p>
          <a:p>
            <a:pPr marL="0" indent="0">
              <a:lnSpc>
                <a:spcPct val="100000"/>
              </a:lnSpc>
              <a:spcBef>
                <a:spcPts val="600"/>
              </a:spcBef>
              <a:buNone/>
            </a:pPr>
            <a:r>
              <a:rPr lang="es-ES" altLang="ja-JP" sz="1100" dirty="0">
                <a:latin typeface="Meiryo UI" panose="020B0604030504040204" pitchFamily="50" charset="-128"/>
                <a:ea typeface="Meiryo UI" panose="020B0604030504040204" pitchFamily="50" charset="-128"/>
              </a:rPr>
              <a:t>Los VTE rodados, tipo oruga y otros tipos de vehículos autopropulsados no pueden circular por la vía pública.</a:t>
            </a:r>
          </a:p>
          <a:p>
            <a:pPr marL="0" indent="0">
              <a:lnSpc>
                <a:spcPct val="100000"/>
              </a:lnSpc>
              <a:spcBef>
                <a:spcPts val="600"/>
              </a:spcBef>
              <a:buNone/>
            </a:pPr>
            <a:r>
              <a:rPr lang="es-ES" altLang="ja-JP" sz="1100" dirty="0">
                <a:latin typeface="Meiryo UI" panose="020B0604030504040204" pitchFamily="50" charset="-128"/>
                <a:ea typeface="Meiryo UI" panose="020B0604030504040204" pitchFamily="50" charset="-128"/>
              </a:rPr>
              <a:t>De ser necesario circular por la vía pública, debe obtenerse el permiso del jefe del departamento de policía competente.</a:t>
            </a:r>
          </a:p>
          <a:p>
            <a:pPr marL="0" indent="0">
              <a:lnSpc>
                <a:spcPct val="100000"/>
              </a:lnSpc>
              <a:spcBef>
                <a:spcPts val="600"/>
              </a:spcBef>
              <a:buNone/>
            </a:pPr>
            <a:r>
              <a:rPr lang="es-ES" altLang="ja-JP" sz="1100" dirty="0">
                <a:latin typeface="Meiryo UI" panose="020B0604030504040204" pitchFamily="50" charset="-128"/>
                <a:ea typeface="Meiryo UI" panose="020B0604030504040204" pitchFamily="50" charset="-128"/>
              </a:rPr>
              <a:t>También deben tenerse en cuenta los siguientes puntos:</a:t>
            </a:r>
          </a:p>
          <a:p>
            <a:pPr marL="0" indent="0">
              <a:lnSpc>
                <a:spcPct val="100000"/>
              </a:lnSpc>
              <a:spcBef>
                <a:spcPts val="600"/>
              </a:spcBef>
              <a:buNone/>
            </a:pPr>
            <a:r>
              <a:rPr lang="es-ES" altLang="ja-JP" sz="1100" dirty="0">
                <a:latin typeface="Meiryo UI" panose="020B0604030504040204" pitchFamily="50" charset="-128"/>
                <a:ea typeface="Meiryo UI" panose="020B0604030504040204" pitchFamily="50" charset="-128"/>
              </a:rPr>
              <a:t>(1) Los VTE tipo oruga corren el riesgo de dañar la superficie pavimentada, por ello se deben tomar las medid</a:t>
            </a:r>
            <a:r>
              <a:rPr lang="es-ES" altLang="ja-JP" sz="1100" dirty="0">
                <a:solidFill>
                  <a:prstClr val="black"/>
                </a:solidFill>
                <a:latin typeface="Meiryo UI" panose="020B0604030504040204" pitchFamily="50" charset="-128"/>
                <a:ea typeface="Meiryo UI" panose="020B0604030504040204" pitchFamily="50" charset="-128"/>
              </a:rPr>
              <a:t>as necesarias.</a:t>
            </a:r>
          </a:p>
          <a:p>
            <a:pPr marL="0" indent="0">
              <a:lnSpc>
                <a:spcPct val="100000"/>
              </a:lnSpc>
              <a:spcBef>
                <a:spcPts val="600"/>
              </a:spcBef>
              <a:buNone/>
            </a:pPr>
            <a:r>
              <a:rPr lang="es-ES" altLang="ja-JP" sz="1100" dirty="0">
                <a:solidFill>
                  <a:prstClr val="black"/>
                </a:solidFill>
                <a:latin typeface="Meiryo UI" panose="020B0604030504040204" pitchFamily="50" charset="-128"/>
                <a:ea typeface="Meiryo UI" panose="020B0604030504040204" pitchFamily="50" charset="-128"/>
              </a:rPr>
              <a:t>(2) Durante el desplazamiento, mantenga el brazo (pluma) en su longitud mínima, y la plataforma de trabajo por debajo del nivel horizontal.</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FF946D8-17B6-4F33-9EDD-92D0EAE7BA07}"/>
              </a:ext>
            </a:extLst>
          </p:cNvPr>
          <p:cNvSpPr txBox="1"/>
          <p:nvPr/>
        </p:nvSpPr>
        <p:spPr>
          <a:xfrm>
            <a:off x="4916309" y="6345005"/>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pág.59-63/Libro de texto pág.35</a:t>
            </a:r>
            <a:endParaRPr lang="ja-JP" altLang="en-US" sz="1200" dirty="0">
              <a:solidFill>
                <a:prstClr val="black"/>
              </a:solidFill>
            </a:endParaRPr>
          </a:p>
        </p:txBody>
      </p:sp>
    </p:spTree>
    <p:extLst>
      <p:ext uri="{BB962C8B-B14F-4D97-AF65-F5344CB8AC3E}">
        <p14:creationId xmlns:p14="http://schemas.microsoft.com/office/powerpoint/2010/main" val="2038425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Verificación, inspección y mantenimiento de los VTE</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37</a:t>
            </a:fld>
            <a:endParaRPr lang="ja-JP" altLang="en-US">
              <a:solidFill>
                <a:prstClr val="black">
                  <a:tint val="75000"/>
                </a:prstClr>
              </a:solidFill>
            </a:endParaRPr>
          </a:p>
        </p:txBody>
      </p:sp>
      <p:sp>
        <p:nvSpPr>
          <p:cNvPr id="9" name="コンテンツ プレースホルダー 4"/>
          <p:cNvSpPr txBox="1">
            <a:spLocks/>
          </p:cNvSpPr>
          <p:nvPr/>
        </p:nvSpPr>
        <p:spPr>
          <a:xfrm>
            <a:off x="433588" y="1128964"/>
            <a:ext cx="8081762" cy="188342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altLang="ja-JP" sz="1600" b="1" u="sng" dirty="0">
                <a:solidFill>
                  <a:prstClr val="black"/>
                </a:solidFill>
                <a:latin typeface="Meiryo UI" panose="020B0604030504040204" pitchFamily="50" charset="-128"/>
                <a:ea typeface="Meiryo UI" panose="020B0604030504040204" pitchFamily="50" charset="-128"/>
              </a:rPr>
              <a:t>Llevar a cabo las inspecciones y el mantenimiento diarios adecuados</a:t>
            </a:r>
            <a:r>
              <a:rPr lang="es-ES" altLang="ja-JP" sz="1600" dirty="0">
                <a:solidFill>
                  <a:prstClr val="black"/>
                </a:solidFill>
                <a:latin typeface="Meiryo UI" panose="020B0604030504040204" pitchFamily="50" charset="-128"/>
                <a:ea typeface="Meiryo UI" panose="020B0604030504040204" pitchFamily="50" charset="-128"/>
              </a:rPr>
              <a:t>, y </a:t>
            </a:r>
            <a:r>
              <a:rPr lang="es-ES" altLang="ja-JP" sz="1600" b="1" u="sng" dirty="0">
                <a:solidFill>
                  <a:prstClr val="black"/>
                </a:solidFill>
                <a:latin typeface="Meiryo UI" panose="020B0604030504040204" pitchFamily="50" charset="-128"/>
                <a:ea typeface="Meiryo UI" panose="020B0604030504040204" pitchFamily="50" charset="-128"/>
              </a:rPr>
              <a:t>mantener siempre los VTE en óptimo estado</a:t>
            </a:r>
            <a:r>
              <a:rPr lang="es-ES" altLang="ja-JP" sz="1600" dirty="0">
                <a:solidFill>
                  <a:prstClr val="black"/>
                </a:solidFill>
                <a:latin typeface="Meiryo UI" panose="020B0604030504040204" pitchFamily="50" charset="-128"/>
                <a:ea typeface="Meiryo UI" panose="020B0604030504040204" pitchFamily="50" charset="-128"/>
              </a:rPr>
              <a:t>, no sólo mejora la capacidad de trabajo, sino que también ayuda a garantizar que puedan utilizarse de forma segura y eficiente en el lugar de trabajo. También es de </a:t>
            </a:r>
            <a:r>
              <a:rPr lang="es-ES" altLang="ja-JP" sz="1600" b="1" u="sng" dirty="0">
                <a:solidFill>
                  <a:prstClr val="black"/>
                </a:solidFill>
                <a:latin typeface="Meiryo UI" panose="020B0604030504040204" pitchFamily="50" charset="-128"/>
                <a:ea typeface="Meiryo UI" panose="020B0604030504040204" pitchFamily="50" charset="-128"/>
              </a:rPr>
              <a:t>suma importancia para prevenir los accidentes laborales</a:t>
            </a:r>
            <a:r>
              <a:rPr lang="es-ES" altLang="ja-JP" sz="16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La </a:t>
            </a:r>
            <a:r>
              <a:rPr lang="es-ES" altLang="ja-JP" sz="1600" b="1" u="sng" dirty="0">
                <a:solidFill>
                  <a:prstClr val="black"/>
                </a:solidFill>
                <a:latin typeface="Meiryo UI" panose="020B0604030504040204" pitchFamily="50" charset="-128"/>
                <a:ea typeface="Meiryo UI" panose="020B0604030504040204" pitchFamily="50" charset="-128"/>
              </a:rPr>
              <a:t>normativa de Seguridad y Salud en el Trabajo</a:t>
            </a:r>
            <a:r>
              <a:rPr lang="es-ES" altLang="ja-JP" sz="1600" dirty="0">
                <a:solidFill>
                  <a:prstClr val="black"/>
                </a:solidFill>
                <a:latin typeface="Meiryo UI" panose="020B0604030504040204" pitchFamily="50" charset="-128"/>
                <a:ea typeface="Meiryo UI" panose="020B0604030504040204" pitchFamily="50" charset="-128"/>
              </a:rPr>
              <a:t>,  también </a:t>
            </a:r>
            <a:r>
              <a:rPr lang="es-ES" altLang="ja-JP" sz="1600" b="1" u="sng" dirty="0">
                <a:solidFill>
                  <a:prstClr val="black"/>
                </a:solidFill>
                <a:latin typeface="Meiryo UI" panose="020B0604030504040204" pitchFamily="50" charset="-128"/>
                <a:ea typeface="Meiryo UI" panose="020B0604030504040204" pitchFamily="50" charset="-128"/>
              </a:rPr>
              <a:t>exige la verificación</a:t>
            </a:r>
            <a:r>
              <a:rPr lang="es-ES" altLang="ja-JP" sz="1600" b="1" dirty="0">
                <a:solidFill>
                  <a:prstClr val="black"/>
                </a:solidFill>
                <a:latin typeface="Meiryo UI" panose="020B0604030504040204" pitchFamily="50" charset="-128"/>
                <a:ea typeface="Meiryo UI" panose="020B0604030504040204" pitchFamily="50" charset="-128"/>
              </a:rPr>
              <a:t>, </a:t>
            </a:r>
            <a:r>
              <a:rPr lang="es-ES" altLang="ja-JP" sz="1600" b="1" u="sng" dirty="0">
                <a:solidFill>
                  <a:prstClr val="black"/>
                </a:solidFill>
                <a:latin typeface="Meiryo UI" panose="020B0604030504040204" pitchFamily="50" charset="-128"/>
                <a:ea typeface="Meiryo UI" panose="020B0604030504040204" pitchFamily="50" charset="-128"/>
              </a:rPr>
              <a:t>inspección y mantenimiento</a:t>
            </a:r>
            <a:r>
              <a:rPr lang="es-ES" altLang="ja-JP" sz="1600" dirty="0">
                <a:solidFill>
                  <a:prstClr val="black"/>
                </a:solidFill>
                <a:latin typeface="Meiryo UI" panose="020B0604030504040204" pitchFamily="50" charset="-128"/>
                <a:ea typeface="Meiryo UI" panose="020B0604030504040204" pitchFamily="50" charset="-128"/>
              </a:rPr>
              <a:t>, etc., de los VTE.</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560EF86-B440-46D7-ADE8-9E05FDA6744A}"/>
              </a:ext>
            </a:extLst>
          </p:cNvPr>
          <p:cNvSpPr txBox="1"/>
          <p:nvPr/>
        </p:nvSpPr>
        <p:spPr>
          <a:xfrm>
            <a:off x="4916309" y="6345005"/>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pág.64/Libro de texto pág.37</a:t>
            </a:r>
            <a:endParaRPr lang="ja-JP" altLang="en-US" sz="1200" dirty="0">
              <a:solidFill>
                <a:prstClr val="black"/>
              </a:solidFill>
            </a:endParaRPr>
          </a:p>
        </p:txBody>
      </p:sp>
      <p:sp>
        <p:nvSpPr>
          <p:cNvPr id="11" name="テキスト ボックス 10">
            <a:extLst>
              <a:ext uri="{FF2B5EF4-FFF2-40B4-BE49-F238E27FC236}">
                <a16:creationId xmlns:a16="http://schemas.microsoft.com/office/drawing/2014/main" id="{36844BE0-5C1A-4847-A7AD-7952C1120879}"/>
              </a:ext>
            </a:extLst>
          </p:cNvPr>
          <p:cNvSpPr txBox="1"/>
          <p:nvPr/>
        </p:nvSpPr>
        <p:spPr>
          <a:xfrm>
            <a:off x="433588" y="3045941"/>
            <a:ext cx="7886701" cy="584775"/>
          </a:xfrm>
          <a:prstGeom prst="rect">
            <a:avLst/>
          </a:prstGeom>
          <a:noFill/>
        </p:spPr>
        <p:txBody>
          <a:bodyPr wrap="square">
            <a:spAutoFit/>
          </a:bodyPr>
          <a:lstStyle/>
          <a:p>
            <a:r>
              <a:rPr lang="es-ES" sz="1600" dirty="0"/>
              <a:t>Es importante asegurar de que se realicen inspecciones y mantenimiento diario para garantizar que los VTE puedan estar siempre en óptimas condiciones.</a:t>
            </a:r>
          </a:p>
        </p:txBody>
      </p:sp>
      <p:graphicFrame>
        <p:nvGraphicFramePr>
          <p:cNvPr id="12" name="表 11">
            <a:extLst>
              <a:ext uri="{FF2B5EF4-FFF2-40B4-BE49-F238E27FC236}">
                <a16:creationId xmlns:a16="http://schemas.microsoft.com/office/drawing/2014/main" id="{0AF0F6B3-F5B5-4A97-B4B1-5A2D019A0153}"/>
              </a:ext>
            </a:extLst>
          </p:cNvPr>
          <p:cNvGraphicFramePr>
            <a:graphicFrameLocks noGrp="1"/>
          </p:cNvGraphicFramePr>
          <p:nvPr>
            <p:extLst>
              <p:ext uri="{D42A27DB-BD31-4B8C-83A1-F6EECF244321}">
                <p14:modId xmlns:p14="http://schemas.microsoft.com/office/powerpoint/2010/main" val="1729416503"/>
              </p:ext>
            </p:extLst>
          </p:nvPr>
        </p:nvGraphicFramePr>
        <p:xfrm>
          <a:off x="531118" y="3937074"/>
          <a:ext cx="7886700" cy="1951355"/>
        </p:xfrm>
        <a:graphic>
          <a:graphicData uri="http://schemas.openxmlformats.org/drawingml/2006/table">
            <a:tbl>
              <a:tblPr firstRow="1" firstCol="1" bandRow="1">
                <a:tableStyleId>{5C22544A-7EE6-4342-B048-85BDC9FD1C3A}</a:tableStyleId>
              </a:tblPr>
              <a:tblGrid>
                <a:gridCol w="2086821">
                  <a:extLst>
                    <a:ext uri="{9D8B030D-6E8A-4147-A177-3AD203B41FA5}">
                      <a16:colId xmlns:a16="http://schemas.microsoft.com/office/drawing/2014/main" val="2173336169"/>
                    </a:ext>
                  </a:extLst>
                </a:gridCol>
                <a:gridCol w="2601761">
                  <a:extLst>
                    <a:ext uri="{9D8B030D-6E8A-4147-A177-3AD203B41FA5}">
                      <a16:colId xmlns:a16="http://schemas.microsoft.com/office/drawing/2014/main" val="1712568910"/>
                    </a:ext>
                  </a:extLst>
                </a:gridCol>
                <a:gridCol w="3198118">
                  <a:extLst>
                    <a:ext uri="{9D8B030D-6E8A-4147-A177-3AD203B41FA5}">
                      <a16:colId xmlns:a16="http://schemas.microsoft.com/office/drawing/2014/main" val="1705421277"/>
                    </a:ext>
                  </a:extLst>
                </a:gridCol>
              </a:tblGrid>
              <a:tr h="263525">
                <a:tc>
                  <a:txBody>
                    <a:bodyPr/>
                    <a:lstStyle/>
                    <a:p>
                      <a:pPr algn="just">
                        <a:lnSpc>
                          <a:spcPts val="1600"/>
                        </a:lnSpc>
                        <a:spcAft>
                          <a:spcPts val="0"/>
                        </a:spcAft>
                      </a:pPr>
                      <a:r>
                        <a:rPr lang="es-ES" sz="900" kern="100" dirty="0">
                          <a:solidFill>
                            <a:schemeClr val="tx1"/>
                          </a:solidFill>
                          <a:effectLst/>
                          <a:latin typeface="Calibri 本文"/>
                        </a:rPr>
                        <a:t>Punto</a:t>
                      </a:r>
                      <a:endParaRPr lang="ja-JP" sz="1200" kern="100" dirty="0">
                        <a:solidFill>
                          <a:schemeClr val="tx1"/>
                        </a:solidFill>
                        <a:effectLst/>
                        <a:latin typeface="Calibri 本文"/>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600"/>
                        </a:lnSpc>
                        <a:spcAft>
                          <a:spcPts val="0"/>
                        </a:spcAft>
                      </a:pPr>
                      <a:r>
                        <a:rPr lang="es-ES" sz="900" kern="100">
                          <a:solidFill>
                            <a:schemeClr val="tx1"/>
                          </a:solidFill>
                          <a:effectLst/>
                          <a:latin typeface="Calibri 本文"/>
                        </a:rPr>
                        <a:t>Ispector/Permiso</a:t>
                      </a:r>
                      <a:endParaRPr lang="ja-JP" sz="1200" kern="100">
                        <a:solidFill>
                          <a:schemeClr val="tx1"/>
                        </a:solidFill>
                        <a:effectLst/>
                        <a:latin typeface="Calibri 本文"/>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600"/>
                        </a:lnSpc>
                        <a:spcAft>
                          <a:spcPts val="0"/>
                        </a:spcAft>
                      </a:pPr>
                      <a:r>
                        <a:rPr lang="en-US" sz="900" kern="100">
                          <a:solidFill>
                            <a:schemeClr val="tx1"/>
                          </a:solidFill>
                          <a:effectLst/>
                          <a:latin typeface="Calibri 本文"/>
                        </a:rPr>
                        <a:t>Observaciones</a:t>
                      </a:r>
                      <a:endParaRPr lang="ja-JP" sz="1200" kern="100">
                        <a:solidFill>
                          <a:schemeClr val="tx1"/>
                        </a:solidFill>
                        <a:effectLst/>
                        <a:latin typeface="Calibri 本文"/>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6644976"/>
                  </a:ext>
                </a:extLst>
              </a:tr>
              <a:tr h="528955">
                <a:tc>
                  <a:txBody>
                    <a:bodyPr/>
                    <a:lstStyle/>
                    <a:p>
                      <a:pPr marL="0" lvl="0" indent="0" algn="l">
                        <a:lnSpc>
                          <a:spcPts val="1700"/>
                        </a:lnSpc>
                        <a:spcAft>
                          <a:spcPts val="0"/>
                        </a:spcAft>
                        <a:buFont typeface="+mj-ea"/>
                        <a:buNone/>
                      </a:pPr>
                      <a:r>
                        <a:rPr lang="ja-JP" altLang="en-US" sz="1000" kern="100" dirty="0">
                          <a:solidFill>
                            <a:schemeClr val="tx1"/>
                          </a:solidFill>
                          <a:effectLst/>
                          <a:latin typeface="Calibri 本文"/>
                        </a:rPr>
                        <a:t>① </a:t>
                      </a:r>
                      <a:r>
                        <a:rPr lang="en-US" sz="1000" kern="100" dirty="0" err="1">
                          <a:solidFill>
                            <a:schemeClr val="tx1"/>
                          </a:solidFill>
                          <a:effectLst/>
                          <a:latin typeface="Calibri 本文"/>
                        </a:rPr>
                        <a:t>Insp.Prev.Inicio</a:t>
                      </a:r>
                      <a:endParaRPr lang="ja-JP" sz="1200" kern="100" dirty="0">
                        <a:solidFill>
                          <a:schemeClr val="tx1"/>
                        </a:solidFill>
                        <a:effectLst/>
                        <a:latin typeface="Calibri 本文"/>
                      </a:endParaRPr>
                    </a:p>
                    <a:p>
                      <a:pPr algn="l">
                        <a:lnSpc>
                          <a:spcPts val="1700"/>
                        </a:lnSpc>
                        <a:spcAft>
                          <a:spcPts val="0"/>
                        </a:spcAft>
                      </a:pPr>
                      <a:r>
                        <a:rPr lang="ja-JP" sz="700" kern="100" dirty="0">
                          <a:solidFill>
                            <a:schemeClr val="tx1"/>
                          </a:solidFill>
                          <a:effectLst/>
                          <a:latin typeface="Calibri 本文"/>
                        </a:rPr>
                        <a:t>（</a:t>
                      </a:r>
                      <a:r>
                        <a:rPr lang="en-US" sz="700" kern="100" dirty="0">
                          <a:solidFill>
                            <a:schemeClr val="tx1"/>
                          </a:solidFill>
                          <a:effectLst/>
                          <a:latin typeface="Calibri 本文"/>
                        </a:rPr>
                        <a:t>Art.194-27 </a:t>
                      </a:r>
                      <a:r>
                        <a:rPr lang="en-US" sz="700" kern="100" dirty="0" err="1">
                          <a:solidFill>
                            <a:schemeClr val="tx1"/>
                          </a:solidFill>
                          <a:effectLst/>
                          <a:latin typeface="Calibri 本文"/>
                        </a:rPr>
                        <a:t>Ord.Seg.Sal.Trab</a:t>
                      </a:r>
                      <a:r>
                        <a:rPr lang="en-US" sz="700" kern="100" dirty="0">
                          <a:solidFill>
                            <a:schemeClr val="tx1"/>
                          </a:solidFill>
                          <a:effectLst/>
                          <a:latin typeface="Calibri 本文"/>
                        </a:rPr>
                        <a:t>.</a:t>
                      </a:r>
                      <a:r>
                        <a:rPr lang="ja-JP" sz="700" kern="100" dirty="0">
                          <a:solidFill>
                            <a:schemeClr val="tx1"/>
                          </a:solidFill>
                          <a:effectLst/>
                          <a:latin typeface="Calibri 本文"/>
                        </a:rPr>
                        <a:t>）</a:t>
                      </a:r>
                      <a:endParaRPr lang="ja-JP" sz="1200" kern="100" dirty="0">
                        <a:solidFill>
                          <a:schemeClr val="tx1"/>
                        </a:solidFill>
                        <a:effectLst/>
                        <a:latin typeface="Calibri 本文"/>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27000" algn="l">
                        <a:lnSpc>
                          <a:spcPts val="1700"/>
                        </a:lnSpc>
                        <a:spcAft>
                          <a:spcPts val="0"/>
                        </a:spcAft>
                      </a:pPr>
                      <a:r>
                        <a:rPr lang="es-ES" sz="1000" kern="100" dirty="0">
                          <a:solidFill>
                            <a:schemeClr val="tx1"/>
                          </a:solidFill>
                          <a:effectLst/>
                          <a:latin typeface="Calibri 本文"/>
                        </a:rPr>
                        <a:t>Operador designado</a:t>
                      </a:r>
                      <a:endParaRPr lang="ja-JP" sz="1200" kern="100" dirty="0">
                        <a:solidFill>
                          <a:schemeClr val="tx1"/>
                        </a:solidFill>
                        <a:effectLst/>
                        <a:latin typeface="Calibri 本文"/>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lgn="l">
                        <a:lnSpc>
                          <a:spcPts val="1700"/>
                        </a:lnSpc>
                        <a:spcAft>
                          <a:spcPts val="0"/>
                        </a:spcAft>
                      </a:pPr>
                      <a:r>
                        <a:rPr lang="en-US" sz="900" kern="100" dirty="0" err="1">
                          <a:solidFill>
                            <a:schemeClr val="tx1"/>
                          </a:solidFill>
                          <a:effectLst/>
                          <a:latin typeface="Calibri 本文"/>
                        </a:rPr>
                        <a:t>Período</a:t>
                      </a:r>
                      <a:r>
                        <a:rPr lang="en-US" sz="900" kern="100" dirty="0">
                          <a:solidFill>
                            <a:schemeClr val="tx1"/>
                          </a:solidFill>
                          <a:effectLst/>
                          <a:latin typeface="Calibri 本文"/>
                        </a:rPr>
                        <a:t> </a:t>
                      </a:r>
                      <a:r>
                        <a:rPr lang="en-US" sz="900" kern="100" dirty="0" err="1">
                          <a:solidFill>
                            <a:schemeClr val="tx1"/>
                          </a:solidFill>
                          <a:effectLst/>
                          <a:latin typeface="Calibri 本文"/>
                        </a:rPr>
                        <a:t>conserv.h.Inspec</a:t>
                      </a:r>
                      <a:r>
                        <a:rPr lang="en-US" sz="900" kern="100" dirty="0">
                          <a:solidFill>
                            <a:schemeClr val="tx1"/>
                          </a:solidFill>
                          <a:effectLst/>
                          <a:latin typeface="Calibri 本文"/>
                        </a:rPr>
                        <a:t>.: Se </a:t>
                      </a:r>
                      <a:r>
                        <a:rPr lang="en-US" sz="900" kern="100" dirty="0" err="1">
                          <a:solidFill>
                            <a:schemeClr val="tx1"/>
                          </a:solidFill>
                          <a:effectLst/>
                          <a:latin typeface="Calibri 本文"/>
                        </a:rPr>
                        <a:t>sugiere</a:t>
                      </a:r>
                      <a:r>
                        <a:rPr lang="en-US" sz="900" kern="100" dirty="0">
                          <a:solidFill>
                            <a:schemeClr val="tx1"/>
                          </a:solidFill>
                          <a:effectLst/>
                          <a:latin typeface="Calibri 本文"/>
                        </a:rPr>
                        <a:t> </a:t>
                      </a:r>
                      <a:r>
                        <a:rPr lang="en-US" sz="900" kern="100" dirty="0" err="1">
                          <a:solidFill>
                            <a:schemeClr val="tx1"/>
                          </a:solidFill>
                          <a:effectLst/>
                          <a:latin typeface="Calibri 本文"/>
                        </a:rPr>
                        <a:t>consev.durante</a:t>
                      </a:r>
                      <a:r>
                        <a:rPr lang="en-US" sz="900" kern="100" dirty="0">
                          <a:solidFill>
                            <a:schemeClr val="tx1"/>
                          </a:solidFill>
                          <a:effectLst/>
                          <a:latin typeface="Calibri 本文"/>
                        </a:rPr>
                        <a:t> </a:t>
                      </a:r>
                      <a:r>
                        <a:rPr lang="en-US" sz="900" kern="100" dirty="0" err="1">
                          <a:solidFill>
                            <a:schemeClr val="tx1"/>
                          </a:solidFill>
                          <a:effectLst/>
                          <a:latin typeface="Calibri 本文"/>
                        </a:rPr>
                        <a:t>todo</a:t>
                      </a:r>
                      <a:r>
                        <a:rPr lang="en-US" sz="900" kern="100" dirty="0">
                          <a:solidFill>
                            <a:schemeClr val="tx1"/>
                          </a:solidFill>
                          <a:effectLst/>
                          <a:latin typeface="Calibri 本文"/>
                        </a:rPr>
                        <a:t> </a:t>
                      </a:r>
                      <a:r>
                        <a:rPr lang="en-US" sz="900" kern="100" dirty="0" err="1">
                          <a:solidFill>
                            <a:schemeClr val="tx1"/>
                          </a:solidFill>
                          <a:effectLst/>
                          <a:latin typeface="Calibri 本文"/>
                        </a:rPr>
                        <a:t>el</a:t>
                      </a:r>
                      <a:r>
                        <a:rPr lang="en-US" sz="900" kern="100" dirty="0">
                          <a:solidFill>
                            <a:schemeClr val="tx1"/>
                          </a:solidFill>
                          <a:effectLst/>
                          <a:latin typeface="Calibri 本文"/>
                        </a:rPr>
                        <a:t> </a:t>
                      </a:r>
                      <a:r>
                        <a:rPr lang="en-US" sz="900" kern="100" dirty="0" err="1">
                          <a:solidFill>
                            <a:schemeClr val="tx1"/>
                          </a:solidFill>
                          <a:effectLst/>
                          <a:latin typeface="Calibri 本文"/>
                        </a:rPr>
                        <a:t>tiempo</a:t>
                      </a:r>
                      <a:r>
                        <a:rPr lang="en-US" sz="900" kern="100" dirty="0">
                          <a:solidFill>
                            <a:schemeClr val="tx1"/>
                          </a:solidFill>
                          <a:effectLst/>
                          <a:latin typeface="Calibri 本文"/>
                        </a:rPr>
                        <a:t> </a:t>
                      </a:r>
                      <a:r>
                        <a:rPr lang="en-US" sz="900" kern="100" dirty="0" err="1">
                          <a:solidFill>
                            <a:schemeClr val="tx1"/>
                          </a:solidFill>
                          <a:effectLst/>
                          <a:latin typeface="Calibri 本文"/>
                        </a:rPr>
                        <a:t>uso</a:t>
                      </a:r>
                      <a:r>
                        <a:rPr lang="en-US" sz="900" kern="100" dirty="0">
                          <a:solidFill>
                            <a:schemeClr val="tx1"/>
                          </a:solidFill>
                          <a:effectLst/>
                          <a:latin typeface="Calibri 本文"/>
                        </a:rPr>
                        <a:t> de </a:t>
                      </a:r>
                      <a:r>
                        <a:rPr lang="en-US" sz="900" kern="100" dirty="0" err="1">
                          <a:solidFill>
                            <a:schemeClr val="tx1"/>
                          </a:solidFill>
                          <a:effectLst/>
                          <a:latin typeface="Calibri 本文"/>
                        </a:rPr>
                        <a:t>Máq</a:t>
                      </a:r>
                      <a:r>
                        <a:rPr lang="en-US" sz="900" kern="100" dirty="0">
                          <a:solidFill>
                            <a:schemeClr val="tx1"/>
                          </a:solidFill>
                          <a:effectLst/>
                          <a:latin typeface="Calibri 本文"/>
                        </a:rPr>
                        <a:t>.</a:t>
                      </a:r>
                      <a:endParaRPr lang="ja-JP" sz="1200" kern="100" dirty="0">
                        <a:solidFill>
                          <a:schemeClr val="tx1"/>
                        </a:solidFill>
                        <a:effectLst/>
                        <a:latin typeface="Calibri 本文"/>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2405873"/>
                  </a:ext>
                </a:extLst>
              </a:tr>
              <a:tr h="445770">
                <a:tc>
                  <a:txBody>
                    <a:bodyPr/>
                    <a:lstStyle/>
                    <a:p>
                      <a:pPr marL="0" lvl="0" indent="0" algn="l">
                        <a:lnSpc>
                          <a:spcPts val="1700"/>
                        </a:lnSpc>
                        <a:spcAft>
                          <a:spcPts val="0"/>
                        </a:spcAft>
                        <a:buFont typeface="+mj-ea"/>
                        <a:buNone/>
                      </a:pPr>
                      <a:r>
                        <a:rPr lang="ja-JP" altLang="en-US" sz="1000" kern="100" dirty="0">
                          <a:solidFill>
                            <a:schemeClr val="tx1"/>
                          </a:solidFill>
                          <a:effectLst/>
                          <a:latin typeface="Calibri 本文"/>
                        </a:rPr>
                        <a:t>② </a:t>
                      </a:r>
                      <a:r>
                        <a:rPr lang="en-US" sz="1000" kern="100" dirty="0" err="1">
                          <a:solidFill>
                            <a:schemeClr val="tx1"/>
                          </a:solidFill>
                          <a:effectLst/>
                          <a:latin typeface="Calibri 本文"/>
                        </a:rPr>
                        <a:t>Insp.per.Voluntaria</a:t>
                      </a:r>
                      <a:endParaRPr lang="ja-JP" sz="1200" kern="100" dirty="0">
                        <a:solidFill>
                          <a:schemeClr val="tx1"/>
                        </a:solidFill>
                        <a:effectLst/>
                        <a:latin typeface="Calibri 本文"/>
                      </a:endParaRPr>
                    </a:p>
                    <a:p>
                      <a:pPr algn="l">
                        <a:lnSpc>
                          <a:spcPts val="1700"/>
                        </a:lnSpc>
                        <a:spcAft>
                          <a:spcPts val="0"/>
                        </a:spcAft>
                      </a:pPr>
                      <a:r>
                        <a:rPr lang="ja-JP" sz="700" kern="100" dirty="0">
                          <a:solidFill>
                            <a:schemeClr val="tx1"/>
                          </a:solidFill>
                          <a:effectLst/>
                          <a:latin typeface="Calibri 本文"/>
                        </a:rPr>
                        <a:t>（</a:t>
                      </a:r>
                      <a:r>
                        <a:rPr lang="en-US" sz="700" kern="100" dirty="0">
                          <a:solidFill>
                            <a:schemeClr val="tx1"/>
                          </a:solidFill>
                          <a:effectLst/>
                          <a:latin typeface="Calibri 本文"/>
                        </a:rPr>
                        <a:t>Art.194-24 </a:t>
                      </a:r>
                      <a:r>
                        <a:rPr lang="en-US" sz="700" kern="100" dirty="0" err="1">
                          <a:solidFill>
                            <a:schemeClr val="tx1"/>
                          </a:solidFill>
                          <a:effectLst/>
                          <a:latin typeface="Calibri 本文"/>
                        </a:rPr>
                        <a:t>Ord.Seg.Sal.Trab</a:t>
                      </a:r>
                      <a:r>
                        <a:rPr lang="en-US" sz="700" kern="100" dirty="0">
                          <a:solidFill>
                            <a:schemeClr val="tx1"/>
                          </a:solidFill>
                          <a:effectLst/>
                          <a:latin typeface="Calibri 本文"/>
                        </a:rPr>
                        <a:t>.</a:t>
                      </a:r>
                      <a:r>
                        <a:rPr lang="ja-JP" sz="700" kern="100" dirty="0">
                          <a:solidFill>
                            <a:schemeClr val="tx1"/>
                          </a:solidFill>
                          <a:effectLst/>
                          <a:latin typeface="Calibri 本文"/>
                        </a:rPr>
                        <a:t>）</a:t>
                      </a:r>
                      <a:endParaRPr lang="ja-JP" sz="1200" kern="100" dirty="0">
                        <a:solidFill>
                          <a:schemeClr val="tx1"/>
                        </a:solidFill>
                        <a:effectLst/>
                        <a:latin typeface="Calibri 本文"/>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700"/>
                        </a:lnSpc>
                        <a:spcAft>
                          <a:spcPts val="0"/>
                        </a:spcAft>
                      </a:pPr>
                      <a:r>
                        <a:rPr lang="es-ES" sz="900" kern="100" dirty="0">
                          <a:solidFill>
                            <a:schemeClr val="tx1"/>
                          </a:solidFill>
                          <a:effectLst/>
                          <a:latin typeface="Calibri 本文"/>
                        </a:rPr>
                        <a:t>Designado por la empresa</a:t>
                      </a:r>
                      <a:endParaRPr lang="ja-JP" sz="1200" kern="100" dirty="0">
                        <a:solidFill>
                          <a:schemeClr val="tx1"/>
                        </a:solidFill>
                        <a:effectLst/>
                        <a:latin typeface="Calibri 本文"/>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700"/>
                        </a:lnSpc>
                        <a:spcAft>
                          <a:spcPts val="0"/>
                        </a:spcAft>
                      </a:pPr>
                      <a:r>
                        <a:rPr lang="ja-JP" sz="900" kern="100" dirty="0">
                          <a:solidFill>
                            <a:schemeClr val="tx1"/>
                          </a:solidFill>
                          <a:effectLst/>
                          <a:latin typeface="Calibri 本文"/>
                        </a:rPr>
                        <a:t>・</a:t>
                      </a:r>
                      <a:r>
                        <a:rPr lang="en-US" sz="900" kern="100" dirty="0" err="1">
                          <a:solidFill>
                            <a:schemeClr val="tx1"/>
                          </a:solidFill>
                          <a:effectLst/>
                          <a:latin typeface="Calibri 本文"/>
                        </a:rPr>
                        <a:t>Período</a:t>
                      </a:r>
                      <a:r>
                        <a:rPr lang="ja-JP" sz="900" kern="100" dirty="0">
                          <a:solidFill>
                            <a:schemeClr val="tx1"/>
                          </a:solidFill>
                          <a:effectLst/>
                          <a:latin typeface="Calibri 本文"/>
                        </a:rPr>
                        <a:t>：</a:t>
                      </a:r>
                      <a:r>
                        <a:rPr lang="en-US" sz="900" kern="100" dirty="0">
                          <a:solidFill>
                            <a:schemeClr val="tx1"/>
                          </a:solidFill>
                          <a:effectLst/>
                          <a:latin typeface="Calibri 本文"/>
                        </a:rPr>
                        <a:t>1/</a:t>
                      </a:r>
                      <a:r>
                        <a:rPr lang="en-US" sz="900" kern="100" dirty="0" err="1">
                          <a:solidFill>
                            <a:schemeClr val="tx1"/>
                          </a:solidFill>
                          <a:effectLst/>
                          <a:latin typeface="Calibri 本文"/>
                        </a:rPr>
                        <a:t>mes</a:t>
                      </a:r>
                      <a:r>
                        <a:rPr lang="en-US" sz="900" kern="100" dirty="0">
                          <a:solidFill>
                            <a:schemeClr val="tx1"/>
                          </a:solidFill>
                          <a:effectLst/>
                          <a:latin typeface="Calibri 本文"/>
                        </a:rPr>
                        <a:t> </a:t>
                      </a:r>
                      <a:r>
                        <a:rPr lang="en-US" sz="900" kern="100" dirty="0" err="1">
                          <a:solidFill>
                            <a:schemeClr val="tx1"/>
                          </a:solidFill>
                          <a:effectLst/>
                          <a:latin typeface="Calibri 本文"/>
                        </a:rPr>
                        <a:t>periodicamente</a:t>
                      </a:r>
                      <a:endParaRPr lang="ja-JP" sz="1200" kern="100" dirty="0">
                        <a:solidFill>
                          <a:schemeClr val="tx1"/>
                        </a:solidFill>
                        <a:effectLst/>
                        <a:latin typeface="Calibri 本文"/>
                      </a:endParaRPr>
                    </a:p>
                    <a:p>
                      <a:pPr algn="l">
                        <a:lnSpc>
                          <a:spcPts val="1700"/>
                        </a:lnSpc>
                        <a:spcAft>
                          <a:spcPts val="0"/>
                        </a:spcAft>
                      </a:pPr>
                      <a:r>
                        <a:rPr lang="ja-JP" sz="900" kern="100" dirty="0">
                          <a:solidFill>
                            <a:schemeClr val="tx1"/>
                          </a:solidFill>
                          <a:effectLst/>
                          <a:latin typeface="Calibri 本文"/>
                        </a:rPr>
                        <a:t>・</a:t>
                      </a:r>
                      <a:r>
                        <a:rPr lang="en-US" sz="900" kern="100" dirty="0" err="1">
                          <a:solidFill>
                            <a:schemeClr val="tx1"/>
                          </a:solidFill>
                          <a:effectLst/>
                          <a:latin typeface="Calibri 本文"/>
                        </a:rPr>
                        <a:t>Período</a:t>
                      </a:r>
                      <a:r>
                        <a:rPr lang="en-US" sz="900" kern="100" dirty="0">
                          <a:solidFill>
                            <a:schemeClr val="tx1"/>
                          </a:solidFill>
                          <a:effectLst/>
                          <a:latin typeface="Calibri 本文"/>
                        </a:rPr>
                        <a:t> </a:t>
                      </a:r>
                      <a:r>
                        <a:rPr lang="en-US" sz="900" kern="100" dirty="0" err="1">
                          <a:solidFill>
                            <a:schemeClr val="tx1"/>
                          </a:solidFill>
                          <a:effectLst/>
                          <a:latin typeface="Calibri 本文"/>
                        </a:rPr>
                        <a:t>conserv</a:t>
                      </a:r>
                      <a:r>
                        <a:rPr lang="en-US" sz="900" kern="100" dirty="0">
                          <a:solidFill>
                            <a:schemeClr val="tx1"/>
                          </a:solidFill>
                          <a:effectLst/>
                          <a:latin typeface="Calibri 本文"/>
                        </a:rPr>
                        <a:t>. </a:t>
                      </a:r>
                      <a:r>
                        <a:rPr lang="en-US" sz="900" kern="100" dirty="0" err="1">
                          <a:solidFill>
                            <a:schemeClr val="tx1"/>
                          </a:solidFill>
                          <a:effectLst/>
                          <a:latin typeface="Calibri 本文"/>
                        </a:rPr>
                        <a:t>h.inspec</a:t>
                      </a:r>
                      <a:r>
                        <a:rPr lang="en-US" sz="900" kern="100" dirty="0">
                          <a:solidFill>
                            <a:schemeClr val="tx1"/>
                          </a:solidFill>
                          <a:effectLst/>
                          <a:latin typeface="Calibri 本文"/>
                        </a:rPr>
                        <a:t>.: 3 </a:t>
                      </a:r>
                      <a:r>
                        <a:rPr lang="en-US" sz="900" kern="100" dirty="0" err="1">
                          <a:solidFill>
                            <a:schemeClr val="tx1"/>
                          </a:solidFill>
                          <a:effectLst/>
                          <a:latin typeface="Calibri 本文"/>
                        </a:rPr>
                        <a:t>años</a:t>
                      </a:r>
                      <a:endParaRPr lang="ja-JP" sz="1200" kern="100" dirty="0">
                        <a:solidFill>
                          <a:schemeClr val="tx1"/>
                        </a:solidFill>
                        <a:effectLst/>
                        <a:latin typeface="Calibri 本文"/>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844827"/>
                  </a:ext>
                </a:extLst>
              </a:tr>
              <a:tr h="713105">
                <a:tc>
                  <a:txBody>
                    <a:bodyPr/>
                    <a:lstStyle/>
                    <a:p>
                      <a:pPr marL="0" lvl="0" indent="0" algn="l">
                        <a:lnSpc>
                          <a:spcPts val="1700"/>
                        </a:lnSpc>
                        <a:spcAft>
                          <a:spcPts val="0"/>
                        </a:spcAft>
                        <a:buFont typeface="+mj-ea"/>
                        <a:buNone/>
                      </a:pPr>
                      <a:r>
                        <a:rPr lang="ja-JP" altLang="en-US" sz="900" kern="100" dirty="0">
                          <a:solidFill>
                            <a:schemeClr val="tx1"/>
                          </a:solidFill>
                          <a:effectLst/>
                          <a:latin typeface="Calibri 本文"/>
                        </a:rPr>
                        <a:t>③ </a:t>
                      </a:r>
                      <a:r>
                        <a:rPr lang="en-US" sz="900" kern="100" dirty="0" err="1">
                          <a:solidFill>
                            <a:schemeClr val="tx1"/>
                          </a:solidFill>
                          <a:effectLst/>
                          <a:latin typeface="Calibri 本文"/>
                        </a:rPr>
                        <a:t>Inspec.Vol</a:t>
                      </a:r>
                      <a:r>
                        <a:rPr lang="en-US" sz="900" kern="100" dirty="0">
                          <a:solidFill>
                            <a:schemeClr val="tx1"/>
                          </a:solidFill>
                          <a:effectLst/>
                          <a:latin typeface="Calibri 本文"/>
                        </a:rPr>
                        <a:t>. </a:t>
                      </a:r>
                      <a:r>
                        <a:rPr lang="en-US" sz="900" kern="100" dirty="0" err="1">
                          <a:solidFill>
                            <a:schemeClr val="tx1"/>
                          </a:solidFill>
                          <a:effectLst/>
                          <a:latin typeface="Calibri 本文"/>
                        </a:rPr>
                        <a:t>especif</a:t>
                      </a:r>
                      <a:r>
                        <a:rPr lang="en-US" sz="900" kern="100" dirty="0">
                          <a:solidFill>
                            <a:schemeClr val="tx1"/>
                          </a:solidFill>
                          <a:effectLst/>
                          <a:latin typeface="Calibri 本文"/>
                        </a:rPr>
                        <a:t>.</a:t>
                      </a:r>
                      <a:endParaRPr lang="ja-JP" sz="1200" kern="100" dirty="0">
                        <a:solidFill>
                          <a:schemeClr val="tx1"/>
                        </a:solidFill>
                        <a:effectLst/>
                        <a:latin typeface="Calibri 本文"/>
                      </a:endParaRPr>
                    </a:p>
                    <a:p>
                      <a:pPr algn="l">
                        <a:lnSpc>
                          <a:spcPts val="1700"/>
                        </a:lnSpc>
                        <a:spcAft>
                          <a:spcPts val="0"/>
                        </a:spcAft>
                      </a:pPr>
                      <a:r>
                        <a:rPr lang="ja-JP" sz="700" kern="100" dirty="0">
                          <a:solidFill>
                            <a:schemeClr val="tx1"/>
                          </a:solidFill>
                          <a:effectLst/>
                          <a:latin typeface="Calibri 本文"/>
                        </a:rPr>
                        <a:t>（</a:t>
                      </a:r>
                      <a:r>
                        <a:rPr lang="en-US" sz="700" kern="100" dirty="0">
                          <a:solidFill>
                            <a:schemeClr val="tx1"/>
                          </a:solidFill>
                          <a:effectLst/>
                          <a:latin typeface="Calibri 本文"/>
                        </a:rPr>
                        <a:t>Art.194-23 </a:t>
                      </a:r>
                      <a:r>
                        <a:rPr lang="en-US" sz="700" kern="100" dirty="0" err="1">
                          <a:solidFill>
                            <a:schemeClr val="tx1"/>
                          </a:solidFill>
                          <a:effectLst/>
                          <a:latin typeface="Calibri 本文"/>
                        </a:rPr>
                        <a:t>Ord.Seg.Sal.Trab</a:t>
                      </a:r>
                      <a:r>
                        <a:rPr lang="en-US" sz="700" kern="100" dirty="0">
                          <a:solidFill>
                            <a:schemeClr val="tx1"/>
                          </a:solidFill>
                          <a:effectLst/>
                          <a:latin typeface="Calibri 本文"/>
                        </a:rPr>
                        <a:t>.</a:t>
                      </a:r>
                      <a:r>
                        <a:rPr lang="ja-JP" sz="700" kern="100" dirty="0">
                          <a:solidFill>
                            <a:schemeClr val="tx1"/>
                          </a:solidFill>
                          <a:effectLst/>
                          <a:latin typeface="Calibri 本文"/>
                        </a:rPr>
                        <a:t>）</a:t>
                      </a:r>
                      <a:endParaRPr lang="ja-JP" sz="1200" kern="100" dirty="0">
                        <a:solidFill>
                          <a:schemeClr val="tx1"/>
                        </a:solidFill>
                        <a:effectLst/>
                        <a:latin typeface="Calibri 本文"/>
                      </a:endParaRPr>
                    </a:p>
                    <a:p>
                      <a:pPr algn="l">
                        <a:lnSpc>
                          <a:spcPts val="1700"/>
                        </a:lnSpc>
                        <a:spcAft>
                          <a:spcPts val="0"/>
                        </a:spcAft>
                      </a:pPr>
                      <a:r>
                        <a:rPr lang="ja-JP" sz="700" kern="100" dirty="0">
                          <a:solidFill>
                            <a:schemeClr val="tx1"/>
                          </a:solidFill>
                          <a:effectLst/>
                          <a:latin typeface="Calibri 本文"/>
                        </a:rPr>
                        <a:t>（</a:t>
                      </a:r>
                      <a:r>
                        <a:rPr lang="en-US" sz="700" kern="100" dirty="0">
                          <a:solidFill>
                            <a:schemeClr val="tx1"/>
                          </a:solidFill>
                          <a:effectLst/>
                          <a:latin typeface="Calibri 本文"/>
                        </a:rPr>
                        <a:t>Art.194-26 </a:t>
                      </a:r>
                      <a:r>
                        <a:rPr lang="en-US" sz="700" kern="100" dirty="0" err="1">
                          <a:solidFill>
                            <a:schemeClr val="tx1"/>
                          </a:solidFill>
                          <a:effectLst/>
                          <a:latin typeface="Calibri 本文"/>
                        </a:rPr>
                        <a:t>Ord.Seg.Sal.Trab</a:t>
                      </a:r>
                      <a:r>
                        <a:rPr lang="en-US" sz="700" kern="100" dirty="0">
                          <a:solidFill>
                            <a:schemeClr val="tx1"/>
                          </a:solidFill>
                          <a:effectLst/>
                          <a:latin typeface="Calibri 本文"/>
                        </a:rPr>
                        <a:t>.</a:t>
                      </a:r>
                      <a:r>
                        <a:rPr lang="ja-JP" sz="700" kern="100" dirty="0">
                          <a:solidFill>
                            <a:schemeClr val="tx1"/>
                          </a:solidFill>
                          <a:effectLst/>
                          <a:latin typeface="Calibri 本文"/>
                        </a:rPr>
                        <a:t>）</a:t>
                      </a:r>
                      <a:endParaRPr lang="ja-JP" sz="1200" kern="100" dirty="0">
                        <a:solidFill>
                          <a:schemeClr val="tx1"/>
                        </a:solidFill>
                        <a:effectLst/>
                        <a:latin typeface="Calibri 本文"/>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lgn="l">
                        <a:lnSpc>
                          <a:spcPts val="1700"/>
                        </a:lnSpc>
                        <a:spcAft>
                          <a:spcPts val="0"/>
                        </a:spcAft>
                      </a:pPr>
                      <a:r>
                        <a:rPr lang="ja-JP" sz="900" kern="100" dirty="0">
                          <a:solidFill>
                            <a:schemeClr val="tx1"/>
                          </a:solidFill>
                          <a:effectLst/>
                          <a:latin typeface="Calibri 本文"/>
                        </a:rPr>
                        <a:t>・</a:t>
                      </a:r>
                      <a:r>
                        <a:rPr lang="es-ES" sz="900" kern="100" dirty="0" err="1">
                          <a:solidFill>
                            <a:schemeClr val="tx1"/>
                          </a:solidFill>
                          <a:effectLst/>
                          <a:latin typeface="Calibri 本文"/>
                        </a:rPr>
                        <a:t>Pers.Calif.M.Sal</a:t>
                      </a:r>
                      <a:r>
                        <a:rPr lang="es-ES" sz="900" kern="100" dirty="0">
                          <a:solidFill>
                            <a:schemeClr val="tx1"/>
                          </a:solidFill>
                          <a:effectLst/>
                          <a:latin typeface="Calibri 本文"/>
                        </a:rPr>
                        <a:t>. </a:t>
                      </a:r>
                      <a:r>
                        <a:rPr lang="es-ES" sz="900" kern="100" dirty="0" err="1">
                          <a:solidFill>
                            <a:schemeClr val="tx1"/>
                          </a:solidFill>
                          <a:effectLst/>
                          <a:latin typeface="Calibri 本文"/>
                        </a:rPr>
                        <a:t>Trab</a:t>
                      </a:r>
                      <a:r>
                        <a:rPr lang="es-ES" sz="900" kern="100" dirty="0">
                          <a:solidFill>
                            <a:schemeClr val="tx1"/>
                          </a:solidFill>
                          <a:effectLst/>
                          <a:latin typeface="Calibri 本文"/>
                        </a:rPr>
                        <a:t>. </a:t>
                      </a:r>
                      <a:r>
                        <a:rPr lang="es-ES" sz="900" kern="100" dirty="0" err="1">
                          <a:solidFill>
                            <a:schemeClr val="tx1"/>
                          </a:solidFill>
                          <a:effectLst/>
                          <a:latin typeface="Calibri 本文"/>
                        </a:rPr>
                        <a:t>Bienest</a:t>
                      </a:r>
                      <a:r>
                        <a:rPr lang="es-ES" sz="900" kern="100" dirty="0">
                          <a:solidFill>
                            <a:schemeClr val="tx1"/>
                          </a:solidFill>
                          <a:effectLst/>
                          <a:latin typeface="Calibri 本文"/>
                        </a:rPr>
                        <a:t>.</a:t>
                      </a:r>
                      <a:endParaRPr lang="ja-JP" sz="1200" kern="100" dirty="0">
                        <a:solidFill>
                          <a:schemeClr val="tx1"/>
                        </a:solidFill>
                        <a:effectLst/>
                        <a:latin typeface="Calibri 本文"/>
                      </a:endParaRPr>
                    </a:p>
                    <a:p>
                      <a:pPr algn="l">
                        <a:lnSpc>
                          <a:spcPts val="1700"/>
                        </a:lnSpc>
                        <a:spcAft>
                          <a:spcPts val="0"/>
                        </a:spcAft>
                      </a:pPr>
                      <a:r>
                        <a:rPr lang="ja-JP" sz="900" kern="100" dirty="0">
                          <a:solidFill>
                            <a:schemeClr val="tx1"/>
                          </a:solidFill>
                          <a:effectLst/>
                          <a:latin typeface="Calibri 本文"/>
                        </a:rPr>
                        <a:t>・</a:t>
                      </a:r>
                      <a:r>
                        <a:rPr lang="es-ES" sz="900" kern="100" dirty="0">
                          <a:solidFill>
                            <a:schemeClr val="tx1"/>
                          </a:solidFill>
                          <a:effectLst/>
                          <a:latin typeface="Calibri 本文"/>
                        </a:rPr>
                        <a:t>Agencia de </a:t>
                      </a:r>
                      <a:r>
                        <a:rPr lang="es-ES" sz="900" kern="100" dirty="0" err="1">
                          <a:solidFill>
                            <a:schemeClr val="tx1"/>
                          </a:solidFill>
                          <a:effectLst/>
                          <a:latin typeface="Calibri 本文"/>
                        </a:rPr>
                        <a:t>Inspeción</a:t>
                      </a:r>
                      <a:endParaRPr lang="ja-JP" sz="1200" kern="100" dirty="0">
                        <a:solidFill>
                          <a:schemeClr val="tx1"/>
                        </a:solidFill>
                        <a:effectLst/>
                        <a:latin typeface="Calibri 本文"/>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700"/>
                        </a:lnSpc>
                        <a:spcAft>
                          <a:spcPts val="0"/>
                        </a:spcAft>
                      </a:pPr>
                      <a:r>
                        <a:rPr lang="ja-JP" sz="900" kern="100" dirty="0">
                          <a:solidFill>
                            <a:schemeClr val="tx1"/>
                          </a:solidFill>
                          <a:effectLst/>
                          <a:latin typeface="Calibri 本文"/>
                        </a:rPr>
                        <a:t>・</a:t>
                      </a:r>
                      <a:r>
                        <a:rPr lang="en-US" sz="900" kern="100" dirty="0" err="1">
                          <a:solidFill>
                            <a:schemeClr val="tx1"/>
                          </a:solidFill>
                          <a:effectLst/>
                          <a:latin typeface="Calibri 本文"/>
                        </a:rPr>
                        <a:t>Período</a:t>
                      </a:r>
                      <a:r>
                        <a:rPr lang="ja-JP" sz="900" kern="100" dirty="0">
                          <a:solidFill>
                            <a:schemeClr val="tx1"/>
                          </a:solidFill>
                          <a:effectLst/>
                          <a:latin typeface="Calibri 本文"/>
                        </a:rPr>
                        <a:t>：</a:t>
                      </a:r>
                      <a:r>
                        <a:rPr lang="en-US" sz="900" kern="100" dirty="0">
                          <a:solidFill>
                            <a:schemeClr val="tx1"/>
                          </a:solidFill>
                          <a:effectLst/>
                          <a:latin typeface="Calibri 本文"/>
                        </a:rPr>
                        <a:t>1/</a:t>
                      </a:r>
                      <a:r>
                        <a:rPr lang="en-US" sz="900" kern="100" dirty="0" err="1">
                          <a:solidFill>
                            <a:schemeClr val="tx1"/>
                          </a:solidFill>
                          <a:effectLst/>
                          <a:latin typeface="Calibri 本文"/>
                        </a:rPr>
                        <a:t>mes</a:t>
                      </a:r>
                      <a:r>
                        <a:rPr lang="en-US" sz="900" kern="100" dirty="0">
                          <a:solidFill>
                            <a:schemeClr val="tx1"/>
                          </a:solidFill>
                          <a:effectLst/>
                          <a:latin typeface="Calibri 本文"/>
                        </a:rPr>
                        <a:t> </a:t>
                      </a:r>
                      <a:r>
                        <a:rPr lang="en-US" sz="900" kern="100" dirty="0" err="1">
                          <a:solidFill>
                            <a:schemeClr val="tx1"/>
                          </a:solidFill>
                          <a:effectLst/>
                          <a:latin typeface="Calibri 本文"/>
                        </a:rPr>
                        <a:t>periodicamente</a:t>
                      </a:r>
                      <a:endParaRPr lang="ja-JP" sz="1200" kern="100" dirty="0">
                        <a:solidFill>
                          <a:schemeClr val="tx1"/>
                        </a:solidFill>
                        <a:effectLst/>
                        <a:latin typeface="Calibri 本文"/>
                      </a:endParaRPr>
                    </a:p>
                    <a:p>
                      <a:pPr algn="l">
                        <a:lnSpc>
                          <a:spcPts val="1700"/>
                        </a:lnSpc>
                        <a:spcAft>
                          <a:spcPts val="0"/>
                        </a:spcAft>
                      </a:pPr>
                      <a:r>
                        <a:rPr lang="ja-JP" sz="900" kern="100" dirty="0">
                          <a:solidFill>
                            <a:schemeClr val="tx1"/>
                          </a:solidFill>
                          <a:effectLst/>
                          <a:latin typeface="Calibri 本文"/>
                        </a:rPr>
                        <a:t>・</a:t>
                      </a:r>
                      <a:r>
                        <a:rPr lang="en-US" sz="900" kern="100" dirty="0" err="1">
                          <a:solidFill>
                            <a:schemeClr val="tx1"/>
                          </a:solidFill>
                          <a:effectLst/>
                          <a:latin typeface="Calibri 本文"/>
                        </a:rPr>
                        <a:t>Período</a:t>
                      </a:r>
                      <a:r>
                        <a:rPr lang="en-US" sz="900" kern="100" dirty="0">
                          <a:solidFill>
                            <a:schemeClr val="tx1"/>
                          </a:solidFill>
                          <a:effectLst/>
                          <a:latin typeface="Calibri 本文"/>
                        </a:rPr>
                        <a:t> </a:t>
                      </a:r>
                      <a:r>
                        <a:rPr lang="en-US" sz="900" kern="100" dirty="0" err="1">
                          <a:solidFill>
                            <a:schemeClr val="tx1"/>
                          </a:solidFill>
                          <a:effectLst/>
                          <a:latin typeface="Calibri 本文"/>
                        </a:rPr>
                        <a:t>conserv</a:t>
                      </a:r>
                      <a:r>
                        <a:rPr lang="en-US" sz="900" kern="100" dirty="0">
                          <a:solidFill>
                            <a:schemeClr val="tx1"/>
                          </a:solidFill>
                          <a:effectLst/>
                          <a:latin typeface="Calibri 本文"/>
                        </a:rPr>
                        <a:t>. </a:t>
                      </a:r>
                      <a:r>
                        <a:rPr lang="en-US" sz="900" kern="100" dirty="0" err="1">
                          <a:solidFill>
                            <a:schemeClr val="tx1"/>
                          </a:solidFill>
                          <a:effectLst/>
                          <a:latin typeface="Calibri 本文"/>
                        </a:rPr>
                        <a:t>h.inspec</a:t>
                      </a:r>
                      <a:r>
                        <a:rPr lang="en-US" sz="900" kern="100" dirty="0">
                          <a:solidFill>
                            <a:schemeClr val="tx1"/>
                          </a:solidFill>
                          <a:effectLst/>
                          <a:latin typeface="Calibri 本文"/>
                        </a:rPr>
                        <a:t>.: 3 </a:t>
                      </a:r>
                      <a:r>
                        <a:rPr lang="en-US" sz="900" kern="100" dirty="0" err="1">
                          <a:solidFill>
                            <a:schemeClr val="tx1"/>
                          </a:solidFill>
                          <a:effectLst/>
                          <a:latin typeface="Calibri 本文"/>
                        </a:rPr>
                        <a:t>años</a:t>
                      </a:r>
                      <a:endParaRPr lang="ja-JP" sz="1200" kern="100" dirty="0">
                        <a:solidFill>
                          <a:schemeClr val="tx1"/>
                        </a:solidFill>
                        <a:effectLst/>
                        <a:latin typeface="Calibri 本文"/>
                      </a:endParaRPr>
                    </a:p>
                    <a:p>
                      <a:pPr algn="l">
                        <a:lnSpc>
                          <a:spcPts val="1700"/>
                        </a:lnSpc>
                        <a:spcAft>
                          <a:spcPts val="0"/>
                        </a:spcAft>
                      </a:pPr>
                      <a:r>
                        <a:rPr lang="ja-JP" sz="900" kern="100" dirty="0">
                          <a:solidFill>
                            <a:schemeClr val="tx1"/>
                          </a:solidFill>
                          <a:effectLst/>
                          <a:latin typeface="Calibri 本文"/>
                        </a:rPr>
                        <a:t>・</a:t>
                      </a:r>
                      <a:r>
                        <a:rPr lang="es-ES" sz="900" kern="100" dirty="0">
                          <a:solidFill>
                            <a:schemeClr val="tx1"/>
                          </a:solidFill>
                          <a:effectLst/>
                          <a:latin typeface="Calibri 本文"/>
                        </a:rPr>
                        <a:t>Pegar etiqueta finalización de Inspección</a:t>
                      </a:r>
                      <a:endParaRPr lang="ja-JP" sz="1200" kern="100" dirty="0">
                        <a:solidFill>
                          <a:schemeClr val="tx1"/>
                        </a:solidFill>
                        <a:effectLst/>
                        <a:latin typeface="Calibri 本文"/>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0189427"/>
                  </a:ext>
                </a:extLst>
              </a:tr>
            </a:tbl>
          </a:graphicData>
        </a:graphic>
      </p:graphicFrame>
    </p:spTree>
    <p:extLst>
      <p:ext uri="{BB962C8B-B14F-4D97-AF65-F5344CB8AC3E}">
        <p14:creationId xmlns:p14="http://schemas.microsoft.com/office/powerpoint/2010/main" val="11589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91612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Trabajos de seguridad con VTE (1)</a:t>
            </a:r>
            <a:br>
              <a:rPr lang="en-US" altLang="ja-JP" sz="2000" b="1">
                <a:latin typeface="Meiryo UI" panose="020B0604030504040204" pitchFamily="50" charset="-128"/>
                <a:ea typeface="Meiryo UI" panose="020B0604030504040204" pitchFamily="50" charset="-128"/>
              </a:rPr>
            </a:br>
            <a:r>
              <a:rPr lang="es-ES" altLang="ja-JP" sz="2000" b="1">
                <a:latin typeface="Meiryo UI" panose="020B0604030504040204" pitchFamily="50" charset="-128"/>
                <a:ea typeface="Meiryo UI" panose="020B0604030504040204" pitchFamily="50" charset="-128"/>
              </a:rPr>
              <a:t>Precauciones durante el desplazamiento en VTE</a:t>
            </a:r>
            <a:br>
              <a:rPr lang="es-ES" altLang="ja-JP" sz="2000" b="1">
                <a:latin typeface="Meiryo UI" panose="020B0604030504040204" pitchFamily="50" charset="-128"/>
                <a:ea typeface="Meiryo UI" panose="020B0604030504040204" pitchFamily="50" charset="-128"/>
              </a:rPr>
            </a:br>
            <a:r>
              <a:rPr lang="es-ES" altLang="ja-JP" sz="2000" b="1">
                <a:latin typeface="Meiryo UI" panose="020B0604030504040204" pitchFamily="50" charset="-128"/>
                <a:ea typeface="Meiryo UI" panose="020B0604030504040204" pitchFamily="50" charset="-128"/>
              </a:rPr>
              <a:t>tipo camión</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38</a:t>
            </a:fld>
            <a:endParaRPr lang="ja-JP" altLang="en-US">
              <a:solidFill>
                <a:prstClr val="black">
                  <a:tint val="75000"/>
                </a:prstClr>
              </a:solidFill>
            </a:endParaRPr>
          </a:p>
        </p:txBody>
      </p:sp>
      <p:sp>
        <p:nvSpPr>
          <p:cNvPr id="11" name="コンテンツ プレースホルダー 4"/>
          <p:cNvSpPr txBox="1">
            <a:spLocks/>
          </p:cNvSpPr>
          <p:nvPr/>
        </p:nvSpPr>
        <p:spPr>
          <a:xfrm>
            <a:off x="531119" y="1476941"/>
            <a:ext cx="8081762" cy="182143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600" b="1" u="sng" dirty="0">
                <a:solidFill>
                  <a:prstClr val="black"/>
                </a:solidFill>
                <a:latin typeface="Meiryo UI" panose="020B0604030504040204" pitchFamily="50" charset="-128"/>
                <a:ea typeface="Meiryo UI" panose="020B0604030504040204" pitchFamily="50" charset="-128"/>
              </a:rPr>
              <a:t>Precauciones para los VTE tipo camión</a:t>
            </a:r>
            <a:endParaRPr lang="en-US" altLang="ja-JP" sz="16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600" b="1" u="sng"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(1) Antes de iniciar la marcha, verifique que los estabilizadores están completamente replegados.</a:t>
            </a:r>
          </a:p>
          <a:p>
            <a:pPr marL="457200" lvl="1" indent="0">
              <a:lnSpc>
                <a:spcPct val="10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2) Confirme que la plataforma de </a:t>
            </a:r>
            <a:r>
              <a:rPr lang="es-ES" altLang="ja-JP" sz="1600" dirty="0">
                <a:latin typeface="Meiryo UI" panose="020B0604030504040204" pitchFamily="50" charset="-128"/>
                <a:ea typeface="Meiryo UI" panose="020B0604030504040204" pitchFamily="50" charset="-128"/>
              </a:rPr>
              <a:t>trabajo está replegada y baje al operario de la misma, e inicie la marcha.</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5177CB8-277C-4C75-B893-0E437382450B}"/>
              </a:ext>
            </a:extLst>
          </p:cNvPr>
          <p:cNvSpPr txBox="1"/>
          <p:nvPr/>
        </p:nvSpPr>
        <p:spPr>
          <a:xfrm>
            <a:off x="4916309" y="6345005"/>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pág.76-80/Libro de texto pág.38</a:t>
            </a:r>
            <a:endParaRPr lang="ja-JP" altLang="en-US" sz="1200" dirty="0">
              <a:solidFill>
                <a:prstClr val="black"/>
              </a:solidFill>
            </a:endParaRPr>
          </a:p>
        </p:txBody>
      </p:sp>
    </p:spTree>
    <p:extLst>
      <p:ext uri="{BB962C8B-B14F-4D97-AF65-F5344CB8AC3E}">
        <p14:creationId xmlns:p14="http://schemas.microsoft.com/office/powerpoint/2010/main" val="2491560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37457" y="365125"/>
            <a:ext cx="8294913" cy="1126217"/>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Trabajos de seguridad con VTE (1)</a:t>
            </a:r>
            <a:br>
              <a:rPr lang="es-ES" altLang="ja-JP" sz="2000" b="1">
                <a:latin typeface="Meiryo UI" panose="020B0604030504040204" pitchFamily="50" charset="-128"/>
                <a:ea typeface="Meiryo UI" panose="020B0604030504040204" pitchFamily="50" charset="-128"/>
              </a:rPr>
            </a:br>
            <a:r>
              <a:rPr lang="es-ES" altLang="ja-JP" sz="2000" b="1">
                <a:latin typeface="Meiryo UI" panose="020B0604030504040204" pitchFamily="50" charset="-128"/>
                <a:ea typeface="Meiryo UI" panose="020B0604030504040204" pitchFamily="50" charset="-128"/>
              </a:rPr>
              <a:t>Precauciones durante el desplazamiento en VTE autopropulsados, parte 1</a:t>
            </a:r>
            <a:r>
              <a:rPr lang="ja-JP" altLang="en-US" sz="2000" b="1">
                <a:latin typeface="Meiryo UI" panose="020B0604030504040204" pitchFamily="50" charset="-128"/>
                <a:ea typeface="Meiryo UI" panose="020B0604030504040204" pitchFamily="50" charset="-128"/>
              </a:rPr>
              <a:t>　</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39</a:t>
            </a:fld>
            <a:endParaRPr lang="ja-JP" altLang="en-US">
              <a:solidFill>
                <a:prstClr val="black">
                  <a:tint val="75000"/>
                </a:prstClr>
              </a:solidFill>
            </a:endParaRPr>
          </a:p>
        </p:txBody>
      </p:sp>
      <p:sp>
        <p:nvSpPr>
          <p:cNvPr id="11" name="コンテンツ プレースホルダー 4"/>
          <p:cNvSpPr txBox="1">
            <a:spLocks/>
          </p:cNvSpPr>
          <p:nvPr/>
        </p:nvSpPr>
        <p:spPr>
          <a:xfrm>
            <a:off x="361374" y="1674688"/>
            <a:ext cx="4872510" cy="280336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es-ES" altLang="ja-JP" sz="1400" b="1" u="sng" dirty="0">
                <a:solidFill>
                  <a:prstClr val="black"/>
                </a:solidFill>
                <a:latin typeface="Meiryo UI" panose="020B0604030504040204" pitchFamily="50" charset="-128"/>
                <a:ea typeface="Meiryo UI" panose="020B0604030504040204" pitchFamily="50" charset="-128"/>
              </a:rPr>
              <a:t>Precauciones a tomar al subir o bajar pendientes, inclinaciones o escalones en vehículos autopropulsados</a:t>
            </a:r>
            <a:endParaRPr lang="en-US" altLang="ja-JP"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es-ES" altLang="ja-JP" sz="1400" dirty="0">
                <a:solidFill>
                  <a:prstClr val="black"/>
                </a:solidFill>
                <a:latin typeface="Meiryo UI" panose="020B0604030504040204" pitchFamily="50" charset="-128"/>
                <a:ea typeface="Meiryo UI" panose="020B0604030504040204" pitchFamily="50" charset="-128"/>
              </a:rPr>
              <a:t>(1) Al subir o bajar una pendiente </a:t>
            </a:r>
            <a:r>
              <a:rPr lang="es-ES" altLang="ja-JP" sz="1400" dirty="0">
                <a:latin typeface="Meiryo UI" panose="020B0604030504040204" pitchFamily="50" charset="-128"/>
                <a:ea typeface="Meiryo UI" panose="020B0604030504040204" pitchFamily="50" charset="-128"/>
              </a:rPr>
              <a:t>pronunciada, aplique un bloqueo de giro.</a:t>
            </a:r>
          </a:p>
          <a:p>
            <a:pPr marL="0" indent="0">
              <a:lnSpc>
                <a:spcPct val="100000"/>
              </a:lnSpc>
              <a:spcBef>
                <a:spcPts val="600"/>
              </a:spcBef>
              <a:buNone/>
            </a:pPr>
            <a:r>
              <a:rPr lang="es-ES" altLang="ja-JP" sz="1400" dirty="0">
                <a:latin typeface="Meiryo UI" panose="020B0604030504040204" pitchFamily="50" charset="-128"/>
                <a:ea typeface="Meiryo UI" panose="020B0604030504040204" pitchFamily="50" charset="-128"/>
              </a:rPr>
              <a:t>(2) Cambiar de dirección o atravesar una pendiente puede provocar vuelco y es peligroso. Regrese a un terreno llano y retome acciones.</a:t>
            </a:r>
          </a:p>
          <a:p>
            <a:pPr marL="0" indent="0">
              <a:lnSpc>
                <a:spcPct val="100000"/>
              </a:lnSpc>
              <a:spcBef>
                <a:spcPts val="600"/>
              </a:spcBef>
              <a:buNone/>
            </a:pPr>
            <a:r>
              <a:rPr lang="es-ES" altLang="ja-JP" sz="1400" dirty="0">
                <a:latin typeface="Meiryo UI" panose="020B0604030504040204" pitchFamily="50" charset="-128"/>
                <a:ea typeface="Meiryo UI" panose="020B0604030504040204" pitchFamily="50" charset="-128"/>
              </a:rPr>
              <a:t>(3) Subir y bajar en ángulo recto respecto a la pendiente con el contrapeso orientado hacia arriba.</a:t>
            </a:r>
          </a:p>
          <a:p>
            <a:pPr marL="0" indent="0">
              <a:lnSpc>
                <a:spcPct val="100000"/>
              </a:lnSpc>
              <a:spcBef>
                <a:spcPts val="600"/>
              </a:spcBef>
              <a:buNone/>
            </a:pPr>
            <a:r>
              <a:rPr lang="es-ES" altLang="ja-JP" sz="1400" dirty="0">
                <a:latin typeface="Meiryo UI" panose="020B0604030504040204" pitchFamily="50" charset="-128"/>
                <a:ea typeface="Meiryo UI" panose="020B0604030504040204" pitchFamily="50" charset="-128"/>
              </a:rPr>
              <a:t>(4) Nunca gire el brazo (pluma) en medio de una</a:t>
            </a:r>
          </a:p>
          <a:p>
            <a:pPr marL="0" indent="0">
              <a:lnSpc>
                <a:spcPct val="100000"/>
              </a:lnSpc>
              <a:spcBef>
                <a:spcPts val="600"/>
              </a:spcBef>
              <a:buNone/>
            </a:pPr>
            <a:r>
              <a:rPr lang="es-ES" altLang="ja-JP" sz="1400" dirty="0">
                <a:latin typeface="Meiryo UI" panose="020B0604030504040204" pitchFamily="50" charset="-128"/>
                <a:ea typeface="Meiryo UI" panose="020B0604030504040204" pitchFamily="50" charset="-128"/>
              </a:rPr>
              <a:t>pendiente, ya que podría provocar vuelco.</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432004" y="1891877"/>
            <a:ext cx="2948501" cy="2031969"/>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9C4DDE8F-6D60-450D-B1BF-8563FA32EE7A}"/>
              </a:ext>
            </a:extLst>
          </p:cNvPr>
          <p:cNvSpPr txBox="1"/>
          <p:nvPr/>
        </p:nvSpPr>
        <p:spPr>
          <a:xfrm>
            <a:off x="4916309" y="6345005"/>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pág.82/Libro de texto pág.38</a:t>
            </a:r>
            <a:endParaRPr lang="ja-JP" altLang="en-US" sz="1200" dirty="0">
              <a:solidFill>
                <a:prstClr val="black"/>
              </a:solidFill>
            </a:endParaRPr>
          </a:p>
        </p:txBody>
      </p:sp>
      <p:sp>
        <p:nvSpPr>
          <p:cNvPr id="9" name="テキスト ボックス 2">
            <a:extLst>
              <a:ext uri="{FF2B5EF4-FFF2-40B4-BE49-F238E27FC236}">
                <a16:creationId xmlns:a16="http://schemas.microsoft.com/office/drawing/2014/main" id="{6D484F1B-5886-4B5B-996A-89C8EA898FDB}"/>
              </a:ext>
            </a:extLst>
          </p:cNvPr>
          <p:cNvSpPr txBox="1">
            <a:spLocks noChangeArrowheads="1"/>
          </p:cNvSpPr>
          <p:nvPr/>
        </p:nvSpPr>
        <p:spPr bwMode="auto">
          <a:xfrm>
            <a:off x="5848125" y="3701098"/>
            <a:ext cx="2334260" cy="18165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Fig.2-68 Cambios de dirección en pendientes</a:t>
            </a:r>
            <a:endParaRPr lang="ja-JP" sz="1200" kern="100">
              <a:effectLst/>
              <a:latin typeface="ＭＳ ゴシック"/>
              <a:cs typeface="Times New Roman"/>
            </a:endParaRPr>
          </a:p>
        </p:txBody>
      </p:sp>
    </p:spTree>
    <p:extLst>
      <p:ext uri="{BB962C8B-B14F-4D97-AF65-F5344CB8AC3E}">
        <p14:creationId xmlns:p14="http://schemas.microsoft.com/office/powerpoint/2010/main" val="292630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a:noAutofit/>
          </a:bodyPr>
          <a:lstStyle/>
          <a:p>
            <a:r>
              <a:rPr lang="es-ES" sz="2000" b="1" dirty="0">
                <a:effectLst/>
                <a:latin typeface="Arial" panose="020B0604020202020204" pitchFamily="34" charset="0"/>
                <a:ea typeface="ＭＳ ゴシック" panose="020B0609070205080204" pitchFamily="49" charset="-128"/>
              </a:rPr>
              <a:t>Calificaciones para manejar un VTE</a:t>
            </a:r>
            <a:endParaRPr kumimoji="1" lang="ja-JP" altLang="en-US" sz="2800" b="1">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650523" y="6283650"/>
            <a:ext cx="3033512"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pág.4/Libro de texto pág.6</a:t>
            </a:r>
            <a:endParaRPr lang="ja-JP" altLang="en-US" sz="1200">
              <a:solidFill>
                <a:prstClr val="black"/>
              </a:solidFill>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4</a:t>
            </a:fld>
            <a:endParaRPr kumimoji="1" lang="ja-JP" altLang="en-US"/>
          </a:p>
        </p:txBody>
      </p:sp>
      <p:sp>
        <p:nvSpPr>
          <p:cNvPr id="8" name="コンテンツ プレースホルダー 4"/>
          <p:cNvSpPr>
            <a:spLocks noGrp="1"/>
          </p:cNvSpPr>
          <p:nvPr>
            <p:ph idx="1"/>
          </p:nvPr>
        </p:nvSpPr>
        <p:spPr>
          <a:xfrm>
            <a:off x="628650" y="3169436"/>
            <a:ext cx="5232888" cy="1742533"/>
          </a:xfrm>
          <a:ln>
            <a:noFill/>
          </a:ln>
        </p:spPr>
        <p:txBody>
          <a:bodyPr>
            <a:noAutofit/>
          </a:bodyPr>
          <a:lstStyle/>
          <a:p>
            <a:pPr marL="0" indent="0">
              <a:lnSpc>
                <a:spcPct val="110000"/>
              </a:lnSpc>
              <a:spcBef>
                <a:spcPts val="0"/>
              </a:spcBef>
              <a:buNone/>
            </a:pPr>
            <a:r>
              <a:rPr lang="en-US" altLang="ja-JP" sz="1600" dirty="0">
                <a:latin typeface="Meiryo UI" panose="020B0604030504040204" pitchFamily="50" charset="-128"/>
                <a:ea typeface="Meiryo UI" panose="020B0604030504040204" pitchFamily="50" charset="-128"/>
              </a:rPr>
              <a:t>※</a:t>
            </a:r>
            <a:r>
              <a:rPr lang="es-ES" sz="1800" dirty="0">
                <a:effectLst/>
                <a:latin typeface="Arial" panose="020B0604020202020204" pitchFamily="34" charset="0"/>
                <a:ea typeface="ＭＳ ゴシック" panose="020B0609070205080204" pitchFamily="49" charset="-128"/>
              </a:rPr>
              <a:t>La altura del plataforma de trabajo es la altura desde el suelo cuando la plataforma de trabajo (dispositivo de desplazamiento de personas y cargas) se eleva a su punto más alto.</a:t>
            </a:r>
            <a:endParaRPr lang="ja-JP" altLang="en-US" sz="1600" dirty="0">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2259DB67-706C-45A8-9959-F5407BBC6F5D}"/>
              </a:ext>
            </a:extLst>
          </p:cNvPr>
          <p:cNvGraphicFramePr>
            <a:graphicFrameLocks noGrp="1"/>
          </p:cNvGraphicFramePr>
          <p:nvPr>
            <p:extLst>
              <p:ext uri="{D42A27DB-BD31-4B8C-83A1-F6EECF244321}">
                <p14:modId xmlns:p14="http://schemas.microsoft.com/office/powerpoint/2010/main" val="366555317"/>
              </p:ext>
            </p:extLst>
          </p:nvPr>
        </p:nvGraphicFramePr>
        <p:xfrm>
          <a:off x="499697" y="972531"/>
          <a:ext cx="5830758" cy="1966909"/>
        </p:xfrm>
        <a:graphic>
          <a:graphicData uri="http://schemas.openxmlformats.org/drawingml/2006/table">
            <a:tbl>
              <a:tblPr firstRow="1" firstCol="1" bandRow="1">
                <a:tableStyleId>{5C22544A-7EE6-4342-B048-85BDC9FD1C3A}</a:tableStyleId>
              </a:tblPr>
              <a:tblGrid>
                <a:gridCol w="1800538">
                  <a:extLst>
                    <a:ext uri="{9D8B030D-6E8A-4147-A177-3AD203B41FA5}">
                      <a16:colId xmlns:a16="http://schemas.microsoft.com/office/drawing/2014/main" val="3289758301"/>
                    </a:ext>
                  </a:extLst>
                </a:gridCol>
                <a:gridCol w="1974296">
                  <a:extLst>
                    <a:ext uri="{9D8B030D-6E8A-4147-A177-3AD203B41FA5}">
                      <a16:colId xmlns:a16="http://schemas.microsoft.com/office/drawing/2014/main" val="3060987994"/>
                    </a:ext>
                  </a:extLst>
                </a:gridCol>
                <a:gridCol w="2055924">
                  <a:extLst>
                    <a:ext uri="{9D8B030D-6E8A-4147-A177-3AD203B41FA5}">
                      <a16:colId xmlns:a16="http://schemas.microsoft.com/office/drawing/2014/main" val="801795511"/>
                    </a:ext>
                  </a:extLst>
                </a:gridCol>
              </a:tblGrid>
              <a:tr h="723157">
                <a:tc>
                  <a:txBody>
                    <a:bodyPr/>
                    <a:lstStyle/>
                    <a:p>
                      <a:pPr algn="r">
                        <a:lnSpc>
                          <a:spcPts val="1700"/>
                        </a:lnSpc>
                        <a:spcAft>
                          <a:spcPts val="0"/>
                        </a:spcAft>
                      </a:pPr>
                      <a:r>
                        <a:rPr lang="es-ES_tradnl" sz="1400" kern="100" noProof="0" dirty="0">
                          <a:solidFill>
                            <a:schemeClr val="tx1"/>
                          </a:solidFill>
                          <a:effectLst/>
                        </a:rPr>
                        <a:t>Calificación</a:t>
                      </a:r>
                      <a:endParaRPr lang="es-ES_tradnl" altLang="ja-JP" sz="2400" kern="100" noProof="0" dirty="0">
                        <a:solidFill>
                          <a:schemeClr val="tx1"/>
                        </a:solidFill>
                        <a:effectLst/>
                      </a:endParaRPr>
                    </a:p>
                    <a:p>
                      <a:pPr algn="l">
                        <a:lnSpc>
                          <a:spcPts val="1700"/>
                        </a:lnSpc>
                        <a:spcAft>
                          <a:spcPts val="0"/>
                        </a:spcAft>
                      </a:pPr>
                      <a:r>
                        <a:rPr lang="en-US" sz="1400" kern="100" dirty="0">
                          <a:solidFill>
                            <a:schemeClr val="tx1"/>
                          </a:solidFill>
                          <a:effectLst/>
                        </a:rPr>
                        <a:t>Tipo</a:t>
                      </a:r>
                      <a:endParaRPr lang="ja-JP" sz="24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1">
                        <a:lumMod val="40000"/>
                        <a:lumOff val="60000"/>
                      </a:schemeClr>
                    </a:solidFill>
                  </a:tcPr>
                </a:tc>
                <a:tc>
                  <a:txBody>
                    <a:bodyPr/>
                    <a:lstStyle/>
                    <a:p>
                      <a:pPr algn="l">
                        <a:spcAft>
                          <a:spcPts val="0"/>
                        </a:spcAft>
                      </a:pPr>
                      <a:r>
                        <a:rPr lang="es-ES" sz="1200" kern="100" dirty="0">
                          <a:solidFill>
                            <a:schemeClr val="tx1"/>
                          </a:solidFill>
                          <a:effectLst/>
                        </a:rPr>
                        <a:t>Finaliz. curso de formación</a:t>
                      </a:r>
                      <a:r>
                        <a:rPr lang="ja-JP" sz="1200" kern="100" dirty="0">
                          <a:solidFill>
                            <a:schemeClr val="tx1"/>
                          </a:solidFill>
                          <a:effectLst/>
                        </a:rPr>
                        <a:t>（</a:t>
                      </a:r>
                      <a:r>
                        <a:rPr lang="es-ES" sz="1200" kern="100" dirty="0">
                          <a:solidFill>
                            <a:schemeClr val="tx1"/>
                          </a:solidFill>
                          <a:effectLst/>
                        </a:rPr>
                        <a:t>Art. 20-15, Ordenanza Seguridad y Salud laboral</a:t>
                      </a:r>
                      <a:r>
                        <a:rPr lang="ja-JP" sz="1200" kern="100" dirty="0">
                          <a:solidFill>
                            <a:schemeClr val="tx1"/>
                          </a:solidFill>
                          <a:effectLst/>
                        </a:rPr>
                        <a:t>）</a:t>
                      </a:r>
                      <a:endParaRPr lang="ja-JP" sz="24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ts val="1700"/>
                        </a:lnSpc>
                        <a:spcAft>
                          <a:spcPts val="0"/>
                        </a:spcAft>
                      </a:pPr>
                      <a:r>
                        <a:rPr lang="es-ES" sz="1200" kern="100" dirty="0" err="1">
                          <a:solidFill>
                            <a:schemeClr val="tx1"/>
                          </a:solidFill>
                          <a:effectLst/>
                        </a:rPr>
                        <a:t>Finaliz</a:t>
                      </a:r>
                      <a:r>
                        <a:rPr lang="es-ES" sz="1200" kern="100" dirty="0">
                          <a:solidFill>
                            <a:schemeClr val="tx1"/>
                          </a:solidFill>
                          <a:effectLst/>
                        </a:rPr>
                        <a:t>. curso </a:t>
                      </a:r>
                      <a:r>
                        <a:rPr lang="es-ES" sz="1200" kern="100" dirty="0" err="1">
                          <a:solidFill>
                            <a:schemeClr val="tx1"/>
                          </a:solidFill>
                          <a:effectLst/>
                        </a:rPr>
                        <a:t>Educ</a:t>
                      </a:r>
                      <a:r>
                        <a:rPr lang="es-ES" sz="1200" kern="100" dirty="0">
                          <a:solidFill>
                            <a:schemeClr val="tx1"/>
                          </a:solidFill>
                          <a:effectLst/>
                        </a:rPr>
                        <a:t>. Especial</a:t>
                      </a:r>
                      <a:endParaRPr lang="ja-JP" sz="2000" kern="100" dirty="0">
                        <a:solidFill>
                          <a:schemeClr val="tx1"/>
                        </a:solidFill>
                        <a:effectLst/>
                      </a:endParaRPr>
                    </a:p>
                    <a:p>
                      <a:pPr algn="just">
                        <a:lnSpc>
                          <a:spcPts val="1700"/>
                        </a:lnSpc>
                        <a:spcAft>
                          <a:spcPts val="0"/>
                        </a:spcAft>
                      </a:pPr>
                      <a:r>
                        <a:rPr lang="es-ES" sz="1200" kern="100" dirty="0">
                          <a:solidFill>
                            <a:schemeClr val="tx1"/>
                          </a:solidFill>
                          <a:effectLst/>
                        </a:rPr>
                        <a:t>(</a:t>
                      </a:r>
                      <a:r>
                        <a:rPr lang="en-US" sz="1200" kern="100" dirty="0">
                          <a:solidFill>
                            <a:schemeClr val="tx1"/>
                          </a:solidFill>
                          <a:effectLst/>
                        </a:rPr>
                        <a:t>Art.36-10-5 </a:t>
                      </a:r>
                      <a:r>
                        <a:rPr lang="en-US" sz="1200" kern="100" dirty="0" err="1">
                          <a:solidFill>
                            <a:schemeClr val="tx1"/>
                          </a:solidFill>
                          <a:effectLst/>
                        </a:rPr>
                        <a:t>Ordenanza</a:t>
                      </a:r>
                      <a:r>
                        <a:rPr lang="en-US" sz="1200" kern="100" dirty="0">
                          <a:solidFill>
                            <a:schemeClr val="tx1"/>
                          </a:solidFill>
                          <a:effectLst/>
                        </a:rPr>
                        <a:t> de </a:t>
                      </a:r>
                      <a:r>
                        <a:rPr lang="en-US" sz="1200" kern="100" dirty="0" err="1">
                          <a:solidFill>
                            <a:schemeClr val="tx1"/>
                          </a:solidFill>
                          <a:effectLst/>
                        </a:rPr>
                        <a:t>Seguridad</a:t>
                      </a:r>
                      <a:r>
                        <a:rPr lang="en-US" sz="1200" kern="100" dirty="0">
                          <a:solidFill>
                            <a:schemeClr val="tx1"/>
                          </a:solidFill>
                          <a:effectLst/>
                        </a:rPr>
                        <a:t> y </a:t>
                      </a:r>
                      <a:r>
                        <a:rPr lang="en-US" sz="1200" kern="100" dirty="0" err="1">
                          <a:solidFill>
                            <a:schemeClr val="tx1"/>
                          </a:solidFill>
                          <a:effectLst/>
                        </a:rPr>
                        <a:t>Salud</a:t>
                      </a:r>
                      <a:r>
                        <a:rPr lang="en-US" sz="1200" kern="100" dirty="0">
                          <a:solidFill>
                            <a:schemeClr val="tx1"/>
                          </a:solidFill>
                          <a:effectLst/>
                        </a:rPr>
                        <a:t> laboral</a:t>
                      </a:r>
                      <a:r>
                        <a:rPr lang="ja-JP" sz="1200" kern="100" dirty="0">
                          <a:solidFill>
                            <a:schemeClr val="tx1"/>
                          </a:solidFill>
                          <a:effectLst/>
                        </a:rPr>
                        <a:t>）</a:t>
                      </a:r>
                      <a:endParaRPr lang="ja-JP" sz="20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96629454"/>
                  </a:ext>
                </a:extLst>
              </a:tr>
              <a:tr h="403840">
                <a:tc>
                  <a:txBody>
                    <a:bodyPr/>
                    <a:lstStyle/>
                    <a:p>
                      <a:pPr algn="l">
                        <a:spcAft>
                          <a:spcPts val="0"/>
                        </a:spcAft>
                      </a:pPr>
                      <a:r>
                        <a:rPr lang="es-ES" sz="1200" kern="100" dirty="0">
                          <a:solidFill>
                            <a:schemeClr val="tx1"/>
                          </a:solidFill>
                          <a:effectLst/>
                        </a:rPr>
                        <a:t>VTE con plataforma de trabajo con altura desde suelo de 10 m o más.</a:t>
                      </a:r>
                      <a:endParaRPr lang="ja-JP" sz="24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s-ES" sz="1400" kern="100" dirty="0">
                          <a:solidFill>
                            <a:schemeClr val="tx1"/>
                          </a:solidFill>
                          <a:effectLst/>
                        </a:rPr>
                        <a:t>○</a:t>
                      </a:r>
                      <a:endParaRPr lang="ja-JP" sz="24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s-ES" sz="1400" kern="100" dirty="0">
                          <a:solidFill>
                            <a:schemeClr val="tx1"/>
                          </a:solidFill>
                          <a:effectLst/>
                        </a:rPr>
                        <a:t>×</a:t>
                      </a:r>
                      <a:endParaRPr lang="ja-JP" sz="24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6444742"/>
                  </a:ext>
                </a:extLst>
              </a:tr>
              <a:tr h="695112">
                <a:tc>
                  <a:txBody>
                    <a:bodyPr/>
                    <a:lstStyle/>
                    <a:p>
                      <a:pPr algn="just">
                        <a:lnSpc>
                          <a:spcPts val="1700"/>
                        </a:lnSpc>
                        <a:spcAft>
                          <a:spcPts val="0"/>
                        </a:spcAft>
                      </a:pPr>
                      <a:r>
                        <a:rPr lang="es-ES" sz="1200" kern="100" dirty="0">
                          <a:solidFill>
                            <a:schemeClr val="tx1"/>
                          </a:solidFill>
                          <a:effectLst/>
                        </a:rPr>
                        <a:t>VTE con plataforma de trabajo de menos de 10 m de altura</a:t>
                      </a:r>
                      <a:endParaRPr lang="ja-JP" sz="24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400" kern="100" dirty="0">
                          <a:solidFill>
                            <a:schemeClr val="tx1"/>
                          </a:solidFill>
                          <a:effectLst/>
                        </a:rPr>
                        <a:t>○</a:t>
                      </a:r>
                      <a:endParaRPr lang="ja-JP" sz="24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400" kern="100" dirty="0">
                          <a:solidFill>
                            <a:schemeClr val="tx1"/>
                          </a:solidFill>
                          <a:effectLst/>
                        </a:rPr>
                        <a:t>○</a:t>
                      </a:r>
                      <a:endParaRPr lang="ja-JP" sz="24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6642346"/>
                  </a:ext>
                </a:extLst>
              </a:tr>
            </a:tbl>
          </a:graphicData>
        </a:graphic>
      </p:graphicFrame>
      <p:pic>
        <p:nvPicPr>
          <p:cNvPr id="13" name="図 12">
            <a:extLst>
              <a:ext uri="{FF2B5EF4-FFF2-40B4-BE49-F238E27FC236}">
                <a16:creationId xmlns:a16="http://schemas.microsoft.com/office/drawing/2014/main" id="{05E770FC-3460-4809-ABC9-8D376C82B994}"/>
              </a:ext>
            </a:extLst>
          </p:cNvPr>
          <p:cNvPicPr>
            <a:picLocks noChangeAspect="1"/>
          </p:cNvPicPr>
          <p:nvPr/>
        </p:nvPicPr>
        <p:blipFill rotWithShape="1">
          <a:blip r:embed="rId3"/>
          <a:srcRect l="5071" r="4215"/>
          <a:stretch/>
        </p:blipFill>
        <p:spPr>
          <a:xfrm>
            <a:off x="6457949" y="972531"/>
            <a:ext cx="2332896" cy="2531200"/>
          </a:xfrm>
          <a:prstGeom prst="rect">
            <a:avLst/>
          </a:prstGeom>
        </p:spPr>
      </p:pic>
      <p:pic>
        <p:nvPicPr>
          <p:cNvPr id="15" name="図 14">
            <a:extLst>
              <a:ext uri="{FF2B5EF4-FFF2-40B4-BE49-F238E27FC236}">
                <a16:creationId xmlns:a16="http://schemas.microsoft.com/office/drawing/2014/main" id="{428A719D-59D2-4D94-9502-97EEF2486F5C}"/>
              </a:ext>
            </a:extLst>
          </p:cNvPr>
          <p:cNvPicPr>
            <a:picLocks noChangeAspect="1"/>
          </p:cNvPicPr>
          <p:nvPr/>
        </p:nvPicPr>
        <p:blipFill>
          <a:blip r:embed="rId4"/>
          <a:stretch>
            <a:fillRect/>
          </a:stretch>
        </p:blipFill>
        <p:spPr>
          <a:xfrm>
            <a:off x="6321514" y="3436487"/>
            <a:ext cx="2051430" cy="2531200"/>
          </a:xfrm>
          <a:prstGeom prst="rect">
            <a:avLst/>
          </a:prstGeom>
        </p:spPr>
      </p:pic>
      <p:sp>
        <p:nvSpPr>
          <p:cNvPr id="11" name="テキスト ボックス 2">
            <a:extLst>
              <a:ext uri="{FF2B5EF4-FFF2-40B4-BE49-F238E27FC236}">
                <a16:creationId xmlns:a16="http://schemas.microsoft.com/office/drawing/2014/main" id="{CC716EE1-6093-4538-AB51-76D4B4E08DB8}"/>
              </a:ext>
            </a:extLst>
          </p:cNvPr>
          <p:cNvSpPr txBox="1">
            <a:spLocks noChangeArrowheads="1"/>
          </p:cNvSpPr>
          <p:nvPr/>
        </p:nvSpPr>
        <p:spPr bwMode="auto">
          <a:xfrm>
            <a:off x="6588368" y="3134267"/>
            <a:ext cx="2472599" cy="20534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sz="1050" kern="100" dirty="0">
                <a:effectLst/>
                <a:latin typeface="Arial"/>
                <a:cs typeface="Times New Roman"/>
              </a:rPr>
              <a:t>Fig.1-4 Maniobras manejo, permiso</a:t>
            </a:r>
            <a:endParaRPr lang="ja-JP" sz="1200" kern="100">
              <a:effectLst/>
              <a:latin typeface="ＭＳ ゴシック"/>
              <a:cs typeface="Times New Roman"/>
            </a:endParaRPr>
          </a:p>
        </p:txBody>
      </p:sp>
      <p:sp>
        <p:nvSpPr>
          <p:cNvPr id="12" name="テキスト ボックス 2">
            <a:extLst>
              <a:ext uri="{FF2B5EF4-FFF2-40B4-BE49-F238E27FC236}">
                <a16:creationId xmlns:a16="http://schemas.microsoft.com/office/drawing/2014/main" id="{34E697CE-07E3-4D50-ACBA-5E17DD835808}"/>
              </a:ext>
            </a:extLst>
          </p:cNvPr>
          <p:cNvSpPr txBox="1">
            <a:spLocks noChangeArrowheads="1"/>
          </p:cNvSpPr>
          <p:nvPr/>
        </p:nvSpPr>
        <p:spPr bwMode="auto">
          <a:xfrm rot="16200000">
            <a:off x="5955985" y="2038918"/>
            <a:ext cx="1356092" cy="28135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sz="900" kern="100" dirty="0">
                <a:effectLst/>
                <a:latin typeface="Arial"/>
                <a:cs typeface="Times New Roman"/>
              </a:rPr>
              <a:t>Fin.curso téc.manejo</a:t>
            </a:r>
            <a:endParaRPr lang="ja-JP" sz="1200" kern="100" dirty="0">
              <a:effectLst/>
              <a:latin typeface="ＭＳ ゴシック"/>
              <a:cs typeface="Times New Roman"/>
            </a:endParaRPr>
          </a:p>
        </p:txBody>
      </p:sp>
      <p:sp>
        <p:nvSpPr>
          <p:cNvPr id="14" name="テキスト ボックス 2">
            <a:extLst>
              <a:ext uri="{FF2B5EF4-FFF2-40B4-BE49-F238E27FC236}">
                <a16:creationId xmlns:a16="http://schemas.microsoft.com/office/drawing/2014/main" id="{B88835EE-0A67-467D-A7E9-893B43E9D30A}"/>
              </a:ext>
            </a:extLst>
          </p:cNvPr>
          <p:cNvSpPr txBox="1">
            <a:spLocks noChangeArrowheads="1"/>
          </p:cNvSpPr>
          <p:nvPr/>
        </p:nvSpPr>
        <p:spPr bwMode="auto">
          <a:xfrm rot="16200000">
            <a:off x="6214226" y="2097452"/>
            <a:ext cx="1356409" cy="25791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sz="900" kern="100" dirty="0">
                <a:effectLst/>
                <a:latin typeface="Arial"/>
                <a:cs typeface="Times New Roman"/>
              </a:rPr>
              <a:t>Fin.curso form.espec.</a:t>
            </a:r>
            <a:endParaRPr lang="ja-JP" sz="1200" kern="100">
              <a:effectLst/>
              <a:latin typeface="ＭＳ ゴシック"/>
              <a:cs typeface="Times New Roman"/>
            </a:endParaRPr>
          </a:p>
        </p:txBody>
      </p:sp>
      <p:sp>
        <p:nvSpPr>
          <p:cNvPr id="16" name="テキスト ボックス 2">
            <a:extLst>
              <a:ext uri="{FF2B5EF4-FFF2-40B4-BE49-F238E27FC236}">
                <a16:creationId xmlns:a16="http://schemas.microsoft.com/office/drawing/2014/main" id="{5AE0EC2B-6C8E-4108-AD59-0444666E6AF8}"/>
              </a:ext>
            </a:extLst>
          </p:cNvPr>
          <p:cNvSpPr txBox="1">
            <a:spLocks noChangeArrowheads="1"/>
          </p:cNvSpPr>
          <p:nvPr/>
        </p:nvSpPr>
        <p:spPr bwMode="auto">
          <a:xfrm>
            <a:off x="6956473" y="1132300"/>
            <a:ext cx="1003495" cy="20534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kern="100" dirty="0">
                <a:effectLst/>
                <a:latin typeface="Arial"/>
                <a:cs typeface="Times New Roman"/>
              </a:rPr>
              <a:t>Alt.plataf.trab.+10m</a:t>
            </a:r>
            <a:endParaRPr lang="ja-JP" sz="1050" kern="100">
              <a:effectLst/>
              <a:latin typeface="ＭＳ ゴシック"/>
              <a:cs typeface="Times New Roman"/>
            </a:endParaRPr>
          </a:p>
          <a:p>
            <a:pPr algn="ctr">
              <a:spcAft>
                <a:spcPts val="0"/>
              </a:spcAft>
            </a:pPr>
            <a:r>
              <a:rPr lang="es-ES" sz="1050" kern="100" dirty="0">
                <a:effectLst/>
                <a:latin typeface="ＭＳ ゴシック"/>
                <a:cs typeface="Times New Roman"/>
              </a:rPr>
              <a:t> </a:t>
            </a:r>
            <a:endParaRPr lang="ja-JP" sz="1200" kern="100">
              <a:effectLst/>
              <a:latin typeface="ＭＳ ゴシック"/>
              <a:cs typeface="Times New Roman"/>
            </a:endParaRPr>
          </a:p>
        </p:txBody>
      </p:sp>
      <p:sp>
        <p:nvSpPr>
          <p:cNvPr id="17" name="テキスト ボックス 2">
            <a:extLst>
              <a:ext uri="{FF2B5EF4-FFF2-40B4-BE49-F238E27FC236}">
                <a16:creationId xmlns:a16="http://schemas.microsoft.com/office/drawing/2014/main" id="{5AFB3E14-7BBE-47F2-A4E0-95449493C39E}"/>
              </a:ext>
            </a:extLst>
          </p:cNvPr>
          <p:cNvSpPr txBox="1">
            <a:spLocks noChangeArrowheads="1"/>
          </p:cNvSpPr>
          <p:nvPr/>
        </p:nvSpPr>
        <p:spPr bwMode="auto">
          <a:xfrm>
            <a:off x="7021387" y="1412939"/>
            <a:ext cx="938581" cy="16608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600" kern="100" dirty="0">
                <a:effectLst/>
                <a:latin typeface="Arial"/>
                <a:cs typeface="Times New Roman"/>
              </a:rPr>
              <a:t>Alt.plataf.trab.-10m</a:t>
            </a:r>
            <a:endParaRPr lang="ja-JP" sz="1100" kern="100">
              <a:effectLst/>
              <a:latin typeface="ＭＳ ゴシック"/>
              <a:cs typeface="Times New Roman"/>
            </a:endParaRPr>
          </a:p>
          <a:p>
            <a:pPr algn="ctr">
              <a:spcAft>
                <a:spcPts val="0"/>
              </a:spcAft>
            </a:pPr>
            <a:r>
              <a:rPr lang="es-ES" sz="1050" kern="100" dirty="0">
                <a:effectLst/>
                <a:latin typeface="ＭＳ ゴシック"/>
                <a:cs typeface="Times New Roman"/>
              </a:rPr>
              <a:t> </a:t>
            </a:r>
            <a:endParaRPr lang="ja-JP" sz="1200" kern="100">
              <a:effectLst/>
              <a:latin typeface="ＭＳ ゴシック"/>
              <a:cs typeface="Times New Roman"/>
            </a:endParaRPr>
          </a:p>
        </p:txBody>
      </p:sp>
      <p:sp>
        <p:nvSpPr>
          <p:cNvPr id="19" name="テキスト ボックス 2">
            <a:extLst>
              <a:ext uri="{FF2B5EF4-FFF2-40B4-BE49-F238E27FC236}">
                <a16:creationId xmlns:a16="http://schemas.microsoft.com/office/drawing/2014/main" id="{67C26093-5399-4647-9FB8-50BBBCB50F29}"/>
              </a:ext>
            </a:extLst>
          </p:cNvPr>
          <p:cNvSpPr txBox="1">
            <a:spLocks noChangeArrowheads="1"/>
          </p:cNvSpPr>
          <p:nvPr/>
        </p:nvSpPr>
        <p:spPr bwMode="auto">
          <a:xfrm rot="16200000">
            <a:off x="7601992" y="2080379"/>
            <a:ext cx="1072515" cy="3111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sz="800" kern="100" dirty="0">
                <a:effectLst/>
                <a:latin typeface="Arial"/>
                <a:cs typeface="Times New Roman"/>
              </a:rPr>
              <a:t>Alt.plataf.trabajo</a:t>
            </a:r>
            <a:endParaRPr lang="ja-JP" sz="1200" kern="100">
              <a:effectLst/>
              <a:latin typeface="ＭＳ ゴシック"/>
              <a:cs typeface="Times New Roman"/>
            </a:endParaRPr>
          </a:p>
        </p:txBody>
      </p:sp>
      <p:sp>
        <p:nvSpPr>
          <p:cNvPr id="20" name="テキスト ボックス 2">
            <a:extLst>
              <a:ext uri="{FF2B5EF4-FFF2-40B4-BE49-F238E27FC236}">
                <a16:creationId xmlns:a16="http://schemas.microsoft.com/office/drawing/2014/main" id="{14F64AED-72D8-4A5B-9F31-CA1879C5B6FB}"/>
              </a:ext>
            </a:extLst>
          </p:cNvPr>
          <p:cNvSpPr txBox="1">
            <a:spLocks noChangeArrowheads="1"/>
          </p:cNvSpPr>
          <p:nvPr/>
        </p:nvSpPr>
        <p:spPr bwMode="auto">
          <a:xfrm>
            <a:off x="7414917" y="3429000"/>
            <a:ext cx="975360" cy="23842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n-US" sz="900" kern="100" dirty="0">
                <a:effectLst/>
                <a:latin typeface="Arial"/>
                <a:cs typeface="Times New Roman"/>
              </a:rPr>
              <a:t>Plataf.trabajo</a:t>
            </a:r>
            <a:endParaRPr lang="ja-JP" sz="1200" kern="100">
              <a:effectLst/>
              <a:latin typeface="ＭＳ ゴシック"/>
              <a:cs typeface="Times New Roman"/>
            </a:endParaRPr>
          </a:p>
        </p:txBody>
      </p:sp>
      <p:sp>
        <p:nvSpPr>
          <p:cNvPr id="21" name="テキスト ボックス 2">
            <a:extLst>
              <a:ext uri="{FF2B5EF4-FFF2-40B4-BE49-F238E27FC236}">
                <a16:creationId xmlns:a16="http://schemas.microsoft.com/office/drawing/2014/main" id="{C00EE00E-5D5D-4EE4-9354-7C34EEBB8406}"/>
              </a:ext>
            </a:extLst>
          </p:cNvPr>
          <p:cNvSpPr txBox="1">
            <a:spLocks noChangeArrowheads="1"/>
          </p:cNvSpPr>
          <p:nvPr/>
        </p:nvSpPr>
        <p:spPr bwMode="auto">
          <a:xfrm>
            <a:off x="6432086" y="4148689"/>
            <a:ext cx="1026134" cy="253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l">
              <a:spcAft>
                <a:spcPts val="0"/>
              </a:spcAft>
            </a:pPr>
            <a:r>
              <a:rPr lang="en-US" sz="900" kern="100" dirty="0">
                <a:effectLst/>
                <a:latin typeface="Arial"/>
                <a:cs typeface="Times New Roman"/>
              </a:rPr>
              <a:t>Disp.asc./desc.</a:t>
            </a:r>
            <a:endParaRPr lang="ja-JP" sz="1200" kern="100" dirty="0">
              <a:effectLst/>
              <a:latin typeface="ＭＳ ゴシック"/>
              <a:cs typeface="Times New Roman"/>
            </a:endParaRPr>
          </a:p>
        </p:txBody>
      </p:sp>
      <p:sp>
        <p:nvSpPr>
          <p:cNvPr id="22" name="テキスト ボックス 2">
            <a:extLst>
              <a:ext uri="{FF2B5EF4-FFF2-40B4-BE49-F238E27FC236}">
                <a16:creationId xmlns:a16="http://schemas.microsoft.com/office/drawing/2014/main" id="{3B707FC2-C80A-4129-90A8-F7CCDD2C1FE0}"/>
              </a:ext>
            </a:extLst>
          </p:cNvPr>
          <p:cNvSpPr txBox="1">
            <a:spLocks noChangeArrowheads="1"/>
          </p:cNvSpPr>
          <p:nvPr/>
        </p:nvSpPr>
        <p:spPr bwMode="auto">
          <a:xfrm>
            <a:off x="7525981" y="3978570"/>
            <a:ext cx="322132" cy="133830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1200" kern="100" dirty="0">
                <a:effectLst/>
                <a:latin typeface="ＭＳ ゴシック"/>
                <a:cs typeface="Times New Roman"/>
              </a:rPr>
              <a:t>A</a:t>
            </a:r>
          </a:p>
          <a:p>
            <a:pPr algn="just">
              <a:spcAft>
                <a:spcPts val="0"/>
              </a:spcAft>
            </a:pPr>
            <a:r>
              <a:rPr lang="es-ES" sz="1200" kern="100" dirty="0">
                <a:effectLst/>
                <a:latin typeface="ＭＳ ゴシック"/>
                <a:cs typeface="Times New Roman"/>
              </a:rPr>
              <a:t>L</a:t>
            </a:r>
          </a:p>
          <a:p>
            <a:pPr algn="just">
              <a:spcAft>
                <a:spcPts val="0"/>
              </a:spcAft>
            </a:pPr>
            <a:r>
              <a:rPr lang="es-ES" sz="1200" kern="100" dirty="0">
                <a:effectLst/>
                <a:latin typeface="ＭＳ ゴシック"/>
                <a:cs typeface="Times New Roman"/>
              </a:rPr>
              <a:t>T</a:t>
            </a:r>
          </a:p>
          <a:p>
            <a:pPr algn="just">
              <a:spcAft>
                <a:spcPts val="0"/>
              </a:spcAft>
            </a:pPr>
            <a:r>
              <a:rPr lang="es-ES" sz="1200" kern="100" dirty="0">
                <a:effectLst/>
                <a:latin typeface="ＭＳ ゴシック"/>
                <a:cs typeface="Times New Roman"/>
              </a:rPr>
              <a:t>U</a:t>
            </a:r>
          </a:p>
          <a:p>
            <a:pPr algn="just">
              <a:spcAft>
                <a:spcPts val="0"/>
              </a:spcAft>
            </a:pPr>
            <a:r>
              <a:rPr lang="es-ES" sz="1200" kern="100" dirty="0">
                <a:effectLst/>
                <a:latin typeface="ＭＳ ゴシック"/>
                <a:cs typeface="Times New Roman"/>
              </a:rPr>
              <a:t>R</a:t>
            </a:r>
          </a:p>
          <a:p>
            <a:pPr algn="just">
              <a:spcAft>
                <a:spcPts val="0"/>
              </a:spcAft>
            </a:pPr>
            <a:r>
              <a:rPr lang="es-ES" sz="1200" kern="100" dirty="0">
                <a:effectLst/>
                <a:latin typeface="ＭＳ ゴシック"/>
                <a:cs typeface="Times New Roman"/>
              </a:rPr>
              <a:t>A</a:t>
            </a:r>
          </a:p>
          <a:p>
            <a:pPr algn="just">
              <a:spcAft>
                <a:spcPts val="0"/>
              </a:spcAft>
            </a:pPr>
            <a:endParaRPr lang="ja-JP" kern="100">
              <a:effectLst/>
              <a:latin typeface="ＭＳ ゴシック"/>
              <a:cs typeface="Times New Roman"/>
            </a:endParaRPr>
          </a:p>
        </p:txBody>
      </p:sp>
      <p:sp>
        <p:nvSpPr>
          <p:cNvPr id="23" name="テキスト ボックス 2">
            <a:extLst>
              <a:ext uri="{FF2B5EF4-FFF2-40B4-BE49-F238E27FC236}">
                <a16:creationId xmlns:a16="http://schemas.microsoft.com/office/drawing/2014/main" id="{8D510E4F-DDBA-47F8-ABFC-02F61A80D731}"/>
              </a:ext>
            </a:extLst>
          </p:cNvPr>
          <p:cNvSpPr txBox="1">
            <a:spLocks noChangeArrowheads="1"/>
          </p:cNvSpPr>
          <p:nvPr/>
        </p:nvSpPr>
        <p:spPr bwMode="auto">
          <a:xfrm>
            <a:off x="6344928" y="5665467"/>
            <a:ext cx="2051430" cy="30970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1000" kern="100" dirty="0">
                <a:effectLst/>
                <a:latin typeface="Arial"/>
                <a:cs typeface="Times New Roman"/>
              </a:rPr>
              <a:t>Fig.1-5 Altura de Plataforma</a:t>
            </a:r>
            <a:endParaRPr lang="ja-JP" sz="1400" kern="100">
              <a:effectLst/>
              <a:latin typeface="ＭＳ ゴシック"/>
              <a:cs typeface="Times New Roman"/>
            </a:endParaRPr>
          </a:p>
        </p:txBody>
      </p:sp>
    </p:spTree>
    <p:extLst>
      <p:ext uri="{BB962C8B-B14F-4D97-AF65-F5344CB8AC3E}">
        <p14:creationId xmlns:p14="http://schemas.microsoft.com/office/powerpoint/2010/main" val="80176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39486" y="136524"/>
            <a:ext cx="8275864" cy="1045707"/>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Trabajos de seguridad con VTE (1)</a:t>
            </a:r>
            <a:br>
              <a:rPr lang="es-ES" altLang="ja-JP" sz="2000" b="1">
                <a:latin typeface="Meiryo UI" panose="020B0604030504040204" pitchFamily="50" charset="-128"/>
                <a:ea typeface="Meiryo UI" panose="020B0604030504040204" pitchFamily="50" charset="-128"/>
              </a:rPr>
            </a:br>
            <a:r>
              <a:rPr lang="es-ES" altLang="ja-JP" sz="2000" b="1">
                <a:latin typeface="Meiryo UI" panose="020B0604030504040204" pitchFamily="50" charset="-128"/>
                <a:ea typeface="Meiryo UI" panose="020B0604030504040204" pitchFamily="50" charset="-128"/>
              </a:rPr>
              <a:t>Precauciones durante el desplazamiento en VTE autopropulsados, parte 2</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40</a:t>
            </a:fld>
            <a:endParaRPr lang="ja-JP" altLang="en-US">
              <a:solidFill>
                <a:prstClr val="black">
                  <a:tint val="75000"/>
                </a:prstClr>
              </a:solidFill>
            </a:endParaRPr>
          </a:p>
        </p:txBody>
      </p:sp>
      <p:sp>
        <p:nvSpPr>
          <p:cNvPr id="11" name="コンテンツ プレースホルダー 4"/>
          <p:cNvSpPr txBox="1">
            <a:spLocks/>
          </p:cNvSpPr>
          <p:nvPr/>
        </p:nvSpPr>
        <p:spPr>
          <a:xfrm>
            <a:off x="563972" y="1182231"/>
            <a:ext cx="8081762" cy="470693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s-ES" altLang="ja-JP" sz="1600" b="1" u="sng" dirty="0">
                <a:solidFill>
                  <a:prstClr val="black"/>
                </a:solidFill>
                <a:latin typeface="Meiryo UI" panose="020B0604030504040204" pitchFamily="50" charset="-128"/>
                <a:ea typeface="Meiryo UI" panose="020B0604030504040204" pitchFamily="50" charset="-128"/>
              </a:rPr>
              <a:t>Precauciones a tomar al subir o bajar pendientes, inclinaciones o escalones en vehículos autopropulsados</a:t>
            </a:r>
          </a:p>
          <a:p>
            <a:pPr marL="0" indent="0">
              <a:lnSpc>
                <a:spcPct val="100000"/>
              </a:lnSpc>
              <a:spcBef>
                <a:spcPts val="600"/>
              </a:spcBef>
              <a:buFont typeface="Arial" panose="020B0604020202020204" pitchFamily="34" charset="0"/>
              <a:buNone/>
            </a:pPr>
            <a:endParaRPr lang="es-E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(5) Al subir un escalón (o pendiente), el ángulo</a:t>
            </a:r>
          </a:p>
          <a:p>
            <a:pPr marL="0" indent="0">
              <a:lnSpc>
                <a:spcPct val="100000"/>
              </a:lnSpc>
              <a:spcBef>
                <a:spcPts val="60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del VTE puede cambiar bruscamente en la parte</a:t>
            </a:r>
          </a:p>
          <a:p>
            <a:pPr marL="0" indent="0">
              <a:lnSpc>
                <a:spcPct val="100000"/>
              </a:lnSpc>
              <a:spcBef>
                <a:spcPts val="60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superior del escalón (o pendiente). Preste</a:t>
            </a:r>
          </a:p>
          <a:p>
            <a:pPr marL="0" indent="0">
              <a:lnSpc>
                <a:spcPct val="100000"/>
              </a:lnSpc>
              <a:spcBef>
                <a:spcPts val="60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atención a las estructuras en los lados superior</a:t>
            </a:r>
          </a:p>
          <a:p>
            <a:pPr marL="0" indent="0">
              <a:lnSpc>
                <a:spcPct val="100000"/>
              </a:lnSpc>
              <a:spcBef>
                <a:spcPts val="60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e inferior de la plataforma de trabajo.</a:t>
            </a: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(6) Al bajar un escalón (pendiente), hay casos</a:t>
            </a:r>
          </a:p>
          <a:p>
            <a:pPr marL="0" indent="0">
              <a:lnSpc>
                <a:spcPct val="100000"/>
              </a:lnSpc>
              <a:spcBef>
                <a:spcPts val="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en los que el ángulo del VTE cambia</a:t>
            </a:r>
          </a:p>
          <a:p>
            <a:pPr marL="0" indent="0">
              <a:lnSpc>
                <a:spcPct val="100000"/>
              </a:lnSpc>
              <a:spcBef>
                <a:spcPts val="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bruscamente en la parte superior del escalón</a:t>
            </a:r>
          </a:p>
          <a:p>
            <a:pPr marL="0" indent="0">
              <a:lnSpc>
                <a:spcPct val="100000"/>
              </a:lnSpc>
              <a:spcBef>
                <a:spcPts val="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(pendiente). Preste atención a las estructuras,</a:t>
            </a:r>
          </a:p>
          <a:p>
            <a:pPr marL="0" indent="0">
              <a:lnSpc>
                <a:spcPct val="100000"/>
              </a:lnSpc>
              <a:spcBef>
                <a:spcPts val="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etc. en los lados superior e inferior de la</a:t>
            </a:r>
          </a:p>
          <a:p>
            <a:pPr marL="0" indent="0">
              <a:lnSpc>
                <a:spcPct val="100000"/>
              </a:lnSpc>
              <a:spcBef>
                <a:spcPts val="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plataforma de trabajo. </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526123" y="1953221"/>
            <a:ext cx="3035216" cy="1870056"/>
          </a:xfrm>
          <a:prstGeom prst="rect">
            <a:avLst/>
          </a:prstGeom>
          <a:noFill/>
          <a:ln>
            <a:solidFill>
              <a:schemeClr val="tx1"/>
            </a:solidFill>
          </a:ln>
        </p:spPr>
      </p:pic>
      <p:pic>
        <p:nvPicPr>
          <p:cNvPr id="9" name="図 8"/>
          <p:cNvPicPr/>
          <p:nvPr/>
        </p:nvPicPr>
        <p:blipFill>
          <a:blip r:embed="rId4">
            <a:extLst>
              <a:ext uri="{28A0092B-C50C-407E-A947-70E740481C1C}">
                <a14:useLocalDpi xmlns:a14="http://schemas.microsoft.com/office/drawing/2010/main" val="0"/>
              </a:ext>
            </a:extLst>
          </a:blip>
          <a:srcRect/>
          <a:stretch>
            <a:fillRect/>
          </a:stretch>
        </p:blipFill>
        <p:spPr bwMode="auto">
          <a:xfrm>
            <a:off x="5504756" y="4078345"/>
            <a:ext cx="3018801" cy="1728930"/>
          </a:xfrm>
          <a:prstGeom prst="rect">
            <a:avLst/>
          </a:prstGeom>
          <a:noFill/>
          <a:ln>
            <a:solidFill>
              <a:schemeClr val="tx1"/>
            </a:solidFill>
          </a:ln>
        </p:spPr>
      </p:pic>
      <p:sp>
        <p:nvSpPr>
          <p:cNvPr id="10" name="テキスト ボックス 9">
            <a:extLst>
              <a:ext uri="{FF2B5EF4-FFF2-40B4-BE49-F238E27FC236}">
                <a16:creationId xmlns:a16="http://schemas.microsoft.com/office/drawing/2014/main" id="{238B6618-9989-4BBF-AE65-93D7E650CA16}"/>
              </a:ext>
            </a:extLst>
          </p:cNvPr>
          <p:cNvSpPr txBox="1"/>
          <p:nvPr/>
        </p:nvSpPr>
        <p:spPr>
          <a:xfrm>
            <a:off x="5593079" y="6345005"/>
            <a:ext cx="2589305"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pág.83-84/Libro de texto pág.39</a:t>
            </a:r>
            <a:endParaRPr lang="ja-JP" altLang="en-US" sz="1200" dirty="0">
              <a:solidFill>
                <a:prstClr val="black"/>
              </a:solidFill>
            </a:endParaRPr>
          </a:p>
        </p:txBody>
      </p:sp>
      <p:sp>
        <p:nvSpPr>
          <p:cNvPr id="12" name="テキスト ボックス 2">
            <a:extLst>
              <a:ext uri="{FF2B5EF4-FFF2-40B4-BE49-F238E27FC236}">
                <a16:creationId xmlns:a16="http://schemas.microsoft.com/office/drawing/2014/main" id="{9A32D32B-A22B-466D-A796-2FE18928A540}"/>
              </a:ext>
            </a:extLst>
          </p:cNvPr>
          <p:cNvSpPr txBox="1">
            <a:spLocks noChangeArrowheads="1"/>
          </p:cNvSpPr>
          <p:nvPr/>
        </p:nvSpPr>
        <p:spPr bwMode="auto">
          <a:xfrm>
            <a:off x="6145710" y="3578150"/>
            <a:ext cx="2170974" cy="23608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Fig.2-69 Al subir desniveles(escalones)</a:t>
            </a:r>
            <a:endParaRPr lang="ja-JP" sz="1200" kern="100">
              <a:effectLst/>
              <a:latin typeface="ＭＳ ゴシック"/>
              <a:cs typeface="Times New Roman"/>
            </a:endParaRPr>
          </a:p>
        </p:txBody>
      </p:sp>
      <p:sp>
        <p:nvSpPr>
          <p:cNvPr id="13" name="テキスト ボックス 2">
            <a:extLst>
              <a:ext uri="{FF2B5EF4-FFF2-40B4-BE49-F238E27FC236}">
                <a16:creationId xmlns:a16="http://schemas.microsoft.com/office/drawing/2014/main" id="{D0576B7F-9FA4-43D6-8290-64E3C92E8040}"/>
              </a:ext>
            </a:extLst>
          </p:cNvPr>
          <p:cNvSpPr txBox="1">
            <a:spLocks noChangeArrowheads="1"/>
          </p:cNvSpPr>
          <p:nvPr/>
        </p:nvSpPr>
        <p:spPr bwMode="auto">
          <a:xfrm>
            <a:off x="5939554" y="5571192"/>
            <a:ext cx="2149203" cy="23608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Fig.2-70 Al descender un desnivel(escalón)</a:t>
            </a:r>
            <a:endParaRPr lang="ja-JP" sz="1200" kern="100">
              <a:effectLst/>
              <a:latin typeface="ＭＳ ゴシック"/>
              <a:cs typeface="Times New Roman"/>
            </a:endParaRPr>
          </a:p>
        </p:txBody>
      </p:sp>
    </p:spTree>
    <p:extLst>
      <p:ext uri="{BB962C8B-B14F-4D97-AF65-F5344CB8AC3E}">
        <p14:creationId xmlns:p14="http://schemas.microsoft.com/office/powerpoint/2010/main" val="2926320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72143" y="136523"/>
            <a:ext cx="8243207" cy="1035223"/>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Trabajos de seguridad con VTE (1)</a:t>
            </a:r>
            <a:br>
              <a:rPr lang="es-ES" altLang="ja-JP" sz="2000" b="1">
                <a:latin typeface="Meiryo UI" panose="020B0604030504040204" pitchFamily="50" charset="-128"/>
                <a:ea typeface="Meiryo UI" panose="020B0604030504040204" pitchFamily="50" charset="-128"/>
              </a:rPr>
            </a:br>
            <a:r>
              <a:rPr lang="ja-JP" altLang="es-ES" sz="2000" b="1">
                <a:latin typeface="Meiryo UI" panose="020B0604030504040204" pitchFamily="50" charset="-128"/>
                <a:ea typeface="Meiryo UI" panose="020B0604030504040204" pitchFamily="50" charset="-128"/>
              </a:rPr>
              <a:t>　</a:t>
            </a:r>
            <a:r>
              <a:rPr lang="es-ES" altLang="ja-JP" sz="2000" b="1">
                <a:latin typeface="Meiryo UI" panose="020B0604030504040204" pitchFamily="50" charset="-128"/>
                <a:ea typeface="Meiryo UI" panose="020B0604030504040204" pitchFamily="50" charset="-128"/>
              </a:rPr>
              <a:t>Precauciones durante el desplazamiento en VTE autopropulsados, parte 3</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41</a:t>
            </a:fld>
            <a:endParaRPr lang="ja-JP" altLang="en-US">
              <a:solidFill>
                <a:prstClr val="black">
                  <a:tint val="75000"/>
                </a:prstClr>
              </a:solidFill>
            </a:endParaRPr>
          </a:p>
        </p:txBody>
      </p:sp>
      <p:sp>
        <p:nvSpPr>
          <p:cNvPr id="11" name="コンテンツ プレースホルダー 4"/>
          <p:cNvSpPr txBox="1">
            <a:spLocks/>
          </p:cNvSpPr>
          <p:nvPr/>
        </p:nvSpPr>
        <p:spPr>
          <a:xfrm>
            <a:off x="525644" y="1345809"/>
            <a:ext cx="4617856" cy="175329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es-ES" altLang="ja-JP" sz="1400" b="1" u="sng" dirty="0">
                <a:solidFill>
                  <a:prstClr val="black"/>
                </a:solidFill>
                <a:latin typeface="Meiryo UI" panose="020B0604030504040204" pitchFamily="50" charset="-128"/>
                <a:ea typeface="Meiryo UI" panose="020B0604030504040204" pitchFamily="50" charset="-128"/>
              </a:rPr>
              <a:t>Precauciones a tomar al subir o bajar pendientes, inclinaciones o escalones en vehículos autopropulsados</a:t>
            </a:r>
          </a:p>
          <a:p>
            <a:pPr marL="0" indent="0">
              <a:lnSpc>
                <a:spcPct val="100000"/>
              </a:lnSpc>
              <a:spcBef>
                <a:spcPts val="60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(7) Si se desplaza con la plataforma de </a:t>
            </a:r>
            <a:r>
              <a:rPr lang="es-ES" altLang="ja-JP" sz="1400" dirty="0">
                <a:latin typeface="Meiryo UI" panose="020B0604030504040204" pitchFamily="50" charset="-128"/>
                <a:ea typeface="Meiryo UI" panose="020B0604030504040204" pitchFamily="50" charset="-128"/>
              </a:rPr>
              <a:t>trabajo levantada (el brazo (pluma) en ángulo elevado, etc.), al presentarse una ligera irregularidad, escalón </a:t>
            </a:r>
            <a:r>
              <a:rPr lang="es-ES" altLang="ja-JP" sz="1400" dirty="0">
                <a:solidFill>
                  <a:prstClr val="black"/>
                </a:solidFill>
                <a:latin typeface="Meiryo UI" panose="020B0604030504040204" pitchFamily="50" charset="-128"/>
                <a:ea typeface="Meiryo UI" panose="020B0604030504040204" pitchFamily="50" charset="-128"/>
              </a:rPr>
              <a:t>o pendiente pronunciada, se corre riesgo de vuelco, por lo tanto nunca efectúe esta maniobra.</a:t>
            </a:r>
          </a:p>
          <a:p>
            <a:pPr marL="0" indent="0">
              <a:lnSpc>
                <a:spcPct val="100000"/>
              </a:lnSpc>
              <a:spcBef>
                <a:spcPts val="600"/>
              </a:spcBef>
              <a:buFont typeface="Arial" panose="020B0604020202020204" pitchFamily="34" charset="0"/>
              <a:buNone/>
            </a:pPr>
            <a:r>
              <a:rPr lang="es-ES" altLang="ja-JP" sz="1400" dirty="0">
                <a:solidFill>
                  <a:prstClr val="black"/>
                </a:solidFill>
                <a:latin typeface="Meiryo UI" panose="020B0604030504040204" pitchFamily="50" charset="-128"/>
                <a:ea typeface="Meiryo UI" panose="020B0604030504040204" pitchFamily="50" charset="-128"/>
              </a:rPr>
              <a:t>El cambio de ángulo de la plataforma de trabajo es más pronunciado que el movimiento en la parte inferior del cuerpo de desplazamiento.</a:t>
            </a:r>
          </a:p>
          <a:p>
            <a:pPr marL="0" indent="0">
              <a:lnSpc>
                <a:spcPct val="100000"/>
              </a:lnSpc>
              <a:spcBef>
                <a:spcPts val="0"/>
              </a:spcBef>
              <a:buFont typeface="Arial" panose="020B0604020202020204" pitchFamily="34" charset="0"/>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5491366" y="1570606"/>
            <a:ext cx="2875932" cy="1790830"/>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3286A2B2-FC9C-4704-9B2E-F6113B40AE8D}"/>
              </a:ext>
            </a:extLst>
          </p:cNvPr>
          <p:cNvSpPr txBox="1"/>
          <p:nvPr/>
        </p:nvSpPr>
        <p:spPr>
          <a:xfrm>
            <a:off x="4916309" y="6345005"/>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pág.84/Libro de texto pág.40</a:t>
            </a:r>
            <a:endParaRPr lang="ja-JP" altLang="en-US" sz="1200" dirty="0">
              <a:solidFill>
                <a:prstClr val="black"/>
              </a:solidFill>
            </a:endParaRPr>
          </a:p>
        </p:txBody>
      </p:sp>
      <p:sp>
        <p:nvSpPr>
          <p:cNvPr id="9" name="テキスト ボックス 2">
            <a:extLst>
              <a:ext uri="{FF2B5EF4-FFF2-40B4-BE49-F238E27FC236}">
                <a16:creationId xmlns:a16="http://schemas.microsoft.com/office/drawing/2014/main" id="{87577994-6565-4F89-8C8C-7BD55EA22499}"/>
              </a:ext>
            </a:extLst>
          </p:cNvPr>
          <p:cNvSpPr txBox="1">
            <a:spLocks noChangeArrowheads="1"/>
          </p:cNvSpPr>
          <p:nvPr/>
        </p:nvSpPr>
        <p:spPr bwMode="auto">
          <a:xfrm>
            <a:off x="5575838" y="3109655"/>
            <a:ext cx="2791460" cy="22519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Fig.2-71 Desplazamiento con la plataforma de trabajo elevada</a:t>
            </a:r>
            <a:endParaRPr lang="ja-JP" sz="1200" kern="100">
              <a:effectLst/>
              <a:latin typeface="ＭＳ ゴシック"/>
              <a:cs typeface="Times New Roman"/>
            </a:endParaRPr>
          </a:p>
        </p:txBody>
      </p:sp>
    </p:spTree>
    <p:extLst>
      <p:ext uri="{BB962C8B-B14F-4D97-AF65-F5344CB8AC3E}">
        <p14:creationId xmlns:p14="http://schemas.microsoft.com/office/powerpoint/2010/main" val="2724178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80813" y="365126"/>
            <a:ext cx="8173330" cy="717320"/>
          </a:xfrm>
          <a:ln>
            <a:solidFill>
              <a:schemeClr val="tx1"/>
            </a:solidFill>
          </a:ln>
        </p:spPr>
        <p:txBody>
          <a:bodyPr>
            <a:noAutofit/>
          </a:bodyPr>
          <a:lstStyle/>
          <a:p>
            <a:r>
              <a:rPr lang="es-ES" altLang="ja-JP" sz="2000" b="1">
                <a:latin typeface="Arial" panose="020B0604020202020204" pitchFamily="34" charset="0"/>
                <a:ea typeface="Meiryo UI" panose="020B0604030504040204" pitchFamily="50" charset="-128"/>
                <a:cs typeface="Arial" panose="020B0604020202020204" pitchFamily="34" charset="0"/>
              </a:rPr>
              <a:t>Trabajos de seguridad con VTE (2)</a:t>
            </a:r>
            <a:br>
              <a:rPr lang="es-ES" altLang="ja-JP" sz="2000" b="1">
                <a:latin typeface="Arial" panose="020B0604020202020204" pitchFamily="34" charset="0"/>
                <a:ea typeface="Meiryo UI" panose="020B0604030504040204" pitchFamily="50" charset="-128"/>
                <a:cs typeface="Arial" panose="020B0604020202020204" pitchFamily="34" charset="0"/>
              </a:rPr>
            </a:br>
            <a:r>
              <a:rPr lang="es-ES" altLang="ja-JP" sz="2000" b="1">
                <a:latin typeface="Arial" panose="020B0604020202020204" pitchFamily="34" charset="0"/>
                <a:ea typeface="Meiryo UI" panose="020B0604030504040204" pitchFamily="50" charset="-128"/>
                <a:cs typeface="Arial" panose="020B0604020202020204" pitchFamily="34" charset="0"/>
              </a:rPr>
              <a:t>Precauciones en el trabajo 1,</a:t>
            </a:r>
            <a:r>
              <a:rPr lang="ja-JP" altLang="es-ES" sz="2000" b="1">
                <a:latin typeface="Arial" panose="020B0604020202020204" pitchFamily="34" charset="0"/>
                <a:ea typeface="Meiryo UI" panose="020B0604030504040204" pitchFamily="50" charset="-128"/>
                <a:cs typeface="Arial" panose="020B0604020202020204" pitchFamily="34" charset="0"/>
              </a:rPr>
              <a:t> </a:t>
            </a:r>
            <a:r>
              <a:rPr lang="es-ES" altLang="ja-JP" sz="2000" b="1">
                <a:latin typeface="Arial" panose="020B0604020202020204" pitchFamily="34" charset="0"/>
                <a:ea typeface="Meiryo UI" panose="020B0604030504040204" pitchFamily="50" charset="-128"/>
                <a:cs typeface="Arial" panose="020B0604020202020204" pitchFamily="34" charset="0"/>
              </a:rPr>
              <a:t>Respetar las normas de seguridad</a:t>
            </a:r>
            <a:endParaRPr kumimoji="1" lang="ja-JP" altLang="en-US" sz="20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42</a:t>
            </a:fld>
            <a:endParaRPr lang="ja-JP" altLang="en-US">
              <a:solidFill>
                <a:prstClr val="black">
                  <a:tint val="75000"/>
                </a:prstClr>
              </a:solidFill>
            </a:endParaRPr>
          </a:p>
        </p:txBody>
      </p:sp>
      <p:sp>
        <p:nvSpPr>
          <p:cNvPr id="11" name="コンテンツ プレースホルダー 4"/>
          <p:cNvSpPr txBox="1">
            <a:spLocks/>
          </p:cNvSpPr>
          <p:nvPr/>
        </p:nvSpPr>
        <p:spPr>
          <a:xfrm>
            <a:off x="-40822" y="1212546"/>
            <a:ext cx="8926638" cy="500214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lnSpc>
                <a:spcPct val="100000"/>
              </a:lnSpc>
              <a:spcBef>
                <a:spcPts val="0"/>
              </a:spcBef>
              <a:buFont typeface="Arial" panose="020B0604020202020204" pitchFamily="34" charset="0"/>
              <a:buNone/>
            </a:pPr>
            <a:r>
              <a:rPr lang="es-ES" altLang="ja-JP" sz="1400" dirty="0">
                <a:solidFill>
                  <a:prstClr val="black"/>
                </a:solidFill>
                <a:latin typeface="Meiryo UI" panose="020B0604030504040204" pitchFamily="50" charset="-128"/>
                <a:ea typeface="Meiryo UI" panose="020B0604030504040204" pitchFamily="50" charset="-128"/>
              </a:rPr>
              <a:t>(1) El operador debe usar siempre casco de protección y equipo anticaídas.</a:t>
            </a:r>
          </a:p>
          <a:p>
            <a:pPr marL="457200" lvl="1" indent="0">
              <a:lnSpc>
                <a:spcPct val="100000"/>
              </a:lnSpc>
              <a:spcBef>
                <a:spcPts val="0"/>
              </a:spcBef>
              <a:buFont typeface="Arial" panose="020B0604020202020204" pitchFamily="34" charset="0"/>
              <a:buNone/>
            </a:pPr>
            <a:r>
              <a:rPr lang="es-ES" altLang="ja-JP" sz="1400" dirty="0">
                <a:solidFill>
                  <a:prstClr val="black"/>
                </a:solidFill>
                <a:latin typeface="Meiryo UI" panose="020B0604030504040204" pitchFamily="50" charset="-128"/>
                <a:ea typeface="Meiryo UI" panose="020B0604030504040204" pitchFamily="50" charset="-128"/>
              </a:rPr>
              <a:t>(2) Después de subirse a la plataforma de trabajo, asegure inmediatamente el arnés de seguridad del dispositivo anticaídas.</a:t>
            </a:r>
            <a:endParaRPr lang="en-US" altLang="ja-JP" sz="1400"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Font typeface="Arial" panose="020B0604020202020204" pitchFamily="34" charset="0"/>
              <a:buNone/>
            </a:pPr>
            <a:r>
              <a:rPr lang="es-ES" altLang="ja-JP" sz="1400" dirty="0">
                <a:solidFill>
                  <a:prstClr val="black"/>
                </a:solidFill>
                <a:latin typeface="Meiryo UI" panose="020B0604030504040204" pitchFamily="50" charset="-128"/>
                <a:ea typeface="Meiryo UI" panose="020B0604030504040204" pitchFamily="50" charset="-128"/>
              </a:rPr>
              <a:t>(3) No utilice nunca el equipo para fines distintos de aquellos para los que está destinado, como </a:t>
            </a:r>
            <a:r>
              <a:rPr lang="es-ES" altLang="ja-JP" sz="1400" dirty="0">
                <a:latin typeface="Meiryo UI" panose="020B0604030504040204" pitchFamily="50" charset="-128"/>
                <a:ea typeface="Meiryo UI" panose="020B0604030504040204" pitchFamily="50" charset="-128"/>
              </a:rPr>
              <a:t>levantar una carga con el brazo (pluma), etc.</a:t>
            </a:r>
          </a:p>
          <a:p>
            <a:pPr marL="457200" lvl="1"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(4) Respete estrictamente la capacidad de carga de la plataforma de trabajo.</a:t>
            </a:r>
          </a:p>
          <a:p>
            <a:pPr marL="457200" lvl="1"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(5) No transferirse de la plataforma de trabajo a otras estructuras, etc.</a:t>
            </a:r>
            <a:endParaRPr lang="en-US" altLang="ja-JP" sz="1400" dirty="0">
              <a:latin typeface="Meiryo UI" panose="020B0604030504040204" pitchFamily="50" charset="-128"/>
              <a:ea typeface="Meiryo UI" panose="020B0604030504040204" pitchFamily="50" charset="-128"/>
            </a:endParaRPr>
          </a:p>
          <a:p>
            <a:pPr marL="457200" lvl="1"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(6) No haga fuegos en cubos de FRP, ya que son inflamables.</a:t>
            </a:r>
          </a:p>
          <a:p>
            <a:pPr marL="457200" lvl="1"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(7) No se suba a ninguna otra parte que no sea la plataforma de trabajo.</a:t>
            </a:r>
          </a:p>
          <a:p>
            <a:pPr marL="457200" lvl="1"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(8) No trabaje subido a las barandillas de la plataforma de trabajo.</a:t>
            </a:r>
          </a:p>
          <a:p>
            <a:pPr marL="457200" lvl="1"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(9) No utilice escaleras, etc. en la plataforma de trabajo.</a:t>
            </a:r>
          </a:p>
          <a:p>
            <a:pPr marL="457200" lvl="1"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(10) Tenga cuidado de no dejar caer objetos desde la plataforma de trabajo.</a:t>
            </a:r>
          </a:p>
          <a:p>
            <a:pPr marL="457200" lvl="1"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(11) Ubicar la plataforma de trabajo a una altura igual o inferior a 50 cm al subir o bajarse de la misma. (En el caso de vehículos autopropulsados).</a:t>
            </a:r>
          </a:p>
          <a:p>
            <a:pPr marL="457200" lvl="1"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(12) Al subir o bajarse del VTE, utilice siempre una ruta o escalones predeterminados. </a:t>
            </a:r>
          </a:p>
          <a:p>
            <a:pPr marL="457200" lvl="1"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(13) Los frenos de estacionamiento (mano) de los VTE tipo camión están diseñados para bloquear el eje de la hélice y no detienen la rotación de las ruedas. Por lo tanto, si se apoya el pie en la rueda trasera cuando el estabilizador está estirado, el neumático permanece flotando, la rueda puede girar, corriendo el riesgo de caerse. No suba ni baje nunca del vehículo posando los pies en las ruedas.</a:t>
            </a:r>
          </a:p>
          <a:p>
            <a:pPr marL="457200" lvl="1"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(14) Cuando se utilicen dos o más VTE muy próximos entre sí, deberán ser operados bajo la dirección de un supervisor de trabajo para evitar accidentes, siniestros, etc. por contacto.</a:t>
            </a:r>
          </a:p>
          <a:p>
            <a:pPr marL="457200" lvl="1" indent="0">
              <a:lnSpc>
                <a:spcPct val="100000"/>
              </a:lnSpc>
              <a:spcBef>
                <a:spcPts val="0"/>
              </a:spcBef>
              <a:buFont typeface="Arial" panose="020B0604020202020204" pitchFamily="34" charset="0"/>
              <a:buNone/>
            </a:pPr>
            <a:endParaRPr lang="ja-JP" altLang="en-US" sz="1600" dirty="0">
              <a:latin typeface="Meiryo UI" panose="020B0604030504040204" pitchFamily="50" charset="-128"/>
              <a:ea typeface="Meiryo UI" panose="020B0604030504040204" pitchFamily="50" charset="-128"/>
            </a:endParaRPr>
          </a:p>
          <a:p>
            <a:pPr marL="457200" lvl="1"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B38CBE0-1B24-4972-892B-B68C5B6AAB49}"/>
              </a:ext>
            </a:extLst>
          </p:cNvPr>
          <p:cNvSpPr txBox="1"/>
          <p:nvPr/>
        </p:nvSpPr>
        <p:spPr>
          <a:xfrm>
            <a:off x="5155795" y="6261914"/>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pág.86-87/Libro de texto pág.40-42</a:t>
            </a:r>
            <a:endParaRPr lang="ja-JP" altLang="en-US" sz="1200" dirty="0">
              <a:solidFill>
                <a:prstClr val="black"/>
              </a:solidFill>
            </a:endParaRPr>
          </a:p>
        </p:txBody>
      </p:sp>
    </p:spTree>
    <p:extLst>
      <p:ext uri="{BB962C8B-B14F-4D97-AF65-F5344CB8AC3E}">
        <p14:creationId xmlns:p14="http://schemas.microsoft.com/office/powerpoint/2010/main" val="4159145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06620"/>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Trabajos de seguridad con VTE (2)</a:t>
            </a:r>
            <a:br>
              <a:rPr lang="es-ES" altLang="ja-JP" sz="2000" b="1" dirty="0">
                <a:latin typeface="Meiryo UI" panose="020B0604030504040204" pitchFamily="50" charset="-128"/>
                <a:ea typeface="Meiryo UI" panose="020B0604030504040204" pitchFamily="50" charset="-128"/>
              </a:rPr>
            </a:br>
            <a:r>
              <a:rPr lang="es-ES" altLang="ja-JP" sz="2000" b="1" dirty="0">
                <a:latin typeface="Meiryo UI" panose="020B0604030504040204" pitchFamily="50" charset="-128"/>
                <a:ea typeface="Meiryo UI" panose="020B0604030504040204" pitchFamily="50" charset="-128"/>
              </a:rPr>
              <a:t>Precauciones en el trabajo 2, Maximización del control de seguridad</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43</a:t>
            </a:fld>
            <a:endParaRPr lang="ja-JP" altLang="en-US">
              <a:solidFill>
                <a:prstClr val="black">
                  <a:tint val="75000"/>
                </a:prstClr>
              </a:solidFill>
            </a:endParaRPr>
          </a:p>
        </p:txBody>
      </p:sp>
      <p:sp>
        <p:nvSpPr>
          <p:cNvPr id="11" name="コンテンツ プレースホルダー 4"/>
          <p:cNvSpPr txBox="1">
            <a:spLocks/>
          </p:cNvSpPr>
          <p:nvPr/>
        </p:nvSpPr>
        <p:spPr>
          <a:xfrm>
            <a:off x="200025" y="1503953"/>
            <a:ext cx="8743950" cy="498892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(1) Cuando trabaje en proximidades de líneas eléctricas aéreas, compruebe los siguientes puntos y tome las medidas necesarias antes de empezar a trabajar. </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(a) ¿De cuanto es la tensión?</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(b) ¿Es suficiente la distancia de separación?</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(c) ¿Se ha </a:t>
            </a:r>
            <a:r>
              <a:rPr lang="es-ES" altLang="ja-JP" sz="1400" dirty="0">
                <a:latin typeface="Meiryo UI" panose="020B0604030504040204" pitchFamily="50" charset="-128"/>
                <a:ea typeface="Meiryo UI" panose="020B0604030504040204" pitchFamily="50" charset="-128"/>
              </a:rPr>
              <a:t>interrumpido la corriente eléctrica?</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(d) ¿Se han tomado medidas para evitar descargas eléctricas?</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(e) ¿Hay personal de vigilancia?</a:t>
            </a:r>
          </a:p>
          <a:p>
            <a:pPr marL="0" indent="0">
              <a:lnSpc>
                <a:spcPct val="100000"/>
              </a:lnSpc>
              <a:spcBef>
                <a:spcPts val="0"/>
              </a:spcBef>
              <a:buNone/>
            </a:pPr>
            <a:endParaRPr lang="es-ES" altLang="ja-JP" sz="14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(2) Se procederá a cancelar los trabajos en malas condiciones meteorológicas.</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Criterios para condiciones meteorológicas adversas, Código 309 (15 de abril de 1971).</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-Vientos fuertes: Velocidad media de viento, igual o mayor/10 m/s durante 10 min. </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Fuertes precipitaciones: 50 mm o más/lapso.</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Nieve copiosa: 25 cm o más de nieve acumulada.</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(3) Trabaje siempre prestando atención a las estructuras circundantes, etc.</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(4) Cuando se trabaje en zonas de difícil visibilidad para el conductor, acate las señales del interpretador y opere con precaución.</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(5) Compruebe que no haya obstáculos en la dirección de desplazamiento antes de desplazarse.</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(6) Al girar, compruebe que no haya obstáculos en el radio de giro, y gire con cuidado.</a:t>
            </a:r>
          </a:p>
          <a:p>
            <a:pPr marL="0" indent="0">
              <a:lnSpc>
                <a:spcPct val="100000"/>
              </a:lnSpc>
              <a:spcBef>
                <a:spcPts val="60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5C2D240-FF8F-40E3-B9B0-B7B13A26E91D}"/>
              </a:ext>
            </a:extLst>
          </p:cNvPr>
          <p:cNvSpPr txBox="1"/>
          <p:nvPr/>
        </p:nvSpPr>
        <p:spPr>
          <a:xfrm>
            <a:off x="5155795" y="6261914"/>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pág.88/Libro de texto pág.42-43</a:t>
            </a:r>
            <a:endParaRPr lang="ja-JP" altLang="en-US" sz="1200" dirty="0">
              <a:solidFill>
                <a:prstClr val="black"/>
              </a:solidFill>
            </a:endParaRPr>
          </a:p>
        </p:txBody>
      </p:sp>
    </p:spTree>
    <p:extLst>
      <p:ext uri="{BB962C8B-B14F-4D97-AF65-F5344CB8AC3E}">
        <p14:creationId xmlns:p14="http://schemas.microsoft.com/office/powerpoint/2010/main" val="4128311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62817"/>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Trabajos de seguridad con VTE (2), Precauciones en el trabajo 3</a:t>
            </a:r>
            <a:r>
              <a:rPr lang="ja-JP" altLang="en-US" sz="2000" b="1">
                <a:latin typeface="Meiryo UI" panose="020B0604030504040204" pitchFamily="50" charset="-128"/>
                <a:ea typeface="Meiryo UI" panose="020B0604030504040204" pitchFamily="50" charset="-128"/>
              </a:rPr>
              <a:t> </a:t>
            </a:r>
            <a:r>
              <a:rPr lang="es-ES" altLang="ja-JP" sz="2000" b="1">
                <a:latin typeface="Meiryo UI" panose="020B0604030504040204" pitchFamily="50" charset="-128"/>
                <a:ea typeface="Meiryo UI" panose="020B0604030504040204" pitchFamily="50" charset="-128"/>
              </a:rPr>
              <a:t>Dedicación a la seguridad al operar</a:t>
            </a:r>
            <a:r>
              <a:rPr lang="ja-JP" altLang="en-US" sz="2000" b="1">
                <a:latin typeface="Meiryo UI" panose="020B0604030504040204" pitchFamily="50" charset="-128"/>
                <a:ea typeface="Meiryo UI" panose="020B0604030504040204" pitchFamily="50" charset="-128"/>
              </a:rPr>
              <a:t>　</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44</a:t>
            </a:fld>
            <a:endParaRPr lang="ja-JP" altLang="en-US">
              <a:solidFill>
                <a:prstClr val="black">
                  <a:tint val="75000"/>
                </a:prstClr>
              </a:solidFill>
            </a:endParaRPr>
          </a:p>
        </p:txBody>
      </p:sp>
      <p:sp>
        <p:nvSpPr>
          <p:cNvPr id="11" name="コンテンツ プレースホルダー 4"/>
          <p:cNvSpPr txBox="1">
            <a:spLocks/>
          </p:cNvSpPr>
          <p:nvPr/>
        </p:nvSpPr>
        <p:spPr>
          <a:xfrm>
            <a:off x="262890" y="1241495"/>
            <a:ext cx="8629650" cy="470210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altLang="ja-JP" sz="1400" dirty="0">
                <a:solidFill>
                  <a:prstClr val="black"/>
                </a:solidFill>
                <a:latin typeface="Meiryo UI" panose="020B0604030504040204" pitchFamily="50" charset="-128"/>
                <a:ea typeface="Meiryo UI" panose="020B0604030504040204" pitchFamily="50" charset="-128"/>
              </a:rPr>
              <a:t>3) Dedicación a la seguridad al operar</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400" dirty="0">
                <a:solidFill>
                  <a:prstClr val="black"/>
                </a:solidFill>
                <a:latin typeface="Meiryo UI" panose="020B0604030504040204" pitchFamily="50" charset="-128"/>
                <a:ea typeface="Meiryo UI" panose="020B0604030504040204" pitchFamily="50" charset="-128"/>
              </a:rPr>
              <a:t>(1) Al </a:t>
            </a:r>
            <a:r>
              <a:rPr lang="es-ES" altLang="ja-JP" sz="1400" dirty="0">
                <a:latin typeface="Meiryo UI" panose="020B0604030504040204" pitchFamily="50" charset="-128"/>
                <a:ea typeface="Meiryo UI" panose="020B0604030504040204" pitchFamily="50" charset="-128"/>
              </a:rPr>
              <a:t>desplazarse u operar en las siguientes condiciones, el brazo (pluma) debe estar totalmente replegado y la plataforma de trabajo descendida por debajo de la línea horizontal.</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(a) Al realizar maniobras con el volante.</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(b) Cuando la superficie pavimentada está en pendiente</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(c) Cuando la superficie pavimentada es irregular.</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(d) Cuando el viento es fuerte.</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 (Nunca eleve la plataforma de trabajo cuando el dispositivo de control de inclinación del vehículo esté activado y suena la alarma de advertencia.</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(2) Tomar medidas para evitar que los materiales cargados en la plataforma de trabajo entren en contacto con las palancas de accionamiento, etc., fíjelos o corrija la forma de colocación de los mismos.</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(3) No accione las palancas brusca o rápidamente.</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(4) Nunca se acercarse a la posición de trabajo de un VTE autopropulsado cuando esté en marcha.</a:t>
            </a:r>
          </a:p>
          <a:p>
            <a:pPr marL="0" indent="0">
              <a:lnSpc>
                <a:spcPct val="100000"/>
              </a:lnSpc>
              <a:spcBef>
                <a:spcPts val="0"/>
              </a:spcBef>
              <a:buFont typeface="Arial" panose="020B0604020202020204" pitchFamily="34" charset="0"/>
              <a:buNone/>
            </a:pPr>
            <a:r>
              <a:rPr lang="es-ES" altLang="ja-JP" sz="1400" dirty="0">
                <a:latin typeface="Meiryo UI" panose="020B0604030504040204" pitchFamily="50" charset="-128"/>
                <a:ea typeface="Meiryo UI" panose="020B0604030504040204" pitchFamily="50" charset="-128"/>
              </a:rPr>
              <a:t>Debe realizarse siempre con la extensión/repliego, giro y/o ascenso/descenso del brazo (pluma).</a:t>
            </a:r>
          </a:p>
          <a:p>
            <a:pPr marL="0" lvl="1"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(5) Las operaciones del dispositivo de comando inferior realizadas por el operador y el tripulante se deberán realizarse en estrecho contacto entre ambos. Siempre con la extensión/repliegue, giro y/o ascenso/descenso del brazo (pluma).</a:t>
            </a:r>
          </a:p>
          <a:p>
            <a:pPr marL="0" lvl="1"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(6) La plataforma de trabajo debe colocarse en una posición en la que no sea nec</a:t>
            </a:r>
            <a:r>
              <a:rPr lang="es-ES" altLang="ja-JP" sz="1400" dirty="0">
                <a:solidFill>
                  <a:prstClr val="black"/>
                </a:solidFill>
                <a:latin typeface="Meiryo UI" panose="020B0604030504040204" pitchFamily="50" charset="-128"/>
                <a:ea typeface="Meiryo UI" panose="020B0604030504040204" pitchFamily="50" charset="-128"/>
              </a:rPr>
              <a:t>esario que el operario realice su trabajo en una postura incómoda.</a:t>
            </a:r>
          </a:p>
          <a:p>
            <a:pPr marL="0" lvl="1"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EEC58C5-4D5C-4E72-BB23-D20922ED588A}"/>
              </a:ext>
            </a:extLst>
          </p:cNvPr>
          <p:cNvSpPr txBox="1"/>
          <p:nvPr/>
        </p:nvSpPr>
        <p:spPr>
          <a:xfrm>
            <a:off x="4927195" y="6261913"/>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pág.88-89/Libro de texto pág.43-44</a:t>
            </a:r>
            <a:endParaRPr lang="ja-JP" altLang="en-US" sz="1200" dirty="0">
              <a:solidFill>
                <a:prstClr val="black"/>
              </a:solidFill>
            </a:endParaRPr>
          </a:p>
        </p:txBody>
      </p:sp>
    </p:spTree>
    <p:extLst>
      <p:ext uri="{BB962C8B-B14F-4D97-AF65-F5344CB8AC3E}">
        <p14:creationId xmlns:p14="http://schemas.microsoft.com/office/powerpoint/2010/main" val="2205890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17854"/>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Trabajos de seguridad con VTE (3), Precauciones una vez finalizados los trabajos</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45</a:t>
            </a:fld>
            <a:endParaRPr lang="ja-JP" altLang="en-US">
              <a:solidFill>
                <a:prstClr val="black">
                  <a:tint val="75000"/>
                </a:prstClr>
              </a:solidFill>
            </a:endParaRPr>
          </a:p>
        </p:txBody>
      </p:sp>
      <p:sp>
        <p:nvSpPr>
          <p:cNvPr id="11" name="コンテンツ プレースホルダー 4"/>
          <p:cNvSpPr txBox="1">
            <a:spLocks/>
          </p:cNvSpPr>
          <p:nvPr/>
        </p:nvSpPr>
        <p:spPr>
          <a:xfrm>
            <a:off x="606403" y="1275648"/>
            <a:ext cx="7886701" cy="27134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(1) Coloque la </a:t>
            </a:r>
            <a:r>
              <a:rPr lang="es-ES" altLang="ja-JP" sz="1600" dirty="0">
                <a:latin typeface="Meiryo UI" panose="020B0604030504040204" pitchFamily="50" charset="-128"/>
                <a:ea typeface="Meiryo UI" panose="020B0604030504040204" pitchFamily="50" charset="-128"/>
              </a:rPr>
              <a:t>plataforma de trabajo, etc. a su posición inicial.</a:t>
            </a:r>
          </a:p>
          <a:p>
            <a:pPr marL="0" indent="0">
              <a:lnSpc>
                <a:spcPct val="100000"/>
              </a:lnSpc>
              <a:spcBef>
                <a:spcPts val="0"/>
              </a:spcBef>
              <a:buNone/>
            </a:pPr>
            <a:r>
              <a:rPr lang="es-ES" altLang="ja-JP" sz="1600" dirty="0">
                <a:latin typeface="Meiryo UI" panose="020B0604030504040204" pitchFamily="50" charset="-128"/>
                <a:ea typeface="Meiryo UI" panose="020B0604030504040204" pitchFamily="50" charset="-128"/>
              </a:rPr>
              <a:t>(2) Adoptar medidas para evitar fugas como, poner el freno de mano (estacionamiento).</a:t>
            </a:r>
          </a:p>
          <a:p>
            <a:pPr marL="0" indent="0">
              <a:lnSpc>
                <a:spcPct val="100000"/>
              </a:lnSpc>
              <a:spcBef>
                <a:spcPts val="0"/>
              </a:spcBef>
              <a:buNone/>
            </a:pPr>
            <a:r>
              <a:rPr lang="es-ES" altLang="ja-JP" sz="1600" dirty="0">
                <a:latin typeface="Meiryo UI" panose="020B0604030504040204" pitchFamily="50" charset="-128"/>
                <a:ea typeface="Meiryo UI" panose="020B0604030504040204" pitchFamily="50" charset="-128"/>
              </a:rPr>
              <a:t>(3) No bajar saltando desde la plataforma de trabajo.</a:t>
            </a:r>
          </a:p>
          <a:p>
            <a:pPr marL="0" indent="0">
              <a:lnSpc>
                <a:spcPct val="100000"/>
              </a:lnSpc>
              <a:spcBef>
                <a:spcPts val="0"/>
              </a:spcBef>
              <a:buNone/>
            </a:pPr>
            <a:r>
              <a:rPr lang="es-ES" altLang="ja-JP" sz="1600" dirty="0">
                <a:latin typeface="Meiryo UI" panose="020B0604030504040204" pitchFamily="50" charset="-128"/>
                <a:ea typeface="Meiryo UI" panose="020B0604030504040204" pitchFamily="50" charset="-128"/>
              </a:rPr>
              <a:t>(4) Limpiar los dispositivos que se hayan ensuciado por trabajos de pintura, etc., antes de guardarlos.</a:t>
            </a:r>
          </a:p>
          <a:p>
            <a:pPr marL="0" indent="0">
              <a:lnSpc>
                <a:spcPct val="100000"/>
              </a:lnSpc>
              <a:spcBef>
                <a:spcPts val="0"/>
              </a:spcBef>
              <a:buNone/>
            </a:pPr>
            <a:r>
              <a:rPr lang="es-ES" altLang="ja-JP" sz="1600" dirty="0">
                <a:latin typeface="Meiryo UI" panose="020B0604030504040204" pitchFamily="50" charset="-128"/>
                <a:ea typeface="Meiryo UI" panose="020B0604030504040204" pitchFamily="50" charset="-128"/>
              </a:rPr>
              <a:t>(5) Informar al supervisor de vehículos cualquier desperfecto u otros durante el trabajo.</a:t>
            </a:r>
          </a:p>
          <a:p>
            <a:pPr marL="0" indent="0">
              <a:lnSpc>
                <a:spcPct val="100000"/>
              </a:lnSpc>
              <a:spcBef>
                <a:spcPts val="0"/>
              </a:spcBef>
              <a:buNone/>
            </a:pPr>
            <a:r>
              <a:rPr lang="es-ES" altLang="ja-JP" sz="1600" dirty="0">
                <a:latin typeface="Meiryo UI" panose="020B0604030504040204" pitchFamily="50" charset="-128"/>
                <a:ea typeface="Meiryo UI" panose="020B0604030504040204" pitchFamily="50" charset="-128"/>
              </a:rPr>
              <a:t>(6) Guardar las llaves en un lugar designado.</a:t>
            </a:r>
          </a:p>
        </p:txBody>
      </p:sp>
      <p:sp>
        <p:nvSpPr>
          <p:cNvPr id="6" name="テキスト ボックス 5">
            <a:extLst>
              <a:ext uri="{FF2B5EF4-FFF2-40B4-BE49-F238E27FC236}">
                <a16:creationId xmlns:a16="http://schemas.microsoft.com/office/drawing/2014/main" id="{D22DFD2C-E33B-41A0-8E7E-B76964F56467}"/>
              </a:ext>
            </a:extLst>
          </p:cNvPr>
          <p:cNvSpPr txBox="1"/>
          <p:nvPr/>
        </p:nvSpPr>
        <p:spPr>
          <a:xfrm>
            <a:off x="4927195" y="6261913"/>
            <a:ext cx="326607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pág.90/Libro de texto pág.45</a:t>
            </a:r>
            <a:endParaRPr lang="ja-JP" altLang="en-US" sz="1200" dirty="0">
              <a:solidFill>
                <a:prstClr val="black"/>
              </a:solidFill>
            </a:endParaRPr>
          </a:p>
        </p:txBody>
      </p:sp>
    </p:spTree>
    <p:extLst>
      <p:ext uri="{BB962C8B-B14F-4D97-AF65-F5344CB8AC3E}">
        <p14:creationId xmlns:p14="http://schemas.microsoft.com/office/powerpoint/2010/main" val="2123550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4"/>
            <a:ext cx="7772400" cy="558496"/>
          </a:xfrm>
        </p:spPr>
        <p:txBody>
          <a:bodyPr>
            <a:normAutofit/>
          </a:bodyPr>
          <a:lstStyle/>
          <a:p>
            <a:r>
              <a:rPr kumimoji="1" lang="es-ES" altLang="ja-JP" sz="3200">
                <a:latin typeface="Arial" panose="020B0604020202020204" pitchFamily="34" charset="0"/>
                <a:ea typeface="+mn-ea"/>
                <a:cs typeface="Arial" panose="020B0604020202020204" pitchFamily="34" charset="0"/>
              </a:rPr>
              <a:t>Capítulo 3: Conocimientos sobre el motor</a:t>
            </a:r>
            <a:endParaRPr kumimoji="1" lang="ja-JP" altLang="en-US" sz="3200">
              <a:latin typeface="Arial" panose="020B0604020202020204" pitchFamily="34" charset="0"/>
              <a:ea typeface="+mn-ea"/>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46</a:t>
            </a:fld>
            <a:endParaRPr lang="ja-JP" altLang="en-US">
              <a:solidFill>
                <a:prstClr val="black">
                  <a:tint val="75000"/>
                </a:prstClr>
              </a:solidFill>
            </a:endParaRPr>
          </a:p>
        </p:txBody>
      </p:sp>
    </p:spTree>
    <p:extLst>
      <p:ext uri="{BB962C8B-B14F-4D97-AF65-F5344CB8AC3E}">
        <p14:creationId xmlns:p14="http://schemas.microsoft.com/office/powerpoint/2010/main" val="458602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400" b="1">
                <a:latin typeface="Meiryo UI" panose="020B0604030504040204" pitchFamily="50" charset="-128"/>
                <a:ea typeface="Meiryo UI" panose="020B0604030504040204" pitchFamily="50" charset="-128"/>
              </a:rPr>
              <a:t>Tipos de motores</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502228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es-ES" altLang="ja-JP" sz="1600" dirty="0">
                <a:solidFill>
                  <a:prstClr val="black"/>
                </a:solidFill>
                <a:latin typeface="Meiryo UI" panose="020B0604030504040204" pitchFamily="50" charset="-128"/>
                <a:ea typeface="Meiryo UI" panose="020B0604030504040204" pitchFamily="50" charset="-128"/>
              </a:rPr>
              <a:t>El motor es un dispositivo que convierte diversos tipos de energía en potencia. Los más comunes son </a:t>
            </a:r>
            <a:r>
              <a:rPr lang="es-ES" altLang="ja-JP" sz="1600" b="1" u="sng" dirty="0">
                <a:solidFill>
                  <a:prstClr val="black"/>
                </a:solidFill>
                <a:latin typeface="Meiryo UI" panose="020B0604030504040204" pitchFamily="50" charset="-128"/>
                <a:ea typeface="Meiryo UI" panose="020B0604030504040204" pitchFamily="50" charset="-128"/>
              </a:rPr>
              <a:t>los de combustión interna y los motores eléctricos ("motores").</a:t>
            </a:r>
          </a:p>
          <a:p>
            <a:pPr marL="0" indent="0">
              <a:lnSpc>
                <a:spcPct val="100000"/>
              </a:lnSpc>
              <a:spcBef>
                <a:spcPts val="0"/>
              </a:spcBef>
              <a:buNone/>
            </a:pPr>
            <a:endParaRPr lang="en-US" altLang="ja-JP" sz="1600" dirty="0">
              <a:solidFill>
                <a:prstClr val="black"/>
              </a:solidFill>
              <a:latin typeface="Meiryo UI" panose="020B0604030504040204" pitchFamily="50" charset="-128"/>
              <a:ea typeface="Meiryo UI" panose="020B0604030504040204" pitchFamily="50" charset="-128"/>
            </a:endParaRPr>
          </a:p>
          <a:p>
            <a:pPr marL="342900" indent="-342900">
              <a:lnSpc>
                <a:spcPct val="100000"/>
              </a:lnSpc>
              <a:spcBef>
                <a:spcPts val="0"/>
              </a:spcBef>
              <a:buAutoNum type="arabicParenBoth"/>
            </a:pPr>
            <a:r>
              <a:rPr lang="es-ES" altLang="ja-JP" sz="1600" b="1" u="sng" dirty="0">
                <a:solidFill>
                  <a:prstClr val="black"/>
                </a:solidFill>
                <a:latin typeface="Meiryo UI" panose="020B0604030504040204" pitchFamily="50" charset="-128"/>
                <a:ea typeface="Meiryo UI" panose="020B0604030504040204" pitchFamily="50" charset="-128"/>
              </a:rPr>
              <a:t>Motores de combustión interna </a:t>
            </a:r>
          </a:p>
          <a:p>
            <a:pPr marL="0" indent="0">
              <a:lnSpc>
                <a:spcPct val="100000"/>
              </a:lnSpc>
              <a:spcBef>
                <a:spcPts val="0"/>
              </a:spcBef>
              <a:buNone/>
            </a:pPr>
            <a:r>
              <a:rPr lang="es-ES" altLang="ja-JP" sz="1600" b="1" dirty="0">
                <a:solidFill>
                  <a:prstClr val="black"/>
                </a:solidFill>
                <a:latin typeface="Meiryo UI" panose="020B0604030504040204" pitchFamily="50" charset="-128"/>
                <a:ea typeface="Meiryo UI" panose="020B0604030504040204" pitchFamily="50" charset="-128"/>
              </a:rPr>
              <a:t> </a:t>
            </a:r>
            <a:r>
              <a:rPr lang="es-ES" altLang="ja-JP" sz="1600" dirty="0">
                <a:solidFill>
                  <a:prstClr val="black"/>
                </a:solidFill>
                <a:latin typeface="Meiryo UI" panose="020B0604030504040204" pitchFamily="50" charset="-128"/>
                <a:ea typeface="Meiryo UI" panose="020B0604030504040204" pitchFamily="50" charset="-128"/>
              </a:rPr>
              <a:t>Los motores de combustión interna se dividen en </a:t>
            </a:r>
            <a:r>
              <a:rPr lang="es-ES" altLang="ja-JP" sz="1600" b="1" u="sng" dirty="0">
                <a:solidFill>
                  <a:prstClr val="black"/>
                </a:solidFill>
                <a:latin typeface="Meiryo UI" panose="020B0604030504040204" pitchFamily="50" charset="-128"/>
                <a:ea typeface="Meiryo UI" panose="020B0604030504040204" pitchFamily="50" charset="-128"/>
              </a:rPr>
              <a:t>"motores diésel" y "motores de gasolina</a:t>
            </a:r>
            <a:r>
              <a:rPr lang="es-ES" altLang="ja-JP" sz="1600" u="sng" dirty="0">
                <a:solidFill>
                  <a:prstClr val="black"/>
                </a:solidFill>
                <a:latin typeface="Meiryo UI" panose="020B0604030504040204" pitchFamily="50" charset="-128"/>
                <a:ea typeface="Meiryo UI" panose="020B0604030504040204" pitchFamily="50" charset="-128"/>
              </a:rPr>
              <a:t>"</a:t>
            </a:r>
            <a:r>
              <a:rPr lang="es-ES" altLang="ja-JP" sz="1600" dirty="0">
                <a:solidFill>
                  <a:prstClr val="black"/>
                </a:solidFill>
                <a:latin typeface="Meiryo UI" panose="020B0604030504040204" pitchFamily="50" charset="-128"/>
                <a:ea typeface="Meiryo UI" panose="020B0604030504040204" pitchFamily="50" charset="-128"/>
              </a:rPr>
              <a:t> según su sistema de encendido.</a:t>
            </a:r>
          </a:p>
          <a:p>
            <a:pPr marL="0" indent="0">
              <a:lnSpc>
                <a:spcPct val="100000"/>
              </a:lnSpc>
              <a:spcBef>
                <a:spcPts val="0"/>
              </a:spcBef>
              <a:buNone/>
            </a:pPr>
            <a:endParaRPr lang="es-ES" altLang="ja-JP" sz="16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600" b="1" dirty="0">
                <a:solidFill>
                  <a:prstClr val="black"/>
                </a:solidFill>
                <a:latin typeface="Meiryo UI" panose="020B0604030504040204" pitchFamily="50" charset="-128"/>
                <a:ea typeface="Meiryo UI" panose="020B0604030504040204" pitchFamily="50" charset="-128"/>
              </a:rPr>
              <a:t>(2) </a:t>
            </a:r>
            <a:r>
              <a:rPr lang="es-ES" altLang="ja-JP" sz="1600" b="1" u="sng" dirty="0">
                <a:solidFill>
                  <a:prstClr val="black"/>
                </a:solidFill>
                <a:latin typeface="Meiryo UI" panose="020B0604030504040204" pitchFamily="50" charset="-128"/>
                <a:ea typeface="Meiryo UI" panose="020B0604030504040204" pitchFamily="50" charset="-128"/>
              </a:rPr>
              <a:t>Motores (eléctricos)</a:t>
            </a:r>
            <a:r>
              <a:rPr lang="es-ES" altLang="ja-JP" sz="1600" b="1" dirty="0">
                <a:solidFill>
                  <a:prstClr val="black"/>
                </a:solidFill>
                <a:latin typeface="Meiryo UI" panose="020B0604030504040204" pitchFamily="50" charset="-128"/>
                <a:ea typeface="Meiryo UI" panose="020B0604030504040204" pitchFamily="50" charset="-128"/>
              </a:rPr>
              <a:t> </a:t>
            </a:r>
            <a:r>
              <a:rPr lang="es-ES" altLang="ja-JP" sz="1600" dirty="0">
                <a:solidFill>
                  <a:prstClr val="black"/>
                </a:solidFill>
                <a:latin typeface="Meiryo UI" panose="020B0604030504040204" pitchFamily="50" charset="-128"/>
                <a:ea typeface="Meiryo UI" panose="020B0604030504040204" pitchFamily="50" charset="-128"/>
              </a:rPr>
              <a:t>Para los VTE, que a menudo se utilizan en espacios interiores, donde hay que tener en cuenta el ruido del motor y los gases de escape, </a:t>
            </a:r>
            <a:r>
              <a:rPr lang="es-ES" altLang="ja-JP" sz="1600" b="1" u="sng" dirty="0">
                <a:solidFill>
                  <a:prstClr val="black"/>
                </a:solidFill>
                <a:latin typeface="Meiryo UI" panose="020B0604030504040204" pitchFamily="50" charset="-128"/>
                <a:ea typeface="Meiryo UI" panose="020B0604030504040204" pitchFamily="50" charset="-128"/>
              </a:rPr>
              <a:t>se utilizan acumuladores (en adelante, "baterías") </a:t>
            </a:r>
            <a:r>
              <a:rPr lang="es-ES" altLang="ja-JP" sz="1600" dirty="0">
                <a:solidFill>
                  <a:prstClr val="black"/>
                </a:solidFill>
                <a:latin typeface="Meiryo UI" panose="020B0604030504040204" pitchFamily="50" charset="-128"/>
                <a:ea typeface="Meiryo UI" panose="020B0604030504040204" pitchFamily="50" charset="-128"/>
              </a:rPr>
              <a:t>como</a:t>
            </a:r>
            <a:r>
              <a:rPr lang="es-ES" altLang="ja-JP" sz="1600" b="1" dirty="0">
                <a:solidFill>
                  <a:prstClr val="black"/>
                </a:solidFill>
                <a:latin typeface="Meiryo UI" panose="020B0604030504040204" pitchFamily="50" charset="-128"/>
                <a:ea typeface="Meiryo UI" panose="020B0604030504040204" pitchFamily="50" charset="-128"/>
              </a:rPr>
              <a:t> </a:t>
            </a:r>
            <a:r>
              <a:rPr lang="es-ES" altLang="ja-JP" sz="1600" b="1" u="sng" dirty="0">
                <a:solidFill>
                  <a:prstClr val="black"/>
                </a:solidFill>
                <a:latin typeface="Meiryo UI" panose="020B0604030504040204" pitchFamily="50" charset="-128"/>
                <a:ea typeface="Meiryo UI" panose="020B0604030504040204" pitchFamily="50" charset="-128"/>
              </a:rPr>
              <a:t>fuente de energía. </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905B9A5-0B61-424B-A4AB-1C62B70DBF96}"/>
              </a:ext>
            </a:extLst>
          </p:cNvPr>
          <p:cNvSpPr txBox="1"/>
          <p:nvPr/>
        </p:nvSpPr>
        <p:spPr>
          <a:xfrm>
            <a:off x="4927195" y="62619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pág.47/Libro de texto pág.43</a:t>
            </a:r>
            <a:endParaRPr lang="ja-JP" altLang="en-US" sz="1200">
              <a:solidFill>
                <a:prstClr val="black"/>
              </a:solidFill>
            </a:endParaRPr>
          </a:p>
        </p:txBody>
      </p:sp>
    </p:spTree>
    <p:extLst>
      <p:ext uri="{BB962C8B-B14F-4D97-AF65-F5344CB8AC3E}">
        <p14:creationId xmlns:p14="http://schemas.microsoft.com/office/powerpoint/2010/main" val="3866750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Estructura de los motores de combustión interna</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48</a:t>
            </a:fld>
            <a:endParaRPr lang="ja-JP" altLang="en-US">
              <a:solidFill>
                <a:prstClr val="black">
                  <a:tint val="75000"/>
                </a:prstClr>
              </a:solidFill>
            </a:endParaRPr>
          </a:p>
        </p:txBody>
      </p:sp>
      <p:sp>
        <p:nvSpPr>
          <p:cNvPr id="11" name="コンテンツ プレースホルダー 4"/>
          <p:cNvSpPr txBox="1">
            <a:spLocks/>
          </p:cNvSpPr>
          <p:nvPr/>
        </p:nvSpPr>
        <p:spPr>
          <a:xfrm>
            <a:off x="285750" y="944178"/>
            <a:ext cx="8538210" cy="522961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Esta sección describe la estructura, etc. de los motores diésel, que son uno de los motores de combustión interna más utilizados en los VTE.</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Los motores diésel se dividen </a:t>
            </a:r>
            <a:r>
              <a:rPr lang="es-ES" altLang="ja-JP" sz="1400" dirty="0">
                <a:latin typeface="Meiryo UI" panose="020B0604030504040204" pitchFamily="50" charset="-128"/>
                <a:ea typeface="Meiryo UI" panose="020B0604030504040204" pitchFamily="50" charset="-128"/>
              </a:rPr>
              <a:t>en "motores de 4 y 2 tiempos" según su funcionamiento.</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La mayoría son motores de 4 tiempos, salvo las grandes embarcaciones que utilizan motores de 2 tiempos con ciclos extremadamente bajos.</a:t>
            </a:r>
          </a:p>
          <a:p>
            <a:pPr marL="0" indent="0">
              <a:lnSpc>
                <a:spcPct val="100000"/>
              </a:lnSpc>
              <a:spcBef>
                <a:spcPts val="600"/>
              </a:spcBef>
              <a:buNone/>
            </a:pPr>
            <a:endParaRPr lang="es-ES" altLang="ja-JP" sz="1600" b="1" u="sng" dirty="0">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600" b="1" u="sng" dirty="0">
                <a:latin typeface="Meiryo UI" panose="020B0604030504040204" pitchFamily="50" charset="-128"/>
                <a:ea typeface="Meiryo UI" panose="020B0604030504040204" pitchFamily="50" charset="-128"/>
              </a:rPr>
              <a:t>・</a:t>
            </a:r>
            <a:r>
              <a:rPr lang="es-ES" altLang="ja-JP" sz="1600" b="1" u="sng" dirty="0">
                <a:latin typeface="Meiryo UI" panose="020B0604030504040204" pitchFamily="50" charset="-128"/>
                <a:ea typeface="Meiryo UI" panose="020B0604030504040204" pitchFamily="50" charset="-128"/>
              </a:rPr>
              <a:t>Principios de funcionamiento del motor </a:t>
            </a:r>
            <a:r>
              <a:rPr lang="es-ES" altLang="ja-JP" sz="1600" b="1" u="sng" dirty="0" err="1">
                <a:latin typeface="Meiryo UI" panose="020B0604030504040204" pitchFamily="50" charset="-128"/>
                <a:ea typeface="Meiryo UI" panose="020B0604030504040204" pitchFamily="50" charset="-128"/>
              </a:rPr>
              <a:t>diesel</a:t>
            </a:r>
            <a:r>
              <a:rPr lang="es-ES" altLang="ja-JP" sz="1600" b="1" u="sng" dirty="0">
                <a:latin typeface="Meiryo UI" panose="020B0604030504040204" pitchFamily="50" charset="-128"/>
                <a:ea typeface="Meiryo UI" panose="020B0604030504040204" pitchFamily="50" charset="-128"/>
              </a:rPr>
              <a:t> de 4 tiempos</a:t>
            </a:r>
            <a:endParaRPr lang="ja-JP" altLang="en-US" sz="1600" b="1" u="sng"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latin typeface="Meiryo UI" panose="020B0604030504040204" pitchFamily="50" charset="-128"/>
                <a:ea typeface="Meiryo UI" panose="020B0604030504040204" pitchFamily="50" charset="-128"/>
              </a:rPr>
              <a:t>　</a:t>
            </a:r>
            <a:r>
              <a:rPr lang="es-ES" altLang="ja-JP" sz="1600" dirty="0">
                <a:latin typeface="Meiryo UI" panose="020B0604030504040204" pitchFamily="50" charset="-128"/>
                <a:ea typeface="Meiryo UI" panose="020B0604030504040204" pitchFamily="50" charset="-128"/>
              </a:rPr>
              <a:t>Los 4 procesos de un motor diésel se muestran en el siguiente diagrama. (Ver fig. 3-1).</a:t>
            </a:r>
          </a:p>
          <a:p>
            <a:pPr marL="0" indent="0">
              <a:lnSpc>
                <a:spcPct val="100000"/>
              </a:lnSpc>
              <a:spcBef>
                <a:spcPts val="0"/>
              </a:spcBef>
              <a:buNone/>
            </a:pPr>
            <a:endParaRPr lang="es-ES" altLang="ja-JP" sz="16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600" dirty="0">
                <a:latin typeface="Meiryo UI" panose="020B0604030504040204" pitchFamily="50" charset="-128"/>
                <a:ea typeface="Meiryo UI" panose="020B0604030504040204" pitchFamily="50" charset="-128"/>
              </a:rPr>
              <a:t>I. Proceso de admisión: El pistón desciende y sólo</a:t>
            </a:r>
          </a:p>
          <a:p>
            <a:pPr marL="0" indent="0">
              <a:lnSpc>
                <a:spcPct val="100000"/>
              </a:lnSpc>
              <a:spcBef>
                <a:spcPts val="0"/>
              </a:spcBef>
              <a:buNone/>
            </a:pPr>
            <a:r>
              <a:rPr lang="es-ES" altLang="ja-JP" sz="1600" dirty="0">
                <a:latin typeface="Meiryo UI" panose="020B0604030504040204" pitchFamily="50" charset="-128"/>
                <a:ea typeface="Meiryo UI" panose="020B0604030504040204" pitchFamily="50" charset="-128"/>
              </a:rPr>
              <a:t>se ingresa aire en el cilindro.</a:t>
            </a:r>
          </a:p>
          <a:p>
            <a:pPr marL="0" indent="0">
              <a:lnSpc>
                <a:spcPct val="100000"/>
              </a:lnSpc>
              <a:spcBef>
                <a:spcPts val="0"/>
              </a:spcBef>
              <a:buNone/>
            </a:pPr>
            <a:r>
              <a:rPr lang="es-ES" altLang="ja-JP" sz="1600" dirty="0">
                <a:latin typeface="Meiryo UI" panose="020B0604030504040204" pitchFamily="50" charset="-128"/>
                <a:ea typeface="Meiryo UI" panose="020B0604030504040204" pitchFamily="50" charset="-128"/>
              </a:rPr>
              <a:t>II. Proceso de compresión: el pistón sube hasta el</a:t>
            </a:r>
          </a:p>
          <a:p>
            <a:pPr marL="0" indent="0">
              <a:lnSpc>
                <a:spcPct val="100000"/>
              </a:lnSpc>
              <a:spcBef>
                <a:spcPts val="0"/>
              </a:spcBef>
              <a:buNone/>
            </a:pPr>
            <a:r>
              <a:rPr lang="es-ES" altLang="ja-JP" sz="1600" dirty="0">
                <a:latin typeface="Meiryo UI" panose="020B0604030504040204" pitchFamily="50" charset="-128"/>
                <a:ea typeface="Meiryo UI" panose="020B0604030504040204" pitchFamily="50" charset="-128"/>
              </a:rPr>
              <a:t>punto muerto superior y comprime sólo </a:t>
            </a:r>
            <a:r>
              <a:rPr lang="es-ES" altLang="ja-JP" sz="1600" dirty="0">
                <a:solidFill>
                  <a:prstClr val="black"/>
                </a:solidFill>
                <a:latin typeface="Meiryo UI" panose="020B0604030504040204" pitchFamily="50" charset="-128"/>
                <a:ea typeface="Meiryo UI" panose="020B0604030504040204" pitchFamily="50" charset="-128"/>
              </a:rPr>
              <a:t>aire.</a:t>
            </a:r>
          </a:p>
          <a:p>
            <a:pPr marL="0" indent="0">
              <a:lnSpc>
                <a:spcPct val="10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III. Proceso de combustión: el combustible se</a:t>
            </a:r>
          </a:p>
          <a:p>
            <a:pPr marL="0" indent="0">
              <a:lnSpc>
                <a:spcPct val="10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inyecta en el cilindro a alta presión y los gases de</a:t>
            </a:r>
          </a:p>
          <a:p>
            <a:pPr marL="0" indent="0">
              <a:lnSpc>
                <a:spcPct val="10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combustión empujan el pistón hasta el punto</a:t>
            </a:r>
          </a:p>
          <a:p>
            <a:pPr marL="0" indent="0">
              <a:lnSpc>
                <a:spcPct val="10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muerto inferior (proceso de explosión).</a:t>
            </a:r>
          </a:p>
          <a:p>
            <a:pPr marL="0" indent="0">
              <a:lnSpc>
                <a:spcPct val="10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IV. Proceso de escape: el pistón se eleva por inercia y los gases de combustión son expulsados del cilindro.</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413682" y="3429000"/>
            <a:ext cx="3433810" cy="1874520"/>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F18EAF8F-EBB2-424B-A4DF-868FBBFFE5FA}"/>
              </a:ext>
            </a:extLst>
          </p:cNvPr>
          <p:cNvSpPr txBox="1"/>
          <p:nvPr/>
        </p:nvSpPr>
        <p:spPr>
          <a:xfrm>
            <a:off x="4927195" y="62619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pág.48/Libro de texto pág.43-44</a:t>
            </a:r>
            <a:endParaRPr lang="ja-JP" altLang="en-US" sz="1200">
              <a:solidFill>
                <a:prstClr val="black"/>
              </a:solidFill>
            </a:endParaRPr>
          </a:p>
        </p:txBody>
      </p:sp>
      <p:sp>
        <p:nvSpPr>
          <p:cNvPr id="9" name="テキスト ボックス 2">
            <a:extLst>
              <a:ext uri="{FF2B5EF4-FFF2-40B4-BE49-F238E27FC236}">
                <a16:creationId xmlns:a16="http://schemas.microsoft.com/office/drawing/2014/main" id="{DA26F3B7-3D12-4D28-BF66-33D0EAB25B9E}"/>
              </a:ext>
            </a:extLst>
          </p:cNvPr>
          <p:cNvSpPr txBox="1">
            <a:spLocks noChangeArrowheads="1"/>
          </p:cNvSpPr>
          <p:nvPr/>
        </p:nvSpPr>
        <p:spPr bwMode="auto">
          <a:xfrm>
            <a:off x="5358019" y="3558983"/>
            <a:ext cx="549275" cy="13811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600" b="1" kern="100">
                <a:effectLst/>
                <a:latin typeface="Arial"/>
                <a:cs typeface="Times New Roman"/>
              </a:rPr>
              <a:t>Admisión</a:t>
            </a:r>
            <a:endParaRPr lang="ja-JP" sz="1200" kern="100">
              <a:effectLst/>
              <a:latin typeface="ＭＳ ゴシック"/>
              <a:cs typeface="Times New Roman"/>
            </a:endParaRPr>
          </a:p>
        </p:txBody>
      </p:sp>
      <p:sp>
        <p:nvSpPr>
          <p:cNvPr id="10" name="テキスト ボックス 2">
            <a:extLst>
              <a:ext uri="{FF2B5EF4-FFF2-40B4-BE49-F238E27FC236}">
                <a16:creationId xmlns:a16="http://schemas.microsoft.com/office/drawing/2014/main" id="{435BCAA1-F7CC-4BF9-86B5-3D304EAE6605}"/>
              </a:ext>
            </a:extLst>
          </p:cNvPr>
          <p:cNvSpPr txBox="1">
            <a:spLocks noChangeArrowheads="1"/>
          </p:cNvSpPr>
          <p:nvPr/>
        </p:nvSpPr>
        <p:spPr bwMode="auto">
          <a:xfrm>
            <a:off x="5232443" y="3716163"/>
            <a:ext cx="735878" cy="13811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600" b="1" kern="100">
                <a:effectLst/>
                <a:latin typeface="Arial"/>
                <a:cs typeface="Times New Roman"/>
              </a:rPr>
              <a:t>Vál. Admisión</a:t>
            </a:r>
            <a:endParaRPr lang="ja-JP" sz="1200" kern="100">
              <a:effectLst/>
              <a:latin typeface="ＭＳ ゴシック"/>
              <a:cs typeface="Times New Roman"/>
            </a:endParaRPr>
          </a:p>
        </p:txBody>
      </p:sp>
      <p:sp>
        <p:nvSpPr>
          <p:cNvPr id="12" name="テキスト ボックス 2">
            <a:extLst>
              <a:ext uri="{FF2B5EF4-FFF2-40B4-BE49-F238E27FC236}">
                <a16:creationId xmlns:a16="http://schemas.microsoft.com/office/drawing/2014/main" id="{F5A18DD5-0349-4B9F-85A4-2D749FD812D5}"/>
              </a:ext>
            </a:extLst>
          </p:cNvPr>
          <p:cNvSpPr txBox="1">
            <a:spLocks noChangeArrowheads="1"/>
          </p:cNvSpPr>
          <p:nvPr/>
        </p:nvSpPr>
        <p:spPr bwMode="auto">
          <a:xfrm>
            <a:off x="6681240" y="3486150"/>
            <a:ext cx="805410" cy="13811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600" kern="100">
                <a:effectLst/>
                <a:latin typeface="Arial"/>
                <a:cs typeface="Times New Roman"/>
              </a:rPr>
              <a:t>Boquillas de injec.</a:t>
            </a:r>
            <a:endParaRPr lang="ja-JP" sz="1200" kern="100">
              <a:effectLst/>
              <a:latin typeface="ＭＳ ゴシック"/>
              <a:cs typeface="Times New Roman"/>
            </a:endParaRPr>
          </a:p>
        </p:txBody>
      </p:sp>
      <p:sp>
        <p:nvSpPr>
          <p:cNvPr id="13" name="テキスト ボックス 2">
            <a:extLst>
              <a:ext uri="{FF2B5EF4-FFF2-40B4-BE49-F238E27FC236}">
                <a16:creationId xmlns:a16="http://schemas.microsoft.com/office/drawing/2014/main" id="{FE9A43D3-FD12-4427-BAC2-B52E5F650CC6}"/>
              </a:ext>
            </a:extLst>
          </p:cNvPr>
          <p:cNvSpPr txBox="1">
            <a:spLocks noChangeArrowheads="1"/>
          </p:cNvSpPr>
          <p:nvPr/>
        </p:nvSpPr>
        <p:spPr bwMode="auto">
          <a:xfrm>
            <a:off x="8131493" y="3602180"/>
            <a:ext cx="457835" cy="14827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600" b="1" kern="100">
                <a:effectLst/>
                <a:latin typeface="Arial"/>
                <a:cs typeface="Times New Roman"/>
              </a:rPr>
              <a:t>Escape</a:t>
            </a:r>
            <a:endParaRPr lang="ja-JP" sz="1200" kern="100">
              <a:effectLst/>
              <a:latin typeface="ＭＳ ゴシック"/>
              <a:cs typeface="Times New Roman"/>
            </a:endParaRPr>
          </a:p>
        </p:txBody>
      </p:sp>
      <p:sp>
        <p:nvSpPr>
          <p:cNvPr id="14" name="テキスト ボックス 2">
            <a:extLst>
              <a:ext uri="{FF2B5EF4-FFF2-40B4-BE49-F238E27FC236}">
                <a16:creationId xmlns:a16="http://schemas.microsoft.com/office/drawing/2014/main" id="{13A36752-68F5-4D8B-BE0B-477D5FF3E370}"/>
              </a:ext>
            </a:extLst>
          </p:cNvPr>
          <p:cNvSpPr txBox="1">
            <a:spLocks noChangeArrowheads="1"/>
          </p:cNvSpPr>
          <p:nvPr/>
        </p:nvSpPr>
        <p:spPr bwMode="auto">
          <a:xfrm>
            <a:off x="8131493" y="3750451"/>
            <a:ext cx="592772" cy="14827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600" b="1" kern="100" err="1">
                <a:effectLst/>
                <a:latin typeface="Arial"/>
                <a:cs typeface="Times New Roman"/>
              </a:rPr>
              <a:t>Vál</a:t>
            </a:r>
            <a:r>
              <a:rPr lang="es-ES" sz="600" b="1" kern="100">
                <a:effectLst/>
                <a:latin typeface="Arial"/>
                <a:cs typeface="Times New Roman"/>
              </a:rPr>
              <a:t>. </a:t>
            </a:r>
            <a:r>
              <a:rPr lang="es-ES" sz="600" b="1" kern="100" err="1">
                <a:effectLst/>
                <a:latin typeface="Arial"/>
                <a:cs typeface="Times New Roman"/>
              </a:rPr>
              <a:t>escpe</a:t>
            </a:r>
            <a:endParaRPr lang="ja-JP" sz="1200" kern="100">
              <a:effectLst/>
              <a:latin typeface="ＭＳ ゴシック"/>
              <a:cs typeface="Times New Roman"/>
            </a:endParaRPr>
          </a:p>
        </p:txBody>
      </p:sp>
      <p:sp>
        <p:nvSpPr>
          <p:cNvPr id="15" name="テキスト ボックス 2">
            <a:extLst>
              <a:ext uri="{FF2B5EF4-FFF2-40B4-BE49-F238E27FC236}">
                <a16:creationId xmlns:a16="http://schemas.microsoft.com/office/drawing/2014/main" id="{AB6EEBC0-0E96-4BA9-BCF4-A9F889755442}"/>
              </a:ext>
            </a:extLst>
          </p:cNvPr>
          <p:cNvSpPr txBox="1">
            <a:spLocks noChangeArrowheads="1"/>
          </p:cNvSpPr>
          <p:nvPr/>
        </p:nvSpPr>
        <p:spPr bwMode="auto">
          <a:xfrm>
            <a:off x="8059420" y="4228148"/>
            <a:ext cx="764540" cy="1482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l">
              <a:spcAft>
                <a:spcPts val="0"/>
              </a:spcAft>
            </a:pPr>
            <a:r>
              <a:rPr lang="es-ES" sz="600" b="1" kern="100">
                <a:effectLst/>
                <a:latin typeface="Arial"/>
                <a:cs typeface="Times New Roman"/>
              </a:rPr>
              <a:t>Biela</a:t>
            </a:r>
            <a:endParaRPr lang="ja-JP" sz="1200" kern="100">
              <a:effectLst/>
              <a:latin typeface="ＭＳ ゴシック"/>
              <a:cs typeface="Times New Roman"/>
            </a:endParaRPr>
          </a:p>
        </p:txBody>
      </p:sp>
      <p:sp>
        <p:nvSpPr>
          <p:cNvPr id="16" name="テキスト ボックス 2">
            <a:extLst>
              <a:ext uri="{FF2B5EF4-FFF2-40B4-BE49-F238E27FC236}">
                <a16:creationId xmlns:a16="http://schemas.microsoft.com/office/drawing/2014/main" id="{17A5CB5C-E0DB-4396-B8E8-E3BDD34A87A6}"/>
              </a:ext>
            </a:extLst>
          </p:cNvPr>
          <p:cNvSpPr txBox="1">
            <a:spLocks noChangeArrowheads="1"/>
          </p:cNvSpPr>
          <p:nvPr/>
        </p:nvSpPr>
        <p:spPr bwMode="auto">
          <a:xfrm>
            <a:off x="8097385" y="4387850"/>
            <a:ext cx="626880" cy="1937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l">
              <a:spcAft>
                <a:spcPts val="0"/>
              </a:spcAft>
            </a:pPr>
            <a:r>
              <a:rPr lang="en-US" sz="600" b="1" kern="100">
                <a:solidFill>
                  <a:srgbClr val="333333"/>
                </a:solidFill>
                <a:effectLst/>
                <a:latin typeface="Arial"/>
                <a:cs typeface="Times New Roman"/>
              </a:rPr>
              <a:t>cigüeñal</a:t>
            </a:r>
            <a:endParaRPr lang="ja-JP" sz="1200" kern="100">
              <a:effectLst/>
              <a:latin typeface="ＭＳ ゴシック"/>
              <a:cs typeface="Times New Roman"/>
            </a:endParaRPr>
          </a:p>
        </p:txBody>
      </p:sp>
      <p:sp>
        <p:nvSpPr>
          <p:cNvPr id="17" name="テキスト ボックス 2">
            <a:extLst>
              <a:ext uri="{FF2B5EF4-FFF2-40B4-BE49-F238E27FC236}">
                <a16:creationId xmlns:a16="http://schemas.microsoft.com/office/drawing/2014/main" id="{641C6A23-5AD0-47DC-96B7-22683240FADA}"/>
              </a:ext>
            </a:extLst>
          </p:cNvPr>
          <p:cNvSpPr txBox="1">
            <a:spLocks noChangeArrowheads="1"/>
          </p:cNvSpPr>
          <p:nvPr/>
        </p:nvSpPr>
        <p:spPr bwMode="auto">
          <a:xfrm>
            <a:off x="5752234" y="4761620"/>
            <a:ext cx="659996" cy="1987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sz="600" kern="100">
                <a:effectLst/>
                <a:latin typeface="ＭＳ ゴシック"/>
                <a:ea typeface="Arial Unicode MS"/>
                <a:cs typeface="Times New Roman"/>
              </a:rPr>
              <a:t>Ⅰ</a:t>
            </a:r>
            <a:r>
              <a:rPr lang="es-ES" sz="600" kern="100">
                <a:effectLst/>
                <a:latin typeface="ＭＳ ゴシック"/>
                <a:ea typeface="Arial Unicode MS"/>
                <a:cs typeface="Times New Roman"/>
              </a:rPr>
              <a:t>-</a:t>
            </a:r>
            <a:r>
              <a:rPr lang="es-ES" sz="600" kern="100">
                <a:effectLst/>
                <a:latin typeface="Arial"/>
                <a:cs typeface="Times New Roman"/>
              </a:rPr>
              <a:t>Admisión</a:t>
            </a:r>
            <a:endParaRPr lang="ja-JP" sz="1200" kern="100">
              <a:effectLst/>
              <a:latin typeface="ＭＳ ゴシック"/>
              <a:cs typeface="Times New Roman"/>
            </a:endParaRPr>
          </a:p>
        </p:txBody>
      </p:sp>
      <p:sp>
        <p:nvSpPr>
          <p:cNvPr id="18" name="テキスト ボックス 2">
            <a:extLst>
              <a:ext uri="{FF2B5EF4-FFF2-40B4-BE49-F238E27FC236}">
                <a16:creationId xmlns:a16="http://schemas.microsoft.com/office/drawing/2014/main" id="{ADB39709-73C8-4520-95B0-437B99944219}"/>
              </a:ext>
            </a:extLst>
          </p:cNvPr>
          <p:cNvSpPr txBox="1">
            <a:spLocks noChangeArrowheads="1"/>
          </p:cNvSpPr>
          <p:nvPr/>
        </p:nvSpPr>
        <p:spPr bwMode="auto">
          <a:xfrm>
            <a:off x="6344733" y="4768693"/>
            <a:ext cx="718733" cy="19526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sz="600" kern="100">
                <a:effectLst/>
                <a:latin typeface="ＭＳ ゴシック"/>
                <a:ea typeface="Arial Unicode MS"/>
                <a:cs typeface="Times New Roman"/>
              </a:rPr>
              <a:t>Ⅱ</a:t>
            </a:r>
            <a:r>
              <a:rPr lang="es-ES" sz="600" kern="100">
                <a:effectLst/>
                <a:latin typeface="ＭＳ ゴシック"/>
                <a:ea typeface="Arial Unicode MS"/>
                <a:cs typeface="Times New Roman"/>
              </a:rPr>
              <a:t>-Compresión</a:t>
            </a:r>
            <a:endParaRPr lang="ja-JP" sz="1200" kern="100">
              <a:effectLst/>
              <a:latin typeface="ＭＳ ゴシック"/>
              <a:cs typeface="Times New Roman"/>
            </a:endParaRPr>
          </a:p>
        </p:txBody>
      </p:sp>
      <p:sp>
        <p:nvSpPr>
          <p:cNvPr id="19" name="テキスト ボックス 2">
            <a:extLst>
              <a:ext uri="{FF2B5EF4-FFF2-40B4-BE49-F238E27FC236}">
                <a16:creationId xmlns:a16="http://schemas.microsoft.com/office/drawing/2014/main" id="{B0AD019F-7683-413C-AA0E-4789745D5845}"/>
              </a:ext>
            </a:extLst>
          </p:cNvPr>
          <p:cNvSpPr txBox="1">
            <a:spLocks noChangeArrowheads="1"/>
          </p:cNvSpPr>
          <p:nvPr/>
        </p:nvSpPr>
        <p:spPr bwMode="auto">
          <a:xfrm>
            <a:off x="6959345" y="4768693"/>
            <a:ext cx="746355" cy="13811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sz="600" kern="100">
                <a:effectLst/>
                <a:latin typeface="ＭＳ ゴシック"/>
                <a:ea typeface="Arial Unicode MS"/>
                <a:cs typeface="Times New Roman"/>
              </a:rPr>
              <a:t>Ⅲ</a:t>
            </a:r>
            <a:r>
              <a:rPr lang="es-ES" sz="600" kern="100">
                <a:effectLst/>
                <a:latin typeface="ＭＳ ゴシック"/>
                <a:ea typeface="Arial Unicode MS"/>
                <a:cs typeface="Times New Roman"/>
              </a:rPr>
              <a:t>-Combustión</a:t>
            </a:r>
            <a:endParaRPr lang="ja-JP" sz="1200" kern="100">
              <a:effectLst/>
              <a:latin typeface="ＭＳ ゴシック"/>
              <a:cs typeface="Times New Roman"/>
            </a:endParaRPr>
          </a:p>
        </p:txBody>
      </p:sp>
      <p:sp>
        <p:nvSpPr>
          <p:cNvPr id="20" name="テキスト ボックス 2">
            <a:extLst>
              <a:ext uri="{FF2B5EF4-FFF2-40B4-BE49-F238E27FC236}">
                <a16:creationId xmlns:a16="http://schemas.microsoft.com/office/drawing/2014/main" id="{DE92B608-96E1-4AD5-84B2-4874A342AC8A}"/>
              </a:ext>
            </a:extLst>
          </p:cNvPr>
          <p:cNvSpPr txBox="1">
            <a:spLocks noChangeArrowheads="1"/>
          </p:cNvSpPr>
          <p:nvPr/>
        </p:nvSpPr>
        <p:spPr bwMode="auto">
          <a:xfrm>
            <a:off x="7696127" y="4776807"/>
            <a:ext cx="653010" cy="19526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sz="600" kern="100">
                <a:effectLst/>
                <a:latin typeface="ＭＳ ゴシック"/>
                <a:ea typeface="Arial Unicode MS"/>
                <a:cs typeface="Times New Roman"/>
              </a:rPr>
              <a:t>Ⅳ</a:t>
            </a:r>
            <a:r>
              <a:rPr lang="es-ES" sz="600" kern="100">
                <a:effectLst/>
                <a:latin typeface="ＭＳ ゴシック"/>
                <a:ea typeface="Arial Unicode MS"/>
                <a:cs typeface="Times New Roman"/>
              </a:rPr>
              <a:t>-Escape</a:t>
            </a:r>
            <a:endParaRPr lang="ja-JP" sz="1200" kern="100">
              <a:effectLst/>
              <a:latin typeface="ＭＳ ゴシック"/>
              <a:cs typeface="Times New Roman"/>
            </a:endParaRPr>
          </a:p>
        </p:txBody>
      </p:sp>
      <p:sp>
        <p:nvSpPr>
          <p:cNvPr id="21" name="テキスト ボックス 2">
            <a:extLst>
              <a:ext uri="{FF2B5EF4-FFF2-40B4-BE49-F238E27FC236}">
                <a16:creationId xmlns:a16="http://schemas.microsoft.com/office/drawing/2014/main" id="{CD62207C-C730-409B-8078-AEED4ABB9553}"/>
              </a:ext>
            </a:extLst>
          </p:cNvPr>
          <p:cNvSpPr txBox="1">
            <a:spLocks noChangeArrowheads="1"/>
          </p:cNvSpPr>
          <p:nvPr/>
        </p:nvSpPr>
        <p:spPr bwMode="auto">
          <a:xfrm>
            <a:off x="5493089" y="5027952"/>
            <a:ext cx="3296011" cy="22955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Fig. 3-1 Ciclo de los motores diesel de 4 tiempos (tipo injección directa)</a:t>
            </a:r>
            <a:endParaRPr lang="ja-JP" sz="1200" kern="100">
              <a:effectLst/>
              <a:latin typeface="ＭＳ ゴシック"/>
              <a:cs typeface="Times New Roman"/>
            </a:endParaRPr>
          </a:p>
        </p:txBody>
      </p:sp>
    </p:spTree>
    <p:extLst>
      <p:ext uri="{BB962C8B-B14F-4D97-AF65-F5344CB8AC3E}">
        <p14:creationId xmlns:p14="http://schemas.microsoft.com/office/powerpoint/2010/main" val="3702302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Estructura de los motores diésel de 4 tiempos</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49</a:t>
            </a:fld>
            <a:endParaRPr lang="ja-JP" altLang="en-US">
              <a:solidFill>
                <a:prstClr val="black">
                  <a:tint val="75000"/>
                </a:prstClr>
              </a:solidFill>
            </a:endParaRPr>
          </a:p>
        </p:txBody>
      </p:sp>
      <p:sp>
        <p:nvSpPr>
          <p:cNvPr id="11" name="コンテンツ プレースホルダー 4"/>
          <p:cNvSpPr txBox="1">
            <a:spLocks/>
          </p:cNvSpPr>
          <p:nvPr/>
        </p:nvSpPr>
        <p:spPr>
          <a:xfrm>
            <a:off x="216160" y="750395"/>
            <a:ext cx="8573510" cy="55327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400" b="1" dirty="0">
                <a:solidFill>
                  <a:prstClr val="black"/>
                </a:solidFill>
                <a:latin typeface="Meiryo UI" panose="020B0604030504040204" pitchFamily="50" charset="-128"/>
                <a:ea typeface="Meiryo UI" panose="020B0604030504040204" pitchFamily="50" charset="-128"/>
              </a:rPr>
              <a:t>1) </a:t>
            </a:r>
            <a:r>
              <a:rPr lang="es-ES" altLang="ja-JP" sz="1400" b="1" u="sng" dirty="0">
                <a:solidFill>
                  <a:prstClr val="black"/>
                </a:solidFill>
                <a:latin typeface="Meiryo UI" panose="020B0604030504040204" pitchFamily="50" charset="-128"/>
                <a:ea typeface="Meiryo UI" panose="020B0604030504040204" pitchFamily="50" charset="-128"/>
              </a:rPr>
              <a:t>Dispositivo de lubricación</a:t>
            </a:r>
            <a:endParaRPr lang="ja-JP" altLang="en-US"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Los dispositivos de lubricación se utilizan para reducir la fricción entre piezas metálicas del motor, como los cilindros por donde los pistones suben y bajan miles de veces por minuto, y para reducir el desgaste de las piezas </a:t>
            </a:r>
            <a:r>
              <a:rPr lang="es-ES" altLang="ja-JP" sz="1400" dirty="0">
                <a:latin typeface="Meiryo UI" panose="020B0604030504040204" pitchFamily="50" charset="-128"/>
                <a:ea typeface="Meiryo UI" panose="020B0604030504040204" pitchFamily="50" charset="-128"/>
              </a:rPr>
              <a:t>del motor que giran, como el cigüeñal. Para ello utilizan un </a:t>
            </a:r>
            <a:r>
              <a:rPr lang="es-ES" altLang="ja-JP" sz="1400" b="1" u="sng" dirty="0">
                <a:latin typeface="Meiryo UI" panose="020B0604030504040204" pitchFamily="50" charset="-128"/>
                <a:ea typeface="Meiryo UI" panose="020B0604030504040204" pitchFamily="50" charset="-128"/>
              </a:rPr>
              <a:t>dispositivo que distribuye el aceite del motor.</a:t>
            </a:r>
          </a:p>
          <a:p>
            <a:pPr marL="0" indent="0">
              <a:lnSpc>
                <a:spcPct val="100000"/>
              </a:lnSpc>
              <a:spcBef>
                <a:spcPts val="0"/>
              </a:spcBef>
              <a:buNone/>
            </a:pPr>
            <a:endParaRPr lang="es-E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El aceite de motor tiene </a:t>
            </a:r>
            <a:r>
              <a:rPr lang="es-ES" altLang="ja-JP" sz="1400" b="1" u="sng" dirty="0">
                <a:solidFill>
                  <a:prstClr val="black"/>
                </a:solidFill>
                <a:latin typeface="Meiryo UI" panose="020B0604030504040204" pitchFamily="50" charset="-128"/>
                <a:ea typeface="Meiryo UI" panose="020B0604030504040204" pitchFamily="50" charset="-128"/>
              </a:rPr>
              <a:t>las siguientes funciones diversas</a:t>
            </a:r>
            <a:r>
              <a:rPr lang="es-ES" altLang="ja-JP" sz="1400" u="sng"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y su calidad es sumamente importante para mantener el funcionamiento de los motores diésel.</a:t>
            </a:r>
          </a:p>
          <a:p>
            <a:pPr marL="0" indent="0">
              <a:lnSpc>
                <a:spcPct val="100000"/>
              </a:lnSpc>
              <a:spcBef>
                <a:spcPts val="0"/>
              </a:spcBef>
              <a:buNone/>
            </a:pPr>
            <a:r>
              <a:rPr lang="ja-JP" altLang="es-ES" sz="1400"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 Lubricación de cojinetes, aros de pistón, cilindros, etc.</a:t>
            </a:r>
          </a:p>
          <a:p>
            <a:pPr marL="0" indent="0">
              <a:lnSpc>
                <a:spcPct val="100000"/>
              </a:lnSpc>
              <a:spcBef>
                <a:spcPts val="0"/>
              </a:spcBef>
              <a:buNone/>
            </a:pPr>
            <a:r>
              <a:rPr lang="ja-JP" altLang="es-ES" sz="1400" dirty="0">
                <a:solidFill>
                  <a:prstClr val="black"/>
                </a:solidFill>
                <a:latin typeface="Meiryo UI" panose="020B0604030504040204" pitchFamily="50" charset="-128"/>
                <a:ea typeface="Meiryo UI" panose="020B0604030504040204" pitchFamily="50" charset="-128"/>
              </a:rPr>
              <a:t>　✓ </a:t>
            </a:r>
            <a:r>
              <a:rPr lang="es-ES" altLang="ja-JP" sz="1400" dirty="0">
                <a:solidFill>
                  <a:prstClr val="black"/>
                </a:solidFill>
                <a:latin typeface="Meiryo UI" panose="020B0604030504040204" pitchFamily="50" charset="-128"/>
                <a:ea typeface="Meiryo UI" panose="020B0604030504040204" pitchFamily="50" charset="-128"/>
              </a:rPr>
              <a:t>Refrigeración del motor</a:t>
            </a:r>
          </a:p>
          <a:p>
            <a:pPr marL="0" indent="0">
              <a:lnSpc>
                <a:spcPct val="100000"/>
              </a:lnSpc>
              <a:spcBef>
                <a:spcPts val="0"/>
              </a:spcBef>
              <a:buNone/>
            </a:pPr>
            <a:r>
              <a:rPr lang="ja-JP" altLang="es-ES" sz="1400" dirty="0">
                <a:solidFill>
                  <a:prstClr val="black"/>
                </a:solidFill>
                <a:latin typeface="Meiryo UI" panose="020B0604030504040204" pitchFamily="50" charset="-128"/>
                <a:ea typeface="Meiryo UI" panose="020B0604030504040204" pitchFamily="50" charset="-128"/>
              </a:rPr>
              <a:t>　✓ </a:t>
            </a:r>
            <a:r>
              <a:rPr lang="es-ES" altLang="ja-JP" sz="1400" dirty="0">
                <a:solidFill>
                  <a:prstClr val="black"/>
                </a:solidFill>
                <a:latin typeface="Meiryo UI" panose="020B0604030504040204" pitchFamily="50" charset="-128"/>
                <a:ea typeface="Meiryo UI" panose="020B0604030504040204" pitchFamily="50" charset="-128"/>
              </a:rPr>
              <a:t>Sellado del espacio entre el pistón y el cilindro</a:t>
            </a:r>
          </a:p>
          <a:p>
            <a:pPr marL="0" indent="0">
              <a:lnSpc>
                <a:spcPct val="100000"/>
              </a:lnSpc>
              <a:spcBef>
                <a:spcPts val="0"/>
              </a:spcBef>
              <a:buNone/>
            </a:pPr>
            <a:r>
              <a:rPr lang="ja-JP" altLang="es-ES" sz="1400" dirty="0">
                <a:solidFill>
                  <a:prstClr val="black"/>
                </a:solidFill>
                <a:latin typeface="Meiryo UI" panose="020B0604030504040204" pitchFamily="50" charset="-128"/>
                <a:ea typeface="Meiryo UI" panose="020B0604030504040204" pitchFamily="50" charset="-128"/>
              </a:rPr>
              <a:t>　✓ </a:t>
            </a:r>
            <a:r>
              <a:rPr lang="es-ES" altLang="ja-JP" sz="1400" dirty="0">
                <a:solidFill>
                  <a:prstClr val="black"/>
                </a:solidFill>
                <a:latin typeface="Meiryo UI" panose="020B0604030504040204" pitchFamily="50" charset="-128"/>
                <a:ea typeface="Meiryo UI" panose="020B0604030504040204" pitchFamily="50" charset="-128"/>
              </a:rPr>
              <a:t>Limpieza de impurezas en el motor, etc.</a:t>
            </a:r>
          </a:p>
          <a:p>
            <a:pPr marL="0" indent="0">
              <a:lnSpc>
                <a:spcPct val="100000"/>
              </a:lnSpc>
              <a:spcBef>
                <a:spcPts val="0"/>
              </a:spcBef>
              <a:buNone/>
            </a:pPr>
            <a:r>
              <a:rPr lang="ja-JP" altLang="es-ES" sz="1400" dirty="0">
                <a:solidFill>
                  <a:prstClr val="black"/>
                </a:solidFill>
                <a:latin typeface="Meiryo UI" panose="020B0604030504040204" pitchFamily="50" charset="-128"/>
                <a:ea typeface="Meiryo UI" panose="020B0604030504040204" pitchFamily="50" charset="-128"/>
              </a:rPr>
              <a:t>　✓ </a:t>
            </a:r>
            <a:r>
              <a:rPr lang="es-ES" altLang="ja-JP" sz="1400" dirty="0">
                <a:solidFill>
                  <a:prstClr val="black"/>
                </a:solidFill>
                <a:latin typeface="Meiryo UI" panose="020B0604030504040204" pitchFamily="50" charset="-128"/>
                <a:ea typeface="Meiryo UI" panose="020B0604030504040204" pitchFamily="50" charset="-128"/>
              </a:rPr>
              <a:t>Efecto antioxidante dentro en el interior del motor, etc.</a:t>
            </a:r>
          </a:p>
          <a:p>
            <a:pPr marL="0" indent="0">
              <a:lnSpc>
                <a:spcPct val="100000"/>
              </a:lnSpc>
              <a:spcBef>
                <a:spcPts val="0"/>
              </a:spcBef>
              <a:buNone/>
            </a:pPr>
            <a:endParaRPr lang="es-E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El aceite del motor debe utilizarse de acuerdo con las normas especificadas en el manual de uso de la máquina. El estado del aceite debe verificarse </a:t>
            </a:r>
            <a:r>
              <a:rPr lang="es-ES" altLang="ja-JP" sz="1400" dirty="0">
                <a:latin typeface="Meiryo UI" panose="020B0604030504040204" pitchFamily="50" charset="-128"/>
                <a:ea typeface="Meiryo UI" panose="020B0604030504040204" pitchFamily="50" charset="-128"/>
              </a:rPr>
              <a:t>periódicamente y cambiarse </a:t>
            </a:r>
            <a:r>
              <a:rPr lang="es-ES" altLang="ja-JP" sz="1400" dirty="0">
                <a:solidFill>
                  <a:prstClr val="black"/>
                </a:solidFill>
                <a:latin typeface="Meiryo UI" panose="020B0604030504040204" pitchFamily="50" charset="-128"/>
                <a:ea typeface="Meiryo UI" panose="020B0604030504040204" pitchFamily="50" charset="-128"/>
              </a:rPr>
              <a:t>en caso necesario.</a:t>
            </a:r>
          </a:p>
          <a:p>
            <a:pPr marL="0" indent="0">
              <a:lnSpc>
                <a:spcPct val="100000"/>
              </a:lnSpc>
              <a:spcBef>
                <a:spcPts val="0"/>
              </a:spcBef>
              <a:buNone/>
            </a:pPr>
            <a:endParaRPr lang="ja-JP" altLang="en-US" sz="1400"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es-ES" altLang="ja-JP" sz="1400" b="1" u="sng" dirty="0">
                <a:solidFill>
                  <a:prstClr val="black"/>
                </a:solidFill>
                <a:latin typeface="Meiryo UI" panose="020B0604030504040204" pitchFamily="50" charset="-128"/>
                <a:ea typeface="Meiryo UI" panose="020B0604030504040204" pitchFamily="50" charset="-128"/>
              </a:rPr>
              <a:t>2) </a:t>
            </a:r>
            <a:r>
              <a:rPr lang="es-ES" altLang="ja-JP" sz="1400" b="1" dirty="0">
                <a:solidFill>
                  <a:prstClr val="black"/>
                </a:solidFill>
                <a:latin typeface="Meiryo UI" panose="020B0604030504040204" pitchFamily="50" charset="-128"/>
                <a:ea typeface="Meiryo UI" panose="020B0604030504040204" pitchFamily="50" charset="-128"/>
              </a:rPr>
              <a:t>Dispositivo de combustible</a:t>
            </a:r>
            <a:endParaRPr lang="ja-JP" altLang="en-US"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El sistema de combustible consta de un </a:t>
            </a:r>
            <a:r>
              <a:rPr lang="es-ES" altLang="ja-JP" sz="1400" b="1" u="sng" dirty="0">
                <a:solidFill>
                  <a:prstClr val="black"/>
                </a:solidFill>
                <a:latin typeface="Meiryo UI" panose="020B0604030504040204" pitchFamily="50" charset="-128"/>
                <a:ea typeface="Meiryo UI" panose="020B0604030504040204" pitchFamily="50" charset="-128"/>
              </a:rPr>
              <a:t>depósito de combustible</a:t>
            </a:r>
            <a:r>
              <a:rPr lang="es-ES" altLang="ja-JP" sz="1400" dirty="0">
                <a:solidFill>
                  <a:prstClr val="black"/>
                </a:solidFill>
                <a:latin typeface="Meiryo UI" panose="020B0604030504040204" pitchFamily="50" charset="-128"/>
                <a:ea typeface="Meiryo UI" panose="020B0604030504040204" pitchFamily="50" charset="-128"/>
              </a:rPr>
              <a:t>, una </a:t>
            </a:r>
            <a:r>
              <a:rPr lang="es-ES" altLang="ja-JP" sz="1400" b="1" u="sng" dirty="0">
                <a:solidFill>
                  <a:prstClr val="black"/>
                </a:solidFill>
                <a:latin typeface="Meiryo UI" panose="020B0604030504040204" pitchFamily="50" charset="-128"/>
                <a:ea typeface="Meiryo UI" panose="020B0604030504040204" pitchFamily="50" charset="-128"/>
              </a:rPr>
              <a:t>bomba de inyección</a:t>
            </a:r>
            <a:r>
              <a:rPr lang="es-ES" altLang="ja-JP" sz="1400" dirty="0">
                <a:solidFill>
                  <a:prstClr val="black"/>
                </a:solidFill>
                <a:latin typeface="Meiryo UI" panose="020B0604030504040204" pitchFamily="50" charset="-128"/>
                <a:ea typeface="Meiryo UI" panose="020B0604030504040204" pitchFamily="50" charset="-128"/>
              </a:rPr>
              <a:t>, una </a:t>
            </a:r>
            <a:r>
              <a:rPr lang="es-ES" altLang="ja-JP" sz="1400" b="1" u="sng" dirty="0">
                <a:solidFill>
                  <a:prstClr val="black"/>
                </a:solidFill>
                <a:latin typeface="Meiryo UI" panose="020B0604030504040204" pitchFamily="50" charset="-128"/>
                <a:ea typeface="Meiryo UI" panose="020B0604030504040204" pitchFamily="50" charset="-128"/>
              </a:rPr>
              <a:t>boquilla de inyección</a:t>
            </a:r>
            <a:r>
              <a:rPr lang="es-ES" altLang="ja-JP" sz="1400" dirty="0">
                <a:solidFill>
                  <a:prstClr val="black"/>
                </a:solidFill>
                <a:latin typeface="Meiryo UI" panose="020B0604030504040204" pitchFamily="50" charset="-128"/>
                <a:ea typeface="Meiryo UI" panose="020B0604030504040204" pitchFamily="50" charset="-128"/>
              </a:rPr>
              <a:t>, un </a:t>
            </a:r>
            <a:r>
              <a:rPr lang="es-ES" altLang="ja-JP" sz="1400" b="1" u="sng" dirty="0">
                <a:solidFill>
                  <a:prstClr val="black"/>
                </a:solidFill>
                <a:latin typeface="Meiryo UI" panose="020B0604030504040204" pitchFamily="50" charset="-128"/>
                <a:ea typeface="Meiryo UI" panose="020B0604030504040204" pitchFamily="50" charset="-128"/>
              </a:rPr>
              <a:t>filtro de combustible</a:t>
            </a:r>
            <a:r>
              <a:rPr lang="es-ES" altLang="ja-JP" sz="1400" dirty="0">
                <a:solidFill>
                  <a:prstClr val="black"/>
                </a:solidFill>
                <a:latin typeface="Meiryo UI" panose="020B0604030504040204" pitchFamily="50" charset="-128"/>
                <a:ea typeface="Meiryo UI" panose="020B0604030504040204" pitchFamily="50" charset="-128"/>
              </a:rPr>
              <a:t>, un </a:t>
            </a:r>
            <a:r>
              <a:rPr lang="es-ES" altLang="ja-JP" sz="1400" b="1" u="sng" dirty="0">
                <a:solidFill>
                  <a:prstClr val="black"/>
                </a:solidFill>
                <a:latin typeface="Meiryo UI" panose="020B0604030504040204" pitchFamily="50" charset="-128"/>
                <a:ea typeface="Meiryo UI" panose="020B0604030504040204" pitchFamily="50" charset="-128"/>
              </a:rPr>
              <a:t>regulador</a:t>
            </a:r>
            <a:r>
              <a:rPr lang="es-ES" altLang="ja-JP" sz="1400" b="1"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etc.</a:t>
            </a:r>
          </a:p>
          <a:p>
            <a:pPr marL="0" indent="0">
              <a:lnSpc>
                <a:spcPct val="100000"/>
              </a:lnSpc>
              <a:spcBef>
                <a:spcPts val="0"/>
              </a:spcBef>
              <a:buNone/>
            </a:pPr>
            <a:r>
              <a:rPr lang="es-ES" altLang="ja-JP" sz="1400" b="1" u="sng" dirty="0">
                <a:solidFill>
                  <a:prstClr val="black"/>
                </a:solidFill>
                <a:latin typeface="Meiryo UI" panose="020B0604030504040204" pitchFamily="50" charset="-128"/>
                <a:ea typeface="Meiryo UI" panose="020B0604030504040204" pitchFamily="50" charset="-128"/>
              </a:rPr>
              <a:t>Los filtros de combustible</a:t>
            </a:r>
            <a:r>
              <a:rPr lang="es-ES" altLang="ja-JP" sz="1400" u="sng"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filtran</a:t>
            </a:r>
            <a:r>
              <a:rPr lang="es-ES" altLang="ja-JP" sz="1400" dirty="0">
                <a:solidFill>
                  <a:prstClr val="black"/>
                </a:solidFill>
                <a:latin typeface="Meiryo UI" panose="020B0604030504040204" pitchFamily="50" charset="-128"/>
                <a:ea typeface="Meiryo UI" panose="020B0604030504040204" pitchFamily="50" charset="-128"/>
              </a:rPr>
              <a:t> el combustible, </a:t>
            </a:r>
            <a:r>
              <a:rPr lang="es-ES" altLang="ja-JP" sz="1400" b="1" u="sng" dirty="0">
                <a:solidFill>
                  <a:prstClr val="black"/>
                </a:solidFill>
                <a:latin typeface="Meiryo UI" panose="020B0604030504040204" pitchFamily="50" charset="-128"/>
                <a:ea typeface="Meiryo UI" panose="020B0604030504040204" pitchFamily="50" charset="-128"/>
              </a:rPr>
              <a:t>eliminan basuras y otras impurezas</a:t>
            </a:r>
            <a:r>
              <a:rPr lang="es-ES" altLang="ja-JP" sz="1400" dirty="0">
                <a:solidFill>
                  <a:prstClr val="black"/>
                </a:solidFill>
                <a:latin typeface="Meiryo UI" panose="020B0604030504040204" pitchFamily="50" charset="-128"/>
                <a:ea typeface="Meiryo UI" panose="020B0604030504040204" pitchFamily="50" charset="-128"/>
              </a:rPr>
              <a:t>, algunos incluso </a:t>
            </a:r>
            <a:r>
              <a:rPr lang="es-ES" altLang="ja-JP" sz="1400" b="1" u="sng" dirty="0">
                <a:solidFill>
                  <a:prstClr val="black"/>
                </a:solidFill>
                <a:latin typeface="Meiryo UI" panose="020B0604030504040204" pitchFamily="50" charset="-128"/>
                <a:ea typeface="Meiryo UI" panose="020B0604030504040204" pitchFamily="50" charset="-128"/>
              </a:rPr>
              <a:t>descomponen el agua</a:t>
            </a:r>
            <a:r>
              <a:rPr lang="es-ES" altLang="ja-JP" sz="1400" dirty="0">
                <a:solidFill>
                  <a:prstClr val="black"/>
                </a:solidFill>
                <a:latin typeface="Meiryo UI" panose="020B0604030504040204" pitchFamily="50" charset="-128"/>
                <a:ea typeface="Meiryo UI" panose="020B0604030504040204" pitchFamily="50" charset="-128"/>
              </a:rPr>
              <a:t>.</a:t>
            </a:r>
          </a:p>
        </p:txBody>
      </p:sp>
      <p:sp>
        <p:nvSpPr>
          <p:cNvPr id="6" name="テキスト ボックス 5">
            <a:extLst>
              <a:ext uri="{FF2B5EF4-FFF2-40B4-BE49-F238E27FC236}">
                <a16:creationId xmlns:a16="http://schemas.microsoft.com/office/drawing/2014/main" id="{CEDDE45D-A481-44E7-B173-269ED7B622E4}"/>
              </a:ext>
            </a:extLst>
          </p:cNvPr>
          <p:cNvSpPr txBox="1"/>
          <p:nvPr/>
        </p:nvSpPr>
        <p:spPr>
          <a:xfrm>
            <a:off x="4927195" y="62619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pág.49/Libro de texto pág.44</a:t>
            </a:r>
            <a:endParaRPr lang="ja-JP" altLang="en-US" sz="1200">
              <a:solidFill>
                <a:prstClr val="black"/>
              </a:solidFill>
            </a:endParaRPr>
          </a:p>
        </p:txBody>
      </p:sp>
    </p:spTree>
    <p:extLst>
      <p:ext uri="{BB962C8B-B14F-4D97-AF65-F5344CB8AC3E}">
        <p14:creationId xmlns:p14="http://schemas.microsoft.com/office/powerpoint/2010/main" val="32052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400" b="1" dirty="0">
                <a:latin typeface="Meiryo UI" panose="020B0604030504040204" pitchFamily="50" charset="-128"/>
                <a:ea typeface="Meiryo UI" panose="020B0604030504040204" pitchFamily="50" charset="-128"/>
              </a:rPr>
              <a:t>Tipos de VTE, Dispositivos de trabajo</a:t>
            </a:r>
            <a:r>
              <a:rPr lang="ja-JP" altLang="en-US" sz="2400" b="1">
                <a:latin typeface="Meiryo UI" panose="020B0604030504040204" pitchFamily="50" charset="-128"/>
                <a:ea typeface="Meiryo UI" panose="020B0604030504040204" pitchFamily="50" charset="-128"/>
              </a:rPr>
              <a:t>（１）</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kumimoji="1" lang="ja-JP" altLang="en-US" smtClean="0"/>
              <a:t>5</a:t>
            </a:fld>
            <a:endParaRPr kumimoji="1" lang="ja-JP" altLang="en-US"/>
          </a:p>
        </p:txBody>
      </p:sp>
      <p:sp>
        <p:nvSpPr>
          <p:cNvPr id="9" name="コンテンツ プレースホルダー 4"/>
          <p:cNvSpPr>
            <a:spLocks noGrp="1"/>
          </p:cNvSpPr>
          <p:nvPr>
            <p:ph idx="1"/>
          </p:nvPr>
        </p:nvSpPr>
        <p:spPr>
          <a:xfrm>
            <a:off x="628650" y="1203370"/>
            <a:ext cx="5432516" cy="3410138"/>
          </a:xfrm>
          <a:ln>
            <a:noFill/>
          </a:ln>
        </p:spPr>
        <p:txBody>
          <a:bodyPr>
            <a:noAutofit/>
          </a:bodyPr>
          <a:lstStyle/>
          <a:p>
            <a:pPr marL="0" indent="0">
              <a:lnSpc>
                <a:spcPct val="110000"/>
              </a:lnSpc>
              <a:spcBef>
                <a:spcPts val="0"/>
              </a:spcBef>
              <a:buNone/>
            </a:pPr>
            <a:r>
              <a:rPr lang="ja-JP" altLang="en-US" sz="1600" b="1" dirty="0"/>
              <a:t>　</a:t>
            </a:r>
            <a:r>
              <a:rPr lang="es-ES" altLang="ja-JP" sz="1600" b="1" dirty="0"/>
              <a:t>(</a:t>
            </a:r>
            <a:r>
              <a:rPr lang="en-US" altLang="ja-JP" sz="1600" b="1" dirty="0"/>
              <a:t>1</a:t>
            </a:r>
            <a:r>
              <a:rPr lang="es-ES" altLang="ja-JP" sz="1600" b="1" dirty="0"/>
              <a:t>) </a:t>
            </a:r>
            <a:r>
              <a:rPr lang="es-ES" altLang="ja-JP" sz="1600" b="1" dirty="0">
                <a:latin typeface="Meiryo UI" panose="020B0604030504040204" pitchFamily="50" charset="-128"/>
                <a:ea typeface="Meiryo UI" panose="020B0604030504040204" pitchFamily="50" charset="-128"/>
              </a:rPr>
              <a:t>Tipo brazo (pluma) telescópico </a:t>
            </a:r>
          </a:p>
          <a:p>
            <a:pPr marL="0" indent="0">
              <a:lnSpc>
                <a:spcPct val="110000"/>
              </a:lnSpc>
              <a:spcBef>
                <a:spcPts val="0"/>
              </a:spcBef>
              <a:buNone/>
            </a:pPr>
            <a:r>
              <a:rPr lang="es-ES" altLang="ja-JP" sz="1600" dirty="0">
                <a:latin typeface="Meiryo UI" panose="020B0604030504040204" pitchFamily="50" charset="-128"/>
                <a:ea typeface="Meiryo UI" panose="020B0604030504040204" pitchFamily="50" charset="-128"/>
              </a:rPr>
              <a:t>El brazo (pluma) sujeto al dispositivo base, puede extenderse y retraerse para acercarse a la posición de trabajo, siempre en línea recta.</a:t>
            </a:r>
          </a:p>
          <a:p>
            <a:pPr marL="0" indent="0">
              <a:lnSpc>
                <a:spcPct val="110000"/>
              </a:lnSpc>
              <a:spcBef>
                <a:spcPts val="0"/>
              </a:spcBef>
              <a:buNone/>
            </a:pPr>
            <a:endParaRPr lang="es-ES" altLang="ja-JP" sz="16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600" dirty="0">
                <a:latin typeface="Meiryo UI" panose="020B0604030504040204" pitchFamily="50" charset="-128"/>
                <a:ea typeface="Meiryo UI" panose="020B0604030504040204" pitchFamily="50" charset="-128"/>
              </a:rPr>
              <a:t>【</a:t>
            </a:r>
            <a:r>
              <a:rPr lang="es-ES" altLang="ja-JP" sz="1600" dirty="0">
                <a:latin typeface="Meiryo UI" panose="020B0604030504040204" pitchFamily="50" charset="-128"/>
                <a:ea typeface="Meiryo UI" panose="020B0604030504040204" pitchFamily="50" charset="-128"/>
              </a:rPr>
              <a:t>Características principales</a:t>
            </a:r>
            <a:r>
              <a:rPr lang="en-US" altLang="ja-JP" sz="1600" dirty="0">
                <a:latin typeface="Meiryo UI" panose="020B0604030504040204" pitchFamily="50" charset="-128"/>
                <a:ea typeface="Meiryo UI" panose="020B0604030504040204" pitchFamily="50" charset="-128"/>
              </a:rPr>
              <a:t>】</a:t>
            </a:r>
            <a:endParaRPr lang="es-ES" altLang="ja-JP" sz="16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es-ES" altLang="ja-JP" sz="1600" dirty="0">
                <a:latin typeface="Meiryo UI" panose="020B0604030504040204" pitchFamily="50" charset="-128"/>
                <a:ea typeface="Meiryo UI" panose="020B0604030504040204" pitchFamily="50" charset="-128"/>
              </a:rPr>
              <a:t>a. Fácil localización de plataforma de trabajo.</a:t>
            </a:r>
          </a:p>
          <a:p>
            <a:pPr marL="0" indent="0">
              <a:lnSpc>
                <a:spcPct val="110000"/>
              </a:lnSpc>
              <a:spcBef>
                <a:spcPts val="0"/>
              </a:spcBef>
              <a:buNone/>
            </a:pPr>
            <a:r>
              <a:rPr lang="es-ES" altLang="ja-JP" sz="1600" dirty="0">
                <a:latin typeface="Meiryo UI" panose="020B0604030504040204" pitchFamily="50" charset="-128"/>
                <a:ea typeface="Meiryo UI" panose="020B0604030504040204" pitchFamily="50" charset="-128"/>
              </a:rPr>
              <a:t>b. Buena efectividad en lugares donde no hay </a:t>
            </a:r>
          </a:p>
          <a:p>
            <a:pPr marL="0" indent="0">
              <a:lnSpc>
                <a:spcPct val="110000"/>
              </a:lnSpc>
              <a:spcBef>
                <a:spcPts val="0"/>
              </a:spcBef>
              <a:buNone/>
            </a:pPr>
            <a:r>
              <a:rPr lang="es-ES" altLang="ja-JP" sz="1600" dirty="0">
                <a:latin typeface="Meiryo UI" panose="020B0604030504040204" pitchFamily="50" charset="-128"/>
                <a:ea typeface="Meiryo UI" panose="020B0604030504040204" pitchFamily="50" charset="-128"/>
              </a:rPr>
              <a:t>obstrucciones en el área de trabajo.</a:t>
            </a:r>
          </a:p>
          <a:p>
            <a:pPr marL="0" indent="0">
              <a:lnSpc>
                <a:spcPct val="110000"/>
              </a:lnSpc>
              <a:spcBef>
                <a:spcPts val="0"/>
              </a:spcBef>
              <a:buNone/>
            </a:pPr>
            <a:r>
              <a:rPr lang="es-ES" altLang="ja-JP" sz="1600" dirty="0">
                <a:latin typeface="Meiryo UI" panose="020B0604030504040204" pitchFamily="50" charset="-128"/>
                <a:ea typeface="Meiryo UI" panose="020B0604030504040204" pitchFamily="50" charset="-128"/>
              </a:rPr>
              <a:t>c. Muy utilizado en obras eléctricas y</a:t>
            </a:r>
          </a:p>
          <a:p>
            <a:pPr marL="0" indent="0">
              <a:lnSpc>
                <a:spcPct val="110000"/>
              </a:lnSpc>
              <a:spcBef>
                <a:spcPts val="0"/>
              </a:spcBef>
              <a:buNone/>
            </a:pPr>
            <a:r>
              <a:rPr lang="es-ES" altLang="ja-JP" sz="1600" dirty="0">
                <a:latin typeface="Meiryo UI" panose="020B0604030504040204" pitchFamily="50" charset="-128"/>
                <a:ea typeface="Meiryo UI" panose="020B0604030504040204" pitchFamily="50" charset="-128"/>
              </a:rPr>
              <a:t> telecomunicaciones, obras de construcción, </a:t>
            </a:r>
          </a:p>
          <a:p>
            <a:pPr marL="0" indent="0">
              <a:lnSpc>
                <a:spcPct val="110000"/>
              </a:lnSpc>
              <a:spcBef>
                <a:spcPts val="0"/>
              </a:spcBef>
              <a:buNone/>
            </a:pPr>
            <a:r>
              <a:rPr lang="es-ES" altLang="ja-JP" sz="1600" dirty="0">
                <a:latin typeface="Meiryo UI" panose="020B0604030504040204" pitchFamily="50" charset="-128"/>
                <a:ea typeface="Meiryo UI" panose="020B0604030504040204" pitchFamily="50" charset="-128"/>
              </a:rPr>
              <a:t>astilleros navales, etc.</a:t>
            </a:r>
          </a:p>
          <a:p>
            <a:pPr marL="0" indent="0">
              <a:lnSpc>
                <a:spcPct val="110000"/>
              </a:lnSpc>
              <a:spcBef>
                <a:spcPts val="0"/>
              </a:spcBef>
              <a:buNone/>
            </a:pPr>
            <a:endParaRPr lang="ja-JP" altLang="en-US" sz="1600" dirty="0">
              <a:latin typeface="Meiryo UI" panose="020B0604030504040204" pitchFamily="50" charset="-128"/>
              <a:ea typeface="Meiryo UI" panose="020B0604030504040204" pitchFamily="50" charset="-128"/>
            </a:endParaRP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6550273" y="1366836"/>
            <a:ext cx="1790266" cy="2771937"/>
          </a:xfrm>
          <a:prstGeom prst="rect">
            <a:avLst/>
          </a:prstGeom>
          <a:noFill/>
          <a:ln>
            <a:solidFill>
              <a:schemeClr val="tx1"/>
            </a:solidFill>
          </a:ln>
        </p:spPr>
      </p:pic>
      <p:sp>
        <p:nvSpPr>
          <p:cNvPr id="11" name="テキスト ボックス 10">
            <a:extLst>
              <a:ext uri="{FF2B5EF4-FFF2-40B4-BE49-F238E27FC236}">
                <a16:creationId xmlns:a16="http://schemas.microsoft.com/office/drawing/2014/main" id="{079AD4A2-5282-4BA0-84BB-B4F251833E72}"/>
              </a:ext>
            </a:extLst>
          </p:cNvPr>
          <p:cNvSpPr txBox="1"/>
          <p:nvPr/>
        </p:nvSpPr>
        <p:spPr>
          <a:xfrm>
            <a:off x="5027894" y="6213637"/>
            <a:ext cx="331264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pág.5/Libro de texto pág.</a:t>
            </a:r>
            <a:r>
              <a:rPr lang="en-US" altLang="ja-JP" sz="1200" dirty="0">
                <a:solidFill>
                  <a:prstClr val="black"/>
                </a:solidFill>
              </a:rPr>
              <a:t>6</a:t>
            </a:r>
            <a:endParaRPr lang="ja-JP" altLang="en-US" sz="1200" dirty="0">
              <a:solidFill>
                <a:prstClr val="black"/>
              </a:solidFill>
            </a:endParaRPr>
          </a:p>
        </p:txBody>
      </p:sp>
      <p:sp>
        <p:nvSpPr>
          <p:cNvPr id="12" name="テキスト ボックス 2">
            <a:extLst>
              <a:ext uri="{FF2B5EF4-FFF2-40B4-BE49-F238E27FC236}">
                <a16:creationId xmlns:a16="http://schemas.microsoft.com/office/drawing/2014/main" id="{C58DACA0-4399-4121-96C5-4F8B7DBA9A05}"/>
              </a:ext>
            </a:extLst>
          </p:cNvPr>
          <p:cNvSpPr txBox="1">
            <a:spLocks noChangeArrowheads="1"/>
          </p:cNvSpPr>
          <p:nvPr/>
        </p:nvSpPr>
        <p:spPr bwMode="auto">
          <a:xfrm>
            <a:off x="6684217" y="3730209"/>
            <a:ext cx="1615274" cy="34932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1000" kern="100" dirty="0">
                <a:effectLst/>
                <a:latin typeface="Arial"/>
                <a:cs typeface="Times New Roman"/>
              </a:rPr>
              <a:t>Fig.1-6 brazo (pluma ) </a:t>
            </a:r>
            <a:r>
              <a:rPr lang="es-ES" sz="1000" kern="100" dirty="0" err="1">
                <a:effectLst/>
                <a:latin typeface="Arial"/>
                <a:cs typeface="Times New Roman"/>
              </a:rPr>
              <a:t>telesc</a:t>
            </a:r>
            <a:r>
              <a:rPr lang="es-ES" sz="1000" kern="100" dirty="0">
                <a:effectLst/>
                <a:latin typeface="Arial"/>
                <a:cs typeface="Times New Roman"/>
              </a:rPr>
              <a:t>:.</a:t>
            </a:r>
            <a:endParaRPr lang="ja-JP" sz="1400" kern="100" dirty="0">
              <a:effectLst/>
              <a:latin typeface="ＭＳ ゴシック"/>
              <a:cs typeface="Times New Roman"/>
            </a:endParaRPr>
          </a:p>
        </p:txBody>
      </p:sp>
    </p:spTree>
    <p:extLst>
      <p:ext uri="{BB962C8B-B14F-4D97-AF65-F5344CB8AC3E}">
        <p14:creationId xmlns:p14="http://schemas.microsoft.com/office/powerpoint/2010/main" val="2462751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400" b="1">
                <a:latin typeface="Meiryo UI" panose="020B0604030504040204" pitchFamily="50" charset="-128"/>
                <a:ea typeface="Meiryo UI" panose="020B0604030504040204" pitchFamily="50" charset="-128"/>
              </a:rPr>
              <a:t>Características de los motores eléctricos</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50</a:t>
            </a:fld>
            <a:endParaRPr lang="ja-JP" altLang="en-US">
              <a:solidFill>
                <a:prstClr val="black">
                  <a:tint val="75000"/>
                </a:prstClr>
              </a:solidFill>
            </a:endParaRPr>
          </a:p>
        </p:txBody>
      </p:sp>
      <p:sp>
        <p:nvSpPr>
          <p:cNvPr id="11" name="コンテンツ プレースホルダー 4"/>
          <p:cNvSpPr txBox="1">
            <a:spLocks/>
          </p:cNvSpPr>
          <p:nvPr/>
        </p:nvSpPr>
        <p:spPr>
          <a:xfrm>
            <a:off x="525780" y="1095025"/>
            <a:ext cx="7886701" cy="312264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es-ES" altLang="ja-JP" sz="1600" dirty="0">
                <a:solidFill>
                  <a:prstClr val="black"/>
                </a:solidFill>
                <a:latin typeface="Meiryo UI" panose="020B0604030504040204" pitchFamily="50" charset="-128"/>
                <a:ea typeface="Meiryo UI" panose="020B0604030504040204" pitchFamily="50" charset="-128"/>
              </a:rPr>
              <a:t>Los motores eléctricos se utilizan como fuente de energía para los VTE, que suelen emplearse en </a:t>
            </a:r>
            <a:r>
              <a:rPr lang="es-ES" altLang="ja-JP" sz="1600" b="1" u="sng" dirty="0">
                <a:solidFill>
                  <a:prstClr val="black"/>
                </a:solidFill>
                <a:latin typeface="Meiryo UI" panose="020B0604030504040204" pitchFamily="50" charset="-128"/>
                <a:ea typeface="Meiryo UI" panose="020B0604030504040204" pitchFamily="50" charset="-128"/>
              </a:rPr>
              <a:t>lugares donde es necesario tomar contramedidas para afrontar las emisiones de gases y el ruido del motor</a:t>
            </a:r>
            <a:r>
              <a:rPr lang="es-ES" altLang="ja-JP" sz="16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En los VTE autopropulsados se utilizan baterías de vehículos industriales y, a menudo, motores eléctricos </a:t>
            </a:r>
            <a:r>
              <a:rPr lang="es-ES" altLang="ja-JP" sz="1600" b="1" u="sng" dirty="0">
                <a:solidFill>
                  <a:prstClr val="black"/>
                </a:solidFill>
                <a:latin typeface="Meiryo UI" panose="020B0604030504040204" pitchFamily="50" charset="-128"/>
                <a:ea typeface="Meiryo UI" panose="020B0604030504040204" pitchFamily="50" charset="-128"/>
              </a:rPr>
              <a:t>no sólo de corriente continua, sino también muchos de corriente alterna</a:t>
            </a:r>
            <a:r>
              <a:rPr lang="es-ES" altLang="ja-JP" sz="16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El dispositivo de transmisión de potencia de los VTE a batería, y los motores de los dispositivos de transmisión de potencia de los VTE rodantes y tipo oruga, los cuales disponen de una batería como fuente energética, para este cambio a motor eléctrico. El sistema de transmisión de potencia es prácticamente el mismo que el de uno rodante</a:t>
            </a:r>
            <a:r>
              <a:rPr lang="es-ES" altLang="ja-JP" sz="1600" dirty="0">
                <a:solidFill>
                  <a:srgbClr val="FF0000"/>
                </a:solidFill>
                <a:latin typeface="Meiryo UI" panose="020B0604030504040204" pitchFamily="50" charset="-128"/>
                <a:ea typeface="Meiryo UI" panose="020B0604030504040204" pitchFamily="50" charset="-128"/>
              </a:rPr>
              <a:t> </a:t>
            </a:r>
            <a:r>
              <a:rPr lang="es-ES" altLang="ja-JP" sz="1600" dirty="0">
                <a:solidFill>
                  <a:prstClr val="black"/>
                </a:solidFill>
                <a:latin typeface="Meiryo UI" panose="020B0604030504040204" pitchFamily="50" charset="-128"/>
                <a:ea typeface="Meiryo UI" panose="020B0604030504040204" pitchFamily="50" charset="-128"/>
              </a:rPr>
              <a:t>o tipo oruga.</a:t>
            </a:r>
          </a:p>
        </p:txBody>
      </p:sp>
      <p:sp>
        <p:nvSpPr>
          <p:cNvPr id="6" name="テキスト ボックス 5">
            <a:extLst>
              <a:ext uri="{FF2B5EF4-FFF2-40B4-BE49-F238E27FC236}">
                <a16:creationId xmlns:a16="http://schemas.microsoft.com/office/drawing/2014/main" id="{69A25DBA-7AEE-4E04-B4C6-6FA9935A81CB}"/>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pág.50/Libro de texto pág.45</a:t>
            </a:r>
            <a:endParaRPr lang="ja-JP" altLang="en-US" sz="1200">
              <a:solidFill>
                <a:prstClr val="black"/>
              </a:solidFill>
            </a:endParaRPr>
          </a:p>
        </p:txBody>
      </p:sp>
    </p:spTree>
    <p:extLst>
      <p:ext uri="{BB962C8B-B14F-4D97-AF65-F5344CB8AC3E}">
        <p14:creationId xmlns:p14="http://schemas.microsoft.com/office/powerpoint/2010/main" val="4088793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Características de los dispositivos hidráulicos</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51</a:t>
            </a:fld>
            <a:endParaRPr lang="ja-JP" altLang="en-US">
              <a:solidFill>
                <a:prstClr val="black">
                  <a:tint val="75000"/>
                </a:prstClr>
              </a:solidFill>
            </a:endParaRPr>
          </a:p>
        </p:txBody>
      </p:sp>
      <p:sp>
        <p:nvSpPr>
          <p:cNvPr id="11" name="コンテンツ プレースホルダー 4"/>
          <p:cNvSpPr txBox="1">
            <a:spLocks/>
          </p:cNvSpPr>
          <p:nvPr/>
        </p:nvSpPr>
        <p:spPr>
          <a:xfrm>
            <a:off x="628651" y="852739"/>
            <a:ext cx="7886700" cy="90748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es-ES" altLang="ja-JP" sz="1600" dirty="0">
                <a:solidFill>
                  <a:prstClr val="black"/>
                </a:solidFill>
                <a:latin typeface="Meiryo UI" panose="020B0604030504040204" pitchFamily="50" charset="-128"/>
                <a:ea typeface="Meiryo UI" panose="020B0604030504040204" pitchFamily="50" charset="-128"/>
              </a:rPr>
              <a:t>La mayor parte de los dispositivos de trabajo de los VTE, se accionan mediante equipos hidráulicos que utilizan energía hidráulica.</a:t>
            </a:r>
          </a:p>
          <a:p>
            <a:pPr marL="0" indent="0">
              <a:lnSpc>
                <a:spcPct val="10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El sistema hidráulico tiene las siguientes características.</a:t>
            </a:r>
          </a:p>
          <a:p>
            <a:pPr marL="0" indent="0">
              <a:lnSpc>
                <a:spcPct val="100000"/>
              </a:lnSpc>
              <a:spcBef>
                <a:spcPts val="0"/>
              </a:spcBef>
              <a:buNone/>
            </a:pPr>
            <a:endParaRPr lang="es-E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s-E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s-E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s-E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s-E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s-E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s-E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s-E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tabLst>
                <a:tab pos="3405188" algn="l"/>
              </a:tabLst>
            </a:pP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8C21EDA-567C-4314-B0F5-C3CE934876E4}"/>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pág.51/Libro de texto pág.45</a:t>
            </a:r>
            <a:endParaRPr lang="ja-JP" altLang="en-US" sz="1200">
              <a:solidFill>
                <a:prstClr val="black"/>
              </a:solidFill>
            </a:endParaRPr>
          </a:p>
        </p:txBody>
      </p:sp>
      <p:graphicFrame>
        <p:nvGraphicFramePr>
          <p:cNvPr id="2" name="表 1">
            <a:extLst>
              <a:ext uri="{FF2B5EF4-FFF2-40B4-BE49-F238E27FC236}">
                <a16:creationId xmlns:a16="http://schemas.microsoft.com/office/drawing/2014/main" id="{9FA01250-F2A7-4300-B629-17D6FF54921F}"/>
              </a:ext>
            </a:extLst>
          </p:cNvPr>
          <p:cNvGraphicFramePr>
            <a:graphicFrameLocks noGrp="1"/>
          </p:cNvGraphicFramePr>
          <p:nvPr>
            <p:extLst>
              <p:ext uri="{D42A27DB-BD31-4B8C-83A1-F6EECF244321}">
                <p14:modId xmlns:p14="http://schemas.microsoft.com/office/powerpoint/2010/main" val="633778562"/>
              </p:ext>
            </p:extLst>
          </p:nvPr>
        </p:nvGraphicFramePr>
        <p:xfrm>
          <a:off x="773723" y="2156218"/>
          <a:ext cx="7741627" cy="2453862"/>
        </p:xfrm>
        <a:graphic>
          <a:graphicData uri="http://schemas.openxmlformats.org/drawingml/2006/table">
            <a:tbl>
              <a:tblPr firstRow="1" firstCol="1" bandRow="1">
                <a:tableStyleId>{5C22544A-7EE6-4342-B048-85BDC9FD1C3A}</a:tableStyleId>
              </a:tblPr>
              <a:tblGrid>
                <a:gridCol w="3560356">
                  <a:extLst>
                    <a:ext uri="{9D8B030D-6E8A-4147-A177-3AD203B41FA5}">
                      <a16:colId xmlns:a16="http://schemas.microsoft.com/office/drawing/2014/main" val="2180360321"/>
                    </a:ext>
                  </a:extLst>
                </a:gridCol>
                <a:gridCol w="4181271">
                  <a:extLst>
                    <a:ext uri="{9D8B030D-6E8A-4147-A177-3AD203B41FA5}">
                      <a16:colId xmlns:a16="http://schemas.microsoft.com/office/drawing/2014/main" val="3610347065"/>
                    </a:ext>
                  </a:extLst>
                </a:gridCol>
              </a:tblGrid>
              <a:tr h="332572">
                <a:tc>
                  <a:txBody>
                    <a:bodyPr/>
                    <a:lstStyle/>
                    <a:p>
                      <a:pPr algn="just">
                        <a:lnSpc>
                          <a:spcPts val="2000"/>
                        </a:lnSpc>
                        <a:spcAft>
                          <a:spcPts val="0"/>
                        </a:spcAft>
                      </a:pPr>
                      <a:r>
                        <a:rPr lang="es-ES" sz="1400" b="0" kern="100">
                          <a:solidFill>
                            <a:schemeClr val="tx1"/>
                          </a:solidFill>
                          <a:effectLst/>
                          <a:latin typeface="Arial" panose="020B0604020202020204" pitchFamily="34" charset="0"/>
                          <a:cs typeface="Arial" panose="020B0604020202020204" pitchFamily="34" charset="0"/>
                        </a:rPr>
                        <a:t>Ventajas</a:t>
                      </a:r>
                      <a:endParaRPr lang="ja-JP" sz="16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2000"/>
                        </a:lnSpc>
                        <a:spcAft>
                          <a:spcPts val="0"/>
                        </a:spcAft>
                      </a:pPr>
                      <a:r>
                        <a:rPr lang="es-ES" sz="1400" b="0" kern="100">
                          <a:solidFill>
                            <a:schemeClr val="tx1"/>
                          </a:solidFill>
                          <a:effectLst/>
                          <a:latin typeface="Arial" panose="020B0604020202020204" pitchFamily="34" charset="0"/>
                          <a:cs typeface="Arial" panose="020B0604020202020204" pitchFamily="34" charset="0"/>
                        </a:rPr>
                        <a:t>Desventajas</a:t>
                      </a:r>
                      <a:endParaRPr lang="ja-JP" sz="16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0640452"/>
                  </a:ext>
                </a:extLst>
              </a:tr>
              <a:tr h="332572">
                <a:tc>
                  <a:txBody>
                    <a:bodyPr/>
                    <a:lstStyle/>
                    <a:p>
                      <a:pPr algn="l">
                        <a:lnSpc>
                          <a:spcPts val="2000"/>
                        </a:lnSpc>
                        <a:spcAft>
                          <a:spcPts val="0"/>
                        </a:spcAft>
                      </a:pPr>
                      <a:r>
                        <a:rPr lang="es-ES" sz="1400" b="0" kern="100" dirty="0">
                          <a:solidFill>
                            <a:schemeClr val="tx1"/>
                          </a:solidFill>
                          <a:effectLst/>
                          <a:latin typeface="Arial" panose="020B0604020202020204" pitchFamily="34" charset="0"/>
                          <a:cs typeface="Arial" panose="020B0604020202020204" pitchFamily="34" charset="0"/>
                        </a:rPr>
                        <a:t>(1) Tamaño pequeño y peso ligero</a:t>
                      </a:r>
                      <a:endParaRPr lang="ja-JP" sz="1600" b="0" kern="100" dirty="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2000"/>
                        </a:lnSpc>
                        <a:spcAft>
                          <a:spcPts val="0"/>
                        </a:spcAft>
                      </a:pPr>
                      <a:r>
                        <a:rPr lang="es-ES" sz="1400" b="0" kern="100">
                          <a:solidFill>
                            <a:schemeClr val="tx1"/>
                          </a:solidFill>
                          <a:effectLst/>
                          <a:latin typeface="Arial" panose="020B0604020202020204" pitchFamily="34" charset="0"/>
                          <a:cs typeface="Arial" panose="020B0604020202020204" pitchFamily="34" charset="0"/>
                        </a:rPr>
                        <a:t>(1) Tuberías complejas</a:t>
                      </a:r>
                      <a:endParaRPr lang="ja-JP" sz="16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004775"/>
                  </a:ext>
                </a:extLst>
              </a:tr>
              <a:tr h="332572">
                <a:tc>
                  <a:txBody>
                    <a:bodyPr/>
                    <a:lstStyle/>
                    <a:p>
                      <a:pPr algn="l">
                        <a:lnSpc>
                          <a:spcPts val="2000"/>
                        </a:lnSpc>
                        <a:spcAft>
                          <a:spcPts val="0"/>
                        </a:spcAft>
                      </a:pPr>
                      <a:r>
                        <a:rPr lang="es-ES" sz="1400" b="0" kern="100" dirty="0">
                          <a:solidFill>
                            <a:schemeClr val="tx1"/>
                          </a:solidFill>
                          <a:effectLst/>
                          <a:latin typeface="Arial" panose="020B0604020202020204" pitchFamily="34" charset="0"/>
                          <a:cs typeface="Arial" panose="020B0604020202020204" pitchFamily="34" charset="0"/>
                        </a:rPr>
                        <a:t>(2) Evita fácilmente sobrecargas   </a:t>
                      </a:r>
                      <a:endParaRPr lang="ja-JP" sz="1600" b="0" kern="100" dirty="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2000"/>
                        </a:lnSpc>
                        <a:spcAft>
                          <a:spcPts val="0"/>
                        </a:spcAft>
                      </a:pPr>
                      <a:r>
                        <a:rPr lang="es-ES" sz="1400" b="0" kern="100" dirty="0">
                          <a:solidFill>
                            <a:schemeClr val="tx1"/>
                          </a:solidFill>
                          <a:effectLst/>
                          <a:latin typeface="Arial" panose="020B0604020202020204" pitchFamily="34" charset="0"/>
                          <a:cs typeface="Arial" panose="020B0604020202020204" pitchFamily="34" charset="0"/>
                        </a:rPr>
                        <a:t>(2) Se producen pérdidas de aceite</a:t>
                      </a:r>
                      <a:endParaRPr lang="ja-JP" sz="1600" b="0" kern="100" dirty="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3624474"/>
                  </a:ext>
                </a:extLst>
              </a:tr>
              <a:tr h="332572">
                <a:tc>
                  <a:txBody>
                    <a:bodyPr/>
                    <a:lstStyle/>
                    <a:p>
                      <a:pPr marL="0" lvl="0" indent="0" algn="l">
                        <a:lnSpc>
                          <a:spcPts val="2000"/>
                        </a:lnSpc>
                        <a:spcAft>
                          <a:spcPts val="0"/>
                        </a:spcAft>
                        <a:buSzPts val="1000"/>
                        <a:buFont typeface="+mj-lt"/>
                        <a:buNone/>
                      </a:pPr>
                      <a:r>
                        <a:rPr lang="es-ES" sz="1400" b="0" kern="100">
                          <a:solidFill>
                            <a:schemeClr val="tx1"/>
                          </a:solidFill>
                          <a:effectLst/>
                          <a:latin typeface="Arial" panose="020B0604020202020204" pitchFamily="34" charset="0"/>
                          <a:cs typeface="Arial" panose="020B0604020202020204" pitchFamily="34" charset="0"/>
                        </a:rPr>
                        <a:t>(3) Fácil cambio de velocidad</a:t>
                      </a:r>
                      <a:endParaRPr lang="ja-JP" sz="16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ts val="2000"/>
                        </a:lnSpc>
                        <a:spcAft>
                          <a:spcPts val="0"/>
                        </a:spcAft>
                        <a:buSzPts val="1000"/>
                        <a:buFont typeface="+mj-lt"/>
                        <a:buNone/>
                      </a:pPr>
                      <a:r>
                        <a:rPr lang="es-ES" sz="1400" b="0" kern="100" dirty="0">
                          <a:solidFill>
                            <a:schemeClr val="tx1"/>
                          </a:solidFill>
                          <a:effectLst/>
                          <a:latin typeface="Arial" panose="020B0604020202020204" pitchFamily="34" charset="0"/>
                          <a:cs typeface="Arial" panose="020B0604020202020204" pitchFamily="34" charset="0"/>
                        </a:rPr>
                        <a:t>(3) Disminución de</a:t>
                      </a:r>
                      <a:r>
                        <a:rPr lang="es-ES" sz="1400" b="0" kern="100" dirty="0">
                          <a:solidFill>
                            <a:srgbClr val="FF0000"/>
                          </a:solidFill>
                          <a:effectLst/>
                          <a:latin typeface="Arial" panose="020B0604020202020204" pitchFamily="34" charset="0"/>
                          <a:cs typeface="Arial" panose="020B0604020202020204" pitchFamily="34" charset="0"/>
                        </a:rPr>
                        <a:t> </a:t>
                      </a:r>
                      <a:r>
                        <a:rPr lang="es-ES" sz="1400" b="0" kern="100" dirty="0">
                          <a:solidFill>
                            <a:schemeClr val="tx1"/>
                          </a:solidFill>
                          <a:effectLst/>
                          <a:latin typeface="Arial" panose="020B0604020202020204" pitchFamily="34" charset="0"/>
                          <a:cs typeface="Arial" panose="020B0604020202020204" pitchFamily="34" charset="0"/>
                        </a:rPr>
                        <a:t>eficiencia por cambio de temperatura</a:t>
                      </a:r>
                      <a:endParaRPr lang="ja-JP" sz="1400" b="0" kern="100" dirty="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7235929"/>
                  </a:ext>
                </a:extLst>
              </a:tr>
              <a:tr h="332572">
                <a:tc>
                  <a:txBody>
                    <a:bodyPr/>
                    <a:lstStyle/>
                    <a:p>
                      <a:pPr marL="0" lvl="0" indent="0" algn="l">
                        <a:lnSpc>
                          <a:spcPts val="2000"/>
                        </a:lnSpc>
                        <a:spcAft>
                          <a:spcPts val="0"/>
                        </a:spcAft>
                        <a:buSzPts val="1000"/>
                        <a:buFont typeface="+mj-lt"/>
                        <a:buNone/>
                      </a:pPr>
                      <a:r>
                        <a:rPr lang="es-ES" sz="1400" b="0" kern="100">
                          <a:solidFill>
                            <a:schemeClr val="tx1"/>
                          </a:solidFill>
                          <a:effectLst/>
                          <a:latin typeface="Arial" panose="020B0604020202020204" pitchFamily="34" charset="0"/>
                          <a:cs typeface="Arial" panose="020B0604020202020204" pitchFamily="34" charset="0"/>
                        </a:rPr>
                        <a:t>(4) Poca vibración</a:t>
                      </a:r>
                      <a:endParaRPr lang="ja-JP" sz="16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2000"/>
                        </a:lnSpc>
                        <a:spcAft>
                          <a:spcPts val="0"/>
                        </a:spcAft>
                      </a:pPr>
                      <a:r>
                        <a:rPr lang="es-ES" sz="1800" b="0" kern="100">
                          <a:solidFill>
                            <a:schemeClr val="tx1"/>
                          </a:solidFill>
                          <a:effectLst/>
                          <a:latin typeface="Arial" panose="020B0604020202020204" pitchFamily="34" charset="0"/>
                          <a:cs typeface="Arial" panose="020B0604020202020204" pitchFamily="34" charset="0"/>
                        </a:rPr>
                        <a:t> </a:t>
                      </a:r>
                      <a:endParaRPr lang="ja-JP" sz="20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75297"/>
                  </a:ext>
                </a:extLst>
              </a:tr>
              <a:tr h="332572">
                <a:tc>
                  <a:txBody>
                    <a:bodyPr/>
                    <a:lstStyle/>
                    <a:p>
                      <a:pPr marL="0" lvl="0" indent="0" algn="l">
                        <a:lnSpc>
                          <a:spcPts val="2000"/>
                        </a:lnSpc>
                        <a:spcAft>
                          <a:spcPts val="0"/>
                        </a:spcAft>
                        <a:buSzPts val="1000"/>
                        <a:buFont typeface="+mj-lt"/>
                        <a:buNone/>
                      </a:pPr>
                      <a:r>
                        <a:rPr lang="es-ES" sz="1400" b="0" kern="100">
                          <a:solidFill>
                            <a:schemeClr val="tx1"/>
                          </a:solidFill>
                          <a:effectLst/>
                          <a:latin typeface="Arial" panose="020B0604020202020204" pitchFamily="34" charset="0"/>
                          <a:cs typeface="Arial" panose="020B0604020202020204" pitchFamily="34" charset="0"/>
                        </a:rPr>
                        <a:t>(5) Funcionamiento uniforme</a:t>
                      </a:r>
                      <a:endParaRPr lang="ja-JP" sz="16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2000"/>
                        </a:lnSpc>
                        <a:spcAft>
                          <a:spcPts val="0"/>
                        </a:spcAft>
                      </a:pPr>
                      <a:r>
                        <a:rPr lang="es-ES" sz="1600" b="0" kern="100">
                          <a:solidFill>
                            <a:schemeClr val="tx1"/>
                          </a:solidFill>
                          <a:effectLst/>
                          <a:latin typeface="Arial" panose="020B0604020202020204" pitchFamily="34" charset="0"/>
                          <a:cs typeface="Arial" panose="020B0604020202020204" pitchFamily="34" charset="0"/>
                        </a:rPr>
                        <a:t> </a:t>
                      </a:r>
                      <a:endParaRPr lang="ja-JP" sz="18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2030379"/>
                  </a:ext>
                </a:extLst>
              </a:tr>
              <a:tr h="306052">
                <a:tc>
                  <a:txBody>
                    <a:bodyPr/>
                    <a:lstStyle/>
                    <a:p>
                      <a:pPr marL="0" lvl="0" indent="0" algn="l">
                        <a:lnSpc>
                          <a:spcPts val="2000"/>
                        </a:lnSpc>
                        <a:spcAft>
                          <a:spcPts val="0"/>
                        </a:spcAft>
                        <a:buSzPts val="1000"/>
                        <a:buFont typeface="+mj-lt"/>
                        <a:buNone/>
                      </a:pPr>
                      <a:r>
                        <a:rPr lang="es-ES" sz="1400" b="0" kern="100">
                          <a:solidFill>
                            <a:schemeClr val="tx1"/>
                          </a:solidFill>
                          <a:effectLst/>
                          <a:latin typeface="Arial" panose="020B0604020202020204" pitchFamily="34" charset="0"/>
                          <a:cs typeface="Arial" panose="020B0604020202020204" pitchFamily="34" charset="0"/>
                        </a:rPr>
                        <a:t>(6) Fácil de operar a distancia</a:t>
                      </a:r>
                      <a:endParaRPr lang="ja-JP" sz="16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2000"/>
                        </a:lnSpc>
                        <a:spcAft>
                          <a:spcPts val="0"/>
                        </a:spcAft>
                      </a:pPr>
                      <a:r>
                        <a:rPr lang="es-ES" sz="1600" b="0" kern="100" dirty="0">
                          <a:solidFill>
                            <a:schemeClr val="tx1"/>
                          </a:solidFill>
                          <a:effectLst/>
                          <a:latin typeface="Arial" panose="020B0604020202020204" pitchFamily="34" charset="0"/>
                          <a:cs typeface="Arial" panose="020B0604020202020204" pitchFamily="34" charset="0"/>
                        </a:rPr>
                        <a:t> </a:t>
                      </a:r>
                      <a:endParaRPr lang="ja-JP" sz="1800" b="0" kern="100" dirty="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787988"/>
                  </a:ext>
                </a:extLst>
              </a:tr>
            </a:tbl>
          </a:graphicData>
        </a:graphic>
      </p:graphicFrame>
    </p:spTree>
    <p:extLst>
      <p:ext uri="{BB962C8B-B14F-4D97-AF65-F5344CB8AC3E}">
        <p14:creationId xmlns:p14="http://schemas.microsoft.com/office/powerpoint/2010/main" val="4219776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314" y="494266"/>
            <a:ext cx="7886700" cy="385269"/>
          </a:xfrm>
          <a:ln>
            <a:solidFill>
              <a:schemeClr val="tx1"/>
            </a:solidFill>
          </a:ln>
        </p:spPr>
        <p:txBody>
          <a:bodyPr>
            <a:noAutofit/>
          </a:bodyPr>
          <a:lstStyle/>
          <a:p>
            <a:r>
              <a:rPr lang="es-ES" altLang="ja-JP" sz="2400" b="1">
                <a:latin typeface="Meiryo UI" panose="020B0604030504040204" pitchFamily="50" charset="-128"/>
                <a:ea typeface="Meiryo UI" panose="020B0604030504040204" pitchFamily="50" charset="-128"/>
              </a:rPr>
              <a:t>Principios de la presión hidráulica</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52</a:t>
            </a:fld>
            <a:endParaRPr lang="ja-JP" altLang="en-US">
              <a:solidFill>
                <a:prstClr val="black">
                  <a:tint val="75000"/>
                </a:prstClr>
              </a:solidFill>
            </a:endParaRPr>
          </a:p>
        </p:txBody>
      </p:sp>
      <p:sp>
        <p:nvSpPr>
          <p:cNvPr id="11" name="コンテンツ プレースホルダー 4"/>
          <p:cNvSpPr txBox="1">
            <a:spLocks/>
          </p:cNvSpPr>
          <p:nvPr/>
        </p:nvSpPr>
        <p:spPr>
          <a:xfrm>
            <a:off x="274320" y="1321368"/>
            <a:ext cx="8595360" cy="457651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El principio de un dispositivo hidráulico es: "La presión aplicada a una parte de un líquido estacionario en un recipiente sellado, se transmite a todas las partes del líquido a la misma presión". Se aplica el </a:t>
            </a:r>
            <a:r>
              <a:rPr lang="es-ES" altLang="ja-JP" sz="1400" b="1" u="sng" dirty="0">
                <a:solidFill>
                  <a:prstClr val="black"/>
                </a:solidFill>
                <a:latin typeface="Meiryo UI" panose="020B0604030504040204" pitchFamily="50" charset="-128"/>
                <a:ea typeface="Meiryo UI" panose="020B0604030504040204" pitchFamily="50" charset="-128"/>
              </a:rPr>
              <a:t>Principio de Pascal</a:t>
            </a:r>
            <a:r>
              <a:rPr lang="es-E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Por ejemplo, en el caso de los recipientes A y B conectados por</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 un tubo como se muestra en la Fig. 3-12, se genera una presión</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de 10 N/cm2 mediante una fuerza de 10 N aplicada a una superficie</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de 1 cm2 del recipiente A. La presión es generada por una fuerza de</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10 N/cm2. Dado que esta presión se transmite a través de todas las</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tuberías, la fuerza (F) transmitida a través de toda la superficie del</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recipiente B con una superficie de 10 cm2 es la siguiente.</a:t>
            </a:r>
          </a:p>
          <a:p>
            <a:pPr marL="0" indent="0">
              <a:lnSpc>
                <a:spcPct val="100000"/>
              </a:lnSpc>
              <a:spcBef>
                <a:spcPts val="0"/>
              </a:spcBef>
              <a:buNone/>
            </a:pPr>
            <a:endParaRPr lang="es-E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Fuerza = Presión × Superficie</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F = 10N/cm2 × 10cm2 = 100N</a:t>
            </a:r>
          </a:p>
          <a:p>
            <a:pPr marL="0" indent="0">
              <a:lnSpc>
                <a:spcPct val="100000"/>
              </a:lnSpc>
              <a:spcBef>
                <a:spcPts val="0"/>
              </a:spcBef>
              <a:buNone/>
            </a:pPr>
            <a:endParaRPr lang="es-E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Este es el principio de un dispositivo hidráulico que, utiliza una</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pequeña fuerza para mover un cuerpo pesado. </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Cuando el recipiente A empuja 50 cm hacia abajo, el líquido empujado es de 50 cm3, lo que significa que el recipiente B puede empujarse 5 cm hacia arriba.</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6457950" y="1999296"/>
            <a:ext cx="2462866" cy="2504124"/>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C18AAC1C-21F6-4570-A7EB-C870BB94EE11}"/>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pág.52/Libro de texto pág.46</a:t>
            </a:r>
            <a:endParaRPr lang="ja-JP" altLang="en-US" sz="1200">
              <a:solidFill>
                <a:prstClr val="black"/>
              </a:solidFill>
            </a:endParaRPr>
          </a:p>
        </p:txBody>
      </p:sp>
      <p:sp>
        <p:nvSpPr>
          <p:cNvPr id="10" name="テキスト ボックス 2">
            <a:extLst>
              <a:ext uri="{FF2B5EF4-FFF2-40B4-BE49-F238E27FC236}">
                <a16:creationId xmlns:a16="http://schemas.microsoft.com/office/drawing/2014/main" id="{7F9FF15D-7AFE-49B0-9FCB-2E8B6AEA30E7}"/>
              </a:ext>
            </a:extLst>
          </p:cNvPr>
          <p:cNvSpPr txBox="1">
            <a:spLocks noChangeArrowheads="1"/>
          </p:cNvSpPr>
          <p:nvPr/>
        </p:nvSpPr>
        <p:spPr bwMode="auto">
          <a:xfrm>
            <a:off x="6686550" y="4125726"/>
            <a:ext cx="2011680" cy="37769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b="1" kern="100">
                <a:effectLst/>
                <a:latin typeface="Arial"/>
                <a:cs typeface="Times New Roman"/>
              </a:rPr>
              <a:t>Fig. 3-12 Principio del </a:t>
            </a:r>
            <a:r>
              <a:rPr lang="es-ES" sz="800" b="1" kern="100" err="1">
                <a:effectLst/>
                <a:latin typeface="Arial"/>
                <a:cs typeface="Times New Roman"/>
              </a:rPr>
              <a:t>disp.hidráulico</a:t>
            </a:r>
            <a:endParaRPr lang="ja-JP" sz="1400" kern="100">
              <a:effectLst/>
              <a:latin typeface="ＭＳ ゴシック"/>
              <a:cs typeface="Times New Roman"/>
            </a:endParaRPr>
          </a:p>
        </p:txBody>
      </p:sp>
      <p:sp>
        <p:nvSpPr>
          <p:cNvPr id="13" name="テキスト ボックス 2">
            <a:extLst>
              <a:ext uri="{FF2B5EF4-FFF2-40B4-BE49-F238E27FC236}">
                <a16:creationId xmlns:a16="http://schemas.microsoft.com/office/drawing/2014/main" id="{EAA54459-DF78-4FCD-B416-9C4BFDC9A374}"/>
              </a:ext>
            </a:extLst>
          </p:cNvPr>
          <p:cNvSpPr txBox="1">
            <a:spLocks noChangeArrowheads="1"/>
          </p:cNvSpPr>
          <p:nvPr/>
        </p:nvSpPr>
        <p:spPr bwMode="auto">
          <a:xfrm>
            <a:off x="6935806" y="2737331"/>
            <a:ext cx="653714" cy="2457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altLang="ja-JP" sz="900" kern="100" err="1">
                <a:effectLst/>
                <a:latin typeface="Arial" panose="020B0604020202020204" pitchFamily="34" charset="0"/>
                <a:cs typeface="Arial" panose="020B0604020202020204" pitchFamily="34" charset="0"/>
              </a:rPr>
              <a:t>Recip</a:t>
            </a:r>
            <a:r>
              <a:rPr lang="es-ES" altLang="ja-JP" sz="900" kern="100">
                <a:effectLst/>
                <a:latin typeface="Arial" panose="020B0604020202020204" pitchFamily="34" charset="0"/>
                <a:cs typeface="Arial" panose="020B0604020202020204" pitchFamily="34" charset="0"/>
              </a:rPr>
              <a:t>. A</a:t>
            </a:r>
            <a:endParaRPr lang="ja-JP" sz="900" kern="100">
              <a:effectLst/>
              <a:latin typeface="Arial" panose="020B0604020202020204" pitchFamily="34" charset="0"/>
              <a:cs typeface="Arial" panose="020B0604020202020204" pitchFamily="34" charset="0"/>
            </a:endParaRPr>
          </a:p>
        </p:txBody>
      </p:sp>
      <p:sp>
        <p:nvSpPr>
          <p:cNvPr id="14" name="テキスト ボックス 2">
            <a:extLst>
              <a:ext uri="{FF2B5EF4-FFF2-40B4-BE49-F238E27FC236}">
                <a16:creationId xmlns:a16="http://schemas.microsoft.com/office/drawing/2014/main" id="{2CFA956A-D689-4115-A702-DFD96CED9191}"/>
              </a:ext>
            </a:extLst>
          </p:cNvPr>
          <p:cNvSpPr txBox="1">
            <a:spLocks noChangeArrowheads="1"/>
          </p:cNvSpPr>
          <p:nvPr/>
        </p:nvSpPr>
        <p:spPr bwMode="auto">
          <a:xfrm>
            <a:off x="8289962" y="2664800"/>
            <a:ext cx="653714" cy="37769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altLang="ja-JP" sz="900" kern="100" err="1">
                <a:effectLst/>
                <a:latin typeface="Arial" panose="020B0604020202020204" pitchFamily="34" charset="0"/>
                <a:cs typeface="Arial" panose="020B0604020202020204" pitchFamily="34" charset="0"/>
              </a:rPr>
              <a:t>Recip</a:t>
            </a:r>
            <a:r>
              <a:rPr lang="es-ES" altLang="ja-JP" sz="900" kern="100">
                <a:effectLst/>
                <a:latin typeface="Arial" panose="020B0604020202020204" pitchFamily="34" charset="0"/>
                <a:cs typeface="Arial" panose="020B0604020202020204" pitchFamily="34" charset="0"/>
              </a:rPr>
              <a:t>. B</a:t>
            </a:r>
            <a:endParaRPr lang="ja-JP" sz="900" kern="10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399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es-ES" altLang="ja-JP" sz="2000" b="1">
                <a:latin typeface="Meiryo UI" panose="020B0604030504040204" pitchFamily="50" charset="-128"/>
                <a:ea typeface="Meiryo UI" panose="020B0604030504040204" pitchFamily="50" charset="-128"/>
              </a:rPr>
              <a:t>Mecanismo de los dispositivos de presión hidráulica</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8170662" y="6356351"/>
            <a:ext cx="344688" cy="365125"/>
          </a:xfrm>
        </p:spPr>
        <p:txBody>
          <a:bodyPr/>
          <a:lstStyle/>
          <a:p>
            <a:fld id="{10712B29-8DFD-45C1-BE8F-2E7F44751CDC}" type="slidenum">
              <a:rPr lang="ja-JP" altLang="en-US" smtClean="0">
                <a:solidFill>
                  <a:prstClr val="black">
                    <a:tint val="75000"/>
                  </a:prstClr>
                </a:solidFill>
              </a:rPr>
              <a:pPr/>
              <a:t>53</a:t>
            </a:fld>
            <a:endParaRPr lang="ja-JP" altLang="en-US">
              <a:solidFill>
                <a:prstClr val="black">
                  <a:tint val="75000"/>
                </a:prstClr>
              </a:solidFill>
            </a:endParaRPr>
          </a:p>
        </p:txBody>
      </p:sp>
      <p:sp>
        <p:nvSpPr>
          <p:cNvPr id="11" name="コンテンツ プレースホルダー 4"/>
          <p:cNvSpPr txBox="1">
            <a:spLocks/>
          </p:cNvSpPr>
          <p:nvPr/>
        </p:nvSpPr>
        <p:spPr>
          <a:xfrm>
            <a:off x="388621" y="852738"/>
            <a:ext cx="8469630" cy="257626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Una dispositivo hidráulico es un dispositivo que acciona el dispositivo de trabajo de un VTE y </a:t>
            </a:r>
            <a:r>
              <a:rPr lang="es-ES" altLang="ja-JP" sz="1400" b="1" u="sng" dirty="0">
                <a:solidFill>
                  <a:prstClr val="black"/>
                </a:solidFill>
                <a:latin typeface="Meiryo UI" panose="020B0604030504040204" pitchFamily="50" charset="-128"/>
                <a:ea typeface="Meiryo UI" panose="020B0604030504040204" pitchFamily="50" charset="-128"/>
              </a:rPr>
              <a:t>convierte la energía mecánica del motor </a:t>
            </a:r>
            <a:r>
              <a:rPr lang="es-ES" altLang="ja-JP" sz="1400" dirty="0">
                <a:solidFill>
                  <a:prstClr val="black"/>
                </a:solidFill>
                <a:latin typeface="Meiryo UI" panose="020B0604030504040204" pitchFamily="50" charset="-128"/>
                <a:ea typeface="Meiryo UI" panose="020B0604030504040204" pitchFamily="50" charset="-128"/>
              </a:rPr>
              <a:t>en</a:t>
            </a:r>
            <a:r>
              <a:rPr lang="es-ES" altLang="ja-JP" sz="1400" b="1"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energía fluida</a:t>
            </a:r>
            <a:r>
              <a:rPr lang="es-ES" altLang="ja-JP" sz="1400" dirty="0">
                <a:solidFill>
                  <a:prstClr val="black"/>
                </a:solidFill>
                <a:latin typeface="Meiryo UI" panose="020B0604030504040204" pitchFamily="50" charset="-128"/>
                <a:ea typeface="Meiryo UI" panose="020B0604030504040204" pitchFamily="50" charset="-128"/>
              </a:rPr>
              <a:t>, que a su vez </a:t>
            </a:r>
            <a:r>
              <a:rPr lang="es-ES" altLang="ja-JP" sz="1400" b="1" u="sng" dirty="0">
                <a:solidFill>
                  <a:prstClr val="black"/>
                </a:solidFill>
                <a:latin typeface="Meiryo UI" panose="020B0604030504040204" pitchFamily="50" charset="-128"/>
                <a:ea typeface="Meiryo UI" panose="020B0604030504040204" pitchFamily="50" charset="-128"/>
              </a:rPr>
              <a:t>se convierte en energía mecánica</a:t>
            </a:r>
            <a:r>
              <a:rPr lang="es-ES" altLang="ja-JP" sz="1400" dirty="0">
                <a:solidFill>
                  <a:prstClr val="black"/>
                </a:solidFill>
                <a:latin typeface="Meiryo UI" panose="020B0604030504040204" pitchFamily="50" charset="-128"/>
                <a:ea typeface="Meiryo UI" panose="020B0604030504040204" pitchFamily="50" charset="-128"/>
              </a:rPr>
              <a:t>. Este es </a:t>
            </a:r>
            <a:r>
              <a:rPr lang="es-ES" altLang="ja-JP" sz="1400" b="1" u="sng" dirty="0">
                <a:solidFill>
                  <a:prstClr val="black"/>
                </a:solidFill>
                <a:latin typeface="Meiryo UI" panose="020B0604030504040204" pitchFamily="50" charset="-128"/>
                <a:ea typeface="Meiryo UI" panose="020B0604030504040204" pitchFamily="50" charset="-128"/>
              </a:rPr>
              <a:t>el dispositivo que efectúa la operación</a:t>
            </a:r>
            <a:r>
              <a:rPr lang="es-E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El </a:t>
            </a:r>
            <a:r>
              <a:rPr lang="es-ES" altLang="ja-JP" sz="1400" b="1" u="sng" dirty="0">
                <a:solidFill>
                  <a:prstClr val="black"/>
                </a:solidFill>
                <a:latin typeface="Meiryo UI" panose="020B0604030504040204" pitchFamily="50" charset="-128"/>
                <a:ea typeface="Meiryo UI" panose="020B0604030504040204" pitchFamily="50" charset="-128"/>
              </a:rPr>
              <a:t>fluido hidráulico se presuriza </a:t>
            </a:r>
            <a:r>
              <a:rPr lang="es-ES" altLang="ja-JP" sz="1400" dirty="0">
                <a:solidFill>
                  <a:prstClr val="black"/>
                </a:solidFill>
                <a:latin typeface="Meiryo UI" panose="020B0604030504040204" pitchFamily="50" charset="-128"/>
                <a:ea typeface="Meiryo UI" panose="020B0604030504040204" pitchFamily="50" charset="-128"/>
              </a:rPr>
              <a:t>accionando una bomba hidráulica con la potencia de un </a:t>
            </a:r>
            <a:r>
              <a:rPr lang="es-ES" altLang="ja-JP" sz="1400" dirty="0">
                <a:latin typeface="Meiryo UI" panose="020B0604030504040204" pitchFamily="50" charset="-128"/>
                <a:ea typeface="Meiryo UI" panose="020B0604030504040204" pitchFamily="50" charset="-128"/>
              </a:rPr>
              <a:t>motor o un motor eléctrico, y el fluido hidráulico presurizado se utiliza para accionar diversos tipos de </a:t>
            </a:r>
            <a:r>
              <a:rPr lang="es-ES" altLang="ja-JP" sz="1400" b="1" u="sng" dirty="0">
                <a:latin typeface="Meiryo UI" panose="020B0604030504040204" pitchFamily="50" charset="-128"/>
                <a:ea typeface="Meiryo UI" panose="020B0604030504040204" pitchFamily="50" charset="-128"/>
              </a:rPr>
              <a:t>dispositivos (actuadores), </a:t>
            </a:r>
            <a:r>
              <a:rPr lang="es-ES" altLang="ja-JP" sz="1400" dirty="0">
                <a:latin typeface="Meiryo UI" panose="020B0604030504040204" pitchFamily="50" charset="-128"/>
                <a:ea typeface="Meiryo UI" panose="020B0604030504040204" pitchFamily="50" charset="-128"/>
              </a:rPr>
              <a:t>como </a:t>
            </a:r>
            <a:r>
              <a:rPr lang="es-ES" altLang="ja-JP" sz="1400" b="1" u="sng" dirty="0">
                <a:latin typeface="Meiryo UI" panose="020B0604030504040204" pitchFamily="50" charset="-128"/>
                <a:ea typeface="Meiryo UI" panose="020B0604030504040204" pitchFamily="50" charset="-128"/>
              </a:rPr>
              <a:t>motores</a:t>
            </a:r>
            <a:r>
              <a:rPr lang="es-ES" altLang="ja-JP" sz="1400" dirty="0">
                <a:latin typeface="Meiryo UI" panose="020B0604030504040204" pitchFamily="50" charset="-128"/>
                <a:ea typeface="Meiryo UI" panose="020B0604030504040204" pitchFamily="50" charset="-128"/>
              </a:rPr>
              <a:t> y </a:t>
            </a:r>
            <a:r>
              <a:rPr lang="es-ES" altLang="ja-JP" sz="1400" b="1" u="sng" dirty="0">
                <a:latin typeface="Meiryo UI" panose="020B0604030504040204" pitchFamily="50" charset="-128"/>
                <a:ea typeface="Meiryo UI" panose="020B0604030504040204" pitchFamily="50" charset="-128"/>
              </a:rPr>
              <a:t>cilindros hidráulicos</a:t>
            </a:r>
            <a:r>
              <a:rPr lang="es-ES" altLang="ja-JP" sz="1400" dirty="0">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Tras su uso en un dispositivo de accionamiento hidráulico, el fluido hidráulico a baja presión se devuelve al depósito de fluido hidráulico a través de un circuito de baja presión y, luego, se vuelve a presurizar mediante una bomba hidráulica. A continuación, el aceite se presuriza </a:t>
            </a:r>
            <a:r>
              <a:rPr lang="es-ES" altLang="ja-JP" sz="1400" dirty="0">
                <a:solidFill>
                  <a:prstClr val="black"/>
                </a:solidFill>
                <a:latin typeface="Meiryo UI" panose="020B0604030504040204" pitchFamily="50" charset="-128"/>
                <a:ea typeface="Meiryo UI" panose="020B0604030504040204" pitchFamily="50" charset="-128"/>
              </a:rPr>
              <a:t>mediante una bomba y se suministra al dispositivo de accionamiento hidráulico. De esta manera vuelve a circular para su uso. (Véase la figura 3-13).</a:t>
            </a:r>
          </a:p>
          <a:p>
            <a:pPr marL="0" indent="0">
              <a:lnSpc>
                <a:spcPct val="100000"/>
              </a:lnSpc>
              <a:spcBef>
                <a:spcPts val="0"/>
              </a:spcBef>
              <a:buNone/>
            </a:pPr>
            <a:endParaRPr lang="es-E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2341566" y="3429000"/>
            <a:ext cx="4812030" cy="2576262"/>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8DAD1969-9762-4F4E-BCC1-29F7D5EAD3C3}"/>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pág.53/Libro de texto pág.46-47</a:t>
            </a:r>
            <a:endParaRPr lang="ja-JP" altLang="en-US" sz="1200">
              <a:solidFill>
                <a:prstClr val="black"/>
              </a:solidFill>
            </a:endParaRPr>
          </a:p>
        </p:txBody>
      </p:sp>
      <p:sp>
        <p:nvSpPr>
          <p:cNvPr id="9" name="テキスト ボックス 769">
            <a:extLst>
              <a:ext uri="{FF2B5EF4-FFF2-40B4-BE49-F238E27FC236}">
                <a16:creationId xmlns:a16="http://schemas.microsoft.com/office/drawing/2014/main" id="{D4DB4DA7-DEC5-4DA0-AA3F-5527880D3FD6}"/>
              </a:ext>
            </a:extLst>
          </p:cNvPr>
          <p:cNvSpPr txBox="1"/>
          <p:nvPr/>
        </p:nvSpPr>
        <p:spPr>
          <a:xfrm>
            <a:off x="3312477" y="3447955"/>
            <a:ext cx="676593" cy="24077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kern="100" err="1">
                <a:effectLst/>
                <a:latin typeface="Arial"/>
                <a:cs typeface="Times New Roman"/>
              </a:rPr>
              <a:t>Alt.pres.hidr</a:t>
            </a:r>
            <a:r>
              <a:rPr lang="es-ES" sz="700" kern="100">
                <a:effectLst/>
                <a:latin typeface="Arial"/>
                <a:cs typeface="Times New Roman"/>
              </a:rPr>
              <a:t>.</a:t>
            </a:r>
            <a:endParaRPr lang="ja-JP" sz="1200" kern="100">
              <a:effectLst/>
              <a:latin typeface="ＭＳ ゴシック"/>
              <a:cs typeface="Times New Roman"/>
            </a:endParaRPr>
          </a:p>
        </p:txBody>
      </p:sp>
      <p:sp>
        <p:nvSpPr>
          <p:cNvPr id="10" name="テキスト ボックス 784">
            <a:extLst>
              <a:ext uri="{FF2B5EF4-FFF2-40B4-BE49-F238E27FC236}">
                <a16:creationId xmlns:a16="http://schemas.microsoft.com/office/drawing/2014/main" id="{C35E0937-BE1E-4CCF-8CE0-29264032A112}"/>
              </a:ext>
            </a:extLst>
          </p:cNvPr>
          <p:cNvSpPr txBox="1"/>
          <p:nvPr/>
        </p:nvSpPr>
        <p:spPr>
          <a:xfrm>
            <a:off x="4266882" y="3545678"/>
            <a:ext cx="622464" cy="43215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700" kern="100">
                <a:effectLst/>
                <a:latin typeface="Arial"/>
                <a:cs typeface="Times New Roman"/>
              </a:rPr>
              <a:t>Disp.reg.</a:t>
            </a:r>
            <a:endParaRPr lang="ja-JP" sz="1200" kern="100">
              <a:effectLst/>
              <a:latin typeface="ＭＳ ゴシック"/>
              <a:cs typeface="Times New Roman"/>
            </a:endParaRPr>
          </a:p>
          <a:p>
            <a:pPr algn="ctr">
              <a:spcAft>
                <a:spcPts val="0"/>
              </a:spcAft>
            </a:pPr>
            <a:r>
              <a:rPr lang="es-ES" sz="700" kern="100" err="1">
                <a:effectLst/>
                <a:latin typeface="Arial"/>
                <a:cs typeface="Times New Roman"/>
              </a:rPr>
              <a:t>pres.hidr</a:t>
            </a:r>
            <a:r>
              <a:rPr lang="es-ES" sz="700" kern="100">
                <a:effectLst/>
                <a:latin typeface="Arial"/>
                <a:cs typeface="Times New Roman"/>
              </a:rPr>
              <a:t>.</a:t>
            </a:r>
            <a:endParaRPr lang="ja-JP" sz="1200" kern="100">
              <a:effectLst/>
              <a:latin typeface="ＭＳ ゴシック"/>
              <a:cs typeface="Times New Roman"/>
            </a:endParaRPr>
          </a:p>
        </p:txBody>
      </p:sp>
      <p:sp>
        <p:nvSpPr>
          <p:cNvPr id="12" name="テキスト ボックス 776">
            <a:extLst>
              <a:ext uri="{FF2B5EF4-FFF2-40B4-BE49-F238E27FC236}">
                <a16:creationId xmlns:a16="http://schemas.microsoft.com/office/drawing/2014/main" id="{01D39F21-2297-476F-B035-C6ED83AC2364}"/>
              </a:ext>
            </a:extLst>
          </p:cNvPr>
          <p:cNvSpPr txBox="1"/>
          <p:nvPr/>
        </p:nvSpPr>
        <p:spPr>
          <a:xfrm>
            <a:off x="4981257" y="3498898"/>
            <a:ext cx="1151257" cy="1573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kern="100">
                <a:effectLst/>
                <a:latin typeface="Arial"/>
                <a:cs typeface="Times New Roman"/>
              </a:rPr>
              <a:t>Pres.hidr.controlada</a:t>
            </a:r>
            <a:endParaRPr lang="ja-JP" sz="1200" kern="100">
              <a:effectLst/>
              <a:latin typeface="ＭＳ ゴシック"/>
              <a:cs typeface="Times New Roman"/>
            </a:endParaRPr>
          </a:p>
        </p:txBody>
      </p:sp>
      <p:sp>
        <p:nvSpPr>
          <p:cNvPr id="13" name="テキスト ボックス 770">
            <a:extLst>
              <a:ext uri="{FF2B5EF4-FFF2-40B4-BE49-F238E27FC236}">
                <a16:creationId xmlns:a16="http://schemas.microsoft.com/office/drawing/2014/main" id="{FF7494FE-76D3-450A-8AC7-E1FF1D090A62}"/>
              </a:ext>
            </a:extLst>
          </p:cNvPr>
          <p:cNvSpPr txBox="1"/>
          <p:nvPr/>
        </p:nvSpPr>
        <p:spPr>
          <a:xfrm>
            <a:off x="2335530" y="4208779"/>
            <a:ext cx="422910" cy="36230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kern="100">
                <a:effectLst/>
                <a:latin typeface="Arial"/>
                <a:cs typeface="Times New Roman"/>
              </a:rPr>
              <a:t>Motor</a:t>
            </a:r>
            <a:endParaRPr lang="ja-JP" sz="1200" kern="100">
              <a:effectLst/>
              <a:latin typeface="ＭＳ ゴシック"/>
              <a:cs typeface="Times New Roman"/>
            </a:endParaRPr>
          </a:p>
        </p:txBody>
      </p:sp>
      <p:sp>
        <p:nvSpPr>
          <p:cNvPr id="14" name="テキスト ボックス 778">
            <a:extLst>
              <a:ext uri="{FF2B5EF4-FFF2-40B4-BE49-F238E27FC236}">
                <a16:creationId xmlns:a16="http://schemas.microsoft.com/office/drawing/2014/main" id="{A4C9143E-3426-48EB-A55C-2CD0E776EC4C}"/>
              </a:ext>
            </a:extLst>
          </p:cNvPr>
          <p:cNvSpPr txBox="1"/>
          <p:nvPr/>
        </p:nvSpPr>
        <p:spPr>
          <a:xfrm>
            <a:off x="3025141" y="4162728"/>
            <a:ext cx="861060" cy="41597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kern="100" err="1">
                <a:effectLst/>
                <a:latin typeface="Arial"/>
                <a:cs typeface="Times New Roman"/>
              </a:rPr>
              <a:t>Disp.gen.pres.hidr</a:t>
            </a:r>
            <a:r>
              <a:rPr lang="es-ES" sz="700" kern="100">
                <a:effectLst/>
                <a:latin typeface="Arial"/>
                <a:cs typeface="Times New Roman"/>
              </a:rPr>
              <a:t>.(</a:t>
            </a:r>
            <a:r>
              <a:rPr lang="es-ES" sz="700" kern="100" err="1">
                <a:effectLst/>
                <a:latin typeface="Arial"/>
                <a:cs typeface="Times New Roman"/>
              </a:rPr>
              <a:t>Ener.alt</a:t>
            </a:r>
            <a:r>
              <a:rPr lang="es-ES" sz="700" kern="100" err="1">
                <a:effectLst/>
                <a:latin typeface="Arial"/>
                <a:ea typeface="Arial Unicode MS"/>
                <a:cs typeface="Times New Roman"/>
              </a:rPr>
              <a:t>→</a:t>
            </a:r>
            <a:r>
              <a:rPr lang="es-ES" sz="700" kern="100" err="1">
                <a:effectLst/>
                <a:latin typeface="Arial"/>
                <a:cs typeface="Times New Roman"/>
              </a:rPr>
              <a:t>Ener.hidr</a:t>
            </a:r>
            <a:r>
              <a:rPr lang="es-ES" sz="700" kern="100">
                <a:effectLst/>
                <a:latin typeface="Arial"/>
                <a:cs typeface="Times New Roman"/>
              </a:rPr>
              <a:t>.)</a:t>
            </a:r>
            <a:endParaRPr lang="ja-JP" sz="1400" kern="100">
              <a:effectLst/>
              <a:latin typeface="ＭＳ ゴシック"/>
              <a:cs typeface="Times New Roman"/>
            </a:endParaRPr>
          </a:p>
        </p:txBody>
      </p:sp>
      <p:sp>
        <p:nvSpPr>
          <p:cNvPr id="15" name="テキスト ボックス 779">
            <a:extLst>
              <a:ext uri="{FF2B5EF4-FFF2-40B4-BE49-F238E27FC236}">
                <a16:creationId xmlns:a16="http://schemas.microsoft.com/office/drawing/2014/main" id="{ED9CA80E-48E0-4F30-9AD4-B7CCD4613028}"/>
              </a:ext>
            </a:extLst>
          </p:cNvPr>
          <p:cNvSpPr txBox="1"/>
          <p:nvPr/>
        </p:nvSpPr>
        <p:spPr>
          <a:xfrm>
            <a:off x="5481479" y="4181499"/>
            <a:ext cx="706438" cy="41597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b="1" kern="100">
                <a:effectLst/>
                <a:latin typeface="Arial"/>
                <a:cs typeface="Times New Roman"/>
              </a:rPr>
              <a:t>Disp.activ.ener.hidráulica</a:t>
            </a:r>
            <a:endParaRPr lang="ja-JP" sz="1200" kern="100">
              <a:effectLst/>
              <a:latin typeface="ＭＳ ゴシック"/>
              <a:cs typeface="Times New Roman"/>
            </a:endParaRPr>
          </a:p>
        </p:txBody>
      </p:sp>
      <p:sp>
        <p:nvSpPr>
          <p:cNvPr id="16" name="テキスト ボックス 777">
            <a:extLst>
              <a:ext uri="{FF2B5EF4-FFF2-40B4-BE49-F238E27FC236}">
                <a16:creationId xmlns:a16="http://schemas.microsoft.com/office/drawing/2014/main" id="{686E15A7-8E5B-421A-8B2B-F5E8C9C23A05}"/>
              </a:ext>
            </a:extLst>
          </p:cNvPr>
          <p:cNvSpPr txBox="1"/>
          <p:nvPr/>
        </p:nvSpPr>
        <p:spPr>
          <a:xfrm>
            <a:off x="6445568" y="4057650"/>
            <a:ext cx="477202" cy="53029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kern="100">
                <a:effectLst/>
                <a:latin typeface="Arial"/>
                <a:cs typeface="Times New Roman"/>
              </a:rPr>
              <a:t>(</a:t>
            </a:r>
            <a:r>
              <a:rPr lang="es-ES" sz="700" kern="100" err="1">
                <a:effectLst/>
                <a:latin typeface="Arial"/>
                <a:cs typeface="Times New Roman"/>
              </a:rPr>
              <a:t>Vol</a:t>
            </a:r>
            <a:r>
              <a:rPr lang="es-ES" sz="700" kern="100">
                <a:effectLst/>
                <a:latin typeface="Arial"/>
                <a:cs typeface="Times New Roman"/>
              </a:rPr>
              <a:t>.,</a:t>
            </a:r>
            <a:r>
              <a:rPr lang="es-ES" sz="700" kern="100" err="1">
                <a:effectLst/>
                <a:latin typeface="Arial"/>
                <a:cs typeface="Times New Roman"/>
              </a:rPr>
              <a:t>veloc</a:t>
            </a:r>
            <a:r>
              <a:rPr lang="es-ES" sz="700" kern="100">
                <a:effectLst/>
                <a:latin typeface="Arial"/>
                <a:cs typeface="Times New Roman"/>
              </a:rPr>
              <a:t>.,</a:t>
            </a:r>
            <a:r>
              <a:rPr lang="es-ES" sz="700" kern="100" err="1">
                <a:effectLst/>
                <a:latin typeface="Arial"/>
                <a:cs typeface="Times New Roman"/>
              </a:rPr>
              <a:t>direc</a:t>
            </a:r>
            <a:r>
              <a:rPr lang="es-ES" sz="700" kern="100">
                <a:effectLst/>
                <a:latin typeface="Arial"/>
                <a:cs typeface="Times New Roman"/>
              </a:rPr>
              <a:t>.)de trabajo</a:t>
            </a:r>
            <a:endParaRPr lang="ja-JP" sz="1200" kern="100">
              <a:effectLst/>
              <a:latin typeface="ＭＳ ゴシック"/>
              <a:cs typeface="Times New Roman"/>
            </a:endParaRPr>
          </a:p>
          <a:p>
            <a:pPr algn="just">
              <a:spcAft>
                <a:spcPts val="0"/>
              </a:spcAft>
            </a:pPr>
            <a:r>
              <a:rPr lang="es-ES" sz="1200" kern="100">
                <a:effectLst/>
                <a:latin typeface="ＭＳ ゴシック"/>
                <a:cs typeface="Times New Roman"/>
              </a:rPr>
              <a:t> </a:t>
            </a:r>
            <a:endParaRPr lang="ja-JP" sz="1200" kern="100">
              <a:effectLst/>
              <a:latin typeface="ＭＳ ゴシック"/>
              <a:cs typeface="Times New Roman"/>
            </a:endParaRPr>
          </a:p>
        </p:txBody>
      </p:sp>
      <p:sp>
        <p:nvSpPr>
          <p:cNvPr id="17" name="テキスト ボックス 775">
            <a:extLst>
              <a:ext uri="{FF2B5EF4-FFF2-40B4-BE49-F238E27FC236}">
                <a16:creationId xmlns:a16="http://schemas.microsoft.com/office/drawing/2014/main" id="{51359E54-D4AA-4FEE-AFD5-5794DDA287BA}"/>
              </a:ext>
            </a:extLst>
          </p:cNvPr>
          <p:cNvSpPr txBox="1"/>
          <p:nvPr/>
        </p:nvSpPr>
        <p:spPr>
          <a:xfrm>
            <a:off x="6155375" y="4687645"/>
            <a:ext cx="736915" cy="3301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kern="100">
                <a:effectLst/>
                <a:latin typeface="Arial"/>
                <a:cs typeface="Times New Roman"/>
              </a:rPr>
              <a:t>Cilindro </a:t>
            </a:r>
            <a:r>
              <a:rPr lang="es-ES" sz="700" kern="100" err="1">
                <a:effectLst/>
                <a:latin typeface="Arial"/>
                <a:cs typeface="Times New Roman"/>
              </a:rPr>
              <a:t>hidr</a:t>
            </a:r>
            <a:r>
              <a:rPr lang="es-ES" sz="700" kern="100">
                <a:effectLst/>
                <a:latin typeface="Arial"/>
                <a:cs typeface="Times New Roman"/>
              </a:rPr>
              <a:t>.</a:t>
            </a:r>
          </a:p>
          <a:p>
            <a:pPr algn="just">
              <a:spcAft>
                <a:spcPts val="0"/>
              </a:spcAft>
            </a:pPr>
            <a:r>
              <a:rPr lang="es-ES" sz="700" kern="100">
                <a:effectLst/>
                <a:latin typeface="Arial"/>
                <a:cs typeface="Times New Roman"/>
              </a:rPr>
              <a:t>Motor </a:t>
            </a:r>
            <a:r>
              <a:rPr lang="es-ES" sz="700" kern="100" err="1">
                <a:effectLst/>
                <a:latin typeface="Arial"/>
                <a:cs typeface="Times New Roman"/>
              </a:rPr>
              <a:t>hidr</a:t>
            </a:r>
            <a:r>
              <a:rPr lang="es-ES" sz="700" kern="100">
                <a:effectLst/>
                <a:latin typeface="Arial"/>
                <a:cs typeface="Times New Roman"/>
              </a:rPr>
              <a:t>.</a:t>
            </a:r>
            <a:endParaRPr lang="ja-JP" sz="1200" kern="100">
              <a:effectLst/>
              <a:latin typeface="ＭＳ ゴシック"/>
              <a:cs typeface="Times New Roman"/>
            </a:endParaRPr>
          </a:p>
        </p:txBody>
      </p:sp>
      <p:sp>
        <p:nvSpPr>
          <p:cNvPr id="18" name="テキスト ボックス 774">
            <a:extLst>
              <a:ext uri="{FF2B5EF4-FFF2-40B4-BE49-F238E27FC236}">
                <a16:creationId xmlns:a16="http://schemas.microsoft.com/office/drawing/2014/main" id="{94C20C94-EFC8-4644-9D29-597D620CE352}"/>
              </a:ext>
            </a:extLst>
          </p:cNvPr>
          <p:cNvSpPr txBox="1"/>
          <p:nvPr/>
        </p:nvSpPr>
        <p:spPr>
          <a:xfrm>
            <a:off x="4796472" y="4041492"/>
            <a:ext cx="498475" cy="53029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800" kern="100">
                <a:effectLst/>
                <a:latin typeface="Arial"/>
                <a:cs typeface="Times New Roman"/>
              </a:rPr>
              <a:t>Vál.</a:t>
            </a:r>
            <a:r>
              <a:rPr lang="es-ES" sz="800" kern="100" err="1">
                <a:effectLst/>
                <a:latin typeface="Arial"/>
                <a:cs typeface="Times New Roman"/>
              </a:rPr>
              <a:t>lib</a:t>
            </a:r>
            <a:r>
              <a:rPr lang="es-ES" sz="800" kern="100">
                <a:effectLst/>
                <a:latin typeface="Arial"/>
                <a:cs typeface="Times New Roman"/>
              </a:rPr>
              <a:t>.,</a:t>
            </a:r>
            <a:r>
              <a:rPr lang="es-ES" sz="800" kern="100" err="1">
                <a:effectLst/>
                <a:latin typeface="Arial"/>
                <a:cs typeface="Times New Roman"/>
              </a:rPr>
              <a:t>reduc</a:t>
            </a:r>
            <a:r>
              <a:rPr lang="es-ES" sz="800" kern="100">
                <a:effectLst/>
                <a:latin typeface="Arial"/>
                <a:cs typeface="Times New Roman"/>
              </a:rPr>
              <a:t>.,</a:t>
            </a:r>
            <a:r>
              <a:rPr lang="es-ES" sz="800" kern="100" err="1">
                <a:effectLst/>
                <a:latin typeface="Arial"/>
                <a:cs typeface="Times New Roman"/>
              </a:rPr>
              <a:t>direc</a:t>
            </a:r>
            <a:r>
              <a:rPr lang="es-ES" sz="800" kern="100">
                <a:effectLst/>
                <a:latin typeface="Arial"/>
                <a:cs typeface="Times New Roman"/>
              </a:rPr>
              <a:t>.</a:t>
            </a:r>
            <a:endParaRPr lang="ja-JP" sz="1400" kern="100">
              <a:effectLst/>
              <a:latin typeface="ＭＳ ゴシック"/>
              <a:cs typeface="Times New Roman"/>
            </a:endParaRPr>
          </a:p>
        </p:txBody>
      </p:sp>
      <p:sp>
        <p:nvSpPr>
          <p:cNvPr id="19" name="テキスト ボックス 334">
            <a:extLst>
              <a:ext uri="{FF2B5EF4-FFF2-40B4-BE49-F238E27FC236}">
                <a16:creationId xmlns:a16="http://schemas.microsoft.com/office/drawing/2014/main" id="{60F14547-94BC-4A34-AB02-6DDEC9F4EAEB}"/>
              </a:ext>
            </a:extLst>
          </p:cNvPr>
          <p:cNvSpPr txBox="1"/>
          <p:nvPr/>
        </p:nvSpPr>
        <p:spPr>
          <a:xfrm>
            <a:off x="4237041" y="4861805"/>
            <a:ext cx="650240" cy="2768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600" kern="100">
                <a:effectLst/>
                <a:latin typeface="Arial"/>
                <a:cs typeface="Times New Roman"/>
              </a:rPr>
              <a:t>Tank.fl.hidr</a:t>
            </a:r>
            <a:endParaRPr lang="ja-JP" sz="1200" kern="100">
              <a:effectLst/>
              <a:latin typeface="ＭＳ ゴシック"/>
              <a:cs typeface="Times New Roman"/>
            </a:endParaRPr>
          </a:p>
        </p:txBody>
      </p:sp>
      <p:sp>
        <p:nvSpPr>
          <p:cNvPr id="20" name="テキスト ボックス 772">
            <a:extLst>
              <a:ext uri="{FF2B5EF4-FFF2-40B4-BE49-F238E27FC236}">
                <a16:creationId xmlns:a16="http://schemas.microsoft.com/office/drawing/2014/main" id="{DDF2E280-E8B1-4CE8-B14F-28F2783F5805}"/>
              </a:ext>
            </a:extLst>
          </p:cNvPr>
          <p:cNvSpPr txBox="1"/>
          <p:nvPr/>
        </p:nvSpPr>
        <p:spPr>
          <a:xfrm>
            <a:off x="4747581" y="5265974"/>
            <a:ext cx="1554159" cy="330125"/>
          </a:xfrm>
          <a:prstGeom prst="rect">
            <a:avLst/>
          </a:prstGeom>
          <a:solidFill>
            <a:schemeClr val="lt1"/>
          </a:solidFill>
          <a:ln w="31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000"/>
              </a:lnSpc>
            </a:pPr>
            <a:endParaRPr lang="pt-BR" sz="800">
              <a:effectLst/>
              <a:latin typeface="Arial"/>
            </a:endParaRPr>
          </a:p>
          <a:p>
            <a:pPr>
              <a:lnSpc>
                <a:spcPct val="10000"/>
              </a:lnSpc>
            </a:pPr>
            <a:endParaRPr lang="pt-BR" sz="800">
              <a:latin typeface="Arial"/>
            </a:endParaRPr>
          </a:p>
          <a:p>
            <a:pPr>
              <a:lnSpc>
                <a:spcPct val="10000"/>
              </a:lnSpc>
            </a:pPr>
            <a:endParaRPr lang="pt-BR" sz="800">
              <a:latin typeface="Arial"/>
            </a:endParaRPr>
          </a:p>
          <a:p>
            <a:pPr>
              <a:lnSpc>
                <a:spcPct val="10000"/>
              </a:lnSpc>
            </a:pPr>
            <a:endParaRPr lang="pt-BR" sz="800">
              <a:latin typeface="Arial"/>
            </a:endParaRPr>
          </a:p>
          <a:p>
            <a:pPr>
              <a:lnSpc>
                <a:spcPct val="10000"/>
              </a:lnSpc>
            </a:pPr>
            <a:endParaRPr lang="pt-BR" sz="800">
              <a:latin typeface="Arial"/>
            </a:endParaRPr>
          </a:p>
          <a:p>
            <a:pPr>
              <a:lnSpc>
                <a:spcPct val="10000"/>
              </a:lnSpc>
            </a:pPr>
            <a:endParaRPr lang="pt-BR" sz="800">
              <a:latin typeface="Arial"/>
            </a:endParaRPr>
          </a:p>
          <a:p>
            <a:pPr>
              <a:lnSpc>
                <a:spcPct val="10000"/>
              </a:lnSpc>
            </a:pPr>
            <a:endParaRPr lang="pt-BR" sz="800">
              <a:latin typeface="Arial"/>
            </a:endParaRPr>
          </a:p>
          <a:p>
            <a:pPr>
              <a:lnSpc>
                <a:spcPct val="10000"/>
              </a:lnSpc>
            </a:pPr>
            <a:r>
              <a:rPr lang="pt-BR" sz="800">
                <a:latin typeface="Arial"/>
              </a:rPr>
              <a:t>Fluído hidr./Radiador</a:t>
            </a:r>
          </a:p>
          <a:p>
            <a:pPr>
              <a:lnSpc>
                <a:spcPct val="10000"/>
              </a:lnSpc>
            </a:pPr>
            <a:endParaRPr lang="pt-BR" sz="800">
              <a:effectLst/>
              <a:latin typeface="Arial"/>
            </a:endParaRPr>
          </a:p>
          <a:p>
            <a:pPr>
              <a:lnSpc>
                <a:spcPct val="10000"/>
              </a:lnSpc>
            </a:pPr>
            <a:endParaRPr lang="pt-BR" sz="800">
              <a:latin typeface="Arial"/>
            </a:endParaRPr>
          </a:p>
          <a:p>
            <a:pPr>
              <a:lnSpc>
                <a:spcPct val="10000"/>
              </a:lnSpc>
            </a:pPr>
            <a:endParaRPr lang="pt-BR" sz="800">
              <a:effectLst/>
              <a:latin typeface="Arial"/>
            </a:endParaRPr>
          </a:p>
          <a:p>
            <a:pPr>
              <a:lnSpc>
                <a:spcPct val="10000"/>
              </a:lnSpc>
            </a:pPr>
            <a:endParaRPr lang="pt-BR" sz="800">
              <a:latin typeface="Arial"/>
            </a:endParaRPr>
          </a:p>
          <a:p>
            <a:pPr>
              <a:lnSpc>
                <a:spcPct val="10000"/>
              </a:lnSpc>
            </a:pPr>
            <a:endParaRPr lang="pt-BR" sz="800">
              <a:effectLst/>
              <a:latin typeface="Arial"/>
            </a:endParaRPr>
          </a:p>
          <a:p>
            <a:pPr>
              <a:lnSpc>
                <a:spcPct val="10000"/>
              </a:lnSpc>
            </a:pPr>
            <a:endParaRPr lang="pt-BR" sz="800">
              <a:latin typeface="Arial"/>
            </a:endParaRPr>
          </a:p>
          <a:p>
            <a:pPr>
              <a:lnSpc>
                <a:spcPct val="10000"/>
              </a:lnSpc>
            </a:pPr>
            <a:endParaRPr lang="pt-BR" sz="800">
              <a:effectLst/>
              <a:latin typeface="Arial"/>
            </a:endParaRPr>
          </a:p>
          <a:p>
            <a:pPr>
              <a:lnSpc>
                <a:spcPct val="10000"/>
              </a:lnSpc>
            </a:pPr>
            <a:endParaRPr lang="pt-BR" sz="800">
              <a:latin typeface="Arial"/>
            </a:endParaRPr>
          </a:p>
          <a:p>
            <a:pPr>
              <a:lnSpc>
                <a:spcPct val="10000"/>
              </a:lnSpc>
            </a:pPr>
            <a:endParaRPr lang="pt-BR" sz="800">
              <a:effectLst/>
              <a:latin typeface="Arial"/>
            </a:endParaRPr>
          </a:p>
          <a:p>
            <a:pPr>
              <a:lnSpc>
                <a:spcPct val="10000"/>
              </a:lnSpc>
            </a:pPr>
            <a:r>
              <a:rPr lang="pt-BR" sz="800">
                <a:latin typeface="Arial"/>
              </a:rPr>
              <a:t>T</a:t>
            </a:r>
            <a:r>
              <a:rPr lang="pt-BR" sz="800">
                <a:effectLst/>
                <a:latin typeface="Arial"/>
              </a:rPr>
              <a:t>ubos,</a:t>
            </a:r>
            <a:r>
              <a:rPr lang="pt-BR" sz="800" err="1">
                <a:effectLst/>
                <a:latin typeface="Arial"/>
              </a:rPr>
              <a:t>mang</a:t>
            </a:r>
            <a:r>
              <a:rPr lang="pt-BR" sz="800">
                <a:effectLst/>
                <a:latin typeface="Arial"/>
              </a:rPr>
              <a:t>.,</a:t>
            </a:r>
            <a:r>
              <a:rPr lang="pt-BR" sz="800" err="1">
                <a:effectLst/>
                <a:latin typeface="Arial"/>
              </a:rPr>
              <a:t>conec.manóm</a:t>
            </a:r>
            <a:r>
              <a:rPr lang="pt-BR" sz="600">
                <a:effectLst/>
                <a:latin typeface="Arial"/>
              </a:rPr>
              <a:t>.</a:t>
            </a:r>
            <a:endParaRPr lang="ja-JP">
              <a:effectLst/>
            </a:endParaRPr>
          </a:p>
        </p:txBody>
      </p:sp>
      <p:sp>
        <p:nvSpPr>
          <p:cNvPr id="21" name="テキスト ボックス 2">
            <a:extLst>
              <a:ext uri="{FF2B5EF4-FFF2-40B4-BE49-F238E27FC236}">
                <a16:creationId xmlns:a16="http://schemas.microsoft.com/office/drawing/2014/main" id="{CCAE0229-83C9-4E80-BE3A-104CA93B6163}"/>
              </a:ext>
            </a:extLst>
          </p:cNvPr>
          <p:cNvSpPr txBox="1">
            <a:spLocks noChangeArrowheads="1"/>
          </p:cNvSpPr>
          <p:nvPr/>
        </p:nvSpPr>
        <p:spPr bwMode="auto">
          <a:xfrm>
            <a:off x="3612833" y="5706190"/>
            <a:ext cx="2021205" cy="276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700" b="1" kern="100">
                <a:effectLst/>
                <a:latin typeface="Arial"/>
                <a:cs typeface="Times New Roman"/>
              </a:rPr>
              <a:t>Fig. 3-13 Sistema del disp.hidráulico</a:t>
            </a:r>
            <a:endParaRPr lang="ja-JP" sz="1200" kern="100">
              <a:effectLst/>
              <a:latin typeface="ＭＳ ゴシック"/>
              <a:cs typeface="Times New Roman"/>
            </a:endParaRPr>
          </a:p>
        </p:txBody>
      </p:sp>
      <p:sp>
        <p:nvSpPr>
          <p:cNvPr id="22" name="テキスト ボックス 771">
            <a:extLst>
              <a:ext uri="{FF2B5EF4-FFF2-40B4-BE49-F238E27FC236}">
                <a16:creationId xmlns:a16="http://schemas.microsoft.com/office/drawing/2014/main" id="{6EE4B3D8-9341-4532-9237-938F0267BFB0}"/>
              </a:ext>
            </a:extLst>
          </p:cNvPr>
          <p:cNvSpPr txBox="1"/>
          <p:nvPr/>
        </p:nvSpPr>
        <p:spPr>
          <a:xfrm>
            <a:off x="3391061" y="5094515"/>
            <a:ext cx="775335" cy="24077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kern="100">
                <a:effectLst/>
                <a:latin typeface="Arial"/>
                <a:cs typeface="Times New Roman"/>
              </a:rPr>
              <a:t>Baj.pres.hidr.</a:t>
            </a:r>
            <a:endParaRPr lang="ja-JP" sz="1200" kern="100">
              <a:effectLst/>
              <a:latin typeface="ＭＳ ゴシック"/>
              <a:cs typeface="Times New Roman"/>
            </a:endParaRPr>
          </a:p>
        </p:txBody>
      </p:sp>
      <p:sp>
        <p:nvSpPr>
          <p:cNvPr id="24" name="テキスト ボックス 781">
            <a:extLst>
              <a:ext uri="{FF2B5EF4-FFF2-40B4-BE49-F238E27FC236}">
                <a16:creationId xmlns:a16="http://schemas.microsoft.com/office/drawing/2014/main" id="{ED7E48B4-55A6-4705-BC13-5F93168F83E0}"/>
              </a:ext>
            </a:extLst>
          </p:cNvPr>
          <p:cNvSpPr txBox="1"/>
          <p:nvPr/>
        </p:nvSpPr>
        <p:spPr>
          <a:xfrm rot="16200000">
            <a:off x="4160366" y="4209366"/>
            <a:ext cx="514980" cy="20986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kern="100" err="1">
                <a:effectLst/>
                <a:latin typeface="Arial"/>
                <a:cs typeface="Times New Roman"/>
              </a:rPr>
              <a:t>Baj.pres</a:t>
            </a:r>
            <a:r>
              <a:rPr lang="es-ES" sz="700" kern="100">
                <a:effectLst/>
                <a:latin typeface="Arial"/>
                <a:cs typeface="Times New Roman"/>
              </a:rPr>
              <a:t>.</a:t>
            </a:r>
            <a:endParaRPr lang="ja-JP" sz="1600" kern="100">
              <a:effectLst/>
              <a:latin typeface="ＭＳ ゴシック"/>
              <a:cs typeface="Times New Roman"/>
            </a:endParaRPr>
          </a:p>
        </p:txBody>
      </p:sp>
    </p:spTree>
    <p:extLst>
      <p:ext uri="{BB962C8B-B14F-4D97-AF65-F5344CB8AC3E}">
        <p14:creationId xmlns:p14="http://schemas.microsoft.com/office/powerpoint/2010/main" val="842306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es-ES" altLang="ja-JP" sz="2000" b="1">
                <a:latin typeface="Meiryo UI" panose="020B0604030504040204" pitchFamily="50" charset="-128"/>
                <a:ea typeface="Meiryo UI" panose="020B0604030504040204" pitchFamily="50" charset="-128"/>
              </a:rPr>
              <a:t>Estructura de los dispositivos de presión hidráulica</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54</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76001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Los dispositivos de presión hidráulica pueden dividirse en </a:t>
            </a:r>
            <a:r>
              <a:rPr lang="es-ES" altLang="ja-JP" sz="1400" b="1" dirty="0">
                <a:solidFill>
                  <a:prstClr val="black"/>
                </a:solidFill>
                <a:latin typeface="Meiryo UI" panose="020B0604030504040204" pitchFamily="50" charset="-128"/>
                <a:ea typeface="Meiryo UI" panose="020B0604030504040204" pitchFamily="50" charset="-128"/>
              </a:rPr>
              <a:t>dispositivos y aparatos</a:t>
            </a:r>
            <a:r>
              <a:rPr lang="es-ES" altLang="ja-JP" sz="1400" dirty="0">
                <a:solidFill>
                  <a:prstClr val="black"/>
                </a:solidFill>
                <a:latin typeface="Meiryo UI" panose="020B0604030504040204" pitchFamily="50" charset="-128"/>
                <a:ea typeface="Meiryo UI" panose="020B0604030504040204" pitchFamily="50" charset="-128"/>
              </a:rPr>
              <a:t> con las siguientes 3 funciones.</a:t>
            </a:r>
          </a:p>
          <a:p>
            <a:pPr marL="0" indent="0">
              <a:lnSpc>
                <a:spcPct val="100000"/>
              </a:lnSpc>
              <a:spcBef>
                <a:spcPts val="0"/>
              </a:spcBef>
              <a:buNone/>
            </a:pPr>
            <a:endParaRPr lang="es-E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b="1" dirty="0">
                <a:solidFill>
                  <a:prstClr val="black"/>
                </a:solidFill>
                <a:latin typeface="Meiryo UI" panose="020B0604030504040204" pitchFamily="50" charset="-128"/>
                <a:ea typeface="Meiryo UI" panose="020B0604030504040204" pitchFamily="50" charset="-128"/>
              </a:rPr>
              <a:t>1) Dispositivos generadores de presión hidráulica (bombas)</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Dispositivo que extrae fluido hidráulico de un depósito de fluido hidráulico, aplica presión y lo bombea a un circuito.</a:t>
            </a:r>
          </a:p>
          <a:p>
            <a:pPr marL="0" indent="0">
              <a:lnSpc>
                <a:spcPct val="100000"/>
              </a:lnSpc>
              <a:spcBef>
                <a:spcPts val="0"/>
              </a:spcBef>
              <a:buNone/>
            </a:pPr>
            <a:r>
              <a:rPr lang="es-ES" altLang="ja-JP" sz="1400" b="1" dirty="0">
                <a:solidFill>
                  <a:prstClr val="black"/>
                </a:solidFill>
                <a:latin typeface="Meiryo UI" panose="020B0604030504040204" pitchFamily="50" charset="-128"/>
                <a:ea typeface="Meiryo UI" panose="020B0604030504040204" pitchFamily="50" charset="-128"/>
              </a:rPr>
              <a:t>2) Dispositivo de control de la presión hidráulica (válvula)</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Dispositivo que controla la presión, el caudal y la dirección del fluido hidráulico descargado por una bomba hidráulica.</a:t>
            </a:r>
          </a:p>
          <a:p>
            <a:pPr marL="0" indent="0">
              <a:lnSpc>
                <a:spcPct val="100000"/>
              </a:lnSpc>
              <a:spcBef>
                <a:spcPts val="0"/>
              </a:spcBef>
              <a:buNone/>
            </a:pPr>
            <a:r>
              <a:rPr lang="es-ES" altLang="ja-JP" sz="1400" b="1" dirty="0">
                <a:solidFill>
                  <a:prstClr val="black"/>
                </a:solidFill>
                <a:latin typeface="Meiryo UI" panose="020B0604030504040204" pitchFamily="50" charset="-128"/>
                <a:ea typeface="Meiryo UI" panose="020B0604030504040204" pitchFamily="50" charset="-128"/>
              </a:rPr>
              <a:t>3) Unidades de accionamiento hidráulico (actuadores)</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Dispositivo que convierte la energía del fluido hidráulico a alta presión en movimiento rotativo o lineal.</a:t>
            </a:r>
          </a:p>
          <a:p>
            <a:pPr marL="0" indent="0">
              <a:lnSpc>
                <a:spcPct val="100000"/>
              </a:lnSpc>
              <a:spcBef>
                <a:spcPts val="0"/>
              </a:spcBef>
              <a:buNone/>
            </a:pPr>
            <a:endParaRPr lang="ja-JP" altLang="en-US" sz="1400">
              <a:solidFill>
                <a:prstClr val="black"/>
              </a:solidFill>
              <a:latin typeface="Meiryo UI" panose="020B0604030504040204" pitchFamily="50" charset="-128"/>
              <a:ea typeface="Meiryo UI" panose="020B0604030504040204" pitchFamily="50" charset="-128"/>
            </a:endParaRPr>
          </a:p>
        </p:txBody>
      </p:sp>
      <p:sp>
        <p:nvSpPr>
          <p:cNvPr id="6" name="Rectangle 1"/>
          <p:cNvSpPr>
            <a:spLocks noChangeArrowheads="1"/>
          </p:cNvSpPr>
          <p:nvPr/>
        </p:nvSpPr>
        <p:spPr bwMode="auto">
          <a:xfrm>
            <a:off x="1647308" y="3493996"/>
            <a:ext cx="53753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ja-JP" sz="1400" b="0" i="0" u="none" strike="noStrike" cap="none" normalizeH="0" baseline="0">
                <a:ln>
                  <a:noFill/>
                </a:ln>
                <a:solidFill>
                  <a:schemeClr val="tx1"/>
                </a:solidFill>
                <a:effectLst/>
                <a:latin typeface="Arial" panose="020B0604020202020204" pitchFamily="34" charset="0"/>
                <a:ea typeface="ＭＳ ゴシック" panose="020B0609070205080204" pitchFamily="49" charset="-128"/>
                <a:cs typeface="Arial" panose="020B0604020202020204" pitchFamily="34" charset="0"/>
              </a:rPr>
              <a:t>Componentes principales de los dispositivos hidráulicos</a:t>
            </a:r>
            <a:endParaRPr kumimoji="0" lang="ja-JP"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8FFC8B88-A372-49CE-AA29-442B8167D578}"/>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pág.54/Libro de texto pág.47</a:t>
            </a:r>
            <a:endParaRPr lang="ja-JP" altLang="en-US" sz="1200">
              <a:solidFill>
                <a:prstClr val="black"/>
              </a:solidFill>
            </a:endParaRPr>
          </a:p>
        </p:txBody>
      </p:sp>
      <p:graphicFrame>
        <p:nvGraphicFramePr>
          <p:cNvPr id="2" name="表 1">
            <a:extLst>
              <a:ext uri="{FF2B5EF4-FFF2-40B4-BE49-F238E27FC236}">
                <a16:creationId xmlns:a16="http://schemas.microsoft.com/office/drawing/2014/main" id="{A5E498CB-A591-4E2E-82A8-79FE93789CF4}"/>
              </a:ext>
            </a:extLst>
          </p:cNvPr>
          <p:cNvGraphicFramePr>
            <a:graphicFrameLocks noGrp="1"/>
          </p:cNvGraphicFramePr>
          <p:nvPr>
            <p:extLst>
              <p:ext uri="{D42A27DB-BD31-4B8C-83A1-F6EECF244321}">
                <p14:modId xmlns:p14="http://schemas.microsoft.com/office/powerpoint/2010/main" val="2942457974"/>
              </p:ext>
            </p:extLst>
          </p:nvPr>
        </p:nvGraphicFramePr>
        <p:xfrm>
          <a:off x="904920" y="3854056"/>
          <a:ext cx="7334158" cy="2204302"/>
        </p:xfrm>
        <a:graphic>
          <a:graphicData uri="http://schemas.openxmlformats.org/drawingml/2006/table">
            <a:tbl>
              <a:tblPr firstRow="1" firstCol="1" bandRow="1">
                <a:tableStyleId>{5C22544A-7EE6-4342-B048-85BDC9FD1C3A}</a:tableStyleId>
              </a:tblPr>
              <a:tblGrid>
                <a:gridCol w="1771894">
                  <a:extLst>
                    <a:ext uri="{9D8B030D-6E8A-4147-A177-3AD203B41FA5}">
                      <a16:colId xmlns:a16="http://schemas.microsoft.com/office/drawing/2014/main" val="1348367096"/>
                    </a:ext>
                  </a:extLst>
                </a:gridCol>
                <a:gridCol w="1854088">
                  <a:extLst>
                    <a:ext uri="{9D8B030D-6E8A-4147-A177-3AD203B41FA5}">
                      <a16:colId xmlns:a16="http://schemas.microsoft.com/office/drawing/2014/main" val="2246217351"/>
                    </a:ext>
                  </a:extLst>
                </a:gridCol>
                <a:gridCol w="1854088">
                  <a:extLst>
                    <a:ext uri="{9D8B030D-6E8A-4147-A177-3AD203B41FA5}">
                      <a16:colId xmlns:a16="http://schemas.microsoft.com/office/drawing/2014/main" val="2478199647"/>
                    </a:ext>
                  </a:extLst>
                </a:gridCol>
                <a:gridCol w="1854088">
                  <a:extLst>
                    <a:ext uri="{9D8B030D-6E8A-4147-A177-3AD203B41FA5}">
                      <a16:colId xmlns:a16="http://schemas.microsoft.com/office/drawing/2014/main" val="798313433"/>
                    </a:ext>
                  </a:extLst>
                </a:gridCol>
              </a:tblGrid>
              <a:tr h="269159">
                <a:tc>
                  <a:txBody>
                    <a:bodyPr/>
                    <a:lstStyle/>
                    <a:p>
                      <a:pPr algn="ctr">
                        <a:lnSpc>
                          <a:spcPts val="1900"/>
                        </a:lnSpc>
                        <a:spcAft>
                          <a:spcPts val="0"/>
                        </a:spcAft>
                      </a:pPr>
                      <a:r>
                        <a:rPr lang="es-ES" sz="1050" kern="100">
                          <a:solidFill>
                            <a:schemeClr val="tx1"/>
                          </a:solidFill>
                          <a:effectLst/>
                        </a:rPr>
                        <a:t>Nombre</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ts val="1900"/>
                        </a:lnSpc>
                        <a:spcAft>
                          <a:spcPts val="0"/>
                        </a:spcAft>
                      </a:pPr>
                      <a:r>
                        <a:rPr lang="es-ES" sz="1050" kern="100">
                          <a:solidFill>
                            <a:schemeClr val="tx1"/>
                          </a:solidFill>
                          <a:effectLst/>
                        </a:rPr>
                        <a:t>Componentes</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78252173"/>
                  </a:ext>
                </a:extLst>
              </a:tr>
              <a:tr h="247862">
                <a:tc>
                  <a:txBody>
                    <a:bodyPr/>
                    <a:lstStyle/>
                    <a:p>
                      <a:pPr algn="ctr">
                        <a:lnSpc>
                          <a:spcPts val="2000"/>
                        </a:lnSpc>
                        <a:spcAft>
                          <a:spcPts val="0"/>
                        </a:spcAft>
                      </a:pPr>
                      <a:r>
                        <a:rPr lang="es-ES" sz="1000" kern="100">
                          <a:solidFill>
                            <a:schemeClr val="tx1"/>
                          </a:solidFill>
                          <a:effectLst/>
                        </a:rPr>
                        <a:t>Gen. Pres. Hidráulica</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ja-JP" sz="1050" kern="100">
                          <a:solidFill>
                            <a:schemeClr val="tx1"/>
                          </a:solidFill>
                          <a:effectLst/>
                        </a:rPr>
                        <a:t>・</a:t>
                      </a:r>
                      <a:r>
                        <a:rPr lang="es-ES" sz="1100" kern="100">
                          <a:solidFill>
                            <a:schemeClr val="tx1"/>
                          </a:solidFill>
                          <a:effectLst/>
                        </a:rPr>
                        <a:t>Bomba hidráulica</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en-US" sz="1050" kern="100">
                          <a:solidFill>
                            <a:schemeClr val="tx1"/>
                          </a:solidFill>
                          <a:effectLst/>
                        </a:rPr>
                        <a:t> </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en-US" sz="1050" kern="100">
                          <a:solidFill>
                            <a:schemeClr val="tx1"/>
                          </a:solidFill>
                          <a:effectLst/>
                        </a:rPr>
                        <a:t> </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1586514"/>
                  </a:ext>
                </a:extLst>
              </a:tr>
              <a:tr h="463422">
                <a:tc>
                  <a:txBody>
                    <a:bodyPr/>
                    <a:lstStyle/>
                    <a:p>
                      <a:pPr algn="ctr">
                        <a:lnSpc>
                          <a:spcPts val="2000"/>
                        </a:lnSpc>
                        <a:spcAft>
                          <a:spcPts val="0"/>
                        </a:spcAft>
                      </a:pPr>
                      <a:r>
                        <a:rPr lang="en-US" sz="1000" kern="100">
                          <a:solidFill>
                            <a:schemeClr val="tx1"/>
                          </a:solidFill>
                          <a:effectLst/>
                        </a:rPr>
                        <a:t>Regul. Pres. Hidráu.</a:t>
                      </a:r>
                      <a:endParaRPr lang="ja-JP" sz="1200" kern="100">
                        <a:solidFill>
                          <a:schemeClr val="tx1"/>
                        </a:solidFill>
                        <a:effectLst/>
                      </a:endParaRPr>
                    </a:p>
                    <a:p>
                      <a:pPr algn="ctr">
                        <a:lnSpc>
                          <a:spcPts val="2000"/>
                        </a:lnSpc>
                        <a:spcAft>
                          <a:spcPts val="0"/>
                        </a:spcAft>
                      </a:pPr>
                      <a:r>
                        <a:rPr lang="en-US" sz="1000" kern="100">
                          <a:solidFill>
                            <a:schemeClr val="tx1"/>
                          </a:solidFill>
                          <a:effectLst/>
                        </a:rPr>
                        <a:t> </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ja-JP" sz="1000" kern="100">
                          <a:solidFill>
                            <a:schemeClr val="tx1"/>
                          </a:solidFill>
                          <a:effectLst/>
                        </a:rPr>
                        <a:t>・</a:t>
                      </a:r>
                      <a:r>
                        <a:rPr lang="en-US" sz="1050" kern="100">
                          <a:solidFill>
                            <a:schemeClr val="tx1"/>
                          </a:solidFill>
                          <a:effectLst/>
                        </a:rPr>
                        <a:t>Vál. control direc.</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ja-JP" sz="1050" kern="100">
                          <a:solidFill>
                            <a:schemeClr val="tx1"/>
                          </a:solidFill>
                          <a:effectLst/>
                        </a:rPr>
                        <a:t>・</a:t>
                      </a:r>
                      <a:r>
                        <a:rPr lang="en-US" sz="1100" kern="100">
                          <a:solidFill>
                            <a:schemeClr val="tx1"/>
                          </a:solidFill>
                          <a:effectLst/>
                        </a:rPr>
                        <a:t>Vál. Regul. caudal</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900"/>
                        </a:lnSpc>
                        <a:spcAft>
                          <a:spcPts val="0"/>
                        </a:spcAft>
                      </a:pPr>
                      <a:r>
                        <a:rPr lang="ja-JP" sz="1100" kern="100">
                          <a:solidFill>
                            <a:schemeClr val="tx1"/>
                          </a:solidFill>
                          <a:effectLst/>
                        </a:rPr>
                        <a:t>・</a:t>
                      </a:r>
                      <a:r>
                        <a:rPr lang="en-US" sz="1050" kern="100">
                          <a:solidFill>
                            <a:schemeClr val="tx1"/>
                          </a:solidFill>
                          <a:effectLst/>
                        </a:rPr>
                        <a:t>Vál. control presión</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008448"/>
                  </a:ext>
                </a:extLst>
              </a:tr>
              <a:tr h="455625">
                <a:tc>
                  <a:txBody>
                    <a:bodyPr/>
                    <a:lstStyle/>
                    <a:p>
                      <a:pPr algn="ctr">
                        <a:lnSpc>
                          <a:spcPts val="1900"/>
                        </a:lnSpc>
                        <a:spcAft>
                          <a:spcPts val="0"/>
                        </a:spcAft>
                      </a:pPr>
                      <a:r>
                        <a:rPr lang="en-US" sz="1000" kern="100">
                          <a:solidFill>
                            <a:schemeClr val="tx1"/>
                          </a:solidFill>
                          <a:effectLst/>
                        </a:rPr>
                        <a:t>Disp. Acto. hidráulico</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ja-JP" sz="1050" kern="100">
                          <a:solidFill>
                            <a:schemeClr val="tx1"/>
                          </a:solidFill>
                          <a:effectLst/>
                        </a:rPr>
                        <a:t>・</a:t>
                      </a:r>
                      <a:r>
                        <a:rPr lang="pt-BR" sz="1100" kern="100">
                          <a:solidFill>
                            <a:schemeClr val="tx1"/>
                          </a:solidFill>
                          <a:effectLst/>
                        </a:rPr>
                        <a:t>Motor hidráulico</a:t>
                      </a:r>
                      <a:endParaRPr lang="ja-JP" sz="1200" kern="100">
                        <a:solidFill>
                          <a:schemeClr val="tx1"/>
                        </a:solidFill>
                        <a:effectLst/>
                      </a:endParaRPr>
                    </a:p>
                    <a:p>
                      <a:pPr algn="ctr">
                        <a:lnSpc>
                          <a:spcPts val="1900"/>
                        </a:lnSpc>
                        <a:spcAft>
                          <a:spcPts val="0"/>
                        </a:spcAft>
                      </a:pPr>
                      <a:r>
                        <a:rPr lang="en-US" sz="1050" kern="100">
                          <a:solidFill>
                            <a:schemeClr val="tx1"/>
                          </a:solidFill>
                          <a:effectLst/>
                        </a:rPr>
                        <a:t> </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900"/>
                        </a:lnSpc>
                        <a:spcAft>
                          <a:spcPts val="0"/>
                        </a:spcAft>
                      </a:pPr>
                      <a:r>
                        <a:rPr lang="ja-JP" sz="1050" kern="100">
                          <a:solidFill>
                            <a:schemeClr val="tx1"/>
                          </a:solidFill>
                          <a:effectLst/>
                        </a:rPr>
                        <a:t>・</a:t>
                      </a:r>
                      <a:r>
                        <a:rPr lang="pt-BR" sz="1100" kern="100">
                          <a:solidFill>
                            <a:schemeClr val="tx1"/>
                          </a:solidFill>
                          <a:effectLst/>
                        </a:rPr>
                        <a:t>Cilindros hidráulicos</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en-US" sz="1050" kern="100">
                          <a:solidFill>
                            <a:schemeClr val="tx1"/>
                          </a:solidFill>
                          <a:effectLst/>
                        </a:rPr>
                        <a:t> </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409345"/>
                  </a:ext>
                </a:extLst>
              </a:tr>
              <a:tr h="249637">
                <a:tc rowSpan="3">
                  <a:txBody>
                    <a:bodyPr/>
                    <a:lstStyle/>
                    <a:p>
                      <a:pPr algn="ctr">
                        <a:lnSpc>
                          <a:spcPts val="1900"/>
                        </a:lnSpc>
                        <a:spcAft>
                          <a:spcPts val="0"/>
                        </a:spcAft>
                      </a:pPr>
                      <a:r>
                        <a:rPr lang="es-ES" sz="1050" kern="100">
                          <a:solidFill>
                            <a:schemeClr val="tx1"/>
                          </a:solidFill>
                          <a:effectLst/>
                        </a:rPr>
                        <a:t>Elem. adjuntos</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900"/>
                        </a:lnSpc>
                        <a:spcAft>
                          <a:spcPts val="0"/>
                        </a:spcAft>
                      </a:pPr>
                      <a:r>
                        <a:rPr lang="ja-JP" sz="1050" kern="100">
                          <a:solidFill>
                            <a:schemeClr val="tx1"/>
                          </a:solidFill>
                          <a:effectLst/>
                        </a:rPr>
                        <a:t>・</a:t>
                      </a:r>
                      <a:r>
                        <a:rPr lang="es-ES" sz="1100" kern="100">
                          <a:solidFill>
                            <a:schemeClr val="tx1"/>
                          </a:solidFill>
                          <a:effectLst/>
                        </a:rPr>
                        <a:t>Dep.aceite hidráu.</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ja-JP" sz="1050" kern="100">
                          <a:solidFill>
                            <a:schemeClr val="tx1"/>
                          </a:solidFill>
                          <a:effectLst/>
                        </a:rPr>
                        <a:t>・</a:t>
                      </a:r>
                      <a:r>
                        <a:rPr lang="es-ES" sz="1050" kern="100">
                          <a:solidFill>
                            <a:schemeClr val="tx1"/>
                          </a:solidFill>
                          <a:effectLst/>
                        </a:rPr>
                        <a:t>Filtros</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ja-JP" sz="1050" kern="100">
                          <a:solidFill>
                            <a:schemeClr val="tx1"/>
                          </a:solidFill>
                          <a:effectLst/>
                        </a:rPr>
                        <a:t>・</a:t>
                      </a:r>
                      <a:r>
                        <a:rPr lang="es-ES" sz="1050" kern="100">
                          <a:solidFill>
                            <a:schemeClr val="tx1"/>
                          </a:solidFill>
                          <a:effectLst/>
                        </a:rPr>
                        <a:t>Respirador de aire</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76712"/>
                  </a:ext>
                </a:extLst>
              </a:tr>
              <a:tr h="245496">
                <a:tc vMerge="1">
                  <a:txBody>
                    <a:bodyPr/>
                    <a:lstStyle/>
                    <a:p>
                      <a:endParaRPr lang="es-ES"/>
                    </a:p>
                  </a:txBody>
                  <a:tcPr/>
                </a:tc>
                <a:tc>
                  <a:txBody>
                    <a:bodyPr/>
                    <a:lstStyle/>
                    <a:p>
                      <a:pPr algn="ctr">
                        <a:lnSpc>
                          <a:spcPts val="1200"/>
                        </a:lnSpc>
                        <a:spcAft>
                          <a:spcPts val="0"/>
                        </a:spcAft>
                      </a:pPr>
                      <a:r>
                        <a:rPr lang="ja-JP" sz="1050" kern="100">
                          <a:solidFill>
                            <a:schemeClr val="tx1"/>
                          </a:solidFill>
                          <a:effectLst/>
                        </a:rPr>
                        <a:t>・</a:t>
                      </a:r>
                      <a:r>
                        <a:rPr lang="es-ES" sz="1050" kern="100">
                          <a:solidFill>
                            <a:schemeClr val="tx1"/>
                          </a:solidFill>
                          <a:effectLst/>
                        </a:rPr>
                        <a:t>Mangueras</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900"/>
                        </a:lnSpc>
                        <a:spcAft>
                          <a:spcPts val="0"/>
                        </a:spcAft>
                      </a:pPr>
                      <a:r>
                        <a:rPr lang="ja-JP" sz="1050" kern="100">
                          <a:solidFill>
                            <a:schemeClr val="tx1"/>
                          </a:solidFill>
                          <a:effectLst/>
                        </a:rPr>
                        <a:t>・</a:t>
                      </a:r>
                      <a:r>
                        <a:rPr lang="es-ES" sz="1050" kern="100">
                          <a:solidFill>
                            <a:schemeClr val="tx1"/>
                          </a:solidFill>
                          <a:effectLst/>
                        </a:rPr>
                        <a:t>Juntas</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900"/>
                        </a:lnSpc>
                        <a:spcAft>
                          <a:spcPts val="0"/>
                        </a:spcAft>
                      </a:pPr>
                      <a:r>
                        <a:rPr lang="ja-JP" sz="1050" kern="100">
                          <a:solidFill>
                            <a:schemeClr val="tx1"/>
                          </a:solidFill>
                          <a:effectLst/>
                        </a:rPr>
                        <a:t>・</a:t>
                      </a:r>
                      <a:r>
                        <a:rPr lang="es-ES" sz="1050" kern="100">
                          <a:solidFill>
                            <a:schemeClr val="tx1"/>
                          </a:solidFill>
                          <a:effectLst/>
                        </a:rPr>
                        <a:t>Juntas rotativas</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2161899"/>
                  </a:ext>
                </a:extLst>
              </a:tr>
              <a:tr h="249045">
                <a:tc vMerge="1">
                  <a:txBody>
                    <a:bodyPr/>
                    <a:lstStyle/>
                    <a:p>
                      <a:endParaRPr lang="es-ES"/>
                    </a:p>
                  </a:txBody>
                  <a:tcPr/>
                </a:tc>
                <a:tc>
                  <a:txBody>
                    <a:bodyPr/>
                    <a:lstStyle/>
                    <a:p>
                      <a:pPr algn="ctr">
                        <a:lnSpc>
                          <a:spcPts val="1200"/>
                        </a:lnSpc>
                        <a:spcAft>
                          <a:spcPts val="0"/>
                        </a:spcAft>
                      </a:pPr>
                      <a:r>
                        <a:rPr lang="ja-JP" sz="1050" kern="100">
                          <a:solidFill>
                            <a:schemeClr val="tx1"/>
                          </a:solidFill>
                          <a:effectLst/>
                        </a:rPr>
                        <a:t>・</a:t>
                      </a:r>
                      <a:r>
                        <a:rPr lang="es-ES" sz="1050" kern="100">
                          <a:solidFill>
                            <a:schemeClr val="tx1"/>
                          </a:solidFill>
                          <a:effectLst/>
                        </a:rPr>
                        <a:t>Actuadores</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ja-JP" sz="1050" kern="100">
                          <a:solidFill>
                            <a:schemeClr val="tx1"/>
                          </a:solidFill>
                          <a:effectLst/>
                        </a:rPr>
                        <a:t>・</a:t>
                      </a:r>
                      <a:r>
                        <a:rPr lang="es-ES" sz="1050" kern="100">
                          <a:solidFill>
                            <a:schemeClr val="tx1"/>
                          </a:solidFill>
                          <a:effectLst/>
                        </a:rPr>
                        <a:t>Enfriador de aceite</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900"/>
                        </a:lnSpc>
                        <a:spcAft>
                          <a:spcPts val="0"/>
                        </a:spcAft>
                      </a:pPr>
                      <a:r>
                        <a:rPr lang="ja-JP" sz="1050" kern="100">
                          <a:solidFill>
                            <a:schemeClr val="tx1"/>
                          </a:solidFill>
                          <a:effectLst/>
                        </a:rPr>
                        <a:t>・</a:t>
                      </a:r>
                      <a:r>
                        <a:rPr lang="es-ES" sz="1050" kern="100">
                          <a:solidFill>
                            <a:schemeClr val="tx1"/>
                          </a:solidFill>
                          <a:effectLst/>
                        </a:rPr>
                        <a:t>Manómetro, etc.</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6253802"/>
                  </a:ext>
                </a:extLst>
              </a:tr>
            </a:tbl>
          </a:graphicData>
        </a:graphic>
      </p:graphicFrame>
    </p:spTree>
    <p:extLst>
      <p:ext uri="{BB962C8B-B14F-4D97-AF65-F5344CB8AC3E}">
        <p14:creationId xmlns:p14="http://schemas.microsoft.com/office/powerpoint/2010/main" val="2932456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400" b="1">
                <a:latin typeface="Meiryo UI" panose="020B0604030504040204" pitchFamily="50" charset="-128"/>
                <a:ea typeface="Meiryo UI" panose="020B0604030504040204" pitchFamily="50" charset="-128"/>
              </a:rPr>
              <a:t>Circuitos hidráulicos de VTE</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55</a:t>
            </a:fld>
            <a:endParaRPr lang="ja-JP" altLang="en-US">
              <a:solidFill>
                <a:prstClr val="black">
                  <a:tint val="75000"/>
                </a:prstClr>
              </a:solidFill>
            </a:endParaRPr>
          </a:p>
        </p:txBody>
      </p:sp>
      <p:sp>
        <p:nvSpPr>
          <p:cNvPr id="11" name="コンテンツ プレースホルダー 4"/>
          <p:cNvSpPr txBox="1">
            <a:spLocks/>
          </p:cNvSpPr>
          <p:nvPr/>
        </p:nvSpPr>
        <p:spPr>
          <a:xfrm>
            <a:off x="424543" y="852739"/>
            <a:ext cx="8490857" cy="58999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a:solidFill>
                  <a:prstClr val="black"/>
                </a:solidFill>
                <a:latin typeface="Meiryo UI" panose="020B0604030504040204" pitchFamily="50" charset="-128"/>
                <a:ea typeface="Meiryo UI" panose="020B0604030504040204" pitchFamily="50" charset="-128"/>
              </a:rPr>
              <a:t>　</a:t>
            </a:r>
            <a:r>
              <a:rPr lang="es-ES" altLang="ja-JP" sz="1600">
                <a:solidFill>
                  <a:prstClr val="black"/>
                </a:solidFill>
                <a:latin typeface="Meiryo UI" panose="020B0604030504040204" pitchFamily="50" charset="-128"/>
                <a:ea typeface="Meiryo UI" panose="020B0604030504040204" pitchFamily="50" charset="-128"/>
              </a:rPr>
              <a:t>Como ejemplo de circuito hidráulico para VTE, la figura 3-14 muestra el circuito hidráulico de un VTE rodante.</a:t>
            </a:r>
            <a:endParaRPr lang="ja-JP" altLang="en-US" sz="1600">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AF9A2E5-75D1-4126-856C-5199DBD0A7B6}"/>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pág.55/Libro de texto pág.47-48</a:t>
            </a:r>
            <a:endParaRPr lang="ja-JP" altLang="en-US" sz="1200">
              <a:solidFill>
                <a:prstClr val="black"/>
              </a:solidFill>
            </a:endParaRPr>
          </a:p>
        </p:txBody>
      </p:sp>
      <p:grpSp>
        <p:nvGrpSpPr>
          <p:cNvPr id="2" name="グループ化 1">
            <a:extLst>
              <a:ext uri="{FF2B5EF4-FFF2-40B4-BE49-F238E27FC236}">
                <a16:creationId xmlns:a16="http://schemas.microsoft.com/office/drawing/2014/main" id="{A45186CC-7F39-DB30-71AF-2ADD1675E6BD}"/>
              </a:ext>
            </a:extLst>
          </p:cNvPr>
          <p:cNvGrpSpPr/>
          <p:nvPr/>
        </p:nvGrpSpPr>
        <p:grpSpPr>
          <a:xfrm>
            <a:off x="2745740" y="1503045"/>
            <a:ext cx="3652520" cy="3851910"/>
            <a:chOff x="0" y="0"/>
            <a:chExt cx="3652520" cy="3851910"/>
          </a:xfrm>
        </p:grpSpPr>
        <p:pic>
          <p:nvPicPr>
            <p:cNvPr id="3" name="図 2">
              <a:extLst>
                <a:ext uri="{FF2B5EF4-FFF2-40B4-BE49-F238E27FC236}">
                  <a16:creationId xmlns:a16="http://schemas.microsoft.com/office/drawing/2014/main" id="{F37487A2-083F-44A9-BE89-B3A52C3895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7150"/>
              <a:ext cx="3519170" cy="3794760"/>
            </a:xfrm>
            <a:prstGeom prst="rect">
              <a:avLst/>
            </a:prstGeom>
            <a:noFill/>
            <a:ln>
              <a:noFill/>
            </a:ln>
          </p:spPr>
        </p:pic>
        <p:sp>
          <p:nvSpPr>
            <p:cNvPr id="7" name="テキスト ボックス 789">
              <a:extLst>
                <a:ext uri="{FF2B5EF4-FFF2-40B4-BE49-F238E27FC236}">
                  <a16:creationId xmlns:a16="http://schemas.microsoft.com/office/drawing/2014/main" id="{9BAD10FC-8A2A-0CE3-8BC1-01DEC44D0640}"/>
                </a:ext>
              </a:extLst>
            </p:cNvPr>
            <p:cNvSpPr txBox="1"/>
            <p:nvPr/>
          </p:nvSpPr>
          <p:spPr>
            <a:xfrm>
              <a:off x="2676525" y="1924050"/>
              <a:ext cx="872490" cy="21142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800"/>
                </a:lnSpc>
              </a:pPr>
              <a:r>
                <a:rPr lang="es-ES" sz="700" kern="100">
                  <a:effectLst/>
                  <a:latin typeface="Arial" panose="020B0604020202020204" pitchFamily="34" charset="0"/>
                  <a:ea typeface="ＭＳ ゴシック" panose="020B0609070205080204" pitchFamily="49" charset="-128"/>
                  <a:cs typeface="Cordia New" panose="020B0304020202020204" pitchFamily="34" charset="-34"/>
                </a:rPr>
                <a:t>Vál.ctrl.exp.eje</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21" name="テキスト ボックス 819">
              <a:extLst>
                <a:ext uri="{FF2B5EF4-FFF2-40B4-BE49-F238E27FC236}">
                  <a16:creationId xmlns:a16="http://schemas.microsoft.com/office/drawing/2014/main" id="{7F4E41E3-F200-63A9-4879-2DD874CD4B41}"/>
                </a:ext>
              </a:extLst>
            </p:cNvPr>
            <p:cNvSpPr txBox="1"/>
            <p:nvPr/>
          </p:nvSpPr>
          <p:spPr>
            <a:xfrm>
              <a:off x="1000125" y="3276600"/>
              <a:ext cx="922020" cy="224790"/>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900"/>
                </a:lnSpc>
              </a:pPr>
              <a:r>
                <a:rPr lang="es-ES" sz="700" kern="100">
                  <a:effectLst/>
                  <a:latin typeface="Arial" panose="020B0604020202020204" pitchFamily="34" charset="0"/>
                  <a:ea typeface="ＭＳ ゴシック" panose="020B0609070205080204" pitchFamily="49" charset="-128"/>
                  <a:cs typeface="Cordia New" panose="020B0304020202020204" pitchFamily="34" charset="-34"/>
                </a:rPr>
                <a:t>Cil.exten.eje</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25" name="テキスト ボックス 791">
              <a:extLst>
                <a:ext uri="{FF2B5EF4-FFF2-40B4-BE49-F238E27FC236}">
                  <a16:creationId xmlns:a16="http://schemas.microsoft.com/office/drawing/2014/main" id="{964BF1AB-DB11-5E0D-33CC-805370903EA2}"/>
                </a:ext>
              </a:extLst>
            </p:cNvPr>
            <p:cNvSpPr txBox="1"/>
            <p:nvPr/>
          </p:nvSpPr>
          <p:spPr>
            <a:xfrm>
              <a:off x="2447925" y="619125"/>
              <a:ext cx="1115060" cy="247650"/>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000"/>
                </a:lnSpc>
              </a:pPr>
              <a:r>
                <a:rPr lang="es-ES" sz="700" kern="100">
                  <a:effectLst/>
                  <a:latin typeface="Arial" panose="020B0604020202020204" pitchFamily="34" charset="0"/>
                  <a:ea typeface="ＭＳ ゴシック" panose="020B0609070205080204" pitchFamily="49" charset="-128"/>
                  <a:cs typeface="Cordia New" panose="020B0304020202020204" pitchFamily="34" charset="-34"/>
                </a:rPr>
                <a:t>Motor de bal.canasta</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31" name="テキスト ボックス 788">
              <a:extLst>
                <a:ext uri="{FF2B5EF4-FFF2-40B4-BE49-F238E27FC236}">
                  <a16:creationId xmlns:a16="http://schemas.microsoft.com/office/drawing/2014/main" id="{2EDDDA5D-93E3-4DA3-49BD-2EFFCC7100DE}"/>
                </a:ext>
              </a:extLst>
            </p:cNvPr>
            <p:cNvSpPr txBox="1"/>
            <p:nvPr/>
          </p:nvSpPr>
          <p:spPr>
            <a:xfrm>
              <a:off x="381000" y="1400175"/>
              <a:ext cx="851215" cy="203200"/>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pPr>
              <a:r>
                <a:rPr lang="es-ES" sz="600" kern="100">
                  <a:effectLst/>
                  <a:latin typeface="Arial" panose="020B0604020202020204" pitchFamily="34" charset="0"/>
                  <a:ea typeface="ＭＳ ゴシック" panose="020B0609070205080204" pitchFamily="49" charset="-128"/>
                  <a:cs typeface="Cordia New" panose="020B0304020202020204" pitchFamily="34" charset="-34"/>
                </a:rPr>
                <a:t>Filtro de retorno</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34" name="テキスト ボックス 786">
              <a:extLst>
                <a:ext uri="{FF2B5EF4-FFF2-40B4-BE49-F238E27FC236}">
                  <a16:creationId xmlns:a16="http://schemas.microsoft.com/office/drawing/2014/main" id="{FB659145-FAAC-5D78-A6D1-7C20DD95A023}"/>
                </a:ext>
              </a:extLst>
            </p:cNvPr>
            <p:cNvSpPr txBox="1"/>
            <p:nvPr/>
          </p:nvSpPr>
          <p:spPr>
            <a:xfrm>
              <a:off x="361950" y="2752725"/>
              <a:ext cx="1166495" cy="184150"/>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600"/>
                </a:lnSpc>
              </a:pPr>
              <a:r>
                <a:rPr lang="es-ES" sz="700" kern="100">
                  <a:effectLst/>
                  <a:latin typeface="Arial" panose="020B0604020202020204" pitchFamily="34" charset="0"/>
                  <a:ea typeface="ＭＳ ゴシック" panose="020B0609070205080204" pitchFamily="49" charset="-128"/>
                  <a:cs typeface="Cordia New" panose="020B0304020202020204" pitchFamily="34" charset="-34"/>
                </a:rPr>
                <a:t>Vál.electromag.ctrl</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35" name="テキスト ボックス 807">
              <a:extLst>
                <a:ext uri="{FF2B5EF4-FFF2-40B4-BE49-F238E27FC236}">
                  <a16:creationId xmlns:a16="http://schemas.microsoft.com/office/drawing/2014/main" id="{01FF0141-31DD-2790-BA31-197388F0916D}"/>
                </a:ext>
              </a:extLst>
            </p:cNvPr>
            <p:cNvSpPr txBox="1"/>
            <p:nvPr/>
          </p:nvSpPr>
          <p:spPr>
            <a:xfrm>
              <a:off x="1885950" y="3409950"/>
              <a:ext cx="869194" cy="190005"/>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38100" algn="l">
                <a:lnSpc>
                  <a:spcPts val="800"/>
                </a:lnSpc>
              </a:pPr>
              <a:r>
                <a:rPr lang="es-ES" sz="600" kern="100">
                  <a:effectLst/>
                  <a:latin typeface="Arial" panose="020B0604020202020204" pitchFamily="34" charset="0"/>
                  <a:ea typeface="ＭＳ ゴシック" panose="020B0609070205080204" pitchFamily="49" charset="-128"/>
                  <a:cs typeface="Cordia New" panose="020B0304020202020204" pitchFamily="34" charset="-34"/>
                </a:rPr>
                <a:t>Cil.dirección</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37" name="テキスト ボックス 816">
              <a:extLst>
                <a:ext uri="{FF2B5EF4-FFF2-40B4-BE49-F238E27FC236}">
                  <a16:creationId xmlns:a16="http://schemas.microsoft.com/office/drawing/2014/main" id="{21CA6005-DF8F-C029-B3C3-F8C20D6D4E6A}"/>
                </a:ext>
              </a:extLst>
            </p:cNvPr>
            <p:cNvSpPr txBox="1"/>
            <p:nvPr/>
          </p:nvSpPr>
          <p:spPr>
            <a:xfrm>
              <a:off x="2295525" y="3267075"/>
              <a:ext cx="754083" cy="189099"/>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700"/>
                </a:lnSpc>
              </a:pPr>
              <a:r>
                <a:rPr lang="es-ES" sz="600" kern="100">
                  <a:effectLst/>
                  <a:latin typeface="Arial" panose="020B0604020202020204" pitchFamily="34" charset="0"/>
                  <a:ea typeface="ＭＳ ゴシック" panose="020B0609070205080204" pitchFamily="49" charset="-128"/>
                  <a:cs typeface="Cordia New" panose="020B0304020202020204" pitchFamily="34" charset="-34"/>
                </a:rPr>
                <a:t>Cil.gto.trasero</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39" name="テキスト ボックス 808">
              <a:extLst>
                <a:ext uri="{FF2B5EF4-FFF2-40B4-BE49-F238E27FC236}">
                  <a16:creationId xmlns:a16="http://schemas.microsoft.com/office/drawing/2014/main" id="{9BB1C0B5-BC9F-7D7B-80A3-56C075C2C172}"/>
                </a:ext>
              </a:extLst>
            </p:cNvPr>
            <p:cNvSpPr txBox="1"/>
            <p:nvPr/>
          </p:nvSpPr>
          <p:spPr>
            <a:xfrm>
              <a:off x="2514600" y="3095625"/>
              <a:ext cx="975360" cy="171908"/>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600"/>
                </a:lnSpc>
              </a:pPr>
              <a:r>
                <a:rPr lang="es-ES" sz="600" kern="100">
                  <a:effectLst/>
                  <a:latin typeface="Arial" panose="020B0604020202020204" pitchFamily="34" charset="0"/>
                  <a:ea typeface="ＭＳ ゴシック" panose="020B0609070205080204" pitchFamily="49" charset="-128"/>
                  <a:cs typeface="Cordia New" panose="020B0304020202020204" pitchFamily="34" charset="-34"/>
                </a:rPr>
                <a:t>Cil.gto.frontal</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40" name="テキスト ボックス 810">
              <a:extLst>
                <a:ext uri="{FF2B5EF4-FFF2-40B4-BE49-F238E27FC236}">
                  <a16:creationId xmlns:a16="http://schemas.microsoft.com/office/drawing/2014/main" id="{84D5B9A0-42AA-84BC-3A09-FEC6BF3B834B}"/>
                </a:ext>
              </a:extLst>
            </p:cNvPr>
            <p:cNvSpPr txBox="1"/>
            <p:nvPr/>
          </p:nvSpPr>
          <p:spPr>
            <a:xfrm>
              <a:off x="2724150" y="2533650"/>
              <a:ext cx="802359" cy="195943"/>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800"/>
                </a:lnSpc>
              </a:pPr>
              <a:r>
                <a:rPr lang="es-ES" sz="600" kern="100">
                  <a:effectLst/>
                  <a:latin typeface="Arial" panose="020B0604020202020204" pitchFamily="34" charset="0"/>
                  <a:ea typeface="ＭＳ ゴシック" panose="020B0609070205080204" pitchFamily="49" charset="-128"/>
                  <a:cs typeface="Cordia New" panose="020B0304020202020204" pitchFamily="34" charset="-34"/>
                </a:rPr>
                <a:t>Motor desplaz.</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41" name="テキスト ボックス 284">
              <a:extLst>
                <a:ext uri="{FF2B5EF4-FFF2-40B4-BE49-F238E27FC236}">
                  <a16:creationId xmlns:a16="http://schemas.microsoft.com/office/drawing/2014/main" id="{A5898EF2-F9C4-B6ED-42E3-5F8708301767}"/>
                </a:ext>
              </a:extLst>
            </p:cNvPr>
            <p:cNvSpPr txBox="1"/>
            <p:nvPr/>
          </p:nvSpPr>
          <p:spPr>
            <a:xfrm>
              <a:off x="2143125" y="2457450"/>
              <a:ext cx="595825" cy="146942"/>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500"/>
                </a:lnSpc>
              </a:pPr>
              <a:r>
                <a:rPr lang="es-ES" sz="400" kern="100">
                  <a:effectLst/>
                  <a:latin typeface="Arial" panose="020B0604020202020204" pitchFamily="34" charset="0"/>
                  <a:ea typeface="ＭＳ ゴシック" panose="020B0609070205080204" pitchFamily="49" charset="-128"/>
                  <a:cs typeface="Cordia New" panose="020B0304020202020204" pitchFamily="34" charset="-34"/>
                </a:rPr>
                <a:t>Motor desplaz.</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43" name="テキスト ボックス 809">
              <a:extLst>
                <a:ext uri="{FF2B5EF4-FFF2-40B4-BE49-F238E27FC236}">
                  <a16:creationId xmlns:a16="http://schemas.microsoft.com/office/drawing/2014/main" id="{9B56832C-199E-537A-0338-E382F0343BDC}"/>
                </a:ext>
              </a:extLst>
            </p:cNvPr>
            <p:cNvSpPr txBox="1"/>
            <p:nvPr/>
          </p:nvSpPr>
          <p:spPr>
            <a:xfrm rot="2453158">
              <a:off x="2181225" y="2238375"/>
              <a:ext cx="511082" cy="146932"/>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500"/>
                </a:lnSpc>
              </a:pPr>
              <a:r>
                <a:rPr lang="es-ES" sz="450" kern="100">
                  <a:effectLst/>
                  <a:latin typeface="Arial" panose="020B0604020202020204" pitchFamily="34" charset="0"/>
                  <a:ea typeface="ＭＳ ゴシック" panose="020B0609070205080204" pitchFamily="49" charset="-128"/>
                  <a:cs typeface="Cordia New" panose="020B0304020202020204" pitchFamily="34" charset="-34"/>
                </a:rPr>
                <a:t>Conec.giro</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49" name="テキスト ボックス 804">
              <a:extLst>
                <a:ext uri="{FF2B5EF4-FFF2-40B4-BE49-F238E27FC236}">
                  <a16:creationId xmlns:a16="http://schemas.microsoft.com/office/drawing/2014/main" id="{F02AA2C7-C786-CFC2-DC0D-570789E579FC}"/>
                </a:ext>
              </a:extLst>
            </p:cNvPr>
            <p:cNvSpPr txBox="1"/>
            <p:nvPr/>
          </p:nvSpPr>
          <p:spPr>
            <a:xfrm>
              <a:off x="1600200" y="0"/>
              <a:ext cx="1029970" cy="196850"/>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600"/>
                </a:lnSpc>
              </a:pPr>
              <a:r>
                <a:rPr lang="es-ES" sz="700" kern="100">
                  <a:effectLst/>
                  <a:latin typeface="Arial" panose="020B0604020202020204" pitchFamily="34" charset="0"/>
                  <a:ea typeface="ＭＳ ゴシック" panose="020B0609070205080204" pitchFamily="49" charset="-128"/>
                  <a:cs typeface="Cordia New" panose="020B0304020202020204" pitchFamily="34" charset="-34"/>
                </a:rPr>
                <a:t>Cil.niv.superior</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50" name="テキスト ボックス 787">
              <a:extLst>
                <a:ext uri="{FF2B5EF4-FFF2-40B4-BE49-F238E27FC236}">
                  <a16:creationId xmlns:a16="http://schemas.microsoft.com/office/drawing/2014/main" id="{9F709E96-DB30-E3A5-BA5A-BD960FAE6DEC}"/>
                </a:ext>
              </a:extLst>
            </p:cNvPr>
            <p:cNvSpPr txBox="1"/>
            <p:nvPr/>
          </p:nvSpPr>
          <p:spPr>
            <a:xfrm>
              <a:off x="0" y="1704975"/>
              <a:ext cx="755650" cy="321945"/>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800"/>
                </a:lnSpc>
              </a:pPr>
              <a:r>
                <a:rPr lang="es-ES" sz="600" kern="100">
                  <a:effectLst/>
                  <a:latin typeface="Arial" panose="020B0604020202020204" pitchFamily="34" charset="0"/>
                  <a:ea typeface="ＭＳ ゴシック" panose="020B0609070205080204" pitchFamily="49" charset="-128"/>
                  <a:cs typeface="Cordia New" panose="020B0304020202020204" pitchFamily="34" charset="-34"/>
                </a:rPr>
                <a:t>Bomba de </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a:p>
              <a:pPr algn="l">
                <a:lnSpc>
                  <a:spcPts val="800"/>
                </a:lnSpc>
              </a:pPr>
              <a:r>
                <a:rPr lang="es-ES" sz="600" kern="100">
                  <a:effectLst/>
                  <a:latin typeface="Arial" panose="020B0604020202020204" pitchFamily="34" charset="0"/>
                  <a:ea typeface="ＭＳ ゴシック" panose="020B0609070205080204" pitchFamily="49" charset="-128"/>
                  <a:cs typeface="Cordia New" panose="020B0304020202020204" pitchFamily="34" charset="-34"/>
                </a:rPr>
                <a:t>emeergencia</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51" name="テキスト ボックス 795">
              <a:extLst>
                <a:ext uri="{FF2B5EF4-FFF2-40B4-BE49-F238E27FC236}">
                  <a16:creationId xmlns:a16="http://schemas.microsoft.com/office/drawing/2014/main" id="{72329EB7-3B3C-5C8E-AA8C-D1056543262B}"/>
                </a:ext>
              </a:extLst>
            </p:cNvPr>
            <p:cNvSpPr txBox="1"/>
            <p:nvPr/>
          </p:nvSpPr>
          <p:spPr>
            <a:xfrm>
              <a:off x="1962150" y="1047750"/>
              <a:ext cx="535132" cy="176523"/>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500"/>
                </a:lnSpc>
              </a:pPr>
              <a:r>
                <a:rPr lang="es-ES" sz="600" kern="100">
                  <a:effectLst/>
                  <a:latin typeface="Arial" panose="020B0604020202020204" pitchFamily="34" charset="0"/>
                  <a:ea typeface="ＭＳ ゴシック" panose="020B0609070205080204" pitchFamily="49" charset="-128"/>
                  <a:cs typeface="Cordia New" panose="020B0304020202020204" pitchFamily="34" charset="-34"/>
                </a:rPr>
                <a:t>Vál.paro</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52" name="テキスト ボックス 805">
              <a:extLst>
                <a:ext uri="{FF2B5EF4-FFF2-40B4-BE49-F238E27FC236}">
                  <a16:creationId xmlns:a16="http://schemas.microsoft.com/office/drawing/2014/main" id="{BA90E6C2-21F0-34F1-C36D-F4A3A07B7BB0}"/>
                </a:ext>
              </a:extLst>
            </p:cNvPr>
            <p:cNvSpPr txBox="1"/>
            <p:nvPr/>
          </p:nvSpPr>
          <p:spPr>
            <a:xfrm>
              <a:off x="1847850" y="847725"/>
              <a:ext cx="432455" cy="148957"/>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500"/>
                </a:lnSpc>
              </a:pPr>
              <a:r>
                <a:rPr lang="es-ES" sz="500" kern="100">
                  <a:effectLst/>
                  <a:latin typeface="Arial" panose="020B0604020202020204" pitchFamily="34" charset="0"/>
                  <a:ea typeface="ＭＳ ゴシック" panose="020B0609070205080204" pitchFamily="49" charset="-128"/>
                  <a:cs typeface="Cordia New" panose="020B0304020202020204" pitchFamily="34" charset="-34"/>
                </a:rPr>
                <a:t>Cil.ext.</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53" name="テキスト ボックス 785">
              <a:extLst>
                <a:ext uri="{FF2B5EF4-FFF2-40B4-BE49-F238E27FC236}">
                  <a16:creationId xmlns:a16="http://schemas.microsoft.com/office/drawing/2014/main" id="{ED05AB80-60A8-BFA6-1F52-101D057294B9}"/>
                </a:ext>
              </a:extLst>
            </p:cNvPr>
            <p:cNvSpPr txBox="1"/>
            <p:nvPr/>
          </p:nvSpPr>
          <p:spPr>
            <a:xfrm>
              <a:off x="1447800" y="1057275"/>
              <a:ext cx="587616" cy="163852"/>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600"/>
                </a:lnSpc>
              </a:pPr>
              <a:r>
                <a:rPr lang="es-ES" sz="450" kern="100">
                  <a:effectLst/>
                  <a:latin typeface="Arial" panose="020B0604020202020204" pitchFamily="34" charset="0"/>
                  <a:ea typeface="ＭＳ ゴシック" panose="020B0609070205080204" pitchFamily="49" charset="-128"/>
                  <a:cs typeface="Cordia New" panose="020B0304020202020204" pitchFamily="34" charset="-34"/>
                </a:rPr>
                <a:t>Cil.asc./desc.</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54" name="テキスト ボックス 329">
              <a:extLst>
                <a:ext uri="{FF2B5EF4-FFF2-40B4-BE49-F238E27FC236}">
                  <a16:creationId xmlns:a16="http://schemas.microsoft.com/office/drawing/2014/main" id="{B1ACC019-6C24-CED6-5A24-161CF08804F1}"/>
                </a:ext>
              </a:extLst>
            </p:cNvPr>
            <p:cNvSpPr txBox="1"/>
            <p:nvPr/>
          </p:nvSpPr>
          <p:spPr>
            <a:xfrm>
              <a:off x="571500" y="838200"/>
              <a:ext cx="968241" cy="211422"/>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pPr>
              <a:r>
                <a:rPr lang="es-ES" sz="500" kern="100">
                  <a:effectLst/>
                  <a:latin typeface="Arial" panose="020B0604020202020204" pitchFamily="34" charset="0"/>
                  <a:ea typeface="ＭＳ ゴシック" panose="020B0609070205080204" pitchFamily="49" charset="-128"/>
                  <a:cs typeface="Cordia New" panose="020B0304020202020204" pitchFamily="34" charset="-34"/>
                </a:rPr>
                <a:t>Cil.niv.inferior</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55" name="テキスト ボックス 797">
              <a:extLst>
                <a:ext uri="{FF2B5EF4-FFF2-40B4-BE49-F238E27FC236}">
                  <a16:creationId xmlns:a16="http://schemas.microsoft.com/office/drawing/2014/main" id="{46037151-FECD-CF50-5D46-C11E3D4BD722}"/>
                </a:ext>
              </a:extLst>
            </p:cNvPr>
            <p:cNvSpPr txBox="1"/>
            <p:nvPr/>
          </p:nvSpPr>
          <p:spPr>
            <a:xfrm>
              <a:off x="1552575" y="1457325"/>
              <a:ext cx="694547" cy="165510"/>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600"/>
                </a:lnSpc>
              </a:pPr>
              <a:r>
                <a:rPr lang="es-ES" sz="400" kern="100">
                  <a:effectLst/>
                  <a:latin typeface="Arial" panose="020B0604020202020204" pitchFamily="34" charset="0"/>
                  <a:ea typeface="ＭＳ ゴシック" panose="020B0609070205080204" pitchFamily="49" charset="-128"/>
                  <a:cs typeface="Cordia New" panose="020B0304020202020204" pitchFamily="34" charset="-34"/>
                </a:rPr>
                <a:t>Vál.electromag.ctrl.</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56" name="テキスト ボックス 793">
              <a:extLst>
                <a:ext uri="{FF2B5EF4-FFF2-40B4-BE49-F238E27FC236}">
                  <a16:creationId xmlns:a16="http://schemas.microsoft.com/office/drawing/2014/main" id="{B82A5813-0423-5E88-AED9-098DC738DDF1}"/>
                </a:ext>
              </a:extLst>
            </p:cNvPr>
            <p:cNvSpPr txBox="1"/>
            <p:nvPr/>
          </p:nvSpPr>
          <p:spPr>
            <a:xfrm>
              <a:off x="2295525" y="1562100"/>
              <a:ext cx="1289050" cy="262636"/>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600"/>
                </a:lnSpc>
              </a:pPr>
              <a:r>
                <a:rPr lang="es-ES" sz="500" kern="100">
                  <a:effectLst/>
                  <a:latin typeface="Arial" panose="020B0604020202020204" pitchFamily="34" charset="0"/>
                  <a:ea typeface="ＭＳ ゴシック" panose="020B0609070205080204" pitchFamily="49" charset="-128"/>
                  <a:cs typeface="Cordia New" panose="020B0304020202020204" pitchFamily="34" charset="-34"/>
                </a:rPr>
                <a:t>Vál.gto.tras./Vál.eje/Vál.gato.del.</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57" name="テキスト ボックス 206">
              <a:extLst>
                <a:ext uri="{FF2B5EF4-FFF2-40B4-BE49-F238E27FC236}">
                  <a16:creationId xmlns:a16="http://schemas.microsoft.com/office/drawing/2014/main" id="{C50F99D0-75FD-EA0B-3784-F7D587305E3B}"/>
                </a:ext>
              </a:extLst>
            </p:cNvPr>
            <p:cNvSpPr txBox="1"/>
            <p:nvPr/>
          </p:nvSpPr>
          <p:spPr>
            <a:xfrm>
              <a:off x="2181225" y="3000375"/>
              <a:ext cx="1214120" cy="119360"/>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600"/>
                </a:lnSpc>
              </a:pPr>
              <a:r>
                <a:rPr lang="es-ES" sz="600" kern="100">
                  <a:effectLst/>
                  <a:latin typeface="Arial" panose="020B0604020202020204" pitchFamily="34" charset="0"/>
                  <a:ea typeface="ＭＳ ゴシック" panose="020B0609070205080204" pitchFamily="49" charset="-128"/>
                  <a:cs typeface="Cordia New" panose="020B0304020202020204" pitchFamily="34" charset="-34"/>
                </a:rPr>
                <a:t>Válvula distribudora de caudal</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58" name="テキスト ボックス 209">
              <a:extLst>
                <a:ext uri="{FF2B5EF4-FFF2-40B4-BE49-F238E27FC236}">
                  <a16:creationId xmlns:a16="http://schemas.microsoft.com/office/drawing/2014/main" id="{17E75197-5337-751C-5D0C-F259B65D0502}"/>
                </a:ext>
              </a:extLst>
            </p:cNvPr>
            <p:cNvSpPr txBox="1"/>
            <p:nvPr/>
          </p:nvSpPr>
          <p:spPr>
            <a:xfrm>
              <a:off x="657225" y="1714500"/>
              <a:ext cx="343814" cy="102413"/>
            </a:xfrm>
            <a:prstGeom prst="rect">
              <a:avLst/>
            </a:prstGeom>
            <a:solidFill>
              <a:schemeClr val="bg1"/>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800"/>
                </a:lnSpc>
              </a:pPr>
              <a:r>
                <a:rPr lang="es-ES" sz="500" kern="100">
                  <a:effectLst/>
                  <a:latin typeface="Arial" panose="020B0604020202020204" pitchFamily="34" charset="0"/>
                  <a:ea typeface="ＭＳ ゴシック" panose="020B0609070205080204" pitchFamily="49" charset="-128"/>
                  <a:cs typeface="Cordia New" panose="020B0304020202020204" pitchFamily="34" charset="-34"/>
                </a:rPr>
                <a:t>Tan.aceite</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59" name="テキスト ボックス 806">
              <a:extLst>
                <a:ext uri="{FF2B5EF4-FFF2-40B4-BE49-F238E27FC236}">
                  <a16:creationId xmlns:a16="http://schemas.microsoft.com/office/drawing/2014/main" id="{33B01109-7672-5E11-8803-57CE649A97C7}"/>
                </a:ext>
              </a:extLst>
            </p:cNvPr>
            <p:cNvSpPr txBox="1"/>
            <p:nvPr/>
          </p:nvSpPr>
          <p:spPr>
            <a:xfrm>
              <a:off x="1095375" y="2324100"/>
              <a:ext cx="680605" cy="165100"/>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600"/>
                </a:lnSpc>
              </a:pPr>
              <a:r>
                <a:rPr lang="es-ES" sz="450" kern="100">
                  <a:effectLst/>
                  <a:latin typeface="Arial" panose="020B0604020202020204" pitchFamily="34" charset="0"/>
                  <a:ea typeface="ＭＳ ゴシック" panose="020B0609070205080204" pitchFamily="49" charset="-128"/>
                  <a:cs typeface="Cordia New" panose="020B0304020202020204" pitchFamily="34" charset="-34"/>
                </a:rPr>
                <a:t>Direc/nivelación</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sp>
          <p:nvSpPr>
            <p:cNvPr id="60" name="テキスト ボックス 820">
              <a:extLst>
                <a:ext uri="{FF2B5EF4-FFF2-40B4-BE49-F238E27FC236}">
                  <a16:creationId xmlns:a16="http://schemas.microsoft.com/office/drawing/2014/main" id="{BEC431E3-266B-3AA5-384F-31764AE543D1}"/>
                </a:ext>
              </a:extLst>
            </p:cNvPr>
            <p:cNvSpPr txBox="1"/>
            <p:nvPr/>
          </p:nvSpPr>
          <p:spPr>
            <a:xfrm>
              <a:off x="503555" y="2099945"/>
              <a:ext cx="419100" cy="177800"/>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600"/>
                </a:lnSpc>
              </a:pPr>
              <a:r>
                <a:rPr lang="es-ES" sz="500" kern="100">
                  <a:effectLst/>
                  <a:latin typeface="Arial" panose="020B0604020202020204" pitchFamily="34" charset="0"/>
                  <a:ea typeface="ＭＳ ゴシック" panose="020B0609070205080204" pitchFamily="49" charset="-128"/>
                  <a:cs typeface="Cordia New" panose="020B0304020202020204" pitchFamily="34" charset="-34"/>
                </a:rPr>
                <a:t>Bomba</a:t>
              </a:r>
              <a:endParaRPr lang="ja-JP" sz="1200" kern="100">
                <a:effectLst/>
                <a:latin typeface="ＭＳ ゴシック" panose="020B0609070205080204" pitchFamily="49" charset="-128"/>
                <a:ea typeface="ＭＳ ゴシック" panose="020B0609070205080204" pitchFamily="49" charset="-128"/>
                <a:cs typeface="Cordia New" panose="020B0304020202020204" pitchFamily="34" charset="-34"/>
              </a:endParaRPr>
            </a:p>
          </p:txBody>
        </p:sp>
      </p:grpSp>
      <p:sp>
        <p:nvSpPr>
          <p:cNvPr id="48" name="テキスト ボックス 792">
            <a:extLst>
              <a:ext uri="{FF2B5EF4-FFF2-40B4-BE49-F238E27FC236}">
                <a16:creationId xmlns:a16="http://schemas.microsoft.com/office/drawing/2014/main" id="{EFBC62A5-17A0-460B-93F2-638E88D04331}"/>
              </a:ext>
            </a:extLst>
          </p:cNvPr>
          <p:cNvSpPr txBox="1"/>
          <p:nvPr/>
        </p:nvSpPr>
        <p:spPr>
          <a:xfrm>
            <a:off x="3402965" y="5126918"/>
            <a:ext cx="2880539" cy="25357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800" b="1" kern="100" dirty="0">
                <a:effectLst/>
                <a:latin typeface="Arial"/>
                <a:cs typeface="Times New Roman"/>
              </a:rPr>
              <a:t>Fig.3-14 Circuito presión hidráulica VTE rodante</a:t>
            </a:r>
            <a:endParaRPr lang="ja-JP" sz="1200" kern="100" dirty="0">
              <a:effectLst/>
              <a:latin typeface="ＭＳ ゴシック"/>
              <a:cs typeface="Times New Roman"/>
            </a:endParaRPr>
          </a:p>
        </p:txBody>
      </p:sp>
    </p:spTree>
    <p:extLst>
      <p:ext uri="{BB962C8B-B14F-4D97-AF65-F5344CB8AC3E}">
        <p14:creationId xmlns:p14="http://schemas.microsoft.com/office/powerpoint/2010/main" val="1099987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Dispositivo generador de presión hidráulica</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56</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7"/>
            <a:ext cx="7886701" cy="527067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300" b="1" dirty="0">
                <a:solidFill>
                  <a:prstClr val="black"/>
                </a:solidFill>
                <a:latin typeface="Arial" panose="020B0604020202020204" pitchFamily="34" charset="0"/>
                <a:ea typeface="Meiryo UI" panose="020B0604030504040204" pitchFamily="50" charset="-128"/>
                <a:cs typeface="Arial" panose="020B0604020202020204" pitchFamily="34" charset="0"/>
              </a:rPr>
              <a:t>1)</a:t>
            </a:r>
            <a:r>
              <a:rPr lang="ja-JP" altLang="es-ES" sz="13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s-ES" altLang="ja-JP" sz="1300" b="1" dirty="0">
                <a:solidFill>
                  <a:prstClr val="black"/>
                </a:solidFill>
                <a:latin typeface="Arial" panose="020B0604020202020204" pitchFamily="34" charset="0"/>
                <a:ea typeface="Meiryo UI" panose="020B0604030504040204" pitchFamily="50" charset="-128"/>
                <a:cs typeface="Arial" panose="020B0604020202020204" pitchFamily="34" charset="0"/>
              </a:rPr>
              <a:t>Bombas hidráulicas</a:t>
            </a:r>
            <a:endParaRPr lang="ja-JP" altLang="en-US" sz="1300" b="1" dirty="0">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300" dirty="0">
                <a:latin typeface="Arial" panose="020B0604020202020204" pitchFamily="34" charset="0"/>
                <a:ea typeface="Meiryo UI" panose="020B0604030504040204" pitchFamily="50" charset="-128"/>
                <a:cs typeface="Arial" panose="020B0604020202020204" pitchFamily="34" charset="0"/>
              </a:rPr>
              <a:t>　</a:t>
            </a:r>
            <a:r>
              <a:rPr lang="es-ES" altLang="ja-JP" sz="1300" dirty="0">
                <a:latin typeface="Arial" panose="020B0604020202020204" pitchFamily="34" charset="0"/>
                <a:ea typeface="Meiryo UI" panose="020B0604030504040204" pitchFamily="50" charset="-128"/>
                <a:cs typeface="Arial" panose="020B0604020202020204" pitchFamily="34" charset="0"/>
              </a:rPr>
              <a:t>Las bombas hidráulicas son accionadas por un motor o un motor eléctrico, y extraen fluido hidráulico de un depósito y lo suministran a un dispositivo de accionamiento hidráulico (actuador) como aceite a presión a alta presión. </a:t>
            </a:r>
          </a:p>
          <a:p>
            <a:pPr marL="0" indent="0">
              <a:lnSpc>
                <a:spcPct val="100000"/>
              </a:lnSpc>
              <a:spcBef>
                <a:spcPts val="0"/>
              </a:spcBef>
              <a:buNone/>
            </a:pPr>
            <a:r>
              <a:rPr lang="es-ES" altLang="ja-JP" sz="1300" dirty="0">
                <a:latin typeface="Arial" panose="020B0604020202020204" pitchFamily="34" charset="0"/>
                <a:ea typeface="Meiryo UI" panose="020B0604030504040204" pitchFamily="50" charset="-128"/>
                <a:cs typeface="Arial" panose="020B0604020202020204" pitchFamily="34" charset="0"/>
              </a:rPr>
              <a:t>Las bombas hidráulicas pueden clasificarse en las siguientes categorías en función de su estructura.</a:t>
            </a:r>
          </a:p>
          <a:p>
            <a:pPr marL="0" indent="0">
              <a:lnSpc>
                <a:spcPct val="100000"/>
              </a:lnSpc>
              <a:spcBef>
                <a:spcPts val="0"/>
              </a:spcBef>
              <a:buNone/>
            </a:pPr>
            <a:r>
              <a:rPr lang="es-ES" altLang="ja-JP" sz="1300" dirty="0">
                <a:latin typeface="Arial" panose="020B0604020202020204" pitchFamily="34" charset="0"/>
                <a:ea typeface="Meiryo UI" panose="020B0604030504040204" pitchFamily="50" charset="-128"/>
                <a:cs typeface="Arial" panose="020B0604020202020204" pitchFamily="34" charset="0"/>
              </a:rPr>
              <a:t> ✓ Bombas de engranajes</a:t>
            </a:r>
          </a:p>
          <a:p>
            <a:pPr marL="0" indent="0">
              <a:lnSpc>
                <a:spcPct val="100000"/>
              </a:lnSpc>
              <a:spcBef>
                <a:spcPts val="0"/>
              </a:spcBef>
              <a:buNone/>
            </a:pPr>
            <a:r>
              <a:rPr lang="es-ES" altLang="ja-JP" sz="1300" dirty="0">
                <a:latin typeface="Arial" panose="020B0604020202020204" pitchFamily="34" charset="0"/>
                <a:ea typeface="Meiryo UI" panose="020B0604030504040204" pitchFamily="50" charset="-128"/>
                <a:cs typeface="Arial" panose="020B0604020202020204" pitchFamily="34" charset="0"/>
              </a:rPr>
              <a:t> </a:t>
            </a:r>
            <a:r>
              <a:rPr lang="ja-JP" altLang="es-ES" sz="1300" dirty="0">
                <a:latin typeface="Arial" panose="020B0604020202020204" pitchFamily="34" charset="0"/>
                <a:ea typeface="Meiryo UI" panose="020B0604030504040204" pitchFamily="50" charset="-128"/>
                <a:cs typeface="Arial" panose="020B0604020202020204" pitchFamily="34" charset="0"/>
              </a:rPr>
              <a:t>✓ </a:t>
            </a:r>
            <a:r>
              <a:rPr lang="es-ES" altLang="ja-JP" sz="1300" dirty="0">
                <a:latin typeface="Arial" panose="020B0604020202020204" pitchFamily="34" charset="0"/>
                <a:ea typeface="Meiryo UI" panose="020B0604030504040204" pitchFamily="50" charset="-128"/>
                <a:cs typeface="Arial" panose="020B0604020202020204" pitchFamily="34" charset="0"/>
              </a:rPr>
              <a:t>Bombas de pistón (bombas de émbolo)</a:t>
            </a:r>
          </a:p>
          <a:p>
            <a:pPr marL="0" indent="0">
              <a:lnSpc>
                <a:spcPct val="100000"/>
              </a:lnSpc>
              <a:spcBef>
                <a:spcPts val="0"/>
              </a:spcBef>
              <a:buNone/>
            </a:pPr>
            <a:r>
              <a:rPr lang="ja-JP" altLang="es-ES" sz="1300" dirty="0">
                <a:latin typeface="Arial" panose="020B0604020202020204" pitchFamily="34" charset="0"/>
                <a:ea typeface="Meiryo UI" panose="020B0604030504040204" pitchFamily="50" charset="-128"/>
                <a:cs typeface="Arial" panose="020B0604020202020204" pitchFamily="34" charset="0"/>
              </a:rPr>
              <a:t> ✓</a:t>
            </a:r>
            <a:r>
              <a:rPr lang="es-ES" altLang="ja-JP" sz="1300" dirty="0">
                <a:latin typeface="Arial" panose="020B0604020202020204" pitchFamily="34" charset="0"/>
                <a:ea typeface="Meiryo UI" panose="020B0604030504040204" pitchFamily="50" charset="-128"/>
                <a:cs typeface="Arial" panose="020B0604020202020204" pitchFamily="34" charset="0"/>
              </a:rPr>
              <a:t> Bombas de paletas</a:t>
            </a:r>
          </a:p>
          <a:p>
            <a:pPr marL="0" indent="0">
              <a:lnSpc>
                <a:spcPct val="100000"/>
              </a:lnSpc>
              <a:spcBef>
                <a:spcPts val="0"/>
              </a:spcBef>
              <a:buNone/>
            </a:pPr>
            <a:r>
              <a:rPr lang="es-ES" altLang="ja-JP" sz="1300" dirty="0">
                <a:latin typeface="Arial" panose="020B0604020202020204" pitchFamily="34" charset="0"/>
                <a:ea typeface="Meiryo UI" panose="020B0604030504040204" pitchFamily="50" charset="-128"/>
                <a:cs typeface="Arial" panose="020B0604020202020204" pitchFamily="34" charset="0"/>
              </a:rPr>
              <a:t> </a:t>
            </a:r>
            <a:r>
              <a:rPr lang="ja-JP" altLang="es-ES" sz="1300" dirty="0">
                <a:latin typeface="Arial" panose="020B0604020202020204" pitchFamily="34" charset="0"/>
                <a:ea typeface="Meiryo UI" panose="020B0604030504040204" pitchFamily="50" charset="-128"/>
                <a:cs typeface="Arial" panose="020B0604020202020204" pitchFamily="34" charset="0"/>
              </a:rPr>
              <a:t>✓ </a:t>
            </a:r>
            <a:r>
              <a:rPr lang="es-ES" altLang="ja-JP" sz="1300" dirty="0">
                <a:latin typeface="Arial" panose="020B0604020202020204" pitchFamily="34" charset="0"/>
                <a:ea typeface="Meiryo UI" panose="020B0604030504040204" pitchFamily="50" charset="-128"/>
                <a:cs typeface="Arial" panose="020B0604020202020204" pitchFamily="34" charset="0"/>
              </a:rPr>
              <a:t>Bombas tornillo</a:t>
            </a:r>
          </a:p>
          <a:p>
            <a:pPr marL="0" indent="0">
              <a:lnSpc>
                <a:spcPct val="100000"/>
              </a:lnSpc>
              <a:spcBef>
                <a:spcPts val="0"/>
              </a:spcBef>
              <a:buNone/>
            </a:pPr>
            <a:r>
              <a:rPr lang="ja-JP" altLang="es-ES" sz="1300" dirty="0">
                <a:latin typeface="Arial" panose="020B0604020202020204" pitchFamily="34" charset="0"/>
                <a:ea typeface="Meiryo UI" panose="020B0604030504040204" pitchFamily="50" charset="-128"/>
                <a:cs typeface="Arial" panose="020B0604020202020204" pitchFamily="34" charset="0"/>
              </a:rPr>
              <a:t> ✓ </a:t>
            </a:r>
            <a:r>
              <a:rPr lang="es-ES" altLang="ja-JP" sz="1300" dirty="0">
                <a:latin typeface="Arial" panose="020B0604020202020204" pitchFamily="34" charset="0"/>
                <a:ea typeface="Meiryo UI" panose="020B0604030504040204" pitchFamily="50" charset="-128"/>
                <a:cs typeface="Arial" panose="020B0604020202020204" pitchFamily="34" charset="0"/>
              </a:rPr>
              <a:t>Otras</a:t>
            </a:r>
          </a:p>
          <a:p>
            <a:pPr marL="0" indent="0">
              <a:lnSpc>
                <a:spcPct val="100000"/>
              </a:lnSpc>
              <a:spcBef>
                <a:spcPts val="0"/>
              </a:spcBef>
              <a:buNone/>
            </a:pPr>
            <a:r>
              <a:rPr lang="es-ES" altLang="ja-JP" sz="1300" dirty="0">
                <a:latin typeface="Arial" panose="020B0604020202020204" pitchFamily="34" charset="0"/>
                <a:ea typeface="Meiryo UI" panose="020B0604030504040204" pitchFamily="50" charset="-128"/>
                <a:cs typeface="Arial" panose="020B0604020202020204" pitchFamily="34" charset="0"/>
              </a:rPr>
              <a:t>De las bombas arriba mencionadas, las más utilizada en los VTE (extensión/refracción, ascenso/descenso, giro, etc. de brazo (pluma) telescópico) es la </a:t>
            </a:r>
            <a:r>
              <a:rPr lang="es-ES" altLang="ja-JP" sz="1300" b="1" u="sng" dirty="0">
                <a:latin typeface="Arial" panose="020B0604020202020204" pitchFamily="34" charset="0"/>
                <a:ea typeface="Meiryo UI" panose="020B0604030504040204" pitchFamily="50" charset="-128"/>
                <a:cs typeface="Arial" panose="020B0604020202020204" pitchFamily="34" charset="0"/>
              </a:rPr>
              <a:t>bomba de engranajes</a:t>
            </a:r>
            <a:r>
              <a:rPr lang="es-ES" altLang="ja-JP" sz="1300" dirty="0">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endParaRPr lang="es-ES" altLang="ja-JP" sz="1300" b="1" dirty="0">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s-ES" altLang="ja-JP" sz="1300" b="1" dirty="0">
                <a:latin typeface="Arial" panose="020B0604020202020204" pitchFamily="34" charset="0"/>
                <a:ea typeface="Meiryo UI" panose="020B0604030504040204" pitchFamily="50" charset="-128"/>
                <a:cs typeface="Arial" panose="020B0604020202020204" pitchFamily="34" charset="0"/>
              </a:rPr>
              <a:t>2) Bomba de engranajes</a:t>
            </a:r>
            <a:r>
              <a:rPr lang="ja-JP" altLang="en-US" sz="1300" dirty="0">
                <a:latin typeface="Arial" panose="020B0604020202020204" pitchFamily="34" charset="0"/>
                <a:ea typeface="Meiryo UI" panose="020B0604030504040204" pitchFamily="50" charset="-128"/>
                <a:cs typeface="Arial" panose="020B0604020202020204" pitchFamily="34" charset="0"/>
              </a:rPr>
              <a:t>　</a:t>
            </a:r>
            <a:endParaRPr lang="es-ES" altLang="ja-JP" sz="1300" dirty="0">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es-ES" altLang="ja-JP" sz="1300" dirty="0">
                <a:latin typeface="Arial" panose="020B0604020202020204" pitchFamily="34" charset="0"/>
                <a:ea typeface="Meiryo UI" panose="020B0604030504040204" pitchFamily="50" charset="-128"/>
                <a:cs typeface="Arial" panose="020B0604020202020204" pitchFamily="34" charset="0"/>
              </a:rPr>
              <a:t>Una bomba de engranajes es una bomba en la que dos</a:t>
            </a:r>
          </a:p>
          <a:p>
            <a:pPr marL="0" indent="0">
              <a:lnSpc>
                <a:spcPct val="100000"/>
              </a:lnSpc>
              <a:spcBef>
                <a:spcPts val="600"/>
              </a:spcBef>
              <a:buNone/>
            </a:pPr>
            <a:r>
              <a:rPr lang="es-ES" altLang="ja-JP" sz="1300" dirty="0">
                <a:latin typeface="Arial" panose="020B0604020202020204" pitchFamily="34" charset="0"/>
                <a:ea typeface="Meiryo UI" panose="020B0604030504040204" pitchFamily="50" charset="-128"/>
                <a:cs typeface="Arial" panose="020B0604020202020204" pitchFamily="34" charset="0"/>
              </a:rPr>
              <a:t>Engranajes del mismo tipo giran dentro de una carcasa y</a:t>
            </a:r>
          </a:p>
          <a:p>
            <a:pPr marL="0" indent="0">
              <a:lnSpc>
                <a:spcPct val="100000"/>
              </a:lnSpc>
              <a:spcBef>
                <a:spcPts val="600"/>
              </a:spcBef>
              <a:buNone/>
            </a:pPr>
            <a:r>
              <a:rPr lang="es-ES" altLang="ja-JP" sz="1300" dirty="0">
                <a:latin typeface="Arial" panose="020B0604020202020204" pitchFamily="34" charset="0"/>
                <a:ea typeface="Meiryo UI" panose="020B0604030504040204" pitchFamily="50" charset="-128"/>
                <a:cs typeface="Arial" panose="020B0604020202020204" pitchFamily="34" charset="0"/>
              </a:rPr>
              <a:t>empujan el fluido hidráulico hacia fuera engranándose.</a:t>
            </a:r>
            <a:endParaRPr lang="ja-JP" altLang="en-US" sz="1300" dirty="0">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es-ES" altLang="ja-JP" sz="1300" dirty="0">
                <a:latin typeface="Arial" panose="020B0604020202020204" pitchFamily="34" charset="0"/>
                <a:ea typeface="Meiryo UI" panose="020B0604030504040204" pitchFamily="50" charset="-128"/>
                <a:cs typeface="Arial" panose="020B0604020202020204" pitchFamily="34" charset="0"/>
              </a:rPr>
              <a:t>Características de las bombas de engranajes</a:t>
            </a:r>
          </a:p>
          <a:p>
            <a:pPr marL="0" indent="0">
              <a:lnSpc>
                <a:spcPct val="100000"/>
              </a:lnSpc>
              <a:spcBef>
                <a:spcPts val="600"/>
              </a:spcBef>
              <a:buNone/>
            </a:pPr>
            <a:r>
              <a:rPr lang="es-ES" altLang="ja-JP" sz="1300" dirty="0">
                <a:latin typeface="Arial" panose="020B0604020202020204" pitchFamily="34" charset="0"/>
                <a:ea typeface="Meiryo UI" panose="020B0604030504040204" pitchFamily="50" charset="-128"/>
                <a:cs typeface="Arial" panose="020B0604020202020204" pitchFamily="34" charset="0"/>
              </a:rPr>
              <a:t> ✓ Compactas y ligeras</a:t>
            </a:r>
          </a:p>
          <a:p>
            <a:pPr marL="0" indent="0">
              <a:lnSpc>
                <a:spcPct val="100000"/>
              </a:lnSpc>
              <a:spcBef>
                <a:spcPts val="600"/>
              </a:spcBef>
              <a:buNone/>
            </a:pPr>
            <a:r>
              <a:rPr lang="es-ES" altLang="ja-JP" sz="1300" dirty="0">
                <a:latin typeface="Arial" panose="020B0604020202020204" pitchFamily="34" charset="0"/>
                <a:ea typeface="Meiryo UI" panose="020B0604030504040204" pitchFamily="50" charset="-128"/>
                <a:cs typeface="Arial" panose="020B0604020202020204" pitchFamily="34" charset="0"/>
              </a:rPr>
              <a:t> ✓ Construcción sencilla y robusta.</a:t>
            </a:r>
          </a:p>
          <a:p>
            <a:pPr marL="0" indent="0">
              <a:lnSpc>
                <a:spcPct val="100000"/>
              </a:lnSpc>
              <a:spcBef>
                <a:spcPts val="600"/>
              </a:spcBef>
              <a:buNone/>
            </a:pPr>
            <a:r>
              <a:rPr lang="es-ES" altLang="ja-JP" sz="1300" dirty="0">
                <a:solidFill>
                  <a:prstClr val="black"/>
                </a:solidFill>
                <a:latin typeface="Arial" panose="020B0604020202020204" pitchFamily="34" charset="0"/>
                <a:ea typeface="Meiryo UI" panose="020B0604030504040204" pitchFamily="50" charset="-128"/>
                <a:cs typeface="Arial" panose="020B0604020202020204" pitchFamily="34" charset="0"/>
              </a:rPr>
              <a:t> ✓ Pocas averías</a:t>
            </a:r>
          </a:p>
          <a:p>
            <a:pPr marL="0" indent="0">
              <a:lnSpc>
                <a:spcPct val="100000"/>
              </a:lnSpc>
              <a:spcBef>
                <a:spcPts val="600"/>
              </a:spcBef>
              <a:buNone/>
            </a:pPr>
            <a:r>
              <a:rPr lang="es-ES" altLang="ja-JP" sz="1300" dirty="0">
                <a:solidFill>
                  <a:prstClr val="black"/>
                </a:solidFill>
                <a:latin typeface="Arial" panose="020B0604020202020204" pitchFamily="34" charset="0"/>
                <a:ea typeface="Meiryo UI" panose="020B0604030504040204" pitchFamily="50" charset="-128"/>
                <a:cs typeface="Arial" panose="020B0604020202020204" pitchFamily="34" charset="0"/>
              </a:rPr>
              <a:t> ✓ Fácil mantenimiento</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469481" y="3709674"/>
            <a:ext cx="2814547" cy="2413740"/>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1B7EBD74-37FF-4A6C-A124-043C206383B4}"/>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pág.55/Libro de texto pág.48-49</a:t>
            </a:r>
            <a:endParaRPr lang="ja-JP" altLang="en-US" sz="1200">
              <a:solidFill>
                <a:prstClr val="black"/>
              </a:solidFill>
            </a:endParaRPr>
          </a:p>
        </p:txBody>
      </p:sp>
      <p:sp>
        <p:nvSpPr>
          <p:cNvPr id="9" name="テキスト ボックス 822">
            <a:extLst>
              <a:ext uri="{FF2B5EF4-FFF2-40B4-BE49-F238E27FC236}">
                <a16:creationId xmlns:a16="http://schemas.microsoft.com/office/drawing/2014/main" id="{16768349-8F3F-4232-9B60-CDBA60D7B22D}"/>
              </a:ext>
            </a:extLst>
          </p:cNvPr>
          <p:cNvSpPr txBox="1"/>
          <p:nvPr/>
        </p:nvSpPr>
        <p:spPr>
          <a:xfrm>
            <a:off x="5126444" y="3904664"/>
            <a:ext cx="996950" cy="2908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kern="100" dirty="0">
                <a:effectLst/>
                <a:latin typeface="Arial"/>
                <a:cs typeface="Times New Roman"/>
              </a:rPr>
              <a:t>Engranaje motríz</a:t>
            </a:r>
            <a:endParaRPr lang="ja-JP" sz="1200" kern="100" dirty="0">
              <a:effectLst/>
              <a:latin typeface="ＭＳ ゴシック"/>
              <a:cs typeface="Times New Roman"/>
            </a:endParaRPr>
          </a:p>
        </p:txBody>
      </p:sp>
      <p:sp>
        <p:nvSpPr>
          <p:cNvPr id="10" name="テキスト ボックス 823">
            <a:extLst>
              <a:ext uri="{FF2B5EF4-FFF2-40B4-BE49-F238E27FC236}">
                <a16:creationId xmlns:a16="http://schemas.microsoft.com/office/drawing/2014/main" id="{6F23D62D-1FB9-4B3D-B54C-C05328F6E6B1}"/>
              </a:ext>
            </a:extLst>
          </p:cNvPr>
          <p:cNvSpPr txBox="1"/>
          <p:nvPr/>
        </p:nvSpPr>
        <p:spPr>
          <a:xfrm>
            <a:off x="6174105" y="3826599"/>
            <a:ext cx="567690" cy="22129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kern="100">
                <a:effectLst/>
                <a:latin typeface="Arial"/>
                <a:cs typeface="Times New Roman"/>
              </a:rPr>
              <a:t>Soporte</a:t>
            </a:r>
            <a:endParaRPr lang="ja-JP" sz="1200" kern="100">
              <a:effectLst/>
              <a:latin typeface="ＭＳ ゴシック"/>
              <a:cs typeface="Times New Roman"/>
            </a:endParaRPr>
          </a:p>
        </p:txBody>
      </p:sp>
      <p:sp>
        <p:nvSpPr>
          <p:cNvPr id="12" name="テキスト ボックス 824">
            <a:extLst>
              <a:ext uri="{FF2B5EF4-FFF2-40B4-BE49-F238E27FC236}">
                <a16:creationId xmlns:a16="http://schemas.microsoft.com/office/drawing/2014/main" id="{246C1BEB-EB8C-4856-8EF6-DFB8935EDD75}"/>
              </a:ext>
            </a:extLst>
          </p:cNvPr>
          <p:cNvSpPr txBox="1"/>
          <p:nvPr/>
        </p:nvSpPr>
        <p:spPr>
          <a:xfrm>
            <a:off x="6698251" y="3937453"/>
            <a:ext cx="367030" cy="22869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600" kern="100">
                <a:effectLst/>
                <a:latin typeface="Arial"/>
                <a:cs typeface="Times New Roman"/>
              </a:rPr>
              <a:t>Caja</a:t>
            </a:r>
            <a:endParaRPr lang="ja-JP" sz="1200" kern="100">
              <a:effectLst/>
              <a:latin typeface="ＭＳ ゴシック"/>
              <a:cs typeface="Times New Roman"/>
            </a:endParaRPr>
          </a:p>
        </p:txBody>
      </p:sp>
      <p:sp>
        <p:nvSpPr>
          <p:cNvPr id="13" name="テキスト ボックス 826">
            <a:extLst>
              <a:ext uri="{FF2B5EF4-FFF2-40B4-BE49-F238E27FC236}">
                <a16:creationId xmlns:a16="http://schemas.microsoft.com/office/drawing/2014/main" id="{0DC1B68C-9015-4C54-A391-D6A3A5926726}"/>
              </a:ext>
            </a:extLst>
          </p:cNvPr>
          <p:cNvSpPr txBox="1"/>
          <p:nvPr/>
        </p:nvSpPr>
        <p:spPr>
          <a:xfrm>
            <a:off x="6823119" y="4122457"/>
            <a:ext cx="567690" cy="23218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kern="100">
                <a:effectLst/>
                <a:latin typeface="Arial"/>
                <a:cs typeface="Times New Roman"/>
              </a:rPr>
              <a:t>Cubierta</a:t>
            </a:r>
            <a:endParaRPr lang="ja-JP" sz="1200" kern="100">
              <a:effectLst/>
              <a:latin typeface="ＭＳ ゴシック"/>
              <a:cs typeface="Times New Roman"/>
            </a:endParaRPr>
          </a:p>
        </p:txBody>
      </p:sp>
      <p:sp>
        <p:nvSpPr>
          <p:cNvPr id="14" name="テキスト ボックス 834">
            <a:extLst>
              <a:ext uri="{FF2B5EF4-FFF2-40B4-BE49-F238E27FC236}">
                <a16:creationId xmlns:a16="http://schemas.microsoft.com/office/drawing/2014/main" id="{D3331347-7638-4E1A-9743-246B91ED0BBC}"/>
              </a:ext>
            </a:extLst>
          </p:cNvPr>
          <p:cNvSpPr txBox="1"/>
          <p:nvPr/>
        </p:nvSpPr>
        <p:spPr>
          <a:xfrm>
            <a:off x="7065281" y="4297384"/>
            <a:ext cx="450396" cy="21778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500" kern="100">
                <a:effectLst/>
                <a:latin typeface="Arial"/>
                <a:cs typeface="Times New Roman"/>
              </a:rPr>
              <a:t>Baj.pres</a:t>
            </a:r>
            <a:r>
              <a:rPr lang="es-ES" sz="700" kern="100">
                <a:effectLst/>
                <a:latin typeface="Arial"/>
                <a:cs typeface="Times New Roman"/>
              </a:rPr>
              <a:t>.</a:t>
            </a:r>
            <a:endParaRPr lang="ja-JP" sz="1200" kern="100">
              <a:effectLst/>
              <a:latin typeface="ＭＳ ゴシック"/>
              <a:cs typeface="Times New Roman"/>
            </a:endParaRPr>
          </a:p>
        </p:txBody>
      </p:sp>
      <p:sp>
        <p:nvSpPr>
          <p:cNvPr id="15" name="テキスト ボックス 825">
            <a:extLst>
              <a:ext uri="{FF2B5EF4-FFF2-40B4-BE49-F238E27FC236}">
                <a16:creationId xmlns:a16="http://schemas.microsoft.com/office/drawing/2014/main" id="{26CFBE72-D317-4E07-A5C1-D69F357BFE95}"/>
              </a:ext>
            </a:extLst>
          </p:cNvPr>
          <p:cNvSpPr txBox="1"/>
          <p:nvPr/>
        </p:nvSpPr>
        <p:spPr>
          <a:xfrm>
            <a:off x="7826579" y="4166144"/>
            <a:ext cx="567690" cy="29019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kern="100">
                <a:effectLst/>
                <a:latin typeface="Arial"/>
                <a:cs typeface="Times New Roman"/>
              </a:rPr>
              <a:t>Alt.pres.</a:t>
            </a:r>
            <a:endParaRPr lang="ja-JP" sz="1200" kern="100">
              <a:effectLst/>
              <a:latin typeface="ＭＳ ゴシック"/>
              <a:cs typeface="Times New Roman"/>
            </a:endParaRPr>
          </a:p>
        </p:txBody>
      </p:sp>
      <p:sp>
        <p:nvSpPr>
          <p:cNvPr id="16" name="テキスト ボックス 833">
            <a:extLst>
              <a:ext uri="{FF2B5EF4-FFF2-40B4-BE49-F238E27FC236}">
                <a16:creationId xmlns:a16="http://schemas.microsoft.com/office/drawing/2014/main" id="{3D958AEF-CFD7-4BF1-BBEE-65728350089B}"/>
              </a:ext>
            </a:extLst>
          </p:cNvPr>
          <p:cNvSpPr txBox="1"/>
          <p:nvPr/>
        </p:nvSpPr>
        <p:spPr>
          <a:xfrm rot="16200000">
            <a:off x="7020287" y="4705223"/>
            <a:ext cx="428625" cy="25527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500" kern="100">
                <a:effectLst/>
                <a:latin typeface="Arial"/>
                <a:cs typeface="Times New Roman"/>
              </a:rPr>
              <a:t>Adm.</a:t>
            </a:r>
            <a:endParaRPr lang="ja-JP" sz="1200" kern="100">
              <a:effectLst/>
              <a:latin typeface="ＭＳ ゴシック"/>
              <a:cs typeface="Times New Roman"/>
            </a:endParaRPr>
          </a:p>
        </p:txBody>
      </p:sp>
      <p:sp>
        <p:nvSpPr>
          <p:cNvPr id="17" name="テキスト ボックス 832">
            <a:extLst>
              <a:ext uri="{FF2B5EF4-FFF2-40B4-BE49-F238E27FC236}">
                <a16:creationId xmlns:a16="http://schemas.microsoft.com/office/drawing/2014/main" id="{5236F8FB-50BD-41CC-9860-0B5D2897D700}"/>
              </a:ext>
            </a:extLst>
          </p:cNvPr>
          <p:cNvSpPr txBox="1"/>
          <p:nvPr/>
        </p:nvSpPr>
        <p:spPr>
          <a:xfrm rot="5400000">
            <a:off x="7866834" y="4681229"/>
            <a:ext cx="463550" cy="29019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500" kern="100">
                <a:effectLst/>
                <a:latin typeface="Arial"/>
                <a:cs typeface="Times New Roman"/>
              </a:rPr>
              <a:t>Escape</a:t>
            </a:r>
            <a:endParaRPr lang="ja-JP" sz="1200" kern="100">
              <a:effectLst/>
              <a:latin typeface="ＭＳ ゴシック"/>
              <a:cs typeface="Times New Roman"/>
            </a:endParaRPr>
          </a:p>
        </p:txBody>
      </p:sp>
      <p:sp>
        <p:nvSpPr>
          <p:cNvPr id="18" name="テキスト ボックス 836">
            <a:extLst>
              <a:ext uri="{FF2B5EF4-FFF2-40B4-BE49-F238E27FC236}">
                <a16:creationId xmlns:a16="http://schemas.microsoft.com/office/drawing/2014/main" id="{D10306E1-55F3-49E1-975A-889EF343B5A6}"/>
              </a:ext>
            </a:extLst>
          </p:cNvPr>
          <p:cNvSpPr txBox="1"/>
          <p:nvPr/>
        </p:nvSpPr>
        <p:spPr>
          <a:xfrm>
            <a:off x="7106964" y="5369049"/>
            <a:ext cx="1108075" cy="311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kern="100">
                <a:effectLst/>
                <a:latin typeface="Arial"/>
                <a:cs typeface="Times New Roman"/>
              </a:rPr>
              <a:t>Engranaje accionado</a:t>
            </a:r>
            <a:endParaRPr lang="ja-JP" sz="1200" kern="100">
              <a:effectLst/>
              <a:latin typeface="ＭＳ ゴシック"/>
              <a:cs typeface="Times New Roman"/>
            </a:endParaRPr>
          </a:p>
        </p:txBody>
      </p:sp>
      <p:sp>
        <p:nvSpPr>
          <p:cNvPr id="19" name="テキスト ボックス 821">
            <a:extLst>
              <a:ext uri="{FF2B5EF4-FFF2-40B4-BE49-F238E27FC236}">
                <a16:creationId xmlns:a16="http://schemas.microsoft.com/office/drawing/2014/main" id="{B7F42BF7-499B-464B-8AB9-0BB11E55B46E}"/>
              </a:ext>
            </a:extLst>
          </p:cNvPr>
          <p:cNvSpPr txBox="1"/>
          <p:nvPr/>
        </p:nvSpPr>
        <p:spPr>
          <a:xfrm>
            <a:off x="6046015" y="5795597"/>
            <a:ext cx="1655445" cy="26443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800" b="1" kern="100">
                <a:effectLst/>
                <a:latin typeface="Arial"/>
                <a:cs typeface="Times New Roman"/>
              </a:rPr>
              <a:t>Fig.3-1 Bomba de engranajes</a:t>
            </a:r>
            <a:endParaRPr lang="ja-JP" sz="1200" kern="100">
              <a:effectLst/>
              <a:latin typeface="ＭＳ ゴシック"/>
              <a:cs typeface="Times New Roman"/>
            </a:endParaRPr>
          </a:p>
        </p:txBody>
      </p:sp>
    </p:spTree>
    <p:extLst>
      <p:ext uri="{BB962C8B-B14F-4D97-AF65-F5344CB8AC3E}">
        <p14:creationId xmlns:p14="http://schemas.microsoft.com/office/powerpoint/2010/main" val="4237575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_tradnl" altLang="ja-JP" sz="2000" b="1">
                <a:latin typeface="Meiryo UI" panose="020B0604030504040204" pitchFamily="50" charset="-128"/>
                <a:ea typeface="Meiryo UI" panose="020B0604030504040204" pitchFamily="50" charset="-128"/>
              </a:rPr>
              <a:t>Dispositivos de accionamiento hidráulico</a:t>
            </a:r>
            <a:endParaRPr kumimoji="1" lang="es-ES_tradnl" altLang="ja-JP"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es-ES_tradnl" altLang="ja-JP" smtClean="0">
                <a:solidFill>
                  <a:prstClr val="black">
                    <a:tint val="75000"/>
                  </a:prstClr>
                </a:solidFill>
              </a:rPr>
              <a:pPr/>
              <a:t>57</a:t>
            </a:fld>
            <a:endParaRPr lang="es-ES_tradnl" altLang="ja-JP">
              <a:solidFill>
                <a:prstClr val="black">
                  <a:tint val="75000"/>
                </a:prstClr>
              </a:solidFill>
            </a:endParaRPr>
          </a:p>
        </p:txBody>
      </p:sp>
      <p:sp>
        <p:nvSpPr>
          <p:cNvPr id="11" name="コンテンツ プレースホルダー 4"/>
          <p:cNvSpPr txBox="1">
            <a:spLocks/>
          </p:cNvSpPr>
          <p:nvPr/>
        </p:nvSpPr>
        <p:spPr>
          <a:xfrm>
            <a:off x="457200" y="852739"/>
            <a:ext cx="8425544" cy="1276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s-ES_tradnl" sz="1600" dirty="0">
                <a:solidFill>
                  <a:prstClr val="black"/>
                </a:solidFill>
                <a:latin typeface="Meiryo UI" panose="020B0604030504040204" pitchFamily="50" charset="-128"/>
                <a:ea typeface="Meiryo UI" panose="020B0604030504040204" pitchFamily="50" charset="-128"/>
              </a:rPr>
              <a:t>　</a:t>
            </a:r>
            <a:r>
              <a:rPr lang="es-ES_tradnl" altLang="ja-JP" sz="1600" dirty="0">
                <a:solidFill>
                  <a:prstClr val="black"/>
                </a:solidFill>
                <a:latin typeface="Meiryo UI" panose="020B0604030504040204" pitchFamily="50" charset="-128"/>
                <a:ea typeface="Meiryo UI" panose="020B0604030504040204" pitchFamily="50" charset="-128"/>
              </a:rPr>
              <a:t>Un actuador es un dispositivo que convierte </a:t>
            </a:r>
            <a:r>
              <a:rPr lang="es-ES_tradnl" altLang="ja-JP" sz="1600" b="1" u="sng" dirty="0">
                <a:solidFill>
                  <a:prstClr val="black"/>
                </a:solidFill>
                <a:latin typeface="Meiryo UI" panose="020B0604030504040204" pitchFamily="50" charset="-128"/>
                <a:ea typeface="Meiryo UI" panose="020B0604030504040204" pitchFamily="50" charset="-128"/>
              </a:rPr>
              <a:t>el fluido hidráulico de una bomba hidráulica en movimiento mecánico (energía)</a:t>
            </a:r>
            <a:r>
              <a:rPr lang="es-ES_tradnl" altLang="ja-JP" sz="1600" u="sng" dirty="0">
                <a:solidFill>
                  <a:prstClr val="black"/>
                </a:solidFill>
                <a:latin typeface="Meiryo UI" panose="020B0604030504040204" pitchFamily="50" charset="-128"/>
                <a:ea typeface="Meiryo UI" panose="020B0604030504040204" pitchFamily="50" charset="-128"/>
              </a:rPr>
              <a:t>.</a:t>
            </a:r>
            <a:r>
              <a:rPr lang="es-ES_tradnl" altLang="ja-JP" sz="1600" b="1" u="sng" dirty="0">
                <a:solidFill>
                  <a:prstClr val="black"/>
                </a:solidFill>
                <a:latin typeface="Meiryo UI" panose="020B0604030504040204" pitchFamily="50" charset="-128"/>
                <a:ea typeface="Meiryo UI" panose="020B0604030504040204" pitchFamily="50" charset="-128"/>
              </a:rPr>
              <a:t> </a:t>
            </a:r>
            <a:r>
              <a:rPr lang="es-ES_tradnl" altLang="ja-JP" sz="1600" dirty="0">
                <a:solidFill>
                  <a:prstClr val="black"/>
                </a:solidFill>
                <a:latin typeface="Meiryo UI" panose="020B0604030504040204" pitchFamily="50" charset="-128"/>
                <a:ea typeface="Meiryo UI" panose="020B0604030504040204" pitchFamily="50" charset="-128"/>
              </a:rPr>
              <a:t>Según el método de movimiento, puede dividirse en un </a:t>
            </a:r>
            <a:r>
              <a:rPr lang="es-ES_tradnl" altLang="ja-JP" sz="1600" b="1" u="sng" dirty="0">
                <a:solidFill>
                  <a:prstClr val="black"/>
                </a:solidFill>
                <a:latin typeface="Meiryo UI" panose="020B0604030504040204" pitchFamily="50" charset="-128"/>
                <a:ea typeface="Meiryo UI" panose="020B0604030504040204" pitchFamily="50" charset="-128"/>
              </a:rPr>
              <a:t>cilindro hidráulico para el movimiento lineal y un motor hidráulico para el movimiento de rotación</a:t>
            </a:r>
            <a:r>
              <a:rPr lang="es-ES_tradnl" altLang="ja-JP" sz="1600" dirty="0">
                <a:solidFill>
                  <a:prstClr val="black"/>
                </a:solidFill>
                <a:latin typeface="Meiryo UI" panose="020B0604030504040204" pitchFamily="50" charset="-128"/>
                <a:ea typeface="Meiryo UI" panose="020B0604030504040204" pitchFamily="50" charset="-128"/>
              </a:rPr>
              <a:t>.</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1718582" y="2648989"/>
            <a:ext cx="5902780" cy="1593731"/>
          </a:xfrm>
          <a:prstGeom prst="rect">
            <a:avLst/>
          </a:prstGeom>
          <a:noFill/>
          <a:ln>
            <a:noFill/>
          </a:ln>
        </p:spPr>
      </p:pic>
      <p:sp>
        <p:nvSpPr>
          <p:cNvPr id="8" name="テキスト ボックス 7">
            <a:extLst>
              <a:ext uri="{FF2B5EF4-FFF2-40B4-BE49-F238E27FC236}">
                <a16:creationId xmlns:a16="http://schemas.microsoft.com/office/drawing/2014/main" id="{E3B776B7-C4A9-45E9-B820-A06D3223998E}"/>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_tradnl" altLang="ja-JP" sz="1200">
                <a:solidFill>
                  <a:prstClr val="black"/>
                </a:solidFill>
              </a:rPr>
              <a:t>Texto pág.57/Libro de texto pág.49</a:t>
            </a:r>
          </a:p>
        </p:txBody>
      </p:sp>
      <p:sp>
        <p:nvSpPr>
          <p:cNvPr id="12" name="テキスト ボックス 837">
            <a:extLst>
              <a:ext uri="{FF2B5EF4-FFF2-40B4-BE49-F238E27FC236}">
                <a16:creationId xmlns:a16="http://schemas.microsoft.com/office/drawing/2014/main" id="{60D74CDF-0E96-493C-A7DC-BEFF20F93F5E}"/>
              </a:ext>
            </a:extLst>
          </p:cNvPr>
          <p:cNvSpPr txBox="1"/>
          <p:nvPr/>
        </p:nvSpPr>
        <p:spPr>
          <a:xfrm>
            <a:off x="1614079" y="3290279"/>
            <a:ext cx="1322070" cy="311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_tradnl" sz="800" b="1" kern="100" dirty="0">
                <a:effectLst/>
                <a:latin typeface="Arial"/>
                <a:cs typeface="Times New Roman"/>
              </a:rPr>
              <a:t>Cilindro hidráulico</a:t>
            </a:r>
            <a:endParaRPr lang="es-ES_tradnl" altLang="ja-JP" sz="1200" kern="100" dirty="0">
              <a:effectLst/>
              <a:latin typeface="ＭＳ ゴシック"/>
              <a:cs typeface="Times New Roman"/>
            </a:endParaRPr>
          </a:p>
        </p:txBody>
      </p:sp>
      <p:sp>
        <p:nvSpPr>
          <p:cNvPr id="13" name="テキスト ボックス 841">
            <a:extLst>
              <a:ext uri="{FF2B5EF4-FFF2-40B4-BE49-F238E27FC236}">
                <a16:creationId xmlns:a16="http://schemas.microsoft.com/office/drawing/2014/main" id="{C69BF31D-EFB8-4510-8D61-6BB31749ABAB}"/>
              </a:ext>
            </a:extLst>
          </p:cNvPr>
          <p:cNvSpPr txBox="1"/>
          <p:nvPr/>
        </p:nvSpPr>
        <p:spPr>
          <a:xfrm>
            <a:off x="3810000" y="2718454"/>
            <a:ext cx="1371600" cy="311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_tradnl" sz="700" b="1" kern="100" dirty="0">
                <a:effectLst/>
                <a:latin typeface="Arial"/>
                <a:cs typeface="Times New Roman"/>
              </a:rPr>
              <a:t>Cilindro efecto simple</a:t>
            </a:r>
            <a:endParaRPr lang="es-ES_tradnl" altLang="ja-JP" sz="1200" kern="100" dirty="0">
              <a:effectLst/>
              <a:latin typeface="ＭＳ ゴシック"/>
              <a:cs typeface="Times New Roman"/>
            </a:endParaRPr>
          </a:p>
        </p:txBody>
      </p:sp>
      <p:sp>
        <p:nvSpPr>
          <p:cNvPr id="14" name="テキスト ボックス 838">
            <a:extLst>
              <a:ext uri="{FF2B5EF4-FFF2-40B4-BE49-F238E27FC236}">
                <a16:creationId xmlns:a16="http://schemas.microsoft.com/office/drawing/2014/main" id="{1CC9224E-7EB1-4D2D-8257-BF1DAECEF930}"/>
              </a:ext>
            </a:extLst>
          </p:cNvPr>
          <p:cNvSpPr txBox="1"/>
          <p:nvPr/>
        </p:nvSpPr>
        <p:spPr>
          <a:xfrm>
            <a:off x="3788270" y="3325012"/>
            <a:ext cx="1306195" cy="311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_tradnl" sz="700" b="1" kern="100" dirty="0">
                <a:effectLst/>
                <a:latin typeface="Arial"/>
                <a:cs typeface="Times New Roman"/>
              </a:rPr>
              <a:t>Cilindro efecto múltiple</a:t>
            </a:r>
            <a:endParaRPr lang="es-ES_tradnl" altLang="ja-JP" sz="1200" kern="100" dirty="0">
              <a:effectLst/>
              <a:latin typeface="ＭＳ ゴシック"/>
              <a:cs typeface="Times New Roman"/>
            </a:endParaRPr>
          </a:p>
        </p:txBody>
      </p:sp>
      <p:sp>
        <p:nvSpPr>
          <p:cNvPr id="15" name="テキスト ボックス 839">
            <a:extLst>
              <a:ext uri="{FF2B5EF4-FFF2-40B4-BE49-F238E27FC236}">
                <a16:creationId xmlns:a16="http://schemas.microsoft.com/office/drawing/2014/main" id="{0BC266E0-7946-4159-AA40-C92A603F5CE4}"/>
              </a:ext>
            </a:extLst>
          </p:cNvPr>
          <p:cNvSpPr txBox="1"/>
          <p:nvPr/>
        </p:nvSpPr>
        <p:spPr>
          <a:xfrm>
            <a:off x="3790822" y="3958715"/>
            <a:ext cx="1231900" cy="35346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_tradnl" sz="800" b="1" kern="100" dirty="0">
                <a:solidFill>
                  <a:schemeClr val="tx1"/>
                </a:solidFill>
                <a:effectLst/>
                <a:latin typeface="Arial"/>
                <a:cs typeface="Times New Roman"/>
              </a:rPr>
              <a:t>Cilindro especial</a:t>
            </a:r>
            <a:endParaRPr lang="es-ES_tradnl" altLang="ja-JP" sz="1200" kern="100" dirty="0">
              <a:solidFill>
                <a:schemeClr val="tx1"/>
              </a:solidFill>
              <a:effectLst/>
              <a:latin typeface="ＭＳ ゴシック"/>
              <a:cs typeface="Times New Roman"/>
            </a:endParaRPr>
          </a:p>
        </p:txBody>
      </p:sp>
      <p:sp>
        <p:nvSpPr>
          <p:cNvPr id="17" name="テキスト ボックス 843">
            <a:extLst>
              <a:ext uri="{FF2B5EF4-FFF2-40B4-BE49-F238E27FC236}">
                <a16:creationId xmlns:a16="http://schemas.microsoft.com/office/drawing/2014/main" id="{991CA65E-DB96-404A-9F12-A6ACAB98D15B}"/>
              </a:ext>
            </a:extLst>
          </p:cNvPr>
          <p:cNvSpPr txBox="1"/>
          <p:nvPr/>
        </p:nvSpPr>
        <p:spPr>
          <a:xfrm>
            <a:off x="6010126" y="3169438"/>
            <a:ext cx="939192" cy="3111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_tradnl" sz="800" b="1" kern="100">
                <a:effectLst/>
                <a:latin typeface="Arial"/>
                <a:cs typeface="Times New Roman"/>
              </a:rPr>
              <a:t>Biela simple</a:t>
            </a:r>
            <a:endParaRPr lang="es-ES_tradnl" altLang="ja-JP" sz="1200" kern="100">
              <a:effectLst/>
              <a:latin typeface="ＭＳ ゴシック"/>
              <a:cs typeface="Times New Roman"/>
            </a:endParaRPr>
          </a:p>
        </p:txBody>
      </p:sp>
      <p:sp>
        <p:nvSpPr>
          <p:cNvPr id="18" name="テキスト ボックス 842">
            <a:extLst>
              <a:ext uri="{FF2B5EF4-FFF2-40B4-BE49-F238E27FC236}">
                <a16:creationId xmlns:a16="http://schemas.microsoft.com/office/drawing/2014/main" id="{620D515B-EE9A-42A1-B8A3-150156CA6940}"/>
              </a:ext>
            </a:extLst>
          </p:cNvPr>
          <p:cNvSpPr txBox="1"/>
          <p:nvPr/>
        </p:nvSpPr>
        <p:spPr>
          <a:xfrm>
            <a:off x="6027026" y="3481811"/>
            <a:ext cx="1322070" cy="311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_tradnl" sz="800" b="1" kern="100">
                <a:effectLst/>
                <a:latin typeface="Arial"/>
                <a:cs typeface="Times New Roman"/>
              </a:rPr>
              <a:t>Biela doble</a:t>
            </a:r>
            <a:endParaRPr lang="es-ES_tradnl" altLang="ja-JP" sz="1200" kern="100">
              <a:effectLst/>
              <a:latin typeface="ＭＳ ゴシック"/>
              <a:cs typeface="Times New Roman"/>
            </a:endParaRPr>
          </a:p>
        </p:txBody>
      </p:sp>
      <p:sp>
        <p:nvSpPr>
          <p:cNvPr id="19" name="テキスト ボックス 840">
            <a:extLst>
              <a:ext uri="{FF2B5EF4-FFF2-40B4-BE49-F238E27FC236}">
                <a16:creationId xmlns:a16="http://schemas.microsoft.com/office/drawing/2014/main" id="{CF1F0D24-BE71-4281-B7FD-CD3703DD7C7F}"/>
              </a:ext>
            </a:extLst>
          </p:cNvPr>
          <p:cNvSpPr txBox="1"/>
          <p:nvPr/>
        </p:nvSpPr>
        <p:spPr>
          <a:xfrm>
            <a:off x="6028566" y="3958716"/>
            <a:ext cx="1322069" cy="311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_tradnl" sz="800" b="1" kern="100">
                <a:effectLst/>
                <a:latin typeface="Arial"/>
                <a:cs typeface="Times New Roman"/>
              </a:rPr>
              <a:t>Tipo telescópica</a:t>
            </a:r>
            <a:endParaRPr lang="es-ES_tradnl" altLang="ja-JP" sz="1200" kern="100">
              <a:effectLst/>
              <a:latin typeface="ＭＳ ゴシック"/>
              <a:cs typeface="Times New Roman"/>
            </a:endParaRPr>
          </a:p>
        </p:txBody>
      </p:sp>
    </p:spTree>
    <p:extLst>
      <p:ext uri="{BB962C8B-B14F-4D97-AF65-F5344CB8AC3E}">
        <p14:creationId xmlns:p14="http://schemas.microsoft.com/office/powerpoint/2010/main" val="3449137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400" b="1">
                <a:latin typeface="Meiryo UI" panose="020B0604030504040204" pitchFamily="50" charset="-128"/>
                <a:ea typeface="Meiryo UI" panose="020B0604030504040204" pitchFamily="50" charset="-128"/>
              </a:rPr>
              <a:t>Dispositivo de control hidráulico</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58</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153977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es-ES" altLang="ja-JP" sz="1600" dirty="0">
                <a:solidFill>
                  <a:prstClr val="black"/>
                </a:solidFill>
                <a:latin typeface="Meiryo UI" panose="020B0604030504040204" pitchFamily="50" charset="-128"/>
                <a:ea typeface="Meiryo UI" panose="020B0604030504040204" pitchFamily="50" charset="-128"/>
              </a:rPr>
              <a:t>Los dispositivos de control hidráulico controlan </a:t>
            </a:r>
            <a:r>
              <a:rPr lang="es-ES" altLang="ja-JP" sz="1600" b="1" u="sng" dirty="0">
                <a:solidFill>
                  <a:prstClr val="black"/>
                </a:solidFill>
                <a:latin typeface="Meiryo UI" panose="020B0604030504040204" pitchFamily="50" charset="-128"/>
                <a:ea typeface="Meiryo UI" panose="020B0604030504040204" pitchFamily="50" charset="-128"/>
              </a:rPr>
              <a:t>la dirección del flujo</a:t>
            </a:r>
            <a:r>
              <a:rPr lang="es-ES" altLang="ja-JP" sz="1600" dirty="0">
                <a:solidFill>
                  <a:prstClr val="black"/>
                </a:solidFill>
                <a:latin typeface="Meiryo UI" panose="020B0604030504040204" pitchFamily="50" charset="-128"/>
                <a:ea typeface="Meiryo UI" panose="020B0604030504040204" pitchFamily="50" charset="-128"/>
              </a:rPr>
              <a:t>, </a:t>
            </a:r>
            <a:r>
              <a:rPr lang="es-ES" altLang="ja-JP" sz="1600" b="1" u="sng" dirty="0">
                <a:solidFill>
                  <a:prstClr val="black"/>
                </a:solidFill>
                <a:latin typeface="Meiryo UI" panose="020B0604030504040204" pitchFamily="50" charset="-128"/>
                <a:ea typeface="Meiryo UI" panose="020B0604030504040204" pitchFamily="50" charset="-128"/>
              </a:rPr>
              <a:t>la</a:t>
            </a:r>
            <a:r>
              <a:rPr lang="es-ES" altLang="ja-JP" sz="1600" dirty="0">
                <a:solidFill>
                  <a:prstClr val="black"/>
                </a:solidFill>
                <a:latin typeface="Meiryo UI" panose="020B0604030504040204" pitchFamily="50" charset="-128"/>
                <a:ea typeface="Meiryo UI" panose="020B0604030504040204" pitchFamily="50" charset="-128"/>
              </a:rPr>
              <a:t> </a:t>
            </a:r>
            <a:r>
              <a:rPr lang="es-ES" altLang="ja-JP" sz="1600" b="1" u="sng" dirty="0">
                <a:solidFill>
                  <a:prstClr val="black"/>
                </a:solidFill>
                <a:latin typeface="Meiryo UI" panose="020B0604030504040204" pitchFamily="50" charset="-128"/>
                <a:ea typeface="Meiryo UI" panose="020B0604030504040204" pitchFamily="50" charset="-128"/>
              </a:rPr>
              <a:t>presión y el caudal de fluido hidráulico</a:t>
            </a:r>
            <a:r>
              <a:rPr lang="es-ES" altLang="ja-JP" sz="1600" b="1" dirty="0">
                <a:solidFill>
                  <a:prstClr val="black"/>
                </a:solidFill>
                <a:latin typeface="Meiryo UI" panose="020B0604030504040204" pitchFamily="50" charset="-128"/>
                <a:ea typeface="Meiryo UI" panose="020B0604030504040204" pitchFamily="50" charset="-128"/>
              </a:rPr>
              <a:t> </a:t>
            </a:r>
            <a:r>
              <a:rPr lang="es-ES" altLang="ja-JP" sz="1600" dirty="0">
                <a:solidFill>
                  <a:prstClr val="black"/>
                </a:solidFill>
                <a:latin typeface="Meiryo UI" panose="020B0604030504040204" pitchFamily="50" charset="-128"/>
                <a:ea typeface="Meiryo UI" panose="020B0604030504040204" pitchFamily="50" charset="-128"/>
              </a:rPr>
              <a:t>de </a:t>
            </a:r>
            <a:r>
              <a:rPr lang="es-ES" altLang="ja-JP" sz="1600" b="1" u="sng" dirty="0">
                <a:solidFill>
                  <a:prstClr val="black"/>
                </a:solidFill>
                <a:latin typeface="Meiryo UI" panose="020B0604030504040204" pitchFamily="50" charset="-128"/>
                <a:ea typeface="Meiryo UI" panose="020B0604030504040204" pitchFamily="50" charset="-128"/>
              </a:rPr>
              <a:t>los dispositivos de accionamiento hidráulico </a:t>
            </a:r>
            <a:r>
              <a:rPr lang="es-ES" altLang="ja-JP" sz="1600" dirty="0">
                <a:solidFill>
                  <a:prstClr val="black"/>
                </a:solidFill>
                <a:latin typeface="Meiryo UI" panose="020B0604030504040204" pitchFamily="50" charset="-128"/>
                <a:ea typeface="Meiryo UI" panose="020B0604030504040204" pitchFamily="50" charset="-128"/>
              </a:rPr>
              <a:t>(actuadores) de </a:t>
            </a:r>
            <a:r>
              <a:rPr lang="es-ES" altLang="ja-JP" sz="1600" b="1" u="sng" dirty="0">
                <a:solidFill>
                  <a:prstClr val="black"/>
                </a:solidFill>
                <a:latin typeface="Meiryo UI" panose="020B0604030504040204" pitchFamily="50" charset="-128"/>
                <a:ea typeface="Meiryo UI" panose="020B0604030504040204" pitchFamily="50" charset="-128"/>
              </a:rPr>
              <a:t>los motores hidráulicos</a:t>
            </a:r>
            <a:r>
              <a:rPr lang="es-ES" altLang="ja-JP" sz="1600" dirty="0">
                <a:solidFill>
                  <a:prstClr val="black"/>
                </a:solidFill>
                <a:latin typeface="Meiryo UI" panose="020B0604030504040204" pitchFamily="50" charset="-128"/>
                <a:ea typeface="Meiryo UI" panose="020B0604030504040204" pitchFamily="50" charset="-128"/>
              </a:rPr>
              <a:t>, </a:t>
            </a:r>
            <a:r>
              <a:rPr lang="es-ES" altLang="ja-JP" sz="1600" b="1" u="sng" dirty="0">
                <a:solidFill>
                  <a:prstClr val="black"/>
                </a:solidFill>
                <a:latin typeface="Meiryo UI" panose="020B0604030504040204" pitchFamily="50" charset="-128"/>
                <a:ea typeface="Meiryo UI" panose="020B0604030504040204" pitchFamily="50" charset="-128"/>
              </a:rPr>
              <a:t>cilindros hidráulicos</a:t>
            </a:r>
            <a:r>
              <a:rPr lang="es-ES" altLang="ja-JP" sz="1600" dirty="0">
                <a:solidFill>
                  <a:prstClr val="black"/>
                </a:solidFill>
                <a:latin typeface="Meiryo UI" panose="020B0604030504040204" pitchFamily="50" charset="-128"/>
                <a:ea typeface="Meiryo UI" panose="020B0604030504040204" pitchFamily="50" charset="-128"/>
              </a:rPr>
              <a:t> etc.</a:t>
            </a:r>
          </a:p>
          <a:p>
            <a:pPr marL="0" indent="0">
              <a:lnSpc>
                <a:spcPct val="10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Los dispositivos de control hidráulico pueden clasificarse según su función de la siguiente manera:</a:t>
            </a: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1495555" y="2344801"/>
            <a:ext cx="5897490" cy="3489942"/>
          </a:xfrm>
          <a:prstGeom prst="rect">
            <a:avLst/>
          </a:prstGeom>
          <a:noFill/>
          <a:ln>
            <a:noFill/>
          </a:ln>
        </p:spPr>
      </p:pic>
      <p:sp>
        <p:nvSpPr>
          <p:cNvPr id="8" name="テキスト ボックス 7">
            <a:extLst>
              <a:ext uri="{FF2B5EF4-FFF2-40B4-BE49-F238E27FC236}">
                <a16:creationId xmlns:a16="http://schemas.microsoft.com/office/drawing/2014/main" id="{60B12B58-F7DD-4266-A936-FE069F0E5E4F}"/>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pág.58/Libro de texto pág.49</a:t>
            </a:r>
            <a:endParaRPr lang="ja-JP" altLang="en-US" sz="1200">
              <a:solidFill>
                <a:prstClr val="black"/>
              </a:solidFill>
            </a:endParaRPr>
          </a:p>
        </p:txBody>
      </p:sp>
      <p:sp>
        <p:nvSpPr>
          <p:cNvPr id="9" name="テキスト ボックス 868">
            <a:extLst>
              <a:ext uri="{FF2B5EF4-FFF2-40B4-BE49-F238E27FC236}">
                <a16:creationId xmlns:a16="http://schemas.microsoft.com/office/drawing/2014/main" id="{6994FC48-6FBF-4B55-807D-5D81C9789149}"/>
              </a:ext>
            </a:extLst>
          </p:cNvPr>
          <p:cNvSpPr txBox="1"/>
          <p:nvPr/>
        </p:nvSpPr>
        <p:spPr>
          <a:xfrm rot="16200000">
            <a:off x="1052648" y="3610788"/>
            <a:ext cx="1682932" cy="23948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900" b="1" kern="100" err="1">
                <a:effectLst/>
                <a:latin typeface="Arial"/>
                <a:cs typeface="Times New Roman"/>
              </a:rPr>
              <a:t>Disp.control</a:t>
            </a:r>
            <a:r>
              <a:rPr lang="es-ES" sz="900" b="1" kern="100">
                <a:effectLst/>
                <a:latin typeface="Arial"/>
                <a:cs typeface="Times New Roman"/>
              </a:rPr>
              <a:t> hidráulico</a:t>
            </a:r>
            <a:endParaRPr lang="ja-JP" sz="1200" kern="100">
              <a:effectLst/>
              <a:latin typeface="ＭＳ ゴシック"/>
              <a:cs typeface="Times New Roman"/>
            </a:endParaRPr>
          </a:p>
        </p:txBody>
      </p:sp>
      <p:sp>
        <p:nvSpPr>
          <p:cNvPr id="10" name="テキスト ボックス 869">
            <a:extLst>
              <a:ext uri="{FF2B5EF4-FFF2-40B4-BE49-F238E27FC236}">
                <a16:creationId xmlns:a16="http://schemas.microsoft.com/office/drawing/2014/main" id="{4745894E-F295-45E2-8A27-3FA5F3C54EC7}"/>
              </a:ext>
            </a:extLst>
          </p:cNvPr>
          <p:cNvSpPr txBox="1"/>
          <p:nvPr/>
        </p:nvSpPr>
        <p:spPr>
          <a:xfrm>
            <a:off x="3075759" y="2651767"/>
            <a:ext cx="967740" cy="311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800" b="1" kern="100">
                <a:effectLst/>
                <a:latin typeface="Arial"/>
                <a:cs typeface="Times New Roman"/>
              </a:rPr>
              <a:t>Vál.ctrl.direc.</a:t>
            </a:r>
            <a:endParaRPr lang="ja-JP" sz="1200" kern="100">
              <a:effectLst/>
              <a:latin typeface="ＭＳ ゴシック"/>
              <a:cs typeface="Times New Roman"/>
            </a:endParaRPr>
          </a:p>
        </p:txBody>
      </p:sp>
      <p:sp>
        <p:nvSpPr>
          <p:cNvPr id="12" name="テキスト ボックス 871">
            <a:extLst>
              <a:ext uri="{FF2B5EF4-FFF2-40B4-BE49-F238E27FC236}">
                <a16:creationId xmlns:a16="http://schemas.microsoft.com/office/drawing/2014/main" id="{921033AA-9A9A-4500-9D81-8B4CE6692F44}"/>
              </a:ext>
            </a:extLst>
          </p:cNvPr>
          <p:cNvSpPr txBox="1"/>
          <p:nvPr/>
        </p:nvSpPr>
        <p:spPr>
          <a:xfrm>
            <a:off x="3075759" y="3681908"/>
            <a:ext cx="967740" cy="311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b="1" kern="100">
                <a:effectLst/>
                <a:latin typeface="Arial"/>
                <a:cs typeface="Times New Roman"/>
              </a:rPr>
              <a:t>Vál.ctrl.Volúmen</a:t>
            </a:r>
            <a:endParaRPr lang="ja-JP" sz="1200" kern="100">
              <a:effectLst/>
              <a:latin typeface="ＭＳ ゴシック"/>
              <a:cs typeface="Times New Roman"/>
            </a:endParaRPr>
          </a:p>
        </p:txBody>
      </p:sp>
      <p:sp>
        <p:nvSpPr>
          <p:cNvPr id="13" name="テキスト ボックス 872">
            <a:extLst>
              <a:ext uri="{FF2B5EF4-FFF2-40B4-BE49-F238E27FC236}">
                <a16:creationId xmlns:a16="http://schemas.microsoft.com/office/drawing/2014/main" id="{92784010-38E0-4304-BABB-F8660C026B9E}"/>
              </a:ext>
            </a:extLst>
          </p:cNvPr>
          <p:cNvSpPr txBox="1"/>
          <p:nvPr/>
        </p:nvSpPr>
        <p:spPr>
          <a:xfrm>
            <a:off x="4904586" y="2372994"/>
            <a:ext cx="1861974" cy="26733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b="1" kern="100">
                <a:effectLst/>
                <a:latin typeface="Arial"/>
                <a:cs typeface="Times New Roman"/>
              </a:rPr>
              <a:t>Válvula de control direccional</a:t>
            </a:r>
            <a:endParaRPr lang="ja-JP" sz="1200" kern="100">
              <a:effectLst/>
              <a:latin typeface="ＭＳ ゴシック"/>
              <a:cs typeface="Times New Roman"/>
            </a:endParaRPr>
          </a:p>
        </p:txBody>
      </p:sp>
      <p:sp>
        <p:nvSpPr>
          <p:cNvPr id="14" name="テキスト ボックス 874">
            <a:extLst>
              <a:ext uri="{FF2B5EF4-FFF2-40B4-BE49-F238E27FC236}">
                <a16:creationId xmlns:a16="http://schemas.microsoft.com/office/drawing/2014/main" id="{B0F988FE-2625-4ECA-B58A-3F63A41544C1}"/>
              </a:ext>
            </a:extLst>
          </p:cNvPr>
          <p:cNvSpPr txBox="1"/>
          <p:nvPr/>
        </p:nvSpPr>
        <p:spPr>
          <a:xfrm>
            <a:off x="4904585" y="2679131"/>
            <a:ext cx="2465045" cy="24949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b="1" kern="100">
                <a:effectLst/>
                <a:latin typeface="Arial"/>
                <a:cs typeface="Times New Roman"/>
              </a:rPr>
              <a:t>Válvula antiretorno(paro/chequéo)</a:t>
            </a:r>
            <a:endParaRPr lang="ja-JP" sz="1200" kern="100">
              <a:effectLst/>
              <a:latin typeface="ＭＳ ゴシック"/>
              <a:cs typeface="Times New Roman"/>
            </a:endParaRPr>
          </a:p>
        </p:txBody>
      </p:sp>
      <p:sp>
        <p:nvSpPr>
          <p:cNvPr id="15" name="テキスト ボックス 875">
            <a:extLst>
              <a:ext uri="{FF2B5EF4-FFF2-40B4-BE49-F238E27FC236}">
                <a16:creationId xmlns:a16="http://schemas.microsoft.com/office/drawing/2014/main" id="{9FC04C40-B96D-4DE3-BFF8-62696D7BE5A8}"/>
              </a:ext>
            </a:extLst>
          </p:cNvPr>
          <p:cNvSpPr txBox="1"/>
          <p:nvPr/>
        </p:nvSpPr>
        <p:spPr>
          <a:xfrm>
            <a:off x="4916554" y="2962917"/>
            <a:ext cx="1724275" cy="311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b="1" kern="100">
                <a:effectLst/>
                <a:latin typeface="Arial"/>
                <a:cs typeface="Times New Roman"/>
              </a:rPr>
              <a:t>Válvula de chequéo piloto</a:t>
            </a:r>
            <a:endParaRPr lang="ja-JP" sz="1200" kern="100">
              <a:effectLst/>
              <a:latin typeface="ＭＳ ゴシック"/>
              <a:cs typeface="Times New Roman"/>
            </a:endParaRPr>
          </a:p>
        </p:txBody>
      </p:sp>
      <p:sp>
        <p:nvSpPr>
          <p:cNvPr id="16" name="テキスト ボックス 882">
            <a:extLst>
              <a:ext uri="{FF2B5EF4-FFF2-40B4-BE49-F238E27FC236}">
                <a16:creationId xmlns:a16="http://schemas.microsoft.com/office/drawing/2014/main" id="{F50C6F5B-051A-4FDC-A6E3-6DD09831906E}"/>
              </a:ext>
            </a:extLst>
          </p:cNvPr>
          <p:cNvSpPr txBox="1"/>
          <p:nvPr/>
        </p:nvSpPr>
        <p:spPr>
          <a:xfrm>
            <a:off x="4908395" y="3676969"/>
            <a:ext cx="1584960" cy="311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b="1" kern="100">
                <a:effectLst/>
                <a:latin typeface="Arial"/>
                <a:cs typeface="Times New Roman"/>
              </a:rPr>
              <a:t>Válvula reguladora de flujo</a:t>
            </a:r>
            <a:endParaRPr lang="ja-JP" sz="1200" kern="100">
              <a:effectLst/>
              <a:latin typeface="ＭＳ ゴシック"/>
              <a:cs typeface="Times New Roman"/>
            </a:endParaRPr>
          </a:p>
        </p:txBody>
      </p:sp>
      <p:sp>
        <p:nvSpPr>
          <p:cNvPr id="17" name="テキスト ボックス 873">
            <a:extLst>
              <a:ext uri="{FF2B5EF4-FFF2-40B4-BE49-F238E27FC236}">
                <a16:creationId xmlns:a16="http://schemas.microsoft.com/office/drawing/2014/main" id="{CCCB60B8-2748-4A0A-B452-364B1DB10FA4}"/>
              </a:ext>
            </a:extLst>
          </p:cNvPr>
          <p:cNvSpPr txBox="1"/>
          <p:nvPr/>
        </p:nvSpPr>
        <p:spPr>
          <a:xfrm>
            <a:off x="4905124" y="3377751"/>
            <a:ext cx="1173480" cy="24949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b="1" kern="100">
                <a:effectLst/>
                <a:latin typeface="Arial"/>
                <a:cs typeface="Times New Roman"/>
              </a:rPr>
              <a:t>Válvula de apertura</a:t>
            </a:r>
            <a:endParaRPr lang="ja-JP" sz="1200" kern="100">
              <a:effectLst/>
              <a:latin typeface="ＭＳ ゴシック"/>
              <a:cs typeface="Times New Roman"/>
            </a:endParaRPr>
          </a:p>
        </p:txBody>
      </p:sp>
      <p:sp>
        <p:nvSpPr>
          <p:cNvPr id="18" name="テキスト ボックス 876">
            <a:extLst>
              <a:ext uri="{FF2B5EF4-FFF2-40B4-BE49-F238E27FC236}">
                <a16:creationId xmlns:a16="http://schemas.microsoft.com/office/drawing/2014/main" id="{0FCCECAB-942E-49BF-B543-61F420D0634A}"/>
              </a:ext>
            </a:extLst>
          </p:cNvPr>
          <p:cNvSpPr txBox="1"/>
          <p:nvPr/>
        </p:nvSpPr>
        <p:spPr>
          <a:xfrm>
            <a:off x="4916554" y="3981836"/>
            <a:ext cx="1173480" cy="311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b="1" kern="100">
                <a:effectLst/>
                <a:latin typeface="Arial"/>
                <a:cs typeface="Times New Roman"/>
              </a:rPr>
              <a:t>Válvula diferencial</a:t>
            </a:r>
            <a:endParaRPr lang="ja-JP" sz="1200" kern="100">
              <a:effectLst/>
              <a:latin typeface="ＭＳ ゴシック"/>
              <a:cs typeface="Times New Roman"/>
            </a:endParaRPr>
          </a:p>
        </p:txBody>
      </p:sp>
      <p:sp>
        <p:nvSpPr>
          <p:cNvPr id="19" name="テキスト ボックス 877">
            <a:extLst>
              <a:ext uri="{FF2B5EF4-FFF2-40B4-BE49-F238E27FC236}">
                <a16:creationId xmlns:a16="http://schemas.microsoft.com/office/drawing/2014/main" id="{223DCD8F-1740-4E8E-87FB-4913BF183FDD}"/>
              </a:ext>
            </a:extLst>
          </p:cNvPr>
          <p:cNvSpPr txBox="1"/>
          <p:nvPr/>
        </p:nvSpPr>
        <p:spPr>
          <a:xfrm>
            <a:off x="4924555" y="4387413"/>
            <a:ext cx="1584960" cy="23584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b="1" kern="100">
                <a:effectLst/>
                <a:latin typeface="Arial"/>
                <a:cs typeface="Times New Roman"/>
              </a:rPr>
              <a:t>Válvula de seguridad (relevo)</a:t>
            </a:r>
            <a:endParaRPr lang="ja-JP" sz="1200" kern="100">
              <a:effectLst/>
              <a:latin typeface="ＭＳ ゴシック"/>
              <a:cs typeface="Times New Roman"/>
            </a:endParaRPr>
          </a:p>
        </p:txBody>
      </p:sp>
      <p:sp>
        <p:nvSpPr>
          <p:cNvPr id="20" name="テキスト ボックス 878">
            <a:extLst>
              <a:ext uri="{FF2B5EF4-FFF2-40B4-BE49-F238E27FC236}">
                <a16:creationId xmlns:a16="http://schemas.microsoft.com/office/drawing/2014/main" id="{BC828C1A-8063-4D03-BE75-8A6D29383E99}"/>
              </a:ext>
            </a:extLst>
          </p:cNvPr>
          <p:cNvSpPr txBox="1"/>
          <p:nvPr/>
        </p:nvSpPr>
        <p:spPr>
          <a:xfrm>
            <a:off x="4921095" y="4711985"/>
            <a:ext cx="1501140" cy="24301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b="1" kern="100">
                <a:effectLst/>
                <a:latin typeface="Arial"/>
                <a:cs typeface="Times New Roman"/>
              </a:rPr>
              <a:t>Válvula de despresurización</a:t>
            </a:r>
            <a:endParaRPr lang="ja-JP" sz="1200" kern="100">
              <a:effectLst/>
              <a:latin typeface="ＭＳ ゴシック"/>
              <a:cs typeface="Times New Roman"/>
            </a:endParaRPr>
          </a:p>
        </p:txBody>
      </p:sp>
      <p:sp>
        <p:nvSpPr>
          <p:cNvPr id="21" name="テキスト ボックス 879">
            <a:extLst>
              <a:ext uri="{FF2B5EF4-FFF2-40B4-BE49-F238E27FC236}">
                <a16:creationId xmlns:a16="http://schemas.microsoft.com/office/drawing/2014/main" id="{9D52AA8B-013A-4450-A799-E923DB6F9529}"/>
              </a:ext>
            </a:extLst>
          </p:cNvPr>
          <p:cNvSpPr txBox="1"/>
          <p:nvPr/>
        </p:nvSpPr>
        <p:spPr>
          <a:xfrm>
            <a:off x="4924555" y="4997333"/>
            <a:ext cx="1371600" cy="24301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b="1" kern="100">
                <a:effectLst/>
                <a:latin typeface="Arial"/>
                <a:cs typeface="Times New Roman"/>
              </a:rPr>
              <a:t>Válvula secuenciadora</a:t>
            </a:r>
            <a:endParaRPr lang="ja-JP" sz="1200" kern="100">
              <a:effectLst/>
              <a:latin typeface="ＭＳ ゴシック"/>
              <a:cs typeface="Times New Roman"/>
            </a:endParaRPr>
          </a:p>
        </p:txBody>
      </p:sp>
      <p:sp>
        <p:nvSpPr>
          <p:cNvPr id="22" name="テキスト ボックス 880">
            <a:extLst>
              <a:ext uri="{FF2B5EF4-FFF2-40B4-BE49-F238E27FC236}">
                <a16:creationId xmlns:a16="http://schemas.microsoft.com/office/drawing/2014/main" id="{E4303549-A458-420A-A753-6A38B2EABFE6}"/>
              </a:ext>
            </a:extLst>
          </p:cNvPr>
          <p:cNvSpPr txBox="1"/>
          <p:nvPr/>
        </p:nvSpPr>
        <p:spPr>
          <a:xfrm>
            <a:off x="4932565" y="5287079"/>
            <a:ext cx="1724274" cy="24301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b="1" kern="100">
                <a:effectLst/>
                <a:latin typeface="Arial"/>
                <a:cs typeface="Times New Roman"/>
              </a:rPr>
              <a:t>Válvula contrabalancéo</a:t>
            </a:r>
            <a:endParaRPr lang="ja-JP" sz="1200" kern="100">
              <a:effectLst/>
              <a:latin typeface="ＭＳ ゴシック"/>
              <a:cs typeface="Times New Roman"/>
            </a:endParaRPr>
          </a:p>
        </p:txBody>
      </p:sp>
      <p:sp>
        <p:nvSpPr>
          <p:cNvPr id="23" name="テキスト ボックス 881">
            <a:extLst>
              <a:ext uri="{FF2B5EF4-FFF2-40B4-BE49-F238E27FC236}">
                <a16:creationId xmlns:a16="http://schemas.microsoft.com/office/drawing/2014/main" id="{48317E7F-BAF7-464C-9832-693793B724CC}"/>
              </a:ext>
            </a:extLst>
          </p:cNvPr>
          <p:cNvSpPr txBox="1"/>
          <p:nvPr/>
        </p:nvSpPr>
        <p:spPr>
          <a:xfrm>
            <a:off x="4932565" y="5585537"/>
            <a:ext cx="1173480" cy="24949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00" b="1" kern="100">
                <a:effectLst/>
                <a:latin typeface="Arial"/>
                <a:cs typeface="Times New Roman"/>
              </a:rPr>
              <a:t>Válvula de descarga</a:t>
            </a:r>
            <a:endParaRPr lang="ja-JP" sz="1200" kern="100">
              <a:effectLst/>
              <a:latin typeface="ＭＳ ゴシック"/>
              <a:cs typeface="Times New Roman"/>
            </a:endParaRPr>
          </a:p>
        </p:txBody>
      </p:sp>
      <p:sp>
        <p:nvSpPr>
          <p:cNvPr id="24" name="テキスト ボックス 870">
            <a:extLst>
              <a:ext uri="{FF2B5EF4-FFF2-40B4-BE49-F238E27FC236}">
                <a16:creationId xmlns:a16="http://schemas.microsoft.com/office/drawing/2014/main" id="{8AAFC3D8-0A45-4714-9435-703EFAE3DFA8}"/>
              </a:ext>
            </a:extLst>
          </p:cNvPr>
          <p:cNvSpPr txBox="1"/>
          <p:nvPr/>
        </p:nvSpPr>
        <p:spPr>
          <a:xfrm>
            <a:off x="3075759" y="4978293"/>
            <a:ext cx="891540" cy="311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800" b="1" kern="100">
                <a:effectLst/>
                <a:latin typeface="Arial"/>
                <a:cs typeface="Times New Roman"/>
              </a:rPr>
              <a:t>Vál.ctrl.pres.</a:t>
            </a:r>
            <a:endParaRPr lang="ja-JP" sz="1200" kern="100">
              <a:effectLst/>
              <a:latin typeface="ＭＳ ゴシック"/>
              <a:cs typeface="Times New Roman"/>
            </a:endParaRPr>
          </a:p>
        </p:txBody>
      </p:sp>
    </p:spTree>
    <p:extLst>
      <p:ext uri="{BB962C8B-B14F-4D97-AF65-F5344CB8AC3E}">
        <p14:creationId xmlns:p14="http://schemas.microsoft.com/office/powerpoint/2010/main" val="3560062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400" b="1">
                <a:latin typeface="Meiryo UI" panose="020B0604030504040204" pitchFamily="50" charset="-128"/>
                <a:ea typeface="Meiryo UI" panose="020B0604030504040204" pitchFamily="50" charset="-128"/>
              </a:rPr>
              <a:t>Deterioro del fluido hidráulico</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59</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160573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El fluido hidráulico </a:t>
            </a:r>
            <a:r>
              <a:rPr lang="es-ES" altLang="ja-JP" sz="1400" b="1" u="sng" dirty="0">
                <a:solidFill>
                  <a:prstClr val="black"/>
                </a:solidFill>
                <a:latin typeface="Meiryo UI" panose="020B0604030504040204" pitchFamily="50" charset="-128"/>
                <a:ea typeface="Meiryo UI" panose="020B0604030504040204" pitchFamily="50" charset="-128"/>
              </a:rPr>
              <a:t>se presuriza a alta presión mediante bombas hidráulicas </a:t>
            </a:r>
            <a:r>
              <a:rPr lang="es-ES" altLang="ja-JP" sz="1400" dirty="0">
                <a:solidFill>
                  <a:prstClr val="black"/>
                </a:solidFill>
                <a:latin typeface="Meiryo UI" panose="020B0604030504040204" pitchFamily="50" charset="-128"/>
                <a:ea typeface="Meiryo UI" panose="020B0604030504040204" pitchFamily="50" charset="-128"/>
              </a:rPr>
              <a:t>y pasa por tuberías </a:t>
            </a:r>
            <a:r>
              <a:rPr lang="es-ES" altLang="ja-JP" sz="1400" b="1" u="sng" dirty="0">
                <a:solidFill>
                  <a:prstClr val="black"/>
                </a:solidFill>
                <a:latin typeface="Meiryo UI" panose="020B0604030504040204" pitchFamily="50" charset="-128"/>
                <a:ea typeface="Meiryo UI" panose="020B0604030504040204" pitchFamily="50" charset="-128"/>
              </a:rPr>
              <a:t>para mover el dispositivo de accionamiento hidráulico</a:t>
            </a:r>
            <a:r>
              <a:rPr lang="es-ES" altLang="ja-JP" sz="1400" u="sng"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haciendo funcionar el dispositivo de trabajo</a:t>
            </a:r>
            <a:r>
              <a:rPr lang="es-ES" altLang="ja-JP" sz="1400" u="sng"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Este proceso se </a:t>
            </a:r>
            <a:r>
              <a:rPr lang="es-ES" altLang="ja-JP" sz="1400" b="1" u="sng" dirty="0">
                <a:solidFill>
                  <a:prstClr val="black"/>
                </a:solidFill>
                <a:latin typeface="Meiryo UI" panose="020B0604030504040204" pitchFamily="50" charset="-128"/>
                <a:ea typeface="Meiryo UI" panose="020B0604030504040204" pitchFamily="50" charset="-128"/>
              </a:rPr>
              <a:t>efectúa repetitivamente</a:t>
            </a:r>
            <a:r>
              <a:rPr lang="es-ES" altLang="ja-JP" sz="1400" dirty="0">
                <a:solidFill>
                  <a:prstClr val="black"/>
                </a:solidFill>
                <a:latin typeface="Meiryo UI" panose="020B0604030504040204" pitchFamily="50" charset="-128"/>
                <a:ea typeface="Meiryo UI" panose="020B0604030504040204" pitchFamily="50" charset="-128"/>
              </a:rPr>
              <a:t>. Como resultado, el fluido hidráulico, a parte de someterse a </a:t>
            </a:r>
            <a:r>
              <a:rPr lang="es-ES" altLang="ja-JP" sz="1400" b="1" u="sng" dirty="0">
                <a:solidFill>
                  <a:prstClr val="black"/>
                </a:solidFill>
                <a:latin typeface="Meiryo UI" panose="020B0604030504040204" pitchFamily="50" charset="-128"/>
                <a:ea typeface="Meiryo UI" panose="020B0604030504040204" pitchFamily="50" charset="-128"/>
              </a:rPr>
              <a:t>altas temperaturas</a:t>
            </a:r>
            <a:r>
              <a:rPr lang="es-ES" altLang="ja-JP" sz="1400" dirty="0">
                <a:solidFill>
                  <a:prstClr val="black"/>
                </a:solidFill>
                <a:latin typeface="Meiryo UI" panose="020B0604030504040204" pitchFamily="50" charset="-128"/>
                <a:ea typeface="Meiryo UI" panose="020B0604030504040204" pitchFamily="50" charset="-128"/>
              </a:rPr>
              <a:t>, entra en contacto con el metal y el aire, conduciéndolo a un </a:t>
            </a:r>
            <a:r>
              <a:rPr lang="es-ES" altLang="ja-JP" sz="1400" b="1" u="sng" dirty="0">
                <a:solidFill>
                  <a:prstClr val="black"/>
                </a:solidFill>
                <a:latin typeface="Meiryo UI" panose="020B0604030504040204" pitchFamily="50" charset="-128"/>
                <a:ea typeface="Meiryo UI" panose="020B0604030504040204" pitchFamily="50" charset="-128"/>
              </a:rPr>
              <a:t>estado de agitación extrema</a:t>
            </a:r>
            <a:r>
              <a:rPr lang="es-ES" altLang="ja-JP" sz="1400" dirty="0">
                <a:solidFill>
                  <a:prstClr val="black"/>
                </a:solidFill>
                <a:latin typeface="Meiryo UI" panose="020B0604030504040204" pitchFamily="50" charset="-128"/>
                <a:ea typeface="Meiryo UI" panose="020B0604030504040204" pitchFamily="50" charset="-128"/>
              </a:rPr>
              <a:t>, lo que conduce al mismo a un inevitable </a:t>
            </a:r>
            <a:r>
              <a:rPr lang="es-ES" altLang="ja-JP" sz="1400" b="1" u="sng" dirty="0">
                <a:solidFill>
                  <a:prstClr val="black"/>
                </a:solidFill>
                <a:latin typeface="Meiryo UI" panose="020B0604030504040204" pitchFamily="50" charset="-128"/>
                <a:ea typeface="Meiryo UI" panose="020B0604030504040204" pitchFamily="50" charset="-128"/>
              </a:rPr>
              <a:t>deterioro</a:t>
            </a:r>
            <a:r>
              <a:rPr lang="es-ES" altLang="ja-JP" sz="1400" u="sng"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oxidación</a:t>
            </a:r>
            <a:r>
              <a:rPr lang="es-ES" altLang="ja-JP" sz="1400" u="sng" dirty="0">
                <a:solidFill>
                  <a:prstClr val="black"/>
                </a:solidFill>
                <a:latin typeface="Meiryo UI" panose="020B0604030504040204" pitchFamily="50" charset="-128"/>
                <a:ea typeface="Meiryo UI" panose="020B0604030504040204" pitchFamily="50" charset="-128"/>
              </a:rPr>
              <a:t> y </a:t>
            </a:r>
            <a:r>
              <a:rPr lang="es-ES" altLang="ja-JP" sz="1400" b="1" u="sng" dirty="0">
                <a:solidFill>
                  <a:prstClr val="black"/>
                </a:solidFill>
                <a:latin typeface="Meiryo UI" panose="020B0604030504040204" pitchFamily="50" charset="-128"/>
                <a:ea typeface="Meiryo UI" panose="020B0604030504040204" pitchFamily="50" charset="-128"/>
              </a:rPr>
              <a:t>contaminación</a:t>
            </a:r>
            <a:r>
              <a:rPr lang="es-E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El uso de este fluido hidráulico deteriorado o contaminado </a:t>
            </a:r>
            <a:r>
              <a:rPr lang="es-ES" altLang="ja-JP" sz="1400" b="1" u="sng" dirty="0">
                <a:solidFill>
                  <a:prstClr val="black"/>
                </a:solidFill>
                <a:latin typeface="Meiryo UI" panose="020B0604030504040204" pitchFamily="50" charset="-128"/>
                <a:ea typeface="Meiryo UI" panose="020B0604030504040204" pitchFamily="50" charset="-128"/>
              </a:rPr>
              <a:t>puede provocar fallos en el funcionamiento del sistema hidráulico</a:t>
            </a:r>
            <a:r>
              <a:rPr lang="es-ES" altLang="ja-JP" sz="1400" dirty="0">
                <a:solidFill>
                  <a:prstClr val="black"/>
                </a:solidFill>
                <a:latin typeface="Meiryo UI" panose="020B0604030504040204" pitchFamily="50" charset="-128"/>
                <a:ea typeface="Meiryo UI" panose="020B0604030504040204" pitchFamily="50" charset="-128"/>
              </a:rPr>
              <a:t>, por lo que </a:t>
            </a:r>
            <a:r>
              <a:rPr lang="es-ES" altLang="ja-JP" sz="1400" b="1" u="sng" dirty="0">
                <a:solidFill>
                  <a:prstClr val="black"/>
                </a:solidFill>
                <a:latin typeface="Meiryo UI" panose="020B0604030504040204" pitchFamily="50" charset="-128"/>
                <a:ea typeface="Meiryo UI" panose="020B0604030504040204" pitchFamily="50" charset="-128"/>
              </a:rPr>
              <a:t>es esencial</a:t>
            </a:r>
            <a:r>
              <a:rPr lang="es-ES" altLang="ja-JP" sz="1400" u="sng"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que el fluido hidráulico se </a:t>
            </a:r>
            <a:r>
              <a:rPr lang="es-ES" altLang="ja-JP" sz="1400" b="1" u="sng" dirty="0">
                <a:solidFill>
                  <a:prstClr val="black"/>
                </a:solidFill>
                <a:latin typeface="Meiryo UI" panose="020B0604030504040204" pitchFamily="50" charset="-128"/>
                <a:ea typeface="Meiryo UI" panose="020B0604030504040204" pitchFamily="50" charset="-128"/>
              </a:rPr>
              <a:t>verifique periódicamente </a:t>
            </a:r>
            <a:r>
              <a:rPr lang="es-ES" altLang="ja-JP" sz="1400" dirty="0">
                <a:solidFill>
                  <a:prstClr val="black"/>
                </a:solidFill>
                <a:latin typeface="Meiryo UI" panose="020B0604030504040204" pitchFamily="50" charset="-128"/>
                <a:ea typeface="Meiryo UI" panose="020B0604030504040204" pitchFamily="50" charset="-128"/>
              </a:rPr>
              <a:t>y se </a:t>
            </a:r>
            <a:r>
              <a:rPr lang="es-ES" altLang="ja-JP" sz="1400" b="1" u="sng" dirty="0">
                <a:solidFill>
                  <a:prstClr val="black"/>
                </a:solidFill>
                <a:latin typeface="Meiryo UI" panose="020B0604030504040204" pitchFamily="50" charset="-128"/>
                <a:ea typeface="Meiryo UI" panose="020B0604030504040204" pitchFamily="50" charset="-128"/>
              </a:rPr>
              <a:t>administre adecuadamente</a:t>
            </a:r>
            <a:r>
              <a:rPr lang="es-E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El </a:t>
            </a:r>
            <a:r>
              <a:rPr lang="es-ES" altLang="ja-JP" sz="1400" b="1" u="sng" dirty="0">
                <a:solidFill>
                  <a:prstClr val="black"/>
                </a:solidFill>
                <a:latin typeface="Meiryo UI" panose="020B0604030504040204" pitchFamily="50" charset="-128"/>
                <a:ea typeface="Meiryo UI" panose="020B0604030504040204" pitchFamily="50" charset="-128"/>
              </a:rPr>
              <a:t>deterioro</a:t>
            </a:r>
            <a:r>
              <a:rPr lang="es-ES" altLang="ja-JP" sz="1400" u="sng"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oxidación)</a:t>
            </a:r>
            <a:r>
              <a:rPr lang="es-ES" altLang="ja-JP" sz="1400" u="sng"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es la </a:t>
            </a:r>
            <a:r>
              <a:rPr lang="es-ES" altLang="ja-JP" sz="1400" b="1" u="sng" dirty="0">
                <a:solidFill>
                  <a:prstClr val="black"/>
                </a:solidFill>
                <a:latin typeface="Meiryo UI" panose="020B0604030504040204" pitchFamily="50" charset="-128"/>
                <a:ea typeface="Meiryo UI" panose="020B0604030504040204" pitchFamily="50" charset="-128"/>
              </a:rPr>
              <a:t>alteración</a:t>
            </a:r>
            <a:r>
              <a:rPr lang="es-ES" altLang="ja-JP" sz="1400" dirty="0">
                <a:solidFill>
                  <a:prstClr val="black"/>
                </a:solidFill>
                <a:latin typeface="Meiryo UI" panose="020B0604030504040204" pitchFamily="50" charset="-128"/>
                <a:ea typeface="Meiryo UI" panose="020B0604030504040204" pitchFamily="50" charset="-128"/>
              </a:rPr>
              <a:t> de los componentes del fluido hidráulico debido a </a:t>
            </a:r>
            <a:r>
              <a:rPr lang="es-ES" altLang="ja-JP" sz="1400" b="1" u="sng" dirty="0">
                <a:solidFill>
                  <a:prstClr val="black"/>
                </a:solidFill>
                <a:latin typeface="Meiryo UI" panose="020B0604030504040204" pitchFamily="50" charset="-128"/>
                <a:ea typeface="Meiryo UI" panose="020B0604030504040204" pitchFamily="50" charset="-128"/>
              </a:rPr>
              <a:t>reacciones químicas</a:t>
            </a:r>
            <a:r>
              <a:rPr lang="es-ES" altLang="ja-JP" sz="1400" dirty="0">
                <a:solidFill>
                  <a:prstClr val="black"/>
                </a:solidFill>
                <a:latin typeface="Meiryo UI" panose="020B0604030504040204" pitchFamily="50" charset="-128"/>
                <a:ea typeface="Meiryo UI" panose="020B0604030504040204" pitchFamily="50" charset="-128"/>
              </a:rPr>
              <a:t>. En la tabla 3-6 se describen las alteraciones y causas del deterioro del fluido hidráulico.</a:t>
            </a:r>
            <a:r>
              <a:rPr lang="ja-JP" altLang="en-US" sz="1400" dirty="0">
                <a:solidFill>
                  <a:prstClr val="black"/>
                </a:solidFill>
                <a:latin typeface="Meiryo UI" panose="020B0604030504040204" pitchFamily="50" charset="-128"/>
                <a:ea typeface="Meiryo UI" panose="020B0604030504040204" pitchFamily="50" charset="-128"/>
              </a:rPr>
              <a:t>　</a:t>
            </a:r>
          </a:p>
        </p:txBody>
      </p:sp>
      <p:sp>
        <p:nvSpPr>
          <p:cNvPr id="8" name="テキスト ボックス 7">
            <a:extLst>
              <a:ext uri="{FF2B5EF4-FFF2-40B4-BE49-F238E27FC236}">
                <a16:creationId xmlns:a16="http://schemas.microsoft.com/office/drawing/2014/main" id="{05FEC008-33A7-4BE1-8F99-0C7BC73B92B3}"/>
              </a:ext>
            </a:extLst>
          </p:cNvPr>
          <p:cNvSpPr txBox="1"/>
          <p:nvPr/>
        </p:nvSpPr>
        <p:spPr>
          <a:xfrm>
            <a:off x="2095499" y="3591799"/>
            <a:ext cx="4953000" cy="276999"/>
          </a:xfrm>
          <a:prstGeom prst="rect">
            <a:avLst/>
          </a:prstGeom>
          <a:noFill/>
          <a:ln>
            <a:solidFill>
              <a:schemeClr val="tx1"/>
            </a:solidFill>
          </a:ln>
        </p:spPr>
        <p:txBody>
          <a:bodyPr wrap="square" rtlCol="0">
            <a:spAutoFit/>
          </a:bodyPr>
          <a:lstStyle/>
          <a:p>
            <a:pPr algn="r"/>
            <a:r>
              <a:rPr lang="es-ES" altLang="ja-JP" sz="1200">
                <a:solidFill>
                  <a:prstClr val="black"/>
                </a:solidFill>
              </a:rPr>
              <a:t>Cambios en las propiedades y causas de deterioro del fluido hidráulico</a:t>
            </a:r>
            <a:endParaRPr lang="ja-JP" altLang="en-US" sz="1200">
              <a:solidFill>
                <a:prstClr val="black"/>
              </a:solidFill>
            </a:endParaRPr>
          </a:p>
        </p:txBody>
      </p:sp>
      <p:graphicFrame>
        <p:nvGraphicFramePr>
          <p:cNvPr id="6" name="表 5">
            <a:extLst>
              <a:ext uri="{FF2B5EF4-FFF2-40B4-BE49-F238E27FC236}">
                <a16:creationId xmlns:a16="http://schemas.microsoft.com/office/drawing/2014/main" id="{2FFB70FA-2AFE-4B07-A0AE-D3EB376EC2F1}"/>
              </a:ext>
            </a:extLst>
          </p:cNvPr>
          <p:cNvGraphicFramePr>
            <a:graphicFrameLocks noGrp="1"/>
          </p:cNvGraphicFramePr>
          <p:nvPr>
            <p:extLst>
              <p:ext uri="{D42A27DB-BD31-4B8C-83A1-F6EECF244321}">
                <p14:modId xmlns:p14="http://schemas.microsoft.com/office/powerpoint/2010/main" val="2859564181"/>
              </p:ext>
            </p:extLst>
          </p:nvPr>
        </p:nvGraphicFramePr>
        <p:xfrm>
          <a:off x="628650" y="3912860"/>
          <a:ext cx="7886700" cy="1898207"/>
        </p:xfrm>
        <a:graphic>
          <a:graphicData uri="http://schemas.openxmlformats.org/drawingml/2006/table">
            <a:tbl>
              <a:tblPr firstRow="1" firstCol="1" bandRow="1">
                <a:tableStyleId>{5C22544A-7EE6-4342-B048-85BDC9FD1C3A}</a:tableStyleId>
              </a:tblPr>
              <a:tblGrid>
                <a:gridCol w="1621830">
                  <a:extLst>
                    <a:ext uri="{9D8B030D-6E8A-4147-A177-3AD203B41FA5}">
                      <a16:colId xmlns:a16="http://schemas.microsoft.com/office/drawing/2014/main" val="667349182"/>
                    </a:ext>
                  </a:extLst>
                </a:gridCol>
                <a:gridCol w="2439056">
                  <a:extLst>
                    <a:ext uri="{9D8B030D-6E8A-4147-A177-3AD203B41FA5}">
                      <a16:colId xmlns:a16="http://schemas.microsoft.com/office/drawing/2014/main" val="3214459215"/>
                    </a:ext>
                  </a:extLst>
                </a:gridCol>
                <a:gridCol w="3825814">
                  <a:extLst>
                    <a:ext uri="{9D8B030D-6E8A-4147-A177-3AD203B41FA5}">
                      <a16:colId xmlns:a16="http://schemas.microsoft.com/office/drawing/2014/main" val="570293182"/>
                    </a:ext>
                  </a:extLst>
                </a:gridCol>
              </a:tblGrid>
              <a:tr h="220790">
                <a:tc>
                  <a:txBody>
                    <a:bodyPr/>
                    <a:lstStyle/>
                    <a:p>
                      <a:pPr indent="139700" algn="l">
                        <a:lnSpc>
                          <a:spcPts val="2000"/>
                        </a:lnSpc>
                        <a:spcAft>
                          <a:spcPts val="0"/>
                        </a:spcAft>
                      </a:pPr>
                      <a:r>
                        <a:rPr lang="es-ES" sz="1100" b="0" kern="100">
                          <a:solidFill>
                            <a:schemeClr val="tx1"/>
                          </a:solidFill>
                          <a:effectLst/>
                          <a:latin typeface="Arial" panose="020B0604020202020204" pitchFamily="34" charset="0"/>
                          <a:cs typeface="Arial" panose="020B0604020202020204" pitchFamily="34" charset="0"/>
                        </a:rPr>
                        <a:t>Características</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000" b="0" kern="100">
                          <a:solidFill>
                            <a:schemeClr val="tx1"/>
                          </a:solidFill>
                          <a:effectLst/>
                          <a:latin typeface="Arial" panose="020B0604020202020204" pitchFamily="34" charset="0"/>
                          <a:cs typeface="Arial" panose="020B0604020202020204" pitchFamily="34" charset="0"/>
                        </a:rPr>
                        <a:t>Camb. deterioro y contam.</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Causa</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155003"/>
                  </a:ext>
                </a:extLst>
              </a:tr>
              <a:tr h="211455">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Peso específico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n-US" sz="1100" b="0" kern="100">
                          <a:solidFill>
                            <a:schemeClr val="tx1"/>
                          </a:solidFill>
                          <a:effectLst/>
                          <a:latin typeface="Arial" panose="020B0604020202020204" pitchFamily="34" charset="0"/>
                          <a:cs typeface="Arial" panose="020B0604020202020204" pitchFamily="34" charset="0"/>
                        </a:rPr>
                        <a:t>Aumento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pt-BR" sz="1000" b="0" kern="100">
                          <a:solidFill>
                            <a:schemeClr val="tx1"/>
                          </a:solidFill>
                          <a:effectLst/>
                          <a:latin typeface="Arial" panose="020B0604020202020204" pitchFamily="34" charset="0"/>
                          <a:cs typeface="Arial" panose="020B0604020202020204" pitchFamily="34" charset="0"/>
                        </a:rPr>
                        <a:t>Deter. flu. hidráu., Contam., contam.mix.aceite </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9564059"/>
                  </a:ext>
                </a:extLst>
              </a:tr>
              <a:tr h="255270">
                <a:tc>
                  <a:txBody>
                    <a:bodyPr/>
                    <a:lstStyle/>
                    <a:p>
                      <a:pPr algn="just">
                        <a:lnSpc>
                          <a:spcPts val="1900"/>
                        </a:lnSpc>
                        <a:spcAft>
                          <a:spcPts val="0"/>
                        </a:spcAft>
                      </a:pPr>
                      <a:r>
                        <a:rPr lang="es-ES" sz="1000" b="0" kern="100">
                          <a:solidFill>
                            <a:schemeClr val="tx1"/>
                          </a:solidFill>
                          <a:effectLst/>
                          <a:latin typeface="Arial" panose="020B0604020202020204" pitchFamily="34" charset="0"/>
                          <a:cs typeface="Arial" panose="020B0604020202020204" pitchFamily="34" charset="0"/>
                        </a:rPr>
                        <a:t>Cdo. humedad</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n-US" sz="1100" b="0" kern="100">
                          <a:solidFill>
                            <a:schemeClr val="tx1"/>
                          </a:solidFill>
                          <a:effectLst/>
                          <a:latin typeface="Arial" panose="020B0604020202020204" pitchFamily="34" charset="0"/>
                          <a:cs typeface="Arial" panose="020B0604020202020204" pitchFamily="34" charset="0"/>
                        </a:rPr>
                        <a:t>Aumento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Ingreso de agua desde exterior</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7796289"/>
                  </a:ext>
                </a:extLst>
              </a:tr>
              <a:tr h="261620">
                <a:tc>
                  <a:txBody>
                    <a:bodyPr/>
                    <a:lstStyle/>
                    <a:p>
                      <a:pPr algn="just">
                        <a:lnSpc>
                          <a:spcPts val="1900"/>
                        </a:lnSpc>
                        <a:spcAft>
                          <a:spcPts val="0"/>
                        </a:spcAft>
                      </a:pPr>
                      <a:r>
                        <a:rPr lang="es-ES" sz="1000" b="0" kern="100">
                          <a:solidFill>
                            <a:schemeClr val="tx1"/>
                          </a:solidFill>
                          <a:effectLst/>
                          <a:latin typeface="Arial" panose="020B0604020202020204" pitchFamily="34" charset="0"/>
                          <a:cs typeface="Arial" panose="020B0604020202020204" pitchFamily="34" charset="0"/>
                        </a:rPr>
                        <a:t>Cdo. sedimentos</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n-US" sz="1100" b="0" kern="100">
                          <a:solidFill>
                            <a:schemeClr val="tx1"/>
                          </a:solidFill>
                          <a:effectLst/>
                          <a:latin typeface="Arial" panose="020B0604020202020204" pitchFamily="34" charset="0"/>
                          <a:cs typeface="Arial" panose="020B0604020202020204" pitchFamily="34" charset="0"/>
                        </a:rPr>
                        <a:t>Aumento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000" b="0" kern="100">
                          <a:solidFill>
                            <a:schemeClr val="tx1"/>
                          </a:solidFill>
                          <a:effectLst/>
                          <a:latin typeface="Arial" panose="020B0604020202020204" pitchFamily="34" charset="0"/>
                          <a:cs typeface="Arial" panose="020B0604020202020204" pitchFamily="34" charset="0"/>
                        </a:rPr>
                        <a:t>Deterioro de fluído hidráulico, contaminacón</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4766783"/>
                  </a:ext>
                </a:extLst>
              </a:tr>
              <a:tr h="211265">
                <a:tc>
                  <a:txBody>
                    <a:bodyPr/>
                    <a:lstStyle/>
                    <a:p>
                      <a:pPr algn="just">
                        <a:lnSpc>
                          <a:spcPts val="1900"/>
                        </a:lnSpc>
                        <a:spcAft>
                          <a:spcPts val="0"/>
                        </a:spcAft>
                      </a:pPr>
                      <a:r>
                        <a:rPr lang="es-ES" sz="1000" b="0" kern="100">
                          <a:solidFill>
                            <a:schemeClr val="tx1"/>
                          </a:solidFill>
                          <a:effectLst/>
                          <a:latin typeface="Arial" panose="020B0604020202020204" pitchFamily="34" charset="0"/>
                          <a:cs typeface="Arial" panose="020B0604020202020204" pitchFamily="34" charset="0"/>
                        </a:rPr>
                        <a:t>Punto inflamación</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Disminución</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000" b="0" kern="100">
                          <a:solidFill>
                            <a:schemeClr val="tx1"/>
                          </a:solidFill>
                          <a:effectLst/>
                          <a:latin typeface="Arial" panose="020B0604020202020204" pitchFamily="34" charset="0"/>
                          <a:cs typeface="Arial" panose="020B0604020202020204" pitchFamily="34" charset="0"/>
                        </a:rPr>
                        <a:t>Deterioro de fluído hidráulico, contaminacón</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6090137"/>
                  </a:ext>
                </a:extLst>
              </a:tr>
              <a:tr h="247650">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Tonalidad</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Disminución transparencia</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pt-BR" sz="1000" b="0" kern="100">
                          <a:solidFill>
                            <a:schemeClr val="tx1"/>
                          </a:solidFill>
                          <a:effectLst/>
                          <a:latin typeface="Arial" panose="020B0604020202020204" pitchFamily="34" charset="0"/>
                          <a:cs typeface="Arial" panose="020B0604020202020204" pitchFamily="34" charset="0"/>
                        </a:rPr>
                        <a:t>Deterioro fluído hidráu., contam., emulsificación</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2273902"/>
                  </a:ext>
                </a:extLst>
              </a:tr>
              <a:tr h="238760">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Viscosidad</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Aumento exponencial</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dirty="0">
                          <a:solidFill>
                            <a:schemeClr val="tx1"/>
                          </a:solidFill>
                          <a:effectLst/>
                          <a:latin typeface="Arial" panose="020B0604020202020204" pitchFamily="34" charset="0"/>
                          <a:cs typeface="Arial" panose="020B0604020202020204" pitchFamily="34" charset="0"/>
                        </a:rPr>
                        <a:t>Degradación del </a:t>
                      </a:r>
                      <a:r>
                        <a:rPr lang="es-ES" sz="1100" b="0" kern="100" dirty="0" err="1">
                          <a:solidFill>
                            <a:schemeClr val="tx1"/>
                          </a:solidFill>
                          <a:effectLst/>
                          <a:latin typeface="Arial" panose="020B0604020202020204" pitchFamily="34" charset="0"/>
                          <a:cs typeface="Arial" panose="020B0604020202020204" pitchFamily="34" charset="0"/>
                        </a:rPr>
                        <a:t>fluído</a:t>
                      </a:r>
                      <a:r>
                        <a:rPr lang="es-ES" sz="1100" b="0" kern="100" dirty="0">
                          <a:solidFill>
                            <a:schemeClr val="tx1"/>
                          </a:solidFill>
                          <a:effectLst/>
                          <a:latin typeface="Arial" panose="020B0604020202020204" pitchFamily="34" charset="0"/>
                          <a:cs typeface="Arial" panose="020B0604020202020204" pitchFamily="34" charset="0"/>
                        </a:rPr>
                        <a:t> hidráulico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5347804"/>
                  </a:ext>
                </a:extLst>
              </a:tr>
              <a:tr h="247015">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Oxidación</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n-US" sz="1100" b="0" kern="100" dirty="0" err="1">
                          <a:solidFill>
                            <a:schemeClr val="tx1"/>
                          </a:solidFill>
                          <a:effectLst/>
                          <a:latin typeface="Arial" panose="020B0604020202020204" pitchFamily="34" charset="0"/>
                          <a:cs typeface="Arial" panose="020B0604020202020204" pitchFamily="34" charset="0"/>
                        </a:rPr>
                        <a:t>Aumento</a:t>
                      </a:r>
                      <a:r>
                        <a:rPr lang="en-US" sz="1100" b="0" kern="100" dirty="0">
                          <a:solidFill>
                            <a:schemeClr val="tx1"/>
                          </a:solidFill>
                          <a:effectLst/>
                          <a:latin typeface="Arial" panose="020B0604020202020204" pitchFamily="34" charset="0"/>
                          <a:cs typeface="Arial" panose="020B0604020202020204" pitchFamily="34" charset="0"/>
                        </a:rPr>
                        <a:t> </a:t>
                      </a:r>
                      <a:r>
                        <a:rPr lang="en-US" sz="1100" b="0" kern="100" dirty="0" err="1">
                          <a:solidFill>
                            <a:schemeClr val="tx1"/>
                          </a:solidFill>
                          <a:effectLst/>
                          <a:latin typeface="Arial" panose="020B0604020202020204" pitchFamily="34" charset="0"/>
                          <a:cs typeface="Arial" panose="020B0604020202020204" pitchFamily="34" charset="0"/>
                        </a:rPr>
                        <a:t>exponencial</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27000" algn="l">
                        <a:lnSpc>
                          <a:spcPts val="2000"/>
                        </a:lnSpc>
                        <a:spcAft>
                          <a:spcPts val="0"/>
                        </a:spcAft>
                      </a:pPr>
                      <a:r>
                        <a:rPr lang="pt-BR" sz="1000" b="0" kern="100" dirty="0">
                          <a:solidFill>
                            <a:schemeClr val="tx1"/>
                          </a:solidFill>
                          <a:effectLst/>
                          <a:latin typeface="Arial" panose="020B0604020202020204" pitchFamily="34" charset="0"/>
                          <a:cs typeface="Arial" panose="020B0604020202020204" pitchFamily="34" charset="0"/>
                        </a:rPr>
                        <a:t>Aum. Temp. aceite, contam. polvo metálico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809523"/>
                  </a:ext>
                </a:extLst>
              </a:tr>
            </a:tbl>
          </a:graphicData>
        </a:graphic>
      </p:graphicFrame>
      <p:sp>
        <p:nvSpPr>
          <p:cNvPr id="10" name="テキスト ボックス 9">
            <a:extLst>
              <a:ext uri="{FF2B5EF4-FFF2-40B4-BE49-F238E27FC236}">
                <a16:creationId xmlns:a16="http://schemas.microsoft.com/office/drawing/2014/main" id="{D5CA87CE-1E9F-4EA3-88E2-949F027BF65D}"/>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pág.59/Libro de texto pág.52</a:t>
            </a:r>
            <a:endParaRPr lang="ja-JP" altLang="en-US" sz="1200">
              <a:solidFill>
                <a:prstClr val="black"/>
              </a:solidFill>
            </a:endParaRPr>
          </a:p>
        </p:txBody>
      </p:sp>
    </p:spTree>
    <p:extLst>
      <p:ext uri="{BB962C8B-B14F-4D97-AF65-F5344CB8AC3E}">
        <p14:creationId xmlns:p14="http://schemas.microsoft.com/office/powerpoint/2010/main" val="279725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242523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endParaRPr lang="ja-JP" altLang="en-US" sz="1600">
              <a:solidFill>
                <a:prstClr val="black"/>
              </a:solidFill>
              <a:latin typeface="Meiryo UI" panose="020B0604030504040204" pitchFamily="50" charset="-128"/>
              <a:ea typeface="Meiryo UI" panose="020B0604030504040204" pitchFamily="50" charset="-128"/>
            </a:endParaRPr>
          </a:p>
        </p:txBody>
      </p:sp>
      <p:pic>
        <p:nvPicPr>
          <p:cNvPr id="12" name="図 11"/>
          <p:cNvPicPr/>
          <p:nvPr/>
        </p:nvPicPr>
        <p:blipFill>
          <a:blip r:embed="rId3">
            <a:extLst>
              <a:ext uri="{28A0092B-C50C-407E-A947-70E740481C1C}">
                <a14:useLocalDpi xmlns:a14="http://schemas.microsoft.com/office/drawing/2010/main" val="0"/>
              </a:ext>
            </a:extLst>
          </a:blip>
          <a:srcRect/>
          <a:stretch>
            <a:fillRect/>
          </a:stretch>
        </p:blipFill>
        <p:spPr bwMode="auto">
          <a:xfrm>
            <a:off x="6502726" y="1440740"/>
            <a:ext cx="1993574" cy="2509937"/>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F9B442D5-81C2-4694-885B-64F2090DE5D5}"/>
              </a:ext>
            </a:extLst>
          </p:cNvPr>
          <p:cNvSpPr txBox="1"/>
          <p:nvPr/>
        </p:nvSpPr>
        <p:spPr>
          <a:xfrm>
            <a:off x="5037413" y="6053809"/>
            <a:ext cx="331264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a:t>
            </a:r>
            <a:r>
              <a:rPr lang="en-US" altLang="ja-JP" sz="1200" dirty="0">
                <a:solidFill>
                  <a:prstClr val="black"/>
                </a:solidFill>
              </a:rPr>
              <a:t>5</a:t>
            </a:r>
            <a:r>
              <a:rPr lang="es-ES" altLang="ja-JP" sz="1200" dirty="0">
                <a:solidFill>
                  <a:prstClr val="black"/>
                </a:solidFill>
              </a:rPr>
              <a:t>/Libro de texto pág.</a:t>
            </a:r>
            <a:r>
              <a:rPr lang="en-US" altLang="ja-JP" sz="1200" dirty="0">
                <a:solidFill>
                  <a:prstClr val="black"/>
                </a:solidFill>
              </a:rPr>
              <a:t>7</a:t>
            </a:r>
            <a:endParaRPr lang="ja-JP" altLang="en-US" sz="1200" dirty="0">
              <a:solidFill>
                <a:prstClr val="black"/>
              </a:solidFill>
            </a:endParaRPr>
          </a:p>
        </p:txBody>
      </p:sp>
      <p:sp>
        <p:nvSpPr>
          <p:cNvPr id="10" name="タイトル 3">
            <a:extLst>
              <a:ext uri="{FF2B5EF4-FFF2-40B4-BE49-F238E27FC236}">
                <a16:creationId xmlns:a16="http://schemas.microsoft.com/office/drawing/2014/main" id="{8E11C6FE-E7AA-4E5F-9E1B-2CF87286B537}"/>
              </a:ext>
            </a:extLst>
          </p:cNvPr>
          <p:cNvSpPr txBox="1">
            <a:spLocks/>
          </p:cNvSpPr>
          <p:nvPr/>
        </p:nvSpPr>
        <p:spPr>
          <a:xfrm>
            <a:off x="609600" y="485501"/>
            <a:ext cx="7886700" cy="385269"/>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s-ES" altLang="ja-JP" sz="2400" b="1" dirty="0">
                <a:latin typeface="Meiryo UI" panose="020B0604030504040204" pitchFamily="50" charset="-128"/>
                <a:ea typeface="Meiryo UI" panose="020B0604030504040204" pitchFamily="50" charset="-128"/>
              </a:rPr>
              <a:t>Tipos de VTE, Dispositivos de trabajo</a:t>
            </a:r>
            <a:r>
              <a:rPr lang="ja-JP" altLang="en-US" sz="2400" b="1">
                <a:latin typeface="Meiryo UI" panose="020B0604030504040204" pitchFamily="50" charset="-128"/>
                <a:ea typeface="Meiryo UI" panose="020B0604030504040204" pitchFamily="50" charset="-128"/>
              </a:rPr>
              <a:t>（</a:t>
            </a:r>
            <a:r>
              <a:rPr lang="es-ES" altLang="ja-JP" sz="2400" b="1" dirty="0">
                <a:latin typeface="Meiryo UI" panose="020B0604030504040204" pitchFamily="50" charset="-128"/>
                <a:ea typeface="Meiryo UI" panose="020B0604030504040204" pitchFamily="50" charset="-128"/>
              </a:rPr>
              <a:t>2</a:t>
            </a:r>
            <a:r>
              <a:rPr lang="ja-JP" altLang="en-US" sz="2400" b="1">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FB8F7AC3-7A09-4B3E-931B-B40E3976B520}"/>
              </a:ext>
            </a:extLst>
          </p:cNvPr>
          <p:cNvSpPr txBox="1"/>
          <p:nvPr/>
        </p:nvSpPr>
        <p:spPr>
          <a:xfrm>
            <a:off x="609600" y="1508667"/>
            <a:ext cx="5962179" cy="1815882"/>
          </a:xfrm>
          <a:prstGeom prst="rect">
            <a:avLst/>
          </a:prstGeom>
          <a:noFill/>
        </p:spPr>
        <p:txBody>
          <a:bodyPr wrap="square">
            <a:spAutoFit/>
          </a:bodyPr>
          <a:lstStyle/>
          <a:p>
            <a:r>
              <a:rPr lang="ja-JP" altLang="en-US" sz="1600" b="1" dirty="0"/>
              <a:t>　</a:t>
            </a:r>
            <a:r>
              <a:rPr lang="es-ES" sz="1600" b="1" dirty="0"/>
              <a:t>(2) Tipo brazo (pluma) refractario </a:t>
            </a:r>
          </a:p>
          <a:p>
            <a:r>
              <a:rPr lang="es-ES" sz="1600" dirty="0"/>
              <a:t>La parte central del brazo (pluma) puede refractarse.</a:t>
            </a:r>
          </a:p>
          <a:p>
            <a:endParaRPr lang="es-ES" sz="1600" dirty="0"/>
          </a:p>
          <a:p>
            <a:r>
              <a:rPr lang="en-US" altLang="ja-JP" sz="1600" dirty="0"/>
              <a:t>【</a:t>
            </a:r>
            <a:r>
              <a:rPr lang="es-ES" sz="1600" dirty="0"/>
              <a:t>Características principales</a:t>
            </a:r>
            <a:r>
              <a:rPr lang="en-US" altLang="ja-JP" sz="1600" dirty="0"/>
              <a:t>】</a:t>
            </a:r>
            <a:endParaRPr lang="es-ES" sz="1600" dirty="0"/>
          </a:p>
          <a:p>
            <a:r>
              <a:rPr lang="es-ES" sz="1600" dirty="0"/>
              <a:t>a. El brazo (pluma) puede refractarse para que la plataforma pueda adentrarse más en profundidad.</a:t>
            </a:r>
          </a:p>
          <a:p>
            <a:r>
              <a:rPr lang="es-ES" sz="1600" dirty="0"/>
              <a:t>b. Se utiliza para trabajos esquivando obstáculos periféricos.</a:t>
            </a:r>
          </a:p>
        </p:txBody>
      </p:sp>
      <p:sp>
        <p:nvSpPr>
          <p:cNvPr id="15" name="テキスト ボックス 2">
            <a:extLst>
              <a:ext uri="{FF2B5EF4-FFF2-40B4-BE49-F238E27FC236}">
                <a16:creationId xmlns:a16="http://schemas.microsoft.com/office/drawing/2014/main" id="{8FE49586-EAE6-40DC-9FCF-90314461C15C}"/>
              </a:ext>
            </a:extLst>
          </p:cNvPr>
          <p:cNvSpPr txBox="1">
            <a:spLocks noChangeArrowheads="1"/>
          </p:cNvSpPr>
          <p:nvPr/>
        </p:nvSpPr>
        <p:spPr bwMode="auto">
          <a:xfrm>
            <a:off x="6734733" y="3571565"/>
            <a:ext cx="1627049" cy="364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kern="100" dirty="0">
                <a:effectLst/>
                <a:latin typeface="Arial"/>
                <a:cs typeface="Times New Roman"/>
              </a:rPr>
              <a:t>Fig.1-7 brazo (pluma) tipo refractario</a:t>
            </a:r>
            <a:endParaRPr lang="ja-JP" sz="1200" kern="100" dirty="0">
              <a:effectLst/>
              <a:latin typeface="ＭＳ ゴシック"/>
              <a:cs typeface="Times New Roman"/>
            </a:endParaRPr>
          </a:p>
        </p:txBody>
      </p:sp>
    </p:spTree>
    <p:extLst>
      <p:ext uri="{BB962C8B-B14F-4D97-AF65-F5344CB8AC3E}">
        <p14:creationId xmlns:p14="http://schemas.microsoft.com/office/powerpoint/2010/main" val="1900222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Inspección y administración del fluido hidráulico</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60</a:t>
            </a:fld>
            <a:endParaRPr lang="ja-JP" altLang="en-US">
              <a:solidFill>
                <a:prstClr val="black">
                  <a:tint val="75000"/>
                </a:prstClr>
              </a:solidFill>
            </a:endParaRPr>
          </a:p>
        </p:txBody>
      </p:sp>
      <p:sp>
        <p:nvSpPr>
          <p:cNvPr id="11" name="コンテンツ プレースホルダー 4"/>
          <p:cNvSpPr txBox="1">
            <a:spLocks/>
          </p:cNvSpPr>
          <p:nvPr/>
        </p:nvSpPr>
        <p:spPr>
          <a:xfrm>
            <a:off x="446515" y="903909"/>
            <a:ext cx="8512628" cy="228234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El aire que </a:t>
            </a:r>
            <a:r>
              <a:rPr lang="es-E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entra y sale del depósito de fluido hidráulico</a:t>
            </a:r>
            <a:r>
              <a:rPr lang="es-E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puede transportar suciedad y humedad. El propio dispositivo accionado hidráulicamente también genera una pequeña cantidad de </a:t>
            </a:r>
            <a:r>
              <a:rPr lang="es-E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polvo metálico </a:t>
            </a:r>
            <a:r>
              <a:rPr lang="es-E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debido al </a:t>
            </a:r>
            <a:r>
              <a:rPr lang="es-E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desgaste</a:t>
            </a:r>
            <a:r>
              <a:rPr lang="es-E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y estas </a:t>
            </a:r>
            <a:r>
              <a:rPr lang="es-E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impurezas</a:t>
            </a:r>
            <a:r>
              <a:rPr lang="es-E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pueden mezclarse con el fluido hidráulico, por lo que es importante cambiar </a:t>
            </a:r>
            <a:r>
              <a:rPr lang="es-E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el fluido hidráulico periódicamente</a:t>
            </a:r>
            <a:r>
              <a:rPr lang="es-E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es-ES" sz="1600" kern="100" dirty="0">
                <a:effectLst/>
                <a:latin typeface="Arial" panose="020B0604020202020204" pitchFamily="34" charset="0"/>
                <a:ea typeface="ＭＳ ゴシック" panose="020B0609070205080204" pitchFamily="49" charset="-128"/>
                <a:cs typeface="Arial" panose="020B0604020202020204" pitchFamily="34" charset="0"/>
              </a:rPr>
              <a:t>Para determinar si el fluido hidráulico ha alcanzado el </a:t>
            </a:r>
            <a:r>
              <a:rPr lang="es-ES" sz="1600" b="1" u="sng" kern="100" dirty="0">
                <a:effectLst/>
                <a:latin typeface="Arial" panose="020B0604020202020204" pitchFamily="34" charset="0"/>
                <a:ea typeface="ＭＳ ゴシック" panose="020B0609070205080204" pitchFamily="49" charset="-128"/>
                <a:cs typeface="Arial" panose="020B0604020202020204" pitchFamily="34" charset="0"/>
              </a:rPr>
              <a:t>límite de utilidad </a:t>
            </a:r>
            <a:r>
              <a:rPr lang="es-ES" sz="1600" kern="100" dirty="0">
                <a:effectLst/>
                <a:latin typeface="Arial" panose="020B0604020202020204" pitchFamily="34" charset="0"/>
                <a:ea typeface="ＭＳ ゴシック" panose="020B0609070205080204" pitchFamily="49" charset="-128"/>
                <a:cs typeface="Arial" panose="020B0604020202020204" pitchFamily="34" charset="0"/>
              </a:rPr>
              <a:t>debido al deterioro o a la presencia de contaminantes, etc., se puede realizar una prueba sensorial, en la que se </a:t>
            </a:r>
            <a:r>
              <a:rPr lang="es-ES" sz="1600" b="1" kern="100" dirty="0">
                <a:effectLst/>
                <a:latin typeface="Arial" panose="020B0604020202020204" pitchFamily="34" charset="0"/>
                <a:ea typeface="ＭＳ ゴシック" panose="020B0609070205080204" pitchFamily="49" charset="-128"/>
                <a:cs typeface="Arial" panose="020B0604020202020204" pitchFamily="34" charset="0"/>
              </a:rPr>
              <a:t>examina visualmente </a:t>
            </a:r>
            <a:r>
              <a:rPr lang="es-ES" sz="1600" kern="100" dirty="0">
                <a:effectLst/>
                <a:latin typeface="Arial" panose="020B0604020202020204" pitchFamily="34" charset="0"/>
                <a:ea typeface="ＭＳ ゴシック" panose="020B0609070205080204" pitchFamily="49" charset="-128"/>
                <a:cs typeface="Arial" panose="020B0604020202020204" pitchFamily="34" charset="0"/>
              </a:rPr>
              <a:t>el fluido hidráulico, o realizar </a:t>
            </a:r>
            <a:r>
              <a:rPr lang="es-ES" sz="1600" b="1" u="sng" kern="100" dirty="0">
                <a:effectLst/>
                <a:latin typeface="Arial" panose="020B0604020202020204" pitchFamily="34" charset="0"/>
                <a:ea typeface="ＭＳ ゴシック" panose="020B0609070205080204" pitchFamily="49" charset="-128"/>
                <a:cs typeface="Arial" panose="020B0604020202020204" pitchFamily="34" charset="0"/>
              </a:rPr>
              <a:t>una prueba de propiedades basada </a:t>
            </a:r>
            <a:r>
              <a:rPr lang="es-ES" sz="1600" kern="100" dirty="0">
                <a:effectLst/>
                <a:latin typeface="Arial" panose="020B0604020202020204" pitchFamily="34" charset="0"/>
                <a:ea typeface="ＭＳ ゴシック" panose="020B0609070205080204" pitchFamily="49" charset="-128"/>
                <a:cs typeface="Arial" panose="020B0604020202020204" pitchFamily="34" charset="0"/>
              </a:rPr>
              <a:t>en </a:t>
            </a:r>
            <a:r>
              <a:rPr lang="es-ES" sz="1600" b="1" u="sng" kern="100" dirty="0">
                <a:effectLst/>
                <a:latin typeface="Arial" panose="020B0604020202020204" pitchFamily="34" charset="0"/>
                <a:ea typeface="ＭＳ ゴシック" panose="020B0609070205080204" pitchFamily="49" charset="-128"/>
                <a:cs typeface="Arial" panose="020B0604020202020204" pitchFamily="34" charset="0"/>
              </a:rPr>
              <a:t>análisis científico</a:t>
            </a:r>
            <a:r>
              <a:rPr lang="es-ES" sz="1600" kern="100" dirty="0">
                <a:effectLst/>
                <a:latin typeface="Arial" panose="020B0604020202020204" pitchFamily="34" charset="0"/>
                <a:ea typeface="ＭＳ ゴシック" panose="020B0609070205080204" pitchFamily="49" charset="-128"/>
                <a:cs typeface="Arial" panose="020B0604020202020204" pitchFamily="34" charset="0"/>
              </a:rPr>
              <a:t>. En ambos casos se juzga por </a:t>
            </a:r>
            <a:r>
              <a:rPr lang="es-ES" sz="1600" b="1" u="sng" kern="100" dirty="0">
                <a:effectLst/>
                <a:latin typeface="Arial" panose="020B0604020202020204" pitchFamily="34" charset="0"/>
                <a:ea typeface="ＭＳ ゴシック" panose="020B0609070205080204" pitchFamily="49" charset="-128"/>
                <a:cs typeface="Arial" panose="020B0604020202020204" pitchFamily="34" charset="0"/>
              </a:rPr>
              <a:t>comparación con fluido hidráulico sin usar del mismo tipo</a:t>
            </a:r>
            <a:r>
              <a:rPr lang="es-ES" sz="1600" kern="100" dirty="0">
                <a:effectLst/>
                <a:latin typeface="Arial" panose="020B0604020202020204" pitchFamily="34" charset="0"/>
                <a:ea typeface="ＭＳ ゴシック" panose="020B0609070205080204" pitchFamily="49" charset="-128"/>
                <a:cs typeface="Arial" panose="020B0604020202020204" pitchFamily="34" charset="0"/>
              </a:rPr>
              <a:t>.</a:t>
            </a:r>
            <a:endParaRPr lang="ja-JP" sz="1600" kern="100" dirty="0">
              <a:effectLst/>
              <a:latin typeface="Arial" panose="020B0604020202020204" pitchFamily="34" charset="0"/>
              <a:ea typeface="ＭＳ ゴシック" panose="020B0609070205080204" pitchFamily="49" charset="-128"/>
              <a:cs typeface="Arial" panose="020B0604020202020204" pitchFamily="34" charset="0"/>
            </a:endParaRPr>
          </a:p>
          <a:p>
            <a:pPr marL="0" indent="0">
              <a:lnSpc>
                <a:spcPct val="100000"/>
              </a:lnSpc>
              <a:spcBef>
                <a:spcPts val="0"/>
              </a:spcBef>
              <a:buNone/>
            </a:pPr>
            <a:endPar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2" name="正方形/長方形 1"/>
          <p:cNvSpPr/>
          <p:nvPr/>
        </p:nvSpPr>
        <p:spPr>
          <a:xfrm>
            <a:off x="1470477" y="3237428"/>
            <a:ext cx="6868217" cy="307777"/>
          </a:xfrm>
          <a:prstGeom prst="rect">
            <a:avLst/>
          </a:prstGeom>
        </p:spPr>
        <p:txBody>
          <a:bodyPr wrap="square">
            <a:spAutoFit/>
          </a:bodyPr>
          <a:lstStyle/>
          <a:p>
            <a:r>
              <a:rPr lang="es-ES" altLang="ja-JP" sz="1400">
                <a:latin typeface="Meiryo UI" panose="020B0604030504040204" pitchFamily="50" charset="-128"/>
                <a:ea typeface="Meiryo UI" panose="020B0604030504040204" pitchFamily="50" charset="-128"/>
                <a:cs typeface="Times New Roman" panose="02020603050405020304" pitchFamily="18" charset="0"/>
              </a:rPr>
              <a:t>Métodos para la identificación de fluidos hidráulicos y medidas a tomar</a:t>
            </a:r>
            <a:endParaRPr lang="ja-JP" altLang="en-US" sz="140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149A880-1BDC-4D5E-858B-07F01B8AA77B}"/>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pág.60/Libro de texto pág.53-54</a:t>
            </a:r>
            <a:endParaRPr lang="ja-JP" altLang="en-US" sz="1200">
              <a:solidFill>
                <a:prstClr val="black"/>
              </a:solidFill>
            </a:endParaRPr>
          </a:p>
        </p:txBody>
      </p:sp>
      <p:graphicFrame>
        <p:nvGraphicFramePr>
          <p:cNvPr id="6" name="表 5">
            <a:extLst>
              <a:ext uri="{FF2B5EF4-FFF2-40B4-BE49-F238E27FC236}">
                <a16:creationId xmlns:a16="http://schemas.microsoft.com/office/drawing/2014/main" id="{8C4E5108-D016-47FF-8F0F-418C3995ABED}"/>
              </a:ext>
            </a:extLst>
          </p:cNvPr>
          <p:cNvGraphicFramePr>
            <a:graphicFrameLocks noGrp="1"/>
          </p:cNvGraphicFramePr>
          <p:nvPr>
            <p:extLst>
              <p:ext uri="{D42A27DB-BD31-4B8C-83A1-F6EECF244321}">
                <p14:modId xmlns:p14="http://schemas.microsoft.com/office/powerpoint/2010/main" val="735265606"/>
              </p:ext>
            </p:extLst>
          </p:nvPr>
        </p:nvGraphicFramePr>
        <p:xfrm>
          <a:off x="628650" y="3647548"/>
          <a:ext cx="7886700" cy="1851718"/>
        </p:xfrm>
        <a:graphic>
          <a:graphicData uri="http://schemas.openxmlformats.org/drawingml/2006/table">
            <a:tbl>
              <a:tblPr firstRow="1" firstCol="1" bandRow="1">
                <a:tableStyleId>{5C22544A-7EE6-4342-B048-85BDC9FD1C3A}</a:tableStyleId>
              </a:tblPr>
              <a:tblGrid>
                <a:gridCol w="2703561">
                  <a:extLst>
                    <a:ext uri="{9D8B030D-6E8A-4147-A177-3AD203B41FA5}">
                      <a16:colId xmlns:a16="http://schemas.microsoft.com/office/drawing/2014/main" val="520446161"/>
                    </a:ext>
                  </a:extLst>
                </a:gridCol>
                <a:gridCol w="837567">
                  <a:extLst>
                    <a:ext uri="{9D8B030D-6E8A-4147-A177-3AD203B41FA5}">
                      <a16:colId xmlns:a16="http://schemas.microsoft.com/office/drawing/2014/main" val="2171635734"/>
                    </a:ext>
                  </a:extLst>
                </a:gridCol>
                <a:gridCol w="1829714">
                  <a:extLst>
                    <a:ext uri="{9D8B030D-6E8A-4147-A177-3AD203B41FA5}">
                      <a16:colId xmlns:a16="http://schemas.microsoft.com/office/drawing/2014/main" val="169687416"/>
                    </a:ext>
                  </a:extLst>
                </a:gridCol>
                <a:gridCol w="2515858">
                  <a:extLst>
                    <a:ext uri="{9D8B030D-6E8A-4147-A177-3AD203B41FA5}">
                      <a16:colId xmlns:a16="http://schemas.microsoft.com/office/drawing/2014/main" val="843473162"/>
                    </a:ext>
                  </a:extLst>
                </a:gridCol>
              </a:tblGrid>
              <a:tr h="284543">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Apariencia</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600"/>
                        </a:lnSpc>
                        <a:spcAft>
                          <a:spcPts val="0"/>
                        </a:spcAft>
                      </a:pPr>
                      <a:r>
                        <a:rPr lang="es-ES" sz="1100" b="0" kern="100">
                          <a:solidFill>
                            <a:schemeClr val="tx1"/>
                          </a:solidFill>
                          <a:effectLst/>
                          <a:latin typeface="Arial" panose="020B0604020202020204" pitchFamily="34" charset="0"/>
                          <a:cs typeface="Arial" panose="020B0604020202020204" pitchFamily="34" charset="0"/>
                        </a:rPr>
                        <a:t>Olor</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Estado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Medidas</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0741177"/>
                  </a:ext>
                </a:extLst>
              </a:tr>
              <a:tr h="262030">
                <a:tc>
                  <a:txBody>
                    <a:bodyPr/>
                    <a:lstStyle/>
                    <a:p>
                      <a:pPr algn="just">
                        <a:lnSpc>
                          <a:spcPts val="1900"/>
                        </a:lnSpc>
                        <a:spcAft>
                          <a:spcPts val="0"/>
                        </a:spcAft>
                      </a:pPr>
                      <a:r>
                        <a:rPr lang="es-ES" sz="1000" b="0" kern="100" dirty="0">
                          <a:solidFill>
                            <a:schemeClr val="tx1"/>
                          </a:solidFill>
                          <a:effectLst/>
                          <a:latin typeface="Arial" panose="020B0604020202020204" pitchFamily="34" charset="0"/>
                          <a:cs typeface="Arial" panose="020B0604020202020204" pitchFamily="34" charset="0"/>
                        </a:rPr>
                        <a:t>Transparente, no cambia de color</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Bueno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Bueno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Continue su uso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398038"/>
                  </a:ext>
                </a:extLst>
              </a:tr>
              <a:tr h="265782">
                <a:tc>
                  <a:txBody>
                    <a:bodyPr/>
                    <a:lstStyle/>
                    <a:p>
                      <a:pPr algn="just">
                        <a:lnSpc>
                          <a:spcPts val="1900"/>
                        </a:lnSpc>
                        <a:spcAft>
                          <a:spcPts val="0"/>
                        </a:spcAft>
                      </a:pPr>
                      <a:r>
                        <a:rPr lang="es-ES" sz="1000" b="0" kern="100">
                          <a:solidFill>
                            <a:schemeClr val="tx1"/>
                          </a:solidFill>
                          <a:effectLst/>
                          <a:latin typeface="Arial" panose="020B0604020202020204" pitchFamily="34" charset="0"/>
                          <a:cs typeface="Arial" panose="020B0604020202020204" pitchFamily="34" charset="0"/>
                        </a:rPr>
                        <a:t>Transparente pero de color claro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Bueno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n-US" sz="1000" b="0" kern="100">
                          <a:solidFill>
                            <a:schemeClr val="tx1"/>
                          </a:solidFill>
                          <a:effectLst/>
                          <a:latin typeface="Arial" panose="020B0604020202020204" pitchFamily="34" charset="0"/>
                          <a:cs typeface="Arial" panose="020B0604020202020204" pitchFamily="34" charset="0"/>
                        </a:rPr>
                        <a:t>Contam. c/otro aceite</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Cambio de fluido hidráulico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5499134"/>
                  </a:ext>
                </a:extLst>
              </a:tr>
              <a:tr h="252024">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Cambio a blanco lactoso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Bueno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000" b="0" kern="100">
                          <a:solidFill>
                            <a:schemeClr val="tx1"/>
                          </a:solidFill>
                          <a:effectLst/>
                          <a:latin typeface="Arial" panose="020B0604020202020204" pitchFamily="34" charset="0"/>
                          <a:cs typeface="Arial" panose="020B0604020202020204" pitchFamily="34" charset="0"/>
                        </a:rPr>
                        <a:t>burbujas y/o humedad</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Cambio de fluido hidráulico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1553174"/>
                  </a:ext>
                </a:extLst>
              </a:tr>
              <a:tr h="264531">
                <a:tc>
                  <a:txBody>
                    <a:bodyPr/>
                    <a:lstStyle/>
                    <a:p>
                      <a:pPr algn="just">
                        <a:lnSpc>
                          <a:spcPts val="1900"/>
                        </a:lnSpc>
                        <a:spcAft>
                          <a:spcPts val="0"/>
                        </a:spcAft>
                      </a:pPr>
                      <a:r>
                        <a:rPr lang="en-US" sz="1100" b="0" kern="100">
                          <a:solidFill>
                            <a:schemeClr val="tx1"/>
                          </a:solidFill>
                          <a:effectLst/>
                          <a:latin typeface="Arial" panose="020B0604020202020204" pitchFamily="34" charset="0"/>
                          <a:cs typeface="Arial" panose="020B0604020202020204" pitchFamily="34" charset="0"/>
                        </a:rPr>
                        <a:t>Color marron negruzco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n-US" sz="1100" b="0" kern="100">
                          <a:solidFill>
                            <a:schemeClr val="tx1"/>
                          </a:solidFill>
                          <a:effectLst/>
                          <a:latin typeface="Arial" panose="020B0604020202020204" pitchFamily="34" charset="0"/>
                          <a:cs typeface="Arial" panose="020B0604020202020204" pitchFamily="34" charset="0"/>
                        </a:rPr>
                        <a:t>Malo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n-US" sz="1100" b="0" kern="100">
                          <a:solidFill>
                            <a:schemeClr val="tx1"/>
                          </a:solidFill>
                          <a:effectLst/>
                          <a:latin typeface="Arial" panose="020B0604020202020204" pitchFamily="34" charset="0"/>
                          <a:cs typeface="Arial" panose="020B0604020202020204" pitchFamily="34" charset="0"/>
                        </a:rPr>
                        <a:t>Deteriorado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Cambio de fluido hidráulico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52785"/>
                  </a:ext>
                </a:extLst>
              </a:tr>
              <a:tr h="259528">
                <a:tc>
                  <a:txBody>
                    <a:bodyPr/>
                    <a:lstStyle/>
                    <a:p>
                      <a:pPr marL="63500" indent="-63500" algn="just">
                        <a:lnSpc>
                          <a:spcPts val="1900"/>
                        </a:lnSpc>
                        <a:spcAft>
                          <a:spcPts val="0"/>
                        </a:spcAft>
                      </a:pPr>
                      <a:r>
                        <a:rPr lang="es-ES" sz="1000" b="0" kern="100">
                          <a:solidFill>
                            <a:schemeClr val="tx1"/>
                          </a:solidFill>
                          <a:effectLst/>
                          <a:latin typeface="Arial" panose="020B0604020202020204" pitchFamily="34" charset="0"/>
                          <a:cs typeface="Arial" panose="020B0604020202020204" pitchFamily="34" charset="0"/>
                        </a:rPr>
                        <a:t>Trasparente p/con puntos negros</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n-US" sz="1100" b="0" kern="100">
                          <a:solidFill>
                            <a:schemeClr val="tx1"/>
                          </a:solidFill>
                          <a:effectLst/>
                          <a:latin typeface="Arial" panose="020B0604020202020204" pitchFamily="34" charset="0"/>
                          <a:cs typeface="Arial" panose="020B0604020202020204" pitchFamily="34" charset="0"/>
                        </a:rPr>
                        <a:t>Bueno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n-US" sz="1100" b="0" kern="100">
                          <a:solidFill>
                            <a:schemeClr val="tx1"/>
                          </a:solidFill>
                          <a:effectLst/>
                          <a:latin typeface="Arial" panose="020B0604020202020204" pitchFamily="34" charset="0"/>
                          <a:cs typeface="Arial" panose="020B0604020202020204" pitchFamily="34" charset="0"/>
                        </a:rPr>
                        <a:t>Contaminado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Cambio de fluido hidráulico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7077240"/>
                  </a:ext>
                </a:extLst>
              </a:tr>
              <a:tr h="263280">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Detección de burbujas</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600"/>
                        </a:lnSpc>
                        <a:spcAft>
                          <a:spcPts val="0"/>
                        </a:spcAft>
                      </a:pPr>
                      <a:r>
                        <a:rPr lang="ja-JP" sz="1100" b="0" kern="100">
                          <a:solidFill>
                            <a:schemeClr val="tx1"/>
                          </a:solidFill>
                          <a:effectLst/>
                          <a:latin typeface="Arial" panose="020B0604020202020204" pitchFamily="34" charset="0"/>
                          <a:cs typeface="Arial" panose="020B0604020202020204" pitchFamily="34" charset="0"/>
                        </a:rPr>
                        <a:t>－</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000" b="0" kern="100">
                          <a:solidFill>
                            <a:schemeClr val="tx1"/>
                          </a:solidFill>
                          <a:effectLst/>
                          <a:latin typeface="Arial" panose="020B0604020202020204" pitchFamily="34" charset="0"/>
                          <a:cs typeface="Arial" panose="020B0604020202020204" pitchFamily="34" charset="0"/>
                        </a:rPr>
                        <a:t>Contaminado c/grasa</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b="0" kern="100">
                          <a:solidFill>
                            <a:schemeClr val="tx1"/>
                          </a:solidFill>
                          <a:effectLst/>
                          <a:latin typeface="Arial" panose="020B0604020202020204" pitchFamily="34" charset="0"/>
                          <a:cs typeface="Arial" panose="020B0604020202020204" pitchFamily="34" charset="0"/>
                        </a:rPr>
                        <a:t>Cambio de fluido hidráulico</a:t>
                      </a:r>
                      <a:endParaRPr lang="ja-JP" sz="1200" b="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endParaRPr>
                    </a:p>
                  </a:txBody>
                  <a:tcPr marL="67540" marR="675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9091404"/>
                  </a:ext>
                </a:extLst>
              </a:tr>
            </a:tbl>
          </a:graphicData>
        </a:graphic>
      </p:graphicFrame>
    </p:spTree>
    <p:extLst>
      <p:ext uri="{BB962C8B-B14F-4D97-AF65-F5344CB8AC3E}">
        <p14:creationId xmlns:p14="http://schemas.microsoft.com/office/powerpoint/2010/main" val="3409493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47245"/>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Dispositivos de transmisión de potencia de cuerpos de desplazamiento tipo camión</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61</a:t>
            </a:fld>
            <a:endParaRPr lang="ja-JP" altLang="en-US">
              <a:solidFill>
                <a:prstClr val="black">
                  <a:tint val="75000"/>
                </a:prstClr>
              </a:solidFill>
            </a:endParaRPr>
          </a:p>
        </p:txBody>
      </p:sp>
      <p:sp>
        <p:nvSpPr>
          <p:cNvPr id="11" name="コンテンツ プレースホルダー 4"/>
          <p:cNvSpPr txBox="1">
            <a:spLocks/>
          </p:cNvSpPr>
          <p:nvPr/>
        </p:nvSpPr>
        <p:spPr>
          <a:xfrm>
            <a:off x="628650" y="1124649"/>
            <a:ext cx="7886701" cy="224607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400" b="1" u="sng" dirty="0">
                <a:solidFill>
                  <a:prstClr val="black"/>
                </a:solidFill>
                <a:latin typeface="Meiryo UI" panose="020B0604030504040204" pitchFamily="50" charset="-128"/>
                <a:ea typeface="Meiryo UI" panose="020B0604030504040204" pitchFamily="50" charset="-128"/>
              </a:rPr>
              <a:t>El dispositivo de trabajo </a:t>
            </a:r>
            <a:r>
              <a:rPr lang="es-ES" altLang="ja-JP" sz="1400" dirty="0">
                <a:solidFill>
                  <a:prstClr val="black"/>
                </a:solidFill>
                <a:latin typeface="Meiryo UI" panose="020B0604030504040204" pitchFamily="50" charset="-128"/>
                <a:ea typeface="Meiryo UI" panose="020B0604030504040204" pitchFamily="50" charset="-128"/>
              </a:rPr>
              <a:t>está montado sobre </a:t>
            </a:r>
            <a:r>
              <a:rPr lang="es-ES" altLang="ja-JP" sz="1400" b="1" u="sng" dirty="0">
                <a:solidFill>
                  <a:prstClr val="black"/>
                </a:solidFill>
                <a:latin typeface="Meiryo UI" panose="020B0604030504040204" pitchFamily="50" charset="-128"/>
                <a:ea typeface="Meiryo UI" panose="020B0604030504040204" pitchFamily="50" charset="-128"/>
              </a:rPr>
              <a:t>el chasis del VTE tipo camión</a:t>
            </a:r>
            <a:r>
              <a:rPr lang="es-ES" altLang="ja-JP" sz="1400" dirty="0">
                <a:solidFill>
                  <a:prstClr val="black"/>
                </a:solidFill>
                <a:latin typeface="Meiryo UI" panose="020B0604030504040204" pitchFamily="50" charset="-128"/>
                <a:ea typeface="Meiryo UI" panose="020B0604030504040204" pitchFamily="50" charset="-128"/>
              </a:rPr>
              <a:t>. Por </a:t>
            </a:r>
            <a:r>
              <a:rPr lang="es-ES" altLang="ja-JP" sz="1400" b="1" u="sng" dirty="0">
                <a:solidFill>
                  <a:prstClr val="black"/>
                </a:solidFill>
                <a:latin typeface="Meiryo UI" panose="020B0604030504040204" pitchFamily="50" charset="-128"/>
                <a:ea typeface="Meiryo UI" panose="020B0604030504040204" pitchFamily="50" charset="-128"/>
              </a:rPr>
              <a:t>lo cual</a:t>
            </a:r>
            <a:r>
              <a:rPr lang="es-ES" altLang="ja-JP" sz="1400" dirty="0">
                <a:solidFill>
                  <a:prstClr val="black"/>
                </a:solidFill>
                <a:latin typeface="Meiryo UI" panose="020B0604030504040204" pitchFamily="50" charset="-128"/>
                <a:ea typeface="Meiryo UI" panose="020B0604030504040204" pitchFamily="50" charset="-128"/>
              </a:rPr>
              <a:t>,  el </a:t>
            </a:r>
            <a:r>
              <a:rPr lang="es-ES" altLang="ja-JP" sz="1400" b="1" u="sng" dirty="0">
                <a:solidFill>
                  <a:prstClr val="black"/>
                </a:solidFill>
                <a:latin typeface="Meiryo UI" panose="020B0604030504040204" pitchFamily="50" charset="-128"/>
                <a:ea typeface="Meiryo UI" panose="020B0604030504040204" pitchFamily="50" charset="-128"/>
              </a:rPr>
              <a:t>dispositivo de desplazamiento </a:t>
            </a:r>
            <a:r>
              <a:rPr lang="es-ES" altLang="ja-JP" sz="1400" dirty="0">
                <a:solidFill>
                  <a:prstClr val="black"/>
                </a:solidFill>
                <a:latin typeface="Meiryo UI" panose="020B0604030504040204" pitchFamily="50" charset="-128"/>
                <a:ea typeface="Meiryo UI" panose="020B0604030504040204" pitchFamily="50" charset="-128"/>
              </a:rPr>
              <a:t>y/o </a:t>
            </a:r>
            <a:r>
              <a:rPr lang="es-ES" altLang="ja-JP" sz="1400" b="1" u="sng" dirty="0">
                <a:solidFill>
                  <a:prstClr val="black"/>
                </a:solidFill>
                <a:latin typeface="Meiryo UI" panose="020B0604030504040204" pitchFamily="50" charset="-128"/>
                <a:ea typeface="Meiryo UI" panose="020B0604030504040204" pitchFamily="50" charset="-128"/>
              </a:rPr>
              <a:t>dispositivo de operaciones </a:t>
            </a:r>
            <a:r>
              <a:rPr lang="es-ES" altLang="ja-JP" sz="1400" dirty="0">
                <a:solidFill>
                  <a:prstClr val="black"/>
                </a:solidFill>
                <a:latin typeface="Meiryo UI" panose="020B0604030504040204" pitchFamily="50" charset="-128"/>
                <a:ea typeface="Meiryo UI" panose="020B0604030504040204" pitchFamily="50" charset="-128"/>
              </a:rPr>
              <a:t>son </a:t>
            </a:r>
            <a:r>
              <a:rPr lang="es-ES" altLang="ja-JP" sz="1400" b="1" u="sng" dirty="0">
                <a:solidFill>
                  <a:prstClr val="black"/>
                </a:solidFill>
                <a:latin typeface="Meiryo UI" panose="020B0604030504040204" pitchFamily="50" charset="-128"/>
                <a:ea typeface="Meiryo UI" panose="020B0604030504040204" pitchFamily="50" charset="-128"/>
              </a:rPr>
              <a:t>iguales a los de un camión normal</a:t>
            </a:r>
            <a:r>
              <a:rPr lang="es-E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a:t>
            </a:r>
            <a:endParaRPr lang="es-E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Dada esta característica, si se debiese desplazar por </a:t>
            </a:r>
            <a:r>
              <a:rPr lang="es-ES" altLang="ja-JP" sz="1400" b="1" u="sng" dirty="0">
                <a:solidFill>
                  <a:prstClr val="black"/>
                </a:solidFill>
                <a:latin typeface="Meiryo UI" panose="020B0604030504040204" pitchFamily="50" charset="-128"/>
                <a:ea typeface="Meiryo UI" panose="020B0604030504040204" pitchFamily="50" charset="-128"/>
              </a:rPr>
              <a:t>la vía pública con un VTE tipo camión</a:t>
            </a:r>
            <a:r>
              <a:rPr lang="es-ES" altLang="ja-JP" sz="1400" dirty="0">
                <a:solidFill>
                  <a:prstClr val="black"/>
                </a:solidFill>
                <a:latin typeface="Meiryo UI" panose="020B0604030504040204" pitchFamily="50" charset="-128"/>
                <a:ea typeface="Meiryo UI" panose="020B0604030504040204" pitchFamily="50" charset="-128"/>
              </a:rPr>
              <a:t>, así como tener que portar con </a:t>
            </a:r>
            <a:r>
              <a:rPr lang="es-ES" altLang="ja-JP" sz="1400" b="1" u="sng" dirty="0">
                <a:solidFill>
                  <a:prstClr val="black"/>
                </a:solidFill>
                <a:latin typeface="Meiryo UI" panose="020B0604030504040204" pitchFamily="50" charset="-128"/>
                <a:ea typeface="Meiryo UI" panose="020B0604030504040204" pitchFamily="50" charset="-128"/>
              </a:rPr>
              <a:t>la debida licencia de conducir</a:t>
            </a:r>
            <a:r>
              <a:rPr lang="es-ES" altLang="ja-JP" sz="1400" dirty="0">
                <a:solidFill>
                  <a:prstClr val="black"/>
                </a:solidFill>
                <a:latin typeface="Meiryo UI" panose="020B0604030504040204" pitchFamily="50" charset="-128"/>
                <a:ea typeface="Meiryo UI" panose="020B0604030504040204" pitchFamily="50" charset="-128"/>
              </a:rPr>
              <a:t>, necesariamente </a:t>
            </a:r>
            <a:r>
              <a:rPr lang="es-ES" altLang="ja-JP" sz="1400" b="1" u="sng" dirty="0">
                <a:solidFill>
                  <a:prstClr val="black"/>
                </a:solidFill>
                <a:latin typeface="Meiryo UI" panose="020B0604030504040204" pitchFamily="50" charset="-128"/>
                <a:ea typeface="Meiryo UI" panose="020B0604030504040204" pitchFamily="50" charset="-128"/>
              </a:rPr>
              <a:t>se deberán respetar las Códigos de tránsito</a:t>
            </a:r>
            <a:r>
              <a:rPr lang="es-E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El dispositivo de transmisión de potencia de un VTE tipo camión es generalmente del tipo motor delantero/transmisión trasera, con el motor en la parte delantera accionando las ruedas traseras. La potencia del motor se transmite a las ruedas traseras en el orden indicado en la Fig. 3-35.</a:t>
            </a: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4691743" y="3487278"/>
            <a:ext cx="3747153" cy="2246072"/>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F07FA641-797E-4AD2-B7C2-F14673890C6B}"/>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pág.61/Libro de texto pág.54-55</a:t>
            </a:r>
            <a:endParaRPr lang="ja-JP" altLang="en-US" sz="1200">
              <a:solidFill>
                <a:prstClr val="black"/>
              </a:solidFill>
            </a:endParaRPr>
          </a:p>
        </p:txBody>
      </p:sp>
      <p:sp>
        <p:nvSpPr>
          <p:cNvPr id="9" name="テキスト ボックス 883">
            <a:extLst>
              <a:ext uri="{FF2B5EF4-FFF2-40B4-BE49-F238E27FC236}">
                <a16:creationId xmlns:a16="http://schemas.microsoft.com/office/drawing/2014/main" id="{E8926B2E-7C0B-4A52-8747-9172FEA7E0F0}"/>
              </a:ext>
            </a:extLst>
          </p:cNvPr>
          <p:cNvSpPr txBox="1"/>
          <p:nvPr/>
        </p:nvSpPr>
        <p:spPr>
          <a:xfrm>
            <a:off x="4960349" y="3754094"/>
            <a:ext cx="754924" cy="21385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s-ES" sz="700" b="1" kern="100">
                <a:effectLst/>
                <a:latin typeface="Arial"/>
                <a:cs typeface="Times New Roman"/>
              </a:rPr>
              <a:t>8-Rueda</a:t>
            </a:r>
            <a:endParaRPr lang="ja-JP" sz="1200" kern="100">
              <a:effectLst/>
              <a:latin typeface="ＭＳ ゴシック"/>
              <a:cs typeface="Times New Roman"/>
            </a:endParaRPr>
          </a:p>
        </p:txBody>
      </p:sp>
      <p:sp>
        <p:nvSpPr>
          <p:cNvPr id="10" name="テキスト ボックス 886">
            <a:extLst>
              <a:ext uri="{FF2B5EF4-FFF2-40B4-BE49-F238E27FC236}">
                <a16:creationId xmlns:a16="http://schemas.microsoft.com/office/drawing/2014/main" id="{B0F000A6-2495-43CA-81C4-2F65F0128A28}"/>
              </a:ext>
            </a:extLst>
          </p:cNvPr>
          <p:cNvSpPr txBox="1"/>
          <p:nvPr/>
        </p:nvSpPr>
        <p:spPr>
          <a:xfrm>
            <a:off x="4430487" y="4840968"/>
            <a:ext cx="907324" cy="21385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48895" algn="r">
              <a:spcAft>
                <a:spcPts val="0"/>
              </a:spcAft>
            </a:pPr>
            <a:r>
              <a:rPr lang="es-ES" sz="700" b="1" kern="100">
                <a:effectLst/>
                <a:latin typeface="Arial"/>
                <a:cs typeface="Times New Roman"/>
              </a:rPr>
              <a:t>1-Motor</a:t>
            </a:r>
            <a:endParaRPr lang="ja-JP" sz="1200" kern="100">
              <a:effectLst/>
              <a:latin typeface="ＭＳ ゴシック"/>
              <a:cs typeface="Times New Roman"/>
            </a:endParaRPr>
          </a:p>
        </p:txBody>
      </p:sp>
      <p:sp>
        <p:nvSpPr>
          <p:cNvPr id="12" name="テキスト ボックス 884">
            <a:extLst>
              <a:ext uri="{FF2B5EF4-FFF2-40B4-BE49-F238E27FC236}">
                <a16:creationId xmlns:a16="http://schemas.microsoft.com/office/drawing/2014/main" id="{8576A7C8-6BC1-4697-9103-E92C7EE15587}"/>
              </a:ext>
            </a:extLst>
          </p:cNvPr>
          <p:cNvSpPr txBox="1"/>
          <p:nvPr/>
        </p:nvSpPr>
        <p:spPr>
          <a:xfrm>
            <a:off x="4506687" y="4188316"/>
            <a:ext cx="907324" cy="1822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s-ES" sz="700" b="1" kern="100">
                <a:effectLst/>
                <a:latin typeface="Arial"/>
                <a:cs typeface="Times New Roman"/>
              </a:rPr>
              <a:t>2-Embrague</a:t>
            </a:r>
            <a:endParaRPr lang="ja-JP" sz="1200" kern="100">
              <a:effectLst/>
              <a:latin typeface="ＭＳ ゴシック"/>
              <a:cs typeface="Times New Roman"/>
            </a:endParaRPr>
          </a:p>
        </p:txBody>
      </p:sp>
      <p:sp>
        <p:nvSpPr>
          <p:cNvPr id="13" name="テキスト ボックス 885">
            <a:extLst>
              <a:ext uri="{FF2B5EF4-FFF2-40B4-BE49-F238E27FC236}">
                <a16:creationId xmlns:a16="http://schemas.microsoft.com/office/drawing/2014/main" id="{ACDD26CD-FE7F-4628-A4D7-38BCF76D6130}"/>
              </a:ext>
            </a:extLst>
          </p:cNvPr>
          <p:cNvSpPr txBox="1"/>
          <p:nvPr/>
        </p:nvSpPr>
        <p:spPr>
          <a:xfrm>
            <a:off x="4452258" y="3987000"/>
            <a:ext cx="1203614" cy="1822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s-ES" sz="700" b="1" kern="100">
                <a:effectLst/>
                <a:latin typeface="Arial"/>
                <a:cs typeface="Times New Roman"/>
              </a:rPr>
              <a:t>3-Transmisón</a:t>
            </a:r>
            <a:endParaRPr lang="ja-JP" sz="1200" kern="100">
              <a:effectLst/>
              <a:latin typeface="ＭＳ ゴシック"/>
              <a:cs typeface="Times New Roman"/>
            </a:endParaRPr>
          </a:p>
        </p:txBody>
      </p:sp>
      <p:sp>
        <p:nvSpPr>
          <p:cNvPr id="14" name="テキスト ボックス 888">
            <a:extLst>
              <a:ext uri="{FF2B5EF4-FFF2-40B4-BE49-F238E27FC236}">
                <a16:creationId xmlns:a16="http://schemas.microsoft.com/office/drawing/2014/main" id="{D9161DE3-3C5A-46C9-A8F1-499AF8A4CEBA}"/>
              </a:ext>
            </a:extLst>
          </p:cNvPr>
          <p:cNvSpPr txBox="1"/>
          <p:nvPr/>
        </p:nvSpPr>
        <p:spPr>
          <a:xfrm>
            <a:off x="6165273" y="3656297"/>
            <a:ext cx="893618" cy="3116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700" b="1" kern="100">
                <a:effectLst/>
                <a:latin typeface="Arial"/>
                <a:cs typeface="Times New Roman"/>
              </a:rPr>
              <a:t>6-Diferencial</a:t>
            </a:r>
            <a:endParaRPr lang="ja-JP" sz="1200" kern="100">
              <a:effectLst/>
              <a:latin typeface="ＭＳ ゴシック"/>
              <a:cs typeface="Times New Roman"/>
            </a:endParaRPr>
          </a:p>
        </p:txBody>
      </p:sp>
      <p:sp>
        <p:nvSpPr>
          <p:cNvPr id="15" name="テキスト ボックス 897">
            <a:extLst>
              <a:ext uri="{FF2B5EF4-FFF2-40B4-BE49-F238E27FC236}">
                <a16:creationId xmlns:a16="http://schemas.microsoft.com/office/drawing/2014/main" id="{323253D1-8616-4627-A4CF-881B0D57CC74}"/>
              </a:ext>
            </a:extLst>
          </p:cNvPr>
          <p:cNvSpPr txBox="1"/>
          <p:nvPr/>
        </p:nvSpPr>
        <p:spPr>
          <a:xfrm>
            <a:off x="6281998" y="3977573"/>
            <a:ext cx="776894" cy="1822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s-ES" sz="700" b="1" kern="100">
                <a:effectLst/>
                <a:latin typeface="Arial"/>
                <a:cs typeface="Times New Roman"/>
              </a:rPr>
              <a:t>7-Eje tracción</a:t>
            </a:r>
            <a:endParaRPr lang="ja-JP" sz="1200" kern="100">
              <a:effectLst/>
              <a:latin typeface="ＭＳ ゴシック"/>
              <a:cs typeface="Times New Roman"/>
            </a:endParaRPr>
          </a:p>
        </p:txBody>
      </p:sp>
      <p:sp>
        <p:nvSpPr>
          <p:cNvPr id="16" name="テキスト ボックス 891">
            <a:extLst>
              <a:ext uri="{FF2B5EF4-FFF2-40B4-BE49-F238E27FC236}">
                <a16:creationId xmlns:a16="http://schemas.microsoft.com/office/drawing/2014/main" id="{DF6AB436-770D-4C6C-AA0F-0AB055C060C3}"/>
              </a:ext>
            </a:extLst>
          </p:cNvPr>
          <p:cNvSpPr txBox="1"/>
          <p:nvPr/>
        </p:nvSpPr>
        <p:spPr>
          <a:xfrm>
            <a:off x="6248400" y="4619300"/>
            <a:ext cx="1004280" cy="1822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s-ES" sz="600" b="1" kern="100">
                <a:effectLst/>
                <a:latin typeface="Arial"/>
                <a:cs typeface="Times New Roman"/>
              </a:rPr>
              <a:t>5-Eje de transmisión</a:t>
            </a:r>
            <a:endParaRPr lang="ja-JP" sz="1100" kern="100">
              <a:effectLst/>
              <a:latin typeface="ＭＳ ゴシック"/>
              <a:cs typeface="Times New Roman"/>
            </a:endParaRPr>
          </a:p>
        </p:txBody>
      </p:sp>
      <p:sp>
        <p:nvSpPr>
          <p:cNvPr id="17" name="テキスト ボックス 889">
            <a:extLst>
              <a:ext uri="{FF2B5EF4-FFF2-40B4-BE49-F238E27FC236}">
                <a16:creationId xmlns:a16="http://schemas.microsoft.com/office/drawing/2014/main" id="{A2E30DB5-2A4A-4CAF-96A8-1B990CA70E95}"/>
              </a:ext>
            </a:extLst>
          </p:cNvPr>
          <p:cNvSpPr txBox="1"/>
          <p:nvPr/>
        </p:nvSpPr>
        <p:spPr>
          <a:xfrm>
            <a:off x="6165350" y="4768583"/>
            <a:ext cx="1004280" cy="1822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atinLnBrk="1">
              <a:spcAft>
                <a:spcPts val="0"/>
              </a:spcAft>
            </a:pPr>
            <a:r>
              <a:rPr lang="es-ES" sz="600" b="1" kern="100">
                <a:effectLst/>
                <a:latin typeface="Arial"/>
                <a:cs typeface="Times New Roman"/>
              </a:rPr>
              <a:t>Rodamiento central</a:t>
            </a:r>
            <a:endParaRPr lang="ja-JP" sz="1100" kern="100">
              <a:effectLst/>
              <a:latin typeface="ＭＳ ゴシック"/>
              <a:cs typeface="Times New Roman"/>
            </a:endParaRPr>
          </a:p>
        </p:txBody>
      </p:sp>
      <p:sp>
        <p:nvSpPr>
          <p:cNvPr id="18" name="テキスト ボックス 890">
            <a:extLst>
              <a:ext uri="{FF2B5EF4-FFF2-40B4-BE49-F238E27FC236}">
                <a16:creationId xmlns:a16="http://schemas.microsoft.com/office/drawing/2014/main" id="{3DA44B4F-DB89-457E-AF85-289941D544C6}"/>
              </a:ext>
            </a:extLst>
          </p:cNvPr>
          <p:cNvSpPr txBox="1"/>
          <p:nvPr/>
        </p:nvSpPr>
        <p:spPr>
          <a:xfrm>
            <a:off x="5810250" y="4963689"/>
            <a:ext cx="1295400" cy="1822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s-ES" sz="700" b="1" kern="100">
                <a:effectLst/>
                <a:latin typeface="Arial"/>
                <a:cs typeface="Times New Roman"/>
              </a:rPr>
              <a:t>4-Junta cardán</a:t>
            </a:r>
            <a:endParaRPr lang="ja-JP" sz="1200" kern="100">
              <a:effectLst/>
              <a:latin typeface="ＭＳ ゴシック"/>
              <a:cs typeface="Times New Roman"/>
            </a:endParaRPr>
          </a:p>
        </p:txBody>
      </p:sp>
      <p:sp>
        <p:nvSpPr>
          <p:cNvPr id="19" name="テキスト ボックス 903">
            <a:extLst>
              <a:ext uri="{FF2B5EF4-FFF2-40B4-BE49-F238E27FC236}">
                <a16:creationId xmlns:a16="http://schemas.microsoft.com/office/drawing/2014/main" id="{F30DCD90-E0F3-4EE7-B36E-C41F37D47A32}"/>
              </a:ext>
            </a:extLst>
          </p:cNvPr>
          <p:cNvSpPr txBox="1"/>
          <p:nvPr/>
        </p:nvSpPr>
        <p:spPr>
          <a:xfrm>
            <a:off x="4814455" y="5359271"/>
            <a:ext cx="3416759" cy="28640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48895" algn="ctr">
              <a:spcAft>
                <a:spcPts val="0"/>
              </a:spcAft>
            </a:pPr>
            <a:r>
              <a:rPr lang="es-ES" sz="700" b="1" kern="100">
                <a:effectLst/>
                <a:latin typeface="Arial"/>
                <a:cs typeface="Times New Roman"/>
              </a:rPr>
              <a:t>Fig.3-35 Dispositivo de transmisión de potencia (tipo motor frontal/Tracción trasera</a:t>
            </a:r>
            <a:endParaRPr lang="ja-JP" sz="1100" kern="100">
              <a:effectLst/>
              <a:latin typeface="ＭＳ ゴシック"/>
              <a:cs typeface="Times New Roman"/>
            </a:endParaRPr>
          </a:p>
        </p:txBody>
      </p:sp>
      <p:sp>
        <p:nvSpPr>
          <p:cNvPr id="20" name="テキスト ボックス 895">
            <a:extLst>
              <a:ext uri="{FF2B5EF4-FFF2-40B4-BE49-F238E27FC236}">
                <a16:creationId xmlns:a16="http://schemas.microsoft.com/office/drawing/2014/main" id="{C9C52C19-7DE7-4D4B-BB3A-C008532B0AA8}"/>
              </a:ext>
            </a:extLst>
          </p:cNvPr>
          <p:cNvSpPr txBox="1"/>
          <p:nvPr/>
        </p:nvSpPr>
        <p:spPr>
          <a:xfrm>
            <a:off x="7155160" y="3656297"/>
            <a:ext cx="678180" cy="1327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s-ES" sz="700" b="1" kern="100">
                <a:effectLst/>
                <a:latin typeface="Arial"/>
                <a:cs typeface="Times New Roman"/>
              </a:rPr>
              <a:t>1-Motor</a:t>
            </a:r>
            <a:endParaRPr lang="ja-JP" sz="1200" kern="100">
              <a:effectLst/>
              <a:latin typeface="ＭＳ ゴシック"/>
              <a:cs typeface="Times New Roman"/>
            </a:endParaRPr>
          </a:p>
        </p:txBody>
      </p:sp>
      <p:sp>
        <p:nvSpPr>
          <p:cNvPr id="21" name="テキスト ボックス 893">
            <a:extLst>
              <a:ext uri="{FF2B5EF4-FFF2-40B4-BE49-F238E27FC236}">
                <a16:creationId xmlns:a16="http://schemas.microsoft.com/office/drawing/2014/main" id="{BF7C3FF3-7E00-4F87-8871-7A6BF6124BC3}"/>
              </a:ext>
            </a:extLst>
          </p:cNvPr>
          <p:cNvSpPr txBox="1"/>
          <p:nvPr/>
        </p:nvSpPr>
        <p:spPr>
          <a:xfrm>
            <a:off x="7214605" y="3885307"/>
            <a:ext cx="685800" cy="1327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2-Embrague</a:t>
            </a:r>
            <a:endParaRPr lang="ja-JP" sz="1200" kern="100">
              <a:effectLst/>
              <a:latin typeface="ＭＳ ゴシック"/>
              <a:cs typeface="Times New Roman"/>
            </a:endParaRPr>
          </a:p>
        </p:txBody>
      </p:sp>
      <p:sp>
        <p:nvSpPr>
          <p:cNvPr id="22" name="テキスト ボックス 898">
            <a:extLst>
              <a:ext uri="{FF2B5EF4-FFF2-40B4-BE49-F238E27FC236}">
                <a16:creationId xmlns:a16="http://schemas.microsoft.com/office/drawing/2014/main" id="{E80FB12D-34AB-43C3-97D3-4BA2847394EE}"/>
              </a:ext>
            </a:extLst>
          </p:cNvPr>
          <p:cNvSpPr txBox="1"/>
          <p:nvPr/>
        </p:nvSpPr>
        <p:spPr>
          <a:xfrm>
            <a:off x="7243180" y="4093820"/>
            <a:ext cx="1127370" cy="10361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3-Transmisión</a:t>
            </a:r>
            <a:endParaRPr lang="ja-JP" sz="1200" kern="100">
              <a:effectLst/>
              <a:latin typeface="ＭＳ ゴシック"/>
              <a:cs typeface="Times New Roman"/>
            </a:endParaRPr>
          </a:p>
        </p:txBody>
      </p:sp>
      <p:sp>
        <p:nvSpPr>
          <p:cNvPr id="23" name="テキスト ボックス 899">
            <a:extLst>
              <a:ext uri="{FF2B5EF4-FFF2-40B4-BE49-F238E27FC236}">
                <a16:creationId xmlns:a16="http://schemas.microsoft.com/office/drawing/2014/main" id="{FB78A914-C9AD-4565-BB89-C3999A9BEB50}"/>
              </a:ext>
            </a:extLst>
          </p:cNvPr>
          <p:cNvSpPr txBox="1"/>
          <p:nvPr/>
        </p:nvSpPr>
        <p:spPr>
          <a:xfrm>
            <a:off x="7200880" y="4269397"/>
            <a:ext cx="1169670" cy="1570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indent="44450" algn="l">
              <a:spcAft>
                <a:spcPts val="0"/>
              </a:spcAft>
            </a:pPr>
            <a:r>
              <a:rPr lang="es-ES" sz="700" b="1" kern="100">
                <a:effectLst/>
                <a:latin typeface="Arial"/>
                <a:cs typeface="Times New Roman"/>
              </a:rPr>
              <a:t>4-Junta cardán</a:t>
            </a:r>
            <a:endParaRPr lang="ja-JP" sz="1200" kern="100">
              <a:effectLst/>
              <a:latin typeface="ＭＳ ゴシック"/>
              <a:cs typeface="Times New Roman"/>
            </a:endParaRPr>
          </a:p>
        </p:txBody>
      </p:sp>
      <p:sp>
        <p:nvSpPr>
          <p:cNvPr id="24" name="テキスト ボックス 900">
            <a:extLst>
              <a:ext uri="{FF2B5EF4-FFF2-40B4-BE49-F238E27FC236}">
                <a16:creationId xmlns:a16="http://schemas.microsoft.com/office/drawing/2014/main" id="{6BB84C62-D12B-4384-9F38-6F2C3209C14B}"/>
              </a:ext>
            </a:extLst>
          </p:cNvPr>
          <p:cNvSpPr txBox="1"/>
          <p:nvPr/>
        </p:nvSpPr>
        <p:spPr>
          <a:xfrm>
            <a:off x="7200880" y="4458769"/>
            <a:ext cx="1169670" cy="18225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indent="44450" algn="l">
              <a:spcAft>
                <a:spcPts val="0"/>
              </a:spcAft>
            </a:pPr>
            <a:r>
              <a:rPr lang="es-ES" sz="700" b="1" kern="100">
                <a:effectLst/>
                <a:latin typeface="Arial"/>
                <a:cs typeface="Times New Roman"/>
              </a:rPr>
              <a:t>5-Eje de transmisión</a:t>
            </a:r>
            <a:endParaRPr lang="ja-JP" sz="1200" kern="100">
              <a:effectLst/>
              <a:latin typeface="ＭＳ ゴシック"/>
              <a:cs typeface="Times New Roman"/>
            </a:endParaRPr>
          </a:p>
        </p:txBody>
      </p:sp>
      <p:sp>
        <p:nvSpPr>
          <p:cNvPr id="25" name="テキスト ボックス 901">
            <a:extLst>
              <a:ext uri="{FF2B5EF4-FFF2-40B4-BE49-F238E27FC236}">
                <a16:creationId xmlns:a16="http://schemas.microsoft.com/office/drawing/2014/main" id="{413CFCFF-C1C9-48B3-859D-03AB335254E3}"/>
              </a:ext>
            </a:extLst>
          </p:cNvPr>
          <p:cNvSpPr txBox="1"/>
          <p:nvPr/>
        </p:nvSpPr>
        <p:spPr>
          <a:xfrm>
            <a:off x="7200880" y="4659833"/>
            <a:ext cx="1169670" cy="18847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indent="44450" algn="l">
              <a:spcAft>
                <a:spcPts val="0"/>
              </a:spcAft>
            </a:pPr>
            <a:r>
              <a:rPr lang="es-ES" sz="700" b="1" kern="100">
                <a:effectLst/>
                <a:latin typeface="Arial"/>
                <a:cs typeface="Times New Roman"/>
              </a:rPr>
              <a:t>6-Diferencial</a:t>
            </a:r>
            <a:endParaRPr lang="ja-JP" sz="1200" kern="100">
              <a:effectLst/>
              <a:latin typeface="ＭＳ ゴシック"/>
              <a:cs typeface="Times New Roman"/>
            </a:endParaRPr>
          </a:p>
        </p:txBody>
      </p:sp>
      <p:sp>
        <p:nvSpPr>
          <p:cNvPr id="26" name="テキスト ボックス 902">
            <a:extLst>
              <a:ext uri="{FF2B5EF4-FFF2-40B4-BE49-F238E27FC236}">
                <a16:creationId xmlns:a16="http://schemas.microsoft.com/office/drawing/2014/main" id="{39A1E2DD-FC0F-4A75-A100-4D9395168509}"/>
              </a:ext>
            </a:extLst>
          </p:cNvPr>
          <p:cNvSpPr txBox="1"/>
          <p:nvPr/>
        </p:nvSpPr>
        <p:spPr>
          <a:xfrm>
            <a:off x="7210405" y="4888433"/>
            <a:ext cx="1020809" cy="10446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indent="44450" algn="l">
              <a:spcAft>
                <a:spcPts val="0"/>
              </a:spcAft>
            </a:pPr>
            <a:r>
              <a:rPr lang="es-ES" sz="700" b="1" kern="100">
                <a:effectLst/>
                <a:latin typeface="Arial"/>
                <a:cs typeface="Times New Roman"/>
              </a:rPr>
              <a:t>7-Eje motríz</a:t>
            </a:r>
            <a:endParaRPr lang="ja-JP" sz="1200" kern="100">
              <a:effectLst/>
              <a:latin typeface="ＭＳ ゴシック"/>
              <a:cs typeface="Times New Roman"/>
            </a:endParaRPr>
          </a:p>
        </p:txBody>
      </p:sp>
      <p:sp>
        <p:nvSpPr>
          <p:cNvPr id="27" name="テキスト ボックス 894">
            <a:extLst>
              <a:ext uri="{FF2B5EF4-FFF2-40B4-BE49-F238E27FC236}">
                <a16:creationId xmlns:a16="http://schemas.microsoft.com/office/drawing/2014/main" id="{B0A94766-C48C-415C-A714-AED4E6E4BF14}"/>
              </a:ext>
            </a:extLst>
          </p:cNvPr>
          <p:cNvSpPr txBox="1"/>
          <p:nvPr/>
        </p:nvSpPr>
        <p:spPr>
          <a:xfrm>
            <a:off x="7169630" y="5036044"/>
            <a:ext cx="849359" cy="1555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s-ES" sz="700" b="1" kern="100">
                <a:effectLst/>
                <a:latin typeface="Arial"/>
                <a:cs typeface="Times New Roman"/>
              </a:rPr>
              <a:t>8-Rueda</a:t>
            </a:r>
            <a:endParaRPr lang="ja-JP" sz="1200" kern="100">
              <a:effectLst/>
              <a:latin typeface="ＭＳ ゴシック"/>
              <a:cs typeface="Times New Roman"/>
            </a:endParaRPr>
          </a:p>
        </p:txBody>
      </p:sp>
    </p:spTree>
    <p:extLst>
      <p:ext uri="{BB962C8B-B14F-4D97-AF65-F5344CB8AC3E}">
        <p14:creationId xmlns:p14="http://schemas.microsoft.com/office/powerpoint/2010/main" val="3350016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8928"/>
            <a:ext cx="7886700" cy="685568"/>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Dispositivo de frenos de los cuerpos de desplazamiento tipo camión</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62</a:t>
            </a:fld>
            <a:endParaRPr lang="ja-JP" altLang="en-US">
              <a:solidFill>
                <a:prstClr val="black">
                  <a:tint val="75000"/>
                </a:prstClr>
              </a:solidFill>
            </a:endParaRPr>
          </a:p>
        </p:txBody>
      </p:sp>
      <p:sp>
        <p:nvSpPr>
          <p:cNvPr id="11" name="コンテンツ プレースホルダー 4"/>
          <p:cNvSpPr txBox="1">
            <a:spLocks/>
          </p:cNvSpPr>
          <p:nvPr/>
        </p:nvSpPr>
        <p:spPr>
          <a:xfrm>
            <a:off x="530677" y="1006901"/>
            <a:ext cx="8330294" cy="266797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sz="1800" kern="100" dirty="0">
                <a:effectLst/>
                <a:latin typeface="Arial" panose="020B0604020202020204" pitchFamily="34" charset="0"/>
                <a:ea typeface="ＭＳ ゴシック" panose="020B0609070205080204" pitchFamily="49" charset="-128"/>
                <a:cs typeface="Times New Roman" panose="02020603050405020304" pitchFamily="18" charset="0"/>
              </a:rPr>
              <a:t>Los frenos incluyen los </a:t>
            </a:r>
            <a:r>
              <a:rPr lang="es-ES" sz="1800" b="1" u="sng" kern="100" dirty="0">
                <a:effectLst/>
                <a:latin typeface="Arial" panose="020B0604020202020204" pitchFamily="34" charset="0"/>
                <a:ea typeface="ＭＳ ゴシック" panose="020B0609070205080204" pitchFamily="49" charset="-128"/>
                <a:cs typeface="Times New Roman" panose="02020603050405020304" pitchFamily="18" charset="0"/>
              </a:rPr>
              <a:t>frenos a pedal, que ralentizan o detienen un vehículo</a:t>
            </a:r>
            <a:r>
              <a:rPr lang="es-ES" sz="1800" b="1"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s-ES" sz="1800" kern="100" dirty="0">
                <a:effectLst/>
                <a:latin typeface="Arial" panose="020B0604020202020204" pitchFamily="34" charset="0"/>
                <a:ea typeface="ＭＳ ゴシック" panose="020B0609070205080204" pitchFamily="49" charset="-128"/>
                <a:cs typeface="Times New Roman" panose="02020603050405020304" pitchFamily="18" charset="0"/>
              </a:rPr>
              <a:t>en movimiento, y los </a:t>
            </a:r>
            <a:r>
              <a:rPr lang="es-ES" sz="1800" b="1" u="sng" kern="100" dirty="0">
                <a:effectLst/>
                <a:latin typeface="Arial" panose="020B0604020202020204" pitchFamily="34" charset="0"/>
                <a:ea typeface="ＭＳ ゴシック" panose="020B0609070205080204" pitchFamily="49" charset="-128"/>
                <a:cs typeface="Times New Roman" panose="02020603050405020304" pitchFamily="18" charset="0"/>
              </a:rPr>
              <a:t>frenos de estacionamiento (mano), que se utilizan para estacionar</a:t>
            </a:r>
            <a:r>
              <a:rPr lang="es-ES" sz="1800" b="1"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s-ES" sz="1800" kern="100" dirty="0">
                <a:effectLst/>
                <a:latin typeface="Arial" panose="020B0604020202020204" pitchFamily="34" charset="0"/>
                <a:ea typeface="ＭＳ ゴシック" panose="020B0609070205080204" pitchFamily="49" charset="-128"/>
                <a:cs typeface="Times New Roman" panose="02020603050405020304" pitchFamily="18" charset="0"/>
              </a:rPr>
              <a:t>(aparcar). El mecanismo suele ser un freno a fricción.</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600"/>
              </a:spcBef>
              <a:buNone/>
            </a:pPr>
            <a:endParaRPr lang="es-ES" altLang="ja-JP" sz="1400" b="1" dirty="0">
              <a:latin typeface="Meiryo UI" panose="020B0604030504040204" pitchFamily="50" charset="-128"/>
              <a:ea typeface="Meiryo UI" panose="020B0604030504040204" pitchFamily="50" charset="-128"/>
            </a:endParaRPr>
          </a:p>
          <a:p>
            <a:pPr marL="0" indent="0">
              <a:lnSpc>
                <a:spcPct val="100000"/>
              </a:lnSpc>
              <a:spcBef>
                <a:spcPts val="600"/>
              </a:spcBef>
              <a:buNone/>
            </a:pPr>
            <a:r>
              <a:rPr lang="es-ES" altLang="ja-JP" sz="1400" b="1" dirty="0">
                <a:solidFill>
                  <a:prstClr val="black"/>
                </a:solidFill>
                <a:latin typeface="Meiryo UI" panose="020B0604030504040204" pitchFamily="50" charset="-128"/>
                <a:ea typeface="Meiryo UI" panose="020B0604030504040204" pitchFamily="50" charset="-128"/>
              </a:rPr>
              <a:t>1)</a:t>
            </a:r>
            <a:r>
              <a:rPr lang="ja-JP" altLang="en-US" sz="1400" b="1" dirty="0">
                <a:solidFill>
                  <a:prstClr val="black"/>
                </a:solidFill>
                <a:latin typeface="Meiryo UI" panose="020B0604030504040204" pitchFamily="50" charset="-128"/>
                <a:ea typeface="Meiryo UI" panose="020B0604030504040204" pitchFamily="50" charset="-128"/>
              </a:rPr>
              <a:t>　</a:t>
            </a:r>
            <a:r>
              <a:rPr lang="es-ES" altLang="ja-JP" sz="1400" b="1" dirty="0">
                <a:solidFill>
                  <a:prstClr val="black"/>
                </a:solidFill>
                <a:latin typeface="Meiryo UI" panose="020B0604030504040204" pitchFamily="50" charset="-128"/>
                <a:ea typeface="Meiryo UI" panose="020B0604030504040204" pitchFamily="50" charset="-128"/>
              </a:rPr>
              <a:t>Estructura de los frenos de estacionamiento</a:t>
            </a:r>
            <a:endParaRPr lang="ja-JP" altLang="en-US"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El freno de estacionamiento de los vehículos de pasajeros está diseñado para detener directamente la rueda trasera. Sin embargo, en el caso de los camiones, no se detienen los neumáticos sino que el freno de estacionamiento es aplicado a través del diferencial, en el eje de transmisión.</a:t>
            </a:r>
            <a:r>
              <a:rPr lang="ja-JP" altLang="en-US" sz="1400" dirty="0">
                <a:solidFill>
                  <a:prstClr val="black"/>
                </a:solidFill>
                <a:latin typeface="Meiryo UI" panose="020B0604030504040204" pitchFamily="50" charset="-128"/>
                <a:ea typeface="Meiryo UI" panose="020B0604030504040204" pitchFamily="50" charset="-128"/>
              </a:rPr>
              <a:t> </a:t>
            </a:r>
            <a:endParaRPr lang="es-E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b="1" dirty="0">
                <a:solidFill>
                  <a:prstClr val="black"/>
                </a:solidFill>
                <a:latin typeface="Meiryo UI" panose="020B0604030504040204" pitchFamily="50" charset="-128"/>
                <a:ea typeface="Meiryo UI" panose="020B0604030504040204" pitchFamily="50" charset="-128"/>
              </a:rPr>
              <a:t>2) Precauciones de manipulación.</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Estructuralmente, aunque el freno de mano esté</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accionado, </a:t>
            </a:r>
            <a:r>
              <a:rPr lang="es-ES" altLang="ja-JP" sz="1400" b="1" u="sng" dirty="0">
                <a:solidFill>
                  <a:prstClr val="black"/>
                </a:solidFill>
                <a:latin typeface="Meiryo UI" panose="020B0604030504040204" pitchFamily="50" charset="-128"/>
                <a:ea typeface="Meiryo UI" panose="020B0604030504040204" pitchFamily="50" charset="-128"/>
              </a:rPr>
              <a:t>si alguna de las ruedas traseras se levanta</a:t>
            </a:r>
          </a:p>
          <a:p>
            <a:pPr marL="0" indent="0">
              <a:lnSpc>
                <a:spcPct val="100000"/>
              </a:lnSpc>
              <a:spcBef>
                <a:spcPts val="0"/>
              </a:spcBef>
              <a:buNone/>
            </a:pPr>
            <a:r>
              <a:rPr lang="es-ES" altLang="ja-JP" sz="1400" b="1" u="sng" dirty="0">
                <a:solidFill>
                  <a:prstClr val="black"/>
                </a:solidFill>
                <a:latin typeface="Meiryo UI" panose="020B0604030504040204" pitchFamily="50" charset="-128"/>
                <a:ea typeface="Meiryo UI" panose="020B0604030504040204" pitchFamily="50" charset="-128"/>
              </a:rPr>
              <a:t>del suelo</a:t>
            </a:r>
            <a:r>
              <a:rPr lang="es-ES" altLang="ja-JP" sz="1400" u="sng"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la rueda trasera girará </a:t>
            </a:r>
            <a:r>
              <a:rPr lang="es-ES" altLang="ja-JP" sz="1400" dirty="0">
                <a:solidFill>
                  <a:prstClr val="black"/>
                </a:solidFill>
                <a:latin typeface="Meiryo UI" panose="020B0604030504040204" pitchFamily="50" charset="-128"/>
                <a:ea typeface="Meiryo UI" panose="020B0604030504040204" pitchFamily="50" charset="-128"/>
              </a:rPr>
              <a:t>con facilidad y</a:t>
            </a:r>
          </a:p>
          <a:p>
            <a:pPr marL="0" indent="0">
              <a:lnSpc>
                <a:spcPct val="100000"/>
              </a:lnSpc>
              <a:spcBef>
                <a:spcPts val="0"/>
              </a:spcBef>
              <a:buNone/>
            </a:pPr>
            <a:r>
              <a:rPr lang="es-ES" altLang="ja-JP" sz="1400" b="1" u="sng" dirty="0">
                <a:solidFill>
                  <a:prstClr val="black"/>
                </a:solidFill>
                <a:latin typeface="Meiryo UI" panose="020B0604030504040204" pitchFamily="50" charset="-128"/>
                <a:ea typeface="Meiryo UI" panose="020B0604030504040204" pitchFamily="50" charset="-128"/>
              </a:rPr>
              <a:t>el freno de estacionamiento no tendrá efectividad</a:t>
            </a:r>
            <a:r>
              <a:rPr lang="es-ES" altLang="ja-JP" sz="1400" b="1"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5720246" y="3292217"/>
            <a:ext cx="3027360" cy="2466326"/>
          </a:xfrm>
          <a:prstGeom prst="rect">
            <a:avLst/>
          </a:prstGeom>
          <a:ln>
            <a:solidFill>
              <a:schemeClr val="tx1"/>
            </a:solidFill>
          </a:ln>
        </p:spPr>
      </p:pic>
      <p:sp>
        <p:nvSpPr>
          <p:cNvPr id="8" name="テキスト ボックス 7">
            <a:extLst>
              <a:ext uri="{FF2B5EF4-FFF2-40B4-BE49-F238E27FC236}">
                <a16:creationId xmlns:a16="http://schemas.microsoft.com/office/drawing/2014/main" id="{60075128-912B-4FE1-8143-088E0B562A75}"/>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pág.62/Libro de texto pág.55-56</a:t>
            </a:r>
            <a:endParaRPr lang="ja-JP" altLang="en-US" sz="1200">
              <a:solidFill>
                <a:prstClr val="black"/>
              </a:solidFill>
            </a:endParaRPr>
          </a:p>
        </p:txBody>
      </p:sp>
      <p:sp>
        <p:nvSpPr>
          <p:cNvPr id="9" name="テキスト ボックス 904">
            <a:extLst>
              <a:ext uri="{FF2B5EF4-FFF2-40B4-BE49-F238E27FC236}">
                <a16:creationId xmlns:a16="http://schemas.microsoft.com/office/drawing/2014/main" id="{75720575-789B-4692-A19B-BAE8D08CA5F8}"/>
              </a:ext>
            </a:extLst>
          </p:cNvPr>
          <p:cNvSpPr txBox="1"/>
          <p:nvPr/>
        </p:nvSpPr>
        <p:spPr>
          <a:xfrm>
            <a:off x="5845629" y="3429000"/>
            <a:ext cx="1301595" cy="2458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r">
              <a:spcAft>
                <a:spcPts val="0"/>
              </a:spcAft>
            </a:pPr>
            <a:r>
              <a:rPr lang="es-ES" sz="700" b="1" kern="100">
                <a:effectLst/>
                <a:latin typeface="Arial"/>
                <a:cs typeface="Times New Roman"/>
              </a:rPr>
              <a:t>Diferencial (def.)</a:t>
            </a:r>
            <a:endParaRPr lang="ja-JP" sz="1200" kern="100">
              <a:effectLst/>
              <a:latin typeface="ＭＳ ゴシック"/>
              <a:cs typeface="Times New Roman"/>
            </a:endParaRPr>
          </a:p>
        </p:txBody>
      </p:sp>
      <p:sp>
        <p:nvSpPr>
          <p:cNvPr id="10" name="テキスト ボックス 907">
            <a:extLst>
              <a:ext uri="{FF2B5EF4-FFF2-40B4-BE49-F238E27FC236}">
                <a16:creationId xmlns:a16="http://schemas.microsoft.com/office/drawing/2014/main" id="{D9028BB5-8D31-434C-9D08-1280539A21FB}"/>
              </a:ext>
            </a:extLst>
          </p:cNvPr>
          <p:cNvSpPr txBox="1"/>
          <p:nvPr/>
        </p:nvSpPr>
        <p:spPr>
          <a:xfrm>
            <a:off x="7272607" y="3376678"/>
            <a:ext cx="769620" cy="1752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r" latinLnBrk="1">
              <a:spcAft>
                <a:spcPts val="0"/>
              </a:spcAft>
            </a:pPr>
            <a:r>
              <a:rPr lang="es-ES" sz="700" b="1" kern="100">
                <a:effectLst/>
                <a:latin typeface="Arial"/>
                <a:cs typeface="Times New Roman"/>
              </a:rPr>
              <a:t>Rueda trasera</a:t>
            </a:r>
            <a:endParaRPr lang="ja-JP" sz="1200" kern="100">
              <a:effectLst/>
              <a:latin typeface="ＭＳ ゴシック"/>
              <a:cs typeface="Times New Roman"/>
            </a:endParaRPr>
          </a:p>
        </p:txBody>
      </p:sp>
      <p:sp>
        <p:nvSpPr>
          <p:cNvPr id="12" name="テキスト ボックス 906">
            <a:extLst>
              <a:ext uri="{FF2B5EF4-FFF2-40B4-BE49-F238E27FC236}">
                <a16:creationId xmlns:a16="http://schemas.microsoft.com/office/drawing/2014/main" id="{B70E7BB5-A56F-4E2B-972C-EE7C76668E57}"/>
              </a:ext>
            </a:extLst>
          </p:cNvPr>
          <p:cNvSpPr txBox="1"/>
          <p:nvPr/>
        </p:nvSpPr>
        <p:spPr>
          <a:xfrm>
            <a:off x="6267450" y="4354759"/>
            <a:ext cx="1219200" cy="1752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r" latinLnBrk="1">
              <a:spcAft>
                <a:spcPts val="0"/>
              </a:spcAft>
            </a:pPr>
            <a:r>
              <a:rPr lang="es-ES" sz="700" b="1" kern="100">
                <a:effectLst/>
                <a:latin typeface="Arial"/>
                <a:cs typeface="Times New Roman"/>
              </a:rPr>
              <a:t>Eje de transmisión</a:t>
            </a:r>
            <a:endParaRPr lang="ja-JP" sz="1200" kern="100">
              <a:effectLst/>
              <a:latin typeface="ＭＳ ゴシック"/>
              <a:cs typeface="Times New Roman"/>
            </a:endParaRPr>
          </a:p>
        </p:txBody>
      </p:sp>
      <p:sp>
        <p:nvSpPr>
          <p:cNvPr id="13" name="テキスト ボックス 905">
            <a:extLst>
              <a:ext uri="{FF2B5EF4-FFF2-40B4-BE49-F238E27FC236}">
                <a16:creationId xmlns:a16="http://schemas.microsoft.com/office/drawing/2014/main" id="{9A98EE42-0328-4035-B83F-212F9D6126FD}"/>
              </a:ext>
            </a:extLst>
          </p:cNvPr>
          <p:cNvSpPr txBox="1"/>
          <p:nvPr/>
        </p:nvSpPr>
        <p:spPr>
          <a:xfrm>
            <a:off x="6042931" y="4629079"/>
            <a:ext cx="1371600" cy="1752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r" latinLnBrk="1">
              <a:spcAft>
                <a:spcPts val="0"/>
              </a:spcAft>
            </a:pPr>
            <a:r>
              <a:rPr lang="es-ES" sz="700" b="1" kern="100">
                <a:effectLst/>
                <a:latin typeface="Arial"/>
                <a:cs typeface="Times New Roman"/>
              </a:rPr>
              <a:t>Freno de estacionamiento</a:t>
            </a:r>
            <a:endParaRPr lang="ja-JP" sz="1200" kern="100">
              <a:effectLst/>
              <a:latin typeface="ＭＳ ゴシック"/>
              <a:cs typeface="Times New Roman"/>
            </a:endParaRPr>
          </a:p>
        </p:txBody>
      </p:sp>
      <p:sp>
        <p:nvSpPr>
          <p:cNvPr id="14" name="テキスト ボックス 908">
            <a:extLst>
              <a:ext uri="{FF2B5EF4-FFF2-40B4-BE49-F238E27FC236}">
                <a16:creationId xmlns:a16="http://schemas.microsoft.com/office/drawing/2014/main" id="{98D052DC-F262-426F-B78F-30AE42ECA734}"/>
              </a:ext>
            </a:extLst>
          </p:cNvPr>
          <p:cNvSpPr txBox="1"/>
          <p:nvPr/>
        </p:nvSpPr>
        <p:spPr>
          <a:xfrm>
            <a:off x="7826827" y="3866227"/>
            <a:ext cx="402771" cy="21111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r">
              <a:spcAft>
                <a:spcPts val="0"/>
              </a:spcAft>
            </a:pPr>
            <a:r>
              <a:rPr lang="es-ES" sz="700" b="1" kern="100">
                <a:effectLst/>
                <a:latin typeface="Arial"/>
                <a:cs typeface="Times New Roman"/>
              </a:rPr>
              <a:t>Motor</a:t>
            </a:r>
            <a:endParaRPr lang="ja-JP" sz="1200" kern="100">
              <a:effectLst/>
              <a:latin typeface="ＭＳ ゴシック"/>
              <a:cs typeface="Times New Roman"/>
            </a:endParaRPr>
          </a:p>
        </p:txBody>
      </p:sp>
      <p:sp>
        <p:nvSpPr>
          <p:cNvPr id="15" name="テキスト ボックス 909">
            <a:extLst>
              <a:ext uri="{FF2B5EF4-FFF2-40B4-BE49-F238E27FC236}">
                <a16:creationId xmlns:a16="http://schemas.microsoft.com/office/drawing/2014/main" id="{3B336B19-62F8-4674-9B70-A679E23A12A8}"/>
              </a:ext>
            </a:extLst>
          </p:cNvPr>
          <p:cNvSpPr txBox="1"/>
          <p:nvPr/>
        </p:nvSpPr>
        <p:spPr>
          <a:xfrm>
            <a:off x="7528406" y="5050426"/>
            <a:ext cx="986944" cy="21111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Rueda delantera</a:t>
            </a:r>
            <a:endParaRPr lang="ja-JP" sz="1200" kern="100">
              <a:effectLst/>
              <a:latin typeface="ＭＳ ゴシック"/>
              <a:cs typeface="Times New Roman"/>
            </a:endParaRPr>
          </a:p>
        </p:txBody>
      </p:sp>
      <p:sp>
        <p:nvSpPr>
          <p:cNvPr id="16" name="テキスト ボックス 910">
            <a:extLst>
              <a:ext uri="{FF2B5EF4-FFF2-40B4-BE49-F238E27FC236}">
                <a16:creationId xmlns:a16="http://schemas.microsoft.com/office/drawing/2014/main" id="{2D16C07B-B98F-4627-A0F5-98E5D8A0D645}"/>
              </a:ext>
            </a:extLst>
          </p:cNvPr>
          <p:cNvSpPr txBox="1"/>
          <p:nvPr/>
        </p:nvSpPr>
        <p:spPr>
          <a:xfrm>
            <a:off x="5845629" y="5452891"/>
            <a:ext cx="2740141" cy="22070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48895" algn="ctr">
              <a:spcAft>
                <a:spcPts val="0"/>
              </a:spcAft>
            </a:pPr>
            <a:r>
              <a:rPr lang="es-ES" sz="800" b="1" kern="100">
                <a:effectLst/>
                <a:latin typeface="Arial"/>
                <a:cs typeface="Times New Roman"/>
              </a:rPr>
              <a:t>Fig.3-43 Freno de estacionamiento de camiones</a:t>
            </a:r>
            <a:endParaRPr lang="ja-JP" sz="1200" kern="100">
              <a:effectLst/>
              <a:latin typeface="ＭＳ ゴシック"/>
              <a:cs typeface="Times New Roman"/>
            </a:endParaRPr>
          </a:p>
        </p:txBody>
      </p:sp>
    </p:spTree>
    <p:extLst>
      <p:ext uri="{BB962C8B-B14F-4D97-AF65-F5344CB8AC3E}">
        <p14:creationId xmlns:p14="http://schemas.microsoft.com/office/powerpoint/2010/main" val="4249750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12373"/>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Dispositivo de transmisión de potencia en unidades de desplazamiento rodantes y tipo oruga</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63</a:t>
            </a:fld>
            <a:endParaRPr lang="ja-JP" altLang="en-US">
              <a:solidFill>
                <a:prstClr val="black">
                  <a:tint val="75000"/>
                </a:prstClr>
              </a:solidFill>
            </a:endParaRPr>
          </a:p>
        </p:txBody>
      </p:sp>
      <p:sp>
        <p:nvSpPr>
          <p:cNvPr id="11" name="コンテンツ プレースホルダー 4"/>
          <p:cNvSpPr txBox="1">
            <a:spLocks/>
          </p:cNvSpPr>
          <p:nvPr/>
        </p:nvSpPr>
        <p:spPr>
          <a:xfrm>
            <a:off x="628649" y="1291619"/>
            <a:ext cx="8069037" cy="325861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①　</a:t>
            </a:r>
            <a:r>
              <a:rPr lang="es-ES" altLang="ja-JP" sz="1400" b="1" dirty="0">
                <a:solidFill>
                  <a:prstClr val="black"/>
                </a:solidFill>
                <a:latin typeface="Meiryo UI" panose="020B0604030504040204" pitchFamily="50" charset="-128"/>
                <a:ea typeface="Meiryo UI" panose="020B0604030504040204" pitchFamily="50" charset="-128"/>
              </a:rPr>
              <a:t>Dispositivo de transmisión de potencia en unidades de desplazamiento rodantes</a:t>
            </a:r>
            <a:endParaRPr lang="en-US" altLang="ja-JP"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En la unidad de desplazamiento rodante inferior de los VTE tipo rodante, </a:t>
            </a:r>
            <a:r>
              <a:rPr lang="es-ES" altLang="ja-JP" sz="1400" b="1" u="sng" dirty="0">
                <a:solidFill>
                  <a:prstClr val="black"/>
                </a:solidFill>
                <a:latin typeface="Meiryo UI" panose="020B0604030504040204" pitchFamily="50" charset="-128"/>
                <a:ea typeface="Meiryo UI" panose="020B0604030504040204" pitchFamily="50" charset="-128"/>
              </a:rPr>
              <a:t>la energía mecánica generada por el motor se convierte en energía fluida </a:t>
            </a:r>
            <a:r>
              <a:rPr lang="es-ES" altLang="ja-JP" sz="1400" dirty="0">
                <a:solidFill>
                  <a:prstClr val="black"/>
                </a:solidFill>
                <a:latin typeface="Meiryo UI" panose="020B0604030504040204" pitchFamily="50" charset="-128"/>
                <a:ea typeface="Meiryo UI" panose="020B0604030504040204" pitchFamily="50" charset="-128"/>
              </a:rPr>
              <a:t>(presión hidráulica) </a:t>
            </a:r>
            <a:r>
              <a:rPr lang="es-ES" altLang="ja-JP" sz="1400" b="1" u="sng" dirty="0">
                <a:solidFill>
                  <a:prstClr val="black"/>
                </a:solidFill>
                <a:latin typeface="Meiryo UI" panose="020B0604030504040204" pitchFamily="50" charset="-128"/>
                <a:ea typeface="Meiryo UI" panose="020B0604030504040204" pitchFamily="50" charset="-128"/>
              </a:rPr>
              <a:t>mediante una bomba hidráulica</a:t>
            </a:r>
            <a:r>
              <a:rPr lang="es-ES" altLang="ja-JP" sz="1400" dirty="0">
                <a:solidFill>
                  <a:prstClr val="black"/>
                </a:solidFill>
                <a:latin typeface="Meiryo UI" panose="020B0604030504040204" pitchFamily="50" charset="-128"/>
                <a:ea typeface="Meiryo UI" panose="020B0604030504040204" pitchFamily="50" charset="-128"/>
              </a:rPr>
              <a:t>. Esta </a:t>
            </a:r>
            <a:r>
              <a:rPr lang="es-ES" altLang="ja-JP" sz="1400" b="1" u="sng" dirty="0">
                <a:solidFill>
                  <a:prstClr val="black"/>
                </a:solidFill>
                <a:latin typeface="Meiryo UI" panose="020B0604030504040204" pitchFamily="50" charset="-128"/>
                <a:ea typeface="Meiryo UI" panose="020B0604030504040204" pitchFamily="50" charset="-128"/>
              </a:rPr>
              <a:t>presión hidráulica </a:t>
            </a:r>
            <a:r>
              <a:rPr lang="es-ES" altLang="ja-JP" sz="1400" dirty="0">
                <a:solidFill>
                  <a:prstClr val="black"/>
                </a:solidFill>
                <a:latin typeface="Meiryo UI" panose="020B0604030504040204" pitchFamily="50" charset="-128"/>
                <a:ea typeface="Meiryo UI" panose="020B0604030504040204" pitchFamily="50" charset="-128"/>
              </a:rPr>
              <a:t>es la que </a:t>
            </a:r>
            <a:r>
              <a:rPr lang="es-ES" altLang="ja-JP" sz="1400" b="1" u="sng" dirty="0">
                <a:solidFill>
                  <a:prstClr val="black"/>
                </a:solidFill>
                <a:latin typeface="Meiryo UI" panose="020B0604030504040204" pitchFamily="50" charset="-128"/>
                <a:ea typeface="Meiryo UI" panose="020B0604030504040204" pitchFamily="50" charset="-128"/>
              </a:rPr>
              <a:t>hace girar el motor hidráulico</a:t>
            </a:r>
            <a:r>
              <a:rPr lang="es-ES" altLang="ja-JP" sz="1400" u="sng"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de desplazamiento</a:t>
            </a:r>
            <a:r>
              <a:rPr lang="es-ES" altLang="ja-JP" sz="1400" dirty="0">
                <a:solidFill>
                  <a:prstClr val="black"/>
                </a:solidFill>
                <a:latin typeface="Meiryo UI" panose="020B0604030504040204" pitchFamily="50" charset="-128"/>
                <a:ea typeface="Meiryo UI" panose="020B0604030504040204" pitchFamily="50" charset="-128"/>
              </a:rPr>
              <a:t>, con el cual se desplaza la unidad.</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La configuración del dispositivo de transmisión de potencia de una unidad de desplazamiento tipo rodante se muestra en la Figura 3-44.</a:t>
            </a: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②　</a:t>
            </a:r>
            <a:r>
              <a:rPr lang="es-ES" altLang="ja-JP" sz="1400" b="1" dirty="0">
                <a:solidFill>
                  <a:prstClr val="black"/>
                </a:solidFill>
                <a:latin typeface="Meiryo UI" panose="020B0604030504040204" pitchFamily="50" charset="-128"/>
                <a:ea typeface="Meiryo UI" panose="020B0604030504040204" pitchFamily="50" charset="-128"/>
              </a:rPr>
              <a:t>Dispositivo de transmisión de potencia en unidades oruga</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La unidad de transmisión de potencia de un VTE sobre orugas es básicamente la misma que la de un VTE sobre ruedas, </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pero difiere en que el tren de rodaje</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 izquierdo y el derecho pueden </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accionarse independientemente</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3977368" y="3537658"/>
            <a:ext cx="4537982" cy="2558342"/>
          </a:xfrm>
          <a:prstGeom prst="rect">
            <a:avLst/>
          </a:prstGeom>
          <a:noFill/>
          <a:ln>
            <a:solidFill>
              <a:schemeClr val="tx1"/>
            </a:solidFill>
          </a:ln>
        </p:spPr>
      </p:pic>
      <p:sp>
        <p:nvSpPr>
          <p:cNvPr id="8" name="テキスト ボックス 911">
            <a:extLst>
              <a:ext uri="{FF2B5EF4-FFF2-40B4-BE49-F238E27FC236}">
                <a16:creationId xmlns:a16="http://schemas.microsoft.com/office/drawing/2014/main" id="{159B6B6D-0743-49E5-AFBA-D7A471D55EA1}"/>
              </a:ext>
            </a:extLst>
          </p:cNvPr>
          <p:cNvSpPr txBox="1"/>
          <p:nvPr/>
        </p:nvSpPr>
        <p:spPr>
          <a:xfrm>
            <a:off x="4159703" y="5666226"/>
            <a:ext cx="3928383" cy="42318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48895" algn="ctr">
              <a:spcAft>
                <a:spcPts val="0"/>
              </a:spcAft>
            </a:pPr>
            <a:r>
              <a:rPr lang="es-ES" sz="800" b="1" kern="100">
                <a:effectLst/>
                <a:latin typeface="Arial"/>
                <a:cs typeface="Times New Roman"/>
              </a:rPr>
              <a:t>Fig.3-44 Estructura y transimisión de potencia de cuerpos dedesplazamiento rodante</a:t>
            </a:r>
            <a:endParaRPr lang="ja-JP" sz="1200" kern="100">
              <a:effectLst/>
              <a:latin typeface="ＭＳ ゴシック"/>
              <a:cs typeface="Times New Roman"/>
            </a:endParaRPr>
          </a:p>
        </p:txBody>
      </p:sp>
      <p:sp>
        <p:nvSpPr>
          <p:cNvPr id="9" name="テキスト ボックス 8">
            <a:extLst>
              <a:ext uri="{FF2B5EF4-FFF2-40B4-BE49-F238E27FC236}">
                <a16:creationId xmlns:a16="http://schemas.microsoft.com/office/drawing/2014/main" id="{5B6AB183-4F54-4D89-8FB1-A9D24825A11E}"/>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pág.63/Libro de texto pág.56-57</a:t>
            </a:r>
            <a:endParaRPr lang="ja-JP" altLang="en-US" sz="1200">
              <a:solidFill>
                <a:prstClr val="black"/>
              </a:solidFill>
            </a:endParaRPr>
          </a:p>
        </p:txBody>
      </p:sp>
      <p:sp>
        <p:nvSpPr>
          <p:cNvPr id="10" name="テキスト ボックス 912">
            <a:extLst>
              <a:ext uri="{FF2B5EF4-FFF2-40B4-BE49-F238E27FC236}">
                <a16:creationId xmlns:a16="http://schemas.microsoft.com/office/drawing/2014/main" id="{1C7C742B-1BF3-4B4A-A621-4955570E2F76}"/>
              </a:ext>
            </a:extLst>
          </p:cNvPr>
          <p:cNvSpPr txBox="1"/>
          <p:nvPr/>
        </p:nvSpPr>
        <p:spPr>
          <a:xfrm>
            <a:off x="5238750" y="5296473"/>
            <a:ext cx="1219200" cy="1752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Reductor de velocidad</a:t>
            </a:r>
            <a:endParaRPr lang="ja-JP" sz="1200" kern="100">
              <a:effectLst/>
              <a:latin typeface="ＭＳ ゴシック"/>
              <a:cs typeface="Times New Roman"/>
            </a:endParaRPr>
          </a:p>
        </p:txBody>
      </p:sp>
      <p:sp>
        <p:nvSpPr>
          <p:cNvPr id="12" name="テキスト ボックス 915">
            <a:extLst>
              <a:ext uri="{FF2B5EF4-FFF2-40B4-BE49-F238E27FC236}">
                <a16:creationId xmlns:a16="http://schemas.microsoft.com/office/drawing/2014/main" id="{E3F3C09C-B18F-4478-B5BE-C55CADFD21F6}"/>
              </a:ext>
            </a:extLst>
          </p:cNvPr>
          <p:cNvSpPr txBox="1"/>
          <p:nvPr/>
        </p:nvSpPr>
        <p:spPr>
          <a:xfrm>
            <a:off x="4712970" y="5129639"/>
            <a:ext cx="1135380" cy="1752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Motor </a:t>
            </a:r>
            <a:r>
              <a:rPr lang="es-ES" sz="700" b="1" kern="100" err="1">
                <a:effectLst/>
                <a:latin typeface="Arial"/>
                <a:cs typeface="Times New Roman"/>
              </a:rPr>
              <a:t>Hidr</a:t>
            </a:r>
            <a:r>
              <a:rPr lang="es-ES" sz="700" b="1" kern="100">
                <a:effectLst/>
                <a:latin typeface="Arial"/>
                <a:cs typeface="Times New Roman"/>
              </a:rPr>
              <a:t>. </a:t>
            </a:r>
            <a:r>
              <a:rPr lang="es-ES" sz="700" b="1" kern="100" err="1">
                <a:effectLst/>
                <a:latin typeface="Arial"/>
                <a:cs typeface="Times New Roman"/>
              </a:rPr>
              <a:t>desplaz</a:t>
            </a:r>
            <a:r>
              <a:rPr lang="es-ES" sz="700" b="1" kern="100">
                <a:effectLst/>
                <a:latin typeface="Arial"/>
                <a:cs typeface="Times New Roman"/>
              </a:rPr>
              <a:t>.</a:t>
            </a:r>
            <a:endParaRPr lang="ja-JP" sz="1200" kern="100">
              <a:effectLst/>
              <a:latin typeface="ＭＳ ゴシック"/>
              <a:cs typeface="Times New Roman"/>
            </a:endParaRPr>
          </a:p>
        </p:txBody>
      </p:sp>
      <p:sp>
        <p:nvSpPr>
          <p:cNvPr id="13" name="テキスト ボックス 913">
            <a:extLst>
              <a:ext uri="{FF2B5EF4-FFF2-40B4-BE49-F238E27FC236}">
                <a16:creationId xmlns:a16="http://schemas.microsoft.com/office/drawing/2014/main" id="{0B1B678C-6006-4B1E-89DD-B578A2681D16}"/>
              </a:ext>
            </a:extLst>
          </p:cNvPr>
          <p:cNvSpPr txBox="1"/>
          <p:nvPr/>
        </p:nvSpPr>
        <p:spPr>
          <a:xfrm>
            <a:off x="3977368" y="3897630"/>
            <a:ext cx="457200" cy="1905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r">
              <a:spcAft>
                <a:spcPts val="0"/>
              </a:spcAft>
            </a:pPr>
            <a:r>
              <a:rPr lang="es-ES" sz="700" b="1" kern="100">
                <a:effectLst/>
                <a:latin typeface="Arial"/>
                <a:cs typeface="Times New Roman"/>
              </a:rPr>
              <a:t>Motor</a:t>
            </a:r>
            <a:endParaRPr lang="ja-JP" sz="1200" kern="100">
              <a:effectLst/>
              <a:latin typeface="ＭＳ ゴシック"/>
              <a:cs typeface="Times New Roman"/>
            </a:endParaRPr>
          </a:p>
        </p:txBody>
      </p:sp>
      <p:sp>
        <p:nvSpPr>
          <p:cNvPr id="14" name="テキスト ボックス 916">
            <a:extLst>
              <a:ext uri="{FF2B5EF4-FFF2-40B4-BE49-F238E27FC236}">
                <a16:creationId xmlns:a16="http://schemas.microsoft.com/office/drawing/2014/main" id="{F764D993-7F4C-4F47-A1B0-0EF11DE445AF}"/>
              </a:ext>
            </a:extLst>
          </p:cNvPr>
          <p:cNvSpPr txBox="1"/>
          <p:nvPr/>
        </p:nvSpPr>
        <p:spPr>
          <a:xfrm>
            <a:off x="4243795" y="3709684"/>
            <a:ext cx="938349" cy="13079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Copa de anillos</a:t>
            </a:r>
            <a:endParaRPr lang="ja-JP" sz="1200" kern="100">
              <a:effectLst/>
              <a:latin typeface="ＭＳ ゴシック"/>
              <a:cs typeface="Times New Roman"/>
            </a:endParaRPr>
          </a:p>
        </p:txBody>
      </p:sp>
      <p:sp>
        <p:nvSpPr>
          <p:cNvPr id="15" name="テキスト ボックス 921">
            <a:extLst>
              <a:ext uri="{FF2B5EF4-FFF2-40B4-BE49-F238E27FC236}">
                <a16:creationId xmlns:a16="http://schemas.microsoft.com/office/drawing/2014/main" id="{4FC0BBBE-E24B-423A-B45C-23047E44DDA6}"/>
              </a:ext>
            </a:extLst>
          </p:cNvPr>
          <p:cNvSpPr txBox="1"/>
          <p:nvPr/>
        </p:nvSpPr>
        <p:spPr>
          <a:xfrm>
            <a:off x="5182144" y="3561094"/>
            <a:ext cx="1219200" cy="18288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Bomba hidráulica</a:t>
            </a:r>
            <a:endParaRPr lang="ja-JP" sz="1200" kern="100">
              <a:effectLst/>
              <a:latin typeface="ＭＳ ゴシック"/>
              <a:cs typeface="Times New Roman"/>
            </a:endParaRPr>
          </a:p>
        </p:txBody>
      </p:sp>
      <p:sp>
        <p:nvSpPr>
          <p:cNvPr id="16" name="テキスト ボックス 920">
            <a:extLst>
              <a:ext uri="{FF2B5EF4-FFF2-40B4-BE49-F238E27FC236}">
                <a16:creationId xmlns:a16="http://schemas.microsoft.com/office/drawing/2014/main" id="{31C7707B-B357-42C5-9DC4-92579EB055C0}"/>
              </a:ext>
            </a:extLst>
          </p:cNvPr>
          <p:cNvSpPr txBox="1"/>
          <p:nvPr/>
        </p:nvSpPr>
        <p:spPr>
          <a:xfrm>
            <a:off x="5791744" y="3897630"/>
            <a:ext cx="662940" cy="1905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latin typeface="Arial"/>
                <a:cs typeface="Times New Roman"/>
              </a:rPr>
              <a:t>Potencia</a:t>
            </a:r>
            <a:r>
              <a:rPr lang="es-ES" sz="700" b="1" kern="100">
                <a:effectLst/>
                <a:latin typeface="Arial"/>
                <a:cs typeface="Times New Roman"/>
              </a:rPr>
              <a:t> </a:t>
            </a:r>
            <a:r>
              <a:rPr lang="es-ES" sz="700" b="1" kern="100" err="1">
                <a:effectLst/>
                <a:latin typeface="Arial"/>
                <a:cs typeface="Times New Roman"/>
              </a:rPr>
              <a:t>hidr</a:t>
            </a:r>
            <a:r>
              <a:rPr lang="es-ES" sz="700" b="1" kern="100">
                <a:effectLst/>
                <a:latin typeface="Arial"/>
                <a:cs typeface="Times New Roman"/>
              </a:rPr>
              <a:t>.</a:t>
            </a:r>
            <a:endParaRPr lang="ja-JP" sz="1200" kern="100">
              <a:effectLst/>
              <a:latin typeface="ＭＳ ゴシック"/>
              <a:cs typeface="Times New Roman"/>
            </a:endParaRPr>
          </a:p>
        </p:txBody>
      </p:sp>
      <p:sp>
        <p:nvSpPr>
          <p:cNvPr id="17" name="テキスト ボックス 919">
            <a:extLst>
              <a:ext uri="{FF2B5EF4-FFF2-40B4-BE49-F238E27FC236}">
                <a16:creationId xmlns:a16="http://schemas.microsoft.com/office/drawing/2014/main" id="{1A8EF3D5-E73E-4ADC-A587-7CA39A3498ED}"/>
              </a:ext>
            </a:extLst>
          </p:cNvPr>
          <p:cNvSpPr txBox="1"/>
          <p:nvPr/>
        </p:nvSpPr>
        <p:spPr>
          <a:xfrm>
            <a:off x="6401344" y="3991603"/>
            <a:ext cx="967740" cy="1905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Vál.accionamiento</a:t>
            </a:r>
            <a:endParaRPr lang="ja-JP" sz="1200" kern="100">
              <a:effectLst/>
              <a:latin typeface="ＭＳ ゴシック"/>
              <a:cs typeface="Times New Roman"/>
            </a:endParaRPr>
          </a:p>
        </p:txBody>
      </p:sp>
      <p:sp>
        <p:nvSpPr>
          <p:cNvPr id="18" name="テキスト ボックス 918">
            <a:extLst>
              <a:ext uri="{FF2B5EF4-FFF2-40B4-BE49-F238E27FC236}">
                <a16:creationId xmlns:a16="http://schemas.microsoft.com/office/drawing/2014/main" id="{AE6D18AF-E476-44D8-AA75-246EA3E0AE2E}"/>
              </a:ext>
            </a:extLst>
          </p:cNvPr>
          <p:cNvSpPr txBox="1"/>
          <p:nvPr/>
        </p:nvSpPr>
        <p:spPr>
          <a:xfrm>
            <a:off x="6880731" y="4439222"/>
            <a:ext cx="457200"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Rueda</a:t>
            </a:r>
            <a:endParaRPr lang="ja-JP" sz="1200" kern="100">
              <a:effectLst/>
              <a:latin typeface="ＭＳ ゴシック"/>
              <a:cs typeface="Times New Roman"/>
            </a:endParaRPr>
          </a:p>
        </p:txBody>
      </p:sp>
      <p:sp>
        <p:nvSpPr>
          <p:cNvPr id="19" name="テキスト ボックス 917">
            <a:extLst>
              <a:ext uri="{FF2B5EF4-FFF2-40B4-BE49-F238E27FC236}">
                <a16:creationId xmlns:a16="http://schemas.microsoft.com/office/drawing/2014/main" id="{4130F39F-C1B7-4DCF-9BA6-8D02D6EDCD4E}"/>
              </a:ext>
            </a:extLst>
          </p:cNvPr>
          <p:cNvSpPr txBox="1"/>
          <p:nvPr/>
        </p:nvSpPr>
        <p:spPr>
          <a:xfrm>
            <a:off x="4956810" y="4395276"/>
            <a:ext cx="563880" cy="1752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Fuerza giro</a:t>
            </a:r>
            <a:endParaRPr lang="ja-JP" sz="1200" kern="100">
              <a:effectLst/>
              <a:latin typeface="ＭＳ ゴシック"/>
              <a:cs typeface="Times New Roman"/>
            </a:endParaRPr>
          </a:p>
        </p:txBody>
      </p:sp>
      <p:sp>
        <p:nvSpPr>
          <p:cNvPr id="20" name="テキスト ボックス 917">
            <a:extLst>
              <a:ext uri="{FF2B5EF4-FFF2-40B4-BE49-F238E27FC236}">
                <a16:creationId xmlns:a16="http://schemas.microsoft.com/office/drawing/2014/main" id="{50F307AF-A60F-41DF-80D6-2C64911E7CA8}"/>
              </a:ext>
            </a:extLst>
          </p:cNvPr>
          <p:cNvSpPr txBox="1"/>
          <p:nvPr/>
        </p:nvSpPr>
        <p:spPr>
          <a:xfrm>
            <a:off x="7155452" y="5190400"/>
            <a:ext cx="563880" cy="1752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Fuerza giro</a:t>
            </a:r>
            <a:endParaRPr lang="ja-JP" sz="1200" kern="100">
              <a:effectLst/>
              <a:latin typeface="ＭＳ ゴシック"/>
              <a:cs typeface="Times New Roman"/>
            </a:endParaRPr>
          </a:p>
        </p:txBody>
      </p:sp>
      <p:sp>
        <p:nvSpPr>
          <p:cNvPr id="21" name="テキスト ボックス 914">
            <a:extLst>
              <a:ext uri="{FF2B5EF4-FFF2-40B4-BE49-F238E27FC236}">
                <a16:creationId xmlns:a16="http://schemas.microsoft.com/office/drawing/2014/main" id="{8E205AF4-7EC1-4BE9-BF8D-E6B3814943BD}"/>
              </a:ext>
            </a:extLst>
          </p:cNvPr>
          <p:cNvSpPr txBox="1"/>
          <p:nvPr/>
        </p:nvSpPr>
        <p:spPr>
          <a:xfrm>
            <a:off x="3824968" y="4891726"/>
            <a:ext cx="1219200" cy="1752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r">
              <a:spcAft>
                <a:spcPts val="0"/>
              </a:spcAft>
            </a:pPr>
            <a:r>
              <a:rPr lang="es-ES" sz="700" b="1" kern="100">
                <a:effectLst/>
                <a:latin typeface="Arial"/>
                <a:cs typeface="Times New Roman"/>
              </a:rPr>
              <a:t>Articulación giratoria</a:t>
            </a:r>
            <a:endParaRPr lang="ja-JP" sz="1200" kern="100">
              <a:effectLst/>
              <a:latin typeface="ＭＳ ゴシック"/>
              <a:cs typeface="Times New Roman"/>
            </a:endParaRPr>
          </a:p>
        </p:txBody>
      </p:sp>
      <p:sp>
        <p:nvSpPr>
          <p:cNvPr id="22" name="テキスト ボックス 922">
            <a:extLst>
              <a:ext uri="{FF2B5EF4-FFF2-40B4-BE49-F238E27FC236}">
                <a16:creationId xmlns:a16="http://schemas.microsoft.com/office/drawing/2014/main" id="{9B2C016C-D6A1-43A4-AA45-85576537C877}"/>
              </a:ext>
            </a:extLst>
          </p:cNvPr>
          <p:cNvSpPr txBox="1"/>
          <p:nvPr/>
        </p:nvSpPr>
        <p:spPr>
          <a:xfrm>
            <a:off x="7561062" y="3562063"/>
            <a:ext cx="609600" cy="1905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s-ES" sz="700" b="1" kern="100">
                <a:effectLst/>
                <a:latin typeface="Arial"/>
                <a:cs typeface="Times New Roman"/>
              </a:rPr>
              <a:t>Motor</a:t>
            </a:r>
            <a:endParaRPr lang="ja-JP" sz="1200" kern="100">
              <a:effectLst/>
              <a:latin typeface="ＭＳ ゴシック"/>
              <a:cs typeface="Times New Roman"/>
            </a:endParaRPr>
          </a:p>
        </p:txBody>
      </p:sp>
      <p:sp>
        <p:nvSpPr>
          <p:cNvPr id="23" name="テキスト ボックス 923">
            <a:extLst>
              <a:ext uri="{FF2B5EF4-FFF2-40B4-BE49-F238E27FC236}">
                <a16:creationId xmlns:a16="http://schemas.microsoft.com/office/drawing/2014/main" id="{1CD1EB6E-05AB-44DC-AA7F-4CC616519B62}"/>
              </a:ext>
            </a:extLst>
          </p:cNvPr>
          <p:cNvSpPr txBox="1"/>
          <p:nvPr/>
        </p:nvSpPr>
        <p:spPr>
          <a:xfrm>
            <a:off x="7369084" y="3835681"/>
            <a:ext cx="1188720" cy="1752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indent="178435" algn="l">
              <a:spcAft>
                <a:spcPts val="0"/>
              </a:spcAft>
            </a:pPr>
            <a:r>
              <a:rPr lang="es-ES" sz="700" b="1" kern="100">
                <a:effectLst/>
                <a:latin typeface="Arial"/>
                <a:cs typeface="Times New Roman"/>
              </a:rPr>
              <a:t>Copa de anillos</a:t>
            </a:r>
            <a:endParaRPr lang="ja-JP" sz="1200" kern="100">
              <a:effectLst/>
              <a:latin typeface="ＭＳ ゴシック"/>
              <a:cs typeface="Times New Roman"/>
            </a:endParaRPr>
          </a:p>
        </p:txBody>
      </p:sp>
      <p:sp>
        <p:nvSpPr>
          <p:cNvPr id="24" name="テキスト ボックス 924">
            <a:extLst>
              <a:ext uri="{FF2B5EF4-FFF2-40B4-BE49-F238E27FC236}">
                <a16:creationId xmlns:a16="http://schemas.microsoft.com/office/drawing/2014/main" id="{34FB28F1-AE77-41F3-A1C3-F93A9BC11D01}"/>
              </a:ext>
            </a:extLst>
          </p:cNvPr>
          <p:cNvSpPr txBox="1"/>
          <p:nvPr/>
        </p:nvSpPr>
        <p:spPr>
          <a:xfrm>
            <a:off x="7377793" y="4090663"/>
            <a:ext cx="1341120" cy="18288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indent="89535" algn="l">
              <a:spcAft>
                <a:spcPts val="0"/>
              </a:spcAft>
            </a:pPr>
            <a:r>
              <a:rPr lang="es-ES" sz="700" b="1" kern="100">
                <a:effectLst/>
                <a:latin typeface="Arial"/>
                <a:cs typeface="Times New Roman"/>
              </a:rPr>
              <a:t>Bomba hidráulica</a:t>
            </a:r>
            <a:endParaRPr lang="ja-JP" sz="1200" kern="100">
              <a:effectLst/>
              <a:latin typeface="ＭＳ ゴシック"/>
              <a:cs typeface="Times New Roman"/>
            </a:endParaRPr>
          </a:p>
        </p:txBody>
      </p:sp>
      <p:sp>
        <p:nvSpPr>
          <p:cNvPr id="25" name="テキスト ボックス 925">
            <a:extLst>
              <a:ext uri="{FF2B5EF4-FFF2-40B4-BE49-F238E27FC236}">
                <a16:creationId xmlns:a16="http://schemas.microsoft.com/office/drawing/2014/main" id="{8D183C5E-E559-4810-8341-6623A0D862BA}"/>
              </a:ext>
            </a:extLst>
          </p:cNvPr>
          <p:cNvSpPr txBox="1"/>
          <p:nvPr/>
        </p:nvSpPr>
        <p:spPr>
          <a:xfrm>
            <a:off x="7259202" y="4328066"/>
            <a:ext cx="1379220" cy="1676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Válvula de accionamiento</a:t>
            </a:r>
            <a:endParaRPr lang="ja-JP" sz="1200" kern="100">
              <a:effectLst/>
              <a:latin typeface="ＭＳ ゴシック"/>
              <a:cs typeface="Times New Roman"/>
            </a:endParaRPr>
          </a:p>
        </p:txBody>
      </p:sp>
      <p:sp>
        <p:nvSpPr>
          <p:cNvPr id="26" name="テキスト ボックス 926">
            <a:extLst>
              <a:ext uri="{FF2B5EF4-FFF2-40B4-BE49-F238E27FC236}">
                <a16:creationId xmlns:a16="http://schemas.microsoft.com/office/drawing/2014/main" id="{B53FEB20-DEDA-49A8-9408-2FF8585F6B5C}"/>
              </a:ext>
            </a:extLst>
          </p:cNvPr>
          <p:cNvSpPr txBox="1"/>
          <p:nvPr/>
        </p:nvSpPr>
        <p:spPr>
          <a:xfrm>
            <a:off x="7256262" y="4556241"/>
            <a:ext cx="1219200" cy="1752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r">
              <a:spcAft>
                <a:spcPts val="0"/>
              </a:spcAft>
            </a:pPr>
            <a:r>
              <a:rPr lang="es-ES" sz="700" b="1" kern="100">
                <a:effectLst/>
                <a:latin typeface="Arial"/>
                <a:cs typeface="Times New Roman"/>
              </a:rPr>
              <a:t>Articulación giratoria</a:t>
            </a:r>
            <a:endParaRPr lang="ja-JP" sz="1200" kern="100">
              <a:effectLst/>
              <a:latin typeface="ＭＳ ゴシック"/>
              <a:cs typeface="Times New Roman"/>
            </a:endParaRPr>
          </a:p>
        </p:txBody>
      </p:sp>
      <p:sp>
        <p:nvSpPr>
          <p:cNvPr id="27" name="テキスト ボックス 927">
            <a:extLst>
              <a:ext uri="{FF2B5EF4-FFF2-40B4-BE49-F238E27FC236}">
                <a16:creationId xmlns:a16="http://schemas.microsoft.com/office/drawing/2014/main" id="{F039AC9D-DA74-46FD-8272-3689BF945076}"/>
              </a:ext>
            </a:extLst>
          </p:cNvPr>
          <p:cNvSpPr txBox="1"/>
          <p:nvPr/>
        </p:nvSpPr>
        <p:spPr>
          <a:xfrm>
            <a:off x="7109460" y="4804096"/>
            <a:ext cx="2034540" cy="1752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indent="222885" algn="l">
              <a:spcAft>
                <a:spcPts val="0"/>
              </a:spcAft>
            </a:pPr>
            <a:r>
              <a:rPr lang="es-ES" sz="700" b="1" kern="100">
                <a:effectLst/>
                <a:latin typeface="Arial"/>
                <a:cs typeface="Times New Roman"/>
              </a:rPr>
              <a:t>Motor Hidráulico de desplazamiento</a:t>
            </a:r>
            <a:endParaRPr lang="ja-JP" sz="1200" kern="100">
              <a:effectLst/>
              <a:latin typeface="ＭＳ ゴシック"/>
              <a:cs typeface="Times New Roman"/>
            </a:endParaRPr>
          </a:p>
        </p:txBody>
      </p:sp>
      <p:sp>
        <p:nvSpPr>
          <p:cNvPr id="29" name="テキスト ボックス 928">
            <a:extLst>
              <a:ext uri="{FF2B5EF4-FFF2-40B4-BE49-F238E27FC236}">
                <a16:creationId xmlns:a16="http://schemas.microsoft.com/office/drawing/2014/main" id="{5A48EF27-D8BC-41E2-8EDD-DF6EE8F47ACC}"/>
              </a:ext>
            </a:extLst>
          </p:cNvPr>
          <p:cNvSpPr txBox="1"/>
          <p:nvPr/>
        </p:nvSpPr>
        <p:spPr>
          <a:xfrm>
            <a:off x="7478486" y="5029869"/>
            <a:ext cx="1219200" cy="1752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Reductor de velocidad</a:t>
            </a:r>
            <a:endParaRPr lang="ja-JP" sz="1200" kern="100">
              <a:effectLst/>
              <a:latin typeface="ＭＳ ゴシック"/>
              <a:cs typeface="Times New Roman"/>
            </a:endParaRPr>
          </a:p>
        </p:txBody>
      </p:sp>
      <p:sp>
        <p:nvSpPr>
          <p:cNvPr id="30" name="テキスト ボックス 929">
            <a:extLst>
              <a:ext uri="{FF2B5EF4-FFF2-40B4-BE49-F238E27FC236}">
                <a16:creationId xmlns:a16="http://schemas.microsoft.com/office/drawing/2014/main" id="{6F06A511-14CC-4F7A-A456-823AF0687A93}"/>
              </a:ext>
            </a:extLst>
          </p:cNvPr>
          <p:cNvSpPr txBox="1"/>
          <p:nvPr/>
        </p:nvSpPr>
        <p:spPr>
          <a:xfrm>
            <a:off x="7720212" y="5285322"/>
            <a:ext cx="457200"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Ruedas</a:t>
            </a:r>
            <a:endParaRPr lang="ja-JP" sz="1200" kern="100">
              <a:effectLst/>
              <a:latin typeface="ＭＳ ゴシック"/>
              <a:cs typeface="Times New Roman"/>
            </a:endParaRPr>
          </a:p>
        </p:txBody>
      </p:sp>
    </p:spTree>
    <p:extLst>
      <p:ext uri="{BB962C8B-B14F-4D97-AF65-F5344CB8AC3E}">
        <p14:creationId xmlns:p14="http://schemas.microsoft.com/office/powerpoint/2010/main" val="34741070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979407"/>
            <a:ext cx="7772400" cy="1333947"/>
          </a:xfrm>
        </p:spPr>
        <p:txBody>
          <a:bodyPr>
            <a:normAutofit fontScale="90000"/>
          </a:bodyPr>
          <a:lstStyle/>
          <a:p>
            <a:r>
              <a:rPr kumimoji="1" lang="es-ES" altLang="ja-JP" sz="3200" dirty="0">
                <a:latin typeface="Arial" panose="020B0604020202020204" pitchFamily="34" charset="0"/>
                <a:ea typeface="+mn-ea"/>
                <a:cs typeface="Arial" panose="020B0604020202020204" pitchFamily="34" charset="0"/>
              </a:rPr>
              <a:t>Capítulo 4: </a:t>
            </a:r>
            <a:r>
              <a:rPr kumimoji="1" lang="es-ES" altLang="ja-JP" sz="3200" dirty="0">
                <a:latin typeface="+mn-ea"/>
                <a:ea typeface="+mn-ea"/>
              </a:rPr>
              <a:t>Conocimientos de mecánica, descargas eléctricas, etc. necesarios para conducir</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64</a:t>
            </a:fld>
            <a:endParaRPr lang="ja-JP" altLang="en-US">
              <a:solidFill>
                <a:prstClr val="black">
                  <a:tint val="75000"/>
                </a:prstClr>
              </a:solidFill>
            </a:endParaRPr>
          </a:p>
        </p:txBody>
      </p:sp>
    </p:spTree>
    <p:extLst>
      <p:ext uri="{BB962C8B-B14F-4D97-AF65-F5344CB8AC3E}">
        <p14:creationId xmlns:p14="http://schemas.microsoft.com/office/powerpoint/2010/main" val="3798392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_tradnl" altLang="ja-JP" sz="2400" b="1">
                <a:latin typeface="Meiryo UI" panose="020B0604030504040204" pitchFamily="50" charset="-128"/>
                <a:ea typeface="Meiryo UI" panose="020B0604030504040204" pitchFamily="50" charset="-128"/>
              </a:rPr>
              <a:t>Los 3 elementos de la fuerza</a:t>
            </a:r>
            <a:endParaRPr kumimoji="1" lang="es-ES_tradnl" altLang="ja-JP"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es-ES_tradnl" altLang="ja-JP" smtClean="0">
                <a:solidFill>
                  <a:prstClr val="black">
                    <a:tint val="75000"/>
                  </a:prstClr>
                </a:solidFill>
              </a:rPr>
              <a:pPr/>
              <a:t>65</a:t>
            </a:fld>
            <a:endParaRPr lang="es-ES_tradnl" altLang="ja-JP">
              <a:solidFill>
                <a:prstClr val="black">
                  <a:tint val="75000"/>
                </a:prstClr>
              </a:solidFill>
            </a:endParaRPr>
          </a:p>
        </p:txBody>
      </p:sp>
      <p:sp>
        <p:nvSpPr>
          <p:cNvPr id="11" name="コンテンツ プレースホルダー 4"/>
          <p:cNvSpPr txBox="1">
            <a:spLocks/>
          </p:cNvSpPr>
          <p:nvPr/>
        </p:nvSpPr>
        <p:spPr>
          <a:xfrm>
            <a:off x="628649" y="852739"/>
            <a:ext cx="7886701" cy="23339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s-ES_tradnl" sz="1400" dirty="0">
                <a:solidFill>
                  <a:prstClr val="black"/>
                </a:solidFill>
                <a:latin typeface="Meiryo UI" panose="020B0604030504040204" pitchFamily="50" charset="-128"/>
                <a:ea typeface="Meiryo UI" panose="020B0604030504040204" pitchFamily="50" charset="-128"/>
              </a:rPr>
              <a:t>　</a:t>
            </a:r>
            <a:r>
              <a:rPr lang="es-ES_tradnl" altLang="ja-JP" sz="1400" dirty="0">
                <a:solidFill>
                  <a:prstClr val="black"/>
                </a:solidFill>
                <a:latin typeface="Meiryo UI" panose="020B0604030504040204" pitchFamily="50" charset="-128"/>
                <a:ea typeface="Meiryo UI" panose="020B0604030504040204" pitchFamily="50" charset="-128"/>
              </a:rPr>
              <a:t>La figura 4-4 muestra el estado de la fuerza cuando una persona empuja un cuerpo.</a:t>
            </a:r>
          </a:p>
          <a:p>
            <a:pPr marL="0" indent="0">
              <a:lnSpc>
                <a:spcPct val="100000"/>
              </a:lnSpc>
              <a:spcBef>
                <a:spcPts val="0"/>
              </a:spcBef>
              <a:buNone/>
            </a:pPr>
            <a:r>
              <a:rPr lang="es-ES_tradnl" altLang="ja-JP" sz="1400" dirty="0">
                <a:solidFill>
                  <a:prstClr val="black"/>
                </a:solidFill>
                <a:latin typeface="Meiryo UI" panose="020B0604030504040204" pitchFamily="50" charset="-128"/>
                <a:ea typeface="Meiryo UI" panose="020B0604030504040204" pitchFamily="50" charset="-128"/>
              </a:rPr>
              <a:t>Y se explica así:</a:t>
            </a:r>
          </a:p>
          <a:p>
            <a:pPr marL="0" indent="0">
              <a:lnSpc>
                <a:spcPct val="100000"/>
              </a:lnSpc>
              <a:spcBef>
                <a:spcPts val="0"/>
              </a:spcBef>
              <a:buNone/>
            </a:pPr>
            <a:endParaRPr lang="es-ES_tradnl"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200"/>
              </a:spcAft>
              <a:buNone/>
            </a:pPr>
            <a:r>
              <a:rPr lang="ja-JP" altLang="es-ES_tradnl" sz="1400" dirty="0">
                <a:solidFill>
                  <a:prstClr val="black"/>
                </a:solidFill>
                <a:latin typeface="Meiryo UI" panose="020B0604030504040204" pitchFamily="50" charset="-128"/>
                <a:ea typeface="Meiryo UI" panose="020B0604030504040204" pitchFamily="50" charset="-128"/>
              </a:rPr>
              <a:t>　</a:t>
            </a:r>
            <a:r>
              <a:rPr lang="es-ES_tradnl" altLang="ja-JP" sz="1400" b="1" u="sng" dirty="0">
                <a:solidFill>
                  <a:prstClr val="black"/>
                </a:solidFill>
                <a:latin typeface="Meiryo UI" panose="020B0604030504040204" pitchFamily="50" charset="-128"/>
                <a:ea typeface="Meiryo UI" panose="020B0604030504040204" pitchFamily="50" charset="-128"/>
              </a:rPr>
              <a:t>“Lugar donde actúa la </a:t>
            </a:r>
            <a:r>
              <a:rPr lang="es-ES_tradnl" altLang="ja-JP" sz="1400" b="1" u="sng" dirty="0">
                <a:latin typeface="Meiryo UI" panose="020B0604030504040204" pitchFamily="50" charset="-128"/>
                <a:ea typeface="Meiryo UI" panose="020B0604030504040204" pitchFamily="50" charset="-128"/>
              </a:rPr>
              <a:t>fuerza” (Punto de acción)</a:t>
            </a:r>
          </a:p>
          <a:p>
            <a:pPr marL="0" indent="0">
              <a:lnSpc>
                <a:spcPct val="100000"/>
              </a:lnSpc>
              <a:spcBef>
                <a:spcPts val="0"/>
              </a:spcBef>
              <a:spcAft>
                <a:spcPts val="200"/>
              </a:spcAft>
              <a:buNone/>
            </a:pPr>
            <a:r>
              <a:rPr lang="ja-JP" altLang="es-ES_tradnl" sz="1400" b="1" u="sng" dirty="0">
                <a:latin typeface="Meiryo UI" panose="020B0604030504040204" pitchFamily="50" charset="-128"/>
                <a:ea typeface="Meiryo UI" panose="020B0604030504040204" pitchFamily="50" charset="-128"/>
              </a:rPr>
              <a:t>　</a:t>
            </a:r>
            <a:r>
              <a:rPr lang="es-ES_tradnl" altLang="ja-JP" sz="1400" b="1" u="sng" dirty="0">
                <a:latin typeface="Meiryo UI" panose="020B0604030504040204" pitchFamily="50" charset="-128"/>
                <a:ea typeface="Meiryo UI" panose="020B0604030504040204" pitchFamily="50" charset="-128"/>
              </a:rPr>
              <a:t>“Dirección de acción de la fuerza” (Dirección)</a:t>
            </a:r>
          </a:p>
          <a:p>
            <a:pPr marL="0" indent="0">
              <a:lnSpc>
                <a:spcPct val="100000"/>
              </a:lnSpc>
              <a:spcBef>
                <a:spcPts val="0"/>
              </a:spcBef>
              <a:spcAft>
                <a:spcPts val="200"/>
              </a:spcAft>
              <a:buNone/>
            </a:pPr>
            <a:r>
              <a:rPr lang="ja-JP" altLang="es-ES_tradnl" sz="1400" b="1" u="sng" dirty="0">
                <a:latin typeface="Meiryo UI" panose="020B0604030504040204" pitchFamily="50" charset="-128"/>
                <a:ea typeface="Meiryo UI" panose="020B0604030504040204" pitchFamily="50" charset="-128"/>
              </a:rPr>
              <a:t>　</a:t>
            </a:r>
            <a:r>
              <a:rPr lang="es-ES_tradnl" altLang="ja-JP" sz="1400" b="1" u="sng" dirty="0">
                <a:latin typeface="Meiryo UI" panose="020B0604030504040204" pitchFamily="50" charset="-128"/>
                <a:ea typeface="Meiryo UI" panose="020B0604030504040204" pitchFamily="50" charset="-128"/>
              </a:rPr>
              <a:t>“Magnitud de la fuerza” (Magnitud)</a:t>
            </a:r>
          </a:p>
          <a:p>
            <a:pPr marL="0" indent="0">
              <a:lnSpc>
                <a:spcPct val="100000"/>
              </a:lnSpc>
              <a:spcBef>
                <a:spcPts val="0"/>
              </a:spcBef>
              <a:buNone/>
            </a:pPr>
            <a:r>
              <a:rPr lang="es-ES_tradnl" altLang="ja-JP" sz="1400" dirty="0">
                <a:latin typeface="Meiryo UI" panose="020B0604030504040204" pitchFamily="50" charset="-128"/>
                <a:ea typeface="Meiryo UI" panose="020B0604030504040204" pitchFamily="50" charset="-128"/>
              </a:rPr>
              <a:t>Se puede expresar la “Fuerza” linealmente</a:t>
            </a:r>
          </a:p>
          <a:p>
            <a:pPr marL="0" indent="0">
              <a:lnSpc>
                <a:spcPct val="100000"/>
              </a:lnSpc>
              <a:spcBef>
                <a:spcPts val="0"/>
              </a:spcBef>
              <a:buNone/>
            </a:pPr>
            <a:r>
              <a:rPr lang="es-ES_tradnl" altLang="ja-JP" sz="1400" dirty="0">
                <a:solidFill>
                  <a:prstClr val="black"/>
                </a:solidFill>
                <a:latin typeface="Meiryo UI" panose="020B0604030504040204" pitchFamily="50" charset="-128"/>
                <a:ea typeface="Meiryo UI" panose="020B0604030504040204" pitchFamily="50" charset="-128"/>
              </a:rPr>
              <a:t>Indefectiblemente, la “Fuerza” posee estos</a:t>
            </a:r>
          </a:p>
          <a:p>
            <a:pPr marL="0" indent="0">
              <a:lnSpc>
                <a:spcPct val="100000"/>
              </a:lnSpc>
              <a:spcBef>
                <a:spcPts val="0"/>
              </a:spcBef>
              <a:buNone/>
            </a:pPr>
            <a:r>
              <a:rPr lang="es-ES_tradnl" altLang="ja-JP" sz="1400" b="1" u="sng" dirty="0">
                <a:solidFill>
                  <a:prstClr val="black"/>
                </a:solidFill>
                <a:latin typeface="Meiryo UI" panose="020B0604030504040204" pitchFamily="50" charset="-128"/>
                <a:ea typeface="Meiryo UI" panose="020B0604030504040204" pitchFamily="50" charset="-128"/>
              </a:rPr>
              <a:t>3 elementos</a:t>
            </a:r>
            <a:r>
              <a:rPr lang="es-ES_tradnl" altLang="ja-JP" sz="1400" dirty="0">
                <a:solidFill>
                  <a:prstClr val="black"/>
                </a:solidFill>
                <a:latin typeface="Meiryo UI" panose="020B0604030504040204" pitchFamily="50" charset="-128"/>
                <a:ea typeface="Meiryo UI" panose="020B0604030504040204" pitchFamily="50" charset="-128"/>
              </a:rPr>
              <a:t>, conocidos como,</a:t>
            </a:r>
          </a:p>
          <a:p>
            <a:pPr marL="0" indent="0">
              <a:lnSpc>
                <a:spcPct val="100000"/>
              </a:lnSpc>
              <a:spcBef>
                <a:spcPts val="0"/>
              </a:spcBef>
              <a:buNone/>
            </a:pPr>
            <a:r>
              <a:rPr lang="es-ES_tradnl" altLang="ja-JP" sz="1400" dirty="0">
                <a:solidFill>
                  <a:prstClr val="black"/>
                </a:solidFill>
                <a:latin typeface="Meiryo UI" panose="020B0604030504040204" pitchFamily="50" charset="-128"/>
                <a:ea typeface="Meiryo UI" panose="020B0604030504040204" pitchFamily="50" charset="-128"/>
              </a:rPr>
              <a:t>“</a:t>
            </a:r>
            <a:r>
              <a:rPr lang="es-ES_tradnl" altLang="ja-JP" sz="1400" b="1" u="sng" dirty="0">
                <a:solidFill>
                  <a:prstClr val="black"/>
                </a:solidFill>
                <a:latin typeface="Meiryo UI" panose="020B0604030504040204" pitchFamily="50" charset="-128"/>
                <a:ea typeface="Meiryo UI" panose="020B0604030504040204" pitchFamily="50" charset="-128"/>
              </a:rPr>
              <a:t>Los 3 elementos de la Fuerza</a:t>
            </a:r>
            <a:r>
              <a:rPr lang="es-ES_tradnl" altLang="ja-JP" sz="1400" dirty="0">
                <a:solidFill>
                  <a:prstClr val="black"/>
                </a:solidFill>
                <a:latin typeface="Meiryo UI" panose="020B0604030504040204" pitchFamily="50" charset="-128"/>
                <a:ea typeface="Meiryo UI" panose="020B0604030504040204" pitchFamily="50" charset="-128"/>
              </a:rPr>
              <a:t>” </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460769" y="1358952"/>
            <a:ext cx="2885566" cy="2226783"/>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B7A3294A-FE97-4181-A537-27BE16E1333B}"/>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_tradnl" altLang="ja-JP" sz="1200">
                <a:solidFill>
                  <a:prstClr val="black"/>
                </a:solidFill>
              </a:rPr>
              <a:t>Texto pág.65/Libro de texto pág.57</a:t>
            </a:r>
          </a:p>
        </p:txBody>
      </p:sp>
      <p:sp>
        <p:nvSpPr>
          <p:cNvPr id="9" name="テキスト ボックス 933">
            <a:extLst>
              <a:ext uri="{FF2B5EF4-FFF2-40B4-BE49-F238E27FC236}">
                <a16:creationId xmlns:a16="http://schemas.microsoft.com/office/drawing/2014/main" id="{FFD1962E-A2A0-465D-B762-2AB9290D0E85}"/>
              </a:ext>
            </a:extLst>
          </p:cNvPr>
          <p:cNvSpPr txBox="1"/>
          <p:nvPr/>
        </p:nvSpPr>
        <p:spPr>
          <a:xfrm>
            <a:off x="6926566" y="2203520"/>
            <a:ext cx="1036320"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_tradnl" sz="700" b="1" kern="100">
                <a:effectLst/>
                <a:latin typeface="Arial"/>
                <a:cs typeface="Times New Roman"/>
              </a:rPr>
              <a:t>Punto de acción</a:t>
            </a:r>
            <a:endParaRPr lang="es-ES_tradnl" altLang="ja-JP" sz="1200" kern="100">
              <a:effectLst/>
              <a:latin typeface="ＭＳ ゴシック"/>
              <a:cs typeface="Times New Roman"/>
            </a:endParaRPr>
          </a:p>
        </p:txBody>
      </p:sp>
      <p:sp>
        <p:nvSpPr>
          <p:cNvPr id="10" name="テキスト ボックス 931">
            <a:extLst>
              <a:ext uri="{FF2B5EF4-FFF2-40B4-BE49-F238E27FC236}">
                <a16:creationId xmlns:a16="http://schemas.microsoft.com/office/drawing/2014/main" id="{485C2EEB-5268-4CD0-99CB-8BBD961B4048}"/>
              </a:ext>
            </a:extLst>
          </p:cNvPr>
          <p:cNvSpPr txBox="1"/>
          <p:nvPr/>
        </p:nvSpPr>
        <p:spPr>
          <a:xfrm rot="20186295">
            <a:off x="6953198" y="1676814"/>
            <a:ext cx="457200"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_tradnl" altLang="ja-JP" sz="600" b="1" kern="100">
                <a:latin typeface="Arial"/>
                <a:cs typeface="Times New Roman"/>
              </a:rPr>
              <a:t>Magnitud</a:t>
            </a:r>
            <a:endParaRPr lang="es-ES_tradnl" altLang="ja-JP" sz="1200" kern="100">
              <a:effectLst/>
              <a:latin typeface="ＭＳ ゴシック"/>
              <a:cs typeface="Times New Roman"/>
            </a:endParaRPr>
          </a:p>
        </p:txBody>
      </p:sp>
      <p:sp>
        <p:nvSpPr>
          <p:cNvPr id="12" name="テキスト ボックス 932">
            <a:extLst>
              <a:ext uri="{FF2B5EF4-FFF2-40B4-BE49-F238E27FC236}">
                <a16:creationId xmlns:a16="http://schemas.microsoft.com/office/drawing/2014/main" id="{72D27A57-F57C-4963-AFD3-31D17B96F1DD}"/>
              </a:ext>
            </a:extLst>
          </p:cNvPr>
          <p:cNvSpPr txBox="1"/>
          <p:nvPr/>
        </p:nvSpPr>
        <p:spPr>
          <a:xfrm>
            <a:off x="7749692" y="1560422"/>
            <a:ext cx="518160"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_tradnl" altLang="ja-JP" sz="700" b="1" kern="100" dirty="0">
                <a:latin typeface="Arial"/>
                <a:cs typeface="Times New Roman"/>
              </a:rPr>
              <a:t>Dirección</a:t>
            </a:r>
            <a:endParaRPr lang="es-ES_tradnl" altLang="ja-JP" sz="1200" kern="100" dirty="0">
              <a:effectLst/>
              <a:latin typeface="ＭＳ ゴシック"/>
              <a:cs typeface="Times New Roman"/>
            </a:endParaRPr>
          </a:p>
        </p:txBody>
      </p:sp>
      <p:sp>
        <p:nvSpPr>
          <p:cNvPr id="13" name="テキスト ボックス 930">
            <a:extLst>
              <a:ext uri="{FF2B5EF4-FFF2-40B4-BE49-F238E27FC236}">
                <a16:creationId xmlns:a16="http://schemas.microsoft.com/office/drawing/2014/main" id="{39433BA5-D0A5-4D88-AF50-489D83865D79}"/>
              </a:ext>
            </a:extLst>
          </p:cNvPr>
          <p:cNvSpPr txBox="1"/>
          <p:nvPr/>
        </p:nvSpPr>
        <p:spPr>
          <a:xfrm>
            <a:off x="5828759" y="3130347"/>
            <a:ext cx="1783080"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_tradnl" sz="700" b="1" kern="100">
                <a:effectLst/>
                <a:latin typeface="Arial"/>
                <a:cs typeface="Times New Roman"/>
              </a:rPr>
              <a:t>Fig.4-4 Los 3 elementos de la fuerza</a:t>
            </a:r>
            <a:endParaRPr lang="es-ES_tradnl" altLang="ja-JP" sz="1200" kern="100">
              <a:effectLst/>
              <a:latin typeface="ＭＳ ゴシック"/>
              <a:cs typeface="Times New Roman"/>
            </a:endParaRPr>
          </a:p>
        </p:txBody>
      </p:sp>
    </p:spTree>
    <p:extLst>
      <p:ext uri="{BB962C8B-B14F-4D97-AF65-F5344CB8AC3E}">
        <p14:creationId xmlns:p14="http://schemas.microsoft.com/office/powerpoint/2010/main" val="856484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Síntesis y descomposición de fuerzas</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66</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419562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b="1" u="sng" dirty="0">
                <a:solidFill>
                  <a:prstClr val="black"/>
                </a:solidFill>
                <a:latin typeface="Meiryo UI" panose="020B0604030504040204" pitchFamily="50" charset="-128"/>
                <a:ea typeface="Meiryo UI" panose="020B0604030504040204" pitchFamily="50" charset="-128"/>
              </a:rPr>
              <a:t>①　</a:t>
            </a:r>
            <a:r>
              <a:rPr lang="es-ES" altLang="ja-JP" sz="1200" b="1" u="sng" dirty="0">
                <a:solidFill>
                  <a:prstClr val="black"/>
                </a:solidFill>
                <a:latin typeface="Meiryo UI" panose="020B0604030504040204" pitchFamily="50" charset="-128"/>
                <a:ea typeface="Meiryo UI" panose="020B0604030504040204" pitchFamily="50" charset="-128"/>
              </a:rPr>
              <a:t>Síntesis de fuerzas</a:t>
            </a:r>
            <a:endParaRPr lang="en-US" altLang="ja-JP"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pPr>
            <a:r>
              <a:rPr lang="es-ES" altLang="ja-JP" sz="1100" b="1" u="sng" dirty="0">
                <a:solidFill>
                  <a:prstClr val="black"/>
                </a:solidFill>
                <a:latin typeface="Meiryo UI" panose="020B0604030504040204" pitchFamily="50" charset="-128"/>
                <a:ea typeface="Meiryo UI" panose="020B0604030504040204" pitchFamily="50" charset="-128"/>
              </a:rPr>
              <a:t>(a) Síntesis de fuerzas en lineales</a:t>
            </a:r>
            <a:endParaRPr lang="ja-JP" altLang="en-US" sz="11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t>
            </a:r>
            <a:r>
              <a:rPr lang="es-ES" altLang="ja-JP" sz="1100" dirty="0">
                <a:solidFill>
                  <a:prstClr val="black"/>
                </a:solidFill>
                <a:latin typeface="Meiryo UI" panose="020B0604030504040204" pitchFamily="50" charset="-128"/>
                <a:ea typeface="Meiryo UI" panose="020B0604030504040204" pitchFamily="50" charset="-128"/>
              </a:rPr>
              <a:t>Cuando dos fuerzas (F1 y F2) actúan en una línea recta, </a:t>
            </a:r>
            <a:r>
              <a:rPr lang="es-ES" altLang="ja-JP" sz="1100" b="1" u="sng" dirty="0">
                <a:solidFill>
                  <a:prstClr val="black"/>
                </a:solidFill>
                <a:latin typeface="Meiryo UI" panose="020B0604030504040204" pitchFamily="50" charset="-128"/>
                <a:ea typeface="Meiryo UI" panose="020B0604030504040204" pitchFamily="50" charset="-128"/>
              </a:rPr>
              <a:t>la fuerza</a:t>
            </a:r>
          </a:p>
          <a:p>
            <a:pPr marL="0" indent="0">
              <a:lnSpc>
                <a:spcPct val="100000"/>
              </a:lnSpc>
              <a:spcBef>
                <a:spcPts val="0"/>
              </a:spcBef>
              <a:buNone/>
            </a:pPr>
            <a:r>
              <a:rPr lang="es-ES" altLang="ja-JP" sz="1100" b="1" u="sng" dirty="0">
                <a:solidFill>
                  <a:prstClr val="black"/>
                </a:solidFill>
                <a:latin typeface="Meiryo UI" panose="020B0604030504040204" pitchFamily="50" charset="-128"/>
                <a:ea typeface="Meiryo UI" panose="020B0604030504040204" pitchFamily="50" charset="-128"/>
              </a:rPr>
              <a:t>combinada (R)</a:t>
            </a:r>
            <a:r>
              <a:rPr lang="es-ES" altLang="ja-JP" sz="1100" u="sng" dirty="0">
                <a:solidFill>
                  <a:prstClr val="black"/>
                </a:solidFill>
                <a:latin typeface="Meiryo UI" panose="020B0604030504040204" pitchFamily="50" charset="-128"/>
                <a:ea typeface="Meiryo UI" panose="020B0604030504040204" pitchFamily="50" charset="-128"/>
              </a:rPr>
              <a:t> </a:t>
            </a:r>
            <a:r>
              <a:rPr lang="es-ES" altLang="ja-JP" sz="1100" dirty="0">
                <a:solidFill>
                  <a:prstClr val="black"/>
                </a:solidFill>
                <a:latin typeface="Meiryo UI" panose="020B0604030504040204" pitchFamily="50" charset="-128"/>
                <a:ea typeface="Meiryo UI" panose="020B0604030504040204" pitchFamily="50" charset="-128"/>
              </a:rPr>
              <a:t>es la suma de las fuerzas si están en la misma</a:t>
            </a:r>
          </a:p>
          <a:p>
            <a:pPr marL="0" indent="0">
              <a:lnSpc>
                <a:spcPct val="100000"/>
              </a:lnSpc>
              <a:spcBef>
                <a:spcPts val="0"/>
              </a:spcBef>
              <a:buNone/>
            </a:pPr>
            <a:r>
              <a:rPr lang="es-ES" altLang="ja-JP" sz="1100" dirty="0">
                <a:solidFill>
                  <a:prstClr val="black"/>
                </a:solidFill>
                <a:latin typeface="Meiryo UI" panose="020B0604030504040204" pitchFamily="50" charset="-128"/>
                <a:ea typeface="Meiryo UI" panose="020B0604030504040204" pitchFamily="50" charset="-128"/>
              </a:rPr>
              <a:t>dirección, o en dirección opuesta, como se muestra en la Figura</a:t>
            </a:r>
          </a:p>
          <a:p>
            <a:pPr marL="0" indent="0">
              <a:lnSpc>
                <a:spcPct val="100000"/>
              </a:lnSpc>
              <a:spcBef>
                <a:spcPts val="0"/>
              </a:spcBef>
              <a:buNone/>
            </a:pPr>
            <a:r>
              <a:rPr lang="es-ES" altLang="ja-JP" sz="1100" dirty="0">
                <a:solidFill>
                  <a:prstClr val="black"/>
                </a:solidFill>
                <a:latin typeface="Meiryo UI" panose="020B0604030504040204" pitchFamily="50" charset="-128"/>
                <a:ea typeface="Meiryo UI" panose="020B0604030504040204" pitchFamily="50" charset="-128"/>
              </a:rPr>
              <a:t>4-7. Si las fuerzas son de sentidos opuestos, pueden determinarse</a:t>
            </a:r>
          </a:p>
          <a:p>
            <a:pPr marL="0" indent="0">
              <a:lnSpc>
                <a:spcPct val="100000"/>
              </a:lnSpc>
              <a:spcBef>
                <a:spcPts val="0"/>
              </a:spcBef>
              <a:buNone/>
            </a:pPr>
            <a:r>
              <a:rPr lang="es-ES" altLang="ja-JP" sz="1100" dirty="0">
                <a:solidFill>
                  <a:prstClr val="black"/>
                </a:solidFill>
                <a:latin typeface="Meiryo UI" panose="020B0604030504040204" pitchFamily="50" charset="-128"/>
                <a:ea typeface="Meiryo UI" panose="020B0604030504040204" pitchFamily="50" charset="-128"/>
              </a:rPr>
              <a:t>por la diferencia entre ellas.</a:t>
            </a:r>
            <a:r>
              <a:rPr lang="ja-JP" altLang="en-US" sz="1100" dirty="0">
                <a:solidFill>
                  <a:prstClr val="black"/>
                </a:solidFill>
                <a:latin typeface="Meiryo UI" panose="020B0604030504040204" pitchFamily="50" charset="-128"/>
                <a:ea typeface="Meiryo UI" panose="020B0604030504040204" pitchFamily="50" charset="-128"/>
              </a:rPr>
              <a:t> </a:t>
            </a:r>
            <a:endParaRPr lang="es-E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s-ES" altLang="ja-JP" sz="11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100" b="1" u="sng" dirty="0">
                <a:solidFill>
                  <a:prstClr val="black"/>
                </a:solidFill>
                <a:latin typeface="Meiryo UI" panose="020B0604030504040204" pitchFamily="50" charset="-128"/>
                <a:ea typeface="Meiryo UI" panose="020B0604030504040204" pitchFamily="50" charset="-128"/>
              </a:rPr>
              <a:t>(b) Casos en los que la dirección y la magnitud son diferentes</a:t>
            </a:r>
          </a:p>
          <a:p>
            <a:pPr marL="0" indent="0">
              <a:lnSpc>
                <a:spcPct val="100000"/>
              </a:lnSpc>
              <a:spcBef>
                <a:spcPts val="0"/>
              </a:spcBef>
              <a:buNone/>
            </a:pPr>
            <a:r>
              <a:rPr lang="es-ES" altLang="ja-JP" sz="1100" dirty="0">
                <a:solidFill>
                  <a:prstClr val="black"/>
                </a:solidFill>
                <a:latin typeface="Meiryo UI" panose="020B0604030504040204" pitchFamily="50" charset="-128"/>
                <a:ea typeface="Meiryo UI" panose="020B0604030504040204" pitchFamily="50" charset="-128"/>
              </a:rPr>
              <a:t>Como se muestra en la figura 4-8, cuando dos fuerzas F1 y F2 con</a:t>
            </a:r>
          </a:p>
          <a:p>
            <a:pPr marL="0" indent="0">
              <a:lnSpc>
                <a:spcPct val="100000"/>
              </a:lnSpc>
              <a:spcBef>
                <a:spcPts val="0"/>
              </a:spcBef>
              <a:buNone/>
            </a:pPr>
            <a:r>
              <a:rPr lang="es-ES" altLang="ja-JP" sz="1100" dirty="0">
                <a:solidFill>
                  <a:prstClr val="black"/>
                </a:solidFill>
                <a:latin typeface="Meiryo UI" panose="020B0604030504040204" pitchFamily="50" charset="-128"/>
                <a:ea typeface="Meiryo UI" panose="020B0604030504040204" pitchFamily="50" charset="-128"/>
              </a:rPr>
              <a:t>diferentes direcciones de fuerza actúan sobre el punto O, hallan la</a:t>
            </a:r>
          </a:p>
          <a:p>
            <a:pPr marL="0" indent="0">
              <a:lnSpc>
                <a:spcPct val="100000"/>
              </a:lnSpc>
              <a:spcBef>
                <a:spcPts val="0"/>
              </a:spcBef>
              <a:buNone/>
            </a:pPr>
            <a:r>
              <a:rPr lang="es-ES" altLang="ja-JP" sz="1100" b="1" u="sng" dirty="0">
                <a:solidFill>
                  <a:prstClr val="black"/>
                </a:solidFill>
                <a:latin typeface="Meiryo UI" panose="020B0604030504040204" pitchFamily="50" charset="-128"/>
                <a:ea typeface="Meiryo UI" panose="020B0604030504040204" pitchFamily="50" charset="-128"/>
              </a:rPr>
              <a:t>fuerza combinada “R”.</a:t>
            </a:r>
          </a:p>
          <a:p>
            <a:pPr marL="0" indent="0">
              <a:lnSpc>
                <a:spcPct val="100000"/>
              </a:lnSpc>
              <a:spcBef>
                <a:spcPts val="0"/>
              </a:spcBef>
              <a:buNone/>
            </a:pPr>
            <a:r>
              <a:rPr lang="es-ES" altLang="ja-JP" sz="1100" dirty="0">
                <a:latin typeface="Meiryo UI" panose="020B0604030504040204" pitchFamily="50" charset="-128"/>
                <a:ea typeface="Meiryo UI" panose="020B0604030504040204" pitchFamily="50" charset="-128"/>
              </a:rPr>
              <a:t>Dibujado un cuadrilátero paralelo (OBDA) con F1 y F2 como dos lados,</a:t>
            </a:r>
          </a:p>
          <a:p>
            <a:pPr marL="0" indent="0">
              <a:lnSpc>
                <a:spcPct val="100000"/>
              </a:lnSpc>
              <a:spcBef>
                <a:spcPts val="0"/>
              </a:spcBef>
              <a:buNone/>
            </a:pPr>
            <a:r>
              <a:rPr lang="es-ES" altLang="ja-JP" sz="1100" dirty="0">
                <a:latin typeface="Meiryo UI" panose="020B0604030504040204" pitchFamily="50" charset="-128"/>
                <a:ea typeface="Meiryo UI" panose="020B0604030504040204" pitchFamily="50" charset="-128"/>
              </a:rPr>
              <a:t>y la diagonal es  la "fuerza combinada" (R) que hay que hallar.</a:t>
            </a:r>
          </a:p>
          <a:p>
            <a:pPr marL="0" indent="0">
              <a:lnSpc>
                <a:spcPct val="100000"/>
              </a:lnSpc>
              <a:spcBef>
                <a:spcPts val="0"/>
              </a:spcBef>
              <a:buNone/>
            </a:pPr>
            <a:r>
              <a:rPr lang="es-ES" altLang="ja-JP" sz="1100" dirty="0">
                <a:latin typeface="Meiryo UI" panose="020B0604030504040204" pitchFamily="50" charset="-128"/>
                <a:ea typeface="Meiryo UI" panose="020B0604030504040204" pitchFamily="50" charset="-128"/>
              </a:rPr>
              <a:t>Se denomina, </a:t>
            </a:r>
            <a:r>
              <a:rPr lang="es-ES" altLang="ja-JP" sz="1100" b="1" u="sng" dirty="0">
                <a:latin typeface="Meiryo UI" panose="020B0604030504040204" pitchFamily="50" charset="-128"/>
                <a:ea typeface="Meiryo UI" panose="020B0604030504040204" pitchFamily="50" charset="-128"/>
              </a:rPr>
              <a:t>ley de los cuadriláteros paralelos de fuerza</a:t>
            </a:r>
            <a:r>
              <a:rPr lang="es-ES" altLang="ja-JP" sz="1100" dirty="0">
                <a:latin typeface="Meiryo UI" panose="020B0604030504040204" pitchFamily="50" charset="-128"/>
                <a:ea typeface="Meiryo UI" panose="020B0604030504040204" pitchFamily="50" charset="-128"/>
              </a:rPr>
              <a:t>.</a:t>
            </a:r>
          </a:p>
          <a:p>
            <a:pPr marL="0" indent="0">
              <a:lnSpc>
                <a:spcPct val="100000"/>
              </a:lnSpc>
              <a:spcBef>
                <a:spcPts val="0"/>
              </a:spcBef>
              <a:buNone/>
            </a:pPr>
            <a:endParaRPr lang="es-ES" altLang="ja-JP" sz="11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latin typeface="Meiryo UI" panose="020B0604030504040204" pitchFamily="50" charset="-128"/>
                <a:ea typeface="Meiryo UI" panose="020B0604030504040204" pitchFamily="50" charset="-128"/>
              </a:rPr>
              <a:t>　</a:t>
            </a:r>
            <a:r>
              <a:rPr lang="es-ES" altLang="ja-JP" sz="1100" b="1" u="sng" dirty="0">
                <a:latin typeface="Meiryo UI" panose="020B0604030504040204" pitchFamily="50" charset="-128"/>
                <a:ea typeface="Meiryo UI" panose="020B0604030504040204" pitchFamily="50" charset="-128"/>
              </a:rPr>
              <a:t>(2) Descomposición de la fuerza</a:t>
            </a:r>
            <a:endParaRPr lang="ja-JP" altLang="en-US" sz="1200" b="1" u="sng"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latin typeface="Meiryo UI" panose="020B0604030504040204" pitchFamily="50" charset="-128"/>
                <a:ea typeface="Meiryo UI" panose="020B0604030504040204" pitchFamily="50" charset="-128"/>
              </a:rPr>
              <a:t>　</a:t>
            </a:r>
            <a:r>
              <a:rPr lang="es-ES" altLang="ja-JP" sz="1100" dirty="0">
                <a:latin typeface="Meiryo UI" panose="020B0604030504040204" pitchFamily="50" charset="-128"/>
                <a:ea typeface="Meiryo UI" panose="020B0604030504040204" pitchFamily="50" charset="-128"/>
              </a:rPr>
              <a:t>Como se muestra en la Fig. 4-10, un barco flotando en un río </a:t>
            </a:r>
          </a:p>
          <a:p>
            <a:pPr marL="0" indent="0">
              <a:lnSpc>
                <a:spcPct val="100000"/>
              </a:lnSpc>
              <a:spcBef>
                <a:spcPts val="0"/>
              </a:spcBef>
              <a:buNone/>
            </a:pPr>
            <a:r>
              <a:rPr lang="es-ES" altLang="ja-JP" sz="1100" dirty="0">
                <a:latin typeface="Meiryo UI" panose="020B0604030504040204" pitchFamily="50" charset="-128"/>
                <a:ea typeface="Meiryo UI" panose="020B0604030504040204" pitchFamily="50" charset="-128"/>
              </a:rPr>
              <a:t>caudaloso se ata a 2 postes (A </a:t>
            </a:r>
            <a:r>
              <a:rPr lang="es-ES" altLang="ja-JP" sz="1100" dirty="0">
                <a:solidFill>
                  <a:prstClr val="black"/>
                </a:solidFill>
                <a:latin typeface="Meiryo UI" panose="020B0604030504040204" pitchFamily="50" charset="-128"/>
                <a:ea typeface="Meiryo UI" panose="020B0604030504040204" pitchFamily="50" charset="-128"/>
              </a:rPr>
              <a:t>y B) en ambas orillas con cuerdas</a:t>
            </a:r>
          </a:p>
          <a:p>
            <a:pPr marL="0" indent="0">
              <a:lnSpc>
                <a:spcPct val="100000"/>
              </a:lnSpc>
              <a:spcBef>
                <a:spcPts val="0"/>
              </a:spcBef>
              <a:buNone/>
            </a:pPr>
            <a:r>
              <a:rPr lang="es-ES" altLang="ja-JP" sz="1100" dirty="0">
                <a:solidFill>
                  <a:prstClr val="black"/>
                </a:solidFill>
                <a:latin typeface="Meiryo UI" panose="020B0604030504040204" pitchFamily="50" charset="-128"/>
                <a:ea typeface="Meiryo UI" panose="020B0604030504040204" pitchFamily="50" charset="-128"/>
              </a:rPr>
              <a:t>para que no se acerque a la orilla.</a:t>
            </a:r>
          </a:p>
          <a:p>
            <a:pPr marL="0" indent="0">
              <a:lnSpc>
                <a:spcPct val="100000"/>
              </a:lnSpc>
              <a:spcBef>
                <a:spcPts val="0"/>
              </a:spcBef>
              <a:buNone/>
            </a:pPr>
            <a:r>
              <a:rPr lang="es-ES" altLang="ja-JP" sz="1100" dirty="0">
                <a:solidFill>
                  <a:prstClr val="black"/>
                </a:solidFill>
                <a:latin typeface="Meiryo UI" panose="020B0604030504040204" pitchFamily="50" charset="-128"/>
                <a:ea typeface="Meiryo UI" panose="020B0604030504040204" pitchFamily="50" charset="-128"/>
              </a:rPr>
              <a:t>La fuerza de la corriente del barco, F, se calcula a partir de la fuerza</a:t>
            </a:r>
          </a:p>
          <a:p>
            <a:pPr marL="0" indent="0">
              <a:lnSpc>
                <a:spcPct val="100000"/>
              </a:lnSpc>
              <a:spcBef>
                <a:spcPts val="0"/>
              </a:spcBef>
              <a:buNone/>
            </a:pPr>
            <a:r>
              <a:rPr lang="es-ES" altLang="ja-JP" sz="1100" dirty="0">
                <a:solidFill>
                  <a:prstClr val="black"/>
                </a:solidFill>
                <a:latin typeface="Meiryo UI" panose="020B0604030504040204" pitchFamily="50" charset="-128"/>
                <a:ea typeface="Meiryo UI" panose="020B0604030504040204" pitchFamily="50" charset="-128"/>
              </a:rPr>
              <a:t>aplicada a las cuerdas en ese momento. La fuerza F sobre las</a:t>
            </a:r>
          </a:p>
          <a:p>
            <a:pPr marL="0" indent="0">
              <a:lnSpc>
                <a:spcPct val="100000"/>
              </a:lnSpc>
              <a:spcBef>
                <a:spcPts val="0"/>
              </a:spcBef>
              <a:buNone/>
            </a:pPr>
            <a:r>
              <a:rPr lang="es-ES" altLang="ja-JP" sz="1100" dirty="0">
                <a:solidFill>
                  <a:prstClr val="black"/>
                </a:solidFill>
                <a:latin typeface="Meiryo UI" panose="020B0604030504040204" pitchFamily="50" charset="-128"/>
                <a:ea typeface="Meiryo UI" panose="020B0604030504040204" pitchFamily="50" charset="-128"/>
              </a:rPr>
              <a:t>cuerdas en ese momento es Fa y </a:t>
            </a:r>
            <a:r>
              <a:rPr lang="es-ES" altLang="ja-JP" sz="1100" dirty="0" err="1">
                <a:solidFill>
                  <a:prstClr val="black"/>
                </a:solidFill>
                <a:latin typeface="Meiryo UI" panose="020B0604030504040204" pitchFamily="50" charset="-128"/>
                <a:ea typeface="Meiryo UI" panose="020B0604030504040204" pitchFamily="50" charset="-128"/>
              </a:rPr>
              <a:t>Fb</a:t>
            </a:r>
            <a:r>
              <a:rPr lang="es-ES" altLang="ja-JP" sz="1100" dirty="0">
                <a:solidFill>
                  <a:prstClr val="black"/>
                </a:solidFill>
                <a:latin typeface="Meiryo UI" panose="020B0604030504040204" pitchFamily="50" charset="-128"/>
                <a:ea typeface="Meiryo UI" panose="020B0604030504040204" pitchFamily="50" charset="-128"/>
              </a:rPr>
              <a:t> respectivamente.</a:t>
            </a:r>
          </a:p>
          <a:p>
            <a:pPr marL="0" indent="0">
              <a:lnSpc>
                <a:spcPct val="100000"/>
              </a:lnSpc>
              <a:spcBef>
                <a:spcPts val="0"/>
              </a:spcBef>
              <a:buNone/>
            </a:pPr>
            <a:r>
              <a:rPr lang="es-ES" altLang="ja-JP" sz="1100" dirty="0">
                <a:solidFill>
                  <a:prstClr val="black"/>
                </a:solidFill>
                <a:latin typeface="Meiryo UI" panose="020B0604030504040204" pitchFamily="50" charset="-128"/>
                <a:ea typeface="Meiryo UI" panose="020B0604030504040204" pitchFamily="50" charset="-128"/>
              </a:rPr>
              <a:t>La fuerza aplicada a las cuerdas puede hallarse invirtiendo la</a:t>
            </a:r>
          </a:p>
          <a:p>
            <a:pPr marL="0" indent="0">
              <a:lnSpc>
                <a:spcPct val="100000"/>
              </a:lnSpc>
              <a:spcBef>
                <a:spcPts val="0"/>
              </a:spcBef>
              <a:buNone/>
            </a:pPr>
            <a:r>
              <a:rPr lang="es-ES" altLang="ja-JP" sz="1100" dirty="0">
                <a:solidFill>
                  <a:prstClr val="black"/>
                </a:solidFill>
                <a:latin typeface="Meiryo UI" panose="020B0604030504040204" pitchFamily="50" charset="-128"/>
                <a:ea typeface="Meiryo UI" panose="020B0604030504040204" pitchFamily="50" charset="-128"/>
              </a:rPr>
              <a:t>"ley de fuerza del cuadrilátero paralelo", como se muestra en la Fig. 4-10.</a:t>
            </a:r>
          </a:p>
          <a:p>
            <a:pPr marL="0" indent="0">
              <a:lnSpc>
                <a:spcPct val="100000"/>
              </a:lnSpc>
              <a:spcBef>
                <a:spcPts val="0"/>
              </a:spcBef>
              <a:buNone/>
            </a:pPr>
            <a:r>
              <a:rPr lang="es-ES" altLang="ja-JP" sz="1100" dirty="0">
                <a:solidFill>
                  <a:prstClr val="black"/>
                </a:solidFill>
                <a:latin typeface="Meiryo UI" panose="020B0604030504040204" pitchFamily="50" charset="-128"/>
                <a:ea typeface="Meiryo UI" panose="020B0604030504040204" pitchFamily="50" charset="-128"/>
              </a:rPr>
              <a:t>Dibujado un cuadrilátero paralelo con R como diagonal de la fuerza de reacción F, de la corriente de arrastre del barco F, y cada cuerda como dos lados, las longitudes Fa y </a:t>
            </a:r>
            <a:r>
              <a:rPr lang="es-ES" altLang="ja-JP" sz="1100" dirty="0" err="1">
                <a:solidFill>
                  <a:prstClr val="black"/>
                </a:solidFill>
                <a:latin typeface="Meiryo UI" panose="020B0604030504040204" pitchFamily="50" charset="-128"/>
                <a:ea typeface="Meiryo UI" panose="020B0604030504040204" pitchFamily="50" charset="-128"/>
              </a:rPr>
              <a:t>Fb</a:t>
            </a:r>
            <a:r>
              <a:rPr lang="es-ES" altLang="ja-JP" sz="1100" dirty="0">
                <a:solidFill>
                  <a:prstClr val="black"/>
                </a:solidFill>
                <a:latin typeface="Meiryo UI" panose="020B0604030504040204" pitchFamily="50" charset="-128"/>
                <a:ea typeface="Meiryo UI" panose="020B0604030504040204" pitchFamily="50" charset="-128"/>
              </a:rPr>
              <a:t> de los lados en ese momento son las fuerzas que actúan sobre las cuerdas. La fuerza aplicada a la cuerda es la longitud Fa y </a:t>
            </a:r>
            <a:r>
              <a:rPr lang="es-ES" altLang="ja-JP" sz="1100" dirty="0" err="1">
                <a:solidFill>
                  <a:prstClr val="black"/>
                </a:solidFill>
                <a:latin typeface="Meiryo UI" panose="020B0604030504040204" pitchFamily="50" charset="-128"/>
                <a:ea typeface="Meiryo UI" panose="020B0604030504040204" pitchFamily="50" charset="-128"/>
              </a:rPr>
              <a:t>Fb</a:t>
            </a:r>
            <a:r>
              <a:rPr lang="es-ES" altLang="ja-JP" sz="11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100" b="1" u="sng" dirty="0">
                <a:solidFill>
                  <a:prstClr val="black"/>
                </a:solidFill>
                <a:latin typeface="Meiryo UI" panose="020B0604030504040204" pitchFamily="50" charset="-128"/>
                <a:ea typeface="Meiryo UI" panose="020B0604030504040204" pitchFamily="50" charset="-128"/>
              </a:rPr>
              <a:t>Dividir una fuerza en dos o más fuerzas </a:t>
            </a:r>
            <a:r>
              <a:rPr lang="es-ES" altLang="ja-JP" sz="1100" dirty="0">
                <a:solidFill>
                  <a:prstClr val="black"/>
                </a:solidFill>
                <a:latin typeface="Meiryo UI" panose="020B0604030504040204" pitchFamily="50" charset="-128"/>
                <a:ea typeface="Meiryo UI" panose="020B0604030504040204" pitchFamily="50" charset="-128"/>
              </a:rPr>
              <a:t>de este modo se denomina "</a:t>
            </a:r>
            <a:r>
              <a:rPr lang="es-ES" altLang="ja-JP" sz="1100" b="1" u="sng" dirty="0">
                <a:solidFill>
                  <a:prstClr val="black"/>
                </a:solidFill>
                <a:latin typeface="Meiryo UI" panose="020B0604030504040204" pitchFamily="50" charset="-128"/>
                <a:ea typeface="Meiryo UI" panose="020B0604030504040204" pitchFamily="50" charset="-128"/>
              </a:rPr>
              <a:t>descomposición de fuerzas</a:t>
            </a:r>
            <a:r>
              <a:rPr lang="es-ES" altLang="ja-JP" sz="1100" dirty="0">
                <a:solidFill>
                  <a:prstClr val="black"/>
                </a:solidFill>
                <a:latin typeface="Meiryo UI" panose="020B0604030504040204" pitchFamily="50" charset="-128"/>
                <a:ea typeface="Meiryo UI" panose="020B0604030504040204" pitchFamily="50" charset="-128"/>
              </a:rPr>
              <a:t>", y las fuerzas divididas en Fa y </a:t>
            </a:r>
            <a:r>
              <a:rPr lang="es-ES" altLang="ja-JP" sz="1100" dirty="0" err="1">
                <a:solidFill>
                  <a:prstClr val="black"/>
                </a:solidFill>
                <a:latin typeface="Meiryo UI" panose="020B0604030504040204" pitchFamily="50" charset="-128"/>
                <a:ea typeface="Meiryo UI" panose="020B0604030504040204" pitchFamily="50" charset="-128"/>
              </a:rPr>
              <a:t>Fb</a:t>
            </a:r>
            <a:r>
              <a:rPr lang="es-ES" altLang="ja-JP" sz="1100" dirty="0">
                <a:solidFill>
                  <a:prstClr val="black"/>
                </a:solidFill>
                <a:latin typeface="Meiryo UI" panose="020B0604030504040204" pitchFamily="50" charset="-128"/>
                <a:ea typeface="Meiryo UI" panose="020B0604030504040204" pitchFamily="50" charset="-128"/>
              </a:rPr>
              <a:t> se denominan: </a:t>
            </a:r>
            <a:r>
              <a:rPr lang="es-ES" altLang="ja-JP" sz="1100" b="1" u="sng" dirty="0">
                <a:solidFill>
                  <a:prstClr val="black"/>
                </a:solidFill>
                <a:latin typeface="Meiryo UI" panose="020B0604030504040204" pitchFamily="50" charset="-128"/>
                <a:ea typeface="Meiryo UI" panose="020B0604030504040204" pitchFamily="50" charset="-128"/>
              </a:rPr>
              <a:t>"fuerza divisoria"</a:t>
            </a:r>
            <a:r>
              <a:rPr lang="es-ES" altLang="ja-JP" sz="1100" u="sng"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980445" y="973926"/>
            <a:ext cx="2534905" cy="1238155"/>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323573" y="2280840"/>
            <a:ext cx="2191777" cy="1170469"/>
          </a:xfrm>
          <a:prstGeom prst="rect">
            <a:avLst/>
          </a:prstGeom>
          <a:noFill/>
          <a:ln>
            <a:solidFill>
              <a:schemeClr val="tx1"/>
            </a:solidFill>
          </a:ln>
        </p:spPr>
      </p:pic>
      <p:pic>
        <p:nvPicPr>
          <p:cNvPr id="9" name="図 8"/>
          <p:cNvPicPr/>
          <p:nvPr/>
        </p:nvPicPr>
        <p:blipFill>
          <a:blip r:embed="rId5">
            <a:extLst>
              <a:ext uri="{28A0092B-C50C-407E-A947-70E740481C1C}">
                <a14:useLocalDpi xmlns:a14="http://schemas.microsoft.com/office/drawing/2010/main" val="0"/>
              </a:ext>
            </a:extLst>
          </a:blip>
          <a:srcRect/>
          <a:stretch>
            <a:fillRect/>
          </a:stretch>
        </p:blipFill>
        <p:spPr bwMode="auto">
          <a:xfrm>
            <a:off x="5476127" y="3593396"/>
            <a:ext cx="3148732" cy="1405974"/>
          </a:xfrm>
          <a:prstGeom prst="rect">
            <a:avLst/>
          </a:prstGeom>
          <a:noFill/>
          <a:ln>
            <a:solidFill>
              <a:schemeClr val="tx1"/>
            </a:solidFill>
          </a:ln>
        </p:spPr>
      </p:pic>
      <p:sp>
        <p:nvSpPr>
          <p:cNvPr id="10" name="テキスト ボックス 9">
            <a:extLst>
              <a:ext uri="{FF2B5EF4-FFF2-40B4-BE49-F238E27FC236}">
                <a16:creationId xmlns:a16="http://schemas.microsoft.com/office/drawing/2014/main" id="{9D3F6314-3FA8-41FC-BF4B-71A59BE9C572}"/>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pág.66/Libro de texto pág.58-60</a:t>
            </a:r>
            <a:endParaRPr lang="ja-JP" altLang="en-US" sz="1200">
              <a:solidFill>
                <a:prstClr val="black"/>
              </a:solidFill>
            </a:endParaRPr>
          </a:p>
        </p:txBody>
      </p:sp>
      <p:sp>
        <p:nvSpPr>
          <p:cNvPr id="12" name="テキスト ボックス 947">
            <a:extLst>
              <a:ext uri="{FF2B5EF4-FFF2-40B4-BE49-F238E27FC236}">
                <a16:creationId xmlns:a16="http://schemas.microsoft.com/office/drawing/2014/main" id="{17E1D7DE-A72A-4339-83D5-B071DEF626C9}"/>
              </a:ext>
            </a:extLst>
          </p:cNvPr>
          <p:cNvSpPr txBox="1"/>
          <p:nvPr/>
        </p:nvSpPr>
        <p:spPr>
          <a:xfrm>
            <a:off x="6037230" y="1881075"/>
            <a:ext cx="2430495" cy="27418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Fig.4-7 </a:t>
            </a:r>
            <a:r>
              <a:rPr lang="es-ES" sz="700" b="1" kern="100" err="1">
                <a:effectLst/>
                <a:latin typeface="Arial"/>
                <a:cs typeface="Times New Roman"/>
              </a:rPr>
              <a:t>Graficación</a:t>
            </a:r>
            <a:r>
              <a:rPr lang="es-ES" sz="700" b="1" kern="100">
                <a:effectLst/>
                <a:latin typeface="Arial"/>
                <a:cs typeface="Times New Roman"/>
              </a:rPr>
              <a:t> de la sumatoria de fuerzas lineales</a:t>
            </a:r>
            <a:endParaRPr lang="ja-JP" sz="1100" kern="100">
              <a:effectLst/>
              <a:latin typeface="ＭＳ ゴシック"/>
              <a:cs typeface="Times New Roman"/>
            </a:endParaRPr>
          </a:p>
        </p:txBody>
      </p:sp>
      <p:sp>
        <p:nvSpPr>
          <p:cNvPr id="13" name="テキスト ボックス 948">
            <a:extLst>
              <a:ext uri="{FF2B5EF4-FFF2-40B4-BE49-F238E27FC236}">
                <a16:creationId xmlns:a16="http://schemas.microsoft.com/office/drawing/2014/main" id="{C0F7FD64-85AB-40E6-9A58-3F8F98631755}"/>
              </a:ext>
            </a:extLst>
          </p:cNvPr>
          <p:cNvSpPr txBox="1"/>
          <p:nvPr/>
        </p:nvSpPr>
        <p:spPr>
          <a:xfrm>
            <a:off x="6373407" y="3140758"/>
            <a:ext cx="2103843" cy="25960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Fig.4-8 Ley de fuerza del cuadrilátero paralelo</a:t>
            </a:r>
            <a:endParaRPr lang="ja-JP" sz="1100" kern="100">
              <a:effectLst/>
              <a:latin typeface="ＭＳ ゴシック"/>
              <a:cs typeface="Times New Roman"/>
            </a:endParaRPr>
          </a:p>
        </p:txBody>
      </p:sp>
      <p:sp>
        <p:nvSpPr>
          <p:cNvPr id="14" name="テキスト ボックス 952">
            <a:extLst>
              <a:ext uri="{FF2B5EF4-FFF2-40B4-BE49-F238E27FC236}">
                <a16:creationId xmlns:a16="http://schemas.microsoft.com/office/drawing/2014/main" id="{69707FA8-50C4-4240-8CA4-627855AEA4E4}"/>
              </a:ext>
            </a:extLst>
          </p:cNvPr>
          <p:cNvSpPr txBox="1"/>
          <p:nvPr/>
        </p:nvSpPr>
        <p:spPr>
          <a:xfrm>
            <a:off x="7530899" y="3512611"/>
            <a:ext cx="762000" cy="28091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Fuerza resultante R (F inversa)</a:t>
            </a:r>
            <a:endParaRPr lang="ja-JP" sz="1100" kern="100">
              <a:effectLst/>
              <a:latin typeface="ＭＳ ゴシック"/>
              <a:cs typeface="Times New Roman"/>
            </a:endParaRPr>
          </a:p>
        </p:txBody>
      </p:sp>
      <p:cxnSp>
        <p:nvCxnSpPr>
          <p:cNvPr id="15" name="直線コネクタ 14">
            <a:extLst>
              <a:ext uri="{FF2B5EF4-FFF2-40B4-BE49-F238E27FC236}">
                <a16:creationId xmlns:a16="http://schemas.microsoft.com/office/drawing/2014/main" id="{A8F06F22-7F1C-42AF-9590-CDDC56036EB5}"/>
              </a:ext>
            </a:extLst>
          </p:cNvPr>
          <p:cNvCxnSpPr>
            <a:cxnSpLocks/>
          </p:cNvCxnSpPr>
          <p:nvPr/>
        </p:nvCxnSpPr>
        <p:spPr>
          <a:xfrm flipH="1">
            <a:off x="7486650" y="3743068"/>
            <a:ext cx="241935" cy="341056"/>
          </a:xfrm>
          <a:prstGeom prst="line">
            <a:avLst/>
          </a:prstGeom>
        </p:spPr>
        <p:style>
          <a:lnRef idx="1">
            <a:schemeClr val="accent1"/>
          </a:lnRef>
          <a:fillRef idx="0">
            <a:schemeClr val="accent1"/>
          </a:fillRef>
          <a:effectRef idx="0">
            <a:schemeClr val="accent1"/>
          </a:effectRef>
          <a:fontRef idx="minor">
            <a:schemeClr val="tx1"/>
          </a:fontRef>
        </p:style>
      </p:cxnSp>
      <p:sp>
        <p:nvSpPr>
          <p:cNvPr id="16" name="テキスト ボックス 950">
            <a:extLst>
              <a:ext uri="{FF2B5EF4-FFF2-40B4-BE49-F238E27FC236}">
                <a16:creationId xmlns:a16="http://schemas.microsoft.com/office/drawing/2014/main" id="{2F332EDA-8504-40E1-97BA-402AE1FCD1E4}"/>
              </a:ext>
            </a:extLst>
          </p:cNvPr>
          <p:cNvSpPr txBox="1"/>
          <p:nvPr/>
        </p:nvSpPr>
        <p:spPr>
          <a:xfrm rot="19909037">
            <a:off x="7653800" y="3842270"/>
            <a:ext cx="595482" cy="18713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kern="100" err="1">
                <a:effectLst/>
                <a:latin typeface="Arial"/>
                <a:cs typeface="Times New Roman"/>
              </a:rPr>
              <a:t>Descomp</a:t>
            </a:r>
            <a:r>
              <a:rPr lang="es-ES" sz="600" kern="100">
                <a:effectLst/>
                <a:latin typeface="Arial"/>
                <a:cs typeface="Times New Roman"/>
              </a:rPr>
              <a:t>. </a:t>
            </a:r>
            <a:r>
              <a:rPr lang="es-ES" sz="600" b="1" kern="100">
                <a:effectLst/>
                <a:latin typeface="Arial"/>
                <a:cs typeface="Times New Roman"/>
              </a:rPr>
              <a:t>Fa</a:t>
            </a:r>
            <a:endParaRPr lang="ja-JP" sz="1100" kern="100">
              <a:effectLst/>
              <a:latin typeface="ＭＳ ゴシック"/>
              <a:cs typeface="Times New Roman"/>
            </a:endParaRPr>
          </a:p>
        </p:txBody>
      </p:sp>
      <p:sp>
        <p:nvSpPr>
          <p:cNvPr id="17" name="テキスト ボックス 951">
            <a:extLst>
              <a:ext uri="{FF2B5EF4-FFF2-40B4-BE49-F238E27FC236}">
                <a16:creationId xmlns:a16="http://schemas.microsoft.com/office/drawing/2014/main" id="{898BAA3E-5586-49BB-BD9D-5BE5F4B83DA1}"/>
              </a:ext>
            </a:extLst>
          </p:cNvPr>
          <p:cNvSpPr txBox="1"/>
          <p:nvPr/>
        </p:nvSpPr>
        <p:spPr>
          <a:xfrm rot="1911082">
            <a:off x="7599221" y="4295559"/>
            <a:ext cx="573568" cy="17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kern="100" err="1">
                <a:effectLst/>
                <a:latin typeface="Arial"/>
                <a:cs typeface="Times New Roman"/>
              </a:rPr>
              <a:t>Descomp</a:t>
            </a:r>
            <a:r>
              <a:rPr lang="es-ES" sz="600" kern="100">
                <a:effectLst/>
                <a:latin typeface="Arial"/>
                <a:cs typeface="Times New Roman"/>
              </a:rPr>
              <a:t>. </a:t>
            </a:r>
            <a:r>
              <a:rPr lang="es-ES" sz="600" b="1" kern="100" err="1">
                <a:effectLst/>
                <a:latin typeface="Arial"/>
                <a:cs typeface="Times New Roman"/>
              </a:rPr>
              <a:t>Fb</a:t>
            </a:r>
            <a:endParaRPr lang="ja-JP" sz="1100" kern="100">
              <a:effectLst/>
              <a:latin typeface="ＭＳ ゴシック"/>
              <a:cs typeface="Times New Roman"/>
            </a:endParaRPr>
          </a:p>
        </p:txBody>
      </p:sp>
      <p:sp>
        <p:nvSpPr>
          <p:cNvPr id="18" name="テキスト ボックス 949">
            <a:extLst>
              <a:ext uri="{FF2B5EF4-FFF2-40B4-BE49-F238E27FC236}">
                <a16:creationId xmlns:a16="http://schemas.microsoft.com/office/drawing/2014/main" id="{1D730362-802C-4DA1-9CC7-9336F0833AD6}"/>
              </a:ext>
            </a:extLst>
          </p:cNvPr>
          <p:cNvSpPr txBox="1"/>
          <p:nvPr/>
        </p:nvSpPr>
        <p:spPr>
          <a:xfrm>
            <a:off x="5958840" y="4707927"/>
            <a:ext cx="2293620" cy="2743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800" b="1" kern="100">
                <a:effectLst/>
                <a:latin typeface="Arial"/>
                <a:cs typeface="Times New Roman"/>
              </a:rPr>
              <a:t>Fig.4-10 Descomposición de fuerzas (1)</a:t>
            </a:r>
            <a:endParaRPr lang="ja-JP" sz="1200" kern="100">
              <a:effectLst/>
              <a:latin typeface="ＭＳ ゴシック"/>
              <a:cs typeface="Times New Roman"/>
            </a:endParaRPr>
          </a:p>
        </p:txBody>
      </p:sp>
    </p:spTree>
    <p:extLst>
      <p:ext uri="{BB962C8B-B14F-4D97-AF65-F5344CB8AC3E}">
        <p14:creationId xmlns:p14="http://schemas.microsoft.com/office/powerpoint/2010/main" val="1173502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Arial" panose="020B0604020202020204" pitchFamily="34" charset="0"/>
                <a:ea typeface="Meiryo UI" panose="020B0604030504040204" pitchFamily="50" charset="-128"/>
                <a:cs typeface="Arial" panose="020B0604020202020204" pitchFamily="34" charset="0"/>
              </a:rPr>
              <a:t>Momento de fuerza (1)</a:t>
            </a:r>
            <a:endParaRPr kumimoji="1" lang="ja-JP" altLang="en-US" sz="20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83356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es-ES" altLang="ja-JP" sz="1600" dirty="0">
                <a:solidFill>
                  <a:prstClr val="black"/>
                </a:solidFill>
                <a:latin typeface="Meiryo UI" panose="020B0604030504040204" pitchFamily="50" charset="-128"/>
                <a:ea typeface="Meiryo UI" panose="020B0604030504040204" pitchFamily="50" charset="-128"/>
              </a:rPr>
              <a:t>La </a:t>
            </a:r>
            <a:r>
              <a:rPr lang="es-ES" altLang="ja-JP" sz="1600" b="1" u="sng" dirty="0">
                <a:solidFill>
                  <a:prstClr val="black"/>
                </a:solidFill>
                <a:latin typeface="Meiryo UI" panose="020B0604030504040204" pitchFamily="50" charset="-128"/>
                <a:ea typeface="Meiryo UI" panose="020B0604030504040204" pitchFamily="50" charset="-128"/>
              </a:rPr>
              <a:t>fuerza que intenta hacer girar un cuerpo</a:t>
            </a:r>
            <a:r>
              <a:rPr lang="es-ES" altLang="ja-JP" sz="1600" u="sng" dirty="0">
                <a:solidFill>
                  <a:prstClr val="black"/>
                </a:solidFill>
                <a:latin typeface="Meiryo UI" panose="020B0604030504040204" pitchFamily="50" charset="-128"/>
                <a:ea typeface="Meiryo UI" panose="020B0604030504040204" pitchFamily="50" charset="-128"/>
              </a:rPr>
              <a:t> </a:t>
            </a:r>
            <a:r>
              <a:rPr lang="es-ES" altLang="ja-JP" sz="1600" dirty="0">
                <a:solidFill>
                  <a:prstClr val="black"/>
                </a:solidFill>
                <a:latin typeface="Meiryo UI" panose="020B0604030504040204" pitchFamily="50" charset="-128"/>
                <a:ea typeface="Meiryo UI" panose="020B0604030504040204" pitchFamily="50" charset="-128"/>
              </a:rPr>
              <a:t>se denomina </a:t>
            </a:r>
            <a:r>
              <a:rPr lang="es-ES" altLang="ja-JP" sz="1600" b="1" u="sng" dirty="0">
                <a:solidFill>
                  <a:prstClr val="black"/>
                </a:solidFill>
                <a:latin typeface="Meiryo UI" panose="020B0604030504040204" pitchFamily="50" charset="-128"/>
                <a:ea typeface="Meiryo UI" panose="020B0604030504040204" pitchFamily="50" charset="-128"/>
              </a:rPr>
              <a:t>momento de fuerza</a:t>
            </a:r>
            <a:r>
              <a:rPr lang="es-ES" altLang="ja-JP" sz="1600" dirty="0">
                <a:solidFill>
                  <a:prstClr val="black"/>
                </a:solidFill>
                <a:latin typeface="Meiryo UI" panose="020B0604030504040204" pitchFamily="50" charset="-128"/>
                <a:ea typeface="Meiryo UI" panose="020B0604030504040204" pitchFamily="50" charset="-128"/>
              </a:rPr>
              <a:t>, y la </a:t>
            </a:r>
            <a:r>
              <a:rPr lang="es-ES" altLang="ja-JP" sz="1600" b="1" u="sng" dirty="0">
                <a:solidFill>
                  <a:prstClr val="black"/>
                </a:solidFill>
                <a:latin typeface="Meiryo UI" panose="020B0604030504040204" pitchFamily="50" charset="-128"/>
                <a:ea typeface="Meiryo UI" panose="020B0604030504040204" pitchFamily="50" charset="-128"/>
              </a:rPr>
              <a:t>magnitud de este momento (M) </a:t>
            </a:r>
            <a:r>
              <a:rPr lang="es-ES" altLang="ja-JP" sz="1600" dirty="0">
                <a:solidFill>
                  <a:prstClr val="black"/>
                </a:solidFill>
                <a:latin typeface="Meiryo UI" panose="020B0604030504040204" pitchFamily="50" charset="-128"/>
                <a:ea typeface="Meiryo UI" panose="020B0604030504040204" pitchFamily="50" charset="-128"/>
              </a:rPr>
              <a:t>depende no sólo de la </a:t>
            </a:r>
            <a:r>
              <a:rPr lang="es-ES" altLang="ja-JP" sz="1600" b="1" u="sng" dirty="0">
                <a:solidFill>
                  <a:prstClr val="black"/>
                </a:solidFill>
                <a:latin typeface="Meiryo UI" panose="020B0604030504040204" pitchFamily="50" charset="-128"/>
                <a:ea typeface="Meiryo UI" panose="020B0604030504040204" pitchFamily="50" charset="-128"/>
              </a:rPr>
              <a:t>magnitud de la fuerza (F)</a:t>
            </a:r>
            <a:r>
              <a:rPr lang="es-ES" altLang="ja-JP" sz="1600" u="sng" dirty="0">
                <a:solidFill>
                  <a:prstClr val="black"/>
                </a:solidFill>
                <a:latin typeface="Meiryo UI" panose="020B0604030504040204" pitchFamily="50" charset="-128"/>
                <a:ea typeface="Meiryo UI" panose="020B0604030504040204" pitchFamily="50" charset="-128"/>
              </a:rPr>
              <a:t>,</a:t>
            </a:r>
            <a:r>
              <a:rPr lang="es-ES" altLang="ja-JP" sz="1600" b="1" u="sng" dirty="0">
                <a:solidFill>
                  <a:prstClr val="black"/>
                </a:solidFill>
                <a:latin typeface="Meiryo UI" panose="020B0604030504040204" pitchFamily="50" charset="-128"/>
                <a:ea typeface="Meiryo UI" panose="020B0604030504040204" pitchFamily="50" charset="-128"/>
              </a:rPr>
              <a:t> </a:t>
            </a:r>
            <a:r>
              <a:rPr lang="es-ES" altLang="ja-JP" sz="1600" dirty="0">
                <a:solidFill>
                  <a:prstClr val="black"/>
                </a:solidFill>
                <a:latin typeface="Meiryo UI" panose="020B0604030504040204" pitchFamily="50" charset="-128"/>
                <a:ea typeface="Meiryo UI" panose="020B0604030504040204" pitchFamily="50" charset="-128"/>
              </a:rPr>
              <a:t>sino también de la </a:t>
            </a:r>
            <a:r>
              <a:rPr lang="es-ES" altLang="ja-JP" sz="1600" b="1" u="sng" dirty="0">
                <a:solidFill>
                  <a:prstClr val="black"/>
                </a:solidFill>
                <a:latin typeface="Meiryo UI" panose="020B0604030504040204" pitchFamily="50" charset="-128"/>
                <a:ea typeface="Meiryo UI" panose="020B0604030504040204" pitchFamily="50" charset="-128"/>
              </a:rPr>
              <a:t>distancia entre el centro del eje de rotación y el punto de fuerza (F)</a:t>
            </a:r>
            <a:r>
              <a:rPr lang="es-ES" altLang="ja-JP" sz="1600" u="sng"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Font typeface="Arial" panose="020B0604020202020204" pitchFamily="34" charset="0"/>
              <a:buNone/>
            </a:pPr>
            <a:r>
              <a:rPr lang="es-ES" altLang="ja-JP" sz="1600" dirty="0">
                <a:solidFill>
                  <a:prstClr val="black"/>
                </a:solidFill>
                <a:latin typeface="Meiryo UI" panose="020B0604030504040204" pitchFamily="50" charset="-128"/>
                <a:ea typeface="Meiryo UI" panose="020B0604030504040204" pitchFamily="50" charset="-128"/>
              </a:rPr>
              <a:t>La distancia (longitud del brazo (pluma): L) entre el centro del eje de rotación y el punto de fuerza está relacionada y puede expresarse de la siguiente manera.</a:t>
            </a:r>
          </a:p>
          <a:p>
            <a:pPr marL="0" indent="0">
              <a:lnSpc>
                <a:spcPct val="100000"/>
              </a:lnSpc>
              <a:spcBef>
                <a:spcPts val="0"/>
              </a:spcBef>
              <a:buFont typeface="Arial" panose="020B0604020202020204" pitchFamily="34" charset="0"/>
              <a:buNone/>
            </a:pPr>
            <a:endParaRPr lang="es-E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600" b="1" dirty="0">
                <a:solidFill>
                  <a:prstClr val="black"/>
                </a:solidFill>
                <a:latin typeface="Meiryo UI" panose="020B0604030504040204" pitchFamily="50" charset="-128"/>
                <a:ea typeface="Meiryo UI" panose="020B0604030504040204" pitchFamily="50" charset="-128"/>
              </a:rPr>
              <a:t>Momento (M) = Fuerza (F) x Distancia (L)</a:t>
            </a:r>
          </a:p>
          <a:p>
            <a:pPr marL="0" indent="0">
              <a:lnSpc>
                <a:spcPct val="100000"/>
              </a:lnSpc>
              <a:spcBef>
                <a:spcPts val="0"/>
              </a:spcBef>
              <a:buFont typeface="Arial" panose="020B0604020202020204" pitchFamily="34" charset="0"/>
              <a:buNone/>
            </a:pPr>
            <a:endParaRPr lang="es-ES" altLang="ja-JP" sz="16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2BB8984-61DC-4DE8-8E88-E42A97723B77}"/>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pág.67/Libro de texto pág.60</a:t>
            </a:r>
            <a:endParaRPr lang="ja-JP" altLang="en-US" sz="1200">
              <a:solidFill>
                <a:prstClr val="black"/>
              </a:solidFill>
            </a:endParaRPr>
          </a:p>
        </p:txBody>
      </p:sp>
    </p:spTree>
    <p:extLst>
      <p:ext uri="{BB962C8B-B14F-4D97-AF65-F5344CB8AC3E}">
        <p14:creationId xmlns:p14="http://schemas.microsoft.com/office/powerpoint/2010/main" val="3513875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15154"/>
            <a:ext cx="7886700" cy="799444"/>
          </a:xfrm>
          <a:ln>
            <a:solidFill>
              <a:schemeClr val="tx1"/>
            </a:solidFill>
          </a:ln>
        </p:spPr>
        <p:txBody>
          <a:bodyPr>
            <a:noAutofit/>
          </a:bodyPr>
          <a:lstStyle/>
          <a:p>
            <a:r>
              <a:rPr lang="es-ES" altLang="ja-JP" sz="2400" b="1">
                <a:latin typeface="Meiryo UI" panose="020B0604030504040204" pitchFamily="50" charset="-128"/>
                <a:ea typeface="Meiryo UI" panose="020B0604030504040204" pitchFamily="50" charset="-128"/>
              </a:rPr>
              <a:t>Momento de Fuerza (2)</a:t>
            </a:r>
            <a:r>
              <a:rPr lang="ja-JP" altLang="en-US" sz="2400" b="1">
                <a:latin typeface="Meiryo UI" panose="020B0604030504040204" pitchFamily="50" charset="-128"/>
                <a:ea typeface="Meiryo UI" panose="020B0604030504040204" pitchFamily="50" charset="-128"/>
              </a:rPr>
              <a:t>　</a:t>
            </a:r>
            <a:r>
              <a:rPr lang="es-ES" altLang="ja-JP" sz="2400" b="1">
                <a:latin typeface="Meiryo UI" panose="020B0604030504040204" pitchFamily="50" charset="-128"/>
                <a:ea typeface="Meiryo UI" panose="020B0604030504040204" pitchFamily="50" charset="-128"/>
              </a:rPr>
              <a:t>Fuerza y momento de apriete</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68</a:t>
            </a:fld>
            <a:endParaRPr lang="ja-JP" altLang="en-US">
              <a:solidFill>
                <a:prstClr val="black">
                  <a:tint val="75000"/>
                </a:prstClr>
              </a:solidFill>
            </a:endParaRPr>
          </a:p>
        </p:txBody>
      </p:sp>
      <p:sp>
        <p:nvSpPr>
          <p:cNvPr id="11" name="コンテンツ プレースホルダー 4"/>
          <p:cNvSpPr txBox="1">
            <a:spLocks/>
          </p:cNvSpPr>
          <p:nvPr/>
        </p:nvSpPr>
        <p:spPr>
          <a:xfrm>
            <a:off x="628650" y="1044354"/>
            <a:ext cx="7886701" cy="494563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sz="1400" kern="100" dirty="0">
                <a:effectLst/>
                <a:latin typeface="Arial" panose="020B0604020202020204" pitchFamily="34" charset="0"/>
                <a:ea typeface="ＭＳ ゴシック" panose="020B0609070205080204" pitchFamily="49" charset="-128"/>
                <a:cs typeface="Times New Roman" panose="02020603050405020304" pitchFamily="18" charset="0"/>
              </a:rPr>
              <a:t>En la Figura 4-12, sean Fa y </a:t>
            </a:r>
            <a:r>
              <a:rPr lang="es-ES" sz="1400" kern="100" dirty="0" err="1">
                <a:effectLst/>
                <a:latin typeface="Arial" panose="020B0604020202020204" pitchFamily="34" charset="0"/>
                <a:ea typeface="ＭＳ ゴシック" panose="020B0609070205080204" pitchFamily="49" charset="-128"/>
                <a:cs typeface="Times New Roman" panose="02020603050405020304" pitchFamily="18" charset="0"/>
              </a:rPr>
              <a:t>Fb</a:t>
            </a:r>
            <a:r>
              <a:rPr lang="es-ES" sz="1400" kern="100" dirty="0">
                <a:effectLst/>
                <a:latin typeface="Arial" panose="020B0604020202020204" pitchFamily="34" charset="0"/>
                <a:ea typeface="ＭＳ ゴシック" panose="020B0609070205080204" pitchFamily="49" charset="-128"/>
                <a:cs typeface="Times New Roman" panose="02020603050405020304" pitchFamily="18" charset="0"/>
              </a:rPr>
              <a:t> las fuerzas que actúan sobre los puntos de fuerza A y B, que están a 2L y L del eje de rotación O, respectivamente.</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None/>
            </a:pPr>
            <a:endParaRPr lang="es-E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b="1" u="sng" dirty="0">
                <a:solidFill>
                  <a:prstClr val="black"/>
                </a:solidFill>
                <a:latin typeface="Meiryo UI" panose="020B0604030504040204" pitchFamily="50" charset="-128"/>
                <a:ea typeface="Meiryo UI" panose="020B0604030504040204" pitchFamily="50" charset="-128"/>
              </a:rPr>
              <a:t>Los momentos respectivos (Ma y Mb) </a:t>
            </a:r>
            <a:r>
              <a:rPr lang="es-ES" altLang="ja-JP" sz="1400" dirty="0">
                <a:solidFill>
                  <a:prstClr val="black"/>
                </a:solidFill>
                <a:latin typeface="Meiryo UI" panose="020B0604030504040204" pitchFamily="50" charset="-128"/>
                <a:ea typeface="Meiryo UI" panose="020B0604030504040204" pitchFamily="50" charset="-128"/>
              </a:rPr>
              <a:t>pueden hallarse</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mediante:</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Ma = Fa x 2L</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Mb = </a:t>
            </a:r>
            <a:r>
              <a:rPr lang="es-ES" altLang="ja-JP" sz="1400" dirty="0" err="1">
                <a:solidFill>
                  <a:prstClr val="black"/>
                </a:solidFill>
                <a:latin typeface="Meiryo UI" panose="020B0604030504040204" pitchFamily="50" charset="-128"/>
                <a:ea typeface="Meiryo UI" panose="020B0604030504040204" pitchFamily="50" charset="-128"/>
              </a:rPr>
              <a:t>Fb</a:t>
            </a:r>
            <a:r>
              <a:rPr lang="es-ES" altLang="ja-JP" sz="1400" dirty="0">
                <a:solidFill>
                  <a:prstClr val="black"/>
                </a:solidFill>
                <a:latin typeface="Meiryo UI" panose="020B0604030504040204" pitchFamily="50" charset="-128"/>
                <a:ea typeface="Meiryo UI" panose="020B0604030504040204" pitchFamily="50" charset="-128"/>
              </a:rPr>
              <a:t> x L</a:t>
            </a:r>
          </a:p>
          <a:p>
            <a:pPr marL="0" indent="0">
              <a:lnSpc>
                <a:spcPct val="100000"/>
              </a:lnSpc>
              <a:spcBef>
                <a:spcPts val="0"/>
              </a:spcBef>
              <a:buNone/>
            </a:pPr>
            <a:endParaRPr lang="es-E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Si las fuerzas (momentos) para apretar estas tuercas </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son las mismas, entonces, Ma = Mb y resultarían en:</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Fa x 2L = </a:t>
            </a:r>
            <a:r>
              <a:rPr lang="es-ES" altLang="ja-JP" sz="1400" dirty="0" err="1">
                <a:solidFill>
                  <a:prstClr val="black"/>
                </a:solidFill>
                <a:latin typeface="Meiryo UI" panose="020B0604030504040204" pitchFamily="50" charset="-128"/>
                <a:ea typeface="Meiryo UI" panose="020B0604030504040204" pitchFamily="50" charset="-128"/>
              </a:rPr>
              <a:t>Fb</a:t>
            </a:r>
            <a:r>
              <a:rPr lang="es-ES" altLang="ja-JP" sz="1400" dirty="0">
                <a:solidFill>
                  <a:prstClr val="black"/>
                </a:solidFill>
                <a:latin typeface="Meiryo UI" panose="020B0604030504040204" pitchFamily="50" charset="-128"/>
                <a:ea typeface="Meiryo UI" panose="020B0604030504040204" pitchFamily="50" charset="-128"/>
              </a:rPr>
              <a:t> x L</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2Fa = </a:t>
            </a:r>
            <a:r>
              <a:rPr lang="es-ES" altLang="ja-JP" sz="1400" dirty="0" err="1">
                <a:solidFill>
                  <a:prstClr val="black"/>
                </a:solidFill>
                <a:latin typeface="Meiryo UI" panose="020B0604030504040204" pitchFamily="50" charset="-128"/>
                <a:ea typeface="Meiryo UI" panose="020B0604030504040204" pitchFamily="50" charset="-128"/>
              </a:rPr>
              <a:t>Fb</a:t>
            </a:r>
            <a:endParaRPr lang="es-E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Fa = </a:t>
            </a:r>
            <a:r>
              <a:rPr lang="es-ES" altLang="ja-JP" sz="1400" dirty="0" err="1">
                <a:solidFill>
                  <a:prstClr val="black"/>
                </a:solidFill>
                <a:latin typeface="Meiryo UI" panose="020B0604030504040204" pitchFamily="50" charset="-128"/>
                <a:ea typeface="Meiryo UI" panose="020B0604030504040204" pitchFamily="50" charset="-128"/>
              </a:rPr>
              <a:t>Fb</a:t>
            </a:r>
            <a:r>
              <a:rPr lang="es-ES" altLang="ja-JP" sz="1400" dirty="0">
                <a:solidFill>
                  <a:prstClr val="black"/>
                </a:solidFill>
                <a:latin typeface="Meiryo UI" panose="020B0604030504040204" pitchFamily="50" charset="-128"/>
                <a:ea typeface="Meiryo UI" panose="020B0604030504040204" pitchFamily="50" charset="-128"/>
              </a:rPr>
              <a:t>/2</a:t>
            </a:r>
          </a:p>
          <a:p>
            <a:pPr marL="0" indent="0">
              <a:lnSpc>
                <a:spcPct val="100000"/>
              </a:lnSpc>
              <a:spcBef>
                <a:spcPts val="0"/>
              </a:spcBef>
              <a:buNone/>
            </a:pPr>
            <a:endParaRPr lang="es-E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En otras palabras, </a:t>
            </a:r>
            <a:r>
              <a:rPr lang="es-ES" altLang="ja-JP" sz="1400" b="1" u="sng" dirty="0">
                <a:solidFill>
                  <a:prstClr val="black"/>
                </a:solidFill>
                <a:latin typeface="Meiryo UI" panose="020B0604030504040204" pitchFamily="50" charset="-128"/>
                <a:ea typeface="Meiryo UI" panose="020B0604030504040204" pitchFamily="50" charset="-128"/>
              </a:rPr>
              <a:t>si las fuerzas (momentos) para apretar la tuerca son las mismas, la fuerza Fa para apretar en el punto A</a:t>
            </a:r>
            <a:r>
              <a:rPr lang="es-ES" altLang="ja-JP" sz="1400" dirty="0">
                <a:solidFill>
                  <a:prstClr val="black"/>
                </a:solidFill>
                <a:latin typeface="Meiryo UI" panose="020B0604030504040204" pitchFamily="50" charset="-128"/>
                <a:ea typeface="Meiryo UI" panose="020B0604030504040204" pitchFamily="50" charset="-128"/>
              </a:rPr>
              <a:t>, que </a:t>
            </a:r>
            <a:r>
              <a:rPr lang="es-ES" altLang="ja-JP" sz="1400" b="1" u="sng" dirty="0">
                <a:solidFill>
                  <a:prstClr val="black"/>
                </a:solidFill>
                <a:latin typeface="Meiryo UI" panose="020B0604030504040204" pitchFamily="50" charset="-128"/>
                <a:ea typeface="Meiryo UI" panose="020B0604030504040204" pitchFamily="50" charset="-128"/>
              </a:rPr>
              <a:t>es el doble de la longitud hasta el brazo (pluma)</a:t>
            </a:r>
            <a:r>
              <a:rPr lang="es-ES" altLang="ja-JP" sz="1400" dirty="0">
                <a:solidFill>
                  <a:prstClr val="black"/>
                </a:solidFill>
                <a:latin typeface="Meiryo UI" panose="020B0604030504040204" pitchFamily="50" charset="-128"/>
                <a:ea typeface="Meiryo UI" panose="020B0604030504040204" pitchFamily="50" charset="-128"/>
              </a:rPr>
              <a:t>, es </a:t>
            </a:r>
            <a:r>
              <a:rPr lang="es-ES" altLang="ja-JP" sz="1400" b="1" u="sng" dirty="0">
                <a:solidFill>
                  <a:prstClr val="black"/>
                </a:solidFill>
                <a:latin typeface="Meiryo UI" panose="020B0604030504040204" pitchFamily="50" charset="-128"/>
                <a:ea typeface="Meiryo UI" panose="020B0604030504040204" pitchFamily="50" charset="-128"/>
              </a:rPr>
              <a:t>la mitad de la fuerza </a:t>
            </a:r>
            <a:r>
              <a:rPr lang="es-ES" altLang="ja-JP" sz="1400" b="1" u="sng" dirty="0" err="1">
                <a:solidFill>
                  <a:prstClr val="black"/>
                </a:solidFill>
                <a:latin typeface="Meiryo UI" panose="020B0604030504040204" pitchFamily="50" charset="-128"/>
                <a:ea typeface="Meiryo UI" panose="020B0604030504040204" pitchFamily="50" charset="-128"/>
              </a:rPr>
              <a:t>Fb</a:t>
            </a:r>
            <a:r>
              <a:rPr lang="es-ES" altLang="ja-JP" sz="1400" b="1" u="sng"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para </a:t>
            </a:r>
            <a:r>
              <a:rPr lang="es-ES" altLang="ja-JP" sz="1400" b="1" u="sng" dirty="0">
                <a:solidFill>
                  <a:prstClr val="black"/>
                </a:solidFill>
                <a:latin typeface="Meiryo UI" panose="020B0604030504040204" pitchFamily="50" charset="-128"/>
                <a:ea typeface="Meiryo UI" panose="020B0604030504040204" pitchFamily="50" charset="-128"/>
              </a:rPr>
              <a:t>apretar en el punto B</a:t>
            </a:r>
            <a:r>
              <a:rPr lang="es-ES" altLang="ja-JP" sz="1400" dirty="0">
                <a:solidFill>
                  <a:prstClr val="black"/>
                </a:solidFill>
                <a:latin typeface="Meiryo UI" panose="020B0604030504040204" pitchFamily="50" charset="-128"/>
                <a:ea typeface="Meiryo UI" panose="020B0604030504040204" pitchFamily="50" charset="-128"/>
              </a:rPr>
              <a:t>, que </a:t>
            </a:r>
            <a:r>
              <a:rPr lang="es-ES" altLang="ja-JP" sz="1400" b="1" u="sng" dirty="0">
                <a:solidFill>
                  <a:prstClr val="black"/>
                </a:solidFill>
                <a:latin typeface="Meiryo UI" panose="020B0604030504040204" pitchFamily="50" charset="-128"/>
                <a:ea typeface="Meiryo UI" panose="020B0604030504040204" pitchFamily="50" charset="-128"/>
              </a:rPr>
              <a:t>está</a:t>
            </a:r>
            <a:r>
              <a:rPr lang="es-ES" altLang="ja-JP" sz="1400" u="sng"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más cerca del brazo (pluma)</a:t>
            </a:r>
            <a:r>
              <a:rPr lang="es-ES" altLang="ja-JP" sz="1400" u="sng"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Sin embargo, en este caso, la distancia que recorre el brazo (pluma) es mayor, por lo tanto, si el brazo (pluma) esté sujeto en A o en B, la cantidad de trabajo será la misma.</a:t>
            </a:r>
          </a:p>
          <a:p>
            <a:pPr marL="0" indent="0">
              <a:lnSpc>
                <a:spcPct val="100000"/>
              </a:lnSpc>
              <a:spcBef>
                <a:spcPts val="0"/>
              </a:spcBef>
              <a:buNone/>
            </a:pPr>
            <a:endParaRPr lang="es-ES" altLang="ja-JP"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536820" y="1950799"/>
            <a:ext cx="2704871" cy="1580382"/>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FAC85A91-9766-4A62-8C13-7FB8DB8A2D5F}"/>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pág.68/Libro de texto pág.60-61</a:t>
            </a:r>
            <a:endParaRPr lang="ja-JP" altLang="en-US" sz="1200">
              <a:solidFill>
                <a:prstClr val="black"/>
              </a:solidFill>
            </a:endParaRPr>
          </a:p>
        </p:txBody>
      </p:sp>
      <p:sp>
        <p:nvSpPr>
          <p:cNvPr id="9" name="テキスト ボックス 955">
            <a:extLst>
              <a:ext uri="{FF2B5EF4-FFF2-40B4-BE49-F238E27FC236}">
                <a16:creationId xmlns:a16="http://schemas.microsoft.com/office/drawing/2014/main" id="{22EFEFB1-B727-494B-A27A-AA9E4C64D6BF}"/>
              </a:ext>
            </a:extLst>
          </p:cNvPr>
          <p:cNvSpPr txBox="1"/>
          <p:nvPr/>
        </p:nvSpPr>
        <p:spPr>
          <a:xfrm>
            <a:off x="5263161" y="1950799"/>
            <a:ext cx="723900"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r">
              <a:spcAft>
                <a:spcPts val="0"/>
              </a:spcAft>
            </a:pPr>
            <a:r>
              <a:rPr lang="es-ES" sz="700" b="1" kern="100">
                <a:effectLst/>
                <a:latin typeface="Arial"/>
                <a:cs typeface="Times New Roman"/>
              </a:rPr>
              <a:t>Eje de giro</a:t>
            </a:r>
            <a:endParaRPr lang="ja-JP" sz="1200" kern="100">
              <a:effectLst/>
              <a:latin typeface="ＭＳ ゴシック"/>
              <a:cs typeface="Times New Roman"/>
            </a:endParaRPr>
          </a:p>
        </p:txBody>
      </p:sp>
      <p:sp>
        <p:nvSpPr>
          <p:cNvPr id="10" name="テキスト ボックス 956">
            <a:extLst>
              <a:ext uri="{FF2B5EF4-FFF2-40B4-BE49-F238E27FC236}">
                <a16:creationId xmlns:a16="http://schemas.microsoft.com/office/drawing/2014/main" id="{A95DC954-0429-40B2-841A-9CB6A8764D48}"/>
              </a:ext>
            </a:extLst>
          </p:cNvPr>
          <p:cNvSpPr txBox="1"/>
          <p:nvPr/>
        </p:nvSpPr>
        <p:spPr>
          <a:xfrm>
            <a:off x="7887031" y="1878375"/>
            <a:ext cx="818819"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Punto de fuerza</a:t>
            </a:r>
            <a:endParaRPr lang="ja-JP" sz="1200" kern="100">
              <a:effectLst/>
              <a:latin typeface="ＭＳ ゴシック"/>
              <a:cs typeface="Times New Roman"/>
            </a:endParaRPr>
          </a:p>
        </p:txBody>
      </p:sp>
      <p:sp>
        <p:nvSpPr>
          <p:cNvPr id="12" name="テキスト ボックス 954">
            <a:extLst>
              <a:ext uri="{FF2B5EF4-FFF2-40B4-BE49-F238E27FC236}">
                <a16:creationId xmlns:a16="http://schemas.microsoft.com/office/drawing/2014/main" id="{5C84CCE3-5AC1-41B9-BC00-68DC42159422}"/>
              </a:ext>
            </a:extLst>
          </p:cNvPr>
          <p:cNvSpPr txBox="1"/>
          <p:nvPr/>
        </p:nvSpPr>
        <p:spPr>
          <a:xfrm>
            <a:off x="5785602" y="3158524"/>
            <a:ext cx="2253829" cy="2704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800" b="1" kern="100">
                <a:effectLst/>
                <a:latin typeface="Arial"/>
                <a:cs typeface="Times New Roman"/>
              </a:rPr>
              <a:t>Fig.4-12 Momento de la fuerza de apriete</a:t>
            </a:r>
            <a:endParaRPr lang="ja-JP" sz="1200" kern="100">
              <a:effectLst/>
              <a:latin typeface="ＭＳ ゴシック"/>
              <a:cs typeface="Times New Roman"/>
            </a:endParaRPr>
          </a:p>
        </p:txBody>
      </p:sp>
    </p:spTree>
    <p:extLst>
      <p:ext uri="{BB962C8B-B14F-4D97-AF65-F5344CB8AC3E}">
        <p14:creationId xmlns:p14="http://schemas.microsoft.com/office/powerpoint/2010/main" val="1108153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Momento de fuerza (3) Caídas y momentos</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69</a:t>
            </a:fld>
            <a:endParaRPr lang="ja-JP" altLang="en-US">
              <a:solidFill>
                <a:prstClr val="black">
                  <a:tint val="75000"/>
                </a:prstClr>
              </a:solidFill>
            </a:endParaRPr>
          </a:p>
        </p:txBody>
      </p:sp>
      <p:sp>
        <p:nvSpPr>
          <p:cNvPr id="11" name="コンテンツ プレースホルダー 4"/>
          <p:cNvSpPr txBox="1">
            <a:spLocks/>
          </p:cNvSpPr>
          <p:nvPr/>
        </p:nvSpPr>
        <p:spPr>
          <a:xfrm>
            <a:off x="376518" y="852738"/>
            <a:ext cx="8380207" cy="543120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es-ES" altLang="ja-JP" sz="1200" dirty="0">
                <a:solidFill>
                  <a:prstClr val="black"/>
                </a:solidFill>
                <a:latin typeface="Meiryo UI" panose="020B0604030504040204" pitchFamily="50" charset="-128"/>
                <a:ea typeface="Meiryo UI" panose="020B0604030504040204" pitchFamily="50" charset="-128"/>
              </a:rPr>
              <a:t>Explicación sobre la relación entre la estabilidad y el momento en relación con una caída durante el trabajo desde un VTE.</a:t>
            </a:r>
            <a:r>
              <a:rPr lang="ja-JP" altLang="en-US" sz="1200" dirty="0">
                <a:solidFill>
                  <a:prstClr val="black"/>
                </a:solidFill>
                <a:latin typeface="Meiryo UI" panose="020B0604030504040204" pitchFamily="50" charset="-128"/>
                <a:ea typeface="Meiryo UI" panose="020B0604030504040204" pitchFamily="50" charset="-128"/>
              </a:rPr>
              <a:t> </a:t>
            </a:r>
            <a:endParaRPr lang="es-E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es-ES" altLang="ja-JP" sz="1200" dirty="0">
                <a:solidFill>
                  <a:prstClr val="black"/>
                </a:solidFill>
                <a:latin typeface="Meiryo UI" panose="020B0604030504040204" pitchFamily="50" charset="-128"/>
                <a:ea typeface="Meiryo UI" panose="020B0604030504040204" pitchFamily="50" charset="-128"/>
              </a:rPr>
              <a:t>Condiciones</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O: Punto de apoyo (posición sobresaliente de estabilizadores)</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WG: Peso del VTE (WG: Peso del vehículo de trabajo en altura (peso x g).</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W: Peso total de la carga en la plataforma de trabajo</a:t>
            </a:r>
          </a:p>
          <a:p>
            <a:pPr marL="0" indent="0">
              <a:lnSpc>
                <a:spcPct val="100000"/>
              </a:lnSpc>
              <a:spcBef>
                <a:spcPts val="0"/>
              </a:spcBef>
              <a:buNone/>
            </a:pPr>
            <a:r>
              <a:rPr lang="ja-JP" altLang="es-ES" sz="1200" dirty="0">
                <a:solidFill>
                  <a:prstClr val="black"/>
                </a:solidFill>
                <a:latin typeface="Meiryo UI" panose="020B0604030504040204" pitchFamily="50" charset="-128"/>
                <a:ea typeface="Meiryo UI" panose="020B0604030504040204" pitchFamily="50" charset="-128"/>
              </a:rPr>
              <a:t>（</a:t>
            </a:r>
            <a:r>
              <a:rPr lang="es-ES" altLang="ja-JP" sz="1200" dirty="0">
                <a:solidFill>
                  <a:prstClr val="black"/>
                </a:solidFill>
                <a:latin typeface="Meiryo UI" panose="020B0604030504040204" pitchFamily="50" charset="-128"/>
                <a:ea typeface="Meiryo UI" panose="020B0604030504040204" pitchFamily="50" charset="-128"/>
              </a:rPr>
              <a:t>L: Capacidad de carga (capacidad de carga x g)</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L: Distancia del punto de apoyo O al centro de gravedad del VTE.</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ℓ: Distancia horizontal del punto de apoyo O al centro de gravedad de la carga.</a:t>
            </a:r>
          </a:p>
          <a:p>
            <a:pPr marL="0" indent="0">
              <a:lnSpc>
                <a:spcPct val="100000"/>
              </a:lnSpc>
              <a:spcBef>
                <a:spcPts val="0"/>
              </a:spcBef>
              <a:buNone/>
            </a:pPr>
            <a:endParaRPr lang="es-E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El momento de fuerza que induce a </a:t>
            </a:r>
            <a:r>
              <a:rPr lang="es-ES" altLang="ja-JP" sz="1200" dirty="0">
                <a:latin typeface="Meiryo UI" panose="020B0604030504040204" pitchFamily="50" charset="-128"/>
                <a:ea typeface="Meiryo UI" panose="020B0604030504040204" pitchFamily="50" charset="-128"/>
              </a:rPr>
              <a:t>que el VTE vuelque sobre su punto de apoyo O,</a:t>
            </a:r>
          </a:p>
          <a:p>
            <a:pPr marL="0" indent="0">
              <a:lnSpc>
                <a:spcPct val="100000"/>
              </a:lnSpc>
              <a:spcBef>
                <a:spcPts val="0"/>
              </a:spcBef>
              <a:buNone/>
            </a:pPr>
            <a:r>
              <a:rPr lang="es-ES" altLang="ja-JP" sz="1200" dirty="0">
                <a:latin typeface="Meiryo UI" panose="020B0604030504040204" pitchFamily="50" charset="-128"/>
                <a:ea typeface="Meiryo UI" panose="020B0604030504040204" pitchFamily="50" charset="-128"/>
              </a:rPr>
              <a:t>considerándolo su eje, es el momento de vuelco (</a:t>
            </a:r>
            <a:r>
              <a:rPr lang="es-ES" altLang="ja-JP" sz="1200" dirty="0" err="1">
                <a:latin typeface="Meiryo UI" panose="020B0604030504040204" pitchFamily="50" charset="-128"/>
                <a:ea typeface="Meiryo UI" panose="020B0604030504040204" pitchFamily="50" charset="-128"/>
              </a:rPr>
              <a:t>Mw</a:t>
            </a:r>
            <a:r>
              <a:rPr lang="es-ES" altLang="ja-JP" sz="1200" dirty="0">
                <a:latin typeface="Meiryo UI" panose="020B0604030504040204" pitchFamily="50" charset="-128"/>
                <a:ea typeface="Meiryo UI" panose="020B0604030504040204" pitchFamily="50" charset="-128"/>
              </a:rPr>
              <a:t>). A ese momento que induce</a:t>
            </a:r>
          </a:p>
          <a:p>
            <a:pPr marL="0" indent="0">
              <a:lnSpc>
                <a:spcPct val="100000"/>
              </a:lnSpc>
              <a:spcBef>
                <a:spcPts val="0"/>
              </a:spcBef>
              <a:buNone/>
            </a:pPr>
            <a:r>
              <a:rPr lang="es-ES" altLang="ja-JP" sz="1200" dirty="0">
                <a:latin typeface="Meiryo UI" panose="020B0604030504040204" pitchFamily="50" charset="-128"/>
                <a:ea typeface="Meiryo UI" panose="020B0604030504040204" pitchFamily="50" charset="-128"/>
              </a:rPr>
              <a:t>el vuelco, actúa en oposición un momento (MG) que tiende a estabilizarlo, y puede</a:t>
            </a:r>
          </a:p>
          <a:p>
            <a:pPr marL="0" indent="0">
              <a:lnSpc>
                <a:spcPct val="100000"/>
              </a:lnSpc>
              <a:spcBef>
                <a:spcPts val="0"/>
              </a:spcBef>
              <a:buNone/>
            </a:pPr>
            <a:r>
              <a:rPr lang="es-ES" altLang="ja-JP" sz="1200" dirty="0">
                <a:latin typeface="Meiryo UI" panose="020B0604030504040204" pitchFamily="50" charset="-128"/>
                <a:ea typeface="Meiryo UI" panose="020B0604030504040204" pitchFamily="50" charset="-128"/>
              </a:rPr>
              <a:t>determinarse mediante la siguiente ecuación.</a:t>
            </a:r>
          </a:p>
          <a:p>
            <a:pPr marL="0" indent="0">
              <a:lnSpc>
                <a:spcPct val="100000"/>
              </a:lnSpc>
              <a:spcBef>
                <a:spcPts val="0"/>
              </a:spcBef>
              <a:buNone/>
            </a:pPr>
            <a:r>
              <a:rPr lang="es-ES" altLang="ja-JP" sz="1200" dirty="0">
                <a:latin typeface="Meiryo UI" panose="020B0604030504040204" pitchFamily="50" charset="-128"/>
                <a:ea typeface="Meiryo UI" panose="020B0604030504040204" pitchFamily="50" charset="-128"/>
              </a:rPr>
              <a:t>Momento de vuelco </a:t>
            </a:r>
            <a:r>
              <a:rPr lang="es-ES" altLang="ja-JP" sz="1200" dirty="0" err="1">
                <a:latin typeface="Meiryo UI" panose="020B0604030504040204" pitchFamily="50" charset="-128"/>
                <a:ea typeface="Meiryo UI" panose="020B0604030504040204" pitchFamily="50" charset="-128"/>
              </a:rPr>
              <a:t>Mw</a:t>
            </a:r>
            <a:r>
              <a:rPr lang="es-ES" altLang="ja-JP" sz="1200" dirty="0">
                <a:latin typeface="Meiryo UI" panose="020B0604030504040204" pitchFamily="50" charset="-128"/>
                <a:ea typeface="Meiryo UI" panose="020B0604030504040204" pitchFamily="50" charset="-128"/>
              </a:rPr>
              <a:t> = W x ℓ</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Momento de estabilidad MG = WG x L</a:t>
            </a:r>
          </a:p>
          <a:p>
            <a:pPr marL="0" indent="0">
              <a:lnSpc>
                <a:spcPct val="100000"/>
              </a:lnSpc>
              <a:spcBef>
                <a:spcPts val="0"/>
              </a:spcBef>
              <a:buNone/>
            </a:pPr>
            <a:endParaRPr lang="es-ES" altLang="ja-JP" sz="12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200" dirty="0">
                <a:latin typeface="Meiryo UI" panose="020B0604030504040204" pitchFamily="50" charset="-128"/>
                <a:ea typeface="Meiryo UI" panose="020B0604030504040204" pitchFamily="50" charset="-128"/>
              </a:rPr>
              <a:t>Si MG &gt; MW, el VTE se estabilizaría en oposición al vuelco, y si MG &lt; MW, volcaría.</a:t>
            </a:r>
          </a:p>
          <a:p>
            <a:pPr marL="0" indent="0">
              <a:lnSpc>
                <a:spcPct val="100000"/>
              </a:lnSpc>
              <a:spcBef>
                <a:spcPts val="0"/>
              </a:spcBef>
              <a:buNone/>
            </a:pPr>
            <a:r>
              <a:rPr lang="es-ES" altLang="ja-JP" sz="1200" dirty="0">
                <a:latin typeface="Meiryo UI" panose="020B0604030504040204" pitchFamily="50" charset="-128"/>
                <a:ea typeface="Meiryo UI" panose="020B0604030504040204" pitchFamily="50" charset="-128"/>
              </a:rPr>
              <a:t>Aunque la carga sea la misma, por repliegue o extensión del brazo (pluma), </a:t>
            </a:r>
          </a:p>
          <a:p>
            <a:pPr marL="0" indent="0">
              <a:lnSpc>
                <a:spcPct val="100000"/>
              </a:lnSpc>
              <a:spcBef>
                <a:spcPts val="0"/>
              </a:spcBef>
              <a:buNone/>
            </a:pPr>
            <a:r>
              <a:rPr lang="es-ES" altLang="ja-JP" sz="1200" dirty="0">
                <a:latin typeface="Meiryo UI" panose="020B0604030504040204" pitchFamily="50" charset="-128"/>
                <a:ea typeface="Meiryo UI" panose="020B0604030504040204" pitchFamily="50" charset="-128"/>
              </a:rPr>
              <a:t>la distancia (Q) al centro de gravedad de la carga se alarga, y el momento</a:t>
            </a:r>
          </a:p>
          <a:p>
            <a:pPr marL="0" indent="0">
              <a:lnSpc>
                <a:spcPct val="100000"/>
              </a:lnSpc>
              <a:spcBef>
                <a:spcPts val="0"/>
              </a:spcBef>
              <a:buNone/>
            </a:pPr>
            <a:r>
              <a:rPr lang="es-ES" altLang="ja-JP" sz="1200" dirty="0">
                <a:latin typeface="Meiryo UI" panose="020B0604030504040204" pitchFamily="50" charset="-128"/>
                <a:ea typeface="Meiryo UI" panose="020B0604030504040204" pitchFamily="50" charset="-128"/>
              </a:rPr>
              <a:t>de vuelco (MW) aumenta, y mayor riesgo de vuelco.</a:t>
            </a:r>
          </a:p>
          <a:p>
            <a:pPr marL="0" indent="0">
              <a:lnSpc>
                <a:spcPct val="100000"/>
              </a:lnSpc>
              <a:spcBef>
                <a:spcPts val="300"/>
              </a:spcBef>
              <a:buNone/>
            </a:pPr>
            <a:r>
              <a:rPr lang="es-ES" altLang="ja-JP" sz="1200" dirty="0">
                <a:latin typeface="Meiryo UI" panose="020B0604030504040204" pitchFamily="50" charset="-128"/>
                <a:ea typeface="Meiryo UI" panose="020B0604030504040204" pitchFamily="50" charset="-128"/>
              </a:rPr>
              <a:t>El "dispositivo de control del brazo (pluma) (véase 2.1.3(1), que es un dispositivo de</a:t>
            </a:r>
          </a:p>
          <a:p>
            <a:pPr marL="0" indent="0">
              <a:lnSpc>
                <a:spcPct val="100000"/>
              </a:lnSpc>
              <a:spcBef>
                <a:spcPts val="300"/>
              </a:spcBef>
              <a:buNone/>
            </a:pPr>
            <a:r>
              <a:rPr lang="es-ES" altLang="ja-JP" sz="1200" dirty="0">
                <a:latin typeface="Meiryo UI" panose="020B0604030504040204" pitchFamily="50" charset="-128"/>
                <a:ea typeface="Meiryo UI" panose="020B0604030504040204" pitchFamily="50" charset="-128"/>
              </a:rPr>
              <a:t>seguridad de los VTE, se utiliza para evitar que el brazo (pluma) vuelque. El dispositivo de</a:t>
            </a:r>
          </a:p>
          <a:p>
            <a:pPr marL="0" indent="0">
              <a:lnSpc>
                <a:spcPct val="100000"/>
              </a:lnSpc>
              <a:spcBef>
                <a:spcPts val="300"/>
              </a:spcBef>
              <a:buNone/>
            </a:pPr>
            <a:r>
              <a:rPr lang="es-ES" altLang="ja-JP" sz="1200" dirty="0">
                <a:latin typeface="Meiryo UI" panose="020B0604030504040204" pitchFamily="50" charset="-128"/>
                <a:ea typeface="Meiryo UI" panose="020B0604030504040204" pitchFamily="50" charset="-128"/>
              </a:rPr>
              <a:t>control de funcionamiento del brazo (pluma)) es un dispositivo que detecta</a:t>
            </a:r>
          </a:p>
          <a:p>
            <a:pPr marL="0" indent="0">
              <a:lnSpc>
                <a:spcPct val="100000"/>
              </a:lnSpc>
              <a:spcBef>
                <a:spcPts val="300"/>
              </a:spcBef>
              <a:buNone/>
            </a:pPr>
            <a:r>
              <a:rPr lang="es-ES" altLang="ja-JP" sz="1200" dirty="0">
                <a:latin typeface="Meiryo UI" panose="020B0604030504040204" pitchFamily="50" charset="-128"/>
                <a:ea typeface="Meiryo UI" panose="020B0604030504040204" pitchFamily="50" charset="-128"/>
              </a:rPr>
              <a:t>automáticamente el momento de vuelco y el momento estabilizador, emitiendo</a:t>
            </a:r>
          </a:p>
          <a:p>
            <a:pPr marL="0" indent="0">
              <a:lnSpc>
                <a:spcPct val="100000"/>
              </a:lnSpc>
              <a:spcBef>
                <a:spcPts val="300"/>
              </a:spcBef>
              <a:buNone/>
            </a:pPr>
            <a:r>
              <a:rPr lang="es-ES" altLang="ja-JP" sz="1200" dirty="0">
                <a:latin typeface="Meiryo UI" panose="020B0604030504040204" pitchFamily="50" charset="-128"/>
                <a:ea typeface="Meiryo UI" panose="020B0604030504040204" pitchFamily="50" charset="-128"/>
              </a:rPr>
              <a:t>una alarma, o deteniendo el funcionamiento de el brazo (pluma).</a:t>
            </a:r>
          </a:p>
          <a:p>
            <a:pPr marL="0" indent="0">
              <a:lnSpc>
                <a:spcPct val="100000"/>
              </a:lnSpc>
              <a:spcBef>
                <a:spcPts val="300"/>
              </a:spcBef>
              <a:buNone/>
            </a:pPr>
            <a:r>
              <a:rPr lang="es-ES" altLang="ja-JP" sz="1200" dirty="0">
                <a:latin typeface="Meiryo UI" panose="020B0604030504040204" pitchFamily="50" charset="-128"/>
                <a:ea typeface="Meiryo UI" panose="020B0604030504040204" pitchFamily="50" charset="-128"/>
              </a:rPr>
              <a:t>El diagrama de alcance de trabajo de la Figura 4-15 muestra los límites de funcionamiento de el brazo (pluma).</a:t>
            </a:r>
          </a:p>
          <a:p>
            <a:pPr marL="0" indent="0">
              <a:lnSpc>
                <a:spcPct val="100000"/>
              </a:lnSpc>
              <a:spcBef>
                <a:spcPts val="300"/>
              </a:spcBef>
              <a:buNone/>
            </a:pPr>
            <a:r>
              <a:rPr lang="ja-JP" altLang="en-US" sz="1200" dirty="0">
                <a:solidFill>
                  <a:prstClr val="black"/>
                </a:solidFill>
                <a:latin typeface="Meiryo UI" panose="020B0604030504040204" pitchFamily="50" charset="-128"/>
                <a:ea typeface="Meiryo UI" panose="020B0604030504040204" pitchFamily="50" charset="-128"/>
              </a:rPr>
              <a:t>　</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841908" y="1151353"/>
            <a:ext cx="1557936" cy="2569602"/>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726402" y="3881486"/>
            <a:ext cx="1788948" cy="1809782"/>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77540FF4-5EFC-438F-8BA6-CF1D453BB9D7}"/>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pág.69/Libro de texto pág. 61-62</a:t>
            </a:r>
            <a:endParaRPr lang="ja-JP" altLang="en-US" sz="1200">
              <a:solidFill>
                <a:prstClr val="black"/>
              </a:solidFill>
            </a:endParaRPr>
          </a:p>
        </p:txBody>
      </p:sp>
      <p:sp>
        <p:nvSpPr>
          <p:cNvPr id="53" name="テキスト ボックス 957">
            <a:extLst>
              <a:ext uri="{FF2B5EF4-FFF2-40B4-BE49-F238E27FC236}">
                <a16:creationId xmlns:a16="http://schemas.microsoft.com/office/drawing/2014/main" id="{1A5A18EE-6F2F-4517-8773-FE51F9E58371}"/>
              </a:ext>
            </a:extLst>
          </p:cNvPr>
          <p:cNvSpPr txBox="1"/>
          <p:nvPr/>
        </p:nvSpPr>
        <p:spPr>
          <a:xfrm>
            <a:off x="6595803" y="1511184"/>
            <a:ext cx="967740" cy="16521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s-ES" sz="600" b="1" kern="100">
                <a:effectLst/>
                <a:latin typeface="Arial"/>
                <a:cs typeface="Times New Roman"/>
              </a:rPr>
              <a:t>Momento estable (Mg)</a:t>
            </a:r>
            <a:endParaRPr lang="ja-JP" sz="1200" kern="100">
              <a:effectLst/>
              <a:latin typeface="ＭＳ ゴシック"/>
              <a:cs typeface="Times New Roman"/>
            </a:endParaRPr>
          </a:p>
        </p:txBody>
      </p:sp>
      <p:sp>
        <p:nvSpPr>
          <p:cNvPr id="54" name="テキスト ボックス 958">
            <a:extLst>
              <a:ext uri="{FF2B5EF4-FFF2-40B4-BE49-F238E27FC236}">
                <a16:creationId xmlns:a16="http://schemas.microsoft.com/office/drawing/2014/main" id="{6FF90B7C-339F-45D5-BBCE-09E5F30C9111}"/>
              </a:ext>
            </a:extLst>
          </p:cNvPr>
          <p:cNvSpPr txBox="1"/>
          <p:nvPr/>
        </p:nvSpPr>
        <p:spPr>
          <a:xfrm>
            <a:off x="7563543" y="1530088"/>
            <a:ext cx="749184" cy="8396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M.caída (Mw) </a:t>
            </a:r>
            <a:endParaRPr lang="ja-JP" sz="1200" kern="100">
              <a:effectLst/>
              <a:latin typeface="ＭＳ ゴシック"/>
              <a:cs typeface="Times New Roman"/>
            </a:endParaRPr>
          </a:p>
        </p:txBody>
      </p:sp>
      <p:sp>
        <p:nvSpPr>
          <p:cNvPr id="55" name="テキスト ボックス 959">
            <a:extLst>
              <a:ext uri="{FF2B5EF4-FFF2-40B4-BE49-F238E27FC236}">
                <a16:creationId xmlns:a16="http://schemas.microsoft.com/office/drawing/2014/main" id="{88F7CF7F-8891-467D-A154-85F1381212C4}"/>
              </a:ext>
            </a:extLst>
          </p:cNvPr>
          <p:cNvSpPr txBox="1"/>
          <p:nvPr/>
        </p:nvSpPr>
        <p:spPr>
          <a:xfrm>
            <a:off x="7627169" y="2976514"/>
            <a:ext cx="951115" cy="13383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Punto de apoyo caída O</a:t>
            </a:r>
            <a:endParaRPr lang="ja-JP" sz="1200" kern="100">
              <a:effectLst/>
              <a:latin typeface="ＭＳ ゴシック"/>
              <a:cs typeface="Times New Roman"/>
            </a:endParaRPr>
          </a:p>
        </p:txBody>
      </p:sp>
      <p:sp>
        <p:nvSpPr>
          <p:cNvPr id="56" name="テキスト ボックス 960">
            <a:extLst>
              <a:ext uri="{FF2B5EF4-FFF2-40B4-BE49-F238E27FC236}">
                <a16:creationId xmlns:a16="http://schemas.microsoft.com/office/drawing/2014/main" id="{87333870-6C8E-47A8-A5DA-D5F18D218130}"/>
              </a:ext>
            </a:extLst>
          </p:cNvPr>
          <p:cNvSpPr txBox="1"/>
          <p:nvPr/>
        </p:nvSpPr>
        <p:spPr>
          <a:xfrm>
            <a:off x="6897324" y="3529153"/>
            <a:ext cx="1470819" cy="17387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Fig.4-14 Momento de caída del VTE</a:t>
            </a:r>
            <a:endParaRPr lang="ja-JP" sz="1200" kern="100">
              <a:effectLst/>
              <a:latin typeface="ＭＳ ゴシック"/>
              <a:cs typeface="Times New Roman"/>
            </a:endParaRPr>
          </a:p>
        </p:txBody>
      </p:sp>
      <p:sp>
        <p:nvSpPr>
          <p:cNvPr id="57" name="テキスト ボックス 962">
            <a:extLst>
              <a:ext uri="{FF2B5EF4-FFF2-40B4-BE49-F238E27FC236}">
                <a16:creationId xmlns:a16="http://schemas.microsoft.com/office/drawing/2014/main" id="{20FC904D-88D7-4443-99F2-BFF9779D0B0E}"/>
              </a:ext>
            </a:extLst>
          </p:cNvPr>
          <p:cNvSpPr txBox="1"/>
          <p:nvPr/>
        </p:nvSpPr>
        <p:spPr>
          <a:xfrm>
            <a:off x="6897324" y="3897185"/>
            <a:ext cx="858366" cy="952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Máx.ext.estabilizador</a:t>
            </a:r>
            <a:endParaRPr lang="ja-JP" sz="1200" kern="100">
              <a:effectLst/>
              <a:latin typeface="ＭＳ ゴシック"/>
              <a:cs typeface="Times New Roman"/>
            </a:endParaRPr>
          </a:p>
        </p:txBody>
      </p:sp>
      <p:sp>
        <p:nvSpPr>
          <p:cNvPr id="58" name="テキスト ボックス 965">
            <a:extLst>
              <a:ext uri="{FF2B5EF4-FFF2-40B4-BE49-F238E27FC236}">
                <a16:creationId xmlns:a16="http://schemas.microsoft.com/office/drawing/2014/main" id="{A440A4A7-F5EB-4F6D-BE12-FCAD504EFF7F}"/>
              </a:ext>
            </a:extLst>
          </p:cNvPr>
          <p:cNvSpPr txBox="1"/>
          <p:nvPr/>
        </p:nvSpPr>
        <p:spPr>
          <a:xfrm rot="16200000">
            <a:off x="7916345" y="4587064"/>
            <a:ext cx="508635" cy="18288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 Altura(m)</a:t>
            </a:r>
            <a:endParaRPr lang="ja-JP" sz="1200" kern="100">
              <a:effectLst/>
              <a:latin typeface="ＭＳ ゴシック"/>
              <a:cs typeface="Times New Roman"/>
            </a:endParaRPr>
          </a:p>
        </p:txBody>
      </p:sp>
      <p:sp>
        <p:nvSpPr>
          <p:cNvPr id="59" name="テキスト ボックス 964">
            <a:extLst>
              <a:ext uri="{FF2B5EF4-FFF2-40B4-BE49-F238E27FC236}">
                <a16:creationId xmlns:a16="http://schemas.microsoft.com/office/drawing/2014/main" id="{E68C7301-0669-49CD-8ACB-B907D0EC4102}"/>
              </a:ext>
            </a:extLst>
          </p:cNvPr>
          <p:cNvSpPr txBox="1"/>
          <p:nvPr/>
        </p:nvSpPr>
        <p:spPr>
          <a:xfrm>
            <a:off x="7016288" y="5378722"/>
            <a:ext cx="547255" cy="914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Rad,trab.(m)</a:t>
            </a:r>
            <a:endParaRPr lang="ja-JP" sz="1200" kern="100">
              <a:effectLst/>
              <a:latin typeface="ＭＳ ゴシック"/>
              <a:cs typeface="Times New Roman"/>
            </a:endParaRPr>
          </a:p>
        </p:txBody>
      </p:sp>
      <p:sp>
        <p:nvSpPr>
          <p:cNvPr id="60" name="テキスト ボックス 963">
            <a:extLst>
              <a:ext uri="{FF2B5EF4-FFF2-40B4-BE49-F238E27FC236}">
                <a16:creationId xmlns:a16="http://schemas.microsoft.com/office/drawing/2014/main" id="{0A439C74-893F-4EFC-B132-74415DE0775C}"/>
              </a:ext>
            </a:extLst>
          </p:cNvPr>
          <p:cNvSpPr txBox="1"/>
          <p:nvPr/>
        </p:nvSpPr>
        <p:spPr>
          <a:xfrm>
            <a:off x="7745327" y="5337159"/>
            <a:ext cx="695498" cy="952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dirty="0">
                <a:effectLst/>
                <a:latin typeface="Arial"/>
                <a:cs typeface="Times New Roman"/>
              </a:rPr>
              <a:t>Máx.</a:t>
            </a:r>
            <a:r>
              <a:rPr lang="es-ES" sz="600" b="1" kern="100" dirty="0" err="1">
                <a:effectLst/>
                <a:latin typeface="Arial"/>
                <a:cs typeface="Times New Roman"/>
              </a:rPr>
              <a:t>mov</a:t>
            </a:r>
            <a:r>
              <a:rPr lang="es-ES" sz="600" b="1" kern="100" dirty="0">
                <a:effectLst/>
                <a:latin typeface="Arial"/>
                <a:cs typeface="Times New Roman"/>
              </a:rPr>
              <a:t>..brazo (pluma)</a:t>
            </a:r>
            <a:endParaRPr lang="ja-JP" sz="1200" kern="100" dirty="0">
              <a:effectLst/>
              <a:latin typeface="ＭＳ ゴシック"/>
              <a:cs typeface="Times New Roman"/>
            </a:endParaRPr>
          </a:p>
        </p:txBody>
      </p:sp>
      <p:sp>
        <p:nvSpPr>
          <p:cNvPr id="61" name="テキスト ボックス 966">
            <a:extLst>
              <a:ext uri="{FF2B5EF4-FFF2-40B4-BE49-F238E27FC236}">
                <a16:creationId xmlns:a16="http://schemas.microsoft.com/office/drawing/2014/main" id="{92054ACA-CB9D-43B1-96B0-303A168BEC17}"/>
              </a:ext>
            </a:extLst>
          </p:cNvPr>
          <p:cNvSpPr txBox="1"/>
          <p:nvPr/>
        </p:nvSpPr>
        <p:spPr>
          <a:xfrm>
            <a:off x="6050155" y="5241909"/>
            <a:ext cx="585355" cy="952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P.apoyo caída</a:t>
            </a:r>
            <a:endParaRPr lang="ja-JP" sz="1200" kern="100">
              <a:effectLst/>
              <a:latin typeface="ＭＳ ゴシック"/>
              <a:cs typeface="Times New Roman"/>
            </a:endParaRPr>
          </a:p>
        </p:txBody>
      </p:sp>
      <p:cxnSp>
        <p:nvCxnSpPr>
          <p:cNvPr id="62" name="直線コネクタ 61">
            <a:extLst>
              <a:ext uri="{FF2B5EF4-FFF2-40B4-BE49-F238E27FC236}">
                <a16:creationId xmlns:a16="http://schemas.microsoft.com/office/drawing/2014/main" id="{6F2D7B55-EC19-4AC2-A3F6-0387AE541ACB}"/>
              </a:ext>
            </a:extLst>
          </p:cNvPr>
          <p:cNvCxnSpPr>
            <a:cxnSpLocks/>
          </p:cNvCxnSpPr>
          <p:nvPr/>
        </p:nvCxnSpPr>
        <p:spPr>
          <a:xfrm flipV="1">
            <a:off x="6635510" y="5167060"/>
            <a:ext cx="603490" cy="100133"/>
          </a:xfrm>
          <a:prstGeom prst="line">
            <a:avLst/>
          </a:prstGeom>
        </p:spPr>
        <p:style>
          <a:lnRef idx="1">
            <a:schemeClr val="accent1"/>
          </a:lnRef>
          <a:fillRef idx="0">
            <a:schemeClr val="accent1"/>
          </a:fillRef>
          <a:effectRef idx="0">
            <a:schemeClr val="accent1"/>
          </a:effectRef>
          <a:fontRef idx="minor">
            <a:schemeClr val="tx1"/>
          </a:fontRef>
        </p:style>
      </p:cxnSp>
      <p:sp>
        <p:nvSpPr>
          <p:cNvPr id="65" name="テキスト ボックス 961">
            <a:extLst>
              <a:ext uri="{FF2B5EF4-FFF2-40B4-BE49-F238E27FC236}">
                <a16:creationId xmlns:a16="http://schemas.microsoft.com/office/drawing/2014/main" id="{0D3C3001-0B04-4D02-B8D3-FEB2ECD1CF7F}"/>
              </a:ext>
            </a:extLst>
          </p:cNvPr>
          <p:cNvSpPr txBox="1"/>
          <p:nvPr/>
        </p:nvSpPr>
        <p:spPr>
          <a:xfrm>
            <a:off x="6866313" y="5483989"/>
            <a:ext cx="1394460" cy="19540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Fig.4-15 Gráfico área operacional</a:t>
            </a:r>
            <a:endParaRPr lang="ja-JP" sz="1200" kern="100">
              <a:effectLst/>
              <a:latin typeface="ＭＳ ゴシック"/>
              <a:cs typeface="Times New Roman"/>
            </a:endParaRPr>
          </a:p>
        </p:txBody>
      </p:sp>
    </p:spTree>
    <p:extLst>
      <p:ext uri="{BB962C8B-B14F-4D97-AF65-F5344CB8AC3E}">
        <p14:creationId xmlns:p14="http://schemas.microsoft.com/office/powerpoint/2010/main" val="151164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11" name="コンテンツ プレースホルダー 4"/>
          <p:cNvSpPr txBox="1">
            <a:spLocks/>
          </p:cNvSpPr>
          <p:nvPr/>
        </p:nvSpPr>
        <p:spPr>
          <a:xfrm>
            <a:off x="628650" y="1416562"/>
            <a:ext cx="6018335" cy="295614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latin typeface="Meiryo UI" panose="020B0604030504040204" pitchFamily="50" charset="-128"/>
                <a:ea typeface="Meiryo UI" panose="020B0604030504040204" pitchFamily="50" charset="-128"/>
              </a:rPr>
              <a:t>　</a:t>
            </a:r>
            <a:r>
              <a:rPr lang="es-ES" altLang="ja-JP" sz="1600" b="1" dirty="0">
                <a:latin typeface="Meiryo UI" panose="020B0604030504040204" pitchFamily="50" charset="-128"/>
                <a:ea typeface="Meiryo UI" panose="020B0604030504040204" pitchFamily="50" charset="-128"/>
              </a:rPr>
              <a:t>(3) brazo (pluma) tipo mixto </a:t>
            </a:r>
          </a:p>
          <a:p>
            <a:pPr marL="0" indent="0">
              <a:lnSpc>
                <a:spcPct val="110000"/>
              </a:lnSpc>
              <a:spcBef>
                <a:spcPts val="0"/>
              </a:spcBef>
              <a:buNone/>
            </a:pPr>
            <a:r>
              <a:rPr lang="es-ES" altLang="ja-JP" sz="1600" dirty="0">
                <a:latin typeface="Meiryo UI" panose="020B0604030504040204" pitchFamily="50" charset="-128"/>
                <a:ea typeface="Meiryo UI" panose="020B0604030504040204" pitchFamily="50" charset="-128"/>
              </a:rPr>
              <a:t>El brazo (pluma) tiene funciones tanto de extensión/contracción </a:t>
            </a:r>
            <a:r>
              <a:rPr lang="es-ES" altLang="ja-JP" sz="1600" dirty="0">
                <a:solidFill>
                  <a:prstClr val="black"/>
                </a:solidFill>
                <a:latin typeface="Meiryo UI" panose="020B0604030504040204" pitchFamily="50" charset="-128"/>
                <a:ea typeface="Meiryo UI" panose="020B0604030504040204" pitchFamily="50" charset="-128"/>
              </a:rPr>
              <a:t>como de refracción. </a:t>
            </a:r>
          </a:p>
          <a:p>
            <a:pPr marL="0" indent="0">
              <a:lnSpc>
                <a:spcPct val="110000"/>
              </a:lnSpc>
              <a:spcBef>
                <a:spcPts val="0"/>
              </a:spcBef>
              <a:buNone/>
            </a:pPr>
            <a:endParaRPr lang="es-ES"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600" dirty="0">
                <a:solidFill>
                  <a:prstClr val="black"/>
                </a:solidFill>
                <a:latin typeface="Meiryo UI" panose="020B0604030504040204" pitchFamily="50" charset="-128"/>
                <a:ea typeface="Meiryo UI" panose="020B0604030504040204" pitchFamily="50" charset="-128"/>
              </a:rPr>
              <a:t>【</a:t>
            </a:r>
            <a:r>
              <a:rPr lang="es-ES" altLang="ja-JP" sz="1600" dirty="0">
                <a:solidFill>
                  <a:prstClr val="black"/>
                </a:solidFill>
                <a:latin typeface="Meiryo UI" panose="020B0604030504040204" pitchFamily="50" charset="-128"/>
                <a:ea typeface="Meiryo UI" panose="020B0604030504040204" pitchFamily="50" charset="-128"/>
              </a:rPr>
              <a:t>Características principales</a:t>
            </a:r>
            <a:r>
              <a:rPr lang="en-US" altLang="ja-JP" sz="1600" dirty="0">
                <a:solidFill>
                  <a:prstClr val="black"/>
                </a:solidFill>
                <a:latin typeface="Meiryo UI" panose="020B0604030504040204" pitchFamily="50" charset="-128"/>
                <a:ea typeface="Meiryo UI" panose="020B0604030504040204" pitchFamily="50" charset="-128"/>
              </a:rPr>
              <a:t>】</a:t>
            </a:r>
            <a:endParaRPr lang="es-ES"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a</a:t>
            </a:r>
            <a:r>
              <a:rPr lang="en-US" altLang="ja-JP" sz="1600" dirty="0">
                <a:solidFill>
                  <a:prstClr val="black"/>
                </a:solidFill>
                <a:latin typeface="Meiryo UI" panose="020B0604030504040204" pitchFamily="50" charset="-128"/>
                <a:ea typeface="Meiryo UI" panose="020B0604030504040204" pitchFamily="50" charset="-128"/>
              </a:rPr>
              <a:t>.</a:t>
            </a:r>
            <a:r>
              <a:rPr lang="es-ES" altLang="ja-JP" sz="1600" dirty="0">
                <a:solidFill>
                  <a:prstClr val="black"/>
                </a:solidFill>
                <a:latin typeface="Meiryo UI" panose="020B0604030504040204" pitchFamily="50" charset="-128"/>
                <a:ea typeface="Meiryo UI" panose="020B0604030504040204" pitchFamily="50" charset="-128"/>
              </a:rPr>
              <a:t> La zona de alcance es alta y amplia.</a:t>
            </a:r>
          </a:p>
          <a:p>
            <a:pPr marL="0" indent="0">
              <a:lnSpc>
                <a:spcPct val="11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b. Trabajos de construcción que requieren trabajar a gran altura y en una amplia zona.</a:t>
            </a:r>
          </a:p>
          <a:p>
            <a:pPr marL="0" indent="0">
              <a:lnSpc>
                <a:spcPct val="110000"/>
              </a:lnSpc>
              <a:spcBef>
                <a:spcPts val="0"/>
              </a:spcBef>
              <a:buNone/>
            </a:pPr>
            <a:r>
              <a:rPr lang="es-ES" altLang="ja-JP" sz="1600" dirty="0">
                <a:solidFill>
                  <a:prstClr val="black"/>
                </a:solidFill>
                <a:latin typeface="Meiryo UI" panose="020B0604030504040204" pitchFamily="50" charset="-128"/>
                <a:ea typeface="Meiryo UI" panose="020B0604030504040204" pitchFamily="50" charset="-128"/>
              </a:rPr>
              <a:t>Se utiliza para trabajos de construcción, mantenimiento, etc.</a:t>
            </a:r>
          </a:p>
          <a:p>
            <a:pPr marL="0" indent="0">
              <a:lnSpc>
                <a:spcPct val="11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6596322" y="1327670"/>
            <a:ext cx="1919027" cy="3045039"/>
          </a:xfrm>
          <a:prstGeom prst="rect">
            <a:avLst/>
          </a:prstGeom>
          <a:noFill/>
          <a:ln>
            <a:solidFill>
              <a:schemeClr val="tx1"/>
            </a:solidFill>
          </a:ln>
        </p:spPr>
      </p:pic>
      <p:sp>
        <p:nvSpPr>
          <p:cNvPr id="9" name="タイトル 3">
            <a:extLst>
              <a:ext uri="{FF2B5EF4-FFF2-40B4-BE49-F238E27FC236}">
                <a16:creationId xmlns:a16="http://schemas.microsoft.com/office/drawing/2014/main" id="{3FC5C872-49AF-4339-A531-163688D78463}"/>
              </a:ext>
            </a:extLst>
          </p:cNvPr>
          <p:cNvSpPr txBox="1">
            <a:spLocks/>
          </p:cNvSpPr>
          <p:nvPr/>
        </p:nvSpPr>
        <p:spPr>
          <a:xfrm>
            <a:off x="628650" y="484846"/>
            <a:ext cx="7886700" cy="385269"/>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s-ES" altLang="ja-JP" sz="2400" b="1" dirty="0">
                <a:latin typeface="Meiryo UI" panose="020B0604030504040204" pitchFamily="50" charset="-128"/>
                <a:ea typeface="Meiryo UI" panose="020B0604030504040204" pitchFamily="50" charset="-128"/>
              </a:rPr>
              <a:t>Tipos de VTE, Dispositivos de trabajo</a:t>
            </a:r>
            <a:r>
              <a:rPr lang="ja-JP" altLang="en-US" sz="2400" b="1">
                <a:latin typeface="Meiryo UI" panose="020B0604030504040204" pitchFamily="50" charset="-128"/>
                <a:ea typeface="Meiryo UI" panose="020B0604030504040204" pitchFamily="50" charset="-128"/>
              </a:rPr>
              <a:t>（</a:t>
            </a:r>
            <a:r>
              <a:rPr lang="es-ES" altLang="ja-JP" sz="2400" b="1" dirty="0">
                <a:latin typeface="Meiryo UI" panose="020B0604030504040204" pitchFamily="50" charset="-128"/>
                <a:ea typeface="Meiryo UI" panose="020B0604030504040204" pitchFamily="50" charset="-128"/>
              </a:rPr>
              <a:t>3</a:t>
            </a:r>
            <a:r>
              <a:rPr lang="ja-JP" altLang="en-US" sz="2400" b="1">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D8460554-F10D-4DA1-94D6-2E5F67464B17}"/>
              </a:ext>
            </a:extLst>
          </p:cNvPr>
          <p:cNvSpPr txBox="1"/>
          <p:nvPr/>
        </p:nvSpPr>
        <p:spPr>
          <a:xfrm>
            <a:off x="4967697" y="6217851"/>
            <a:ext cx="331264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a:t>
            </a:r>
            <a:r>
              <a:rPr lang="en-US" altLang="ja-JP" sz="1200" dirty="0">
                <a:solidFill>
                  <a:prstClr val="black"/>
                </a:solidFill>
              </a:rPr>
              <a:t>6</a:t>
            </a:r>
            <a:r>
              <a:rPr lang="es-ES" altLang="ja-JP" sz="1200" dirty="0">
                <a:solidFill>
                  <a:prstClr val="black"/>
                </a:solidFill>
              </a:rPr>
              <a:t>/Libro de texto pág.</a:t>
            </a:r>
            <a:r>
              <a:rPr lang="en-US" altLang="ja-JP" sz="1200" dirty="0">
                <a:solidFill>
                  <a:prstClr val="black"/>
                </a:solidFill>
              </a:rPr>
              <a:t>7</a:t>
            </a:r>
            <a:endParaRPr lang="ja-JP" altLang="en-US" sz="1200" dirty="0">
              <a:solidFill>
                <a:prstClr val="black"/>
              </a:solidFill>
            </a:endParaRPr>
          </a:p>
        </p:txBody>
      </p:sp>
      <p:sp>
        <p:nvSpPr>
          <p:cNvPr id="15" name="テキスト ボックス 2">
            <a:extLst>
              <a:ext uri="{FF2B5EF4-FFF2-40B4-BE49-F238E27FC236}">
                <a16:creationId xmlns:a16="http://schemas.microsoft.com/office/drawing/2014/main" id="{BDF800D4-C3C1-45BB-962A-87DD82426833}"/>
              </a:ext>
            </a:extLst>
          </p:cNvPr>
          <p:cNvSpPr txBox="1">
            <a:spLocks noChangeArrowheads="1"/>
          </p:cNvSpPr>
          <p:nvPr/>
        </p:nvSpPr>
        <p:spPr bwMode="auto">
          <a:xfrm>
            <a:off x="6646985" y="4044462"/>
            <a:ext cx="1758461" cy="30306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kern="100" dirty="0">
                <a:effectLst/>
                <a:latin typeface="Arial"/>
                <a:cs typeface="Times New Roman"/>
              </a:rPr>
              <a:t>Fig.1-8 brazo (pluma) (pluma) tipo mixto</a:t>
            </a:r>
            <a:endParaRPr lang="ja-JP" sz="1200" kern="100" dirty="0">
              <a:effectLst/>
              <a:latin typeface="ＭＳ ゴシック"/>
              <a:cs typeface="Times New Roman"/>
            </a:endParaRPr>
          </a:p>
        </p:txBody>
      </p:sp>
    </p:spTree>
    <p:extLst>
      <p:ext uri="{BB962C8B-B14F-4D97-AF65-F5344CB8AC3E}">
        <p14:creationId xmlns:p14="http://schemas.microsoft.com/office/powerpoint/2010/main" val="895122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Equilibrio de fuerzas</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89138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s-E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Cuando varias fuerzas actúan sobre un cuerpo</a:t>
            </a: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y </a:t>
            </a:r>
            <a:r>
              <a:rPr lang="es-E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ese cuerpo no se mueve</a:t>
            </a: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se dice que estas fuerzas están "</a:t>
            </a:r>
            <a:r>
              <a:rPr lang="es-E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en equilibrio</a:t>
            </a: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Por ejemplo, si una carga está suspendida por una cuerda, el hecho de que la carga</a:t>
            </a:r>
          </a:p>
          <a:p>
            <a:pPr marL="0" indent="0">
              <a:lnSpc>
                <a:spcPct val="10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esté inmóvil significa que estará sometida a la fuerza gravitatoria generada por la</a:t>
            </a:r>
          </a:p>
          <a:p>
            <a:pPr marL="0" indent="0">
              <a:lnSpc>
                <a:spcPct val="10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masa de la carga (W = mg) y una fuerza ascendente (F) de la misma magnitud</a:t>
            </a:r>
          </a:p>
          <a:p>
            <a:pPr marL="0" indent="0">
              <a:lnSpc>
                <a:spcPct val="10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actuando en la cuerda. Se dice de este estado que las fuerzas están en equilibrio.</a:t>
            </a:r>
          </a:p>
          <a:p>
            <a:pPr marL="0" indent="0">
              <a:lnSpc>
                <a:spcPct val="100000"/>
              </a:lnSpc>
              <a:spcBef>
                <a:spcPts val="0"/>
              </a:spcBef>
              <a:buNone/>
            </a:pPr>
            <a:endPar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Equilibrio de fuerzas paralelas</a:t>
            </a:r>
            <a:endParaRPr lang="ja-JP" altLang="en-US" sz="120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El hecho de que la fuerza que actúa sobre la balanza mostrada en la Figura 4-18</a:t>
            </a:r>
          </a:p>
          <a:p>
            <a:pPr marL="0" indent="0">
              <a:lnSpc>
                <a:spcPct val="10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sea  estacionaria, significa que el momento de rotación izquierdo del punto de apoyo</a:t>
            </a:r>
          </a:p>
          <a:p>
            <a:pPr marL="0" indent="0">
              <a:lnSpc>
                <a:spcPct val="10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(Ma) y el momento de rotación derecho del punto de apoyo (Ma) son iguales.</a:t>
            </a:r>
          </a:p>
          <a:p>
            <a:pPr marL="0" indent="0">
              <a:lnSpc>
                <a:spcPct val="10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Se expresan mediante la siguiente ecuación</a:t>
            </a:r>
          </a:p>
          <a:p>
            <a:pPr marL="0" indent="0">
              <a:lnSpc>
                <a:spcPct val="100000"/>
              </a:lnSpc>
              <a:spcBef>
                <a:spcPts val="0"/>
              </a:spcBef>
              <a:buNone/>
            </a:pPr>
            <a:endPar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Ma = Mb</a:t>
            </a:r>
          </a:p>
          <a:p>
            <a:pPr marL="0" indent="0">
              <a:lnSpc>
                <a:spcPct val="10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Ma = Wa x a</a:t>
            </a:r>
          </a:p>
          <a:p>
            <a:pPr marL="0" indent="0">
              <a:lnSpc>
                <a:spcPct val="10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Mb = Wb x b</a:t>
            </a:r>
          </a:p>
          <a:p>
            <a:pPr marL="0" indent="0">
              <a:lnSpc>
                <a:spcPct val="100000"/>
              </a:lnSpc>
              <a:spcBef>
                <a:spcPts val="0"/>
              </a:spcBef>
              <a:buNone/>
            </a:pPr>
            <a:endPar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En el hombro de la persona que sostiene esto, actúa la fuerza: Wa + Wb= P.</a:t>
            </a:r>
          </a:p>
          <a:p>
            <a:pPr marL="0" indent="0">
              <a:lnSpc>
                <a:spcPct val="100000"/>
              </a:lnSpc>
              <a:spcBef>
                <a:spcPts val="0"/>
              </a:spcBef>
              <a:buNone/>
            </a:pPr>
            <a:endParaRPr lang="ja-JP" altLang="en-US" sz="120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673013" y="915017"/>
            <a:ext cx="1842337" cy="1872017"/>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709983" y="3022449"/>
            <a:ext cx="1805367" cy="2304746"/>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DA668CA7-4CEC-4C41-A29F-1EC11347E672}"/>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pág.70/Libro de texto pág.62-63</a:t>
            </a:r>
            <a:endParaRPr lang="ja-JP" altLang="en-US" sz="1200">
              <a:solidFill>
                <a:prstClr val="black"/>
              </a:solidFill>
            </a:endParaRPr>
          </a:p>
        </p:txBody>
      </p:sp>
      <p:sp>
        <p:nvSpPr>
          <p:cNvPr id="10" name="テキスト ボックス 969">
            <a:extLst>
              <a:ext uri="{FF2B5EF4-FFF2-40B4-BE49-F238E27FC236}">
                <a16:creationId xmlns:a16="http://schemas.microsoft.com/office/drawing/2014/main" id="{5FA47989-414D-4DAC-98E6-75A71A5B3CD9}"/>
              </a:ext>
            </a:extLst>
          </p:cNvPr>
          <p:cNvSpPr txBox="1"/>
          <p:nvPr/>
        </p:nvSpPr>
        <p:spPr>
          <a:xfrm>
            <a:off x="6673013" y="1425057"/>
            <a:ext cx="480060" cy="1905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r">
              <a:spcAft>
                <a:spcPts val="0"/>
              </a:spcAft>
            </a:pPr>
            <a:r>
              <a:rPr lang="es-ES" sz="700" b="1" kern="100">
                <a:effectLst/>
                <a:latin typeface="Arial"/>
                <a:cs typeface="Times New Roman"/>
              </a:rPr>
              <a:t>P.aplic.</a:t>
            </a:r>
            <a:endParaRPr lang="ja-JP" sz="1200" kern="100">
              <a:effectLst/>
              <a:latin typeface="ＭＳ ゴシック"/>
              <a:cs typeface="Times New Roman"/>
            </a:endParaRPr>
          </a:p>
        </p:txBody>
      </p:sp>
      <p:sp>
        <p:nvSpPr>
          <p:cNvPr id="12" name="テキスト ボックス 970">
            <a:extLst>
              <a:ext uri="{FF2B5EF4-FFF2-40B4-BE49-F238E27FC236}">
                <a16:creationId xmlns:a16="http://schemas.microsoft.com/office/drawing/2014/main" id="{55EF6FCF-6907-4DBC-80E1-FB677149D1E6}"/>
              </a:ext>
            </a:extLst>
          </p:cNvPr>
          <p:cNvSpPr txBox="1"/>
          <p:nvPr/>
        </p:nvSpPr>
        <p:spPr>
          <a:xfrm>
            <a:off x="7594181" y="1381362"/>
            <a:ext cx="373380" cy="1905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r">
              <a:spcAft>
                <a:spcPts val="0"/>
              </a:spcAft>
            </a:pPr>
            <a:r>
              <a:rPr lang="es-ES" sz="700" b="1" kern="100">
                <a:effectLst/>
                <a:latin typeface="Arial"/>
                <a:cs typeface="Times New Roman"/>
              </a:rPr>
              <a:t>Masa</a:t>
            </a:r>
            <a:endParaRPr lang="ja-JP" sz="1200" kern="100">
              <a:effectLst/>
              <a:latin typeface="ＭＳ ゴシック"/>
              <a:cs typeface="Times New Roman"/>
            </a:endParaRPr>
          </a:p>
        </p:txBody>
      </p:sp>
      <p:sp>
        <p:nvSpPr>
          <p:cNvPr id="13" name="テキスト ボックス 968">
            <a:extLst>
              <a:ext uri="{FF2B5EF4-FFF2-40B4-BE49-F238E27FC236}">
                <a16:creationId xmlns:a16="http://schemas.microsoft.com/office/drawing/2014/main" id="{4A723FF6-277C-4DE6-A59A-F02B8CC082BB}"/>
              </a:ext>
            </a:extLst>
          </p:cNvPr>
          <p:cNvSpPr txBox="1"/>
          <p:nvPr/>
        </p:nvSpPr>
        <p:spPr>
          <a:xfrm>
            <a:off x="6839801" y="2528613"/>
            <a:ext cx="1508760" cy="1905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Fig.4-16 Equilobrio de fuerzas</a:t>
            </a:r>
            <a:endParaRPr lang="ja-JP" sz="1200" kern="100">
              <a:effectLst/>
              <a:latin typeface="ＭＳ ゴシック"/>
              <a:cs typeface="Times New Roman"/>
            </a:endParaRPr>
          </a:p>
        </p:txBody>
      </p:sp>
      <p:sp>
        <p:nvSpPr>
          <p:cNvPr id="14" name="テキスト ボックス 971">
            <a:extLst>
              <a:ext uri="{FF2B5EF4-FFF2-40B4-BE49-F238E27FC236}">
                <a16:creationId xmlns:a16="http://schemas.microsoft.com/office/drawing/2014/main" id="{BC580956-CEEF-4846-B7AD-3EBEEE001170}"/>
              </a:ext>
            </a:extLst>
          </p:cNvPr>
          <p:cNvSpPr txBox="1"/>
          <p:nvPr/>
        </p:nvSpPr>
        <p:spPr>
          <a:xfrm>
            <a:off x="7117366" y="4884287"/>
            <a:ext cx="990600" cy="1905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Vara de transporte</a:t>
            </a:r>
            <a:endParaRPr lang="ja-JP" sz="1200" kern="100">
              <a:effectLst/>
              <a:latin typeface="ＭＳ ゴシック"/>
              <a:cs typeface="Times New Roman"/>
            </a:endParaRPr>
          </a:p>
        </p:txBody>
      </p:sp>
      <p:sp>
        <p:nvSpPr>
          <p:cNvPr id="15" name="テキスト ボックス 972">
            <a:extLst>
              <a:ext uri="{FF2B5EF4-FFF2-40B4-BE49-F238E27FC236}">
                <a16:creationId xmlns:a16="http://schemas.microsoft.com/office/drawing/2014/main" id="{B3699A7E-F8E6-4FC4-9162-436EE1252FE6}"/>
              </a:ext>
            </a:extLst>
          </p:cNvPr>
          <p:cNvSpPr txBox="1"/>
          <p:nvPr/>
        </p:nvSpPr>
        <p:spPr>
          <a:xfrm>
            <a:off x="6795709" y="5076824"/>
            <a:ext cx="1638578" cy="22179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Fig.4-18 Equilibrio fuerzas paralelas</a:t>
            </a:r>
            <a:endParaRPr lang="ja-JP" sz="1200" kern="100">
              <a:effectLst/>
              <a:latin typeface="ＭＳ ゴシック"/>
              <a:cs typeface="Times New Roman"/>
            </a:endParaRPr>
          </a:p>
        </p:txBody>
      </p:sp>
    </p:spTree>
    <p:extLst>
      <p:ext uri="{BB962C8B-B14F-4D97-AF65-F5344CB8AC3E}">
        <p14:creationId xmlns:p14="http://schemas.microsoft.com/office/powerpoint/2010/main" val="1781021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Masa y centro de gravedad</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32873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lnSpc>
                <a:spcPct val="100000"/>
              </a:lnSpc>
              <a:spcBef>
                <a:spcPts val="0"/>
              </a:spcBef>
              <a:buAutoNum type="arabicParenBoth"/>
            </a:pPr>
            <a:r>
              <a:rPr lang="es-ES" altLang="ja-JP" sz="1400" b="1" dirty="0">
                <a:solidFill>
                  <a:prstClr val="black"/>
                </a:solidFill>
                <a:latin typeface="Meiryo UI" panose="020B0604030504040204" pitchFamily="50" charset="-128"/>
                <a:ea typeface="Meiryo UI" panose="020B0604030504040204" pitchFamily="50" charset="-128"/>
              </a:rPr>
              <a:t>Masa</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La </a:t>
            </a:r>
            <a:r>
              <a:rPr lang="es-ES" altLang="ja-JP" sz="1400" b="1" u="sng" dirty="0">
                <a:solidFill>
                  <a:prstClr val="black"/>
                </a:solidFill>
                <a:latin typeface="Meiryo UI" panose="020B0604030504040204" pitchFamily="50" charset="-128"/>
                <a:ea typeface="Meiryo UI" panose="020B0604030504040204" pitchFamily="50" charset="-128"/>
              </a:rPr>
              <a:t>masa</a:t>
            </a:r>
            <a:r>
              <a:rPr lang="es-ES" altLang="ja-JP" sz="1400" dirty="0">
                <a:solidFill>
                  <a:prstClr val="black"/>
                </a:solidFill>
                <a:latin typeface="Meiryo UI" panose="020B0604030504040204" pitchFamily="50" charset="-128"/>
                <a:ea typeface="Meiryo UI" panose="020B0604030504040204" pitchFamily="50" charset="-128"/>
              </a:rPr>
              <a:t> de un cuerpo </a:t>
            </a:r>
            <a:r>
              <a:rPr lang="es-ES" altLang="ja-JP" sz="1400" b="1" u="sng" dirty="0">
                <a:solidFill>
                  <a:prstClr val="black"/>
                </a:solidFill>
                <a:latin typeface="Meiryo UI" panose="020B0604030504040204" pitchFamily="50" charset="-128"/>
                <a:ea typeface="Meiryo UI" panose="020B0604030504040204" pitchFamily="50" charset="-128"/>
              </a:rPr>
              <a:t>varía en función de su material</a:t>
            </a:r>
            <a:r>
              <a:rPr lang="es-ES" altLang="ja-JP" sz="1400"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aunque su volumen sea el mismo</a:t>
            </a:r>
            <a:r>
              <a:rPr lang="es-ES" altLang="ja-JP" sz="1400" dirty="0">
                <a:solidFill>
                  <a:prstClr val="black"/>
                </a:solidFill>
                <a:latin typeface="Meiryo UI" panose="020B0604030504040204" pitchFamily="50" charset="-128"/>
                <a:ea typeface="Meiryo UI" panose="020B0604030504040204" pitchFamily="50" charset="-128"/>
              </a:rPr>
              <a:t>. Por </a:t>
            </a:r>
            <a:r>
              <a:rPr lang="es-ES" altLang="ja-JP" sz="1400" dirty="0">
                <a:latin typeface="Meiryo UI" panose="020B0604030504040204" pitchFamily="50" charset="-128"/>
                <a:ea typeface="Meiryo UI" panose="020B0604030504040204" pitchFamily="50" charset="-128"/>
              </a:rPr>
              <a:t>ej. el plomo es más pesado que el acero y la madera es más ligera que el aluminio.</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Esto se debe a la </a:t>
            </a:r>
            <a:r>
              <a:rPr lang="es-ES" altLang="ja-JP" sz="1400" b="1" u="sng" dirty="0">
                <a:solidFill>
                  <a:prstClr val="black"/>
                </a:solidFill>
                <a:latin typeface="Meiryo UI" panose="020B0604030504040204" pitchFamily="50" charset="-128"/>
                <a:ea typeface="Meiryo UI" panose="020B0604030504040204" pitchFamily="50" charset="-128"/>
              </a:rPr>
              <a:t>diferencia</a:t>
            </a:r>
            <a:r>
              <a:rPr lang="es-ES" altLang="ja-JP" sz="1400" dirty="0">
                <a:solidFill>
                  <a:prstClr val="black"/>
                </a:solidFill>
                <a:latin typeface="Meiryo UI" panose="020B0604030504040204" pitchFamily="50" charset="-128"/>
                <a:ea typeface="Meiryo UI" panose="020B0604030504040204" pitchFamily="50" charset="-128"/>
              </a:rPr>
              <a:t> de "</a:t>
            </a:r>
            <a:r>
              <a:rPr lang="es-ES" altLang="ja-JP" sz="1400" b="1" u="sng" dirty="0">
                <a:solidFill>
                  <a:prstClr val="black"/>
                </a:solidFill>
                <a:latin typeface="Meiryo UI" panose="020B0604030504040204" pitchFamily="50" charset="-128"/>
                <a:ea typeface="Meiryo UI" panose="020B0604030504040204" pitchFamily="50" charset="-128"/>
              </a:rPr>
              <a:t>masa por unidad de volumen</a:t>
            </a:r>
            <a:r>
              <a:rPr lang="es-ES" altLang="ja-JP" sz="1400"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(d)</a:t>
            </a:r>
            <a:r>
              <a:rPr lang="es-E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endParaRPr lang="es-ES" altLang="ja-JP"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b="1" dirty="0">
                <a:solidFill>
                  <a:prstClr val="black"/>
                </a:solidFill>
                <a:latin typeface="Meiryo UI" panose="020B0604030504040204" pitchFamily="50" charset="-128"/>
                <a:ea typeface="Meiryo UI" panose="020B0604030504040204" pitchFamily="50" charset="-128"/>
              </a:rPr>
              <a:t>(2) Centro de gravedad</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El </a:t>
            </a:r>
            <a:r>
              <a:rPr lang="es-ES" altLang="ja-JP" sz="1400" b="1" u="sng" dirty="0">
                <a:solidFill>
                  <a:prstClr val="black"/>
                </a:solidFill>
                <a:latin typeface="Meiryo UI" panose="020B0604030504040204" pitchFamily="50" charset="-128"/>
                <a:ea typeface="Meiryo UI" panose="020B0604030504040204" pitchFamily="50" charset="-128"/>
              </a:rPr>
              <a:t>centro de gravedad </a:t>
            </a:r>
            <a:r>
              <a:rPr lang="es-ES" altLang="ja-JP" sz="1400" dirty="0">
                <a:solidFill>
                  <a:prstClr val="black"/>
                </a:solidFill>
                <a:latin typeface="Meiryo UI" panose="020B0604030504040204" pitchFamily="50" charset="-128"/>
                <a:ea typeface="Meiryo UI" panose="020B0604030504040204" pitchFamily="50" charset="-128"/>
              </a:rPr>
              <a:t>es "</a:t>
            </a:r>
            <a:r>
              <a:rPr lang="es-ES" altLang="ja-JP" sz="1400" b="1" u="sng" dirty="0">
                <a:solidFill>
                  <a:prstClr val="black"/>
                </a:solidFill>
                <a:latin typeface="Meiryo UI" panose="020B0604030504040204" pitchFamily="50" charset="-128"/>
                <a:ea typeface="Meiryo UI" panose="020B0604030504040204" pitchFamily="50" charset="-128"/>
              </a:rPr>
              <a:t>el punto en el que la fuerza de gravedad que actúa sobre cada una de las partes de un cuerpo se combina en una sola</a:t>
            </a:r>
            <a:r>
              <a:rPr lang="es-ES" altLang="ja-JP" sz="1400" dirty="0">
                <a:solidFill>
                  <a:prstClr val="black"/>
                </a:solidFill>
                <a:latin typeface="Meiryo UI" panose="020B0604030504040204" pitchFamily="50" charset="-128"/>
                <a:ea typeface="Meiryo UI" panose="020B0604030504040204" pitchFamily="50" charset="-128"/>
              </a:rPr>
              <a:t>". En pocas palabras, es el </a:t>
            </a:r>
            <a:r>
              <a:rPr lang="es-ES" altLang="ja-JP" sz="1400" b="1" u="sng" dirty="0">
                <a:solidFill>
                  <a:prstClr val="black"/>
                </a:solidFill>
                <a:latin typeface="Meiryo UI" panose="020B0604030504040204" pitchFamily="50" charset="-128"/>
                <a:ea typeface="Meiryo UI" panose="020B0604030504040204" pitchFamily="50" charset="-128"/>
              </a:rPr>
              <a:t>"centro" del peso de un cuerpo</a:t>
            </a:r>
            <a:r>
              <a:rPr lang="es-E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Un cuerpo determinado tiene su </a:t>
            </a:r>
            <a:r>
              <a:rPr lang="es-ES" altLang="ja-JP" sz="1400" b="1" u="sng" dirty="0">
                <a:solidFill>
                  <a:prstClr val="black"/>
                </a:solidFill>
                <a:latin typeface="Meiryo UI" panose="020B0604030504040204" pitchFamily="50" charset="-128"/>
                <a:ea typeface="Meiryo UI" panose="020B0604030504040204" pitchFamily="50" charset="-128"/>
              </a:rPr>
              <a:t>propio centro de gravedad</a:t>
            </a:r>
            <a:r>
              <a:rPr lang="es-ES" altLang="ja-JP" sz="1400" dirty="0">
                <a:solidFill>
                  <a:prstClr val="black"/>
                </a:solidFill>
                <a:latin typeface="Meiryo UI" panose="020B0604030504040204" pitchFamily="50" charset="-128"/>
                <a:ea typeface="Meiryo UI" panose="020B0604030504040204" pitchFamily="50" charset="-128"/>
              </a:rPr>
              <a:t>, que </a:t>
            </a:r>
            <a:r>
              <a:rPr lang="es-ES" altLang="ja-JP" sz="1400" b="1" u="sng" dirty="0">
                <a:solidFill>
                  <a:prstClr val="black"/>
                </a:solidFill>
                <a:latin typeface="Meiryo UI" panose="020B0604030504040204" pitchFamily="50" charset="-128"/>
                <a:ea typeface="Meiryo UI" panose="020B0604030504040204" pitchFamily="50" charset="-128"/>
              </a:rPr>
              <a:t>permanece invariable aunque cambie su posición o colocación</a:t>
            </a:r>
            <a:r>
              <a:rPr lang="es-ES" altLang="ja-JP" sz="1400" dirty="0">
                <a:solidFill>
                  <a:prstClr val="black"/>
                </a:solidFill>
                <a:latin typeface="Meiryo UI" panose="020B0604030504040204" pitchFamily="50" charset="-128"/>
                <a:ea typeface="Meiryo UI" panose="020B0604030504040204" pitchFamily="50" charset="-128"/>
              </a:rPr>
              <a:t>, siempre que el cuerpo no se deforme. </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El centro de gravedad </a:t>
            </a:r>
            <a:r>
              <a:rPr lang="es-ES" altLang="ja-JP" sz="1400" b="1" u="sng" dirty="0">
                <a:solidFill>
                  <a:prstClr val="black"/>
                </a:solidFill>
                <a:latin typeface="Meiryo UI" panose="020B0604030504040204" pitchFamily="50" charset="-128"/>
                <a:ea typeface="Meiryo UI" panose="020B0604030504040204" pitchFamily="50" charset="-128"/>
              </a:rPr>
              <a:t>no se encuentra necesariamente en el interior del cuerpo</a:t>
            </a:r>
            <a:r>
              <a:rPr lang="es-E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La posición del centro de gravedad es un </a:t>
            </a:r>
            <a:r>
              <a:rPr lang="es-ES" altLang="ja-JP" sz="1400" b="1" dirty="0">
                <a:solidFill>
                  <a:prstClr val="black"/>
                </a:solidFill>
                <a:latin typeface="Meiryo UI" panose="020B0604030504040204" pitchFamily="50" charset="-128"/>
                <a:ea typeface="Meiryo UI" panose="020B0604030504040204" pitchFamily="50" charset="-128"/>
              </a:rPr>
              <a:t>factor importante </a:t>
            </a:r>
            <a:r>
              <a:rPr lang="es-ES" altLang="ja-JP" sz="1400" dirty="0">
                <a:solidFill>
                  <a:prstClr val="black"/>
                </a:solidFill>
                <a:latin typeface="Meiryo UI" panose="020B0604030504040204" pitchFamily="50" charset="-128"/>
                <a:ea typeface="Meiryo UI" panose="020B0604030504040204" pitchFamily="50" charset="-128"/>
              </a:rPr>
              <a:t>a la hora de considerar</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la </a:t>
            </a:r>
            <a:r>
              <a:rPr lang="es-ES" altLang="ja-JP" sz="1400" b="1" u="sng" dirty="0">
                <a:solidFill>
                  <a:prstClr val="black"/>
                </a:solidFill>
                <a:latin typeface="Meiryo UI" panose="020B0604030504040204" pitchFamily="50" charset="-128"/>
                <a:ea typeface="Meiryo UI" panose="020B0604030504040204" pitchFamily="50" charset="-128"/>
              </a:rPr>
              <a:t>posición de elevación de un cuerpo</a:t>
            </a:r>
            <a:r>
              <a:rPr lang="es-ES" altLang="ja-JP" sz="1400" dirty="0">
                <a:solidFill>
                  <a:prstClr val="black"/>
                </a:solidFill>
                <a:latin typeface="Meiryo UI" panose="020B0604030504040204" pitchFamily="50" charset="-128"/>
                <a:ea typeface="Meiryo UI" panose="020B0604030504040204" pitchFamily="50" charset="-128"/>
              </a:rPr>
              <a:t>, o el </a:t>
            </a:r>
            <a:r>
              <a:rPr lang="es-ES" altLang="ja-JP" sz="1400" b="1" u="sng" dirty="0">
                <a:solidFill>
                  <a:prstClr val="black"/>
                </a:solidFill>
                <a:latin typeface="Meiryo UI" panose="020B0604030504040204" pitchFamily="50" charset="-128"/>
                <a:ea typeface="Meiryo UI" panose="020B0604030504040204" pitchFamily="50" charset="-128"/>
              </a:rPr>
              <a:t>vuelco de maquinaria como un VTE</a:t>
            </a:r>
            <a:r>
              <a:rPr lang="es-E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6" name="コンテンツ プレースホルダー 4"/>
          <p:cNvSpPr txBox="1">
            <a:spLocks/>
          </p:cNvSpPr>
          <p:nvPr/>
        </p:nvSpPr>
        <p:spPr>
          <a:xfrm>
            <a:off x="628649" y="4283818"/>
            <a:ext cx="7886701" cy="253125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1400">
                <a:solidFill>
                  <a:prstClr val="black"/>
                </a:solidFill>
                <a:latin typeface="Meiryo UI" panose="020B0604030504040204" pitchFamily="50" charset="-128"/>
                <a:ea typeface="Meiryo UI" panose="020B0604030504040204" pitchFamily="50" charset="-128"/>
              </a:rPr>
              <a:t>　</a:t>
            </a:r>
          </a:p>
        </p:txBody>
      </p:sp>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5083170" y="4548519"/>
            <a:ext cx="2908908" cy="1449804"/>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8797E851-A866-4BE0-8810-400A6A511D29}"/>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pág.71/Libro de texto pág. 63-64</a:t>
            </a:r>
            <a:endParaRPr lang="ja-JP" altLang="en-US" sz="1200">
              <a:solidFill>
                <a:prstClr val="black"/>
              </a:solidFill>
            </a:endParaRPr>
          </a:p>
        </p:txBody>
      </p:sp>
      <p:sp>
        <p:nvSpPr>
          <p:cNvPr id="10" name="テキスト ボックス 973">
            <a:extLst>
              <a:ext uri="{FF2B5EF4-FFF2-40B4-BE49-F238E27FC236}">
                <a16:creationId xmlns:a16="http://schemas.microsoft.com/office/drawing/2014/main" id="{60A8D9BB-C5FC-4A43-AA58-F879B75EF78F}"/>
              </a:ext>
            </a:extLst>
          </p:cNvPr>
          <p:cNvSpPr txBox="1"/>
          <p:nvPr/>
        </p:nvSpPr>
        <p:spPr>
          <a:xfrm>
            <a:off x="5885916" y="5712829"/>
            <a:ext cx="1805940" cy="2438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Fig.4-19 Centro de gravedad</a:t>
            </a:r>
            <a:endParaRPr lang="ja-JP" sz="1200" kern="100">
              <a:effectLst/>
              <a:latin typeface="ＭＳ ゴシック"/>
              <a:cs typeface="Times New Roman"/>
            </a:endParaRPr>
          </a:p>
        </p:txBody>
      </p:sp>
    </p:spTree>
    <p:extLst>
      <p:ext uri="{BB962C8B-B14F-4D97-AF65-F5344CB8AC3E}">
        <p14:creationId xmlns:p14="http://schemas.microsoft.com/office/powerpoint/2010/main" val="4018459350"/>
      </p:ext>
    </p:extLst>
  </p:cSld>
  <p:clrMapOvr>
    <a:masterClrMapping/>
  </p:clrMapOvr>
  <p:extLst>
    <p:ext uri="{6950BFC3-D8DA-4A85-94F7-54DA5524770B}">
      <p188:commentRel xmlns:p188="http://schemas.microsoft.com/office/powerpoint/2018/8/main" r:id="rId3"/>
    </p:ext>
  </p:extLs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Arial" panose="020B0604020202020204" pitchFamily="34" charset="0"/>
                <a:ea typeface="Meiryo UI" panose="020B0604030504040204" pitchFamily="50" charset="-128"/>
                <a:cs typeface="Arial" panose="020B0604020202020204" pitchFamily="34" charset="0"/>
              </a:rPr>
              <a:t>Centro de gravedad y estabilidad (1) Estabilidad de un cuerpo</a:t>
            </a:r>
            <a:endParaRPr kumimoji="1" lang="ja-JP" altLang="en-US" sz="20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72</a:t>
            </a:fld>
            <a:endParaRPr lang="ja-JP" altLang="en-US">
              <a:solidFill>
                <a:prstClr val="black">
                  <a:tint val="75000"/>
                </a:prstClr>
              </a:solidFill>
            </a:endParaRPr>
          </a:p>
        </p:txBody>
      </p:sp>
      <p:sp>
        <p:nvSpPr>
          <p:cNvPr id="11" name="コンテンツ プレースホルダー 4"/>
          <p:cNvSpPr txBox="1">
            <a:spLocks/>
          </p:cNvSpPr>
          <p:nvPr/>
        </p:nvSpPr>
        <p:spPr>
          <a:xfrm>
            <a:off x="628650" y="895053"/>
            <a:ext cx="7974646" cy="362617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Cuando se dice que, el cuerpo colocado está "</a:t>
            </a:r>
            <a:r>
              <a:rPr lang="es-ES" altLang="ja-JP" sz="1400" b="1" u="sng" dirty="0">
                <a:solidFill>
                  <a:prstClr val="black"/>
                </a:solidFill>
                <a:latin typeface="Meiryo UI" panose="020B0604030504040204" pitchFamily="50" charset="-128"/>
                <a:ea typeface="Meiryo UI" panose="020B0604030504040204" pitchFamily="50" charset="-128"/>
              </a:rPr>
              <a:t>bien asentado</a:t>
            </a:r>
            <a:r>
              <a:rPr lang="es-ES" altLang="ja-JP" sz="1400" dirty="0">
                <a:solidFill>
                  <a:prstClr val="black"/>
                </a:solidFill>
                <a:latin typeface="Meiryo UI" panose="020B0604030504040204" pitchFamily="50" charset="-128"/>
                <a:ea typeface="Meiryo UI" panose="020B0604030504040204" pitchFamily="50" charset="-128"/>
              </a:rPr>
              <a:t>", significa que </a:t>
            </a:r>
            <a:r>
              <a:rPr lang="es-ES" altLang="ja-JP" sz="1400" b="1" u="sng" dirty="0">
                <a:solidFill>
                  <a:prstClr val="black"/>
                </a:solidFill>
                <a:latin typeface="Meiryo UI" panose="020B0604030504040204" pitchFamily="50" charset="-128"/>
                <a:ea typeface="Meiryo UI" panose="020B0604030504040204" pitchFamily="50" charset="-128"/>
              </a:rPr>
              <a:t>no hay riesgo de que vuelque y es estable</a:t>
            </a:r>
            <a:r>
              <a:rPr lang="es-E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Como se muestra en la figura 4-21, si una </a:t>
            </a:r>
            <a:r>
              <a:rPr lang="es-ES" altLang="ja-JP" sz="1400" b="1" u="sng" dirty="0">
                <a:solidFill>
                  <a:prstClr val="black"/>
                </a:solidFill>
                <a:latin typeface="Meiryo UI" panose="020B0604030504040204" pitchFamily="50" charset="-128"/>
                <a:ea typeface="Meiryo UI" panose="020B0604030504040204" pitchFamily="50" charset="-128"/>
              </a:rPr>
              <a:t>línea perpendicular </a:t>
            </a:r>
          </a:p>
          <a:p>
            <a:pPr marL="0" indent="0">
              <a:lnSpc>
                <a:spcPct val="100000"/>
              </a:lnSpc>
              <a:spcBef>
                <a:spcPts val="0"/>
              </a:spcBef>
              <a:buNone/>
            </a:pPr>
            <a:r>
              <a:rPr lang="es-ES" altLang="ja-JP" sz="1400" b="1" u="sng" dirty="0">
                <a:solidFill>
                  <a:prstClr val="black"/>
                </a:solidFill>
                <a:latin typeface="Meiryo UI" panose="020B0604030504040204" pitchFamily="50" charset="-128"/>
                <a:ea typeface="Meiryo UI" panose="020B0604030504040204" pitchFamily="50" charset="-128"/>
              </a:rPr>
              <a:t>que pasa por el centro de gravedad del cuerpo</a:t>
            </a:r>
            <a:r>
              <a:rPr lang="es-ES" altLang="ja-JP" sz="1400"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pasa por la</a:t>
            </a:r>
          </a:p>
          <a:p>
            <a:pPr marL="0" indent="0">
              <a:lnSpc>
                <a:spcPct val="100000"/>
              </a:lnSpc>
              <a:spcBef>
                <a:spcPts val="0"/>
              </a:spcBef>
              <a:buNone/>
            </a:pPr>
            <a:r>
              <a:rPr lang="es-ES" altLang="ja-JP" sz="1400" b="1" u="sng" dirty="0">
                <a:solidFill>
                  <a:prstClr val="black"/>
                </a:solidFill>
                <a:latin typeface="Meiryo UI" panose="020B0604030504040204" pitchFamily="50" charset="-128"/>
                <a:ea typeface="Meiryo UI" panose="020B0604030504040204" pitchFamily="50" charset="-128"/>
              </a:rPr>
              <a:t>superficie inferior que soporta el cuerpo</a:t>
            </a:r>
            <a:r>
              <a:rPr lang="es-ES" altLang="ja-JP" sz="1400" dirty="0">
                <a:solidFill>
                  <a:prstClr val="black"/>
                </a:solidFill>
                <a:latin typeface="Meiryo UI" panose="020B0604030504040204" pitchFamily="50" charset="-128"/>
                <a:ea typeface="Meiryo UI" panose="020B0604030504040204" pitchFamily="50" charset="-128"/>
              </a:rPr>
              <a:t>, el cuerpo </a:t>
            </a:r>
            <a:r>
              <a:rPr lang="es-ES" altLang="ja-JP" sz="1400" b="1" u="sng" dirty="0">
                <a:solidFill>
                  <a:prstClr val="black"/>
                </a:solidFill>
                <a:latin typeface="Meiryo UI" panose="020B0604030504040204" pitchFamily="50" charset="-128"/>
                <a:ea typeface="Meiryo UI" panose="020B0604030504040204" pitchFamily="50" charset="-128"/>
              </a:rPr>
              <a:t>se asienta</a:t>
            </a:r>
          </a:p>
          <a:p>
            <a:pPr marL="0" indent="0">
              <a:lnSpc>
                <a:spcPct val="100000"/>
              </a:lnSpc>
              <a:spcBef>
                <a:spcPts val="0"/>
              </a:spcBef>
              <a:buNone/>
            </a:pPr>
            <a:r>
              <a:rPr lang="es-ES" altLang="ja-JP" sz="1400" b="1" u="sng" dirty="0">
                <a:solidFill>
                  <a:prstClr val="black"/>
                </a:solidFill>
                <a:latin typeface="Meiryo UI" panose="020B0604030504040204" pitchFamily="50" charset="-128"/>
                <a:ea typeface="Meiryo UI" panose="020B0604030504040204" pitchFamily="50" charset="-128"/>
              </a:rPr>
              <a:t>bien y está estable</a:t>
            </a:r>
            <a:r>
              <a:rPr lang="es-ES" altLang="ja-JP" sz="1400" dirty="0">
                <a:solidFill>
                  <a:prstClr val="black"/>
                </a:solidFill>
                <a:latin typeface="Meiryo UI" panose="020B0604030504040204" pitchFamily="50" charset="-128"/>
                <a:ea typeface="Meiryo UI" panose="020B0604030504040204" pitchFamily="50" charset="-128"/>
              </a:rPr>
              <a:t>, pero </a:t>
            </a:r>
            <a:r>
              <a:rPr lang="es-ES" altLang="ja-JP" sz="1400" dirty="0">
                <a:latin typeface="Meiryo UI" panose="020B0604030504040204" pitchFamily="50" charset="-128"/>
                <a:ea typeface="Meiryo UI" panose="020B0604030504040204" pitchFamily="50" charset="-128"/>
              </a:rPr>
              <a:t>si es a la inversa</a:t>
            </a:r>
            <a:r>
              <a:rPr lang="es-ES" altLang="ja-JP" sz="1400"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la línea perpendicular</a:t>
            </a:r>
          </a:p>
          <a:p>
            <a:pPr marL="0" indent="0">
              <a:lnSpc>
                <a:spcPct val="100000"/>
              </a:lnSpc>
              <a:spcBef>
                <a:spcPts val="0"/>
              </a:spcBef>
              <a:buNone/>
            </a:pPr>
            <a:r>
              <a:rPr lang="es-ES" altLang="ja-JP" sz="1400" b="1" u="sng" dirty="0">
                <a:solidFill>
                  <a:prstClr val="black"/>
                </a:solidFill>
                <a:latin typeface="Meiryo UI" panose="020B0604030504040204" pitchFamily="50" charset="-128"/>
                <a:ea typeface="Meiryo UI" panose="020B0604030504040204" pitchFamily="50" charset="-128"/>
              </a:rPr>
              <a:t>se alejará de la superficie inferior</a:t>
            </a:r>
            <a:r>
              <a:rPr lang="es-ES" altLang="ja-JP" sz="1400"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perdería estabilidad y se</a:t>
            </a:r>
          </a:p>
          <a:p>
            <a:pPr marL="0" indent="0">
              <a:lnSpc>
                <a:spcPct val="100000"/>
              </a:lnSpc>
              <a:spcBef>
                <a:spcPts val="0"/>
              </a:spcBef>
              <a:buNone/>
            </a:pPr>
            <a:r>
              <a:rPr lang="es-ES" altLang="ja-JP" sz="1400" b="1" u="sng" dirty="0">
                <a:solidFill>
                  <a:prstClr val="black"/>
                </a:solidFill>
                <a:latin typeface="Meiryo UI" panose="020B0604030504040204" pitchFamily="50" charset="-128"/>
                <a:ea typeface="Meiryo UI" panose="020B0604030504040204" pitchFamily="50" charset="-128"/>
              </a:rPr>
              <a:t>volcaría</a:t>
            </a:r>
            <a:r>
              <a:rPr lang="es-E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endParaRPr lang="es-E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Cuando un cuerpo se coloca en una pendiente, o se lo coloca inclinadamente, tendería a caerse por este motivo.</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Además, si esta línea perpendicular pasase por la superficie</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inferior</a:t>
            </a:r>
            <a:r>
              <a:rPr lang="es-ES" altLang="ja-JP" sz="1400" dirty="0">
                <a:latin typeface="Meiryo UI" panose="020B0604030504040204" pitchFamily="50" charset="-128"/>
                <a:ea typeface="Meiryo UI" panose="020B0604030504040204" pitchFamily="50" charset="-128"/>
              </a:rPr>
              <a:t>, un cuerpo </a:t>
            </a:r>
            <a:r>
              <a:rPr lang="es-ES" altLang="ja-JP" sz="1400" dirty="0">
                <a:solidFill>
                  <a:prstClr val="black"/>
                </a:solidFill>
                <a:latin typeface="Meiryo UI" panose="020B0604030504040204" pitchFamily="50" charset="-128"/>
                <a:ea typeface="Meiryo UI" panose="020B0604030504040204" pitchFamily="50" charset="-128"/>
              </a:rPr>
              <a:t>de considerable altura tendrá un centro de</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gravedad fino y alargado, por lo que incluso con una ligera</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inclinación, la línea perpendicular se desalinearía de la</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superficie inferior y correría peligro de vuelco.</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Por el contrario, cuanto más llano sea el cuerpo, menor será</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el riesgo de vuelco.</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Como se muestra en la figura 4-22 (a) y (b), simplemente</a:t>
            </a:r>
          </a:p>
          <a:p>
            <a:pPr marL="0" indent="0">
              <a:lnSpc>
                <a:spcPct val="100000"/>
              </a:lnSpc>
              <a:spcBef>
                <a:spcPts val="0"/>
              </a:spcBef>
              <a:buNone/>
            </a:pPr>
            <a:r>
              <a:rPr lang="es-ES" altLang="ja-JP" sz="1400" b="1" dirty="0">
                <a:solidFill>
                  <a:prstClr val="black"/>
                </a:solidFill>
                <a:latin typeface="Meiryo UI" panose="020B0604030504040204" pitchFamily="50" charset="-128"/>
                <a:ea typeface="Meiryo UI" panose="020B0604030504040204" pitchFamily="50" charset="-128"/>
              </a:rPr>
              <a:t>cambiando la forma de colocación</a:t>
            </a:r>
            <a:r>
              <a:rPr lang="es-ES" altLang="ja-JP" sz="1400" dirty="0">
                <a:solidFill>
                  <a:prstClr val="black"/>
                </a:solidFill>
                <a:latin typeface="Meiryo UI" panose="020B0604030504040204" pitchFamily="50" charset="-128"/>
                <a:ea typeface="Meiryo UI" panose="020B0604030504040204" pitchFamily="50" charset="-128"/>
              </a:rPr>
              <a:t>, el área de la superficie</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inferior de (B) es mayor que la de (A), y como tiene un</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centro de gravedad más bajo, la </a:t>
            </a:r>
            <a:r>
              <a:rPr lang="es-ES" altLang="ja-JP" sz="1400" b="1" dirty="0">
                <a:solidFill>
                  <a:prstClr val="black"/>
                </a:solidFill>
                <a:latin typeface="Meiryo UI" panose="020B0604030504040204" pitchFamily="50" charset="-128"/>
                <a:ea typeface="Meiryo UI" panose="020B0604030504040204" pitchFamily="50" charset="-128"/>
              </a:rPr>
              <a:t>estabilidad es mayor</a:t>
            </a:r>
            <a:r>
              <a:rPr lang="es-E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Es decir, </a:t>
            </a:r>
            <a:r>
              <a:rPr lang="es-ES" altLang="ja-JP" sz="1400" b="1" u="sng" dirty="0">
                <a:solidFill>
                  <a:prstClr val="black"/>
                </a:solidFill>
                <a:latin typeface="Meiryo UI" panose="020B0604030504040204" pitchFamily="50" charset="-128"/>
                <a:ea typeface="Meiryo UI" panose="020B0604030504040204" pitchFamily="50" charset="-128"/>
              </a:rPr>
              <a:t>para mantener un cuerpo en estado de estabilidad</a:t>
            </a:r>
            <a:r>
              <a:rPr lang="es-ES" altLang="ja-JP" sz="1400" dirty="0">
                <a:solidFill>
                  <a:prstClr val="black"/>
                </a:solidFill>
                <a:latin typeface="Meiryo UI" panose="020B0604030504040204" pitchFamily="50" charset="-128"/>
                <a:ea typeface="Meiryo UI" panose="020B0604030504040204" pitchFamily="50" charset="-128"/>
              </a:rPr>
              <a:t>, es importante </a:t>
            </a:r>
            <a:r>
              <a:rPr lang="es-ES" altLang="ja-JP" sz="1400" b="1" u="sng" dirty="0">
                <a:solidFill>
                  <a:prstClr val="black"/>
                </a:solidFill>
                <a:latin typeface="Meiryo UI" panose="020B0604030504040204" pitchFamily="50" charset="-128"/>
                <a:ea typeface="Meiryo UI" panose="020B0604030504040204" pitchFamily="50" charset="-128"/>
              </a:rPr>
              <a:t>mantener el centro de gravedad bajo y extender la superficie inferior.</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p>
        </p:txBody>
      </p:sp>
      <p:pic>
        <p:nvPicPr>
          <p:cNvPr id="6" name="図 5"/>
          <p:cNvPicPr/>
          <p:nvPr/>
        </p:nvPicPr>
        <p:blipFill>
          <a:blip r:embed="rId4">
            <a:extLst>
              <a:ext uri="{28A0092B-C50C-407E-A947-70E740481C1C}">
                <a14:useLocalDpi xmlns:a14="http://schemas.microsoft.com/office/drawing/2010/main" val="0"/>
              </a:ext>
            </a:extLst>
          </a:blip>
          <a:srcRect/>
          <a:stretch>
            <a:fillRect/>
          </a:stretch>
        </p:blipFill>
        <p:spPr bwMode="auto">
          <a:xfrm>
            <a:off x="6537624" y="1322481"/>
            <a:ext cx="1880437" cy="1299936"/>
          </a:xfrm>
          <a:prstGeom prst="rect">
            <a:avLst/>
          </a:prstGeom>
          <a:noFill/>
          <a:ln>
            <a:solidFill>
              <a:schemeClr val="tx1"/>
            </a:solidFill>
          </a:ln>
        </p:spPr>
      </p:pic>
      <p:pic>
        <p:nvPicPr>
          <p:cNvPr id="8" name="図 7"/>
          <p:cNvPicPr/>
          <p:nvPr/>
        </p:nvPicPr>
        <p:blipFill>
          <a:blip r:embed="rId5">
            <a:extLst>
              <a:ext uri="{28A0092B-C50C-407E-A947-70E740481C1C}">
                <a14:useLocalDpi xmlns:a14="http://schemas.microsoft.com/office/drawing/2010/main" val="0"/>
              </a:ext>
            </a:extLst>
          </a:blip>
          <a:srcRect/>
          <a:stretch>
            <a:fillRect/>
          </a:stretch>
        </p:blipFill>
        <p:spPr bwMode="auto">
          <a:xfrm>
            <a:off x="6184766" y="3260859"/>
            <a:ext cx="2233295" cy="1949450"/>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534D7EF2-B0DA-4BF8-BF45-0272A7EF3B33}"/>
              </a:ext>
            </a:extLst>
          </p:cNvPr>
          <p:cNvSpPr txBox="1"/>
          <p:nvPr/>
        </p:nvSpPr>
        <p:spPr>
          <a:xfrm>
            <a:off x="4904586" y="6283946"/>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pág.72/Libro de texto pág. 64</a:t>
            </a:r>
            <a:endParaRPr lang="ja-JP" altLang="en-US" sz="1200">
              <a:solidFill>
                <a:prstClr val="black"/>
              </a:solidFill>
            </a:endParaRPr>
          </a:p>
        </p:txBody>
      </p:sp>
      <p:sp>
        <p:nvSpPr>
          <p:cNvPr id="10" name="テキスト ボックス 975">
            <a:extLst>
              <a:ext uri="{FF2B5EF4-FFF2-40B4-BE49-F238E27FC236}">
                <a16:creationId xmlns:a16="http://schemas.microsoft.com/office/drawing/2014/main" id="{AA8424FC-7696-461B-8C4B-BFF315163B2B}"/>
              </a:ext>
            </a:extLst>
          </p:cNvPr>
          <p:cNvSpPr txBox="1"/>
          <p:nvPr/>
        </p:nvSpPr>
        <p:spPr>
          <a:xfrm>
            <a:off x="6537624" y="2387616"/>
            <a:ext cx="1880437" cy="23480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Fig.4-21 Centro de gravedad y estabilidad</a:t>
            </a:r>
            <a:endParaRPr lang="ja-JP" sz="1200" kern="100">
              <a:effectLst/>
              <a:latin typeface="ＭＳ ゴシック"/>
              <a:cs typeface="Times New Roman"/>
            </a:endParaRPr>
          </a:p>
        </p:txBody>
      </p:sp>
      <p:sp>
        <p:nvSpPr>
          <p:cNvPr id="12" name="テキスト ボックス 976">
            <a:extLst>
              <a:ext uri="{FF2B5EF4-FFF2-40B4-BE49-F238E27FC236}">
                <a16:creationId xmlns:a16="http://schemas.microsoft.com/office/drawing/2014/main" id="{590F3069-A347-407F-99C2-2723576A3A29}"/>
              </a:ext>
            </a:extLst>
          </p:cNvPr>
          <p:cNvSpPr txBox="1"/>
          <p:nvPr/>
        </p:nvSpPr>
        <p:spPr>
          <a:xfrm>
            <a:off x="6394633" y="4915833"/>
            <a:ext cx="1813560" cy="2438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Fig.4-22 Superficie inferior y estabilidad</a:t>
            </a:r>
            <a:endParaRPr lang="ja-JP" sz="1200" kern="100">
              <a:effectLst/>
              <a:latin typeface="ＭＳ ゴシック"/>
              <a:cs typeface="Times New Roman"/>
            </a:endParaRPr>
          </a:p>
        </p:txBody>
      </p:sp>
    </p:spTree>
    <p:extLst>
      <p:ext uri="{BB962C8B-B14F-4D97-AF65-F5344CB8AC3E}">
        <p14:creationId xmlns:p14="http://schemas.microsoft.com/office/powerpoint/2010/main" val="1350848944"/>
      </p:ext>
    </p:extLst>
  </p:cSld>
  <p:clrMapOvr>
    <a:masterClrMapping/>
  </p:clrMapOvr>
  <p:extLst>
    <p:ext uri="{6950BFC3-D8DA-4A85-94F7-54DA5524770B}">
      <p188:commentRel xmlns:p188="http://schemas.microsoft.com/office/powerpoint/2018/8/main" r:id="rId3"/>
    </p:ext>
  </p:extLs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30306" y="281374"/>
            <a:ext cx="7368988" cy="59689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Estabilidad de un cuerpo (2) Centro de gravedad y estabilidad de dos cuerpos</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73</a:t>
            </a:fld>
            <a:endParaRPr lang="ja-JP" altLang="en-US">
              <a:solidFill>
                <a:prstClr val="black">
                  <a:tint val="75000"/>
                </a:prstClr>
              </a:solidFill>
            </a:endParaRPr>
          </a:p>
        </p:txBody>
      </p:sp>
      <p:sp>
        <p:nvSpPr>
          <p:cNvPr id="11" name="コンテンツ プレースホルダー 4"/>
          <p:cNvSpPr txBox="1">
            <a:spLocks/>
          </p:cNvSpPr>
          <p:nvPr/>
        </p:nvSpPr>
        <p:spPr>
          <a:xfrm>
            <a:off x="81116" y="960245"/>
            <a:ext cx="8869246" cy="544016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altLang="ja-JP" sz="1200" dirty="0">
                <a:solidFill>
                  <a:prstClr val="black"/>
                </a:solidFill>
                <a:latin typeface="Meiryo UI" panose="020B0604030504040204" pitchFamily="50" charset="-128"/>
                <a:ea typeface="Meiryo UI" panose="020B0604030504040204" pitchFamily="50" charset="-128"/>
              </a:rPr>
              <a:t>En la Fig. 4-24, un VTE (masa m1, peso </a:t>
            </a:r>
            <a:r>
              <a:rPr lang="es-ES" altLang="ja-JP" sz="1200" dirty="0">
                <a:latin typeface="Meiryo UI" panose="020B0604030504040204" pitchFamily="50" charset="-128"/>
                <a:ea typeface="Meiryo UI" panose="020B0604030504040204" pitchFamily="50" charset="-128"/>
              </a:rPr>
              <a:t>W1 = m1g, posición del centro de gravedad G1) Cuando se carga en la plataforma de trabajo con operadores y materiales (masa m2, peso W2 = m2 g, centro de gravedad G2) está cargada, la posición del centro de gravedad (G2), </a:t>
            </a:r>
            <a:r>
              <a:rPr lang="es-ES" altLang="ja-JP" sz="1200" b="1" u="sng" dirty="0">
                <a:latin typeface="Meiryo UI" panose="020B0604030504040204" pitchFamily="50" charset="-128"/>
                <a:ea typeface="Meiryo UI" panose="020B0604030504040204" pitchFamily="50" charset="-128"/>
              </a:rPr>
              <a:t>mientras a mayor altura este la plataforma de trabajo, la posición del centro de gravedad (G) será más alta (</a:t>
            </a:r>
            <a:r>
              <a:rPr lang="es-ES" altLang="ja-JP" sz="1200" b="1" u="sng" dirty="0" err="1">
                <a:latin typeface="Meiryo UI" panose="020B0604030504040204" pitchFamily="50" charset="-128"/>
                <a:ea typeface="Meiryo UI" panose="020B0604030504040204" pitchFamily="50" charset="-128"/>
              </a:rPr>
              <a:t>hb→ha</a:t>
            </a:r>
            <a:r>
              <a:rPr lang="es-ES" altLang="ja-JP" sz="1200" b="1" u="sng" dirty="0">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200" dirty="0">
                <a:latin typeface="Meiryo UI" panose="020B0604030504040204" pitchFamily="50" charset="-128"/>
                <a:ea typeface="Meiryo UI" panose="020B0604030504040204" pitchFamily="50" charset="-128"/>
              </a:rPr>
              <a:t>También, cuando se extiende el brazo (pluma), </a:t>
            </a:r>
            <a:r>
              <a:rPr lang="es-ES" altLang="ja-JP" sz="1200" b="1" u="sng" dirty="0">
                <a:latin typeface="Meiryo UI" panose="020B0604030504040204" pitchFamily="50" charset="-128"/>
                <a:ea typeface="Meiryo UI" panose="020B0604030504040204" pitchFamily="50" charset="-128"/>
              </a:rPr>
              <a:t>mientras más se aleje la</a:t>
            </a:r>
          </a:p>
          <a:p>
            <a:pPr marL="0" indent="0">
              <a:lnSpc>
                <a:spcPct val="100000"/>
              </a:lnSpc>
              <a:spcBef>
                <a:spcPts val="0"/>
              </a:spcBef>
              <a:buNone/>
            </a:pPr>
            <a:r>
              <a:rPr lang="es-ES" altLang="ja-JP" sz="1200" b="1" u="sng" dirty="0">
                <a:latin typeface="Meiryo UI" panose="020B0604030504040204" pitchFamily="50" charset="-128"/>
                <a:ea typeface="Meiryo UI" panose="020B0604030504040204" pitchFamily="50" charset="-128"/>
              </a:rPr>
              <a:t>plataforma de trabajo del centro de gravedad del VTE</a:t>
            </a:r>
            <a:r>
              <a:rPr lang="es-ES" altLang="ja-JP" sz="1200" dirty="0">
                <a:latin typeface="Meiryo UI" panose="020B0604030504040204" pitchFamily="50" charset="-128"/>
                <a:ea typeface="Meiryo UI" panose="020B0604030504040204" pitchFamily="50" charset="-128"/>
              </a:rPr>
              <a:t>, la línea</a:t>
            </a:r>
          </a:p>
          <a:p>
            <a:pPr marL="0" indent="0">
              <a:lnSpc>
                <a:spcPct val="100000"/>
              </a:lnSpc>
              <a:spcBef>
                <a:spcPts val="0"/>
              </a:spcBef>
              <a:buNone/>
            </a:pPr>
            <a:r>
              <a:rPr lang="es-ES" altLang="ja-JP" sz="1200" dirty="0">
                <a:latin typeface="Meiryo UI" panose="020B0604030504040204" pitchFamily="50" charset="-128"/>
                <a:ea typeface="Meiryo UI" panose="020B0604030504040204" pitchFamily="50" charset="-128"/>
              </a:rPr>
              <a:t>perpendicular que pasa por G, se acercará (ℓ1 → ℓ2) al punto de apoyo</a:t>
            </a:r>
          </a:p>
          <a:p>
            <a:pPr marL="0" indent="0">
              <a:lnSpc>
                <a:spcPct val="100000"/>
              </a:lnSpc>
              <a:spcBef>
                <a:spcPts val="0"/>
              </a:spcBef>
              <a:buNone/>
            </a:pPr>
            <a:r>
              <a:rPr lang="es-ES" altLang="ja-JP" sz="1200" dirty="0">
                <a:latin typeface="Meiryo UI" panose="020B0604030504040204" pitchFamily="50" charset="-128"/>
                <a:ea typeface="Meiryo UI" panose="020B0604030504040204" pitchFamily="50" charset="-128"/>
              </a:rPr>
              <a:t>del VTE (Vehículo oruga, estabilizadores, etc.), entrando en un </a:t>
            </a:r>
            <a:r>
              <a:rPr lang="es-ES" altLang="ja-JP" sz="1200" b="1" u="sng" dirty="0">
                <a:latin typeface="Meiryo UI" panose="020B0604030504040204" pitchFamily="50" charset="-128"/>
                <a:ea typeface="Meiryo UI" panose="020B0604030504040204" pitchFamily="50" charset="-128"/>
              </a:rPr>
              <a:t>estado de</a:t>
            </a:r>
          </a:p>
          <a:p>
            <a:pPr marL="0" indent="0">
              <a:lnSpc>
                <a:spcPct val="100000"/>
              </a:lnSpc>
              <a:spcBef>
                <a:spcPts val="0"/>
              </a:spcBef>
              <a:buNone/>
            </a:pPr>
            <a:r>
              <a:rPr lang="es-ES" altLang="ja-JP" sz="1200" b="1" u="sng" dirty="0">
                <a:latin typeface="Meiryo UI" panose="020B0604030504040204" pitchFamily="50" charset="-128"/>
                <a:ea typeface="Meiryo UI" panose="020B0604030504040204" pitchFamily="50" charset="-128"/>
              </a:rPr>
              <a:t>inestabilidad, propenso al vuelco</a:t>
            </a:r>
            <a:r>
              <a:rPr lang="es-ES" altLang="ja-JP" sz="1200" dirty="0">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200" dirty="0">
                <a:latin typeface="Meiryo UI" panose="020B0604030504040204" pitchFamily="50" charset="-128"/>
                <a:ea typeface="Meiryo UI" panose="020B0604030504040204" pitchFamily="50" charset="-128"/>
              </a:rPr>
              <a:t>Es por esto mismo que, </a:t>
            </a:r>
            <a:r>
              <a:rPr lang="es-ES" altLang="ja-JP" sz="1200" b="1" dirty="0">
                <a:latin typeface="Meiryo UI" panose="020B0604030504040204" pitchFamily="50" charset="-128"/>
                <a:ea typeface="Meiryo UI" panose="020B0604030504040204" pitchFamily="50" charset="-128"/>
              </a:rPr>
              <a:t>cuando se sobrecarga la plataforma de</a:t>
            </a:r>
          </a:p>
          <a:p>
            <a:pPr marL="0" indent="0">
              <a:lnSpc>
                <a:spcPct val="100000"/>
              </a:lnSpc>
              <a:spcBef>
                <a:spcPts val="0"/>
              </a:spcBef>
              <a:buNone/>
            </a:pPr>
            <a:r>
              <a:rPr lang="es-ES" altLang="ja-JP" sz="1200" b="1" dirty="0">
                <a:latin typeface="Meiryo UI" panose="020B0604030504040204" pitchFamily="50" charset="-128"/>
                <a:ea typeface="Meiryo UI" panose="020B0604030504040204" pitchFamily="50" charset="-128"/>
              </a:rPr>
              <a:t>trabajo con mayor material que el estipulado</a:t>
            </a:r>
            <a:r>
              <a:rPr lang="es-ES" altLang="ja-JP" sz="1200" dirty="0">
                <a:latin typeface="Meiryo UI" panose="020B0604030504040204" pitchFamily="50" charset="-128"/>
                <a:ea typeface="Meiryo UI" panose="020B0604030504040204" pitchFamily="50" charset="-128"/>
              </a:rPr>
              <a:t>, o al </a:t>
            </a:r>
            <a:r>
              <a:rPr lang="es-ES" altLang="ja-JP" sz="1200" b="1" dirty="0">
                <a:latin typeface="Meiryo UI" panose="020B0604030504040204" pitchFamily="50" charset="-128"/>
                <a:ea typeface="Meiryo UI" panose="020B0604030504040204" pitchFamily="50" charset="-128"/>
              </a:rPr>
              <a:t>realizar </a:t>
            </a:r>
            <a:r>
              <a:rPr lang="es-ES" altLang="ja-JP" sz="1200" b="1" dirty="0">
                <a:solidFill>
                  <a:prstClr val="black"/>
                </a:solidFill>
                <a:latin typeface="Meiryo UI" panose="020B0604030504040204" pitchFamily="50" charset="-128"/>
                <a:ea typeface="Meiryo UI" panose="020B0604030504040204" pitchFamily="50" charset="-128"/>
              </a:rPr>
              <a:t>los </a:t>
            </a:r>
          </a:p>
          <a:p>
            <a:pPr marL="0" indent="0">
              <a:lnSpc>
                <a:spcPct val="100000"/>
              </a:lnSpc>
              <a:spcBef>
                <a:spcPts val="0"/>
              </a:spcBef>
              <a:buNone/>
            </a:pPr>
            <a:r>
              <a:rPr lang="es-ES" altLang="ja-JP" sz="1200" b="1" dirty="0">
                <a:solidFill>
                  <a:prstClr val="black"/>
                </a:solidFill>
                <a:latin typeface="Meiryo UI" panose="020B0604030504040204" pitchFamily="50" charset="-128"/>
                <a:ea typeface="Meiryo UI" panose="020B0604030504040204" pitchFamily="50" charset="-128"/>
              </a:rPr>
              <a:t>trabajos no extendiéndose debidamente los estabilizadores</a:t>
            </a:r>
            <a:r>
              <a:rPr lang="es-ES" altLang="ja-JP" sz="1200" dirty="0">
                <a:solidFill>
                  <a:prstClr val="black"/>
                </a:solidFill>
                <a:latin typeface="Meiryo UI" panose="020B0604030504040204" pitchFamily="50" charset="-128"/>
                <a:ea typeface="Meiryo UI" panose="020B0604030504040204" pitchFamily="50" charset="-128"/>
              </a:rPr>
              <a:t>, es</a:t>
            </a:r>
          </a:p>
          <a:p>
            <a:pPr marL="0" indent="0">
              <a:lnSpc>
                <a:spcPct val="100000"/>
              </a:lnSpc>
              <a:spcBef>
                <a:spcPts val="0"/>
              </a:spcBef>
              <a:buNone/>
            </a:pPr>
            <a:r>
              <a:rPr lang="es-ES" altLang="ja-JP" sz="1200" b="1" dirty="0">
                <a:solidFill>
                  <a:prstClr val="black"/>
                </a:solidFill>
                <a:latin typeface="Meiryo UI" panose="020B0604030504040204" pitchFamily="50" charset="-128"/>
                <a:ea typeface="Meiryo UI" panose="020B0604030504040204" pitchFamily="50" charset="-128"/>
              </a:rPr>
              <a:t>peligroso</a:t>
            </a:r>
            <a:r>
              <a:rPr lang="es-ES" altLang="ja-JP" sz="1200" dirty="0">
                <a:solidFill>
                  <a:prstClr val="black"/>
                </a:solidFill>
                <a:latin typeface="Meiryo UI" panose="020B0604030504040204" pitchFamily="50" charset="-128"/>
                <a:ea typeface="Meiryo UI" panose="020B0604030504040204" pitchFamily="50" charset="-128"/>
              </a:rPr>
              <a:t>. Y por la misma razón, cuando se </a:t>
            </a:r>
            <a:r>
              <a:rPr lang="es-ES" altLang="ja-JP" sz="1200" b="1" dirty="0">
                <a:solidFill>
                  <a:prstClr val="black"/>
                </a:solidFill>
                <a:latin typeface="Meiryo UI" panose="020B0604030504040204" pitchFamily="50" charset="-128"/>
                <a:ea typeface="Meiryo UI" panose="020B0604030504040204" pitchFamily="50" charset="-128"/>
              </a:rPr>
              <a:t>utiliza un VTE en una</a:t>
            </a:r>
          </a:p>
          <a:p>
            <a:pPr marL="0" indent="0">
              <a:lnSpc>
                <a:spcPct val="100000"/>
              </a:lnSpc>
              <a:spcBef>
                <a:spcPts val="0"/>
              </a:spcBef>
              <a:buNone/>
            </a:pPr>
            <a:r>
              <a:rPr lang="es-ES" altLang="ja-JP" sz="1200" b="1" dirty="0">
                <a:solidFill>
                  <a:prstClr val="black"/>
                </a:solidFill>
                <a:latin typeface="Meiryo UI" panose="020B0604030504040204" pitchFamily="50" charset="-128"/>
                <a:ea typeface="Meiryo UI" panose="020B0604030504040204" pitchFamily="50" charset="-128"/>
              </a:rPr>
              <a:t>pendiente o en posición inclinada</a:t>
            </a:r>
            <a:r>
              <a:rPr lang="es-ES" altLang="ja-JP" sz="1200" dirty="0">
                <a:solidFill>
                  <a:prstClr val="black"/>
                </a:solidFill>
                <a:latin typeface="Meiryo UI" panose="020B0604030504040204" pitchFamily="50" charset="-128"/>
                <a:ea typeface="Meiryo UI" panose="020B0604030504040204" pitchFamily="50" charset="-128"/>
              </a:rPr>
              <a:t>,  hay </a:t>
            </a:r>
            <a:r>
              <a:rPr lang="es-ES" altLang="ja-JP" sz="1200" b="1" dirty="0">
                <a:solidFill>
                  <a:prstClr val="black"/>
                </a:solidFill>
                <a:latin typeface="Meiryo UI" panose="020B0604030504040204" pitchFamily="50" charset="-128"/>
                <a:ea typeface="Meiryo UI" panose="020B0604030504040204" pitchFamily="50" charset="-128"/>
              </a:rPr>
              <a:t>riesgo de vuelco</a:t>
            </a:r>
            <a:r>
              <a:rPr lang="es-ES" altLang="ja-JP" sz="1200" dirty="0">
                <a:solidFill>
                  <a:prstClr val="black"/>
                </a:solidFill>
                <a:latin typeface="Meiryo UI" panose="020B0604030504040204" pitchFamily="50" charset="-128"/>
                <a:ea typeface="Meiryo UI" panose="020B0604030504040204" pitchFamily="50" charset="-128"/>
              </a:rPr>
              <a:t>, por lo que</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es importante </a:t>
            </a:r>
            <a:r>
              <a:rPr lang="es-ES" altLang="ja-JP" sz="1200" b="1" dirty="0">
                <a:solidFill>
                  <a:prstClr val="black"/>
                </a:solidFill>
                <a:latin typeface="Meiryo UI" panose="020B0604030504040204" pitchFamily="50" charset="-128"/>
                <a:ea typeface="Meiryo UI" panose="020B0604030504040204" pitchFamily="50" charset="-128"/>
              </a:rPr>
              <a:t>ubicar el vehículo lo más nivelado posible</a:t>
            </a:r>
            <a:r>
              <a:rPr lang="es-ES" altLang="ja-JP" sz="12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9" name="図 8"/>
          <p:cNvPicPr/>
          <p:nvPr/>
        </p:nvPicPr>
        <p:blipFill>
          <a:blip r:embed="rId4">
            <a:extLst>
              <a:ext uri="{28A0092B-C50C-407E-A947-70E740481C1C}">
                <a14:useLocalDpi xmlns:a14="http://schemas.microsoft.com/office/drawing/2010/main" val="0"/>
              </a:ext>
            </a:extLst>
          </a:blip>
          <a:srcRect/>
          <a:stretch>
            <a:fillRect/>
          </a:stretch>
        </p:blipFill>
        <p:spPr bwMode="auto">
          <a:xfrm>
            <a:off x="5733826" y="1667692"/>
            <a:ext cx="3216536" cy="3097946"/>
          </a:xfrm>
          <a:prstGeom prst="rect">
            <a:avLst/>
          </a:prstGeom>
          <a:noFill/>
          <a:ln>
            <a:solidFill>
              <a:schemeClr val="tx1"/>
            </a:solidFill>
          </a:ln>
        </p:spPr>
      </p:pic>
      <p:pic>
        <p:nvPicPr>
          <p:cNvPr id="10" name="図 9"/>
          <p:cNvPicPr/>
          <p:nvPr/>
        </p:nvPicPr>
        <p:blipFill>
          <a:blip r:embed="rId5">
            <a:extLst>
              <a:ext uri="{28A0092B-C50C-407E-A947-70E740481C1C}">
                <a14:useLocalDpi xmlns:a14="http://schemas.microsoft.com/office/drawing/2010/main" val="0"/>
              </a:ext>
            </a:extLst>
          </a:blip>
          <a:srcRect/>
          <a:stretch>
            <a:fillRect/>
          </a:stretch>
        </p:blipFill>
        <p:spPr bwMode="auto">
          <a:xfrm>
            <a:off x="405676" y="3983231"/>
            <a:ext cx="1761654" cy="2074302"/>
          </a:xfrm>
          <a:prstGeom prst="rect">
            <a:avLst/>
          </a:prstGeom>
          <a:noFill/>
          <a:ln>
            <a:solidFill>
              <a:schemeClr val="tx1"/>
            </a:solidFill>
          </a:ln>
        </p:spPr>
      </p:pic>
      <p:pic>
        <p:nvPicPr>
          <p:cNvPr id="12" name="図 11"/>
          <p:cNvPicPr/>
          <p:nvPr/>
        </p:nvPicPr>
        <p:blipFill>
          <a:blip r:embed="rId6">
            <a:extLst>
              <a:ext uri="{28A0092B-C50C-407E-A947-70E740481C1C}">
                <a14:useLocalDpi xmlns:a14="http://schemas.microsoft.com/office/drawing/2010/main" val="0"/>
              </a:ext>
            </a:extLst>
          </a:blip>
          <a:srcRect/>
          <a:stretch>
            <a:fillRect/>
          </a:stretch>
        </p:blipFill>
        <p:spPr bwMode="auto">
          <a:xfrm>
            <a:off x="2748249" y="3864321"/>
            <a:ext cx="1453066" cy="2857155"/>
          </a:xfrm>
          <a:prstGeom prst="rect">
            <a:avLst/>
          </a:prstGeom>
          <a:noFill/>
          <a:ln>
            <a:solidFill>
              <a:schemeClr val="tx1"/>
            </a:solidFill>
          </a:ln>
        </p:spPr>
      </p:pic>
      <p:sp>
        <p:nvSpPr>
          <p:cNvPr id="13" name="テキスト ボックス 12">
            <a:extLst>
              <a:ext uri="{FF2B5EF4-FFF2-40B4-BE49-F238E27FC236}">
                <a16:creationId xmlns:a16="http://schemas.microsoft.com/office/drawing/2014/main" id="{E5F288AE-4FD3-4D26-9927-70DEA3D46B9F}"/>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pág.73/Libro de texto pág. 65-66</a:t>
            </a:r>
            <a:endParaRPr lang="ja-JP" altLang="en-US" sz="1200">
              <a:solidFill>
                <a:prstClr val="black"/>
              </a:solidFill>
            </a:endParaRPr>
          </a:p>
        </p:txBody>
      </p:sp>
      <p:sp>
        <p:nvSpPr>
          <p:cNvPr id="14" name="テキスト ボックス 980">
            <a:extLst>
              <a:ext uri="{FF2B5EF4-FFF2-40B4-BE49-F238E27FC236}">
                <a16:creationId xmlns:a16="http://schemas.microsoft.com/office/drawing/2014/main" id="{770DA370-5A20-4E01-8E03-5A7DDACADD3D}"/>
              </a:ext>
            </a:extLst>
          </p:cNvPr>
          <p:cNvSpPr txBox="1"/>
          <p:nvPr/>
        </p:nvSpPr>
        <p:spPr>
          <a:xfrm>
            <a:off x="7745730" y="1732280"/>
            <a:ext cx="1026006" cy="1219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i="1" kern="100">
                <a:effectLst/>
                <a:latin typeface="Arial"/>
                <a:cs typeface="Times New Roman"/>
              </a:rPr>
              <a:t>m</a:t>
            </a:r>
            <a:r>
              <a:rPr lang="es-ES" sz="600" kern="100">
                <a:effectLst/>
                <a:latin typeface="Arial"/>
                <a:cs typeface="Times New Roman"/>
              </a:rPr>
              <a:t>1:</a:t>
            </a:r>
            <a:r>
              <a:rPr lang="es-ES" sz="600" b="1" i="1" kern="100">
                <a:effectLst/>
                <a:latin typeface="Arial"/>
                <a:cs typeface="Times New Roman"/>
              </a:rPr>
              <a:t> </a:t>
            </a:r>
            <a:r>
              <a:rPr lang="es-ES" sz="600" kern="100">
                <a:effectLst/>
                <a:latin typeface="Arial"/>
                <a:cs typeface="Times New Roman"/>
              </a:rPr>
              <a:t>Masa del VTE</a:t>
            </a:r>
            <a:endParaRPr lang="ja-JP" sz="1200" kern="100">
              <a:effectLst/>
              <a:latin typeface="ＭＳ ゴシック"/>
              <a:cs typeface="Times New Roman"/>
            </a:endParaRPr>
          </a:p>
        </p:txBody>
      </p:sp>
      <p:sp>
        <p:nvSpPr>
          <p:cNvPr id="15" name="テキスト ボックス 942">
            <a:extLst>
              <a:ext uri="{FF2B5EF4-FFF2-40B4-BE49-F238E27FC236}">
                <a16:creationId xmlns:a16="http://schemas.microsoft.com/office/drawing/2014/main" id="{5CEE2083-1CEC-45E9-A1EE-E93351ABD5F0}"/>
              </a:ext>
            </a:extLst>
          </p:cNvPr>
          <p:cNvSpPr txBox="1"/>
          <p:nvPr/>
        </p:nvSpPr>
        <p:spPr>
          <a:xfrm>
            <a:off x="7745730" y="1888547"/>
            <a:ext cx="1158240" cy="952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i="1" kern="100">
                <a:effectLst/>
                <a:latin typeface="Arial"/>
                <a:cs typeface="Times New Roman"/>
              </a:rPr>
              <a:t>m</a:t>
            </a:r>
            <a:r>
              <a:rPr lang="es-ES" sz="600" kern="100">
                <a:effectLst/>
                <a:latin typeface="Arial"/>
                <a:cs typeface="Times New Roman"/>
              </a:rPr>
              <a:t>2:</a:t>
            </a:r>
            <a:r>
              <a:rPr lang="es-ES" sz="600" b="1" i="1" kern="100">
                <a:effectLst/>
                <a:latin typeface="Arial"/>
                <a:cs typeface="Times New Roman"/>
              </a:rPr>
              <a:t> </a:t>
            </a:r>
            <a:r>
              <a:rPr lang="es-ES" sz="600" kern="100">
                <a:effectLst/>
                <a:latin typeface="Arial"/>
                <a:cs typeface="Times New Roman"/>
              </a:rPr>
              <a:t>Masa del peso de carga</a:t>
            </a:r>
            <a:endParaRPr lang="ja-JP" sz="1200" kern="100">
              <a:effectLst/>
              <a:latin typeface="ＭＳ ゴシック"/>
              <a:cs typeface="Times New Roman"/>
            </a:endParaRPr>
          </a:p>
        </p:txBody>
      </p:sp>
      <p:sp>
        <p:nvSpPr>
          <p:cNvPr id="17" name="テキスト ボックス 979">
            <a:extLst>
              <a:ext uri="{FF2B5EF4-FFF2-40B4-BE49-F238E27FC236}">
                <a16:creationId xmlns:a16="http://schemas.microsoft.com/office/drawing/2014/main" id="{0D2C4971-8667-4D7C-B005-9ABC76CF3A20}"/>
              </a:ext>
            </a:extLst>
          </p:cNvPr>
          <p:cNvSpPr txBox="1"/>
          <p:nvPr/>
        </p:nvSpPr>
        <p:spPr>
          <a:xfrm>
            <a:off x="7745730" y="2005544"/>
            <a:ext cx="877570" cy="27410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kern="100">
                <a:effectLst/>
                <a:latin typeface="Arial"/>
                <a:cs typeface="Times New Roman"/>
              </a:rPr>
              <a:t>W1</a:t>
            </a:r>
            <a:r>
              <a:rPr lang="es-ES" sz="600" b="1" kern="100">
                <a:effectLst/>
                <a:latin typeface="Arial"/>
                <a:cs typeface="Times New Roman"/>
              </a:rPr>
              <a:t>:</a:t>
            </a:r>
            <a:r>
              <a:rPr lang="es-ES" sz="600" b="1" i="1" kern="100">
                <a:effectLst/>
                <a:latin typeface="Arial"/>
                <a:cs typeface="Times New Roman"/>
              </a:rPr>
              <a:t> </a:t>
            </a:r>
            <a:r>
              <a:rPr lang="es-ES" sz="600" kern="100">
                <a:effectLst/>
                <a:latin typeface="Arial"/>
                <a:cs typeface="Times New Roman"/>
              </a:rPr>
              <a:t>Peso del VTE</a:t>
            </a:r>
          </a:p>
          <a:p>
            <a:pPr algn="l">
              <a:spcAft>
                <a:spcPts val="0"/>
              </a:spcAft>
            </a:pPr>
            <a:r>
              <a:rPr lang="es-ES" sz="600" kern="100">
                <a:effectLst/>
                <a:latin typeface="Arial"/>
                <a:cs typeface="Times New Roman"/>
              </a:rPr>
              <a:t>(W1=</a:t>
            </a:r>
            <a:r>
              <a:rPr lang="es-ES" sz="600" i="1" kern="100">
                <a:effectLst/>
                <a:latin typeface="Arial"/>
                <a:cs typeface="Times New Roman"/>
              </a:rPr>
              <a:t>m</a:t>
            </a:r>
            <a:r>
              <a:rPr lang="es-ES" sz="600" kern="100">
                <a:effectLst/>
                <a:latin typeface="Arial"/>
                <a:cs typeface="Times New Roman"/>
              </a:rPr>
              <a:t>1g)</a:t>
            </a:r>
            <a:endParaRPr lang="ja-JP" sz="1200" kern="100">
              <a:effectLst/>
              <a:latin typeface="ＭＳ ゴシック"/>
              <a:cs typeface="Times New Roman"/>
            </a:endParaRPr>
          </a:p>
        </p:txBody>
      </p:sp>
      <p:sp>
        <p:nvSpPr>
          <p:cNvPr id="18" name="テキスト ボックス 974">
            <a:extLst>
              <a:ext uri="{FF2B5EF4-FFF2-40B4-BE49-F238E27FC236}">
                <a16:creationId xmlns:a16="http://schemas.microsoft.com/office/drawing/2014/main" id="{97B9817A-41E5-45DC-9905-7EA042A52F54}"/>
              </a:ext>
            </a:extLst>
          </p:cNvPr>
          <p:cNvSpPr txBox="1"/>
          <p:nvPr/>
        </p:nvSpPr>
        <p:spPr>
          <a:xfrm>
            <a:off x="7760372" y="2269366"/>
            <a:ext cx="862928" cy="27410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kern="100">
                <a:effectLst/>
                <a:latin typeface="Arial"/>
                <a:cs typeface="Times New Roman"/>
              </a:rPr>
              <a:t>W2:</a:t>
            </a:r>
            <a:r>
              <a:rPr lang="es-ES" sz="600" b="1" i="1" kern="100">
                <a:effectLst/>
                <a:latin typeface="Arial"/>
                <a:cs typeface="Times New Roman"/>
              </a:rPr>
              <a:t> </a:t>
            </a:r>
            <a:r>
              <a:rPr lang="es-ES" sz="600" kern="100">
                <a:effectLst/>
                <a:latin typeface="Arial"/>
                <a:cs typeface="Times New Roman"/>
              </a:rPr>
              <a:t>Peso de carga</a:t>
            </a:r>
          </a:p>
          <a:p>
            <a:pPr algn="l">
              <a:spcAft>
                <a:spcPts val="0"/>
              </a:spcAft>
            </a:pPr>
            <a:r>
              <a:rPr lang="es-ES" sz="600" kern="100">
                <a:effectLst/>
                <a:latin typeface="Arial"/>
                <a:cs typeface="Times New Roman"/>
              </a:rPr>
              <a:t>(W2=</a:t>
            </a:r>
            <a:r>
              <a:rPr lang="es-ES" sz="600" i="1" kern="100">
                <a:effectLst/>
                <a:latin typeface="Arial"/>
                <a:cs typeface="Times New Roman"/>
              </a:rPr>
              <a:t>m</a:t>
            </a:r>
            <a:r>
              <a:rPr lang="es-ES" sz="600" kern="100">
                <a:effectLst/>
                <a:latin typeface="Arial"/>
                <a:cs typeface="Times New Roman"/>
              </a:rPr>
              <a:t>2g)</a:t>
            </a:r>
            <a:endParaRPr lang="ja-JP" sz="1200" kern="100">
              <a:effectLst/>
              <a:latin typeface="ＭＳ ゴシック"/>
              <a:cs typeface="Times New Roman"/>
            </a:endParaRPr>
          </a:p>
        </p:txBody>
      </p:sp>
      <p:sp>
        <p:nvSpPr>
          <p:cNvPr id="19" name="テキスト ボックス 977">
            <a:extLst>
              <a:ext uri="{FF2B5EF4-FFF2-40B4-BE49-F238E27FC236}">
                <a16:creationId xmlns:a16="http://schemas.microsoft.com/office/drawing/2014/main" id="{4C490A4D-C67B-4BB3-97F8-415AB4509673}"/>
              </a:ext>
            </a:extLst>
          </p:cNvPr>
          <p:cNvSpPr txBox="1"/>
          <p:nvPr/>
        </p:nvSpPr>
        <p:spPr>
          <a:xfrm>
            <a:off x="7754544" y="2518111"/>
            <a:ext cx="1174826" cy="16793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indent="38100" algn="l">
              <a:spcAft>
                <a:spcPts val="0"/>
              </a:spcAft>
            </a:pPr>
            <a:r>
              <a:rPr lang="es-ES" sz="600" kern="100">
                <a:effectLst/>
                <a:latin typeface="Arial"/>
                <a:cs typeface="Times New Roman"/>
              </a:rPr>
              <a:t>G: Centro de gravedar del total</a:t>
            </a:r>
            <a:endParaRPr lang="ja-JP" sz="1200" kern="100">
              <a:effectLst/>
              <a:latin typeface="ＭＳ ゴシック"/>
              <a:cs typeface="Times New Roman"/>
            </a:endParaRPr>
          </a:p>
        </p:txBody>
      </p:sp>
      <p:sp>
        <p:nvSpPr>
          <p:cNvPr id="20" name="テキスト ボックス 981">
            <a:extLst>
              <a:ext uri="{FF2B5EF4-FFF2-40B4-BE49-F238E27FC236}">
                <a16:creationId xmlns:a16="http://schemas.microsoft.com/office/drawing/2014/main" id="{C6A66281-74C9-4AA7-ADD9-C86924BC6158}"/>
              </a:ext>
            </a:extLst>
          </p:cNvPr>
          <p:cNvSpPr txBox="1"/>
          <p:nvPr/>
        </p:nvSpPr>
        <p:spPr>
          <a:xfrm>
            <a:off x="7736167" y="2732403"/>
            <a:ext cx="1211580" cy="990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indent="38100" algn="l">
              <a:spcAft>
                <a:spcPts val="0"/>
              </a:spcAft>
            </a:pPr>
            <a:r>
              <a:rPr lang="es-ES" sz="600" kern="100">
                <a:effectLst/>
                <a:latin typeface="Arial"/>
                <a:cs typeface="Times New Roman"/>
              </a:rPr>
              <a:t>G1: Centro de gravedar del VTE</a:t>
            </a:r>
            <a:endParaRPr lang="ja-JP" sz="1200" kern="100">
              <a:effectLst/>
              <a:latin typeface="ＭＳ ゴシック"/>
              <a:cs typeface="Times New Roman"/>
            </a:endParaRPr>
          </a:p>
        </p:txBody>
      </p:sp>
      <p:sp>
        <p:nvSpPr>
          <p:cNvPr id="21" name="テキスト ボックス 985">
            <a:extLst>
              <a:ext uri="{FF2B5EF4-FFF2-40B4-BE49-F238E27FC236}">
                <a16:creationId xmlns:a16="http://schemas.microsoft.com/office/drawing/2014/main" id="{9918CE5E-109B-4B80-BC83-D6737F0D8472}"/>
              </a:ext>
            </a:extLst>
          </p:cNvPr>
          <p:cNvSpPr txBox="1"/>
          <p:nvPr/>
        </p:nvSpPr>
        <p:spPr>
          <a:xfrm>
            <a:off x="7589520" y="2880235"/>
            <a:ext cx="1554480" cy="990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indent="38100" algn="l">
              <a:spcAft>
                <a:spcPts val="0"/>
              </a:spcAft>
            </a:pPr>
            <a:r>
              <a:rPr lang="es-ES" sz="600" kern="100">
                <a:effectLst/>
                <a:latin typeface="Arial"/>
                <a:cs typeface="Times New Roman"/>
              </a:rPr>
              <a:t>G2: Centro de gravedar del peso de carga</a:t>
            </a:r>
            <a:endParaRPr lang="ja-JP" sz="1200" kern="100">
              <a:effectLst/>
              <a:latin typeface="ＭＳ ゴシック"/>
              <a:cs typeface="Times New Roman"/>
            </a:endParaRPr>
          </a:p>
        </p:txBody>
      </p:sp>
      <p:sp>
        <p:nvSpPr>
          <p:cNvPr id="22" name="テキスト ボックス 984">
            <a:extLst>
              <a:ext uri="{FF2B5EF4-FFF2-40B4-BE49-F238E27FC236}">
                <a16:creationId xmlns:a16="http://schemas.microsoft.com/office/drawing/2014/main" id="{868BCD16-FA98-4BD0-9C18-FA92A6FF7929}"/>
              </a:ext>
            </a:extLst>
          </p:cNvPr>
          <p:cNvSpPr txBox="1"/>
          <p:nvPr/>
        </p:nvSpPr>
        <p:spPr>
          <a:xfrm>
            <a:off x="7691232" y="3028067"/>
            <a:ext cx="1291402" cy="23490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indent="50800" algn="l">
              <a:spcAft>
                <a:spcPts val="0"/>
              </a:spcAft>
            </a:pPr>
            <a:r>
              <a:rPr lang="ja-JP" sz="700" kern="100">
                <a:effectLst/>
                <a:latin typeface="ＭＳ ゴシック"/>
                <a:ea typeface="Arial Unicode MS"/>
                <a:cs typeface="Times New Roman"/>
              </a:rPr>
              <a:t>ℓ</a:t>
            </a:r>
            <a:r>
              <a:rPr lang="es-ES" sz="500" kern="100">
                <a:effectLst/>
                <a:latin typeface="Arial"/>
                <a:cs typeface="Times New Roman"/>
              </a:rPr>
              <a:t>a: Distancia mín. hasta </a:t>
            </a:r>
            <a:r>
              <a:rPr lang="es-ES" sz="500" kern="100" err="1">
                <a:effectLst/>
                <a:latin typeface="Arial"/>
                <a:cs typeface="Times New Roman"/>
              </a:rPr>
              <a:t>c.gravedar</a:t>
            </a:r>
            <a:r>
              <a:rPr lang="es-ES" sz="500" kern="100">
                <a:effectLst/>
                <a:latin typeface="Arial"/>
                <a:cs typeface="Times New Roman"/>
              </a:rPr>
              <a:t> del</a:t>
            </a:r>
          </a:p>
          <a:p>
            <a:pPr indent="50800" algn="l">
              <a:spcAft>
                <a:spcPts val="0"/>
              </a:spcAft>
            </a:pPr>
            <a:r>
              <a:rPr lang="es-ES" sz="500" kern="100">
                <a:effectLst/>
                <a:latin typeface="Arial"/>
                <a:cs typeface="Times New Roman"/>
              </a:rPr>
              <a:t> peso de carga(</a:t>
            </a:r>
            <a:r>
              <a:rPr lang="es-ES" sz="500" kern="100" err="1">
                <a:effectLst/>
                <a:latin typeface="Arial"/>
                <a:cs typeface="Times New Roman"/>
              </a:rPr>
              <a:t>Plat.trab</a:t>
            </a:r>
            <a:r>
              <a:rPr lang="es-ES" sz="500" kern="100">
                <a:effectLst/>
                <a:latin typeface="Arial"/>
                <a:cs typeface="Times New Roman"/>
              </a:rPr>
              <a:t>.)</a:t>
            </a:r>
            <a:endParaRPr lang="ja-JP" sz="1100" kern="100">
              <a:effectLst/>
              <a:latin typeface="ＭＳ ゴシック"/>
              <a:cs typeface="Times New Roman"/>
            </a:endParaRPr>
          </a:p>
        </p:txBody>
      </p:sp>
      <p:sp>
        <p:nvSpPr>
          <p:cNvPr id="23" name="テキスト ボックス 986">
            <a:extLst>
              <a:ext uri="{FF2B5EF4-FFF2-40B4-BE49-F238E27FC236}">
                <a16:creationId xmlns:a16="http://schemas.microsoft.com/office/drawing/2014/main" id="{BE3B7017-DC0A-49AE-91CE-27F758227BAE}"/>
              </a:ext>
            </a:extLst>
          </p:cNvPr>
          <p:cNvSpPr txBox="1"/>
          <p:nvPr/>
        </p:nvSpPr>
        <p:spPr>
          <a:xfrm>
            <a:off x="7722253" y="3311739"/>
            <a:ext cx="1153160" cy="2247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indent="50800" algn="l">
              <a:spcAft>
                <a:spcPts val="0"/>
              </a:spcAft>
            </a:pPr>
            <a:r>
              <a:rPr lang="ja-JP" sz="700" kern="100">
                <a:effectLst/>
                <a:latin typeface="ＭＳ ゴシック"/>
                <a:ea typeface="Arial Unicode MS"/>
                <a:cs typeface="Times New Roman"/>
              </a:rPr>
              <a:t>ℓ</a:t>
            </a:r>
            <a:r>
              <a:rPr lang="es-ES" sz="500" kern="100">
                <a:effectLst/>
                <a:latin typeface="Arial"/>
                <a:cs typeface="Times New Roman"/>
              </a:rPr>
              <a:t>b: Distancia máx. hasta </a:t>
            </a:r>
            <a:r>
              <a:rPr lang="es-ES" sz="500" kern="100" err="1">
                <a:effectLst/>
                <a:latin typeface="Arial"/>
                <a:cs typeface="Times New Roman"/>
              </a:rPr>
              <a:t>c.gravedar</a:t>
            </a:r>
            <a:r>
              <a:rPr lang="es-ES" sz="500" kern="100">
                <a:effectLst/>
                <a:latin typeface="Arial"/>
                <a:cs typeface="Times New Roman"/>
              </a:rPr>
              <a:t> del peso de carga(</a:t>
            </a:r>
            <a:r>
              <a:rPr lang="es-ES" sz="500" kern="100" err="1">
                <a:effectLst/>
                <a:latin typeface="Arial"/>
                <a:cs typeface="Times New Roman"/>
              </a:rPr>
              <a:t>Plat.trab</a:t>
            </a:r>
            <a:r>
              <a:rPr lang="es-ES" sz="500" kern="100">
                <a:effectLst/>
                <a:latin typeface="Arial"/>
                <a:cs typeface="Times New Roman"/>
              </a:rPr>
              <a:t>.)</a:t>
            </a:r>
            <a:endParaRPr lang="ja-JP" sz="1100" kern="100">
              <a:effectLst/>
              <a:latin typeface="ＭＳ ゴシック"/>
              <a:cs typeface="Times New Roman"/>
            </a:endParaRPr>
          </a:p>
        </p:txBody>
      </p:sp>
      <p:sp>
        <p:nvSpPr>
          <p:cNvPr id="24" name="テキスト ボックス 987">
            <a:extLst>
              <a:ext uri="{FF2B5EF4-FFF2-40B4-BE49-F238E27FC236}">
                <a16:creationId xmlns:a16="http://schemas.microsoft.com/office/drawing/2014/main" id="{095F55E8-770E-4C86-AA3E-1E5CD2AABAB6}"/>
              </a:ext>
            </a:extLst>
          </p:cNvPr>
          <p:cNvSpPr txBox="1"/>
          <p:nvPr/>
        </p:nvSpPr>
        <p:spPr>
          <a:xfrm>
            <a:off x="7723430" y="3550916"/>
            <a:ext cx="1061006" cy="25992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indent="50800" algn="l">
              <a:spcAft>
                <a:spcPts val="0"/>
              </a:spcAft>
            </a:pPr>
            <a:r>
              <a:rPr lang="ja-JP" sz="700" kern="100">
                <a:effectLst/>
                <a:latin typeface="ＭＳ ゴシック"/>
                <a:ea typeface="Arial Unicode MS"/>
                <a:cs typeface="Times New Roman"/>
              </a:rPr>
              <a:t>ℓ</a:t>
            </a:r>
            <a:r>
              <a:rPr lang="es-ES" sz="500" kern="100">
                <a:effectLst/>
                <a:latin typeface="Arial"/>
                <a:cs typeface="Times New Roman"/>
              </a:rPr>
              <a:t>G: Distancia hasta el centro</a:t>
            </a:r>
          </a:p>
          <a:p>
            <a:pPr indent="50800" algn="l">
              <a:spcAft>
                <a:spcPts val="0"/>
              </a:spcAft>
            </a:pPr>
            <a:r>
              <a:rPr lang="es-ES" sz="500" kern="100">
                <a:effectLst/>
                <a:latin typeface="Arial"/>
                <a:cs typeface="Times New Roman"/>
              </a:rPr>
              <a:t>de </a:t>
            </a:r>
            <a:r>
              <a:rPr lang="es-ES" sz="500" kern="100" err="1">
                <a:effectLst/>
                <a:latin typeface="Arial"/>
                <a:cs typeface="Times New Roman"/>
              </a:rPr>
              <a:t>gravedar</a:t>
            </a:r>
            <a:r>
              <a:rPr lang="es-ES" sz="500" kern="100">
                <a:effectLst/>
                <a:latin typeface="Arial"/>
                <a:cs typeface="Times New Roman"/>
              </a:rPr>
              <a:t> del VTE</a:t>
            </a:r>
            <a:endParaRPr lang="ja-JP" sz="1100" kern="100">
              <a:effectLst/>
              <a:latin typeface="ＭＳ ゴシック"/>
              <a:cs typeface="Times New Roman"/>
            </a:endParaRPr>
          </a:p>
        </p:txBody>
      </p:sp>
      <p:sp>
        <p:nvSpPr>
          <p:cNvPr id="25" name="テキスト ボックス 988">
            <a:extLst>
              <a:ext uri="{FF2B5EF4-FFF2-40B4-BE49-F238E27FC236}">
                <a16:creationId xmlns:a16="http://schemas.microsoft.com/office/drawing/2014/main" id="{1A048C40-0DFE-46C9-B766-C25D8A2ED957}"/>
              </a:ext>
            </a:extLst>
          </p:cNvPr>
          <p:cNvSpPr txBox="1"/>
          <p:nvPr/>
        </p:nvSpPr>
        <p:spPr>
          <a:xfrm>
            <a:off x="7565593" y="3836239"/>
            <a:ext cx="1554480" cy="12957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indent="50800" algn="l">
              <a:spcAft>
                <a:spcPts val="0"/>
              </a:spcAft>
            </a:pPr>
            <a:r>
              <a:rPr lang="ja-JP" sz="700" kern="100">
                <a:effectLst/>
                <a:latin typeface="ＭＳ ゴシック"/>
                <a:ea typeface="Arial Unicode MS"/>
                <a:cs typeface="Times New Roman"/>
              </a:rPr>
              <a:t>ℓ</a:t>
            </a:r>
            <a:r>
              <a:rPr lang="es-ES" sz="500" kern="100">
                <a:effectLst/>
                <a:latin typeface="Arial"/>
                <a:cs typeface="Times New Roman"/>
              </a:rPr>
              <a:t>1: Distancia hasta el centro de </a:t>
            </a:r>
            <a:r>
              <a:rPr lang="es-ES" sz="500" kern="100" err="1">
                <a:effectLst/>
                <a:latin typeface="Arial"/>
                <a:cs typeface="Times New Roman"/>
              </a:rPr>
              <a:t>gravedar</a:t>
            </a:r>
            <a:r>
              <a:rPr lang="es-ES" sz="500" kern="100">
                <a:effectLst/>
                <a:latin typeface="Arial"/>
                <a:cs typeface="Times New Roman"/>
              </a:rPr>
              <a:t> del total</a:t>
            </a:r>
            <a:endParaRPr lang="ja-JP" sz="1100" kern="100">
              <a:effectLst/>
              <a:latin typeface="ＭＳ ゴシック"/>
              <a:cs typeface="Times New Roman"/>
            </a:endParaRPr>
          </a:p>
        </p:txBody>
      </p:sp>
      <p:sp>
        <p:nvSpPr>
          <p:cNvPr id="26" name="テキスト ボックス 989">
            <a:extLst>
              <a:ext uri="{FF2B5EF4-FFF2-40B4-BE49-F238E27FC236}">
                <a16:creationId xmlns:a16="http://schemas.microsoft.com/office/drawing/2014/main" id="{F943B451-83CB-4F8E-ADB3-A8B23503E928}"/>
              </a:ext>
            </a:extLst>
          </p:cNvPr>
          <p:cNvSpPr txBox="1"/>
          <p:nvPr/>
        </p:nvSpPr>
        <p:spPr>
          <a:xfrm>
            <a:off x="7271502" y="3985373"/>
            <a:ext cx="1874520" cy="14097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indent="50800" algn="l">
              <a:spcAft>
                <a:spcPts val="0"/>
              </a:spcAft>
            </a:pPr>
            <a:r>
              <a:rPr lang="ja-JP" sz="800" kern="100">
                <a:effectLst/>
                <a:latin typeface="ＭＳ ゴシック"/>
                <a:ea typeface="Arial Unicode MS"/>
                <a:cs typeface="Times New Roman"/>
              </a:rPr>
              <a:t>ℓ</a:t>
            </a:r>
            <a:r>
              <a:rPr lang="es-ES" sz="600" kern="100">
                <a:effectLst/>
                <a:latin typeface="Arial"/>
                <a:cs typeface="Times New Roman"/>
              </a:rPr>
              <a:t>2: Distancia hasta el centro de gravedar del total</a:t>
            </a:r>
            <a:endParaRPr lang="ja-JP" sz="1200" kern="100">
              <a:effectLst/>
              <a:latin typeface="ＭＳ ゴシック"/>
              <a:cs typeface="Times New Roman"/>
            </a:endParaRPr>
          </a:p>
        </p:txBody>
      </p:sp>
      <p:sp>
        <p:nvSpPr>
          <p:cNvPr id="27" name="テキスト ボックス 990">
            <a:extLst>
              <a:ext uri="{FF2B5EF4-FFF2-40B4-BE49-F238E27FC236}">
                <a16:creationId xmlns:a16="http://schemas.microsoft.com/office/drawing/2014/main" id="{99FA7AFE-F13E-47CC-A1D0-12959E27B50D}"/>
              </a:ext>
            </a:extLst>
          </p:cNvPr>
          <p:cNvSpPr txBox="1"/>
          <p:nvPr/>
        </p:nvSpPr>
        <p:spPr>
          <a:xfrm>
            <a:off x="7579787" y="4119912"/>
            <a:ext cx="1367960" cy="27891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indent="50800" algn="l">
              <a:spcAft>
                <a:spcPts val="0"/>
              </a:spcAft>
            </a:pPr>
            <a:r>
              <a:rPr lang="es-ES" sz="800" kern="100">
                <a:effectLst/>
                <a:latin typeface="Arial Unicode MS"/>
                <a:cs typeface="Times New Roman"/>
              </a:rPr>
              <a:t>ha</a:t>
            </a:r>
            <a:r>
              <a:rPr lang="es-ES" sz="600" kern="100">
                <a:effectLst/>
                <a:latin typeface="Arial"/>
                <a:cs typeface="Times New Roman"/>
              </a:rPr>
              <a:t>: Altura mín hasta el centro de gravedar del total(plat.trab.)</a:t>
            </a:r>
            <a:endParaRPr lang="ja-JP" sz="1200" kern="100">
              <a:effectLst/>
              <a:latin typeface="ＭＳ ゴシック"/>
              <a:cs typeface="Times New Roman"/>
            </a:endParaRPr>
          </a:p>
        </p:txBody>
      </p:sp>
      <p:sp>
        <p:nvSpPr>
          <p:cNvPr id="28" name="テキスト ボックス 851">
            <a:extLst>
              <a:ext uri="{FF2B5EF4-FFF2-40B4-BE49-F238E27FC236}">
                <a16:creationId xmlns:a16="http://schemas.microsoft.com/office/drawing/2014/main" id="{DCAC5AC6-4C10-4262-9AEE-92820C669147}"/>
              </a:ext>
            </a:extLst>
          </p:cNvPr>
          <p:cNvSpPr txBox="1"/>
          <p:nvPr/>
        </p:nvSpPr>
        <p:spPr>
          <a:xfrm>
            <a:off x="7642582" y="4442379"/>
            <a:ext cx="1286788" cy="25625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indent="50800" algn="l">
              <a:spcAft>
                <a:spcPts val="0"/>
              </a:spcAft>
            </a:pPr>
            <a:r>
              <a:rPr lang="es-ES" sz="800" kern="100">
                <a:effectLst/>
                <a:latin typeface="Arial Unicode MS"/>
                <a:cs typeface="Times New Roman"/>
              </a:rPr>
              <a:t>hb</a:t>
            </a:r>
            <a:r>
              <a:rPr lang="es-ES" sz="600" kern="100">
                <a:effectLst/>
                <a:latin typeface="Arial"/>
                <a:cs typeface="Times New Roman"/>
              </a:rPr>
              <a:t>: Altura máx hasta el centro de gravedar del total(plat.trab.)</a:t>
            </a:r>
            <a:endParaRPr lang="ja-JP" sz="1200" kern="100">
              <a:effectLst/>
              <a:latin typeface="ＭＳ ゴシック"/>
              <a:cs typeface="Times New Roman"/>
            </a:endParaRPr>
          </a:p>
          <a:p>
            <a:pPr indent="38100" algn="l">
              <a:spcAft>
                <a:spcPts val="0"/>
              </a:spcAft>
            </a:pPr>
            <a:r>
              <a:rPr lang="es-ES" sz="600" kern="100">
                <a:effectLst/>
                <a:latin typeface="Arial"/>
                <a:cs typeface="Times New Roman"/>
              </a:rPr>
              <a:t> </a:t>
            </a:r>
            <a:endParaRPr lang="ja-JP" sz="1200" kern="100">
              <a:effectLst/>
              <a:latin typeface="ＭＳ ゴシック"/>
              <a:cs typeface="Times New Roman"/>
            </a:endParaRPr>
          </a:p>
        </p:txBody>
      </p:sp>
      <p:sp>
        <p:nvSpPr>
          <p:cNvPr id="29" name="テキスト ボックス 940">
            <a:extLst>
              <a:ext uri="{FF2B5EF4-FFF2-40B4-BE49-F238E27FC236}">
                <a16:creationId xmlns:a16="http://schemas.microsoft.com/office/drawing/2014/main" id="{44BC4DD8-3E20-46E7-8393-E933A8357EF8}"/>
              </a:ext>
            </a:extLst>
          </p:cNvPr>
          <p:cNvSpPr txBox="1"/>
          <p:nvPr/>
        </p:nvSpPr>
        <p:spPr>
          <a:xfrm>
            <a:off x="5861647" y="3408891"/>
            <a:ext cx="1874520" cy="2438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Fig.4-24 Cambio del centro de gravedad del VTE</a:t>
            </a:r>
            <a:endParaRPr lang="ja-JP" sz="1200" kern="100">
              <a:effectLst/>
              <a:latin typeface="ＭＳ ゴシック"/>
              <a:cs typeface="Times New Roman"/>
            </a:endParaRPr>
          </a:p>
        </p:txBody>
      </p:sp>
      <p:sp>
        <p:nvSpPr>
          <p:cNvPr id="30" name="テキスト ボックス 892">
            <a:extLst>
              <a:ext uri="{FF2B5EF4-FFF2-40B4-BE49-F238E27FC236}">
                <a16:creationId xmlns:a16="http://schemas.microsoft.com/office/drawing/2014/main" id="{950E12B3-1EAF-4DE1-9619-50137DC813CB}"/>
              </a:ext>
            </a:extLst>
          </p:cNvPr>
          <p:cNvSpPr txBox="1"/>
          <p:nvPr/>
        </p:nvSpPr>
        <p:spPr>
          <a:xfrm>
            <a:off x="814027" y="5117638"/>
            <a:ext cx="1257300" cy="13063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kern="100">
                <a:effectLst/>
                <a:latin typeface="Arial"/>
                <a:cs typeface="Times New Roman"/>
              </a:rPr>
              <a:t>ℓT: Distancia hasta la rueda</a:t>
            </a:r>
            <a:endParaRPr lang="ja-JP" sz="1200" kern="100">
              <a:effectLst/>
              <a:latin typeface="ＭＳ ゴシック"/>
              <a:cs typeface="Times New Roman"/>
            </a:endParaRPr>
          </a:p>
        </p:txBody>
      </p:sp>
      <p:sp>
        <p:nvSpPr>
          <p:cNvPr id="31" name="テキスト ボックス 997">
            <a:extLst>
              <a:ext uri="{FF2B5EF4-FFF2-40B4-BE49-F238E27FC236}">
                <a16:creationId xmlns:a16="http://schemas.microsoft.com/office/drawing/2014/main" id="{AA26C312-C06D-4732-A59F-DD698B72AEE4}"/>
              </a:ext>
            </a:extLst>
          </p:cNvPr>
          <p:cNvSpPr txBox="1"/>
          <p:nvPr/>
        </p:nvSpPr>
        <p:spPr>
          <a:xfrm>
            <a:off x="760407" y="5247216"/>
            <a:ext cx="1371600" cy="13063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kern="100">
                <a:effectLst/>
                <a:latin typeface="Arial"/>
                <a:cs typeface="Times New Roman"/>
              </a:rPr>
              <a:t>ℓa: Distancia hasta el estabilizador</a:t>
            </a:r>
            <a:endParaRPr lang="ja-JP" sz="1200" kern="100">
              <a:effectLst/>
              <a:latin typeface="ＭＳ ゴシック"/>
              <a:cs typeface="Times New Roman"/>
            </a:endParaRPr>
          </a:p>
        </p:txBody>
      </p:sp>
      <p:sp>
        <p:nvSpPr>
          <p:cNvPr id="32" name="テキスト ボックス 998">
            <a:extLst>
              <a:ext uri="{FF2B5EF4-FFF2-40B4-BE49-F238E27FC236}">
                <a16:creationId xmlns:a16="http://schemas.microsoft.com/office/drawing/2014/main" id="{78412C76-5EFE-47DA-80A1-30517084921B}"/>
              </a:ext>
            </a:extLst>
          </p:cNvPr>
          <p:cNvSpPr txBox="1"/>
          <p:nvPr/>
        </p:nvSpPr>
        <p:spPr>
          <a:xfrm>
            <a:off x="448433" y="5363126"/>
            <a:ext cx="1684020" cy="35051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A mayor extensión del estabilizador, más amplitud de base, mayor seguridad</a:t>
            </a:r>
            <a:endParaRPr lang="ja-JP" sz="1200" kern="100">
              <a:effectLst/>
              <a:latin typeface="ＭＳ ゴシック"/>
              <a:cs typeface="Times New Roman"/>
            </a:endParaRPr>
          </a:p>
        </p:txBody>
      </p:sp>
      <p:sp>
        <p:nvSpPr>
          <p:cNvPr id="33" name="テキスト ボックス 978">
            <a:extLst>
              <a:ext uri="{FF2B5EF4-FFF2-40B4-BE49-F238E27FC236}">
                <a16:creationId xmlns:a16="http://schemas.microsoft.com/office/drawing/2014/main" id="{A39CA40F-12C8-46F0-BF2D-CB7F1CEC537A}"/>
              </a:ext>
            </a:extLst>
          </p:cNvPr>
          <p:cNvSpPr txBox="1"/>
          <p:nvPr/>
        </p:nvSpPr>
        <p:spPr>
          <a:xfrm>
            <a:off x="423111" y="5754507"/>
            <a:ext cx="1739265" cy="23617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s-ES" sz="800" b="1" kern="100">
                <a:effectLst/>
                <a:latin typeface="Arial"/>
                <a:cs typeface="Times New Roman"/>
              </a:rPr>
              <a:t>Fig.4-25 Estabilidad del VTE</a:t>
            </a:r>
            <a:endParaRPr lang="ja-JP" sz="1200" kern="100">
              <a:effectLst/>
              <a:latin typeface="ＭＳ ゴシック"/>
              <a:cs typeface="Times New Roman"/>
            </a:endParaRPr>
          </a:p>
        </p:txBody>
      </p:sp>
      <p:sp>
        <p:nvSpPr>
          <p:cNvPr id="34" name="テキスト ボックス 887">
            <a:extLst>
              <a:ext uri="{FF2B5EF4-FFF2-40B4-BE49-F238E27FC236}">
                <a16:creationId xmlns:a16="http://schemas.microsoft.com/office/drawing/2014/main" id="{E719F987-BB07-4B12-8DE7-562984243DDD}"/>
              </a:ext>
            </a:extLst>
          </p:cNvPr>
          <p:cNvSpPr txBox="1"/>
          <p:nvPr/>
        </p:nvSpPr>
        <p:spPr>
          <a:xfrm>
            <a:off x="3585426" y="4062422"/>
            <a:ext cx="615889" cy="23335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Peso de carga</a:t>
            </a:r>
            <a:endParaRPr lang="ja-JP" sz="1200" kern="100">
              <a:effectLst/>
              <a:latin typeface="ＭＳ ゴシック"/>
              <a:cs typeface="Times New Roman"/>
            </a:endParaRPr>
          </a:p>
        </p:txBody>
      </p:sp>
      <p:sp>
        <p:nvSpPr>
          <p:cNvPr id="35" name="テキスト ボックス 887">
            <a:extLst>
              <a:ext uri="{FF2B5EF4-FFF2-40B4-BE49-F238E27FC236}">
                <a16:creationId xmlns:a16="http://schemas.microsoft.com/office/drawing/2014/main" id="{9C86F9BD-4807-4997-A6E1-960E229BE8C4}"/>
              </a:ext>
            </a:extLst>
          </p:cNvPr>
          <p:cNvSpPr txBox="1"/>
          <p:nvPr/>
        </p:nvSpPr>
        <p:spPr>
          <a:xfrm>
            <a:off x="3666474" y="5377852"/>
            <a:ext cx="615889" cy="22938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600" b="1" kern="100">
                <a:effectLst/>
                <a:latin typeface="Arial"/>
                <a:cs typeface="Times New Roman"/>
              </a:rPr>
              <a:t>Peso de carga</a:t>
            </a:r>
            <a:endParaRPr lang="ja-JP" sz="1200" kern="100">
              <a:effectLst/>
              <a:latin typeface="ＭＳ ゴシック"/>
              <a:cs typeface="Times New Roman"/>
            </a:endParaRPr>
          </a:p>
        </p:txBody>
      </p:sp>
      <p:sp>
        <p:nvSpPr>
          <p:cNvPr id="36" name="テキスト ボックス 993">
            <a:extLst>
              <a:ext uri="{FF2B5EF4-FFF2-40B4-BE49-F238E27FC236}">
                <a16:creationId xmlns:a16="http://schemas.microsoft.com/office/drawing/2014/main" id="{8922A6F1-2ABD-4BC6-8324-30095C537F75}"/>
              </a:ext>
            </a:extLst>
          </p:cNvPr>
          <p:cNvSpPr txBox="1"/>
          <p:nvPr/>
        </p:nvSpPr>
        <p:spPr>
          <a:xfrm>
            <a:off x="2527026" y="5630720"/>
            <a:ext cx="637618" cy="22938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r">
              <a:spcAft>
                <a:spcPts val="0"/>
              </a:spcAft>
            </a:pPr>
            <a:r>
              <a:rPr lang="es-ES" sz="600" b="1" kern="100">
                <a:effectLst/>
                <a:latin typeface="Arial"/>
                <a:cs typeface="Times New Roman"/>
              </a:rPr>
              <a:t>P.apoyo caída</a:t>
            </a:r>
            <a:endParaRPr lang="ja-JP" sz="1200" kern="100">
              <a:effectLst/>
              <a:latin typeface="ＭＳ ゴシック"/>
              <a:cs typeface="Times New Roman"/>
            </a:endParaRPr>
          </a:p>
        </p:txBody>
      </p:sp>
      <p:sp>
        <p:nvSpPr>
          <p:cNvPr id="37" name="テキスト ボックス 996">
            <a:extLst>
              <a:ext uri="{FF2B5EF4-FFF2-40B4-BE49-F238E27FC236}">
                <a16:creationId xmlns:a16="http://schemas.microsoft.com/office/drawing/2014/main" id="{55A018DF-8267-4AD4-B892-A5AF0F63B1EF}"/>
              </a:ext>
            </a:extLst>
          </p:cNvPr>
          <p:cNvSpPr txBox="1"/>
          <p:nvPr/>
        </p:nvSpPr>
        <p:spPr>
          <a:xfrm>
            <a:off x="2457056" y="6141615"/>
            <a:ext cx="2162175" cy="34076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es-ES" sz="700" b="1" kern="100">
                <a:effectLst/>
                <a:latin typeface="Arial"/>
                <a:cs typeface="Times New Roman"/>
              </a:rPr>
              <a:t>El desplaz.plataf.elevada a gran alt.es peligroso ya que con una mín inclin., el p.apoyo caída puede exceder el límite del centro gravedad</a:t>
            </a:r>
            <a:endParaRPr lang="ja-JP" sz="1200" kern="100">
              <a:effectLst/>
              <a:latin typeface="ＭＳ ゴシック"/>
              <a:cs typeface="Times New Roman"/>
            </a:endParaRPr>
          </a:p>
        </p:txBody>
      </p:sp>
      <p:sp>
        <p:nvSpPr>
          <p:cNvPr id="38" name="テキスト ボックス 995">
            <a:extLst>
              <a:ext uri="{FF2B5EF4-FFF2-40B4-BE49-F238E27FC236}">
                <a16:creationId xmlns:a16="http://schemas.microsoft.com/office/drawing/2014/main" id="{E8FED364-DBEA-4BBB-954F-0FA88147195A}"/>
              </a:ext>
            </a:extLst>
          </p:cNvPr>
          <p:cNvSpPr txBox="1"/>
          <p:nvPr/>
        </p:nvSpPr>
        <p:spPr>
          <a:xfrm>
            <a:off x="1917781" y="6555492"/>
            <a:ext cx="2863177" cy="1219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s-ES" sz="800" b="1" kern="100">
                <a:effectLst/>
                <a:latin typeface="Arial"/>
                <a:cs typeface="Times New Roman"/>
              </a:rPr>
              <a:t>Fig.4-26 Altura y estabilidad de Plataforma de trabajo</a:t>
            </a:r>
            <a:endParaRPr lang="ja-JP" sz="1200" kern="100">
              <a:effectLst/>
              <a:latin typeface="ＭＳ ゴシック"/>
              <a:cs typeface="Times New Roman"/>
            </a:endParaRPr>
          </a:p>
        </p:txBody>
      </p:sp>
    </p:spTree>
    <p:extLst>
      <p:ext uri="{BB962C8B-B14F-4D97-AF65-F5344CB8AC3E}">
        <p14:creationId xmlns:p14="http://schemas.microsoft.com/office/powerpoint/2010/main" val="1833427976"/>
      </p:ext>
    </p:extLst>
  </p:cSld>
  <p:clrMapOvr>
    <a:masterClrMapping/>
  </p:clrMapOvr>
  <p:extLst>
    <p:ext uri="{6950BFC3-D8DA-4A85-94F7-54DA5524770B}">
      <p188:commentRel xmlns:p188="http://schemas.microsoft.com/office/powerpoint/2018/8/main" r:id="rId3"/>
    </p:ext>
  </p:extLs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Inercia</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74</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162216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Un cuerpo tiene la propiedad </a:t>
            </a:r>
            <a:r>
              <a:rPr lang="es-ES" altLang="ja-JP" sz="1400" u="sng" dirty="0">
                <a:solidFill>
                  <a:prstClr val="black"/>
                </a:solidFill>
                <a:latin typeface="Meiryo UI" panose="020B0604030504040204" pitchFamily="50" charset="-128"/>
                <a:ea typeface="Meiryo UI" panose="020B0604030504040204" pitchFamily="50" charset="-128"/>
              </a:rPr>
              <a:t>de </a:t>
            </a:r>
            <a:r>
              <a:rPr lang="es-ES" altLang="ja-JP" sz="1400" b="1" u="sng" dirty="0">
                <a:solidFill>
                  <a:prstClr val="black"/>
                </a:solidFill>
                <a:latin typeface="Meiryo UI" panose="020B0604030504040204" pitchFamily="50" charset="-128"/>
                <a:ea typeface="Meiryo UI" panose="020B0604030504040204" pitchFamily="50" charset="-128"/>
              </a:rPr>
              <a:t>permanecer inmóvil cuando está en reposo</a:t>
            </a:r>
            <a:r>
              <a:rPr lang="es-ES" altLang="ja-JP" sz="1400" dirty="0">
                <a:solidFill>
                  <a:prstClr val="black"/>
                </a:solidFill>
                <a:latin typeface="Meiryo UI" panose="020B0604030504040204" pitchFamily="50" charset="-128"/>
                <a:ea typeface="Meiryo UI" panose="020B0604030504040204" pitchFamily="50" charset="-128"/>
              </a:rPr>
              <a:t> y de </a:t>
            </a:r>
            <a:r>
              <a:rPr lang="es-ES" altLang="ja-JP" sz="1400" b="1" u="sng" dirty="0">
                <a:solidFill>
                  <a:prstClr val="black"/>
                </a:solidFill>
                <a:latin typeface="Meiryo UI" panose="020B0604030504040204" pitchFamily="50" charset="-128"/>
                <a:ea typeface="Meiryo UI" panose="020B0604030504040204" pitchFamily="50" charset="-128"/>
              </a:rPr>
              <a:t>continuar su movimiento cuando está en movimiento</a:t>
            </a:r>
            <a:r>
              <a:rPr lang="es-ES" altLang="ja-JP" sz="1400" u="sng"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siempre que no actúe sobre él alguna fuerza externa</a:t>
            </a:r>
            <a:r>
              <a:rPr lang="es-ES" altLang="ja-JP" sz="1400" u="sng"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Esta propiedad se denomina </a:t>
            </a:r>
            <a:r>
              <a:rPr lang="es-ES" altLang="ja-JP" sz="1400" b="1" dirty="0">
                <a:solidFill>
                  <a:prstClr val="black"/>
                </a:solidFill>
                <a:latin typeface="Meiryo UI" panose="020B0604030504040204" pitchFamily="50" charset="-128"/>
                <a:ea typeface="Meiryo UI" panose="020B0604030504040204" pitchFamily="50" charset="-128"/>
              </a:rPr>
              <a:t>inercia</a:t>
            </a:r>
            <a:r>
              <a:rPr lang="es-ES" altLang="ja-JP" sz="1400" dirty="0">
                <a:solidFill>
                  <a:prstClr val="black"/>
                </a:solidFill>
                <a:latin typeface="Meiryo UI" panose="020B0604030504040204" pitchFamily="50" charset="-128"/>
                <a:ea typeface="Meiryo UI" panose="020B0604030504040204" pitchFamily="50" charset="-128"/>
              </a:rPr>
              <a:t>, y la </a:t>
            </a:r>
            <a:r>
              <a:rPr lang="es-ES" altLang="ja-JP" sz="1400" b="1" dirty="0">
                <a:solidFill>
                  <a:prstClr val="black"/>
                </a:solidFill>
                <a:latin typeface="Meiryo UI" panose="020B0604030504040204" pitchFamily="50" charset="-128"/>
                <a:ea typeface="Meiryo UI" panose="020B0604030504040204" pitchFamily="50" charset="-128"/>
              </a:rPr>
              <a:t>fuerza aparente que actúa sobre un cuerpo debido a la inercia</a:t>
            </a:r>
            <a:r>
              <a:rPr lang="es-ES" altLang="ja-JP" sz="1400" dirty="0">
                <a:solidFill>
                  <a:prstClr val="black"/>
                </a:solidFill>
                <a:latin typeface="Meiryo UI" panose="020B0604030504040204" pitchFamily="50" charset="-128"/>
                <a:ea typeface="Meiryo UI" panose="020B0604030504040204" pitchFamily="50" charset="-128"/>
              </a:rPr>
              <a:t>, se denomina </a:t>
            </a:r>
            <a:r>
              <a:rPr lang="es-ES" altLang="ja-JP" sz="1400" b="1" dirty="0">
                <a:solidFill>
                  <a:prstClr val="black"/>
                </a:solidFill>
                <a:latin typeface="Meiryo UI" panose="020B0604030504040204" pitchFamily="50" charset="-128"/>
                <a:ea typeface="Meiryo UI" panose="020B0604030504040204" pitchFamily="50" charset="-128"/>
              </a:rPr>
              <a:t>fuerza de inercia</a:t>
            </a:r>
            <a:r>
              <a:rPr lang="es-ES" altLang="ja-JP" sz="1400" dirty="0">
                <a:solidFill>
                  <a:prstClr val="black"/>
                </a:solidFill>
                <a:latin typeface="Meiryo UI" panose="020B0604030504040204" pitchFamily="50" charset="-128"/>
                <a:ea typeface="Meiryo UI" panose="020B0604030504040204" pitchFamily="50" charset="-128"/>
              </a:rPr>
              <a:t>. La fuerza de inercia es una fuerza generada por fuerzas inerciales. La fuerza de inercia </a:t>
            </a:r>
            <a:r>
              <a:rPr lang="es-ES" altLang="ja-JP" sz="1400" b="1" dirty="0">
                <a:solidFill>
                  <a:prstClr val="black"/>
                </a:solidFill>
                <a:latin typeface="Meiryo UI" panose="020B0604030504040204" pitchFamily="50" charset="-128"/>
                <a:ea typeface="Meiryo UI" panose="020B0604030504040204" pitchFamily="50" charset="-128"/>
              </a:rPr>
              <a:t>es mayor cuanto mayor es la aceleración</a:t>
            </a:r>
            <a:r>
              <a:rPr lang="es-ES" altLang="ja-JP" sz="1400" dirty="0">
                <a:solidFill>
                  <a:prstClr val="black"/>
                </a:solidFill>
                <a:latin typeface="Meiryo UI" panose="020B0604030504040204" pitchFamily="50" charset="-128"/>
                <a:ea typeface="Meiryo UI" panose="020B0604030504040204" pitchFamily="50" charset="-128"/>
              </a:rPr>
              <a:t> y cuanto </a:t>
            </a:r>
            <a:r>
              <a:rPr lang="es-ES" altLang="ja-JP" sz="1400" b="1" dirty="0">
                <a:solidFill>
                  <a:prstClr val="black"/>
                </a:solidFill>
                <a:latin typeface="Meiryo UI" panose="020B0604030504040204" pitchFamily="50" charset="-128"/>
                <a:ea typeface="Meiryo UI" panose="020B0604030504040204" pitchFamily="50" charset="-128"/>
              </a:rPr>
              <a:t>mayor es la masa</a:t>
            </a:r>
            <a:r>
              <a:rPr lang="es-ES"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Cuando una persona se encuentra en la plataforma de trabajo de un VTE, y el vehículo está girando, si se produce una parada de emergencia, el tripulante saldrá volando en  sentido del giro. Esto se debe a que la persona seguirá girando debido a la "inercia", incluso cuando la plataforma de trabajo se haya detenido.</a:t>
            </a:r>
          </a:p>
          <a:p>
            <a:pPr marL="0" indent="0">
              <a:lnSpc>
                <a:spcPct val="100000"/>
              </a:lnSpc>
              <a:spcBef>
                <a:spcPts val="0"/>
              </a:spcBef>
              <a:buNone/>
            </a:pPr>
            <a:r>
              <a:rPr lang="es-ES" altLang="ja-JP" sz="1400" b="1" dirty="0">
                <a:solidFill>
                  <a:prstClr val="black"/>
                </a:solidFill>
                <a:latin typeface="Meiryo UI" panose="020B0604030504040204" pitchFamily="50" charset="-128"/>
                <a:ea typeface="Meiryo UI" panose="020B0604030504040204" pitchFamily="50" charset="-128"/>
              </a:rPr>
              <a:t>Por lo tanto, las maniobras bruscas son peligrosas</a:t>
            </a:r>
            <a:r>
              <a:rPr lang="es-ES" altLang="ja-JP" sz="1400" dirty="0">
                <a:solidFill>
                  <a:prstClr val="black"/>
                </a:solidFill>
                <a:latin typeface="Meiryo UI" panose="020B0604030504040204" pitchFamily="50" charset="-128"/>
                <a:ea typeface="Meiryo UI" panose="020B0604030504040204" pitchFamily="50" charset="-128"/>
              </a:rPr>
              <a:t>.</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2443161" y="4002805"/>
            <a:ext cx="4257675" cy="1346200"/>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BC1A70AF-71AF-4AC5-93E3-D8550CDF20F0}"/>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pág.74/Libro de texto pág. 67</a:t>
            </a:r>
            <a:endParaRPr lang="ja-JP" altLang="en-US" sz="1200">
              <a:solidFill>
                <a:prstClr val="black"/>
              </a:solidFill>
            </a:endParaRPr>
          </a:p>
        </p:txBody>
      </p:sp>
      <p:sp>
        <p:nvSpPr>
          <p:cNvPr id="9" name="テキスト ボックス 1000">
            <a:extLst>
              <a:ext uri="{FF2B5EF4-FFF2-40B4-BE49-F238E27FC236}">
                <a16:creationId xmlns:a16="http://schemas.microsoft.com/office/drawing/2014/main" id="{FAC46239-2EEA-4032-935F-F309C8257301}"/>
              </a:ext>
            </a:extLst>
          </p:cNvPr>
          <p:cNvSpPr txBox="1"/>
          <p:nvPr/>
        </p:nvSpPr>
        <p:spPr>
          <a:xfrm>
            <a:off x="4085408" y="4205959"/>
            <a:ext cx="868163" cy="27895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s-ES" sz="600" b="1" kern="100">
                <a:effectLst/>
                <a:latin typeface="Arial"/>
                <a:cs typeface="Times New Roman"/>
              </a:rPr>
              <a:t>Act.freno brusco</a:t>
            </a:r>
            <a:endParaRPr lang="ja-JP" sz="1200" kern="100">
              <a:effectLst/>
              <a:latin typeface="ＭＳ ゴシック"/>
              <a:cs typeface="Times New Roman"/>
            </a:endParaRPr>
          </a:p>
        </p:txBody>
      </p:sp>
      <p:sp>
        <p:nvSpPr>
          <p:cNvPr id="10" name="テキスト ボックス 999">
            <a:extLst>
              <a:ext uri="{FF2B5EF4-FFF2-40B4-BE49-F238E27FC236}">
                <a16:creationId xmlns:a16="http://schemas.microsoft.com/office/drawing/2014/main" id="{579DB337-7FF5-4F25-88AB-881439EFB138}"/>
              </a:ext>
            </a:extLst>
          </p:cNvPr>
          <p:cNvSpPr txBox="1"/>
          <p:nvPr/>
        </p:nvSpPr>
        <p:spPr>
          <a:xfrm>
            <a:off x="3288859" y="5082733"/>
            <a:ext cx="2461260" cy="2438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s-ES" sz="800" b="1" kern="100">
                <a:effectLst/>
                <a:latin typeface="Arial"/>
                <a:cs typeface="Times New Roman"/>
              </a:rPr>
              <a:t>Fig.4-27 Inercia</a:t>
            </a:r>
            <a:endParaRPr lang="ja-JP" sz="1200" kern="100">
              <a:effectLst/>
              <a:latin typeface="ＭＳ ゴシック"/>
              <a:cs typeface="Times New Roman"/>
            </a:endParaRPr>
          </a:p>
        </p:txBody>
      </p:sp>
    </p:spTree>
    <p:extLst>
      <p:ext uri="{BB962C8B-B14F-4D97-AF65-F5344CB8AC3E}">
        <p14:creationId xmlns:p14="http://schemas.microsoft.com/office/powerpoint/2010/main" val="30567309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53828"/>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Fricción y estabilidad de los VTE</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75</a:t>
            </a:fld>
            <a:endParaRPr lang="ja-JP" altLang="en-US">
              <a:solidFill>
                <a:prstClr val="black">
                  <a:tint val="75000"/>
                </a:prstClr>
              </a:solidFill>
            </a:endParaRPr>
          </a:p>
        </p:txBody>
      </p:sp>
      <p:sp>
        <p:nvSpPr>
          <p:cNvPr id="11" name="コンテンツ プレースホルダー 4"/>
          <p:cNvSpPr txBox="1">
            <a:spLocks/>
          </p:cNvSpPr>
          <p:nvPr/>
        </p:nvSpPr>
        <p:spPr>
          <a:xfrm>
            <a:off x="108857" y="580833"/>
            <a:ext cx="8926285" cy="284816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Cuando se para un VTE en una pendiente para realizar trabajos, se utiliza el pedal de fren para detener el vehículo, se aplica el freno </a:t>
            </a:r>
            <a:r>
              <a:rPr lang="es-ES" altLang="ja-JP" sz="1400" dirty="0">
                <a:latin typeface="Arial" panose="020B0604020202020204" pitchFamily="34" charset="0"/>
                <a:ea typeface="Meiryo UI" panose="020B0604030504040204" pitchFamily="50" charset="-128"/>
                <a:cs typeface="Arial" panose="020B0604020202020204" pitchFamily="34" charset="0"/>
              </a:rPr>
              <a:t>de estacionamiento (mano), se utiliza un tabique (tope) para bloquear la rueda y se instalan estabilizadores.</a:t>
            </a:r>
          </a:p>
          <a:p>
            <a:pPr marL="0" indent="0">
              <a:lnSpc>
                <a:spcPct val="100000"/>
              </a:lnSpc>
              <a:spcBef>
                <a:spcPts val="0"/>
              </a:spcBef>
              <a:buNone/>
            </a:pPr>
            <a:r>
              <a:rPr lang="es-ES" altLang="ja-JP" sz="1400" dirty="0">
                <a:latin typeface="Arial" panose="020B0604020202020204" pitchFamily="34" charset="0"/>
                <a:ea typeface="Meiryo UI" panose="020B0604030504040204" pitchFamily="50" charset="-128"/>
                <a:cs typeface="Arial" panose="020B0604020202020204" pitchFamily="34" charset="0"/>
              </a:rPr>
              <a:t>Ahora bien, en cuanto a la fricción, pisando el pedal del freno, se puede ralentizar y detener el VTE debido a la fuerza de fricción del freno. Los frenos de estacionamiento también son eficaces debido a la fuerza de fricción. Además, debido a la </a:t>
            </a:r>
            <a:r>
              <a:rPr lang="es-ES" altLang="ja-JP" sz="1400" b="1" u="sng" dirty="0">
                <a:latin typeface="Arial" panose="020B0604020202020204" pitchFamily="34" charset="0"/>
                <a:ea typeface="Meiryo UI" panose="020B0604030504040204" pitchFamily="50" charset="-128"/>
                <a:cs typeface="Arial" panose="020B0604020202020204" pitchFamily="34" charset="0"/>
              </a:rPr>
              <a:t>fuerza de fricción entre la superficie de la carretera y los neumáticos</a:t>
            </a:r>
            <a:r>
              <a:rPr lang="es-ES" altLang="ja-JP" sz="1400" dirty="0">
                <a:latin typeface="Arial" panose="020B0604020202020204" pitchFamily="34" charset="0"/>
                <a:ea typeface="Meiryo UI" panose="020B0604030504040204" pitchFamily="50" charset="-128"/>
                <a:cs typeface="Arial" panose="020B0604020202020204" pitchFamily="34" charset="0"/>
              </a:rPr>
              <a:t>, </a:t>
            </a:r>
            <a:r>
              <a:rPr lang="es-ES" altLang="ja-JP" sz="1400" b="1" u="sng" dirty="0">
                <a:latin typeface="Arial" panose="020B0604020202020204" pitchFamily="34" charset="0"/>
                <a:ea typeface="Meiryo UI" panose="020B0604030504040204" pitchFamily="50" charset="-128"/>
                <a:cs typeface="Arial" panose="020B0604020202020204" pitchFamily="34" charset="0"/>
              </a:rPr>
              <a:t>el vehículo </a:t>
            </a:r>
            <a:r>
              <a:rPr lang="es-ES" altLang="ja-JP" sz="1400" u="sng" dirty="0">
                <a:latin typeface="Arial" panose="020B0604020202020204" pitchFamily="34" charset="0"/>
                <a:ea typeface="Meiryo UI" panose="020B0604030504040204" pitchFamily="50" charset="-128"/>
                <a:cs typeface="Arial" panose="020B0604020202020204" pitchFamily="34" charset="0"/>
              </a:rPr>
              <a:t>puede</a:t>
            </a:r>
            <a:r>
              <a:rPr lang="es-ES" altLang="ja-JP" sz="1400" b="1" u="sng" dirty="0">
                <a:latin typeface="Arial" panose="020B0604020202020204" pitchFamily="34" charset="0"/>
                <a:ea typeface="Meiryo UI" panose="020B0604030504040204" pitchFamily="50" charset="-128"/>
                <a:cs typeface="Arial" panose="020B0604020202020204" pitchFamily="34" charset="0"/>
              </a:rPr>
              <a:t> permanecer parado mientras los frenos estén funcionando.</a:t>
            </a:r>
          </a:p>
          <a:p>
            <a:pPr marL="0" indent="0">
              <a:lnSpc>
                <a:spcPct val="100000"/>
              </a:lnSpc>
              <a:spcBef>
                <a:spcPts val="0"/>
              </a:spcBef>
              <a:buNone/>
            </a:pPr>
            <a:r>
              <a:rPr lang="es-ES" altLang="ja-JP" sz="1400" dirty="0">
                <a:latin typeface="Arial" panose="020B0604020202020204" pitchFamily="34" charset="0"/>
                <a:ea typeface="Meiryo UI" panose="020B0604030504040204" pitchFamily="50" charset="-128"/>
                <a:cs typeface="Arial" panose="020B0604020202020204" pitchFamily="34" charset="0"/>
              </a:rPr>
              <a:t>Sin embargo, un </a:t>
            </a:r>
            <a:r>
              <a:rPr lang="es-ES" altLang="ja-JP" sz="1400" b="1" u="sng" dirty="0">
                <a:latin typeface="Arial" panose="020B0604020202020204" pitchFamily="34" charset="0"/>
                <a:ea typeface="Meiryo UI" panose="020B0604030504040204" pitchFamily="50" charset="-128"/>
                <a:cs typeface="Arial" panose="020B0604020202020204" pitchFamily="34" charset="0"/>
              </a:rPr>
              <a:t>VTE parado en una pendiente pronunciada</a:t>
            </a:r>
            <a:r>
              <a:rPr lang="es-ES" altLang="ja-JP" sz="1400" dirty="0">
                <a:latin typeface="Arial" panose="020B0604020202020204" pitchFamily="34" charset="0"/>
                <a:ea typeface="Meiryo UI" panose="020B0604030504040204" pitchFamily="50" charset="-128"/>
                <a:cs typeface="Arial" panose="020B0604020202020204" pitchFamily="34" charset="0"/>
              </a:rPr>
              <a:t>, como el que se muestra en la Fig. 4-33, puede permanecer estático durante algún tiempo después de detenerse, pero </a:t>
            </a:r>
            <a:r>
              <a:rPr lang="es-ES" altLang="ja-JP" sz="1400" b="1" u="sng" dirty="0">
                <a:latin typeface="Arial" panose="020B0604020202020204" pitchFamily="34" charset="0"/>
                <a:ea typeface="Meiryo UI" panose="020B0604030504040204" pitchFamily="50" charset="-128"/>
                <a:cs typeface="Arial" panose="020B0604020202020204" pitchFamily="34" charset="0"/>
              </a:rPr>
              <a:t>al estar sometido a fuerzas externas superiores, empezará a zafarse de igual manera</a:t>
            </a:r>
            <a:r>
              <a:rPr lang="es-ES" altLang="ja-JP" sz="1400" u="sng" dirty="0">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es-ES" altLang="ja-JP" sz="1400" dirty="0">
                <a:latin typeface="Arial" panose="020B0604020202020204" pitchFamily="34" charset="0"/>
                <a:ea typeface="Meiryo UI" panose="020B0604030504040204" pitchFamily="50" charset="-128"/>
                <a:cs typeface="Arial" panose="020B0604020202020204" pitchFamily="34" charset="0"/>
              </a:rPr>
              <a:t>Con los estabilizadores instalados, la fuerza de fricción actúa entre el gato, la base del gato y la superficie de la carretera. Por efecto de la fricción entre la superficie pavimentada,  es posible mantener el vehículo de trabajo en un estado de estabilidad. Sin embargo, como ocurre con </a:t>
            </a:r>
            <a:r>
              <a:rPr lang="es-ES" altLang="ja-JP" sz="1400" b="1" dirty="0">
                <a:latin typeface="Arial" panose="020B0604020202020204" pitchFamily="34" charset="0"/>
                <a:ea typeface="Meiryo UI" panose="020B0604030504040204" pitchFamily="50" charset="-128"/>
                <a:cs typeface="Arial" panose="020B0604020202020204" pitchFamily="34" charset="0"/>
              </a:rPr>
              <a:t>la </a:t>
            </a:r>
            <a:r>
              <a:rPr lang="es-ES" altLang="ja-JP" sz="1400" b="1" u="sng" dirty="0">
                <a:latin typeface="Arial" panose="020B0604020202020204" pitchFamily="34" charset="0"/>
                <a:ea typeface="Meiryo UI" panose="020B0604030504040204" pitchFamily="50" charset="-128"/>
                <a:cs typeface="Arial" panose="020B0604020202020204" pitchFamily="34" charset="0"/>
              </a:rPr>
              <a:t>fuerza de fricción que actúa entre el neumático y la superficie de la carretera, si el ángulo de la pendiente es grande, se hace más fuerte y si cambia la dirección de la fuerza, el VTE comenzará a zafarse.</a:t>
            </a:r>
          </a:p>
          <a:p>
            <a:pPr marL="0" indent="0">
              <a:lnSpc>
                <a:spcPct val="100000"/>
              </a:lnSpc>
              <a:spcBef>
                <a:spcPts val="0"/>
              </a:spcBef>
              <a:buNone/>
            </a:pPr>
            <a:r>
              <a:rPr lang="es-ES" altLang="ja-JP" sz="1400" dirty="0">
                <a:latin typeface="Arial" panose="020B0604020202020204" pitchFamily="34" charset="0"/>
                <a:ea typeface="Meiryo UI" panose="020B0604030504040204" pitchFamily="50" charset="-128"/>
                <a:cs typeface="Arial" panose="020B0604020202020204" pitchFamily="34" charset="0"/>
              </a:rPr>
              <a:t>Al Instalar un VTE, cuando se realicen los trabajos, una de las razones por lo cual </a:t>
            </a:r>
            <a:r>
              <a:rPr lang="es-ES" altLang="ja-JP" sz="1400" b="1" dirty="0">
                <a:latin typeface="Arial" panose="020B0604020202020204" pitchFamily="34" charset="0"/>
                <a:ea typeface="Meiryo UI" panose="020B0604030504040204" pitchFamily="50" charset="-128"/>
                <a:cs typeface="Arial" panose="020B0604020202020204" pitchFamily="34" charset="0"/>
              </a:rPr>
              <a:t>se debe respetar </a:t>
            </a:r>
            <a:r>
              <a:rPr lang="es-ES" altLang="ja-JP" sz="1400" b="1" u="sng" dirty="0">
                <a:latin typeface="Arial" panose="020B0604020202020204" pitchFamily="34" charset="0"/>
                <a:ea typeface="Meiryo UI" panose="020B0604030504040204" pitchFamily="50" charset="-128"/>
                <a:cs typeface="Arial" panose="020B0604020202020204" pitchFamily="34" charset="0"/>
              </a:rPr>
              <a:t>el ángulo de pendiente estipulado</a:t>
            </a:r>
            <a:r>
              <a:rPr lang="es-ES" altLang="ja-JP" sz="1400" dirty="0">
                <a:latin typeface="Arial" panose="020B0604020202020204" pitchFamily="34" charset="0"/>
                <a:ea typeface="Meiryo UI" panose="020B0604030504040204" pitchFamily="50" charset="-128"/>
                <a:cs typeface="Arial" panose="020B0604020202020204" pitchFamily="34" charset="0"/>
              </a:rPr>
              <a:t>, es </a:t>
            </a:r>
            <a:r>
              <a:rPr lang="es-ES" altLang="ja-JP" sz="1400" b="1" u="sng" dirty="0">
                <a:latin typeface="Arial" panose="020B0604020202020204" pitchFamily="34" charset="0"/>
                <a:ea typeface="Meiryo UI" panose="020B0604030504040204" pitchFamily="50" charset="-128"/>
                <a:cs typeface="Arial" panose="020B0604020202020204" pitchFamily="34" charset="0"/>
              </a:rPr>
              <a:t>la relación entre este tipo de fricción y la </a:t>
            </a:r>
            <a:r>
              <a:rPr lang="es-E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estabilidad del vehículo.</a:t>
            </a:r>
          </a:p>
          <a:p>
            <a:pPr marL="0" indent="0">
              <a:lnSpc>
                <a:spcPct val="100000"/>
              </a:lnSpc>
              <a:spcBef>
                <a:spcPts val="30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p:txBody>
      </p:sp>
      <p:pic>
        <p:nvPicPr>
          <p:cNvPr id="6" name="図 5"/>
          <p:cNvPicPr/>
          <p:nvPr/>
        </p:nvPicPr>
        <p:blipFill>
          <a:blip r:embed="rId4">
            <a:extLst>
              <a:ext uri="{28A0092B-C50C-407E-A947-70E740481C1C}">
                <a14:useLocalDpi xmlns:a14="http://schemas.microsoft.com/office/drawing/2010/main" val="0"/>
              </a:ext>
            </a:extLst>
          </a:blip>
          <a:srcRect/>
          <a:stretch>
            <a:fillRect/>
          </a:stretch>
        </p:blipFill>
        <p:spPr bwMode="auto">
          <a:xfrm>
            <a:off x="1305365" y="4779586"/>
            <a:ext cx="2717040" cy="1201302"/>
          </a:xfrm>
          <a:prstGeom prst="rect">
            <a:avLst/>
          </a:prstGeom>
          <a:noFill/>
          <a:ln>
            <a:solidFill>
              <a:schemeClr val="tx1"/>
            </a:solidFill>
          </a:ln>
        </p:spPr>
      </p:pic>
      <p:pic>
        <p:nvPicPr>
          <p:cNvPr id="8" name="図 7"/>
          <p:cNvPicPr/>
          <p:nvPr/>
        </p:nvPicPr>
        <p:blipFill>
          <a:blip r:embed="rId5">
            <a:extLst>
              <a:ext uri="{28A0092B-C50C-407E-A947-70E740481C1C}">
                <a14:useLocalDpi xmlns:a14="http://schemas.microsoft.com/office/drawing/2010/main" val="0"/>
              </a:ext>
            </a:extLst>
          </a:blip>
          <a:srcRect/>
          <a:stretch>
            <a:fillRect/>
          </a:stretch>
        </p:blipFill>
        <p:spPr bwMode="auto">
          <a:xfrm>
            <a:off x="5239322" y="4809356"/>
            <a:ext cx="1745071" cy="1171532"/>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6E8F57C5-664E-4875-B095-C9F3B83F01A1}"/>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pág.75/Libro de texto pág. 67-68</a:t>
            </a:r>
            <a:endParaRPr lang="ja-JP" altLang="en-US" sz="1200">
              <a:solidFill>
                <a:prstClr val="black"/>
              </a:solidFill>
            </a:endParaRPr>
          </a:p>
        </p:txBody>
      </p:sp>
      <p:sp>
        <p:nvSpPr>
          <p:cNvPr id="10" name="テキスト ボックス 1003">
            <a:extLst>
              <a:ext uri="{FF2B5EF4-FFF2-40B4-BE49-F238E27FC236}">
                <a16:creationId xmlns:a16="http://schemas.microsoft.com/office/drawing/2014/main" id="{B8285090-8B69-441A-92D0-9CF412E93E5A}"/>
              </a:ext>
            </a:extLst>
          </p:cNvPr>
          <p:cNvSpPr txBox="1"/>
          <p:nvPr/>
        </p:nvSpPr>
        <p:spPr>
          <a:xfrm>
            <a:off x="5122466" y="5734053"/>
            <a:ext cx="1927243" cy="28839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s-ES" sz="700" b="1" kern="100">
                <a:effectLst/>
                <a:latin typeface="Arial"/>
                <a:cs typeface="Times New Roman"/>
              </a:rPr>
              <a:t>Fig.4-34 Estado de estabilizadores instalados</a:t>
            </a:r>
            <a:endParaRPr lang="ja-JP" sz="1200" kern="100">
              <a:effectLst/>
              <a:latin typeface="ＭＳ ゴシック"/>
              <a:cs typeface="Times New Roman"/>
            </a:endParaRPr>
          </a:p>
        </p:txBody>
      </p:sp>
      <p:sp>
        <p:nvSpPr>
          <p:cNvPr id="12" name="テキスト ボックス 1001">
            <a:extLst>
              <a:ext uri="{FF2B5EF4-FFF2-40B4-BE49-F238E27FC236}">
                <a16:creationId xmlns:a16="http://schemas.microsoft.com/office/drawing/2014/main" id="{709D44AD-A022-447C-9DBB-F670663691D6}"/>
              </a:ext>
            </a:extLst>
          </p:cNvPr>
          <p:cNvSpPr txBox="1"/>
          <p:nvPr/>
        </p:nvSpPr>
        <p:spPr>
          <a:xfrm>
            <a:off x="1332289" y="5723167"/>
            <a:ext cx="1371600" cy="2438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s-ES" sz="600" b="1" kern="100">
                <a:effectLst/>
                <a:latin typeface="Arial"/>
                <a:cs typeface="Times New Roman"/>
              </a:rPr>
              <a:t>Fig.4-32 Estado del vehículo detenido en pendiente leve</a:t>
            </a:r>
            <a:endParaRPr lang="ja-JP" sz="1100" kern="100">
              <a:effectLst/>
              <a:latin typeface="ＭＳ ゴシック"/>
              <a:cs typeface="Times New Roman"/>
            </a:endParaRPr>
          </a:p>
        </p:txBody>
      </p:sp>
      <p:sp>
        <p:nvSpPr>
          <p:cNvPr id="13" name="テキスト ボックス 1002">
            <a:extLst>
              <a:ext uri="{FF2B5EF4-FFF2-40B4-BE49-F238E27FC236}">
                <a16:creationId xmlns:a16="http://schemas.microsoft.com/office/drawing/2014/main" id="{8C76583A-8800-4FE3-AFE7-7A834676A209}"/>
              </a:ext>
            </a:extLst>
          </p:cNvPr>
          <p:cNvSpPr txBox="1"/>
          <p:nvPr/>
        </p:nvSpPr>
        <p:spPr>
          <a:xfrm>
            <a:off x="2635683" y="5712782"/>
            <a:ext cx="1371600" cy="2438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s-ES" sz="600" b="1" kern="100">
                <a:effectLst/>
                <a:latin typeface="Arial"/>
                <a:cs typeface="Times New Roman"/>
              </a:rPr>
              <a:t>Fig.4-33 Estado del vehículo detenido en pendiente pronunciada</a:t>
            </a:r>
            <a:endParaRPr lang="ja-JP" sz="1100" kern="100">
              <a:effectLst/>
              <a:latin typeface="ＭＳ ゴシック"/>
              <a:cs typeface="Times New Roman"/>
            </a:endParaRPr>
          </a:p>
        </p:txBody>
      </p:sp>
    </p:spTree>
    <p:extLst>
      <p:ext uri="{BB962C8B-B14F-4D97-AF65-F5344CB8AC3E}">
        <p14:creationId xmlns:p14="http://schemas.microsoft.com/office/powerpoint/2010/main" val="4105392702"/>
      </p:ext>
    </p:extLst>
  </p:cSld>
  <p:clrMapOvr>
    <a:masterClrMapping/>
  </p:clrMapOvr>
  <p:extLst>
    <p:ext uri="{6950BFC3-D8DA-4A85-94F7-54DA5524770B}">
      <p188:commentRel xmlns:p188="http://schemas.microsoft.com/office/powerpoint/2018/8/main" r:id="rId3"/>
    </p:ext>
  </p:extLs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36524"/>
            <a:ext cx="7886700" cy="385269"/>
          </a:xfrm>
          <a:ln>
            <a:solidFill>
              <a:schemeClr val="tx1"/>
            </a:solidFill>
          </a:ln>
        </p:spPr>
        <p:txBody>
          <a:bodyPr>
            <a:noAutofit/>
          </a:bodyPr>
          <a:lstStyle/>
          <a:p>
            <a:r>
              <a:rPr kumimoji="1" lang="es-ES" altLang="ja-JP" sz="2000" b="1">
                <a:latin typeface="Meiryo UI" panose="020B0604030504040204" pitchFamily="50" charset="-128"/>
                <a:ea typeface="Meiryo UI" panose="020B0604030504040204" pitchFamily="50" charset="-128"/>
              </a:rPr>
              <a:t>Cargas</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76</a:t>
            </a:fld>
            <a:endParaRPr lang="ja-JP" altLang="en-US">
              <a:solidFill>
                <a:prstClr val="black">
                  <a:tint val="75000"/>
                </a:prstClr>
              </a:solidFill>
            </a:endParaRPr>
          </a:p>
        </p:txBody>
      </p:sp>
      <p:sp>
        <p:nvSpPr>
          <p:cNvPr id="11" name="コンテンツ プレースホルダー 4"/>
          <p:cNvSpPr txBox="1">
            <a:spLocks/>
          </p:cNvSpPr>
          <p:nvPr/>
        </p:nvSpPr>
        <p:spPr>
          <a:xfrm>
            <a:off x="42181" y="645910"/>
            <a:ext cx="9059637" cy="558528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Una </a:t>
            </a:r>
            <a:r>
              <a:rPr lang="es-ES" altLang="ja-JP" sz="1200" b="1" u="sng" dirty="0">
                <a:solidFill>
                  <a:prstClr val="black"/>
                </a:solidFill>
                <a:latin typeface="Meiryo UI" panose="020B0604030504040204" pitchFamily="50" charset="-128"/>
                <a:ea typeface="Meiryo UI" panose="020B0604030504040204" pitchFamily="50" charset="-128"/>
              </a:rPr>
              <a:t>"carga" </a:t>
            </a:r>
            <a:r>
              <a:rPr lang="es-ES" altLang="ja-JP" sz="1200" dirty="0">
                <a:solidFill>
                  <a:prstClr val="black"/>
                </a:solidFill>
                <a:latin typeface="Meiryo UI" panose="020B0604030504040204" pitchFamily="50" charset="-128"/>
                <a:ea typeface="Meiryo UI" panose="020B0604030504040204" pitchFamily="50" charset="-128"/>
              </a:rPr>
              <a:t>es </a:t>
            </a:r>
            <a:r>
              <a:rPr lang="es-ES" altLang="ja-JP" sz="1200" b="1" u="sng" dirty="0">
                <a:solidFill>
                  <a:prstClr val="black"/>
                </a:solidFill>
                <a:latin typeface="Meiryo UI" panose="020B0604030504040204" pitchFamily="50" charset="-128"/>
                <a:ea typeface="Meiryo UI" panose="020B0604030504040204" pitchFamily="50" charset="-128"/>
              </a:rPr>
              <a:t>una fuerza externa aplicada </a:t>
            </a:r>
            <a:r>
              <a:rPr lang="es-ES" altLang="ja-JP" sz="1200" dirty="0">
                <a:solidFill>
                  <a:prstClr val="black"/>
                </a:solidFill>
                <a:latin typeface="Meiryo UI" panose="020B0604030504040204" pitchFamily="50" charset="-128"/>
                <a:ea typeface="Meiryo UI" panose="020B0604030504040204" pitchFamily="50" charset="-128"/>
              </a:rPr>
              <a:t>a todo o parte del </a:t>
            </a:r>
            <a:r>
              <a:rPr lang="es-ES" altLang="ja-JP" sz="1200" dirty="0">
                <a:latin typeface="Meiryo UI" panose="020B0604030504040204" pitchFamily="50" charset="-128"/>
                <a:ea typeface="Meiryo UI" panose="020B0604030504040204" pitchFamily="50" charset="-128"/>
              </a:rPr>
              <a:t>cuerpo de una máquina, estructura, etc.</a:t>
            </a:r>
          </a:p>
          <a:p>
            <a:pPr marL="0" indent="0">
              <a:lnSpc>
                <a:spcPct val="100000"/>
              </a:lnSpc>
              <a:spcBef>
                <a:spcPts val="600"/>
              </a:spcBef>
              <a:buNone/>
            </a:pPr>
            <a:r>
              <a:rPr lang="es-ES" altLang="ja-JP" sz="1200" b="1" u="sng" dirty="0">
                <a:latin typeface="Meiryo UI" panose="020B0604030504040204" pitchFamily="50" charset="-128"/>
                <a:ea typeface="Meiryo UI" panose="020B0604030504040204" pitchFamily="50" charset="-128"/>
              </a:rPr>
              <a:t>1) Clasificación de las cargas (fuerzas) en función de su estado de acción</a:t>
            </a:r>
          </a:p>
          <a:p>
            <a:pPr marL="0" indent="0">
              <a:lnSpc>
                <a:spcPct val="100000"/>
              </a:lnSpc>
              <a:spcBef>
                <a:spcPts val="600"/>
              </a:spcBef>
              <a:buNone/>
            </a:pPr>
            <a:r>
              <a:rPr lang="es-ES" altLang="ja-JP" sz="1200" b="1" u="sng" dirty="0">
                <a:latin typeface="Meiryo UI" panose="020B0604030504040204" pitchFamily="50" charset="-128"/>
                <a:ea typeface="Meiryo UI" panose="020B0604030504040204" pitchFamily="50" charset="-128"/>
              </a:rPr>
              <a:t>- Cargas estáticas</a:t>
            </a:r>
          </a:p>
          <a:p>
            <a:pPr marL="0" indent="0">
              <a:lnSpc>
                <a:spcPct val="100000"/>
              </a:lnSpc>
              <a:spcBef>
                <a:spcPts val="600"/>
              </a:spcBef>
              <a:buNone/>
            </a:pPr>
            <a:r>
              <a:rPr lang="es-ES" altLang="ja-JP" sz="1200" dirty="0">
                <a:latin typeface="Meiryo UI" panose="020B0604030504040204" pitchFamily="50" charset="-128"/>
                <a:ea typeface="Meiryo UI" panose="020B0604030504040204" pitchFamily="50" charset="-128"/>
              </a:rPr>
              <a:t>Una carga estática es una carga constante en la que la magnitud y la dirección de la fuerza que actúa sobre un cuerpo permanecen estacionarias, independientemente de los cambios en el tiempo.</a:t>
            </a:r>
          </a:p>
          <a:p>
            <a:pPr marL="0" indent="0">
              <a:lnSpc>
                <a:spcPct val="100000"/>
              </a:lnSpc>
              <a:spcBef>
                <a:spcPts val="600"/>
              </a:spcBef>
              <a:buNone/>
            </a:pPr>
            <a:r>
              <a:rPr lang="es-ES" altLang="ja-JP" sz="1200" b="1" u="sng" dirty="0">
                <a:latin typeface="Meiryo UI" panose="020B0604030504040204" pitchFamily="50" charset="-128"/>
                <a:ea typeface="Meiryo UI" panose="020B0604030504040204" pitchFamily="50" charset="-128"/>
              </a:rPr>
              <a:t>- Carga dinámica</a:t>
            </a:r>
            <a:r>
              <a:rPr lang="es-ES" altLang="ja-JP" sz="1200" dirty="0">
                <a:latin typeface="Meiryo UI" panose="020B0604030504040204" pitchFamily="50" charset="-128"/>
                <a:ea typeface="Meiryo UI" panose="020B0604030504040204" pitchFamily="50" charset="-128"/>
              </a:rPr>
              <a:t> </a:t>
            </a:r>
          </a:p>
          <a:p>
            <a:pPr marL="0" indent="0">
              <a:lnSpc>
                <a:spcPct val="100000"/>
              </a:lnSpc>
              <a:spcBef>
                <a:spcPts val="600"/>
              </a:spcBef>
              <a:buNone/>
            </a:pPr>
            <a:r>
              <a:rPr lang="es-ES" altLang="ja-JP" sz="1200" dirty="0">
                <a:latin typeface="Meiryo UI" panose="020B0604030504040204" pitchFamily="50" charset="-128"/>
                <a:ea typeface="Meiryo UI" panose="020B0604030504040204" pitchFamily="50" charset="-128"/>
              </a:rPr>
              <a:t> * Carga repetida: Es una carga que actúa en la misma dirección, pero cuya magnitud varía con el tiempo y se repite.</a:t>
            </a:r>
          </a:p>
          <a:p>
            <a:pPr marL="0" indent="0">
              <a:lnSpc>
                <a:spcPct val="100000"/>
              </a:lnSpc>
              <a:spcBef>
                <a:spcPts val="600"/>
              </a:spcBef>
              <a:buNone/>
            </a:pPr>
            <a:r>
              <a:rPr lang="es-ES" altLang="ja-JP" sz="1200" dirty="0">
                <a:latin typeface="Meiryo UI" panose="020B0604030504040204" pitchFamily="50" charset="-128"/>
                <a:ea typeface="Meiryo UI" panose="020B0604030504040204" pitchFamily="50" charset="-128"/>
              </a:rPr>
              <a:t> * Carga de impacto: Son grandes cargas que actúan súbitamente.</a:t>
            </a:r>
          </a:p>
          <a:p>
            <a:pPr marL="0" indent="0">
              <a:lnSpc>
                <a:spcPct val="100000"/>
              </a:lnSpc>
              <a:spcBef>
                <a:spcPts val="600"/>
              </a:spcBef>
              <a:buNone/>
            </a:pPr>
            <a:r>
              <a:rPr lang="es-ES" altLang="ja-JP" sz="1200" dirty="0">
                <a:latin typeface="Meiryo UI" panose="020B0604030504040204" pitchFamily="50" charset="-128"/>
                <a:ea typeface="Meiryo UI" panose="020B0604030504040204" pitchFamily="50" charset="-128"/>
              </a:rPr>
              <a:t>Por ejemplo, la carga lateral aplicada a un brazo (pluma) cuando éste deja de girar repentinamente es la carga de impacto.</a:t>
            </a:r>
          </a:p>
          <a:p>
            <a:pPr marL="0" indent="0">
              <a:lnSpc>
                <a:spcPct val="100000"/>
              </a:lnSpc>
              <a:spcBef>
                <a:spcPts val="600"/>
              </a:spcBef>
              <a:buNone/>
            </a:pPr>
            <a:r>
              <a:rPr lang="es-ES" altLang="ja-JP" sz="1200" dirty="0">
                <a:latin typeface="Meiryo UI" panose="020B0604030504040204" pitchFamily="50" charset="-128"/>
                <a:ea typeface="Meiryo UI" panose="020B0604030504040204" pitchFamily="50" charset="-128"/>
              </a:rPr>
              <a:t>En el brazo (pluma) actúan grandes cargas y pueden ser el origen de destrucción, instantánea de la maquinaria, etc.</a:t>
            </a:r>
          </a:p>
          <a:p>
            <a:pPr marL="0" indent="0">
              <a:lnSpc>
                <a:spcPct val="100000"/>
              </a:lnSpc>
              <a:spcBef>
                <a:spcPts val="600"/>
              </a:spcBef>
              <a:buNone/>
            </a:pPr>
            <a:r>
              <a:rPr lang="es-ES" altLang="ja-JP" sz="1200" b="1" dirty="0">
                <a:latin typeface="Meiryo UI" panose="020B0604030504040204" pitchFamily="50" charset="-128"/>
                <a:ea typeface="Meiryo UI" panose="020B0604030504040204" pitchFamily="50" charset="-128"/>
              </a:rPr>
              <a:t>2) Clasificación según la distribución de las cargas </a:t>
            </a:r>
          </a:p>
          <a:p>
            <a:pPr marL="0" indent="0">
              <a:lnSpc>
                <a:spcPct val="100000"/>
              </a:lnSpc>
              <a:spcBef>
                <a:spcPts val="600"/>
              </a:spcBef>
              <a:buNone/>
            </a:pPr>
            <a:r>
              <a:rPr lang="es-ES" altLang="ja-JP" sz="1200" dirty="0">
                <a:latin typeface="Meiryo UI" panose="020B0604030504040204" pitchFamily="50" charset="-128"/>
                <a:ea typeface="Meiryo UI" panose="020B0604030504040204" pitchFamily="50" charset="-128"/>
              </a:rPr>
              <a:t>Según el estado de distribución de las fuerzas externas que actúan sobre un cuerpo, es posible clasificar las cargas en las 2 siguientes categorías.</a:t>
            </a:r>
          </a:p>
          <a:p>
            <a:pPr marL="0" indent="0">
              <a:lnSpc>
                <a:spcPct val="100000"/>
              </a:lnSpc>
              <a:spcBef>
                <a:spcPts val="600"/>
              </a:spcBef>
              <a:buNone/>
            </a:pPr>
            <a:r>
              <a:rPr lang="es-ES" altLang="ja-JP" sz="1200" b="1" u="sng" dirty="0">
                <a:latin typeface="Meiryo UI" panose="020B0604030504040204" pitchFamily="50" charset="-128"/>
                <a:ea typeface="Meiryo UI" panose="020B0604030504040204" pitchFamily="50" charset="-128"/>
              </a:rPr>
              <a:t>- Cargas concentradas </a:t>
            </a:r>
            <a:endParaRPr lang="es-ES" altLang="ja-JP" sz="1200" dirty="0">
              <a:latin typeface="Meiryo UI" panose="020B0604030504040204" pitchFamily="50" charset="-128"/>
              <a:ea typeface="Meiryo UI" panose="020B0604030504040204" pitchFamily="50" charset="-128"/>
            </a:endParaRPr>
          </a:p>
          <a:p>
            <a:pPr marL="0" indent="0">
              <a:lnSpc>
                <a:spcPct val="100000"/>
              </a:lnSpc>
              <a:spcBef>
                <a:spcPts val="600"/>
              </a:spcBef>
              <a:buNone/>
            </a:pPr>
            <a:r>
              <a:rPr lang="es-ES" altLang="ja-JP" sz="1200" dirty="0">
                <a:latin typeface="Meiryo UI" panose="020B0604030504040204" pitchFamily="50" charset="-128"/>
                <a:ea typeface="Meiryo UI" panose="020B0604030504040204" pitchFamily="50" charset="-128"/>
              </a:rPr>
              <a:t>Una carga concentrada es una fuerza que actúa sobre un punto determinado de la</a:t>
            </a:r>
            <a:r>
              <a:rPr lang="es-ES" altLang="ja-JP" sz="1200" dirty="0">
                <a:solidFill>
                  <a:prstClr val="black"/>
                </a:solidFill>
                <a:latin typeface="Meiryo UI" panose="020B0604030504040204" pitchFamily="50" charset="-128"/>
                <a:ea typeface="Meiryo UI" panose="020B0604030504040204" pitchFamily="50" charset="-128"/>
              </a:rPr>
              <a:t> superficie de un cuerpo.</a:t>
            </a:r>
          </a:p>
          <a:p>
            <a:pPr marL="0" indent="0">
              <a:lnSpc>
                <a:spcPct val="100000"/>
              </a:lnSpc>
              <a:spcBef>
                <a:spcPts val="600"/>
              </a:spcBef>
              <a:buNone/>
            </a:pPr>
            <a:r>
              <a:rPr lang="es-ES" altLang="ja-JP" sz="1200" dirty="0">
                <a:solidFill>
                  <a:prstClr val="black"/>
                </a:solidFill>
                <a:latin typeface="Meiryo UI" panose="020B0604030504040204" pitchFamily="50" charset="-128"/>
                <a:ea typeface="Meiryo UI" panose="020B0604030504040204" pitchFamily="50" charset="-128"/>
              </a:rPr>
              <a:t>Un ejemplo es la carga ejercida sobre la superficie del suelo por los neumáticos y los estabilizadores de un VTE.</a:t>
            </a:r>
          </a:p>
          <a:p>
            <a:pPr>
              <a:lnSpc>
                <a:spcPct val="100000"/>
              </a:lnSpc>
              <a:spcBef>
                <a:spcPts val="600"/>
              </a:spcBef>
              <a:buFontTx/>
              <a:buChar char="-"/>
            </a:pPr>
            <a:r>
              <a:rPr lang="es-ES" altLang="ja-JP" sz="1200" b="1" u="sng" dirty="0">
                <a:solidFill>
                  <a:prstClr val="black"/>
                </a:solidFill>
                <a:latin typeface="Meiryo UI" panose="020B0604030504040204" pitchFamily="50" charset="-128"/>
                <a:ea typeface="Meiryo UI" panose="020B0604030504040204" pitchFamily="50" charset="-128"/>
              </a:rPr>
              <a:t>Carga distribuida </a:t>
            </a:r>
          </a:p>
          <a:p>
            <a:pPr marL="0" indent="0">
              <a:lnSpc>
                <a:spcPct val="100000"/>
              </a:lnSpc>
              <a:spcBef>
                <a:spcPts val="600"/>
              </a:spcBef>
              <a:buNone/>
            </a:pPr>
            <a:r>
              <a:rPr lang="es-ES" altLang="ja-JP" sz="1200" dirty="0">
                <a:solidFill>
                  <a:prstClr val="black"/>
                </a:solidFill>
                <a:latin typeface="Meiryo UI" panose="020B0604030504040204" pitchFamily="50" charset="-128"/>
                <a:ea typeface="Meiryo UI" panose="020B0604030504040204" pitchFamily="50" charset="-128"/>
              </a:rPr>
              <a:t>Una carga distribuida es una fuerza que actúa sobre la superficie de un cuerpo con una distribución determinada.</a:t>
            </a:r>
          </a:p>
          <a:p>
            <a:pPr marL="0" indent="0">
              <a:lnSpc>
                <a:spcPct val="100000"/>
              </a:lnSpc>
              <a:spcBef>
                <a:spcPts val="600"/>
              </a:spcBef>
              <a:buNone/>
            </a:pPr>
            <a:r>
              <a:rPr lang="es-ES" altLang="ja-JP" sz="1200" dirty="0">
                <a:solidFill>
                  <a:prstClr val="black"/>
                </a:solidFill>
                <a:latin typeface="Meiryo UI" panose="020B0604030504040204" pitchFamily="50" charset="-128"/>
                <a:ea typeface="Meiryo UI" panose="020B0604030504040204" pitchFamily="50" charset="-128"/>
              </a:rPr>
              <a:t>Un ejemplo es la carga ejercida sobre el suelo por la superficie de oruga de un VTE.</a:t>
            </a:r>
          </a:p>
          <a:p>
            <a:pPr marL="0" indent="0">
              <a:lnSpc>
                <a:spcPct val="100000"/>
              </a:lnSpc>
              <a:spcBef>
                <a:spcPts val="600"/>
              </a:spcBef>
              <a:buNone/>
            </a:pPr>
            <a:r>
              <a:rPr lang="es-ES" altLang="ja-JP" sz="1200" dirty="0">
                <a:solidFill>
                  <a:prstClr val="black"/>
                </a:solidFill>
                <a:latin typeface="Meiryo UI" panose="020B0604030504040204" pitchFamily="50" charset="-128"/>
                <a:ea typeface="Meiryo UI" panose="020B0604030504040204" pitchFamily="50" charset="-128"/>
              </a:rPr>
              <a:t>En particular, cuando la fuerza externa es la misma en todas las superficies, se denomina "carga igualmente distribuida".</a:t>
            </a:r>
          </a:p>
          <a:p>
            <a:pPr marL="0" indent="0">
              <a:lnSpc>
                <a:spcPct val="100000"/>
              </a:lnSpc>
              <a:spcBef>
                <a:spcPts val="0"/>
              </a:spcBef>
              <a:buNone/>
            </a:pP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1A534B8-4305-41B3-85B5-1A67D4C89E72}"/>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pág.76/Libro de texto pág. 69</a:t>
            </a:r>
            <a:endParaRPr lang="ja-JP" altLang="en-US" sz="1200">
              <a:solidFill>
                <a:prstClr val="black"/>
              </a:solidFill>
            </a:endParaRPr>
          </a:p>
        </p:txBody>
      </p:sp>
    </p:spTree>
    <p:extLst>
      <p:ext uri="{BB962C8B-B14F-4D97-AF65-F5344CB8AC3E}">
        <p14:creationId xmlns:p14="http://schemas.microsoft.com/office/powerpoint/2010/main" val="3716698483"/>
      </p:ext>
    </p:extLst>
  </p:cSld>
  <p:clrMapOvr>
    <a:masterClrMapping/>
  </p:clrMapOvr>
  <p:extLst>
    <p:ext uri="{6950BFC3-D8DA-4A85-94F7-54DA5524770B}">
      <p188:commentRel xmlns:p188="http://schemas.microsoft.com/office/powerpoint/2018/8/main" r:id="rId3"/>
    </p:ext>
  </p:extLs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R</a:t>
            </a:r>
            <a:r>
              <a:rPr kumimoji="1" lang="es-ES" altLang="ja-JP" sz="2000" b="1">
                <a:latin typeface="Meiryo UI" panose="020B0604030504040204" pitchFamily="50" charset="-128"/>
                <a:ea typeface="Meiryo UI" panose="020B0604030504040204" pitchFamily="50" charset="-128"/>
              </a:rPr>
              <a:t>esistencia del suelo</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57489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altLang="ja-JP" sz="1600" dirty="0">
                <a:solidFill>
                  <a:prstClr val="black"/>
                </a:solidFill>
                <a:latin typeface="Meiryo UI" panose="020B0604030504040204" pitchFamily="50" charset="-128"/>
                <a:ea typeface="Meiryo UI" panose="020B0604030504040204" pitchFamily="50" charset="-128"/>
              </a:rPr>
              <a:t>Los VTE, para realizar las operaciones más eficientemente, dada su estructura, pueden elevar la plataforma de trabajo, o extender el radio de trabajo </a:t>
            </a:r>
            <a:r>
              <a:rPr lang="es-ES" altLang="ja-JP" sz="1600" dirty="0">
                <a:latin typeface="Meiryo UI" panose="020B0604030504040204" pitchFamily="50" charset="-128"/>
                <a:ea typeface="Meiryo UI" panose="020B0604030504040204" pitchFamily="50" charset="-128"/>
              </a:rPr>
              <a:t>mediante el brazo (pluma) o dispositivos de ascenso/descenso. </a:t>
            </a:r>
            <a:r>
              <a:rPr lang="es-ES" altLang="ja-JP" sz="1600" b="1" u="sng" dirty="0">
                <a:latin typeface="Meiryo UI" panose="020B0604030504040204" pitchFamily="50" charset="-128"/>
                <a:ea typeface="Meiryo UI" panose="020B0604030504040204" pitchFamily="50" charset="-128"/>
              </a:rPr>
              <a:t>Así como cambia la plataforma de trabajo</a:t>
            </a:r>
            <a:r>
              <a:rPr lang="es-ES" altLang="ja-JP" sz="1600" dirty="0">
                <a:latin typeface="Meiryo UI" panose="020B0604030504040204" pitchFamily="50" charset="-128"/>
                <a:ea typeface="Meiryo UI" panose="020B0604030504040204" pitchFamily="50" charset="-128"/>
              </a:rPr>
              <a:t>, también </a:t>
            </a:r>
            <a:r>
              <a:rPr lang="es-ES" altLang="ja-JP" sz="1600" b="1" u="sng" dirty="0">
                <a:latin typeface="Meiryo UI" panose="020B0604030504040204" pitchFamily="50" charset="-128"/>
                <a:ea typeface="Meiryo UI" panose="020B0604030504040204" pitchFamily="50" charset="-128"/>
              </a:rPr>
              <a:t>cambia la posición del centro de gravedad</a:t>
            </a:r>
            <a:r>
              <a:rPr lang="es-ES" altLang="ja-JP" sz="1600" dirty="0">
                <a:latin typeface="Meiryo UI" panose="020B0604030504040204" pitchFamily="50" charset="-128"/>
                <a:ea typeface="Meiryo UI" panose="020B0604030504040204" pitchFamily="50" charset="-128"/>
              </a:rPr>
              <a:t>. Por ello, </a:t>
            </a:r>
            <a:r>
              <a:rPr lang="es-ES" altLang="ja-JP" sz="1600" b="1" u="sng" dirty="0">
                <a:latin typeface="Meiryo UI" panose="020B0604030504040204" pitchFamily="50" charset="-128"/>
                <a:ea typeface="Meiryo UI" panose="020B0604030504040204" pitchFamily="50" charset="-128"/>
              </a:rPr>
              <a:t>deben tomarse las precauciones suficientes para evitar vuelcos</a:t>
            </a:r>
            <a:r>
              <a:rPr lang="es-ES" altLang="ja-JP" sz="1600" dirty="0">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600" dirty="0">
                <a:latin typeface="Meiryo UI" panose="020B0604030504040204" pitchFamily="50" charset="-128"/>
                <a:ea typeface="Meiryo UI" panose="020B0604030504040204" pitchFamily="50" charset="-128"/>
              </a:rPr>
              <a:t>En cuanto a </a:t>
            </a:r>
            <a:r>
              <a:rPr lang="es-ES" altLang="ja-JP" sz="1600" b="1" u="sng" dirty="0">
                <a:latin typeface="Meiryo UI" panose="020B0604030504040204" pitchFamily="50" charset="-128"/>
                <a:ea typeface="Meiryo UI" panose="020B0604030504040204" pitchFamily="50" charset="-128"/>
              </a:rPr>
              <a:t>las contramedidas para evitar vuelcos del VTE</a:t>
            </a:r>
            <a:r>
              <a:rPr lang="es-ES" altLang="ja-JP" sz="1600" dirty="0">
                <a:latin typeface="Meiryo UI" panose="020B0604030504040204" pitchFamily="50" charset="-128"/>
                <a:ea typeface="Meiryo UI" panose="020B0604030504040204" pitchFamily="50" charset="-128"/>
              </a:rPr>
              <a:t>, es un </a:t>
            </a:r>
            <a:r>
              <a:rPr lang="es-ES" altLang="ja-JP" sz="1600" b="1" u="sng" dirty="0">
                <a:latin typeface="Meiryo UI" panose="020B0604030504040204" pitchFamily="50" charset="-128"/>
                <a:ea typeface="Meiryo UI" panose="020B0604030504040204" pitchFamily="50" charset="-128"/>
              </a:rPr>
              <a:t>factor importante </a:t>
            </a:r>
            <a:r>
              <a:rPr lang="es-ES" altLang="ja-JP" sz="1600" dirty="0">
                <a:latin typeface="Meiryo UI" panose="020B0604030504040204" pitchFamily="50" charset="-128"/>
                <a:ea typeface="Meiryo UI" panose="020B0604030504040204" pitchFamily="50" charset="-128"/>
              </a:rPr>
              <a:t>analizar la </a:t>
            </a:r>
            <a:r>
              <a:rPr lang="es-ES" altLang="ja-JP" sz="1600" b="1" dirty="0">
                <a:latin typeface="Meiryo UI" panose="020B0604030504040204" pitchFamily="50" charset="-128"/>
                <a:ea typeface="Meiryo UI" panose="020B0604030504040204" pitchFamily="50" charset="-128"/>
              </a:rPr>
              <a:t>resistencia del suelo</a:t>
            </a:r>
            <a:r>
              <a:rPr lang="es-ES" altLang="ja-JP" sz="1600" dirty="0">
                <a:latin typeface="Meiryo UI" panose="020B0604030504040204" pitchFamily="50" charset="-128"/>
                <a:ea typeface="Meiryo UI" panose="020B0604030504040204" pitchFamily="50" charset="-128"/>
              </a:rPr>
              <a:t> en el que </a:t>
            </a:r>
            <a:r>
              <a:rPr lang="es-ES" altLang="ja-JP" sz="1600" b="1" u="sng" dirty="0">
                <a:latin typeface="Meiryo UI" panose="020B0604030504040204" pitchFamily="50" charset="-128"/>
                <a:ea typeface="Meiryo UI" panose="020B0604030504040204" pitchFamily="50" charset="-128"/>
              </a:rPr>
              <a:t>se instalarán las ruedas</a:t>
            </a:r>
            <a:r>
              <a:rPr lang="es-ES" altLang="ja-JP" sz="1600" dirty="0">
                <a:latin typeface="Meiryo UI" panose="020B0604030504040204" pitchFamily="50" charset="-128"/>
                <a:ea typeface="Meiryo UI" panose="020B0604030504040204" pitchFamily="50" charset="-128"/>
              </a:rPr>
              <a:t>, </a:t>
            </a:r>
            <a:r>
              <a:rPr lang="es-ES" altLang="ja-JP" sz="1600" b="1" dirty="0">
                <a:latin typeface="Meiryo UI" panose="020B0604030504040204" pitchFamily="50" charset="-128"/>
                <a:ea typeface="Meiryo UI" panose="020B0604030504040204" pitchFamily="50" charset="-128"/>
              </a:rPr>
              <a:t>orugas y estabilizadores</a:t>
            </a:r>
            <a:r>
              <a:rPr lang="es-ES" altLang="ja-JP" sz="1600" dirty="0">
                <a:latin typeface="Meiryo UI" panose="020B0604030504040204" pitchFamily="50" charset="-128"/>
                <a:ea typeface="Meiryo UI" panose="020B0604030504040204" pitchFamily="50" charset="-128"/>
              </a:rPr>
              <a:t>, que serán los </a:t>
            </a:r>
            <a:r>
              <a:rPr lang="es-ES" altLang="ja-JP" sz="1600" b="1" u="sng" dirty="0">
                <a:latin typeface="Meiryo UI" panose="020B0604030504040204" pitchFamily="50" charset="-128"/>
                <a:ea typeface="Meiryo UI" panose="020B0604030504040204" pitchFamily="50" charset="-128"/>
              </a:rPr>
              <a:t>puntos de apoyo</a:t>
            </a:r>
            <a:r>
              <a:rPr lang="es-ES" altLang="ja-JP" sz="1600" dirty="0">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600" dirty="0">
                <a:latin typeface="Meiryo UI" panose="020B0604030504040204" pitchFamily="50" charset="-128"/>
                <a:ea typeface="Meiryo UI" panose="020B0604030504040204" pitchFamily="50" charset="-128"/>
              </a:rPr>
              <a:t>En particular, cuando se trabaje en </a:t>
            </a:r>
            <a:r>
              <a:rPr lang="es-ES" altLang="ja-JP" sz="1600" b="1" u="sng" dirty="0">
                <a:latin typeface="Meiryo UI" panose="020B0604030504040204" pitchFamily="50" charset="-128"/>
                <a:ea typeface="Meiryo UI" panose="020B0604030504040204" pitchFamily="50" charset="-128"/>
              </a:rPr>
              <a:t>terrenos no pavimentados</a:t>
            </a:r>
            <a:r>
              <a:rPr lang="es-ES" altLang="ja-JP" sz="1600" dirty="0">
                <a:latin typeface="Meiryo UI" panose="020B0604030504040204" pitchFamily="50" charset="-128"/>
                <a:ea typeface="Meiryo UI" panose="020B0604030504040204" pitchFamily="50" charset="-128"/>
              </a:rPr>
              <a:t>, debido a que </a:t>
            </a:r>
            <a:r>
              <a:rPr lang="es-ES" altLang="ja-JP" sz="1600" b="1" u="sng" dirty="0">
                <a:latin typeface="Meiryo UI" panose="020B0604030504040204" pitchFamily="50" charset="-128"/>
                <a:ea typeface="Meiryo UI" panose="020B0604030504040204" pitchFamily="50" charset="-128"/>
              </a:rPr>
              <a:t>hay peligro de vuelco </a:t>
            </a:r>
            <a:r>
              <a:rPr lang="es-ES" altLang="ja-JP" sz="1600" dirty="0">
                <a:latin typeface="Meiryo UI" panose="020B0604030504040204" pitchFamily="50" charset="-128"/>
                <a:ea typeface="Meiryo UI" panose="020B0604030504040204" pitchFamily="50" charset="-128"/>
              </a:rPr>
              <a:t>por </a:t>
            </a:r>
            <a:r>
              <a:rPr lang="es-ES" altLang="ja-JP" sz="1600" b="1" u="sng" dirty="0">
                <a:latin typeface="Meiryo UI" panose="020B0604030504040204" pitchFamily="50" charset="-128"/>
                <a:ea typeface="Meiryo UI" panose="020B0604030504040204" pitchFamily="50" charset="-128"/>
              </a:rPr>
              <a:t>mal asentamiento del terreno</a:t>
            </a:r>
            <a:r>
              <a:rPr lang="es-ES" altLang="ja-JP" sz="1600" dirty="0">
                <a:latin typeface="Meiryo UI" panose="020B0604030504040204" pitchFamily="50" charset="-128"/>
                <a:ea typeface="Meiryo UI" panose="020B0604030504040204" pitchFamily="50" charset="-128"/>
              </a:rPr>
              <a:t>, </a:t>
            </a:r>
            <a:r>
              <a:rPr lang="es-ES" altLang="ja-JP" sz="1600" b="1" u="sng" dirty="0">
                <a:latin typeface="Meiryo UI" panose="020B0604030504040204" pitchFamily="50" charset="-128"/>
                <a:ea typeface="Meiryo UI" panose="020B0604030504040204" pitchFamily="50" charset="-128"/>
              </a:rPr>
              <a:t>es importante comprobar previamente la capacidad portante del terreno</a:t>
            </a:r>
            <a:r>
              <a:rPr lang="es-ES" altLang="ja-JP" sz="1600" dirty="0">
                <a:latin typeface="Meiryo UI" panose="020B0604030504040204" pitchFamily="50" charset="-128"/>
                <a:ea typeface="Meiryo UI" panose="020B0604030504040204" pitchFamily="50" charset="-128"/>
              </a:rPr>
              <a:t>, y plegar placas de acero para evitar el hundimiento de las ruedas y </a:t>
            </a:r>
            <a:r>
              <a:rPr lang="es-ES" altLang="ja-JP" sz="1600" b="1" u="sng" dirty="0">
                <a:latin typeface="Meiryo UI" panose="020B0604030504040204" pitchFamily="50" charset="-128"/>
                <a:ea typeface="Meiryo UI" panose="020B0604030504040204" pitchFamily="50" charset="-128"/>
              </a:rPr>
              <a:t>e</a:t>
            </a:r>
            <a:r>
              <a:rPr lang="es-ES" altLang="ja-JP" sz="1600" b="1" dirty="0">
                <a:latin typeface="Meiryo UI" panose="020B0604030504040204" pitchFamily="50" charset="-128"/>
                <a:ea typeface="Meiryo UI" panose="020B0604030504040204" pitchFamily="50" charset="-128"/>
              </a:rPr>
              <a:t>stabilizadores,</a:t>
            </a:r>
            <a:r>
              <a:rPr lang="es-ES" altLang="ja-JP" sz="1600" dirty="0">
                <a:latin typeface="Meiryo UI" panose="020B0604030504040204" pitchFamily="50" charset="-128"/>
                <a:ea typeface="Meiryo UI" panose="020B0604030504040204" pitchFamily="50" charset="-128"/>
              </a:rPr>
              <a:t> </a:t>
            </a:r>
            <a:r>
              <a:rPr lang="es-ES" altLang="ja-JP" sz="1600" b="1" u="sng" dirty="0">
                <a:latin typeface="Meiryo UI" panose="020B0604030504040204" pitchFamily="50" charset="-128"/>
                <a:ea typeface="Meiryo UI" panose="020B0604030504040204" pitchFamily="50" charset="-128"/>
              </a:rPr>
              <a:t>etc</a:t>
            </a:r>
            <a:r>
              <a:rPr lang="es-ES" altLang="ja-JP" sz="1600" dirty="0">
                <a:latin typeface="Meiryo UI" panose="020B0604030504040204" pitchFamily="50" charset="-128"/>
                <a:ea typeface="Meiryo UI" panose="020B0604030504040204" pitchFamily="50" charset="-128"/>
              </a:rPr>
              <a:t>.</a:t>
            </a:r>
            <a:r>
              <a:rPr lang="ja-JP" altLang="es-ES" sz="1600" dirty="0">
                <a:latin typeface="Meiryo UI" panose="020B0604030504040204" pitchFamily="50" charset="-128"/>
                <a:ea typeface="Meiryo UI" panose="020B0604030504040204" pitchFamily="50" charset="-128"/>
              </a:rPr>
              <a:t>　</a:t>
            </a:r>
            <a:endParaRPr lang="es-ES" altLang="ja-JP" sz="16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600" dirty="0">
                <a:latin typeface="Meiryo UI" panose="020B0604030504040204" pitchFamily="50" charset="-128"/>
                <a:ea typeface="Meiryo UI" panose="020B0604030504040204" pitchFamily="50" charset="-128"/>
              </a:rPr>
              <a:t>Los VTE, dependiendo de la naturaleza del trabajo y las circunstancias suelen utilizarse durante periodos relativamente cortos en diversos lugares. Por lo tanto, es difícil verificar caso por caso la resistencia del terreno en el que se va a instalar el VTE. Pero si es posible verificar el estado del terreno de instalación del VTE y, basándose en un análisis geológico y otros </a:t>
            </a:r>
            <a:r>
              <a:rPr lang="es-ES" altLang="ja-JP" sz="1600" dirty="0">
                <a:solidFill>
                  <a:prstClr val="black"/>
                </a:solidFill>
                <a:latin typeface="Meiryo UI" panose="020B0604030504040204" pitchFamily="50" charset="-128"/>
                <a:ea typeface="Meiryo UI" panose="020B0604030504040204" pitchFamily="50" charset="-128"/>
              </a:rPr>
              <a:t>factores en las proximidades del emplazamiento, será necesario estimar la resistencia del suelo.</a:t>
            </a: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a:t>
            </a:r>
          </a:p>
        </p:txBody>
      </p:sp>
      <p:sp>
        <p:nvSpPr>
          <p:cNvPr id="6" name="テキスト ボックス 5">
            <a:extLst>
              <a:ext uri="{FF2B5EF4-FFF2-40B4-BE49-F238E27FC236}">
                <a16:creationId xmlns:a16="http://schemas.microsoft.com/office/drawing/2014/main" id="{95204F7B-6113-441F-8283-EC5C5F2CFA0D}"/>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pág.77/Libro de texto pág. 70</a:t>
            </a:r>
            <a:endParaRPr lang="ja-JP" altLang="en-US" sz="1200">
              <a:solidFill>
                <a:prstClr val="black"/>
              </a:solidFill>
            </a:endParaRPr>
          </a:p>
        </p:txBody>
      </p:sp>
    </p:spTree>
    <p:extLst>
      <p:ext uri="{BB962C8B-B14F-4D97-AF65-F5344CB8AC3E}">
        <p14:creationId xmlns:p14="http://schemas.microsoft.com/office/powerpoint/2010/main" val="1596117278"/>
      </p:ext>
    </p:extLst>
  </p:cSld>
  <p:clrMapOvr>
    <a:masterClrMapping/>
  </p:clrMapOvr>
  <p:extLst>
    <p:ext uri="{6950BFC3-D8DA-4A85-94F7-54DA5524770B}">
      <p188:commentRel xmlns:p188="http://schemas.microsoft.com/office/powerpoint/2018/8/main" r:id="rId3"/>
    </p:ext>
  </p:extLs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27279" y="363121"/>
            <a:ext cx="8289439"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Presión de contacto sobre el suelo al utilizar estabilizadores</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78</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1706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En cuanto al vuelco </a:t>
            </a:r>
            <a:r>
              <a:rPr lang="es-ES" altLang="ja-JP" sz="1400" b="1" u="sng" dirty="0">
                <a:latin typeface="Meiryo UI" panose="020B0604030504040204" pitchFamily="50" charset="-128"/>
                <a:ea typeface="Meiryo UI" panose="020B0604030504040204" pitchFamily="50" charset="-128"/>
              </a:rPr>
              <a:t>del VTE</a:t>
            </a:r>
            <a:r>
              <a:rPr lang="es-ES" altLang="ja-JP" sz="1400" b="1" dirty="0">
                <a:latin typeface="Meiryo UI" panose="020B0604030504040204" pitchFamily="50" charset="-128"/>
                <a:ea typeface="Meiryo UI" panose="020B0604030504040204" pitchFamily="50" charset="-128"/>
              </a:rPr>
              <a:t>,</a:t>
            </a:r>
            <a:r>
              <a:rPr lang="ja-JP" altLang="es-ES" sz="1400" b="1" dirty="0">
                <a:latin typeface="Meiryo UI" panose="020B0604030504040204" pitchFamily="50" charset="-128"/>
                <a:ea typeface="Meiryo UI" panose="020B0604030504040204" pitchFamily="50" charset="-128"/>
              </a:rPr>
              <a:t> </a:t>
            </a:r>
            <a:r>
              <a:rPr lang="es-ES" altLang="ja-JP" sz="1400" b="1" dirty="0">
                <a:latin typeface="Meiryo UI" panose="020B0604030504040204" pitchFamily="50" charset="-128"/>
                <a:ea typeface="Meiryo UI" panose="020B0604030504040204" pitchFamily="50" charset="-128"/>
              </a:rPr>
              <a:t>a</a:t>
            </a:r>
            <a:r>
              <a:rPr lang="es-ES" altLang="ja-JP" sz="1400" dirty="0">
                <a:latin typeface="Meiryo UI" panose="020B0604030504040204" pitchFamily="50" charset="-128"/>
                <a:ea typeface="Meiryo UI" panose="020B0604030504040204" pitchFamily="50" charset="-128"/>
              </a:rPr>
              <a:t>l igual que la resistencia del suelo, </a:t>
            </a:r>
            <a:r>
              <a:rPr lang="es-ES" altLang="ja-JP" sz="1400" b="1" u="sng" dirty="0">
                <a:latin typeface="Meiryo UI" panose="020B0604030504040204" pitchFamily="50" charset="-128"/>
                <a:ea typeface="Meiryo UI" panose="020B0604030504040204" pitchFamily="50" charset="-128"/>
              </a:rPr>
              <a:t>la magnitud de carga sobre el suelo (presión del suelo) es otro factor muy importante</a:t>
            </a:r>
            <a:r>
              <a:rPr lang="es-E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4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En los VTE con estabilizadores tipo camión u otros, </a:t>
            </a:r>
            <a:r>
              <a:rPr lang="es-ES" altLang="ja-JP" sz="1400" b="1" u="sng" dirty="0">
                <a:latin typeface="Meiryo UI" panose="020B0604030504040204" pitchFamily="50" charset="-128"/>
                <a:ea typeface="Meiryo UI" panose="020B0604030504040204" pitchFamily="50" charset="-128"/>
              </a:rPr>
              <a:t>la presión de contacto sobre el suelo aplicada a los flotadores de los estabilizadores varía considerablemente </a:t>
            </a:r>
            <a:r>
              <a:rPr lang="es-ES" altLang="ja-JP" sz="1400" dirty="0">
                <a:latin typeface="Meiryo UI" panose="020B0604030504040204" pitchFamily="50" charset="-128"/>
                <a:ea typeface="Meiryo UI" panose="020B0604030504040204" pitchFamily="50" charset="-128"/>
              </a:rPr>
              <a:t>en función de </a:t>
            </a:r>
            <a:r>
              <a:rPr lang="es-ES" altLang="ja-JP" sz="1400" b="1" u="sng" dirty="0">
                <a:latin typeface="Meiryo UI" panose="020B0604030504040204" pitchFamily="50" charset="-128"/>
                <a:ea typeface="Meiryo UI" panose="020B0604030504040204" pitchFamily="50" charset="-128"/>
              </a:rPr>
              <a:t>las condiciones de direccionamiento y de extensión/retracción del brazo (pluma)</a:t>
            </a:r>
            <a:r>
              <a:rPr lang="es-ES" altLang="ja-JP" sz="1400" dirty="0">
                <a:latin typeface="Meiryo UI" panose="020B0604030504040204" pitchFamily="50" charset="-128"/>
                <a:ea typeface="Meiryo UI" panose="020B0604030504040204" pitchFamily="50" charset="-128"/>
              </a:rPr>
              <a:t>.</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Este </a:t>
            </a:r>
            <a:r>
              <a:rPr lang="es-ES" altLang="ja-JP" sz="1400" b="1" u="sng" dirty="0">
                <a:latin typeface="Meiryo UI" panose="020B0604030504040204" pitchFamily="50" charset="-128"/>
                <a:ea typeface="Meiryo UI" panose="020B0604030504040204" pitchFamily="50" charset="-128"/>
              </a:rPr>
              <a:t>hundimiento de los flotadores del estabilizador</a:t>
            </a:r>
            <a:r>
              <a:rPr lang="es-ES" altLang="ja-JP" sz="1400" dirty="0">
                <a:latin typeface="Meiryo UI" panose="020B0604030504040204" pitchFamily="50" charset="-128"/>
                <a:ea typeface="Meiryo UI" panose="020B0604030504040204" pitchFamily="50" charset="-128"/>
              </a:rPr>
              <a:t>, </a:t>
            </a:r>
            <a:r>
              <a:rPr lang="es-ES" altLang="ja-JP" sz="1400" b="1" u="sng" dirty="0">
                <a:latin typeface="Meiryo UI" panose="020B0604030504040204" pitchFamily="50" charset="-128"/>
                <a:ea typeface="Meiryo UI" panose="020B0604030504040204" pitchFamily="50" charset="-128"/>
              </a:rPr>
              <a:t>por leve</a:t>
            </a:r>
            <a:r>
              <a:rPr lang="es-ES" altLang="ja-JP" sz="1400" dirty="0">
                <a:latin typeface="Meiryo UI" panose="020B0604030504040204" pitchFamily="50" charset="-128"/>
                <a:ea typeface="Meiryo UI" panose="020B0604030504040204" pitchFamily="50" charset="-128"/>
              </a:rPr>
              <a:t> que sea, se amplifica y se transmite a la plataforma de trabajo en el extremo del brazo (pluma), generando una </a:t>
            </a:r>
            <a:r>
              <a:rPr lang="es-ES" altLang="ja-JP" sz="1400" b="1" u="sng" dirty="0">
                <a:latin typeface="Meiryo UI" panose="020B0604030504040204" pitchFamily="50" charset="-128"/>
                <a:ea typeface="Meiryo UI" panose="020B0604030504040204" pitchFamily="50" charset="-128"/>
              </a:rPr>
              <a:t>situación de peligro y  el vuelco del VTE.</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Por lo tanto, cuando se instala en terreno no pavimentado, es importante</a:t>
            </a:r>
            <a:r>
              <a:rPr lang="es-ES" altLang="ja-JP" sz="1400" b="1" u="sng" dirty="0">
                <a:solidFill>
                  <a:prstClr val="black"/>
                </a:solidFill>
                <a:latin typeface="Meiryo UI" panose="020B0604030504040204" pitchFamily="50" charset="-128"/>
                <a:ea typeface="Meiryo UI" panose="020B0604030504040204" pitchFamily="50" charset="-128"/>
              </a:rPr>
              <a:t> verificar la presión de contacto sobre el suelo de los estabilizadores</a:t>
            </a:r>
            <a:r>
              <a:rPr lang="es-ES" altLang="ja-JP" sz="1400" dirty="0">
                <a:solidFill>
                  <a:prstClr val="black"/>
                </a:solidFill>
                <a:latin typeface="Meiryo UI" panose="020B0604030504040204" pitchFamily="50" charset="-128"/>
                <a:ea typeface="Meiryo UI" panose="020B0604030504040204" pitchFamily="50" charset="-128"/>
              </a:rPr>
              <a:t>, y </a:t>
            </a:r>
            <a:r>
              <a:rPr lang="es-ES" altLang="ja-JP" sz="1400" b="1" u="sng" dirty="0">
                <a:solidFill>
                  <a:prstClr val="black"/>
                </a:solidFill>
                <a:latin typeface="Meiryo UI" panose="020B0604030504040204" pitchFamily="50" charset="-128"/>
                <a:ea typeface="Meiryo UI" panose="020B0604030504040204" pitchFamily="50" charset="-128"/>
              </a:rPr>
              <a:t>utilizar placas de hierro, etc. </a:t>
            </a:r>
            <a:r>
              <a:rPr lang="es-ES" altLang="ja-JP" sz="1400" b="1" dirty="0">
                <a:solidFill>
                  <a:prstClr val="black"/>
                </a:solidFill>
                <a:latin typeface="Meiryo UI" panose="020B0604030504040204" pitchFamily="50" charset="-128"/>
                <a:ea typeface="Meiryo UI" panose="020B0604030504040204" pitchFamily="50" charset="-128"/>
              </a:rPr>
              <a:t>para distribuir la presión de contacto sobre el suelo</a:t>
            </a:r>
            <a:r>
              <a:rPr lang="es-ES" altLang="ja-JP" sz="1400"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previniendo los asentamientos desiguales. </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p>
        </p:txBody>
      </p:sp>
      <p:pic>
        <p:nvPicPr>
          <p:cNvPr id="2" name="図 1"/>
          <p:cNvPicPr>
            <a:picLocks noChangeAspect="1"/>
          </p:cNvPicPr>
          <p:nvPr/>
        </p:nvPicPr>
        <p:blipFill>
          <a:blip r:embed="rId4"/>
          <a:stretch>
            <a:fillRect/>
          </a:stretch>
        </p:blipFill>
        <p:spPr>
          <a:xfrm>
            <a:off x="5879025" y="3962925"/>
            <a:ext cx="1786283" cy="2042337"/>
          </a:xfrm>
          <a:prstGeom prst="rect">
            <a:avLst/>
          </a:prstGeom>
          <a:ln>
            <a:solidFill>
              <a:schemeClr val="tx1"/>
            </a:solidFill>
          </a:ln>
        </p:spPr>
      </p:pic>
      <p:sp>
        <p:nvSpPr>
          <p:cNvPr id="8" name="テキスト ボックス 1004">
            <a:extLst>
              <a:ext uri="{FF2B5EF4-FFF2-40B4-BE49-F238E27FC236}">
                <a16:creationId xmlns:a16="http://schemas.microsoft.com/office/drawing/2014/main" id="{F01C169E-0C94-4A85-80EA-F70DA5E44462}"/>
              </a:ext>
            </a:extLst>
          </p:cNvPr>
          <p:cNvSpPr txBox="1"/>
          <p:nvPr/>
        </p:nvSpPr>
        <p:spPr>
          <a:xfrm>
            <a:off x="6693498" y="4034118"/>
            <a:ext cx="578671" cy="23666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s-ES" sz="600" b="1" kern="100" dirty="0" err="1">
                <a:effectLst/>
                <a:latin typeface="Arial"/>
                <a:cs typeface="Times New Roman"/>
              </a:rPr>
              <a:t>Camb.ind.cargap</a:t>
            </a:r>
            <a:r>
              <a:rPr lang="es-ES" sz="600" b="1" kern="100" dirty="0">
                <a:effectLst/>
                <a:latin typeface="Arial"/>
                <a:cs typeface="Times New Roman"/>
              </a:rPr>
              <a:t>/</a:t>
            </a:r>
            <a:r>
              <a:rPr lang="es-ES" sz="600" b="1" kern="100" dirty="0" err="1">
                <a:effectLst/>
                <a:latin typeface="Arial"/>
                <a:cs typeface="Times New Roman"/>
              </a:rPr>
              <a:t>operc.brazo</a:t>
            </a:r>
            <a:r>
              <a:rPr lang="es-ES" sz="600" b="1" kern="100" dirty="0">
                <a:effectLst/>
                <a:latin typeface="Arial"/>
                <a:cs typeface="Times New Roman"/>
              </a:rPr>
              <a:t> (pluma)</a:t>
            </a:r>
            <a:endParaRPr lang="ja-JP" sz="1200" kern="100" dirty="0">
              <a:effectLst/>
              <a:latin typeface="ＭＳ ゴシック"/>
              <a:cs typeface="Times New Roman"/>
            </a:endParaRPr>
          </a:p>
        </p:txBody>
      </p:sp>
      <p:sp>
        <p:nvSpPr>
          <p:cNvPr id="9" name="テキスト ボックス 1007">
            <a:extLst>
              <a:ext uri="{FF2B5EF4-FFF2-40B4-BE49-F238E27FC236}">
                <a16:creationId xmlns:a16="http://schemas.microsoft.com/office/drawing/2014/main" id="{A7F8D86D-E616-4793-809D-1C4878E59925}"/>
              </a:ext>
            </a:extLst>
          </p:cNvPr>
          <p:cNvSpPr txBox="1"/>
          <p:nvPr/>
        </p:nvSpPr>
        <p:spPr>
          <a:xfrm>
            <a:off x="6316308" y="4943259"/>
            <a:ext cx="304800" cy="1981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s-ES" sz="600" b="1" kern="100">
                <a:effectLst/>
                <a:latin typeface="Arial"/>
                <a:cs typeface="Times New Roman"/>
              </a:rPr>
              <a:t>Mín</a:t>
            </a:r>
            <a:endParaRPr lang="ja-JP" sz="1200" kern="100">
              <a:effectLst/>
              <a:latin typeface="ＭＳ ゴシック"/>
              <a:cs typeface="Times New Roman"/>
            </a:endParaRPr>
          </a:p>
        </p:txBody>
      </p:sp>
      <p:sp>
        <p:nvSpPr>
          <p:cNvPr id="10" name="テキスト ボックス 1009">
            <a:extLst>
              <a:ext uri="{FF2B5EF4-FFF2-40B4-BE49-F238E27FC236}">
                <a16:creationId xmlns:a16="http://schemas.microsoft.com/office/drawing/2014/main" id="{BCAA44BA-A996-4F7C-953E-6D712C5A3AC3}"/>
              </a:ext>
            </a:extLst>
          </p:cNvPr>
          <p:cNvSpPr txBox="1"/>
          <p:nvPr/>
        </p:nvSpPr>
        <p:spPr>
          <a:xfrm>
            <a:off x="6326615" y="5190595"/>
            <a:ext cx="302335" cy="18781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s-ES" sz="600" b="1" kern="100">
                <a:effectLst/>
                <a:latin typeface="Arial"/>
                <a:cs typeface="Times New Roman"/>
              </a:rPr>
              <a:t>Med.</a:t>
            </a:r>
            <a:endParaRPr lang="ja-JP" sz="1200" kern="100">
              <a:effectLst/>
              <a:latin typeface="ＭＳ ゴシック"/>
              <a:cs typeface="Times New Roman"/>
            </a:endParaRPr>
          </a:p>
        </p:txBody>
      </p:sp>
      <p:sp>
        <p:nvSpPr>
          <p:cNvPr id="12" name="テキスト ボックス 1008">
            <a:extLst>
              <a:ext uri="{FF2B5EF4-FFF2-40B4-BE49-F238E27FC236}">
                <a16:creationId xmlns:a16="http://schemas.microsoft.com/office/drawing/2014/main" id="{D1AF21FA-12B2-4C9B-9AE9-84771F9FFBC0}"/>
              </a:ext>
            </a:extLst>
          </p:cNvPr>
          <p:cNvSpPr txBox="1"/>
          <p:nvPr/>
        </p:nvSpPr>
        <p:spPr>
          <a:xfrm>
            <a:off x="6331548" y="5454890"/>
            <a:ext cx="289560" cy="1981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s-ES" sz="600" b="1" kern="100">
                <a:effectLst/>
                <a:latin typeface="Arial"/>
                <a:cs typeface="Times New Roman"/>
              </a:rPr>
              <a:t>Máx.</a:t>
            </a:r>
            <a:endParaRPr lang="ja-JP" sz="1200" kern="100">
              <a:effectLst/>
              <a:latin typeface="ＭＳ ゴシック"/>
              <a:cs typeface="Times New Roman"/>
            </a:endParaRPr>
          </a:p>
        </p:txBody>
      </p:sp>
      <p:sp>
        <p:nvSpPr>
          <p:cNvPr id="13" name="テキスト ボックス 12">
            <a:extLst>
              <a:ext uri="{FF2B5EF4-FFF2-40B4-BE49-F238E27FC236}">
                <a16:creationId xmlns:a16="http://schemas.microsoft.com/office/drawing/2014/main" id="{8ECCD6A5-6EEC-4556-ABF7-4898FAD38140}"/>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pág.78/Libro de texto pág. 70</a:t>
            </a:r>
            <a:endParaRPr lang="ja-JP" altLang="en-US" sz="1200">
              <a:solidFill>
                <a:prstClr val="black"/>
              </a:solidFill>
            </a:endParaRPr>
          </a:p>
        </p:txBody>
      </p:sp>
    </p:spTree>
    <p:extLst>
      <p:ext uri="{BB962C8B-B14F-4D97-AF65-F5344CB8AC3E}">
        <p14:creationId xmlns:p14="http://schemas.microsoft.com/office/powerpoint/2010/main" val="1010565709"/>
      </p:ext>
    </p:extLst>
  </p:cSld>
  <p:clrMapOvr>
    <a:masterClrMapping/>
  </p:clrMapOvr>
  <p:extLst>
    <p:ext uri="{6950BFC3-D8DA-4A85-94F7-54DA5524770B}">
      <p188:commentRel xmlns:p188="http://schemas.microsoft.com/office/powerpoint/2018/8/main" r:id="rId3"/>
    </p:ext>
  </p:extLs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Electrocución</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79</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7"/>
            <a:ext cx="8106560" cy="413221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Los VTE que suelen utilizarse en obras eléctricas/telecomunicaciones y construcción al aire libre, muy a </a:t>
            </a:r>
            <a:r>
              <a:rPr lang="es-ES" altLang="ja-JP" sz="1400" dirty="0">
                <a:latin typeface="Meiryo UI" panose="020B0604030504040204" pitchFamily="50" charset="-128"/>
                <a:ea typeface="Meiryo UI" panose="020B0604030504040204" pitchFamily="50" charset="-128"/>
              </a:rPr>
              <a:t>menudo se deben operar junto a tendidos eléctricos de alta tensión.</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Es necesario </a:t>
            </a:r>
            <a:r>
              <a:rPr lang="es-ES" altLang="ja-JP" sz="1400" b="1" u="sng" dirty="0">
                <a:latin typeface="Meiryo UI" panose="020B0604030504040204" pitchFamily="50" charset="-128"/>
                <a:ea typeface="Meiryo UI" panose="020B0604030504040204" pitchFamily="50" charset="-128"/>
              </a:rPr>
              <a:t>trabajar siempre teniendo en cuenta la prevención de electrocución.</a:t>
            </a:r>
          </a:p>
          <a:p>
            <a:pPr marL="0" indent="0">
              <a:lnSpc>
                <a:spcPct val="100000"/>
              </a:lnSpc>
              <a:spcBef>
                <a:spcPts val="0"/>
              </a:spcBef>
              <a:buNone/>
            </a:pPr>
            <a:endParaRPr lang="en-US" altLang="ja-JP" sz="14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400" b="1" u="sng" dirty="0">
                <a:latin typeface="Meiryo UI" panose="020B0604030504040204" pitchFamily="50" charset="-128"/>
                <a:ea typeface="Meiryo UI" panose="020B0604030504040204" pitchFamily="50" charset="-128"/>
              </a:rPr>
              <a:t>“Electrocución"</a:t>
            </a:r>
            <a:r>
              <a:rPr lang="es-ES" altLang="ja-JP" sz="1400" dirty="0">
                <a:latin typeface="Meiryo UI" panose="020B0604030504040204" pitchFamily="50" charset="-128"/>
                <a:ea typeface="Meiryo UI" panose="020B0604030504040204" pitchFamily="50" charset="-128"/>
              </a:rPr>
              <a:t> es </a:t>
            </a:r>
            <a:r>
              <a:rPr lang="es-ES" altLang="ja-JP" sz="1400" b="1" u="sng" dirty="0">
                <a:latin typeface="Meiryo UI" panose="020B0604030504040204" pitchFamily="50" charset="-128"/>
                <a:ea typeface="Meiryo UI" panose="020B0604030504040204" pitchFamily="50" charset="-128"/>
              </a:rPr>
              <a:t>un trastorno causado por una corriente eléctrica que circula por el cuerpo humano. </a:t>
            </a:r>
            <a:r>
              <a:rPr lang="es-ES" altLang="ja-JP" sz="1400" dirty="0">
                <a:latin typeface="Meiryo UI" panose="020B0604030504040204" pitchFamily="50" charset="-128"/>
                <a:ea typeface="Meiryo UI" panose="020B0604030504040204" pitchFamily="50" charset="-128"/>
              </a:rPr>
              <a:t>También es llamada golpe o shock eléctrico.</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Entre los </a:t>
            </a:r>
            <a:r>
              <a:rPr lang="es-ES" altLang="ja-JP" sz="1400" b="1" u="sng" dirty="0">
                <a:latin typeface="Meiryo UI" panose="020B0604030504040204" pitchFamily="50" charset="-128"/>
                <a:ea typeface="Meiryo UI" panose="020B0604030504040204" pitchFamily="50" charset="-128"/>
              </a:rPr>
              <a:t>factores de descargas eléctricas al operar un VTE</a:t>
            </a:r>
            <a:r>
              <a:rPr lang="es-ES" altLang="ja-JP" sz="1400" dirty="0">
                <a:latin typeface="Meiryo UI" panose="020B0604030504040204" pitchFamily="50" charset="-128"/>
                <a:ea typeface="Meiryo UI" panose="020B0604030504040204" pitchFamily="50" charset="-128"/>
              </a:rPr>
              <a:t> se incluyen el contacto con líneas de transmisión o distribución eléctrica, el </a:t>
            </a:r>
            <a:r>
              <a:rPr lang="es-ES" altLang="ja-JP" sz="1400" b="1" u="sng" dirty="0">
                <a:latin typeface="Meiryo UI" panose="020B0604030504040204" pitchFamily="50" charset="-128"/>
                <a:ea typeface="Meiryo UI" panose="020B0604030504040204" pitchFamily="50" charset="-128"/>
              </a:rPr>
              <a:t>uso inadecuado, o cortocircuitos por falta de mantenimiento del VTE</a:t>
            </a:r>
            <a:r>
              <a:rPr lang="es-ES" altLang="ja-JP" sz="1400" dirty="0">
                <a:latin typeface="Meiryo UI" panose="020B0604030504040204" pitchFamily="50" charset="-128"/>
                <a:ea typeface="Meiryo UI" panose="020B0604030504040204" pitchFamily="50" charset="-128"/>
              </a:rPr>
              <a:t>, etc.</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El cuerpo humano tiene una baja resistencia a la electricidad, es especialmente vulnerable y corre más peligro a las corrientes eléctricas cuando está mojado con agua, ya que la corriente eléctrica fluye con más naturalidad. </a:t>
            </a:r>
            <a:r>
              <a:rPr lang="es-ES" altLang="ja-JP" sz="1400" b="1" u="sng" dirty="0">
                <a:latin typeface="Meiryo UI" panose="020B0604030504040204" pitchFamily="50" charset="-128"/>
                <a:ea typeface="Meiryo UI" panose="020B0604030504040204" pitchFamily="50" charset="-128"/>
              </a:rPr>
              <a:t>En casos leves, pueden ser síntomas temporales como dolor y entumecimiento</a:t>
            </a:r>
            <a:r>
              <a:rPr lang="es-ES" altLang="ja-JP" sz="1400" dirty="0">
                <a:latin typeface="Meiryo UI" panose="020B0604030504040204" pitchFamily="50" charset="-128"/>
                <a:ea typeface="Meiryo UI" panose="020B0604030504040204" pitchFamily="50" charset="-128"/>
              </a:rPr>
              <a:t>, y en muchos </a:t>
            </a:r>
            <a:r>
              <a:rPr lang="es-ES" altLang="ja-JP" sz="1400" b="1" u="sng" dirty="0">
                <a:latin typeface="Meiryo UI" panose="020B0604030504040204" pitchFamily="50" charset="-128"/>
                <a:ea typeface="Meiryo UI" panose="020B0604030504040204" pitchFamily="50" charset="-128"/>
              </a:rPr>
              <a:t>casos de máxima gravedad,  resultan en muerte por electrocución.</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En particular, cuando la corriente eléctrica atraviesa el corazón, pueden aparecer  síntomas graves como paro cardíaco, paro respiratorio, estado de shock, etc. A parte de la muerte por golpe eléctrico, también puede causar quemaduras y necrosis tisular en la parte del cuerpo afectada.</a:t>
            </a:r>
          </a:p>
          <a:p>
            <a:pPr marL="0" indent="0">
              <a:lnSpc>
                <a:spcPct val="100000"/>
              </a:lnSpc>
              <a:spcBef>
                <a:spcPts val="0"/>
              </a:spcBef>
              <a:buNone/>
            </a:pPr>
            <a:endParaRPr lang="es-E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3B6C600-3DBB-49B5-A212-2AB51CDAA21D}"/>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pág.79/Libro de texto pág. 70</a:t>
            </a:r>
            <a:endParaRPr lang="ja-JP" altLang="en-US" sz="1200">
              <a:solidFill>
                <a:prstClr val="black"/>
              </a:solidFill>
            </a:endParaRPr>
          </a:p>
        </p:txBody>
      </p:sp>
    </p:spTree>
    <p:extLst>
      <p:ext uri="{BB962C8B-B14F-4D97-AF65-F5344CB8AC3E}">
        <p14:creationId xmlns:p14="http://schemas.microsoft.com/office/powerpoint/2010/main" val="155056722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11" name="コンテンツ プレースホルダー 4"/>
          <p:cNvSpPr txBox="1">
            <a:spLocks/>
          </p:cNvSpPr>
          <p:nvPr/>
        </p:nvSpPr>
        <p:spPr>
          <a:xfrm>
            <a:off x="628650" y="1289000"/>
            <a:ext cx="3943350" cy="321447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b="1" dirty="0">
                <a:latin typeface="Meiryo UI" panose="020B0604030504040204" pitchFamily="50" charset="-128"/>
                <a:ea typeface="Meiryo UI" panose="020B0604030504040204" pitchFamily="50" charset="-128"/>
              </a:rPr>
              <a:t>　</a:t>
            </a:r>
            <a:r>
              <a:rPr lang="es-ES" altLang="ja-JP" sz="1400" b="1" dirty="0">
                <a:latin typeface="Meiryo UI" panose="020B0604030504040204" pitchFamily="50" charset="-128"/>
                <a:ea typeface="Meiryo UI" panose="020B0604030504040204" pitchFamily="50" charset="-128"/>
              </a:rPr>
              <a:t>(4) Tipo de elevación vertical</a:t>
            </a:r>
          </a:p>
          <a:p>
            <a:pPr marL="0" indent="0">
              <a:lnSpc>
                <a:spcPct val="110000"/>
              </a:lnSpc>
              <a:spcBef>
                <a:spcPts val="0"/>
              </a:spcBef>
              <a:buNone/>
            </a:pPr>
            <a:r>
              <a:rPr lang="es-ES" altLang="ja-JP" sz="1400" dirty="0">
                <a:latin typeface="Meiryo UI" panose="020B0604030504040204" pitchFamily="50" charset="-128"/>
                <a:ea typeface="Meiryo UI" panose="020B0604030504040204" pitchFamily="50" charset="-128"/>
              </a:rPr>
              <a:t>El sistema permite el ascenso y descenso vertical de la plataforma.</a:t>
            </a:r>
          </a:p>
          <a:p>
            <a:pPr marL="0" indent="0">
              <a:lnSpc>
                <a:spcPct val="110000"/>
              </a:lnSpc>
              <a:spcBef>
                <a:spcPts val="0"/>
              </a:spcBef>
              <a:buNone/>
            </a:pPr>
            <a:r>
              <a:rPr lang="es-ES" altLang="ja-JP" sz="1400" dirty="0">
                <a:latin typeface="Meiryo UI" panose="020B0604030504040204" pitchFamily="50" charset="-128"/>
                <a:ea typeface="Meiryo UI" panose="020B0604030504040204" pitchFamily="50" charset="-128"/>
              </a:rPr>
              <a:t>Hay 4 tipos: Tipo tijera, tipo mástil, tipo sigma y tipo X. </a:t>
            </a:r>
          </a:p>
          <a:p>
            <a:pPr marL="0" indent="0">
              <a:lnSpc>
                <a:spcPct val="110000"/>
              </a:lnSpc>
              <a:spcBef>
                <a:spcPts val="0"/>
              </a:spcBef>
              <a:buNone/>
            </a:pPr>
            <a:r>
              <a:rPr lang="es-ES" altLang="ja-JP" sz="1400" dirty="0">
                <a:latin typeface="Meiryo UI" panose="020B0604030504040204" pitchFamily="50" charset="-128"/>
                <a:ea typeface="Meiryo UI" panose="020B0604030504040204" pitchFamily="50" charset="-128"/>
              </a:rPr>
              <a:t>Características principales:</a:t>
            </a:r>
          </a:p>
          <a:p>
            <a:pPr marL="0" indent="0">
              <a:lnSpc>
                <a:spcPct val="110000"/>
              </a:lnSpc>
              <a:spcBef>
                <a:spcPts val="0"/>
              </a:spcBef>
              <a:buNone/>
            </a:pPr>
            <a:r>
              <a:rPr lang="es-ES" altLang="ja-JP" sz="1400" dirty="0">
                <a:latin typeface="Meiryo UI" panose="020B0604030504040204" pitchFamily="50" charset="-128"/>
                <a:ea typeface="Meiryo UI" panose="020B0604030504040204" pitchFamily="50" charset="-128"/>
              </a:rPr>
              <a:t>a. El área de trabajo se limita únicamente a la parte superior de la unidad móvil.</a:t>
            </a:r>
          </a:p>
          <a:p>
            <a:pPr marL="0" indent="0">
              <a:lnSpc>
                <a:spcPct val="110000"/>
              </a:lnSpc>
              <a:spcBef>
                <a:spcPts val="0"/>
              </a:spcBef>
              <a:buNone/>
            </a:pPr>
            <a:r>
              <a:rPr lang="es-ES" altLang="ja-JP" sz="1400" dirty="0">
                <a:latin typeface="Meiryo UI" panose="020B0604030504040204" pitchFamily="50" charset="-128"/>
                <a:ea typeface="Meiryo UI" panose="020B0604030504040204" pitchFamily="50" charset="-128"/>
              </a:rPr>
              <a:t>b. Comúnmente se utiliza para </a:t>
            </a:r>
          </a:p>
          <a:p>
            <a:pPr marL="0" indent="0">
              <a:lnSpc>
                <a:spcPct val="110000"/>
              </a:lnSpc>
              <a:spcBef>
                <a:spcPts val="0"/>
              </a:spcBef>
              <a:buNone/>
            </a:pPr>
            <a:r>
              <a:rPr lang="es-ES" altLang="ja-JP" sz="1400" dirty="0">
                <a:latin typeface="Meiryo UI" panose="020B0604030504040204" pitchFamily="50" charset="-128"/>
                <a:ea typeface="Meiryo UI" panose="020B0604030504040204" pitchFamily="50" charset="-128"/>
              </a:rPr>
              <a:t>trabajos en espacios interiores.</a:t>
            </a:r>
          </a:p>
          <a:p>
            <a:pPr marL="0" indent="0">
              <a:lnSpc>
                <a:spcPct val="110000"/>
              </a:lnSpc>
              <a:spcBef>
                <a:spcPts val="0"/>
              </a:spcBef>
              <a:buNone/>
            </a:pPr>
            <a:r>
              <a:rPr lang="es-ES" altLang="ja-JP" sz="1400" dirty="0">
                <a:latin typeface="Meiryo UI" panose="020B0604030504040204" pitchFamily="50" charset="-128"/>
                <a:ea typeface="Meiryo UI" panose="020B0604030504040204" pitchFamily="50" charset="-128"/>
              </a:rPr>
              <a:t>Ej. Construcción de edificios, instalación de dispositivos, etc.</a:t>
            </a:r>
          </a:p>
          <a:p>
            <a:pPr marL="0" indent="0">
              <a:lnSpc>
                <a:spcPct val="110000"/>
              </a:lnSpc>
              <a:spcBef>
                <a:spcPts val="0"/>
              </a:spcBef>
              <a:buNone/>
            </a:pPr>
            <a:r>
              <a:rPr lang="es-ES" altLang="ja-JP" sz="1400" dirty="0">
                <a:latin typeface="Meiryo UI" panose="020B0604030504040204" pitchFamily="50" charset="-128"/>
                <a:ea typeface="Meiryo UI" panose="020B0604030504040204" pitchFamily="50" charset="-128"/>
              </a:rPr>
              <a:t>c. Son relativamente pequeños.</a:t>
            </a:r>
          </a:p>
        </p:txBody>
      </p:sp>
      <p:sp>
        <p:nvSpPr>
          <p:cNvPr id="9" name="タイトル 3">
            <a:extLst>
              <a:ext uri="{FF2B5EF4-FFF2-40B4-BE49-F238E27FC236}">
                <a16:creationId xmlns:a16="http://schemas.microsoft.com/office/drawing/2014/main" id="{3FF8ECEF-529F-4C23-84A1-6B3CE945F789}"/>
              </a:ext>
            </a:extLst>
          </p:cNvPr>
          <p:cNvSpPr txBox="1">
            <a:spLocks/>
          </p:cNvSpPr>
          <p:nvPr/>
        </p:nvSpPr>
        <p:spPr>
          <a:xfrm>
            <a:off x="628650" y="484846"/>
            <a:ext cx="7886700" cy="385269"/>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s-ES" altLang="ja-JP" sz="2400" b="1" dirty="0">
                <a:latin typeface="Meiryo UI" panose="020B0604030504040204" pitchFamily="50" charset="-128"/>
                <a:ea typeface="Meiryo UI" panose="020B0604030504040204" pitchFamily="50" charset="-128"/>
              </a:rPr>
              <a:t>Tipos de VTE, Dispositivos de trabajo</a:t>
            </a:r>
            <a:r>
              <a:rPr lang="ja-JP" altLang="en-US" sz="2400" b="1">
                <a:latin typeface="Meiryo UI" panose="020B0604030504040204" pitchFamily="50" charset="-128"/>
                <a:ea typeface="Meiryo UI" panose="020B0604030504040204" pitchFamily="50" charset="-128"/>
              </a:rPr>
              <a:t>（</a:t>
            </a:r>
            <a:r>
              <a:rPr lang="es-ES" altLang="ja-JP" sz="2400" b="1" dirty="0">
                <a:latin typeface="Meiryo UI" panose="020B0604030504040204" pitchFamily="50" charset="-128"/>
                <a:ea typeface="Meiryo UI" panose="020B0604030504040204" pitchFamily="50" charset="-128"/>
              </a:rPr>
              <a:t>4</a:t>
            </a:r>
            <a:r>
              <a:rPr lang="ja-JP" altLang="en-US" sz="2400" b="1">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57FC4C8F-D01D-43B9-A680-F5C0E8F8B584}"/>
              </a:ext>
            </a:extLst>
          </p:cNvPr>
          <p:cNvSpPr txBox="1"/>
          <p:nvPr/>
        </p:nvSpPr>
        <p:spPr>
          <a:xfrm>
            <a:off x="4801627" y="6217851"/>
            <a:ext cx="331264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a:t>
            </a:r>
            <a:r>
              <a:rPr lang="en-US" altLang="ja-JP" sz="1200" dirty="0">
                <a:solidFill>
                  <a:prstClr val="black"/>
                </a:solidFill>
              </a:rPr>
              <a:t>6</a:t>
            </a:r>
            <a:r>
              <a:rPr lang="es-ES" altLang="ja-JP" sz="1200" dirty="0">
                <a:solidFill>
                  <a:prstClr val="black"/>
                </a:solidFill>
              </a:rPr>
              <a:t>/Libro de texto pág.</a:t>
            </a:r>
            <a:r>
              <a:rPr lang="en-US" altLang="ja-JP" sz="1200" dirty="0">
                <a:solidFill>
                  <a:prstClr val="black"/>
                </a:solidFill>
              </a:rPr>
              <a:t>7</a:t>
            </a:r>
            <a:endParaRPr lang="ja-JP" altLang="en-US" sz="1200" dirty="0">
              <a:solidFill>
                <a:prstClr val="black"/>
              </a:solidFill>
            </a:endParaRPr>
          </a:p>
        </p:txBody>
      </p:sp>
      <p:pic>
        <p:nvPicPr>
          <p:cNvPr id="2" name="図 1">
            <a:extLst>
              <a:ext uri="{FF2B5EF4-FFF2-40B4-BE49-F238E27FC236}">
                <a16:creationId xmlns:a16="http://schemas.microsoft.com/office/drawing/2014/main" id="{AA6E3BAE-77FA-459D-8979-DD9169206C08}"/>
              </a:ext>
            </a:extLst>
          </p:cNvPr>
          <p:cNvPicPr>
            <a:picLocks noChangeAspect="1"/>
          </p:cNvPicPr>
          <p:nvPr/>
        </p:nvPicPr>
        <p:blipFill>
          <a:blip r:embed="rId3"/>
          <a:stretch>
            <a:fillRect/>
          </a:stretch>
        </p:blipFill>
        <p:spPr>
          <a:xfrm>
            <a:off x="4411919" y="1008615"/>
            <a:ext cx="4092062" cy="2524419"/>
          </a:xfrm>
          <a:prstGeom prst="rect">
            <a:avLst/>
          </a:prstGeom>
        </p:spPr>
      </p:pic>
      <p:sp>
        <p:nvSpPr>
          <p:cNvPr id="8" name="テキスト ボックス 2">
            <a:extLst>
              <a:ext uri="{FF2B5EF4-FFF2-40B4-BE49-F238E27FC236}">
                <a16:creationId xmlns:a16="http://schemas.microsoft.com/office/drawing/2014/main" id="{A0F3D47A-C62D-43D0-BF6F-C226F32DD2F3}"/>
              </a:ext>
            </a:extLst>
          </p:cNvPr>
          <p:cNvSpPr txBox="1">
            <a:spLocks noChangeArrowheads="1"/>
          </p:cNvSpPr>
          <p:nvPr/>
        </p:nvSpPr>
        <p:spPr bwMode="auto">
          <a:xfrm>
            <a:off x="4382467" y="3104365"/>
            <a:ext cx="4575517" cy="45056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1000" kern="100" dirty="0">
                <a:effectLst/>
                <a:latin typeface="Arial"/>
                <a:cs typeface="Times New Roman"/>
              </a:rPr>
              <a:t>Tipo Tijera             Tipo Mástil        Tipo Sigma               Tipo X</a:t>
            </a:r>
            <a:endParaRPr lang="ja-JP" sz="1600" kern="100" dirty="0">
              <a:effectLst/>
              <a:latin typeface="ＭＳ ゴシック"/>
              <a:cs typeface="Times New Roman"/>
            </a:endParaRPr>
          </a:p>
          <a:p>
            <a:pPr algn="just">
              <a:spcAft>
                <a:spcPts val="0"/>
              </a:spcAft>
            </a:pPr>
            <a:r>
              <a:rPr lang="es-ES" sz="1000" kern="100" dirty="0">
                <a:effectLst/>
                <a:latin typeface="Arial"/>
                <a:cs typeface="Times New Roman"/>
              </a:rPr>
              <a:t>                       Fig. 1-9 Ej. </a:t>
            </a:r>
            <a:r>
              <a:rPr lang="es-ES" sz="1000" kern="100" dirty="0">
                <a:latin typeface="Arial"/>
                <a:cs typeface="Times New Roman"/>
              </a:rPr>
              <a:t>Dispositivos</a:t>
            </a:r>
            <a:r>
              <a:rPr lang="es-ES" sz="1000" kern="100" dirty="0">
                <a:effectLst/>
                <a:latin typeface="Arial"/>
                <a:cs typeface="Times New Roman"/>
              </a:rPr>
              <a:t> </a:t>
            </a:r>
            <a:r>
              <a:rPr lang="es-ES" sz="1000" kern="100" dirty="0" err="1">
                <a:effectLst/>
                <a:latin typeface="Arial"/>
                <a:cs typeface="Times New Roman"/>
              </a:rPr>
              <a:t>elevación.vertical</a:t>
            </a:r>
            <a:endParaRPr lang="ja-JP" sz="1600" kern="100" dirty="0">
              <a:effectLst/>
              <a:latin typeface="ＭＳ ゴシック"/>
              <a:cs typeface="Times New Roman"/>
            </a:endParaRPr>
          </a:p>
        </p:txBody>
      </p:sp>
    </p:spTree>
    <p:extLst>
      <p:ext uri="{BB962C8B-B14F-4D97-AF65-F5344CB8AC3E}">
        <p14:creationId xmlns:p14="http://schemas.microsoft.com/office/powerpoint/2010/main" val="3936230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80588"/>
            <a:ext cx="7886700" cy="624303"/>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Factores de riesgo de descarga eléctrica/Efectos de la corriente eléctrica en el cuerpo humano</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80</a:t>
            </a:fld>
            <a:endParaRPr lang="ja-JP" altLang="en-US">
              <a:solidFill>
                <a:prstClr val="black">
                  <a:tint val="75000"/>
                </a:prstClr>
              </a:solidFill>
            </a:endParaRPr>
          </a:p>
        </p:txBody>
      </p:sp>
      <p:sp>
        <p:nvSpPr>
          <p:cNvPr id="11" name="コンテンツ プレースホルダー 4"/>
          <p:cNvSpPr txBox="1">
            <a:spLocks/>
          </p:cNvSpPr>
          <p:nvPr/>
        </p:nvSpPr>
        <p:spPr>
          <a:xfrm>
            <a:off x="118334" y="848953"/>
            <a:ext cx="8918089" cy="266879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u="sng" dirty="0">
                <a:solidFill>
                  <a:prstClr val="black"/>
                </a:solidFill>
                <a:latin typeface="Meiryo UI" panose="020B0604030504040204" pitchFamily="50" charset="-128"/>
                <a:ea typeface="Meiryo UI" panose="020B0604030504040204" pitchFamily="50" charset="-128"/>
              </a:rPr>
              <a:t>①　</a:t>
            </a:r>
            <a:r>
              <a:rPr lang="es-ES" altLang="ja-JP" sz="1400" b="1" u="sng" dirty="0">
                <a:solidFill>
                  <a:prstClr val="black"/>
                </a:solidFill>
                <a:latin typeface="Meiryo UI" panose="020B0604030504040204" pitchFamily="50" charset="-128"/>
                <a:ea typeface="Meiryo UI" panose="020B0604030504040204" pitchFamily="50" charset="-128"/>
              </a:rPr>
              <a:t>Factores que determinan el riesgo de descarga eléctrica</a:t>
            </a:r>
            <a:endParaRPr lang="en-US" altLang="ja-JP"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600"/>
              </a:spcAft>
              <a:buNone/>
            </a:pPr>
            <a:r>
              <a:rPr lang="es-ES" altLang="ja-JP" sz="1400" dirty="0">
                <a:solidFill>
                  <a:prstClr val="black"/>
                </a:solidFill>
                <a:latin typeface="Meiryo UI" panose="020B0604030504040204" pitchFamily="50" charset="-128"/>
                <a:ea typeface="Meiryo UI" panose="020B0604030504040204" pitchFamily="50" charset="-128"/>
              </a:rPr>
              <a:t>La gravedad de los daños causados al cuerpo humano por una descarga eléctrica depende de las circunstancias en el momento de la descarga, pero los principales factores son los siguientes</a:t>
            </a:r>
          </a:p>
          <a:p>
            <a:pPr marL="0" indent="0">
              <a:lnSpc>
                <a:spcPct val="100000"/>
              </a:lnSpc>
              <a:spcBef>
                <a:spcPts val="0"/>
              </a:spcBef>
              <a:spcAft>
                <a:spcPts val="600"/>
              </a:spcAft>
              <a:buNone/>
            </a:pPr>
            <a:r>
              <a:rPr lang="ja-JP" altLang="es-ES" sz="1400" dirty="0">
                <a:solidFill>
                  <a:prstClr val="black"/>
                </a:solidFill>
                <a:latin typeface="Meiryo UI" panose="020B0604030504040204" pitchFamily="50" charset="-128"/>
                <a:ea typeface="Meiryo UI" panose="020B0604030504040204" pitchFamily="50" charset="-128"/>
              </a:rPr>
              <a:t>✓</a:t>
            </a:r>
            <a:r>
              <a:rPr lang="es-ES" altLang="ja-JP" sz="1400" dirty="0">
                <a:solidFill>
                  <a:prstClr val="black"/>
                </a:solidFill>
                <a:latin typeface="Meiryo UI" panose="020B0604030504040204" pitchFamily="50" charset="-128"/>
                <a:ea typeface="Meiryo UI" panose="020B0604030504040204" pitchFamily="50" charset="-128"/>
              </a:rPr>
              <a:t> El tamaño y la frecuencia del flujo de corriente.</a:t>
            </a:r>
          </a:p>
          <a:p>
            <a:pPr marL="0" indent="0">
              <a:lnSpc>
                <a:spcPct val="100000"/>
              </a:lnSpc>
              <a:spcBef>
                <a:spcPts val="0"/>
              </a:spcBef>
              <a:spcAft>
                <a:spcPts val="600"/>
              </a:spcAft>
              <a:buNone/>
            </a:pPr>
            <a:r>
              <a:rPr lang="es-ES" altLang="ja-JP" sz="1400" dirty="0">
                <a:solidFill>
                  <a:prstClr val="black"/>
                </a:solidFill>
                <a:latin typeface="Meiryo UI" panose="020B0604030504040204" pitchFamily="50" charset="-128"/>
                <a:ea typeface="Meiryo UI" panose="020B0604030504040204" pitchFamily="50" charset="-128"/>
              </a:rPr>
              <a:t>✓ Tiempo de flujo de corriente</a:t>
            </a:r>
          </a:p>
          <a:p>
            <a:pPr marL="0" indent="0">
              <a:lnSpc>
                <a:spcPct val="100000"/>
              </a:lnSpc>
              <a:spcBef>
                <a:spcPts val="0"/>
              </a:spcBef>
              <a:spcAft>
                <a:spcPts val="600"/>
              </a:spcAft>
              <a:buNone/>
            </a:pPr>
            <a:r>
              <a:rPr lang="ja-JP" altLang="es-ES" sz="1400" dirty="0">
                <a:solidFill>
                  <a:prstClr val="black"/>
                </a:solidFill>
                <a:latin typeface="Meiryo UI" panose="020B0604030504040204" pitchFamily="50" charset="-128"/>
                <a:ea typeface="Meiryo UI" panose="020B0604030504040204" pitchFamily="50" charset="-128"/>
              </a:rPr>
              <a:t>✓</a:t>
            </a:r>
            <a:r>
              <a:rPr lang="es-ES" altLang="ja-JP" sz="1400" dirty="0">
                <a:solidFill>
                  <a:prstClr val="black"/>
                </a:solidFill>
                <a:latin typeface="Meiryo UI" panose="020B0604030504040204" pitchFamily="50" charset="-128"/>
                <a:ea typeface="Meiryo UI" panose="020B0604030504040204" pitchFamily="50" charset="-128"/>
              </a:rPr>
              <a:t> Trayectoria del flujo de corriente a través del cuerpo humano</a:t>
            </a:r>
          </a:p>
          <a:p>
            <a:pPr marL="0" indent="0">
              <a:lnSpc>
                <a:spcPct val="100000"/>
              </a:lnSpc>
              <a:spcBef>
                <a:spcPts val="0"/>
              </a:spcBef>
              <a:spcAft>
                <a:spcPts val="600"/>
              </a:spcAft>
              <a:buNone/>
            </a:pPr>
            <a:r>
              <a:rPr lang="ja-JP" altLang="es-ES" sz="1400" dirty="0">
                <a:solidFill>
                  <a:prstClr val="black"/>
                </a:solidFill>
                <a:latin typeface="Meiryo UI" panose="020B0604030504040204" pitchFamily="50" charset="-128"/>
                <a:ea typeface="Meiryo UI" panose="020B0604030504040204" pitchFamily="50" charset="-128"/>
              </a:rPr>
              <a:t>✓ </a:t>
            </a:r>
            <a:r>
              <a:rPr lang="es-ES" altLang="ja-JP" sz="1400" dirty="0">
                <a:solidFill>
                  <a:prstClr val="black"/>
                </a:solidFill>
                <a:latin typeface="Meiryo UI" panose="020B0604030504040204" pitchFamily="50" charset="-128"/>
                <a:ea typeface="Meiryo UI" panose="020B0604030504040204" pitchFamily="50" charset="-128"/>
              </a:rPr>
              <a:t>Tipo de fuente de alimentación (corriente alterna, corriente continua), etc.</a:t>
            </a:r>
          </a:p>
          <a:p>
            <a:pPr marL="0" indent="0">
              <a:lnSpc>
                <a:spcPct val="100000"/>
              </a:lnSpc>
              <a:spcBef>
                <a:spcPts val="0"/>
              </a:spcBef>
              <a:spcAft>
                <a:spcPts val="600"/>
              </a:spcAft>
              <a:buNone/>
            </a:pPr>
            <a:r>
              <a:rPr lang="es-ES" altLang="ja-JP" sz="1400" dirty="0">
                <a:solidFill>
                  <a:prstClr val="black"/>
                </a:solidFill>
                <a:latin typeface="Meiryo UI" panose="020B0604030504040204" pitchFamily="50" charset="-128"/>
                <a:ea typeface="Meiryo UI" panose="020B0604030504040204" pitchFamily="50" charset="-128"/>
              </a:rPr>
              <a:t>En general, </a:t>
            </a:r>
            <a:r>
              <a:rPr lang="es-ES" altLang="ja-JP" sz="1400" b="1" u="sng" dirty="0">
                <a:solidFill>
                  <a:prstClr val="black"/>
                </a:solidFill>
                <a:latin typeface="Meiryo UI" panose="020B0604030504040204" pitchFamily="50" charset="-128"/>
                <a:ea typeface="Meiryo UI" panose="020B0604030504040204" pitchFamily="50" charset="-128"/>
              </a:rPr>
              <a:t>cuanto mayor sea el flujo de corriente</a:t>
            </a:r>
            <a:r>
              <a:rPr lang="es-ES" altLang="ja-JP" sz="1400" dirty="0">
                <a:solidFill>
                  <a:prstClr val="black"/>
                </a:solidFill>
                <a:latin typeface="Meiryo UI" panose="020B0604030504040204" pitchFamily="50" charset="-128"/>
                <a:ea typeface="Meiryo UI" panose="020B0604030504040204" pitchFamily="50" charset="-128"/>
              </a:rPr>
              <a:t>, incluso puede llegar hacia partes importantes del cuerpo humano, como el corazón, y </a:t>
            </a:r>
            <a:r>
              <a:rPr lang="es-ES" altLang="ja-JP" sz="1400" b="1" u="sng" dirty="0">
                <a:solidFill>
                  <a:prstClr val="black"/>
                </a:solidFill>
                <a:latin typeface="Meiryo UI" panose="020B0604030504040204" pitchFamily="50" charset="-128"/>
                <a:ea typeface="Meiryo UI" panose="020B0604030504040204" pitchFamily="50" charset="-128"/>
              </a:rPr>
              <a:t>cuanto </a:t>
            </a:r>
            <a:r>
              <a:rPr lang="es-ES" altLang="ja-JP" sz="1400" b="1" u="sng" dirty="0">
                <a:latin typeface="Meiryo UI" panose="020B0604030504040204" pitchFamily="50" charset="-128"/>
                <a:ea typeface="Meiryo UI" panose="020B0604030504040204" pitchFamily="50" charset="-128"/>
              </a:rPr>
              <a:t>más prolongado sea el flujo de corriente</a:t>
            </a:r>
            <a:r>
              <a:rPr lang="es-ES" altLang="ja-JP" sz="1400" dirty="0">
                <a:latin typeface="Meiryo UI" panose="020B0604030504040204" pitchFamily="50" charset="-128"/>
                <a:ea typeface="Meiryo UI" panose="020B0604030504040204" pitchFamily="50" charset="-128"/>
              </a:rPr>
              <a:t>, </a:t>
            </a:r>
            <a:r>
              <a:rPr lang="es-ES" altLang="ja-JP" sz="1400" b="1" u="sng" dirty="0">
                <a:latin typeface="Meiryo UI" panose="020B0604030504040204" pitchFamily="50" charset="-128"/>
                <a:ea typeface="Meiryo UI" panose="020B0604030504040204" pitchFamily="50" charset="-128"/>
              </a:rPr>
              <a:t>mayor será el riesgo</a:t>
            </a:r>
            <a:r>
              <a:rPr lang="es-ES" altLang="ja-JP" sz="1400" dirty="0">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b="1" u="sng" dirty="0">
                <a:solidFill>
                  <a:prstClr val="black"/>
                </a:solidFill>
                <a:latin typeface="Meiryo UI" panose="020B0604030504040204" pitchFamily="50" charset="-128"/>
                <a:ea typeface="Meiryo UI" panose="020B0604030504040204" pitchFamily="50" charset="-128"/>
              </a:rPr>
              <a:t>②　</a:t>
            </a:r>
            <a:r>
              <a:rPr lang="es-ES" altLang="ja-JP" sz="1400" b="1" u="sng" dirty="0">
                <a:solidFill>
                  <a:prstClr val="black"/>
                </a:solidFill>
                <a:latin typeface="Meiryo UI" panose="020B0604030504040204" pitchFamily="50" charset="-128"/>
                <a:ea typeface="Meiryo UI" panose="020B0604030504040204" pitchFamily="50" charset="-128"/>
              </a:rPr>
              <a:t>Efectos de la corriente eléctrica en el cuerpo humano</a:t>
            </a:r>
            <a:endParaRPr lang="en-US" altLang="ja-JP"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0BA8790-E738-45D8-BFD0-680EB21DB573}"/>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pág.80/Libro de texto pág. 71-72</a:t>
            </a:r>
            <a:endParaRPr lang="ja-JP" altLang="en-US" sz="1200">
              <a:solidFill>
                <a:prstClr val="black"/>
              </a:solidFill>
            </a:endParaRPr>
          </a:p>
        </p:txBody>
      </p:sp>
      <p:graphicFrame>
        <p:nvGraphicFramePr>
          <p:cNvPr id="3" name="表 2">
            <a:extLst>
              <a:ext uri="{FF2B5EF4-FFF2-40B4-BE49-F238E27FC236}">
                <a16:creationId xmlns:a16="http://schemas.microsoft.com/office/drawing/2014/main" id="{84AD1BB1-7DC7-479A-B9C2-0E711CD91143}"/>
              </a:ext>
            </a:extLst>
          </p:cNvPr>
          <p:cNvGraphicFramePr>
            <a:graphicFrameLocks noGrp="1"/>
          </p:cNvGraphicFramePr>
          <p:nvPr>
            <p:extLst>
              <p:ext uri="{D42A27DB-BD31-4B8C-83A1-F6EECF244321}">
                <p14:modId xmlns:p14="http://schemas.microsoft.com/office/powerpoint/2010/main" val="1950102343"/>
              </p:ext>
            </p:extLst>
          </p:nvPr>
        </p:nvGraphicFramePr>
        <p:xfrm>
          <a:off x="1515427" y="4034720"/>
          <a:ext cx="6113145" cy="1760601"/>
        </p:xfrm>
        <a:graphic>
          <a:graphicData uri="http://schemas.openxmlformats.org/drawingml/2006/table">
            <a:tbl>
              <a:tblPr firstRow="1" firstCol="1" bandRow="1">
                <a:tableStyleId>{5C22544A-7EE6-4342-B048-85BDC9FD1C3A}</a:tableStyleId>
              </a:tblPr>
              <a:tblGrid>
                <a:gridCol w="2067560">
                  <a:extLst>
                    <a:ext uri="{9D8B030D-6E8A-4147-A177-3AD203B41FA5}">
                      <a16:colId xmlns:a16="http://schemas.microsoft.com/office/drawing/2014/main" val="694821837"/>
                    </a:ext>
                  </a:extLst>
                </a:gridCol>
                <a:gridCol w="4045585">
                  <a:extLst>
                    <a:ext uri="{9D8B030D-6E8A-4147-A177-3AD203B41FA5}">
                      <a16:colId xmlns:a16="http://schemas.microsoft.com/office/drawing/2014/main" val="3488395883"/>
                    </a:ext>
                  </a:extLst>
                </a:gridCol>
              </a:tblGrid>
              <a:tr h="215900">
                <a:tc>
                  <a:txBody>
                    <a:bodyPr/>
                    <a:lstStyle/>
                    <a:p>
                      <a:pPr algn="just">
                        <a:lnSpc>
                          <a:spcPts val="1900"/>
                        </a:lnSpc>
                        <a:spcAft>
                          <a:spcPts val="0"/>
                        </a:spcAft>
                      </a:pPr>
                      <a:r>
                        <a:rPr lang="es-ES" sz="1100" kern="100">
                          <a:solidFill>
                            <a:schemeClr val="tx1"/>
                          </a:solidFill>
                          <a:effectLst/>
                        </a:rPr>
                        <a:t>Magnitud Corriente eléctrica</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100" kern="100">
                          <a:solidFill>
                            <a:schemeClr val="tx1"/>
                          </a:solidFill>
                          <a:effectLst/>
                        </a:rPr>
                        <a:t>Reacción del cuerpo humano</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0858075"/>
                  </a:ext>
                </a:extLst>
              </a:tr>
              <a:tr h="215900">
                <a:tc>
                  <a:txBody>
                    <a:bodyPr/>
                    <a:lstStyle/>
                    <a:p>
                      <a:pPr algn="just">
                        <a:lnSpc>
                          <a:spcPts val="1900"/>
                        </a:lnSpc>
                        <a:spcAft>
                          <a:spcPts val="0"/>
                        </a:spcAft>
                      </a:pPr>
                      <a:r>
                        <a:rPr lang="es-ES" sz="1100" kern="100" dirty="0" err="1">
                          <a:solidFill>
                            <a:schemeClr val="tx1"/>
                          </a:solidFill>
                          <a:effectLst/>
                        </a:rPr>
                        <a:t>Apróx</a:t>
                      </a:r>
                      <a:r>
                        <a:rPr lang="es-ES" sz="1100" kern="100" dirty="0">
                          <a:solidFill>
                            <a:schemeClr val="tx1"/>
                          </a:solidFill>
                          <a:effectLst/>
                        </a:rPr>
                        <a:t>. 1mA</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39700" algn="l">
                        <a:lnSpc>
                          <a:spcPts val="2000"/>
                        </a:lnSpc>
                        <a:spcAft>
                          <a:spcPts val="0"/>
                        </a:spcAft>
                      </a:pPr>
                      <a:r>
                        <a:rPr lang="es-ES" sz="1100" kern="100">
                          <a:solidFill>
                            <a:schemeClr val="tx1"/>
                          </a:solidFill>
                          <a:effectLst/>
                        </a:rPr>
                        <a:t>Sensación punzante</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203511"/>
                  </a:ext>
                </a:extLst>
              </a:tr>
              <a:tr h="215900">
                <a:tc>
                  <a:txBody>
                    <a:bodyPr/>
                    <a:lstStyle/>
                    <a:p>
                      <a:pPr algn="just">
                        <a:lnSpc>
                          <a:spcPts val="1900"/>
                        </a:lnSpc>
                        <a:spcAft>
                          <a:spcPts val="0"/>
                        </a:spcAft>
                      </a:pPr>
                      <a:r>
                        <a:rPr lang="es-ES" sz="1100" kern="100" err="1">
                          <a:solidFill>
                            <a:schemeClr val="tx1"/>
                          </a:solidFill>
                          <a:effectLst/>
                        </a:rPr>
                        <a:t>Apróx</a:t>
                      </a:r>
                      <a:r>
                        <a:rPr lang="es-ES" sz="1100" kern="100">
                          <a:solidFill>
                            <a:schemeClr val="tx1"/>
                          </a:solidFill>
                          <a:effectLst/>
                        </a:rPr>
                        <a:t>. 5mA</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900"/>
                        </a:lnSpc>
                        <a:spcAft>
                          <a:spcPts val="0"/>
                        </a:spcAft>
                      </a:pPr>
                      <a:r>
                        <a:rPr lang="es-ES" sz="1100" kern="100">
                          <a:solidFill>
                            <a:schemeClr val="tx1"/>
                          </a:solidFill>
                          <a:effectLst/>
                        </a:rPr>
                        <a:t>Dolor considerable</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7542434"/>
                  </a:ext>
                </a:extLst>
              </a:tr>
              <a:tr h="215900">
                <a:tc>
                  <a:txBody>
                    <a:bodyPr/>
                    <a:lstStyle/>
                    <a:p>
                      <a:pPr algn="just">
                        <a:lnSpc>
                          <a:spcPts val="1900"/>
                        </a:lnSpc>
                        <a:spcAft>
                          <a:spcPts val="0"/>
                        </a:spcAft>
                      </a:pPr>
                      <a:r>
                        <a:rPr lang="es-ES" sz="1100" kern="100" err="1">
                          <a:solidFill>
                            <a:schemeClr val="tx1"/>
                          </a:solidFill>
                          <a:effectLst/>
                        </a:rPr>
                        <a:t>Apróx</a:t>
                      </a:r>
                      <a:r>
                        <a:rPr lang="es-ES" sz="1100" kern="100">
                          <a:solidFill>
                            <a:schemeClr val="tx1"/>
                          </a:solidFill>
                          <a:effectLst/>
                        </a:rPr>
                        <a:t>. 10mA</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900"/>
                        </a:lnSpc>
                        <a:spcAft>
                          <a:spcPts val="0"/>
                        </a:spcAft>
                      </a:pPr>
                      <a:r>
                        <a:rPr lang="es-ES" sz="1100" kern="100">
                          <a:solidFill>
                            <a:schemeClr val="tx1"/>
                          </a:solidFill>
                          <a:effectLst/>
                        </a:rPr>
                        <a:t>Sensación de desgarro insoportable</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9555158"/>
                  </a:ext>
                </a:extLst>
              </a:tr>
              <a:tr h="215900">
                <a:tc>
                  <a:txBody>
                    <a:bodyPr/>
                    <a:lstStyle/>
                    <a:p>
                      <a:pPr algn="just">
                        <a:lnSpc>
                          <a:spcPts val="1900"/>
                        </a:lnSpc>
                        <a:spcAft>
                          <a:spcPts val="0"/>
                        </a:spcAft>
                      </a:pPr>
                      <a:r>
                        <a:rPr lang="es-ES" sz="1100" kern="100" err="1">
                          <a:solidFill>
                            <a:schemeClr val="tx1"/>
                          </a:solidFill>
                          <a:effectLst/>
                        </a:rPr>
                        <a:t>Apróx</a:t>
                      </a:r>
                      <a:r>
                        <a:rPr lang="es-ES" sz="1100" kern="100">
                          <a:solidFill>
                            <a:schemeClr val="tx1"/>
                          </a:solidFill>
                          <a:effectLst/>
                        </a:rPr>
                        <a:t>. 20mA</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900"/>
                        </a:lnSpc>
                        <a:spcAft>
                          <a:spcPts val="0"/>
                        </a:spcAft>
                      </a:pPr>
                      <a:r>
                        <a:rPr lang="es-ES" sz="1100" kern="100">
                          <a:solidFill>
                            <a:schemeClr val="tx1"/>
                          </a:solidFill>
                          <a:effectLst/>
                        </a:rPr>
                        <a:t>Rigidez muscular extrema, respiración dificultosa y muerte en caso de continuidad de descarga</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9915747"/>
                  </a:ext>
                </a:extLst>
              </a:tr>
              <a:tr h="215900">
                <a:tc>
                  <a:txBody>
                    <a:bodyPr/>
                    <a:lstStyle/>
                    <a:p>
                      <a:pPr algn="just">
                        <a:lnSpc>
                          <a:spcPts val="1900"/>
                        </a:lnSpc>
                        <a:spcAft>
                          <a:spcPts val="0"/>
                        </a:spcAft>
                      </a:pPr>
                      <a:r>
                        <a:rPr lang="es-ES" sz="1100" kern="100" err="1">
                          <a:solidFill>
                            <a:schemeClr val="tx1"/>
                          </a:solidFill>
                          <a:effectLst/>
                        </a:rPr>
                        <a:t>Apróx</a:t>
                      </a:r>
                      <a:r>
                        <a:rPr lang="es-ES" sz="1100" kern="100">
                          <a:solidFill>
                            <a:schemeClr val="tx1"/>
                          </a:solidFill>
                          <a:effectLst/>
                        </a:rPr>
                        <a:t>. 50mA</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900"/>
                        </a:lnSpc>
                        <a:spcAft>
                          <a:spcPts val="0"/>
                        </a:spcAft>
                      </a:pPr>
                      <a:r>
                        <a:rPr lang="es-ES" sz="1100" kern="100">
                          <a:solidFill>
                            <a:schemeClr val="tx1"/>
                          </a:solidFill>
                          <a:effectLst/>
                        </a:rPr>
                        <a:t>Peligra la vida incluso por tiempo de descarga breve</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5259008"/>
                  </a:ext>
                </a:extLst>
              </a:tr>
              <a:tr h="215900">
                <a:tc>
                  <a:txBody>
                    <a:bodyPr/>
                    <a:lstStyle/>
                    <a:p>
                      <a:pPr algn="just">
                        <a:lnSpc>
                          <a:spcPts val="1900"/>
                        </a:lnSpc>
                        <a:spcAft>
                          <a:spcPts val="0"/>
                        </a:spcAft>
                      </a:pPr>
                      <a:r>
                        <a:rPr lang="es-ES" sz="1100" kern="100">
                          <a:solidFill>
                            <a:schemeClr val="tx1"/>
                          </a:solidFill>
                          <a:effectLst/>
                        </a:rPr>
                        <a:t>Apróx. 100mA</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900"/>
                        </a:lnSpc>
                        <a:spcAft>
                          <a:spcPts val="0"/>
                        </a:spcAft>
                      </a:pPr>
                      <a:r>
                        <a:rPr lang="es-ES" sz="1100" kern="100" dirty="0">
                          <a:solidFill>
                            <a:schemeClr val="tx1"/>
                          </a:solidFill>
                          <a:effectLst/>
                        </a:rPr>
                        <a:t>Puede causar daño fatal</a:t>
                      </a:r>
                      <a:endParaRPr lang="ja-JP" sz="12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5109"/>
                  </a:ext>
                </a:extLst>
              </a:tr>
            </a:tbl>
          </a:graphicData>
        </a:graphic>
      </p:graphicFrame>
    </p:spTree>
    <p:extLst>
      <p:ext uri="{BB962C8B-B14F-4D97-AF65-F5344CB8AC3E}">
        <p14:creationId xmlns:p14="http://schemas.microsoft.com/office/powerpoint/2010/main" val="3912773842"/>
      </p:ext>
    </p:extLst>
  </p:cSld>
  <p:clrMapOvr>
    <a:masterClrMapping/>
  </p:clrMapOvr>
  <p:extLst>
    <p:ext uri="{6950BFC3-D8DA-4A85-94F7-54DA5524770B}">
      <p188:commentRel xmlns:p188="http://schemas.microsoft.com/office/powerpoint/2018/8/main" r:id="rId3"/>
    </p:ext>
  </p:extLs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Precauciones al trabajar cerca de líneas eléctricas aéreas</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290341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400" b="1" u="sng" dirty="0">
                <a:solidFill>
                  <a:prstClr val="black"/>
                </a:solidFill>
                <a:latin typeface="Meiryo UI" panose="020B0604030504040204" pitchFamily="50" charset="-128"/>
                <a:ea typeface="Meiryo UI" panose="020B0604030504040204" pitchFamily="50" charset="-128"/>
              </a:rPr>
              <a:t>Se han producido numerosos accidentes con descargas eléctricas causadas por el contacto con líneas eléctricas aéreas, de transmisión y/o distribución de electricidad</a:t>
            </a:r>
            <a:r>
              <a:rPr lang="es-ES" altLang="ja-JP" sz="1400" dirty="0">
                <a:solidFill>
                  <a:prstClr val="black"/>
                </a:solidFill>
                <a:latin typeface="Meiryo UI" panose="020B0604030504040204" pitchFamily="50" charset="-128"/>
                <a:ea typeface="Meiryo UI" panose="020B0604030504040204" pitchFamily="50" charset="-128"/>
              </a:rPr>
              <a:t>,  durante operaciones realizadas con los VTE.</a:t>
            </a:r>
          </a:p>
          <a:p>
            <a:pPr marL="0" indent="0">
              <a:lnSpc>
                <a:spcPct val="100000"/>
              </a:lnSpc>
              <a:spcBef>
                <a:spcPts val="0"/>
              </a:spcBef>
              <a:buNone/>
            </a:pPr>
            <a:r>
              <a:rPr lang="es-ES" altLang="ja-JP" sz="1400" dirty="0">
                <a:solidFill>
                  <a:prstClr val="black"/>
                </a:solidFill>
                <a:latin typeface="Meiryo UI" panose="020B0604030504040204" pitchFamily="50" charset="-128"/>
                <a:ea typeface="Meiryo UI" panose="020B0604030504040204" pitchFamily="50" charset="-128"/>
              </a:rPr>
              <a:t>Particularmente, en el caso de las </a:t>
            </a:r>
            <a:r>
              <a:rPr lang="es-ES" altLang="ja-JP" sz="1400" b="1" u="sng" dirty="0">
                <a:solidFill>
                  <a:prstClr val="black"/>
                </a:solidFill>
                <a:latin typeface="Meiryo UI" panose="020B0604030504040204" pitchFamily="50" charset="-128"/>
                <a:ea typeface="Meiryo UI" panose="020B0604030504040204" pitchFamily="50" charset="-128"/>
              </a:rPr>
              <a:t>líneas de transmisión eléctrica de alta tensión</a:t>
            </a:r>
            <a:r>
              <a:rPr lang="es-ES" altLang="ja-JP" sz="1400" dirty="0">
                <a:solidFill>
                  <a:prstClr val="black"/>
                </a:solidFill>
                <a:latin typeface="Meiryo UI" panose="020B0604030504040204" pitchFamily="50" charset="-128"/>
                <a:ea typeface="Meiryo UI" panose="020B0604030504040204" pitchFamily="50" charset="-128"/>
              </a:rPr>
              <a:t>, aunque los </a:t>
            </a:r>
            <a:r>
              <a:rPr lang="es-ES" altLang="ja-JP" sz="1400" dirty="0">
                <a:latin typeface="Meiryo UI" panose="020B0604030504040204" pitchFamily="50" charset="-128"/>
                <a:ea typeface="Meiryo UI" panose="020B0604030504040204" pitchFamily="50" charset="-128"/>
              </a:rPr>
              <a:t>trabajadores o </a:t>
            </a:r>
            <a:r>
              <a:rPr lang="es-ES" altLang="ja-JP" sz="1400" b="1" u="sng" dirty="0">
                <a:latin typeface="Meiryo UI" panose="020B0604030504040204" pitchFamily="50" charset="-128"/>
                <a:ea typeface="Meiryo UI" panose="020B0604030504040204" pitchFamily="50" charset="-128"/>
              </a:rPr>
              <a:t>el brazo (pluma) de un VTE no entren en contacto directo</a:t>
            </a:r>
            <a:r>
              <a:rPr lang="es-ES" altLang="ja-JP" sz="1400" dirty="0">
                <a:latin typeface="Meiryo UI" panose="020B0604030504040204" pitchFamily="50" charset="-128"/>
                <a:ea typeface="Meiryo UI" panose="020B0604030504040204" pitchFamily="50" charset="-128"/>
              </a:rPr>
              <a:t> con ellas, </a:t>
            </a:r>
            <a:r>
              <a:rPr lang="es-ES" altLang="ja-JP" sz="1400" b="1" u="sng" dirty="0">
                <a:latin typeface="Meiryo UI" panose="020B0604030504040204" pitchFamily="50" charset="-128"/>
                <a:ea typeface="Meiryo UI" panose="020B0604030504040204" pitchFamily="50" charset="-128"/>
              </a:rPr>
              <a:t>el simple hecho de acercarse a una línea de alta tensión, puede provocar la descarga eléctrica</a:t>
            </a:r>
            <a:r>
              <a:rPr lang="es-ES" altLang="ja-JP" sz="1400" dirty="0">
                <a:latin typeface="Meiryo UI" panose="020B0604030504040204" pitchFamily="50" charset="-128"/>
                <a:ea typeface="Meiryo UI" panose="020B0604030504040204" pitchFamily="50" charset="-128"/>
              </a:rPr>
              <a:t>. Por ello, hay que evitar el acercamiento, </a:t>
            </a:r>
            <a:r>
              <a:rPr lang="es-ES" altLang="ja-JP" sz="1400" b="1" u="sng" dirty="0">
                <a:latin typeface="Meiryo UI" panose="020B0604030504040204" pitchFamily="50" charset="-128"/>
                <a:ea typeface="Meiryo UI" panose="020B0604030504040204" pitchFamily="50" charset="-128"/>
              </a:rPr>
              <a:t>respetando las distancias determinadas (distancia de separación segura), adoptar las medidas de protección necesarias</a:t>
            </a:r>
            <a:r>
              <a:rPr lang="es-ES" altLang="ja-JP" sz="1400" dirty="0">
                <a:latin typeface="Meiryo UI" panose="020B0604030504040204" pitchFamily="50" charset="-128"/>
                <a:ea typeface="Meiryo UI" panose="020B0604030504040204" pitchFamily="50" charset="-128"/>
              </a:rPr>
              <a:t> y </a:t>
            </a:r>
            <a:r>
              <a:rPr lang="es-ES" altLang="ja-JP" sz="1400" b="1" u="sng" dirty="0">
                <a:latin typeface="Meiryo UI" panose="020B0604030504040204" pitchFamily="50" charset="-128"/>
                <a:ea typeface="Meiryo UI" panose="020B0604030504040204" pitchFamily="50" charset="-128"/>
              </a:rPr>
              <a:t>desplegar personas monitoras. </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Además, durante los meses de verano, hay partes del cuerpo que están mojadas por el sudor, lo que aumenta el riesgo de accidentes por descargas eléctricas.</a:t>
            </a:r>
          </a:p>
          <a:p>
            <a:pPr marL="0" indent="0">
              <a:lnSpc>
                <a:spcPct val="100000"/>
              </a:lnSpc>
              <a:spcBef>
                <a:spcPts val="0"/>
              </a:spcBef>
              <a:buNone/>
            </a:pPr>
            <a:r>
              <a:rPr lang="es-ES" altLang="ja-JP" sz="1400" dirty="0">
                <a:latin typeface="Meiryo UI" panose="020B0604030504040204" pitchFamily="50" charset="-128"/>
                <a:ea typeface="Meiryo UI" panose="020B0604030504040204" pitchFamily="50" charset="-128"/>
              </a:rPr>
              <a:t>Cuando el tendido de cables eléctricos aéreos, o circuitos eléctricos de carga de equipos y maquinaria están cerca de construcción de obras, demolición, inspección, reparación, pintura, etc., utilizando los VTE, en caso de que exista riesgo de descarga eléctrica por contacto o acercamiento con el circuito de carga, </a:t>
            </a:r>
            <a:r>
              <a:rPr lang="es-ES" altLang="ja-JP" sz="1400" b="1" u="sng" dirty="0">
                <a:latin typeface="Meiryo UI" panose="020B0604030504040204" pitchFamily="50" charset="-128"/>
                <a:ea typeface="Meiryo UI" panose="020B0604030504040204" pitchFamily="50" charset="-128"/>
              </a:rPr>
              <a:t>será necesario tomar las siguientes medidas</a:t>
            </a:r>
            <a:r>
              <a:rPr lang="es-ES" altLang="ja-JP" sz="1400" dirty="0">
                <a:latin typeface="Meiryo UI" panose="020B0604030504040204" pitchFamily="50" charset="-128"/>
                <a:ea typeface="Meiryo UI" panose="020B0604030504040204" pitchFamily="50" charset="-128"/>
              </a:rPr>
              <a:t> (Artículo 349, Código de Seguridad y Salud)</a:t>
            </a:r>
          </a:p>
          <a:p>
            <a:pPr marL="0" indent="0">
              <a:lnSpc>
                <a:spcPct val="100000"/>
              </a:lnSpc>
              <a:spcBef>
                <a:spcPts val="0"/>
              </a:spcBef>
              <a:buNone/>
            </a:pPr>
            <a:r>
              <a:rPr lang="es-ES" altLang="ja-JP" sz="1400" b="1" u="sng" dirty="0">
                <a:latin typeface="Meiryo UI" panose="020B0604030504040204" pitchFamily="50" charset="-128"/>
                <a:ea typeface="Meiryo UI" panose="020B0604030504040204" pitchFamily="50" charset="-128"/>
              </a:rPr>
              <a:t>(1) Reubique el circuito eléctrico de carga en cuestión.</a:t>
            </a:r>
          </a:p>
          <a:p>
            <a:pPr marL="0" indent="0">
              <a:lnSpc>
                <a:spcPct val="100000"/>
              </a:lnSpc>
              <a:spcBef>
                <a:spcPts val="0"/>
              </a:spcBef>
              <a:buNone/>
            </a:pPr>
            <a:r>
              <a:rPr lang="es-ES" altLang="ja-JP" sz="1400" b="1" u="sng" dirty="0">
                <a:latin typeface="Meiryo UI" panose="020B0604030504040204" pitchFamily="50" charset="-128"/>
                <a:ea typeface="Meiryo UI" panose="020B0604030504040204" pitchFamily="50" charset="-128"/>
              </a:rPr>
              <a:t>(2) Instale un cerramiento para evitar descargas eléctricas.</a:t>
            </a:r>
          </a:p>
          <a:p>
            <a:pPr marL="0" indent="0">
              <a:lnSpc>
                <a:spcPct val="100000"/>
              </a:lnSpc>
              <a:spcBef>
                <a:spcPts val="0"/>
              </a:spcBef>
              <a:buNone/>
            </a:pPr>
            <a:r>
              <a:rPr lang="es-ES" altLang="ja-JP" sz="1400" b="1" u="sng" dirty="0">
                <a:latin typeface="Meiryo UI" panose="020B0604030504040204" pitchFamily="50" charset="-128"/>
                <a:ea typeface="Meiryo UI" panose="020B0604030504040204" pitchFamily="50" charset="-128"/>
              </a:rPr>
              <a:t>(3) Colocar equipos de protección aislantes en el circuito de carga.</a:t>
            </a:r>
          </a:p>
          <a:p>
            <a:pPr marL="0" indent="0">
              <a:lnSpc>
                <a:spcPct val="100000"/>
              </a:lnSpc>
              <a:spcBef>
                <a:spcPts val="0"/>
              </a:spcBef>
              <a:buNone/>
            </a:pPr>
            <a:r>
              <a:rPr lang="es-ES" altLang="ja-JP" sz="1400" b="1" u="sng" dirty="0">
                <a:latin typeface="Meiryo UI" panose="020B0604030504040204" pitchFamily="50" charset="-128"/>
                <a:ea typeface="Meiryo UI" panose="020B0604030504040204" pitchFamily="50" charset="-128"/>
              </a:rPr>
              <a:t>(4) Si resulta difícil llevar a cabo las medidas (1) a (3), despliegue monitores que supervisen el trabajo.</a:t>
            </a:r>
          </a:p>
          <a:p>
            <a:pPr marL="0" indent="0">
              <a:lnSpc>
                <a:spcPct val="100000"/>
              </a:lnSpc>
              <a:spcBef>
                <a:spcPts val="0"/>
              </a:spcBef>
              <a:buNone/>
            </a:pPr>
            <a:r>
              <a:rPr lang="ja-JP" altLang="en-US" sz="1400" dirty="0">
                <a:latin typeface="Meiryo UI" panose="020B0604030504040204" pitchFamily="50" charset="-128"/>
                <a:ea typeface="Meiryo UI" panose="020B0604030504040204" pitchFamily="50" charset="-128"/>
              </a:rPr>
              <a:t>　</a:t>
            </a: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06F0CEA-C843-45D8-8790-3D3F0BAF4FE5}"/>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pág.81/Libro de texto pág. 72-73</a:t>
            </a:r>
            <a:endParaRPr lang="ja-JP" altLang="en-US" sz="1200">
              <a:solidFill>
                <a:prstClr val="black"/>
              </a:solidFill>
            </a:endParaRPr>
          </a:p>
        </p:txBody>
      </p:sp>
    </p:spTree>
    <p:extLst>
      <p:ext uri="{BB962C8B-B14F-4D97-AF65-F5344CB8AC3E}">
        <p14:creationId xmlns:p14="http://schemas.microsoft.com/office/powerpoint/2010/main" val="2276349409"/>
      </p:ext>
    </p:extLst>
  </p:cSld>
  <p:clrMapOvr>
    <a:masterClrMapping/>
  </p:clrMapOvr>
  <p:extLst>
    <p:ext uri="{6950BFC3-D8DA-4A85-94F7-54DA5524770B}">
      <p188:commentRel xmlns:p188="http://schemas.microsoft.com/office/powerpoint/2018/8/main" r:id="rId3"/>
    </p:ext>
  </p:extLs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80588"/>
            <a:ext cx="7886700" cy="628086"/>
          </a:xfrm>
          <a:ln>
            <a:solidFill>
              <a:schemeClr val="tx1"/>
            </a:solidFill>
          </a:ln>
        </p:spPr>
        <p:txBody>
          <a:bodyPr>
            <a:noAutofit/>
          </a:bodyPr>
          <a:lstStyle/>
          <a:p>
            <a:r>
              <a:rPr lang="es-ES_tradnl" altLang="ja-JP" sz="2000" b="1">
                <a:latin typeface="Meiryo UI" panose="020B0604030504040204" pitchFamily="50" charset="-128"/>
                <a:ea typeface="Meiryo UI" panose="020B0604030504040204" pitchFamily="50" charset="-128"/>
              </a:rPr>
              <a:t>Precauciones básicas para prevenir descargas eléctricas</a:t>
            </a:r>
            <a:endParaRPr kumimoji="1" lang="es-ES_tradnl" altLang="ja-JP"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es-ES_tradnl" altLang="ja-JP" smtClean="0">
                <a:solidFill>
                  <a:prstClr val="black">
                    <a:tint val="75000"/>
                  </a:prstClr>
                </a:solidFill>
              </a:rPr>
              <a:pPr/>
              <a:t>82</a:t>
            </a:fld>
            <a:endParaRPr lang="es-ES_tradnl" altLang="ja-JP">
              <a:solidFill>
                <a:prstClr val="black">
                  <a:tint val="75000"/>
                </a:prstClr>
              </a:solidFill>
            </a:endParaRPr>
          </a:p>
        </p:txBody>
      </p:sp>
      <p:sp>
        <p:nvSpPr>
          <p:cNvPr id="11" name="コンテンツ プレースホルダー 4"/>
          <p:cNvSpPr txBox="1">
            <a:spLocks/>
          </p:cNvSpPr>
          <p:nvPr/>
        </p:nvSpPr>
        <p:spPr>
          <a:xfrm>
            <a:off x="96819" y="852738"/>
            <a:ext cx="8950362" cy="380532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s-ES_tradnl"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s-ES_tradnl"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Las precauciones básicas para prevenir descargas eléctricas </a:t>
            </a:r>
            <a:r>
              <a:rPr lang="es-ES_tradnl" altLang="ja-JP" sz="1200" b="1" u="sng" dirty="0">
                <a:latin typeface="Arial" panose="020B0604020202020204" pitchFamily="34" charset="0"/>
                <a:ea typeface="Meiryo UI" panose="020B0604030504040204" pitchFamily="50" charset="-128"/>
                <a:cs typeface="Arial" panose="020B0604020202020204" pitchFamily="34" charset="0"/>
              </a:rPr>
              <a:t>al trabajar cerca de líneas de transmisión o distribución eléctrica</a:t>
            </a:r>
            <a:r>
              <a:rPr lang="es-ES_tradnl"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son:</a:t>
            </a:r>
          </a:p>
          <a:p>
            <a:pPr marL="0" indent="0">
              <a:lnSpc>
                <a:spcPct val="100000"/>
              </a:lnSpc>
              <a:spcBef>
                <a:spcPts val="600"/>
              </a:spcBef>
              <a:buNone/>
            </a:pPr>
            <a:r>
              <a:rPr lang="es-ES_tradnl"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【Precauciones básicas para prevenir descargas eléctricas】</a:t>
            </a:r>
          </a:p>
          <a:p>
            <a:pPr marL="0" indent="0">
              <a:lnSpc>
                <a:spcPct val="100000"/>
              </a:lnSpc>
              <a:spcBef>
                <a:spcPts val="600"/>
              </a:spcBef>
              <a:buNone/>
            </a:pPr>
            <a:r>
              <a:rPr lang="ja-JP" altLang="es-ES_tradnl" sz="1200" b="1" dirty="0">
                <a:solidFill>
                  <a:prstClr val="black"/>
                </a:solidFill>
                <a:latin typeface="Meiryo UI" panose="020B0604030504040204" pitchFamily="50" charset="-128"/>
                <a:ea typeface="Meiryo UI" panose="020B0604030504040204" pitchFamily="50" charset="-128"/>
              </a:rPr>
              <a:t>　</a:t>
            </a:r>
            <a:r>
              <a:rPr lang="ja-JP" altLang="es-ES_tradnl"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s-ES_tradnl"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(1) Consulte previamente con la compañía eléctrica.</a:t>
            </a:r>
          </a:p>
          <a:p>
            <a:pPr marL="0" indent="0">
              <a:lnSpc>
                <a:spcPct val="100000"/>
              </a:lnSpc>
              <a:spcBef>
                <a:spcPts val="600"/>
              </a:spcBef>
              <a:buNone/>
            </a:pPr>
            <a:r>
              <a:rPr lang="es-ES_tradnl"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(2) Mantenga la distancia de seguridad (distancia de separación segura: véase tabla 4-8)</a:t>
            </a:r>
          </a:p>
          <a:p>
            <a:pPr marL="0" indent="0">
              <a:lnSpc>
                <a:spcPct val="100000"/>
              </a:lnSpc>
              <a:spcBef>
                <a:spcPts val="600"/>
              </a:spcBef>
              <a:buNone/>
            </a:pPr>
            <a:r>
              <a:rPr lang="es-ES_tradnl"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(3) Asignar a una persona responsable de la supervisión.</a:t>
            </a:r>
          </a:p>
          <a:p>
            <a:pPr marL="0" indent="0">
              <a:lnSpc>
                <a:spcPct val="100000"/>
              </a:lnSpc>
              <a:spcBef>
                <a:spcPts val="600"/>
              </a:spcBef>
              <a:buNone/>
            </a:pPr>
            <a:r>
              <a:rPr lang="es-ES_tradnl"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(4) Realizar una reunión previa para definir el programa de trabajo.</a:t>
            </a:r>
          </a:p>
          <a:p>
            <a:pPr marL="0" indent="0">
              <a:lnSpc>
                <a:spcPct val="100000"/>
              </a:lnSpc>
              <a:spcBef>
                <a:spcPts val="600"/>
              </a:spcBef>
              <a:buNone/>
            </a:pPr>
            <a:r>
              <a:rPr lang="es-ES_tradnl"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(5) Asegúrese de informar a los operarios involucrados los procedimientos de trabajo.</a:t>
            </a:r>
          </a:p>
          <a:p>
            <a:pPr marL="0" indent="0">
              <a:lnSpc>
                <a:spcPct val="100000"/>
              </a:lnSpc>
              <a:spcBef>
                <a:spcPts val="600"/>
              </a:spcBef>
              <a:buNone/>
            </a:pPr>
            <a:r>
              <a:rPr lang="es-ES_tradnl" altLang="ja-JP" sz="1200" b="1" dirty="0">
                <a:solidFill>
                  <a:prstClr val="black"/>
                </a:solidFill>
                <a:latin typeface="Arial" panose="020B0604020202020204" pitchFamily="34" charset="0"/>
                <a:ea typeface="Meiryo UI" panose="020B0604030504040204" pitchFamily="50" charset="-128"/>
                <a:cs typeface="Arial" panose="020B0604020202020204" pitchFamily="34" charset="0"/>
              </a:rPr>
              <a:t>    (6) Proteger los circuitos de carga eléctrica según sea necesario.</a:t>
            </a:r>
          </a:p>
          <a:p>
            <a:pPr marL="0" indent="0">
              <a:lnSpc>
                <a:spcPct val="100000"/>
              </a:lnSpc>
              <a:spcBef>
                <a:spcPts val="600"/>
              </a:spcBef>
              <a:buNone/>
            </a:pPr>
            <a:r>
              <a:rPr lang="ja-JP" altLang="es-ES_tradnl" sz="1200" dirty="0">
                <a:solidFill>
                  <a:prstClr val="black"/>
                </a:solidFill>
                <a:latin typeface="Meiryo UI" panose="020B0604030504040204" pitchFamily="50" charset="-128"/>
                <a:ea typeface="Meiryo UI" panose="020B0604030504040204" pitchFamily="50" charset="-128"/>
              </a:rPr>
              <a:t>　</a:t>
            </a:r>
            <a:r>
              <a:rPr lang="es-ES_tradnl" altLang="ja-JP" sz="1200" dirty="0">
                <a:solidFill>
                  <a:prstClr val="black"/>
                </a:solidFill>
                <a:latin typeface="Meiryo UI" panose="020B0604030504040204" pitchFamily="50" charset="-128"/>
                <a:ea typeface="Meiryo UI" panose="020B0604030504040204" pitchFamily="50" charset="-128"/>
              </a:rPr>
              <a:t>Al realizar operaciones de </a:t>
            </a:r>
            <a:r>
              <a:rPr lang="es-ES_tradnl" altLang="ja-JP" sz="1200" b="1" u="sng" dirty="0">
                <a:solidFill>
                  <a:prstClr val="black"/>
                </a:solidFill>
                <a:latin typeface="Meiryo UI" panose="020B0604030504040204" pitchFamily="50" charset="-128"/>
                <a:ea typeface="Meiryo UI" panose="020B0604030504040204" pitchFamily="50" charset="-128"/>
              </a:rPr>
              <a:t>manipulación, inspección, reparación, etc</a:t>
            </a:r>
            <a:r>
              <a:rPr lang="es-ES_tradnl" altLang="ja-JP" sz="1200" dirty="0">
                <a:solidFill>
                  <a:prstClr val="black"/>
                </a:solidFill>
                <a:latin typeface="Meiryo UI" panose="020B0604030504040204" pitchFamily="50" charset="-128"/>
                <a:ea typeface="Meiryo UI" panose="020B0604030504040204" pitchFamily="50" charset="-128"/>
              </a:rPr>
              <a:t>. de </a:t>
            </a:r>
            <a:r>
              <a:rPr lang="es-ES_tradnl" altLang="ja-JP" sz="1200" b="1" u="sng" dirty="0">
                <a:solidFill>
                  <a:prstClr val="black"/>
                </a:solidFill>
                <a:latin typeface="Meiryo UI" panose="020B0604030504040204" pitchFamily="50" charset="-128"/>
                <a:ea typeface="Meiryo UI" panose="020B0604030504040204" pitchFamily="50" charset="-128"/>
              </a:rPr>
              <a:t>circuitos de carga de baja tensión</a:t>
            </a:r>
            <a:r>
              <a:rPr lang="es-ES_tradnl" altLang="ja-JP" sz="1200" dirty="0">
                <a:solidFill>
                  <a:prstClr val="black"/>
                </a:solidFill>
                <a:latin typeface="Meiryo UI" panose="020B0604030504040204" pitchFamily="50" charset="-128"/>
                <a:ea typeface="Meiryo UI" panose="020B0604030504040204" pitchFamily="50" charset="-128"/>
              </a:rPr>
              <a:t>, asegúrese de que </a:t>
            </a:r>
            <a:r>
              <a:rPr lang="es-ES_tradnl" altLang="ja-JP" sz="1200" b="1" u="sng" dirty="0">
                <a:solidFill>
                  <a:prstClr val="black"/>
                </a:solidFill>
                <a:latin typeface="Meiryo UI" panose="020B0604030504040204" pitchFamily="50" charset="-128"/>
                <a:ea typeface="Meiryo UI" panose="020B0604030504040204" pitchFamily="50" charset="-128"/>
              </a:rPr>
              <a:t>los trabajadores usen el equipo de protección aislante</a:t>
            </a:r>
            <a:r>
              <a:rPr lang="es-ES_tradnl" altLang="ja-JP" sz="1200" dirty="0">
                <a:solidFill>
                  <a:prstClr val="black"/>
                </a:solidFill>
                <a:latin typeface="Meiryo UI" panose="020B0604030504040204" pitchFamily="50" charset="-128"/>
                <a:ea typeface="Meiryo UI" panose="020B0604030504040204" pitchFamily="50" charset="-128"/>
              </a:rPr>
              <a:t>(</a:t>
            </a:r>
            <a:r>
              <a:rPr lang="es-ES_tradnl" altLang="ja-JP" sz="1200" b="1" u="sng" dirty="0">
                <a:solidFill>
                  <a:prstClr val="black"/>
                </a:solidFill>
                <a:latin typeface="Meiryo UI" panose="020B0604030504040204" pitchFamily="50" charset="-128"/>
                <a:ea typeface="Meiryo UI" panose="020B0604030504040204" pitchFamily="50" charset="-128"/>
              </a:rPr>
              <a:t>Artículo 346, Código de Seguridad y Salud</a:t>
            </a:r>
            <a:r>
              <a:rPr lang="es-ES_tradnl" altLang="ja-JP" sz="1200" dirty="0">
                <a:solidFill>
                  <a:prstClr val="black"/>
                </a:solidFill>
                <a:latin typeface="Meiryo UI" panose="020B0604030504040204" pitchFamily="50" charset="-128"/>
                <a:ea typeface="Meiryo UI" panose="020B0604030504040204" pitchFamily="50" charset="-128"/>
              </a:rPr>
              <a:t>) </a:t>
            </a:r>
          </a:p>
          <a:p>
            <a:pPr marL="0" indent="0">
              <a:lnSpc>
                <a:spcPct val="100000"/>
              </a:lnSpc>
              <a:spcBef>
                <a:spcPts val="600"/>
              </a:spcBef>
              <a:buNone/>
            </a:pPr>
            <a:r>
              <a:rPr lang="es-ES_tradnl" altLang="ja-JP" sz="1200" dirty="0">
                <a:solidFill>
                  <a:prstClr val="black"/>
                </a:solidFill>
                <a:latin typeface="Meiryo UI" panose="020B0604030504040204" pitchFamily="50" charset="-128"/>
                <a:ea typeface="Meiryo UI" panose="020B0604030504040204" pitchFamily="50" charset="-128"/>
              </a:rPr>
              <a:t>Además, para los </a:t>
            </a:r>
            <a:r>
              <a:rPr lang="es-ES_tradnl" altLang="ja-JP" sz="1200" b="1" u="sng" dirty="0">
                <a:solidFill>
                  <a:prstClr val="black"/>
                </a:solidFill>
                <a:latin typeface="Meiryo UI" panose="020B0604030504040204" pitchFamily="50" charset="-128"/>
                <a:ea typeface="Meiryo UI" panose="020B0604030504040204" pitchFamily="50" charset="-128"/>
              </a:rPr>
              <a:t>trabajos de inspección, reparación, pintura, etc., de líneas eléctricas </a:t>
            </a:r>
            <a:r>
              <a:rPr lang="es-ES_tradnl" altLang="ja-JP" sz="1200" dirty="0">
                <a:solidFill>
                  <a:prstClr val="black"/>
                </a:solidFill>
                <a:latin typeface="Meiryo UI" panose="020B0604030504040204" pitchFamily="50" charset="-128"/>
                <a:ea typeface="Meiryo UI" panose="020B0604030504040204" pitchFamily="50" charset="-128"/>
              </a:rPr>
              <a:t>o </a:t>
            </a:r>
            <a:r>
              <a:rPr lang="es-ES_tradnl" altLang="ja-JP" sz="1200" b="1" u="sng" dirty="0">
                <a:solidFill>
                  <a:prstClr val="black"/>
                </a:solidFill>
                <a:latin typeface="Meiryo UI" panose="020B0604030504040204" pitchFamily="50" charset="-128"/>
                <a:ea typeface="Meiryo UI" panose="020B0604030504040204" pitchFamily="50" charset="-128"/>
              </a:rPr>
              <a:t>sus soportes </a:t>
            </a:r>
            <a:r>
              <a:rPr lang="es-ES_tradnl" altLang="ja-JP" sz="1200" dirty="0">
                <a:solidFill>
                  <a:prstClr val="black"/>
                </a:solidFill>
                <a:latin typeface="Meiryo UI" panose="020B0604030504040204" pitchFamily="50" charset="-128"/>
                <a:ea typeface="Meiryo UI" panose="020B0604030504040204" pitchFamily="50" charset="-128"/>
              </a:rPr>
              <a:t>en </a:t>
            </a:r>
            <a:r>
              <a:rPr lang="es-ES_tradnl" altLang="ja-JP" sz="1200" b="1" u="sng" dirty="0">
                <a:solidFill>
                  <a:prstClr val="black"/>
                </a:solidFill>
                <a:latin typeface="Meiryo UI" panose="020B0604030504040204" pitchFamily="50" charset="-128"/>
                <a:ea typeface="Meiryo UI" panose="020B0604030504040204" pitchFamily="50" charset="-128"/>
              </a:rPr>
              <a:t>zonas próximas a líneas eléctricas de baja tensión, es necesario tomar medidas como la colocación de equipos de protección aislantes en los circuitos eléctricos</a:t>
            </a:r>
            <a:r>
              <a:rPr lang="es-ES_tradnl" altLang="ja-JP" sz="12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600"/>
              </a:spcBef>
              <a:buNone/>
            </a:pPr>
            <a:r>
              <a:rPr lang="es-ES_tradnl" altLang="ja-JP" sz="1200" dirty="0">
                <a:solidFill>
                  <a:prstClr val="black"/>
                </a:solidFill>
                <a:latin typeface="Meiryo UI" panose="020B0604030504040204" pitchFamily="50" charset="-128"/>
                <a:ea typeface="Meiryo UI" panose="020B0604030504040204" pitchFamily="50" charset="-128"/>
              </a:rPr>
              <a:t>(</a:t>
            </a:r>
            <a:r>
              <a:rPr lang="es-ES_tradnl" altLang="ja-JP" sz="1200" b="1" u="sng" dirty="0">
                <a:solidFill>
                  <a:prstClr val="black"/>
                </a:solidFill>
                <a:latin typeface="Meiryo UI" panose="020B0604030504040204" pitchFamily="50" charset="-128"/>
                <a:ea typeface="Meiryo UI" panose="020B0604030504040204" pitchFamily="50" charset="-128"/>
              </a:rPr>
              <a:t>Artículo 347, Código de Seguridad y Salud</a:t>
            </a:r>
            <a:r>
              <a:rPr lang="es-ES_tradnl" altLang="ja-JP" sz="12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endParaRPr lang="es-ES_tradnl" altLang="ja-JP" sz="1400" b="1" dirty="0">
              <a:solidFill>
                <a:prstClr val="black"/>
              </a:solidFill>
              <a:latin typeface="Meiryo UI" panose="020B0604030504040204" pitchFamily="50" charset="-128"/>
              <a:ea typeface="Meiryo UI" panose="020B0604030504040204" pitchFamily="50" charset="-128"/>
            </a:endParaRPr>
          </a:p>
        </p:txBody>
      </p:sp>
      <p:sp>
        <p:nvSpPr>
          <p:cNvPr id="6" name="コンテンツ プレースホルダー 4"/>
          <p:cNvSpPr txBox="1">
            <a:spLocks/>
          </p:cNvSpPr>
          <p:nvPr/>
        </p:nvSpPr>
        <p:spPr>
          <a:xfrm>
            <a:off x="96819" y="4702123"/>
            <a:ext cx="8950362" cy="179549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268288">
              <a:lnSpc>
                <a:spcPct val="100000"/>
              </a:lnSpc>
              <a:spcBef>
                <a:spcPts val="0"/>
              </a:spcBef>
              <a:buNone/>
            </a:pPr>
            <a:r>
              <a:rPr lang="es-ES_tradnl" altLang="ja-JP" sz="1100" b="1" dirty="0">
                <a:solidFill>
                  <a:schemeClr val="accent1">
                    <a:lumMod val="75000"/>
                  </a:schemeClr>
                </a:solidFill>
                <a:latin typeface="Meiryo UI" panose="020B0604030504040204" pitchFamily="50" charset="-128"/>
                <a:ea typeface="Meiryo UI" panose="020B0604030504040204" pitchFamily="50" charset="-128"/>
              </a:rPr>
              <a:t>*1 Equipo de protección aislante: Equipo que los operarios llevan puesto para prevenir los riesgos de descarga eléctrica. Estos son: Gorros de protección aislantes, guantes de goma aislantes, botas de goma aislantes, manguas de goma aislantes, etc.</a:t>
            </a:r>
          </a:p>
          <a:p>
            <a:pPr marL="268288" indent="-268288">
              <a:lnSpc>
                <a:spcPct val="100000"/>
              </a:lnSpc>
              <a:spcBef>
                <a:spcPts val="0"/>
              </a:spcBef>
              <a:buNone/>
            </a:pPr>
            <a:r>
              <a:rPr lang="es-ES_tradnl" altLang="ja-JP" sz="1100" b="1" dirty="0">
                <a:solidFill>
                  <a:schemeClr val="accent1">
                    <a:lumMod val="75000"/>
                  </a:schemeClr>
                </a:solidFill>
                <a:latin typeface="Meiryo UI" panose="020B0604030504040204" pitchFamily="50" charset="-128"/>
                <a:ea typeface="Meiryo UI" panose="020B0604030504040204" pitchFamily="50" charset="-128"/>
              </a:rPr>
              <a:t>*2 Equipos aislantes: El equipo aislante se usa para cubrir el circuito de carga eléctrica cuando se manipula el mismo o se realizan obras eléctricas, y evitar descargas eléctricas. Entre los equipos están las láminas aislantes, </a:t>
            </a:r>
            <a:r>
              <a:rPr lang="es-ES_tradnl" altLang="ja-JP" sz="1100" b="1" dirty="0">
                <a:solidFill>
                  <a:srgbClr val="0070C0"/>
                </a:solidFill>
                <a:latin typeface="Meiryo UI" panose="020B0604030504040204" pitchFamily="50" charset="-128"/>
                <a:ea typeface="Meiryo UI" panose="020B0604030504040204" pitchFamily="50" charset="-128"/>
              </a:rPr>
              <a:t>cubiertas aislantes, tubos de goma </a:t>
            </a:r>
            <a:r>
              <a:rPr lang="es-ES_tradnl" altLang="ja-JP" sz="1100" b="1" dirty="0">
                <a:solidFill>
                  <a:schemeClr val="accent1">
                    <a:lumMod val="75000"/>
                  </a:schemeClr>
                </a:solidFill>
                <a:latin typeface="Meiryo UI" panose="020B0604030504040204" pitchFamily="50" charset="-128"/>
                <a:ea typeface="Meiryo UI" panose="020B0604030504040204" pitchFamily="50" charset="-128"/>
              </a:rPr>
              <a:t>aislante, etc.</a:t>
            </a:r>
          </a:p>
          <a:p>
            <a:pPr marL="268288" indent="-268288">
              <a:lnSpc>
                <a:spcPct val="100000"/>
              </a:lnSpc>
              <a:spcBef>
                <a:spcPts val="0"/>
              </a:spcBef>
              <a:buNone/>
            </a:pPr>
            <a:r>
              <a:rPr lang="es-ES_tradnl" altLang="ja-JP" sz="1100" b="1" dirty="0">
                <a:solidFill>
                  <a:schemeClr val="accent1">
                    <a:lumMod val="75000"/>
                  </a:schemeClr>
                </a:solidFill>
                <a:latin typeface="Meiryo UI" panose="020B0604030504040204" pitchFamily="50" charset="-128"/>
                <a:ea typeface="Meiryo UI" panose="020B0604030504040204" pitchFamily="50" charset="-128"/>
              </a:rPr>
              <a:t>*3 Equipo preventivo de aislamiento: Equipo utilizado cuando se trabaja muy cerca de una parte de carga eléctrica de alta tensión, en obras de construcción, para evitar que los trabajadores se electrocuten al entrar en contacto con objetos metálicos utilizados en la construcción, en las partes de carga eléctrica de alta tensión, se instalan tubos y láminas de prevención.</a:t>
            </a:r>
          </a:p>
          <a:p>
            <a:pPr marL="0" indent="0">
              <a:lnSpc>
                <a:spcPct val="100000"/>
              </a:lnSpc>
              <a:spcBef>
                <a:spcPts val="0"/>
              </a:spcBef>
              <a:buNone/>
            </a:pPr>
            <a:endParaRPr lang="es-ES_tradnl" altLang="ja-JP" sz="1400" b="1" dirty="0">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6AB096E-9EDF-4D66-BE5A-E089177C7047}"/>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_tradnl" altLang="ja-JP" sz="1200">
                <a:solidFill>
                  <a:prstClr val="black"/>
                </a:solidFill>
              </a:rPr>
              <a:t>Texto pág.82/Libro de texto pág. 72-73</a:t>
            </a:r>
          </a:p>
        </p:txBody>
      </p:sp>
    </p:spTree>
    <p:extLst>
      <p:ext uri="{BB962C8B-B14F-4D97-AF65-F5344CB8AC3E}">
        <p14:creationId xmlns:p14="http://schemas.microsoft.com/office/powerpoint/2010/main" val="1170736916"/>
      </p:ext>
    </p:extLst>
  </p:cSld>
  <p:clrMapOvr>
    <a:masterClrMapping/>
  </p:clrMapOvr>
  <p:extLst>
    <p:ext uri="{6950BFC3-D8DA-4A85-94F7-54DA5524770B}">
      <p188:commentRel xmlns:p188="http://schemas.microsoft.com/office/powerpoint/2018/8/main" r:id="rId3"/>
    </p:ext>
  </p:extLs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88454"/>
          </a:xfrm>
          <a:ln>
            <a:solidFill>
              <a:schemeClr val="tx1"/>
            </a:solidFill>
          </a:ln>
        </p:spPr>
        <p:txBody>
          <a:bodyPr>
            <a:noAutofit/>
          </a:bodyPr>
          <a:lstStyle/>
          <a:p>
            <a:r>
              <a:rPr lang="es-ES" altLang="ja-JP" sz="2000" b="1">
                <a:latin typeface="Meiryo UI" panose="020B0604030504040204" pitchFamily="50" charset="-128"/>
                <a:ea typeface="Meiryo UI" panose="020B0604030504040204" pitchFamily="50" charset="-128"/>
              </a:rPr>
              <a:t>Distanciamiento y separación de seguridad de líneas de transmisión y distribución eléctrica</a:t>
            </a:r>
            <a:endParaRPr kumimoji="1" lang="ja-JP" altLang="en-US" sz="20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83</a:t>
            </a:fld>
            <a:endParaRPr lang="ja-JP" altLang="en-US">
              <a:solidFill>
                <a:prstClr val="black">
                  <a:tint val="75000"/>
                </a:prstClr>
              </a:solidFill>
            </a:endParaRPr>
          </a:p>
        </p:txBody>
      </p:sp>
      <p:sp>
        <p:nvSpPr>
          <p:cNvPr id="2" name="正方形/長方形 1"/>
          <p:cNvSpPr/>
          <p:nvPr/>
        </p:nvSpPr>
        <p:spPr>
          <a:xfrm>
            <a:off x="831072" y="1196959"/>
            <a:ext cx="7182094" cy="307777"/>
          </a:xfrm>
          <a:prstGeom prst="rect">
            <a:avLst/>
          </a:prstGeom>
        </p:spPr>
        <p:txBody>
          <a:bodyPr wrap="none">
            <a:spAutoFit/>
          </a:bodyPr>
          <a:lstStyle/>
          <a:p>
            <a:r>
              <a:rPr lang="es-ES" altLang="ja-JP" sz="1400">
                <a:latin typeface="Meiryo UI" panose="020B0604030504040204" pitchFamily="50" charset="-128"/>
                <a:ea typeface="Meiryo UI" panose="020B0604030504040204" pitchFamily="50" charset="-128"/>
              </a:rPr>
              <a:t>Distancias de separación segura de líneas de transmisión y distribución eléctrica</a:t>
            </a:r>
            <a:endParaRPr lang="ja-JP" altLang="en-US" sz="140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FD1D9BB-2739-48A3-BEA5-15FCA048EA60}"/>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pág.83/Libro de texto pág. 74</a:t>
            </a:r>
            <a:endParaRPr lang="ja-JP" altLang="en-US" sz="1200">
              <a:solidFill>
                <a:prstClr val="black"/>
              </a:solidFill>
            </a:endParaRPr>
          </a:p>
        </p:txBody>
      </p:sp>
      <p:graphicFrame>
        <p:nvGraphicFramePr>
          <p:cNvPr id="6" name="表 5">
            <a:extLst>
              <a:ext uri="{FF2B5EF4-FFF2-40B4-BE49-F238E27FC236}">
                <a16:creationId xmlns:a16="http://schemas.microsoft.com/office/drawing/2014/main" id="{3AF4BA9D-D117-45DE-B92F-BD69199716E4}"/>
              </a:ext>
            </a:extLst>
          </p:cNvPr>
          <p:cNvGraphicFramePr>
            <a:graphicFrameLocks noGrp="1"/>
          </p:cNvGraphicFramePr>
          <p:nvPr>
            <p:extLst>
              <p:ext uri="{D42A27DB-BD31-4B8C-83A1-F6EECF244321}">
                <p14:modId xmlns:p14="http://schemas.microsoft.com/office/powerpoint/2010/main" val="4057522853"/>
              </p:ext>
            </p:extLst>
          </p:nvPr>
        </p:nvGraphicFramePr>
        <p:xfrm>
          <a:off x="628650" y="1936376"/>
          <a:ext cx="8128072" cy="3209470"/>
        </p:xfrm>
        <a:graphic>
          <a:graphicData uri="http://schemas.openxmlformats.org/drawingml/2006/table">
            <a:tbl>
              <a:tblPr firstRow="1" firstCol="1" bandRow="1">
                <a:tableStyleId>{5C22544A-7EE6-4342-B048-85BDC9FD1C3A}</a:tableStyleId>
              </a:tblPr>
              <a:tblGrid>
                <a:gridCol w="1705759">
                  <a:extLst>
                    <a:ext uri="{9D8B030D-6E8A-4147-A177-3AD203B41FA5}">
                      <a16:colId xmlns:a16="http://schemas.microsoft.com/office/drawing/2014/main" val="2028800976"/>
                    </a:ext>
                  </a:extLst>
                </a:gridCol>
                <a:gridCol w="2358277">
                  <a:extLst>
                    <a:ext uri="{9D8B030D-6E8A-4147-A177-3AD203B41FA5}">
                      <a16:colId xmlns:a16="http://schemas.microsoft.com/office/drawing/2014/main" val="3798964920"/>
                    </a:ext>
                  </a:extLst>
                </a:gridCol>
                <a:gridCol w="2032018">
                  <a:extLst>
                    <a:ext uri="{9D8B030D-6E8A-4147-A177-3AD203B41FA5}">
                      <a16:colId xmlns:a16="http://schemas.microsoft.com/office/drawing/2014/main" val="2633934562"/>
                    </a:ext>
                  </a:extLst>
                </a:gridCol>
                <a:gridCol w="2032018">
                  <a:extLst>
                    <a:ext uri="{9D8B030D-6E8A-4147-A177-3AD203B41FA5}">
                      <a16:colId xmlns:a16="http://schemas.microsoft.com/office/drawing/2014/main" val="2627103742"/>
                    </a:ext>
                  </a:extLst>
                </a:gridCol>
              </a:tblGrid>
              <a:tr h="319718">
                <a:tc rowSpan="2">
                  <a:txBody>
                    <a:bodyPr/>
                    <a:lstStyle/>
                    <a:p>
                      <a:pPr algn="just">
                        <a:lnSpc>
                          <a:spcPts val="1900"/>
                        </a:lnSpc>
                        <a:spcAft>
                          <a:spcPts val="0"/>
                        </a:spcAft>
                      </a:pPr>
                      <a:r>
                        <a:rPr lang="es-ES" sz="1400" kern="100">
                          <a:solidFill>
                            <a:schemeClr val="tx1"/>
                          </a:solidFill>
                          <a:effectLst/>
                        </a:rPr>
                        <a:t>Circuito</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indent="139700" algn="just">
                        <a:lnSpc>
                          <a:spcPts val="2000"/>
                        </a:lnSpc>
                        <a:spcAft>
                          <a:spcPts val="0"/>
                        </a:spcAft>
                      </a:pPr>
                      <a:r>
                        <a:rPr lang="es-ES" sz="1400" kern="100">
                          <a:solidFill>
                            <a:schemeClr val="tx1"/>
                          </a:solidFill>
                          <a:effectLst/>
                        </a:rPr>
                        <a:t>Tensión de transmisión   eléctrica(V)</a:t>
                      </a:r>
                      <a:endParaRPr lang="ja-JP" sz="1600" kern="100">
                        <a:solidFill>
                          <a:schemeClr val="tx1"/>
                        </a:solidFill>
                        <a:effectLst/>
                      </a:endParaRPr>
                    </a:p>
                    <a:p>
                      <a:pPr algn="just">
                        <a:lnSpc>
                          <a:spcPts val="1900"/>
                        </a:lnSpc>
                        <a:spcAft>
                          <a:spcPts val="0"/>
                        </a:spcAft>
                      </a:pPr>
                      <a:r>
                        <a:rPr lang="es-ES" sz="1400" kern="100">
                          <a:solidFill>
                            <a:schemeClr val="tx1"/>
                          </a:solidFill>
                          <a:effectLst/>
                        </a:rPr>
                        <a:t> </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indent="139700" algn="l">
                        <a:lnSpc>
                          <a:spcPts val="2000"/>
                        </a:lnSpc>
                        <a:spcAft>
                          <a:spcPts val="0"/>
                        </a:spcAft>
                      </a:pPr>
                      <a:r>
                        <a:rPr lang="es-ES" sz="1400" kern="100">
                          <a:solidFill>
                            <a:schemeClr val="tx1"/>
                          </a:solidFill>
                          <a:effectLst/>
                        </a:rPr>
                        <a:t>Distancia mínima de separación (m)</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3225297600"/>
                  </a:ext>
                </a:extLst>
              </a:tr>
              <a:tr h="709380">
                <a:tc vMerge="1">
                  <a:txBody>
                    <a:bodyPr/>
                    <a:lstStyle/>
                    <a:p>
                      <a:endParaRPr lang="es-ES"/>
                    </a:p>
                  </a:txBody>
                  <a:tcPr/>
                </a:tc>
                <a:tc vMerge="1">
                  <a:txBody>
                    <a:bodyPr/>
                    <a:lstStyle/>
                    <a:p>
                      <a:endParaRPr lang="es-ES"/>
                    </a:p>
                  </a:txBody>
                  <a:tcPr/>
                </a:tc>
                <a:tc>
                  <a:txBody>
                    <a:bodyPr/>
                    <a:lstStyle/>
                    <a:p>
                      <a:pPr algn="just">
                        <a:lnSpc>
                          <a:spcPts val="1900"/>
                        </a:lnSpc>
                        <a:spcAft>
                          <a:spcPts val="0"/>
                        </a:spcAft>
                      </a:pPr>
                      <a:r>
                        <a:rPr lang="es-ES" sz="1400" kern="100">
                          <a:solidFill>
                            <a:schemeClr val="tx1"/>
                          </a:solidFill>
                          <a:effectLst/>
                        </a:rPr>
                        <a:t>Inf. Ministerio de Trabajo*</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Aft>
                          <a:spcPts val="0"/>
                        </a:spcAft>
                      </a:pPr>
                      <a:r>
                        <a:rPr lang="es-ES" sz="1400" kern="100">
                          <a:solidFill>
                            <a:schemeClr val="tx1"/>
                          </a:solidFill>
                          <a:effectLst/>
                        </a:rPr>
                        <a:t>Valores objetivo de las Cias. eléctricas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2427435"/>
                  </a:ext>
                </a:extLst>
              </a:tr>
              <a:tr h="319718">
                <a:tc rowSpan="2">
                  <a:txBody>
                    <a:bodyPr/>
                    <a:lstStyle/>
                    <a:p>
                      <a:pPr algn="just">
                        <a:lnSpc>
                          <a:spcPts val="1900"/>
                        </a:lnSpc>
                        <a:spcAft>
                          <a:spcPts val="0"/>
                        </a:spcAft>
                      </a:pPr>
                      <a:r>
                        <a:rPr lang="es-ES" sz="1400" kern="100">
                          <a:solidFill>
                            <a:schemeClr val="tx1"/>
                          </a:solidFill>
                          <a:effectLst/>
                        </a:rPr>
                        <a:t>Línea de distribución eléctrica</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39700" algn="l">
                        <a:lnSpc>
                          <a:spcPts val="2000"/>
                        </a:lnSpc>
                        <a:spcAft>
                          <a:spcPts val="0"/>
                        </a:spcAft>
                      </a:pPr>
                      <a:r>
                        <a:rPr lang="es-ES" sz="1400" kern="100">
                          <a:solidFill>
                            <a:schemeClr val="tx1"/>
                          </a:solidFill>
                          <a:effectLst/>
                        </a:rPr>
                        <a:t>Menos de 100/200</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39700" algn="l">
                        <a:lnSpc>
                          <a:spcPts val="2000"/>
                        </a:lnSpc>
                        <a:spcAft>
                          <a:spcPts val="0"/>
                        </a:spcAft>
                      </a:pPr>
                      <a:r>
                        <a:rPr lang="es-ES" sz="1400" kern="100">
                          <a:solidFill>
                            <a:schemeClr val="tx1"/>
                          </a:solidFill>
                          <a:effectLst/>
                        </a:rPr>
                        <a:t>1,0 o 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39700" algn="l">
                        <a:lnSpc>
                          <a:spcPts val="2000"/>
                        </a:lnSpc>
                        <a:spcAft>
                          <a:spcPts val="0"/>
                        </a:spcAft>
                      </a:pPr>
                      <a:r>
                        <a:rPr lang="es-ES" sz="1400" kern="100">
                          <a:solidFill>
                            <a:schemeClr val="tx1"/>
                          </a:solidFill>
                          <a:effectLst/>
                        </a:rPr>
                        <a:t>1,0 o 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104324"/>
                  </a:ext>
                </a:extLst>
              </a:tr>
              <a:tr h="329839">
                <a:tc vMerge="1">
                  <a:txBody>
                    <a:bodyPr/>
                    <a:lstStyle/>
                    <a:p>
                      <a:endParaRPr lang="es-ES"/>
                    </a:p>
                  </a:txBody>
                  <a:tcPr/>
                </a:tc>
                <a:tc>
                  <a:txBody>
                    <a:bodyPr/>
                    <a:lstStyle/>
                    <a:p>
                      <a:pPr algn="r">
                        <a:lnSpc>
                          <a:spcPts val="1600"/>
                        </a:lnSpc>
                        <a:spcAft>
                          <a:spcPts val="0"/>
                        </a:spcAft>
                      </a:pPr>
                      <a:r>
                        <a:rPr lang="en-US" sz="1400" kern="100">
                          <a:solidFill>
                            <a:schemeClr val="tx1"/>
                          </a:solidFill>
                          <a:effectLst/>
                        </a:rPr>
                        <a:t>6,600</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lnSpc>
                          <a:spcPts val="1900"/>
                        </a:lnSpc>
                        <a:spcAft>
                          <a:spcPts val="0"/>
                        </a:spcAft>
                      </a:pPr>
                      <a:r>
                        <a:rPr lang="en-US" sz="1400" kern="100">
                          <a:solidFill>
                            <a:schemeClr val="tx1"/>
                          </a:solidFill>
                          <a:effectLst/>
                        </a:rPr>
                        <a:t>1.2 o 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lnSpc>
                          <a:spcPts val="1900"/>
                        </a:lnSpc>
                        <a:spcAft>
                          <a:spcPts val="0"/>
                        </a:spcAft>
                      </a:pPr>
                      <a:r>
                        <a:rPr lang="en-US" sz="1400" kern="100">
                          <a:solidFill>
                            <a:schemeClr val="tx1"/>
                          </a:solidFill>
                          <a:effectLst/>
                        </a:rPr>
                        <a:t>2.0 o 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6357447"/>
                  </a:ext>
                </a:extLst>
              </a:tr>
              <a:tr h="306163">
                <a:tc rowSpan="5">
                  <a:txBody>
                    <a:bodyPr/>
                    <a:lstStyle/>
                    <a:p>
                      <a:pPr algn="just">
                        <a:lnSpc>
                          <a:spcPts val="1900"/>
                        </a:lnSpc>
                        <a:spcAft>
                          <a:spcPts val="0"/>
                        </a:spcAft>
                      </a:pPr>
                      <a:r>
                        <a:rPr lang="es-ES" sz="1400" kern="100">
                          <a:solidFill>
                            <a:schemeClr val="tx1"/>
                          </a:solidFill>
                          <a:effectLst/>
                        </a:rPr>
                        <a:t>Líneas de transmisión de electricidad</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600"/>
                        </a:lnSpc>
                        <a:spcAft>
                          <a:spcPts val="0"/>
                        </a:spcAft>
                      </a:pPr>
                      <a:r>
                        <a:rPr lang="en-US" sz="1400" kern="100">
                          <a:solidFill>
                            <a:schemeClr val="tx1"/>
                          </a:solidFill>
                          <a:effectLst/>
                        </a:rPr>
                        <a:t>22,000</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lnSpc>
                          <a:spcPts val="1900"/>
                        </a:lnSpc>
                        <a:spcAft>
                          <a:spcPts val="0"/>
                        </a:spcAft>
                      </a:pPr>
                      <a:r>
                        <a:rPr lang="en-US" sz="1400" kern="100">
                          <a:solidFill>
                            <a:schemeClr val="tx1"/>
                          </a:solidFill>
                          <a:effectLst/>
                        </a:rPr>
                        <a:t>2.0 o 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lnSpc>
                          <a:spcPts val="1900"/>
                        </a:lnSpc>
                        <a:spcAft>
                          <a:spcPts val="0"/>
                        </a:spcAft>
                      </a:pPr>
                      <a:r>
                        <a:rPr lang="en-US" sz="1400" kern="100">
                          <a:solidFill>
                            <a:schemeClr val="tx1"/>
                          </a:solidFill>
                          <a:effectLst/>
                        </a:rPr>
                        <a:t>3.0 o 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8912015"/>
                  </a:ext>
                </a:extLst>
              </a:tr>
              <a:tr h="306163">
                <a:tc vMerge="1">
                  <a:txBody>
                    <a:bodyPr/>
                    <a:lstStyle/>
                    <a:p>
                      <a:endParaRPr lang="es-ES"/>
                    </a:p>
                  </a:txBody>
                  <a:tcPr/>
                </a:tc>
                <a:tc>
                  <a:txBody>
                    <a:bodyPr/>
                    <a:lstStyle/>
                    <a:p>
                      <a:pPr algn="r">
                        <a:lnSpc>
                          <a:spcPts val="1600"/>
                        </a:lnSpc>
                        <a:spcAft>
                          <a:spcPts val="0"/>
                        </a:spcAft>
                      </a:pPr>
                      <a:r>
                        <a:rPr lang="en-US" sz="1400" kern="100">
                          <a:solidFill>
                            <a:schemeClr val="tx1"/>
                          </a:solidFill>
                          <a:effectLst/>
                        </a:rPr>
                        <a:t>66,000</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lnSpc>
                          <a:spcPts val="1900"/>
                        </a:lnSpc>
                        <a:spcAft>
                          <a:spcPts val="0"/>
                        </a:spcAft>
                      </a:pPr>
                      <a:r>
                        <a:rPr lang="en-US" sz="1400" kern="100">
                          <a:solidFill>
                            <a:schemeClr val="tx1"/>
                          </a:solidFill>
                          <a:effectLst/>
                        </a:rPr>
                        <a:t>2.2 o 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lnSpc>
                          <a:spcPts val="1900"/>
                        </a:lnSpc>
                        <a:spcAft>
                          <a:spcPts val="0"/>
                        </a:spcAft>
                      </a:pPr>
                      <a:r>
                        <a:rPr lang="en-US" sz="1400" kern="100">
                          <a:solidFill>
                            <a:schemeClr val="tx1"/>
                          </a:solidFill>
                          <a:effectLst/>
                        </a:rPr>
                        <a:t>4.0 o 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4866873"/>
                  </a:ext>
                </a:extLst>
              </a:tr>
              <a:tr h="306163">
                <a:tc vMerge="1">
                  <a:txBody>
                    <a:bodyPr/>
                    <a:lstStyle/>
                    <a:p>
                      <a:endParaRPr lang="es-ES"/>
                    </a:p>
                  </a:txBody>
                  <a:tcPr/>
                </a:tc>
                <a:tc>
                  <a:txBody>
                    <a:bodyPr/>
                    <a:lstStyle/>
                    <a:p>
                      <a:pPr algn="r">
                        <a:lnSpc>
                          <a:spcPts val="1600"/>
                        </a:lnSpc>
                        <a:spcAft>
                          <a:spcPts val="0"/>
                        </a:spcAft>
                      </a:pPr>
                      <a:r>
                        <a:rPr lang="en-US" sz="1400" kern="100">
                          <a:solidFill>
                            <a:schemeClr val="tx1"/>
                          </a:solidFill>
                          <a:effectLst/>
                        </a:rPr>
                        <a:t>154,000</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lnSpc>
                          <a:spcPts val="1900"/>
                        </a:lnSpc>
                        <a:spcAft>
                          <a:spcPts val="0"/>
                        </a:spcAft>
                      </a:pPr>
                      <a:r>
                        <a:rPr lang="en-US" sz="1400" kern="100">
                          <a:solidFill>
                            <a:schemeClr val="tx1"/>
                          </a:solidFill>
                          <a:effectLst/>
                        </a:rPr>
                        <a:t>4.0 o 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lnSpc>
                          <a:spcPts val="1900"/>
                        </a:lnSpc>
                        <a:spcAft>
                          <a:spcPts val="0"/>
                        </a:spcAft>
                      </a:pPr>
                      <a:r>
                        <a:rPr lang="en-US" sz="1400" kern="100">
                          <a:solidFill>
                            <a:schemeClr val="tx1"/>
                          </a:solidFill>
                          <a:effectLst/>
                        </a:rPr>
                        <a:t>5.0 o 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311575"/>
                  </a:ext>
                </a:extLst>
              </a:tr>
              <a:tr h="306163">
                <a:tc vMerge="1">
                  <a:txBody>
                    <a:bodyPr/>
                    <a:lstStyle/>
                    <a:p>
                      <a:endParaRPr lang="es-ES"/>
                    </a:p>
                  </a:txBody>
                  <a:tcPr/>
                </a:tc>
                <a:tc>
                  <a:txBody>
                    <a:bodyPr/>
                    <a:lstStyle/>
                    <a:p>
                      <a:pPr algn="r">
                        <a:lnSpc>
                          <a:spcPts val="1600"/>
                        </a:lnSpc>
                        <a:spcAft>
                          <a:spcPts val="0"/>
                        </a:spcAft>
                      </a:pPr>
                      <a:r>
                        <a:rPr lang="en-US" sz="1400" kern="100">
                          <a:solidFill>
                            <a:schemeClr val="tx1"/>
                          </a:solidFill>
                          <a:effectLst/>
                        </a:rPr>
                        <a:t>275,000</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900"/>
                        </a:lnSpc>
                        <a:spcAft>
                          <a:spcPts val="0"/>
                        </a:spcAft>
                      </a:pPr>
                      <a:r>
                        <a:rPr lang="en-US" sz="1400" kern="100">
                          <a:solidFill>
                            <a:schemeClr val="tx1"/>
                          </a:solidFill>
                          <a:effectLst/>
                        </a:rPr>
                        <a:t>6.4 o 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lnSpc>
                          <a:spcPts val="1900"/>
                        </a:lnSpc>
                        <a:spcAft>
                          <a:spcPts val="0"/>
                        </a:spcAft>
                      </a:pPr>
                      <a:r>
                        <a:rPr lang="en-US" sz="1400" kern="100">
                          <a:solidFill>
                            <a:schemeClr val="tx1"/>
                          </a:solidFill>
                          <a:effectLst/>
                        </a:rPr>
                        <a:t>7.0 o 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903218"/>
                  </a:ext>
                </a:extLst>
              </a:tr>
              <a:tr h="306163">
                <a:tc vMerge="1">
                  <a:txBody>
                    <a:bodyPr/>
                    <a:lstStyle/>
                    <a:p>
                      <a:endParaRPr lang="es-ES"/>
                    </a:p>
                  </a:txBody>
                  <a:tcPr/>
                </a:tc>
                <a:tc>
                  <a:txBody>
                    <a:bodyPr/>
                    <a:lstStyle/>
                    <a:p>
                      <a:pPr algn="r">
                        <a:lnSpc>
                          <a:spcPts val="1600"/>
                        </a:lnSpc>
                        <a:spcAft>
                          <a:spcPts val="0"/>
                        </a:spcAft>
                      </a:pPr>
                      <a:r>
                        <a:rPr lang="en-US" sz="1400" kern="100">
                          <a:solidFill>
                            <a:schemeClr val="tx1"/>
                          </a:solidFill>
                          <a:effectLst/>
                        </a:rPr>
                        <a:t>500,000</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lnSpc>
                          <a:spcPts val="1900"/>
                        </a:lnSpc>
                        <a:spcAft>
                          <a:spcPts val="0"/>
                        </a:spcAft>
                      </a:pPr>
                      <a:r>
                        <a:rPr lang="en-US" sz="1400" kern="100">
                          <a:solidFill>
                            <a:schemeClr val="tx1"/>
                          </a:solidFill>
                          <a:effectLst/>
                        </a:rPr>
                        <a:t>10.8 o 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lnSpc>
                          <a:spcPts val="1900"/>
                        </a:lnSpc>
                        <a:spcAft>
                          <a:spcPts val="0"/>
                        </a:spcAft>
                      </a:pPr>
                      <a:r>
                        <a:rPr lang="en-US" sz="1400" kern="100">
                          <a:solidFill>
                            <a:schemeClr val="tx1"/>
                          </a:solidFill>
                          <a:effectLst/>
                        </a:rPr>
                        <a:t>11.0 o </a:t>
                      </a:r>
                      <a:r>
                        <a:rPr lang="en-US" sz="1400" kern="100" err="1">
                          <a:solidFill>
                            <a:schemeClr val="tx1"/>
                          </a:solidFill>
                          <a:effectLst/>
                        </a:rPr>
                        <a:t>más</a:t>
                      </a:r>
                      <a:endParaRPr lang="ja-JP" sz="160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17312"/>
                  </a:ext>
                </a:extLst>
              </a:tr>
            </a:tbl>
          </a:graphicData>
        </a:graphic>
      </p:graphicFrame>
    </p:spTree>
    <p:extLst>
      <p:ext uri="{BB962C8B-B14F-4D97-AF65-F5344CB8AC3E}">
        <p14:creationId xmlns:p14="http://schemas.microsoft.com/office/powerpoint/2010/main" val="5706910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3"/>
            <a:ext cx="7772400" cy="1189139"/>
          </a:xfrm>
        </p:spPr>
        <p:txBody>
          <a:bodyPr>
            <a:normAutofit/>
          </a:bodyPr>
          <a:lstStyle/>
          <a:p>
            <a:r>
              <a:rPr kumimoji="1" lang="es-ES" altLang="ja-JP" sz="3200" dirty="0">
                <a:latin typeface="Arial" panose="020B0604020202020204" pitchFamily="34" charset="0"/>
                <a:ea typeface="+mn-ea"/>
                <a:cs typeface="Arial" panose="020B0604020202020204" pitchFamily="34" charset="0"/>
              </a:rPr>
              <a:t>Capítulo 5: Leyes y Códigos relacionados</a:t>
            </a:r>
            <a:endParaRPr kumimoji="1" lang="ja-JP" altLang="en-US" sz="3200" dirty="0">
              <a:latin typeface="Arial" panose="020B0604020202020204" pitchFamily="34" charset="0"/>
              <a:ea typeface="+mn-ea"/>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84</a:t>
            </a:fld>
            <a:endParaRPr lang="ja-JP" altLang="en-US">
              <a:solidFill>
                <a:prstClr val="black">
                  <a:tint val="75000"/>
                </a:prstClr>
              </a:solidFill>
            </a:endParaRPr>
          </a:p>
        </p:txBody>
      </p:sp>
    </p:spTree>
    <p:extLst>
      <p:ext uri="{BB962C8B-B14F-4D97-AF65-F5344CB8AC3E}">
        <p14:creationId xmlns:p14="http://schemas.microsoft.com/office/powerpoint/2010/main" val="1649081806"/>
      </p:ext>
    </p:extLst>
  </p:cSld>
  <p:clrMapOvr>
    <a:masterClrMapping/>
  </p:clrMapOvr>
  <p:extLst>
    <p:ext uri="{6950BFC3-D8DA-4A85-94F7-54DA5524770B}">
      <p188:commentRel xmlns:p188="http://schemas.microsoft.com/office/powerpoint/2018/8/main" r:id="rId2"/>
    </p:ext>
  </p:extLs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Leyes y Códigos relacionadas (1)</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85</a:t>
            </a:fld>
            <a:endParaRPr lang="ja-JP" altLang="en-US">
              <a:solidFill>
                <a:prstClr val="black">
                  <a:tint val="75000"/>
                </a:prstClr>
              </a:solidFill>
            </a:endParaRPr>
          </a:p>
        </p:txBody>
      </p:sp>
      <p:sp>
        <p:nvSpPr>
          <p:cNvPr id="8" name="コンテンツ プレースホルダー 4"/>
          <p:cNvSpPr txBox="1">
            <a:spLocks/>
          </p:cNvSpPr>
          <p:nvPr/>
        </p:nvSpPr>
        <p:spPr>
          <a:xfrm>
            <a:off x="118334" y="852738"/>
            <a:ext cx="8896574" cy="505321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s-ES" sz="1200" dirty="0">
                <a:solidFill>
                  <a:prstClr val="black"/>
                </a:solidFill>
                <a:latin typeface="Meiryo UI" panose="020B0604030504040204" pitchFamily="50" charset="-128"/>
                <a:ea typeface="Meiryo UI" panose="020B0604030504040204" pitchFamily="50" charset="-128"/>
              </a:rPr>
              <a:t>✓ </a:t>
            </a:r>
            <a:r>
              <a:rPr lang="es-ES" altLang="ja-JP" sz="1200" b="1" u="sng" dirty="0">
                <a:solidFill>
                  <a:prstClr val="black"/>
                </a:solidFill>
                <a:latin typeface="Meiryo UI" panose="020B0604030504040204" pitchFamily="50" charset="-128"/>
                <a:ea typeface="Meiryo UI" panose="020B0604030504040204" pitchFamily="50" charset="-128"/>
              </a:rPr>
              <a:t>Puntos que deben ser respetados por los trabajadores (artículo 29 del Código de seguridad e higiene en el trabajo) (ver texto pág. 189).</a:t>
            </a:r>
          </a:p>
          <a:p>
            <a:pPr marL="0" indent="0">
              <a:lnSpc>
                <a:spcPct val="100000"/>
              </a:lnSpc>
              <a:spcBef>
                <a:spcPts val="0"/>
              </a:spcBef>
              <a:buNone/>
            </a:pPr>
            <a:r>
              <a:rPr lang="es-ES" altLang="ja-JP" sz="1200" u="sng" dirty="0">
                <a:solidFill>
                  <a:prstClr val="black"/>
                </a:solidFill>
                <a:latin typeface="Meiryo UI" panose="020B0604030504040204" pitchFamily="50" charset="-128"/>
                <a:ea typeface="Meiryo UI" panose="020B0604030504040204" pitchFamily="50" charset="-128"/>
              </a:rPr>
              <a:t>Los trabajadores deben respetar los siguientes puntos relacionados con el equipo de seguridad, etc.</a:t>
            </a:r>
          </a:p>
          <a:p>
            <a:pPr marL="0" indent="0">
              <a:lnSpc>
                <a:spcPct val="100000"/>
              </a:lnSpc>
              <a:spcBef>
                <a:spcPts val="0"/>
              </a:spcBef>
              <a:buNone/>
            </a:pPr>
            <a:r>
              <a:rPr lang="es-ES" altLang="ja-JP" sz="1200" u="sng" dirty="0">
                <a:solidFill>
                  <a:prstClr val="black"/>
                </a:solidFill>
                <a:latin typeface="Meiryo UI" panose="020B0604030504040204" pitchFamily="50" charset="-128"/>
                <a:ea typeface="Meiryo UI" panose="020B0604030504040204" pitchFamily="50" charset="-128"/>
              </a:rPr>
              <a:t>(1) No retire ni desmonte los dispositivos de seguridad, etc. ni anule su función.</a:t>
            </a:r>
          </a:p>
          <a:p>
            <a:pPr marL="0" indent="0">
              <a:lnSpc>
                <a:spcPct val="100000"/>
              </a:lnSpc>
              <a:spcBef>
                <a:spcPts val="0"/>
              </a:spcBef>
              <a:buNone/>
            </a:pPr>
            <a:r>
              <a:rPr lang="es-ES" altLang="ja-JP" sz="1200" u="sng" dirty="0">
                <a:solidFill>
                  <a:prstClr val="black"/>
                </a:solidFill>
                <a:latin typeface="Meiryo UI" panose="020B0604030504040204" pitchFamily="50" charset="-128"/>
                <a:ea typeface="Meiryo UI" panose="020B0604030504040204" pitchFamily="50" charset="-128"/>
              </a:rPr>
              <a:t>(2) Si es necesario retirar o desmontar temporalmente equipos de seguridad, etc., obtenga previamente el permiso de la empresa correspondiente.</a:t>
            </a:r>
          </a:p>
          <a:p>
            <a:pPr marL="0" indent="0">
              <a:lnSpc>
                <a:spcPct val="100000"/>
              </a:lnSpc>
              <a:spcBef>
                <a:spcPts val="0"/>
              </a:spcBef>
              <a:buNone/>
            </a:pPr>
            <a:r>
              <a:rPr lang="es-ES" altLang="ja-JP" sz="1200" u="sng" dirty="0">
                <a:solidFill>
                  <a:prstClr val="black"/>
                </a:solidFill>
                <a:latin typeface="Meiryo UI" panose="020B0604030504040204" pitchFamily="50" charset="-128"/>
                <a:ea typeface="Meiryo UI" panose="020B0604030504040204" pitchFamily="50" charset="-128"/>
              </a:rPr>
              <a:t>(3) Obtenido el debido permiso, se desinstala el </a:t>
            </a:r>
            <a:r>
              <a:rPr lang="es-ES" altLang="ja-JP" sz="1200" u="sng" dirty="0">
                <a:latin typeface="Meiryo UI" panose="020B0604030504040204" pitchFamily="50" charset="-128"/>
                <a:ea typeface="Meiryo UI" panose="020B0604030504040204" pitchFamily="50" charset="-128"/>
              </a:rPr>
              <a:t>dispositivo de seguridad y otros, o una vez que pierden sus funciones, y después de perdida su necesidad, se debe restablecerlo inmediatamente a su estado inicial.</a:t>
            </a:r>
          </a:p>
          <a:p>
            <a:pPr marL="0" indent="0">
              <a:lnSpc>
                <a:spcPct val="100000"/>
              </a:lnSpc>
              <a:spcBef>
                <a:spcPts val="0"/>
              </a:spcBef>
              <a:buNone/>
            </a:pPr>
            <a:r>
              <a:rPr lang="es-ES" altLang="ja-JP" sz="1200" u="sng" dirty="0">
                <a:solidFill>
                  <a:prstClr val="black"/>
                </a:solidFill>
                <a:latin typeface="Meiryo UI" panose="020B0604030504040204" pitchFamily="50" charset="-128"/>
                <a:ea typeface="Meiryo UI" panose="020B0604030504040204" pitchFamily="50" charset="-128"/>
              </a:rPr>
              <a:t>(4) Si descubre que un dispositivo de seguridad, etc. ha sido retirado o ha perdido su función, informe inmediatamente a la empresa esa cuestión.</a:t>
            </a:r>
          </a:p>
          <a:p>
            <a:pPr marL="0" indent="0">
              <a:lnSpc>
                <a:spcPct val="100000"/>
              </a:lnSpc>
              <a:spcBef>
                <a:spcPts val="0"/>
              </a:spcBef>
              <a:buNone/>
            </a:pPr>
            <a:endParaRPr lang="es-ES" altLang="ja-JP"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s-ES" sz="1200" dirty="0">
                <a:solidFill>
                  <a:prstClr val="black"/>
                </a:solidFill>
                <a:latin typeface="Meiryo UI" panose="020B0604030504040204" pitchFamily="50" charset="-128"/>
                <a:ea typeface="Meiryo UI" panose="020B0604030504040204" pitchFamily="50" charset="-128"/>
              </a:rPr>
              <a:t>✓ </a:t>
            </a:r>
            <a:r>
              <a:rPr lang="es-ES" altLang="ja-JP" sz="1200" b="1" u="sng" dirty="0">
                <a:solidFill>
                  <a:prstClr val="black"/>
                </a:solidFill>
                <a:latin typeface="Meiryo UI" panose="020B0604030504040204" pitchFamily="50" charset="-128"/>
                <a:ea typeface="Meiryo UI" panose="020B0604030504040204" pitchFamily="50" charset="-128"/>
              </a:rPr>
              <a:t>Trabajos que requieren una formación especial (en relación al artículo 36, Códigos de Seguridad y Salud)</a:t>
            </a:r>
            <a:endParaRPr lang="ja-JP" altLang="en-US" sz="1200"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200" dirty="0">
                <a:solidFill>
                  <a:prstClr val="black"/>
                </a:solidFill>
                <a:latin typeface="Meiryo UI" panose="020B0604030504040204" pitchFamily="50" charset="-128"/>
                <a:ea typeface="Meiryo UI" panose="020B0604030504040204" pitchFamily="50" charset="-128"/>
              </a:rPr>
              <a:t>Debe impartirse formación especial cuando la empresa le asigne a un trabajador las siguientes tareas:</a:t>
            </a:r>
          </a:p>
          <a:p>
            <a:pPr marL="0" indent="0">
              <a:lnSpc>
                <a:spcPct val="100000"/>
              </a:lnSpc>
              <a:spcBef>
                <a:spcPts val="0"/>
              </a:spcBef>
              <a:buFont typeface="Arial" panose="020B0604020202020204" pitchFamily="34" charset="0"/>
              <a:buNone/>
            </a:pPr>
            <a:r>
              <a:rPr lang="es-ES" altLang="ja-JP" sz="1200" dirty="0">
                <a:solidFill>
                  <a:prstClr val="black"/>
                </a:solidFill>
                <a:latin typeface="Meiryo UI" panose="020B0604030504040204" pitchFamily="50" charset="-128"/>
                <a:ea typeface="Meiryo UI" panose="020B0604030504040204" pitchFamily="50" charset="-128"/>
              </a:rPr>
              <a:t>(10)-5) Conducción de VTE cuando la altura de la plataforma de trabajo es menor a 10 metros.</a:t>
            </a:r>
          </a:p>
          <a:p>
            <a:pPr marL="0" indent="0">
              <a:lnSpc>
                <a:spcPct val="100000"/>
              </a:lnSpc>
              <a:spcBef>
                <a:spcPts val="0"/>
              </a:spcBef>
              <a:buFont typeface="Arial" panose="020B0604020202020204" pitchFamily="34" charset="0"/>
              <a:buNone/>
            </a:pPr>
            <a:r>
              <a:rPr lang="es-ES" altLang="ja-JP" sz="1200" dirty="0">
                <a:solidFill>
                  <a:prstClr val="black"/>
                </a:solidFill>
                <a:latin typeface="Meiryo UI" panose="020B0604030504040204" pitchFamily="50" charset="-128"/>
                <a:ea typeface="Meiryo UI" panose="020B0604030504040204" pitchFamily="50" charset="-128"/>
              </a:rPr>
              <a:t>(41) Trabajos relacionados con el uso de dispositivos anticaídas de arnés completo en zonas donde la altura es superior a 2 metros y donde es difícil proporcionar un suelo de trabajo.</a:t>
            </a:r>
          </a:p>
          <a:p>
            <a:pPr marL="0" indent="0">
              <a:lnSpc>
                <a:spcPct val="100000"/>
              </a:lnSpc>
              <a:spcBef>
                <a:spcPts val="0"/>
              </a:spcBef>
              <a:buFont typeface="Arial" panose="020B0604020202020204" pitchFamily="34" charset="0"/>
              <a:buNone/>
            </a:pPr>
            <a:endParaRPr lang="es-E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7B708A6-B632-4AD6-968F-2D4501430916}"/>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pág.85/Libro de texto pág. 74-75</a:t>
            </a:r>
            <a:endParaRPr lang="ja-JP" altLang="en-US" sz="1200">
              <a:solidFill>
                <a:prstClr val="black"/>
              </a:solidFill>
            </a:endParaRPr>
          </a:p>
        </p:txBody>
      </p:sp>
    </p:spTree>
    <p:extLst>
      <p:ext uri="{BB962C8B-B14F-4D97-AF65-F5344CB8AC3E}">
        <p14:creationId xmlns:p14="http://schemas.microsoft.com/office/powerpoint/2010/main" val="386104358"/>
      </p:ext>
    </p:extLst>
  </p:cSld>
  <p:clrMapOvr>
    <a:masterClrMapping/>
  </p:clrMapOvr>
  <p:extLst>
    <p:ext uri="{6950BFC3-D8DA-4A85-94F7-54DA5524770B}">
      <p188:commentRel xmlns:p188="http://schemas.microsoft.com/office/powerpoint/2018/8/main" r:id="rId3"/>
    </p:ext>
  </p:extLs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_tradnl" altLang="ja-JP" sz="2000" b="1" dirty="0">
                <a:latin typeface="Meiryo UI" panose="020B0604030504040204" pitchFamily="50" charset="-128"/>
                <a:ea typeface="Meiryo UI" panose="020B0604030504040204" pitchFamily="50" charset="-128"/>
              </a:rPr>
              <a:t>Leyes y Códigos relacionados (2)</a:t>
            </a:r>
            <a:endParaRPr kumimoji="1" lang="es-ES_tradnl" altLang="ja-JP"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es-ES_tradnl" altLang="ja-JP" smtClean="0">
                <a:solidFill>
                  <a:prstClr val="black">
                    <a:tint val="75000"/>
                  </a:prstClr>
                </a:solidFill>
              </a:rPr>
              <a:pPr/>
              <a:t>86</a:t>
            </a:fld>
            <a:endParaRPr lang="es-ES_tradnl" altLang="ja-JP">
              <a:solidFill>
                <a:prstClr val="black">
                  <a:tint val="75000"/>
                </a:prstClr>
              </a:solidFill>
            </a:endParaRPr>
          </a:p>
        </p:txBody>
      </p:sp>
      <p:sp>
        <p:nvSpPr>
          <p:cNvPr id="8" name="コンテンツ プレースホルダー 4"/>
          <p:cNvSpPr txBox="1">
            <a:spLocks/>
          </p:cNvSpPr>
          <p:nvPr/>
        </p:nvSpPr>
        <p:spPr>
          <a:xfrm>
            <a:off x="628649" y="852738"/>
            <a:ext cx="7886701" cy="35471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ü"/>
            </a:pPr>
            <a:r>
              <a:rPr lang="es-ES_tradnl" altLang="ja-JP" sz="1200" b="1" u="sng" dirty="0">
                <a:solidFill>
                  <a:prstClr val="black"/>
                </a:solidFill>
                <a:latin typeface="Meiryo UI" panose="020B0604030504040204" pitchFamily="50" charset="-128"/>
                <a:ea typeface="Meiryo UI" panose="020B0604030504040204" pitchFamily="50" charset="-128"/>
              </a:rPr>
              <a:t>Requerimientos relacionados a las restricciones laborales (Relación al Artículo 41, Código de Seguridad y Salud)</a:t>
            </a:r>
          </a:p>
          <a:p>
            <a:pPr marL="0" indent="0">
              <a:lnSpc>
                <a:spcPct val="100000"/>
              </a:lnSpc>
              <a:spcBef>
                <a:spcPts val="0"/>
              </a:spcBef>
              <a:buNone/>
            </a:pPr>
            <a:r>
              <a:rPr lang="ja-JP" altLang="es-ES_tradnl" sz="1200">
                <a:solidFill>
                  <a:prstClr val="black"/>
                </a:solidFill>
                <a:latin typeface="Meiryo UI" panose="020B0604030504040204" pitchFamily="50" charset="-128"/>
                <a:ea typeface="Meiryo UI" panose="020B0604030504040204" pitchFamily="50" charset="-128"/>
              </a:rPr>
              <a:t>　　</a:t>
            </a:r>
            <a:r>
              <a:rPr lang="es-ES_tradnl" altLang="ja-JP" sz="1200" dirty="0">
                <a:solidFill>
                  <a:prstClr val="black"/>
                </a:solidFill>
                <a:latin typeface="Meiryo UI" panose="020B0604030504040204" pitchFamily="50" charset="-128"/>
                <a:ea typeface="Meiryo UI" panose="020B0604030504040204" pitchFamily="50" charset="-128"/>
              </a:rPr>
              <a:t>Las personas que pueden operar un VTE con plataformas de trabajo ubicadas a más de 10 metros de altura (excluyendo el manejo en carreteras), se enumeran a continuación.</a:t>
            </a:r>
          </a:p>
          <a:p>
            <a:pPr marL="0" indent="0">
              <a:lnSpc>
                <a:spcPct val="100000"/>
              </a:lnSpc>
              <a:spcBef>
                <a:spcPts val="0"/>
              </a:spcBef>
              <a:buNone/>
            </a:pPr>
            <a:endParaRPr lang="es-ES_tradnl"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_tradnl" altLang="ja-JP" sz="1200" dirty="0">
                <a:solidFill>
                  <a:prstClr val="black"/>
                </a:solidFill>
                <a:latin typeface="Meiryo UI" panose="020B0604030504040204" pitchFamily="50" charset="-128"/>
                <a:ea typeface="Meiryo UI" panose="020B0604030504040204" pitchFamily="50" charset="-128"/>
              </a:rPr>
              <a:t>(1) Personas que hayan finalizado el curso de capacitación técnica para el manejo de los VTE.</a:t>
            </a:r>
          </a:p>
          <a:p>
            <a:pPr marL="0" indent="0">
              <a:lnSpc>
                <a:spcPct val="100000"/>
              </a:lnSpc>
              <a:spcBef>
                <a:spcPts val="0"/>
              </a:spcBef>
              <a:buNone/>
            </a:pPr>
            <a:r>
              <a:rPr lang="es-ES_tradnl" altLang="ja-JP" sz="1200" dirty="0">
                <a:solidFill>
                  <a:prstClr val="black"/>
                </a:solidFill>
                <a:latin typeface="Meiryo UI" panose="020B0604030504040204" pitchFamily="50" charset="-128"/>
                <a:ea typeface="Meiryo UI" panose="020B0604030504040204" pitchFamily="50" charset="-128"/>
              </a:rPr>
              <a:t>(2) Otras personas designadas por el Ministro de Sanidad, Trabajo y Bienestar.</a:t>
            </a:r>
          </a:p>
          <a:p>
            <a:pPr marL="0" indent="0">
              <a:lnSpc>
                <a:spcPct val="100000"/>
              </a:lnSpc>
              <a:spcBef>
                <a:spcPts val="0"/>
              </a:spcBef>
              <a:buNone/>
            </a:pPr>
            <a:endParaRPr lang="es-ES_tradnl" altLang="ja-JP" sz="1200" dirty="0">
              <a:solidFill>
                <a:prstClr val="black"/>
              </a:solidFill>
              <a:latin typeface="Meiryo UI" panose="020B0604030504040204" pitchFamily="50" charset="-128"/>
              <a:ea typeface="Meiryo UI" panose="020B0604030504040204" pitchFamily="50" charset="-128"/>
            </a:endParaRPr>
          </a:p>
          <a:p>
            <a:pPr>
              <a:lnSpc>
                <a:spcPct val="100000"/>
              </a:lnSpc>
              <a:spcBef>
                <a:spcPts val="0"/>
              </a:spcBef>
              <a:buFont typeface="Wingdings" panose="05000000000000000000" pitchFamily="2" charset="2"/>
              <a:buChar char="ü"/>
            </a:pPr>
            <a:r>
              <a:rPr lang="es-ES_tradnl" altLang="ja-JP" sz="1200" b="1" u="sng" dirty="0">
                <a:solidFill>
                  <a:prstClr val="black"/>
                </a:solidFill>
                <a:latin typeface="Meiryo UI" panose="020B0604030504040204" pitchFamily="50" charset="-128"/>
                <a:ea typeface="Meiryo UI" panose="020B0604030504040204" pitchFamily="50" charset="-128"/>
              </a:rPr>
              <a:t>Reexpedición, etc. de certificados de finalización de la formación técnica (relacionado al Artículo 82 del Código de Seguridad y Salud)</a:t>
            </a:r>
          </a:p>
          <a:p>
            <a:pPr marL="0" indent="0">
              <a:lnSpc>
                <a:spcPct val="100000"/>
              </a:lnSpc>
              <a:spcBef>
                <a:spcPts val="0"/>
              </a:spcBef>
              <a:buNone/>
            </a:pPr>
            <a:r>
              <a:rPr lang="ja-JP" altLang="es-ES_tradnl" sz="1200" b="1">
                <a:solidFill>
                  <a:prstClr val="black"/>
                </a:solidFill>
                <a:latin typeface="Meiryo UI" panose="020B0604030504040204" pitchFamily="50" charset="-128"/>
                <a:ea typeface="Meiryo UI" panose="020B0604030504040204" pitchFamily="50" charset="-128"/>
              </a:rPr>
              <a:t>　</a:t>
            </a:r>
            <a:endParaRPr lang="es-ES_tradnl" altLang="ja-JP"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_tradnl" altLang="ja-JP" sz="1200" dirty="0">
                <a:solidFill>
                  <a:prstClr val="black"/>
                </a:solidFill>
                <a:latin typeface="Meiryo UI" panose="020B0604030504040204" pitchFamily="50" charset="-128"/>
                <a:ea typeface="Meiryo UI" panose="020B0604030504040204" pitchFamily="50" charset="-128"/>
              </a:rPr>
              <a:t>(1) Si una persona que ha recibido un certificado de finalización de curso de formación técnica ha perdido o dañado dicho certificado, debe presentar una solicitud de reexpedición del certificado a la institución de formación registrada que expidió el certificado de finalización de curso de formación técnica, y volver reexpedir el certificado.</a:t>
            </a:r>
          </a:p>
          <a:p>
            <a:pPr marL="0" indent="0">
              <a:lnSpc>
                <a:spcPct val="100000"/>
              </a:lnSpc>
              <a:spcBef>
                <a:spcPts val="0"/>
              </a:spcBef>
              <a:buNone/>
            </a:pPr>
            <a:r>
              <a:rPr lang="es-ES_tradnl" altLang="ja-JP" sz="1200" dirty="0">
                <a:solidFill>
                  <a:prstClr val="black"/>
                </a:solidFill>
                <a:latin typeface="Meiryo UI" panose="020B0604030504040204" pitchFamily="50" charset="-128"/>
                <a:ea typeface="Meiryo UI" panose="020B0604030504040204" pitchFamily="50" charset="-128"/>
              </a:rPr>
              <a:t>(2) Si una persona que ha recibido un certificado de finalización de curso de formación  técnica ha cambiado de nombre, deberá devolver el certificado a la institución de formación registrada que </a:t>
            </a:r>
            <a:r>
              <a:rPr lang="es-ES_tradnl" altLang="ja-JP" sz="1200" dirty="0" err="1">
                <a:solidFill>
                  <a:prstClr val="black"/>
                </a:solidFill>
                <a:latin typeface="Meiryo UI" panose="020B0604030504040204" pitchFamily="50" charset="-128"/>
                <a:ea typeface="Meiryo UI" panose="020B0604030504040204" pitchFamily="50" charset="-128"/>
              </a:rPr>
              <a:t>expedio</a:t>
            </a:r>
            <a:r>
              <a:rPr lang="es-ES_tradnl" altLang="ja-JP" sz="1200" dirty="0">
                <a:solidFill>
                  <a:prstClr val="black"/>
                </a:solidFill>
                <a:latin typeface="Meiryo UI" panose="020B0604030504040204" pitchFamily="50" charset="-128"/>
                <a:ea typeface="Meiryo UI" panose="020B0604030504040204" pitchFamily="50" charset="-128"/>
              </a:rPr>
              <a:t> dicho certificado y realizar el cambio solicitado.</a:t>
            </a:r>
          </a:p>
          <a:p>
            <a:pPr marL="0" indent="0">
              <a:lnSpc>
                <a:spcPct val="100000"/>
              </a:lnSpc>
              <a:spcBef>
                <a:spcPts val="0"/>
              </a:spcBef>
              <a:buNone/>
            </a:pPr>
            <a:endParaRPr lang="es-ES_tradnl"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s-ES_tradnl" altLang="ja-JP" sz="12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4D4A95C5-6580-4650-B5DE-115D494600EE}"/>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_tradnl" altLang="ja-JP" sz="1200">
                <a:solidFill>
                  <a:prstClr val="black"/>
                </a:solidFill>
              </a:rPr>
              <a:t>Texto pág.86/Libro de texto pág. 75</a:t>
            </a:r>
          </a:p>
        </p:txBody>
      </p:sp>
    </p:spTree>
    <p:extLst>
      <p:ext uri="{BB962C8B-B14F-4D97-AF65-F5344CB8AC3E}">
        <p14:creationId xmlns:p14="http://schemas.microsoft.com/office/powerpoint/2010/main" val="2105142651"/>
      </p:ext>
    </p:extLst>
  </p:cSld>
  <p:clrMapOvr>
    <a:masterClrMapping/>
  </p:clrMapOvr>
  <p:extLst>
    <p:ext uri="{6950BFC3-D8DA-4A85-94F7-54DA5524770B}">
      <p188:commentRel xmlns:p188="http://schemas.microsoft.com/office/powerpoint/2018/8/main" r:id="rId3"/>
    </p:ext>
  </p:extLs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2358" y="158439"/>
            <a:ext cx="7886700" cy="385269"/>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Leyes y Códigos relacionados (3)</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87</a:t>
            </a:fld>
            <a:endParaRPr lang="ja-JP" altLang="en-US">
              <a:solidFill>
                <a:prstClr val="black">
                  <a:tint val="75000"/>
                </a:prstClr>
              </a:solidFill>
            </a:endParaRPr>
          </a:p>
        </p:txBody>
      </p:sp>
      <p:sp>
        <p:nvSpPr>
          <p:cNvPr id="8" name="コンテンツ プレースホルダー 4"/>
          <p:cNvSpPr txBox="1">
            <a:spLocks/>
          </p:cNvSpPr>
          <p:nvPr/>
        </p:nvSpPr>
        <p:spPr>
          <a:xfrm>
            <a:off x="102198" y="587769"/>
            <a:ext cx="8939604" cy="541499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es-ES" altLang="ja-JP" sz="1200" b="1" u="sng" dirty="0">
                <a:solidFill>
                  <a:prstClr val="black"/>
                </a:solidFill>
                <a:latin typeface="Meiryo UI" panose="020B0604030504040204" pitchFamily="50" charset="-128"/>
                <a:ea typeface="Meiryo UI" panose="020B0604030504040204" pitchFamily="50" charset="-128"/>
              </a:rPr>
              <a:t>Puntos que deben controlarse cuando se opera un VTE</a:t>
            </a:r>
          </a:p>
          <a:p>
            <a:pPr marL="0" indent="0">
              <a:lnSpc>
                <a:spcPct val="100000"/>
              </a:lnSpc>
              <a:spcBef>
                <a:spcPts val="0"/>
              </a:spcBef>
              <a:spcAft>
                <a:spcPts val="600"/>
              </a:spcAft>
              <a:buNone/>
            </a:pPr>
            <a:r>
              <a:rPr lang="es-ES" altLang="ja-JP" sz="1200" b="1" u="sng" dirty="0">
                <a:solidFill>
                  <a:prstClr val="black"/>
                </a:solidFill>
                <a:latin typeface="Meiryo UI" panose="020B0604030504040204" pitchFamily="50" charset="-128"/>
                <a:ea typeface="Meiryo UI" panose="020B0604030504040204" pitchFamily="50" charset="-128"/>
              </a:rPr>
              <a:t>1) Planes de trabajo (En relación al artículo 194-9 del Código de Seguridad y Salud)</a:t>
            </a:r>
          </a:p>
          <a:p>
            <a:pPr marL="0" indent="0">
              <a:lnSpc>
                <a:spcPct val="100000"/>
              </a:lnSpc>
              <a:spcBef>
                <a:spcPts val="0"/>
              </a:spcBef>
              <a:spcAft>
                <a:spcPts val="600"/>
              </a:spcAft>
              <a:buNone/>
            </a:pPr>
            <a:r>
              <a:rPr lang="es-ES" altLang="ja-JP" sz="1200" dirty="0">
                <a:solidFill>
                  <a:prstClr val="black"/>
                </a:solidFill>
                <a:latin typeface="Meiryo UI" panose="020B0604030504040204" pitchFamily="50" charset="-128"/>
                <a:ea typeface="Meiryo UI" panose="020B0604030504040204" pitchFamily="50" charset="-128"/>
              </a:rPr>
              <a:t>(1) Antes de realizar un trabajo utilizando un VTE, la empresa deberá elaborar un plan de trabajo adecuado a las condiciones del lugar donde se va a realizar el trabajo, del tipo y especificaciones del VTE, etc., y realizar las operaciones de acuerdo a este plan de trabajo. </a:t>
            </a:r>
          </a:p>
          <a:p>
            <a:pPr marL="0" indent="0">
              <a:lnSpc>
                <a:spcPct val="100000"/>
              </a:lnSpc>
              <a:spcBef>
                <a:spcPts val="0"/>
              </a:spcBef>
              <a:spcAft>
                <a:spcPts val="600"/>
              </a:spcAft>
              <a:buNone/>
            </a:pPr>
            <a:r>
              <a:rPr lang="es-ES" altLang="ja-JP" sz="1200" dirty="0">
                <a:solidFill>
                  <a:prstClr val="black"/>
                </a:solidFill>
                <a:latin typeface="Meiryo UI" panose="020B0604030504040204" pitchFamily="50" charset="-128"/>
                <a:ea typeface="Meiryo UI" panose="020B0604030504040204" pitchFamily="50" charset="-128"/>
              </a:rPr>
              <a:t>(2) El programa de trabajo debe indicar el método de trabajo del VTE.</a:t>
            </a:r>
          </a:p>
          <a:p>
            <a:pPr marL="0" indent="0">
              <a:lnSpc>
                <a:spcPct val="100000"/>
              </a:lnSpc>
              <a:spcBef>
                <a:spcPts val="0"/>
              </a:spcBef>
              <a:spcAft>
                <a:spcPts val="600"/>
              </a:spcAft>
              <a:buNone/>
            </a:pPr>
            <a:r>
              <a:rPr lang="es-ES" altLang="ja-JP" sz="1200" dirty="0">
                <a:solidFill>
                  <a:prstClr val="black"/>
                </a:solidFill>
                <a:latin typeface="Meiryo UI" panose="020B0604030504040204" pitchFamily="50" charset="-128"/>
                <a:ea typeface="Meiryo UI" panose="020B0604030504040204" pitchFamily="50" charset="-128"/>
              </a:rPr>
              <a:t>(3) Cuando la empresa haya elaborado un programa de trabajo, informará a los trabajadores involucrados sobre el método de trabajo del VTE.</a:t>
            </a:r>
          </a:p>
          <a:p>
            <a:pPr marL="0" indent="0">
              <a:lnSpc>
                <a:spcPct val="100000"/>
              </a:lnSpc>
              <a:spcBef>
                <a:spcPts val="0"/>
              </a:spcBef>
              <a:spcAft>
                <a:spcPts val="600"/>
              </a:spcAft>
              <a:buNone/>
            </a:pPr>
            <a:r>
              <a:rPr lang="es-ES" altLang="ja-JP" sz="1200" b="1" u="sng" dirty="0">
                <a:solidFill>
                  <a:prstClr val="black"/>
                </a:solidFill>
                <a:latin typeface="Meiryo UI" panose="020B0604030504040204" pitchFamily="50" charset="-128"/>
                <a:ea typeface="Meiryo UI" panose="020B0604030504040204" pitchFamily="50" charset="-128"/>
              </a:rPr>
              <a:t>2) Supervisores laborales (artículo 194-10 del Código de Seguridad y Salud)</a:t>
            </a:r>
          </a:p>
          <a:p>
            <a:pPr marL="0" indent="0">
              <a:lnSpc>
                <a:spcPct val="100000"/>
              </a:lnSpc>
              <a:spcBef>
                <a:spcPts val="0"/>
              </a:spcBef>
              <a:spcAft>
                <a:spcPts val="600"/>
              </a:spcAft>
              <a:buNone/>
            </a:pPr>
            <a:r>
              <a:rPr lang="es-ES" altLang="ja-JP" sz="1200" u="sng" dirty="0">
                <a:solidFill>
                  <a:prstClr val="black"/>
                </a:solidFill>
                <a:latin typeface="Meiryo UI" panose="020B0604030504040204" pitchFamily="50" charset="-128"/>
                <a:ea typeface="Meiryo UI" panose="020B0604030504040204" pitchFamily="50" charset="-128"/>
              </a:rPr>
              <a:t>Cuando se realicen trabajos utilizando un VTE, la empresa designará al director de la obra para que realice el trabajo de acuerdo con el plan de trabajo descrito en el punto (1).</a:t>
            </a:r>
          </a:p>
          <a:p>
            <a:pPr marL="0" indent="0">
              <a:lnSpc>
                <a:spcPct val="100000"/>
              </a:lnSpc>
              <a:spcBef>
                <a:spcPts val="0"/>
              </a:spcBef>
              <a:spcAft>
                <a:spcPts val="600"/>
              </a:spcAft>
              <a:buNone/>
            </a:pPr>
            <a:r>
              <a:rPr lang="es-ES" altLang="ja-JP" sz="1200" b="1" u="sng" dirty="0">
                <a:solidFill>
                  <a:prstClr val="black"/>
                </a:solidFill>
                <a:latin typeface="Meiryo UI" panose="020B0604030504040204" pitchFamily="50" charset="-128"/>
                <a:ea typeface="Meiryo UI" panose="020B0604030504040204" pitchFamily="50" charset="-128"/>
              </a:rPr>
              <a:t>3) Prevención de caídas, etc. (En relación al artículo 194-11 del Código de Seguridad y Salud)</a:t>
            </a:r>
          </a:p>
          <a:p>
            <a:pPr marL="0" indent="0">
              <a:lnSpc>
                <a:spcPct val="100000"/>
              </a:lnSpc>
              <a:spcBef>
                <a:spcPts val="0"/>
              </a:spcBef>
              <a:spcAft>
                <a:spcPts val="600"/>
              </a:spcAft>
              <a:buNone/>
            </a:pPr>
            <a:r>
              <a:rPr lang="es-ES" altLang="ja-JP" sz="1200" dirty="0">
                <a:solidFill>
                  <a:prstClr val="black"/>
                </a:solidFill>
                <a:latin typeface="Meiryo UI" panose="020B0604030504040204" pitchFamily="50" charset="-128"/>
                <a:ea typeface="Meiryo UI" panose="020B0604030504040204" pitchFamily="50" charset="-128"/>
              </a:rPr>
              <a:t>- Para prevenir el riego de los trabajadores por caída o vuelco de un VTE durante las operaciones, la empresa deberá adoptar las medidas </a:t>
            </a:r>
            <a:r>
              <a:rPr lang="es-ES" altLang="ja-JP" sz="1200" dirty="0">
                <a:latin typeface="Meiryo UI" panose="020B0604030504040204" pitchFamily="50" charset="-128"/>
                <a:ea typeface="Meiryo UI" panose="020B0604030504040204" pitchFamily="50" charset="-128"/>
              </a:rPr>
              <a:t>necesarias como, extensión de estabilizadores, prevención del asentamiento desigual del terreno y colapso de bordes laterales de caminos (pavimentados), etc.</a:t>
            </a:r>
          </a:p>
          <a:p>
            <a:pPr marL="0" indent="0">
              <a:lnSpc>
                <a:spcPct val="100000"/>
              </a:lnSpc>
              <a:spcBef>
                <a:spcPts val="300"/>
              </a:spcBef>
              <a:buNone/>
            </a:pPr>
            <a:r>
              <a:rPr lang="es-ES" altLang="ja-JP" sz="1200" b="1" u="sng" dirty="0">
                <a:solidFill>
                  <a:prstClr val="black"/>
                </a:solidFill>
                <a:latin typeface="Meiryo UI" panose="020B0604030504040204" pitchFamily="50" charset="-128"/>
                <a:ea typeface="Meiryo UI" panose="020B0604030504040204" pitchFamily="50" charset="-128"/>
              </a:rPr>
              <a:t>(4) Señales (Relacionado al Artículo 194-12 Código de Seguridad y Salud)</a:t>
            </a:r>
          </a:p>
          <a:p>
            <a:pPr marL="0" indent="0">
              <a:lnSpc>
                <a:spcPct val="100000"/>
              </a:lnSpc>
              <a:spcBef>
                <a:spcPts val="300"/>
              </a:spcBef>
              <a:buNone/>
            </a:pPr>
            <a:r>
              <a:rPr lang="es-ES" altLang="ja-JP" sz="1200" dirty="0">
                <a:solidFill>
                  <a:prstClr val="black"/>
                </a:solidFill>
                <a:latin typeface="Meiryo UI" panose="020B0604030504040204" pitchFamily="50" charset="-128"/>
                <a:ea typeface="Meiryo UI" panose="020B0604030504040204" pitchFamily="50" charset="-128"/>
              </a:rPr>
              <a:t>Cuando la empresa utilice un VTE y opere la plataforma de trabajo fuera de la misma,</a:t>
            </a:r>
          </a:p>
          <a:p>
            <a:pPr marL="0" indent="0">
              <a:lnSpc>
                <a:spcPct val="100000"/>
              </a:lnSpc>
              <a:spcBef>
                <a:spcPts val="300"/>
              </a:spcBef>
              <a:buNone/>
            </a:pPr>
            <a:r>
              <a:rPr lang="es-ES" altLang="ja-JP" sz="1200" dirty="0">
                <a:solidFill>
                  <a:prstClr val="black"/>
                </a:solidFill>
                <a:latin typeface="Meiryo UI" panose="020B0604030504040204" pitchFamily="50" charset="-128"/>
                <a:ea typeface="Meiryo UI" panose="020B0604030504040204" pitchFamily="50" charset="-128"/>
              </a:rPr>
              <a:t>para asegurar la buena comunicación entre el operario subido a la plataforma de</a:t>
            </a:r>
          </a:p>
          <a:p>
            <a:pPr marL="0" indent="0">
              <a:lnSpc>
                <a:spcPct val="100000"/>
              </a:lnSpc>
              <a:spcBef>
                <a:spcPts val="300"/>
              </a:spcBef>
              <a:buNone/>
            </a:pPr>
            <a:r>
              <a:rPr lang="es-ES" altLang="ja-JP" sz="1200" dirty="0">
                <a:solidFill>
                  <a:prstClr val="black"/>
                </a:solidFill>
                <a:latin typeface="Meiryo UI" panose="020B0604030504040204" pitchFamily="50" charset="-128"/>
                <a:ea typeface="Meiryo UI" panose="020B0604030504040204" pitchFamily="50" charset="-128"/>
              </a:rPr>
              <a:t>trabajo, y el operario que está</a:t>
            </a:r>
          </a:p>
          <a:p>
            <a:pPr marL="0" indent="0">
              <a:lnSpc>
                <a:spcPct val="100000"/>
              </a:lnSpc>
              <a:spcBef>
                <a:spcPts val="300"/>
              </a:spcBef>
              <a:buNone/>
            </a:pPr>
            <a:r>
              <a:rPr lang="es-ES" altLang="ja-JP" sz="1200" dirty="0">
                <a:solidFill>
                  <a:prstClr val="black"/>
                </a:solidFill>
                <a:latin typeface="Meiryo UI" panose="020B0604030504040204" pitchFamily="50" charset="-128"/>
                <a:ea typeface="Meiryo UI" panose="020B0604030504040204" pitchFamily="50" charset="-128"/>
              </a:rPr>
              <a:t>operando la plataforma desde afuera, se debe establecer un patrón de señas.</a:t>
            </a:r>
          </a:p>
          <a:p>
            <a:pPr marL="0" indent="0">
              <a:lnSpc>
                <a:spcPct val="100000"/>
              </a:lnSpc>
              <a:spcBef>
                <a:spcPts val="300"/>
              </a:spcBef>
              <a:buNone/>
            </a:pPr>
            <a:r>
              <a:rPr lang="es-ES" altLang="ja-JP" sz="1200" dirty="0">
                <a:solidFill>
                  <a:prstClr val="black"/>
                </a:solidFill>
                <a:latin typeface="Meiryo UI" panose="020B0604030504040204" pitchFamily="50" charset="-128"/>
                <a:ea typeface="Meiryo UI" panose="020B0604030504040204" pitchFamily="50" charset="-128"/>
              </a:rPr>
              <a:t>La empresa deberá adoptar las medidas necesarias, designando a las personas que se</a:t>
            </a:r>
          </a:p>
          <a:p>
            <a:pPr marL="0" indent="0">
              <a:lnSpc>
                <a:spcPct val="100000"/>
              </a:lnSpc>
              <a:spcBef>
                <a:spcPts val="300"/>
              </a:spcBef>
              <a:buNone/>
            </a:pPr>
            <a:r>
              <a:rPr lang="es-ES" altLang="ja-JP" sz="1200" dirty="0">
                <a:solidFill>
                  <a:prstClr val="black"/>
                </a:solidFill>
                <a:latin typeface="Meiryo UI" panose="020B0604030504040204" pitchFamily="50" charset="-128"/>
                <a:ea typeface="Meiryo UI" panose="020B0604030504040204" pitchFamily="50" charset="-128"/>
              </a:rPr>
              <a:t>comunicarán a través de este lenguaje de señas.</a:t>
            </a:r>
          </a:p>
        </p:txBody>
      </p:sp>
      <p:pic>
        <p:nvPicPr>
          <p:cNvPr id="2" name="図 1"/>
          <p:cNvPicPr>
            <a:picLocks noChangeAspect="1"/>
          </p:cNvPicPr>
          <p:nvPr/>
        </p:nvPicPr>
        <p:blipFill>
          <a:blip r:embed="rId4"/>
          <a:stretch>
            <a:fillRect/>
          </a:stretch>
        </p:blipFill>
        <p:spPr>
          <a:xfrm>
            <a:off x="6754486" y="4189727"/>
            <a:ext cx="1804572" cy="1639966"/>
          </a:xfrm>
          <a:prstGeom prst="rect">
            <a:avLst/>
          </a:prstGeom>
          <a:ln>
            <a:solidFill>
              <a:schemeClr val="tx1"/>
            </a:solidFill>
          </a:ln>
        </p:spPr>
      </p:pic>
      <p:sp>
        <p:nvSpPr>
          <p:cNvPr id="9" name="テキスト ボックス 8">
            <a:extLst>
              <a:ext uri="{FF2B5EF4-FFF2-40B4-BE49-F238E27FC236}">
                <a16:creationId xmlns:a16="http://schemas.microsoft.com/office/drawing/2014/main" id="{92A292E7-6594-44D3-8E5A-306CF0C96D27}"/>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pág.87/Libro de texto pág. 75-76</a:t>
            </a:r>
            <a:endParaRPr lang="ja-JP" altLang="en-US" sz="1200">
              <a:solidFill>
                <a:prstClr val="black"/>
              </a:solidFill>
            </a:endParaRPr>
          </a:p>
        </p:txBody>
      </p:sp>
      <p:sp>
        <p:nvSpPr>
          <p:cNvPr id="10" name="テキスト ボックス 1010">
            <a:extLst>
              <a:ext uri="{FF2B5EF4-FFF2-40B4-BE49-F238E27FC236}">
                <a16:creationId xmlns:a16="http://schemas.microsoft.com/office/drawing/2014/main" id="{064E5B75-ADFE-4D95-B8E0-6DB6EDF68C3E}"/>
              </a:ext>
            </a:extLst>
          </p:cNvPr>
          <p:cNvSpPr txBox="1"/>
          <p:nvPr/>
        </p:nvSpPr>
        <p:spPr>
          <a:xfrm>
            <a:off x="5686318" y="5653605"/>
            <a:ext cx="2872740" cy="1981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s-ES" sz="600" b="1" kern="100">
                <a:effectLst/>
                <a:latin typeface="Arial"/>
                <a:cs typeface="Times New Roman"/>
              </a:rPr>
              <a:t>Instalar plac.alisam.prevenir caídas al trabajar en suelos desnielados </a:t>
            </a:r>
            <a:endParaRPr lang="ja-JP" sz="1200" kern="100">
              <a:effectLst/>
              <a:latin typeface="ＭＳ ゴシック"/>
              <a:cs typeface="Times New Roman"/>
            </a:endParaRPr>
          </a:p>
        </p:txBody>
      </p:sp>
    </p:spTree>
    <p:extLst>
      <p:ext uri="{BB962C8B-B14F-4D97-AF65-F5344CB8AC3E}">
        <p14:creationId xmlns:p14="http://schemas.microsoft.com/office/powerpoint/2010/main" val="418551790"/>
      </p:ext>
    </p:extLst>
  </p:cSld>
  <p:clrMapOvr>
    <a:masterClrMapping/>
  </p:clrMapOvr>
  <p:extLst>
    <p:ext uri="{6950BFC3-D8DA-4A85-94F7-54DA5524770B}">
      <p188:commentRel xmlns:p188="http://schemas.microsoft.com/office/powerpoint/2018/8/main" r:id="rId3"/>
    </p:ext>
  </p:extLs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Leyes y Códigos relacionados (4)</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88</a:t>
            </a:fld>
            <a:endParaRPr lang="ja-JP" altLang="en-US">
              <a:solidFill>
                <a:prstClr val="black">
                  <a:tint val="75000"/>
                </a:prstClr>
              </a:solidFill>
            </a:endParaRPr>
          </a:p>
        </p:txBody>
      </p:sp>
      <p:sp>
        <p:nvSpPr>
          <p:cNvPr id="8" name="コンテンツ プレースホルダー 4"/>
          <p:cNvSpPr txBox="1">
            <a:spLocks/>
          </p:cNvSpPr>
          <p:nvPr/>
        </p:nvSpPr>
        <p:spPr>
          <a:xfrm>
            <a:off x="118335" y="852737"/>
            <a:ext cx="8939604" cy="475199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300"/>
              </a:spcAft>
              <a:buNone/>
            </a:pPr>
            <a:r>
              <a:rPr lang="es-ES" altLang="ja-JP" sz="1200" b="1" u="sng" dirty="0">
                <a:solidFill>
                  <a:prstClr val="black"/>
                </a:solidFill>
                <a:latin typeface="Meiryo UI" panose="020B0604030504040204" pitchFamily="50" charset="-128"/>
                <a:ea typeface="Meiryo UI" panose="020B0604030504040204" pitchFamily="50" charset="-128"/>
              </a:rPr>
              <a:t>Puntos que se deben controlar al manejar un VTE (Parte 1)</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es-ES" altLang="ja-JP" sz="1200" b="1" u="sng" dirty="0">
                <a:solidFill>
                  <a:prstClr val="black"/>
                </a:solidFill>
                <a:latin typeface="Meiryo UI" panose="020B0604030504040204" pitchFamily="50" charset="-128"/>
                <a:ea typeface="Meiryo UI" panose="020B0604030504040204" pitchFamily="50" charset="-128"/>
              </a:rPr>
              <a:t>1) Medidas a adoptar cuando el operador se aleja del puesto de conducción (Artículo 194-13, Código de Seguridad y Salud)</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es-ES" altLang="ja-JP" sz="1200" dirty="0">
                <a:solidFill>
                  <a:prstClr val="black"/>
                </a:solidFill>
                <a:latin typeface="Meiryo UI" panose="020B0604030504040204" pitchFamily="50" charset="-128"/>
                <a:ea typeface="Meiryo UI" panose="020B0604030504040204" pitchFamily="50" charset="-128"/>
              </a:rPr>
              <a:t>(1) Cuando el operario de un VTE se aleje del puesto de conductor (omitiendo el caso en que un trabajador se encuentre subido, o esté por subirse a la plataforma de trabajo), la empresa deberá asegurarse de que el conductor adopte las siguientes medidas:</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(a) Colocar la plataforma de trabajo en la posición de descenso mínima posible.</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(b) Detener el motor y asegurarse de que se aplicaron los frenos de estacionamiento  para mantener el vehículo inmóvil, etc. Asegurarse que se adoptan todas las medidas necesarias para evitar que el VTE se ponga en marcha.</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  (2) El conductor de VTE deberá adoptar las medidas enumeradas en (1) cuando abandone el puesto de conducción para el desplazamiento del VTE.</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  (3) Cuando un trabajador subido a una plataforma de trabajo realizando, o esté por realizar operaciones, si el conductor del VTE debe alejarse del puesto de conducción del mismo, la empresa deberá asegurarse de que dicho conductor aplique el freno de estacionamiento para mantener el vehículo inmóvil, etc., y se adopten las medidas necesarias </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  (4) Cuando el conductor del VTE se deba alejar del puesto de conducción del VTE, deberá adoptar las medidas estipuladas en (3).</a:t>
            </a:r>
          </a:p>
          <a:p>
            <a:pPr marL="0" indent="0">
              <a:lnSpc>
                <a:spcPct val="100000"/>
              </a:lnSpc>
              <a:spcBef>
                <a:spcPts val="300"/>
              </a:spcBef>
              <a:buNone/>
            </a:pPr>
            <a:r>
              <a:rPr lang="es-ES" altLang="ja-JP" sz="1200" b="1" u="sng" dirty="0">
                <a:solidFill>
                  <a:prstClr val="black"/>
                </a:solidFill>
                <a:latin typeface="Meiryo UI" panose="020B0604030504040204" pitchFamily="50" charset="-128"/>
                <a:ea typeface="Meiryo UI" panose="020B0604030504040204" pitchFamily="50" charset="-128"/>
              </a:rPr>
              <a:t>2) Restricciones de abordaje (artículo 194-15 del Código de Seguridad y Salud en el trabajo)</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es-ES" altLang="ja-JP" sz="1200" dirty="0">
                <a:solidFill>
                  <a:prstClr val="black"/>
                </a:solidFill>
                <a:latin typeface="Meiryo UI" panose="020B0604030504040204" pitchFamily="50" charset="-128"/>
                <a:ea typeface="Meiryo UI" panose="020B0604030504040204" pitchFamily="50" charset="-128"/>
              </a:rPr>
              <a:t>La empresa no permitirá que los trabajadores se suban a otras partes del vehículo que no sean el puesto de conducción/pasajero y la plataforma de trabajo, cuando se estén realizando operaciones con un VTE.</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pPr>
            <a:r>
              <a:rPr lang="es-ES" altLang="ja-JP" sz="1200" b="1" u="sng" dirty="0">
                <a:solidFill>
                  <a:prstClr val="black"/>
                </a:solidFill>
                <a:latin typeface="Meiryo UI" panose="020B0604030504040204" pitchFamily="50" charset="-128"/>
                <a:ea typeface="Meiryo UI" panose="020B0604030504040204" pitchFamily="50" charset="-128"/>
              </a:rPr>
              <a:t>3) Restricciones de uso (Artículo 194-16, Código de Seguridad y Salud) </a:t>
            </a:r>
          </a:p>
          <a:p>
            <a:pPr marL="0" indent="0">
              <a:lnSpc>
                <a:spcPct val="100000"/>
              </a:lnSpc>
              <a:spcBef>
                <a:spcPts val="300"/>
              </a:spcBef>
              <a:buNone/>
            </a:pPr>
            <a:r>
              <a:rPr lang="es-ES" altLang="ja-JP" sz="1200" dirty="0">
                <a:solidFill>
                  <a:prstClr val="black"/>
                </a:solidFill>
                <a:latin typeface="Meiryo UI" panose="020B0604030504040204" pitchFamily="50" charset="-128"/>
                <a:ea typeface="Meiryo UI" panose="020B0604030504040204" pitchFamily="50" charset="-128"/>
              </a:rPr>
              <a:t>En cuando a los VTE, la empresa no debe permitir que el se utilice el VTE superando la carga máxima (Carga máxima que puede elevar un VTE con una persona o carga en la </a:t>
            </a:r>
            <a:r>
              <a:rPr lang="es-ES" altLang="ja-JP" sz="1200" dirty="0">
                <a:latin typeface="Meiryo UI" panose="020B0604030504040204" pitchFamily="50" charset="-128"/>
                <a:ea typeface="Meiryo UI" panose="020B0604030504040204" pitchFamily="50" charset="-128"/>
              </a:rPr>
              <a:t>plataforma de trabajo).</a:t>
            </a:r>
          </a:p>
        </p:txBody>
      </p:sp>
      <p:sp>
        <p:nvSpPr>
          <p:cNvPr id="6" name="テキスト ボックス 5">
            <a:extLst>
              <a:ext uri="{FF2B5EF4-FFF2-40B4-BE49-F238E27FC236}">
                <a16:creationId xmlns:a16="http://schemas.microsoft.com/office/drawing/2014/main" id="{5BC07896-5810-45D4-BFA2-CA1D0ED4B627}"/>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pág.88/Libro de texto pág. 76-77</a:t>
            </a:r>
            <a:endParaRPr lang="ja-JP" altLang="en-US" sz="1200">
              <a:solidFill>
                <a:prstClr val="black"/>
              </a:solidFill>
            </a:endParaRPr>
          </a:p>
        </p:txBody>
      </p:sp>
    </p:spTree>
    <p:extLst>
      <p:ext uri="{BB962C8B-B14F-4D97-AF65-F5344CB8AC3E}">
        <p14:creationId xmlns:p14="http://schemas.microsoft.com/office/powerpoint/2010/main" val="759582900"/>
      </p:ext>
    </p:extLst>
  </p:cSld>
  <p:clrMapOvr>
    <a:masterClrMapping/>
  </p:clrMapOvr>
  <p:extLst>
    <p:ext uri="{6950BFC3-D8DA-4A85-94F7-54DA5524770B}">
      <p188:commentRel xmlns:p188="http://schemas.microsoft.com/office/powerpoint/2018/8/main" r:id="rId3"/>
    </p:ext>
  </p:extLs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Leyes y Códigos relacionadas (5)</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89</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507169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300"/>
              </a:spcAft>
              <a:buNone/>
            </a:pPr>
            <a:r>
              <a:rPr lang="es-ES" altLang="ja-JP" sz="1200" b="1" u="sng" dirty="0">
                <a:solidFill>
                  <a:prstClr val="black"/>
                </a:solidFill>
                <a:latin typeface="Meiryo UI" panose="020B0604030504040204" pitchFamily="50" charset="-128"/>
                <a:ea typeface="Meiryo UI" panose="020B0604030504040204" pitchFamily="50" charset="-128"/>
              </a:rPr>
              <a:t>Puntos que se deben controlar al manejar un VTE (Parte 2)</a:t>
            </a:r>
          </a:p>
          <a:p>
            <a:pPr marL="0" indent="0">
              <a:lnSpc>
                <a:spcPct val="100000"/>
              </a:lnSpc>
              <a:spcBef>
                <a:spcPts val="600"/>
              </a:spcBef>
              <a:buFont typeface="Arial" panose="020B0604020202020204" pitchFamily="34" charset="0"/>
              <a:buNone/>
            </a:pPr>
            <a:r>
              <a:rPr lang="es-ES" altLang="ja-JP" sz="1200" b="1" u="sng" dirty="0">
                <a:solidFill>
                  <a:prstClr val="black"/>
                </a:solidFill>
                <a:latin typeface="Meiryo UI" panose="020B0604030504040204" pitchFamily="50" charset="-128"/>
                <a:ea typeface="Meiryo UI" panose="020B0604030504040204" pitchFamily="50" charset="-128"/>
              </a:rPr>
              <a:t>4) Restricciones de uso distintas al uso principal (Artículo 194-17, Código de Seguridad y Salud) </a:t>
            </a:r>
          </a:p>
          <a:p>
            <a:pPr marL="0" indent="0">
              <a:lnSpc>
                <a:spcPct val="100000"/>
              </a:lnSpc>
              <a:spcBef>
                <a:spcPts val="600"/>
              </a:spcBef>
              <a:buFont typeface="Arial" panose="020B0604020202020204" pitchFamily="34" charset="0"/>
              <a:buNone/>
            </a:pPr>
            <a:r>
              <a:rPr lang="es-ES" altLang="ja-JP" sz="1200" dirty="0">
                <a:solidFill>
                  <a:prstClr val="black"/>
                </a:solidFill>
                <a:latin typeface="Meiryo UI" panose="020B0604030504040204" pitchFamily="50" charset="-128"/>
                <a:ea typeface="Meiryo UI" panose="020B0604030504040204" pitchFamily="50" charset="-128"/>
              </a:rPr>
              <a:t>La empresa no utilizará un VTE para ningún otro fin que no sea el uso principal del vehículo. No obstante, esta regla no se aplicará cuando exista riesgo de peligro para los trabajadores.</a:t>
            </a:r>
          </a:p>
          <a:p>
            <a:pPr marL="0" indent="0">
              <a:lnSpc>
                <a:spcPct val="100000"/>
              </a:lnSpc>
              <a:spcBef>
                <a:spcPts val="600"/>
              </a:spcBef>
              <a:buFont typeface="Arial" panose="020B0604020202020204" pitchFamily="34" charset="0"/>
              <a:buNone/>
            </a:pPr>
            <a:endParaRPr lang="es-ES" altLang="ja-JP"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Font typeface="Arial" panose="020B0604020202020204" pitchFamily="34" charset="0"/>
              <a:buNone/>
            </a:pPr>
            <a:r>
              <a:rPr lang="es-ES" altLang="ja-JP" sz="1200" b="1" u="sng" dirty="0">
                <a:solidFill>
                  <a:prstClr val="black"/>
                </a:solidFill>
                <a:latin typeface="Meiryo UI" panose="020B0604030504040204" pitchFamily="50" charset="-128"/>
                <a:ea typeface="Meiryo UI" panose="020B0604030504040204" pitchFamily="50" charset="-128"/>
              </a:rPr>
              <a:t>5) Utilización de equipos anticaídas de alto rendimiento exigido (Artículo 194-22, Código de Seguridad y Salud)</a:t>
            </a:r>
          </a:p>
          <a:p>
            <a:pPr marL="0" indent="0">
              <a:lnSpc>
                <a:spcPct val="100000"/>
              </a:lnSpc>
              <a:spcBef>
                <a:spcPts val="600"/>
              </a:spcBef>
              <a:buFont typeface="Arial" panose="020B0604020202020204" pitchFamily="34" charset="0"/>
              <a:buNone/>
            </a:pPr>
            <a:r>
              <a:rPr lang="es-ES" altLang="ja-JP" sz="1200" dirty="0">
                <a:solidFill>
                  <a:prstClr val="black"/>
                </a:solidFill>
                <a:latin typeface="Meiryo UI" panose="020B0604030504040204" pitchFamily="50" charset="-128"/>
                <a:ea typeface="Meiryo UI" panose="020B0604030504040204" pitchFamily="50" charset="-128"/>
              </a:rPr>
              <a:t>(1) La empresa deberá exigir el uso de un equipo anticaídas de alto rendimiento al trabajador que este realizando operaciones subido a la plataforma de trabajo del VTE (excluyendo los de ascenso/descenso de plataforma únicamente vertical). </a:t>
            </a:r>
          </a:p>
          <a:p>
            <a:pPr marL="0" indent="0">
              <a:lnSpc>
                <a:spcPct val="100000"/>
              </a:lnSpc>
              <a:spcBef>
                <a:spcPts val="600"/>
              </a:spcBef>
              <a:buFont typeface="Arial" panose="020B0604020202020204" pitchFamily="34" charset="0"/>
              <a:buNone/>
            </a:pPr>
            <a:r>
              <a:rPr lang="es-ES" altLang="ja-JP" sz="1200" dirty="0">
                <a:solidFill>
                  <a:prstClr val="black"/>
                </a:solidFill>
                <a:latin typeface="Meiryo UI" panose="020B0604030504040204" pitchFamily="50" charset="-128"/>
                <a:ea typeface="Meiryo UI" panose="020B0604030504040204" pitchFamily="50" charset="-128"/>
              </a:rPr>
              <a:t>(2) Los trabajadores que estén subidos en la plataforma de trabajo del VTE, deben utilizar equipos anticaídas de alto rendimiento exigido, etc.</a:t>
            </a:r>
          </a:p>
        </p:txBody>
      </p:sp>
      <p:pic>
        <p:nvPicPr>
          <p:cNvPr id="2" name="図 1"/>
          <p:cNvPicPr>
            <a:picLocks noChangeAspect="1"/>
          </p:cNvPicPr>
          <p:nvPr/>
        </p:nvPicPr>
        <p:blipFill>
          <a:blip r:embed="rId4"/>
          <a:stretch>
            <a:fillRect/>
          </a:stretch>
        </p:blipFill>
        <p:spPr>
          <a:xfrm>
            <a:off x="5641246" y="4306217"/>
            <a:ext cx="2322777" cy="1615580"/>
          </a:xfrm>
          <a:prstGeom prst="rect">
            <a:avLst/>
          </a:prstGeom>
          <a:ln>
            <a:solidFill>
              <a:schemeClr val="tx1"/>
            </a:solidFill>
          </a:ln>
        </p:spPr>
      </p:pic>
      <p:sp>
        <p:nvSpPr>
          <p:cNvPr id="9" name="テキスト ボックス 8">
            <a:extLst>
              <a:ext uri="{FF2B5EF4-FFF2-40B4-BE49-F238E27FC236}">
                <a16:creationId xmlns:a16="http://schemas.microsoft.com/office/drawing/2014/main" id="{9B181B90-6670-4179-933D-FD419EB05BD5}"/>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pág.89/Libro de texto pág. 77-78</a:t>
            </a:r>
            <a:endParaRPr lang="ja-JP" altLang="en-US" sz="1200">
              <a:solidFill>
                <a:prstClr val="black"/>
              </a:solidFill>
            </a:endParaRPr>
          </a:p>
        </p:txBody>
      </p:sp>
      <p:sp>
        <p:nvSpPr>
          <p:cNvPr id="10" name="テキスト ボックス 1011">
            <a:extLst>
              <a:ext uri="{FF2B5EF4-FFF2-40B4-BE49-F238E27FC236}">
                <a16:creationId xmlns:a16="http://schemas.microsoft.com/office/drawing/2014/main" id="{C39B7975-13CB-4715-A9B9-50E00CA6C29F}"/>
              </a:ext>
            </a:extLst>
          </p:cNvPr>
          <p:cNvSpPr txBox="1"/>
          <p:nvPr/>
        </p:nvSpPr>
        <p:spPr>
          <a:xfrm>
            <a:off x="5641246" y="4588585"/>
            <a:ext cx="632460" cy="1981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r">
              <a:spcAft>
                <a:spcPts val="0"/>
              </a:spcAft>
            </a:pPr>
            <a:r>
              <a:rPr lang="es-ES" sz="600" b="1" kern="100">
                <a:effectLst/>
                <a:latin typeface="Arial"/>
                <a:cs typeface="Times New Roman"/>
              </a:rPr>
              <a:t>Casco protec.</a:t>
            </a:r>
            <a:endParaRPr lang="ja-JP" sz="1200" kern="100">
              <a:effectLst/>
              <a:latin typeface="ＭＳ ゴシック"/>
              <a:cs typeface="Times New Roman"/>
            </a:endParaRPr>
          </a:p>
        </p:txBody>
      </p:sp>
      <p:sp>
        <p:nvSpPr>
          <p:cNvPr id="11" name="テキスト ボックス 1012">
            <a:extLst>
              <a:ext uri="{FF2B5EF4-FFF2-40B4-BE49-F238E27FC236}">
                <a16:creationId xmlns:a16="http://schemas.microsoft.com/office/drawing/2014/main" id="{D7330FA4-6ECE-4B7F-9B90-7E32E35AE332}"/>
              </a:ext>
            </a:extLst>
          </p:cNvPr>
          <p:cNvSpPr txBox="1"/>
          <p:nvPr/>
        </p:nvSpPr>
        <p:spPr>
          <a:xfrm>
            <a:off x="5647522" y="4975859"/>
            <a:ext cx="699938" cy="52577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r" latinLnBrk="1">
              <a:spcAft>
                <a:spcPts val="0"/>
              </a:spcAft>
            </a:pPr>
            <a:r>
              <a:rPr lang="pt-BR" sz="600" b="1" kern="100" err="1">
                <a:effectLst/>
                <a:latin typeface="Arial"/>
                <a:cs typeface="Times New Roman"/>
              </a:rPr>
              <a:t>Equ.anticaídas</a:t>
            </a:r>
            <a:endParaRPr lang="ja-JP" sz="1200" kern="100">
              <a:effectLst/>
              <a:latin typeface="ＭＳ ゴシック"/>
              <a:cs typeface="Times New Roman"/>
            </a:endParaRPr>
          </a:p>
          <a:p>
            <a:pPr algn="r">
              <a:spcAft>
                <a:spcPts val="0"/>
              </a:spcAft>
            </a:pPr>
            <a:r>
              <a:rPr lang="pt-BR" sz="600" b="1" kern="100">
                <a:effectLst/>
                <a:latin typeface="Arial"/>
                <a:cs typeface="Times New Roman"/>
              </a:rPr>
              <a:t>de alto </a:t>
            </a:r>
            <a:r>
              <a:rPr lang="pt-BR" sz="600" b="1" kern="100" err="1">
                <a:effectLst/>
                <a:latin typeface="Arial"/>
                <a:cs typeface="Times New Roman"/>
              </a:rPr>
              <a:t>rendim</a:t>
            </a:r>
            <a:r>
              <a:rPr lang="pt-BR" sz="600" b="1" kern="100">
                <a:effectLst/>
                <a:latin typeface="Arial"/>
                <a:cs typeface="Times New Roman"/>
              </a:rPr>
              <a:t>.</a:t>
            </a:r>
            <a:endParaRPr lang="ja-JP" sz="1200" kern="100">
              <a:effectLst/>
              <a:latin typeface="ＭＳ ゴシック"/>
              <a:cs typeface="Times New Roman"/>
            </a:endParaRPr>
          </a:p>
        </p:txBody>
      </p:sp>
    </p:spTree>
    <p:extLst>
      <p:ext uri="{BB962C8B-B14F-4D97-AF65-F5344CB8AC3E}">
        <p14:creationId xmlns:p14="http://schemas.microsoft.com/office/powerpoint/2010/main" val="3315004100"/>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4387730" y="2608530"/>
            <a:ext cx="2560077" cy="1459880"/>
          </a:xfrm>
          <a:prstGeom prst="rect">
            <a:avLst/>
          </a:prstGeom>
          <a:noFill/>
          <a:ln>
            <a:solidFill>
              <a:schemeClr val="tx1"/>
            </a:solidFill>
          </a:ln>
        </p:spPr>
      </p:pic>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11" name="コンテンツ プレースホルダー 4"/>
          <p:cNvSpPr txBox="1">
            <a:spLocks/>
          </p:cNvSpPr>
          <p:nvPr/>
        </p:nvSpPr>
        <p:spPr>
          <a:xfrm>
            <a:off x="628650" y="837120"/>
            <a:ext cx="4667320" cy="411755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s-E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(1) </a:t>
            </a:r>
            <a:r>
              <a:rPr lang="es-ES" altLang="ja-JP" sz="1400" b="1" dirty="0">
                <a:latin typeface="Arial" panose="020B0604020202020204" pitchFamily="34" charset="0"/>
                <a:ea typeface="Meiryo UI" panose="020B0604030504040204" pitchFamily="50" charset="-128"/>
                <a:cs typeface="Arial" panose="020B0604020202020204" pitchFamily="34" charset="0"/>
              </a:rPr>
              <a:t>Tipo camión </a:t>
            </a:r>
          </a:p>
          <a:p>
            <a:pPr marL="0" indent="0">
              <a:lnSpc>
                <a:spcPct val="110000"/>
              </a:lnSpc>
              <a:spcBef>
                <a:spcPts val="0"/>
              </a:spcBef>
              <a:buNone/>
            </a:pP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Este tipo está acoplado a un camión y puede circular por la vía pública, siendo móvil y fácil de trasladar al lugar de trabajo.</a:t>
            </a:r>
          </a:p>
          <a:p>
            <a:pPr marL="0" indent="0">
              <a:lnSpc>
                <a:spcPct val="110000"/>
              </a:lnSpc>
              <a:spcBef>
                <a:spcPts val="0"/>
              </a:spcBef>
              <a:buNone/>
            </a:pP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Hay 2 tipos de camiones: Con dispositivo de trabajo montado en un </a:t>
            </a:r>
          </a:p>
          <a:p>
            <a:pPr marL="0" indent="0">
              <a:lnSpc>
                <a:spcPct val="110000"/>
              </a:lnSpc>
              <a:spcBef>
                <a:spcPts val="0"/>
              </a:spcBef>
              <a:buNone/>
            </a:pP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camión normal y con dispositivo montado en un camión grúa de </a:t>
            </a:r>
          </a:p>
          <a:p>
            <a:pPr marL="0" indent="0">
              <a:lnSpc>
                <a:spcPct val="110000"/>
              </a:lnSpc>
              <a:spcBef>
                <a:spcPts val="0"/>
              </a:spcBef>
              <a:buNone/>
            </a:pP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grandes dimensiones.</a:t>
            </a:r>
          </a:p>
          <a:p>
            <a:pPr marL="0" indent="0">
              <a:lnSpc>
                <a:spcPct val="110000"/>
              </a:lnSpc>
              <a:spcBef>
                <a:spcPts val="0"/>
              </a:spcBef>
              <a:buNone/>
            </a:pPr>
            <a:endParaRPr lang="es-E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s-E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Características principales</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s-E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 Capaz de circular por la vía pública.</a:t>
            </a:r>
          </a:p>
          <a:p>
            <a:pPr marL="0" indent="0">
              <a:lnSpc>
                <a:spcPct val="110000"/>
              </a:lnSpc>
              <a:spcBef>
                <a:spcPts val="0"/>
              </a:spcBef>
              <a:buNone/>
            </a:pP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 Capacidad para desplazarse </a:t>
            </a:r>
          </a:p>
          <a:p>
            <a:pPr marL="0" indent="0">
              <a:lnSpc>
                <a:spcPct val="110000"/>
              </a:lnSpc>
              <a:spcBef>
                <a:spcPts val="0"/>
              </a:spcBef>
              <a:buNone/>
            </a:pP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rápidamente a los lugares de trabajo y </a:t>
            </a:r>
          </a:p>
          <a:p>
            <a:pPr marL="0" indent="0">
              <a:lnSpc>
                <a:spcPct val="110000"/>
              </a:lnSpc>
              <a:spcBef>
                <a:spcPts val="0"/>
              </a:spcBef>
              <a:buNone/>
            </a:pP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tener movilidad.</a:t>
            </a:r>
          </a:p>
          <a:p>
            <a:pPr marL="0" indent="0">
              <a:lnSpc>
                <a:spcPct val="110000"/>
              </a:lnSpc>
              <a:spcBef>
                <a:spcPts val="0"/>
              </a:spcBef>
              <a:buNone/>
            </a:pP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 Trabajos en la vía pública, comúnmente usados para trabajos de inspección y mantenimiento de duración relativamente corta.</a:t>
            </a:r>
          </a:p>
          <a:p>
            <a:pPr marL="0" indent="0">
              <a:lnSpc>
                <a:spcPct val="110000"/>
              </a:lnSpc>
              <a:spcBef>
                <a:spcPts val="0"/>
              </a:spcBef>
              <a:buNone/>
            </a:pP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Usos: Períodos de construcción cortos, obras eléctricas y de telecomunicaciones, señalización, trabajos de </a:t>
            </a:r>
          </a:p>
          <a:p>
            <a:pPr marL="0" indent="0">
              <a:lnSpc>
                <a:spcPct val="110000"/>
              </a:lnSpc>
              <a:spcBef>
                <a:spcPts val="0"/>
              </a:spcBef>
              <a:buNone/>
            </a:pPr>
            <a:r>
              <a:rPr lang="es-ES" altLang="ja-JP" sz="1400" dirty="0">
                <a:latin typeface="Arial" panose="020B0604020202020204" pitchFamily="34" charset="0"/>
                <a:ea typeface="Meiryo UI" panose="020B0604030504040204" pitchFamily="50" charset="-128"/>
                <a:cs typeface="Arial" panose="020B0604020202020204" pitchFamily="34" charset="0"/>
              </a:rPr>
              <a:t>instalación/mantenimiento </a:t>
            </a: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de alumbrado público, </a:t>
            </a:r>
          </a:p>
          <a:p>
            <a:pPr marL="0" indent="0">
              <a:lnSpc>
                <a:spcPct val="110000"/>
              </a:lnSpc>
              <a:spcBef>
                <a:spcPts val="0"/>
              </a:spcBef>
              <a:buNone/>
            </a:pPr>
            <a:r>
              <a:rPr lang="es-E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semáforos, poda, etc.</a:t>
            </a:r>
          </a:p>
        </p:txBody>
      </p:sp>
      <p:sp>
        <p:nvSpPr>
          <p:cNvPr id="14" name="テキスト ボックス 13">
            <a:extLst>
              <a:ext uri="{FF2B5EF4-FFF2-40B4-BE49-F238E27FC236}">
                <a16:creationId xmlns:a16="http://schemas.microsoft.com/office/drawing/2014/main" id="{8666F3BB-9EE1-4049-9D52-DDADDD7B71F0}"/>
              </a:ext>
            </a:extLst>
          </p:cNvPr>
          <p:cNvSpPr txBox="1"/>
          <p:nvPr/>
        </p:nvSpPr>
        <p:spPr>
          <a:xfrm>
            <a:off x="4801627" y="6217851"/>
            <a:ext cx="3312646" cy="276999"/>
          </a:xfrm>
          <a:prstGeom prst="rect">
            <a:avLst/>
          </a:prstGeom>
          <a:noFill/>
          <a:ln>
            <a:solidFill>
              <a:schemeClr val="tx1"/>
            </a:solidFill>
          </a:ln>
        </p:spPr>
        <p:txBody>
          <a:bodyPr wrap="square" rtlCol="0">
            <a:spAutoFit/>
          </a:bodyPr>
          <a:lstStyle/>
          <a:p>
            <a:pPr algn="r"/>
            <a:r>
              <a:rPr lang="es-ES" altLang="ja-JP" sz="1200" dirty="0">
                <a:solidFill>
                  <a:prstClr val="black"/>
                </a:solidFill>
              </a:rPr>
              <a:t>Texto pág.</a:t>
            </a:r>
            <a:r>
              <a:rPr lang="en-US" altLang="ja-JP" sz="1200" dirty="0">
                <a:solidFill>
                  <a:prstClr val="black"/>
                </a:solidFill>
              </a:rPr>
              <a:t>7</a:t>
            </a:r>
            <a:r>
              <a:rPr lang="es-ES" altLang="ja-JP" sz="1200" dirty="0">
                <a:solidFill>
                  <a:prstClr val="black"/>
                </a:solidFill>
              </a:rPr>
              <a:t>/Libro de texto pág.8</a:t>
            </a:r>
          </a:p>
        </p:txBody>
      </p:sp>
      <p:sp>
        <p:nvSpPr>
          <p:cNvPr id="8" name="テキスト ボックス 2">
            <a:extLst>
              <a:ext uri="{FF2B5EF4-FFF2-40B4-BE49-F238E27FC236}">
                <a16:creationId xmlns:a16="http://schemas.microsoft.com/office/drawing/2014/main" id="{CBDD85AA-F594-4E9A-8DFF-099774F9B064}"/>
              </a:ext>
            </a:extLst>
          </p:cNvPr>
          <p:cNvSpPr txBox="1">
            <a:spLocks noChangeArrowheads="1"/>
          </p:cNvSpPr>
          <p:nvPr/>
        </p:nvSpPr>
        <p:spPr bwMode="auto">
          <a:xfrm>
            <a:off x="4970538" y="3796835"/>
            <a:ext cx="1394460" cy="21811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s-ES" sz="800" kern="100" dirty="0">
                <a:effectLst/>
                <a:latin typeface="Arial"/>
                <a:cs typeface="Times New Roman"/>
              </a:rPr>
              <a:t>Gráf.1-10 Tipo Camión</a:t>
            </a:r>
            <a:endParaRPr lang="ja-JP" sz="1200" kern="100" dirty="0">
              <a:effectLst/>
              <a:latin typeface="ＭＳ ゴシック"/>
              <a:cs typeface="Times New Roman"/>
            </a:endParaRPr>
          </a:p>
        </p:txBody>
      </p:sp>
      <p:sp>
        <p:nvSpPr>
          <p:cNvPr id="2" name="タイトル 3">
            <a:extLst>
              <a:ext uri="{FF2B5EF4-FFF2-40B4-BE49-F238E27FC236}">
                <a16:creationId xmlns:a16="http://schemas.microsoft.com/office/drawing/2014/main" id="{3413C5E5-7D50-F8A1-0A73-EE253C34EC97}"/>
              </a:ext>
            </a:extLst>
          </p:cNvPr>
          <p:cNvSpPr>
            <a:spLocks noGrp="1"/>
          </p:cNvSpPr>
          <p:nvPr>
            <p:ph type="title"/>
          </p:nvPr>
        </p:nvSpPr>
        <p:spPr>
          <a:xfrm>
            <a:off x="628650" y="319677"/>
            <a:ext cx="7886700" cy="385269"/>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Tipos de VTE, Dispositivos de desplazamiento (1)</a:t>
            </a:r>
            <a:endParaRPr kumimoji="1" lang="ja-JP" altLang="en-US" sz="2000"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05357DC5-BCBA-CB35-87AC-3A340EC8FA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42624" y="925760"/>
            <a:ext cx="1426845" cy="3129915"/>
          </a:xfrm>
          <a:prstGeom prst="rect">
            <a:avLst/>
          </a:prstGeom>
          <a:noFill/>
          <a:ln>
            <a:solidFill>
              <a:schemeClr val="tx1"/>
            </a:solidFill>
          </a:ln>
        </p:spPr>
      </p:pic>
      <p:sp>
        <p:nvSpPr>
          <p:cNvPr id="4" name="テキスト ボックス 3">
            <a:extLst>
              <a:ext uri="{FF2B5EF4-FFF2-40B4-BE49-F238E27FC236}">
                <a16:creationId xmlns:a16="http://schemas.microsoft.com/office/drawing/2014/main" id="{C77991A8-2082-8FF6-B63C-68BED0519836}"/>
              </a:ext>
            </a:extLst>
          </p:cNvPr>
          <p:cNvSpPr txBox="1"/>
          <p:nvPr/>
        </p:nvSpPr>
        <p:spPr>
          <a:xfrm>
            <a:off x="5747657" y="3013166"/>
            <a:ext cx="555255" cy="169277"/>
          </a:xfrm>
          <a:prstGeom prst="rect">
            <a:avLst/>
          </a:prstGeom>
          <a:solidFill>
            <a:schemeClr val="bg1"/>
          </a:solidFill>
          <a:ln>
            <a:solidFill>
              <a:schemeClr val="bg1"/>
            </a:solidFill>
          </a:ln>
        </p:spPr>
        <p:txBody>
          <a:bodyPr wrap="square" rtlCol="0">
            <a:spAutoFit/>
          </a:bodyPr>
          <a:lstStyle/>
          <a:p>
            <a:endParaRPr kumimoji="1" lang="ja-JP" altLang="en-US" sz="500" dirty="0"/>
          </a:p>
        </p:txBody>
      </p:sp>
      <p:sp>
        <p:nvSpPr>
          <p:cNvPr id="6" name="テキスト ボックス 5">
            <a:extLst>
              <a:ext uri="{FF2B5EF4-FFF2-40B4-BE49-F238E27FC236}">
                <a16:creationId xmlns:a16="http://schemas.microsoft.com/office/drawing/2014/main" id="{260A97F5-7195-D544-E7E1-8859E7A56FDE}"/>
              </a:ext>
            </a:extLst>
          </p:cNvPr>
          <p:cNvSpPr txBox="1"/>
          <p:nvPr/>
        </p:nvSpPr>
        <p:spPr>
          <a:xfrm>
            <a:off x="5042263" y="2691621"/>
            <a:ext cx="705394" cy="153888"/>
          </a:xfrm>
          <a:prstGeom prst="rect">
            <a:avLst/>
          </a:prstGeom>
          <a:solidFill>
            <a:schemeClr val="bg1"/>
          </a:solidFill>
          <a:ln>
            <a:solidFill>
              <a:schemeClr val="bg1"/>
            </a:solidFill>
          </a:ln>
        </p:spPr>
        <p:txBody>
          <a:bodyPr wrap="square" rtlCol="0">
            <a:spAutoFit/>
          </a:bodyPr>
          <a:lstStyle/>
          <a:p>
            <a:endParaRPr kumimoji="1" lang="ja-JP" altLang="en-US" sz="400" dirty="0"/>
          </a:p>
        </p:txBody>
      </p:sp>
      <p:sp>
        <p:nvSpPr>
          <p:cNvPr id="9" name="テキスト ボックス 2">
            <a:extLst>
              <a:ext uri="{FF2B5EF4-FFF2-40B4-BE49-F238E27FC236}">
                <a16:creationId xmlns:a16="http://schemas.microsoft.com/office/drawing/2014/main" id="{CC42F2C8-91BF-4990-8007-D375B4AC968F}"/>
              </a:ext>
            </a:extLst>
          </p:cNvPr>
          <p:cNvSpPr txBox="1">
            <a:spLocks noChangeArrowheads="1"/>
          </p:cNvSpPr>
          <p:nvPr/>
        </p:nvSpPr>
        <p:spPr bwMode="auto">
          <a:xfrm>
            <a:off x="4801627" y="2673482"/>
            <a:ext cx="1508760" cy="255856"/>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gn="just">
              <a:spcAft>
                <a:spcPts val="0"/>
              </a:spcAft>
            </a:pPr>
            <a:r>
              <a:rPr lang="es-ES" sz="800" kern="100">
                <a:effectLst/>
                <a:latin typeface="Arial"/>
                <a:cs typeface="Times New Roman"/>
              </a:rPr>
              <a:t>Cabina de conducción</a:t>
            </a:r>
            <a:endParaRPr lang="ja-JP" sz="1200" kern="100">
              <a:effectLst/>
              <a:latin typeface="ＭＳ ゴシック"/>
              <a:cs typeface="Times New Roman"/>
            </a:endParaRPr>
          </a:p>
        </p:txBody>
      </p:sp>
      <p:sp>
        <p:nvSpPr>
          <p:cNvPr id="12" name="テキスト ボックス 2">
            <a:extLst>
              <a:ext uri="{FF2B5EF4-FFF2-40B4-BE49-F238E27FC236}">
                <a16:creationId xmlns:a16="http://schemas.microsoft.com/office/drawing/2014/main" id="{1623BF18-5665-467B-A934-BA7D27DBBA58}"/>
              </a:ext>
            </a:extLst>
          </p:cNvPr>
          <p:cNvSpPr txBox="1">
            <a:spLocks noChangeArrowheads="1"/>
          </p:cNvSpPr>
          <p:nvPr/>
        </p:nvSpPr>
        <p:spPr bwMode="auto">
          <a:xfrm>
            <a:off x="5586837" y="3013166"/>
            <a:ext cx="632460" cy="252046"/>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gn="just">
              <a:spcAft>
                <a:spcPts val="0"/>
              </a:spcAft>
            </a:pPr>
            <a:r>
              <a:rPr lang="es-ES" sz="800" kern="100" dirty="0">
                <a:effectLst/>
                <a:latin typeface="Arial"/>
                <a:cs typeface="Times New Roman"/>
              </a:rPr>
              <a:t>chasis</a:t>
            </a:r>
            <a:endParaRPr lang="ja-JP" sz="1200" kern="100" dirty="0">
              <a:effectLst/>
              <a:latin typeface="ＭＳ ゴシック"/>
              <a:cs typeface="Times New Roman"/>
            </a:endParaRPr>
          </a:p>
        </p:txBody>
      </p:sp>
    </p:spTree>
    <p:extLst>
      <p:ext uri="{BB962C8B-B14F-4D97-AF65-F5344CB8AC3E}">
        <p14:creationId xmlns:p14="http://schemas.microsoft.com/office/powerpoint/2010/main" val="2873385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Leyes y Códigos relacionadas (6)</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90</a:t>
            </a:fld>
            <a:endParaRPr lang="ja-JP" altLang="en-US">
              <a:solidFill>
                <a:prstClr val="black">
                  <a:tint val="75000"/>
                </a:prstClr>
              </a:solidFill>
            </a:endParaRPr>
          </a:p>
        </p:txBody>
      </p:sp>
      <p:sp>
        <p:nvSpPr>
          <p:cNvPr id="8" name="コンテンツ プレースホルダー 4"/>
          <p:cNvSpPr txBox="1">
            <a:spLocks/>
          </p:cNvSpPr>
          <p:nvPr/>
        </p:nvSpPr>
        <p:spPr>
          <a:xfrm>
            <a:off x="174171" y="852738"/>
            <a:ext cx="8806543" cy="440506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200" b="1" u="sng" dirty="0">
                <a:solidFill>
                  <a:prstClr val="black"/>
                </a:solidFill>
                <a:latin typeface="Meiryo UI" panose="020B0604030504040204" pitchFamily="50" charset="-128"/>
                <a:ea typeface="Meiryo UI" panose="020B0604030504040204" pitchFamily="50" charset="-128"/>
              </a:rPr>
              <a:t>Puntos relacionados a las inspecciones voluntarias, etc., de VTE (Parte 1)</a:t>
            </a:r>
            <a:endParaRPr lang="en-US" altLang="ja-JP"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a:lnSpc>
                <a:spcPct val="100000"/>
              </a:lnSpc>
              <a:spcBef>
                <a:spcPts val="0"/>
              </a:spcBef>
              <a:buAutoNum type="arabicParenR"/>
            </a:pPr>
            <a:r>
              <a:rPr lang="es-ES" altLang="ja-JP" sz="1200" b="1" u="sng" dirty="0">
                <a:solidFill>
                  <a:prstClr val="black"/>
                </a:solidFill>
                <a:latin typeface="Meiryo UI" panose="020B0604030504040204" pitchFamily="50" charset="-128"/>
                <a:ea typeface="Meiryo UI" panose="020B0604030504040204" pitchFamily="50" charset="-128"/>
              </a:rPr>
              <a:t>Inspecciones periódicas voluntarias (Artículo 194-23 y 194-24 del Código de Seguridad y Salud)</a:t>
            </a: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a:t>
            </a:r>
            <a:endParaRPr lang="es-ES" altLang="ja-JP"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(1) La empresa debe realizar inspecciones periódicas voluntarias de sus VTE una vez al año. No obstante, esto no  se aplicará a los VTE que no se vayan a utilizar durante un período superior a un año.</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(2) En relación a los VTE, la empresa realizará inspecciones voluntarias de los siguientes puntos de forma regular, una vez al mes. No se aplicará a los VTE que no se vayan a utilizar durante un período superior a un mes.</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  (a) Dispositivos de frenado, embrague y accionamiento con/sin defectos</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  (b) Dispositivos de trabajo e hidráulicos con/sin defectos</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  (c) Dispositivos de seguridad con/sin defectos</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(3) Cuando la empresa deba utilizar un VTE que no vaya sido utilizado durante un periodo superior a un mes, deberá realizar las inspecciones voluntarias enumeradas en (2).</a:t>
            </a: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200" b="1" u="sng" dirty="0">
                <a:solidFill>
                  <a:prstClr val="black"/>
                </a:solidFill>
                <a:latin typeface="Meiryo UI" panose="020B0604030504040204" pitchFamily="50" charset="-128"/>
                <a:ea typeface="Meiryo UI" panose="020B0604030504040204" pitchFamily="50" charset="-128"/>
              </a:rPr>
              <a:t>2) Registro de inspecciones periódicas voluntarias (Relacionado al Artículo 194-25, Código de Seguridad y Salud) </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endParaRPr lang="es-E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  Cuando la empresa haya llevado a cabo una inspección voluntaria, se registrarán los siguientes puntos y conservarán los datos durante un periodo de 3 años.</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(1) Fecha de la inspección</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(2) Método de inspección</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(3) Lugar de inspección</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(4) Resultados de la inspección</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(5) Nombre de la persona que realizó la inspección</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(6) Detalles de la reparación u otras medidas adoptadas, en base a los resultados de la inspección.</a:t>
            </a: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27CDF39C-E592-4419-BE96-79D1AFBA59C8}"/>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pág.90/Libro de texto pág. 78</a:t>
            </a:r>
            <a:endParaRPr lang="ja-JP" altLang="en-US" sz="1200">
              <a:solidFill>
                <a:prstClr val="black"/>
              </a:solidFill>
            </a:endParaRPr>
          </a:p>
        </p:txBody>
      </p:sp>
    </p:spTree>
    <p:extLst>
      <p:ext uri="{BB962C8B-B14F-4D97-AF65-F5344CB8AC3E}">
        <p14:creationId xmlns:p14="http://schemas.microsoft.com/office/powerpoint/2010/main" val="9337904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39536" y="136524"/>
            <a:ext cx="7886700" cy="385269"/>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Leyes y Códigos relacionados (7)</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91</a:t>
            </a:fld>
            <a:endParaRPr lang="ja-JP" altLang="en-US">
              <a:solidFill>
                <a:prstClr val="black">
                  <a:tint val="75000"/>
                </a:prstClr>
              </a:solidFill>
            </a:endParaRPr>
          </a:p>
        </p:txBody>
      </p:sp>
      <p:sp>
        <p:nvSpPr>
          <p:cNvPr id="8" name="コンテンツ プレースホルダー 4"/>
          <p:cNvSpPr txBox="1">
            <a:spLocks/>
          </p:cNvSpPr>
          <p:nvPr/>
        </p:nvSpPr>
        <p:spPr>
          <a:xfrm>
            <a:off x="119743" y="565855"/>
            <a:ext cx="8926286" cy="568617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altLang="ja-JP" sz="1200" b="1" u="sng" dirty="0">
                <a:solidFill>
                  <a:prstClr val="black"/>
                </a:solidFill>
                <a:latin typeface="Meiryo UI" panose="020B0604030504040204" pitchFamily="50" charset="-128"/>
                <a:ea typeface="Meiryo UI" panose="020B0604030504040204" pitchFamily="50" charset="-128"/>
              </a:rPr>
              <a:t>Puntos relacionados a las inspecciones voluntarias, etc., de VTE (Parte 2)</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200" b="1" u="sng" dirty="0">
                <a:solidFill>
                  <a:prstClr val="black"/>
                </a:solidFill>
                <a:latin typeface="Meiryo UI" panose="020B0604030504040204" pitchFamily="50" charset="-128"/>
                <a:ea typeface="Meiryo UI" panose="020B0604030504040204" pitchFamily="50" charset="-128"/>
              </a:rPr>
              <a:t>(3) Inspecciones específicas voluntarias (Relacionado al Artículo 194-26 del código de seguridad y salud en el trabajo)</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b="1" dirty="0">
                <a:solidFill>
                  <a:prstClr val="black"/>
                </a:solidFill>
                <a:latin typeface="Meiryo UI" panose="020B0604030504040204" pitchFamily="50" charset="-128"/>
                <a:ea typeface="Meiryo UI" panose="020B0604030504040204" pitchFamily="50" charset="-128"/>
              </a:rPr>
              <a:t>　</a:t>
            </a: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(1) Las inspecciones específicas voluntarias para VTE, son las mencionadas en 1)-(1).</a:t>
            </a:r>
          </a:p>
          <a:p>
            <a:pPr marL="0" indent="0">
              <a:lnSpc>
                <a:spcPct val="100000"/>
              </a:lnSpc>
              <a:spcBef>
                <a:spcPts val="0"/>
              </a:spcBef>
              <a:buFont typeface="Arial" panose="020B0604020202020204" pitchFamily="34" charset="0"/>
              <a:buNone/>
            </a:pPr>
            <a:r>
              <a:rPr lang="es-E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(2) Se aplicarán con los cambios necesarios a los trabajadores con las cualificaciones prescritas por la Ordenanza del Ministerio de Sanidad, Trabajo y Bienestar Social a que se refiere el Artículo 45-2, ley relativa a los VTE. En este caso, el término "montacarga" que figura en el Artículo 151-24-2, Inciso 1, Ordenanza sobre Seguridad y Salud en el trabajo, se sustituirá por "</a:t>
            </a:r>
            <a:r>
              <a:rPr lang="es-ES" altLang="ja-JP" sz="1200" dirty="0">
                <a:latin typeface="Arial" panose="020B0604020202020204" pitchFamily="34" charset="0"/>
                <a:ea typeface="Meiryo UI" panose="020B0604030504040204" pitchFamily="50" charset="-128"/>
                <a:cs typeface="Arial" panose="020B0604020202020204" pitchFamily="34" charset="0"/>
              </a:rPr>
              <a:t>Vehículo de trabajo en Elevación (VTE)".</a:t>
            </a:r>
          </a:p>
          <a:p>
            <a:pPr marL="0" indent="0">
              <a:lnSpc>
                <a:spcPct val="100000"/>
              </a:lnSpc>
              <a:spcBef>
                <a:spcPts val="0"/>
              </a:spcBef>
              <a:buFont typeface="Arial" panose="020B0604020202020204" pitchFamily="34" charset="0"/>
              <a:buNone/>
            </a:pPr>
            <a:endParaRPr lang="es-ES" altLang="ja-JP" sz="1200" dirty="0">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s-ES" altLang="ja-JP" sz="1200" dirty="0">
                <a:latin typeface="Arial" panose="020B0604020202020204" pitchFamily="34" charset="0"/>
                <a:ea typeface="Meiryo UI" panose="020B0604030504040204" pitchFamily="50" charset="-128"/>
                <a:cs typeface="Arial" panose="020B0604020202020204" pitchFamily="34" charset="0"/>
              </a:rPr>
              <a:t>  (3) Cuando la empresa inspeccione un VTE con fines operativos (limitado a aquellos a los que se aplica el Artículo 48-1 de la Ley de Vehículos de Transporte por Carretera), llevará a cabo una inspección de conformidad con lo dispuesto en dicho apartado. Para las partes en las que se hayan realizado dichas inspecciones, las inspecciones voluntarias “1)-(1)” no son requeridas. </a:t>
            </a:r>
          </a:p>
          <a:p>
            <a:pPr marL="0" indent="0">
              <a:lnSpc>
                <a:spcPct val="100000"/>
              </a:lnSpc>
              <a:spcBef>
                <a:spcPts val="0"/>
              </a:spcBef>
              <a:buFont typeface="Arial" panose="020B0604020202020204" pitchFamily="34" charset="0"/>
              <a:buNone/>
            </a:pPr>
            <a:r>
              <a:rPr lang="es-ES" altLang="ja-JP" sz="1200" dirty="0">
                <a:latin typeface="Arial" panose="020B0604020202020204" pitchFamily="34" charset="0"/>
                <a:ea typeface="Meiryo UI" panose="020B0604030504040204" pitchFamily="50" charset="-128"/>
                <a:cs typeface="Arial" panose="020B0604020202020204" pitchFamily="34" charset="0"/>
              </a:rPr>
              <a:t>  (4) Con respecto a la disposición de “2)”, en el caso de que la inspección específica voluntaria del VTE sea realizada por una agencia de inspección, en el punto "Nombre de la persona que realizó la inspección" en “2)-(5)”, se cambiará por "Nombre de la agencia de inspección".</a:t>
            </a:r>
          </a:p>
          <a:p>
            <a:pPr marL="0" indent="0">
              <a:lnSpc>
                <a:spcPct val="100000"/>
              </a:lnSpc>
              <a:spcBef>
                <a:spcPts val="0"/>
              </a:spcBef>
              <a:buFont typeface="Arial" panose="020B0604020202020204" pitchFamily="34" charset="0"/>
              <a:buNone/>
            </a:pPr>
            <a:endParaRPr lang="es-ES" altLang="ja-JP" sz="1200" dirty="0">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s-ES" altLang="ja-JP" sz="1200" dirty="0">
                <a:latin typeface="Arial" panose="020B0604020202020204" pitchFamily="34" charset="0"/>
                <a:ea typeface="Meiryo UI" panose="020B0604030504040204" pitchFamily="50" charset="-128"/>
                <a:cs typeface="Arial" panose="020B0604020202020204" pitchFamily="34" charset="0"/>
              </a:rPr>
              <a:t>  (5) Cuando la empresa haya realizado la inspección voluntaria de un VTE, se colocará en una parte bien visible del VTE, el sello de inspección, en el que indique la fecha de inspección específica voluntaria.</a:t>
            </a:r>
          </a:p>
          <a:p>
            <a:pPr marL="0" indent="0">
              <a:lnSpc>
                <a:spcPct val="100000"/>
              </a:lnSpc>
              <a:spcBef>
                <a:spcPts val="0"/>
              </a:spcBef>
              <a:buFont typeface="Arial" panose="020B0604020202020204" pitchFamily="34" charset="0"/>
              <a:buNone/>
            </a:pPr>
            <a:endParaRPr lang="ja-JP" altLang="en-US" sz="1200"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b="1" u="sng" dirty="0">
                <a:latin typeface="Meiryo UI" panose="020B0604030504040204" pitchFamily="50" charset="-128"/>
                <a:ea typeface="Meiryo UI" panose="020B0604030504040204" pitchFamily="50" charset="-128"/>
              </a:rPr>
              <a:t>（４）</a:t>
            </a:r>
            <a:r>
              <a:rPr lang="es-ES" altLang="ja-JP" sz="1200" b="1" u="sng" dirty="0">
                <a:latin typeface="Meiryo UI" panose="020B0604030504040204" pitchFamily="50" charset="-128"/>
                <a:ea typeface="Meiryo UI" panose="020B0604030504040204" pitchFamily="50" charset="-128"/>
              </a:rPr>
              <a:t>Inspección previa al trabajo (Artículo 194-27 Código de Seguridad y Salud)</a:t>
            </a:r>
            <a:endParaRPr lang="ja-JP" altLang="en-US" sz="1200" b="1" u="sng"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Antes de iniciar las operaciones del día, y utilizar un VTE, la empresa deberá realizar una inspección para confirmar que el dispositivo de frenado, el dispositivo de accionamiento y los dispositivos de trabajo funcionan correctamente.</a:t>
            </a:r>
            <a:endParaRPr lang="ja-JP" altLang="en-US" sz="1200"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b="1" u="sng" dirty="0">
                <a:latin typeface="Meiryo UI" panose="020B0604030504040204" pitchFamily="50" charset="-128"/>
                <a:ea typeface="Meiryo UI" panose="020B0604030504040204" pitchFamily="50" charset="-128"/>
              </a:rPr>
              <a:t>（５）</a:t>
            </a:r>
            <a:r>
              <a:rPr lang="es-ES" altLang="ja-JP" sz="1200" b="1" u="sng" dirty="0">
                <a:latin typeface="Meiryo UI" panose="020B0604030504040204" pitchFamily="50" charset="-128"/>
                <a:ea typeface="Meiryo UI" panose="020B0604030504040204" pitchFamily="50" charset="-128"/>
              </a:rPr>
              <a:t>Inspección previa al trabajo (Artículo 194-28 Código de Seguridad y</a:t>
            </a:r>
          </a:p>
          <a:p>
            <a:pPr marL="0" indent="0">
              <a:lnSpc>
                <a:spcPct val="100000"/>
              </a:lnSpc>
              <a:spcBef>
                <a:spcPts val="0"/>
              </a:spcBef>
              <a:buFont typeface="Arial" panose="020B0604020202020204" pitchFamily="34" charset="0"/>
              <a:buNone/>
            </a:pPr>
            <a:r>
              <a:rPr lang="es-ES" altLang="ja-JP" sz="1200" b="1" u="sng" dirty="0">
                <a:latin typeface="Meiryo UI" panose="020B0604030504040204" pitchFamily="50" charset="-128"/>
                <a:ea typeface="Meiryo UI" panose="020B0604030504040204" pitchFamily="50" charset="-128"/>
              </a:rPr>
              <a:t>Salud)</a:t>
            </a:r>
            <a:endParaRPr lang="ja-JP" altLang="en-US" sz="1200" b="1" u="sng"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　</a:t>
            </a:r>
            <a:r>
              <a:rPr lang="es-ES" altLang="ja-JP" sz="1200" dirty="0">
                <a:latin typeface="Meiryo UI" panose="020B0604030504040204" pitchFamily="50" charset="-128"/>
                <a:ea typeface="Meiryo UI" panose="020B0604030504040204" pitchFamily="50" charset="-128"/>
              </a:rPr>
              <a:t>En caso de que la empresa haya llevado a cabo una inspección voluntaria según</a:t>
            </a:r>
          </a:p>
          <a:p>
            <a:pPr marL="0" indent="0">
              <a:lnSpc>
                <a:spcPct val="10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lo especificado en “1) (1)” o “(2)”, o una inspección según lo especificado en “(4)”,</a:t>
            </a:r>
          </a:p>
          <a:p>
            <a:pPr marL="0" indent="0">
              <a:lnSpc>
                <a:spcPct val="10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y se encuentre una anomalía, inmediatamente se realizarán las reparaciones, y</a:t>
            </a:r>
          </a:p>
          <a:p>
            <a:pPr marL="0" indent="0">
              <a:lnSpc>
                <a:spcPct val="10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adoptar las medidas necesarias.</a:t>
            </a:r>
            <a:endParaRPr lang="ja-JP" altLang="en-US"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6457949" y="4916210"/>
            <a:ext cx="2440791" cy="1188823"/>
          </a:xfrm>
          <a:prstGeom prst="rect">
            <a:avLst/>
          </a:prstGeom>
          <a:ln>
            <a:solidFill>
              <a:schemeClr val="tx1"/>
            </a:solidFill>
          </a:ln>
        </p:spPr>
      </p:pic>
      <p:sp>
        <p:nvSpPr>
          <p:cNvPr id="9" name="テキスト ボックス 8">
            <a:extLst>
              <a:ext uri="{FF2B5EF4-FFF2-40B4-BE49-F238E27FC236}">
                <a16:creationId xmlns:a16="http://schemas.microsoft.com/office/drawing/2014/main" id="{7E547275-5D4F-4FE9-8361-9C690151C41F}"/>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pág.91/Libro de texto pág. 79-80</a:t>
            </a:r>
            <a:endParaRPr lang="ja-JP" altLang="en-US" sz="1200">
              <a:solidFill>
                <a:prstClr val="black"/>
              </a:solidFill>
            </a:endParaRPr>
          </a:p>
        </p:txBody>
      </p:sp>
    </p:spTree>
    <p:extLst>
      <p:ext uri="{BB962C8B-B14F-4D97-AF65-F5344CB8AC3E}">
        <p14:creationId xmlns:p14="http://schemas.microsoft.com/office/powerpoint/2010/main" val="3513837714"/>
      </p:ext>
    </p:extLst>
  </p:cSld>
  <p:clrMapOvr>
    <a:masterClrMapping/>
  </p:clrMapOvr>
  <p:extLst>
    <p:ext uri="{6950BFC3-D8DA-4A85-94F7-54DA5524770B}">
      <p188:commentRel xmlns:p188="http://schemas.microsoft.com/office/powerpoint/2018/8/main" r:id="rId3"/>
    </p:ext>
  </p:extLs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Leyes y Códigos relacionadas (8)</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92</a:t>
            </a:fld>
            <a:endParaRPr lang="ja-JP" altLang="en-US">
              <a:solidFill>
                <a:prstClr val="black">
                  <a:tint val="75000"/>
                </a:prstClr>
              </a:solidFill>
            </a:endParaRPr>
          </a:p>
        </p:txBody>
      </p:sp>
      <p:sp>
        <p:nvSpPr>
          <p:cNvPr id="8" name="コンテンツ プレースホルダー 4"/>
          <p:cNvSpPr txBox="1">
            <a:spLocks/>
          </p:cNvSpPr>
          <p:nvPr/>
        </p:nvSpPr>
        <p:spPr>
          <a:xfrm>
            <a:off x="119743" y="852737"/>
            <a:ext cx="8948057" cy="449214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s-ES" altLang="ja-JP" sz="1200" b="1" dirty="0">
                <a:solidFill>
                  <a:prstClr val="black"/>
                </a:solidFill>
                <a:latin typeface="Meiryo UI" panose="020B0604030504040204" pitchFamily="50" charset="-128"/>
                <a:ea typeface="Meiryo UI" panose="020B0604030504040204" pitchFamily="50" charset="-128"/>
              </a:rPr>
              <a:t>Puntos relacionados a la prevención de riesgos de caída, desplome, etc. (Parte 1)</a:t>
            </a:r>
            <a:endParaRPr lang="en-US" altLang="ja-JP"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200" b="1" u="sng" dirty="0">
                <a:solidFill>
                  <a:prstClr val="black"/>
                </a:solidFill>
                <a:latin typeface="Meiryo UI" panose="020B0604030504040204" pitchFamily="50" charset="-128"/>
                <a:ea typeface="Meiryo UI" panose="020B0604030504040204" pitchFamily="50" charset="-128"/>
              </a:rPr>
              <a:t>1) Instalación de plataformas de trabajo, etc. (Relación al Artículo 518, Código de Seguridad y Salud)</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es-ES" altLang="ja-JP" sz="1200" dirty="0">
                <a:solidFill>
                  <a:prstClr val="black"/>
                </a:solidFill>
                <a:latin typeface="Meiryo UI" panose="020B0604030504040204" pitchFamily="50" charset="-128"/>
                <a:ea typeface="Meiryo UI" panose="020B0604030504040204" pitchFamily="50" charset="-128"/>
              </a:rPr>
              <a:t>(1) Cuando la altura en determinados lugares de trabajo es superior a 2 metros (excluidos los extremos de la plataforma de trabajo, aberturas, etc.). y exista riesgo de caída para los trabajadores, la empresa deberá instalar andamios u otros métodos para proveer una plataforma de trabajo segura.</a:t>
            </a:r>
          </a:p>
          <a:p>
            <a:pPr marL="0" indent="0">
              <a:lnSpc>
                <a:spcPct val="100000"/>
              </a:lnSpc>
              <a:spcBef>
                <a:spcPts val="0"/>
              </a:spcBef>
              <a:buNone/>
            </a:pPr>
            <a:r>
              <a:rPr lang="es-ES" altLang="ja-JP" sz="1200" dirty="0">
                <a:solidFill>
                  <a:prstClr val="black"/>
                </a:solidFill>
                <a:latin typeface="Meiryo UI" panose="020B0604030504040204" pitchFamily="50" charset="-128"/>
                <a:ea typeface="Meiryo UI" panose="020B0604030504040204" pitchFamily="50" charset="-128"/>
              </a:rPr>
              <a:t>  (2) Si debido a las limitaciones de (1) se complica desplegar una plataforma de trabajo, la empresa deberá adoptar medidas de prevención de caídas, tendiendo una red de seguridad, hacer que los trabajadores utilicen equipos anticaídas de alto rendimiento, etc. </a:t>
            </a: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altLang="ja-JP" sz="1200" b="1" u="sng" dirty="0">
                <a:solidFill>
                  <a:prstClr val="black"/>
                </a:solidFill>
                <a:latin typeface="Meiryo UI" panose="020B0604030504040204" pitchFamily="50" charset="-128"/>
                <a:ea typeface="Meiryo UI" panose="020B0604030504040204" pitchFamily="50" charset="-128"/>
              </a:rPr>
              <a:t>2) Cerramiento de aberturas, etc. (Artículo 519, Código de Seguridad y Salud)</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es-ES" altLang="ja-JP" sz="1200" dirty="0">
                <a:solidFill>
                  <a:prstClr val="black"/>
                </a:solidFill>
                <a:latin typeface="Meiryo UI" panose="020B0604030504040204" pitchFamily="50" charset="-128"/>
                <a:ea typeface="Meiryo UI" panose="020B0604030504040204" pitchFamily="50" charset="-128"/>
              </a:rPr>
              <a:t>(1) La empresa deben </a:t>
            </a:r>
            <a:r>
              <a:rPr lang="es-ES" altLang="ja-JP" sz="1200" dirty="0">
                <a:latin typeface="Meiryo UI" panose="020B0604030504040204" pitchFamily="50" charset="-128"/>
                <a:ea typeface="Meiryo UI" panose="020B0604030504040204" pitchFamily="50" charset="-128"/>
              </a:rPr>
              <a:t>garantizar que en las aberturas, etc. de las plataforma de trabajo con una altura superior a 2 metros, en donde exista riesgo de caída para los trabajadores, estén provistas con recintos, pasamanos, cubiertas, etc. (En lo sucesivo, "recintos, etc."). </a:t>
            </a:r>
          </a:p>
          <a:p>
            <a:pPr marL="0" indent="0">
              <a:lnSpc>
                <a:spcPct val="100000"/>
              </a:lnSpc>
              <a:spcBef>
                <a:spcPts val="0"/>
              </a:spcBef>
              <a:buNone/>
            </a:pPr>
            <a:r>
              <a:rPr lang="es-ES" altLang="ja-JP" sz="1200" dirty="0">
                <a:latin typeface="Meiryo UI" panose="020B0604030504040204" pitchFamily="50" charset="-128"/>
                <a:ea typeface="Meiryo UI" panose="020B0604030504040204" pitchFamily="50" charset="-128"/>
              </a:rPr>
              <a:t>  (2) Si se complica la instalación de recintos, etc., conforme a las disposiciones de “(1)”, o cuando sea necesario retirarlo por cuestiones operativas, la empresa deberá tender una red de seguridad, y hacer que los operarios utilicen el equipo anticaídas de alta performance, etc. adoptando medidas de prevención </a:t>
            </a:r>
            <a:r>
              <a:rPr lang="es-ES" altLang="ja-JP" sz="1200" dirty="0">
                <a:solidFill>
                  <a:prstClr val="black"/>
                </a:solidFill>
                <a:latin typeface="Meiryo UI" panose="020B0604030504040204" pitchFamily="50" charset="-128"/>
                <a:ea typeface="Meiryo UI" panose="020B0604030504040204" pitchFamily="50" charset="-128"/>
              </a:rPr>
              <a:t>de riesgos. </a:t>
            </a: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b="1" u="sng" dirty="0">
                <a:solidFill>
                  <a:prstClr val="black"/>
                </a:solidFill>
                <a:latin typeface="Meiryo UI" panose="020B0604030504040204" pitchFamily="50" charset="-128"/>
                <a:ea typeface="Meiryo UI" panose="020B0604030504040204" pitchFamily="50" charset="-128"/>
              </a:rPr>
              <a:t>(</a:t>
            </a:r>
            <a:r>
              <a:rPr lang="es-ES" altLang="ja-JP" sz="1200" b="1" u="sng" dirty="0">
                <a:solidFill>
                  <a:prstClr val="black"/>
                </a:solidFill>
                <a:latin typeface="Meiryo UI" panose="020B0604030504040204" pitchFamily="50" charset="-128"/>
                <a:ea typeface="Meiryo UI" panose="020B0604030504040204" pitchFamily="50" charset="-128"/>
              </a:rPr>
              <a:t>3) Utilización de equipos anticaídas de alto rendimiento exigidos (relacionado al Artículo 520, Código de Seguridad y Salud)</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es-ES" altLang="ja-JP" sz="1200" dirty="0">
                <a:solidFill>
                  <a:prstClr val="black"/>
                </a:solidFill>
                <a:latin typeface="Meiryo UI" panose="020B0604030504040204" pitchFamily="50" charset="-128"/>
                <a:ea typeface="Meiryo UI" panose="020B0604030504040204" pitchFamily="50" charset="-128"/>
              </a:rPr>
              <a:t>En los casos contemplados en “(1)-(i)” y “2)-(2)”, el trabajador deberá utilizar un equipo anticaídas de alto rendimiento requerido si así se le ordena.</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25614C5F-6E69-4DD8-9E90-938B42A9E4D1}"/>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pág.92/Libro de texto pág. 80</a:t>
            </a:r>
            <a:endParaRPr lang="ja-JP" altLang="en-US" sz="1200">
              <a:solidFill>
                <a:prstClr val="black"/>
              </a:solidFill>
            </a:endParaRPr>
          </a:p>
        </p:txBody>
      </p:sp>
    </p:spTree>
    <p:extLst>
      <p:ext uri="{BB962C8B-B14F-4D97-AF65-F5344CB8AC3E}">
        <p14:creationId xmlns:p14="http://schemas.microsoft.com/office/powerpoint/2010/main" val="2739260419"/>
      </p:ext>
    </p:extLst>
  </p:cSld>
  <p:clrMapOvr>
    <a:masterClrMapping/>
  </p:clrMapOvr>
  <p:extLst>
    <p:ext uri="{6950BFC3-D8DA-4A85-94F7-54DA5524770B}">
      <p188:commentRel xmlns:p188="http://schemas.microsoft.com/office/powerpoint/2018/8/main" r:id="rId3"/>
    </p:ext>
  </p:extLs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Leyes y Códigos relacionadas (9)</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93</a:t>
            </a:fld>
            <a:endParaRPr lang="ja-JP" altLang="en-US">
              <a:solidFill>
                <a:prstClr val="black">
                  <a:tint val="75000"/>
                </a:prstClr>
              </a:solidFill>
            </a:endParaRPr>
          </a:p>
        </p:txBody>
      </p:sp>
      <p:sp>
        <p:nvSpPr>
          <p:cNvPr id="8" name="コンテンツ プレースホルダー 4"/>
          <p:cNvSpPr txBox="1">
            <a:spLocks/>
          </p:cNvSpPr>
          <p:nvPr/>
        </p:nvSpPr>
        <p:spPr>
          <a:xfrm>
            <a:off x="108857" y="852737"/>
            <a:ext cx="8893629" cy="287604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altLang="ja-JP" sz="1400" b="1" dirty="0">
                <a:solidFill>
                  <a:prstClr val="black"/>
                </a:solidFill>
                <a:latin typeface="Meiryo UI" panose="020B0604030504040204" pitchFamily="50" charset="-128"/>
                <a:ea typeface="Meiryo UI" panose="020B0604030504040204" pitchFamily="50" charset="-128"/>
              </a:rPr>
              <a:t>Puntos relacionados a la prevención de riesgos de caída, desplome, etc. (Parte 2)</a:t>
            </a:r>
            <a:endParaRPr lang="en-US" altLang="ja-JP"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400" b="1" u="sng" dirty="0">
                <a:solidFill>
                  <a:prstClr val="black"/>
                </a:solidFill>
                <a:latin typeface="Meiryo UI" panose="020B0604030504040204" pitchFamily="50" charset="-128"/>
                <a:ea typeface="Meiryo UI" panose="020B0604030504040204" pitchFamily="50" charset="-128"/>
              </a:rPr>
              <a:t>4) Instalaciones de colocación, etc. de equipos anticaídas de alto rendimiento requerido, etc. (relacionado al Artículo 521, Código de Seguridad y Salud)</a:t>
            </a:r>
            <a:endParaRPr lang="ja-JP" altLang="en-US"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400" dirty="0">
                <a:solidFill>
                  <a:prstClr val="black"/>
                </a:solidFill>
                <a:latin typeface="Meiryo UI" panose="020B0604030504040204" pitchFamily="50" charset="-128"/>
                <a:ea typeface="Meiryo UI" panose="020B0604030504040204" pitchFamily="50" charset="-128"/>
              </a:rPr>
              <a:t>(1) Cuando se realicen trabajos en zonas con una altura superior a 2 metros, la empresa deberá garantizar que los trabajadores dispongan </a:t>
            </a:r>
            <a:r>
              <a:rPr lang="es-ES" altLang="ja-JP" sz="1400" dirty="0">
                <a:latin typeface="Meiryo UI" panose="020B0604030504040204" pitchFamily="50" charset="-128"/>
                <a:ea typeface="Meiryo UI" panose="020B0604030504040204" pitchFamily="50" charset="-128"/>
              </a:rPr>
              <a:t>de instalaciones</a:t>
            </a:r>
            <a:r>
              <a:rPr lang="es-ES" altLang="ja-JP" sz="1400" dirty="0">
                <a:solidFill>
                  <a:prstClr val="black"/>
                </a:solidFill>
                <a:latin typeface="Meiryo UI" panose="020B0604030504040204" pitchFamily="50" charset="-128"/>
                <a:ea typeface="Meiryo UI" panose="020B0604030504040204" pitchFamily="50" charset="-128"/>
              </a:rPr>
              <a:t>, etc. para que los operarios puedan colocarse de manera segura los equipos anticaídas de alta performance.</a:t>
            </a:r>
          </a:p>
          <a:p>
            <a:pPr marL="0" indent="0">
              <a:lnSpc>
                <a:spcPct val="100000"/>
              </a:lnSpc>
              <a:spcBef>
                <a:spcPts val="0"/>
              </a:spcBef>
              <a:buFont typeface="Arial" panose="020B0604020202020204" pitchFamily="34" charset="0"/>
              <a:buNone/>
            </a:pPr>
            <a:r>
              <a:rPr lang="es-ES" altLang="ja-JP" sz="1400" dirty="0">
                <a:solidFill>
                  <a:prstClr val="black"/>
                </a:solidFill>
                <a:latin typeface="Meiryo UI" panose="020B0604030504040204" pitchFamily="50" charset="-128"/>
                <a:ea typeface="Meiryo UI" panose="020B0604030504040204" pitchFamily="50" charset="-128"/>
              </a:rPr>
              <a:t>(2) Cuando la empresa haga usar a los trabajadores utilizar el equipo anticaídas de alto rendimiento, etc. y las instalaciones, etc. de colocación de los mismos, también deberá realizar verificaciones periódicas para comprobar que no haya anomalías.</a:t>
            </a:r>
          </a:p>
          <a:p>
            <a:pPr marL="0" indent="0">
              <a:lnSpc>
                <a:spcPct val="100000"/>
              </a:lnSpc>
              <a:spcBef>
                <a:spcPts val="0"/>
              </a:spcBef>
              <a:buFont typeface="Arial" panose="020B0604020202020204" pitchFamily="34" charset="0"/>
              <a:buNone/>
            </a:pPr>
            <a:r>
              <a:rPr lang="en-US" altLang="ja-JP" sz="1400" b="1" u="sng" dirty="0">
                <a:solidFill>
                  <a:prstClr val="black"/>
                </a:solidFill>
                <a:latin typeface="Meiryo UI" panose="020B0604030504040204" pitchFamily="50" charset="-128"/>
                <a:ea typeface="Meiryo UI" panose="020B0604030504040204" pitchFamily="50" charset="-128"/>
              </a:rPr>
              <a:t>(5)</a:t>
            </a:r>
            <a:r>
              <a:rPr lang="ja-JP" altLang="en-US" sz="1400" b="1" u="sng" dirty="0">
                <a:solidFill>
                  <a:prstClr val="black"/>
                </a:solidFill>
                <a:latin typeface="Meiryo UI" panose="020B0604030504040204" pitchFamily="50" charset="-128"/>
                <a:ea typeface="Meiryo UI" panose="020B0604030504040204" pitchFamily="50" charset="-128"/>
              </a:rPr>
              <a:t>　</a:t>
            </a:r>
            <a:r>
              <a:rPr lang="es-ES" altLang="ja-JP" sz="1400" b="1" u="sng" dirty="0">
                <a:solidFill>
                  <a:prstClr val="black"/>
                </a:solidFill>
                <a:latin typeface="Meiryo UI" panose="020B0604030504040204" pitchFamily="50" charset="-128"/>
                <a:ea typeface="Meiryo UI" panose="020B0604030504040204" pitchFamily="50" charset="-128"/>
              </a:rPr>
              <a:t>Prohibición de trabajar en malas condiciones meteorológicas (Artículo 522, Código de Seguridad y Salud) (ver texto pág. 202).</a:t>
            </a:r>
            <a:endParaRPr lang="ja-JP" altLang="en-US"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s-ES" sz="1400" kern="100" dirty="0">
                <a:effectLst/>
                <a:latin typeface="Arial" panose="020B0604020202020204" pitchFamily="34" charset="0"/>
                <a:ea typeface="ＭＳ ゴシック" panose="020B0609070205080204" pitchFamily="49" charset="-128"/>
                <a:cs typeface="Times New Roman" panose="02020603050405020304" pitchFamily="18" charset="0"/>
              </a:rPr>
              <a:t>Si se está trabajando en una zona con una altura superior a 2 metros, y debido a vientos fuertes, lluvias torrenciales, nevadas intensas u otras condiciones meteorológicas adversas, la empresa no deberá permitirle a los trabajadores continuar con la ejecución de las obras.</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Font typeface="Arial" panose="020B0604020202020204" pitchFamily="34" charset="0"/>
              <a:buNone/>
            </a:pPr>
            <a:r>
              <a:rPr lang="ja-JP" altLang="en-US" sz="1400" b="1" dirty="0">
                <a:solidFill>
                  <a:prstClr val="black"/>
                </a:solidFill>
                <a:latin typeface="Meiryo UI" panose="020B0604030504040204" pitchFamily="50" charset="-128"/>
                <a:ea typeface="Meiryo UI" panose="020B0604030504040204" pitchFamily="50" charset="-128"/>
              </a:rPr>
              <a:t>　</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400" b="1" u="sng" dirty="0">
                <a:solidFill>
                  <a:prstClr val="black"/>
                </a:solidFill>
                <a:latin typeface="Meiryo UI" panose="020B0604030504040204" pitchFamily="50" charset="-128"/>
                <a:ea typeface="Meiryo UI" panose="020B0604030504040204" pitchFamily="50" charset="-128"/>
              </a:rPr>
              <a:t>6) Mantenimiento de la iluminación (Artículo 523, Código de Seguridad y Salud)</a:t>
            </a:r>
            <a:endParaRPr lang="ja-JP" altLang="en-US"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400" dirty="0">
                <a:solidFill>
                  <a:prstClr val="black"/>
                </a:solidFill>
                <a:latin typeface="Meiryo UI" panose="020B0604030504040204" pitchFamily="50" charset="-128"/>
                <a:ea typeface="Meiryo UI" panose="020B0604030504040204" pitchFamily="50" charset="-128"/>
              </a:rPr>
              <a:t>Cuando se realicen trabajos en zonas con una altura superior a 2 metros, la empresa  deberá mantener la iluminación necesaria para la ejecución segura de los trabajos en cuestión.</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4F630AF-DEB9-42C7-8FDB-F14FDFD9F012}"/>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pág.93/Libro de texto pág. 80-81</a:t>
            </a:r>
            <a:endParaRPr lang="ja-JP" altLang="en-US" sz="1200">
              <a:solidFill>
                <a:prstClr val="black"/>
              </a:solidFill>
            </a:endParaRPr>
          </a:p>
        </p:txBody>
      </p:sp>
    </p:spTree>
    <p:extLst>
      <p:ext uri="{BB962C8B-B14F-4D97-AF65-F5344CB8AC3E}">
        <p14:creationId xmlns:p14="http://schemas.microsoft.com/office/powerpoint/2010/main" val="3246813851"/>
      </p:ext>
    </p:extLst>
  </p:cSld>
  <p:clrMapOvr>
    <a:masterClrMapping/>
  </p:clrMapOvr>
  <p:extLst>
    <p:ext uri="{6950BFC3-D8DA-4A85-94F7-54DA5524770B}">
      <p188:commentRel xmlns:p188="http://schemas.microsoft.com/office/powerpoint/2018/8/main" r:id="rId3"/>
    </p:ext>
  </p:extLs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Leyes y Códigos relacionadas (10)</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94</a:t>
            </a:fld>
            <a:endParaRPr lang="ja-JP" altLang="en-US">
              <a:solidFill>
                <a:prstClr val="black">
                  <a:tint val="75000"/>
                </a:prstClr>
              </a:solidFill>
            </a:endParaRPr>
          </a:p>
        </p:txBody>
      </p:sp>
      <p:sp>
        <p:nvSpPr>
          <p:cNvPr id="8" name="コンテンツ プレースホルダー 4"/>
          <p:cNvSpPr txBox="1">
            <a:spLocks/>
          </p:cNvSpPr>
          <p:nvPr/>
        </p:nvSpPr>
        <p:spPr>
          <a:xfrm>
            <a:off x="206829" y="852737"/>
            <a:ext cx="8773885" cy="416557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altLang="ja-JP" sz="1200" b="1" dirty="0">
                <a:solidFill>
                  <a:prstClr val="black"/>
                </a:solidFill>
                <a:latin typeface="Meiryo UI" panose="020B0604030504040204" pitchFamily="50" charset="-128"/>
                <a:ea typeface="Meiryo UI" panose="020B0604030504040204" pitchFamily="50" charset="-128"/>
              </a:rPr>
              <a:t>Puntos relacionados a la prevención de riesgos de caída, desplome, etc. (Parte 3)</a:t>
            </a:r>
            <a:endParaRPr lang="en-US" altLang="ja-JP"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200" b="1" u="sng" dirty="0">
                <a:solidFill>
                  <a:prstClr val="black"/>
                </a:solidFill>
                <a:latin typeface="Meiryo UI" panose="020B0604030504040204" pitchFamily="50" charset="-128"/>
                <a:ea typeface="Meiryo UI" panose="020B0604030504040204" pitchFamily="50" charset="-128"/>
              </a:rPr>
              <a:t>7) Instalación, etc. de equipos de ascenso/descenso (Artículo 526, Código de Seguridad y Salud)</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es-ES" altLang="ja-JP" sz="1200" dirty="0">
                <a:solidFill>
                  <a:prstClr val="black"/>
                </a:solidFill>
                <a:latin typeface="Meiryo UI" panose="020B0604030504040204" pitchFamily="50" charset="-128"/>
                <a:ea typeface="Meiryo UI" panose="020B0604030504040204" pitchFamily="50" charset="-128"/>
              </a:rPr>
              <a:t>(1) Cuando se trabaje en zonas con una altura o profundidad superior a 1,5 metros, la empresa debe garantizar que los trabajadores en la obra dispongan de equipos que les permitan ascender y descender con seguridad. Sin embargo, esto no se aplicará cuando la naturaleza del trabajo dificulte la instalación de dicho equipo, o los trabajadores no puedan realizar el ascenso/descenso de manera segura.</a:t>
            </a:r>
          </a:p>
          <a:p>
            <a:pPr marL="0" indent="0">
              <a:lnSpc>
                <a:spcPct val="100000"/>
              </a:lnSpc>
              <a:spcBef>
                <a:spcPts val="0"/>
              </a:spcBef>
              <a:buFont typeface="Arial" panose="020B0604020202020204" pitchFamily="34" charset="0"/>
              <a:buNone/>
            </a:pPr>
            <a:r>
              <a:rPr lang="es-ES" altLang="ja-JP" sz="1200" dirty="0">
                <a:solidFill>
                  <a:prstClr val="black"/>
                </a:solidFill>
                <a:latin typeface="Meiryo UI" panose="020B0604030504040204" pitchFamily="50" charset="-128"/>
                <a:ea typeface="Meiryo UI" panose="020B0604030504040204" pitchFamily="50" charset="-128"/>
              </a:rPr>
              <a:t>  (2) Los trabajadores que efectúen los trabajos referidos en el apartado “(1)”, y en conformidad con el texto principal del mismo, en caso de que se haya instalado un equipo  de ascenso/descenso de manera segura, deberán utilizarlo.</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200" b="1" u="sng" dirty="0">
                <a:solidFill>
                  <a:prstClr val="black"/>
                </a:solidFill>
                <a:latin typeface="Meiryo UI" panose="020B0604030504040204" pitchFamily="50" charset="-128"/>
                <a:ea typeface="Meiryo UI" panose="020B0604030504040204" pitchFamily="50" charset="-128"/>
              </a:rPr>
              <a:t>8) Entrada prohibida (</a:t>
            </a:r>
            <a:r>
              <a:rPr lang="es-ES" altLang="ja-JP" sz="1200" b="1" u="sng" dirty="0">
                <a:latin typeface="Meiryo UI" panose="020B0604030504040204" pitchFamily="50" charset="-128"/>
                <a:ea typeface="Meiryo UI" panose="020B0604030504040204" pitchFamily="50" charset="-128"/>
              </a:rPr>
              <a:t>Artículo 530, Código de Seguridad y Salud) </a:t>
            </a:r>
            <a:endParaRPr lang="ja-JP" altLang="en-US"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　</a:t>
            </a:r>
            <a:r>
              <a:rPr lang="es-ES" altLang="ja-JP" sz="1200" dirty="0">
                <a:latin typeface="Meiryo UI" panose="020B0604030504040204" pitchFamily="50" charset="-128"/>
                <a:ea typeface="Meiryo UI" panose="020B0604030504040204" pitchFamily="50" charset="-128"/>
              </a:rPr>
              <a:t>La empresa no deberá permitir que personas (trabajadores) ajenas a la obra, accedan a zonas en donde pueda haber riesgo de caída.</a:t>
            </a:r>
            <a:endParaRPr lang="ja-JP" altLang="en-US" sz="1200"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200" b="1" u="sng" dirty="0">
                <a:latin typeface="Meiryo UI" panose="020B0604030504040204" pitchFamily="50" charset="-128"/>
                <a:ea typeface="Meiryo UI" panose="020B0604030504040204" pitchFamily="50" charset="-128"/>
              </a:rPr>
              <a:t>9) Prevención de riesgos por caída de objetos desde lugares elevados (Artículo 536, Código de Seguridad y Salud)</a:t>
            </a:r>
            <a:endParaRPr lang="ja-JP" altLang="en-US"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　</a:t>
            </a:r>
            <a:r>
              <a:rPr lang="es-ES" altLang="ja-JP" sz="1200" dirty="0">
                <a:latin typeface="Meiryo UI" panose="020B0604030504040204" pitchFamily="50" charset="-128"/>
                <a:ea typeface="Meiryo UI" panose="020B0604030504040204" pitchFamily="50" charset="-128"/>
              </a:rPr>
              <a:t>(1) Cuando se dejen caer objetos desde una altura superior a 3 metros, la empresa deberá preparar una instalación adecuada, colocar una persona monitor, etc. y adoptar las medidas </a:t>
            </a:r>
            <a:r>
              <a:rPr lang="es-ES" altLang="ja-JP" sz="1200" dirty="0">
                <a:solidFill>
                  <a:prstClr val="black"/>
                </a:solidFill>
                <a:latin typeface="Meiryo UI" panose="020B0604030504040204" pitchFamily="50" charset="-128"/>
                <a:ea typeface="Meiryo UI" panose="020B0604030504040204" pitchFamily="50" charset="-128"/>
              </a:rPr>
              <a:t>necesarias para la prevención de riesgos a los trabajadores.</a:t>
            </a:r>
          </a:p>
          <a:p>
            <a:pPr marL="0" indent="0">
              <a:lnSpc>
                <a:spcPct val="100000"/>
              </a:lnSpc>
              <a:spcBef>
                <a:spcPts val="0"/>
              </a:spcBef>
              <a:buFont typeface="Arial" panose="020B0604020202020204" pitchFamily="34" charset="0"/>
              <a:buNone/>
            </a:pPr>
            <a:r>
              <a:rPr lang="es-ES" altLang="ja-JP" sz="1200" dirty="0">
                <a:solidFill>
                  <a:prstClr val="black"/>
                </a:solidFill>
                <a:latin typeface="Meiryo UI" panose="020B0604030504040204" pitchFamily="50" charset="-128"/>
                <a:ea typeface="Meiryo UI" panose="020B0604030504040204" pitchFamily="50" charset="-128"/>
              </a:rPr>
              <a:t>  (2) Los trabajadores no deberán dejar caer objetos desde una altura superior a 3 metros, a menos que se hayan adoptado las medidas de conformidad con el punto “(1)”.</a:t>
            </a:r>
          </a:p>
        </p:txBody>
      </p:sp>
      <p:sp>
        <p:nvSpPr>
          <p:cNvPr id="6" name="テキスト ボックス 5">
            <a:extLst>
              <a:ext uri="{FF2B5EF4-FFF2-40B4-BE49-F238E27FC236}">
                <a16:creationId xmlns:a16="http://schemas.microsoft.com/office/drawing/2014/main" id="{1AF9ACA1-6CF0-4410-9AB8-ADDF0F5469BE}"/>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pág.94/Libro de texto pág. 81-82</a:t>
            </a:r>
            <a:endParaRPr lang="ja-JP" altLang="en-US" sz="1200">
              <a:solidFill>
                <a:prstClr val="black"/>
              </a:solidFill>
            </a:endParaRPr>
          </a:p>
        </p:txBody>
      </p:sp>
    </p:spTree>
    <p:extLst>
      <p:ext uri="{BB962C8B-B14F-4D97-AF65-F5344CB8AC3E}">
        <p14:creationId xmlns:p14="http://schemas.microsoft.com/office/powerpoint/2010/main" val="1829797665"/>
      </p:ext>
    </p:extLst>
  </p:cSld>
  <p:clrMapOvr>
    <a:masterClrMapping/>
  </p:clrMapOvr>
  <p:extLst>
    <p:ext uri="{6950BFC3-D8DA-4A85-94F7-54DA5524770B}">
      <p188:commentRel xmlns:p188="http://schemas.microsoft.com/office/powerpoint/2018/8/main" r:id="rId3"/>
    </p:ext>
  </p:extLs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s-ES" altLang="ja-JP" sz="2000" b="1" dirty="0">
                <a:latin typeface="Meiryo UI" panose="020B0604030504040204" pitchFamily="50" charset="-128"/>
                <a:ea typeface="Meiryo UI" panose="020B0604030504040204" pitchFamily="50" charset="-128"/>
              </a:rPr>
              <a:t>Leyes y Códigos relacionadas (11)</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95</a:t>
            </a:fld>
            <a:endParaRPr lang="ja-JP" altLang="en-US">
              <a:solidFill>
                <a:prstClr val="black">
                  <a:tint val="75000"/>
                </a:prstClr>
              </a:solidFill>
            </a:endParaRPr>
          </a:p>
        </p:txBody>
      </p:sp>
      <p:sp>
        <p:nvSpPr>
          <p:cNvPr id="8" name="コンテンツ プレースホルダー 4"/>
          <p:cNvSpPr txBox="1">
            <a:spLocks/>
          </p:cNvSpPr>
          <p:nvPr/>
        </p:nvSpPr>
        <p:spPr>
          <a:xfrm>
            <a:off x="108857" y="852737"/>
            <a:ext cx="8926286" cy="367571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altLang="ja-JP" sz="1200" b="1" dirty="0">
                <a:solidFill>
                  <a:prstClr val="black"/>
                </a:solidFill>
                <a:latin typeface="Meiryo UI" panose="020B0604030504040204" pitchFamily="50" charset="-128"/>
                <a:ea typeface="Meiryo UI" panose="020B0604030504040204" pitchFamily="50" charset="-128"/>
              </a:rPr>
              <a:t>Puntos relacionados a la prevención de riesgos de caída, desplome, etc. (Parte 4)</a:t>
            </a:r>
            <a:endParaRPr lang="en-US" altLang="ja-JP"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200" b="1" u="sng" dirty="0">
                <a:solidFill>
                  <a:prstClr val="black"/>
                </a:solidFill>
                <a:latin typeface="Meiryo UI" panose="020B0604030504040204" pitchFamily="50" charset="-128"/>
                <a:ea typeface="Meiryo UI" panose="020B0604030504040204" pitchFamily="50" charset="-128"/>
              </a:rPr>
              <a:t>10) Prevención de riesgos debidos a la caída de objetos (Artículo 537, Código de Seguridad y Salud)</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es-ES" altLang="ja-JP" sz="1200" dirty="0">
                <a:solidFill>
                  <a:prstClr val="black"/>
                </a:solidFill>
                <a:latin typeface="Meiryo UI" panose="020B0604030504040204" pitchFamily="50" charset="-128"/>
                <a:ea typeface="Meiryo UI" panose="020B0604030504040204" pitchFamily="50" charset="-128"/>
              </a:rPr>
              <a:t>Cuando un trabajador pueda estar expuesto a riesgos debido a la caída de objetos como consecuencia del trabajo, la empresa deberá instalar redes de </a:t>
            </a:r>
            <a:r>
              <a:rPr lang="es-ES" altLang="ja-JP" sz="1200" dirty="0">
                <a:latin typeface="Meiryo UI" panose="020B0604030504040204" pitchFamily="50" charset="-128"/>
                <a:ea typeface="Meiryo UI" panose="020B0604030504040204" pitchFamily="50" charset="-128"/>
              </a:rPr>
              <a:t>seguridad, definir la zona de ingreso, etc. y se adoptarán las medidas necesarias para prevenir tales riesgos.</a:t>
            </a:r>
          </a:p>
          <a:p>
            <a:pPr marL="0" indent="0">
              <a:lnSpc>
                <a:spcPct val="100000"/>
              </a:lnSpc>
              <a:spcBef>
                <a:spcPts val="0"/>
              </a:spcBef>
              <a:buFont typeface="Arial" panose="020B0604020202020204" pitchFamily="34" charset="0"/>
              <a:buNone/>
            </a:pPr>
            <a:endParaRPr lang="ja-JP" altLang="en-US"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200" b="1" u="sng" dirty="0">
                <a:latin typeface="Meiryo UI" panose="020B0604030504040204" pitchFamily="50" charset="-128"/>
                <a:ea typeface="Meiryo UI" panose="020B0604030504040204" pitchFamily="50" charset="-128"/>
              </a:rPr>
              <a:t>11) Prevención de riesgos causados por objetos voladores (caídos del aire) (Artículo 538, Código de Seguridad y Salud) </a:t>
            </a:r>
            <a:endParaRPr lang="ja-JP" altLang="en-US"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　</a:t>
            </a:r>
            <a:r>
              <a:rPr lang="es-ES" altLang="ja-JP" sz="1200" dirty="0">
                <a:latin typeface="Meiryo UI" panose="020B0604030504040204" pitchFamily="50" charset="-128"/>
                <a:ea typeface="Meiryo UI" panose="020B0604030504040204" pitchFamily="50" charset="-128"/>
              </a:rPr>
              <a:t>Cuando los trabajadores puedan estas expuestos a riesgo por objetos voladores (caídos del aire) en el trabajo, la empresa deberá preparar una instalación de prevención de objetos caídos del aire, y adoptar las medidas necesarias para prevenir tales riesgos.</a:t>
            </a:r>
            <a:endParaRPr lang="ja-JP" altLang="en-US" sz="1200"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s-ES" altLang="ja-JP" sz="1200" b="1" u="sng" dirty="0">
                <a:latin typeface="Meiryo UI" panose="020B0604030504040204" pitchFamily="50" charset="-128"/>
                <a:ea typeface="Meiryo UI" panose="020B0604030504040204" pitchFamily="50" charset="-128"/>
              </a:rPr>
              <a:t>12) Uso de casco protector (en relación al Artículo 539, Código de Seguridad y Salud)</a:t>
            </a:r>
            <a:endParaRPr lang="ja-JP" altLang="en-US"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　 </a:t>
            </a:r>
            <a:r>
              <a:rPr lang="es-ES" altLang="ja-JP" sz="1200" dirty="0">
                <a:latin typeface="Meiryo UI" panose="020B0604030504040204" pitchFamily="50" charset="-128"/>
                <a:ea typeface="Meiryo UI" panose="020B0604030504040204" pitchFamily="50" charset="-128"/>
              </a:rPr>
              <a:t>(1) Cuando los trabajadores realicen trabajos en las proximidades de astilleros (atracaderos), edificios altos, etc., donde otros trabajadores estén trabajando por encima de ellos, ya que los trabajadores puedan estar expuestos a riesgo de objetos voladores, y caída de objetos, la empresa deberá proveer de cascos protectores a los trabajadores en cuestión, para prevenir riesgos.</a:t>
            </a:r>
          </a:p>
          <a:p>
            <a:pPr marL="0" indent="0">
              <a:lnSpc>
                <a:spcPct val="100000"/>
              </a:lnSpc>
              <a:spcBef>
                <a:spcPts val="0"/>
              </a:spcBef>
              <a:buFont typeface="Arial" panose="020B0604020202020204" pitchFamily="34" charset="0"/>
              <a:buNone/>
            </a:pPr>
            <a:r>
              <a:rPr lang="es-ES" altLang="ja-JP" sz="1200" dirty="0">
                <a:latin typeface="Meiryo UI" panose="020B0604030504040204" pitchFamily="50" charset="-128"/>
                <a:ea typeface="Meiryo UI" panose="020B0604030504040204" pitchFamily="50" charset="-128"/>
              </a:rPr>
              <a:t>  (2) Los trabajadores que realicen los trabajos mencionados en el punto (1), deberán llevar casco de protección.</a:t>
            </a:r>
          </a:p>
          <a:p>
            <a:pPr marL="0" indent="0">
              <a:lnSpc>
                <a:spcPct val="10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851F6B8-B86C-4DAC-B040-AED7F8F43268}"/>
              </a:ext>
            </a:extLst>
          </p:cNvPr>
          <p:cNvSpPr txBox="1"/>
          <p:nvPr/>
        </p:nvSpPr>
        <p:spPr>
          <a:xfrm>
            <a:off x="4942686" y="6400413"/>
            <a:ext cx="3266076" cy="276999"/>
          </a:xfrm>
          <a:prstGeom prst="rect">
            <a:avLst/>
          </a:prstGeom>
          <a:noFill/>
          <a:ln>
            <a:solidFill>
              <a:schemeClr val="tx1"/>
            </a:solidFill>
          </a:ln>
        </p:spPr>
        <p:txBody>
          <a:bodyPr wrap="square" rtlCol="0">
            <a:spAutoFit/>
          </a:bodyPr>
          <a:lstStyle/>
          <a:p>
            <a:pPr algn="r"/>
            <a:r>
              <a:rPr lang="es-ES" altLang="ja-JP" sz="1200">
                <a:solidFill>
                  <a:prstClr val="black"/>
                </a:solidFill>
              </a:rPr>
              <a:t>Texto pág.95/Libro de texto pág. 82</a:t>
            </a:r>
            <a:endParaRPr lang="ja-JP" altLang="en-US" sz="1200">
              <a:solidFill>
                <a:prstClr val="black"/>
              </a:solidFill>
            </a:endParaRPr>
          </a:p>
        </p:txBody>
      </p:sp>
    </p:spTree>
    <p:extLst>
      <p:ext uri="{BB962C8B-B14F-4D97-AF65-F5344CB8AC3E}">
        <p14:creationId xmlns:p14="http://schemas.microsoft.com/office/powerpoint/2010/main" val="46028452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19478</Words>
  <Application>Microsoft Office PowerPoint</Application>
  <PresentationFormat>画面に合わせる (4:3)</PresentationFormat>
  <Paragraphs>1776</Paragraphs>
  <Slides>95</Slides>
  <Notes>90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95</vt:i4>
      </vt:variant>
    </vt:vector>
  </HeadingPairs>
  <TitlesOfParts>
    <vt:vector size="107" baseType="lpstr">
      <vt:lpstr>Arial Unicode MS</vt:lpstr>
      <vt:lpstr>Calibri 本文</vt:lpstr>
      <vt:lpstr>Meiryo UI</vt:lpstr>
      <vt:lpstr>ＭＳ Ｐゴシック</vt:lpstr>
      <vt:lpstr>ＭＳ ゴシック</vt:lpstr>
      <vt:lpstr>游ゴシック</vt:lpstr>
      <vt:lpstr>Arial</vt:lpstr>
      <vt:lpstr>Calibri</vt:lpstr>
      <vt:lpstr>Calibri Light</vt:lpstr>
      <vt:lpstr>Wingdings</vt:lpstr>
      <vt:lpstr>Office テーマ</vt:lpstr>
      <vt:lpstr>Office Theme</vt:lpstr>
      <vt:lpstr>Curso de formación técnica para el manejo de vehículos de trabajos en elevación(VTE), libro de textos </vt:lpstr>
      <vt:lpstr>Capítulo 1: Conocimientos básicos sobre el VTE (Vehículos de Trabajos en Elevación)</vt:lpstr>
      <vt:lpstr>Definición de VTE</vt:lpstr>
      <vt:lpstr>Calificaciones para manejar un VTE</vt:lpstr>
      <vt:lpstr>Tipos de VTE, Dispositivos de trabajo（１）</vt:lpstr>
      <vt:lpstr>PowerPoint プレゼンテーション</vt:lpstr>
      <vt:lpstr>PowerPoint プレゼンテーション</vt:lpstr>
      <vt:lpstr>PowerPoint プレゼンテーション</vt:lpstr>
      <vt:lpstr>Tipos de VTE, Dispositivos de desplazamiento (1)</vt:lpstr>
      <vt:lpstr>Tipos de VTE, Dispositivos de desplazamiento (2)</vt:lpstr>
      <vt:lpstr>Tipos de VTE, dispositivo de desplazamiento (3)</vt:lpstr>
      <vt:lpstr>Terminología VTE（１）</vt:lpstr>
      <vt:lpstr>Terminología VTE（２）</vt:lpstr>
      <vt:lpstr>Terminología VTE（3）</vt:lpstr>
      <vt:lpstr>Capítulo 2 Estructura y manejo de dispositivos de trabajo para los VTE </vt:lpstr>
      <vt:lpstr>Dispositivos de trabajo para los VTE tipo brazo (pluma) (1)</vt:lpstr>
      <vt:lpstr>Dispositivos de trabajo para los VTE tipo brazo (pluma) (2) Dispositivo nivelador de plataforma de trabajo</vt:lpstr>
      <vt:lpstr>Dispositivo de trabajo para los VTE tipo brazo (pluma) (3)　Estabilizadores, estructura y características</vt:lpstr>
      <vt:lpstr>Dispositivo de trabajo para los VTE tipo brazo (pluma) (4)　Dispositivo operativo, estructura y características</vt:lpstr>
      <vt:lpstr>Dispositivos de trabajo para VTE de ascenso/descenso vertical</vt:lpstr>
      <vt:lpstr>Dispositivos de seguridad para VTE (1) 　Tipos de dispositivos de seguridad reglamentados por ley</vt:lpstr>
      <vt:lpstr>Dispositivos de seguridad para VTE(2), Dispositivo de control del brazo (pluma)</vt:lpstr>
      <vt:lpstr>Dispositivos de seguridad para los VTE(3) Dispositivo de parada de emergencia</vt:lpstr>
      <vt:lpstr>Dispositivos de seguridad para los VTE (4)  Dispositivo de descenso de emergencia　</vt:lpstr>
      <vt:lpstr>Dispositivos de seguridad para los VTE (5)  Dispositivo de alarma de desplazamiento　</vt:lpstr>
      <vt:lpstr>Dispositivos de seguridad para los VTE (6)  Dispositivos de control de ángulo de inclinación.　</vt:lpstr>
      <vt:lpstr>Dispositivos de seguridad para los VTE (7)  Válvulas de seguridad y antirretorno　　</vt:lpstr>
      <vt:lpstr>Dispositivos de seguridad para los VTE (8) Dispositivo de enclavamiento del brazo (pluma) estabilizador</vt:lpstr>
      <vt:lpstr>Dispositivos de seguridad para los VTE (9) Indicadores de dirección delantera y trasera　</vt:lpstr>
      <vt:lpstr>Dispositivos de seguridad para los VTE (10) Dispositivos de control de sobrecarga</vt:lpstr>
      <vt:lpstr>Procedimientos de instalación de estabilizadores y precauciones (1) Procedimientos básicos</vt:lpstr>
      <vt:lpstr>Procedimientos de instalación de estabilizadores y precauciones (2), Zona en pendiente parte 1　</vt:lpstr>
      <vt:lpstr>Procedimientos de instalación de estabilizadores y precauciones (2), Zona en pendiente parte 2　</vt:lpstr>
      <vt:lpstr>Procedimientos de instalación de estabilizadores y precauciones (2), Zona en pendiente parte 3　</vt:lpstr>
      <vt:lpstr>Procedimientos operativos básicos y precauciones para el brazo (pluma) telescópico</vt:lpstr>
      <vt:lpstr>Traslado de los VTE</vt:lpstr>
      <vt:lpstr>Verificación, inspección y mantenimiento de los VTE</vt:lpstr>
      <vt:lpstr>Trabajos de seguridad con VTE (1) Precauciones durante el desplazamiento en VTE tipo camión</vt:lpstr>
      <vt:lpstr>Trabajos de seguridad con VTE (1) Precauciones durante el desplazamiento en VTE autopropulsados, parte 1　</vt:lpstr>
      <vt:lpstr>Trabajos de seguridad con VTE (1) Precauciones durante el desplazamiento en VTE autopropulsados, parte 2</vt:lpstr>
      <vt:lpstr>Trabajos de seguridad con VTE (1) 　Precauciones durante el desplazamiento en VTE autopropulsados, parte 3</vt:lpstr>
      <vt:lpstr>Trabajos de seguridad con VTE (2) Precauciones en el trabajo 1, Respetar las normas de seguridad</vt:lpstr>
      <vt:lpstr>Trabajos de seguridad con VTE (2) Precauciones en el trabajo 2, Maximización del control de seguridad</vt:lpstr>
      <vt:lpstr>Trabajos de seguridad con VTE (2), Precauciones en el trabajo 3 Dedicación a la seguridad al operar　</vt:lpstr>
      <vt:lpstr>Trabajos de seguridad con VTE (3), Precauciones una vez finalizados los trabajos</vt:lpstr>
      <vt:lpstr>Capítulo 3: Conocimientos sobre el motor</vt:lpstr>
      <vt:lpstr>Tipos de motores</vt:lpstr>
      <vt:lpstr>Estructura de los motores de combustión interna</vt:lpstr>
      <vt:lpstr>Estructura de los motores diésel de 4 tiempos</vt:lpstr>
      <vt:lpstr>Características de los motores eléctricos</vt:lpstr>
      <vt:lpstr>Características de los dispositivos hidráulicos</vt:lpstr>
      <vt:lpstr>Principios de la presión hidráulica</vt:lpstr>
      <vt:lpstr>Mecanismo de los dispositivos de presión hidráulica</vt:lpstr>
      <vt:lpstr>Estructura de los dispositivos de presión hidráulica</vt:lpstr>
      <vt:lpstr>Circuitos hidráulicos de VTE</vt:lpstr>
      <vt:lpstr>Dispositivo generador de presión hidráulica</vt:lpstr>
      <vt:lpstr>Dispositivos de accionamiento hidráulico</vt:lpstr>
      <vt:lpstr>Dispositivo de control hidráulico</vt:lpstr>
      <vt:lpstr>Deterioro del fluido hidráulico</vt:lpstr>
      <vt:lpstr>Inspección y administración del fluido hidráulico</vt:lpstr>
      <vt:lpstr>Dispositivos de transmisión de potencia de cuerpos de desplazamiento tipo camión</vt:lpstr>
      <vt:lpstr>Dispositivo de frenos de los cuerpos de desplazamiento tipo camión</vt:lpstr>
      <vt:lpstr>Dispositivo de transmisión de potencia en unidades de desplazamiento rodantes y tipo oruga</vt:lpstr>
      <vt:lpstr>Capítulo 4: Conocimientos de mecánica, descargas eléctricas, etc. necesarios para conducir</vt:lpstr>
      <vt:lpstr>Los 3 elementos de la fuerza</vt:lpstr>
      <vt:lpstr>Síntesis y descomposición de fuerzas</vt:lpstr>
      <vt:lpstr>Momento de fuerza (1)</vt:lpstr>
      <vt:lpstr>Momento de Fuerza (2)　Fuerza y momento de apriete</vt:lpstr>
      <vt:lpstr>Momento de fuerza (3) Caídas y momentos</vt:lpstr>
      <vt:lpstr>Equilibrio de fuerzas</vt:lpstr>
      <vt:lpstr>Masa y centro de gravedad</vt:lpstr>
      <vt:lpstr>Centro de gravedad y estabilidad (1) Estabilidad de un cuerpo</vt:lpstr>
      <vt:lpstr>Estabilidad de un cuerpo (2) Centro de gravedad y estabilidad de dos cuerpos</vt:lpstr>
      <vt:lpstr>Inercia</vt:lpstr>
      <vt:lpstr>Fricción y estabilidad de los VTE</vt:lpstr>
      <vt:lpstr>Cargas</vt:lpstr>
      <vt:lpstr>Resistencia del suelo</vt:lpstr>
      <vt:lpstr>Presión de contacto sobre el suelo al utilizar estabilizadores</vt:lpstr>
      <vt:lpstr>Electrocución</vt:lpstr>
      <vt:lpstr>Factores de riesgo de descarga eléctrica/Efectos de la corriente eléctrica en el cuerpo humano</vt:lpstr>
      <vt:lpstr>Precauciones al trabajar cerca de líneas eléctricas aéreas</vt:lpstr>
      <vt:lpstr>Precauciones básicas para prevenir descargas eléctricas</vt:lpstr>
      <vt:lpstr>Distanciamiento y separación de seguridad de líneas de transmisión y distribución eléctrica</vt:lpstr>
      <vt:lpstr>Capítulo 5: Leyes y Códigos relacionados</vt:lpstr>
      <vt:lpstr>Leyes y Códigos relacionadas (1)</vt:lpstr>
      <vt:lpstr>Leyes y Códigos relacionados (2)</vt:lpstr>
      <vt:lpstr>Leyes y Códigos relacionados (3)</vt:lpstr>
      <vt:lpstr>Leyes y Códigos relacionados (4)</vt:lpstr>
      <vt:lpstr>Leyes y Códigos relacionadas (5)</vt:lpstr>
      <vt:lpstr>Leyes y Códigos relacionadas (6)</vt:lpstr>
      <vt:lpstr>Leyes y Códigos relacionados (7)</vt:lpstr>
      <vt:lpstr>Leyes y Códigos relacionadas (8)</vt:lpstr>
      <vt:lpstr>Leyes y Códigos relacionadas (9)</vt:lpstr>
      <vt:lpstr>Leyes y Códigos relacionadas (10)</vt:lpstr>
      <vt:lpstr>Leyes y Códigos relacionadas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2022-06-02T01:38:49Z</dcterms:created>
  <dcterms:modified xsi:type="dcterms:W3CDTF">2023-02-10T10:45:35Z</dcterms:modified>
</cp:coreProperties>
</file>