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60" r:id="rId1"/>
  </p:sldMasterIdLst>
  <p:sldIdLst>
    <p:sldId id="319" r:id="rId2"/>
    <p:sldId id="321" r:id="rId3"/>
    <p:sldId id="335" r:id="rId4"/>
    <p:sldId id="256" r:id="rId5"/>
    <p:sldId id="257" r:id="rId6"/>
    <p:sldId id="343" r:id="rId7"/>
    <p:sldId id="258" r:id="rId8"/>
    <p:sldId id="259" r:id="rId9"/>
    <p:sldId id="333" r:id="rId10"/>
    <p:sldId id="336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337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345" r:id="rId30"/>
    <p:sldId id="346" r:id="rId31"/>
    <p:sldId id="344" r:id="rId32"/>
    <p:sldId id="277" r:id="rId33"/>
    <p:sldId id="347" r:id="rId34"/>
    <p:sldId id="348" r:id="rId35"/>
    <p:sldId id="349" r:id="rId36"/>
    <p:sldId id="278" r:id="rId37"/>
    <p:sldId id="350" r:id="rId38"/>
    <p:sldId id="351" r:id="rId39"/>
    <p:sldId id="279" r:id="rId40"/>
    <p:sldId id="352" r:id="rId41"/>
    <p:sldId id="353" r:id="rId42"/>
    <p:sldId id="354" r:id="rId43"/>
    <p:sldId id="334" r:id="rId44"/>
    <p:sldId id="338" r:id="rId45"/>
    <p:sldId id="280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339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298" r:id="rId65"/>
    <p:sldId id="332" r:id="rId66"/>
    <p:sldId id="340" r:id="rId67"/>
    <p:sldId id="299" r:id="rId68"/>
    <p:sldId id="300" r:id="rId69"/>
    <p:sldId id="301" r:id="rId70"/>
    <p:sldId id="341" r:id="rId71"/>
    <p:sldId id="302" r:id="rId72"/>
    <p:sldId id="303" r:id="rId73"/>
    <p:sldId id="304" r:id="rId74"/>
    <p:sldId id="305" r:id="rId75"/>
    <p:sldId id="342" r:id="rId76"/>
    <p:sldId id="306" r:id="rId77"/>
    <p:sldId id="331" r:id="rId78"/>
    <p:sldId id="307" r:id="rId79"/>
    <p:sldId id="330" r:id="rId80"/>
    <p:sldId id="308" r:id="rId81"/>
    <p:sldId id="309" r:id="rId82"/>
    <p:sldId id="310" r:id="rId83"/>
    <p:sldId id="311" r:id="rId84"/>
    <p:sldId id="312" r:id="rId85"/>
    <p:sldId id="313" r:id="rId86"/>
    <p:sldId id="314" r:id="rId87"/>
    <p:sldId id="315" r:id="rId88"/>
    <p:sldId id="316" r:id="rId8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0"/>
      <p:bold r:id="rId91"/>
      <p:italic r:id="rId92"/>
      <p:boldItalic r:id="rId93"/>
    </p:embeddedFont>
    <p:embeddedFont>
      <p:font typeface="Meiryo UI" panose="020B0604030504040204" pitchFamily="50" charset="-128"/>
      <p:regular r:id="rId94"/>
      <p:bold r:id="rId95"/>
      <p:italic r:id="rId96"/>
      <p:boldItalic r:id="rId97"/>
    </p:embeddedFont>
    <p:embeddedFont>
      <p:font typeface="Calibri Light" panose="020F0302020204030204" pitchFamily="34" charset="0"/>
      <p:regular r:id="rId98"/>
      <p:italic r:id="rId99"/>
    </p:embeddedFont>
    <p:embeddedFont>
      <p:font typeface="游ゴシック" panose="020B0400000000000000" pitchFamily="50" charset="-128"/>
      <p:regular r:id="rId100"/>
      <p:bold r:id="rId101"/>
    </p:embeddedFont>
    <p:embeddedFont>
      <p:font typeface="游ゴシック Light" panose="020B0300000000000000" pitchFamily="50" charset="-128"/>
      <p:regular r:id="rId10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235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3.fntdata"/><Relationship Id="rId5" Type="http://schemas.openxmlformats.org/officeDocument/2006/relationships/slide" Target="slides/slide4.xml"/><Relationship Id="rId90" Type="http://schemas.openxmlformats.org/officeDocument/2006/relationships/font" Target="fonts/font1.fntdata"/><Relationship Id="rId95" Type="http://schemas.openxmlformats.org/officeDocument/2006/relationships/font" Target="fonts/font6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font" Target="fonts/font2.fntdata"/><Relationship Id="rId96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5.fntdata"/><Relationship Id="rId99" Type="http://schemas.openxmlformats.org/officeDocument/2006/relationships/font" Target="fonts/font10.fntdata"/><Relationship Id="rId10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8.fntdata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1.fntdata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4.fntdata"/><Relationship Id="rId98" Type="http://schemas.openxmlformats.org/officeDocument/2006/relationships/font" Target="fonts/font9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594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4607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25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203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25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343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3105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21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284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6372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708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38447-11F1-42C5-A760-C3CB1382A278}" type="datetimeFigureOut">
              <a:rPr kumimoji="1" lang="ja-JP" altLang="en-US" smtClean="0"/>
              <a:t>2022/6/17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9D3BF-B7CD-456D-9F02-C60522F788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72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463951"/>
            <a:ext cx="9144000" cy="1046011"/>
          </a:xfrm>
        </p:spPr>
        <p:txBody>
          <a:bodyPr anchor="ctr">
            <a:noAutofit/>
          </a:bodyPr>
          <a:lstStyle/>
          <a:p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ショベルローダー等運転</a:t>
            </a:r>
            <a:r>
              <a:rPr lang="en-US" altLang="ja-JP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技能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講習補助</a:t>
            </a: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テキスト</a:t>
            </a:r>
            <a:r>
              <a:rPr lang="en-US" altLang="ja-JP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3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講習用</a:t>
            </a:r>
            <a:r>
              <a:rPr lang="ja-JP" altLang="en-US" sz="320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パワーポイント資料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619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zh-TW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第１章　構造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53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03743" y="426522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2</a:t>
            </a:r>
            <a:r>
              <a:rPr lang="ja-JP" altLang="en-US" sz="1200" dirty="0"/>
              <a:t>－</a:t>
            </a:r>
            <a:r>
              <a:rPr lang="en-US" altLang="ja-JP" sz="1200" dirty="0"/>
              <a:t>1   </a:t>
            </a:r>
            <a:r>
              <a:rPr lang="ja-JP" altLang="en-US" sz="1200" dirty="0"/>
              <a:t>エンジンの構造</a:t>
            </a:r>
            <a:endParaRPr kumimoji="1" lang="ja-JP" altLang="en-US" sz="1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295568" y="426522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2</a:t>
            </a:r>
            <a:r>
              <a:rPr lang="ja-JP" altLang="en-US" sz="1200" dirty="0"/>
              <a:t>－</a:t>
            </a:r>
            <a:r>
              <a:rPr lang="en-US" altLang="ja-JP" sz="1200" dirty="0"/>
              <a:t>2  </a:t>
            </a:r>
            <a:r>
              <a:rPr lang="ja-JP" altLang="en-US" sz="1200" dirty="0"/>
              <a:t>ガソリンエンジンの外観</a:t>
            </a:r>
            <a:endParaRPr kumimoji="1" lang="ja-JP" altLang="en-US" sz="1200" dirty="0"/>
          </a:p>
        </p:txBody>
      </p:sp>
      <p:pic>
        <p:nvPicPr>
          <p:cNvPr id="4" name="図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1" y="1919935"/>
            <a:ext cx="3702121" cy="227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22" y="1919934"/>
            <a:ext cx="3512019" cy="22704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173249" y="6390028"/>
            <a:ext cx="379243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テキスト３１ページ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補助テキスト１１～１２ページ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原動機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3650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18465" y="474470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2</a:t>
            </a:r>
            <a:r>
              <a:rPr lang="ja-JP" altLang="en-US" sz="1200" dirty="0"/>
              <a:t>－</a:t>
            </a:r>
            <a:r>
              <a:rPr lang="en-US" altLang="ja-JP" sz="1200" dirty="0"/>
              <a:t>3   4</a:t>
            </a:r>
            <a:r>
              <a:rPr lang="ja-JP" altLang="en-US" sz="1200" dirty="0"/>
              <a:t>行程ガソリンエンジンの行程図</a:t>
            </a:r>
            <a:endParaRPr kumimoji="1" lang="ja-JP" altLang="en-US" sz="1200" dirty="0"/>
          </a:p>
        </p:txBody>
      </p:sp>
      <p:pic>
        <p:nvPicPr>
          <p:cNvPr id="4" name="図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149" y="1695960"/>
            <a:ext cx="4207497" cy="24570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テキスト３３ページ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補助テキスト１２ページ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原動機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2982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20356" y="5022585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2</a:t>
            </a:r>
            <a:r>
              <a:rPr lang="ja-JP" altLang="en-US" sz="1200" dirty="0"/>
              <a:t>－</a:t>
            </a:r>
            <a:r>
              <a:rPr lang="en-US" altLang="ja-JP" sz="1200" dirty="0"/>
              <a:t>4</a:t>
            </a:r>
            <a:r>
              <a:rPr lang="ja-JP" altLang="en-US" sz="1200" dirty="0"/>
              <a:t>　ディーゼルエンジンの外観</a:t>
            </a:r>
            <a:endParaRPr kumimoji="1" lang="ja-JP" altLang="en-US" sz="1200" dirty="0"/>
          </a:p>
        </p:txBody>
      </p:sp>
      <p:pic>
        <p:nvPicPr>
          <p:cNvPr id="3" name="図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373" y="1558593"/>
            <a:ext cx="4946830" cy="29994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テキスト３４ページ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補助テキスト１４ページ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原動機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0473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11708" y="5350581"/>
            <a:ext cx="3124863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2</a:t>
            </a:r>
            <a:r>
              <a:rPr lang="ja-JP" altLang="en-US" sz="1200" dirty="0"/>
              <a:t>－</a:t>
            </a:r>
            <a:r>
              <a:rPr lang="en-US" altLang="ja-JP" sz="1200" dirty="0"/>
              <a:t>24</a:t>
            </a:r>
            <a:r>
              <a:rPr lang="ja-JP" altLang="en-US" sz="1200" dirty="0"/>
              <a:t>　かじ取り減速装置</a:t>
            </a:r>
          </a:p>
          <a:p>
            <a:r>
              <a:rPr lang="ja-JP" altLang="en-US" sz="1200" dirty="0"/>
              <a:t>（ボールナット式）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583760" y="1273107"/>
            <a:ext cx="3980760" cy="370436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テキスト５２ページ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補助テキスト１５ページ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257174" y="257176"/>
            <a:ext cx="8639175" cy="5905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操縦装置</a:t>
            </a:r>
          </a:p>
        </p:txBody>
      </p:sp>
    </p:spTree>
    <p:extLst>
      <p:ext uri="{BB962C8B-B14F-4D97-AF65-F5344CB8AC3E}">
        <p14:creationId xmlns:p14="http://schemas.microsoft.com/office/powerpoint/2010/main" val="2103521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78710" y="5240665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2</a:t>
            </a:r>
            <a:r>
              <a:rPr lang="ja-JP" altLang="en-US" sz="1200" dirty="0"/>
              <a:t>－</a:t>
            </a:r>
            <a:r>
              <a:rPr lang="en-US" altLang="ja-JP" sz="1200" dirty="0"/>
              <a:t>25</a:t>
            </a:r>
            <a:r>
              <a:rPr lang="ja-JP" altLang="en-US" sz="1200" dirty="0"/>
              <a:t>　セミインテグラル式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306042" y="1264478"/>
            <a:ext cx="2870200" cy="3846830"/>
          </a:xfrm>
          <a:prstGeom prst="rect">
            <a:avLst/>
          </a:prstGeom>
        </p:spPr>
      </p:pic>
      <p:pic>
        <p:nvPicPr>
          <p:cNvPr id="4" name="図 3"/>
          <p:cNvPicPr/>
          <p:nvPr/>
        </p:nvPicPr>
        <p:blipFill>
          <a:blip r:embed="rId3"/>
          <a:stretch>
            <a:fillRect/>
          </a:stretch>
        </p:blipFill>
        <p:spPr>
          <a:xfrm>
            <a:off x="4905844" y="1264478"/>
            <a:ext cx="3473450" cy="428498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254431" y="5806533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2</a:t>
            </a:r>
            <a:r>
              <a:rPr lang="ja-JP" altLang="en-US" sz="1200" dirty="0"/>
              <a:t>－</a:t>
            </a:r>
            <a:r>
              <a:rPr lang="en-US" altLang="ja-JP" sz="1200" dirty="0"/>
              <a:t>26</a:t>
            </a:r>
            <a:r>
              <a:rPr lang="ja-JP" altLang="en-US" sz="1200" dirty="0"/>
              <a:t>　リンケージ式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160723" y="6390028"/>
            <a:ext cx="380495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テキスト５３ページ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補助テキスト１６～１７ページ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操縦装置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557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87908" y="5179622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2</a:t>
            </a:r>
            <a:r>
              <a:rPr lang="ja-JP" altLang="en-US" sz="1200" dirty="0"/>
              <a:t>－</a:t>
            </a:r>
            <a:r>
              <a:rPr lang="en-US" altLang="ja-JP" sz="1200" dirty="0"/>
              <a:t>27</a:t>
            </a:r>
            <a:r>
              <a:rPr lang="ja-JP" altLang="en-US" sz="1200" dirty="0"/>
              <a:t>　全油圧式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06735" y="1463040"/>
            <a:ext cx="4747785" cy="340106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テキスト５４ページ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補助テキスト１８ページ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操縦装置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7947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783108" y="5027222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+mn-ea"/>
              </a:rPr>
              <a:t>図</a:t>
            </a:r>
            <a:r>
              <a:rPr lang="en-US" altLang="ja-JP" sz="1200" dirty="0">
                <a:latin typeface="+mn-ea"/>
              </a:rPr>
              <a:t>2</a:t>
            </a:r>
            <a:r>
              <a:rPr lang="ja-JP" altLang="en-US" sz="1200" dirty="0">
                <a:latin typeface="+mn-ea"/>
              </a:rPr>
              <a:t>－</a:t>
            </a:r>
            <a:r>
              <a:rPr lang="en-US" altLang="ja-JP" sz="1200" dirty="0">
                <a:latin typeface="+mn-ea"/>
              </a:rPr>
              <a:t>28</a:t>
            </a:r>
            <a:r>
              <a:rPr lang="ja-JP" altLang="en-US" sz="1200" dirty="0">
                <a:latin typeface="+mn-ea"/>
              </a:rPr>
              <a:t>　ドラグリンクとタイロッド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420302" y="1920875"/>
            <a:ext cx="4322445" cy="271145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テキスト５５ページ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補助テキスト１９ページ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操縦装置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1468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294386" y="5253100"/>
            <a:ext cx="4564749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2</a:t>
            </a:r>
            <a:r>
              <a:rPr lang="ja-JP" altLang="en-US" sz="1200" dirty="0"/>
              <a:t>－</a:t>
            </a:r>
            <a:r>
              <a:rPr lang="en-US" altLang="ja-JP" sz="1200" dirty="0"/>
              <a:t>29</a:t>
            </a:r>
            <a:r>
              <a:rPr lang="ja-JP" altLang="en-US" sz="1200" dirty="0"/>
              <a:t>　足ブレーキ（サーボなしのドラム式ブレーキの例）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32368" y="1272485"/>
            <a:ext cx="4491355" cy="326644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テキスト５６ページ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補助テキスト２０ページ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制動装置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707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643312" y="5189023"/>
            <a:ext cx="3857375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>
                <a:latin typeface="+mn-ea"/>
              </a:rPr>
              <a:t>図</a:t>
            </a:r>
            <a:r>
              <a:rPr lang="en-US" altLang="ja-JP" sz="1200" dirty="0">
                <a:latin typeface="+mn-ea"/>
              </a:rPr>
              <a:t>2</a:t>
            </a:r>
            <a:r>
              <a:rPr lang="ja-JP" altLang="en-US" sz="1200" dirty="0">
                <a:latin typeface="+mn-ea"/>
              </a:rPr>
              <a:t>－</a:t>
            </a:r>
            <a:r>
              <a:rPr lang="en-US" altLang="ja-JP" sz="1200" dirty="0">
                <a:latin typeface="+mn-ea"/>
              </a:rPr>
              <a:t>30</a:t>
            </a:r>
            <a:r>
              <a:rPr lang="ja-JP" altLang="en-US" sz="1200" dirty="0">
                <a:latin typeface="+mn-ea"/>
              </a:rPr>
              <a:t>　ブレーキ倍力装置例（真空サーボ式）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50770" y="2038985"/>
            <a:ext cx="4442460" cy="278003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テキスト５７ページ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補助テキスト２１ページ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制動装置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2881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第１編　総則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195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47041" y="5767114"/>
            <a:ext cx="445861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2</a:t>
            </a:r>
            <a:r>
              <a:rPr lang="ja-JP" altLang="en-US" sz="1200" dirty="0"/>
              <a:t>－</a:t>
            </a:r>
            <a:r>
              <a:rPr lang="en-US" altLang="ja-JP" sz="1200" dirty="0"/>
              <a:t>31</a:t>
            </a:r>
            <a:r>
              <a:rPr lang="ja-JP" altLang="en-US" sz="1200" dirty="0"/>
              <a:t>　内部拡張式ブレーキ（駐車ブレーキを兼用）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840258" y="1277642"/>
            <a:ext cx="3472180" cy="405955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テキスト５８ページ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補助テキスト２２ページ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制動装置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5534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第２章　取扱いの方法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181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778979" y="1033738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表</a:t>
            </a:r>
            <a:r>
              <a:rPr lang="en-US" altLang="ja-JP" sz="1200" dirty="0"/>
              <a:t>2</a:t>
            </a:r>
            <a:r>
              <a:rPr lang="ja-JP" altLang="en-US" sz="1200" dirty="0"/>
              <a:t>－</a:t>
            </a:r>
            <a:r>
              <a:rPr lang="en-US" altLang="ja-JP" sz="1200" dirty="0"/>
              <a:t>1</a:t>
            </a:r>
            <a:r>
              <a:rPr lang="ja-JP" altLang="en-US" sz="1200" dirty="0"/>
              <a:t>　作業開始前の点検一覧表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20131" y="1547270"/>
            <a:ext cx="5242560" cy="482536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テキスト６２ページ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補助テキスト２４ページ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作業開始前の心得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005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17104" y="1711370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表</a:t>
            </a:r>
            <a:r>
              <a:rPr lang="en-US" altLang="ja-JP" sz="1200" dirty="0"/>
              <a:t>2</a:t>
            </a:r>
            <a:r>
              <a:rPr lang="ja-JP" altLang="en-US" sz="1200" dirty="0"/>
              <a:t>－</a:t>
            </a:r>
            <a:r>
              <a:rPr lang="en-US" altLang="ja-JP" sz="1200" dirty="0"/>
              <a:t>2</a:t>
            </a:r>
            <a:r>
              <a:rPr lang="ja-JP" altLang="en-US" sz="1200" dirty="0"/>
              <a:t>　使用再開時の自主検査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44586" y="2618395"/>
            <a:ext cx="4756150" cy="90360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テキスト６３ページ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補助テキスト２５ページ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定期自主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検査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1840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91156" y="295692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2</a:t>
            </a:r>
            <a:r>
              <a:rPr lang="ja-JP" altLang="en-US" sz="1200" dirty="0"/>
              <a:t>－</a:t>
            </a:r>
            <a:r>
              <a:rPr lang="en-US" altLang="ja-JP" sz="1200" dirty="0"/>
              <a:t>33</a:t>
            </a:r>
            <a:r>
              <a:rPr lang="ja-JP" altLang="en-US" sz="1200" dirty="0"/>
              <a:t>　ガソリンエンジン式の始動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56431" y="1296478"/>
            <a:ext cx="4780280" cy="145859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269239" y="4286693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2</a:t>
            </a:r>
            <a:r>
              <a:rPr lang="ja-JP" altLang="en-US" sz="1200" dirty="0"/>
              <a:t>－</a:t>
            </a:r>
            <a:r>
              <a:rPr lang="en-US" altLang="ja-JP" sz="1200" dirty="0"/>
              <a:t>34</a:t>
            </a:r>
            <a:r>
              <a:rPr lang="ja-JP" altLang="en-US" sz="1200" dirty="0"/>
              <a:t>　ディーゼルエンジン式の始動⑴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65260" y="6157515"/>
            <a:ext cx="3254075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 smtClean="0"/>
              <a:t>2</a:t>
            </a:r>
            <a:r>
              <a:rPr lang="ja-JP" altLang="en-US" sz="1200" dirty="0" smtClean="0"/>
              <a:t>図</a:t>
            </a:r>
            <a:r>
              <a:rPr lang="en-US" altLang="ja-JP" sz="1200" dirty="0"/>
              <a:t>2</a:t>
            </a:r>
            <a:r>
              <a:rPr lang="ja-JP" altLang="en-US" sz="1200" dirty="0" smtClean="0"/>
              <a:t>－</a:t>
            </a:r>
            <a:r>
              <a:rPr lang="en-US" altLang="ja-JP" sz="1200" dirty="0" smtClean="0"/>
              <a:t>35</a:t>
            </a:r>
            <a:r>
              <a:rPr lang="ja-JP" altLang="en-US" sz="1200" dirty="0"/>
              <a:t>　ディーゼルエンジン式の始動⑵</a:t>
            </a:r>
          </a:p>
        </p:txBody>
      </p:sp>
      <p:pic>
        <p:nvPicPr>
          <p:cNvPr id="6" name="図 5"/>
          <p:cNvPicPr/>
          <p:nvPr/>
        </p:nvPicPr>
        <p:blipFill>
          <a:blip r:embed="rId3"/>
          <a:stretch>
            <a:fillRect/>
          </a:stretch>
        </p:blipFill>
        <p:spPr>
          <a:xfrm>
            <a:off x="4197984" y="2755073"/>
            <a:ext cx="4698365" cy="1531620"/>
          </a:xfrm>
          <a:prstGeom prst="rect">
            <a:avLst/>
          </a:prstGeom>
        </p:spPr>
      </p:pic>
      <p:pic>
        <p:nvPicPr>
          <p:cNvPr id="7" name="図 6"/>
          <p:cNvPicPr/>
          <p:nvPr/>
        </p:nvPicPr>
        <p:blipFill>
          <a:blip r:embed="rId4"/>
          <a:stretch>
            <a:fillRect/>
          </a:stretch>
        </p:blipFill>
        <p:spPr>
          <a:xfrm>
            <a:off x="156431" y="4533046"/>
            <a:ext cx="4657090" cy="134747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テキスト６５ページ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補助テキスト２７ページ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始動の操作および心得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0100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86377" y="6390028"/>
            <a:ext cx="364509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2</a:t>
            </a:r>
            <a:r>
              <a:rPr lang="ja-JP" altLang="en-US" sz="1200" dirty="0"/>
              <a:t>－</a:t>
            </a:r>
            <a:r>
              <a:rPr lang="en-US" altLang="ja-JP" sz="1200" dirty="0"/>
              <a:t>36</a:t>
            </a:r>
            <a:r>
              <a:rPr lang="ja-JP" altLang="en-US" sz="1200" dirty="0"/>
              <a:t>　運転席（クラッチ式、トルコン式）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924492" y="1093956"/>
            <a:ext cx="3368868" cy="516412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テキスト６７ページ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補助テキスト２９ページ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発進、運転の操作および心得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1810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93779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2</a:t>
            </a:r>
            <a:r>
              <a:rPr lang="ja-JP" altLang="en-US" sz="1200" dirty="0"/>
              <a:t>－</a:t>
            </a:r>
            <a:r>
              <a:rPr lang="en-US" altLang="ja-JP" sz="1200" dirty="0"/>
              <a:t>37</a:t>
            </a:r>
            <a:r>
              <a:rPr lang="ja-JP" altLang="en-US" sz="1200" dirty="0"/>
              <a:t>　曲がり角の旋回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727325" y="2133917"/>
            <a:ext cx="3689350" cy="259016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テキスト６９ページ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補助テキスト３０ページ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発進、運転の操作および心得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0181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/>
          <p:nvPr/>
        </p:nvPicPr>
        <p:blipFill>
          <a:blip r:embed="rId2"/>
          <a:stretch>
            <a:fillRect/>
          </a:stretch>
        </p:blipFill>
        <p:spPr>
          <a:xfrm>
            <a:off x="2420937" y="2005647"/>
            <a:ext cx="4302125" cy="284670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009568" y="4893779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zh-TW" altLang="en-US" sz="1200" dirty="0"/>
              <a:t>図</a:t>
            </a:r>
            <a:r>
              <a:rPr lang="en-US" altLang="zh-TW" sz="1200" dirty="0"/>
              <a:t>2</a:t>
            </a:r>
            <a:r>
              <a:rPr lang="zh-TW" altLang="en-US" sz="1200" dirty="0"/>
              <a:t>－</a:t>
            </a:r>
            <a:r>
              <a:rPr lang="en-US" altLang="zh-TW" sz="1200" dirty="0"/>
              <a:t>38</a:t>
            </a:r>
            <a:r>
              <a:rPr lang="zh-TW" altLang="en-US" sz="1200" dirty="0"/>
              <a:t>　駐車状態図</a:t>
            </a:r>
            <a:endParaRPr lang="ja-JP" altLang="en-US" sz="1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テキスト７１ページ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補助テキスト３２ページ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一時停車・駐車の操作および運転終了時の心得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4177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b="78296"/>
          <a:stretch/>
        </p:blipFill>
        <p:spPr>
          <a:xfrm>
            <a:off x="862011" y="2559103"/>
            <a:ext cx="7429500" cy="243425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テキスト７２ページ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補助テキスト３４ページ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運転上の注意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1720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t="21703" b="52861"/>
          <a:stretch/>
        </p:blipFill>
        <p:spPr>
          <a:xfrm>
            <a:off x="947654" y="2174582"/>
            <a:ext cx="7429500" cy="285282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テキスト７２ページ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補助テキスト３４ページ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運転上の注意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641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rmAutofit/>
          </a:bodyPr>
          <a:lstStyle/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第１章　ショベルローダー等の概要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029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t="48552" b="23315"/>
          <a:stretch/>
        </p:blipFill>
        <p:spPr>
          <a:xfrm>
            <a:off x="862011" y="1613648"/>
            <a:ext cx="7429500" cy="315531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テキスト７２ページ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</a:t>
            </a:r>
            <a:r>
              <a:rPr lang="ja-JP" altLang="en-US" sz="1200" dirty="0">
                <a:solidFill>
                  <a:prstClr val="black"/>
                </a:solidFill>
              </a:rPr>
              <a:t>テキスト３４ページ</a:t>
            </a: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運転上の注意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5330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t="76556"/>
          <a:stretch/>
        </p:blipFill>
        <p:spPr>
          <a:xfrm>
            <a:off x="862011" y="1967113"/>
            <a:ext cx="7429500" cy="262940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テキスト７２ページ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</a:t>
            </a:r>
            <a:r>
              <a:rPr lang="ja-JP" altLang="en-US" sz="1200" dirty="0">
                <a:solidFill>
                  <a:prstClr val="black"/>
                </a:solidFill>
              </a:rPr>
              <a:t>テキスト３４ページ</a:t>
            </a: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運転上の注意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069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b="74375"/>
          <a:stretch/>
        </p:blipFill>
        <p:spPr>
          <a:xfrm>
            <a:off x="837104" y="2320769"/>
            <a:ext cx="7229475" cy="286669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テキスト７３ページ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補助テキスト３５ページ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運転上の注意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4861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26269" b="47201"/>
          <a:stretch/>
        </p:blipFill>
        <p:spPr>
          <a:xfrm>
            <a:off x="962023" y="2134906"/>
            <a:ext cx="7229475" cy="296794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テキスト７３ページ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</a:t>
            </a:r>
            <a:r>
              <a:rPr lang="ja-JP" altLang="en-US" sz="1200" dirty="0">
                <a:solidFill>
                  <a:prstClr val="black"/>
                </a:solidFill>
              </a:rPr>
              <a:t>テキスト３５ページ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運転上の注意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8247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50996" b="23504"/>
          <a:stretch/>
        </p:blipFill>
        <p:spPr>
          <a:xfrm>
            <a:off x="962023" y="2192519"/>
            <a:ext cx="7229475" cy="285271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テキスト７３ページ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</a:t>
            </a:r>
            <a:r>
              <a:rPr lang="ja-JP" altLang="en-US" sz="1200" dirty="0">
                <a:solidFill>
                  <a:prstClr val="black"/>
                </a:solidFill>
              </a:rPr>
              <a:t>テキスト３５ページ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運転上の注意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8017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78943"/>
          <a:stretch/>
        </p:blipFill>
        <p:spPr>
          <a:xfrm>
            <a:off x="962023" y="2243738"/>
            <a:ext cx="7229475" cy="2355671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テキスト７３ページ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</a:t>
            </a:r>
            <a:r>
              <a:rPr lang="ja-JP" altLang="en-US" sz="1200" dirty="0">
                <a:solidFill>
                  <a:prstClr val="black"/>
                </a:solidFill>
              </a:rPr>
              <a:t>テキスト３５ページ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運転上の注意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5390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b="59352"/>
          <a:stretch/>
        </p:blipFill>
        <p:spPr>
          <a:xfrm>
            <a:off x="942455" y="1452042"/>
            <a:ext cx="7415213" cy="419307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テキスト７４ページ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補助テキスト３６ページ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運転上の注意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5819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46374" b="30860"/>
          <a:stretch/>
        </p:blipFill>
        <p:spPr>
          <a:xfrm>
            <a:off x="869154" y="2328262"/>
            <a:ext cx="7415213" cy="234844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テキスト７４ページ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</a:t>
            </a:r>
            <a:r>
              <a:rPr lang="ja-JP" altLang="en-US" sz="1200" dirty="0">
                <a:solidFill>
                  <a:prstClr val="black"/>
                </a:solidFill>
              </a:rPr>
              <a:t>テキスト３６ページ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運転上の注意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2544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74308"/>
          <a:stretch/>
        </p:blipFill>
        <p:spPr>
          <a:xfrm>
            <a:off x="869154" y="2293737"/>
            <a:ext cx="7415213" cy="265027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テキスト７４ページ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</a:t>
            </a:r>
            <a:r>
              <a:rPr lang="ja-JP" altLang="en-US" sz="1200" dirty="0">
                <a:solidFill>
                  <a:prstClr val="black"/>
                </a:solidFill>
              </a:rPr>
              <a:t>テキスト３６ページ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運転上の注意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6764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b="79335"/>
          <a:stretch/>
        </p:blipFill>
        <p:spPr>
          <a:xfrm>
            <a:off x="868085" y="2331818"/>
            <a:ext cx="7286625" cy="242106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テキスト７５ページ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補助テキスト３７ページ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運転上の注意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9905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524828" y="1759504"/>
            <a:ext cx="3352800" cy="2177415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95551" y="1626153"/>
            <a:ext cx="3308350" cy="244411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4828" y="5022142"/>
            <a:ext cx="3426686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ja-JP" sz="1200" dirty="0"/>
              <a:t>図</a:t>
            </a:r>
            <a:r>
              <a:rPr lang="en-US" altLang="ja-JP" sz="1200" dirty="0"/>
              <a:t>1</a:t>
            </a:r>
            <a:r>
              <a:rPr lang="ja-JP" altLang="ja-JP" sz="1200" dirty="0"/>
              <a:t>－</a:t>
            </a:r>
            <a:r>
              <a:rPr lang="en-US" altLang="ja-JP" sz="1200" dirty="0"/>
              <a:t>1</a:t>
            </a:r>
            <a:r>
              <a:rPr lang="ja-JP" altLang="ja-JP" sz="1200" dirty="0"/>
              <a:t>　ショベルローダー（リーチ機構なし）</a:t>
            </a:r>
            <a:endParaRPr kumimoji="1" lang="ja-JP" altLang="en-US" sz="1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87294" y="5022141"/>
            <a:ext cx="3321870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1</a:t>
            </a:r>
            <a:r>
              <a:rPr lang="ja-JP" altLang="en-US" sz="1200" dirty="0"/>
              <a:t>－</a:t>
            </a:r>
            <a:r>
              <a:rPr lang="en-US" altLang="ja-JP" sz="1200" dirty="0"/>
              <a:t>2</a:t>
            </a:r>
            <a:r>
              <a:rPr lang="ja-JP" altLang="en-US" sz="1200" dirty="0"/>
              <a:t>　ショベルローダー（リーチ機構付）</a:t>
            </a:r>
            <a:endParaRPr kumimoji="1" lang="ja-JP" altLang="en-US" sz="12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ショベルローダー等の定義および特徴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テキスト１３ページ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</a:t>
            </a:r>
            <a:r>
              <a:rPr lang="ja-JP" altLang="en-US" sz="1200" dirty="0">
                <a:solidFill>
                  <a:prstClr val="black"/>
                </a:solidFill>
              </a:rPr>
              <a:t>４</a:t>
            </a:r>
            <a:r>
              <a:rPr lang="ja-JP" altLang="en-US" sz="1200" dirty="0" smtClean="0">
                <a:solidFill>
                  <a:prstClr val="black"/>
                </a:solidFill>
              </a:rPr>
              <a:t>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1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26043" b="52707"/>
          <a:stretch/>
        </p:blipFill>
        <p:spPr>
          <a:xfrm>
            <a:off x="933448" y="2282158"/>
            <a:ext cx="7286625" cy="248959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テキスト７５ページ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</a:t>
            </a:r>
            <a:r>
              <a:rPr lang="ja-JP" altLang="en-US" sz="1200" dirty="0">
                <a:solidFill>
                  <a:prstClr val="black"/>
                </a:solidFill>
              </a:rPr>
              <a:t>テキスト３７ページ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運転上の注意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1575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52147" b="24766"/>
          <a:stretch/>
        </p:blipFill>
        <p:spPr>
          <a:xfrm>
            <a:off x="933448" y="2028585"/>
            <a:ext cx="7286625" cy="270481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テキスト７５ページ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</a:t>
            </a:r>
            <a:r>
              <a:rPr lang="ja-JP" altLang="en-US" sz="1200" dirty="0">
                <a:solidFill>
                  <a:prstClr val="black"/>
                </a:solidFill>
              </a:rPr>
              <a:t>テキスト３７ページ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運転上の注意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93101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t="75758"/>
          <a:stretch/>
        </p:blipFill>
        <p:spPr>
          <a:xfrm>
            <a:off x="933448" y="1705855"/>
            <a:ext cx="7286625" cy="2840132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テキスト７５ページ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</a:t>
            </a:r>
            <a:r>
              <a:rPr lang="ja-JP" altLang="en-US" sz="1200" dirty="0">
                <a:solidFill>
                  <a:prstClr val="black"/>
                </a:solidFill>
              </a:rPr>
              <a:t>テキスト３７ページ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運転上の注意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41049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第３編　ショベルローダー等の荷役に関する装置の構造および取扱いの方法に関する知識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165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zh-TW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第１章　構造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551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905175" y="4744702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zh-TW" altLang="en-US" sz="1200" dirty="0" smtClean="0"/>
              <a:t>図</a:t>
            </a:r>
            <a:r>
              <a:rPr lang="en-US" altLang="zh-TW" sz="1200" dirty="0" smtClean="0"/>
              <a:t>3</a:t>
            </a:r>
            <a:r>
              <a:rPr lang="zh-TW" altLang="en-US" sz="1200" dirty="0" smtClean="0"/>
              <a:t>－</a:t>
            </a:r>
            <a:r>
              <a:rPr lang="en-US" altLang="zh-TW" sz="1200" dirty="0"/>
              <a:t>1</a:t>
            </a:r>
            <a:r>
              <a:rPr lang="zh-TW" altLang="en-US" sz="1200" dirty="0"/>
              <a:t>　</a:t>
            </a:r>
            <a:r>
              <a:rPr lang="ja-JP" altLang="en-US" sz="1200" dirty="0" smtClean="0"/>
              <a:t>ショベルローダー作業装置</a:t>
            </a:r>
            <a:endParaRPr lang="ja-JP" altLang="en-US" sz="12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826517" y="1485877"/>
            <a:ext cx="3404540" cy="2620673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テキスト７９ページ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補助テキスト３８ページ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荷役装置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5474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96609" y="5608944"/>
            <a:ext cx="4295804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2</a:t>
            </a:r>
            <a:r>
              <a:rPr lang="ja-JP" altLang="en-US" sz="1200" dirty="0"/>
              <a:t>　リーチ機構付ショベルローダー作業装置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4486971" y="2690716"/>
            <a:ext cx="4180840" cy="275526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テキスト８１ページ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補助テキスト３９ページ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荷役装置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/>
          <p:cNvPicPr/>
          <p:nvPr/>
        </p:nvPicPr>
        <p:blipFill>
          <a:blip r:embed="rId3"/>
          <a:stretch>
            <a:fillRect/>
          </a:stretch>
        </p:blipFill>
        <p:spPr>
          <a:xfrm>
            <a:off x="427909" y="2273242"/>
            <a:ext cx="3790729" cy="269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92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92592" y="5316190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3</a:t>
            </a:r>
            <a:r>
              <a:rPr lang="ja-JP" altLang="en-US" sz="1200" dirty="0"/>
              <a:t>　ショベルローダー油圧系統図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500573" y="1577299"/>
            <a:ext cx="3852269" cy="2900279"/>
          </a:xfrm>
          <a:prstGeom prst="rect">
            <a:avLst/>
          </a:prstGeom>
        </p:spPr>
      </p:pic>
      <p:pic>
        <p:nvPicPr>
          <p:cNvPr id="4" name="図 3"/>
          <p:cNvPicPr/>
          <p:nvPr/>
        </p:nvPicPr>
        <p:blipFill>
          <a:blip r:embed="rId3"/>
          <a:stretch>
            <a:fillRect/>
          </a:stretch>
        </p:blipFill>
        <p:spPr>
          <a:xfrm>
            <a:off x="5433363" y="1400699"/>
            <a:ext cx="3039110" cy="35179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242063" y="5316189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4</a:t>
            </a:r>
            <a:r>
              <a:rPr lang="ja-JP" altLang="en-US" sz="1200" dirty="0"/>
              <a:t>　油圧ポンプ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073041" y="6390028"/>
            <a:ext cx="389264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テキスト８２ページ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補助テキスト４０～４１ページ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油圧装置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20217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589722" y="5166707"/>
            <a:ext cx="3124863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5</a:t>
            </a:r>
            <a:r>
              <a:rPr lang="ja-JP" altLang="en-US" sz="1200" dirty="0"/>
              <a:t>　コントロールバルブ</a:t>
            </a:r>
          </a:p>
          <a:p>
            <a:r>
              <a:rPr lang="ja-JP" altLang="en-US" sz="1200" dirty="0"/>
              <a:t>（</a:t>
            </a:r>
            <a:r>
              <a:rPr lang="en-US" altLang="ja-JP" sz="1200" dirty="0"/>
              <a:t>2</a:t>
            </a:r>
            <a:r>
              <a:rPr lang="ja-JP" altLang="en-US" sz="1200" dirty="0"/>
              <a:t>連・標準形）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50955" y="5166706"/>
            <a:ext cx="3124863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6</a:t>
            </a:r>
            <a:r>
              <a:rPr lang="ja-JP" altLang="en-US" sz="1200" dirty="0"/>
              <a:t>　コントロールバルブ</a:t>
            </a:r>
          </a:p>
          <a:p>
            <a:r>
              <a:rPr lang="ja-JP" altLang="en-US" sz="1200" dirty="0"/>
              <a:t>（</a:t>
            </a:r>
            <a:r>
              <a:rPr lang="en-US" altLang="ja-JP" sz="1200" dirty="0"/>
              <a:t>3</a:t>
            </a:r>
            <a:r>
              <a:rPr lang="ja-JP" altLang="en-US" sz="1200" dirty="0"/>
              <a:t>連・リーチ形）</a:t>
            </a:r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348614" y="1430586"/>
            <a:ext cx="4032250" cy="3391535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460902" y="1649550"/>
            <a:ext cx="3886200" cy="282638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160723" y="6390028"/>
            <a:ext cx="380495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テキスト８４ページ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補助テキスト４１～４２ページ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油圧装置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25427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98282" y="4790410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7</a:t>
            </a:r>
            <a:r>
              <a:rPr lang="ja-JP" altLang="en-US" sz="1200" dirty="0"/>
              <a:t>　安全弁の作動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47753" y="4790409"/>
            <a:ext cx="3525976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8</a:t>
            </a:r>
            <a:r>
              <a:rPr lang="ja-JP" altLang="en-US" sz="1200" dirty="0"/>
              <a:t>　中立時のコントロールバルブ作動図</a:t>
            </a:r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1072" y="1404329"/>
            <a:ext cx="4429125" cy="2983865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980747" y="1116356"/>
            <a:ext cx="3714750" cy="355981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160723" y="6390028"/>
            <a:ext cx="380495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テキスト８５ページ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補助テキスト４２～４３ページ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油圧装置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8988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2839582" y="2231777"/>
            <a:ext cx="3481070" cy="220345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195789" y="4913823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1</a:t>
            </a:r>
            <a:r>
              <a:rPr lang="ja-JP" altLang="en-US" sz="1200" dirty="0"/>
              <a:t>－</a:t>
            </a:r>
            <a:r>
              <a:rPr lang="en-US" altLang="ja-JP" sz="1200" dirty="0"/>
              <a:t>3</a:t>
            </a:r>
            <a:r>
              <a:rPr lang="ja-JP" altLang="en-US" sz="1200" dirty="0"/>
              <a:t>　フォークローダー</a:t>
            </a:r>
            <a:endParaRPr kumimoji="1" lang="ja-JP" altLang="en-US" sz="1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テキスト１４ページ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補助テキスト５ページ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ショベルローダー等の定義および特徴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264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7174" y="5766923"/>
            <a:ext cx="3872374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9</a:t>
            </a:r>
            <a:r>
              <a:rPr lang="ja-JP" altLang="en-US" sz="1200" dirty="0"/>
              <a:t>　リフト上昇時のコントロールバルブ作動図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196343" y="5766922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10</a:t>
            </a:r>
            <a:r>
              <a:rPr lang="ja-JP" altLang="en-US" sz="1200" dirty="0"/>
              <a:t>　リフトシリンダ</a:t>
            </a:r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481606" y="1684110"/>
            <a:ext cx="2943860" cy="3121025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5674719" y="1101497"/>
            <a:ext cx="1797050" cy="428625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196343" y="6390028"/>
            <a:ext cx="3769339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テキスト８６ページ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補助テキスト４３～４４ページ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油圧装置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33450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9377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11</a:t>
            </a:r>
            <a:r>
              <a:rPr lang="ja-JP" altLang="en-US" sz="1200" dirty="0"/>
              <a:t>　リーチおよびダンプシリンダ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463800" y="2293620"/>
            <a:ext cx="4216400" cy="227076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テキスト８７ページ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補助テキスト４４ページ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油圧装置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59745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9377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12</a:t>
            </a:r>
            <a:r>
              <a:rPr lang="ja-JP" altLang="en-US" sz="1200" dirty="0"/>
              <a:t>　ヘッドガード</a:t>
            </a:r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2341465" y="999322"/>
            <a:ext cx="4349750" cy="389445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テキスト８８ページ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補助テキスト４５ページ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ヘッドガード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85599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56285" y="4790409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13</a:t>
            </a:r>
            <a:r>
              <a:rPr lang="ja-JP" altLang="en-US" sz="1200" dirty="0"/>
              <a:t>　パレットフォーク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15292" y="1553609"/>
            <a:ext cx="4006850" cy="274891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014621" y="4790410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14</a:t>
            </a:r>
            <a:r>
              <a:rPr lang="ja-JP" altLang="en-US" sz="1200" dirty="0"/>
              <a:t>　鋭角ダンピングフォーク</a:t>
            </a:r>
          </a:p>
        </p:txBody>
      </p:sp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571999" y="1318025"/>
            <a:ext cx="4386580" cy="322008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テキスト８９ページ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補助テキスト４６ページ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フォークローダー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66399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46813" y="489377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15</a:t>
            </a:r>
            <a:r>
              <a:rPr lang="ja-JP" altLang="en-US" sz="1200" dirty="0"/>
              <a:t>　ヒンジドフォーク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91495" y="1292654"/>
            <a:ext cx="4035232" cy="290563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117988" y="4893776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16</a:t>
            </a:r>
            <a:r>
              <a:rPr lang="ja-JP" altLang="en-US" sz="1200" dirty="0"/>
              <a:t>　ログフォーク</a:t>
            </a:r>
          </a:p>
        </p:txBody>
      </p:sp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628570" y="1325673"/>
            <a:ext cx="4059554" cy="287261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テキスト９０ページ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補助テキスト４７ページ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フォークローダー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5158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第２章　取扱いの方法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189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9377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25</a:t>
            </a:r>
            <a:r>
              <a:rPr lang="ja-JP" altLang="en-US" sz="1200" dirty="0"/>
              <a:t>　荷重と車両の安定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857375" y="2142172"/>
            <a:ext cx="5429250" cy="257365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テキスト９８ページ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補助テキスト４９ページ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荷重と車両の安定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82588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02472" y="4909680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26</a:t>
            </a:r>
            <a:r>
              <a:rPr lang="ja-JP" altLang="en-US" sz="1200" dirty="0"/>
              <a:t>　左右偏心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93304" y="1702131"/>
            <a:ext cx="2743200" cy="310388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45209" y="4908781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27  </a:t>
            </a:r>
            <a:r>
              <a:rPr lang="ja-JP" altLang="en-US" sz="1200" dirty="0"/>
              <a:t>重心が中心線と一致</a:t>
            </a:r>
          </a:p>
        </p:txBody>
      </p:sp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5054378" y="1702131"/>
            <a:ext cx="2901950" cy="321183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テキスト９９ページ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補助テキスト５０ページ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荷重と車両の安定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04099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9377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28</a:t>
            </a:r>
            <a:r>
              <a:rPr lang="ja-JP" altLang="en-US" sz="1200" dirty="0"/>
              <a:t>　凹凸の多い路面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64561" y="2115047"/>
            <a:ext cx="4614876" cy="230564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テキスト１００ページ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補助テキスト５２ページ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作業方法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24488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381649" y="472295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29</a:t>
            </a:r>
            <a:r>
              <a:rPr lang="ja-JP" altLang="en-US" sz="1200" dirty="0"/>
              <a:t>　直角の場合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804946" y="1351722"/>
            <a:ext cx="5403132" cy="334045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338761" y="4707569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30</a:t>
            </a:r>
            <a:r>
              <a:rPr lang="ja-JP" altLang="en-US" sz="1200" dirty="0"/>
              <a:t>　斜めの場合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テキスト１０１ページ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補助テキスト５３ページ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作業方法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8695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3195789" y="4913823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 smtClean="0"/>
              <a:t>参考図</a:t>
            </a:r>
            <a:r>
              <a:rPr lang="ja-JP" altLang="en-US" sz="1200" dirty="0"/>
              <a:t>　ホイール</a:t>
            </a:r>
            <a:r>
              <a:rPr lang="ja-JP" altLang="en-US" sz="1200" dirty="0" smtClean="0"/>
              <a:t>ローダー</a:t>
            </a:r>
            <a:endParaRPr kumimoji="1" lang="ja-JP" altLang="en-US" sz="1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テキストな</a:t>
            </a:r>
            <a:r>
              <a:rPr lang="ja-JP" altLang="en-US" sz="1200" dirty="0">
                <a:solidFill>
                  <a:prstClr val="black"/>
                </a:solidFill>
              </a:rPr>
              <a:t>し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補助テキスト６ページ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ショベルローダー等の定義および特徴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/>
          <p:cNvPicPr/>
          <p:nvPr/>
        </p:nvPicPr>
        <p:blipFill rotWithShape="1">
          <a:blip r:embed="rId2"/>
          <a:srcRect l="7526" t="28356" r="33208" b="10552"/>
          <a:stretch/>
        </p:blipFill>
        <p:spPr bwMode="auto">
          <a:xfrm>
            <a:off x="2489200" y="1588670"/>
            <a:ext cx="4165600" cy="3133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2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9377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31</a:t>
            </a:r>
            <a:r>
              <a:rPr lang="ja-JP" altLang="en-US" sz="1200" dirty="0"/>
              <a:t>　すくい込み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350" y="2140267"/>
            <a:ext cx="4559300" cy="257746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テキスト１０２ページ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補助テキスト５４ページ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作業方法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8418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9377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32</a:t>
            </a:r>
            <a:r>
              <a:rPr lang="ja-JP" altLang="en-US" sz="1200" dirty="0"/>
              <a:t>　曲り角の曲がり方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119630" y="1996757"/>
            <a:ext cx="4904740" cy="286448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テキスト１０３ページ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補助テキスト５５ページ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作業方法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16956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489377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33</a:t>
            </a:r>
            <a:r>
              <a:rPr lang="ja-JP" altLang="en-US" sz="1200" dirty="0"/>
              <a:t>　ダンプするとき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78074" y="1567386"/>
            <a:ext cx="4387850" cy="323024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テキスト１０４ページ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補助テキスト５６ページ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作業方法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36084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98928" y="6510703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34</a:t>
            </a:r>
            <a:r>
              <a:rPr lang="ja-JP" altLang="en-US" sz="1200" dirty="0"/>
              <a:t>　物を積むときの要領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229360" y="896008"/>
            <a:ext cx="4064000" cy="551688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テキスト１０５ページ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補助テキスト５７ページ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作業方法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66575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1761" y="6528527"/>
            <a:ext cx="5181599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3</a:t>
            </a:r>
            <a:r>
              <a:rPr lang="ja-JP" altLang="en-US" sz="1200" dirty="0"/>
              <a:t>－</a:t>
            </a:r>
            <a:r>
              <a:rPr lang="en-US" altLang="ja-JP" sz="1200" dirty="0"/>
              <a:t>35</a:t>
            </a:r>
            <a:r>
              <a:rPr lang="ja-JP" altLang="en-US" sz="1200" dirty="0"/>
              <a:t>　リーチ機構付ショベルローダーとリーチ機構のないローダー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959719" y="847725"/>
            <a:ext cx="3837305" cy="558863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テキスト１０６ページ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補助テキスト５８ページ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作業方法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47762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第４編　ショベルローダー等の運転に必要な力学に関する知識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927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第１章　力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251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997393" y="466451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4</a:t>
            </a:r>
            <a:r>
              <a:rPr lang="ja-JP" altLang="en-US" sz="1200" dirty="0"/>
              <a:t>－</a:t>
            </a:r>
            <a:r>
              <a:rPr lang="en-US" altLang="ja-JP" sz="1200" dirty="0"/>
              <a:t>9</a:t>
            </a:r>
            <a:r>
              <a:rPr lang="ja-JP" altLang="en-US" sz="1200" dirty="0"/>
              <a:t>　力のモーメント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82378" y="4664515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4</a:t>
            </a:r>
            <a:r>
              <a:rPr lang="ja-JP" altLang="en-US" sz="1200" dirty="0"/>
              <a:t>－</a:t>
            </a:r>
            <a:r>
              <a:rPr lang="en-US" altLang="ja-JP" sz="1200" dirty="0"/>
              <a:t>8</a:t>
            </a:r>
            <a:r>
              <a:rPr lang="ja-JP" altLang="en-US" sz="1200" dirty="0"/>
              <a:t>　てこ</a:t>
            </a:r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406786" y="2128121"/>
            <a:ext cx="3704038" cy="2125828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274252" y="2370926"/>
            <a:ext cx="4698365" cy="187706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テキスト１１５ページ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補助テキスト６０ページ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力のモーメント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66689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255437" y="5001756"/>
            <a:ext cx="463312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4</a:t>
            </a:r>
            <a:r>
              <a:rPr lang="ja-JP" altLang="en-US" sz="1200" dirty="0"/>
              <a:t>－</a:t>
            </a:r>
            <a:r>
              <a:rPr lang="en-US" altLang="ja-JP" sz="1200" dirty="0"/>
              <a:t>10</a:t>
            </a:r>
            <a:r>
              <a:rPr lang="ja-JP" altLang="en-US" sz="1200" dirty="0"/>
              <a:t>　ショベルローダーに作用するモーメント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19959" y="1380490"/>
            <a:ext cx="4704080" cy="33655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テキスト１１６ページ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補助テキスト６１ページ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力のモーメント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59857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6" y="522640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4</a:t>
            </a:r>
            <a:r>
              <a:rPr lang="ja-JP" altLang="en-US" sz="1200" dirty="0"/>
              <a:t>－</a:t>
            </a:r>
            <a:r>
              <a:rPr lang="en-US" altLang="ja-JP" sz="1200" dirty="0"/>
              <a:t>12</a:t>
            </a:r>
            <a:r>
              <a:rPr lang="ja-JP" altLang="en-US" sz="1200" dirty="0"/>
              <a:t>　天びん棒でのつり合い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39021" y="1375242"/>
            <a:ext cx="4465955" cy="351853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テキスト１１８ページ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補助テキスト６３ページ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力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のつり合い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7650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45435" y="476125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1</a:t>
            </a:r>
            <a:r>
              <a:rPr lang="ja-JP" altLang="en-US" sz="1200" dirty="0"/>
              <a:t>－</a:t>
            </a:r>
            <a:r>
              <a:rPr lang="en-US" altLang="ja-JP" sz="1200" dirty="0"/>
              <a:t>4  </a:t>
            </a:r>
            <a:r>
              <a:rPr lang="ja-JP" altLang="en-US" sz="1200" dirty="0"/>
              <a:t>バケット</a:t>
            </a:r>
            <a:endParaRPr kumimoji="1" lang="ja-JP" altLang="en-US" sz="1200" dirty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0539" y="2082993"/>
            <a:ext cx="4074657" cy="2280699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608374" y="4899756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1</a:t>
            </a:r>
            <a:r>
              <a:rPr lang="ja-JP" altLang="en-US" sz="1200" dirty="0" smtClean="0"/>
              <a:t>－</a:t>
            </a:r>
            <a:r>
              <a:rPr lang="en-US" altLang="ja-JP" sz="1200" dirty="0" smtClean="0"/>
              <a:t>5  Ⅰ</a:t>
            </a:r>
            <a:r>
              <a:rPr lang="ja-JP" altLang="en-US" sz="1200" dirty="0" smtClean="0"/>
              <a:t>型バケット</a:t>
            </a:r>
            <a:endParaRPr kumimoji="1" lang="ja-JP" altLang="en-US" sz="1200" dirty="0"/>
          </a:p>
        </p:txBody>
      </p:sp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337050" y="1713257"/>
            <a:ext cx="4806950" cy="3048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テキスト１６ページ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補助テキスト７ページ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主要諸元および寸法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72226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第２章　質量</a:t>
            </a:r>
            <a:r>
              <a:rPr lang="ja-JP" altLang="en-US" sz="2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・重さ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および重心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062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135544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表</a:t>
            </a:r>
            <a:r>
              <a:rPr lang="en-US" altLang="ja-JP" sz="1200" dirty="0"/>
              <a:t>4</a:t>
            </a:r>
            <a:r>
              <a:rPr lang="ja-JP" altLang="en-US" sz="1200" dirty="0"/>
              <a:t>－</a:t>
            </a:r>
            <a:r>
              <a:rPr lang="en-US" altLang="ja-JP" sz="1200" dirty="0"/>
              <a:t>1</a:t>
            </a:r>
            <a:r>
              <a:rPr lang="ja-JP" altLang="en-US" sz="1200" dirty="0"/>
              <a:t>　種々の物の単位体積質量表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087880" y="1957387"/>
            <a:ext cx="4968240" cy="294322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テキスト１２１ページ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補助テキスト６４ページ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質量・重量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93738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914152" y="1139052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表</a:t>
            </a:r>
            <a:r>
              <a:rPr lang="en-US" altLang="ja-JP" sz="1200" dirty="0"/>
              <a:t>4</a:t>
            </a:r>
            <a:r>
              <a:rPr lang="ja-JP" altLang="en-US" sz="1200" dirty="0"/>
              <a:t>－</a:t>
            </a:r>
            <a:r>
              <a:rPr lang="en-US" altLang="ja-JP" sz="1200" dirty="0"/>
              <a:t>2</a:t>
            </a:r>
            <a:r>
              <a:rPr lang="ja-JP" altLang="en-US" sz="1200" dirty="0"/>
              <a:t>　体積の略算式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33459" y="1587385"/>
            <a:ext cx="4286250" cy="412115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テキスト１２２ページ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補助テキスト６５ページ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質量・重量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94018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512436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4</a:t>
            </a:r>
            <a:r>
              <a:rPr lang="ja-JP" altLang="en-US" sz="1200" dirty="0"/>
              <a:t>－</a:t>
            </a:r>
            <a:r>
              <a:rPr lang="en-US" altLang="ja-JP" sz="1200" dirty="0"/>
              <a:t>15</a:t>
            </a:r>
            <a:r>
              <a:rPr lang="ja-JP" altLang="en-US" sz="1200" dirty="0"/>
              <a:t>　重心の求め方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717800" y="1934845"/>
            <a:ext cx="3708400" cy="298831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テキスト１２４ページ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補助テキスト６７ページ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重心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49105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7" y="5625297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4</a:t>
            </a:r>
            <a:r>
              <a:rPr lang="ja-JP" altLang="en-US" sz="1200" dirty="0"/>
              <a:t>－</a:t>
            </a:r>
            <a:r>
              <a:rPr lang="en-US" altLang="ja-JP" sz="1200" dirty="0"/>
              <a:t>16</a:t>
            </a:r>
            <a:r>
              <a:rPr lang="ja-JP" altLang="en-US" sz="1200" dirty="0"/>
              <a:t>　物の安定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238692" y="1538287"/>
            <a:ext cx="4666615" cy="378142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テキスト１２５ページ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補助テキスト６８ページ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物の安定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13473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第３章　物体の運動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069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986211" y="5988075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4</a:t>
            </a:r>
            <a:r>
              <a:rPr lang="ja-JP" altLang="en-US" sz="1200" dirty="0"/>
              <a:t>－</a:t>
            </a:r>
            <a:r>
              <a:rPr lang="en-US" altLang="ja-JP" sz="1200" dirty="0"/>
              <a:t>20  </a:t>
            </a:r>
            <a:r>
              <a:rPr lang="ja-JP" altLang="en-US" sz="1200" dirty="0"/>
              <a:t>最大静止摩擦力と運動摩擦力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540138" y="1278156"/>
            <a:ext cx="4085590" cy="455422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テキスト１３３ページ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補助テキスト７０ページ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摩擦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95162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第５編　関係法令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379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896386" y="4769639"/>
            <a:ext cx="5856136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 smtClean="0"/>
              <a:t>図</a:t>
            </a:r>
            <a:r>
              <a:rPr lang="en-US" altLang="ja-JP" sz="1200" dirty="0" smtClean="0"/>
              <a:t>5</a:t>
            </a:r>
            <a:r>
              <a:rPr lang="ja-JP" altLang="en-US" sz="1200" dirty="0" smtClean="0"/>
              <a:t>－</a:t>
            </a:r>
            <a:r>
              <a:rPr lang="en-US" altLang="ja-JP" sz="1200" dirty="0" smtClean="0"/>
              <a:t>1</a:t>
            </a:r>
            <a:r>
              <a:rPr lang="ja-JP" altLang="en-US" sz="1200" dirty="0"/>
              <a:t>　ショベルローダー等運転技能に関する法体系</a:t>
            </a:r>
          </a:p>
          <a:p>
            <a:r>
              <a:rPr lang="ja-JP" altLang="en-US" sz="1200" dirty="0"/>
              <a:t>（参考）厚生労働省　ビルメンテナンス業におけるリスクアセスメントマニュアル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テキスト１４５ページ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補助テキスト７３ページ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関係法令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118" y="1237652"/>
            <a:ext cx="5583286" cy="342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656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第６編　災害事例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513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469882" y="898467"/>
            <a:ext cx="4495800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表</a:t>
            </a:r>
            <a:r>
              <a:rPr lang="en-US" altLang="ja-JP" sz="1200" dirty="0"/>
              <a:t>1</a:t>
            </a:r>
            <a:r>
              <a:rPr lang="ja-JP" altLang="en-US" sz="1200" dirty="0"/>
              <a:t>－</a:t>
            </a:r>
            <a:r>
              <a:rPr lang="en-US" altLang="ja-JP" sz="1200" dirty="0"/>
              <a:t>2  </a:t>
            </a:r>
            <a:r>
              <a:rPr lang="ja-JP" altLang="en-US" sz="1200" dirty="0"/>
              <a:t>バケットの種類および特徴</a:t>
            </a:r>
            <a:endParaRPr kumimoji="1" lang="ja-JP" altLang="en-US" sz="1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99104" y="4623531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図</a:t>
            </a:r>
            <a:r>
              <a:rPr lang="en-US" altLang="ja-JP" sz="1200" dirty="0"/>
              <a:t>1</a:t>
            </a:r>
            <a:r>
              <a:rPr lang="ja-JP" altLang="en-US" sz="1200" dirty="0"/>
              <a:t>－</a:t>
            </a:r>
            <a:r>
              <a:rPr lang="en-US" altLang="ja-JP" sz="1200" dirty="0"/>
              <a:t>6  Ⅱ</a:t>
            </a:r>
            <a:r>
              <a:rPr lang="ja-JP" altLang="en-US" sz="1200" dirty="0"/>
              <a:t>形バケット</a:t>
            </a:r>
            <a:endParaRPr kumimoji="1" lang="ja-JP" altLang="en-US" sz="1200" dirty="0"/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925237"/>
            <a:ext cx="4452620" cy="1974850"/>
          </a:xfrm>
          <a:prstGeom prst="rect">
            <a:avLst/>
          </a:prstGeom>
        </p:spPr>
      </p:pic>
      <p:pic>
        <p:nvPicPr>
          <p:cNvPr id="5" name="図 4"/>
          <p:cNvPicPr/>
          <p:nvPr/>
        </p:nvPicPr>
        <p:blipFill>
          <a:blip r:embed="rId3"/>
          <a:stretch>
            <a:fillRect/>
          </a:stretch>
        </p:blipFill>
        <p:spPr>
          <a:xfrm>
            <a:off x="4469882" y="1175466"/>
            <a:ext cx="4495800" cy="516382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テキスト１８ページ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補助テキスト８～９ページ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主要諸元および寸法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82272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09568" y="510250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 smtClean="0"/>
              <a:t>事例</a:t>
            </a:r>
            <a:r>
              <a:rPr lang="ja-JP" altLang="en-US" sz="1200" dirty="0"/>
              <a:t>１　路肩から転落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495550" y="2212022"/>
            <a:ext cx="4152900" cy="243395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テキスト２１８ページ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補助テキスト９１ページ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事例１　路肩から転落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41821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651971" y="5115363"/>
            <a:ext cx="3840057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 smtClean="0"/>
              <a:t>事例</a:t>
            </a:r>
            <a:r>
              <a:rPr lang="ja-JP" altLang="en-US" sz="1200" dirty="0"/>
              <a:t>２　振動でフォークローダー上から転落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3025775" y="2186305"/>
            <a:ext cx="3092450" cy="248539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テキスト２２０ページ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補助テキスト９３ページ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事例２　振動でフォークローダー上から転落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68952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76400" y="5238145"/>
            <a:ext cx="5791199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 smtClean="0"/>
              <a:t>事例</a:t>
            </a:r>
            <a:r>
              <a:rPr lang="ja-JP" altLang="en-US" sz="1200" dirty="0"/>
              <a:t>３　積み荷の状態を確認中、後進してきたフォークローダーにひかれる</a:t>
            </a:r>
          </a:p>
        </p:txBody>
      </p:sp>
      <p:pic>
        <p:nvPicPr>
          <p:cNvPr id="4" name="図 3"/>
          <p:cNvPicPr/>
          <p:nvPr/>
        </p:nvPicPr>
        <p:blipFill>
          <a:blip r:embed="rId2"/>
          <a:stretch>
            <a:fillRect/>
          </a:stretch>
        </p:blipFill>
        <p:spPr>
          <a:xfrm>
            <a:off x="2823845" y="2217737"/>
            <a:ext cx="3496310" cy="242252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テキスト２２２ページ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補助テキスト９５ページ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 fontScale="90000"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事例３　積み荷の状態を確認中、後進してきたフォークローダーにひかれる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13005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04435" y="5259577"/>
            <a:ext cx="4335128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 smtClean="0"/>
              <a:t>事例</a:t>
            </a:r>
            <a:r>
              <a:rPr lang="ja-JP" altLang="en-US" sz="1200" dirty="0"/>
              <a:t>４　始業点検中のショベルローダーにひかれる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678112" y="2174875"/>
            <a:ext cx="3787775" cy="250825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テキスト２２４ページ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補助テキスト９７ページ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事例４　始業点検中のショベルローダーにひかれる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6824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86332" y="5686297"/>
            <a:ext cx="397133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 smtClean="0"/>
              <a:t>事例</a:t>
            </a:r>
            <a:r>
              <a:rPr lang="ja-JP" altLang="en-US" sz="1200" dirty="0"/>
              <a:t>５　ショベルローダーが逸走し、</a:t>
            </a:r>
            <a:r>
              <a:rPr lang="ja-JP" altLang="en-US" sz="1200" dirty="0" smtClean="0"/>
              <a:t>ひかれる</a:t>
            </a:r>
            <a:endParaRPr lang="en-US" altLang="ja-JP" sz="1200" dirty="0" smtClean="0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62199" y="1713878"/>
            <a:ext cx="4419600" cy="308038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557138" y="4592130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zh-TW" altLang="en-US" sz="12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災害</a:t>
            </a:r>
            <a:r>
              <a:rPr lang="zh-TW" altLang="en-US" sz="12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発生</a:t>
            </a:r>
            <a:r>
              <a:rPr lang="zh-TW" altLang="en-US" sz="1200" dirty="0" smtClean="0">
                <a:latin typeface="游ゴシック" panose="020B0400000000000000" pitchFamily="50" charset="-128"/>
                <a:ea typeface="游ゴシック" panose="020B0400000000000000" pitchFamily="50" charset="-128"/>
              </a:rPr>
              <a:t>状況図</a:t>
            </a:r>
            <a:endParaRPr lang="en-US" altLang="ja-JP" sz="1200" dirty="0" smtClean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テキスト２２５ページ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補助テキスト９９ページ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事例５　ショベルローダーが逸走し、ひかれる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31627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143881" y="5238622"/>
            <a:ext cx="4856237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 smtClean="0"/>
              <a:t>事例</a:t>
            </a:r>
            <a:r>
              <a:rPr lang="ja-JP" altLang="en-US" sz="1200" dirty="0"/>
              <a:t>７　丸鋼積込み作業中、運転席とアームの間にはさまれる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2905125" y="2216785"/>
            <a:ext cx="3333750" cy="242443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テキスト２２９ページ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補助テキスト１０１ページ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事例７　丸鋼積込み作業中、運転席とアームの間にはさまれる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9427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453597" y="5035511"/>
            <a:ext cx="4236806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 smtClean="0"/>
              <a:t>事例</a:t>
            </a:r>
            <a:r>
              <a:rPr lang="ja-JP" altLang="en-US" sz="1200" dirty="0"/>
              <a:t>８　機体と建込み済みの矢板との間にはさまれる</a:t>
            </a: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3073400" y="2346007"/>
            <a:ext cx="2997200" cy="216598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テキスト２３１ページ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補助テキスト１０３ページ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事例８　機体と建込み済みの矢板との間にはさまれる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74296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315194" y="5888229"/>
            <a:ext cx="4677826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 smtClean="0"/>
              <a:t>事例</a:t>
            </a:r>
            <a:r>
              <a:rPr lang="ja-JP" altLang="en-US" sz="1200" dirty="0"/>
              <a:t>９　ショベルローダーのアームで頭部をはさまれる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5157" y="5205204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zh-TW" altLang="en-US" sz="12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災害発生状況図（側面図）</a:t>
            </a:r>
            <a:endParaRPr lang="ja-JP" altLang="en-US" sz="12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030524" y="5141593"/>
            <a:ext cx="3124863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zh-TW" altLang="en-US" sz="1200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災害発生状況図（平面図）</a:t>
            </a:r>
            <a:endParaRPr lang="ja-JP" altLang="en-US" sz="1200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5" name="図 4"/>
          <p:cNvPicPr/>
          <p:nvPr/>
        </p:nvPicPr>
        <p:blipFill>
          <a:blip r:embed="rId2"/>
          <a:stretch>
            <a:fillRect/>
          </a:stretch>
        </p:blipFill>
        <p:spPr>
          <a:xfrm>
            <a:off x="355157" y="2160462"/>
            <a:ext cx="4298950" cy="2206625"/>
          </a:xfrm>
          <a:prstGeom prst="rect">
            <a:avLst/>
          </a:prstGeom>
        </p:spPr>
      </p:pic>
      <p:pic>
        <p:nvPicPr>
          <p:cNvPr id="6" name="図 5"/>
          <p:cNvPicPr/>
          <p:nvPr/>
        </p:nvPicPr>
        <p:blipFill>
          <a:blip r:embed="rId3"/>
          <a:stretch>
            <a:fillRect/>
          </a:stretch>
        </p:blipFill>
        <p:spPr>
          <a:xfrm>
            <a:off x="4654107" y="1994091"/>
            <a:ext cx="4254500" cy="253936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テキスト２３３ページ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補助テキスト１０６ページ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257174" y="257176"/>
            <a:ext cx="8639175" cy="590549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事例９　ショベルローダーのアームで頭部をはさまれる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11102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296529" y="5857630"/>
            <a:ext cx="6351639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 smtClean="0"/>
              <a:t>事例１</a:t>
            </a:r>
            <a:r>
              <a:rPr lang="ja-JP" altLang="en-US" sz="1200" dirty="0"/>
              <a:t>０　ショベルで吊り上げていたコンクリートブロックが落下し被災する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78765" y="5325233"/>
            <a:ext cx="3395992" cy="276999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ja-JP" altLang="en-US" sz="1200" dirty="0"/>
              <a:t>バケットでブロックを吊り上げている状況図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961" y="893445"/>
            <a:ext cx="3664777" cy="432967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293360" y="6390028"/>
            <a:ext cx="367232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ja-JP" altLang="en-US" sz="1200" dirty="0" smtClean="0">
                <a:solidFill>
                  <a:prstClr val="black"/>
                </a:solidFill>
              </a:rPr>
              <a:t>テキスト２３５ページ</a:t>
            </a:r>
            <a:r>
              <a:rPr lang="en-US" altLang="ja-JP" sz="1200" dirty="0" smtClean="0">
                <a:solidFill>
                  <a:prstClr val="black"/>
                </a:solidFill>
              </a:rPr>
              <a:t>/</a:t>
            </a:r>
            <a:r>
              <a:rPr lang="ja-JP" altLang="en-US" sz="1200" dirty="0" smtClean="0">
                <a:solidFill>
                  <a:prstClr val="black"/>
                </a:solidFill>
              </a:rPr>
              <a:t>補助テキスト１０８ページ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257174" y="257176"/>
            <a:ext cx="8639175" cy="5905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事例１０　ショベルで吊り上げていたコンクリートブロックが落下し被災する</a:t>
            </a:r>
          </a:p>
        </p:txBody>
      </p:sp>
    </p:spTree>
    <p:extLst>
      <p:ext uri="{BB962C8B-B14F-4D97-AF65-F5344CB8AC3E}">
        <p14:creationId xmlns:p14="http://schemas.microsoft.com/office/powerpoint/2010/main" val="3083551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>
            <a:noAutofit/>
          </a:bodyPr>
          <a:lstStyle/>
          <a:p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第２編　ショベルローダー等の走行に関する装置の構造および取扱いの方法に関する知識</a:t>
            </a:r>
            <a:endParaRPr kumimoji="1" lang="ja-JP" altLang="en-US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9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1488</Words>
  <Application>Microsoft Office PowerPoint</Application>
  <PresentationFormat>画面に合わせる (4:3)</PresentationFormat>
  <Paragraphs>243</Paragraphs>
  <Slides>88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88</vt:i4>
      </vt:variant>
    </vt:vector>
  </HeadingPairs>
  <TitlesOfParts>
    <vt:vector size="97" baseType="lpstr">
      <vt:lpstr>新細明體</vt:lpstr>
      <vt:lpstr>Calibri</vt:lpstr>
      <vt:lpstr>Arial</vt:lpstr>
      <vt:lpstr>Meiryo UI</vt:lpstr>
      <vt:lpstr>Calibri Light</vt:lpstr>
      <vt:lpstr>ＭＳ Ｐゴシック</vt:lpstr>
      <vt:lpstr>游ゴシック</vt:lpstr>
      <vt:lpstr>游ゴシック Light</vt:lpstr>
      <vt:lpstr>Office テーマ</vt:lpstr>
      <vt:lpstr>ショベルローダー等運転 技能講習補助テキスト  講習用パワーポイント資料</vt:lpstr>
      <vt:lpstr>第１編　総則</vt:lpstr>
      <vt:lpstr>第１章　ショベルローダー等の概要</vt:lpstr>
      <vt:lpstr>ショベルローダー等の定義および特徴</vt:lpstr>
      <vt:lpstr>ショベルローダー等の定義および特徴</vt:lpstr>
      <vt:lpstr>ショベルローダー等の定義および特徴</vt:lpstr>
      <vt:lpstr>主要諸元および寸法</vt:lpstr>
      <vt:lpstr>主要諸元および寸法</vt:lpstr>
      <vt:lpstr>第２編　ショベルローダー等の走行に関する装置の構造および取扱いの方法に関する知識</vt:lpstr>
      <vt:lpstr>第１章　構造</vt:lpstr>
      <vt:lpstr>原動機</vt:lpstr>
      <vt:lpstr>原動機</vt:lpstr>
      <vt:lpstr>原動機</vt:lpstr>
      <vt:lpstr>PowerPoint プレゼンテーション</vt:lpstr>
      <vt:lpstr>操縦装置</vt:lpstr>
      <vt:lpstr>操縦装置</vt:lpstr>
      <vt:lpstr>操縦装置</vt:lpstr>
      <vt:lpstr>制動装置</vt:lpstr>
      <vt:lpstr>制動装置</vt:lpstr>
      <vt:lpstr>制動装置</vt:lpstr>
      <vt:lpstr>第２章　取扱いの方法</vt:lpstr>
      <vt:lpstr>作業開始前の心得</vt:lpstr>
      <vt:lpstr>定期自主検査</vt:lpstr>
      <vt:lpstr>始動の操作および心得</vt:lpstr>
      <vt:lpstr>発進、運転の操作および心得</vt:lpstr>
      <vt:lpstr>発進、運転の操作および心得</vt:lpstr>
      <vt:lpstr>一時停車・駐車の操作および運転終了時の心得</vt:lpstr>
      <vt:lpstr>運転上の注意</vt:lpstr>
      <vt:lpstr>運転上の注意</vt:lpstr>
      <vt:lpstr>運転上の注意</vt:lpstr>
      <vt:lpstr>運転上の注意</vt:lpstr>
      <vt:lpstr>運転上の注意</vt:lpstr>
      <vt:lpstr>運転上の注意</vt:lpstr>
      <vt:lpstr>運転上の注意</vt:lpstr>
      <vt:lpstr>運転上の注意</vt:lpstr>
      <vt:lpstr>運転上の注意</vt:lpstr>
      <vt:lpstr>運転上の注意</vt:lpstr>
      <vt:lpstr>運転上の注意</vt:lpstr>
      <vt:lpstr>運転上の注意</vt:lpstr>
      <vt:lpstr>運転上の注意</vt:lpstr>
      <vt:lpstr>運転上の注意</vt:lpstr>
      <vt:lpstr>運転上の注意</vt:lpstr>
      <vt:lpstr>第３編　ショベルローダー等の荷役に関する装置の構造および取扱いの方法に関する知識</vt:lpstr>
      <vt:lpstr>第１章　構造</vt:lpstr>
      <vt:lpstr>荷役装置</vt:lpstr>
      <vt:lpstr>荷役装置</vt:lpstr>
      <vt:lpstr>油圧装置</vt:lpstr>
      <vt:lpstr>油圧装置</vt:lpstr>
      <vt:lpstr>油圧装置</vt:lpstr>
      <vt:lpstr>油圧装置</vt:lpstr>
      <vt:lpstr>油圧装置</vt:lpstr>
      <vt:lpstr>ヘッドガード</vt:lpstr>
      <vt:lpstr>フォークローダー</vt:lpstr>
      <vt:lpstr>フォークローダー</vt:lpstr>
      <vt:lpstr>第２章　取扱いの方法</vt:lpstr>
      <vt:lpstr>荷重と車両の安定</vt:lpstr>
      <vt:lpstr>荷重と車両の安定</vt:lpstr>
      <vt:lpstr>作業方法</vt:lpstr>
      <vt:lpstr>作業方法</vt:lpstr>
      <vt:lpstr>作業方法</vt:lpstr>
      <vt:lpstr>作業方法</vt:lpstr>
      <vt:lpstr>作業方法</vt:lpstr>
      <vt:lpstr>作業方法</vt:lpstr>
      <vt:lpstr>作業方法</vt:lpstr>
      <vt:lpstr>第４編　ショベルローダー等の運転に必要な力学に関する知識</vt:lpstr>
      <vt:lpstr>第１章　力</vt:lpstr>
      <vt:lpstr>力のモーメント</vt:lpstr>
      <vt:lpstr>力のモーメント</vt:lpstr>
      <vt:lpstr>力のつり合い</vt:lpstr>
      <vt:lpstr>第２章　質量・重さおよび重心</vt:lpstr>
      <vt:lpstr>質量・重量</vt:lpstr>
      <vt:lpstr>質量・重量</vt:lpstr>
      <vt:lpstr>重心</vt:lpstr>
      <vt:lpstr>物の安定</vt:lpstr>
      <vt:lpstr>第３章　物体の運動</vt:lpstr>
      <vt:lpstr>摩擦</vt:lpstr>
      <vt:lpstr>第５編　関係法令</vt:lpstr>
      <vt:lpstr>関係法令</vt:lpstr>
      <vt:lpstr>第６編　災害事例</vt:lpstr>
      <vt:lpstr>事例１　路肩から転落</vt:lpstr>
      <vt:lpstr>事例２　振動でフォークローダー上から転落</vt:lpstr>
      <vt:lpstr>事例３　積み荷の状態を確認中、後進してきたフォークローダーにひかれる</vt:lpstr>
      <vt:lpstr>事例４　始業点検中のショベルローダーにひかれる</vt:lpstr>
      <vt:lpstr>事例５　ショベルローダーが逸走し、ひかれる</vt:lpstr>
      <vt:lpstr>事例７　丸鋼積込み作業中、運転席とアームの間にはさまれる</vt:lpstr>
      <vt:lpstr>事例８　機体と建込み済みの矢板との間にはさまれる</vt:lpstr>
      <vt:lpstr>事例９　ショベルローダーのアームで頭部をはさまれる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2021-11-10T06:45:08Z</dcterms:created>
  <dcterms:modified xsi:type="dcterms:W3CDTF">2022-06-17T00:42:07Z</dcterms:modified>
</cp:coreProperties>
</file>