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21"/>
  </p:notesMasterIdLst>
  <p:sldIdLst>
    <p:sldId id="336" r:id="rId2"/>
    <p:sldId id="305" r:id="rId3"/>
    <p:sldId id="257" r:id="rId4"/>
    <p:sldId id="366" r:id="rId5"/>
    <p:sldId id="446" r:id="rId6"/>
    <p:sldId id="447" r:id="rId7"/>
    <p:sldId id="448" r:id="rId8"/>
    <p:sldId id="371" r:id="rId9"/>
    <p:sldId id="372" r:id="rId10"/>
    <p:sldId id="375" r:id="rId11"/>
    <p:sldId id="377" r:id="rId12"/>
    <p:sldId id="337" r:id="rId13"/>
    <p:sldId id="378" r:id="rId14"/>
    <p:sldId id="539" r:id="rId15"/>
    <p:sldId id="525" r:id="rId16"/>
    <p:sldId id="524" r:id="rId17"/>
    <p:sldId id="379" r:id="rId18"/>
    <p:sldId id="380" r:id="rId19"/>
    <p:sldId id="381" r:id="rId20"/>
    <p:sldId id="386" r:id="rId21"/>
    <p:sldId id="339" r:id="rId22"/>
    <p:sldId id="526" r:id="rId23"/>
    <p:sldId id="552" r:id="rId24"/>
    <p:sldId id="527" r:id="rId25"/>
    <p:sldId id="388" r:id="rId26"/>
    <p:sldId id="528" r:id="rId27"/>
    <p:sldId id="449" r:id="rId28"/>
    <p:sldId id="450" r:id="rId29"/>
    <p:sldId id="443" r:id="rId30"/>
    <p:sldId id="456" r:id="rId31"/>
    <p:sldId id="457" r:id="rId32"/>
    <p:sldId id="458" r:id="rId33"/>
    <p:sldId id="459" r:id="rId34"/>
    <p:sldId id="340" r:id="rId35"/>
    <p:sldId id="394" r:id="rId36"/>
    <p:sldId id="465" r:id="rId37"/>
    <p:sldId id="466" r:id="rId38"/>
    <p:sldId id="395" r:id="rId39"/>
    <p:sldId id="467" r:id="rId40"/>
    <p:sldId id="471" r:id="rId41"/>
    <p:sldId id="472" r:id="rId42"/>
    <p:sldId id="444" r:id="rId43"/>
    <p:sldId id="477" r:id="rId44"/>
    <p:sldId id="529" r:id="rId45"/>
    <p:sldId id="530" r:id="rId46"/>
    <p:sldId id="538" r:id="rId47"/>
    <p:sldId id="491" r:id="rId48"/>
    <p:sldId id="492" r:id="rId49"/>
    <p:sldId id="493" r:id="rId50"/>
    <p:sldId id="520" r:id="rId51"/>
    <p:sldId id="494" r:id="rId52"/>
    <p:sldId id="495" r:id="rId53"/>
    <p:sldId id="496" r:id="rId54"/>
    <p:sldId id="521" r:id="rId55"/>
    <p:sldId id="497" r:id="rId56"/>
    <p:sldId id="498" r:id="rId57"/>
    <p:sldId id="499" r:id="rId58"/>
    <p:sldId id="500" r:id="rId59"/>
    <p:sldId id="553" r:id="rId60"/>
    <p:sldId id="501" r:id="rId61"/>
    <p:sldId id="502" r:id="rId62"/>
    <p:sldId id="503" r:id="rId63"/>
    <p:sldId id="504" r:id="rId64"/>
    <p:sldId id="554" r:id="rId65"/>
    <p:sldId id="505" r:id="rId66"/>
    <p:sldId id="506" r:id="rId67"/>
    <p:sldId id="507" r:id="rId68"/>
    <p:sldId id="531" r:id="rId69"/>
    <p:sldId id="508" r:id="rId70"/>
    <p:sldId id="509" r:id="rId71"/>
    <p:sldId id="510" r:id="rId72"/>
    <p:sldId id="511" r:id="rId73"/>
    <p:sldId id="490" r:id="rId74"/>
    <p:sldId id="445" r:id="rId75"/>
    <p:sldId id="415" r:id="rId76"/>
    <p:sldId id="416" r:id="rId77"/>
    <p:sldId id="512" r:id="rId78"/>
    <p:sldId id="419" r:id="rId79"/>
    <p:sldId id="342" r:id="rId80"/>
    <p:sldId id="421" r:id="rId81"/>
    <p:sldId id="422" r:id="rId82"/>
    <p:sldId id="343" r:id="rId83"/>
    <p:sldId id="423" r:id="rId84"/>
    <p:sldId id="424" r:id="rId85"/>
    <p:sldId id="513" r:id="rId86"/>
    <p:sldId id="425" r:id="rId87"/>
    <p:sldId id="514" r:id="rId88"/>
    <p:sldId id="532" r:id="rId89"/>
    <p:sldId id="344" r:id="rId90"/>
    <p:sldId id="426" r:id="rId91"/>
    <p:sldId id="533" r:id="rId92"/>
    <p:sldId id="534" r:id="rId93"/>
    <p:sldId id="515" r:id="rId94"/>
    <p:sldId id="516" r:id="rId95"/>
    <p:sldId id="517" r:id="rId96"/>
    <p:sldId id="535" r:id="rId97"/>
    <p:sldId id="536" r:id="rId98"/>
    <p:sldId id="537" r:id="rId99"/>
    <p:sldId id="429" r:id="rId100"/>
    <p:sldId id="430" r:id="rId101"/>
    <p:sldId id="431" r:id="rId102"/>
    <p:sldId id="518" r:id="rId103"/>
    <p:sldId id="519" r:id="rId104"/>
    <p:sldId id="328" r:id="rId105"/>
    <p:sldId id="329" r:id="rId106"/>
    <p:sldId id="330" r:id="rId107"/>
    <p:sldId id="354" r:id="rId108"/>
    <p:sldId id="355" r:id="rId109"/>
    <p:sldId id="331" r:id="rId110"/>
    <p:sldId id="332" r:id="rId111"/>
    <p:sldId id="356" r:id="rId112"/>
    <p:sldId id="357" r:id="rId113"/>
    <p:sldId id="358" r:id="rId114"/>
    <p:sldId id="359" r:id="rId115"/>
    <p:sldId id="360" r:id="rId116"/>
    <p:sldId id="522" r:id="rId117"/>
    <p:sldId id="361" r:id="rId118"/>
    <p:sldId id="364" r:id="rId119"/>
    <p:sldId id="365" r:id="rId120"/>
  </p:sldIdLst>
  <p:sldSz cx="9144000" cy="6858000" type="screen4x3"/>
  <p:notesSz cx="6807200" cy="9939338"/>
  <p:defaultTextStyle>
    <a:defPPr rtl="0">
      <a:defRPr lang="es-e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5" autoAdjust="0"/>
    <p:restoredTop sz="94660"/>
  </p:normalViewPr>
  <p:slideViewPr>
    <p:cSldViewPr snapToGrid="0">
      <p:cViewPr varScale="1">
        <p:scale>
          <a:sx n="115" d="100"/>
          <a:sy n="115" d="100"/>
        </p:scale>
        <p:origin x="1266" y="102"/>
      </p:cViewPr>
      <p:guideLst/>
    </p:cSldViewPr>
  </p:slideViewPr>
  <p:notesTextViewPr>
    <p:cViewPr>
      <p:scale>
        <a:sx n="1" d="1"/>
        <a:sy n="1" d="1"/>
      </p:scale>
      <p:origin x="0" y="0"/>
    </p:cViewPr>
  </p:notesTextViewPr>
  <p:sorterViewPr>
    <p:cViewPr varScale="1">
      <p:scale>
        <a:sx n="1" d="1"/>
        <a:sy n="1" d="1"/>
      </p:scale>
      <p:origin x="0" y="-194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pPr rtl="0"/>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pPr rtl="0"/>
            <a:fld id="{3044E0B5-69AE-4DB8-A746-7CF92D00ED4B}" type="datetimeFigureOut">
              <a:rPr kumimoji="1" lang="ja-JP" altLang="en-US" smtClean="0"/>
              <a:t>2022/6/16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pPr rtl="0"/>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rtl="0"/>
            <a:r>
              <a:rPr lang="es"/>
              <a:t>マスター テキストの書式設定</a:t>
            </a:r>
          </a:p>
          <a:p>
            <a:pPr lvl="1" rtl="0"/>
            <a:r>
              <a:rPr lang="es"/>
              <a:t>第 2 レベル</a:t>
            </a:r>
          </a:p>
          <a:p>
            <a:pPr lvl="2" rtl="0"/>
            <a:r>
              <a:rPr lang="es"/>
              <a:t>第 3 レベル</a:t>
            </a:r>
          </a:p>
          <a:p>
            <a:pPr lvl="3" rtl="0"/>
            <a:r>
              <a:rPr lang="es"/>
              <a:t>第 4 レベル</a:t>
            </a:r>
          </a:p>
          <a:p>
            <a:pPr lvl="4" rtl="0"/>
            <a:r>
              <a:rPr lang="es"/>
              <a:t>第 5 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pPr rtl="0"/>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pPr rtl="0"/>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13</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112</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113</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114</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115</a:t>
            </a:fld>
            <a:endParaRPr lang="ja-JP" altLang="en-US">
              <a:solidFill>
                <a:prstClr val="black"/>
              </a:solidFill>
            </a:endParaRPr>
          </a:p>
        </p:txBody>
      </p:sp>
    </p:spTree>
    <p:extLst>
      <p:ext uri="{BB962C8B-B14F-4D97-AF65-F5344CB8AC3E}">
        <p14:creationId xmlns:p14="http://schemas.microsoft.com/office/powerpoint/2010/main" val="31133422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116</a:t>
            </a:fld>
            <a:endParaRPr lang="ja-JP" altLang="en-US">
              <a:solidFill>
                <a:prstClr val="black"/>
              </a:solidFill>
            </a:endParaRPr>
          </a:p>
        </p:txBody>
      </p:sp>
    </p:spTree>
    <p:extLst>
      <p:ext uri="{BB962C8B-B14F-4D97-AF65-F5344CB8AC3E}">
        <p14:creationId xmlns:p14="http://schemas.microsoft.com/office/powerpoint/2010/main" val="601165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117</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14</a:t>
            </a:fld>
            <a:endParaRPr lang="ja-JP" altLang="en-US">
              <a:solidFill>
                <a:prstClr val="black"/>
              </a:solidFill>
            </a:endParaRPr>
          </a:p>
        </p:txBody>
      </p:sp>
    </p:spTree>
    <p:extLst>
      <p:ext uri="{BB962C8B-B14F-4D97-AF65-F5344CB8AC3E}">
        <p14:creationId xmlns:p14="http://schemas.microsoft.com/office/powerpoint/2010/main" val="298341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15</a:t>
            </a:fld>
            <a:endParaRPr lang="ja-JP" altLang="en-US">
              <a:solidFill>
                <a:prstClr val="black"/>
              </a:solidFill>
            </a:endParaRPr>
          </a:p>
        </p:txBody>
      </p:sp>
    </p:spTree>
    <p:extLst>
      <p:ext uri="{BB962C8B-B14F-4D97-AF65-F5344CB8AC3E}">
        <p14:creationId xmlns:p14="http://schemas.microsoft.com/office/powerpoint/2010/main" val="106438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16</a:t>
            </a:fld>
            <a:endParaRPr lang="ja-JP" altLang="en-US">
              <a:solidFill>
                <a:prstClr val="black"/>
              </a:solidFill>
            </a:endParaRPr>
          </a:p>
        </p:txBody>
      </p:sp>
    </p:spTree>
    <p:extLst>
      <p:ext uri="{BB962C8B-B14F-4D97-AF65-F5344CB8AC3E}">
        <p14:creationId xmlns:p14="http://schemas.microsoft.com/office/powerpoint/2010/main" val="312822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17</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18</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19</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20</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22</a:t>
            </a:fld>
            <a:endParaRPr lang="ja-JP" altLang="en-US">
              <a:solidFill>
                <a:prstClr val="black"/>
              </a:solidFill>
            </a:endParaRPr>
          </a:p>
        </p:txBody>
      </p:sp>
    </p:spTree>
    <p:extLst>
      <p:ext uri="{BB962C8B-B14F-4D97-AF65-F5344CB8AC3E}">
        <p14:creationId xmlns:p14="http://schemas.microsoft.com/office/powerpoint/2010/main" val="57030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23</a:t>
            </a:fld>
            <a:endParaRPr lang="ja-JP" altLang="en-US">
              <a:solidFill>
                <a:prstClr val="black"/>
              </a:solidFill>
            </a:endParaRPr>
          </a:p>
        </p:txBody>
      </p:sp>
    </p:spTree>
    <p:extLst>
      <p:ext uri="{BB962C8B-B14F-4D97-AF65-F5344CB8AC3E}">
        <p14:creationId xmlns:p14="http://schemas.microsoft.com/office/powerpoint/2010/main" val="177177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24</a:t>
            </a:fld>
            <a:endParaRPr lang="ja-JP" altLang="en-US">
              <a:solidFill>
                <a:prstClr val="black"/>
              </a:solidFill>
            </a:endParaRPr>
          </a:p>
        </p:txBody>
      </p:sp>
    </p:spTree>
    <p:extLst>
      <p:ext uri="{BB962C8B-B14F-4D97-AF65-F5344CB8AC3E}">
        <p14:creationId xmlns:p14="http://schemas.microsoft.com/office/powerpoint/2010/main" val="322593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25</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26</a:t>
            </a:fld>
            <a:endParaRPr lang="ja-JP" altLang="en-US">
              <a:solidFill>
                <a:prstClr val="black"/>
              </a:solidFill>
            </a:endParaRPr>
          </a:p>
        </p:txBody>
      </p:sp>
    </p:spTree>
    <p:extLst>
      <p:ext uri="{BB962C8B-B14F-4D97-AF65-F5344CB8AC3E}">
        <p14:creationId xmlns:p14="http://schemas.microsoft.com/office/powerpoint/2010/main" val="76717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27</a:t>
            </a:fld>
            <a:endParaRPr lang="ja-JP" altLang="en-US">
              <a:solidFill>
                <a:prstClr val="black"/>
              </a:solidFill>
            </a:endParaRPr>
          </a:p>
        </p:txBody>
      </p:sp>
    </p:spTree>
    <p:extLst>
      <p:ext uri="{BB962C8B-B14F-4D97-AF65-F5344CB8AC3E}">
        <p14:creationId xmlns:p14="http://schemas.microsoft.com/office/powerpoint/2010/main" val="22516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28</a:t>
            </a:fld>
            <a:endParaRPr lang="ja-JP" altLang="en-US">
              <a:solidFill>
                <a:prstClr val="black"/>
              </a:solidFill>
            </a:endParaRPr>
          </a:p>
        </p:txBody>
      </p:sp>
    </p:spTree>
    <p:extLst>
      <p:ext uri="{BB962C8B-B14F-4D97-AF65-F5344CB8AC3E}">
        <p14:creationId xmlns:p14="http://schemas.microsoft.com/office/powerpoint/2010/main" val="575200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30</a:t>
            </a:fld>
            <a:endParaRPr lang="ja-JP" altLang="en-US">
              <a:solidFill>
                <a:prstClr val="black"/>
              </a:solidFill>
            </a:endParaRPr>
          </a:p>
        </p:txBody>
      </p:sp>
    </p:spTree>
    <p:extLst>
      <p:ext uri="{BB962C8B-B14F-4D97-AF65-F5344CB8AC3E}">
        <p14:creationId xmlns:p14="http://schemas.microsoft.com/office/powerpoint/2010/main" val="871249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31</a:t>
            </a:fld>
            <a:endParaRPr lang="ja-JP" altLang="en-US">
              <a:solidFill>
                <a:prstClr val="black"/>
              </a:solidFill>
            </a:endParaRPr>
          </a:p>
        </p:txBody>
      </p:sp>
    </p:spTree>
    <p:extLst>
      <p:ext uri="{BB962C8B-B14F-4D97-AF65-F5344CB8AC3E}">
        <p14:creationId xmlns:p14="http://schemas.microsoft.com/office/powerpoint/2010/main" val="146827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32</a:t>
            </a:fld>
            <a:endParaRPr lang="ja-JP" altLang="en-US">
              <a:solidFill>
                <a:prstClr val="black"/>
              </a:solidFill>
            </a:endParaRPr>
          </a:p>
        </p:txBody>
      </p:sp>
    </p:spTree>
    <p:extLst>
      <p:ext uri="{BB962C8B-B14F-4D97-AF65-F5344CB8AC3E}">
        <p14:creationId xmlns:p14="http://schemas.microsoft.com/office/powerpoint/2010/main" val="4242695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33</a:t>
            </a:fld>
            <a:endParaRPr lang="ja-JP" altLang="en-US">
              <a:solidFill>
                <a:prstClr val="black"/>
              </a:solidFill>
            </a:endParaRPr>
          </a:p>
        </p:txBody>
      </p:sp>
    </p:spTree>
    <p:extLst>
      <p:ext uri="{BB962C8B-B14F-4D97-AF65-F5344CB8AC3E}">
        <p14:creationId xmlns:p14="http://schemas.microsoft.com/office/powerpoint/2010/main" val="1655928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35</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a:t>
            </a:fld>
            <a:endParaRPr lang="ja-JP" altLang="en-US">
              <a:solidFill>
                <a:prstClr val="black"/>
              </a:solidFill>
            </a:endParaRPr>
          </a:p>
        </p:txBody>
      </p:sp>
    </p:spTree>
    <p:extLst>
      <p:ext uri="{BB962C8B-B14F-4D97-AF65-F5344CB8AC3E}">
        <p14:creationId xmlns:p14="http://schemas.microsoft.com/office/powerpoint/2010/main" val="1145752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36</a:t>
            </a:fld>
            <a:endParaRPr lang="ja-JP" altLang="en-US">
              <a:solidFill>
                <a:prstClr val="black"/>
              </a:solidFill>
            </a:endParaRPr>
          </a:p>
        </p:txBody>
      </p:sp>
    </p:spTree>
    <p:extLst>
      <p:ext uri="{BB962C8B-B14F-4D97-AF65-F5344CB8AC3E}">
        <p14:creationId xmlns:p14="http://schemas.microsoft.com/office/powerpoint/2010/main" val="4062331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37</a:t>
            </a:fld>
            <a:endParaRPr lang="ja-JP" altLang="en-US">
              <a:solidFill>
                <a:prstClr val="black"/>
              </a:solidFill>
            </a:endParaRPr>
          </a:p>
        </p:txBody>
      </p:sp>
    </p:spTree>
    <p:extLst>
      <p:ext uri="{BB962C8B-B14F-4D97-AF65-F5344CB8AC3E}">
        <p14:creationId xmlns:p14="http://schemas.microsoft.com/office/powerpoint/2010/main" val="387632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38</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39</a:t>
            </a:fld>
            <a:endParaRPr lang="ja-JP" altLang="en-US">
              <a:solidFill>
                <a:prstClr val="black"/>
              </a:solidFill>
            </a:endParaRPr>
          </a:p>
        </p:txBody>
      </p:sp>
    </p:spTree>
    <p:extLst>
      <p:ext uri="{BB962C8B-B14F-4D97-AF65-F5344CB8AC3E}">
        <p14:creationId xmlns:p14="http://schemas.microsoft.com/office/powerpoint/2010/main" val="3969680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40</a:t>
            </a:fld>
            <a:endParaRPr lang="ja-JP" altLang="en-US">
              <a:solidFill>
                <a:prstClr val="black"/>
              </a:solidFill>
            </a:endParaRPr>
          </a:p>
        </p:txBody>
      </p:sp>
    </p:spTree>
    <p:extLst>
      <p:ext uri="{BB962C8B-B14F-4D97-AF65-F5344CB8AC3E}">
        <p14:creationId xmlns:p14="http://schemas.microsoft.com/office/powerpoint/2010/main" val="1352583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41</a:t>
            </a:fld>
            <a:endParaRPr lang="ja-JP" altLang="en-US">
              <a:solidFill>
                <a:prstClr val="black"/>
              </a:solidFill>
            </a:endParaRPr>
          </a:p>
        </p:txBody>
      </p:sp>
    </p:spTree>
    <p:extLst>
      <p:ext uri="{BB962C8B-B14F-4D97-AF65-F5344CB8AC3E}">
        <p14:creationId xmlns:p14="http://schemas.microsoft.com/office/powerpoint/2010/main" val="808020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43</a:t>
            </a:fld>
            <a:endParaRPr lang="ja-JP" altLang="en-US">
              <a:solidFill>
                <a:prstClr val="black"/>
              </a:solidFill>
            </a:endParaRPr>
          </a:p>
        </p:txBody>
      </p:sp>
    </p:spTree>
    <p:extLst>
      <p:ext uri="{BB962C8B-B14F-4D97-AF65-F5344CB8AC3E}">
        <p14:creationId xmlns:p14="http://schemas.microsoft.com/office/powerpoint/2010/main" val="3116255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44</a:t>
            </a:fld>
            <a:endParaRPr lang="ja-JP" altLang="en-US">
              <a:solidFill>
                <a:prstClr val="black"/>
              </a:solidFill>
            </a:endParaRPr>
          </a:p>
        </p:txBody>
      </p:sp>
    </p:spTree>
    <p:extLst>
      <p:ext uri="{BB962C8B-B14F-4D97-AF65-F5344CB8AC3E}">
        <p14:creationId xmlns:p14="http://schemas.microsoft.com/office/powerpoint/2010/main" val="1982549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45</a:t>
            </a:fld>
            <a:endParaRPr lang="ja-JP" altLang="en-US">
              <a:solidFill>
                <a:prstClr val="black"/>
              </a:solidFill>
            </a:endParaRPr>
          </a:p>
        </p:txBody>
      </p:sp>
    </p:spTree>
    <p:extLst>
      <p:ext uri="{BB962C8B-B14F-4D97-AF65-F5344CB8AC3E}">
        <p14:creationId xmlns:p14="http://schemas.microsoft.com/office/powerpoint/2010/main" val="403338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46</a:t>
            </a:fld>
            <a:endParaRPr lang="ja-JP" altLang="en-US">
              <a:solidFill>
                <a:prstClr val="black"/>
              </a:solidFill>
            </a:endParaRPr>
          </a:p>
        </p:txBody>
      </p:sp>
    </p:spTree>
    <p:extLst>
      <p:ext uri="{BB962C8B-B14F-4D97-AF65-F5344CB8AC3E}">
        <p14:creationId xmlns:p14="http://schemas.microsoft.com/office/powerpoint/2010/main" val="4237756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a:t>
            </a:fld>
            <a:endParaRPr lang="ja-JP" altLang="en-US">
              <a:solidFill>
                <a:prstClr val="black"/>
              </a:solidFill>
            </a:endParaRPr>
          </a:p>
        </p:txBody>
      </p:sp>
    </p:spTree>
    <p:extLst>
      <p:ext uri="{BB962C8B-B14F-4D97-AF65-F5344CB8AC3E}">
        <p14:creationId xmlns:p14="http://schemas.microsoft.com/office/powerpoint/2010/main" val="7949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47</a:t>
            </a:fld>
            <a:endParaRPr lang="ja-JP" altLang="en-US">
              <a:solidFill>
                <a:prstClr val="black"/>
              </a:solidFill>
            </a:endParaRPr>
          </a:p>
        </p:txBody>
      </p:sp>
    </p:spTree>
    <p:extLst>
      <p:ext uri="{BB962C8B-B14F-4D97-AF65-F5344CB8AC3E}">
        <p14:creationId xmlns:p14="http://schemas.microsoft.com/office/powerpoint/2010/main" val="1899462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48</a:t>
            </a:fld>
            <a:endParaRPr lang="ja-JP" altLang="en-US">
              <a:solidFill>
                <a:prstClr val="black"/>
              </a:solidFill>
            </a:endParaRPr>
          </a:p>
        </p:txBody>
      </p:sp>
    </p:spTree>
    <p:extLst>
      <p:ext uri="{BB962C8B-B14F-4D97-AF65-F5344CB8AC3E}">
        <p14:creationId xmlns:p14="http://schemas.microsoft.com/office/powerpoint/2010/main" val="311863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49</a:t>
            </a:fld>
            <a:endParaRPr lang="ja-JP" altLang="en-US">
              <a:solidFill>
                <a:prstClr val="black"/>
              </a:solidFill>
            </a:endParaRPr>
          </a:p>
        </p:txBody>
      </p:sp>
    </p:spTree>
    <p:extLst>
      <p:ext uri="{BB962C8B-B14F-4D97-AF65-F5344CB8AC3E}">
        <p14:creationId xmlns:p14="http://schemas.microsoft.com/office/powerpoint/2010/main" val="649029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50</a:t>
            </a:fld>
            <a:endParaRPr lang="ja-JP" altLang="en-US">
              <a:solidFill>
                <a:prstClr val="black"/>
              </a:solidFill>
            </a:endParaRPr>
          </a:p>
        </p:txBody>
      </p:sp>
    </p:spTree>
    <p:extLst>
      <p:ext uri="{BB962C8B-B14F-4D97-AF65-F5344CB8AC3E}">
        <p14:creationId xmlns:p14="http://schemas.microsoft.com/office/powerpoint/2010/main" val="2346779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51</a:t>
            </a:fld>
            <a:endParaRPr lang="ja-JP" altLang="en-US">
              <a:solidFill>
                <a:prstClr val="black"/>
              </a:solidFill>
            </a:endParaRPr>
          </a:p>
        </p:txBody>
      </p:sp>
    </p:spTree>
    <p:extLst>
      <p:ext uri="{BB962C8B-B14F-4D97-AF65-F5344CB8AC3E}">
        <p14:creationId xmlns:p14="http://schemas.microsoft.com/office/powerpoint/2010/main" val="3615351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52</a:t>
            </a:fld>
            <a:endParaRPr lang="ja-JP" altLang="en-US">
              <a:solidFill>
                <a:prstClr val="black"/>
              </a:solidFill>
            </a:endParaRPr>
          </a:p>
        </p:txBody>
      </p:sp>
    </p:spTree>
    <p:extLst>
      <p:ext uri="{BB962C8B-B14F-4D97-AF65-F5344CB8AC3E}">
        <p14:creationId xmlns:p14="http://schemas.microsoft.com/office/powerpoint/2010/main" val="1997778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53</a:t>
            </a:fld>
            <a:endParaRPr lang="ja-JP" altLang="en-US">
              <a:solidFill>
                <a:prstClr val="black"/>
              </a:solidFill>
            </a:endParaRPr>
          </a:p>
        </p:txBody>
      </p:sp>
    </p:spTree>
    <p:extLst>
      <p:ext uri="{BB962C8B-B14F-4D97-AF65-F5344CB8AC3E}">
        <p14:creationId xmlns:p14="http://schemas.microsoft.com/office/powerpoint/2010/main" val="315793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54</a:t>
            </a:fld>
            <a:endParaRPr lang="ja-JP" altLang="en-US">
              <a:solidFill>
                <a:prstClr val="black"/>
              </a:solidFill>
            </a:endParaRPr>
          </a:p>
        </p:txBody>
      </p:sp>
    </p:spTree>
    <p:extLst>
      <p:ext uri="{BB962C8B-B14F-4D97-AF65-F5344CB8AC3E}">
        <p14:creationId xmlns:p14="http://schemas.microsoft.com/office/powerpoint/2010/main" val="3639183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55</a:t>
            </a:fld>
            <a:endParaRPr lang="ja-JP" altLang="en-US">
              <a:solidFill>
                <a:prstClr val="black"/>
              </a:solidFill>
            </a:endParaRPr>
          </a:p>
        </p:txBody>
      </p:sp>
    </p:spTree>
    <p:extLst>
      <p:ext uri="{BB962C8B-B14F-4D97-AF65-F5344CB8AC3E}">
        <p14:creationId xmlns:p14="http://schemas.microsoft.com/office/powerpoint/2010/main" val="239154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56</a:t>
            </a:fld>
            <a:endParaRPr lang="ja-JP" altLang="en-US">
              <a:solidFill>
                <a:prstClr val="black"/>
              </a:solidFill>
            </a:endParaRPr>
          </a:p>
        </p:txBody>
      </p:sp>
    </p:spTree>
    <p:extLst>
      <p:ext uri="{BB962C8B-B14F-4D97-AF65-F5344CB8AC3E}">
        <p14:creationId xmlns:p14="http://schemas.microsoft.com/office/powerpoint/2010/main" val="3687936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7</a:t>
            </a:fld>
            <a:endParaRPr lang="ja-JP" altLang="en-US">
              <a:solidFill>
                <a:prstClr val="black"/>
              </a:solidFill>
            </a:endParaRPr>
          </a:p>
        </p:txBody>
      </p:sp>
    </p:spTree>
    <p:extLst>
      <p:ext uri="{BB962C8B-B14F-4D97-AF65-F5344CB8AC3E}">
        <p14:creationId xmlns:p14="http://schemas.microsoft.com/office/powerpoint/2010/main" val="1293313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57</a:t>
            </a:fld>
            <a:endParaRPr lang="ja-JP" altLang="en-US">
              <a:solidFill>
                <a:prstClr val="black"/>
              </a:solidFill>
            </a:endParaRPr>
          </a:p>
        </p:txBody>
      </p:sp>
    </p:spTree>
    <p:extLst>
      <p:ext uri="{BB962C8B-B14F-4D97-AF65-F5344CB8AC3E}">
        <p14:creationId xmlns:p14="http://schemas.microsoft.com/office/powerpoint/2010/main" val="4293448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58</a:t>
            </a:fld>
            <a:endParaRPr lang="ja-JP" altLang="en-US">
              <a:solidFill>
                <a:prstClr val="black"/>
              </a:solidFill>
            </a:endParaRPr>
          </a:p>
        </p:txBody>
      </p:sp>
    </p:spTree>
    <p:extLst>
      <p:ext uri="{BB962C8B-B14F-4D97-AF65-F5344CB8AC3E}">
        <p14:creationId xmlns:p14="http://schemas.microsoft.com/office/powerpoint/2010/main" val="3753380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59</a:t>
            </a:fld>
            <a:endParaRPr lang="ja-JP" altLang="en-US">
              <a:solidFill>
                <a:prstClr val="black"/>
              </a:solidFill>
            </a:endParaRPr>
          </a:p>
        </p:txBody>
      </p:sp>
    </p:spTree>
    <p:extLst>
      <p:ext uri="{BB962C8B-B14F-4D97-AF65-F5344CB8AC3E}">
        <p14:creationId xmlns:p14="http://schemas.microsoft.com/office/powerpoint/2010/main" val="319274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60</a:t>
            </a:fld>
            <a:endParaRPr lang="ja-JP" altLang="en-US">
              <a:solidFill>
                <a:prstClr val="black"/>
              </a:solidFill>
            </a:endParaRPr>
          </a:p>
        </p:txBody>
      </p:sp>
    </p:spTree>
    <p:extLst>
      <p:ext uri="{BB962C8B-B14F-4D97-AF65-F5344CB8AC3E}">
        <p14:creationId xmlns:p14="http://schemas.microsoft.com/office/powerpoint/2010/main" val="22074582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61</a:t>
            </a:fld>
            <a:endParaRPr lang="ja-JP" altLang="en-US">
              <a:solidFill>
                <a:prstClr val="black"/>
              </a:solidFill>
            </a:endParaRPr>
          </a:p>
        </p:txBody>
      </p:sp>
    </p:spTree>
    <p:extLst>
      <p:ext uri="{BB962C8B-B14F-4D97-AF65-F5344CB8AC3E}">
        <p14:creationId xmlns:p14="http://schemas.microsoft.com/office/powerpoint/2010/main" val="1365217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62</a:t>
            </a:fld>
            <a:endParaRPr lang="ja-JP" altLang="en-US">
              <a:solidFill>
                <a:prstClr val="black"/>
              </a:solidFill>
            </a:endParaRPr>
          </a:p>
        </p:txBody>
      </p:sp>
    </p:spTree>
    <p:extLst>
      <p:ext uri="{BB962C8B-B14F-4D97-AF65-F5344CB8AC3E}">
        <p14:creationId xmlns:p14="http://schemas.microsoft.com/office/powerpoint/2010/main" val="38656143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63</a:t>
            </a:fld>
            <a:endParaRPr lang="ja-JP" altLang="en-US">
              <a:solidFill>
                <a:prstClr val="black"/>
              </a:solidFill>
            </a:endParaRPr>
          </a:p>
        </p:txBody>
      </p:sp>
    </p:spTree>
    <p:extLst>
      <p:ext uri="{BB962C8B-B14F-4D97-AF65-F5344CB8AC3E}">
        <p14:creationId xmlns:p14="http://schemas.microsoft.com/office/powerpoint/2010/main" val="1143833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64</a:t>
            </a:fld>
            <a:endParaRPr lang="ja-JP" altLang="en-US">
              <a:solidFill>
                <a:prstClr val="black"/>
              </a:solidFill>
            </a:endParaRPr>
          </a:p>
        </p:txBody>
      </p:sp>
    </p:spTree>
    <p:extLst>
      <p:ext uri="{BB962C8B-B14F-4D97-AF65-F5344CB8AC3E}">
        <p14:creationId xmlns:p14="http://schemas.microsoft.com/office/powerpoint/2010/main" val="140614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65</a:t>
            </a:fld>
            <a:endParaRPr lang="ja-JP" altLang="en-US">
              <a:solidFill>
                <a:prstClr val="black"/>
              </a:solidFill>
            </a:endParaRPr>
          </a:p>
        </p:txBody>
      </p:sp>
    </p:spTree>
    <p:extLst>
      <p:ext uri="{BB962C8B-B14F-4D97-AF65-F5344CB8AC3E}">
        <p14:creationId xmlns:p14="http://schemas.microsoft.com/office/powerpoint/2010/main" val="2425391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66</a:t>
            </a:fld>
            <a:endParaRPr lang="ja-JP" altLang="en-US">
              <a:solidFill>
                <a:prstClr val="black"/>
              </a:solidFill>
            </a:endParaRPr>
          </a:p>
        </p:txBody>
      </p:sp>
    </p:spTree>
    <p:extLst>
      <p:ext uri="{BB962C8B-B14F-4D97-AF65-F5344CB8AC3E}">
        <p14:creationId xmlns:p14="http://schemas.microsoft.com/office/powerpoint/2010/main" val="72632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8</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67</a:t>
            </a:fld>
            <a:endParaRPr lang="ja-JP" altLang="en-US">
              <a:solidFill>
                <a:prstClr val="black"/>
              </a:solidFill>
            </a:endParaRPr>
          </a:p>
        </p:txBody>
      </p:sp>
    </p:spTree>
    <p:extLst>
      <p:ext uri="{BB962C8B-B14F-4D97-AF65-F5344CB8AC3E}">
        <p14:creationId xmlns:p14="http://schemas.microsoft.com/office/powerpoint/2010/main" val="2229387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68</a:t>
            </a:fld>
            <a:endParaRPr lang="ja-JP" altLang="en-US">
              <a:solidFill>
                <a:prstClr val="black"/>
              </a:solidFill>
            </a:endParaRPr>
          </a:p>
        </p:txBody>
      </p:sp>
    </p:spTree>
    <p:extLst>
      <p:ext uri="{BB962C8B-B14F-4D97-AF65-F5344CB8AC3E}">
        <p14:creationId xmlns:p14="http://schemas.microsoft.com/office/powerpoint/2010/main" val="918836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69</a:t>
            </a:fld>
            <a:endParaRPr lang="ja-JP" altLang="en-US">
              <a:solidFill>
                <a:prstClr val="black"/>
              </a:solidFill>
            </a:endParaRPr>
          </a:p>
        </p:txBody>
      </p:sp>
    </p:spTree>
    <p:extLst>
      <p:ext uri="{BB962C8B-B14F-4D97-AF65-F5344CB8AC3E}">
        <p14:creationId xmlns:p14="http://schemas.microsoft.com/office/powerpoint/2010/main" val="910825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70</a:t>
            </a:fld>
            <a:endParaRPr lang="ja-JP" altLang="en-US">
              <a:solidFill>
                <a:prstClr val="black"/>
              </a:solidFill>
            </a:endParaRPr>
          </a:p>
        </p:txBody>
      </p:sp>
    </p:spTree>
    <p:extLst>
      <p:ext uri="{BB962C8B-B14F-4D97-AF65-F5344CB8AC3E}">
        <p14:creationId xmlns:p14="http://schemas.microsoft.com/office/powerpoint/2010/main" val="3818433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71</a:t>
            </a:fld>
            <a:endParaRPr lang="ja-JP" altLang="en-US">
              <a:solidFill>
                <a:prstClr val="black"/>
              </a:solidFill>
            </a:endParaRPr>
          </a:p>
        </p:txBody>
      </p:sp>
    </p:spTree>
    <p:extLst>
      <p:ext uri="{BB962C8B-B14F-4D97-AF65-F5344CB8AC3E}">
        <p14:creationId xmlns:p14="http://schemas.microsoft.com/office/powerpoint/2010/main" val="516359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72</a:t>
            </a:fld>
            <a:endParaRPr lang="ja-JP" altLang="en-US">
              <a:solidFill>
                <a:prstClr val="black"/>
              </a:solidFill>
            </a:endParaRPr>
          </a:p>
        </p:txBody>
      </p:sp>
    </p:spTree>
    <p:extLst>
      <p:ext uri="{BB962C8B-B14F-4D97-AF65-F5344CB8AC3E}">
        <p14:creationId xmlns:p14="http://schemas.microsoft.com/office/powerpoint/2010/main" val="22272448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73</a:t>
            </a:fld>
            <a:endParaRPr lang="ja-JP" altLang="en-US">
              <a:solidFill>
                <a:prstClr val="black"/>
              </a:solidFill>
            </a:endParaRPr>
          </a:p>
        </p:txBody>
      </p:sp>
    </p:spTree>
    <p:extLst>
      <p:ext uri="{BB962C8B-B14F-4D97-AF65-F5344CB8AC3E}">
        <p14:creationId xmlns:p14="http://schemas.microsoft.com/office/powerpoint/2010/main" val="91397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75</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76</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77</a:t>
            </a:fld>
            <a:endParaRPr lang="ja-JP" altLang="en-US">
              <a:solidFill>
                <a:prstClr val="black"/>
              </a:solidFill>
            </a:endParaRPr>
          </a:p>
        </p:txBody>
      </p:sp>
    </p:spTree>
    <p:extLst>
      <p:ext uri="{BB962C8B-B14F-4D97-AF65-F5344CB8AC3E}">
        <p14:creationId xmlns:p14="http://schemas.microsoft.com/office/powerpoint/2010/main" val="59005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9</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78</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80</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81</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83</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84</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85</a:t>
            </a:fld>
            <a:endParaRPr lang="ja-JP" altLang="en-US">
              <a:solidFill>
                <a:prstClr val="black"/>
              </a:solidFill>
            </a:endParaRPr>
          </a:p>
        </p:txBody>
      </p:sp>
    </p:spTree>
    <p:extLst>
      <p:ext uri="{BB962C8B-B14F-4D97-AF65-F5344CB8AC3E}">
        <p14:creationId xmlns:p14="http://schemas.microsoft.com/office/powerpoint/2010/main" val="37698672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86</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87</a:t>
            </a:fld>
            <a:endParaRPr lang="ja-JP" altLang="en-US">
              <a:solidFill>
                <a:prstClr val="black"/>
              </a:solidFill>
            </a:endParaRPr>
          </a:p>
        </p:txBody>
      </p:sp>
    </p:spTree>
    <p:extLst>
      <p:ext uri="{BB962C8B-B14F-4D97-AF65-F5344CB8AC3E}">
        <p14:creationId xmlns:p14="http://schemas.microsoft.com/office/powerpoint/2010/main" val="4077242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88</a:t>
            </a:fld>
            <a:endParaRPr lang="ja-JP" altLang="en-US">
              <a:solidFill>
                <a:prstClr val="black"/>
              </a:solidFill>
            </a:endParaRPr>
          </a:p>
        </p:txBody>
      </p:sp>
    </p:spTree>
    <p:extLst>
      <p:ext uri="{BB962C8B-B14F-4D97-AF65-F5344CB8AC3E}">
        <p14:creationId xmlns:p14="http://schemas.microsoft.com/office/powerpoint/2010/main" val="34346238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90</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10</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91</a:t>
            </a:fld>
            <a:endParaRPr lang="ja-JP" altLang="en-US">
              <a:solidFill>
                <a:prstClr val="black"/>
              </a:solidFill>
            </a:endParaRPr>
          </a:p>
        </p:txBody>
      </p:sp>
    </p:spTree>
    <p:extLst>
      <p:ext uri="{BB962C8B-B14F-4D97-AF65-F5344CB8AC3E}">
        <p14:creationId xmlns:p14="http://schemas.microsoft.com/office/powerpoint/2010/main" val="2452026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92</a:t>
            </a:fld>
            <a:endParaRPr lang="ja-JP" altLang="en-US">
              <a:solidFill>
                <a:prstClr val="black"/>
              </a:solidFill>
            </a:endParaRPr>
          </a:p>
        </p:txBody>
      </p:sp>
    </p:spTree>
    <p:extLst>
      <p:ext uri="{BB962C8B-B14F-4D97-AF65-F5344CB8AC3E}">
        <p14:creationId xmlns:p14="http://schemas.microsoft.com/office/powerpoint/2010/main" val="712271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93</a:t>
            </a:fld>
            <a:endParaRPr lang="ja-JP" altLang="en-US">
              <a:solidFill>
                <a:prstClr val="black"/>
              </a:solidFill>
            </a:endParaRPr>
          </a:p>
        </p:txBody>
      </p:sp>
    </p:spTree>
    <p:extLst>
      <p:ext uri="{BB962C8B-B14F-4D97-AF65-F5344CB8AC3E}">
        <p14:creationId xmlns:p14="http://schemas.microsoft.com/office/powerpoint/2010/main" val="38816487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94</a:t>
            </a:fld>
            <a:endParaRPr lang="ja-JP" altLang="en-US">
              <a:solidFill>
                <a:prstClr val="black"/>
              </a:solidFill>
            </a:endParaRPr>
          </a:p>
        </p:txBody>
      </p:sp>
    </p:spTree>
    <p:extLst>
      <p:ext uri="{BB962C8B-B14F-4D97-AF65-F5344CB8AC3E}">
        <p14:creationId xmlns:p14="http://schemas.microsoft.com/office/powerpoint/2010/main" val="24463880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95</a:t>
            </a:fld>
            <a:endParaRPr lang="ja-JP" altLang="en-US">
              <a:solidFill>
                <a:prstClr val="black"/>
              </a:solidFill>
            </a:endParaRPr>
          </a:p>
        </p:txBody>
      </p:sp>
    </p:spTree>
    <p:extLst>
      <p:ext uri="{BB962C8B-B14F-4D97-AF65-F5344CB8AC3E}">
        <p14:creationId xmlns:p14="http://schemas.microsoft.com/office/powerpoint/2010/main" val="6325490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96</a:t>
            </a:fld>
            <a:endParaRPr lang="ja-JP" altLang="en-US">
              <a:solidFill>
                <a:prstClr val="black"/>
              </a:solidFill>
            </a:endParaRPr>
          </a:p>
        </p:txBody>
      </p:sp>
    </p:spTree>
    <p:extLst>
      <p:ext uri="{BB962C8B-B14F-4D97-AF65-F5344CB8AC3E}">
        <p14:creationId xmlns:p14="http://schemas.microsoft.com/office/powerpoint/2010/main" val="37380088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97</a:t>
            </a:fld>
            <a:endParaRPr lang="ja-JP" altLang="en-US">
              <a:solidFill>
                <a:prstClr val="black"/>
              </a:solidFill>
            </a:endParaRPr>
          </a:p>
        </p:txBody>
      </p:sp>
    </p:spTree>
    <p:extLst>
      <p:ext uri="{BB962C8B-B14F-4D97-AF65-F5344CB8AC3E}">
        <p14:creationId xmlns:p14="http://schemas.microsoft.com/office/powerpoint/2010/main" val="3084633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98</a:t>
            </a:fld>
            <a:endParaRPr lang="ja-JP" altLang="en-US">
              <a:solidFill>
                <a:prstClr val="black"/>
              </a:solidFill>
            </a:endParaRPr>
          </a:p>
        </p:txBody>
      </p:sp>
    </p:spTree>
    <p:extLst>
      <p:ext uri="{BB962C8B-B14F-4D97-AF65-F5344CB8AC3E}">
        <p14:creationId xmlns:p14="http://schemas.microsoft.com/office/powerpoint/2010/main" val="12454779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100</a:t>
            </a:fld>
            <a:endParaRPr lang="ja-JP" altLang="en-US">
              <a:solidFill>
                <a:prstClr val="black"/>
              </a:solidFill>
            </a:endParaRPr>
          </a:p>
        </p:txBody>
      </p:sp>
    </p:spTree>
    <p:extLst>
      <p:ext uri="{BB962C8B-B14F-4D97-AF65-F5344CB8AC3E}">
        <p14:creationId xmlns:p14="http://schemas.microsoft.com/office/powerpoint/2010/main" val="8157755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101</a:t>
            </a:fld>
            <a:endParaRPr lang="ja-JP" altLang="en-US">
              <a:solidFill>
                <a:prstClr val="black"/>
              </a:solidFill>
            </a:endParaRPr>
          </a:p>
        </p:txBody>
      </p:sp>
    </p:spTree>
    <p:extLst>
      <p:ext uri="{BB962C8B-B14F-4D97-AF65-F5344CB8AC3E}">
        <p14:creationId xmlns:p14="http://schemas.microsoft.com/office/powerpoint/2010/main" val="299313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rtl="0"/>
              <a:t>11</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102</a:t>
            </a:fld>
            <a:endParaRPr lang="ja-JP" altLang="en-US">
              <a:solidFill>
                <a:prstClr val="black"/>
              </a:solidFill>
            </a:endParaRPr>
          </a:p>
        </p:txBody>
      </p:sp>
    </p:spTree>
    <p:extLst>
      <p:ext uri="{BB962C8B-B14F-4D97-AF65-F5344CB8AC3E}">
        <p14:creationId xmlns:p14="http://schemas.microsoft.com/office/powerpoint/2010/main" val="463027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103</a:t>
            </a:fld>
            <a:endParaRPr lang="ja-JP" altLang="en-US">
              <a:solidFill>
                <a:prstClr val="black"/>
              </a:solidFill>
            </a:endParaRPr>
          </a:p>
        </p:txBody>
      </p:sp>
    </p:spTree>
    <p:extLst>
      <p:ext uri="{BB962C8B-B14F-4D97-AF65-F5344CB8AC3E}">
        <p14:creationId xmlns:p14="http://schemas.microsoft.com/office/powerpoint/2010/main" val="3371943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rtl="0"/>
              <a:t>111</a:t>
            </a:fld>
            <a:endParaRPr lang="ja-JP" altLang="en-US">
              <a:solidFill>
                <a:prstClr val="black"/>
              </a:solidFill>
            </a:endParaRPr>
          </a:p>
        </p:txBody>
      </p:sp>
    </p:spTree>
    <p:extLst>
      <p:ext uri="{BB962C8B-B14F-4D97-AF65-F5344CB8AC3E}">
        <p14:creationId xmlns:p14="http://schemas.microsoft.com/office/powerpoint/2010/main" val="61565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e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es"/>
              <a:t>マスター テキストの書式設定</a:t>
            </a:r>
          </a:p>
          <a:p>
            <a:pPr lvl="1" rtl="0"/>
            <a:r>
              <a:rPr lang="es"/>
              <a:t>第 2 レベル</a:t>
            </a:r>
          </a:p>
          <a:p>
            <a:pPr lvl="2" rtl="0"/>
            <a:r>
              <a:rPr lang="es"/>
              <a:t>第 3 レベル</a:t>
            </a:r>
          </a:p>
          <a:p>
            <a:pPr lvl="3" rtl="0"/>
            <a:r>
              <a:rPr lang="es"/>
              <a:t>第 4 レベル</a:t>
            </a:r>
          </a:p>
          <a:p>
            <a:pPr lvl="4" rtl="0"/>
            <a:r>
              <a:rPr lang="es"/>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e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es"/>
              <a:t>マスター テキストの書式設定</a:t>
            </a:r>
          </a:p>
          <a:p>
            <a:pPr lvl="1" rtl="0"/>
            <a:r>
              <a:rPr lang="es"/>
              <a:t>第 2 レベル</a:t>
            </a:r>
          </a:p>
          <a:p>
            <a:pPr lvl="2" rtl="0"/>
            <a:r>
              <a:rPr lang="es"/>
              <a:t>第 3 レベル</a:t>
            </a:r>
          </a:p>
          <a:p>
            <a:pPr lvl="3" rtl="0"/>
            <a:r>
              <a:rPr lang="es"/>
              <a:t>第 4 レベル</a:t>
            </a:r>
          </a:p>
          <a:p>
            <a:pPr lvl="4" rtl="0"/>
            <a:r>
              <a:rPr lang="es"/>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マスター タイトルの書式設定</a:t>
            </a:r>
            <a:endParaRPr lang="en-US" dirty="0"/>
          </a:p>
        </p:txBody>
      </p:sp>
      <p:sp>
        <p:nvSpPr>
          <p:cNvPr id="3" name="Content Placeholder 2"/>
          <p:cNvSpPr>
            <a:spLocks noGrp="1"/>
          </p:cNvSpPr>
          <p:nvPr>
            <p:ph idx="1"/>
          </p:nvPr>
        </p:nvSpPr>
        <p:spPr/>
        <p:txBody>
          <a:bodyPr rtlCol="0"/>
          <a:lstStyle/>
          <a:p>
            <a:pPr lvl="0" rtl="0"/>
            <a:r>
              <a:rPr lang="es"/>
              <a:t>マスター テキストの書式設定</a:t>
            </a:r>
          </a:p>
          <a:p>
            <a:pPr lvl="1" rtl="0"/>
            <a:r>
              <a:rPr lang="es"/>
              <a:t>第 2 レベル</a:t>
            </a:r>
          </a:p>
          <a:p>
            <a:pPr lvl="2" rtl="0"/>
            <a:r>
              <a:rPr lang="es"/>
              <a:t>第 3 レベル</a:t>
            </a:r>
          </a:p>
          <a:p>
            <a:pPr lvl="3" rtl="0"/>
            <a:r>
              <a:rPr lang="es"/>
              <a:t>第 4 レベル</a:t>
            </a:r>
          </a:p>
          <a:p>
            <a:pPr lvl="4" rtl="0"/>
            <a:r>
              <a:rPr lang="es"/>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e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es"/>
              <a:t>マスター テキストの書式設定</a:t>
            </a:r>
          </a:p>
          <a:p>
            <a:pPr lvl="1" rtl="0"/>
            <a:r>
              <a:rPr lang="es"/>
              <a:t>第 2 レベル</a:t>
            </a:r>
          </a:p>
          <a:p>
            <a:pPr lvl="2" rtl="0"/>
            <a:r>
              <a:rPr lang="es"/>
              <a:t>第 3 レベル</a:t>
            </a:r>
          </a:p>
          <a:p>
            <a:pPr lvl="3" rtl="0"/>
            <a:r>
              <a:rPr lang="es"/>
              <a:t>第 4 レベル</a:t>
            </a:r>
          </a:p>
          <a:p>
            <a:pPr lvl="4" rtl="0"/>
            <a:r>
              <a:rPr lang="es"/>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es"/>
              <a:t>マスター テキストの書式設定</a:t>
            </a:r>
          </a:p>
          <a:p>
            <a:pPr lvl="1" rtl="0"/>
            <a:r>
              <a:rPr lang="es"/>
              <a:t>第 2 レベル</a:t>
            </a:r>
          </a:p>
          <a:p>
            <a:pPr lvl="2" rtl="0"/>
            <a:r>
              <a:rPr lang="es"/>
              <a:t>第 3 レベル</a:t>
            </a:r>
          </a:p>
          <a:p>
            <a:pPr lvl="3" rtl="0"/>
            <a:r>
              <a:rPr lang="es"/>
              <a:t>第 4 レベル</a:t>
            </a:r>
          </a:p>
          <a:p>
            <a:pPr lvl="4" rtl="0"/>
            <a:r>
              <a:rPr lang="es"/>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e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es"/>
              <a:t>マスター テキストの書式設定</a:t>
            </a:r>
          </a:p>
          <a:p>
            <a:pPr lvl="1" rtl="0"/>
            <a:r>
              <a:rPr lang="es"/>
              <a:t>第 2 レベル</a:t>
            </a:r>
          </a:p>
          <a:p>
            <a:pPr lvl="2" rtl="0"/>
            <a:r>
              <a:rPr lang="es"/>
              <a:t>第 3 レベル</a:t>
            </a:r>
          </a:p>
          <a:p>
            <a:pPr lvl="3" rtl="0"/>
            <a:r>
              <a:rPr lang="es"/>
              <a:t>第 4 レベル</a:t>
            </a:r>
          </a:p>
          <a:p>
            <a:pPr lvl="4" rtl="0"/>
            <a:r>
              <a:rPr lang="es"/>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es"/>
              <a:t>マスター テキストの書式設定</a:t>
            </a:r>
          </a:p>
          <a:p>
            <a:pPr lvl="1" rtl="0"/>
            <a:r>
              <a:rPr lang="es"/>
              <a:t>第 2 レベル</a:t>
            </a:r>
          </a:p>
          <a:p>
            <a:pPr lvl="2" rtl="0"/>
            <a:r>
              <a:rPr lang="es"/>
              <a:t>第 3 レベル</a:t>
            </a:r>
          </a:p>
          <a:p>
            <a:pPr lvl="3" rtl="0"/>
            <a:r>
              <a:rPr lang="es"/>
              <a:t>第 4 レベル</a:t>
            </a:r>
          </a:p>
          <a:p>
            <a:pPr lvl="4" rtl="0"/>
            <a:r>
              <a:rPr lang="es"/>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
              <a:t>マスター テキストの書式設定</a:t>
            </a:r>
          </a:p>
          <a:p>
            <a:pPr lvl="1" rtl="0"/>
            <a:r>
              <a:rPr lang="es"/>
              <a:t>第 2 レベル</a:t>
            </a:r>
          </a:p>
          <a:p>
            <a:pPr lvl="2" rtl="0"/>
            <a:r>
              <a:rPr lang="es"/>
              <a:t>第 3 レベル</a:t>
            </a:r>
          </a:p>
          <a:p>
            <a:pPr lvl="3" rtl="0"/>
            <a:r>
              <a:rPr lang="es"/>
              <a:t>第 4 レベル</a:t>
            </a:r>
          </a:p>
          <a:p>
            <a:pPr lvl="4" rtl="0"/>
            <a:r>
              <a:rPr lang="es"/>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e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es"/>
              <a:t>マスター テキストの書式設定</a:t>
            </a:r>
          </a:p>
          <a:p>
            <a:pPr lvl="1" rtl="0"/>
            <a:r>
              <a:rPr lang="es"/>
              <a:t>第 2 レベル</a:t>
            </a:r>
          </a:p>
          <a:p>
            <a:pPr lvl="2" rtl="0"/>
            <a:r>
              <a:rPr lang="es"/>
              <a:t>第 3 レベル</a:t>
            </a:r>
          </a:p>
          <a:p>
            <a:pPr lvl="3" rtl="0"/>
            <a:r>
              <a:rPr lang="es"/>
              <a:t>第 4 レベル</a:t>
            </a:r>
          </a:p>
          <a:p>
            <a:pPr lvl="4" rtl="0"/>
            <a:r>
              <a:rPr lang="es"/>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0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0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04.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0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1.png"/></Relationships>
</file>

<file path=ppt/slides/_rels/slide7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8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8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8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9.png"/></Relationships>
</file>

<file path=ppt/slides/_rels/slide86.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8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9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9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image" Target="../media/image217.png"/></Relationships>
</file>

<file path=ppt/slides/_rels/slide9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9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035326"/>
            <a:ext cx="9144000" cy="2088999"/>
          </a:xfrm>
        </p:spPr>
        <p:txBody>
          <a:bodyPr rtlCol="0" anchor="ctr">
            <a:normAutofit fontScale="90000"/>
          </a:bodyPr>
          <a:lstStyle/>
          <a:p>
            <a:pPr rtl="0"/>
            <a:r>
              <a:rPr lang="en" altLang="ja-JP" sz="3200" dirty="0">
                <a:latin typeface="Times New Roman"/>
                <a:ea typeface="+mj-lt"/>
                <a:cs typeface="+mj-lt"/>
              </a:rPr>
              <a:t/>
            </a:r>
            <a:br>
              <a:rPr lang="en" altLang="ja-JP" sz="3200" dirty="0">
                <a:latin typeface="Times New Roman"/>
                <a:ea typeface="+mj-lt"/>
                <a:cs typeface="+mj-lt"/>
              </a:rPr>
            </a:br>
            <a:r>
              <a:rPr lang="es-419" sz="3200" dirty="0">
                <a:latin typeface="Times New Roman"/>
                <a:ea typeface="+mj-lt"/>
                <a:cs typeface="+mj-lt"/>
              </a:rPr>
              <a:t>Operación de maquinarias de construcción tipo vehicular</a:t>
            </a:r>
            <a:r>
              <a:rPr lang="en" sz="3200" dirty="0">
                <a:latin typeface="Times New Roman"/>
                <a:ea typeface="+mj-lt"/>
                <a:cs typeface="+mj-lt"/>
              </a:rPr>
              <a:t/>
            </a:r>
            <a:br>
              <a:rPr lang="en" sz="3200" dirty="0">
                <a:latin typeface="Times New Roman"/>
                <a:ea typeface="+mj-lt"/>
                <a:cs typeface="+mj-lt"/>
              </a:rPr>
            </a:br>
            <a:r>
              <a:rPr lang="es-419" sz="3200" dirty="0">
                <a:latin typeface="Times New Roman"/>
                <a:ea typeface="+mj-lt"/>
                <a:cs typeface="+mj-lt"/>
              </a:rPr>
              <a:t> (Nivelación, transporte, carga y excavación)  </a:t>
            </a:r>
            <a:r>
              <a:rPr lang="en" altLang="ja-JP" sz="3200" dirty="0">
                <a:latin typeface="Times New Roman"/>
                <a:ea typeface="+mj-lt"/>
                <a:cs typeface="+mj-lt"/>
              </a:rPr>
              <a:t/>
            </a:r>
            <a:br>
              <a:rPr lang="en" altLang="ja-JP" sz="3200" dirty="0">
                <a:latin typeface="Times New Roman"/>
                <a:ea typeface="+mj-lt"/>
                <a:cs typeface="+mj-lt"/>
              </a:rPr>
            </a:br>
            <a:r>
              <a:rPr lang="es-419" sz="3200" dirty="0">
                <a:latin typeface="Times New Roman"/>
                <a:ea typeface="+mj-lt"/>
                <a:cs typeface="+mj-lt"/>
              </a:rPr>
              <a:t>Texto auxiliar de entrenamiento de habilidades</a:t>
            </a:r>
            <a:r>
              <a:rPr lang="en" altLang="ja-JP" sz="3200" dirty="0">
                <a:latin typeface="Times New Roman"/>
                <a:ea typeface="+mj-lt"/>
                <a:cs typeface="+mj-lt"/>
              </a:rPr>
              <a:t/>
            </a:r>
            <a:br>
              <a:rPr lang="en" altLang="ja-JP" sz="3200" dirty="0">
                <a:latin typeface="Times New Roman"/>
                <a:ea typeface="+mj-lt"/>
                <a:cs typeface="+mj-lt"/>
              </a:rPr>
            </a:br>
            <a:r>
              <a:rPr lang="es-419" sz="3200" dirty="0">
                <a:latin typeface="Times New Roman"/>
                <a:ea typeface="+mj-lt"/>
                <a:cs typeface="+mj-lt"/>
              </a:rPr>
              <a:t>Materiales en Power Point para entrenamiento </a:t>
            </a:r>
            <a:r>
              <a:rPr lang="ja-JP" altLang="en-US" sz="3200" dirty="0">
                <a:latin typeface="Times New Roman"/>
                <a:ea typeface="ＭＳ Ｐゴシック"/>
              </a:rPr>
              <a:t/>
            </a:r>
            <a:br>
              <a:rPr lang="ja-JP" altLang="en-US" sz="3200" dirty="0">
                <a:latin typeface="Times New Roman"/>
                <a:ea typeface="ＭＳ Ｐゴシック"/>
              </a:rPr>
            </a:br>
            <a:endParaRPr lang="ja-JP" altLang="en-US" sz="3200" dirty="0">
              <a:latin typeface="Times New Roman"/>
              <a:ea typeface="ＭＳ Ｐゴシック"/>
              <a:cs typeface="Calibri Light"/>
            </a:endParaRPr>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9889"/>
            <a:ext cx="7886700" cy="803112"/>
          </a:xfrm>
          <a:ln>
            <a:solidFill>
              <a:schemeClr val="tx1"/>
            </a:solidFill>
          </a:ln>
        </p:spPr>
        <p:txBody>
          <a:bodyPr rtlCol="0">
            <a:noAutofit/>
          </a:bodyPr>
          <a:lstStyle/>
          <a:p>
            <a:pPr rtl="0"/>
            <a:r>
              <a:rPr lang="es-419" sz="2000" dirty="0">
                <a:latin typeface="Times New Roman"/>
                <a:ea typeface="Meiryo UI"/>
                <a:cs typeface="Times New Roman"/>
              </a:rPr>
              <a:t>Terminología para las maquinarias de construcción tipo vehicular　</a:t>
            </a:r>
            <a:r>
              <a:rPr lang="ja-JP" altLang="en-US" sz="2000" dirty="0">
                <a:latin typeface="Times New Roman"/>
                <a:ea typeface="Meiryo UI"/>
                <a:cs typeface="Times New Roman"/>
              </a:rPr>
              <a:t/>
            </a:r>
            <a:br>
              <a:rPr lang="ja-JP" altLang="en-US" sz="2000" dirty="0">
                <a:latin typeface="Times New Roman"/>
                <a:ea typeface="Meiryo UI"/>
                <a:cs typeface="Times New Roman"/>
              </a:rPr>
            </a:br>
            <a:r>
              <a:rPr lang="es-419" sz="2000" dirty="0">
                <a:latin typeface="Times New Roman"/>
                <a:ea typeface="+mj-lt"/>
                <a:cs typeface="Times New Roman"/>
              </a:rPr>
              <a:t>5 ----- Estabilidad   6 ----- Capacidad de escalada</a:t>
            </a:r>
            <a:r>
              <a:rPr lang="es-419" sz="2000" dirty="0">
                <a:latin typeface="Times New Roman"/>
                <a:ea typeface="Meiryo UI"/>
                <a:cs typeface="Times New Roman"/>
              </a:rPr>
              <a:t> </a:t>
            </a:r>
            <a:endParaRPr lang="zh-CN" altLang="en-US" sz="2000" dirty="0">
              <a:latin typeface="Times New Roman"/>
              <a:ea typeface="Meiryo UI"/>
              <a:cs typeface="Times New Roman"/>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a:latin typeface="Meiryo UI" panose="020B0604030504040204" pitchFamily="50" charset="-128"/>
              <a:ea typeface="Meiryo UI" panose="020B0604030504040204" pitchFamily="50" charset="-128"/>
            </a:endParaRPr>
          </a:p>
          <a:p>
            <a:pPr marL="0" indent="0" rtl="0">
              <a:buNone/>
            </a:pPr>
            <a:endParaRPr lang="en-US" altLang="ja-JP" sz="200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687186" y="2572106"/>
            <a:ext cx="3461303" cy="2516377"/>
          </a:xfrm>
          <a:prstGeom prst="rect">
            <a:avLst/>
          </a:prstGeom>
        </p:spPr>
      </p:pic>
      <p:pic>
        <p:nvPicPr>
          <p:cNvPr id="8" name="図 7"/>
          <p:cNvPicPr>
            <a:picLocks noChangeAspect="1"/>
          </p:cNvPicPr>
          <p:nvPr/>
        </p:nvPicPr>
        <p:blipFill>
          <a:blip r:embed="rId4"/>
          <a:stretch>
            <a:fillRect/>
          </a:stretch>
        </p:blipFill>
        <p:spPr>
          <a:xfrm>
            <a:off x="4098891" y="2865773"/>
            <a:ext cx="4280632" cy="2169370"/>
          </a:xfrm>
          <a:prstGeom prst="rect">
            <a:avLst/>
          </a:prstGeom>
        </p:spPr>
      </p:pic>
      <p:sp>
        <p:nvSpPr>
          <p:cNvPr id="9" name="テキスト ボックス 8"/>
          <p:cNvSpPr txBox="1"/>
          <p:nvPr/>
        </p:nvSpPr>
        <p:spPr>
          <a:xfrm>
            <a:off x="1080819" y="5088483"/>
            <a:ext cx="2674036" cy="276999"/>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游ゴシック"/>
                <a:cs typeface="Times New Roman"/>
              </a:rPr>
              <a:t>Estabilidad</a:t>
            </a:r>
            <a:endParaRPr lang="en-US" altLang="ja-JP" dirty="0">
              <a:latin typeface="Times New Roman"/>
              <a:cs typeface="Times New Roman"/>
            </a:endParaRPr>
          </a:p>
        </p:txBody>
      </p:sp>
      <p:sp>
        <p:nvSpPr>
          <p:cNvPr id="10" name="テキスト ボックス 9"/>
          <p:cNvSpPr txBox="1"/>
          <p:nvPr/>
        </p:nvSpPr>
        <p:spPr>
          <a:xfrm>
            <a:off x="4701113" y="5088483"/>
            <a:ext cx="2674036"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Capacidad de escalada</a:t>
            </a:r>
            <a:endParaRPr lang="en-US" altLang="ja-JP">
              <a:latin typeface="Times New Roman"/>
              <a:cs typeface="Times New Roman"/>
            </a:endParaRPr>
          </a:p>
        </p:txBody>
      </p:sp>
      <p:sp>
        <p:nvSpPr>
          <p:cNvPr id="11" name="テキスト ボックス 8">
            <a:extLst>
              <a:ext uri="{FF2B5EF4-FFF2-40B4-BE49-F238E27FC236}">
                <a16:creationId xmlns:a16="http://schemas.microsoft.com/office/drawing/2014/main" id="{4E8AC43B-8E5C-4EFA-95E8-17ED86F27060}"/>
              </a:ext>
            </a:extLst>
          </p:cNvPr>
          <p:cNvSpPr txBox="1"/>
          <p:nvPr/>
        </p:nvSpPr>
        <p:spPr>
          <a:xfrm>
            <a:off x="1895205" y="4516982"/>
            <a:ext cx="1130986" cy="276999"/>
          </a:xfrm>
          <a:prstGeom prst="rect">
            <a:avLst/>
          </a:prstGeom>
          <a:solidFill>
            <a:schemeClr val="bg1"/>
          </a:solidFill>
          <a:ln>
            <a:noFill/>
          </a:ln>
        </p:spPr>
        <p:txBody>
          <a:bodyPr wrap="square" lIns="91440" tIns="45720" rIns="91440" bIns="45720" rtlCol="0" anchor="t">
            <a:spAutoFit/>
          </a:bodyPr>
          <a:lstStyle/>
          <a:p>
            <a:pPr algn="ctr" rtl="0"/>
            <a:r>
              <a:rPr lang="es-419" sz="1200">
                <a:latin typeface="Times New Roman"/>
                <a:ea typeface="游ゴシック"/>
                <a:cs typeface="Times New Roman"/>
              </a:rPr>
              <a:t>Estabilidad</a:t>
            </a:r>
            <a:endParaRPr lang="en-US" altLang="ja-JP">
              <a:latin typeface="Times New Roman"/>
              <a:cs typeface="Times New Roman"/>
            </a:endParaRPr>
          </a:p>
        </p:txBody>
      </p:sp>
      <p:sp>
        <p:nvSpPr>
          <p:cNvPr id="13" name="テキスト ボックス 5">
            <a:extLst>
              <a:ext uri="{FF2B5EF4-FFF2-40B4-BE49-F238E27FC236}">
                <a16:creationId xmlns:a16="http://schemas.microsoft.com/office/drawing/2014/main" id="{02B9EF19-6F52-4CE4-8121-F4BB5030B5D9}"/>
              </a:ext>
            </a:extLst>
          </p:cNvPr>
          <p:cNvSpPr txBox="1"/>
          <p:nvPr/>
        </p:nvSpPr>
        <p:spPr>
          <a:xfrm>
            <a:off x="4701113" y="6460832"/>
            <a:ext cx="3818799"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12 del libro de texto / Página 11 del texto auxiliar</a:t>
            </a:r>
            <a:endParaRPr lang="en-US" altLang="ja-JP" sz="1200" dirty="0">
              <a:ea typeface="游ゴシック"/>
              <a:cs typeface="+mn-lt"/>
            </a:endParaRPr>
          </a:p>
        </p:txBody>
      </p:sp>
    </p:spTree>
    <p:extLst>
      <p:ext uri="{BB962C8B-B14F-4D97-AF65-F5344CB8AC3E}">
        <p14:creationId xmlns:p14="http://schemas.microsoft.com/office/powerpoint/2010/main" val="40267019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Accidentes con muertes y lesiones en el sector de la construcción</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es" sz="1200">
                <a:solidFill>
                  <a:prstClr val="black"/>
                </a:solidFill>
              </a:rPr>
              <a:t>Página 121 del texto auxiliar</a:t>
            </a: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En la figura 11-1 se muestra la tendencia de accidentes con muertes y lesiones que provocaron cuatro o más días de baja en el sector de la construcción.</a:t>
            </a: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algn="ctr" rtl="0">
              <a:lnSpc>
                <a:spcPct val="100000"/>
              </a:lnSpc>
              <a:spcBef>
                <a:spcPts val="0"/>
              </a:spcBef>
              <a:buNone/>
            </a:pPr>
            <a:r>
              <a:rPr lang="es" sz="1100" dirty="0">
                <a:solidFill>
                  <a:prstClr val="black"/>
                </a:solidFill>
                <a:latin typeface="Meiryo UI" panose="020B0604030504040204" pitchFamily="50" charset="-128"/>
                <a:ea typeface="Meiryo UI" panose="020B0604030504040204" pitchFamily="50" charset="-128"/>
              </a:rPr>
              <a:t>Fig. 11-1 Tendencias de los accidentes con muertes y lesiones que provocaron cuatro o más días de baja en el sector de la construcción</a:t>
            </a:r>
          </a:p>
          <a:p>
            <a:pPr marL="0" indent="0" algn="ctr" rtl="0">
              <a:lnSpc>
                <a:spcPct val="100000"/>
              </a:lnSpc>
              <a:spcBef>
                <a:spcPts val="0"/>
              </a:spcBef>
              <a:buNone/>
            </a:pPr>
            <a:r>
              <a:rPr lang="es" sz="1100" dirty="0">
                <a:solidFill>
                  <a:prstClr val="black"/>
                </a:solidFill>
                <a:latin typeface="Meiryo UI" panose="020B0604030504040204" pitchFamily="50" charset="-128"/>
                <a:ea typeface="Meiryo UI" panose="020B0604030504040204" pitchFamily="50" charset="-128"/>
              </a:rPr>
              <a:t>(excluyendo los directamente atribuibles al Gran Terremoto del Este de Japón)</a:t>
            </a:r>
          </a:p>
          <a:p>
            <a:pPr marL="0" indent="0" algn="ctr"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Además, de los accidentes con muertes y lesiones causadas por la maquinaria de construcción y otros equipos que se produjeron durante 2017, cerca del 56% fueron por nivelación, transporte, carga y excavación, y cerca del 15% por demolición.</a:t>
            </a:r>
          </a:p>
          <a:p>
            <a:pPr marL="0" indent="0" rtl="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100" dirty="0">
                <a:solidFill>
                  <a:prstClr val="black"/>
                </a:solidFill>
                <a:latin typeface="Meiryo UI" panose="020B0604030504040204" pitchFamily="50" charset="-128"/>
                <a:ea typeface="Meiryo UI" panose="020B0604030504040204" pitchFamily="50" charset="-128"/>
              </a:rPr>
              <a:t>(Referencia) Ministerio de Salud, Trabajo y Bienestar. Sucesos de Accidentes Laborales. Sitio Web de Seguridad Laboral: Análisis de los factores que causan los accidentes laborales (industria de la construcción, 2017)</a:t>
            </a:r>
            <a:endParaRPr lang="en-US" altLang="ja-JP" sz="11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81237" y="1490937"/>
            <a:ext cx="4581525" cy="2743200"/>
          </a:xfrm>
          <a:prstGeom prst="rect">
            <a:avLst/>
          </a:prstGeom>
        </p:spPr>
      </p:pic>
      <p:sp>
        <p:nvSpPr>
          <p:cNvPr id="3" name="テキスト ボックス 2">
            <a:extLst>
              <a:ext uri="{FF2B5EF4-FFF2-40B4-BE49-F238E27FC236}">
                <a16:creationId xmlns:a16="http://schemas.microsoft.com/office/drawing/2014/main" id="{98FC245F-4A95-4508-BB76-EDACF4312113}"/>
              </a:ext>
            </a:extLst>
          </p:cNvPr>
          <p:cNvSpPr txBox="1"/>
          <p:nvPr/>
        </p:nvSpPr>
        <p:spPr>
          <a:xfrm>
            <a:off x="2263622" y="2250831"/>
            <a:ext cx="346249" cy="1223412"/>
          </a:xfrm>
          <a:prstGeom prst="rect">
            <a:avLst/>
          </a:prstGeom>
          <a:solidFill>
            <a:schemeClr val="bg1"/>
          </a:solidFill>
        </p:spPr>
        <p:txBody>
          <a:bodyPr vert="vert270" wrap="square" rtlCol="0">
            <a:spAutoFit/>
          </a:bodyPr>
          <a:lstStyle/>
          <a:p>
            <a:pPr algn="ctr" rtl="0"/>
            <a:r>
              <a:rPr lang="es" sz="1050" kern="100" dirty="0">
                <a:effectLst/>
                <a:latin typeface="Arial" panose="020B0604020202020204" pitchFamily="34" charset="0"/>
                <a:ea typeface="游ゴシック" panose="020B0400000000000000" pitchFamily="50" charset="-128"/>
                <a:cs typeface="Times New Roman" panose="02020603050405020304" pitchFamily="18" charset="0"/>
              </a:rPr>
              <a:t>Cantidad de casos (personas)</a:t>
            </a:r>
            <a:endParaRPr lang="ja-JP" alt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3493420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2757"/>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Caso 1: Un trabajador de la construcción quedó atrapado en el contrapeso de una excavadora de arrastre</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es" sz="1200">
                <a:solidFill>
                  <a:prstClr val="black"/>
                </a:solidFill>
              </a:rPr>
              <a:t>Página 230 del libro de texto / Página 122 del texto auxiliar</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377149" y="1497783"/>
            <a:ext cx="2473851" cy="1841866"/>
          </a:xfrm>
          <a:prstGeom prst="rect">
            <a:avLst/>
          </a:prstGeom>
        </p:spPr>
      </p:pic>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 sz="1600" dirty="0">
                <a:latin typeface="Meiryo UI" panose="020B0604030504040204" pitchFamily="50" charset="-128"/>
                <a:ea typeface="Meiryo UI" panose="020B0604030504040204" pitchFamily="50" charset="-128"/>
              </a:rPr>
              <a:t>Caso 2: Mientras esparcía y nivelaba la tierra con una excavadora de arrastre, el conductor quedó atrapado entre el puntal y la palanca.</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4"/>
          <a:stretch>
            <a:fillRect/>
          </a:stretch>
        </p:blipFill>
        <p:spPr>
          <a:xfrm>
            <a:off x="5491449" y="1497783"/>
            <a:ext cx="2717031" cy="1839558"/>
          </a:xfrm>
          <a:prstGeom prst="rect">
            <a:avLst/>
          </a:prstGeom>
        </p:spPr>
      </p:pic>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 sz="1800" dirty="0">
                <a:latin typeface="Meiryo UI" panose="020B0604030504040204" pitchFamily="50" charset="-128"/>
                <a:ea typeface="Meiryo UI" panose="020B0604030504040204" pitchFamily="50" charset="-128"/>
              </a:rPr>
              <a:t>Caso 3: Un bloque cayó de la cuchara de una excavadora de arrastre sobre un trabajador.</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 sz="1800" dirty="0">
                <a:latin typeface="Meiryo UI" panose="020B0604030504040204" pitchFamily="50" charset="-128"/>
                <a:ea typeface="Meiryo UI" panose="020B0604030504040204" pitchFamily="50" charset="-128"/>
              </a:rPr>
              <a:t>Caso 4: Una excavadora de arrastre volcó en un terreno inclinado y un guía quedó atrapado debajo.</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5"/>
          <a:stretch>
            <a:fillRect/>
          </a:stretch>
        </p:blipFill>
        <p:spPr>
          <a:xfrm>
            <a:off x="1306828" y="4577654"/>
            <a:ext cx="2584632" cy="1756952"/>
          </a:xfrm>
          <a:prstGeom prst="rect">
            <a:avLst/>
          </a:prstGeom>
        </p:spPr>
      </p:pic>
      <p:pic>
        <p:nvPicPr>
          <p:cNvPr id="20" name="図 19"/>
          <p:cNvPicPr>
            <a:picLocks noChangeAspect="1"/>
          </p:cNvPicPr>
          <p:nvPr/>
        </p:nvPicPr>
        <p:blipFill>
          <a:blip r:embed="rId6"/>
          <a:stretch>
            <a:fillRect/>
          </a:stretch>
        </p:blipFill>
        <p:spPr>
          <a:xfrm>
            <a:off x="5586922" y="4582685"/>
            <a:ext cx="2543622" cy="1753513"/>
          </a:xfrm>
          <a:prstGeom prst="rect">
            <a:avLst/>
          </a:prstGeom>
        </p:spPr>
      </p:pic>
    </p:spTree>
    <p:extLst>
      <p:ext uri="{BB962C8B-B14F-4D97-AF65-F5344CB8AC3E}">
        <p14:creationId xmlns:p14="http://schemas.microsoft.com/office/powerpoint/2010/main" val="13569890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Caso 5. Pasó por delante de una excavadora de arrastre y fue golpeado por la cuchara que giraba</a:t>
            </a: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es" sz="1200">
                <a:solidFill>
                  <a:prstClr val="black"/>
                </a:solidFill>
              </a:rPr>
              <a:t>Página 234 del libro de texto / Página 126 del texto auxiliar</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 sz="1600" dirty="0">
                <a:latin typeface="Meiryo UI" panose="020B0604030504040204" pitchFamily="50" charset="-128"/>
                <a:ea typeface="Meiryo UI" panose="020B0604030504040204" pitchFamily="50" charset="-128"/>
              </a:rPr>
              <a:t>Caso 6: Mientras montaba la cubierta tras la inspección de una topadora, el operario perdió el equilibrio y su pierna quedó atrapada.</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 sz="1800" dirty="0">
                <a:latin typeface="Meiryo UI" panose="020B0604030504040204" pitchFamily="50" charset="-128"/>
                <a:ea typeface="Meiryo UI" panose="020B0604030504040204" pitchFamily="50" charset="-128"/>
              </a:rPr>
              <a:t>Caso 7: Una topadora se cayó por un terreno inclinado y el conductor quedó atrapado debajo.</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 sz="1800" dirty="0">
                <a:latin typeface="Meiryo UI" panose="020B0604030504040204" pitchFamily="50" charset="-128"/>
                <a:ea typeface="Meiryo UI" panose="020B0604030504040204" pitchFamily="50" charset="-128"/>
              </a:rPr>
              <a:t>Caso 8: Un operario de marcado quedó atrapado en la oruga de una topadora que estaba retrocediendo</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a:blip r:embed="rId3"/>
          <a:stretch>
            <a:fillRect/>
          </a:stretch>
        </p:blipFill>
        <p:spPr>
          <a:xfrm>
            <a:off x="1215109" y="1497783"/>
            <a:ext cx="2747282" cy="1832583"/>
          </a:xfrm>
          <a:prstGeom prst="rect">
            <a:avLst/>
          </a:prstGeom>
        </p:spPr>
      </p:pic>
      <p:pic>
        <p:nvPicPr>
          <p:cNvPr id="21" name="図 20"/>
          <p:cNvPicPr>
            <a:picLocks noChangeAspect="1"/>
          </p:cNvPicPr>
          <p:nvPr/>
        </p:nvPicPr>
        <p:blipFill>
          <a:blip r:embed="rId4"/>
          <a:stretch>
            <a:fillRect/>
          </a:stretch>
        </p:blipFill>
        <p:spPr>
          <a:xfrm>
            <a:off x="5514903" y="1532098"/>
            <a:ext cx="2667438" cy="1763951"/>
          </a:xfrm>
          <a:prstGeom prst="rect">
            <a:avLst/>
          </a:prstGeom>
        </p:spPr>
      </p:pic>
      <p:pic>
        <p:nvPicPr>
          <p:cNvPr id="22" name="図 21"/>
          <p:cNvPicPr>
            <a:picLocks noChangeAspect="1"/>
          </p:cNvPicPr>
          <p:nvPr/>
        </p:nvPicPr>
        <p:blipFill>
          <a:blip r:embed="rId5"/>
          <a:stretch>
            <a:fillRect/>
          </a:stretch>
        </p:blipFill>
        <p:spPr>
          <a:xfrm>
            <a:off x="1276965" y="4587267"/>
            <a:ext cx="2623397" cy="1748931"/>
          </a:xfrm>
          <a:prstGeom prst="rect">
            <a:avLst/>
          </a:prstGeom>
        </p:spPr>
      </p:pic>
      <p:pic>
        <p:nvPicPr>
          <p:cNvPr id="23" name="図 22"/>
          <p:cNvPicPr>
            <a:picLocks noChangeAspect="1"/>
          </p:cNvPicPr>
          <p:nvPr/>
        </p:nvPicPr>
        <p:blipFill>
          <a:blip r:embed="rId6"/>
          <a:stretch>
            <a:fillRect/>
          </a:stretch>
        </p:blipFill>
        <p:spPr>
          <a:xfrm>
            <a:off x="5522995" y="4574064"/>
            <a:ext cx="2675716" cy="1762133"/>
          </a:xfrm>
          <a:prstGeom prst="rect">
            <a:avLst/>
          </a:prstGeom>
        </p:spPr>
      </p:pic>
    </p:spTree>
    <p:extLst>
      <p:ext uri="{BB962C8B-B14F-4D97-AF65-F5344CB8AC3E}">
        <p14:creationId xmlns:p14="http://schemas.microsoft.com/office/powerpoint/2010/main" val="2211411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1" y="365125"/>
            <a:ext cx="3920198" cy="1006475"/>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Caso 9: Un tractor con pala golpeó a un trabajador mientras transportaba una carga colgante</a:t>
            </a: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es" sz="1200">
                <a:solidFill>
                  <a:prstClr val="black"/>
                </a:solidFill>
              </a:rPr>
              <a:t>Página 238 del libro de texto / Página 130 del texto auxiliar</a:t>
            </a:r>
          </a:p>
        </p:txBody>
      </p:sp>
      <p:sp>
        <p:nvSpPr>
          <p:cNvPr id="6" name="コンテンツ プレースホルダー 4"/>
          <p:cNvSpPr txBox="1">
            <a:spLocks/>
          </p:cNvSpPr>
          <p:nvPr/>
        </p:nvSpPr>
        <p:spPr>
          <a:xfrm>
            <a:off x="628651"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4888523" y="365126"/>
            <a:ext cx="3920198" cy="1006474"/>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 sz="1800" dirty="0">
                <a:latin typeface="Meiryo UI" panose="020B0604030504040204" pitchFamily="50" charset="-128"/>
                <a:ea typeface="Meiryo UI" panose="020B0604030504040204" pitchFamily="50" charset="-128"/>
              </a:rPr>
              <a:t>Caso 10: Un guía quedó atrapado en la pala de un tractor con pala en una mina.</a:t>
            </a:r>
          </a:p>
        </p:txBody>
      </p:sp>
      <p:sp>
        <p:nvSpPr>
          <p:cNvPr id="9" name="コンテンツ プレースホルダー 4"/>
          <p:cNvSpPr txBox="1">
            <a:spLocks/>
          </p:cNvSpPr>
          <p:nvPr/>
        </p:nvSpPr>
        <p:spPr>
          <a:xfrm>
            <a:off x="4888523" y="1426100"/>
            <a:ext cx="3920198" cy="195637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3" name="タイトル 3"/>
          <p:cNvSpPr txBox="1">
            <a:spLocks/>
          </p:cNvSpPr>
          <p:nvPr/>
        </p:nvSpPr>
        <p:spPr>
          <a:xfrm>
            <a:off x="628651" y="3440687"/>
            <a:ext cx="3920198" cy="1000677"/>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 sz="1800" dirty="0">
                <a:latin typeface="Meiryo UI" panose="020B0604030504040204" pitchFamily="50" charset="-128"/>
                <a:ea typeface="Meiryo UI" panose="020B0604030504040204" pitchFamily="50" charset="-128"/>
              </a:rPr>
              <a:t>Caso 11: Un trabajador fue atropellado por una motoniveladora que estaba retrocediendo</a:t>
            </a:r>
          </a:p>
        </p:txBody>
      </p:sp>
      <p:sp>
        <p:nvSpPr>
          <p:cNvPr id="14" name="コンテンツ プレースホルダー 4"/>
          <p:cNvSpPr txBox="1">
            <a:spLocks/>
          </p:cNvSpPr>
          <p:nvPr/>
        </p:nvSpPr>
        <p:spPr>
          <a:xfrm>
            <a:off x="628651"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6" name="タイトル 3"/>
          <p:cNvSpPr txBox="1">
            <a:spLocks/>
          </p:cNvSpPr>
          <p:nvPr/>
        </p:nvSpPr>
        <p:spPr>
          <a:xfrm>
            <a:off x="4888523" y="3440688"/>
            <a:ext cx="3920198" cy="1006474"/>
          </a:xfrm>
          <a:prstGeom prst="rect">
            <a:avLst/>
          </a:prstGeom>
          <a:ln>
            <a:solidFill>
              <a:schemeClr val="tx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 sz="1800" dirty="0">
                <a:latin typeface="Meiryo UI" panose="020B0604030504040204" pitchFamily="50" charset="-128"/>
                <a:ea typeface="Meiryo UI" panose="020B0604030504040204" pitchFamily="50" charset="-128"/>
              </a:rPr>
              <a:t>Caso 12: Un raspador volcó en un terreno inclinado y el conductor quedó atrapado debajo.</a:t>
            </a:r>
          </a:p>
        </p:txBody>
      </p:sp>
      <p:sp>
        <p:nvSpPr>
          <p:cNvPr id="17" name="コンテンツ プレースホルダー 4"/>
          <p:cNvSpPr txBox="1">
            <a:spLocks/>
          </p:cNvSpPr>
          <p:nvPr/>
        </p:nvSpPr>
        <p:spPr>
          <a:xfrm>
            <a:off x="4888523" y="4507263"/>
            <a:ext cx="3920198" cy="1893241"/>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3"/>
          <a:stretch>
            <a:fillRect/>
          </a:stretch>
        </p:blipFill>
        <p:spPr>
          <a:xfrm>
            <a:off x="1185217" y="1497783"/>
            <a:ext cx="2806892" cy="1819282"/>
          </a:xfrm>
          <a:prstGeom prst="rect">
            <a:avLst/>
          </a:prstGeom>
        </p:spPr>
      </p:pic>
      <p:pic>
        <p:nvPicPr>
          <p:cNvPr id="19" name="図 18"/>
          <p:cNvPicPr>
            <a:picLocks noChangeAspect="1"/>
          </p:cNvPicPr>
          <p:nvPr/>
        </p:nvPicPr>
        <p:blipFill>
          <a:blip r:embed="rId4"/>
          <a:stretch>
            <a:fillRect/>
          </a:stretch>
        </p:blipFill>
        <p:spPr>
          <a:xfrm>
            <a:off x="5462124" y="1534251"/>
            <a:ext cx="2799344" cy="1741095"/>
          </a:xfrm>
          <a:prstGeom prst="rect">
            <a:avLst/>
          </a:prstGeom>
        </p:spPr>
      </p:pic>
      <p:pic>
        <p:nvPicPr>
          <p:cNvPr id="24" name="図 23"/>
          <p:cNvPicPr>
            <a:picLocks noChangeAspect="1"/>
          </p:cNvPicPr>
          <p:nvPr/>
        </p:nvPicPr>
        <p:blipFill>
          <a:blip r:embed="rId5"/>
          <a:stretch>
            <a:fillRect/>
          </a:stretch>
        </p:blipFill>
        <p:spPr>
          <a:xfrm>
            <a:off x="1305567" y="4587267"/>
            <a:ext cx="2569856" cy="1748930"/>
          </a:xfrm>
          <a:prstGeom prst="rect">
            <a:avLst/>
          </a:prstGeom>
        </p:spPr>
      </p:pic>
      <p:pic>
        <p:nvPicPr>
          <p:cNvPr id="25" name="図 24"/>
          <p:cNvPicPr>
            <a:picLocks noChangeAspect="1"/>
          </p:cNvPicPr>
          <p:nvPr/>
        </p:nvPicPr>
        <p:blipFill>
          <a:blip r:embed="rId6"/>
          <a:stretch>
            <a:fillRect/>
          </a:stretch>
        </p:blipFill>
        <p:spPr>
          <a:xfrm>
            <a:off x="5565047" y="4574063"/>
            <a:ext cx="2593498" cy="1762133"/>
          </a:xfrm>
          <a:prstGeom prst="rect">
            <a:avLst/>
          </a:prstGeom>
        </p:spPr>
      </p:pic>
    </p:spTree>
    <p:extLst>
      <p:ext uri="{BB962C8B-B14F-4D97-AF65-F5344CB8AC3E}">
        <p14:creationId xmlns:p14="http://schemas.microsoft.com/office/powerpoint/2010/main" val="17292689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Sistema jurídico relacionado a la seguridad y la salud de los trabajadores</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rtl="0"/>
            <a:r>
              <a:rPr lang="es" sz="1200">
                <a:solidFill>
                  <a:prstClr val="black"/>
                </a:solidFill>
              </a:rPr>
              <a:t>Página 134 del texto auxiliar</a:t>
            </a: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Existen varias leyes relacionadas a la seguridad y la salud de los trabajadores, entre ellas la Ley de Seguridad y Salud en el Trabajo. En particular, la Ley de Seguridad y Salud en el Trabajo estipula las cuestiones que deben observarse para garantizar la seguridad y la salud de los trabajadores y promover la formación de un entorno laboral confortable. Las cuestiones específicas relacionadas con la aplicación de la ley se indican en las ordenanzas gubernamentales, las ordenanzas ministeriales, las notificaciones públicas y demás.</a:t>
            </a:r>
          </a:p>
          <a:p>
            <a:pPr marL="0" indent="180975"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El sistema jurídico de la salud y la seguridad de los trabajadores es el siguiente</a:t>
            </a:r>
          </a:p>
        </p:txBody>
      </p:sp>
      <p:sp>
        <p:nvSpPr>
          <p:cNvPr id="31" name="コンテンツ プレースホルダー 4"/>
          <p:cNvSpPr txBox="1">
            <a:spLocks/>
          </p:cNvSpPr>
          <p:nvPr/>
        </p:nvSpPr>
        <p:spPr>
          <a:xfrm>
            <a:off x="628650" y="5816638"/>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es" sz="1100" dirty="0"/>
              <a:t>Fig.9-1 Sistema jurídico para las habilidades de conducción para maquinaria de construcción tipo vehicular (para nivelación, transporte, carga y excavación)</a:t>
            </a:r>
          </a:p>
          <a:p>
            <a:pPr marL="0" indent="180975" algn="ctr" rtl="0">
              <a:lnSpc>
                <a:spcPct val="100000"/>
              </a:lnSpc>
              <a:spcBef>
                <a:spcPts val="0"/>
              </a:spcBef>
              <a:buNone/>
            </a:pPr>
            <a:r>
              <a:rPr lang="es" sz="1100" dirty="0"/>
              <a:t>(Referencia) Manual de evaluación de riesgos para la industria de mantenimiento de edificios, Ministerio de Salud, Trabajo y Bienestar.</a:t>
            </a:r>
          </a:p>
        </p:txBody>
      </p:sp>
      <p:pic>
        <p:nvPicPr>
          <p:cNvPr id="9" name="図 8"/>
          <p:cNvPicPr>
            <a:picLocks noChangeAspect="1"/>
          </p:cNvPicPr>
          <p:nvPr/>
        </p:nvPicPr>
        <p:blipFill>
          <a:blip r:embed="rId3"/>
          <a:stretch>
            <a:fillRect/>
          </a:stretch>
        </p:blipFill>
        <p:spPr>
          <a:xfrm>
            <a:off x="1701782" y="2503487"/>
            <a:ext cx="5771211" cy="3532770"/>
          </a:xfrm>
          <a:prstGeom prst="rect">
            <a:avLst/>
          </a:prstGeom>
        </p:spPr>
      </p:pic>
      <p:sp>
        <p:nvSpPr>
          <p:cNvPr id="2" name="テキスト ボックス 1">
            <a:extLst>
              <a:ext uri="{FF2B5EF4-FFF2-40B4-BE49-F238E27FC236}">
                <a16:creationId xmlns:a16="http://schemas.microsoft.com/office/drawing/2014/main" id="{A80BB8BF-6A02-406F-82DC-674FC0596BC9}"/>
              </a:ext>
            </a:extLst>
          </p:cNvPr>
          <p:cNvSpPr txBox="1"/>
          <p:nvPr/>
        </p:nvSpPr>
        <p:spPr>
          <a:xfrm>
            <a:off x="2647950" y="3009900"/>
            <a:ext cx="590550" cy="215444"/>
          </a:xfrm>
          <a:prstGeom prst="rect">
            <a:avLst/>
          </a:prstGeom>
          <a:solidFill>
            <a:schemeClr val="bg1"/>
          </a:solidFill>
        </p:spPr>
        <p:txBody>
          <a:bodyPr wrap="square" lIns="0" tIns="0" rIns="0" bIns="0" rtlCol="0">
            <a:spAutoFit/>
          </a:bodyPr>
          <a:lstStyle/>
          <a:p>
            <a:pPr algn="ctr" rtl="0"/>
            <a:r>
              <a:rPr lang="e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Ley</a:t>
            </a:r>
          </a:p>
        </p:txBody>
      </p:sp>
      <p:sp>
        <p:nvSpPr>
          <p:cNvPr id="8" name="テキスト ボックス 7">
            <a:extLst>
              <a:ext uri="{FF2B5EF4-FFF2-40B4-BE49-F238E27FC236}">
                <a16:creationId xmlns:a16="http://schemas.microsoft.com/office/drawing/2014/main" id="{969F81B8-F4D5-4B8D-814A-A381DA917FCC}"/>
              </a:ext>
            </a:extLst>
          </p:cNvPr>
          <p:cNvSpPr txBox="1"/>
          <p:nvPr/>
        </p:nvSpPr>
        <p:spPr>
          <a:xfrm>
            <a:off x="2480309" y="3446851"/>
            <a:ext cx="916940" cy="258205"/>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800">
                <a:latin typeface="Times New Roman" panose="02020603050405020304" pitchFamily="18" charset="0"/>
                <a:cs typeface="Times New Roman" panose="02020603050405020304" pitchFamily="18" charset="0"/>
              </a:defRPr>
            </a:lvl1pPr>
          </a:lstStyle>
          <a:p>
            <a:pPr>
              <a:lnSpc>
                <a:spcPts val="900"/>
              </a:lnSpc>
            </a:pPr>
            <a:r>
              <a:rPr lang="es" sz="900" dirty="0">
                <a:latin typeface="Meiryo UI" panose="020B0604030504040204" pitchFamily="50" charset="-128"/>
                <a:ea typeface="Meiryo UI" panose="020B0604030504040204" pitchFamily="50" charset="-128"/>
              </a:rPr>
              <a:t>Ordenanza del gabinete</a:t>
            </a:r>
            <a:endParaRPr lang="ja-JP" altLang="ja-JP" sz="9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50F686BC-D891-4550-9303-D79E93E2CB7B}"/>
              </a:ext>
            </a:extLst>
          </p:cNvPr>
          <p:cNvSpPr txBox="1"/>
          <p:nvPr/>
        </p:nvSpPr>
        <p:spPr>
          <a:xfrm>
            <a:off x="2617979" y="3730918"/>
            <a:ext cx="590550" cy="37062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800">
                <a:latin typeface="Times New Roman" panose="02020603050405020304" pitchFamily="18" charset="0"/>
                <a:cs typeface="Times New Roman" panose="02020603050405020304" pitchFamily="18" charset="0"/>
              </a:defRPr>
            </a:lvl1pPr>
          </a:lstStyle>
          <a:p>
            <a:pPr>
              <a:lnSpc>
                <a:spcPts val="900"/>
              </a:lnSpc>
            </a:pPr>
            <a:r>
              <a:rPr lang="es" sz="900" dirty="0">
                <a:latin typeface="Meiryo UI" panose="020B0604030504040204" pitchFamily="50" charset="-128"/>
                <a:ea typeface="Meiryo UI" panose="020B0604030504040204" pitchFamily="50" charset="-128"/>
              </a:rPr>
              <a:t>Ordenanza ministerial</a:t>
            </a:r>
            <a:endParaRPr lang="ja-JP" altLang="ja-JP" sz="900"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8FAA7403-064D-41B7-94C9-4FE96773D01F}"/>
              </a:ext>
            </a:extLst>
          </p:cNvPr>
          <p:cNvSpPr txBox="1"/>
          <p:nvPr/>
        </p:nvSpPr>
        <p:spPr>
          <a:xfrm>
            <a:off x="2401886" y="4821468"/>
            <a:ext cx="1082675" cy="477610"/>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800">
                <a:latin typeface="Times New Roman" panose="02020603050405020304" pitchFamily="18" charset="0"/>
                <a:cs typeface="Times New Roman" panose="02020603050405020304" pitchFamily="18" charset="0"/>
              </a:defRPr>
            </a:lvl1pPr>
          </a:lstStyle>
          <a:p>
            <a:pPr>
              <a:lnSpc>
                <a:spcPts val="900"/>
              </a:lnSpc>
            </a:pPr>
            <a:r>
              <a:rPr lang="es" sz="900" dirty="0">
                <a:latin typeface="Meiryo UI" panose="020B0604030504040204" pitchFamily="50" charset="-128"/>
                <a:ea typeface="Meiryo UI" panose="020B0604030504040204" pitchFamily="50" charset="-128"/>
              </a:rPr>
              <a:t>Avisos y notificaciones públicas</a:t>
            </a:r>
            <a:endParaRPr lang="ja-JP" altLang="ja-JP" sz="900" dirty="0">
              <a:latin typeface="Meiryo UI" panose="020B0604030504040204" pitchFamily="50" charset="-128"/>
              <a:ea typeface="Meiryo UI" panose="020B0604030504040204" pitchFamily="50" charset="-128"/>
            </a:endParaRPr>
          </a:p>
        </p:txBody>
      </p:sp>
      <p:sp>
        <p:nvSpPr>
          <p:cNvPr id="12" name="テキスト ボックス 271">
            <a:extLst>
              <a:ext uri="{FF2B5EF4-FFF2-40B4-BE49-F238E27FC236}">
                <a16:creationId xmlns:a16="http://schemas.microsoft.com/office/drawing/2014/main" id="{A5BCEA31-91FC-4DD7-859E-FB603A339F8D}"/>
              </a:ext>
            </a:extLst>
          </p:cNvPr>
          <p:cNvSpPr txBox="1"/>
          <p:nvPr/>
        </p:nvSpPr>
        <p:spPr>
          <a:xfrm>
            <a:off x="3805709" y="2746413"/>
            <a:ext cx="3416893" cy="422275"/>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es" sz="105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Ley de Seguridad y Salud en el Trabajo (An-eiho)</a:t>
            </a:r>
            <a:endParaRPr 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3" name="テキスト ボックス 11">
            <a:extLst>
              <a:ext uri="{FF2B5EF4-FFF2-40B4-BE49-F238E27FC236}">
                <a16:creationId xmlns:a16="http://schemas.microsoft.com/office/drawing/2014/main" id="{D50DA79B-6249-4EB1-8AB6-082A1E41A079}"/>
              </a:ext>
            </a:extLst>
          </p:cNvPr>
          <p:cNvSpPr txBox="1"/>
          <p:nvPr/>
        </p:nvSpPr>
        <p:spPr>
          <a:xfrm>
            <a:off x="4168294" y="3216948"/>
            <a:ext cx="4827869" cy="413385"/>
          </a:xfrm>
          <a:prstGeom prst="rec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es" sz="10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Ordenanza de aplicación de la Ley de Seguridad y Salud en el Trabajo (An-eirei)</a:t>
            </a:r>
            <a:endParaRPr 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1">
            <a:extLst>
              <a:ext uri="{FF2B5EF4-FFF2-40B4-BE49-F238E27FC236}">
                <a16:creationId xmlns:a16="http://schemas.microsoft.com/office/drawing/2014/main" id="{C0BCF683-44B5-4729-BE7B-FFE32A6D382B}"/>
              </a:ext>
            </a:extLst>
          </p:cNvPr>
          <p:cNvSpPr txBox="1"/>
          <p:nvPr/>
        </p:nvSpPr>
        <p:spPr>
          <a:xfrm>
            <a:off x="4485997" y="3694506"/>
            <a:ext cx="2986996" cy="407035"/>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es" sz="9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Reglamento de la aplicación de la Ley de Seguridad y </a:t>
            </a:r>
          </a:p>
          <a:p>
            <a:pPr algn="just" rtl="0"/>
            <a:r>
              <a:rPr lang="es" sz="9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Salud en el Trabajo (An-eisoku)</a:t>
            </a:r>
            <a:endParaRPr 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テキスト ボックス 11">
            <a:extLst>
              <a:ext uri="{FF2B5EF4-FFF2-40B4-BE49-F238E27FC236}">
                <a16:creationId xmlns:a16="http://schemas.microsoft.com/office/drawing/2014/main" id="{31A7A32B-0619-4EF4-A81B-59DEDA1E111B}"/>
              </a:ext>
            </a:extLst>
          </p:cNvPr>
          <p:cNvSpPr txBox="1"/>
          <p:nvPr/>
        </p:nvSpPr>
        <p:spPr>
          <a:xfrm>
            <a:off x="4888385" y="4161231"/>
            <a:ext cx="3862076" cy="415925"/>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es" sz="900" dirty="0">
                <a:solidFill>
                  <a:srgbClr val="FFFFFF"/>
                </a:solidFill>
                <a:effectLst/>
                <a:latin typeface="游ゴシック" panose="020B0400000000000000" pitchFamily="50" charset="-128"/>
                <a:ea typeface="游ゴシック" panose="020B0400000000000000" pitchFamily="50" charset="-128"/>
                <a:cs typeface="Times New Roman" panose="02020603050405020304" pitchFamily="18" charset="0"/>
              </a:rPr>
              <a:t>Normas estructurales de la maquinaria de construcción tipo vehicular</a:t>
            </a:r>
            <a:endParaRPr 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1">
            <a:extLst>
              <a:ext uri="{FF2B5EF4-FFF2-40B4-BE49-F238E27FC236}">
                <a16:creationId xmlns:a16="http://schemas.microsoft.com/office/drawing/2014/main" id="{C0997124-868C-4732-8747-E1457F9FEEB3}"/>
              </a:ext>
            </a:extLst>
          </p:cNvPr>
          <p:cNvSpPr txBox="1"/>
          <p:nvPr/>
        </p:nvSpPr>
        <p:spPr>
          <a:xfrm>
            <a:off x="4917828" y="4696198"/>
            <a:ext cx="3832633" cy="627019"/>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rtl="0"/>
            <a:r>
              <a:rPr lang="es" sz="1000" dirty="0">
                <a:solidFill>
                  <a:srgbClr val="FFFFFF"/>
                </a:solidFill>
                <a:effectLst/>
                <a:latin typeface="游ゴシック" panose="020B0400000000000000" pitchFamily="50" charset="-128"/>
                <a:ea typeface="游ゴシック" panose="020B0400000000000000" pitchFamily="50" charset="-128"/>
                <a:cs typeface="Times New Roman" panose="02020603050405020304" pitchFamily="18" charset="0"/>
              </a:rPr>
              <a:t>Reglamentos sobre el entrenamiento de habilidades de conducción para maquinaria de construcción tipo vehicular (para nivelación, transporte, carga y excavación)</a:t>
            </a:r>
            <a:endParaRPr 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1">
            <a:extLst>
              <a:ext uri="{FF2B5EF4-FFF2-40B4-BE49-F238E27FC236}">
                <a16:creationId xmlns:a16="http://schemas.microsoft.com/office/drawing/2014/main" id="{FE64E314-F7BF-49E0-ACEA-E67C4808F8B5}"/>
              </a:ext>
            </a:extLst>
          </p:cNvPr>
          <p:cNvSpPr txBox="1"/>
          <p:nvPr/>
        </p:nvSpPr>
        <p:spPr>
          <a:xfrm>
            <a:off x="4888385" y="5379758"/>
            <a:ext cx="3862076" cy="43688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es" sz="1000" dirty="0">
                <a:solidFill>
                  <a:srgbClr val="FFFFFF"/>
                </a:solidFill>
                <a:effectLst/>
                <a:latin typeface="游ゴシック" panose="020B0400000000000000" pitchFamily="50" charset="-128"/>
                <a:ea typeface="游ゴシック" panose="020B0400000000000000" pitchFamily="50" charset="-128"/>
                <a:cs typeface="Times New Roman" panose="02020603050405020304" pitchFamily="18" charset="0"/>
              </a:rPr>
              <a:t>Reglamentos de educación especial en seguridad y salud</a:t>
            </a:r>
            <a:endParaRPr 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287489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es" sz="2400">
                <a:latin typeface="Meiryo UI" panose="020B0604030504040204" pitchFamily="50" charset="-128"/>
                <a:ea typeface="Meiryo UI" panose="020B0604030504040204" pitchFamily="50" charset="-128"/>
              </a:rPr>
              <a:t>Ley de Seguridad y Salud en el Trabajo (extracto) (1)</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es" sz="1200">
                <a:solidFill>
                  <a:prstClr val="black"/>
                </a:solidFill>
              </a:rPr>
              <a:t>Página 243 del libro de texto / Página 134 del texto auxiliar</a:t>
            </a: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300" dirty="0">
                <a:solidFill>
                  <a:prstClr val="black"/>
                </a:solidFill>
                <a:latin typeface="Meiryo UI" panose="020B0604030504040204" pitchFamily="50" charset="-128"/>
                <a:ea typeface="Meiryo UI" panose="020B0604030504040204" pitchFamily="50" charset="-128"/>
              </a:rPr>
              <a:t>Capítulo 1 Disposiciones generales</a:t>
            </a:r>
            <a:endParaRPr lang="en-US" altLang="ja-JP" sz="13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3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300" dirty="0">
                <a:solidFill>
                  <a:prstClr val="black"/>
                </a:solidFill>
                <a:latin typeface="Meiryo UI" panose="020B0604030504040204" pitchFamily="50" charset="-128"/>
                <a:ea typeface="Meiryo UI" panose="020B0604030504040204" pitchFamily="50" charset="-128"/>
              </a:rPr>
              <a:t>Artículo 3 &lt;Responsabilidades de las empresas y similares&gt;</a:t>
            </a:r>
          </a:p>
          <a:p>
            <a:pPr marL="0" indent="0" rtl="0">
              <a:lnSpc>
                <a:spcPct val="100000"/>
              </a:lnSpc>
              <a:spcBef>
                <a:spcPts val="0"/>
              </a:spcBef>
              <a:buNone/>
            </a:pPr>
            <a:r>
              <a:rPr lang="es" sz="1300" dirty="0">
                <a:solidFill>
                  <a:prstClr val="black"/>
                </a:solidFill>
                <a:latin typeface="Meiryo UI" panose="020B0604030504040204" pitchFamily="50" charset="-128"/>
                <a:ea typeface="Meiryo UI" panose="020B0604030504040204" pitchFamily="50" charset="-128"/>
              </a:rPr>
              <a:t>Las empresas no sólo deberán observar las normas mínimas de prevención de accidentes laborales establecidas en esta Ley, sino que también deberán garantizar la seguridad y la salud de los trabajadores en el lugar de trabajo mediante la realización de un entorno de trabajo confortable y la mejora de las condiciones de trabajo. Además, las empresas asegurarán de cooperar con las medidas aplicadas por la nación para la prevención de los accidentes laborales.</a:t>
            </a:r>
          </a:p>
          <a:p>
            <a:pPr marL="0" indent="0" rtl="0">
              <a:lnSpc>
                <a:spcPct val="100000"/>
              </a:lnSpc>
              <a:spcBef>
                <a:spcPts val="0"/>
              </a:spcBef>
              <a:buNone/>
            </a:pPr>
            <a:r>
              <a:rPr lang="es" sz="1300" dirty="0">
                <a:solidFill>
                  <a:prstClr val="black"/>
                </a:solidFill>
                <a:latin typeface="Meiryo UI" panose="020B0604030504040204" pitchFamily="50" charset="-128"/>
                <a:ea typeface="Meiryo UI" panose="020B0604030504040204" pitchFamily="50" charset="-128"/>
              </a:rPr>
              <a:t>(2) Todos los que diseñan, fabrican o importan máquinas, aparatos u otros equipos, todos los que fabrican o importan materias primas, o todos los que construyen o proyectan construcciones, deberán, al diseñar, fabricar, importar o construir tales artículos, esforzarse por contribuir a la prevención de los accidentes laborales causados por el uso de dichos artículos.</a:t>
            </a:r>
          </a:p>
          <a:p>
            <a:pPr marL="0" indent="0" rtl="0">
              <a:lnSpc>
                <a:spcPct val="100000"/>
              </a:lnSpc>
              <a:spcBef>
                <a:spcPts val="0"/>
              </a:spcBef>
              <a:buNone/>
            </a:pPr>
            <a:r>
              <a:rPr lang="es" sz="1300" dirty="0">
                <a:solidFill>
                  <a:prstClr val="black"/>
                </a:solidFill>
                <a:latin typeface="Meiryo UI" panose="020B0604030504040204" pitchFamily="50" charset="-128"/>
                <a:ea typeface="Meiryo UI" panose="020B0604030504040204" pitchFamily="50" charset="-128"/>
              </a:rPr>
              <a:t>(3) Un comitente de obras de construcción o cualquier otra persona que haga que otra persona lleve a cabo la obra deberá tener en cuenta no adjuntar condiciones que puedan perjudicar la realización segura e higiénica de la obra con respecto al método de construcción, el plazo de obra, etc.</a:t>
            </a:r>
          </a:p>
          <a:p>
            <a:pPr marL="0" indent="0" rtl="0">
              <a:lnSpc>
                <a:spcPct val="100000"/>
              </a:lnSpc>
              <a:spcBef>
                <a:spcPts val="0"/>
              </a:spcBef>
              <a:buNone/>
            </a:pPr>
            <a:r>
              <a:rPr lang="es" sz="1300" dirty="0">
                <a:solidFill>
                  <a:prstClr val="black"/>
                </a:solidFill>
                <a:latin typeface="Meiryo UI" panose="020B0604030504040204" pitchFamily="50" charset="-128"/>
                <a:ea typeface="Meiryo UI" panose="020B0604030504040204" pitchFamily="50" charset="-128"/>
              </a:rPr>
              <a:t>Artículo 4: Además de observar las cuestiones necesarias para la prevención de los accidentes de trabajo, los trabajadores se esforzarán por cooperar con las medidas adoptadas por la empresa y otras personas relacionadas para prevenir los accidentes de trabajo.</a:t>
            </a:r>
          </a:p>
          <a:p>
            <a:pPr marL="0" indent="0" rtl="0">
              <a:lnSpc>
                <a:spcPct val="100000"/>
              </a:lnSpc>
              <a:spcBef>
                <a:spcPts val="0"/>
              </a:spcBef>
              <a:buNone/>
            </a:pPr>
            <a:endParaRPr lang="ja-JP" altLang="en-US" sz="13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300" dirty="0">
                <a:solidFill>
                  <a:prstClr val="black"/>
                </a:solidFill>
                <a:latin typeface="Meiryo UI" panose="020B0604030504040204" pitchFamily="50" charset="-128"/>
                <a:ea typeface="Meiryo UI" panose="020B0604030504040204" pitchFamily="50" charset="-128"/>
              </a:rPr>
              <a:t>Artículo 4: Además de observar las cuestiones necesarias para la prevención de los accidentes de trabajo, los trabajadores se esforzarán por cooperar con las medidas adoptadas por la empresa y otras personas relacionadas para prevenir los accidentes de trabajo.</a:t>
            </a:r>
          </a:p>
        </p:txBody>
      </p:sp>
    </p:spTree>
    <p:extLst>
      <p:ext uri="{BB962C8B-B14F-4D97-AF65-F5344CB8AC3E}">
        <p14:creationId xmlns:p14="http://schemas.microsoft.com/office/powerpoint/2010/main" val="2288914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es" sz="2400" dirty="0">
                <a:latin typeface="Meiryo UI" panose="020B0604030504040204" pitchFamily="50" charset="-128"/>
                <a:ea typeface="Meiryo UI" panose="020B0604030504040204" pitchFamily="50" charset="-128"/>
              </a:rPr>
              <a:t>Ley de Seguridad y Salud en el Trabajo (extracto) (2)</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es" sz="1200">
                <a:solidFill>
                  <a:prstClr val="black"/>
                </a:solidFill>
              </a:rPr>
              <a:t>Página 248 del libro de texto / Página 135 del texto auxiliar</a:t>
            </a: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Capítulo 5 Normativa sobre máquinas y similares, y materiales dañinos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45 (Autoinspección periódica)</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Con respecto a las calderas, otras máquinas y demás, establecidas por una Orden del Gabinete, la empresa deberá, de conformidad con las disposiciones de una Ordenanza del Ministerio de Salud, Trabajo y Bienestar, realizar autoinspecciones en forma periódica y registrar los resultados de las mismas.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2  En cuanto a las máquinas y demás indicadas en el párrafo anterior establecidas por una orden de gabinete, cuando la empresa realiza la autoinspección establecida por una ordenanza del Ministerio de Salud, Trabajo y Bienestar, dentro de las autoinspecciones reglamentadas en el mismo párrafo (en adelante, “autoinspección específica”), lo deberá realizar un trabajador que lo utiliza y tiene la calificación establecida por ordenanza del Ministerio de Salud, Trabajo y Bienestar o está registrado según lo estipulado en el artículo 54, inciso 3, párrafo 1, y que realiza la autoinspección específica de la máquina correspondiente en respuesta a solicitud de terceros (en adelante, “el inspector”).</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3  El Ministro de Salud, Trabajo y Bienestar dará a conocer las directrices de autoinspección necesarias para la aplicación adecuada y eficaz de la autoinspección en virtud del párrafo 1.</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4 Omitido</a:t>
            </a:r>
          </a:p>
        </p:txBody>
      </p:sp>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es" sz="1400">
                <a:solidFill>
                  <a:prstClr val="black"/>
                </a:solidFill>
                <a:latin typeface="Meiryo UI" panose="020B0604030504040204" pitchFamily="50" charset="-128"/>
                <a:ea typeface="Meiryo UI" panose="020B0604030504040204" pitchFamily="50" charset="-128"/>
              </a:rPr>
              <a:t>Cuadro 5-1 Leyes y reglamentos relacionados</a:t>
            </a:r>
            <a:endParaRPr lang="ja-JP" altLang="en-US" sz="1400" dirty="0">
              <a:solidFill>
                <a:prstClr val="black"/>
              </a:solidFill>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1919913" y="4231559"/>
            <a:ext cx="5440033" cy="2140145"/>
          </a:xfrm>
          <a:prstGeom prst="rect">
            <a:avLst/>
          </a:prstGeom>
        </p:spPr>
      </p:pic>
      <p:sp>
        <p:nvSpPr>
          <p:cNvPr id="9" name="テキスト ボックス 1196">
            <a:extLst>
              <a:ext uri="{FF2B5EF4-FFF2-40B4-BE49-F238E27FC236}">
                <a16:creationId xmlns:a16="http://schemas.microsoft.com/office/drawing/2014/main" id="{E1A17B57-BF4A-4E0B-9826-331778DAB84A}"/>
              </a:ext>
            </a:extLst>
          </p:cNvPr>
          <p:cNvSpPr txBox="1"/>
          <p:nvPr/>
        </p:nvSpPr>
        <p:spPr>
          <a:xfrm>
            <a:off x="2052075" y="4297886"/>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Clasificación de la inspección y pruebas</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197">
            <a:extLst>
              <a:ext uri="{FF2B5EF4-FFF2-40B4-BE49-F238E27FC236}">
                <a16:creationId xmlns:a16="http://schemas.microsoft.com/office/drawing/2014/main" id="{E692850A-2E66-4A6D-9874-1944F334C8ED}"/>
              </a:ext>
            </a:extLst>
          </p:cNvPr>
          <p:cNvSpPr txBox="1"/>
          <p:nvPr/>
        </p:nvSpPr>
        <p:spPr>
          <a:xfrm>
            <a:off x="3145454" y="4305403"/>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Disposiciones</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198">
            <a:extLst>
              <a:ext uri="{FF2B5EF4-FFF2-40B4-BE49-F238E27FC236}">
                <a16:creationId xmlns:a16="http://schemas.microsoft.com/office/drawing/2014/main" id="{5EF8BCFE-EB47-43E7-B9FB-1305CF7B29D5}"/>
              </a:ext>
            </a:extLst>
          </p:cNvPr>
          <p:cNvSpPr txBox="1"/>
          <p:nvPr/>
        </p:nvSpPr>
        <p:spPr>
          <a:xfrm>
            <a:off x="4256863" y="4277931"/>
            <a:ext cx="1138236" cy="158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Personas y calificaciones para el trabajo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199">
            <a:extLst>
              <a:ext uri="{FF2B5EF4-FFF2-40B4-BE49-F238E27FC236}">
                <a16:creationId xmlns:a16="http://schemas.microsoft.com/office/drawing/2014/main" id="{7BF705D8-41F2-4D8B-AE6E-B99786F7580E}"/>
              </a:ext>
            </a:extLst>
          </p:cNvPr>
          <p:cNvSpPr txBox="1"/>
          <p:nvPr/>
        </p:nvSpPr>
        <p:spPr>
          <a:xfrm>
            <a:off x="5623560" y="4265489"/>
            <a:ext cx="1600527" cy="2180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(Período de conservación de la hoja de inspección y demás)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200">
            <a:extLst>
              <a:ext uri="{FF2B5EF4-FFF2-40B4-BE49-F238E27FC236}">
                <a16:creationId xmlns:a16="http://schemas.microsoft.com/office/drawing/2014/main" id="{53CC140D-E1E6-45FC-A715-AF310F32058F}"/>
              </a:ext>
            </a:extLst>
          </p:cNvPr>
          <p:cNvSpPr txBox="1"/>
          <p:nvPr/>
        </p:nvSpPr>
        <p:spPr>
          <a:xfrm>
            <a:off x="1987159" y="4560993"/>
            <a:ext cx="955285"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Inspección previa al inicio del trabajo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201">
            <a:extLst>
              <a:ext uri="{FF2B5EF4-FFF2-40B4-BE49-F238E27FC236}">
                <a16:creationId xmlns:a16="http://schemas.microsoft.com/office/drawing/2014/main" id="{4C978191-E43D-4021-AAD8-7C7AAFD91825}"/>
              </a:ext>
            </a:extLst>
          </p:cNvPr>
          <p:cNvSpPr txBox="1"/>
          <p:nvPr/>
        </p:nvSpPr>
        <p:spPr>
          <a:xfrm>
            <a:off x="1987159" y="5035511"/>
            <a:ext cx="955284"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Autoinspección periódica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(Una vez al mes)</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202">
            <a:extLst>
              <a:ext uri="{FF2B5EF4-FFF2-40B4-BE49-F238E27FC236}">
                <a16:creationId xmlns:a16="http://schemas.microsoft.com/office/drawing/2014/main" id="{2EAEA80A-78FE-4CFA-84FB-A309C0B3D832}"/>
              </a:ext>
            </a:extLst>
          </p:cNvPr>
          <p:cNvSpPr txBox="1"/>
          <p:nvPr/>
        </p:nvSpPr>
        <p:spPr>
          <a:xfrm>
            <a:off x="2015924" y="5765350"/>
            <a:ext cx="926519"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Autoinspección especial</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(Una vez al año)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203">
            <a:extLst>
              <a:ext uri="{FF2B5EF4-FFF2-40B4-BE49-F238E27FC236}">
                <a16:creationId xmlns:a16="http://schemas.microsoft.com/office/drawing/2014/main" id="{95515D53-DFB2-483B-8E37-4A1C03C86059}"/>
              </a:ext>
            </a:extLst>
          </p:cNvPr>
          <p:cNvSpPr txBox="1"/>
          <p:nvPr/>
        </p:nvSpPr>
        <p:spPr>
          <a:xfrm>
            <a:off x="3072497" y="4528703"/>
            <a:ext cx="1012910"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sz="600" kern="100" dirty="0">
                <a:effectLst/>
                <a:latin typeface="+mn-ea"/>
                <a:cs typeface="Times New Roman" panose="02020603050405020304" pitchFamily="18" charset="0"/>
              </a:rPr>
              <a:t>Artículo 170 de la Ley de Seguridad y Salud Industrial</a:t>
            </a:r>
          </a:p>
          <a:p>
            <a:pPr algn="r" rtl="0"/>
            <a:r>
              <a:rPr lang="es" sz="600" kern="100" dirty="0">
                <a:effectLst/>
                <a:latin typeface="+mn-ea"/>
                <a:cs typeface="Times New Roman" panose="02020603050405020304" pitchFamily="18" charset="0"/>
              </a:rPr>
              <a:t>Artículo 171</a:t>
            </a:r>
          </a:p>
        </p:txBody>
      </p:sp>
      <p:sp>
        <p:nvSpPr>
          <p:cNvPr id="17" name="テキスト ボックス 1204">
            <a:extLst>
              <a:ext uri="{FF2B5EF4-FFF2-40B4-BE49-F238E27FC236}">
                <a16:creationId xmlns:a16="http://schemas.microsoft.com/office/drawing/2014/main" id="{F94A9E94-3038-4F37-8D5C-696C3F91ABB1}"/>
              </a:ext>
            </a:extLst>
          </p:cNvPr>
          <p:cNvSpPr txBox="1"/>
          <p:nvPr/>
        </p:nvSpPr>
        <p:spPr>
          <a:xfrm>
            <a:off x="3072496" y="4971379"/>
            <a:ext cx="1012909"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sz="600" kern="100" dirty="0">
                <a:effectLst/>
                <a:latin typeface="+mn-ea"/>
                <a:cs typeface="Times New Roman" panose="02020603050405020304" pitchFamily="18" charset="0"/>
              </a:rPr>
              <a:t>Artículo 168 de la Ley de Seguridad y Salud Industrial</a:t>
            </a:r>
          </a:p>
          <a:p>
            <a:pPr algn="r" rtl="0"/>
            <a:r>
              <a:rPr lang="es" sz="600" kern="100" dirty="0">
                <a:effectLst/>
                <a:latin typeface="+mn-ea"/>
                <a:cs typeface="Times New Roman" panose="02020603050405020304" pitchFamily="18" charset="0"/>
              </a:rPr>
              <a:t>Artículo 169</a:t>
            </a:r>
          </a:p>
          <a:p>
            <a:pPr algn="r" rtl="0"/>
            <a:r>
              <a:rPr lang="es" sz="600" kern="100" dirty="0">
                <a:effectLst/>
                <a:latin typeface="+mn-ea"/>
                <a:cs typeface="Times New Roman" panose="02020603050405020304" pitchFamily="18" charset="0"/>
              </a:rPr>
              <a:t>Artículo 171</a:t>
            </a:r>
          </a:p>
        </p:txBody>
      </p:sp>
      <p:sp>
        <p:nvSpPr>
          <p:cNvPr id="18" name="テキスト ボックス 1205">
            <a:extLst>
              <a:ext uri="{FF2B5EF4-FFF2-40B4-BE49-F238E27FC236}">
                <a16:creationId xmlns:a16="http://schemas.microsoft.com/office/drawing/2014/main" id="{F8120ED4-7D4D-4AE5-9F2E-EA467EA22CF6}"/>
              </a:ext>
            </a:extLst>
          </p:cNvPr>
          <p:cNvSpPr txBox="1"/>
          <p:nvPr/>
        </p:nvSpPr>
        <p:spPr>
          <a:xfrm>
            <a:off x="3078421" y="5589274"/>
            <a:ext cx="1012910"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sz="600" kern="100" dirty="0">
                <a:effectLst/>
                <a:latin typeface="+mn-ea"/>
                <a:cs typeface="Times New Roman" panose="02020603050405020304" pitchFamily="18" charset="0"/>
              </a:rPr>
              <a:t>  Artículo 167 de la Ley de Seguridad y Salud Industrial</a:t>
            </a:r>
          </a:p>
          <a:p>
            <a:pPr algn="r" rtl="0"/>
            <a:r>
              <a:rPr lang="es" sz="600" kern="100" dirty="0">
                <a:effectLst/>
                <a:latin typeface="+mn-ea"/>
                <a:cs typeface="Times New Roman" panose="02020603050405020304" pitchFamily="18" charset="0"/>
              </a:rPr>
              <a:t>     　     Artículo 169</a:t>
            </a:r>
          </a:p>
          <a:p>
            <a:pPr algn="r" rtl="0"/>
            <a:r>
              <a:rPr lang="es" sz="600" kern="100" dirty="0">
                <a:effectLst/>
                <a:latin typeface="+mn-ea"/>
                <a:cs typeface="Times New Roman" panose="02020603050405020304" pitchFamily="18" charset="0"/>
              </a:rPr>
              <a:t>            Artículo 169 bis</a:t>
            </a:r>
            <a:endParaRPr lang="ja-JP" sz="600" kern="100" dirty="0">
              <a:effectLst/>
              <a:latin typeface="+mn-ea"/>
              <a:cs typeface="Times New Roman" panose="02020603050405020304" pitchFamily="18" charset="0"/>
            </a:endParaRPr>
          </a:p>
          <a:p>
            <a:pPr algn="r" rtl="0"/>
            <a:r>
              <a:rPr lang="es" sz="600" kern="100" dirty="0">
                <a:effectLst/>
                <a:latin typeface="+mn-ea"/>
                <a:cs typeface="Times New Roman" panose="02020603050405020304" pitchFamily="18" charset="0"/>
              </a:rPr>
              <a:t>            Artículo 171</a:t>
            </a:r>
          </a:p>
        </p:txBody>
      </p:sp>
      <p:sp>
        <p:nvSpPr>
          <p:cNvPr id="19" name="テキスト ボックス 1206">
            <a:extLst>
              <a:ext uri="{FF2B5EF4-FFF2-40B4-BE49-F238E27FC236}">
                <a16:creationId xmlns:a16="http://schemas.microsoft.com/office/drawing/2014/main" id="{17FDE571-6FF6-43C3-B8FA-5A45A26CF768}"/>
              </a:ext>
            </a:extLst>
          </p:cNvPr>
          <p:cNvSpPr txBox="1"/>
          <p:nvPr/>
        </p:nvSpPr>
        <p:spPr>
          <a:xfrm>
            <a:off x="4165399" y="4635833"/>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Conductor</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207">
            <a:extLst>
              <a:ext uri="{FF2B5EF4-FFF2-40B4-BE49-F238E27FC236}">
                <a16:creationId xmlns:a16="http://schemas.microsoft.com/office/drawing/2014/main" id="{A86F6B29-359D-4245-A668-CB767AF9E1BC}"/>
              </a:ext>
            </a:extLst>
          </p:cNvPr>
          <p:cNvSpPr txBox="1"/>
          <p:nvPr/>
        </p:nvSpPr>
        <p:spPr>
          <a:xfrm>
            <a:off x="4165399" y="4966797"/>
            <a:ext cx="1229700"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Una persona designada por la empresa (responsable de seguridad)</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208">
            <a:extLst>
              <a:ext uri="{FF2B5EF4-FFF2-40B4-BE49-F238E27FC236}">
                <a16:creationId xmlns:a16="http://schemas.microsoft.com/office/drawing/2014/main" id="{2E138B2E-5F66-44C1-984B-524188152467}"/>
              </a:ext>
            </a:extLst>
          </p:cNvPr>
          <p:cNvSpPr txBox="1"/>
          <p:nvPr/>
        </p:nvSpPr>
        <p:spPr>
          <a:xfrm>
            <a:off x="4165399" y="5655582"/>
            <a:ext cx="1098500" cy="6146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Inspector interno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inspector de consultoría de inspección</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209">
            <a:extLst>
              <a:ext uri="{FF2B5EF4-FFF2-40B4-BE49-F238E27FC236}">
                <a16:creationId xmlns:a16="http://schemas.microsoft.com/office/drawing/2014/main" id="{3DC5A7CF-FEF7-4DBE-A0EE-900B42D69D1F}"/>
              </a:ext>
            </a:extLst>
          </p:cNvPr>
          <p:cNvSpPr txBox="1"/>
          <p:nvPr/>
        </p:nvSpPr>
        <p:spPr>
          <a:xfrm>
            <a:off x="5525569" y="4509572"/>
            <a:ext cx="1779407"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900" kern="100" baseline="30000" dirty="0">
                <a:effectLst/>
                <a:latin typeface="Arial" panose="020B0604020202020204" pitchFamily="34" charset="0"/>
                <a:ea typeface="游ゴシック" panose="020B0400000000000000" pitchFamily="50" charset="-128"/>
                <a:cs typeface="Times New Roman" panose="02020603050405020304" pitchFamily="18" charset="0"/>
              </a:rPr>
              <a:t>* </a:t>
            </a:r>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La lista de verificación, mientras la máquina está en operación</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210">
            <a:extLst>
              <a:ext uri="{FF2B5EF4-FFF2-40B4-BE49-F238E27FC236}">
                <a16:creationId xmlns:a16="http://schemas.microsoft.com/office/drawing/2014/main" id="{822DC38E-A3C1-4719-9DF0-4D90A0A7B533}"/>
              </a:ext>
            </a:extLst>
          </p:cNvPr>
          <p:cNvSpPr txBox="1"/>
          <p:nvPr/>
        </p:nvSpPr>
        <p:spPr>
          <a:xfrm>
            <a:off x="5528449" y="5143817"/>
            <a:ext cx="1695638"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Hoja de inspección, por 3 años</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211">
            <a:extLst>
              <a:ext uri="{FF2B5EF4-FFF2-40B4-BE49-F238E27FC236}">
                <a16:creationId xmlns:a16="http://schemas.microsoft.com/office/drawing/2014/main" id="{CF1BCB84-705A-43A8-BFCD-CFE16A4173FC}"/>
              </a:ext>
            </a:extLst>
          </p:cNvPr>
          <p:cNvSpPr txBox="1"/>
          <p:nvPr/>
        </p:nvSpPr>
        <p:spPr>
          <a:xfrm>
            <a:off x="5506520" y="5757526"/>
            <a:ext cx="1610805" cy="3838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Hoja de inspección, por 3 años</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(Con la marca de inspeccionada)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59332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fontScale="90000"/>
          </a:bodyPr>
          <a:lstStyle/>
          <a:p>
            <a:pPr rtl="0"/>
            <a:r>
              <a:rPr lang="es" sz="2400">
                <a:latin typeface="Meiryo UI" panose="020B0604030504040204" pitchFamily="50" charset="-128"/>
                <a:ea typeface="Meiryo UI" panose="020B0604030504040204" pitchFamily="50" charset="-128"/>
              </a:rPr>
              <a:t>Ley de Seguridad y Salud en el Trabajo (extracto) (3)</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es" sz="1200">
                <a:solidFill>
                  <a:prstClr val="black"/>
                </a:solidFill>
              </a:rPr>
              <a:t>Página 250 del libro de texto / Página 136 del texto auxiliar</a:t>
            </a: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Capítulo 6 Medidas correspondientes al trabajo de los trabajadores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61 &lt;Restricciones laborales&gt;</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Con respecto a la operación de grúas y otros trabajos establecidos por una Orden del Gabinete, la empresa no podrá asignar el trabajo referido a una persona si no posee una licencia correspondiente al trabajo referido otorgado por el director de la Oficina de Trabajo de la Prefectura, o si no completó un curso de entrenamiento de habilidades correspondiente al trabajo referido, dirigido por una persona registrada por el director de la Oficina de Trabajo de la Prefectura, o si no posee otras calificaciones especificadas por una Ordenanza del Ministerio de Salud, Trabajo y Bienestar.</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2 Toda persona que no pueda dedicarse al trabajo referido en virtud de lo dispuesto en el párrafo anterior no podrá dedicarse a dicho trabajo.</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3 La persona que puede realizar el trabajo referido en virtud de lo dispuesto en el apartado (1) deberá llevar consigo la licencia correspondiente o cualquier otro documento que certifique su calificación cuando realice dicho trabajo.</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4 Omitido</a:t>
            </a:r>
          </a:p>
        </p:txBody>
      </p:sp>
      <p:pic>
        <p:nvPicPr>
          <p:cNvPr id="2" name="図 1"/>
          <p:cNvPicPr>
            <a:picLocks noChangeAspect="1"/>
          </p:cNvPicPr>
          <p:nvPr/>
        </p:nvPicPr>
        <p:blipFill>
          <a:blip r:embed="rId3"/>
          <a:stretch>
            <a:fillRect/>
          </a:stretch>
        </p:blipFill>
        <p:spPr>
          <a:xfrm>
            <a:off x="136337" y="4063440"/>
            <a:ext cx="4345610" cy="2181496"/>
          </a:xfrm>
          <a:prstGeom prst="rect">
            <a:avLst/>
          </a:prstGeom>
        </p:spPr>
      </p:pic>
      <p:pic>
        <p:nvPicPr>
          <p:cNvPr id="3" name="図 2"/>
          <p:cNvPicPr>
            <a:picLocks noChangeAspect="1"/>
          </p:cNvPicPr>
          <p:nvPr/>
        </p:nvPicPr>
        <p:blipFill>
          <a:blip r:embed="rId4"/>
          <a:stretch>
            <a:fillRect/>
          </a:stretch>
        </p:blipFill>
        <p:spPr>
          <a:xfrm>
            <a:off x="4639930" y="4063439"/>
            <a:ext cx="4389068" cy="703989"/>
          </a:xfrm>
          <a:prstGeom prst="rect">
            <a:avLst/>
          </a:prstGeom>
        </p:spPr>
      </p:pic>
      <p:sp>
        <p:nvSpPr>
          <p:cNvPr id="8" name="コンテンツ プレースホルダー 4"/>
          <p:cNvSpPr txBox="1">
            <a:spLocks/>
          </p:cNvSpPr>
          <p:nvPr/>
        </p:nvSpPr>
        <p:spPr>
          <a:xfrm>
            <a:off x="408320" y="372094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es" sz="900" dirty="0">
                <a:solidFill>
                  <a:prstClr val="black"/>
                </a:solidFill>
                <a:latin typeface="Meiryo UI" panose="020B0604030504040204" pitchFamily="50" charset="-128"/>
                <a:ea typeface="Meiryo UI" panose="020B0604030504040204" pitchFamily="50" charset="-128"/>
              </a:rPr>
              <a:t>Calificaciones requeridas para los conductores de las máquinas       </a:t>
            </a:r>
            <a:r>
              <a:rPr lang="ja-JP" altLang="en-US" sz="900" dirty="0">
                <a:solidFill>
                  <a:prstClr val="black"/>
                </a:solidFill>
                <a:latin typeface="Meiryo UI" panose="020B0604030504040204" pitchFamily="50" charset="-128"/>
                <a:ea typeface="Meiryo UI" panose="020B0604030504040204" pitchFamily="50" charset="-128"/>
              </a:rPr>
              <a:t>　　　　　　</a:t>
            </a:r>
            <a:r>
              <a:rPr lang="es" sz="900" dirty="0">
                <a:solidFill>
                  <a:prstClr val="black"/>
                </a:solidFill>
                <a:latin typeface="Meiryo UI" panose="020B0604030504040204" pitchFamily="50" charset="-128"/>
                <a:ea typeface="Meiryo UI" panose="020B0604030504040204" pitchFamily="50" charset="-128"/>
              </a:rPr>
              <a:t>                        Calificaciones requeridas para los operarios</a:t>
            </a:r>
          </a:p>
        </p:txBody>
      </p:sp>
      <p:sp>
        <p:nvSpPr>
          <p:cNvPr id="9" name="テキスト ボックス 988">
            <a:extLst>
              <a:ext uri="{FF2B5EF4-FFF2-40B4-BE49-F238E27FC236}">
                <a16:creationId xmlns:a16="http://schemas.microsoft.com/office/drawing/2014/main" id="{FCCAEE3B-2521-42C9-B588-8E8F689A7672}"/>
              </a:ext>
            </a:extLst>
          </p:cNvPr>
          <p:cNvSpPr txBox="1"/>
          <p:nvPr/>
        </p:nvSpPr>
        <p:spPr>
          <a:xfrm>
            <a:off x="3536832" y="4080749"/>
            <a:ext cx="5664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Tipo de calificación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989">
            <a:extLst>
              <a:ext uri="{FF2B5EF4-FFF2-40B4-BE49-F238E27FC236}">
                <a16:creationId xmlns:a16="http://schemas.microsoft.com/office/drawing/2014/main" id="{35A96742-AF05-4811-99A1-7C10C1734ECF}"/>
              </a:ext>
            </a:extLst>
          </p:cNvPr>
          <p:cNvSpPr txBox="1"/>
          <p:nvPr/>
        </p:nvSpPr>
        <p:spPr>
          <a:xfrm>
            <a:off x="3144561" y="419555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Licencia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990">
            <a:extLst>
              <a:ext uri="{FF2B5EF4-FFF2-40B4-BE49-F238E27FC236}">
                <a16:creationId xmlns:a16="http://schemas.microsoft.com/office/drawing/2014/main" id="{88C7D732-0B77-44E2-8864-11AC9DE96636}"/>
              </a:ext>
            </a:extLst>
          </p:cNvPr>
          <p:cNvSpPr txBox="1"/>
          <p:nvPr/>
        </p:nvSpPr>
        <p:spPr>
          <a:xfrm>
            <a:off x="3595600" y="4194101"/>
            <a:ext cx="446994" cy="8614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800">
                <a:latin typeface="Times New Roman" panose="02020603050405020304" pitchFamily="18" charset="0"/>
                <a:cs typeface="Times New Roman" panose="02020603050405020304" pitchFamily="18" charset="0"/>
              </a:defRPr>
            </a:lvl1pPr>
          </a:lstStyle>
          <a:p>
            <a:pPr>
              <a:lnSpc>
                <a:spcPts val="300"/>
              </a:lnSpc>
            </a:pPr>
            <a:r>
              <a:rPr lang="es" sz="400" dirty="0"/>
              <a:t>Entrenamiento de habilidades</a:t>
            </a:r>
            <a:endParaRPr lang="ja-JP" altLang="en-US" sz="400" dirty="0"/>
          </a:p>
        </p:txBody>
      </p:sp>
      <p:sp>
        <p:nvSpPr>
          <p:cNvPr id="12" name="テキスト ボックス 991">
            <a:extLst>
              <a:ext uri="{FF2B5EF4-FFF2-40B4-BE49-F238E27FC236}">
                <a16:creationId xmlns:a16="http://schemas.microsoft.com/office/drawing/2014/main" id="{2A12918D-F049-442B-A972-58DDDDBE63B5}"/>
              </a:ext>
            </a:extLst>
          </p:cNvPr>
          <p:cNvSpPr txBox="1"/>
          <p:nvPr/>
        </p:nvSpPr>
        <p:spPr>
          <a:xfrm>
            <a:off x="4053205" y="4190973"/>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300"/>
              </a:lnSpc>
            </a:pPr>
            <a:r>
              <a:rPr lang="es" sz="400" dirty="0">
                <a:latin typeface="Times New Roman" panose="02020603050405020304" pitchFamily="18" charset="0"/>
                <a:cs typeface="Times New Roman" panose="02020603050405020304" pitchFamily="18" charset="0"/>
              </a:rPr>
              <a:t>Capacitación especial</a:t>
            </a:r>
            <a:endParaRPr lang="ja-JP" altLang="en-US" sz="400" dirty="0">
              <a:latin typeface="Times New Roman" panose="02020603050405020304" pitchFamily="18" charset="0"/>
              <a:cs typeface="Times New Roman" panose="02020603050405020304" pitchFamily="18" charset="0"/>
            </a:endParaRPr>
          </a:p>
        </p:txBody>
      </p:sp>
      <p:sp>
        <p:nvSpPr>
          <p:cNvPr id="13" name="テキスト ボックス 998">
            <a:extLst>
              <a:ext uri="{FF2B5EF4-FFF2-40B4-BE49-F238E27FC236}">
                <a16:creationId xmlns:a16="http://schemas.microsoft.com/office/drawing/2014/main" id="{224858C5-A723-44BD-AB7A-D1D1D25313D4}"/>
              </a:ext>
            </a:extLst>
          </p:cNvPr>
          <p:cNvSpPr txBox="1"/>
          <p:nvPr/>
        </p:nvSpPr>
        <p:spPr>
          <a:xfrm>
            <a:off x="2469355" y="6013263"/>
            <a:ext cx="53737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1 tonelada o más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テキスト ボックス 999">
            <a:extLst>
              <a:ext uri="{FF2B5EF4-FFF2-40B4-BE49-F238E27FC236}">
                <a16:creationId xmlns:a16="http://schemas.microsoft.com/office/drawing/2014/main" id="{746890D8-42F2-4D08-9581-98C1F0EC26B7}"/>
              </a:ext>
            </a:extLst>
          </p:cNvPr>
          <p:cNvSpPr txBox="1"/>
          <p:nvPr/>
        </p:nvSpPr>
        <p:spPr>
          <a:xfrm>
            <a:off x="2410545" y="6138763"/>
            <a:ext cx="679154"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Menos de 1 tonelada</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1000">
            <a:extLst>
              <a:ext uri="{FF2B5EF4-FFF2-40B4-BE49-F238E27FC236}">
                <a16:creationId xmlns:a16="http://schemas.microsoft.com/office/drawing/2014/main" id="{2EB5AC52-E879-4CBD-A40D-8D22C423819A}"/>
              </a:ext>
            </a:extLst>
          </p:cNvPr>
          <p:cNvSpPr txBox="1"/>
          <p:nvPr/>
        </p:nvSpPr>
        <p:spPr>
          <a:xfrm>
            <a:off x="2469355" y="5789617"/>
            <a:ext cx="52205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1 tonelada o más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テキスト ボックス 1001">
            <a:extLst>
              <a:ext uri="{FF2B5EF4-FFF2-40B4-BE49-F238E27FC236}">
                <a16:creationId xmlns:a16="http://schemas.microsoft.com/office/drawing/2014/main" id="{F5E53D1E-A3A9-47B4-BC89-8C5C6FA82ACA}"/>
              </a:ext>
            </a:extLst>
          </p:cNvPr>
          <p:cNvSpPr txBox="1"/>
          <p:nvPr/>
        </p:nvSpPr>
        <p:spPr>
          <a:xfrm>
            <a:off x="2398759" y="5914746"/>
            <a:ext cx="679154"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Menos de 1 tonelada</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テキスト ボックス 1002">
            <a:extLst>
              <a:ext uri="{FF2B5EF4-FFF2-40B4-BE49-F238E27FC236}">
                <a16:creationId xmlns:a16="http://schemas.microsoft.com/office/drawing/2014/main" id="{A3225B0A-F572-472C-A35F-E573AEE17D6C}"/>
              </a:ext>
            </a:extLst>
          </p:cNvPr>
          <p:cNvSpPr txBox="1"/>
          <p:nvPr/>
        </p:nvSpPr>
        <p:spPr>
          <a:xfrm>
            <a:off x="2387896" y="4307839"/>
            <a:ext cx="679154"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5 toneladas o más</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テキスト ボックス 1003">
            <a:extLst>
              <a:ext uri="{FF2B5EF4-FFF2-40B4-BE49-F238E27FC236}">
                <a16:creationId xmlns:a16="http://schemas.microsoft.com/office/drawing/2014/main" id="{F402C365-3D0A-404D-916C-F7B102120403}"/>
              </a:ext>
            </a:extLst>
          </p:cNvPr>
          <p:cNvSpPr txBox="1"/>
          <p:nvPr/>
        </p:nvSpPr>
        <p:spPr>
          <a:xfrm>
            <a:off x="2387896" y="4435474"/>
            <a:ext cx="679154"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Menos de 5 toneladas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9" name="テキスト ボックス 1004">
            <a:extLst>
              <a:ext uri="{FF2B5EF4-FFF2-40B4-BE49-F238E27FC236}">
                <a16:creationId xmlns:a16="http://schemas.microsoft.com/office/drawing/2014/main" id="{7D8134DF-457F-47BB-A950-6871744A4AAF}"/>
              </a:ext>
            </a:extLst>
          </p:cNvPr>
          <p:cNvSpPr txBox="1"/>
          <p:nvPr/>
        </p:nvSpPr>
        <p:spPr>
          <a:xfrm>
            <a:off x="2423893" y="4533915"/>
            <a:ext cx="604688"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5 toneladas o más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テキスト ボックス 1005">
            <a:extLst>
              <a:ext uri="{FF2B5EF4-FFF2-40B4-BE49-F238E27FC236}">
                <a16:creationId xmlns:a16="http://schemas.microsoft.com/office/drawing/2014/main" id="{B31AF9FF-1D01-4571-B5D9-5CF08E8077C2}"/>
              </a:ext>
            </a:extLst>
          </p:cNvPr>
          <p:cNvSpPr txBox="1"/>
          <p:nvPr/>
        </p:nvSpPr>
        <p:spPr>
          <a:xfrm>
            <a:off x="2387896" y="4652086"/>
            <a:ext cx="66134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Menos de 5 toneladas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1" name="テキスト ボックス 1006">
            <a:extLst>
              <a:ext uri="{FF2B5EF4-FFF2-40B4-BE49-F238E27FC236}">
                <a16:creationId xmlns:a16="http://schemas.microsoft.com/office/drawing/2014/main" id="{A9124EC0-BC79-485D-98E3-F4A039E630FA}"/>
              </a:ext>
            </a:extLst>
          </p:cNvPr>
          <p:cNvSpPr txBox="1"/>
          <p:nvPr/>
        </p:nvSpPr>
        <p:spPr>
          <a:xfrm>
            <a:off x="2437012" y="4766720"/>
            <a:ext cx="62357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5 toneladas o más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2" name="テキスト ボックス 1007">
            <a:extLst>
              <a:ext uri="{FF2B5EF4-FFF2-40B4-BE49-F238E27FC236}">
                <a16:creationId xmlns:a16="http://schemas.microsoft.com/office/drawing/2014/main" id="{18D1C0DB-2E82-46DF-976D-C74DE57E6609}"/>
              </a:ext>
            </a:extLst>
          </p:cNvPr>
          <p:cNvSpPr txBox="1"/>
          <p:nvPr/>
        </p:nvSpPr>
        <p:spPr>
          <a:xfrm>
            <a:off x="2469355" y="4886426"/>
            <a:ext cx="567829"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1 tonelada o más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3" name="テキスト ボックス 1008">
            <a:extLst>
              <a:ext uri="{FF2B5EF4-FFF2-40B4-BE49-F238E27FC236}">
                <a16:creationId xmlns:a16="http://schemas.microsoft.com/office/drawing/2014/main" id="{CF4C4726-7B5C-4CF2-AF4C-A377ED4F2C84}"/>
              </a:ext>
            </a:extLst>
          </p:cNvPr>
          <p:cNvSpPr txBox="1"/>
          <p:nvPr/>
        </p:nvSpPr>
        <p:spPr>
          <a:xfrm>
            <a:off x="2389318" y="4986532"/>
            <a:ext cx="698036"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Menos de 5 toneladas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4" name="テキスト ボックス 1009">
            <a:extLst>
              <a:ext uri="{FF2B5EF4-FFF2-40B4-BE49-F238E27FC236}">
                <a16:creationId xmlns:a16="http://schemas.microsoft.com/office/drawing/2014/main" id="{DFF5DA4D-6E2E-4C92-A160-9E34729F1914}"/>
              </a:ext>
            </a:extLst>
          </p:cNvPr>
          <p:cNvSpPr txBox="1"/>
          <p:nvPr/>
        </p:nvSpPr>
        <p:spPr>
          <a:xfrm>
            <a:off x="2392161" y="5109688"/>
            <a:ext cx="698036"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Menos de 1 tonelada</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5" name="テキスト ボックス 1010">
            <a:extLst>
              <a:ext uri="{FF2B5EF4-FFF2-40B4-BE49-F238E27FC236}">
                <a16:creationId xmlns:a16="http://schemas.microsoft.com/office/drawing/2014/main" id="{99E41E87-5885-455F-9D8F-C9A6B4A24F37}"/>
              </a:ext>
            </a:extLst>
          </p:cNvPr>
          <p:cNvSpPr txBox="1"/>
          <p:nvPr/>
        </p:nvSpPr>
        <p:spPr>
          <a:xfrm>
            <a:off x="2441891" y="5581973"/>
            <a:ext cx="568691"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3 toneladas o más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6" name="テキスト ボックス 1011">
            <a:extLst>
              <a:ext uri="{FF2B5EF4-FFF2-40B4-BE49-F238E27FC236}">
                <a16:creationId xmlns:a16="http://schemas.microsoft.com/office/drawing/2014/main" id="{C4A896ED-1BA9-4B44-BEB7-B3E8F43ECD2A}"/>
              </a:ext>
            </a:extLst>
          </p:cNvPr>
          <p:cNvSpPr txBox="1"/>
          <p:nvPr/>
        </p:nvSpPr>
        <p:spPr>
          <a:xfrm>
            <a:off x="2410545" y="5684677"/>
            <a:ext cx="674413"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Menos de 3 toneladas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7" name="テキスト ボックス 1012">
            <a:extLst>
              <a:ext uri="{FF2B5EF4-FFF2-40B4-BE49-F238E27FC236}">
                <a16:creationId xmlns:a16="http://schemas.microsoft.com/office/drawing/2014/main" id="{1CEEB0E3-2CC1-498F-8B9D-EE1A55F3A64E}"/>
              </a:ext>
            </a:extLst>
          </p:cNvPr>
          <p:cNvSpPr txBox="1"/>
          <p:nvPr/>
        </p:nvSpPr>
        <p:spPr>
          <a:xfrm>
            <a:off x="2439489" y="5215641"/>
            <a:ext cx="5976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3 toneladas o más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8" name="テキスト ボックス 1013">
            <a:extLst>
              <a:ext uri="{FF2B5EF4-FFF2-40B4-BE49-F238E27FC236}">
                <a16:creationId xmlns:a16="http://schemas.microsoft.com/office/drawing/2014/main" id="{536C1C32-861D-470A-82ED-EF4051CC2E61}"/>
              </a:ext>
            </a:extLst>
          </p:cNvPr>
          <p:cNvSpPr txBox="1"/>
          <p:nvPr/>
        </p:nvSpPr>
        <p:spPr>
          <a:xfrm>
            <a:off x="2411590" y="5336008"/>
            <a:ext cx="674413"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s" sz="500" kern="100" dirty="0">
                <a:latin typeface="游ゴシック" panose="020B0400000000000000" pitchFamily="50" charset="-128"/>
                <a:ea typeface="游ゴシック" panose="020B0400000000000000" pitchFamily="50" charset="-128"/>
                <a:cs typeface="Times New Roman" panose="02020603050405020304" pitchFamily="18" charset="0"/>
              </a:rPr>
              <a:t>Menos de 3 toneladas</a:t>
            </a:r>
            <a:endParaRPr lang="ja-JP" altLang="en-US" sz="5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9" name="テキスト ボックス 1014">
            <a:extLst>
              <a:ext uri="{FF2B5EF4-FFF2-40B4-BE49-F238E27FC236}">
                <a16:creationId xmlns:a16="http://schemas.microsoft.com/office/drawing/2014/main" id="{CECED472-5D28-414A-93F5-545D8796578C}"/>
              </a:ext>
            </a:extLst>
          </p:cNvPr>
          <p:cNvSpPr txBox="1"/>
          <p:nvPr/>
        </p:nvSpPr>
        <p:spPr>
          <a:xfrm>
            <a:off x="2125227" y="5452363"/>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Sin límites.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016">
            <a:extLst>
              <a:ext uri="{FF2B5EF4-FFF2-40B4-BE49-F238E27FC236}">
                <a16:creationId xmlns:a16="http://schemas.microsoft.com/office/drawing/2014/main" id="{E87434F9-407F-4CC0-9058-50FA5886607B}"/>
              </a:ext>
            </a:extLst>
          </p:cNvPr>
          <p:cNvSpPr txBox="1"/>
          <p:nvPr/>
        </p:nvSpPr>
        <p:spPr>
          <a:xfrm>
            <a:off x="2142664" y="4134949"/>
            <a:ext cx="894521" cy="861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Capacidad de la máquina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017">
            <a:extLst>
              <a:ext uri="{FF2B5EF4-FFF2-40B4-BE49-F238E27FC236}">
                <a16:creationId xmlns:a16="http://schemas.microsoft.com/office/drawing/2014/main" id="{8E6093C1-6F73-4032-BE14-3C8D72EAE574}"/>
              </a:ext>
            </a:extLst>
          </p:cNvPr>
          <p:cNvSpPr txBox="1"/>
          <p:nvPr/>
        </p:nvSpPr>
        <p:spPr>
          <a:xfrm>
            <a:off x="2071661" y="4307838"/>
            <a:ext cx="342025" cy="217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Carga a elevar</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018">
            <a:extLst>
              <a:ext uri="{FF2B5EF4-FFF2-40B4-BE49-F238E27FC236}">
                <a16:creationId xmlns:a16="http://schemas.microsoft.com/office/drawing/2014/main" id="{3163FE7C-C304-4925-A327-44E8E9B255B8}"/>
              </a:ext>
            </a:extLst>
          </p:cNvPr>
          <p:cNvSpPr txBox="1"/>
          <p:nvPr/>
        </p:nvSpPr>
        <p:spPr>
          <a:xfrm>
            <a:off x="2045871" y="4861160"/>
            <a:ext cx="342025" cy="2235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Carga a elevar</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019">
            <a:extLst>
              <a:ext uri="{FF2B5EF4-FFF2-40B4-BE49-F238E27FC236}">
                <a16:creationId xmlns:a16="http://schemas.microsoft.com/office/drawing/2014/main" id="{BC40DC9B-5F95-4A3F-A0DD-8001EC49BCF8}"/>
              </a:ext>
            </a:extLst>
          </p:cNvPr>
          <p:cNvSpPr txBox="1"/>
          <p:nvPr/>
        </p:nvSpPr>
        <p:spPr>
          <a:xfrm>
            <a:off x="2009873" y="5242547"/>
            <a:ext cx="414020"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Masa de la máquina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020">
            <a:extLst>
              <a:ext uri="{FF2B5EF4-FFF2-40B4-BE49-F238E27FC236}">
                <a16:creationId xmlns:a16="http://schemas.microsoft.com/office/drawing/2014/main" id="{57E93FE2-E3A0-478A-B37C-74FE5410E676}"/>
              </a:ext>
            </a:extLst>
          </p:cNvPr>
          <p:cNvSpPr txBox="1"/>
          <p:nvPr/>
        </p:nvSpPr>
        <p:spPr>
          <a:xfrm>
            <a:off x="2009873" y="5559655"/>
            <a:ext cx="414020" cy="1622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Masa de la máquina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021">
            <a:extLst>
              <a:ext uri="{FF2B5EF4-FFF2-40B4-BE49-F238E27FC236}">
                <a16:creationId xmlns:a16="http://schemas.microsoft.com/office/drawing/2014/main" id="{1416F7D8-33F6-4FA0-B316-E3CB39935208}"/>
              </a:ext>
            </a:extLst>
          </p:cNvPr>
          <p:cNvSpPr txBox="1"/>
          <p:nvPr/>
        </p:nvSpPr>
        <p:spPr>
          <a:xfrm>
            <a:off x="2022992" y="5797368"/>
            <a:ext cx="414020" cy="1829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Carga máxima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6" name="テキスト ボックス 1022">
            <a:extLst>
              <a:ext uri="{FF2B5EF4-FFF2-40B4-BE49-F238E27FC236}">
                <a16:creationId xmlns:a16="http://schemas.microsoft.com/office/drawing/2014/main" id="{0BD4D4EA-F1A8-4806-8B4E-1E97CEDCAB07}"/>
              </a:ext>
            </a:extLst>
          </p:cNvPr>
          <p:cNvSpPr txBox="1"/>
          <p:nvPr/>
        </p:nvSpPr>
        <p:spPr>
          <a:xfrm>
            <a:off x="2009873" y="6023401"/>
            <a:ext cx="414020" cy="1622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500"/>
              </a:lnSpc>
            </a:pPr>
            <a:r>
              <a:rPr lang="es" sz="500" kern="100" dirty="0">
                <a:latin typeface="Arial" panose="020B0604020202020204" pitchFamily="34" charset="0"/>
                <a:ea typeface="游ゴシック" panose="020B0400000000000000" pitchFamily="50" charset="-128"/>
                <a:cs typeface="Arial" panose="020B0604020202020204" pitchFamily="34" charset="0"/>
              </a:rPr>
              <a:t>Capacidad máxima de carga</a:t>
            </a:r>
            <a:endParaRPr lang="ja-JP" altLang="en-US" sz="500" kern="100" dirty="0">
              <a:latin typeface="Arial" panose="020B0604020202020204" pitchFamily="34" charset="0"/>
              <a:ea typeface="游ゴシック" panose="020B0400000000000000" pitchFamily="50" charset="-128"/>
              <a:cs typeface="Arial" panose="020B0604020202020204" pitchFamily="34" charset="0"/>
            </a:endParaRPr>
          </a:p>
        </p:txBody>
      </p:sp>
      <p:sp>
        <p:nvSpPr>
          <p:cNvPr id="37" name="テキスト ボックス 1023">
            <a:extLst>
              <a:ext uri="{FF2B5EF4-FFF2-40B4-BE49-F238E27FC236}">
                <a16:creationId xmlns:a16="http://schemas.microsoft.com/office/drawing/2014/main" id="{D6B03B1A-4785-4BCE-9387-9C9C0712726C}"/>
              </a:ext>
            </a:extLst>
          </p:cNvPr>
          <p:cNvSpPr txBox="1"/>
          <p:nvPr/>
        </p:nvSpPr>
        <p:spPr>
          <a:xfrm>
            <a:off x="408319" y="4111625"/>
            <a:ext cx="1245669" cy="1428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Nombre de la máquina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8" name="テキスト ボックス 1024">
            <a:extLst>
              <a:ext uri="{FF2B5EF4-FFF2-40B4-BE49-F238E27FC236}">
                <a16:creationId xmlns:a16="http://schemas.microsoft.com/office/drawing/2014/main" id="{B330091E-10A0-4C39-A452-137E699D206B}"/>
              </a:ext>
            </a:extLst>
          </p:cNvPr>
          <p:cNvSpPr txBox="1"/>
          <p:nvPr/>
        </p:nvSpPr>
        <p:spPr>
          <a:xfrm>
            <a:off x="196097" y="4479289"/>
            <a:ext cx="371475"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Grúa</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9" name="テキスト ボックス 1025">
            <a:extLst>
              <a:ext uri="{FF2B5EF4-FFF2-40B4-BE49-F238E27FC236}">
                <a16:creationId xmlns:a16="http://schemas.microsoft.com/office/drawing/2014/main" id="{5E4AEB22-3AAF-4EB0-8445-334ADD33C576}"/>
              </a:ext>
            </a:extLst>
          </p:cNvPr>
          <p:cNvSpPr txBox="1"/>
          <p:nvPr/>
        </p:nvSpPr>
        <p:spPr>
          <a:xfrm>
            <a:off x="611091" y="4356649"/>
            <a:ext cx="371475" cy="1238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Grúa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 name="テキスト ボックス 1026">
            <a:extLst>
              <a:ext uri="{FF2B5EF4-FFF2-40B4-BE49-F238E27FC236}">
                <a16:creationId xmlns:a16="http://schemas.microsoft.com/office/drawing/2014/main" id="{F34758BE-E944-4E0B-8FCE-14724FF34668}"/>
              </a:ext>
            </a:extLst>
          </p:cNvPr>
          <p:cNvSpPr txBox="1"/>
          <p:nvPr/>
        </p:nvSpPr>
        <p:spPr>
          <a:xfrm>
            <a:off x="611239" y="4528368"/>
            <a:ext cx="985520" cy="218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Grúa operada desde el piso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(traslado con la carga)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1" name="テキスト ボックス 1027">
            <a:extLst>
              <a:ext uri="{FF2B5EF4-FFF2-40B4-BE49-F238E27FC236}">
                <a16:creationId xmlns:a16="http://schemas.microsoft.com/office/drawing/2014/main" id="{54CC9C76-0EDE-41BC-A62C-FB0EA82AD8D1}"/>
              </a:ext>
            </a:extLst>
          </p:cNvPr>
          <p:cNvSpPr txBox="1"/>
          <p:nvPr/>
        </p:nvSpPr>
        <p:spPr>
          <a:xfrm>
            <a:off x="157997" y="4928619"/>
            <a:ext cx="98552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Grúa móvil</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2" name="テキスト ボックス 1028">
            <a:extLst>
              <a:ext uri="{FF2B5EF4-FFF2-40B4-BE49-F238E27FC236}">
                <a16:creationId xmlns:a16="http://schemas.microsoft.com/office/drawing/2014/main" id="{3CE23B71-CC3D-4BD3-BBB4-DAEC46EE2854}"/>
              </a:ext>
            </a:extLst>
          </p:cNvPr>
          <p:cNvSpPr txBox="1"/>
          <p:nvPr/>
        </p:nvSpPr>
        <p:spPr>
          <a:xfrm>
            <a:off x="157081" y="5271183"/>
            <a:ext cx="428625" cy="4950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Maquinaria de construcción tipo vehicular</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3" name="テキスト ボックス 1029">
            <a:extLst>
              <a:ext uri="{FF2B5EF4-FFF2-40B4-BE49-F238E27FC236}">
                <a16:creationId xmlns:a16="http://schemas.microsoft.com/office/drawing/2014/main" id="{B8B994B5-74F1-434E-8DFA-280F7635B9F0}"/>
              </a:ext>
            </a:extLst>
          </p:cNvPr>
          <p:cNvSpPr txBox="1"/>
          <p:nvPr/>
        </p:nvSpPr>
        <p:spPr>
          <a:xfrm>
            <a:off x="611091" y="5239174"/>
            <a:ext cx="1361348" cy="1689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Para la nivelación, transporte, carga y excavación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4" name="テキスト ボックス 1030">
            <a:extLst>
              <a:ext uri="{FF2B5EF4-FFF2-40B4-BE49-F238E27FC236}">
                <a16:creationId xmlns:a16="http://schemas.microsoft.com/office/drawing/2014/main" id="{A7129561-E2F9-48BC-A5F9-D01CD301ABD5}"/>
              </a:ext>
            </a:extLst>
          </p:cNvPr>
          <p:cNvSpPr txBox="1"/>
          <p:nvPr/>
        </p:nvSpPr>
        <p:spPr>
          <a:xfrm>
            <a:off x="615733" y="5456600"/>
            <a:ext cx="1361348"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Compactación (rodillo)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5" name="テキスト ボックス 1031">
            <a:extLst>
              <a:ext uri="{FF2B5EF4-FFF2-40B4-BE49-F238E27FC236}">
                <a16:creationId xmlns:a16="http://schemas.microsoft.com/office/drawing/2014/main" id="{F1ED239B-9E7F-4BF3-8391-5A96ED328B6A}"/>
              </a:ext>
            </a:extLst>
          </p:cNvPr>
          <p:cNvSpPr txBox="1"/>
          <p:nvPr/>
        </p:nvSpPr>
        <p:spPr>
          <a:xfrm>
            <a:off x="615733" y="5620042"/>
            <a:ext cx="1361348"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Para demolición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6" name="テキスト ボックス 1032">
            <a:extLst>
              <a:ext uri="{FF2B5EF4-FFF2-40B4-BE49-F238E27FC236}">
                <a16:creationId xmlns:a16="http://schemas.microsoft.com/office/drawing/2014/main" id="{C9C17D40-D244-41A7-8936-45D038122E19}"/>
              </a:ext>
            </a:extLst>
          </p:cNvPr>
          <p:cNvSpPr txBox="1"/>
          <p:nvPr/>
        </p:nvSpPr>
        <p:spPr>
          <a:xfrm>
            <a:off x="157997" y="5857196"/>
            <a:ext cx="1404620" cy="946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Pala cargadora, cargador de horquilla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7" name="テキスト ボックス 1033">
            <a:extLst>
              <a:ext uri="{FF2B5EF4-FFF2-40B4-BE49-F238E27FC236}">
                <a16:creationId xmlns:a16="http://schemas.microsoft.com/office/drawing/2014/main" id="{2A8D515D-7DC9-48C8-BB1D-6474169F6D66}"/>
              </a:ext>
            </a:extLst>
          </p:cNvPr>
          <p:cNvSpPr txBox="1"/>
          <p:nvPr/>
        </p:nvSpPr>
        <p:spPr>
          <a:xfrm>
            <a:off x="157997" y="6065201"/>
            <a:ext cx="1707012" cy="1210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Vehículo de transporte en terreno difícil</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8" name="テキスト ボックス 982">
            <a:extLst>
              <a:ext uri="{FF2B5EF4-FFF2-40B4-BE49-F238E27FC236}">
                <a16:creationId xmlns:a16="http://schemas.microsoft.com/office/drawing/2014/main" id="{8AA722B4-D29F-4A04-B078-F915FF5E3354}"/>
              </a:ext>
            </a:extLst>
          </p:cNvPr>
          <p:cNvSpPr txBox="1"/>
          <p:nvPr/>
        </p:nvSpPr>
        <p:spPr>
          <a:xfrm>
            <a:off x="4838000" y="4128642"/>
            <a:ext cx="838619" cy="991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Nombre de la tarea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9" name="テキスト ボックス 983">
            <a:extLst>
              <a:ext uri="{FF2B5EF4-FFF2-40B4-BE49-F238E27FC236}">
                <a16:creationId xmlns:a16="http://schemas.microsoft.com/office/drawing/2014/main" id="{755041C6-4AFE-4507-8B44-83D8F55DD81A}"/>
              </a:ext>
            </a:extLst>
          </p:cNvPr>
          <p:cNvSpPr txBox="1"/>
          <p:nvPr/>
        </p:nvSpPr>
        <p:spPr>
          <a:xfrm>
            <a:off x="6266929" y="4137744"/>
            <a:ext cx="1114425" cy="991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Detalle del trabajo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0" name="テキスト ボックス 984">
            <a:extLst>
              <a:ext uri="{FF2B5EF4-FFF2-40B4-BE49-F238E27FC236}">
                <a16:creationId xmlns:a16="http://schemas.microsoft.com/office/drawing/2014/main" id="{179B2003-ECFD-4B47-9B93-70ECC4A90A3F}"/>
              </a:ext>
            </a:extLst>
          </p:cNvPr>
          <p:cNvSpPr txBox="1"/>
          <p:nvPr/>
        </p:nvSpPr>
        <p:spPr>
          <a:xfrm>
            <a:off x="7705725" y="4081221"/>
            <a:ext cx="1195188"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Tipo de calificación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1" name="テキスト ボックス 985">
            <a:extLst>
              <a:ext uri="{FF2B5EF4-FFF2-40B4-BE49-F238E27FC236}">
                <a16:creationId xmlns:a16="http://schemas.microsoft.com/office/drawing/2014/main" id="{304C686B-1E74-40A7-8D3F-518B4429D0BC}"/>
              </a:ext>
            </a:extLst>
          </p:cNvPr>
          <p:cNvSpPr txBox="1"/>
          <p:nvPr/>
        </p:nvSpPr>
        <p:spPr>
          <a:xfrm>
            <a:off x="7660706" y="419482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Licencia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2" name="テキスト ボックス 986">
            <a:extLst>
              <a:ext uri="{FF2B5EF4-FFF2-40B4-BE49-F238E27FC236}">
                <a16:creationId xmlns:a16="http://schemas.microsoft.com/office/drawing/2014/main" id="{29521AFE-07C2-4DB6-A2CA-990F72EE499C}"/>
              </a:ext>
            </a:extLst>
          </p:cNvPr>
          <p:cNvSpPr txBox="1"/>
          <p:nvPr/>
        </p:nvSpPr>
        <p:spPr>
          <a:xfrm>
            <a:off x="8139058" y="4194101"/>
            <a:ext cx="397723"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300"/>
              </a:lnSpc>
            </a:pPr>
            <a:r>
              <a:rPr lang="es" sz="400" dirty="0">
                <a:latin typeface="Times New Roman" panose="02020603050405020304" pitchFamily="18" charset="0"/>
                <a:cs typeface="Times New Roman" panose="02020603050405020304" pitchFamily="18" charset="0"/>
              </a:rPr>
              <a:t>Entrenamiento de habilidades</a:t>
            </a:r>
            <a:endParaRPr lang="ja-JP" altLang="en-US" sz="400" dirty="0">
              <a:latin typeface="Times New Roman" panose="02020603050405020304" pitchFamily="18" charset="0"/>
              <a:cs typeface="Times New Roman" panose="02020603050405020304" pitchFamily="18" charset="0"/>
            </a:endParaRPr>
          </a:p>
        </p:txBody>
      </p:sp>
      <p:sp>
        <p:nvSpPr>
          <p:cNvPr id="53" name="テキスト ボックス 987">
            <a:extLst>
              <a:ext uri="{FF2B5EF4-FFF2-40B4-BE49-F238E27FC236}">
                <a16:creationId xmlns:a16="http://schemas.microsoft.com/office/drawing/2014/main" id="{295EBBEE-3C86-43FA-9141-FEB06790741C}"/>
              </a:ext>
            </a:extLst>
          </p:cNvPr>
          <p:cNvSpPr txBox="1"/>
          <p:nvPr/>
        </p:nvSpPr>
        <p:spPr>
          <a:xfrm>
            <a:off x="8617411" y="419156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300"/>
              </a:lnSpc>
            </a:pPr>
            <a:r>
              <a:rPr lang="es" sz="400" dirty="0">
                <a:latin typeface="Times New Roman" panose="02020603050405020304" pitchFamily="18" charset="0"/>
                <a:cs typeface="Times New Roman" panose="02020603050405020304" pitchFamily="18" charset="0"/>
              </a:rPr>
              <a:t>Capacitación especial</a:t>
            </a:r>
            <a:endParaRPr lang="ja-JP" altLang="en-US" sz="400" dirty="0">
              <a:latin typeface="Times New Roman" panose="02020603050405020304" pitchFamily="18" charset="0"/>
              <a:cs typeface="Times New Roman" panose="02020603050405020304" pitchFamily="18" charset="0"/>
            </a:endParaRPr>
          </a:p>
        </p:txBody>
      </p:sp>
      <p:sp>
        <p:nvSpPr>
          <p:cNvPr id="54" name="テキスト ボックス 992">
            <a:extLst>
              <a:ext uri="{FF2B5EF4-FFF2-40B4-BE49-F238E27FC236}">
                <a16:creationId xmlns:a16="http://schemas.microsoft.com/office/drawing/2014/main" id="{85D5E88F-898A-4EBA-BB61-CEABE0DEC08E}"/>
              </a:ext>
            </a:extLst>
          </p:cNvPr>
          <p:cNvSpPr txBox="1"/>
          <p:nvPr/>
        </p:nvSpPr>
        <p:spPr>
          <a:xfrm>
            <a:off x="4658264" y="4361077"/>
            <a:ext cx="115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Trabajo de eslingado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5" name="テキスト ボックス 993">
            <a:extLst>
              <a:ext uri="{FF2B5EF4-FFF2-40B4-BE49-F238E27FC236}">
                <a16:creationId xmlns:a16="http://schemas.microsoft.com/office/drawing/2014/main" id="{61F360F0-A4F3-4543-AFC4-995D8C6EEA73}"/>
              </a:ext>
            </a:extLst>
          </p:cNvPr>
          <p:cNvSpPr txBox="1"/>
          <p:nvPr/>
        </p:nvSpPr>
        <p:spPr>
          <a:xfrm>
            <a:off x="4658264" y="4540418"/>
            <a:ext cx="1152000" cy="1762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Trabajos de manipulación del asbesto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6" name="テキスト ボックス 994">
            <a:extLst>
              <a:ext uri="{FF2B5EF4-FFF2-40B4-BE49-F238E27FC236}">
                <a16:creationId xmlns:a16="http://schemas.microsoft.com/office/drawing/2014/main" id="{DB4D0DBE-02D4-4032-A5FC-E31584AED19E}"/>
              </a:ext>
            </a:extLst>
          </p:cNvPr>
          <p:cNvSpPr txBox="1"/>
          <p:nvPr/>
        </p:nvSpPr>
        <p:spPr>
          <a:xfrm>
            <a:off x="5870414" y="4359410"/>
            <a:ext cx="111442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a:effectLst/>
                <a:latin typeface="Arial" panose="020B0604020202020204" pitchFamily="34" charset="0"/>
                <a:ea typeface="ＭＳ Ｐゴシック" panose="020B0600070205080204" pitchFamily="50" charset="-128"/>
                <a:cs typeface="Times New Roman" panose="02020603050405020304" pitchFamily="18" charset="0"/>
              </a:rPr>
              <a:t>Carga a elevar</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7" name="テキスト ボックス 995">
            <a:extLst>
              <a:ext uri="{FF2B5EF4-FFF2-40B4-BE49-F238E27FC236}">
                <a16:creationId xmlns:a16="http://schemas.microsoft.com/office/drawing/2014/main" id="{EE4BCEFD-D61D-475A-B868-58788203DA8D}"/>
              </a:ext>
            </a:extLst>
          </p:cNvPr>
          <p:cNvSpPr txBox="1"/>
          <p:nvPr/>
        </p:nvSpPr>
        <p:spPr>
          <a:xfrm>
            <a:off x="5870414" y="4551298"/>
            <a:ext cx="1582538" cy="1457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Demolición y demás de edificios en los que se utiliza asbesto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8" name="テキスト ボックス 996">
            <a:extLst>
              <a:ext uri="{FF2B5EF4-FFF2-40B4-BE49-F238E27FC236}">
                <a16:creationId xmlns:a16="http://schemas.microsoft.com/office/drawing/2014/main" id="{44C77B34-8F45-4448-AAEC-2EDC80CE16F7}"/>
              </a:ext>
            </a:extLst>
          </p:cNvPr>
          <p:cNvSpPr txBox="1"/>
          <p:nvPr/>
        </p:nvSpPr>
        <p:spPr>
          <a:xfrm>
            <a:off x="6924675" y="4307838"/>
            <a:ext cx="674731" cy="1059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1 tonelada o más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9" name="テキスト ボックス 997">
            <a:extLst>
              <a:ext uri="{FF2B5EF4-FFF2-40B4-BE49-F238E27FC236}">
                <a16:creationId xmlns:a16="http://schemas.microsoft.com/office/drawing/2014/main" id="{C854173B-B189-4A52-AB6D-ED8A7B96E292}"/>
              </a:ext>
            </a:extLst>
          </p:cNvPr>
          <p:cNvSpPr txBox="1"/>
          <p:nvPr/>
        </p:nvSpPr>
        <p:spPr>
          <a:xfrm>
            <a:off x="6758800" y="4409726"/>
            <a:ext cx="842337" cy="1059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ＭＳ Ｐゴシック" panose="020B0600070205080204" pitchFamily="50" charset="-128"/>
                <a:cs typeface="Times New Roman" panose="02020603050405020304" pitchFamily="18" charset="0"/>
              </a:rPr>
              <a:t>Menos de 1 tonelada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0" name="テキスト ボックス 1015">
            <a:extLst>
              <a:ext uri="{FF2B5EF4-FFF2-40B4-BE49-F238E27FC236}">
                <a16:creationId xmlns:a16="http://schemas.microsoft.com/office/drawing/2014/main" id="{8F4B085B-4DBD-47E8-8D30-E8C90D544A90}"/>
              </a:ext>
            </a:extLst>
          </p:cNvPr>
          <p:cNvSpPr txBox="1"/>
          <p:nvPr/>
        </p:nvSpPr>
        <p:spPr>
          <a:xfrm>
            <a:off x="8338938" y="4535169"/>
            <a:ext cx="608965" cy="952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Arial" panose="020B0604020202020204" pitchFamily="34" charset="0"/>
                <a:ea typeface="ＭＳ Ｐゴシック" panose="020B0600070205080204" pitchFamily="50" charset="-128"/>
                <a:cs typeface="Times New Roman" panose="02020603050405020304" pitchFamily="18" charset="0"/>
              </a:rPr>
              <a:t>(supervisor del trabajo)</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042651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Ordenanza de aplicación de la Ley de Seguridad y Salud en el Trabajo (extracto)</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es" sz="1200">
                <a:solidFill>
                  <a:prstClr val="black"/>
                </a:solidFill>
              </a:rPr>
              <a:t>Página 251 del libro de texto / Página 136 del texto auxiliar</a:t>
            </a:r>
          </a:p>
        </p:txBody>
      </p:sp>
      <p:pic>
        <p:nvPicPr>
          <p:cNvPr id="3" name="図 2"/>
          <p:cNvPicPr>
            <a:picLocks noChangeAspect="1"/>
          </p:cNvPicPr>
          <p:nvPr/>
        </p:nvPicPr>
        <p:blipFill>
          <a:blip r:embed="rId3"/>
          <a:stretch>
            <a:fillRect/>
          </a:stretch>
        </p:blipFill>
        <p:spPr>
          <a:xfrm>
            <a:off x="3719945" y="87943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20 (Trabajos involucrados en las restricciones laborales)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Los trabajos que establecen la ordenanza del gabinete según el artículo 61 párrafo 1 de la Ley son los siguientes: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1～11 Omitido</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12 Trabajos para conducir maquinarias de construcción mencionados en tabla anexa 7 como Nº1, Nº2, Nº3 o Nº6 con un peso corporal de la máquina de 3 toneladas o más, que usa energía y que puede marchar autopropulsado por lugares no definidos (se excluye la conducción para marchar sobre carreteras)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13 De aquí en más, omitido</a:t>
            </a:r>
          </a:p>
        </p:txBody>
      </p:sp>
      <p:sp>
        <p:nvSpPr>
          <p:cNvPr id="8" name="テキスト ボックス 950">
            <a:extLst>
              <a:ext uri="{FF2B5EF4-FFF2-40B4-BE49-F238E27FC236}">
                <a16:creationId xmlns:a16="http://schemas.microsoft.com/office/drawing/2014/main" id="{2ABC5663-EF95-4B90-8390-9CBCD27BD749}"/>
              </a:ext>
            </a:extLst>
          </p:cNvPr>
          <p:cNvSpPr txBox="1"/>
          <p:nvPr/>
        </p:nvSpPr>
        <p:spPr>
          <a:xfrm>
            <a:off x="4071422" y="1029398"/>
            <a:ext cx="4407162" cy="6530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900" kern="100" dirty="0">
                <a:effectLst/>
                <a:latin typeface="Arial" panose="020B0604020202020204" pitchFamily="34" charset="0"/>
                <a:ea typeface="ＭＳ Ｐゴシック" panose="020B0600070205080204" pitchFamily="50" charset="-128"/>
                <a:cs typeface="Times New Roman" panose="02020603050405020304" pitchFamily="18" charset="0"/>
              </a:rPr>
              <a:t>El alcance y los horarios de los temas para el curso, del curso para los empleados que trabajan con trabajos restringidos, los que son establecidos por el Ministro de Salud, Trabajo y Bienestar, en base a la Ley de Salud y Seguridad Industrial y los registros relacionadas a las órdenes de la citada Ley, así como a lo estipulado en el artículo 83 párrafo 1 sección 3 de la ordenanza ministerial relacionada a la asignación.</a:t>
            </a:r>
          </a:p>
        </p:txBody>
      </p:sp>
      <p:sp>
        <p:nvSpPr>
          <p:cNvPr id="9" name="テキスト ボックス 952">
            <a:extLst>
              <a:ext uri="{FF2B5EF4-FFF2-40B4-BE49-F238E27FC236}">
                <a16:creationId xmlns:a16="http://schemas.microsoft.com/office/drawing/2014/main" id="{1349C998-C1BA-4009-8BE8-199D86876AA8}"/>
              </a:ext>
            </a:extLst>
          </p:cNvPr>
          <p:cNvSpPr txBox="1"/>
          <p:nvPr/>
        </p:nvSpPr>
        <p:spPr>
          <a:xfrm>
            <a:off x="4027095" y="1783056"/>
            <a:ext cx="4495817" cy="2275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altLang="ja-JP" sz="900" kern="100" dirty="0">
                <a:effectLst/>
                <a:latin typeface="Arial" panose="020B0604020202020204" pitchFamily="34" charset="0"/>
                <a:ea typeface="ＭＳ Ｐゴシック" panose="020B0600070205080204" pitchFamily="50" charset="-128"/>
                <a:cs typeface="Times New Roman" panose="02020603050405020304" pitchFamily="18" charset="0"/>
              </a:rPr>
              <a:t>◆ </a:t>
            </a:r>
            <a:r>
              <a:rPr lang="es" sz="900" kern="100" dirty="0">
                <a:effectLst/>
                <a:latin typeface="Arial" panose="020B0604020202020204" pitchFamily="34" charset="0"/>
                <a:ea typeface="ＭＳ Ｐゴシック" panose="020B0600070205080204" pitchFamily="50" charset="-128"/>
                <a:cs typeface="Times New Roman" panose="02020603050405020304" pitchFamily="18" charset="0"/>
              </a:rPr>
              <a:t>Notificación Pública nº 144 del Ministerio de Salud, Trabajo y Bienestar (30 de marzo de 2009) ◆</a:t>
            </a:r>
          </a:p>
          <a:p>
            <a:pPr algn="just" rtl="0"/>
            <a:r>
              <a:rPr lang="es" sz="900" kern="100" dirty="0">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953">
            <a:extLst>
              <a:ext uri="{FF2B5EF4-FFF2-40B4-BE49-F238E27FC236}">
                <a16:creationId xmlns:a16="http://schemas.microsoft.com/office/drawing/2014/main" id="{71009590-773F-4380-85BF-85A7D0873378}"/>
              </a:ext>
            </a:extLst>
          </p:cNvPr>
          <p:cNvSpPr txBox="1"/>
          <p:nvPr/>
        </p:nvSpPr>
        <p:spPr>
          <a:xfrm>
            <a:off x="4027095" y="2171636"/>
            <a:ext cx="4495817" cy="4616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900" b="1" kern="100" dirty="0">
                <a:effectLst/>
                <a:latin typeface="Arial" panose="020B0604020202020204" pitchFamily="34" charset="0"/>
                <a:ea typeface="ＭＳ Ｐゴシック" panose="020B0600070205080204" pitchFamily="50" charset="-128"/>
                <a:cs typeface="Times New Roman" panose="02020603050405020304" pitchFamily="18" charset="0"/>
              </a:rPr>
              <a:t>Artículo 1~Artículo 2</a:t>
            </a:r>
            <a:r>
              <a:rPr lang="es" sz="900" kern="100" dirty="0">
                <a:effectLst/>
                <a:latin typeface="Arial" panose="020B0604020202020204" pitchFamily="34" charset="0"/>
                <a:ea typeface="ＭＳ Ｐゴシック" panose="020B0600070205080204" pitchFamily="50" charset="-128"/>
                <a:cs typeface="Times New Roman" panose="02020603050405020304" pitchFamily="18" charset="0"/>
              </a:rPr>
              <a:t> Omitidos</a:t>
            </a:r>
          </a:p>
          <a:p>
            <a:pPr marL="90170" algn="just" rtl="0"/>
            <a:r>
              <a:rPr lang="es" sz="900" kern="100" dirty="0">
                <a:effectLst/>
                <a:latin typeface="Arial" panose="020B0604020202020204" pitchFamily="34" charset="0"/>
                <a:ea typeface="ＭＳ Ｐゴシック" panose="020B0600070205080204" pitchFamily="50" charset="-128"/>
                <a:cs typeface="Times New Roman" panose="02020603050405020304" pitchFamily="18" charset="0"/>
              </a:rPr>
              <a:t>(Curso para los empleados que trabajan conduciendo maquinarias de construcción tipo vehicular)</a:t>
            </a:r>
          </a:p>
        </p:txBody>
      </p:sp>
      <p:sp>
        <p:nvSpPr>
          <p:cNvPr id="11" name="テキスト ボックス 955">
            <a:extLst>
              <a:ext uri="{FF2B5EF4-FFF2-40B4-BE49-F238E27FC236}">
                <a16:creationId xmlns:a16="http://schemas.microsoft.com/office/drawing/2014/main" id="{0B8048F6-D12B-44DB-B946-E3F423219E69}"/>
              </a:ext>
            </a:extLst>
          </p:cNvPr>
          <p:cNvSpPr txBox="1"/>
          <p:nvPr/>
        </p:nvSpPr>
        <p:spPr>
          <a:xfrm>
            <a:off x="4027095" y="2644546"/>
            <a:ext cx="4537860" cy="8576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just" rtl="0"/>
            <a:r>
              <a:rPr lang="es" sz="900" b="1" kern="100" dirty="0">
                <a:effectLst/>
                <a:latin typeface="Arial" panose="020B0604020202020204" pitchFamily="34" charset="0"/>
                <a:ea typeface="ＭＳ Ｐゴシック" panose="020B0600070205080204" pitchFamily="50" charset="-128"/>
                <a:cs typeface="Times New Roman" panose="02020603050405020304" pitchFamily="18" charset="0"/>
              </a:rPr>
              <a:t>Artículo 3</a:t>
            </a:r>
            <a:r>
              <a:rPr lang="es" sz="900" kern="100" dirty="0">
                <a:effectLst/>
                <a:latin typeface="Arial" panose="020B0604020202020204" pitchFamily="34" charset="0"/>
                <a:ea typeface="ＭＳ Ｐゴシック" panose="020B0600070205080204" pitchFamily="50" charset="-128"/>
                <a:cs typeface="Times New Roman" panose="02020603050405020304" pitchFamily="18" charset="0"/>
              </a:rPr>
              <a:t> El curso establecido en el artículo 99 ter, párrafo 1 de la Ley, que deben cumplir quienes pueden trabajar en los trabajos establecidos en el artículo 20 párrafo 12 de la ordenanza, debe comprender los temas para el curso indicados en la columna superior de la siguiente tabla, cuyo contenido debe abarcar lo indicado en la columna del medio de la misma tabla y cuya duración debe ser igual o mayor a las horas indicadas en la columna inferior de la misma tabla.</a:t>
            </a:r>
          </a:p>
        </p:txBody>
      </p:sp>
      <p:sp>
        <p:nvSpPr>
          <p:cNvPr id="12" name="テキスト ボックス 981">
            <a:extLst>
              <a:ext uri="{FF2B5EF4-FFF2-40B4-BE49-F238E27FC236}">
                <a16:creationId xmlns:a16="http://schemas.microsoft.com/office/drawing/2014/main" id="{61F6A1E1-F7CE-4FD3-82E5-48327200545F}"/>
              </a:ext>
            </a:extLst>
          </p:cNvPr>
          <p:cNvSpPr txBox="1"/>
          <p:nvPr/>
        </p:nvSpPr>
        <p:spPr>
          <a:xfrm>
            <a:off x="4027095" y="5828602"/>
            <a:ext cx="2186216"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900" b="1" kern="100" dirty="0">
                <a:effectLst/>
                <a:latin typeface="Arial" panose="020B0604020202020204" pitchFamily="34" charset="0"/>
                <a:ea typeface="ＭＳ Ｐゴシック" panose="020B0600070205080204" pitchFamily="50" charset="-128"/>
                <a:cs typeface="Times New Roman" panose="02020603050405020304" pitchFamily="18" charset="0"/>
              </a:rPr>
              <a:t>Artículo 4</a:t>
            </a:r>
            <a:r>
              <a:rPr lang="es" sz="900" kern="100" dirty="0">
                <a:effectLst/>
                <a:latin typeface="Arial" panose="020B0604020202020204" pitchFamily="34" charset="0"/>
                <a:ea typeface="ＭＳ Ｐゴシック" panose="020B0600070205080204" pitchFamily="50" charset="-128"/>
                <a:cs typeface="Times New Roman" panose="02020603050405020304" pitchFamily="18" charset="0"/>
              </a:rPr>
              <a:t> Omitido</a:t>
            </a:r>
          </a:p>
          <a:p>
            <a:pPr algn="l" rtl="0">
              <a:lnSpc>
                <a:spcPts val="700"/>
              </a:lnSpc>
            </a:pPr>
            <a:r>
              <a:rPr lang="es" sz="1200" kern="100" dirty="0">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956">
            <a:extLst>
              <a:ext uri="{FF2B5EF4-FFF2-40B4-BE49-F238E27FC236}">
                <a16:creationId xmlns:a16="http://schemas.microsoft.com/office/drawing/2014/main" id="{8A259127-7DD8-4400-B45C-A507C9FAF461}"/>
              </a:ext>
            </a:extLst>
          </p:cNvPr>
          <p:cNvSpPr txBox="1"/>
          <p:nvPr/>
        </p:nvSpPr>
        <p:spPr>
          <a:xfrm>
            <a:off x="4240855" y="3597296"/>
            <a:ext cx="114992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es" sz="900" kern="100" dirty="0">
                <a:effectLst/>
                <a:latin typeface="Arial" panose="020B0604020202020204" pitchFamily="34" charset="0"/>
                <a:ea typeface="游ゴシック" panose="020B0400000000000000" pitchFamily="50" charset="-128"/>
                <a:cs typeface="Arial" panose="020B0604020202020204" pitchFamily="34" charset="0"/>
              </a:rPr>
              <a:t>Temas del curso</a:t>
            </a:r>
          </a:p>
        </p:txBody>
      </p:sp>
      <p:sp>
        <p:nvSpPr>
          <p:cNvPr id="14" name="テキスト ボックス 957">
            <a:extLst>
              <a:ext uri="{FF2B5EF4-FFF2-40B4-BE49-F238E27FC236}">
                <a16:creationId xmlns:a16="http://schemas.microsoft.com/office/drawing/2014/main" id="{B258846B-3E2C-44B1-AC05-E8B1A5EF781D}"/>
              </a:ext>
            </a:extLst>
          </p:cNvPr>
          <p:cNvSpPr txBox="1"/>
          <p:nvPr/>
        </p:nvSpPr>
        <p:spPr>
          <a:xfrm>
            <a:off x="5981854" y="3591329"/>
            <a:ext cx="114992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es" sz="900" kern="100" dirty="0">
                <a:effectLst/>
                <a:latin typeface="Arial" panose="020B0604020202020204" pitchFamily="34" charset="0"/>
                <a:ea typeface="游ゴシック" panose="020B0400000000000000" pitchFamily="50" charset="-128"/>
                <a:cs typeface="Arial" panose="020B0604020202020204" pitchFamily="34" charset="0"/>
              </a:rPr>
              <a:t>Alcance </a:t>
            </a:r>
            <a:endParaRPr lang="ja-JP" sz="90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5" name="テキスト ボックス 959">
            <a:extLst>
              <a:ext uri="{FF2B5EF4-FFF2-40B4-BE49-F238E27FC236}">
                <a16:creationId xmlns:a16="http://schemas.microsoft.com/office/drawing/2014/main" id="{624548CB-7D47-4FEA-A05C-3EE000096D09}"/>
              </a:ext>
            </a:extLst>
          </p:cNvPr>
          <p:cNvSpPr txBox="1"/>
          <p:nvPr/>
        </p:nvSpPr>
        <p:spPr>
          <a:xfrm>
            <a:off x="7746333" y="3590167"/>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es" sz="900" kern="100" dirty="0">
                <a:effectLst/>
                <a:latin typeface="Arial" panose="020B0604020202020204" pitchFamily="34" charset="0"/>
                <a:ea typeface="游ゴシック" panose="020B0400000000000000" pitchFamily="50" charset="-128"/>
                <a:cs typeface="Arial" panose="020B0604020202020204" pitchFamily="34" charset="0"/>
              </a:rPr>
              <a:t>Duración</a:t>
            </a:r>
          </a:p>
        </p:txBody>
      </p:sp>
      <p:sp>
        <p:nvSpPr>
          <p:cNvPr id="16" name="テキスト ボックス 961">
            <a:extLst>
              <a:ext uri="{FF2B5EF4-FFF2-40B4-BE49-F238E27FC236}">
                <a16:creationId xmlns:a16="http://schemas.microsoft.com/office/drawing/2014/main" id="{12F1276A-173B-4539-BABD-E91ABF805C67}"/>
              </a:ext>
            </a:extLst>
          </p:cNvPr>
          <p:cNvSpPr txBox="1"/>
          <p:nvPr/>
        </p:nvSpPr>
        <p:spPr>
          <a:xfrm>
            <a:off x="4210694" y="3767644"/>
            <a:ext cx="1177834"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es" sz="600" kern="100" dirty="0">
                <a:latin typeface="Arial" panose="020B0604020202020204" pitchFamily="34" charset="0"/>
                <a:ea typeface="游ゴシック" panose="020B0400000000000000" pitchFamily="50" charset="-128"/>
                <a:cs typeface="Arial" panose="020B0604020202020204" pitchFamily="34" charset="0"/>
              </a:rPr>
              <a:t>Estructura de las máquinas de trabajo para los trabajos restringidos y similares.</a:t>
            </a:r>
          </a:p>
        </p:txBody>
      </p:sp>
      <p:sp>
        <p:nvSpPr>
          <p:cNvPr id="17" name="テキスト ボックス 962">
            <a:extLst>
              <a:ext uri="{FF2B5EF4-FFF2-40B4-BE49-F238E27FC236}">
                <a16:creationId xmlns:a16="http://schemas.microsoft.com/office/drawing/2014/main" id="{50C9FADF-0A8C-4533-BE76-B0503FE8195C}"/>
              </a:ext>
            </a:extLst>
          </p:cNvPr>
          <p:cNvSpPr txBox="1"/>
          <p:nvPr/>
        </p:nvSpPr>
        <p:spPr>
          <a:xfrm>
            <a:off x="5482307" y="3782540"/>
            <a:ext cx="2191483" cy="27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es" sz="600" kern="100" dirty="0">
                <a:latin typeface="Arial" panose="020B0604020202020204" pitchFamily="34" charset="0"/>
                <a:ea typeface="游ゴシック" panose="020B0400000000000000" pitchFamily="50" charset="-128"/>
                <a:cs typeface="Arial" panose="020B0604020202020204" pitchFamily="34" charset="0"/>
              </a:rPr>
              <a:t>Estructura de los dispositivos relacionados a la marcha y el trabajo de la maquinaria de construcción tipo vehicular</a:t>
            </a:r>
          </a:p>
        </p:txBody>
      </p:sp>
      <p:sp>
        <p:nvSpPr>
          <p:cNvPr id="18" name="テキスト ボックス 963">
            <a:extLst>
              <a:ext uri="{FF2B5EF4-FFF2-40B4-BE49-F238E27FC236}">
                <a16:creationId xmlns:a16="http://schemas.microsoft.com/office/drawing/2014/main" id="{4B2CCF9D-31CA-4592-ABB8-5D024C0AF7C8}"/>
              </a:ext>
            </a:extLst>
          </p:cNvPr>
          <p:cNvSpPr txBox="1"/>
          <p:nvPr/>
        </p:nvSpPr>
        <p:spPr>
          <a:xfrm>
            <a:off x="7741538" y="4231072"/>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es" sz="900" kern="100" dirty="0">
                <a:effectLst/>
                <a:latin typeface="Arial" panose="020B0604020202020204" pitchFamily="34" charset="0"/>
                <a:ea typeface="游ゴシック" panose="020B0400000000000000" pitchFamily="50" charset="-128"/>
                <a:cs typeface="Arial" panose="020B0604020202020204" pitchFamily="34" charset="0"/>
              </a:rPr>
              <a:t>1 hora</a:t>
            </a:r>
          </a:p>
        </p:txBody>
      </p:sp>
      <p:sp>
        <p:nvSpPr>
          <p:cNvPr id="20" name="テキスト ボックス 965">
            <a:extLst>
              <a:ext uri="{FF2B5EF4-FFF2-40B4-BE49-F238E27FC236}">
                <a16:creationId xmlns:a16="http://schemas.microsoft.com/office/drawing/2014/main" id="{4C97BEE9-765B-4412-B188-C0084B060273}"/>
              </a:ext>
            </a:extLst>
          </p:cNvPr>
          <p:cNvSpPr txBox="1"/>
          <p:nvPr/>
        </p:nvSpPr>
        <p:spPr>
          <a:xfrm>
            <a:off x="7741538" y="461981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es" sz="900" kern="100">
                <a:effectLst/>
                <a:latin typeface="Arial" panose="020B0604020202020204" pitchFamily="34" charset="0"/>
                <a:ea typeface="游ゴシック" panose="020B0400000000000000" pitchFamily="50" charset="-128"/>
                <a:cs typeface="Arial" panose="020B0604020202020204" pitchFamily="34" charset="0"/>
              </a:rPr>
              <a:t>1 hora</a:t>
            </a:r>
          </a:p>
        </p:txBody>
      </p:sp>
      <p:sp>
        <p:nvSpPr>
          <p:cNvPr id="21" name="テキスト ボックス 966">
            <a:extLst>
              <a:ext uri="{FF2B5EF4-FFF2-40B4-BE49-F238E27FC236}">
                <a16:creationId xmlns:a16="http://schemas.microsoft.com/office/drawing/2014/main" id="{C1A00B82-5CEB-457E-AB0A-FB345E20B9BF}"/>
              </a:ext>
            </a:extLst>
          </p:cNvPr>
          <p:cNvSpPr txBox="1"/>
          <p:nvPr/>
        </p:nvSpPr>
        <p:spPr>
          <a:xfrm>
            <a:off x="7758843" y="4918959"/>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es" sz="900" kern="100" dirty="0">
                <a:effectLst/>
                <a:latin typeface="Arial" panose="020B0604020202020204" pitchFamily="34" charset="0"/>
                <a:ea typeface="游ゴシック" panose="020B0400000000000000" pitchFamily="50" charset="-128"/>
                <a:cs typeface="Arial" panose="020B0604020202020204" pitchFamily="34" charset="0"/>
              </a:rPr>
              <a:t>1,5 horas</a:t>
            </a:r>
          </a:p>
        </p:txBody>
      </p:sp>
      <p:sp>
        <p:nvSpPr>
          <p:cNvPr id="22" name="テキスト ボックス 967">
            <a:extLst>
              <a:ext uri="{FF2B5EF4-FFF2-40B4-BE49-F238E27FC236}">
                <a16:creationId xmlns:a16="http://schemas.microsoft.com/office/drawing/2014/main" id="{0822EAAB-D027-4B95-94EF-51493114B8DF}"/>
              </a:ext>
            </a:extLst>
          </p:cNvPr>
          <p:cNvSpPr txBox="1"/>
          <p:nvPr/>
        </p:nvSpPr>
        <p:spPr>
          <a:xfrm>
            <a:off x="7741538" y="523870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es" sz="900" kern="100" dirty="0">
                <a:effectLst/>
                <a:latin typeface="Arial" panose="020B0604020202020204" pitchFamily="34" charset="0"/>
                <a:ea typeface="游ゴシック" panose="020B0400000000000000" pitchFamily="50" charset="-128"/>
                <a:cs typeface="Arial" panose="020B0604020202020204" pitchFamily="34" charset="0"/>
              </a:rPr>
              <a:t>1,5 horas</a:t>
            </a:r>
          </a:p>
        </p:txBody>
      </p:sp>
      <p:sp>
        <p:nvSpPr>
          <p:cNvPr id="23" name="テキスト ボックス 968">
            <a:extLst>
              <a:ext uri="{FF2B5EF4-FFF2-40B4-BE49-F238E27FC236}">
                <a16:creationId xmlns:a16="http://schemas.microsoft.com/office/drawing/2014/main" id="{35DB5E2B-D7AF-4554-AA8B-76D2DD2C4928}"/>
              </a:ext>
            </a:extLst>
          </p:cNvPr>
          <p:cNvSpPr txBox="1"/>
          <p:nvPr/>
        </p:nvSpPr>
        <p:spPr>
          <a:xfrm>
            <a:off x="7741539" y="5556383"/>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es" sz="900" kern="100" dirty="0">
                <a:effectLst/>
                <a:latin typeface="Arial" panose="020B0604020202020204" pitchFamily="34" charset="0"/>
                <a:ea typeface="游ゴシック" panose="020B0400000000000000" pitchFamily="50" charset="-128"/>
                <a:cs typeface="Arial" panose="020B0604020202020204" pitchFamily="34" charset="0"/>
              </a:rPr>
              <a:t>2 horas</a:t>
            </a:r>
          </a:p>
        </p:txBody>
      </p:sp>
      <p:sp>
        <p:nvSpPr>
          <p:cNvPr id="24" name="テキスト ボックス 971">
            <a:extLst>
              <a:ext uri="{FF2B5EF4-FFF2-40B4-BE49-F238E27FC236}">
                <a16:creationId xmlns:a16="http://schemas.microsoft.com/office/drawing/2014/main" id="{0BDF5806-FB01-4EB5-9F8F-C8441CFAEE86}"/>
              </a:ext>
            </a:extLst>
          </p:cNvPr>
          <p:cNvSpPr txBox="1"/>
          <p:nvPr/>
        </p:nvSpPr>
        <p:spPr>
          <a:xfrm>
            <a:off x="4210694" y="4108294"/>
            <a:ext cx="1177834" cy="3860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es" sz="600" kern="100" dirty="0">
                <a:latin typeface="Arial" panose="020B0604020202020204" pitchFamily="34" charset="0"/>
                <a:ea typeface="游ゴシック" panose="020B0400000000000000" pitchFamily="50" charset="-128"/>
                <a:cs typeface="Arial" panose="020B0604020202020204" pitchFamily="34" charset="0"/>
              </a:rPr>
              <a:t>(Funciones de los dispositivos de seguridad y demás, de la máquina de trabajo para los trabajos restringidos y similares)</a:t>
            </a:r>
          </a:p>
        </p:txBody>
      </p:sp>
      <p:sp>
        <p:nvSpPr>
          <p:cNvPr id="25" name="テキスト ボックス 972">
            <a:extLst>
              <a:ext uri="{FF2B5EF4-FFF2-40B4-BE49-F238E27FC236}">
                <a16:creationId xmlns:a16="http://schemas.microsoft.com/office/drawing/2014/main" id="{6333E28B-A718-4B08-8BA9-9734102AA0CB}"/>
              </a:ext>
            </a:extLst>
          </p:cNvPr>
          <p:cNvSpPr txBox="1"/>
          <p:nvPr/>
        </p:nvSpPr>
        <p:spPr>
          <a:xfrm>
            <a:off x="5489520" y="4152965"/>
            <a:ext cx="2184270" cy="341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es" sz="600" kern="100" dirty="0">
                <a:latin typeface="Arial" panose="020B0604020202020204" pitchFamily="34" charset="0"/>
                <a:ea typeface="游ゴシック" panose="020B0400000000000000" pitchFamily="50" charset="-128"/>
                <a:cs typeface="Arial" panose="020B0604020202020204" pitchFamily="34" charset="0"/>
              </a:rPr>
              <a:t>Funciones de los dispositivos de seguridad y los frenos de la maquinaria de construcción tipo vehicular.</a:t>
            </a:r>
          </a:p>
        </p:txBody>
      </p:sp>
      <p:sp>
        <p:nvSpPr>
          <p:cNvPr id="26" name="テキスト ボックス 973">
            <a:extLst>
              <a:ext uri="{FF2B5EF4-FFF2-40B4-BE49-F238E27FC236}">
                <a16:creationId xmlns:a16="http://schemas.microsoft.com/office/drawing/2014/main" id="{0E667F2A-7D08-4404-84B9-72A28B867A6A}"/>
              </a:ext>
            </a:extLst>
          </p:cNvPr>
          <p:cNvSpPr txBox="1"/>
          <p:nvPr/>
        </p:nvSpPr>
        <p:spPr>
          <a:xfrm>
            <a:off x="5508687" y="4587981"/>
            <a:ext cx="2172318" cy="1511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游ゴシック" panose="020B0400000000000000" pitchFamily="50" charset="-128"/>
                <a:cs typeface="Arial" panose="020B0604020202020204" pitchFamily="34" charset="0"/>
              </a:rPr>
              <a:t>Inspección y mantenimiento de las maquinaria de construcción tipo vehicular</a:t>
            </a:r>
          </a:p>
        </p:txBody>
      </p:sp>
      <p:sp>
        <p:nvSpPr>
          <p:cNvPr id="27" name="テキスト ボックス 974">
            <a:extLst>
              <a:ext uri="{FF2B5EF4-FFF2-40B4-BE49-F238E27FC236}">
                <a16:creationId xmlns:a16="http://schemas.microsoft.com/office/drawing/2014/main" id="{3ADB231C-5DE6-4437-9EDB-C2FF6BFBB927}"/>
              </a:ext>
            </a:extLst>
          </p:cNvPr>
          <p:cNvSpPr txBox="1"/>
          <p:nvPr/>
        </p:nvSpPr>
        <p:spPr>
          <a:xfrm>
            <a:off x="4210694" y="4561451"/>
            <a:ext cx="1177834"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es" sz="600" kern="100" dirty="0">
                <a:latin typeface="Arial" panose="020B0604020202020204" pitchFamily="34" charset="0"/>
                <a:ea typeface="游ゴシック" panose="020B0400000000000000" pitchFamily="50" charset="-128"/>
                <a:cs typeface="Arial" panose="020B0604020202020204" pitchFamily="34" charset="0"/>
              </a:rPr>
              <a:t>Gestión de mantenimiento de las máquinas de trabajo para los trabajos restringidos y similares</a:t>
            </a:r>
          </a:p>
        </p:txBody>
      </p:sp>
      <p:sp>
        <p:nvSpPr>
          <p:cNvPr id="28" name="テキスト ボックス 975">
            <a:extLst>
              <a:ext uri="{FF2B5EF4-FFF2-40B4-BE49-F238E27FC236}">
                <a16:creationId xmlns:a16="http://schemas.microsoft.com/office/drawing/2014/main" id="{284871E9-0826-472D-B8CD-DD3C6EC070FC}"/>
              </a:ext>
            </a:extLst>
          </p:cNvPr>
          <p:cNvSpPr txBox="1"/>
          <p:nvPr/>
        </p:nvSpPr>
        <p:spPr>
          <a:xfrm>
            <a:off x="4210694" y="4866982"/>
            <a:ext cx="1177834"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es" sz="600" kern="100" dirty="0">
                <a:latin typeface="Arial" panose="020B0604020202020204" pitchFamily="34" charset="0"/>
                <a:ea typeface="游ゴシック" panose="020B0400000000000000" pitchFamily="50" charset="-128"/>
                <a:cs typeface="Arial" panose="020B0604020202020204" pitchFamily="34" charset="0"/>
              </a:rPr>
              <a:t>(Métodos de trabajo con las máquina de trabajo para los trabajos restringidos y similares)</a:t>
            </a:r>
          </a:p>
        </p:txBody>
      </p:sp>
      <p:sp>
        <p:nvSpPr>
          <p:cNvPr id="29" name="テキスト ボックス 976">
            <a:extLst>
              <a:ext uri="{FF2B5EF4-FFF2-40B4-BE49-F238E27FC236}">
                <a16:creationId xmlns:a16="http://schemas.microsoft.com/office/drawing/2014/main" id="{CF0DCA92-F6DE-43BC-B226-D2CA8BA1E82F}"/>
              </a:ext>
            </a:extLst>
          </p:cNvPr>
          <p:cNvSpPr txBox="1"/>
          <p:nvPr/>
        </p:nvSpPr>
        <p:spPr>
          <a:xfrm>
            <a:off x="4212942" y="5246606"/>
            <a:ext cx="1177834" cy="1627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游ゴシック" panose="020B0400000000000000" pitchFamily="50" charset="-128"/>
                <a:cs typeface="Arial" panose="020B0604020202020204" pitchFamily="34" charset="0"/>
              </a:rPr>
              <a:t>Leyes y reglamentos relacionados con la seguridad </a:t>
            </a:r>
            <a:r>
              <a:rPr lang="es" sz="600" kern="100" dirty="0">
                <a:latin typeface="Arial" panose="020B0604020202020204" pitchFamily="34" charset="0"/>
                <a:ea typeface="游ゴシック" panose="020B0400000000000000" pitchFamily="50" charset="-128"/>
                <a:cs typeface="Arial" panose="020B0604020202020204" pitchFamily="34" charset="0"/>
              </a:rPr>
              <a:t>y la salud</a:t>
            </a:r>
          </a:p>
        </p:txBody>
      </p:sp>
      <p:sp>
        <p:nvSpPr>
          <p:cNvPr id="30" name="テキスト ボックス 977">
            <a:extLst>
              <a:ext uri="{FF2B5EF4-FFF2-40B4-BE49-F238E27FC236}">
                <a16:creationId xmlns:a16="http://schemas.microsoft.com/office/drawing/2014/main" id="{3684E934-E35A-4107-A48A-4B76FD8EFA75}"/>
              </a:ext>
            </a:extLst>
          </p:cNvPr>
          <p:cNvSpPr txBox="1"/>
          <p:nvPr/>
        </p:nvSpPr>
        <p:spPr>
          <a:xfrm>
            <a:off x="4220067" y="5498022"/>
            <a:ext cx="1170709" cy="25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游ゴシック" panose="020B0400000000000000" pitchFamily="50" charset="-128"/>
                <a:cs typeface="Arial" panose="020B0604020202020204" pitchFamily="34" charset="0"/>
              </a:rPr>
              <a:t>Ejemplos de accidentes laborales y sus medidas de prevención</a:t>
            </a:r>
          </a:p>
        </p:txBody>
      </p:sp>
      <p:sp>
        <p:nvSpPr>
          <p:cNvPr id="31" name="テキスト ボックス 978">
            <a:extLst>
              <a:ext uri="{FF2B5EF4-FFF2-40B4-BE49-F238E27FC236}">
                <a16:creationId xmlns:a16="http://schemas.microsoft.com/office/drawing/2014/main" id="{290B5F4C-2C6B-411D-9EB6-6B388C2D792C}"/>
              </a:ext>
            </a:extLst>
          </p:cNvPr>
          <p:cNvSpPr txBox="1"/>
          <p:nvPr/>
        </p:nvSpPr>
        <p:spPr>
          <a:xfrm>
            <a:off x="5489521" y="4849961"/>
            <a:ext cx="2191484" cy="27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es" sz="600" kern="100" dirty="0">
                <a:latin typeface="Arial" panose="020B0604020202020204" pitchFamily="34" charset="0"/>
                <a:ea typeface="游ゴシック" panose="020B0400000000000000" pitchFamily="50" charset="-128"/>
                <a:cs typeface="Arial" panose="020B0604020202020204" pitchFamily="34" charset="0"/>
              </a:rPr>
              <a:t>(Medidas de seguridad según el método de trabajo con las maquinarias de construcción tipo vehicular)</a:t>
            </a:r>
          </a:p>
        </p:txBody>
      </p:sp>
      <p:sp>
        <p:nvSpPr>
          <p:cNvPr id="32" name="テキスト ボックス 979">
            <a:extLst>
              <a:ext uri="{FF2B5EF4-FFF2-40B4-BE49-F238E27FC236}">
                <a16:creationId xmlns:a16="http://schemas.microsoft.com/office/drawing/2014/main" id="{BEC7A0FF-15C2-4DDF-9391-94008D8478A0}"/>
              </a:ext>
            </a:extLst>
          </p:cNvPr>
          <p:cNvSpPr txBox="1"/>
          <p:nvPr/>
        </p:nvSpPr>
        <p:spPr>
          <a:xfrm>
            <a:off x="5501472" y="5170776"/>
            <a:ext cx="2184270" cy="2385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游ゴシック" panose="020B0400000000000000" pitchFamily="50" charset="-128"/>
                <a:cs typeface="Arial" panose="020B0604020202020204" pitchFamily="34" charset="0"/>
              </a:rPr>
              <a:t>(Disposiciones relevantes de las Leyes, las Ordenanzas y del reglamento de aplicación de la Ley de Seguridad y Salud en el Trabajo)</a:t>
            </a:r>
          </a:p>
        </p:txBody>
      </p:sp>
      <p:sp>
        <p:nvSpPr>
          <p:cNvPr id="33" name="テキスト ボックス 980">
            <a:extLst>
              <a:ext uri="{FF2B5EF4-FFF2-40B4-BE49-F238E27FC236}">
                <a16:creationId xmlns:a16="http://schemas.microsoft.com/office/drawing/2014/main" id="{D6878029-633A-4E17-812B-0EB0ABDFFA5D}"/>
              </a:ext>
            </a:extLst>
          </p:cNvPr>
          <p:cNvSpPr txBox="1"/>
          <p:nvPr/>
        </p:nvSpPr>
        <p:spPr>
          <a:xfrm>
            <a:off x="5501472" y="5552100"/>
            <a:ext cx="2082669" cy="1314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游ゴシック" panose="020B0400000000000000" pitchFamily="50" charset="-128"/>
                <a:cs typeface="Arial" panose="020B0604020202020204" pitchFamily="34" charset="0"/>
              </a:rPr>
              <a:t>Estudios de casos de accidentes industriales</a:t>
            </a:r>
          </a:p>
        </p:txBody>
      </p:sp>
      <p:sp>
        <p:nvSpPr>
          <p:cNvPr id="34" name="テキスト ボックス 963">
            <a:extLst>
              <a:ext uri="{FF2B5EF4-FFF2-40B4-BE49-F238E27FC236}">
                <a16:creationId xmlns:a16="http://schemas.microsoft.com/office/drawing/2014/main" id="{A4B63A02-B655-432F-B43D-03C9B5A02739}"/>
              </a:ext>
            </a:extLst>
          </p:cNvPr>
          <p:cNvSpPr txBox="1"/>
          <p:nvPr/>
        </p:nvSpPr>
        <p:spPr>
          <a:xfrm>
            <a:off x="7773545" y="3857535"/>
            <a:ext cx="566891" cy="1352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100"/>
              </a:lnSpc>
            </a:pPr>
            <a:r>
              <a:rPr lang="es" sz="900" kern="100" dirty="0">
                <a:effectLst/>
                <a:latin typeface="Arial" panose="020B0604020202020204" pitchFamily="34" charset="0"/>
                <a:ea typeface="游ゴシック" panose="020B0400000000000000" pitchFamily="50" charset="-128"/>
                <a:cs typeface="Arial" panose="020B0604020202020204" pitchFamily="34" charset="0"/>
              </a:rPr>
              <a:t>1 hora</a:t>
            </a:r>
          </a:p>
        </p:txBody>
      </p:sp>
    </p:spTree>
    <p:extLst>
      <p:ext uri="{BB962C8B-B14F-4D97-AF65-F5344CB8AC3E}">
        <p14:creationId xmlns:p14="http://schemas.microsoft.com/office/powerpoint/2010/main" val="4183259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2000" dirty="0">
                <a:latin typeface="Meiryo UI" panose="020B0604030504040204" pitchFamily="50" charset="-128"/>
                <a:ea typeface="Meiryo UI" panose="020B0604030504040204" pitchFamily="50" charset="-128"/>
              </a:rPr>
              <a:t>Reglamentos de seguridad y salud en el trabajo (extracto) (1)</a:t>
            </a:r>
            <a:endParaRPr kumimoji="1"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es" sz="1200">
                <a:solidFill>
                  <a:prstClr val="black"/>
                </a:solidFill>
              </a:rPr>
              <a:t>Página 256 del libro de texto / Página 138 del texto auxiliar</a:t>
            </a:r>
          </a:p>
        </p:txBody>
      </p:sp>
      <p:sp>
        <p:nvSpPr>
          <p:cNvPr id="6" name="コンテンツ プレースホルダー 4"/>
          <p:cNvSpPr txBox="1">
            <a:spLocks/>
          </p:cNvSpPr>
          <p:nvPr/>
        </p:nvSpPr>
        <p:spPr>
          <a:xfrm>
            <a:off x="628650" y="941778"/>
            <a:ext cx="8022560" cy="3110677"/>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100" dirty="0">
                <a:solidFill>
                  <a:prstClr val="black"/>
                </a:solidFill>
                <a:latin typeface="Meiryo UI" panose="020B0604030504040204" pitchFamily="50" charset="-128"/>
                <a:ea typeface="Meiryo UI" panose="020B0604030504040204" pitchFamily="50" charset="-128"/>
              </a:rPr>
              <a:t>Parte 1 Normas generales</a:t>
            </a:r>
          </a:p>
          <a:p>
            <a:pPr marL="0" indent="0" rtl="0">
              <a:lnSpc>
                <a:spcPct val="100000"/>
              </a:lnSpc>
              <a:spcBef>
                <a:spcPts val="0"/>
              </a:spcBef>
              <a:buNone/>
            </a:pPr>
            <a:r>
              <a:rPr lang="es" sz="1100" dirty="0">
                <a:solidFill>
                  <a:prstClr val="black"/>
                </a:solidFill>
                <a:latin typeface="Meiryo UI" panose="020B0604030504040204" pitchFamily="50" charset="-128"/>
                <a:ea typeface="Meiryo UI" panose="020B0604030504040204" pitchFamily="50" charset="-128"/>
              </a:rPr>
              <a:t>Capítulo 7 Licencias, etc.</a:t>
            </a:r>
          </a:p>
          <a:p>
            <a:pPr marL="0" indent="0" rtl="0">
              <a:lnSpc>
                <a:spcPct val="100000"/>
              </a:lnSpc>
              <a:spcBef>
                <a:spcPts val="0"/>
              </a:spcBef>
              <a:buNone/>
            </a:pPr>
            <a:r>
              <a:rPr lang="es" sz="1100" dirty="0">
                <a:solidFill>
                  <a:prstClr val="black"/>
                </a:solidFill>
                <a:latin typeface="Meiryo UI" panose="020B0604030504040204" pitchFamily="50" charset="-128"/>
                <a:ea typeface="Meiryo UI" panose="020B0604030504040204" pitchFamily="50" charset="-128"/>
              </a:rPr>
              <a:t>Sección 3 Entrenamiento de habilidades</a:t>
            </a:r>
          </a:p>
          <a:p>
            <a:pPr marL="0" indent="0" rtl="0">
              <a:lnSpc>
                <a:spcPct val="100000"/>
              </a:lnSpc>
              <a:spcBef>
                <a:spcPts val="0"/>
              </a:spcBef>
              <a:buNone/>
            </a:pPr>
            <a:r>
              <a:rPr lang="es" sz="1100" dirty="0">
                <a:solidFill>
                  <a:prstClr val="black"/>
                </a:solidFill>
                <a:latin typeface="Meiryo UI" panose="020B0604030504040204" pitchFamily="50" charset="-128"/>
                <a:ea typeface="Meiryo UI" panose="020B0604030504040204" pitchFamily="50" charset="-128"/>
              </a:rPr>
              <a:t>Artículo 82 (Reexpedición y demás del certificado de finalización del entrenamiento de habilidades)</a:t>
            </a:r>
          </a:p>
          <a:p>
            <a:pPr marL="0" indent="0" rtl="0">
              <a:lnSpc>
                <a:spcPct val="100000"/>
              </a:lnSpc>
              <a:spcBef>
                <a:spcPts val="0"/>
              </a:spcBef>
              <a:buNone/>
            </a:pPr>
            <a:r>
              <a:rPr lang="es" sz="1100" dirty="0">
                <a:solidFill>
                  <a:prstClr val="black"/>
                </a:solidFill>
                <a:latin typeface="Meiryo UI" panose="020B0604030504040204" pitchFamily="50" charset="-128"/>
                <a:ea typeface="Meiryo UI" panose="020B0604030504040204" pitchFamily="50" charset="-128"/>
              </a:rPr>
              <a:t>Una persona que haya recibido un certificado de finalización del entrenamiento de estas habilidades y que está ejerciendo o pretende ejercer el trabajo relacionado con dicho entrenamiento de habilidades, si pierde o daña este certificado, excepto en los casos estipulados en el párrafo 3, deberá presentar la solicitud de reexpedición del certificado de finalización del entrenamiento de habilidades (formulario Nº18) a la institución de enseñanza registrada que ha otorgado el certificado de finalización del entrenamiento de habilidades para recibir la reexpedición del certificado de finalización del entrenamiento de habilidades.</a:t>
            </a:r>
          </a:p>
          <a:p>
            <a:pPr marL="0" indent="0" rtl="0">
              <a:lnSpc>
                <a:spcPct val="100000"/>
              </a:lnSpc>
              <a:spcBef>
                <a:spcPts val="0"/>
              </a:spcBef>
              <a:buNone/>
            </a:pPr>
            <a:r>
              <a:rPr lang="es" sz="1100" dirty="0">
                <a:solidFill>
                  <a:prstClr val="black"/>
                </a:solidFill>
                <a:latin typeface="Meiryo UI" panose="020B0604030504040204" pitchFamily="50" charset="-128"/>
                <a:ea typeface="Meiryo UI" panose="020B0604030504040204" pitchFamily="50" charset="-128"/>
              </a:rPr>
              <a:t>2 Cuando una persona estipulada en el párrafo anterior cambia su nombre, excepto en los casos estipulados en el párrafo 3, deberá presentar una solicitud de reescritura del certificado de finalización del entrenamiento de habilidades (formulario Nº18) a la institución de enseñanza registrada que ha otorgado el certificado de finalización del entrenamiento de habilidades para recibir la reescritura del certificado de finalización del entrenamiento de habilidades.</a:t>
            </a:r>
          </a:p>
          <a:p>
            <a:pPr marL="0" indent="0" rtl="0">
              <a:lnSpc>
                <a:spcPct val="100000"/>
              </a:lnSpc>
              <a:spcBef>
                <a:spcPts val="0"/>
              </a:spcBef>
              <a:buNone/>
            </a:pPr>
            <a:r>
              <a:rPr lang="es" sz="1100" dirty="0">
                <a:solidFill>
                  <a:prstClr val="black"/>
                </a:solidFill>
                <a:latin typeface="Meiryo UI" panose="020B0604030504040204" pitchFamily="50" charset="-128"/>
                <a:ea typeface="Meiryo UI" panose="020B0604030504040204" pitchFamily="50" charset="-128"/>
              </a:rPr>
              <a:t>3 De aquí en más, omitido</a:t>
            </a:r>
          </a:p>
        </p:txBody>
      </p:sp>
    </p:spTree>
    <p:extLst>
      <p:ext uri="{BB962C8B-B14F-4D97-AF65-F5344CB8AC3E}">
        <p14:creationId xmlns:p14="http://schemas.microsoft.com/office/powerpoint/2010/main" val="27177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27039"/>
            <a:ext cx="7886700" cy="745962"/>
          </a:xfrm>
          <a:ln>
            <a:solidFill>
              <a:schemeClr val="tx1"/>
            </a:solidFill>
          </a:ln>
        </p:spPr>
        <p:txBody>
          <a:bodyPr rtlCol="0">
            <a:normAutofit fontScale="90000"/>
          </a:bodyPr>
          <a:lstStyle/>
          <a:p>
            <a:pPr rtl="0"/>
            <a:r>
              <a:rPr lang="es-419" sz="2400">
                <a:latin typeface="Times New Roman" panose="02020603050405020304" pitchFamily="18" charset="0"/>
                <a:ea typeface="Meiryo UI"/>
                <a:cs typeface="Times New Roman" panose="02020603050405020304" pitchFamily="18" charset="0"/>
              </a:rPr>
              <a:t>Terminología para las maquinarias de construcción tipo vehicular　</a:t>
            </a:r>
            <a:r>
              <a:rPr lang="ja-JP" altLang="en-US" sz="2400">
                <a:latin typeface="Times New Roman" panose="02020603050405020304" pitchFamily="18" charset="0"/>
                <a:ea typeface="Meiryo UI"/>
                <a:cs typeface="Times New Roman" panose="02020603050405020304" pitchFamily="18" charset="0"/>
              </a:rPr>
              <a:t/>
            </a:r>
            <a:br>
              <a:rPr lang="ja-JP" altLang="en-US" sz="2400">
                <a:latin typeface="Times New Roman" panose="02020603050405020304" pitchFamily="18" charset="0"/>
                <a:ea typeface="Meiryo UI"/>
                <a:cs typeface="Times New Roman" panose="02020603050405020304" pitchFamily="18" charset="0"/>
              </a:rPr>
            </a:br>
            <a:r>
              <a:rPr lang="es-419" sz="2400">
                <a:latin typeface="Times New Roman" panose="02020603050405020304" pitchFamily="18" charset="0"/>
                <a:ea typeface="+mj-lt"/>
                <a:cs typeface="Times New Roman" panose="02020603050405020304" pitchFamily="18" charset="0"/>
              </a:rPr>
              <a:t>                                          7 ---- Presión de contacto media</a:t>
            </a:r>
            <a:endParaRPr lang="ja-JP" altLang="en-US"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1756739" y="1544632"/>
            <a:ext cx="1915702"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(1) Tipo oruga</a:t>
            </a:r>
            <a:endParaRPr lang="en-US" altLang="ja-JP" sz="1200">
              <a:latin typeface="Times New Roman" panose="02020603050405020304" pitchFamily="18" charset="0"/>
              <a:ea typeface="游ゴシック"/>
              <a:cs typeface="Times New Roman" panose="02020603050405020304" pitchFamily="18" charset="0"/>
            </a:endParaRPr>
          </a:p>
        </p:txBody>
      </p:sp>
      <p:sp>
        <p:nvSpPr>
          <p:cNvPr id="8" name="テキスト ボックス 7"/>
          <p:cNvSpPr txBox="1"/>
          <p:nvPr/>
        </p:nvSpPr>
        <p:spPr>
          <a:xfrm>
            <a:off x="5720605" y="1544632"/>
            <a:ext cx="1915702"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(2) Tipo rueda</a:t>
            </a:r>
            <a:endParaRPr lang="ja-JP" altLang="en-US" sz="1200">
              <a:latin typeface="Times New Roman" panose="02020603050405020304" pitchFamily="18" charset="0"/>
              <a:ea typeface="游ゴシック"/>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100726" y="2121965"/>
                <a:ext cx="3466077" cy="318100"/>
              </a:xfrm>
              <a:prstGeom prst="rect">
                <a:avLst/>
              </a:prstGeom>
              <a:noFill/>
            </p:spPr>
            <p:txBody>
              <a:bodyPr wrap="non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1100">
                          <a:latin typeface="Cambria Math" panose="02040503050406030204" pitchFamily="18" charset="0"/>
                        </a:rPr>
                        <m:t>𝑃𝑟𝑒𝑠𝑖</m:t>
                      </m:r>
                      <m:r>
                        <a:rPr lang="ja-JP" altLang="ja-JP" sz="1100">
                          <a:latin typeface="Cambria Math" panose="02040503050406030204" pitchFamily="18" charset="0"/>
                        </a:rPr>
                        <m:t>ó</m:t>
                      </m:r>
                      <m:r>
                        <a:rPr lang="ja-JP" altLang="ja-JP" sz="1100">
                          <a:latin typeface="Cambria Math" panose="02040503050406030204" pitchFamily="18" charset="0"/>
                        </a:rPr>
                        <m:t>𝑛</m:t>
                      </m:r>
                      <m:r>
                        <a:rPr lang="ja-JP" altLang="ja-JP" sz="1100">
                          <a:latin typeface="Cambria Math" panose="02040503050406030204" pitchFamily="18" charset="0"/>
                        </a:rPr>
                        <m:t> </m:t>
                      </m:r>
                      <m:r>
                        <a:rPr lang="ja-JP" altLang="ja-JP" sz="1100">
                          <a:latin typeface="Cambria Math" panose="02040503050406030204" pitchFamily="18" charset="0"/>
                        </a:rPr>
                        <m:t>𝑑𝑒</m:t>
                      </m:r>
                      <m:r>
                        <a:rPr lang="ja-JP" altLang="ja-JP" sz="1100">
                          <a:latin typeface="Cambria Math" panose="02040503050406030204" pitchFamily="18" charset="0"/>
                        </a:rPr>
                        <m:t> </m:t>
                      </m:r>
                      <m:r>
                        <a:rPr lang="ja-JP" altLang="ja-JP" sz="1100">
                          <a:latin typeface="Cambria Math" panose="02040503050406030204" pitchFamily="18" charset="0"/>
                        </a:rPr>
                        <m:t>𝑐𝑜𝑛𝑡𝑎𝑐𝑡𝑜</m:t>
                      </m:r>
                      <m:r>
                        <a:rPr lang="ja-JP" altLang="ja-JP" sz="1100">
                          <a:latin typeface="Cambria Math" panose="02040503050406030204" pitchFamily="18" charset="0"/>
                        </a:rPr>
                        <m:t> </m:t>
                      </m:r>
                      <m:r>
                        <a:rPr lang="ja-JP" altLang="ja-JP" sz="1100">
                          <a:latin typeface="Cambria Math" panose="02040503050406030204" pitchFamily="18" charset="0"/>
                        </a:rPr>
                        <m:t>𝑚𝑒𝑑𝑖𝑎</m:t>
                      </m:r>
                      <m:r>
                        <a:rPr lang="en-US" altLang="ja-JP" sz="1100">
                          <a:latin typeface="Cambria Math" panose="02040503050406030204" pitchFamily="18" charset="0"/>
                        </a:rPr>
                        <m:t>=</m:t>
                      </m:r>
                      <m:f>
                        <m:fPr>
                          <m:ctrlPr>
                            <a:rPr lang="ja-JP" altLang="ja-JP" sz="1100" i="1">
                              <a:latin typeface="Cambria Math" panose="02040503050406030204" pitchFamily="18" charset="0"/>
                            </a:rPr>
                          </m:ctrlPr>
                        </m:fPr>
                        <m:num>
                          <m:r>
                            <a:rPr lang="ja-JP" altLang="ja-JP" sz="1100">
                              <a:latin typeface="Cambria Math" panose="02040503050406030204" pitchFamily="18" charset="0"/>
                            </a:rPr>
                            <m:t>𝑊</m:t>
                          </m:r>
                          <m:r>
                            <a:rPr lang="ja-JP" altLang="ja-JP" sz="1100">
                              <a:latin typeface="Cambria Math" panose="02040503050406030204" pitchFamily="18" charset="0"/>
                            </a:rPr>
                            <m:t>×9,8</m:t>
                          </m:r>
                        </m:num>
                        <m:den>
                          <m:r>
                            <a:rPr lang="ja-JP" altLang="ja-JP" sz="1100">
                              <a:latin typeface="Cambria Math" panose="02040503050406030204" pitchFamily="18" charset="0"/>
                            </a:rPr>
                            <m:t>𝑆</m:t>
                          </m:r>
                        </m:den>
                      </m:f>
                      <m:r>
                        <a:rPr lang="en-US" altLang="ja-JP" sz="1100">
                          <a:latin typeface="Cambria Math" panose="02040503050406030204" pitchFamily="18" charset="0"/>
                        </a:rPr>
                        <m:t>=</m:t>
                      </m:r>
                      <m:f>
                        <m:fPr>
                          <m:ctrlPr>
                            <a:rPr lang="ja-JP" altLang="ja-JP" sz="1100" i="1">
                              <a:latin typeface="Cambria Math" panose="02040503050406030204" pitchFamily="18" charset="0"/>
                            </a:rPr>
                          </m:ctrlPr>
                        </m:fPr>
                        <m:num>
                          <m:r>
                            <a:rPr lang="ja-JP" altLang="ja-JP" sz="1100">
                              <a:latin typeface="Cambria Math" panose="02040503050406030204" pitchFamily="18" charset="0"/>
                            </a:rPr>
                            <m:t>𝑊</m:t>
                          </m:r>
                          <m:r>
                            <a:rPr lang="ja-JP" altLang="ja-JP" sz="1100">
                              <a:latin typeface="Cambria Math" panose="02040503050406030204" pitchFamily="18" charset="0"/>
                            </a:rPr>
                            <m:t>×9,8</m:t>
                          </m:r>
                        </m:num>
                        <m:den>
                          <m:r>
                            <a:rPr lang="en-US" altLang="ja-JP" sz="1100">
                              <a:latin typeface="Cambria Math" panose="02040503050406030204" pitchFamily="18" charset="0"/>
                            </a:rPr>
                            <m:t>2</m:t>
                          </m:r>
                          <m:r>
                            <a:rPr lang="ja-JP" altLang="ja-JP" sz="1100">
                              <a:latin typeface="Cambria Math" panose="02040503050406030204" pitchFamily="18" charset="0"/>
                            </a:rPr>
                            <m:t>𝐵</m:t>
                          </m:r>
                          <m:r>
                            <a:rPr lang="ja-JP" altLang="ja-JP" sz="1100">
                              <a:latin typeface="Cambria Math" panose="02040503050406030204" pitchFamily="18" charset="0"/>
                            </a:rPr>
                            <m:t>×</m:t>
                          </m:r>
                          <m:r>
                            <a:rPr lang="ja-JP" altLang="ja-JP" sz="1100">
                              <a:latin typeface="Cambria Math" panose="02040503050406030204" pitchFamily="18" charset="0"/>
                            </a:rPr>
                            <m:t>𝐿</m:t>
                          </m:r>
                        </m:den>
                      </m:f>
                      <m:r>
                        <a:rPr lang="ja-JP" altLang="ja-JP" sz="1100">
                          <a:latin typeface="Cambria Math" panose="02040503050406030204" pitchFamily="18" charset="0"/>
                        </a:rPr>
                        <m:t>(</m:t>
                      </m:r>
                      <m:r>
                        <a:rPr lang="en-US" altLang="ja-JP" sz="1100">
                          <a:latin typeface="Cambria Math" panose="02040503050406030204" pitchFamily="18" charset="0"/>
                        </a:rPr>
                        <m:t>𝑘𝑃𝑎</m:t>
                      </m:r>
                      <m:r>
                        <a:rPr lang="ja-JP" altLang="ja-JP" sz="1100">
                          <a:latin typeface="Cambria Math" panose="02040503050406030204" pitchFamily="18" charset="0"/>
                        </a:rPr>
                        <m:t>)</m:t>
                      </m:r>
                    </m:oMath>
                  </m:oMathPara>
                </a14:m>
                <a:endParaRPr lang="ja-JP" altLang="ja-JP" sz="1400" dirty="0">
                  <a:latin typeface="Times New Roman" panose="02020603050405020304" pitchFamily="18" charset="0"/>
                  <a:cs typeface="Times New Roman" panose="02020603050405020304" pitchFamily="18"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100726" y="2121965"/>
                <a:ext cx="3466077" cy="318100"/>
              </a:xfrm>
              <a:prstGeom prst="rect">
                <a:avLst/>
              </a:prstGeom>
              <a:blipFill>
                <a:blip r:embed="rId4"/>
                <a:stretch>
                  <a:fillRect l="-528" r="-1056" b="-13462"/>
                </a:stretch>
              </a:blipFill>
            </p:spPr>
            <p:txBody>
              <a:bodyPr/>
              <a:lstStyle/>
              <a:p>
                <a:r>
                  <a:rPr lang="ja-JP" altLang="en-US">
                    <a:noFill/>
                  </a:rPr>
                  <a:t> </a:t>
                </a:r>
              </a:p>
            </p:txBody>
          </p:sp>
        </mc:Fallback>
      </mc:AlternateContent>
      <p:sp>
        <p:nvSpPr>
          <p:cNvPr id="11" name="テキスト ボックス 10"/>
          <p:cNvSpPr txBox="1"/>
          <p:nvPr/>
        </p:nvSpPr>
        <p:spPr>
          <a:xfrm>
            <a:off x="819981" y="2732363"/>
            <a:ext cx="3789218" cy="1015663"/>
          </a:xfrm>
          <a:prstGeom prst="rect">
            <a:avLst/>
          </a:prstGeom>
          <a:noFill/>
          <a:ln>
            <a:noFill/>
          </a:ln>
        </p:spPr>
        <p:txBody>
          <a:bodyPr wrap="square" lIns="91440" tIns="45720" rIns="91440" bIns="45720" rtlCol="0" anchor="t">
            <a:spAutoFit/>
          </a:bodyPr>
          <a:lstStyle/>
          <a:p>
            <a:pPr rtl="0"/>
            <a:r>
              <a:rPr lang="es-419" sz="1200">
                <a:latin typeface="Times New Roman" panose="02020603050405020304" pitchFamily="18" charset="0"/>
                <a:ea typeface="+mn-lt"/>
                <a:cs typeface="Times New Roman" panose="02020603050405020304" pitchFamily="18" charset="0"/>
              </a:rPr>
              <a:t>W: Peso total de la máquina (t)</a:t>
            </a:r>
          </a:p>
          <a:p>
            <a:pPr rtl="0"/>
            <a:r>
              <a:rPr lang="es-419" sz="1200">
                <a:latin typeface="Times New Roman"/>
                <a:ea typeface="游ゴシック"/>
                <a:cs typeface="Times New Roman"/>
              </a:rPr>
              <a:t>S: Área total de contacto con el suelo = 2B x L (m</a:t>
            </a:r>
            <a:r>
              <a:rPr lang="es-419" sz="1200">
                <a:latin typeface="Times New Roman"/>
                <a:ea typeface="+mn-lt"/>
                <a:cs typeface="Times New Roman"/>
              </a:rPr>
              <a:t>2</a:t>
            </a:r>
            <a:r>
              <a:rPr lang="es-419" sz="1200">
                <a:latin typeface="Times New Roman"/>
                <a:ea typeface="游ゴシック"/>
                <a:cs typeface="Times New Roman"/>
              </a:rPr>
              <a:t>)</a:t>
            </a:r>
          </a:p>
          <a:p>
            <a:pPr rtl="0"/>
            <a:r>
              <a:rPr lang="es-419" sz="1200">
                <a:latin typeface="Times New Roman"/>
                <a:ea typeface="游ゴシック"/>
                <a:cs typeface="Times New Roman"/>
              </a:rPr>
              <a:t>L: Distancia entre centros (m) de la rueda tensora (rueda guía) y la rueda dentada (rueda motriz) en el estado de peso total.</a:t>
            </a:r>
          </a:p>
          <a:p>
            <a:pPr rtl="0"/>
            <a:r>
              <a:rPr lang="es-419" sz="1200">
                <a:latin typeface="Times New Roman" panose="02020603050405020304" pitchFamily="18" charset="0"/>
                <a:ea typeface="游ゴシック"/>
                <a:cs typeface="Times New Roman" panose="02020603050405020304" pitchFamily="18" charset="0"/>
              </a:rPr>
              <a:t>B: Ancho de la oruga (m)</a:t>
            </a:r>
          </a:p>
        </p:txBody>
      </p:sp>
      <mc:AlternateContent xmlns:mc="http://schemas.openxmlformats.org/markup-compatibility/2006" xmlns:a14="http://schemas.microsoft.com/office/drawing/2010/main">
        <mc:Choice Requires="a14">
          <p:sp>
            <p:nvSpPr>
              <p:cNvPr id="13" name="テキスト ボックス 12"/>
              <p:cNvSpPr txBox="1"/>
              <p:nvPr/>
            </p:nvSpPr>
            <p:spPr>
              <a:xfrm>
                <a:off x="5126814" y="2191051"/>
                <a:ext cx="3135923" cy="229486"/>
              </a:xfrm>
              <a:prstGeom prst="rect">
                <a:avLst/>
              </a:prstGeom>
              <a:noFill/>
            </p:spPr>
            <p:txBody>
              <a:bodyPr wrap="non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700">
                          <a:latin typeface="Cambria Math" panose="02040503050406030204" pitchFamily="18" charset="0"/>
                        </a:rPr>
                        <m:t>𝑃𝑟𝑒𝑠𝑖</m:t>
                      </m:r>
                      <m:r>
                        <a:rPr lang="ja-JP" altLang="ja-JP" sz="700">
                          <a:latin typeface="Cambria Math" panose="02040503050406030204" pitchFamily="18" charset="0"/>
                        </a:rPr>
                        <m:t>ó</m:t>
                      </m:r>
                      <m:r>
                        <a:rPr lang="ja-JP" altLang="ja-JP" sz="700">
                          <a:latin typeface="Cambria Math" panose="02040503050406030204" pitchFamily="18" charset="0"/>
                        </a:rPr>
                        <m:t>𝑛</m:t>
                      </m:r>
                      <m:r>
                        <a:rPr lang="ja-JP" altLang="ja-JP" sz="700">
                          <a:latin typeface="Cambria Math" panose="02040503050406030204" pitchFamily="18" charset="0"/>
                        </a:rPr>
                        <m:t> </m:t>
                      </m:r>
                      <m:r>
                        <a:rPr lang="ja-JP" altLang="ja-JP" sz="700">
                          <a:latin typeface="Cambria Math" panose="02040503050406030204" pitchFamily="18" charset="0"/>
                        </a:rPr>
                        <m:t>𝑑𝑒</m:t>
                      </m:r>
                      <m:r>
                        <a:rPr lang="ja-JP" altLang="ja-JP" sz="700">
                          <a:latin typeface="Cambria Math" panose="02040503050406030204" pitchFamily="18" charset="0"/>
                        </a:rPr>
                        <m:t> </m:t>
                      </m:r>
                      <m:r>
                        <a:rPr lang="ja-JP" altLang="ja-JP" sz="700">
                          <a:latin typeface="Cambria Math" panose="02040503050406030204" pitchFamily="18" charset="0"/>
                        </a:rPr>
                        <m:t>𝑐𝑜𝑛𝑡𝑎𝑐𝑡𝑜</m:t>
                      </m:r>
                      <m:r>
                        <a:rPr lang="ja-JP" altLang="ja-JP" sz="700">
                          <a:latin typeface="Cambria Math" panose="02040503050406030204" pitchFamily="18" charset="0"/>
                        </a:rPr>
                        <m:t> </m:t>
                      </m:r>
                      <m:r>
                        <a:rPr lang="ja-JP" altLang="ja-JP" sz="700">
                          <a:latin typeface="Cambria Math" panose="02040503050406030204" pitchFamily="18" charset="0"/>
                        </a:rPr>
                        <m:t>𝑚𝑒𝑑𝑖𝑎</m:t>
                      </m:r>
                      <m:r>
                        <a:rPr lang="en-US" altLang="ja-JP" sz="700">
                          <a:latin typeface="Cambria Math" panose="02040503050406030204" pitchFamily="18" charset="0"/>
                        </a:rPr>
                        <m:t>=</m:t>
                      </m:r>
                      <m:f>
                        <m:fPr>
                          <m:ctrlPr>
                            <a:rPr lang="ja-JP" altLang="ja-JP" sz="700" i="1">
                              <a:latin typeface="Cambria Math" panose="02040503050406030204" pitchFamily="18" charset="0"/>
                            </a:rPr>
                          </m:ctrlPr>
                        </m:fPr>
                        <m:num>
                          <m:r>
                            <a:rPr lang="ja-JP" altLang="en-US" sz="700" i="1">
                              <a:latin typeface="Cambria Math" panose="02040503050406030204" pitchFamily="18" charset="0"/>
                            </a:rPr>
                            <m:t>𝐶𝑎𝑟𝑔𝑎</m:t>
                          </m:r>
                          <m:r>
                            <a:rPr lang="ja-JP" altLang="en-US" sz="700" i="1">
                              <a:latin typeface="Cambria Math" panose="02040503050406030204" pitchFamily="18" charset="0"/>
                            </a:rPr>
                            <m:t> </m:t>
                          </m:r>
                          <m:r>
                            <a:rPr lang="ja-JP" altLang="en-US" sz="700" i="1">
                              <a:latin typeface="Cambria Math" panose="02040503050406030204" pitchFamily="18" charset="0"/>
                            </a:rPr>
                            <m:t>𝑎𝑥𝑖𝑎𝑙</m:t>
                          </m:r>
                          <m:r>
                            <a:rPr lang="ja-JP" altLang="ja-JP" sz="700">
                              <a:latin typeface="Cambria Math" panose="02040503050406030204" pitchFamily="18" charset="0"/>
                            </a:rPr>
                            <m:t>×</m:t>
                          </m:r>
                          <m:r>
                            <a:rPr lang="en-US" altLang="ja-JP" sz="700">
                              <a:latin typeface="Cambria Math" panose="02040503050406030204" pitchFamily="18" charset="0"/>
                            </a:rPr>
                            <m:t>9,8</m:t>
                          </m:r>
                        </m:num>
                        <m:den>
                          <m:r>
                            <a:rPr lang="ja-JP" altLang="en-US" sz="700" i="1">
                              <a:latin typeface="Cambria Math" panose="02040503050406030204" pitchFamily="18" charset="0"/>
                            </a:rPr>
                            <m:t>Á</m:t>
                          </m:r>
                          <m:r>
                            <a:rPr lang="ja-JP" altLang="en-US" sz="700" i="1">
                              <a:latin typeface="Cambria Math" panose="02040503050406030204" pitchFamily="18" charset="0"/>
                            </a:rPr>
                            <m:t>𝑟𝑒𝑎</m:t>
                          </m:r>
                          <m:r>
                            <a:rPr lang="ja-JP" altLang="en-US" sz="700" i="1">
                              <a:latin typeface="Cambria Math" panose="02040503050406030204" pitchFamily="18" charset="0"/>
                            </a:rPr>
                            <m:t> </m:t>
                          </m:r>
                          <m:r>
                            <a:rPr lang="ja-JP" altLang="en-US" sz="700" i="1">
                              <a:latin typeface="Cambria Math" panose="02040503050406030204" pitchFamily="18" charset="0"/>
                            </a:rPr>
                            <m:t>𝑎𝑝𝑎𝑟𝑒𝑛𝑡𝑒</m:t>
                          </m:r>
                          <m:r>
                            <a:rPr lang="ja-JP" altLang="en-US" sz="700" i="1">
                              <a:latin typeface="Cambria Math" panose="02040503050406030204" pitchFamily="18" charset="0"/>
                            </a:rPr>
                            <m:t> </m:t>
                          </m:r>
                          <m:r>
                            <a:rPr lang="ja-JP" altLang="en-US" sz="700" i="1">
                              <a:latin typeface="Cambria Math" panose="02040503050406030204" pitchFamily="18" charset="0"/>
                            </a:rPr>
                            <m:t>𝑑𝑒</m:t>
                          </m:r>
                          <m:r>
                            <a:rPr lang="ja-JP" altLang="en-US" sz="700" i="1">
                              <a:latin typeface="Cambria Math" panose="02040503050406030204" pitchFamily="18" charset="0"/>
                            </a:rPr>
                            <m:t> </m:t>
                          </m:r>
                          <m:r>
                            <a:rPr lang="ja-JP" altLang="en-US" sz="700" i="1">
                              <a:latin typeface="Cambria Math" panose="02040503050406030204" pitchFamily="18" charset="0"/>
                            </a:rPr>
                            <m:t>𝑐𝑜𝑛𝑡𝑎𝑐𝑡𝑜</m:t>
                          </m:r>
                          <m:r>
                            <a:rPr lang="ja-JP" altLang="en-US" sz="700" i="1">
                              <a:latin typeface="Cambria Math" panose="02040503050406030204" pitchFamily="18" charset="0"/>
                            </a:rPr>
                            <m:t> </m:t>
                          </m:r>
                          <m:r>
                            <a:rPr lang="ja-JP" altLang="en-US" sz="700" i="1">
                              <a:latin typeface="Cambria Math" panose="02040503050406030204" pitchFamily="18" charset="0"/>
                            </a:rPr>
                            <m:t>𝑐𝑜𝑛</m:t>
                          </m:r>
                          <m:r>
                            <a:rPr lang="ja-JP" altLang="en-US" sz="700" i="1">
                              <a:latin typeface="Cambria Math" panose="02040503050406030204" pitchFamily="18" charset="0"/>
                            </a:rPr>
                            <m:t> </m:t>
                          </m:r>
                          <m:r>
                            <a:rPr lang="ja-JP" altLang="en-US" sz="700" i="1">
                              <a:latin typeface="Cambria Math" panose="02040503050406030204" pitchFamily="18" charset="0"/>
                            </a:rPr>
                            <m:t>𝑒𝑙</m:t>
                          </m:r>
                          <m:r>
                            <a:rPr lang="ja-JP" altLang="en-US" sz="700" i="1">
                              <a:latin typeface="Cambria Math" panose="02040503050406030204" pitchFamily="18" charset="0"/>
                            </a:rPr>
                            <m:t> </m:t>
                          </m:r>
                          <m:r>
                            <a:rPr lang="ja-JP" altLang="en-US" sz="700" i="1">
                              <a:latin typeface="Cambria Math" panose="02040503050406030204" pitchFamily="18" charset="0"/>
                            </a:rPr>
                            <m:t>𝑠𝑢𝑒𝑙𝑜</m:t>
                          </m:r>
                        </m:den>
                      </m:f>
                      <m:r>
                        <a:rPr lang="ja-JP" altLang="ja-JP" sz="700">
                          <a:latin typeface="Cambria Math" panose="02040503050406030204" pitchFamily="18" charset="0"/>
                        </a:rPr>
                        <m:t>（</m:t>
                      </m:r>
                      <m:r>
                        <a:rPr lang="en-US" altLang="ja-JP" sz="700">
                          <a:latin typeface="Cambria Math" panose="02040503050406030204" pitchFamily="18" charset="0"/>
                        </a:rPr>
                        <m:t>𝑘𝑃𝑎</m:t>
                      </m:r>
                      <m:r>
                        <a:rPr lang="ja-JP" altLang="ja-JP" sz="700">
                          <a:latin typeface="Cambria Math" panose="02040503050406030204" pitchFamily="18" charset="0"/>
                        </a:rPr>
                        <m:t>）</m:t>
                      </m:r>
                    </m:oMath>
                  </m:oMathPara>
                </a14:m>
                <a:endParaRPr lang="ja-JP" altLang="ja-JP" sz="700" dirty="0">
                  <a:latin typeface="Times New Roman" panose="02020603050405020304" pitchFamily="18" charset="0"/>
                  <a:cs typeface="Times New Roman" panose="02020603050405020304" pitchFamily="18" charset="0"/>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126814" y="2191051"/>
                <a:ext cx="3135923" cy="229486"/>
              </a:xfrm>
              <a:prstGeom prst="rect">
                <a:avLst/>
              </a:prstGeom>
              <a:blipFill>
                <a:blip r:embed="rId5"/>
                <a:stretch>
                  <a:fillRect l="-389" t="-2632" r="-973" b="-15789"/>
                </a:stretch>
              </a:blipFill>
            </p:spPr>
            <p:txBody>
              <a:bodyPr/>
              <a:lstStyle/>
              <a:p>
                <a:r>
                  <a:rPr lang="ja-JP" altLang="en-US">
                    <a:noFill/>
                  </a:rPr>
                  <a:t> </a:t>
                </a:r>
              </a:p>
            </p:txBody>
          </p:sp>
        </mc:Fallback>
      </mc:AlternateContent>
      <p:pic>
        <p:nvPicPr>
          <p:cNvPr id="14" name="図 13"/>
          <p:cNvPicPr>
            <a:picLocks noChangeAspect="1"/>
          </p:cNvPicPr>
          <p:nvPr/>
        </p:nvPicPr>
        <p:blipFill>
          <a:blip r:embed="rId6"/>
          <a:stretch>
            <a:fillRect/>
          </a:stretch>
        </p:blipFill>
        <p:spPr>
          <a:xfrm>
            <a:off x="5063606" y="3620471"/>
            <a:ext cx="3240844" cy="2334264"/>
          </a:xfrm>
          <a:prstGeom prst="rect">
            <a:avLst/>
          </a:prstGeom>
        </p:spPr>
      </p:pic>
      <p:sp>
        <p:nvSpPr>
          <p:cNvPr id="17" name="TextBox 16">
            <a:extLst>
              <a:ext uri="{FF2B5EF4-FFF2-40B4-BE49-F238E27FC236}">
                <a16:creationId xmlns:a16="http://schemas.microsoft.com/office/drawing/2014/main" id="{EB650D00-9301-4599-BD44-ABE3B459C818}"/>
              </a:ext>
            </a:extLst>
          </p:cNvPr>
          <p:cNvSpPr txBox="1"/>
          <p:nvPr/>
        </p:nvSpPr>
        <p:spPr>
          <a:xfrm>
            <a:off x="4986338" y="3600450"/>
            <a:ext cx="70008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a:latin typeface="Times New Roman" panose="02020603050405020304" pitchFamily="18" charset="0"/>
                <a:ea typeface="+mn-lt"/>
                <a:cs typeface="Times New Roman" panose="02020603050405020304" pitchFamily="18" charset="0"/>
              </a:rPr>
              <a:t>Axial </a:t>
            </a:r>
            <a:endParaRPr lang="en-US" sz="1200">
              <a:latin typeface="Times New Roman" panose="02020603050405020304" pitchFamily="18" charset="0"/>
              <a:ea typeface="+mn-lt"/>
              <a:cs typeface="Times New Roman" panose="02020603050405020304" pitchFamily="18" charset="0"/>
            </a:endParaRPr>
          </a:p>
          <a:p>
            <a:pPr algn="ctr" rtl="0"/>
            <a:r>
              <a:rPr lang="es-419" sz="1200">
                <a:latin typeface="Times New Roman" panose="02020603050405020304" pitchFamily="18" charset="0"/>
                <a:ea typeface="+mn-lt"/>
                <a:cs typeface="Times New Roman" panose="02020603050405020304" pitchFamily="18" charset="0"/>
              </a:rPr>
              <a:t>Carga </a:t>
            </a:r>
            <a:endParaRPr lang="en-US" sz="12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1F864AC0-DD21-4B5F-86DF-9827147C8B96}"/>
              </a:ext>
            </a:extLst>
          </p:cNvPr>
          <p:cNvSpPr txBox="1"/>
          <p:nvPr/>
        </p:nvSpPr>
        <p:spPr>
          <a:xfrm>
            <a:off x="7158037" y="5343525"/>
            <a:ext cx="1143001"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panose="02020603050405020304" pitchFamily="18" charset="0"/>
                <a:ea typeface="+mn-lt"/>
                <a:cs typeface="Times New Roman" panose="02020603050405020304" pitchFamily="18" charset="0"/>
              </a:rPr>
              <a:t>Área aparente </a:t>
            </a:r>
            <a:endParaRPr lang="en-US" sz="1200" dirty="0">
              <a:latin typeface="Times New Roman" panose="02020603050405020304" pitchFamily="18" charset="0"/>
              <a:ea typeface="+mn-lt"/>
              <a:cs typeface="Times New Roman" panose="02020603050405020304" pitchFamily="18" charset="0"/>
            </a:endParaRPr>
          </a:p>
          <a:p>
            <a:pPr algn="ctr" rtl="0"/>
            <a:r>
              <a:rPr lang="es-419" sz="1200" dirty="0">
                <a:latin typeface="Times New Roman" panose="02020603050405020304" pitchFamily="18" charset="0"/>
                <a:ea typeface="+mn-lt"/>
                <a:cs typeface="Times New Roman" panose="02020603050405020304" pitchFamily="18" charset="0"/>
              </a:rPr>
              <a:t> de contacto </a:t>
            </a:r>
            <a:endParaRPr lang="en-US" sz="1200" dirty="0">
              <a:latin typeface="Times New Roman" panose="02020603050405020304" pitchFamily="18" charset="0"/>
              <a:ea typeface="+mn-lt"/>
              <a:cs typeface="Times New Roman" panose="02020603050405020304" pitchFamily="18" charset="0"/>
            </a:endParaRPr>
          </a:p>
          <a:p>
            <a:pPr algn="ctr" rtl="0"/>
            <a:r>
              <a:rPr lang="es-419" sz="1200" dirty="0">
                <a:latin typeface="Times New Roman" panose="02020603050405020304" pitchFamily="18" charset="0"/>
                <a:ea typeface="+mn-lt"/>
                <a:cs typeface="Times New Roman" panose="02020603050405020304" pitchFamily="18" charset="0"/>
              </a:rPr>
              <a:t> con el suelo </a:t>
            </a:r>
            <a:endParaRPr lang="en-US" sz="12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BE44019-2485-450C-96EE-21F7EC9D6343}"/>
              </a:ext>
            </a:extLst>
          </p:cNvPr>
          <p:cNvSpPr txBox="1"/>
          <p:nvPr/>
        </p:nvSpPr>
        <p:spPr>
          <a:xfrm>
            <a:off x="7495500" y="3738114"/>
            <a:ext cx="914400" cy="276999"/>
          </a:xfrm>
          <a:prstGeom prst="rect">
            <a:avLst/>
          </a:prstGeom>
          <a:solidFill>
            <a:schemeClr val="bg1"/>
          </a:solidFill>
          <a:ln>
            <a:solidFill>
              <a:schemeClr val="bg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panose="02020603050405020304" pitchFamily="18" charset="0"/>
                <a:cs typeface="Times New Roman" panose="02020603050405020304" pitchFamily="18" charset="0"/>
              </a:rPr>
              <a:t>Neumático</a:t>
            </a:r>
          </a:p>
        </p:txBody>
      </p:sp>
      <p:sp>
        <p:nvSpPr>
          <p:cNvPr id="20" name="TextBox 19">
            <a:extLst>
              <a:ext uri="{FF2B5EF4-FFF2-40B4-BE49-F238E27FC236}">
                <a16:creationId xmlns:a16="http://schemas.microsoft.com/office/drawing/2014/main" id="{421AC40E-E740-40E9-B593-612A8F1C0D13}"/>
              </a:ext>
            </a:extLst>
          </p:cNvPr>
          <p:cNvSpPr txBox="1"/>
          <p:nvPr/>
        </p:nvSpPr>
        <p:spPr>
          <a:xfrm>
            <a:off x="7086600" y="4643438"/>
            <a:ext cx="914400" cy="276999"/>
          </a:xfrm>
          <a:prstGeom prst="rect">
            <a:avLst/>
          </a:prstGeom>
          <a:solidFill>
            <a:schemeClr val="bg1"/>
          </a:solidFill>
          <a:ln>
            <a:solidFill>
              <a:schemeClr val="bg1"/>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a:latin typeface="Times New Roman" panose="02020603050405020304" pitchFamily="18" charset="0"/>
                <a:cs typeface="Times New Roman" panose="02020603050405020304" pitchFamily="18" charset="0"/>
              </a:rPr>
              <a:t>Suelo</a:t>
            </a:r>
          </a:p>
        </p:txBody>
      </p:sp>
      <p:sp>
        <p:nvSpPr>
          <p:cNvPr id="21" name="TextBox 20">
            <a:extLst>
              <a:ext uri="{FF2B5EF4-FFF2-40B4-BE49-F238E27FC236}">
                <a16:creationId xmlns:a16="http://schemas.microsoft.com/office/drawing/2014/main" id="{E1C51ACF-93B1-45E2-BF6B-E08FC53C8DC2}"/>
              </a:ext>
            </a:extLst>
          </p:cNvPr>
          <p:cNvSpPr txBox="1"/>
          <p:nvPr/>
        </p:nvSpPr>
        <p:spPr>
          <a:xfrm>
            <a:off x="1828800" y="3871913"/>
            <a:ext cx="10287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panose="02020603050405020304" pitchFamily="18" charset="0"/>
                <a:ea typeface="+mn-lt"/>
                <a:cs typeface="Times New Roman" panose="02020603050405020304" pitchFamily="18" charset="0"/>
              </a:rPr>
              <a:t>Tractor oruga</a:t>
            </a:r>
            <a:endParaRPr lang="en-US" sz="12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0EB146F-62B6-4688-9297-D8CC89C6AD75}"/>
              </a:ext>
            </a:extLst>
          </p:cNvPr>
          <p:cNvSpPr txBox="1"/>
          <p:nvPr/>
        </p:nvSpPr>
        <p:spPr>
          <a:xfrm>
            <a:off x="1556113" y="4608374"/>
            <a:ext cx="757239" cy="34881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lnSpc>
                <a:spcPts val="1000"/>
              </a:lnSpc>
            </a:pPr>
            <a:r>
              <a:rPr lang="es-419" sz="1000" dirty="0">
                <a:latin typeface="Times New Roman" panose="02020603050405020304" pitchFamily="18" charset="0"/>
                <a:cs typeface="Times New Roman" panose="02020603050405020304" pitchFamily="18" charset="0"/>
              </a:rPr>
              <a:t>Rueda tensora</a:t>
            </a:r>
            <a:endParaRPr lang="en-US" sz="10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76EC490-00AD-4055-8D16-7965E904D9AD}"/>
              </a:ext>
            </a:extLst>
          </p:cNvPr>
          <p:cNvSpPr txBox="1"/>
          <p:nvPr/>
        </p:nvSpPr>
        <p:spPr>
          <a:xfrm>
            <a:off x="2281468" y="4615674"/>
            <a:ext cx="757239" cy="31242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0">
              <a:lnSpc>
                <a:spcPts val="1000"/>
              </a:lnSpc>
            </a:pPr>
            <a:r>
              <a:rPr lang="es-419" sz="1000" dirty="0">
                <a:latin typeface="Times New Roman" panose="02020603050405020304" pitchFamily="18" charset="0"/>
                <a:ea typeface="游ゴシック"/>
                <a:cs typeface="Times New Roman" panose="02020603050405020304" pitchFamily="18" charset="0"/>
              </a:rPr>
              <a:t>Rueda dentada</a:t>
            </a:r>
            <a:endParaRPr lang="en-US" sz="1000" dirty="0">
              <a:latin typeface="Times New Roman" panose="02020603050405020304" pitchFamily="18" charset="0"/>
              <a:cs typeface="Times New Roman" panose="02020603050405020304" pitchFamily="18" charset="0"/>
            </a:endParaRPr>
          </a:p>
        </p:txBody>
      </p:sp>
      <p:sp>
        <p:nvSpPr>
          <p:cNvPr id="25" name="テキスト ボックス 5">
            <a:extLst>
              <a:ext uri="{FF2B5EF4-FFF2-40B4-BE49-F238E27FC236}">
                <a16:creationId xmlns:a16="http://schemas.microsoft.com/office/drawing/2014/main" id="{76E52A33-B181-49A3-9FCD-19C653EC40EC}"/>
              </a:ext>
            </a:extLst>
          </p:cNvPr>
          <p:cNvSpPr txBox="1"/>
          <p:nvPr/>
        </p:nvSpPr>
        <p:spPr>
          <a:xfrm>
            <a:off x="4566803" y="6417968"/>
            <a:ext cx="3938821" cy="279365"/>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13 del libro de texto / Página 11 del texto auxiliar</a:t>
            </a:r>
            <a:endParaRPr lang="en-US" altLang="ja-JP" sz="1200" dirty="0">
              <a:ea typeface="游ゴシック"/>
              <a:cs typeface="+mn-lt"/>
            </a:endParaRPr>
          </a:p>
        </p:txBody>
      </p:sp>
    </p:spTree>
    <p:extLst>
      <p:ext uri="{BB962C8B-B14F-4D97-AF65-F5344CB8AC3E}">
        <p14:creationId xmlns:p14="http://schemas.microsoft.com/office/powerpoint/2010/main" val="29711347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Reglamentos sobre seguridad y salud en el trabajo (extracto) (2)</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261 del libro de texto / Página 138 del texto auxiliar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Parte 2: Normas de seguridad</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Capítulo 2 Maquinaria de construcción y similares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Sección 1 Maquinaria de construcción tipo vehicular</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Subsección 1 bis Estructura</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152 &lt;Instalación del faro frontal&gt;</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La empresa deberá equipar con faros frontales a las maquinarias de construcción tipo vehicular No obstante, lo anterior puede no aplicarse para las maquinarias de construcción tipo vehicular que se utilizan en un lugar donde está garantizada la luminosidad necesaria para realizar el trabajo en forma segura.</a:t>
            </a:r>
          </a:p>
          <a:p>
            <a:pPr marL="0" indent="0" rtl="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153 &lt;protector de cabeza&gt;</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Al utilizar la maquinaria de construcción tipo vehicular referida (limitada a topadoras, tractores con pala, cargadoras de residuos, excavadoras mecánicas, excavadoras de arrastre y equipos de demolición) en lugares donde pueden existir riesgos para los trabajadores por la caída de rocas y similares (*1), la empresa deberá instalar un protector de cabeza resistente en dicha maquinaria de construcción tipo vehicular (*2)</a:t>
            </a:r>
          </a:p>
          <a:p>
            <a:pPr marL="898525" indent="-35560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1) "En lugares donde puede ...caer rocas y similares" son lugares donde se realizan excavaciones a cielo abierto, excavaciones para trabajos en canteras, trabajos de construcción de túneles y similares, en donde se utiliza dicha máquina para el trabajo, y en donde pueden ocurrir caída de rocas y similares por el trabajo de la máquina.</a:t>
            </a:r>
          </a:p>
          <a:p>
            <a:pPr marL="901700" indent="-36830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2) Para los protectores de cabeza, las normas estructurales se indican en la notificación pública Nº 559 del Ministerio de Salud, Trabajo y Bienestar del 26 de septiembre de 1975.</a:t>
            </a:r>
            <a:endParaRPr lang="en-US" altLang="ja-JP" sz="1050" dirty="0">
              <a:solidFill>
                <a:srgbClr val="0070C0"/>
              </a:solidFill>
              <a:latin typeface="Meiryo UI" panose="020B0604030504040204" pitchFamily="50" charset="-128"/>
              <a:ea typeface="Meiryo UI" panose="020B0604030504040204" pitchFamily="50" charset="-128"/>
            </a:endParaRPr>
          </a:p>
          <a:p>
            <a:pPr marL="543600" indent="0" rtl="0">
              <a:lnSpc>
                <a:spcPct val="100000"/>
              </a:lnSpc>
              <a:spcBef>
                <a:spcPts val="0"/>
              </a:spcBef>
              <a:buNone/>
            </a:pPr>
            <a:endParaRPr lang="en-US" altLang="ja-JP" sz="1050" dirty="0">
              <a:solidFill>
                <a:srgbClr val="0070C0"/>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Subsección 2 Prevención de riesgos relacionados con el uso de las maquinarias de construcción tipo vehicular</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154 &lt;Investigación y registro&gt;</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Cuando una empresa realiza trabajos con una maquinaria de construcción tipo vehicular, para evitar el riesgo que supone para los trabajadores la caída de dicha maquinaria de construcción tipo vehicular o el hundimiento del montículo natural, deberá investigar previamente la topografía y las condiciones geológicas del lugar en el que se van a realizar los trabajos y registrar los resultados de la investigación.</a:t>
            </a:r>
            <a:endParaRPr lang="ja-JP" altLang="en-US" sz="105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22157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Reglamentos sobre seguridad y salud en el trabajo (extracto) (3)</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262 del libro de texto / Página 139 del texto auxiliar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155 &lt;Plan de trabajo&gt;</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Al realizar trabajos con maquinarias de construcción tipo vehicular, la empresa deberá establecer previamente un plan de trabajo adecuado con los conocimientos adquiridos por medio las investigaciones estipuladas en el artículo anterior, y el trabajo se debe realizar siguiendo dicho plan de trabajo.</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2 El plan de trabajo establecido en el párrafo anterior deberá indicar los siguientes puntos:</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　　1 Tipo y capacidad de la maquinaria de construcción tipo vehicular a utilizar</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　　2 Ruta de operación de la maquinaria de construcción tipo vehicular</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　　3 Método de trabajo con maquinaria de construcción tipo vehicular</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3 Cuando la empresa establece el plan de trabajo según el párrafo 1, debe hacer conocer a todos los trabajadores involucrados acerca de los temas de los párrafos 2 y 3 precedentes.</a:t>
            </a: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156 &lt;límite de velocidad&gt;</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Si se realizan trabajos con maquinaria de construcción tipo vehicular (excepto aquellas cuya velocidad máxima es de 10 kilómetros por hora o menos), la empresa debe establecer previamente el límite de velocidad adecuado para la maquinaria de construcción tipo vehicular según la topografía, condiciones geológicas, etc. (*) del lugar donde se va a realizar dicho trabajo, y ejecutar el trabajo de acuerdo a ello.</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2 El conductor de la maquinaria de construcción tipo vehicular del párrafo anterior, no debe conducir la maquinaria de construcción tipo vehicular excediendo el límite de velocidad indicado en el mismo párrafo.</a:t>
            </a:r>
            <a:endParaRPr lang="en-US" altLang="ja-JP" sz="1400" dirty="0">
              <a:solidFill>
                <a:prstClr val="black"/>
              </a:solidFill>
              <a:latin typeface="Meiryo UI" panose="020B0604030504040204" pitchFamily="50" charset="-128"/>
              <a:ea typeface="Meiryo UI" panose="020B0604030504040204" pitchFamily="50" charset="-128"/>
            </a:endParaRPr>
          </a:p>
          <a:p>
            <a:pPr marL="542925" indent="0" rtl="0">
              <a:lnSpc>
                <a:spcPct val="100000"/>
              </a:lnSpc>
              <a:spcBef>
                <a:spcPts val="0"/>
              </a:spcBef>
              <a:buNone/>
            </a:pPr>
            <a:r>
              <a:rPr lang="es" sz="1100" dirty="0">
                <a:solidFill>
                  <a:srgbClr val="0070C0"/>
                </a:solidFill>
                <a:latin typeface="Meiryo UI" panose="020B0604030504040204" pitchFamily="50" charset="-128"/>
                <a:ea typeface="Meiryo UI" panose="020B0604030504040204" pitchFamily="50" charset="-128"/>
              </a:rPr>
              <a:t>Nota: El término "etc." en "topografía, condiciones geológicas, etc." incluye el caso en que están instaladas otras máquinas, equipos y similares.</a:t>
            </a:r>
            <a:endParaRPr lang="ja-JP" altLang="en-US" sz="1400" dirty="0">
              <a:solidFill>
                <a:srgbClr val="0070C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08766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Reglamentos sobre seguridad y salud en el trabajo (extracto) (4)</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262 del libro de texto / Página 140 del texto auxiliar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157 &lt;Prevención y demás de caídas y similares&gt;</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Cuando una empresa realiza trabajos con una maquinaria de construcción tipo vehicular, deberá tomar las medidas necesarias para evitar el riesgo que supone para los trabajadores el vuelco o caída de la maquinaria de construcción tipo vehicular, como evitar el colapso de la banquina de la ruta por donde avanza dicha maquinaria de construcción tipo vehicular, el hundimiento desigual del suelo, mantener el ancho necesario del camino, etc.(*1)</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2 Cuando una empresa realiza trabajos con una maquinaria de construcción tipo vehicular en banquinas, terreno inclinado, etc., si pueden existir riesgos para los trabajadores por el vuelco o caída de dicha maquinaria de construcción tipo vehicular, deberá disponer de guías (*2) para que esa persona realice el guiado de la maquinaria de construcción tipo vehicular.</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3 El conductor de la maquinaria de construcción tipo vehicular del párrafo anterior debe obedecer el guiado que realiza la guía del párrafo anterior.</a:t>
            </a:r>
            <a:endParaRPr lang="en-US" altLang="ja-JP" sz="1800" dirty="0">
              <a:solidFill>
                <a:prstClr val="black"/>
              </a:solidFill>
              <a:latin typeface="Meiryo UI" panose="020B0604030504040204" pitchFamily="50" charset="-128"/>
              <a:ea typeface="Meiryo UI" panose="020B0604030504040204" pitchFamily="50" charset="-128"/>
            </a:endParaRPr>
          </a:p>
          <a:p>
            <a:pPr marL="812800" indent="-269875" rtl="0">
              <a:lnSpc>
                <a:spcPct val="100000"/>
              </a:lnSpc>
              <a:spcBef>
                <a:spcPts val="0"/>
              </a:spcBef>
              <a:buNone/>
            </a:pPr>
            <a:r>
              <a:rPr lang="es" sz="1100" dirty="0">
                <a:solidFill>
                  <a:srgbClr val="0070C0"/>
                </a:solidFill>
                <a:latin typeface="Meiryo UI" panose="020B0604030504040204" pitchFamily="50" charset="-128"/>
                <a:ea typeface="Meiryo UI" panose="020B0604030504040204" pitchFamily="50" charset="-128"/>
              </a:rPr>
              <a:t>Nota 1: El término "etc." de "mantener el ancho necesario del camino, etc." incluye la instalación de guardarraíles, de carteles señalizadores, etc.</a:t>
            </a:r>
          </a:p>
          <a:p>
            <a:pPr marL="809625" indent="-288000" rtl="0">
              <a:lnSpc>
                <a:spcPct val="100000"/>
              </a:lnSpc>
              <a:spcBef>
                <a:spcPts val="0"/>
              </a:spcBef>
              <a:buNone/>
            </a:pPr>
            <a:r>
              <a:rPr lang="es" sz="1100" dirty="0">
                <a:solidFill>
                  <a:srgbClr val="0070C0"/>
                </a:solidFill>
                <a:latin typeface="Meiryo UI" panose="020B0604030504040204" pitchFamily="50" charset="-128"/>
                <a:ea typeface="Meiryo UI" panose="020B0604030504040204" pitchFamily="50" charset="-128"/>
              </a:rPr>
              <a:t>Nota 2: Si están instaladas guardarraíles, carteles señalizadores, etc., para prevenir los vuelcos y similares, se considera que no es necesaria la disposición del guía del párrafo 2.</a:t>
            </a:r>
            <a:endParaRPr lang="ja-JP" altLang="en-US"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157 bis</a:t>
            </a:r>
          </a:p>
          <a:p>
            <a:pPr marL="0" indent="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En lugares como banquinas y terrenos inclinados en donde pueden existir riesgos para los conductores debido al vuelco o la caída de las maquinarias de construcción tipo vehicular, la empresa debe esforzarse para no permitir el uso de maquinarias de construcción tipo vehicular que no posean estructuras de protección antivuelco y cinturones de seguridad, y esforzase para que el conductor utilice el cinturón de seguridad.</a:t>
            </a:r>
          </a:p>
        </p:txBody>
      </p:sp>
    </p:spTree>
    <p:extLst>
      <p:ext uri="{BB962C8B-B14F-4D97-AF65-F5344CB8AC3E}">
        <p14:creationId xmlns:p14="http://schemas.microsoft.com/office/powerpoint/2010/main" val="38107618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Reglamentos sobre seguridad y salud en el trabajo (extracto) (5)</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263 del libro de texto / Página 141 del texto auxiliar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158 &lt;Prevención de choques&gt;</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Cuando una empresa realiza trabajos con una maquinaria de construcción tipo vehicular, no deberá permitir que los trabajadores ingresen en las zonas en donde pueden existir riesgos (*) para los trabajadores por el choque con la maquinaria de construcción tipo vehicular durante su operación. Sin embargo, esto no se aplica al caso en que se asigna un guía quien realizará el guiado de la maquinaria de construcción tipo vehicular.</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2 </a:t>
            </a:r>
            <a:r>
              <a:rPr lang="es" sz="1200" spc="-70" dirty="0">
                <a:solidFill>
                  <a:prstClr val="black"/>
                </a:solidFill>
                <a:latin typeface="Meiryo UI" panose="020B0604030504040204" pitchFamily="50" charset="-128"/>
                <a:ea typeface="Meiryo UI" panose="020B0604030504040204" pitchFamily="50" charset="-128"/>
              </a:rPr>
              <a:t>El conductor de la maquinaria de construcción tipo vehicular del párrafo anterior, deberá obedecer el guiado de la guía mencionada en el párrafo anterior.</a:t>
            </a:r>
            <a:endParaRPr lang="en-US" altLang="ja-JP" sz="1200" spc="-70" dirty="0">
              <a:solidFill>
                <a:prstClr val="black"/>
              </a:solidFill>
              <a:latin typeface="Meiryo UI" panose="020B0604030504040204" pitchFamily="50" charset="-128"/>
              <a:ea typeface="Meiryo UI" panose="020B0604030504040204" pitchFamily="50" charset="-128"/>
            </a:endParaRPr>
          </a:p>
          <a:p>
            <a:pPr marL="809625" indent="-26670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El término "zonas en donde pueden existir riesgos" incluye no sólo la zona de marcha de la máquina, sino también la zona del radio de acción de los equipos de trabajo, como los brazos y las plumas.</a:t>
            </a: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159 &lt;Señales&gt;</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Cuando la empresa designa a un guía para la conducción de una maquinaria de construcción tipo vehicular, se deberán establecer señales determinadas y hacer que el guía utilice dichas señales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2 El conductor de la maquinaria de construcción tipo vehicular del párrafo anterior deberá obedecer a las señales del párrafo anterior.</a:t>
            </a:r>
          </a:p>
          <a:p>
            <a:pPr marL="0" indent="0" rtl="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160 &lt;Medidas que deben adoptarse al abandonar el puesto de conductor&gt;</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Cuando el conductor de una maquinaria de construcción tipo vehicular se aleja del lugar de conducción, la empresa debe hacer que dicho conductor tome las siguientes medidas: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　1 Bajar al piso el equipo de trabajo como cucharas, desgarradores, etc. (*1)</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　2 Tomar medidas adecuadas para evitar que la maquinaria de construcción tipo vehicular se mueva sin control, como detener el motor principal y aplicar el freno de marcha, etc.(*2)</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2 El conductor del párrafo anterior debe tomar las medidas mencionadas en cada punto del mismo párrafo cuando se aleja del puesto de conductor de la maquinaria de construcción tipo vehicular.</a:t>
            </a:r>
            <a:endParaRPr lang="en-US" altLang="ja-JP" sz="1200" dirty="0">
              <a:solidFill>
                <a:prstClr val="black"/>
              </a:solidFill>
              <a:latin typeface="Meiryo UI" panose="020B0604030504040204" pitchFamily="50" charset="-128"/>
              <a:ea typeface="Meiryo UI" panose="020B0604030504040204" pitchFamily="50" charset="-128"/>
            </a:endParaRPr>
          </a:p>
          <a:p>
            <a:pPr marL="542925" indent="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1: El término "etc." en "cucharas, desgarradoras, etc." incluye la pala, la hoja de empuje de tierra, etc.</a:t>
            </a:r>
          </a:p>
          <a:p>
            <a:pPr marL="542925" indent="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2: El término "etc." de "aplicar el freno de marcha, etc." incluye inmovilizar con cuñas, topes, etc.</a:t>
            </a:r>
            <a:endParaRPr lang="en-US" altLang="ja-JP" sz="105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56894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Reglamentos sobre seguridad y salud en el trabajo (extracto) (6)</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264 del libro de texto / Página 142 del texto auxiliar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161 (Transporte de la maquinaria de construcción tipo vehicular)</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Si para transportar la maquinaria de construcción tipo vehicular se lo debe cargar y descargar de un vehículo de carga y similar (*1) en forma autopropulsada o remolcada, y para ello se utilizan rampas, terraplenes, etc., con el fin de evitar el riesgo de vuelco, caída, etc. de dicha maquinaria de construcción tipo vehicular, se deben cumplir con los siguientes puntos.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1 La carga y descarga se debe realizar en un lugar plano y firme.</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2 Si se utilizan rampas, deben ser de una longitud suficiente (*2), además de un ancho y resistencia suficiente, instalados firmemente con una pendiente adecuada (*3).</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3 Si se utilizan terraplenes, plataformas temporales, etc., hay que asegurarse de que posean el suficiente ancho y resistencia (*4), además de una pendiente adecuada.</a:t>
            </a:r>
          </a:p>
          <a:p>
            <a:pPr marL="543600" indent="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1: El término "similar" en "vehículos de carga y similar" incluye los remolques.</a:t>
            </a:r>
          </a:p>
          <a:p>
            <a:pPr marL="812800" indent="-269875"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2: El término "Suficiente" en "longitud suficiente" debe determinarse en función al peso y tamaño de la maquinaria de construcción tipo vehicular a cargar o descargar.</a:t>
            </a:r>
          </a:p>
          <a:p>
            <a:pPr marL="812800" indent="-269875"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3: El término "Pendiente adecuada" significa que se debe considerar las capacidades de dicha máquina como la capacidad de escalada y demás para ver que se encuentran dentro del rango seguro.</a:t>
            </a:r>
          </a:p>
          <a:p>
            <a:pPr marL="809625" indent="-26670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4: La "resistencia del terraplén" se garantiza tomando medidas como el hincado de troncos y una buena compactación de la tierra.</a:t>
            </a:r>
          </a:p>
          <a:p>
            <a:pPr marL="0" indent="0" rtl="0">
              <a:lnSpc>
                <a:spcPct val="100000"/>
              </a:lnSpc>
              <a:spcBef>
                <a:spcPts val="0"/>
              </a:spcBef>
              <a:buNone/>
            </a:pP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162 &lt;Restricción de pasajeros&gt;</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Al realizar trabajos con maquinarias de construcción tipo vehicular, la empresa debe prohibir que suban trabajadores que no puedan estar en los asientos de pasajeros (*).</a:t>
            </a:r>
          </a:p>
          <a:p>
            <a:pPr marL="543600" indent="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Por "asiento del pasajero" se entiende el asiento del conductor, el asiento del acompañantes y otros asientos para que se monten en el vehículo.</a:t>
            </a:r>
          </a:p>
          <a:p>
            <a:pPr marL="0" indent="0" rtl="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163 &lt;Restricción de uso&gt;</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Cuando una empresa realiza trabajos con una maquinaria de construcción tipo vehicular, para prevenir el riesgo para los trabajadores por el vuelco y la rotura del equipo de trabajo como la pluma, el brazo, etc., la empresa debe respetar el grado de estabilidad, la carga máxima de uso admitida, etc., definidos estructuralmente (*) para dicha maquinaria de construcción tipo vehicular.</a:t>
            </a:r>
          </a:p>
          <a:p>
            <a:pPr marL="543600" indent="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El término "definidos estructuralmente" se refieren a las indicadas en las normas estructurales para la maquinaria de construcción tipo vehicular.</a:t>
            </a:r>
          </a:p>
        </p:txBody>
      </p:sp>
    </p:spTree>
    <p:extLst>
      <p:ext uri="{BB962C8B-B14F-4D97-AF65-F5344CB8AC3E}">
        <p14:creationId xmlns:p14="http://schemas.microsoft.com/office/powerpoint/2010/main" val="36956436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Reglamentos sobre seguridad y salud en el trabajo (extracto) (7)</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265 del libro de texto / Página 143 del texto auxiliar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050" dirty="0">
                <a:solidFill>
                  <a:prstClr val="black"/>
                </a:solidFill>
                <a:latin typeface="Meiryo UI" panose="020B0604030504040204" pitchFamily="50" charset="-128"/>
                <a:ea typeface="Meiryo UI" panose="020B0604030504040204" pitchFamily="50" charset="-128"/>
              </a:rPr>
              <a:t>Artículo 164 &lt;Restricciones para usos no previstos para su uso principal&gt;</a:t>
            </a:r>
          </a:p>
          <a:p>
            <a:pPr marL="0" indent="0" rtl="0">
              <a:lnSpc>
                <a:spcPct val="100000"/>
              </a:lnSpc>
              <a:spcBef>
                <a:spcPts val="0"/>
              </a:spcBef>
              <a:buNone/>
            </a:pPr>
            <a:r>
              <a:rPr lang="es" sz="1050" dirty="0">
                <a:solidFill>
                  <a:prstClr val="black"/>
                </a:solidFill>
                <a:latin typeface="Meiryo UI" panose="020B0604030504040204" pitchFamily="50" charset="-128"/>
                <a:ea typeface="Meiryo UI" panose="020B0604030504040204" pitchFamily="50" charset="-128"/>
              </a:rPr>
              <a:t>La empresa no debe utilizar la maquinaria de construcción tipo vehicular para usos no previstos para su uso principal como elevar cargas con la excavadora mecánica, levantar o bajar a trabajadores con la cuchara bivalva, etc.(*1)</a:t>
            </a:r>
          </a:p>
          <a:p>
            <a:pPr marL="0" indent="0" rtl="0">
              <a:lnSpc>
                <a:spcPct val="100000"/>
              </a:lnSpc>
              <a:spcBef>
                <a:spcPts val="0"/>
              </a:spcBef>
              <a:buNone/>
            </a:pPr>
            <a:r>
              <a:rPr lang="es" sz="1050" dirty="0">
                <a:solidFill>
                  <a:prstClr val="black"/>
                </a:solidFill>
                <a:latin typeface="Meiryo UI" panose="020B0604030504040204" pitchFamily="50" charset="-128"/>
                <a:ea typeface="Meiryo UI" panose="020B0604030504040204" pitchFamily="50" charset="-128"/>
              </a:rPr>
              <a:t>2 Las disposiciones del párrafo anterior no se aplicarán si corresponde a algunos de los siguientes casos:</a:t>
            </a:r>
          </a:p>
          <a:p>
            <a:pPr marL="0" indent="0" rtl="0">
              <a:lnSpc>
                <a:spcPct val="100000"/>
              </a:lnSpc>
              <a:spcBef>
                <a:spcPts val="0"/>
              </a:spcBef>
              <a:buNone/>
            </a:pPr>
            <a:r>
              <a:rPr lang="es" sz="1050" dirty="0">
                <a:solidFill>
                  <a:prstClr val="black"/>
                </a:solidFill>
                <a:latin typeface="Meiryo UI" panose="020B0604030504040204" pitchFamily="50" charset="-128"/>
                <a:ea typeface="Meiryo UI" panose="020B0604030504040204" pitchFamily="50" charset="-128"/>
              </a:rPr>
              <a:t>　　1 En el caso de un trabajo de elevación de una carga (*2) y corresponde a cualquiera de los siguientes casos:</a:t>
            </a:r>
          </a:p>
          <a:p>
            <a:pPr marL="533400" indent="-533400" rtl="0">
              <a:lnSpc>
                <a:spcPct val="100000"/>
              </a:lnSpc>
              <a:spcBef>
                <a:spcPts val="0"/>
              </a:spcBef>
              <a:buNone/>
            </a:pPr>
            <a:r>
              <a:rPr lang="es" sz="1050" dirty="0">
                <a:solidFill>
                  <a:prstClr val="black"/>
                </a:solidFill>
                <a:latin typeface="Meiryo UI" panose="020B0604030504040204" pitchFamily="50" charset="-128"/>
                <a:ea typeface="Meiryo UI" panose="020B0604030504040204" pitchFamily="50" charset="-128"/>
              </a:rPr>
              <a:t>　　　　a) Cuando sea inevitable debido a la naturaleza del trabajo o cuando es necesaria para la ejecución segura del trabajo (*3).</a:t>
            </a:r>
            <a:endParaRPr lang="ja-JP" altLang="en-US" sz="1050" dirty="0">
              <a:solidFill>
                <a:prstClr val="black"/>
              </a:solidFill>
              <a:latin typeface="Meiryo UI" panose="020B0604030504040204" pitchFamily="50" charset="-128"/>
              <a:ea typeface="Meiryo UI" panose="020B0604030504040204" pitchFamily="50" charset="-128"/>
            </a:endParaRPr>
          </a:p>
          <a:p>
            <a:pPr marL="809625" indent="-809625" rtl="0">
              <a:lnSpc>
                <a:spcPct val="100000"/>
              </a:lnSpc>
              <a:spcBef>
                <a:spcPts val="0"/>
              </a:spcBef>
              <a:buNone/>
            </a:pPr>
            <a:r>
              <a:rPr lang="es" sz="1050" dirty="0">
                <a:solidFill>
                  <a:prstClr val="black"/>
                </a:solidFill>
                <a:latin typeface="Meiryo UI" panose="020B0604030504040204" pitchFamily="50" charset="-128"/>
                <a:ea typeface="Meiryo UI" panose="020B0604030504040204" pitchFamily="50" charset="-128"/>
              </a:rPr>
              <a:t>　　　　b) Cuando a los equipos de trabajo como brazos, cucharas, etc., se utilizan colocando accesorios metálicos como ganchos, grilletes, etc., u otros implementos para la elevación (*4) que corresponden a cualquiera de los siguientes casos:</a:t>
            </a:r>
            <a:endParaRPr lang="ja-JP" altLang="en-US" sz="105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050" dirty="0">
                <a:solidFill>
                  <a:prstClr val="black"/>
                </a:solidFill>
                <a:latin typeface="Meiryo UI" panose="020B0604030504040204" pitchFamily="50" charset="-128"/>
                <a:ea typeface="Meiryo UI" panose="020B0604030504040204" pitchFamily="50" charset="-128"/>
              </a:rPr>
              <a:t>　　　　　(1) Debe tener la suficiente resistencia (*5) que corresponda al peso que va a cargar.</a:t>
            </a:r>
          </a:p>
          <a:p>
            <a:pPr marL="1076325" indent="-1076325" rtl="0">
              <a:lnSpc>
                <a:spcPct val="100000"/>
              </a:lnSpc>
              <a:spcBef>
                <a:spcPts val="0"/>
              </a:spcBef>
              <a:buNone/>
            </a:pPr>
            <a:r>
              <a:rPr lang="es" sz="1050" dirty="0">
                <a:solidFill>
                  <a:prstClr val="black"/>
                </a:solidFill>
                <a:latin typeface="Meiryo UI" panose="020B0604030504040204" pitchFamily="50" charset="-128"/>
                <a:ea typeface="Meiryo UI" panose="020B0604030504040204" pitchFamily="50" charset="-128"/>
              </a:rPr>
              <a:t>　　　　　(2) Al utilizar implementos con pestillo o similar, estos dispositivos deben ser tal que no exista riesgo de caída del elemento elevado.</a:t>
            </a:r>
          </a:p>
          <a:p>
            <a:pPr marL="0" indent="0" rtl="0">
              <a:lnSpc>
                <a:spcPct val="100000"/>
              </a:lnSpc>
              <a:spcBef>
                <a:spcPts val="0"/>
              </a:spcBef>
              <a:buNone/>
            </a:pPr>
            <a:r>
              <a:rPr lang="es" sz="1050" dirty="0">
                <a:solidFill>
                  <a:prstClr val="black"/>
                </a:solidFill>
                <a:latin typeface="Meiryo UI" panose="020B0604030504040204" pitchFamily="50" charset="-128"/>
                <a:ea typeface="Meiryo UI" panose="020B0604030504040204" pitchFamily="50" charset="-128"/>
              </a:rPr>
              <a:t>　　　　　(3) Deben ser tales que no existan riesgos de que se suelte desde el equipo de trabajo. (*6).</a:t>
            </a:r>
            <a:endParaRPr lang="ja-JP" altLang="en-US" sz="1050" dirty="0">
              <a:solidFill>
                <a:prstClr val="black"/>
              </a:solidFill>
              <a:latin typeface="Meiryo UI" panose="020B0604030504040204" pitchFamily="50" charset="-128"/>
              <a:ea typeface="Meiryo UI" panose="020B0604030504040204" pitchFamily="50" charset="-128"/>
            </a:endParaRPr>
          </a:p>
          <a:p>
            <a:pPr marL="542925" indent="-542925" rtl="0">
              <a:lnSpc>
                <a:spcPct val="100000"/>
              </a:lnSpc>
              <a:spcBef>
                <a:spcPts val="0"/>
              </a:spcBef>
              <a:buNone/>
            </a:pPr>
            <a:r>
              <a:rPr lang="es" sz="1050" dirty="0">
                <a:solidFill>
                  <a:prstClr val="black"/>
                </a:solidFill>
                <a:latin typeface="Meiryo UI" panose="020B0604030504040204" pitchFamily="50" charset="-128"/>
                <a:ea typeface="Meiryo UI" panose="020B0604030504040204" pitchFamily="50" charset="-128"/>
              </a:rPr>
              <a:t>　　2 </a:t>
            </a:r>
            <a:r>
              <a:rPr lang="es" sz="1050" spc="-20" dirty="0">
                <a:solidFill>
                  <a:prstClr val="black"/>
                </a:solidFill>
                <a:latin typeface="Meiryo UI" panose="020B0604030504040204" pitchFamily="50" charset="-128"/>
                <a:ea typeface="Meiryo UI" panose="020B0604030504040204" pitchFamily="50" charset="-128"/>
              </a:rPr>
              <a:t>Cuando se realizan trabajos que no son trabajos de elevación de carga y no existe el riesgos para los trabajadores.</a:t>
            </a:r>
            <a:endParaRPr lang="en-US" altLang="ja-JP" sz="1050" spc="-20" dirty="0">
              <a:solidFill>
                <a:prstClr val="black"/>
              </a:solidFill>
              <a:latin typeface="Meiryo UI" panose="020B0604030504040204" pitchFamily="50" charset="-128"/>
              <a:ea typeface="Meiryo UI" panose="020B0604030504040204" pitchFamily="50" charset="-128"/>
            </a:endParaRPr>
          </a:p>
          <a:p>
            <a:pPr marL="542925" indent="-187325" rtl="0">
              <a:lnSpc>
                <a:spcPct val="100000"/>
              </a:lnSpc>
              <a:spcBef>
                <a:spcPts val="0"/>
              </a:spcBef>
              <a:buNone/>
            </a:pPr>
            <a:r>
              <a:rPr lang="es" sz="900" dirty="0">
                <a:solidFill>
                  <a:srgbClr val="0070C0"/>
                </a:solidFill>
                <a:latin typeface="Meiryo UI" panose="020B0604030504040204" pitchFamily="50" charset="-128"/>
                <a:ea typeface="Meiryo UI" panose="020B0604030504040204" pitchFamily="50" charset="-128"/>
              </a:rPr>
              <a:t>Nota 1: El término "etc." en "levantar o bajar trabajadores con la cuchara bivalva, etc." incluye el uso de plumas, brazos, etc. como rampas.</a:t>
            </a:r>
          </a:p>
          <a:p>
            <a:pPr marL="542925" indent="-187325" rtl="0">
              <a:lnSpc>
                <a:spcPct val="100000"/>
              </a:lnSpc>
              <a:spcBef>
                <a:spcPts val="0"/>
              </a:spcBef>
              <a:buNone/>
            </a:pPr>
            <a:r>
              <a:rPr lang="es" sz="900" dirty="0">
                <a:solidFill>
                  <a:srgbClr val="0070C0"/>
                </a:solidFill>
                <a:latin typeface="Meiryo UI" panose="020B0604030504040204" pitchFamily="50" charset="-128"/>
                <a:ea typeface="Meiryo UI" panose="020B0604030504040204" pitchFamily="50" charset="-128"/>
              </a:rPr>
              <a:t>Nota 2: El término "trabajo de elevación de una carga " incluye el giro de una pluma con una carga colgada y la marcha con una carga colgada.</a:t>
            </a:r>
          </a:p>
          <a:p>
            <a:pPr marL="542925" indent="-187325" rtl="0">
              <a:lnSpc>
                <a:spcPct val="100000"/>
              </a:lnSpc>
              <a:spcBef>
                <a:spcPts val="0"/>
              </a:spcBef>
              <a:buNone/>
            </a:pPr>
            <a:r>
              <a:rPr lang="es" sz="900" dirty="0">
                <a:solidFill>
                  <a:srgbClr val="0070C0"/>
                </a:solidFill>
                <a:latin typeface="Meiryo UI" panose="020B0604030504040204" pitchFamily="50" charset="-128"/>
                <a:ea typeface="Meiryo UI" panose="020B0604030504040204" pitchFamily="50" charset="-128"/>
              </a:rPr>
              <a:t>Nota </a:t>
            </a:r>
            <a:r>
              <a:rPr lang="es" sz="900" spc="-10" dirty="0">
                <a:solidFill>
                  <a:srgbClr val="0070C0"/>
                </a:solidFill>
                <a:latin typeface="Meiryo UI" panose="020B0604030504040204" pitchFamily="50" charset="-128"/>
                <a:ea typeface="Meiryo UI" panose="020B0604030504040204" pitchFamily="50" charset="-128"/>
              </a:rPr>
              <a:t>3: El término "cuando sea inevitable debido a la naturaleza de los trabajos o cuando sea necesario para la ejecución segura de los mismos" significa que, al levantar temporalmente tablestacas, tubos Hume, etc., para reducir el riesgo de colapso del suelo como parte de los trabajos de excavación con maquinaria de construcción tipo vehicular, hay casos en los que el lugar de trabajo es estrecho y se considera más complicado y peligroso ingresar una grúa móvil para realizar los trabajos.</a:t>
            </a:r>
          </a:p>
          <a:p>
            <a:pPr marL="542925" indent="-187325" rtl="0">
              <a:lnSpc>
                <a:spcPct val="100000"/>
              </a:lnSpc>
              <a:spcBef>
                <a:spcPts val="0"/>
              </a:spcBef>
              <a:buNone/>
            </a:pPr>
            <a:r>
              <a:rPr lang="es" sz="900" spc="-10" dirty="0">
                <a:solidFill>
                  <a:srgbClr val="0070C0"/>
                </a:solidFill>
                <a:latin typeface="Meiryo UI" panose="020B0604030504040204" pitchFamily="50" charset="-128"/>
                <a:ea typeface="Meiryo UI" panose="020B0604030504040204" pitchFamily="50" charset="-128"/>
              </a:rPr>
              <a:t>Nota 4: El término "al utilizar colocando implementos para elevación en los equipos de trabajo" significa que son los casos en donde se realizan trabajos de elevación de carga con ganchos, grilletes, eslinga, cadena para elevación, etc., fijados al equipo de trabajo de tal forma que sea difícil de que se suelte, y no se incluyen los casos en donde se eleva la carga enganchando la eslinga a la uña de la cuchara, o se eleva la carga enganchando directamente la eslinga a la pluma o el brazo.</a:t>
            </a:r>
          </a:p>
          <a:p>
            <a:pPr marL="542925" indent="-187325" rtl="0">
              <a:lnSpc>
                <a:spcPct val="100000"/>
              </a:lnSpc>
              <a:spcBef>
                <a:spcPts val="0"/>
              </a:spcBef>
              <a:buNone/>
            </a:pPr>
            <a:r>
              <a:rPr lang="es" sz="900" dirty="0">
                <a:solidFill>
                  <a:srgbClr val="0070C0"/>
                </a:solidFill>
                <a:latin typeface="Meiryo UI" panose="020B0604030504040204" pitchFamily="50" charset="-128"/>
                <a:ea typeface="Meiryo UI" panose="020B0604030504040204" pitchFamily="50" charset="-128"/>
              </a:rPr>
              <a:t>Nota 5: La resistencia del implemento para elevación se determinará mediante el factor de seguridad (valor obtenido al dividir el valor de la carga de corte del implemento para elevación con el valor de la carga del punto 4 del párrafo 3. ) con un valor de 5 o mayor.</a:t>
            </a:r>
          </a:p>
          <a:p>
            <a:pPr marL="542925" indent="-187325" rtl="0">
              <a:lnSpc>
                <a:spcPct val="100000"/>
              </a:lnSpc>
              <a:spcBef>
                <a:spcPts val="0"/>
              </a:spcBef>
              <a:buNone/>
            </a:pPr>
            <a:r>
              <a:rPr lang="es" sz="900" dirty="0">
                <a:solidFill>
                  <a:srgbClr val="0070C0"/>
                </a:solidFill>
                <a:latin typeface="Meiryo UI" panose="020B0604030504040204" pitchFamily="50" charset="-128"/>
                <a:ea typeface="Meiryo UI" panose="020B0604030504040204" pitchFamily="50" charset="-128"/>
              </a:rPr>
              <a:t>Nota 6: El término "que no existan riesgos de que se suelte desde el equipo de trabajo" significa, en el caso de los ganchos y similares fijados por soldadura, que las soldaduras posean la suficiente penetración, espesor de garganta, etc., y que la soldadura esté completamente alrededor de dicha fijación.</a:t>
            </a:r>
            <a:endParaRPr lang="en-US" altLang="ja-JP" sz="900" dirty="0">
              <a:solidFill>
                <a:srgbClr val="0070C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91008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Reglamentos sobre seguridad y salud en el trabajo (extracto) (8)</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265 del libro de texto / Página 144 del texto auxiliar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600" dirty="0">
                <a:solidFill>
                  <a:prstClr val="black"/>
                </a:solidFill>
                <a:latin typeface="Meiryo UI" panose="020B0604030504040204" pitchFamily="50" charset="-128"/>
                <a:ea typeface="Meiryo UI" panose="020B0604030504040204" pitchFamily="50" charset="-128"/>
              </a:rPr>
              <a:t>Artículo 165 &lt;Reparaciones y demás&gt;</a:t>
            </a:r>
          </a:p>
          <a:p>
            <a:pPr marL="0" indent="0" rtl="0">
              <a:lnSpc>
                <a:spcPct val="100000"/>
              </a:lnSpc>
              <a:spcBef>
                <a:spcPts val="0"/>
              </a:spcBef>
              <a:buNone/>
            </a:pPr>
            <a:r>
              <a:rPr lang="es" sz="1600" dirty="0">
                <a:solidFill>
                  <a:prstClr val="black"/>
                </a:solidFill>
                <a:latin typeface="Meiryo UI" panose="020B0604030504040204" pitchFamily="50" charset="-128"/>
                <a:ea typeface="Meiryo UI" panose="020B0604030504040204" pitchFamily="50" charset="-128"/>
              </a:rPr>
              <a:t>Al realizar trabajos de reparación de una maquinaria de construcción tipo vehicular o al realizar trabajos de montaje o desmontaje de accesorios, la empresa debe asignar a la persona que va a dirigir el trabajo respectivo y que dicha persona tome las siguientes medidas:</a:t>
            </a:r>
          </a:p>
          <a:p>
            <a:pPr marL="0" indent="0" rtl="0">
              <a:lnSpc>
                <a:spcPct val="100000"/>
              </a:lnSpc>
              <a:spcBef>
                <a:spcPts val="0"/>
              </a:spcBef>
              <a:buNone/>
            </a:pPr>
            <a:r>
              <a:rPr lang="es" sz="1600" dirty="0">
                <a:solidFill>
                  <a:prstClr val="black"/>
                </a:solidFill>
                <a:latin typeface="Meiryo UI" panose="020B0604030504040204" pitchFamily="50" charset="-128"/>
                <a:ea typeface="Meiryo UI" panose="020B0604030504040204" pitchFamily="50" charset="-128"/>
              </a:rPr>
              <a:t>1 Determinar los procedimientos del trabajo y dirigir el trabajo.</a:t>
            </a:r>
          </a:p>
          <a:p>
            <a:pPr marL="0" indent="0" rtl="0">
              <a:lnSpc>
                <a:spcPct val="100000"/>
              </a:lnSpc>
              <a:spcBef>
                <a:spcPts val="0"/>
              </a:spcBef>
              <a:buNone/>
            </a:pPr>
            <a:r>
              <a:rPr lang="es" sz="1600" dirty="0">
                <a:solidFill>
                  <a:prstClr val="black"/>
                </a:solidFill>
                <a:latin typeface="Meiryo UI" panose="020B0604030504040204" pitchFamily="50" charset="-128"/>
                <a:ea typeface="Meiryo UI" panose="020B0604030504040204" pitchFamily="50" charset="-128"/>
              </a:rPr>
              <a:t>2 Supervisar el uso de los puntales de seguridad, bloques de seguridad, etc., según lo estipulado en el párrafo 1 del siguiente artículo, así como el estado de uso de la plataforma estipulada en el párrafo 1 del artículo 166 bis.</a:t>
            </a: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600" dirty="0">
                <a:solidFill>
                  <a:prstClr val="black"/>
                </a:solidFill>
                <a:latin typeface="Meiryo UI" panose="020B0604030504040204" pitchFamily="50" charset="-128"/>
                <a:ea typeface="Meiryo UI" panose="020B0604030504040204" pitchFamily="50" charset="-128"/>
              </a:rPr>
              <a:t>Artículo 166 &lt;Prevención del riesgo por caída de plumas y similares&gt;</a:t>
            </a:r>
          </a:p>
          <a:p>
            <a:pPr marL="0" indent="0" rtl="0">
              <a:lnSpc>
                <a:spcPct val="100000"/>
              </a:lnSpc>
              <a:spcBef>
                <a:spcPts val="0"/>
              </a:spcBef>
              <a:buNone/>
            </a:pPr>
            <a:r>
              <a:rPr lang="es" sz="1600" dirty="0">
                <a:solidFill>
                  <a:prstClr val="black"/>
                </a:solidFill>
                <a:latin typeface="Meiryo UI" panose="020B0604030504040204" pitchFamily="50" charset="-128"/>
                <a:ea typeface="Meiryo UI" panose="020B0604030504040204" pitchFamily="50" charset="-128"/>
              </a:rPr>
              <a:t>Si al elevar una pluma, brazo, etc., de una maquinaria de construcción tipo vehicular y se realizan trabajos de reparación, inspección, etc., para evitar el riesgo hacia los trabajadores que supone una caída inesperada de la pluma, brazo, etc., la empresa debe hacer que los trabajadores que realizan estos trabajos utilicen puntales de seguridad, bloques de seguridad, etc.</a:t>
            </a:r>
          </a:p>
          <a:p>
            <a:pPr marL="0" indent="0" rtl="0">
              <a:lnSpc>
                <a:spcPct val="100000"/>
              </a:lnSpc>
              <a:spcBef>
                <a:spcPts val="0"/>
              </a:spcBef>
              <a:buNone/>
            </a:pPr>
            <a:r>
              <a:rPr lang="es" sz="1600" dirty="0">
                <a:solidFill>
                  <a:prstClr val="black"/>
                </a:solidFill>
                <a:latin typeface="Meiryo UI" panose="020B0604030504040204" pitchFamily="50" charset="-128"/>
                <a:ea typeface="Meiryo UI" panose="020B0604030504040204" pitchFamily="50" charset="-128"/>
              </a:rPr>
              <a:t>2 </a:t>
            </a:r>
            <a:r>
              <a:rPr lang="es" sz="1600" spc="-40" dirty="0">
                <a:solidFill>
                  <a:prstClr val="black"/>
                </a:solidFill>
                <a:latin typeface="Meiryo UI" panose="020B0604030504040204" pitchFamily="50" charset="-128"/>
                <a:ea typeface="Meiryo UI" panose="020B0604030504040204" pitchFamily="50" charset="-128"/>
              </a:rPr>
              <a:t>Los trabajadores que realicen los trabajos indicados en el párrafo anterior deberán utilizar el puntal de seguridad, bloques de seguridad, etc.(*) indicados en el mismo párrafo.</a:t>
            </a:r>
          </a:p>
          <a:p>
            <a:pPr marL="543600" indent="0" rtl="0">
              <a:lnSpc>
                <a:spcPct val="100000"/>
              </a:lnSpc>
              <a:spcBef>
                <a:spcPts val="0"/>
              </a:spcBef>
              <a:buNone/>
            </a:pPr>
            <a:r>
              <a:rPr lang="es" sz="1200" dirty="0">
                <a:solidFill>
                  <a:srgbClr val="0070C0"/>
                </a:solidFill>
                <a:latin typeface="Meiryo UI" panose="020B0604030504040204" pitchFamily="50" charset="-128"/>
                <a:ea typeface="Meiryo UI" panose="020B0604030504040204" pitchFamily="50" charset="-128"/>
              </a:rPr>
              <a:t>Nota: El término "etc." de "bloques de seguridad, etc." incluye las plataformas y similares.</a:t>
            </a:r>
            <a:endParaRPr lang="en-US" altLang="ja-JP" sz="1200" dirty="0">
              <a:solidFill>
                <a:srgbClr val="0070C0"/>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46708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Reglamentos sobre seguridad y salud en el trabajo (extracto) (9)</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268 del libro de texto / Página 144 del texto auxiliar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600">
                <a:solidFill>
                  <a:prstClr val="black"/>
                </a:solidFill>
                <a:latin typeface="Meiryo UI" panose="020B0604030504040204" pitchFamily="50" charset="-128"/>
                <a:ea typeface="Meiryo UI" panose="020B0604030504040204" pitchFamily="50" charset="-128"/>
              </a:rPr>
              <a:t>Artículo 166 bis &lt;Prevención de riesgos por la caída del accesorio y demás&gt;</a:t>
            </a:r>
          </a:p>
          <a:p>
            <a:pPr marL="0" indent="0" rtl="0">
              <a:lnSpc>
                <a:spcPct val="100000"/>
              </a:lnSpc>
              <a:spcBef>
                <a:spcPts val="0"/>
              </a:spcBef>
              <a:buNone/>
            </a:pPr>
            <a:r>
              <a:rPr lang="es" sz="1600">
                <a:solidFill>
                  <a:prstClr val="black"/>
                </a:solidFill>
                <a:latin typeface="Meiryo UI" panose="020B0604030504040204" pitchFamily="50" charset="-128"/>
                <a:ea typeface="Meiryo UI" panose="020B0604030504040204" pitchFamily="50" charset="-128"/>
              </a:rPr>
              <a:t>Al realizar un trabajo de montaje o desmontaje del accesorio de una maquinaria de construcción tipo vehicular, para evitar el riesgo para el trabajador debido a la caída del accesorio y demás, la empresa debe hacer que los trabajadores asignados utilicen plataformas para dicho trabajo .</a:t>
            </a:r>
          </a:p>
          <a:p>
            <a:pPr marL="0" indent="0" rtl="0">
              <a:lnSpc>
                <a:spcPct val="100000"/>
              </a:lnSpc>
              <a:spcBef>
                <a:spcPts val="0"/>
              </a:spcBef>
              <a:buNone/>
            </a:pPr>
            <a:r>
              <a:rPr lang="es" sz="1600">
                <a:solidFill>
                  <a:prstClr val="black"/>
                </a:solidFill>
                <a:latin typeface="Meiryo UI" panose="020B0604030504040204" pitchFamily="50" charset="-128"/>
                <a:ea typeface="Meiryo UI" panose="020B0604030504040204" pitchFamily="50" charset="-128"/>
              </a:rPr>
              <a:t>2 Los trabajadores asignados para el trabajo del párrafo anterior deben utilizar las plataformas indicadas en el párrafo anterior.</a:t>
            </a: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600">
                <a:solidFill>
                  <a:prstClr val="black"/>
                </a:solidFill>
                <a:latin typeface="Meiryo UI" panose="020B0604030504040204" pitchFamily="50" charset="-128"/>
                <a:ea typeface="Meiryo UI" panose="020B0604030504040204" pitchFamily="50" charset="-128"/>
              </a:rPr>
              <a:t>Artículo 166 tri &lt;Restricciones en el montaje del accesorio&gt;</a:t>
            </a:r>
          </a:p>
          <a:p>
            <a:pPr marL="0" indent="0" rtl="0">
              <a:lnSpc>
                <a:spcPct val="100000"/>
              </a:lnSpc>
              <a:spcBef>
                <a:spcPts val="0"/>
              </a:spcBef>
              <a:buNone/>
            </a:pPr>
            <a:r>
              <a:rPr lang="es" sz="1600">
                <a:solidFill>
                  <a:prstClr val="black"/>
                </a:solidFill>
                <a:latin typeface="Meiryo UI" panose="020B0604030504040204" pitchFamily="50" charset="-128"/>
                <a:ea typeface="Meiryo UI" panose="020B0604030504040204" pitchFamily="50" charset="-128"/>
              </a:rPr>
              <a:t>La empresa no debe montar un accesorio que supera el límite de peso definido estructuralmente para la maquinaria de construcción tipo vehicular.</a:t>
            </a: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es" sz="1600">
                <a:solidFill>
                  <a:prstClr val="black"/>
                </a:solidFill>
                <a:latin typeface="Meiryo UI" panose="020B0604030504040204" pitchFamily="50" charset="-128"/>
                <a:ea typeface="Meiryo UI" panose="020B0604030504040204" pitchFamily="50" charset="-128"/>
              </a:rPr>
              <a:t>Artículo 166 quater &lt;Indicación del peso del accesorio y demás&gt;</a:t>
            </a:r>
          </a:p>
          <a:p>
            <a:pPr marL="0" indent="0" rtl="0">
              <a:lnSpc>
                <a:spcPct val="100000"/>
              </a:lnSpc>
              <a:spcBef>
                <a:spcPts val="0"/>
              </a:spcBef>
              <a:buNone/>
            </a:pPr>
            <a:r>
              <a:rPr lang="es" sz="1600">
                <a:solidFill>
                  <a:prstClr val="black"/>
                </a:solidFill>
                <a:latin typeface="Meiryo UI" panose="020B0604030504040204" pitchFamily="50" charset="-128"/>
                <a:ea typeface="Meiryo UI" panose="020B0604030504040204" pitchFamily="50" charset="-128"/>
              </a:rPr>
              <a:t>Cuando se reemplaza el accesorio de la maquinaria de construcción tipo vehicular, la empresa debe indicar el peso del accesorio en un lugar bien visible para el conductor (si se monta una cuchara, desgarradora, etc., debe incluir la capacidad de dicha cuchara, desgarradora, etc., o el peso de carga máximo. Ídem para el resto de este artículo.) o adjuntar un documento donde el conductor de dicha maquinaria de construcción tipo vehicular pueda verificar fácilmente el peso del accesorio.</a:t>
            </a:r>
          </a:p>
        </p:txBody>
      </p:sp>
    </p:spTree>
    <p:extLst>
      <p:ext uri="{BB962C8B-B14F-4D97-AF65-F5344CB8AC3E}">
        <p14:creationId xmlns:p14="http://schemas.microsoft.com/office/powerpoint/2010/main" val="25627313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800" dirty="0">
                <a:latin typeface="Meiryo UI" panose="020B0604030504040204" pitchFamily="50" charset="-128"/>
                <a:ea typeface="Meiryo UI" panose="020B0604030504040204" pitchFamily="50" charset="-128"/>
              </a:rPr>
              <a:t>Reglamentos sobre seguridad y salud en el trabajo (extracto) (10)</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273 del libro de texto / Página 145 del texto auxiliar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Parte 4 Reglamentos especiales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Capítulo 2 Regulaciones especiales sobre el arrendador de máquinas y similares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Artículo 666 &lt;Medidas que deben tomar el arrendador de máquinas y similares&gt;</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Quien está estipulado en el artículo anterior (de aquí en más, llamados “arrendador de máquinas y similares”) al arrendar dicha máquina a otra empresa, debe tomar las siguientes medidas: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1 Dicha máquina y demás debe ser inspeccionada previamente (*1) y si encuentra alguna anormalidad, debe proceder a la reparación y otros preparativos.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2 Para la empresa que va a recibir en arrendamiento dicha máquina y demás, debe entregar un documento con los siguientes ítems:</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a) Capacidad de dicha máquina y demás *2</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b) Características de dicha máquina y demás, y otros puntos que deben tenerse en cuenta para su utilización (*3)</a:t>
            </a:r>
          </a:p>
          <a:p>
            <a:pPr marL="0" indent="0" rtl="0">
              <a:lnSpc>
                <a:spcPct val="100000"/>
              </a:lnSpc>
              <a:spcBef>
                <a:spcPts val="0"/>
              </a:spcBef>
              <a:buNone/>
            </a:pPr>
            <a:r>
              <a:rPr lang="es" sz="1200" dirty="0">
                <a:solidFill>
                  <a:prstClr val="black"/>
                </a:solidFill>
                <a:latin typeface="Meiryo UI" panose="020B0604030504040204" pitchFamily="50" charset="-128"/>
                <a:ea typeface="Meiryo UI" panose="020B0604030504040204" pitchFamily="50" charset="-128"/>
              </a:rPr>
              <a:t>2 </a:t>
            </a:r>
            <a:r>
              <a:rPr lang="es" sz="1200" spc="-30" dirty="0">
                <a:solidFill>
                  <a:prstClr val="black"/>
                </a:solidFill>
                <a:latin typeface="Meiryo UI" panose="020B0604030504040204" pitchFamily="50" charset="-128"/>
                <a:ea typeface="Meiryo UI" panose="020B0604030504040204" pitchFamily="50" charset="-128"/>
              </a:rPr>
              <a:t>Las estipulaciones del párrafo anterior no se aplican en el caso de arrendamientos de máquinas y demás, cuando la empresa que recibe la máquina y demás en arrendamiento realiza la selección del tipo de máquina al momento de su adquisición, realiza el mantenimiento y demás luego de recibirlo en arrendamiento, etc., que debería realizar el propietario de dicha máquina y demás que es el objeto de arrendamiento (incluido los negocios de arrendamiento de equipos que realizan organismos de arrendamiento de equipos de las prefecturas, estipulado en el artículo 2, párrafo 6 de la Ley de subsidio para el costo de incorporación de equipos para pequeñas empresas y similares (Ley No.115 de 1956)) (*4).</a:t>
            </a:r>
            <a:endParaRPr lang="ja-JP" altLang="en-US" sz="1200" dirty="0">
              <a:solidFill>
                <a:prstClr val="black"/>
              </a:solidFill>
              <a:latin typeface="Meiryo UI" panose="020B0604030504040204" pitchFamily="50" charset="-128"/>
              <a:ea typeface="Meiryo UI" panose="020B0604030504040204" pitchFamily="50" charset="-128"/>
            </a:endParaRPr>
          </a:p>
          <a:p>
            <a:pPr marL="809625" indent="-26670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1: El término "previamente" no significa necesariamente que todo el equipo deba ser inspeccionado cada vez que se preste, y es aceptable limitar la inspección a las partes necesarias según las condiciones de uso.</a:t>
            </a:r>
          </a:p>
          <a:p>
            <a:pPr marL="809625" indent="-26670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2: El término "capacidad de dicha máquina y demás" significa, en el caso de la maquinaria de construcción tipo vehicular, la capacidad necesaria para su uso, tal como la estabilidad, la capacidad de la cuchara y de otros puntos importantes.</a:t>
            </a:r>
          </a:p>
          <a:p>
            <a:pPr marL="809625" indent="-26670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3: El término "Otros puntos que deben tenerse en cuenta para su utilización" significa cuestiones que deben tenerse en cuenta en el uso de la máquina, como el combustible utilizado y el método de ajuste.</a:t>
            </a:r>
          </a:p>
          <a:p>
            <a:pPr marL="809625" indent="-266700" rtl="0">
              <a:lnSpc>
                <a:spcPct val="100000"/>
              </a:lnSpc>
              <a:spcBef>
                <a:spcPts val="0"/>
              </a:spcBef>
              <a:buNone/>
            </a:pPr>
            <a:r>
              <a:rPr lang="es" sz="1050" dirty="0">
                <a:solidFill>
                  <a:srgbClr val="0070C0"/>
                </a:solidFill>
                <a:latin typeface="Meiryo UI" panose="020B0604030504040204" pitchFamily="50" charset="-128"/>
                <a:ea typeface="Meiryo UI" panose="020B0604030504040204" pitchFamily="50" charset="-128"/>
              </a:rPr>
              <a:t>Nota 4: El objetivo del párrafo 2 es excluir la aplicación de este artículo a aquellos que recurren a una forma de arrendamiento como instrumento financiero.</a:t>
            </a:r>
          </a:p>
        </p:txBody>
      </p:sp>
    </p:spTree>
    <p:extLst>
      <p:ext uri="{BB962C8B-B14F-4D97-AF65-F5344CB8AC3E}">
        <p14:creationId xmlns:p14="http://schemas.microsoft.com/office/powerpoint/2010/main" val="3070916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es" sz="1600" dirty="0">
                <a:latin typeface="Meiryo UI" panose="020B0604030504040204" pitchFamily="50" charset="-128"/>
                <a:ea typeface="Meiryo UI" panose="020B0604030504040204" pitchFamily="50" charset="-128"/>
              </a:rPr>
              <a:t>Normas estructurales para la maquinaria de construcción tipo vehicular (extracto)</a:t>
            </a:r>
            <a:endParaRPr kumimoji="1" lang="ja-JP" altLang="en-US" sz="16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276 del libro de texto / Página 146 del texto auxiliar</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 &lt;Resistencia y demás&gt;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2 &lt;Estabilidad&gt;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3 (Estabilidad del hincador de pilotes y extractor de pilotes)</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4 (Estabilidad hacia atrás de la máquina de excavación (excepto la del tipo oruga) y de la máquina de demolición (excepto la del tipo oruga))</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5 &lt;Frenos de marcha y demás&gt;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6 &lt;Frenos para los equipos de trabajo&gt;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7 &lt;Partes operativas del equipo para la marcha y similares&gt;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8 &lt;Puntos necesarios para la operación de la máquina, como las funciones de dicha parte operativa, los procedimientos operativos, etc.&gt;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9 &lt;Visibilidad necesaria para la conducción, y demás&gt;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10 &lt;Equipo de elevación y descenso&gt;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11 &lt;Equipo de prevención de riesgos para la elevación y descenso de brazos y similares&gt;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12 &lt;Indicadores de dirección&gt;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13 &lt;Dispositivo de alarma&gt;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13 bis &lt;Dispositivo de parada automática y similares para cuando se excede el rango de trabajo&gt;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14 &lt;Válvulas de seguridad, y similares&gt;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15 &lt;Indicaciones&gt;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16 &lt;Maquinaria de construcción tipo vehicular de estructuras especiales&gt;</a:t>
            </a:r>
          </a:p>
          <a:p>
            <a:pPr marL="990600" indent="-990600" rtl="0">
              <a:lnSpc>
                <a:spcPct val="100000"/>
              </a:lnSpc>
              <a:spcBef>
                <a:spcPts val="0"/>
              </a:spcBef>
              <a:buNone/>
            </a:pPr>
            <a:r>
              <a:rPr lang="es" sz="1400" dirty="0">
                <a:solidFill>
                  <a:prstClr val="black"/>
                </a:solidFill>
                <a:latin typeface="Meiryo UI" panose="020B0604030504040204" pitchFamily="50" charset="-128"/>
                <a:ea typeface="Meiryo UI" panose="020B0604030504040204" pitchFamily="50" charset="-128"/>
              </a:rPr>
              <a:t>Artículo 17 &lt;Excepciones&gt;</a:t>
            </a:r>
          </a:p>
        </p:txBody>
      </p:sp>
    </p:spTree>
    <p:extLst>
      <p:ext uri="{BB962C8B-B14F-4D97-AF65-F5344CB8AC3E}">
        <p14:creationId xmlns:p14="http://schemas.microsoft.com/office/powerpoint/2010/main" val="159908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es-419" sz="3200">
                <a:latin typeface="Times New Roman"/>
                <a:ea typeface="+mj-lt"/>
                <a:cs typeface="Times New Roman"/>
              </a:rPr>
              <a:t>Capítulo 2 Motores y sistemas hidráulicos para la maquinaria de construcción tipo vehicular</a:t>
            </a:r>
            <a:endParaRPr lang="en-US" altLang="ja-JP">
              <a:latin typeface="Times New Roman"/>
              <a:cs typeface="Times New Roman"/>
            </a:endParaRPr>
          </a:p>
        </p:txBody>
      </p:sp>
    </p:spTree>
    <p:extLst>
      <p:ext uri="{BB962C8B-B14F-4D97-AF65-F5344CB8AC3E}">
        <p14:creationId xmlns:p14="http://schemas.microsoft.com/office/powerpoint/2010/main" val="291047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eiryo UI" panose="020B0604030504040204" pitchFamily="50" charset="-128"/>
                <a:cs typeface="Times New Roman"/>
              </a:rPr>
              <a:t>Motor</a:t>
            </a: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a:latin typeface="Meiryo UI" panose="020B0604030504040204" pitchFamily="50" charset="-128"/>
              <a:ea typeface="Meiryo UI" panose="020B0604030504040204" pitchFamily="50" charset="-128"/>
            </a:endParaRPr>
          </a:p>
          <a:p>
            <a:pPr marL="0" indent="0" rtl="0">
              <a:buNone/>
            </a:pPr>
            <a:endParaRPr lang="en-US" altLang="ja-JP"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665725" y="1632332"/>
            <a:ext cx="3994847"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Comparación entre motor diésel y motor de gasolina </a:t>
            </a:r>
            <a:endParaRPr lang="en-US" altLang="ja-JP" dirty="0">
              <a:latin typeface="Times New Roman"/>
              <a:cs typeface="Times New Roman"/>
            </a:endParaRPr>
          </a:p>
        </p:txBody>
      </p:sp>
      <p:pic>
        <p:nvPicPr>
          <p:cNvPr id="2" name="図 1"/>
          <p:cNvPicPr>
            <a:picLocks noChangeAspect="1"/>
          </p:cNvPicPr>
          <p:nvPr/>
        </p:nvPicPr>
        <p:blipFill>
          <a:blip r:embed="rId3"/>
          <a:stretch>
            <a:fillRect/>
          </a:stretch>
        </p:blipFill>
        <p:spPr>
          <a:xfrm>
            <a:off x="690562" y="2480831"/>
            <a:ext cx="7762875" cy="2771775"/>
          </a:xfrm>
          <a:prstGeom prst="rect">
            <a:avLst/>
          </a:prstGeom>
        </p:spPr>
      </p:pic>
      <p:graphicFrame>
        <p:nvGraphicFramePr>
          <p:cNvPr id="3" name="Table 7">
            <a:extLst>
              <a:ext uri="{FF2B5EF4-FFF2-40B4-BE49-F238E27FC236}">
                <a16:creationId xmlns:a16="http://schemas.microsoft.com/office/drawing/2014/main" id="{6A419B58-A17F-4818-8DB6-370D12AB4961}"/>
              </a:ext>
            </a:extLst>
          </p:cNvPr>
          <p:cNvGraphicFramePr>
            <a:graphicFrameLocks noGrp="1"/>
          </p:cNvGraphicFramePr>
          <p:nvPr>
            <p:extLst>
              <p:ext uri="{D42A27DB-BD31-4B8C-83A1-F6EECF244321}">
                <p14:modId xmlns:p14="http://schemas.microsoft.com/office/powerpoint/2010/main" val="481571667"/>
              </p:ext>
            </p:extLst>
          </p:nvPr>
        </p:nvGraphicFramePr>
        <p:xfrm>
          <a:off x="740093" y="2222564"/>
          <a:ext cx="7706676" cy="3352800"/>
        </p:xfrm>
        <a:graphic>
          <a:graphicData uri="http://schemas.openxmlformats.org/drawingml/2006/table">
            <a:tbl>
              <a:tblPr firstRow="1" bandRow="1">
                <a:tableStyleId>{5C22544A-7EE6-4342-B048-85BDC9FD1C3A}</a:tableStyleId>
              </a:tblPr>
              <a:tblGrid>
                <a:gridCol w="2568892">
                  <a:extLst>
                    <a:ext uri="{9D8B030D-6E8A-4147-A177-3AD203B41FA5}">
                      <a16:colId xmlns:a16="http://schemas.microsoft.com/office/drawing/2014/main" val="3606937814"/>
                    </a:ext>
                  </a:extLst>
                </a:gridCol>
                <a:gridCol w="2568892">
                  <a:extLst>
                    <a:ext uri="{9D8B030D-6E8A-4147-A177-3AD203B41FA5}">
                      <a16:colId xmlns:a16="http://schemas.microsoft.com/office/drawing/2014/main" val="1224653496"/>
                    </a:ext>
                  </a:extLst>
                </a:gridCol>
                <a:gridCol w="2568892">
                  <a:extLst>
                    <a:ext uri="{9D8B030D-6E8A-4147-A177-3AD203B41FA5}">
                      <a16:colId xmlns:a16="http://schemas.microsoft.com/office/drawing/2014/main" val="1389638136"/>
                    </a:ext>
                  </a:extLst>
                </a:gridCol>
              </a:tblGrid>
              <a:tr h="370840">
                <a:tc>
                  <a:txBody>
                    <a:bodyPr/>
                    <a:lstStyle/>
                    <a:p>
                      <a:pPr algn="l" rtl="0"/>
                      <a:r>
                        <a:rPr lang="es-419" sz="1600" dirty="0">
                          <a:solidFill>
                            <a:schemeClr val="tx1"/>
                          </a:solidFill>
                          <a:latin typeface="Times New Roman"/>
                        </a:rPr>
                        <a:t>                                    </a:t>
                      </a:r>
                      <a:r>
                        <a:rPr lang="es-419" sz="1600" dirty="0" err="1">
                          <a:solidFill>
                            <a:schemeClr val="tx1"/>
                          </a:solidFill>
                          <a:latin typeface="Times New Roman"/>
                        </a:rPr>
                        <a:t>TipoÍtÍtem</a:t>
                      </a:r>
                      <a:endParaRPr lang="en-US" sz="1600" dirty="0">
                        <a:latin typeface="Times New Roman"/>
                      </a:endParaRPr>
                    </a:p>
                  </a:txBody>
                  <a:tcPr>
                    <a:lnL w="12700">
                      <a:solidFill>
                        <a:schemeClr val="tx1"/>
                      </a:solidFill>
                    </a:lnL>
                    <a:lnR w="12700">
                      <a:solidFill>
                        <a:schemeClr val="tx1"/>
                      </a:solidFill>
                    </a:lnR>
                    <a:lnT w="12700">
                      <a:solidFill>
                        <a:schemeClr val="tx1"/>
                      </a:solidFill>
                    </a:lnT>
                    <a:lnB w="12700">
                      <a:solidFill>
                        <a:schemeClr val="tx1"/>
                      </a:solidFill>
                    </a:lnB>
                    <a:lnTlToBr w="12700" cap="flat" cmpd="sng" algn="ctr">
                      <a:solidFill>
                        <a:schemeClr val="tx1"/>
                      </a:solidFill>
                      <a:prstDash val="solid"/>
                      <a:round/>
                      <a:headEnd type="none" w="med" len="med"/>
                      <a:tailEnd type="none" w="med" len="med"/>
                    </a:lnTlToBr>
                    <a:solidFill>
                      <a:schemeClr val="accent1">
                        <a:lumMod val="40000"/>
                        <a:lumOff val="60000"/>
                      </a:schemeClr>
                    </a:solidFill>
                  </a:tcPr>
                </a:tc>
                <a:tc>
                  <a:txBody>
                    <a:bodyPr/>
                    <a:lstStyle/>
                    <a:p>
                      <a:pPr algn="ctr" rtl="0"/>
                      <a:r>
                        <a:rPr lang="es-419" sz="1600" dirty="0">
                          <a:solidFill>
                            <a:schemeClr val="tx1"/>
                          </a:solidFill>
                          <a:latin typeface="Times New Roman"/>
                        </a:rPr>
                        <a:t>Motor diésel</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rtl="0"/>
                      <a:r>
                        <a:rPr lang="es-419" sz="1600" dirty="0">
                          <a:solidFill>
                            <a:schemeClr val="tx1"/>
                          </a:solidFill>
                          <a:latin typeface="Times New Roman"/>
                        </a:rPr>
                        <a:t>Motor de gasolina</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extLst>
                  <a:ext uri="{0D108BD9-81ED-4DB2-BD59-A6C34878D82A}">
                    <a16:rowId xmlns:a16="http://schemas.microsoft.com/office/drawing/2014/main" val="2751088215"/>
                  </a:ext>
                </a:extLst>
              </a:tr>
              <a:tr h="370840">
                <a:tc>
                  <a:txBody>
                    <a:bodyPr/>
                    <a:lstStyle/>
                    <a:p>
                      <a:pPr algn="ctr" rtl="0"/>
                      <a:r>
                        <a:rPr lang="es-419" sz="1500" dirty="0">
                          <a:latin typeface="Times New Roman"/>
                        </a:rPr>
                        <a:t>Tipo de combustible</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rtl="0"/>
                      <a:r>
                        <a:rPr lang="es-419" sz="1500">
                          <a:latin typeface="Times New Roman"/>
                        </a:rPr>
                        <a:t>Combustible diésel </a:t>
                      </a:r>
                      <a:endParaRPr lang="en-US" sz="1500" b="0" i="0" u="none" strike="noStrike" noProof="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a:r>
                        <a:rPr lang="es-419" sz="1500" dirty="0">
                          <a:latin typeface="Times New Roman"/>
                        </a:rPr>
                        <a:t>Gasolina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525382251"/>
                  </a:ext>
                </a:extLst>
              </a:tr>
              <a:tr h="370840">
                <a:tc>
                  <a:txBody>
                    <a:bodyPr/>
                    <a:lstStyle/>
                    <a:p>
                      <a:pPr algn="ctr" rtl="0"/>
                      <a:r>
                        <a:rPr lang="es-419" sz="1500" dirty="0">
                          <a:latin typeface="Times New Roman"/>
                        </a:rPr>
                        <a:t>Método de ignición</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rtl="0"/>
                      <a:r>
                        <a:rPr lang="es-419" sz="1200" dirty="0">
                          <a:latin typeface="Times New Roman"/>
                        </a:rPr>
                        <a:t>Autoignición por compresión de aire </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a:r>
                        <a:rPr lang="es-419" sz="1500" dirty="0">
                          <a:latin typeface="Times New Roman"/>
                        </a:rPr>
                        <a:t>Por chispa eléctrica</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853067543"/>
                  </a:ext>
                </a:extLst>
              </a:tr>
              <a:tr h="370840">
                <a:tc>
                  <a:txBody>
                    <a:bodyPr/>
                    <a:lstStyle/>
                    <a:p>
                      <a:pPr algn="ctr" rtl="0"/>
                      <a:r>
                        <a:rPr lang="es-419" sz="1500" dirty="0">
                          <a:latin typeface="Times New Roman"/>
                        </a:rPr>
                        <a:t>Peso del motor por caballo de fuerza </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rtl="0"/>
                      <a:r>
                        <a:rPr lang="es-419" sz="1500" dirty="0">
                          <a:latin typeface="Times New Roman"/>
                        </a:rPr>
                        <a:t>Pesado</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a:r>
                        <a:rPr lang="es-419" sz="1500">
                          <a:latin typeface="Times New Roman"/>
                        </a:rPr>
                        <a:t>Liviano </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762717984"/>
                  </a:ext>
                </a:extLst>
              </a:tr>
              <a:tr h="370840">
                <a:tc>
                  <a:txBody>
                    <a:bodyPr/>
                    <a:lstStyle/>
                    <a:p>
                      <a:pPr algn="ctr" rtl="0"/>
                      <a:r>
                        <a:rPr lang="es-419" sz="1500" dirty="0">
                          <a:latin typeface="Times New Roman"/>
                        </a:rPr>
                        <a:t>Precio por caballo de fuerza </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rtl="0"/>
                      <a:r>
                        <a:rPr lang="es-419" sz="1500">
                          <a:latin typeface="Times New Roman"/>
                        </a:rPr>
                        <a:t>Caro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a:r>
                        <a:rPr lang="es-419" sz="1500">
                          <a:latin typeface="Times New Roman"/>
                        </a:rPr>
                        <a:t>Barato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570111838"/>
                  </a:ext>
                </a:extLst>
              </a:tr>
              <a:tr h="370840">
                <a:tc>
                  <a:txBody>
                    <a:bodyPr/>
                    <a:lstStyle/>
                    <a:p>
                      <a:pPr algn="ctr" rtl="0"/>
                      <a:r>
                        <a:rPr lang="es-419" sz="1500" dirty="0">
                          <a:latin typeface="Times New Roman"/>
                        </a:rPr>
                        <a:t>Eficiencia térmica</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rtl="0"/>
                      <a:r>
                        <a:rPr lang="es-419" sz="1500">
                          <a:latin typeface="Times New Roman"/>
                        </a:rPr>
                        <a:t>Buena (30 a 40%)</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a:r>
                        <a:rPr lang="es-419" sz="1500">
                          <a:latin typeface="Times New Roman"/>
                        </a:rPr>
                        <a:t>Mala (22 a 28%)</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18302363"/>
                  </a:ext>
                </a:extLst>
              </a:tr>
              <a:tr h="370840">
                <a:tc>
                  <a:txBody>
                    <a:bodyPr/>
                    <a:lstStyle/>
                    <a:p>
                      <a:pPr algn="ctr" rtl="0"/>
                      <a:r>
                        <a:rPr lang="es-419" sz="1500" dirty="0">
                          <a:latin typeface="Times New Roman"/>
                        </a:rPr>
                        <a:t>Costo operativo </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rtl="0"/>
                      <a:r>
                        <a:rPr lang="es-419" sz="1500">
                          <a:latin typeface="Times New Roman"/>
                        </a:rPr>
                        <a:t>Barato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a:r>
                        <a:rPr lang="es-419" sz="1500">
                          <a:latin typeface="Times New Roman"/>
                        </a:rPr>
                        <a:t>Caro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777963845"/>
                  </a:ext>
                </a:extLst>
              </a:tr>
              <a:tr h="370840">
                <a:tc>
                  <a:txBody>
                    <a:bodyPr/>
                    <a:lstStyle/>
                    <a:p>
                      <a:pPr algn="ctr" rtl="0"/>
                      <a:r>
                        <a:rPr lang="es-419" sz="1500" dirty="0">
                          <a:latin typeface="Times New Roman"/>
                        </a:rPr>
                        <a:t>Riesgo de incendio</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lumMod val="40000"/>
                        <a:lumOff val="60000"/>
                      </a:schemeClr>
                    </a:solidFill>
                  </a:tcPr>
                </a:tc>
                <a:tc>
                  <a:txBody>
                    <a:bodyPr/>
                    <a:lstStyle/>
                    <a:p>
                      <a:pPr algn="ctr" rtl="0"/>
                      <a:r>
                        <a:rPr lang="es-419" sz="1500">
                          <a:latin typeface="Times New Roman"/>
                        </a:rPr>
                        <a:t>Bajo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rtl="0"/>
                      <a:r>
                        <a:rPr lang="es-419" sz="1500" dirty="0">
                          <a:latin typeface="Times New Roman"/>
                        </a:rPr>
                        <a:t>Alto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96229525"/>
                  </a:ext>
                </a:extLst>
              </a:tr>
            </a:tbl>
          </a:graphicData>
        </a:graphic>
      </p:graphicFrame>
      <p:sp>
        <p:nvSpPr>
          <p:cNvPr id="10" name="テキスト ボックス 5">
            <a:extLst>
              <a:ext uri="{FF2B5EF4-FFF2-40B4-BE49-F238E27FC236}">
                <a16:creationId xmlns:a16="http://schemas.microsoft.com/office/drawing/2014/main" id="{4E6E60DF-01BA-4505-B9E0-28CC8CB2EC77}"/>
              </a:ext>
            </a:extLst>
          </p:cNvPr>
          <p:cNvSpPr txBox="1"/>
          <p:nvPr/>
        </p:nvSpPr>
        <p:spPr>
          <a:xfrm>
            <a:off x="4572000" y="6432257"/>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16 del libro de texto / Página 12 del texto auxiliar</a:t>
            </a:r>
            <a:endParaRPr lang="en-US" altLang="ja-JP" sz="1200" dirty="0">
              <a:ea typeface="游ゴシック"/>
              <a:cs typeface="+mn-lt"/>
            </a:endParaRPr>
          </a:p>
        </p:txBody>
      </p:sp>
    </p:spTree>
    <p:extLst>
      <p:ext uri="{BB962C8B-B14F-4D97-AF65-F5344CB8AC3E}">
        <p14:creationId xmlns:p14="http://schemas.microsoft.com/office/powerpoint/2010/main" val="3701540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Times New Roman"/>
              </a:rPr>
              <a:t>Estructura del motor diésel </a:t>
            </a:r>
            <a:endParaRPr lang="en-US" altLang="ja-JP">
              <a:latin typeface="Times New Roman"/>
              <a:cs typeface="Times New Roman"/>
            </a:endParaRPr>
          </a:p>
        </p:txBody>
      </p:sp>
      <p:sp>
        <p:nvSpPr>
          <p:cNvPr id="5" name="コンテンツ プレースホルダー 4"/>
          <p:cNvSpPr>
            <a:spLocks noGrp="1"/>
          </p:cNvSpPr>
          <p:nvPr>
            <p:ph idx="1"/>
          </p:nvPr>
        </p:nvSpPr>
        <p:spPr>
          <a:xfrm>
            <a:off x="628650" y="1296958"/>
            <a:ext cx="7886700" cy="5059530"/>
          </a:xfrm>
          <a:ln>
            <a:solidFill>
              <a:schemeClr val="tx1"/>
            </a:solidFill>
          </a:ln>
        </p:spPr>
        <p:txBody>
          <a:bodyPr rtlCol="0">
            <a:normAutofit/>
          </a:bodyPr>
          <a:lstStyle/>
          <a:p>
            <a:pPr marL="0" indent="0" rtl="0">
              <a:buNone/>
            </a:pPr>
            <a:endParaRPr lang="en-US" altLang="ja-JP" sz="2000">
              <a:latin typeface="Meiryo UI" panose="020B0604030504040204" pitchFamily="50" charset="-128"/>
              <a:ea typeface="Meiryo UI" panose="020B0604030504040204" pitchFamily="50" charset="-128"/>
            </a:endParaRPr>
          </a:p>
          <a:p>
            <a:pPr marL="0" indent="0" rtl="0">
              <a:buNone/>
            </a:pPr>
            <a:endParaRPr lang="en-US" altLang="ja-JP"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075715" y="5541321"/>
            <a:ext cx="3237610" cy="276999"/>
          </a:xfrm>
          <a:prstGeom prst="rect">
            <a:avLst/>
          </a:prstGeom>
          <a:noFill/>
          <a:ln>
            <a:noFill/>
          </a:ln>
        </p:spPr>
        <p:txBody>
          <a:bodyPr wrap="square" rtlCol="0">
            <a:spAutoFit/>
          </a:bodyPr>
          <a:lstStyle/>
          <a:p>
            <a:pPr algn="ctr" rtl="0"/>
            <a:r>
              <a:rPr lang="es-419" sz="1200">
                <a:solidFill>
                  <a:prstClr val="black"/>
                </a:solidFill>
              </a:rPr>
              <a:t>Ejemplo de dispositivo de admisión / escape</a:t>
            </a:r>
          </a:p>
        </p:txBody>
      </p:sp>
      <p:pic>
        <p:nvPicPr>
          <p:cNvPr id="8" name="図 7"/>
          <p:cNvPicPr>
            <a:picLocks noChangeAspect="1"/>
          </p:cNvPicPr>
          <p:nvPr/>
        </p:nvPicPr>
        <p:blipFill>
          <a:blip r:embed="rId3"/>
          <a:stretch>
            <a:fillRect/>
          </a:stretch>
        </p:blipFill>
        <p:spPr>
          <a:xfrm>
            <a:off x="664484" y="1935145"/>
            <a:ext cx="4060072" cy="3525081"/>
          </a:xfrm>
          <a:prstGeom prst="rect">
            <a:avLst/>
          </a:prstGeom>
        </p:spPr>
      </p:pic>
      <p:pic>
        <p:nvPicPr>
          <p:cNvPr id="9" name="図 8"/>
          <p:cNvPicPr>
            <a:picLocks noChangeAspect="1"/>
          </p:cNvPicPr>
          <p:nvPr/>
        </p:nvPicPr>
        <p:blipFill>
          <a:blip r:embed="rId4"/>
          <a:stretch>
            <a:fillRect/>
          </a:stretch>
        </p:blipFill>
        <p:spPr>
          <a:xfrm>
            <a:off x="4723514" y="1920858"/>
            <a:ext cx="3761764" cy="3436070"/>
          </a:xfrm>
          <a:prstGeom prst="rect">
            <a:avLst/>
          </a:prstGeom>
        </p:spPr>
      </p:pic>
      <p:sp>
        <p:nvSpPr>
          <p:cNvPr id="13" name="テキスト ボックス 12"/>
          <p:cNvSpPr txBox="1"/>
          <p:nvPr/>
        </p:nvSpPr>
        <p:spPr>
          <a:xfrm>
            <a:off x="4985591" y="5541320"/>
            <a:ext cx="3237610" cy="276999"/>
          </a:xfrm>
          <a:prstGeom prst="rect">
            <a:avLst/>
          </a:prstGeom>
          <a:noFill/>
          <a:ln>
            <a:noFill/>
          </a:ln>
        </p:spPr>
        <p:txBody>
          <a:bodyPr wrap="square" rtlCol="0">
            <a:spAutoFit/>
          </a:bodyPr>
          <a:lstStyle/>
          <a:p>
            <a:pPr algn="ctr" rtl="0"/>
            <a:r>
              <a:rPr lang="es-419" sz="1200">
                <a:solidFill>
                  <a:prstClr val="black"/>
                </a:solidFill>
              </a:rPr>
              <a:t>Ejemplo de sistema de lubricación</a:t>
            </a:r>
          </a:p>
        </p:txBody>
      </p:sp>
      <p:sp>
        <p:nvSpPr>
          <p:cNvPr id="2" name="テキスト ボックス 5">
            <a:extLst>
              <a:ext uri="{FF2B5EF4-FFF2-40B4-BE49-F238E27FC236}">
                <a16:creationId xmlns:a16="http://schemas.microsoft.com/office/drawing/2014/main" id="{99F7B97E-CBD9-43E4-85F4-A2AB1C31BED1}"/>
              </a:ext>
            </a:extLst>
          </p:cNvPr>
          <p:cNvSpPr txBox="1"/>
          <p:nvPr/>
        </p:nvSpPr>
        <p:spPr>
          <a:xfrm>
            <a:off x="4814889" y="6446543"/>
            <a:ext cx="3705023" cy="276999"/>
          </a:xfrm>
          <a:prstGeom prst="rect">
            <a:avLst/>
          </a:prstGeom>
          <a:noFill/>
          <a:ln>
            <a:solidFill>
              <a:schemeClr val="tx1"/>
            </a:solidFill>
          </a:ln>
        </p:spPr>
        <p:txBody>
          <a:bodyPr wrap="square" lIns="91440" tIns="45720" rIns="91440" bIns="45720" rtlCol="0" anchor="t">
            <a:spAutoFit/>
          </a:bodyPr>
          <a:lstStyle/>
          <a:p>
            <a:pPr algn="r" rtl="0"/>
            <a:r>
              <a:rPr lang="es-419" sz="1200">
                <a:latin typeface="Times"/>
                <a:ea typeface="游ゴシック"/>
                <a:cs typeface="Times"/>
              </a:rPr>
              <a:t>Página 18 del libro de texto / Página 12 del texto auxiliar</a:t>
            </a:r>
            <a:endParaRPr lang="en-US" altLang="ja-JP" sz="1200" dirty="0">
              <a:ea typeface="游ゴシック"/>
              <a:cs typeface="+mn-lt"/>
            </a:endParaRPr>
          </a:p>
        </p:txBody>
      </p:sp>
      <p:sp>
        <p:nvSpPr>
          <p:cNvPr id="3" name="TextBox 2">
            <a:extLst>
              <a:ext uri="{FF2B5EF4-FFF2-40B4-BE49-F238E27FC236}">
                <a16:creationId xmlns:a16="http://schemas.microsoft.com/office/drawing/2014/main" id="{371F0A2A-917B-421C-9FF1-C903F8EF606E}"/>
              </a:ext>
            </a:extLst>
          </p:cNvPr>
          <p:cNvSpPr txBox="1"/>
          <p:nvPr/>
        </p:nvSpPr>
        <p:spPr>
          <a:xfrm>
            <a:off x="7500938" y="4800600"/>
            <a:ext cx="82867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a:cs typeface="Times New Roman"/>
              </a:rPr>
              <a:t>Enfriador de aceite</a:t>
            </a:r>
          </a:p>
        </p:txBody>
      </p:sp>
      <p:sp>
        <p:nvSpPr>
          <p:cNvPr id="12" name="TextBox 11">
            <a:extLst>
              <a:ext uri="{FF2B5EF4-FFF2-40B4-BE49-F238E27FC236}">
                <a16:creationId xmlns:a16="http://schemas.microsoft.com/office/drawing/2014/main" id="{1BF15F5D-C361-497E-A49F-903AE2A9CF49}"/>
              </a:ext>
            </a:extLst>
          </p:cNvPr>
          <p:cNvSpPr txBox="1"/>
          <p:nvPr/>
        </p:nvSpPr>
        <p:spPr>
          <a:xfrm>
            <a:off x="4729163" y="4414837"/>
            <a:ext cx="771526"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a:cs typeface="Times New Roman"/>
              </a:rPr>
              <a:t>Bomba de</a:t>
            </a:r>
            <a:endParaRPr lang="en-US" dirty="0"/>
          </a:p>
          <a:p>
            <a:pPr algn="ctr" rtl="0"/>
            <a:r>
              <a:rPr lang="es-419" sz="1200" dirty="0">
                <a:latin typeface="Times New Roman"/>
                <a:cs typeface="Times New Roman"/>
              </a:rPr>
              <a:t> aceite</a:t>
            </a:r>
            <a:endParaRPr lang="en-US" dirty="0"/>
          </a:p>
        </p:txBody>
      </p:sp>
      <p:sp>
        <p:nvSpPr>
          <p:cNvPr id="14" name="TextBox 13">
            <a:extLst>
              <a:ext uri="{FF2B5EF4-FFF2-40B4-BE49-F238E27FC236}">
                <a16:creationId xmlns:a16="http://schemas.microsoft.com/office/drawing/2014/main" id="{F0BC5CC4-97FB-4CEB-8557-BB8D8269231D}"/>
              </a:ext>
            </a:extLst>
          </p:cNvPr>
          <p:cNvSpPr txBox="1"/>
          <p:nvPr/>
        </p:nvSpPr>
        <p:spPr>
          <a:xfrm>
            <a:off x="5229225" y="5514975"/>
            <a:ext cx="3000375" cy="3231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500">
                <a:latin typeface="Times New Roman"/>
                <a:cs typeface="Times New Roman"/>
              </a:rPr>
              <a:t>Ejemplo de sistema de lubricación</a:t>
            </a:r>
          </a:p>
        </p:txBody>
      </p:sp>
      <p:sp>
        <p:nvSpPr>
          <p:cNvPr id="15" name="TextBox 14">
            <a:extLst>
              <a:ext uri="{FF2B5EF4-FFF2-40B4-BE49-F238E27FC236}">
                <a16:creationId xmlns:a16="http://schemas.microsoft.com/office/drawing/2014/main" id="{60071693-3A28-4EAD-964E-8BCF273A2D79}"/>
              </a:ext>
            </a:extLst>
          </p:cNvPr>
          <p:cNvSpPr txBox="1"/>
          <p:nvPr/>
        </p:nvSpPr>
        <p:spPr>
          <a:xfrm>
            <a:off x="7215188" y="5072063"/>
            <a:ext cx="1014412"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a:latin typeface="Times New Roman"/>
                <a:cs typeface="Times New Roman"/>
              </a:rPr>
              <a:t>Colador de aceite</a:t>
            </a:r>
          </a:p>
        </p:txBody>
      </p:sp>
      <p:sp>
        <p:nvSpPr>
          <p:cNvPr id="16" name="TextBox 15">
            <a:extLst>
              <a:ext uri="{FF2B5EF4-FFF2-40B4-BE49-F238E27FC236}">
                <a16:creationId xmlns:a16="http://schemas.microsoft.com/office/drawing/2014/main" id="{3B63DF71-4096-43AB-8D8B-51EFE68778CA}"/>
              </a:ext>
            </a:extLst>
          </p:cNvPr>
          <p:cNvSpPr txBox="1"/>
          <p:nvPr/>
        </p:nvSpPr>
        <p:spPr>
          <a:xfrm>
            <a:off x="7558088" y="2343150"/>
            <a:ext cx="84296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a:cs typeface="Times New Roman"/>
              </a:rPr>
              <a:t>Filtro de aceite</a:t>
            </a:r>
          </a:p>
        </p:txBody>
      </p:sp>
      <p:sp>
        <p:nvSpPr>
          <p:cNvPr id="18" name="TextBox 17">
            <a:extLst>
              <a:ext uri="{FF2B5EF4-FFF2-40B4-BE49-F238E27FC236}">
                <a16:creationId xmlns:a16="http://schemas.microsoft.com/office/drawing/2014/main" id="{82AAA0CD-61CF-4D8D-A89B-717C2945DC97}"/>
              </a:ext>
            </a:extLst>
          </p:cNvPr>
          <p:cNvSpPr txBox="1"/>
          <p:nvPr/>
        </p:nvSpPr>
        <p:spPr>
          <a:xfrm>
            <a:off x="1071563" y="5514975"/>
            <a:ext cx="3000375" cy="3231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500" dirty="0">
                <a:latin typeface="Times New Roman"/>
                <a:cs typeface="Times New Roman"/>
              </a:rPr>
              <a:t>Ejemplo de dispositivo de admisión / escape</a:t>
            </a:r>
          </a:p>
        </p:txBody>
      </p:sp>
      <p:sp>
        <p:nvSpPr>
          <p:cNvPr id="19" name="TextBox 18">
            <a:extLst>
              <a:ext uri="{FF2B5EF4-FFF2-40B4-BE49-F238E27FC236}">
                <a16:creationId xmlns:a16="http://schemas.microsoft.com/office/drawing/2014/main" id="{D7FF72DE-20B2-43FF-84D2-B26C8941A0CB}"/>
              </a:ext>
            </a:extLst>
          </p:cNvPr>
          <p:cNvSpPr txBox="1"/>
          <p:nvPr/>
        </p:nvSpPr>
        <p:spPr>
          <a:xfrm>
            <a:off x="663653" y="2417891"/>
            <a:ext cx="598278"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dirty="0">
                <a:latin typeface="Times New Roman"/>
                <a:cs typeface="Times New Roman"/>
              </a:rPr>
              <a:t>Silenciador</a:t>
            </a:r>
          </a:p>
        </p:txBody>
      </p:sp>
      <p:sp>
        <p:nvSpPr>
          <p:cNvPr id="22" name="TextBox 21">
            <a:extLst>
              <a:ext uri="{FF2B5EF4-FFF2-40B4-BE49-F238E27FC236}">
                <a16:creationId xmlns:a16="http://schemas.microsoft.com/office/drawing/2014/main" id="{12ABBEAD-AE03-4A8F-A36A-7740E3254E4F}"/>
              </a:ext>
            </a:extLst>
          </p:cNvPr>
          <p:cNvSpPr txBox="1"/>
          <p:nvPr/>
        </p:nvSpPr>
        <p:spPr>
          <a:xfrm>
            <a:off x="1840036" y="1985963"/>
            <a:ext cx="946027"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Sobrealimentador</a:t>
            </a:r>
          </a:p>
        </p:txBody>
      </p:sp>
      <p:sp>
        <p:nvSpPr>
          <p:cNvPr id="24" name="TextBox 23">
            <a:extLst>
              <a:ext uri="{FF2B5EF4-FFF2-40B4-BE49-F238E27FC236}">
                <a16:creationId xmlns:a16="http://schemas.microsoft.com/office/drawing/2014/main" id="{5FD5544A-DD7B-4171-A2AA-DCA110D34F58}"/>
              </a:ext>
            </a:extLst>
          </p:cNvPr>
          <p:cNvSpPr txBox="1"/>
          <p:nvPr/>
        </p:nvSpPr>
        <p:spPr>
          <a:xfrm>
            <a:off x="3747562" y="1985963"/>
            <a:ext cx="79586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Pre filtro</a:t>
            </a:r>
          </a:p>
        </p:txBody>
      </p:sp>
      <p:sp>
        <p:nvSpPr>
          <p:cNvPr id="29" name="TextBox 28">
            <a:extLst>
              <a:ext uri="{FF2B5EF4-FFF2-40B4-BE49-F238E27FC236}">
                <a16:creationId xmlns:a16="http://schemas.microsoft.com/office/drawing/2014/main" id="{9B43F448-C933-4E28-9C69-36DA67C63479}"/>
              </a:ext>
            </a:extLst>
          </p:cNvPr>
          <p:cNvSpPr txBox="1"/>
          <p:nvPr/>
        </p:nvSpPr>
        <p:spPr>
          <a:xfrm>
            <a:off x="642452" y="2120784"/>
            <a:ext cx="89831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Tubo de escape</a:t>
            </a:r>
          </a:p>
        </p:txBody>
      </p:sp>
      <p:sp>
        <p:nvSpPr>
          <p:cNvPr id="30" name="TextBox 29">
            <a:extLst>
              <a:ext uri="{FF2B5EF4-FFF2-40B4-BE49-F238E27FC236}">
                <a16:creationId xmlns:a16="http://schemas.microsoft.com/office/drawing/2014/main" id="{9B9E63AB-0DFF-4E4C-A6C9-D18E5AD908E6}"/>
              </a:ext>
            </a:extLst>
          </p:cNvPr>
          <p:cNvSpPr txBox="1"/>
          <p:nvPr/>
        </p:nvSpPr>
        <p:spPr>
          <a:xfrm>
            <a:off x="664484" y="1920759"/>
            <a:ext cx="129062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Impulsor de la turbina</a:t>
            </a:r>
          </a:p>
        </p:txBody>
      </p:sp>
      <p:sp>
        <p:nvSpPr>
          <p:cNvPr id="31" name="TextBox 30">
            <a:extLst>
              <a:ext uri="{FF2B5EF4-FFF2-40B4-BE49-F238E27FC236}">
                <a16:creationId xmlns:a16="http://schemas.microsoft.com/office/drawing/2014/main" id="{CCC17819-A853-4306-B176-D9560E22E5FB}"/>
              </a:ext>
            </a:extLst>
          </p:cNvPr>
          <p:cNvSpPr txBox="1"/>
          <p:nvPr/>
        </p:nvSpPr>
        <p:spPr>
          <a:xfrm>
            <a:off x="2627353" y="1863609"/>
            <a:ext cx="1199414"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Impulsor del compresor</a:t>
            </a:r>
          </a:p>
        </p:txBody>
      </p:sp>
      <p:sp>
        <p:nvSpPr>
          <p:cNvPr id="32" name="TextBox 31">
            <a:extLst>
              <a:ext uri="{FF2B5EF4-FFF2-40B4-BE49-F238E27FC236}">
                <a16:creationId xmlns:a16="http://schemas.microsoft.com/office/drawing/2014/main" id="{8F9DD851-EEDF-4362-83E0-D0ADEC4BDC03}"/>
              </a:ext>
            </a:extLst>
          </p:cNvPr>
          <p:cNvSpPr txBox="1"/>
          <p:nvPr/>
        </p:nvSpPr>
        <p:spPr>
          <a:xfrm>
            <a:off x="3747561" y="2371725"/>
            <a:ext cx="79586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Filtro de aire</a:t>
            </a:r>
          </a:p>
        </p:txBody>
      </p:sp>
      <p:sp>
        <p:nvSpPr>
          <p:cNvPr id="33" name="TextBox 32">
            <a:extLst>
              <a:ext uri="{FF2B5EF4-FFF2-40B4-BE49-F238E27FC236}">
                <a16:creationId xmlns:a16="http://schemas.microsoft.com/office/drawing/2014/main" id="{0C56DFAB-9E28-4FE9-842B-A57E528AC61D}"/>
              </a:ext>
            </a:extLst>
          </p:cNvPr>
          <p:cNvSpPr txBox="1"/>
          <p:nvPr/>
        </p:nvSpPr>
        <p:spPr>
          <a:xfrm>
            <a:off x="3778764" y="2857500"/>
            <a:ext cx="10361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Indicador de polvo</a:t>
            </a:r>
          </a:p>
        </p:txBody>
      </p:sp>
      <p:sp>
        <p:nvSpPr>
          <p:cNvPr id="34" name="TextBox 33">
            <a:extLst>
              <a:ext uri="{FF2B5EF4-FFF2-40B4-BE49-F238E27FC236}">
                <a16:creationId xmlns:a16="http://schemas.microsoft.com/office/drawing/2014/main" id="{AE592E1F-05F6-448A-807C-0E0DAE8E373A}"/>
              </a:ext>
            </a:extLst>
          </p:cNvPr>
          <p:cNvSpPr txBox="1"/>
          <p:nvPr/>
        </p:nvSpPr>
        <p:spPr>
          <a:xfrm>
            <a:off x="3621602" y="3400425"/>
            <a:ext cx="10361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Cabeza de cilindro</a:t>
            </a:r>
          </a:p>
        </p:txBody>
      </p:sp>
      <p:sp>
        <p:nvSpPr>
          <p:cNvPr id="35" name="TextBox 34">
            <a:extLst>
              <a:ext uri="{FF2B5EF4-FFF2-40B4-BE49-F238E27FC236}">
                <a16:creationId xmlns:a16="http://schemas.microsoft.com/office/drawing/2014/main" id="{2F635211-DB39-4054-8528-0F084881D846}"/>
              </a:ext>
            </a:extLst>
          </p:cNvPr>
          <p:cNvSpPr txBox="1"/>
          <p:nvPr/>
        </p:nvSpPr>
        <p:spPr>
          <a:xfrm>
            <a:off x="3613583" y="3714750"/>
            <a:ext cx="120130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Colector de escape</a:t>
            </a:r>
          </a:p>
        </p:txBody>
      </p:sp>
      <p:sp>
        <p:nvSpPr>
          <p:cNvPr id="36" name="TextBox 35">
            <a:extLst>
              <a:ext uri="{FF2B5EF4-FFF2-40B4-BE49-F238E27FC236}">
                <a16:creationId xmlns:a16="http://schemas.microsoft.com/office/drawing/2014/main" id="{07DFEDDF-3A21-4888-8D01-DF41096AD90E}"/>
              </a:ext>
            </a:extLst>
          </p:cNvPr>
          <p:cNvSpPr txBox="1"/>
          <p:nvPr/>
        </p:nvSpPr>
        <p:spPr>
          <a:xfrm>
            <a:off x="3456421" y="4029075"/>
            <a:ext cx="120130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Bloque cilíndrico </a:t>
            </a:r>
          </a:p>
        </p:txBody>
      </p:sp>
      <p:sp>
        <p:nvSpPr>
          <p:cNvPr id="37" name="TextBox 36">
            <a:extLst>
              <a:ext uri="{FF2B5EF4-FFF2-40B4-BE49-F238E27FC236}">
                <a16:creationId xmlns:a16="http://schemas.microsoft.com/office/drawing/2014/main" id="{9F0E3FE8-615D-48A2-8B6A-0A7817D578EE}"/>
              </a:ext>
            </a:extLst>
          </p:cNvPr>
          <p:cNvSpPr txBox="1"/>
          <p:nvPr/>
        </p:nvSpPr>
        <p:spPr>
          <a:xfrm>
            <a:off x="3642736" y="4343400"/>
            <a:ext cx="600654"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Pistón</a:t>
            </a:r>
          </a:p>
        </p:txBody>
      </p:sp>
      <p:sp>
        <p:nvSpPr>
          <p:cNvPr id="39" name="TextBox 38">
            <a:extLst>
              <a:ext uri="{FF2B5EF4-FFF2-40B4-BE49-F238E27FC236}">
                <a16:creationId xmlns:a16="http://schemas.microsoft.com/office/drawing/2014/main" id="{980121BB-764E-466C-AA22-4DC06882D58D}"/>
              </a:ext>
            </a:extLst>
          </p:cNvPr>
          <p:cNvSpPr txBox="1"/>
          <p:nvPr/>
        </p:nvSpPr>
        <p:spPr>
          <a:xfrm rot="5400000">
            <a:off x="2328865" y="3388341"/>
            <a:ext cx="685802" cy="18466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600" dirty="0">
                <a:latin typeface="Times New Roman"/>
                <a:cs typeface="Times New Roman"/>
              </a:rPr>
              <a:t>Aire presurizado</a:t>
            </a:r>
          </a:p>
        </p:txBody>
      </p:sp>
      <p:sp>
        <p:nvSpPr>
          <p:cNvPr id="41" name="TextBox 40">
            <a:extLst>
              <a:ext uri="{FF2B5EF4-FFF2-40B4-BE49-F238E27FC236}">
                <a16:creationId xmlns:a16="http://schemas.microsoft.com/office/drawing/2014/main" id="{C8D175D5-1CE8-4137-8691-10730845A8A9}"/>
              </a:ext>
            </a:extLst>
          </p:cNvPr>
          <p:cNvSpPr txBox="1"/>
          <p:nvPr/>
        </p:nvSpPr>
        <p:spPr>
          <a:xfrm rot="5400000">
            <a:off x="1642577" y="3335222"/>
            <a:ext cx="64114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Escape</a:t>
            </a:r>
          </a:p>
        </p:txBody>
      </p:sp>
    </p:spTree>
    <p:extLst>
      <p:ext uri="{BB962C8B-B14F-4D97-AF65-F5344CB8AC3E}">
        <p14:creationId xmlns:p14="http://schemas.microsoft.com/office/powerpoint/2010/main" val="2753683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Times New Roman"/>
              </a:rPr>
              <a:t>Estructura del motor diésel</a:t>
            </a:r>
            <a:endParaRPr lang="en-US" altLang="ja-JP"/>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900900" y="5799711"/>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Ejemplo de sistema de combustible </a:t>
            </a:r>
            <a:endParaRPr lang="en-US">
              <a:latin typeface="Times New Roman"/>
              <a:cs typeface="Times New Roman"/>
            </a:endParaRPr>
          </a:p>
        </p:txBody>
      </p:sp>
      <p:pic>
        <p:nvPicPr>
          <p:cNvPr id="10" name="図 9"/>
          <p:cNvPicPr>
            <a:picLocks noChangeAspect="1"/>
          </p:cNvPicPr>
          <p:nvPr/>
        </p:nvPicPr>
        <p:blipFill>
          <a:blip r:embed="rId3"/>
          <a:stretch>
            <a:fillRect/>
          </a:stretch>
        </p:blipFill>
        <p:spPr>
          <a:xfrm>
            <a:off x="660497" y="1880318"/>
            <a:ext cx="3718416" cy="3524223"/>
          </a:xfrm>
          <a:prstGeom prst="rect">
            <a:avLst/>
          </a:prstGeom>
        </p:spPr>
      </p:pic>
      <p:pic>
        <p:nvPicPr>
          <p:cNvPr id="11" name="図 10"/>
          <p:cNvPicPr>
            <a:picLocks noChangeAspect="1"/>
          </p:cNvPicPr>
          <p:nvPr/>
        </p:nvPicPr>
        <p:blipFill>
          <a:blip r:embed="rId4"/>
          <a:stretch>
            <a:fillRect/>
          </a:stretch>
        </p:blipFill>
        <p:spPr>
          <a:xfrm>
            <a:off x="4435413" y="2050692"/>
            <a:ext cx="4023437" cy="3193387"/>
          </a:xfrm>
          <a:prstGeom prst="rect">
            <a:avLst/>
          </a:prstGeom>
        </p:spPr>
      </p:pic>
      <p:sp>
        <p:nvSpPr>
          <p:cNvPr id="12" name="テキスト ボックス 11"/>
          <p:cNvSpPr txBox="1"/>
          <p:nvPr/>
        </p:nvSpPr>
        <p:spPr>
          <a:xfrm>
            <a:off x="4863265" y="5812266"/>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Ejemplo de motor refrigerado por agua  </a:t>
            </a:r>
            <a:endParaRPr lang="ja-JP" altLang="en-US" sz="1200">
              <a:latin typeface="Times New Roman"/>
              <a:cs typeface="Times New Roman"/>
            </a:endParaRPr>
          </a:p>
        </p:txBody>
      </p:sp>
      <p:sp>
        <p:nvSpPr>
          <p:cNvPr id="2" name="テキスト ボックス 5">
            <a:extLst>
              <a:ext uri="{FF2B5EF4-FFF2-40B4-BE49-F238E27FC236}">
                <a16:creationId xmlns:a16="http://schemas.microsoft.com/office/drawing/2014/main" id="{32FD9253-2AC2-4812-8CC8-F596CB72425E}"/>
              </a:ext>
            </a:extLst>
          </p:cNvPr>
          <p:cNvSpPr txBox="1"/>
          <p:nvPr/>
        </p:nvSpPr>
        <p:spPr>
          <a:xfrm>
            <a:off x="4676172" y="6446544"/>
            <a:ext cx="3843740" cy="276999"/>
          </a:xfrm>
          <a:prstGeom prst="rect">
            <a:avLst/>
          </a:prstGeom>
          <a:noFill/>
          <a:ln>
            <a:solidFill>
              <a:schemeClr val="tx1"/>
            </a:solidFill>
          </a:ln>
        </p:spPr>
        <p:txBody>
          <a:bodyPr wrap="square" lIns="91440" tIns="45720" rIns="91440" bIns="45720" rtlCol="0" anchor="t">
            <a:spAutoFit/>
          </a:bodyPr>
          <a:lstStyle/>
          <a:p>
            <a:pPr algn="r" rtl="0"/>
            <a:r>
              <a:rPr lang="es-419" sz="1200">
                <a:latin typeface="Times"/>
                <a:ea typeface="游ゴシック"/>
                <a:cs typeface="Times"/>
              </a:rPr>
              <a:t>Página 19 del libro de texto / Página 13 del texto auxiliar</a:t>
            </a:r>
            <a:endParaRPr lang="en-US" altLang="ja-JP" sz="1200" dirty="0">
              <a:ea typeface="游ゴシック"/>
              <a:cs typeface="+mn-lt"/>
            </a:endParaRPr>
          </a:p>
        </p:txBody>
      </p:sp>
      <p:sp>
        <p:nvSpPr>
          <p:cNvPr id="3" name="TextBox 2">
            <a:extLst>
              <a:ext uri="{FF2B5EF4-FFF2-40B4-BE49-F238E27FC236}">
                <a16:creationId xmlns:a16="http://schemas.microsoft.com/office/drawing/2014/main" id="{679FBE21-B76E-4744-B5D8-39767CC89318}"/>
              </a:ext>
            </a:extLst>
          </p:cNvPr>
          <p:cNvSpPr txBox="1"/>
          <p:nvPr/>
        </p:nvSpPr>
        <p:spPr>
          <a:xfrm>
            <a:off x="1814513" y="2100263"/>
            <a:ext cx="984838"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dirty="0">
                <a:latin typeface="Times New Roman"/>
                <a:cs typeface="Times New Roman"/>
              </a:rPr>
              <a:t>Inyección de combustible </a:t>
            </a:r>
            <a:endParaRPr lang="en-US" dirty="0">
              <a:latin typeface="Times New Roman"/>
              <a:cs typeface="Times New Roman"/>
            </a:endParaRPr>
          </a:p>
          <a:p>
            <a:pPr rtl="0"/>
            <a:r>
              <a:rPr lang="es-419" sz="1200" dirty="0">
                <a:latin typeface="Times New Roman"/>
                <a:cs typeface="Times New Roman"/>
              </a:rPr>
              <a:t>Boquilla </a:t>
            </a:r>
            <a:endParaRPr lang="en-US" dirty="0">
              <a:latin typeface="Times New Roman"/>
              <a:cs typeface="Times New Roman"/>
            </a:endParaRPr>
          </a:p>
        </p:txBody>
      </p:sp>
      <p:sp>
        <p:nvSpPr>
          <p:cNvPr id="13" name="TextBox 12">
            <a:extLst>
              <a:ext uri="{FF2B5EF4-FFF2-40B4-BE49-F238E27FC236}">
                <a16:creationId xmlns:a16="http://schemas.microsoft.com/office/drawing/2014/main" id="{FCB011B8-855E-4DAE-9E33-DF92C4BB1F93}"/>
              </a:ext>
            </a:extLst>
          </p:cNvPr>
          <p:cNvSpPr txBox="1"/>
          <p:nvPr/>
        </p:nvSpPr>
        <p:spPr>
          <a:xfrm>
            <a:off x="2686253" y="2157413"/>
            <a:ext cx="957062"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dirty="0">
                <a:latin typeface="Times New Roman"/>
                <a:cs typeface="Times New Roman"/>
              </a:rPr>
              <a:t>Depósito de combustible</a:t>
            </a:r>
          </a:p>
        </p:txBody>
      </p:sp>
      <p:sp>
        <p:nvSpPr>
          <p:cNvPr id="14" name="TextBox 13">
            <a:extLst>
              <a:ext uri="{FF2B5EF4-FFF2-40B4-BE49-F238E27FC236}">
                <a16:creationId xmlns:a16="http://schemas.microsoft.com/office/drawing/2014/main" id="{B497E33A-4AE2-4334-819E-6D9F49DADD6C}"/>
              </a:ext>
            </a:extLst>
          </p:cNvPr>
          <p:cNvSpPr txBox="1"/>
          <p:nvPr/>
        </p:nvSpPr>
        <p:spPr>
          <a:xfrm>
            <a:off x="1771650" y="3757612"/>
            <a:ext cx="814389"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800" dirty="0">
                <a:latin typeface="Times New Roman"/>
                <a:cs typeface="Times New Roman"/>
              </a:rPr>
              <a:t>Bomba de inyección </a:t>
            </a:r>
          </a:p>
          <a:p>
            <a:pPr rtl="0"/>
            <a:r>
              <a:rPr lang="es-419" sz="800" dirty="0">
                <a:latin typeface="Times New Roman"/>
                <a:cs typeface="Times New Roman"/>
              </a:rPr>
              <a:t>de combustible</a:t>
            </a:r>
          </a:p>
        </p:txBody>
      </p:sp>
      <p:sp>
        <p:nvSpPr>
          <p:cNvPr id="15" name="TextBox 14">
            <a:extLst>
              <a:ext uri="{FF2B5EF4-FFF2-40B4-BE49-F238E27FC236}">
                <a16:creationId xmlns:a16="http://schemas.microsoft.com/office/drawing/2014/main" id="{A9FED44E-492B-46F3-B196-3459352E76EA}"/>
              </a:ext>
            </a:extLst>
          </p:cNvPr>
          <p:cNvSpPr txBox="1"/>
          <p:nvPr/>
        </p:nvSpPr>
        <p:spPr>
          <a:xfrm>
            <a:off x="2834227" y="4581108"/>
            <a:ext cx="1048624"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dirty="0">
                <a:latin typeface="Times New Roman"/>
                <a:cs typeface="Times New Roman"/>
              </a:rPr>
              <a:t>Filtro de combustible</a:t>
            </a:r>
          </a:p>
        </p:txBody>
      </p:sp>
      <p:sp>
        <p:nvSpPr>
          <p:cNvPr id="16" name="TextBox 15">
            <a:extLst>
              <a:ext uri="{FF2B5EF4-FFF2-40B4-BE49-F238E27FC236}">
                <a16:creationId xmlns:a16="http://schemas.microsoft.com/office/drawing/2014/main" id="{5CB363F0-E0D6-4D6C-BA6E-D7022D33CACE}"/>
              </a:ext>
            </a:extLst>
          </p:cNvPr>
          <p:cNvSpPr txBox="1"/>
          <p:nvPr/>
        </p:nvSpPr>
        <p:spPr>
          <a:xfrm>
            <a:off x="914400" y="5286375"/>
            <a:ext cx="1127815" cy="5539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a:cs typeface="Times New Roman"/>
              </a:rPr>
              <a:t>Bomba de suministro </a:t>
            </a:r>
            <a:endParaRPr lang="en-US" sz="1000" dirty="0">
              <a:cs typeface="Calibri"/>
            </a:endParaRPr>
          </a:p>
          <a:p>
            <a:pPr algn="ctr" rtl="0"/>
            <a:r>
              <a:rPr lang="es-419" sz="1000" dirty="0">
                <a:latin typeface="Times New Roman"/>
                <a:cs typeface="Times New Roman"/>
              </a:rPr>
              <a:t>de combustible</a:t>
            </a:r>
            <a:endParaRPr lang="en-US" sz="1000" dirty="0"/>
          </a:p>
        </p:txBody>
      </p:sp>
      <p:sp>
        <p:nvSpPr>
          <p:cNvPr id="8" name="TextBox 7">
            <a:extLst>
              <a:ext uri="{FF2B5EF4-FFF2-40B4-BE49-F238E27FC236}">
                <a16:creationId xmlns:a16="http://schemas.microsoft.com/office/drawing/2014/main" id="{9B8983A0-BAFB-4D51-89ED-266FAB863593}"/>
              </a:ext>
            </a:extLst>
          </p:cNvPr>
          <p:cNvSpPr txBox="1"/>
          <p:nvPr/>
        </p:nvSpPr>
        <p:spPr>
          <a:xfrm>
            <a:off x="2686252" y="5232794"/>
            <a:ext cx="1048624"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000" dirty="0">
                <a:latin typeface="Times New Roman"/>
                <a:cs typeface="Times"/>
              </a:rPr>
              <a:t>Gobernador</a:t>
            </a:r>
          </a:p>
        </p:txBody>
      </p:sp>
      <p:sp>
        <p:nvSpPr>
          <p:cNvPr id="17" name="TextBox 16">
            <a:extLst>
              <a:ext uri="{FF2B5EF4-FFF2-40B4-BE49-F238E27FC236}">
                <a16:creationId xmlns:a16="http://schemas.microsoft.com/office/drawing/2014/main" id="{84F9C418-8DE0-413A-B8F9-1C4842C560A7}"/>
              </a:ext>
            </a:extLst>
          </p:cNvPr>
          <p:cNvSpPr txBox="1"/>
          <p:nvPr/>
        </p:nvSpPr>
        <p:spPr>
          <a:xfrm>
            <a:off x="4300538" y="1971675"/>
            <a:ext cx="75723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a:latin typeface="Times New Roman"/>
                <a:cs typeface="Times New Roman"/>
              </a:rPr>
              <a:t>Radiador</a:t>
            </a:r>
          </a:p>
        </p:txBody>
      </p:sp>
      <p:sp>
        <p:nvSpPr>
          <p:cNvPr id="26" name="TextBox 25">
            <a:extLst>
              <a:ext uri="{FF2B5EF4-FFF2-40B4-BE49-F238E27FC236}">
                <a16:creationId xmlns:a16="http://schemas.microsoft.com/office/drawing/2014/main" id="{5F03E67A-89C5-4EF9-B757-B161D95C1693}"/>
              </a:ext>
            </a:extLst>
          </p:cNvPr>
          <p:cNvSpPr txBox="1"/>
          <p:nvPr/>
        </p:nvSpPr>
        <p:spPr>
          <a:xfrm>
            <a:off x="5016698" y="1951728"/>
            <a:ext cx="95097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a:cs typeface="Times New Roman"/>
              </a:rPr>
              <a:t>Ventilador</a:t>
            </a:r>
          </a:p>
        </p:txBody>
      </p:sp>
      <p:sp>
        <p:nvSpPr>
          <p:cNvPr id="18" name="TextBox 17">
            <a:extLst>
              <a:ext uri="{FF2B5EF4-FFF2-40B4-BE49-F238E27FC236}">
                <a16:creationId xmlns:a16="http://schemas.microsoft.com/office/drawing/2014/main" id="{37BCA15A-8F82-4B82-A5D3-64753498A7E4}"/>
              </a:ext>
            </a:extLst>
          </p:cNvPr>
          <p:cNvSpPr txBox="1"/>
          <p:nvPr/>
        </p:nvSpPr>
        <p:spPr>
          <a:xfrm>
            <a:off x="5371099" y="2124752"/>
            <a:ext cx="985839"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050" dirty="0">
                <a:latin typeface="Times New Roman"/>
                <a:cs typeface="Times New Roman"/>
              </a:rPr>
              <a:t>Termostato</a:t>
            </a:r>
          </a:p>
        </p:txBody>
      </p:sp>
      <p:sp>
        <p:nvSpPr>
          <p:cNvPr id="19" name="TextBox 18">
            <a:extLst>
              <a:ext uri="{FF2B5EF4-FFF2-40B4-BE49-F238E27FC236}">
                <a16:creationId xmlns:a16="http://schemas.microsoft.com/office/drawing/2014/main" id="{07AF82F7-B278-4E15-BC6C-5DFAC1DF92C9}"/>
              </a:ext>
            </a:extLst>
          </p:cNvPr>
          <p:cNvSpPr txBox="1"/>
          <p:nvPr/>
        </p:nvSpPr>
        <p:spPr>
          <a:xfrm>
            <a:off x="5743575" y="2328863"/>
            <a:ext cx="785814"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Bomba de agua</a:t>
            </a:r>
          </a:p>
        </p:txBody>
      </p:sp>
      <p:sp>
        <p:nvSpPr>
          <p:cNvPr id="20" name="TextBox 19">
            <a:extLst>
              <a:ext uri="{FF2B5EF4-FFF2-40B4-BE49-F238E27FC236}">
                <a16:creationId xmlns:a16="http://schemas.microsoft.com/office/drawing/2014/main" id="{26C49D51-6CDF-462C-932E-64A8990D1B22}"/>
              </a:ext>
            </a:extLst>
          </p:cNvPr>
          <p:cNvSpPr txBox="1"/>
          <p:nvPr/>
        </p:nvSpPr>
        <p:spPr>
          <a:xfrm>
            <a:off x="6443662" y="1800225"/>
            <a:ext cx="1128713" cy="5539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000" dirty="0">
                <a:latin typeface="Times New Roman"/>
                <a:cs typeface="Times New Roman"/>
              </a:rPr>
              <a:t>Indicador de temperatura del refrigerante </a:t>
            </a:r>
          </a:p>
        </p:txBody>
      </p:sp>
      <p:sp>
        <p:nvSpPr>
          <p:cNvPr id="21" name="TextBox 20">
            <a:extLst>
              <a:ext uri="{FF2B5EF4-FFF2-40B4-BE49-F238E27FC236}">
                <a16:creationId xmlns:a16="http://schemas.microsoft.com/office/drawing/2014/main" id="{1094DE81-D442-4FAE-B546-814E5E37DF5D}"/>
              </a:ext>
            </a:extLst>
          </p:cNvPr>
          <p:cNvSpPr txBox="1"/>
          <p:nvPr/>
        </p:nvSpPr>
        <p:spPr>
          <a:xfrm>
            <a:off x="6672263" y="2357438"/>
            <a:ext cx="128587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Colector de agua</a:t>
            </a:r>
          </a:p>
        </p:txBody>
      </p:sp>
      <p:sp>
        <p:nvSpPr>
          <p:cNvPr id="22" name="TextBox 21">
            <a:extLst>
              <a:ext uri="{FF2B5EF4-FFF2-40B4-BE49-F238E27FC236}">
                <a16:creationId xmlns:a16="http://schemas.microsoft.com/office/drawing/2014/main" id="{FF3884C6-14AB-42A9-B26D-179E6B19FF02}"/>
              </a:ext>
            </a:extLst>
          </p:cNvPr>
          <p:cNvSpPr txBox="1"/>
          <p:nvPr/>
        </p:nvSpPr>
        <p:spPr>
          <a:xfrm>
            <a:off x="7572375" y="3143250"/>
            <a:ext cx="88582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Cabeza de cilindro</a:t>
            </a:r>
          </a:p>
        </p:txBody>
      </p:sp>
      <p:sp>
        <p:nvSpPr>
          <p:cNvPr id="23" name="TextBox 22">
            <a:extLst>
              <a:ext uri="{FF2B5EF4-FFF2-40B4-BE49-F238E27FC236}">
                <a16:creationId xmlns:a16="http://schemas.microsoft.com/office/drawing/2014/main" id="{8742CEC5-23A7-4CEC-ADB0-20DDAC009920}"/>
              </a:ext>
            </a:extLst>
          </p:cNvPr>
          <p:cNvSpPr txBox="1"/>
          <p:nvPr/>
        </p:nvSpPr>
        <p:spPr>
          <a:xfrm>
            <a:off x="7658100" y="3757613"/>
            <a:ext cx="82867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Camisa del cilindro</a:t>
            </a:r>
          </a:p>
        </p:txBody>
      </p:sp>
      <p:sp>
        <p:nvSpPr>
          <p:cNvPr id="24" name="TextBox 23">
            <a:extLst>
              <a:ext uri="{FF2B5EF4-FFF2-40B4-BE49-F238E27FC236}">
                <a16:creationId xmlns:a16="http://schemas.microsoft.com/office/drawing/2014/main" id="{B860ED11-4BC1-4895-AE82-EA26DFF7C5B9}"/>
              </a:ext>
            </a:extLst>
          </p:cNvPr>
          <p:cNvSpPr txBox="1"/>
          <p:nvPr/>
        </p:nvSpPr>
        <p:spPr>
          <a:xfrm>
            <a:off x="6486525" y="4929188"/>
            <a:ext cx="1400174"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De la bomba de aceite (aceite)</a:t>
            </a:r>
          </a:p>
        </p:txBody>
      </p:sp>
      <p:sp>
        <p:nvSpPr>
          <p:cNvPr id="25" name="TextBox 24">
            <a:extLst>
              <a:ext uri="{FF2B5EF4-FFF2-40B4-BE49-F238E27FC236}">
                <a16:creationId xmlns:a16="http://schemas.microsoft.com/office/drawing/2014/main" id="{DEE5E7E9-C3C7-4D06-B2E2-0EC056A7580F}"/>
              </a:ext>
            </a:extLst>
          </p:cNvPr>
          <p:cNvSpPr txBox="1"/>
          <p:nvPr/>
        </p:nvSpPr>
        <p:spPr>
          <a:xfrm>
            <a:off x="5586413" y="5114925"/>
            <a:ext cx="118586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Enfriador de aceite del motor</a:t>
            </a:r>
          </a:p>
        </p:txBody>
      </p:sp>
    </p:spTree>
    <p:extLst>
      <p:ext uri="{BB962C8B-B14F-4D97-AF65-F5344CB8AC3E}">
        <p14:creationId xmlns:p14="http://schemas.microsoft.com/office/powerpoint/2010/main" val="72348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Times New Roman"/>
              </a:rPr>
              <a:t>Estructura del motor diésel</a:t>
            </a:r>
            <a:endParaRPr lang="en-US" altLang="ja-JP"/>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076575" y="6057900"/>
            <a:ext cx="3255109"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ＭＳ Ｐゴシック"/>
                <a:cs typeface="Times New Roman" panose="02020603050405020304" pitchFamily="18" charset="0"/>
              </a:rPr>
              <a:t>Ejemplo de circuito eléctrico</a:t>
            </a:r>
          </a:p>
        </p:txBody>
      </p:sp>
      <p:pic>
        <p:nvPicPr>
          <p:cNvPr id="12" name="図 11"/>
          <p:cNvPicPr>
            <a:picLocks noChangeAspect="1"/>
          </p:cNvPicPr>
          <p:nvPr/>
        </p:nvPicPr>
        <p:blipFill>
          <a:blip r:embed="rId3"/>
          <a:stretch>
            <a:fillRect/>
          </a:stretch>
        </p:blipFill>
        <p:spPr>
          <a:xfrm>
            <a:off x="2563389" y="1297693"/>
            <a:ext cx="3902809" cy="4779256"/>
          </a:xfrm>
          <a:prstGeom prst="rect">
            <a:avLst/>
          </a:prstGeom>
        </p:spPr>
      </p:pic>
      <p:sp>
        <p:nvSpPr>
          <p:cNvPr id="2" name="テキスト ボックス 5">
            <a:extLst>
              <a:ext uri="{FF2B5EF4-FFF2-40B4-BE49-F238E27FC236}">
                <a16:creationId xmlns:a16="http://schemas.microsoft.com/office/drawing/2014/main" id="{38F422EA-C49C-48AE-93FA-AE71D9BB150B}"/>
              </a:ext>
            </a:extLst>
          </p:cNvPr>
          <p:cNvSpPr txBox="1"/>
          <p:nvPr/>
        </p:nvSpPr>
        <p:spPr>
          <a:xfrm>
            <a:off x="4657725" y="6432256"/>
            <a:ext cx="3862187"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20 del libro de texto / Página 13 del texto auxiliar</a:t>
            </a:r>
            <a:endParaRPr lang="en-US" altLang="ja-JP" sz="1200" dirty="0">
              <a:ea typeface="游ゴシック"/>
              <a:cs typeface="+mn-lt"/>
            </a:endParaRPr>
          </a:p>
        </p:txBody>
      </p:sp>
      <p:sp>
        <p:nvSpPr>
          <p:cNvPr id="3" name="TextBox 2">
            <a:extLst>
              <a:ext uri="{FF2B5EF4-FFF2-40B4-BE49-F238E27FC236}">
                <a16:creationId xmlns:a16="http://schemas.microsoft.com/office/drawing/2014/main" id="{8159F3CD-7AB6-4624-8A18-43ECCF913486}"/>
              </a:ext>
            </a:extLst>
          </p:cNvPr>
          <p:cNvSpPr txBox="1"/>
          <p:nvPr/>
        </p:nvSpPr>
        <p:spPr>
          <a:xfrm>
            <a:off x="4171950" y="4872038"/>
            <a:ext cx="70009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Interruptor del relé de la batería</a:t>
            </a:r>
          </a:p>
        </p:txBody>
      </p:sp>
      <p:sp>
        <p:nvSpPr>
          <p:cNvPr id="9" name="TextBox 8">
            <a:extLst>
              <a:ext uri="{FF2B5EF4-FFF2-40B4-BE49-F238E27FC236}">
                <a16:creationId xmlns:a16="http://schemas.microsoft.com/office/drawing/2014/main" id="{68549BE4-130E-4A83-B8F1-D2B5928551D8}"/>
              </a:ext>
            </a:extLst>
          </p:cNvPr>
          <p:cNvSpPr txBox="1"/>
          <p:nvPr/>
        </p:nvSpPr>
        <p:spPr>
          <a:xfrm>
            <a:off x="4657725" y="5900737"/>
            <a:ext cx="542928"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Batería</a:t>
            </a:r>
          </a:p>
        </p:txBody>
      </p:sp>
      <p:sp>
        <p:nvSpPr>
          <p:cNvPr id="10" name="TextBox 9">
            <a:extLst>
              <a:ext uri="{FF2B5EF4-FFF2-40B4-BE49-F238E27FC236}">
                <a16:creationId xmlns:a16="http://schemas.microsoft.com/office/drawing/2014/main" id="{F42C679F-F29E-455C-BAC5-7E44117AEECC}"/>
              </a:ext>
            </a:extLst>
          </p:cNvPr>
          <p:cNvSpPr txBox="1"/>
          <p:nvPr/>
        </p:nvSpPr>
        <p:spPr>
          <a:xfrm>
            <a:off x="5400675" y="4043362"/>
            <a:ext cx="70009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Regulador</a:t>
            </a:r>
          </a:p>
        </p:txBody>
      </p:sp>
      <p:sp>
        <p:nvSpPr>
          <p:cNvPr id="11" name="TextBox 10">
            <a:extLst>
              <a:ext uri="{FF2B5EF4-FFF2-40B4-BE49-F238E27FC236}">
                <a16:creationId xmlns:a16="http://schemas.microsoft.com/office/drawing/2014/main" id="{4080C833-EF93-49EF-A395-760FB623B7A2}"/>
              </a:ext>
            </a:extLst>
          </p:cNvPr>
          <p:cNvSpPr txBox="1"/>
          <p:nvPr/>
        </p:nvSpPr>
        <p:spPr>
          <a:xfrm>
            <a:off x="5262562" y="3800475"/>
            <a:ext cx="120363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Caja de fusibles</a:t>
            </a:r>
          </a:p>
        </p:txBody>
      </p:sp>
      <p:sp>
        <p:nvSpPr>
          <p:cNvPr id="13" name="TextBox 12">
            <a:extLst>
              <a:ext uri="{FF2B5EF4-FFF2-40B4-BE49-F238E27FC236}">
                <a16:creationId xmlns:a16="http://schemas.microsoft.com/office/drawing/2014/main" id="{70341FFC-72BB-47DE-8198-9AC8D1B746B7}"/>
              </a:ext>
            </a:extLst>
          </p:cNvPr>
          <p:cNvSpPr txBox="1"/>
          <p:nvPr/>
        </p:nvSpPr>
        <p:spPr>
          <a:xfrm>
            <a:off x="4886325" y="3243263"/>
            <a:ext cx="757241"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a:latin typeface="Times New Roman"/>
                <a:cs typeface="Times New Roman"/>
              </a:rPr>
              <a:t>Interruptor de la lámpara</a:t>
            </a:r>
          </a:p>
        </p:txBody>
      </p:sp>
      <p:sp>
        <p:nvSpPr>
          <p:cNvPr id="14" name="TextBox 13">
            <a:extLst>
              <a:ext uri="{FF2B5EF4-FFF2-40B4-BE49-F238E27FC236}">
                <a16:creationId xmlns:a16="http://schemas.microsoft.com/office/drawing/2014/main" id="{4DBA8920-0FA2-4131-AF88-E812757A6553}"/>
              </a:ext>
            </a:extLst>
          </p:cNvPr>
          <p:cNvSpPr txBox="1"/>
          <p:nvPr/>
        </p:nvSpPr>
        <p:spPr>
          <a:xfrm>
            <a:off x="4514850" y="1314450"/>
            <a:ext cx="70009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Bocina</a:t>
            </a:r>
          </a:p>
        </p:txBody>
      </p:sp>
      <p:sp>
        <p:nvSpPr>
          <p:cNvPr id="15" name="TextBox 14">
            <a:extLst>
              <a:ext uri="{FF2B5EF4-FFF2-40B4-BE49-F238E27FC236}">
                <a16:creationId xmlns:a16="http://schemas.microsoft.com/office/drawing/2014/main" id="{1DC7573A-908B-4CEB-8071-EFBCBA67A030}"/>
              </a:ext>
            </a:extLst>
          </p:cNvPr>
          <p:cNvSpPr txBox="1"/>
          <p:nvPr/>
        </p:nvSpPr>
        <p:spPr>
          <a:xfrm>
            <a:off x="5072062" y="1957388"/>
            <a:ext cx="68580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Interruptor de la bocina</a:t>
            </a:r>
          </a:p>
        </p:txBody>
      </p:sp>
      <p:sp>
        <p:nvSpPr>
          <p:cNvPr id="16" name="TextBox 15">
            <a:extLst>
              <a:ext uri="{FF2B5EF4-FFF2-40B4-BE49-F238E27FC236}">
                <a16:creationId xmlns:a16="http://schemas.microsoft.com/office/drawing/2014/main" id="{032F295C-4F56-4E9A-A174-8BA1F56E6983}"/>
              </a:ext>
            </a:extLst>
          </p:cNvPr>
          <p:cNvSpPr txBox="1"/>
          <p:nvPr/>
        </p:nvSpPr>
        <p:spPr>
          <a:xfrm>
            <a:off x="5057773" y="2143495"/>
            <a:ext cx="68580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Relé de la bocina</a:t>
            </a:r>
          </a:p>
        </p:txBody>
      </p:sp>
      <p:sp>
        <p:nvSpPr>
          <p:cNvPr id="17" name="TextBox 16">
            <a:extLst>
              <a:ext uri="{FF2B5EF4-FFF2-40B4-BE49-F238E27FC236}">
                <a16:creationId xmlns:a16="http://schemas.microsoft.com/office/drawing/2014/main" id="{B738B8F8-62AD-400D-A692-9A5D15215696}"/>
              </a:ext>
            </a:extLst>
          </p:cNvPr>
          <p:cNvSpPr txBox="1"/>
          <p:nvPr/>
        </p:nvSpPr>
        <p:spPr>
          <a:xfrm>
            <a:off x="5872163" y="1500187"/>
            <a:ext cx="97693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Filtro de aceite</a:t>
            </a:r>
          </a:p>
        </p:txBody>
      </p:sp>
      <p:sp>
        <p:nvSpPr>
          <p:cNvPr id="18" name="TextBox 17">
            <a:extLst>
              <a:ext uri="{FF2B5EF4-FFF2-40B4-BE49-F238E27FC236}">
                <a16:creationId xmlns:a16="http://schemas.microsoft.com/office/drawing/2014/main" id="{920E5CDB-0A70-40CC-A591-A39815E04949}"/>
              </a:ext>
            </a:extLst>
          </p:cNvPr>
          <p:cNvSpPr txBox="1"/>
          <p:nvPr/>
        </p:nvSpPr>
        <p:spPr>
          <a:xfrm>
            <a:off x="5661726" y="2988348"/>
            <a:ext cx="54313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600" dirty="0">
                <a:latin typeface="Times New Roman"/>
                <a:cs typeface="Times New Roman"/>
              </a:rPr>
              <a:t>Lámpara de precaución</a:t>
            </a:r>
          </a:p>
        </p:txBody>
      </p:sp>
      <p:sp>
        <p:nvSpPr>
          <p:cNvPr id="19" name="TextBox 18">
            <a:extLst>
              <a:ext uri="{FF2B5EF4-FFF2-40B4-BE49-F238E27FC236}">
                <a16:creationId xmlns:a16="http://schemas.microsoft.com/office/drawing/2014/main" id="{8386C497-81F6-4983-B6FA-4194F6C78774}"/>
              </a:ext>
            </a:extLst>
          </p:cNvPr>
          <p:cNvSpPr txBox="1"/>
          <p:nvPr/>
        </p:nvSpPr>
        <p:spPr>
          <a:xfrm>
            <a:off x="2705100" y="3600450"/>
            <a:ext cx="91916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a:cs typeface="Times New Roman"/>
              </a:rPr>
              <a:t>Señal de calentador</a:t>
            </a:r>
          </a:p>
        </p:txBody>
      </p:sp>
      <p:sp>
        <p:nvSpPr>
          <p:cNvPr id="20" name="TextBox 19">
            <a:extLst>
              <a:ext uri="{FF2B5EF4-FFF2-40B4-BE49-F238E27FC236}">
                <a16:creationId xmlns:a16="http://schemas.microsoft.com/office/drawing/2014/main" id="{0FF69E77-2C77-41B7-A54D-D95EF089529F}"/>
              </a:ext>
            </a:extLst>
          </p:cNvPr>
          <p:cNvSpPr txBox="1"/>
          <p:nvPr/>
        </p:nvSpPr>
        <p:spPr>
          <a:xfrm>
            <a:off x="3672088" y="3950603"/>
            <a:ext cx="600078"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Relé de seguridad</a:t>
            </a:r>
          </a:p>
        </p:txBody>
      </p:sp>
      <p:sp>
        <p:nvSpPr>
          <p:cNvPr id="22" name="TextBox 12">
            <a:extLst>
              <a:ext uri="{FF2B5EF4-FFF2-40B4-BE49-F238E27FC236}">
                <a16:creationId xmlns:a16="http://schemas.microsoft.com/office/drawing/2014/main" id="{9F46A78E-0B35-4A84-AF48-05175FEA7959}"/>
              </a:ext>
            </a:extLst>
          </p:cNvPr>
          <p:cNvSpPr txBox="1"/>
          <p:nvPr/>
        </p:nvSpPr>
        <p:spPr>
          <a:xfrm>
            <a:off x="4059534" y="2969288"/>
            <a:ext cx="748213"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a:latin typeface="Times New Roman"/>
                <a:cs typeface="Times New Roman"/>
              </a:rPr>
              <a:t>Lámpara del panel</a:t>
            </a:r>
          </a:p>
        </p:txBody>
      </p:sp>
      <p:sp>
        <p:nvSpPr>
          <p:cNvPr id="23" name="TextBox 12">
            <a:extLst>
              <a:ext uri="{FF2B5EF4-FFF2-40B4-BE49-F238E27FC236}">
                <a16:creationId xmlns:a16="http://schemas.microsoft.com/office/drawing/2014/main" id="{0E491D36-6CC6-48FA-BEEF-4FC62DB123BA}"/>
              </a:ext>
            </a:extLst>
          </p:cNvPr>
          <p:cNvSpPr txBox="1"/>
          <p:nvPr/>
        </p:nvSpPr>
        <p:spPr>
          <a:xfrm>
            <a:off x="2629232" y="3094550"/>
            <a:ext cx="782213"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a:latin typeface="Times New Roman"/>
                <a:cs typeface="Times New Roman"/>
              </a:rPr>
              <a:t>Enchufe del calentador</a:t>
            </a:r>
          </a:p>
        </p:txBody>
      </p:sp>
      <p:sp>
        <p:nvSpPr>
          <p:cNvPr id="24" name="TextBox 12">
            <a:extLst>
              <a:ext uri="{FF2B5EF4-FFF2-40B4-BE49-F238E27FC236}">
                <a16:creationId xmlns:a16="http://schemas.microsoft.com/office/drawing/2014/main" id="{B9B8DC05-7C27-4F1C-942A-33608AF8AA9B}"/>
              </a:ext>
            </a:extLst>
          </p:cNvPr>
          <p:cNvSpPr txBox="1"/>
          <p:nvPr/>
        </p:nvSpPr>
        <p:spPr>
          <a:xfrm>
            <a:off x="4386265" y="3858252"/>
            <a:ext cx="762199"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dirty="0">
                <a:latin typeface="Times New Roman"/>
                <a:cs typeface="Times New Roman"/>
              </a:rPr>
              <a:t>Interruptor de inicio</a:t>
            </a:r>
          </a:p>
        </p:txBody>
      </p:sp>
      <p:sp>
        <p:nvSpPr>
          <p:cNvPr id="25" name="TextBox 12">
            <a:extLst>
              <a:ext uri="{FF2B5EF4-FFF2-40B4-BE49-F238E27FC236}">
                <a16:creationId xmlns:a16="http://schemas.microsoft.com/office/drawing/2014/main" id="{F78BA1C9-57F4-40DD-9AD6-A2E7079557F5}"/>
              </a:ext>
            </a:extLst>
          </p:cNvPr>
          <p:cNvSpPr txBox="1"/>
          <p:nvPr/>
        </p:nvSpPr>
        <p:spPr>
          <a:xfrm>
            <a:off x="2999433" y="2336243"/>
            <a:ext cx="767023" cy="20534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a:latin typeface="Times New Roman"/>
                <a:cs typeface="Times New Roman"/>
              </a:rPr>
              <a:t>Lámpara delantera</a:t>
            </a:r>
          </a:p>
        </p:txBody>
      </p:sp>
      <p:sp>
        <p:nvSpPr>
          <p:cNvPr id="26" name="TextBox 12">
            <a:extLst>
              <a:ext uri="{FF2B5EF4-FFF2-40B4-BE49-F238E27FC236}">
                <a16:creationId xmlns:a16="http://schemas.microsoft.com/office/drawing/2014/main" id="{4F770C2C-FE80-47D7-AEDF-5C432BC5526C}"/>
              </a:ext>
            </a:extLst>
          </p:cNvPr>
          <p:cNvSpPr txBox="1"/>
          <p:nvPr/>
        </p:nvSpPr>
        <p:spPr>
          <a:xfrm>
            <a:off x="2180492" y="2065110"/>
            <a:ext cx="766408"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a:latin typeface="Times New Roman"/>
                <a:cs typeface="Times New Roman"/>
              </a:rPr>
              <a:t>Lámpara trasera</a:t>
            </a:r>
          </a:p>
        </p:txBody>
      </p:sp>
      <p:sp>
        <p:nvSpPr>
          <p:cNvPr id="27" name="TextBox 12">
            <a:extLst>
              <a:ext uri="{FF2B5EF4-FFF2-40B4-BE49-F238E27FC236}">
                <a16:creationId xmlns:a16="http://schemas.microsoft.com/office/drawing/2014/main" id="{4366A9B7-3A8A-4CDD-BD46-300D02D557C5}"/>
              </a:ext>
            </a:extLst>
          </p:cNvPr>
          <p:cNvSpPr txBox="1"/>
          <p:nvPr/>
        </p:nvSpPr>
        <p:spPr>
          <a:xfrm>
            <a:off x="3322246" y="1329398"/>
            <a:ext cx="600078"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a:latin typeface="Times New Roman"/>
                <a:cs typeface="Times New Roman"/>
              </a:rPr>
              <a:t>Lámpara de trabajo</a:t>
            </a:r>
          </a:p>
        </p:txBody>
      </p:sp>
      <p:sp>
        <p:nvSpPr>
          <p:cNvPr id="28" name="TextBox 12">
            <a:extLst>
              <a:ext uri="{FF2B5EF4-FFF2-40B4-BE49-F238E27FC236}">
                <a16:creationId xmlns:a16="http://schemas.microsoft.com/office/drawing/2014/main" id="{B48E216D-E4E7-44F6-B479-BA1312A9D296}"/>
              </a:ext>
            </a:extLst>
          </p:cNvPr>
          <p:cNvSpPr txBox="1"/>
          <p:nvPr/>
        </p:nvSpPr>
        <p:spPr>
          <a:xfrm>
            <a:off x="3726744" y="4752237"/>
            <a:ext cx="600078" cy="12311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800" dirty="0">
                <a:latin typeface="Times New Roman"/>
                <a:cs typeface="Times New Roman"/>
              </a:rPr>
              <a:t>Motor de arranque</a:t>
            </a:r>
          </a:p>
        </p:txBody>
      </p:sp>
      <p:sp>
        <p:nvSpPr>
          <p:cNvPr id="29" name="TextBox 12">
            <a:extLst>
              <a:ext uri="{FF2B5EF4-FFF2-40B4-BE49-F238E27FC236}">
                <a16:creationId xmlns:a16="http://schemas.microsoft.com/office/drawing/2014/main" id="{EA242B47-DF83-4CB5-A148-82996B8A148E}"/>
              </a:ext>
            </a:extLst>
          </p:cNvPr>
          <p:cNvSpPr txBox="1"/>
          <p:nvPr/>
        </p:nvSpPr>
        <p:spPr>
          <a:xfrm>
            <a:off x="5148464" y="4443325"/>
            <a:ext cx="495102" cy="215444"/>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700" dirty="0">
                <a:latin typeface="Times New Roman"/>
                <a:cs typeface="Times New Roman"/>
              </a:rPr>
              <a:t>Amperímetro</a:t>
            </a:r>
          </a:p>
        </p:txBody>
      </p:sp>
      <p:sp>
        <p:nvSpPr>
          <p:cNvPr id="30" name="TextBox 12">
            <a:extLst>
              <a:ext uri="{FF2B5EF4-FFF2-40B4-BE49-F238E27FC236}">
                <a16:creationId xmlns:a16="http://schemas.microsoft.com/office/drawing/2014/main" id="{90F6C46D-2F3C-4B96-A9A7-80F9BEDA5EFA}"/>
              </a:ext>
            </a:extLst>
          </p:cNvPr>
          <p:cNvSpPr txBox="1"/>
          <p:nvPr/>
        </p:nvSpPr>
        <p:spPr>
          <a:xfrm>
            <a:off x="5416021" y="4837981"/>
            <a:ext cx="924475"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dirty="0">
                <a:latin typeface="Times New Roman"/>
                <a:cs typeface="Times New Roman"/>
              </a:rPr>
              <a:t>Generador para carga</a:t>
            </a:r>
          </a:p>
        </p:txBody>
      </p:sp>
    </p:spTree>
    <p:extLst>
      <p:ext uri="{BB962C8B-B14F-4D97-AF65-F5344CB8AC3E}">
        <p14:creationId xmlns:p14="http://schemas.microsoft.com/office/powerpoint/2010/main" val="39585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Combustible / aceite de motor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es-419" sz="2000">
                <a:latin typeface="Times New Roman" panose="02020603050405020304" pitchFamily="18" charset="0"/>
                <a:ea typeface="+mn-lt"/>
                <a:cs typeface="Times New Roman" panose="02020603050405020304" pitchFamily="18" charset="0"/>
              </a:rPr>
              <a:t>El aceite de motor tiene las siguientes funciones: </a:t>
            </a:r>
            <a:endParaRPr lang="ja-JP" altLang="en-US" sz="2000" dirty="0">
              <a:latin typeface="Times New Roman" panose="02020603050405020304" pitchFamily="18" charset="0"/>
              <a:cs typeface="Times New Roman" panose="02020603050405020304" pitchFamily="18" charset="0"/>
            </a:endParaRPr>
          </a:p>
          <a:p>
            <a:pPr marL="0" indent="0" rtl="0">
              <a:buNone/>
            </a:pPr>
            <a:r>
              <a:rPr lang="es-419" sz="2000">
                <a:latin typeface="Times New Roman" panose="02020603050405020304" pitchFamily="18" charset="0"/>
                <a:ea typeface="+mn-lt"/>
                <a:cs typeface="Times New Roman" panose="02020603050405020304" pitchFamily="18" charset="0"/>
              </a:rPr>
              <a:t>(1) Lubricación </a:t>
            </a:r>
            <a:endParaRPr lang="zh-TW" altLang="en-US"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es-419" sz="2000">
                <a:latin typeface="Times New Roman" panose="02020603050405020304" pitchFamily="18" charset="0"/>
                <a:ea typeface="+mn-lt"/>
                <a:cs typeface="Times New Roman" panose="02020603050405020304" pitchFamily="18" charset="0"/>
              </a:rPr>
              <a:t>(2) Refrigeración</a:t>
            </a:r>
            <a:endParaRPr lang="zh-TW" altLang="en-US" sz="2000" dirty="0">
              <a:latin typeface="Times New Roman" panose="02020603050405020304" pitchFamily="18" charset="0"/>
              <a:ea typeface="Meiryo UI"/>
              <a:cs typeface="Times New Roman" panose="02020603050405020304" pitchFamily="18" charset="0"/>
            </a:endParaRPr>
          </a:p>
          <a:p>
            <a:pPr marL="0" indent="0" rtl="0">
              <a:buNone/>
            </a:pPr>
            <a:r>
              <a:rPr lang="es-419" sz="2000">
                <a:latin typeface="Times New Roman" panose="02020603050405020304" pitchFamily="18" charset="0"/>
                <a:ea typeface="+mn-lt"/>
                <a:cs typeface="Times New Roman" panose="02020603050405020304" pitchFamily="18" charset="0"/>
              </a:rPr>
              <a:t>(3) Sellado</a:t>
            </a:r>
            <a:endParaRPr lang="zh-TW" altLang="en-US" sz="2000" dirty="0">
              <a:latin typeface="Times New Roman" panose="02020603050405020304" pitchFamily="18" charset="0"/>
              <a:ea typeface="Meiryo UI"/>
              <a:cs typeface="Times New Roman" panose="02020603050405020304" pitchFamily="18" charset="0"/>
            </a:endParaRPr>
          </a:p>
          <a:p>
            <a:pPr marL="0" indent="0" rtl="0">
              <a:buNone/>
            </a:pPr>
            <a:r>
              <a:rPr lang="es-419" sz="2000">
                <a:latin typeface="Times New Roman" panose="02020603050405020304" pitchFamily="18" charset="0"/>
                <a:ea typeface="+mn-lt"/>
                <a:cs typeface="Times New Roman" panose="02020603050405020304" pitchFamily="18" charset="0"/>
              </a:rPr>
              <a:t>(4) Limpieza</a:t>
            </a:r>
            <a:endParaRPr lang="zh-TW" altLang="en-US" sz="2000" dirty="0">
              <a:latin typeface="Times New Roman" panose="02020603050405020304" pitchFamily="18" charset="0"/>
              <a:ea typeface="Meiryo UI"/>
              <a:cs typeface="Times New Roman" panose="02020603050405020304" pitchFamily="18" charset="0"/>
            </a:endParaRPr>
          </a:p>
          <a:p>
            <a:pPr marL="0" indent="0" rtl="0">
              <a:buNone/>
            </a:pPr>
            <a:r>
              <a:rPr lang="es-419" sz="2000">
                <a:latin typeface="Times New Roman" panose="02020603050405020304" pitchFamily="18" charset="0"/>
                <a:ea typeface="+mn-lt"/>
                <a:cs typeface="Times New Roman" panose="02020603050405020304" pitchFamily="18" charset="0"/>
              </a:rPr>
              <a:t>(5) Prevención de óxido </a:t>
            </a:r>
          </a:p>
          <a:p>
            <a:pPr marL="0" indent="0" rtl="0">
              <a:buNone/>
            </a:pPr>
            <a:endParaRPr lang="ja-JP" altLang="en-US"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es-419" sz="2000">
                <a:latin typeface="Times New Roman"/>
                <a:ea typeface="+mn-lt"/>
                <a:cs typeface="+mn-lt"/>
              </a:rPr>
              <a:t>Aunque existen muchas marcas diferentes de aceite de motor, es necesario usar la marca estándar especificada en el manual de instrucciones de la maquinaria de construcción. </a:t>
            </a:r>
            <a:endParaRPr lang="ja-JP" altLang="en-US" sz="2000" dirty="0">
              <a:latin typeface="Times New Roman" panose="02020603050405020304" pitchFamily="18" charset="0"/>
              <a:ea typeface="ＭＳ Ｐゴシック"/>
              <a:cs typeface="Times New Roman" panose="02020603050405020304" pitchFamily="18" charset="0"/>
            </a:endParaRPr>
          </a:p>
        </p:txBody>
      </p:sp>
      <p:sp>
        <p:nvSpPr>
          <p:cNvPr id="3" name="テキスト ボックス 5">
            <a:extLst>
              <a:ext uri="{FF2B5EF4-FFF2-40B4-BE49-F238E27FC236}">
                <a16:creationId xmlns:a16="http://schemas.microsoft.com/office/drawing/2014/main" id="{42EDBAE4-2235-4FBB-8D8C-66C6CEC32228}"/>
              </a:ext>
            </a:extLst>
          </p:cNvPr>
          <p:cNvSpPr txBox="1"/>
          <p:nvPr/>
        </p:nvSpPr>
        <p:spPr>
          <a:xfrm>
            <a:off x="4572000" y="5889331"/>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a:latin typeface="Times"/>
                <a:ea typeface="游ゴシック"/>
                <a:cs typeface="Times"/>
              </a:rPr>
              <a:t>Página 22 del libro de texto / Página 13 del texto auxiliar</a:t>
            </a:r>
            <a:endParaRPr lang="en-US" altLang="ja-JP" sz="1200" dirty="0">
              <a:ea typeface="游ゴシック"/>
              <a:cs typeface="+mn-lt"/>
            </a:endParaRPr>
          </a:p>
        </p:txBody>
      </p:sp>
    </p:spTree>
    <p:extLst>
      <p:ext uri="{BB962C8B-B14F-4D97-AF65-F5344CB8AC3E}">
        <p14:creationId xmlns:p14="http://schemas.microsoft.com/office/powerpoint/2010/main" val="283400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mj-lt"/>
              </a:rPr>
              <a:t>Sistema hidráulico </a:t>
            </a:r>
            <a:endParaRPr lang="en-US">
              <a:latin typeface="Times New Roman"/>
            </a:endParaRPr>
          </a:p>
        </p:txBody>
      </p:sp>
      <p:sp>
        <p:nvSpPr>
          <p:cNvPr id="9" name="コンテンツ プレースホルダー 4"/>
          <p:cNvSpPr txBox="1">
            <a:spLocks/>
          </p:cNvSpPr>
          <p:nvPr/>
        </p:nvSpPr>
        <p:spPr>
          <a:xfrm>
            <a:off x="628650" y="1282671"/>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756050" y="1739179"/>
            <a:ext cx="7631900" cy="3408218"/>
          </a:xfrm>
          <a:prstGeom prst="rect">
            <a:avLst/>
          </a:prstGeom>
        </p:spPr>
      </p:pic>
      <p:sp>
        <p:nvSpPr>
          <p:cNvPr id="2" name="テキスト ボックス 5">
            <a:extLst>
              <a:ext uri="{FF2B5EF4-FFF2-40B4-BE49-F238E27FC236}">
                <a16:creationId xmlns:a16="http://schemas.microsoft.com/office/drawing/2014/main" id="{5E93548E-D814-4722-B0E3-9181BA023302}"/>
              </a:ext>
            </a:extLst>
          </p:cNvPr>
          <p:cNvSpPr txBox="1"/>
          <p:nvPr/>
        </p:nvSpPr>
        <p:spPr>
          <a:xfrm>
            <a:off x="5229225" y="6089356"/>
            <a:ext cx="3762174" cy="276375"/>
          </a:xfrm>
          <a:prstGeom prst="rect">
            <a:avLst/>
          </a:prstGeom>
          <a:noFill/>
          <a:ln>
            <a:solidFill>
              <a:schemeClr val="tx1"/>
            </a:solidFill>
          </a:ln>
        </p:spPr>
        <p:txBody>
          <a:bodyPr wrap="square" lIns="91440" tIns="45720" rIns="91440" bIns="45720" rtlCol="0" anchor="t">
            <a:spAutoFit/>
          </a:bodyPr>
          <a:lstStyle/>
          <a:p>
            <a:pPr algn="r" rtl="0"/>
            <a:r>
              <a:rPr lang="es-419" sz="1200">
                <a:latin typeface="Times"/>
                <a:ea typeface="游ゴシック"/>
                <a:cs typeface="Times"/>
              </a:rPr>
              <a:t>Página 24 del libro de texto / Página 14 del texto auxiliar</a:t>
            </a:r>
            <a:endParaRPr lang="en-US" altLang="ja-JP" sz="1200" dirty="0">
              <a:ea typeface="游ゴシック"/>
              <a:cs typeface="+mn-lt"/>
            </a:endParaRPr>
          </a:p>
        </p:txBody>
      </p:sp>
      <p:sp>
        <p:nvSpPr>
          <p:cNvPr id="5" name="TextBox 4">
            <a:extLst>
              <a:ext uri="{FF2B5EF4-FFF2-40B4-BE49-F238E27FC236}">
                <a16:creationId xmlns:a16="http://schemas.microsoft.com/office/drawing/2014/main" id="{BB21BF1E-61D2-4642-A113-B07080734CE4}"/>
              </a:ext>
            </a:extLst>
          </p:cNvPr>
          <p:cNvSpPr txBox="1"/>
          <p:nvPr/>
        </p:nvSpPr>
        <p:spPr>
          <a:xfrm>
            <a:off x="842963" y="3214688"/>
            <a:ext cx="800102" cy="3539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700">
                <a:latin typeface="Times New Roman"/>
                <a:cs typeface="Times New Roman"/>
              </a:rPr>
              <a:t>Motor</a:t>
            </a:r>
          </a:p>
        </p:txBody>
      </p:sp>
      <p:sp>
        <p:nvSpPr>
          <p:cNvPr id="10" name="TextBox 9">
            <a:extLst>
              <a:ext uri="{FF2B5EF4-FFF2-40B4-BE49-F238E27FC236}">
                <a16:creationId xmlns:a16="http://schemas.microsoft.com/office/drawing/2014/main" id="{A8432432-F5FF-466C-8571-64AFDD5217FE}"/>
              </a:ext>
            </a:extLst>
          </p:cNvPr>
          <p:cNvSpPr txBox="1"/>
          <p:nvPr/>
        </p:nvSpPr>
        <p:spPr>
          <a:xfrm>
            <a:off x="1785938" y="1614488"/>
            <a:ext cx="1628776"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400" dirty="0">
                <a:latin typeface="Times New Roman"/>
                <a:cs typeface="Times New Roman"/>
              </a:rPr>
              <a:t>Alta presión </a:t>
            </a:r>
            <a:endParaRPr lang="en-US" sz="1400" dirty="0">
              <a:cs typeface="Calibri"/>
            </a:endParaRPr>
          </a:p>
          <a:p>
            <a:pPr algn="ctr" rtl="0"/>
            <a:r>
              <a:rPr lang="es-419" sz="1400" dirty="0">
                <a:latin typeface="Times New Roman"/>
                <a:cs typeface="Times New Roman"/>
              </a:rPr>
              <a:t>aceite hidráulico</a:t>
            </a:r>
            <a:endParaRPr lang="en-US" sz="1400" dirty="0">
              <a:cs typeface="Calibri"/>
            </a:endParaRPr>
          </a:p>
        </p:txBody>
      </p:sp>
      <p:sp>
        <p:nvSpPr>
          <p:cNvPr id="11" name="TextBox 10">
            <a:extLst>
              <a:ext uri="{FF2B5EF4-FFF2-40B4-BE49-F238E27FC236}">
                <a16:creationId xmlns:a16="http://schemas.microsoft.com/office/drawing/2014/main" id="{14B0CEC1-5F56-41AF-A47A-3AD621C1B3EE}"/>
              </a:ext>
            </a:extLst>
          </p:cNvPr>
          <p:cNvSpPr txBox="1"/>
          <p:nvPr/>
        </p:nvSpPr>
        <p:spPr>
          <a:xfrm>
            <a:off x="3686175" y="1800225"/>
            <a:ext cx="1543054" cy="1015663"/>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a:cs typeface="Times New Roman"/>
              </a:rPr>
              <a:t>Válvula de control hidráulica</a:t>
            </a:r>
          </a:p>
          <a:p>
            <a:pPr algn="ctr" rtl="0"/>
            <a:r>
              <a:rPr lang="es-419" sz="1200" dirty="0">
                <a:latin typeface="Times New Roman"/>
                <a:cs typeface="Times New Roman"/>
              </a:rPr>
              <a:t>(Controla la presión del aceite hidráulico y la dirección del flujo)</a:t>
            </a:r>
          </a:p>
        </p:txBody>
      </p:sp>
      <p:sp>
        <p:nvSpPr>
          <p:cNvPr id="12" name="TextBox 11">
            <a:extLst>
              <a:ext uri="{FF2B5EF4-FFF2-40B4-BE49-F238E27FC236}">
                <a16:creationId xmlns:a16="http://schemas.microsoft.com/office/drawing/2014/main" id="{C3C1D6A9-1C9F-417E-BD22-54CF8C9628A3}"/>
              </a:ext>
            </a:extLst>
          </p:cNvPr>
          <p:cNvSpPr txBox="1"/>
          <p:nvPr/>
        </p:nvSpPr>
        <p:spPr>
          <a:xfrm>
            <a:off x="5300664" y="1628775"/>
            <a:ext cx="1657348"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400" dirty="0">
                <a:latin typeface="Times New Roman"/>
                <a:cs typeface="Times New Roman"/>
              </a:rPr>
              <a:t>Alta presión </a:t>
            </a:r>
            <a:endParaRPr lang="en-US" sz="1400" dirty="0">
              <a:cs typeface="Calibri"/>
            </a:endParaRPr>
          </a:p>
          <a:p>
            <a:pPr algn="ctr" rtl="0"/>
            <a:r>
              <a:rPr lang="es-419" sz="1400" dirty="0">
                <a:latin typeface="Times New Roman"/>
                <a:cs typeface="Times New Roman"/>
              </a:rPr>
              <a:t>aceite hidráulico</a:t>
            </a:r>
            <a:endParaRPr lang="en-US" sz="1400" dirty="0">
              <a:cs typeface="Calibri"/>
            </a:endParaRPr>
          </a:p>
        </p:txBody>
      </p:sp>
      <p:sp>
        <p:nvSpPr>
          <p:cNvPr id="13" name="TextBox 12">
            <a:extLst>
              <a:ext uri="{FF2B5EF4-FFF2-40B4-BE49-F238E27FC236}">
                <a16:creationId xmlns:a16="http://schemas.microsoft.com/office/drawing/2014/main" id="{49C00C8B-8D2B-47DC-A11C-04EDD02E3603}"/>
              </a:ext>
            </a:extLst>
          </p:cNvPr>
          <p:cNvSpPr txBox="1"/>
          <p:nvPr/>
        </p:nvSpPr>
        <p:spPr>
          <a:xfrm>
            <a:off x="4572000" y="2886075"/>
            <a:ext cx="828676"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a:latin typeface="Times New Roman"/>
                <a:cs typeface="Times New Roman"/>
              </a:rPr>
              <a:t>Baja presión </a:t>
            </a:r>
            <a:endParaRPr lang="en-US" sz="1200">
              <a:cs typeface="Calibri"/>
            </a:endParaRPr>
          </a:p>
          <a:p>
            <a:pPr algn="ctr" rtl="0"/>
            <a:r>
              <a:rPr lang="es-419" sz="1200">
                <a:latin typeface="Times New Roman"/>
                <a:cs typeface="Times New Roman"/>
              </a:rPr>
              <a:t>aceite hidráulico</a:t>
            </a:r>
            <a:endParaRPr lang="en-US" sz="1200">
              <a:cs typeface="Calibri"/>
            </a:endParaRPr>
          </a:p>
        </p:txBody>
      </p:sp>
      <p:sp>
        <p:nvSpPr>
          <p:cNvPr id="14" name="TextBox 13">
            <a:extLst>
              <a:ext uri="{FF2B5EF4-FFF2-40B4-BE49-F238E27FC236}">
                <a16:creationId xmlns:a16="http://schemas.microsoft.com/office/drawing/2014/main" id="{7E4F2B59-AC4B-476E-9914-1455C8783383}"/>
              </a:ext>
            </a:extLst>
          </p:cNvPr>
          <p:cNvSpPr txBox="1"/>
          <p:nvPr/>
        </p:nvSpPr>
        <p:spPr>
          <a:xfrm>
            <a:off x="5457825" y="4729162"/>
            <a:ext cx="1328738"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400">
                <a:latin typeface="Times New Roman"/>
                <a:cs typeface="Times New Roman"/>
              </a:rPr>
              <a:t>Baja presión </a:t>
            </a:r>
            <a:endParaRPr lang="en-US" sz="1400">
              <a:cs typeface="Calibri"/>
            </a:endParaRPr>
          </a:p>
          <a:p>
            <a:pPr algn="ctr" rtl="0"/>
            <a:r>
              <a:rPr lang="es-419" sz="1400">
                <a:latin typeface="Times New Roman"/>
                <a:cs typeface="Times New Roman"/>
              </a:rPr>
              <a:t>aceite hidráulico</a:t>
            </a:r>
            <a:endParaRPr lang="en-US" sz="1400">
              <a:cs typeface="Calibri"/>
            </a:endParaRPr>
          </a:p>
        </p:txBody>
      </p:sp>
      <p:sp>
        <p:nvSpPr>
          <p:cNvPr id="15" name="TextBox 14">
            <a:extLst>
              <a:ext uri="{FF2B5EF4-FFF2-40B4-BE49-F238E27FC236}">
                <a16:creationId xmlns:a16="http://schemas.microsoft.com/office/drawing/2014/main" id="{9B3FE2DB-6A7E-4143-A0DC-060122C72CFC}"/>
              </a:ext>
            </a:extLst>
          </p:cNvPr>
          <p:cNvSpPr txBox="1"/>
          <p:nvPr/>
        </p:nvSpPr>
        <p:spPr>
          <a:xfrm>
            <a:off x="2357438" y="4714875"/>
            <a:ext cx="1328738" cy="52322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400">
                <a:latin typeface="Times New Roman"/>
                <a:cs typeface="Times New Roman"/>
              </a:rPr>
              <a:t>Baja presión </a:t>
            </a:r>
            <a:endParaRPr lang="en-US" sz="1400">
              <a:cs typeface="Calibri"/>
            </a:endParaRPr>
          </a:p>
          <a:p>
            <a:pPr algn="ctr" rtl="0"/>
            <a:r>
              <a:rPr lang="es-419" sz="1400">
                <a:latin typeface="Times New Roman"/>
                <a:cs typeface="Times New Roman"/>
              </a:rPr>
              <a:t>aceite hidráulico</a:t>
            </a:r>
            <a:endParaRPr lang="en-US" sz="1400">
              <a:cs typeface="Calibri"/>
            </a:endParaRPr>
          </a:p>
        </p:txBody>
      </p:sp>
      <p:sp>
        <p:nvSpPr>
          <p:cNvPr id="16" name="TextBox 15">
            <a:extLst>
              <a:ext uri="{FF2B5EF4-FFF2-40B4-BE49-F238E27FC236}">
                <a16:creationId xmlns:a16="http://schemas.microsoft.com/office/drawing/2014/main" id="{36637A0D-0BF5-4C00-A11F-71499C8FD7F7}"/>
              </a:ext>
            </a:extLst>
          </p:cNvPr>
          <p:cNvSpPr txBox="1"/>
          <p:nvPr/>
        </p:nvSpPr>
        <p:spPr>
          <a:xfrm>
            <a:off x="1785938" y="2886076"/>
            <a:ext cx="1585912" cy="96839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400" dirty="0">
                <a:latin typeface="Times New Roman"/>
                <a:cs typeface="Times New Roman"/>
              </a:rPr>
              <a:t>Bomba hidráulica</a:t>
            </a:r>
          </a:p>
          <a:p>
            <a:pPr algn="ctr" rtl="0"/>
            <a:r>
              <a:rPr lang="es-419" sz="1400" dirty="0">
                <a:latin typeface="Times New Roman"/>
                <a:cs typeface="Times New Roman"/>
              </a:rPr>
              <a:t>(Bombea el aceite hidráulico a alta presión)</a:t>
            </a:r>
            <a:endParaRPr lang="en-US" dirty="0"/>
          </a:p>
        </p:txBody>
      </p:sp>
      <p:sp>
        <p:nvSpPr>
          <p:cNvPr id="19" name="TextBox 18">
            <a:extLst>
              <a:ext uri="{FF2B5EF4-FFF2-40B4-BE49-F238E27FC236}">
                <a16:creationId xmlns:a16="http://schemas.microsoft.com/office/drawing/2014/main" id="{242AD118-596B-4CEF-A30B-8122B328AB76}"/>
              </a:ext>
            </a:extLst>
          </p:cNvPr>
          <p:cNvSpPr txBox="1"/>
          <p:nvPr/>
        </p:nvSpPr>
        <p:spPr>
          <a:xfrm>
            <a:off x="3686176" y="4114800"/>
            <a:ext cx="1543049" cy="95410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endParaRPr lang="en-US" sz="1400">
              <a:latin typeface="Times New Roman"/>
              <a:cs typeface="Times New Roman"/>
            </a:endParaRPr>
          </a:p>
          <a:p>
            <a:pPr algn="ctr" rtl="0"/>
            <a:r>
              <a:rPr lang="es-419" sz="1400">
                <a:latin typeface="Times New Roman"/>
                <a:cs typeface="Times New Roman"/>
              </a:rPr>
              <a:t>Tanque de aceite hidráulico </a:t>
            </a:r>
          </a:p>
          <a:p>
            <a:pPr algn="ctr" rtl="0"/>
            <a:r>
              <a:rPr lang="es-419" sz="1400">
                <a:latin typeface="Times New Roman"/>
                <a:cs typeface="Times New Roman"/>
              </a:rPr>
              <a:t>Auxiliar</a:t>
            </a:r>
            <a:endParaRPr lang="en-US">
              <a:latin typeface="Calibri" panose="020F0502020204030204"/>
              <a:cs typeface="Calibri" panose="020F0502020204030204"/>
            </a:endParaRPr>
          </a:p>
          <a:p>
            <a:pPr algn="ctr" rtl="0"/>
            <a:endParaRPr lang="en-US" sz="1400">
              <a:latin typeface="Times New Roman"/>
              <a:cs typeface="Times New Roman"/>
            </a:endParaRPr>
          </a:p>
        </p:txBody>
      </p:sp>
      <p:sp>
        <p:nvSpPr>
          <p:cNvPr id="20" name="TextBox 19">
            <a:extLst>
              <a:ext uri="{FF2B5EF4-FFF2-40B4-BE49-F238E27FC236}">
                <a16:creationId xmlns:a16="http://schemas.microsoft.com/office/drawing/2014/main" id="{F38852B9-16CF-44DB-BE2A-6F525560D6CA}"/>
              </a:ext>
            </a:extLst>
          </p:cNvPr>
          <p:cNvSpPr txBox="1"/>
          <p:nvPr/>
        </p:nvSpPr>
        <p:spPr>
          <a:xfrm>
            <a:off x="5557838" y="2957514"/>
            <a:ext cx="1657349" cy="1015663"/>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a:cs typeface="Times New Roman"/>
              </a:rPr>
              <a:t>Accionamiento hidráulico</a:t>
            </a:r>
          </a:p>
          <a:p>
            <a:pPr algn="ctr" rtl="0"/>
            <a:r>
              <a:rPr lang="es-419" sz="1200" dirty="0">
                <a:latin typeface="Times New Roman"/>
                <a:cs typeface="Times New Roman"/>
              </a:rPr>
              <a:t>(Convierte la presión del aceite en energía mecánica)</a:t>
            </a:r>
          </a:p>
        </p:txBody>
      </p:sp>
      <p:sp>
        <p:nvSpPr>
          <p:cNvPr id="23" name="TextBox 22">
            <a:extLst>
              <a:ext uri="{FF2B5EF4-FFF2-40B4-BE49-F238E27FC236}">
                <a16:creationId xmlns:a16="http://schemas.microsoft.com/office/drawing/2014/main" id="{546BCFFD-A4EC-4C11-8C1C-506599E04925}"/>
              </a:ext>
            </a:extLst>
          </p:cNvPr>
          <p:cNvSpPr txBox="1"/>
          <p:nvPr/>
        </p:nvSpPr>
        <p:spPr>
          <a:xfrm>
            <a:off x="7343775" y="2957513"/>
            <a:ext cx="1143000" cy="95410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400">
                <a:latin typeface="Times New Roman"/>
                <a:cs typeface="Times New Roman"/>
              </a:rPr>
              <a:t>Trabajo</a:t>
            </a:r>
          </a:p>
          <a:p>
            <a:pPr algn="ctr" rtl="0"/>
            <a:r>
              <a:rPr lang="es-419" sz="1400">
                <a:latin typeface="Times New Roman"/>
                <a:cs typeface="Times New Roman"/>
              </a:rPr>
              <a:t>(Tamaño / Velocidad / </a:t>
            </a:r>
          </a:p>
          <a:p>
            <a:pPr algn="ctr" rtl="0"/>
            <a:r>
              <a:rPr lang="es-419" sz="1400">
                <a:latin typeface="Times New Roman"/>
                <a:cs typeface="Times New Roman"/>
              </a:rPr>
              <a:t>Dirección)</a:t>
            </a:r>
            <a:endParaRPr lang="en-US"/>
          </a:p>
        </p:txBody>
      </p:sp>
    </p:spTree>
    <p:extLst>
      <p:ext uri="{BB962C8B-B14F-4D97-AF65-F5344CB8AC3E}">
        <p14:creationId xmlns:p14="http://schemas.microsoft.com/office/powerpoint/2010/main" val="337493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42937" y="427039"/>
            <a:ext cx="7872413" cy="745962"/>
          </a:xfrm>
          <a:ln>
            <a:solidFill>
              <a:schemeClr val="tx1"/>
            </a:solidFill>
          </a:ln>
        </p:spPr>
        <p:txBody>
          <a:bodyPr rtlCol="0">
            <a:normAutofit fontScale="90000"/>
          </a:bodyPr>
          <a:lstStyle/>
          <a:p>
            <a:pPr rtl="0"/>
            <a:r>
              <a:rPr lang="es-419" sz="2400">
                <a:latin typeface="Times New Roman"/>
                <a:ea typeface="+mj-lt"/>
                <a:cs typeface="+mj-lt"/>
              </a:rPr>
              <a:t>Bomba hidráulica (1) Bomba de engranajes  (2) Bomba de pistón, tipo eje inclinado, tipo plato cíclico</a:t>
            </a:r>
            <a:endParaRPr lang="ja-JP" altLang="en-US" sz="2400">
              <a:latin typeface="Times New Roman"/>
              <a:ea typeface="Meiryo UI"/>
            </a:endParaRPr>
          </a:p>
        </p:txBody>
      </p:sp>
      <p:sp>
        <p:nvSpPr>
          <p:cNvPr id="9" name="コンテンツ プレースホルダー 4"/>
          <p:cNvSpPr txBox="1">
            <a:spLocks/>
          </p:cNvSpPr>
          <p:nvPr/>
        </p:nvSpPr>
        <p:spPr>
          <a:xfrm>
            <a:off x="628650" y="1268384"/>
            <a:ext cx="7886700" cy="507145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2325051" y="1344866"/>
            <a:ext cx="4554805" cy="1897835"/>
          </a:xfrm>
          <a:prstGeom prst="rect">
            <a:avLst/>
          </a:prstGeom>
        </p:spPr>
      </p:pic>
      <p:pic>
        <p:nvPicPr>
          <p:cNvPr id="8" name="図 7"/>
          <p:cNvPicPr>
            <a:picLocks noChangeAspect="1"/>
          </p:cNvPicPr>
          <p:nvPr/>
        </p:nvPicPr>
        <p:blipFill>
          <a:blip r:embed="rId4"/>
          <a:stretch>
            <a:fillRect/>
          </a:stretch>
        </p:blipFill>
        <p:spPr>
          <a:xfrm>
            <a:off x="980902" y="3841200"/>
            <a:ext cx="3470564" cy="2241406"/>
          </a:xfrm>
          <a:prstGeom prst="rect">
            <a:avLst/>
          </a:prstGeom>
        </p:spPr>
      </p:pic>
      <p:sp>
        <p:nvSpPr>
          <p:cNvPr id="10" name="テキスト ボックス 9"/>
          <p:cNvSpPr txBox="1"/>
          <p:nvPr/>
        </p:nvSpPr>
        <p:spPr>
          <a:xfrm>
            <a:off x="653786" y="6045180"/>
            <a:ext cx="7861564" cy="276999"/>
          </a:xfrm>
          <a:prstGeom prst="rect">
            <a:avLst/>
          </a:prstGeom>
          <a:noFill/>
          <a:ln>
            <a:noFill/>
          </a:ln>
        </p:spPr>
        <p:txBody>
          <a:bodyPr wrap="square" lIns="91440" tIns="45720" rIns="91440" bIns="45720" rtlCol="0" anchor="t">
            <a:spAutoFit/>
          </a:bodyPr>
          <a:lstStyle/>
          <a:p>
            <a:pPr algn="ctr" rtl="0"/>
            <a:r>
              <a:rPr lang="es-419" sz="1200" dirty="0">
                <a:ea typeface="ＭＳ Ｐゴシック"/>
              </a:rPr>
              <a:t>Tipo eje inclinado　　　　　　　　　　　　　　　　　　　　　　　　　　　　　　　　　Tipo plato inclinado　</a:t>
            </a:r>
            <a:endParaRPr lang="en-US" altLang="ja-JP" dirty="0"/>
          </a:p>
        </p:txBody>
      </p:sp>
      <p:pic>
        <p:nvPicPr>
          <p:cNvPr id="11" name="図 10"/>
          <p:cNvPicPr>
            <a:picLocks noChangeAspect="1"/>
          </p:cNvPicPr>
          <p:nvPr/>
        </p:nvPicPr>
        <p:blipFill>
          <a:blip r:embed="rId5"/>
          <a:stretch>
            <a:fillRect/>
          </a:stretch>
        </p:blipFill>
        <p:spPr>
          <a:xfrm>
            <a:off x="4604715" y="4097941"/>
            <a:ext cx="3829240" cy="1929578"/>
          </a:xfrm>
          <a:prstGeom prst="rect">
            <a:avLst/>
          </a:prstGeom>
        </p:spPr>
      </p:pic>
      <p:sp>
        <p:nvSpPr>
          <p:cNvPr id="12" name="正方形/長方形 11"/>
          <p:cNvSpPr/>
          <p:nvPr/>
        </p:nvSpPr>
        <p:spPr>
          <a:xfrm>
            <a:off x="6276109" y="5802050"/>
            <a:ext cx="561109" cy="280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3" name="テキスト ボックス 12"/>
          <p:cNvSpPr txBox="1"/>
          <p:nvPr/>
        </p:nvSpPr>
        <p:spPr>
          <a:xfrm>
            <a:off x="636270" y="3307604"/>
            <a:ext cx="7861564"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mn-lt"/>
              </a:rPr>
              <a:t>Resumen del principio de funcionamiento de la bomba de engranajes</a:t>
            </a:r>
            <a:endParaRPr lang="en-US" altLang="ja-JP">
              <a:latin typeface="Times New Roman"/>
            </a:endParaRPr>
          </a:p>
        </p:txBody>
      </p:sp>
      <p:sp>
        <p:nvSpPr>
          <p:cNvPr id="5" name="TextBox 4">
            <a:extLst>
              <a:ext uri="{FF2B5EF4-FFF2-40B4-BE49-F238E27FC236}">
                <a16:creationId xmlns:a16="http://schemas.microsoft.com/office/drawing/2014/main" id="{780906F4-3606-4139-BB26-EF6DBE7F2E9A}"/>
              </a:ext>
            </a:extLst>
          </p:cNvPr>
          <p:cNvSpPr txBox="1"/>
          <p:nvPr/>
        </p:nvSpPr>
        <p:spPr>
          <a:xfrm>
            <a:off x="6629400" y="1771651"/>
            <a:ext cx="942976"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400" dirty="0">
                <a:latin typeface="Times New Roman"/>
                <a:cs typeface="Times New Roman"/>
              </a:rPr>
              <a:t>Puerto de descarga de aceite hidráulico</a:t>
            </a:r>
          </a:p>
        </p:txBody>
      </p:sp>
      <p:sp>
        <p:nvSpPr>
          <p:cNvPr id="15" name="TextBox 14">
            <a:extLst>
              <a:ext uri="{FF2B5EF4-FFF2-40B4-BE49-F238E27FC236}">
                <a16:creationId xmlns:a16="http://schemas.microsoft.com/office/drawing/2014/main" id="{C3DDED4C-39DC-414E-A865-C28D1685C732}"/>
              </a:ext>
            </a:extLst>
          </p:cNvPr>
          <p:cNvSpPr txBox="1"/>
          <p:nvPr/>
        </p:nvSpPr>
        <p:spPr>
          <a:xfrm>
            <a:off x="1643063" y="1785939"/>
            <a:ext cx="942976" cy="95410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400">
                <a:latin typeface="Times New Roman"/>
                <a:cs typeface="Times New Roman"/>
              </a:rPr>
              <a:t>Boca de succión </a:t>
            </a:r>
          </a:p>
          <a:p>
            <a:pPr algn="ctr" rtl="0"/>
            <a:r>
              <a:rPr lang="es-419" sz="1400">
                <a:latin typeface="Times New Roman"/>
                <a:cs typeface="Times New Roman"/>
              </a:rPr>
              <a:t>del Aceite </a:t>
            </a:r>
          </a:p>
          <a:p>
            <a:pPr algn="ctr" rtl="0"/>
            <a:r>
              <a:rPr lang="es-419" sz="1400">
                <a:latin typeface="Times New Roman"/>
                <a:cs typeface="Times New Roman"/>
              </a:rPr>
              <a:t>hidráulico</a:t>
            </a:r>
          </a:p>
        </p:txBody>
      </p:sp>
      <p:sp>
        <p:nvSpPr>
          <p:cNvPr id="17" name="TextBox 16">
            <a:extLst>
              <a:ext uri="{FF2B5EF4-FFF2-40B4-BE49-F238E27FC236}">
                <a16:creationId xmlns:a16="http://schemas.microsoft.com/office/drawing/2014/main" id="{A9A8EFCA-E542-46A4-ADAC-C373473A36A4}"/>
              </a:ext>
            </a:extLst>
          </p:cNvPr>
          <p:cNvSpPr txBox="1"/>
          <p:nvPr/>
        </p:nvSpPr>
        <p:spPr>
          <a:xfrm>
            <a:off x="4572000" y="5443538"/>
            <a:ext cx="77152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Plato inclinado</a:t>
            </a:r>
          </a:p>
        </p:txBody>
      </p:sp>
      <p:sp>
        <p:nvSpPr>
          <p:cNvPr id="14" name="TextBox 13">
            <a:extLst>
              <a:ext uri="{FF2B5EF4-FFF2-40B4-BE49-F238E27FC236}">
                <a16:creationId xmlns:a16="http://schemas.microsoft.com/office/drawing/2014/main" id="{05FA40E9-07DC-4CA1-90E0-A55856244A39}"/>
              </a:ext>
            </a:extLst>
          </p:cNvPr>
          <p:cNvSpPr txBox="1"/>
          <p:nvPr/>
        </p:nvSpPr>
        <p:spPr>
          <a:xfrm>
            <a:off x="5629275" y="4100512"/>
            <a:ext cx="141446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Bloque cilíndrico</a:t>
            </a:r>
          </a:p>
        </p:txBody>
      </p:sp>
      <p:sp>
        <p:nvSpPr>
          <p:cNvPr id="16" name="TextBox 15">
            <a:extLst>
              <a:ext uri="{FF2B5EF4-FFF2-40B4-BE49-F238E27FC236}">
                <a16:creationId xmlns:a16="http://schemas.microsoft.com/office/drawing/2014/main" id="{9924A4D9-7863-485E-976B-2DFE01588A8C}"/>
              </a:ext>
            </a:extLst>
          </p:cNvPr>
          <p:cNvSpPr txBox="1"/>
          <p:nvPr/>
        </p:nvSpPr>
        <p:spPr>
          <a:xfrm>
            <a:off x="5629275" y="5686425"/>
            <a:ext cx="7715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Pistón</a:t>
            </a:r>
          </a:p>
        </p:txBody>
      </p:sp>
      <p:sp>
        <p:nvSpPr>
          <p:cNvPr id="18" name="TextBox 17">
            <a:extLst>
              <a:ext uri="{FF2B5EF4-FFF2-40B4-BE49-F238E27FC236}">
                <a16:creationId xmlns:a16="http://schemas.microsoft.com/office/drawing/2014/main" id="{B861C547-232A-47FD-A758-231A6F3D4F49}"/>
              </a:ext>
            </a:extLst>
          </p:cNvPr>
          <p:cNvSpPr txBox="1"/>
          <p:nvPr/>
        </p:nvSpPr>
        <p:spPr>
          <a:xfrm>
            <a:off x="6757988" y="5729288"/>
            <a:ext cx="7715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Placa de la válvula</a:t>
            </a:r>
          </a:p>
        </p:txBody>
      </p:sp>
      <p:sp>
        <p:nvSpPr>
          <p:cNvPr id="21" name="TextBox 20">
            <a:extLst>
              <a:ext uri="{FF2B5EF4-FFF2-40B4-BE49-F238E27FC236}">
                <a16:creationId xmlns:a16="http://schemas.microsoft.com/office/drawing/2014/main" id="{50A2C35A-F92A-41E1-8070-55EE45E7C025}"/>
              </a:ext>
            </a:extLst>
          </p:cNvPr>
          <p:cNvSpPr txBox="1"/>
          <p:nvPr/>
        </p:nvSpPr>
        <p:spPr>
          <a:xfrm>
            <a:off x="4714875" y="4443413"/>
            <a:ext cx="62865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Eje</a:t>
            </a:r>
          </a:p>
        </p:txBody>
      </p:sp>
      <p:sp>
        <p:nvSpPr>
          <p:cNvPr id="22" name="TextBox 21">
            <a:extLst>
              <a:ext uri="{FF2B5EF4-FFF2-40B4-BE49-F238E27FC236}">
                <a16:creationId xmlns:a16="http://schemas.microsoft.com/office/drawing/2014/main" id="{C5E5F8AC-606D-43F8-B176-4CC2C95B8B82}"/>
              </a:ext>
            </a:extLst>
          </p:cNvPr>
          <p:cNvSpPr txBox="1"/>
          <p:nvPr/>
        </p:nvSpPr>
        <p:spPr>
          <a:xfrm>
            <a:off x="3271838" y="4443414"/>
            <a:ext cx="71437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a:cs typeface="Times New Roman"/>
              </a:rPr>
              <a:t>Boca de entrada</a:t>
            </a:r>
            <a:endParaRPr lang="en-US" sz="900" dirty="0">
              <a:cs typeface="Calibri"/>
            </a:endParaRPr>
          </a:p>
          <a:p>
            <a:pPr algn="ctr" rtl="0"/>
            <a:r>
              <a:rPr lang="es-419" sz="900" dirty="0">
                <a:latin typeface="Times New Roman"/>
                <a:cs typeface="Times New Roman"/>
              </a:rPr>
              <a:t> /salida</a:t>
            </a:r>
            <a:endParaRPr lang="en-US" sz="900" dirty="0">
              <a:cs typeface="Calibri"/>
            </a:endParaRPr>
          </a:p>
        </p:txBody>
      </p:sp>
      <p:sp>
        <p:nvSpPr>
          <p:cNvPr id="24" name="TextBox 23">
            <a:extLst>
              <a:ext uri="{FF2B5EF4-FFF2-40B4-BE49-F238E27FC236}">
                <a16:creationId xmlns:a16="http://schemas.microsoft.com/office/drawing/2014/main" id="{658CAB0D-D43E-4E17-8F92-332E15354C1D}"/>
              </a:ext>
            </a:extLst>
          </p:cNvPr>
          <p:cNvSpPr txBox="1"/>
          <p:nvPr/>
        </p:nvSpPr>
        <p:spPr>
          <a:xfrm>
            <a:off x="1114425" y="4114799"/>
            <a:ext cx="48577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a:cs typeface="Times New Roman"/>
              </a:rPr>
              <a:t>Eje</a:t>
            </a:r>
          </a:p>
        </p:txBody>
      </p:sp>
      <p:sp>
        <p:nvSpPr>
          <p:cNvPr id="26" name="TextBox 25">
            <a:extLst>
              <a:ext uri="{FF2B5EF4-FFF2-40B4-BE49-F238E27FC236}">
                <a16:creationId xmlns:a16="http://schemas.microsoft.com/office/drawing/2014/main" id="{BE83740D-DF52-4EA0-A8AB-D9EBE63B8E59}"/>
              </a:ext>
            </a:extLst>
          </p:cNvPr>
          <p:cNvSpPr txBox="1"/>
          <p:nvPr/>
        </p:nvSpPr>
        <p:spPr>
          <a:xfrm>
            <a:off x="2114550" y="5686425"/>
            <a:ext cx="7715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Pistón</a:t>
            </a:r>
          </a:p>
        </p:txBody>
      </p:sp>
      <p:sp>
        <p:nvSpPr>
          <p:cNvPr id="27" name="TextBox 26">
            <a:extLst>
              <a:ext uri="{FF2B5EF4-FFF2-40B4-BE49-F238E27FC236}">
                <a16:creationId xmlns:a16="http://schemas.microsoft.com/office/drawing/2014/main" id="{7014A24A-FEE8-4F84-88D7-A86949501E70}"/>
              </a:ext>
            </a:extLst>
          </p:cNvPr>
          <p:cNvSpPr txBox="1"/>
          <p:nvPr/>
        </p:nvSpPr>
        <p:spPr>
          <a:xfrm>
            <a:off x="2214563" y="3929062"/>
            <a:ext cx="141446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Bloque cilíndrico</a:t>
            </a:r>
          </a:p>
        </p:txBody>
      </p:sp>
      <p:sp>
        <p:nvSpPr>
          <p:cNvPr id="28" name="TextBox 27">
            <a:extLst>
              <a:ext uri="{FF2B5EF4-FFF2-40B4-BE49-F238E27FC236}">
                <a16:creationId xmlns:a16="http://schemas.microsoft.com/office/drawing/2014/main" id="{BF63F90F-350D-473C-A327-67D48A626099}"/>
              </a:ext>
            </a:extLst>
          </p:cNvPr>
          <p:cNvSpPr txBox="1"/>
          <p:nvPr/>
        </p:nvSpPr>
        <p:spPr>
          <a:xfrm>
            <a:off x="1400175" y="3929062"/>
            <a:ext cx="8858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Brida de accionamiento</a:t>
            </a:r>
          </a:p>
        </p:txBody>
      </p:sp>
      <p:sp>
        <p:nvSpPr>
          <p:cNvPr id="29" name="TextBox 28">
            <a:extLst>
              <a:ext uri="{FF2B5EF4-FFF2-40B4-BE49-F238E27FC236}">
                <a16:creationId xmlns:a16="http://schemas.microsoft.com/office/drawing/2014/main" id="{54DE235A-5D0A-4B87-988F-775569B15E04}"/>
              </a:ext>
            </a:extLst>
          </p:cNvPr>
          <p:cNvSpPr txBox="1"/>
          <p:nvPr/>
        </p:nvSpPr>
        <p:spPr>
          <a:xfrm>
            <a:off x="2886075" y="5929312"/>
            <a:ext cx="7715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a:cs typeface="Times New Roman"/>
              </a:rPr>
              <a:t>Placa de la válvula</a:t>
            </a:r>
          </a:p>
        </p:txBody>
      </p:sp>
      <p:sp>
        <p:nvSpPr>
          <p:cNvPr id="3" name="テキスト ボックス 5">
            <a:extLst>
              <a:ext uri="{FF2B5EF4-FFF2-40B4-BE49-F238E27FC236}">
                <a16:creationId xmlns:a16="http://schemas.microsoft.com/office/drawing/2014/main" id="{6DF5BB45-ECBC-47A6-95E6-CC13C9C4C258}"/>
              </a:ext>
            </a:extLst>
          </p:cNvPr>
          <p:cNvSpPr txBox="1"/>
          <p:nvPr/>
        </p:nvSpPr>
        <p:spPr>
          <a:xfrm>
            <a:off x="5185458" y="6446544"/>
            <a:ext cx="3763079"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25 del libro de texto / Página 14 del texto auxiliar</a:t>
            </a:r>
            <a:endParaRPr lang="en-US" altLang="ja-JP" sz="1200" dirty="0">
              <a:ea typeface="游ゴシック"/>
              <a:cs typeface="+mn-lt"/>
            </a:endParaRPr>
          </a:p>
        </p:txBody>
      </p:sp>
      <p:sp>
        <p:nvSpPr>
          <p:cNvPr id="30" name="TextBox 21">
            <a:extLst>
              <a:ext uri="{FF2B5EF4-FFF2-40B4-BE49-F238E27FC236}">
                <a16:creationId xmlns:a16="http://schemas.microsoft.com/office/drawing/2014/main" id="{F4CF6FE6-811B-44D2-823B-345B5B46DA45}"/>
              </a:ext>
            </a:extLst>
          </p:cNvPr>
          <p:cNvSpPr txBox="1"/>
          <p:nvPr/>
        </p:nvSpPr>
        <p:spPr>
          <a:xfrm>
            <a:off x="3902897" y="4389192"/>
            <a:ext cx="71437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Boca de entrada</a:t>
            </a:r>
            <a:endParaRPr lang="en-US" sz="900">
              <a:cs typeface="Calibri"/>
            </a:endParaRPr>
          </a:p>
          <a:p>
            <a:pPr algn="ctr" rtl="0"/>
            <a:r>
              <a:rPr lang="es-419" sz="900">
                <a:latin typeface="Times New Roman"/>
                <a:cs typeface="Times New Roman"/>
              </a:rPr>
              <a:t> /salida</a:t>
            </a:r>
            <a:endParaRPr lang="en-US" sz="900">
              <a:cs typeface="Calibri"/>
            </a:endParaRPr>
          </a:p>
        </p:txBody>
      </p:sp>
      <p:sp>
        <p:nvSpPr>
          <p:cNvPr id="31" name="TextBox 21">
            <a:extLst>
              <a:ext uri="{FF2B5EF4-FFF2-40B4-BE49-F238E27FC236}">
                <a16:creationId xmlns:a16="http://schemas.microsoft.com/office/drawing/2014/main" id="{CAA231D5-1DAF-4BCE-B1FA-1A72C6998A1C}"/>
              </a:ext>
            </a:extLst>
          </p:cNvPr>
          <p:cNvSpPr txBox="1"/>
          <p:nvPr/>
        </p:nvSpPr>
        <p:spPr>
          <a:xfrm>
            <a:off x="7016272" y="4278303"/>
            <a:ext cx="71437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a:cs typeface="Times New Roman"/>
              </a:rPr>
              <a:t>Boca de entrada</a:t>
            </a:r>
            <a:endParaRPr lang="en-US" sz="900" dirty="0">
              <a:cs typeface="Calibri"/>
            </a:endParaRPr>
          </a:p>
          <a:p>
            <a:pPr algn="ctr" rtl="0"/>
            <a:r>
              <a:rPr lang="es-419" sz="900" dirty="0">
                <a:latin typeface="Times New Roman"/>
                <a:cs typeface="Times New Roman"/>
              </a:rPr>
              <a:t> /salida</a:t>
            </a:r>
            <a:endParaRPr lang="en-US" sz="900" dirty="0">
              <a:cs typeface="Calibri"/>
            </a:endParaRPr>
          </a:p>
        </p:txBody>
      </p:sp>
      <p:sp>
        <p:nvSpPr>
          <p:cNvPr id="32" name="TextBox 21">
            <a:extLst>
              <a:ext uri="{FF2B5EF4-FFF2-40B4-BE49-F238E27FC236}">
                <a16:creationId xmlns:a16="http://schemas.microsoft.com/office/drawing/2014/main" id="{8AB2AD50-C1A7-48B3-B222-139EFD46B729}"/>
              </a:ext>
            </a:extLst>
          </p:cNvPr>
          <p:cNvSpPr txBox="1"/>
          <p:nvPr/>
        </p:nvSpPr>
        <p:spPr>
          <a:xfrm>
            <a:off x="7783456" y="4323635"/>
            <a:ext cx="71437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Boca de entrada</a:t>
            </a:r>
            <a:endParaRPr lang="en-US" sz="900">
              <a:cs typeface="Calibri"/>
            </a:endParaRPr>
          </a:p>
          <a:p>
            <a:pPr algn="ctr" rtl="0"/>
            <a:r>
              <a:rPr lang="es-419" sz="900">
                <a:latin typeface="Times New Roman"/>
                <a:cs typeface="Times New Roman"/>
              </a:rPr>
              <a:t> /salida</a:t>
            </a:r>
            <a:endParaRPr lang="en-US" sz="900">
              <a:cs typeface="Calibri"/>
            </a:endParaRPr>
          </a:p>
        </p:txBody>
      </p:sp>
    </p:spTree>
    <p:extLst>
      <p:ext uri="{BB962C8B-B14F-4D97-AF65-F5344CB8AC3E}">
        <p14:creationId xmlns:p14="http://schemas.microsoft.com/office/powerpoint/2010/main" val="3840851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es-419" sz="3200">
                <a:latin typeface="Times New Roman"/>
                <a:ea typeface="+mj-lt"/>
                <a:cs typeface="+mj-lt"/>
              </a:rPr>
              <a:t>Capítulo 1 Conocimientos básicos sobre la maquinaria de construcción tipo vehicular</a:t>
            </a:r>
            <a:endParaRPr lang="en-US" altLang="ja-JP" dirty="0"/>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Tanque de aceite hidráulico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テキスト ボックス 7"/>
          <p:cNvSpPr txBox="1"/>
          <p:nvPr/>
        </p:nvSpPr>
        <p:spPr>
          <a:xfrm>
            <a:off x="772308" y="1630170"/>
            <a:ext cx="4597136"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Tanque de aceite hidráulico</a:t>
            </a:r>
            <a:r>
              <a:rPr lang="es-419" sz="1200">
                <a:latin typeface="Times New Roman" panose="02020603050405020304" pitchFamily="18" charset="0"/>
                <a:ea typeface="ＭＳ Ｐゴシック"/>
                <a:cs typeface="Times New Roman" panose="02020603050405020304" pitchFamily="18" charset="0"/>
              </a:rPr>
              <a:t> </a:t>
            </a:r>
          </a:p>
          <a:p>
            <a:pPr algn="ctr" rtl="0"/>
            <a:endParaRPr lang="ja-JP" altLang="en-US" sz="1200">
              <a:latin typeface="Times New Roman" panose="02020603050405020304" pitchFamily="18" charset="0"/>
              <a:ea typeface="ＭＳ Ｐゴシック"/>
              <a:cs typeface="Times New Roman" panose="02020603050405020304" pitchFamily="18" charset="0"/>
            </a:endParaRPr>
          </a:p>
        </p:txBody>
      </p:sp>
      <p:sp>
        <p:nvSpPr>
          <p:cNvPr id="10" name="テキスト ボックス 9"/>
          <p:cNvSpPr txBox="1"/>
          <p:nvPr/>
        </p:nvSpPr>
        <p:spPr>
          <a:xfrm>
            <a:off x="5046978" y="1268862"/>
            <a:ext cx="3172214" cy="276520"/>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ＭＳ Ｐゴシック"/>
                <a:cs typeface="Times New Roman" panose="02020603050405020304" pitchFamily="18" charset="0"/>
              </a:rPr>
              <a:t>Respirador de aire combinado</a:t>
            </a:r>
          </a:p>
        </p:txBody>
      </p:sp>
      <p:pic>
        <p:nvPicPr>
          <p:cNvPr id="3" name="図 2"/>
          <p:cNvPicPr>
            <a:picLocks noChangeAspect="1"/>
          </p:cNvPicPr>
          <p:nvPr/>
        </p:nvPicPr>
        <p:blipFill>
          <a:blip r:embed="rId3"/>
          <a:stretch>
            <a:fillRect/>
          </a:stretch>
        </p:blipFill>
        <p:spPr>
          <a:xfrm>
            <a:off x="1068467" y="2002551"/>
            <a:ext cx="4004819" cy="3887676"/>
          </a:xfrm>
          <a:prstGeom prst="rect">
            <a:avLst/>
          </a:prstGeom>
        </p:spPr>
      </p:pic>
      <p:pic>
        <p:nvPicPr>
          <p:cNvPr id="5" name="図 4"/>
          <p:cNvPicPr>
            <a:picLocks noChangeAspect="1"/>
          </p:cNvPicPr>
          <p:nvPr/>
        </p:nvPicPr>
        <p:blipFill>
          <a:blip r:embed="rId4"/>
          <a:stretch>
            <a:fillRect/>
          </a:stretch>
        </p:blipFill>
        <p:spPr>
          <a:xfrm>
            <a:off x="5809261" y="1525831"/>
            <a:ext cx="1647649" cy="2350323"/>
          </a:xfrm>
          <a:prstGeom prst="rect">
            <a:avLst/>
          </a:prstGeom>
        </p:spPr>
      </p:pic>
      <p:pic>
        <p:nvPicPr>
          <p:cNvPr id="11" name="図 10"/>
          <p:cNvPicPr>
            <a:picLocks noChangeAspect="1"/>
          </p:cNvPicPr>
          <p:nvPr/>
        </p:nvPicPr>
        <p:blipFill>
          <a:blip r:embed="rId5"/>
          <a:stretch>
            <a:fillRect/>
          </a:stretch>
        </p:blipFill>
        <p:spPr>
          <a:xfrm>
            <a:off x="5985104" y="4133342"/>
            <a:ext cx="1471806" cy="2207709"/>
          </a:xfrm>
          <a:prstGeom prst="rect">
            <a:avLst/>
          </a:prstGeom>
        </p:spPr>
      </p:pic>
      <p:sp>
        <p:nvSpPr>
          <p:cNvPr id="12" name="テキスト ボックス 11"/>
          <p:cNvSpPr txBox="1"/>
          <p:nvPr/>
        </p:nvSpPr>
        <p:spPr>
          <a:xfrm>
            <a:off x="4912053" y="3926390"/>
            <a:ext cx="3172214" cy="276520"/>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ＭＳ Ｐゴシック"/>
                <a:cs typeface="Times New Roman" panose="02020603050405020304" pitchFamily="18" charset="0"/>
              </a:rPr>
              <a:t>Filtro de la tubería</a:t>
            </a:r>
          </a:p>
        </p:txBody>
      </p:sp>
      <p:sp>
        <p:nvSpPr>
          <p:cNvPr id="2" name="テキスト ボックス 5">
            <a:extLst>
              <a:ext uri="{FF2B5EF4-FFF2-40B4-BE49-F238E27FC236}">
                <a16:creationId xmlns:a16="http://schemas.microsoft.com/office/drawing/2014/main" id="{0B7F91E3-2E39-406F-BD99-6C80889F051E}"/>
              </a:ext>
            </a:extLst>
          </p:cNvPr>
          <p:cNvSpPr txBox="1"/>
          <p:nvPr/>
        </p:nvSpPr>
        <p:spPr>
          <a:xfrm>
            <a:off x="4572000" y="6460831"/>
            <a:ext cx="3947912" cy="281176"/>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31 del libro de texto / Página 14 del texto auxiliar</a:t>
            </a:r>
            <a:endParaRPr lang="en-US" altLang="ja-JP" sz="1200" dirty="0">
              <a:ea typeface="游ゴシック"/>
              <a:cs typeface="+mn-lt"/>
            </a:endParaRPr>
          </a:p>
        </p:txBody>
      </p:sp>
      <p:sp>
        <p:nvSpPr>
          <p:cNvPr id="7" name="TextBox 6">
            <a:extLst>
              <a:ext uri="{FF2B5EF4-FFF2-40B4-BE49-F238E27FC236}">
                <a16:creationId xmlns:a16="http://schemas.microsoft.com/office/drawing/2014/main" id="{73324B54-5613-4F58-B33A-0D354A2076F9}"/>
              </a:ext>
            </a:extLst>
          </p:cNvPr>
          <p:cNvSpPr txBox="1"/>
          <p:nvPr/>
        </p:nvSpPr>
        <p:spPr>
          <a:xfrm>
            <a:off x="880096" y="2214563"/>
            <a:ext cx="197740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Indicador de nivel de aceite</a:t>
            </a:r>
          </a:p>
        </p:txBody>
      </p:sp>
      <p:sp>
        <p:nvSpPr>
          <p:cNvPr id="15" name="TextBox 14">
            <a:extLst>
              <a:ext uri="{FF2B5EF4-FFF2-40B4-BE49-F238E27FC236}">
                <a16:creationId xmlns:a16="http://schemas.microsoft.com/office/drawing/2014/main" id="{DB1795CC-B291-4E4F-B45D-AF8FE9CC40F2}"/>
              </a:ext>
            </a:extLst>
          </p:cNvPr>
          <p:cNvSpPr txBox="1"/>
          <p:nvPr/>
        </p:nvSpPr>
        <p:spPr>
          <a:xfrm>
            <a:off x="4029075" y="2319045"/>
            <a:ext cx="88297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ea typeface="+mn-lt"/>
                <a:cs typeface="Times New Roman" panose="02020603050405020304" pitchFamily="18" charset="0"/>
              </a:rPr>
              <a:t>Respirador </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3113981-0C85-4836-857C-BBFEEE61F673}"/>
              </a:ext>
            </a:extLst>
          </p:cNvPr>
          <p:cNvSpPr txBox="1"/>
          <p:nvPr/>
        </p:nvSpPr>
        <p:spPr>
          <a:xfrm>
            <a:off x="2000250" y="2557463"/>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Filtro</a:t>
            </a:r>
          </a:p>
        </p:txBody>
      </p:sp>
      <p:sp>
        <p:nvSpPr>
          <p:cNvPr id="17" name="TextBox 16">
            <a:extLst>
              <a:ext uri="{FF2B5EF4-FFF2-40B4-BE49-F238E27FC236}">
                <a16:creationId xmlns:a16="http://schemas.microsoft.com/office/drawing/2014/main" id="{3F16197C-175A-4EC6-962F-2BC18B795E38}"/>
              </a:ext>
            </a:extLst>
          </p:cNvPr>
          <p:cNvSpPr txBox="1"/>
          <p:nvPr/>
        </p:nvSpPr>
        <p:spPr>
          <a:xfrm rot="-2100000">
            <a:off x="1765191" y="3619519"/>
            <a:ext cx="657228"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panose="02020603050405020304" pitchFamily="18" charset="0"/>
                <a:cs typeface="Times New Roman" panose="02020603050405020304" pitchFamily="18" charset="0"/>
              </a:rPr>
              <a:t>Desde el circuito</a:t>
            </a:r>
          </a:p>
        </p:txBody>
      </p:sp>
      <p:sp>
        <p:nvSpPr>
          <p:cNvPr id="18" name="TextBox 17">
            <a:extLst>
              <a:ext uri="{FF2B5EF4-FFF2-40B4-BE49-F238E27FC236}">
                <a16:creationId xmlns:a16="http://schemas.microsoft.com/office/drawing/2014/main" id="{B9A9613D-1B68-4726-8438-712A33DDF8E8}"/>
              </a:ext>
            </a:extLst>
          </p:cNvPr>
          <p:cNvSpPr txBox="1"/>
          <p:nvPr/>
        </p:nvSpPr>
        <p:spPr>
          <a:xfrm>
            <a:off x="3271838" y="4071938"/>
            <a:ext cx="62865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Colador</a:t>
            </a:r>
          </a:p>
        </p:txBody>
      </p:sp>
      <p:sp>
        <p:nvSpPr>
          <p:cNvPr id="19" name="TextBox 18">
            <a:extLst>
              <a:ext uri="{FF2B5EF4-FFF2-40B4-BE49-F238E27FC236}">
                <a16:creationId xmlns:a16="http://schemas.microsoft.com/office/drawing/2014/main" id="{A71A543C-1884-4A8E-ADD9-C8EFD7FB077B}"/>
              </a:ext>
            </a:extLst>
          </p:cNvPr>
          <p:cNvSpPr txBox="1"/>
          <p:nvPr/>
        </p:nvSpPr>
        <p:spPr>
          <a:xfrm>
            <a:off x="3457574" y="5486400"/>
            <a:ext cx="86891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Trampa</a:t>
            </a:r>
          </a:p>
        </p:txBody>
      </p:sp>
      <p:sp>
        <p:nvSpPr>
          <p:cNvPr id="20" name="TextBox 19">
            <a:extLst>
              <a:ext uri="{FF2B5EF4-FFF2-40B4-BE49-F238E27FC236}">
                <a16:creationId xmlns:a16="http://schemas.microsoft.com/office/drawing/2014/main" id="{5C7981B4-705A-40E3-A4D9-F9C7F5F604B5}"/>
              </a:ext>
            </a:extLst>
          </p:cNvPr>
          <p:cNvSpPr txBox="1"/>
          <p:nvPr/>
        </p:nvSpPr>
        <p:spPr>
          <a:xfrm>
            <a:off x="2457450" y="5729287"/>
            <a:ext cx="115729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A la bomba</a:t>
            </a:r>
          </a:p>
        </p:txBody>
      </p:sp>
      <p:sp>
        <p:nvSpPr>
          <p:cNvPr id="22" name="TextBox 21">
            <a:extLst>
              <a:ext uri="{FF2B5EF4-FFF2-40B4-BE49-F238E27FC236}">
                <a16:creationId xmlns:a16="http://schemas.microsoft.com/office/drawing/2014/main" id="{D8B05EF6-38F7-4C9A-80A5-B40543D16F19}"/>
              </a:ext>
            </a:extLst>
          </p:cNvPr>
          <p:cNvSpPr txBox="1"/>
          <p:nvPr/>
        </p:nvSpPr>
        <p:spPr>
          <a:xfrm>
            <a:off x="6800850" y="1471614"/>
            <a:ext cx="4857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Tapa</a:t>
            </a:r>
          </a:p>
        </p:txBody>
      </p:sp>
      <p:sp>
        <p:nvSpPr>
          <p:cNvPr id="23" name="TextBox 22">
            <a:extLst>
              <a:ext uri="{FF2B5EF4-FFF2-40B4-BE49-F238E27FC236}">
                <a16:creationId xmlns:a16="http://schemas.microsoft.com/office/drawing/2014/main" id="{8AAF2AC1-3B54-48AE-A3DA-804CD1545B11}"/>
              </a:ext>
            </a:extLst>
          </p:cNvPr>
          <p:cNvSpPr txBox="1"/>
          <p:nvPr/>
        </p:nvSpPr>
        <p:spPr>
          <a:xfrm>
            <a:off x="4653023" y="1514476"/>
            <a:ext cx="201924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Elemento de filtración de aire </a:t>
            </a:r>
          </a:p>
        </p:txBody>
      </p:sp>
      <p:sp>
        <p:nvSpPr>
          <p:cNvPr id="24" name="TextBox 23">
            <a:extLst>
              <a:ext uri="{FF2B5EF4-FFF2-40B4-BE49-F238E27FC236}">
                <a16:creationId xmlns:a16="http://schemas.microsoft.com/office/drawing/2014/main" id="{764A0339-74BC-4D45-B69C-711C48557AEC}"/>
              </a:ext>
            </a:extLst>
          </p:cNvPr>
          <p:cNvSpPr txBox="1"/>
          <p:nvPr/>
        </p:nvSpPr>
        <p:spPr>
          <a:xfrm rot="5400000">
            <a:off x="5514976" y="2957514"/>
            <a:ext cx="842964" cy="56828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Elemento de</a:t>
            </a:r>
            <a:endParaRPr lang="en-US">
              <a:latin typeface="Times New Roman" panose="02020603050405020304" pitchFamily="18" charset="0"/>
              <a:cs typeface="Times New Roman" panose="02020603050405020304" pitchFamily="18" charset="0"/>
            </a:endParaRPr>
          </a:p>
          <a:p>
            <a:pPr algn="ctr" rtl="0"/>
            <a:r>
              <a:rPr lang="es-419" sz="1000">
                <a:latin typeface="Times New Roman" panose="02020603050405020304" pitchFamily="18" charset="0"/>
                <a:cs typeface="Times New Roman" panose="02020603050405020304" pitchFamily="18" charset="0"/>
              </a:rPr>
              <a:t>  filtración de aceite </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AC52635A-DA58-48AC-AE61-527C0F905414}"/>
              </a:ext>
            </a:extLst>
          </p:cNvPr>
          <p:cNvSpPr txBox="1"/>
          <p:nvPr/>
        </p:nvSpPr>
        <p:spPr>
          <a:xfrm>
            <a:off x="7029450" y="5157788"/>
            <a:ext cx="74295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Magnético</a:t>
            </a:r>
          </a:p>
        </p:txBody>
      </p:sp>
      <p:sp>
        <p:nvSpPr>
          <p:cNvPr id="26" name="TextBox 25">
            <a:extLst>
              <a:ext uri="{FF2B5EF4-FFF2-40B4-BE49-F238E27FC236}">
                <a16:creationId xmlns:a16="http://schemas.microsoft.com/office/drawing/2014/main" id="{4D8BD640-C657-4082-94E3-B5CD60AE1C9F}"/>
              </a:ext>
            </a:extLst>
          </p:cNvPr>
          <p:cNvSpPr txBox="1"/>
          <p:nvPr/>
        </p:nvSpPr>
        <p:spPr>
          <a:xfrm>
            <a:off x="7200900" y="4643438"/>
            <a:ext cx="54292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Salida</a:t>
            </a:r>
          </a:p>
        </p:txBody>
      </p:sp>
      <p:sp>
        <p:nvSpPr>
          <p:cNvPr id="27" name="TextBox 26">
            <a:extLst>
              <a:ext uri="{FF2B5EF4-FFF2-40B4-BE49-F238E27FC236}">
                <a16:creationId xmlns:a16="http://schemas.microsoft.com/office/drawing/2014/main" id="{9DF0C685-6F02-4F5C-95A2-2DC075A29F17}"/>
              </a:ext>
            </a:extLst>
          </p:cNvPr>
          <p:cNvSpPr txBox="1"/>
          <p:nvPr/>
        </p:nvSpPr>
        <p:spPr>
          <a:xfrm>
            <a:off x="7058025" y="4914900"/>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Elemento </a:t>
            </a:r>
          </a:p>
        </p:txBody>
      </p:sp>
      <p:sp>
        <p:nvSpPr>
          <p:cNvPr id="28" name="TextBox 1">
            <a:extLst>
              <a:ext uri="{FF2B5EF4-FFF2-40B4-BE49-F238E27FC236}">
                <a16:creationId xmlns:a16="http://schemas.microsoft.com/office/drawing/2014/main" id="{11C96FC0-2A20-4C88-9CAC-C9EEDCED846A}"/>
              </a:ext>
            </a:extLst>
          </p:cNvPr>
          <p:cNvSpPr txBox="1"/>
          <p:nvPr/>
        </p:nvSpPr>
        <p:spPr>
          <a:xfrm>
            <a:off x="880096" y="5590384"/>
            <a:ext cx="1076026" cy="415498"/>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rtl="0"/>
            <a:r>
              <a:rPr lang="es-419" sz="1000">
                <a:latin typeface="Times New Roman" panose="02020603050405020304" pitchFamily="18" charset="0"/>
                <a:ea typeface="+mn-lt"/>
                <a:cs typeface="Times New Roman" panose="02020603050405020304" pitchFamily="18" charset="0"/>
              </a:rPr>
              <a:t>Desde la válvula de operación</a:t>
            </a:r>
            <a:endParaRPr lang="en-US" sz="1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1332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3682" y="2908299"/>
            <a:ext cx="8416636" cy="601663"/>
          </a:xfrm>
        </p:spPr>
        <p:txBody>
          <a:bodyPr rtlCol="0">
            <a:normAutofit fontScale="90000"/>
          </a:bodyPr>
          <a:lstStyle/>
          <a:p>
            <a:pPr rtl="0"/>
            <a:r>
              <a:rPr lang="es-419" sz="3200">
                <a:latin typeface="Times New Roman"/>
                <a:ea typeface="+mj-lt"/>
                <a:cs typeface="+mj-lt"/>
              </a:rPr>
              <a:t>Capítulo 3 Estructura del equipo relacionada al funcionamiento de la maquinaria de construcción tipo vehicular </a:t>
            </a:r>
            <a:endParaRPr lang="en-US">
              <a:latin typeface="Times New Roman"/>
              <a:cs typeface="Times New Roman"/>
            </a:endParaRPr>
          </a:p>
        </p:txBody>
      </p:sp>
    </p:spTree>
    <p:extLst>
      <p:ext uri="{BB962C8B-B14F-4D97-AF65-F5344CB8AC3E}">
        <p14:creationId xmlns:p14="http://schemas.microsoft.com/office/powerpoint/2010/main" val="1577470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Tractor oruga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82670"/>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8" name="テキスト ボックス 5">
            <a:extLst>
              <a:ext uri="{FF2B5EF4-FFF2-40B4-BE49-F238E27FC236}">
                <a16:creationId xmlns:a16="http://schemas.microsoft.com/office/drawing/2014/main" id="{D9F02DBE-0369-467A-9248-C14CF98F442B}"/>
              </a:ext>
            </a:extLst>
          </p:cNvPr>
          <p:cNvSpPr txBox="1"/>
          <p:nvPr/>
        </p:nvSpPr>
        <p:spPr>
          <a:xfrm>
            <a:off x="4664597" y="6432256"/>
            <a:ext cx="3898177"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35 del libro de texto / Página 15 del texto auxiliar</a:t>
            </a:r>
            <a:endParaRPr lang="en-US" altLang="ja-JP" sz="1200" dirty="0">
              <a:ea typeface="游ゴシック"/>
              <a:cs typeface="+mn-lt"/>
            </a:endParaRPr>
          </a:p>
        </p:txBody>
      </p:sp>
      <p:grpSp>
        <p:nvGrpSpPr>
          <p:cNvPr id="6" name="グループ化 5"/>
          <p:cNvGrpSpPr>
            <a:grpSpLocks noChangeAspect="1"/>
          </p:cNvGrpSpPr>
          <p:nvPr/>
        </p:nvGrpSpPr>
        <p:grpSpPr>
          <a:xfrm>
            <a:off x="1273782" y="1431382"/>
            <a:ext cx="6168294" cy="4952531"/>
            <a:chOff x="323341" y="1908408"/>
            <a:chExt cx="4783155" cy="3840401"/>
          </a:xfrm>
        </p:grpSpPr>
        <p:sp>
          <p:nvSpPr>
            <p:cNvPr id="10" name="テキスト ボックス 9"/>
            <p:cNvSpPr txBox="1"/>
            <p:nvPr/>
          </p:nvSpPr>
          <p:spPr>
            <a:xfrm>
              <a:off x="1316612" y="5472289"/>
              <a:ext cx="3172214" cy="276520"/>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estructura de tractor tipo oruga </a:t>
              </a:r>
              <a:endParaRPr lang="en-US"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98942" y="1908408"/>
              <a:ext cx="4407554" cy="3563881"/>
            </a:xfrm>
            <a:prstGeom prst="rect">
              <a:avLst/>
            </a:prstGeom>
          </p:spPr>
        </p:pic>
        <p:sp>
          <p:nvSpPr>
            <p:cNvPr id="34" name="TextBox 24">
              <a:extLst>
                <a:ext uri="{FF2B5EF4-FFF2-40B4-BE49-F238E27FC236}">
                  <a16:creationId xmlns:a16="http://schemas.microsoft.com/office/drawing/2014/main" id="{248285F3-F994-41B9-8DF4-951F326E557A}"/>
                </a:ext>
              </a:extLst>
            </p:cNvPr>
            <p:cNvSpPr txBox="1"/>
            <p:nvPr/>
          </p:nvSpPr>
          <p:spPr>
            <a:xfrm>
              <a:off x="909417" y="2077941"/>
              <a:ext cx="814389"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900">
                  <a:latin typeface="Times New Roman" panose="02020603050405020304" pitchFamily="18" charset="0"/>
                  <a:cs typeface="Times New Roman" panose="02020603050405020304" pitchFamily="18" charset="0"/>
                </a:rPr>
                <a:t>Radiador</a:t>
              </a:r>
            </a:p>
          </p:txBody>
        </p:sp>
        <p:sp>
          <p:nvSpPr>
            <p:cNvPr id="35" name="TextBox 24">
              <a:extLst>
                <a:ext uri="{FF2B5EF4-FFF2-40B4-BE49-F238E27FC236}">
                  <a16:creationId xmlns:a16="http://schemas.microsoft.com/office/drawing/2014/main" id="{B1A47EC7-9AB9-4877-B87E-022A318EBC70}"/>
                </a:ext>
              </a:extLst>
            </p:cNvPr>
            <p:cNvSpPr txBox="1"/>
            <p:nvPr/>
          </p:nvSpPr>
          <p:spPr>
            <a:xfrm>
              <a:off x="2453459" y="2201050"/>
              <a:ext cx="814389"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900">
                  <a:latin typeface="Times New Roman" panose="02020603050405020304" pitchFamily="18" charset="0"/>
                  <a:cs typeface="Times New Roman" panose="02020603050405020304" pitchFamily="18" charset="0"/>
                </a:rPr>
                <a:t>Motor</a:t>
              </a:r>
            </a:p>
          </p:txBody>
        </p:sp>
        <p:sp>
          <p:nvSpPr>
            <p:cNvPr id="36" name="TextBox 24">
              <a:extLst>
                <a:ext uri="{FF2B5EF4-FFF2-40B4-BE49-F238E27FC236}">
                  <a16:creationId xmlns:a16="http://schemas.microsoft.com/office/drawing/2014/main" id="{33A645B4-B496-40B6-8BA5-7F3B7AD26B58}"/>
                </a:ext>
              </a:extLst>
            </p:cNvPr>
            <p:cNvSpPr txBox="1"/>
            <p:nvPr/>
          </p:nvSpPr>
          <p:spPr>
            <a:xfrm>
              <a:off x="3715308" y="2628797"/>
              <a:ext cx="1256742"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900">
                  <a:latin typeface="Times New Roman" panose="02020603050405020304" pitchFamily="18" charset="0"/>
                  <a:cs typeface="Times New Roman" panose="02020603050405020304" pitchFamily="18" charset="0"/>
                </a:rPr>
                <a:t>Servotransmisión</a:t>
              </a:r>
            </a:p>
          </p:txBody>
        </p:sp>
        <p:sp>
          <p:nvSpPr>
            <p:cNvPr id="37" name="TextBox 24">
              <a:extLst>
                <a:ext uri="{FF2B5EF4-FFF2-40B4-BE49-F238E27FC236}">
                  <a16:creationId xmlns:a16="http://schemas.microsoft.com/office/drawing/2014/main" id="{A53FF45C-5FF9-4BB5-BF00-405B2C883848}"/>
                </a:ext>
              </a:extLst>
            </p:cNvPr>
            <p:cNvSpPr txBox="1"/>
            <p:nvPr/>
          </p:nvSpPr>
          <p:spPr>
            <a:xfrm>
              <a:off x="4658004" y="3818675"/>
              <a:ext cx="448492"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a:latin typeface="Times New Roman" panose="02020603050405020304" pitchFamily="18" charset="0"/>
                  <a:cs typeface="Times New Roman" panose="02020603050405020304" pitchFamily="18" charset="0"/>
                </a:rPr>
                <a:t>Oruga</a:t>
              </a:r>
            </a:p>
          </p:txBody>
        </p:sp>
        <p:sp>
          <p:nvSpPr>
            <p:cNvPr id="38" name="TextBox 24">
              <a:extLst>
                <a:ext uri="{FF2B5EF4-FFF2-40B4-BE49-F238E27FC236}">
                  <a16:creationId xmlns:a16="http://schemas.microsoft.com/office/drawing/2014/main" id="{9D7B2B3A-7658-4988-94BD-51D3326D56F7}"/>
                </a:ext>
              </a:extLst>
            </p:cNvPr>
            <p:cNvSpPr txBox="1"/>
            <p:nvPr/>
          </p:nvSpPr>
          <p:spPr>
            <a:xfrm>
              <a:off x="1635495" y="5095138"/>
              <a:ext cx="702529" cy="21479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rtl="0"/>
              <a:r>
                <a:rPr lang="es-419" sz="900" dirty="0">
                  <a:latin typeface="Times New Roman" panose="02020603050405020304" pitchFamily="18" charset="0"/>
                  <a:cs typeface="Times New Roman" panose="02020603050405020304" pitchFamily="18" charset="0"/>
                </a:rPr>
                <a:t>Resorte de retroceso</a:t>
              </a:r>
            </a:p>
          </p:txBody>
        </p:sp>
        <p:sp>
          <p:nvSpPr>
            <p:cNvPr id="39" name="TextBox 24">
              <a:extLst>
                <a:ext uri="{FF2B5EF4-FFF2-40B4-BE49-F238E27FC236}">
                  <a16:creationId xmlns:a16="http://schemas.microsoft.com/office/drawing/2014/main" id="{8E23F689-79D1-4B8E-82E8-334B4A8853D2}"/>
                </a:ext>
              </a:extLst>
            </p:cNvPr>
            <p:cNvSpPr txBox="1"/>
            <p:nvPr/>
          </p:nvSpPr>
          <p:spPr>
            <a:xfrm>
              <a:off x="1408937" y="5328565"/>
              <a:ext cx="1355525" cy="107398"/>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dirty="0">
                  <a:latin typeface="Times New Roman" panose="02020603050405020304" pitchFamily="18" charset="0"/>
                  <a:cs typeface="Times New Roman" panose="02020603050405020304" pitchFamily="18" charset="0"/>
                </a:rPr>
                <a:t>Rueda dentada (rueda dentada motriz)</a:t>
              </a:r>
            </a:p>
          </p:txBody>
        </p:sp>
        <p:sp>
          <p:nvSpPr>
            <p:cNvPr id="40" name="TextBox 24">
              <a:extLst>
                <a:ext uri="{FF2B5EF4-FFF2-40B4-BE49-F238E27FC236}">
                  <a16:creationId xmlns:a16="http://schemas.microsoft.com/office/drawing/2014/main" id="{E1198275-8CF6-40DF-B060-54F583635A15}"/>
                </a:ext>
              </a:extLst>
            </p:cNvPr>
            <p:cNvSpPr txBox="1"/>
            <p:nvPr/>
          </p:nvSpPr>
          <p:spPr>
            <a:xfrm>
              <a:off x="1083609" y="4834471"/>
              <a:ext cx="903150"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dirty="0">
                  <a:latin typeface="Times New Roman" panose="02020603050405020304" pitchFamily="18" charset="0"/>
                  <a:cs typeface="Times New Roman" panose="02020603050405020304" pitchFamily="18" charset="0"/>
                </a:rPr>
                <a:t>Rodillo portador </a:t>
              </a:r>
            </a:p>
            <a:p>
              <a:pPr rtl="0"/>
              <a:r>
                <a:rPr lang="es-419" sz="900" dirty="0">
                  <a:latin typeface="Times New Roman" panose="02020603050405020304" pitchFamily="18" charset="0"/>
                  <a:cs typeface="Times New Roman" panose="02020603050405020304" pitchFamily="18" charset="0"/>
                </a:rPr>
                <a:t>(rodillo superior)</a:t>
              </a:r>
            </a:p>
          </p:txBody>
        </p:sp>
        <p:sp>
          <p:nvSpPr>
            <p:cNvPr id="41" name="TextBox 24">
              <a:extLst>
                <a:ext uri="{FF2B5EF4-FFF2-40B4-BE49-F238E27FC236}">
                  <a16:creationId xmlns:a16="http://schemas.microsoft.com/office/drawing/2014/main" id="{491CB32A-55D1-4884-9050-6C718152D82B}"/>
                </a:ext>
              </a:extLst>
            </p:cNvPr>
            <p:cNvSpPr txBox="1"/>
            <p:nvPr/>
          </p:nvSpPr>
          <p:spPr>
            <a:xfrm>
              <a:off x="655340" y="4557951"/>
              <a:ext cx="993216"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dirty="0">
                  <a:latin typeface="Times New Roman" panose="02020603050405020304" pitchFamily="18" charset="0"/>
                  <a:cs typeface="Times New Roman" panose="02020603050405020304" pitchFamily="18" charset="0"/>
                </a:rPr>
                <a:t>Rodillo guía </a:t>
              </a:r>
            </a:p>
            <a:p>
              <a:pPr rtl="0"/>
              <a:r>
                <a:rPr lang="es-419" sz="900" dirty="0">
                  <a:latin typeface="Times New Roman" panose="02020603050405020304" pitchFamily="18" charset="0"/>
                  <a:cs typeface="Times New Roman" panose="02020603050405020304" pitchFamily="18" charset="0"/>
                </a:rPr>
                <a:t>(rodillo inferior)</a:t>
              </a:r>
            </a:p>
          </p:txBody>
        </p:sp>
        <p:sp>
          <p:nvSpPr>
            <p:cNvPr id="42" name="TextBox 24">
              <a:extLst>
                <a:ext uri="{FF2B5EF4-FFF2-40B4-BE49-F238E27FC236}">
                  <a16:creationId xmlns:a16="http://schemas.microsoft.com/office/drawing/2014/main" id="{D40F38C8-E7C0-40E2-B773-EEF54D34A0CC}"/>
                </a:ext>
              </a:extLst>
            </p:cNvPr>
            <p:cNvSpPr txBox="1"/>
            <p:nvPr/>
          </p:nvSpPr>
          <p:spPr>
            <a:xfrm>
              <a:off x="323341" y="4404402"/>
              <a:ext cx="993216" cy="107398"/>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dirty="0">
                  <a:latin typeface="Times New Roman" panose="02020603050405020304" pitchFamily="18" charset="0"/>
                  <a:cs typeface="Times New Roman" panose="02020603050405020304" pitchFamily="18" charset="0"/>
                </a:rPr>
                <a:t>Bastidor de la oruga</a:t>
              </a:r>
            </a:p>
          </p:txBody>
        </p:sp>
        <p:sp>
          <p:nvSpPr>
            <p:cNvPr id="43" name="TextBox 24">
              <a:extLst>
                <a:ext uri="{FF2B5EF4-FFF2-40B4-BE49-F238E27FC236}">
                  <a16:creationId xmlns:a16="http://schemas.microsoft.com/office/drawing/2014/main" id="{D157B043-0D96-4F77-BABF-8883DFAF6686}"/>
                </a:ext>
              </a:extLst>
            </p:cNvPr>
            <p:cNvSpPr txBox="1"/>
            <p:nvPr/>
          </p:nvSpPr>
          <p:spPr>
            <a:xfrm>
              <a:off x="465994" y="4059633"/>
              <a:ext cx="617615" cy="21479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dirty="0">
                  <a:latin typeface="Times New Roman" panose="02020603050405020304" pitchFamily="18" charset="0"/>
                  <a:cs typeface="Times New Roman" panose="02020603050405020304" pitchFamily="18" charset="0"/>
                </a:rPr>
                <a:t>Rueda tensora </a:t>
              </a:r>
            </a:p>
            <a:p>
              <a:pPr rtl="0"/>
              <a:r>
                <a:rPr lang="es-419" sz="900" dirty="0">
                  <a:latin typeface="Times New Roman" panose="02020603050405020304" pitchFamily="18" charset="0"/>
                  <a:cs typeface="Times New Roman" panose="02020603050405020304" pitchFamily="18" charset="0"/>
                </a:rPr>
                <a:t>(rueda guía)</a:t>
              </a:r>
            </a:p>
          </p:txBody>
        </p:sp>
        <p:sp>
          <p:nvSpPr>
            <p:cNvPr id="44" name="TextBox 24">
              <a:extLst>
                <a:ext uri="{FF2B5EF4-FFF2-40B4-BE49-F238E27FC236}">
                  <a16:creationId xmlns:a16="http://schemas.microsoft.com/office/drawing/2014/main" id="{4B373C5C-3C77-4E19-8E89-1672FFE89D5B}"/>
                </a:ext>
              </a:extLst>
            </p:cNvPr>
            <p:cNvSpPr txBox="1"/>
            <p:nvPr/>
          </p:nvSpPr>
          <p:spPr>
            <a:xfrm>
              <a:off x="3625577" y="5348479"/>
              <a:ext cx="863250"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a:latin typeface="Times New Roman" panose="02020603050405020304" pitchFamily="18" charset="0"/>
                  <a:cs typeface="Times New Roman" panose="02020603050405020304" pitchFamily="18" charset="0"/>
                </a:rPr>
                <a:t>Desacelerador final</a:t>
              </a:r>
            </a:p>
          </p:txBody>
        </p:sp>
        <p:sp>
          <p:nvSpPr>
            <p:cNvPr id="45" name="TextBox 24">
              <a:extLst>
                <a:ext uri="{FF2B5EF4-FFF2-40B4-BE49-F238E27FC236}">
                  <a16:creationId xmlns:a16="http://schemas.microsoft.com/office/drawing/2014/main" id="{BF517C98-7D49-4531-8198-1BDF36715453}"/>
                </a:ext>
              </a:extLst>
            </p:cNvPr>
            <p:cNvSpPr txBox="1"/>
            <p:nvPr/>
          </p:nvSpPr>
          <p:spPr>
            <a:xfrm>
              <a:off x="3965854" y="5149496"/>
              <a:ext cx="863250"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a:latin typeface="Times New Roman" panose="02020603050405020304" pitchFamily="18" charset="0"/>
                  <a:cs typeface="Times New Roman" panose="02020603050405020304" pitchFamily="18" charset="0"/>
                </a:rPr>
                <a:t>Embrague de dirección</a:t>
              </a:r>
            </a:p>
          </p:txBody>
        </p:sp>
        <p:sp>
          <p:nvSpPr>
            <p:cNvPr id="46" name="TextBox 24">
              <a:extLst>
                <a:ext uri="{FF2B5EF4-FFF2-40B4-BE49-F238E27FC236}">
                  <a16:creationId xmlns:a16="http://schemas.microsoft.com/office/drawing/2014/main" id="{035174A0-0E88-4DC2-BD9C-4179F58E6A1F}"/>
                </a:ext>
              </a:extLst>
            </p:cNvPr>
            <p:cNvSpPr txBox="1"/>
            <p:nvPr/>
          </p:nvSpPr>
          <p:spPr>
            <a:xfrm>
              <a:off x="3965854" y="4911506"/>
              <a:ext cx="540526"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a:latin typeface="Times New Roman" panose="02020603050405020304" pitchFamily="18" charset="0"/>
                  <a:cs typeface="Times New Roman" panose="02020603050405020304" pitchFamily="18" charset="0"/>
                </a:rPr>
                <a:t>Transverso</a:t>
              </a:r>
            </a:p>
          </p:txBody>
        </p:sp>
        <p:sp>
          <p:nvSpPr>
            <p:cNvPr id="47" name="TextBox 24">
              <a:extLst>
                <a:ext uri="{FF2B5EF4-FFF2-40B4-BE49-F238E27FC236}">
                  <a16:creationId xmlns:a16="http://schemas.microsoft.com/office/drawing/2014/main" id="{F1149CA9-5016-46C5-B7A9-06520BE69C3E}"/>
                </a:ext>
              </a:extLst>
            </p:cNvPr>
            <p:cNvSpPr txBox="1"/>
            <p:nvPr/>
          </p:nvSpPr>
          <p:spPr>
            <a:xfrm>
              <a:off x="4464127" y="3449446"/>
              <a:ext cx="496263" cy="21479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dirty="0">
                  <a:latin typeface="Times New Roman" panose="02020603050405020304" pitchFamily="18" charset="0"/>
                  <a:cs typeface="Times New Roman" panose="02020603050405020304" pitchFamily="18" charset="0"/>
                </a:rPr>
                <a:t>Depósito de combustible</a:t>
              </a:r>
            </a:p>
          </p:txBody>
        </p:sp>
        <p:sp>
          <p:nvSpPr>
            <p:cNvPr id="48" name="TextBox 24">
              <a:extLst>
                <a:ext uri="{FF2B5EF4-FFF2-40B4-BE49-F238E27FC236}">
                  <a16:creationId xmlns:a16="http://schemas.microsoft.com/office/drawing/2014/main" id="{533F4416-E872-4EA5-9EDD-F7C114480DCC}"/>
                </a:ext>
              </a:extLst>
            </p:cNvPr>
            <p:cNvSpPr txBox="1"/>
            <p:nvPr/>
          </p:nvSpPr>
          <p:spPr>
            <a:xfrm>
              <a:off x="4325278" y="2821856"/>
              <a:ext cx="630709"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a:latin typeface="Times New Roman" panose="02020603050405020304" pitchFamily="18" charset="0"/>
                  <a:cs typeface="Times New Roman" panose="02020603050405020304" pitchFamily="18" charset="0"/>
                </a:rPr>
                <a:t>Tanque de aceite hidráulico</a:t>
              </a:r>
            </a:p>
          </p:txBody>
        </p:sp>
        <p:sp>
          <p:nvSpPr>
            <p:cNvPr id="49" name="TextBox 24">
              <a:extLst>
                <a:ext uri="{FF2B5EF4-FFF2-40B4-BE49-F238E27FC236}">
                  <a16:creationId xmlns:a16="http://schemas.microsoft.com/office/drawing/2014/main" id="{347EA0BF-208A-41BA-B725-91A1AA5449A2}"/>
                </a:ext>
              </a:extLst>
            </p:cNvPr>
            <p:cNvSpPr txBox="1"/>
            <p:nvPr/>
          </p:nvSpPr>
          <p:spPr>
            <a:xfrm>
              <a:off x="3488737" y="2435463"/>
              <a:ext cx="836541"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a:latin typeface="Times New Roman" panose="02020603050405020304" pitchFamily="18" charset="0"/>
                  <a:cs typeface="Times New Roman" panose="02020603050405020304" pitchFamily="18" charset="0"/>
                </a:rPr>
                <a:t>Convertidor de par</a:t>
              </a:r>
            </a:p>
          </p:txBody>
        </p:sp>
        <p:sp>
          <p:nvSpPr>
            <p:cNvPr id="50" name="TextBox 24">
              <a:extLst>
                <a:ext uri="{FF2B5EF4-FFF2-40B4-BE49-F238E27FC236}">
                  <a16:creationId xmlns:a16="http://schemas.microsoft.com/office/drawing/2014/main" id="{310467C0-63B6-4B01-A130-38A720D101E7}"/>
                </a:ext>
              </a:extLst>
            </p:cNvPr>
            <p:cNvSpPr txBox="1"/>
            <p:nvPr/>
          </p:nvSpPr>
          <p:spPr>
            <a:xfrm>
              <a:off x="3475299" y="2136320"/>
              <a:ext cx="573768"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s-419" sz="900" dirty="0">
                  <a:latin typeface="Times New Roman" panose="02020603050405020304" pitchFamily="18" charset="0"/>
                  <a:cs typeface="Times New Roman" panose="02020603050405020304" pitchFamily="18" charset="0"/>
                </a:rPr>
                <a:t>Palanca de cambio</a:t>
              </a:r>
            </a:p>
          </p:txBody>
        </p:sp>
      </p:grpSp>
    </p:spTree>
    <p:extLst>
      <p:ext uri="{BB962C8B-B14F-4D97-AF65-F5344CB8AC3E}">
        <p14:creationId xmlns:p14="http://schemas.microsoft.com/office/powerpoint/2010/main" val="295358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dirty="0">
                <a:latin typeface="Times New Roman" panose="02020603050405020304" pitchFamily="18" charset="0"/>
                <a:ea typeface="+mj-lt"/>
                <a:cs typeface="Times New Roman" panose="02020603050405020304" pitchFamily="18" charset="0"/>
              </a:rPr>
              <a:t>Tractor oruga </a:t>
            </a:r>
            <a:endParaRPr lang="en-US" altLang="ja-JP" dirty="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82670"/>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grpSp>
        <p:nvGrpSpPr>
          <p:cNvPr id="6" name="グループ化 5"/>
          <p:cNvGrpSpPr>
            <a:grpSpLocks noChangeAspect="1"/>
          </p:cNvGrpSpPr>
          <p:nvPr/>
        </p:nvGrpSpPr>
        <p:grpSpPr>
          <a:xfrm>
            <a:off x="744179" y="1476025"/>
            <a:ext cx="4024618" cy="3076309"/>
            <a:chOff x="4972050" y="1391272"/>
            <a:chExt cx="3543300" cy="2708401"/>
          </a:xfrm>
        </p:grpSpPr>
        <p:pic>
          <p:nvPicPr>
            <p:cNvPr id="7" name="図 6"/>
            <p:cNvPicPr>
              <a:picLocks noChangeAspect="1"/>
            </p:cNvPicPr>
            <p:nvPr/>
          </p:nvPicPr>
          <p:blipFill>
            <a:blip r:embed="rId3"/>
            <a:stretch>
              <a:fillRect/>
            </a:stretch>
          </p:blipFill>
          <p:spPr>
            <a:xfrm>
              <a:off x="5106496" y="1391272"/>
              <a:ext cx="3072610" cy="2203695"/>
            </a:xfrm>
            <a:prstGeom prst="rect">
              <a:avLst/>
            </a:prstGeom>
          </p:spPr>
        </p:pic>
        <p:sp>
          <p:nvSpPr>
            <p:cNvPr id="14" name="正方形/長方形 13"/>
            <p:cNvSpPr/>
            <p:nvPr/>
          </p:nvSpPr>
          <p:spPr>
            <a:xfrm>
              <a:off x="7744078" y="2031101"/>
              <a:ext cx="771272" cy="105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5106496" y="3638008"/>
              <a:ext cx="3408854" cy="461665"/>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dispositivo de transmisión de potencia de tipo de transmisión directa </a:t>
              </a:r>
              <a:endParaRPr lang="ja-JP" altLang="en-US" sz="1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358A79C-A396-404E-9F20-9795817F4869}"/>
                </a:ext>
              </a:extLst>
            </p:cNvPr>
            <p:cNvSpPr txBox="1"/>
            <p:nvPr/>
          </p:nvSpPr>
          <p:spPr>
            <a:xfrm>
              <a:off x="7615238" y="1571625"/>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Motor</a:t>
              </a:r>
            </a:p>
          </p:txBody>
        </p:sp>
        <p:sp>
          <p:nvSpPr>
            <p:cNvPr id="5" name="TextBox 4">
              <a:extLst>
                <a:ext uri="{FF2B5EF4-FFF2-40B4-BE49-F238E27FC236}">
                  <a16:creationId xmlns:a16="http://schemas.microsoft.com/office/drawing/2014/main" id="{9E769085-B346-438B-8BEF-45E2F61D308B}"/>
                </a:ext>
              </a:extLst>
            </p:cNvPr>
            <p:cNvSpPr txBox="1"/>
            <p:nvPr/>
          </p:nvSpPr>
          <p:spPr>
            <a:xfrm>
              <a:off x="5165482" y="1391272"/>
              <a:ext cx="1756253" cy="35225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Embrague de dirección</a:t>
              </a:r>
              <a:endParaRPr lang="en-US" dirty="0">
                <a:latin typeface="Times New Roman" panose="02020603050405020304" pitchFamily="18" charset="0"/>
                <a:cs typeface="Times New Roman" panose="02020603050405020304" pitchFamily="18" charset="0"/>
              </a:endParaRPr>
            </a:p>
            <a:p>
              <a:pPr algn="ctr" rtl="0"/>
              <a:r>
                <a:rPr lang="es-419" sz="1000" dirty="0">
                  <a:latin typeface="Times New Roman" panose="02020603050405020304" pitchFamily="18" charset="0"/>
                  <a:cs typeface="Times New Roman" panose="02020603050405020304" pitchFamily="18" charset="0"/>
                </a:rPr>
                <a:t> y freno</a:t>
              </a: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DE2E1C1-AC5F-4391-9E52-C57BE39331C6}"/>
                </a:ext>
              </a:extLst>
            </p:cNvPr>
            <p:cNvSpPr txBox="1"/>
            <p:nvPr/>
          </p:nvSpPr>
          <p:spPr>
            <a:xfrm>
              <a:off x="5043487" y="2000250"/>
              <a:ext cx="88582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Engranaje cónico</a:t>
              </a:r>
            </a:p>
          </p:txBody>
        </p:sp>
        <p:sp>
          <p:nvSpPr>
            <p:cNvPr id="25" name="TextBox 24">
              <a:extLst>
                <a:ext uri="{FF2B5EF4-FFF2-40B4-BE49-F238E27FC236}">
                  <a16:creationId xmlns:a16="http://schemas.microsoft.com/office/drawing/2014/main" id="{A78DE6DF-78A3-4D50-B774-5863E8373D5C}"/>
                </a:ext>
              </a:extLst>
            </p:cNvPr>
            <p:cNvSpPr txBox="1"/>
            <p:nvPr/>
          </p:nvSpPr>
          <p:spPr>
            <a:xfrm>
              <a:off x="4972050" y="2728909"/>
              <a:ext cx="81438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Transmisión final</a:t>
              </a:r>
            </a:p>
          </p:txBody>
        </p:sp>
        <p:sp>
          <p:nvSpPr>
            <p:cNvPr id="28" name="TextBox 27">
              <a:extLst>
                <a:ext uri="{FF2B5EF4-FFF2-40B4-BE49-F238E27FC236}">
                  <a16:creationId xmlns:a16="http://schemas.microsoft.com/office/drawing/2014/main" id="{D6CA7306-30F8-4012-A8CF-21D8F74571B3}"/>
                </a:ext>
              </a:extLst>
            </p:cNvPr>
            <p:cNvSpPr txBox="1"/>
            <p:nvPr/>
          </p:nvSpPr>
          <p:spPr>
            <a:xfrm>
              <a:off x="5200651" y="3143250"/>
              <a:ext cx="1143001"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Transmisión directa</a:t>
              </a:r>
            </a:p>
          </p:txBody>
        </p:sp>
        <p:sp>
          <p:nvSpPr>
            <p:cNvPr id="29" name="TextBox 28">
              <a:extLst>
                <a:ext uri="{FF2B5EF4-FFF2-40B4-BE49-F238E27FC236}">
                  <a16:creationId xmlns:a16="http://schemas.microsoft.com/office/drawing/2014/main" id="{FCEECCA5-F6C0-41DD-B7D9-A4D97F07E41A}"/>
                </a:ext>
              </a:extLst>
            </p:cNvPr>
            <p:cNvSpPr txBox="1"/>
            <p:nvPr/>
          </p:nvSpPr>
          <p:spPr>
            <a:xfrm>
              <a:off x="6929438" y="3086100"/>
              <a:ext cx="81438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Embrague principal del volante</a:t>
              </a:r>
            </a:p>
          </p:txBody>
        </p:sp>
        <p:sp>
          <p:nvSpPr>
            <p:cNvPr id="30" name="TextBox 29">
              <a:extLst>
                <a:ext uri="{FF2B5EF4-FFF2-40B4-BE49-F238E27FC236}">
                  <a16:creationId xmlns:a16="http://schemas.microsoft.com/office/drawing/2014/main" id="{4E475BB5-F7F5-4B31-BFEF-D630CB688C15}"/>
                </a:ext>
              </a:extLst>
            </p:cNvPr>
            <p:cNvSpPr txBox="1"/>
            <p:nvPr/>
          </p:nvSpPr>
          <p:spPr>
            <a:xfrm>
              <a:off x="6357938" y="3429000"/>
              <a:ext cx="161448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Junta universal</a:t>
              </a:r>
            </a:p>
          </p:txBody>
        </p:sp>
      </p:grpSp>
      <p:grpSp>
        <p:nvGrpSpPr>
          <p:cNvPr id="11" name="グループ化 10"/>
          <p:cNvGrpSpPr>
            <a:grpSpLocks noChangeAspect="1"/>
          </p:cNvGrpSpPr>
          <p:nvPr/>
        </p:nvGrpSpPr>
        <p:grpSpPr>
          <a:xfrm>
            <a:off x="3726615" y="3337370"/>
            <a:ext cx="4763488" cy="3025219"/>
            <a:chOff x="4866937" y="4061572"/>
            <a:chExt cx="3623166" cy="2301018"/>
          </a:xfrm>
        </p:grpSpPr>
        <p:pic>
          <p:nvPicPr>
            <p:cNvPr id="13" name="図 12"/>
            <p:cNvPicPr>
              <a:picLocks noChangeAspect="1"/>
            </p:cNvPicPr>
            <p:nvPr/>
          </p:nvPicPr>
          <p:blipFill>
            <a:blip r:embed="rId4"/>
            <a:stretch>
              <a:fillRect/>
            </a:stretch>
          </p:blipFill>
          <p:spPr>
            <a:xfrm>
              <a:off x="5417470" y="4061572"/>
              <a:ext cx="2761636" cy="2007705"/>
            </a:xfrm>
            <a:prstGeom prst="rect">
              <a:avLst/>
            </a:prstGeom>
          </p:spPr>
        </p:pic>
        <p:sp>
          <p:nvSpPr>
            <p:cNvPr id="16" name="テキスト ボックス 15"/>
            <p:cNvSpPr txBox="1"/>
            <p:nvPr/>
          </p:nvSpPr>
          <p:spPr>
            <a:xfrm>
              <a:off x="4866937" y="6085591"/>
              <a:ext cx="3623166"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dispositivo de transmisión de potencia de tipo servoasistido</a:t>
              </a:r>
              <a:endParaRPr lang="en-US" altLang="ja-JP"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97626FA-A2E6-4801-A3C3-034C0B526BF3}"/>
                </a:ext>
              </a:extLst>
            </p:cNvPr>
            <p:cNvSpPr txBox="1"/>
            <p:nvPr/>
          </p:nvSpPr>
          <p:spPr>
            <a:xfrm>
              <a:off x="7572375" y="4186238"/>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Motor</a:t>
              </a:r>
            </a:p>
          </p:txBody>
        </p:sp>
        <p:sp>
          <p:nvSpPr>
            <p:cNvPr id="22" name="TextBox 21">
              <a:extLst>
                <a:ext uri="{FF2B5EF4-FFF2-40B4-BE49-F238E27FC236}">
                  <a16:creationId xmlns:a16="http://schemas.microsoft.com/office/drawing/2014/main" id="{ADCBCB5C-BD74-45D1-B6D3-FE2069344BE0}"/>
                </a:ext>
              </a:extLst>
            </p:cNvPr>
            <p:cNvSpPr txBox="1"/>
            <p:nvPr/>
          </p:nvSpPr>
          <p:spPr>
            <a:xfrm>
              <a:off x="5407817" y="4078487"/>
              <a:ext cx="1685927" cy="30432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Embrague de dirección</a:t>
              </a:r>
              <a:endParaRPr lang="en-US" dirty="0">
                <a:latin typeface="Times New Roman" panose="02020603050405020304" pitchFamily="18" charset="0"/>
                <a:cs typeface="Times New Roman" panose="02020603050405020304" pitchFamily="18" charset="0"/>
              </a:endParaRPr>
            </a:p>
            <a:p>
              <a:pPr algn="ctr" rtl="0"/>
              <a:r>
                <a:rPr lang="es-419" sz="1000" dirty="0">
                  <a:latin typeface="Times New Roman" panose="02020603050405020304" pitchFamily="18" charset="0"/>
                  <a:cs typeface="Times New Roman" panose="02020603050405020304" pitchFamily="18" charset="0"/>
                </a:rPr>
                <a:t> y freno</a:t>
              </a:r>
              <a:endParaRPr lang="en-US"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08C0B7D-632D-49D8-97C6-C2F0B8610B09}"/>
                </a:ext>
              </a:extLst>
            </p:cNvPr>
            <p:cNvSpPr txBox="1"/>
            <p:nvPr/>
          </p:nvSpPr>
          <p:spPr>
            <a:xfrm>
              <a:off x="5286375" y="4586288"/>
              <a:ext cx="88582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Engranaje cónico</a:t>
              </a:r>
            </a:p>
          </p:txBody>
        </p:sp>
        <p:sp>
          <p:nvSpPr>
            <p:cNvPr id="27" name="TextBox 26">
              <a:extLst>
                <a:ext uri="{FF2B5EF4-FFF2-40B4-BE49-F238E27FC236}">
                  <a16:creationId xmlns:a16="http://schemas.microsoft.com/office/drawing/2014/main" id="{750CB2D8-2D79-4212-88BB-A6B50A5DD114}"/>
                </a:ext>
              </a:extLst>
            </p:cNvPr>
            <p:cNvSpPr txBox="1"/>
            <p:nvPr/>
          </p:nvSpPr>
          <p:spPr>
            <a:xfrm>
              <a:off x="5243513" y="5272088"/>
              <a:ext cx="81438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Transmisión final</a:t>
              </a:r>
            </a:p>
          </p:txBody>
        </p:sp>
        <p:sp>
          <p:nvSpPr>
            <p:cNvPr id="31" name="TextBox 30">
              <a:extLst>
                <a:ext uri="{FF2B5EF4-FFF2-40B4-BE49-F238E27FC236}">
                  <a16:creationId xmlns:a16="http://schemas.microsoft.com/office/drawing/2014/main" id="{78E5ADAD-0E4E-4B32-9930-046F31645189}"/>
                </a:ext>
              </a:extLst>
            </p:cNvPr>
            <p:cNvSpPr txBox="1"/>
            <p:nvPr/>
          </p:nvSpPr>
          <p:spPr>
            <a:xfrm>
              <a:off x="5314951" y="5635415"/>
              <a:ext cx="155733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Servotransmisión</a:t>
              </a:r>
            </a:p>
          </p:txBody>
        </p:sp>
        <p:sp>
          <p:nvSpPr>
            <p:cNvPr id="32" name="TextBox 31">
              <a:extLst>
                <a:ext uri="{FF2B5EF4-FFF2-40B4-BE49-F238E27FC236}">
                  <a16:creationId xmlns:a16="http://schemas.microsoft.com/office/drawing/2014/main" id="{AC80C89B-7399-4657-B8F5-E66FE3A77A71}"/>
                </a:ext>
              </a:extLst>
            </p:cNvPr>
            <p:cNvSpPr txBox="1"/>
            <p:nvPr/>
          </p:nvSpPr>
          <p:spPr>
            <a:xfrm>
              <a:off x="7015164" y="5586412"/>
              <a:ext cx="12573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ea typeface="+mn-lt"/>
                  <a:cs typeface="Times New Roman" panose="02020603050405020304" pitchFamily="18" charset="0"/>
                </a:rPr>
                <a:t>Convertidor de par </a:t>
              </a:r>
              <a:endParaRPr lang="en-US"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03C17C3-3EC5-4AB6-8188-2B3B7E3B06C1}"/>
                </a:ext>
              </a:extLst>
            </p:cNvPr>
            <p:cNvSpPr txBox="1"/>
            <p:nvPr/>
          </p:nvSpPr>
          <p:spPr>
            <a:xfrm>
              <a:off x="6286500" y="5900738"/>
              <a:ext cx="161448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Junta universal</a:t>
              </a:r>
            </a:p>
          </p:txBody>
        </p:sp>
      </p:grpSp>
      <p:sp>
        <p:nvSpPr>
          <p:cNvPr id="8" name="テキスト ボックス 5">
            <a:extLst>
              <a:ext uri="{FF2B5EF4-FFF2-40B4-BE49-F238E27FC236}">
                <a16:creationId xmlns:a16="http://schemas.microsoft.com/office/drawing/2014/main" id="{D9F02DBE-0369-467A-9248-C14CF98F442B}"/>
              </a:ext>
            </a:extLst>
          </p:cNvPr>
          <p:cNvSpPr txBox="1"/>
          <p:nvPr/>
        </p:nvSpPr>
        <p:spPr>
          <a:xfrm>
            <a:off x="4768797" y="6432256"/>
            <a:ext cx="3793977"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35 del libro de texto / Página 15 del texto auxiliar</a:t>
            </a:r>
            <a:endParaRPr lang="en-US" altLang="ja-JP" sz="1200" dirty="0">
              <a:ea typeface="游ゴシック"/>
              <a:cs typeface="+mn-lt"/>
            </a:endParaRPr>
          </a:p>
        </p:txBody>
      </p:sp>
    </p:spTree>
    <p:extLst>
      <p:ext uri="{BB962C8B-B14F-4D97-AF65-F5344CB8AC3E}">
        <p14:creationId xmlns:p14="http://schemas.microsoft.com/office/powerpoint/2010/main" val="2236741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mj-lt"/>
              </a:rPr>
              <a:t>Tractor de ruedas</a:t>
            </a:r>
            <a:r>
              <a:rPr lang="es-419" sz="2400">
                <a:ea typeface="+mj-lt"/>
                <a:cs typeface="+mj-lt"/>
              </a:rPr>
              <a:t> </a:t>
            </a:r>
            <a:endParaRPr lang="en-US" altLang="ja-JP"/>
          </a:p>
        </p:txBody>
      </p:sp>
      <p:sp>
        <p:nvSpPr>
          <p:cNvPr id="9" name="コンテンツ プレースホルダー 4"/>
          <p:cNvSpPr txBox="1">
            <a:spLocks/>
          </p:cNvSpPr>
          <p:nvPr/>
        </p:nvSpPr>
        <p:spPr>
          <a:xfrm>
            <a:off x="628650" y="1254095"/>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387896" y="5686181"/>
            <a:ext cx="2415764" cy="461665"/>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mn-lt"/>
              </a:rPr>
              <a:t>Tipo de convertidor de par  </a:t>
            </a:r>
            <a:endParaRPr lang="en-US" altLang="ja-JP" sz="1200" dirty="0">
              <a:latin typeface="Times New Roman"/>
              <a:ea typeface="游ゴシック"/>
              <a:cs typeface="+mn-lt"/>
            </a:endParaRPr>
          </a:p>
          <a:p>
            <a:pPr algn="ctr" rtl="0"/>
            <a:r>
              <a:rPr lang="es-419" sz="1200" dirty="0">
                <a:latin typeface="Times New Roman"/>
                <a:ea typeface="+mn-lt"/>
                <a:cs typeface="+mn-lt"/>
              </a:rPr>
              <a:t>        Ejemplo de transmisión de potencia</a:t>
            </a:r>
            <a:endParaRPr lang="en-US" altLang="ja-JP" sz="1200" dirty="0">
              <a:latin typeface="Times New Roman"/>
              <a:ea typeface="游ゴシック"/>
              <a:cs typeface="Calibri"/>
            </a:endParaRPr>
          </a:p>
        </p:txBody>
      </p:sp>
      <p:pic>
        <p:nvPicPr>
          <p:cNvPr id="2" name="図 1"/>
          <p:cNvPicPr>
            <a:picLocks noChangeAspect="1"/>
          </p:cNvPicPr>
          <p:nvPr/>
        </p:nvPicPr>
        <p:blipFill>
          <a:blip r:embed="rId3"/>
          <a:stretch>
            <a:fillRect/>
          </a:stretch>
        </p:blipFill>
        <p:spPr>
          <a:xfrm>
            <a:off x="803018" y="1380553"/>
            <a:ext cx="4168030" cy="4184269"/>
          </a:xfrm>
          <a:prstGeom prst="rect">
            <a:avLst/>
          </a:prstGeom>
        </p:spPr>
      </p:pic>
      <p:pic>
        <p:nvPicPr>
          <p:cNvPr id="5" name="図 4"/>
          <p:cNvPicPr>
            <a:picLocks noChangeAspect="1"/>
          </p:cNvPicPr>
          <p:nvPr/>
        </p:nvPicPr>
        <p:blipFill>
          <a:blip r:embed="rId4"/>
          <a:stretch>
            <a:fillRect/>
          </a:stretch>
        </p:blipFill>
        <p:spPr>
          <a:xfrm>
            <a:off x="5229791" y="1366265"/>
            <a:ext cx="3072151" cy="4184269"/>
          </a:xfrm>
          <a:prstGeom prst="rect">
            <a:avLst/>
          </a:prstGeom>
        </p:spPr>
      </p:pic>
      <p:sp>
        <p:nvSpPr>
          <p:cNvPr id="10" name="テキスト ボックス 9"/>
          <p:cNvSpPr txBox="1"/>
          <p:nvPr/>
        </p:nvSpPr>
        <p:spPr>
          <a:xfrm>
            <a:off x="5201216" y="5714755"/>
            <a:ext cx="3100725" cy="646331"/>
          </a:xfrm>
          <a:prstGeom prst="rect">
            <a:avLst/>
          </a:prstGeom>
          <a:noFill/>
          <a:ln>
            <a:noFill/>
          </a:ln>
        </p:spPr>
        <p:txBody>
          <a:bodyPr wrap="square" lIns="91440" tIns="45720" rIns="91440" bIns="45720" rtlCol="0" anchor="t">
            <a:spAutoFit/>
          </a:bodyPr>
          <a:lstStyle/>
          <a:p>
            <a:pPr algn="ctr" rtl="0"/>
            <a:r>
              <a:rPr lang="es-419" sz="1200">
                <a:latin typeface="Times New Roman"/>
                <a:ea typeface="游ゴシック"/>
                <a:cs typeface="Times New Roman"/>
              </a:rPr>
              <a:t>Tipo HST (transmisión hidrostática)</a:t>
            </a:r>
            <a:endParaRPr lang="en-US" altLang="ja-JP" dirty="0">
              <a:latin typeface="Times New Roman"/>
              <a:cs typeface="Times New Roman"/>
            </a:endParaRPr>
          </a:p>
          <a:p>
            <a:pPr algn="ctr" rtl="0"/>
            <a:r>
              <a:rPr lang="es-419" sz="1200">
                <a:latin typeface="Times New Roman"/>
                <a:ea typeface="+mn-lt"/>
                <a:cs typeface="Times New Roman"/>
              </a:rPr>
              <a:t>Ejemplo de transmisión de potencia</a:t>
            </a:r>
          </a:p>
          <a:p>
            <a:pPr algn="ctr" rtl="0"/>
            <a:endParaRPr lang="ja-JP" altLang="en-US" sz="1200" dirty="0">
              <a:latin typeface="Times New Roman"/>
              <a:ea typeface="游ゴシック"/>
              <a:cs typeface="Times New Roman"/>
            </a:endParaRPr>
          </a:p>
        </p:txBody>
      </p:sp>
      <p:sp>
        <p:nvSpPr>
          <p:cNvPr id="3" name="テキスト ボックス 5">
            <a:extLst>
              <a:ext uri="{FF2B5EF4-FFF2-40B4-BE49-F238E27FC236}">
                <a16:creationId xmlns:a16="http://schemas.microsoft.com/office/drawing/2014/main" id="{FE63FF5B-3F5B-4DC8-95C5-6D9B1EE282C9}"/>
              </a:ext>
            </a:extLst>
          </p:cNvPr>
          <p:cNvSpPr txBox="1"/>
          <p:nvPr/>
        </p:nvSpPr>
        <p:spPr>
          <a:xfrm>
            <a:off x="4803494" y="6403681"/>
            <a:ext cx="3716418" cy="280901"/>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47 del libro de texto / Página 16 del texto auxiliar</a:t>
            </a:r>
            <a:endParaRPr lang="en-US" altLang="ja-JP" sz="1200" dirty="0">
              <a:ea typeface="游ゴシック"/>
              <a:cs typeface="+mn-lt"/>
            </a:endParaRPr>
          </a:p>
        </p:txBody>
      </p:sp>
      <p:sp>
        <p:nvSpPr>
          <p:cNvPr id="8" name="TextBox 7">
            <a:extLst>
              <a:ext uri="{FF2B5EF4-FFF2-40B4-BE49-F238E27FC236}">
                <a16:creationId xmlns:a16="http://schemas.microsoft.com/office/drawing/2014/main" id="{647527DA-BEC6-4B1E-B92C-E66B96D0D81D}"/>
              </a:ext>
            </a:extLst>
          </p:cNvPr>
          <p:cNvSpPr txBox="1"/>
          <p:nvPr/>
        </p:nvSpPr>
        <p:spPr>
          <a:xfrm>
            <a:off x="5286375" y="4357688"/>
            <a:ext cx="557215" cy="24622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Motor</a:t>
            </a:r>
          </a:p>
        </p:txBody>
      </p:sp>
      <p:sp>
        <p:nvSpPr>
          <p:cNvPr id="13" name="TextBox 12">
            <a:extLst>
              <a:ext uri="{FF2B5EF4-FFF2-40B4-BE49-F238E27FC236}">
                <a16:creationId xmlns:a16="http://schemas.microsoft.com/office/drawing/2014/main" id="{91380E51-699E-4376-911E-399B0F98218B}"/>
              </a:ext>
            </a:extLst>
          </p:cNvPr>
          <p:cNvSpPr txBox="1"/>
          <p:nvPr/>
        </p:nvSpPr>
        <p:spPr>
          <a:xfrm>
            <a:off x="2557462" y="1371600"/>
            <a:ext cx="714377" cy="246221"/>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Motor</a:t>
            </a:r>
          </a:p>
        </p:txBody>
      </p:sp>
      <p:sp>
        <p:nvSpPr>
          <p:cNvPr id="14" name="TextBox 13">
            <a:extLst>
              <a:ext uri="{FF2B5EF4-FFF2-40B4-BE49-F238E27FC236}">
                <a16:creationId xmlns:a16="http://schemas.microsoft.com/office/drawing/2014/main" id="{09CB32A9-973C-4AA9-B8EF-D6C4591F54DB}"/>
              </a:ext>
            </a:extLst>
          </p:cNvPr>
          <p:cNvSpPr txBox="1"/>
          <p:nvPr/>
        </p:nvSpPr>
        <p:spPr>
          <a:xfrm>
            <a:off x="6415087" y="1371600"/>
            <a:ext cx="714377" cy="246221"/>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Motor</a:t>
            </a:r>
          </a:p>
        </p:txBody>
      </p:sp>
      <p:sp>
        <p:nvSpPr>
          <p:cNvPr id="15" name="TextBox 14">
            <a:extLst>
              <a:ext uri="{FF2B5EF4-FFF2-40B4-BE49-F238E27FC236}">
                <a16:creationId xmlns:a16="http://schemas.microsoft.com/office/drawing/2014/main" id="{852BE799-E451-4E36-B00F-F1C0FCC1E115}"/>
              </a:ext>
            </a:extLst>
          </p:cNvPr>
          <p:cNvSpPr txBox="1"/>
          <p:nvPr/>
        </p:nvSpPr>
        <p:spPr>
          <a:xfrm>
            <a:off x="7556231" y="5328136"/>
            <a:ext cx="658128" cy="123111"/>
          </a:xfrm>
          <a:prstGeom prst="rect">
            <a:avLst/>
          </a:prstGeom>
          <a:solidFill>
            <a:schemeClr val="bg1">
              <a:lumMod val="85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800" dirty="0">
                <a:latin typeface="Times New Roman"/>
                <a:cs typeface="Times New Roman"/>
              </a:rPr>
              <a:t>Neumático</a:t>
            </a:r>
          </a:p>
        </p:txBody>
      </p:sp>
      <p:sp>
        <p:nvSpPr>
          <p:cNvPr id="16" name="TextBox 15">
            <a:extLst>
              <a:ext uri="{FF2B5EF4-FFF2-40B4-BE49-F238E27FC236}">
                <a16:creationId xmlns:a16="http://schemas.microsoft.com/office/drawing/2014/main" id="{88EA6FC4-83A7-4D84-8986-4F350DB1FE91}"/>
              </a:ext>
            </a:extLst>
          </p:cNvPr>
          <p:cNvSpPr txBox="1"/>
          <p:nvPr/>
        </p:nvSpPr>
        <p:spPr>
          <a:xfrm>
            <a:off x="5619750" y="5319355"/>
            <a:ext cx="514353" cy="123111"/>
          </a:xfrm>
          <a:prstGeom prst="rect">
            <a:avLst/>
          </a:prstGeom>
          <a:solidFill>
            <a:schemeClr val="bg1">
              <a:lumMod val="85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800" dirty="0">
                <a:latin typeface="Times New Roman"/>
                <a:cs typeface="Times New Roman"/>
              </a:rPr>
              <a:t>Neumático</a:t>
            </a:r>
          </a:p>
        </p:txBody>
      </p:sp>
      <p:sp>
        <p:nvSpPr>
          <p:cNvPr id="17" name="TextBox 16">
            <a:extLst>
              <a:ext uri="{FF2B5EF4-FFF2-40B4-BE49-F238E27FC236}">
                <a16:creationId xmlns:a16="http://schemas.microsoft.com/office/drawing/2014/main" id="{F6DE7376-762A-441E-AF23-D05FDF9EEEC6}"/>
              </a:ext>
            </a:extLst>
          </p:cNvPr>
          <p:cNvSpPr txBox="1"/>
          <p:nvPr/>
        </p:nvSpPr>
        <p:spPr>
          <a:xfrm>
            <a:off x="6386512" y="1771650"/>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Bomba HST</a:t>
            </a:r>
          </a:p>
        </p:txBody>
      </p:sp>
      <p:sp>
        <p:nvSpPr>
          <p:cNvPr id="18" name="TextBox 17">
            <a:extLst>
              <a:ext uri="{FF2B5EF4-FFF2-40B4-BE49-F238E27FC236}">
                <a16:creationId xmlns:a16="http://schemas.microsoft.com/office/drawing/2014/main" id="{39FF20CE-ECFD-4599-BB1B-B856D61252EF}"/>
              </a:ext>
            </a:extLst>
          </p:cNvPr>
          <p:cNvSpPr txBox="1"/>
          <p:nvPr/>
        </p:nvSpPr>
        <p:spPr>
          <a:xfrm>
            <a:off x="6415088" y="2128838"/>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Motor HST</a:t>
            </a:r>
          </a:p>
        </p:txBody>
      </p:sp>
      <p:sp>
        <p:nvSpPr>
          <p:cNvPr id="19" name="TextBox 18">
            <a:extLst>
              <a:ext uri="{FF2B5EF4-FFF2-40B4-BE49-F238E27FC236}">
                <a16:creationId xmlns:a16="http://schemas.microsoft.com/office/drawing/2014/main" id="{E15F10BE-3885-43E4-8E9C-2ACAC00624B6}"/>
              </a:ext>
            </a:extLst>
          </p:cNvPr>
          <p:cNvSpPr txBox="1"/>
          <p:nvPr/>
        </p:nvSpPr>
        <p:spPr>
          <a:xfrm>
            <a:off x="6186489" y="2500313"/>
            <a:ext cx="1214439"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Transmisión</a:t>
            </a:r>
          </a:p>
        </p:txBody>
      </p:sp>
      <p:sp>
        <p:nvSpPr>
          <p:cNvPr id="20" name="TextBox 19">
            <a:extLst>
              <a:ext uri="{FF2B5EF4-FFF2-40B4-BE49-F238E27FC236}">
                <a16:creationId xmlns:a16="http://schemas.microsoft.com/office/drawing/2014/main" id="{20A955A1-B5DD-4170-A4EF-CEAF5BC392A7}"/>
              </a:ext>
            </a:extLst>
          </p:cNvPr>
          <p:cNvSpPr txBox="1"/>
          <p:nvPr/>
        </p:nvSpPr>
        <p:spPr>
          <a:xfrm>
            <a:off x="6415087" y="2886075"/>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Diferencial</a:t>
            </a:r>
          </a:p>
        </p:txBody>
      </p:sp>
      <p:sp>
        <p:nvSpPr>
          <p:cNvPr id="21" name="TextBox 20">
            <a:extLst>
              <a:ext uri="{FF2B5EF4-FFF2-40B4-BE49-F238E27FC236}">
                <a16:creationId xmlns:a16="http://schemas.microsoft.com/office/drawing/2014/main" id="{E8EEFA06-B104-4F4D-A327-A815628121D1}"/>
              </a:ext>
            </a:extLst>
          </p:cNvPr>
          <p:cNvSpPr txBox="1"/>
          <p:nvPr/>
        </p:nvSpPr>
        <p:spPr>
          <a:xfrm>
            <a:off x="6400800" y="3243262"/>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Neumático</a:t>
            </a:r>
          </a:p>
        </p:txBody>
      </p:sp>
      <p:sp>
        <p:nvSpPr>
          <p:cNvPr id="22" name="TextBox 21">
            <a:extLst>
              <a:ext uri="{FF2B5EF4-FFF2-40B4-BE49-F238E27FC236}">
                <a16:creationId xmlns:a16="http://schemas.microsoft.com/office/drawing/2014/main" id="{8B33E7A9-335C-407D-9D4B-91789385E92C}"/>
              </a:ext>
            </a:extLst>
          </p:cNvPr>
          <p:cNvSpPr txBox="1"/>
          <p:nvPr/>
        </p:nvSpPr>
        <p:spPr>
          <a:xfrm>
            <a:off x="6543675" y="3743325"/>
            <a:ext cx="130016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Motor HST </a:t>
            </a:r>
          </a:p>
          <a:p>
            <a:pPr algn="ctr" rtl="0"/>
            <a:r>
              <a:rPr lang="es-419" sz="900">
                <a:latin typeface="Times New Roman"/>
                <a:cs typeface="Times New Roman"/>
              </a:rPr>
              <a:t>(tipo de capacidad variable)</a:t>
            </a:r>
          </a:p>
        </p:txBody>
      </p:sp>
      <p:sp>
        <p:nvSpPr>
          <p:cNvPr id="23" name="TextBox 22">
            <a:extLst>
              <a:ext uri="{FF2B5EF4-FFF2-40B4-BE49-F238E27FC236}">
                <a16:creationId xmlns:a16="http://schemas.microsoft.com/office/drawing/2014/main" id="{E5699627-CBC0-4CEB-85E7-DED903D7A719}"/>
              </a:ext>
            </a:extLst>
          </p:cNvPr>
          <p:cNvSpPr txBox="1"/>
          <p:nvPr/>
        </p:nvSpPr>
        <p:spPr>
          <a:xfrm>
            <a:off x="5214938" y="3743325"/>
            <a:ext cx="130016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Bomba HST </a:t>
            </a:r>
          </a:p>
          <a:p>
            <a:pPr algn="ctr" rtl="0"/>
            <a:r>
              <a:rPr lang="es-419" sz="900">
                <a:latin typeface="Times New Roman"/>
                <a:cs typeface="Times New Roman"/>
              </a:rPr>
              <a:t>(tipo de capacidad variable)</a:t>
            </a:r>
          </a:p>
        </p:txBody>
      </p:sp>
      <p:sp>
        <p:nvSpPr>
          <p:cNvPr id="24" name="TextBox 23">
            <a:extLst>
              <a:ext uri="{FF2B5EF4-FFF2-40B4-BE49-F238E27FC236}">
                <a16:creationId xmlns:a16="http://schemas.microsoft.com/office/drawing/2014/main" id="{2F2F6D86-76AB-481A-B619-457E6F25B532}"/>
              </a:ext>
            </a:extLst>
          </p:cNvPr>
          <p:cNvSpPr txBox="1"/>
          <p:nvPr/>
        </p:nvSpPr>
        <p:spPr>
          <a:xfrm rot="5400000">
            <a:off x="6836569" y="4593432"/>
            <a:ext cx="800102" cy="2308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Transmisión</a:t>
            </a:r>
          </a:p>
        </p:txBody>
      </p:sp>
      <p:sp>
        <p:nvSpPr>
          <p:cNvPr id="6" name="TextBox 5">
            <a:extLst>
              <a:ext uri="{FF2B5EF4-FFF2-40B4-BE49-F238E27FC236}">
                <a16:creationId xmlns:a16="http://schemas.microsoft.com/office/drawing/2014/main" id="{D7D0CA30-5AE3-41C0-B450-AAD6A5337DD7}"/>
              </a:ext>
            </a:extLst>
          </p:cNvPr>
          <p:cNvSpPr txBox="1"/>
          <p:nvPr/>
        </p:nvSpPr>
        <p:spPr>
          <a:xfrm>
            <a:off x="2400301" y="1700213"/>
            <a:ext cx="1000126"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ea typeface="+mn-lt"/>
                <a:cs typeface="+mn-lt"/>
              </a:rPr>
              <a:t>Convertidor de par</a:t>
            </a:r>
            <a:r>
              <a:rPr lang="es-419" sz="900">
                <a:ea typeface="+mn-lt"/>
                <a:cs typeface="+mn-lt"/>
              </a:rPr>
              <a:t> </a:t>
            </a:r>
            <a:endParaRPr lang="en-US" sz="900"/>
          </a:p>
        </p:txBody>
      </p:sp>
      <p:sp>
        <p:nvSpPr>
          <p:cNvPr id="26" name="TextBox 25">
            <a:extLst>
              <a:ext uri="{FF2B5EF4-FFF2-40B4-BE49-F238E27FC236}">
                <a16:creationId xmlns:a16="http://schemas.microsoft.com/office/drawing/2014/main" id="{0D27D1AD-A94D-446E-981D-7FD5D6BB6BF0}"/>
              </a:ext>
            </a:extLst>
          </p:cNvPr>
          <p:cNvSpPr txBox="1"/>
          <p:nvPr/>
        </p:nvSpPr>
        <p:spPr>
          <a:xfrm>
            <a:off x="2143128" y="2000250"/>
            <a:ext cx="1543050"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a:cs typeface="Times New Roman"/>
              </a:rPr>
              <a:t>Servotransmisión</a:t>
            </a:r>
          </a:p>
        </p:txBody>
      </p:sp>
      <p:sp>
        <p:nvSpPr>
          <p:cNvPr id="27" name="TextBox 26">
            <a:extLst>
              <a:ext uri="{FF2B5EF4-FFF2-40B4-BE49-F238E27FC236}">
                <a16:creationId xmlns:a16="http://schemas.microsoft.com/office/drawing/2014/main" id="{302A7F69-B309-4AFE-8800-B1E0C64AD48F}"/>
              </a:ext>
            </a:extLst>
          </p:cNvPr>
          <p:cNvSpPr txBox="1"/>
          <p:nvPr/>
        </p:nvSpPr>
        <p:spPr>
          <a:xfrm>
            <a:off x="2543175" y="2314575"/>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Diferencial</a:t>
            </a:r>
          </a:p>
        </p:txBody>
      </p:sp>
      <p:sp>
        <p:nvSpPr>
          <p:cNvPr id="28" name="TextBox 27">
            <a:extLst>
              <a:ext uri="{FF2B5EF4-FFF2-40B4-BE49-F238E27FC236}">
                <a16:creationId xmlns:a16="http://schemas.microsoft.com/office/drawing/2014/main" id="{BE281458-7AA1-4A46-A0CF-2E0BF01039D8}"/>
              </a:ext>
            </a:extLst>
          </p:cNvPr>
          <p:cNvSpPr txBox="1"/>
          <p:nvPr/>
        </p:nvSpPr>
        <p:spPr>
          <a:xfrm>
            <a:off x="2357437" y="2614613"/>
            <a:ext cx="1114427"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a:cs typeface="Times New Roman"/>
              </a:rPr>
              <a:t>Transmisión final </a:t>
            </a:r>
          </a:p>
        </p:txBody>
      </p:sp>
      <p:sp>
        <p:nvSpPr>
          <p:cNvPr id="29" name="TextBox 28">
            <a:extLst>
              <a:ext uri="{FF2B5EF4-FFF2-40B4-BE49-F238E27FC236}">
                <a16:creationId xmlns:a16="http://schemas.microsoft.com/office/drawing/2014/main" id="{695E74B3-C793-46A7-B2BC-D77410884934}"/>
              </a:ext>
            </a:extLst>
          </p:cNvPr>
          <p:cNvSpPr txBox="1"/>
          <p:nvPr/>
        </p:nvSpPr>
        <p:spPr>
          <a:xfrm>
            <a:off x="2514600" y="2943225"/>
            <a:ext cx="785815" cy="230832"/>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Neumático</a:t>
            </a:r>
          </a:p>
        </p:txBody>
      </p:sp>
      <p:sp>
        <p:nvSpPr>
          <p:cNvPr id="30" name="TextBox 29">
            <a:extLst>
              <a:ext uri="{FF2B5EF4-FFF2-40B4-BE49-F238E27FC236}">
                <a16:creationId xmlns:a16="http://schemas.microsoft.com/office/drawing/2014/main" id="{B03EEDBD-63AA-4ECE-8318-E6175702BD6B}"/>
              </a:ext>
            </a:extLst>
          </p:cNvPr>
          <p:cNvSpPr txBox="1"/>
          <p:nvPr/>
        </p:nvSpPr>
        <p:spPr>
          <a:xfrm>
            <a:off x="800100" y="3357563"/>
            <a:ext cx="118586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a:cs typeface="Times New Roman"/>
              </a:rPr>
              <a:t>Convertidor de par</a:t>
            </a:r>
            <a:endParaRPr lang="en-US" dirty="0"/>
          </a:p>
        </p:txBody>
      </p:sp>
      <p:sp>
        <p:nvSpPr>
          <p:cNvPr id="31" name="TextBox 30">
            <a:extLst>
              <a:ext uri="{FF2B5EF4-FFF2-40B4-BE49-F238E27FC236}">
                <a16:creationId xmlns:a16="http://schemas.microsoft.com/office/drawing/2014/main" id="{6311893E-85F2-4A06-9431-37C2ACAC669C}"/>
              </a:ext>
            </a:extLst>
          </p:cNvPr>
          <p:cNvSpPr txBox="1"/>
          <p:nvPr/>
        </p:nvSpPr>
        <p:spPr>
          <a:xfrm>
            <a:off x="2750063" y="3407568"/>
            <a:ext cx="1157853"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a:cs typeface="Times New Roman"/>
              </a:rPr>
              <a:t>Servotransmisión</a:t>
            </a:r>
          </a:p>
        </p:txBody>
      </p:sp>
      <p:sp>
        <p:nvSpPr>
          <p:cNvPr id="32" name="TextBox 31">
            <a:extLst>
              <a:ext uri="{FF2B5EF4-FFF2-40B4-BE49-F238E27FC236}">
                <a16:creationId xmlns:a16="http://schemas.microsoft.com/office/drawing/2014/main" id="{F029173A-4CD7-4CA2-84D9-E42FDFCB4AD7}"/>
              </a:ext>
            </a:extLst>
          </p:cNvPr>
          <p:cNvSpPr txBox="1"/>
          <p:nvPr/>
        </p:nvSpPr>
        <p:spPr>
          <a:xfrm>
            <a:off x="800100" y="3786188"/>
            <a:ext cx="71437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Motor</a:t>
            </a:r>
          </a:p>
        </p:txBody>
      </p:sp>
      <p:sp>
        <p:nvSpPr>
          <p:cNvPr id="33" name="TextBox 32">
            <a:extLst>
              <a:ext uri="{FF2B5EF4-FFF2-40B4-BE49-F238E27FC236}">
                <a16:creationId xmlns:a16="http://schemas.microsoft.com/office/drawing/2014/main" id="{63EC6F4C-61DC-484D-A6A3-55172A1A99F5}"/>
              </a:ext>
            </a:extLst>
          </p:cNvPr>
          <p:cNvSpPr txBox="1"/>
          <p:nvPr/>
        </p:nvSpPr>
        <p:spPr>
          <a:xfrm>
            <a:off x="671513" y="5272088"/>
            <a:ext cx="75824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a:cs typeface="Times New Roman"/>
              </a:rPr>
              <a:t>Transmisión final</a:t>
            </a:r>
          </a:p>
        </p:txBody>
      </p:sp>
      <p:sp>
        <p:nvSpPr>
          <p:cNvPr id="34" name="TextBox 33">
            <a:extLst>
              <a:ext uri="{FF2B5EF4-FFF2-40B4-BE49-F238E27FC236}">
                <a16:creationId xmlns:a16="http://schemas.microsoft.com/office/drawing/2014/main" id="{2DC95303-EEBF-46BB-9C21-F88EA63631C7}"/>
              </a:ext>
            </a:extLst>
          </p:cNvPr>
          <p:cNvSpPr txBox="1"/>
          <p:nvPr/>
        </p:nvSpPr>
        <p:spPr>
          <a:xfrm>
            <a:off x="1485900" y="5343525"/>
            <a:ext cx="657228"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Neumático</a:t>
            </a:r>
          </a:p>
        </p:txBody>
      </p:sp>
      <p:sp>
        <p:nvSpPr>
          <p:cNvPr id="35" name="TextBox 34">
            <a:extLst>
              <a:ext uri="{FF2B5EF4-FFF2-40B4-BE49-F238E27FC236}">
                <a16:creationId xmlns:a16="http://schemas.microsoft.com/office/drawing/2014/main" id="{A0F26B69-622A-443F-8500-6FEF67A59E73}"/>
              </a:ext>
            </a:extLst>
          </p:cNvPr>
          <p:cNvSpPr txBox="1"/>
          <p:nvPr/>
        </p:nvSpPr>
        <p:spPr>
          <a:xfrm>
            <a:off x="2929507" y="5343525"/>
            <a:ext cx="628084"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a:cs typeface="Times New Roman"/>
              </a:rPr>
              <a:t>Neumático</a:t>
            </a:r>
          </a:p>
        </p:txBody>
      </p:sp>
      <p:sp>
        <p:nvSpPr>
          <p:cNvPr id="37" name="TextBox 36">
            <a:extLst>
              <a:ext uri="{FF2B5EF4-FFF2-40B4-BE49-F238E27FC236}">
                <a16:creationId xmlns:a16="http://schemas.microsoft.com/office/drawing/2014/main" id="{C241B976-A3D3-4833-B52E-3E3136928998}"/>
              </a:ext>
            </a:extLst>
          </p:cNvPr>
          <p:cNvSpPr txBox="1"/>
          <p:nvPr/>
        </p:nvSpPr>
        <p:spPr>
          <a:xfrm>
            <a:off x="2128838" y="5429250"/>
            <a:ext cx="78581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a:cs typeface="Times New Roman"/>
              </a:rPr>
              <a:t>Diferencial</a:t>
            </a:r>
          </a:p>
        </p:txBody>
      </p:sp>
      <p:sp>
        <p:nvSpPr>
          <p:cNvPr id="38" name="TextBox 37">
            <a:extLst>
              <a:ext uri="{FF2B5EF4-FFF2-40B4-BE49-F238E27FC236}">
                <a16:creationId xmlns:a16="http://schemas.microsoft.com/office/drawing/2014/main" id="{912786E6-8E54-4CC6-9FF1-33ACCE06A9DF}"/>
              </a:ext>
            </a:extLst>
          </p:cNvPr>
          <p:cNvSpPr txBox="1"/>
          <p:nvPr/>
        </p:nvSpPr>
        <p:spPr>
          <a:xfrm>
            <a:off x="3557588" y="5257800"/>
            <a:ext cx="85725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a:cs typeface="Times New Roman"/>
              </a:rPr>
              <a:t>Transmisión final</a:t>
            </a:r>
          </a:p>
        </p:txBody>
      </p:sp>
    </p:spTree>
    <p:extLst>
      <p:ext uri="{BB962C8B-B14F-4D97-AF65-F5344CB8AC3E}">
        <p14:creationId xmlns:p14="http://schemas.microsoft.com/office/powerpoint/2010/main" val="1863581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Tractor de ruedas / Neumático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048718" y="1450943"/>
            <a:ext cx="5393803" cy="400110"/>
          </a:xfrm>
          <a:prstGeom prst="rect">
            <a:avLst/>
          </a:prstGeom>
          <a:noFill/>
          <a:ln>
            <a:noFill/>
          </a:ln>
        </p:spPr>
        <p:txBody>
          <a:bodyPr wrap="square" lIns="91440" tIns="45720" rIns="91440" bIns="45720" rtlCol="0" anchor="t">
            <a:spAutoFit/>
          </a:bodyPr>
          <a:lstStyle/>
          <a:p>
            <a:pPr algn="ctr" rtl="0"/>
            <a:r>
              <a:rPr lang="es-419" sz="2000" dirty="0">
                <a:latin typeface="Times New Roman" panose="02020603050405020304" pitchFamily="18" charset="0"/>
                <a:ea typeface="+mn-lt"/>
                <a:cs typeface="Times New Roman" panose="02020603050405020304" pitchFamily="18" charset="0"/>
              </a:rPr>
              <a:t>Presión del aire de los neumáticos </a:t>
            </a:r>
            <a:endParaRPr lang="en-US" sz="3200" dirty="0">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66763" y="2083181"/>
            <a:ext cx="7610474" cy="2274014"/>
          </a:xfrm>
          <a:prstGeom prst="rect">
            <a:avLst/>
          </a:prstGeom>
        </p:spPr>
      </p:pic>
      <p:sp>
        <p:nvSpPr>
          <p:cNvPr id="2" name="テキスト ボックス 5">
            <a:extLst>
              <a:ext uri="{FF2B5EF4-FFF2-40B4-BE49-F238E27FC236}">
                <a16:creationId xmlns:a16="http://schemas.microsoft.com/office/drawing/2014/main" id="{98841762-DF08-47F8-A021-A5B303D17A7E}"/>
              </a:ext>
            </a:extLst>
          </p:cNvPr>
          <p:cNvSpPr txBox="1"/>
          <p:nvPr/>
        </p:nvSpPr>
        <p:spPr>
          <a:xfrm>
            <a:off x="4768770" y="6260807"/>
            <a:ext cx="3751142" cy="276999"/>
          </a:xfrm>
          <a:prstGeom prst="rect">
            <a:avLst/>
          </a:prstGeom>
          <a:noFill/>
          <a:ln>
            <a:solidFill>
              <a:schemeClr val="tx1"/>
            </a:solidFill>
          </a:ln>
        </p:spPr>
        <p:txBody>
          <a:bodyPr wrap="square" lIns="91440" tIns="45720" rIns="91440" bIns="45720" rtlCol="0" anchor="t">
            <a:spAutoFit/>
          </a:bodyPr>
          <a:lstStyle/>
          <a:p>
            <a:pPr algn="r" rtl="0"/>
            <a:r>
              <a:rPr lang="es-419" sz="1200">
                <a:latin typeface="Times"/>
                <a:ea typeface="游ゴシック"/>
                <a:cs typeface="Times"/>
              </a:rPr>
              <a:t>Página 53 del libro de texto / Página 17 del texto auxiliar</a:t>
            </a:r>
            <a:endParaRPr lang="en-US" altLang="ja-JP" sz="1200" dirty="0">
              <a:ea typeface="游ゴシック"/>
              <a:cs typeface="+mn-lt"/>
            </a:endParaRPr>
          </a:p>
        </p:txBody>
      </p:sp>
      <p:sp>
        <p:nvSpPr>
          <p:cNvPr id="11" name="TextBox 10">
            <a:extLst>
              <a:ext uri="{FF2B5EF4-FFF2-40B4-BE49-F238E27FC236}">
                <a16:creationId xmlns:a16="http://schemas.microsoft.com/office/drawing/2014/main" id="{90E9DECA-F6DB-439A-8C01-A177131726E3}"/>
              </a:ext>
            </a:extLst>
          </p:cNvPr>
          <p:cNvSpPr txBox="1"/>
          <p:nvPr/>
        </p:nvSpPr>
        <p:spPr>
          <a:xfrm>
            <a:off x="842964" y="2176165"/>
            <a:ext cx="3729035" cy="27979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400" dirty="0">
                <a:latin typeface="Times New Roman"/>
                <a:cs typeface="Times New Roman"/>
              </a:rPr>
              <a:t>Cuando la presión del aire es demasiado baja </a:t>
            </a:r>
          </a:p>
        </p:txBody>
      </p:sp>
      <p:sp>
        <p:nvSpPr>
          <p:cNvPr id="14" name="TextBox 13">
            <a:extLst>
              <a:ext uri="{FF2B5EF4-FFF2-40B4-BE49-F238E27FC236}">
                <a16:creationId xmlns:a16="http://schemas.microsoft.com/office/drawing/2014/main" id="{A69EE95A-5597-4257-8C3C-C2EA570F7BD6}"/>
              </a:ext>
            </a:extLst>
          </p:cNvPr>
          <p:cNvSpPr txBox="1"/>
          <p:nvPr/>
        </p:nvSpPr>
        <p:spPr>
          <a:xfrm>
            <a:off x="4586288" y="2176165"/>
            <a:ext cx="3729035" cy="27979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400" dirty="0">
                <a:latin typeface="Times New Roman"/>
                <a:cs typeface="Times New Roman"/>
              </a:rPr>
              <a:t>Cuando la presión del aire es demasiado alta </a:t>
            </a:r>
            <a:endParaRPr lang="en-US" sz="1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EA3EC9D-FD31-4D98-9EB0-A00EFC691A5E}"/>
              </a:ext>
            </a:extLst>
          </p:cNvPr>
          <p:cNvSpPr txBox="1"/>
          <p:nvPr/>
        </p:nvSpPr>
        <p:spPr>
          <a:xfrm>
            <a:off x="828675" y="2528888"/>
            <a:ext cx="3729038" cy="258532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rtl="0">
              <a:buAutoNum type="arabicParenR"/>
            </a:pPr>
            <a:r>
              <a:rPr lang="es-419" sz="1600" dirty="0">
                <a:latin typeface="Times New Roman" panose="02020603050405020304" pitchFamily="18" charset="0"/>
                <a:ea typeface="+mn-lt"/>
                <a:cs typeface="Times New Roman" panose="02020603050405020304" pitchFamily="18" charset="0"/>
              </a:rPr>
              <a:t>Los neumáticos están aplastados, las flexiones generan calores severos y provoca desprendimientos. </a:t>
            </a:r>
          </a:p>
          <a:p>
            <a:pPr marL="342900" indent="-342900" rtl="0">
              <a:buAutoNum type="arabicParenR"/>
            </a:pPr>
            <a:r>
              <a:rPr lang="es-419" sz="1600" dirty="0">
                <a:latin typeface="Times New Roman" panose="02020603050405020304" pitchFamily="18" charset="0"/>
                <a:ea typeface="+mn-lt"/>
                <a:cs typeface="Times New Roman" panose="02020603050405020304" pitchFamily="18" charset="0"/>
              </a:rPr>
              <a:t>Ambos extremos del neumático tocan el suelo y estas partes se desgasta rápidamente. </a:t>
            </a:r>
          </a:p>
          <a:p>
            <a:pPr marL="342900" indent="-342900" rtl="0">
              <a:buAutoNum type="arabicParenR"/>
            </a:pPr>
            <a:r>
              <a:rPr lang="es-419" sz="1600" dirty="0">
                <a:latin typeface="Times New Roman" panose="02020603050405020304" pitchFamily="18" charset="0"/>
                <a:ea typeface="+mn-lt"/>
                <a:cs typeface="Times New Roman" panose="02020603050405020304" pitchFamily="18" charset="0"/>
              </a:rPr>
              <a:t>En carreteras duras, la resistencia aumenta y la tracción disminuye. </a:t>
            </a:r>
            <a:endParaRPr lang="en-US" sz="1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4D6778B-3D21-4539-A15D-081328FB7EB1}"/>
              </a:ext>
            </a:extLst>
          </p:cNvPr>
          <p:cNvSpPr txBox="1"/>
          <p:nvPr/>
        </p:nvSpPr>
        <p:spPr>
          <a:xfrm>
            <a:off x="4572000" y="2528888"/>
            <a:ext cx="3743325" cy="2585323"/>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rtl="0">
              <a:buAutoNum type="arabicParenR"/>
            </a:pPr>
            <a:r>
              <a:rPr lang="es-419" sz="1600" dirty="0">
                <a:latin typeface="Times New Roman" panose="02020603050405020304" pitchFamily="18" charset="0"/>
                <a:ea typeface="+mn-lt"/>
                <a:cs typeface="Times New Roman" panose="02020603050405020304" pitchFamily="18" charset="0"/>
              </a:rPr>
              <a:t>Solo la parte central del neumático toca el suelo y esta parte se desgasta rápidamente.</a:t>
            </a:r>
          </a:p>
          <a:p>
            <a:pPr marL="342900" indent="-342900" rtl="0">
              <a:buAutoNum type="arabicParenR"/>
            </a:pPr>
            <a:r>
              <a:rPr lang="es-419" sz="1600" dirty="0">
                <a:latin typeface="Times New Roman"/>
                <a:ea typeface="+mn-lt"/>
                <a:cs typeface="Times New Roman"/>
              </a:rPr>
              <a:t>En suelos blandos, el neumático se clava profundamente en el suelo y reduce la tracción.</a:t>
            </a:r>
            <a:endParaRPr lang="en" sz="1600" dirty="0">
              <a:latin typeface="Times New Roman"/>
              <a:cs typeface="Times New Roman"/>
            </a:endParaRPr>
          </a:p>
          <a:p>
            <a:pPr marL="342900" indent="-342900" rtl="0">
              <a:buAutoNum type="arabicParenR"/>
            </a:pPr>
            <a:r>
              <a:rPr lang="es-419" sz="1600" dirty="0">
                <a:latin typeface="Times New Roman" panose="02020603050405020304" pitchFamily="18" charset="0"/>
                <a:ea typeface="+mn-lt"/>
                <a:cs typeface="Times New Roman" panose="02020603050405020304" pitchFamily="18" charset="0"/>
              </a:rPr>
              <a:t>Incluso los bordes de las rocas pequeñas pueden dañar fácilmente el neumático. </a:t>
            </a:r>
            <a:endParaRPr lang="en" sz="1600" dirty="0">
              <a:latin typeface="Times New Roman" panose="02020603050405020304" pitchFamily="18" charset="0"/>
              <a:cs typeface="Times New Roman" panose="02020603050405020304" pitchFamily="18" charset="0"/>
            </a:endParaRPr>
          </a:p>
          <a:p>
            <a:pPr marL="342900" indent="-342900" rtl="0">
              <a:buAutoNum type="arabicParenR"/>
            </a:pPr>
            <a:endParaRPr lang="e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5820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57225" y="512764"/>
            <a:ext cx="7843838" cy="660237"/>
          </a:xfrm>
          <a:ln>
            <a:solidFill>
              <a:schemeClr val="tx1"/>
            </a:solidFill>
          </a:ln>
        </p:spPr>
        <p:txBody>
          <a:bodyPr rtlCol="0">
            <a:noAutofit/>
          </a:bodyPr>
          <a:lstStyle/>
          <a:p>
            <a:pPr rtl="0"/>
            <a:r>
              <a:rPr lang="es-419" sz="2000" dirty="0">
                <a:latin typeface="Times New Roman" panose="02020603050405020304" pitchFamily="18" charset="0"/>
                <a:ea typeface="+mj-lt"/>
                <a:cs typeface="Times New Roman" panose="02020603050405020304" pitchFamily="18" charset="0"/>
              </a:rPr>
              <a:t>Sistema de pala hidráulica (SHOBERU) / Maquinaria de construcción </a:t>
            </a:r>
            <a:r>
              <a:rPr lang="en" altLang="ja-JP" sz="2000" dirty="0">
                <a:latin typeface="Times New Roman" panose="02020603050405020304" pitchFamily="18" charset="0"/>
                <a:ea typeface="Meiryo UI"/>
                <a:cs typeface="Times New Roman" panose="02020603050405020304" pitchFamily="18" charset="0"/>
              </a:rPr>
              <a:t/>
            </a:r>
            <a:br>
              <a:rPr lang="en" altLang="ja-JP" sz="2000" dirty="0">
                <a:latin typeface="Times New Roman" panose="02020603050405020304" pitchFamily="18" charset="0"/>
                <a:ea typeface="Meiryo UI"/>
                <a:cs typeface="Times New Roman" panose="02020603050405020304" pitchFamily="18" charset="0"/>
              </a:rPr>
            </a:br>
            <a:r>
              <a:rPr lang="es-419" sz="2000" dirty="0">
                <a:latin typeface="Times New Roman" panose="02020603050405020304" pitchFamily="18" charset="0"/>
                <a:ea typeface="+mj-lt"/>
                <a:cs typeface="Times New Roman" panose="02020603050405020304" pitchFamily="18" charset="0"/>
              </a:rPr>
              <a:t>(Tipo oruga)</a:t>
            </a:r>
            <a:endParaRPr lang="en-US" altLang="ja-JP" sz="3600" dirty="0">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1207293" y="5857630"/>
            <a:ext cx="3283526" cy="461665"/>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 Maquinaria de construcción tipo pala hidráulicaEjemplo de circuito hidráulico </a:t>
            </a:r>
            <a:endParaRPr lang="en-US" dirty="0">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5052356" y="5033044"/>
            <a:ext cx="3072150"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dispositivo de funcionamiento de tipo oruga </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659469" y="1507495"/>
            <a:ext cx="4379174" cy="4350135"/>
          </a:xfrm>
          <a:prstGeom prst="rect">
            <a:avLst/>
          </a:prstGeom>
        </p:spPr>
      </p:pic>
      <p:pic>
        <p:nvPicPr>
          <p:cNvPr id="8" name="図 7"/>
          <p:cNvPicPr>
            <a:picLocks noChangeAspect="1"/>
          </p:cNvPicPr>
          <p:nvPr/>
        </p:nvPicPr>
        <p:blipFill>
          <a:blip r:embed="rId4"/>
          <a:stretch>
            <a:fillRect/>
          </a:stretch>
        </p:blipFill>
        <p:spPr>
          <a:xfrm>
            <a:off x="4671903" y="2483492"/>
            <a:ext cx="3833056" cy="2570252"/>
          </a:xfrm>
          <a:prstGeom prst="rect">
            <a:avLst/>
          </a:prstGeom>
        </p:spPr>
      </p:pic>
      <p:sp>
        <p:nvSpPr>
          <p:cNvPr id="2" name="テキスト ボックス 5">
            <a:extLst>
              <a:ext uri="{FF2B5EF4-FFF2-40B4-BE49-F238E27FC236}">
                <a16:creationId xmlns:a16="http://schemas.microsoft.com/office/drawing/2014/main" id="{A10AC677-2392-43C3-B13A-D09BB7D99825}"/>
              </a:ext>
            </a:extLst>
          </p:cNvPr>
          <p:cNvSpPr txBox="1"/>
          <p:nvPr/>
        </p:nvSpPr>
        <p:spPr>
          <a:xfrm>
            <a:off x="4625078" y="6403681"/>
            <a:ext cx="389483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57 del libro de texto / Página 18 del texto auxiliar</a:t>
            </a:r>
          </a:p>
        </p:txBody>
      </p:sp>
      <p:sp>
        <p:nvSpPr>
          <p:cNvPr id="5" name="テキスト ボックス 4">
            <a:extLst>
              <a:ext uri="{FF2B5EF4-FFF2-40B4-BE49-F238E27FC236}">
                <a16:creationId xmlns:a16="http://schemas.microsoft.com/office/drawing/2014/main" id="{F38A0092-7F65-40CA-AB15-83FD246494D3}"/>
              </a:ext>
            </a:extLst>
          </p:cNvPr>
          <p:cNvSpPr txBox="1"/>
          <p:nvPr/>
        </p:nvSpPr>
        <p:spPr>
          <a:xfrm>
            <a:off x="4099360" y="3567146"/>
            <a:ext cx="782918" cy="2308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Articulación giratoria</a:t>
            </a:r>
          </a:p>
        </p:txBody>
      </p:sp>
      <p:sp>
        <p:nvSpPr>
          <p:cNvPr id="11" name="テキスト ボックス 10">
            <a:extLst>
              <a:ext uri="{FF2B5EF4-FFF2-40B4-BE49-F238E27FC236}">
                <a16:creationId xmlns:a16="http://schemas.microsoft.com/office/drawing/2014/main" id="{404785EA-AC70-4D3E-BEC5-3C5D40A8E314}"/>
              </a:ext>
            </a:extLst>
          </p:cNvPr>
          <p:cNvSpPr txBox="1"/>
          <p:nvPr/>
        </p:nvSpPr>
        <p:spPr>
          <a:xfrm>
            <a:off x="4249487" y="5395965"/>
            <a:ext cx="782918" cy="2308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Rueda dentada</a:t>
            </a:r>
          </a:p>
        </p:txBody>
      </p:sp>
      <p:sp>
        <p:nvSpPr>
          <p:cNvPr id="12" name="テキスト ボックス 11">
            <a:extLst>
              <a:ext uri="{FF2B5EF4-FFF2-40B4-BE49-F238E27FC236}">
                <a16:creationId xmlns:a16="http://schemas.microsoft.com/office/drawing/2014/main" id="{D6B7D5C1-8E44-412E-8859-04FE3A758A07}"/>
              </a:ext>
            </a:extLst>
          </p:cNvPr>
          <p:cNvSpPr txBox="1"/>
          <p:nvPr/>
        </p:nvSpPr>
        <p:spPr>
          <a:xfrm>
            <a:off x="2332583" y="5626798"/>
            <a:ext cx="834946" cy="230832"/>
          </a:xfrm>
          <a:prstGeom prst="rect">
            <a:avLst/>
          </a:prstGeom>
          <a:solidFill>
            <a:schemeClr val="bg1"/>
          </a:solidFill>
        </p:spPr>
        <p:txBody>
          <a:bodyPr wrap="square" rtlCol="0">
            <a:spAutoFit/>
          </a:bodyPr>
          <a:lstStyle/>
          <a:p>
            <a:pPr rtl="0"/>
            <a:r>
              <a:rPr lang="es-419" sz="900" dirty="0">
                <a:latin typeface="Times New Roman" panose="02020603050405020304" pitchFamily="18" charset="0"/>
                <a:cs typeface="Times New Roman" panose="02020603050405020304" pitchFamily="18" charset="0"/>
              </a:rPr>
              <a:t>Zapato de oruga</a:t>
            </a:r>
          </a:p>
        </p:txBody>
      </p:sp>
      <p:sp>
        <p:nvSpPr>
          <p:cNvPr id="13" name="テキスト ボックス 12">
            <a:extLst>
              <a:ext uri="{FF2B5EF4-FFF2-40B4-BE49-F238E27FC236}">
                <a16:creationId xmlns:a16="http://schemas.microsoft.com/office/drawing/2014/main" id="{03A355C1-939C-40DD-82BD-49D83A00FDFB}"/>
              </a:ext>
            </a:extLst>
          </p:cNvPr>
          <p:cNvSpPr txBox="1"/>
          <p:nvPr/>
        </p:nvSpPr>
        <p:spPr>
          <a:xfrm>
            <a:off x="841454" y="3117237"/>
            <a:ext cx="981370" cy="2308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Cable controlador</a:t>
            </a:r>
          </a:p>
        </p:txBody>
      </p:sp>
      <p:sp>
        <p:nvSpPr>
          <p:cNvPr id="14" name="テキスト ボックス 13">
            <a:extLst>
              <a:ext uri="{FF2B5EF4-FFF2-40B4-BE49-F238E27FC236}">
                <a16:creationId xmlns:a16="http://schemas.microsoft.com/office/drawing/2014/main" id="{07BF45B1-12EE-4AA9-8594-22D903E53CD3}"/>
              </a:ext>
            </a:extLst>
          </p:cNvPr>
          <p:cNvSpPr txBox="1"/>
          <p:nvPr/>
        </p:nvSpPr>
        <p:spPr>
          <a:xfrm>
            <a:off x="941511" y="5494709"/>
            <a:ext cx="782918" cy="2308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Rueda dentada</a:t>
            </a:r>
          </a:p>
        </p:txBody>
      </p:sp>
      <p:sp>
        <p:nvSpPr>
          <p:cNvPr id="15" name="テキスト ボックス 14">
            <a:extLst>
              <a:ext uri="{FF2B5EF4-FFF2-40B4-BE49-F238E27FC236}">
                <a16:creationId xmlns:a16="http://schemas.microsoft.com/office/drawing/2014/main" id="{8C416583-0279-4F48-A254-DD5A367252FB}"/>
              </a:ext>
            </a:extLst>
          </p:cNvPr>
          <p:cNvSpPr txBox="1"/>
          <p:nvPr/>
        </p:nvSpPr>
        <p:spPr>
          <a:xfrm>
            <a:off x="800845" y="4774530"/>
            <a:ext cx="896688" cy="3693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Motor de marcha (izquierda)</a:t>
            </a:r>
          </a:p>
        </p:txBody>
      </p:sp>
      <p:sp>
        <p:nvSpPr>
          <p:cNvPr id="16" name="テキスト ボックス 15">
            <a:extLst>
              <a:ext uri="{FF2B5EF4-FFF2-40B4-BE49-F238E27FC236}">
                <a16:creationId xmlns:a16="http://schemas.microsoft.com/office/drawing/2014/main" id="{B48DECA9-099D-4E0A-B7BF-C815C2BD54C2}"/>
              </a:ext>
            </a:extLst>
          </p:cNvPr>
          <p:cNvSpPr txBox="1"/>
          <p:nvPr/>
        </p:nvSpPr>
        <p:spPr>
          <a:xfrm>
            <a:off x="4249487" y="4830772"/>
            <a:ext cx="699031" cy="369332"/>
          </a:xfrm>
          <a:prstGeom prst="rect">
            <a:avLst/>
          </a:prstGeom>
          <a:solidFill>
            <a:schemeClr val="bg1"/>
          </a:solidFill>
        </p:spPr>
        <p:txBody>
          <a:bodyPr wrap="square" rtlCol="0">
            <a:spAutoFit/>
          </a:bodyPr>
          <a:lstStyle/>
          <a:p>
            <a:pPr rtl="0"/>
            <a:r>
              <a:rPr lang="es-419" sz="900" dirty="0">
                <a:latin typeface="Times New Roman" panose="02020603050405020304" pitchFamily="18" charset="0"/>
                <a:cs typeface="Times New Roman" panose="02020603050405020304" pitchFamily="18" charset="0"/>
              </a:rPr>
              <a:t>Motor de marcha</a:t>
            </a:r>
          </a:p>
        </p:txBody>
      </p:sp>
      <p:sp>
        <p:nvSpPr>
          <p:cNvPr id="17" name="テキスト ボックス 16">
            <a:extLst>
              <a:ext uri="{FF2B5EF4-FFF2-40B4-BE49-F238E27FC236}">
                <a16:creationId xmlns:a16="http://schemas.microsoft.com/office/drawing/2014/main" id="{6165A4F6-3592-41DF-880E-5C4BEC1991E3}"/>
              </a:ext>
            </a:extLst>
          </p:cNvPr>
          <p:cNvSpPr txBox="1"/>
          <p:nvPr/>
        </p:nvSpPr>
        <p:spPr>
          <a:xfrm>
            <a:off x="2629679" y="2611942"/>
            <a:ext cx="1619808" cy="138499"/>
          </a:xfrm>
          <a:prstGeom prst="rect">
            <a:avLst/>
          </a:prstGeom>
          <a:solidFill>
            <a:schemeClr val="bg1"/>
          </a:solidFill>
        </p:spPr>
        <p:txBody>
          <a:bodyPr wrap="square" lIns="0" tIns="0" rIns="0" bIns="0" rtlCol="0">
            <a:spAutoFit/>
          </a:bodyPr>
          <a:lstStyle/>
          <a:p>
            <a:pPr rtl="0"/>
            <a:r>
              <a:rPr lang="es-419" sz="900" dirty="0">
                <a:latin typeface="Times New Roman" panose="02020603050405020304" pitchFamily="18" charset="0"/>
                <a:cs typeface="Times New Roman" panose="02020603050405020304" pitchFamily="18" charset="0"/>
              </a:rPr>
              <a:t>Válvula de selección de dirección</a:t>
            </a:r>
          </a:p>
        </p:txBody>
      </p:sp>
      <p:sp>
        <p:nvSpPr>
          <p:cNvPr id="18" name="テキスト ボックス 17">
            <a:extLst>
              <a:ext uri="{FF2B5EF4-FFF2-40B4-BE49-F238E27FC236}">
                <a16:creationId xmlns:a16="http://schemas.microsoft.com/office/drawing/2014/main" id="{D76111B0-D795-4FDB-972F-24FF85C4ACD2}"/>
              </a:ext>
            </a:extLst>
          </p:cNvPr>
          <p:cNvSpPr txBox="1"/>
          <p:nvPr/>
        </p:nvSpPr>
        <p:spPr>
          <a:xfrm rot="16200000">
            <a:off x="946447" y="2159664"/>
            <a:ext cx="603620" cy="157050"/>
          </a:xfrm>
          <a:prstGeom prst="rect">
            <a:avLst/>
          </a:prstGeom>
          <a:solidFill>
            <a:schemeClr val="bg1"/>
          </a:solidFill>
        </p:spPr>
        <p:txBody>
          <a:bodyPr vert="horz" wrap="square" lIns="0" tIns="36000" rIns="0" bIns="0" rtlCol="0">
            <a:normAutofit fontScale="85000" lnSpcReduction="10000"/>
          </a:bodyPr>
          <a:lstStyle/>
          <a:p>
            <a:pPr algn="r" rtl="0"/>
            <a:r>
              <a:rPr lang="es-419" sz="500" dirty="0">
                <a:latin typeface="Times New Roman" panose="02020603050405020304" pitchFamily="18" charset="0"/>
                <a:cs typeface="Times New Roman" panose="02020603050405020304" pitchFamily="18" charset="0"/>
              </a:rPr>
              <a:t>Palanca de operación de marcha</a:t>
            </a:r>
          </a:p>
        </p:txBody>
      </p:sp>
      <p:sp>
        <p:nvSpPr>
          <p:cNvPr id="19" name="テキスト ボックス 18">
            <a:extLst>
              <a:ext uri="{FF2B5EF4-FFF2-40B4-BE49-F238E27FC236}">
                <a16:creationId xmlns:a16="http://schemas.microsoft.com/office/drawing/2014/main" id="{1681B94C-E35E-4C3A-816E-409058D3ED1A}"/>
              </a:ext>
            </a:extLst>
          </p:cNvPr>
          <p:cNvSpPr txBox="1"/>
          <p:nvPr/>
        </p:nvSpPr>
        <p:spPr>
          <a:xfrm>
            <a:off x="4490819" y="2855593"/>
            <a:ext cx="699031" cy="3693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Palanca de marcha</a:t>
            </a:r>
          </a:p>
        </p:txBody>
      </p:sp>
      <p:sp>
        <p:nvSpPr>
          <p:cNvPr id="20" name="テキスト ボックス 19">
            <a:extLst>
              <a:ext uri="{FF2B5EF4-FFF2-40B4-BE49-F238E27FC236}">
                <a16:creationId xmlns:a16="http://schemas.microsoft.com/office/drawing/2014/main" id="{E8F52524-0224-4DCF-A519-72CA0991C361}"/>
              </a:ext>
            </a:extLst>
          </p:cNvPr>
          <p:cNvSpPr txBox="1"/>
          <p:nvPr/>
        </p:nvSpPr>
        <p:spPr>
          <a:xfrm>
            <a:off x="5609576" y="3220430"/>
            <a:ext cx="699031" cy="2308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Hacia atrás</a:t>
            </a:r>
          </a:p>
        </p:txBody>
      </p:sp>
      <p:sp>
        <p:nvSpPr>
          <p:cNvPr id="21" name="テキスト ボックス 20">
            <a:extLst>
              <a:ext uri="{FF2B5EF4-FFF2-40B4-BE49-F238E27FC236}">
                <a16:creationId xmlns:a16="http://schemas.microsoft.com/office/drawing/2014/main" id="{0B217DD7-779D-4C9B-9464-C030C264078F}"/>
              </a:ext>
            </a:extLst>
          </p:cNvPr>
          <p:cNvSpPr txBox="1"/>
          <p:nvPr/>
        </p:nvSpPr>
        <p:spPr>
          <a:xfrm>
            <a:off x="4625078" y="2404534"/>
            <a:ext cx="699031" cy="2308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Hacia adelante</a:t>
            </a:r>
          </a:p>
        </p:txBody>
      </p:sp>
      <p:sp>
        <p:nvSpPr>
          <p:cNvPr id="22" name="テキスト ボックス 21">
            <a:extLst>
              <a:ext uri="{FF2B5EF4-FFF2-40B4-BE49-F238E27FC236}">
                <a16:creationId xmlns:a16="http://schemas.microsoft.com/office/drawing/2014/main" id="{79037FAD-9F4D-446B-BC96-05BC22D6527C}"/>
              </a:ext>
            </a:extLst>
          </p:cNvPr>
          <p:cNvSpPr txBox="1"/>
          <p:nvPr/>
        </p:nvSpPr>
        <p:spPr>
          <a:xfrm>
            <a:off x="5835258" y="2502621"/>
            <a:ext cx="878869" cy="2308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Neutro (N)</a:t>
            </a:r>
          </a:p>
        </p:txBody>
      </p:sp>
      <p:sp>
        <p:nvSpPr>
          <p:cNvPr id="23" name="テキスト ボックス 22">
            <a:extLst>
              <a:ext uri="{FF2B5EF4-FFF2-40B4-BE49-F238E27FC236}">
                <a16:creationId xmlns:a16="http://schemas.microsoft.com/office/drawing/2014/main" id="{1E71833D-56B0-4F99-80F7-357FEFB28FEB}"/>
              </a:ext>
            </a:extLst>
          </p:cNvPr>
          <p:cNvSpPr txBox="1"/>
          <p:nvPr/>
        </p:nvSpPr>
        <p:spPr>
          <a:xfrm>
            <a:off x="5869172" y="2818930"/>
            <a:ext cx="878869" cy="2308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Interruptor de 2 velocidades</a:t>
            </a:r>
          </a:p>
        </p:txBody>
      </p:sp>
      <p:sp>
        <p:nvSpPr>
          <p:cNvPr id="24" name="テキスト ボックス 23">
            <a:extLst>
              <a:ext uri="{FF2B5EF4-FFF2-40B4-BE49-F238E27FC236}">
                <a16:creationId xmlns:a16="http://schemas.microsoft.com/office/drawing/2014/main" id="{8796B9FC-6F16-4E25-8BA0-78329C173BA1}"/>
              </a:ext>
            </a:extLst>
          </p:cNvPr>
          <p:cNvSpPr txBox="1"/>
          <p:nvPr/>
        </p:nvSpPr>
        <p:spPr>
          <a:xfrm>
            <a:off x="5764583" y="3762913"/>
            <a:ext cx="438993" cy="230832"/>
          </a:xfrm>
          <a:prstGeom prst="rect">
            <a:avLst/>
          </a:prstGeom>
          <a:solidFill>
            <a:schemeClr val="bg1"/>
          </a:solidFill>
        </p:spPr>
        <p:txBody>
          <a:bodyPr wrap="square" rtlCol="0">
            <a:spAutoFit/>
          </a:bodyPr>
          <a:lstStyle/>
          <a:p>
            <a:pPr rtl="0"/>
            <a:r>
              <a:rPr lang="es-419" sz="900">
                <a:latin typeface="Times New Roman" panose="02020603050405020304" pitchFamily="18" charset="0"/>
                <a:cs typeface="Times New Roman" panose="02020603050405020304" pitchFamily="18" charset="0"/>
              </a:rPr>
              <a:t>Pedal</a:t>
            </a:r>
          </a:p>
        </p:txBody>
      </p:sp>
      <p:sp>
        <p:nvSpPr>
          <p:cNvPr id="25" name="テキスト ボックス 24">
            <a:extLst>
              <a:ext uri="{FF2B5EF4-FFF2-40B4-BE49-F238E27FC236}">
                <a16:creationId xmlns:a16="http://schemas.microsoft.com/office/drawing/2014/main" id="{3903C2BA-9591-435A-B303-6E30E5732BF7}"/>
              </a:ext>
            </a:extLst>
          </p:cNvPr>
          <p:cNvSpPr txBox="1"/>
          <p:nvPr/>
        </p:nvSpPr>
        <p:spPr>
          <a:xfrm>
            <a:off x="7829178" y="3451262"/>
            <a:ext cx="671886" cy="507831"/>
          </a:xfrm>
          <a:prstGeom prst="rect">
            <a:avLst/>
          </a:prstGeom>
          <a:solidFill>
            <a:schemeClr val="bg1"/>
          </a:solidFill>
        </p:spPr>
        <p:txBody>
          <a:bodyPr wrap="square" rtlCol="0">
            <a:spAutoFit/>
          </a:bodyPr>
          <a:lstStyle/>
          <a:p>
            <a:pPr rtl="0"/>
            <a:r>
              <a:rPr lang="es-419" sz="900" dirty="0">
                <a:latin typeface="Times New Roman" panose="02020603050405020304" pitchFamily="18" charset="0"/>
                <a:cs typeface="Times New Roman" panose="02020603050405020304" pitchFamily="18" charset="0"/>
              </a:rPr>
              <a:t>Rueda guía delantera</a:t>
            </a:r>
          </a:p>
        </p:txBody>
      </p:sp>
      <p:sp>
        <p:nvSpPr>
          <p:cNvPr id="26" name="テキスト ボックス 25">
            <a:extLst>
              <a:ext uri="{FF2B5EF4-FFF2-40B4-BE49-F238E27FC236}">
                <a16:creationId xmlns:a16="http://schemas.microsoft.com/office/drawing/2014/main" id="{C6091B50-C65B-49D9-AFA7-AA5EE95BCD6B}"/>
              </a:ext>
            </a:extLst>
          </p:cNvPr>
          <p:cNvSpPr txBox="1"/>
          <p:nvPr/>
        </p:nvSpPr>
        <p:spPr>
          <a:xfrm>
            <a:off x="7829177" y="4328729"/>
            <a:ext cx="681318" cy="369332"/>
          </a:xfrm>
          <a:prstGeom prst="rect">
            <a:avLst/>
          </a:prstGeom>
          <a:solidFill>
            <a:schemeClr val="bg1"/>
          </a:solidFill>
        </p:spPr>
        <p:txBody>
          <a:bodyPr wrap="square" rtlCol="0">
            <a:spAutoFit/>
          </a:bodyPr>
          <a:lstStyle/>
          <a:p>
            <a:pPr rtl="0"/>
            <a:r>
              <a:rPr lang="es-419" sz="900" dirty="0">
                <a:latin typeface="Times New Roman" panose="02020603050405020304" pitchFamily="18" charset="0"/>
                <a:cs typeface="Times New Roman" panose="02020603050405020304" pitchFamily="18" charset="0"/>
              </a:rPr>
              <a:t>Motor de marcha</a:t>
            </a:r>
          </a:p>
        </p:txBody>
      </p:sp>
    </p:spTree>
    <p:extLst>
      <p:ext uri="{BB962C8B-B14F-4D97-AF65-F5344CB8AC3E}">
        <p14:creationId xmlns:p14="http://schemas.microsoft.com/office/powerpoint/2010/main" val="3821928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Motoniveladora</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rot="5400000">
            <a:off x="2822907" y="502113"/>
            <a:ext cx="3666925" cy="5451658"/>
          </a:xfrm>
          <a:prstGeom prst="rect">
            <a:avLst/>
          </a:prstGeom>
        </p:spPr>
      </p:pic>
      <p:pic>
        <p:nvPicPr>
          <p:cNvPr id="5" name="図 4"/>
          <p:cNvPicPr>
            <a:picLocks noChangeAspect="1"/>
          </p:cNvPicPr>
          <p:nvPr/>
        </p:nvPicPr>
        <p:blipFill>
          <a:blip r:embed="rId4"/>
          <a:stretch>
            <a:fillRect/>
          </a:stretch>
        </p:blipFill>
        <p:spPr>
          <a:xfrm>
            <a:off x="4983304" y="4592353"/>
            <a:ext cx="3419475" cy="1704975"/>
          </a:xfrm>
          <a:prstGeom prst="rect">
            <a:avLst/>
          </a:prstGeom>
        </p:spPr>
      </p:pic>
      <p:pic>
        <p:nvPicPr>
          <p:cNvPr id="8" name="図 7"/>
          <p:cNvPicPr>
            <a:picLocks noChangeAspect="1"/>
          </p:cNvPicPr>
          <p:nvPr/>
        </p:nvPicPr>
        <p:blipFill>
          <a:blip r:embed="rId5"/>
          <a:stretch>
            <a:fillRect/>
          </a:stretch>
        </p:blipFill>
        <p:spPr>
          <a:xfrm>
            <a:off x="796202" y="5307528"/>
            <a:ext cx="4019550" cy="962025"/>
          </a:xfrm>
          <a:prstGeom prst="rect">
            <a:avLst/>
          </a:prstGeom>
        </p:spPr>
      </p:pic>
      <p:sp>
        <p:nvSpPr>
          <p:cNvPr id="7" name="テキスト ボックス 6"/>
          <p:cNvSpPr txBox="1"/>
          <p:nvPr/>
        </p:nvSpPr>
        <p:spPr>
          <a:xfrm>
            <a:off x="2486025" y="1276762"/>
            <a:ext cx="3426403"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estructura de motoniveladora</a:t>
            </a:r>
            <a:endParaRPr lang="en-US" altLang="ja-JP" dirty="0">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1033882" y="5061405"/>
            <a:ext cx="3011428"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movimiento del eje delantero </a:t>
            </a:r>
            <a:endParaRPr lang="en-US" altLang="ja-JP" dirty="0">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4657403" y="4612897"/>
            <a:ext cx="3372656" cy="277617"/>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balanceo hacia arriba y hacia abajo </a:t>
            </a:r>
            <a:endParaRPr lang="en-US" altLang="ja-JP" dirty="0">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a16="http://schemas.microsoft.com/office/drawing/2014/main" id="{32FE8B03-21F4-431E-824D-E4380B4BBDD8}"/>
              </a:ext>
            </a:extLst>
          </p:cNvPr>
          <p:cNvSpPr txBox="1"/>
          <p:nvPr/>
        </p:nvSpPr>
        <p:spPr>
          <a:xfrm>
            <a:off x="4657403" y="6460832"/>
            <a:ext cx="3862509" cy="275982"/>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63 del libro de texto / Página 19 del texto auxiliar</a:t>
            </a:r>
          </a:p>
        </p:txBody>
      </p:sp>
      <p:sp>
        <p:nvSpPr>
          <p:cNvPr id="12" name="テキスト ボックス 11">
            <a:extLst>
              <a:ext uri="{FF2B5EF4-FFF2-40B4-BE49-F238E27FC236}">
                <a16:creationId xmlns:a16="http://schemas.microsoft.com/office/drawing/2014/main" id="{F577EB4A-AECF-4C05-B16E-F1DC13017EFB}"/>
              </a:ext>
            </a:extLst>
          </p:cNvPr>
          <p:cNvSpPr txBox="1"/>
          <p:nvPr/>
        </p:nvSpPr>
        <p:spPr>
          <a:xfrm>
            <a:off x="5912428" y="4228275"/>
            <a:ext cx="852014" cy="138499"/>
          </a:xfrm>
          <a:prstGeom prst="rect">
            <a:avLst/>
          </a:prstGeom>
          <a:solidFill>
            <a:schemeClr val="bg1"/>
          </a:solidFill>
          <a:ln>
            <a:noFill/>
          </a:ln>
        </p:spPr>
        <p:txBody>
          <a:bodyPr wrap="square" lIns="0" tIns="0" rIns="0" bIns="0" rtlCol="0" anchor="t">
            <a:normAutofit fontScale="77500" lnSpcReduction="20000"/>
          </a:bodyPr>
          <a:lstStyle/>
          <a:p>
            <a:pPr algn="ctr" rtl="0"/>
            <a:r>
              <a:rPr lang="es-419" sz="900">
                <a:latin typeface="Times New Roman" panose="02020603050405020304" pitchFamily="18" charset="0"/>
                <a:ea typeface="+mn-lt"/>
                <a:cs typeface="Times New Roman" panose="02020603050405020304" pitchFamily="18" charset="0"/>
              </a:rPr>
              <a:t>Mecanismo diferencial</a:t>
            </a:r>
            <a:endParaRPr lang="en-US" altLang="ja-JP" sz="1100">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06B2E85A-9027-4782-B5D6-C4277DB681A8}"/>
              </a:ext>
            </a:extLst>
          </p:cNvPr>
          <p:cNvSpPr txBox="1"/>
          <p:nvPr/>
        </p:nvSpPr>
        <p:spPr>
          <a:xfrm>
            <a:off x="5969504" y="4141196"/>
            <a:ext cx="1243956" cy="95382"/>
          </a:xfrm>
          <a:prstGeom prst="rect">
            <a:avLst/>
          </a:prstGeom>
          <a:solidFill>
            <a:schemeClr val="bg1"/>
          </a:solidFill>
          <a:ln>
            <a:noFill/>
          </a:ln>
        </p:spPr>
        <p:txBody>
          <a:bodyPr wrap="square" lIns="0" tIns="0" rIns="0" bIns="0" rtlCol="0" anchor="t">
            <a:normAutofit fontScale="77500" lnSpcReduction="20000"/>
          </a:bodyPr>
          <a:lstStyle/>
          <a:p>
            <a:pPr rtl="0"/>
            <a:r>
              <a:rPr lang="es-419" sz="900" dirty="0">
                <a:latin typeface="Times New Roman" panose="02020603050405020304" pitchFamily="18" charset="0"/>
                <a:ea typeface="+mn-lt"/>
                <a:cs typeface="Times New Roman" panose="02020603050405020304" pitchFamily="18" charset="0"/>
              </a:rPr>
              <a:t>Sección de transmisión final</a:t>
            </a:r>
            <a:endParaRPr lang="en-US" altLang="ja-JP" sz="1100" dirty="0">
              <a:latin typeface="Times New Roman" panose="02020603050405020304" pitchFamily="18" charset="0"/>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63A62D57-9CB9-476A-BA4B-B016FCEE12F0}"/>
              </a:ext>
            </a:extLst>
          </p:cNvPr>
          <p:cNvSpPr txBox="1"/>
          <p:nvPr/>
        </p:nvSpPr>
        <p:spPr>
          <a:xfrm>
            <a:off x="6249845" y="4002696"/>
            <a:ext cx="852014" cy="138499"/>
          </a:xfrm>
          <a:prstGeom prst="rect">
            <a:avLst/>
          </a:prstGeom>
          <a:solidFill>
            <a:schemeClr val="bg1"/>
          </a:solidFill>
          <a:ln>
            <a:noFill/>
          </a:ln>
        </p:spPr>
        <p:txBody>
          <a:bodyPr wrap="square" lIns="0" tIns="0" rIns="0" bIns="0" rtlCol="0" anchor="t">
            <a:normAutofit/>
          </a:bodyPr>
          <a:lstStyle/>
          <a:p>
            <a:pPr algn="ctr" rtl="0"/>
            <a:r>
              <a:rPr lang="es-419" sz="900">
                <a:latin typeface="Times New Roman" panose="02020603050405020304" pitchFamily="18" charset="0"/>
                <a:ea typeface="+mn-lt"/>
                <a:cs typeface="Times New Roman" panose="02020603050405020304" pitchFamily="18" charset="0"/>
              </a:rPr>
              <a:t>Freno de rueda</a:t>
            </a:r>
            <a:endParaRPr lang="en-US" altLang="ja-JP" sz="1100">
              <a:latin typeface="Times New Roman" panose="02020603050405020304" pitchFamily="18" charset="0"/>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61B4D190-6712-4B4D-B0EE-0A0B485DD69C}"/>
              </a:ext>
            </a:extLst>
          </p:cNvPr>
          <p:cNvSpPr txBox="1"/>
          <p:nvPr/>
        </p:nvSpPr>
        <p:spPr>
          <a:xfrm>
            <a:off x="6469325" y="3831187"/>
            <a:ext cx="1472140" cy="150965"/>
          </a:xfrm>
          <a:prstGeom prst="rect">
            <a:avLst/>
          </a:prstGeom>
          <a:solidFill>
            <a:schemeClr val="bg1"/>
          </a:solidFill>
          <a:ln>
            <a:noFill/>
          </a:ln>
        </p:spPr>
        <p:txBody>
          <a:bodyPr wrap="square" lIns="0" tIns="0" rIns="0" bIns="0" rtlCol="0" anchor="t">
            <a:normAutofit fontScale="77500" lnSpcReduction="20000"/>
          </a:bodyPr>
          <a:lstStyle/>
          <a:p>
            <a:pPr rtl="0"/>
            <a:r>
              <a:rPr lang="es-419" sz="900" dirty="0">
                <a:latin typeface="Times New Roman" panose="02020603050405020304" pitchFamily="18" charset="0"/>
                <a:ea typeface="+mn-lt"/>
                <a:cs typeface="Times New Roman" panose="02020603050405020304" pitchFamily="18" charset="0"/>
              </a:rPr>
              <a:t>Bomba de inyección de combustible</a:t>
            </a:r>
            <a:endParaRPr lang="en-US" altLang="ja-JP" sz="1100"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A012E54D-8FFB-4A19-AB89-B0FB4FD5AA24}"/>
              </a:ext>
            </a:extLst>
          </p:cNvPr>
          <p:cNvSpPr txBox="1"/>
          <p:nvPr/>
        </p:nvSpPr>
        <p:spPr>
          <a:xfrm>
            <a:off x="6807623" y="2934558"/>
            <a:ext cx="624084" cy="138499"/>
          </a:xfrm>
          <a:prstGeom prst="rect">
            <a:avLst/>
          </a:prstGeom>
          <a:solidFill>
            <a:schemeClr val="bg1"/>
          </a:solidFill>
          <a:ln>
            <a:noFill/>
          </a:ln>
        </p:spPr>
        <p:txBody>
          <a:bodyPr wrap="square" lIns="0" tIns="0" rIns="0" bIns="0" rtlCol="0" anchor="t">
            <a:normAutofit/>
          </a:bodyPr>
          <a:lstStyle/>
          <a:p>
            <a:pPr algn="ctr" rtl="0"/>
            <a:r>
              <a:rPr lang="es-419" sz="900">
                <a:latin typeface="Times New Roman" panose="02020603050405020304" pitchFamily="18" charset="0"/>
                <a:ea typeface="+mn-lt"/>
                <a:cs typeface="Times New Roman" panose="02020603050405020304" pitchFamily="18" charset="0"/>
              </a:rPr>
              <a:t>Transmisión</a:t>
            </a:r>
            <a:endParaRPr lang="en-US" altLang="ja-JP" sz="1100">
              <a:latin typeface="Times New Roman" panose="02020603050405020304" pitchFamily="18" charset="0"/>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2D9FCB64-ED08-45A7-B6CF-A5DFDBCB31DA}"/>
              </a:ext>
            </a:extLst>
          </p:cNvPr>
          <p:cNvSpPr txBox="1"/>
          <p:nvPr/>
        </p:nvSpPr>
        <p:spPr>
          <a:xfrm>
            <a:off x="6821518" y="2507682"/>
            <a:ext cx="572530" cy="138499"/>
          </a:xfrm>
          <a:prstGeom prst="rect">
            <a:avLst/>
          </a:prstGeom>
          <a:solidFill>
            <a:schemeClr val="bg1"/>
          </a:solidFill>
          <a:ln>
            <a:noFill/>
          </a:ln>
        </p:spPr>
        <p:txBody>
          <a:bodyPr wrap="square" lIns="0" tIns="0" rIns="0" bIns="0" rtlCol="0" anchor="t">
            <a:normAutofit/>
          </a:bodyPr>
          <a:lstStyle/>
          <a:p>
            <a:pPr algn="ctr" rtl="0"/>
            <a:r>
              <a:rPr lang="es-419" sz="900">
                <a:latin typeface="Times New Roman" panose="02020603050405020304" pitchFamily="18" charset="0"/>
                <a:ea typeface="+mn-lt"/>
                <a:cs typeface="Times New Roman" panose="02020603050405020304" pitchFamily="18" charset="0"/>
              </a:rPr>
              <a:t>Motor</a:t>
            </a:r>
            <a:endParaRPr lang="en-US" altLang="ja-JP" sz="1100">
              <a:latin typeface="Times New Roman" panose="02020603050405020304" pitchFamily="18" charset="0"/>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8E88FB0E-129B-479B-8A13-AC98F9FEED85}"/>
              </a:ext>
            </a:extLst>
          </p:cNvPr>
          <p:cNvSpPr txBox="1"/>
          <p:nvPr/>
        </p:nvSpPr>
        <p:spPr>
          <a:xfrm>
            <a:off x="6717622" y="2311891"/>
            <a:ext cx="1754129" cy="120624"/>
          </a:xfrm>
          <a:prstGeom prst="rect">
            <a:avLst/>
          </a:prstGeom>
          <a:solidFill>
            <a:schemeClr val="bg1"/>
          </a:solidFill>
          <a:ln>
            <a:noFill/>
          </a:ln>
        </p:spPr>
        <p:txBody>
          <a:bodyPr wrap="square" lIns="0" tIns="0" rIns="0" bIns="0" rtlCol="0" anchor="t">
            <a:noAutofit/>
          </a:bodyPr>
          <a:lstStyle/>
          <a:p>
            <a:pPr algn="ctr" rtl="0"/>
            <a:r>
              <a:rPr lang="es-419" sz="800" dirty="0">
                <a:latin typeface="Times New Roman" panose="02020603050405020304" pitchFamily="18" charset="0"/>
                <a:ea typeface="+mn-lt"/>
                <a:cs typeface="Times New Roman" panose="02020603050405020304" pitchFamily="18" charset="0"/>
              </a:rPr>
              <a:t>Puerto de inyección de agua del radiador </a:t>
            </a:r>
            <a:endParaRPr lang="en-US" altLang="ja-JP" sz="800" dirty="0">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a16="http://schemas.microsoft.com/office/drawing/2014/main" id="{0C11CC1D-8396-45D8-8F15-39297D7E3B7E}"/>
              </a:ext>
            </a:extLst>
          </p:cNvPr>
          <p:cNvSpPr txBox="1"/>
          <p:nvPr/>
        </p:nvSpPr>
        <p:spPr>
          <a:xfrm>
            <a:off x="6368062" y="2098225"/>
            <a:ext cx="439561" cy="108711"/>
          </a:xfrm>
          <a:prstGeom prst="rect">
            <a:avLst/>
          </a:prstGeom>
          <a:solidFill>
            <a:schemeClr val="bg1"/>
          </a:solidFill>
          <a:ln>
            <a:noFill/>
          </a:ln>
        </p:spPr>
        <p:txBody>
          <a:bodyPr wrap="square" lIns="0" tIns="0" rIns="0" bIns="0" rtlCol="0" anchor="t">
            <a:noAutofit/>
          </a:bodyPr>
          <a:lstStyle/>
          <a:p>
            <a:pPr algn="ctr" rtl="0"/>
            <a:r>
              <a:rPr lang="es-419" sz="900" dirty="0">
                <a:latin typeface="Times New Roman" panose="02020603050405020304" pitchFamily="18" charset="0"/>
                <a:ea typeface="+mn-lt"/>
                <a:cs typeface="Times New Roman" panose="02020603050405020304" pitchFamily="18" charset="0"/>
              </a:rPr>
              <a:t>Radiador</a:t>
            </a:r>
            <a:endParaRPr lang="en-US" altLang="ja-JP" sz="900" dirty="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1BBBACE7-D6CD-47C0-A5D6-591945E4A775}"/>
              </a:ext>
            </a:extLst>
          </p:cNvPr>
          <p:cNvSpPr txBox="1"/>
          <p:nvPr/>
        </p:nvSpPr>
        <p:spPr>
          <a:xfrm>
            <a:off x="6236290" y="1968791"/>
            <a:ext cx="1128911" cy="131208"/>
          </a:xfrm>
          <a:prstGeom prst="rect">
            <a:avLst/>
          </a:prstGeom>
          <a:solidFill>
            <a:schemeClr val="bg1"/>
          </a:solidFill>
          <a:ln>
            <a:noFill/>
          </a:ln>
        </p:spPr>
        <p:txBody>
          <a:bodyPr wrap="square" lIns="0" tIns="0" rIns="0" bIns="0" rtlCol="0" anchor="t">
            <a:noAutofit/>
          </a:bodyPr>
          <a:lstStyle/>
          <a:p>
            <a:pPr rtl="0"/>
            <a:r>
              <a:rPr lang="es-419" sz="900" dirty="0">
                <a:latin typeface="Times New Roman" panose="02020603050405020304" pitchFamily="18" charset="0"/>
                <a:ea typeface="+mn-lt"/>
                <a:cs typeface="Times New Roman" panose="02020603050405020304" pitchFamily="18" charset="0"/>
              </a:rPr>
              <a:t>Prelimpiador</a:t>
            </a:r>
            <a:endParaRPr lang="en-US" altLang="ja-JP" sz="900" dirty="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50891B54-2527-411A-B079-D8490C5FF9E2}"/>
              </a:ext>
            </a:extLst>
          </p:cNvPr>
          <p:cNvSpPr txBox="1"/>
          <p:nvPr/>
        </p:nvSpPr>
        <p:spPr>
          <a:xfrm>
            <a:off x="5904355" y="1865527"/>
            <a:ext cx="2567396" cy="131208"/>
          </a:xfrm>
          <a:prstGeom prst="rect">
            <a:avLst/>
          </a:prstGeom>
          <a:solidFill>
            <a:schemeClr val="bg1"/>
          </a:solidFill>
          <a:ln>
            <a:noFill/>
          </a:ln>
        </p:spPr>
        <p:txBody>
          <a:bodyPr wrap="square" lIns="0" tIns="0" rIns="0" bIns="0" rtlCol="0" anchor="t">
            <a:noAutofit/>
          </a:bodyPr>
          <a:lstStyle/>
          <a:p>
            <a:pPr rtl="0"/>
            <a:r>
              <a:rPr lang="es-419" sz="700" dirty="0">
                <a:latin typeface="Times New Roman" panose="02020603050405020304" pitchFamily="18" charset="0"/>
                <a:ea typeface="+mn-lt"/>
                <a:cs typeface="Times New Roman" panose="02020603050405020304" pitchFamily="18" charset="0"/>
              </a:rPr>
              <a:t>Palanca de elevación de la hoja (izquierda)</a:t>
            </a:r>
            <a:endParaRPr lang="en-US" altLang="ja-JP" sz="700" dirty="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86C96674-ECE5-4AEF-AB29-819B31DCCE49}"/>
              </a:ext>
            </a:extLst>
          </p:cNvPr>
          <p:cNvSpPr txBox="1"/>
          <p:nvPr/>
        </p:nvSpPr>
        <p:spPr>
          <a:xfrm>
            <a:off x="5802522" y="1782658"/>
            <a:ext cx="1299337" cy="108711"/>
          </a:xfrm>
          <a:prstGeom prst="rect">
            <a:avLst/>
          </a:prstGeom>
          <a:solidFill>
            <a:schemeClr val="bg1"/>
          </a:solidFill>
          <a:ln>
            <a:noFill/>
          </a:ln>
        </p:spPr>
        <p:txBody>
          <a:bodyPr wrap="square" lIns="0" tIns="0" rIns="0" bIns="0" rtlCol="0" anchor="t">
            <a:noAutofit/>
          </a:bodyPr>
          <a:lstStyle/>
          <a:p>
            <a:pPr rtl="0"/>
            <a:r>
              <a:rPr lang="es-419" sz="700" dirty="0">
                <a:latin typeface="Times New Roman" panose="02020603050405020304" pitchFamily="18" charset="0"/>
                <a:ea typeface="+mn-lt"/>
                <a:cs typeface="Times New Roman" panose="02020603050405020304" pitchFamily="18" charset="0"/>
              </a:rPr>
              <a:t>Palanca de rotación circular</a:t>
            </a:r>
            <a:endParaRPr lang="en-US" altLang="ja-JP" sz="7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E1757FF2-6DFC-4560-961E-65F1143C8A59}"/>
              </a:ext>
            </a:extLst>
          </p:cNvPr>
          <p:cNvSpPr txBox="1"/>
          <p:nvPr/>
        </p:nvSpPr>
        <p:spPr>
          <a:xfrm>
            <a:off x="5711461" y="1691098"/>
            <a:ext cx="2567396" cy="108000"/>
          </a:xfrm>
          <a:prstGeom prst="rect">
            <a:avLst/>
          </a:prstGeom>
          <a:solidFill>
            <a:schemeClr val="bg1"/>
          </a:solidFill>
          <a:ln>
            <a:noFill/>
          </a:ln>
        </p:spPr>
        <p:txBody>
          <a:bodyPr wrap="square" lIns="0" tIns="0" rIns="0" bIns="0" rtlCol="0" anchor="t">
            <a:noAutofit/>
          </a:bodyPr>
          <a:lstStyle/>
          <a:p>
            <a:pPr rtl="0"/>
            <a:r>
              <a:rPr lang="es-419" sz="700" dirty="0">
                <a:latin typeface="Times New Roman" panose="02020603050405020304" pitchFamily="18" charset="0"/>
                <a:ea typeface="+mn-lt"/>
                <a:cs typeface="Times New Roman" panose="02020603050405020304" pitchFamily="18" charset="0"/>
              </a:rPr>
              <a:t>Palanca de alimentación transversal circular</a:t>
            </a:r>
            <a:endParaRPr lang="en-US" altLang="ja-JP" sz="700" dirty="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511D45C1-8F33-4848-A45C-6010C4230814}"/>
              </a:ext>
            </a:extLst>
          </p:cNvPr>
          <p:cNvSpPr txBox="1"/>
          <p:nvPr/>
        </p:nvSpPr>
        <p:spPr>
          <a:xfrm>
            <a:off x="5653317" y="1615111"/>
            <a:ext cx="2222249" cy="72000"/>
          </a:xfrm>
          <a:prstGeom prst="rect">
            <a:avLst/>
          </a:prstGeom>
          <a:solidFill>
            <a:schemeClr val="bg1"/>
          </a:solidFill>
          <a:ln>
            <a:noFill/>
          </a:ln>
        </p:spPr>
        <p:txBody>
          <a:bodyPr wrap="square" lIns="0" tIns="0" rIns="0" bIns="0" rtlCol="0" anchor="t">
            <a:noAutofit/>
          </a:bodyPr>
          <a:lstStyle/>
          <a:p>
            <a:pPr rtl="0"/>
            <a:r>
              <a:rPr lang="es-419" sz="700" dirty="0">
                <a:latin typeface="Times New Roman" panose="02020603050405020304" pitchFamily="18" charset="0"/>
                <a:ea typeface="+mn-lt"/>
                <a:cs typeface="Times New Roman" panose="02020603050405020304" pitchFamily="18" charset="0"/>
              </a:rPr>
              <a:t>Palanca de elevación del escarificador</a:t>
            </a:r>
            <a:endParaRPr lang="en-US" altLang="ja-JP" sz="700" dirty="0">
              <a:latin typeface="Times New Roman" panose="02020603050405020304" pitchFamily="18" charset="0"/>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E690BBA0-9361-4AF5-A3B7-0129062CACA8}"/>
              </a:ext>
            </a:extLst>
          </p:cNvPr>
          <p:cNvSpPr txBox="1"/>
          <p:nvPr/>
        </p:nvSpPr>
        <p:spPr>
          <a:xfrm>
            <a:off x="2148841" y="1730241"/>
            <a:ext cx="2436402" cy="107421"/>
          </a:xfrm>
          <a:prstGeom prst="rect">
            <a:avLst/>
          </a:prstGeom>
          <a:solidFill>
            <a:schemeClr val="bg1"/>
          </a:solidFill>
          <a:ln>
            <a:noFill/>
          </a:ln>
        </p:spPr>
        <p:txBody>
          <a:bodyPr wrap="square" lIns="0" tIns="0" rIns="0" bIns="0" rtlCol="0" anchor="t">
            <a:noAutofit/>
          </a:bodyPr>
          <a:lstStyle/>
          <a:p>
            <a:pPr algn="r" rtl="0"/>
            <a:r>
              <a:rPr lang="es-419" sz="900" dirty="0">
                <a:latin typeface="Times New Roman" panose="02020603050405020304" pitchFamily="18" charset="0"/>
                <a:ea typeface="+mn-lt"/>
                <a:cs typeface="Times New Roman" panose="02020603050405020304" pitchFamily="18" charset="0"/>
              </a:rPr>
              <a:t>Palanca de elevación de la hoja (derecha)</a:t>
            </a:r>
            <a:endParaRPr lang="en-US" altLang="ja-JP" sz="900" dirty="0">
              <a:latin typeface="Times New Roman" panose="02020603050405020304" pitchFamily="18" charset="0"/>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15330FEB-2DC7-4671-A490-E4BD049A11F6}"/>
              </a:ext>
            </a:extLst>
          </p:cNvPr>
          <p:cNvSpPr txBox="1"/>
          <p:nvPr/>
        </p:nvSpPr>
        <p:spPr>
          <a:xfrm>
            <a:off x="2148840" y="1856269"/>
            <a:ext cx="2370203" cy="136546"/>
          </a:xfrm>
          <a:prstGeom prst="rect">
            <a:avLst/>
          </a:prstGeom>
          <a:solidFill>
            <a:schemeClr val="bg1"/>
          </a:solidFill>
          <a:ln>
            <a:noFill/>
          </a:ln>
        </p:spPr>
        <p:txBody>
          <a:bodyPr wrap="square" lIns="0" tIns="0" rIns="0" bIns="0" rtlCol="0" anchor="t">
            <a:noAutofit/>
          </a:bodyPr>
          <a:lstStyle/>
          <a:p>
            <a:pPr algn="r" rtl="0"/>
            <a:r>
              <a:rPr lang="es-419" sz="900" dirty="0">
                <a:latin typeface="Times New Roman" panose="02020603050405020304" pitchFamily="18" charset="0"/>
                <a:ea typeface="+mn-lt"/>
                <a:cs typeface="Times New Roman" panose="02020603050405020304" pitchFamily="18" charset="0"/>
              </a:rPr>
              <a:t>Palanca de alimentación transversal de la hoja</a:t>
            </a:r>
            <a:endParaRPr lang="en-US" altLang="ja-JP" sz="900" dirty="0">
              <a:latin typeface="Times New Roman" panose="02020603050405020304" pitchFamily="18" charset="0"/>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B404A074-26FF-4597-86BF-F6C59ECBF398}"/>
              </a:ext>
            </a:extLst>
          </p:cNvPr>
          <p:cNvSpPr txBox="1"/>
          <p:nvPr/>
        </p:nvSpPr>
        <p:spPr>
          <a:xfrm>
            <a:off x="3238392" y="1970307"/>
            <a:ext cx="1268802" cy="102973"/>
          </a:xfrm>
          <a:prstGeom prst="rect">
            <a:avLst/>
          </a:prstGeom>
          <a:solidFill>
            <a:schemeClr val="bg1"/>
          </a:solidFill>
          <a:ln>
            <a:noFill/>
          </a:ln>
        </p:spPr>
        <p:txBody>
          <a:bodyPr wrap="square" lIns="0" tIns="0" rIns="0" bIns="0" rtlCol="0" anchor="t">
            <a:noAutofit/>
          </a:bodyPr>
          <a:lstStyle/>
          <a:p>
            <a:pPr algn="r" rtl="0"/>
            <a:r>
              <a:rPr lang="es-419" sz="900" dirty="0">
                <a:latin typeface="Times New Roman" panose="02020603050405020304" pitchFamily="18" charset="0"/>
                <a:ea typeface="+mn-lt"/>
                <a:cs typeface="Times New Roman" panose="02020603050405020304" pitchFamily="18" charset="0"/>
              </a:rPr>
              <a:t>Palanca de inclinación</a:t>
            </a:r>
            <a:endParaRPr lang="en-US" altLang="ja-JP" sz="900" dirty="0">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96D5354C-9E75-4D1B-9480-C04CCA178BC2}"/>
              </a:ext>
            </a:extLst>
          </p:cNvPr>
          <p:cNvSpPr txBox="1"/>
          <p:nvPr/>
        </p:nvSpPr>
        <p:spPr>
          <a:xfrm>
            <a:off x="3238392" y="2092872"/>
            <a:ext cx="1222260" cy="135561"/>
          </a:xfrm>
          <a:prstGeom prst="rect">
            <a:avLst/>
          </a:prstGeom>
          <a:solidFill>
            <a:schemeClr val="bg1"/>
          </a:solidFill>
          <a:ln>
            <a:noFill/>
          </a:ln>
        </p:spPr>
        <p:txBody>
          <a:bodyPr wrap="square" lIns="0" tIns="0" rIns="0" bIns="0" rtlCol="0" anchor="t">
            <a:noAutofit/>
          </a:bodyPr>
          <a:lstStyle/>
          <a:p>
            <a:pPr algn="r" rtl="0"/>
            <a:r>
              <a:rPr lang="es-419" sz="900" dirty="0">
                <a:latin typeface="Times New Roman" panose="02020603050405020304" pitchFamily="18" charset="0"/>
                <a:ea typeface="+mn-lt"/>
                <a:cs typeface="Times New Roman" panose="02020603050405020304" pitchFamily="18" charset="0"/>
              </a:rPr>
              <a:t>Palanca de la articulación</a:t>
            </a:r>
            <a:endParaRPr lang="en-US" altLang="ja-JP" sz="900" dirty="0">
              <a:latin typeface="Times New Roman" panose="02020603050405020304" pitchFamily="18" charset="0"/>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C2BAAACB-C75F-456F-BB22-425B1915F9A9}"/>
              </a:ext>
            </a:extLst>
          </p:cNvPr>
          <p:cNvSpPr txBox="1"/>
          <p:nvPr/>
        </p:nvSpPr>
        <p:spPr>
          <a:xfrm>
            <a:off x="1668626" y="2703782"/>
            <a:ext cx="1971731" cy="176239"/>
          </a:xfrm>
          <a:prstGeom prst="rect">
            <a:avLst/>
          </a:prstGeom>
          <a:solidFill>
            <a:schemeClr val="bg1"/>
          </a:solidFill>
          <a:ln>
            <a:noFill/>
          </a:ln>
        </p:spPr>
        <p:txBody>
          <a:bodyPr wrap="square" lIns="0" tIns="0" rIns="0" bIns="0" rtlCol="0" anchor="t">
            <a:noAutofit/>
          </a:bodyPr>
          <a:lstStyle/>
          <a:p>
            <a:pPr algn="r" rtl="0"/>
            <a:r>
              <a:rPr lang="es-419" sz="900" dirty="0">
                <a:latin typeface="Times New Roman" panose="02020603050405020304" pitchFamily="18" charset="0"/>
                <a:ea typeface="+mn-lt"/>
                <a:cs typeface="Times New Roman" panose="02020603050405020304" pitchFamily="18" charset="0"/>
              </a:rPr>
              <a:t>Cilindro de elevación de la hoja</a:t>
            </a:r>
            <a:endParaRPr lang="en-US" altLang="ja-JP" sz="900" dirty="0">
              <a:latin typeface="Times New Roman" panose="02020603050405020304" pitchFamily="18" charset="0"/>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CF3566FE-DBDB-4277-BA57-F00241D683DB}"/>
              </a:ext>
            </a:extLst>
          </p:cNvPr>
          <p:cNvSpPr txBox="1"/>
          <p:nvPr/>
        </p:nvSpPr>
        <p:spPr>
          <a:xfrm>
            <a:off x="2986047" y="2917680"/>
            <a:ext cx="780999" cy="153728"/>
          </a:xfrm>
          <a:prstGeom prst="rect">
            <a:avLst/>
          </a:prstGeom>
          <a:solidFill>
            <a:schemeClr val="bg1"/>
          </a:solidFill>
          <a:ln>
            <a:noFill/>
          </a:ln>
        </p:spPr>
        <p:txBody>
          <a:bodyPr wrap="square" lIns="0" tIns="0" rIns="0" bIns="0" rtlCol="0" anchor="t">
            <a:noAutofit/>
          </a:bodyPr>
          <a:lstStyle/>
          <a:p>
            <a:pPr algn="ctr" rtl="0"/>
            <a:r>
              <a:rPr lang="es-419" sz="900" dirty="0">
                <a:latin typeface="Times New Roman" panose="02020603050405020304" pitchFamily="18" charset="0"/>
                <a:ea typeface="+mn-lt"/>
                <a:cs typeface="Times New Roman" panose="02020603050405020304" pitchFamily="18" charset="0"/>
              </a:rPr>
              <a:t>Motor hidráulico</a:t>
            </a:r>
            <a:endParaRPr lang="en-US" altLang="ja-JP" sz="900" dirty="0">
              <a:latin typeface="Times New Roman" panose="02020603050405020304" pitchFamily="18" charset="0"/>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71E84003-F445-410B-8791-AAFCAD96A484}"/>
              </a:ext>
            </a:extLst>
          </p:cNvPr>
          <p:cNvSpPr txBox="1"/>
          <p:nvPr/>
        </p:nvSpPr>
        <p:spPr>
          <a:xfrm>
            <a:off x="1184224" y="2856375"/>
            <a:ext cx="1470268" cy="107421"/>
          </a:xfrm>
          <a:prstGeom prst="rect">
            <a:avLst/>
          </a:prstGeom>
          <a:solidFill>
            <a:schemeClr val="bg1"/>
          </a:solidFill>
          <a:ln>
            <a:noFill/>
          </a:ln>
        </p:spPr>
        <p:txBody>
          <a:bodyPr wrap="square" lIns="0" tIns="0" rIns="0" bIns="0" rtlCol="0" anchor="t">
            <a:noAutofit/>
          </a:bodyPr>
          <a:lstStyle/>
          <a:p>
            <a:pPr algn="ctr" rtl="0"/>
            <a:r>
              <a:rPr lang="es-419" sz="900" dirty="0">
                <a:latin typeface="Times New Roman" panose="02020603050405020304" pitchFamily="18" charset="0"/>
                <a:ea typeface="+mn-lt"/>
                <a:cs typeface="Times New Roman" panose="02020603050405020304" pitchFamily="18" charset="0"/>
              </a:rPr>
              <a:t>Cilindro elevador escarificador</a:t>
            </a:r>
            <a:endParaRPr lang="en-US" altLang="ja-JP" sz="900" dirty="0">
              <a:latin typeface="Times New Roman" panose="02020603050405020304" pitchFamily="18" charset="0"/>
              <a:cs typeface="Times New Roman" panose="02020603050405020304" pitchFamily="18" charset="0"/>
            </a:endParaRPr>
          </a:p>
        </p:txBody>
      </p:sp>
      <p:sp>
        <p:nvSpPr>
          <p:cNvPr id="32" name="テキスト ボックス 31">
            <a:extLst>
              <a:ext uri="{FF2B5EF4-FFF2-40B4-BE49-F238E27FC236}">
                <a16:creationId xmlns:a16="http://schemas.microsoft.com/office/drawing/2014/main" id="{957B1F6E-755C-4DFC-A89E-E7FF06471888}"/>
              </a:ext>
            </a:extLst>
          </p:cNvPr>
          <p:cNvSpPr txBox="1"/>
          <p:nvPr/>
        </p:nvSpPr>
        <p:spPr>
          <a:xfrm>
            <a:off x="5164206" y="1488384"/>
            <a:ext cx="2222247" cy="131208"/>
          </a:xfrm>
          <a:prstGeom prst="rect">
            <a:avLst/>
          </a:prstGeom>
          <a:solidFill>
            <a:schemeClr val="bg1"/>
          </a:solidFill>
          <a:ln>
            <a:noFill/>
          </a:ln>
        </p:spPr>
        <p:txBody>
          <a:bodyPr wrap="square" lIns="0" tIns="0" rIns="0" bIns="0" rtlCol="0" anchor="t">
            <a:noAutofit/>
          </a:bodyPr>
          <a:lstStyle/>
          <a:p>
            <a:pPr rtl="0"/>
            <a:r>
              <a:rPr lang="es-419" sz="900" dirty="0">
                <a:latin typeface="Times New Roman" panose="02020603050405020304" pitchFamily="18" charset="0"/>
                <a:ea typeface="+mn-lt"/>
                <a:cs typeface="Times New Roman" panose="02020603050405020304" pitchFamily="18" charset="0"/>
              </a:rPr>
              <a:t>Lámpara giratoria amarilla</a:t>
            </a:r>
            <a:endParaRPr lang="en-US" altLang="ja-JP" sz="900" dirty="0">
              <a:latin typeface="Times New Roman" panose="02020603050405020304" pitchFamily="18" charset="0"/>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08C58825-96E0-4B5A-B54B-8680D9BB4E92}"/>
              </a:ext>
            </a:extLst>
          </p:cNvPr>
          <p:cNvSpPr txBox="1"/>
          <p:nvPr/>
        </p:nvSpPr>
        <p:spPr>
          <a:xfrm>
            <a:off x="4967642" y="4025235"/>
            <a:ext cx="302742" cy="111875"/>
          </a:xfrm>
          <a:prstGeom prst="rect">
            <a:avLst/>
          </a:prstGeom>
          <a:solidFill>
            <a:schemeClr val="bg1"/>
          </a:solidFill>
          <a:ln>
            <a:noFill/>
          </a:ln>
        </p:spPr>
        <p:txBody>
          <a:bodyPr wrap="square" lIns="0" tIns="0" rIns="0" bIns="0" rtlCol="0" anchor="t">
            <a:normAutofit fontScale="77500" lnSpcReduction="20000"/>
          </a:bodyPr>
          <a:lstStyle/>
          <a:p>
            <a:pPr algn="ctr" rtl="0"/>
            <a:r>
              <a:rPr lang="es-419" sz="900">
                <a:latin typeface="Times New Roman" panose="02020603050405020304" pitchFamily="18" charset="0"/>
                <a:ea typeface="+mn-lt"/>
                <a:cs typeface="Times New Roman" panose="02020603050405020304" pitchFamily="18" charset="0"/>
              </a:rPr>
              <a:t>Circular</a:t>
            </a:r>
            <a:endParaRPr lang="en-US" altLang="ja-JP" sz="1100">
              <a:latin typeface="Times New Roman" panose="02020603050405020304" pitchFamily="18" charset="0"/>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E1E38EA1-3CBB-4AE2-A743-2B8A08769064}"/>
              </a:ext>
            </a:extLst>
          </p:cNvPr>
          <p:cNvSpPr txBox="1"/>
          <p:nvPr/>
        </p:nvSpPr>
        <p:spPr>
          <a:xfrm>
            <a:off x="4491373" y="4267842"/>
            <a:ext cx="1161943" cy="136546"/>
          </a:xfrm>
          <a:prstGeom prst="rect">
            <a:avLst/>
          </a:prstGeom>
          <a:solidFill>
            <a:schemeClr val="bg1"/>
          </a:solidFill>
          <a:ln>
            <a:noFill/>
          </a:ln>
        </p:spPr>
        <p:txBody>
          <a:bodyPr wrap="square" lIns="0" tIns="0" rIns="0" bIns="0" rtlCol="0" anchor="t">
            <a:normAutofit fontScale="77500" lnSpcReduction="20000"/>
          </a:bodyPr>
          <a:lstStyle/>
          <a:p>
            <a:pPr algn="ctr" rtl="0"/>
            <a:r>
              <a:rPr lang="es-419" sz="900" dirty="0">
                <a:latin typeface="Times New Roman" panose="02020603050405020304" pitchFamily="18" charset="0"/>
                <a:ea typeface="+mn-lt"/>
                <a:cs typeface="Times New Roman" panose="02020603050405020304" pitchFamily="18" charset="0"/>
              </a:rPr>
              <a:t>Enlace de inclinación de la hoja</a:t>
            </a:r>
            <a:endParaRPr lang="en-US" altLang="ja-JP" sz="1100" dirty="0">
              <a:latin typeface="Times New Roman" panose="02020603050405020304" pitchFamily="18" charset="0"/>
              <a:cs typeface="Times New Roman" panose="02020603050405020304" pitchFamily="18" charset="0"/>
            </a:endParaRPr>
          </a:p>
        </p:txBody>
      </p:sp>
      <p:sp>
        <p:nvSpPr>
          <p:cNvPr id="35" name="テキスト ボックス 34">
            <a:extLst>
              <a:ext uri="{FF2B5EF4-FFF2-40B4-BE49-F238E27FC236}">
                <a16:creationId xmlns:a16="http://schemas.microsoft.com/office/drawing/2014/main" id="{5D6BFC5C-26D4-48AC-8FED-EE940F360261}"/>
              </a:ext>
            </a:extLst>
          </p:cNvPr>
          <p:cNvSpPr txBox="1"/>
          <p:nvPr/>
        </p:nvSpPr>
        <p:spPr>
          <a:xfrm>
            <a:off x="4437854" y="4398324"/>
            <a:ext cx="1051956" cy="111875"/>
          </a:xfrm>
          <a:prstGeom prst="rect">
            <a:avLst/>
          </a:prstGeom>
          <a:solidFill>
            <a:schemeClr val="bg1"/>
          </a:solidFill>
          <a:ln>
            <a:noFill/>
          </a:ln>
        </p:spPr>
        <p:txBody>
          <a:bodyPr wrap="square" lIns="0" tIns="0" rIns="0" bIns="0" rtlCol="0" anchor="t">
            <a:normAutofit fontScale="77500" lnSpcReduction="20000"/>
          </a:bodyPr>
          <a:lstStyle/>
          <a:p>
            <a:pPr algn="ctr" rtl="0"/>
            <a:r>
              <a:rPr lang="es-419" sz="900">
                <a:latin typeface="Times New Roman" panose="02020603050405020304" pitchFamily="18" charset="0"/>
                <a:ea typeface="+mn-lt"/>
                <a:cs typeface="Times New Roman" panose="02020603050405020304" pitchFamily="18" charset="0"/>
              </a:rPr>
              <a:t>Máquina giratoria circular</a:t>
            </a:r>
            <a:endParaRPr lang="en-US" altLang="ja-JP" sz="1100">
              <a:latin typeface="Times New Roman" panose="02020603050405020304" pitchFamily="18" charset="0"/>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1A3580FC-9844-4FA8-BF51-9DF631E45546}"/>
              </a:ext>
            </a:extLst>
          </p:cNvPr>
          <p:cNvSpPr txBox="1"/>
          <p:nvPr/>
        </p:nvSpPr>
        <p:spPr>
          <a:xfrm>
            <a:off x="4136497" y="4564519"/>
            <a:ext cx="1411815" cy="101370"/>
          </a:xfrm>
          <a:prstGeom prst="rect">
            <a:avLst/>
          </a:prstGeom>
          <a:solidFill>
            <a:schemeClr val="bg1"/>
          </a:solidFill>
          <a:ln>
            <a:noFill/>
          </a:ln>
        </p:spPr>
        <p:txBody>
          <a:bodyPr wrap="square" lIns="0" tIns="0" rIns="0" bIns="0" rtlCol="0" anchor="t">
            <a:normAutofit fontScale="70000" lnSpcReduction="20000"/>
          </a:bodyPr>
          <a:lstStyle/>
          <a:p>
            <a:pPr algn="ctr" rtl="0"/>
            <a:r>
              <a:rPr lang="es-419" sz="900" dirty="0">
                <a:latin typeface="Times New Roman" panose="02020603050405020304" pitchFamily="18" charset="0"/>
                <a:ea typeface="+mn-lt"/>
                <a:cs typeface="Times New Roman" panose="02020603050405020304" pitchFamily="18" charset="0"/>
              </a:rPr>
              <a:t>Cilindro de alimentación transversal de la hoja</a:t>
            </a:r>
            <a:endParaRPr lang="en-US" altLang="ja-JP" sz="1100" dirty="0">
              <a:latin typeface="Times New Roman" panose="02020603050405020304" pitchFamily="18" charset="0"/>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323F1C4E-EF29-48CB-8BEE-7890F2B44B62}"/>
              </a:ext>
            </a:extLst>
          </p:cNvPr>
          <p:cNvSpPr txBox="1"/>
          <p:nvPr/>
        </p:nvSpPr>
        <p:spPr>
          <a:xfrm>
            <a:off x="4010330" y="4690614"/>
            <a:ext cx="321686" cy="111875"/>
          </a:xfrm>
          <a:prstGeom prst="rect">
            <a:avLst/>
          </a:prstGeom>
          <a:solidFill>
            <a:schemeClr val="bg1"/>
          </a:solidFill>
          <a:ln>
            <a:noFill/>
          </a:ln>
        </p:spPr>
        <p:txBody>
          <a:bodyPr wrap="square" lIns="0" tIns="0" rIns="0" bIns="0" rtlCol="0" anchor="t">
            <a:normAutofit fontScale="92500" lnSpcReduction="10000"/>
          </a:bodyPr>
          <a:lstStyle/>
          <a:p>
            <a:pPr algn="ctr" rtl="0"/>
            <a:r>
              <a:rPr lang="es-419" sz="900">
                <a:latin typeface="Times New Roman" panose="02020603050405020304" pitchFamily="18" charset="0"/>
                <a:ea typeface="+mn-lt"/>
                <a:cs typeface="Times New Roman" panose="02020603050405020304" pitchFamily="18" charset="0"/>
              </a:rPr>
              <a:t>Hoja</a:t>
            </a:r>
            <a:endParaRPr lang="en-US" altLang="ja-JP" sz="1100">
              <a:latin typeface="Times New Roman" panose="02020603050405020304" pitchFamily="18" charset="0"/>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DE808426-614E-4F82-A583-B9522B3E11EA}"/>
              </a:ext>
            </a:extLst>
          </p:cNvPr>
          <p:cNvSpPr txBox="1"/>
          <p:nvPr/>
        </p:nvSpPr>
        <p:spPr>
          <a:xfrm>
            <a:off x="3483610" y="4754675"/>
            <a:ext cx="494174" cy="111875"/>
          </a:xfrm>
          <a:prstGeom prst="rect">
            <a:avLst/>
          </a:prstGeom>
          <a:solidFill>
            <a:schemeClr val="bg1"/>
          </a:solidFill>
          <a:ln>
            <a:noFill/>
          </a:ln>
        </p:spPr>
        <p:txBody>
          <a:bodyPr wrap="square" lIns="0" tIns="0" rIns="0" bIns="0" rtlCol="0" anchor="t">
            <a:normAutofit fontScale="77500" lnSpcReduction="20000"/>
          </a:bodyPr>
          <a:lstStyle/>
          <a:p>
            <a:pPr algn="ctr" rtl="0"/>
            <a:r>
              <a:rPr lang="es-419" sz="900">
                <a:latin typeface="Times New Roman" panose="02020603050405020304" pitchFamily="18" charset="0"/>
                <a:ea typeface="+mn-lt"/>
                <a:cs typeface="Times New Roman" panose="02020603050405020304" pitchFamily="18" charset="0"/>
              </a:rPr>
              <a:t>Escarificador</a:t>
            </a:r>
            <a:endParaRPr lang="en-US" altLang="ja-JP" sz="1100">
              <a:latin typeface="Times New Roman" panose="02020603050405020304" pitchFamily="18" charset="0"/>
              <a:cs typeface="Times New Roman" panose="02020603050405020304" pitchFamily="18" charset="0"/>
            </a:endParaRPr>
          </a:p>
        </p:txBody>
      </p:sp>
      <p:sp>
        <p:nvSpPr>
          <p:cNvPr id="39" name="テキスト ボックス 38">
            <a:extLst>
              <a:ext uri="{FF2B5EF4-FFF2-40B4-BE49-F238E27FC236}">
                <a16:creationId xmlns:a16="http://schemas.microsoft.com/office/drawing/2014/main" id="{4C6C2A16-7705-450F-9B48-32615A2F4879}"/>
              </a:ext>
            </a:extLst>
          </p:cNvPr>
          <p:cNvSpPr txBox="1"/>
          <p:nvPr/>
        </p:nvSpPr>
        <p:spPr>
          <a:xfrm>
            <a:off x="3324941" y="4912011"/>
            <a:ext cx="1447083" cy="135561"/>
          </a:xfrm>
          <a:prstGeom prst="rect">
            <a:avLst/>
          </a:prstGeom>
          <a:solidFill>
            <a:schemeClr val="bg1"/>
          </a:solidFill>
          <a:ln>
            <a:noFill/>
          </a:ln>
        </p:spPr>
        <p:txBody>
          <a:bodyPr wrap="square" lIns="0" tIns="0" rIns="0" bIns="0" rtlCol="0" anchor="t">
            <a:normAutofit/>
          </a:bodyPr>
          <a:lstStyle/>
          <a:p>
            <a:pPr algn="ctr" rtl="0"/>
            <a:r>
              <a:rPr lang="es-419" sz="600" dirty="0">
                <a:latin typeface="Times New Roman" panose="02020603050405020304" pitchFamily="18" charset="0"/>
                <a:ea typeface="+mn-lt"/>
                <a:cs typeface="Times New Roman" panose="02020603050405020304" pitchFamily="18" charset="0"/>
              </a:rPr>
              <a:t>Cilindro de inclinación de la rueda delantera</a:t>
            </a:r>
            <a:endParaRPr lang="en-US" altLang="ja-JP" sz="700" dirty="0">
              <a:latin typeface="Times New Roman" panose="02020603050405020304" pitchFamily="18" charset="0"/>
              <a:cs typeface="Times New Roman" panose="02020603050405020304" pitchFamily="18" charset="0"/>
            </a:endParaRPr>
          </a:p>
        </p:txBody>
      </p:sp>
      <p:sp>
        <p:nvSpPr>
          <p:cNvPr id="40" name="テキスト ボックス 39">
            <a:extLst>
              <a:ext uri="{FF2B5EF4-FFF2-40B4-BE49-F238E27FC236}">
                <a16:creationId xmlns:a16="http://schemas.microsoft.com/office/drawing/2014/main" id="{7ABAE977-8603-4E12-9CCD-A824462E60DA}"/>
              </a:ext>
            </a:extLst>
          </p:cNvPr>
          <p:cNvSpPr txBox="1"/>
          <p:nvPr/>
        </p:nvSpPr>
        <p:spPr>
          <a:xfrm>
            <a:off x="2204802" y="4783989"/>
            <a:ext cx="372811" cy="111875"/>
          </a:xfrm>
          <a:prstGeom prst="rect">
            <a:avLst/>
          </a:prstGeom>
          <a:solidFill>
            <a:schemeClr val="bg1"/>
          </a:solidFill>
          <a:ln>
            <a:noFill/>
          </a:ln>
        </p:spPr>
        <p:txBody>
          <a:bodyPr wrap="square" lIns="0" tIns="0" rIns="0" bIns="0" rtlCol="0" anchor="t">
            <a:normAutofit fontScale="92500" lnSpcReduction="10000"/>
          </a:bodyPr>
          <a:lstStyle/>
          <a:p>
            <a:pPr algn="ctr" rtl="0"/>
            <a:r>
              <a:rPr lang="es-419" sz="900">
                <a:latin typeface="Times New Roman" panose="02020603050405020304" pitchFamily="18" charset="0"/>
                <a:ea typeface="+mn-lt"/>
                <a:cs typeface="Times New Roman" panose="02020603050405020304" pitchFamily="18" charset="0"/>
              </a:rPr>
              <a:t>Rueda</a:t>
            </a:r>
            <a:endParaRPr lang="en-US" altLang="ja-JP" sz="11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64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Raspador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238392" y="1276762"/>
            <a:ext cx="267403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estructura del motor raspador </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rot="5400000">
            <a:off x="2218578" y="127659"/>
            <a:ext cx="4706843" cy="7439585"/>
          </a:xfrm>
          <a:prstGeom prst="rect">
            <a:avLst/>
          </a:prstGeom>
        </p:spPr>
      </p:pic>
      <p:sp>
        <p:nvSpPr>
          <p:cNvPr id="2" name="テキスト ボックス 5">
            <a:extLst>
              <a:ext uri="{FF2B5EF4-FFF2-40B4-BE49-F238E27FC236}">
                <a16:creationId xmlns:a16="http://schemas.microsoft.com/office/drawing/2014/main" id="{E4B45AF8-A7DA-4F40-9067-09474756C846}"/>
              </a:ext>
            </a:extLst>
          </p:cNvPr>
          <p:cNvSpPr txBox="1"/>
          <p:nvPr/>
        </p:nvSpPr>
        <p:spPr>
          <a:xfrm>
            <a:off x="4686300" y="6432256"/>
            <a:ext cx="38336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66 del libro de texto / Página 20 del texto auxiliar</a:t>
            </a:r>
          </a:p>
        </p:txBody>
      </p:sp>
      <p:sp>
        <p:nvSpPr>
          <p:cNvPr id="5" name="テキスト ボックス 4">
            <a:extLst>
              <a:ext uri="{FF2B5EF4-FFF2-40B4-BE49-F238E27FC236}">
                <a16:creationId xmlns:a16="http://schemas.microsoft.com/office/drawing/2014/main" id="{7E5186A8-A602-4BE1-8FF4-F4B03C1F0917}"/>
              </a:ext>
            </a:extLst>
          </p:cNvPr>
          <p:cNvSpPr txBox="1"/>
          <p:nvPr/>
        </p:nvSpPr>
        <p:spPr>
          <a:xfrm>
            <a:off x="4086903" y="1779408"/>
            <a:ext cx="599397"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Yugo</a:t>
            </a:r>
          </a:p>
        </p:txBody>
      </p:sp>
      <p:sp>
        <p:nvSpPr>
          <p:cNvPr id="8" name="テキスト ボックス 7">
            <a:extLst>
              <a:ext uri="{FF2B5EF4-FFF2-40B4-BE49-F238E27FC236}">
                <a16:creationId xmlns:a16="http://schemas.microsoft.com/office/drawing/2014/main" id="{FFAC44A9-D9DA-4FDF-B4B2-DBE89AED157E}"/>
              </a:ext>
            </a:extLst>
          </p:cNvPr>
          <p:cNvSpPr txBox="1"/>
          <p:nvPr/>
        </p:nvSpPr>
        <p:spPr>
          <a:xfrm>
            <a:off x="3730484" y="1555585"/>
            <a:ext cx="760400"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Enganche</a:t>
            </a:r>
          </a:p>
        </p:txBody>
      </p:sp>
      <p:sp>
        <p:nvSpPr>
          <p:cNvPr id="10" name="テキスト ボックス 9">
            <a:extLst>
              <a:ext uri="{FF2B5EF4-FFF2-40B4-BE49-F238E27FC236}">
                <a16:creationId xmlns:a16="http://schemas.microsoft.com/office/drawing/2014/main" id="{51B7EC85-6D37-4457-862A-07D7C94622D6}"/>
              </a:ext>
            </a:extLst>
          </p:cNvPr>
          <p:cNvSpPr txBox="1"/>
          <p:nvPr/>
        </p:nvSpPr>
        <p:spPr>
          <a:xfrm>
            <a:off x="2710036" y="1541421"/>
            <a:ext cx="867830" cy="33855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Depósito de combustible F</a:t>
            </a:r>
          </a:p>
        </p:txBody>
      </p:sp>
      <p:sp>
        <p:nvSpPr>
          <p:cNvPr id="11" name="テキスト ボックス 10">
            <a:extLst>
              <a:ext uri="{FF2B5EF4-FFF2-40B4-BE49-F238E27FC236}">
                <a16:creationId xmlns:a16="http://schemas.microsoft.com/office/drawing/2014/main" id="{81CBB96B-A8E8-4BE5-8BBD-85DE9680C32D}"/>
              </a:ext>
            </a:extLst>
          </p:cNvPr>
          <p:cNvSpPr txBox="1"/>
          <p:nvPr/>
        </p:nvSpPr>
        <p:spPr>
          <a:xfrm>
            <a:off x="1721023" y="1553761"/>
            <a:ext cx="604309" cy="215444"/>
          </a:xfrm>
          <a:prstGeom prst="rect">
            <a:avLst/>
          </a:prstGeom>
          <a:solidFill>
            <a:schemeClr val="bg1"/>
          </a:solidFill>
        </p:spPr>
        <p:txBody>
          <a:bodyPr wrap="square" rtlCol="0">
            <a:spAutoFit/>
          </a:bodyPr>
          <a:lstStyle/>
          <a:p>
            <a:pPr rtl="0"/>
            <a:r>
              <a:rPr lang="es-419" sz="800">
                <a:latin typeface="Times New Roman" panose="02020603050405020304" pitchFamily="18" charset="0"/>
                <a:cs typeface="Times New Roman" panose="02020603050405020304" pitchFamily="18" charset="0"/>
              </a:rPr>
              <a:t>Motor F</a:t>
            </a:r>
          </a:p>
        </p:txBody>
      </p:sp>
      <p:sp>
        <p:nvSpPr>
          <p:cNvPr id="12" name="テキスト ボックス 11">
            <a:extLst>
              <a:ext uri="{FF2B5EF4-FFF2-40B4-BE49-F238E27FC236}">
                <a16:creationId xmlns:a16="http://schemas.microsoft.com/office/drawing/2014/main" id="{1C735FFC-7EFB-4357-8E4E-F60F5DD4F450}"/>
              </a:ext>
            </a:extLst>
          </p:cNvPr>
          <p:cNvSpPr txBox="1"/>
          <p:nvPr/>
        </p:nvSpPr>
        <p:spPr>
          <a:xfrm>
            <a:off x="4188561" y="1954081"/>
            <a:ext cx="1691721"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Cilindro de dirección</a:t>
            </a:r>
          </a:p>
        </p:txBody>
      </p:sp>
      <p:sp>
        <p:nvSpPr>
          <p:cNvPr id="13" name="テキスト ボックス 12">
            <a:extLst>
              <a:ext uri="{FF2B5EF4-FFF2-40B4-BE49-F238E27FC236}">
                <a16:creationId xmlns:a16="http://schemas.microsoft.com/office/drawing/2014/main" id="{9D019656-C078-498B-81F7-0F5228C3C387}"/>
              </a:ext>
            </a:extLst>
          </p:cNvPr>
          <p:cNvSpPr txBox="1"/>
          <p:nvPr/>
        </p:nvSpPr>
        <p:spPr>
          <a:xfrm>
            <a:off x="4529480" y="2194336"/>
            <a:ext cx="1600201"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Cilindro del delantal</a:t>
            </a:r>
          </a:p>
        </p:txBody>
      </p:sp>
      <p:sp>
        <p:nvSpPr>
          <p:cNvPr id="14" name="テキスト ボックス 13">
            <a:extLst>
              <a:ext uri="{FF2B5EF4-FFF2-40B4-BE49-F238E27FC236}">
                <a16:creationId xmlns:a16="http://schemas.microsoft.com/office/drawing/2014/main" id="{7FCB0715-AF98-4757-BE33-E396EF78CC1B}"/>
              </a:ext>
            </a:extLst>
          </p:cNvPr>
          <p:cNvSpPr txBox="1"/>
          <p:nvPr/>
        </p:nvSpPr>
        <p:spPr>
          <a:xfrm>
            <a:off x="4919132" y="2418174"/>
            <a:ext cx="1151468"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Cilindro del cuenco</a:t>
            </a:r>
          </a:p>
        </p:txBody>
      </p:sp>
      <p:sp>
        <p:nvSpPr>
          <p:cNvPr id="15" name="テキスト ボックス 14">
            <a:extLst>
              <a:ext uri="{FF2B5EF4-FFF2-40B4-BE49-F238E27FC236}">
                <a16:creationId xmlns:a16="http://schemas.microsoft.com/office/drawing/2014/main" id="{641CAE1C-926B-4344-954D-902D0309D469}"/>
              </a:ext>
            </a:extLst>
          </p:cNvPr>
          <p:cNvSpPr txBox="1"/>
          <p:nvPr/>
        </p:nvSpPr>
        <p:spPr>
          <a:xfrm>
            <a:off x="5207266" y="2638035"/>
            <a:ext cx="743204"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Delantal</a:t>
            </a:r>
          </a:p>
        </p:txBody>
      </p:sp>
      <p:sp>
        <p:nvSpPr>
          <p:cNvPr id="16" name="テキスト ボックス 15">
            <a:extLst>
              <a:ext uri="{FF2B5EF4-FFF2-40B4-BE49-F238E27FC236}">
                <a16:creationId xmlns:a16="http://schemas.microsoft.com/office/drawing/2014/main" id="{D34CF71F-9143-43A3-9E1E-1DDB098D00DF}"/>
              </a:ext>
            </a:extLst>
          </p:cNvPr>
          <p:cNvSpPr txBox="1"/>
          <p:nvPr/>
        </p:nvSpPr>
        <p:spPr>
          <a:xfrm>
            <a:off x="5498707" y="2854710"/>
            <a:ext cx="518107" cy="215444"/>
          </a:xfrm>
          <a:prstGeom prst="rect">
            <a:avLst/>
          </a:prstGeom>
          <a:solidFill>
            <a:schemeClr val="bg1"/>
          </a:solidFill>
        </p:spPr>
        <p:txBody>
          <a:bodyPr wrap="square" rtlCol="0">
            <a:spAutoFit/>
          </a:bodyPr>
          <a:lstStyle/>
          <a:p>
            <a:pPr rtl="0"/>
            <a:r>
              <a:rPr lang="es-419" sz="800">
                <a:latin typeface="Times New Roman" panose="02020603050405020304" pitchFamily="18" charset="0"/>
                <a:cs typeface="Times New Roman" panose="02020603050405020304" pitchFamily="18" charset="0"/>
              </a:rPr>
              <a:t>Cuenco</a:t>
            </a:r>
          </a:p>
        </p:txBody>
      </p:sp>
      <p:sp>
        <p:nvSpPr>
          <p:cNvPr id="17" name="テキスト ボックス 16">
            <a:extLst>
              <a:ext uri="{FF2B5EF4-FFF2-40B4-BE49-F238E27FC236}">
                <a16:creationId xmlns:a16="http://schemas.microsoft.com/office/drawing/2014/main" id="{79D7AB28-48C1-4443-8A1C-B9AF9A908A45}"/>
              </a:ext>
            </a:extLst>
          </p:cNvPr>
          <p:cNvSpPr txBox="1"/>
          <p:nvPr/>
        </p:nvSpPr>
        <p:spPr>
          <a:xfrm>
            <a:off x="5757760" y="3065599"/>
            <a:ext cx="518107" cy="215444"/>
          </a:xfrm>
          <a:prstGeom prst="rect">
            <a:avLst/>
          </a:prstGeom>
          <a:solidFill>
            <a:schemeClr val="bg1"/>
          </a:solidFill>
        </p:spPr>
        <p:txBody>
          <a:bodyPr wrap="square" rtlCol="0">
            <a:spAutoFit/>
          </a:bodyPr>
          <a:lstStyle/>
          <a:p>
            <a:pPr rtl="0"/>
            <a:r>
              <a:rPr lang="es-419" sz="800">
                <a:latin typeface="Times New Roman" panose="02020603050405020304" pitchFamily="18" charset="0"/>
                <a:cs typeface="Times New Roman" panose="02020603050405020304" pitchFamily="18" charset="0"/>
              </a:rPr>
              <a:t>Eyector</a:t>
            </a:r>
          </a:p>
        </p:txBody>
      </p:sp>
      <p:sp>
        <p:nvSpPr>
          <p:cNvPr id="18" name="テキスト ボックス 17">
            <a:extLst>
              <a:ext uri="{FF2B5EF4-FFF2-40B4-BE49-F238E27FC236}">
                <a16:creationId xmlns:a16="http://schemas.microsoft.com/office/drawing/2014/main" id="{50678F4A-9551-422E-9568-249DAE7904BC}"/>
              </a:ext>
            </a:extLst>
          </p:cNvPr>
          <p:cNvSpPr txBox="1"/>
          <p:nvPr/>
        </p:nvSpPr>
        <p:spPr>
          <a:xfrm>
            <a:off x="6016812" y="3247307"/>
            <a:ext cx="1979565"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Tanque de aceite de suspensión R</a:t>
            </a:r>
          </a:p>
        </p:txBody>
      </p:sp>
      <p:sp>
        <p:nvSpPr>
          <p:cNvPr id="19" name="テキスト ボックス 18">
            <a:extLst>
              <a:ext uri="{FF2B5EF4-FFF2-40B4-BE49-F238E27FC236}">
                <a16:creationId xmlns:a16="http://schemas.microsoft.com/office/drawing/2014/main" id="{1FEFC48D-C561-44D8-8473-FE7A473EF637}"/>
              </a:ext>
            </a:extLst>
          </p:cNvPr>
          <p:cNvSpPr txBox="1"/>
          <p:nvPr/>
        </p:nvSpPr>
        <p:spPr>
          <a:xfrm>
            <a:off x="6238184" y="3494116"/>
            <a:ext cx="1536819"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Transmisión de flujo de par R</a:t>
            </a:r>
          </a:p>
        </p:txBody>
      </p:sp>
      <p:sp>
        <p:nvSpPr>
          <p:cNvPr id="20" name="テキスト ボックス 19">
            <a:extLst>
              <a:ext uri="{FF2B5EF4-FFF2-40B4-BE49-F238E27FC236}">
                <a16:creationId xmlns:a16="http://schemas.microsoft.com/office/drawing/2014/main" id="{DBC1AB10-9776-441A-A6DD-27621B504E8A}"/>
              </a:ext>
            </a:extLst>
          </p:cNvPr>
          <p:cNvSpPr txBox="1"/>
          <p:nvPr/>
        </p:nvSpPr>
        <p:spPr>
          <a:xfrm>
            <a:off x="6670793" y="3717233"/>
            <a:ext cx="1548008"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Tanque de aceite hidráulico</a:t>
            </a:r>
          </a:p>
        </p:txBody>
      </p:sp>
      <p:sp>
        <p:nvSpPr>
          <p:cNvPr id="21" name="テキスト ボックス 20">
            <a:extLst>
              <a:ext uri="{FF2B5EF4-FFF2-40B4-BE49-F238E27FC236}">
                <a16:creationId xmlns:a16="http://schemas.microsoft.com/office/drawing/2014/main" id="{273CA49A-7CD1-44A3-9E25-5D278D562378}"/>
              </a:ext>
            </a:extLst>
          </p:cNvPr>
          <p:cNvSpPr txBox="1"/>
          <p:nvPr/>
        </p:nvSpPr>
        <p:spPr>
          <a:xfrm>
            <a:off x="6966207" y="3898941"/>
            <a:ext cx="1252594"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Convertidor de par R</a:t>
            </a:r>
          </a:p>
        </p:txBody>
      </p:sp>
      <p:sp>
        <p:nvSpPr>
          <p:cNvPr id="22" name="テキスト ボックス 21">
            <a:extLst>
              <a:ext uri="{FF2B5EF4-FFF2-40B4-BE49-F238E27FC236}">
                <a16:creationId xmlns:a16="http://schemas.microsoft.com/office/drawing/2014/main" id="{7202C7FD-011B-48E3-B828-72E0A41B2373}"/>
              </a:ext>
            </a:extLst>
          </p:cNvPr>
          <p:cNvSpPr txBox="1"/>
          <p:nvPr/>
        </p:nvSpPr>
        <p:spPr>
          <a:xfrm>
            <a:off x="7188630" y="4148058"/>
            <a:ext cx="1030171"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Eje de salida R</a:t>
            </a:r>
          </a:p>
        </p:txBody>
      </p:sp>
      <p:sp>
        <p:nvSpPr>
          <p:cNvPr id="23" name="テキスト ボックス 22">
            <a:extLst>
              <a:ext uri="{FF2B5EF4-FFF2-40B4-BE49-F238E27FC236}">
                <a16:creationId xmlns:a16="http://schemas.microsoft.com/office/drawing/2014/main" id="{DB512E92-D24D-449E-B754-93BD39E158CB}"/>
              </a:ext>
            </a:extLst>
          </p:cNvPr>
          <p:cNvSpPr txBox="1"/>
          <p:nvPr/>
        </p:nvSpPr>
        <p:spPr>
          <a:xfrm>
            <a:off x="7493870" y="4383730"/>
            <a:ext cx="655348" cy="215444"/>
          </a:xfrm>
          <a:prstGeom prst="rect">
            <a:avLst/>
          </a:prstGeom>
          <a:solidFill>
            <a:schemeClr val="bg1"/>
          </a:solidFill>
        </p:spPr>
        <p:txBody>
          <a:bodyPr wrap="square" rtlCol="0">
            <a:spAutoFit/>
          </a:bodyPr>
          <a:lstStyle/>
          <a:p>
            <a:pPr rtl="0"/>
            <a:r>
              <a:rPr lang="es-419" sz="800">
                <a:latin typeface="Times New Roman" panose="02020603050405020304" pitchFamily="18" charset="0"/>
                <a:cs typeface="Times New Roman" panose="02020603050405020304" pitchFamily="18" charset="0"/>
              </a:rPr>
              <a:t>Motor R</a:t>
            </a:r>
          </a:p>
        </p:txBody>
      </p:sp>
      <p:sp>
        <p:nvSpPr>
          <p:cNvPr id="24" name="テキスト ボックス 23">
            <a:extLst>
              <a:ext uri="{FF2B5EF4-FFF2-40B4-BE49-F238E27FC236}">
                <a16:creationId xmlns:a16="http://schemas.microsoft.com/office/drawing/2014/main" id="{C56936F5-9FE1-448E-B32D-A7F4E5E186D5}"/>
              </a:ext>
            </a:extLst>
          </p:cNvPr>
          <p:cNvSpPr txBox="1"/>
          <p:nvPr/>
        </p:nvSpPr>
        <p:spPr>
          <a:xfrm>
            <a:off x="7556812" y="5049907"/>
            <a:ext cx="794708" cy="33855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Tanque de combustible R</a:t>
            </a:r>
          </a:p>
        </p:txBody>
      </p:sp>
      <p:sp>
        <p:nvSpPr>
          <p:cNvPr id="25" name="テキスト ボックス 24">
            <a:extLst>
              <a:ext uri="{FF2B5EF4-FFF2-40B4-BE49-F238E27FC236}">
                <a16:creationId xmlns:a16="http://schemas.microsoft.com/office/drawing/2014/main" id="{ADEB1FFE-E925-48C7-934C-87A9A4308AC6}"/>
              </a:ext>
            </a:extLst>
          </p:cNvPr>
          <p:cNvSpPr txBox="1"/>
          <p:nvPr/>
        </p:nvSpPr>
        <p:spPr>
          <a:xfrm>
            <a:off x="7414239" y="5844034"/>
            <a:ext cx="1030171"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Mecanismo diferencial R</a:t>
            </a:r>
          </a:p>
        </p:txBody>
      </p:sp>
      <p:sp>
        <p:nvSpPr>
          <p:cNvPr id="26" name="テキスト ボックス 25">
            <a:extLst>
              <a:ext uri="{FF2B5EF4-FFF2-40B4-BE49-F238E27FC236}">
                <a16:creationId xmlns:a16="http://schemas.microsoft.com/office/drawing/2014/main" id="{F08A34CB-7554-42A0-9E67-7B2354803C37}"/>
              </a:ext>
            </a:extLst>
          </p:cNvPr>
          <p:cNvSpPr txBox="1"/>
          <p:nvPr/>
        </p:nvSpPr>
        <p:spPr>
          <a:xfrm>
            <a:off x="6348503" y="5928002"/>
            <a:ext cx="1030171" cy="33855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Cilindro de suspensión R</a:t>
            </a:r>
          </a:p>
        </p:txBody>
      </p:sp>
      <p:sp>
        <p:nvSpPr>
          <p:cNvPr id="27" name="テキスト ボックス 26">
            <a:extLst>
              <a:ext uri="{FF2B5EF4-FFF2-40B4-BE49-F238E27FC236}">
                <a16:creationId xmlns:a16="http://schemas.microsoft.com/office/drawing/2014/main" id="{A0D2FA3E-2552-4F93-AAF8-5B96D262F754}"/>
              </a:ext>
            </a:extLst>
          </p:cNvPr>
          <p:cNvSpPr txBox="1"/>
          <p:nvPr/>
        </p:nvSpPr>
        <p:spPr>
          <a:xfrm>
            <a:off x="5203886" y="5903692"/>
            <a:ext cx="1031338"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Freno de rueda R</a:t>
            </a:r>
          </a:p>
        </p:txBody>
      </p:sp>
      <p:sp>
        <p:nvSpPr>
          <p:cNvPr id="28" name="テキスト ボックス 27">
            <a:extLst>
              <a:ext uri="{FF2B5EF4-FFF2-40B4-BE49-F238E27FC236}">
                <a16:creationId xmlns:a16="http://schemas.microsoft.com/office/drawing/2014/main" id="{23B76A68-B9AA-463F-8C4D-6593DE051A85}"/>
              </a:ext>
            </a:extLst>
          </p:cNvPr>
          <p:cNvSpPr txBox="1"/>
          <p:nvPr/>
        </p:nvSpPr>
        <p:spPr>
          <a:xfrm>
            <a:off x="4315022" y="5712558"/>
            <a:ext cx="1120363"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Desacelerador final R</a:t>
            </a:r>
          </a:p>
        </p:txBody>
      </p:sp>
      <p:sp>
        <p:nvSpPr>
          <p:cNvPr id="29" name="テキスト ボックス 28">
            <a:extLst>
              <a:ext uri="{FF2B5EF4-FFF2-40B4-BE49-F238E27FC236}">
                <a16:creationId xmlns:a16="http://schemas.microsoft.com/office/drawing/2014/main" id="{2F3F7CAD-12CD-48E7-99FB-59D27E05DD03}"/>
              </a:ext>
            </a:extLst>
          </p:cNvPr>
          <p:cNvSpPr txBox="1"/>
          <p:nvPr/>
        </p:nvSpPr>
        <p:spPr>
          <a:xfrm>
            <a:off x="4086903" y="5497114"/>
            <a:ext cx="1120363" cy="21544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Brazo de suspensión R</a:t>
            </a:r>
          </a:p>
        </p:txBody>
      </p:sp>
      <p:sp>
        <p:nvSpPr>
          <p:cNvPr id="30" name="テキスト ボックス 29">
            <a:extLst>
              <a:ext uri="{FF2B5EF4-FFF2-40B4-BE49-F238E27FC236}">
                <a16:creationId xmlns:a16="http://schemas.microsoft.com/office/drawing/2014/main" id="{C51A02BD-100E-4463-870A-50FE6751166F}"/>
              </a:ext>
            </a:extLst>
          </p:cNvPr>
          <p:cNvSpPr txBox="1"/>
          <p:nvPr/>
        </p:nvSpPr>
        <p:spPr>
          <a:xfrm>
            <a:off x="4034396" y="5265351"/>
            <a:ext cx="1018705" cy="215444"/>
          </a:xfrm>
          <a:prstGeom prst="rect">
            <a:avLst/>
          </a:prstGeom>
          <a:solidFill>
            <a:schemeClr val="bg1"/>
          </a:solidFill>
        </p:spPr>
        <p:txBody>
          <a:bodyPr wrap="square" rtlCol="0">
            <a:spAutoFit/>
          </a:bodyPr>
          <a:lstStyle/>
          <a:p>
            <a:pPr rtl="0"/>
            <a:r>
              <a:rPr lang="es-419" sz="800">
                <a:latin typeface="Times New Roman" panose="02020603050405020304" pitchFamily="18" charset="0"/>
                <a:cs typeface="Times New Roman" panose="02020603050405020304" pitchFamily="18" charset="0"/>
              </a:rPr>
              <a:t>Cilindro eyector</a:t>
            </a:r>
          </a:p>
        </p:txBody>
      </p:sp>
      <p:sp>
        <p:nvSpPr>
          <p:cNvPr id="31" name="テキスト ボックス 30">
            <a:extLst>
              <a:ext uri="{FF2B5EF4-FFF2-40B4-BE49-F238E27FC236}">
                <a16:creationId xmlns:a16="http://schemas.microsoft.com/office/drawing/2014/main" id="{A8EB4020-072B-439A-A830-7B51380BA7FD}"/>
              </a:ext>
            </a:extLst>
          </p:cNvPr>
          <p:cNvSpPr txBox="1"/>
          <p:nvPr/>
        </p:nvSpPr>
        <p:spPr>
          <a:xfrm>
            <a:off x="1433352" y="5196517"/>
            <a:ext cx="2232304" cy="215444"/>
          </a:xfrm>
          <a:prstGeom prst="rect">
            <a:avLst/>
          </a:prstGeom>
          <a:solidFill>
            <a:schemeClr val="bg1"/>
          </a:solidFill>
        </p:spPr>
        <p:txBody>
          <a:bodyPr wrap="square" rtlCol="0">
            <a:spAutoFit/>
          </a:bodyPr>
          <a:lstStyle/>
          <a:p>
            <a:pPr algn="r" rtl="0"/>
            <a:r>
              <a:rPr lang="es-419" sz="800" dirty="0">
                <a:latin typeface="Times New Roman" panose="02020603050405020304" pitchFamily="18" charset="0"/>
                <a:cs typeface="Times New Roman" panose="02020603050405020304" pitchFamily="18" charset="0"/>
              </a:rPr>
              <a:t>Tanque de aceite de suspensión F(izquierda)</a:t>
            </a:r>
          </a:p>
        </p:txBody>
      </p:sp>
      <p:sp>
        <p:nvSpPr>
          <p:cNvPr id="32" name="テキスト ボックス 31">
            <a:extLst>
              <a:ext uri="{FF2B5EF4-FFF2-40B4-BE49-F238E27FC236}">
                <a16:creationId xmlns:a16="http://schemas.microsoft.com/office/drawing/2014/main" id="{B8C85F42-CE4C-46EB-ABDB-31701DE6BF13}"/>
              </a:ext>
            </a:extLst>
          </p:cNvPr>
          <p:cNvSpPr txBox="1"/>
          <p:nvPr/>
        </p:nvSpPr>
        <p:spPr>
          <a:xfrm>
            <a:off x="2636293" y="5768359"/>
            <a:ext cx="697350" cy="338554"/>
          </a:xfrm>
          <a:prstGeom prst="rect">
            <a:avLst/>
          </a:prstGeom>
          <a:solidFill>
            <a:schemeClr val="bg1"/>
          </a:solidFill>
        </p:spPr>
        <p:txBody>
          <a:bodyPr wrap="square" rtlCol="0">
            <a:spAutoFit/>
          </a:bodyPr>
          <a:lstStyle/>
          <a:p>
            <a:pPr rtl="0"/>
            <a:r>
              <a:rPr lang="es-419" sz="800" dirty="0">
                <a:latin typeface="Times New Roman" panose="02020603050405020304" pitchFamily="18" charset="0"/>
                <a:cs typeface="Times New Roman" panose="02020603050405020304" pitchFamily="18" charset="0"/>
              </a:rPr>
              <a:t>F: Frontal</a:t>
            </a:r>
          </a:p>
          <a:p>
            <a:pPr rtl="0"/>
            <a:r>
              <a:rPr lang="es-419" sz="800" dirty="0">
                <a:latin typeface="Times New Roman" panose="02020603050405020304" pitchFamily="18" charset="0"/>
                <a:cs typeface="Times New Roman" panose="02020603050405020304" pitchFamily="18" charset="0"/>
              </a:rPr>
              <a:t>R: Trasera</a:t>
            </a:r>
          </a:p>
        </p:txBody>
      </p:sp>
      <p:sp>
        <p:nvSpPr>
          <p:cNvPr id="33" name="テキスト ボックス 32">
            <a:extLst>
              <a:ext uri="{FF2B5EF4-FFF2-40B4-BE49-F238E27FC236}">
                <a16:creationId xmlns:a16="http://schemas.microsoft.com/office/drawing/2014/main" id="{561BCB8B-4E8C-496A-A92D-89783ABF1498}"/>
              </a:ext>
            </a:extLst>
          </p:cNvPr>
          <p:cNvSpPr txBox="1"/>
          <p:nvPr/>
        </p:nvSpPr>
        <p:spPr>
          <a:xfrm>
            <a:off x="1721023" y="4931558"/>
            <a:ext cx="1517369" cy="215444"/>
          </a:xfrm>
          <a:prstGeom prst="rect">
            <a:avLst/>
          </a:prstGeom>
          <a:solidFill>
            <a:schemeClr val="bg1"/>
          </a:solidFill>
        </p:spPr>
        <p:txBody>
          <a:bodyPr wrap="square" rtlCol="0">
            <a:spAutoFit/>
          </a:bodyPr>
          <a:lstStyle/>
          <a:p>
            <a:pPr algn="r" rtl="0"/>
            <a:r>
              <a:rPr lang="es-419" sz="800" dirty="0">
                <a:latin typeface="Times New Roman" panose="02020603050405020304" pitchFamily="18" charset="0"/>
                <a:cs typeface="Times New Roman" panose="02020603050405020304" pitchFamily="18" charset="0"/>
              </a:rPr>
              <a:t>Transmisión de flujo de par F</a:t>
            </a:r>
          </a:p>
        </p:txBody>
      </p:sp>
      <p:sp>
        <p:nvSpPr>
          <p:cNvPr id="34" name="テキスト ボックス 33">
            <a:extLst>
              <a:ext uri="{FF2B5EF4-FFF2-40B4-BE49-F238E27FC236}">
                <a16:creationId xmlns:a16="http://schemas.microsoft.com/office/drawing/2014/main" id="{F262D770-3FE3-4265-A0C7-67F0217BB34C}"/>
              </a:ext>
            </a:extLst>
          </p:cNvPr>
          <p:cNvSpPr txBox="1"/>
          <p:nvPr/>
        </p:nvSpPr>
        <p:spPr>
          <a:xfrm>
            <a:off x="1638301" y="4712667"/>
            <a:ext cx="1401486" cy="215444"/>
          </a:xfrm>
          <a:prstGeom prst="rect">
            <a:avLst/>
          </a:prstGeom>
          <a:solidFill>
            <a:schemeClr val="bg1"/>
          </a:solidFill>
        </p:spPr>
        <p:txBody>
          <a:bodyPr wrap="square" rtlCol="0">
            <a:spAutoFit/>
          </a:bodyPr>
          <a:lstStyle/>
          <a:p>
            <a:pPr algn="r" rtl="0"/>
            <a:r>
              <a:rPr lang="es-419" sz="800" dirty="0">
                <a:latin typeface="Times New Roman" panose="02020603050405020304" pitchFamily="18" charset="0"/>
                <a:cs typeface="Times New Roman" panose="02020603050405020304" pitchFamily="18" charset="0"/>
              </a:rPr>
              <a:t>Convertidor de flujo de par F</a:t>
            </a:r>
          </a:p>
        </p:txBody>
      </p:sp>
      <p:sp>
        <p:nvSpPr>
          <p:cNvPr id="35" name="テキスト ボックス 34">
            <a:extLst>
              <a:ext uri="{FF2B5EF4-FFF2-40B4-BE49-F238E27FC236}">
                <a16:creationId xmlns:a16="http://schemas.microsoft.com/office/drawing/2014/main" id="{1F73562E-9F7F-408A-9DB7-E3814D231D8D}"/>
              </a:ext>
            </a:extLst>
          </p:cNvPr>
          <p:cNvSpPr txBox="1"/>
          <p:nvPr/>
        </p:nvSpPr>
        <p:spPr>
          <a:xfrm>
            <a:off x="1544539" y="4498822"/>
            <a:ext cx="1186405" cy="215444"/>
          </a:xfrm>
          <a:prstGeom prst="rect">
            <a:avLst/>
          </a:prstGeom>
          <a:solidFill>
            <a:schemeClr val="bg1"/>
          </a:solidFill>
        </p:spPr>
        <p:txBody>
          <a:bodyPr wrap="square" rtlCol="0">
            <a:spAutoFit/>
          </a:bodyPr>
          <a:lstStyle/>
          <a:p>
            <a:pPr algn="r" rtl="0"/>
            <a:r>
              <a:rPr lang="es-419" sz="800" dirty="0">
                <a:latin typeface="Times New Roman" panose="02020603050405020304" pitchFamily="18" charset="0"/>
                <a:cs typeface="Times New Roman" panose="02020603050405020304" pitchFamily="18" charset="0"/>
              </a:rPr>
              <a:t>Brazo de suspensión F</a:t>
            </a:r>
          </a:p>
        </p:txBody>
      </p:sp>
      <p:sp>
        <p:nvSpPr>
          <p:cNvPr id="36" name="テキスト ボックス 35">
            <a:extLst>
              <a:ext uri="{FF2B5EF4-FFF2-40B4-BE49-F238E27FC236}">
                <a16:creationId xmlns:a16="http://schemas.microsoft.com/office/drawing/2014/main" id="{8EB37FC3-EF61-41B9-B287-6031A26F8A1E}"/>
              </a:ext>
            </a:extLst>
          </p:cNvPr>
          <p:cNvSpPr txBox="1"/>
          <p:nvPr/>
        </p:nvSpPr>
        <p:spPr>
          <a:xfrm>
            <a:off x="1234441" y="4217695"/>
            <a:ext cx="1332082" cy="215444"/>
          </a:xfrm>
          <a:prstGeom prst="rect">
            <a:avLst/>
          </a:prstGeom>
          <a:solidFill>
            <a:schemeClr val="bg1"/>
          </a:solidFill>
        </p:spPr>
        <p:txBody>
          <a:bodyPr wrap="square" rtlCol="0">
            <a:spAutoFit/>
          </a:bodyPr>
          <a:lstStyle/>
          <a:p>
            <a:pPr algn="r" rtl="0"/>
            <a:r>
              <a:rPr lang="es-419" sz="800" dirty="0">
                <a:latin typeface="Times New Roman" panose="02020603050405020304" pitchFamily="18" charset="0"/>
                <a:cs typeface="Times New Roman" panose="02020603050405020304" pitchFamily="18" charset="0"/>
              </a:rPr>
              <a:t>Cilindro de suspensión F</a:t>
            </a:r>
          </a:p>
        </p:txBody>
      </p:sp>
      <p:sp>
        <p:nvSpPr>
          <p:cNvPr id="37" name="テキスト ボックス 36">
            <a:extLst>
              <a:ext uri="{FF2B5EF4-FFF2-40B4-BE49-F238E27FC236}">
                <a16:creationId xmlns:a16="http://schemas.microsoft.com/office/drawing/2014/main" id="{AE0C2280-15D1-4C49-8942-19CBA33B54BF}"/>
              </a:ext>
            </a:extLst>
          </p:cNvPr>
          <p:cNvSpPr txBox="1"/>
          <p:nvPr/>
        </p:nvSpPr>
        <p:spPr>
          <a:xfrm>
            <a:off x="1064055" y="3997150"/>
            <a:ext cx="1186405" cy="215444"/>
          </a:xfrm>
          <a:prstGeom prst="rect">
            <a:avLst/>
          </a:prstGeom>
          <a:solidFill>
            <a:schemeClr val="bg1"/>
          </a:solidFill>
        </p:spPr>
        <p:txBody>
          <a:bodyPr wrap="square" rtlCol="0">
            <a:spAutoFit/>
          </a:bodyPr>
          <a:lstStyle/>
          <a:p>
            <a:pPr algn="r" rtl="0"/>
            <a:r>
              <a:rPr lang="es-419" sz="800" dirty="0">
                <a:latin typeface="Times New Roman" panose="02020603050405020304" pitchFamily="18" charset="0"/>
                <a:cs typeface="Times New Roman" panose="02020603050405020304" pitchFamily="18" charset="0"/>
              </a:rPr>
              <a:t>Enlace de seguimiento</a:t>
            </a:r>
          </a:p>
        </p:txBody>
      </p:sp>
      <p:sp>
        <p:nvSpPr>
          <p:cNvPr id="38" name="テキスト ボックス 37">
            <a:extLst>
              <a:ext uri="{FF2B5EF4-FFF2-40B4-BE49-F238E27FC236}">
                <a16:creationId xmlns:a16="http://schemas.microsoft.com/office/drawing/2014/main" id="{1930CB11-BE67-4F80-AE01-3155F2049809}"/>
              </a:ext>
            </a:extLst>
          </p:cNvPr>
          <p:cNvSpPr txBox="1"/>
          <p:nvPr/>
        </p:nvSpPr>
        <p:spPr>
          <a:xfrm>
            <a:off x="1433352" y="3779692"/>
            <a:ext cx="611947" cy="215444"/>
          </a:xfrm>
          <a:prstGeom prst="rect">
            <a:avLst/>
          </a:prstGeom>
          <a:solidFill>
            <a:schemeClr val="bg1"/>
          </a:solidFill>
        </p:spPr>
        <p:txBody>
          <a:bodyPr wrap="square" rtlCol="0">
            <a:spAutoFit/>
          </a:bodyPr>
          <a:lstStyle/>
          <a:p>
            <a:pPr algn="r" rtl="0"/>
            <a:r>
              <a:rPr lang="es-419" sz="800" dirty="0">
                <a:latin typeface="Times New Roman" panose="02020603050405020304" pitchFamily="18" charset="0"/>
                <a:cs typeface="Times New Roman" panose="02020603050405020304" pitchFamily="18" charset="0"/>
              </a:rPr>
              <a:t>Bastidor</a:t>
            </a:r>
          </a:p>
        </p:txBody>
      </p:sp>
      <p:sp>
        <p:nvSpPr>
          <p:cNvPr id="39" name="テキスト ボックス 38">
            <a:extLst>
              <a:ext uri="{FF2B5EF4-FFF2-40B4-BE49-F238E27FC236}">
                <a16:creationId xmlns:a16="http://schemas.microsoft.com/office/drawing/2014/main" id="{9148CEE5-862D-4481-BDF8-A5C212FC9C03}"/>
              </a:ext>
            </a:extLst>
          </p:cNvPr>
          <p:cNvSpPr txBox="1"/>
          <p:nvPr/>
        </p:nvSpPr>
        <p:spPr>
          <a:xfrm>
            <a:off x="867411" y="3584955"/>
            <a:ext cx="1186405" cy="215444"/>
          </a:xfrm>
          <a:prstGeom prst="rect">
            <a:avLst/>
          </a:prstGeom>
          <a:solidFill>
            <a:schemeClr val="bg1"/>
          </a:solidFill>
        </p:spPr>
        <p:txBody>
          <a:bodyPr wrap="square" rtlCol="0">
            <a:spAutoFit/>
          </a:bodyPr>
          <a:lstStyle/>
          <a:p>
            <a:pPr rtl="0"/>
            <a:r>
              <a:rPr lang="es-419" sz="800">
                <a:latin typeface="Times New Roman" panose="02020603050405020304" pitchFamily="18" charset="0"/>
                <a:cs typeface="Times New Roman" panose="02020603050405020304" pitchFamily="18" charset="0"/>
              </a:rPr>
              <a:t>Tanque de aceite de dirección</a:t>
            </a:r>
          </a:p>
        </p:txBody>
      </p:sp>
    </p:spTree>
    <p:extLst>
      <p:ext uri="{BB962C8B-B14F-4D97-AF65-F5344CB8AC3E}">
        <p14:creationId xmlns:p14="http://schemas.microsoft.com/office/powerpoint/2010/main" val="3507029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0013" y="2865437"/>
            <a:ext cx="8915400" cy="601663"/>
          </a:xfrm>
        </p:spPr>
        <p:txBody>
          <a:bodyPr rtlCol="0" anchor="ctr">
            <a:normAutofit fontScale="90000"/>
          </a:bodyPr>
          <a:lstStyle/>
          <a:p>
            <a:pPr marL="1257300" indent="-1257300" rtl="0"/>
            <a:r>
              <a:rPr lang="es-419" sz="3200">
                <a:latin typeface="Times New Roman"/>
                <a:ea typeface="+mj-lt"/>
                <a:cs typeface="+mj-lt"/>
              </a:rPr>
              <a:t>Capítulo 4 Manipulación de los dispositivos relacionados  </a:t>
            </a:r>
            <a:r>
              <a:rPr lang="en" altLang="ja-JP" sz="3200">
                <a:latin typeface="Times New Roman"/>
                <a:ea typeface="+mj-lt"/>
                <a:cs typeface="+mj-lt"/>
              </a:rPr>
              <a:t/>
            </a:r>
            <a:br>
              <a:rPr lang="en" altLang="ja-JP" sz="3200">
                <a:latin typeface="Times New Roman"/>
                <a:ea typeface="+mj-lt"/>
                <a:cs typeface="+mj-lt"/>
              </a:rPr>
            </a:br>
            <a:r>
              <a:rPr lang="es-419" sz="3200">
                <a:latin typeface="Times New Roman"/>
                <a:ea typeface="+mj-lt"/>
                <a:cs typeface="+mj-lt"/>
              </a:rPr>
              <a:t>a la marcha de la maquinaria de construcción tipo vehicular </a:t>
            </a:r>
            <a:endParaRPr lang="en-US">
              <a:latin typeface="Times New Roman"/>
              <a:cs typeface="Times New Roman"/>
            </a:endParaRPr>
          </a:p>
        </p:txBody>
      </p:sp>
    </p:spTree>
    <p:extLst>
      <p:ext uri="{BB962C8B-B14F-4D97-AF65-F5344CB8AC3E}">
        <p14:creationId xmlns:p14="http://schemas.microsoft.com/office/powerpoint/2010/main" val="380697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rtlCol="0">
            <a:noAutofit/>
          </a:bodyPr>
          <a:lstStyle/>
          <a:p>
            <a:pPr algn="ctr" rtl="0"/>
            <a:r>
              <a:rPr lang="es-419" sz="1400">
                <a:latin typeface="Times New Roman"/>
                <a:ea typeface="+mj-lt"/>
                <a:cs typeface="+mj-lt"/>
              </a:rPr>
              <a:t>Tipos y modelos de maquinarias de construcción tipo vehicular</a:t>
            </a:r>
            <a:r>
              <a:rPr lang="en" altLang="ja-JP" sz="1400" dirty="0">
                <a:latin typeface="Times New Roman"/>
                <a:ea typeface="+mj-lt"/>
                <a:cs typeface="+mj-lt"/>
              </a:rPr>
              <a:t/>
            </a:r>
            <a:br>
              <a:rPr lang="en" altLang="ja-JP" sz="1400" dirty="0">
                <a:latin typeface="Times New Roman"/>
                <a:ea typeface="+mj-lt"/>
                <a:cs typeface="+mj-lt"/>
              </a:rPr>
            </a:br>
            <a:r>
              <a:rPr lang="es-419" sz="1400">
                <a:latin typeface="Times New Roman"/>
                <a:ea typeface="+mj-lt"/>
                <a:cs typeface="+mj-lt"/>
              </a:rPr>
              <a:t>(Nivelación, transporte, carga y excavación)</a:t>
            </a:r>
            <a:r>
              <a:rPr lang="ja-JP" altLang="en-US" sz="1400" dirty="0">
                <a:latin typeface="Times New Roman"/>
                <a:ea typeface="Meiryo UI"/>
              </a:rPr>
              <a:t/>
            </a:r>
            <a:br>
              <a:rPr lang="ja-JP" altLang="en-US" sz="1400" dirty="0">
                <a:latin typeface="Times New Roman"/>
                <a:ea typeface="Meiryo UI"/>
              </a:rPr>
            </a:br>
            <a:r>
              <a:rPr lang="es-419" sz="1400">
                <a:latin typeface="Times New Roman"/>
                <a:ea typeface="+mj-lt"/>
                <a:cs typeface="+mj-lt"/>
              </a:rPr>
              <a:t>(Ordenanza de aplicación de la Ley de Salud y Seguridad Industrial, Apéndice 7) </a:t>
            </a:r>
            <a:endParaRPr lang="ja-JP" altLang="en-US" sz="1400" dirty="0">
              <a:latin typeface="Times New Roman"/>
              <a:ea typeface="Meiryo UI"/>
              <a:cs typeface="Times New Roman"/>
            </a:endParaRPr>
          </a:p>
        </p:txBody>
      </p:sp>
      <p:sp>
        <p:nvSpPr>
          <p:cNvPr id="5" name="コンテンツ プレースホルダー 4"/>
          <p:cNvSpPr>
            <a:spLocks noGrp="1"/>
          </p:cNvSpPr>
          <p:nvPr>
            <p:ph idx="1"/>
          </p:nvPr>
        </p:nvSpPr>
        <p:spPr>
          <a:xfrm>
            <a:off x="628650" y="1849582"/>
            <a:ext cx="7886700" cy="3770140"/>
          </a:xfrm>
          <a:ln>
            <a:solidFill>
              <a:schemeClr val="tx1"/>
            </a:solidFill>
          </a:ln>
        </p:spPr>
        <p:txBody>
          <a:bodyPr vert="horz" lIns="91440" tIns="45720" rIns="91440" bIns="45720" rtlCol="0" anchor="t">
            <a:normAutofit lnSpcReduction="10000"/>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1400" dirty="0">
              <a:ea typeface="+mn-lt"/>
              <a:cs typeface="+mn-lt"/>
            </a:endParaRPr>
          </a:p>
          <a:p>
            <a:pPr marL="0" indent="0" algn="ctr" rtl="0">
              <a:buNone/>
            </a:pPr>
            <a:r>
              <a:rPr lang="es-419" sz="1400">
                <a:latin typeface="Times New Roman"/>
                <a:ea typeface="+mn-lt"/>
                <a:cs typeface="+mn-lt"/>
              </a:rPr>
              <a:t>Clasificación de las maquinarias de construcción tipo vehicular</a:t>
            </a:r>
            <a:endParaRPr lang="ja-JP" sz="1400" dirty="0">
              <a:latin typeface="Times New Roman"/>
              <a:ea typeface="Meiryo UI"/>
              <a:cs typeface="Times New Roman"/>
            </a:endParaRPr>
          </a:p>
        </p:txBody>
      </p:sp>
      <p:pic>
        <p:nvPicPr>
          <p:cNvPr id="2" name="図 1"/>
          <p:cNvPicPr>
            <a:picLocks noChangeAspect="1"/>
          </p:cNvPicPr>
          <p:nvPr/>
        </p:nvPicPr>
        <p:blipFill>
          <a:blip r:embed="rId3"/>
          <a:stretch>
            <a:fillRect/>
          </a:stretch>
        </p:blipFill>
        <p:spPr>
          <a:xfrm>
            <a:off x="2191616" y="2033587"/>
            <a:ext cx="4552950" cy="3019425"/>
          </a:xfrm>
          <a:prstGeom prst="rect">
            <a:avLst/>
          </a:prstGeom>
        </p:spPr>
      </p:pic>
      <p:sp>
        <p:nvSpPr>
          <p:cNvPr id="3" name="Rectangle 2">
            <a:extLst>
              <a:ext uri="{FF2B5EF4-FFF2-40B4-BE49-F238E27FC236}">
                <a16:creationId xmlns:a16="http://schemas.microsoft.com/office/drawing/2014/main" id="{54A957F9-66B5-4D10-AC9A-5A1F44943D19}"/>
              </a:ext>
            </a:extLst>
          </p:cNvPr>
          <p:cNvSpPr/>
          <p:nvPr/>
        </p:nvSpPr>
        <p:spPr>
          <a:xfrm>
            <a:off x="1628775" y="2100263"/>
            <a:ext cx="1471612" cy="11287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rtl="0"/>
            <a:r>
              <a:rPr lang="es-419" sz="1000">
                <a:latin typeface="Times New Roman"/>
                <a:cs typeface="Times New Roman"/>
              </a:rPr>
              <a:t>Maquinaria de construcción tipo vehicular (nivelación, transporte, carga y excavación</a:t>
            </a:r>
          </a:p>
        </p:txBody>
      </p:sp>
      <p:sp>
        <p:nvSpPr>
          <p:cNvPr id="7" name="Rectangle 6">
            <a:extLst>
              <a:ext uri="{FF2B5EF4-FFF2-40B4-BE49-F238E27FC236}">
                <a16:creationId xmlns:a16="http://schemas.microsoft.com/office/drawing/2014/main" id="{027F9131-1679-4E24-8E33-9766CBEFDB1B}"/>
              </a:ext>
            </a:extLst>
          </p:cNvPr>
          <p:cNvSpPr/>
          <p:nvPr/>
        </p:nvSpPr>
        <p:spPr>
          <a:xfrm>
            <a:off x="3286125" y="2300288"/>
            <a:ext cx="1031875" cy="542925"/>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1000" dirty="0">
                <a:latin typeface="Times New Roman"/>
                <a:cs typeface="Times New Roman"/>
              </a:rPr>
              <a:t>Nivelación, transporte, carga</a:t>
            </a:r>
          </a:p>
        </p:txBody>
      </p:sp>
      <p:sp>
        <p:nvSpPr>
          <p:cNvPr id="8" name="Rectangle 7">
            <a:extLst>
              <a:ext uri="{FF2B5EF4-FFF2-40B4-BE49-F238E27FC236}">
                <a16:creationId xmlns:a16="http://schemas.microsoft.com/office/drawing/2014/main" id="{5EBEEDDF-A190-4E08-B2DE-EF72415500DF}"/>
              </a:ext>
            </a:extLst>
          </p:cNvPr>
          <p:cNvSpPr/>
          <p:nvPr/>
        </p:nvSpPr>
        <p:spPr>
          <a:xfrm>
            <a:off x="3314700" y="3729038"/>
            <a:ext cx="800100" cy="285750"/>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rtl="0"/>
            <a:r>
              <a:rPr lang="es-419" sz="1000">
                <a:latin typeface="Times New Roman"/>
                <a:cs typeface="Times New Roman"/>
              </a:rPr>
              <a:t>Excavación</a:t>
            </a:r>
          </a:p>
        </p:txBody>
      </p:sp>
      <p:sp>
        <p:nvSpPr>
          <p:cNvPr id="9" name="Rectangle 8">
            <a:extLst>
              <a:ext uri="{FF2B5EF4-FFF2-40B4-BE49-F238E27FC236}">
                <a16:creationId xmlns:a16="http://schemas.microsoft.com/office/drawing/2014/main" id="{314687DB-DC7F-475F-BE54-8F5BB04A0D2C}"/>
              </a:ext>
            </a:extLst>
          </p:cNvPr>
          <p:cNvSpPr/>
          <p:nvPr/>
        </p:nvSpPr>
        <p:spPr>
          <a:xfrm>
            <a:off x="5843588" y="2085975"/>
            <a:ext cx="1000125" cy="542925"/>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1000" dirty="0">
                <a:latin typeface="Times New Roman"/>
                <a:ea typeface="+mn-lt"/>
                <a:cs typeface="+mn-lt"/>
              </a:rPr>
              <a:t>Maquinaria de construcción de tractores  </a:t>
            </a:r>
            <a:endParaRPr lang="en-US" dirty="0">
              <a:latin typeface="Times New Roman"/>
              <a:cs typeface="Times New Roman"/>
            </a:endParaRPr>
          </a:p>
        </p:txBody>
      </p:sp>
      <p:sp>
        <p:nvSpPr>
          <p:cNvPr id="10" name="Rectangle 9">
            <a:extLst>
              <a:ext uri="{FF2B5EF4-FFF2-40B4-BE49-F238E27FC236}">
                <a16:creationId xmlns:a16="http://schemas.microsoft.com/office/drawing/2014/main" id="{E435B3CA-84C4-458A-92D8-3074AFAF967C}"/>
              </a:ext>
            </a:extLst>
          </p:cNvPr>
          <p:cNvSpPr/>
          <p:nvPr/>
        </p:nvSpPr>
        <p:spPr>
          <a:xfrm>
            <a:off x="5829300" y="3800475"/>
            <a:ext cx="1349422" cy="542925"/>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1000" dirty="0">
                <a:latin typeface="Times New Roman"/>
                <a:ea typeface="+mn-lt"/>
                <a:cs typeface="+mn-lt"/>
              </a:rPr>
              <a:t>Maquinaria de construcción tipo Pala (SHOBERU)</a:t>
            </a:r>
            <a:endParaRPr lang="en-US" dirty="0">
              <a:latin typeface="Times New Roman"/>
              <a:cs typeface="Calibri" panose="020F0502020204030204"/>
            </a:endParaRPr>
          </a:p>
        </p:txBody>
      </p:sp>
      <p:sp>
        <p:nvSpPr>
          <p:cNvPr id="11" name="Rectangle 10">
            <a:extLst>
              <a:ext uri="{FF2B5EF4-FFF2-40B4-BE49-F238E27FC236}">
                <a16:creationId xmlns:a16="http://schemas.microsoft.com/office/drawing/2014/main" id="{F1668800-413E-4A4E-8FAB-F1A40020F969}"/>
              </a:ext>
            </a:extLst>
          </p:cNvPr>
          <p:cNvSpPr/>
          <p:nvPr/>
        </p:nvSpPr>
        <p:spPr>
          <a:xfrm>
            <a:off x="4500129" y="2056103"/>
            <a:ext cx="1085850" cy="148991"/>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800">
                <a:latin typeface="Times New Roman"/>
                <a:cs typeface="Times New Roman"/>
              </a:rPr>
              <a:t>Topadora</a:t>
            </a:r>
            <a:endParaRPr lang="en" sz="800" dirty="0"/>
          </a:p>
        </p:txBody>
      </p:sp>
      <p:sp>
        <p:nvSpPr>
          <p:cNvPr id="15" name="Rectangle 14">
            <a:extLst>
              <a:ext uri="{FF2B5EF4-FFF2-40B4-BE49-F238E27FC236}">
                <a16:creationId xmlns:a16="http://schemas.microsoft.com/office/drawing/2014/main" id="{D47AC943-D01D-4B88-AA3C-9918BA9BA0DD}"/>
              </a:ext>
            </a:extLst>
          </p:cNvPr>
          <p:cNvSpPr/>
          <p:nvPr/>
        </p:nvSpPr>
        <p:spPr>
          <a:xfrm>
            <a:off x="4482983" y="2290568"/>
            <a:ext cx="1120141" cy="142211"/>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800" dirty="0">
                <a:latin typeface="Times New Roman"/>
                <a:cs typeface="Times New Roman"/>
              </a:rPr>
              <a:t>Tractor con pala (SHOBERU)</a:t>
            </a:r>
            <a:endParaRPr lang="en" sz="800" dirty="0">
              <a:latin typeface="Times New Roman"/>
              <a:cs typeface="Times New Roman"/>
            </a:endParaRPr>
          </a:p>
        </p:txBody>
      </p:sp>
      <p:sp>
        <p:nvSpPr>
          <p:cNvPr id="17" name="Rectangle 16">
            <a:extLst>
              <a:ext uri="{FF2B5EF4-FFF2-40B4-BE49-F238E27FC236}">
                <a16:creationId xmlns:a16="http://schemas.microsoft.com/office/drawing/2014/main" id="{FD17DF08-69B9-457D-9029-F57218B18EAA}"/>
              </a:ext>
            </a:extLst>
          </p:cNvPr>
          <p:cNvSpPr/>
          <p:nvPr/>
        </p:nvSpPr>
        <p:spPr>
          <a:xfrm>
            <a:off x="4515281" y="2514973"/>
            <a:ext cx="1085419" cy="113927"/>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800" dirty="0">
                <a:latin typeface="Times New Roman"/>
                <a:ea typeface="+mn-lt"/>
                <a:cs typeface="+mn-lt"/>
              </a:rPr>
              <a:t>Topadora de raspado</a:t>
            </a:r>
          </a:p>
        </p:txBody>
      </p:sp>
      <p:sp>
        <p:nvSpPr>
          <p:cNvPr id="14" name="Rectangle 13">
            <a:extLst>
              <a:ext uri="{FF2B5EF4-FFF2-40B4-BE49-F238E27FC236}">
                <a16:creationId xmlns:a16="http://schemas.microsoft.com/office/drawing/2014/main" id="{4B4A7195-6B7E-422B-ADA7-B141D279E9DB}"/>
              </a:ext>
            </a:extLst>
          </p:cNvPr>
          <p:cNvSpPr/>
          <p:nvPr/>
        </p:nvSpPr>
        <p:spPr>
          <a:xfrm>
            <a:off x="4471988" y="2900362"/>
            <a:ext cx="1128713" cy="242888"/>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rtl="0"/>
            <a:endParaRPr lang="en" sz="800" dirty="0">
              <a:latin typeface="Times New Roman"/>
              <a:ea typeface="+mn-lt"/>
              <a:cs typeface="+mn-lt"/>
            </a:endParaRPr>
          </a:p>
          <a:p>
            <a:pPr rtl="0"/>
            <a:r>
              <a:rPr lang="es-419" sz="800" dirty="0">
                <a:latin typeface="Times New Roman"/>
                <a:ea typeface="+mn-lt"/>
                <a:cs typeface="+mn-lt"/>
              </a:rPr>
              <a:t>Motoniveladora</a:t>
            </a:r>
            <a:endParaRPr lang="en-US" sz="800" dirty="0">
              <a:latin typeface="Times New Roman"/>
              <a:cs typeface="Times New Roman"/>
            </a:endParaRPr>
          </a:p>
          <a:p>
            <a:pPr algn="ctr" rtl="0"/>
            <a:endParaRPr lang="en" sz="800" dirty="0">
              <a:latin typeface="Times New Roman"/>
              <a:cs typeface="Times New Roman"/>
            </a:endParaRPr>
          </a:p>
        </p:txBody>
      </p:sp>
      <p:sp>
        <p:nvSpPr>
          <p:cNvPr id="16" name="Rectangle 15">
            <a:extLst>
              <a:ext uri="{FF2B5EF4-FFF2-40B4-BE49-F238E27FC236}">
                <a16:creationId xmlns:a16="http://schemas.microsoft.com/office/drawing/2014/main" id="{479A43DF-3C4F-4503-B4E0-AA71CE363AB9}"/>
              </a:ext>
            </a:extLst>
          </p:cNvPr>
          <p:cNvSpPr/>
          <p:nvPr/>
        </p:nvSpPr>
        <p:spPr>
          <a:xfrm>
            <a:off x="4486275" y="3100388"/>
            <a:ext cx="1143000" cy="328612"/>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800" dirty="0">
                <a:latin typeface="Times New Roman"/>
                <a:ea typeface="+mn-lt"/>
                <a:cs typeface="+mn-lt"/>
              </a:rPr>
              <a:t>Cargador de residuos </a:t>
            </a:r>
            <a:endParaRPr lang="en-US" altLang="ja-JP" sz="800" dirty="0">
              <a:latin typeface="Calibri"/>
              <a:cs typeface="Calibri"/>
            </a:endParaRPr>
          </a:p>
        </p:txBody>
      </p:sp>
      <p:sp>
        <p:nvSpPr>
          <p:cNvPr id="18" name="Rectangle 17">
            <a:extLst>
              <a:ext uri="{FF2B5EF4-FFF2-40B4-BE49-F238E27FC236}">
                <a16:creationId xmlns:a16="http://schemas.microsoft.com/office/drawing/2014/main" id="{E717AB31-28EB-47D5-A59A-728A54510D98}"/>
              </a:ext>
            </a:extLst>
          </p:cNvPr>
          <p:cNvSpPr/>
          <p:nvPr/>
        </p:nvSpPr>
        <p:spPr>
          <a:xfrm>
            <a:off x="4471985" y="2671763"/>
            <a:ext cx="1143000" cy="228600"/>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endParaRPr lang="en" sz="800" dirty="0">
              <a:latin typeface="Times New Roman"/>
              <a:cs typeface="Times New Roman"/>
            </a:endParaRPr>
          </a:p>
          <a:p>
            <a:pPr rtl="0"/>
            <a:r>
              <a:rPr lang="es-419" sz="800" dirty="0">
                <a:latin typeface="Times New Roman"/>
                <a:ea typeface="+mn-lt"/>
                <a:cs typeface="+mn-lt"/>
              </a:rPr>
              <a:t>Raspador </a:t>
            </a:r>
            <a:endParaRPr lang="en" sz="800" dirty="0">
              <a:latin typeface="Times New Roman"/>
            </a:endParaRPr>
          </a:p>
          <a:p>
            <a:pPr rtl="0"/>
            <a:endParaRPr lang="en" sz="800" dirty="0">
              <a:latin typeface="Times New Roman"/>
              <a:cs typeface="Times New Roman"/>
            </a:endParaRPr>
          </a:p>
        </p:txBody>
      </p:sp>
      <p:sp>
        <p:nvSpPr>
          <p:cNvPr id="19" name="Rectangle 18">
            <a:extLst>
              <a:ext uri="{FF2B5EF4-FFF2-40B4-BE49-F238E27FC236}">
                <a16:creationId xmlns:a16="http://schemas.microsoft.com/office/drawing/2014/main" id="{4EA1F439-2E4C-4B83-8A90-8030DECA5531}"/>
              </a:ext>
            </a:extLst>
          </p:cNvPr>
          <p:cNvSpPr/>
          <p:nvPr/>
        </p:nvSpPr>
        <p:spPr>
          <a:xfrm>
            <a:off x="4500129" y="3542081"/>
            <a:ext cx="1085850" cy="228601"/>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800" dirty="0">
                <a:latin typeface="Times New Roman"/>
                <a:ea typeface="+mn-lt"/>
                <a:cs typeface="Times New Roman"/>
              </a:rPr>
              <a:t>Excavadora mecánica (SHOBERU)</a:t>
            </a:r>
            <a:endParaRPr lang="en" sz="800" dirty="0">
              <a:latin typeface="Times New Roman"/>
              <a:cs typeface="Times New Roman"/>
            </a:endParaRPr>
          </a:p>
        </p:txBody>
      </p:sp>
      <p:sp>
        <p:nvSpPr>
          <p:cNvPr id="20" name="Rectangle 19">
            <a:extLst>
              <a:ext uri="{FF2B5EF4-FFF2-40B4-BE49-F238E27FC236}">
                <a16:creationId xmlns:a16="http://schemas.microsoft.com/office/drawing/2014/main" id="{874B95DD-7596-4FE5-90B6-19B2B6373C12}"/>
              </a:ext>
            </a:extLst>
          </p:cNvPr>
          <p:cNvSpPr/>
          <p:nvPr/>
        </p:nvSpPr>
        <p:spPr>
          <a:xfrm>
            <a:off x="4471984" y="3771900"/>
            <a:ext cx="1113995" cy="371475"/>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600" dirty="0">
                <a:latin typeface="Times New Roman"/>
                <a:ea typeface="+mn-lt"/>
                <a:cs typeface="Times New Roman"/>
              </a:rPr>
              <a:t>Pala de arrastre (SHOBERU) (retroexcavadora)</a:t>
            </a:r>
            <a:endParaRPr lang="en-US" sz="600" dirty="0">
              <a:latin typeface="Times New Roman"/>
              <a:cs typeface="Times New Roman"/>
            </a:endParaRPr>
          </a:p>
        </p:txBody>
      </p:sp>
      <p:sp>
        <p:nvSpPr>
          <p:cNvPr id="21" name="Rectangle 20">
            <a:extLst>
              <a:ext uri="{FF2B5EF4-FFF2-40B4-BE49-F238E27FC236}">
                <a16:creationId xmlns:a16="http://schemas.microsoft.com/office/drawing/2014/main" id="{3075410C-BF96-4F4D-960D-65548A8341A6}"/>
              </a:ext>
            </a:extLst>
          </p:cNvPr>
          <p:cNvSpPr/>
          <p:nvPr/>
        </p:nvSpPr>
        <p:spPr>
          <a:xfrm>
            <a:off x="4471988" y="4143375"/>
            <a:ext cx="1000126" cy="214313"/>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800" dirty="0">
                <a:latin typeface="Times New Roman"/>
                <a:ea typeface="+mn-lt"/>
                <a:cs typeface="Times New Roman"/>
              </a:rPr>
              <a:t>Cuchara bivalva </a:t>
            </a:r>
            <a:endParaRPr lang="en-US" sz="800" dirty="0">
              <a:latin typeface="Times New Roman"/>
              <a:cs typeface="Times New Roman"/>
            </a:endParaRPr>
          </a:p>
        </p:txBody>
      </p:sp>
      <p:sp>
        <p:nvSpPr>
          <p:cNvPr id="22" name="Rectangle 21">
            <a:extLst>
              <a:ext uri="{FF2B5EF4-FFF2-40B4-BE49-F238E27FC236}">
                <a16:creationId xmlns:a16="http://schemas.microsoft.com/office/drawing/2014/main" id="{BC51CD03-6E10-4F46-9C86-F17F70044C35}"/>
              </a:ext>
            </a:extLst>
          </p:cNvPr>
          <p:cNvSpPr/>
          <p:nvPr/>
        </p:nvSpPr>
        <p:spPr>
          <a:xfrm>
            <a:off x="4471988" y="4364831"/>
            <a:ext cx="1000126" cy="214313"/>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800" dirty="0">
                <a:latin typeface="Times New Roman"/>
                <a:ea typeface="+mn-lt"/>
                <a:cs typeface="Times New Roman"/>
              </a:rPr>
              <a:t>Dragalina </a:t>
            </a:r>
            <a:endParaRPr lang="en-US" sz="800" dirty="0">
              <a:latin typeface="Times New Roman"/>
              <a:cs typeface="Times New Roman"/>
            </a:endParaRPr>
          </a:p>
        </p:txBody>
      </p:sp>
      <p:sp>
        <p:nvSpPr>
          <p:cNvPr id="23" name="Rectangle 22">
            <a:extLst>
              <a:ext uri="{FF2B5EF4-FFF2-40B4-BE49-F238E27FC236}">
                <a16:creationId xmlns:a16="http://schemas.microsoft.com/office/drawing/2014/main" id="{02AB82AF-F808-4D26-A51C-33794B7C2942}"/>
              </a:ext>
            </a:extLst>
          </p:cNvPr>
          <p:cNvSpPr/>
          <p:nvPr/>
        </p:nvSpPr>
        <p:spPr>
          <a:xfrm>
            <a:off x="4468091" y="4586287"/>
            <a:ext cx="1228725" cy="242888"/>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800" dirty="0">
                <a:latin typeface="Times New Roman"/>
                <a:ea typeface="+mn-lt"/>
                <a:cs typeface="Times New Roman"/>
              </a:rPr>
              <a:t>Excavadora de cangilones </a:t>
            </a:r>
            <a:endParaRPr lang="en-US" sz="800" dirty="0">
              <a:latin typeface="Times New Roman"/>
              <a:cs typeface="Times New Roman"/>
            </a:endParaRPr>
          </a:p>
        </p:txBody>
      </p:sp>
      <p:sp>
        <p:nvSpPr>
          <p:cNvPr id="24" name="Rectangle 23">
            <a:extLst>
              <a:ext uri="{FF2B5EF4-FFF2-40B4-BE49-F238E27FC236}">
                <a16:creationId xmlns:a16="http://schemas.microsoft.com/office/drawing/2014/main" id="{A4168A0B-6258-4C4F-BAA3-747244F8535A}"/>
              </a:ext>
            </a:extLst>
          </p:cNvPr>
          <p:cNvSpPr/>
          <p:nvPr/>
        </p:nvSpPr>
        <p:spPr>
          <a:xfrm>
            <a:off x="4482983" y="4829174"/>
            <a:ext cx="857252" cy="214313"/>
          </a:xfrm>
          <a:prstGeom prst="rect">
            <a:avLst/>
          </a:prstGeom>
          <a:ln>
            <a:no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rtl="0"/>
            <a:r>
              <a:rPr lang="es-419" sz="800" dirty="0">
                <a:latin typeface="Times New Roman"/>
                <a:ea typeface="+mn-lt"/>
                <a:cs typeface="Times New Roman"/>
              </a:rPr>
              <a:t>Zanjadora</a:t>
            </a:r>
            <a:endParaRPr lang="en-US" sz="800" dirty="0">
              <a:latin typeface="Times New Roman"/>
              <a:ea typeface="+mn-lt"/>
              <a:cs typeface="Times New Roman"/>
            </a:endParaRPr>
          </a:p>
        </p:txBody>
      </p:sp>
      <p:sp>
        <p:nvSpPr>
          <p:cNvPr id="25" name="テキスト ボックス 24">
            <a:extLst>
              <a:ext uri="{FF2B5EF4-FFF2-40B4-BE49-F238E27FC236}">
                <a16:creationId xmlns:a16="http://schemas.microsoft.com/office/drawing/2014/main" id="{A1A65AD6-CAB7-4F07-953E-2220F2B27B50}"/>
              </a:ext>
            </a:extLst>
          </p:cNvPr>
          <p:cNvSpPr txBox="1"/>
          <p:nvPr/>
        </p:nvSpPr>
        <p:spPr>
          <a:xfrm>
            <a:off x="4419600" y="6008471"/>
            <a:ext cx="4576562" cy="276999"/>
          </a:xfrm>
          <a:prstGeom prst="rect">
            <a:avLst/>
          </a:prstGeom>
          <a:noFill/>
          <a:ln>
            <a:solidFill>
              <a:schemeClr val="tx1"/>
            </a:solidFill>
          </a:ln>
        </p:spPr>
        <p:txBody>
          <a:bodyPr wrap="square" lIns="91440" tIns="45720" rIns="91440" bIns="45720" rtlCol="0" anchor="t">
            <a:spAutoFit/>
          </a:bodyPr>
          <a:lstStyle/>
          <a:p>
            <a:pPr algn="r" rtl="0"/>
            <a:r>
              <a:rPr lang="es-419" sz="1200">
                <a:latin typeface="Times"/>
                <a:ea typeface="游ゴシック"/>
                <a:cs typeface="Times"/>
              </a:rPr>
              <a:t>Página 2 del libro de texto / Página 5 del texto auxiliar</a:t>
            </a:r>
            <a:endParaRPr lang="en-US" altLang="ja-JP" sz="1200" dirty="0">
              <a:ea typeface="游ゴシック"/>
              <a:cs typeface="+mn-lt"/>
            </a:endParaRPr>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mj-lt"/>
              </a:rPr>
              <a:t>Manipulación para comenzar la conducción </a:t>
            </a:r>
            <a:endParaRPr lang="ja-JP" altLang="en-US" sz="2400" dirty="0">
              <a:latin typeface="Times New Roman"/>
              <a:cs typeface="Calibri Light"/>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Times New Roman"/>
              <a:ea typeface="Meiryo UI"/>
              <a:cs typeface="Times New Roman"/>
            </a:endParaRPr>
          </a:p>
          <a:p>
            <a:pPr marL="0" indent="0" rtl="0">
              <a:buNone/>
            </a:pPr>
            <a:r>
              <a:rPr lang="es-419" sz="2000">
                <a:latin typeface="Times New Roman"/>
                <a:ea typeface="Meiryo UI"/>
                <a:cs typeface="Times New Roman"/>
              </a:rPr>
              <a:t>(1) </a:t>
            </a:r>
            <a:r>
              <a:rPr lang="es-419" sz="2000">
                <a:latin typeface="Times New Roman"/>
                <a:ea typeface="+mn-lt"/>
                <a:cs typeface="+mn-lt"/>
              </a:rPr>
              <a:t>Antes de arrancar el motor </a:t>
            </a:r>
            <a:endParaRPr lang="en-US" altLang="ja-JP" sz="2000" dirty="0">
              <a:latin typeface="Times New Roman"/>
              <a:ea typeface="Meiryo UI"/>
              <a:cs typeface="Times New Roman"/>
            </a:endParaRPr>
          </a:p>
          <a:p>
            <a:pPr marL="0" indent="0" rtl="0">
              <a:buNone/>
            </a:pPr>
            <a:endParaRPr lang="en-US" altLang="zh-TW" sz="2000" dirty="0">
              <a:latin typeface="Times New Roman"/>
              <a:ea typeface="Meiryo UI" panose="020B0604030504040204" pitchFamily="50" charset="-128"/>
              <a:cs typeface="Times New Roman"/>
            </a:endParaRPr>
          </a:p>
          <a:p>
            <a:pPr marL="0" indent="0" rtl="0">
              <a:buNone/>
            </a:pPr>
            <a:endParaRPr lang="en-US" altLang="zh-TW" sz="2000" dirty="0">
              <a:latin typeface="Times New Roman"/>
              <a:ea typeface="Meiryo UI" panose="020B0604030504040204" pitchFamily="50" charset="-128"/>
              <a:cs typeface="Times New Roman"/>
            </a:endParaRPr>
          </a:p>
          <a:p>
            <a:pPr marL="0" indent="0" rtl="0">
              <a:buNone/>
            </a:pPr>
            <a:r>
              <a:rPr lang="es-419" sz="2000">
                <a:latin typeface="Times New Roman"/>
                <a:ea typeface="Meiryo UI"/>
                <a:cs typeface="Times New Roman"/>
              </a:rPr>
              <a:t>(2) </a:t>
            </a:r>
            <a:r>
              <a:rPr lang="es-419" sz="2000">
                <a:latin typeface="Times New Roman"/>
                <a:ea typeface="+mn-lt"/>
                <a:cs typeface="+mn-lt"/>
              </a:rPr>
              <a:t>Arranque del motor </a:t>
            </a:r>
            <a:endParaRPr lang="en-US" altLang="ja-JP" sz="2000" dirty="0">
              <a:latin typeface="Times New Roman"/>
              <a:ea typeface="Meiryo UI"/>
              <a:cs typeface="Calibri Light"/>
            </a:endParaRPr>
          </a:p>
          <a:p>
            <a:pPr marL="0" indent="0" rtl="0">
              <a:buNone/>
            </a:pPr>
            <a:endParaRPr lang="en-US" altLang="zh-TW" sz="2000" dirty="0">
              <a:latin typeface="Times New Roman"/>
              <a:ea typeface="Meiryo UI" panose="020B0604030504040204" pitchFamily="50" charset="-128"/>
              <a:cs typeface="Times New Roman"/>
            </a:endParaRPr>
          </a:p>
          <a:p>
            <a:pPr marL="0" indent="0" rtl="0">
              <a:buNone/>
            </a:pPr>
            <a:endParaRPr lang="en-US" altLang="zh-TW" sz="2000" dirty="0">
              <a:latin typeface="Times New Roman"/>
              <a:ea typeface="Meiryo UI" panose="020B0604030504040204" pitchFamily="50" charset="-128"/>
              <a:cs typeface="Times New Roman"/>
            </a:endParaRPr>
          </a:p>
          <a:p>
            <a:pPr marL="0" indent="0" rtl="0">
              <a:buNone/>
            </a:pPr>
            <a:r>
              <a:rPr lang="es-419" sz="2000">
                <a:latin typeface="Times New Roman"/>
                <a:ea typeface="Meiryo UI"/>
                <a:cs typeface="Times New Roman"/>
              </a:rPr>
              <a:t>(3) </a:t>
            </a:r>
            <a:r>
              <a:rPr lang="es-419" sz="2000">
                <a:latin typeface="Times New Roman"/>
                <a:ea typeface="+mn-lt"/>
                <a:cs typeface="+mn-lt"/>
              </a:rPr>
              <a:t>Después de arrancar el motor </a:t>
            </a:r>
            <a:endParaRPr lang="en-US" altLang="zh-TW" sz="2000" dirty="0">
              <a:latin typeface="Times New Roman"/>
              <a:ea typeface="Meiryo UI"/>
              <a:cs typeface="Times New Roman"/>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p:txBody>
      </p:sp>
      <p:sp>
        <p:nvSpPr>
          <p:cNvPr id="2" name="テキスト ボックス 5">
            <a:extLst>
              <a:ext uri="{FF2B5EF4-FFF2-40B4-BE49-F238E27FC236}">
                <a16:creationId xmlns:a16="http://schemas.microsoft.com/office/drawing/2014/main" id="{A2485F7F-BCE0-4331-B52A-1013005EA670}"/>
              </a:ext>
            </a:extLst>
          </p:cNvPr>
          <p:cNvSpPr txBox="1"/>
          <p:nvPr/>
        </p:nvSpPr>
        <p:spPr>
          <a:xfrm>
            <a:off x="4572000" y="6246519"/>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69 del libro de texto / Página 21 del texto auxiliar</a:t>
            </a:r>
          </a:p>
        </p:txBody>
      </p:sp>
    </p:spTree>
    <p:extLst>
      <p:ext uri="{BB962C8B-B14F-4D97-AF65-F5344CB8AC3E}">
        <p14:creationId xmlns:p14="http://schemas.microsoft.com/office/powerpoint/2010/main" val="1582773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Manipulación durante la conducción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es-419" sz="2000">
                <a:latin typeface="Times New Roman" panose="02020603050405020304" pitchFamily="18" charset="0"/>
                <a:ea typeface="Meiryo UI"/>
                <a:cs typeface="Times New Roman" panose="02020603050405020304" pitchFamily="18" charset="0"/>
              </a:rPr>
              <a:t>(1) Arranque</a:t>
            </a:r>
            <a:endParaRPr lang="en-US" altLang="ja-JP" sz="2000">
              <a:latin typeface="Times New Roman" panose="02020603050405020304" pitchFamily="18" charset="0"/>
              <a:ea typeface="Meiryo UI"/>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es-419" sz="2000">
                <a:latin typeface="Times New Roman" panose="02020603050405020304" pitchFamily="18" charset="0"/>
                <a:ea typeface="Meiryo UI"/>
                <a:cs typeface="Times New Roman" panose="02020603050405020304" pitchFamily="18" charset="0"/>
              </a:rPr>
              <a:t>(2) Conducción</a:t>
            </a:r>
            <a:endParaRPr lang="en-US" altLang="ja-JP" sz="2000">
              <a:latin typeface="Times New Roman" panose="02020603050405020304" pitchFamily="18" charset="0"/>
              <a:ea typeface="Meiryo UI"/>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914580" y="2450675"/>
            <a:ext cx="2392177" cy="1506466"/>
          </a:xfrm>
          <a:prstGeom prst="rect">
            <a:avLst/>
          </a:prstGeom>
        </p:spPr>
      </p:pic>
      <p:sp>
        <p:nvSpPr>
          <p:cNvPr id="7" name="テキスト ボックス 6"/>
          <p:cNvSpPr txBox="1"/>
          <p:nvPr/>
        </p:nvSpPr>
        <p:spPr>
          <a:xfrm>
            <a:off x="1773650" y="3914023"/>
            <a:ext cx="2674036"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Puntos a tener en cuenta al subir una colina </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4"/>
          <a:stretch>
            <a:fillRect/>
          </a:stretch>
        </p:blipFill>
        <p:spPr>
          <a:xfrm>
            <a:off x="4940098" y="2323477"/>
            <a:ext cx="2384606" cy="1862264"/>
          </a:xfrm>
          <a:prstGeom prst="rect">
            <a:avLst/>
          </a:prstGeom>
        </p:spPr>
      </p:pic>
      <p:pic>
        <p:nvPicPr>
          <p:cNvPr id="5" name="図 4"/>
          <p:cNvPicPr>
            <a:picLocks noChangeAspect="1"/>
          </p:cNvPicPr>
          <p:nvPr/>
        </p:nvPicPr>
        <p:blipFill>
          <a:blip r:embed="rId5"/>
          <a:stretch>
            <a:fillRect/>
          </a:stretch>
        </p:blipFill>
        <p:spPr>
          <a:xfrm>
            <a:off x="3327319" y="4296044"/>
            <a:ext cx="2596572" cy="1680580"/>
          </a:xfrm>
          <a:prstGeom prst="rect">
            <a:avLst/>
          </a:prstGeom>
        </p:spPr>
      </p:pic>
      <p:sp>
        <p:nvSpPr>
          <p:cNvPr id="10" name="テキスト ボックス 9"/>
          <p:cNvSpPr txBox="1"/>
          <p:nvPr/>
        </p:nvSpPr>
        <p:spPr>
          <a:xfrm>
            <a:off x="3555979" y="5871075"/>
            <a:ext cx="2674036"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Verifique la orientación de la máquina al avanzar o retroceder </a:t>
            </a:r>
            <a:endParaRPr lang="en-US" altLang="ja-JP">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4795383" y="4135368"/>
            <a:ext cx="2674036" cy="461665"/>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Puntos a tener en cuenta al girar a alta velocidad </a:t>
            </a:r>
            <a:endParaRPr lang="en-US" altLang="ja-JP" dirty="0">
              <a:latin typeface="Times New Roman" panose="02020603050405020304" pitchFamily="18" charset="0"/>
              <a:cs typeface="Times New Roman" panose="02020603050405020304" pitchFamily="18" charset="0"/>
            </a:endParaRPr>
          </a:p>
        </p:txBody>
      </p:sp>
      <p:sp>
        <p:nvSpPr>
          <p:cNvPr id="12" name="テキスト ボックス 5">
            <a:extLst>
              <a:ext uri="{FF2B5EF4-FFF2-40B4-BE49-F238E27FC236}">
                <a16:creationId xmlns:a16="http://schemas.microsoft.com/office/drawing/2014/main" id="{9A42410B-005E-4051-B92D-C88A4787B2D9}"/>
              </a:ext>
            </a:extLst>
          </p:cNvPr>
          <p:cNvSpPr txBox="1"/>
          <p:nvPr/>
        </p:nvSpPr>
        <p:spPr>
          <a:xfrm>
            <a:off x="4572000" y="6432256"/>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72 del libro de texto / Página 23 del texto auxiliar</a:t>
            </a:r>
          </a:p>
        </p:txBody>
      </p:sp>
    </p:spTree>
    <p:extLst>
      <p:ext uri="{BB962C8B-B14F-4D97-AF65-F5344CB8AC3E}">
        <p14:creationId xmlns:p14="http://schemas.microsoft.com/office/powerpoint/2010/main" val="219391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Manipulación durante la conducción </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es-419" sz="2000" dirty="0">
                <a:latin typeface="Times New Roman" panose="02020603050405020304" pitchFamily="18" charset="0"/>
                <a:ea typeface="+mn-lt"/>
                <a:cs typeface="Times New Roman" panose="02020603050405020304" pitchFamily="18" charset="0"/>
              </a:rPr>
              <a:t>(3) Ascenso / descenso, etc. </a:t>
            </a:r>
            <a:endParaRPr lang="en-US" altLang="ja-JP" sz="2000" dirty="0">
              <a:latin typeface="Times New Roman" panose="02020603050405020304" pitchFamily="18" charset="0"/>
              <a:ea typeface="Meiryo UI"/>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es-419" sz="2000" dirty="0">
                <a:latin typeface="Times New Roman" panose="02020603050405020304" pitchFamily="18" charset="0"/>
                <a:ea typeface="+mn-lt"/>
                <a:cs typeface="Times New Roman" panose="02020603050405020304" pitchFamily="18" charset="0"/>
              </a:rPr>
              <a:t>(4) Detener el avance </a:t>
            </a:r>
            <a:endParaRPr lang="en-US" altLang="zh-TW" sz="2000" dirty="0">
              <a:latin typeface="Times New Roman" panose="02020603050405020304" pitchFamily="18" charset="0"/>
              <a:ea typeface="Meiryo UI"/>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1" name="図 10"/>
          <p:cNvPicPr>
            <a:picLocks noChangeAspect="1"/>
          </p:cNvPicPr>
          <p:nvPr/>
        </p:nvPicPr>
        <p:blipFill>
          <a:blip r:embed="rId3"/>
          <a:stretch>
            <a:fillRect/>
          </a:stretch>
        </p:blipFill>
        <p:spPr>
          <a:xfrm>
            <a:off x="658608" y="1910841"/>
            <a:ext cx="2822569" cy="1347027"/>
          </a:xfrm>
          <a:prstGeom prst="rect">
            <a:avLst/>
          </a:prstGeom>
        </p:spPr>
      </p:pic>
      <p:sp>
        <p:nvSpPr>
          <p:cNvPr id="12" name="テキスト ボックス 11"/>
          <p:cNvSpPr txBox="1"/>
          <p:nvPr/>
        </p:nvSpPr>
        <p:spPr>
          <a:xfrm>
            <a:off x="628650" y="3190511"/>
            <a:ext cx="2674036"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Puntos a tener en cuenta a la hora de superar obstáculos </a:t>
            </a:r>
            <a:endParaRPr lang="en-US" altLang="ja-JP">
              <a:latin typeface="Times New Roman" panose="02020603050405020304" pitchFamily="18" charset="0"/>
              <a:cs typeface="Times New Roman" panose="02020603050405020304" pitchFamily="18" charset="0"/>
            </a:endParaRPr>
          </a:p>
        </p:txBody>
      </p:sp>
      <p:pic>
        <p:nvPicPr>
          <p:cNvPr id="13" name="図 12"/>
          <p:cNvPicPr>
            <a:picLocks noChangeAspect="1"/>
          </p:cNvPicPr>
          <p:nvPr/>
        </p:nvPicPr>
        <p:blipFill>
          <a:blip r:embed="rId4"/>
          <a:stretch>
            <a:fillRect/>
          </a:stretch>
        </p:blipFill>
        <p:spPr>
          <a:xfrm>
            <a:off x="3511135" y="2058887"/>
            <a:ext cx="2470465" cy="1130683"/>
          </a:xfrm>
          <a:prstGeom prst="rect">
            <a:avLst/>
          </a:prstGeom>
        </p:spPr>
      </p:pic>
      <p:pic>
        <p:nvPicPr>
          <p:cNvPr id="14" name="図 13"/>
          <p:cNvPicPr>
            <a:picLocks noChangeAspect="1"/>
          </p:cNvPicPr>
          <p:nvPr/>
        </p:nvPicPr>
        <p:blipFill>
          <a:blip r:embed="rId5"/>
          <a:stretch>
            <a:fillRect/>
          </a:stretch>
        </p:blipFill>
        <p:spPr>
          <a:xfrm>
            <a:off x="6042589" y="2022437"/>
            <a:ext cx="2454977" cy="1161661"/>
          </a:xfrm>
          <a:prstGeom prst="rect">
            <a:avLst/>
          </a:prstGeom>
        </p:spPr>
      </p:pic>
      <p:sp>
        <p:nvSpPr>
          <p:cNvPr id="15" name="テキスト ボックス 14"/>
          <p:cNvSpPr txBox="1"/>
          <p:nvPr/>
        </p:nvSpPr>
        <p:spPr>
          <a:xfrm>
            <a:off x="3409349" y="3184099"/>
            <a:ext cx="2674036"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uso de tablones removibles para suelos blandas   </a:t>
            </a:r>
            <a:endParaRPr lang="ja-JP" altLang="en-US" sz="1200">
              <a:latin typeface="Times New Roman" panose="02020603050405020304" pitchFamily="18" charset="0"/>
              <a:ea typeface="+mn-lt"/>
              <a:cs typeface="Times New Roman" panose="02020603050405020304" pitchFamily="18" charset="0"/>
            </a:endParaRPr>
          </a:p>
        </p:txBody>
      </p:sp>
      <p:sp>
        <p:nvSpPr>
          <p:cNvPr id="16" name="テキスト ボックス 15"/>
          <p:cNvSpPr txBox="1"/>
          <p:nvPr/>
        </p:nvSpPr>
        <p:spPr>
          <a:xfrm>
            <a:off x="5933059" y="3189043"/>
            <a:ext cx="267403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parada en un terreno inclinado </a:t>
            </a:r>
            <a:endParaRPr lang="en-US" altLang="ja-JP">
              <a:latin typeface="Times New Roman" panose="02020603050405020304" pitchFamily="18" charset="0"/>
              <a:cs typeface="Times New Roman" panose="02020603050405020304" pitchFamily="18" charset="0"/>
            </a:endParaRPr>
          </a:p>
        </p:txBody>
      </p:sp>
      <p:pic>
        <p:nvPicPr>
          <p:cNvPr id="17" name="図 16"/>
          <p:cNvPicPr>
            <a:picLocks noChangeAspect="1"/>
          </p:cNvPicPr>
          <p:nvPr/>
        </p:nvPicPr>
        <p:blipFill>
          <a:blip r:embed="rId6"/>
          <a:stretch>
            <a:fillRect/>
          </a:stretch>
        </p:blipFill>
        <p:spPr>
          <a:xfrm>
            <a:off x="2846716" y="4019157"/>
            <a:ext cx="3799302" cy="1836880"/>
          </a:xfrm>
          <a:prstGeom prst="rect">
            <a:avLst/>
          </a:prstGeom>
        </p:spPr>
      </p:pic>
      <p:sp>
        <p:nvSpPr>
          <p:cNvPr id="18" name="テキスト ボックス 17"/>
          <p:cNvSpPr txBox="1"/>
          <p:nvPr/>
        </p:nvSpPr>
        <p:spPr>
          <a:xfrm>
            <a:off x="3409349" y="5785004"/>
            <a:ext cx="267403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parada en un terreno inclinado </a:t>
            </a:r>
            <a:endParaRPr lang="en-US" altLang="ja-JP">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a16="http://schemas.microsoft.com/office/drawing/2014/main" id="{DFA20A01-4EA3-4E1B-A5E5-D4326685AADB}"/>
              </a:ext>
            </a:extLst>
          </p:cNvPr>
          <p:cNvSpPr txBox="1"/>
          <p:nvPr/>
        </p:nvSpPr>
        <p:spPr>
          <a:xfrm>
            <a:off x="4660900" y="6417968"/>
            <a:ext cx="38590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74 del libro de texto / Página 25 del texto auxiliar</a:t>
            </a:r>
          </a:p>
        </p:txBody>
      </p:sp>
      <p:sp>
        <p:nvSpPr>
          <p:cNvPr id="19" name="テキスト ボックス 18">
            <a:extLst>
              <a:ext uri="{FF2B5EF4-FFF2-40B4-BE49-F238E27FC236}">
                <a16:creationId xmlns:a16="http://schemas.microsoft.com/office/drawing/2014/main" id="{6BD59146-05F0-4E4E-84D5-248FE8FDB9C7}"/>
              </a:ext>
            </a:extLst>
          </p:cNvPr>
          <p:cNvSpPr txBox="1"/>
          <p:nvPr/>
        </p:nvSpPr>
        <p:spPr>
          <a:xfrm>
            <a:off x="790574" y="2051012"/>
            <a:ext cx="371475" cy="215444"/>
          </a:xfrm>
          <a:prstGeom prst="rect">
            <a:avLst/>
          </a:prstGeom>
          <a:solidFill>
            <a:schemeClr val="bg1"/>
          </a:solidFill>
          <a:ln>
            <a:noFill/>
          </a:ln>
        </p:spPr>
        <p:txBody>
          <a:bodyPr wrap="square" lIns="0" tIns="0" rIns="0" bIns="0" rtlCol="0" anchor="t">
            <a:spAutoFit/>
          </a:bodyPr>
          <a:lstStyle/>
          <a:p>
            <a:pPr algn="ctr" rtl="0"/>
            <a:r>
              <a:rPr lang="es-419" sz="700">
                <a:latin typeface="Times New Roman" panose="02020603050405020304" pitchFamily="18" charset="0"/>
                <a:ea typeface="+mn-lt"/>
                <a:cs typeface="Times New Roman" panose="02020603050405020304" pitchFamily="18" charset="0"/>
              </a:rPr>
              <a:t>Cuidadoso</a:t>
            </a:r>
          </a:p>
          <a:p>
            <a:pPr algn="ctr" rtl="0"/>
            <a:r>
              <a:rPr lang="es-419" sz="700">
                <a:latin typeface="Times New Roman" panose="02020603050405020304" pitchFamily="18" charset="0"/>
                <a:ea typeface="+mn-lt"/>
                <a:cs typeface="Times New Roman" panose="02020603050405020304" pitchFamily="18" charset="0"/>
              </a:rPr>
              <a:t>Cuidadoso</a:t>
            </a:r>
            <a:endParaRPr lang="en-US" altLang="ja-JP" sz="1000">
              <a:latin typeface="Times New Roman" panose="02020603050405020304" pitchFamily="18" charset="0"/>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5761067F-5DFB-4C5F-8FE3-AE83A64C3DD6}"/>
              </a:ext>
            </a:extLst>
          </p:cNvPr>
          <p:cNvSpPr txBox="1"/>
          <p:nvPr/>
        </p:nvSpPr>
        <p:spPr>
          <a:xfrm>
            <a:off x="2543174" y="2603267"/>
            <a:ext cx="371475" cy="215444"/>
          </a:xfrm>
          <a:prstGeom prst="rect">
            <a:avLst/>
          </a:prstGeom>
          <a:solidFill>
            <a:schemeClr val="bg1"/>
          </a:solidFill>
          <a:ln>
            <a:noFill/>
          </a:ln>
        </p:spPr>
        <p:txBody>
          <a:bodyPr wrap="square" lIns="0" tIns="0" rIns="0" bIns="0" rtlCol="0" anchor="t">
            <a:spAutoFit/>
          </a:bodyPr>
          <a:lstStyle/>
          <a:p>
            <a:pPr algn="ctr" rtl="0"/>
            <a:r>
              <a:rPr lang="es-419" sz="700">
                <a:latin typeface="Times New Roman" panose="02020603050405020304" pitchFamily="18" charset="0"/>
                <a:ea typeface="+mn-lt"/>
                <a:cs typeface="Times New Roman" panose="02020603050405020304" pitchFamily="18" charset="0"/>
              </a:rPr>
              <a:t>Lentamente</a:t>
            </a:r>
          </a:p>
          <a:p>
            <a:pPr algn="ctr" rtl="0"/>
            <a:r>
              <a:rPr lang="es-419" sz="700">
                <a:latin typeface="Times New Roman" panose="02020603050405020304" pitchFamily="18" charset="0"/>
                <a:ea typeface="+mn-lt"/>
                <a:cs typeface="Times New Roman" panose="02020603050405020304" pitchFamily="18" charset="0"/>
              </a:rPr>
              <a:t>Lentamente</a:t>
            </a:r>
            <a:endParaRPr lang="en-US" altLang="ja-JP" sz="1000">
              <a:latin typeface="Times New Roman" panose="02020603050405020304" pitchFamily="18" charset="0"/>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54A87CAE-5E14-45CA-8F84-7D18BFC07649}"/>
              </a:ext>
            </a:extLst>
          </p:cNvPr>
          <p:cNvSpPr txBox="1"/>
          <p:nvPr/>
        </p:nvSpPr>
        <p:spPr>
          <a:xfrm>
            <a:off x="3492899" y="4140426"/>
            <a:ext cx="621901" cy="215444"/>
          </a:xfrm>
          <a:prstGeom prst="rect">
            <a:avLst/>
          </a:prstGeom>
          <a:solidFill>
            <a:schemeClr val="bg1"/>
          </a:solidFill>
          <a:ln>
            <a:noFill/>
          </a:ln>
        </p:spPr>
        <p:txBody>
          <a:bodyPr wrap="square" lIns="0" tIns="0" rIns="0" bIns="0" rtlCol="0" anchor="t">
            <a:spAutoFit/>
          </a:bodyPr>
          <a:lstStyle/>
          <a:p>
            <a:pPr algn="ctr" rtl="0"/>
            <a:r>
              <a:rPr lang="es-419" sz="700" dirty="0">
                <a:latin typeface="Times New Roman" panose="02020603050405020304" pitchFamily="18" charset="0"/>
                <a:ea typeface="+mn-lt"/>
                <a:cs typeface="Times New Roman" panose="02020603050405020304" pitchFamily="18" charset="0"/>
              </a:rPr>
              <a:t>Palanca de cambio</a:t>
            </a:r>
            <a:endParaRPr lang="en-US" altLang="ja-JP" sz="1000" dirty="0">
              <a:latin typeface="Times New Roman" panose="02020603050405020304" pitchFamily="18" charset="0"/>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B52B7F5C-1146-426B-AFBD-42D14D036589}"/>
              </a:ext>
            </a:extLst>
          </p:cNvPr>
          <p:cNvSpPr txBox="1"/>
          <p:nvPr/>
        </p:nvSpPr>
        <p:spPr>
          <a:xfrm>
            <a:off x="5151654" y="4200871"/>
            <a:ext cx="1438752" cy="276999"/>
          </a:xfrm>
          <a:prstGeom prst="rect">
            <a:avLst/>
          </a:prstGeom>
          <a:solidFill>
            <a:schemeClr val="bg1"/>
          </a:solidFill>
          <a:ln>
            <a:noFill/>
          </a:ln>
        </p:spPr>
        <p:txBody>
          <a:bodyPr wrap="square" lIns="0" tIns="0" rIns="0" bIns="0" rtlCol="0" anchor="t">
            <a:spAutoFit/>
          </a:bodyPr>
          <a:lstStyle/>
          <a:p>
            <a:pPr algn="ctr" rtl="0"/>
            <a:r>
              <a:rPr lang="es-419" sz="900" dirty="0">
                <a:latin typeface="Times New Roman" panose="02020603050405020304" pitchFamily="18" charset="0"/>
                <a:ea typeface="+mn-lt"/>
                <a:cs typeface="Times New Roman" panose="02020603050405020304" pitchFamily="18" charset="0"/>
              </a:rPr>
              <a:t>En ralentí alrededor de 5 minutos</a:t>
            </a:r>
            <a:endParaRPr lang="en-US" altLang="ja-JP" sz="1100" dirty="0">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9667ED48-0D5D-47AE-910F-BC51807A4478}"/>
              </a:ext>
            </a:extLst>
          </p:cNvPr>
          <p:cNvSpPr txBox="1"/>
          <p:nvPr/>
        </p:nvSpPr>
        <p:spPr>
          <a:xfrm>
            <a:off x="5207266" y="5630784"/>
            <a:ext cx="1438752" cy="138499"/>
          </a:xfrm>
          <a:prstGeom prst="rect">
            <a:avLst/>
          </a:prstGeom>
          <a:solidFill>
            <a:schemeClr val="bg1"/>
          </a:solidFill>
          <a:ln>
            <a:noFill/>
          </a:ln>
        </p:spPr>
        <p:txBody>
          <a:bodyPr wrap="square" lIns="0" tIns="0" rIns="0" bIns="0" rtlCol="0" anchor="t">
            <a:spAutoFit/>
          </a:bodyPr>
          <a:lstStyle/>
          <a:p>
            <a:pPr algn="ctr" rtl="0"/>
            <a:r>
              <a:rPr lang="es-419" sz="900">
                <a:latin typeface="Times New Roman" panose="02020603050405020304" pitchFamily="18" charset="0"/>
                <a:ea typeface="+mn-lt"/>
                <a:cs typeface="Times New Roman" panose="02020603050405020304" pitchFamily="18" charset="0"/>
              </a:rPr>
              <a:t>Bloqueo del pedal de freno</a:t>
            </a:r>
            <a:endParaRPr lang="en-US" altLang="ja-JP" sz="1100">
              <a:latin typeface="Times New Roman" panose="02020603050405020304" pitchFamily="18" charset="0"/>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6F5DDF0F-98C1-4872-BD3B-25D7DDCAF794}"/>
              </a:ext>
            </a:extLst>
          </p:cNvPr>
          <p:cNvSpPr txBox="1"/>
          <p:nvPr/>
        </p:nvSpPr>
        <p:spPr>
          <a:xfrm>
            <a:off x="4362450" y="4919022"/>
            <a:ext cx="485775" cy="215444"/>
          </a:xfrm>
          <a:prstGeom prst="rect">
            <a:avLst/>
          </a:prstGeom>
          <a:solidFill>
            <a:schemeClr val="bg1"/>
          </a:solidFill>
          <a:ln>
            <a:noFill/>
          </a:ln>
        </p:spPr>
        <p:txBody>
          <a:bodyPr wrap="square" lIns="0" tIns="0" rIns="0" bIns="0" rtlCol="0" anchor="t">
            <a:spAutoFit/>
          </a:bodyPr>
          <a:lstStyle/>
          <a:p>
            <a:pPr algn="ctr" rtl="0"/>
            <a:r>
              <a:rPr lang="es-419" sz="700" dirty="0">
                <a:latin typeface="Times New Roman" panose="02020603050405020304" pitchFamily="18" charset="0"/>
                <a:ea typeface="+mn-lt"/>
                <a:cs typeface="Times New Roman" panose="02020603050405020304" pitchFamily="18" charset="0"/>
              </a:rPr>
              <a:t>Embrague </a:t>
            </a:r>
          </a:p>
          <a:p>
            <a:pPr algn="ctr" rtl="0"/>
            <a:r>
              <a:rPr lang="es-419" sz="700" dirty="0">
                <a:latin typeface="Times New Roman" panose="02020603050405020304" pitchFamily="18" charset="0"/>
                <a:ea typeface="+mn-lt"/>
                <a:cs typeface="Times New Roman" panose="02020603050405020304" pitchFamily="18" charset="0"/>
              </a:rPr>
              <a:t>Palanca</a:t>
            </a:r>
            <a:endParaRPr lang="en-US" altLang="ja-JP"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941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Manejo de estacionamiento (estacionamiento de una máquina) </a:t>
            </a:r>
            <a:endParaRPr lang="en-US" altLang="zh-TW">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9" name="コンテンツ プレースホルダー 4"/>
          <p:cNvSpPr txBox="1">
            <a:spLocks/>
          </p:cNvSpPr>
          <p:nvPr/>
        </p:nvSpPr>
        <p:spPr>
          <a:xfrm>
            <a:off x="628650" y="1268384"/>
            <a:ext cx="7886700" cy="246765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3106395" y="3401892"/>
            <a:ext cx="267403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Puntos a tener en cuenta al estacionar </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446188" y="1307935"/>
            <a:ext cx="3768991" cy="2154674"/>
          </a:xfrm>
          <a:prstGeom prst="rect">
            <a:avLst/>
          </a:prstGeom>
        </p:spPr>
      </p:pic>
      <p:sp>
        <p:nvSpPr>
          <p:cNvPr id="19" name="タイトル 3"/>
          <p:cNvSpPr txBox="1">
            <a:spLocks/>
          </p:cNvSpPr>
          <p:nvPr/>
        </p:nvSpPr>
        <p:spPr>
          <a:xfrm>
            <a:off x="628650" y="3831425"/>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419" sz="2400">
                <a:latin typeface="Times New Roman" panose="02020603050405020304" pitchFamily="18" charset="0"/>
                <a:ea typeface="+mj-lt"/>
                <a:cs typeface="Times New Roman" panose="02020603050405020304" pitchFamily="18" charset="0"/>
              </a:rPr>
              <a:t>Grasa, aceite, etc. </a:t>
            </a:r>
            <a:endParaRPr lang="en-US" altLang="ja-JP">
              <a:latin typeface="Times New Roman" panose="02020603050405020304" pitchFamily="18" charset="0"/>
              <a:cs typeface="Times New Roman" panose="02020603050405020304" pitchFamily="18" charset="0"/>
            </a:endParaRPr>
          </a:p>
        </p:txBody>
      </p:sp>
      <p:sp>
        <p:nvSpPr>
          <p:cNvPr id="20" name="コンテンツ プレースホルダー 4"/>
          <p:cNvSpPr txBox="1">
            <a:spLocks/>
          </p:cNvSpPr>
          <p:nvPr/>
        </p:nvSpPr>
        <p:spPr>
          <a:xfrm>
            <a:off x="628650" y="4487033"/>
            <a:ext cx="7886700" cy="1692139"/>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es-419" sz="2000" dirty="0">
                <a:latin typeface="Times New Roman" panose="02020603050405020304" pitchFamily="18" charset="0"/>
                <a:ea typeface="Meiryo UI"/>
                <a:cs typeface="Times New Roman" panose="02020603050405020304" pitchFamily="18" charset="0"/>
              </a:rPr>
              <a:t>1 ...... Grasa</a:t>
            </a:r>
            <a:endParaRPr lang="en-US" altLang="ja-JP" sz="2000" dirty="0">
              <a:latin typeface="Times New Roman" panose="02020603050405020304" pitchFamily="18" charset="0"/>
              <a:ea typeface="Meiryo UI"/>
              <a:cs typeface="Times New Roman" panose="02020603050405020304" pitchFamily="18" charset="0"/>
            </a:endParaRPr>
          </a:p>
          <a:p>
            <a:pPr marL="0" indent="0" rtl="0">
              <a:buNone/>
            </a:pPr>
            <a:r>
              <a:rPr lang="es-419" sz="2000" dirty="0">
                <a:latin typeface="Times New Roman" panose="02020603050405020304" pitchFamily="18" charset="0"/>
                <a:ea typeface="Meiryo UI"/>
                <a:cs typeface="Times New Roman" panose="02020603050405020304" pitchFamily="18" charset="0"/>
              </a:rPr>
              <a:t>2 ...... Anticongelante </a:t>
            </a:r>
            <a:r>
              <a:rPr lang="es-419" sz="2000" dirty="0">
                <a:latin typeface="Times New Roman" panose="02020603050405020304" pitchFamily="18" charset="0"/>
                <a:ea typeface="+mn-lt"/>
                <a:cs typeface="Times New Roman" panose="02020603050405020304" pitchFamily="18" charset="0"/>
              </a:rPr>
              <a:t> </a:t>
            </a:r>
            <a:endParaRPr lang="en-US" altLang="ja-JP" sz="2000" dirty="0">
              <a:latin typeface="Times New Roman" panose="02020603050405020304" pitchFamily="18" charset="0"/>
              <a:ea typeface="Meiryo UI"/>
              <a:cs typeface="Times New Roman" panose="02020603050405020304" pitchFamily="18" charset="0"/>
            </a:endParaRPr>
          </a:p>
          <a:p>
            <a:pPr marL="0" indent="0" rtl="0">
              <a:buNone/>
            </a:pPr>
            <a:r>
              <a:rPr lang="es-419" sz="2000" dirty="0">
                <a:latin typeface="Times New Roman" panose="02020603050405020304" pitchFamily="18" charset="0"/>
                <a:ea typeface="Meiryo UI"/>
                <a:cs typeface="Times New Roman" panose="02020603050405020304" pitchFamily="18" charset="0"/>
              </a:rPr>
              <a:t>3 ...... Aceite</a:t>
            </a:r>
            <a:endParaRPr lang="en-US" altLang="zh-TW" sz="2000" dirty="0">
              <a:latin typeface="Times New Roman" panose="02020603050405020304" pitchFamily="18" charset="0"/>
              <a:ea typeface="Meiryo UI"/>
              <a:cs typeface="Times New Roman" panose="02020603050405020304" pitchFamily="18" charset="0"/>
            </a:endParaRPr>
          </a:p>
        </p:txBody>
      </p:sp>
      <p:sp>
        <p:nvSpPr>
          <p:cNvPr id="5" name="テキスト ボックス 5">
            <a:extLst>
              <a:ext uri="{FF2B5EF4-FFF2-40B4-BE49-F238E27FC236}">
                <a16:creationId xmlns:a16="http://schemas.microsoft.com/office/drawing/2014/main" id="{EDBCE4DE-A23D-45F2-BD34-B5E7D00C812C}"/>
              </a:ext>
            </a:extLst>
          </p:cNvPr>
          <p:cNvSpPr txBox="1"/>
          <p:nvPr/>
        </p:nvSpPr>
        <p:spPr>
          <a:xfrm>
            <a:off x="4815068" y="6317956"/>
            <a:ext cx="370484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76 del libro de texto / Página 27 del texto auxiliar</a:t>
            </a:r>
          </a:p>
        </p:txBody>
      </p:sp>
    </p:spTree>
    <p:extLst>
      <p:ext uri="{BB962C8B-B14F-4D97-AF65-F5344CB8AC3E}">
        <p14:creationId xmlns:p14="http://schemas.microsoft.com/office/powerpoint/2010/main" val="60092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18853" y="2973613"/>
            <a:ext cx="7906294" cy="601663"/>
          </a:xfrm>
        </p:spPr>
        <p:txBody>
          <a:bodyPr rtlCol="0" anchor="ctr">
            <a:normAutofit fontScale="90000"/>
          </a:bodyPr>
          <a:lstStyle/>
          <a:p>
            <a:pPr rtl="0"/>
            <a:r>
              <a:rPr lang="es-419" sz="3200" dirty="0">
                <a:latin typeface="Times New Roman"/>
                <a:ea typeface="+mj-lt"/>
                <a:cs typeface="+mj-lt"/>
              </a:rPr>
              <a:t>Capítulo 5 Estructura y tipos de equipos relacionados con el trabajo de la maquinaria de construcción tipo vehicular </a:t>
            </a:r>
            <a:endParaRPr lang="en-US" altLang="ja-JP" dirty="0">
              <a:latin typeface="Times New Roman"/>
              <a:ea typeface="游ゴシック Light" panose="020B0300000000000000" pitchFamily="34" charset="-128"/>
              <a:cs typeface="Calibri Light" panose="020F0302020204030204"/>
            </a:endParaRPr>
          </a:p>
        </p:txBody>
      </p:sp>
    </p:spTree>
    <p:extLst>
      <p:ext uri="{BB962C8B-B14F-4D97-AF65-F5344CB8AC3E}">
        <p14:creationId xmlns:p14="http://schemas.microsoft.com/office/powerpoint/2010/main" val="620173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69901"/>
            <a:ext cx="7886700" cy="703100"/>
          </a:xfrm>
          <a:ln>
            <a:solidFill>
              <a:schemeClr val="tx1"/>
            </a:solidFill>
          </a:ln>
        </p:spPr>
        <p:txBody>
          <a:bodyPr rtlCol="0">
            <a:normAutofit fontScale="90000"/>
          </a:bodyPr>
          <a:lstStyle/>
          <a:p>
            <a:pPr algn="ctr" rtl="0"/>
            <a:r>
              <a:rPr lang="es-419" sz="2400">
                <a:latin typeface="Times New Roman" panose="02020603050405020304" pitchFamily="18" charset="0"/>
                <a:ea typeface="+mj-lt"/>
                <a:cs typeface="Times New Roman" panose="02020603050405020304" pitchFamily="18" charset="0"/>
              </a:rPr>
              <a:t>Estructura y tipo de equipo de trabajo para maquinaria de construcción tipo tractor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525607" y="3658812"/>
            <a:ext cx="4190158" cy="400110"/>
          </a:xfrm>
          <a:prstGeom prst="rect">
            <a:avLst/>
          </a:prstGeom>
          <a:noFill/>
          <a:ln>
            <a:noFill/>
          </a:ln>
        </p:spPr>
        <p:txBody>
          <a:bodyPr wrap="square" lIns="91440" tIns="45720" rIns="91440" bIns="45720" rtlCol="0" anchor="t">
            <a:spAutoFit/>
          </a:bodyPr>
          <a:lstStyle/>
          <a:p>
            <a:pPr algn="ctr" rtl="0"/>
            <a:r>
              <a:rPr lang="es-419" sz="1000" dirty="0">
                <a:latin typeface="Times New Roman" panose="02020603050405020304" pitchFamily="18" charset="0"/>
                <a:ea typeface="+mn-lt"/>
                <a:cs typeface="Times New Roman" panose="02020603050405020304" pitchFamily="18" charset="0"/>
              </a:rPr>
              <a:t>Ejemplo de operación hidráulica del Tractor con pala </a:t>
            </a:r>
            <a:endParaRPr lang="en-US" sz="1000" dirty="0">
              <a:latin typeface="Times New Roman" panose="02020603050405020304" pitchFamily="18" charset="0"/>
              <a:ea typeface="+mn-lt"/>
              <a:cs typeface="Times New Roman" panose="02020603050405020304" pitchFamily="18" charset="0"/>
            </a:endParaRPr>
          </a:p>
          <a:p>
            <a:pPr algn="ctr" rtl="0"/>
            <a:r>
              <a:rPr lang="es-419" sz="1000" dirty="0">
                <a:latin typeface="Times New Roman" panose="02020603050405020304" pitchFamily="18" charset="0"/>
                <a:ea typeface="+mn-lt"/>
                <a:cs typeface="Times New Roman" panose="02020603050405020304" pitchFamily="18" charset="0"/>
              </a:rPr>
              <a:t>(SHOBERU) tipo oruga </a:t>
            </a:r>
            <a:endParaRPr lang="en-US" sz="1000"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226139" y="1317265"/>
            <a:ext cx="2789093" cy="2325959"/>
          </a:xfrm>
          <a:prstGeom prst="rect">
            <a:avLst/>
          </a:prstGeom>
        </p:spPr>
      </p:pic>
      <p:pic>
        <p:nvPicPr>
          <p:cNvPr id="3" name="図 2"/>
          <p:cNvPicPr>
            <a:picLocks noChangeAspect="1"/>
          </p:cNvPicPr>
          <p:nvPr/>
        </p:nvPicPr>
        <p:blipFill>
          <a:blip r:embed="rId4"/>
          <a:stretch>
            <a:fillRect/>
          </a:stretch>
        </p:blipFill>
        <p:spPr>
          <a:xfrm>
            <a:off x="4787861" y="1516102"/>
            <a:ext cx="2953366" cy="2156953"/>
          </a:xfrm>
          <a:prstGeom prst="rect">
            <a:avLst/>
          </a:prstGeom>
        </p:spPr>
      </p:pic>
      <p:pic>
        <p:nvPicPr>
          <p:cNvPr id="8" name="図 7"/>
          <p:cNvPicPr>
            <a:picLocks noChangeAspect="1"/>
          </p:cNvPicPr>
          <p:nvPr/>
        </p:nvPicPr>
        <p:blipFill>
          <a:blip r:embed="rId5"/>
          <a:stretch>
            <a:fillRect/>
          </a:stretch>
        </p:blipFill>
        <p:spPr>
          <a:xfrm>
            <a:off x="872191" y="4336600"/>
            <a:ext cx="3296266" cy="1841706"/>
          </a:xfrm>
          <a:prstGeom prst="rect">
            <a:avLst/>
          </a:prstGeom>
        </p:spPr>
      </p:pic>
      <p:pic>
        <p:nvPicPr>
          <p:cNvPr id="15" name="図 14"/>
          <p:cNvPicPr>
            <a:picLocks noChangeAspect="1"/>
          </p:cNvPicPr>
          <p:nvPr/>
        </p:nvPicPr>
        <p:blipFill>
          <a:blip r:embed="rId6"/>
          <a:stretch>
            <a:fillRect/>
          </a:stretch>
        </p:blipFill>
        <p:spPr>
          <a:xfrm>
            <a:off x="4571158" y="4045480"/>
            <a:ext cx="3240960" cy="2101647"/>
          </a:xfrm>
          <a:prstGeom prst="rect">
            <a:avLst/>
          </a:prstGeom>
        </p:spPr>
      </p:pic>
      <p:sp>
        <p:nvSpPr>
          <p:cNvPr id="17" name="テキスト ボックス 16"/>
          <p:cNvSpPr txBox="1"/>
          <p:nvPr/>
        </p:nvSpPr>
        <p:spPr>
          <a:xfrm>
            <a:off x="4096559" y="3623120"/>
            <a:ext cx="4190158" cy="246221"/>
          </a:xfrm>
          <a:prstGeom prst="rect">
            <a:avLst/>
          </a:prstGeom>
          <a:noFill/>
          <a:ln>
            <a:noFill/>
          </a:ln>
        </p:spPr>
        <p:txBody>
          <a:bodyPr wrap="square" lIns="91440" tIns="45720" rIns="91440" bIns="45720" rtlCol="0" anchor="t">
            <a:spAutoFit/>
          </a:bodyPr>
          <a:lstStyle/>
          <a:p>
            <a:pPr algn="ctr" rtl="0"/>
            <a:r>
              <a:rPr lang="es-419" sz="1000">
                <a:latin typeface="Times New Roman" panose="02020603050405020304" pitchFamily="18" charset="0"/>
                <a:ea typeface="+mn-lt"/>
                <a:cs typeface="Times New Roman" panose="02020603050405020304" pitchFamily="18" charset="0"/>
              </a:rPr>
              <a:t>Ejemplo de topadora angular </a:t>
            </a:r>
            <a:endParaRPr lang="en-US" altLang="ja-JP" sz="100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425245" y="6105045"/>
            <a:ext cx="4190158" cy="246221"/>
          </a:xfrm>
          <a:prstGeom prst="rect">
            <a:avLst/>
          </a:prstGeom>
          <a:noFill/>
          <a:ln>
            <a:noFill/>
          </a:ln>
        </p:spPr>
        <p:txBody>
          <a:bodyPr wrap="square" lIns="91440" tIns="45720" rIns="91440" bIns="45720" rtlCol="0" anchor="t">
            <a:spAutoFit/>
          </a:bodyPr>
          <a:lstStyle/>
          <a:p>
            <a:pPr algn="ctr" rtl="0"/>
            <a:r>
              <a:rPr lang="es-419" sz="1000">
                <a:latin typeface="Times New Roman" panose="02020603050405020304" pitchFamily="18" charset="0"/>
                <a:ea typeface="+mn-lt"/>
                <a:cs typeface="Times New Roman" panose="02020603050405020304" pitchFamily="18" charset="0"/>
              </a:rPr>
              <a:t>Ejemplo de topadora recta </a:t>
            </a:r>
            <a:endParaRPr lang="en-US" altLang="ja-JP" sz="100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4389745" y="6092401"/>
            <a:ext cx="4190158" cy="246221"/>
          </a:xfrm>
          <a:prstGeom prst="rect">
            <a:avLst/>
          </a:prstGeom>
          <a:noFill/>
          <a:ln>
            <a:noFill/>
          </a:ln>
        </p:spPr>
        <p:txBody>
          <a:bodyPr wrap="square" lIns="91440" tIns="45720" rIns="91440" bIns="45720" rtlCol="0" anchor="t">
            <a:spAutoFit/>
          </a:bodyPr>
          <a:lstStyle/>
          <a:p>
            <a:pPr algn="ctr" rtl="0"/>
            <a:r>
              <a:rPr lang="es-419" sz="1000">
                <a:latin typeface="Times New Roman" panose="02020603050405020304" pitchFamily="18" charset="0"/>
                <a:ea typeface="+mn-lt"/>
                <a:cs typeface="Times New Roman" panose="02020603050405020304" pitchFamily="18" charset="0"/>
              </a:rPr>
              <a:t>Ejemplo de topadora de rastrillo </a:t>
            </a:r>
            <a:endParaRPr lang="en-US" altLang="ja-JP" sz="10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375639C-542D-47C7-A2A6-0EB57D77269F}"/>
              </a:ext>
            </a:extLst>
          </p:cNvPr>
          <p:cNvSpPr txBox="1"/>
          <p:nvPr/>
        </p:nvSpPr>
        <p:spPr>
          <a:xfrm>
            <a:off x="3571875" y="1885950"/>
            <a:ext cx="814389"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Bastidor lateral</a:t>
            </a:r>
          </a:p>
        </p:txBody>
      </p:sp>
      <p:sp>
        <p:nvSpPr>
          <p:cNvPr id="16" name="TextBox 15">
            <a:extLst>
              <a:ext uri="{FF2B5EF4-FFF2-40B4-BE49-F238E27FC236}">
                <a16:creationId xmlns:a16="http://schemas.microsoft.com/office/drawing/2014/main" id="{A0077B40-007A-428C-9B43-001C017D1ABF}"/>
              </a:ext>
            </a:extLst>
          </p:cNvPr>
          <p:cNvSpPr txBox="1"/>
          <p:nvPr/>
        </p:nvSpPr>
        <p:spPr>
          <a:xfrm>
            <a:off x="3471863" y="2300288"/>
            <a:ext cx="82867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ea typeface="+mn-lt"/>
                <a:cs typeface="Times New Roman" panose="02020603050405020304" pitchFamily="18" charset="0"/>
              </a:rPr>
              <a:t>Cilindro de elevación </a:t>
            </a:r>
            <a:endParaRPr lang="en-US">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21F5280-4B02-4742-ACDB-B86429AAA3BA}"/>
              </a:ext>
            </a:extLst>
          </p:cNvPr>
          <p:cNvSpPr txBox="1"/>
          <p:nvPr/>
        </p:nvSpPr>
        <p:spPr>
          <a:xfrm>
            <a:off x="2828925" y="3114675"/>
            <a:ext cx="74295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ea typeface="+mn-lt"/>
                <a:cs typeface="Times New Roman" panose="02020603050405020304" pitchFamily="18" charset="0"/>
              </a:rPr>
              <a:t>Brazo de elevación </a:t>
            </a:r>
            <a:endParaRPr lang="en-US" sz="1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5171F9B-BBDE-4EC9-9A4D-E2E9DAF40956}"/>
              </a:ext>
            </a:extLst>
          </p:cNvPr>
          <p:cNvSpPr txBox="1"/>
          <p:nvPr/>
        </p:nvSpPr>
        <p:spPr>
          <a:xfrm>
            <a:off x="2281042" y="3426835"/>
            <a:ext cx="68631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Cuchara</a:t>
            </a:r>
          </a:p>
        </p:txBody>
      </p:sp>
      <p:sp>
        <p:nvSpPr>
          <p:cNvPr id="22" name="TextBox 21">
            <a:extLst>
              <a:ext uri="{FF2B5EF4-FFF2-40B4-BE49-F238E27FC236}">
                <a16:creationId xmlns:a16="http://schemas.microsoft.com/office/drawing/2014/main" id="{F46A7B36-9A10-46C1-A995-4A6EE2B6A52A}"/>
              </a:ext>
            </a:extLst>
          </p:cNvPr>
          <p:cNvSpPr txBox="1"/>
          <p:nvPr/>
        </p:nvSpPr>
        <p:spPr>
          <a:xfrm>
            <a:off x="1057277" y="2057401"/>
            <a:ext cx="81438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Barra de inclinación</a:t>
            </a:r>
          </a:p>
        </p:txBody>
      </p:sp>
      <p:sp>
        <p:nvSpPr>
          <p:cNvPr id="7" name="テキスト ボックス 5">
            <a:extLst>
              <a:ext uri="{FF2B5EF4-FFF2-40B4-BE49-F238E27FC236}">
                <a16:creationId xmlns:a16="http://schemas.microsoft.com/office/drawing/2014/main" id="{4D81DD0E-495F-40A8-87B4-A60A0963C6BF}"/>
              </a:ext>
            </a:extLst>
          </p:cNvPr>
          <p:cNvSpPr txBox="1"/>
          <p:nvPr/>
        </p:nvSpPr>
        <p:spPr>
          <a:xfrm>
            <a:off x="4615403" y="6446543"/>
            <a:ext cx="3904509"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79 del libro de texto / Página 29 del texto auxiliar</a:t>
            </a:r>
          </a:p>
        </p:txBody>
      </p:sp>
      <p:sp>
        <p:nvSpPr>
          <p:cNvPr id="6" name="正方形/長方形 5">
            <a:extLst>
              <a:ext uri="{FF2B5EF4-FFF2-40B4-BE49-F238E27FC236}">
                <a16:creationId xmlns:a16="http://schemas.microsoft.com/office/drawing/2014/main" id="{80AFA486-A40D-4C7A-876B-F18D8B2EE147}"/>
              </a:ext>
            </a:extLst>
          </p:cNvPr>
          <p:cNvSpPr/>
          <p:nvPr/>
        </p:nvSpPr>
        <p:spPr>
          <a:xfrm>
            <a:off x="1476375" y="1544082"/>
            <a:ext cx="852487" cy="164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24" name="TextBox 22">
            <a:extLst>
              <a:ext uri="{FF2B5EF4-FFF2-40B4-BE49-F238E27FC236}">
                <a16:creationId xmlns:a16="http://schemas.microsoft.com/office/drawing/2014/main" id="{7C64C2CB-2BD2-475B-B892-BA1AC5921CD4}"/>
              </a:ext>
            </a:extLst>
          </p:cNvPr>
          <p:cNvSpPr txBox="1"/>
          <p:nvPr/>
        </p:nvSpPr>
        <p:spPr>
          <a:xfrm>
            <a:off x="855107" y="1462071"/>
            <a:ext cx="211225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Cilindro de descarga (DAMPU)</a:t>
            </a:r>
          </a:p>
        </p:txBody>
      </p:sp>
    </p:spTree>
    <p:extLst>
      <p:ext uri="{BB962C8B-B14F-4D97-AF65-F5344CB8AC3E}">
        <p14:creationId xmlns:p14="http://schemas.microsoft.com/office/powerpoint/2010/main" val="97780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28650" y="1686080"/>
            <a:ext cx="2676033" cy="1487678"/>
          </a:xfrm>
          <a:prstGeom prst="rect">
            <a:avLst/>
          </a:prstGeom>
        </p:spPr>
      </p:pic>
      <p:sp>
        <p:nvSpPr>
          <p:cNvPr id="4" name="タイトル 3"/>
          <p:cNvSpPr>
            <a:spLocks noGrp="1"/>
          </p:cNvSpPr>
          <p:nvPr>
            <p:ph type="title"/>
          </p:nvPr>
        </p:nvSpPr>
        <p:spPr>
          <a:xfrm>
            <a:off x="628650" y="427039"/>
            <a:ext cx="7886700" cy="745962"/>
          </a:xfrm>
          <a:ln>
            <a:solidFill>
              <a:schemeClr val="tx1"/>
            </a:solidFill>
          </a:ln>
        </p:spPr>
        <p:txBody>
          <a:bodyPr rtlCol="0">
            <a:normAutofit fontScale="90000"/>
          </a:bodyPr>
          <a:lstStyle/>
          <a:p>
            <a:pPr algn="ctr" rtl="0"/>
            <a:r>
              <a:rPr lang="es-419" sz="2400">
                <a:latin typeface="Times New Roman" panose="02020603050405020304" pitchFamily="18" charset="0"/>
                <a:ea typeface="+mj-lt"/>
                <a:cs typeface="Times New Roman" panose="02020603050405020304" pitchFamily="18" charset="0"/>
              </a:rPr>
              <a:t>Estructura y tipo de equipo de trabajo para maquinaria de construcción tipo tractor</a:t>
            </a:r>
            <a:r>
              <a:rPr lang="es-419" sz="2400">
                <a:latin typeface="Times New Roman" panose="02020603050405020304" pitchFamily="18" charset="0"/>
                <a:ea typeface="Meiryo UI" panose="020B0604030504040204" pitchFamily="50" charset="-128"/>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82670"/>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780650" y="3167698"/>
            <a:ext cx="2372031"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topadora U </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4"/>
          <a:stretch>
            <a:fillRect/>
          </a:stretch>
        </p:blipFill>
        <p:spPr>
          <a:xfrm>
            <a:off x="3407726" y="1632470"/>
            <a:ext cx="2751981" cy="1541288"/>
          </a:xfrm>
          <a:prstGeom prst="rect">
            <a:avLst/>
          </a:prstGeom>
        </p:spPr>
      </p:pic>
      <p:pic>
        <p:nvPicPr>
          <p:cNvPr id="10" name="図 9"/>
          <p:cNvPicPr>
            <a:picLocks noChangeAspect="1"/>
          </p:cNvPicPr>
          <p:nvPr/>
        </p:nvPicPr>
        <p:blipFill>
          <a:blip r:embed="rId5"/>
          <a:stretch>
            <a:fillRect/>
          </a:stretch>
        </p:blipFill>
        <p:spPr>
          <a:xfrm>
            <a:off x="6093396" y="1793301"/>
            <a:ext cx="2376709" cy="1380457"/>
          </a:xfrm>
          <a:prstGeom prst="rect">
            <a:avLst/>
          </a:prstGeom>
        </p:spPr>
      </p:pic>
      <p:pic>
        <p:nvPicPr>
          <p:cNvPr id="11" name="図 10"/>
          <p:cNvPicPr>
            <a:picLocks noChangeAspect="1"/>
          </p:cNvPicPr>
          <p:nvPr/>
        </p:nvPicPr>
        <p:blipFill>
          <a:blip r:embed="rId6"/>
          <a:stretch>
            <a:fillRect/>
          </a:stretch>
        </p:blipFill>
        <p:spPr>
          <a:xfrm>
            <a:off x="839707" y="4012056"/>
            <a:ext cx="2528604" cy="1469807"/>
          </a:xfrm>
          <a:prstGeom prst="rect">
            <a:avLst/>
          </a:prstGeom>
        </p:spPr>
      </p:pic>
      <p:pic>
        <p:nvPicPr>
          <p:cNvPr id="13" name="図 12"/>
          <p:cNvPicPr>
            <a:picLocks noChangeAspect="1"/>
          </p:cNvPicPr>
          <p:nvPr/>
        </p:nvPicPr>
        <p:blipFill>
          <a:blip r:embed="rId7"/>
          <a:stretch>
            <a:fillRect/>
          </a:stretch>
        </p:blipFill>
        <p:spPr>
          <a:xfrm>
            <a:off x="3426768" y="3828888"/>
            <a:ext cx="2667097" cy="1652975"/>
          </a:xfrm>
          <a:prstGeom prst="rect">
            <a:avLst/>
          </a:prstGeom>
        </p:spPr>
      </p:pic>
      <p:pic>
        <p:nvPicPr>
          <p:cNvPr id="14" name="図 13"/>
          <p:cNvPicPr>
            <a:picLocks noChangeAspect="1"/>
          </p:cNvPicPr>
          <p:nvPr/>
        </p:nvPicPr>
        <p:blipFill>
          <a:blip r:embed="rId8"/>
          <a:stretch>
            <a:fillRect/>
          </a:stretch>
        </p:blipFill>
        <p:spPr>
          <a:xfrm>
            <a:off x="6013951" y="3618916"/>
            <a:ext cx="2318632" cy="1862947"/>
          </a:xfrm>
          <a:prstGeom prst="rect">
            <a:avLst/>
          </a:prstGeom>
        </p:spPr>
      </p:pic>
      <p:sp>
        <p:nvSpPr>
          <p:cNvPr id="22" name="テキスト ボックス 21"/>
          <p:cNvSpPr txBox="1"/>
          <p:nvPr/>
        </p:nvSpPr>
        <p:spPr>
          <a:xfrm>
            <a:off x="3597700" y="3167697"/>
            <a:ext cx="2372031"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topadora de recorte </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6151513" y="3167696"/>
            <a:ext cx="2372031"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desgarrador </a:t>
            </a:r>
            <a:endParaRPr lang="en-US" altLang="ja-JP">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917993" y="5494660"/>
            <a:ext cx="2372031"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topadora de humedales </a:t>
            </a:r>
            <a:endParaRPr lang="en-US" altLang="ja-JP">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3418574" y="5494659"/>
            <a:ext cx="2372031"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topadora de empuje </a:t>
            </a:r>
            <a:endParaRPr lang="en-US" altLang="ja-JP">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6098074" y="5517584"/>
            <a:ext cx="2372031"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Tractor con pala (SHOBERU) </a:t>
            </a:r>
            <a:endParaRPr lang="en-US">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a16="http://schemas.microsoft.com/office/drawing/2014/main" id="{7B8670DC-B856-4A4F-AF74-03589DBEF7DA}"/>
              </a:ext>
            </a:extLst>
          </p:cNvPr>
          <p:cNvSpPr txBox="1"/>
          <p:nvPr/>
        </p:nvSpPr>
        <p:spPr>
          <a:xfrm>
            <a:off x="4815068" y="6446543"/>
            <a:ext cx="370484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82 del libro de texto / Página 31 del texto auxiliar</a:t>
            </a:r>
          </a:p>
        </p:txBody>
      </p:sp>
    </p:spTree>
    <p:extLst>
      <p:ext uri="{BB962C8B-B14F-4D97-AF65-F5344CB8AC3E}">
        <p14:creationId xmlns:p14="http://schemas.microsoft.com/office/powerpoint/2010/main" val="379735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88" y="3357934"/>
            <a:ext cx="3760278" cy="2070752"/>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Dispositivos de seguridad, y demás. </a:t>
            </a:r>
            <a:endParaRPr lang="en-US">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a:blip r:embed="rId4"/>
          <a:stretch>
            <a:fillRect/>
          </a:stretch>
        </p:blipFill>
        <p:spPr>
          <a:xfrm>
            <a:off x="4414727" y="3027052"/>
            <a:ext cx="3816104" cy="2127703"/>
          </a:xfrm>
          <a:prstGeom prst="rect">
            <a:avLst/>
          </a:prstGeom>
        </p:spPr>
      </p:pic>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es-419" sz="2000">
                <a:latin typeface="Times New Roman" panose="02020603050405020304" pitchFamily="18" charset="0"/>
                <a:ea typeface="+mn-lt"/>
                <a:cs typeface="Times New Roman" panose="02020603050405020304" pitchFamily="18" charset="0"/>
              </a:rPr>
              <a:t>1 ..... Faro frontal </a:t>
            </a:r>
            <a:endParaRPr lang="en-US" altLang="ja-JP" sz="2000" dirty="0">
              <a:latin typeface="Times New Roman" panose="02020603050405020304" pitchFamily="18" charset="0"/>
              <a:ea typeface="Meiryo UI"/>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es-419" sz="2000">
                <a:latin typeface="Times New Roman" panose="02020603050405020304" pitchFamily="18" charset="0"/>
                <a:ea typeface="+mn-lt"/>
                <a:cs typeface="Times New Roman" panose="02020603050405020304" pitchFamily="18" charset="0"/>
              </a:rPr>
              <a:t>2 ..... Dispositivo de alarma </a:t>
            </a:r>
            <a:endParaRPr lang="en-US" altLang="ja-JP" sz="2000" dirty="0">
              <a:latin typeface="Times New Roman" panose="02020603050405020304" pitchFamily="18" charset="0"/>
              <a:ea typeface="Meiryo UI"/>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r>
              <a:rPr lang="es-419" sz="2000">
                <a:latin typeface="Times New Roman" panose="02020603050405020304" pitchFamily="18" charset="0"/>
                <a:ea typeface="+mn-lt"/>
                <a:cs typeface="Times New Roman" panose="02020603050405020304" pitchFamily="18" charset="0"/>
              </a:rPr>
              <a:t>3 ..... Protector de cabeza y dispositivo de protección contra caídas (ROPS)</a:t>
            </a:r>
            <a:endParaRPr lang="ja-JP" altLang="en-US" sz="2000" dirty="0">
              <a:latin typeface="Times New Roman" panose="02020603050405020304" pitchFamily="18" charset="0"/>
              <a:ea typeface="Meiryo UI"/>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 name="テキスト ボックス 23">
            <a:extLst>
              <a:ext uri="{FF2B5EF4-FFF2-40B4-BE49-F238E27FC236}">
                <a16:creationId xmlns:a16="http://schemas.microsoft.com/office/drawing/2014/main" id="{68DB8BDD-3FC0-4D5F-8715-A24B069174A7}"/>
              </a:ext>
            </a:extLst>
          </p:cNvPr>
          <p:cNvSpPr txBox="1"/>
          <p:nvPr/>
        </p:nvSpPr>
        <p:spPr>
          <a:xfrm>
            <a:off x="1260893" y="5094610"/>
            <a:ext cx="2993191" cy="461665"/>
          </a:xfrm>
          <a:prstGeom prst="rect">
            <a:avLst/>
          </a:prstGeom>
          <a:solidFill>
            <a:schemeClr val="bg1"/>
          </a:solid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dispositivo de protección </a:t>
            </a:r>
            <a:endParaRPr lang="en-US" altLang="ja-JP" sz="1200" dirty="0">
              <a:latin typeface="Times New Roman" panose="02020603050405020304" pitchFamily="18" charset="0"/>
              <a:ea typeface="游ゴシック"/>
              <a:cs typeface="Times New Roman" panose="02020603050405020304" pitchFamily="18" charset="0"/>
            </a:endParaRPr>
          </a:p>
          <a:p>
            <a:pPr algn="ctr" rtl="0"/>
            <a:r>
              <a:rPr lang="es-419" sz="1200" dirty="0">
                <a:latin typeface="Times New Roman" panose="02020603050405020304" pitchFamily="18" charset="0"/>
                <a:ea typeface="+mn-lt"/>
                <a:cs typeface="Times New Roman" panose="02020603050405020304" pitchFamily="18" charset="0"/>
              </a:rPr>
              <a:t> contra caídas </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3" name="テキスト ボックス 23">
            <a:extLst>
              <a:ext uri="{FF2B5EF4-FFF2-40B4-BE49-F238E27FC236}">
                <a16:creationId xmlns:a16="http://schemas.microsoft.com/office/drawing/2014/main" id="{AA0C58FE-D10F-4672-965A-6570E6606531}"/>
              </a:ext>
            </a:extLst>
          </p:cNvPr>
          <p:cNvSpPr txBox="1"/>
          <p:nvPr/>
        </p:nvSpPr>
        <p:spPr>
          <a:xfrm>
            <a:off x="4889917" y="5094609"/>
            <a:ext cx="2872093" cy="461665"/>
          </a:xfrm>
          <a:prstGeom prst="rect">
            <a:avLst/>
          </a:prstGeom>
          <a:solidFill>
            <a:schemeClr val="bg1"/>
          </a:solid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游ゴシック"/>
                <a:cs typeface="Times New Roman" panose="02020603050405020304" pitchFamily="18" charset="0"/>
              </a:rPr>
              <a:t>Ejemplo del pin de seguridad  </a:t>
            </a:r>
            <a:endParaRPr lang="en-US" dirty="0">
              <a:latin typeface="Times New Roman" panose="02020603050405020304" pitchFamily="18" charset="0"/>
              <a:cs typeface="Times New Roman" panose="02020603050405020304" pitchFamily="18" charset="0"/>
            </a:endParaRPr>
          </a:p>
          <a:p>
            <a:pPr algn="ctr" rtl="0"/>
            <a:r>
              <a:rPr lang="es-419" sz="1200" dirty="0">
                <a:latin typeface="Times New Roman" panose="02020603050405020304" pitchFamily="18" charset="0"/>
                <a:ea typeface="游ゴシック"/>
                <a:cs typeface="Times New Roman" panose="02020603050405020304" pitchFamily="18" charset="0"/>
              </a:rPr>
              <a:t>del brazo de elevación, etc.</a:t>
            </a:r>
            <a:endParaRPr lang="en-US" dirty="0">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a16="http://schemas.microsoft.com/office/drawing/2014/main" id="{F8192AB4-9F72-4E8F-B380-C94EE8860D26}"/>
              </a:ext>
            </a:extLst>
          </p:cNvPr>
          <p:cNvSpPr txBox="1"/>
          <p:nvPr/>
        </p:nvSpPr>
        <p:spPr>
          <a:xfrm>
            <a:off x="4572001" y="6175082"/>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85 del libro de texto / Página 33 del texto auxiliar</a:t>
            </a:r>
          </a:p>
        </p:txBody>
      </p:sp>
    </p:spTree>
    <p:extLst>
      <p:ext uri="{BB962C8B-B14F-4D97-AF65-F5344CB8AC3E}">
        <p14:creationId xmlns:p14="http://schemas.microsoft.com/office/powerpoint/2010/main" val="2151323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42937" y="355601"/>
            <a:ext cx="7886700" cy="817400"/>
          </a:xfrm>
          <a:ln>
            <a:solidFill>
              <a:schemeClr val="tx1"/>
            </a:solidFill>
          </a:ln>
        </p:spPr>
        <p:txBody>
          <a:bodyPr rtlCol="0">
            <a:normAutofit/>
          </a:bodyPr>
          <a:lstStyle/>
          <a:p>
            <a:pPr algn="ctr" rtl="0"/>
            <a:r>
              <a:rPr lang="es-419" sz="2400">
                <a:latin typeface="Times New Roman" panose="02020603050405020304" pitchFamily="18" charset="0"/>
                <a:ea typeface="+mj-lt"/>
                <a:cs typeface="Times New Roman" panose="02020603050405020304" pitchFamily="18" charset="0"/>
              </a:rPr>
              <a:t>Estructura y tipo de equipo de trabajo para maquinaria de construcción tipo pala (SHOBERU) </a:t>
            </a:r>
            <a:endParaRPr lang="en-US">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2470007" y="3469839"/>
            <a:ext cx="4255134"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equipos de trabajo de las palas hidráulicas (SHOBERU)</a:t>
            </a:r>
            <a:endParaRPr lang="en-US" altLang="ja-JP" dirty="0">
              <a:latin typeface="Times New Roman" panose="02020603050405020304" pitchFamily="18" charset="0"/>
              <a:cs typeface="Times New Roman" panose="02020603050405020304" pitchFamily="18" charset="0"/>
            </a:endParaRPr>
          </a:p>
        </p:txBody>
      </p:sp>
      <p:pic>
        <p:nvPicPr>
          <p:cNvPr id="19" name="図 18"/>
          <p:cNvPicPr>
            <a:picLocks noChangeAspect="1"/>
          </p:cNvPicPr>
          <p:nvPr/>
        </p:nvPicPr>
        <p:blipFill>
          <a:blip r:embed="rId3"/>
          <a:stretch>
            <a:fillRect/>
          </a:stretch>
        </p:blipFill>
        <p:spPr>
          <a:xfrm>
            <a:off x="2324409" y="3714410"/>
            <a:ext cx="4391768" cy="2487478"/>
          </a:xfrm>
          <a:prstGeom prst="rect">
            <a:avLst/>
          </a:prstGeom>
        </p:spPr>
      </p:pic>
      <p:sp>
        <p:nvSpPr>
          <p:cNvPr id="20" name="テキスト ボックス 19"/>
          <p:cNvSpPr txBox="1"/>
          <p:nvPr/>
        </p:nvSpPr>
        <p:spPr>
          <a:xfrm>
            <a:off x="3075926" y="6061455"/>
            <a:ext cx="4201173"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equipo de trabajo del tipo cuchara bivalva mecánica</a:t>
            </a:r>
            <a:endParaRPr lang="en-US" altLang="ja-JP" dirty="0">
              <a:latin typeface="Times New Roman" panose="02020603050405020304" pitchFamily="18" charset="0"/>
              <a:ea typeface="游ゴシック"/>
              <a:cs typeface="Times New Roman" panose="02020603050405020304" pitchFamily="18" charset="0"/>
            </a:endParaRPr>
          </a:p>
        </p:txBody>
      </p:sp>
      <p:pic>
        <p:nvPicPr>
          <p:cNvPr id="21" name="図 20"/>
          <p:cNvPicPr>
            <a:picLocks noChangeAspect="1"/>
          </p:cNvPicPr>
          <p:nvPr/>
        </p:nvPicPr>
        <p:blipFill>
          <a:blip r:embed="rId4"/>
          <a:stretch>
            <a:fillRect/>
          </a:stretch>
        </p:blipFill>
        <p:spPr>
          <a:xfrm>
            <a:off x="4530330" y="1332557"/>
            <a:ext cx="4005448" cy="2153466"/>
          </a:xfrm>
          <a:prstGeom prst="rect">
            <a:avLst/>
          </a:prstGeom>
        </p:spPr>
      </p:pic>
      <p:pic>
        <p:nvPicPr>
          <p:cNvPr id="22" name="図 21"/>
          <p:cNvPicPr>
            <a:picLocks noChangeAspect="1"/>
          </p:cNvPicPr>
          <p:nvPr/>
        </p:nvPicPr>
        <p:blipFill>
          <a:blip r:embed="rId5"/>
          <a:stretch>
            <a:fillRect/>
          </a:stretch>
        </p:blipFill>
        <p:spPr>
          <a:xfrm>
            <a:off x="639041" y="1620499"/>
            <a:ext cx="3885009" cy="1650154"/>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3" name="正方形/長方形 22"/>
          <p:cNvSpPr/>
          <p:nvPr/>
        </p:nvSpPr>
        <p:spPr>
          <a:xfrm>
            <a:off x="1159241" y="1528204"/>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5" name="正方形/長方形 24"/>
          <p:cNvSpPr/>
          <p:nvPr/>
        </p:nvSpPr>
        <p:spPr>
          <a:xfrm>
            <a:off x="1020328" y="179699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683891"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2533037" y="1599656"/>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9" name="正方形/長方形 28"/>
          <p:cNvSpPr/>
          <p:nvPr/>
        </p:nvSpPr>
        <p:spPr>
          <a:xfrm>
            <a:off x="3386633" y="179400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0" name="正方形/長方形 29"/>
          <p:cNvSpPr/>
          <p:nvPr/>
        </p:nvSpPr>
        <p:spPr>
          <a:xfrm>
            <a:off x="3494297" y="198585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1" name="正方形/長方形 30"/>
          <p:cNvSpPr/>
          <p:nvPr/>
        </p:nvSpPr>
        <p:spPr>
          <a:xfrm>
            <a:off x="3580497" y="24386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正方形/長方形 31"/>
          <p:cNvSpPr/>
          <p:nvPr/>
        </p:nvSpPr>
        <p:spPr>
          <a:xfrm>
            <a:off x="3620957" y="269699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3" name="正方形/長方形 32"/>
          <p:cNvSpPr/>
          <p:nvPr/>
        </p:nvSpPr>
        <p:spPr>
          <a:xfrm>
            <a:off x="3697029" y="3104133"/>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4627165" y="202378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正方形/長方形 34"/>
          <p:cNvSpPr/>
          <p:nvPr/>
        </p:nvSpPr>
        <p:spPr>
          <a:xfrm>
            <a:off x="4861698" y="172602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6" name="正方形/長方形 35"/>
          <p:cNvSpPr/>
          <p:nvPr/>
        </p:nvSpPr>
        <p:spPr>
          <a:xfrm>
            <a:off x="5040493"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7" name="正方形/長方形 36"/>
          <p:cNvSpPr/>
          <p:nvPr/>
        </p:nvSpPr>
        <p:spPr>
          <a:xfrm>
            <a:off x="6777921" y="1415665"/>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7152887" y="172510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9" name="正方形/長方形 38"/>
          <p:cNvSpPr/>
          <p:nvPr/>
        </p:nvSpPr>
        <p:spPr>
          <a:xfrm>
            <a:off x="7204719" y="198967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7088150" y="2902048"/>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1" name="正方形/長方形 40"/>
          <p:cNvSpPr/>
          <p:nvPr/>
        </p:nvSpPr>
        <p:spPr>
          <a:xfrm>
            <a:off x="7628235" y="301150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2" name="正方形/長方形 41"/>
          <p:cNvSpPr/>
          <p:nvPr/>
        </p:nvSpPr>
        <p:spPr>
          <a:xfrm>
            <a:off x="6587270" y="3428497"/>
            <a:ext cx="1040965" cy="103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3" name="正方形/長方形 42"/>
          <p:cNvSpPr/>
          <p:nvPr/>
        </p:nvSpPr>
        <p:spPr>
          <a:xfrm>
            <a:off x="2843433" y="4442954"/>
            <a:ext cx="853596" cy="12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2565405" y="4685377"/>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5" name="正方形/長方形 44"/>
          <p:cNvSpPr/>
          <p:nvPr/>
        </p:nvSpPr>
        <p:spPr>
          <a:xfrm>
            <a:off x="5924325" y="4211509"/>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6" name="正方形/長方形 45"/>
          <p:cNvSpPr/>
          <p:nvPr/>
        </p:nvSpPr>
        <p:spPr>
          <a:xfrm>
            <a:off x="4347893" y="5045719"/>
            <a:ext cx="513805" cy="260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8" name="正方形/長方形 47"/>
          <p:cNvSpPr/>
          <p:nvPr/>
        </p:nvSpPr>
        <p:spPr>
          <a:xfrm>
            <a:off x="4037925" y="5486989"/>
            <a:ext cx="736765" cy="15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9" name="正方形/長方形 48"/>
          <p:cNvSpPr/>
          <p:nvPr/>
        </p:nvSpPr>
        <p:spPr>
          <a:xfrm>
            <a:off x="6088127" y="4665212"/>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0" name="正方形/長方形 49"/>
          <p:cNvSpPr/>
          <p:nvPr/>
        </p:nvSpPr>
        <p:spPr>
          <a:xfrm>
            <a:off x="6040036" y="4845610"/>
            <a:ext cx="853596" cy="1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1" name="正方形/長方形 50"/>
          <p:cNvSpPr/>
          <p:nvPr/>
        </p:nvSpPr>
        <p:spPr>
          <a:xfrm>
            <a:off x="5678753" y="5235582"/>
            <a:ext cx="321997" cy="8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2" name="正方形/長方形 51"/>
          <p:cNvSpPr/>
          <p:nvPr/>
        </p:nvSpPr>
        <p:spPr>
          <a:xfrm>
            <a:off x="5040493" y="5804402"/>
            <a:ext cx="674801" cy="257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3" name="正方形/長方形 52"/>
          <p:cNvSpPr/>
          <p:nvPr/>
        </p:nvSpPr>
        <p:spPr>
          <a:xfrm>
            <a:off x="5738154" y="5859427"/>
            <a:ext cx="475511" cy="221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5" name="テキスト ボックス 54"/>
          <p:cNvSpPr txBox="1"/>
          <p:nvPr/>
        </p:nvSpPr>
        <p:spPr>
          <a:xfrm>
            <a:off x="1110689" y="1731070"/>
            <a:ext cx="546945"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Pluma</a:t>
            </a:r>
          </a:p>
        </p:txBody>
      </p:sp>
      <p:sp>
        <p:nvSpPr>
          <p:cNvPr id="57" name="テキスト ボックス 56"/>
          <p:cNvSpPr txBox="1"/>
          <p:nvPr/>
        </p:nvSpPr>
        <p:spPr>
          <a:xfrm>
            <a:off x="2685802" y="1532607"/>
            <a:ext cx="538930"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Brazo</a:t>
            </a:r>
          </a:p>
        </p:txBody>
      </p:sp>
      <p:sp>
        <p:nvSpPr>
          <p:cNvPr id="60" name="テキスト ボックス 59"/>
          <p:cNvSpPr txBox="1"/>
          <p:nvPr/>
        </p:nvSpPr>
        <p:spPr>
          <a:xfrm>
            <a:off x="3437915" y="1915587"/>
            <a:ext cx="684803"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Eslabón</a:t>
            </a:r>
          </a:p>
        </p:txBody>
      </p:sp>
      <p:sp>
        <p:nvSpPr>
          <p:cNvPr id="63" name="テキスト ボックス 62"/>
          <p:cNvSpPr txBox="1"/>
          <p:nvPr/>
        </p:nvSpPr>
        <p:spPr>
          <a:xfrm>
            <a:off x="3580497" y="3021382"/>
            <a:ext cx="982961"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Pala de arrastre</a:t>
            </a:r>
          </a:p>
        </p:txBody>
      </p:sp>
      <p:sp>
        <p:nvSpPr>
          <p:cNvPr id="64" name="テキスト ボックス 63"/>
          <p:cNvSpPr txBox="1"/>
          <p:nvPr/>
        </p:nvSpPr>
        <p:spPr>
          <a:xfrm>
            <a:off x="7029364" y="1327523"/>
            <a:ext cx="538930"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Brazo</a:t>
            </a:r>
          </a:p>
        </p:txBody>
      </p:sp>
      <p:sp>
        <p:nvSpPr>
          <p:cNvPr id="66" name="テキスト ボックス 65"/>
          <p:cNvSpPr txBox="1"/>
          <p:nvPr/>
        </p:nvSpPr>
        <p:spPr>
          <a:xfrm>
            <a:off x="5078742" y="1654206"/>
            <a:ext cx="546945"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Pluma</a:t>
            </a:r>
          </a:p>
        </p:txBody>
      </p:sp>
      <p:sp>
        <p:nvSpPr>
          <p:cNvPr id="69" name="テキスト ボックス 68"/>
          <p:cNvSpPr txBox="1"/>
          <p:nvPr/>
        </p:nvSpPr>
        <p:spPr>
          <a:xfrm>
            <a:off x="7151610" y="1920963"/>
            <a:ext cx="684803"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Eslabón</a:t>
            </a:r>
          </a:p>
        </p:txBody>
      </p:sp>
      <p:sp>
        <p:nvSpPr>
          <p:cNvPr id="70" name="テキスト ボックス 69"/>
          <p:cNvSpPr txBox="1"/>
          <p:nvPr/>
        </p:nvSpPr>
        <p:spPr>
          <a:xfrm>
            <a:off x="6978754" y="2793855"/>
            <a:ext cx="949299"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Varilla del eslabón</a:t>
            </a:r>
          </a:p>
        </p:txBody>
      </p:sp>
      <p:sp>
        <p:nvSpPr>
          <p:cNvPr id="72" name="テキスト ボックス 71"/>
          <p:cNvSpPr txBox="1"/>
          <p:nvPr/>
        </p:nvSpPr>
        <p:spPr>
          <a:xfrm>
            <a:off x="6950585" y="2944666"/>
            <a:ext cx="1471878" cy="200055"/>
          </a:xfrm>
          <a:prstGeom prst="rect">
            <a:avLst/>
          </a:prstGeom>
          <a:noFill/>
        </p:spPr>
        <p:txBody>
          <a:bodyPr wrap="none" lIns="91440" tIns="45720" rIns="91440" bIns="45720" rtlCol="0" anchor="t">
            <a:spAutoFit/>
          </a:bodyPr>
          <a:lstStyle/>
          <a:p>
            <a:pPr rtl="0"/>
            <a:r>
              <a:rPr lang="es-419" sz="700" dirty="0">
                <a:latin typeface="Times New Roman" panose="02020603050405020304" pitchFamily="18" charset="0"/>
                <a:ea typeface="HGP明朝B"/>
                <a:cs typeface="Times New Roman" panose="02020603050405020304" pitchFamily="18" charset="0"/>
              </a:rPr>
              <a:t>Excavadora mecánica (SHOBERU)</a:t>
            </a:r>
            <a:endParaRPr lang="ja-JP" altLang="en-US" sz="700" dirty="0">
              <a:latin typeface="Times New Roman" panose="02020603050405020304" pitchFamily="18" charset="0"/>
              <a:ea typeface="HGP明朝B"/>
              <a:cs typeface="Times New Roman" panose="02020603050405020304" pitchFamily="18" charset="0"/>
            </a:endParaRPr>
          </a:p>
        </p:txBody>
      </p:sp>
      <p:sp>
        <p:nvSpPr>
          <p:cNvPr id="76" name="テキスト ボックス 75"/>
          <p:cNvSpPr txBox="1"/>
          <p:nvPr/>
        </p:nvSpPr>
        <p:spPr>
          <a:xfrm>
            <a:off x="4264718" y="4916674"/>
            <a:ext cx="609462" cy="400110"/>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a:cs typeface="Times New Roman" panose="02020603050405020304" pitchFamily="18" charset="0"/>
              </a:rPr>
              <a:t>Línea de guía</a:t>
            </a:r>
          </a:p>
          <a:p>
            <a:pPr rtl="0"/>
            <a:r>
              <a:rPr lang="es-419" sz="1000">
                <a:latin typeface="Times New Roman" panose="02020603050405020304" pitchFamily="18" charset="0"/>
                <a:ea typeface="HGP明朝B"/>
                <a:cs typeface="Times New Roman" panose="02020603050405020304" pitchFamily="18" charset="0"/>
              </a:rPr>
              <a:t>Cable</a:t>
            </a:r>
          </a:p>
        </p:txBody>
      </p:sp>
      <p:sp>
        <p:nvSpPr>
          <p:cNvPr id="77" name="テキスト ボックス 76"/>
          <p:cNvSpPr txBox="1"/>
          <p:nvPr/>
        </p:nvSpPr>
        <p:spPr>
          <a:xfrm>
            <a:off x="4335403" y="5393625"/>
            <a:ext cx="461986"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a:cs typeface="Times New Roman" panose="02020603050405020304" pitchFamily="18" charset="0"/>
              </a:rPr>
              <a:t>Carcasa</a:t>
            </a:r>
            <a:endParaRPr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80" name="テキスト ボックス 79"/>
          <p:cNvSpPr txBox="1"/>
          <p:nvPr/>
        </p:nvSpPr>
        <p:spPr>
          <a:xfrm>
            <a:off x="5053086" y="5724390"/>
            <a:ext cx="623324" cy="553998"/>
          </a:xfrm>
          <a:prstGeom prst="rect">
            <a:avLst/>
          </a:prstGeom>
          <a:noFill/>
        </p:spPr>
        <p:txBody>
          <a:bodyPr wrap="square" lIns="91440" tIns="45720" rIns="91440" bIns="45720" rtlCol="0" anchor="t">
            <a:spAutoFit/>
          </a:bodyPr>
          <a:lstStyle/>
          <a:p>
            <a:pPr rtl="0"/>
            <a:r>
              <a:rPr lang="es-419" sz="1000" dirty="0">
                <a:latin typeface="Times New Roman" panose="02020603050405020304" pitchFamily="18" charset="0"/>
                <a:ea typeface="HGP明朝B"/>
                <a:cs typeface="Times New Roman" panose="02020603050405020304" pitchFamily="18" charset="0"/>
              </a:rPr>
              <a:t>Eje</a:t>
            </a:r>
          </a:p>
          <a:p>
            <a:pPr rtl="0"/>
            <a:r>
              <a:rPr lang="es-419" sz="1000" dirty="0">
                <a:latin typeface="Times New Roman" panose="02020603050405020304" pitchFamily="18" charset="0"/>
                <a:ea typeface="HGP明朝B"/>
                <a:cs typeface="Times New Roman" panose="02020603050405020304" pitchFamily="18" charset="0"/>
              </a:rPr>
              <a:t>principal</a:t>
            </a:r>
          </a:p>
        </p:txBody>
      </p:sp>
      <p:sp>
        <p:nvSpPr>
          <p:cNvPr id="81" name="テキスト ボックス 80"/>
          <p:cNvSpPr txBox="1"/>
          <p:nvPr/>
        </p:nvSpPr>
        <p:spPr>
          <a:xfrm>
            <a:off x="5552268" y="5732790"/>
            <a:ext cx="630301" cy="400110"/>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HGP明朝B"/>
                <a:cs typeface="Times New Roman" panose="02020603050405020304" pitchFamily="18" charset="0"/>
              </a:rPr>
              <a:t>Contrapeso </a:t>
            </a:r>
          </a:p>
          <a:p>
            <a:pPr rtl="0"/>
            <a:endParaRPr lang="es-419" sz="1000" dirty="0">
              <a:latin typeface="Times New Roman" panose="02020603050405020304" pitchFamily="18" charset="0"/>
              <a:ea typeface="HGP明朝B"/>
              <a:cs typeface="Times New Roman" panose="02020603050405020304" pitchFamily="18" charset="0"/>
            </a:endParaRPr>
          </a:p>
        </p:txBody>
      </p:sp>
      <p:sp>
        <p:nvSpPr>
          <p:cNvPr id="82" name="テキスト ボックス 81"/>
          <p:cNvSpPr txBox="1"/>
          <p:nvPr/>
        </p:nvSpPr>
        <p:spPr>
          <a:xfrm>
            <a:off x="6037279" y="4842346"/>
            <a:ext cx="1412467" cy="400110"/>
          </a:xfrm>
          <a:prstGeom prst="rect">
            <a:avLst/>
          </a:prstGeom>
          <a:noFill/>
        </p:spPr>
        <p:txBody>
          <a:bodyPr wrap="square" lIns="91440" tIns="45720" rIns="91440" bIns="45720" rtlCol="0" anchor="t">
            <a:spAutoFit/>
          </a:bodyPr>
          <a:lstStyle/>
          <a:p>
            <a:pPr rtl="0"/>
            <a:r>
              <a:rPr lang="es-419" sz="1000" dirty="0">
                <a:latin typeface="Times New Roman" panose="02020603050405020304" pitchFamily="18" charset="0"/>
                <a:ea typeface="HGP明朝B"/>
                <a:cs typeface="Times New Roman" panose="02020603050405020304" pitchFamily="18" charset="0"/>
              </a:rPr>
              <a:t>Cable de  </a:t>
            </a:r>
          </a:p>
          <a:p>
            <a:pPr rtl="0"/>
            <a:r>
              <a:rPr lang="es-419" sz="1000" dirty="0">
                <a:latin typeface="Times New Roman" panose="02020603050405020304" pitchFamily="18" charset="0"/>
                <a:ea typeface="HGP明朝B"/>
                <a:cs typeface="Times New Roman" panose="02020603050405020304" pitchFamily="18" charset="0"/>
              </a:rPr>
              <a:t>apertura y cierre</a:t>
            </a:r>
            <a:endParaRPr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83" name="テキスト ボックス 82"/>
          <p:cNvSpPr txBox="1"/>
          <p:nvPr/>
        </p:nvSpPr>
        <p:spPr>
          <a:xfrm>
            <a:off x="6007049" y="4620823"/>
            <a:ext cx="425116"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Brazo</a:t>
            </a:r>
          </a:p>
        </p:txBody>
      </p:sp>
      <p:sp>
        <p:nvSpPr>
          <p:cNvPr id="84" name="テキスト ボックス 83"/>
          <p:cNvSpPr txBox="1"/>
          <p:nvPr/>
        </p:nvSpPr>
        <p:spPr>
          <a:xfrm>
            <a:off x="5839751" y="4163502"/>
            <a:ext cx="391454"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Base</a:t>
            </a:r>
          </a:p>
        </p:txBody>
      </p:sp>
      <p:sp>
        <p:nvSpPr>
          <p:cNvPr id="2" name="テキスト ボックス 5">
            <a:extLst>
              <a:ext uri="{FF2B5EF4-FFF2-40B4-BE49-F238E27FC236}">
                <a16:creationId xmlns:a16="http://schemas.microsoft.com/office/drawing/2014/main" id="{2AE2F0F1-EDA3-4D23-B2EC-27C767C26515}"/>
              </a:ext>
            </a:extLst>
          </p:cNvPr>
          <p:cNvSpPr txBox="1"/>
          <p:nvPr/>
        </p:nvSpPr>
        <p:spPr>
          <a:xfrm>
            <a:off x="4627165" y="6403681"/>
            <a:ext cx="3892747"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86 del libro de texto / Página 35 del texto auxiliar</a:t>
            </a:r>
          </a:p>
        </p:txBody>
      </p:sp>
      <p:sp>
        <p:nvSpPr>
          <p:cNvPr id="3" name="TextBox 2">
            <a:extLst>
              <a:ext uri="{FF2B5EF4-FFF2-40B4-BE49-F238E27FC236}">
                <a16:creationId xmlns:a16="http://schemas.microsoft.com/office/drawing/2014/main" id="{07AB5772-7978-47AA-9B4C-77ED763BC2B0}"/>
              </a:ext>
            </a:extLst>
          </p:cNvPr>
          <p:cNvSpPr txBox="1"/>
          <p:nvPr/>
        </p:nvSpPr>
        <p:spPr>
          <a:xfrm>
            <a:off x="4872038" y="1285875"/>
            <a:ext cx="121027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Cilindro del brazo</a:t>
            </a:r>
          </a:p>
        </p:txBody>
      </p:sp>
      <p:sp>
        <p:nvSpPr>
          <p:cNvPr id="86" name="TextBox 85">
            <a:extLst>
              <a:ext uri="{FF2B5EF4-FFF2-40B4-BE49-F238E27FC236}">
                <a16:creationId xmlns:a16="http://schemas.microsoft.com/office/drawing/2014/main" id="{E92D79B1-8646-4221-BDFE-82E214056126}"/>
              </a:ext>
            </a:extLst>
          </p:cNvPr>
          <p:cNvSpPr txBox="1"/>
          <p:nvPr/>
        </p:nvSpPr>
        <p:spPr>
          <a:xfrm>
            <a:off x="7000875" y="1300163"/>
            <a:ext cx="6715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Brazo </a:t>
            </a:r>
          </a:p>
        </p:txBody>
      </p:sp>
      <p:sp>
        <p:nvSpPr>
          <p:cNvPr id="87" name="TextBox 86">
            <a:extLst>
              <a:ext uri="{FF2B5EF4-FFF2-40B4-BE49-F238E27FC236}">
                <a16:creationId xmlns:a16="http://schemas.microsoft.com/office/drawing/2014/main" id="{192D78EE-A47C-490F-A37F-7D077B1050FD}"/>
              </a:ext>
            </a:extLst>
          </p:cNvPr>
          <p:cNvSpPr txBox="1"/>
          <p:nvPr/>
        </p:nvSpPr>
        <p:spPr>
          <a:xfrm>
            <a:off x="657228" y="1457325"/>
            <a:ext cx="124301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Cilindro del brazo</a:t>
            </a:r>
          </a:p>
        </p:txBody>
      </p:sp>
      <p:sp>
        <p:nvSpPr>
          <p:cNvPr id="88" name="TextBox 87">
            <a:extLst>
              <a:ext uri="{FF2B5EF4-FFF2-40B4-BE49-F238E27FC236}">
                <a16:creationId xmlns:a16="http://schemas.microsoft.com/office/drawing/2014/main" id="{9638CEAB-3152-4A59-A6AB-634A5C66C16F}"/>
              </a:ext>
            </a:extLst>
          </p:cNvPr>
          <p:cNvSpPr txBox="1"/>
          <p:nvPr/>
        </p:nvSpPr>
        <p:spPr>
          <a:xfrm>
            <a:off x="2600325" y="1471613"/>
            <a:ext cx="6715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Brazo </a:t>
            </a:r>
          </a:p>
        </p:txBody>
      </p:sp>
      <p:sp>
        <p:nvSpPr>
          <p:cNvPr id="90" name="TextBox 89">
            <a:extLst>
              <a:ext uri="{FF2B5EF4-FFF2-40B4-BE49-F238E27FC236}">
                <a16:creationId xmlns:a16="http://schemas.microsoft.com/office/drawing/2014/main" id="{FF1D16EB-3018-4B0B-81F5-F985EF904D6D}"/>
              </a:ext>
            </a:extLst>
          </p:cNvPr>
          <p:cNvSpPr txBox="1"/>
          <p:nvPr/>
        </p:nvSpPr>
        <p:spPr>
          <a:xfrm>
            <a:off x="4429125" y="1857375"/>
            <a:ext cx="97155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Cilindro de la pluma</a:t>
            </a:r>
          </a:p>
        </p:txBody>
      </p:sp>
      <p:sp>
        <p:nvSpPr>
          <p:cNvPr id="91" name="TextBox 90">
            <a:extLst>
              <a:ext uri="{FF2B5EF4-FFF2-40B4-BE49-F238E27FC236}">
                <a16:creationId xmlns:a16="http://schemas.microsoft.com/office/drawing/2014/main" id="{F3A31B42-2356-430B-851F-4665D3EF9395}"/>
              </a:ext>
            </a:extLst>
          </p:cNvPr>
          <p:cNvSpPr txBox="1"/>
          <p:nvPr/>
        </p:nvSpPr>
        <p:spPr>
          <a:xfrm>
            <a:off x="642938" y="1914526"/>
            <a:ext cx="80010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cs typeface="Times New Roman" panose="02020603050405020304" pitchFamily="18" charset="0"/>
              </a:rPr>
              <a:t>Cilindro de la pluma</a:t>
            </a:r>
          </a:p>
        </p:txBody>
      </p:sp>
      <p:sp>
        <p:nvSpPr>
          <p:cNvPr id="92" name="TextBox 91">
            <a:extLst>
              <a:ext uri="{FF2B5EF4-FFF2-40B4-BE49-F238E27FC236}">
                <a16:creationId xmlns:a16="http://schemas.microsoft.com/office/drawing/2014/main" id="{0AA53CA5-E358-49AF-8F0F-9458F3B41324}"/>
              </a:ext>
            </a:extLst>
          </p:cNvPr>
          <p:cNvSpPr txBox="1"/>
          <p:nvPr/>
        </p:nvSpPr>
        <p:spPr>
          <a:xfrm>
            <a:off x="4957763" y="1571625"/>
            <a:ext cx="6715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Pluma</a:t>
            </a:r>
          </a:p>
        </p:txBody>
      </p:sp>
      <p:sp>
        <p:nvSpPr>
          <p:cNvPr id="93" name="TextBox 92">
            <a:extLst>
              <a:ext uri="{FF2B5EF4-FFF2-40B4-BE49-F238E27FC236}">
                <a16:creationId xmlns:a16="http://schemas.microsoft.com/office/drawing/2014/main" id="{CAB85EB9-7A2E-4F9C-BAB1-B050A1C97B03}"/>
              </a:ext>
            </a:extLst>
          </p:cNvPr>
          <p:cNvSpPr txBox="1"/>
          <p:nvPr/>
        </p:nvSpPr>
        <p:spPr>
          <a:xfrm>
            <a:off x="1042987" y="1728788"/>
            <a:ext cx="50006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cs typeface="Times New Roman" panose="02020603050405020304" pitchFamily="18" charset="0"/>
              </a:rPr>
              <a:t>Pluma</a:t>
            </a:r>
          </a:p>
        </p:txBody>
      </p:sp>
      <p:sp>
        <p:nvSpPr>
          <p:cNvPr id="94" name="TextBox 93">
            <a:extLst>
              <a:ext uri="{FF2B5EF4-FFF2-40B4-BE49-F238E27FC236}">
                <a16:creationId xmlns:a16="http://schemas.microsoft.com/office/drawing/2014/main" id="{60441BEA-CB6F-4F0A-83B7-8CC51D453E80}"/>
              </a:ext>
            </a:extLst>
          </p:cNvPr>
          <p:cNvSpPr txBox="1"/>
          <p:nvPr/>
        </p:nvSpPr>
        <p:spPr>
          <a:xfrm>
            <a:off x="7115175" y="1600200"/>
            <a:ext cx="136665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Cilindro de la cuchara</a:t>
            </a:r>
          </a:p>
        </p:txBody>
      </p:sp>
      <p:sp>
        <p:nvSpPr>
          <p:cNvPr id="95" name="TextBox 94">
            <a:extLst>
              <a:ext uri="{FF2B5EF4-FFF2-40B4-BE49-F238E27FC236}">
                <a16:creationId xmlns:a16="http://schemas.microsoft.com/office/drawing/2014/main" id="{826C19D0-8CE5-412B-96DA-731236D87E5F}"/>
              </a:ext>
            </a:extLst>
          </p:cNvPr>
          <p:cNvSpPr txBox="1"/>
          <p:nvPr/>
        </p:nvSpPr>
        <p:spPr>
          <a:xfrm>
            <a:off x="3239418" y="1663813"/>
            <a:ext cx="147545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Cilindro de la cuchara</a:t>
            </a:r>
          </a:p>
        </p:txBody>
      </p:sp>
      <p:sp>
        <p:nvSpPr>
          <p:cNvPr id="96" name="TextBox 95">
            <a:extLst>
              <a:ext uri="{FF2B5EF4-FFF2-40B4-BE49-F238E27FC236}">
                <a16:creationId xmlns:a16="http://schemas.microsoft.com/office/drawing/2014/main" id="{3A4A767A-C583-4924-8D47-35CA749883F0}"/>
              </a:ext>
            </a:extLst>
          </p:cNvPr>
          <p:cNvSpPr txBox="1"/>
          <p:nvPr/>
        </p:nvSpPr>
        <p:spPr>
          <a:xfrm>
            <a:off x="7215188" y="1871664"/>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Eslabón</a:t>
            </a:r>
          </a:p>
        </p:txBody>
      </p:sp>
      <p:sp>
        <p:nvSpPr>
          <p:cNvPr id="97" name="TextBox 96">
            <a:extLst>
              <a:ext uri="{FF2B5EF4-FFF2-40B4-BE49-F238E27FC236}">
                <a16:creationId xmlns:a16="http://schemas.microsoft.com/office/drawing/2014/main" id="{0FFE45CA-5DBA-4BC3-B64F-933A085D68C2}"/>
              </a:ext>
            </a:extLst>
          </p:cNvPr>
          <p:cNvSpPr txBox="1"/>
          <p:nvPr/>
        </p:nvSpPr>
        <p:spPr>
          <a:xfrm>
            <a:off x="3514725" y="1957388"/>
            <a:ext cx="7143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Eslabón</a:t>
            </a:r>
          </a:p>
        </p:txBody>
      </p:sp>
      <p:sp>
        <p:nvSpPr>
          <p:cNvPr id="98" name="TextBox 97">
            <a:extLst>
              <a:ext uri="{FF2B5EF4-FFF2-40B4-BE49-F238E27FC236}">
                <a16:creationId xmlns:a16="http://schemas.microsoft.com/office/drawing/2014/main" id="{126C1842-A8AD-4665-A775-D64F4C4F8EEB}"/>
              </a:ext>
            </a:extLst>
          </p:cNvPr>
          <p:cNvSpPr txBox="1"/>
          <p:nvPr/>
        </p:nvSpPr>
        <p:spPr>
          <a:xfrm>
            <a:off x="7058023" y="2728913"/>
            <a:ext cx="115167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Varilla del eslabón</a:t>
            </a:r>
          </a:p>
        </p:txBody>
      </p:sp>
      <p:sp>
        <p:nvSpPr>
          <p:cNvPr id="99" name="TextBox 98">
            <a:extLst>
              <a:ext uri="{FF2B5EF4-FFF2-40B4-BE49-F238E27FC236}">
                <a16:creationId xmlns:a16="http://schemas.microsoft.com/office/drawing/2014/main" id="{3DCAB799-7EC6-4315-97B6-93F391E7D81C}"/>
              </a:ext>
            </a:extLst>
          </p:cNvPr>
          <p:cNvSpPr txBox="1"/>
          <p:nvPr/>
        </p:nvSpPr>
        <p:spPr>
          <a:xfrm>
            <a:off x="3494297" y="2301510"/>
            <a:ext cx="117157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Varilla del eslabón</a:t>
            </a:r>
          </a:p>
        </p:txBody>
      </p:sp>
      <p:sp>
        <p:nvSpPr>
          <p:cNvPr id="100" name="TextBox 99">
            <a:extLst>
              <a:ext uri="{FF2B5EF4-FFF2-40B4-BE49-F238E27FC236}">
                <a16:creationId xmlns:a16="http://schemas.microsoft.com/office/drawing/2014/main" id="{E5BF38BE-5A6D-4619-8E44-5EDFFF107669}"/>
              </a:ext>
            </a:extLst>
          </p:cNvPr>
          <p:cNvSpPr txBox="1"/>
          <p:nvPr/>
        </p:nvSpPr>
        <p:spPr>
          <a:xfrm>
            <a:off x="6623781" y="3233912"/>
            <a:ext cx="158591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Cuchara para la excavadora mecánica (SHOBERU) </a:t>
            </a:r>
          </a:p>
        </p:txBody>
      </p:sp>
      <p:sp>
        <p:nvSpPr>
          <p:cNvPr id="101" name="TextBox 100">
            <a:extLst>
              <a:ext uri="{FF2B5EF4-FFF2-40B4-BE49-F238E27FC236}">
                <a16:creationId xmlns:a16="http://schemas.microsoft.com/office/drawing/2014/main" id="{E7ABB0A7-E692-4B0F-B5AB-955BE396F83B}"/>
              </a:ext>
            </a:extLst>
          </p:cNvPr>
          <p:cNvSpPr txBox="1"/>
          <p:nvPr/>
        </p:nvSpPr>
        <p:spPr>
          <a:xfrm>
            <a:off x="3457912" y="2619120"/>
            <a:ext cx="1343027"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dirty="0">
                <a:latin typeface="Times New Roman" panose="02020603050405020304" pitchFamily="18" charset="0"/>
                <a:cs typeface="Times New Roman" panose="02020603050405020304" pitchFamily="18" charset="0"/>
              </a:rPr>
              <a:t>Cuchara para la pala de arrastre </a:t>
            </a:r>
          </a:p>
        </p:txBody>
      </p:sp>
      <p:sp>
        <p:nvSpPr>
          <p:cNvPr id="103" name="TextBox 102">
            <a:extLst>
              <a:ext uri="{FF2B5EF4-FFF2-40B4-BE49-F238E27FC236}">
                <a16:creationId xmlns:a16="http://schemas.microsoft.com/office/drawing/2014/main" id="{65AFB9A2-5749-4FBC-B5C0-BFA53BEAEA1A}"/>
              </a:ext>
            </a:extLst>
          </p:cNvPr>
          <p:cNvSpPr txBox="1"/>
          <p:nvPr/>
        </p:nvSpPr>
        <p:spPr>
          <a:xfrm>
            <a:off x="2700338" y="4357688"/>
            <a:ext cx="1014414"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Cable de sostén</a:t>
            </a:r>
          </a:p>
        </p:txBody>
      </p:sp>
      <p:sp>
        <p:nvSpPr>
          <p:cNvPr id="104" name="TextBox 103">
            <a:extLst>
              <a:ext uri="{FF2B5EF4-FFF2-40B4-BE49-F238E27FC236}">
                <a16:creationId xmlns:a16="http://schemas.microsoft.com/office/drawing/2014/main" id="{F84996D8-7723-44CC-9ED5-8847549018DF}"/>
              </a:ext>
            </a:extLst>
          </p:cNvPr>
          <p:cNvSpPr txBox="1"/>
          <p:nvPr/>
        </p:nvSpPr>
        <p:spPr>
          <a:xfrm>
            <a:off x="1900240" y="4643437"/>
            <a:ext cx="1514474"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Cable de apertura y cierre</a:t>
            </a:r>
          </a:p>
        </p:txBody>
      </p:sp>
      <p:sp>
        <p:nvSpPr>
          <p:cNvPr id="105" name="TextBox 104">
            <a:extLst>
              <a:ext uri="{FF2B5EF4-FFF2-40B4-BE49-F238E27FC236}">
                <a16:creationId xmlns:a16="http://schemas.microsoft.com/office/drawing/2014/main" id="{93195412-741F-4582-A6E1-D7A45ECF2936}"/>
              </a:ext>
            </a:extLst>
          </p:cNvPr>
          <p:cNvSpPr txBox="1"/>
          <p:nvPr/>
        </p:nvSpPr>
        <p:spPr>
          <a:xfrm>
            <a:off x="3600449" y="5729287"/>
            <a:ext cx="92630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Línea de guía</a:t>
            </a:r>
          </a:p>
        </p:txBody>
      </p:sp>
      <p:sp>
        <p:nvSpPr>
          <p:cNvPr id="107" name="TextBox 106">
            <a:extLst>
              <a:ext uri="{FF2B5EF4-FFF2-40B4-BE49-F238E27FC236}">
                <a16:creationId xmlns:a16="http://schemas.microsoft.com/office/drawing/2014/main" id="{DAFACFFE-A6AA-4285-8C6C-80BF567DF463}"/>
              </a:ext>
            </a:extLst>
          </p:cNvPr>
          <p:cNvSpPr txBox="1"/>
          <p:nvPr/>
        </p:nvSpPr>
        <p:spPr>
          <a:xfrm>
            <a:off x="4683105" y="5947750"/>
            <a:ext cx="41433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cs typeface="Times New Roman" panose="02020603050405020304" pitchFamily="18" charset="0"/>
              </a:rPr>
              <a:t>Uña</a:t>
            </a:r>
          </a:p>
        </p:txBody>
      </p:sp>
      <p:sp>
        <p:nvSpPr>
          <p:cNvPr id="5" name="正方形/長方形 4">
            <a:extLst>
              <a:ext uri="{FF2B5EF4-FFF2-40B4-BE49-F238E27FC236}">
                <a16:creationId xmlns:a16="http://schemas.microsoft.com/office/drawing/2014/main" id="{82047F77-C2D4-4B3B-B79E-E61EC63FB94B}"/>
              </a:ext>
            </a:extLst>
          </p:cNvPr>
          <p:cNvSpPr/>
          <p:nvPr/>
        </p:nvSpPr>
        <p:spPr>
          <a:xfrm>
            <a:off x="3620957" y="3012098"/>
            <a:ext cx="929668" cy="20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06" name="TextBox 101">
            <a:extLst>
              <a:ext uri="{FF2B5EF4-FFF2-40B4-BE49-F238E27FC236}">
                <a16:creationId xmlns:a16="http://schemas.microsoft.com/office/drawing/2014/main" id="{3EB5D28C-BB06-46BC-BF02-DAA206952127}"/>
              </a:ext>
            </a:extLst>
          </p:cNvPr>
          <p:cNvSpPr txBox="1"/>
          <p:nvPr/>
        </p:nvSpPr>
        <p:spPr>
          <a:xfrm>
            <a:off x="3322650" y="3016881"/>
            <a:ext cx="16666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Pala de arrastre (SHOBERU) </a:t>
            </a:r>
          </a:p>
        </p:txBody>
      </p:sp>
    </p:spTree>
    <p:extLst>
      <p:ext uri="{BB962C8B-B14F-4D97-AF65-F5344CB8AC3E}">
        <p14:creationId xmlns:p14="http://schemas.microsoft.com/office/powerpoint/2010/main" val="5949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Dispositivos de seguridad, y demás.</a:t>
            </a:r>
            <a:r>
              <a:rPr lang="es-419" sz="2400">
                <a:latin typeface="Times New Roman" panose="02020603050405020304" pitchFamily="18" charset="0"/>
                <a:ea typeface="Meiryo UI"/>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en-US" altLang="zh-TW"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5" name="図 14"/>
          <p:cNvPicPr>
            <a:picLocks noChangeAspect="1"/>
          </p:cNvPicPr>
          <p:nvPr/>
        </p:nvPicPr>
        <p:blipFill>
          <a:blip r:embed="rId3"/>
          <a:stretch>
            <a:fillRect/>
          </a:stretch>
        </p:blipFill>
        <p:spPr>
          <a:xfrm>
            <a:off x="1172250" y="1329877"/>
            <a:ext cx="2610041" cy="2505640"/>
          </a:xfrm>
          <a:prstGeom prst="rect">
            <a:avLst/>
          </a:prstGeom>
        </p:spPr>
      </p:pic>
      <p:pic>
        <p:nvPicPr>
          <p:cNvPr id="16" name="図 15"/>
          <p:cNvPicPr>
            <a:picLocks noChangeAspect="1"/>
          </p:cNvPicPr>
          <p:nvPr/>
        </p:nvPicPr>
        <p:blipFill>
          <a:blip r:embed="rId4"/>
          <a:stretch>
            <a:fillRect/>
          </a:stretch>
        </p:blipFill>
        <p:spPr>
          <a:xfrm>
            <a:off x="4429232" y="1310330"/>
            <a:ext cx="3464455" cy="2314095"/>
          </a:xfrm>
          <a:prstGeom prst="rect">
            <a:avLst/>
          </a:prstGeom>
        </p:spPr>
      </p:pic>
      <p:pic>
        <p:nvPicPr>
          <p:cNvPr id="17" name="図 16"/>
          <p:cNvPicPr>
            <a:picLocks noChangeAspect="1"/>
          </p:cNvPicPr>
          <p:nvPr/>
        </p:nvPicPr>
        <p:blipFill>
          <a:blip r:embed="rId5"/>
          <a:stretch>
            <a:fillRect/>
          </a:stretch>
        </p:blipFill>
        <p:spPr>
          <a:xfrm>
            <a:off x="960730" y="3906208"/>
            <a:ext cx="2846838" cy="2227020"/>
          </a:xfrm>
          <a:prstGeom prst="rect">
            <a:avLst/>
          </a:prstGeom>
        </p:spPr>
      </p:pic>
      <p:pic>
        <p:nvPicPr>
          <p:cNvPr id="18" name="図 17"/>
          <p:cNvPicPr>
            <a:picLocks noChangeAspect="1"/>
          </p:cNvPicPr>
          <p:nvPr/>
        </p:nvPicPr>
        <p:blipFill>
          <a:blip r:embed="rId6"/>
          <a:stretch>
            <a:fillRect/>
          </a:stretch>
        </p:blipFill>
        <p:spPr>
          <a:xfrm>
            <a:off x="4935170" y="3860822"/>
            <a:ext cx="2601230" cy="2272406"/>
          </a:xfrm>
          <a:prstGeom prst="rect">
            <a:avLst/>
          </a:prstGeom>
        </p:spPr>
      </p:pic>
      <p:sp>
        <p:nvSpPr>
          <p:cNvPr id="19" name="テキスト ボックス 18"/>
          <p:cNvSpPr txBox="1"/>
          <p:nvPr/>
        </p:nvSpPr>
        <p:spPr>
          <a:xfrm>
            <a:off x="4542654" y="3632749"/>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freno de estacionamiento de giro </a:t>
            </a:r>
            <a:endParaRPr lang="en-US" altLang="ja-JP">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593925" y="6069605"/>
            <a:ext cx="400409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dispositivo de prevención de caídas de la pluma </a:t>
            </a:r>
            <a:endParaRPr lang="en-US" altLang="ja-JP"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4330725" y="6071031"/>
            <a:ext cx="4342077"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dispositivo de parada de ondulación de la pluma </a:t>
            </a:r>
            <a:endParaRPr lang="en-US" altLang="ja-JP" dirty="0">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884863" y="3708034"/>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palanca de bloqueo </a:t>
            </a:r>
            <a:endParaRPr lang="en-US" altLang="ja-JP">
              <a:latin typeface="Times New Roman" panose="02020603050405020304" pitchFamily="18" charset="0"/>
              <a:cs typeface="Times New Roman" panose="02020603050405020304" pitchFamily="18" charset="0"/>
            </a:endParaRPr>
          </a:p>
        </p:txBody>
      </p:sp>
      <p:sp>
        <p:nvSpPr>
          <p:cNvPr id="25" name="正方形/長方形 24"/>
          <p:cNvSpPr/>
          <p:nvPr/>
        </p:nvSpPr>
        <p:spPr>
          <a:xfrm>
            <a:off x="1172250" y="1356886"/>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6" name="正方形/長方形 25"/>
          <p:cNvSpPr/>
          <p:nvPr/>
        </p:nvSpPr>
        <p:spPr>
          <a:xfrm>
            <a:off x="2436227" y="1347923"/>
            <a:ext cx="976590" cy="159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2255520" y="2286860"/>
            <a:ext cx="467894" cy="17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1877431" y="2839314"/>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9" name="正方形/長方形 28"/>
          <p:cNvSpPr/>
          <p:nvPr/>
        </p:nvSpPr>
        <p:spPr>
          <a:xfrm>
            <a:off x="2680582" y="2914332"/>
            <a:ext cx="434340" cy="180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0" name="正方形/長方形 29"/>
          <p:cNvSpPr/>
          <p:nvPr/>
        </p:nvSpPr>
        <p:spPr>
          <a:xfrm>
            <a:off x="4718000" y="1346373"/>
            <a:ext cx="631240" cy="161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1" name="正方形/長方形 30"/>
          <p:cNvSpPr/>
          <p:nvPr/>
        </p:nvSpPr>
        <p:spPr>
          <a:xfrm>
            <a:off x="4371160" y="168402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正方形/長方形 31"/>
          <p:cNvSpPr/>
          <p:nvPr/>
        </p:nvSpPr>
        <p:spPr>
          <a:xfrm>
            <a:off x="5276876" y="1714500"/>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3" name="正方形/長方形 32"/>
          <p:cNvSpPr/>
          <p:nvPr/>
        </p:nvSpPr>
        <p:spPr>
          <a:xfrm>
            <a:off x="4500830" y="2339796"/>
            <a:ext cx="932230" cy="281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4846521" y="2769552"/>
            <a:ext cx="53279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正方形/長方形 34"/>
          <p:cNvSpPr/>
          <p:nvPr/>
        </p:nvSpPr>
        <p:spPr>
          <a:xfrm>
            <a:off x="5593080" y="1990164"/>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6" name="正方形/長方形 35"/>
          <p:cNvSpPr/>
          <p:nvPr/>
        </p:nvSpPr>
        <p:spPr>
          <a:xfrm>
            <a:off x="7271260" y="2062480"/>
            <a:ext cx="623226" cy="1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7" name="正方形/長方形 36"/>
          <p:cNvSpPr/>
          <p:nvPr/>
        </p:nvSpPr>
        <p:spPr>
          <a:xfrm>
            <a:off x="5809666" y="2737115"/>
            <a:ext cx="216586" cy="812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1318452" y="4375882"/>
            <a:ext cx="623226" cy="1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9" name="正方形/長方形 38"/>
          <p:cNvSpPr/>
          <p:nvPr/>
        </p:nvSpPr>
        <p:spPr>
          <a:xfrm>
            <a:off x="1623059" y="4484174"/>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1105969" y="5411976"/>
            <a:ext cx="424965"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1" name="正方形/長方形 40"/>
          <p:cNvSpPr/>
          <p:nvPr/>
        </p:nvSpPr>
        <p:spPr>
          <a:xfrm>
            <a:off x="2727279" y="4837532"/>
            <a:ext cx="579801" cy="107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2" name="正方形/長方形 41"/>
          <p:cNvSpPr/>
          <p:nvPr/>
        </p:nvSpPr>
        <p:spPr>
          <a:xfrm>
            <a:off x="5067196" y="4137821"/>
            <a:ext cx="480164" cy="318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6306537" y="4030155"/>
            <a:ext cx="551463"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5" name="正方形/長方形 44"/>
          <p:cNvSpPr/>
          <p:nvPr/>
        </p:nvSpPr>
        <p:spPr>
          <a:xfrm>
            <a:off x="6795838" y="4729866"/>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6" name="正方形/長方形 45"/>
          <p:cNvSpPr/>
          <p:nvPr/>
        </p:nvSpPr>
        <p:spPr>
          <a:xfrm>
            <a:off x="6821680" y="514412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7" name="正方形/長方形 46"/>
          <p:cNvSpPr/>
          <p:nvPr/>
        </p:nvSpPr>
        <p:spPr>
          <a:xfrm>
            <a:off x="6614517" y="5596197"/>
            <a:ext cx="740562" cy="10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8" name="正方形/長方形 47"/>
          <p:cNvSpPr/>
          <p:nvPr/>
        </p:nvSpPr>
        <p:spPr>
          <a:xfrm>
            <a:off x="5627429" y="5518207"/>
            <a:ext cx="580739" cy="349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711259" y="1239951"/>
            <a:ext cx="1072730" cy="707886"/>
          </a:xfrm>
          <a:prstGeom prst="rect">
            <a:avLst/>
          </a:prstGeom>
          <a:noFill/>
        </p:spPr>
        <p:txBody>
          <a:bodyPr wrap="square" lIns="91440" tIns="45720" rIns="91440" bIns="45720" rtlCol="0" anchor="t">
            <a:spAutoFit/>
          </a:bodyPr>
          <a:lstStyle/>
          <a:p>
            <a:pPr algn="ctr" rtl="0"/>
            <a:r>
              <a:rPr lang="es-419" sz="1000" dirty="0">
                <a:latin typeface="Times New Roman" panose="02020603050405020304" pitchFamily="18" charset="0"/>
                <a:ea typeface="HGP明朝B"/>
                <a:cs typeface="Times New Roman" panose="02020603050405020304" pitchFamily="18" charset="0"/>
              </a:rPr>
              <a:t>Al subir </a:t>
            </a:r>
            <a:endParaRPr lang="en-US" altLang="ja-JP" dirty="0">
              <a:latin typeface="Times New Roman" panose="02020603050405020304" pitchFamily="18" charset="0"/>
              <a:ea typeface="游ゴシック" panose="020B0400000000000000" pitchFamily="34" charset="-128"/>
              <a:cs typeface="Times New Roman" panose="02020603050405020304" pitchFamily="18" charset="0"/>
            </a:endParaRPr>
          </a:p>
          <a:p>
            <a:pPr algn="ctr" rtl="0"/>
            <a:r>
              <a:rPr lang="es-419" sz="1000" dirty="0">
                <a:latin typeface="Times New Roman" panose="02020603050405020304" pitchFamily="18" charset="0"/>
                <a:ea typeface="HGP明朝B"/>
                <a:cs typeface="Times New Roman" panose="02020603050405020304" pitchFamily="18" charset="0"/>
              </a:rPr>
              <a:t>y bajar</a:t>
            </a:r>
            <a:endParaRPr lang="en-US" altLang="ja-JP" dirty="0">
              <a:latin typeface="Times New Roman" panose="02020603050405020304" pitchFamily="18" charset="0"/>
              <a:ea typeface="游ゴシック"/>
              <a:cs typeface="Times New Roman" panose="02020603050405020304" pitchFamily="18" charset="0"/>
            </a:endParaRPr>
          </a:p>
          <a:p>
            <a:pPr algn="ctr" rtl="0"/>
            <a:r>
              <a:rPr lang="es-419" sz="1000" dirty="0">
                <a:latin typeface="Times New Roman" panose="02020603050405020304" pitchFamily="18" charset="0"/>
                <a:ea typeface="HGP明朝B"/>
                <a:cs typeface="Times New Roman" panose="02020603050405020304" pitchFamily="18" charset="0"/>
              </a:rPr>
              <a:t>(operación de bloqueo)</a:t>
            </a:r>
            <a:endParaRPr lang="ja-JP" dirty="0">
              <a:latin typeface="Times New Roman" panose="02020603050405020304" pitchFamily="18" charset="0"/>
              <a:cs typeface="Times New Roman" panose="02020603050405020304" pitchFamily="18" charset="0"/>
            </a:endParaRPr>
          </a:p>
        </p:txBody>
      </p:sp>
      <p:sp>
        <p:nvSpPr>
          <p:cNvPr id="49" name="テキスト ボックス 48"/>
          <p:cNvSpPr txBox="1"/>
          <p:nvPr/>
        </p:nvSpPr>
        <p:spPr>
          <a:xfrm>
            <a:off x="2261251" y="1295447"/>
            <a:ext cx="1584088"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a:cs typeface="Times New Roman" panose="02020603050405020304" pitchFamily="18" charset="0"/>
              </a:rPr>
              <a:t>Al trabajar (desbloqueo)</a:t>
            </a:r>
          </a:p>
        </p:txBody>
      </p:sp>
      <p:sp>
        <p:nvSpPr>
          <p:cNvPr id="50" name="テキスト ボックス 49"/>
          <p:cNvSpPr txBox="1"/>
          <p:nvPr/>
        </p:nvSpPr>
        <p:spPr>
          <a:xfrm>
            <a:off x="2167046" y="2277836"/>
            <a:ext cx="641522" cy="400110"/>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a:cs typeface="Times New Roman" panose="02020603050405020304" pitchFamily="18" charset="0"/>
              </a:rPr>
              <a:t>Posición</a:t>
            </a:r>
          </a:p>
          <a:p>
            <a:pPr rtl="0"/>
            <a:r>
              <a:rPr lang="es-419" sz="1000">
                <a:latin typeface="Times New Roman" panose="02020603050405020304" pitchFamily="18" charset="0"/>
                <a:ea typeface="HGP明朝B"/>
                <a:cs typeface="Times New Roman" panose="02020603050405020304" pitchFamily="18" charset="0"/>
              </a:rPr>
              <a:t>estándar</a:t>
            </a:r>
          </a:p>
        </p:txBody>
      </p:sp>
      <p:sp>
        <p:nvSpPr>
          <p:cNvPr id="51" name="テキスト ボックス 50"/>
          <p:cNvSpPr txBox="1"/>
          <p:nvPr/>
        </p:nvSpPr>
        <p:spPr>
          <a:xfrm>
            <a:off x="1855110" y="2838132"/>
            <a:ext cx="445956"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a:cs typeface="Times New Roman" panose="02020603050405020304" pitchFamily="18" charset="0"/>
              </a:rPr>
              <a:t>Bloqueado</a:t>
            </a:r>
          </a:p>
        </p:txBody>
      </p:sp>
      <p:sp>
        <p:nvSpPr>
          <p:cNvPr id="52" name="テキスト ボックス 51"/>
          <p:cNvSpPr txBox="1"/>
          <p:nvPr/>
        </p:nvSpPr>
        <p:spPr>
          <a:xfrm>
            <a:off x="2635313" y="2944640"/>
            <a:ext cx="429926"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a:cs typeface="Times New Roman" panose="02020603050405020304" pitchFamily="18" charset="0"/>
              </a:rPr>
              <a:t>Libre</a:t>
            </a:r>
          </a:p>
        </p:txBody>
      </p:sp>
      <p:sp>
        <p:nvSpPr>
          <p:cNvPr id="53" name="テキスト ボックス 52"/>
          <p:cNvSpPr txBox="1"/>
          <p:nvPr/>
        </p:nvSpPr>
        <p:spPr>
          <a:xfrm>
            <a:off x="4675677" y="1313790"/>
            <a:ext cx="920445"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Palanca giratoria </a:t>
            </a:r>
            <a:endParaRPr lang="en-US" altLang="ja-JP">
              <a:latin typeface="Times New Roman" panose="02020603050405020304" pitchFamily="18" charset="0"/>
              <a:cs typeface="Times New Roman" panose="02020603050405020304" pitchFamily="18" charset="0"/>
            </a:endParaRPr>
          </a:p>
        </p:txBody>
      </p:sp>
      <p:sp>
        <p:nvSpPr>
          <p:cNvPr id="54" name="テキスト ボックス 53"/>
          <p:cNvSpPr txBox="1"/>
          <p:nvPr/>
        </p:nvSpPr>
        <p:spPr>
          <a:xfrm>
            <a:off x="4190844" y="1536859"/>
            <a:ext cx="554960"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HGP明朝B"/>
                <a:cs typeface="Times New Roman" panose="02020603050405020304" pitchFamily="18" charset="0"/>
              </a:rPr>
              <a:t>Interruptor</a:t>
            </a:r>
            <a:endParaRPr lang="ja-JP" altLang="en-US" sz="1000" dirty="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5" name="テキスト ボックス 54"/>
          <p:cNvSpPr txBox="1"/>
          <p:nvPr/>
        </p:nvSpPr>
        <p:spPr>
          <a:xfrm>
            <a:off x="5174529" y="1694938"/>
            <a:ext cx="530915"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Temporizador </a:t>
            </a:r>
            <a:endParaRPr lang="en-US" altLang="ja-JP" dirty="0">
              <a:latin typeface="Times New Roman" panose="02020603050405020304" pitchFamily="18" charset="0"/>
              <a:cs typeface="Times New Roman" panose="02020603050405020304" pitchFamily="18" charset="0"/>
            </a:endParaRPr>
          </a:p>
        </p:txBody>
      </p:sp>
      <p:sp>
        <p:nvSpPr>
          <p:cNvPr id="56" name="テキスト ボックス 55"/>
          <p:cNvSpPr txBox="1"/>
          <p:nvPr/>
        </p:nvSpPr>
        <p:spPr>
          <a:xfrm>
            <a:off x="5552118" y="1928745"/>
            <a:ext cx="982961"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Válvula solenoide </a:t>
            </a:r>
            <a:endParaRPr lang="en-US" altLang="ja-JP" dirty="0">
              <a:latin typeface="Times New Roman" panose="02020603050405020304" pitchFamily="18" charset="0"/>
              <a:cs typeface="Times New Roman" panose="02020603050405020304" pitchFamily="18" charset="0"/>
            </a:endParaRPr>
          </a:p>
        </p:txBody>
      </p:sp>
      <p:sp>
        <p:nvSpPr>
          <p:cNvPr id="57" name="テキスト ボックス 56"/>
          <p:cNvSpPr txBox="1"/>
          <p:nvPr/>
        </p:nvSpPr>
        <p:spPr>
          <a:xfrm>
            <a:off x="7276748" y="2272097"/>
            <a:ext cx="966931"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Motor de giro </a:t>
            </a:r>
            <a:endParaRPr lang="en-US">
              <a:latin typeface="Times New Roman" panose="02020603050405020304" pitchFamily="18" charset="0"/>
              <a:cs typeface="Times New Roman" panose="02020603050405020304" pitchFamily="18" charset="0"/>
            </a:endParaRPr>
          </a:p>
        </p:txBody>
      </p:sp>
      <p:sp>
        <p:nvSpPr>
          <p:cNvPr id="59" name="テキスト ボックス 58"/>
          <p:cNvSpPr txBox="1"/>
          <p:nvPr/>
        </p:nvSpPr>
        <p:spPr>
          <a:xfrm>
            <a:off x="4813047" y="2264556"/>
            <a:ext cx="598241"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Batería </a:t>
            </a:r>
            <a:endParaRPr lang="en-US" altLang="ja-JP">
              <a:latin typeface="Times New Roman" panose="02020603050405020304" pitchFamily="18" charset="0"/>
              <a:ea typeface="游ゴシック"/>
              <a:cs typeface="Times New Roman" panose="02020603050405020304" pitchFamily="18" charset="0"/>
            </a:endParaRPr>
          </a:p>
        </p:txBody>
      </p:sp>
      <p:sp>
        <p:nvSpPr>
          <p:cNvPr id="60" name="テキスト ボックス 59"/>
          <p:cNvSpPr txBox="1"/>
          <p:nvPr/>
        </p:nvSpPr>
        <p:spPr>
          <a:xfrm>
            <a:off x="4370859" y="2465975"/>
            <a:ext cx="906017"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Bomba de control</a:t>
            </a:r>
            <a:endParaRPr lang="en-US" altLang="ja-JP" dirty="0">
              <a:latin typeface="Times New Roman" panose="02020603050405020304" pitchFamily="18" charset="0"/>
              <a:cs typeface="Times New Roman" panose="02020603050405020304" pitchFamily="18" charset="0"/>
            </a:endParaRPr>
          </a:p>
        </p:txBody>
      </p:sp>
      <p:sp>
        <p:nvSpPr>
          <p:cNvPr id="61" name="テキスト ボックス 60"/>
          <p:cNvSpPr txBox="1"/>
          <p:nvPr/>
        </p:nvSpPr>
        <p:spPr>
          <a:xfrm>
            <a:off x="4820452" y="2686390"/>
            <a:ext cx="580608"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Motor </a:t>
            </a:r>
            <a:endParaRPr lang="en-US" altLang="ja-JP">
              <a:latin typeface="Times New Roman" panose="02020603050405020304" pitchFamily="18" charset="0"/>
              <a:cs typeface="Times New Roman" panose="02020603050405020304" pitchFamily="18" charset="0"/>
            </a:endParaRPr>
          </a:p>
        </p:txBody>
      </p:sp>
      <p:sp>
        <p:nvSpPr>
          <p:cNvPr id="62" name="テキスト ボックス 61"/>
          <p:cNvSpPr txBox="1"/>
          <p:nvPr/>
        </p:nvSpPr>
        <p:spPr>
          <a:xfrm>
            <a:off x="5688812" y="2691840"/>
            <a:ext cx="523554" cy="707886"/>
          </a:xfrm>
          <a:prstGeom prst="rect">
            <a:avLst/>
          </a:prstGeom>
          <a:noFill/>
        </p:spPr>
        <p:txBody>
          <a:bodyPr wrap="square" lIns="91440" tIns="45720" rIns="91440" bIns="45720" rtlCol="0" anchor="t">
            <a:spAutoFit/>
          </a:bodyPr>
          <a:lstStyle/>
          <a:p>
            <a:pPr rtl="0"/>
            <a:r>
              <a:rPr lang="es-419" sz="800" dirty="0">
                <a:latin typeface="Times New Roman" panose="02020603050405020304" pitchFamily="18" charset="0"/>
                <a:ea typeface="+mn-lt"/>
                <a:cs typeface="Times New Roman" panose="02020603050405020304" pitchFamily="18" charset="0"/>
              </a:rPr>
              <a:t>Tanque de aceite hidráulico </a:t>
            </a:r>
            <a:endParaRPr lang="en-US" altLang="ja-JP" sz="1400" dirty="0">
              <a:latin typeface="Times New Roman" panose="02020603050405020304" pitchFamily="18" charset="0"/>
              <a:cs typeface="Times New Roman" panose="02020603050405020304" pitchFamily="18" charset="0"/>
            </a:endParaRPr>
          </a:p>
        </p:txBody>
      </p:sp>
      <p:sp>
        <p:nvSpPr>
          <p:cNvPr id="63" name="テキスト ボックス 62"/>
          <p:cNvSpPr txBox="1"/>
          <p:nvPr/>
        </p:nvSpPr>
        <p:spPr>
          <a:xfrm>
            <a:off x="1433595" y="4298448"/>
            <a:ext cx="494046" cy="400110"/>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a:cs typeface="Times New Roman" panose="02020603050405020304" pitchFamily="18" charset="0"/>
              </a:rPr>
              <a:t>Bloqueo </a:t>
            </a:r>
          </a:p>
          <a:p>
            <a:pPr rtl="0"/>
            <a:r>
              <a:rPr lang="es-419" sz="1000">
                <a:latin typeface="Times New Roman" panose="02020603050405020304" pitchFamily="18" charset="0"/>
                <a:ea typeface="HGP明朝B"/>
                <a:cs typeface="Times New Roman" panose="02020603050405020304" pitchFamily="18" charset="0"/>
              </a:rPr>
              <a:t>de retroceso</a:t>
            </a:r>
          </a:p>
        </p:txBody>
      </p:sp>
      <p:sp>
        <p:nvSpPr>
          <p:cNvPr id="64" name="テキスト ボックス 63"/>
          <p:cNvSpPr txBox="1"/>
          <p:nvPr/>
        </p:nvSpPr>
        <p:spPr>
          <a:xfrm>
            <a:off x="1028873" y="5370154"/>
            <a:ext cx="497252"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a:cs typeface="Times New Roman" panose="02020603050405020304" pitchFamily="18" charset="0"/>
              </a:rPr>
              <a:t>Pluma</a:t>
            </a:r>
            <a:endParaRPr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5" name="テキスト ボックス 64"/>
          <p:cNvSpPr txBox="1"/>
          <p:nvPr/>
        </p:nvSpPr>
        <p:spPr>
          <a:xfrm>
            <a:off x="2706474" y="4747179"/>
            <a:ext cx="611065"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a:cs typeface="Times New Roman" panose="02020603050405020304" pitchFamily="18" charset="0"/>
              </a:rPr>
              <a:t>Bastidor A</a:t>
            </a:r>
          </a:p>
        </p:txBody>
      </p:sp>
      <p:sp>
        <p:nvSpPr>
          <p:cNvPr id="66" name="テキスト ボックス 65"/>
          <p:cNvSpPr txBox="1"/>
          <p:nvPr/>
        </p:nvSpPr>
        <p:spPr>
          <a:xfrm>
            <a:off x="6249489" y="3956606"/>
            <a:ext cx="700833"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Posición fuera </a:t>
            </a:r>
            <a:endParaRPr lang="en-US" altLang="ja-JP" dirty="0">
              <a:latin typeface="Times New Roman" panose="02020603050405020304" pitchFamily="18" charset="0"/>
              <a:cs typeface="Times New Roman" panose="02020603050405020304" pitchFamily="18" charset="0"/>
            </a:endParaRPr>
          </a:p>
        </p:txBody>
      </p:sp>
      <p:sp>
        <p:nvSpPr>
          <p:cNvPr id="67" name="テキスト ボックス 66"/>
          <p:cNvSpPr txBox="1"/>
          <p:nvPr/>
        </p:nvSpPr>
        <p:spPr>
          <a:xfrm>
            <a:off x="4260860" y="4084064"/>
            <a:ext cx="973343" cy="400110"/>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Posición de elevación </a:t>
            </a:r>
            <a:endParaRPr lang="en-US" altLang="ja-JP" dirty="0">
              <a:latin typeface="Times New Roman" panose="02020603050405020304" pitchFamily="18" charset="0"/>
              <a:ea typeface="游ゴシック" panose="020B0400000000000000" pitchFamily="34" charset="-128"/>
              <a:cs typeface="Times New Roman" panose="02020603050405020304" pitchFamily="18" charset="0"/>
            </a:endParaRPr>
          </a:p>
          <a:p>
            <a:pPr rtl="0"/>
            <a:r>
              <a:rPr lang="es-419" sz="1000" dirty="0">
                <a:latin typeface="Times New Roman" panose="02020603050405020304" pitchFamily="18" charset="0"/>
                <a:ea typeface="+mn-lt"/>
                <a:cs typeface="Times New Roman" panose="02020603050405020304" pitchFamily="18" charset="0"/>
              </a:rPr>
              <a:t>de la pluma </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68" name="テキスト ボックス 67"/>
          <p:cNvSpPr txBox="1"/>
          <p:nvPr/>
        </p:nvSpPr>
        <p:spPr>
          <a:xfrm>
            <a:off x="5343571" y="5343396"/>
            <a:ext cx="784189"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Longitud del perno </a:t>
            </a:r>
            <a:endParaRPr lang="en-US" altLang="ja-JP" dirty="0">
              <a:latin typeface="Times New Roman" panose="02020603050405020304" pitchFamily="18" charset="0"/>
              <a:cs typeface="Times New Roman" panose="02020603050405020304" pitchFamily="18" charset="0"/>
            </a:endParaRPr>
          </a:p>
        </p:txBody>
      </p:sp>
      <p:sp>
        <p:nvSpPr>
          <p:cNvPr id="69" name="テキスト ボックス 68"/>
          <p:cNvSpPr txBox="1"/>
          <p:nvPr/>
        </p:nvSpPr>
        <p:spPr>
          <a:xfrm>
            <a:off x="5421377" y="5553701"/>
            <a:ext cx="861618" cy="507831"/>
          </a:xfrm>
          <a:prstGeom prst="rect">
            <a:avLst/>
          </a:prstGeom>
          <a:noFill/>
        </p:spPr>
        <p:txBody>
          <a:bodyPr wrap="square" lIns="91440" tIns="45720" rIns="91440" bIns="45720" rtlCol="0" anchor="t">
            <a:spAutoFit/>
          </a:bodyPr>
          <a:lstStyle/>
          <a:p>
            <a:pPr algn="ctr" rtl="0"/>
            <a:r>
              <a:rPr lang="es-419" sz="900">
                <a:latin typeface="Times New Roman" panose="02020603050405020304" pitchFamily="18" charset="0"/>
                <a:ea typeface="+mn-lt"/>
                <a:cs typeface="Times New Roman" panose="02020603050405020304" pitchFamily="18" charset="0"/>
              </a:rPr>
              <a:t>Para </a:t>
            </a:r>
            <a:endParaRPr lang="en-US" altLang="ja-JP" sz="900" dirty="0">
              <a:latin typeface="Times New Roman" panose="02020603050405020304" pitchFamily="18" charset="0"/>
              <a:ea typeface="游ゴシック" panose="020B0400000000000000" pitchFamily="34" charset="-128"/>
              <a:cs typeface="Times New Roman" panose="02020603050405020304" pitchFamily="18" charset="0"/>
            </a:endParaRPr>
          </a:p>
          <a:p>
            <a:pPr algn="ctr" rtl="0"/>
            <a:r>
              <a:rPr lang="es-419" sz="900">
                <a:latin typeface="Times New Roman" panose="02020603050405020304" pitchFamily="18" charset="0"/>
                <a:ea typeface="+mn-lt"/>
                <a:cs typeface="Times New Roman" panose="02020603050405020304" pitchFamily="18" charset="0"/>
              </a:rPr>
              <a:t>ajuste </a:t>
            </a:r>
            <a:endParaRPr lang="en-US" altLang="ja-JP" sz="900" dirty="0">
              <a:latin typeface="Times New Roman" panose="02020603050405020304" pitchFamily="18" charset="0"/>
              <a:ea typeface="游ゴシック"/>
              <a:cs typeface="Times New Roman" panose="02020603050405020304" pitchFamily="18" charset="0"/>
            </a:endParaRPr>
          </a:p>
          <a:p>
            <a:pPr algn="ctr" rtl="0"/>
            <a:r>
              <a:rPr lang="es-419" sz="900">
                <a:latin typeface="Times New Roman" panose="02020603050405020304" pitchFamily="18" charset="0"/>
                <a:ea typeface="+mn-lt"/>
                <a:cs typeface="Times New Roman" panose="02020603050405020304" pitchFamily="18" charset="0"/>
              </a:rPr>
              <a:t>preciso </a:t>
            </a:r>
            <a:endParaRPr lang="en-US" altLang="ja-JP" sz="900" dirty="0">
              <a:latin typeface="Times New Roman" panose="02020603050405020304" pitchFamily="18" charset="0"/>
              <a:ea typeface="游ゴシック"/>
              <a:cs typeface="Times New Roman" panose="02020603050405020304" pitchFamily="18" charset="0"/>
            </a:endParaRPr>
          </a:p>
        </p:txBody>
      </p:sp>
      <p:sp>
        <p:nvSpPr>
          <p:cNvPr id="5" name="大かっこ 4"/>
          <p:cNvSpPr/>
          <p:nvPr/>
        </p:nvSpPr>
        <p:spPr>
          <a:xfrm>
            <a:off x="5544160" y="5621727"/>
            <a:ext cx="552953" cy="371731"/>
          </a:xfrm>
          <a:prstGeom prst="bracketPair">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70" name="テキスト ボックス 69"/>
          <p:cNvSpPr txBox="1"/>
          <p:nvPr/>
        </p:nvSpPr>
        <p:spPr>
          <a:xfrm>
            <a:off x="6715671" y="4638094"/>
            <a:ext cx="686406"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Perno de parada </a:t>
            </a:r>
            <a:endParaRPr lang="en-US" altLang="ja-JP">
              <a:latin typeface="Times New Roman" panose="02020603050405020304" pitchFamily="18" charset="0"/>
              <a:cs typeface="Times New Roman" panose="02020603050405020304" pitchFamily="18" charset="0"/>
            </a:endParaRPr>
          </a:p>
        </p:txBody>
      </p:sp>
      <p:sp>
        <p:nvSpPr>
          <p:cNvPr id="71" name="テキスト ボックス 70"/>
          <p:cNvSpPr txBox="1"/>
          <p:nvPr/>
        </p:nvSpPr>
        <p:spPr>
          <a:xfrm>
            <a:off x="6753379" y="5065605"/>
            <a:ext cx="529312"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Pluma </a:t>
            </a:r>
            <a:endParaRPr lang="en-US" altLang="ja-JP">
              <a:latin typeface="Times New Roman" panose="02020603050405020304" pitchFamily="18" charset="0"/>
              <a:cs typeface="Times New Roman" panose="02020603050405020304" pitchFamily="18" charset="0"/>
            </a:endParaRPr>
          </a:p>
        </p:txBody>
      </p:sp>
      <p:sp>
        <p:nvSpPr>
          <p:cNvPr id="72" name="テキスト ボックス 71"/>
          <p:cNvSpPr txBox="1"/>
          <p:nvPr/>
        </p:nvSpPr>
        <p:spPr>
          <a:xfrm>
            <a:off x="6566853" y="5492609"/>
            <a:ext cx="44114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80 °</a:t>
            </a:r>
            <a:endParaRPr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 name="テキスト ボックス 5">
            <a:extLst>
              <a:ext uri="{FF2B5EF4-FFF2-40B4-BE49-F238E27FC236}">
                <a16:creationId xmlns:a16="http://schemas.microsoft.com/office/drawing/2014/main" id="{A8985E88-A0FC-45FA-8378-DFD5AC757931}"/>
              </a:ext>
            </a:extLst>
          </p:cNvPr>
          <p:cNvSpPr txBox="1"/>
          <p:nvPr/>
        </p:nvSpPr>
        <p:spPr>
          <a:xfrm>
            <a:off x="4718000" y="6417968"/>
            <a:ext cx="38019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90 del libro de texto / Página 36 del texto auxiliar</a:t>
            </a:r>
          </a:p>
        </p:txBody>
      </p:sp>
    </p:spTree>
    <p:extLst>
      <p:ext uri="{BB962C8B-B14F-4D97-AF65-F5344CB8AC3E}">
        <p14:creationId xmlns:p14="http://schemas.microsoft.com/office/powerpoint/2010/main" val="307487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439407" y="1268384"/>
            <a:ext cx="4048125" cy="1362075"/>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Times New Roman"/>
              </a:rPr>
              <a:t>Maquinaria para nivelación, transporte y carga</a:t>
            </a:r>
            <a:endParaRPr lang="en-US" altLang="ja-JP"/>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a:latin typeface="Meiryo UI" panose="020B0604030504040204" pitchFamily="50" charset="-128"/>
              <a:ea typeface="Meiryo UI" panose="020B0604030504040204" pitchFamily="50" charset="-128"/>
            </a:endParaRPr>
          </a:p>
          <a:p>
            <a:pPr marL="0" indent="0" rtl="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194300" y="5922668"/>
            <a:ext cx="380186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2 del libro de texto / Página 5 del texto auxiliar</a:t>
            </a:r>
            <a:endParaRPr lang="en-US" altLang="ja-JP" sz="1200" dirty="0">
              <a:ea typeface="游ゴシック"/>
              <a:cs typeface="+mn-lt"/>
            </a:endParaRPr>
          </a:p>
        </p:txBody>
      </p:sp>
      <p:pic>
        <p:nvPicPr>
          <p:cNvPr id="3" name="図 2"/>
          <p:cNvPicPr>
            <a:picLocks noChangeAspect="1"/>
          </p:cNvPicPr>
          <p:nvPr/>
        </p:nvPicPr>
        <p:blipFill>
          <a:blip r:embed="rId4"/>
          <a:stretch>
            <a:fillRect/>
          </a:stretch>
        </p:blipFill>
        <p:spPr>
          <a:xfrm>
            <a:off x="940809" y="1467282"/>
            <a:ext cx="3209925" cy="3590925"/>
          </a:xfrm>
          <a:prstGeom prst="rect">
            <a:avLst/>
          </a:prstGeom>
        </p:spPr>
      </p:pic>
      <p:pic>
        <p:nvPicPr>
          <p:cNvPr id="9" name="図 8"/>
          <p:cNvPicPr>
            <a:picLocks noChangeAspect="1"/>
          </p:cNvPicPr>
          <p:nvPr/>
        </p:nvPicPr>
        <p:blipFill>
          <a:blip r:embed="rId5"/>
          <a:stretch>
            <a:fillRect/>
          </a:stretch>
        </p:blipFill>
        <p:spPr>
          <a:xfrm>
            <a:off x="4858507" y="2740458"/>
            <a:ext cx="3209925" cy="2724150"/>
          </a:xfrm>
          <a:prstGeom prst="rect">
            <a:avLst/>
          </a:prstGeom>
        </p:spPr>
      </p:pic>
      <p:sp>
        <p:nvSpPr>
          <p:cNvPr id="11" name="テキスト ボックス 10"/>
          <p:cNvSpPr txBox="1"/>
          <p:nvPr/>
        </p:nvSpPr>
        <p:spPr>
          <a:xfrm>
            <a:off x="1126761" y="5071180"/>
            <a:ext cx="3312646"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Ejemplo de topadora </a:t>
            </a:r>
            <a:endParaRPr lang="en-US" altLang="ja-JP" dirty="0">
              <a:latin typeface="Times New Roman"/>
              <a:cs typeface="Times New Roman"/>
            </a:endParaRPr>
          </a:p>
        </p:txBody>
      </p:sp>
      <p:sp>
        <p:nvSpPr>
          <p:cNvPr id="12" name="テキスト ボックス 11"/>
          <p:cNvSpPr txBox="1"/>
          <p:nvPr/>
        </p:nvSpPr>
        <p:spPr>
          <a:xfrm>
            <a:off x="4807146" y="2550004"/>
            <a:ext cx="3312646"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Ejemplos de tractor con pala (SHOBERU) </a:t>
            </a:r>
            <a:endParaRPr lang="ja-JP" altLang="en-US" sz="1200" dirty="0">
              <a:latin typeface="Times New Roman"/>
              <a:cs typeface="Times New Roman"/>
            </a:endParaRPr>
          </a:p>
        </p:txBody>
      </p:sp>
      <p:sp>
        <p:nvSpPr>
          <p:cNvPr id="13" name="テキスト ボックス 12"/>
          <p:cNvSpPr txBox="1"/>
          <p:nvPr/>
        </p:nvSpPr>
        <p:spPr>
          <a:xfrm>
            <a:off x="4807146" y="5389766"/>
            <a:ext cx="3312646"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Ejemplo de raspador</a:t>
            </a:r>
            <a:endParaRPr lang="en-US" altLang="ja-JP" dirty="0">
              <a:latin typeface="Times New Roman"/>
              <a:cs typeface="Times New Roman"/>
            </a:endParaRPr>
          </a:p>
        </p:txBody>
      </p:sp>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64084" y="1209935"/>
            <a:ext cx="3589707" cy="2659246"/>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Motoniveladora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1210201" y="6065244"/>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del dispositivo escarificador </a:t>
            </a:r>
            <a:endParaRPr lang="en-US" altLang="ja-JP" dirty="0">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4"/>
          <a:stretch>
            <a:fillRect/>
          </a:stretch>
        </p:blipFill>
        <p:spPr>
          <a:xfrm>
            <a:off x="4715336" y="1287152"/>
            <a:ext cx="3595828" cy="4791961"/>
          </a:xfrm>
          <a:prstGeom prst="rect">
            <a:avLst/>
          </a:prstGeom>
        </p:spPr>
      </p:pic>
      <p:pic>
        <p:nvPicPr>
          <p:cNvPr id="8" name="図 7"/>
          <p:cNvPicPr>
            <a:picLocks noChangeAspect="1"/>
          </p:cNvPicPr>
          <p:nvPr/>
        </p:nvPicPr>
        <p:blipFill>
          <a:blip r:embed="rId5"/>
          <a:stretch>
            <a:fillRect/>
          </a:stretch>
        </p:blipFill>
        <p:spPr>
          <a:xfrm>
            <a:off x="1541860" y="3964563"/>
            <a:ext cx="2638425" cy="2114550"/>
          </a:xfrm>
          <a:prstGeom prst="rect">
            <a:avLst/>
          </a:prstGeom>
        </p:spPr>
      </p:pic>
      <p:sp>
        <p:nvSpPr>
          <p:cNvPr id="13" name="テキスト ボックス 12"/>
          <p:cNvSpPr txBox="1"/>
          <p:nvPr/>
        </p:nvSpPr>
        <p:spPr>
          <a:xfrm>
            <a:off x="1242267" y="3767615"/>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del dispositivo de la hoja </a:t>
            </a:r>
            <a:endParaRPr lang="en-US" altLang="ja-JP"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4180285" y="6086547"/>
            <a:ext cx="4130879" cy="253916"/>
          </a:xfrm>
          <a:prstGeom prst="rect">
            <a:avLst/>
          </a:prstGeom>
          <a:noFill/>
          <a:ln>
            <a:noFill/>
          </a:ln>
        </p:spPr>
        <p:txBody>
          <a:bodyPr wrap="square" lIns="91440" tIns="45720" rIns="91440" bIns="45720" rtlCol="0" anchor="t">
            <a:spAutoFit/>
          </a:bodyPr>
          <a:lstStyle/>
          <a:p>
            <a:pPr algn="ctr" rtl="0"/>
            <a:r>
              <a:rPr lang="es-419" sz="1050" dirty="0">
                <a:latin typeface="Times New Roman" panose="02020603050405020304" pitchFamily="18" charset="0"/>
                <a:ea typeface="+mn-lt"/>
                <a:cs typeface="Times New Roman" panose="02020603050405020304" pitchFamily="18" charset="0"/>
              </a:rPr>
              <a:t>Ejemplo de funcionamiento del equipo de trabajo de la motoniveladora </a:t>
            </a:r>
            <a:endParaRPr lang="en-US" altLang="ja-JP" sz="1400" dirty="0">
              <a:latin typeface="Times New Roman" panose="02020603050405020304" pitchFamily="18" charset="0"/>
              <a:cs typeface="Times New Roman" panose="02020603050405020304" pitchFamily="18" charset="0"/>
            </a:endParaRPr>
          </a:p>
        </p:txBody>
      </p:sp>
      <p:sp>
        <p:nvSpPr>
          <p:cNvPr id="7" name="正方形/長方形 6"/>
          <p:cNvSpPr/>
          <p:nvPr/>
        </p:nvSpPr>
        <p:spPr>
          <a:xfrm>
            <a:off x="819150" y="1644650"/>
            <a:ext cx="273050" cy="11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5" name="正方形/長方形 14"/>
          <p:cNvSpPr/>
          <p:nvPr/>
        </p:nvSpPr>
        <p:spPr>
          <a:xfrm>
            <a:off x="1192362" y="2120485"/>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1502570" y="2584483"/>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7" name="正方形/長方形 16"/>
          <p:cNvSpPr/>
          <p:nvPr/>
        </p:nvSpPr>
        <p:spPr>
          <a:xfrm>
            <a:off x="1519958" y="3017232"/>
            <a:ext cx="433237" cy="114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a:off x="2644453" y="3547984"/>
            <a:ext cx="905197" cy="16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a:off x="2321665" y="1547252"/>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0" name="正方形/長方形 19"/>
          <p:cNvSpPr/>
          <p:nvPr/>
        </p:nvSpPr>
        <p:spPr>
          <a:xfrm>
            <a:off x="3805827" y="1447137"/>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1" name="正方形/長方形 20"/>
          <p:cNvSpPr/>
          <p:nvPr/>
        </p:nvSpPr>
        <p:spPr>
          <a:xfrm>
            <a:off x="3735058" y="1701649"/>
            <a:ext cx="491385" cy="14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2" name="正方形/長方形 21"/>
          <p:cNvSpPr/>
          <p:nvPr/>
        </p:nvSpPr>
        <p:spPr>
          <a:xfrm>
            <a:off x="3709679" y="2005912"/>
            <a:ext cx="587533" cy="12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 name="テキスト ボックス 4"/>
          <p:cNvSpPr txBox="1"/>
          <p:nvPr/>
        </p:nvSpPr>
        <p:spPr>
          <a:xfrm>
            <a:off x="696845" y="1583215"/>
            <a:ext cx="857927"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Junta esférica</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1018421" y="2091866"/>
            <a:ext cx="662361"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Barra de remolque </a:t>
            </a:r>
            <a:endParaRPr lang="en-US" altLang="ja-JP">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1257549" y="2528552"/>
            <a:ext cx="530915"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Circular </a:t>
            </a:r>
            <a:endParaRPr lang="en-US" altLang="ja-JP">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1464218" y="2936089"/>
            <a:ext cx="516488"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Hoja </a:t>
            </a:r>
            <a:endParaRPr lang="en-US" altLang="ja-JP">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1791413" y="1331846"/>
            <a:ext cx="1404552"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Cámara de engranajes giratoria </a:t>
            </a:r>
            <a:endParaRPr lang="en-US" altLang="ja-JP" dirty="0">
              <a:latin typeface="Times New Roman" panose="02020603050405020304" pitchFamily="18" charset="0"/>
              <a:cs typeface="Times New Roman" panose="02020603050405020304" pitchFamily="18" charset="0"/>
            </a:endParaRPr>
          </a:p>
        </p:txBody>
      </p:sp>
      <p:sp>
        <p:nvSpPr>
          <p:cNvPr id="27" name="テキスト ボックス 26"/>
          <p:cNvSpPr txBox="1"/>
          <p:nvPr/>
        </p:nvSpPr>
        <p:spPr>
          <a:xfrm>
            <a:off x="3731523" y="1387716"/>
            <a:ext cx="805029"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Brazo de elevación </a:t>
            </a:r>
            <a:endParaRPr lang="en-US" altLang="ja-JP">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3709679" y="1668337"/>
            <a:ext cx="803425"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Enlace de elevación </a:t>
            </a:r>
            <a:endParaRPr lang="en-US" altLang="ja-JP">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3695872" y="1932570"/>
            <a:ext cx="1624163" cy="400110"/>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Cámara de engranajes </a:t>
            </a:r>
          </a:p>
          <a:p>
            <a:pPr rtl="0"/>
            <a:r>
              <a:rPr lang="es-419" sz="1000" dirty="0">
                <a:latin typeface="Times New Roman" panose="02020603050405020304" pitchFamily="18" charset="0"/>
                <a:ea typeface="+mn-lt"/>
                <a:cs typeface="Times New Roman" panose="02020603050405020304" pitchFamily="18" charset="0"/>
              </a:rPr>
              <a:t>de alimentación transversal </a:t>
            </a:r>
            <a:endParaRPr lang="en-US" altLang="ja-JP" dirty="0">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2593226" y="3432344"/>
            <a:ext cx="920445"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Enlace de inclinación de la hoja </a:t>
            </a:r>
            <a:endParaRPr lang="en-US" altLang="ja-JP">
              <a:latin typeface="Times New Roman" panose="02020603050405020304" pitchFamily="18" charset="0"/>
              <a:cs typeface="Times New Roman" panose="02020603050405020304" pitchFamily="18" charset="0"/>
            </a:endParaRPr>
          </a:p>
        </p:txBody>
      </p:sp>
      <p:sp>
        <p:nvSpPr>
          <p:cNvPr id="31" name="正方形/長方形 30"/>
          <p:cNvSpPr/>
          <p:nvPr/>
        </p:nvSpPr>
        <p:spPr>
          <a:xfrm>
            <a:off x="5391408"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5179802" y="1388009"/>
            <a:ext cx="957313"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Rotación de la hoja </a:t>
            </a:r>
            <a:endParaRPr lang="en-US" altLang="ja-JP">
              <a:latin typeface="Times New Roman" panose="02020603050405020304" pitchFamily="18" charset="0"/>
              <a:cs typeface="Times New Roman" panose="02020603050405020304" pitchFamily="18" charset="0"/>
            </a:endParaRPr>
          </a:p>
        </p:txBody>
      </p:sp>
      <p:sp>
        <p:nvSpPr>
          <p:cNvPr id="33" name="正方形/長方形 32"/>
          <p:cNvSpPr/>
          <p:nvPr/>
        </p:nvSpPr>
        <p:spPr>
          <a:xfrm>
            <a:off x="6245754" y="1378302"/>
            <a:ext cx="605532" cy="168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7278459" y="1362662"/>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a:off x="6171654" y="1388009"/>
            <a:ext cx="638316"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Inclinación </a:t>
            </a:r>
            <a:endParaRPr lang="en-US" altLang="ja-JP">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6914125" y="1387716"/>
            <a:ext cx="1566454"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Hoja arriba y abajo (derecha) </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37" name="正方形/長方形 36"/>
          <p:cNvSpPr/>
          <p:nvPr/>
        </p:nvSpPr>
        <p:spPr>
          <a:xfrm>
            <a:off x="5267001" y="3827898"/>
            <a:ext cx="776124" cy="216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6260177" y="3812258"/>
            <a:ext cx="1094073" cy="23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9" name="テキスト ボックス 38"/>
          <p:cNvSpPr txBox="1"/>
          <p:nvPr/>
        </p:nvSpPr>
        <p:spPr>
          <a:xfrm>
            <a:off x="4347287" y="3852913"/>
            <a:ext cx="1566454"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Hoja arriba y abajo (derecha) </a:t>
            </a:r>
            <a:endParaRPr lang="en-US" altLang="ja-JP">
              <a:latin typeface="Times New Roman" panose="02020603050405020304" pitchFamily="18" charset="0"/>
              <a:cs typeface="Times New Roman" panose="02020603050405020304" pitchFamily="18" charset="0"/>
            </a:endParaRPr>
          </a:p>
        </p:txBody>
      </p:sp>
      <p:sp>
        <p:nvSpPr>
          <p:cNvPr id="40" name="テキスト ボックス 39"/>
          <p:cNvSpPr txBox="1"/>
          <p:nvPr/>
        </p:nvSpPr>
        <p:spPr>
          <a:xfrm>
            <a:off x="6171654" y="3855198"/>
            <a:ext cx="1417376"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Envío horizontal de la barra de tracción </a:t>
            </a:r>
            <a:endParaRPr lang="en-US" altLang="ja-JP" dirty="0">
              <a:latin typeface="Times New Roman" panose="02020603050405020304" pitchFamily="18" charset="0"/>
              <a:cs typeface="Times New Roman" panose="02020603050405020304" pitchFamily="18" charset="0"/>
            </a:endParaRPr>
          </a:p>
        </p:txBody>
      </p:sp>
      <p:sp>
        <p:nvSpPr>
          <p:cNvPr id="10" name="テキスト ボックス 5">
            <a:extLst>
              <a:ext uri="{FF2B5EF4-FFF2-40B4-BE49-F238E27FC236}">
                <a16:creationId xmlns:a16="http://schemas.microsoft.com/office/drawing/2014/main" id="{7FDF5EF3-734D-4E42-9816-DC7714B75972}"/>
              </a:ext>
            </a:extLst>
          </p:cNvPr>
          <p:cNvSpPr txBox="1"/>
          <p:nvPr/>
        </p:nvSpPr>
        <p:spPr>
          <a:xfrm>
            <a:off x="4479877" y="6417968"/>
            <a:ext cx="4040035"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92 del libro de texto / Página 38 del texto auxiliar</a:t>
            </a:r>
          </a:p>
        </p:txBody>
      </p:sp>
    </p:spTree>
    <p:extLst>
      <p:ext uri="{BB962C8B-B14F-4D97-AF65-F5344CB8AC3E}">
        <p14:creationId xmlns:p14="http://schemas.microsoft.com/office/powerpoint/2010/main" val="2288783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28650" y="1542616"/>
            <a:ext cx="3877818" cy="2852739"/>
          </a:xfrm>
          <a:prstGeom prst="rect">
            <a:avLst/>
          </a:prstGeom>
        </p:spPr>
      </p:pic>
      <p:sp>
        <p:nvSpPr>
          <p:cNvPr id="4" name="タイトル 3"/>
          <p:cNvSpPr>
            <a:spLocks noGrp="1"/>
          </p:cNvSpPr>
          <p:nvPr>
            <p:ph type="title"/>
          </p:nvPr>
        </p:nvSpPr>
        <p:spPr>
          <a:xfrm>
            <a:off x="628650" y="612776"/>
            <a:ext cx="386715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Raspador </a:t>
            </a:r>
            <a:endParaRPr lang="en-US">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943420" y="4565679"/>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equipo de trabajo del raspador </a:t>
            </a:r>
            <a:endParaRPr lang="en-US" altLang="ja-JP">
              <a:latin typeface="Times New Roman" panose="02020603050405020304" pitchFamily="18" charset="0"/>
              <a:cs typeface="Times New Roman" panose="02020603050405020304" pitchFamily="18" charset="0"/>
            </a:endParaRPr>
          </a:p>
        </p:txBody>
      </p:sp>
      <p:sp>
        <p:nvSpPr>
          <p:cNvPr id="19" name="タイトル 3"/>
          <p:cNvSpPr txBox="1">
            <a:spLocks/>
          </p:cNvSpPr>
          <p:nvPr/>
        </p:nvSpPr>
        <p:spPr>
          <a:xfrm>
            <a:off x="4648200" y="614778"/>
            <a:ext cx="386715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es-419" sz="2400">
                <a:latin typeface="Times New Roman" panose="02020603050405020304" pitchFamily="18" charset="0"/>
                <a:ea typeface="+mj-lt"/>
                <a:cs typeface="Times New Roman" panose="02020603050405020304" pitchFamily="18" charset="0"/>
              </a:rPr>
              <a:t>Cargador de residuos</a:t>
            </a:r>
            <a:endParaRPr lang="en-US" altLang="ja-JP">
              <a:latin typeface="Times New Roman" panose="02020603050405020304" pitchFamily="18" charset="0"/>
              <a:cs typeface="Times New Roman" panose="02020603050405020304" pitchFamily="18" charset="0"/>
            </a:endParaRPr>
          </a:p>
        </p:txBody>
      </p:sp>
      <p:sp>
        <p:nvSpPr>
          <p:cNvPr id="20" name="コンテンツ プレースホルダー 4"/>
          <p:cNvSpPr txBox="1">
            <a:spLocks/>
          </p:cNvSpPr>
          <p:nvPr/>
        </p:nvSpPr>
        <p:spPr>
          <a:xfrm>
            <a:off x="4648200" y="1270385"/>
            <a:ext cx="3867150" cy="416606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0" name="図 9"/>
          <p:cNvPicPr>
            <a:picLocks noChangeAspect="1"/>
          </p:cNvPicPr>
          <p:nvPr/>
        </p:nvPicPr>
        <p:blipFill>
          <a:blip r:embed="rId4"/>
          <a:stretch>
            <a:fillRect/>
          </a:stretch>
        </p:blipFill>
        <p:spPr>
          <a:xfrm>
            <a:off x="4684881" y="2072552"/>
            <a:ext cx="3793788" cy="2021466"/>
          </a:xfrm>
          <a:prstGeom prst="rect">
            <a:avLst/>
          </a:prstGeom>
        </p:spPr>
      </p:pic>
      <p:sp>
        <p:nvSpPr>
          <p:cNvPr id="23" name="テキスト ボックス 22"/>
          <p:cNvSpPr txBox="1"/>
          <p:nvPr/>
        </p:nvSpPr>
        <p:spPr>
          <a:xfrm>
            <a:off x="4962970" y="4579454"/>
            <a:ext cx="3237610" cy="461665"/>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equipo de trabajo para el cargador con transportadora </a:t>
            </a:r>
            <a:endParaRPr lang="en-US" dirty="0">
              <a:latin typeface="Times New Roman" panose="02020603050405020304" pitchFamily="18" charset="0"/>
              <a:cs typeface="Times New Roman" panose="02020603050405020304" pitchFamily="18" charset="0"/>
            </a:endParaRPr>
          </a:p>
        </p:txBody>
      </p:sp>
      <p:sp>
        <p:nvSpPr>
          <p:cNvPr id="11" name="正方形/長方形 10"/>
          <p:cNvSpPr/>
          <p:nvPr/>
        </p:nvSpPr>
        <p:spPr>
          <a:xfrm>
            <a:off x="779094" y="1980257"/>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4" name="正方形/長方形 13"/>
          <p:cNvSpPr/>
          <p:nvPr/>
        </p:nvSpPr>
        <p:spPr>
          <a:xfrm>
            <a:off x="2564637" y="1580473"/>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5" name="正方形/長方形 14"/>
          <p:cNvSpPr/>
          <p:nvPr/>
        </p:nvSpPr>
        <p:spPr>
          <a:xfrm>
            <a:off x="3997464" y="3589222"/>
            <a:ext cx="385169"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2369640" y="4235363"/>
            <a:ext cx="535401" cy="197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7" name="正方形/長方形 16"/>
          <p:cNvSpPr/>
          <p:nvPr/>
        </p:nvSpPr>
        <p:spPr>
          <a:xfrm>
            <a:off x="1683398" y="4004775"/>
            <a:ext cx="675993"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a:off x="867895" y="4253695"/>
            <a:ext cx="789071"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1" name="正方形/長方形 20"/>
          <p:cNvSpPr/>
          <p:nvPr/>
        </p:nvSpPr>
        <p:spPr>
          <a:xfrm>
            <a:off x="779094" y="2422553"/>
            <a:ext cx="345699" cy="24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685188" y="2475530"/>
            <a:ext cx="495649"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Yugo </a:t>
            </a:r>
            <a:endParaRPr lang="en-US">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712006" y="1953913"/>
            <a:ext cx="771365"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Brazo de delantal </a:t>
            </a:r>
            <a:endParaRPr lang="en-US" altLang="ja-JP">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2623385" y="1542616"/>
            <a:ext cx="588623"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Eyector </a:t>
            </a:r>
            <a:endParaRPr lang="en-US" altLang="ja-JP">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3981440" y="3540850"/>
            <a:ext cx="494046"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Cuenco </a:t>
            </a:r>
            <a:endParaRPr lang="en-US" altLang="ja-JP">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2315669" y="4186991"/>
            <a:ext cx="545342"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Delantal </a:t>
            </a:r>
            <a:endParaRPr lang="en-US" altLang="ja-JP">
              <a:latin typeface="Times New Roman" panose="02020603050405020304" pitchFamily="18" charset="0"/>
              <a:ea typeface="+mn-lt"/>
              <a:cs typeface="Times New Roman" panose="02020603050405020304" pitchFamily="18" charset="0"/>
            </a:endParaRPr>
          </a:p>
        </p:txBody>
      </p:sp>
      <p:sp>
        <p:nvSpPr>
          <p:cNvPr id="27" name="テキスト ボックス 26"/>
          <p:cNvSpPr txBox="1"/>
          <p:nvPr/>
        </p:nvSpPr>
        <p:spPr>
          <a:xfrm>
            <a:off x="1577208" y="3917778"/>
            <a:ext cx="781763" cy="400110"/>
          </a:xfrm>
          <a:prstGeom prst="rect">
            <a:avLst/>
          </a:prstGeom>
          <a:noFill/>
        </p:spPr>
        <p:txBody>
          <a:bodyPr wrap="square" lIns="91440" tIns="45720" rIns="91440" bIns="45720" rtlCol="0" anchor="t">
            <a:spAutoFit/>
          </a:bodyPr>
          <a:lstStyle/>
          <a:p>
            <a:pPr algn="r" rtl="0"/>
            <a:r>
              <a:rPr lang="es-419" sz="1000" dirty="0">
                <a:latin typeface="Times New Roman" panose="02020603050405020304" pitchFamily="18" charset="0"/>
                <a:ea typeface="+mn-lt"/>
                <a:cs typeface="Times New Roman" panose="02020603050405020304" pitchFamily="18" charset="0"/>
              </a:rPr>
              <a:t>Borde de </a:t>
            </a:r>
            <a:endParaRPr lang="en-US" altLang="ja-JP" dirty="0">
              <a:latin typeface="Times New Roman" panose="02020603050405020304" pitchFamily="18" charset="0"/>
              <a:ea typeface="游ゴシック" panose="020B0400000000000000" pitchFamily="34" charset="-128"/>
              <a:cs typeface="Times New Roman" panose="02020603050405020304" pitchFamily="18" charset="0"/>
            </a:endParaRPr>
          </a:p>
          <a:p>
            <a:pPr algn="r" rtl="0"/>
            <a:r>
              <a:rPr lang="es-419" sz="1000" dirty="0">
                <a:latin typeface="Times New Roman" panose="02020603050405020304" pitchFamily="18" charset="0"/>
                <a:ea typeface="+mn-lt"/>
                <a:cs typeface="Times New Roman" panose="02020603050405020304" pitchFamily="18" charset="0"/>
              </a:rPr>
              <a:t>corte </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29" name="テキスト ボックス 28"/>
          <p:cNvSpPr txBox="1"/>
          <p:nvPr/>
        </p:nvSpPr>
        <p:spPr>
          <a:xfrm>
            <a:off x="834528" y="4184991"/>
            <a:ext cx="947695"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Cilindro del cuenco </a:t>
            </a:r>
            <a:endParaRPr lang="en-US" altLang="ja-JP" dirty="0">
              <a:latin typeface="Times New Roman" panose="02020603050405020304" pitchFamily="18" charset="0"/>
              <a:cs typeface="Times New Roman" panose="02020603050405020304" pitchFamily="18" charset="0"/>
            </a:endParaRPr>
          </a:p>
        </p:txBody>
      </p:sp>
      <p:sp>
        <p:nvSpPr>
          <p:cNvPr id="28" name="正方形/長方形 27"/>
          <p:cNvSpPr/>
          <p:nvPr/>
        </p:nvSpPr>
        <p:spPr>
          <a:xfrm>
            <a:off x="7065257" y="2212500"/>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7151705" y="2198781"/>
            <a:ext cx="723275"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Transportador </a:t>
            </a:r>
            <a:endParaRPr lang="en-US" altLang="ja-JP">
              <a:latin typeface="Times New Roman" panose="02020603050405020304" pitchFamily="18" charset="0"/>
              <a:cs typeface="Times New Roman" panose="02020603050405020304" pitchFamily="18" charset="0"/>
            </a:endParaRPr>
          </a:p>
        </p:txBody>
      </p:sp>
      <p:sp>
        <p:nvSpPr>
          <p:cNvPr id="31" name="正方形/長方形 30"/>
          <p:cNvSpPr/>
          <p:nvPr/>
        </p:nvSpPr>
        <p:spPr>
          <a:xfrm>
            <a:off x="5683516" y="2072551"/>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正方形/長方形 31"/>
          <p:cNvSpPr/>
          <p:nvPr/>
        </p:nvSpPr>
        <p:spPr>
          <a:xfrm>
            <a:off x="5947589" y="2164846"/>
            <a:ext cx="853596"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3" name="正方形/長方形 32"/>
          <p:cNvSpPr/>
          <p:nvPr/>
        </p:nvSpPr>
        <p:spPr>
          <a:xfrm>
            <a:off x="4684881" y="2856508"/>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4" name="正方形/長方形 33"/>
          <p:cNvSpPr/>
          <p:nvPr/>
        </p:nvSpPr>
        <p:spPr>
          <a:xfrm>
            <a:off x="4684881" y="3688146"/>
            <a:ext cx="370180"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正方形/長方形 34"/>
          <p:cNvSpPr/>
          <p:nvPr/>
        </p:nvSpPr>
        <p:spPr>
          <a:xfrm>
            <a:off x="7229960" y="3872667"/>
            <a:ext cx="519579" cy="18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5945938" y="2203022"/>
            <a:ext cx="632670" cy="246221"/>
          </a:xfrm>
          <a:prstGeom prst="rect">
            <a:avLst/>
          </a:prstGeom>
          <a:noFill/>
        </p:spPr>
        <p:txBody>
          <a:bodyPr wrap="squar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Pluma </a:t>
            </a:r>
            <a:endParaRPr lang="en-US" altLang="ja-JP">
              <a:latin typeface="Times New Roman" panose="02020603050405020304" pitchFamily="18" charset="0"/>
              <a:cs typeface="Times New Roman" panose="02020603050405020304" pitchFamily="18" charset="0"/>
            </a:endParaRPr>
          </a:p>
        </p:txBody>
      </p:sp>
      <p:sp>
        <p:nvSpPr>
          <p:cNvPr id="37" name="テキスト ボックス 36"/>
          <p:cNvSpPr txBox="1"/>
          <p:nvPr/>
        </p:nvSpPr>
        <p:spPr>
          <a:xfrm>
            <a:off x="5510460" y="1998053"/>
            <a:ext cx="665567"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Cilindro </a:t>
            </a:r>
            <a:endParaRPr lang="en-US" altLang="ja-JP">
              <a:latin typeface="Times New Roman" panose="02020603050405020304" pitchFamily="18" charset="0"/>
              <a:cs typeface="Times New Roman" panose="02020603050405020304" pitchFamily="18" charset="0"/>
            </a:endParaRPr>
          </a:p>
        </p:txBody>
      </p:sp>
      <p:sp>
        <p:nvSpPr>
          <p:cNvPr id="38" name="テキスト ボックス 37"/>
          <p:cNvSpPr txBox="1"/>
          <p:nvPr/>
        </p:nvSpPr>
        <p:spPr>
          <a:xfrm>
            <a:off x="4633901" y="2825692"/>
            <a:ext cx="452368"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Brazo </a:t>
            </a:r>
            <a:endParaRPr lang="en-US" altLang="ja-JP">
              <a:latin typeface="Times New Roman" panose="02020603050405020304" pitchFamily="18" charset="0"/>
              <a:cs typeface="Times New Roman" panose="02020603050405020304" pitchFamily="18" charset="0"/>
            </a:endParaRPr>
          </a:p>
        </p:txBody>
      </p:sp>
      <p:sp>
        <p:nvSpPr>
          <p:cNvPr id="39" name="テキスト ボックス 38"/>
          <p:cNvSpPr txBox="1"/>
          <p:nvPr/>
        </p:nvSpPr>
        <p:spPr>
          <a:xfrm>
            <a:off x="4658868" y="3754292"/>
            <a:ext cx="567784"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Cuchara </a:t>
            </a:r>
            <a:endParaRPr lang="en-US" altLang="ja-JP">
              <a:latin typeface="Times New Roman" panose="02020603050405020304" pitchFamily="18" charset="0"/>
              <a:cs typeface="Times New Roman" panose="02020603050405020304" pitchFamily="18" charset="0"/>
            </a:endParaRPr>
          </a:p>
        </p:txBody>
      </p:sp>
      <p:sp>
        <p:nvSpPr>
          <p:cNvPr id="40" name="テキスト ボックス 39"/>
          <p:cNvSpPr txBox="1"/>
          <p:nvPr/>
        </p:nvSpPr>
        <p:spPr>
          <a:xfrm>
            <a:off x="7065257" y="3825154"/>
            <a:ext cx="963725"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Bastidor giratorio </a:t>
            </a:r>
            <a:endParaRPr lang="en-US" altLang="ja-JP">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a16="http://schemas.microsoft.com/office/drawing/2014/main" id="{755E5EC6-4A84-4242-A25D-F5A58C4850BE}"/>
              </a:ext>
            </a:extLst>
          </p:cNvPr>
          <p:cNvSpPr txBox="1"/>
          <p:nvPr/>
        </p:nvSpPr>
        <p:spPr>
          <a:xfrm>
            <a:off x="4572000" y="6132219"/>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a:latin typeface="Times New Roman" panose="02020603050405020304" pitchFamily="18" charset="0"/>
                <a:ea typeface="游ゴシック"/>
                <a:cs typeface="Times New Roman" panose="02020603050405020304" pitchFamily="18" charset="0"/>
              </a:rPr>
              <a:t>Página 94 del libro de texto / Página 39 del texto auxiliar</a:t>
            </a:r>
          </a:p>
        </p:txBody>
      </p:sp>
    </p:spTree>
    <p:extLst>
      <p:ext uri="{BB962C8B-B14F-4D97-AF65-F5344CB8AC3E}">
        <p14:creationId xmlns:p14="http://schemas.microsoft.com/office/powerpoint/2010/main" val="1235304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rtlCol="0" anchor="ctr">
            <a:normAutofit fontScale="90000"/>
          </a:bodyPr>
          <a:lstStyle/>
          <a:p>
            <a:pPr marL="3175" indent="-3175" rtl="0"/>
            <a:r>
              <a:rPr lang="es-419" sz="3200" dirty="0">
                <a:latin typeface="Times New Roman"/>
                <a:ea typeface="+mj-lt"/>
                <a:cs typeface="+mj-lt"/>
              </a:rPr>
              <a:t>Capítulo 6 Manipulación y demás de los equipos relacionados con la maquinaria de construcción tipo vehicular </a:t>
            </a:r>
            <a:endParaRPr lang="en-US" altLang="ja-JP" dirty="0">
              <a:latin typeface="Times New Roman"/>
              <a:ea typeface="游ゴシック Light"/>
              <a:cs typeface="Times New Roman"/>
            </a:endParaRPr>
          </a:p>
        </p:txBody>
      </p:sp>
    </p:spTree>
    <p:extLst>
      <p:ext uri="{BB962C8B-B14F-4D97-AF65-F5344CB8AC3E}">
        <p14:creationId xmlns:p14="http://schemas.microsoft.com/office/powerpoint/2010/main" val="182570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eiryo UI"/>
                <a:cs typeface="Times New Roman" panose="02020603050405020304" pitchFamily="18" charset="0"/>
              </a:rPr>
              <a:t>Topadora 1..... Operación básica </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986297" y="5250632"/>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dispositivo de operación de la topadora </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897978" y="1987051"/>
            <a:ext cx="3414249" cy="3298614"/>
          </a:xfrm>
          <a:prstGeom prst="rect">
            <a:avLst/>
          </a:prstGeom>
        </p:spPr>
      </p:pic>
      <p:pic>
        <p:nvPicPr>
          <p:cNvPr id="7" name="図 6"/>
          <p:cNvPicPr>
            <a:picLocks noChangeAspect="1"/>
          </p:cNvPicPr>
          <p:nvPr/>
        </p:nvPicPr>
        <p:blipFill>
          <a:blip r:embed="rId4"/>
          <a:stretch>
            <a:fillRect/>
          </a:stretch>
        </p:blipFill>
        <p:spPr>
          <a:xfrm>
            <a:off x="4513834" y="2471585"/>
            <a:ext cx="3889624" cy="2615963"/>
          </a:xfrm>
          <a:prstGeom prst="rect">
            <a:avLst/>
          </a:prstGeom>
        </p:spPr>
      </p:pic>
      <p:sp>
        <p:nvSpPr>
          <p:cNvPr id="12" name="テキスト ボックス 11"/>
          <p:cNvSpPr txBox="1"/>
          <p:nvPr/>
        </p:nvSpPr>
        <p:spPr>
          <a:xfrm>
            <a:off x="4698449" y="5247178"/>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Método de operación estándar de la topadora </a:t>
            </a:r>
            <a:endParaRPr lang="en-US" altLang="ja-JP">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a16="http://schemas.microsoft.com/office/drawing/2014/main" id="{71327220-0E2D-4FA6-B4BE-D999659ACB58}"/>
              </a:ext>
            </a:extLst>
          </p:cNvPr>
          <p:cNvSpPr txBox="1"/>
          <p:nvPr/>
        </p:nvSpPr>
        <p:spPr>
          <a:xfrm>
            <a:off x="4677553" y="6432256"/>
            <a:ext cx="3842359"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97 del libro de texto / Página 41 del texto auxiliar</a:t>
            </a:r>
          </a:p>
        </p:txBody>
      </p:sp>
      <p:sp>
        <p:nvSpPr>
          <p:cNvPr id="5" name="TextBox 4">
            <a:extLst>
              <a:ext uri="{FF2B5EF4-FFF2-40B4-BE49-F238E27FC236}">
                <a16:creationId xmlns:a16="http://schemas.microsoft.com/office/drawing/2014/main" id="{4836B762-FEE3-4A12-9338-57756470710D}"/>
              </a:ext>
            </a:extLst>
          </p:cNvPr>
          <p:cNvSpPr txBox="1"/>
          <p:nvPr/>
        </p:nvSpPr>
        <p:spPr>
          <a:xfrm>
            <a:off x="6789025" y="4869453"/>
            <a:ext cx="165248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(Palanca de trabajo) </a:t>
            </a:r>
          </a:p>
        </p:txBody>
      </p:sp>
      <p:sp>
        <p:nvSpPr>
          <p:cNvPr id="13" name="TextBox 12">
            <a:extLst>
              <a:ext uri="{FF2B5EF4-FFF2-40B4-BE49-F238E27FC236}">
                <a16:creationId xmlns:a16="http://schemas.microsoft.com/office/drawing/2014/main" id="{1C74F96F-68E7-40B6-A043-6A7BE7595205}"/>
              </a:ext>
            </a:extLst>
          </p:cNvPr>
          <p:cNvSpPr txBox="1"/>
          <p:nvPr/>
        </p:nvSpPr>
        <p:spPr>
          <a:xfrm>
            <a:off x="6871219" y="4600575"/>
            <a:ext cx="125932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Elevación (AGE)</a:t>
            </a:r>
          </a:p>
        </p:txBody>
      </p:sp>
      <p:sp>
        <p:nvSpPr>
          <p:cNvPr id="15" name="TextBox 14">
            <a:extLst>
              <a:ext uri="{FF2B5EF4-FFF2-40B4-BE49-F238E27FC236}">
                <a16:creationId xmlns:a16="http://schemas.microsoft.com/office/drawing/2014/main" id="{9D88DABC-6D91-4B85-AC57-671145768F4B}"/>
              </a:ext>
            </a:extLst>
          </p:cNvPr>
          <p:cNvSpPr txBox="1"/>
          <p:nvPr/>
        </p:nvSpPr>
        <p:spPr>
          <a:xfrm>
            <a:off x="7072313" y="3657600"/>
            <a:ext cx="100012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Bajada (SAGE) </a:t>
            </a:r>
          </a:p>
        </p:txBody>
      </p:sp>
      <p:sp>
        <p:nvSpPr>
          <p:cNvPr id="16" name="TextBox 15">
            <a:extLst>
              <a:ext uri="{FF2B5EF4-FFF2-40B4-BE49-F238E27FC236}">
                <a16:creationId xmlns:a16="http://schemas.microsoft.com/office/drawing/2014/main" id="{18CB6A17-D7D3-4F84-B064-7DB2AD6572FA}"/>
              </a:ext>
            </a:extLst>
          </p:cNvPr>
          <p:cNvSpPr txBox="1"/>
          <p:nvPr/>
        </p:nvSpPr>
        <p:spPr>
          <a:xfrm>
            <a:off x="7115175" y="3314700"/>
            <a:ext cx="92869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Flotar</a:t>
            </a:r>
          </a:p>
        </p:txBody>
      </p:sp>
      <p:sp>
        <p:nvSpPr>
          <p:cNvPr id="17" name="TextBox 16">
            <a:extLst>
              <a:ext uri="{FF2B5EF4-FFF2-40B4-BE49-F238E27FC236}">
                <a16:creationId xmlns:a16="http://schemas.microsoft.com/office/drawing/2014/main" id="{12D15479-7B04-436B-A911-BA666000F48F}"/>
              </a:ext>
            </a:extLst>
          </p:cNvPr>
          <p:cNvSpPr txBox="1"/>
          <p:nvPr/>
        </p:nvSpPr>
        <p:spPr>
          <a:xfrm>
            <a:off x="6457950" y="4143375"/>
            <a:ext cx="685803" cy="30777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800" dirty="0">
                <a:latin typeface="Times New Roman" panose="02020603050405020304" pitchFamily="18" charset="0"/>
                <a:cs typeface="Times New Roman" panose="02020603050405020304" pitchFamily="18" charset="0"/>
              </a:rPr>
              <a:t>Inclinación a la izquierda</a:t>
            </a:r>
          </a:p>
        </p:txBody>
      </p:sp>
      <p:sp>
        <p:nvSpPr>
          <p:cNvPr id="18" name="TextBox 17">
            <a:extLst>
              <a:ext uri="{FF2B5EF4-FFF2-40B4-BE49-F238E27FC236}">
                <a16:creationId xmlns:a16="http://schemas.microsoft.com/office/drawing/2014/main" id="{7D76312D-237C-4BA4-ABDD-C031B3971306}"/>
              </a:ext>
            </a:extLst>
          </p:cNvPr>
          <p:cNvSpPr txBox="1"/>
          <p:nvPr/>
        </p:nvSpPr>
        <p:spPr>
          <a:xfrm>
            <a:off x="7929562" y="4143375"/>
            <a:ext cx="471490" cy="461665"/>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800" dirty="0">
                <a:latin typeface="Times New Roman" panose="02020603050405020304" pitchFamily="18" charset="0"/>
                <a:cs typeface="Times New Roman" panose="02020603050405020304" pitchFamily="18" charset="0"/>
              </a:rPr>
              <a:t>Inclinación a la derecha</a:t>
            </a:r>
          </a:p>
        </p:txBody>
      </p:sp>
      <p:sp>
        <p:nvSpPr>
          <p:cNvPr id="19" name="TextBox 18">
            <a:extLst>
              <a:ext uri="{FF2B5EF4-FFF2-40B4-BE49-F238E27FC236}">
                <a16:creationId xmlns:a16="http://schemas.microsoft.com/office/drawing/2014/main" id="{9405102C-9FD0-4A3C-85A2-3CFE50A6AD49}"/>
              </a:ext>
            </a:extLst>
          </p:cNvPr>
          <p:cNvSpPr txBox="1"/>
          <p:nvPr/>
        </p:nvSpPr>
        <p:spPr>
          <a:xfrm>
            <a:off x="5929313" y="4443413"/>
            <a:ext cx="685803" cy="461665"/>
          </a:xfrm>
          <a:prstGeom prst="rect">
            <a:avLst/>
          </a:prstGeom>
          <a:solidFill>
            <a:schemeClr val="bg1"/>
          </a:solidFill>
          <a:ln>
            <a:solidFill>
              <a:schemeClr val="tx1"/>
            </a:solidFill>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1000">
                <a:latin typeface="Times New Roman" panose="02020603050405020304" pitchFamily="18" charset="0"/>
                <a:cs typeface="Times New Roman" panose="02020603050405020304" pitchFamily="18" charset="0"/>
              </a:rPr>
              <a:t>Asiento</a:t>
            </a:r>
          </a:p>
          <a:p>
            <a:pPr algn="ctr" rtl="0"/>
            <a:r>
              <a:rPr lang="es-419" sz="1000">
                <a:latin typeface="Times New Roman" panose="02020603050405020304" pitchFamily="18" charset="0"/>
                <a:cs typeface="Times New Roman" panose="02020603050405020304" pitchFamily="18" charset="0"/>
              </a:rPr>
              <a:t> del conductor</a:t>
            </a:r>
          </a:p>
        </p:txBody>
      </p:sp>
      <p:sp>
        <p:nvSpPr>
          <p:cNvPr id="20" name="TextBox 19">
            <a:extLst>
              <a:ext uri="{FF2B5EF4-FFF2-40B4-BE49-F238E27FC236}">
                <a16:creationId xmlns:a16="http://schemas.microsoft.com/office/drawing/2014/main" id="{60C1DC80-CEB9-474B-9328-8E8ECAF8ECBE}"/>
              </a:ext>
            </a:extLst>
          </p:cNvPr>
          <p:cNvSpPr txBox="1"/>
          <p:nvPr/>
        </p:nvSpPr>
        <p:spPr>
          <a:xfrm>
            <a:off x="5186363" y="4600575"/>
            <a:ext cx="628653" cy="43088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700" dirty="0">
                <a:latin typeface="Times New Roman" panose="02020603050405020304" pitchFamily="18" charset="0"/>
                <a:cs typeface="Times New Roman" panose="02020603050405020304" pitchFamily="18" charset="0"/>
              </a:rPr>
              <a:t>Palanca de cambio </a:t>
            </a:r>
          </a:p>
          <a:p>
            <a:pPr algn="ctr" rtl="0"/>
            <a:r>
              <a:rPr lang="es-419" sz="700" dirty="0">
                <a:latin typeface="Times New Roman" panose="02020603050405020304" pitchFamily="18" charset="0"/>
                <a:cs typeface="Times New Roman" panose="02020603050405020304" pitchFamily="18" charset="0"/>
              </a:rPr>
              <a:t>hacia adelante/</a:t>
            </a:r>
          </a:p>
          <a:p>
            <a:pPr algn="ctr" rtl="0"/>
            <a:r>
              <a:rPr lang="es-419" sz="700" dirty="0">
                <a:latin typeface="Times New Roman" panose="02020603050405020304" pitchFamily="18" charset="0"/>
                <a:cs typeface="Times New Roman" panose="02020603050405020304" pitchFamily="18" charset="0"/>
              </a:rPr>
              <a:t>hacia atrás</a:t>
            </a:r>
            <a:endParaRPr lang="en-US" sz="14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49297AC7-3409-44FD-8119-3F7F71B04C91}"/>
              </a:ext>
            </a:extLst>
          </p:cNvPr>
          <p:cNvSpPr txBox="1"/>
          <p:nvPr/>
        </p:nvSpPr>
        <p:spPr>
          <a:xfrm rot="5400000">
            <a:off x="4192838" y="4830867"/>
            <a:ext cx="1135057" cy="19258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900" dirty="0">
                <a:latin typeface="Times New Roman" panose="02020603050405020304" pitchFamily="18" charset="0"/>
                <a:cs typeface="Times New Roman" panose="02020603050405020304" pitchFamily="18" charset="0"/>
              </a:rPr>
              <a:t>(Palanca de dirección)</a:t>
            </a:r>
          </a:p>
        </p:txBody>
      </p:sp>
      <p:sp>
        <p:nvSpPr>
          <p:cNvPr id="22" name="TextBox 21">
            <a:extLst>
              <a:ext uri="{FF2B5EF4-FFF2-40B4-BE49-F238E27FC236}">
                <a16:creationId xmlns:a16="http://schemas.microsoft.com/office/drawing/2014/main" id="{D22BEA4A-4AD5-4893-BB71-4C5BE128BF92}"/>
              </a:ext>
            </a:extLst>
          </p:cNvPr>
          <p:cNvSpPr txBox="1"/>
          <p:nvPr/>
        </p:nvSpPr>
        <p:spPr>
          <a:xfrm rot="5400000">
            <a:off x="4493419" y="4374164"/>
            <a:ext cx="928690" cy="1384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900" dirty="0">
                <a:latin typeface="Times New Roman" panose="02020603050405020304" pitchFamily="18" charset="0"/>
                <a:cs typeface="Times New Roman" panose="02020603050405020304" pitchFamily="18" charset="0"/>
              </a:rPr>
              <a:t>Dirección derecha</a:t>
            </a:r>
          </a:p>
        </p:txBody>
      </p:sp>
      <p:sp>
        <p:nvSpPr>
          <p:cNvPr id="23" name="TextBox 22">
            <a:extLst>
              <a:ext uri="{FF2B5EF4-FFF2-40B4-BE49-F238E27FC236}">
                <a16:creationId xmlns:a16="http://schemas.microsoft.com/office/drawing/2014/main" id="{7AC0D218-5A6D-4D38-9175-CA8B7BC9DB16}"/>
              </a:ext>
            </a:extLst>
          </p:cNvPr>
          <p:cNvSpPr txBox="1"/>
          <p:nvPr/>
        </p:nvSpPr>
        <p:spPr>
          <a:xfrm rot="5400000">
            <a:off x="4074708" y="4324314"/>
            <a:ext cx="928690"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900" dirty="0">
                <a:latin typeface="Times New Roman" panose="02020603050405020304" pitchFamily="18" charset="0"/>
                <a:cs typeface="Times New Roman" panose="02020603050405020304" pitchFamily="18" charset="0"/>
              </a:rPr>
              <a:t>Dirección izquierda</a:t>
            </a:r>
          </a:p>
        </p:txBody>
      </p:sp>
      <p:sp>
        <p:nvSpPr>
          <p:cNvPr id="24" name="TextBox 23">
            <a:extLst>
              <a:ext uri="{FF2B5EF4-FFF2-40B4-BE49-F238E27FC236}">
                <a16:creationId xmlns:a16="http://schemas.microsoft.com/office/drawing/2014/main" id="{10BC7966-412D-41D6-B8A9-BCF9AAA0E8EE}"/>
              </a:ext>
            </a:extLst>
          </p:cNvPr>
          <p:cNvSpPr txBox="1"/>
          <p:nvPr/>
        </p:nvSpPr>
        <p:spPr>
          <a:xfrm rot="5400000">
            <a:off x="4887454" y="4125842"/>
            <a:ext cx="672467" cy="277000"/>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900" dirty="0">
                <a:latin typeface="Times New Roman" panose="02020603050405020304" pitchFamily="18" charset="0"/>
                <a:cs typeface="Times New Roman" panose="02020603050405020304" pitchFamily="18" charset="0"/>
              </a:rPr>
              <a:t>Reversa (aceleración)</a:t>
            </a:r>
          </a:p>
        </p:txBody>
      </p:sp>
      <p:sp>
        <p:nvSpPr>
          <p:cNvPr id="25" name="TextBox 24">
            <a:extLst>
              <a:ext uri="{FF2B5EF4-FFF2-40B4-BE49-F238E27FC236}">
                <a16:creationId xmlns:a16="http://schemas.microsoft.com/office/drawing/2014/main" id="{2A27616C-E0BE-44BE-8F8C-C3EFC29DAC16}"/>
              </a:ext>
            </a:extLst>
          </p:cNvPr>
          <p:cNvSpPr txBox="1"/>
          <p:nvPr/>
        </p:nvSpPr>
        <p:spPr>
          <a:xfrm rot="5400000">
            <a:off x="5387323" y="4096789"/>
            <a:ext cx="730573"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900" dirty="0">
                <a:latin typeface="Times New Roman" panose="02020603050405020304" pitchFamily="18" charset="0"/>
                <a:cs typeface="Times New Roman" panose="02020603050405020304" pitchFamily="18" charset="0"/>
              </a:rPr>
              <a:t>Adelante (aceleración)</a:t>
            </a:r>
          </a:p>
        </p:txBody>
      </p:sp>
      <p:sp>
        <p:nvSpPr>
          <p:cNvPr id="26" name="TextBox 25">
            <a:extLst>
              <a:ext uri="{FF2B5EF4-FFF2-40B4-BE49-F238E27FC236}">
                <a16:creationId xmlns:a16="http://schemas.microsoft.com/office/drawing/2014/main" id="{63FF2BBA-793E-4243-85E5-8C10F5872E96}"/>
              </a:ext>
            </a:extLst>
          </p:cNvPr>
          <p:cNvSpPr txBox="1"/>
          <p:nvPr/>
        </p:nvSpPr>
        <p:spPr>
          <a:xfrm rot="5400000">
            <a:off x="6315076" y="2764631"/>
            <a:ext cx="74295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panose="02020603050405020304" pitchFamily="18" charset="0"/>
                <a:ea typeface="+mn-lt"/>
                <a:cs typeface="Times New Roman" panose="02020603050405020304" pitchFamily="18" charset="0"/>
              </a:rPr>
              <a:t>Pedal de desaceleración</a:t>
            </a:r>
            <a:endParaRPr lang="en-US"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CB8E290-6552-4907-996C-31A2F409A276}"/>
              </a:ext>
            </a:extLst>
          </p:cNvPr>
          <p:cNvSpPr txBox="1"/>
          <p:nvPr/>
        </p:nvSpPr>
        <p:spPr>
          <a:xfrm rot="5400000">
            <a:off x="5815011" y="2828925"/>
            <a:ext cx="92869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panose="02020603050405020304" pitchFamily="18" charset="0"/>
                <a:ea typeface="+mn-lt"/>
                <a:cs typeface="Times New Roman" panose="02020603050405020304" pitchFamily="18" charset="0"/>
              </a:rPr>
              <a:t>Pedal de freno</a:t>
            </a:r>
            <a:endParaRPr lang="en-US">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79F1873C-1DFF-4CB3-9A3A-27B35605F64E}"/>
              </a:ext>
            </a:extLst>
          </p:cNvPr>
          <p:cNvSpPr txBox="1"/>
          <p:nvPr/>
        </p:nvSpPr>
        <p:spPr>
          <a:xfrm rot="5400000">
            <a:off x="5372100" y="2814638"/>
            <a:ext cx="87154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panose="02020603050405020304" pitchFamily="18" charset="0"/>
                <a:ea typeface="+mn-lt"/>
                <a:cs typeface="Times New Roman" panose="02020603050405020304" pitchFamily="18" charset="0"/>
              </a:rPr>
              <a:t>Pedal de embrague</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331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eiryo UI"/>
                <a:cs typeface="Times New Roman" panose="02020603050405020304" pitchFamily="18" charset="0"/>
              </a:rPr>
              <a:t>Topadora 1..... Operación básica</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3" name="テキスト ボックス 22"/>
          <p:cNvSpPr txBox="1"/>
          <p:nvPr/>
        </p:nvSpPr>
        <p:spPr>
          <a:xfrm>
            <a:off x="4907819" y="4797086"/>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Posicionamiento en ángulo del vehículo PAT </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695325" y="2112434"/>
            <a:ext cx="4328558" cy="2684652"/>
          </a:xfrm>
          <a:prstGeom prst="rect">
            <a:avLst/>
          </a:prstGeom>
        </p:spPr>
      </p:pic>
      <p:pic>
        <p:nvPicPr>
          <p:cNvPr id="8" name="図 7"/>
          <p:cNvPicPr>
            <a:picLocks noChangeAspect="1"/>
          </p:cNvPicPr>
          <p:nvPr/>
        </p:nvPicPr>
        <p:blipFill>
          <a:blip r:embed="rId4"/>
          <a:stretch>
            <a:fillRect/>
          </a:stretch>
        </p:blipFill>
        <p:spPr>
          <a:xfrm>
            <a:off x="5225077" y="1911381"/>
            <a:ext cx="3275985" cy="2885705"/>
          </a:xfrm>
          <a:prstGeom prst="rect">
            <a:avLst/>
          </a:prstGeom>
        </p:spPr>
      </p:pic>
      <p:sp>
        <p:nvSpPr>
          <p:cNvPr id="16" name="テキスト ボックス 15"/>
          <p:cNvSpPr txBox="1"/>
          <p:nvPr/>
        </p:nvSpPr>
        <p:spPr>
          <a:xfrm>
            <a:off x="1454727" y="4797086"/>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en ángulo </a:t>
            </a:r>
            <a:endParaRPr lang="en-US" altLang="ja-JP">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a16="http://schemas.microsoft.com/office/drawing/2014/main" id="{2A3287A2-0588-47CF-9009-61133E19CA3F}"/>
              </a:ext>
            </a:extLst>
          </p:cNvPr>
          <p:cNvSpPr txBox="1"/>
          <p:nvPr/>
        </p:nvSpPr>
        <p:spPr>
          <a:xfrm>
            <a:off x="4826643" y="6432257"/>
            <a:ext cx="3693269" cy="276999"/>
          </a:xfrm>
          <a:prstGeom prst="rect">
            <a:avLst/>
          </a:prstGeom>
          <a:noFill/>
          <a:ln>
            <a:solidFill>
              <a:schemeClr val="tx1"/>
            </a:solidFill>
          </a:ln>
        </p:spPr>
        <p:txBody>
          <a:bodyPr wrap="square" lIns="91440" tIns="45720" rIns="91440" bIns="45720" rtlCol="0" anchor="t">
            <a:spAutoFit/>
          </a:bodyPr>
          <a:lstStyle/>
          <a:p>
            <a:pPr algn="r" rtl="0"/>
            <a:r>
              <a:rPr lang="es-419" sz="1200">
                <a:latin typeface="Times New Roman" panose="02020603050405020304" pitchFamily="18" charset="0"/>
                <a:ea typeface="游ゴシック"/>
                <a:cs typeface="Times New Roman" panose="02020603050405020304" pitchFamily="18" charset="0"/>
              </a:rPr>
              <a:t>Página 99 del libro de texto / Página 42 del texto auxiliar</a:t>
            </a:r>
          </a:p>
        </p:txBody>
      </p:sp>
      <p:sp>
        <p:nvSpPr>
          <p:cNvPr id="3" name="TextBox 2">
            <a:extLst>
              <a:ext uri="{FF2B5EF4-FFF2-40B4-BE49-F238E27FC236}">
                <a16:creationId xmlns:a16="http://schemas.microsoft.com/office/drawing/2014/main" id="{FD08BD8F-A8BD-47AD-8B94-A88B51DD8BD5}"/>
              </a:ext>
            </a:extLst>
          </p:cNvPr>
          <p:cNvSpPr txBox="1"/>
          <p:nvPr/>
        </p:nvSpPr>
        <p:spPr>
          <a:xfrm>
            <a:off x="695325" y="2200274"/>
            <a:ext cx="94297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Valor del ángulo</a:t>
            </a:r>
          </a:p>
        </p:txBody>
      </p:sp>
      <p:sp>
        <p:nvSpPr>
          <p:cNvPr id="13" name="TextBox 12">
            <a:extLst>
              <a:ext uri="{FF2B5EF4-FFF2-40B4-BE49-F238E27FC236}">
                <a16:creationId xmlns:a16="http://schemas.microsoft.com/office/drawing/2014/main" id="{A2B25A36-0152-4F9B-ABD7-117A0412CC7D}"/>
              </a:ext>
            </a:extLst>
          </p:cNvPr>
          <p:cNvSpPr txBox="1"/>
          <p:nvPr/>
        </p:nvSpPr>
        <p:spPr>
          <a:xfrm>
            <a:off x="2500313" y="2200275"/>
            <a:ext cx="11287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Empuje recto</a:t>
            </a:r>
          </a:p>
        </p:txBody>
      </p:sp>
      <p:sp>
        <p:nvSpPr>
          <p:cNvPr id="18" name="TextBox 17">
            <a:extLst>
              <a:ext uri="{FF2B5EF4-FFF2-40B4-BE49-F238E27FC236}">
                <a16:creationId xmlns:a16="http://schemas.microsoft.com/office/drawing/2014/main" id="{240AA08D-DAF1-474D-8A92-A6079E8A65C2}"/>
              </a:ext>
            </a:extLst>
          </p:cNvPr>
          <p:cNvSpPr txBox="1"/>
          <p:nvPr/>
        </p:nvSpPr>
        <p:spPr>
          <a:xfrm>
            <a:off x="2657475" y="4471988"/>
            <a:ext cx="11287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Empuje en ángulo</a:t>
            </a:r>
          </a:p>
        </p:txBody>
      </p:sp>
    </p:spTree>
    <p:extLst>
      <p:ext uri="{BB962C8B-B14F-4D97-AF65-F5344CB8AC3E}">
        <p14:creationId xmlns:p14="http://schemas.microsoft.com/office/powerpoint/2010/main" val="3903574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dirty="0">
                <a:latin typeface="Times New Roman" panose="02020603050405020304" pitchFamily="18" charset="0"/>
                <a:ea typeface="Meiryo UI"/>
                <a:cs typeface="Times New Roman" panose="02020603050405020304" pitchFamily="18" charset="0"/>
              </a:rPr>
              <a:t>Topadora 1..... Operación básica</a:t>
            </a:r>
            <a:endParaRPr lang="en-US" altLang="ja-JP" dirty="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1534619" y="3453960"/>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inclinación  </a:t>
            </a:r>
            <a:endParaRPr lang="ja-JP" altLang="en-US" sz="120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3162300" y="6066984"/>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Ajuste del ángulo del borde de corte </a:t>
            </a:r>
            <a:endParaRPr lang="en-US" altLang="ja-JP">
              <a:latin typeface="Times New Roman" panose="02020603050405020304" pitchFamily="18" charset="0"/>
              <a:cs typeface="Times New Roman" panose="02020603050405020304" pitchFamily="18" charset="0"/>
            </a:endParaRPr>
          </a:p>
        </p:txBody>
      </p:sp>
      <p:pic>
        <p:nvPicPr>
          <p:cNvPr id="10" name="図 9"/>
          <p:cNvPicPr>
            <a:picLocks noChangeAspect="1"/>
          </p:cNvPicPr>
          <p:nvPr/>
        </p:nvPicPr>
        <p:blipFill>
          <a:blip r:embed="rId3"/>
          <a:stretch>
            <a:fillRect/>
          </a:stretch>
        </p:blipFill>
        <p:spPr>
          <a:xfrm>
            <a:off x="872403" y="1300730"/>
            <a:ext cx="4562042" cy="2146377"/>
          </a:xfrm>
          <a:prstGeom prst="rect">
            <a:avLst/>
          </a:prstGeom>
        </p:spPr>
      </p:pic>
      <p:pic>
        <p:nvPicPr>
          <p:cNvPr id="11" name="図 10"/>
          <p:cNvPicPr>
            <a:picLocks noChangeAspect="1"/>
          </p:cNvPicPr>
          <p:nvPr/>
        </p:nvPicPr>
        <p:blipFill>
          <a:blip r:embed="rId4"/>
          <a:stretch>
            <a:fillRect/>
          </a:stretch>
        </p:blipFill>
        <p:spPr>
          <a:xfrm>
            <a:off x="5728263" y="1300730"/>
            <a:ext cx="2787087" cy="2146377"/>
          </a:xfrm>
          <a:prstGeom prst="rect">
            <a:avLst/>
          </a:prstGeom>
        </p:spPr>
      </p:pic>
      <p:pic>
        <p:nvPicPr>
          <p:cNvPr id="12" name="図 11"/>
          <p:cNvPicPr>
            <a:picLocks noChangeAspect="1"/>
          </p:cNvPicPr>
          <p:nvPr/>
        </p:nvPicPr>
        <p:blipFill>
          <a:blip r:embed="rId5"/>
          <a:stretch>
            <a:fillRect/>
          </a:stretch>
        </p:blipFill>
        <p:spPr>
          <a:xfrm>
            <a:off x="3371405" y="4097376"/>
            <a:ext cx="2819400" cy="1943100"/>
          </a:xfrm>
          <a:prstGeom prst="rect">
            <a:avLst/>
          </a:prstGeom>
        </p:spPr>
      </p:pic>
      <p:sp>
        <p:nvSpPr>
          <p:cNvPr id="13" name="テキスト ボックス 12"/>
          <p:cNvSpPr txBox="1"/>
          <p:nvPr/>
        </p:nvSpPr>
        <p:spPr>
          <a:xfrm>
            <a:off x="4886325" y="3397306"/>
            <a:ext cx="3854286"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Posicionamiento en Inclinación del Vehículo PAT  </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2" name="テキスト ボックス 5">
            <a:extLst>
              <a:ext uri="{FF2B5EF4-FFF2-40B4-BE49-F238E27FC236}">
                <a16:creationId xmlns:a16="http://schemas.microsoft.com/office/drawing/2014/main" id="{138EB378-03AF-4B79-B9E0-89D70BE0B2F4}"/>
              </a:ext>
            </a:extLst>
          </p:cNvPr>
          <p:cNvSpPr txBox="1"/>
          <p:nvPr/>
        </p:nvSpPr>
        <p:spPr>
          <a:xfrm>
            <a:off x="4665626" y="6417968"/>
            <a:ext cx="3854286" cy="276999"/>
          </a:xfrm>
          <a:prstGeom prst="rect">
            <a:avLst/>
          </a:prstGeom>
          <a:noFill/>
          <a:ln>
            <a:solidFill>
              <a:schemeClr val="tx1"/>
            </a:solid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Página 100 del libro de texto / Página 42 del texto auxiliar</a:t>
            </a:r>
          </a:p>
        </p:txBody>
      </p:sp>
      <p:sp>
        <p:nvSpPr>
          <p:cNvPr id="3" name="TextBox 2">
            <a:extLst>
              <a:ext uri="{FF2B5EF4-FFF2-40B4-BE49-F238E27FC236}">
                <a16:creationId xmlns:a16="http://schemas.microsoft.com/office/drawing/2014/main" id="{1F6F0714-6767-4B5A-A04D-B77D7EC6807D}"/>
              </a:ext>
            </a:extLst>
          </p:cNvPr>
          <p:cNvSpPr txBox="1"/>
          <p:nvPr/>
        </p:nvSpPr>
        <p:spPr>
          <a:xfrm rot="5400000">
            <a:off x="550068" y="2364582"/>
            <a:ext cx="88582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Cantidad de inclinación</a:t>
            </a:r>
          </a:p>
        </p:txBody>
      </p:sp>
      <p:sp>
        <p:nvSpPr>
          <p:cNvPr id="5" name="TextBox 4">
            <a:extLst>
              <a:ext uri="{FF2B5EF4-FFF2-40B4-BE49-F238E27FC236}">
                <a16:creationId xmlns:a16="http://schemas.microsoft.com/office/drawing/2014/main" id="{EE75EB3F-D4CF-445D-BD60-95CA5AF9E98D}"/>
              </a:ext>
            </a:extLst>
          </p:cNvPr>
          <p:cNvSpPr txBox="1"/>
          <p:nvPr/>
        </p:nvSpPr>
        <p:spPr>
          <a:xfrm>
            <a:off x="2600325" y="3214688"/>
            <a:ext cx="1128715"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Inclinación</a:t>
            </a: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969649B-B9F9-43FE-AB5C-BBEA8501FC44}"/>
              </a:ext>
            </a:extLst>
          </p:cNvPr>
          <p:cNvSpPr txBox="1"/>
          <p:nvPr/>
        </p:nvSpPr>
        <p:spPr>
          <a:xfrm>
            <a:off x="4886325" y="1800224"/>
            <a:ext cx="75724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ea typeface="+mn-lt"/>
                <a:cs typeface="Times New Roman" panose="02020603050405020304" pitchFamily="18" charset="0"/>
              </a:rPr>
              <a:t>Soporte </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85A9424-90BE-438E-8E2B-EED6FE39BEFC}"/>
              </a:ext>
            </a:extLst>
          </p:cNvPr>
          <p:cNvSpPr txBox="1"/>
          <p:nvPr/>
        </p:nvSpPr>
        <p:spPr>
          <a:xfrm>
            <a:off x="5500687" y="4400548"/>
            <a:ext cx="75724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ea typeface="+mn-lt"/>
                <a:cs typeface="Times New Roman" panose="02020603050405020304" pitchFamily="18" charset="0"/>
              </a:rPr>
              <a:t>Soporte </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271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dirty="0">
                <a:latin typeface="Times New Roman" panose="02020603050405020304" pitchFamily="18" charset="0"/>
                <a:ea typeface="+mj-lt"/>
                <a:cs typeface="Times New Roman" panose="02020603050405020304" pitchFamily="18" charset="0"/>
              </a:rPr>
              <a:t>Topadora 2..... Operación básica</a:t>
            </a:r>
            <a:endParaRPr lang="en-US" altLang="ja-JP" dirty="0">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943728" y="5248037"/>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conducción en un terreno inclinado </a:t>
            </a:r>
            <a:endParaRPr lang="en-US" altLang="ja-JP">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4692300" y="5248037"/>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operación de la hoja </a:t>
            </a:r>
            <a:endParaRPr lang="en-US" altLang="ja-JP">
              <a:latin typeface="Times New Roman" panose="02020603050405020304" pitchFamily="18" charset="0"/>
              <a:cs typeface="Times New Roman" panose="02020603050405020304" pitchFamily="18" charset="0"/>
            </a:endParaRPr>
          </a:p>
        </p:txBody>
      </p:sp>
      <p:pic>
        <p:nvPicPr>
          <p:cNvPr id="14" name="図 13"/>
          <p:cNvPicPr>
            <a:picLocks noChangeAspect="1"/>
          </p:cNvPicPr>
          <p:nvPr/>
        </p:nvPicPr>
        <p:blipFill rotWithShape="1">
          <a:blip r:embed="rId3"/>
          <a:srcRect b="14776"/>
          <a:stretch/>
        </p:blipFill>
        <p:spPr>
          <a:xfrm>
            <a:off x="779676" y="2043424"/>
            <a:ext cx="3565715" cy="2951185"/>
          </a:xfrm>
          <a:prstGeom prst="rect">
            <a:avLst/>
          </a:prstGeom>
        </p:spPr>
      </p:pic>
      <p:pic>
        <p:nvPicPr>
          <p:cNvPr id="17" name="図 16"/>
          <p:cNvPicPr>
            <a:picLocks noChangeAspect="1"/>
          </p:cNvPicPr>
          <p:nvPr/>
        </p:nvPicPr>
        <p:blipFill rotWithShape="1">
          <a:blip r:embed="rId4"/>
          <a:srcRect b="22885"/>
          <a:stretch/>
        </p:blipFill>
        <p:spPr>
          <a:xfrm>
            <a:off x="4345391" y="2857280"/>
            <a:ext cx="3931428" cy="1841947"/>
          </a:xfrm>
          <a:prstGeom prst="rect">
            <a:avLst/>
          </a:prstGeom>
        </p:spPr>
      </p:pic>
      <p:sp>
        <p:nvSpPr>
          <p:cNvPr id="2" name="テキスト ボックス 5">
            <a:extLst>
              <a:ext uri="{FF2B5EF4-FFF2-40B4-BE49-F238E27FC236}">
                <a16:creationId xmlns:a16="http://schemas.microsoft.com/office/drawing/2014/main" id="{75DBF797-B6CB-4BD3-AB0E-469A21858E9B}"/>
              </a:ext>
            </a:extLst>
          </p:cNvPr>
          <p:cNvSpPr txBox="1"/>
          <p:nvPr/>
        </p:nvSpPr>
        <p:spPr>
          <a:xfrm>
            <a:off x="4572000" y="6389394"/>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101 del libro de texto / Página 43 del texto auxiliar</a:t>
            </a:r>
          </a:p>
        </p:txBody>
      </p:sp>
    </p:spTree>
    <p:extLst>
      <p:ext uri="{BB962C8B-B14F-4D97-AF65-F5344CB8AC3E}">
        <p14:creationId xmlns:p14="http://schemas.microsoft.com/office/powerpoint/2010/main" val="513860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4703317" y="1245671"/>
            <a:ext cx="3638337" cy="508325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dirty="0">
                <a:latin typeface="Times New Roman" panose="02020603050405020304" pitchFamily="18" charset="0"/>
                <a:ea typeface="+mj-lt"/>
                <a:cs typeface="Times New Roman" panose="02020603050405020304" pitchFamily="18" charset="0"/>
              </a:rPr>
              <a:t>Trabajo de excavación </a:t>
            </a:r>
            <a:endParaRPr lang="en-US"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965396" y="4404724"/>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excavación de zanjas </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4"/>
          <a:stretch>
            <a:fillRect/>
          </a:stretch>
        </p:blipFill>
        <p:spPr>
          <a:xfrm>
            <a:off x="701077" y="1295924"/>
            <a:ext cx="3982651" cy="3103271"/>
          </a:xfrm>
          <a:prstGeom prst="rect">
            <a:avLst/>
          </a:prstGeom>
        </p:spPr>
      </p:pic>
      <p:pic>
        <p:nvPicPr>
          <p:cNvPr id="8" name="図 7"/>
          <p:cNvPicPr>
            <a:picLocks noChangeAspect="1"/>
          </p:cNvPicPr>
          <p:nvPr/>
        </p:nvPicPr>
        <p:blipFill>
          <a:blip r:embed="rId5"/>
          <a:stretch>
            <a:fillRect/>
          </a:stretch>
        </p:blipFill>
        <p:spPr>
          <a:xfrm>
            <a:off x="711280" y="4612368"/>
            <a:ext cx="3743299" cy="1512703"/>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736724" y="6077987"/>
            <a:ext cx="3237610" cy="230832"/>
          </a:xfrm>
          <a:prstGeom prst="rect">
            <a:avLst/>
          </a:prstGeom>
          <a:noFill/>
          <a:ln>
            <a:noFill/>
          </a:ln>
        </p:spPr>
        <p:txBody>
          <a:bodyPr wrap="square" lIns="91440" tIns="45720" rIns="91440" bIns="45720" rtlCol="0" anchor="t">
            <a:spAutoFit/>
          </a:bodyPr>
          <a:lstStyle/>
          <a:p>
            <a:pPr algn="ctr" rtl="0"/>
            <a:r>
              <a:rPr lang="es-419" sz="900" dirty="0">
                <a:latin typeface="Times New Roman" panose="02020603050405020304" pitchFamily="18" charset="0"/>
                <a:ea typeface="+mn-lt"/>
                <a:cs typeface="Times New Roman" panose="02020603050405020304" pitchFamily="18" charset="0"/>
              </a:rPr>
              <a:t>Ejemplo de drenaje de terreno inclinado (NORI MEN HAISUI)</a:t>
            </a:r>
            <a:endParaRPr lang="en-US" altLang="ja-JP" sz="1100" dirty="0">
              <a:latin typeface="Times New Roman" panose="02020603050405020304" pitchFamily="18" charset="0"/>
              <a:cs typeface="Times New Roman" panose="02020603050405020304" pitchFamily="18" charset="0"/>
            </a:endParaRPr>
          </a:p>
        </p:txBody>
      </p:sp>
      <p:sp>
        <p:nvSpPr>
          <p:cNvPr id="12" name="正方形/長方形 11"/>
          <p:cNvSpPr/>
          <p:nvPr/>
        </p:nvSpPr>
        <p:spPr>
          <a:xfrm>
            <a:off x="1812454" y="2672238"/>
            <a:ext cx="1309142" cy="223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1592758" y="2637085"/>
            <a:ext cx="1255472"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Ejemplo de explanación en zanja </a:t>
            </a:r>
            <a:endParaRPr lang="en-US" altLang="ja-JP">
              <a:latin typeface="Times New Roman" panose="02020603050405020304" pitchFamily="18" charset="0"/>
              <a:cs typeface="Times New Roman" panose="02020603050405020304" pitchFamily="18" charset="0"/>
            </a:endParaRPr>
          </a:p>
        </p:txBody>
      </p:sp>
      <p:sp>
        <p:nvSpPr>
          <p:cNvPr id="15" name="正方形/長方形 14"/>
          <p:cNvSpPr/>
          <p:nvPr/>
        </p:nvSpPr>
        <p:spPr>
          <a:xfrm>
            <a:off x="4425950" y="1876425"/>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4529621" y="4620830"/>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7" name="正方形/長方形 16"/>
          <p:cNvSpPr/>
          <p:nvPr/>
        </p:nvSpPr>
        <p:spPr>
          <a:xfrm>
            <a:off x="4425950" y="6059933"/>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a:off x="2263775" y="4242014"/>
            <a:ext cx="1309142" cy="15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a:off x="731043" y="3890962"/>
            <a:ext cx="699101" cy="1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560856" y="3810174"/>
            <a:ext cx="865943" cy="246221"/>
          </a:xfrm>
          <a:prstGeom prst="rect">
            <a:avLst/>
          </a:prstGeom>
          <a:noFill/>
        </p:spPr>
        <p:txBody>
          <a:bodyPr wrap="non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Altura de la hoja </a:t>
            </a:r>
            <a:endParaRPr lang="en-US" altLang="ja-JP"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2499007" y="4155487"/>
            <a:ext cx="726481" cy="246221"/>
          </a:xfrm>
          <a:prstGeom prst="rect">
            <a:avLst/>
          </a:prstGeom>
          <a:noFill/>
        </p:spPr>
        <p:txBody>
          <a:bodyPr wrap="squar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40 a 50cm</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4" name="テキスト ボックス 23"/>
          <p:cNvSpPr txBox="1"/>
          <p:nvPr/>
        </p:nvSpPr>
        <p:spPr>
          <a:xfrm>
            <a:off x="4572000" y="1881666"/>
            <a:ext cx="1574470"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Ejemplo de trabajo de corte lateral (a) </a:t>
            </a:r>
            <a:endParaRPr lang="en-US">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4376702" y="4579705"/>
            <a:ext cx="1580882"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Ejemplo de trabajo de corte lateral (b) </a:t>
            </a:r>
            <a:endParaRPr lang="en-US">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3823908" y="6032276"/>
            <a:ext cx="1758815" cy="215444"/>
          </a:xfrm>
          <a:prstGeom prst="rect">
            <a:avLst/>
          </a:prstGeom>
          <a:noFill/>
        </p:spPr>
        <p:txBody>
          <a:bodyPr wrap="none" lIns="91440" tIns="45720" rIns="91440" bIns="45720" rtlCol="0" anchor="t">
            <a:spAutoFit/>
          </a:bodyPr>
          <a:lstStyle/>
          <a:p>
            <a:pPr rtl="0"/>
            <a:r>
              <a:rPr lang="es-419" sz="800" dirty="0">
                <a:latin typeface="Times New Roman" panose="02020603050405020304" pitchFamily="18" charset="0"/>
                <a:ea typeface="+mn-lt"/>
                <a:cs typeface="Times New Roman" panose="02020603050405020304" pitchFamily="18" charset="0"/>
              </a:rPr>
              <a:t>Ejemplo de trabajo de corte lateral (c) </a:t>
            </a:r>
            <a:endParaRPr lang="en-US" sz="1400" dirty="0">
              <a:latin typeface="Times New Roman" panose="02020603050405020304" pitchFamily="18" charset="0"/>
              <a:cs typeface="Times New Roman" panose="02020603050405020304" pitchFamily="18" charset="0"/>
            </a:endParaRPr>
          </a:p>
        </p:txBody>
      </p:sp>
      <p:sp>
        <p:nvSpPr>
          <p:cNvPr id="27" name="正方形/長方形 26"/>
          <p:cNvSpPr/>
          <p:nvPr/>
        </p:nvSpPr>
        <p:spPr>
          <a:xfrm>
            <a:off x="3572917" y="502285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9" name="正方形/長方形 28"/>
          <p:cNvSpPr/>
          <p:nvPr/>
        </p:nvSpPr>
        <p:spPr>
          <a:xfrm>
            <a:off x="2814037" y="546542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0" name="正方形/長方形 29"/>
          <p:cNvSpPr/>
          <p:nvPr/>
        </p:nvSpPr>
        <p:spPr>
          <a:xfrm>
            <a:off x="1942116" y="506038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1" name="正方形/長方形 30"/>
          <p:cNvSpPr/>
          <p:nvPr/>
        </p:nvSpPr>
        <p:spPr>
          <a:xfrm>
            <a:off x="1167048" y="548334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1829193" y="4970142"/>
            <a:ext cx="306494"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A</a:t>
            </a:r>
          </a:p>
        </p:txBody>
      </p:sp>
      <p:sp>
        <p:nvSpPr>
          <p:cNvPr id="2" name="円/楕円 1"/>
          <p:cNvSpPr/>
          <p:nvPr/>
        </p:nvSpPr>
        <p:spPr>
          <a:xfrm>
            <a:off x="1868016" y="4965767"/>
            <a:ext cx="184576"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s-419">
                <a:latin typeface="Times New Roman" panose="02020603050405020304" pitchFamily="18" charset="0"/>
                <a:ea typeface="游ゴシック"/>
                <a:cs typeface="Times New Roman" panose="02020603050405020304" pitchFamily="18" charset="0"/>
              </a:rPr>
              <a:t>A</a:t>
            </a:r>
            <a:endParaRPr kumimoji="1" lang="ja-JP" altLang="en-US">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1065394" y="5371207"/>
            <a:ext cx="306494"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A</a:t>
            </a:r>
          </a:p>
        </p:txBody>
      </p:sp>
      <p:sp>
        <p:nvSpPr>
          <p:cNvPr id="33" name="円/楕円 32"/>
          <p:cNvSpPr/>
          <p:nvPr/>
        </p:nvSpPr>
        <p:spPr>
          <a:xfrm>
            <a:off x="1104217" y="5366831"/>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3459345" y="4922462"/>
            <a:ext cx="306494"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A</a:t>
            </a:r>
          </a:p>
        </p:txBody>
      </p:sp>
      <p:sp>
        <p:nvSpPr>
          <p:cNvPr id="35" name="円/楕円 34"/>
          <p:cNvSpPr/>
          <p:nvPr/>
        </p:nvSpPr>
        <p:spPr>
          <a:xfrm>
            <a:off x="3498169" y="4903799"/>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2682818" y="5374633"/>
            <a:ext cx="306494" cy="246221"/>
          </a:xfrm>
          <a:prstGeom prst="rect">
            <a:avLst/>
          </a:prstGeom>
          <a:noFill/>
        </p:spPr>
        <p:txBody>
          <a:bodyPr wrap="none" lIns="91440" tIns="45720" rIns="91440" bIns="45720" rtlCol="0" anchor="t">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A</a:t>
            </a:r>
          </a:p>
        </p:txBody>
      </p:sp>
      <p:sp>
        <p:nvSpPr>
          <p:cNvPr id="37" name="円/楕円 36"/>
          <p:cNvSpPr/>
          <p:nvPr/>
        </p:nvSpPr>
        <p:spPr>
          <a:xfrm>
            <a:off x="2735929" y="5355970"/>
            <a:ext cx="198863" cy="198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1379378" y="36848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2744836" y="388871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1" name="正方形/長方形 40"/>
          <p:cNvSpPr/>
          <p:nvPr/>
        </p:nvSpPr>
        <p:spPr>
          <a:xfrm>
            <a:off x="3434515" y="3812030"/>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2" name="正方形/長方形 41"/>
          <p:cNvSpPr/>
          <p:nvPr/>
        </p:nvSpPr>
        <p:spPr>
          <a:xfrm>
            <a:off x="4821535" y="1291389"/>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3" name="正方形/長方形 42"/>
          <p:cNvSpPr/>
          <p:nvPr/>
        </p:nvSpPr>
        <p:spPr>
          <a:xfrm>
            <a:off x="5970985" y="135116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7137269" y="138416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5" name="正方形/長方形 44"/>
          <p:cNvSpPr/>
          <p:nvPr/>
        </p:nvSpPr>
        <p:spPr>
          <a:xfrm>
            <a:off x="4903680" y="220052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6" name="正方形/長方形 45"/>
          <p:cNvSpPr/>
          <p:nvPr/>
        </p:nvSpPr>
        <p:spPr>
          <a:xfrm>
            <a:off x="6041336" y="223227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7" name="正方形/長方形 46"/>
          <p:cNvSpPr/>
          <p:nvPr/>
        </p:nvSpPr>
        <p:spPr>
          <a:xfrm>
            <a:off x="7297438" y="2281683"/>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8" name="正方形/長方形 47"/>
          <p:cNvSpPr/>
          <p:nvPr/>
        </p:nvSpPr>
        <p:spPr>
          <a:xfrm>
            <a:off x="4841468" y="3564094"/>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9" name="正方形/長方形 48"/>
          <p:cNvSpPr/>
          <p:nvPr/>
        </p:nvSpPr>
        <p:spPr>
          <a:xfrm>
            <a:off x="6110623" y="363344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0" name="正方形/長方形 49"/>
          <p:cNvSpPr/>
          <p:nvPr/>
        </p:nvSpPr>
        <p:spPr>
          <a:xfrm>
            <a:off x="6936123" y="3654346"/>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1" name="正方形/長方形 50"/>
          <p:cNvSpPr/>
          <p:nvPr/>
        </p:nvSpPr>
        <p:spPr>
          <a:xfrm>
            <a:off x="4956164" y="4938615"/>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2" name="正方形/長方形 51"/>
          <p:cNvSpPr/>
          <p:nvPr/>
        </p:nvSpPr>
        <p:spPr>
          <a:xfrm>
            <a:off x="6905843" y="498790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3" name="正方形/長方形 52"/>
          <p:cNvSpPr/>
          <p:nvPr/>
        </p:nvSpPr>
        <p:spPr>
          <a:xfrm>
            <a:off x="4906859" y="5615597"/>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54" name="正方形/長方形 53"/>
          <p:cNvSpPr/>
          <p:nvPr/>
        </p:nvSpPr>
        <p:spPr>
          <a:xfrm>
            <a:off x="6886734" y="5692051"/>
            <a:ext cx="138402" cy="13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9" name="テキスト ボックス 38"/>
          <p:cNvSpPr txBox="1"/>
          <p:nvPr/>
        </p:nvSpPr>
        <p:spPr>
          <a:xfrm>
            <a:off x="4685015" y="1285690"/>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(1)</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5" name="テキスト ボックス 54"/>
          <p:cNvSpPr txBox="1"/>
          <p:nvPr/>
        </p:nvSpPr>
        <p:spPr>
          <a:xfrm>
            <a:off x="5884540" y="1285690"/>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(2)</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6" name="テキスト ボックス 55"/>
          <p:cNvSpPr txBox="1"/>
          <p:nvPr/>
        </p:nvSpPr>
        <p:spPr>
          <a:xfrm>
            <a:off x="7037986" y="1294184"/>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(3)</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7" name="テキスト ボックス 56"/>
          <p:cNvSpPr txBox="1"/>
          <p:nvPr/>
        </p:nvSpPr>
        <p:spPr>
          <a:xfrm>
            <a:off x="4781660" y="2169012"/>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(1)</a:t>
            </a:r>
          </a:p>
        </p:txBody>
      </p:sp>
      <p:sp>
        <p:nvSpPr>
          <p:cNvPr id="58" name="テキスト ボックス 57"/>
          <p:cNvSpPr txBox="1"/>
          <p:nvPr/>
        </p:nvSpPr>
        <p:spPr>
          <a:xfrm>
            <a:off x="5883096" y="2158572"/>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(2)</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59" name="テキスト ボックス 58"/>
          <p:cNvSpPr txBox="1"/>
          <p:nvPr/>
        </p:nvSpPr>
        <p:spPr>
          <a:xfrm>
            <a:off x="7186736" y="2143541"/>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(3)</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0" name="テキスト ボックス 59"/>
          <p:cNvSpPr txBox="1"/>
          <p:nvPr/>
        </p:nvSpPr>
        <p:spPr>
          <a:xfrm>
            <a:off x="4683728" y="3487189"/>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(4)</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1" name="テキスト ボックス 60"/>
          <p:cNvSpPr txBox="1"/>
          <p:nvPr/>
        </p:nvSpPr>
        <p:spPr>
          <a:xfrm>
            <a:off x="6021134" y="3601489"/>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(5)</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2" name="テキスト ボックス 61"/>
          <p:cNvSpPr txBox="1"/>
          <p:nvPr/>
        </p:nvSpPr>
        <p:spPr>
          <a:xfrm>
            <a:off x="6894189" y="3592475"/>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(6)</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3" name="テキスト ボックス 62"/>
          <p:cNvSpPr txBox="1"/>
          <p:nvPr/>
        </p:nvSpPr>
        <p:spPr>
          <a:xfrm>
            <a:off x="4860809" y="4937269"/>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(1)</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4" name="テキスト ボックス 63"/>
          <p:cNvSpPr txBox="1"/>
          <p:nvPr/>
        </p:nvSpPr>
        <p:spPr>
          <a:xfrm>
            <a:off x="6670241" y="4946417"/>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(2)</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5" name="テキスト ボックス 64"/>
          <p:cNvSpPr txBox="1"/>
          <p:nvPr/>
        </p:nvSpPr>
        <p:spPr>
          <a:xfrm>
            <a:off x="4793912" y="5558614"/>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(3)</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6" name="テキスト ボックス 65"/>
          <p:cNvSpPr txBox="1"/>
          <p:nvPr/>
        </p:nvSpPr>
        <p:spPr>
          <a:xfrm>
            <a:off x="6708395" y="5635615"/>
            <a:ext cx="312906" cy="246221"/>
          </a:xfrm>
          <a:prstGeom prst="rect">
            <a:avLst/>
          </a:prstGeom>
          <a:noFill/>
        </p:spPr>
        <p:txBody>
          <a:bodyPr wrap="none" rtlCol="0">
            <a:spAutoFit/>
          </a:bodyPr>
          <a:lstStyle/>
          <a:p>
            <a:pPr rtl="0"/>
            <a:r>
              <a:rPr lang="es-419" sz="1000">
                <a:latin typeface="Times New Roman" panose="02020603050405020304" pitchFamily="18" charset="0"/>
                <a:ea typeface="HGP明朝B" panose="02020800000000000000" pitchFamily="18" charset="-128"/>
                <a:cs typeface="Times New Roman" panose="02020603050405020304" pitchFamily="18" charset="0"/>
              </a:rPr>
              <a:t>(4)</a:t>
            </a:r>
            <a:endParaRPr kumimoji="1"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67" name="テキスト ボックス 19">
            <a:extLst>
              <a:ext uri="{FF2B5EF4-FFF2-40B4-BE49-F238E27FC236}">
                <a16:creationId xmlns:a16="http://schemas.microsoft.com/office/drawing/2014/main" id="{2C776936-F835-46D3-9DBF-99867ACBD56C}"/>
              </a:ext>
            </a:extLst>
          </p:cNvPr>
          <p:cNvSpPr txBox="1"/>
          <p:nvPr/>
        </p:nvSpPr>
        <p:spPr>
          <a:xfrm>
            <a:off x="718017" y="4567411"/>
            <a:ext cx="688009" cy="246221"/>
          </a:xfrm>
          <a:prstGeom prst="rect">
            <a:avLst/>
          </a:prstGeom>
          <a:noFill/>
        </p:spPr>
        <p:txBody>
          <a:bodyPr wrap="square" lIns="91440" tIns="45720" rIns="91440" bIns="45720" rtlCol="0" anchor="t">
            <a:spAutoFit/>
          </a:bodyPr>
          <a:lstStyle/>
          <a:p>
            <a:pPr rtl="0"/>
            <a:r>
              <a:rPr lang="es-419" sz="1000">
                <a:latin typeface="Times New Roman" panose="02020603050405020304" pitchFamily="18" charset="0"/>
                <a:ea typeface="游ゴシック"/>
                <a:cs typeface="Times New Roman" panose="02020603050405020304" pitchFamily="18" charset="0"/>
              </a:rPr>
              <a:t>A: Agua</a:t>
            </a:r>
            <a:endParaRPr lang="en" altLang="ja-JP" sz="1000">
              <a:latin typeface="Times New Roman" panose="02020603050405020304" pitchFamily="18" charset="0"/>
              <a:cs typeface="Times New Roman" panose="02020603050405020304" pitchFamily="18" charset="0"/>
            </a:endParaRPr>
          </a:p>
        </p:txBody>
      </p:sp>
      <p:sp>
        <p:nvSpPr>
          <p:cNvPr id="5" name="テキスト ボックス 5">
            <a:extLst>
              <a:ext uri="{FF2B5EF4-FFF2-40B4-BE49-F238E27FC236}">
                <a16:creationId xmlns:a16="http://schemas.microsoft.com/office/drawing/2014/main" id="{1BC755D4-D4CD-40E2-8804-4D49198F807D}"/>
              </a:ext>
            </a:extLst>
          </p:cNvPr>
          <p:cNvSpPr txBox="1"/>
          <p:nvPr/>
        </p:nvSpPr>
        <p:spPr>
          <a:xfrm>
            <a:off x="4781660" y="6475118"/>
            <a:ext cx="379540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103 del libro de texto / Página 44 del texto auxiliar</a:t>
            </a:r>
          </a:p>
        </p:txBody>
      </p:sp>
      <p:sp>
        <p:nvSpPr>
          <p:cNvPr id="23" name="テキスト ボックス 22"/>
          <p:cNvSpPr txBox="1"/>
          <p:nvPr/>
        </p:nvSpPr>
        <p:spPr>
          <a:xfrm>
            <a:off x="4903680" y="6120649"/>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trabajo de corte lateral </a:t>
            </a:r>
            <a:endParaRPr lang="en-US"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0431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Operación de explanación (OSHIDO) </a:t>
            </a:r>
            <a:endParaRPr lang="ja-JP" altLang="en-US" sz="240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965396" y="4203460"/>
            <a:ext cx="3237610" cy="276999"/>
          </a:xfrm>
          <a:prstGeom prst="rect">
            <a:avLst/>
          </a:prstGeom>
          <a:noFill/>
          <a:ln>
            <a:noFill/>
          </a:ln>
        </p:spPr>
        <p:txBody>
          <a:bodyPr wrap="square" rtlCol="0">
            <a:spAutoFit/>
          </a:bodyPr>
          <a:lstStyle/>
          <a:p>
            <a:pPr algn="ctr" rtl="0"/>
            <a:r>
              <a:rPr lang="es-419" sz="1200">
                <a:solidFill>
                  <a:prstClr val="black"/>
                </a:solidFill>
                <a:latin typeface="Times New Roman" panose="02020603050405020304" pitchFamily="18" charset="0"/>
                <a:cs typeface="Times New Roman" panose="02020603050405020304" pitchFamily="18" charset="0"/>
              </a:rPr>
              <a:t>Ejemplo de excavación de zanjas</a:t>
            </a:r>
          </a:p>
        </p:txBody>
      </p:sp>
      <p:pic>
        <p:nvPicPr>
          <p:cNvPr id="2" name="図 1"/>
          <p:cNvPicPr>
            <a:picLocks noChangeAspect="1"/>
          </p:cNvPicPr>
          <p:nvPr/>
        </p:nvPicPr>
        <p:blipFill>
          <a:blip r:embed="rId3"/>
          <a:stretch>
            <a:fillRect/>
          </a:stretch>
        </p:blipFill>
        <p:spPr>
          <a:xfrm>
            <a:off x="760267" y="1813585"/>
            <a:ext cx="3801341" cy="1470954"/>
          </a:xfrm>
          <a:prstGeom prst="rect">
            <a:avLst/>
          </a:prstGeom>
        </p:spPr>
      </p:pic>
      <p:pic>
        <p:nvPicPr>
          <p:cNvPr id="3" name="図 2"/>
          <p:cNvPicPr>
            <a:picLocks noChangeAspect="1"/>
          </p:cNvPicPr>
          <p:nvPr/>
        </p:nvPicPr>
        <p:blipFill>
          <a:blip r:embed="rId4"/>
          <a:stretch>
            <a:fillRect/>
          </a:stretch>
        </p:blipFill>
        <p:spPr>
          <a:xfrm>
            <a:off x="5216273" y="1373345"/>
            <a:ext cx="2644411" cy="2222958"/>
          </a:xfrm>
          <a:prstGeom prst="rect">
            <a:avLst/>
          </a:prstGeom>
        </p:spPr>
      </p:pic>
      <p:pic>
        <p:nvPicPr>
          <p:cNvPr id="5" name="図 4"/>
          <p:cNvPicPr>
            <a:picLocks noChangeAspect="1"/>
          </p:cNvPicPr>
          <p:nvPr/>
        </p:nvPicPr>
        <p:blipFill>
          <a:blip r:embed="rId5"/>
          <a:stretch>
            <a:fillRect/>
          </a:stretch>
        </p:blipFill>
        <p:spPr>
          <a:xfrm>
            <a:off x="789822" y="3983573"/>
            <a:ext cx="3771786" cy="1991055"/>
          </a:xfrm>
          <a:prstGeom prst="rect">
            <a:avLst/>
          </a:prstGeom>
        </p:spPr>
      </p:pic>
      <p:pic>
        <p:nvPicPr>
          <p:cNvPr id="6" name="図 5"/>
          <p:cNvPicPr>
            <a:picLocks noChangeAspect="1"/>
          </p:cNvPicPr>
          <p:nvPr/>
        </p:nvPicPr>
        <p:blipFill>
          <a:blip r:embed="rId6"/>
          <a:stretch>
            <a:fillRect/>
          </a:stretch>
        </p:blipFill>
        <p:spPr>
          <a:xfrm>
            <a:off x="4695655" y="4291860"/>
            <a:ext cx="3685648" cy="1611438"/>
          </a:xfrm>
          <a:prstGeom prst="rect">
            <a:avLst/>
          </a:prstGeom>
        </p:spPr>
      </p:pic>
      <p:sp>
        <p:nvSpPr>
          <p:cNvPr id="15" name="テキスト ボックス 14"/>
          <p:cNvSpPr txBox="1"/>
          <p:nvPr/>
        </p:nvSpPr>
        <p:spPr>
          <a:xfrm>
            <a:off x="4919674" y="5903298"/>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dispersión </a:t>
            </a:r>
            <a:endParaRPr lang="en-US" altLang="ja-JP">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1056910" y="3268436"/>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doble empuje </a:t>
            </a:r>
            <a:endParaRPr lang="en-US" altLang="ja-JP">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4845476" y="3545435"/>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empuje por relevo </a:t>
            </a:r>
            <a:endParaRPr lang="en-US" altLang="ja-JP">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1042132" y="5910980"/>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trabajo de empuje de suelo en paralelo </a:t>
            </a:r>
            <a:endParaRPr lang="en-US" altLang="ja-JP" dirty="0">
              <a:latin typeface="Times New Roman" panose="02020603050405020304" pitchFamily="18" charset="0"/>
              <a:cs typeface="Times New Roman" panose="02020603050405020304" pitchFamily="18" charset="0"/>
            </a:endParaRPr>
          </a:p>
        </p:txBody>
      </p:sp>
      <p:sp>
        <p:nvSpPr>
          <p:cNvPr id="7" name="テキスト ボックス 5">
            <a:extLst>
              <a:ext uri="{FF2B5EF4-FFF2-40B4-BE49-F238E27FC236}">
                <a16:creationId xmlns:a16="http://schemas.microsoft.com/office/drawing/2014/main" id="{7A677234-80E9-45AC-AB98-171B4ACCE312}"/>
              </a:ext>
            </a:extLst>
          </p:cNvPr>
          <p:cNvSpPr txBox="1"/>
          <p:nvPr/>
        </p:nvSpPr>
        <p:spPr>
          <a:xfrm>
            <a:off x="4695655" y="6417969"/>
            <a:ext cx="383854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105 del libro de texto / Página 46 del texto auxiliar</a:t>
            </a:r>
          </a:p>
        </p:txBody>
      </p:sp>
      <p:sp>
        <p:nvSpPr>
          <p:cNvPr id="8" name="TextBox 7">
            <a:extLst>
              <a:ext uri="{FF2B5EF4-FFF2-40B4-BE49-F238E27FC236}">
                <a16:creationId xmlns:a16="http://schemas.microsoft.com/office/drawing/2014/main" id="{81AA79DE-87EF-47B5-A131-628F44E8301A}"/>
              </a:ext>
            </a:extLst>
          </p:cNvPr>
          <p:cNvSpPr txBox="1"/>
          <p:nvPr/>
        </p:nvSpPr>
        <p:spPr>
          <a:xfrm>
            <a:off x="2200275" y="1728786"/>
            <a:ext cx="757241"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¡Doble empuje!</a:t>
            </a:r>
          </a:p>
        </p:txBody>
      </p:sp>
    </p:spTree>
    <p:extLst>
      <p:ext uri="{BB962C8B-B14F-4D97-AF65-F5344CB8AC3E}">
        <p14:creationId xmlns:p14="http://schemas.microsoft.com/office/powerpoint/2010/main" val="3465973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Operación de terraplén (MORIDO)</a:t>
            </a:r>
            <a:endParaRPr lang="ja-JP" sz="240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953194" y="5861524"/>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terraplén (MORIDO) </a:t>
            </a:r>
            <a:endParaRPr lang="en-US" altLang="ja-JP">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2807145" y="3736770"/>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compactación del terraplén </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1787958" y="1458074"/>
            <a:ext cx="5275984" cy="2278696"/>
          </a:xfrm>
          <a:prstGeom prst="rect">
            <a:avLst/>
          </a:prstGeom>
        </p:spPr>
      </p:pic>
      <p:pic>
        <p:nvPicPr>
          <p:cNvPr id="8" name="図 7"/>
          <p:cNvPicPr>
            <a:picLocks noChangeAspect="1"/>
          </p:cNvPicPr>
          <p:nvPr/>
        </p:nvPicPr>
        <p:blipFill>
          <a:blip r:embed="rId4"/>
          <a:stretch>
            <a:fillRect/>
          </a:stretch>
        </p:blipFill>
        <p:spPr>
          <a:xfrm>
            <a:off x="1900237" y="4213699"/>
            <a:ext cx="5343525" cy="1647825"/>
          </a:xfrm>
          <a:prstGeom prst="rect">
            <a:avLst/>
          </a:prstGeom>
        </p:spPr>
      </p:pic>
      <p:sp>
        <p:nvSpPr>
          <p:cNvPr id="2" name="テキスト ボックス 5">
            <a:extLst>
              <a:ext uri="{FF2B5EF4-FFF2-40B4-BE49-F238E27FC236}">
                <a16:creationId xmlns:a16="http://schemas.microsoft.com/office/drawing/2014/main" id="{5C4549F1-7862-417D-9140-B4C741C5606F}"/>
              </a:ext>
            </a:extLst>
          </p:cNvPr>
          <p:cNvSpPr txBox="1"/>
          <p:nvPr/>
        </p:nvSpPr>
        <p:spPr>
          <a:xfrm>
            <a:off x="4572000" y="6475119"/>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a:latin typeface="Times New Roman" panose="02020603050405020304" pitchFamily="18" charset="0"/>
                <a:ea typeface="游ゴシック"/>
                <a:cs typeface="Times New Roman" panose="02020603050405020304" pitchFamily="18" charset="0"/>
              </a:rPr>
              <a:t>Página 107 del libro de texto / Página 47 del texto auxiliar</a:t>
            </a:r>
          </a:p>
        </p:txBody>
      </p:sp>
      <p:sp>
        <p:nvSpPr>
          <p:cNvPr id="3" name="TextBox 2">
            <a:extLst>
              <a:ext uri="{FF2B5EF4-FFF2-40B4-BE49-F238E27FC236}">
                <a16:creationId xmlns:a16="http://schemas.microsoft.com/office/drawing/2014/main" id="{D9F37ECE-D220-42C1-9CF4-0810E5898DF8}"/>
              </a:ext>
            </a:extLst>
          </p:cNvPr>
          <p:cNvSpPr txBox="1"/>
          <p:nvPr/>
        </p:nvSpPr>
        <p:spPr>
          <a:xfrm>
            <a:off x="2528888" y="1471611"/>
            <a:ext cx="144304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ea typeface="+mn-lt"/>
                <a:cs typeface="Times New Roman" panose="02020603050405020304" pitchFamily="18" charset="0"/>
              </a:rPr>
              <a:t>(Se puede compactar) </a:t>
            </a:r>
            <a:endParaRPr lang="en" sz="10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401FBCA-3602-4DDF-8AD1-79ECF919E06A}"/>
              </a:ext>
            </a:extLst>
          </p:cNvPr>
          <p:cNvSpPr txBox="1"/>
          <p:nvPr/>
        </p:nvSpPr>
        <p:spPr>
          <a:xfrm>
            <a:off x="2528888" y="2486023"/>
            <a:ext cx="144304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ea typeface="+mn-lt"/>
                <a:cs typeface="Times New Roman" panose="02020603050405020304" pitchFamily="18" charset="0"/>
              </a:rPr>
              <a:t>(Se puede compactar) </a:t>
            </a:r>
            <a:endParaRPr lang="en" sz="10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E5ED469-EFBA-4818-A99D-C74211D1B76D}"/>
              </a:ext>
            </a:extLst>
          </p:cNvPr>
          <p:cNvSpPr txBox="1"/>
          <p:nvPr/>
        </p:nvSpPr>
        <p:spPr>
          <a:xfrm>
            <a:off x="5286375" y="1514472"/>
            <a:ext cx="1028703" cy="4143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ea typeface="+mn-lt"/>
                <a:cs typeface="Times New Roman" panose="02020603050405020304" pitchFamily="18" charset="0"/>
              </a:rPr>
              <a:t>(No se puede compactar) </a:t>
            </a:r>
            <a:endParaRPr lang="en" sz="10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BC29D52-849B-4143-819A-D24E89A38701}"/>
              </a:ext>
            </a:extLst>
          </p:cNvPr>
          <p:cNvSpPr txBox="1"/>
          <p:nvPr/>
        </p:nvSpPr>
        <p:spPr>
          <a:xfrm>
            <a:off x="4943475" y="2728908"/>
            <a:ext cx="162877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ea typeface="+mn-lt"/>
                <a:cs typeface="Times New Roman" panose="02020603050405020304" pitchFamily="18" charset="0"/>
              </a:rPr>
              <a:t>(No se puede compactar) </a:t>
            </a:r>
            <a:endParaRPr lang="en" sz="1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623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Maquinaria para nivelación, transporte y carga</a:t>
            </a:r>
            <a:endParaRPr lang="en-US" altLang="ja-JP"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0" name="図 9"/>
          <p:cNvPicPr>
            <a:picLocks noChangeAspect="1"/>
          </p:cNvPicPr>
          <p:nvPr/>
        </p:nvPicPr>
        <p:blipFill>
          <a:blip r:embed="rId3"/>
          <a:stretch>
            <a:fillRect/>
          </a:stretch>
        </p:blipFill>
        <p:spPr>
          <a:xfrm>
            <a:off x="1376796" y="1392382"/>
            <a:ext cx="2609850" cy="1838325"/>
          </a:xfrm>
          <a:prstGeom prst="rect">
            <a:avLst/>
          </a:prstGeom>
        </p:spPr>
      </p:pic>
      <p:pic>
        <p:nvPicPr>
          <p:cNvPr id="2" name="図 1"/>
          <p:cNvPicPr>
            <a:picLocks noChangeAspect="1"/>
          </p:cNvPicPr>
          <p:nvPr/>
        </p:nvPicPr>
        <p:blipFill>
          <a:blip r:embed="rId4"/>
          <a:stretch>
            <a:fillRect/>
          </a:stretch>
        </p:blipFill>
        <p:spPr>
          <a:xfrm>
            <a:off x="1167246" y="3896591"/>
            <a:ext cx="2819400" cy="1600200"/>
          </a:xfrm>
          <a:prstGeom prst="rect">
            <a:avLst/>
          </a:prstGeom>
        </p:spPr>
      </p:pic>
      <p:pic>
        <p:nvPicPr>
          <p:cNvPr id="8" name="図 7"/>
          <p:cNvPicPr>
            <a:picLocks noChangeAspect="1"/>
          </p:cNvPicPr>
          <p:nvPr/>
        </p:nvPicPr>
        <p:blipFill>
          <a:blip r:embed="rId5"/>
          <a:stretch>
            <a:fillRect/>
          </a:stretch>
        </p:blipFill>
        <p:spPr>
          <a:xfrm>
            <a:off x="5012747" y="1392382"/>
            <a:ext cx="2488926" cy="4104409"/>
          </a:xfrm>
          <a:prstGeom prst="rect">
            <a:avLst/>
          </a:prstGeom>
        </p:spPr>
      </p:pic>
      <p:sp>
        <p:nvSpPr>
          <p:cNvPr id="14" name="テキスト ボックス 13"/>
          <p:cNvSpPr txBox="1"/>
          <p:nvPr/>
        </p:nvSpPr>
        <p:spPr>
          <a:xfrm>
            <a:off x="1025398" y="3243680"/>
            <a:ext cx="331264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topadora de raspado</a:t>
            </a:r>
            <a:endParaRPr lang="en-US" altLang="ja-JP" sz="1200"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1025398" y="5365181"/>
            <a:ext cx="331264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motoniveladora</a:t>
            </a:r>
            <a:endParaRPr lang="en-US" altLang="ja-JP" sz="1200"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4600887" y="5365181"/>
            <a:ext cx="331264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Ejemplos de cargador de residuos</a:t>
            </a:r>
            <a:endParaRPr lang="en-US" altLang="ja-JP" dirty="0">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a16="http://schemas.microsoft.com/office/drawing/2014/main" id="{53EEA1D4-817D-410B-86CB-A65CEA48601F}"/>
              </a:ext>
            </a:extLst>
          </p:cNvPr>
          <p:cNvSpPr txBox="1"/>
          <p:nvPr/>
        </p:nvSpPr>
        <p:spPr>
          <a:xfrm>
            <a:off x="4914900" y="5903618"/>
            <a:ext cx="36050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5 del libro de texto / Página 6 del texto auxiliar</a:t>
            </a:r>
            <a:endParaRPr lang="en-US" altLang="ja-JP" sz="1200" dirty="0">
              <a:ea typeface="游ゴシック"/>
              <a:cs typeface="+mn-lt"/>
            </a:endParaRPr>
          </a:p>
        </p:txBody>
      </p:sp>
    </p:spTree>
    <p:extLst>
      <p:ext uri="{BB962C8B-B14F-4D97-AF65-F5344CB8AC3E}">
        <p14:creationId xmlns:p14="http://schemas.microsoft.com/office/powerpoint/2010/main" val="2399023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Operación de acabado</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54095"/>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1332674" y="6050841"/>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dispositivo de control de la hoja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5682083" y="5894024"/>
            <a:ext cx="2097734"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acabado en bruto </a:t>
            </a:r>
            <a:endParaRPr lang="en-US" altLang="ja-JP">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1870480" y="4118251"/>
            <a:ext cx="2097734"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operación de acabado</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4947954" y="1698524"/>
            <a:ext cx="3565993" cy="4181212"/>
          </a:xfrm>
          <a:prstGeom prst="rect">
            <a:avLst/>
          </a:prstGeom>
        </p:spPr>
      </p:pic>
      <p:pic>
        <p:nvPicPr>
          <p:cNvPr id="5" name="図 4"/>
          <p:cNvPicPr>
            <a:picLocks noChangeAspect="1"/>
          </p:cNvPicPr>
          <p:nvPr/>
        </p:nvPicPr>
        <p:blipFill>
          <a:blip r:embed="rId4"/>
          <a:stretch>
            <a:fillRect/>
          </a:stretch>
        </p:blipFill>
        <p:spPr>
          <a:xfrm>
            <a:off x="1870480" y="4533750"/>
            <a:ext cx="2162287" cy="1517089"/>
          </a:xfrm>
          <a:prstGeom prst="rect">
            <a:avLst/>
          </a:prstGeom>
        </p:spPr>
      </p:pic>
      <p:pic>
        <p:nvPicPr>
          <p:cNvPr id="2" name="図 1"/>
          <p:cNvPicPr>
            <a:picLocks noChangeAspect="1"/>
          </p:cNvPicPr>
          <p:nvPr/>
        </p:nvPicPr>
        <p:blipFill>
          <a:blip r:embed="rId5"/>
          <a:stretch>
            <a:fillRect/>
          </a:stretch>
        </p:blipFill>
        <p:spPr>
          <a:xfrm>
            <a:off x="647919" y="1305189"/>
            <a:ext cx="4798170" cy="2694674"/>
          </a:xfrm>
          <a:prstGeom prst="rect">
            <a:avLst/>
          </a:prstGeom>
        </p:spPr>
      </p:pic>
      <p:sp>
        <p:nvSpPr>
          <p:cNvPr id="6" name="テキスト ボックス 5">
            <a:extLst>
              <a:ext uri="{FF2B5EF4-FFF2-40B4-BE49-F238E27FC236}">
                <a16:creationId xmlns:a16="http://schemas.microsoft.com/office/drawing/2014/main" id="{779C7521-E3B1-4847-8B9B-233A81496FA1}"/>
              </a:ext>
            </a:extLst>
          </p:cNvPr>
          <p:cNvSpPr txBox="1"/>
          <p:nvPr/>
        </p:nvSpPr>
        <p:spPr>
          <a:xfrm>
            <a:off x="4643438" y="6432256"/>
            <a:ext cx="387647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109 del libro de texto / Página 48 del texto auxiliar</a:t>
            </a:r>
          </a:p>
        </p:txBody>
      </p:sp>
      <p:sp>
        <p:nvSpPr>
          <p:cNvPr id="7" name="TextBox 6">
            <a:extLst>
              <a:ext uri="{FF2B5EF4-FFF2-40B4-BE49-F238E27FC236}">
                <a16:creationId xmlns:a16="http://schemas.microsoft.com/office/drawing/2014/main" id="{E9D26457-1C82-435F-8D81-F23B2B50C2DE}"/>
              </a:ext>
            </a:extLst>
          </p:cNvPr>
          <p:cNvSpPr txBox="1"/>
          <p:nvPr/>
        </p:nvSpPr>
        <p:spPr>
          <a:xfrm>
            <a:off x="6915150" y="3543299"/>
            <a:ext cx="144304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panose="02020603050405020304" pitchFamily="18" charset="0"/>
                <a:cs typeface="Times New Roman" panose="02020603050405020304" pitchFamily="18" charset="0"/>
              </a:rPr>
              <a:t>¼ del ancho de la hoja </a:t>
            </a:r>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9821DFC-25D2-4A70-BEC0-A81C8257B078}"/>
              </a:ext>
            </a:extLst>
          </p:cNvPr>
          <p:cNvSpPr txBox="1"/>
          <p:nvPr/>
        </p:nvSpPr>
        <p:spPr>
          <a:xfrm>
            <a:off x="2076417" y="1476055"/>
            <a:ext cx="144304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panose="02020603050405020304" pitchFamily="18" charset="0"/>
                <a:cs typeface="Times New Roman" panose="02020603050405020304" pitchFamily="18" charset="0"/>
              </a:rPr>
              <a:t>Baje la hoja a nivel de la superficie</a:t>
            </a:r>
          </a:p>
        </p:txBody>
      </p:sp>
      <p:sp>
        <p:nvSpPr>
          <p:cNvPr id="16" name="TextBox 15">
            <a:extLst>
              <a:ext uri="{FF2B5EF4-FFF2-40B4-BE49-F238E27FC236}">
                <a16:creationId xmlns:a16="http://schemas.microsoft.com/office/drawing/2014/main" id="{DF34AAC2-846E-455F-ACBD-1BF46C657F64}"/>
              </a:ext>
            </a:extLst>
          </p:cNvPr>
          <p:cNvSpPr txBox="1"/>
          <p:nvPr/>
        </p:nvSpPr>
        <p:spPr>
          <a:xfrm>
            <a:off x="4643438" y="1543048"/>
            <a:ext cx="144304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panose="02020603050405020304" pitchFamily="18" charset="0"/>
                <a:cs typeface="Times New Roman" panose="02020603050405020304" pitchFamily="18" charset="0"/>
              </a:rPr>
              <a:t>Opere la hoja hacia arriba y hacia abajo</a:t>
            </a:r>
          </a:p>
        </p:txBody>
      </p:sp>
      <p:sp>
        <p:nvSpPr>
          <p:cNvPr id="17" name="TextBox 16">
            <a:extLst>
              <a:ext uri="{FF2B5EF4-FFF2-40B4-BE49-F238E27FC236}">
                <a16:creationId xmlns:a16="http://schemas.microsoft.com/office/drawing/2014/main" id="{964EAC97-450A-42D8-AC4D-DBCA5732C550}"/>
              </a:ext>
            </a:extLst>
          </p:cNvPr>
          <p:cNvSpPr txBox="1"/>
          <p:nvPr/>
        </p:nvSpPr>
        <p:spPr>
          <a:xfrm>
            <a:off x="4071938" y="3228972"/>
            <a:ext cx="1443040"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panose="02020603050405020304" pitchFamily="18" charset="0"/>
                <a:cs typeface="Times New Roman" panose="02020603050405020304" pitchFamily="18" charset="0"/>
              </a:rPr>
              <a:t>El trabajo de acabado fino es </a:t>
            </a:r>
          </a:p>
          <a:p>
            <a:pPr algn="ctr" rtl="0"/>
            <a:r>
              <a:rPr lang="es-419" sz="1200" dirty="0">
                <a:latin typeface="Times New Roman" panose="02020603050405020304" pitchFamily="18" charset="0"/>
                <a:cs typeface="Times New Roman" panose="02020603050405020304" pitchFamily="18" charset="0"/>
              </a:rPr>
              <a:t>hecho con una motoniveladora</a:t>
            </a:r>
          </a:p>
        </p:txBody>
      </p:sp>
    </p:spTree>
    <p:extLst>
      <p:ext uri="{BB962C8B-B14F-4D97-AF65-F5344CB8AC3E}">
        <p14:creationId xmlns:p14="http://schemas.microsoft.com/office/powerpoint/2010/main" val="35084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Aplicaciones prácticas </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412363" y="2870946"/>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trabajo de desraizado y escarda </a:t>
            </a:r>
            <a:endParaRPr lang="en-US" altLang="ja-JP"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2964307" y="3167731"/>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corte de raíces de bambú y arbustos </a:t>
            </a:r>
            <a:endParaRPr lang="en-US" altLang="ja-JP">
              <a:latin typeface="Times New Roman" panose="02020603050405020304" pitchFamily="18" charset="0"/>
              <a:cs typeface="Times New Roman" panose="02020603050405020304" pitchFamily="18" charset="0"/>
            </a:endParaRPr>
          </a:p>
        </p:txBody>
      </p:sp>
      <p:pic>
        <p:nvPicPr>
          <p:cNvPr id="6" name="図 5"/>
          <p:cNvPicPr>
            <a:picLocks noChangeAspect="1"/>
          </p:cNvPicPr>
          <p:nvPr/>
        </p:nvPicPr>
        <p:blipFill>
          <a:blip r:embed="rId3"/>
          <a:stretch>
            <a:fillRect/>
          </a:stretch>
        </p:blipFill>
        <p:spPr>
          <a:xfrm>
            <a:off x="766391" y="1769511"/>
            <a:ext cx="2330179" cy="1131682"/>
          </a:xfrm>
          <a:prstGeom prst="rect">
            <a:avLst/>
          </a:prstGeom>
        </p:spPr>
      </p:pic>
      <p:pic>
        <p:nvPicPr>
          <p:cNvPr id="10" name="図 9"/>
          <p:cNvPicPr>
            <a:picLocks noChangeAspect="1"/>
          </p:cNvPicPr>
          <p:nvPr/>
        </p:nvPicPr>
        <p:blipFill>
          <a:blip r:embed="rId4"/>
          <a:stretch>
            <a:fillRect/>
          </a:stretch>
        </p:blipFill>
        <p:spPr>
          <a:xfrm>
            <a:off x="3190412" y="1793083"/>
            <a:ext cx="2815196" cy="1108109"/>
          </a:xfrm>
          <a:prstGeom prst="rect">
            <a:avLst/>
          </a:prstGeom>
        </p:spPr>
      </p:pic>
      <p:pic>
        <p:nvPicPr>
          <p:cNvPr id="15" name="図 14"/>
          <p:cNvPicPr>
            <a:picLocks noChangeAspect="1"/>
          </p:cNvPicPr>
          <p:nvPr/>
        </p:nvPicPr>
        <p:blipFill>
          <a:blip r:embed="rId5"/>
          <a:stretch>
            <a:fillRect/>
          </a:stretch>
        </p:blipFill>
        <p:spPr>
          <a:xfrm>
            <a:off x="5948978" y="1724181"/>
            <a:ext cx="2490709" cy="1251741"/>
          </a:xfrm>
          <a:prstGeom prst="rect">
            <a:avLst/>
          </a:prstGeom>
        </p:spPr>
      </p:pic>
      <p:pic>
        <p:nvPicPr>
          <p:cNvPr id="17" name="図 16"/>
          <p:cNvPicPr>
            <a:picLocks noChangeAspect="1"/>
          </p:cNvPicPr>
          <p:nvPr/>
        </p:nvPicPr>
        <p:blipFill>
          <a:blip r:embed="rId6"/>
          <a:stretch>
            <a:fillRect/>
          </a:stretch>
        </p:blipFill>
        <p:spPr>
          <a:xfrm>
            <a:off x="748265" y="4425885"/>
            <a:ext cx="1703681" cy="1341196"/>
          </a:xfrm>
          <a:prstGeom prst="rect">
            <a:avLst/>
          </a:prstGeom>
        </p:spPr>
      </p:pic>
      <p:pic>
        <p:nvPicPr>
          <p:cNvPr id="18" name="図 17"/>
          <p:cNvPicPr>
            <a:picLocks noChangeAspect="1"/>
          </p:cNvPicPr>
          <p:nvPr/>
        </p:nvPicPr>
        <p:blipFill>
          <a:blip r:embed="rId7"/>
          <a:stretch>
            <a:fillRect/>
          </a:stretch>
        </p:blipFill>
        <p:spPr>
          <a:xfrm>
            <a:off x="2751834" y="4425885"/>
            <a:ext cx="2102415" cy="1359320"/>
          </a:xfrm>
          <a:prstGeom prst="rect">
            <a:avLst/>
          </a:prstGeom>
        </p:spPr>
      </p:pic>
      <p:pic>
        <p:nvPicPr>
          <p:cNvPr id="19" name="図 18"/>
          <p:cNvPicPr>
            <a:picLocks noChangeAspect="1"/>
          </p:cNvPicPr>
          <p:nvPr/>
        </p:nvPicPr>
        <p:blipFill>
          <a:blip r:embed="rId8"/>
          <a:stretch>
            <a:fillRect/>
          </a:stretch>
        </p:blipFill>
        <p:spPr>
          <a:xfrm>
            <a:off x="4825674" y="4416360"/>
            <a:ext cx="3661101" cy="1437858"/>
          </a:xfrm>
          <a:prstGeom prst="rect">
            <a:avLst/>
          </a:prstGeom>
        </p:spPr>
      </p:pic>
      <p:sp>
        <p:nvSpPr>
          <p:cNvPr id="20" name="テキスト ボックス 19"/>
          <p:cNvSpPr txBox="1"/>
          <p:nvPr/>
        </p:nvSpPr>
        <p:spPr>
          <a:xfrm>
            <a:off x="5092251" y="5820625"/>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relleno (UMEMODOSHI)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2807145" y="5824776"/>
            <a:ext cx="2097734"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remoción de pavimento </a:t>
            </a:r>
            <a:endParaRPr lang="en-US" altLang="ja-JP">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551238" y="5842184"/>
            <a:ext cx="2097734"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eliminación de piedras </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6122167" y="3082006"/>
            <a:ext cx="2097734"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Topadora de rastrillo </a:t>
            </a:r>
            <a:endParaRPr lang="en-US" altLang="ja-JP">
              <a:latin typeface="Times New Roman" panose="02020603050405020304" pitchFamily="18" charset="0"/>
              <a:cs typeface="Times New Roman" panose="02020603050405020304" pitchFamily="18" charset="0"/>
            </a:endParaRPr>
          </a:p>
        </p:txBody>
      </p:sp>
      <p:sp>
        <p:nvSpPr>
          <p:cNvPr id="24" name="正方形/長方形 23"/>
          <p:cNvSpPr/>
          <p:nvPr/>
        </p:nvSpPr>
        <p:spPr>
          <a:xfrm>
            <a:off x="2807145" y="2374814"/>
            <a:ext cx="251209" cy="261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1557242" y="1435236"/>
            <a:ext cx="947852" cy="553998"/>
          </a:xfrm>
          <a:prstGeom prst="rect">
            <a:avLst/>
          </a:prstGeom>
          <a:noFill/>
        </p:spPr>
        <p:txBody>
          <a:bodyPr wrap="squar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Cortar con una motosierra de antemano </a:t>
            </a:r>
            <a:endParaRPr lang="en-US" altLang="ja-JP">
              <a:latin typeface="Times New Roman" panose="02020603050405020304" pitchFamily="18" charset="0"/>
              <a:cs typeface="Times New Roman" panose="02020603050405020304" pitchFamily="18" charset="0"/>
            </a:endParaRPr>
          </a:p>
        </p:txBody>
      </p:sp>
      <p:sp>
        <p:nvSpPr>
          <p:cNvPr id="27" name="正方形/長方形 26"/>
          <p:cNvSpPr/>
          <p:nvPr/>
        </p:nvSpPr>
        <p:spPr>
          <a:xfrm>
            <a:off x="3550285" y="2796677"/>
            <a:ext cx="1870350"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テキスト ボックス 27"/>
          <p:cNvSpPr txBox="1"/>
          <p:nvPr/>
        </p:nvSpPr>
        <p:spPr>
          <a:xfrm>
            <a:off x="3588376" y="2747836"/>
            <a:ext cx="2379142" cy="400110"/>
          </a:xfrm>
          <a:prstGeom prst="rect">
            <a:avLst/>
          </a:prstGeom>
          <a:noFill/>
        </p:spPr>
        <p:txBody>
          <a:bodyPr wrap="squar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Para bambú y arbustos, establecer la profundidad entre 20 y 30 cm. </a:t>
            </a:r>
            <a:endParaRPr lang="en-US" altLang="ja-JP" dirty="0">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a16="http://schemas.microsoft.com/office/drawing/2014/main" id="{2AE8212E-0F18-4DCF-BB7C-2F416330429B}"/>
              </a:ext>
            </a:extLst>
          </p:cNvPr>
          <p:cNvSpPr txBox="1"/>
          <p:nvPr/>
        </p:nvSpPr>
        <p:spPr>
          <a:xfrm>
            <a:off x="4572001" y="6403681"/>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109 del libro de texto / Página 50 del texto auxiliar</a:t>
            </a:r>
          </a:p>
        </p:txBody>
      </p:sp>
    </p:spTree>
    <p:extLst>
      <p:ext uri="{BB962C8B-B14F-4D97-AF65-F5344CB8AC3E}">
        <p14:creationId xmlns:p14="http://schemas.microsoft.com/office/powerpoint/2010/main" val="2012028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Times New Roman"/>
              </a:rPr>
              <a:t>Operación del desgarrador</a:t>
            </a:r>
            <a:endParaRPr lang="en-US" altLang="ja-JP">
              <a:latin typeface="Times New Roman"/>
              <a:cs typeface="Times New Roman"/>
            </a:endParaRPr>
          </a:p>
        </p:txBody>
      </p:sp>
      <p:sp>
        <p:nvSpPr>
          <p:cNvPr id="14" name="テキスト ボックス 13"/>
          <p:cNvSpPr txBox="1"/>
          <p:nvPr/>
        </p:nvSpPr>
        <p:spPr>
          <a:xfrm>
            <a:off x="729191" y="2556871"/>
            <a:ext cx="4021637" cy="286048"/>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Desgarrador de una espiga y desgarrador de espigas múltiples </a:t>
            </a:r>
            <a:endParaRPr lang="en-US" altLang="ja-JP" dirty="0">
              <a:latin typeface="Times New Roman"/>
              <a:cs typeface="Times New Roman"/>
            </a:endParaRPr>
          </a:p>
        </p:txBody>
      </p:sp>
      <p:sp>
        <p:nvSpPr>
          <p:cNvPr id="20" name="テキスト ボックス 19"/>
          <p:cNvSpPr txBox="1"/>
          <p:nvPr/>
        </p:nvSpPr>
        <p:spPr>
          <a:xfrm>
            <a:off x="5195306" y="6033652"/>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Ejemplo de zapata para terreno blando </a:t>
            </a:r>
            <a:endParaRPr lang="en-US" altLang="ja-JP" dirty="0">
              <a:latin typeface="Times New Roman"/>
              <a:cs typeface="Times New Roman"/>
            </a:endParaRPr>
          </a:p>
        </p:txBody>
      </p:sp>
      <p:sp>
        <p:nvSpPr>
          <p:cNvPr id="21" name="テキスト ボックス 20"/>
          <p:cNvSpPr txBox="1"/>
          <p:nvPr/>
        </p:nvSpPr>
        <p:spPr>
          <a:xfrm>
            <a:off x="3418211" y="5087796"/>
            <a:ext cx="2097734" cy="461665"/>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Ejemplo de paso por suelo blando </a:t>
            </a:r>
            <a:endParaRPr lang="en-US" altLang="ja-JP">
              <a:latin typeface="Times New Roman"/>
              <a:cs typeface="Times New Roman"/>
            </a:endParaRPr>
          </a:p>
        </p:txBody>
      </p:sp>
      <p:sp>
        <p:nvSpPr>
          <p:cNvPr id="22" name="テキスト ボックス 21"/>
          <p:cNvSpPr txBox="1"/>
          <p:nvPr/>
        </p:nvSpPr>
        <p:spPr>
          <a:xfrm>
            <a:off x="811734" y="5999089"/>
            <a:ext cx="3595166" cy="276999"/>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Terreno inclinado cuesta abajo y desgarro en cruz </a:t>
            </a:r>
            <a:endParaRPr lang="en-US" dirty="0">
              <a:latin typeface="Times New Roman"/>
              <a:cs typeface="Times New Roman"/>
            </a:endParaRPr>
          </a:p>
        </p:txBody>
      </p:sp>
      <p:sp>
        <p:nvSpPr>
          <p:cNvPr id="23" name="テキスト ボックス 22"/>
          <p:cNvSpPr txBox="1"/>
          <p:nvPr/>
        </p:nvSpPr>
        <p:spPr>
          <a:xfrm>
            <a:off x="5316049" y="2814577"/>
            <a:ext cx="2719806" cy="461665"/>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Trabajo de desgarre en caso de rocas y a contraveta (SAKAME) </a:t>
            </a:r>
            <a:endParaRPr lang="en" altLang="ja-JP" sz="1200">
              <a:latin typeface="Times New Roman"/>
              <a:cs typeface="Times New Roman"/>
            </a:endParaRPr>
          </a:p>
        </p:txBody>
      </p:sp>
      <p:pic>
        <p:nvPicPr>
          <p:cNvPr id="2" name="図 1"/>
          <p:cNvPicPr>
            <a:picLocks noChangeAspect="1"/>
          </p:cNvPicPr>
          <p:nvPr/>
        </p:nvPicPr>
        <p:blipFill>
          <a:blip r:embed="rId3"/>
          <a:stretch>
            <a:fillRect/>
          </a:stretch>
        </p:blipFill>
        <p:spPr>
          <a:xfrm>
            <a:off x="860298" y="1341388"/>
            <a:ext cx="3208838" cy="1288491"/>
          </a:xfrm>
          <a:prstGeom prst="rect">
            <a:avLst/>
          </a:prstGeom>
        </p:spPr>
      </p:pic>
      <p:pic>
        <p:nvPicPr>
          <p:cNvPr id="3" name="図 2"/>
          <p:cNvPicPr>
            <a:picLocks noChangeAspect="1"/>
          </p:cNvPicPr>
          <p:nvPr/>
        </p:nvPicPr>
        <p:blipFill>
          <a:blip r:embed="rId4"/>
          <a:stretch>
            <a:fillRect/>
          </a:stretch>
        </p:blipFill>
        <p:spPr>
          <a:xfrm>
            <a:off x="1486020" y="3050106"/>
            <a:ext cx="1468136" cy="1437163"/>
          </a:xfrm>
          <a:prstGeom prst="rect">
            <a:avLst/>
          </a:prstGeom>
        </p:spPr>
      </p:pic>
      <p:pic>
        <p:nvPicPr>
          <p:cNvPr id="5" name="図 4"/>
          <p:cNvPicPr>
            <a:picLocks noChangeAspect="1"/>
          </p:cNvPicPr>
          <p:nvPr/>
        </p:nvPicPr>
        <p:blipFill>
          <a:blip r:embed="rId5"/>
          <a:stretch>
            <a:fillRect/>
          </a:stretch>
        </p:blipFill>
        <p:spPr>
          <a:xfrm>
            <a:off x="4750829" y="1304969"/>
            <a:ext cx="3764521" cy="1444148"/>
          </a:xfrm>
          <a:prstGeom prst="rect">
            <a:avLst/>
          </a:prstGeom>
        </p:spPr>
      </p:pic>
      <p:pic>
        <p:nvPicPr>
          <p:cNvPr id="12" name="図 11"/>
          <p:cNvPicPr>
            <a:picLocks noChangeAspect="1"/>
          </p:cNvPicPr>
          <p:nvPr/>
        </p:nvPicPr>
        <p:blipFill>
          <a:blip r:embed="rId6"/>
          <a:stretch>
            <a:fillRect/>
          </a:stretch>
        </p:blipFill>
        <p:spPr>
          <a:xfrm>
            <a:off x="5667336" y="4729502"/>
            <a:ext cx="2803194" cy="1332414"/>
          </a:xfrm>
          <a:prstGeom prst="rect">
            <a:avLst/>
          </a:prstGeom>
        </p:spPr>
      </p:pic>
      <p:pic>
        <p:nvPicPr>
          <p:cNvPr id="7" name="図 6"/>
          <p:cNvPicPr>
            <a:picLocks noChangeAspect="1"/>
          </p:cNvPicPr>
          <p:nvPr/>
        </p:nvPicPr>
        <p:blipFill>
          <a:blip r:embed="rId7"/>
          <a:stretch>
            <a:fillRect/>
          </a:stretch>
        </p:blipFill>
        <p:spPr>
          <a:xfrm>
            <a:off x="811734" y="5023372"/>
            <a:ext cx="2564469" cy="965173"/>
          </a:xfrm>
          <a:prstGeom prst="rect">
            <a:avLst/>
          </a:prstGeom>
        </p:spPr>
      </p:pic>
      <p:sp>
        <p:nvSpPr>
          <p:cNvPr id="30" name="テキスト ボックス 29"/>
          <p:cNvSpPr txBox="1"/>
          <p:nvPr/>
        </p:nvSpPr>
        <p:spPr>
          <a:xfrm>
            <a:off x="325868" y="4492590"/>
            <a:ext cx="3842808"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Trabajo del desgarrador </a:t>
            </a:r>
            <a:endParaRPr lang="en-US" altLang="ja-JP">
              <a:latin typeface="Times New Roman"/>
              <a:cs typeface="Times New Roman"/>
            </a:endParaRPr>
          </a:p>
        </p:txBody>
      </p:sp>
      <p:pic>
        <p:nvPicPr>
          <p:cNvPr id="8" name="図 7"/>
          <p:cNvPicPr>
            <a:picLocks noChangeAspect="1"/>
          </p:cNvPicPr>
          <p:nvPr/>
        </p:nvPicPr>
        <p:blipFill>
          <a:blip r:embed="rId8"/>
          <a:stretch>
            <a:fillRect/>
          </a:stretch>
        </p:blipFill>
        <p:spPr>
          <a:xfrm>
            <a:off x="3402250" y="3247191"/>
            <a:ext cx="2413719" cy="1844881"/>
          </a:xfrm>
          <a:prstGeom prst="rect">
            <a:avLst/>
          </a:prstGeom>
        </p:spPr>
      </p:pic>
      <p:sp>
        <p:nvSpPr>
          <p:cNvPr id="17" name="正方形/長方形 16"/>
          <p:cNvSpPr/>
          <p:nvPr/>
        </p:nvSpPr>
        <p:spPr>
          <a:xfrm>
            <a:off x="4732160" y="1295481"/>
            <a:ext cx="3130727" cy="144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8" name="テキスト ボックス 17"/>
          <p:cNvSpPr txBox="1"/>
          <p:nvPr/>
        </p:nvSpPr>
        <p:spPr>
          <a:xfrm>
            <a:off x="4687375" y="1262879"/>
            <a:ext cx="1379630" cy="246221"/>
          </a:xfrm>
          <a:prstGeom prst="rect">
            <a:avLst/>
          </a:prstGeom>
          <a:noFill/>
        </p:spPr>
        <p:txBody>
          <a:bodyPr wrap="square" lIns="91440" tIns="45720" rIns="91440" bIns="45720" rtlCol="0" anchor="t">
            <a:spAutoFit/>
          </a:bodyPr>
          <a:lstStyle/>
          <a:p>
            <a:pPr rtl="0"/>
            <a:r>
              <a:rPr lang="es-419" sz="1000">
                <a:latin typeface="Times New Roman"/>
                <a:ea typeface="+mn-lt"/>
                <a:cs typeface="Times New Roman"/>
              </a:rPr>
              <a:t>(1) Desgarre de rocas </a:t>
            </a:r>
            <a:endParaRPr lang="en-US" altLang="ja-JP">
              <a:latin typeface="Times New Roman"/>
              <a:cs typeface="Times New Roman"/>
            </a:endParaRPr>
          </a:p>
        </p:txBody>
      </p:sp>
      <p:sp>
        <p:nvSpPr>
          <p:cNvPr id="19" name="テキスト ボックス 18"/>
          <p:cNvSpPr txBox="1"/>
          <p:nvPr/>
        </p:nvSpPr>
        <p:spPr>
          <a:xfrm>
            <a:off x="6196321" y="1289254"/>
            <a:ext cx="2302457" cy="246221"/>
          </a:xfrm>
          <a:prstGeom prst="rect">
            <a:avLst/>
          </a:prstGeom>
          <a:noFill/>
        </p:spPr>
        <p:txBody>
          <a:bodyPr wrap="square" lIns="91440" tIns="45720" rIns="91440" bIns="45720" rtlCol="0" anchor="t">
            <a:spAutoFit/>
          </a:bodyPr>
          <a:lstStyle/>
          <a:p>
            <a:pPr rtl="0"/>
            <a:r>
              <a:rPr lang="es-419" sz="1000" dirty="0">
                <a:latin typeface="Times New Roman"/>
                <a:ea typeface="+mn-lt"/>
                <a:cs typeface="Times New Roman"/>
              </a:rPr>
              <a:t>(2) Desgarre en contraveta (SAKAME) </a:t>
            </a:r>
            <a:endParaRPr lang="en-US" altLang="ja-JP" dirty="0">
              <a:latin typeface="Times New Roman"/>
              <a:cs typeface="Times New Roman"/>
            </a:endParaRPr>
          </a:p>
        </p:txBody>
      </p:sp>
      <p:sp>
        <p:nvSpPr>
          <p:cNvPr id="9" name="コンテンツ プレースホルダー 4"/>
          <p:cNvSpPr txBox="1">
            <a:spLocks/>
          </p:cNvSpPr>
          <p:nvPr/>
        </p:nvSpPr>
        <p:spPr>
          <a:xfrm>
            <a:off x="628650" y="1254095"/>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a:ea typeface="Meiryo UI" panose="020B0604030504040204" pitchFamily="50" charset="-128"/>
              <a:cs typeface="Times New Roman"/>
            </a:endParaRPr>
          </a:p>
          <a:p>
            <a:pPr marL="893763" indent="-893763" rtl="0">
              <a:buNone/>
            </a:pPr>
            <a:endParaRPr lang="en-US" altLang="ja-JP" sz="2000">
              <a:latin typeface="Times New Roman"/>
              <a:ea typeface="Meiryo UI" panose="020B0604030504040204" pitchFamily="50" charset="-128"/>
              <a:cs typeface="Times New Roman"/>
            </a:endParaRPr>
          </a:p>
          <a:p>
            <a:pPr marL="893763" indent="-893763" rtl="0">
              <a:buNone/>
            </a:pPr>
            <a:endParaRPr lang="en-US" altLang="ja-JP" sz="2000">
              <a:latin typeface="Times New Roman"/>
              <a:ea typeface="Meiryo UI" panose="020B0604030504040204" pitchFamily="50" charset="-128"/>
              <a:cs typeface="Times New Roman"/>
            </a:endParaRPr>
          </a:p>
          <a:p>
            <a:pPr marL="893763" indent="-893763" rtl="0">
              <a:buNone/>
            </a:pPr>
            <a:endParaRPr lang="en-US" altLang="ja-JP" sz="2000">
              <a:latin typeface="Times New Roman"/>
              <a:ea typeface="Meiryo UI" panose="020B0604030504040204" pitchFamily="50" charset="-128"/>
              <a:cs typeface="Times New Roman"/>
            </a:endParaRPr>
          </a:p>
          <a:p>
            <a:pPr marL="893763" indent="-893763" rtl="0">
              <a:buNone/>
            </a:pPr>
            <a:endParaRPr lang="en-US" altLang="ja-JP" sz="2000">
              <a:latin typeface="Times New Roman"/>
              <a:ea typeface="Meiryo UI" panose="020B0604030504040204" pitchFamily="50" charset="-128"/>
              <a:cs typeface="Times New Roman"/>
            </a:endParaRPr>
          </a:p>
          <a:p>
            <a:pPr marL="893763" indent="-893763" rtl="0">
              <a:buNone/>
            </a:pPr>
            <a:endParaRPr lang="en-US" altLang="ja-JP" sz="2000">
              <a:latin typeface="Times New Roman"/>
              <a:ea typeface="Meiryo UI" panose="020B0604030504040204" pitchFamily="50" charset="-128"/>
              <a:cs typeface="Times New Roman"/>
            </a:endParaRPr>
          </a:p>
          <a:p>
            <a:pPr marL="893763" indent="-893763" rtl="0">
              <a:buNone/>
            </a:pPr>
            <a:endParaRPr lang="en-US" altLang="ja-JP" sz="2000">
              <a:latin typeface="Times New Roman"/>
              <a:ea typeface="Meiryo UI" panose="020B0604030504040204" pitchFamily="50" charset="-128"/>
              <a:cs typeface="Times New Roman"/>
            </a:endParaRPr>
          </a:p>
        </p:txBody>
      </p:sp>
      <p:sp>
        <p:nvSpPr>
          <p:cNvPr id="6" name="テキスト ボックス 5">
            <a:extLst>
              <a:ext uri="{FF2B5EF4-FFF2-40B4-BE49-F238E27FC236}">
                <a16:creationId xmlns:a16="http://schemas.microsoft.com/office/drawing/2014/main" id="{FCACD814-2BD0-4D1C-ACB6-90A66C62D32C}"/>
              </a:ext>
            </a:extLst>
          </p:cNvPr>
          <p:cNvSpPr txBox="1"/>
          <p:nvPr/>
        </p:nvSpPr>
        <p:spPr>
          <a:xfrm>
            <a:off x="4750829" y="6417968"/>
            <a:ext cx="3754795"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112 del libro de texto / Página 52 del texto auxiliar</a:t>
            </a:r>
          </a:p>
        </p:txBody>
      </p:sp>
      <p:sp>
        <p:nvSpPr>
          <p:cNvPr id="25" name="Text Box 442">
            <a:extLst>
              <a:ext uri="{FF2B5EF4-FFF2-40B4-BE49-F238E27FC236}">
                <a16:creationId xmlns:a16="http://schemas.microsoft.com/office/drawing/2014/main" id="{99A5E496-5337-43E9-9F59-6089F359363E}"/>
              </a:ext>
            </a:extLst>
          </p:cNvPr>
          <p:cNvSpPr txBox="1">
            <a:spLocks noChangeArrowheads="1"/>
          </p:cNvSpPr>
          <p:nvPr/>
        </p:nvSpPr>
        <p:spPr bwMode="auto">
          <a:xfrm>
            <a:off x="6840238" y="1735416"/>
            <a:ext cx="417830" cy="84455"/>
          </a:xfrm>
          <a:prstGeom prst="rect">
            <a:avLst/>
          </a:prstGeom>
          <a:solidFill>
            <a:schemeClr val="bg1"/>
          </a:solidFill>
          <a:ln>
            <a:noFill/>
          </a:ln>
        </p:spPr>
        <p:txBody>
          <a:bodyPr rot="0" vert="horz" wrap="square" lIns="0" tIns="0" rIns="0" bIns="0" anchor="t" anchorCtr="0" upright="1">
            <a:noAutofit/>
          </a:bodyPr>
          <a:lstStyle/>
          <a:p>
            <a:pPr>
              <a:lnSpc>
                <a:spcPts val="665"/>
              </a:lnSpc>
            </a:pPr>
            <a:r>
              <a:rPr lang="es-ES" sz="600" dirty="0">
                <a:solidFill>
                  <a:srgbClr val="000000"/>
                </a:solidFill>
                <a:effectLst/>
                <a:latin typeface="Times New Roman" panose="02020603050405020304" pitchFamily="18" charset="0"/>
                <a:ea typeface="Times New Roman" panose="02020603050405020304" pitchFamily="18" charset="0"/>
              </a:rPr>
              <a:t>      (Mal) </a:t>
            </a:r>
            <a:endParaRPr lang="en-US" sz="1100" dirty="0">
              <a:effectLst/>
              <a:latin typeface="Times New Roman" panose="02020603050405020304" pitchFamily="18" charset="0"/>
              <a:ea typeface="Times New Roman" panose="02020603050405020304" pitchFamily="18" charset="0"/>
            </a:endParaRPr>
          </a:p>
        </p:txBody>
      </p:sp>
      <p:sp>
        <p:nvSpPr>
          <p:cNvPr id="26" name="Text Box 441">
            <a:extLst>
              <a:ext uri="{FF2B5EF4-FFF2-40B4-BE49-F238E27FC236}">
                <a16:creationId xmlns:a16="http://schemas.microsoft.com/office/drawing/2014/main" id="{E34FD33B-F593-4362-80AD-0EAE5DF77F63}"/>
              </a:ext>
            </a:extLst>
          </p:cNvPr>
          <p:cNvSpPr txBox="1">
            <a:spLocks noChangeArrowheads="1"/>
          </p:cNvSpPr>
          <p:nvPr/>
        </p:nvSpPr>
        <p:spPr bwMode="auto">
          <a:xfrm>
            <a:off x="7926013" y="1728885"/>
            <a:ext cx="314960" cy="84455"/>
          </a:xfrm>
          <a:prstGeom prst="rect">
            <a:avLst/>
          </a:prstGeom>
          <a:solidFill>
            <a:schemeClr val="bg1"/>
          </a:solidFill>
          <a:ln>
            <a:noFill/>
          </a:ln>
        </p:spPr>
        <p:txBody>
          <a:bodyPr rot="0" vert="horz" wrap="square" lIns="0" tIns="0" rIns="0" bIns="0" anchor="t" anchorCtr="0" upright="1">
            <a:noAutofit/>
          </a:bodyPr>
          <a:lstStyle/>
          <a:p>
            <a:pPr>
              <a:lnSpc>
                <a:spcPts val="665"/>
              </a:lnSpc>
            </a:pPr>
            <a:r>
              <a:rPr lang="es-ES" sz="600" dirty="0">
                <a:solidFill>
                  <a:srgbClr val="000000"/>
                </a:solidFill>
                <a:effectLst/>
                <a:latin typeface="Times New Roman" panose="02020603050405020304" pitchFamily="18" charset="0"/>
                <a:ea typeface="Times New Roman" panose="02020603050405020304" pitchFamily="18" charset="0"/>
              </a:rPr>
              <a:t>  (Bien) </a:t>
            </a:r>
            <a:endParaRPr lang="en-US"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6649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mj-lt"/>
              </a:rPr>
              <a:t>Tractor con pala (SHOBERU)</a:t>
            </a:r>
            <a:endParaRPr lang="ja-JP" altLang="en-US" sz="2400">
              <a:latin typeface="Times New Roman"/>
              <a:cs typeface="Calibri Light"/>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714500" y="5880881"/>
            <a:ext cx="5130800" cy="276999"/>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Ejemplo de dispositivo operativo de tractor con pala (SHOBERU) </a:t>
            </a:r>
            <a:endParaRPr lang="en-US" dirty="0">
              <a:latin typeface="Times New Roman"/>
              <a:cs typeface="Times New Roman"/>
            </a:endParaRPr>
          </a:p>
        </p:txBody>
      </p:sp>
      <p:pic>
        <p:nvPicPr>
          <p:cNvPr id="7" name="図 6"/>
          <p:cNvPicPr>
            <a:picLocks noChangeAspect="1"/>
          </p:cNvPicPr>
          <p:nvPr/>
        </p:nvPicPr>
        <p:blipFill>
          <a:blip r:embed="rId3"/>
          <a:stretch>
            <a:fillRect/>
          </a:stretch>
        </p:blipFill>
        <p:spPr>
          <a:xfrm>
            <a:off x="734926" y="1348539"/>
            <a:ext cx="7667712" cy="4395036"/>
          </a:xfrm>
          <a:prstGeom prst="rect">
            <a:avLst/>
          </a:prstGeom>
        </p:spPr>
      </p:pic>
      <p:sp>
        <p:nvSpPr>
          <p:cNvPr id="3" name="テキスト ボックス 5">
            <a:extLst>
              <a:ext uri="{FF2B5EF4-FFF2-40B4-BE49-F238E27FC236}">
                <a16:creationId xmlns:a16="http://schemas.microsoft.com/office/drawing/2014/main" id="{6B4B5AC4-E66C-4658-8601-091F2DB9D380}"/>
              </a:ext>
            </a:extLst>
          </p:cNvPr>
          <p:cNvSpPr txBox="1"/>
          <p:nvPr/>
        </p:nvSpPr>
        <p:spPr>
          <a:xfrm>
            <a:off x="4572000" y="6446543"/>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115 del libro de texto / Página 56 del texto auxiliar</a:t>
            </a:r>
          </a:p>
        </p:txBody>
      </p:sp>
      <p:sp>
        <p:nvSpPr>
          <p:cNvPr id="5" name="TextBox 4">
            <a:extLst>
              <a:ext uri="{FF2B5EF4-FFF2-40B4-BE49-F238E27FC236}">
                <a16:creationId xmlns:a16="http://schemas.microsoft.com/office/drawing/2014/main" id="{1F597B7D-EA87-46EB-B159-F2F1CCBB3B68}"/>
              </a:ext>
            </a:extLst>
          </p:cNvPr>
          <p:cNvSpPr txBox="1"/>
          <p:nvPr/>
        </p:nvSpPr>
        <p:spPr>
          <a:xfrm>
            <a:off x="2943224" y="1914522"/>
            <a:ext cx="225742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a:latin typeface="Times New Roman"/>
                <a:cs typeface="Times New Roman"/>
              </a:rPr>
              <a:t>Sistema de monitoreo electrónico</a:t>
            </a:r>
          </a:p>
        </p:txBody>
      </p:sp>
      <p:sp>
        <p:nvSpPr>
          <p:cNvPr id="12" name="TextBox 11">
            <a:extLst>
              <a:ext uri="{FF2B5EF4-FFF2-40B4-BE49-F238E27FC236}">
                <a16:creationId xmlns:a16="http://schemas.microsoft.com/office/drawing/2014/main" id="{6C8C804A-1E7E-4241-81A5-045A21C3AAEE}"/>
              </a:ext>
            </a:extLst>
          </p:cNvPr>
          <p:cNvSpPr txBox="1"/>
          <p:nvPr/>
        </p:nvSpPr>
        <p:spPr>
          <a:xfrm>
            <a:off x="6515098" y="2428871"/>
            <a:ext cx="1743078" cy="36933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rtl="0"/>
            <a:r>
              <a:rPr lang="es-419" sz="1200" dirty="0">
                <a:latin typeface="Times New Roman"/>
                <a:cs typeface="Times New Roman"/>
              </a:rPr>
              <a:t>Indicador de dirección</a:t>
            </a:r>
          </a:p>
        </p:txBody>
      </p:sp>
      <p:sp>
        <p:nvSpPr>
          <p:cNvPr id="13" name="TextBox 12">
            <a:extLst>
              <a:ext uri="{FF2B5EF4-FFF2-40B4-BE49-F238E27FC236}">
                <a16:creationId xmlns:a16="http://schemas.microsoft.com/office/drawing/2014/main" id="{9D75C4F8-9F1D-4080-A576-0AF869DB5313}"/>
              </a:ext>
            </a:extLst>
          </p:cNvPr>
          <p:cNvSpPr txBox="1"/>
          <p:nvPr/>
        </p:nvSpPr>
        <p:spPr>
          <a:xfrm>
            <a:off x="6543672" y="2686045"/>
            <a:ext cx="1743079"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pPr algn="l"/>
            <a:r>
              <a:rPr lang="es-419" sz="1000" dirty="0"/>
              <a:t>Interruptor del freno de estacionamiento</a:t>
            </a:r>
          </a:p>
        </p:txBody>
      </p:sp>
      <p:sp>
        <p:nvSpPr>
          <p:cNvPr id="15" name="TextBox 14">
            <a:extLst>
              <a:ext uri="{FF2B5EF4-FFF2-40B4-BE49-F238E27FC236}">
                <a16:creationId xmlns:a16="http://schemas.microsoft.com/office/drawing/2014/main" id="{46D91432-DBB4-49AB-98F3-3B5E746877DF}"/>
              </a:ext>
            </a:extLst>
          </p:cNvPr>
          <p:cNvSpPr txBox="1"/>
          <p:nvPr/>
        </p:nvSpPr>
        <p:spPr>
          <a:xfrm>
            <a:off x="6500808" y="3014656"/>
            <a:ext cx="2000254"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pPr algn="l"/>
            <a:r>
              <a:rPr lang="es-419" sz="1000" dirty="0"/>
              <a:t>Interruptor de bloqueo del equipo de trabajo</a:t>
            </a:r>
          </a:p>
        </p:txBody>
      </p:sp>
      <p:sp>
        <p:nvSpPr>
          <p:cNvPr id="16" name="TextBox 15">
            <a:extLst>
              <a:ext uri="{FF2B5EF4-FFF2-40B4-BE49-F238E27FC236}">
                <a16:creationId xmlns:a16="http://schemas.microsoft.com/office/drawing/2014/main" id="{91B16D8F-D156-412C-BDCE-2FBB865508C6}"/>
              </a:ext>
            </a:extLst>
          </p:cNvPr>
          <p:cNvSpPr txBox="1"/>
          <p:nvPr/>
        </p:nvSpPr>
        <p:spPr>
          <a:xfrm>
            <a:off x="6500808" y="3368425"/>
            <a:ext cx="2000254" cy="461665"/>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pPr algn="l"/>
            <a:r>
              <a:rPr lang="es-419" dirty="0"/>
              <a:t>Palanca de control del equipo de trabajo</a:t>
            </a:r>
          </a:p>
        </p:txBody>
      </p:sp>
      <p:sp>
        <p:nvSpPr>
          <p:cNvPr id="17" name="TextBox 16">
            <a:extLst>
              <a:ext uri="{FF2B5EF4-FFF2-40B4-BE49-F238E27FC236}">
                <a16:creationId xmlns:a16="http://schemas.microsoft.com/office/drawing/2014/main" id="{2D45CB2F-A508-4DD0-A936-8001C193497C}"/>
              </a:ext>
            </a:extLst>
          </p:cNvPr>
          <p:cNvSpPr txBox="1"/>
          <p:nvPr/>
        </p:nvSpPr>
        <p:spPr>
          <a:xfrm>
            <a:off x="6457947" y="4757732"/>
            <a:ext cx="137160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dirty="0">
                <a:latin typeface="Times New Roman"/>
                <a:cs typeface="Times New Roman"/>
              </a:rPr>
              <a:t>Pedal acelerador</a:t>
            </a:r>
          </a:p>
        </p:txBody>
      </p:sp>
      <p:sp>
        <p:nvSpPr>
          <p:cNvPr id="19" name="TextBox 18">
            <a:extLst>
              <a:ext uri="{FF2B5EF4-FFF2-40B4-BE49-F238E27FC236}">
                <a16:creationId xmlns:a16="http://schemas.microsoft.com/office/drawing/2014/main" id="{F199AE6E-E56C-4415-86AD-BE644A4D784C}"/>
              </a:ext>
            </a:extLst>
          </p:cNvPr>
          <p:cNvSpPr txBox="1"/>
          <p:nvPr/>
        </p:nvSpPr>
        <p:spPr>
          <a:xfrm>
            <a:off x="857246" y="4529132"/>
            <a:ext cx="114300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a:latin typeface="Times New Roman"/>
                <a:cs typeface="Times New Roman"/>
              </a:rPr>
              <a:t>Pedal de freno</a:t>
            </a:r>
            <a:endParaRPr lang="en-US">
              <a:latin typeface="Times New Roman"/>
              <a:cs typeface="Times New Roman"/>
            </a:endParaRPr>
          </a:p>
        </p:txBody>
      </p:sp>
      <p:sp>
        <p:nvSpPr>
          <p:cNvPr id="20" name="TextBox 19">
            <a:extLst>
              <a:ext uri="{FF2B5EF4-FFF2-40B4-BE49-F238E27FC236}">
                <a16:creationId xmlns:a16="http://schemas.microsoft.com/office/drawing/2014/main" id="{DE6CCAF4-7C1D-4D7A-9823-FA0C5E486F8F}"/>
              </a:ext>
            </a:extLst>
          </p:cNvPr>
          <p:cNvSpPr txBox="1"/>
          <p:nvPr/>
        </p:nvSpPr>
        <p:spPr>
          <a:xfrm>
            <a:off x="742946" y="2900356"/>
            <a:ext cx="971554"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200">
                <a:latin typeface="Times New Roman"/>
                <a:cs typeface="Times New Roman"/>
              </a:rPr>
              <a:t>Arriba y abajo</a:t>
            </a:r>
          </a:p>
          <a:p>
            <a:pPr algn="ctr" rtl="0"/>
            <a:r>
              <a:rPr lang="es-419" sz="1200">
                <a:latin typeface="Times New Roman"/>
                <a:cs typeface="Times New Roman"/>
              </a:rPr>
              <a:t> interruptor de cambio</a:t>
            </a:r>
          </a:p>
        </p:txBody>
      </p:sp>
    </p:spTree>
    <p:extLst>
      <p:ext uri="{BB962C8B-B14F-4D97-AF65-F5344CB8AC3E}">
        <p14:creationId xmlns:p14="http://schemas.microsoft.com/office/powerpoint/2010/main" val="2845370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Tractor con pala (SHOBERU) </a:t>
            </a:r>
            <a:endParaRPr lang="ja-JP" altLang="en-US" sz="2400">
              <a:latin typeface="Times New Roman" panose="02020603050405020304" pitchFamily="18" charset="0"/>
              <a:ea typeface="+mj-l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856173" y="4763626"/>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operación del brazo de elevación y la cuchara </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4872988" y="4763626"/>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altura de la cuchara al conducir </a:t>
            </a:r>
            <a:endParaRPr lang="en-US" altLang="ja-JP">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689041" y="2589219"/>
            <a:ext cx="3571874" cy="2082624"/>
          </a:xfrm>
          <a:prstGeom prst="rect">
            <a:avLst/>
          </a:prstGeom>
        </p:spPr>
      </p:pic>
      <p:pic>
        <p:nvPicPr>
          <p:cNvPr id="10" name="図 9"/>
          <p:cNvPicPr>
            <a:picLocks noChangeAspect="1"/>
          </p:cNvPicPr>
          <p:nvPr/>
        </p:nvPicPr>
        <p:blipFill>
          <a:blip r:embed="rId4"/>
          <a:stretch>
            <a:fillRect/>
          </a:stretch>
        </p:blipFill>
        <p:spPr>
          <a:xfrm>
            <a:off x="4209777" y="2802183"/>
            <a:ext cx="4288527" cy="1935335"/>
          </a:xfrm>
          <a:prstGeom prst="rect">
            <a:avLst/>
          </a:prstGeom>
        </p:spPr>
      </p:pic>
      <p:sp>
        <p:nvSpPr>
          <p:cNvPr id="3" name="テキスト ボックス 5">
            <a:extLst>
              <a:ext uri="{FF2B5EF4-FFF2-40B4-BE49-F238E27FC236}">
                <a16:creationId xmlns:a16="http://schemas.microsoft.com/office/drawing/2014/main" id="{2959D634-382A-45DD-B8C8-8E579B995BDF}"/>
              </a:ext>
            </a:extLst>
          </p:cNvPr>
          <p:cNvSpPr txBox="1"/>
          <p:nvPr/>
        </p:nvSpPr>
        <p:spPr>
          <a:xfrm>
            <a:off x="4457700" y="6446543"/>
            <a:ext cx="40622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116 del libro de texto / Página 56 del texto auxiliar</a:t>
            </a:r>
          </a:p>
        </p:txBody>
      </p:sp>
    </p:spTree>
    <p:extLst>
      <p:ext uri="{BB962C8B-B14F-4D97-AF65-F5344CB8AC3E}">
        <p14:creationId xmlns:p14="http://schemas.microsoft.com/office/powerpoint/2010/main" val="3724558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Trabajo de excavación </a:t>
            </a:r>
            <a:endParaRPr lang="en-US">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813252" y="3919924"/>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excavación (1) </a:t>
            </a:r>
            <a:endParaRPr lang="en-US">
              <a:latin typeface="Times New Roman" panose="02020603050405020304" pitchFamily="18" charset="0"/>
              <a:ea typeface="+mn-lt"/>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203763" y="1937484"/>
            <a:ext cx="2456589" cy="1865934"/>
          </a:xfrm>
          <a:prstGeom prst="rect">
            <a:avLst/>
          </a:prstGeom>
        </p:spPr>
      </p:pic>
      <p:pic>
        <p:nvPicPr>
          <p:cNvPr id="3" name="図 2"/>
          <p:cNvPicPr>
            <a:picLocks noChangeAspect="1"/>
          </p:cNvPicPr>
          <p:nvPr/>
        </p:nvPicPr>
        <p:blipFill>
          <a:blip r:embed="rId4"/>
          <a:stretch>
            <a:fillRect/>
          </a:stretch>
        </p:blipFill>
        <p:spPr>
          <a:xfrm>
            <a:off x="4743450" y="1306380"/>
            <a:ext cx="3165849" cy="3356668"/>
          </a:xfrm>
          <a:prstGeom prst="rect">
            <a:avLst/>
          </a:prstGeom>
        </p:spPr>
      </p:pic>
      <p:pic>
        <p:nvPicPr>
          <p:cNvPr id="5" name="図 4"/>
          <p:cNvPicPr>
            <a:picLocks noChangeAspect="1"/>
          </p:cNvPicPr>
          <p:nvPr/>
        </p:nvPicPr>
        <p:blipFill>
          <a:blip r:embed="rId5"/>
          <a:stretch>
            <a:fillRect/>
          </a:stretch>
        </p:blipFill>
        <p:spPr>
          <a:xfrm>
            <a:off x="670377" y="4772026"/>
            <a:ext cx="3537003" cy="1284182"/>
          </a:xfrm>
          <a:prstGeom prst="rect">
            <a:avLst/>
          </a:prstGeom>
        </p:spPr>
      </p:pic>
      <p:pic>
        <p:nvPicPr>
          <p:cNvPr id="6" name="図 5"/>
          <p:cNvPicPr>
            <a:picLocks noChangeAspect="1"/>
          </p:cNvPicPr>
          <p:nvPr/>
        </p:nvPicPr>
        <p:blipFill>
          <a:blip r:embed="rId6"/>
          <a:stretch>
            <a:fillRect/>
          </a:stretch>
        </p:blipFill>
        <p:spPr>
          <a:xfrm>
            <a:off x="4205162" y="4895895"/>
            <a:ext cx="4368541" cy="1174599"/>
          </a:xfrm>
          <a:prstGeom prst="rect">
            <a:avLst/>
          </a:prstGeom>
        </p:spPr>
      </p:pic>
      <p:sp>
        <p:nvSpPr>
          <p:cNvPr id="15" name="テキスト ボックス 14"/>
          <p:cNvSpPr txBox="1"/>
          <p:nvPr/>
        </p:nvSpPr>
        <p:spPr>
          <a:xfrm>
            <a:off x="4887205" y="4633526"/>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excavación (2) </a:t>
            </a:r>
          </a:p>
        </p:txBody>
      </p:sp>
      <p:sp>
        <p:nvSpPr>
          <p:cNvPr id="16" name="テキスト ボックス 15"/>
          <p:cNvSpPr txBox="1"/>
          <p:nvPr/>
        </p:nvSpPr>
        <p:spPr>
          <a:xfrm>
            <a:off x="1008784" y="6061453"/>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excavación (3)</a:t>
            </a:r>
            <a:endParaRPr lang="en-US">
              <a:latin typeface="Times New Roman" panose="02020603050405020304" pitchFamily="18" charset="0"/>
              <a:ea typeface="+mn-lt"/>
              <a:cs typeface="Times New Roman" panose="02020603050405020304" pitchFamily="18" charset="0"/>
            </a:endParaRPr>
          </a:p>
        </p:txBody>
      </p:sp>
      <p:sp>
        <p:nvSpPr>
          <p:cNvPr id="17" name="テキスト ボックス 16"/>
          <p:cNvSpPr txBox="1"/>
          <p:nvPr/>
        </p:nvSpPr>
        <p:spPr>
          <a:xfrm>
            <a:off x="4887205" y="6056207"/>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excavación (4)</a:t>
            </a:r>
            <a:endParaRPr lang="en-US">
              <a:latin typeface="Times New Roman" panose="02020603050405020304" pitchFamily="18" charset="0"/>
              <a:ea typeface="+mn-l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正方形/長方形 12"/>
          <p:cNvSpPr/>
          <p:nvPr/>
        </p:nvSpPr>
        <p:spPr>
          <a:xfrm>
            <a:off x="4497778" y="4997627"/>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4455539" y="4918457"/>
            <a:ext cx="1703921" cy="246221"/>
          </a:xfrm>
          <a:prstGeom prst="rect">
            <a:avLst/>
          </a:prstGeom>
          <a:noFill/>
        </p:spPr>
        <p:txBody>
          <a:bodyPr wrap="squar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La socavación es peligrosa </a:t>
            </a:r>
            <a:endParaRPr lang="en-US">
              <a:latin typeface="Times New Roman" panose="02020603050405020304" pitchFamily="18" charset="0"/>
              <a:ea typeface="+mn-lt"/>
              <a:cs typeface="Times New Roman" panose="02020603050405020304" pitchFamily="18" charset="0"/>
            </a:endParaRPr>
          </a:p>
        </p:txBody>
      </p:sp>
      <p:sp>
        <p:nvSpPr>
          <p:cNvPr id="7" name="テキスト ボックス 5">
            <a:extLst>
              <a:ext uri="{FF2B5EF4-FFF2-40B4-BE49-F238E27FC236}">
                <a16:creationId xmlns:a16="http://schemas.microsoft.com/office/drawing/2014/main" id="{F8A33124-74D1-4770-82CC-8A1559E164A9}"/>
              </a:ext>
            </a:extLst>
          </p:cNvPr>
          <p:cNvSpPr txBox="1"/>
          <p:nvPr/>
        </p:nvSpPr>
        <p:spPr>
          <a:xfrm>
            <a:off x="4497778" y="6410990"/>
            <a:ext cx="4036421"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118 del libro de texto / Página 57 del texto auxiliar</a:t>
            </a:r>
          </a:p>
        </p:txBody>
      </p:sp>
    </p:spTree>
    <p:extLst>
      <p:ext uri="{BB962C8B-B14F-4D97-AF65-F5344CB8AC3E}">
        <p14:creationId xmlns:p14="http://schemas.microsoft.com/office/powerpoint/2010/main" val="442484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Trabajo de carga y transporte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5" name="テキスト ボックス 14"/>
          <p:cNvSpPr txBox="1"/>
          <p:nvPr/>
        </p:nvSpPr>
        <p:spPr>
          <a:xfrm>
            <a:off x="3000800" y="4512154"/>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condiciones de carga (1) </a:t>
            </a:r>
            <a:endParaRPr lang="en-US" altLang="ja-JP">
              <a:latin typeface="Times New Roman" panose="02020603050405020304" pitchFamily="18" charset="0"/>
              <a:ea typeface="游ゴシック" panose="020B0400000000000000" pitchFamily="34" charset="-128"/>
              <a:cs typeface="Times New Roman" panose="02020603050405020304" pitchFamily="18" charset="0"/>
            </a:endParaRPr>
          </a:p>
        </p:txBody>
      </p:sp>
      <p:sp>
        <p:nvSpPr>
          <p:cNvPr id="16" name="テキスト ボックス 15"/>
          <p:cNvSpPr txBox="1"/>
          <p:nvPr/>
        </p:nvSpPr>
        <p:spPr>
          <a:xfrm>
            <a:off x="3000800" y="6108222"/>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condiciones de carga (2)</a:t>
            </a:r>
            <a:endParaRPr lang="en-US" altLang="ja-JP">
              <a:latin typeface="Times New Roman" panose="02020603050405020304" pitchFamily="18" charset="0"/>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2507436" y="1483877"/>
            <a:ext cx="4224339" cy="1416699"/>
          </a:xfrm>
          <a:prstGeom prst="rect">
            <a:avLst/>
          </a:prstGeom>
        </p:spPr>
      </p:pic>
      <p:pic>
        <p:nvPicPr>
          <p:cNvPr id="8" name="図 7"/>
          <p:cNvPicPr>
            <a:picLocks noChangeAspect="1"/>
          </p:cNvPicPr>
          <p:nvPr/>
        </p:nvPicPr>
        <p:blipFill>
          <a:blip r:embed="rId4"/>
          <a:stretch>
            <a:fillRect/>
          </a:stretch>
        </p:blipFill>
        <p:spPr>
          <a:xfrm>
            <a:off x="2473024" y="3016385"/>
            <a:ext cx="4378888" cy="1545490"/>
          </a:xfrm>
          <a:prstGeom prst="rect">
            <a:avLst/>
          </a:prstGeom>
        </p:spPr>
      </p:pic>
      <p:pic>
        <p:nvPicPr>
          <p:cNvPr id="10" name="図 9"/>
          <p:cNvPicPr>
            <a:picLocks noChangeAspect="1"/>
          </p:cNvPicPr>
          <p:nvPr/>
        </p:nvPicPr>
        <p:blipFill>
          <a:blip r:embed="rId5"/>
          <a:stretch>
            <a:fillRect/>
          </a:stretch>
        </p:blipFill>
        <p:spPr>
          <a:xfrm>
            <a:off x="2144005" y="4788910"/>
            <a:ext cx="4894051" cy="1339424"/>
          </a:xfrm>
          <a:prstGeom prst="rect">
            <a:avLst/>
          </a:prstGeom>
        </p:spPr>
      </p:pic>
      <p:sp>
        <p:nvSpPr>
          <p:cNvPr id="14" name="テキスト ボックス 13"/>
          <p:cNvSpPr txBox="1"/>
          <p:nvPr/>
        </p:nvSpPr>
        <p:spPr>
          <a:xfrm>
            <a:off x="3086525" y="2857458"/>
            <a:ext cx="3237610"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a:t>
            </a:r>
            <a:endParaRPr lang="en-US" altLang="ja-JP">
              <a:latin typeface="Times New Roman" panose="02020603050405020304" pitchFamily="18" charset="0"/>
              <a:ea typeface="游ゴシック" panose="020B0400000000000000" pitchFamily="34" charset="-128"/>
              <a:cs typeface="Times New Roman" panose="02020603050405020304" pitchFamily="18" charset="0"/>
            </a:endParaRPr>
          </a:p>
          <a:p>
            <a:pPr algn="ctr" rtl="0"/>
            <a:r>
              <a:rPr lang="es-419" sz="1200">
                <a:latin typeface="Times New Roman" panose="02020603050405020304" pitchFamily="18" charset="0"/>
                <a:ea typeface="+mn-lt"/>
                <a:cs typeface="Times New Roman" panose="02020603050405020304" pitchFamily="18" charset="0"/>
              </a:rPr>
              <a:t>de carga y transporte </a:t>
            </a:r>
            <a:endParaRPr lang="en-US" altLang="ja-JP">
              <a:latin typeface="Times New Roman" panose="02020603050405020304" pitchFamily="18" charset="0"/>
              <a:ea typeface="游ゴシック"/>
              <a:cs typeface="Times New Roman" panose="02020603050405020304" pitchFamily="18" charset="0"/>
            </a:endParaRPr>
          </a:p>
        </p:txBody>
      </p:sp>
      <p:sp>
        <p:nvSpPr>
          <p:cNvPr id="12" name="正方形/長方形 11"/>
          <p:cNvSpPr/>
          <p:nvPr/>
        </p:nvSpPr>
        <p:spPr>
          <a:xfrm>
            <a:off x="2953297" y="2729745"/>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2959088" y="2694815"/>
            <a:ext cx="1189571" cy="246221"/>
          </a:xfrm>
          <a:prstGeom prst="rect">
            <a:avLst/>
          </a:prstGeom>
          <a:noFill/>
        </p:spPr>
        <p:txBody>
          <a:bodyPr wrap="square" lIns="91440" tIns="45720" rIns="91440" bIns="45720" rtlCol="0" anchor="t">
            <a:spAutoFit/>
          </a:bodyPr>
          <a:lstStyle/>
          <a:p>
            <a:pPr rtl="0"/>
            <a:r>
              <a:rPr lang="es-419" sz="1000">
                <a:latin typeface="Times New Roman" panose="02020603050405020304" pitchFamily="18" charset="0"/>
                <a:ea typeface="+mn-lt"/>
                <a:cs typeface="Times New Roman" panose="02020603050405020304" pitchFamily="18" charset="0"/>
              </a:rPr>
              <a:t>Inicio de la carga </a:t>
            </a:r>
            <a:endParaRPr lang="en-US" altLang="ja-JP">
              <a:latin typeface="Times New Roman" panose="02020603050405020304" pitchFamily="18" charset="0"/>
              <a:cs typeface="Times New Roman" panose="02020603050405020304" pitchFamily="18" charset="0"/>
            </a:endParaRPr>
          </a:p>
        </p:txBody>
      </p:sp>
      <p:sp>
        <p:nvSpPr>
          <p:cNvPr id="23" name="正方形/長方形 22"/>
          <p:cNvSpPr/>
          <p:nvPr/>
        </p:nvSpPr>
        <p:spPr>
          <a:xfrm>
            <a:off x="5499369" y="2745224"/>
            <a:ext cx="859149" cy="173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4" name="正方形/長方形 23"/>
          <p:cNvSpPr/>
          <p:nvPr/>
        </p:nvSpPr>
        <p:spPr>
          <a:xfrm>
            <a:off x="6010242" y="1666897"/>
            <a:ext cx="721533" cy="356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5751057" y="2694815"/>
            <a:ext cx="1189571" cy="246221"/>
          </a:xfrm>
          <a:prstGeom prst="rect">
            <a:avLst/>
          </a:prstGeom>
          <a:noFill/>
        </p:spPr>
        <p:txBody>
          <a:bodyPr wrap="square" lIns="91440" tIns="45720" rIns="91440" bIns="45720" rtlCol="0" anchor="t">
            <a:spAutoFit/>
          </a:bodyPr>
          <a:lstStyle/>
          <a:p>
            <a:pPr rtl="0"/>
            <a:r>
              <a:rPr lang="es-419" sz="1000">
                <a:latin typeface="Times New Roman" panose="02020603050405020304" pitchFamily="18" charset="0"/>
                <a:ea typeface="HGP明朝B"/>
                <a:cs typeface="Times New Roman" panose="02020603050405020304" pitchFamily="18" charset="0"/>
              </a:rPr>
              <a:t>Finalización</a:t>
            </a:r>
            <a:endParaRPr lang="ja-JP" altLang="en-US" sz="10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17" name="テキスト ボックス 16"/>
          <p:cNvSpPr txBox="1"/>
          <p:nvPr/>
        </p:nvSpPr>
        <p:spPr>
          <a:xfrm>
            <a:off x="5988176" y="1644693"/>
            <a:ext cx="1567887" cy="246221"/>
          </a:xfrm>
          <a:prstGeom prst="rect">
            <a:avLst/>
          </a:prstGeom>
          <a:noFill/>
        </p:spPr>
        <p:txBody>
          <a:bodyPr wrap="square" lIns="91440" tIns="45720" rIns="91440" bIns="45720" rtlCol="0" anchor="t">
            <a:spAutoFit/>
          </a:bodyPr>
          <a:lstStyle/>
          <a:p>
            <a:pPr algn="r" rtl="0"/>
            <a:r>
              <a:rPr lang="es-419" sz="1000" dirty="0">
                <a:latin typeface="Times New Roman" panose="02020603050405020304" pitchFamily="18" charset="0"/>
                <a:ea typeface="+mn-lt"/>
                <a:cs typeface="Times New Roman" panose="02020603050405020304" pitchFamily="18" charset="0"/>
              </a:rPr>
              <a:t>Altura del pasador de la articulación </a:t>
            </a:r>
            <a:endParaRPr lang="en-US" altLang="ja-JP" dirty="0">
              <a:latin typeface="Times New Roman" panose="02020603050405020304" pitchFamily="18" charset="0"/>
              <a:cs typeface="Times New Roman" panose="02020603050405020304" pitchFamily="18" charset="0"/>
            </a:endParaRPr>
          </a:p>
        </p:txBody>
      </p:sp>
      <p:sp>
        <p:nvSpPr>
          <p:cNvPr id="25" name="正方形/長方形 24"/>
          <p:cNvSpPr/>
          <p:nvPr/>
        </p:nvSpPr>
        <p:spPr>
          <a:xfrm>
            <a:off x="2663380" y="501465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6" name="正方形/長方形 25"/>
          <p:cNvSpPr/>
          <p:nvPr/>
        </p:nvSpPr>
        <p:spPr>
          <a:xfrm>
            <a:off x="3819277" y="4974513"/>
            <a:ext cx="393472" cy="12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4823358" y="4965531"/>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6476418" y="4991456"/>
            <a:ext cx="565937" cy="13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2604796" y="4910876"/>
            <a:ext cx="775061" cy="246221"/>
          </a:xfrm>
          <a:prstGeom prst="rect">
            <a:avLst/>
          </a:prstGeom>
          <a:noFill/>
        </p:spPr>
        <p:txBody>
          <a:bodyPr wrap="squar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Estable </a:t>
            </a:r>
            <a:endParaRPr lang="en-US" altLang="ja-JP"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3761907" y="4788910"/>
            <a:ext cx="710662" cy="400110"/>
          </a:xfrm>
          <a:prstGeom prst="rect">
            <a:avLst/>
          </a:prstGeom>
          <a:noFill/>
        </p:spPr>
        <p:txBody>
          <a:bodyPr wrap="squar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Carga ladeada </a:t>
            </a:r>
            <a:endParaRPr lang="en-US" altLang="ja-JP"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4821976" y="4839440"/>
            <a:ext cx="773962" cy="327558"/>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pPr algn="l"/>
            <a:r>
              <a:rPr lang="es-419" sz="1050" dirty="0"/>
              <a:t>Carga ladeada inestable </a:t>
            </a:r>
            <a:endParaRPr lang="en-US" altLang="ja-JP" sz="1050" dirty="0"/>
          </a:p>
        </p:txBody>
      </p:sp>
      <p:sp>
        <p:nvSpPr>
          <p:cNvPr id="22" name="テキスト ボックス 21"/>
          <p:cNvSpPr txBox="1"/>
          <p:nvPr/>
        </p:nvSpPr>
        <p:spPr>
          <a:xfrm>
            <a:off x="6416220" y="4882301"/>
            <a:ext cx="900990" cy="246221"/>
          </a:xfrm>
          <a:prstGeom prst="rect">
            <a:avLst/>
          </a:prstGeom>
          <a:noFill/>
        </p:spPr>
        <p:txBody>
          <a:bodyPr wrap="square" lIns="91440" tIns="45720" rIns="91440" bIns="45720" rtlCol="0" anchor="t">
            <a:spAutoFit/>
          </a:bodyPr>
          <a:lstStyle/>
          <a:p>
            <a:pPr rtl="0"/>
            <a:r>
              <a:rPr lang="es-419" sz="1000" dirty="0">
                <a:latin typeface="Times New Roman" panose="02020603050405020304" pitchFamily="18" charset="0"/>
                <a:ea typeface="+mn-lt"/>
                <a:cs typeface="Times New Roman" panose="02020603050405020304" pitchFamily="18" charset="0"/>
              </a:rPr>
              <a:t>Inestable</a:t>
            </a:r>
            <a:endParaRPr lang="en-US" altLang="ja-JP" dirty="0">
              <a:latin typeface="Times New Roman" panose="02020603050405020304" pitchFamily="18" charset="0"/>
              <a:cs typeface="Times New Roman" panose="02020603050405020304" pitchFamily="18" charset="0"/>
            </a:endParaRPr>
          </a:p>
        </p:txBody>
      </p:sp>
      <p:sp>
        <p:nvSpPr>
          <p:cNvPr id="3" name="テキスト ボックス 5">
            <a:extLst>
              <a:ext uri="{FF2B5EF4-FFF2-40B4-BE49-F238E27FC236}">
                <a16:creationId xmlns:a16="http://schemas.microsoft.com/office/drawing/2014/main" id="{5AC570B5-4B56-43D2-936C-884AE2274B24}"/>
              </a:ext>
            </a:extLst>
          </p:cNvPr>
          <p:cNvSpPr txBox="1"/>
          <p:nvPr/>
        </p:nvSpPr>
        <p:spPr>
          <a:xfrm>
            <a:off x="4572000" y="6417968"/>
            <a:ext cx="394791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119 del libro de texto / Página 58 del texto auxiliar</a:t>
            </a:r>
          </a:p>
        </p:txBody>
      </p:sp>
    </p:spTree>
    <p:extLst>
      <p:ext uri="{BB962C8B-B14F-4D97-AF65-F5344CB8AC3E}">
        <p14:creationId xmlns:p14="http://schemas.microsoft.com/office/powerpoint/2010/main" val="4494745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Trabajo de carga y transporte</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729430" y="4445758"/>
            <a:ext cx="3687240" cy="261610"/>
          </a:xfrm>
          <a:prstGeom prst="rect">
            <a:avLst/>
          </a:prstGeom>
          <a:noFill/>
          <a:ln>
            <a:noFill/>
          </a:ln>
        </p:spPr>
        <p:txBody>
          <a:bodyPr wrap="square" lIns="91440" tIns="45720" rIns="91440" bIns="45720" rtlCol="0" anchor="t">
            <a:spAutoFit/>
          </a:bodyPr>
          <a:lstStyle/>
          <a:p>
            <a:pPr algn="ctr" rtl="0"/>
            <a:r>
              <a:rPr lang="es-419" sz="1100" dirty="0">
                <a:latin typeface="Times New Roman" panose="02020603050405020304" pitchFamily="18" charset="0"/>
                <a:ea typeface="+mn-lt"/>
                <a:cs typeface="Times New Roman" panose="02020603050405020304" pitchFamily="18" charset="0"/>
              </a:rPr>
              <a:t>Ejemplo de carga y transporte. Desplazamiento en V y otros. </a:t>
            </a:r>
            <a:endParaRPr lang="en-US" altLang="ja-JP" sz="1600" dirty="0">
              <a:latin typeface="Times New Roman" panose="02020603050405020304" pitchFamily="18" charset="0"/>
              <a:ea typeface="游ゴシック"/>
              <a:cs typeface="Times New Roman" panose="02020603050405020304" pitchFamily="18" charset="0"/>
            </a:endParaRPr>
          </a:p>
        </p:txBody>
      </p:sp>
      <p:sp>
        <p:nvSpPr>
          <p:cNvPr id="15" name="テキスト ボックス 14"/>
          <p:cNvSpPr txBox="1"/>
          <p:nvPr/>
        </p:nvSpPr>
        <p:spPr>
          <a:xfrm>
            <a:off x="1144635" y="4957102"/>
            <a:ext cx="3237610" cy="276999"/>
          </a:xfrm>
          <a:prstGeom prst="rect">
            <a:avLst/>
          </a:prstGeom>
          <a:noFill/>
          <a:ln>
            <a:noFill/>
          </a:ln>
        </p:spPr>
        <p:txBody>
          <a:bodyPr wrap="square" rtlCol="0">
            <a:spAutoFit/>
          </a:bodyPr>
          <a:lstStyle/>
          <a:p>
            <a:pPr algn="ctr" rtl="0"/>
            <a:r>
              <a:rPr lang="es-419" sz="1200">
                <a:solidFill>
                  <a:prstClr val="black"/>
                </a:solidFill>
                <a:latin typeface="Times New Roman" panose="02020603050405020304" pitchFamily="18" charset="0"/>
                <a:cs typeface="Times New Roman" panose="02020603050405020304" pitchFamily="18" charset="0"/>
              </a:rPr>
              <a:t>Ejemplo de trabajo de excavación (2)</a:t>
            </a:r>
          </a:p>
        </p:txBody>
      </p:sp>
      <p:sp>
        <p:nvSpPr>
          <p:cNvPr id="16" name="テキスト ボックス 15"/>
          <p:cNvSpPr txBox="1"/>
          <p:nvPr/>
        </p:nvSpPr>
        <p:spPr>
          <a:xfrm>
            <a:off x="1008784" y="6052781"/>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trabajo de descarga </a:t>
            </a:r>
            <a:endParaRPr lang="ja-JP" altLang="en-US" sz="1200"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4496669" y="1262564"/>
            <a:ext cx="3984624"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del método de Carga y Transporte</a:t>
            </a:r>
          </a:p>
        </p:txBody>
      </p:sp>
      <p:pic>
        <p:nvPicPr>
          <p:cNvPr id="12" name="図 11"/>
          <p:cNvPicPr>
            <a:picLocks noChangeAspect="1"/>
          </p:cNvPicPr>
          <p:nvPr/>
        </p:nvPicPr>
        <p:blipFill>
          <a:blip r:embed="rId3"/>
          <a:stretch>
            <a:fillRect/>
          </a:stretch>
        </p:blipFill>
        <p:spPr>
          <a:xfrm>
            <a:off x="1008784" y="1350273"/>
            <a:ext cx="3278977" cy="3103961"/>
          </a:xfrm>
          <a:prstGeom prst="rect">
            <a:avLst/>
          </a:prstGeom>
        </p:spPr>
      </p:pic>
      <p:pic>
        <p:nvPicPr>
          <p:cNvPr id="13" name="図 12"/>
          <p:cNvPicPr>
            <a:picLocks noChangeAspect="1"/>
          </p:cNvPicPr>
          <p:nvPr/>
        </p:nvPicPr>
        <p:blipFill>
          <a:blip r:embed="rId4"/>
          <a:stretch>
            <a:fillRect/>
          </a:stretch>
        </p:blipFill>
        <p:spPr>
          <a:xfrm>
            <a:off x="4513697" y="1553596"/>
            <a:ext cx="3984625" cy="4776184"/>
          </a:xfrm>
          <a:prstGeom prst="rect">
            <a:avLst/>
          </a:prstGeom>
        </p:spPr>
      </p:pic>
      <p:pic>
        <p:nvPicPr>
          <p:cNvPr id="18" name="図 17"/>
          <p:cNvPicPr>
            <a:picLocks noChangeAspect="1"/>
          </p:cNvPicPr>
          <p:nvPr/>
        </p:nvPicPr>
        <p:blipFill>
          <a:blip r:embed="rId5"/>
          <a:stretch>
            <a:fillRect/>
          </a:stretch>
        </p:blipFill>
        <p:spPr>
          <a:xfrm>
            <a:off x="668053" y="4900029"/>
            <a:ext cx="3578425" cy="1208766"/>
          </a:xfrm>
          <a:prstGeom prst="rect">
            <a:avLst/>
          </a:prstGeom>
        </p:spPr>
      </p:pic>
      <p:sp>
        <p:nvSpPr>
          <p:cNvPr id="19" name="正方形/長方形 18"/>
          <p:cNvSpPr/>
          <p:nvPr/>
        </p:nvSpPr>
        <p:spPr>
          <a:xfrm>
            <a:off x="1372534" y="140681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5" name="正方形/長方形 24"/>
          <p:cNvSpPr/>
          <p:nvPr/>
        </p:nvSpPr>
        <p:spPr>
          <a:xfrm>
            <a:off x="3081305" y="1412016"/>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6" name="正方形/長方形 25"/>
          <p:cNvSpPr/>
          <p:nvPr/>
        </p:nvSpPr>
        <p:spPr>
          <a:xfrm>
            <a:off x="1282450"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7" name="正方形/長方形 26"/>
          <p:cNvSpPr/>
          <p:nvPr/>
        </p:nvSpPr>
        <p:spPr>
          <a:xfrm>
            <a:off x="3091507" y="2916084"/>
            <a:ext cx="859149" cy="2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8" name="正方形/長方形 27"/>
          <p:cNvSpPr/>
          <p:nvPr/>
        </p:nvSpPr>
        <p:spPr>
          <a:xfrm>
            <a:off x="1620979" y="4335357"/>
            <a:ext cx="1557196"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886445" y="1268375"/>
            <a:ext cx="1480714" cy="400110"/>
          </a:xfrm>
          <a:prstGeom prst="rect">
            <a:avLst/>
          </a:prstGeom>
          <a:noFill/>
        </p:spPr>
        <p:txBody>
          <a:bodyPr wrap="square" lIns="91440" tIns="45720" rIns="91440" bIns="45720" rtlCol="0" anchor="t">
            <a:spAutoFit/>
          </a:bodyPr>
          <a:lstStyle/>
          <a:p>
            <a:pPr algn="ctr" rtl="0"/>
            <a:r>
              <a:rPr lang="es-419" sz="1000" dirty="0">
                <a:latin typeface="Times New Roman" panose="02020603050405020304" pitchFamily="18" charset="0"/>
                <a:ea typeface="+mn-lt"/>
                <a:cs typeface="Times New Roman" panose="02020603050405020304" pitchFamily="18" charset="0"/>
              </a:rPr>
              <a:t>Objeto de trabajo Tipo V (desplazamiento en V) </a:t>
            </a:r>
            <a:endParaRPr lang="en-US" altLang="ja-JP" dirty="0">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2593095" y="1262209"/>
            <a:ext cx="1783655" cy="400110"/>
          </a:xfrm>
          <a:prstGeom prst="rect">
            <a:avLst/>
          </a:prstGeom>
          <a:noFill/>
        </p:spPr>
        <p:txBody>
          <a:bodyPr wrap="square" lIns="91440" tIns="45720" rIns="91440" bIns="45720" rtlCol="0" anchor="t">
            <a:spAutoFit/>
          </a:bodyPr>
          <a:lstStyle/>
          <a:p>
            <a:pPr algn="ctr" rtl="0"/>
            <a:r>
              <a:rPr lang="es-419" sz="1000">
                <a:latin typeface="Times New Roman" panose="02020603050405020304" pitchFamily="18" charset="0"/>
                <a:ea typeface="+mn-lt"/>
                <a:cs typeface="Times New Roman" panose="02020603050405020304" pitchFamily="18" charset="0"/>
              </a:rPr>
              <a:t>Objeto de trabajo tipo I (desplazamiento cruzado) </a:t>
            </a:r>
            <a:endParaRPr lang="en-US" sz="1000">
              <a:latin typeface="Times New Roman" panose="02020603050405020304" pitchFamily="18" charset="0"/>
              <a:ea typeface="+mn-lt"/>
              <a:cs typeface="Times New Roman" panose="02020603050405020304" pitchFamily="18" charset="0"/>
            </a:endParaRPr>
          </a:p>
        </p:txBody>
      </p:sp>
      <p:sp>
        <p:nvSpPr>
          <p:cNvPr id="22" name="テキスト ボックス 21"/>
          <p:cNvSpPr txBox="1"/>
          <p:nvPr/>
        </p:nvSpPr>
        <p:spPr>
          <a:xfrm>
            <a:off x="851182" y="2769490"/>
            <a:ext cx="1545711" cy="400110"/>
          </a:xfrm>
          <a:prstGeom prst="rect">
            <a:avLst/>
          </a:prstGeom>
          <a:noFill/>
        </p:spPr>
        <p:txBody>
          <a:bodyPr wrap="square" lIns="91440" tIns="45720" rIns="91440" bIns="45720" rtlCol="0" anchor="t">
            <a:spAutoFit/>
          </a:bodyPr>
          <a:lstStyle/>
          <a:p>
            <a:pPr algn="ctr" rtl="0"/>
            <a:r>
              <a:rPr lang="es-419" sz="1000" dirty="0">
                <a:latin typeface="Times New Roman" panose="02020603050405020304" pitchFamily="18" charset="0"/>
                <a:ea typeface="+mn-lt"/>
                <a:cs typeface="Times New Roman" panose="02020603050405020304" pitchFamily="18" charset="0"/>
              </a:rPr>
              <a:t>Objeto de trabajo Tipo L (desplazamiento en L) </a:t>
            </a:r>
            <a:endParaRPr lang="en-US" altLang="ja-JP" dirty="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2664112" y="2769490"/>
            <a:ext cx="1741663" cy="400110"/>
          </a:xfrm>
          <a:prstGeom prst="rect">
            <a:avLst/>
          </a:prstGeom>
          <a:noFill/>
        </p:spPr>
        <p:txBody>
          <a:bodyPr wrap="square" lIns="91440" tIns="45720" rIns="91440" bIns="45720" rtlCol="0" anchor="t">
            <a:spAutoFit/>
          </a:bodyPr>
          <a:lstStyle/>
          <a:p>
            <a:pPr algn="ctr" rtl="0"/>
            <a:r>
              <a:rPr lang="es-419" sz="1000" dirty="0">
                <a:latin typeface="Times New Roman" panose="02020603050405020304" pitchFamily="18" charset="0"/>
                <a:ea typeface="+mn-lt"/>
                <a:cs typeface="Times New Roman" panose="02020603050405020304" pitchFamily="18" charset="0"/>
              </a:rPr>
              <a:t>Objeto de trabajo Tipo T (desplazamiento en T) </a:t>
            </a:r>
            <a:endParaRPr lang="en-US" altLang="ja-JP" dirty="0">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1086448" y="4227322"/>
            <a:ext cx="3123557" cy="246221"/>
          </a:xfrm>
          <a:prstGeom prst="rect">
            <a:avLst/>
          </a:prstGeom>
          <a:noFill/>
        </p:spPr>
        <p:txBody>
          <a:bodyPr wrap="square" lIns="91440" tIns="45720" rIns="91440" bIns="45720" rtlCol="0" anchor="t">
            <a:spAutoFit/>
          </a:bodyPr>
          <a:lstStyle/>
          <a:p>
            <a:pPr algn="ctr" rtl="0"/>
            <a:r>
              <a:rPr lang="es-419" sz="1000" dirty="0">
                <a:latin typeface="Times New Roman" panose="02020603050405020304" pitchFamily="18" charset="0"/>
                <a:ea typeface="HGP明朝B"/>
                <a:cs typeface="Times New Roman" panose="02020603050405020304" pitchFamily="18" charset="0"/>
              </a:rPr>
              <a:t>Nota)             </a:t>
            </a:r>
            <a:r>
              <a:rPr lang="es-419" sz="1000" dirty="0">
                <a:latin typeface="Times New Roman" panose="02020603050405020304" pitchFamily="18" charset="0"/>
                <a:ea typeface="+mn-lt"/>
                <a:cs typeface="Times New Roman" panose="02020603050405020304" pitchFamily="18" charset="0"/>
              </a:rPr>
              <a:t>Indica el movimiento del tractor con pala </a:t>
            </a:r>
            <a:endParaRPr lang="ja-JP" altLang="en-US" sz="1000" dirty="0">
              <a:latin typeface="Times New Roman" panose="02020603050405020304" pitchFamily="18" charset="0"/>
              <a:cs typeface="Times New Roman" panose="02020603050405020304" pitchFamily="18" charset="0"/>
            </a:endParaRPr>
          </a:p>
        </p:txBody>
      </p:sp>
      <p:cxnSp>
        <p:nvCxnSpPr>
          <p:cNvPr id="3" name="直線矢印コネクタ 2"/>
          <p:cNvCxnSpPr/>
          <p:nvPr/>
        </p:nvCxnSpPr>
        <p:spPr>
          <a:xfrm>
            <a:off x="1493242" y="4353656"/>
            <a:ext cx="383941" cy="0"/>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733426" y="509655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7" name="正方形/長方形 36"/>
          <p:cNvSpPr/>
          <p:nvPr/>
        </p:nvSpPr>
        <p:spPr>
          <a:xfrm>
            <a:off x="1119450" y="491232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8" name="正方形/長方形 37"/>
          <p:cNvSpPr/>
          <p:nvPr/>
        </p:nvSpPr>
        <p:spPr>
          <a:xfrm>
            <a:off x="1657625" y="5509357"/>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0" name="正方形/長方形 39"/>
          <p:cNvSpPr/>
          <p:nvPr/>
        </p:nvSpPr>
        <p:spPr>
          <a:xfrm>
            <a:off x="2125920" y="5600631"/>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2" name="テキスト ボックス 31"/>
          <p:cNvSpPr txBox="1"/>
          <p:nvPr/>
        </p:nvSpPr>
        <p:spPr>
          <a:xfrm>
            <a:off x="570062" y="4966930"/>
            <a:ext cx="1296713" cy="200055"/>
          </a:xfrm>
          <a:prstGeom prst="rect">
            <a:avLst/>
          </a:prstGeom>
          <a:noFill/>
        </p:spPr>
        <p:txBody>
          <a:bodyPr wrap="square" lIns="91440" tIns="45720" rIns="91440" bIns="45720" rtlCol="0" anchor="t">
            <a:spAutoFit/>
          </a:bodyPr>
          <a:lstStyle/>
          <a:p>
            <a:pPr algn="ctr" rtl="0"/>
            <a:r>
              <a:rPr lang="es-419" sz="700" dirty="0">
                <a:latin typeface="Times New Roman" panose="02020603050405020304" pitchFamily="18" charset="0"/>
                <a:ea typeface="+mn-lt"/>
                <a:cs typeface="Times New Roman" panose="02020603050405020304" pitchFamily="18" charset="0"/>
              </a:rPr>
              <a:t>Con </a:t>
            </a:r>
            <a:r>
              <a:rPr lang="es-419" sz="700" dirty="0">
                <a:latin typeface="Times New Roman"/>
                <a:cs typeface="Times New Roman"/>
              </a:rPr>
              <a:t>espacio</a:t>
            </a:r>
            <a:r>
              <a:rPr lang="es-419" sz="700" dirty="0">
                <a:latin typeface="Times New Roman" panose="02020603050405020304" pitchFamily="18" charset="0"/>
                <a:ea typeface="+mn-lt"/>
                <a:cs typeface="Times New Roman" panose="02020603050405020304" pitchFamily="18" charset="0"/>
              </a:rPr>
              <a:t> libre máximo </a:t>
            </a:r>
            <a:endParaRPr lang="en-US" altLang="ja-JP" sz="700" dirty="0">
              <a:latin typeface="Times New Roman" panose="02020603050405020304" pitchFamily="18" charset="0"/>
              <a:cs typeface="Times New Roman" panose="02020603050405020304" pitchFamily="18" charset="0"/>
            </a:endParaRPr>
          </a:p>
        </p:txBody>
      </p:sp>
      <p:sp>
        <p:nvSpPr>
          <p:cNvPr id="30" name="テキスト ボックス 29"/>
          <p:cNvSpPr txBox="1"/>
          <p:nvPr/>
        </p:nvSpPr>
        <p:spPr>
          <a:xfrm>
            <a:off x="766883" y="4752460"/>
            <a:ext cx="3487401" cy="246221"/>
          </a:xfrm>
          <a:prstGeom prst="rect">
            <a:avLst/>
          </a:prstGeom>
          <a:noFill/>
        </p:spPr>
        <p:txBody>
          <a:bodyPr wrap="square" lIns="91440" tIns="45720" rIns="91440" bIns="45720" rtlCol="0" anchor="t">
            <a:spAutoFit/>
          </a:bodyPr>
          <a:lstStyle/>
          <a:p>
            <a:pPr algn="ctr" rtl="0"/>
            <a:r>
              <a:rPr lang="es-419" sz="1000" dirty="0">
                <a:latin typeface="Times New Roman" panose="02020603050405020304" pitchFamily="18" charset="0"/>
                <a:ea typeface="+mn-lt"/>
                <a:cs typeface="Times New Roman" panose="02020603050405020304" pitchFamily="18" charset="0"/>
              </a:rPr>
              <a:t>Ejemplo en gráfico secuencial de la operación de descarga </a:t>
            </a:r>
            <a:endParaRPr lang="ja-JP" altLang="en-US" sz="1000" dirty="0">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1493242" y="5440681"/>
            <a:ext cx="1296713" cy="400110"/>
          </a:xfrm>
          <a:prstGeom prst="rect">
            <a:avLst/>
          </a:prstGeom>
          <a:noFill/>
        </p:spPr>
        <p:txBody>
          <a:bodyPr wrap="square" lIns="91440" tIns="45720" rIns="91440" bIns="45720" rtlCol="0" anchor="t">
            <a:spAutoFit/>
          </a:bodyPr>
          <a:lstStyle/>
          <a:p>
            <a:pPr algn="ctr" rtl="0"/>
            <a:r>
              <a:rPr lang="es-419" sz="1000">
                <a:latin typeface="Times New Roman" panose="02020603050405020304" pitchFamily="18" charset="0"/>
                <a:ea typeface="+mn-lt"/>
                <a:cs typeface="Times New Roman" panose="02020603050405020304" pitchFamily="18" charset="0"/>
              </a:rPr>
              <a:t>20 cm de la línea visual </a:t>
            </a:r>
            <a:endParaRPr lang="en-US">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2055080" y="5600631"/>
            <a:ext cx="1296713" cy="246221"/>
          </a:xfrm>
          <a:prstGeom prst="rect">
            <a:avLst/>
          </a:prstGeom>
          <a:noFill/>
        </p:spPr>
        <p:txBody>
          <a:bodyPr wrap="square" lIns="91440" tIns="45720" rIns="91440" bIns="45720" rtlCol="0" anchor="t">
            <a:spAutoFit/>
          </a:bodyPr>
          <a:lstStyle/>
          <a:p>
            <a:pPr algn="ctr" rtl="0"/>
            <a:r>
              <a:rPr lang="es-419" sz="1000">
                <a:latin typeface="Times New Roman" panose="02020603050405020304" pitchFamily="18" charset="0"/>
                <a:ea typeface="+mn-lt"/>
                <a:cs typeface="Times New Roman" panose="02020603050405020304" pitchFamily="18" charset="0"/>
              </a:rPr>
              <a:t>Pendiente 0% </a:t>
            </a:r>
            <a:endParaRPr lang="en-US" altLang="ja-JP">
              <a:latin typeface="Times New Roman" panose="02020603050405020304" pitchFamily="18" charset="0"/>
              <a:cs typeface="Times New Roman" panose="02020603050405020304" pitchFamily="18" charset="0"/>
            </a:endParaRPr>
          </a:p>
        </p:txBody>
      </p:sp>
      <p:sp>
        <p:nvSpPr>
          <p:cNvPr id="43" name="正方形/長方形 42"/>
          <p:cNvSpPr/>
          <p:nvPr/>
        </p:nvSpPr>
        <p:spPr>
          <a:xfrm>
            <a:off x="3904665" y="5566933"/>
            <a:ext cx="272317"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44" name="正方形/長方形 43"/>
          <p:cNvSpPr/>
          <p:nvPr/>
        </p:nvSpPr>
        <p:spPr>
          <a:xfrm>
            <a:off x="3422634" y="5708408"/>
            <a:ext cx="175780" cy="73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a:off x="3823513" y="5477520"/>
            <a:ext cx="673156" cy="400110"/>
          </a:xfrm>
          <a:prstGeom prst="rect">
            <a:avLst/>
          </a:prstGeom>
          <a:noFill/>
        </p:spPr>
        <p:txBody>
          <a:bodyPr wrap="square" lIns="91440" tIns="45720" rIns="91440" bIns="45720" rtlCol="0" anchor="t">
            <a:spAutoFit/>
          </a:bodyPr>
          <a:lstStyle/>
          <a:p>
            <a:pPr algn="ctr" rtl="0"/>
            <a:r>
              <a:rPr lang="es-419" sz="1000" dirty="0">
                <a:latin typeface="Times New Roman" panose="02020603050405020304" pitchFamily="18" charset="0"/>
                <a:ea typeface="+mn-lt"/>
                <a:cs typeface="Times New Roman" panose="02020603050405020304" pitchFamily="18" charset="0"/>
              </a:rPr>
              <a:t>Punto de descarga</a:t>
            </a:r>
            <a:endParaRPr lang="en-US" altLang="ja-JP" dirty="0">
              <a:latin typeface="Times New Roman" panose="02020603050405020304" pitchFamily="18" charset="0"/>
              <a:cs typeface="Times New Roman" panose="02020603050405020304" pitchFamily="18" charset="0"/>
            </a:endParaRPr>
          </a:p>
        </p:txBody>
      </p:sp>
      <p:sp>
        <p:nvSpPr>
          <p:cNvPr id="36" name="テキスト ボックス 35"/>
          <p:cNvSpPr txBox="1"/>
          <p:nvPr/>
        </p:nvSpPr>
        <p:spPr>
          <a:xfrm>
            <a:off x="3350379" y="5599571"/>
            <a:ext cx="463164" cy="246221"/>
          </a:xfrm>
          <a:prstGeom prst="rect">
            <a:avLst/>
          </a:prstGeom>
          <a:noFill/>
        </p:spPr>
        <p:txBody>
          <a:bodyPr wrap="square" rtlCol="0">
            <a:spAutoFit/>
          </a:bodyPr>
          <a:lstStyle/>
          <a:p>
            <a:pPr algn="ctr" rtl="0"/>
            <a:r>
              <a:rPr lang="es-419" sz="1000">
                <a:latin typeface="Times New Roman" panose="02020603050405020304" pitchFamily="18" charset="0"/>
                <a:ea typeface="HGP明朝B" panose="02020800000000000000" pitchFamily="18" charset="-128"/>
                <a:cs typeface="Times New Roman" panose="02020603050405020304" pitchFamily="18" charset="0"/>
              </a:rPr>
              <a:t>10%</a:t>
            </a:r>
          </a:p>
        </p:txBody>
      </p:sp>
      <p:sp>
        <p:nvSpPr>
          <p:cNvPr id="2" name="テキスト ボックス 5">
            <a:extLst>
              <a:ext uri="{FF2B5EF4-FFF2-40B4-BE49-F238E27FC236}">
                <a16:creationId xmlns:a16="http://schemas.microsoft.com/office/drawing/2014/main" id="{90614101-C4B3-497B-B78E-9A7F27888A31}"/>
              </a:ext>
            </a:extLst>
          </p:cNvPr>
          <p:cNvSpPr txBox="1"/>
          <p:nvPr/>
        </p:nvSpPr>
        <p:spPr>
          <a:xfrm>
            <a:off x="4572001" y="6417968"/>
            <a:ext cx="3933624" cy="276999"/>
          </a:xfrm>
          <a:prstGeom prst="rect">
            <a:avLst/>
          </a:prstGeom>
          <a:noFill/>
          <a:ln>
            <a:solidFill>
              <a:schemeClr val="tx1"/>
            </a:solidFill>
          </a:ln>
        </p:spPr>
        <p:txBody>
          <a:bodyPr wrap="square" lIns="91440" tIns="45720" rIns="91440" bIns="45720" rtlCol="0" anchor="t">
            <a:spAutoFit/>
          </a:bodyPr>
          <a:lstStyle/>
          <a:p>
            <a:pPr algn="r" rtl="0"/>
            <a:r>
              <a:rPr lang="es-419" sz="1200">
                <a:latin typeface="Times New Roman" panose="02020603050405020304" pitchFamily="18" charset="0"/>
                <a:ea typeface="游ゴシック"/>
                <a:cs typeface="Times New Roman" panose="02020603050405020304" pitchFamily="18" charset="0"/>
              </a:rPr>
              <a:t>Página 121 del libro de texto / Página 59 del texto auxiliar</a:t>
            </a:r>
          </a:p>
        </p:txBody>
      </p:sp>
      <p:sp>
        <p:nvSpPr>
          <p:cNvPr id="5" name="テキスト ボックス 4">
            <a:extLst>
              <a:ext uri="{FF2B5EF4-FFF2-40B4-BE49-F238E27FC236}">
                <a16:creationId xmlns:a16="http://schemas.microsoft.com/office/drawing/2014/main" id="{F4518E9A-0196-486B-8D04-6E54AB43A1B9}"/>
              </a:ext>
            </a:extLst>
          </p:cNvPr>
          <p:cNvSpPr txBox="1"/>
          <p:nvPr/>
        </p:nvSpPr>
        <p:spPr>
          <a:xfrm>
            <a:off x="6571132" y="1624350"/>
            <a:ext cx="1719690" cy="123347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pPr algn="l"/>
            <a:r>
              <a:rPr lang="es-419" sz="900" dirty="0"/>
              <a:t>Aunque el suelo es plano, está prohibido girar sin considerar el lugar.</a:t>
            </a:r>
          </a:p>
          <a:p>
            <a:pPr algn="l"/>
            <a:r>
              <a:rPr lang="es-419" sz="900" dirty="0"/>
              <a:t>En general, el lugar de giro en un banco plano debe estar cerca del frente de carga y, en principio, girar cerca del punto de descarga cuando se dirige hacia el frente de carga después de la descarga.</a:t>
            </a:r>
          </a:p>
        </p:txBody>
      </p:sp>
      <p:sp>
        <p:nvSpPr>
          <p:cNvPr id="39" name="テキスト ボックス 38">
            <a:extLst>
              <a:ext uri="{FF2B5EF4-FFF2-40B4-BE49-F238E27FC236}">
                <a16:creationId xmlns:a16="http://schemas.microsoft.com/office/drawing/2014/main" id="{1700795E-7560-4085-B89A-37EAC583FCD2}"/>
              </a:ext>
            </a:extLst>
          </p:cNvPr>
          <p:cNvSpPr txBox="1"/>
          <p:nvPr/>
        </p:nvSpPr>
        <p:spPr>
          <a:xfrm>
            <a:off x="6540720" y="2869835"/>
            <a:ext cx="1800000" cy="1584000"/>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pPr algn="l"/>
            <a:r>
              <a:rPr lang="es-419" sz="900" dirty="0"/>
              <a:t>La carga generalmente se transporta marcha atrás para evitar derrames en bancos con pendiente ascendente hacia el frente (pendiente descendente hacia el punto de descarga)</a:t>
            </a:r>
          </a:p>
          <a:p>
            <a:pPr algn="l"/>
            <a:r>
              <a:rPr lang="es-419" sz="900" dirty="0"/>
              <a:t>Seleccione un lugar plano tanto como sea posible para el lugar de giro y, dependiendo de la condición del banco, a menudo ocurre que el lugar de giro está cerca del punto de descarga). </a:t>
            </a:r>
          </a:p>
        </p:txBody>
      </p:sp>
      <p:sp>
        <p:nvSpPr>
          <p:cNvPr id="41" name="テキスト ボックス 40">
            <a:extLst>
              <a:ext uri="{FF2B5EF4-FFF2-40B4-BE49-F238E27FC236}">
                <a16:creationId xmlns:a16="http://schemas.microsoft.com/office/drawing/2014/main" id="{6689556E-BC75-4796-B08D-5AF0CEE7D15B}"/>
              </a:ext>
            </a:extLst>
          </p:cNvPr>
          <p:cNvSpPr txBox="1"/>
          <p:nvPr/>
        </p:nvSpPr>
        <p:spPr>
          <a:xfrm>
            <a:off x="6547407" y="4469357"/>
            <a:ext cx="1800000" cy="177586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pPr algn="l"/>
            <a:r>
              <a:rPr lang="es-419" sz="900" dirty="0"/>
              <a:t>En un banco con terreno inclinado descendente hacia el frente (pendiente ascendente hacia el punto de descarga), se debe girar cerca del frente durante el transporte, y al regresar girar seleccionando un lugar plano de la zona, dependiendo si se producen o no derrames.</a:t>
            </a:r>
          </a:p>
          <a:p>
            <a:pPr algn="l"/>
            <a:r>
              <a:rPr lang="es-419" sz="900" dirty="0"/>
              <a:t>Incluso si la distancia entre el punto de descarga y el frente de carga es corta, debe girar como se indicó arriba.</a:t>
            </a:r>
          </a:p>
        </p:txBody>
      </p:sp>
      <p:sp>
        <p:nvSpPr>
          <p:cNvPr id="6" name="テキスト ボックス 5">
            <a:extLst>
              <a:ext uri="{FF2B5EF4-FFF2-40B4-BE49-F238E27FC236}">
                <a16:creationId xmlns:a16="http://schemas.microsoft.com/office/drawing/2014/main" id="{03E0B0C3-F260-490D-8C72-B74FC821BA4C}"/>
              </a:ext>
            </a:extLst>
          </p:cNvPr>
          <p:cNvSpPr txBox="1"/>
          <p:nvPr/>
        </p:nvSpPr>
        <p:spPr>
          <a:xfrm>
            <a:off x="4813222" y="4479418"/>
            <a:ext cx="1626846" cy="323165"/>
          </a:xfrm>
          <a:prstGeom prst="rect">
            <a:avLst/>
          </a:prstGeom>
          <a:solidFill>
            <a:schemeClr val="bg1"/>
          </a:solidFill>
        </p:spPr>
        <p:txBody>
          <a:bodyPr wrap="square" lIns="0" tIns="0" rIns="0" bIns="0" rtlCol="0">
            <a:spAutoFit/>
          </a:bodyPr>
          <a:lstStyle/>
          <a:p>
            <a:pPr rtl="0"/>
            <a:r>
              <a:rPr lang="es-419" sz="1050" dirty="0">
                <a:latin typeface="Times New Roman" panose="02020603050405020304" pitchFamily="18" charset="0"/>
                <a:cs typeface="Times New Roman" panose="02020603050405020304" pitchFamily="18" charset="0"/>
              </a:rPr>
              <a:t>Girar en un banco con terreno inclinado descendente</a:t>
            </a:r>
          </a:p>
        </p:txBody>
      </p:sp>
      <p:sp>
        <p:nvSpPr>
          <p:cNvPr id="42" name="テキスト ボックス 41">
            <a:extLst>
              <a:ext uri="{FF2B5EF4-FFF2-40B4-BE49-F238E27FC236}">
                <a16:creationId xmlns:a16="http://schemas.microsoft.com/office/drawing/2014/main" id="{F3D65948-9A81-401D-BAD2-57FB6374ABF5}"/>
              </a:ext>
            </a:extLst>
          </p:cNvPr>
          <p:cNvSpPr txBox="1"/>
          <p:nvPr/>
        </p:nvSpPr>
        <p:spPr>
          <a:xfrm rot="16200000">
            <a:off x="4129328" y="5273126"/>
            <a:ext cx="969496" cy="161583"/>
          </a:xfrm>
          <a:prstGeom prst="rect">
            <a:avLst/>
          </a:prstGeom>
          <a:solidFill>
            <a:schemeClr val="bg1"/>
          </a:solidFill>
        </p:spPr>
        <p:txBody>
          <a:bodyPr vert="horz" wrap="square" lIns="0" tIns="0" rIns="0" bIns="0" rtlCol="0" anchor="ctr" anchorCtr="0">
            <a:spAutoFit/>
          </a:bodyPr>
          <a:lstStyle/>
          <a:p>
            <a:pPr algn="ctr" rtl="0"/>
            <a:r>
              <a:rPr lang="es-419" sz="1050" dirty="0">
                <a:latin typeface="Times New Roman" panose="02020603050405020304" pitchFamily="18" charset="0"/>
                <a:cs typeface="Times New Roman" panose="02020603050405020304" pitchFamily="18" charset="0"/>
              </a:rPr>
              <a:t>(Descarga)</a:t>
            </a:r>
          </a:p>
        </p:txBody>
      </p:sp>
      <p:sp>
        <p:nvSpPr>
          <p:cNvPr id="45" name="テキスト ボックス 44">
            <a:extLst>
              <a:ext uri="{FF2B5EF4-FFF2-40B4-BE49-F238E27FC236}">
                <a16:creationId xmlns:a16="http://schemas.microsoft.com/office/drawing/2014/main" id="{5E8186A1-D9AE-48ED-BB2C-CBC77178B30A}"/>
              </a:ext>
            </a:extLst>
          </p:cNvPr>
          <p:cNvSpPr txBox="1"/>
          <p:nvPr/>
        </p:nvSpPr>
        <p:spPr>
          <a:xfrm rot="16200000">
            <a:off x="5869670" y="5184342"/>
            <a:ext cx="969496" cy="161583"/>
          </a:xfrm>
          <a:prstGeom prst="rect">
            <a:avLst/>
          </a:prstGeom>
          <a:solidFill>
            <a:schemeClr val="bg1"/>
          </a:solidFill>
        </p:spPr>
        <p:txBody>
          <a:bodyPr vert="horz" wrap="square" lIns="0" tIns="0" rIns="0" bIns="0" rtlCol="0" anchor="ctr" anchorCtr="0">
            <a:spAutoFit/>
          </a:bodyPr>
          <a:lstStyle/>
          <a:p>
            <a:pPr algn="ctr" rtl="0"/>
            <a:r>
              <a:rPr lang="es-419" sz="1050" dirty="0">
                <a:latin typeface="Times New Roman" panose="02020603050405020304" pitchFamily="18" charset="0"/>
                <a:cs typeface="Times New Roman" panose="02020603050405020304" pitchFamily="18" charset="0"/>
              </a:rPr>
              <a:t>(Frente de carga)</a:t>
            </a:r>
          </a:p>
        </p:txBody>
      </p:sp>
      <p:sp>
        <p:nvSpPr>
          <p:cNvPr id="46" name="テキスト ボックス 45">
            <a:extLst>
              <a:ext uri="{FF2B5EF4-FFF2-40B4-BE49-F238E27FC236}">
                <a16:creationId xmlns:a16="http://schemas.microsoft.com/office/drawing/2014/main" id="{F5670DAF-41B8-43A7-8F2D-11868FF508DB}"/>
              </a:ext>
            </a:extLst>
          </p:cNvPr>
          <p:cNvSpPr txBox="1"/>
          <p:nvPr/>
        </p:nvSpPr>
        <p:spPr>
          <a:xfrm>
            <a:off x="6099017" y="5739901"/>
            <a:ext cx="406992" cy="215444"/>
          </a:xfrm>
          <a:prstGeom prst="rect">
            <a:avLst/>
          </a:prstGeom>
          <a:solidFill>
            <a:schemeClr val="bg1"/>
          </a:solidFill>
        </p:spPr>
        <p:txBody>
          <a:bodyPr vert="horz" wrap="square" lIns="0" tIns="0" rIns="0" bIns="0" rtlCol="0" anchor="t" anchorCtr="0">
            <a:spAutoFit/>
          </a:bodyPr>
          <a:lstStyle/>
          <a:p>
            <a:pPr rtl="0"/>
            <a:r>
              <a:rPr lang="es-419" sz="700" dirty="0">
                <a:latin typeface="Times New Roman" panose="02020603050405020304" pitchFamily="18" charset="0"/>
                <a:cs typeface="Times New Roman" panose="02020603050405020304" pitchFamily="18" charset="0"/>
              </a:rPr>
              <a:t>Corte transversal</a:t>
            </a:r>
          </a:p>
        </p:txBody>
      </p:sp>
      <p:sp>
        <p:nvSpPr>
          <p:cNvPr id="47" name="テキスト ボックス 46">
            <a:extLst>
              <a:ext uri="{FF2B5EF4-FFF2-40B4-BE49-F238E27FC236}">
                <a16:creationId xmlns:a16="http://schemas.microsoft.com/office/drawing/2014/main" id="{A207533E-3614-48F1-9CB1-333082B706B5}"/>
              </a:ext>
            </a:extLst>
          </p:cNvPr>
          <p:cNvSpPr txBox="1"/>
          <p:nvPr/>
        </p:nvSpPr>
        <p:spPr>
          <a:xfrm>
            <a:off x="5692704" y="5550888"/>
            <a:ext cx="323992"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Carga</a:t>
            </a:r>
          </a:p>
        </p:txBody>
      </p:sp>
      <p:sp>
        <p:nvSpPr>
          <p:cNvPr id="48" name="テキスト ボックス 47">
            <a:extLst>
              <a:ext uri="{FF2B5EF4-FFF2-40B4-BE49-F238E27FC236}">
                <a16:creationId xmlns:a16="http://schemas.microsoft.com/office/drawing/2014/main" id="{EF2B1FB8-832A-4729-96FC-737D68D94A9B}"/>
              </a:ext>
            </a:extLst>
          </p:cNvPr>
          <p:cNvSpPr txBox="1"/>
          <p:nvPr/>
        </p:nvSpPr>
        <p:spPr>
          <a:xfrm>
            <a:off x="5033903" y="5297496"/>
            <a:ext cx="726031"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Transporte (adelante)</a:t>
            </a:r>
          </a:p>
        </p:txBody>
      </p:sp>
      <p:sp>
        <p:nvSpPr>
          <p:cNvPr id="49" name="テキスト ボックス 48">
            <a:extLst>
              <a:ext uri="{FF2B5EF4-FFF2-40B4-BE49-F238E27FC236}">
                <a16:creationId xmlns:a16="http://schemas.microsoft.com/office/drawing/2014/main" id="{613A2E6B-E40C-4019-A961-B903EC371DB5}"/>
              </a:ext>
            </a:extLst>
          </p:cNvPr>
          <p:cNvSpPr txBox="1"/>
          <p:nvPr/>
        </p:nvSpPr>
        <p:spPr>
          <a:xfrm>
            <a:off x="5011739" y="5096156"/>
            <a:ext cx="726031"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Regresar (marcha atrás)</a:t>
            </a:r>
          </a:p>
        </p:txBody>
      </p:sp>
      <p:sp>
        <p:nvSpPr>
          <p:cNvPr id="50" name="テキスト ボックス 49">
            <a:extLst>
              <a:ext uri="{FF2B5EF4-FFF2-40B4-BE49-F238E27FC236}">
                <a16:creationId xmlns:a16="http://schemas.microsoft.com/office/drawing/2014/main" id="{599680F9-B86D-4822-BC87-1862B872C6C4}"/>
              </a:ext>
            </a:extLst>
          </p:cNvPr>
          <p:cNvSpPr txBox="1"/>
          <p:nvPr/>
        </p:nvSpPr>
        <p:spPr>
          <a:xfrm>
            <a:off x="4867708" y="5386484"/>
            <a:ext cx="203959"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Carga</a:t>
            </a:r>
          </a:p>
        </p:txBody>
      </p:sp>
      <p:sp>
        <p:nvSpPr>
          <p:cNvPr id="51" name="テキスト ボックス 50">
            <a:extLst>
              <a:ext uri="{FF2B5EF4-FFF2-40B4-BE49-F238E27FC236}">
                <a16:creationId xmlns:a16="http://schemas.microsoft.com/office/drawing/2014/main" id="{20E43242-0BF4-4F9A-9FA4-E97AE001A3AB}"/>
              </a:ext>
            </a:extLst>
          </p:cNvPr>
          <p:cNvSpPr txBox="1"/>
          <p:nvPr/>
        </p:nvSpPr>
        <p:spPr>
          <a:xfrm>
            <a:off x="4805953" y="2857821"/>
            <a:ext cx="1626846" cy="323165"/>
          </a:xfrm>
          <a:prstGeom prst="rect">
            <a:avLst/>
          </a:prstGeom>
          <a:solidFill>
            <a:schemeClr val="bg1"/>
          </a:solidFill>
        </p:spPr>
        <p:txBody>
          <a:bodyPr wrap="square" lIns="0" tIns="0" rIns="0" bIns="0" rtlCol="0">
            <a:spAutoFit/>
          </a:bodyPr>
          <a:lstStyle/>
          <a:p>
            <a:pPr rtl="0"/>
            <a:r>
              <a:rPr lang="es-419" sz="1050" dirty="0">
                <a:latin typeface="Times New Roman" panose="02020603050405020304" pitchFamily="18" charset="0"/>
                <a:cs typeface="Times New Roman" panose="02020603050405020304" pitchFamily="18" charset="0"/>
              </a:rPr>
              <a:t>Girar sobre un banco con terreno inclinado ascendente</a:t>
            </a:r>
          </a:p>
        </p:txBody>
      </p:sp>
      <p:sp>
        <p:nvSpPr>
          <p:cNvPr id="52" name="テキスト ボックス 51">
            <a:extLst>
              <a:ext uri="{FF2B5EF4-FFF2-40B4-BE49-F238E27FC236}">
                <a16:creationId xmlns:a16="http://schemas.microsoft.com/office/drawing/2014/main" id="{FA7CE264-8508-4C0B-8323-B5B1F09B28EF}"/>
              </a:ext>
            </a:extLst>
          </p:cNvPr>
          <p:cNvSpPr txBox="1"/>
          <p:nvPr/>
        </p:nvSpPr>
        <p:spPr>
          <a:xfrm rot="16200000">
            <a:off x="4146513" y="3655681"/>
            <a:ext cx="969496" cy="161583"/>
          </a:xfrm>
          <a:prstGeom prst="rect">
            <a:avLst/>
          </a:prstGeom>
          <a:solidFill>
            <a:schemeClr val="bg1"/>
          </a:solidFill>
        </p:spPr>
        <p:txBody>
          <a:bodyPr vert="horz" wrap="square" lIns="0" tIns="0" rIns="0" bIns="0" rtlCol="0" anchor="ctr" anchorCtr="0">
            <a:spAutoFit/>
          </a:bodyPr>
          <a:lstStyle/>
          <a:p>
            <a:pPr algn="ctr" rtl="0"/>
            <a:r>
              <a:rPr lang="es-419" sz="1050" dirty="0">
                <a:latin typeface="Times New Roman" panose="02020603050405020304" pitchFamily="18" charset="0"/>
                <a:cs typeface="Times New Roman" panose="02020603050405020304" pitchFamily="18" charset="0"/>
              </a:rPr>
              <a:t>(Descarga)</a:t>
            </a:r>
          </a:p>
        </p:txBody>
      </p:sp>
      <p:sp>
        <p:nvSpPr>
          <p:cNvPr id="53" name="テキスト ボックス 52">
            <a:extLst>
              <a:ext uri="{FF2B5EF4-FFF2-40B4-BE49-F238E27FC236}">
                <a16:creationId xmlns:a16="http://schemas.microsoft.com/office/drawing/2014/main" id="{BE5DA550-3A37-4474-82E9-EF4234C63CF2}"/>
              </a:ext>
            </a:extLst>
          </p:cNvPr>
          <p:cNvSpPr txBox="1"/>
          <p:nvPr/>
        </p:nvSpPr>
        <p:spPr>
          <a:xfrm rot="16200000">
            <a:off x="5839961" y="3562745"/>
            <a:ext cx="969496" cy="161583"/>
          </a:xfrm>
          <a:prstGeom prst="rect">
            <a:avLst/>
          </a:prstGeom>
          <a:solidFill>
            <a:schemeClr val="bg1"/>
          </a:solidFill>
        </p:spPr>
        <p:txBody>
          <a:bodyPr vert="horz" wrap="square" lIns="0" tIns="0" rIns="0" bIns="0" rtlCol="0" anchor="ctr" anchorCtr="0">
            <a:spAutoFit/>
          </a:bodyPr>
          <a:lstStyle/>
          <a:p>
            <a:pPr algn="ctr" rtl="0"/>
            <a:r>
              <a:rPr lang="es-419" sz="1050" dirty="0">
                <a:latin typeface="Times New Roman" panose="02020603050405020304" pitchFamily="18" charset="0"/>
                <a:cs typeface="Times New Roman" panose="02020603050405020304" pitchFamily="18" charset="0"/>
              </a:rPr>
              <a:t>(Frente de carga)</a:t>
            </a:r>
          </a:p>
        </p:txBody>
      </p:sp>
      <p:sp>
        <p:nvSpPr>
          <p:cNvPr id="54" name="テキスト ボックス 53">
            <a:extLst>
              <a:ext uri="{FF2B5EF4-FFF2-40B4-BE49-F238E27FC236}">
                <a16:creationId xmlns:a16="http://schemas.microsoft.com/office/drawing/2014/main" id="{E1BF4DE1-D6D1-4ED3-86FE-DF4695B35513}"/>
              </a:ext>
            </a:extLst>
          </p:cNvPr>
          <p:cNvSpPr txBox="1"/>
          <p:nvPr/>
        </p:nvSpPr>
        <p:spPr>
          <a:xfrm>
            <a:off x="6061762" y="4067814"/>
            <a:ext cx="436978" cy="215444"/>
          </a:xfrm>
          <a:prstGeom prst="rect">
            <a:avLst/>
          </a:prstGeom>
          <a:solidFill>
            <a:schemeClr val="bg1"/>
          </a:solidFill>
        </p:spPr>
        <p:txBody>
          <a:bodyPr vert="horz" wrap="square" lIns="0" tIns="0" rIns="0" bIns="0" rtlCol="0" anchor="t" anchorCtr="0">
            <a:spAutoFit/>
          </a:bodyPr>
          <a:lstStyle/>
          <a:p>
            <a:pPr rtl="0"/>
            <a:r>
              <a:rPr lang="es-419" sz="700" dirty="0">
                <a:latin typeface="Times New Roman" panose="02020603050405020304" pitchFamily="18" charset="0"/>
                <a:cs typeface="Times New Roman" panose="02020603050405020304" pitchFamily="18" charset="0"/>
              </a:rPr>
              <a:t>Corte transversal</a:t>
            </a:r>
          </a:p>
        </p:txBody>
      </p:sp>
      <p:sp>
        <p:nvSpPr>
          <p:cNvPr id="55" name="テキスト ボックス 54">
            <a:extLst>
              <a:ext uri="{FF2B5EF4-FFF2-40B4-BE49-F238E27FC236}">
                <a16:creationId xmlns:a16="http://schemas.microsoft.com/office/drawing/2014/main" id="{3A66B695-C745-48B2-8E37-C53CCBD36C57}"/>
              </a:ext>
            </a:extLst>
          </p:cNvPr>
          <p:cNvSpPr txBox="1"/>
          <p:nvPr/>
        </p:nvSpPr>
        <p:spPr>
          <a:xfrm>
            <a:off x="5192978" y="3634848"/>
            <a:ext cx="782143" cy="107722"/>
          </a:xfrm>
          <a:prstGeom prst="rect">
            <a:avLst/>
          </a:prstGeom>
          <a:solidFill>
            <a:schemeClr val="bg1"/>
          </a:solidFill>
        </p:spPr>
        <p:txBody>
          <a:bodyPr vert="horz" wrap="square" lIns="0" tIns="0" rIns="0" bIns="0" rtlCol="0" anchor="t" anchorCtr="0">
            <a:spAutoFit/>
          </a:bodyPr>
          <a:lstStyle/>
          <a:p>
            <a:pPr rtl="0"/>
            <a:r>
              <a:rPr lang="es-419" sz="700" dirty="0">
                <a:latin typeface="Times New Roman" panose="02020603050405020304" pitchFamily="18" charset="0"/>
                <a:cs typeface="Times New Roman" panose="02020603050405020304" pitchFamily="18" charset="0"/>
              </a:rPr>
              <a:t>Transporte (marcha atrás)</a:t>
            </a:r>
          </a:p>
        </p:txBody>
      </p:sp>
      <p:sp>
        <p:nvSpPr>
          <p:cNvPr id="56" name="テキスト ボックス 55">
            <a:extLst>
              <a:ext uri="{FF2B5EF4-FFF2-40B4-BE49-F238E27FC236}">
                <a16:creationId xmlns:a16="http://schemas.microsoft.com/office/drawing/2014/main" id="{31E1614F-DCFE-49C4-ACE0-5B43D93D1F8F}"/>
              </a:ext>
            </a:extLst>
          </p:cNvPr>
          <p:cNvSpPr txBox="1"/>
          <p:nvPr/>
        </p:nvSpPr>
        <p:spPr>
          <a:xfrm>
            <a:off x="5263629" y="3488062"/>
            <a:ext cx="726031"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Regreso (adelante)</a:t>
            </a:r>
          </a:p>
        </p:txBody>
      </p:sp>
      <p:sp>
        <p:nvSpPr>
          <p:cNvPr id="57" name="テキスト ボックス 56">
            <a:extLst>
              <a:ext uri="{FF2B5EF4-FFF2-40B4-BE49-F238E27FC236}">
                <a16:creationId xmlns:a16="http://schemas.microsoft.com/office/drawing/2014/main" id="{EC87122C-C4E6-4858-8588-DBA6260B2920}"/>
              </a:ext>
            </a:extLst>
          </p:cNvPr>
          <p:cNvSpPr txBox="1"/>
          <p:nvPr/>
        </p:nvSpPr>
        <p:spPr>
          <a:xfrm>
            <a:off x="4860439" y="3764887"/>
            <a:ext cx="203959"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Carga</a:t>
            </a:r>
          </a:p>
        </p:txBody>
      </p:sp>
      <p:sp>
        <p:nvSpPr>
          <p:cNvPr id="58" name="テキスト ボックス 57">
            <a:extLst>
              <a:ext uri="{FF2B5EF4-FFF2-40B4-BE49-F238E27FC236}">
                <a16:creationId xmlns:a16="http://schemas.microsoft.com/office/drawing/2014/main" id="{C5ABCEDF-04B1-4591-B0F1-FEA85DEB3B15}"/>
              </a:ext>
            </a:extLst>
          </p:cNvPr>
          <p:cNvSpPr txBox="1"/>
          <p:nvPr/>
        </p:nvSpPr>
        <p:spPr>
          <a:xfrm>
            <a:off x="5011130" y="3215348"/>
            <a:ext cx="203959"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Giro</a:t>
            </a:r>
          </a:p>
        </p:txBody>
      </p:sp>
      <p:sp>
        <p:nvSpPr>
          <p:cNvPr id="59" name="テキスト ボックス 58">
            <a:extLst>
              <a:ext uri="{FF2B5EF4-FFF2-40B4-BE49-F238E27FC236}">
                <a16:creationId xmlns:a16="http://schemas.microsoft.com/office/drawing/2014/main" id="{4B86D282-5C45-436E-9721-DB44C784211E}"/>
              </a:ext>
            </a:extLst>
          </p:cNvPr>
          <p:cNvSpPr txBox="1"/>
          <p:nvPr/>
        </p:nvSpPr>
        <p:spPr>
          <a:xfrm>
            <a:off x="4799545" y="1621972"/>
            <a:ext cx="1452660" cy="161583"/>
          </a:xfrm>
          <a:prstGeom prst="rect">
            <a:avLst/>
          </a:prstGeom>
          <a:solidFill>
            <a:schemeClr val="bg1"/>
          </a:solidFill>
        </p:spPr>
        <p:txBody>
          <a:bodyPr wrap="square" lIns="0" tIns="0" rIns="0" bIns="0" rtlCol="0">
            <a:spAutoFit/>
          </a:bodyPr>
          <a:lstStyle/>
          <a:p>
            <a:pPr rtl="0"/>
            <a:r>
              <a:rPr lang="es-419" sz="1050">
                <a:latin typeface="Times New Roman" panose="02020603050405020304" pitchFamily="18" charset="0"/>
                <a:cs typeface="Times New Roman" panose="02020603050405020304" pitchFamily="18" charset="0"/>
              </a:rPr>
              <a:t>Girando en cada banco </a:t>
            </a:r>
          </a:p>
        </p:txBody>
      </p:sp>
      <p:sp>
        <p:nvSpPr>
          <p:cNvPr id="60" name="テキスト ボックス 59">
            <a:extLst>
              <a:ext uri="{FF2B5EF4-FFF2-40B4-BE49-F238E27FC236}">
                <a16:creationId xmlns:a16="http://schemas.microsoft.com/office/drawing/2014/main" id="{B4AD3604-77D3-4A9A-9626-5BBF823E70D3}"/>
              </a:ext>
            </a:extLst>
          </p:cNvPr>
          <p:cNvSpPr txBox="1"/>
          <p:nvPr/>
        </p:nvSpPr>
        <p:spPr>
          <a:xfrm rot="16200000">
            <a:off x="4148651" y="2106719"/>
            <a:ext cx="969496" cy="161583"/>
          </a:xfrm>
          <a:prstGeom prst="rect">
            <a:avLst/>
          </a:prstGeom>
          <a:solidFill>
            <a:schemeClr val="bg1"/>
          </a:solidFill>
        </p:spPr>
        <p:txBody>
          <a:bodyPr vert="horz" wrap="square" lIns="0" tIns="0" rIns="0" bIns="0" rtlCol="0" anchor="ctr" anchorCtr="0">
            <a:spAutoFit/>
          </a:bodyPr>
          <a:lstStyle/>
          <a:p>
            <a:pPr algn="ctr" rtl="0"/>
            <a:r>
              <a:rPr lang="es-419" sz="1050" dirty="0">
                <a:latin typeface="Times New Roman" panose="02020603050405020304" pitchFamily="18" charset="0"/>
                <a:cs typeface="Times New Roman" panose="02020603050405020304" pitchFamily="18" charset="0"/>
              </a:rPr>
              <a:t>(Descarga)</a:t>
            </a:r>
          </a:p>
        </p:txBody>
      </p:sp>
      <p:sp>
        <p:nvSpPr>
          <p:cNvPr id="61" name="テキスト ボックス 60">
            <a:extLst>
              <a:ext uri="{FF2B5EF4-FFF2-40B4-BE49-F238E27FC236}">
                <a16:creationId xmlns:a16="http://schemas.microsoft.com/office/drawing/2014/main" id="{2040C374-3CF0-4154-AB70-E0ED10CE69A9}"/>
              </a:ext>
            </a:extLst>
          </p:cNvPr>
          <p:cNvSpPr txBox="1"/>
          <p:nvPr/>
        </p:nvSpPr>
        <p:spPr>
          <a:xfrm rot="16200000">
            <a:off x="5955320" y="2277661"/>
            <a:ext cx="969496" cy="161583"/>
          </a:xfrm>
          <a:prstGeom prst="rect">
            <a:avLst/>
          </a:prstGeom>
          <a:solidFill>
            <a:schemeClr val="bg1"/>
          </a:solidFill>
        </p:spPr>
        <p:txBody>
          <a:bodyPr vert="horz" wrap="square" lIns="0" tIns="0" rIns="0" bIns="0" rtlCol="0" anchor="ctr" anchorCtr="0">
            <a:spAutoFit/>
          </a:bodyPr>
          <a:lstStyle/>
          <a:p>
            <a:pPr algn="ctr" rtl="0"/>
            <a:r>
              <a:rPr lang="es-419" sz="1050" dirty="0">
                <a:latin typeface="Times New Roman" panose="02020603050405020304" pitchFamily="18" charset="0"/>
                <a:cs typeface="Times New Roman" panose="02020603050405020304" pitchFamily="18" charset="0"/>
              </a:rPr>
              <a:t>(Frente de carga)</a:t>
            </a:r>
          </a:p>
        </p:txBody>
      </p:sp>
      <p:sp>
        <p:nvSpPr>
          <p:cNvPr id="62" name="テキスト ボックス 61">
            <a:extLst>
              <a:ext uri="{FF2B5EF4-FFF2-40B4-BE49-F238E27FC236}">
                <a16:creationId xmlns:a16="http://schemas.microsoft.com/office/drawing/2014/main" id="{3F34B971-66A7-4C3C-8EE9-2500225E84E4}"/>
              </a:ext>
            </a:extLst>
          </p:cNvPr>
          <p:cNvSpPr txBox="1"/>
          <p:nvPr/>
        </p:nvSpPr>
        <p:spPr>
          <a:xfrm>
            <a:off x="5064503" y="2266827"/>
            <a:ext cx="782143"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Transporte (adelante)</a:t>
            </a:r>
          </a:p>
        </p:txBody>
      </p:sp>
      <p:sp>
        <p:nvSpPr>
          <p:cNvPr id="63" name="テキスト ボックス 62">
            <a:extLst>
              <a:ext uri="{FF2B5EF4-FFF2-40B4-BE49-F238E27FC236}">
                <a16:creationId xmlns:a16="http://schemas.microsoft.com/office/drawing/2014/main" id="{3A411C04-C188-41B8-A47D-3429F72896A5}"/>
              </a:ext>
            </a:extLst>
          </p:cNvPr>
          <p:cNvSpPr txBox="1"/>
          <p:nvPr/>
        </p:nvSpPr>
        <p:spPr>
          <a:xfrm>
            <a:off x="5120125" y="1956154"/>
            <a:ext cx="726031"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Regreso (adelante)</a:t>
            </a:r>
          </a:p>
        </p:txBody>
      </p:sp>
      <p:sp>
        <p:nvSpPr>
          <p:cNvPr id="64" name="テキスト ボックス 63">
            <a:extLst>
              <a:ext uri="{FF2B5EF4-FFF2-40B4-BE49-F238E27FC236}">
                <a16:creationId xmlns:a16="http://schemas.microsoft.com/office/drawing/2014/main" id="{39328F67-1E90-42A2-B9B3-18753245937C}"/>
              </a:ext>
            </a:extLst>
          </p:cNvPr>
          <p:cNvSpPr txBox="1"/>
          <p:nvPr/>
        </p:nvSpPr>
        <p:spPr>
          <a:xfrm>
            <a:off x="4869447" y="2373254"/>
            <a:ext cx="203959"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Carga</a:t>
            </a:r>
          </a:p>
        </p:txBody>
      </p:sp>
      <p:sp>
        <p:nvSpPr>
          <p:cNvPr id="65" name="テキスト ボックス 64">
            <a:extLst>
              <a:ext uri="{FF2B5EF4-FFF2-40B4-BE49-F238E27FC236}">
                <a16:creationId xmlns:a16="http://schemas.microsoft.com/office/drawing/2014/main" id="{F1300DF0-C1EE-4C4B-AD38-7A8328983199}"/>
              </a:ext>
            </a:extLst>
          </p:cNvPr>
          <p:cNvSpPr txBox="1"/>
          <p:nvPr/>
        </p:nvSpPr>
        <p:spPr>
          <a:xfrm>
            <a:off x="5861740" y="2500668"/>
            <a:ext cx="203959" cy="107722"/>
          </a:xfrm>
          <a:prstGeom prst="rect">
            <a:avLst/>
          </a:prstGeom>
          <a:solidFill>
            <a:schemeClr val="bg1"/>
          </a:solidFill>
        </p:spPr>
        <p:txBody>
          <a:bodyPr vert="horz" wrap="square" lIns="0" tIns="0" rIns="0" bIns="0" rtlCol="0" anchor="t" anchorCtr="0">
            <a:spAutoFit/>
          </a:bodyPr>
          <a:lstStyle/>
          <a:p>
            <a:pPr rtl="0"/>
            <a:r>
              <a:rPr lang="es-419" sz="700">
                <a:latin typeface="Times New Roman" panose="02020603050405020304" pitchFamily="18" charset="0"/>
                <a:cs typeface="Times New Roman" panose="02020603050405020304" pitchFamily="18" charset="0"/>
              </a:rPr>
              <a:t>Giro</a:t>
            </a:r>
          </a:p>
        </p:txBody>
      </p:sp>
      <p:sp>
        <p:nvSpPr>
          <p:cNvPr id="66" name="テキスト ボックス 65">
            <a:extLst>
              <a:ext uri="{FF2B5EF4-FFF2-40B4-BE49-F238E27FC236}">
                <a16:creationId xmlns:a16="http://schemas.microsoft.com/office/drawing/2014/main" id="{0F0258B0-F8C9-4FED-9223-7BFD836A9AA3}"/>
              </a:ext>
            </a:extLst>
          </p:cNvPr>
          <p:cNvSpPr txBox="1"/>
          <p:nvPr/>
        </p:nvSpPr>
        <p:spPr>
          <a:xfrm>
            <a:off x="5867720" y="1912612"/>
            <a:ext cx="323992" cy="107722"/>
          </a:xfrm>
          <a:prstGeom prst="rect">
            <a:avLst/>
          </a:prstGeom>
          <a:solidFill>
            <a:schemeClr val="bg1"/>
          </a:solidFill>
        </p:spPr>
        <p:txBody>
          <a:bodyPr vert="horz" wrap="square" lIns="0" tIns="0" rIns="0" bIns="0" rtlCol="0" anchor="t" anchorCtr="0">
            <a:spAutoFit/>
          </a:bodyPr>
          <a:lstStyle/>
          <a:p>
            <a:pPr rtl="0"/>
            <a:r>
              <a:rPr lang="es-419" sz="700" dirty="0">
                <a:latin typeface="Times New Roman" panose="02020603050405020304" pitchFamily="18" charset="0"/>
                <a:cs typeface="Times New Roman" panose="02020603050405020304" pitchFamily="18" charset="0"/>
              </a:rPr>
              <a:t>Carga</a:t>
            </a:r>
          </a:p>
        </p:txBody>
      </p:sp>
    </p:spTree>
    <p:extLst>
      <p:ext uri="{BB962C8B-B14F-4D97-AF65-F5344CB8AC3E}">
        <p14:creationId xmlns:p14="http://schemas.microsoft.com/office/powerpoint/2010/main" val="1064774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Times New Roman"/>
              </a:rPr>
              <a:t>Pala Hidráulica (SHOBERU) (retroexcavadora) </a:t>
            </a:r>
            <a:endParaRPr lang="en-US">
              <a:latin typeface="Times New Roman"/>
              <a:cs typeface="Times New Roman"/>
            </a:endParaRPr>
          </a:p>
        </p:txBody>
      </p:sp>
      <p:sp>
        <p:nvSpPr>
          <p:cNvPr id="9" name="コンテンツ プレースホルダー 4"/>
          <p:cNvSpPr txBox="1">
            <a:spLocks/>
          </p:cNvSpPr>
          <p:nvPr/>
        </p:nvSpPr>
        <p:spPr>
          <a:xfrm>
            <a:off x="628650" y="1296958"/>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p:txBody>
      </p:sp>
      <p:sp>
        <p:nvSpPr>
          <p:cNvPr id="8" name="テキスト ボックス 5">
            <a:extLst>
              <a:ext uri="{FF2B5EF4-FFF2-40B4-BE49-F238E27FC236}">
                <a16:creationId xmlns:a16="http://schemas.microsoft.com/office/drawing/2014/main" id="{935A1C57-C3D6-4683-93FF-094E5B9E7A37}"/>
              </a:ext>
            </a:extLst>
          </p:cNvPr>
          <p:cNvSpPr txBox="1"/>
          <p:nvPr/>
        </p:nvSpPr>
        <p:spPr>
          <a:xfrm>
            <a:off x="4504855" y="6417968"/>
            <a:ext cx="4000769"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123 del libro de texto / Página 62 del texto auxiliar</a:t>
            </a:r>
          </a:p>
        </p:txBody>
      </p:sp>
      <p:grpSp>
        <p:nvGrpSpPr>
          <p:cNvPr id="7" name="グループ化 6"/>
          <p:cNvGrpSpPr>
            <a:grpSpLocks noChangeAspect="1"/>
          </p:cNvGrpSpPr>
          <p:nvPr/>
        </p:nvGrpSpPr>
        <p:grpSpPr>
          <a:xfrm>
            <a:off x="1744981" y="1439777"/>
            <a:ext cx="5501008" cy="2155326"/>
            <a:chOff x="555273" y="1625141"/>
            <a:chExt cx="4478891" cy="1754855"/>
          </a:xfrm>
        </p:grpSpPr>
        <p:sp>
          <p:nvSpPr>
            <p:cNvPr id="14" name="テキスト ボックス 13"/>
            <p:cNvSpPr txBox="1"/>
            <p:nvPr/>
          </p:nvSpPr>
          <p:spPr>
            <a:xfrm>
              <a:off x="994857" y="3154465"/>
              <a:ext cx="3822580" cy="225531"/>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Ejemplo de dispositivo de operación de la pala hidráulica (SHOBERU) </a:t>
              </a:r>
              <a:endParaRPr lang="en-US" dirty="0">
                <a:latin typeface="Times New Roman"/>
                <a:cs typeface="Times New Roman"/>
              </a:endParaRPr>
            </a:p>
          </p:txBody>
        </p:sp>
        <p:pic>
          <p:nvPicPr>
            <p:cNvPr id="2" name="図 1"/>
            <p:cNvPicPr>
              <a:picLocks noChangeAspect="1"/>
            </p:cNvPicPr>
            <p:nvPr/>
          </p:nvPicPr>
          <p:blipFill>
            <a:blip r:embed="rId3"/>
            <a:stretch>
              <a:fillRect/>
            </a:stretch>
          </p:blipFill>
          <p:spPr>
            <a:xfrm>
              <a:off x="664874" y="1625141"/>
              <a:ext cx="4359130" cy="1529323"/>
            </a:xfrm>
            <a:prstGeom prst="rect">
              <a:avLst/>
            </a:prstGeom>
          </p:spPr>
        </p:pic>
        <p:sp>
          <p:nvSpPr>
            <p:cNvPr id="26" name="テキスト ボックス 25">
              <a:extLst>
                <a:ext uri="{FF2B5EF4-FFF2-40B4-BE49-F238E27FC236}">
                  <a16:creationId xmlns:a16="http://schemas.microsoft.com/office/drawing/2014/main" id="{99BDAC8F-CFAD-41C7-97D0-7DA616D693A6}"/>
                </a:ext>
              </a:extLst>
            </p:cNvPr>
            <p:cNvSpPr txBox="1"/>
            <p:nvPr/>
          </p:nvSpPr>
          <p:spPr>
            <a:xfrm>
              <a:off x="856767" y="1900642"/>
              <a:ext cx="758692" cy="161583"/>
            </a:xfrm>
            <a:prstGeom prst="rect">
              <a:avLst/>
            </a:prstGeom>
            <a:solidFill>
              <a:schemeClr val="bg1"/>
            </a:solidFill>
            <a:ln>
              <a:noFill/>
            </a:ln>
          </p:spPr>
          <p:txBody>
            <a:bodyPr wrap="square" lIns="0" tIns="0" rIns="0" bIns="0" rtlCol="0" anchor="t">
              <a:spAutoFit/>
            </a:bodyPr>
            <a:lstStyle/>
            <a:p>
              <a:pPr algn="ctr" rtl="0"/>
              <a:r>
                <a:rPr lang="es-419" sz="1050">
                  <a:latin typeface="Times New Roman"/>
                  <a:ea typeface="+mn-lt"/>
                  <a:cs typeface="Times New Roman"/>
                </a:rPr>
                <a:t>Empujar brazo</a:t>
              </a:r>
              <a:endParaRPr lang="en-US" sz="1400" dirty="0">
                <a:latin typeface="Times New Roman"/>
                <a:cs typeface="Times New Roman"/>
              </a:endParaRPr>
            </a:p>
          </p:txBody>
        </p:sp>
        <p:sp>
          <p:nvSpPr>
            <p:cNvPr id="27" name="テキスト ボックス 26">
              <a:extLst>
                <a:ext uri="{FF2B5EF4-FFF2-40B4-BE49-F238E27FC236}">
                  <a16:creationId xmlns:a16="http://schemas.microsoft.com/office/drawing/2014/main" id="{87E1C2FC-6506-4D2E-853F-17C76766D95D}"/>
                </a:ext>
              </a:extLst>
            </p:cNvPr>
            <p:cNvSpPr txBox="1"/>
            <p:nvPr/>
          </p:nvSpPr>
          <p:spPr>
            <a:xfrm>
              <a:off x="751770" y="2656024"/>
              <a:ext cx="758692" cy="161583"/>
            </a:xfrm>
            <a:prstGeom prst="rect">
              <a:avLst/>
            </a:prstGeom>
            <a:solidFill>
              <a:schemeClr val="bg1"/>
            </a:solidFill>
            <a:ln>
              <a:noFill/>
            </a:ln>
          </p:spPr>
          <p:txBody>
            <a:bodyPr wrap="square" lIns="0" tIns="0" rIns="0" bIns="0" rtlCol="0" anchor="t">
              <a:spAutoFit/>
            </a:bodyPr>
            <a:lstStyle/>
            <a:p>
              <a:pPr algn="ctr" rtl="0"/>
              <a:r>
                <a:rPr lang="es-419" sz="1050" dirty="0">
                  <a:latin typeface="Times New Roman"/>
                  <a:ea typeface="+mn-lt"/>
                  <a:cs typeface="Times New Roman"/>
                </a:rPr>
                <a:t>Jalar brazo</a:t>
              </a:r>
              <a:endParaRPr lang="en-US" sz="1400" dirty="0">
                <a:latin typeface="Times New Roman"/>
                <a:cs typeface="Times New Roman"/>
              </a:endParaRPr>
            </a:p>
          </p:txBody>
        </p:sp>
        <p:sp>
          <p:nvSpPr>
            <p:cNvPr id="28" name="テキスト ボックス 27">
              <a:extLst>
                <a:ext uri="{FF2B5EF4-FFF2-40B4-BE49-F238E27FC236}">
                  <a16:creationId xmlns:a16="http://schemas.microsoft.com/office/drawing/2014/main" id="{053EC219-A11A-409C-92A2-152FB62ED6E4}"/>
                </a:ext>
              </a:extLst>
            </p:cNvPr>
            <p:cNvSpPr txBox="1"/>
            <p:nvPr/>
          </p:nvSpPr>
          <p:spPr>
            <a:xfrm>
              <a:off x="555273" y="2922587"/>
              <a:ext cx="1002067" cy="150354"/>
            </a:xfrm>
            <a:prstGeom prst="rect">
              <a:avLst/>
            </a:prstGeom>
            <a:solidFill>
              <a:schemeClr val="bg1"/>
            </a:solidFill>
            <a:ln>
              <a:noFill/>
            </a:ln>
          </p:spPr>
          <p:txBody>
            <a:bodyPr wrap="square" lIns="0" tIns="0" rIns="0" bIns="0" rtlCol="0" anchor="t">
              <a:spAutoFit/>
            </a:bodyPr>
            <a:lstStyle/>
            <a:p>
              <a:pPr algn="ctr" rtl="0"/>
              <a:r>
                <a:rPr lang="es-419" sz="1200" dirty="0">
                  <a:latin typeface="Times New Roman"/>
                  <a:ea typeface="+mn-lt"/>
                  <a:cs typeface="Times New Roman"/>
                </a:rPr>
                <a:t>(Palanca izquierda)</a:t>
              </a:r>
              <a:endParaRPr lang="en-US" dirty="0">
                <a:latin typeface="Times New Roman"/>
                <a:cs typeface="Times New Roman"/>
              </a:endParaRPr>
            </a:p>
          </p:txBody>
        </p:sp>
        <p:sp>
          <p:nvSpPr>
            <p:cNvPr id="29" name="テキスト ボックス 28">
              <a:extLst>
                <a:ext uri="{FF2B5EF4-FFF2-40B4-BE49-F238E27FC236}">
                  <a16:creationId xmlns:a16="http://schemas.microsoft.com/office/drawing/2014/main" id="{D3A7A795-8CBC-4EBE-8685-64DC0D803503}"/>
                </a:ext>
              </a:extLst>
            </p:cNvPr>
            <p:cNvSpPr txBox="1"/>
            <p:nvPr/>
          </p:nvSpPr>
          <p:spPr>
            <a:xfrm rot="16200000">
              <a:off x="244042" y="2366808"/>
              <a:ext cx="1111050" cy="11440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r>
                <a:rPr lang="es-419" sz="900" dirty="0"/>
                <a:t>Giro a la izquierda</a:t>
              </a:r>
              <a:endParaRPr lang="en-US" sz="900" dirty="0"/>
            </a:p>
          </p:txBody>
        </p:sp>
        <p:sp>
          <p:nvSpPr>
            <p:cNvPr id="30" name="テキスト ボックス 29">
              <a:extLst>
                <a:ext uri="{FF2B5EF4-FFF2-40B4-BE49-F238E27FC236}">
                  <a16:creationId xmlns:a16="http://schemas.microsoft.com/office/drawing/2014/main" id="{D1809583-791D-4E18-8287-8FC97BDCFD80}"/>
                </a:ext>
              </a:extLst>
            </p:cNvPr>
            <p:cNvSpPr txBox="1"/>
            <p:nvPr/>
          </p:nvSpPr>
          <p:spPr>
            <a:xfrm rot="16200000">
              <a:off x="1148648" y="2380027"/>
              <a:ext cx="760755" cy="11440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r>
                <a:rPr lang="es-419" sz="900" dirty="0"/>
                <a:t>Giro a la derecha</a:t>
              </a:r>
              <a:endParaRPr lang="en-US" sz="900" dirty="0"/>
            </a:p>
          </p:txBody>
        </p:sp>
        <p:sp>
          <p:nvSpPr>
            <p:cNvPr id="36" name="テキスト ボックス 35">
              <a:extLst>
                <a:ext uri="{FF2B5EF4-FFF2-40B4-BE49-F238E27FC236}">
                  <a16:creationId xmlns:a16="http://schemas.microsoft.com/office/drawing/2014/main" id="{66B1042E-54FA-4EF1-8E80-1020F98F54A4}"/>
                </a:ext>
              </a:extLst>
            </p:cNvPr>
            <p:cNvSpPr txBox="1"/>
            <p:nvPr/>
          </p:nvSpPr>
          <p:spPr>
            <a:xfrm>
              <a:off x="1647226" y="1625724"/>
              <a:ext cx="1115023" cy="184666"/>
            </a:xfrm>
            <a:prstGeom prst="rect">
              <a:avLst/>
            </a:prstGeom>
            <a:solidFill>
              <a:schemeClr val="bg1"/>
            </a:solidFill>
            <a:ln>
              <a:noFill/>
            </a:ln>
          </p:spPr>
          <p:txBody>
            <a:bodyPr wrap="square" lIns="0" tIns="0" rIns="0" bIns="0" rtlCol="0" anchor="t">
              <a:spAutoFit/>
            </a:bodyPr>
            <a:lstStyle/>
            <a:p>
              <a:pPr algn="ctr" rtl="0"/>
              <a:r>
                <a:rPr lang="es-419" sz="1200">
                  <a:latin typeface="Times New Roman"/>
                  <a:ea typeface="+mn-lt"/>
                  <a:cs typeface="Times New Roman"/>
                </a:rPr>
                <a:t>Palanca de operación</a:t>
              </a:r>
              <a:endParaRPr lang="en-US">
                <a:latin typeface="Times New Roman"/>
                <a:cs typeface="Times New Roman"/>
              </a:endParaRPr>
            </a:p>
          </p:txBody>
        </p:sp>
        <p:sp>
          <p:nvSpPr>
            <p:cNvPr id="37" name="テキスト ボックス 36">
              <a:extLst>
                <a:ext uri="{FF2B5EF4-FFF2-40B4-BE49-F238E27FC236}">
                  <a16:creationId xmlns:a16="http://schemas.microsoft.com/office/drawing/2014/main" id="{08E49E2B-CC14-4441-8B00-B0855E9B77D5}"/>
                </a:ext>
              </a:extLst>
            </p:cNvPr>
            <p:cNvSpPr txBox="1"/>
            <p:nvPr/>
          </p:nvSpPr>
          <p:spPr>
            <a:xfrm>
              <a:off x="3939240" y="1868484"/>
              <a:ext cx="878197" cy="161583"/>
            </a:xfrm>
            <a:prstGeom prst="rect">
              <a:avLst/>
            </a:prstGeom>
            <a:solidFill>
              <a:schemeClr val="bg1"/>
            </a:solidFill>
            <a:ln>
              <a:noFill/>
            </a:ln>
          </p:spPr>
          <p:txBody>
            <a:bodyPr wrap="square" lIns="0" tIns="0" rIns="0" bIns="0" rtlCol="0" anchor="t">
              <a:spAutoFit/>
            </a:bodyPr>
            <a:lstStyle/>
            <a:p>
              <a:pPr algn="ctr" rtl="0"/>
              <a:r>
                <a:rPr lang="es-419" sz="1050">
                  <a:latin typeface="Times New Roman"/>
                  <a:ea typeface="+mn-lt"/>
                  <a:cs typeface="Times New Roman"/>
                </a:rPr>
                <a:t>Pluma abajo</a:t>
              </a:r>
              <a:endParaRPr lang="en-US" sz="1400" dirty="0">
                <a:latin typeface="Times New Roman"/>
                <a:cs typeface="Times New Roman"/>
              </a:endParaRPr>
            </a:p>
          </p:txBody>
        </p:sp>
        <p:sp>
          <p:nvSpPr>
            <p:cNvPr id="38" name="テキスト ボックス 37">
              <a:extLst>
                <a:ext uri="{FF2B5EF4-FFF2-40B4-BE49-F238E27FC236}">
                  <a16:creationId xmlns:a16="http://schemas.microsoft.com/office/drawing/2014/main" id="{2EBF8F25-7D4A-43E6-B00C-5D8E9D314E13}"/>
                </a:ext>
              </a:extLst>
            </p:cNvPr>
            <p:cNvSpPr txBox="1"/>
            <p:nvPr/>
          </p:nvSpPr>
          <p:spPr>
            <a:xfrm>
              <a:off x="4040666" y="2652579"/>
              <a:ext cx="591031" cy="484748"/>
            </a:xfrm>
            <a:prstGeom prst="rect">
              <a:avLst/>
            </a:prstGeom>
            <a:solidFill>
              <a:schemeClr val="bg1"/>
            </a:solidFill>
            <a:ln>
              <a:noFill/>
            </a:ln>
          </p:spPr>
          <p:txBody>
            <a:bodyPr wrap="square" lIns="0" tIns="0" rIns="0" bIns="0" rtlCol="0" anchor="t">
              <a:spAutoFit/>
            </a:bodyPr>
            <a:lstStyle/>
            <a:p>
              <a:pPr algn="ctr" rtl="0"/>
              <a:r>
                <a:rPr lang="es-419" sz="1050">
                  <a:latin typeface="Times New Roman"/>
                  <a:ea typeface="+mn-lt"/>
                  <a:cs typeface="Times New Roman"/>
                </a:rPr>
                <a:t>Pluma arriba</a:t>
              </a:r>
            </a:p>
            <a:p>
              <a:pPr algn="ctr" rtl="0"/>
              <a:r>
                <a:rPr lang="es-419" sz="1050">
                  <a:latin typeface="Times New Roman"/>
                  <a:ea typeface="+mn-lt"/>
                  <a:cs typeface="Times New Roman"/>
                </a:rPr>
                <a:t>(Palanca derecha)</a:t>
              </a:r>
              <a:endParaRPr lang="en-US" sz="1400" dirty="0">
                <a:latin typeface="Times New Roman"/>
                <a:cs typeface="Times New Roman"/>
              </a:endParaRPr>
            </a:p>
          </p:txBody>
        </p:sp>
        <p:sp>
          <p:nvSpPr>
            <p:cNvPr id="39" name="テキスト ボックス 38">
              <a:extLst>
                <a:ext uri="{FF2B5EF4-FFF2-40B4-BE49-F238E27FC236}">
                  <a16:creationId xmlns:a16="http://schemas.microsoft.com/office/drawing/2014/main" id="{48CE0058-B99A-4617-A973-D3AA3374C36A}"/>
                </a:ext>
              </a:extLst>
            </p:cNvPr>
            <p:cNvSpPr txBox="1"/>
            <p:nvPr/>
          </p:nvSpPr>
          <p:spPr>
            <a:xfrm>
              <a:off x="4564750" y="2181114"/>
              <a:ext cx="469414" cy="323165"/>
            </a:xfrm>
            <a:prstGeom prst="rect">
              <a:avLst/>
            </a:prstGeom>
            <a:solidFill>
              <a:schemeClr val="bg1"/>
            </a:solidFill>
            <a:ln>
              <a:noFill/>
            </a:ln>
          </p:spPr>
          <p:txBody>
            <a:bodyPr wrap="square" lIns="0" tIns="0" rIns="0" bIns="0" rtlCol="0" anchor="t">
              <a:spAutoFit/>
            </a:bodyPr>
            <a:lstStyle/>
            <a:p>
              <a:pPr algn="ctr" rtl="0"/>
              <a:r>
                <a:rPr lang="es-419" sz="1050">
                  <a:latin typeface="Times New Roman"/>
                  <a:ea typeface="+mn-lt"/>
                  <a:cs typeface="Times New Roman"/>
                </a:rPr>
                <a:t>Volcado de la cuchara</a:t>
              </a:r>
              <a:endParaRPr lang="en-US" sz="1400" dirty="0">
                <a:latin typeface="Times New Roman"/>
                <a:cs typeface="Times New Roman"/>
              </a:endParaRPr>
            </a:p>
          </p:txBody>
        </p:sp>
        <p:sp>
          <p:nvSpPr>
            <p:cNvPr id="40" name="テキスト ボックス 39">
              <a:extLst>
                <a:ext uri="{FF2B5EF4-FFF2-40B4-BE49-F238E27FC236}">
                  <a16:creationId xmlns:a16="http://schemas.microsoft.com/office/drawing/2014/main" id="{36FF1661-047C-4B65-BB7D-C5CCEDE4C071}"/>
                </a:ext>
              </a:extLst>
            </p:cNvPr>
            <p:cNvSpPr txBox="1"/>
            <p:nvPr/>
          </p:nvSpPr>
          <p:spPr>
            <a:xfrm>
              <a:off x="3736198" y="2149184"/>
              <a:ext cx="469414" cy="246221"/>
            </a:xfrm>
            <a:prstGeom prst="rect">
              <a:avLst/>
            </a:prstGeom>
            <a:solidFill>
              <a:schemeClr val="bg1"/>
            </a:solidFill>
            <a:ln>
              <a:noFill/>
            </a:ln>
          </p:spPr>
          <p:txBody>
            <a:bodyPr wrap="square" lIns="0" tIns="0" rIns="0" bIns="0" rtlCol="0" anchor="t">
              <a:spAutoFit/>
            </a:bodyPr>
            <a:lstStyle/>
            <a:p>
              <a:pPr algn="ctr" rtl="0"/>
              <a:r>
                <a:rPr lang="es-419" sz="800">
                  <a:latin typeface="Times New Roman"/>
                  <a:ea typeface="+mn-lt"/>
                  <a:cs typeface="Times New Roman"/>
                </a:rPr>
                <a:t>Cuchara</a:t>
              </a:r>
            </a:p>
            <a:p>
              <a:pPr algn="ctr" rtl="0"/>
              <a:r>
                <a:rPr lang="es-419" sz="800">
                  <a:latin typeface="Times New Roman"/>
                  <a:ea typeface="+mn-lt"/>
                  <a:cs typeface="Times New Roman"/>
                </a:rPr>
                <a:t>Excavación</a:t>
              </a:r>
              <a:endParaRPr lang="en-US" sz="1050" dirty="0">
                <a:latin typeface="Times New Roman"/>
                <a:cs typeface="Times New Roman"/>
              </a:endParaRPr>
            </a:p>
          </p:txBody>
        </p:sp>
      </p:grpSp>
      <p:grpSp>
        <p:nvGrpSpPr>
          <p:cNvPr id="10" name="グループ化 9"/>
          <p:cNvGrpSpPr>
            <a:grpSpLocks noChangeAspect="1"/>
          </p:cNvGrpSpPr>
          <p:nvPr/>
        </p:nvGrpSpPr>
        <p:grpSpPr>
          <a:xfrm>
            <a:off x="1788678" y="3696647"/>
            <a:ext cx="5198874" cy="2659340"/>
            <a:chOff x="426829" y="3843947"/>
            <a:chExt cx="4593408" cy="2349631"/>
          </a:xfrm>
        </p:grpSpPr>
        <p:sp>
          <p:nvSpPr>
            <p:cNvPr id="22" name="テキスト ボックス 21"/>
            <p:cNvSpPr txBox="1"/>
            <p:nvPr/>
          </p:nvSpPr>
          <p:spPr>
            <a:xfrm>
              <a:off x="1267198" y="5948839"/>
              <a:ext cx="3237610" cy="244739"/>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Método de funcionamiento estándar de JIS </a:t>
              </a:r>
              <a:endParaRPr lang="en-US" altLang="ja-JP" dirty="0">
                <a:latin typeface="Times New Roman"/>
                <a:cs typeface="Times New Roman"/>
              </a:endParaRPr>
            </a:p>
          </p:txBody>
        </p:sp>
        <p:pic>
          <p:nvPicPr>
            <p:cNvPr id="3" name="図 2"/>
            <p:cNvPicPr>
              <a:picLocks noChangeAspect="1"/>
            </p:cNvPicPr>
            <p:nvPr/>
          </p:nvPicPr>
          <p:blipFill>
            <a:blip r:embed="rId4"/>
            <a:stretch>
              <a:fillRect/>
            </a:stretch>
          </p:blipFill>
          <p:spPr>
            <a:xfrm>
              <a:off x="751770" y="3843947"/>
              <a:ext cx="4268467" cy="2095538"/>
            </a:xfrm>
            <a:prstGeom prst="rect">
              <a:avLst/>
            </a:prstGeom>
          </p:spPr>
        </p:pic>
        <p:sp>
          <p:nvSpPr>
            <p:cNvPr id="49" name="テキスト ボックス 48">
              <a:extLst>
                <a:ext uri="{FF2B5EF4-FFF2-40B4-BE49-F238E27FC236}">
                  <a16:creationId xmlns:a16="http://schemas.microsoft.com/office/drawing/2014/main" id="{05E2608F-4279-4F79-9DAD-757217F0773A}"/>
                </a:ext>
              </a:extLst>
            </p:cNvPr>
            <p:cNvSpPr txBox="1"/>
            <p:nvPr/>
          </p:nvSpPr>
          <p:spPr>
            <a:xfrm>
              <a:off x="3536258" y="3963097"/>
              <a:ext cx="1370504" cy="184666"/>
            </a:xfrm>
            <a:prstGeom prst="rect">
              <a:avLst/>
            </a:prstGeom>
            <a:solidFill>
              <a:schemeClr val="bg1"/>
            </a:solidFill>
            <a:ln>
              <a:noFill/>
            </a:ln>
          </p:spPr>
          <p:txBody>
            <a:bodyPr wrap="square" lIns="0" tIns="0" rIns="0" bIns="0" rtlCol="0" anchor="t">
              <a:spAutoFit/>
            </a:bodyPr>
            <a:lstStyle/>
            <a:p>
              <a:pPr algn="ctr" rtl="0"/>
              <a:r>
                <a:rPr lang="es-419" sz="1200">
                  <a:latin typeface="Times New Roman"/>
                  <a:cs typeface="Times New Roman"/>
                </a:rPr>
                <a:t>Palanca de operación derecha</a:t>
              </a:r>
            </a:p>
          </p:txBody>
        </p:sp>
        <p:sp>
          <p:nvSpPr>
            <p:cNvPr id="50" name="テキスト ボックス 49">
              <a:extLst>
                <a:ext uri="{FF2B5EF4-FFF2-40B4-BE49-F238E27FC236}">
                  <a16:creationId xmlns:a16="http://schemas.microsoft.com/office/drawing/2014/main" id="{B44B0937-B04C-4A1E-B82E-87070D035E32}"/>
                </a:ext>
              </a:extLst>
            </p:cNvPr>
            <p:cNvSpPr txBox="1">
              <a:spLocks noChangeAspect="1"/>
            </p:cNvSpPr>
            <p:nvPr/>
          </p:nvSpPr>
          <p:spPr>
            <a:xfrm>
              <a:off x="3939241" y="4685879"/>
              <a:ext cx="565568" cy="123111"/>
            </a:xfrm>
            <a:prstGeom prst="rect">
              <a:avLst/>
            </a:prstGeom>
            <a:solidFill>
              <a:schemeClr val="bg1"/>
            </a:solidFill>
            <a:ln>
              <a:noFill/>
            </a:ln>
          </p:spPr>
          <p:txBody>
            <a:bodyPr wrap="square" lIns="0" tIns="0" rIns="0" bIns="0" rtlCol="0" anchor="t">
              <a:spAutoFit/>
            </a:bodyPr>
            <a:lstStyle/>
            <a:p>
              <a:pPr algn="ctr" rtl="0"/>
              <a:r>
                <a:rPr lang="es-419" sz="800">
                  <a:latin typeface="Times New Roman"/>
                  <a:cs typeface="Times New Roman"/>
                </a:rPr>
                <a:t>Pluma abajo</a:t>
              </a:r>
            </a:p>
          </p:txBody>
        </p:sp>
        <p:sp>
          <p:nvSpPr>
            <p:cNvPr id="51" name="テキスト ボックス 50">
              <a:extLst>
                <a:ext uri="{FF2B5EF4-FFF2-40B4-BE49-F238E27FC236}">
                  <a16:creationId xmlns:a16="http://schemas.microsoft.com/office/drawing/2014/main" id="{088F2F5B-8C64-4BBF-9121-82FE464784BA}"/>
                </a:ext>
              </a:extLst>
            </p:cNvPr>
            <p:cNvSpPr txBox="1"/>
            <p:nvPr/>
          </p:nvSpPr>
          <p:spPr>
            <a:xfrm>
              <a:off x="3943381" y="5211019"/>
              <a:ext cx="565568" cy="123111"/>
            </a:xfrm>
            <a:prstGeom prst="rect">
              <a:avLst/>
            </a:prstGeom>
            <a:solidFill>
              <a:schemeClr val="bg1"/>
            </a:solidFill>
            <a:ln>
              <a:noFill/>
            </a:ln>
          </p:spPr>
          <p:txBody>
            <a:bodyPr wrap="square" lIns="0" tIns="0" rIns="0" bIns="0" rtlCol="0" anchor="t">
              <a:spAutoFit/>
            </a:bodyPr>
            <a:lstStyle/>
            <a:p>
              <a:pPr algn="ctr" rtl="0"/>
              <a:r>
                <a:rPr lang="es-419" sz="800" dirty="0">
                  <a:latin typeface="Times New Roman"/>
                  <a:cs typeface="Times New Roman"/>
                </a:rPr>
                <a:t>Pluma arriba</a:t>
              </a:r>
            </a:p>
          </p:txBody>
        </p:sp>
        <p:sp>
          <p:nvSpPr>
            <p:cNvPr id="52" name="テキスト ボックス 51">
              <a:extLst>
                <a:ext uri="{FF2B5EF4-FFF2-40B4-BE49-F238E27FC236}">
                  <a16:creationId xmlns:a16="http://schemas.microsoft.com/office/drawing/2014/main" id="{8B709E7C-4F73-4E4C-9856-FEFE2307F164}"/>
                </a:ext>
              </a:extLst>
            </p:cNvPr>
            <p:cNvSpPr txBox="1"/>
            <p:nvPr/>
          </p:nvSpPr>
          <p:spPr>
            <a:xfrm>
              <a:off x="4441102" y="5149717"/>
              <a:ext cx="376335" cy="246221"/>
            </a:xfrm>
            <a:prstGeom prst="rect">
              <a:avLst/>
            </a:prstGeom>
            <a:solidFill>
              <a:schemeClr val="bg1"/>
            </a:solidFill>
            <a:ln>
              <a:noFill/>
            </a:ln>
          </p:spPr>
          <p:txBody>
            <a:bodyPr wrap="square" lIns="0" tIns="0" rIns="0" bIns="0" rtlCol="0" anchor="t">
              <a:spAutoFit/>
            </a:bodyPr>
            <a:lstStyle/>
            <a:p>
              <a:pPr algn="ctr" rtl="0"/>
              <a:r>
                <a:rPr lang="es-419" sz="800" dirty="0">
                  <a:latin typeface="Times New Roman"/>
                  <a:cs typeface="Times New Roman"/>
                </a:rPr>
                <a:t>Volcado de la</a:t>
              </a:r>
            </a:p>
            <a:p>
              <a:pPr algn="ctr" rtl="0"/>
              <a:r>
                <a:rPr lang="es-419" sz="800" dirty="0">
                  <a:latin typeface="Times New Roman"/>
                  <a:cs typeface="Times New Roman"/>
                </a:rPr>
                <a:t>cuchara</a:t>
              </a:r>
            </a:p>
          </p:txBody>
        </p:sp>
        <p:sp>
          <p:nvSpPr>
            <p:cNvPr id="53" name="テキスト ボックス 52">
              <a:extLst>
                <a:ext uri="{FF2B5EF4-FFF2-40B4-BE49-F238E27FC236}">
                  <a16:creationId xmlns:a16="http://schemas.microsoft.com/office/drawing/2014/main" id="{3DE8413D-CAEC-4DEA-ADC5-39616040A16F}"/>
                </a:ext>
              </a:extLst>
            </p:cNvPr>
            <p:cNvSpPr txBox="1"/>
            <p:nvPr/>
          </p:nvSpPr>
          <p:spPr>
            <a:xfrm>
              <a:off x="3510965" y="5153083"/>
              <a:ext cx="457654" cy="246221"/>
            </a:xfrm>
            <a:prstGeom prst="rect">
              <a:avLst/>
            </a:prstGeom>
            <a:solidFill>
              <a:schemeClr val="bg1"/>
            </a:solidFill>
            <a:ln>
              <a:noFill/>
            </a:ln>
          </p:spPr>
          <p:txBody>
            <a:bodyPr wrap="square" lIns="0" tIns="0" rIns="0" bIns="0" rtlCol="0" anchor="t">
              <a:spAutoFit/>
            </a:bodyPr>
            <a:lstStyle/>
            <a:p>
              <a:pPr algn="ctr" rtl="0"/>
              <a:r>
                <a:rPr lang="es-419" sz="800" dirty="0">
                  <a:latin typeface="Times New Roman"/>
                  <a:cs typeface="Times New Roman"/>
                </a:rPr>
                <a:t>Excavación </a:t>
              </a:r>
            </a:p>
            <a:p>
              <a:pPr algn="ctr" rtl="0"/>
              <a:r>
                <a:rPr lang="es-419" sz="800" dirty="0">
                  <a:latin typeface="Times New Roman"/>
                  <a:cs typeface="Times New Roman"/>
                </a:rPr>
                <a:t>cuchara</a:t>
              </a:r>
            </a:p>
          </p:txBody>
        </p:sp>
        <p:sp>
          <p:nvSpPr>
            <p:cNvPr id="54" name="テキスト ボックス 53">
              <a:extLst>
                <a:ext uri="{FF2B5EF4-FFF2-40B4-BE49-F238E27FC236}">
                  <a16:creationId xmlns:a16="http://schemas.microsoft.com/office/drawing/2014/main" id="{E614395F-5EF3-46CA-8056-CF1B6875E948}"/>
                </a:ext>
              </a:extLst>
            </p:cNvPr>
            <p:cNvSpPr txBox="1"/>
            <p:nvPr/>
          </p:nvSpPr>
          <p:spPr>
            <a:xfrm>
              <a:off x="2401258" y="5702194"/>
              <a:ext cx="1021525" cy="108773"/>
            </a:xfrm>
            <a:prstGeom prst="rect">
              <a:avLst/>
            </a:prstGeom>
            <a:solidFill>
              <a:schemeClr val="bg1"/>
            </a:solidFill>
            <a:ln>
              <a:noFill/>
            </a:ln>
          </p:spPr>
          <p:txBody>
            <a:bodyPr wrap="square" lIns="0" tIns="0" rIns="0" bIns="0" rtlCol="0" anchor="t">
              <a:spAutoFit/>
            </a:bodyPr>
            <a:lstStyle/>
            <a:p>
              <a:pPr algn="ctr" rtl="0"/>
              <a:r>
                <a:rPr lang="es-419" sz="800" dirty="0">
                  <a:latin typeface="Times New Roman"/>
                  <a:cs typeface="Times New Roman"/>
                </a:rPr>
                <a:t>Asiento del conductor</a:t>
              </a:r>
            </a:p>
          </p:txBody>
        </p:sp>
        <p:sp>
          <p:nvSpPr>
            <p:cNvPr id="55" name="テキスト ボックス 54">
              <a:extLst>
                <a:ext uri="{FF2B5EF4-FFF2-40B4-BE49-F238E27FC236}">
                  <a16:creationId xmlns:a16="http://schemas.microsoft.com/office/drawing/2014/main" id="{18A7EE23-3C89-465E-9DAD-0AF55CCDA02F}"/>
                </a:ext>
              </a:extLst>
            </p:cNvPr>
            <p:cNvSpPr txBox="1"/>
            <p:nvPr/>
          </p:nvSpPr>
          <p:spPr>
            <a:xfrm>
              <a:off x="2657176" y="4238272"/>
              <a:ext cx="457654" cy="123111"/>
            </a:xfrm>
            <a:prstGeom prst="rect">
              <a:avLst/>
            </a:prstGeom>
            <a:solidFill>
              <a:schemeClr val="bg1"/>
            </a:solidFill>
            <a:ln>
              <a:noFill/>
            </a:ln>
          </p:spPr>
          <p:txBody>
            <a:bodyPr wrap="square" lIns="0" tIns="0" rIns="0" bIns="0" rtlCol="0" anchor="t">
              <a:spAutoFit/>
            </a:bodyPr>
            <a:lstStyle/>
            <a:p>
              <a:pPr algn="ctr" rtl="0"/>
              <a:r>
                <a:rPr lang="es-419" sz="800" dirty="0">
                  <a:latin typeface="Times New Roman"/>
                  <a:cs typeface="Times New Roman"/>
                </a:rPr>
                <a:t>Hacia adelante</a:t>
              </a:r>
            </a:p>
          </p:txBody>
        </p:sp>
        <p:sp>
          <p:nvSpPr>
            <p:cNvPr id="56" name="テキスト ボックス 55">
              <a:extLst>
                <a:ext uri="{FF2B5EF4-FFF2-40B4-BE49-F238E27FC236}">
                  <a16:creationId xmlns:a16="http://schemas.microsoft.com/office/drawing/2014/main" id="{E707668B-AB07-40D3-96D1-28A056945E73}"/>
                </a:ext>
              </a:extLst>
            </p:cNvPr>
            <p:cNvSpPr txBox="1"/>
            <p:nvPr/>
          </p:nvSpPr>
          <p:spPr>
            <a:xfrm>
              <a:off x="2448834" y="4040314"/>
              <a:ext cx="973949" cy="123111"/>
            </a:xfrm>
            <a:prstGeom prst="rect">
              <a:avLst/>
            </a:prstGeom>
            <a:solidFill>
              <a:schemeClr val="bg1"/>
            </a:solidFill>
            <a:ln>
              <a:noFill/>
            </a:ln>
          </p:spPr>
          <p:txBody>
            <a:bodyPr wrap="square" lIns="0" tIns="0" rIns="0" bIns="0" rtlCol="0" anchor="t">
              <a:spAutoFit/>
            </a:bodyPr>
            <a:lstStyle/>
            <a:p>
              <a:pPr algn="ctr" rtl="0"/>
              <a:r>
                <a:rPr lang="es-419" sz="800">
                  <a:latin typeface="Times New Roman"/>
                  <a:cs typeface="Times New Roman"/>
                </a:rPr>
                <a:t>Palanca de marcha (pedal)</a:t>
              </a:r>
            </a:p>
          </p:txBody>
        </p:sp>
        <p:sp>
          <p:nvSpPr>
            <p:cNvPr id="57" name="テキスト ボックス 56">
              <a:extLst>
                <a:ext uri="{FF2B5EF4-FFF2-40B4-BE49-F238E27FC236}">
                  <a16:creationId xmlns:a16="http://schemas.microsoft.com/office/drawing/2014/main" id="{F18BC2D3-8EFC-499D-A607-C9713250CC02}"/>
                </a:ext>
              </a:extLst>
            </p:cNvPr>
            <p:cNvSpPr txBox="1"/>
            <p:nvPr/>
          </p:nvSpPr>
          <p:spPr>
            <a:xfrm>
              <a:off x="2665844" y="4563078"/>
              <a:ext cx="424049" cy="123111"/>
            </a:xfrm>
            <a:prstGeom prst="rect">
              <a:avLst/>
            </a:prstGeom>
            <a:solidFill>
              <a:schemeClr val="bg1"/>
            </a:solidFill>
            <a:ln>
              <a:noFill/>
            </a:ln>
          </p:spPr>
          <p:txBody>
            <a:bodyPr wrap="square" lIns="0" tIns="0" rIns="0" bIns="0" rtlCol="0" anchor="t">
              <a:spAutoFit/>
            </a:bodyPr>
            <a:lstStyle/>
            <a:p>
              <a:pPr algn="ctr" rtl="0"/>
              <a:r>
                <a:rPr lang="es-419" sz="800">
                  <a:latin typeface="Times New Roman"/>
                  <a:cs typeface="Times New Roman"/>
                </a:rPr>
                <a:t>Hacia atrás</a:t>
              </a:r>
            </a:p>
          </p:txBody>
        </p:sp>
        <p:sp>
          <p:nvSpPr>
            <p:cNvPr id="58" name="テキスト ボックス 57">
              <a:extLst>
                <a:ext uri="{FF2B5EF4-FFF2-40B4-BE49-F238E27FC236}">
                  <a16:creationId xmlns:a16="http://schemas.microsoft.com/office/drawing/2014/main" id="{E817DF26-D7E6-4C22-A20A-F2562D6C9545}"/>
                </a:ext>
              </a:extLst>
            </p:cNvPr>
            <p:cNvSpPr txBox="1"/>
            <p:nvPr/>
          </p:nvSpPr>
          <p:spPr>
            <a:xfrm>
              <a:off x="2886004" y="4698912"/>
              <a:ext cx="505778" cy="435093"/>
            </a:xfrm>
            <a:prstGeom prst="rect">
              <a:avLst/>
            </a:prstGeom>
            <a:solidFill>
              <a:schemeClr val="bg1"/>
            </a:solidFill>
            <a:ln>
              <a:noFill/>
            </a:ln>
          </p:spPr>
          <p:txBody>
            <a:bodyPr wrap="square" lIns="0" tIns="0" rIns="0" bIns="0" rtlCol="0" anchor="t">
              <a:spAutoFit/>
            </a:bodyPr>
            <a:lstStyle/>
            <a:p>
              <a:pPr algn="ctr" rtl="0"/>
              <a:r>
                <a:rPr lang="es-419" sz="800" dirty="0">
                  <a:latin typeface="Times New Roman"/>
                  <a:cs typeface="Times New Roman"/>
                </a:rPr>
                <a:t>Palanca (pedal) de </a:t>
              </a:r>
            </a:p>
            <a:p>
              <a:pPr algn="ctr" rtl="0"/>
              <a:r>
                <a:rPr lang="es-419" sz="800" dirty="0">
                  <a:latin typeface="Times New Roman"/>
                  <a:cs typeface="Times New Roman"/>
                </a:rPr>
                <a:t> marcha derecha</a:t>
              </a:r>
            </a:p>
          </p:txBody>
        </p:sp>
        <p:sp>
          <p:nvSpPr>
            <p:cNvPr id="64" name="テキスト ボックス 63">
              <a:extLst>
                <a:ext uri="{FF2B5EF4-FFF2-40B4-BE49-F238E27FC236}">
                  <a16:creationId xmlns:a16="http://schemas.microsoft.com/office/drawing/2014/main" id="{CFCD28F9-DE64-4CC0-9FA1-4A3E7933A240}"/>
                </a:ext>
              </a:extLst>
            </p:cNvPr>
            <p:cNvSpPr txBox="1"/>
            <p:nvPr/>
          </p:nvSpPr>
          <p:spPr>
            <a:xfrm>
              <a:off x="2320899" y="4698912"/>
              <a:ext cx="505778" cy="492443"/>
            </a:xfrm>
            <a:prstGeom prst="rect">
              <a:avLst/>
            </a:prstGeom>
            <a:solidFill>
              <a:schemeClr val="bg1"/>
            </a:solidFill>
            <a:ln>
              <a:noFill/>
            </a:ln>
          </p:spPr>
          <p:txBody>
            <a:bodyPr wrap="square" lIns="0" tIns="0" rIns="0" bIns="0" rtlCol="0" anchor="t">
              <a:spAutoFit/>
            </a:bodyPr>
            <a:lstStyle/>
            <a:p>
              <a:pPr algn="ctr" rtl="0"/>
              <a:r>
                <a:rPr lang="es-419" sz="800" dirty="0">
                  <a:latin typeface="Times New Roman"/>
                  <a:cs typeface="Times New Roman"/>
                </a:rPr>
                <a:t>Palanca (pedal) de </a:t>
              </a:r>
            </a:p>
            <a:p>
              <a:pPr algn="ctr" rtl="0"/>
              <a:r>
                <a:rPr lang="es-419" sz="800" dirty="0">
                  <a:latin typeface="Times New Roman"/>
                  <a:cs typeface="Times New Roman"/>
                </a:rPr>
                <a:t> marcha izquierda</a:t>
              </a:r>
            </a:p>
          </p:txBody>
        </p:sp>
        <p:sp>
          <p:nvSpPr>
            <p:cNvPr id="65" name="テキスト ボックス 64">
              <a:extLst>
                <a:ext uri="{FF2B5EF4-FFF2-40B4-BE49-F238E27FC236}">
                  <a16:creationId xmlns:a16="http://schemas.microsoft.com/office/drawing/2014/main" id="{6FFD463D-674F-4FB8-858C-E5E1DE8C42EA}"/>
                </a:ext>
              </a:extLst>
            </p:cNvPr>
            <p:cNvSpPr txBox="1"/>
            <p:nvPr/>
          </p:nvSpPr>
          <p:spPr>
            <a:xfrm>
              <a:off x="2338661" y="5198383"/>
              <a:ext cx="1151984" cy="215444"/>
            </a:xfrm>
            <a:prstGeom prst="rect">
              <a:avLst/>
            </a:prstGeom>
            <a:solidFill>
              <a:schemeClr val="bg1"/>
            </a:solidFill>
            <a:ln>
              <a:noFill/>
            </a:ln>
          </p:spPr>
          <p:txBody>
            <a:bodyPr wrap="square" lIns="0" tIns="0" rIns="0" bIns="0" rtlCol="0" anchor="t">
              <a:spAutoFit/>
            </a:bodyPr>
            <a:lstStyle/>
            <a:p>
              <a:pPr algn="ctr" rtl="0"/>
              <a:r>
                <a:rPr lang="es-419" sz="700" dirty="0">
                  <a:latin typeface="Times New Roman"/>
                  <a:cs typeface="Times New Roman"/>
                </a:rPr>
                <a:t>Para el tipo de oruga de 2 palancas (pedal)</a:t>
              </a:r>
            </a:p>
          </p:txBody>
        </p:sp>
        <p:sp>
          <p:nvSpPr>
            <p:cNvPr id="67" name="テキスト ボックス 66">
              <a:extLst>
                <a:ext uri="{FF2B5EF4-FFF2-40B4-BE49-F238E27FC236}">
                  <a16:creationId xmlns:a16="http://schemas.microsoft.com/office/drawing/2014/main" id="{B6013F65-1E1C-4BD5-8529-80BE6B616DA9}"/>
                </a:ext>
              </a:extLst>
            </p:cNvPr>
            <p:cNvSpPr txBox="1"/>
            <p:nvPr/>
          </p:nvSpPr>
          <p:spPr>
            <a:xfrm>
              <a:off x="790254" y="3985112"/>
              <a:ext cx="1370504" cy="184666"/>
            </a:xfrm>
            <a:prstGeom prst="rect">
              <a:avLst/>
            </a:prstGeom>
            <a:solidFill>
              <a:schemeClr val="bg1"/>
            </a:solidFill>
            <a:ln>
              <a:noFill/>
            </a:ln>
          </p:spPr>
          <p:txBody>
            <a:bodyPr wrap="square" lIns="0" tIns="0" rIns="0" bIns="0" rtlCol="0" anchor="t">
              <a:spAutoFit/>
            </a:bodyPr>
            <a:lstStyle/>
            <a:p>
              <a:pPr algn="ctr" rtl="0"/>
              <a:r>
                <a:rPr lang="es-419" sz="1200">
                  <a:latin typeface="Times New Roman"/>
                  <a:cs typeface="Times New Roman"/>
                </a:rPr>
                <a:t>Palanca de operación izquierda</a:t>
              </a:r>
            </a:p>
          </p:txBody>
        </p:sp>
        <p:sp>
          <p:nvSpPr>
            <p:cNvPr id="70" name="テキスト ボックス 69">
              <a:extLst>
                <a:ext uri="{FF2B5EF4-FFF2-40B4-BE49-F238E27FC236}">
                  <a16:creationId xmlns:a16="http://schemas.microsoft.com/office/drawing/2014/main" id="{6822A551-C8F1-4A17-8CAE-87E131453974}"/>
                </a:ext>
              </a:extLst>
            </p:cNvPr>
            <p:cNvSpPr txBox="1"/>
            <p:nvPr/>
          </p:nvSpPr>
          <p:spPr>
            <a:xfrm>
              <a:off x="1131116" y="4702643"/>
              <a:ext cx="758692" cy="161583"/>
            </a:xfrm>
            <a:prstGeom prst="rect">
              <a:avLst/>
            </a:prstGeom>
            <a:solidFill>
              <a:schemeClr val="bg1"/>
            </a:solidFill>
            <a:ln>
              <a:noFill/>
            </a:ln>
          </p:spPr>
          <p:txBody>
            <a:bodyPr wrap="square" lIns="0" tIns="0" rIns="0" bIns="0" rtlCol="0" anchor="t">
              <a:spAutoFit/>
            </a:bodyPr>
            <a:lstStyle/>
            <a:p>
              <a:pPr algn="ctr" rtl="0"/>
              <a:r>
                <a:rPr lang="es-419" sz="1050">
                  <a:latin typeface="Times New Roman"/>
                  <a:ea typeface="+mn-lt"/>
                  <a:cs typeface="Times New Roman"/>
                </a:rPr>
                <a:t>Empujar brazo</a:t>
              </a:r>
              <a:endParaRPr lang="en-US" sz="1400">
                <a:latin typeface="Times New Roman"/>
                <a:cs typeface="Times New Roman"/>
              </a:endParaRPr>
            </a:p>
          </p:txBody>
        </p:sp>
        <p:sp>
          <p:nvSpPr>
            <p:cNvPr id="71" name="テキスト ボックス 70">
              <a:extLst>
                <a:ext uri="{FF2B5EF4-FFF2-40B4-BE49-F238E27FC236}">
                  <a16:creationId xmlns:a16="http://schemas.microsoft.com/office/drawing/2014/main" id="{9D3302E1-FE4F-4876-8A30-0E9E63A6DFBC}"/>
                </a:ext>
              </a:extLst>
            </p:cNvPr>
            <p:cNvSpPr txBox="1"/>
            <p:nvPr/>
          </p:nvSpPr>
          <p:spPr>
            <a:xfrm>
              <a:off x="1120257" y="5264751"/>
              <a:ext cx="758692" cy="161583"/>
            </a:xfrm>
            <a:prstGeom prst="rect">
              <a:avLst/>
            </a:prstGeom>
            <a:solidFill>
              <a:schemeClr val="bg1"/>
            </a:solidFill>
            <a:ln>
              <a:noFill/>
            </a:ln>
          </p:spPr>
          <p:txBody>
            <a:bodyPr wrap="square" lIns="0" tIns="0" rIns="0" bIns="0" rtlCol="0" anchor="t">
              <a:spAutoFit/>
            </a:bodyPr>
            <a:lstStyle/>
            <a:p>
              <a:pPr algn="ctr" rtl="0"/>
              <a:r>
                <a:rPr lang="es-419" sz="1050">
                  <a:latin typeface="Times New Roman"/>
                  <a:ea typeface="+mn-lt"/>
                  <a:cs typeface="Times New Roman"/>
                </a:rPr>
                <a:t>Jalar brazo</a:t>
              </a:r>
              <a:endParaRPr lang="en-US" sz="1400">
                <a:latin typeface="Times New Roman"/>
                <a:cs typeface="Times New Roman"/>
              </a:endParaRPr>
            </a:p>
          </p:txBody>
        </p:sp>
        <p:sp>
          <p:nvSpPr>
            <p:cNvPr id="72" name="テキスト ボックス 71">
              <a:extLst>
                <a:ext uri="{FF2B5EF4-FFF2-40B4-BE49-F238E27FC236}">
                  <a16:creationId xmlns:a16="http://schemas.microsoft.com/office/drawing/2014/main" id="{5F6F0FCD-5C43-4C7E-88C7-ACE41FEB827A}"/>
                </a:ext>
              </a:extLst>
            </p:cNvPr>
            <p:cNvSpPr txBox="1"/>
            <p:nvPr/>
          </p:nvSpPr>
          <p:spPr>
            <a:xfrm rot="16200000">
              <a:off x="707385" y="4878418"/>
              <a:ext cx="133156" cy="694268"/>
            </a:xfrm>
            <a:prstGeom prst="rect">
              <a:avLst/>
            </a:prstGeom>
            <a:solidFill>
              <a:schemeClr val="bg1"/>
            </a:solidFill>
          </p:spPr>
          <p:txBody>
            <a:bodyPr rot="0" spcFirstLastPara="0" vertOverflow="overflow" horzOverflow="overflow" vert="eaVert"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r>
                <a:rPr lang="es-419" sz="600" dirty="0"/>
                <a:t>Giro a la izquierda</a:t>
              </a:r>
              <a:endParaRPr lang="en-US" sz="600" dirty="0"/>
            </a:p>
          </p:txBody>
        </p:sp>
        <p:sp>
          <p:nvSpPr>
            <p:cNvPr id="73" name="テキスト ボックス 72">
              <a:extLst>
                <a:ext uri="{FF2B5EF4-FFF2-40B4-BE49-F238E27FC236}">
                  <a16:creationId xmlns:a16="http://schemas.microsoft.com/office/drawing/2014/main" id="{AFBBD04B-E16A-4B41-810B-1E96565D4CED}"/>
                </a:ext>
              </a:extLst>
            </p:cNvPr>
            <p:cNvSpPr txBox="1"/>
            <p:nvPr/>
          </p:nvSpPr>
          <p:spPr>
            <a:xfrm rot="16200000">
              <a:off x="1842880" y="4931441"/>
              <a:ext cx="107462" cy="559157"/>
            </a:xfrm>
            <a:prstGeom prst="rect">
              <a:avLst/>
            </a:prstGeom>
            <a:solidFill>
              <a:schemeClr val="bg1"/>
            </a:solidFill>
          </p:spPr>
          <p:txBody>
            <a:bodyPr rot="0" spcFirstLastPara="0" vertOverflow="overflow" horzOverflow="overflow" vert="eaVert"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r>
                <a:rPr lang="es-419" sz="600" dirty="0"/>
                <a:t>Giro a la derecha</a:t>
              </a:r>
              <a:endParaRPr lang="en-US" sz="600" dirty="0"/>
            </a:p>
          </p:txBody>
        </p:sp>
      </p:grpSp>
    </p:spTree>
    <p:extLst>
      <p:ext uri="{BB962C8B-B14F-4D97-AF65-F5344CB8AC3E}">
        <p14:creationId xmlns:p14="http://schemas.microsoft.com/office/powerpoint/2010/main" val="3377800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Times New Roman"/>
              </a:rPr>
              <a:t>Pala Hidráulica (SHOBERU) (retroexcavadora) </a:t>
            </a:r>
            <a:endParaRPr lang="en-US">
              <a:latin typeface="Times New Roman"/>
              <a:cs typeface="Times New Roman"/>
            </a:endParaRPr>
          </a:p>
        </p:txBody>
      </p:sp>
      <p:sp>
        <p:nvSpPr>
          <p:cNvPr id="9" name="コンテンツ プレースホルダー 4"/>
          <p:cNvSpPr txBox="1">
            <a:spLocks/>
          </p:cNvSpPr>
          <p:nvPr/>
        </p:nvSpPr>
        <p:spPr>
          <a:xfrm>
            <a:off x="628650" y="1296958"/>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p:txBody>
      </p:sp>
      <p:grpSp>
        <p:nvGrpSpPr>
          <p:cNvPr id="7" name="グループ化 6"/>
          <p:cNvGrpSpPr>
            <a:grpSpLocks noChangeAspect="1"/>
          </p:cNvGrpSpPr>
          <p:nvPr/>
        </p:nvGrpSpPr>
        <p:grpSpPr>
          <a:xfrm>
            <a:off x="698821" y="1372818"/>
            <a:ext cx="4249978" cy="2695907"/>
            <a:chOff x="4852555" y="1301029"/>
            <a:chExt cx="3787238" cy="2402375"/>
          </a:xfrm>
        </p:grpSpPr>
        <p:sp>
          <p:nvSpPr>
            <p:cNvPr id="23" name="テキスト ボックス 22"/>
            <p:cNvSpPr txBox="1"/>
            <p:nvPr/>
          </p:nvSpPr>
          <p:spPr>
            <a:xfrm>
              <a:off x="4852555" y="3426405"/>
              <a:ext cx="3787238" cy="276999"/>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mn-lt"/>
                </a:rPr>
                <a:t>Ejemplo de trabajo básico con una pala hidráulica (retroexcavadora) </a:t>
              </a:r>
              <a:endParaRPr lang="en-US" dirty="0">
                <a:latin typeface="Times New Roman"/>
                <a:cs typeface="Times New Roman"/>
              </a:endParaRPr>
            </a:p>
          </p:txBody>
        </p:sp>
        <p:pic>
          <p:nvPicPr>
            <p:cNvPr id="5" name="図 4"/>
            <p:cNvPicPr>
              <a:picLocks noChangeAspect="1"/>
            </p:cNvPicPr>
            <p:nvPr/>
          </p:nvPicPr>
          <p:blipFill>
            <a:blip r:embed="rId3"/>
            <a:stretch>
              <a:fillRect/>
            </a:stretch>
          </p:blipFill>
          <p:spPr>
            <a:xfrm>
              <a:off x="4941880" y="1301029"/>
              <a:ext cx="3538352" cy="2047574"/>
            </a:xfrm>
            <a:prstGeom prst="rect">
              <a:avLst/>
            </a:prstGeom>
          </p:spPr>
        </p:pic>
        <p:sp>
          <p:nvSpPr>
            <p:cNvPr id="59" name="正方形/長方形 58"/>
            <p:cNvSpPr/>
            <p:nvPr/>
          </p:nvSpPr>
          <p:spPr>
            <a:xfrm>
              <a:off x="5343848" y="2289866"/>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60" name="正方形/長方形 59"/>
            <p:cNvSpPr/>
            <p:nvPr/>
          </p:nvSpPr>
          <p:spPr>
            <a:xfrm>
              <a:off x="6924997" y="2308429"/>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61" name="正方形/長方形 60"/>
            <p:cNvSpPr/>
            <p:nvPr/>
          </p:nvSpPr>
          <p:spPr>
            <a:xfrm>
              <a:off x="5297892" y="3215325"/>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62" name="正方形/長方形 61"/>
            <p:cNvSpPr/>
            <p:nvPr/>
          </p:nvSpPr>
          <p:spPr>
            <a:xfrm>
              <a:off x="6986535" y="3229553"/>
              <a:ext cx="1164901" cy="11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3" name="テキスト ボックス 32"/>
            <p:cNvSpPr txBox="1"/>
            <p:nvPr/>
          </p:nvSpPr>
          <p:spPr>
            <a:xfrm>
              <a:off x="4857435" y="3093748"/>
              <a:ext cx="2202120" cy="246221"/>
            </a:xfrm>
            <a:prstGeom prst="rect">
              <a:avLst/>
            </a:prstGeom>
            <a:noFill/>
          </p:spPr>
          <p:txBody>
            <a:bodyPr wrap="square" lIns="91440" tIns="45720" rIns="91440" bIns="45720" rtlCol="0" anchor="t">
              <a:spAutoFit/>
            </a:bodyPr>
            <a:lstStyle/>
            <a:p>
              <a:pPr algn="ctr" rtl="0"/>
              <a:r>
                <a:rPr lang="es-419" sz="1000">
                  <a:latin typeface="Times New Roman"/>
                  <a:ea typeface="+mn-lt"/>
                  <a:cs typeface="Times New Roman"/>
                </a:rPr>
                <a:t>(c) Acabado del corte de terreno inclinado (NORIMEN) </a:t>
              </a:r>
              <a:endParaRPr lang="en" altLang="ja-JP" sz="1000">
                <a:latin typeface="Times New Roman"/>
                <a:cs typeface="Times New Roman"/>
              </a:endParaRPr>
            </a:p>
          </p:txBody>
        </p:sp>
        <p:sp>
          <p:nvSpPr>
            <p:cNvPr id="34" name="テキスト ボックス 33"/>
            <p:cNvSpPr txBox="1"/>
            <p:nvPr/>
          </p:nvSpPr>
          <p:spPr>
            <a:xfrm>
              <a:off x="6711056" y="3093749"/>
              <a:ext cx="1844933" cy="246221"/>
            </a:xfrm>
            <a:prstGeom prst="rect">
              <a:avLst/>
            </a:prstGeom>
            <a:noFill/>
          </p:spPr>
          <p:txBody>
            <a:bodyPr wrap="square" lIns="91440" tIns="45720" rIns="91440" bIns="45720" rtlCol="0" anchor="t">
              <a:spAutoFit/>
            </a:bodyPr>
            <a:lstStyle/>
            <a:p>
              <a:pPr algn="ctr" rtl="0"/>
              <a:r>
                <a:rPr lang="es-419" sz="1000">
                  <a:latin typeface="Times New Roman"/>
                  <a:ea typeface="+mn-lt"/>
                  <a:cs typeface="Times New Roman"/>
                </a:rPr>
                <a:t>(d) Excavación de surcos </a:t>
              </a:r>
              <a:endParaRPr lang="en-US" altLang="ja-JP">
                <a:latin typeface="Times New Roman"/>
                <a:cs typeface="Times New Roman"/>
              </a:endParaRPr>
            </a:p>
          </p:txBody>
        </p:sp>
        <p:sp>
          <p:nvSpPr>
            <p:cNvPr id="31" name="テキスト ボックス 30"/>
            <p:cNvSpPr txBox="1"/>
            <p:nvPr/>
          </p:nvSpPr>
          <p:spPr>
            <a:xfrm>
              <a:off x="4987587" y="2167353"/>
              <a:ext cx="1844933" cy="400110"/>
            </a:xfrm>
            <a:prstGeom prst="rect">
              <a:avLst/>
            </a:prstGeom>
            <a:noFill/>
          </p:spPr>
          <p:txBody>
            <a:bodyPr wrap="square" lIns="91440" tIns="45720" rIns="91440" bIns="45720" rtlCol="0" anchor="t">
              <a:spAutoFit/>
            </a:bodyPr>
            <a:lstStyle/>
            <a:p>
              <a:pPr algn="ctr" rtl="0"/>
              <a:r>
                <a:rPr lang="es-419" sz="1000">
                  <a:latin typeface="Times New Roman"/>
                  <a:ea typeface="+mn-lt"/>
                  <a:cs typeface="Times New Roman"/>
                </a:rPr>
                <a:t>(a) Zanja, excavación de cimientos para edificios </a:t>
              </a:r>
              <a:endParaRPr lang="ja-JP" altLang="en-US" sz="1000">
                <a:latin typeface="Times New Roman"/>
                <a:cs typeface="Times New Roman"/>
              </a:endParaRPr>
            </a:p>
          </p:txBody>
        </p:sp>
        <p:sp>
          <p:nvSpPr>
            <p:cNvPr id="32" name="テキスト ボックス 31"/>
            <p:cNvSpPr txBox="1"/>
            <p:nvPr/>
          </p:nvSpPr>
          <p:spPr>
            <a:xfrm>
              <a:off x="6690737" y="2214177"/>
              <a:ext cx="1844933" cy="400110"/>
            </a:xfrm>
            <a:prstGeom prst="rect">
              <a:avLst/>
            </a:prstGeom>
            <a:noFill/>
          </p:spPr>
          <p:txBody>
            <a:bodyPr wrap="square" lIns="91440" tIns="45720" rIns="91440" bIns="45720" rtlCol="0" anchor="t">
              <a:spAutoFit/>
            </a:bodyPr>
            <a:lstStyle/>
            <a:p>
              <a:pPr algn="ctr" rtl="0"/>
              <a:r>
                <a:rPr lang="es-419" sz="1000">
                  <a:latin typeface="Times New Roman"/>
                  <a:ea typeface="+mn-lt"/>
                  <a:cs typeface="Times New Roman"/>
                </a:rPr>
                <a:t>(b) Excavación superficial de la superficie del suelo </a:t>
              </a:r>
              <a:endParaRPr lang="en-US" altLang="ja-JP">
                <a:latin typeface="Times New Roman"/>
                <a:cs typeface="Times New Roman"/>
              </a:endParaRPr>
            </a:p>
          </p:txBody>
        </p:sp>
      </p:grpSp>
      <p:sp>
        <p:nvSpPr>
          <p:cNvPr id="8" name="テキスト ボックス 5">
            <a:extLst>
              <a:ext uri="{FF2B5EF4-FFF2-40B4-BE49-F238E27FC236}">
                <a16:creationId xmlns:a16="http://schemas.microsoft.com/office/drawing/2014/main" id="{935A1C57-C3D6-4683-93FF-094E5B9E7A37}"/>
              </a:ext>
            </a:extLst>
          </p:cNvPr>
          <p:cNvSpPr txBox="1"/>
          <p:nvPr/>
        </p:nvSpPr>
        <p:spPr>
          <a:xfrm>
            <a:off x="4572001" y="6417968"/>
            <a:ext cx="393362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123 del libro de texto / Página 63 del texto auxiliar</a:t>
            </a:r>
          </a:p>
        </p:txBody>
      </p:sp>
      <p:grpSp>
        <p:nvGrpSpPr>
          <p:cNvPr id="10" name="グループ化 9"/>
          <p:cNvGrpSpPr>
            <a:grpSpLocks noChangeAspect="1"/>
          </p:cNvGrpSpPr>
          <p:nvPr/>
        </p:nvGrpSpPr>
        <p:grpSpPr>
          <a:xfrm>
            <a:off x="4105344" y="3301341"/>
            <a:ext cx="4534449" cy="3086765"/>
            <a:chOff x="4708727" y="3706854"/>
            <a:chExt cx="3931066" cy="2676021"/>
          </a:xfrm>
        </p:grpSpPr>
        <p:pic>
          <p:nvPicPr>
            <p:cNvPr id="6" name="図 5"/>
            <p:cNvPicPr>
              <a:picLocks noChangeAspect="1"/>
            </p:cNvPicPr>
            <p:nvPr/>
          </p:nvPicPr>
          <p:blipFill>
            <a:blip r:embed="rId4"/>
            <a:stretch>
              <a:fillRect/>
            </a:stretch>
          </p:blipFill>
          <p:spPr>
            <a:xfrm>
              <a:off x="5297892" y="3706854"/>
              <a:ext cx="2826328" cy="2422566"/>
            </a:xfrm>
            <a:prstGeom prst="rect">
              <a:avLst/>
            </a:prstGeom>
          </p:spPr>
        </p:pic>
        <p:sp>
          <p:nvSpPr>
            <p:cNvPr id="15" name="テキスト ボックス 14"/>
            <p:cNvSpPr txBox="1"/>
            <p:nvPr/>
          </p:nvSpPr>
          <p:spPr>
            <a:xfrm>
              <a:off x="4852555" y="6105876"/>
              <a:ext cx="3787238" cy="276999"/>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Métodos de ascenso y descenso</a:t>
              </a:r>
              <a:endParaRPr lang="ja-JP" altLang="en-US" sz="1200" dirty="0">
                <a:latin typeface="Times New Roman"/>
                <a:cs typeface="Times New Roman"/>
              </a:endParaRPr>
            </a:p>
          </p:txBody>
        </p:sp>
        <p:sp>
          <p:nvSpPr>
            <p:cNvPr id="63" name="正方形/長方形 62"/>
            <p:cNvSpPr/>
            <p:nvPr/>
          </p:nvSpPr>
          <p:spPr>
            <a:xfrm>
              <a:off x="5236999" y="3913602"/>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35" name="テキスト ボックス 34"/>
            <p:cNvSpPr txBox="1"/>
            <p:nvPr/>
          </p:nvSpPr>
          <p:spPr>
            <a:xfrm>
              <a:off x="4708727" y="3831224"/>
              <a:ext cx="1844933" cy="246221"/>
            </a:xfrm>
            <a:prstGeom prst="rect">
              <a:avLst/>
            </a:prstGeom>
            <a:noFill/>
          </p:spPr>
          <p:txBody>
            <a:bodyPr wrap="square" lIns="91440" tIns="45720" rIns="91440" bIns="45720" rtlCol="0" anchor="t">
              <a:spAutoFit/>
            </a:bodyPr>
            <a:lstStyle/>
            <a:p>
              <a:pPr algn="ctr" rtl="0"/>
              <a:r>
                <a:rPr lang="es-419" sz="1000">
                  <a:latin typeface="Times New Roman"/>
                  <a:ea typeface="+mn-lt"/>
                  <a:cs typeface="Times New Roman"/>
                </a:rPr>
                <a:t>(a) Método de ascenso </a:t>
              </a:r>
              <a:endParaRPr lang="en" sz="1000">
                <a:latin typeface="Times New Roman"/>
                <a:cs typeface="Times New Roman"/>
              </a:endParaRPr>
            </a:p>
          </p:txBody>
        </p:sp>
        <p:sp>
          <p:nvSpPr>
            <p:cNvPr id="68" name="正方形/長方形 67"/>
            <p:cNvSpPr/>
            <p:nvPr/>
          </p:nvSpPr>
          <p:spPr>
            <a:xfrm>
              <a:off x="5281015" y="5167936"/>
              <a:ext cx="739268" cy="115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69" name="テキスト ボックス 68"/>
            <p:cNvSpPr txBox="1"/>
            <p:nvPr/>
          </p:nvSpPr>
          <p:spPr>
            <a:xfrm>
              <a:off x="4752743" y="5085558"/>
              <a:ext cx="1844933" cy="246221"/>
            </a:xfrm>
            <a:prstGeom prst="rect">
              <a:avLst/>
            </a:prstGeom>
            <a:noFill/>
          </p:spPr>
          <p:txBody>
            <a:bodyPr wrap="square" lIns="91440" tIns="45720" rIns="91440" bIns="45720" rtlCol="0" anchor="t">
              <a:spAutoFit/>
            </a:bodyPr>
            <a:lstStyle/>
            <a:p>
              <a:pPr algn="ctr" rtl="0"/>
              <a:r>
                <a:rPr lang="es-419" sz="1000">
                  <a:latin typeface="Times New Roman"/>
                  <a:ea typeface="+mn-lt"/>
                  <a:cs typeface="Times New Roman"/>
                </a:rPr>
                <a:t>(b) Método de descenso </a:t>
              </a:r>
              <a:endParaRPr lang="en" altLang="ja-JP" sz="1000">
                <a:latin typeface="Times New Roman"/>
                <a:cs typeface="Times New Roman"/>
              </a:endParaRPr>
            </a:p>
          </p:txBody>
        </p:sp>
        <p:sp>
          <p:nvSpPr>
            <p:cNvPr id="41" name="テキスト ボックス 40">
              <a:extLst>
                <a:ext uri="{FF2B5EF4-FFF2-40B4-BE49-F238E27FC236}">
                  <a16:creationId xmlns:a16="http://schemas.microsoft.com/office/drawing/2014/main" id="{2F99DDAB-0B21-47A9-82F2-ED2090A24903}"/>
                </a:ext>
              </a:extLst>
            </p:cNvPr>
            <p:cNvSpPr txBox="1"/>
            <p:nvPr/>
          </p:nvSpPr>
          <p:spPr>
            <a:xfrm>
              <a:off x="5683066" y="4809279"/>
              <a:ext cx="1844933" cy="213457"/>
            </a:xfrm>
            <a:prstGeom prst="rect">
              <a:avLst/>
            </a:prstGeom>
            <a:solidFill>
              <a:schemeClr val="bg1"/>
            </a:solidFill>
          </p:spPr>
          <p:txBody>
            <a:bodyPr wrap="square" lIns="91440" tIns="45720" rIns="91440" bIns="45720" rtlCol="0" anchor="t">
              <a:spAutoFit/>
            </a:bodyPr>
            <a:lstStyle/>
            <a:p>
              <a:pPr algn="ctr" rtl="0"/>
              <a:r>
                <a:rPr lang="es-419" sz="1000" dirty="0">
                  <a:latin typeface="Times New Roman"/>
                  <a:ea typeface="+mn-lt"/>
                  <a:cs typeface="Times New Roman"/>
                </a:rPr>
                <a:t>Levantar la cuchara en este punto</a:t>
              </a:r>
              <a:endParaRPr lang="en" altLang="ja-JP" sz="1000" dirty="0">
                <a:latin typeface="Times New Roman"/>
                <a:cs typeface="Times New Roman"/>
              </a:endParaRPr>
            </a:p>
          </p:txBody>
        </p:sp>
        <p:sp>
          <p:nvSpPr>
            <p:cNvPr id="42" name="テキスト ボックス 41">
              <a:extLst>
                <a:ext uri="{FF2B5EF4-FFF2-40B4-BE49-F238E27FC236}">
                  <a16:creationId xmlns:a16="http://schemas.microsoft.com/office/drawing/2014/main" id="{D16AA8C2-CCBB-4AD1-832E-9C733D0F794E}"/>
                </a:ext>
              </a:extLst>
            </p:cNvPr>
            <p:cNvSpPr txBox="1"/>
            <p:nvPr/>
          </p:nvSpPr>
          <p:spPr>
            <a:xfrm>
              <a:off x="6349522" y="4662955"/>
              <a:ext cx="1065473" cy="153888"/>
            </a:xfrm>
            <a:prstGeom prst="rect">
              <a:avLst/>
            </a:prstGeom>
            <a:solidFill>
              <a:schemeClr val="bg1"/>
            </a:solidFill>
          </p:spPr>
          <p:txBody>
            <a:bodyPr wrap="square" lIns="0" tIns="0" rIns="0" bIns="0" rtlCol="0" anchor="t">
              <a:spAutoFit/>
            </a:bodyPr>
            <a:lstStyle/>
            <a:p>
              <a:pPr algn="ctr" rtl="0"/>
              <a:r>
                <a:rPr lang="es-419" sz="1000" dirty="0">
                  <a:latin typeface="Times New Roman"/>
                  <a:ea typeface="+mn-lt"/>
                  <a:cs typeface="Times New Roman"/>
                </a:rPr>
                <a:t>Reponer en este punto</a:t>
              </a:r>
              <a:endParaRPr lang="en" altLang="ja-JP" sz="1000" dirty="0">
                <a:latin typeface="Times New Roman"/>
                <a:cs typeface="Times New Roman"/>
              </a:endParaRPr>
            </a:p>
          </p:txBody>
        </p:sp>
        <p:sp>
          <p:nvSpPr>
            <p:cNvPr id="43" name="テキスト ボックス 42">
              <a:extLst>
                <a:ext uri="{FF2B5EF4-FFF2-40B4-BE49-F238E27FC236}">
                  <a16:creationId xmlns:a16="http://schemas.microsoft.com/office/drawing/2014/main" id="{741107F9-E7D2-4649-BDB9-4E9A46843016}"/>
                </a:ext>
              </a:extLst>
            </p:cNvPr>
            <p:cNvSpPr txBox="1"/>
            <p:nvPr/>
          </p:nvSpPr>
          <p:spPr>
            <a:xfrm>
              <a:off x="7424739" y="4372124"/>
              <a:ext cx="404812" cy="153888"/>
            </a:xfrm>
            <a:prstGeom prst="rect">
              <a:avLst/>
            </a:prstGeom>
            <a:solidFill>
              <a:schemeClr val="bg1"/>
            </a:solidFill>
          </p:spPr>
          <p:txBody>
            <a:bodyPr wrap="square" lIns="0" tIns="0" rIns="0" bIns="0" rtlCol="0" anchor="t">
              <a:spAutoFit/>
            </a:bodyPr>
            <a:lstStyle/>
            <a:p>
              <a:pPr algn="ctr" rtl="0"/>
              <a:r>
                <a:rPr lang="es-419" sz="1000">
                  <a:latin typeface="Times New Roman"/>
                  <a:ea typeface="+mn-lt"/>
                  <a:cs typeface="Times New Roman"/>
                </a:rPr>
                <a:t>Reponer</a:t>
              </a:r>
              <a:endParaRPr lang="en" altLang="ja-JP" sz="1000" dirty="0">
                <a:latin typeface="Times New Roman"/>
                <a:cs typeface="Times New Roman"/>
              </a:endParaRPr>
            </a:p>
          </p:txBody>
        </p:sp>
        <p:sp>
          <p:nvSpPr>
            <p:cNvPr id="44" name="テキスト ボックス 43">
              <a:extLst>
                <a:ext uri="{FF2B5EF4-FFF2-40B4-BE49-F238E27FC236}">
                  <a16:creationId xmlns:a16="http://schemas.microsoft.com/office/drawing/2014/main" id="{B4BC2C21-0504-4AB7-A696-C88C676E165F}"/>
                </a:ext>
              </a:extLst>
            </p:cNvPr>
            <p:cNvSpPr txBox="1"/>
            <p:nvPr/>
          </p:nvSpPr>
          <p:spPr>
            <a:xfrm>
              <a:off x="6636141" y="4521189"/>
              <a:ext cx="1872468" cy="133411"/>
            </a:xfrm>
            <a:prstGeom prst="rect">
              <a:avLst/>
            </a:prstGeom>
            <a:solidFill>
              <a:schemeClr val="bg1"/>
            </a:solidFill>
          </p:spPr>
          <p:txBody>
            <a:bodyPr wrap="square" lIns="0" tIns="0" rIns="0" bIns="0" rtlCol="0" anchor="t">
              <a:spAutoFit/>
            </a:bodyPr>
            <a:lstStyle/>
            <a:p>
              <a:pPr algn="ctr" rtl="0"/>
              <a:r>
                <a:rPr lang="es-419" sz="1000" dirty="0">
                  <a:latin typeface="Times New Roman"/>
                  <a:cs typeface="Times New Roman"/>
                </a:rPr>
                <a:t>Bajar la cuchara tanto como sea posible</a:t>
              </a:r>
            </a:p>
          </p:txBody>
        </p:sp>
        <p:sp>
          <p:nvSpPr>
            <p:cNvPr id="45" name="テキスト ボックス 44">
              <a:extLst>
                <a:ext uri="{FF2B5EF4-FFF2-40B4-BE49-F238E27FC236}">
                  <a16:creationId xmlns:a16="http://schemas.microsoft.com/office/drawing/2014/main" id="{485263C8-1910-4041-A4B8-0D1960213409}"/>
                </a:ext>
              </a:extLst>
            </p:cNvPr>
            <p:cNvSpPr txBox="1"/>
            <p:nvPr/>
          </p:nvSpPr>
          <p:spPr>
            <a:xfrm>
              <a:off x="5532203" y="6005590"/>
              <a:ext cx="1065473" cy="133411"/>
            </a:xfrm>
            <a:prstGeom prst="rect">
              <a:avLst/>
            </a:prstGeom>
            <a:solidFill>
              <a:schemeClr val="bg1"/>
            </a:solidFill>
          </p:spPr>
          <p:txBody>
            <a:bodyPr wrap="square" lIns="0" tIns="0" rIns="0" bIns="0" rtlCol="0" anchor="t">
              <a:spAutoFit/>
            </a:bodyPr>
            <a:lstStyle/>
            <a:p>
              <a:pPr algn="ctr" rtl="0"/>
              <a:r>
                <a:rPr lang="es-419" sz="1000" dirty="0">
                  <a:latin typeface="Times New Roman"/>
                  <a:ea typeface="+mn-lt"/>
                  <a:cs typeface="Times New Roman"/>
                </a:rPr>
                <a:t>Reponer la cuchara</a:t>
              </a:r>
              <a:endParaRPr lang="en" altLang="ja-JP" sz="1000" dirty="0">
                <a:latin typeface="Times New Roman"/>
                <a:cs typeface="Times New Roman"/>
              </a:endParaRPr>
            </a:p>
          </p:txBody>
        </p:sp>
        <p:sp>
          <p:nvSpPr>
            <p:cNvPr id="47" name="テキスト ボックス 46">
              <a:extLst>
                <a:ext uri="{FF2B5EF4-FFF2-40B4-BE49-F238E27FC236}">
                  <a16:creationId xmlns:a16="http://schemas.microsoft.com/office/drawing/2014/main" id="{9FB9971E-ECEA-4E3C-88D5-3315793C8CF8}"/>
                </a:ext>
              </a:extLst>
            </p:cNvPr>
            <p:cNvSpPr txBox="1"/>
            <p:nvPr/>
          </p:nvSpPr>
          <p:spPr>
            <a:xfrm>
              <a:off x="6165089" y="5845652"/>
              <a:ext cx="1844933" cy="126445"/>
            </a:xfrm>
            <a:prstGeom prst="rect">
              <a:avLst/>
            </a:prstGeom>
            <a:solidFill>
              <a:schemeClr val="bg1"/>
            </a:solidFill>
          </p:spPr>
          <p:txBody>
            <a:bodyPr wrap="square" lIns="0" tIns="0" rIns="0" bIns="0" rtlCol="0" anchor="t">
              <a:noAutofit/>
            </a:bodyPr>
            <a:lstStyle/>
            <a:p>
              <a:pPr algn="ctr" rtl="0"/>
              <a:r>
                <a:rPr lang="es-419" sz="1000" dirty="0">
                  <a:latin typeface="Times New Roman"/>
                  <a:ea typeface="+mn-lt"/>
                  <a:cs typeface="Times New Roman"/>
                </a:rPr>
                <a:t>Levantar la cuchara en este punto</a:t>
              </a:r>
              <a:endParaRPr lang="en" altLang="ja-JP" sz="1000" dirty="0">
                <a:latin typeface="Times New Roman"/>
                <a:cs typeface="Times New Roman"/>
              </a:endParaRPr>
            </a:p>
          </p:txBody>
        </p:sp>
        <p:sp>
          <p:nvSpPr>
            <p:cNvPr id="48" name="テキスト ボックス 47">
              <a:extLst>
                <a:ext uri="{FF2B5EF4-FFF2-40B4-BE49-F238E27FC236}">
                  <a16:creationId xmlns:a16="http://schemas.microsoft.com/office/drawing/2014/main" id="{5CD8D625-1777-4E57-A4C3-A61A8583EF7C}"/>
                </a:ext>
              </a:extLst>
            </p:cNvPr>
            <p:cNvSpPr txBox="1"/>
            <p:nvPr/>
          </p:nvSpPr>
          <p:spPr>
            <a:xfrm>
              <a:off x="6636142" y="5711429"/>
              <a:ext cx="1596638" cy="92333"/>
            </a:xfrm>
            <a:prstGeom prst="rect">
              <a:avLst/>
            </a:prstGeom>
            <a:solidFill>
              <a:schemeClr val="bg1"/>
            </a:solidFill>
          </p:spPr>
          <p:txBody>
            <a:bodyPr wrap="square" lIns="0" tIns="0" rIns="0" bIns="0" rtlCol="0" anchor="t">
              <a:spAutoFit/>
            </a:bodyPr>
            <a:lstStyle/>
            <a:p>
              <a:pPr algn="ctr" rtl="0"/>
              <a:r>
                <a:rPr lang="es-419" sz="600">
                  <a:latin typeface="Times New Roman"/>
                  <a:cs typeface="Times New Roman"/>
                </a:rPr>
                <a:t>Bajar sin cambiar la posición de la cuchara</a:t>
              </a:r>
            </a:p>
          </p:txBody>
        </p:sp>
      </p:grpSp>
    </p:spTree>
    <p:extLst>
      <p:ext uri="{BB962C8B-B14F-4D97-AF65-F5344CB8AC3E}">
        <p14:creationId xmlns:p14="http://schemas.microsoft.com/office/powerpoint/2010/main" val="3373301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Maquinaria para excavación</a:t>
            </a:r>
            <a:endParaRPr lang="en-US" altLang="ja-JP">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929334" y="3277070"/>
            <a:ext cx="331264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Ejemplos de excavadora mecánica (SHOBERU)</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13" name="テキスト ボックス 12"/>
          <p:cNvSpPr txBox="1"/>
          <p:nvPr/>
        </p:nvSpPr>
        <p:spPr>
          <a:xfrm>
            <a:off x="4996187" y="4387546"/>
            <a:ext cx="3312646" cy="261610"/>
          </a:xfrm>
          <a:prstGeom prst="rect">
            <a:avLst/>
          </a:prstGeom>
          <a:noFill/>
          <a:ln>
            <a:noFill/>
          </a:ln>
        </p:spPr>
        <p:txBody>
          <a:bodyPr wrap="square" lIns="91440" tIns="45720" rIns="91440" bIns="45720" rtlCol="0" anchor="t">
            <a:spAutoFit/>
          </a:bodyPr>
          <a:lstStyle/>
          <a:p>
            <a:pPr algn="ctr" rtl="0"/>
            <a:r>
              <a:rPr lang="es-419" sz="1100">
                <a:latin typeface="Times New Roman" panose="02020603050405020304" pitchFamily="18" charset="0"/>
                <a:ea typeface="+mn-lt"/>
                <a:cs typeface="Times New Roman" panose="02020603050405020304" pitchFamily="18" charset="0"/>
              </a:rPr>
              <a:t>Ejemplos de excavadora de arrastre (SHOBERU)</a:t>
            </a:r>
            <a:endParaRPr lang="en-US" altLang="ja-JP" sz="1100" dirty="0">
              <a:latin typeface="Times New Roman" panose="02020603050405020304" pitchFamily="18" charset="0"/>
              <a:ea typeface="游ゴシック"/>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120703" y="1290089"/>
            <a:ext cx="2495550" cy="2047875"/>
          </a:xfrm>
          <a:prstGeom prst="rect">
            <a:avLst/>
          </a:prstGeom>
        </p:spPr>
      </p:pic>
      <p:pic>
        <p:nvPicPr>
          <p:cNvPr id="10" name="図 9"/>
          <p:cNvPicPr>
            <a:picLocks noChangeAspect="1"/>
          </p:cNvPicPr>
          <p:nvPr/>
        </p:nvPicPr>
        <p:blipFill>
          <a:blip r:embed="rId4"/>
          <a:stretch>
            <a:fillRect/>
          </a:stretch>
        </p:blipFill>
        <p:spPr>
          <a:xfrm>
            <a:off x="718107" y="3649452"/>
            <a:ext cx="4552950" cy="1809750"/>
          </a:xfrm>
          <a:prstGeom prst="rect">
            <a:avLst/>
          </a:prstGeom>
        </p:spPr>
      </p:pic>
      <p:sp>
        <p:nvSpPr>
          <p:cNvPr id="14" name="テキスト ボックス 13"/>
          <p:cNvSpPr txBox="1"/>
          <p:nvPr/>
        </p:nvSpPr>
        <p:spPr>
          <a:xfrm>
            <a:off x="1120703" y="5364428"/>
            <a:ext cx="331264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Ejemplos de cuchara bivalva</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8" name="図 7"/>
          <p:cNvPicPr>
            <a:picLocks noChangeAspect="1"/>
          </p:cNvPicPr>
          <p:nvPr/>
        </p:nvPicPr>
        <p:blipFill>
          <a:blip r:embed="rId5"/>
          <a:stretch>
            <a:fillRect/>
          </a:stretch>
        </p:blipFill>
        <p:spPr>
          <a:xfrm>
            <a:off x="4821753" y="1286752"/>
            <a:ext cx="3661515" cy="3087821"/>
          </a:xfrm>
          <a:prstGeom prst="rect">
            <a:avLst/>
          </a:prstGeom>
        </p:spPr>
      </p:pic>
      <p:sp>
        <p:nvSpPr>
          <p:cNvPr id="3" name="テキスト ボックス 5">
            <a:extLst>
              <a:ext uri="{FF2B5EF4-FFF2-40B4-BE49-F238E27FC236}">
                <a16:creationId xmlns:a16="http://schemas.microsoft.com/office/drawing/2014/main" id="{55109ABD-8D89-4CE8-B988-A3D477D3C4BE}"/>
              </a:ext>
            </a:extLst>
          </p:cNvPr>
          <p:cNvSpPr txBox="1"/>
          <p:nvPr/>
        </p:nvSpPr>
        <p:spPr>
          <a:xfrm>
            <a:off x="4821753" y="5903618"/>
            <a:ext cx="3698159"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7 del libro de texto / Página 8 del texto auxiliar</a:t>
            </a:r>
            <a:endParaRPr lang="en-US" altLang="ja-JP" sz="1200" dirty="0">
              <a:ea typeface="游ゴシック"/>
              <a:cs typeface="+mn-lt"/>
            </a:endParaRPr>
          </a:p>
        </p:txBody>
      </p:sp>
    </p:spTree>
    <p:extLst>
      <p:ext uri="{BB962C8B-B14F-4D97-AF65-F5344CB8AC3E}">
        <p14:creationId xmlns:p14="http://schemas.microsoft.com/office/powerpoint/2010/main" val="528377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Times New Roman"/>
              </a:rPr>
              <a:t>Trabajo de excavación </a:t>
            </a:r>
            <a:endParaRPr lang="en-US">
              <a:latin typeface="Times New Roman"/>
              <a:cs typeface="Times New Roman"/>
            </a:endParaRPr>
          </a:p>
        </p:txBody>
      </p:sp>
      <p:sp>
        <p:nvSpPr>
          <p:cNvPr id="22" name="テキスト ボックス 21"/>
          <p:cNvSpPr txBox="1"/>
          <p:nvPr/>
        </p:nvSpPr>
        <p:spPr>
          <a:xfrm>
            <a:off x="957780" y="6025967"/>
            <a:ext cx="3671370" cy="276999"/>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Rango de excavación más eficiente con los brazos </a:t>
            </a:r>
            <a:endParaRPr lang="en-US" dirty="0">
              <a:latin typeface="Times New Roman"/>
              <a:ea typeface="+mn-lt"/>
              <a:cs typeface="Times New Roman"/>
            </a:endParaRPr>
          </a:p>
        </p:txBody>
      </p:sp>
      <p:sp>
        <p:nvSpPr>
          <p:cNvPr id="15" name="テキスト ボックス 14"/>
          <p:cNvSpPr txBox="1"/>
          <p:nvPr/>
        </p:nvSpPr>
        <p:spPr>
          <a:xfrm>
            <a:off x="4690590" y="4820384"/>
            <a:ext cx="3787238" cy="461665"/>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Orientación de las orugas al excavar sobre una banquina </a:t>
            </a:r>
            <a:endParaRPr lang="en-US" altLang="ja-JP">
              <a:latin typeface="Times New Roman"/>
              <a:cs typeface="Times New Roman"/>
            </a:endParaRPr>
          </a:p>
        </p:txBody>
      </p:sp>
      <p:pic>
        <p:nvPicPr>
          <p:cNvPr id="8" name="図 7"/>
          <p:cNvPicPr>
            <a:picLocks noChangeAspect="1"/>
          </p:cNvPicPr>
          <p:nvPr/>
        </p:nvPicPr>
        <p:blipFill>
          <a:blip r:embed="rId3"/>
          <a:stretch>
            <a:fillRect/>
          </a:stretch>
        </p:blipFill>
        <p:spPr>
          <a:xfrm>
            <a:off x="779255" y="4188923"/>
            <a:ext cx="3348538" cy="1883553"/>
          </a:xfrm>
          <a:prstGeom prst="rect">
            <a:avLst/>
          </a:prstGeom>
        </p:spPr>
      </p:pic>
      <p:pic>
        <p:nvPicPr>
          <p:cNvPr id="16" name="図 15"/>
          <p:cNvPicPr>
            <a:picLocks noChangeAspect="1"/>
          </p:cNvPicPr>
          <p:nvPr/>
        </p:nvPicPr>
        <p:blipFill>
          <a:blip r:embed="rId4"/>
          <a:stretch>
            <a:fillRect/>
          </a:stretch>
        </p:blipFill>
        <p:spPr>
          <a:xfrm>
            <a:off x="628650" y="1291390"/>
            <a:ext cx="4440500" cy="2580940"/>
          </a:xfrm>
          <a:prstGeom prst="rect">
            <a:avLst/>
          </a:prstGeom>
        </p:spPr>
      </p:pic>
      <p:sp>
        <p:nvSpPr>
          <p:cNvPr id="23" name="テキスト ボックス 22"/>
          <p:cNvSpPr txBox="1"/>
          <p:nvPr/>
        </p:nvSpPr>
        <p:spPr>
          <a:xfrm>
            <a:off x="679659" y="3829211"/>
            <a:ext cx="3787238" cy="461665"/>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Ejemplo de trabajo básico con una pala hidráulica (SHOBERU) (retroexcavadora) </a:t>
            </a:r>
            <a:endParaRPr lang="en-US" dirty="0">
              <a:latin typeface="Times New Roman"/>
              <a:cs typeface="Times New Roman"/>
            </a:endParaRPr>
          </a:p>
        </p:txBody>
      </p:sp>
      <p:pic>
        <p:nvPicPr>
          <p:cNvPr id="10" name="図 9"/>
          <p:cNvPicPr>
            <a:picLocks noChangeAspect="1"/>
          </p:cNvPicPr>
          <p:nvPr/>
        </p:nvPicPr>
        <p:blipFill>
          <a:blip r:embed="rId5"/>
          <a:stretch>
            <a:fillRect/>
          </a:stretch>
        </p:blipFill>
        <p:spPr>
          <a:xfrm>
            <a:off x="4690590" y="2980865"/>
            <a:ext cx="3730336" cy="1782929"/>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p:txBody>
      </p:sp>
      <p:sp>
        <p:nvSpPr>
          <p:cNvPr id="2" name="テキスト ボックス 5">
            <a:extLst>
              <a:ext uri="{FF2B5EF4-FFF2-40B4-BE49-F238E27FC236}">
                <a16:creationId xmlns:a16="http://schemas.microsoft.com/office/drawing/2014/main" id="{F587D2D6-6F31-4058-9ABC-D6ED97AC0F86}"/>
              </a:ext>
            </a:extLst>
          </p:cNvPr>
          <p:cNvSpPr txBox="1"/>
          <p:nvPr/>
        </p:nvSpPr>
        <p:spPr>
          <a:xfrm>
            <a:off x="4629151" y="6417969"/>
            <a:ext cx="387647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126 del libro de texto / Página 65 del texto auxiliar</a:t>
            </a:r>
          </a:p>
        </p:txBody>
      </p:sp>
      <p:sp>
        <p:nvSpPr>
          <p:cNvPr id="3" name="TextBox 2">
            <a:extLst>
              <a:ext uri="{FF2B5EF4-FFF2-40B4-BE49-F238E27FC236}">
                <a16:creationId xmlns:a16="http://schemas.microsoft.com/office/drawing/2014/main" id="{E4EDA026-3FDA-4EAC-AB8D-4B7CD91036F6}"/>
              </a:ext>
            </a:extLst>
          </p:cNvPr>
          <p:cNvSpPr txBox="1"/>
          <p:nvPr/>
        </p:nvSpPr>
        <p:spPr>
          <a:xfrm>
            <a:off x="779256" y="1471611"/>
            <a:ext cx="117813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a:cs typeface="Times New Roman"/>
              </a:rPr>
              <a:t>Cilindro del brazo</a:t>
            </a:r>
            <a:endParaRPr lang="en-US" sz="1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46AEC56-EF3F-4C3A-A246-A62AD07D6356}"/>
              </a:ext>
            </a:extLst>
          </p:cNvPr>
          <p:cNvSpPr txBox="1"/>
          <p:nvPr/>
        </p:nvSpPr>
        <p:spPr>
          <a:xfrm>
            <a:off x="2971800" y="1385886"/>
            <a:ext cx="55721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Brazo </a:t>
            </a:r>
            <a:endParaRPr lang="en-US" sz="10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39D4960-D575-49DD-A9F7-A94F855660B1}"/>
              </a:ext>
            </a:extLst>
          </p:cNvPr>
          <p:cNvSpPr txBox="1"/>
          <p:nvPr/>
        </p:nvSpPr>
        <p:spPr>
          <a:xfrm>
            <a:off x="2871788" y="1996100"/>
            <a:ext cx="65722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a:cs typeface="Times New Roman"/>
              </a:rPr>
              <a:t>Cilindro de la cuchara</a:t>
            </a:r>
            <a:endParaRPr lang="en-US" sz="10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4C8A762-4636-43AB-991F-34A3626C214E}"/>
              </a:ext>
            </a:extLst>
          </p:cNvPr>
          <p:cNvSpPr txBox="1"/>
          <p:nvPr/>
        </p:nvSpPr>
        <p:spPr>
          <a:xfrm>
            <a:off x="3368187" y="3364317"/>
            <a:ext cx="321660" cy="323165"/>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700">
                <a:latin typeface="Times New Roman"/>
                <a:cs typeface="Times New Roman"/>
              </a:rPr>
              <a:t>Ángulo del borde de corte</a:t>
            </a:r>
          </a:p>
        </p:txBody>
      </p:sp>
      <p:sp>
        <p:nvSpPr>
          <p:cNvPr id="20" name="TextBox 19">
            <a:extLst>
              <a:ext uri="{FF2B5EF4-FFF2-40B4-BE49-F238E27FC236}">
                <a16:creationId xmlns:a16="http://schemas.microsoft.com/office/drawing/2014/main" id="{23C81F0A-AC6D-4721-9D12-66DF5ACD4A14}"/>
              </a:ext>
            </a:extLst>
          </p:cNvPr>
          <p:cNvSpPr txBox="1"/>
          <p:nvPr/>
        </p:nvSpPr>
        <p:spPr>
          <a:xfrm>
            <a:off x="4572000" y="1314448"/>
            <a:ext cx="714379" cy="5539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a:cs typeface="Times New Roman"/>
              </a:rPr>
              <a:t>Cilindro de la cuchara</a:t>
            </a:r>
            <a:endParaRPr lang="en-US" sz="10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A9EEF03-3E74-4392-BB32-FF69B1EB61AC}"/>
              </a:ext>
            </a:extLst>
          </p:cNvPr>
          <p:cNvSpPr txBox="1"/>
          <p:nvPr/>
        </p:nvSpPr>
        <p:spPr>
          <a:xfrm>
            <a:off x="3114674" y="2514600"/>
            <a:ext cx="557217" cy="24560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a:cs typeface="Times New Roman"/>
              </a:rPr>
              <a:t>Enlace</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553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Trabajo de carga </a:t>
            </a:r>
            <a:endParaRPr lang="en-US" altLang="ja-JP">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612546" y="2718505"/>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carga (1) </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71174" y="1416661"/>
            <a:ext cx="2767968" cy="1263759"/>
          </a:xfrm>
          <a:prstGeom prst="rect">
            <a:avLst/>
          </a:prstGeom>
        </p:spPr>
      </p:pic>
      <p:pic>
        <p:nvPicPr>
          <p:cNvPr id="3" name="図 2"/>
          <p:cNvPicPr>
            <a:picLocks noChangeAspect="1"/>
          </p:cNvPicPr>
          <p:nvPr/>
        </p:nvPicPr>
        <p:blipFill>
          <a:blip r:embed="rId4"/>
          <a:stretch>
            <a:fillRect/>
          </a:stretch>
        </p:blipFill>
        <p:spPr>
          <a:xfrm>
            <a:off x="3850156" y="1468928"/>
            <a:ext cx="1957149" cy="1526576"/>
          </a:xfrm>
          <a:prstGeom prst="rect">
            <a:avLst/>
          </a:prstGeom>
        </p:spPr>
      </p:pic>
      <p:pic>
        <p:nvPicPr>
          <p:cNvPr id="5" name="図 4"/>
          <p:cNvPicPr>
            <a:picLocks noChangeAspect="1"/>
          </p:cNvPicPr>
          <p:nvPr/>
        </p:nvPicPr>
        <p:blipFill>
          <a:blip r:embed="rId5"/>
          <a:stretch>
            <a:fillRect/>
          </a:stretch>
        </p:blipFill>
        <p:spPr>
          <a:xfrm>
            <a:off x="3918946" y="3491527"/>
            <a:ext cx="1498617" cy="1582495"/>
          </a:xfrm>
          <a:prstGeom prst="rect">
            <a:avLst/>
          </a:prstGeom>
        </p:spPr>
      </p:pic>
      <p:pic>
        <p:nvPicPr>
          <p:cNvPr id="6" name="図 5"/>
          <p:cNvPicPr>
            <a:picLocks noChangeAspect="1"/>
          </p:cNvPicPr>
          <p:nvPr/>
        </p:nvPicPr>
        <p:blipFill>
          <a:blip r:embed="rId6"/>
          <a:stretch>
            <a:fillRect/>
          </a:stretch>
        </p:blipFill>
        <p:spPr>
          <a:xfrm>
            <a:off x="918382" y="3300835"/>
            <a:ext cx="2656130" cy="1056860"/>
          </a:xfrm>
          <a:prstGeom prst="rect">
            <a:avLst/>
          </a:prstGeom>
        </p:spPr>
      </p:pic>
      <p:pic>
        <p:nvPicPr>
          <p:cNvPr id="12" name="図 11"/>
          <p:cNvPicPr>
            <a:picLocks noChangeAspect="1"/>
          </p:cNvPicPr>
          <p:nvPr/>
        </p:nvPicPr>
        <p:blipFill>
          <a:blip r:embed="rId7"/>
          <a:stretch>
            <a:fillRect/>
          </a:stretch>
        </p:blipFill>
        <p:spPr>
          <a:xfrm>
            <a:off x="1010647" y="4732840"/>
            <a:ext cx="2471599" cy="905880"/>
          </a:xfrm>
          <a:prstGeom prst="rect">
            <a:avLst/>
          </a:prstGeom>
        </p:spPr>
      </p:pic>
      <p:pic>
        <p:nvPicPr>
          <p:cNvPr id="13" name="図 12"/>
          <p:cNvPicPr>
            <a:picLocks noChangeAspect="1"/>
          </p:cNvPicPr>
          <p:nvPr/>
        </p:nvPicPr>
        <p:blipFill>
          <a:blip r:embed="rId8"/>
          <a:stretch>
            <a:fillRect/>
          </a:stretch>
        </p:blipFill>
        <p:spPr>
          <a:xfrm>
            <a:off x="5854263" y="1371319"/>
            <a:ext cx="2536494" cy="3338390"/>
          </a:xfrm>
          <a:prstGeom prst="rect">
            <a:avLst/>
          </a:prstGeom>
        </p:spPr>
      </p:pic>
      <p:pic>
        <p:nvPicPr>
          <p:cNvPr id="16" name="図 15"/>
          <p:cNvPicPr>
            <a:picLocks noChangeAspect="1"/>
          </p:cNvPicPr>
          <p:nvPr/>
        </p:nvPicPr>
        <p:blipFill>
          <a:blip r:embed="rId9"/>
          <a:stretch>
            <a:fillRect/>
          </a:stretch>
        </p:blipFill>
        <p:spPr>
          <a:xfrm>
            <a:off x="4151309" y="5226084"/>
            <a:ext cx="3938592" cy="976854"/>
          </a:xfrm>
          <a:prstGeom prst="rect">
            <a:avLst/>
          </a:prstGeom>
        </p:spPr>
      </p:pic>
      <p:sp>
        <p:nvSpPr>
          <p:cNvPr id="19" name="テキスト ボックス 18"/>
          <p:cNvSpPr txBox="1"/>
          <p:nvPr/>
        </p:nvSpPr>
        <p:spPr>
          <a:xfrm>
            <a:off x="3209925" y="2983799"/>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carga (2)</a:t>
            </a:r>
            <a:r>
              <a:rPr lang="es-419" sz="1200">
                <a:latin typeface="Times New Roman" panose="02020603050405020304" pitchFamily="18" charset="0"/>
                <a:ea typeface="游ゴシック"/>
                <a:cs typeface="Times New Roman" panose="02020603050405020304" pitchFamily="18" charset="0"/>
              </a:rPr>
              <a:t> </a:t>
            </a:r>
            <a:endParaRPr lang="en-US" altLang="ja-JP">
              <a:latin typeface="Times New Roman" panose="02020603050405020304" pitchFamily="18" charset="0"/>
              <a:ea typeface="游ゴシック"/>
              <a:cs typeface="Times New Roman" panose="02020603050405020304" pitchFamily="18" charset="0"/>
            </a:endParaRPr>
          </a:p>
        </p:txBody>
      </p:sp>
      <p:sp>
        <p:nvSpPr>
          <p:cNvPr id="20" name="テキスト ボックス 19"/>
          <p:cNvSpPr txBox="1"/>
          <p:nvPr/>
        </p:nvSpPr>
        <p:spPr>
          <a:xfrm>
            <a:off x="3198391" y="5021436"/>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carga (3)</a:t>
            </a:r>
            <a:r>
              <a:rPr lang="es-419" sz="1200">
                <a:latin typeface="Times New Roman" panose="02020603050405020304" pitchFamily="18" charset="0"/>
                <a:ea typeface="游ゴシック"/>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771174" y="4314577"/>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carga (4)</a:t>
            </a:r>
            <a:r>
              <a:rPr lang="es-419" sz="1200">
                <a:latin typeface="Times New Roman" panose="02020603050405020304" pitchFamily="18" charset="0"/>
                <a:ea typeface="游ゴシック"/>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771174" y="5655377"/>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carga (5)</a:t>
            </a:r>
            <a:r>
              <a:rPr lang="es-419" sz="1200">
                <a:latin typeface="Times New Roman" panose="02020603050405020304" pitchFamily="18" charset="0"/>
                <a:ea typeface="游ゴシック"/>
                <a:cs typeface="Times New Roman" panose="02020603050405020304" pitchFamily="18" charset="0"/>
              </a:rPr>
              <a:t> </a:t>
            </a:r>
            <a:endParaRPr lang="en-US" altLang="ja-JP">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5503705" y="4696600"/>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brazo telescópico </a:t>
            </a:r>
            <a:endParaRPr lang="en-US">
              <a:latin typeface="Times New Roman" panose="02020603050405020304" pitchFamily="18" charset="0"/>
              <a:cs typeface="Times New Roman" panose="02020603050405020304" pitchFamily="18" charset="0"/>
            </a:endParaRPr>
          </a:p>
        </p:txBody>
      </p:sp>
      <p:sp>
        <p:nvSpPr>
          <p:cNvPr id="26" name="テキスト ボックス 25"/>
          <p:cNvSpPr txBox="1"/>
          <p:nvPr/>
        </p:nvSpPr>
        <p:spPr>
          <a:xfrm>
            <a:off x="4778224" y="6105361"/>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brazo largo </a:t>
            </a:r>
            <a:endParaRPr lang="en-US">
              <a:latin typeface="Times New Roman" panose="02020603050405020304" pitchFamily="18" charset="0"/>
              <a:cs typeface="Times New Roman" panose="02020603050405020304" pitchFamily="18" charset="0"/>
            </a:endParaRPr>
          </a:p>
        </p:txBody>
      </p:sp>
      <p:sp>
        <p:nvSpPr>
          <p:cNvPr id="7" name="テキスト ボックス 5">
            <a:extLst>
              <a:ext uri="{FF2B5EF4-FFF2-40B4-BE49-F238E27FC236}">
                <a16:creationId xmlns:a16="http://schemas.microsoft.com/office/drawing/2014/main" id="{B87BA257-2F5A-4AF5-B090-72261AAADB46}"/>
              </a:ext>
            </a:extLst>
          </p:cNvPr>
          <p:cNvSpPr txBox="1"/>
          <p:nvPr/>
        </p:nvSpPr>
        <p:spPr>
          <a:xfrm>
            <a:off x="4572000" y="6417968"/>
            <a:ext cx="393362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128 del libro de texto / Página 66 del texto auxiliar</a:t>
            </a:r>
          </a:p>
        </p:txBody>
      </p:sp>
      <p:sp>
        <p:nvSpPr>
          <p:cNvPr id="8" name="TextBox 7">
            <a:extLst>
              <a:ext uri="{FF2B5EF4-FFF2-40B4-BE49-F238E27FC236}">
                <a16:creationId xmlns:a16="http://schemas.microsoft.com/office/drawing/2014/main" id="{0CD85481-DA14-40D5-A824-B629CBC338C1}"/>
              </a:ext>
            </a:extLst>
          </p:cNvPr>
          <p:cNvSpPr txBox="1"/>
          <p:nvPr/>
        </p:nvSpPr>
        <p:spPr>
          <a:xfrm rot="-840000">
            <a:off x="4214455" y="3395837"/>
            <a:ext cx="71509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cs typeface="Times New Roman" panose="02020603050405020304" pitchFamily="18" charset="0"/>
              </a:rPr>
              <a:t>Reducir el </a:t>
            </a:r>
          </a:p>
        </p:txBody>
      </p:sp>
      <p:sp>
        <p:nvSpPr>
          <p:cNvPr id="23" name="TextBox 7">
            <a:extLst>
              <a:ext uri="{FF2B5EF4-FFF2-40B4-BE49-F238E27FC236}">
                <a16:creationId xmlns:a16="http://schemas.microsoft.com/office/drawing/2014/main" id="{638DC4FE-2BAA-4E36-B2E6-11FEE6093A87}"/>
              </a:ext>
            </a:extLst>
          </p:cNvPr>
          <p:cNvSpPr txBox="1"/>
          <p:nvPr/>
        </p:nvSpPr>
        <p:spPr>
          <a:xfrm rot="-840000">
            <a:off x="4346990" y="3670412"/>
            <a:ext cx="537765"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700" dirty="0">
                <a:latin typeface="Times New Roman" panose="02020603050405020304" pitchFamily="18" charset="0"/>
                <a:cs typeface="Times New Roman" panose="02020603050405020304" pitchFamily="18" charset="0"/>
              </a:rPr>
              <a:t>ángulo de giro</a:t>
            </a:r>
          </a:p>
        </p:txBody>
      </p:sp>
      <p:sp>
        <p:nvSpPr>
          <p:cNvPr id="27" name="TextBox 7">
            <a:extLst>
              <a:ext uri="{FF2B5EF4-FFF2-40B4-BE49-F238E27FC236}">
                <a16:creationId xmlns:a16="http://schemas.microsoft.com/office/drawing/2014/main" id="{97C4CAAF-1AE9-4A8D-9DB2-46A846F17365}"/>
              </a:ext>
            </a:extLst>
          </p:cNvPr>
          <p:cNvSpPr txBox="1"/>
          <p:nvPr/>
        </p:nvSpPr>
        <p:spPr>
          <a:xfrm>
            <a:off x="2434661" y="4919738"/>
            <a:ext cx="611894"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700">
                <a:latin typeface="Times New Roman" panose="02020603050405020304" pitchFamily="18" charset="0"/>
                <a:cs typeface="Times New Roman" panose="02020603050405020304" pitchFamily="18" charset="0"/>
              </a:rPr>
              <a:t>Mantén este espacio</a:t>
            </a:r>
          </a:p>
        </p:txBody>
      </p:sp>
      <p:sp>
        <p:nvSpPr>
          <p:cNvPr id="28" name="TextBox 7">
            <a:extLst>
              <a:ext uri="{FF2B5EF4-FFF2-40B4-BE49-F238E27FC236}">
                <a16:creationId xmlns:a16="http://schemas.microsoft.com/office/drawing/2014/main" id="{6660F1D4-36C1-44F6-8775-7585EBA1A34E}"/>
              </a:ext>
            </a:extLst>
          </p:cNvPr>
          <p:cNvSpPr txBox="1"/>
          <p:nvPr/>
        </p:nvSpPr>
        <p:spPr>
          <a:xfrm>
            <a:off x="1847273" y="2218112"/>
            <a:ext cx="323886" cy="10772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700">
                <a:latin typeface="Times New Roman" panose="02020603050405020304" pitchFamily="18" charset="0"/>
                <a:cs typeface="Times New Roman" panose="02020603050405020304" pitchFamily="18" charset="0"/>
              </a:rPr>
              <a:t>Camión</a:t>
            </a:r>
          </a:p>
        </p:txBody>
      </p:sp>
    </p:spTree>
    <p:extLst>
      <p:ext uri="{BB962C8B-B14F-4D97-AF65-F5344CB8AC3E}">
        <p14:creationId xmlns:p14="http://schemas.microsoft.com/office/powerpoint/2010/main" val="1506622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Pala Hidráulica (SHOBERU) (pala cargadora) </a:t>
            </a:r>
            <a:endParaRPr lang="en-US">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14362" y="1254095"/>
            <a:ext cx="7915275"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331247" y="3126201"/>
            <a:ext cx="3237610"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excavación superior </a:t>
            </a:r>
            <a:endParaRPr lang="en-US" altLang="ja-JP" dirty="0">
              <a:latin typeface="Times New Roman" panose="02020603050405020304" pitchFamily="18" charset="0"/>
              <a:ea typeface="游ゴシック" panose="020B0400000000000000" pitchFamily="34" charset="-128"/>
              <a:cs typeface="Times New Roman" panose="02020603050405020304" pitchFamily="18" charset="0"/>
            </a:endParaRPr>
          </a:p>
          <a:p>
            <a:pPr algn="ctr" rtl="0"/>
            <a:r>
              <a:rPr lang="es-419" sz="1200">
                <a:latin typeface="Times New Roman" panose="02020603050405020304" pitchFamily="18" charset="0"/>
                <a:ea typeface="+mn-lt"/>
                <a:cs typeface="Times New Roman" panose="02020603050405020304" pitchFamily="18" charset="0"/>
              </a:rPr>
              <a:t> considerando el drenaje </a:t>
            </a:r>
            <a:endParaRPr lang="en-US" altLang="ja-JP" dirty="0">
              <a:latin typeface="Times New Roman" panose="02020603050405020304" pitchFamily="18" charset="0"/>
              <a:ea typeface="游ゴシック"/>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862271" y="1480085"/>
            <a:ext cx="4175562" cy="1298284"/>
          </a:xfrm>
          <a:prstGeom prst="rect">
            <a:avLst/>
          </a:prstGeom>
        </p:spPr>
      </p:pic>
      <p:pic>
        <p:nvPicPr>
          <p:cNvPr id="8" name="図 7"/>
          <p:cNvPicPr>
            <a:picLocks noChangeAspect="1"/>
          </p:cNvPicPr>
          <p:nvPr/>
        </p:nvPicPr>
        <p:blipFill>
          <a:blip r:embed="rId4"/>
          <a:stretch>
            <a:fillRect/>
          </a:stretch>
        </p:blipFill>
        <p:spPr>
          <a:xfrm>
            <a:off x="5186793" y="1314619"/>
            <a:ext cx="3061711" cy="1732353"/>
          </a:xfrm>
          <a:prstGeom prst="rect">
            <a:avLst/>
          </a:prstGeom>
        </p:spPr>
      </p:pic>
      <p:pic>
        <p:nvPicPr>
          <p:cNvPr id="10" name="図 9"/>
          <p:cNvPicPr>
            <a:picLocks noChangeAspect="1"/>
          </p:cNvPicPr>
          <p:nvPr/>
        </p:nvPicPr>
        <p:blipFill>
          <a:blip r:embed="rId5"/>
          <a:stretch>
            <a:fillRect/>
          </a:stretch>
        </p:blipFill>
        <p:spPr>
          <a:xfrm>
            <a:off x="1099983" y="3791328"/>
            <a:ext cx="3220790" cy="1348497"/>
          </a:xfrm>
          <a:prstGeom prst="rect">
            <a:avLst/>
          </a:prstGeom>
        </p:spPr>
      </p:pic>
      <p:pic>
        <p:nvPicPr>
          <p:cNvPr id="12" name="図 11"/>
          <p:cNvPicPr>
            <a:picLocks noChangeAspect="1"/>
          </p:cNvPicPr>
          <p:nvPr/>
        </p:nvPicPr>
        <p:blipFill>
          <a:blip r:embed="rId6"/>
          <a:stretch>
            <a:fillRect/>
          </a:stretch>
        </p:blipFill>
        <p:spPr>
          <a:xfrm>
            <a:off x="4923798" y="3665352"/>
            <a:ext cx="3322369" cy="1605346"/>
          </a:xfrm>
          <a:prstGeom prst="rect">
            <a:avLst/>
          </a:prstGeom>
        </p:spPr>
      </p:pic>
      <p:sp>
        <p:nvSpPr>
          <p:cNvPr id="19" name="テキスト ボックス 18"/>
          <p:cNvSpPr txBox="1"/>
          <p:nvPr/>
        </p:nvSpPr>
        <p:spPr>
          <a:xfrm>
            <a:off x="5195260" y="5718277"/>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trabajo de excavación con traslación </a:t>
            </a:r>
            <a:endParaRPr lang="en-US" altLang="ja-JP"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1083163" y="5546749"/>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excavación recta </a:t>
            </a:r>
            <a:endParaRPr lang="en-US" altLang="ja-JP">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4739277" y="3344517"/>
            <a:ext cx="3787238"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excavación inferior </a:t>
            </a:r>
            <a:endParaRPr lang="en-US" altLang="ja-JP">
              <a:latin typeface="Times New Roman" panose="02020603050405020304" pitchFamily="18" charset="0"/>
              <a:cs typeface="Times New Roman" panose="02020603050405020304" pitchFamily="18" charset="0"/>
            </a:endParaRPr>
          </a:p>
        </p:txBody>
      </p:sp>
      <p:sp>
        <p:nvSpPr>
          <p:cNvPr id="2" name="テキスト ボックス 5">
            <a:extLst>
              <a:ext uri="{FF2B5EF4-FFF2-40B4-BE49-F238E27FC236}">
                <a16:creationId xmlns:a16="http://schemas.microsoft.com/office/drawing/2014/main" id="{CEA6FCBB-6433-4417-A87F-B91E0A4520F4}"/>
              </a:ext>
            </a:extLst>
          </p:cNvPr>
          <p:cNvSpPr txBox="1"/>
          <p:nvPr/>
        </p:nvSpPr>
        <p:spPr>
          <a:xfrm>
            <a:off x="4638675" y="6417968"/>
            <a:ext cx="3866949"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131 del libro de texto / Página 69 del texto auxiliar</a:t>
            </a:r>
          </a:p>
        </p:txBody>
      </p:sp>
      <p:sp>
        <p:nvSpPr>
          <p:cNvPr id="3" name="TextBox 2">
            <a:extLst>
              <a:ext uri="{FF2B5EF4-FFF2-40B4-BE49-F238E27FC236}">
                <a16:creationId xmlns:a16="http://schemas.microsoft.com/office/drawing/2014/main" id="{662262CB-D4B8-4A67-9143-FFF8FF2736D5}"/>
              </a:ext>
            </a:extLst>
          </p:cNvPr>
          <p:cNvSpPr txBox="1"/>
          <p:nvPr/>
        </p:nvSpPr>
        <p:spPr>
          <a:xfrm>
            <a:off x="6814065" y="4646892"/>
            <a:ext cx="1229952"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cs typeface="Times New Roman" panose="02020603050405020304" pitchFamily="18" charset="0"/>
              </a:rPr>
              <a:t>Haga que el ángulo de giro sea lo más pequeño posible </a:t>
            </a:r>
          </a:p>
        </p:txBody>
      </p:sp>
      <p:sp>
        <p:nvSpPr>
          <p:cNvPr id="16" name="TextBox 2">
            <a:extLst>
              <a:ext uri="{FF2B5EF4-FFF2-40B4-BE49-F238E27FC236}">
                <a16:creationId xmlns:a16="http://schemas.microsoft.com/office/drawing/2014/main" id="{CDDBDB93-5DD5-43BB-B2D7-166030141D96}"/>
              </a:ext>
            </a:extLst>
          </p:cNvPr>
          <p:cNvSpPr txBox="1"/>
          <p:nvPr/>
        </p:nvSpPr>
        <p:spPr>
          <a:xfrm>
            <a:off x="4999380" y="5014283"/>
            <a:ext cx="471948" cy="12311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cs typeface="Times New Roman" panose="02020603050405020304" pitchFamily="18" charset="0"/>
              </a:rPr>
              <a:t>Ingreso</a:t>
            </a:r>
          </a:p>
        </p:txBody>
      </p:sp>
      <p:sp>
        <p:nvSpPr>
          <p:cNvPr id="17" name="TextBox 2">
            <a:extLst>
              <a:ext uri="{FF2B5EF4-FFF2-40B4-BE49-F238E27FC236}">
                <a16:creationId xmlns:a16="http://schemas.microsoft.com/office/drawing/2014/main" id="{E10D2406-B9F7-48CA-9D5A-A875AEA8026D}"/>
              </a:ext>
            </a:extLst>
          </p:cNvPr>
          <p:cNvSpPr txBox="1"/>
          <p:nvPr/>
        </p:nvSpPr>
        <p:spPr>
          <a:xfrm>
            <a:off x="7915954" y="4993791"/>
            <a:ext cx="471948" cy="12311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cs typeface="Times New Roman" panose="02020603050405020304" pitchFamily="18" charset="0"/>
              </a:rPr>
              <a:t>Salida</a:t>
            </a:r>
          </a:p>
        </p:txBody>
      </p:sp>
      <p:sp>
        <p:nvSpPr>
          <p:cNvPr id="18" name="TextBox 2">
            <a:extLst>
              <a:ext uri="{FF2B5EF4-FFF2-40B4-BE49-F238E27FC236}">
                <a16:creationId xmlns:a16="http://schemas.microsoft.com/office/drawing/2014/main" id="{D6F1204A-C5D3-4AF5-82DB-659C4E253BAE}"/>
              </a:ext>
            </a:extLst>
          </p:cNvPr>
          <p:cNvSpPr txBox="1"/>
          <p:nvPr/>
        </p:nvSpPr>
        <p:spPr>
          <a:xfrm>
            <a:off x="7685316" y="2893180"/>
            <a:ext cx="471948" cy="12311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800">
                <a:latin typeface="Times New Roman" panose="02020603050405020304" pitchFamily="18" charset="0"/>
                <a:cs typeface="Times New Roman" panose="02020603050405020304" pitchFamily="18" charset="0"/>
              </a:rPr>
              <a:t>Terreno inclinado</a:t>
            </a:r>
          </a:p>
        </p:txBody>
      </p:sp>
      <p:sp>
        <p:nvSpPr>
          <p:cNvPr id="21" name="TextBox 2">
            <a:extLst>
              <a:ext uri="{FF2B5EF4-FFF2-40B4-BE49-F238E27FC236}">
                <a16:creationId xmlns:a16="http://schemas.microsoft.com/office/drawing/2014/main" id="{A69E0AD5-92AF-432A-9381-2C7CA8A3192C}"/>
              </a:ext>
            </a:extLst>
          </p:cNvPr>
          <p:cNvSpPr txBox="1"/>
          <p:nvPr/>
        </p:nvSpPr>
        <p:spPr>
          <a:xfrm>
            <a:off x="6932234" y="2928285"/>
            <a:ext cx="661841" cy="12311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cs typeface="Times New Roman" panose="02020603050405020304" pitchFamily="18" charset="0"/>
              </a:rPr>
              <a:t>Debajo de la superficie</a:t>
            </a:r>
          </a:p>
        </p:txBody>
      </p:sp>
      <p:sp>
        <p:nvSpPr>
          <p:cNvPr id="22" name="TextBox 4">
            <a:extLst>
              <a:ext uri="{FF2B5EF4-FFF2-40B4-BE49-F238E27FC236}">
                <a16:creationId xmlns:a16="http://schemas.microsoft.com/office/drawing/2014/main" id="{B2BD43C8-99B5-456F-B1BB-7D3C9EF66E6D}"/>
              </a:ext>
            </a:extLst>
          </p:cNvPr>
          <p:cNvSpPr txBox="1"/>
          <p:nvPr/>
        </p:nvSpPr>
        <p:spPr>
          <a:xfrm>
            <a:off x="6796331" y="1289068"/>
            <a:ext cx="1485398"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cs typeface="Times New Roman" panose="02020603050405020304" pitchFamily="18" charset="0"/>
              </a:rPr>
              <a:t>Ancho del terreno inclinado</a:t>
            </a:r>
          </a:p>
        </p:txBody>
      </p:sp>
      <p:sp>
        <p:nvSpPr>
          <p:cNvPr id="24" name="TextBox 4">
            <a:extLst>
              <a:ext uri="{FF2B5EF4-FFF2-40B4-BE49-F238E27FC236}">
                <a16:creationId xmlns:a16="http://schemas.microsoft.com/office/drawing/2014/main" id="{65D14A70-D973-41C1-B989-FD7BD7F2C3FD}"/>
              </a:ext>
            </a:extLst>
          </p:cNvPr>
          <p:cNvSpPr txBox="1"/>
          <p:nvPr/>
        </p:nvSpPr>
        <p:spPr>
          <a:xfrm>
            <a:off x="5195260" y="1361181"/>
            <a:ext cx="797744"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panose="02020603050405020304" pitchFamily="18" charset="0"/>
                <a:cs typeface="Times New Roman" panose="02020603050405020304" pitchFamily="18" charset="0"/>
              </a:rPr>
              <a:t>Superficie de excavación</a:t>
            </a:r>
          </a:p>
        </p:txBody>
      </p:sp>
      <p:sp>
        <p:nvSpPr>
          <p:cNvPr id="25" name="TextBox 4">
            <a:extLst>
              <a:ext uri="{FF2B5EF4-FFF2-40B4-BE49-F238E27FC236}">
                <a16:creationId xmlns:a16="http://schemas.microsoft.com/office/drawing/2014/main" id="{2E53B6EF-F707-4E86-8EFA-FC0E8ADBCED1}"/>
              </a:ext>
            </a:extLst>
          </p:cNvPr>
          <p:cNvSpPr txBox="1"/>
          <p:nvPr/>
        </p:nvSpPr>
        <p:spPr>
          <a:xfrm>
            <a:off x="5677321" y="2195858"/>
            <a:ext cx="797744"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altLang="ja-JP" sz="800" dirty="0">
                <a:latin typeface="Times New Roman" panose="02020603050405020304" pitchFamily="18" charset="0"/>
                <a:cs typeface="Times New Roman" panose="02020603050405020304" pitchFamily="18" charset="0"/>
              </a:rPr>
              <a:t>Superficie predeterminada</a:t>
            </a:r>
          </a:p>
        </p:txBody>
      </p:sp>
    </p:spTree>
    <p:extLst>
      <p:ext uri="{BB962C8B-B14F-4D97-AF65-F5344CB8AC3E}">
        <p14:creationId xmlns:p14="http://schemas.microsoft.com/office/powerpoint/2010/main" val="1955406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Pala hidráulica (SHOBERU) (pala de carga (SHOBERU))</a:t>
            </a:r>
            <a:r>
              <a:rPr lang="es-419" sz="2400">
                <a:latin typeface="Times New Roman" panose="02020603050405020304" pitchFamily="18" charset="0"/>
                <a:ea typeface="Meiryo UI"/>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grpSp>
        <p:nvGrpSpPr>
          <p:cNvPr id="5" name="グループ化 4"/>
          <p:cNvGrpSpPr>
            <a:grpSpLocks noChangeAspect="1"/>
          </p:cNvGrpSpPr>
          <p:nvPr/>
        </p:nvGrpSpPr>
        <p:grpSpPr>
          <a:xfrm>
            <a:off x="606445" y="1342890"/>
            <a:ext cx="3796880" cy="2910233"/>
            <a:chOff x="606445" y="1342890"/>
            <a:chExt cx="3237610" cy="2481564"/>
          </a:xfrm>
        </p:grpSpPr>
        <p:pic>
          <p:nvPicPr>
            <p:cNvPr id="13" name="図 12"/>
            <p:cNvPicPr>
              <a:picLocks noChangeAspect="1"/>
            </p:cNvPicPr>
            <p:nvPr/>
          </p:nvPicPr>
          <p:blipFill>
            <a:blip r:embed="rId3"/>
            <a:stretch>
              <a:fillRect/>
            </a:stretch>
          </p:blipFill>
          <p:spPr>
            <a:xfrm>
              <a:off x="739659" y="1342890"/>
              <a:ext cx="2971183" cy="2352870"/>
            </a:xfrm>
            <a:prstGeom prst="rect">
              <a:avLst/>
            </a:prstGeom>
          </p:spPr>
        </p:pic>
        <p:sp>
          <p:nvSpPr>
            <p:cNvPr id="12" name="テキスト ボックス 11"/>
            <p:cNvSpPr txBox="1"/>
            <p:nvPr/>
          </p:nvSpPr>
          <p:spPr>
            <a:xfrm>
              <a:off x="606445" y="3601378"/>
              <a:ext cx="3237610" cy="223076"/>
            </a:xfrm>
            <a:prstGeom prst="rect">
              <a:avLst/>
            </a:prstGeom>
            <a:noFill/>
            <a:ln>
              <a:noFill/>
            </a:ln>
          </p:spPr>
          <p:txBody>
            <a:bodyPr wrap="square" lIns="91440" tIns="45720" rIns="91440" bIns="45720" rtlCol="0" anchor="t">
              <a:spAutoFit/>
            </a:bodyPr>
            <a:lstStyle/>
            <a:p>
              <a:pPr algn="ctr" rtl="0"/>
              <a:r>
                <a:rPr lang="es-419" sz="1100" dirty="0">
                  <a:latin typeface="Times New Roman" panose="02020603050405020304" pitchFamily="18" charset="0"/>
                  <a:ea typeface="+mn-lt"/>
                  <a:cs typeface="Times New Roman" panose="02020603050405020304" pitchFamily="18" charset="0"/>
                </a:rPr>
                <a:t>Ejemplo de método de corte de banco en pendiente lateral </a:t>
              </a:r>
              <a:endParaRPr lang="en-US" altLang="ja-JP" sz="1600" dirty="0">
                <a:latin typeface="Times New Roman" panose="02020603050405020304" pitchFamily="18" charset="0"/>
                <a:cs typeface="Times New Roman" panose="02020603050405020304" pitchFamily="18" charset="0"/>
              </a:endParaRPr>
            </a:p>
          </p:txBody>
        </p:sp>
      </p:grpSp>
      <p:grpSp>
        <p:nvGrpSpPr>
          <p:cNvPr id="8" name="グループ化 7"/>
          <p:cNvGrpSpPr>
            <a:grpSpLocks noChangeAspect="1"/>
          </p:cNvGrpSpPr>
          <p:nvPr/>
        </p:nvGrpSpPr>
        <p:grpSpPr>
          <a:xfrm>
            <a:off x="4042718" y="3165988"/>
            <a:ext cx="4462906" cy="2956443"/>
            <a:chOff x="4397907" y="1318082"/>
            <a:chExt cx="3787238" cy="2508848"/>
          </a:xfrm>
        </p:grpSpPr>
        <p:pic>
          <p:nvPicPr>
            <p:cNvPr id="14" name="図 13"/>
            <p:cNvPicPr>
              <a:picLocks noChangeAspect="1"/>
            </p:cNvPicPr>
            <p:nvPr/>
          </p:nvPicPr>
          <p:blipFill>
            <a:blip r:embed="rId4"/>
            <a:stretch>
              <a:fillRect/>
            </a:stretch>
          </p:blipFill>
          <p:spPr>
            <a:xfrm>
              <a:off x="4504808" y="1318082"/>
              <a:ext cx="3573437" cy="2446896"/>
            </a:xfrm>
            <a:prstGeom prst="rect">
              <a:avLst/>
            </a:prstGeom>
          </p:spPr>
        </p:pic>
        <p:sp>
          <p:nvSpPr>
            <p:cNvPr id="17" name="テキスト ボックス 16"/>
            <p:cNvSpPr txBox="1"/>
            <p:nvPr/>
          </p:nvSpPr>
          <p:spPr>
            <a:xfrm>
              <a:off x="4397907" y="3591868"/>
              <a:ext cx="3787238" cy="235062"/>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método de corte de banco en tipo de caja </a:t>
              </a:r>
              <a:endParaRPr lang="en-US" altLang="ja-JP" dirty="0">
                <a:latin typeface="Times New Roman" panose="02020603050405020304" pitchFamily="18" charset="0"/>
                <a:cs typeface="Times New Roman" panose="02020603050405020304" pitchFamily="18" charset="0"/>
              </a:endParaRPr>
            </a:p>
          </p:txBody>
        </p:sp>
      </p:grpSp>
      <p:sp>
        <p:nvSpPr>
          <p:cNvPr id="6" name="テキスト ボックス 5">
            <a:extLst>
              <a:ext uri="{FF2B5EF4-FFF2-40B4-BE49-F238E27FC236}">
                <a16:creationId xmlns:a16="http://schemas.microsoft.com/office/drawing/2014/main" id="{19BF2B99-DFCD-4524-847F-1F8501D1E162}"/>
              </a:ext>
            </a:extLst>
          </p:cNvPr>
          <p:cNvSpPr txBox="1"/>
          <p:nvPr/>
        </p:nvSpPr>
        <p:spPr>
          <a:xfrm>
            <a:off x="4403325" y="6417969"/>
            <a:ext cx="4102299"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133 del libro de texto / Página 71 del texto auxiliar</a:t>
            </a:r>
          </a:p>
        </p:txBody>
      </p:sp>
    </p:spTree>
    <p:extLst>
      <p:ext uri="{BB962C8B-B14F-4D97-AF65-F5344CB8AC3E}">
        <p14:creationId xmlns:p14="http://schemas.microsoft.com/office/powerpoint/2010/main" val="3378552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Pala hidráulica (SHOBERU) (pala de carga (SHOBERU))</a:t>
            </a:r>
            <a:r>
              <a:rPr lang="es-419" sz="2400">
                <a:latin typeface="Times New Roman" panose="02020603050405020304" pitchFamily="18" charset="0"/>
                <a:ea typeface="Meiryo UI"/>
                <a:cs typeface="Times New Roman" panose="02020603050405020304" pitchFamily="18" charset="0"/>
              </a:rPr>
              <a:t> </a:t>
            </a:r>
            <a:endParaRPr lang="en-US" altLang="ja-JP" dirty="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19BF2B99-DFCD-4524-847F-1F8501D1E162}"/>
              </a:ext>
            </a:extLst>
          </p:cNvPr>
          <p:cNvSpPr txBox="1"/>
          <p:nvPr/>
        </p:nvSpPr>
        <p:spPr>
          <a:xfrm>
            <a:off x="4572000" y="6417968"/>
            <a:ext cx="393362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133 del libro de texto / Página 72 del texto auxiliar</a:t>
            </a:r>
          </a:p>
        </p:txBody>
      </p:sp>
      <p:grpSp>
        <p:nvGrpSpPr>
          <p:cNvPr id="8" name="グループ化 7"/>
          <p:cNvGrpSpPr>
            <a:grpSpLocks noChangeAspect="1"/>
          </p:cNvGrpSpPr>
          <p:nvPr/>
        </p:nvGrpSpPr>
        <p:grpSpPr>
          <a:xfrm>
            <a:off x="3639697" y="3411794"/>
            <a:ext cx="4736372" cy="2921972"/>
            <a:chOff x="4567429" y="3984132"/>
            <a:chExt cx="3808641" cy="2349634"/>
          </a:xfrm>
        </p:grpSpPr>
        <p:pic>
          <p:nvPicPr>
            <p:cNvPr id="3" name="図 2"/>
            <p:cNvPicPr>
              <a:picLocks noChangeAspect="1"/>
            </p:cNvPicPr>
            <p:nvPr/>
          </p:nvPicPr>
          <p:blipFill>
            <a:blip r:embed="rId3"/>
            <a:stretch>
              <a:fillRect/>
            </a:stretch>
          </p:blipFill>
          <p:spPr>
            <a:xfrm>
              <a:off x="4867857" y="3984132"/>
              <a:ext cx="3210388" cy="2127497"/>
            </a:xfrm>
            <a:prstGeom prst="rect">
              <a:avLst/>
            </a:prstGeom>
          </p:spPr>
        </p:pic>
        <p:sp>
          <p:nvSpPr>
            <p:cNvPr id="15" name="テキスト ボックス 14"/>
            <p:cNvSpPr txBox="1"/>
            <p:nvPr/>
          </p:nvSpPr>
          <p:spPr>
            <a:xfrm>
              <a:off x="4588832" y="6056767"/>
              <a:ext cx="3787238"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carga de suelo con una pala de carga </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C7662C3-1EA8-4E01-A94B-4B407B0165FB}"/>
                </a:ext>
              </a:extLst>
            </p:cNvPr>
            <p:cNvSpPr txBox="1"/>
            <p:nvPr/>
          </p:nvSpPr>
          <p:spPr>
            <a:xfrm>
              <a:off x="4567429" y="4672010"/>
              <a:ext cx="1324760" cy="29699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panose="02020603050405020304" pitchFamily="18" charset="0"/>
                  <a:cs typeface="Times New Roman" panose="02020603050405020304" pitchFamily="18" charset="0"/>
                </a:rPr>
                <a:t>a) Carga a un camión en el mismo nivel de terreno</a:t>
              </a:r>
            </a:p>
          </p:txBody>
        </p:sp>
        <p:sp>
          <p:nvSpPr>
            <p:cNvPr id="19" name="TextBox 18">
              <a:extLst>
                <a:ext uri="{FF2B5EF4-FFF2-40B4-BE49-F238E27FC236}">
                  <a16:creationId xmlns:a16="http://schemas.microsoft.com/office/drawing/2014/main" id="{1C76FB36-66DD-4E0D-824C-ED06592FD70F}"/>
                </a:ext>
              </a:extLst>
            </p:cNvPr>
            <p:cNvSpPr txBox="1"/>
            <p:nvPr/>
          </p:nvSpPr>
          <p:spPr>
            <a:xfrm>
              <a:off x="5943600" y="4672010"/>
              <a:ext cx="900116" cy="5078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panose="02020603050405020304" pitchFamily="18" charset="0"/>
                  <a:cs typeface="Times New Roman" panose="02020603050405020304" pitchFamily="18" charset="0"/>
                </a:rPr>
                <a:t>b) Carga a un vehículo en una ubicación alta</a:t>
              </a:r>
            </a:p>
          </p:txBody>
        </p:sp>
        <p:sp>
          <p:nvSpPr>
            <p:cNvPr id="20" name="TextBox 19">
              <a:extLst>
                <a:ext uri="{FF2B5EF4-FFF2-40B4-BE49-F238E27FC236}">
                  <a16:creationId xmlns:a16="http://schemas.microsoft.com/office/drawing/2014/main" id="{3FAC5197-0DBF-4301-B9A3-F5A40B5E642F}"/>
                </a:ext>
              </a:extLst>
            </p:cNvPr>
            <p:cNvSpPr txBox="1"/>
            <p:nvPr/>
          </p:nvSpPr>
          <p:spPr>
            <a:xfrm>
              <a:off x="6936144" y="4672010"/>
              <a:ext cx="1360653" cy="5078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panose="02020603050405020304" pitchFamily="18" charset="0"/>
                  <a:cs typeface="Times New Roman" panose="02020603050405020304" pitchFamily="18" charset="0"/>
                </a:rPr>
                <a:t>c) Descarga de la tierra removida encima de la pila del vertedero </a:t>
              </a:r>
            </a:p>
          </p:txBody>
        </p:sp>
        <p:sp>
          <p:nvSpPr>
            <p:cNvPr id="21" name="TextBox 20">
              <a:extLst>
                <a:ext uri="{FF2B5EF4-FFF2-40B4-BE49-F238E27FC236}">
                  <a16:creationId xmlns:a16="http://schemas.microsoft.com/office/drawing/2014/main" id="{A69D9A85-49DB-4AF6-AD69-A18FE2DB517F}"/>
                </a:ext>
              </a:extLst>
            </p:cNvPr>
            <p:cNvSpPr txBox="1"/>
            <p:nvPr/>
          </p:nvSpPr>
          <p:spPr>
            <a:xfrm>
              <a:off x="4938582" y="5844730"/>
              <a:ext cx="1324760"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900" dirty="0">
                  <a:latin typeface="Times New Roman" panose="02020603050405020304" pitchFamily="18" charset="0"/>
                  <a:cs typeface="Times New Roman" panose="02020603050405020304" pitchFamily="18" charset="0"/>
                </a:rPr>
                <a:t>d) Carga a cinta transportadora, tolva, etc.</a:t>
              </a:r>
            </a:p>
          </p:txBody>
        </p:sp>
        <p:sp>
          <p:nvSpPr>
            <p:cNvPr id="23" name="TextBox 22">
              <a:extLst>
                <a:ext uri="{FF2B5EF4-FFF2-40B4-BE49-F238E27FC236}">
                  <a16:creationId xmlns:a16="http://schemas.microsoft.com/office/drawing/2014/main" id="{4790F2ED-798C-40DB-ACA9-C682F45E2EE4}"/>
                </a:ext>
              </a:extLst>
            </p:cNvPr>
            <p:cNvSpPr txBox="1"/>
            <p:nvPr/>
          </p:nvSpPr>
          <p:spPr>
            <a:xfrm>
              <a:off x="6406898" y="5841110"/>
              <a:ext cx="1259933" cy="276999"/>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900">
                  <a:latin typeface="Times New Roman" panose="02020603050405020304" pitchFamily="18" charset="0"/>
                  <a:cs typeface="Times New Roman" panose="02020603050405020304" pitchFamily="18" charset="0"/>
                </a:rPr>
                <a:t>e) Vertido del suelo en dirección lateral o trasera.</a:t>
              </a:r>
            </a:p>
          </p:txBody>
        </p:sp>
      </p:grpSp>
      <p:grpSp>
        <p:nvGrpSpPr>
          <p:cNvPr id="5" name="グループ化 4"/>
          <p:cNvGrpSpPr>
            <a:grpSpLocks noChangeAspect="1"/>
          </p:cNvGrpSpPr>
          <p:nvPr/>
        </p:nvGrpSpPr>
        <p:grpSpPr>
          <a:xfrm>
            <a:off x="628649" y="1410431"/>
            <a:ext cx="4027279" cy="2797775"/>
            <a:chOff x="881153" y="3976651"/>
            <a:chExt cx="3237610" cy="2249187"/>
          </a:xfrm>
        </p:grpSpPr>
        <p:sp>
          <p:nvSpPr>
            <p:cNvPr id="22" name="テキスト ボックス 21"/>
            <p:cNvSpPr txBox="1"/>
            <p:nvPr/>
          </p:nvSpPr>
          <p:spPr>
            <a:xfrm>
              <a:off x="881153" y="5948839"/>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Ángulo de corte de la cuchara </a:t>
              </a:r>
              <a:endParaRPr lang="en-US" altLang="ja-JP"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4"/>
            <a:stretch>
              <a:fillRect/>
            </a:stretch>
          </p:blipFill>
          <p:spPr>
            <a:xfrm>
              <a:off x="1155861" y="3976651"/>
              <a:ext cx="2688194" cy="1912994"/>
            </a:xfrm>
            <a:prstGeom prst="rect">
              <a:avLst/>
            </a:prstGeom>
          </p:spPr>
        </p:pic>
        <p:sp>
          <p:nvSpPr>
            <p:cNvPr id="24" name="TextBox 23">
              <a:extLst>
                <a:ext uri="{FF2B5EF4-FFF2-40B4-BE49-F238E27FC236}">
                  <a16:creationId xmlns:a16="http://schemas.microsoft.com/office/drawing/2014/main" id="{6429C102-FAD4-4B76-8516-1A0719560A59}"/>
                </a:ext>
              </a:extLst>
            </p:cNvPr>
            <p:cNvSpPr txBox="1"/>
            <p:nvPr/>
          </p:nvSpPr>
          <p:spPr>
            <a:xfrm>
              <a:off x="1085850" y="5657848"/>
              <a:ext cx="1285878"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panose="02020603050405020304" pitchFamily="18" charset="0"/>
                  <a:ea typeface="+mn-lt"/>
                  <a:cs typeface="Times New Roman" panose="02020603050405020304" pitchFamily="18" charset="0"/>
                </a:rPr>
                <a:t>a) Gran ángulo de corte</a:t>
              </a:r>
              <a:endParaRPr lang="en-US" sz="9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D54DEC4-CECF-4344-8D9A-62BAA885FEEF}"/>
                </a:ext>
              </a:extLst>
            </p:cNvPr>
            <p:cNvSpPr txBox="1"/>
            <p:nvPr/>
          </p:nvSpPr>
          <p:spPr>
            <a:xfrm>
              <a:off x="2614613" y="5686423"/>
              <a:ext cx="130016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panose="02020603050405020304" pitchFamily="18" charset="0"/>
                  <a:ea typeface="+mn-lt"/>
                  <a:cs typeface="Times New Roman" panose="02020603050405020304" pitchFamily="18" charset="0"/>
                </a:rPr>
                <a:t>b) Pequeño ángulo de corte</a:t>
              </a:r>
              <a:endParaRPr lang="en-US" sz="9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830971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071958" y="1173001"/>
            <a:ext cx="5000084" cy="515160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mj-lt"/>
              </a:rPr>
              <a:t>Cuchara bivalva</a:t>
            </a:r>
            <a:endParaRPr lang="en-US" altLang="ja-JP">
              <a:latin typeface="Times New Roman"/>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739786" y="6112377"/>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Ejemplo de trabajo con cuchara bivalva </a:t>
            </a:r>
            <a:endParaRPr lang="en-US" altLang="ja-JP">
              <a:latin typeface="Times New Roman"/>
              <a:cs typeface="Times New Roman"/>
            </a:endParaRPr>
          </a:p>
        </p:txBody>
      </p:sp>
      <p:sp>
        <p:nvSpPr>
          <p:cNvPr id="3" name="テキスト ボックス 5">
            <a:extLst>
              <a:ext uri="{FF2B5EF4-FFF2-40B4-BE49-F238E27FC236}">
                <a16:creationId xmlns:a16="http://schemas.microsoft.com/office/drawing/2014/main" id="{D2085397-6647-442D-8A3E-F3364E27AE13}"/>
              </a:ext>
            </a:extLst>
          </p:cNvPr>
          <p:cNvSpPr txBox="1"/>
          <p:nvPr/>
        </p:nvSpPr>
        <p:spPr>
          <a:xfrm>
            <a:off x="4572000" y="6417968"/>
            <a:ext cx="393362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136 del libro de texto / Página 74 del texto auxiliar</a:t>
            </a:r>
          </a:p>
        </p:txBody>
      </p:sp>
      <p:sp>
        <p:nvSpPr>
          <p:cNvPr id="5" name="TextBox 4">
            <a:extLst>
              <a:ext uri="{FF2B5EF4-FFF2-40B4-BE49-F238E27FC236}">
                <a16:creationId xmlns:a16="http://schemas.microsoft.com/office/drawing/2014/main" id="{2E8DBA3E-A348-4919-B90D-64BB1585D2F9}"/>
              </a:ext>
            </a:extLst>
          </p:cNvPr>
          <p:cNvSpPr txBox="1"/>
          <p:nvPr/>
        </p:nvSpPr>
        <p:spPr>
          <a:xfrm>
            <a:off x="4900613" y="5994584"/>
            <a:ext cx="323761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a:cs typeface="Times New Roman"/>
              </a:rPr>
              <a:t>d) Carga a un contenedor que se encuentra en un lugar alto</a:t>
            </a:r>
          </a:p>
        </p:txBody>
      </p:sp>
      <p:sp>
        <p:nvSpPr>
          <p:cNvPr id="12" name="TextBox 11">
            <a:extLst>
              <a:ext uri="{FF2B5EF4-FFF2-40B4-BE49-F238E27FC236}">
                <a16:creationId xmlns:a16="http://schemas.microsoft.com/office/drawing/2014/main" id="{4B7C331C-E2CB-4589-A00A-79F4C32AEFEF}"/>
              </a:ext>
            </a:extLst>
          </p:cNvPr>
          <p:cNvSpPr txBox="1"/>
          <p:nvPr/>
        </p:nvSpPr>
        <p:spPr>
          <a:xfrm>
            <a:off x="2457450" y="2786059"/>
            <a:ext cx="198596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a:cs typeface="Times New Roman"/>
              </a:rPr>
              <a:t>a) Corte de raíces del sitio de construcción</a:t>
            </a:r>
          </a:p>
        </p:txBody>
      </p:sp>
      <p:sp>
        <p:nvSpPr>
          <p:cNvPr id="13" name="TextBox 12">
            <a:extLst>
              <a:ext uri="{FF2B5EF4-FFF2-40B4-BE49-F238E27FC236}">
                <a16:creationId xmlns:a16="http://schemas.microsoft.com/office/drawing/2014/main" id="{451EB6CC-A0B6-4D26-9241-9E2EDFC79D4B}"/>
              </a:ext>
            </a:extLst>
          </p:cNvPr>
          <p:cNvSpPr txBox="1"/>
          <p:nvPr/>
        </p:nvSpPr>
        <p:spPr>
          <a:xfrm>
            <a:off x="4900613" y="3700458"/>
            <a:ext cx="187166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b) Acopio</a:t>
            </a:r>
          </a:p>
        </p:txBody>
      </p:sp>
      <p:sp>
        <p:nvSpPr>
          <p:cNvPr id="15" name="TextBox 14">
            <a:extLst>
              <a:ext uri="{FF2B5EF4-FFF2-40B4-BE49-F238E27FC236}">
                <a16:creationId xmlns:a16="http://schemas.microsoft.com/office/drawing/2014/main" id="{B2021E8E-8082-4766-B7EE-E95837155E10}"/>
              </a:ext>
            </a:extLst>
          </p:cNvPr>
          <p:cNvSpPr txBox="1"/>
          <p:nvPr/>
        </p:nvSpPr>
        <p:spPr>
          <a:xfrm>
            <a:off x="2286000" y="5014909"/>
            <a:ext cx="187166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c) Carga a un camión volquete (DANPU)</a:t>
            </a:r>
          </a:p>
        </p:txBody>
      </p:sp>
    </p:spTree>
    <p:extLst>
      <p:ext uri="{BB962C8B-B14F-4D97-AF65-F5344CB8AC3E}">
        <p14:creationId xmlns:p14="http://schemas.microsoft.com/office/powerpoint/2010/main" val="529027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709584" y="2532807"/>
            <a:ext cx="3721101" cy="196517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Dragalina</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4"/>
          <a:stretch>
            <a:fillRect/>
          </a:stretch>
        </p:blipFill>
        <p:spPr>
          <a:xfrm>
            <a:off x="1051965" y="1327062"/>
            <a:ext cx="3862537" cy="4945852"/>
          </a:xfrm>
          <a:prstGeom prst="rect">
            <a:avLst/>
          </a:prstGeom>
        </p:spPr>
      </p:pic>
      <p:sp>
        <p:nvSpPr>
          <p:cNvPr id="10" name="テキスト ボックス 9"/>
          <p:cNvSpPr txBox="1"/>
          <p:nvPr/>
        </p:nvSpPr>
        <p:spPr>
          <a:xfrm>
            <a:off x="5092251" y="4418339"/>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Ángulo límite de la pluma </a:t>
            </a:r>
            <a:endParaRPr lang="en-US" altLang="ja-JP">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2726722" y="5848672"/>
            <a:ext cx="3237610" cy="461665"/>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trabajo de excavación y carga con dragalina </a:t>
            </a:r>
            <a:endParaRPr lang="en-US">
              <a:latin typeface="Times New Roman" panose="02020603050405020304" pitchFamily="18" charset="0"/>
              <a:ea typeface="游ゴシック"/>
              <a:cs typeface="Times New Roman" panose="02020603050405020304" pitchFamily="18" charset="0"/>
            </a:endParaRPr>
          </a:p>
        </p:txBody>
      </p:sp>
      <p:sp>
        <p:nvSpPr>
          <p:cNvPr id="2" name="テキスト ボックス 5">
            <a:extLst>
              <a:ext uri="{FF2B5EF4-FFF2-40B4-BE49-F238E27FC236}">
                <a16:creationId xmlns:a16="http://schemas.microsoft.com/office/drawing/2014/main" id="{9A16AC8A-7BC4-498F-89AD-23506E3B7F56}"/>
              </a:ext>
            </a:extLst>
          </p:cNvPr>
          <p:cNvSpPr txBox="1"/>
          <p:nvPr/>
        </p:nvSpPr>
        <p:spPr>
          <a:xfrm>
            <a:off x="4572000" y="6417968"/>
            <a:ext cx="393362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137 del libro de texto / Página 76 del texto auxiliar</a:t>
            </a:r>
          </a:p>
        </p:txBody>
      </p:sp>
      <p:sp>
        <p:nvSpPr>
          <p:cNvPr id="7" name="TextBox 6">
            <a:extLst>
              <a:ext uri="{FF2B5EF4-FFF2-40B4-BE49-F238E27FC236}">
                <a16:creationId xmlns:a16="http://schemas.microsoft.com/office/drawing/2014/main" id="{A63F37E6-F3C3-47DA-9FEE-ABA204635F88}"/>
              </a:ext>
            </a:extLst>
          </p:cNvPr>
          <p:cNvSpPr txBox="1"/>
          <p:nvPr/>
        </p:nvSpPr>
        <p:spPr>
          <a:xfrm rot="2100000">
            <a:off x="5424366" y="3404292"/>
            <a:ext cx="992465"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ea typeface="+mn-lt"/>
                <a:cs typeface="Times New Roman" panose="02020603050405020304" pitchFamily="18" charset="0"/>
              </a:rPr>
              <a:t>Por lo general, 30 ° </a:t>
            </a:r>
          </a:p>
          <a:p>
            <a:pPr algn="ctr" rtl="0"/>
            <a:r>
              <a:rPr lang="es-419" sz="800" dirty="0">
                <a:latin typeface="Times New Roman" panose="02020603050405020304" pitchFamily="18" charset="0"/>
                <a:ea typeface="+mn-lt"/>
                <a:cs typeface="Times New Roman" panose="02020603050405020304" pitchFamily="18" charset="0"/>
              </a:rPr>
              <a:t>o más</a:t>
            </a:r>
            <a:endParaRPr lang="en-US" sz="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117EC0A-E9AC-4422-9762-6C34C6D5162E}"/>
              </a:ext>
            </a:extLst>
          </p:cNvPr>
          <p:cNvSpPr txBox="1"/>
          <p:nvPr/>
        </p:nvSpPr>
        <p:spPr>
          <a:xfrm>
            <a:off x="2374088" y="2199921"/>
            <a:ext cx="187166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(a) Excavación en pendiente bajo el nivel del suelo</a:t>
            </a:r>
          </a:p>
        </p:txBody>
      </p:sp>
      <p:sp>
        <p:nvSpPr>
          <p:cNvPr id="18" name="TextBox 17">
            <a:extLst>
              <a:ext uri="{FF2B5EF4-FFF2-40B4-BE49-F238E27FC236}">
                <a16:creationId xmlns:a16="http://schemas.microsoft.com/office/drawing/2014/main" id="{A2065A7D-DF02-4A99-8B36-E405CD7030DB}"/>
              </a:ext>
            </a:extLst>
          </p:cNvPr>
          <p:cNvSpPr txBox="1"/>
          <p:nvPr/>
        </p:nvSpPr>
        <p:spPr>
          <a:xfrm>
            <a:off x="859613" y="3800120"/>
            <a:ext cx="187166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(b) Corte de raíz de cimientos de edificios. Recolección de agregados </a:t>
            </a:r>
          </a:p>
        </p:txBody>
      </p:sp>
      <p:sp>
        <p:nvSpPr>
          <p:cNvPr id="12" name="TextBox 11">
            <a:extLst>
              <a:ext uri="{FF2B5EF4-FFF2-40B4-BE49-F238E27FC236}">
                <a16:creationId xmlns:a16="http://schemas.microsoft.com/office/drawing/2014/main" id="{A863BB85-A35A-4D81-946D-BD0C0B38B1B3}"/>
              </a:ext>
            </a:extLst>
          </p:cNvPr>
          <p:cNvSpPr txBox="1"/>
          <p:nvPr/>
        </p:nvSpPr>
        <p:spPr>
          <a:xfrm>
            <a:off x="1173938" y="5000270"/>
            <a:ext cx="142875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(d) Carga en el mismo nivel de terreno</a:t>
            </a:r>
          </a:p>
        </p:txBody>
      </p:sp>
      <p:sp>
        <p:nvSpPr>
          <p:cNvPr id="13" name="TextBox 12">
            <a:extLst>
              <a:ext uri="{FF2B5EF4-FFF2-40B4-BE49-F238E27FC236}">
                <a16:creationId xmlns:a16="http://schemas.microsoft.com/office/drawing/2014/main" id="{E52934D2-A363-4668-B1BE-75630F723974}"/>
              </a:ext>
            </a:extLst>
          </p:cNvPr>
          <p:cNvSpPr txBox="1"/>
          <p:nvPr/>
        </p:nvSpPr>
        <p:spPr>
          <a:xfrm>
            <a:off x="2917013" y="3800120"/>
            <a:ext cx="205740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(c) Vías de agua, acequias, dragado</a:t>
            </a:r>
          </a:p>
        </p:txBody>
      </p:sp>
      <p:sp>
        <p:nvSpPr>
          <p:cNvPr id="15" name="TextBox 14">
            <a:extLst>
              <a:ext uri="{FF2B5EF4-FFF2-40B4-BE49-F238E27FC236}">
                <a16:creationId xmlns:a16="http://schemas.microsoft.com/office/drawing/2014/main" id="{1D372AF7-D313-484B-996F-212B4EE568D1}"/>
              </a:ext>
            </a:extLst>
          </p:cNvPr>
          <p:cNvSpPr txBox="1"/>
          <p:nvPr/>
        </p:nvSpPr>
        <p:spPr>
          <a:xfrm>
            <a:off x="3231338" y="5157431"/>
            <a:ext cx="1428754"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 Carga debajo de la zona de trabajo</a:t>
            </a:r>
          </a:p>
        </p:txBody>
      </p:sp>
      <p:sp>
        <p:nvSpPr>
          <p:cNvPr id="17" name="TextBox 16">
            <a:extLst>
              <a:ext uri="{FF2B5EF4-FFF2-40B4-BE49-F238E27FC236}">
                <a16:creationId xmlns:a16="http://schemas.microsoft.com/office/drawing/2014/main" id="{56AC32BF-0AD7-40A5-A4DC-AEE551A9C62B}"/>
              </a:ext>
            </a:extLst>
          </p:cNvPr>
          <p:cNvSpPr txBox="1"/>
          <p:nvPr/>
        </p:nvSpPr>
        <p:spPr>
          <a:xfrm>
            <a:off x="859613" y="6071831"/>
            <a:ext cx="227171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(e) Carga a la tolva</a:t>
            </a:r>
          </a:p>
        </p:txBody>
      </p:sp>
    </p:spTree>
    <p:extLst>
      <p:ext uri="{BB962C8B-B14F-4D97-AF65-F5344CB8AC3E}">
        <p14:creationId xmlns:p14="http://schemas.microsoft.com/office/powerpoint/2010/main" val="23233579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Motoniveladora  1 ..... Funcionamiento básico </a:t>
            </a:r>
            <a:endParaRPr lang="en-US" altLang="ja-JP">
              <a:latin typeface="Times New Roman" panose="02020603050405020304" pitchFamily="18" charset="0"/>
              <a:ea typeface="游ゴシック Ligh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068548" y="5283480"/>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Ejemplo de dispositivo operativo de motoniveladora </a:t>
            </a:r>
            <a:endParaRPr lang="en-US" altLang="ja-JP" dirty="0">
              <a:latin typeface="Times New Roman" panose="02020603050405020304" pitchFamily="18" charset="0"/>
              <a:cs typeface="Times New Roman" panose="02020603050405020304" pitchFamily="18" charset="0"/>
            </a:endParaRPr>
          </a:p>
        </p:txBody>
      </p:sp>
      <p:pic>
        <p:nvPicPr>
          <p:cNvPr id="6" name="図 5"/>
          <p:cNvPicPr>
            <a:picLocks noChangeAspect="1"/>
          </p:cNvPicPr>
          <p:nvPr/>
        </p:nvPicPr>
        <p:blipFill>
          <a:blip r:embed="rId3"/>
          <a:stretch>
            <a:fillRect/>
          </a:stretch>
        </p:blipFill>
        <p:spPr>
          <a:xfrm>
            <a:off x="4755565" y="4563460"/>
            <a:ext cx="1979726" cy="1192335"/>
          </a:xfrm>
          <a:prstGeom prst="rect">
            <a:avLst/>
          </a:prstGeom>
        </p:spPr>
      </p:pic>
      <p:pic>
        <p:nvPicPr>
          <p:cNvPr id="7" name="図 6"/>
          <p:cNvPicPr>
            <a:picLocks noChangeAspect="1"/>
          </p:cNvPicPr>
          <p:nvPr/>
        </p:nvPicPr>
        <p:blipFill>
          <a:blip r:embed="rId4"/>
          <a:stretch>
            <a:fillRect/>
          </a:stretch>
        </p:blipFill>
        <p:spPr>
          <a:xfrm>
            <a:off x="6731746" y="4258654"/>
            <a:ext cx="1779315" cy="1665569"/>
          </a:xfrm>
          <a:prstGeom prst="rect">
            <a:avLst/>
          </a:prstGeom>
        </p:spPr>
      </p:pic>
      <p:sp>
        <p:nvSpPr>
          <p:cNvPr id="12" name="テキスト ボックス 11"/>
          <p:cNvSpPr txBox="1"/>
          <p:nvPr/>
        </p:nvSpPr>
        <p:spPr>
          <a:xfrm>
            <a:off x="3920334" y="5668249"/>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Ángulo del filo de la hoja </a:t>
            </a:r>
            <a:endParaRPr lang="en-US" altLang="ja-JP">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a:off x="5745428" y="5864875"/>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Ángulo de corte del escarificador </a:t>
            </a:r>
            <a:endParaRPr lang="en-US" altLang="ja-JP">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5"/>
          <a:stretch>
            <a:fillRect/>
          </a:stretch>
        </p:blipFill>
        <p:spPr>
          <a:xfrm>
            <a:off x="4801396" y="2234545"/>
            <a:ext cx="3613942" cy="1504753"/>
          </a:xfrm>
          <a:prstGeom prst="rect">
            <a:avLst/>
          </a:prstGeom>
        </p:spPr>
      </p:pic>
      <p:sp>
        <p:nvSpPr>
          <p:cNvPr id="20" name="テキスト ボックス 19"/>
          <p:cNvSpPr txBox="1"/>
          <p:nvPr/>
        </p:nvSpPr>
        <p:spPr>
          <a:xfrm>
            <a:off x="4983093" y="1866136"/>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Calidad del suelo y ángulo </a:t>
            </a:r>
            <a:endParaRPr lang="en-US" altLang="ja-JP">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6"/>
          <a:stretch>
            <a:fillRect/>
          </a:stretch>
        </p:blipFill>
        <p:spPr>
          <a:xfrm>
            <a:off x="652494" y="2288357"/>
            <a:ext cx="4090355" cy="2995123"/>
          </a:xfrm>
          <a:prstGeom prst="rect">
            <a:avLst/>
          </a:prstGeom>
        </p:spPr>
      </p:pic>
      <p:sp>
        <p:nvSpPr>
          <p:cNvPr id="5" name="テキスト ボックス 5">
            <a:extLst>
              <a:ext uri="{FF2B5EF4-FFF2-40B4-BE49-F238E27FC236}">
                <a16:creationId xmlns:a16="http://schemas.microsoft.com/office/drawing/2014/main" id="{0729E6CB-3A1D-440F-A4F1-3E010C0E5430}"/>
              </a:ext>
            </a:extLst>
          </p:cNvPr>
          <p:cNvSpPr txBox="1"/>
          <p:nvPr/>
        </p:nvSpPr>
        <p:spPr>
          <a:xfrm>
            <a:off x="4686302" y="6417968"/>
            <a:ext cx="3819322"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140 del libro de texto / Página 77 del texto auxiliar</a:t>
            </a:r>
          </a:p>
        </p:txBody>
      </p:sp>
      <p:sp>
        <p:nvSpPr>
          <p:cNvPr id="8" name="TextBox 7">
            <a:extLst>
              <a:ext uri="{FF2B5EF4-FFF2-40B4-BE49-F238E27FC236}">
                <a16:creationId xmlns:a16="http://schemas.microsoft.com/office/drawing/2014/main" id="{3BAA1DA5-4D07-4459-8FCE-7A6B5FC041DE}"/>
              </a:ext>
            </a:extLst>
          </p:cNvPr>
          <p:cNvSpPr txBox="1"/>
          <p:nvPr/>
        </p:nvSpPr>
        <p:spPr>
          <a:xfrm>
            <a:off x="4875391" y="2298969"/>
            <a:ext cx="957267" cy="276999"/>
          </a:xfrm>
          <a:prstGeom prst="rect">
            <a:avLst/>
          </a:prstGeom>
          <a:solidFill>
            <a:schemeClr val="accent1">
              <a:lumMod val="20000"/>
              <a:lumOff val="80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900" dirty="0">
                <a:latin typeface="Times New Roman" panose="02020603050405020304" pitchFamily="18" charset="0"/>
                <a:cs typeface="Times New Roman" panose="02020603050405020304" pitchFamily="18" charset="0"/>
              </a:rPr>
              <a:t>Calidad de la </a:t>
            </a:r>
            <a:endParaRPr lang="en-US" dirty="0">
              <a:latin typeface="Times New Roman" panose="02020603050405020304" pitchFamily="18" charset="0"/>
              <a:cs typeface="Times New Roman" panose="02020603050405020304" pitchFamily="18" charset="0"/>
            </a:endParaRPr>
          </a:p>
          <a:p>
            <a:pPr algn="ctr" rtl="0"/>
            <a:r>
              <a:rPr lang="es-419" sz="900" dirty="0">
                <a:latin typeface="Times New Roman" panose="02020603050405020304" pitchFamily="18" charset="0"/>
                <a:cs typeface="Times New Roman" panose="02020603050405020304" pitchFamily="18" charset="0"/>
              </a:rPr>
              <a:t>tierra</a:t>
            </a:r>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9C67A10-EC4E-424C-AA9C-33327DDAF7F3}"/>
              </a:ext>
            </a:extLst>
          </p:cNvPr>
          <p:cNvSpPr txBox="1"/>
          <p:nvPr/>
        </p:nvSpPr>
        <p:spPr>
          <a:xfrm>
            <a:off x="5922900" y="2301853"/>
            <a:ext cx="614425" cy="30777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dirty="0">
                <a:latin typeface="Times New Roman" panose="02020603050405020304" pitchFamily="18" charset="0"/>
                <a:cs typeface="Times New Roman" panose="02020603050405020304" pitchFamily="18" charset="0"/>
              </a:rPr>
              <a:t>Grados del ángulo (θ)</a:t>
            </a:r>
            <a:endParaRPr lang="en-US" sz="7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3901FFD-1B3C-47FE-8951-19D9800403A3}"/>
              </a:ext>
            </a:extLst>
          </p:cNvPr>
          <p:cNvSpPr txBox="1"/>
          <p:nvPr/>
        </p:nvSpPr>
        <p:spPr>
          <a:xfrm>
            <a:off x="4860112" y="3107770"/>
            <a:ext cx="1014416" cy="208805"/>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r>
              <a:rPr lang="es-419" sz="1050" dirty="0"/>
              <a:t>Juntar​suelo</a:t>
            </a:r>
            <a:endParaRPr lang="en-US" sz="1050" dirty="0"/>
          </a:p>
        </p:txBody>
      </p:sp>
      <p:sp>
        <p:nvSpPr>
          <p:cNvPr id="18" name="TextBox 17">
            <a:extLst>
              <a:ext uri="{FF2B5EF4-FFF2-40B4-BE49-F238E27FC236}">
                <a16:creationId xmlns:a16="http://schemas.microsoft.com/office/drawing/2014/main" id="{2117E333-61E8-4993-8C7D-9663C595C2E6}"/>
              </a:ext>
            </a:extLst>
          </p:cNvPr>
          <p:cNvSpPr txBox="1"/>
          <p:nvPr/>
        </p:nvSpPr>
        <p:spPr>
          <a:xfrm>
            <a:off x="4860112" y="3336370"/>
            <a:ext cx="1014416" cy="208805"/>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r>
              <a:rPr lang="es-419" sz="1050" dirty="0"/>
              <a:t>Acabado</a:t>
            </a:r>
          </a:p>
        </p:txBody>
      </p:sp>
      <p:sp>
        <p:nvSpPr>
          <p:cNvPr id="19" name="TextBox 18">
            <a:extLst>
              <a:ext uri="{FF2B5EF4-FFF2-40B4-BE49-F238E27FC236}">
                <a16:creationId xmlns:a16="http://schemas.microsoft.com/office/drawing/2014/main" id="{39F869EE-9E3F-4460-A6F1-B54A7FC09CF6}"/>
              </a:ext>
            </a:extLst>
          </p:cNvPr>
          <p:cNvSpPr txBox="1"/>
          <p:nvPr/>
        </p:nvSpPr>
        <p:spPr>
          <a:xfrm>
            <a:off x="4860112" y="2635905"/>
            <a:ext cx="1014416" cy="15698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r>
              <a:rPr lang="es-419" sz="1050" dirty="0"/>
              <a:t>Suelo duro</a:t>
            </a:r>
          </a:p>
        </p:txBody>
      </p:sp>
      <p:sp>
        <p:nvSpPr>
          <p:cNvPr id="21" name="TextBox 20">
            <a:extLst>
              <a:ext uri="{FF2B5EF4-FFF2-40B4-BE49-F238E27FC236}">
                <a16:creationId xmlns:a16="http://schemas.microsoft.com/office/drawing/2014/main" id="{E0C4D57D-8054-45D8-8955-EC3536179880}"/>
              </a:ext>
            </a:extLst>
          </p:cNvPr>
          <p:cNvSpPr txBox="1"/>
          <p:nvPr/>
        </p:nvSpPr>
        <p:spPr>
          <a:xfrm>
            <a:off x="4860114" y="2864881"/>
            <a:ext cx="1014415" cy="208805"/>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1200">
                <a:latin typeface="Times New Roman"/>
                <a:cs typeface="Times New Roman"/>
              </a:defRPr>
            </a:lvl1pPr>
          </a:lstStyle>
          <a:p>
            <a:r>
              <a:rPr lang="es-419" sz="1050" dirty="0"/>
              <a:t>Suelo blando</a:t>
            </a:r>
          </a:p>
        </p:txBody>
      </p:sp>
      <p:sp>
        <p:nvSpPr>
          <p:cNvPr id="16" name="TextBox 15">
            <a:extLst>
              <a:ext uri="{FF2B5EF4-FFF2-40B4-BE49-F238E27FC236}">
                <a16:creationId xmlns:a16="http://schemas.microsoft.com/office/drawing/2014/main" id="{81443320-18DC-4616-92EB-40F6E19FE891}"/>
              </a:ext>
            </a:extLst>
          </p:cNvPr>
          <p:cNvSpPr txBox="1"/>
          <p:nvPr/>
        </p:nvSpPr>
        <p:spPr>
          <a:xfrm>
            <a:off x="7772401" y="2185983"/>
            <a:ext cx="72866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a:latin typeface="Times New Roman" panose="02020603050405020304" pitchFamily="18" charset="0"/>
                <a:cs typeface="Times New Roman" panose="02020603050405020304" pitchFamily="18" charset="0"/>
              </a:rPr>
              <a:t>Grado del ángulo</a:t>
            </a:r>
          </a:p>
        </p:txBody>
      </p:sp>
      <p:sp>
        <p:nvSpPr>
          <p:cNvPr id="23" name="TextBox 22">
            <a:extLst>
              <a:ext uri="{FF2B5EF4-FFF2-40B4-BE49-F238E27FC236}">
                <a16:creationId xmlns:a16="http://schemas.microsoft.com/office/drawing/2014/main" id="{695726CF-2DFA-4E43-8FBA-C3B5AB437E12}"/>
              </a:ext>
            </a:extLst>
          </p:cNvPr>
          <p:cNvSpPr txBox="1"/>
          <p:nvPr/>
        </p:nvSpPr>
        <p:spPr>
          <a:xfrm>
            <a:off x="7612603" y="4372074"/>
            <a:ext cx="785816" cy="323165"/>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700" dirty="0">
                <a:latin typeface="Times New Roman"/>
                <a:cs typeface="Times New Roman"/>
              </a:rPr>
              <a:t>Perno de montaje de ajuste del ángulo de corte</a:t>
            </a:r>
          </a:p>
        </p:txBody>
      </p:sp>
      <p:sp>
        <p:nvSpPr>
          <p:cNvPr id="24" name="TextBox 23">
            <a:extLst>
              <a:ext uri="{FF2B5EF4-FFF2-40B4-BE49-F238E27FC236}">
                <a16:creationId xmlns:a16="http://schemas.microsoft.com/office/drawing/2014/main" id="{E96BA374-2795-4B8D-B3E7-CAD5595C3303}"/>
              </a:ext>
            </a:extLst>
          </p:cNvPr>
          <p:cNvSpPr txBox="1"/>
          <p:nvPr/>
        </p:nvSpPr>
        <p:spPr>
          <a:xfrm>
            <a:off x="7700964" y="5043483"/>
            <a:ext cx="68580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panose="02020603050405020304" pitchFamily="18" charset="0"/>
                <a:cs typeface="Times New Roman" panose="02020603050405020304" pitchFamily="18" charset="0"/>
              </a:rPr>
              <a:t>Ángulo de corte </a:t>
            </a:r>
          </a:p>
        </p:txBody>
      </p:sp>
      <p:sp>
        <p:nvSpPr>
          <p:cNvPr id="25" name="TextBox 24">
            <a:extLst>
              <a:ext uri="{FF2B5EF4-FFF2-40B4-BE49-F238E27FC236}">
                <a16:creationId xmlns:a16="http://schemas.microsoft.com/office/drawing/2014/main" id="{571A5AF2-02DA-4931-9816-BF5D44672BBD}"/>
              </a:ext>
            </a:extLst>
          </p:cNvPr>
          <p:cNvSpPr txBox="1"/>
          <p:nvPr/>
        </p:nvSpPr>
        <p:spPr>
          <a:xfrm>
            <a:off x="5529263" y="4500558"/>
            <a:ext cx="50006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Hoja </a:t>
            </a:r>
          </a:p>
        </p:txBody>
      </p:sp>
      <p:sp>
        <p:nvSpPr>
          <p:cNvPr id="26" name="TextBox 25">
            <a:extLst>
              <a:ext uri="{FF2B5EF4-FFF2-40B4-BE49-F238E27FC236}">
                <a16:creationId xmlns:a16="http://schemas.microsoft.com/office/drawing/2014/main" id="{75B1BDE9-4999-403B-80EE-CA97C2738122}"/>
              </a:ext>
            </a:extLst>
          </p:cNvPr>
          <p:cNvSpPr txBox="1"/>
          <p:nvPr/>
        </p:nvSpPr>
        <p:spPr>
          <a:xfrm>
            <a:off x="5915025" y="4929183"/>
            <a:ext cx="77152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900" dirty="0">
                <a:latin typeface="Times New Roman" panose="02020603050405020304" pitchFamily="18" charset="0"/>
                <a:cs typeface="Times New Roman" panose="02020603050405020304" pitchFamily="18" charset="0"/>
              </a:rPr>
              <a:t>Ángulo del filo de la hoja</a:t>
            </a:r>
          </a:p>
        </p:txBody>
      </p:sp>
      <p:sp>
        <p:nvSpPr>
          <p:cNvPr id="27" name="TextBox 26">
            <a:extLst>
              <a:ext uri="{FF2B5EF4-FFF2-40B4-BE49-F238E27FC236}">
                <a16:creationId xmlns:a16="http://schemas.microsoft.com/office/drawing/2014/main" id="{34A58182-F2F5-4ACF-8FEF-8302520E1422}"/>
              </a:ext>
            </a:extLst>
          </p:cNvPr>
          <p:cNvSpPr txBox="1"/>
          <p:nvPr/>
        </p:nvSpPr>
        <p:spPr>
          <a:xfrm>
            <a:off x="657226" y="2228844"/>
            <a:ext cx="1461134"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dirty="0">
                <a:latin typeface="Times New Roman" panose="02020603050405020304" pitchFamily="18" charset="0"/>
                <a:cs typeface="Times New Roman" panose="02020603050405020304" pitchFamily="18" charset="0"/>
              </a:rPr>
              <a:t>Elevación del escarificador</a:t>
            </a:r>
          </a:p>
        </p:txBody>
      </p:sp>
      <p:sp>
        <p:nvSpPr>
          <p:cNvPr id="28" name="TextBox 27">
            <a:extLst>
              <a:ext uri="{FF2B5EF4-FFF2-40B4-BE49-F238E27FC236}">
                <a16:creationId xmlns:a16="http://schemas.microsoft.com/office/drawing/2014/main" id="{A4075582-380B-47E6-89C1-AFABD74B6F43}"/>
              </a:ext>
            </a:extLst>
          </p:cNvPr>
          <p:cNvSpPr txBox="1"/>
          <p:nvPr/>
        </p:nvSpPr>
        <p:spPr>
          <a:xfrm>
            <a:off x="657225" y="2986081"/>
            <a:ext cx="1574532"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dirty="0">
                <a:latin typeface="Times New Roman" panose="02020603050405020304" pitchFamily="18" charset="0"/>
                <a:cs typeface="Times New Roman" panose="02020603050405020304" pitchFamily="18" charset="0"/>
              </a:rPr>
              <a:t>Desplazamiento lateral del círculo</a:t>
            </a:r>
          </a:p>
        </p:txBody>
      </p:sp>
      <p:sp>
        <p:nvSpPr>
          <p:cNvPr id="29" name="TextBox 28">
            <a:extLst>
              <a:ext uri="{FF2B5EF4-FFF2-40B4-BE49-F238E27FC236}">
                <a16:creationId xmlns:a16="http://schemas.microsoft.com/office/drawing/2014/main" id="{D2830EDF-8211-4EA6-A76F-C0649CCB9407}"/>
              </a:ext>
            </a:extLst>
          </p:cNvPr>
          <p:cNvSpPr txBox="1"/>
          <p:nvPr/>
        </p:nvSpPr>
        <p:spPr>
          <a:xfrm>
            <a:off x="728662" y="3729031"/>
            <a:ext cx="971554"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a:latin typeface="Times New Roman" panose="02020603050405020304" pitchFamily="18" charset="0"/>
                <a:cs typeface="Times New Roman" panose="02020603050405020304" pitchFamily="18" charset="0"/>
              </a:rPr>
              <a:t>Rotación del círculo</a:t>
            </a:r>
          </a:p>
        </p:txBody>
      </p:sp>
      <p:sp>
        <p:nvSpPr>
          <p:cNvPr id="30" name="TextBox 29">
            <a:extLst>
              <a:ext uri="{FF2B5EF4-FFF2-40B4-BE49-F238E27FC236}">
                <a16:creationId xmlns:a16="http://schemas.microsoft.com/office/drawing/2014/main" id="{3CF5555D-C570-4A66-A3A2-DC3F358B8FB4}"/>
              </a:ext>
            </a:extLst>
          </p:cNvPr>
          <p:cNvSpPr txBox="1"/>
          <p:nvPr/>
        </p:nvSpPr>
        <p:spPr>
          <a:xfrm>
            <a:off x="671513" y="4471981"/>
            <a:ext cx="1340167"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dirty="0">
                <a:latin typeface="Times New Roman" panose="02020603050405020304" pitchFamily="18" charset="0"/>
                <a:cs typeface="Times New Roman" panose="02020603050405020304" pitchFamily="18" charset="0"/>
              </a:rPr>
              <a:t>Hoja arriba y abajo (izquierda)</a:t>
            </a:r>
          </a:p>
        </p:txBody>
      </p:sp>
      <p:sp>
        <p:nvSpPr>
          <p:cNvPr id="32" name="TextBox 31">
            <a:extLst>
              <a:ext uri="{FF2B5EF4-FFF2-40B4-BE49-F238E27FC236}">
                <a16:creationId xmlns:a16="http://schemas.microsoft.com/office/drawing/2014/main" id="{A5BA92EE-D7AD-4461-8FE6-FD38A067B90C}"/>
              </a:ext>
            </a:extLst>
          </p:cNvPr>
          <p:cNvSpPr txBox="1"/>
          <p:nvPr/>
        </p:nvSpPr>
        <p:spPr>
          <a:xfrm>
            <a:off x="3700463" y="4471980"/>
            <a:ext cx="1271590"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dirty="0">
                <a:latin typeface="Times New Roman" panose="02020603050405020304" pitchFamily="18" charset="0"/>
                <a:cs typeface="Times New Roman" panose="02020603050405020304" pitchFamily="18" charset="0"/>
              </a:rPr>
              <a:t>Hoja arriba y abajo (derecha)</a:t>
            </a:r>
          </a:p>
        </p:txBody>
      </p:sp>
      <p:sp>
        <p:nvSpPr>
          <p:cNvPr id="33" name="TextBox 32">
            <a:extLst>
              <a:ext uri="{FF2B5EF4-FFF2-40B4-BE49-F238E27FC236}">
                <a16:creationId xmlns:a16="http://schemas.microsoft.com/office/drawing/2014/main" id="{62DE20A2-7D38-4E62-BEBC-254A675EE1EB}"/>
              </a:ext>
            </a:extLst>
          </p:cNvPr>
          <p:cNvSpPr txBox="1"/>
          <p:nvPr/>
        </p:nvSpPr>
        <p:spPr>
          <a:xfrm>
            <a:off x="3714750" y="3729030"/>
            <a:ext cx="1581150"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dirty="0">
                <a:latin typeface="Times New Roman" panose="02020603050405020304" pitchFamily="18" charset="0"/>
                <a:cs typeface="Times New Roman" panose="02020603050405020304" pitchFamily="18" charset="0"/>
              </a:rPr>
              <a:t>Desplazamiento lateral de la hoja</a:t>
            </a:r>
          </a:p>
        </p:txBody>
      </p:sp>
      <p:sp>
        <p:nvSpPr>
          <p:cNvPr id="34" name="TextBox 33">
            <a:extLst>
              <a:ext uri="{FF2B5EF4-FFF2-40B4-BE49-F238E27FC236}">
                <a16:creationId xmlns:a16="http://schemas.microsoft.com/office/drawing/2014/main" id="{EC58471B-3F7D-4E5E-8E52-112F43B72D74}"/>
              </a:ext>
            </a:extLst>
          </p:cNvPr>
          <p:cNvSpPr txBox="1"/>
          <p:nvPr/>
        </p:nvSpPr>
        <p:spPr>
          <a:xfrm>
            <a:off x="3900488" y="2986081"/>
            <a:ext cx="671515"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a:latin typeface="Times New Roman" panose="02020603050405020304" pitchFamily="18" charset="0"/>
                <a:cs typeface="Times New Roman" panose="02020603050405020304" pitchFamily="18" charset="0"/>
              </a:rPr>
              <a:t>Inclinación</a:t>
            </a:r>
          </a:p>
        </p:txBody>
      </p:sp>
      <p:sp>
        <p:nvSpPr>
          <p:cNvPr id="35" name="TextBox 34">
            <a:extLst>
              <a:ext uri="{FF2B5EF4-FFF2-40B4-BE49-F238E27FC236}">
                <a16:creationId xmlns:a16="http://schemas.microsoft.com/office/drawing/2014/main" id="{D117BF86-8734-4C7B-B519-26326B895F74}"/>
              </a:ext>
            </a:extLst>
          </p:cNvPr>
          <p:cNvSpPr txBox="1"/>
          <p:nvPr/>
        </p:nvSpPr>
        <p:spPr>
          <a:xfrm>
            <a:off x="3629025" y="2228844"/>
            <a:ext cx="1057277"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700">
                <a:latin typeface="Times New Roman" panose="02020603050405020304" pitchFamily="18" charset="0"/>
                <a:cs typeface="Times New Roman" panose="02020603050405020304" pitchFamily="18" charset="0"/>
              </a:rPr>
              <a:t>Articulación</a:t>
            </a:r>
          </a:p>
        </p:txBody>
      </p:sp>
      <p:sp>
        <p:nvSpPr>
          <p:cNvPr id="36" name="TextBox 35">
            <a:extLst>
              <a:ext uri="{FF2B5EF4-FFF2-40B4-BE49-F238E27FC236}">
                <a16:creationId xmlns:a16="http://schemas.microsoft.com/office/drawing/2014/main" id="{85910944-3709-41A4-BFFC-9B8FE8F73227}"/>
              </a:ext>
            </a:extLst>
          </p:cNvPr>
          <p:cNvSpPr txBox="1"/>
          <p:nvPr/>
        </p:nvSpPr>
        <p:spPr>
          <a:xfrm>
            <a:off x="3876675" y="2503473"/>
            <a:ext cx="280988"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dirty="0">
                <a:latin typeface="Times New Roman" panose="02020603050405020304" pitchFamily="18" charset="0"/>
                <a:cs typeface="Times New Roman" panose="02020603050405020304" pitchFamily="18" charset="0"/>
              </a:rPr>
              <a:t>Empujar</a:t>
            </a:r>
          </a:p>
        </p:txBody>
      </p:sp>
      <p:sp>
        <p:nvSpPr>
          <p:cNvPr id="38" name="TextBox 37">
            <a:extLst>
              <a:ext uri="{FF2B5EF4-FFF2-40B4-BE49-F238E27FC236}">
                <a16:creationId xmlns:a16="http://schemas.microsoft.com/office/drawing/2014/main" id="{B7CA2FF8-825E-45DD-94C1-65A27547DD04}"/>
              </a:ext>
            </a:extLst>
          </p:cNvPr>
          <p:cNvSpPr txBox="1"/>
          <p:nvPr/>
        </p:nvSpPr>
        <p:spPr>
          <a:xfrm rot="5400000">
            <a:off x="4250676" y="2820335"/>
            <a:ext cx="215836"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a:latin typeface="Times New Roman" panose="02020603050405020304" pitchFamily="18" charset="0"/>
                <a:cs typeface="Times New Roman" panose="02020603050405020304" pitchFamily="18" charset="0"/>
              </a:rPr>
              <a:t>Jalar</a:t>
            </a:r>
          </a:p>
        </p:txBody>
      </p:sp>
      <p:sp>
        <p:nvSpPr>
          <p:cNvPr id="37" name="TextBox 35">
            <a:extLst>
              <a:ext uri="{FF2B5EF4-FFF2-40B4-BE49-F238E27FC236}">
                <a16:creationId xmlns:a16="http://schemas.microsoft.com/office/drawing/2014/main" id="{593A55FB-BA11-4D54-94BB-1505D4EB818B}"/>
              </a:ext>
            </a:extLst>
          </p:cNvPr>
          <p:cNvSpPr txBox="1"/>
          <p:nvPr/>
        </p:nvSpPr>
        <p:spPr>
          <a:xfrm>
            <a:off x="3876675" y="3232302"/>
            <a:ext cx="278794"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dirty="0">
                <a:latin typeface="Times New Roman" panose="02020603050405020304" pitchFamily="18" charset="0"/>
                <a:cs typeface="Times New Roman" panose="02020603050405020304" pitchFamily="18" charset="0"/>
              </a:rPr>
              <a:t>Empujar</a:t>
            </a:r>
          </a:p>
        </p:txBody>
      </p:sp>
      <p:sp>
        <p:nvSpPr>
          <p:cNvPr id="41" name="TextBox 35">
            <a:extLst>
              <a:ext uri="{FF2B5EF4-FFF2-40B4-BE49-F238E27FC236}">
                <a16:creationId xmlns:a16="http://schemas.microsoft.com/office/drawing/2014/main" id="{8C295D61-6A2B-4D97-A924-74BD4299A2C3}"/>
              </a:ext>
            </a:extLst>
          </p:cNvPr>
          <p:cNvSpPr txBox="1"/>
          <p:nvPr/>
        </p:nvSpPr>
        <p:spPr>
          <a:xfrm>
            <a:off x="4220654" y="3228415"/>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dirty="0">
                <a:latin typeface="Times New Roman" panose="02020603050405020304" pitchFamily="18" charset="0"/>
                <a:cs typeface="Times New Roman" panose="02020603050405020304" pitchFamily="18" charset="0"/>
              </a:rPr>
              <a:t>Jalar</a:t>
            </a:r>
          </a:p>
        </p:txBody>
      </p:sp>
      <p:sp>
        <p:nvSpPr>
          <p:cNvPr id="42" name="TextBox 35">
            <a:extLst>
              <a:ext uri="{FF2B5EF4-FFF2-40B4-BE49-F238E27FC236}">
                <a16:creationId xmlns:a16="http://schemas.microsoft.com/office/drawing/2014/main" id="{A47D8C5C-8F64-4934-845D-B734A7412B5E}"/>
              </a:ext>
            </a:extLst>
          </p:cNvPr>
          <p:cNvSpPr txBox="1"/>
          <p:nvPr/>
        </p:nvSpPr>
        <p:spPr>
          <a:xfrm>
            <a:off x="3876675" y="3985302"/>
            <a:ext cx="274822" cy="9164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dirty="0">
                <a:latin typeface="Times New Roman" panose="02020603050405020304" pitchFamily="18" charset="0"/>
                <a:cs typeface="Times New Roman" panose="02020603050405020304" pitchFamily="18" charset="0"/>
              </a:rPr>
              <a:t>Empujar</a:t>
            </a:r>
          </a:p>
        </p:txBody>
      </p:sp>
      <p:sp>
        <p:nvSpPr>
          <p:cNvPr id="43" name="TextBox 35">
            <a:extLst>
              <a:ext uri="{FF2B5EF4-FFF2-40B4-BE49-F238E27FC236}">
                <a16:creationId xmlns:a16="http://schemas.microsoft.com/office/drawing/2014/main" id="{35533BB2-929D-4C2D-93BB-9F6ACEF12216}"/>
              </a:ext>
            </a:extLst>
          </p:cNvPr>
          <p:cNvSpPr txBox="1"/>
          <p:nvPr/>
        </p:nvSpPr>
        <p:spPr>
          <a:xfrm>
            <a:off x="4216682" y="3981415"/>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a:latin typeface="Times New Roman" panose="02020603050405020304" pitchFamily="18" charset="0"/>
                <a:cs typeface="Times New Roman" panose="02020603050405020304" pitchFamily="18" charset="0"/>
              </a:rPr>
              <a:t>Jalar</a:t>
            </a:r>
          </a:p>
        </p:txBody>
      </p:sp>
      <p:sp>
        <p:nvSpPr>
          <p:cNvPr id="44" name="TextBox 35">
            <a:extLst>
              <a:ext uri="{FF2B5EF4-FFF2-40B4-BE49-F238E27FC236}">
                <a16:creationId xmlns:a16="http://schemas.microsoft.com/office/drawing/2014/main" id="{E89F5AAA-BE74-4DB0-B82D-2DFBC1B7AC35}"/>
              </a:ext>
            </a:extLst>
          </p:cNvPr>
          <p:cNvSpPr txBox="1"/>
          <p:nvPr/>
        </p:nvSpPr>
        <p:spPr>
          <a:xfrm>
            <a:off x="4216681" y="5061000"/>
            <a:ext cx="325791"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dirty="0">
                <a:latin typeface="Times New Roman" panose="02020603050405020304" pitchFamily="18" charset="0"/>
                <a:cs typeface="Times New Roman" panose="02020603050405020304" pitchFamily="18" charset="0"/>
              </a:rPr>
              <a:t>Empujar</a:t>
            </a:r>
          </a:p>
        </p:txBody>
      </p:sp>
      <p:sp>
        <p:nvSpPr>
          <p:cNvPr id="45" name="TextBox 35">
            <a:extLst>
              <a:ext uri="{FF2B5EF4-FFF2-40B4-BE49-F238E27FC236}">
                <a16:creationId xmlns:a16="http://schemas.microsoft.com/office/drawing/2014/main" id="{23C4BB34-87DD-48B2-8013-B21E335F7E58}"/>
              </a:ext>
            </a:extLst>
          </p:cNvPr>
          <p:cNvSpPr txBox="1"/>
          <p:nvPr/>
        </p:nvSpPr>
        <p:spPr>
          <a:xfrm>
            <a:off x="4230817" y="4746187"/>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a:latin typeface="Times New Roman" panose="02020603050405020304" pitchFamily="18" charset="0"/>
                <a:cs typeface="Times New Roman" panose="02020603050405020304" pitchFamily="18" charset="0"/>
              </a:rPr>
              <a:t>Jalar</a:t>
            </a:r>
          </a:p>
        </p:txBody>
      </p:sp>
      <p:sp>
        <p:nvSpPr>
          <p:cNvPr id="46" name="TextBox 35">
            <a:extLst>
              <a:ext uri="{FF2B5EF4-FFF2-40B4-BE49-F238E27FC236}">
                <a16:creationId xmlns:a16="http://schemas.microsoft.com/office/drawing/2014/main" id="{9CFD177F-A07F-47BB-B448-9DE59018F657}"/>
              </a:ext>
            </a:extLst>
          </p:cNvPr>
          <p:cNvSpPr txBox="1"/>
          <p:nvPr/>
        </p:nvSpPr>
        <p:spPr>
          <a:xfrm>
            <a:off x="735131" y="3246055"/>
            <a:ext cx="420578"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dirty="0">
                <a:latin typeface="Times New Roman" panose="02020603050405020304" pitchFamily="18" charset="0"/>
                <a:cs typeface="Times New Roman" panose="02020603050405020304" pitchFamily="18" charset="0"/>
              </a:rPr>
              <a:t>Empujar</a:t>
            </a:r>
          </a:p>
        </p:txBody>
      </p:sp>
      <p:sp>
        <p:nvSpPr>
          <p:cNvPr id="47" name="TextBox 35">
            <a:extLst>
              <a:ext uri="{FF2B5EF4-FFF2-40B4-BE49-F238E27FC236}">
                <a16:creationId xmlns:a16="http://schemas.microsoft.com/office/drawing/2014/main" id="{F83DAD35-CA0E-4D22-921E-00E8337C76FE}"/>
              </a:ext>
            </a:extLst>
          </p:cNvPr>
          <p:cNvSpPr txBox="1"/>
          <p:nvPr/>
        </p:nvSpPr>
        <p:spPr>
          <a:xfrm>
            <a:off x="1221068" y="3245649"/>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a:latin typeface="Times New Roman" panose="02020603050405020304" pitchFamily="18" charset="0"/>
                <a:cs typeface="Times New Roman" panose="02020603050405020304" pitchFamily="18" charset="0"/>
              </a:rPr>
              <a:t>Jalar</a:t>
            </a:r>
          </a:p>
        </p:txBody>
      </p:sp>
      <p:sp>
        <p:nvSpPr>
          <p:cNvPr id="48" name="TextBox 35">
            <a:extLst>
              <a:ext uri="{FF2B5EF4-FFF2-40B4-BE49-F238E27FC236}">
                <a16:creationId xmlns:a16="http://schemas.microsoft.com/office/drawing/2014/main" id="{6B93645B-7647-4463-8C1D-919EDF374BA3}"/>
              </a:ext>
            </a:extLst>
          </p:cNvPr>
          <p:cNvSpPr txBox="1"/>
          <p:nvPr/>
        </p:nvSpPr>
        <p:spPr>
          <a:xfrm>
            <a:off x="1221068" y="2854600"/>
            <a:ext cx="325792"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dirty="0">
                <a:latin typeface="Times New Roman" panose="02020603050405020304" pitchFamily="18" charset="0"/>
                <a:cs typeface="Times New Roman" panose="02020603050405020304" pitchFamily="18" charset="0"/>
              </a:rPr>
              <a:t>Empujar</a:t>
            </a:r>
          </a:p>
        </p:txBody>
      </p:sp>
      <p:sp>
        <p:nvSpPr>
          <p:cNvPr id="49" name="TextBox 35">
            <a:extLst>
              <a:ext uri="{FF2B5EF4-FFF2-40B4-BE49-F238E27FC236}">
                <a16:creationId xmlns:a16="http://schemas.microsoft.com/office/drawing/2014/main" id="{8BE98905-C9CB-443C-B46F-2FAD15974E35}"/>
              </a:ext>
            </a:extLst>
          </p:cNvPr>
          <p:cNvSpPr txBox="1"/>
          <p:nvPr/>
        </p:nvSpPr>
        <p:spPr>
          <a:xfrm>
            <a:off x="1221068" y="4076943"/>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a:latin typeface="Times New Roman" panose="02020603050405020304" pitchFamily="18" charset="0"/>
                <a:cs typeface="Times New Roman" panose="02020603050405020304" pitchFamily="18" charset="0"/>
              </a:rPr>
              <a:t>Empujar</a:t>
            </a:r>
          </a:p>
        </p:txBody>
      </p:sp>
      <p:sp>
        <p:nvSpPr>
          <p:cNvPr id="50" name="TextBox 35">
            <a:extLst>
              <a:ext uri="{FF2B5EF4-FFF2-40B4-BE49-F238E27FC236}">
                <a16:creationId xmlns:a16="http://schemas.microsoft.com/office/drawing/2014/main" id="{67E2B9B8-B7DF-4BC5-8BB0-82CC51464EFB}"/>
              </a:ext>
            </a:extLst>
          </p:cNvPr>
          <p:cNvSpPr txBox="1"/>
          <p:nvPr/>
        </p:nvSpPr>
        <p:spPr>
          <a:xfrm>
            <a:off x="1221068" y="5061000"/>
            <a:ext cx="325792"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dirty="0">
                <a:latin typeface="Times New Roman" panose="02020603050405020304" pitchFamily="18" charset="0"/>
                <a:cs typeface="Times New Roman" panose="02020603050405020304" pitchFamily="18" charset="0"/>
              </a:rPr>
              <a:t>Empujar</a:t>
            </a:r>
          </a:p>
        </p:txBody>
      </p:sp>
      <p:sp>
        <p:nvSpPr>
          <p:cNvPr id="51" name="TextBox 35">
            <a:extLst>
              <a:ext uri="{FF2B5EF4-FFF2-40B4-BE49-F238E27FC236}">
                <a16:creationId xmlns:a16="http://schemas.microsoft.com/office/drawing/2014/main" id="{2C253ACE-881B-42D4-A4F0-809E79F242FC}"/>
              </a:ext>
            </a:extLst>
          </p:cNvPr>
          <p:cNvSpPr txBox="1"/>
          <p:nvPr/>
        </p:nvSpPr>
        <p:spPr>
          <a:xfrm>
            <a:off x="955679" y="3990684"/>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a:latin typeface="Times New Roman" panose="02020603050405020304" pitchFamily="18" charset="0"/>
                <a:cs typeface="Times New Roman" panose="02020603050405020304" pitchFamily="18" charset="0"/>
              </a:rPr>
              <a:t>Jalar</a:t>
            </a:r>
          </a:p>
        </p:txBody>
      </p:sp>
      <p:sp>
        <p:nvSpPr>
          <p:cNvPr id="52" name="TextBox 35">
            <a:extLst>
              <a:ext uri="{FF2B5EF4-FFF2-40B4-BE49-F238E27FC236}">
                <a16:creationId xmlns:a16="http://schemas.microsoft.com/office/drawing/2014/main" id="{33908BB3-4E5B-459A-9FEA-15A277F5E70F}"/>
              </a:ext>
            </a:extLst>
          </p:cNvPr>
          <p:cNvSpPr txBox="1"/>
          <p:nvPr/>
        </p:nvSpPr>
        <p:spPr>
          <a:xfrm>
            <a:off x="1200151" y="2498720"/>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dirty="0">
                <a:latin typeface="Times New Roman" panose="02020603050405020304" pitchFamily="18" charset="0"/>
                <a:cs typeface="Times New Roman" panose="02020603050405020304" pitchFamily="18" charset="0"/>
              </a:rPr>
              <a:t>Jalar</a:t>
            </a:r>
          </a:p>
        </p:txBody>
      </p:sp>
      <p:sp>
        <p:nvSpPr>
          <p:cNvPr id="53" name="TextBox 35">
            <a:extLst>
              <a:ext uri="{FF2B5EF4-FFF2-40B4-BE49-F238E27FC236}">
                <a16:creationId xmlns:a16="http://schemas.microsoft.com/office/drawing/2014/main" id="{7BF2D492-A696-4F76-807C-F5C5E330A1AE}"/>
              </a:ext>
            </a:extLst>
          </p:cNvPr>
          <p:cNvSpPr txBox="1"/>
          <p:nvPr/>
        </p:nvSpPr>
        <p:spPr>
          <a:xfrm>
            <a:off x="1221068" y="4755278"/>
            <a:ext cx="200030" cy="92333"/>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s-419" sz="600">
                <a:latin typeface="Times New Roman" panose="02020603050405020304" pitchFamily="18" charset="0"/>
                <a:cs typeface="Times New Roman" panose="02020603050405020304" pitchFamily="18" charset="0"/>
              </a:rPr>
              <a:t>Jalar</a:t>
            </a:r>
          </a:p>
        </p:txBody>
      </p:sp>
    </p:spTree>
    <p:extLst>
      <p:ext uri="{BB962C8B-B14F-4D97-AF65-F5344CB8AC3E}">
        <p14:creationId xmlns:p14="http://schemas.microsoft.com/office/powerpoint/2010/main" val="3693519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Motoniveladora  2 ..... Operación básica</a:t>
            </a:r>
            <a:endParaRPr lang="en-US" altLang="ja-JP">
              <a:latin typeface="Times New Roman" panose="02020603050405020304" pitchFamily="18" charset="0"/>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604661" y="1885373"/>
            <a:ext cx="4306700" cy="1394076"/>
          </a:xfrm>
          <a:prstGeom prst="rect">
            <a:avLst/>
          </a:prstGeom>
        </p:spPr>
      </p:pic>
      <p:pic>
        <p:nvPicPr>
          <p:cNvPr id="15" name="図 14"/>
          <p:cNvPicPr>
            <a:picLocks noChangeAspect="1"/>
          </p:cNvPicPr>
          <p:nvPr/>
        </p:nvPicPr>
        <p:blipFill>
          <a:blip r:embed="rId4"/>
          <a:stretch>
            <a:fillRect/>
          </a:stretch>
        </p:blipFill>
        <p:spPr>
          <a:xfrm>
            <a:off x="1685302" y="3896439"/>
            <a:ext cx="5900062" cy="2151998"/>
          </a:xfrm>
          <a:prstGeom prst="rect">
            <a:avLst/>
          </a:prstGeom>
        </p:spPr>
      </p:pic>
      <p:sp>
        <p:nvSpPr>
          <p:cNvPr id="16" name="テキスト ボックス 15"/>
          <p:cNvSpPr txBox="1"/>
          <p:nvPr/>
        </p:nvSpPr>
        <p:spPr>
          <a:xfrm>
            <a:off x="1395453" y="3374831"/>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Operación inclinada </a:t>
            </a:r>
            <a:endParaRPr lang="en-US" altLang="ja-JP">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a:off x="3016528" y="6052110"/>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Ejemplos de contacto de la hoja </a:t>
            </a:r>
            <a:endParaRPr lang="en-US" altLang="ja-JP">
              <a:latin typeface="Times New Roman" panose="02020603050405020304" pitchFamily="18" charset="0"/>
              <a:cs typeface="Times New Roman" panose="02020603050405020304" pitchFamily="18" charset="0"/>
            </a:endParaRPr>
          </a:p>
        </p:txBody>
      </p:sp>
      <p:pic>
        <p:nvPicPr>
          <p:cNvPr id="18" name="図 17"/>
          <p:cNvPicPr>
            <a:picLocks noChangeAspect="1"/>
          </p:cNvPicPr>
          <p:nvPr/>
        </p:nvPicPr>
        <p:blipFill>
          <a:blip r:embed="rId5"/>
          <a:stretch>
            <a:fillRect/>
          </a:stretch>
        </p:blipFill>
        <p:spPr>
          <a:xfrm>
            <a:off x="4900987" y="1797627"/>
            <a:ext cx="3656245" cy="1632887"/>
          </a:xfrm>
          <a:prstGeom prst="rect">
            <a:avLst/>
          </a:prstGeom>
        </p:spPr>
      </p:pic>
      <p:sp>
        <p:nvSpPr>
          <p:cNvPr id="19" name="テキスト ボックス 18"/>
          <p:cNvSpPr txBox="1"/>
          <p:nvPr/>
        </p:nvSpPr>
        <p:spPr>
          <a:xfrm>
            <a:off x="4858125" y="3397295"/>
            <a:ext cx="3385720" cy="276999"/>
          </a:xfrm>
          <a:prstGeom prst="rect">
            <a:avLst/>
          </a:prstGeom>
          <a:no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mn-lt"/>
                <a:cs typeface="Times New Roman" panose="02020603050405020304" pitchFamily="18" charset="0"/>
              </a:rPr>
              <a:t>Inclinación del neumático para girar a la izquierda </a:t>
            </a:r>
            <a:endParaRPr lang="en-US" altLang="ja-JP" dirty="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54095"/>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 name="テキスト ボックス 5">
            <a:extLst>
              <a:ext uri="{FF2B5EF4-FFF2-40B4-BE49-F238E27FC236}">
                <a16:creationId xmlns:a16="http://schemas.microsoft.com/office/drawing/2014/main" id="{34D0A97B-FD73-43D4-A56D-6D7F090AB99C}"/>
              </a:ext>
            </a:extLst>
          </p:cNvPr>
          <p:cNvSpPr txBox="1"/>
          <p:nvPr/>
        </p:nvSpPr>
        <p:spPr>
          <a:xfrm>
            <a:off x="4572000" y="6417968"/>
            <a:ext cx="393362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142 del libro de texto / Página 79 del texto auxiliar</a:t>
            </a:r>
          </a:p>
        </p:txBody>
      </p:sp>
      <p:sp>
        <p:nvSpPr>
          <p:cNvPr id="3" name="TextBox 2">
            <a:extLst>
              <a:ext uri="{FF2B5EF4-FFF2-40B4-BE49-F238E27FC236}">
                <a16:creationId xmlns:a16="http://schemas.microsoft.com/office/drawing/2014/main" id="{7F699924-9D64-4616-8473-54421E2E196C}"/>
              </a:ext>
            </a:extLst>
          </p:cNvPr>
          <p:cNvSpPr txBox="1"/>
          <p:nvPr/>
        </p:nvSpPr>
        <p:spPr>
          <a:xfrm>
            <a:off x="838200" y="5835197"/>
            <a:ext cx="253211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(a) Contacto entre la rueda delantera y la hoja</a:t>
            </a:r>
          </a:p>
        </p:txBody>
      </p:sp>
      <p:sp>
        <p:nvSpPr>
          <p:cNvPr id="13" name="TextBox 12">
            <a:extLst>
              <a:ext uri="{FF2B5EF4-FFF2-40B4-BE49-F238E27FC236}">
                <a16:creationId xmlns:a16="http://schemas.microsoft.com/office/drawing/2014/main" id="{FE31FDC3-1F5C-4151-889C-441D8291DD58}"/>
              </a:ext>
            </a:extLst>
          </p:cNvPr>
          <p:cNvSpPr txBox="1"/>
          <p:nvPr/>
        </p:nvSpPr>
        <p:spPr>
          <a:xfrm>
            <a:off x="3471863" y="5572121"/>
            <a:ext cx="2328866"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panose="02020603050405020304" pitchFamily="18" charset="0"/>
                <a:cs typeface="Times New Roman" panose="02020603050405020304" pitchFamily="18" charset="0"/>
              </a:rPr>
              <a:t>(b) Contacto entre la rueda y la hoja, y entre el bastidor y la hoja </a:t>
            </a:r>
          </a:p>
        </p:txBody>
      </p:sp>
      <p:sp>
        <p:nvSpPr>
          <p:cNvPr id="14" name="TextBox 13">
            <a:extLst>
              <a:ext uri="{FF2B5EF4-FFF2-40B4-BE49-F238E27FC236}">
                <a16:creationId xmlns:a16="http://schemas.microsoft.com/office/drawing/2014/main" id="{1E7AC78B-6886-44E0-A1F5-C263F160B6A6}"/>
              </a:ext>
            </a:extLst>
          </p:cNvPr>
          <p:cNvSpPr txBox="1"/>
          <p:nvPr/>
        </p:nvSpPr>
        <p:spPr>
          <a:xfrm>
            <a:off x="5748918" y="5590812"/>
            <a:ext cx="1860435" cy="4143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dirty="0">
                <a:latin typeface="Times New Roman" panose="02020603050405020304" pitchFamily="18" charset="0"/>
                <a:cs typeface="Times New Roman" panose="02020603050405020304" pitchFamily="18" charset="0"/>
              </a:rPr>
              <a:t>(c) Contacto entre la hoja y el</a:t>
            </a:r>
          </a:p>
          <a:p>
            <a:pPr algn="ctr" rtl="0"/>
            <a:r>
              <a:rPr lang="es-419" sz="1000" dirty="0">
                <a:latin typeface="Times New Roman" panose="02020603050405020304" pitchFamily="18" charset="0"/>
                <a:cs typeface="Times New Roman" panose="02020603050405020304" pitchFamily="18" charset="0"/>
              </a:rPr>
              <a:t> escarificador </a:t>
            </a:r>
          </a:p>
        </p:txBody>
      </p:sp>
      <p:sp>
        <p:nvSpPr>
          <p:cNvPr id="20" name="TextBox 19">
            <a:extLst>
              <a:ext uri="{FF2B5EF4-FFF2-40B4-BE49-F238E27FC236}">
                <a16:creationId xmlns:a16="http://schemas.microsoft.com/office/drawing/2014/main" id="{52A337B2-8A3F-4D86-9536-94C0B7E3C991}"/>
              </a:ext>
            </a:extLst>
          </p:cNvPr>
          <p:cNvSpPr txBox="1"/>
          <p:nvPr/>
        </p:nvSpPr>
        <p:spPr>
          <a:xfrm>
            <a:off x="942975" y="2126382"/>
            <a:ext cx="1042991"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800" dirty="0">
                <a:latin typeface="Times New Roman" panose="02020603050405020304" pitchFamily="18" charset="0"/>
                <a:cs typeface="Times New Roman" panose="02020603050405020304" pitchFamily="18" charset="0"/>
              </a:rPr>
              <a:t>Dirección de marcha </a:t>
            </a:r>
          </a:p>
          <a:p>
            <a:pPr algn="ctr" rtl="0"/>
            <a:r>
              <a:rPr lang="es-419" sz="800" dirty="0">
                <a:latin typeface="Times New Roman" panose="02020603050405020304" pitchFamily="18" charset="0"/>
                <a:cs typeface="Times New Roman" panose="02020603050405020304" pitchFamily="18" charset="0"/>
              </a:rPr>
              <a:t>debido a la carga </a:t>
            </a:r>
          </a:p>
        </p:txBody>
      </p:sp>
      <p:sp>
        <p:nvSpPr>
          <p:cNvPr id="21" name="TextBox 20">
            <a:extLst>
              <a:ext uri="{FF2B5EF4-FFF2-40B4-BE49-F238E27FC236}">
                <a16:creationId xmlns:a16="http://schemas.microsoft.com/office/drawing/2014/main" id="{D3DCACE2-5B9F-4355-AA3B-23106A46D6C9}"/>
              </a:ext>
            </a:extLst>
          </p:cNvPr>
          <p:cNvSpPr txBox="1"/>
          <p:nvPr/>
        </p:nvSpPr>
        <p:spPr>
          <a:xfrm>
            <a:off x="1214438" y="2671756"/>
            <a:ext cx="728666" cy="369332"/>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800" dirty="0">
                <a:latin typeface="Times New Roman" panose="02020603050405020304" pitchFamily="18" charset="0"/>
                <a:cs typeface="Times New Roman" panose="02020603050405020304" pitchFamily="18" charset="0"/>
              </a:rPr>
              <a:t>Dirección de marcha </a:t>
            </a:r>
          </a:p>
          <a:p>
            <a:pPr algn="ctr" rtl="0"/>
            <a:r>
              <a:rPr lang="es-419" sz="800" dirty="0">
                <a:latin typeface="Times New Roman" panose="02020603050405020304" pitchFamily="18" charset="0"/>
                <a:cs typeface="Times New Roman" panose="02020603050405020304" pitchFamily="18" charset="0"/>
              </a:rPr>
              <a:t>inclinada</a:t>
            </a:r>
          </a:p>
        </p:txBody>
      </p:sp>
      <p:sp>
        <p:nvSpPr>
          <p:cNvPr id="22" name="TextBox 21">
            <a:extLst>
              <a:ext uri="{FF2B5EF4-FFF2-40B4-BE49-F238E27FC236}">
                <a16:creationId xmlns:a16="http://schemas.microsoft.com/office/drawing/2014/main" id="{F55AE4AF-DADA-4026-AD47-65E2481EFD33}"/>
              </a:ext>
            </a:extLst>
          </p:cNvPr>
          <p:cNvSpPr txBox="1"/>
          <p:nvPr/>
        </p:nvSpPr>
        <p:spPr>
          <a:xfrm>
            <a:off x="942975" y="2419942"/>
            <a:ext cx="823913" cy="22383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a:r>
              <a:rPr lang="es-419" sz="800">
                <a:latin typeface="Times New Roman"/>
                <a:cs typeface="Times New Roman"/>
              </a:rPr>
              <a:t>Avance recto</a:t>
            </a:r>
            <a:endParaRPr lang="en-US" sz="8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B8A8B71-CDBE-41D6-BEA3-31CE947DF2C3}"/>
              </a:ext>
            </a:extLst>
          </p:cNvPr>
          <p:cNvSpPr txBox="1"/>
          <p:nvPr/>
        </p:nvSpPr>
        <p:spPr>
          <a:xfrm>
            <a:off x="4858125" y="2671757"/>
            <a:ext cx="542554" cy="357188"/>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800">
                <a:latin typeface="Times New Roman" panose="02020603050405020304" pitchFamily="18" charset="0"/>
                <a:cs typeface="Times New Roman" panose="02020603050405020304" pitchFamily="18" charset="0"/>
              </a:defRPr>
            </a:lvl1pPr>
          </a:lstStyle>
          <a:p>
            <a:r>
              <a:rPr lang="es-419" dirty="0"/>
              <a:t>Giro a la izquierda</a:t>
            </a:r>
          </a:p>
        </p:txBody>
      </p:sp>
      <p:sp>
        <p:nvSpPr>
          <p:cNvPr id="24" name="TextBox 23">
            <a:extLst>
              <a:ext uri="{FF2B5EF4-FFF2-40B4-BE49-F238E27FC236}">
                <a16:creationId xmlns:a16="http://schemas.microsoft.com/office/drawing/2014/main" id="{DD597DFD-EA15-4413-B844-FB7309885466}"/>
              </a:ext>
            </a:extLst>
          </p:cNvPr>
          <p:cNvSpPr txBox="1"/>
          <p:nvPr/>
        </p:nvSpPr>
        <p:spPr>
          <a:xfrm>
            <a:off x="3843338" y="3028944"/>
            <a:ext cx="72866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800">
                <a:latin typeface="Times New Roman" panose="02020603050405020304" pitchFamily="18" charset="0"/>
                <a:cs typeface="Times New Roman" panose="02020603050405020304" pitchFamily="18" charset="0"/>
              </a:rPr>
              <a:t>Hozada</a:t>
            </a:r>
          </a:p>
        </p:txBody>
      </p:sp>
      <p:sp>
        <p:nvSpPr>
          <p:cNvPr id="25" name="TextBox 24">
            <a:extLst>
              <a:ext uri="{FF2B5EF4-FFF2-40B4-BE49-F238E27FC236}">
                <a16:creationId xmlns:a16="http://schemas.microsoft.com/office/drawing/2014/main" id="{1183E0BE-911C-4FF4-A848-6478D624F826}"/>
              </a:ext>
            </a:extLst>
          </p:cNvPr>
          <p:cNvSpPr txBox="1"/>
          <p:nvPr/>
        </p:nvSpPr>
        <p:spPr>
          <a:xfrm>
            <a:off x="5848354" y="3205156"/>
            <a:ext cx="2068515" cy="21431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800" dirty="0">
                <a:latin typeface="Times New Roman" panose="02020603050405020304" pitchFamily="18" charset="0"/>
                <a:cs typeface="Times New Roman" panose="02020603050405020304" pitchFamily="18" charset="0"/>
              </a:rPr>
              <a:t>Dirección de inclinación del neumático</a:t>
            </a:r>
          </a:p>
        </p:txBody>
      </p:sp>
    </p:spTree>
    <p:extLst>
      <p:ext uri="{BB962C8B-B14F-4D97-AF65-F5344CB8AC3E}">
        <p14:creationId xmlns:p14="http://schemas.microsoft.com/office/powerpoint/2010/main" val="10630315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628650" y="4099153"/>
            <a:ext cx="3047365" cy="147328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a:ea typeface="+mj-lt"/>
                <a:cs typeface="+mj-lt"/>
              </a:rPr>
              <a:t>Trabajos de adaptación </a:t>
            </a:r>
            <a:endParaRPr lang="en-US" altLang="ja-JP">
              <a:latin typeface="Times New Roman"/>
              <a:ea typeface="游ゴシック Light"/>
              <a:cs typeface="Times New Roman"/>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a:p>
            <a:pPr marL="893763" indent="-893763" rtl="0">
              <a:buNone/>
            </a:pPr>
            <a:endParaRPr lang="en-US" altLang="ja-JP"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38405" y="3000094"/>
            <a:ext cx="3237610" cy="461665"/>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Ejemplo de posicionamiento de alcance del hombrillo </a:t>
            </a:r>
            <a:endParaRPr lang="en-US" altLang="ja-JP" dirty="0">
              <a:latin typeface="Times New Roman"/>
              <a:cs typeface="Times New Roman"/>
            </a:endParaRPr>
          </a:p>
        </p:txBody>
      </p:sp>
      <p:sp>
        <p:nvSpPr>
          <p:cNvPr id="16" name="テキスト ボックス 15"/>
          <p:cNvSpPr txBox="1"/>
          <p:nvPr/>
        </p:nvSpPr>
        <p:spPr>
          <a:xfrm>
            <a:off x="628650" y="5583159"/>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Giro en U con la articulación</a:t>
            </a:r>
            <a:endParaRPr lang="en-US" altLang="ja-JP">
              <a:latin typeface="Times New Roman"/>
              <a:cs typeface="Times New Roman"/>
            </a:endParaRPr>
          </a:p>
        </p:txBody>
      </p:sp>
      <p:sp>
        <p:nvSpPr>
          <p:cNvPr id="17" name="テキスト ボックス 16"/>
          <p:cNvSpPr txBox="1"/>
          <p:nvPr/>
        </p:nvSpPr>
        <p:spPr>
          <a:xfrm>
            <a:off x="3057744" y="2999176"/>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Ejemplo de posición de corte de banco</a:t>
            </a:r>
            <a:endParaRPr lang="en-US" altLang="ja-JP" dirty="0">
              <a:latin typeface="Times New Roman"/>
              <a:cs typeface="Times New Roman"/>
            </a:endParaRPr>
          </a:p>
        </p:txBody>
      </p:sp>
      <p:sp>
        <p:nvSpPr>
          <p:cNvPr id="10" name="テキスト ボックス 9"/>
          <p:cNvSpPr txBox="1"/>
          <p:nvPr/>
        </p:nvSpPr>
        <p:spPr>
          <a:xfrm>
            <a:off x="5554677" y="3022518"/>
            <a:ext cx="3237610" cy="276999"/>
          </a:xfrm>
          <a:prstGeom prst="rect">
            <a:avLst/>
          </a:prstGeom>
          <a:noFill/>
          <a:ln>
            <a:noFill/>
          </a:ln>
        </p:spPr>
        <p:txBody>
          <a:bodyPr wrap="square" lIns="91440" tIns="45720" rIns="91440" bIns="45720" rtlCol="0" anchor="t">
            <a:spAutoFit/>
          </a:bodyPr>
          <a:lstStyle/>
          <a:p>
            <a:pPr algn="ctr" rtl="0"/>
            <a:r>
              <a:rPr lang="es-419" sz="1200" dirty="0">
                <a:latin typeface="Times New Roman"/>
                <a:ea typeface="+mn-lt"/>
                <a:cs typeface="Times New Roman"/>
              </a:rPr>
              <a:t>Ejemplo de trabajo con quitanieves</a:t>
            </a:r>
            <a:endParaRPr lang="en-US" altLang="ja-JP" dirty="0">
              <a:latin typeface="Times New Roman"/>
              <a:cs typeface="Times New Roman"/>
            </a:endParaRPr>
          </a:p>
        </p:txBody>
      </p:sp>
      <p:sp>
        <p:nvSpPr>
          <p:cNvPr id="19" name="テキスト ボックス 18"/>
          <p:cNvSpPr txBox="1"/>
          <p:nvPr/>
        </p:nvSpPr>
        <p:spPr>
          <a:xfrm>
            <a:off x="3351819" y="5701547"/>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Marcha con desplazamiento</a:t>
            </a:r>
            <a:endParaRPr lang="en-US" altLang="ja-JP">
              <a:latin typeface="Times New Roman"/>
              <a:cs typeface="Times New Roman"/>
            </a:endParaRPr>
          </a:p>
        </p:txBody>
      </p:sp>
      <p:pic>
        <p:nvPicPr>
          <p:cNvPr id="3" name="図 2"/>
          <p:cNvPicPr>
            <a:picLocks noChangeAspect="1"/>
          </p:cNvPicPr>
          <p:nvPr/>
        </p:nvPicPr>
        <p:blipFill>
          <a:blip r:embed="rId4"/>
          <a:stretch>
            <a:fillRect/>
          </a:stretch>
        </p:blipFill>
        <p:spPr>
          <a:xfrm>
            <a:off x="1157988" y="1505515"/>
            <a:ext cx="1899756" cy="1387985"/>
          </a:xfrm>
          <a:prstGeom prst="rect">
            <a:avLst/>
          </a:prstGeom>
        </p:spPr>
      </p:pic>
      <p:pic>
        <p:nvPicPr>
          <p:cNvPr id="5" name="図 4"/>
          <p:cNvPicPr>
            <a:picLocks noChangeAspect="1"/>
          </p:cNvPicPr>
          <p:nvPr/>
        </p:nvPicPr>
        <p:blipFill>
          <a:blip r:embed="rId5"/>
          <a:stretch>
            <a:fillRect/>
          </a:stretch>
        </p:blipFill>
        <p:spPr>
          <a:xfrm>
            <a:off x="3629876" y="1612972"/>
            <a:ext cx="1884248" cy="1209641"/>
          </a:xfrm>
          <a:prstGeom prst="rect">
            <a:avLst/>
          </a:prstGeom>
        </p:spPr>
      </p:pic>
      <p:pic>
        <p:nvPicPr>
          <p:cNvPr id="13" name="図 12"/>
          <p:cNvPicPr>
            <a:picLocks noChangeAspect="1"/>
          </p:cNvPicPr>
          <p:nvPr/>
        </p:nvPicPr>
        <p:blipFill>
          <a:blip r:embed="rId6"/>
          <a:stretch>
            <a:fillRect/>
          </a:stretch>
        </p:blipFill>
        <p:spPr>
          <a:xfrm>
            <a:off x="5892781" y="1490872"/>
            <a:ext cx="2388265" cy="1364723"/>
          </a:xfrm>
          <a:prstGeom prst="rect">
            <a:avLst/>
          </a:prstGeom>
        </p:spPr>
      </p:pic>
      <p:pic>
        <p:nvPicPr>
          <p:cNvPr id="21" name="図 20"/>
          <p:cNvPicPr>
            <a:picLocks noChangeAspect="1"/>
          </p:cNvPicPr>
          <p:nvPr/>
        </p:nvPicPr>
        <p:blipFill>
          <a:blip r:embed="rId7"/>
          <a:stretch>
            <a:fillRect/>
          </a:stretch>
        </p:blipFill>
        <p:spPr>
          <a:xfrm>
            <a:off x="3768768" y="4032738"/>
            <a:ext cx="2636397" cy="1651625"/>
          </a:xfrm>
          <a:prstGeom prst="rect">
            <a:avLst/>
          </a:prstGeom>
        </p:spPr>
      </p:pic>
      <p:pic>
        <p:nvPicPr>
          <p:cNvPr id="22" name="図 21"/>
          <p:cNvPicPr>
            <a:picLocks noChangeAspect="1"/>
          </p:cNvPicPr>
          <p:nvPr/>
        </p:nvPicPr>
        <p:blipFill>
          <a:blip r:embed="rId8"/>
          <a:stretch>
            <a:fillRect/>
          </a:stretch>
        </p:blipFill>
        <p:spPr>
          <a:xfrm>
            <a:off x="6497919" y="4455818"/>
            <a:ext cx="1905000" cy="1057275"/>
          </a:xfrm>
          <a:prstGeom prst="rect">
            <a:avLst/>
          </a:prstGeom>
        </p:spPr>
      </p:pic>
      <p:sp>
        <p:nvSpPr>
          <p:cNvPr id="23" name="テキスト ボックス 22"/>
          <p:cNvSpPr txBox="1"/>
          <p:nvPr/>
        </p:nvSpPr>
        <p:spPr>
          <a:xfrm>
            <a:off x="5831614" y="5545863"/>
            <a:ext cx="3237610" cy="276999"/>
          </a:xfrm>
          <a:prstGeom prst="rect">
            <a:avLst/>
          </a:prstGeom>
          <a:noFill/>
          <a:ln>
            <a:noFill/>
          </a:ln>
        </p:spPr>
        <p:txBody>
          <a:bodyPr wrap="square" lIns="91440" tIns="45720" rIns="91440" bIns="45720" rtlCol="0" anchor="t">
            <a:spAutoFit/>
          </a:bodyPr>
          <a:lstStyle/>
          <a:p>
            <a:pPr algn="ctr" rtl="0"/>
            <a:r>
              <a:rPr lang="es-419" sz="1200">
                <a:latin typeface="Times New Roman"/>
                <a:ea typeface="+mn-lt"/>
                <a:cs typeface="Times New Roman"/>
              </a:rPr>
              <a:t>Ángulo de corte del escarificador</a:t>
            </a:r>
            <a:endParaRPr lang="en-US" altLang="ja-JP" sz="1200">
              <a:latin typeface="Times New Roman"/>
              <a:cs typeface="Times New Roman"/>
            </a:endParaRPr>
          </a:p>
        </p:txBody>
      </p:sp>
      <p:sp>
        <p:nvSpPr>
          <p:cNvPr id="2" name="テキスト ボックス 5">
            <a:extLst>
              <a:ext uri="{FF2B5EF4-FFF2-40B4-BE49-F238E27FC236}">
                <a16:creationId xmlns:a16="http://schemas.microsoft.com/office/drawing/2014/main" id="{FFB92211-9B69-4B5B-98BF-7FE10DF07A1E}"/>
              </a:ext>
            </a:extLst>
          </p:cNvPr>
          <p:cNvSpPr txBox="1"/>
          <p:nvPr/>
        </p:nvSpPr>
        <p:spPr>
          <a:xfrm>
            <a:off x="4572000" y="6417969"/>
            <a:ext cx="3933624"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New Roman" panose="02020603050405020304" pitchFamily="18" charset="0"/>
                <a:ea typeface="游ゴシック"/>
                <a:cs typeface="Times New Roman" panose="02020603050405020304" pitchFamily="18" charset="0"/>
              </a:rPr>
              <a:t>Página 144 del libro de texto / Página 79 del texto auxiliar</a:t>
            </a:r>
          </a:p>
        </p:txBody>
      </p:sp>
      <p:sp>
        <p:nvSpPr>
          <p:cNvPr id="6" name="TextBox 5">
            <a:extLst>
              <a:ext uri="{FF2B5EF4-FFF2-40B4-BE49-F238E27FC236}">
                <a16:creationId xmlns:a16="http://schemas.microsoft.com/office/drawing/2014/main" id="{40DBAAFF-6697-43E0-A472-4AD596A322E0}"/>
              </a:ext>
            </a:extLst>
          </p:cNvPr>
          <p:cNvSpPr txBox="1"/>
          <p:nvPr/>
        </p:nvSpPr>
        <p:spPr>
          <a:xfrm>
            <a:off x="4929188" y="4786308"/>
            <a:ext cx="209391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dirty="0">
                <a:latin typeface="Times New Roman"/>
                <a:cs typeface="Times New Roman"/>
              </a:rPr>
              <a:t>Distancia de desplazamiento</a:t>
            </a:r>
          </a:p>
        </p:txBody>
      </p:sp>
      <p:sp>
        <p:nvSpPr>
          <p:cNvPr id="24" name="TextBox 23">
            <a:extLst>
              <a:ext uri="{FF2B5EF4-FFF2-40B4-BE49-F238E27FC236}">
                <a16:creationId xmlns:a16="http://schemas.microsoft.com/office/drawing/2014/main" id="{2255D05B-CEA8-4554-8EA2-FF5009C15FD4}"/>
              </a:ext>
            </a:extLst>
          </p:cNvPr>
          <p:cNvSpPr txBox="1"/>
          <p:nvPr/>
        </p:nvSpPr>
        <p:spPr>
          <a:xfrm>
            <a:off x="3267716" y="5429246"/>
            <a:ext cx="3047364"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419" sz="900" dirty="0">
                <a:latin typeface="Times New Roman" panose="02020603050405020304" pitchFamily="18" charset="0"/>
                <a:cs typeface="Times New Roman" panose="02020603050405020304" pitchFamily="18" charset="0"/>
              </a:rPr>
              <a:t>Posicionamiento desplazado con el uso de la articulación</a:t>
            </a:r>
          </a:p>
        </p:txBody>
      </p:sp>
      <p:sp>
        <p:nvSpPr>
          <p:cNvPr id="25" name="TextBox 24">
            <a:extLst>
              <a:ext uri="{FF2B5EF4-FFF2-40B4-BE49-F238E27FC236}">
                <a16:creationId xmlns:a16="http://schemas.microsoft.com/office/drawing/2014/main" id="{4944C927-9844-4620-9BB9-975BB3F5F57C}"/>
              </a:ext>
            </a:extLst>
          </p:cNvPr>
          <p:cNvSpPr txBox="1"/>
          <p:nvPr/>
        </p:nvSpPr>
        <p:spPr>
          <a:xfrm>
            <a:off x="7743825" y="4829171"/>
            <a:ext cx="642943"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Ángulo de corte</a:t>
            </a:r>
          </a:p>
        </p:txBody>
      </p:sp>
      <p:sp>
        <p:nvSpPr>
          <p:cNvPr id="27" name="TextBox 26">
            <a:extLst>
              <a:ext uri="{FF2B5EF4-FFF2-40B4-BE49-F238E27FC236}">
                <a16:creationId xmlns:a16="http://schemas.microsoft.com/office/drawing/2014/main" id="{033FA544-F46E-439B-B634-266367125C74}"/>
              </a:ext>
            </a:extLst>
          </p:cNvPr>
          <p:cNvSpPr txBox="1"/>
          <p:nvPr/>
        </p:nvSpPr>
        <p:spPr>
          <a:xfrm>
            <a:off x="5715000" y="2586032"/>
            <a:ext cx="88583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s-419" sz="1000">
                <a:latin typeface="Times New Roman"/>
                <a:cs typeface="Times New Roman"/>
              </a:rPr>
              <a:t>Quitanieves</a:t>
            </a:r>
          </a:p>
        </p:txBody>
      </p:sp>
    </p:spTree>
    <p:extLst>
      <p:ext uri="{BB962C8B-B14F-4D97-AF65-F5344CB8AC3E}">
        <p14:creationId xmlns:p14="http://schemas.microsoft.com/office/powerpoint/2010/main" val="155319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419" sz="2400">
                <a:latin typeface="Times New Roman" panose="02020603050405020304" pitchFamily="18" charset="0"/>
                <a:ea typeface="+mj-lt"/>
                <a:cs typeface="Times New Roman" panose="02020603050405020304" pitchFamily="18" charset="0"/>
              </a:rPr>
              <a:t>Maquinaria para excavación</a:t>
            </a:r>
            <a:endParaRPr lang="en-US" altLang="ja-JP"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900759" y="3143604"/>
            <a:ext cx="331264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dragalina</a:t>
            </a:r>
            <a:endParaRPr lang="ja-JP" altLang="en-US" sz="1200" dirty="0">
              <a:latin typeface="Times New Roman" panose="02020603050405020304" pitchFamily="18" charset="0"/>
              <a:ea typeface="游ゴシック"/>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556957" y="1330430"/>
            <a:ext cx="2057400" cy="1800225"/>
          </a:xfrm>
          <a:prstGeom prst="rect">
            <a:avLst/>
          </a:prstGeom>
        </p:spPr>
      </p:pic>
      <p:pic>
        <p:nvPicPr>
          <p:cNvPr id="7" name="図 6"/>
          <p:cNvPicPr>
            <a:picLocks noChangeAspect="1"/>
          </p:cNvPicPr>
          <p:nvPr/>
        </p:nvPicPr>
        <p:blipFill>
          <a:blip r:embed="rId4"/>
          <a:stretch>
            <a:fillRect/>
          </a:stretch>
        </p:blipFill>
        <p:spPr>
          <a:xfrm>
            <a:off x="1023557" y="3467023"/>
            <a:ext cx="3124200" cy="1828800"/>
          </a:xfrm>
          <a:prstGeom prst="rect">
            <a:avLst/>
          </a:prstGeom>
        </p:spPr>
      </p:pic>
      <p:pic>
        <p:nvPicPr>
          <p:cNvPr id="9" name="図 8"/>
          <p:cNvPicPr>
            <a:picLocks noChangeAspect="1"/>
          </p:cNvPicPr>
          <p:nvPr/>
        </p:nvPicPr>
        <p:blipFill>
          <a:blip r:embed="rId5"/>
          <a:stretch>
            <a:fillRect/>
          </a:stretch>
        </p:blipFill>
        <p:spPr>
          <a:xfrm>
            <a:off x="4984930" y="2230542"/>
            <a:ext cx="3009900" cy="2152650"/>
          </a:xfrm>
          <a:prstGeom prst="rect">
            <a:avLst/>
          </a:prstGeom>
        </p:spPr>
      </p:pic>
      <p:sp>
        <p:nvSpPr>
          <p:cNvPr id="15" name="テキスト ボックス 14"/>
          <p:cNvSpPr txBox="1"/>
          <p:nvPr/>
        </p:nvSpPr>
        <p:spPr>
          <a:xfrm>
            <a:off x="929334" y="5295823"/>
            <a:ext cx="3312646" cy="261610"/>
          </a:xfrm>
          <a:prstGeom prst="rect">
            <a:avLst/>
          </a:prstGeom>
          <a:noFill/>
          <a:ln>
            <a:noFill/>
          </a:ln>
        </p:spPr>
        <p:txBody>
          <a:bodyPr wrap="square" lIns="91440" tIns="45720" rIns="91440" bIns="45720" rtlCol="0" anchor="t">
            <a:spAutoFit/>
          </a:bodyPr>
          <a:lstStyle/>
          <a:p>
            <a:pPr algn="ctr" rtl="0"/>
            <a:r>
              <a:rPr lang="es-419" sz="1100">
                <a:latin typeface="Times New Roman" panose="02020603050405020304" pitchFamily="18" charset="0"/>
                <a:ea typeface="+mn-lt"/>
                <a:cs typeface="Times New Roman" panose="02020603050405020304" pitchFamily="18" charset="0"/>
              </a:rPr>
              <a:t>Ejemplo de excavadora de cangilones</a:t>
            </a:r>
            <a:endParaRPr lang="ja-JP" altLang="en-US" sz="1100" dirty="0">
              <a:latin typeface="Times New Roman" panose="02020603050405020304" pitchFamily="18" charset="0"/>
              <a:ea typeface="游ゴシック"/>
              <a:cs typeface="Times New Roman" panose="02020603050405020304" pitchFamily="18" charset="0"/>
            </a:endParaRPr>
          </a:p>
        </p:txBody>
      </p:sp>
      <p:sp>
        <p:nvSpPr>
          <p:cNvPr id="16" name="テキスト ボックス 15"/>
          <p:cNvSpPr txBox="1"/>
          <p:nvPr/>
        </p:nvSpPr>
        <p:spPr>
          <a:xfrm>
            <a:off x="4833557" y="4339964"/>
            <a:ext cx="3312646" cy="276999"/>
          </a:xfrm>
          <a:prstGeom prst="rect">
            <a:avLst/>
          </a:prstGeom>
          <a:noFill/>
          <a:ln>
            <a:noFill/>
          </a:ln>
        </p:spPr>
        <p:txBody>
          <a:bodyPr wrap="square" lIns="91440" tIns="45720" rIns="91440" bIns="45720" rtlCol="0" anchor="t">
            <a:spAutoFit/>
          </a:bodyPr>
          <a:lstStyle/>
          <a:p>
            <a:pPr algn="ctr" rtl="0"/>
            <a:r>
              <a:rPr lang="es-419" sz="1200">
                <a:latin typeface="Times New Roman" panose="02020603050405020304" pitchFamily="18" charset="0"/>
                <a:ea typeface="+mn-lt"/>
                <a:cs typeface="Times New Roman" panose="02020603050405020304" pitchFamily="18" charset="0"/>
              </a:rPr>
              <a:t>Ejemplo de zanjadora</a:t>
            </a:r>
            <a:endParaRPr lang="ja-JP" altLang="en-US" sz="1200" dirty="0">
              <a:latin typeface="Times New Roman" panose="02020603050405020304" pitchFamily="18" charset="0"/>
              <a:ea typeface="游ゴシック"/>
              <a:cs typeface="Times New Roman" panose="02020603050405020304" pitchFamily="18" charset="0"/>
            </a:endParaRPr>
          </a:p>
        </p:txBody>
      </p:sp>
      <p:sp>
        <p:nvSpPr>
          <p:cNvPr id="2" name="テキスト ボックス 5">
            <a:extLst>
              <a:ext uri="{FF2B5EF4-FFF2-40B4-BE49-F238E27FC236}">
                <a16:creationId xmlns:a16="http://schemas.microsoft.com/office/drawing/2014/main" id="{E3F8E78D-4844-4521-AB78-A0FC46628C14}"/>
              </a:ext>
            </a:extLst>
          </p:cNvPr>
          <p:cNvSpPr txBox="1"/>
          <p:nvPr/>
        </p:nvSpPr>
        <p:spPr>
          <a:xfrm>
            <a:off x="4984930" y="5960768"/>
            <a:ext cx="3549269" cy="284456"/>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9 del libro de texto / Página 9 del texto auxiliar</a:t>
            </a:r>
            <a:endParaRPr lang="en-US" altLang="ja-JP" sz="1200" dirty="0">
              <a:ea typeface="游ゴシック"/>
              <a:cs typeface="+mn-lt"/>
            </a:endParaRPr>
          </a:p>
        </p:txBody>
      </p:sp>
    </p:spTree>
    <p:extLst>
      <p:ext uri="{BB962C8B-B14F-4D97-AF65-F5344CB8AC3E}">
        <p14:creationId xmlns:p14="http://schemas.microsoft.com/office/powerpoint/2010/main" val="3014843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304985" y="1669133"/>
            <a:ext cx="2359280" cy="1904582"/>
          </a:xfrm>
          <a:prstGeom prst="rect">
            <a:avLst/>
          </a:prstGeom>
        </p:spPr>
      </p:pic>
      <p:sp>
        <p:nvSpPr>
          <p:cNvPr id="24" name="テキスト ボックス 23"/>
          <p:cNvSpPr txBox="1"/>
          <p:nvPr/>
        </p:nvSpPr>
        <p:spPr>
          <a:xfrm>
            <a:off x="3162037" y="3573401"/>
            <a:ext cx="2429876" cy="646331"/>
          </a:xfrm>
          <a:prstGeom prst="rect">
            <a:avLst/>
          </a:prstGeom>
          <a:noFill/>
          <a:ln>
            <a:noFill/>
          </a:ln>
        </p:spPr>
        <p:txBody>
          <a:bodyPr wrap="square" rtlCol="0">
            <a:spAutoFit/>
          </a:bodyPr>
          <a:lstStyle/>
          <a:p>
            <a:pPr algn="ctr" rtl="0"/>
            <a:r>
              <a:rPr lang="es" sz="1200" dirty="0">
                <a:solidFill>
                  <a:prstClr val="black"/>
                </a:solidFill>
              </a:rPr>
              <a:t>Tenga cuidado con el descarrilamiento debido a la fuerza centrífuga</a:t>
            </a:r>
          </a:p>
        </p:txBody>
      </p:sp>
      <p:pic>
        <p:nvPicPr>
          <p:cNvPr id="7" name="図 6"/>
          <p:cNvPicPr>
            <a:picLocks noChangeAspect="1"/>
          </p:cNvPicPr>
          <p:nvPr/>
        </p:nvPicPr>
        <p:blipFill>
          <a:blip r:embed="rId4"/>
          <a:stretch>
            <a:fillRect/>
          </a:stretch>
        </p:blipFill>
        <p:spPr>
          <a:xfrm>
            <a:off x="5441100" y="1751653"/>
            <a:ext cx="3217198" cy="1492780"/>
          </a:xfrm>
          <a:prstGeom prst="rect">
            <a:avLst/>
          </a:prstGeom>
        </p:spPr>
      </p:pic>
      <p:sp>
        <p:nvSpPr>
          <p:cNvPr id="25" name="テキスト ボックス 24"/>
          <p:cNvSpPr txBox="1"/>
          <p:nvPr/>
        </p:nvSpPr>
        <p:spPr>
          <a:xfrm>
            <a:off x="5235199" y="3245482"/>
            <a:ext cx="3237610" cy="276999"/>
          </a:xfrm>
          <a:prstGeom prst="rect">
            <a:avLst/>
          </a:prstGeom>
          <a:noFill/>
          <a:ln>
            <a:noFill/>
          </a:ln>
        </p:spPr>
        <p:txBody>
          <a:bodyPr wrap="square" rtlCol="0">
            <a:spAutoFit/>
          </a:bodyPr>
          <a:lstStyle/>
          <a:p>
            <a:pPr algn="ctr" rtl="0"/>
            <a:r>
              <a:rPr lang="es" sz="1200">
                <a:solidFill>
                  <a:prstClr val="black"/>
                </a:solidFill>
              </a:rPr>
              <a:t>Tenga cuidado de no elevar demasiado el tazón</a:t>
            </a:r>
          </a:p>
        </p:txBody>
      </p:sp>
      <p:pic>
        <p:nvPicPr>
          <p:cNvPr id="2" name="図 1"/>
          <p:cNvPicPr>
            <a:picLocks noChangeAspect="1"/>
          </p:cNvPicPr>
          <p:nvPr/>
        </p:nvPicPr>
        <p:blipFill>
          <a:blip r:embed="rId5"/>
          <a:stretch>
            <a:fillRect/>
          </a:stretch>
        </p:blipFill>
        <p:spPr>
          <a:xfrm>
            <a:off x="628650" y="1459164"/>
            <a:ext cx="2617660" cy="2397361"/>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dirty="0">
                <a:latin typeface="Meiryo UI" panose="020B0604030504040204" pitchFamily="50" charset="-128"/>
                <a:ea typeface="Meiryo UI" panose="020B0604030504040204" pitchFamily="50" charset="-128"/>
              </a:rPr>
              <a:t>Raspador (raspador de motor)</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30051" y="4013058"/>
            <a:ext cx="3237610" cy="276999"/>
          </a:xfrm>
          <a:prstGeom prst="rect">
            <a:avLst/>
          </a:prstGeom>
          <a:noFill/>
          <a:ln>
            <a:noFill/>
          </a:ln>
        </p:spPr>
        <p:txBody>
          <a:bodyPr wrap="square" rtlCol="0">
            <a:spAutoFit/>
          </a:bodyPr>
          <a:lstStyle/>
          <a:p>
            <a:pPr algn="ctr" rtl="0"/>
            <a:r>
              <a:rPr lang="es" sz="1200" dirty="0">
                <a:solidFill>
                  <a:prstClr val="black"/>
                </a:solidFill>
              </a:rPr>
              <a:t>Ejemplo de dispositivo de operación de un raspador</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dirty="0">
                <a:solidFill>
                  <a:prstClr val="black"/>
                </a:solidFill>
              </a:rPr>
              <a:t>Página 147 del libro de texto / Página 82 del texto auxiliar</a:t>
            </a:r>
          </a:p>
        </p:txBody>
      </p:sp>
      <p:pic>
        <p:nvPicPr>
          <p:cNvPr id="8" name="図 7"/>
          <p:cNvPicPr>
            <a:picLocks noChangeAspect="1"/>
          </p:cNvPicPr>
          <p:nvPr/>
        </p:nvPicPr>
        <p:blipFill>
          <a:blip r:embed="rId6"/>
          <a:stretch>
            <a:fillRect/>
          </a:stretch>
        </p:blipFill>
        <p:spPr>
          <a:xfrm>
            <a:off x="652478" y="4257275"/>
            <a:ext cx="4393889" cy="1860678"/>
          </a:xfrm>
          <a:prstGeom prst="rect">
            <a:avLst/>
          </a:prstGeom>
        </p:spPr>
      </p:pic>
      <p:pic>
        <p:nvPicPr>
          <p:cNvPr id="12" name="図 11"/>
          <p:cNvPicPr>
            <a:picLocks noChangeAspect="1"/>
          </p:cNvPicPr>
          <p:nvPr/>
        </p:nvPicPr>
        <p:blipFill>
          <a:blip r:embed="rId7"/>
          <a:stretch>
            <a:fillRect/>
          </a:stretch>
        </p:blipFill>
        <p:spPr>
          <a:xfrm>
            <a:off x="5591913" y="3599000"/>
            <a:ext cx="2251524" cy="1016817"/>
          </a:xfrm>
          <a:prstGeom prst="rect">
            <a:avLst/>
          </a:prstGeom>
        </p:spPr>
      </p:pic>
      <p:pic>
        <p:nvPicPr>
          <p:cNvPr id="15" name="図 14"/>
          <p:cNvPicPr>
            <a:picLocks noChangeAspect="1"/>
          </p:cNvPicPr>
          <p:nvPr/>
        </p:nvPicPr>
        <p:blipFill>
          <a:blip r:embed="rId8"/>
          <a:stretch>
            <a:fillRect/>
          </a:stretch>
        </p:blipFill>
        <p:spPr>
          <a:xfrm>
            <a:off x="5118105" y="4975316"/>
            <a:ext cx="3367096" cy="824237"/>
          </a:xfrm>
          <a:prstGeom prst="rect">
            <a:avLst/>
          </a:prstGeom>
        </p:spPr>
      </p:pic>
      <p:sp>
        <p:nvSpPr>
          <p:cNvPr id="26" name="テキスト ボックス 25"/>
          <p:cNvSpPr txBox="1"/>
          <p:nvPr/>
        </p:nvSpPr>
        <p:spPr>
          <a:xfrm>
            <a:off x="1079868" y="6074835"/>
            <a:ext cx="3237610" cy="276999"/>
          </a:xfrm>
          <a:prstGeom prst="rect">
            <a:avLst/>
          </a:prstGeom>
          <a:noFill/>
          <a:ln>
            <a:noFill/>
          </a:ln>
        </p:spPr>
        <p:txBody>
          <a:bodyPr wrap="square" rtlCol="0">
            <a:spAutoFit/>
          </a:bodyPr>
          <a:lstStyle/>
          <a:p>
            <a:pPr algn="ctr" rtl="0"/>
            <a:r>
              <a:rPr lang="es" sz="1200">
                <a:solidFill>
                  <a:prstClr val="black"/>
                </a:solidFill>
              </a:rPr>
              <a:t>Ejemplos de operaciones básicas de excavación</a:t>
            </a:r>
          </a:p>
        </p:txBody>
      </p:sp>
      <p:sp>
        <p:nvSpPr>
          <p:cNvPr id="27" name="テキスト ボックス 26"/>
          <p:cNvSpPr txBox="1"/>
          <p:nvPr/>
        </p:nvSpPr>
        <p:spPr>
          <a:xfrm>
            <a:off x="5247591" y="5756435"/>
            <a:ext cx="3237610" cy="276999"/>
          </a:xfrm>
          <a:prstGeom prst="rect">
            <a:avLst/>
          </a:prstGeom>
          <a:noFill/>
          <a:ln>
            <a:noFill/>
          </a:ln>
        </p:spPr>
        <p:txBody>
          <a:bodyPr wrap="square" rtlCol="0">
            <a:spAutoFit/>
          </a:bodyPr>
          <a:lstStyle/>
          <a:p>
            <a:pPr algn="ctr" rtl="0"/>
            <a:r>
              <a:rPr lang="es" sz="1200" dirty="0">
                <a:solidFill>
                  <a:prstClr val="black"/>
                </a:solidFill>
              </a:rPr>
              <a:t>Ejemplo de trabajo de remoción de suelo</a:t>
            </a:r>
          </a:p>
        </p:txBody>
      </p:sp>
      <p:sp>
        <p:nvSpPr>
          <p:cNvPr id="28" name="テキスト ボックス 27"/>
          <p:cNvSpPr txBox="1"/>
          <p:nvPr/>
        </p:nvSpPr>
        <p:spPr>
          <a:xfrm>
            <a:off x="5247591" y="4615189"/>
            <a:ext cx="3237610" cy="276999"/>
          </a:xfrm>
          <a:prstGeom prst="rect">
            <a:avLst/>
          </a:prstGeom>
          <a:noFill/>
          <a:ln>
            <a:noFill/>
          </a:ln>
        </p:spPr>
        <p:txBody>
          <a:bodyPr wrap="square" rtlCol="0">
            <a:spAutoFit/>
          </a:bodyPr>
          <a:lstStyle/>
          <a:p>
            <a:pPr algn="ctr" rtl="0"/>
            <a:r>
              <a:rPr lang="es" sz="1200">
                <a:solidFill>
                  <a:prstClr val="black"/>
                </a:solidFill>
              </a:rPr>
              <a:t>Ejemplo de secuencia de excavación</a:t>
            </a:r>
          </a:p>
        </p:txBody>
      </p:sp>
      <p:sp>
        <p:nvSpPr>
          <p:cNvPr id="17" name="テキスト ボックス 1261">
            <a:extLst>
              <a:ext uri="{FF2B5EF4-FFF2-40B4-BE49-F238E27FC236}">
                <a16:creationId xmlns:a16="http://schemas.microsoft.com/office/drawing/2014/main" id="{748C6C4F-AA5D-48D3-B3F3-034DC4896442}"/>
              </a:ext>
            </a:extLst>
          </p:cNvPr>
          <p:cNvSpPr txBox="1"/>
          <p:nvPr/>
        </p:nvSpPr>
        <p:spPr>
          <a:xfrm>
            <a:off x="933578" y="1447611"/>
            <a:ext cx="1259552" cy="1634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pedal de freno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262">
            <a:extLst>
              <a:ext uri="{FF2B5EF4-FFF2-40B4-BE49-F238E27FC236}">
                <a16:creationId xmlns:a16="http://schemas.microsoft.com/office/drawing/2014/main" id="{60C6FCC0-CE4B-4008-9D31-2E7258F63444}"/>
              </a:ext>
            </a:extLst>
          </p:cNvPr>
          <p:cNvSpPr txBox="1"/>
          <p:nvPr/>
        </p:nvSpPr>
        <p:spPr>
          <a:xfrm>
            <a:off x="2457800" y="1430401"/>
            <a:ext cx="1218002" cy="1548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pedal del acelerador</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264">
            <a:extLst>
              <a:ext uri="{FF2B5EF4-FFF2-40B4-BE49-F238E27FC236}">
                <a16:creationId xmlns:a16="http://schemas.microsoft.com/office/drawing/2014/main" id="{E72BCBDF-84C9-4380-9873-1D59DAE3C504}"/>
              </a:ext>
            </a:extLst>
          </p:cNvPr>
          <p:cNvSpPr txBox="1"/>
          <p:nvPr/>
        </p:nvSpPr>
        <p:spPr>
          <a:xfrm>
            <a:off x="850155" y="3768383"/>
            <a:ext cx="878850" cy="1634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Pedal de retención</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265">
            <a:extLst>
              <a:ext uri="{FF2B5EF4-FFF2-40B4-BE49-F238E27FC236}">
                <a16:creationId xmlns:a16="http://schemas.microsoft.com/office/drawing/2014/main" id="{2AF1C746-27C3-4205-81CF-1B2A8863F8B4}"/>
              </a:ext>
            </a:extLst>
          </p:cNvPr>
          <p:cNvSpPr txBox="1"/>
          <p:nvPr/>
        </p:nvSpPr>
        <p:spPr>
          <a:xfrm>
            <a:off x="1871953" y="3757653"/>
            <a:ext cx="1093974" cy="1856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Pedal de bloqueo del diferencial</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266">
            <a:extLst>
              <a:ext uri="{FF2B5EF4-FFF2-40B4-BE49-F238E27FC236}">
                <a16:creationId xmlns:a16="http://schemas.microsoft.com/office/drawing/2014/main" id="{74F93233-3ABA-4EC9-8CE3-A351ED7B9914}"/>
              </a:ext>
            </a:extLst>
          </p:cNvPr>
          <p:cNvSpPr txBox="1"/>
          <p:nvPr/>
        </p:nvSpPr>
        <p:spPr>
          <a:xfrm rot="16200000">
            <a:off x="2416535" y="2533576"/>
            <a:ext cx="1483945" cy="1311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Palanca de mando del eyector</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267">
            <a:extLst>
              <a:ext uri="{FF2B5EF4-FFF2-40B4-BE49-F238E27FC236}">
                <a16:creationId xmlns:a16="http://schemas.microsoft.com/office/drawing/2014/main" id="{973808BA-3DF9-44CA-8976-7CB7E02659E4}"/>
              </a:ext>
            </a:extLst>
          </p:cNvPr>
          <p:cNvSpPr txBox="1"/>
          <p:nvPr/>
        </p:nvSpPr>
        <p:spPr>
          <a:xfrm rot="16200000">
            <a:off x="2259947" y="2437435"/>
            <a:ext cx="1539599" cy="1276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Palanca de mando del delantal</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268">
            <a:extLst>
              <a:ext uri="{FF2B5EF4-FFF2-40B4-BE49-F238E27FC236}">
                <a16:creationId xmlns:a16="http://schemas.microsoft.com/office/drawing/2014/main" id="{E8280278-9102-40E5-8BBD-757FBA7D1341}"/>
              </a:ext>
            </a:extLst>
          </p:cNvPr>
          <p:cNvSpPr txBox="1"/>
          <p:nvPr/>
        </p:nvSpPr>
        <p:spPr>
          <a:xfrm rot="16200000">
            <a:off x="2220978" y="2329429"/>
            <a:ext cx="1368039" cy="1276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Palanca de mando del tazón</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270">
            <a:extLst>
              <a:ext uri="{FF2B5EF4-FFF2-40B4-BE49-F238E27FC236}">
                <a16:creationId xmlns:a16="http://schemas.microsoft.com/office/drawing/2014/main" id="{E4103C34-6661-4984-A19E-DD5A0C54A6AC}"/>
              </a:ext>
            </a:extLst>
          </p:cNvPr>
          <p:cNvSpPr txBox="1"/>
          <p:nvPr/>
        </p:nvSpPr>
        <p:spPr>
          <a:xfrm>
            <a:off x="933578" y="4503998"/>
            <a:ext cx="697218" cy="1929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Inicio de la carga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271">
            <a:extLst>
              <a:ext uri="{FF2B5EF4-FFF2-40B4-BE49-F238E27FC236}">
                <a16:creationId xmlns:a16="http://schemas.microsoft.com/office/drawing/2014/main" id="{AF487EB6-01AE-4CCC-B604-2A9BDB7E8C33}"/>
              </a:ext>
            </a:extLst>
          </p:cNvPr>
          <p:cNvSpPr txBox="1"/>
          <p:nvPr/>
        </p:nvSpPr>
        <p:spPr>
          <a:xfrm>
            <a:off x="1571460" y="4343124"/>
            <a:ext cx="1058267" cy="1844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Profundidad de excavación promedio</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272">
            <a:extLst>
              <a:ext uri="{FF2B5EF4-FFF2-40B4-BE49-F238E27FC236}">
                <a16:creationId xmlns:a16="http://schemas.microsoft.com/office/drawing/2014/main" id="{2300DFBE-267E-4EEE-A585-82B046467EDD}"/>
              </a:ext>
            </a:extLst>
          </p:cNvPr>
          <p:cNvSpPr txBox="1"/>
          <p:nvPr/>
        </p:nvSpPr>
        <p:spPr>
          <a:xfrm>
            <a:off x="1773744" y="4525911"/>
            <a:ext cx="819435" cy="1613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Fin de la carga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273">
            <a:extLst>
              <a:ext uri="{FF2B5EF4-FFF2-40B4-BE49-F238E27FC236}">
                <a16:creationId xmlns:a16="http://schemas.microsoft.com/office/drawing/2014/main" id="{DA0C4B82-4F1F-4343-B1E6-0A783F688AAC}"/>
              </a:ext>
            </a:extLst>
          </p:cNvPr>
          <p:cNvSpPr txBox="1"/>
          <p:nvPr/>
        </p:nvSpPr>
        <p:spPr>
          <a:xfrm>
            <a:off x="3006447" y="4490840"/>
            <a:ext cx="679122"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Inicio de la carga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274">
            <a:extLst>
              <a:ext uri="{FF2B5EF4-FFF2-40B4-BE49-F238E27FC236}">
                <a16:creationId xmlns:a16="http://schemas.microsoft.com/office/drawing/2014/main" id="{B6021E59-AC39-48FB-B7D6-B04913A41125}"/>
              </a:ext>
            </a:extLst>
          </p:cNvPr>
          <p:cNvSpPr txBox="1"/>
          <p:nvPr/>
        </p:nvSpPr>
        <p:spPr>
          <a:xfrm>
            <a:off x="3622867" y="4502431"/>
            <a:ext cx="767168" cy="1626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Fin de la carga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275">
            <a:extLst>
              <a:ext uri="{FF2B5EF4-FFF2-40B4-BE49-F238E27FC236}">
                <a16:creationId xmlns:a16="http://schemas.microsoft.com/office/drawing/2014/main" id="{FCB141CA-1243-4C37-9BDE-E9A31D756E93}"/>
              </a:ext>
            </a:extLst>
          </p:cNvPr>
          <p:cNvSpPr txBox="1"/>
          <p:nvPr/>
        </p:nvSpPr>
        <p:spPr>
          <a:xfrm>
            <a:off x="3853834" y="4331156"/>
            <a:ext cx="1731908"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Profundidad de excavación promedio</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6" name="テキスト ボックス 1276">
            <a:extLst>
              <a:ext uri="{FF2B5EF4-FFF2-40B4-BE49-F238E27FC236}">
                <a16:creationId xmlns:a16="http://schemas.microsoft.com/office/drawing/2014/main" id="{7CC2B987-C0F4-468A-83C9-8BC4242E50E5}"/>
              </a:ext>
            </a:extLst>
          </p:cNvPr>
          <p:cNvSpPr txBox="1"/>
          <p:nvPr/>
        </p:nvSpPr>
        <p:spPr>
          <a:xfrm>
            <a:off x="1927508" y="5240773"/>
            <a:ext cx="1038419" cy="2131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Profundidad de excavación promedio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7" name="テキスト ボックス 1277">
            <a:extLst>
              <a:ext uri="{FF2B5EF4-FFF2-40B4-BE49-F238E27FC236}">
                <a16:creationId xmlns:a16="http://schemas.microsoft.com/office/drawing/2014/main" id="{9FA41939-5636-4BDA-BBBF-C6B77A8650E1}"/>
              </a:ext>
            </a:extLst>
          </p:cNvPr>
          <p:cNvSpPr txBox="1"/>
          <p:nvPr/>
        </p:nvSpPr>
        <p:spPr>
          <a:xfrm>
            <a:off x="755650" y="5536562"/>
            <a:ext cx="1281573" cy="5255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Rango de bajada del tazón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Rango de elevación del tazón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Tiempo de operación del tazón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Operación del delantal</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8" name="テキスト ボックス 1278">
            <a:extLst>
              <a:ext uri="{FF2B5EF4-FFF2-40B4-BE49-F238E27FC236}">
                <a16:creationId xmlns:a16="http://schemas.microsoft.com/office/drawing/2014/main" id="{03F40FE7-EA39-4191-96B6-3BB44A542F0D}"/>
              </a:ext>
            </a:extLst>
          </p:cNvPr>
          <p:cNvSpPr txBox="1"/>
          <p:nvPr/>
        </p:nvSpPr>
        <p:spPr>
          <a:xfrm>
            <a:off x="2137834" y="5713798"/>
            <a:ext cx="639933" cy="15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Realizar adecuadamente</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9" name="テキスト ボックス 1279">
            <a:extLst>
              <a:ext uri="{FF2B5EF4-FFF2-40B4-BE49-F238E27FC236}">
                <a16:creationId xmlns:a16="http://schemas.microsoft.com/office/drawing/2014/main" id="{ECC1F51B-7CE2-4380-86D3-D997E6EFFA16}"/>
              </a:ext>
            </a:extLst>
          </p:cNvPr>
          <p:cNvSpPr txBox="1"/>
          <p:nvPr/>
        </p:nvSpPr>
        <p:spPr>
          <a:xfrm>
            <a:off x="4195204" y="5027328"/>
            <a:ext cx="1245895" cy="1213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Tazón demasiado elevado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 name="テキスト ボックス 1280">
            <a:extLst>
              <a:ext uri="{FF2B5EF4-FFF2-40B4-BE49-F238E27FC236}">
                <a16:creationId xmlns:a16="http://schemas.microsoft.com/office/drawing/2014/main" id="{AFCF15AC-EDF0-4DD9-9B2F-A76632C5A4A7}"/>
              </a:ext>
            </a:extLst>
          </p:cNvPr>
          <p:cNvSpPr txBox="1"/>
          <p:nvPr/>
        </p:nvSpPr>
        <p:spPr>
          <a:xfrm>
            <a:off x="3696327" y="5178190"/>
            <a:ext cx="1967938" cy="1085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Demasiada tierra y grava frente al delantal</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1" name="テキスト ボックス 1281">
            <a:extLst>
              <a:ext uri="{FF2B5EF4-FFF2-40B4-BE49-F238E27FC236}">
                <a16:creationId xmlns:a16="http://schemas.microsoft.com/office/drawing/2014/main" id="{A4EC24F4-4966-41A5-82E1-9599D6981EF9}"/>
              </a:ext>
            </a:extLst>
          </p:cNvPr>
          <p:cNvSpPr txBox="1"/>
          <p:nvPr/>
        </p:nvSpPr>
        <p:spPr>
          <a:xfrm>
            <a:off x="3755229" y="5329140"/>
            <a:ext cx="2112171" cy="1377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La profundidad de excavación no es uniforme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2" name="テキスト ボックス 1282">
            <a:extLst>
              <a:ext uri="{FF2B5EF4-FFF2-40B4-BE49-F238E27FC236}">
                <a16:creationId xmlns:a16="http://schemas.microsoft.com/office/drawing/2014/main" id="{6B19C007-B7CD-4197-B84D-9D60053C0737}"/>
              </a:ext>
            </a:extLst>
          </p:cNvPr>
          <p:cNvSpPr txBox="1"/>
          <p:nvPr/>
        </p:nvSpPr>
        <p:spPr>
          <a:xfrm>
            <a:off x="3442073" y="5485772"/>
            <a:ext cx="1793125" cy="1085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Bajada de tazón demasiado temprano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3" name="テキスト ボックス 1283">
            <a:extLst>
              <a:ext uri="{FF2B5EF4-FFF2-40B4-BE49-F238E27FC236}">
                <a16:creationId xmlns:a16="http://schemas.microsoft.com/office/drawing/2014/main" id="{BACE7077-8FD6-48A9-BA2F-1C85941934E5}"/>
              </a:ext>
            </a:extLst>
          </p:cNvPr>
          <p:cNvSpPr txBox="1"/>
          <p:nvPr/>
        </p:nvSpPr>
        <p:spPr>
          <a:xfrm>
            <a:off x="3246310" y="5634660"/>
            <a:ext cx="1674940" cy="1274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Subida de tazón demasiado tarde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4" name="テキスト ボックス 1284">
            <a:extLst>
              <a:ext uri="{FF2B5EF4-FFF2-40B4-BE49-F238E27FC236}">
                <a16:creationId xmlns:a16="http://schemas.microsoft.com/office/drawing/2014/main" id="{CF789211-750B-467D-8FA6-78271D09C746}"/>
              </a:ext>
            </a:extLst>
          </p:cNvPr>
          <p:cNvSpPr txBox="1"/>
          <p:nvPr/>
        </p:nvSpPr>
        <p:spPr>
          <a:xfrm>
            <a:off x="3144864" y="5785449"/>
            <a:ext cx="1943092" cy="1407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Rango de bajada del tazón muy grande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263">
            <a:extLst>
              <a:ext uri="{FF2B5EF4-FFF2-40B4-BE49-F238E27FC236}">
                <a16:creationId xmlns:a16="http://schemas.microsoft.com/office/drawing/2014/main" id="{761E74ED-29D0-4D6B-AFD4-29EC59B8954F}"/>
              </a:ext>
            </a:extLst>
          </p:cNvPr>
          <p:cNvSpPr txBox="1"/>
          <p:nvPr/>
        </p:nvSpPr>
        <p:spPr>
          <a:xfrm>
            <a:off x="2590434" y="1647513"/>
            <a:ext cx="1429101" cy="1187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palanca de cambios</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624010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dirty="0">
                <a:latin typeface="Meiryo UI" panose="020B0604030504040204" pitchFamily="50" charset="-128"/>
                <a:ea typeface="Meiryo UI" panose="020B0604030504040204" pitchFamily="50" charset="-128"/>
              </a:rPr>
              <a:t>Raspador (raspador tipo remolcado)</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es" sz="1600" dirty="0">
                <a:latin typeface="Meiryo UI" panose="020B0604030504040204" pitchFamily="50" charset="-128"/>
                <a:ea typeface="Meiryo UI" panose="020B0604030504040204" pitchFamily="50" charset="-128"/>
              </a:rPr>
              <a:t>La operación básica es la misma que la de la topadora descrita en 6.1.1. en relación a la marcha</a:t>
            </a:r>
            <a:endParaRPr lang="en-US" altLang="ja-JP" sz="16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619569" y="4521828"/>
            <a:ext cx="3047556" cy="461665"/>
          </a:xfrm>
          <a:prstGeom prst="rect">
            <a:avLst/>
          </a:prstGeom>
          <a:noFill/>
          <a:ln>
            <a:noFill/>
          </a:ln>
        </p:spPr>
        <p:txBody>
          <a:bodyPr wrap="square" rtlCol="0">
            <a:spAutoFit/>
          </a:bodyPr>
          <a:lstStyle/>
          <a:p>
            <a:pPr algn="ctr" rtl="0"/>
            <a:r>
              <a:rPr lang="es" sz="1200" dirty="0">
                <a:solidFill>
                  <a:prstClr val="black"/>
                </a:solidFill>
              </a:rPr>
              <a:t>Ejemplo de equipo de operación de la topadora</a:t>
            </a: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dirty="0">
                <a:solidFill>
                  <a:prstClr val="black"/>
                </a:solidFill>
              </a:rPr>
              <a:t>Página 150 del libro de texto / Página 85 del texto auxiliar</a:t>
            </a:r>
          </a:p>
        </p:txBody>
      </p:sp>
      <p:sp>
        <p:nvSpPr>
          <p:cNvPr id="26" name="テキスト ボックス 25"/>
          <p:cNvSpPr txBox="1"/>
          <p:nvPr/>
        </p:nvSpPr>
        <p:spPr>
          <a:xfrm>
            <a:off x="4475372" y="5186106"/>
            <a:ext cx="3237610" cy="276999"/>
          </a:xfrm>
          <a:prstGeom prst="rect">
            <a:avLst/>
          </a:prstGeom>
          <a:noFill/>
          <a:ln>
            <a:noFill/>
          </a:ln>
        </p:spPr>
        <p:txBody>
          <a:bodyPr wrap="square" rtlCol="0">
            <a:spAutoFit/>
          </a:bodyPr>
          <a:lstStyle/>
          <a:p>
            <a:pPr algn="ctr" rtl="0"/>
            <a:r>
              <a:rPr lang="es" sz="1200" dirty="0">
                <a:solidFill>
                  <a:prstClr val="black"/>
                </a:solidFill>
              </a:rPr>
              <a:t>Condiciones de trabajo del raspador tipo remolcado</a:t>
            </a:r>
          </a:p>
        </p:txBody>
      </p:sp>
      <p:pic>
        <p:nvPicPr>
          <p:cNvPr id="3" name="図 2"/>
          <p:cNvPicPr>
            <a:picLocks noChangeAspect="1"/>
          </p:cNvPicPr>
          <p:nvPr/>
        </p:nvPicPr>
        <p:blipFill>
          <a:blip r:embed="rId3"/>
          <a:stretch>
            <a:fillRect/>
          </a:stretch>
        </p:blipFill>
        <p:spPr>
          <a:xfrm>
            <a:off x="809624" y="1823330"/>
            <a:ext cx="2857501" cy="2696515"/>
          </a:xfrm>
          <a:prstGeom prst="rect">
            <a:avLst/>
          </a:prstGeom>
        </p:spPr>
      </p:pic>
      <p:pic>
        <p:nvPicPr>
          <p:cNvPr id="5" name="図 4"/>
          <p:cNvPicPr>
            <a:picLocks noChangeAspect="1"/>
          </p:cNvPicPr>
          <p:nvPr/>
        </p:nvPicPr>
        <p:blipFill>
          <a:blip r:embed="rId4"/>
          <a:stretch>
            <a:fillRect/>
          </a:stretch>
        </p:blipFill>
        <p:spPr>
          <a:xfrm>
            <a:off x="3687079" y="1732597"/>
            <a:ext cx="4814197" cy="3496627"/>
          </a:xfrm>
          <a:prstGeom prst="rect">
            <a:avLst/>
          </a:prstGeom>
        </p:spPr>
      </p:pic>
    </p:spTree>
    <p:extLst>
      <p:ext uri="{BB962C8B-B14F-4D97-AF65-F5344CB8AC3E}">
        <p14:creationId xmlns:p14="http://schemas.microsoft.com/office/powerpoint/2010/main" val="10448761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Cargador de residuos tipo oruga</a:t>
            </a:r>
            <a:endParaRPr kumimoji="1" lang="ja-JP" altLang="en-US" sz="24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es" sz="1600" dirty="0">
                <a:latin typeface="Meiryo UI" panose="020B0604030504040204" pitchFamily="50" charset="-128"/>
                <a:ea typeface="Meiryo UI" panose="020B0604030504040204" pitchFamily="50" charset="-128"/>
              </a:rPr>
              <a:t>Los principales tipos de cargador de residuos tipo oruga son los grandes tractores con pala y los cargadores tipo raspador descriptos en el punto 6.1.2. Aquí se describe el cargador tipo raspador</a:t>
            </a:r>
            <a:endParaRPr lang="en-US" altLang="ja-JP" sz="16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154 del libro de texto / Página 86 del texto auxiliar</a:t>
            </a:r>
          </a:p>
        </p:txBody>
      </p:sp>
      <p:sp>
        <p:nvSpPr>
          <p:cNvPr id="26" name="テキスト ボックス 25"/>
          <p:cNvSpPr txBox="1"/>
          <p:nvPr/>
        </p:nvSpPr>
        <p:spPr>
          <a:xfrm>
            <a:off x="2953195" y="5910006"/>
            <a:ext cx="3237610" cy="276999"/>
          </a:xfrm>
          <a:prstGeom prst="rect">
            <a:avLst/>
          </a:prstGeom>
          <a:noFill/>
          <a:ln>
            <a:noFill/>
          </a:ln>
        </p:spPr>
        <p:txBody>
          <a:bodyPr wrap="square" rtlCol="0">
            <a:spAutoFit/>
          </a:bodyPr>
          <a:lstStyle/>
          <a:p>
            <a:pPr algn="ctr" rtl="0"/>
            <a:r>
              <a:rPr lang="es" sz="1200" dirty="0">
                <a:solidFill>
                  <a:prstClr val="black"/>
                </a:solidFill>
              </a:rPr>
              <a:t>Ejemplo de dispositivo de operación de un cargador tipo raspador</a:t>
            </a:r>
          </a:p>
        </p:txBody>
      </p:sp>
      <p:pic>
        <p:nvPicPr>
          <p:cNvPr id="2" name="図 1"/>
          <p:cNvPicPr>
            <a:picLocks noChangeAspect="1"/>
          </p:cNvPicPr>
          <p:nvPr/>
        </p:nvPicPr>
        <p:blipFill>
          <a:blip r:embed="rId3"/>
          <a:stretch>
            <a:fillRect/>
          </a:stretch>
        </p:blipFill>
        <p:spPr>
          <a:xfrm>
            <a:off x="2400300" y="2083366"/>
            <a:ext cx="4343400" cy="3826640"/>
          </a:xfrm>
          <a:prstGeom prst="rect">
            <a:avLst/>
          </a:prstGeom>
        </p:spPr>
      </p:pic>
      <p:sp>
        <p:nvSpPr>
          <p:cNvPr id="7" name="テキスト ボックス 1285">
            <a:extLst>
              <a:ext uri="{FF2B5EF4-FFF2-40B4-BE49-F238E27FC236}">
                <a16:creationId xmlns:a16="http://schemas.microsoft.com/office/drawing/2014/main" id="{07DCC1D4-8AD2-4CA6-AAC4-EE97B74D884F}"/>
              </a:ext>
            </a:extLst>
          </p:cNvPr>
          <p:cNvSpPr txBox="1"/>
          <p:nvPr/>
        </p:nvSpPr>
        <p:spPr>
          <a:xfrm>
            <a:off x="2435901" y="2132898"/>
            <a:ext cx="1595874" cy="1501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Operación del brazo y del giro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286">
            <a:extLst>
              <a:ext uri="{FF2B5EF4-FFF2-40B4-BE49-F238E27FC236}">
                <a16:creationId xmlns:a16="http://schemas.microsoft.com/office/drawing/2014/main" id="{8F5587C5-0653-4C07-9BB5-2A04E7751150}"/>
              </a:ext>
            </a:extLst>
          </p:cNvPr>
          <p:cNvSpPr txBox="1"/>
          <p:nvPr/>
        </p:nvSpPr>
        <p:spPr>
          <a:xfrm>
            <a:off x="1681316" y="2946399"/>
            <a:ext cx="1926159" cy="2385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Ajuste de la sección de la cuchara y funcionamiento vertical del transportador</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287">
            <a:extLst>
              <a:ext uri="{FF2B5EF4-FFF2-40B4-BE49-F238E27FC236}">
                <a16:creationId xmlns:a16="http://schemas.microsoft.com/office/drawing/2014/main" id="{9AC3EDC0-B6CE-4FDD-AA22-372A22D7E057}"/>
              </a:ext>
            </a:extLst>
          </p:cNvPr>
          <p:cNvSpPr txBox="1"/>
          <p:nvPr/>
        </p:nvSpPr>
        <p:spPr>
          <a:xfrm>
            <a:off x="5054175" y="2117829"/>
            <a:ext cx="1722417" cy="1269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Operación de la oruga (izquierda)</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288">
            <a:extLst>
              <a:ext uri="{FF2B5EF4-FFF2-40B4-BE49-F238E27FC236}">
                <a16:creationId xmlns:a16="http://schemas.microsoft.com/office/drawing/2014/main" id="{5493D9AC-BDFD-40A6-9153-6A212A1BF53E}"/>
              </a:ext>
            </a:extLst>
          </p:cNvPr>
          <p:cNvSpPr txBox="1"/>
          <p:nvPr/>
        </p:nvSpPr>
        <p:spPr>
          <a:xfrm>
            <a:off x="5216599" y="2323020"/>
            <a:ext cx="1857667" cy="1269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Operación de la oruga (derecha)</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289">
            <a:extLst>
              <a:ext uri="{FF2B5EF4-FFF2-40B4-BE49-F238E27FC236}">
                <a16:creationId xmlns:a16="http://schemas.microsoft.com/office/drawing/2014/main" id="{A665BF0B-A40A-4FE2-B70D-1297DC7C710F}"/>
              </a:ext>
            </a:extLst>
          </p:cNvPr>
          <p:cNvSpPr txBox="1"/>
          <p:nvPr/>
        </p:nvSpPr>
        <p:spPr>
          <a:xfrm>
            <a:off x="5605017" y="2551384"/>
            <a:ext cx="1857667" cy="1269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Operación de la pluma y la cuchara</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290">
            <a:extLst>
              <a:ext uri="{FF2B5EF4-FFF2-40B4-BE49-F238E27FC236}">
                <a16:creationId xmlns:a16="http://schemas.microsoft.com/office/drawing/2014/main" id="{5FC510A8-DF64-4503-844E-993D31936031}"/>
              </a:ext>
            </a:extLst>
          </p:cNvPr>
          <p:cNvSpPr txBox="1"/>
          <p:nvPr/>
        </p:nvSpPr>
        <p:spPr>
          <a:xfrm>
            <a:off x="4104725" y="4828731"/>
            <a:ext cx="777150"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Asiento del conductor</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291">
            <a:extLst>
              <a:ext uri="{FF2B5EF4-FFF2-40B4-BE49-F238E27FC236}">
                <a16:creationId xmlns:a16="http://schemas.microsoft.com/office/drawing/2014/main" id="{D45474B9-449E-4C2C-B799-23E481962A31}"/>
              </a:ext>
            </a:extLst>
          </p:cNvPr>
          <p:cNvSpPr txBox="1"/>
          <p:nvPr/>
        </p:nvSpPr>
        <p:spPr>
          <a:xfrm>
            <a:off x="2050071" y="5250001"/>
            <a:ext cx="1440920" cy="1737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Operación del transportador</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292">
            <a:extLst>
              <a:ext uri="{FF2B5EF4-FFF2-40B4-BE49-F238E27FC236}">
                <a16:creationId xmlns:a16="http://schemas.microsoft.com/office/drawing/2014/main" id="{B8D417EE-31A8-4D98-82AF-F9BA82B71CB0}"/>
              </a:ext>
            </a:extLst>
          </p:cNvPr>
          <p:cNvSpPr txBox="1"/>
          <p:nvPr/>
        </p:nvSpPr>
        <p:spPr>
          <a:xfrm>
            <a:off x="5549124" y="5704679"/>
            <a:ext cx="1534974" cy="142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Enclavamiento hidráulico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310187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916387" y="1221545"/>
            <a:ext cx="3429996" cy="1499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000" dirty="0">
                <a:latin typeface="Meiryo UI" panose="020B0604030504040204" pitchFamily="50" charset="-128"/>
                <a:ea typeface="Meiryo UI" panose="020B0604030504040204" pitchFamily="50" charset="-128"/>
              </a:rPr>
              <a:t>Transporte de la maquinaria de construcción tipo vehicular</a:t>
            </a:r>
            <a:endParaRPr kumimoji="1" lang="ja-JP" altLang="en-US" sz="20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682548" y="1856833"/>
            <a:ext cx="3670702" cy="276999"/>
          </a:xfrm>
          <a:prstGeom prst="rect">
            <a:avLst/>
          </a:prstGeom>
          <a:noFill/>
          <a:ln>
            <a:noFill/>
          </a:ln>
        </p:spPr>
        <p:txBody>
          <a:bodyPr wrap="square" rtlCol="0">
            <a:spAutoFit/>
          </a:bodyPr>
          <a:lstStyle/>
          <a:p>
            <a:pPr algn="ctr" rtl="0"/>
            <a:r>
              <a:rPr lang="es" sz="1200" dirty="0">
                <a:solidFill>
                  <a:prstClr val="black"/>
                </a:solidFill>
              </a:rPr>
              <a:t>Ejemplo de rampa con uñas</a:t>
            </a:r>
          </a:p>
        </p:txBody>
      </p:sp>
      <p:pic>
        <p:nvPicPr>
          <p:cNvPr id="12" name="図 11"/>
          <p:cNvPicPr>
            <a:picLocks noChangeAspect="1"/>
          </p:cNvPicPr>
          <p:nvPr/>
        </p:nvPicPr>
        <p:blipFill>
          <a:blip r:embed="rId4"/>
          <a:stretch>
            <a:fillRect/>
          </a:stretch>
        </p:blipFill>
        <p:spPr>
          <a:xfrm>
            <a:off x="5334723" y="4788264"/>
            <a:ext cx="2619375" cy="1200150"/>
          </a:xfrm>
          <a:prstGeom prst="rect">
            <a:avLst/>
          </a:prstGeom>
        </p:spPr>
      </p:pic>
      <p:sp>
        <p:nvSpPr>
          <p:cNvPr id="17" name="テキスト ボックス 16"/>
          <p:cNvSpPr txBox="1"/>
          <p:nvPr/>
        </p:nvSpPr>
        <p:spPr>
          <a:xfrm>
            <a:off x="532077" y="2177952"/>
            <a:ext cx="4287737" cy="246221"/>
          </a:xfrm>
          <a:prstGeom prst="rect">
            <a:avLst/>
          </a:prstGeom>
          <a:noFill/>
          <a:ln>
            <a:noFill/>
          </a:ln>
        </p:spPr>
        <p:txBody>
          <a:bodyPr wrap="square" rtlCol="0">
            <a:spAutoFit/>
          </a:bodyPr>
          <a:lstStyle/>
          <a:p>
            <a:pPr algn="ctr" rtl="0"/>
            <a:r>
              <a:rPr lang="es" sz="1000" dirty="0">
                <a:solidFill>
                  <a:prstClr val="black"/>
                </a:solidFill>
              </a:rPr>
              <a:t>Ejemplo de relación entre la masa de la máquina a cargar y la rampa</a:t>
            </a:r>
          </a:p>
        </p:txBody>
      </p:sp>
      <p:sp>
        <p:nvSpPr>
          <p:cNvPr id="18" name="テキスト ボックス 17"/>
          <p:cNvSpPr txBox="1"/>
          <p:nvPr/>
        </p:nvSpPr>
        <p:spPr>
          <a:xfrm>
            <a:off x="4590993" y="2744898"/>
            <a:ext cx="3670702" cy="276999"/>
          </a:xfrm>
          <a:prstGeom prst="rect">
            <a:avLst/>
          </a:prstGeom>
          <a:noFill/>
          <a:ln>
            <a:noFill/>
          </a:ln>
        </p:spPr>
        <p:txBody>
          <a:bodyPr wrap="square" rtlCol="0">
            <a:spAutoFit/>
          </a:bodyPr>
          <a:lstStyle/>
          <a:p>
            <a:pPr algn="ctr" rtl="0"/>
            <a:r>
              <a:rPr lang="es" sz="1200" dirty="0">
                <a:solidFill>
                  <a:prstClr val="black"/>
                </a:solidFill>
              </a:rPr>
              <a:t>Ejemplo de uso de la rampa</a:t>
            </a:r>
          </a:p>
        </p:txBody>
      </p:sp>
      <p:sp>
        <p:nvSpPr>
          <p:cNvPr id="19" name="テキスト ボックス 18"/>
          <p:cNvSpPr txBox="1"/>
          <p:nvPr/>
        </p:nvSpPr>
        <p:spPr>
          <a:xfrm>
            <a:off x="5201019" y="4349347"/>
            <a:ext cx="2450649" cy="276999"/>
          </a:xfrm>
          <a:prstGeom prst="rect">
            <a:avLst/>
          </a:prstGeom>
          <a:noFill/>
          <a:ln>
            <a:noFill/>
          </a:ln>
        </p:spPr>
        <p:txBody>
          <a:bodyPr wrap="square" rtlCol="0">
            <a:spAutoFit/>
          </a:bodyPr>
          <a:lstStyle/>
          <a:p>
            <a:pPr algn="ctr" rtl="0"/>
            <a:r>
              <a:rPr lang="es" sz="1200" dirty="0">
                <a:solidFill>
                  <a:prstClr val="black"/>
                </a:solidFill>
              </a:rPr>
              <a:t>Zona de carga</a:t>
            </a:r>
          </a:p>
        </p:txBody>
      </p:sp>
      <p:sp>
        <p:nvSpPr>
          <p:cNvPr id="20" name="テキスト ボックス 19"/>
          <p:cNvSpPr txBox="1"/>
          <p:nvPr/>
        </p:nvSpPr>
        <p:spPr>
          <a:xfrm>
            <a:off x="5174361" y="6035252"/>
            <a:ext cx="3016089" cy="276999"/>
          </a:xfrm>
          <a:prstGeom prst="rect">
            <a:avLst/>
          </a:prstGeom>
          <a:noFill/>
          <a:ln>
            <a:noFill/>
          </a:ln>
        </p:spPr>
        <p:txBody>
          <a:bodyPr wrap="square" rtlCol="0">
            <a:spAutoFit/>
          </a:bodyPr>
          <a:lstStyle/>
          <a:p>
            <a:pPr algn="ctr" rtl="0"/>
            <a:r>
              <a:rPr lang="es" sz="1200" dirty="0">
                <a:solidFill>
                  <a:prstClr val="black"/>
                </a:solidFill>
              </a:rPr>
              <a:t>Ejemplos de uso de la calza de rueda</a:t>
            </a:r>
          </a:p>
        </p:txBody>
      </p:sp>
      <p:sp>
        <p:nvSpPr>
          <p:cNvPr id="21" name="テキスト ボックス 20"/>
          <p:cNvSpPr txBox="1"/>
          <p:nvPr/>
        </p:nvSpPr>
        <p:spPr>
          <a:xfrm>
            <a:off x="1368875" y="6061455"/>
            <a:ext cx="2526595" cy="276999"/>
          </a:xfrm>
          <a:prstGeom prst="rect">
            <a:avLst/>
          </a:prstGeom>
          <a:noFill/>
          <a:ln>
            <a:noFill/>
          </a:ln>
        </p:spPr>
        <p:txBody>
          <a:bodyPr wrap="square" rtlCol="0">
            <a:spAutoFit/>
          </a:bodyPr>
          <a:lstStyle/>
          <a:p>
            <a:pPr algn="ctr" rtl="0"/>
            <a:r>
              <a:rPr lang="es" sz="1200" dirty="0">
                <a:solidFill>
                  <a:prstClr val="black"/>
                </a:solidFill>
              </a:rPr>
              <a:t>Ejemplo de fijación a un remolque</a:t>
            </a:r>
          </a:p>
        </p:txBody>
      </p:sp>
      <p:sp>
        <p:nvSpPr>
          <p:cNvPr id="22" name="テキスト ボックス 21"/>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dirty="0">
                <a:solidFill>
                  <a:prstClr val="black"/>
                </a:solidFill>
              </a:rPr>
              <a:t>Página 157 del libro de texto / Página 88 del texto auxiliar</a:t>
            </a:r>
          </a:p>
        </p:txBody>
      </p:sp>
      <p:pic>
        <p:nvPicPr>
          <p:cNvPr id="8" name="図 7"/>
          <p:cNvPicPr>
            <a:picLocks noChangeAspect="1"/>
          </p:cNvPicPr>
          <p:nvPr/>
        </p:nvPicPr>
        <p:blipFill>
          <a:blip r:embed="rId5"/>
          <a:stretch>
            <a:fillRect/>
          </a:stretch>
        </p:blipFill>
        <p:spPr>
          <a:xfrm>
            <a:off x="807431" y="2419451"/>
            <a:ext cx="3565312" cy="1109485"/>
          </a:xfrm>
          <a:prstGeom prst="rect">
            <a:avLst/>
          </a:prstGeom>
        </p:spPr>
      </p:pic>
      <p:pic>
        <p:nvPicPr>
          <p:cNvPr id="10" name="図 9"/>
          <p:cNvPicPr>
            <a:picLocks noChangeAspect="1"/>
          </p:cNvPicPr>
          <p:nvPr/>
        </p:nvPicPr>
        <p:blipFill>
          <a:blip r:embed="rId6"/>
          <a:stretch>
            <a:fillRect/>
          </a:stretch>
        </p:blipFill>
        <p:spPr>
          <a:xfrm>
            <a:off x="695355" y="1288978"/>
            <a:ext cx="3645088" cy="504108"/>
          </a:xfrm>
          <a:prstGeom prst="rect">
            <a:avLst/>
          </a:prstGeom>
        </p:spPr>
      </p:pic>
      <p:pic>
        <p:nvPicPr>
          <p:cNvPr id="11" name="図 10"/>
          <p:cNvPicPr>
            <a:picLocks noChangeAspect="1"/>
          </p:cNvPicPr>
          <p:nvPr/>
        </p:nvPicPr>
        <p:blipFill>
          <a:blip r:embed="rId7"/>
          <a:stretch>
            <a:fillRect/>
          </a:stretch>
        </p:blipFill>
        <p:spPr>
          <a:xfrm>
            <a:off x="4573341" y="3140285"/>
            <a:ext cx="4028493" cy="1185643"/>
          </a:xfrm>
          <a:prstGeom prst="rect">
            <a:avLst/>
          </a:prstGeom>
        </p:spPr>
      </p:pic>
      <p:pic>
        <p:nvPicPr>
          <p:cNvPr id="14" name="図 13"/>
          <p:cNvPicPr>
            <a:picLocks noChangeAspect="1"/>
          </p:cNvPicPr>
          <p:nvPr/>
        </p:nvPicPr>
        <p:blipFill>
          <a:blip r:embed="rId8"/>
          <a:stretch>
            <a:fillRect/>
          </a:stretch>
        </p:blipFill>
        <p:spPr>
          <a:xfrm>
            <a:off x="1298151" y="3528937"/>
            <a:ext cx="2671490" cy="2563650"/>
          </a:xfrm>
          <a:prstGeom prst="rect">
            <a:avLst/>
          </a:prstGeom>
        </p:spPr>
      </p:pic>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3" name="テキスト ボックス 1294">
            <a:extLst>
              <a:ext uri="{FF2B5EF4-FFF2-40B4-BE49-F238E27FC236}">
                <a16:creationId xmlns:a16="http://schemas.microsoft.com/office/drawing/2014/main" id="{819F950F-F1FF-4087-BC46-8253DA6CFC93}"/>
              </a:ext>
            </a:extLst>
          </p:cNvPr>
          <p:cNvSpPr txBox="1"/>
          <p:nvPr/>
        </p:nvSpPr>
        <p:spPr>
          <a:xfrm>
            <a:off x="871287" y="2563415"/>
            <a:ext cx="972696"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800"/>
              </a:lnSpc>
            </a:pPr>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Masa de la máquina a cargar (t)</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295">
            <a:extLst>
              <a:ext uri="{FF2B5EF4-FFF2-40B4-BE49-F238E27FC236}">
                <a16:creationId xmlns:a16="http://schemas.microsoft.com/office/drawing/2014/main" id="{2B610F03-4C7C-42E4-BA03-76904F9A36A8}"/>
              </a:ext>
            </a:extLst>
          </p:cNvPr>
          <p:cNvSpPr txBox="1"/>
          <p:nvPr/>
        </p:nvSpPr>
        <p:spPr>
          <a:xfrm>
            <a:off x="1966097" y="2448430"/>
            <a:ext cx="1120390" cy="1816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700"/>
              </a:lnSpc>
            </a:pPr>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Cantidad de rampas a utilizar</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296">
            <a:extLst>
              <a:ext uri="{FF2B5EF4-FFF2-40B4-BE49-F238E27FC236}">
                <a16:creationId xmlns:a16="http://schemas.microsoft.com/office/drawing/2014/main" id="{F603AC81-4D63-49F4-9DFE-1D4C01AC03EC}"/>
              </a:ext>
            </a:extLst>
          </p:cNvPr>
          <p:cNvSpPr txBox="1"/>
          <p:nvPr/>
        </p:nvSpPr>
        <p:spPr>
          <a:xfrm>
            <a:off x="1930467" y="2668190"/>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700"/>
              </a:lnSpc>
            </a:pPr>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Tipo de material</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297">
            <a:extLst>
              <a:ext uri="{FF2B5EF4-FFF2-40B4-BE49-F238E27FC236}">
                <a16:creationId xmlns:a16="http://schemas.microsoft.com/office/drawing/2014/main" id="{16CBF98F-6084-4BA2-94D9-67E5B0CF825D}"/>
              </a:ext>
            </a:extLst>
          </p:cNvPr>
          <p:cNvSpPr txBox="1"/>
          <p:nvPr/>
        </p:nvSpPr>
        <p:spPr>
          <a:xfrm>
            <a:off x="1949517" y="2870163"/>
            <a:ext cx="632318" cy="1900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800"/>
              </a:lnSpc>
            </a:pPr>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Aleación de aluminio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298">
            <a:extLst>
              <a:ext uri="{FF2B5EF4-FFF2-40B4-BE49-F238E27FC236}">
                <a16:creationId xmlns:a16="http://schemas.microsoft.com/office/drawing/2014/main" id="{B77C69C2-25FE-4EAD-BF03-BDF91DAAA2AB}"/>
              </a:ext>
            </a:extLst>
          </p:cNvPr>
          <p:cNvSpPr txBox="1"/>
          <p:nvPr/>
        </p:nvSpPr>
        <p:spPr>
          <a:xfrm>
            <a:off x="1949517" y="3088082"/>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800"/>
              </a:lnSpc>
            </a:pPr>
            <a:r>
              <a:rPr lang="es" sz="700" kern="100">
                <a:effectLst/>
                <a:latin typeface="Arial" panose="020B0604020202020204" pitchFamily="34" charset="0"/>
                <a:ea typeface="游ゴシック" panose="020B0400000000000000" pitchFamily="50" charset="-128"/>
                <a:cs typeface="Times New Roman" panose="02020603050405020304" pitchFamily="18" charset="0"/>
              </a:rPr>
              <a:t>Aleación de aluminio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299">
            <a:extLst>
              <a:ext uri="{FF2B5EF4-FFF2-40B4-BE49-F238E27FC236}">
                <a16:creationId xmlns:a16="http://schemas.microsoft.com/office/drawing/2014/main" id="{3ACE91DE-8EFE-458B-A22C-D2509C7A024F}"/>
              </a:ext>
            </a:extLst>
          </p:cNvPr>
          <p:cNvSpPr txBox="1"/>
          <p:nvPr/>
        </p:nvSpPr>
        <p:spPr>
          <a:xfrm>
            <a:off x="1949517" y="3308509"/>
            <a:ext cx="632318"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800"/>
              </a:lnSpc>
            </a:pPr>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Aleación de aluminio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300">
            <a:extLst>
              <a:ext uri="{FF2B5EF4-FFF2-40B4-BE49-F238E27FC236}">
                <a16:creationId xmlns:a16="http://schemas.microsoft.com/office/drawing/2014/main" id="{DA2554DE-1BA5-47BA-8DAE-BE5DE08849AA}"/>
              </a:ext>
            </a:extLst>
          </p:cNvPr>
          <p:cNvSpPr txBox="1"/>
          <p:nvPr/>
        </p:nvSpPr>
        <p:spPr>
          <a:xfrm>
            <a:off x="2692170" y="2668189"/>
            <a:ext cx="417319" cy="1727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Cantidad</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301">
            <a:extLst>
              <a:ext uri="{FF2B5EF4-FFF2-40B4-BE49-F238E27FC236}">
                <a16:creationId xmlns:a16="http://schemas.microsoft.com/office/drawing/2014/main" id="{D0A062A9-46B0-4A8C-B963-065939E02C40}"/>
              </a:ext>
            </a:extLst>
          </p:cNvPr>
          <p:cNvSpPr txBox="1"/>
          <p:nvPr/>
        </p:nvSpPr>
        <p:spPr>
          <a:xfrm>
            <a:off x="3238874" y="2477691"/>
            <a:ext cx="1098464" cy="3181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Dimensiones exteriores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Largo x alto x ancho </a:t>
            </a:r>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(mm)</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302">
            <a:extLst>
              <a:ext uri="{FF2B5EF4-FFF2-40B4-BE49-F238E27FC236}">
                <a16:creationId xmlns:a16="http://schemas.microsoft.com/office/drawing/2014/main" id="{C9000CA6-CD0F-4358-95E3-D2032BD41B91}"/>
              </a:ext>
            </a:extLst>
          </p:cNvPr>
          <p:cNvSpPr txBox="1"/>
          <p:nvPr/>
        </p:nvSpPr>
        <p:spPr>
          <a:xfrm>
            <a:off x="5184146" y="1320982"/>
            <a:ext cx="1564950" cy="1727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Plataforma de carga del remolque</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303">
            <a:extLst>
              <a:ext uri="{FF2B5EF4-FFF2-40B4-BE49-F238E27FC236}">
                <a16:creationId xmlns:a16="http://schemas.microsoft.com/office/drawing/2014/main" id="{EC6BB558-A369-443D-B6C0-9AC6C312C505}"/>
              </a:ext>
            </a:extLst>
          </p:cNvPr>
          <p:cNvSpPr txBox="1"/>
          <p:nvPr/>
        </p:nvSpPr>
        <p:spPr>
          <a:xfrm>
            <a:off x="6603053" y="1699799"/>
            <a:ext cx="10001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Rampa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304">
            <a:extLst>
              <a:ext uri="{FF2B5EF4-FFF2-40B4-BE49-F238E27FC236}">
                <a16:creationId xmlns:a16="http://schemas.microsoft.com/office/drawing/2014/main" id="{06522158-28E0-4AA7-80A6-84325776F1D3}"/>
              </a:ext>
            </a:extLst>
          </p:cNvPr>
          <p:cNvSpPr txBox="1"/>
          <p:nvPr/>
        </p:nvSpPr>
        <p:spPr>
          <a:xfrm>
            <a:off x="5967736" y="2415267"/>
            <a:ext cx="36639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15°</a:t>
            </a:r>
            <a:r>
              <a:rPr lang="es" sz="700" kern="100" dirty="0">
                <a:effectLst/>
                <a:latin typeface="游ゴシック" panose="020B0400000000000000" pitchFamily="50" charset="-128"/>
                <a:ea typeface="游ゴシック" panose="020B0400000000000000" pitchFamily="50" charset="-128"/>
                <a:cs typeface="Arial" panose="020B0604020202020204" pitchFamily="34" charset="0"/>
              </a:rPr>
              <a:t>o menos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306">
            <a:extLst>
              <a:ext uri="{FF2B5EF4-FFF2-40B4-BE49-F238E27FC236}">
                <a16:creationId xmlns:a16="http://schemas.microsoft.com/office/drawing/2014/main" id="{FFABDBBD-1E20-44E3-A4A4-EE2F2DC4C60E}"/>
              </a:ext>
            </a:extLst>
          </p:cNvPr>
          <p:cNvSpPr txBox="1"/>
          <p:nvPr/>
        </p:nvSpPr>
        <p:spPr>
          <a:xfrm>
            <a:off x="4625972" y="3145673"/>
            <a:ext cx="1665955" cy="1582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Centro de la plataforma de carga del vehículo y el eje central de la máquina a cargar</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307">
            <a:extLst>
              <a:ext uri="{FF2B5EF4-FFF2-40B4-BE49-F238E27FC236}">
                <a16:creationId xmlns:a16="http://schemas.microsoft.com/office/drawing/2014/main" id="{7A9EF1A7-BCF4-46F5-ADCD-D28E9AE9C0E7}"/>
              </a:ext>
            </a:extLst>
          </p:cNvPr>
          <p:cNvSpPr txBox="1"/>
          <p:nvPr/>
        </p:nvSpPr>
        <p:spPr>
          <a:xfrm>
            <a:off x="6392226" y="3021897"/>
            <a:ext cx="356870" cy="2820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Plataforma de carga del vehículo</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6" name="テキスト ボックス 1308">
            <a:extLst>
              <a:ext uri="{FF2B5EF4-FFF2-40B4-BE49-F238E27FC236}">
                <a16:creationId xmlns:a16="http://schemas.microsoft.com/office/drawing/2014/main" id="{679D58FE-0EAD-47BB-93BC-59CFA3F13A1B}"/>
              </a:ext>
            </a:extLst>
          </p:cNvPr>
          <p:cNvSpPr txBox="1"/>
          <p:nvPr/>
        </p:nvSpPr>
        <p:spPr>
          <a:xfrm>
            <a:off x="6888803" y="3161040"/>
            <a:ext cx="1310821" cy="1815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Centro de la rampa y el eje central de la oruga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7" name="テキスト ボックス 1309">
            <a:extLst>
              <a:ext uri="{FF2B5EF4-FFF2-40B4-BE49-F238E27FC236}">
                <a16:creationId xmlns:a16="http://schemas.microsoft.com/office/drawing/2014/main" id="{B893F3EF-4C67-461B-AC77-08063201ED90}"/>
              </a:ext>
            </a:extLst>
          </p:cNvPr>
          <p:cNvSpPr txBox="1"/>
          <p:nvPr/>
        </p:nvSpPr>
        <p:spPr>
          <a:xfrm>
            <a:off x="6492838" y="4194762"/>
            <a:ext cx="4286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Rampa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8" name="テキスト ボックス 1310">
            <a:extLst>
              <a:ext uri="{FF2B5EF4-FFF2-40B4-BE49-F238E27FC236}">
                <a16:creationId xmlns:a16="http://schemas.microsoft.com/office/drawing/2014/main" id="{8E12DFD1-9E0D-4AE4-AFD7-2F3D75536882}"/>
              </a:ext>
            </a:extLst>
          </p:cNvPr>
          <p:cNvSpPr txBox="1"/>
          <p:nvPr/>
        </p:nvSpPr>
        <p:spPr>
          <a:xfrm>
            <a:off x="7003196" y="4187429"/>
            <a:ext cx="428625" cy="142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a:effectLst/>
                <a:latin typeface="Arial" panose="020B0604020202020204" pitchFamily="34" charset="0"/>
                <a:ea typeface="游ゴシック" panose="020B0400000000000000" pitchFamily="50" charset="-128"/>
                <a:cs typeface="Times New Roman" panose="02020603050405020304" pitchFamily="18" charset="0"/>
              </a:rPr>
              <a:t>Oruga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9" name="テキスト ボックス 1311">
            <a:extLst>
              <a:ext uri="{FF2B5EF4-FFF2-40B4-BE49-F238E27FC236}">
                <a16:creationId xmlns:a16="http://schemas.microsoft.com/office/drawing/2014/main" id="{381B230D-E2DA-4DA2-BD1E-A5D9A6A2770B}"/>
              </a:ext>
            </a:extLst>
          </p:cNvPr>
          <p:cNvSpPr txBox="1"/>
          <p:nvPr/>
        </p:nvSpPr>
        <p:spPr>
          <a:xfrm>
            <a:off x="5267279" y="4819557"/>
            <a:ext cx="883654" cy="1713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Calza de rueda</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 name="テキスト ボックス 1312">
            <a:extLst>
              <a:ext uri="{FF2B5EF4-FFF2-40B4-BE49-F238E27FC236}">
                <a16:creationId xmlns:a16="http://schemas.microsoft.com/office/drawing/2014/main" id="{9869B9C6-BE8C-43AE-B1F7-A0F382275448}"/>
              </a:ext>
            </a:extLst>
          </p:cNvPr>
          <p:cNvSpPr txBox="1"/>
          <p:nvPr/>
        </p:nvSpPr>
        <p:spPr>
          <a:xfrm>
            <a:off x="2706644" y="3570976"/>
            <a:ext cx="54737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Manguera hidráulica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1" name="テキスト ボックス 1313">
            <a:extLst>
              <a:ext uri="{FF2B5EF4-FFF2-40B4-BE49-F238E27FC236}">
                <a16:creationId xmlns:a16="http://schemas.microsoft.com/office/drawing/2014/main" id="{A8563E07-EFCB-4AB7-A4AB-D5C3986C85F6}"/>
              </a:ext>
            </a:extLst>
          </p:cNvPr>
          <p:cNvSpPr txBox="1"/>
          <p:nvPr/>
        </p:nvSpPr>
        <p:spPr>
          <a:xfrm>
            <a:off x="1674906" y="4688094"/>
            <a:ext cx="45720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Arial" panose="020B0604020202020204" pitchFamily="34" charset="0"/>
                <a:ea typeface="游ゴシック" panose="020B0400000000000000" pitchFamily="50" charset="-128"/>
                <a:cs typeface="Times New Roman" panose="02020603050405020304" pitchFamily="18" charset="0"/>
              </a:rPr>
              <a:t>Cuña</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2" name="テキスト ボックス 1314">
            <a:extLst>
              <a:ext uri="{FF2B5EF4-FFF2-40B4-BE49-F238E27FC236}">
                <a16:creationId xmlns:a16="http://schemas.microsoft.com/office/drawing/2014/main" id="{0EC203EF-ED8C-47C5-90FF-857C53AB6FC7}"/>
              </a:ext>
            </a:extLst>
          </p:cNvPr>
          <p:cNvSpPr txBox="1"/>
          <p:nvPr/>
        </p:nvSpPr>
        <p:spPr>
          <a:xfrm>
            <a:off x="2127042" y="4670824"/>
            <a:ext cx="213995"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Cable de acero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3" name="テキスト ボックス 1315">
            <a:extLst>
              <a:ext uri="{FF2B5EF4-FFF2-40B4-BE49-F238E27FC236}">
                <a16:creationId xmlns:a16="http://schemas.microsoft.com/office/drawing/2014/main" id="{66099627-BE5C-4011-86D5-77807BFCE3E3}"/>
              </a:ext>
            </a:extLst>
          </p:cNvPr>
          <p:cNvSpPr txBox="1"/>
          <p:nvPr/>
        </p:nvSpPr>
        <p:spPr>
          <a:xfrm>
            <a:off x="2448351" y="4679530"/>
            <a:ext cx="319087"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Arial" panose="020B0604020202020204" pitchFamily="34" charset="0"/>
                <a:ea typeface="游ゴシック" panose="020B0400000000000000" pitchFamily="50" charset="-128"/>
                <a:cs typeface="Times New Roman" panose="02020603050405020304" pitchFamily="18" charset="0"/>
              </a:rPr>
              <a:t>Acolchado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es" sz="500" kern="100">
                <a:effectLst/>
                <a:latin typeface="Arial" panose="020B0604020202020204" pitchFamily="34" charset="0"/>
                <a:ea typeface="游ゴシック" panose="020B0400000000000000" pitchFamily="50" charset="-128"/>
                <a:cs typeface="Times New Roman" panose="02020603050405020304" pitchFamily="18" charset="0"/>
              </a:rPr>
              <a:t>(Material de embalaje)</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4" name="テキスト ボックス 1316">
            <a:extLst>
              <a:ext uri="{FF2B5EF4-FFF2-40B4-BE49-F238E27FC236}">
                <a16:creationId xmlns:a16="http://schemas.microsoft.com/office/drawing/2014/main" id="{2B968603-AF1B-43AF-A0C4-CCBA956594F4}"/>
              </a:ext>
            </a:extLst>
          </p:cNvPr>
          <p:cNvSpPr txBox="1"/>
          <p:nvPr/>
        </p:nvSpPr>
        <p:spPr>
          <a:xfrm>
            <a:off x="2851741" y="4688094"/>
            <a:ext cx="213995"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Cable de acero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5" name="テキスト ボックス 1317">
            <a:extLst>
              <a:ext uri="{FF2B5EF4-FFF2-40B4-BE49-F238E27FC236}">
                <a16:creationId xmlns:a16="http://schemas.microsoft.com/office/drawing/2014/main" id="{A7E21FA2-90E9-4F66-9AB6-8E71133A85F6}"/>
              </a:ext>
            </a:extLst>
          </p:cNvPr>
          <p:cNvSpPr txBox="1"/>
          <p:nvPr/>
        </p:nvSpPr>
        <p:spPr>
          <a:xfrm>
            <a:off x="2958739" y="4600416"/>
            <a:ext cx="295275"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Arial" panose="020B0604020202020204" pitchFamily="34" charset="0"/>
                <a:ea typeface="游ゴシック" panose="020B0400000000000000" pitchFamily="50" charset="-128"/>
                <a:cs typeface="Times New Roman" panose="02020603050405020304" pitchFamily="18" charset="0"/>
              </a:rPr>
              <a:t>Cuña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6" name="テキスト ボックス 1318">
            <a:extLst>
              <a:ext uri="{FF2B5EF4-FFF2-40B4-BE49-F238E27FC236}">
                <a16:creationId xmlns:a16="http://schemas.microsoft.com/office/drawing/2014/main" id="{6FC5D4D0-965E-482F-9B2B-73F3BD53C750}"/>
              </a:ext>
            </a:extLst>
          </p:cNvPr>
          <p:cNvSpPr txBox="1"/>
          <p:nvPr/>
        </p:nvSpPr>
        <p:spPr>
          <a:xfrm>
            <a:off x="3194626" y="4643374"/>
            <a:ext cx="304800"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Arial" panose="020B0604020202020204" pitchFamily="34" charset="0"/>
                <a:ea typeface="游ゴシック" panose="020B0400000000000000" pitchFamily="50" charset="-128"/>
                <a:cs typeface="Times New Roman" panose="02020603050405020304" pitchFamily="18" charset="0"/>
              </a:rPr>
              <a:t>Malacate a palanca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7" name="テキスト ボックス 1319">
            <a:extLst>
              <a:ext uri="{FF2B5EF4-FFF2-40B4-BE49-F238E27FC236}">
                <a16:creationId xmlns:a16="http://schemas.microsoft.com/office/drawing/2014/main" id="{3B97CADC-B393-47C6-8402-2E9004C8D097}"/>
              </a:ext>
            </a:extLst>
          </p:cNvPr>
          <p:cNvSpPr txBox="1"/>
          <p:nvPr/>
        </p:nvSpPr>
        <p:spPr>
          <a:xfrm>
            <a:off x="3497188" y="4624654"/>
            <a:ext cx="238125"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Durmientes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8" name="テキスト ボックス 1320">
            <a:extLst>
              <a:ext uri="{FF2B5EF4-FFF2-40B4-BE49-F238E27FC236}">
                <a16:creationId xmlns:a16="http://schemas.microsoft.com/office/drawing/2014/main" id="{0BFE13E9-92C6-4B5A-8A1A-292F776B971E}"/>
              </a:ext>
            </a:extLst>
          </p:cNvPr>
          <p:cNvSpPr txBox="1"/>
          <p:nvPr/>
        </p:nvSpPr>
        <p:spPr>
          <a:xfrm>
            <a:off x="3173337" y="5909385"/>
            <a:ext cx="35567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Malacate a palanca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9" name="テキスト ボックス 1321">
            <a:extLst>
              <a:ext uri="{FF2B5EF4-FFF2-40B4-BE49-F238E27FC236}">
                <a16:creationId xmlns:a16="http://schemas.microsoft.com/office/drawing/2014/main" id="{08444C62-730E-4590-83F4-CC5D5FB86B57}"/>
              </a:ext>
            </a:extLst>
          </p:cNvPr>
          <p:cNvSpPr txBox="1"/>
          <p:nvPr/>
        </p:nvSpPr>
        <p:spPr>
          <a:xfrm>
            <a:off x="2835517" y="5871285"/>
            <a:ext cx="395119"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Acolchado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(Material de embalaje)</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0" name="テキスト ボックス 1322">
            <a:extLst>
              <a:ext uri="{FF2B5EF4-FFF2-40B4-BE49-F238E27FC236}">
                <a16:creationId xmlns:a16="http://schemas.microsoft.com/office/drawing/2014/main" id="{2F77D5BA-8D79-4FCE-8759-007EADA8F756}"/>
              </a:ext>
            </a:extLst>
          </p:cNvPr>
          <p:cNvSpPr txBox="1"/>
          <p:nvPr/>
        </p:nvSpPr>
        <p:spPr>
          <a:xfrm>
            <a:off x="2341037" y="5909385"/>
            <a:ext cx="457200" cy="1092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Cuña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1" name="テキスト ボックス 1323">
            <a:extLst>
              <a:ext uri="{FF2B5EF4-FFF2-40B4-BE49-F238E27FC236}">
                <a16:creationId xmlns:a16="http://schemas.microsoft.com/office/drawing/2014/main" id="{DC250ED2-72A2-409C-B5CC-9AF4850C0E58}"/>
              </a:ext>
            </a:extLst>
          </p:cNvPr>
          <p:cNvSpPr txBox="1"/>
          <p:nvPr/>
        </p:nvSpPr>
        <p:spPr>
          <a:xfrm>
            <a:off x="1899463" y="5938574"/>
            <a:ext cx="480695" cy="1133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Cable de acero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2" name="テキスト ボックス 1324">
            <a:extLst>
              <a:ext uri="{FF2B5EF4-FFF2-40B4-BE49-F238E27FC236}">
                <a16:creationId xmlns:a16="http://schemas.microsoft.com/office/drawing/2014/main" id="{D15E2934-F736-4218-AD8C-B996C155E257}"/>
              </a:ext>
            </a:extLst>
          </p:cNvPr>
          <p:cNvSpPr txBox="1"/>
          <p:nvPr/>
        </p:nvSpPr>
        <p:spPr>
          <a:xfrm>
            <a:off x="3439636" y="5835800"/>
            <a:ext cx="480695" cy="857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Cable de acero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3" name="テキスト ボックス 1325">
            <a:extLst>
              <a:ext uri="{FF2B5EF4-FFF2-40B4-BE49-F238E27FC236}">
                <a16:creationId xmlns:a16="http://schemas.microsoft.com/office/drawing/2014/main" id="{5D577D24-77A1-4936-A3B3-A5AB0FB1807B}"/>
              </a:ext>
            </a:extLst>
          </p:cNvPr>
          <p:cNvSpPr txBox="1"/>
          <p:nvPr/>
        </p:nvSpPr>
        <p:spPr>
          <a:xfrm>
            <a:off x="1368875" y="5014164"/>
            <a:ext cx="11049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Hoja (hoja de empuje de tierra) Bastidor en U</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94870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908299"/>
            <a:ext cx="9144000" cy="601663"/>
          </a:xfrm>
        </p:spPr>
        <p:txBody>
          <a:bodyPr rtlCol="0" anchor="ctr">
            <a:normAutofit fontScale="90000"/>
          </a:bodyPr>
          <a:lstStyle/>
          <a:p>
            <a:pPr marL="87313" rtl="0"/>
            <a:r>
              <a:rPr lang="es" sz="3200" dirty="0">
                <a:latin typeface="Meiryo UI" panose="020B0604030504040204" pitchFamily="50" charset="-128"/>
                <a:ea typeface="Meiryo UI" panose="020B0604030504040204" pitchFamily="50" charset="-128"/>
              </a:rPr>
              <a:t>Capítulo 7 Inspección y mantenimiento </a:t>
            </a:r>
            <a:br>
              <a:rPr lang="es" sz="3200" dirty="0">
                <a:latin typeface="Meiryo UI" panose="020B0604030504040204" pitchFamily="50" charset="-128"/>
                <a:ea typeface="Meiryo UI" panose="020B0604030504040204" pitchFamily="50" charset="-128"/>
              </a:rPr>
            </a:br>
            <a:r>
              <a:rPr lang="es" sz="3200" dirty="0">
                <a:latin typeface="Meiryo UI" panose="020B0604030504040204" pitchFamily="50" charset="-128"/>
                <a:ea typeface="Meiryo UI" panose="020B0604030504040204" pitchFamily="50" charset="-128"/>
              </a:rPr>
              <a:t>de la maquinaria de construcción tipo vehicular</a:t>
            </a:r>
            <a:endParaRPr kumimoji="1" lang="ja-JP" altLang="en-US"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22406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000" dirty="0">
                <a:latin typeface="Meiryo UI" panose="020B0604030504040204" pitchFamily="50" charset="-128"/>
                <a:ea typeface="Meiryo UI" panose="020B0604030504040204" pitchFamily="50" charset="-128"/>
              </a:rPr>
              <a:t>Leyes y reglamentos relacionados, precauciones generales</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es" sz="1200" dirty="0">
                <a:solidFill>
                  <a:prstClr val="black"/>
                </a:solidFill>
              </a:rPr>
              <a:t>Leyes y reglamentos relacionados</a:t>
            </a:r>
          </a:p>
        </p:txBody>
      </p:sp>
      <p:sp>
        <p:nvSpPr>
          <p:cNvPr id="22" name="テキスト ボックス 21"/>
          <p:cNvSpPr txBox="1"/>
          <p:nvPr/>
        </p:nvSpPr>
        <p:spPr>
          <a:xfrm>
            <a:off x="756712" y="3688110"/>
            <a:ext cx="7463056" cy="461665"/>
          </a:xfrm>
          <a:prstGeom prst="rect">
            <a:avLst/>
          </a:prstGeom>
          <a:noFill/>
          <a:ln>
            <a:noFill/>
          </a:ln>
        </p:spPr>
        <p:txBody>
          <a:bodyPr wrap="square" rtlCol="0">
            <a:spAutoFit/>
          </a:bodyPr>
          <a:lstStyle/>
          <a:p>
            <a:pPr rtl="0"/>
            <a:r>
              <a:rPr lang="es" sz="1200" dirty="0">
                <a:solidFill>
                  <a:prstClr val="black"/>
                </a:solidFill>
              </a:rPr>
              <a:t>* Aunque la ley no lo exige, es conveniente conservar los resultados de la inspección mientras la máquina está en funcionamiento.</a:t>
            </a:r>
          </a:p>
        </p:txBody>
      </p:sp>
      <p:sp>
        <p:nvSpPr>
          <p:cNvPr id="24" name="テキスト ボックス 23"/>
          <p:cNvSpPr txBox="1"/>
          <p:nvPr/>
        </p:nvSpPr>
        <p:spPr>
          <a:xfrm>
            <a:off x="1697291" y="6036505"/>
            <a:ext cx="2618322" cy="276999"/>
          </a:xfrm>
          <a:prstGeom prst="rect">
            <a:avLst/>
          </a:prstGeom>
          <a:noFill/>
          <a:ln>
            <a:noFill/>
          </a:ln>
        </p:spPr>
        <p:txBody>
          <a:bodyPr wrap="square" rtlCol="0">
            <a:spAutoFit/>
          </a:bodyPr>
          <a:lstStyle/>
          <a:p>
            <a:pPr algn="ctr" rtl="0"/>
            <a:r>
              <a:rPr lang="es" sz="1200" dirty="0">
                <a:solidFill>
                  <a:prstClr val="black"/>
                </a:solidFill>
              </a:rPr>
              <a:t>Notas sobre la inspección y demás</a:t>
            </a: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163 del libro de texto / Página 92 del texto auxiliar</a:t>
            </a:r>
          </a:p>
        </p:txBody>
      </p:sp>
      <p:pic>
        <p:nvPicPr>
          <p:cNvPr id="2" name="図 1"/>
          <p:cNvPicPr>
            <a:picLocks noChangeAspect="1"/>
          </p:cNvPicPr>
          <p:nvPr/>
        </p:nvPicPr>
        <p:blipFill>
          <a:blip r:embed="rId3"/>
          <a:stretch>
            <a:fillRect/>
          </a:stretch>
        </p:blipFill>
        <p:spPr>
          <a:xfrm>
            <a:off x="1812753" y="1562220"/>
            <a:ext cx="5518494" cy="2175490"/>
          </a:xfrm>
          <a:prstGeom prst="rect">
            <a:avLst/>
          </a:prstGeom>
        </p:spPr>
      </p:pic>
      <p:pic>
        <p:nvPicPr>
          <p:cNvPr id="3" name="図 2"/>
          <p:cNvPicPr>
            <a:picLocks noChangeAspect="1"/>
          </p:cNvPicPr>
          <p:nvPr/>
        </p:nvPicPr>
        <p:blipFill>
          <a:blip r:embed="rId4"/>
          <a:stretch>
            <a:fillRect/>
          </a:stretch>
        </p:blipFill>
        <p:spPr>
          <a:xfrm>
            <a:off x="756712" y="4119541"/>
            <a:ext cx="4520139" cy="1986961"/>
          </a:xfrm>
          <a:prstGeom prst="rect">
            <a:avLst/>
          </a:prstGeom>
        </p:spPr>
      </p:pic>
      <p:sp>
        <p:nvSpPr>
          <p:cNvPr id="14" name="テキスト ボックス 13"/>
          <p:cNvSpPr txBox="1"/>
          <p:nvPr/>
        </p:nvSpPr>
        <p:spPr>
          <a:xfrm>
            <a:off x="4425950" y="5874558"/>
            <a:ext cx="4089399" cy="461665"/>
          </a:xfrm>
          <a:prstGeom prst="rect">
            <a:avLst/>
          </a:prstGeom>
          <a:noFill/>
          <a:ln>
            <a:noFill/>
          </a:ln>
        </p:spPr>
        <p:txBody>
          <a:bodyPr wrap="square" rtlCol="0">
            <a:spAutoFit/>
          </a:bodyPr>
          <a:lstStyle/>
          <a:p>
            <a:pPr algn="ctr" rtl="0"/>
            <a:r>
              <a:rPr lang="es" sz="800" dirty="0">
                <a:solidFill>
                  <a:prstClr val="black"/>
                </a:solidFill>
                <a:latin typeface="游ゴシック" panose="020B0400000000000000" pitchFamily="50" charset="-128"/>
                <a:ea typeface="游ゴシック" panose="020B0400000000000000" pitchFamily="50" charset="-128"/>
              </a:rPr>
              <a:t>Prohibida la entrada durante la inspección y demás</a:t>
            </a:r>
            <a:endParaRPr lang="en-US" altLang="ja-JP" sz="800" dirty="0">
              <a:solidFill>
                <a:prstClr val="black"/>
              </a:solidFill>
              <a:latin typeface="游ゴシック" panose="020B0400000000000000" pitchFamily="50" charset="-128"/>
              <a:ea typeface="游ゴシック" panose="020B0400000000000000" pitchFamily="50" charset="-128"/>
            </a:endParaRPr>
          </a:p>
          <a:p>
            <a:pPr algn="ctr" rtl="0"/>
            <a:r>
              <a:rPr lang="es" sz="800" dirty="0">
                <a:solidFill>
                  <a:prstClr val="black"/>
                </a:solidFill>
                <a:latin typeface="游ゴシック" panose="020B0400000000000000" pitchFamily="50" charset="-128"/>
                <a:ea typeface="游ゴシック" panose="020B0400000000000000" pitchFamily="50" charset="-128"/>
              </a:rPr>
              <a:t>(Señal de seguridad unificada de la Asociación de Seguridad y Salud Laboral en las Construcciones de Japón - Ejemplo de señalización en lengua extranjera)</a:t>
            </a:r>
            <a:endParaRPr lang="ja-JP" altLang="en-US" sz="800" dirty="0">
              <a:solidFill>
                <a:prstClr val="black"/>
              </a:solidFill>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8884" y="3964809"/>
            <a:ext cx="1124343" cy="1910050"/>
          </a:xfrm>
          <a:prstGeom prst="rect">
            <a:avLst/>
          </a:prstGeom>
          <a:ln>
            <a:solidFill>
              <a:schemeClr val="tx1"/>
            </a:solidFill>
          </a:ln>
        </p:spPr>
      </p:pic>
      <p:sp>
        <p:nvSpPr>
          <p:cNvPr id="12" name="テキスト ボックス 1196">
            <a:extLst>
              <a:ext uri="{FF2B5EF4-FFF2-40B4-BE49-F238E27FC236}">
                <a16:creationId xmlns:a16="http://schemas.microsoft.com/office/drawing/2014/main" id="{1BEA6968-B037-4A5B-8602-038E80F62AC3}"/>
              </a:ext>
            </a:extLst>
          </p:cNvPr>
          <p:cNvSpPr txBox="1"/>
          <p:nvPr/>
        </p:nvSpPr>
        <p:spPr>
          <a:xfrm>
            <a:off x="1878077" y="1635204"/>
            <a:ext cx="1064933" cy="1849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Clasificación de la inspección y pruebas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197">
            <a:extLst>
              <a:ext uri="{FF2B5EF4-FFF2-40B4-BE49-F238E27FC236}">
                <a16:creationId xmlns:a16="http://schemas.microsoft.com/office/drawing/2014/main" id="{8C6A1F8F-FEB1-4494-8BDC-9160D2D44E79}"/>
              </a:ext>
            </a:extLst>
          </p:cNvPr>
          <p:cNvSpPr txBox="1"/>
          <p:nvPr/>
        </p:nvSpPr>
        <p:spPr>
          <a:xfrm>
            <a:off x="2986696" y="1626662"/>
            <a:ext cx="1064933" cy="1849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Disposiciones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198">
            <a:extLst>
              <a:ext uri="{FF2B5EF4-FFF2-40B4-BE49-F238E27FC236}">
                <a16:creationId xmlns:a16="http://schemas.microsoft.com/office/drawing/2014/main" id="{D4260A41-F864-4BBA-94DB-D3C89583701C}"/>
              </a:ext>
            </a:extLst>
          </p:cNvPr>
          <p:cNvSpPr txBox="1"/>
          <p:nvPr/>
        </p:nvSpPr>
        <p:spPr>
          <a:xfrm>
            <a:off x="4139831" y="1626317"/>
            <a:ext cx="1266593" cy="2004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Personas y calificaciones para el trabajo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199">
            <a:extLst>
              <a:ext uri="{FF2B5EF4-FFF2-40B4-BE49-F238E27FC236}">
                <a16:creationId xmlns:a16="http://schemas.microsoft.com/office/drawing/2014/main" id="{2EEE54C7-95D0-43F6-847A-B72A38A8DA5C}"/>
              </a:ext>
            </a:extLst>
          </p:cNvPr>
          <p:cNvSpPr txBox="1"/>
          <p:nvPr/>
        </p:nvSpPr>
        <p:spPr>
          <a:xfrm>
            <a:off x="5566711" y="1614237"/>
            <a:ext cx="1578174" cy="2004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(Período de conservación de la hoja de inspección y demás)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200">
            <a:extLst>
              <a:ext uri="{FF2B5EF4-FFF2-40B4-BE49-F238E27FC236}">
                <a16:creationId xmlns:a16="http://schemas.microsoft.com/office/drawing/2014/main" id="{1FCDBD7F-AF95-49A4-B12D-7D43A2CF077D}"/>
              </a:ext>
            </a:extLst>
          </p:cNvPr>
          <p:cNvSpPr txBox="1"/>
          <p:nvPr/>
        </p:nvSpPr>
        <p:spPr>
          <a:xfrm>
            <a:off x="1953913" y="1946077"/>
            <a:ext cx="886460" cy="3172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Inspección previa al inicio del trabajo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201">
            <a:extLst>
              <a:ext uri="{FF2B5EF4-FFF2-40B4-BE49-F238E27FC236}">
                <a16:creationId xmlns:a16="http://schemas.microsoft.com/office/drawing/2014/main" id="{CFDFACAF-43C8-4827-A624-0BCEE44A9375}"/>
              </a:ext>
            </a:extLst>
          </p:cNvPr>
          <p:cNvSpPr txBox="1"/>
          <p:nvPr/>
        </p:nvSpPr>
        <p:spPr>
          <a:xfrm>
            <a:off x="2034295" y="2422204"/>
            <a:ext cx="800100"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Autoinspección periódica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(Una vez al mes)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202">
            <a:extLst>
              <a:ext uri="{FF2B5EF4-FFF2-40B4-BE49-F238E27FC236}">
                <a16:creationId xmlns:a16="http://schemas.microsoft.com/office/drawing/2014/main" id="{AE7C4FD7-75D6-4045-8ABE-11C373F9DE9C}"/>
              </a:ext>
            </a:extLst>
          </p:cNvPr>
          <p:cNvSpPr txBox="1"/>
          <p:nvPr/>
        </p:nvSpPr>
        <p:spPr>
          <a:xfrm>
            <a:off x="1984174" y="3141362"/>
            <a:ext cx="836251"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Autoinspección especial</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(Una vez al año)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203">
            <a:extLst>
              <a:ext uri="{FF2B5EF4-FFF2-40B4-BE49-F238E27FC236}">
                <a16:creationId xmlns:a16="http://schemas.microsoft.com/office/drawing/2014/main" id="{7916B50C-CE7F-464D-ACE8-3B5A33DB0583}"/>
              </a:ext>
            </a:extLst>
          </p:cNvPr>
          <p:cNvSpPr txBox="1"/>
          <p:nvPr/>
        </p:nvSpPr>
        <p:spPr>
          <a:xfrm>
            <a:off x="3030642" y="1893869"/>
            <a:ext cx="982214"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700"/>
              </a:lnSpc>
            </a:pPr>
            <a:r>
              <a:rPr lang="es" sz="700" kern="100" dirty="0">
                <a:effectLst/>
                <a:latin typeface="+mn-ea"/>
                <a:cs typeface="Times New Roman" panose="02020603050405020304" pitchFamily="18" charset="0"/>
              </a:rPr>
              <a:t>Artículo 170 de la Ley de Seguridad y Salud Industrial</a:t>
            </a:r>
          </a:p>
          <a:p>
            <a:pPr rtl="0">
              <a:lnSpc>
                <a:spcPts val="700"/>
              </a:lnSpc>
            </a:pPr>
            <a:r>
              <a:rPr lang="es" sz="700" kern="100" dirty="0">
                <a:effectLst/>
                <a:latin typeface="+mn-ea"/>
                <a:cs typeface="Times New Roman" panose="02020603050405020304" pitchFamily="18" charset="0"/>
              </a:rPr>
              <a:t>Artículo 171</a:t>
            </a:r>
          </a:p>
        </p:txBody>
      </p:sp>
      <p:sp>
        <p:nvSpPr>
          <p:cNvPr id="23" name="テキスト ボックス 1204">
            <a:extLst>
              <a:ext uri="{FF2B5EF4-FFF2-40B4-BE49-F238E27FC236}">
                <a16:creationId xmlns:a16="http://schemas.microsoft.com/office/drawing/2014/main" id="{CB38817F-0351-4D07-BF42-96FEDF9000C6}"/>
              </a:ext>
            </a:extLst>
          </p:cNvPr>
          <p:cNvSpPr txBox="1"/>
          <p:nvPr/>
        </p:nvSpPr>
        <p:spPr>
          <a:xfrm>
            <a:off x="3028667" y="2352717"/>
            <a:ext cx="942695" cy="4998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700"/>
              </a:lnSpc>
            </a:pPr>
            <a:r>
              <a:rPr lang="es" sz="700" kern="100" dirty="0">
                <a:effectLst/>
                <a:latin typeface="+mn-ea"/>
                <a:cs typeface="Times New Roman" panose="02020603050405020304" pitchFamily="18" charset="0"/>
              </a:rPr>
              <a:t>Artículo 168 de la Ley de Seguridad y Salud Industrial</a:t>
            </a:r>
          </a:p>
          <a:p>
            <a:pPr rtl="0">
              <a:lnSpc>
                <a:spcPts val="700"/>
              </a:lnSpc>
            </a:pPr>
            <a:r>
              <a:rPr lang="es" sz="700" kern="100" dirty="0">
                <a:effectLst/>
                <a:latin typeface="+mn-ea"/>
                <a:cs typeface="Times New Roman" panose="02020603050405020304" pitchFamily="18" charset="0"/>
              </a:rPr>
              <a:t>Artículo 169</a:t>
            </a:r>
          </a:p>
          <a:p>
            <a:pPr rtl="0">
              <a:lnSpc>
                <a:spcPts val="700"/>
              </a:lnSpc>
            </a:pPr>
            <a:r>
              <a:rPr lang="es" sz="700" kern="100" dirty="0">
                <a:effectLst/>
                <a:latin typeface="+mn-ea"/>
                <a:cs typeface="Times New Roman" panose="02020603050405020304" pitchFamily="18" charset="0"/>
              </a:rPr>
              <a:t>Artículo 171</a:t>
            </a:r>
          </a:p>
        </p:txBody>
      </p:sp>
      <p:sp>
        <p:nvSpPr>
          <p:cNvPr id="25" name="テキスト ボックス 1205">
            <a:extLst>
              <a:ext uri="{FF2B5EF4-FFF2-40B4-BE49-F238E27FC236}">
                <a16:creationId xmlns:a16="http://schemas.microsoft.com/office/drawing/2014/main" id="{2E0092FF-1359-45AB-AEEE-C8BC14C3C0D4}"/>
              </a:ext>
            </a:extLst>
          </p:cNvPr>
          <p:cNvSpPr txBox="1"/>
          <p:nvPr/>
        </p:nvSpPr>
        <p:spPr>
          <a:xfrm>
            <a:off x="3040956" y="2946962"/>
            <a:ext cx="982214"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lnSpc>
                <a:spcPts val="700"/>
              </a:lnSpc>
            </a:pPr>
            <a:r>
              <a:rPr lang="es" sz="700" kern="100" dirty="0">
                <a:effectLst/>
                <a:latin typeface="+mn-ea"/>
                <a:cs typeface="Times New Roman" panose="02020603050405020304" pitchFamily="18" charset="0"/>
              </a:rPr>
              <a:t> Artículo 167 de la Ley de Seguridad y Salud Industrial</a:t>
            </a:r>
          </a:p>
          <a:p>
            <a:pPr rtl="0">
              <a:lnSpc>
                <a:spcPts val="700"/>
              </a:lnSpc>
            </a:pPr>
            <a:r>
              <a:rPr lang="es" sz="700" kern="100" dirty="0">
                <a:effectLst/>
                <a:latin typeface="+mn-ea"/>
                <a:cs typeface="Times New Roman" panose="02020603050405020304" pitchFamily="18" charset="0"/>
              </a:rPr>
              <a:t>Artículo 169</a:t>
            </a:r>
          </a:p>
          <a:p>
            <a:pPr rtl="0">
              <a:lnSpc>
                <a:spcPts val="700"/>
              </a:lnSpc>
            </a:pPr>
            <a:r>
              <a:rPr lang="es" sz="700" kern="100" dirty="0">
                <a:effectLst/>
                <a:latin typeface="+mn-ea"/>
                <a:cs typeface="Times New Roman" panose="02020603050405020304" pitchFamily="18" charset="0"/>
              </a:rPr>
              <a:t>Artículo 169 bis</a:t>
            </a:r>
            <a:endParaRPr lang="ja-JP" sz="700" kern="100" dirty="0">
              <a:effectLst/>
              <a:latin typeface="+mn-ea"/>
              <a:cs typeface="Times New Roman" panose="02020603050405020304" pitchFamily="18" charset="0"/>
            </a:endParaRPr>
          </a:p>
          <a:p>
            <a:pPr rtl="0">
              <a:lnSpc>
                <a:spcPts val="700"/>
              </a:lnSpc>
            </a:pPr>
            <a:r>
              <a:rPr lang="es" sz="700" kern="100" dirty="0">
                <a:effectLst/>
                <a:latin typeface="+mn-ea"/>
                <a:cs typeface="Times New Roman" panose="02020603050405020304" pitchFamily="18" charset="0"/>
              </a:rPr>
              <a:t>Artículo 171</a:t>
            </a:r>
          </a:p>
        </p:txBody>
      </p:sp>
      <p:sp>
        <p:nvSpPr>
          <p:cNvPr id="26" name="テキスト ボックス 1206">
            <a:extLst>
              <a:ext uri="{FF2B5EF4-FFF2-40B4-BE49-F238E27FC236}">
                <a16:creationId xmlns:a16="http://schemas.microsoft.com/office/drawing/2014/main" id="{73D9536C-6DE1-4577-B775-3D935564C035}"/>
              </a:ext>
            </a:extLst>
          </p:cNvPr>
          <p:cNvSpPr txBox="1"/>
          <p:nvPr/>
        </p:nvSpPr>
        <p:spPr>
          <a:xfrm>
            <a:off x="4133649" y="1992795"/>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Conductor</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207">
            <a:extLst>
              <a:ext uri="{FF2B5EF4-FFF2-40B4-BE49-F238E27FC236}">
                <a16:creationId xmlns:a16="http://schemas.microsoft.com/office/drawing/2014/main" id="{B80D4790-7835-4E6A-9827-23ADE5F2FBE9}"/>
              </a:ext>
            </a:extLst>
          </p:cNvPr>
          <p:cNvSpPr txBox="1"/>
          <p:nvPr/>
        </p:nvSpPr>
        <p:spPr>
          <a:xfrm>
            <a:off x="4133649" y="2411523"/>
            <a:ext cx="1229700"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Una persona designada por la empresa (responsable de seguridad)</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208">
            <a:extLst>
              <a:ext uri="{FF2B5EF4-FFF2-40B4-BE49-F238E27FC236}">
                <a16:creationId xmlns:a16="http://schemas.microsoft.com/office/drawing/2014/main" id="{6BA18965-1516-4011-B41D-DA37B1426A2B}"/>
              </a:ext>
            </a:extLst>
          </p:cNvPr>
          <p:cNvSpPr txBox="1"/>
          <p:nvPr/>
        </p:nvSpPr>
        <p:spPr>
          <a:xfrm>
            <a:off x="4148890" y="3135922"/>
            <a:ext cx="1014094"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Inspector interno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inspector de consultoría de inspección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209">
            <a:extLst>
              <a:ext uri="{FF2B5EF4-FFF2-40B4-BE49-F238E27FC236}">
                <a16:creationId xmlns:a16="http://schemas.microsoft.com/office/drawing/2014/main" id="{40568F28-C60A-451B-B1DF-04BB68D1A9BE}"/>
              </a:ext>
            </a:extLst>
          </p:cNvPr>
          <p:cNvSpPr txBox="1"/>
          <p:nvPr/>
        </p:nvSpPr>
        <p:spPr>
          <a:xfrm>
            <a:off x="5474771" y="1885584"/>
            <a:ext cx="1798456"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baseline="30000" dirty="0">
                <a:effectLst/>
                <a:latin typeface="Arial" panose="020B0604020202020204" pitchFamily="34" charset="0"/>
                <a:ea typeface="游ゴシック" panose="020B0400000000000000" pitchFamily="50" charset="-128"/>
                <a:cs typeface="Times New Roman" panose="02020603050405020304" pitchFamily="18" charset="0"/>
              </a:rPr>
              <a:t>* </a:t>
            </a:r>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La lista de verificación, mientras la máquina está en operación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210">
            <a:extLst>
              <a:ext uri="{FF2B5EF4-FFF2-40B4-BE49-F238E27FC236}">
                <a16:creationId xmlns:a16="http://schemas.microsoft.com/office/drawing/2014/main" id="{FAD2F658-C57E-4B36-9A93-92BE499B2199}"/>
              </a:ext>
            </a:extLst>
          </p:cNvPr>
          <p:cNvSpPr txBox="1"/>
          <p:nvPr/>
        </p:nvSpPr>
        <p:spPr>
          <a:xfrm>
            <a:off x="5496699" y="2519829"/>
            <a:ext cx="1352550"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Hoja de inspección, por 3 años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211">
            <a:extLst>
              <a:ext uri="{FF2B5EF4-FFF2-40B4-BE49-F238E27FC236}">
                <a16:creationId xmlns:a16="http://schemas.microsoft.com/office/drawing/2014/main" id="{A8699A06-CDD6-479E-97D5-C06F0DF31FB6}"/>
              </a:ext>
            </a:extLst>
          </p:cNvPr>
          <p:cNvSpPr txBox="1"/>
          <p:nvPr/>
        </p:nvSpPr>
        <p:spPr>
          <a:xfrm>
            <a:off x="5474770" y="3133538"/>
            <a:ext cx="1610805" cy="3838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Hoja de inspección, por 3 años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(Con la marca de inspeccionada)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815652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000" dirty="0">
                <a:latin typeface="Meiryo UI" panose="020B0604030504040204" pitchFamily="50" charset="-128"/>
                <a:ea typeface="Meiryo UI" panose="020B0604030504040204" pitchFamily="50" charset="-128"/>
              </a:rPr>
              <a:t>Pautas para la inspección diaria - Antes de arrancar el motor</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371724" y="1326086"/>
            <a:ext cx="4568719" cy="276999"/>
          </a:xfrm>
          <a:prstGeom prst="rect">
            <a:avLst/>
          </a:prstGeom>
          <a:noFill/>
          <a:ln>
            <a:noFill/>
          </a:ln>
        </p:spPr>
        <p:txBody>
          <a:bodyPr wrap="square" rtlCol="0">
            <a:spAutoFit/>
          </a:bodyPr>
          <a:lstStyle/>
          <a:p>
            <a:pPr algn="ctr" rtl="0"/>
            <a:r>
              <a:rPr lang="es" sz="1200" dirty="0">
                <a:solidFill>
                  <a:prstClr val="black"/>
                </a:solidFill>
              </a:rPr>
              <a:t>Método de determinación por el aspecto del aceite hidráulico</a:t>
            </a:r>
          </a:p>
        </p:txBody>
      </p:sp>
      <p:sp>
        <p:nvSpPr>
          <p:cNvPr id="24" name="テキスト ボックス 23"/>
          <p:cNvSpPr txBox="1"/>
          <p:nvPr/>
        </p:nvSpPr>
        <p:spPr>
          <a:xfrm>
            <a:off x="818344" y="4185856"/>
            <a:ext cx="5314456" cy="276999"/>
          </a:xfrm>
          <a:prstGeom prst="rect">
            <a:avLst/>
          </a:prstGeom>
          <a:noFill/>
          <a:ln>
            <a:noFill/>
          </a:ln>
        </p:spPr>
        <p:txBody>
          <a:bodyPr wrap="square" rtlCol="0">
            <a:spAutoFit/>
          </a:bodyPr>
          <a:lstStyle/>
          <a:p>
            <a:pPr algn="ctr" rtl="0"/>
            <a:r>
              <a:rPr lang="es" sz="1200" dirty="0">
                <a:solidFill>
                  <a:prstClr val="black"/>
                </a:solidFill>
              </a:rPr>
              <a:t>Ejemplo de posicionamiento durante la inspección y el suministro</a:t>
            </a:r>
          </a:p>
        </p:txBody>
      </p:sp>
      <p:pic>
        <p:nvPicPr>
          <p:cNvPr id="3" name="図 2"/>
          <p:cNvPicPr>
            <a:picLocks noChangeAspect="1"/>
          </p:cNvPicPr>
          <p:nvPr/>
        </p:nvPicPr>
        <p:blipFill>
          <a:blip r:embed="rId3"/>
          <a:stretch>
            <a:fillRect/>
          </a:stretch>
        </p:blipFill>
        <p:spPr>
          <a:xfrm>
            <a:off x="937592" y="3071897"/>
            <a:ext cx="4771159" cy="1157077"/>
          </a:xfrm>
          <a:prstGeom prst="rect">
            <a:avLst/>
          </a:prstGeom>
        </p:spPr>
      </p:pic>
      <p:sp>
        <p:nvSpPr>
          <p:cNvPr id="14" name="テキスト ボックス 13"/>
          <p:cNvSpPr txBox="1"/>
          <p:nvPr/>
        </p:nvSpPr>
        <p:spPr>
          <a:xfrm>
            <a:off x="1248827" y="5991041"/>
            <a:ext cx="6951143" cy="276999"/>
          </a:xfrm>
          <a:prstGeom prst="rect">
            <a:avLst/>
          </a:prstGeom>
          <a:noFill/>
          <a:ln>
            <a:noFill/>
          </a:ln>
        </p:spPr>
        <p:txBody>
          <a:bodyPr wrap="square" rtlCol="0">
            <a:spAutoFit/>
          </a:bodyPr>
          <a:lstStyle/>
          <a:p>
            <a:pPr algn="ctr" rtl="0"/>
            <a:r>
              <a:rPr lang="es" sz="1200" dirty="0">
                <a:solidFill>
                  <a:prstClr val="black"/>
                </a:solidFill>
              </a:rPr>
              <a:t>Al realizar el mantenimiento del sistema eléctrico, retire el terminal (-) de la batería.</a:t>
            </a:r>
          </a:p>
        </p:txBody>
      </p:sp>
      <p:sp>
        <p:nvSpPr>
          <p:cNvPr id="12" name="テキスト ボックス 11"/>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164 del libro de texto / Página 94 del texto auxiliar</a:t>
            </a:r>
          </a:p>
        </p:txBody>
      </p:sp>
      <p:pic>
        <p:nvPicPr>
          <p:cNvPr id="8" name="図 7"/>
          <p:cNvPicPr>
            <a:picLocks noChangeAspect="1"/>
          </p:cNvPicPr>
          <p:nvPr/>
        </p:nvPicPr>
        <p:blipFill>
          <a:blip r:embed="rId4"/>
          <a:stretch>
            <a:fillRect/>
          </a:stretch>
        </p:blipFill>
        <p:spPr>
          <a:xfrm>
            <a:off x="2371724" y="1599579"/>
            <a:ext cx="4400552" cy="1525524"/>
          </a:xfrm>
          <a:prstGeom prst="rect">
            <a:avLst/>
          </a:prstGeom>
        </p:spPr>
      </p:pic>
      <p:pic>
        <p:nvPicPr>
          <p:cNvPr id="10" name="図 9"/>
          <p:cNvPicPr>
            <a:picLocks noChangeAspect="1"/>
          </p:cNvPicPr>
          <p:nvPr/>
        </p:nvPicPr>
        <p:blipFill>
          <a:blip r:embed="rId5"/>
          <a:stretch>
            <a:fillRect/>
          </a:stretch>
        </p:blipFill>
        <p:spPr>
          <a:xfrm>
            <a:off x="5827998" y="3103698"/>
            <a:ext cx="2636789" cy="1471858"/>
          </a:xfrm>
          <a:prstGeom prst="rect">
            <a:avLst/>
          </a:prstGeom>
        </p:spPr>
      </p:pic>
      <p:pic>
        <p:nvPicPr>
          <p:cNvPr id="11" name="図 10"/>
          <p:cNvPicPr>
            <a:picLocks noChangeAspect="1"/>
          </p:cNvPicPr>
          <p:nvPr/>
        </p:nvPicPr>
        <p:blipFill>
          <a:blip r:embed="rId6"/>
          <a:stretch>
            <a:fillRect/>
          </a:stretch>
        </p:blipFill>
        <p:spPr>
          <a:xfrm>
            <a:off x="3105150" y="4570046"/>
            <a:ext cx="3248768" cy="1416130"/>
          </a:xfrm>
          <a:prstGeom prst="rect">
            <a:avLst/>
          </a:prstGeom>
        </p:spPr>
      </p:pic>
      <p:sp>
        <p:nvSpPr>
          <p:cNvPr id="7" name="正方形/長方形 6"/>
          <p:cNvSpPr/>
          <p:nvPr/>
        </p:nvSpPr>
        <p:spPr>
          <a:xfrm>
            <a:off x="5739956" y="5016846"/>
            <a:ext cx="1122218" cy="750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6" name="テキスト ボックス 1326">
            <a:extLst>
              <a:ext uri="{FF2B5EF4-FFF2-40B4-BE49-F238E27FC236}">
                <a16:creationId xmlns:a16="http://schemas.microsoft.com/office/drawing/2014/main" id="{9E0BFEE4-3849-4EB2-841A-A510FF34756C}"/>
              </a:ext>
            </a:extLst>
          </p:cNvPr>
          <p:cNvSpPr txBox="1"/>
          <p:nvPr/>
        </p:nvSpPr>
        <p:spPr>
          <a:xfrm>
            <a:off x="2512158" y="1696404"/>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50" kern="100">
                <a:effectLst/>
                <a:latin typeface="Arial" panose="020B0604020202020204" pitchFamily="34" charset="0"/>
                <a:ea typeface="游ゴシック" panose="020B0400000000000000" pitchFamily="50" charset="-128"/>
                <a:cs typeface="Times New Roman" panose="02020603050405020304" pitchFamily="18" charset="0"/>
              </a:rPr>
              <a:t>Apariencia</a:t>
            </a:r>
            <a:endParaRPr lang="ja-JP" sz="105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327">
            <a:extLst>
              <a:ext uri="{FF2B5EF4-FFF2-40B4-BE49-F238E27FC236}">
                <a16:creationId xmlns:a16="http://schemas.microsoft.com/office/drawing/2014/main" id="{C361BD47-D7F5-4008-9C44-4C3210B6C6E9}"/>
              </a:ext>
            </a:extLst>
          </p:cNvPr>
          <p:cNvSpPr txBox="1"/>
          <p:nvPr/>
        </p:nvSpPr>
        <p:spPr>
          <a:xfrm>
            <a:off x="4203171" y="1693709"/>
            <a:ext cx="610448"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50" kern="100" dirty="0">
                <a:effectLst/>
                <a:latin typeface="Arial" panose="020B0604020202020204" pitchFamily="34" charset="0"/>
                <a:ea typeface="游ゴシック" panose="020B0400000000000000" pitchFamily="50" charset="-128"/>
                <a:cs typeface="Arial" panose="020B0604020202020204" pitchFamily="34" charset="0"/>
              </a:rPr>
              <a:t>Olor</a:t>
            </a:r>
            <a:endParaRPr lang="ja-JP" sz="1050" kern="100" dirty="0">
              <a:effectLst/>
              <a:latin typeface="Arial" panose="020B0604020202020204" pitchFamily="34" charset="0"/>
              <a:ea typeface="游ゴシック" panose="020B0400000000000000" pitchFamily="50" charset="-128"/>
              <a:cs typeface="Arial" panose="020B0604020202020204" pitchFamily="34" charset="0"/>
            </a:endParaRPr>
          </a:p>
        </p:txBody>
      </p:sp>
      <p:sp>
        <p:nvSpPr>
          <p:cNvPr id="19" name="テキスト ボックス 1328">
            <a:extLst>
              <a:ext uri="{FF2B5EF4-FFF2-40B4-BE49-F238E27FC236}">
                <a16:creationId xmlns:a16="http://schemas.microsoft.com/office/drawing/2014/main" id="{643167CF-9369-4FB8-912E-C451A9D75DBA}"/>
              </a:ext>
            </a:extLst>
          </p:cNvPr>
          <p:cNvSpPr txBox="1"/>
          <p:nvPr/>
        </p:nvSpPr>
        <p:spPr>
          <a:xfrm>
            <a:off x="4940830" y="168180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50" kern="100" dirty="0">
                <a:effectLst/>
                <a:latin typeface="Arial" panose="020B0604020202020204" pitchFamily="34" charset="0"/>
                <a:ea typeface="游ゴシック" panose="020B0400000000000000" pitchFamily="50" charset="-128"/>
                <a:cs typeface="Times New Roman" panose="02020603050405020304" pitchFamily="18" charset="0"/>
              </a:rPr>
              <a:t>Causa</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329">
            <a:extLst>
              <a:ext uri="{FF2B5EF4-FFF2-40B4-BE49-F238E27FC236}">
                <a16:creationId xmlns:a16="http://schemas.microsoft.com/office/drawing/2014/main" id="{844E9833-70D4-4DB2-8FE6-636845C13731}"/>
              </a:ext>
            </a:extLst>
          </p:cNvPr>
          <p:cNvSpPr txBox="1"/>
          <p:nvPr/>
        </p:nvSpPr>
        <p:spPr>
          <a:xfrm>
            <a:off x="2535652" y="1999449"/>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Cambió a un color blanco lechoso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330">
            <a:extLst>
              <a:ext uri="{FF2B5EF4-FFF2-40B4-BE49-F238E27FC236}">
                <a16:creationId xmlns:a16="http://schemas.microsoft.com/office/drawing/2014/main" id="{94BE2947-1FEA-40CA-BAEB-D0D8704E5365}"/>
              </a:ext>
            </a:extLst>
          </p:cNvPr>
          <p:cNvSpPr txBox="1"/>
          <p:nvPr/>
        </p:nvSpPr>
        <p:spPr>
          <a:xfrm>
            <a:off x="4203171" y="1990984"/>
            <a:ext cx="610448" cy="1706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Bueno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331">
            <a:extLst>
              <a:ext uri="{FF2B5EF4-FFF2-40B4-BE49-F238E27FC236}">
                <a16:creationId xmlns:a16="http://schemas.microsoft.com/office/drawing/2014/main" id="{2FE70166-5E58-4DF2-AC4D-8549EB6A9768}"/>
              </a:ext>
            </a:extLst>
          </p:cNvPr>
          <p:cNvSpPr txBox="1"/>
          <p:nvPr/>
        </p:nvSpPr>
        <p:spPr>
          <a:xfrm>
            <a:off x="4966182" y="196137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Contaminación con humedad</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332">
            <a:extLst>
              <a:ext uri="{FF2B5EF4-FFF2-40B4-BE49-F238E27FC236}">
                <a16:creationId xmlns:a16="http://schemas.microsoft.com/office/drawing/2014/main" id="{A0D0414F-7D6F-4050-ACC2-D69847F21239}"/>
              </a:ext>
            </a:extLst>
          </p:cNvPr>
          <p:cNvSpPr txBox="1"/>
          <p:nvPr/>
        </p:nvSpPr>
        <p:spPr>
          <a:xfrm>
            <a:off x="2512158" y="2291876"/>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Cambió a un color pardo oscuro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333">
            <a:extLst>
              <a:ext uri="{FF2B5EF4-FFF2-40B4-BE49-F238E27FC236}">
                <a16:creationId xmlns:a16="http://schemas.microsoft.com/office/drawing/2014/main" id="{7570148C-D009-47C8-AE77-2CA05D69787A}"/>
              </a:ext>
            </a:extLst>
          </p:cNvPr>
          <p:cNvSpPr txBox="1"/>
          <p:nvPr/>
        </p:nvSpPr>
        <p:spPr>
          <a:xfrm>
            <a:off x="4203171" y="2247046"/>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Mal olor</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334">
            <a:extLst>
              <a:ext uri="{FF2B5EF4-FFF2-40B4-BE49-F238E27FC236}">
                <a16:creationId xmlns:a16="http://schemas.microsoft.com/office/drawing/2014/main" id="{FC26F51B-79BF-496C-9CC6-8AE68CD0088B}"/>
              </a:ext>
            </a:extLst>
          </p:cNvPr>
          <p:cNvSpPr txBox="1"/>
          <p:nvPr/>
        </p:nvSpPr>
        <p:spPr>
          <a:xfrm>
            <a:off x="4940829" y="2258586"/>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Hay deterioro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335">
            <a:extLst>
              <a:ext uri="{FF2B5EF4-FFF2-40B4-BE49-F238E27FC236}">
                <a16:creationId xmlns:a16="http://schemas.microsoft.com/office/drawing/2014/main" id="{E015F98A-CF84-4885-A7E6-7FA11E1E8FFB}"/>
              </a:ext>
            </a:extLst>
          </p:cNvPr>
          <p:cNvSpPr txBox="1"/>
          <p:nvPr/>
        </p:nvSpPr>
        <p:spPr>
          <a:xfrm>
            <a:off x="2535652" y="2551461"/>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Se ven puntos negros</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336">
            <a:extLst>
              <a:ext uri="{FF2B5EF4-FFF2-40B4-BE49-F238E27FC236}">
                <a16:creationId xmlns:a16="http://schemas.microsoft.com/office/drawing/2014/main" id="{885E94EB-CFE8-442C-8D38-357610B04FB6}"/>
              </a:ext>
            </a:extLst>
          </p:cNvPr>
          <p:cNvSpPr txBox="1"/>
          <p:nvPr/>
        </p:nvSpPr>
        <p:spPr>
          <a:xfrm>
            <a:off x="4203171" y="2565012"/>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Bueno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337">
            <a:extLst>
              <a:ext uri="{FF2B5EF4-FFF2-40B4-BE49-F238E27FC236}">
                <a16:creationId xmlns:a16="http://schemas.microsoft.com/office/drawing/2014/main" id="{FD16D5AC-94CF-4471-8C94-80F458EE2F78}"/>
              </a:ext>
            </a:extLst>
          </p:cNvPr>
          <p:cNvSpPr txBox="1"/>
          <p:nvPr/>
        </p:nvSpPr>
        <p:spPr>
          <a:xfrm>
            <a:off x="4940829" y="253669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Contaminación con elementos extraños</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338">
            <a:extLst>
              <a:ext uri="{FF2B5EF4-FFF2-40B4-BE49-F238E27FC236}">
                <a16:creationId xmlns:a16="http://schemas.microsoft.com/office/drawing/2014/main" id="{6D78310C-623C-403A-B6CD-C620AE3C9D2B}"/>
              </a:ext>
            </a:extLst>
          </p:cNvPr>
          <p:cNvSpPr txBox="1"/>
          <p:nvPr/>
        </p:nvSpPr>
        <p:spPr>
          <a:xfrm>
            <a:off x="2451044" y="2834665"/>
            <a:ext cx="1573855" cy="170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Se ven espumas</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339">
            <a:extLst>
              <a:ext uri="{FF2B5EF4-FFF2-40B4-BE49-F238E27FC236}">
                <a16:creationId xmlns:a16="http://schemas.microsoft.com/office/drawing/2014/main" id="{8EA173E4-EFB7-4664-A71E-AD041AE7D2B2}"/>
              </a:ext>
            </a:extLst>
          </p:cNvPr>
          <p:cNvSpPr txBox="1"/>
          <p:nvPr/>
        </p:nvSpPr>
        <p:spPr>
          <a:xfrm>
            <a:off x="4203171" y="2834665"/>
            <a:ext cx="610448" cy="2064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50" kern="100">
                <a:effectLst/>
                <a:latin typeface="Arial" panose="020B0604020202020204" pitchFamily="34" charset="0"/>
                <a:ea typeface="游ゴシック" panose="020B0400000000000000" pitchFamily="50" charset="-128"/>
                <a:cs typeface="Times New Roman" panose="02020603050405020304" pitchFamily="18" charset="0"/>
              </a:rPr>
              <a:t>-.</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340">
            <a:extLst>
              <a:ext uri="{FF2B5EF4-FFF2-40B4-BE49-F238E27FC236}">
                <a16:creationId xmlns:a16="http://schemas.microsoft.com/office/drawing/2014/main" id="{604B6FC1-573A-4AAA-9FCD-23B091A542B0}"/>
              </a:ext>
            </a:extLst>
          </p:cNvPr>
          <p:cNvSpPr txBox="1"/>
          <p:nvPr/>
        </p:nvSpPr>
        <p:spPr>
          <a:xfrm>
            <a:off x="4900867" y="2854272"/>
            <a:ext cx="1723631" cy="192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Hay contaminación con grasa</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341">
            <a:extLst>
              <a:ext uri="{FF2B5EF4-FFF2-40B4-BE49-F238E27FC236}">
                <a16:creationId xmlns:a16="http://schemas.microsoft.com/office/drawing/2014/main" id="{F9B99347-DA75-4953-ADBD-D0978024F90D}"/>
              </a:ext>
            </a:extLst>
          </p:cNvPr>
          <p:cNvSpPr txBox="1"/>
          <p:nvPr/>
        </p:nvSpPr>
        <p:spPr>
          <a:xfrm>
            <a:off x="3055125" y="3715841"/>
            <a:ext cx="389302" cy="1202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Pluma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342">
            <a:extLst>
              <a:ext uri="{FF2B5EF4-FFF2-40B4-BE49-F238E27FC236}">
                <a16:creationId xmlns:a16="http://schemas.microsoft.com/office/drawing/2014/main" id="{0385B44C-EB55-49C9-B405-2D91D7DD8EFB}"/>
              </a:ext>
            </a:extLst>
          </p:cNvPr>
          <p:cNvSpPr txBox="1"/>
          <p:nvPr/>
        </p:nvSpPr>
        <p:spPr>
          <a:xfrm>
            <a:off x="2389304" y="3910363"/>
            <a:ext cx="421214" cy="15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Brazo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4"/>
          <p:cNvSpPr txBox="1"/>
          <p:nvPr/>
        </p:nvSpPr>
        <p:spPr>
          <a:xfrm>
            <a:off x="5638429" y="4521881"/>
            <a:ext cx="2821938" cy="276999"/>
          </a:xfrm>
          <a:prstGeom prst="rect">
            <a:avLst/>
          </a:prstGeom>
          <a:noFill/>
          <a:ln>
            <a:noFill/>
          </a:ln>
        </p:spPr>
        <p:txBody>
          <a:bodyPr wrap="square" rtlCol="0">
            <a:spAutoFit/>
          </a:bodyPr>
          <a:lstStyle/>
          <a:p>
            <a:pPr algn="ctr" rtl="0"/>
            <a:r>
              <a:rPr lang="es" sz="1200">
                <a:solidFill>
                  <a:prstClr val="black"/>
                </a:solidFill>
              </a:rPr>
              <a:t>Inspección de neumáticos</a:t>
            </a:r>
          </a:p>
        </p:txBody>
      </p:sp>
    </p:spTree>
    <p:extLst>
      <p:ext uri="{BB962C8B-B14F-4D97-AF65-F5344CB8AC3E}">
        <p14:creationId xmlns:p14="http://schemas.microsoft.com/office/powerpoint/2010/main" val="18952808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es" sz="1600" dirty="0">
                <a:latin typeface="Meiryo UI" panose="020B0604030504040204" pitchFamily="50" charset="-128"/>
                <a:ea typeface="Meiryo UI" panose="020B0604030504040204" pitchFamily="50" charset="-128"/>
              </a:rPr>
              <a:t>Procedimiento para la inspección diaria. Después de arrancar el motor</a:t>
            </a:r>
            <a:endParaRPr kumimoji="1" lang="ja-JP" altLang="en-US" sz="16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8479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es" sz="1200">
                <a:solidFill>
                  <a:prstClr val="black"/>
                </a:solidFill>
              </a:rPr>
              <a:t>Color del gas de escape y criterios de valoración</a:t>
            </a:r>
          </a:p>
        </p:txBody>
      </p:sp>
      <p:sp>
        <p:nvSpPr>
          <p:cNvPr id="10" name="テキスト ボックス 9"/>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170 del libro de texto / Página 94 del texto auxiliar</a:t>
            </a:r>
          </a:p>
        </p:txBody>
      </p:sp>
      <p:pic>
        <p:nvPicPr>
          <p:cNvPr id="2" name="図 1"/>
          <p:cNvPicPr>
            <a:picLocks noChangeAspect="1"/>
          </p:cNvPicPr>
          <p:nvPr/>
        </p:nvPicPr>
        <p:blipFill>
          <a:blip r:embed="rId3"/>
          <a:stretch>
            <a:fillRect/>
          </a:stretch>
        </p:blipFill>
        <p:spPr>
          <a:xfrm>
            <a:off x="2509837" y="1635689"/>
            <a:ext cx="4124325" cy="1695450"/>
          </a:xfrm>
          <a:prstGeom prst="rect">
            <a:avLst/>
          </a:prstGeom>
        </p:spPr>
      </p:pic>
      <p:pic>
        <p:nvPicPr>
          <p:cNvPr id="3" name="図 2"/>
          <p:cNvPicPr>
            <a:picLocks noChangeAspect="1"/>
          </p:cNvPicPr>
          <p:nvPr/>
        </p:nvPicPr>
        <p:blipFill>
          <a:blip r:embed="rId4"/>
          <a:stretch>
            <a:fillRect/>
          </a:stretch>
        </p:blipFill>
        <p:spPr>
          <a:xfrm>
            <a:off x="671511" y="3843127"/>
            <a:ext cx="2878817" cy="1478121"/>
          </a:xfrm>
          <a:prstGeom prst="rect">
            <a:avLst/>
          </a:prstGeom>
        </p:spPr>
      </p:pic>
      <p:pic>
        <p:nvPicPr>
          <p:cNvPr id="5" name="図 4"/>
          <p:cNvPicPr>
            <a:picLocks noChangeAspect="1"/>
          </p:cNvPicPr>
          <p:nvPr/>
        </p:nvPicPr>
        <p:blipFill>
          <a:blip r:embed="rId5"/>
          <a:stretch>
            <a:fillRect/>
          </a:stretch>
        </p:blipFill>
        <p:spPr>
          <a:xfrm>
            <a:off x="3602715" y="3843127"/>
            <a:ext cx="2006022" cy="1464044"/>
          </a:xfrm>
          <a:prstGeom prst="rect">
            <a:avLst/>
          </a:prstGeom>
        </p:spPr>
      </p:pic>
      <p:pic>
        <p:nvPicPr>
          <p:cNvPr id="7" name="図 6"/>
          <p:cNvPicPr>
            <a:picLocks noChangeAspect="1"/>
          </p:cNvPicPr>
          <p:nvPr/>
        </p:nvPicPr>
        <p:blipFill>
          <a:blip r:embed="rId6"/>
          <a:stretch>
            <a:fillRect/>
          </a:stretch>
        </p:blipFill>
        <p:spPr>
          <a:xfrm>
            <a:off x="5589989" y="3857205"/>
            <a:ext cx="2780275" cy="1449966"/>
          </a:xfrm>
          <a:prstGeom prst="rect">
            <a:avLst/>
          </a:prstGeom>
        </p:spPr>
      </p:pic>
      <p:sp>
        <p:nvSpPr>
          <p:cNvPr id="14" name="テキスト ボックス 13"/>
          <p:cNvSpPr txBox="1"/>
          <p:nvPr/>
        </p:nvSpPr>
        <p:spPr>
          <a:xfrm>
            <a:off x="151743" y="5428751"/>
            <a:ext cx="3670702" cy="276999"/>
          </a:xfrm>
          <a:prstGeom prst="rect">
            <a:avLst/>
          </a:prstGeom>
          <a:noFill/>
          <a:ln>
            <a:noFill/>
          </a:ln>
        </p:spPr>
        <p:txBody>
          <a:bodyPr wrap="square" rtlCol="0">
            <a:spAutoFit/>
          </a:bodyPr>
          <a:lstStyle/>
          <a:p>
            <a:pPr algn="ctr" rtl="0"/>
            <a:r>
              <a:rPr lang="es" sz="1200" dirty="0">
                <a:solidFill>
                  <a:prstClr val="black"/>
                </a:solidFill>
              </a:rPr>
              <a:t>Ajuste del embrague</a:t>
            </a:r>
          </a:p>
        </p:txBody>
      </p:sp>
      <p:sp>
        <p:nvSpPr>
          <p:cNvPr id="18" name="テキスト ボックス 17"/>
          <p:cNvSpPr txBox="1"/>
          <p:nvPr/>
        </p:nvSpPr>
        <p:spPr>
          <a:xfrm>
            <a:off x="2770375" y="5438237"/>
            <a:ext cx="3670702" cy="276999"/>
          </a:xfrm>
          <a:prstGeom prst="rect">
            <a:avLst/>
          </a:prstGeom>
          <a:noFill/>
          <a:ln>
            <a:noFill/>
          </a:ln>
        </p:spPr>
        <p:txBody>
          <a:bodyPr wrap="square" rtlCol="0">
            <a:spAutoFit/>
          </a:bodyPr>
          <a:lstStyle/>
          <a:p>
            <a:pPr algn="ctr" rtl="0"/>
            <a:r>
              <a:rPr lang="es" sz="1200" dirty="0">
                <a:solidFill>
                  <a:prstClr val="black"/>
                </a:solidFill>
              </a:rPr>
              <a:t>Inspección de funcionamiento</a:t>
            </a:r>
          </a:p>
        </p:txBody>
      </p:sp>
      <p:sp>
        <p:nvSpPr>
          <p:cNvPr id="19" name="テキスト ボックス 18"/>
          <p:cNvSpPr txBox="1"/>
          <p:nvPr/>
        </p:nvSpPr>
        <p:spPr>
          <a:xfrm>
            <a:off x="5144775" y="5447723"/>
            <a:ext cx="3670702" cy="276999"/>
          </a:xfrm>
          <a:prstGeom prst="rect">
            <a:avLst/>
          </a:prstGeom>
          <a:noFill/>
          <a:ln>
            <a:noFill/>
          </a:ln>
        </p:spPr>
        <p:txBody>
          <a:bodyPr wrap="square" rtlCol="0">
            <a:spAutoFit/>
          </a:bodyPr>
          <a:lstStyle/>
          <a:p>
            <a:pPr algn="ctr" rtl="0"/>
            <a:r>
              <a:rPr lang="es" sz="1200">
                <a:solidFill>
                  <a:prstClr val="black"/>
                </a:solidFill>
              </a:rPr>
              <a:t>Puntos a tener en cuenta al almacenar</a:t>
            </a:r>
          </a:p>
        </p:txBody>
      </p:sp>
      <p:sp>
        <p:nvSpPr>
          <p:cNvPr id="13" name="テキスト ボックス 1344">
            <a:extLst>
              <a:ext uri="{FF2B5EF4-FFF2-40B4-BE49-F238E27FC236}">
                <a16:creationId xmlns:a16="http://schemas.microsoft.com/office/drawing/2014/main" id="{BE09ABA9-67AF-4EB6-B5C1-DE7D051A0569}"/>
              </a:ext>
            </a:extLst>
          </p:cNvPr>
          <p:cNvSpPr txBox="1"/>
          <p:nvPr/>
        </p:nvSpPr>
        <p:spPr>
          <a:xfrm>
            <a:off x="2677983" y="1690308"/>
            <a:ext cx="1041324" cy="24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Color del gas de escape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345">
            <a:extLst>
              <a:ext uri="{FF2B5EF4-FFF2-40B4-BE49-F238E27FC236}">
                <a16:creationId xmlns:a16="http://schemas.microsoft.com/office/drawing/2014/main" id="{FBC266C6-2D97-4A92-90D0-CC4EB895F92F}"/>
              </a:ext>
            </a:extLst>
          </p:cNvPr>
          <p:cNvSpPr txBox="1"/>
          <p:nvPr/>
        </p:nvSpPr>
        <p:spPr>
          <a:xfrm>
            <a:off x="4571999" y="1717794"/>
            <a:ext cx="1279342" cy="2003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Criterio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346">
            <a:extLst>
              <a:ext uri="{FF2B5EF4-FFF2-40B4-BE49-F238E27FC236}">
                <a16:creationId xmlns:a16="http://schemas.microsoft.com/office/drawing/2014/main" id="{B9654057-7446-4C59-BCF0-4AD00D6560EE}"/>
              </a:ext>
            </a:extLst>
          </p:cNvPr>
          <p:cNvSpPr txBox="1"/>
          <p:nvPr/>
        </p:nvSpPr>
        <p:spPr>
          <a:xfrm>
            <a:off x="2641837" y="2011429"/>
            <a:ext cx="1146255" cy="11937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5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Negro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5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Amarillo pálido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5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Blanco/Azul</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5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Gris</a:t>
            </a:r>
          </a:p>
          <a:p>
            <a:pPr algn="ctr" rtl="0">
              <a:lnSpc>
                <a:spcPct val="150000"/>
              </a:lnSpc>
            </a:pP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5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Incoloro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347">
            <a:extLst>
              <a:ext uri="{FF2B5EF4-FFF2-40B4-BE49-F238E27FC236}">
                <a16:creationId xmlns:a16="http://schemas.microsoft.com/office/drawing/2014/main" id="{1AE56CCF-0E39-4288-83E8-13B7BFDCF768}"/>
              </a:ext>
            </a:extLst>
          </p:cNvPr>
          <p:cNvSpPr txBox="1"/>
          <p:nvPr/>
        </p:nvSpPr>
        <p:spPr>
          <a:xfrm>
            <a:off x="3920092" y="2005758"/>
            <a:ext cx="2615343" cy="11862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15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Mezcla rica de aire y combustible, combustión incompleta</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lnSpc>
                <a:spcPct val="15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Mezcla pobre de aire y combustible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lnSpc>
                <a:spcPct val="15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Combustión de aceite, mala sincronización</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lnSpc>
                <a:spcPct val="15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Mezcla rica de aire y combustible, y con combustión de aceite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lnSpc>
                <a:spcPct val="15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La mezcla de aire y combustible es adecuada y la combustión es completa</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348">
            <a:extLst>
              <a:ext uri="{FF2B5EF4-FFF2-40B4-BE49-F238E27FC236}">
                <a16:creationId xmlns:a16="http://schemas.microsoft.com/office/drawing/2014/main" id="{2D634D33-D4B2-4F45-885D-C67EAD5B1356}"/>
              </a:ext>
            </a:extLst>
          </p:cNvPr>
          <p:cNvSpPr txBox="1"/>
          <p:nvPr/>
        </p:nvSpPr>
        <p:spPr>
          <a:xfrm>
            <a:off x="2143432" y="4357510"/>
            <a:ext cx="1449757" cy="7334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A </a:t>
            </a: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 Altura de montaje de los pedales</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B </a:t>
            </a: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 Altura con pedal oprimido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C </a:t>
            </a: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 Juego libre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　A-B-C: Alturas de pedales</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934663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es" sz="2000" dirty="0">
                <a:latin typeface="Meiryo UI" panose="020B0604030504040204" pitchFamily="50" charset="-128"/>
                <a:ea typeface="Meiryo UI" panose="020B0604030504040204" pitchFamily="50" charset="-128"/>
              </a:rPr>
              <a:t>Procedimientos de inspección cuando se detecta una anomalía durante el funcionamiento</a:t>
            </a:r>
            <a:endParaRPr kumimoji="1" lang="ja-JP" altLang="en-US" sz="2000" dirty="0">
              <a:latin typeface="Meiryo UI" panose="020B0604030504040204" pitchFamily="50" charset="-128"/>
              <a:ea typeface="Meiryo UI" panose="020B0604030504040204" pitchFamily="50" charset="-128"/>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50000"/>
              </a:lnSpc>
              <a:buNone/>
            </a:pPr>
            <a:r>
              <a:rPr lang="es" sz="2000" dirty="0">
                <a:latin typeface="Meiryo UI" panose="020B0604030504040204" pitchFamily="50" charset="-128"/>
                <a:ea typeface="Meiryo UI" panose="020B0604030504040204" pitchFamily="50" charset="-128"/>
              </a:rPr>
              <a:t>Si sospecha algún anormalidad con su maquinaria de construcción durante el funcionamiento,</a:t>
            </a:r>
            <a:r>
              <a:rPr lang="en-US" altLang="ja-JP" sz="2000" dirty="0">
                <a:latin typeface="Meiryo UI" panose="020B0604030504040204" pitchFamily="50" charset="-128"/>
                <a:ea typeface="Meiryo UI" panose="020B0604030504040204" pitchFamily="50" charset="-128"/>
              </a:rPr>
              <a:t/>
            </a:r>
            <a:br>
              <a:rPr lang="en-US" altLang="ja-JP" sz="2000" dirty="0">
                <a:latin typeface="Meiryo UI" panose="020B0604030504040204" pitchFamily="50" charset="-128"/>
                <a:ea typeface="Meiryo UI" panose="020B0604030504040204" pitchFamily="50" charset="-128"/>
              </a:rPr>
            </a:br>
            <a:r>
              <a:rPr lang="es" sz="2000" dirty="0">
                <a:solidFill>
                  <a:srgbClr val="FF0000"/>
                </a:solidFill>
                <a:latin typeface="Meiryo UI" panose="020B0604030504040204" pitchFamily="50" charset="-128"/>
                <a:ea typeface="Meiryo UI" panose="020B0604030504040204" pitchFamily="50" charset="-128"/>
              </a:rPr>
              <a:t>detenga inmediatamente la maquinaria de construcción en una superficie plana</a:t>
            </a:r>
            <a:r>
              <a:rPr lang="es" sz="2000" dirty="0">
                <a:latin typeface="Meiryo UI" panose="020B0604030504040204" pitchFamily="50" charset="-128"/>
                <a:ea typeface="Meiryo UI" panose="020B0604030504040204" pitchFamily="50" charset="-128"/>
              </a:rPr>
              <a:t>.</a:t>
            </a:r>
            <a:endParaRPr lang="en-US" altLang="ja-JP" sz="2000" dirty="0">
              <a:latin typeface="Meiryo UI" panose="020B0604030504040204" pitchFamily="50" charset="-128"/>
              <a:ea typeface="Meiryo UI" panose="020B0604030504040204" pitchFamily="50" charset="-128"/>
            </a:endParaRPr>
          </a:p>
          <a:p>
            <a:pPr marL="0" indent="0" rtl="0">
              <a:lnSpc>
                <a:spcPct val="150000"/>
              </a:lnSpc>
              <a:buNone/>
            </a:pPr>
            <a:r>
              <a:rPr lang="es" sz="2000" dirty="0">
                <a:latin typeface="Meiryo UI" panose="020B0604030504040204" pitchFamily="50" charset="-128"/>
                <a:ea typeface="Meiryo UI" panose="020B0604030504040204" pitchFamily="50" charset="-128"/>
              </a:rPr>
              <a:t>Avise al responsable sobre la parte defectuosa.</a:t>
            </a:r>
            <a:r>
              <a:rPr lang="en-US" altLang="ja-JP" sz="2000" dirty="0">
                <a:latin typeface="Meiryo UI" panose="020B0604030504040204" pitchFamily="50" charset="-128"/>
                <a:ea typeface="Meiryo UI" panose="020B0604030504040204" pitchFamily="50" charset="-128"/>
              </a:rPr>
              <a:t/>
            </a:r>
            <a:br>
              <a:rPr lang="en-US" altLang="ja-JP" sz="2000" dirty="0">
                <a:latin typeface="Meiryo UI" panose="020B0604030504040204" pitchFamily="50" charset="-128"/>
                <a:ea typeface="Meiryo UI" panose="020B0604030504040204" pitchFamily="50" charset="-128"/>
              </a:rPr>
            </a:br>
            <a:r>
              <a:rPr lang="es" sz="2000" dirty="0">
                <a:latin typeface="Meiryo UI" panose="020B0604030504040204" pitchFamily="50" charset="-128"/>
                <a:ea typeface="Meiryo UI" panose="020B0604030504040204" pitchFamily="50" charset="-128"/>
              </a:rPr>
              <a:t>Debe realizar las reparaciones antes de realizar el trabajo.</a:t>
            </a:r>
            <a:endParaRPr lang="en-US" altLang="ja-JP" sz="20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es" sz="1200">
                <a:solidFill>
                  <a:prstClr val="black"/>
                </a:solidFill>
              </a:rPr>
              <a:t>Página 172 del libro de texto / Página 98 del texto auxiliar</a:t>
            </a:r>
          </a:p>
        </p:txBody>
      </p:sp>
    </p:spTree>
    <p:extLst>
      <p:ext uri="{BB962C8B-B14F-4D97-AF65-F5344CB8AC3E}">
        <p14:creationId xmlns:p14="http://schemas.microsoft.com/office/powerpoint/2010/main" val="14272625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rtl="0"/>
            <a:r>
              <a:rPr lang="es" sz="3200" dirty="0">
                <a:latin typeface="Meiryo UI" panose="020B0604030504040204" pitchFamily="50" charset="-128"/>
                <a:ea typeface="Meiryo UI" panose="020B0604030504040204" pitchFamily="50" charset="-128"/>
              </a:rPr>
              <a:t>Capítulo 8 Pautas para una conducción segura y claves para las señales y guiados</a:t>
            </a:r>
            <a:endParaRPr kumimoji="1" lang="ja-JP" altLang="en-US"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8593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pPr algn="ctr" rtl="0"/>
            <a:r>
              <a:rPr lang="es-419" sz="2100">
                <a:latin typeface="Times New Roman" panose="02020603050405020304" pitchFamily="18" charset="0"/>
                <a:ea typeface="+mj-lt"/>
                <a:cs typeface="Times New Roman" panose="02020603050405020304" pitchFamily="18" charset="0"/>
              </a:rPr>
              <a:t>Terminología para las maquinarias de construcción tipo vehicular </a:t>
            </a:r>
            <a:r>
              <a:rPr lang="en" sz="2100" dirty="0">
                <a:latin typeface="Times New Roman" panose="02020603050405020304" pitchFamily="18" charset="0"/>
                <a:ea typeface="Meiryo UI"/>
                <a:cs typeface="Times New Roman" panose="02020603050405020304" pitchFamily="18" charset="0"/>
              </a:rPr>
              <a:t/>
            </a:r>
            <a:br>
              <a:rPr lang="en" sz="2100" dirty="0">
                <a:latin typeface="Times New Roman" panose="02020603050405020304" pitchFamily="18" charset="0"/>
                <a:ea typeface="Meiryo UI"/>
                <a:cs typeface="Times New Roman" panose="02020603050405020304" pitchFamily="18" charset="0"/>
              </a:rPr>
            </a:br>
            <a:r>
              <a:rPr lang="es-419" sz="2100">
                <a:latin typeface="Times New Roman" panose="02020603050405020304" pitchFamily="18" charset="0"/>
                <a:ea typeface="+mj-lt"/>
                <a:cs typeface="Times New Roman" panose="02020603050405020304" pitchFamily="18" charset="0"/>
              </a:rPr>
              <a:t>1 ..... Equipos de trabajo</a:t>
            </a:r>
            <a:endParaRPr lang="en-US" altLang="ja-JP" sz="2100" dirty="0">
              <a:latin typeface="Times New Roman" panose="02020603050405020304" pitchFamily="18" charset="0"/>
              <a:ea typeface="游ゴシック Light"/>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460919" y="1548245"/>
            <a:ext cx="6222162" cy="3761510"/>
          </a:xfrm>
          <a:prstGeom prst="rect">
            <a:avLst/>
          </a:prstGeom>
        </p:spPr>
      </p:pic>
      <p:sp>
        <p:nvSpPr>
          <p:cNvPr id="2" name="TextBox 1">
            <a:extLst>
              <a:ext uri="{FF2B5EF4-FFF2-40B4-BE49-F238E27FC236}">
                <a16:creationId xmlns:a16="http://schemas.microsoft.com/office/drawing/2014/main" id="{4D02FA1A-D92E-4F5E-B78C-C4A39AF0347C}"/>
              </a:ext>
            </a:extLst>
          </p:cNvPr>
          <p:cNvSpPr txBox="1"/>
          <p:nvPr/>
        </p:nvSpPr>
        <p:spPr>
          <a:xfrm>
            <a:off x="2786063" y="3729038"/>
            <a:ext cx="144303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a:latin typeface="Times New Roman" panose="02020603050405020304" pitchFamily="18" charset="0"/>
                <a:ea typeface="游ゴシック"/>
                <a:cs typeface="Times New Roman" panose="02020603050405020304" pitchFamily="18" charset="0"/>
              </a:rPr>
              <a:t>Equipos de trabajo</a:t>
            </a:r>
          </a:p>
        </p:txBody>
      </p:sp>
      <p:sp>
        <p:nvSpPr>
          <p:cNvPr id="8" name="テキスト ボックス 5">
            <a:extLst>
              <a:ext uri="{FF2B5EF4-FFF2-40B4-BE49-F238E27FC236}">
                <a16:creationId xmlns:a16="http://schemas.microsoft.com/office/drawing/2014/main" id="{E3102C78-814B-47C5-B4FD-0D0BE8C0B287}"/>
              </a:ext>
            </a:extLst>
          </p:cNvPr>
          <p:cNvSpPr txBox="1"/>
          <p:nvPr/>
        </p:nvSpPr>
        <p:spPr>
          <a:xfrm>
            <a:off x="4724400" y="6403681"/>
            <a:ext cx="3809799"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10 del libro de texto / Página 10 del texto auxiliar</a:t>
            </a:r>
            <a:endParaRPr lang="en-US" altLang="ja-JP" sz="1200" dirty="0">
              <a:ea typeface="游ゴシック"/>
              <a:cs typeface="+mn-lt"/>
            </a:endParaRPr>
          </a:p>
        </p:txBody>
      </p:sp>
    </p:spTree>
    <p:extLst>
      <p:ext uri="{BB962C8B-B14F-4D97-AF65-F5344CB8AC3E}">
        <p14:creationId xmlns:p14="http://schemas.microsoft.com/office/powerpoint/2010/main" val="851904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dirty="0">
                <a:latin typeface="Meiryo UI" panose="020B0604030504040204" pitchFamily="50" charset="-128"/>
                <a:ea typeface="Meiryo UI" panose="020B0604030504040204" pitchFamily="50" charset="-128"/>
              </a:rPr>
              <a:t>Pautas para una conducción segura</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175 del libro de texto / Página 99 del texto auxiliar</a:t>
            </a:r>
          </a:p>
        </p:txBody>
      </p:sp>
      <p:sp>
        <p:nvSpPr>
          <p:cNvPr id="10" name="テキスト ボックス 9"/>
          <p:cNvSpPr txBox="1"/>
          <p:nvPr/>
        </p:nvSpPr>
        <p:spPr>
          <a:xfrm>
            <a:off x="3136510" y="3383527"/>
            <a:ext cx="2832878" cy="276999"/>
          </a:xfrm>
          <a:prstGeom prst="rect">
            <a:avLst/>
          </a:prstGeom>
          <a:noFill/>
          <a:ln>
            <a:noFill/>
          </a:ln>
        </p:spPr>
        <p:txBody>
          <a:bodyPr wrap="square" rtlCol="0">
            <a:spAutoFit/>
          </a:bodyPr>
          <a:lstStyle/>
          <a:p>
            <a:pPr algn="ctr" rtl="0"/>
            <a:r>
              <a:rPr lang="es" sz="1200">
                <a:solidFill>
                  <a:prstClr val="black"/>
                </a:solidFill>
              </a:rPr>
              <a:t>Detener el motor al abandonar el asiento</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2565009" y="1381124"/>
            <a:ext cx="4024313" cy="1966867"/>
          </a:xfrm>
          <a:prstGeom prst="rect">
            <a:avLst/>
          </a:prstGeom>
        </p:spPr>
      </p:pic>
      <p:pic>
        <p:nvPicPr>
          <p:cNvPr id="5" name="図 4"/>
          <p:cNvPicPr>
            <a:picLocks noChangeAspect="1"/>
          </p:cNvPicPr>
          <p:nvPr/>
        </p:nvPicPr>
        <p:blipFill>
          <a:blip r:embed="rId4"/>
          <a:stretch>
            <a:fillRect/>
          </a:stretch>
        </p:blipFill>
        <p:spPr>
          <a:xfrm>
            <a:off x="2571749" y="3802239"/>
            <a:ext cx="3962400" cy="2276475"/>
          </a:xfrm>
          <a:prstGeom prst="rect">
            <a:avLst/>
          </a:prstGeom>
        </p:spPr>
      </p:pic>
      <p:sp>
        <p:nvSpPr>
          <p:cNvPr id="15" name="テキスト ボックス 14"/>
          <p:cNvSpPr txBox="1"/>
          <p:nvPr/>
        </p:nvSpPr>
        <p:spPr>
          <a:xfrm>
            <a:off x="2794000" y="5999055"/>
            <a:ext cx="3175388" cy="276999"/>
          </a:xfrm>
          <a:prstGeom prst="rect">
            <a:avLst/>
          </a:prstGeom>
          <a:noFill/>
          <a:ln>
            <a:noFill/>
          </a:ln>
        </p:spPr>
        <p:txBody>
          <a:bodyPr wrap="square" rtlCol="0">
            <a:spAutoFit/>
          </a:bodyPr>
          <a:lstStyle/>
          <a:p>
            <a:pPr algn="ctr" rtl="0"/>
            <a:r>
              <a:rPr lang="es" sz="1200" dirty="0">
                <a:solidFill>
                  <a:prstClr val="black"/>
                </a:solidFill>
              </a:rPr>
              <a:t>Verificar el estado de las inspecciones y demás</a:t>
            </a:r>
          </a:p>
        </p:txBody>
      </p:sp>
    </p:spTree>
    <p:extLst>
      <p:ext uri="{BB962C8B-B14F-4D97-AF65-F5344CB8AC3E}">
        <p14:creationId xmlns:p14="http://schemas.microsoft.com/office/powerpoint/2010/main" val="315870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1400" dirty="0">
              <a:latin typeface="Meiryo UI" panose="020B0604030504040204" pitchFamily="50" charset="-128"/>
              <a:ea typeface="Meiryo UI" panose="020B0604030504040204" pitchFamily="50" charset="-128"/>
            </a:endParaRPr>
          </a:p>
          <a:p>
            <a:pPr marL="893763" indent="-354013" rtl="0">
              <a:buNone/>
            </a:pPr>
            <a:r>
              <a:rPr lang="es" sz="1400" dirty="0">
                <a:latin typeface="Meiryo UI" panose="020B0604030504040204" pitchFamily="50" charset="-128"/>
                <a:ea typeface="Meiryo UI" panose="020B0604030504040204" pitchFamily="50" charset="-128"/>
              </a:rPr>
              <a:t>&lt;Señal por silbato&gt;			 &lt;Señal por voz&gt;</a:t>
            </a:r>
          </a:p>
          <a:p>
            <a:pPr marL="893763" indent="-354013" rtl="0">
              <a:buNone/>
              <a:tabLst>
                <a:tab pos="4394200" algn="l"/>
              </a:tabLst>
            </a:pPr>
            <a:r>
              <a:rPr lang="es" sz="1400" dirty="0">
                <a:latin typeface="Meiryo UI" panose="020B0604030504040204" pitchFamily="50" charset="-128"/>
                <a:ea typeface="Meiryo UI" panose="020B0604030504040204" pitchFamily="50" charset="-128"/>
              </a:rPr>
              <a:t>- Seguridad: 2 silbidos cortos, repetir		- Seguridad: Va bien, Va bien</a:t>
            </a:r>
          </a:p>
          <a:p>
            <a:pPr marL="893763" indent="-354013" rtl="0">
              <a:buNone/>
            </a:pPr>
            <a:r>
              <a:rPr lang="es" sz="1400" dirty="0">
                <a:latin typeface="Meiryo UI" panose="020B0604030504040204" pitchFamily="50" charset="-128"/>
                <a:ea typeface="Meiryo UI" panose="020B0604030504040204" pitchFamily="50" charset="-128"/>
              </a:rPr>
              <a:t>- Detener: Silbido largo			- Detener: Para</a:t>
            </a:r>
          </a:p>
        </p:txBody>
      </p:sp>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Claves para las señales y guiados</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179 del libro de texto / Página 101 del texto auxiliar</a:t>
            </a:r>
          </a:p>
        </p:txBody>
      </p:sp>
      <p:sp>
        <p:nvSpPr>
          <p:cNvPr id="17" name="テキスト ボックス 16"/>
          <p:cNvSpPr txBox="1"/>
          <p:nvPr/>
        </p:nvSpPr>
        <p:spPr>
          <a:xfrm>
            <a:off x="1759255" y="3533490"/>
            <a:ext cx="6044318" cy="276999"/>
          </a:xfrm>
          <a:prstGeom prst="rect">
            <a:avLst/>
          </a:prstGeom>
          <a:noFill/>
          <a:ln>
            <a:noFill/>
          </a:ln>
        </p:spPr>
        <p:txBody>
          <a:bodyPr wrap="square" rtlCol="0">
            <a:spAutoFit/>
          </a:bodyPr>
          <a:lstStyle/>
          <a:p>
            <a:pPr algn="ctr" rtl="0"/>
            <a:r>
              <a:rPr lang="es" sz="1200">
                <a:solidFill>
                  <a:prstClr val="black"/>
                </a:solidFill>
              </a:rPr>
              <a:t>Quien guía debe estar vestido y ubicado de manera tal que sea fácilmente visible desde el conductor o desde el vehículo de trabajo.</a:t>
            </a:r>
          </a:p>
        </p:txBody>
      </p:sp>
      <p:pic>
        <p:nvPicPr>
          <p:cNvPr id="2" name="図 1"/>
          <p:cNvPicPr>
            <a:picLocks noChangeAspect="1"/>
          </p:cNvPicPr>
          <p:nvPr/>
        </p:nvPicPr>
        <p:blipFill>
          <a:blip r:embed="rId3"/>
          <a:stretch>
            <a:fillRect/>
          </a:stretch>
        </p:blipFill>
        <p:spPr>
          <a:xfrm>
            <a:off x="3948113" y="1385305"/>
            <a:ext cx="1254568" cy="2034034"/>
          </a:xfrm>
          <a:prstGeom prst="rect">
            <a:avLst/>
          </a:prstGeom>
        </p:spPr>
      </p:pic>
    </p:spTree>
    <p:extLst>
      <p:ext uri="{BB962C8B-B14F-4D97-AF65-F5344CB8AC3E}">
        <p14:creationId xmlns:p14="http://schemas.microsoft.com/office/powerpoint/2010/main" val="415257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rtl="0"/>
            <a:r>
              <a:rPr lang="es" sz="3200" dirty="0">
                <a:latin typeface="Meiryo UI" panose="020B0604030504040204" pitchFamily="50" charset="-128"/>
                <a:ea typeface="Meiryo UI" panose="020B0604030504040204" pitchFamily="50" charset="-128"/>
              </a:rPr>
              <a:t>Capítulo 9 </a:t>
            </a:r>
            <a:br>
              <a:rPr lang="es" sz="3200" dirty="0">
                <a:latin typeface="Meiryo UI" panose="020B0604030504040204" pitchFamily="50" charset="-128"/>
                <a:ea typeface="Meiryo UI" panose="020B0604030504040204" pitchFamily="50" charset="-128"/>
              </a:rPr>
            </a:br>
            <a:r>
              <a:rPr lang="es" sz="3200" dirty="0">
                <a:latin typeface="Meiryo UI" panose="020B0604030504040204" pitchFamily="50" charset="-128"/>
                <a:ea typeface="Meiryo UI" panose="020B0604030504040204" pitchFamily="50" charset="-128"/>
              </a:rPr>
              <a:t>Conocimiento de la fuerza y la electricidad</a:t>
            </a:r>
            <a:endParaRPr kumimoji="1" lang="ja-JP" altLang="en-US"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86633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Momento de fuerza</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181 del libro de texto / Página 102 del texto auxiliar</a:t>
            </a:r>
          </a:p>
        </p:txBody>
      </p:sp>
      <p:sp>
        <p:nvSpPr>
          <p:cNvPr id="17" name="テキスト ボックス 16"/>
          <p:cNvSpPr txBox="1"/>
          <p:nvPr/>
        </p:nvSpPr>
        <p:spPr>
          <a:xfrm>
            <a:off x="3825234" y="3129138"/>
            <a:ext cx="1493532" cy="276999"/>
          </a:xfrm>
          <a:prstGeom prst="rect">
            <a:avLst/>
          </a:prstGeom>
          <a:noFill/>
          <a:ln>
            <a:noFill/>
          </a:ln>
        </p:spPr>
        <p:txBody>
          <a:bodyPr wrap="square" rtlCol="0">
            <a:spAutoFit/>
          </a:bodyPr>
          <a:lstStyle/>
          <a:p>
            <a:pPr algn="ctr" rtl="0"/>
            <a:r>
              <a:rPr lang="es" sz="1200" dirty="0">
                <a:solidFill>
                  <a:prstClr val="black"/>
                </a:solidFill>
              </a:rPr>
              <a:t>Momento de fuerza</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3743864" y="6061454"/>
            <a:ext cx="1872970" cy="276999"/>
          </a:xfrm>
          <a:prstGeom prst="rect">
            <a:avLst/>
          </a:prstGeom>
          <a:noFill/>
          <a:ln>
            <a:noFill/>
          </a:ln>
        </p:spPr>
        <p:txBody>
          <a:bodyPr wrap="square" rtlCol="0">
            <a:spAutoFit/>
          </a:bodyPr>
          <a:lstStyle/>
          <a:p>
            <a:pPr algn="ctr" rtl="0"/>
            <a:r>
              <a:rPr lang="es" sz="1200" dirty="0">
                <a:solidFill>
                  <a:prstClr val="black"/>
                </a:solidFill>
              </a:rPr>
              <a:t>Momento de vuelco</a:t>
            </a:r>
          </a:p>
        </p:txBody>
      </p:sp>
      <p:pic>
        <p:nvPicPr>
          <p:cNvPr id="3" name="図 2"/>
          <p:cNvPicPr>
            <a:picLocks noChangeAspect="1"/>
          </p:cNvPicPr>
          <p:nvPr/>
        </p:nvPicPr>
        <p:blipFill>
          <a:blip r:embed="rId3"/>
          <a:stretch>
            <a:fillRect/>
          </a:stretch>
        </p:blipFill>
        <p:spPr>
          <a:xfrm>
            <a:off x="2809874" y="1344083"/>
            <a:ext cx="3524252" cy="1855232"/>
          </a:xfrm>
          <a:prstGeom prst="rect">
            <a:avLst/>
          </a:prstGeom>
        </p:spPr>
      </p:pic>
      <p:pic>
        <p:nvPicPr>
          <p:cNvPr id="7" name="図 6"/>
          <p:cNvPicPr>
            <a:picLocks noChangeAspect="1"/>
          </p:cNvPicPr>
          <p:nvPr/>
        </p:nvPicPr>
        <p:blipFill>
          <a:blip r:embed="rId4"/>
          <a:stretch>
            <a:fillRect/>
          </a:stretch>
        </p:blipFill>
        <p:spPr>
          <a:xfrm>
            <a:off x="2286000" y="3941706"/>
            <a:ext cx="4572000" cy="2143125"/>
          </a:xfrm>
          <a:prstGeom prst="rect">
            <a:avLst/>
          </a:prstGeom>
        </p:spPr>
      </p:pic>
      <p:sp>
        <p:nvSpPr>
          <p:cNvPr id="11" name="テキスト ボックス 1350">
            <a:extLst>
              <a:ext uri="{FF2B5EF4-FFF2-40B4-BE49-F238E27FC236}">
                <a16:creationId xmlns:a16="http://schemas.microsoft.com/office/drawing/2014/main" id="{AB5EB357-4996-47A4-BD9C-DF0A936E4E39}"/>
              </a:ext>
            </a:extLst>
          </p:cNvPr>
          <p:cNvSpPr txBox="1"/>
          <p:nvPr/>
        </p:nvSpPr>
        <p:spPr>
          <a:xfrm>
            <a:off x="2809874" y="5601855"/>
            <a:ext cx="1015360" cy="292770"/>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rtl="0">
              <a:defRPr lang="es-es"/>
            </a:defPPr>
            <a:lvl1pPr algn="ctr">
              <a:defRPr sz="800">
                <a:latin typeface="Times New Roman" panose="02020603050405020304" pitchFamily="18" charset="0"/>
                <a:cs typeface="Times New Roman" panose="02020603050405020304" pitchFamily="18" charset="0"/>
              </a:defRPr>
            </a:lvl1pPr>
          </a:lstStyle>
          <a:p>
            <a:pPr algn="r"/>
            <a:r>
              <a:rPr lang="es" dirty="0"/>
              <a:t>Longitud hasta la cuchara</a:t>
            </a:r>
            <a:endParaRPr lang="ja-JP" altLang="en-US" dirty="0"/>
          </a:p>
        </p:txBody>
      </p:sp>
      <p:sp>
        <p:nvSpPr>
          <p:cNvPr id="12" name="テキスト ボックス 1351">
            <a:extLst>
              <a:ext uri="{FF2B5EF4-FFF2-40B4-BE49-F238E27FC236}">
                <a16:creationId xmlns:a16="http://schemas.microsoft.com/office/drawing/2014/main" id="{C60C2F78-B49E-413D-AB20-A72019FF8A46}"/>
              </a:ext>
            </a:extLst>
          </p:cNvPr>
          <p:cNvSpPr txBox="1"/>
          <p:nvPr/>
        </p:nvSpPr>
        <p:spPr>
          <a:xfrm>
            <a:off x="4123302" y="5335893"/>
            <a:ext cx="824555" cy="1656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Punto de vuelco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352">
            <a:extLst>
              <a:ext uri="{FF2B5EF4-FFF2-40B4-BE49-F238E27FC236}">
                <a16:creationId xmlns:a16="http://schemas.microsoft.com/office/drawing/2014/main" id="{402AB60F-6CD8-4346-A117-3A62C9586B4D}"/>
              </a:ext>
            </a:extLst>
          </p:cNvPr>
          <p:cNvSpPr txBox="1"/>
          <p:nvPr/>
        </p:nvSpPr>
        <p:spPr>
          <a:xfrm>
            <a:off x="5275100" y="5538511"/>
            <a:ext cx="373108" cy="1517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a:r>
              <a:rPr lang="es" sz="600" dirty="0">
                <a:latin typeface="Times New Roman" panose="02020603050405020304" pitchFamily="18" charset="0"/>
                <a:cs typeface="Times New Roman" panose="02020603050405020304" pitchFamily="18" charset="0"/>
              </a:rPr>
              <a:t>Masa del vehículo</a:t>
            </a:r>
            <a:endParaRPr lang="ja-JP" altLang="en-US"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5824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Masa y peso específico</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dirty="0">
                <a:solidFill>
                  <a:prstClr val="black"/>
                </a:solidFill>
              </a:rPr>
              <a:t>Página 188 del libro de texto / Página 103 del texto auxiliar</a:t>
            </a:r>
          </a:p>
        </p:txBody>
      </p:sp>
      <p:sp>
        <p:nvSpPr>
          <p:cNvPr id="17" name="テキスト ボックス 16"/>
          <p:cNvSpPr txBox="1"/>
          <p:nvPr/>
        </p:nvSpPr>
        <p:spPr>
          <a:xfrm>
            <a:off x="751184" y="3228894"/>
            <a:ext cx="4205165" cy="276999"/>
          </a:xfrm>
          <a:prstGeom prst="rect">
            <a:avLst/>
          </a:prstGeom>
          <a:noFill/>
          <a:ln>
            <a:noFill/>
          </a:ln>
        </p:spPr>
        <p:txBody>
          <a:bodyPr wrap="square" rtlCol="0">
            <a:spAutoFit/>
          </a:bodyPr>
          <a:lstStyle/>
          <a:p>
            <a:pPr algn="ctr" rtl="0"/>
            <a:r>
              <a:rPr lang="es" sz="1200" dirty="0">
                <a:solidFill>
                  <a:prstClr val="black"/>
                </a:solidFill>
              </a:rPr>
              <a:t>Masa por unidad de volumen de los objetos</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119610" y="1287152"/>
            <a:ext cx="3336202" cy="276999"/>
          </a:xfrm>
          <a:prstGeom prst="rect">
            <a:avLst/>
          </a:prstGeom>
          <a:noFill/>
          <a:ln>
            <a:noFill/>
          </a:ln>
        </p:spPr>
        <p:txBody>
          <a:bodyPr wrap="square" rtlCol="0">
            <a:spAutoFit/>
          </a:bodyPr>
          <a:lstStyle/>
          <a:p>
            <a:pPr algn="ctr" rtl="0"/>
            <a:r>
              <a:rPr lang="es" sz="1200" dirty="0">
                <a:solidFill>
                  <a:prstClr val="black"/>
                </a:solidFill>
              </a:rPr>
              <a:t>Fórmula simplificada del volumen</a:t>
            </a:r>
          </a:p>
        </p:txBody>
      </p:sp>
      <p:pic>
        <p:nvPicPr>
          <p:cNvPr id="2" name="図 1"/>
          <p:cNvPicPr>
            <a:picLocks noChangeAspect="1"/>
          </p:cNvPicPr>
          <p:nvPr/>
        </p:nvPicPr>
        <p:blipFill>
          <a:blip r:embed="rId3"/>
          <a:stretch>
            <a:fillRect/>
          </a:stretch>
        </p:blipFill>
        <p:spPr>
          <a:xfrm>
            <a:off x="674343" y="3429693"/>
            <a:ext cx="4347164" cy="1737492"/>
          </a:xfrm>
          <a:prstGeom prst="rect">
            <a:avLst/>
          </a:prstGeom>
        </p:spPr>
      </p:pic>
      <p:sp>
        <p:nvSpPr>
          <p:cNvPr id="12" name="テキスト ボックス 11"/>
          <p:cNvSpPr txBox="1"/>
          <p:nvPr/>
        </p:nvSpPr>
        <p:spPr>
          <a:xfrm>
            <a:off x="673406" y="5167185"/>
            <a:ext cx="4210948" cy="461665"/>
          </a:xfrm>
          <a:prstGeom prst="rect">
            <a:avLst/>
          </a:prstGeom>
          <a:noFill/>
          <a:ln>
            <a:noFill/>
          </a:ln>
        </p:spPr>
        <p:txBody>
          <a:bodyPr wrap="square" rtlCol="0">
            <a:spAutoFit/>
          </a:bodyPr>
          <a:lstStyle/>
          <a:p>
            <a:pPr marL="266700" indent="-266700" rtl="0"/>
            <a:r>
              <a:rPr lang="es" sz="1200" dirty="0">
                <a:solidFill>
                  <a:prstClr val="black"/>
                </a:solidFill>
              </a:rPr>
              <a:t>Nota: La masa de madera es su masa seca. La tierra, grava, arena, cal y coque están en masa unitaria aparente</a:t>
            </a:r>
          </a:p>
        </p:txBody>
      </p:sp>
      <p:pic>
        <p:nvPicPr>
          <p:cNvPr id="5" name="図 4"/>
          <p:cNvPicPr>
            <a:picLocks noChangeAspect="1"/>
          </p:cNvPicPr>
          <p:nvPr/>
        </p:nvPicPr>
        <p:blipFill>
          <a:blip r:embed="rId4"/>
          <a:stretch>
            <a:fillRect/>
          </a:stretch>
        </p:blipFill>
        <p:spPr>
          <a:xfrm>
            <a:off x="5263243" y="1545382"/>
            <a:ext cx="3048936" cy="4786202"/>
          </a:xfrm>
          <a:prstGeom prst="rect">
            <a:avLst/>
          </a:prstGeom>
        </p:spPr>
      </p:pic>
      <p:sp>
        <p:nvSpPr>
          <p:cNvPr id="10" name="テキスト ボックス 9"/>
          <p:cNvSpPr txBox="1"/>
          <p:nvPr/>
        </p:nvSpPr>
        <p:spPr>
          <a:xfrm>
            <a:off x="820882" y="2148983"/>
            <a:ext cx="4106496" cy="400110"/>
          </a:xfrm>
          <a:prstGeom prst="rect">
            <a:avLst/>
          </a:prstGeom>
          <a:noFill/>
          <a:ln>
            <a:noFill/>
          </a:ln>
        </p:spPr>
        <p:txBody>
          <a:bodyPr wrap="square" rtlCol="0">
            <a:spAutoFit/>
          </a:bodyPr>
          <a:lstStyle/>
          <a:p>
            <a:pPr algn="ctr" rtl="0"/>
            <a:r>
              <a:rPr lang="es" sz="2000">
                <a:solidFill>
                  <a:prstClr val="black"/>
                </a:solidFill>
              </a:rPr>
              <a:t>Masa del objeto = volumen x peso específico</a:t>
            </a:r>
          </a:p>
        </p:txBody>
      </p:sp>
      <p:sp>
        <p:nvSpPr>
          <p:cNvPr id="11" name="テキスト ボックス 1353">
            <a:extLst>
              <a:ext uri="{FF2B5EF4-FFF2-40B4-BE49-F238E27FC236}">
                <a16:creationId xmlns:a16="http://schemas.microsoft.com/office/drawing/2014/main" id="{FF4772A5-BF9B-4502-9D6D-4574E8220977}"/>
              </a:ext>
            </a:extLst>
          </p:cNvPr>
          <p:cNvSpPr txBox="1"/>
          <p:nvPr/>
        </p:nvSpPr>
        <p:spPr>
          <a:xfrm>
            <a:off x="831821" y="3497151"/>
            <a:ext cx="583058"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Tipo de objeto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354">
            <a:extLst>
              <a:ext uri="{FF2B5EF4-FFF2-40B4-BE49-F238E27FC236}">
                <a16:creationId xmlns:a16="http://schemas.microsoft.com/office/drawing/2014/main" id="{038E5978-2D7A-40C5-8B34-FF3CB7041B6A}"/>
              </a:ext>
            </a:extLst>
          </p:cNvPr>
          <p:cNvSpPr txBox="1"/>
          <p:nvPr/>
        </p:nvSpPr>
        <p:spPr>
          <a:xfrm>
            <a:off x="1589182" y="3508194"/>
            <a:ext cx="1258743"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游ゴシック" panose="020B0400000000000000" pitchFamily="50" charset="-128"/>
                <a:ea typeface="ＭＳ Ｐゴシック" panose="020B0600070205080204" pitchFamily="50" charset="-128"/>
                <a:cs typeface="Times New Roman" panose="02020603050405020304" pitchFamily="18" charset="0"/>
              </a:rPr>
              <a:t>Masa por</a:t>
            </a:r>
            <a:r>
              <a:rPr lang="es" sz="700" kern="100" baseline="30000">
                <a:effectLst/>
                <a:latin typeface="游ゴシック" panose="020B0400000000000000" pitchFamily="50" charset="-128"/>
                <a:ea typeface="ＭＳ Ｐゴシック" panose="020B0600070205080204" pitchFamily="50" charset="-128"/>
                <a:cs typeface="Times New Roman" panose="02020603050405020304" pitchFamily="18" charset="0"/>
              </a:rPr>
              <a:t>1m</a:t>
            </a:r>
            <a:r>
              <a:rPr lang="es" sz="700" kern="100">
                <a:effectLst/>
                <a:latin typeface="Arial" panose="020B0604020202020204" pitchFamily="34" charset="0"/>
                <a:ea typeface="游ゴシック" panose="020B0400000000000000" pitchFamily="50" charset="-128"/>
                <a:cs typeface="Times New Roman" panose="02020603050405020304" pitchFamily="18" charset="0"/>
              </a:rPr>
              <a:t>3(t)</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355">
            <a:extLst>
              <a:ext uri="{FF2B5EF4-FFF2-40B4-BE49-F238E27FC236}">
                <a16:creationId xmlns:a16="http://schemas.microsoft.com/office/drawing/2014/main" id="{042E14FC-D408-4C49-8184-6FC3993B5BD5}"/>
              </a:ext>
            </a:extLst>
          </p:cNvPr>
          <p:cNvSpPr txBox="1"/>
          <p:nvPr/>
        </p:nvSpPr>
        <p:spPr>
          <a:xfrm>
            <a:off x="2983292" y="3511723"/>
            <a:ext cx="583058"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Tipo de objeto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356">
            <a:extLst>
              <a:ext uri="{FF2B5EF4-FFF2-40B4-BE49-F238E27FC236}">
                <a16:creationId xmlns:a16="http://schemas.microsoft.com/office/drawing/2014/main" id="{90530EA4-5462-45D3-9281-35BD1068F1E6}"/>
              </a:ext>
            </a:extLst>
          </p:cNvPr>
          <p:cNvSpPr txBox="1"/>
          <p:nvPr/>
        </p:nvSpPr>
        <p:spPr>
          <a:xfrm>
            <a:off x="3786862" y="3496294"/>
            <a:ext cx="1144312" cy="1452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游ゴシック" panose="020B0400000000000000" pitchFamily="50" charset="-128"/>
                <a:ea typeface="ＭＳ Ｐゴシック" panose="020B0600070205080204" pitchFamily="50" charset="-128"/>
                <a:cs typeface="Times New Roman" panose="02020603050405020304" pitchFamily="18" charset="0"/>
              </a:rPr>
              <a:t>Masa por</a:t>
            </a:r>
            <a:r>
              <a:rPr lang="es" sz="700" kern="100" baseline="30000">
                <a:effectLst/>
                <a:latin typeface="游ゴシック" panose="020B0400000000000000" pitchFamily="50" charset="-128"/>
                <a:ea typeface="ＭＳ Ｐゴシック" panose="020B0600070205080204" pitchFamily="50" charset="-128"/>
                <a:cs typeface="Times New Roman" panose="02020603050405020304" pitchFamily="18" charset="0"/>
              </a:rPr>
              <a:t>1m</a:t>
            </a:r>
            <a:r>
              <a:rPr lang="es" sz="700" kern="100">
                <a:effectLst/>
                <a:latin typeface="Arial" panose="020B0604020202020204" pitchFamily="34" charset="0"/>
                <a:ea typeface="游ゴシック" panose="020B0400000000000000" pitchFamily="50" charset="-128"/>
                <a:cs typeface="Times New Roman" panose="02020603050405020304" pitchFamily="18" charset="0"/>
              </a:rPr>
              <a:t>3(t)</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357">
            <a:extLst>
              <a:ext uri="{FF2B5EF4-FFF2-40B4-BE49-F238E27FC236}">
                <a16:creationId xmlns:a16="http://schemas.microsoft.com/office/drawing/2014/main" id="{42D3C9EB-87C7-4A85-93F3-11B188FBA531}"/>
              </a:ext>
            </a:extLst>
          </p:cNvPr>
          <p:cNvSpPr txBox="1"/>
          <p:nvPr/>
        </p:nvSpPr>
        <p:spPr>
          <a:xfrm>
            <a:off x="751185" y="3725804"/>
            <a:ext cx="744329" cy="8549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Plomo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Cobre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Acero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Hierro fundido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Aluminio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358">
            <a:extLst>
              <a:ext uri="{FF2B5EF4-FFF2-40B4-BE49-F238E27FC236}">
                <a16:creationId xmlns:a16="http://schemas.microsoft.com/office/drawing/2014/main" id="{08D530B2-C6D4-401D-8E25-FB74825F220E}"/>
              </a:ext>
            </a:extLst>
          </p:cNvPr>
          <p:cNvSpPr txBox="1"/>
          <p:nvPr/>
        </p:nvSpPr>
        <p:spPr>
          <a:xfrm>
            <a:off x="791705" y="4626195"/>
            <a:ext cx="744329" cy="4955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es" sz="800" kern="100">
                <a:effectLst/>
                <a:latin typeface="Arial" panose="020B0604020202020204" pitchFamily="34" charset="0"/>
                <a:ea typeface="游ゴシック" panose="020B0400000000000000" pitchFamily="50" charset="-128"/>
                <a:cs typeface="Times New Roman" panose="02020603050405020304" pitchFamily="18" charset="0"/>
              </a:rPr>
              <a:t>Concreto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800" kern="100">
                <a:effectLst/>
                <a:latin typeface="Arial" panose="020B0604020202020204" pitchFamily="34" charset="0"/>
                <a:ea typeface="游ゴシック" panose="020B0400000000000000" pitchFamily="50" charset="-128"/>
                <a:cs typeface="Times New Roman" panose="02020603050405020304" pitchFamily="18" charset="0"/>
              </a:rPr>
              <a:t>Tierra</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800" kern="100">
                <a:effectLst/>
                <a:latin typeface="Arial" panose="020B0604020202020204" pitchFamily="34" charset="0"/>
                <a:ea typeface="游ゴシック" panose="020B0400000000000000" pitchFamily="50" charset="-128"/>
                <a:cs typeface="Times New Roman" panose="02020603050405020304" pitchFamily="18" charset="0"/>
              </a:rPr>
              <a:t>Grava</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359">
            <a:extLst>
              <a:ext uri="{FF2B5EF4-FFF2-40B4-BE49-F238E27FC236}">
                <a16:creationId xmlns:a16="http://schemas.microsoft.com/office/drawing/2014/main" id="{74241C55-30D1-4D1B-B1C6-AA79D78315CD}"/>
              </a:ext>
            </a:extLst>
          </p:cNvPr>
          <p:cNvSpPr txBox="1"/>
          <p:nvPr/>
        </p:nvSpPr>
        <p:spPr>
          <a:xfrm>
            <a:off x="2935681" y="3713387"/>
            <a:ext cx="744329" cy="49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es" sz="800" kern="100">
                <a:effectLst/>
                <a:latin typeface="Arial" panose="020B0604020202020204" pitchFamily="34" charset="0"/>
                <a:ea typeface="游ゴシック" panose="020B0400000000000000" pitchFamily="50" charset="-128"/>
                <a:cs typeface="Times New Roman" panose="02020603050405020304" pitchFamily="18" charset="0"/>
              </a:rPr>
              <a:t>Arena</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800" kern="100">
                <a:effectLst/>
                <a:latin typeface="Arial" panose="020B0604020202020204" pitchFamily="34" charset="0"/>
                <a:ea typeface="游ゴシック" panose="020B0400000000000000" pitchFamily="50" charset="-128"/>
                <a:cs typeface="Times New Roman" panose="02020603050405020304" pitchFamily="18" charset="0"/>
              </a:rPr>
              <a:t>Cal (polvo)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800" kern="100">
                <a:effectLst/>
                <a:latin typeface="Arial" panose="020B0604020202020204" pitchFamily="34" charset="0"/>
                <a:ea typeface="游ゴシック" panose="020B0400000000000000" pitchFamily="50" charset="-128"/>
                <a:cs typeface="Times New Roman" panose="02020603050405020304" pitchFamily="18" charset="0"/>
              </a:rPr>
              <a:t>Coque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360">
            <a:extLst>
              <a:ext uri="{FF2B5EF4-FFF2-40B4-BE49-F238E27FC236}">
                <a16:creationId xmlns:a16="http://schemas.microsoft.com/office/drawing/2014/main" id="{A0BF46C5-646D-47D4-BDA8-A311C2820C6A}"/>
              </a:ext>
            </a:extLst>
          </p:cNvPr>
          <p:cNvSpPr txBox="1"/>
          <p:nvPr/>
        </p:nvSpPr>
        <p:spPr>
          <a:xfrm>
            <a:off x="2909411" y="4253596"/>
            <a:ext cx="744329" cy="8681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ct val="130000"/>
              </a:lnSpc>
            </a:pPr>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Roble</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Pino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Cedro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Ciprés</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lnSpc>
                <a:spcPct val="130000"/>
              </a:lnSpc>
            </a:pPr>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Paulonia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361">
            <a:extLst>
              <a:ext uri="{FF2B5EF4-FFF2-40B4-BE49-F238E27FC236}">
                <a16:creationId xmlns:a16="http://schemas.microsoft.com/office/drawing/2014/main" id="{CE45238B-C753-4381-B486-6C0A8908B609}"/>
              </a:ext>
            </a:extLst>
          </p:cNvPr>
          <p:cNvSpPr txBox="1"/>
          <p:nvPr/>
        </p:nvSpPr>
        <p:spPr>
          <a:xfrm>
            <a:off x="5573291" y="1621326"/>
            <a:ext cx="99504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Forma del objeto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4" name="テキスト ボックス 1362">
            <a:extLst>
              <a:ext uri="{FF2B5EF4-FFF2-40B4-BE49-F238E27FC236}">
                <a16:creationId xmlns:a16="http://schemas.microsoft.com/office/drawing/2014/main" id="{50BCCF86-91B6-4039-BD4F-838FE2DB9312}"/>
              </a:ext>
            </a:extLst>
          </p:cNvPr>
          <p:cNvSpPr txBox="1"/>
          <p:nvPr/>
        </p:nvSpPr>
        <p:spPr>
          <a:xfrm>
            <a:off x="5337855" y="1818076"/>
            <a:ext cx="56197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Nombre</a:t>
            </a:r>
            <a:endParaRPr lang="ja-J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5" name="テキスト ボックス 1363">
            <a:extLst>
              <a:ext uri="{FF2B5EF4-FFF2-40B4-BE49-F238E27FC236}">
                <a16:creationId xmlns:a16="http://schemas.microsoft.com/office/drawing/2014/main" id="{8786C8A2-ECB1-47EA-8292-9B535A1F8DFF}"/>
              </a:ext>
            </a:extLst>
          </p:cNvPr>
          <p:cNvSpPr txBox="1"/>
          <p:nvPr/>
        </p:nvSpPr>
        <p:spPr>
          <a:xfrm>
            <a:off x="5302829" y="2085332"/>
            <a:ext cx="612000" cy="242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latin typeface="游ゴシック" panose="020B0400000000000000" pitchFamily="50" charset="-128"/>
                <a:ea typeface="游ゴシック" panose="020B0400000000000000" pitchFamily="50" charset="-128"/>
                <a:cs typeface="Times New Roman" panose="02020603050405020304" pitchFamily="18" charset="0"/>
              </a:rPr>
              <a:t>P</a:t>
            </a:r>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aralelepípedo rectangular</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6" name="テキスト ボックス 1364">
            <a:extLst>
              <a:ext uri="{FF2B5EF4-FFF2-40B4-BE49-F238E27FC236}">
                <a16:creationId xmlns:a16="http://schemas.microsoft.com/office/drawing/2014/main" id="{C22B859E-8C70-4BAC-BEEE-74636759544C}"/>
              </a:ext>
            </a:extLst>
          </p:cNvPr>
          <p:cNvSpPr txBox="1"/>
          <p:nvPr/>
        </p:nvSpPr>
        <p:spPr>
          <a:xfrm>
            <a:off x="5298982" y="2600932"/>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Cilindro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7" name="テキスト ボックス 1365">
            <a:extLst>
              <a:ext uri="{FF2B5EF4-FFF2-40B4-BE49-F238E27FC236}">
                <a16:creationId xmlns:a16="http://schemas.microsoft.com/office/drawing/2014/main" id="{1CF88FE7-820B-4E80-8D34-870B32892051}"/>
              </a:ext>
            </a:extLst>
          </p:cNvPr>
          <p:cNvSpPr txBox="1"/>
          <p:nvPr/>
        </p:nvSpPr>
        <p:spPr>
          <a:xfrm>
            <a:off x="5288419" y="31038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Disco</a:t>
            </a:r>
            <a:endParaRPr lang="ja-J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8" name="テキスト ボックス 1366">
            <a:extLst>
              <a:ext uri="{FF2B5EF4-FFF2-40B4-BE49-F238E27FC236}">
                <a16:creationId xmlns:a16="http://schemas.microsoft.com/office/drawing/2014/main" id="{A8FA2A32-B031-451F-B129-98A515B9559C}"/>
              </a:ext>
            </a:extLst>
          </p:cNvPr>
          <p:cNvSpPr txBox="1"/>
          <p:nvPr/>
        </p:nvSpPr>
        <p:spPr>
          <a:xfrm>
            <a:off x="5295136" y="3540139"/>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Esfera</a:t>
            </a:r>
            <a:endParaRPr lang="ja-J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29" name="テキスト ボックス 1367">
            <a:extLst>
              <a:ext uri="{FF2B5EF4-FFF2-40B4-BE49-F238E27FC236}">
                <a16:creationId xmlns:a16="http://schemas.microsoft.com/office/drawing/2014/main" id="{5ACCCCDA-BDC0-49BA-AA10-879CFE51FD05}"/>
              </a:ext>
            </a:extLst>
          </p:cNvPr>
          <p:cNvSpPr txBox="1"/>
          <p:nvPr/>
        </p:nvSpPr>
        <p:spPr>
          <a:xfrm>
            <a:off x="5293499" y="3981443"/>
            <a:ext cx="612000" cy="2285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Casquete esférico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0" name="テキスト ボックス 1368">
            <a:extLst>
              <a:ext uri="{FF2B5EF4-FFF2-40B4-BE49-F238E27FC236}">
                <a16:creationId xmlns:a16="http://schemas.microsoft.com/office/drawing/2014/main" id="{1F95F2EE-C3CC-4FB3-9B76-F0A39FF1690C}"/>
              </a:ext>
            </a:extLst>
          </p:cNvPr>
          <p:cNvSpPr txBox="1"/>
          <p:nvPr/>
        </p:nvSpPr>
        <p:spPr>
          <a:xfrm>
            <a:off x="5288419" y="45135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Cono</a:t>
            </a:r>
            <a:endParaRPr lang="ja-JP"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1" name="テキスト ボックス 1369">
            <a:extLst>
              <a:ext uri="{FF2B5EF4-FFF2-40B4-BE49-F238E27FC236}">
                <a16:creationId xmlns:a16="http://schemas.microsoft.com/office/drawing/2014/main" id="{4297BFC7-FA3B-4B1D-B634-05CE26462486}"/>
              </a:ext>
            </a:extLst>
          </p:cNvPr>
          <p:cNvSpPr txBox="1"/>
          <p:nvPr/>
        </p:nvSpPr>
        <p:spPr>
          <a:xfrm>
            <a:off x="5295404" y="4970773"/>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Cono truncado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2" name="テキスト ボックス 1370">
            <a:extLst>
              <a:ext uri="{FF2B5EF4-FFF2-40B4-BE49-F238E27FC236}">
                <a16:creationId xmlns:a16="http://schemas.microsoft.com/office/drawing/2014/main" id="{79B21D3E-B08C-438A-BDD2-BEB891D890FA}"/>
              </a:ext>
            </a:extLst>
          </p:cNvPr>
          <p:cNvSpPr txBox="1"/>
          <p:nvPr/>
        </p:nvSpPr>
        <p:spPr>
          <a:xfrm>
            <a:off x="5279529" y="5437498"/>
            <a:ext cx="61200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Cuerpo elipsoide</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3" name="テキスト ボックス 1371">
            <a:extLst>
              <a:ext uri="{FF2B5EF4-FFF2-40B4-BE49-F238E27FC236}">
                <a16:creationId xmlns:a16="http://schemas.microsoft.com/office/drawing/2014/main" id="{6A508707-B733-4250-A3C3-1CBE0E174EC6}"/>
              </a:ext>
            </a:extLst>
          </p:cNvPr>
          <p:cNvSpPr txBox="1"/>
          <p:nvPr/>
        </p:nvSpPr>
        <p:spPr>
          <a:xfrm>
            <a:off x="5308253" y="5919106"/>
            <a:ext cx="604307" cy="178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Pirámide triangular</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4" name="テキスト ボックス 1372">
            <a:extLst>
              <a:ext uri="{FF2B5EF4-FFF2-40B4-BE49-F238E27FC236}">
                <a16:creationId xmlns:a16="http://schemas.microsoft.com/office/drawing/2014/main" id="{5970B683-F5B3-456A-8FB1-6A6BCD9EEF1B}"/>
              </a:ext>
            </a:extLst>
          </p:cNvPr>
          <p:cNvSpPr txBox="1"/>
          <p:nvPr/>
        </p:nvSpPr>
        <p:spPr>
          <a:xfrm>
            <a:off x="5987135" y="5761585"/>
            <a:ext cx="189783" cy="9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Altura</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6" name="テキスト ボックス 1375">
            <a:extLst>
              <a:ext uri="{FF2B5EF4-FFF2-40B4-BE49-F238E27FC236}">
                <a16:creationId xmlns:a16="http://schemas.microsoft.com/office/drawing/2014/main" id="{74ECCB9C-786E-411A-9DC0-D3C024731BAC}"/>
              </a:ext>
            </a:extLst>
          </p:cNvPr>
          <p:cNvSpPr txBox="1"/>
          <p:nvPr/>
        </p:nvSpPr>
        <p:spPr>
          <a:xfrm>
            <a:off x="6582773" y="1603951"/>
            <a:ext cx="156845"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endParaRPr lang="en-US" sz="500" kern="10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7" name="テキスト ボックス 1379">
            <a:extLst>
              <a:ext uri="{FF2B5EF4-FFF2-40B4-BE49-F238E27FC236}">
                <a16:creationId xmlns:a16="http://schemas.microsoft.com/office/drawing/2014/main" id="{DFD33AFC-72A3-4B07-A0B0-657715FABEE5}"/>
              </a:ext>
            </a:extLst>
          </p:cNvPr>
          <p:cNvSpPr txBox="1"/>
          <p:nvPr/>
        </p:nvSpPr>
        <p:spPr>
          <a:xfrm>
            <a:off x="6144305" y="1808101"/>
            <a:ext cx="561975"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Figura</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8" name="テキスト ボックス 1380">
            <a:extLst>
              <a:ext uri="{FF2B5EF4-FFF2-40B4-BE49-F238E27FC236}">
                <a16:creationId xmlns:a16="http://schemas.microsoft.com/office/drawing/2014/main" id="{F13F9BEB-BBE6-4041-969A-4CBEA4EC3EC9}"/>
              </a:ext>
            </a:extLst>
          </p:cNvPr>
          <p:cNvSpPr txBox="1"/>
          <p:nvPr/>
        </p:nvSpPr>
        <p:spPr>
          <a:xfrm>
            <a:off x="7081803" y="1691575"/>
            <a:ext cx="996571" cy="1590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Fórmula simplificada del volumen</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9" name="テキスト ボックス 1386">
            <a:extLst>
              <a:ext uri="{FF2B5EF4-FFF2-40B4-BE49-F238E27FC236}">
                <a16:creationId xmlns:a16="http://schemas.microsoft.com/office/drawing/2014/main" id="{FA1C2979-A0E5-48C7-AB3A-35B42A862A10}"/>
              </a:ext>
            </a:extLst>
          </p:cNvPr>
          <p:cNvSpPr txBox="1"/>
          <p:nvPr/>
        </p:nvSpPr>
        <p:spPr>
          <a:xfrm>
            <a:off x="6535819" y="2227831"/>
            <a:ext cx="216853" cy="78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游ゴシック" panose="020B0400000000000000" pitchFamily="50" charset="-128"/>
                <a:ea typeface="游ゴシック" panose="020B0400000000000000" pitchFamily="50" charset="-128"/>
                <a:cs typeface="Times New Roman" panose="02020603050405020304" pitchFamily="18" charset="0"/>
              </a:rPr>
              <a:t>Ancho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0" name="テキスト ボックス 1389">
            <a:extLst>
              <a:ext uri="{FF2B5EF4-FFF2-40B4-BE49-F238E27FC236}">
                <a16:creationId xmlns:a16="http://schemas.microsoft.com/office/drawing/2014/main" id="{A387D47B-0BC4-4F8B-86AF-18BEBF00F52B}"/>
              </a:ext>
            </a:extLst>
          </p:cNvPr>
          <p:cNvSpPr txBox="1"/>
          <p:nvPr/>
        </p:nvSpPr>
        <p:spPr>
          <a:xfrm>
            <a:off x="6169705" y="2320128"/>
            <a:ext cx="216853" cy="78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游ゴシック" panose="020B0400000000000000" pitchFamily="50" charset="-128"/>
                <a:ea typeface="游ゴシック" panose="020B0400000000000000" pitchFamily="50" charset="-128"/>
                <a:cs typeface="Times New Roman" panose="02020603050405020304" pitchFamily="18" charset="0"/>
              </a:rPr>
              <a:t>Largo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1" name="テキスト ボックス 1392">
            <a:extLst>
              <a:ext uri="{FF2B5EF4-FFF2-40B4-BE49-F238E27FC236}">
                <a16:creationId xmlns:a16="http://schemas.microsoft.com/office/drawing/2014/main" id="{119C9D87-7841-4197-9474-C8C1AFA6CCC6}"/>
              </a:ext>
            </a:extLst>
          </p:cNvPr>
          <p:cNvSpPr txBox="1"/>
          <p:nvPr/>
        </p:nvSpPr>
        <p:spPr>
          <a:xfrm>
            <a:off x="6217921" y="2946670"/>
            <a:ext cx="300760" cy="793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Diámetro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2" name="テキスト ボックス 1393">
            <a:extLst>
              <a:ext uri="{FF2B5EF4-FFF2-40B4-BE49-F238E27FC236}">
                <a16:creationId xmlns:a16="http://schemas.microsoft.com/office/drawing/2014/main" id="{DC56B5C0-EF0B-45B8-9534-B25A5D304343}"/>
              </a:ext>
            </a:extLst>
          </p:cNvPr>
          <p:cNvSpPr txBox="1"/>
          <p:nvPr/>
        </p:nvSpPr>
        <p:spPr>
          <a:xfrm>
            <a:off x="6513996" y="2462200"/>
            <a:ext cx="299094" cy="841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Diámetro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3" name="テキスト ボックス 1395">
            <a:extLst>
              <a:ext uri="{FF2B5EF4-FFF2-40B4-BE49-F238E27FC236}">
                <a16:creationId xmlns:a16="http://schemas.microsoft.com/office/drawing/2014/main" id="{3EF87E26-6D2F-47F7-9CE3-0C1BFB1C83C0}"/>
              </a:ext>
            </a:extLst>
          </p:cNvPr>
          <p:cNvSpPr txBox="1"/>
          <p:nvPr/>
        </p:nvSpPr>
        <p:spPr>
          <a:xfrm>
            <a:off x="6549105" y="4383425"/>
            <a:ext cx="288675" cy="2074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Altura</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4" name="テキスト ボックス 1396">
            <a:extLst>
              <a:ext uri="{FF2B5EF4-FFF2-40B4-BE49-F238E27FC236}">
                <a16:creationId xmlns:a16="http://schemas.microsoft.com/office/drawing/2014/main" id="{DC50C26C-6436-4BE8-8D7B-186C07D7A51E}"/>
              </a:ext>
            </a:extLst>
          </p:cNvPr>
          <p:cNvSpPr txBox="1"/>
          <p:nvPr/>
        </p:nvSpPr>
        <p:spPr>
          <a:xfrm>
            <a:off x="6531545" y="3899025"/>
            <a:ext cx="304053" cy="841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Altura</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5" name="テキスト ボックス 1397">
            <a:extLst>
              <a:ext uri="{FF2B5EF4-FFF2-40B4-BE49-F238E27FC236}">
                <a16:creationId xmlns:a16="http://schemas.microsoft.com/office/drawing/2014/main" id="{5B25C4B8-4698-4841-8C68-C40200DE0E09}"/>
              </a:ext>
            </a:extLst>
          </p:cNvPr>
          <p:cNvSpPr txBox="1"/>
          <p:nvPr/>
        </p:nvSpPr>
        <p:spPr>
          <a:xfrm>
            <a:off x="6571258" y="2629650"/>
            <a:ext cx="252601"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游ゴシック" panose="020B0400000000000000" pitchFamily="50" charset="-128"/>
                <a:ea typeface="游ゴシック" panose="020B0400000000000000" pitchFamily="50" charset="-128"/>
                <a:cs typeface="Times New Roman" panose="02020603050405020304" pitchFamily="18" charset="0"/>
              </a:rPr>
              <a:t>Altura</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6" name="テキスト ボックス 1398">
            <a:extLst>
              <a:ext uri="{FF2B5EF4-FFF2-40B4-BE49-F238E27FC236}">
                <a16:creationId xmlns:a16="http://schemas.microsoft.com/office/drawing/2014/main" id="{B8373E6E-1C43-4DE0-AD6E-CAE48963814A}"/>
              </a:ext>
            </a:extLst>
          </p:cNvPr>
          <p:cNvSpPr txBox="1"/>
          <p:nvPr/>
        </p:nvSpPr>
        <p:spPr>
          <a:xfrm rot="16200000">
            <a:off x="6552760" y="3177279"/>
            <a:ext cx="220093" cy="676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Espesor</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7" name="テキスト ボックス 1399">
            <a:extLst>
              <a:ext uri="{FF2B5EF4-FFF2-40B4-BE49-F238E27FC236}">
                <a16:creationId xmlns:a16="http://schemas.microsoft.com/office/drawing/2014/main" id="{70145781-DE0F-4998-9933-64715ECABF22}"/>
              </a:ext>
            </a:extLst>
          </p:cNvPr>
          <p:cNvSpPr txBox="1"/>
          <p:nvPr/>
        </p:nvSpPr>
        <p:spPr>
          <a:xfrm>
            <a:off x="6568336" y="3529271"/>
            <a:ext cx="277494"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Diámetro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8" name="テキスト ボックス 1400">
            <a:extLst>
              <a:ext uri="{FF2B5EF4-FFF2-40B4-BE49-F238E27FC236}">
                <a16:creationId xmlns:a16="http://schemas.microsoft.com/office/drawing/2014/main" id="{D39C8529-1CB6-4C57-9B47-0BAD8A731C2C}"/>
              </a:ext>
            </a:extLst>
          </p:cNvPr>
          <p:cNvSpPr txBox="1"/>
          <p:nvPr/>
        </p:nvSpPr>
        <p:spPr>
          <a:xfrm>
            <a:off x="6200243" y="4668944"/>
            <a:ext cx="288675" cy="655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游ゴシック" panose="020B0400000000000000" pitchFamily="50" charset="-128"/>
                <a:ea typeface="游ゴシック" panose="020B0400000000000000" pitchFamily="50" charset="-128"/>
                <a:cs typeface="Times New Roman" panose="02020603050405020304" pitchFamily="18" charset="0"/>
              </a:rPr>
              <a:t>Diámetro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49" name="テキスト ボックス 1401">
            <a:extLst>
              <a:ext uri="{FF2B5EF4-FFF2-40B4-BE49-F238E27FC236}">
                <a16:creationId xmlns:a16="http://schemas.microsoft.com/office/drawing/2014/main" id="{DEA0AED3-782B-485D-A080-EB6B868A7756}"/>
              </a:ext>
            </a:extLst>
          </p:cNvPr>
          <p:cNvSpPr txBox="1"/>
          <p:nvPr/>
        </p:nvSpPr>
        <p:spPr>
          <a:xfrm>
            <a:off x="6228102" y="4236107"/>
            <a:ext cx="274171" cy="793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Diámetro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0" name="テキスト ボックス 1402">
            <a:extLst>
              <a:ext uri="{FF2B5EF4-FFF2-40B4-BE49-F238E27FC236}">
                <a16:creationId xmlns:a16="http://schemas.microsoft.com/office/drawing/2014/main" id="{725ED1B3-4514-4630-8F07-EDA72F811337}"/>
              </a:ext>
            </a:extLst>
          </p:cNvPr>
          <p:cNvSpPr txBox="1"/>
          <p:nvPr/>
        </p:nvSpPr>
        <p:spPr>
          <a:xfrm>
            <a:off x="5962651" y="4821782"/>
            <a:ext cx="738926" cy="698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Diámetro de la base superior</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1" name="テキスト ボックス 1403">
            <a:extLst>
              <a:ext uri="{FF2B5EF4-FFF2-40B4-BE49-F238E27FC236}">
                <a16:creationId xmlns:a16="http://schemas.microsoft.com/office/drawing/2014/main" id="{3429882A-996E-404F-9ADB-E048E275B7FB}"/>
              </a:ext>
            </a:extLst>
          </p:cNvPr>
          <p:cNvSpPr txBox="1"/>
          <p:nvPr/>
        </p:nvSpPr>
        <p:spPr>
          <a:xfrm>
            <a:off x="5976536" y="5209794"/>
            <a:ext cx="704606" cy="550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Diámetro de la base inferior</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2" name="テキスト ボックス 1404">
            <a:extLst>
              <a:ext uri="{FF2B5EF4-FFF2-40B4-BE49-F238E27FC236}">
                <a16:creationId xmlns:a16="http://schemas.microsoft.com/office/drawing/2014/main" id="{C3682F23-0E48-480F-AC48-0753ECF9B508}"/>
              </a:ext>
            </a:extLst>
          </p:cNvPr>
          <p:cNvSpPr txBox="1"/>
          <p:nvPr/>
        </p:nvSpPr>
        <p:spPr>
          <a:xfrm rot="16200000">
            <a:off x="6662399" y="5408014"/>
            <a:ext cx="209092" cy="1307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50" kern="100" dirty="0">
                <a:effectLst/>
                <a:latin typeface="游ゴシック" panose="020B0400000000000000" pitchFamily="50" charset="-128"/>
                <a:ea typeface="游ゴシック" panose="020B0400000000000000" pitchFamily="50" charset="-128"/>
                <a:cs typeface="Times New Roman" panose="02020603050405020304" pitchFamily="18" charset="0"/>
              </a:rPr>
              <a:t>Grosor</a:t>
            </a:r>
            <a:endParaRPr lang="ja-JP" sz="45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3" name="テキスト ボックス 1405">
            <a:extLst>
              <a:ext uri="{FF2B5EF4-FFF2-40B4-BE49-F238E27FC236}">
                <a16:creationId xmlns:a16="http://schemas.microsoft.com/office/drawing/2014/main" id="{4061A4D3-362E-43D6-B8C3-AC0EC5100BDF}"/>
              </a:ext>
            </a:extLst>
          </p:cNvPr>
          <p:cNvSpPr txBox="1"/>
          <p:nvPr/>
        </p:nvSpPr>
        <p:spPr>
          <a:xfrm>
            <a:off x="5894240" y="5541669"/>
            <a:ext cx="527377" cy="603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50" kern="100" dirty="0">
                <a:effectLst/>
                <a:latin typeface="游ゴシック" panose="020B0400000000000000" pitchFamily="50" charset="-128"/>
                <a:ea typeface="游ゴシック" panose="020B0400000000000000" pitchFamily="50" charset="-128"/>
                <a:cs typeface="Times New Roman" panose="02020603050405020304" pitchFamily="18" charset="0"/>
              </a:rPr>
              <a:t>Longitud del largo</a:t>
            </a:r>
            <a:endParaRPr lang="ja-JP" sz="45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4" name="テキスト ボックス 1406">
            <a:extLst>
              <a:ext uri="{FF2B5EF4-FFF2-40B4-BE49-F238E27FC236}">
                <a16:creationId xmlns:a16="http://schemas.microsoft.com/office/drawing/2014/main" id="{69DF2D61-7C7D-429D-836A-C9D9443FAA42}"/>
              </a:ext>
            </a:extLst>
          </p:cNvPr>
          <p:cNvSpPr txBox="1"/>
          <p:nvPr/>
        </p:nvSpPr>
        <p:spPr>
          <a:xfrm rot="16200000">
            <a:off x="6279467" y="5424475"/>
            <a:ext cx="433694" cy="1303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50" kern="100" dirty="0">
                <a:effectLst/>
                <a:latin typeface="游ゴシック" panose="020B0400000000000000" pitchFamily="50" charset="-128"/>
                <a:ea typeface="游ゴシック" panose="020B0400000000000000" pitchFamily="50" charset="-128"/>
                <a:cs typeface="Times New Roman" panose="02020603050405020304" pitchFamily="18" charset="0"/>
              </a:rPr>
              <a:t>Longitud del ancho</a:t>
            </a:r>
            <a:endParaRPr lang="ja-JP" sz="45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5" name="テキスト ボックス 1407">
            <a:extLst>
              <a:ext uri="{FF2B5EF4-FFF2-40B4-BE49-F238E27FC236}">
                <a16:creationId xmlns:a16="http://schemas.microsoft.com/office/drawing/2014/main" id="{B60F3E19-7BDC-437D-A2FB-F0A215B13ADF}"/>
              </a:ext>
            </a:extLst>
          </p:cNvPr>
          <p:cNvSpPr txBox="1"/>
          <p:nvPr/>
        </p:nvSpPr>
        <p:spPr>
          <a:xfrm>
            <a:off x="6073116" y="6148331"/>
            <a:ext cx="156845" cy="908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游ゴシック" panose="020B0400000000000000" pitchFamily="50" charset="-128"/>
                <a:ea typeface="游ゴシック" panose="020B0400000000000000" pitchFamily="50" charset="-128"/>
                <a:cs typeface="Times New Roman" panose="02020603050405020304" pitchFamily="18" charset="0"/>
              </a:rPr>
              <a:t>Base</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6" name="テキスト ボックス 1408">
            <a:extLst>
              <a:ext uri="{FF2B5EF4-FFF2-40B4-BE49-F238E27FC236}">
                <a16:creationId xmlns:a16="http://schemas.microsoft.com/office/drawing/2014/main" id="{A89974E9-6308-4438-8B73-6CFDFBEBEB14}"/>
              </a:ext>
            </a:extLst>
          </p:cNvPr>
          <p:cNvSpPr txBox="1"/>
          <p:nvPr/>
        </p:nvSpPr>
        <p:spPr>
          <a:xfrm>
            <a:off x="6365881" y="5852390"/>
            <a:ext cx="464852"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游ゴシック" panose="020B0400000000000000" pitchFamily="50" charset="-128"/>
                <a:ea typeface="游ゴシック" panose="020B0400000000000000" pitchFamily="50" charset="-128"/>
                <a:cs typeface="Times New Roman" panose="02020603050405020304" pitchFamily="18" charset="0"/>
              </a:rPr>
              <a:t>Lado de la base</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7" name="テキスト ボックス 1409">
            <a:extLst>
              <a:ext uri="{FF2B5EF4-FFF2-40B4-BE49-F238E27FC236}">
                <a16:creationId xmlns:a16="http://schemas.microsoft.com/office/drawing/2014/main" id="{EF7A76FC-238B-48B7-A5F1-99E2601895A0}"/>
              </a:ext>
            </a:extLst>
          </p:cNvPr>
          <p:cNvSpPr txBox="1"/>
          <p:nvPr/>
        </p:nvSpPr>
        <p:spPr>
          <a:xfrm>
            <a:off x="6399033" y="6050834"/>
            <a:ext cx="464852"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游ゴシック" panose="020B0400000000000000" pitchFamily="50" charset="-128"/>
                <a:ea typeface="游ゴシック" panose="020B0400000000000000" pitchFamily="50" charset="-128"/>
                <a:cs typeface="Times New Roman" panose="02020603050405020304" pitchFamily="18" charset="0"/>
              </a:rPr>
              <a:t>Altura a la base</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8" name="テキスト ボックス 1410">
            <a:extLst>
              <a:ext uri="{FF2B5EF4-FFF2-40B4-BE49-F238E27FC236}">
                <a16:creationId xmlns:a16="http://schemas.microsoft.com/office/drawing/2014/main" id="{7035187F-F4C0-4C09-A6CF-758425BDC48B}"/>
              </a:ext>
            </a:extLst>
          </p:cNvPr>
          <p:cNvSpPr txBox="1"/>
          <p:nvPr/>
        </p:nvSpPr>
        <p:spPr>
          <a:xfrm>
            <a:off x="6901160" y="2137483"/>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Largo x Ancho x Alto</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59" name="テキスト ボックス 1411">
            <a:extLst>
              <a:ext uri="{FF2B5EF4-FFF2-40B4-BE49-F238E27FC236}">
                <a16:creationId xmlns:a16="http://schemas.microsoft.com/office/drawing/2014/main" id="{8620301A-E163-4781-BC71-715E6DEF4E25}"/>
              </a:ext>
            </a:extLst>
          </p:cNvPr>
          <p:cNvSpPr txBox="1"/>
          <p:nvPr/>
        </p:nvSpPr>
        <p:spPr>
          <a:xfrm>
            <a:off x="6903069" y="2616440"/>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(Diámetro) </a:t>
            </a:r>
            <a:r>
              <a:rPr lang="es" sz="70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 x Altura x 0,8</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0" name="テキスト ボックス 1412">
            <a:extLst>
              <a:ext uri="{FF2B5EF4-FFF2-40B4-BE49-F238E27FC236}">
                <a16:creationId xmlns:a16="http://schemas.microsoft.com/office/drawing/2014/main" id="{181FADC0-80B3-4A03-9F18-8399CDA7BEFF}"/>
              </a:ext>
            </a:extLst>
          </p:cNvPr>
          <p:cNvSpPr txBox="1"/>
          <p:nvPr/>
        </p:nvSpPr>
        <p:spPr>
          <a:xfrm>
            <a:off x="6895485" y="3110879"/>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(Diámetro </a:t>
            </a:r>
            <a:r>
              <a:rPr lang="es" sz="70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 x Espesor x 0,8</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1" name="テキスト ボックス 1413">
            <a:extLst>
              <a:ext uri="{FF2B5EF4-FFF2-40B4-BE49-F238E27FC236}">
                <a16:creationId xmlns:a16="http://schemas.microsoft.com/office/drawing/2014/main" id="{EF8E8026-76DF-4A47-B7DA-14F22AF08BA2}"/>
              </a:ext>
            </a:extLst>
          </p:cNvPr>
          <p:cNvSpPr txBox="1"/>
          <p:nvPr/>
        </p:nvSpPr>
        <p:spPr>
          <a:xfrm>
            <a:off x="6891915" y="3558216"/>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(Diámetro) </a:t>
            </a:r>
            <a:r>
              <a:rPr lang="es" sz="70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3</a:t>
            </a:r>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 x 0,53</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2" name="テキスト ボックス 1414">
            <a:extLst>
              <a:ext uri="{FF2B5EF4-FFF2-40B4-BE49-F238E27FC236}">
                <a16:creationId xmlns:a16="http://schemas.microsoft.com/office/drawing/2014/main" id="{4DEA6773-AA4B-46FA-8480-90A6DF610D69}"/>
              </a:ext>
            </a:extLst>
          </p:cNvPr>
          <p:cNvSpPr txBox="1"/>
          <p:nvPr/>
        </p:nvSpPr>
        <p:spPr>
          <a:xfrm>
            <a:off x="6900809" y="3956746"/>
            <a:ext cx="1387523" cy="2968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(Altura) </a:t>
            </a:r>
            <a:r>
              <a:rPr lang="es" sz="70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 x</a:t>
            </a:r>
            <a:r>
              <a:rPr lang="en-U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(Diámetro x 3 - Altura x 2) x 0,53</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rtl="0"/>
            <a:r>
              <a:rPr lang="es" sz="700" kern="10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3" name="テキスト ボックス 1415">
            <a:extLst>
              <a:ext uri="{FF2B5EF4-FFF2-40B4-BE49-F238E27FC236}">
                <a16:creationId xmlns:a16="http://schemas.microsoft.com/office/drawing/2014/main" id="{16C302AA-4E86-49CC-929A-F3F764030842}"/>
              </a:ext>
            </a:extLst>
          </p:cNvPr>
          <p:cNvSpPr txBox="1"/>
          <p:nvPr/>
        </p:nvSpPr>
        <p:spPr>
          <a:xfrm>
            <a:off x="6904748" y="4826664"/>
            <a:ext cx="1383584" cy="4133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[(Diámetro de la base inferior)</a:t>
            </a:r>
            <a:r>
              <a:rPr lang="es" sz="6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es"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+Diámetro de la base inferior x Diámetro de la base superior+(Diámetro de la base superior)</a:t>
            </a:r>
            <a:r>
              <a:rPr lang="es" sz="6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es"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 ] x Altura x 0,3</a:t>
            </a:r>
            <a:endParaRPr lang="ja-JP" sz="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4" name="テキスト ボックス 1416">
            <a:extLst>
              <a:ext uri="{FF2B5EF4-FFF2-40B4-BE49-F238E27FC236}">
                <a16:creationId xmlns:a16="http://schemas.microsoft.com/office/drawing/2014/main" id="{D756FAC9-1073-4AEA-90C2-AC15E73887BA}"/>
              </a:ext>
            </a:extLst>
          </p:cNvPr>
          <p:cNvSpPr txBox="1"/>
          <p:nvPr/>
        </p:nvSpPr>
        <p:spPr>
          <a:xfrm>
            <a:off x="6891915" y="4495032"/>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(Diámetro) </a:t>
            </a:r>
            <a:r>
              <a:rPr lang="es" sz="7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 x altura x 0,3</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5" name="テキスト ボックス 1417">
            <a:extLst>
              <a:ext uri="{FF2B5EF4-FFF2-40B4-BE49-F238E27FC236}">
                <a16:creationId xmlns:a16="http://schemas.microsoft.com/office/drawing/2014/main" id="{65DC0318-122B-40EB-8B9C-E3DF007FFD25}"/>
              </a:ext>
            </a:extLst>
          </p:cNvPr>
          <p:cNvSpPr txBox="1"/>
          <p:nvPr/>
        </p:nvSpPr>
        <p:spPr>
          <a:xfrm>
            <a:off x="6901160" y="5456267"/>
            <a:ext cx="1273810" cy="133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Longitud x Ancho x Espesor x 0,53</a:t>
            </a:r>
            <a:endParaRPr lang="ja-JP" sz="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6" name="テキスト ボックス 1418">
            <a:extLst>
              <a:ext uri="{FF2B5EF4-FFF2-40B4-BE49-F238E27FC236}">
                <a16:creationId xmlns:a16="http://schemas.microsoft.com/office/drawing/2014/main" id="{568D2233-F929-4DF2-B706-A81E56F2D789}"/>
              </a:ext>
            </a:extLst>
          </p:cNvPr>
          <p:cNvSpPr txBox="1"/>
          <p:nvPr/>
        </p:nvSpPr>
        <p:spPr>
          <a:xfrm>
            <a:off x="6900810" y="5805084"/>
            <a:ext cx="1327150" cy="4260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Superficie de la base × altura ÷ 3</a:t>
            </a:r>
            <a:endParaRPr lang="ja-JP" sz="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rtl="0"/>
            <a:r>
              <a:rPr lang="es"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(Superficie de la base = lado de la base x altura a la base / 2)</a:t>
            </a:r>
            <a:endParaRPr lang="ja-JP" sz="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7" name="テキスト ボックス 1395">
            <a:extLst>
              <a:ext uri="{FF2B5EF4-FFF2-40B4-BE49-F238E27FC236}">
                <a16:creationId xmlns:a16="http://schemas.microsoft.com/office/drawing/2014/main" id="{FBC59D9E-E5FA-4DB3-A767-A71459D72628}"/>
              </a:ext>
            </a:extLst>
          </p:cNvPr>
          <p:cNvSpPr txBox="1"/>
          <p:nvPr/>
        </p:nvSpPr>
        <p:spPr>
          <a:xfrm>
            <a:off x="6505676" y="4923141"/>
            <a:ext cx="255439"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Altura</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68" name="テキスト ボックス 1397">
            <a:extLst>
              <a:ext uri="{FF2B5EF4-FFF2-40B4-BE49-F238E27FC236}">
                <a16:creationId xmlns:a16="http://schemas.microsoft.com/office/drawing/2014/main" id="{9856B860-D50D-421F-A627-333A2E5A344E}"/>
              </a:ext>
            </a:extLst>
          </p:cNvPr>
          <p:cNvSpPr txBox="1"/>
          <p:nvPr/>
        </p:nvSpPr>
        <p:spPr>
          <a:xfrm>
            <a:off x="6628977" y="2046971"/>
            <a:ext cx="216853" cy="1137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Altura</a:t>
            </a:r>
            <a:endParaRPr lang="ja-JP" sz="7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906280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948093" y="2721363"/>
            <a:ext cx="3712990" cy="1703289"/>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000" dirty="0">
                <a:latin typeface="Meiryo UI" panose="020B0604030504040204" pitchFamily="50" charset="-128"/>
                <a:ea typeface="Meiryo UI" panose="020B0604030504040204" pitchFamily="50" charset="-128"/>
              </a:rPr>
              <a:t>Centro de gravedad, estabilidad de los objetos (Asiento)</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189 del libro de texto / Página 104 del texto auxiliar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074367" y="3181622"/>
            <a:ext cx="3336202" cy="276999"/>
          </a:xfrm>
          <a:prstGeom prst="rect">
            <a:avLst/>
          </a:prstGeom>
          <a:noFill/>
          <a:ln>
            <a:noFill/>
          </a:ln>
        </p:spPr>
        <p:txBody>
          <a:bodyPr wrap="square" rtlCol="0">
            <a:spAutoFit/>
          </a:bodyPr>
          <a:lstStyle/>
          <a:p>
            <a:pPr algn="ctr" rtl="0"/>
            <a:r>
              <a:rPr lang="es" sz="1200" dirty="0">
                <a:solidFill>
                  <a:prstClr val="black"/>
                </a:solidFill>
              </a:rPr>
              <a:t>Obtención del centro de gravedad</a:t>
            </a:r>
          </a:p>
        </p:txBody>
      </p:sp>
      <p:pic>
        <p:nvPicPr>
          <p:cNvPr id="8" name="図 7"/>
          <p:cNvPicPr>
            <a:picLocks noChangeAspect="1"/>
          </p:cNvPicPr>
          <p:nvPr/>
        </p:nvPicPr>
        <p:blipFill>
          <a:blip r:embed="rId4"/>
          <a:stretch>
            <a:fillRect/>
          </a:stretch>
        </p:blipFill>
        <p:spPr>
          <a:xfrm>
            <a:off x="854026" y="1489226"/>
            <a:ext cx="3776884" cy="1734284"/>
          </a:xfrm>
          <a:prstGeom prst="rect">
            <a:avLst/>
          </a:prstGeom>
        </p:spPr>
      </p:pic>
      <p:pic>
        <p:nvPicPr>
          <p:cNvPr id="10" name="図 9"/>
          <p:cNvPicPr>
            <a:picLocks noChangeAspect="1"/>
          </p:cNvPicPr>
          <p:nvPr/>
        </p:nvPicPr>
        <p:blipFill>
          <a:blip r:embed="rId5"/>
          <a:stretch>
            <a:fillRect/>
          </a:stretch>
        </p:blipFill>
        <p:spPr>
          <a:xfrm>
            <a:off x="959681" y="3628301"/>
            <a:ext cx="3565574" cy="1555197"/>
          </a:xfrm>
          <a:prstGeom prst="rect">
            <a:avLst/>
          </a:prstGeom>
        </p:spPr>
      </p:pic>
      <p:sp>
        <p:nvSpPr>
          <p:cNvPr id="18" name="テキスト ボックス 17"/>
          <p:cNvSpPr txBox="1"/>
          <p:nvPr/>
        </p:nvSpPr>
        <p:spPr>
          <a:xfrm>
            <a:off x="1083398" y="5182400"/>
            <a:ext cx="3336202" cy="276999"/>
          </a:xfrm>
          <a:prstGeom prst="rect">
            <a:avLst/>
          </a:prstGeom>
          <a:noFill/>
          <a:ln>
            <a:noFill/>
          </a:ln>
        </p:spPr>
        <p:txBody>
          <a:bodyPr wrap="square" rtlCol="0">
            <a:spAutoFit/>
          </a:bodyPr>
          <a:lstStyle/>
          <a:p>
            <a:pPr algn="ctr" rtl="0"/>
            <a:r>
              <a:rPr lang="es" sz="1200" dirty="0">
                <a:solidFill>
                  <a:prstClr val="black"/>
                </a:solidFill>
              </a:rPr>
              <a:t>Centro de gravedad</a:t>
            </a:r>
          </a:p>
        </p:txBody>
      </p:sp>
      <p:sp>
        <p:nvSpPr>
          <p:cNvPr id="15" name="テキスト ボックス 14"/>
          <p:cNvSpPr txBox="1"/>
          <p:nvPr/>
        </p:nvSpPr>
        <p:spPr>
          <a:xfrm>
            <a:off x="5136487" y="4424652"/>
            <a:ext cx="3336202" cy="276999"/>
          </a:xfrm>
          <a:prstGeom prst="rect">
            <a:avLst/>
          </a:prstGeom>
          <a:noFill/>
          <a:ln>
            <a:noFill/>
          </a:ln>
        </p:spPr>
        <p:txBody>
          <a:bodyPr wrap="square" rtlCol="0">
            <a:spAutoFit/>
          </a:bodyPr>
          <a:lstStyle/>
          <a:p>
            <a:pPr algn="ctr" rtl="0"/>
            <a:r>
              <a:rPr lang="es" sz="1200" dirty="0">
                <a:solidFill>
                  <a:prstClr val="black"/>
                </a:solidFill>
              </a:rPr>
              <a:t>Estabilidad de un objeto</a:t>
            </a:r>
          </a:p>
        </p:txBody>
      </p:sp>
      <p:sp>
        <p:nvSpPr>
          <p:cNvPr id="11" name="テキスト ボックス 1419">
            <a:extLst>
              <a:ext uri="{FF2B5EF4-FFF2-40B4-BE49-F238E27FC236}">
                <a16:creationId xmlns:a16="http://schemas.microsoft.com/office/drawing/2014/main" id="{1950A35A-21B9-466F-9956-604EE447F602}"/>
              </a:ext>
            </a:extLst>
          </p:cNvPr>
          <p:cNvSpPr txBox="1"/>
          <p:nvPr/>
        </p:nvSpPr>
        <p:spPr>
          <a:xfrm>
            <a:off x="854026" y="3537365"/>
            <a:ext cx="1187565" cy="2352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Estable justo por encima del centro de gravedad</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420">
            <a:extLst>
              <a:ext uri="{FF2B5EF4-FFF2-40B4-BE49-F238E27FC236}">
                <a16:creationId xmlns:a16="http://schemas.microsoft.com/office/drawing/2014/main" id="{6BA33337-7E1A-4664-8729-8857686C7FF8}"/>
              </a:ext>
            </a:extLst>
          </p:cNvPr>
          <p:cNvSpPr txBox="1"/>
          <p:nvPr/>
        </p:nvSpPr>
        <p:spPr>
          <a:xfrm>
            <a:off x="2464429" y="3555911"/>
            <a:ext cx="885190" cy="2352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Fuera del centro de gravedad.</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421">
            <a:extLst>
              <a:ext uri="{FF2B5EF4-FFF2-40B4-BE49-F238E27FC236}">
                <a16:creationId xmlns:a16="http://schemas.microsoft.com/office/drawing/2014/main" id="{7988A3E7-41E0-4774-86AC-B7D9FEA4A7B9}"/>
              </a:ext>
            </a:extLst>
          </p:cNvPr>
          <p:cNvSpPr txBox="1"/>
          <p:nvPr/>
        </p:nvSpPr>
        <p:spPr>
          <a:xfrm>
            <a:off x="3600443" y="3673517"/>
            <a:ext cx="88519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Se inclina y oscila. Peligro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423">
            <a:extLst>
              <a:ext uri="{FF2B5EF4-FFF2-40B4-BE49-F238E27FC236}">
                <a16:creationId xmlns:a16="http://schemas.microsoft.com/office/drawing/2014/main" id="{A95C6B20-2382-4321-9FB2-D28A4708C7F6}"/>
              </a:ext>
            </a:extLst>
          </p:cNvPr>
          <p:cNvSpPr txBox="1"/>
          <p:nvPr/>
        </p:nvSpPr>
        <p:spPr>
          <a:xfrm>
            <a:off x="4849604" y="4223577"/>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[Estable]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424">
            <a:extLst>
              <a:ext uri="{FF2B5EF4-FFF2-40B4-BE49-F238E27FC236}">
                <a16:creationId xmlns:a16="http://schemas.microsoft.com/office/drawing/2014/main" id="{83A08310-ABA5-4BE6-8236-A7704BB7963D}"/>
              </a:ext>
            </a:extLst>
          </p:cNvPr>
          <p:cNvSpPr txBox="1"/>
          <p:nvPr/>
        </p:nvSpPr>
        <p:spPr>
          <a:xfrm>
            <a:off x="5380920" y="4229128"/>
            <a:ext cx="615789" cy="1384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[Equilibrado]</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425">
            <a:extLst>
              <a:ext uri="{FF2B5EF4-FFF2-40B4-BE49-F238E27FC236}">
                <a16:creationId xmlns:a16="http://schemas.microsoft.com/office/drawing/2014/main" id="{AAE05446-C8D6-4F4A-9EDF-1E18AF7A13CB}"/>
              </a:ext>
            </a:extLst>
          </p:cNvPr>
          <p:cNvSpPr txBox="1"/>
          <p:nvPr/>
        </p:nvSpPr>
        <p:spPr>
          <a:xfrm>
            <a:off x="6682375" y="4229128"/>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[Estable]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426">
            <a:extLst>
              <a:ext uri="{FF2B5EF4-FFF2-40B4-BE49-F238E27FC236}">
                <a16:creationId xmlns:a16="http://schemas.microsoft.com/office/drawing/2014/main" id="{4AB54035-7447-47B0-806C-D4ABDA2BF49B}"/>
              </a:ext>
            </a:extLst>
          </p:cNvPr>
          <p:cNvSpPr txBox="1"/>
          <p:nvPr/>
        </p:nvSpPr>
        <p:spPr>
          <a:xfrm>
            <a:off x="7790937" y="4226352"/>
            <a:ext cx="531520"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[Estable]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427">
            <a:extLst>
              <a:ext uri="{FF2B5EF4-FFF2-40B4-BE49-F238E27FC236}">
                <a16:creationId xmlns:a16="http://schemas.microsoft.com/office/drawing/2014/main" id="{7EE240B5-80FF-416B-945E-6AEBDA6D3F37}"/>
              </a:ext>
            </a:extLst>
          </p:cNvPr>
          <p:cNvSpPr txBox="1"/>
          <p:nvPr/>
        </p:nvSpPr>
        <p:spPr>
          <a:xfrm>
            <a:off x="6012477" y="4219283"/>
            <a:ext cx="602829" cy="144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[Inestable]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169726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Movimiento de un objeto</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194 del libro de texto / Página 105 del texto auxiliar</a:t>
            </a:r>
          </a:p>
        </p:txBody>
      </p:sp>
      <p:sp>
        <p:nvSpPr>
          <p:cNvPr id="9" name="コンテンツ プレースホルダー 4"/>
          <p:cNvSpPr txBox="1">
            <a:spLocks/>
          </p:cNvSpPr>
          <p:nvPr/>
        </p:nvSpPr>
        <p:spPr>
          <a:xfrm>
            <a:off x="628650" y="1268384"/>
            <a:ext cx="7886700" cy="505621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682039" y="1925140"/>
            <a:ext cx="3084112" cy="1751883"/>
          </a:xfrm>
          <a:prstGeom prst="rect">
            <a:avLst/>
          </a:prstGeom>
        </p:spPr>
      </p:pic>
      <p:sp>
        <p:nvSpPr>
          <p:cNvPr id="12" name="テキスト ボックス 11"/>
          <p:cNvSpPr txBox="1"/>
          <p:nvPr/>
        </p:nvSpPr>
        <p:spPr>
          <a:xfrm>
            <a:off x="5677876" y="6047601"/>
            <a:ext cx="1758150" cy="276999"/>
          </a:xfrm>
          <a:prstGeom prst="rect">
            <a:avLst/>
          </a:prstGeom>
          <a:noFill/>
          <a:ln>
            <a:noFill/>
          </a:ln>
        </p:spPr>
        <p:txBody>
          <a:bodyPr wrap="square" rtlCol="0">
            <a:spAutoFit/>
          </a:bodyPr>
          <a:lstStyle/>
          <a:p>
            <a:pPr algn="ctr" rtl="0"/>
            <a:r>
              <a:rPr lang="es" sz="1200" dirty="0">
                <a:solidFill>
                  <a:prstClr val="black"/>
                </a:solidFill>
              </a:rPr>
              <a:t>Fricción estática</a:t>
            </a:r>
          </a:p>
        </p:txBody>
      </p:sp>
      <p:pic>
        <p:nvPicPr>
          <p:cNvPr id="5" name="図 4"/>
          <p:cNvPicPr>
            <a:picLocks noChangeAspect="1"/>
          </p:cNvPicPr>
          <p:nvPr/>
        </p:nvPicPr>
        <p:blipFill>
          <a:blip r:embed="rId4"/>
          <a:stretch>
            <a:fillRect/>
          </a:stretch>
        </p:blipFill>
        <p:spPr>
          <a:xfrm>
            <a:off x="5092192" y="4304583"/>
            <a:ext cx="2929518" cy="1671099"/>
          </a:xfrm>
          <a:prstGeom prst="rect">
            <a:avLst/>
          </a:prstGeom>
        </p:spPr>
      </p:pic>
      <p:pic>
        <p:nvPicPr>
          <p:cNvPr id="3" name="図 2"/>
          <p:cNvPicPr>
            <a:picLocks noChangeAspect="1"/>
          </p:cNvPicPr>
          <p:nvPr/>
        </p:nvPicPr>
        <p:blipFill>
          <a:blip r:embed="rId5"/>
          <a:stretch>
            <a:fillRect/>
          </a:stretch>
        </p:blipFill>
        <p:spPr>
          <a:xfrm>
            <a:off x="4925960" y="1972036"/>
            <a:ext cx="3495675" cy="2295525"/>
          </a:xfrm>
          <a:prstGeom prst="rect">
            <a:avLst/>
          </a:prstGeom>
        </p:spPr>
      </p:pic>
      <p:pic>
        <p:nvPicPr>
          <p:cNvPr id="7" name="図 6"/>
          <p:cNvPicPr>
            <a:picLocks noChangeAspect="1"/>
          </p:cNvPicPr>
          <p:nvPr/>
        </p:nvPicPr>
        <p:blipFill>
          <a:blip r:embed="rId6"/>
          <a:stretch>
            <a:fillRect/>
          </a:stretch>
        </p:blipFill>
        <p:spPr>
          <a:xfrm>
            <a:off x="1443090" y="3850872"/>
            <a:ext cx="2514600" cy="2171700"/>
          </a:xfrm>
          <a:prstGeom prst="rect">
            <a:avLst/>
          </a:prstGeom>
        </p:spPr>
      </p:pic>
      <p:sp>
        <p:nvSpPr>
          <p:cNvPr id="22" name="テキスト ボックス 21"/>
          <p:cNvSpPr txBox="1"/>
          <p:nvPr/>
        </p:nvSpPr>
        <p:spPr>
          <a:xfrm>
            <a:off x="4937784" y="4224444"/>
            <a:ext cx="2787659" cy="276999"/>
          </a:xfrm>
          <a:prstGeom prst="rect">
            <a:avLst/>
          </a:prstGeom>
          <a:noFill/>
          <a:ln>
            <a:noFill/>
          </a:ln>
        </p:spPr>
        <p:txBody>
          <a:bodyPr wrap="square" rtlCol="0">
            <a:spAutoFit/>
          </a:bodyPr>
          <a:lstStyle/>
          <a:p>
            <a:pPr algn="ctr" rtl="0"/>
            <a:r>
              <a:rPr lang="es" sz="1200" dirty="0">
                <a:solidFill>
                  <a:prstClr val="black"/>
                </a:solidFill>
              </a:rPr>
              <a:t>Fuerza centrífuga y fuerza centrípeta (b)</a:t>
            </a:r>
          </a:p>
        </p:txBody>
      </p:sp>
      <p:sp>
        <p:nvSpPr>
          <p:cNvPr id="23" name="テキスト ボックス 22"/>
          <p:cNvSpPr txBox="1"/>
          <p:nvPr/>
        </p:nvSpPr>
        <p:spPr>
          <a:xfrm>
            <a:off x="1406650" y="5974908"/>
            <a:ext cx="2315343" cy="276999"/>
          </a:xfrm>
          <a:prstGeom prst="rect">
            <a:avLst/>
          </a:prstGeom>
          <a:noFill/>
          <a:ln>
            <a:noFill/>
          </a:ln>
        </p:spPr>
        <p:txBody>
          <a:bodyPr wrap="square" rtlCol="0">
            <a:spAutoFit/>
          </a:bodyPr>
          <a:lstStyle/>
          <a:p>
            <a:pPr algn="ctr" rtl="0"/>
            <a:r>
              <a:rPr lang="es" sz="1200" dirty="0">
                <a:solidFill>
                  <a:prstClr val="black"/>
                </a:solidFill>
              </a:rPr>
              <a:t>Volcado por fuerza centrífuga</a:t>
            </a:r>
          </a:p>
        </p:txBody>
      </p:sp>
      <p:pic>
        <p:nvPicPr>
          <p:cNvPr id="8" name="図 7"/>
          <p:cNvPicPr>
            <a:picLocks noChangeAspect="1"/>
          </p:cNvPicPr>
          <p:nvPr/>
        </p:nvPicPr>
        <p:blipFill rotWithShape="1">
          <a:blip r:embed="rId7"/>
          <a:srcRect l="11356" b="13274"/>
          <a:stretch/>
        </p:blipFill>
        <p:spPr>
          <a:xfrm>
            <a:off x="3634152" y="1324386"/>
            <a:ext cx="3042564" cy="1184352"/>
          </a:xfrm>
          <a:prstGeom prst="rect">
            <a:avLst/>
          </a:prstGeom>
        </p:spPr>
      </p:pic>
      <p:sp>
        <p:nvSpPr>
          <p:cNvPr id="14" name="テキスト ボックス 13"/>
          <p:cNvSpPr txBox="1"/>
          <p:nvPr/>
        </p:nvSpPr>
        <p:spPr>
          <a:xfrm>
            <a:off x="3646708" y="2637765"/>
            <a:ext cx="2582153" cy="276999"/>
          </a:xfrm>
          <a:prstGeom prst="rect">
            <a:avLst/>
          </a:prstGeom>
          <a:noFill/>
          <a:ln>
            <a:noFill/>
          </a:ln>
        </p:spPr>
        <p:txBody>
          <a:bodyPr wrap="square" rtlCol="0">
            <a:spAutoFit/>
          </a:bodyPr>
          <a:lstStyle/>
          <a:p>
            <a:pPr algn="ctr" rtl="0"/>
            <a:r>
              <a:rPr lang="es" sz="1200">
                <a:solidFill>
                  <a:prstClr val="black"/>
                </a:solidFill>
              </a:rPr>
              <a:t>Velocidad y aceleración</a:t>
            </a:r>
          </a:p>
        </p:txBody>
      </p:sp>
      <p:sp>
        <p:nvSpPr>
          <p:cNvPr id="17" name="テキスト ボックス 16"/>
          <p:cNvSpPr txBox="1"/>
          <p:nvPr/>
        </p:nvSpPr>
        <p:spPr>
          <a:xfrm>
            <a:off x="1331366" y="3602526"/>
            <a:ext cx="2738048" cy="276999"/>
          </a:xfrm>
          <a:prstGeom prst="rect">
            <a:avLst/>
          </a:prstGeom>
          <a:noFill/>
          <a:ln>
            <a:noFill/>
          </a:ln>
        </p:spPr>
        <p:txBody>
          <a:bodyPr wrap="square" rtlCol="0">
            <a:spAutoFit/>
          </a:bodyPr>
          <a:lstStyle/>
          <a:p>
            <a:pPr algn="ctr" rtl="0"/>
            <a:r>
              <a:rPr lang="es" sz="1200" dirty="0">
                <a:solidFill>
                  <a:prstClr val="black"/>
                </a:solidFill>
              </a:rPr>
              <a:t>Fuerza centrífuga y fuerza centrípeta (a)</a:t>
            </a:r>
          </a:p>
        </p:txBody>
      </p:sp>
      <p:sp>
        <p:nvSpPr>
          <p:cNvPr id="15" name="テキスト ボックス 1428">
            <a:extLst>
              <a:ext uri="{FF2B5EF4-FFF2-40B4-BE49-F238E27FC236}">
                <a16:creationId xmlns:a16="http://schemas.microsoft.com/office/drawing/2014/main" id="{6449BD18-2F0B-45AA-B5F6-40A88B29D6C8}"/>
              </a:ext>
            </a:extLst>
          </p:cNvPr>
          <p:cNvSpPr txBox="1"/>
          <p:nvPr/>
        </p:nvSpPr>
        <p:spPr>
          <a:xfrm>
            <a:off x="5344501" y="2006258"/>
            <a:ext cx="628650"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Velocidad constante</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429">
            <a:extLst>
              <a:ext uri="{FF2B5EF4-FFF2-40B4-BE49-F238E27FC236}">
                <a16:creationId xmlns:a16="http://schemas.microsoft.com/office/drawing/2014/main" id="{D9F1DB59-9234-44DF-9245-2806213DB23D}"/>
              </a:ext>
            </a:extLst>
          </p:cNvPr>
          <p:cNvSpPr txBox="1"/>
          <p:nvPr/>
        </p:nvSpPr>
        <p:spPr>
          <a:xfrm>
            <a:off x="4257675" y="1526819"/>
            <a:ext cx="628650"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a:effectLst/>
                <a:latin typeface="Arial" panose="020B0604020202020204" pitchFamily="34" charset="0"/>
                <a:ea typeface="游ゴシック" panose="020B0400000000000000" pitchFamily="50" charset="-128"/>
                <a:cs typeface="Times New Roman" panose="02020603050405020304" pitchFamily="18" charset="0"/>
              </a:rPr>
              <a:t>Movimiento no uniforme</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430">
            <a:extLst>
              <a:ext uri="{FF2B5EF4-FFF2-40B4-BE49-F238E27FC236}">
                <a16:creationId xmlns:a16="http://schemas.microsoft.com/office/drawing/2014/main" id="{D942116E-6DA8-4F07-AE58-50A17568E59D}"/>
              </a:ext>
            </a:extLst>
          </p:cNvPr>
          <p:cNvSpPr txBox="1"/>
          <p:nvPr/>
        </p:nvSpPr>
        <p:spPr>
          <a:xfrm rot="21038989">
            <a:off x="1542680" y="2250076"/>
            <a:ext cx="347345" cy="1291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Fuerza centrípeta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431">
            <a:extLst>
              <a:ext uri="{FF2B5EF4-FFF2-40B4-BE49-F238E27FC236}">
                <a16:creationId xmlns:a16="http://schemas.microsoft.com/office/drawing/2014/main" id="{E2FDA1FF-4BE8-4C64-8893-F504B7F33E5F}"/>
              </a:ext>
            </a:extLst>
          </p:cNvPr>
          <p:cNvSpPr txBox="1"/>
          <p:nvPr/>
        </p:nvSpPr>
        <p:spPr>
          <a:xfrm rot="20999823">
            <a:off x="1661583" y="2664479"/>
            <a:ext cx="347345" cy="1111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Fuerza centrífuga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432">
            <a:extLst>
              <a:ext uri="{FF2B5EF4-FFF2-40B4-BE49-F238E27FC236}">
                <a16:creationId xmlns:a16="http://schemas.microsoft.com/office/drawing/2014/main" id="{92B0129B-CFF7-4881-B52B-E72914507928}"/>
              </a:ext>
            </a:extLst>
          </p:cNvPr>
          <p:cNvSpPr txBox="1"/>
          <p:nvPr/>
        </p:nvSpPr>
        <p:spPr>
          <a:xfrm>
            <a:off x="2363415" y="2305228"/>
            <a:ext cx="154953" cy="42204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Centro (mano)</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433">
            <a:extLst>
              <a:ext uri="{FF2B5EF4-FFF2-40B4-BE49-F238E27FC236}">
                <a16:creationId xmlns:a16="http://schemas.microsoft.com/office/drawing/2014/main" id="{2A079905-7DE2-414B-B19C-08A5E7790A60}"/>
              </a:ext>
            </a:extLst>
          </p:cNvPr>
          <p:cNvSpPr txBox="1"/>
          <p:nvPr/>
        </p:nvSpPr>
        <p:spPr>
          <a:xfrm>
            <a:off x="734930" y="2418667"/>
            <a:ext cx="234565" cy="23114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Objeto</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730389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dirty="0">
                <a:latin typeface="Meiryo UI" panose="020B0604030504040204" pitchFamily="50" charset="-128"/>
                <a:ea typeface="Meiryo UI" panose="020B0604030504040204" pitchFamily="50" charset="-128"/>
              </a:rPr>
              <a:t>Conocimientos de electricidad</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202 del libro de texto / Página 109 del texto auxiliar</a:t>
            </a: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1557420" y="1343428"/>
            <a:ext cx="6245426" cy="276999"/>
          </a:xfrm>
          <a:prstGeom prst="rect">
            <a:avLst/>
          </a:prstGeom>
          <a:noFill/>
          <a:ln>
            <a:noFill/>
          </a:ln>
        </p:spPr>
        <p:txBody>
          <a:bodyPr wrap="square" rtlCol="0">
            <a:spAutoFit/>
          </a:bodyPr>
          <a:lstStyle/>
          <a:p>
            <a:pPr algn="ctr" rtl="0"/>
            <a:r>
              <a:rPr lang="es" sz="1200" dirty="0">
                <a:solidFill>
                  <a:prstClr val="black"/>
                </a:solidFill>
              </a:rPr>
              <a:t>Reacción cuando una corriente eléctrica atraviesa el cuerpo humano. Unidad mA (miliamperio)</a:t>
            </a:r>
            <a:endParaRPr lang="ja-JP" altLang="en-US" sz="1200" dirty="0">
              <a:solidFill>
                <a:prstClr val="black"/>
              </a:solidFill>
            </a:endParaRPr>
          </a:p>
        </p:txBody>
      </p:sp>
      <p:sp>
        <p:nvSpPr>
          <p:cNvPr id="32" name="テキスト ボックス 31"/>
          <p:cNvSpPr txBox="1"/>
          <p:nvPr/>
        </p:nvSpPr>
        <p:spPr>
          <a:xfrm>
            <a:off x="2586569" y="4329952"/>
            <a:ext cx="3989422" cy="276999"/>
          </a:xfrm>
          <a:prstGeom prst="rect">
            <a:avLst/>
          </a:prstGeom>
          <a:noFill/>
          <a:ln>
            <a:noFill/>
          </a:ln>
        </p:spPr>
        <p:txBody>
          <a:bodyPr wrap="square" rtlCol="0">
            <a:spAutoFit/>
          </a:bodyPr>
          <a:lstStyle/>
          <a:p>
            <a:pPr algn="ctr" rtl="0"/>
            <a:r>
              <a:rPr lang="es" sz="1200">
                <a:solidFill>
                  <a:prstClr val="black"/>
                </a:solidFill>
              </a:rPr>
              <a:t>Nota: 1 mA es 1/1000 A (amperios).</a:t>
            </a:r>
          </a:p>
        </p:txBody>
      </p:sp>
      <p:pic>
        <p:nvPicPr>
          <p:cNvPr id="7" name="図 6"/>
          <p:cNvPicPr>
            <a:picLocks noChangeAspect="1"/>
          </p:cNvPicPr>
          <p:nvPr/>
        </p:nvPicPr>
        <p:blipFill>
          <a:blip r:embed="rId3"/>
          <a:stretch>
            <a:fillRect/>
          </a:stretch>
        </p:blipFill>
        <p:spPr>
          <a:xfrm>
            <a:off x="2004768" y="1640954"/>
            <a:ext cx="5153025" cy="2724150"/>
          </a:xfrm>
          <a:prstGeom prst="rect">
            <a:avLst/>
          </a:prstGeom>
        </p:spPr>
      </p:pic>
      <p:sp>
        <p:nvSpPr>
          <p:cNvPr id="9" name="テキスト ボックス 1435">
            <a:extLst>
              <a:ext uri="{FF2B5EF4-FFF2-40B4-BE49-F238E27FC236}">
                <a16:creationId xmlns:a16="http://schemas.microsoft.com/office/drawing/2014/main" id="{3A59C15A-E0CF-4EB0-A8E8-AB68D167FB99}"/>
              </a:ext>
            </a:extLst>
          </p:cNvPr>
          <p:cNvSpPr txBox="1"/>
          <p:nvPr/>
        </p:nvSpPr>
        <p:spPr>
          <a:xfrm>
            <a:off x="2488397" y="1850636"/>
            <a:ext cx="1607037" cy="2884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Efectos de las descargas eléctricas</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436">
            <a:extLst>
              <a:ext uri="{FF2B5EF4-FFF2-40B4-BE49-F238E27FC236}">
                <a16:creationId xmlns:a16="http://schemas.microsoft.com/office/drawing/2014/main" id="{571C8FF1-8663-4891-A71F-03C90C8F1275}"/>
              </a:ext>
            </a:extLst>
          </p:cNvPr>
          <p:cNvSpPr txBox="1"/>
          <p:nvPr/>
        </p:nvSpPr>
        <p:spPr>
          <a:xfrm>
            <a:off x="4534448" y="1742595"/>
            <a:ext cx="1273415"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Corriente alterna (CA)</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437">
            <a:extLst>
              <a:ext uri="{FF2B5EF4-FFF2-40B4-BE49-F238E27FC236}">
                <a16:creationId xmlns:a16="http://schemas.microsoft.com/office/drawing/2014/main" id="{DF7B24AC-2D75-4C98-9F3A-5A4C2CAD3276}"/>
              </a:ext>
            </a:extLst>
          </p:cNvPr>
          <p:cNvSpPr txBox="1"/>
          <p:nvPr/>
        </p:nvSpPr>
        <p:spPr>
          <a:xfrm>
            <a:off x="5909181" y="1706400"/>
            <a:ext cx="1157650" cy="2884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1000"/>
              </a:lnSpc>
            </a:pPr>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Corriente continua (DC)</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438">
            <a:extLst>
              <a:ext uri="{FF2B5EF4-FFF2-40B4-BE49-F238E27FC236}">
                <a16:creationId xmlns:a16="http://schemas.microsoft.com/office/drawing/2014/main" id="{5F48ECCB-16E4-490B-BDA9-4EEBB86DBAC8}"/>
              </a:ext>
            </a:extLst>
          </p:cNvPr>
          <p:cNvSpPr txBox="1"/>
          <p:nvPr/>
        </p:nvSpPr>
        <p:spPr>
          <a:xfrm>
            <a:off x="2144530" y="2398364"/>
            <a:ext cx="2294772" cy="21344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es" sz="1000" kern="100">
                <a:effectLst/>
                <a:latin typeface="游ゴシック" panose="020B0400000000000000" pitchFamily="50" charset="-128"/>
                <a:ea typeface="ＭＳ Ｐゴシック" panose="020B0600070205080204" pitchFamily="50" charset="-128"/>
                <a:cs typeface="Times New Roman" panose="02020603050405020304" pitchFamily="18" charset="0"/>
              </a:rPr>
              <a:t>1.	</a:t>
            </a:r>
            <a:r>
              <a:rPr lang="es" sz="1000" kern="100">
                <a:effectLst/>
                <a:latin typeface="Arial" panose="020B0604020202020204" pitchFamily="34" charset="0"/>
                <a:ea typeface="游ゴシック" panose="020B0400000000000000" pitchFamily="50" charset="-128"/>
                <a:cs typeface="Times New Roman" panose="02020603050405020304" pitchFamily="18" charset="0"/>
              </a:rPr>
              <a:t>Algo de hormigueo</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439">
            <a:extLst>
              <a:ext uri="{FF2B5EF4-FFF2-40B4-BE49-F238E27FC236}">
                <a16:creationId xmlns:a16="http://schemas.microsoft.com/office/drawing/2014/main" id="{153512E1-E32A-4FA6-8DB5-BF1125D2D0A9}"/>
              </a:ext>
            </a:extLst>
          </p:cNvPr>
          <p:cNvSpPr txBox="1"/>
          <p:nvPr/>
        </p:nvSpPr>
        <p:spPr>
          <a:xfrm>
            <a:off x="2124823" y="2730922"/>
            <a:ext cx="229477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es"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2.	</a:t>
            </a:r>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 Choque doloroso</a:t>
            </a:r>
            <a:r>
              <a:rPr lang="en-US" sz="1000" kern="100" dirty="0">
                <a:effectLst/>
                <a:latin typeface="Arial" panose="020B0604020202020204" pitchFamily="34" charset="0"/>
                <a:ea typeface="游ゴシック" panose="020B0400000000000000" pitchFamily="50" charset="-128"/>
                <a:cs typeface="Times New Roman" panose="02020603050405020304" pitchFamily="18" charset="0"/>
              </a:rPr>
              <a:t/>
            </a:r>
            <a:br>
              <a:rPr lang="en-US" sz="1000" kern="100" dirty="0">
                <a:effectLst/>
                <a:latin typeface="Arial" panose="020B0604020202020204" pitchFamily="34" charset="0"/>
                <a:ea typeface="游ゴシック" panose="020B0400000000000000" pitchFamily="50" charset="-128"/>
                <a:cs typeface="Times New Roman" panose="02020603050405020304" pitchFamily="18" charset="0"/>
              </a:rPr>
            </a:br>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(Pero puede mover libremente los músculos).</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44000" indent="-144000" algn="l" rtl="0"/>
            <a:r>
              <a:rPr lang="es"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440">
            <a:extLst>
              <a:ext uri="{FF2B5EF4-FFF2-40B4-BE49-F238E27FC236}">
                <a16:creationId xmlns:a16="http://schemas.microsoft.com/office/drawing/2014/main" id="{BDC1F769-7CD6-4A27-A32A-4B5408C8F4B2}"/>
              </a:ext>
            </a:extLst>
          </p:cNvPr>
          <p:cNvSpPr txBox="1"/>
          <p:nvPr/>
        </p:nvSpPr>
        <p:spPr>
          <a:xfrm>
            <a:off x="2144530" y="3276931"/>
            <a:ext cx="229477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es" sz="1000" kern="100">
                <a:effectLst/>
                <a:latin typeface="游ゴシック" panose="020B0400000000000000" pitchFamily="50" charset="-128"/>
                <a:ea typeface="ＭＳ Ｐゴシック" panose="020B0600070205080204" pitchFamily="50" charset="-128"/>
                <a:cs typeface="Times New Roman" panose="02020603050405020304" pitchFamily="18" charset="0"/>
              </a:rPr>
              <a:t>3.	</a:t>
            </a:r>
            <a:r>
              <a:rPr lang="es" sz="1000" kern="100">
                <a:effectLst/>
                <a:latin typeface="Arial" panose="020B0604020202020204" pitchFamily="34" charset="0"/>
                <a:ea typeface="游ゴシック" panose="020B0400000000000000" pitchFamily="50" charset="-128"/>
                <a:cs typeface="Times New Roman" panose="02020603050405020304" pitchFamily="18" charset="0"/>
              </a:rPr>
              <a:t> Choque doloroso</a:t>
            </a:r>
            <a:r>
              <a:rPr lang="en-US" sz="1000" kern="100" dirty="0">
                <a:effectLst/>
                <a:latin typeface="Arial" panose="020B0604020202020204" pitchFamily="34" charset="0"/>
                <a:ea typeface="游ゴシック" panose="020B0400000000000000" pitchFamily="50" charset="-128"/>
                <a:cs typeface="Times New Roman" panose="02020603050405020304" pitchFamily="18" charset="0"/>
              </a:rPr>
              <a:t/>
            </a:r>
            <a:br>
              <a:rPr lang="en-US" sz="1000" kern="100" dirty="0">
                <a:effectLst/>
                <a:latin typeface="Arial" panose="020B0604020202020204" pitchFamily="34" charset="0"/>
                <a:ea typeface="游ゴシック" panose="020B0400000000000000" pitchFamily="50" charset="-128"/>
                <a:cs typeface="Times New Roman" panose="02020603050405020304" pitchFamily="18" charset="0"/>
              </a:rPr>
            </a:br>
            <a:r>
              <a:rPr lang="es" sz="1000" kern="100">
                <a:effectLst/>
                <a:latin typeface="Arial" panose="020B0604020202020204" pitchFamily="34" charset="0"/>
                <a:ea typeface="游ゴシック" panose="020B0400000000000000" pitchFamily="50" charset="-128"/>
                <a:cs typeface="Times New Roman" panose="02020603050405020304" pitchFamily="18" charset="0"/>
              </a:rPr>
              <a:t>(Rigidez muscular, dificultad respiratoria)</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44000" indent="-144000" algn="l" rtl="0"/>
            <a:r>
              <a:rPr lang="es" sz="1000" kern="10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441">
            <a:extLst>
              <a:ext uri="{FF2B5EF4-FFF2-40B4-BE49-F238E27FC236}">
                <a16:creationId xmlns:a16="http://schemas.microsoft.com/office/drawing/2014/main" id="{17219521-34AC-456F-9C63-EB778601C310}"/>
              </a:ext>
            </a:extLst>
          </p:cNvPr>
          <p:cNvSpPr txBox="1"/>
          <p:nvPr/>
        </p:nvSpPr>
        <p:spPr>
          <a:xfrm>
            <a:off x="2124823" y="3861999"/>
            <a:ext cx="229477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es" sz="1000" kern="100">
                <a:effectLst/>
                <a:latin typeface="游ゴシック" panose="020B0400000000000000" pitchFamily="50" charset="-128"/>
                <a:ea typeface="ＭＳ Ｐゴシック" panose="020B0600070205080204" pitchFamily="50" charset="-128"/>
                <a:cs typeface="Times New Roman" panose="02020603050405020304" pitchFamily="18" charset="0"/>
              </a:rPr>
              <a:t>4.	</a:t>
            </a:r>
            <a:r>
              <a:rPr lang="es" sz="1000" kern="100">
                <a:effectLst/>
                <a:latin typeface="Arial" panose="020B0604020202020204" pitchFamily="34" charset="0"/>
                <a:ea typeface="游ゴシック" panose="020B0400000000000000" pitchFamily="50" charset="-128"/>
                <a:cs typeface="Times New Roman" panose="02020603050405020304" pitchFamily="18" charset="0"/>
              </a:rPr>
              <a:t>Puede causar una muerte instantánea.</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442">
            <a:extLst>
              <a:ext uri="{FF2B5EF4-FFF2-40B4-BE49-F238E27FC236}">
                <a16:creationId xmlns:a16="http://schemas.microsoft.com/office/drawing/2014/main" id="{F86B0283-055F-4269-B6AF-BB07108B0B00}"/>
              </a:ext>
            </a:extLst>
          </p:cNvPr>
          <p:cNvSpPr txBox="1"/>
          <p:nvPr/>
        </p:nvSpPr>
        <p:spPr>
          <a:xfrm>
            <a:off x="4592691" y="2079369"/>
            <a:ext cx="520144"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Hombre</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443">
            <a:extLst>
              <a:ext uri="{FF2B5EF4-FFF2-40B4-BE49-F238E27FC236}">
                <a16:creationId xmlns:a16="http://schemas.microsoft.com/office/drawing/2014/main" id="{25E2C648-9BD8-459A-B645-464A1967FFCB}"/>
              </a:ext>
            </a:extLst>
          </p:cNvPr>
          <p:cNvSpPr txBox="1"/>
          <p:nvPr/>
        </p:nvSpPr>
        <p:spPr>
          <a:xfrm>
            <a:off x="5899467" y="2079369"/>
            <a:ext cx="520144"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Hombre</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444">
            <a:extLst>
              <a:ext uri="{FF2B5EF4-FFF2-40B4-BE49-F238E27FC236}">
                <a16:creationId xmlns:a16="http://schemas.microsoft.com/office/drawing/2014/main" id="{86482FE6-1BDB-4BFF-A6C2-6E39234A576F}"/>
              </a:ext>
            </a:extLst>
          </p:cNvPr>
          <p:cNvSpPr txBox="1"/>
          <p:nvPr/>
        </p:nvSpPr>
        <p:spPr>
          <a:xfrm>
            <a:off x="6554677" y="2072617"/>
            <a:ext cx="472858"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es" sz="1000" kern="100">
                <a:effectLst/>
                <a:latin typeface="Arial" panose="020B0604020202020204" pitchFamily="34" charset="0"/>
                <a:ea typeface="游ゴシック" panose="020B0400000000000000" pitchFamily="50" charset="-128"/>
                <a:cs typeface="Times New Roman" panose="02020603050405020304" pitchFamily="18" charset="0"/>
              </a:rPr>
              <a:t>Mujer</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445">
            <a:extLst>
              <a:ext uri="{FF2B5EF4-FFF2-40B4-BE49-F238E27FC236}">
                <a16:creationId xmlns:a16="http://schemas.microsoft.com/office/drawing/2014/main" id="{1E3282C9-BCDE-41BE-AF43-51344AD86EF7}"/>
              </a:ext>
            </a:extLst>
          </p:cNvPr>
          <p:cNvSpPr txBox="1"/>
          <p:nvPr/>
        </p:nvSpPr>
        <p:spPr>
          <a:xfrm>
            <a:off x="5239558" y="2080073"/>
            <a:ext cx="520144"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es" sz="1000" kern="100">
                <a:effectLst/>
                <a:latin typeface="Arial" panose="020B0604020202020204" pitchFamily="34" charset="0"/>
                <a:ea typeface="游ゴシック" panose="020B0400000000000000" pitchFamily="50" charset="-128"/>
                <a:cs typeface="Times New Roman" panose="02020603050405020304" pitchFamily="18" charset="0"/>
              </a:rPr>
              <a:t>Mujer</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446">
            <a:extLst>
              <a:ext uri="{FF2B5EF4-FFF2-40B4-BE49-F238E27FC236}">
                <a16:creationId xmlns:a16="http://schemas.microsoft.com/office/drawing/2014/main" id="{51D36B4A-38FD-440C-B8C8-926E856ACAC2}"/>
              </a:ext>
            </a:extLst>
          </p:cNvPr>
          <p:cNvSpPr txBox="1"/>
          <p:nvPr/>
        </p:nvSpPr>
        <p:spPr>
          <a:xfrm>
            <a:off x="3039212" y="4380502"/>
            <a:ext cx="3281843" cy="2298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200" kern="100" dirty="0">
                <a:effectLst/>
                <a:latin typeface="Arial" panose="020B0604020202020204" pitchFamily="34" charset="0"/>
                <a:ea typeface="游ゴシック" panose="020B0400000000000000" pitchFamily="50" charset="-128"/>
                <a:cs typeface="Times New Roman" panose="02020603050405020304" pitchFamily="18" charset="0"/>
              </a:rPr>
              <a:t>Nota: 1mA es 1/1000A (amperios).</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244184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Conocimientos de electricidad</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203 del libro de texto / Página 109 del texto auxiliar</a:t>
            </a:r>
          </a:p>
        </p:txBody>
      </p:sp>
      <p:sp>
        <p:nvSpPr>
          <p:cNvPr id="29" name="コンテンツ プレースホルダー 4"/>
          <p:cNvSpPr txBox="1">
            <a:spLocks/>
          </p:cNvSpPr>
          <p:nvPr/>
        </p:nvSpPr>
        <p:spPr>
          <a:xfrm>
            <a:off x="628650" y="1268383"/>
            <a:ext cx="7886700" cy="491334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1914206" y="1273361"/>
            <a:ext cx="5721191" cy="276999"/>
          </a:xfrm>
          <a:prstGeom prst="rect">
            <a:avLst/>
          </a:prstGeom>
          <a:noFill/>
          <a:ln>
            <a:noFill/>
          </a:ln>
        </p:spPr>
        <p:txBody>
          <a:bodyPr wrap="square" rtlCol="0">
            <a:spAutoFit/>
          </a:bodyPr>
          <a:lstStyle/>
          <a:p>
            <a:pPr algn="ctr" rtl="0"/>
            <a:r>
              <a:rPr lang="es" sz="1200">
                <a:solidFill>
                  <a:prstClr val="black"/>
                </a:solidFill>
              </a:rPr>
              <a:t>Distancia de separación desde los cables eléctricos de transmisión y distribución</a:t>
            </a:r>
          </a:p>
        </p:txBody>
      </p:sp>
      <p:pic>
        <p:nvPicPr>
          <p:cNvPr id="2" name="図 1"/>
          <p:cNvPicPr>
            <a:picLocks noChangeAspect="1"/>
          </p:cNvPicPr>
          <p:nvPr/>
        </p:nvPicPr>
        <p:blipFill>
          <a:blip r:embed="rId3"/>
          <a:stretch>
            <a:fillRect/>
          </a:stretch>
        </p:blipFill>
        <p:spPr>
          <a:xfrm>
            <a:off x="1900238" y="1517073"/>
            <a:ext cx="5286604" cy="4664651"/>
          </a:xfrm>
          <a:prstGeom prst="rect">
            <a:avLst/>
          </a:prstGeom>
        </p:spPr>
      </p:pic>
      <p:sp>
        <p:nvSpPr>
          <p:cNvPr id="45" name="テキスト ボックス 1450">
            <a:extLst>
              <a:ext uri="{FF2B5EF4-FFF2-40B4-BE49-F238E27FC236}">
                <a16:creationId xmlns:a16="http://schemas.microsoft.com/office/drawing/2014/main" id="{D1C683BE-AB5D-4584-BAEF-420AC76E8819}"/>
              </a:ext>
            </a:extLst>
          </p:cNvPr>
          <p:cNvSpPr txBox="1"/>
          <p:nvPr/>
        </p:nvSpPr>
        <p:spPr>
          <a:xfrm>
            <a:off x="3526735" y="1771313"/>
            <a:ext cx="815167" cy="308008"/>
          </a:xfrm>
          <a:prstGeom prst="rect">
            <a:avLst/>
          </a:prstGeom>
          <a:solidFill>
            <a:schemeClr val="accent5">
              <a:lumMod val="20000"/>
              <a:lumOff val="80000"/>
            </a:scheme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Tensión de la línea de transmisión eléctrica (V)</a:t>
            </a:r>
          </a:p>
        </p:txBody>
      </p:sp>
      <p:sp>
        <p:nvSpPr>
          <p:cNvPr id="46" name="テキスト ボックス 1451">
            <a:extLst>
              <a:ext uri="{FF2B5EF4-FFF2-40B4-BE49-F238E27FC236}">
                <a16:creationId xmlns:a16="http://schemas.microsoft.com/office/drawing/2014/main" id="{1EBAE830-6473-4708-8B35-7CD5DD09DDBF}"/>
              </a:ext>
            </a:extLst>
          </p:cNvPr>
          <p:cNvSpPr txBox="1"/>
          <p:nvPr/>
        </p:nvSpPr>
        <p:spPr>
          <a:xfrm>
            <a:off x="4462965" y="1659465"/>
            <a:ext cx="1438379" cy="196703"/>
          </a:xfrm>
          <a:prstGeom prst="rect">
            <a:avLst/>
          </a:prstGeom>
          <a:solidFill>
            <a:schemeClr val="accent5">
              <a:lumMod val="20000"/>
              <a:lumOff val="80000"/>
            </a:scheme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Distancia mínima de separación (m)</a:t>
            </a:r>
          </a:p>
        </p:txBody>
      </p:sp>
      <p:sp>
        <p:nvSpPr>
          <p:cNvPr id="47" name="テキスト ボックス 1452">
            <a:extLst>
              <a:ext uri="{FF2B5EF4-FFF2-40B4-BE49-F238E27FC236}">
                <a16:creationId xmlns:a16="http://schemas.microsoft.com/office/drawing/2014/main" id="{018EBABD-EB65-44F8-9067-10397B6AB8EA}"/>
              </a:ext>
            </a:extLst>
          </p:cNvPr>
          <p:cNvSpPr txBox="1"/>
          <p:nvPr/>
        </p:nvSpPr>
        <p:spPr>
          <a:xfrm>
            <a:off x="4409621" y="1910784"/>
            <a:ext cx="743062" cy="344771"/>
          </a:xfrm>
          <a:prstGeom prst="rect">
            <a:avLst/>
          </a:prstGeom>
          <a:solidFill>
            <a:schemeClr val="accent5">
              <a:lumMod val="20000"/>
              <a:lumOff val="80000"/>
            </a:scheme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ts val="600"/>
              </a:lnSpc>
            </a:pPr>
            <a:r>
              <a:rPr lang="es"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Notificación por parte del Director de la Oficina de Normas Laborales</a:t>
            </a:r>
            <a:r>
              <a:rPr lang="es" sz="60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sz="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8" name="テキスト ボックス 1453">
            <a:extLst>
              <a:ext uri="{FF2B5EF4-FFF2-40B4-BE49-F238E27FC236}">
                <a16:creationId xmlns:a16="http://schemas.microsoft.com/office/drawing/2014/main" id="{F2554230-DA13-465B-91C1-F980C2CD0790}"/>
              </a:ext>
            </a:extLst>
          </p:cNvPr>
          <p:cNvSpPr txBox="1"/>
          <p:nvPr/>
        </p:nvSpPr>
        <p:spPr>
          <a:xfrm>
            <a:off x="5186420" y="1906936"/>
            <a:ext cx="702224" cy="344771"/>
          </a:xfrm>
          <a:prstGeom prst="rect">
            <a:avLst/>
          </a:prstGeom>
          <a:solidFill>
            <a:schemeClr val="accent5">
              <a:lumMod val="20000"/>
              <a:lumOff val="80000"/>
            </a:schemeClr>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a:effectLst/>
                <a:latin typeface="游ゴシック" panose="020B0400000000000000" pitchFamily="50" charset="-128"/>
                <a:ea typeface="游ゴシック" panose="020B0400000000000000" pitchFamily="50" charset="-128"/>
                <a:cs typeface="Times New Roman" panose="02020603050405020304" pitchFamily="18" charset="0"/>
              </a:rPr>
              <a:t>Valor meta de la compañía eléctrica</a:t>
            </a:r>
          </a:p>
        </p:txBody>
      </p:sp>
      <p:sp>
        <p:nvSpPr>
          <p:cNvPr id="49" name="テキスト ボックス 1454">
            <a:extLst>
              <a:ext uri="{FF2B5EF4-FFF2-40B4-BE49-F238E27FC236}">
                <a16:creationId xmlns:a16="http://schemas.microsoft.com/office/drawing/2014/main" id="{08AE7344-4291-4D3C-AA6F-4C28B74C295D}"/>
              </a:ext>
            </a:extLst>
          </p:cNvPr>
          <p:cNvSpPr txBox="1"/>
          <p:nvPr/>
        </p:nvSpPr>
        <p:spPr>
          <a:xfrm>
            <a:off x="3496748" y="2328011"/>
            <a:ext cx="856234" cy="1671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100, 200 o menos</a:t>
            </a:r>
          </a:p>
        </p:txBody>
      </p:sp>
      <p:sp>
        <p:nvSpPr>
          <p:cNvPr id="50" name="テキスト ボックス 1455">
            <a:extLst>
              <a:ext uri="{FF2B5EF4-FFF2-40B4-BE49-F238E27FC236}">
                <a16:creationId xmlns:a16="http://schemas.microsoft.com/office/drawing/2014/main" id="{91831791-EADF-4814-9539-E38262683586}"/>
              </a:ext>
            </a:extLst>
          </p:cNvPr>
          <p:cNvSpPr txBox="1"/>
          <p:nvPr/>
        </p:nvSpPr>
        <p:spPr>
          <a:xfrm>
            <a:off x="4437416" y="2329942"/>
            <a:ext cx="679779" cy="1539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1,0 o más</a:t>
            </a:r>
          </a:p>
        </p:txBody>
      </p:sp>
      <p:sp>
        <p:nvSpPr>
          <p:cNvPr id="51" name="テキスト ボックス 1456">
            <a:extLst>
              <a:ext uri="{FF2B5EF4-FFF2-40B4-BE49-F238E27FC236}">
                <a16:creationId xmlns:a16="http://schemas.microsoft.com/office/drawing/2014/main" id="{FAC35041-B2A6-4460-989C-7D161E547927}"/>
              </a:ext>
            </a:extLst>
          </p:cNvPr>
          <p:cNvSpPr txBox="1"/>
          <p:nvPr/>
        </p:nvSpPr>
        <p:spPr>
          <a:xfrm>
            <a:off x="5230043" y="2325885"/>
            <a:ext cx="679779" cy="1967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2,0 o más</a:t>
            </a:r>
          </a:p>
        </p:txBody>
      </p:sp>
      <p:sp>
        <p:nvSpPr>
          <p:cNvPr id="52" name="テキスト ボックス 1377">
            <a:extLst>
              <a:ext uri="{FF2B5EF4-FFF2-40B4-BE49-F238E27FC236}">
                <a16:creationId xmlns:a16="http://schemas.microsoft.com/office/drawing/2014/main" id="{8A61F4DF-3DFB-4998-916D-7549E1118E08}"/>
              </a:ext>
            </a:extLst>
          </p:cNvPr>
          <p:cNvSpPr txBox="1"/>
          <p:nvPr/>
        </p:nvSpPr>
        <p:spPr>
          <a:xfrm>
            <a:off x="2733675" y="4139284"/>
            <a:ext cx="3502967" cy="1640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(Nota)* Notificación básica No. 759 del 17 de diciembre de 1975</a:t>
            </a:r>
          </a:p>
          <a:p>
            <a:pPr algn="l" rtl="0"/>
            <a:r>
              <a:rPr lang="es"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3" name="テキスト ボックス 1378">
            <a:extLst>
              <a:ext uri="{FF2B5EF4-FFF2-40B4-BE49-F238E27FC236}">
                <a16:creationId xmlns:a16="http://schemas.microsoft.com/office/drawing/2014/main" id="{1CDA35DF-4ADD-48C2-9299-B14A18DFACDC}"/>
              </a:ext>
            </a:extLst>
          </p:cNvPr>
          <p:cNvSpPr txBox="1"/>
          <p:nvPr/>
        </p:nvSpPr>
        <p:spPr>
          <a:xfrm>
            <a:off x="1656275" y="4305108"/>
            <a:ext cx="1629180" cy="1477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(Línea de distribución eléctricas)</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4" name="テキスト ボックス 1381">
            <a:extLst>
              <a:ext uri="{FF2B5EF4-FFF2-40B4-BE49-F238E27FC236}">
                <a16:creationId xmlns:a16="http://schemas.microsoft.com/office/drawing/2014/main" id="{5F0A119D-50F1-440C-AB55-54944454DDF1}"/>
              </a:ext>
            </a:extLst>
          </p:cNvPr>
          <p:cNvSpPr txBox="1"/>
          <p:nvPr/>
        </p:nvSpPr>
        <p:spPr>
          <a:xfrm>
            <a:off x="3734010" y="4387306"/>
            <a:ext cx="1523959" cy="124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(Línea de transmisión eléctricas)</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5" name="テキスト ボックス 1382">
            <a:extLst>
              <a:ext uri="{FF2B5EF4-FFF2-40B4-BE49-F238E27FC236}">
                <a16:creationId xmlns:a16="http://schemas.microsoft.com/office/drawing/2014/main" id="{70623369-97D0-45F7-A9DB-446F891E9837}"/>
              </a:ext>
            </a:extLst>
          </p:cNvPr>
          <p:cNvSpPr txBox="1"/>
          <p:nvPr/>
        </p:nvSpPr>
        <p:spPr>
          <a:xfrm>
            <a:off x="6277151" y="4347838"/>
            <a:ext cx="712074" cy="1640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Línea de transmisión eléctrica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6" name="テキスト ボックス 1383">
            <a:extLst>
              <a:ext uri="{FF2B5EF4-FFF2-40B4-BE49-F238E27FC236}">
                <a16:creationId xmlns:a16="http://schemas.microsoft.com/office/drawing/2014/main" id="{9879C315-262F-495C-A4EB-D88376A89D57}"/>
              </a:ext>
            </a:extLst>
          </p:cNvPr>
          <p:cNvSpPr txBox="1"/>
          <p:nvPr/>
        </p:nvSpPr>
        <p:spPr>
          <a:xfrm>
            <a:off x="5669326" y="4348531"/>
            <a:ext cx="505793" cy="1633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Cable aéreo de tierra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7" name="テキスト ボックス 1384">
            <a:extLst>
              <a:ext uri="{FF2B5EF4-FFF2-40B4-BE49-F238E27FC236}">
                <a16:creationId xmlns:a16="http://schemas.microsoft.com/office/drawing/2014/main" id="{DB842B7D-3EAB-4D6A-BC28-508CD8AE4166}"/>
              </a:ext>
            </a:extLst>
          </p:cNvPr>
          <p:cNvSpPr txBox="1"/>
          <p:nvPr/>
        </p:nvSpPr>
        <p:spPr>
          <a:xfrm>
            <a:off x="1591232" y="4431999"/>
            <a:ext cx="1506497" cy="1840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endParaRPr lang="es" sz="500" kern="100" dirty="0">
              <a:effectLst/>
              <a:latin typeface="Arial" panose="020B0604020202020204" pitchFamily="34" charset="0"/>
              <a:ea typeface="游ゴシック" panose="020B0400000000000000" pitchFamily="50" charset="-128"/>
              <a:cs typeface="Times New Roman" panose="02020603050405020304" pitchFamily="18" charset="0"/>
            </a:endParaRPr>
          </a:p>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Línea de distribución de alta tensión</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8" name="テキスト ボックス 1385">
            <a:extLst>
              <a:ext uri="{FF2B5EF4-FFF2-40B4-BE49-F238E27FC236}">
                <a16:creationId xmlns:a16="http://schemas.microsoft.com/office/drawing/2014/main" id="{CCFF5553-9E5A-4B33-A093-FB1F59FC6452}"/>
              </a:ext>
            </a:extLst>
          </p:cNvPr>
          <p:cNvSpPr txBox="1"/>
          <p:nvPr/>
        </p:nvSpPr>
        <p:spPr>
          <a:xfrm rot="5400000">
            <a:off x="2933050" y="4615917"/>
            <a:ext cx="446010" cy="138375"/>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Seguridad</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9" name="テキスト ボックス 1387">
            <a:extLst>
              <a:ext uri="{FF2B5EF4-FFF2-40B4-BE49-F238E27FC236}">
                <a16:creationId xmlns:a16="http://schemas.microsoft.com/office/drawing/2014/main" id="{50AA76EE-3EF0-4364-8B47-12B345D1246C}"/>
              </a:ext>
            </a:extLst>
          </p:cNvPr>
          <p:cNvSpPr txBox="1"/>
          <p:nvPr/>
        </p:nvSpPr>
        <p:spPr>
          <a:xfrm rot="5400000">
            <a:off x="4866699" y="4889409"/>
            <a:ext cx="346410" cy="114360"/>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Seguridad</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0" name="テキスト ボックス 1388">
            <a:extLst>
              <a:ext uri="{FF2B5EF4-FFF2-40B4-BE49-F238E27FC236}">
                <a16:creationId xmlns:a16="http://schemas.microsoft.com/office/drawing/2014/main" id="{26AD6187-1A54-4660-B134-A4D639F46F14}"/>
              </a:ext>
            </a:extLst>
          </p:cNvPr>
          <p:cNvSpPr txBox="1"/>
          <p:nvPr/>
        </p:nvSpPr>
        <p:spPr>
          <a:xfrm rot="16200000">
            <a:off x="1900641" y="5112734"/>
            <a:ext cx="428859" cy="96570"/>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Seguridad</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1" name="テキスト ボックス 1390">
            <a:extLst>
              <a:ext uri="{FF2B5EF4-FFF2-40B4-BE49-F238E27FC236}">
                <a16:creationId xmlns:a16="http://schemas.microsoft.com/office/drawing/2014/main" id="{C97C9CDD-A0D3-4312-9739-A4881A4FAA47}"/>
              </a:ext>
            </a:extLst>
          </p:cNvPr>
          <p:cNvSpPr txBox="1"/>
          <p:nvPr/>
        </p:nvSpPr>
        <p:spPr>
          <a:xfrm rot="16200000">
            <a:off x="3898515" y="4957960"/>
            <a:ext cx="379908" cy="105483"/>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Seguridad</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2" name="テキスト ボックス 1391">
            <a:extLst>
              <a:ext uri="{FF2B5EF4-FFF2-40B4-BE49-F238E27FC236}">
                <a16:creationId xmlns:a16="http://schemas.microsoft.com/office/drawing/2014/main" id="{44BFAABF-3A2B-415D-BE5D-23F3592B5725}"/>
              </a:ext>
            </a:extLst>
          </p:cNvPr>
          <p:cNvSpPr txBox="1"/>
          <p:nvPr/>
        </p:nvSpPr>
        <p:spPr>
          <a:xfrm>
            <a:off x="4083828" y="5383996"/>
            <a:ext cx="325793" cy="115797"/>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Seguridad</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3" name="テキスト ボックス 1422">
            <a:extLst>
              <a:ext uri="{FF2B5EF4-FFF2-40B4-BE49-F238E27FC236}">
                <a16:creationId xmlns:a16="http://schemas.microsoft.com/office/drawing/2014/main" id="{C9FCCC8E-062B-4C91-B2F4-376E82E5AE41}"/>
              </a:ext>
            </a:extLst>
          </p:cNvPr>
          <p:cNvSpPr txBox="1"/>
          <p:nvPr/>
        </p:nvSpPr>
        <p:spPr>
          <a:xfrm>
            <a:off x="2627821" y="5538202"/>
            <a:ext cx="432986" cy="105071"/>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Seguridad</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4" name="テキスト ボックス 1482">
            <a:extLst>
              <a:ext uri="{FF2B5EF4-FFF2-40B4-BE49-F238E27FC236}">
                <a16:creationId xmlns:a16="http://schemas.microsoft.com/office/drawing/2014/main" id="{66B77AE3-9D8D-4156-9F5C-E79C84E19AEF}"/>
              </a:ext>
            </a:extLst>
          </p:cNvPr>
          <p:cNvSpPr txBox="1"/>
          <p:nvPr/>
        </p:nvSpPr>
        <p:spPr>
          <a:xfrm>
            <a:off x="2924373" y="4948919"/>
            <a:ext cx="271221" cy="306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Línea de bajada</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de alta tensión</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5" name="テキスト ボックス 1483">
            <a:extLst>
              <a:ext uri="{FF2B5EF4-FFF2-40B4-BE49-F238E27FC236}">
                <a16:creationId xmlns:a16="http://schemas.microsoft.com/office/drawing/2014/main" id="{DFDEF7B0-F36A-4976-A3E6-EA4CE59F42B5}"/>
              </a:ext>
            </a:extLst>
          </p:cNvPr>
          <p:cNvSpPr txBox="1"/>
          <p:nvPr/>
        </p:nvSpPr>
        <p:spPr>
          <a:xfrm>
            <a:off x="1564450" y="5499794"/>
            <a:ext cx="927503" cy="2445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Transformador montado en poste</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6" name="テキスト ボックス 1484">
            <a:extLst>
              <a:ext uri="{FF2B5EF4-FFF2-40B4-BE49-F238E27FC236}">
                <a16:creationId xmlns:a16="http://schemas.microsoft.com/office/drawing/2014/main" id="{4F0DD3AF-5789-431C-AD91-94C6E450678E}"/>
              </a:ext>
            </a:extLst>
          </p:cNvPr>
          <p:cNvSpPr txBox="1"/>
          <p:nvPr/>
        </p:nvSpPr>
        <p:spPr>
          <a:xfrm>
            <a:off x="1591232" y="5744388"/>
            <a:ext cx="900721" cy="131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Lado de la vivienda</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7" name="テキスト ボックス 1485">
            <a:extLst>
              <a:ext uri="{FF2B5EF4-FFF2-40B4-BE49-F238E27FC236}">
                <a16:creationId xmlns:a16="http://schemas.microsoft.com/office/drawing/2014/main" id="{2CDFD879-35B6-45D4-9A73-C181555A00D5}"/>
              </a:ext>
            </a:extLst>
          </p:cNvPr>
          <p:cNvSpPr txBox="1"/>
          <p:nvPr/>
        </p:nvSpPr>
        <p:spPr>
          <a:xfrm>
            <a:off x="2628485" y="5700543"/>
            <a:ext cx="938488" cy="996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Lado de la carretera</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8" name="テキスト ボックス 1486">
            <a:extLst>
              <a:ext uri="{FF2B5EF4-FFF2-40B4-BE49-F238E27FC236}">
                <a16:creationId xmlns:a16="http://schemas.microsoft.com/office/drawing/2014/main" id="{FB35BC09-2293-4239-A173-D148F697D85B}"/>
              </a:ext>
            </a:extLst>
          </p:cNvPr>
          <p:cNvSpPr txBox="1"/>
          <p:nvPr/>
        </p:nvSpPr>
        <p:spPr>
          <a:xfrm>
            <a:off x="2924373" y="5319055"/>
            <a:ext cx="701063" cy="996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Línea de baja tensión</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9" name="テキスト ボックス 1487">
            <a:extLst>
              <a:ext uri="{FF2B5EF4-FFF2-40B4-BE49-F238E27FC236}">
                <a16:creationId xmlns:a16="http://schemas.microsoft.com/office/drawing/2014/main" id="{7DD650D2-DB3B-42A5-A456-BCE2F426B58F}"/>
              </a:ext>
            </a:extLst>
          </p:cNvPr>
          <p:cNvSpPr txBox="1"/>
          <p:nvPr/>
        </p:nvSpPr>
        <p:spPr>
          <a:xfrm>
            <a:off x="3244293" y="4825168"/>
            <a:ext cx="492718" cy="4460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Es necesario tener cuidado hasta el transformador debido a la alta tensión.</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0" name="テキスト ボックス 1489">
            <a:extLst>
              <a:ext uri="{FF2B5EF4-FFF2-40B4-BE49-F238E27FC236}">
                <a16:creationId xmlns:a16="http://schemas.microsoft.com/office/drawing/2014/main" id="{1E4F73D2-8764-4A0F-B297-8250A65E82AC}"/>
              </a:ext>
            </a:extLst>
          </p:cNvPr>
          <p:cNvSpPr txBox="1"/>
          <p:nvPr/>
        </p:nvSpPr>
        <p:spPr>
          <a:xfrm>
            <a:off x="3997685" y="5658228"/>
            <a:ext cx="1119509" cy="463172"/>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marL="92075" algn="l"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La mayoría de las líneas eléctricas pasan por torres de acero, pero algunas son postes, por lo que se debe tener cuidado</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1" name="テキスト ボックス 1491">
            <a:extLst>
              <a:ext uri="{FF2B5EF4-FFF2-40B4-BE49-F238E27FC236}">
                <a16:creationId xmlns:a16="http://schemas.microsoft.com/office/drawing/2014/main" id="{9EB16387-C73E-4459-A65B-58E4DB5DB3B2}"/>
              </a:ext>
            </a:extLst>
          </p:cNvPr>
          <p:cNvSpPr txBox="1"/>
          <p:nvPr/>
        </p:nvSpPr>
        <p:spPr>
          <a:xfrm>
            <a:off x="5981012" y="5173086"/>
            <a:ext cx="438838" cy="105057"/>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Seguridad</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2" name="テキスト ボックス 1492">
            <a:extLst>
              <a:ext uri="{FF2B5EF4-FFF2-40B4-BE49-F238E27FC236}">
                <a16:creationId xmlns:a16="http://schemas.microsoft.com/office/drawing/2014/main" id="{74AB2B9E-EDB3-4643-A747-B7D38BB8D9A9}"/>
              </a:ext>
            </a:extLst>
          </p:cNvPr>
          <p:cNvSpPr txBox="1"/>
          <p:nvPr/>
        </p:nvSpPr>
        <p:spPr>
          <a:xfrm>
            <a:off x="5720360" y="5434351"/>
            <a:ext cx="369288" cy="1552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a:effectLst/>
                <a:latin typeface="Arial" panose="020B0604020202020204" pitchFamily="34" charset="0"/>
                <a:ea typeface="游ゴシック" panose="020B0400000000000000" pitchFamily="50" charset="-128"/>
                <a:cs typeface="Times New Roman" panose="02020603050405020304" pitchFamily="18" charset="0"/>
              </a:rPr>
              <a:t>(Nota)</a:t>
            </a:r>
            <a:endParaRPr lang="ja-JP" sz="6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3" name="テキスト ボックス 1493">
            <a:extLst>
              <a:ext uri="{FF2B5EF4-FFF2-40B4-BE49-F238E27FC236}">
                <a16:creationId xmlns:a16="http://schemas.microsoft.com/office/drawing/2014/main" id="{ACDF43C4-DE16-42BA-BCFA-E96A016C9435}"/>
              </a:ext>
            </a:extLst>
          </p:cNvPr>
          <p:cNvSpPr txBox="1"/>
          <p:nvPr/>
        </p:nvSpPr>
        <p:spPr>
          <a:xfrm>
            <a:off x="6234473" y="5704806"/>
            <a:ext cx="1167725" cy="1709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Distancia de separación</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4" name="テキスト ボックス 1614">
            <a:extLst>
              <a:ext uri="{FF2B5EF4-FFF2-40B4-BE49-F238E27FC236}">
                <a16:creationId xmlns:a16="http://schemas.microsoft.com/office/drawing/2014/main" id="{2CB824AD-605E-403E-82B2-89FEB0BB7A68}"/>
              </a:ext>
            </a:extLst>
          </p:cNvPr>
          <p:cNvSpPr txBox="1"/>
          <p:nvPr/>
        </p:nvSpPr>
        <p:spPr>
          <a:xfrm>
            <a:off x="4229100" y="4535432"/>
            <a:ext cx="609599" cy="99886"/>
          </a:xfrm>
          <a:prstGeom prst="rect">
            <a:avLst/>
          </a:prstGeom>
          <a:solidFill>
            <a:schemeClr val="lt1"/>
          </a:solidFill>
          <a:ln w="6350">
            <a:solidFill>
              <a:schemeClr val="tx1"/>
            </a:solid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Arial" panose="020B0604020202020204" pitchFamily="34" charset="0"/>
                <a:ea typeface="游ゴシック" panose="020B0400000000000000" pitchFamily="50" charset="-128"/>
                <a:cs typeface="Times New Roman" panose="02020603050405020304" pitchFamily="18" charset="0"/>
              </a:rPr>
              <a:t>Extra alta tensión</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graphicFrame>
        <p:nvGraphicFramePr>
          <p:cNvPr id="3" name="表 4">
            <a:extLst>
              <a:ext uri="{FF2B5EF4-FFF2-40B4-BE49-F238E27FC236}">
                <a16:creationId xmlns:a16="http://schemas.microsoft.com/office/drawing/2014/main" id="{3147CE59-0318-48BD-9C28-7C3E97EADB7E}"/>
              </a:ext>
            </a:extLst>
          </p:cNvPr>
          <p:cNvGraphicFramePr>
            <a:graphicFrameLocks noGrp="1"/>
          </p:cNvGraphicFramePr>
          <p:nvPr>
            <p:extLst>
              <p:ext uri="{D42A27DB-BD31-4B8C-83A1-F6EECF244321}">
                <p14:modId xmlns:p14="http://schemas.microsoft.com/office/powerpoint/2010/main" val="73904850"/>
              </p:ext>
            </p:extLst>
          </p:nvPr>
        </p:nvGraphicFramePr>
        <p:xfrm>
          <a:off x="2810874" y="1625344"/>
          <a:ext cx="679778" cy="2434265"/>
        </p:xfrm>
        <a:graphic>
          <a:graphicData uri="http://schemas.openxmlformats.org/drawingml/2006/table">
            <a:tbl>
              <a:tblPr firstRow="1" bandRow="1">
                <a:tableStyleId>{5940675A-B579-460E-94D1-54222C63F5DA}</a:tableStyleId>
              </a:tblPr>
              <a:tblGrid>
                <a:gridCol w="679778">
                  <a:extLst>
                    <a:ext uri="{9D8B030D-6E8A-4147-A177-3AD203B41FA5}">
                      <a16:colId xmlns:a16="http://schemas.microsoft.com/office/drawing/2014/main" val="1254080123"/>
                    </a:ext>
                  </a:extLst>
                </a:gridCol>
              </a:tblGrid>
              <a:tr h="6606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altLang="ja-JP" sz="700" kern="100" dirty="0">
                          <a:effectLst/>
                          <a:latin typeface="游ゴシック" panose="020B0400000000000000" pitchFamily="50" charset="-128"/>
                          <a:ea typeface="+mn-ea"/>
                          <a:cs typeface="Times New Roman" panose="02020603050405020304" pitchFamily="18" charset="0"/>
                        </a:rPr>
                        <a:t>Circuito eléctrico</a:t>
                      </a:r>
                    </a:p>
                    <a:p>
                      <a:pPr algn="ctr"/>
                      <a:endParaRPr kumimoji="1" lang="ja-JP" altLang="en-US" sz="700" dirty="0"/>
                    </a:p>
                  </a:txBody>
                  <a:tcPr>
                    <a:solidFill>
                      <a:schemeClr val="accent5">
                        <a:lumMod val="20000"/>
                        <a:lumOff val="80000"/>
                      </a:schemeClr>
                    </a:solidFill>
                  </a:tcPr>
                </a:tc>
                <a:extLst>
                  <a:ext uri="{0D108BD9-81ED-4DB2-BD59-A6C34878D82A}">
                    <a16:rowId xmlns:a16="http://schemas.microsoft.com/office/drawing/2014/main" val="3986759918"/>
                  </a:ext>
                </a:extLst>
              </a:tr>
              <a:tr h="508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altLang="ja-JP" sz="700" kern="100" dirty="0">
                          <a:effectLst/>
                          <a:latin typeface="游ゴシック" panose="020B0400000000000000" pitchFamily="50" charset="-128"/>
                          <a:ea typeface="+mn-ea"/>
                          <a:cs typeface="Times New Roman" panose="02020603050405020304" pitchFamily="18" charset="0"/>
                        </a:rPr>
                        <a:t>Línea de distribución eléctrica</a:t>
                      </a:r>
                    </a:p>
                  </a:txBody>
                  <a:tcPr>
                    <a:solidFill>
                      <a:schemeClr val="bg1"/>
                    </a:solidFill>
                  </a:tcPr>
                </a:tc>
                <a:extLst>
                  <a:ext uri="{0D108BD9-81ED-4DB2-BD59-A6C34878D82A}">
                    <a16:rowId xmlns:a16="http://schemas.microsoft.com/office/drawing/2014/main" val="3833506089"/>
                  </a:ext>
                </a:extLst>
              </a:tr>
              <a:tr h="11808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altLang="ja-JP" sz="700" kern="100" dirty="0">
                          <a:effectLst/>
                          <a:latin typeface="游ゴシック" panose="020B0400000000000000" pitchFamily="50" charset="-128"/>
                          <a:ea typeface="+mn-ea"/>
                          <a:cs typeface="Times New Roman" panose="02020603050405020304" pitchFamily="18" charset="0"/>
                        </a:rPr>
                        <a:t>Línea de transmisión eléctrica</a:t>
                      </a:r>
                    </a:p>
                    <a:p>
                      <a:pPr algn="ctr"/>
                      <a:endParaRPr kumimoji="1" lang="en-US" altLang="ja-JP" sz="700" dirty="0"/>
                    </a:p>
                    <a:p>
                      <a:pPr algn="ctr"/>
                      <a:endParaRPr kumimoji="1" lang="en-US" altLang="ja-JP" sz="700" dirty="0"/>
                    </a:p>
                    <a:p>
                      <a:pPr algn="ctr"/>
                      <a:endParaRPr kumimoji="1" lang="en-US" altLang="ja-JP" sz="700" dirty="0"/>
                    </a:p>
                    <a:p>
                      <a:pPr algn="ctr"/>
                      <a:endParaRPr kumimoji="1" lang="en-US" altLang="ja-JP" sz="700" dirty="0"/>
                    </a:p>
                    <a:p>
                      <a:pPr algn="ctr"/>
                      <a:endParaRPr kumimoji="1" lang="en-US" altLang="ja-JP" sz="700" dirty="0"/>
                    </a:p>
                    <a:p>
                      <a:pPr algn="ctr"/>
                      <a:endParaRPr kumimoji="1" lang="en-US" altLang="ja-JP" sz="700" dirty="0"/>
                    </a:p>
                    <a:p>
                      <a:pPr algn="ctr"/>
                      <a:endParaRPr kumimoji="1" lang="en-US" altLang="ja-JP" sz="700" dirty="0"/>
                    </a:p>
                    <a:p>
                      <a:pPr algn="ctr"/>
                      <a:endParaRPr kumimoji="1" lang="ja-JP" altLang="en-US" sz="700" dirty="0"/>
                    </a:p>
                  </a:txBody>
                  <a:tcPr>
                    <a:solidFill>
                      <a:schemeClr val="bg1"/>
                    </a:solidFill>
                  </a:tcPr>
                </a:tc>
                <a:extLst>
                  <a:ext uri="{0D108BD9-81ED-4DB2-BD59-A6C34878D82A}">
                    <a16:rowId xmlns:a16="http://schemas.microsoft.com/office/drawing/2014/main" val="4254403032"/>
                  </a:ext>
                </a:extLst>
              </a:tr>
            </a:tbl>
          </a:graphicData>
        </a:graphic>
      </p:graphicFrame>
      <p:sp>
        <p:nvSpPr>
          <p:cNvPr id="41" name="テキスト ボックス 1391">
            <a:extLst>
              <a:ext uri="{FF2B5EF4-FFF2-40B4-BE49-F238E27FC236}">
                <a16:creationId xmlns:a16="http://schemas.microsoft.com/office/drawing/2014/main" id="{DE374F02-B7B8-44BC-97C8-18A63A4F76C6}"/>
              </a:ext>
            </a:extLst>
          </p:cNvPr>
          <p:cNvSpPr txBox="1"/>
          <p:nvPr/>
        </p:nvSpPr>
        <p:spPr>
          <a:xfrm>
            <a:off x="4773278" y="5360849"/>
            <a:ext cx="325793" cy="1157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455415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rtl="0"/>
            <a:r>
              <a:rPr lang="es" sz="3200" dirty="0">
                <a:latin typeface="Meiryo UI" panose="020B0604030504040204" pitchFamily="50" charset="-128"/>
                <a:ea typeface="Meiryo UI" panose="020B0604030504040204" pitchFamily="50" charset="-128"/>
              </a:rPr>
              <a:t>Capítulo 10 Conocimientos sobre geología y trabajos de ingeniería civil, etc.</a:t>
            </a:r>
            <a:endParaRPr kumimoji="1" lang="ja-JP" altLang="en-US" sz="3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2379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rtlCol="0">
            <a:noAutofit/>
          </a:bodyPr>
          <a:lstStyle/>
          <a:p>
            <a:pPr defTabSz="966788" rtl="0"/>
            <a:r>
              <a:rPr lang="es-419" sz="1400" dirty="0">
                <a:latin typeface="Times New Roman" panose="02020603050405020304" pitchFamily="18" charset="0"/>
                <a:ea typeface="Meiryo UI"/>
                <a:cs typeface="Times New Roman" panose="02020603050405020304" pitchFamily="18" charset="0"/>
              </a:rPr>
              <a:t>Terminología para las maquinarias de construcción tipo vehicular 　	</a:t>
            </a:r>
            <a:r>
              <a:rPr lang="es-419" sz="1400" dirty="0">
                <a:latin typeface="Times New Roman" panose="02020603050405020304" pitchFamily="18" charset="0"/>
                <a:ea typeface="+mj-lt"/>
                <a:cs typeface="Times New Roman" panose="02020603050405020304" pitchFamily="18" charset="0"/>
              </a:rPr>
              <a:t>2 ----- Peso corporal de la máquina </a:t>
            </a:r>
            <a:r>
              <a:rPr lang="ja-JP" sz="1400" dirty="0">
                <a:latin typeface="Times New Roman" panose="02020603050405020304" pitchFamily="18" charset="0"/>
                <a:ea typeface="Meiryo UI"/>
                <a:cs typeface="Times New Roman" panose="02020603050405020304" pitchFamily="18" charset="0"/>
              </a:rPr>
              <a:t/>
            </a:r>
            <a:br>
              <a:rPr lang="ja-JP" sz="1400" dirty="0">
                <a:latin typeface="Times New Roman" panose="02020603050405020304" pitchFamily="18" charset="0"/>
                <a:ea typeface="Meiryo UI"/>
                <a:cs typeface="Times New Roman" panose="02020603050405020304" pitchFamily="18" charset="0"/>
              </a:rPr>
            </a:br>
            <a:r>
              <a:rPr lang="en-US" altLang="ja-JP" sz="1400" dirty="0">
                <a:latin typeface="Times New Roman" panose="02020603050405020304" pitchFamily="18" charset="0"/>
                <a:ea typeface="Meiryo UI"/>
                <a:cs typeface="Times New Roman" panose="02020603050405020304" pitchFamily="18" charset="0"/>
              </a:rPr>
              <a:t>					</a:t>
            </a:r>
            <a:r>
              <a:rPr lang="es-419" sz="1400" dirty="0">
                <a:latin typeface="Times New Roman" panose="02020603050405020304" pitchFamily="18" charset="0"/>
                <a:ea typeface="+mj-lt"/>
                <a:cs typeface="Times New Roman" panose="02020603050405020304" pitchFamily="18" charset="0"/>
              </a:rPr>
              <a:t>3 ----- Peso de la máquina </a:t>
            </a:r>
            <a:r>
              <a:rPr lang="ja-JP" sz="1400" dirty="0">
                <a:latin typeface="Times New Roman" panose="02020603050405020304" pitchFamily="18" charset="0"/>
                <a:ea typeface="Meiryo UI"/>
                <a:cs typeface="Times New Roman" panose="02020603050405020304" pitchFamily="18" charset="0"/>
              </a:rPr>
              <a:t/>
            </a:r>
            <a:br>
              <a:rPr lang="ja-JP" sz="1400" dirty="0">
                <a:latin typeface="Times New Roman" panose="02020603050405020304" pitchFamily="18" charset="0"/>
                <a:ea typeface="Meiryo UI"/>
                <a:cs typeface="Times New Roman" panose="02020603050405020304" pitchFamily="18" charset="0"/>
              </a:rPr>
            </a:br>
            <a:r>
              <a:rPr lang="en-US" altLang="ja-JP" sz="1400" dirty="0">
                <a:latin typeface="Times New Roman" panose="02020603050405020304" pitchFamily="18" charset="0"/>
                <a:ea typeface="Meiryo UI"/>
                <a:cs typeface="Times New Roman" panose="02020603050405020304" pitchFamily="18" charset="0"/>
              </a:rPr>
              <a:t>					</a:t>
            </a:r>
            <a:r>
              <a:rPr lang="es-419" sz="1400" dirty="0">
                <a:latin typeface="Times New Roman" panose="02020603050405020304" pitchFamily="18" charset="0"/>
                <a:ea typeface="+mj-lt"/>
                <a:cs typeface="Times New Roman" panose="02020603050405020304" pitchFamily="18" charset="0"/>
              </a:rPr>
              <a:t>4 ----- Peso total de la máquina </a:t>
            </a:r>
            <a:endParaRPr lang="ja-JP" altLang="en-US" sz="1400" dirty="0">
              <a:latin typeface="Times New Roman" panose="02020603050405020304" pitchFamily="18" charset="0"/>
              <a:ea typeface="Meiryo UI"/>
              <a:cs typeface="Times New Roman" panose="02020603050405020304" pitchFamily="18" charset="0"/>
            </a:endParaRPr>
          </a:p>
        </p:txBody>
      </p:sp>
      <p:sp>
        <p:nvSpPr>
          <p:cNvPr id="5" name="コンテンツ プレースホルダー 4"/>
          <p:cNvSpPr>
            <a:spLocks noGrp="1"/>
          </p:cNvSpPr>
          <p:nvPr>
            <p:ph idx="1"/>
          </p:nvPr>
        </p:nvSpPr>
        <p:spPr>
          <a:xfrm>
            <a:off x="628650" y="1876118"/>
            <a:ext cx="7886700" cy="4478331"/>
          </a:xfrm>
          <a:ln>
            <a:solidFill>
              <a:schemeClr val="tx1"/>
            </a:solidFill>
          </a:ln>
        </p:spPr>
        <p:txBody>
          <a:bodyPr rtlCol="0">
            <a:normAutofit/>
          </a:bodyPr>
          <a:lstStyle/>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rtl="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2947988" y="1959507"/>
            <a:ext cx="3446098" cy="1763818"/>
          </a:xfrm>
          <a:prstGeom prst="rect">
            <a:avLst/>
          </a:prstGeom>
        </p:spPr>
      </p:pic>
      <p:pic>
        <p:nvPicPr>
          <p:cNvPr id="11" name="図 10"/>
          <p:cNvPicPr>
            <a:picLocks noChangeAspect="1"/>
          </p:cNvPicPr>
          <p:nvPr/>
        </p:nvPicPr>
        <p:blipFill>
          <a:blip r:embed="rId4"/>
          <a:stretch>
            <a:fillRect/>
          </a:stretch>
        </p:blipFill>
        <p:spPr>
          <a:xfrm>
            <a:off x="4497946" y="3922157"/>
            <a:ext cx="3978504" cy="2002693"/>
          </a:xfrm>
          <a:prstGeom prst="rect">
            <a:avLst/>
          </a:prstGeom>
        </p:spPr>
      </p:pic>
      <p:pic>
        <p:nvPicPr>
          <p:cNvPr id="10" name="図 9"/>
          <p:cNvPicPr>
            <a:picLocks noChangeAspect="1"/>
          </p:cNvPicPr>
          <p:nvPr/>
        </p:nvPicPr>
        <p:blipFill>
          <a:blip r:embed="rId5"/>
          <a:stretch>
            <a:fillRect/>
          </a:stretch>
        </p:blipFill>
        <p:spPr>
          <a:xfrm>
            <a:off x="705811" y="3963206"/>
            <a:ext cx="3792135" cy="2002693"/>
          </a:xfrm>
          <a:prstGeom prst="rect">
            <a:avLst/>
          </a:prstGeom>
        </p:spPr>
      </p:pic>
      <p:sp>
        <p:nvSpPr>
          <p:cNvPr id="12" name="正方形/長方形 11"/>
          <p:cNvSpPr/>
          <p:nvPr/>
        </p:nvSpPr>
        <p:spPr>
          <a:xfrm>
            <a:off x="5555574" y="5196146"/>
            <a:ext cx="162410" cy="14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4" name="正方形/長方形 13"/>
          <p:cNvSpPr/>
          <p:nvPr/>
        </p:nvSpPr>
        <p:spPr>
          <a:xfrm>
            <a:off x="5782076" y="5185328"/>
            <a:ext cx="154380" cy="302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6" name="正方形/長方形 15"/>
          <p:cNvSpPr/>
          <p:nvPr/>
        </p:nvSpPr>
        <p:spPr>
          <a:xfrm>
            <a:off x="6000547" y="5182505"/>
            <a:ext cx="150861" cy="30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latin typeface="Times New Roman" panose="02020603050405020304" pitchFamily="18" charset="0"/>
              <a:cs typeface="Times New Roman" panose="02020603050405020304" pitchFamily="18" charset="0"/>
            </a:endParaRPr>
          </a:p>
        </p:txBody>
      </p:sp>
      <p:sp>
        <p:nvSpPr>
          <p:cNvPr id="13" name="テキスト ボックス 12"/>
          <p:cNvSpPr txBox="1"/>
          <p:nvPr/>
        </p:nvSpPr>
        <p:spPr>
          <a:xfrm>
            <a:off x="5452993" y="5139297"/>
            <a:ext cx="369332" cy="246221"/>
          </a:xfrm>
          <a:prstGeom prst="rect">
            <a:avLst/>
          </a:prstGeom>
          <a:noFill/>
        </p:spPr>
        <p:txBody>
          <a:bodyPr vert="eaVert" wrap="none" rtlCol="0">
            <a:spAutoFit/>
          </a:bodyPr>
          <a:lstStyle/>
          <a:p>
            <a:pPr rtl="0"/>
            <a:r>
              <a:rPr lang="es-419" sz="1200">
                <a:latin typeface="Times New Roman" panose="02020603050405020304" pitchFamily="18" charset="0"/>
                <a:ea typeface="HGP明朝B" panose="02020800000000000000" pitchFamily="18" charset="-128"/>
                <a:cs typeface="Times New Roman" panose="02020603050405020304" pitchFamily="18" charset="0"/>
              </a:rPr>
              <a:t>Agua</a:t>
            </a:r>
            <a:endParaRPr kumimoji="1" lang="ja-JP" altLang="en-US" sz="12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15" name="テキスト ボックス 14"/>
          <p:cNvSpPr txBox="1"/>
          <p:nvPr/>
        </p:nvSpPr>
        <p:spPr>
          <a:xfrm>
            <a:off x="5669705" y="5127415"/>
            <a:ext cx="369332" cy="400110"/>
          </a:xfrm>
          <a:prstGeom prst="rect">
            <a:avLst/>
          </a:prstGeom>
          <a:noFill/>
        </p:spPr>
        <p:txBody>
          <a:bodyPr vert="eaVert" wrap="none" rtlCol="0">
            <a:spAutoFit/>
          </a:bodyPr>
          <a:lstStyle/>
          <a:p>
            <a:pPr rtl="0"/>
            <a:r>
              <a:rPr lang="es-419" sz="1200">
                <a:latin typeface="Times New Roman" panose="02020603050405020304" pitchFamily="18" charset="0"/>
                <a:ea typeface="HGP明朝B" panose="02020800000000000000" pitchFamily="18" charset="-128"/>
                <a:cs typeface="Times New Roman" panose="02020603050405020304" pitchFamily="18" charset="0"/>
              </a:rPr>
              <a:t>Aceites</a:t>
            </a:r>
            <a:endParaRPr lang="en-US" altLang="ja-JP" sz="1200">
              <a:latin typeface="Times New Roman" panose="02020603050405020304" pitchFamily="18" charset="0"/>
              <a:ea typeface="HGP明朝B" panose="02020800000000000000" pitchFamily="18" charset="-128"/>
              <a:cs typeface="Times New Roman" panose="02020603050405020304" pitchFamily="18" charset="0"/>
            </a:endParaRPr>
          </a:p>
        </p:txBody>
      </p:sp>
      <p:sp>
        <p:nvSpPr>
          <p:cNvPr id="26" name="TextBox 25">
            <a:extLst>
              <a:ext uri="{FF2B5EF4-FFF2-40B4-BE49-F238E27FC236}">
                <a16:creationId xmlns:a16="http://schemas.microsoft.com/office/drawing/2014/main" id="{4EBD7AB9-B374-48AF-BFF8-F83AA76134BC}"/>
              </a:ext>
            </a:extLst>
          </p:cNvPr>
          <p:cNvSpPr txBox="1"/>
          <p:nvPr/>
        </p:nvSpPr>
        <p:spPr>
          <a:xfrm rot="5400000">
            <a:off x="5661029" y="5547890"/>
            <a:ext cx="86838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000" dirty="0">
                <a:latin typeface="Times New Roman" panose="02020603050405020304" pitchFamily="18" charset="0"/>
                <a:cs typeface="Times New Roman" panose="02020603050405020304" pitchFamily="18" charset="0"/>
              </a:rPr>
              <a:t>Combustible</a:t>
            </a:r>
            <a:endParaRPr lang="en-US" sz="1200" dirty="0">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a:off x="3326511" y="3594250"/>
            <a:ext cx="2674036" cy="276999"/>
          </a:xfrm>
          <a:prstGeom prst="rect">
            <a:avLst/>
          </a:prstGeom>
          <a:solidFill>
            <a:schemeClr val="bg1"/>
          </a:solidFill>
          <a:ln>
            <a:noFill/>
          </a:ln>
        </p:spPr>
        <p:txBody>
          <a:bodyPr wrap="square" lIns="91440" tIns="45720" rIns="91440" bIns="45720" rtlCol="0" anchor="t">
            <a:spAutoFit/>
          </a:bodyPr>
          <a:lstStyle/>
          <a:p>
            <a:pPr algn="ctr" rtl="0"/>
            <a:r>
              <a:rPr lang="es-419" sz="1200">
                <a:latin typeface="Times New Roman" panose="02020603050405020304" pitchFamily="18" charset="0"/>
                <a:ea typeface="游ゴシック"/>
                <a:cs typeface="Times New Roman" panose="02020603050405020304" pitchFamily="18" charset="0"/>
              </a:rPr>
              <a:t>Peso corporal de la máquina </a:t>
            </a:r>
            <a:endParaRPr lang="en-US" altLang="ja-JP" sz="1200" dirty="0">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a:off x="1264860" y="5974389"/>
            <a:ext cx="2674036" cy="276999"/>
          </a:xfrm>
          <a:prstGeom prst="rect">
            <a:avLst/>
          </a:prstGeom>
          <a:solidFill>
            <a:schemeClr val="bg1"/>
          </a:solidFill>
          <a:ln>
            <a:noFill/>
          </a:ln>
        </p:spPr>
        <p:txBody>
          <a:bodyPr wrap="square" lIns="91440" tIns="45720" rIns="91440" bIns="45720" rtlCol="0" anchor="t">
            <a:spAutoFit/>
          </a:bodyPr>
          <a:lstStyle/>
          <a:p>
            <a:pPr algn="ctr" rtl="0"/>
            <a:r>
              <a:rPr lang="es-419" sz="1200">
                <a:latin typeface="Times New Roman" panose="02020603050405020304" pitchFamily="18" charset="0"/>
                <a:ea typeface="游ゴシック"/>
                <a:cs typeface="Times New Roman" panose="02020603050405020304" pitchFamily="18" charset="0"/>
              </a:rPr>
              <a:t>Peso de la máquina </a:t>
            </a:r>
            <a:endParaRPr lang="en-US" altLang="ja-JP" dirty="0">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5316232" y="5974389"/>
            <a:ext cx="2674036" cy="261610"/>
          </a:xfrm>
          <a:prstGeom prst="rect">
            <a:avLst/>
          </a:prstGeom>
          <a:solidFill>
            <a:schemeClr val="bg1"/>
          </a:solidFill>
          <a:ln>
            <a:noFill/>
          </a:ln>
        </p:spPr>
        <p:txBody>
          <a:bodyPr wrap="square" lIns="91440" tIns="45720" rIns="91440" bIns="45720" rtlCol="0" anchor="t">
            <a:spAutoFit/>
          </a:bodyPr>
          <a:lstStyle/>
          <a:p>
            <a:pPr algn="ctr" rtl="0"/>
            <a:r>
              <a:rPr lang="es-419" sz="1100" dirty="0">
                <a:latin typeface="Times New Roman" panose="02020603050405020304" pitchFamily="18" charset="0"/>
                <a:ea typeface="游ゴシック"/>
                <a:cs typeface="Times New Roman" panose="02020603050405020304" pitchFamily="18" charset="0"/>
              </a:rPr>
              <a:t>Peso bruto de la máquina </a:t>
            </a:r>
          </a:p>
        </p:txBody>
      </p:sp>
      <p:sp>
        <p:nvSpPr>
          <p:cNvPr id="21" name="テキスト ボックス 17">
            <a:extLst>
              <a:ext uri="{FF2B5EF4-FFF2-40B4-BE49-F238E27FC236}">
                <a16:creationId xmlns:a16="http://schemas.microsoft.com/office/drawing/2014/main" id="{FC347677-9DEE-4CA7-A8DA-7D1C328DD032}"/>
              </a:ext>
            </a:extLst>
          </p:cNvPr>
          <p:cNvSpPr txBox="1"/>
          <p:nvPr/>
        </p:nvSpPr>
        <p:spPr>
          <a:xfrm>
            <a:off x="4855274" y="1965475"/>
            <a:ext cx="1964626" cy="276999"/>
          </a:xfrm>
          <a:prstGeom prst="rect">
            <a:avLst/>
          </a:prstGeom>
          <a:solidFill>
            <a:schemeClr val="bg1"/>
          </a:solid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游ゴシック"/>
                <a:cs typeface="Times New Roman" panose="02020603050405020304" pitchFamily="18" charset="0"/>
              </a:rPr>
              <a:t>Peso corporal de la máquina </a:t>
            </a:r>
            <a:endParaRPr lang="en-US" altLang="ja-JP" dirty="0">
              <a:latin typeface="Times New Roman" panose="02020603050405020304" pitchFamily="18" charset="0"/>
              <a:cs typeface="Times New Roman" panose="02020603050405020304" pitchFamily="18" charset="0"/>
            </a:endParaRPr>
          </a:p>
        </p:txBody>
      </p:sp>
      <p:sp>
        <p:nvSpPr>
          <p:cNvPr id="23" name="テキスト ボックス 17">
            <a:extLst>
              <a:ext uri="{FF2B5EF4-FFF2-40B4-BE49-F238E27FC236}">
                <a16:creationId xmlns:a16="http://schemas.microsoft.com/office/drawing/2014/main" id="{163C5D14-7E7E-465E-8F43-4CE70ABBD3F6}"/>
              </a:ext>
            </a:extLst>
          </p:cNvPr>
          <p:cNvSpPr txBox="1"/>
          <p:nvPr/>
        </p:nvSpPr>
        <p:spPr>
          <a:xfrm>
            <a:off x="4412361" y="4430272"/>
            <a:ext cx="1588187" cy="246221"/>
          </a:xfrm>
          <a:prstGeom prst="rect">
            <a:avLst/>
          </a:prstGeom>
          <a:solidFill>
            <a:schemeClr val="bg1"/>
          </a:solidFill>
          <a:ln>
            <a:noFill/>
          </a:ln>
        </p:spPr>
        <p:txBody>
          <a:bodyPr wrap="square" lIns="91440" tIns="45720" rIns="91440" bIns="45720" rtlCol="0" anchor="t">
            <a:spAutoFit/>
          </a:bodyPr>
          <a:lstStyle/>
          <a:p>
            <a:pPr algn="ctr" rtl="0"/>
            <a:r>
              <a:rPr lang="es-419" sz="1000">
                <a:latin typeface="Times New Roman" panose="02020603050405020304" pitchFamily="18" charset="0"/>
                <a:ea typeface="+mn-lt"/>
                <a:cs typeface="Times New Roman" panose="02020603050405020304" pitchFamily="18" charset="0"/>
              </a:rPr>
              <a:t>Peso de carga máximo</a:t>
            </a:r>
            <a:endParaRPr lang="en-US" altLang="ja-JP" sz="100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DEF0381-E112-4F60-BB3D-21865D91F3B7}"/>
              </a:ext>
            </a:extLst>
          </p:cNvPr>
          <p:cNvSpPr txBox="1"/>
          <p:nvPr/>
        </p:nvSpPr>
        <p:spPr>
          <a:xfrm rot="5400000">
            <a:off x="1092994" y="5346292"/>
            <a:ext cx="585787"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a:latin typeface="Times New Roman" panose="02020603050405020304" pitchFamily="18" charset="0"/>
                <a:cs typeface="Times New Roman" panose="02020603050405020304" pitchFamily="18" charset="0"/>
              </a:rPr>
              <a:t>Agua</a:t>
            </a:r>
          </a:p>
        </p:txBody>
      </p:sp>
      <p:sp>
        <p:nvSpPr>
          <p:cNvPr id="24" name="TextBox 23">
            <a:extLst>
              <a:ext uri="{FF2B5EF4-FFF2-40B4-BE49-F238E27FC236}">
                <a16:creationId xmlns:a16="http://schemas.microsoft.com/office/drawing/2014/main" id="{9C3CD34D-043B-4B85-A078-ED28BCC154C1}"/>
              </a:ext>
            </a:extLst>
          </p:cNvPr>
          <p:cNvSpPr txBox="1"/>
          <p:nvPr/>
        </p:nvSpPr>
        <p:spPr>
          <a:xfrm rot="5400000">
            <a:off x="1137432" y="5494735"/>
            <a:ext cx="882673"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dirty="0">
                <a:latin typeface="Times New Roman" panose="02020603050405020304" pitchFamily="18" charset="0"/>
                <a:cs typeface="Times New Roman" panose="02020603050405020304" pitchFamily="18" charset="0"/>
              </a:rPr>
              <a:t>Aceites</a:t>
            </a:r>
          </a:p>
        </p:txBody>
      </p:sp>
      <p:sp>
        <p:nvSpPr>
          <p:cNvPr id="25" name="TextBox 24">
            <a:extLst>
              <a:ext uri="{FF2B5EF4-FFF2-40B4-BE49-F238E27FC236}">
                <a16:creationId xmlns:a16="http://schemas.microsoft.com/office/drawing/2014/main" id="{8B6E0517-F4DF-4973-86EC-FF97E9DEAA02}"/>
              </a:ext>
            </a:extLst>
          </p:cNvPr>
          <p:cNvSpPr txBox="1"/>
          <p:nvPr/>
        </p:nvSpPr>
        <p:spPr>
          <a:xfrm rot="5400000">
            <a:off x="5086350" y="5382012"/>
            <a:ext cx="65722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dirty="0">
                <a:latin typeface="Times New Roman" panose="02020603050405020304" pitchFamily="18" charset="0"/>
                <a:cs typeface="Times New Roman" panose="02020603050405020304" pitchFamily="18" charset="0"/>
              </a:rPr>
              <a:t>Obrero</a:t>
            </a:r>
          </a:p>
        </p:txBody>
      </p:sp>
      <p:sp>
        <p:nvSpPr>
          <p:cNvPr id="27" name="テキスト ボックス 18">
            <a:extLst>
              <a:ext uri="{FF2B5EF4-FFF2-40B4-BE49-F238E27FC236}">
                <a16:creationId xmlns:a16="http://schemas.microsoft.com/office/drawing/2014/main" id="{87AE9B5F-2B37-408F-A669-AE636E684C3C}"/>
              </a:ext>
            </a:extLst>
          </p:cNvPr>
          <p:cNvSpPr txBox="1"/>
          <p:nvPr/>
        </p:nvSpPr>
        <p:spPr>
          <a:xfrm>
            <a:off x="3107946" y="4088439"/>
            <a:ext cx="1030974" cy="461665"/>
          </a:xfrm>
          <a:prstGeom prst="rect">
            <a:avLst/>
          </a:prstGeom>
          <a:solidFill>
            <a:schemeClr val="bg1"/>
          </a:solidFill>
          <a:ln>
            <a:noFill/>
          </a:ln>
        </p:spPr>
        <p:txBody>
          <a:bodyPr wrap="square" lIns="91440" tIns="45720" rIns="91440" bIns="45720" rtlCol="0" anchor="t">
            <a:spAutoFit/>
          </a:bodyPr>
          <a:lstStyle/>
          <a:p>
            <a:pPr algn="ctr" rtl="0"/>
            <a:r>
              <a:rPr lang="es-419" sz="1200" dirty="0">
                <a:latin typeface="Times New Roman" panose="02020603050405020304" pitchFamily="18" charset="0"/>
                <a:ea typeface="游ゴシック"/>
                <a:cs typeface="Times New Roman" panose="02020603050405020304" pitchFamily="18" charset="0"/>
              </a:rPr>
              <a:t>Peso de la máquina </a:t>
            </a:r>
            <a:endParaRPr lang="en-US" altLang="ja-JP"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1D0B1160-1065-4743-B6D3-2205617EE687}"/>
              </a:ext>
            </a:extLst>
          </p:cNvPr>
          <p:cNvSpPr txBox="1"/>
          <p:nvPr/>
        </p:nvSpPr>
        <p:spPr>
          <a:xfrm rot="5400000">
            <a:off x="1326742" y="5598318"/>
            <a:ext cx="106126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dirty="0">
                <a:latin typeface="Times New Roman" panose="02020603050405020304" pitchFamily="18" charset="0"/>
                <a:cs typeface="Times New Roman" panose="02020603050405020304" pitchFamily="18" charset="0"/>
              </a:rPr>
              <a:t>Combustible</a:t>
            </a:r>
            <a:endParaRPr lang="en-US"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0DAA3F21-2495-4B46-AB3E-3C3B27887464}"/>
              </a:ext>
            </a:extLst>
          </p:cNvPr>
          <p:cNvSpPr txBox="1"/>
          <p:nvPr/>
        </p:nvSpPr>
        <p:spPr>
          <a:xfrm rot="5400000">
            <a:off x="5536405" y="5382013"/>
            <a:ext cx="65722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dirty="0">
                <a:latin typeface="Times New Roman" panose="02020603050405020304" pitchFamily="18" charset="0"/>
                <a:cs typeface="Times New Roman" panose="02020603050405020304" pitchFamily="18" charset="0"/>
              </a:rPr>
              <a:t>Aceites</a:t>
            </a:r>
          </a:p>
        </p:txBody>
      </p:sp>
      <p:sp>
        <p:nvSpPr>
          <p:cNvPr id="31" name="TextBox 30">
            <a:extLst>
              <a:ext uri="{FF2B5EF4-FFF2-40B4-BE49-F238E27FC236}">
                <a16:creationId xmlns:a16="http://schemas.microsoft.com/office/drawing/2014/main" id="{90978B36-53E1-4227-8ABA-68ED7033A446}"/>
              </a:ext>
            </a:extLst>
          </p:cNvPr>
          <p:cNvSpPr txBox="1"/>
          <p:nvPr/>
        </p:nvSpPr>
        <p:spPr>
          <a:xfrm rot="5400000">
            <a:off x="5379244" y="5332005"/>
            <a:ext cx="585787"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419" sz="1200">
                <a:latin typeface="Times New Roman" panose="02020603050405020304" pitchFamily="18" charset="0"/>
                <a:cs typeface="Times New Roman" panose="02020603050405020304" pitchFamily="18" charset="0"/>
              </a:rPr>
              <a:t>Agua</a:t>
            </a:r>
          </a:p>
        </p:txBody>
      </p:sp>
      <p:sp>
        <p:nvSpPr>
          <p:cNvPr id="32" name="テキスト ボックス 19">
            <a:extLst>
              <a:ext uri="{FF2B5EF4-FFF2-40B4-BE49-F238E27FC236}">
                <a16:creationId xmlns:a16="http://schemas.microsoft.com/office/drawing/2014/main" id="{0D1C33D7-D718-487D-9660-1202DC9CE838}"/>
              </a:ext>
            </a:extLst>
          </p:cNvPr>
          <p:cNvSpPr txBox="1"/>
          <p:nvPr/>
        </p:nvSpPr>
        <p:spPr>
          <a:xfrm>
            <a:off x="7379580" y="4222523"/>
            <a:ext cx="1016686" cy="415498"/>
          </a:xfrm>
          <a:prstGeom prst="rect">
            <a:avLst/>
          </a:prstGeom>
          <a:solidFill>
            <a:schemeClr val="bg1"/>
          </a:solidFill>
          <a:ln>
            <a:noFill/>
          </a:ln>
        </p:spPr>
        <p:txBody>
          <a:bodyPr wrap="square" lIns="91440" tIns="45720" rIns="91440" bIns="45720" rtlCol="0" anchor="t">
            <a:spAutoFit/>
          </a:bodyPr>
          <a:lstStyle/>
          <a:p>
            <a:pPr algn="ctr" rtl="0"/>
            <a:r>
              <a:rPr lang="es-419" sz="1050" dirty="0">
                <a:latin typeface="Times New Roman" panose="02020603050405020304" pitchFamily="18" charset="0"/>
                <a:ea typeface="游ゴシック"/>
                <a:cs typeface="Times New Roman" panose="02020603050405020304" pitchFamily="18" charset="0"/>
              </a:rPr>
              <a:t>Peso total de la máquina</a:t>
            </a:r>
            <a:endParaRPr lang="en-US" altLang="ja-JP" sz="1400" dirty="0">
              <a:latin typeface="Times New Roman" panose="02020603050405020304" pitchFamily="18" charset="0"/>
              <a:cs typeface="Times New Roman" panose="02020603050405020304" pitchFamily="18" charset="0"/>
            </a:endParaRPr>
          </a:p>
        </p:txBody>
      </p:sp>
      <p:sp>
        <p:nvSpPr>
          <p:cNvPr id="35" name="テキスト ボックス 5">
            <a:extLst>
              <a:ext uri="{FF2B5EF4-FFF2-40B4-BE49-F238E27FC236}">
                <a16:creationId xmlns:a16="http://schemas.microsoft.com/office/drawing/2014/main" id="{2973AC5F-F971-4E2D-8FCB-33CC52B2BF51}"/>
              </a:ext>
            </a:extLst>
          </p:cNvPr>
          <p:cNvSpPr txBox="1"/>
          <p:nvPr/>
        </p:nvSpPr>
        <p:spPr>
          <a:xfrm>
            <a:off x="4497946" y="6432257"/>
            <a:ext cx="4021966" cy="276999"/>
          </a:xfrm>
          <a:prstGeom prst="rect">
            <a:avLst/>
          </a:prstGeom>
          <a:noFill/>
          <a:ln>
            <a:solidFill>
              <a:schemeClr val="tx1"/>
            </a:solidFill>
          </a:ln>
        </p:spPr>
        <p:txBody>
          <a:bodyPr wrap="square" lIns="91440" tIns="45720" rIns="91440" bIns="45720" rtlCol="0" anchor="t">
            <a:spAutoFit/>
          </a:bodyPr>
          <a:lstStyle/>
          <a:p>
            <a:pPr algn="r" rtl="0"/>
            <a:r>
              <a:rPr lang="es-419" sz="1200" dirty="0">
                <a:latin typeface="Times"/>
                <a:ea typeface="游ゴシック"/>
                <a:cs typeface="Times"/>
              </a:rPr>
              <a:t>Página 11 del libro de texto / Página 10 del texto auxiliar</a:t>
            </a:r>
            <a:endParaRPr lang="en-US" altLang="ja-JP" sz="1200" dirty="0">
              <a:ea typeface="游ゴシック"/>
              <a:cs typeface="+mn-lt"/>
            </a:endParaRPr>
          </a:p>
        </p:txBody>
      </p:sp>
    </p:spTree>
    <p:extLst>
      <p:ext uri="{BB962C8B-B14F-4D97-AF65-F5344CB8AC3E}">
        <p14:creationId xmlns:p14="http://schemas.microsoft.com/office/powerpoint/2010/main" val="268013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Naturaleza de la roca, del suelo</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207 del libro de texto / Página 111 del texto auxiliar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705023" y="1270469"/>
            <a:ext cx="3783774" cy="276999"/>
          </a:xfrm>
          <a:prstGeom prst="rect">
            <a:avLst/>
          </a:prstGeom>
          <a:noFill/>
          <a:ln>
            <a:noFill/>
          </a:ln>
        </p:spPr>
        <p:txBody>
          <a:bodyPr wrap="square" rtlCol="0">
            <a:spAutoFit/>
          </a:bodyPr>
          <a:lstStyle/>
          <a:p>
            <a:pPr algn="ctr" rtl="0"/>
            <a:r>
              <a:rPr lang="es" sz="1200" dirty="0">
                <a:solidFill>
                  <a:prstClr val="black"/>
                </a:solidFill>
              </a:rPr>
              <a:t>Clasificación de las rocas por su dureza y demás</a:t>
            </a:r>
          </a:p>
        </p:txBody>
      </p:sp>
      <p:sp>
        <p:nvSpPr>
          <p:cNvPr id="19" name="テキスト ボックス 18"/>
          <p:cNvSpPr txBox="1"/>
          <p:nvPr/>
        </p:nvSpPr>
        <p:spPr>
          <a:xfrm>
            <a:off x="1017917" y="5030983"/>
            <a:ext cx="4043079" cy="276999"/>
          </a:xfrm>
          <a:prstGeom prst="rect">
            <a:avLst/>
          </a:prstGeom>
          <a:noFill/>
          <a:ln>
            <a:noFill/>
          </a:ln>
        </p:spPr>
        <p:txBody>
          <a:bodyPr wrap="square" rtlCol="0">
            <a:spAutoFit/>
          </a:bodyPr>
          <a:lstStyle/>
          <a:p>
            <a:pPr algn="ctr" rtl="0"/>
            <a:r>
              <a:rPr lang="es" sz="1200" dirty="0">
                <a:solidFill>
                  <a:prstClr val="black"/>
                </a:solidFill>
              </a:rPr>
              <a:t>Clasificación de los tamaños de las partículas y sus nombres</a:t>
            </a:r>
          </a:p>
        </p:txBody>
      </p:sp>
      <p:pic>
        <p:nvPicPr>
          <p:cNvPr id="3" name="図 2"/>
          <p:cNvPicPr>
            <a:picLocks noChangeAspect="1"/>
          </p:cNvPicPr>
          <p:nvPr/>
        </p:nvPicPr>
        <p:blipFill>
          <a:blip r:embed="rId3"/>
          <a:stretch>
            <a:fillRect/>
          </a:stretch>
        </p:blipFill>
        <p:spPr>
          <a:xfrm>
            <a:off x="1962149" y="1550448"/>
            <a:ext cx="5391152" cy="1769082"/>
          </a:xfrm>
          <a:prstGeom prst="rect">
            <a:avLst/>
          </a:prstGeom>
        </p:spPr>
      </p:pic>
      <p:pic>
        <p:nvPicPr>
          <p:cNvPr id="7" name="図 6"/>
          <p:cNvPicPr>
            <a:picLocks noChangeAspect="1"/>
          </p:cNvPicPr>
          <p:nvPr/>
        </p:nvPicPr>
        <p:blipFill>
          <a:blip r:embed="rId4"/>
          <a:stretch>
            <a:fillRect/>
          </a:stretch>
        </p:blipFill>
        <p:spPr>
          <a:xfrm>
            <a:off x="716359" y="3803418"/>
            <a:ext cx="4486277" cy="1132183"/>
          </a:xfrm>
          <a:prstGeom prst="rect">
            <a:avLst/>
          </a:prstGeom>
        </p:spPr>
      </p:pic>
      <p:pic>
        <p:nvPicPr>
          <p:cNvPr id="11" name="図 10"/>
          <p:cNvPicPr>
            <a:picLocks noChangeAspect="1"/>
          </p:cNvPicPr>
          <p:nvPr/>
        </p:nvPicPr>
        <p:blipFill>
          <a:blip r:embed="rId5"/>
          <a:stretch>
            <a:fillRect/>
          </a:stretch>
        </p:blipFill>
        <p:spPr>
          <a:xfrm>
            <a:off x="5261019" y="3601595"/>
            <a:ext cx="3054308" cy="1988452"/>
          </a:xfrm>
          <a:prstGeom prst="rect">
            <a:avLst/>
          </a:prstGeom>
        </p:spPr>
      </p:pic>
      <p:sp>
        <p:nvSpPr>
          <p:cNvPr id="16" name="テキスト ボックス 15"/>
          <p:cNvSpPr txBox="1"/>
          <p:nvPr/>
        </p:nvSpPr>
        <p:spPr>
          <a:xfrm>
            <a:off x="5978137" y="5565698"/>
            <a:ext cx="1758150" cy="276999"/>
          </a:xfrm>
          <a:prstGeom prst="rect">
            <a:avLst/>
          </a:prstGeom>
          <a:noFill/>
          <a:ln>
            <a:noFill/>
          </a:ln>
        </p:spPr>
        <p:txBody>
          <a:bodyPr wrap="square" rtlCol="0">
            <a:spAutoFit/>
          </a:bodyPr>
          <a:lstStyle/>
          <a:p>
            <a:pPr algn="ctr" rtl="0"/>
            <a:r>
              <a:rPr lang="es" sz="1200">
                <a:solidFill>
                  <a:prstClr val="black"/>
                </a:solidFill>
              </a:rPr>
              <a:t>Constitución de la compactación del suelo</a:t>
            </a:r>
          </a:p>
        </p:txBody>
      </p:sp>
      <p:sp>
        <p:nvSpPr>
          <p:cNvPr id="12" name="テキスト ボックス 1615">
            <a:extLst>
              <a:ext uri="{FF2B5EF4-FFF2-40B4-BE49-F238E27FC236}">
                <a16:creationId xmlns:a16="http://schemas.microsoft.com/office/drawing/2014/main" id="{F5357401-2ED8-4F58-BC3F-F1091BD5D04F}"/>
              </a:ext>
            </a:extLst>
          </p:cNvPr>
          <p:cNvSpPr txBox="1"/>
          <p:nvPr/>
        </p:nvSpPr>
        <p:spPr>
          <a:xfrm>
            <a:off x="2038460" y="1617631"/>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Clasificación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616">
            <a:extLst>
              <a:ext uri="{FF2B5EF4-FFF2-40B4-BE49-F238E27FC236}">
                <a16:creationId xmlns:a16="http://schemas.microsoft.com/office/drawing/2014/main" id="{9B41BED3-8F6F-4D01-8CFD-D0379322A9E5}"/>
              </a:ext>
            </a:extLst>
          </p:cNvPr>
          <p:cNvSpPr txBox="1"/>
          <p:nvPr/>
        </p:nvSpPr>
        <p:spPr>
          <a:xfrm>
            <a:off x="2633715" y="1600087"/>
            <a:ext cx="1013195"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700"/>
              </a:lnSpc>
            </a:pPr>
            <a:r>
              <a:rPr lang="es" sz="700" kern="100" dirty="0">
                <a:effectLst/>
                <a:latin typeface="Meiryo UI" panose="020B0604030504040204" pitchFamily="50" charset="-128"/>
                <a:ea typeface="Meiryo UI" panose="020B0604030504040204" pitchFamily="50" charset="-128"/>
                <a:cs typeface="Times New Roman" panose="02020603050405020304" pitchFamily="18" charset="0"/>
              </a:rPr>
              <a:t>Resistencia a la compresión (N/mm</a:t>
            </a:r>
            <a:r>
              <a:rPr lang="es" sz="700" kern="100" baseline="30000" dirty="0">
                <a:effectLst/>
                <a:latin typeface="Meiryo UI" panose="020B0604030504040204" pitchFamily="50" charset="-128"/>
                <a:ea typeface="Meiryo UI" panose="020B0604030504040204" pitchFamily="50" charset="-128"/>
                <a:cs typeface="Times New Roman" panose="02020603050405020304" pitchFamily="18" charset="0"/>
              </a:rPr>
              <a:t>2</a:t>
            </a:r>
            <a:r>
              <a:rPr lang="es" sz="700" kern="100" dirty="0">
                <a:effectLst/>
                <a:latin typeface="Meiryo UI" panose="020B0604030504040204" pitchFamily="50" charset="-128"/>
                <a:ea typeface="Meiryo UI" panose="020B0604030504040204" pitchFamily="50" charset="-128"/>
                <a:cs typeface="Times New Roman" panose="02020603050405020304" pitchFamily="18" charset="0"/>
              </a:rPr>
              <a:t> )</a:t>
            </a:r>
          </a:p>
        </p:txBody>
      </p:sp>
      <p:sp>
        <p:nvSpPr>
          <p:cNvPr id="14" name="テキスト ボックス 1617">
            <a:extLst>
              <a:ext uri="{FF2B5EF4-FFF2-40B4-BE49-F238E27FC236}">
                <a16:creationId xmlns:a16="http://schemas.microsoft.com/office/drawing/2014/main" id="{29445FD0-CC8B-491F-8F2F-6959B3DF169D}"/>
              </a:ext>
            </a:extLst>
          </p:cNvPr>
          <p:cNvSpPr txBox="1"/>
          <p:nvPr/>
        </p:nvSpPr>
        <p:spPr>
          <a:xfrm>
            <a:off x="3708133" y="1607621"/>
            <a:ext cx="1013195"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700"/>
              </a:lnSpc>
            </a:pPr>
            <a:r>
              <a:rPr lang="es" sz="700" kern="100" dirty="0">
                <a:effectLst/>
                <a:latin typeface="Meiryo UI" panose="020B0604030504040204" pitchFamily="50" charset="-128"/>
                <a:ea typeface="Meiryo UI" panose="020B0604030504040204" pitchFamily="50" charset="-128"/>
                <a:cs typeface="Times New Roman" panose="02020603050405020304" pitchFamily="18" charset="0"/>
              </a:rPr>
              <a:t>Velocidad de la onda elástica (km/s)</a:t>
            </a:r>
          </a:p>
        </p:txBody>
      </p:sp>
      <p:sp>
        <p:nvSpPr>
          <p:cNvPr id="15" name="テキスト ボックス 1618">
            <a:extLst>
              <a:ext uri="{FF2B5EF4-FFF2-40B4-BE49-F238E27FC236}">
                <a16:creationId xmlns:a16="http://schemas.microsoft.com/office/drawing/2014/main" id="{3576B341-A2FD-4569-9EDE-B466D71FD865}"/>
              </a:ext>
            </a:extLst>
          </p:cNvPr>
          <p:cNvSpPr txBox="1"/>
          <p:nvPr/>
        </p:nvSpPr>
        <p:spPr>
          <a:xfrm>
            <a:off x="5339929" y="1613696"/>
            <a:ext cx="1383281" cy="1611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700"/>
              </a:lnSpc>
            </a:pPr>
            <a:r>
              <a:rPr lang="es" sz="700" kern="100" dirty="0">
                <a:effectLst/>
                <a:latin typeface="Meiryo UI" panose="020B0604030504040204" pitchFamily="50" charset="-128"/>
                <a:ea typeface="Meiryo UI" panose="020B0604030504040204" pitchFamily="50" charset="-128"/>
                <a:cs typeface="Times New Roman" panose="02020603050405020304" pitchFamily="18" charset="0"/>
              </a:rPr>
              <a:t>Ejemplos de tipos de roca</a:t>
            </a:r>
            <a:endParaRPr lang="ja-JP" sz="7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テキスト ボックス 1619">
            <a:extLst>
              <a:ext uri="{FF2B5EF4-FFF2-40B4-BE49-F238E27FC236}">
                <a16:creationId xmlns:a16="http://schemas.microsoft.com/office/drawing/2014/main" id="{3BC7F0B5-D0E1-4481-9BDD-45EC583CB64B}"/>
              </a:ext>
            </a:extLst>
          </p:cNvPr>
          <p:cNvSpPr txBox="1"/>
          <p:nvPr/>
        </p:nvSpPr>
        <p:spPr>
          <a:xfrm>
            <a:off x="2038460" y="1853385"/>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Roca blanda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620">
            <a:extLst>
              <a:ext uri="{FF2B5EF4-FFF2-40B4-BE49-F238E27FC236}">
                <a16:creationId xmlns:a16="http://schemas.microsoft.com/office/drawing/2014/main" id="{FB83CB2A-32A3-4F30-8DB2-363485E8E064}"/>
              </a:ext>
            </a:extLst>
          </p:cNvPr>
          <p:cNvSpPr txBox="1"/>
          <p:nvPr/>
        </p:nvSpPr>
        <p:spPr>
          <a:xfrm>
            <a:off x="3779874" y="1870842"/>
            <a:ext cx="920036"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sz="900" kern="100">
                <a:effectLst/>
                <a:latin typeface="游ゴシック" panose="020B0400000000000000" pitchFamily="50" charset="-128"/>
                <a:ea typeface="ＭＳ Ｐゴシック" panose="020B0600070205080204" pitchFamily="50" charset="-128"/>
                <a:cs typeface="Times New Roman" panose="02020603050405020304" pitchFamily="18" charset="0"/>
              </a:rPr>
              <a:t>1,5 </a:t>
            </a:r>
            <a:r>
              <a:rPr lang="es" sz="900" kern="100">
                <a:effectLst/>
                <a:latin typeface="Arial" panose="020B0604020202020204" pitchFamily="34" charset="0"/>
                <a:ea typeface="游ゴシック" panose="020B0400000000000000" pitchFamily="50" charset="-128"/>
                <a:cs typeface="Times New Roman" panose="02020603050405020304" pitchFamily="18" charset="0"/>
              </a:rPr>
              <a:t>o menos</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622">
            <a:extLst>
              <a:ext uri="{FF2B5EF4-FFF2-40B4-BE49-F238E27FC236}">
                <a16:creationId xmlns:a16="http://schemas.microsoft.com/office/drawing/2014/main" id="{115B022E-77D5-4078-A323-3B0B2CA692B0}"/>
              </a:ext>
            </a:extLst>
          </p:cNvPr>
          <p:cNvSpPr txBox="1"/>
          <p:nvPr/>
        </p:nvSpPr>
        <p:spPr>
          <a:xfrm>
            <a:off x="2038460" y="2077250"/>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Roca semidura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623">
            <a:extLst>
              <a:ext uri="{FF2B5EF4-FFF2-40B4-BE49-F238E27FC236}">
                <a16:creationId xmlns:a16="http://schemas.microsoft.com/office/drawing/2014/main" id="{654CC38F-084B-4AF8-9310-746592D9E66F}"/>
              </a:ext>
            </a:extLst>
          </p:cNvPr>
          <p:cNvSpPr txBox="1"/>
          <p:nvPr/>
        </p:nvSpPr>
        <p:spPr>
          <a:xfrm>
            <a:off x="2038460" y="2413059"/>
            <a:ext cx="503704"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Roca dura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624">
            <a:extLst>
              <a:ext uri="{FF2B5EF4-FFF2-40B4-BE49-F238E27FC236}">
                <a16:creationId xmlns:a16="http://schemas.microsoft.com/office/drawing/2014/main" id="{6D1161D0-856A-46D6-B5A3-1CF6E646C444}"/>
              </a:ext>
            </a:extLst>
          </p:cNvPr>
          <p:cNvSpPr txBox="1"/>
          <p:nvPr/>
        </p:nvSpPr>
        <p:spPr>
          <a:xfrm>
            <a:off x="2052521" y="2858140"/>
            <a:ext cx="503704" cy="2448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latin typeface="Arial" panose="020B0604020202020204" pitchFamily="34" charset="0"/>
                <a:ea typeface="游ゴシック" panose="020B0400000000000000" pitchFamily="50" charset="-128"/>
                <a:cs typeface="Times New Roman" panose="02020603050405020304" pitchFamily="18" charset="0"/>
              </a:rPr>
              <a:t>R</a:t>
            </a:r>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oca superdura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625">
            <a:extLst>
              <a:ext uri="{FF2B5EF4-FFF2-40B4-BE49-F238E27FC236}">
                <a16:creationId xmlns:a16="http://schemas.microsoft.com/office/drawing/2014/main" id="{E9E343EA-6057-43D3-A57C-F8D4101FD67D}"/>
              </a:ext>
            </a:extLst>
          </p:cNvPr>
          <p:cNvSpPr txBox="1"/>
          <p:nvPr/>
        </p:nvSpPr>
        <p:spPr>
          <a:xfrm>
            <a:off x="3838572" y="2735669"/>
            <a:ext cx="875136"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sz="9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5,0 </a:t>
            </a:r>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o más</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686">
            <a:extLst>
              <a:ext uri="{FF2B5EF4-FFF2-40B4-BE49-F238E27FC236}">
                <a16:creationId xmlns:a16="http://schemas.microsoft.com/office/drawing/2014/main" id="{936749CD-F575-4488-8FAB-CC4B850D09CE}"/>
              </a:ext>
            </a:extLst>
          </p:cNvPr>
          <p:cNvSpPr txBox="1"/>
          <p:nvPr/>
        </p:nvSpPr>
        <p:spPr>
          <a:xfrm>
            <a:off x="2647580" y="2729714"/>
            <a:ext cx="984090"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sz="900" kern="100">
                <a:effectLst/>
                <a:latin typeface="游ゴシック" panose="020B0400000000000000" pitchFamily="50" charset="-128"/>
                <a:ea typeface="ＭＳ Ｐゴシック" panose="020B0600070205080204" pitchFamily="50" charset="-128"/>
                <a:cs typeface="Times New Roman" panose="02020603050405020304" pitchFamily="18" charset="0"/>
              </a:rPr>
              <a:t>150 </a:t>
            </a:r>
            <a:r>
              <a:rPr lang="es" sz="900" kern="100">
                <a:effectLst/>
                <a:latin typeface="Arial" panose="020B0604020202020204" pitchFamily="34" charset="0"/>
                <a:ea typeface="游ゴシック" panose="020B0400000000000000" pitchFamily="50" charset="-128"/>
                <a:cs typeface="Times New Roman" panose="02020603050405020304" pitchFamily="18" charset="0"/>
              </a:rPr>
              <a:t>o mayor</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687">
            <a:extLst>
              <a:ext uri="{FF2B5EF4-FFF2-40B4-BE49-F238E27FC236}">
                <a16:creationId xmlns:a16="http://schemas.microsoft.com/office/drawing/2014/main" id="{B0D9479D-5ADC-4623-98CE-3DAE8A6046DB}"/>
              </a:ext>
            </a:extLst>
          </p:cNvPr>
          <p:cNvSpPr txBox="1"/>
          <p:nvPr/>
        </p:nvSpPr>
        <p:spPr>
          <a:xfrm>
            <a:off x="4807910" y="1877877"/>
            <a:ext cx="2373941"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Roca pelítica de la era terciaria, algunas areniscas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688">
            <a:extLst>
              <a:ext uri="{FF2B5EF4-FFF2-40B4-BE49-F238E27FC236}">
                <a16:creationId xmlns:a16="http://schemas.microsoft.com/office/drawing/2014/main" id="{45B7B4CF-8029-4085-B959-1F16F0525259}"/>
              </a:ext>
            </a:extLst>
          </p:cNvPr>
          <p:cNvSpPr txBox="1"/>
          <p:nvPr/>
        </p:nvSpPr>
        <p:spPr>
          <a:xfrm>
            <a:off x="4807910" y="2089585"/>
            <a:ext cx="2373941" cy="1672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La mayoría de las rocas sedimentarias de la era terciaria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689">
            <a:extLst>
              <a:ext uri="{FF2B5EF4-FFF2-40B4-BE49-F238E27FC236}">
                <a16:creationId xmlns:a16="http://schemas.microsoft.com/office/drawing/2014/main" id="{43F2A1BC-2B23-411F-BFC7-869458B33333}"/>
              </a:ext>
            </a:extLst>
          </p:cNvPr>
          <p:cNvSpPr txBox="1"/>
          <p:nvPr/>
        </p:nvSpPr>
        <p:spPr>
          <a:xfrm>
            <a:off x="4791166" y="2321320"/>
            <a:ext cx="2373941" cy="3391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Rocas sedimentarias mesozoicas y paleozoicas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La mayoría de las rocas ígneas y metamórficas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690">
            <a:extLst>
              <a:ext uri="{FF2B5EF4-FFF2-40B4-BE49-F238E27FC236}">
                <a16:creationId xmlns:a16="http://schemas.microsoft.com/office/drawing/2014/main" id="{FCA3B54E-326C-4C0D-B55D-E2F5162A3377}"/>
              </a:ext>
            </a:extLst>
          </p:cNvPr>
          <p:cNvSpPr txBox="1"/>
          <p:nvPr/>
        </p:nvSpPr>
        <p:spPr>
          <a:xfrm>
            <a:off x="4796634" y="2733377"/>
            <a:ext cx="2420580" cy="515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Sílex, arenisca dura, algunas rocas gabro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Algunas rocas ígneas como la diabasa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Gneis, esquisto de cuarzo, hornfelsa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691">
            <a:extLst>
              <a:ext uri="{FF2B5EF4-FFF2-40B4-BE49-F238E27FC236}">
                <a16:creationId xmlns:a16="http://schemas.microsoft.com/office/drawing/2014/main" id="{B3E13131-99ED-499F-A377-4A2EBC28CEFA}"/>
              </a:ext>
            </a:extLst>
          </p:cNvPr>
          <p:cNvSpPr txBox="1"/>
          <p:nvPr/>
        </p:nvSpPr>
        <p:spPr>
          <a:xfrm>
            <a:off x="897875" y="4602336"/>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Arcilla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692">
            <a:extLst>
              <a:ext uri="{FF2B5EF4-FFF2-40B4-BE49-F238E27FC236}">
                <a16:creationId xmlns:a16="http://schemas.microsoft.com/office/drawing/2014/main" id="{33D5D0E4-AA11-48A5-BF8C-EC1978C86F94}"/>
              </a:ext>
            </a:extLst>
          </p:cNvPr>
          <p:cNvSpPr txBox="1"/>
          <p:nvPr/>
        </p:nvSpPr>
        <p:spPr>
          <a:xfrm>
            <a:off x="1404604" y="4589001"/>
            <a:ext cx="541509"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Limo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693">
            <a:extLst>
              <a:ext uri="{FF2B5EF4-FFF2-40B4-BE49-F238E27FC236}">
                <a16:creationId xmlns:a16="http://schemas.microsoft.com/office/drawing/2014/main" id="{EB988EAA-45E6-4332-8DF4-EC3ABD635C35}"/>
              </a:ext>
            </a:extLst>
          </p:cNvPr>
          <p:cNvSpPr txBox="1"/>
          <p:nvPr/>
        </p:nvSpPr>
        <p:spPr>
          <a:xfrm>
            <a:off x="2415242" y="4687042"/>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Arena</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694">
            <a:extLst>
              <a:ext uri="{FF2B5EF4-FFF2-40B4-BE49-F238E27FC236}">
                <a16:creationId xmlns:a16="http://schemas.microsoft.com/office/drawing/2014/main" id="{8F6353D0-5A89-42FC-8D61-41C227FEA74E}"/>
              </a:ext>
            </a:extLst>
          </p:cNvPr>
          <p:cNvSpPr txBox="1"/>
          <p:nvPr/>
        </p:nvSpPr>
        <p:spPr>
          <a:xfrm>
            <a:off x="2127087" y="4438096"/>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Arena fina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695">
            <a:extLst>
              <a:ext uri="{FF2B5EF4-FFF2-40B4-BE49-F238E27FC236}">
                <a16:creationId xmlns:a16="http://schemas.microsoft.com/office/drawing/2014/main" id="{BCF84316-B99F-4D4A-B3A4-FF3D2D9FCD64}"/>
              </a:ext>
            </a:extLst>
          </p:cNvPr>
          <p:cNvSpPr txBox="1"/>
          <p:nvPr/>
        </p:nvSpPr>
        <p:spPr>
          <a:xfrm>
            <a:off x="2705023" y="4440814"/>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Arena gruesa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696">
            <a:extLst>
              <a:ext uri="{FF2B5EF4-FFF2-40B4-BE49-F238E27FC236}">
                <a16:creationId xmlns:a16="http://schemas.microsoft.com/office/drawing/2014/main" id="{B02DE1B0-D437-4D00-B130-6AA00B1FBF43}"/>
              </a:ext>
            </a:extLst>
          </p:cNvPr>
          <p:cNvSpPr txBox="1"/>
          <p:nvPr/>
        </p:nvSpPr>
        <p:spPr>
          <a:xfrm>
            <a:off x="3326162" y="4451429"/>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Grava fina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6" name="テキスト ボックス 1697">
            <a:extLst>
              <a:ext uri="{FF2B5EF4-FFF2-40B4-BE49-F238E27FC236}">
                <a16:creationId xmlns:a16="http://schemas.microsoft.com/office/drawing/2014/main" id="{A685000E-B533-49FC-B1DE-5B184CF808AA}"/>
              </a:ext>
            </a:extLst>
          </p:cNvPr>
          <p:cNvSpPr txBox="1"/>
          <p:nvPr/>
        </p:nvSpPr>
        <p:spPr>
          <a:xfrm>
            <a:off x="3923662" y="4451429"/>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Grava media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7" name="テキスト ボックス 1698">
            <a:extLst>
              <a:ext uri="{FF2B5EF4-FFF2-40B4-BE49-F238E27FC236}">
                <a16:creationId xmlns:a16="http://schemas.microsoft.com/office/drawing/2014/main" id="{70134AC6-D119-4F71-B445-792A23AB255F}"/>
              </a:ext>
            </a:extLst>
          </p:cNvPr>
          <p:cNvSpPr txBox="1"/>
          <p:nvPr/>
        </p:nvSpPr>
        <p:spPr>
          <a:xfrm>
            <a:off x="4555374" y="4465176"/>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Grava gruesa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8" name="テキスト ボックス 1806">
            <a:extLst>
              <a:ext uri="{FF2B5EF4-FFF2-40B4-BE49-F238E27FC236}">
                <a16:creationId xmlns:a16="http://schemas.microsoft.com/office/drawing/2014/main" id="{9676A658-FBF6-430E-877C-9688B90DC2FC}"/>
              </a:ext>
            </a:extLst>
          </p:cNvPr>
          <p:cNvSpPr txBox="1"/>
          <p:nvPr/>
        </p:nvSpPr>
        <p:spPr>
          <a:xfrm>
            <a:off x="3923662" y="4690353"/>
            <a:ext cx="316230" cy="180000"/>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Grava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9" name="テキスト ボックス 1696">
            <a:extLst>
              <a:ext uri="{FF2B5EF4-FFF2-40B4-BE49-F238E27FC236}">
                <a16:creationId xmlns:a16="http://schemas.microsoft.com/office/drawing/2014/main" id="{E247DF92-44F6-4852-B1F4-41C9EC9EE049}"/>
              </a:ext>
            </a:extLst>
          </p:cNvPr>
          <p:cNvSpPr txBox="1"/>
          <p:nvPr/>
        </p:nvSpPr>
        <p:spPr>
          <a:xfrm>
            <a:off x="2292673" y="3844221"/>
            <a:ext cx="1383673" cy="1549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Tamaño de la partícula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 name="テキスト ボックス 843">
            <a:extLst>
              <a:ext uri="{FF2B5EF4-FFF2-40B4-BE49-F238E27FC236}">
                <a16:creationId xmlns:a16="http://schemas.microsoft.com/office/drawing/2014/main" id="{BD2DE404-4161-4781-9FFE-1D168DFF8843}"/>
              </a:ext>
            </a:extLst>
          </p:cNvPr>
          <p:cNvSpPr txBox="1"/>
          <p:nvPr/>
        </p:nvSpPr>
        <p:spPr>
          <a:xfrm>
            <a:off x="5956215" y="3628176"/>
            <a:ext cx="8001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Carga</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1" name="テキスト ボックス 844">
            <a:extLst>
              <a:ext uri="{FF2B5EF4-FFF2-40B4-BE49-F238E27FC236}">
                <a16:creationId xmlns:a16="http://schemas.microsoft.com/office/drawing/2014/main" id="{4FDEF980-F291-4DAA-99B8-448ED23C4FFE}"/>
              </a:ext>
            </a:extLst>
          </p:cNvPr>
          <p:cNvSpPr txBox="1"/>
          <p:nvPr/>
        </p:nvSpPr>
        <p:spPr>
          <a:xfrm>
            <a:off x="7487835" y="3875826"/>
            <a:ext cx="80010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a:effectLst/>
                <a:latin typeface="Arial" panose="020B0604020202020204" pitchFamily="34" charset="0"/>
                <a:ea typeface="游ゴシック" panose="020B0400000000000000" pitchFamily="50" charset="-128"/>
                <a:cs typeface="Times New Roman" panose="02020603050405020304" pitchFamily="18" charset="0"/>
              </a:rPr>
              <a:t>Carga</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2" name="テキスト ボックス 888">
            <a:extLst>
              <a:ext uri="{FF2B5EF4-FFF2-40B4-BE49-F238E27FC236}">
                <a16:creationId xmlns:a16="http://schemas.microsoft.com/office/drawing/2014/main" id="{EACA523D-CE63-45BE-8269-D01638223FFF}"/>
              </a:ext>
            </a:extLst>
          </p:cNvPr>
          <p:cNvSpPr txBox="1"/>
          <p:nvPr/>
        </p:nvSpPr>
        <p:spPr>
          <a:xfrm rot="16200000">
            <a:off x="6889724" y="4210612"/>
            <a:ext cx="544332" cy="2260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Compactado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3" name="テキスト ボックス 913">
            <a:extLst>
              <a:ext uri="{FF2B5EF4-FFF2-40B4-BE49-F238E27FC236}">
                <a16:creationId xmlns:a16="http://schemas.microsoft.com/office/drawing/2014/main" id="{7389A358-5914-4053-ACEB-56943971041B}"/>
              </a:ext>
            </a:extLst>
          </p:cNvPr>
          <p:cNvSpPr txBox="1"/>
          <p:nvPr/>
        </p:nvSpPr>
        <p:spPr>
          <a:xfrm>
            <a:off x="7415444" y="5422686"/>
            <a:ext cx="958265" cy="1430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Compactación completa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4" name="テキスト ボックス 925">
            <a:extLst>
              <a:ext uri="{FF2B5EF4-FFF2-40B4-BE49-F238E27FC236}">
                <a16:creationId xmlns:a16="http://schemas.microsoft.com/office/drawing/2014/main" id="{E5EF8335-B38E-4D38-9D22-B5EAD102364D}"/>
              </a:ext>
            </a:extLst>
          </p:cNvPr>
          <p:cNvSpPr txBox="1"/>
          <p:nvPr/>
        </p:nvSpPr>
        <p:spPr>
          <a:xfrm>
            <a:off x="5683777" y="5418876"/>
            <a:ext cx="638198"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Suelo natural</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5" name="テキスト ボックス 933">
            <a:extLst>
              <a:ext uri="{FF2B5EF4-FFF2-40B4-BE49-F238E27FC236}">
                <a16:creationId xmlns:a16="http://schemas.microsoft.com/office/drawing/2014/main" id="{86E021D4-ACD2-46C1-AB84-44BC7C106B54}"/>
              </a:ext>
            </a:extLst>
          </p:cNvPr>
          <p:cNvSpPr txBox="1"/>
          <p:nvPr/>
        </p:nvSpPr>
        <p:spPr>
          <a:xfrm>
            <a:off x="5322702" y="4561515"/>
            <a:ext cx="114354" cy="614334"/>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Agua y aire</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6" name="テキスト ボックス 951">
            <a:extLst>
              <a:ext uri="{FF2B5EF4-FFF2-40B4-BE49-F238E27FC236}">
                <a16:creationId xmlns:a16="http://schemas.microsoft.com/office/drawing/2014/main" id="{F4A7E64A-67EF-4C3B-9A24-C9006B791E52}"/>
              </a:ext>
            </a:extLst>
          </p:cNvPr>
          <p:cNvSpPr txBox="1"/>
          <p:nvPr/>
        </p:nvSpPr>
        <p:spPr>
          <a:xfrm>
            <a:off x="6768393" y="4573527"/>
            <a:ext cx="213827" cy="639587"/>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Agua y aire</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52604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Composición del suelo</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212 del libro de texto / Página 112 del texto auxiliar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3692924" y="6034254"/>
            <a:ext cx="1986906" cy="276999"/>
          </a:xfrm>
          <a:prstGeom prst="rect">
            <a:avLst/>
          </a:prstGeom>
          <a:noFill/>
          <a:ln>
            <a:noFill/>
          </a:ln>
        </p:spPr>
        <p:txBody>
          <a:bodyPr wrap="square" rtlCol="0">
            <a:spAutoFit/>
          </a:bodyPr>
          <a:lstStyle/>
          <a:p>
            <a:pPr algn="ctr" rtl="0"/>
            <a:r>
              <a:rPr lang="es" sz="1200" dirty="0">
                <a:solidFill>
                  <a:prstClr val="black"/>
                </a:solidFill>
              </a:rPr>
              <a:t>Composición del suelo</a:t>
            </a:r>
          </a:p>
        </p:txBody>
      </p:sp>
      <p:pic>
        <p:nvPicPr>
          <p:cNvPr id="2" name="図 1"/>
          <p:cNvPicPr>
            <a:picLocks noChangeAspect="1"/>
          </p:cNvPicPr>
          <p:nvPr/>
        </p:nvPicPr>
        <p:blipFill>
          <a:blip r:embed="rId3"/>
          <a:stretch>
            <a:fillRect/>
          </a:stretch>
        </p:blipFill>
        <p:spPr>
          <a:xfrm>
            <a:off x="1531143" y="1295446"/>
            <a:ext cx="6081713" cy="4799746"/>
          </a:xfrm>
          <a:prstGeom prst="rect">
            <a:avLst/>
          </a:prstGeom>
        </p:spPr>
      </p:pic>
      <p:sp>
        <p:nvSpPr>
          <p:cNvPr id="7" name="テキスト ボックス 1847">
            <a:extLst>
              <a:ext uri="{FF2B5EF4-FFF2-40B4-BE49-F238E27FC236}">
                <a16:creationId xmlns:a16="http://schemas.microsoft.com/office/drawing/2014/main" id="{71D25B10-FCD7-4E9A-93F2-C21B9A0D5E4B}"/>
              </a:ext>
            </a:extLst>
          </p:cNvPr>
          <p:cNvSpPr txBox="1"/>
          <p:nvPr/>
        </p:nvSpPr>
        <p:spPr>
          <a:xfrm>
            <a:off x="5985510" y="1577738"/>
            <a:ext cx="1929765" cy="193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Sólidos (partículas del suelo)</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852">
            <a:extLst>
              <a:ext uri="{FF2B5EF4-FFF2-40B4-BE49-F238E27FC236}">
                <a16:creationId xmlns:a16="http://schemas.microsoft.com/office/drawing/2014/main" id="{322A3840-D44A-4099-8B05-30C6DF5939B7}"/>
              </a:ext>
            </a:extLst>
          </p:cNvPr>
          <p:cNvSpPr txBox="1"/>
          <p:nvPr/>
        </p:nvSpPr>
        <p:spPr>
          <a:xfrm rot="16200000">
            <a:off x="5875689" y="2320872"/>
            <a:ext cx="696067" cy="41528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intersticios</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853">
            <a:extLst>
              <a:ext uri="{FF2B5EF4-FFF2-40B4-BE49-F238E27FC236}">
                <a16:creationId xmlns:a16="http://schemas.microsoft.com/office/drawing/2014/main" id="{A235A55B-C144-46AA-BDCE-89DDD00CE4E7}"/>
              </a:ext>
            </a:extLst>
          </p:cNvPr>
          <p:cNvSpPr txBox="1"/>
          <p:nvPr/>
        </p:nvSpPr>
        <p:spPr>
          <a:xfrm>
            <a:off x="6545191" y="2339794"/>
            <a:ext cx="1114525" cy="3599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Gases</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Líquidos</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854">
            <a:extLst>
              <a:ext uri="{FF2B5EF4-FFF2-40B4-BE49-F238E27FC236}">
                <a16:creationId xmlns:a16="http://schemas.microsoft.com/office/drawing/2014/main" id="{DF52A4B3-01AB-423F-AD60-6C35D45A7C61}"/>
              </a:ext>
            </a:extLst>
          </p:cNvPr>
          <p:cNvSpPr txBox="1"/>
          <p:nvPr/>
        </p:nvSpPr>
        <p:spPr>
          <a:xfrm>
            <a:off x="5180358" y="3963462"/>
            <a:ext cx="419100" cy="1719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00" kern="100">
                <a:effectLst/>
                <a:latin typeface="Arial" panose="020B0604020202020204" pitchFamily="34" charset="0"/>
                <a:ea typeface="游ゴシック" panose="020B0400000000000000" pitchFamily="50" charset="-128"/>
                <a:cs typeface="Times New Roman" panose="02020603050405020304" pitchFamily="18" charset="0"/>
              </a:rPr>
              <a:t>Aire</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855">
            <a:extLst>
              <a:ext uri="{FF2B5EF4-FFF2-40B4-BE49-F238E27FC236}">
                <a16:creationId xmlns:a16="http://schemas.microsoft.com/office/drawing/2014/main" id="{A9A854B4-1A9B-4763-A6CC-FFE6BFD1B8D4}"/>
              </a:ext>
            </a:extLst>
          </p:cNvPr>
          <p:cNvSpPr txBox="1"/>
          <p:nvPr/>
        </p:nvSpPr>
        <p:spPr>
          <a:xfrm>
            <a:off x="5097583" y="4313282"/>
            <a:ext cx="402981" cy="1988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00" kern="100">
                <a:effectLst/>
                <a:latin typeface="Arial" panose="020B0604020202020204" pitchFamily="34" charset="0"/>
                <a:ea typeface="游ゴシック" panose="020B0400000000000000" pitchFamily="50" charset="-128"/>
                <a:cs typeface="Times New Roman" panose="02020603050405020304" pitchFamily="18" charset="0"/>
              </a:rPr>
              <a:t>Agua</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824">
            <a:extLst>
              <a:ext uri="{FF2B5EF4-FFF2-40B4-BE49-F238E27FC236}">
                <a16:creationId xmlns:a16="http://schemas.microsoft.com/office/drawing/2014/main" id="{9DBACA08-1225-4D47-8DA9-2F3C97ED4430}"/>
              </a:ext>
            </a:extLst>
          </p:cNvPr>
          <p:cNvSpPr txBox="1"/>
          <p:nvPr/>
        </p:nvSpPr>
        <p:spPr>
          <a:xfrm>
            <a:off x="4972050" y="4977209"/>
            <a:ext cx="707780" cy="5227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00" kern="100" dirty="0">
                <a:effectLst/>
                <a:latin typeface="Arial" panose="020B0604020202020204" pitchFamily="34" charset="0"/>
                <a:ea typeface="游ゴシック" panose="020B0400000000000000" pitchFamily="50" charset="-128"/>
                <a:cs typeface="Times New Roman" panose="02020603050405020304" pitchFamily="18" charset="0"/>
              </a:rPr>
              <a:t>Partículas del suelo</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841">
            <a:extLst>
              <a:ext uri="{FF2B5EF4-FFF2-40B4-BE49-F238E27FC236}">
                <a16:creationId xmlns:a16="http://schemas.microsoft.com/office/drawing/2014/main" id="{99B42E19-96A8-4A32-8B2C-752F54373208}"/>
              </a:ext>
            </a:extLst>
          </p:cNvPr>
          <p:cNvSpPr txBox="1"/>
          <p:nvPr/>
        </p:nvSpPr>
        <p:spPr>
          <a:xfrm>
            <a:off x="771526" y="3580680"/>
            <a:ext cx="2618979" cy="26098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180000"/>
              </a:lnSpc>
              <a:tabLst>
                <a:tab pos="265113" algn="l"/>
                <a:tab pos="446088" algn="l"/>
              </a:tabLst>
            </a:pPr>
            <a:r>
              <a:rPr lang="es" sz="900" kern="100" dirty="0">
                <a:effectLst/>
                <a:latin typeface="Meiryo UI" panose="020B0604030504040204" pitchFamily="50" charset="-128"/>
                <a:ea typeface="Meiryo UI" panose="020B0604030504040204" pitchFamily="50" charset="-128"/>
                <a:cs typeface="Times New Roman" panose="02020603050405020304" pitchFamily="18" charset="0"/>
              </a:rPr>
              <a:t>W	:	Masa total del suelo</a:t>
            </a:r>
          </a:p>
          <a:p>
            <a:pPr algn="l" rtl="0">
              <a:lnSpc>
                <a:spcPct val="180000"/>
              </a:lnSpc>
              <a:tabLst>
                <a:tab pos="265113" algn="l"/>
                <a:tab pos="446088" algn="l"/>
              </a:tabLst>
            </a:pPr>
            <a:r>
              <a:rPr lang="es" sz="900" kern="100" dirty="0">
                <a:effectLst/>
                <a:latin typeface="Meiryo UI" panose="020B0604030504040204" pitchFamily="50" charset="-128"/>
                <a:ea typeface="Meiryo UI" panose="020B0604030504040204" pitchFamily="50" charset="-128"/>
                <a:cs typeface="Times New Roman" panose="02020603050405020304" pitchFamily="18" charset="0"/>
              </a:rPr>
              <a:t>Ws	:	Masa de las partículas del suelo</a:t>
            </a:r>
          </a:p>
          <a:p>
            <a:pPr algn="l" rtl="0">
              <a:lnSpc>
                <a:spcPct val="180000"/>
              </a:lnSpc>
              <a:tabLst>
                <a:tab pos="265113" algn="l"/>
                <a:tab pos="446088" algn="l"/>
              </a:tabLst>
            </a:pPr>
            <a:r>
              <a:rPr lang="es" sz="900" kern="100" dirty="0">
                <a:effectLst/>
                <a:latin typeface="Meiryo UI" panose="020B0604030504040204" pitchFamily="50" charset="-128"/>
                <a:ea typeface="Meiryo UI" panose="020B0604030504040204" pitchFamily="50" charset="-128"/>
                <a:cs typeface="Times New Roman" panose="02020603050405020304" pitchFamily="18" charset="0"/>
              </a:rPr>
              <a:t>Ww	:	Masa del agua</a:t>
            </a:r>
          </a:p>
          <a:p>
            <a:pPr algn="l" rtl="0">
              <a:lnSpc>
                <a:spcPct val="180000"/>
              </a:lnSpc>
              <a:tabLst>
                <a:tab pos="265113" algn="l"/>
                <a:tab pos="446088" algn="l"/>
              </a:tabLst>
            </a:pPr>
            <a:r>
              <a:rPr lang="es" sz="900" kern="100" dirty="0">
                <a:effectLst/>
                <a:latin typeface="Meiryo UI" panose="020B0604030504040204" pitchFamily="50" charset="-128"/>
                <a:ea typeface="Meiryo UI" panose="020B0604030504040204" pitchFamily="50" charset="-128"/>
                <a:cs typeface="Times New Roman" panose="02020603050405020304" pitchFamily="18" charset="0"/>
              </a:rPr>
              <a:t>Wa	:	Masa del aire (=0)</a:t>
            </a:r>
          </a:p>
          <a:p>
            <a:pPr algn="l" rtl="0">
              <a:lnSpc>
                <a:spcPct val="180000"/>
              </a:lnSpc>
              <a:tabLst>
                <a:tab pos="265113" algn="l"/>
                <a:tab pos="446088" algn="l"/>
              </a:tabLst>
            </a:pPr>
            <a:r>
              <a:rPr lang="es" sz="900" kern="100" dirty="0">
                <a:effectLst/>
                <a:latin typeface="Meiryo UI" panose="020B0604030504040204" pitchFamily="50" charset="-128"/>
                <a:ea typeface="Meiryo UI" panose="020B0604030504040204" pitchFamily="50" charset="-128"/>
                <a:cs typeface="Times New Roman" panose="02020603050405020304" pitchFamily="18" charset="0"/>
              </a:rPr>
              <a:t>V	:	Volumen total del suelo</a:t>
            </a:r>
          </a:p>
          <a:p>
            <a:pPr algn="l" rtl="0">
              <a:lnSpc>
                <a:spcPct val="180000"/>
              </a:lnSpc>
              <a:tabLst>
                <a:tab pos="265113" algn="l"/>
                <a:tab pos="446088" algn="l"/>
              </a:tabLst>
            </a:pPr>
            <a:r>
              <a:rPr lang="es" sz="900" kern="100" dirty="0">
                <a:effectLst/>
                <a:latin typeface="Meiryo UI" panose="020B0604030504040204" pitchFamily="50" charset="-128"/>
                <a:ea typeface="Meiryo UI" panose="020B0604030504040204" pitchFamily="50" charset="-128"/>
                <a:cs typeface="Times New Roman" panose="02020603050405020304" pitchFamily="18" charset="0"/>
              </a:rPr>
              <a:t>Vs	:	Volumen de las partículas del suelo</a:t>
            </a:r>
          </a:p>
          <a:p>
            <a:pPr algn="l" rtl="0">
              <a:lnSpc>
                <a:spcPct val="180000"/>
              </a:lnSpc>
              <a:tabLst>
                <a:tab pos="265113" algn="l"/>
                <a:tab pos="446088" algn="l"/>
              </a:tabLst>
            </a:pPr>
            <a:r>
              <a:rPr lang="es" sz="900" kern="100" dirty="0">
                <a:effectLst/>
                <a:latin typeface="Meiryo UI" panose="020B0604030504040204" pitchFamily="50" charset="-128"/>
                <a:ea typeface="Meiryo UI" panose="020B0604030504040204" pitchFamily="50" charset="-128"/>
                <a:cs typeface="Times New Roman" panose="02020603050405020304" pitchFamily="18" charset="0"/>
              </a:rPr>
              <a:t>Vw.	:	Volumen del agua</a:t>
            </a:r>
          </a:p>
          <a:p>
            <a:pPr algn="l" rtl="0">
              <a:lnSpc>
                <a:spcPct val="180000"/>
              </a:lnSpc>
              <a:tabLst>
                <a:tab pos="265113" algn="l"/>
                <a:tab pos="446088" algn="l"/>
              </a:tabLst>
            </a:pPr>
            <a:r>
              <a:rPr lang="es" sz="900" kern="100" dirty="0">
                <a:effectLst/>
                <a:latin typeface="Meiryo UI" panose="020B0604030504040204" pitchFamily="50" charset="-128"/>
                <a:ea typeface="Meiryo UI" panose="020B0604030504040204" pitchFamily="50" charset="-128"/>
                <a:cs typeface="Times New Roman" panose="02020603050405020304" pitchFamily="18" charset="0"/>
              </a:rPr>
              <a:t>Va.	:	Volumen del aire</a:t>
            </a:r>
          </a:p>
          <a:p>
            <a:pPr algn="l" rtl="0">
              <a:lnSpc>
                <a:spcPct val="180000"/>
              </a:lnSpc>
              <a:tabLst>
                <a:tab pos="265113" algn="l"/>
                <a:tab pos="446088" algn="l"/>
              </a:tabLst>
            </a:pPr>
            <a:r>
              <a:rPr lang="es" sz="900" kern="100" dirty="0">
                <a:effectLst/>
                <a:latin typeface="Meiryo UI" panose="020B0604030504040204" pitchFamily="50" charset="-128"/>
                <a:ea typeface="Meiryo UI" panose="020B0604030504040204" pitchFamily="50" charset="-128"/>
                <a:cs typeface="Times New Roman" panose="02020603050405020304" pitchFamily="18" charset="0"/>
              </a:rPr>
              <a:t>Vv	:	Volumen de los intersticios del suelo</a:t>
            </a:r>
          </a:p>
        </p:txBody>
      </p:sp>
    </p:spTree>
    <p:extLst>
      <p:ext uri="{BB962C8B-B14F-4D97-AF65-F5344CB8AC3E}">
        <p14:creationId xmlns:p14="http://schemas.microsoft.com/office/powerpoint/2010/main" val="3650314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Dureza del suelo</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215 del libro de texto / Página 113 del texto auxiliar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3545946" y="1790561"/>
            <a:ext cx="2052107" cy="276999"/>
          </a:xfrm>
          <a:prstGeom prst="rect">
            <a:avLst/>
          </a:prstGeom>
          <a:noFill/>
          <a:ln>
            <a:noFill/>
          </a:ln>
        </p:spPr>
        <p:txBody>
          <a:bodyPr wrap="square" rtlCol="0">
            <a:spAutoFit/>
          </a:bodyPr>
          <a:lstStyle/>
          <a:p>
            <a:pPr algn="ctr" rtl="0"/>
            <a:r>
              <a:rPr lang="es" sz="1200" dirty="0">
                <a:solidFill>
                  <a:prstClr val="black"/>
                </a:solidFill>
              </a:rPr>
              <a:t>Índice de cono</a:t>
            </a:r>
          </a:p>
        </p:txBody>
      </p:sp>
      <p:pic>
        <p:nvPicPr>
          <p:cNvPr id="3" name="図 2"/>
          <p:cNvPicPr>
            <a:picLocks noChangeAspect="1"/>
          </p:cNvPicPr>
          <p:nvPr/>
        </p:nvPicPr>
        <p:blipFill>
          <a:blip r:embed="rId3"/>
          <a:stretch>
            <a:fillRect/>
          </a:stretch>
        </p:blipFill>
        <p:spPr>
          <a:xfrm>
            <a:off x="1290637" y="2162942"/>
            <a:ext cx="6562725" cy="2943225"/>
          </a:xfrm>
          <a:prstGeom prst="rect">
            <a:avLst/>
          </a:prstGeom>
        </p:spPr>
      </p:pic>
      <p:sp>
        <p:nvSpPr>
          <p:cNvPr id="10" name="テキスト ボックス 9"/>
          <p:cNvSpPr txBox="1"/>
          <p:nvPr/>
        </p:nvSpPr>
        <p:spPr>
          <a:xfrm>
            <a:off x="1290637" y="5065928"/>
            <a:ext cx="5634038" cy="276999"/>
          </a:xfrm>
          <a:prstGeom prst="rect">
            <a:avLst/>
          </a:prstGeom>
          <a:noFill/>
          <a:ln>
            <a:noFill/>
          </a:ln>
        </p:spPr>
        <p:txBody>
          <a:bodyPr wrap="square" rtlCol="0">
            <a:spAutoFit/>
          </a:bodyPr>
          <a:lstStyle/>
          <a:p>
            <a:pPr algn="ctr" rtl="0"/>
            <a:r>
              <a:rPr lang="es" sz="1200" dirty="0">
                <a:solidFill>
                  <a:prstClr val="black"/>
                </a:solidFill>
              </a:rPr>
              <a:t>Nota: Los números de la tabla varían ligeramente en función del tipo de suelo y demás</a:t>
            </a:r>
          </a:p>
        </p:txBody>
      </p:sp>
      <p:sp>
        <p:nvSpPr>
          <p:cNvPr id="8" name="テキスト ボックス 954">
            <a:extLst>
              <a:ext uri="{FF2B5EF4-FFF2-40B4-BE49-F238E27FC236}">
                <a16:creationId xmlns:a16="http://schemas.microsoft.com/office/drawing/2014/main" id="{49306258-CDF6-4BCD-9D03-71B647E24076}"/>
              </a:ext>
            </a:extLst>
          </p:cNvPr>
          <p:cNvSpPr txBox="1"/>
          <p:nvPr/>
        </p:nvSpPr>
        <p:spPr>
          <a:xfrm>
            <a:off x="1465343" y="2246615"/>
            <a:ext cx="2013806"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50" kern="100" dirty="0">
                <a:effectLst/>
                <a:latin typeface="游ゴシック" panose="020B0400000000000000" pitchFamily="50" charset="-128"/>
                <a:ea typeface="游ゴシック" panose="020B0400000000000000" pitchFamily="50" charset="-128"/>
                <a:cs typeface="Times New Roman" panose="02020603050405020304" pitchFamily="18" charset="0"/>
              </a:rPr>
              <a:t>Tipo de máquina</a:t>
            </a:r>
          </a:p>
        </p:txBody>
      </p:sp>
      <p:sp>
        <p:nvSpPr>
          <p:cNvPr id="11" name="テキスト ボックス 960">
            <a:extLst>
              <a:ext uri="{FF2B5EF4-FFF2-40B4-BE49-F238E27FC236}">
                <a16:creationId xmlns:a16="http://schemas.microsoft.com/office/drawing/2014/main" id="{74CCEBC1-3622-4596-89B4-D30F0D642CD8}"/>
              </a:ext>
            </a:extLst>
          </p:cNvPr>
          <p:cNvSpPr txBox="1"/>
          <p:nvPr/>
        </p:nvSpPr>
        <p:spPr>
          <a:xfrm>
            <a:off x="3662916" y="2258877"/>
            <a:ext cx="1895343"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50" kern="100">
                <a:effectLst/>
                <a:latin typeface="游ゴシック" panose="020B0400000000000000" pitchFamily="50" charset="-128"/>
                <a:ea typeface="游ゴシック" panose="020B0400000000000000" pitchFamily="50" charset="-128"/>
                <a:cs typeface="Times New Roman" panose="02020603050405020304" pitchFamily="18" charset="0"/>
              </a:rPr>
              <a:t>Índice de cono (N/mm</a:t>
            </a:r>
            <a:r>
              <a:rPr lang="es" sz="105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es" sz="1050" kern="100">
                <a:effectLst/>
                <a:latin typeface="游ゴシック" panose="020B0400000000000000" pitchFamily="50" charset="-128"/>
                <a:ea typeface="游ゴシック" panose="020B0400000000000000" pitchFamily="50" charset="-128"/>
                <a:cs typeface="Times New Roman" panose="02020603050405020304" pitchFamily="18" charset="0"/>
              </a:rPr>
              <a:t> )</a:t>
            </a:r>
          </a:p>
        </p:txBody>
      </p:sp>
      <p:sp>
        <p:nvSpPr>
          <p:cNvPr id="12" name="テキスト ボックス 969">
            <a:extLst>
              <a:ext uri="{FF2B5EF4-FFF2-40B4-BE49-F238E27FC236}">
                <a16:creationId xmlns:a16="http://schemas.microsoft.com/office/drawing/2014/main" id="{E002A6BF-7655-4E7B-9824-99010B8B373A}"/>
              </a:ext>
            </a:extLst>
          </p:cNvPr>
          <p:cNvSpPr txBox="1"/>
          <p:nvPr/>
        </p:nvSpPr>
        <p:spPr>
          <a:xfrm>
            <a:off x="5735758" y="2237876"/>
            <a:ext cx="2013805"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1050" kern="100" dirty="0">
                <a:effectLst/>
                <a:latin typeface="游ゴシック" panose="020B0400000000000000" pitchFamily="50" charset="-128"/>
                <a:ea typeface="游ゴシック" panose="020B0400000000000000" pitchFamily="50" charset="-128"/>
                <a:cs typeface="Times New Roman" panose="02020603050405020304" pitchFamily="18" charset="0"/>
              </a:rPr>
              <a:t>Presión de contacto (N/mm</a:t>
            </a:r>
            <a:r>
              <a:rPr lang="es" sz="1050" kern="100" baseline="30000" dirty="0">
                <a:effectLst/>
                <a:latin typeface="游ゴシック" panose="020B0400000000000000" pitchFamily="50" charset="-128"/>
                <a:ea typeface="游ゴシック" panose="020B0400000000000000" pitchFamily="50" charset="-128"/>
                <a:cs typeface="Times New Roman" panose="02020603050405020304" pitchFamily="18" charset="0"/>
              </a:rPr>
              <a:t>2</a:t>
            </a:r>
            <a:r>
              <a:rPr lang="es" sz="105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p>
        </p:txBody>
      </p:sp>
      <p:sp>
        <p:nvSpPr>
          <p:cNvPr id="13" name="テキスト ボックス 1063">
            <a:extLst>
              <a:ext uri="{FF2B5EF4-FFF2-40B4-BE49-F238E27FC236}">
                <a16:creationId xmlns:a16="http://schemas.microsoft.com/office/drawing/2014/main" id="{D421E2B7-E000-46BC-8252-DC2F3502CD16}"/>
              </a:ext>
            </a:extLst>
          </p:cNvPr>
          <p:cNvSpPr txBox="1"/>
          <p:nvPr/>
        </p:nvSpPr>
        <p:spPr>
          <a:xfrm>
            <a:off x="3913250" y="2630463"/>
            <a:ext cx="1623274"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0,3 o mayor</a:t>
            </a:r>
          </a:p>
        </p:txBody>
      </p:sp>
      <p:sp>
        <p:nvSpPr>
          <p:cNvPr id="14" name="テキスト ボックス 1068">
            <a:extLst>
              <a:ext uri="{FF2B5EF4-FFF2-40B4-BE49-F238E27FC236}">
                <a16:creationId xmlns:a16="http://schemas.microsoft.com/office/drawing/2014/main" id="{691E10CB-2248-42B4-938A-E1A8BEB62AAA}"/>
              </a:ext>
            </a:extLst>
          </p:cNvPr>
          <p:cNvSpPr txBox="1"/>
          <p:nvPr/>
        </p:nvSpPr>
        <p:spPr>
          <a:xfrm>
            <a:off x="4572217" y="3698170"/>
            <a:ext cx="98335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s" sz="1000" dirty="0">
                <a:latin typeface="Times New Roman" panose="02020603050405020304" pitchFamily="18" charset="0"/>
                <a:cs typeface="Times New Roman" panose="02020603050405020304" pitchFamily="18" charset="0"/>
              </a:rPr>
              <a:t>(Tipo humedal)</a:t>
            </a:r>
          </a:p>
        </p:txBody>
      </p:sp>
      <p:sp>
        <p:nvSpPr>
          <p:cNvPr id="15" name="テキスト ボックス 1078">
            <a:extLst>
              <a:ext uri="{FF2B5EF4-FFF2-40B4-BE49-F238E27FC236}">
                <a16:creationId xmlns:a16="http://schemas.microsoft.com/office/drawing/2014/main" id="{75C0B015-5463-43AB-8739-7A24376E46C9}"/>
              </a:ext>
            </a:extLst>
          </p:cNvPr>
          <p:cNvSpPr txBox="1"/>
          <p:nvPr/>
        </p:nvSpPr>
        <p:spPr>
          <a:xfrm>
            <a:off x="1434348" y="2585426"/>
            <a:ext cx="1998053" cy="25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50" kern="100" dirty="0">
                <a:effectLst/>
                <a:latin typeface="游ゴシック" panose="020B0400000000000000" pitchFamily="50" charset="-128"/>
                <a:ea typeface="游ゴシック" panose="020B0400000000000000" pitchFamily="50" charset="-128"/>
                <a:cs typeface="Times New Roman" panose="02020603050405020304" pitchFamily="18" charset="0"/>
              </a:rPr>
              <a:t>Excavadora de humedales de tamaño medio</a:t>
            </a:r>
          </a:p>
        </p:txBody>
      </p:sp>
      <p:sp>
        <p:nvSpPr>
          <p:cNvPr id="16" name="テキスト ボックス 1140">
            <a:extLst>
              <a:ext uri="{FF2B5EF4-FFF2-40B4-BE49-F238E27FC236}">
                <a16:creationId xmlns:a16="http://schemas.microsoft.com/office/drawing/2014/main" id="{03161C2F-D9E0-46A1-B6A1-AA91F8F39DC0}"/>
              </a:ext>
            </a:extLst>
          </p:cNvPr>
          <p:cNvSpPr txBox="1"/>
          <p:nvPr/>
        </p:nvSpPr>
        <p:spPr>
          <a:xfrm>
            <a:off x="1446292" y="2961582"/>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50" kern="100" dirty="0">
                <a:effectLst/>
                <a:latin typeface="游ゴシック" panose="020B0400000000000000" pitchFamily="50" charset="-128"/>
                <a:ea typeface="游ゴシック" panose="020B0400000000000000" pitchFamily="50" charset="-128"/>
                <a:cs typeface="Times New Roman" panose="02020603050405020304" pitchFamily="18" charset="0"/>
              </a:rPr>
              <a:t>Topadora de tamaño medio</a:t>
            </a:r>
          </a:p>
        </p:txBody>
      </p:sp>
      <p:sp>
        <p:nvSpPr>
          <p:cNvPr id="17" name="テキスト ボックス 1145">
            <a:extLst>
              <a:ext uri="{FF2B5EF4-FFF2-40B4-BE49-F238E27FC236}">
                <a16:creationId xmlns:a16="http://schemas.microsoft.com/office/drawing/2014/main" id="{204CBC5A-305C-4162-9334-D7EDC33C5087}"/>
              </a:ext>
            </a:extLst>
          </p:cNvPr>
          <p:cNvSpPr txBox="1"/>
          <p:nvPr/>
        </p:nvSpPr>
        <p:spPr>
          <a:xfrm>
            <a:off x="1434348" y="3343185"/>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50" kern="100">
                <a:effectLst/>
                <a:latin typeface="游ゴシック" panose="020B0400000000000000" pitchFamily="50" charset="-128"/>
                <a:ea typeface="游ゴシック" panose="020B0400000000000000" pitchFamily="50" charset="-128"/>
                <a:cs typeface="Times New Roman" panose="02020603050405020304" pitchFamily="18" charset="0"/>
              </a:rPr>
              <a:t>Topadora de tamaño grande</a:t>
            </a:r>
          </a:p>
        </p:txBody>
      </p:sp>
      <p:sp>
        <p:nvSpPr>
          <p:cNvPr id="19" name="テキスト ボックス 1149">
            <a:extLst>
              <a:ext uri="{FF2B5EF4-FFF2-40B4-BE49-F238E27FC236}">
                <a16:creationId xmlns:a16="http://schemas.microsoft.com/office/drawing/2014/main" id="{3A71EB66-513C-49E1-BBAA-0844C652A5D4}"/>
              </a:ext>
            </a:extLst>
          </p:cNvPr>
          <p:cNvSpPr txBox="1"/>
          <p:nvPr/>
        </p:nvSpPr>
        <p:spPr>
          <a:xfrm>
            <a:off x="1453912" y="3672887"/>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50" kern="100">
                <a:effectLst/>
                <a:latin typeface="游ゴシック" panose="020B0400000000000000" pitchFamily="50" charset="-128"/>
                <a:ea typeface="游ゴシック" panose="020B0400000000000000" pitchFamily="50" charset="-128"/>
                <a:cs typeface="Times New Roman" panose="02020603050405020304" pitchFamily="18" charset="0"/>
              </a:rPr>
              <a:t>Topadora de raspado</a:t>
            </a:r>
          </a:p>
        </p:txBody>
      </p:sp>
      <p:sp>
        <p:nvSpPr>
          <p:cNvPr id="20" name="テキスト ボックス 1156">
            <a:extLst>
              <a:ext uri="{FF2B5EF4-FFF2-40B4-BE49-F238E27FC236}">
                <a16:creationId xmlns:a16="http://schemas.microsoft.com/office/drawing/2014/main" id="{2D183840-CA35-460E-8E69-4734A2BE6741}"/>
              </a:ext>
            </a:extLst>
          </p:cNvPr>
          <p:cNvSpPr txBox="1"/>
          <p:nvPr/>
        </p:nvSpPr>
        <p:spPr>
          <a:xfrm>
            <a:off x="1446293" y="4027329"/>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50" kern="100">
                <a:effectLst/>
                <a:latin typeface="游ゴシック" panose="020B0400000000000000" pitchFamily="50" charset="-128"/>
                <a:ea typeface="游ゴシック" panose="020B0400000000000000" pitchFamily="50" charset="-128"/>
                <a:cs typeface="Times New Roman" panose="02020603050405020304" pitchFamily="18" charset="0"/>
              </a:rPr>
              <a:t>Raspador tipo remolcado</a:t>
            </a:r>
          </a:p>
        </p:txBody>
      </p:sp>
      <p:sp>
        <p:nvSpPr>
          <p:cNvPr id="21" name="テキスト ボックス 1166">
            <a:extLst>
              <a:ext uri="{FF2B5EF4-FFF2-40B4-BE49-F238E27FC236}">
                <a16:creationId xmlns:a16="http://schemas.microsoft.com/office/drawing/2014/main" id="{3B13BF3D-43C9-4110-B6CE-D3D0CDAB16FB}"/>
              </a:ext>
            </a:extLst>
          </p:cNvPr>
          <p:cNvSpPr txBox="1"/>
          <p:nvPr/>
        </p:nvSpPr>
        <p:spPr>
          <a:xfrm>
            <a:off x="1436118" y="4411066"/>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50" kern="100">
                <a:effectLst/>
                <a:latin typeface="游ゴシック" panose="020B0400000000000000" pitchFamily="50" charset="-128"/>
                <a:ea typeface="游ゴシック" panose="020B0400000000000000" pitchFamily="50" charset="-128"/>
                <a:cs typeface="Times New Roman" panose="02020603050405020304" pitchFamily="18" charset="0"/>
              </a:rPr>
              <a:t>Raspador de motor</a:t>
            </a:r>
          </a:p>
        </p:txBody>
      </p:sp>
      <p:sp>
        <p:nvSpPr>
          <p:cNvPr id="22" name="テキスト ボックス 1171">
            <a:extLst>
              <a:ext uri="{FF2B5EF4-FFF2-40B4-BE49-F238E27FC236}">
                <a16:creationId xmlns:a16="http://schemas.microsoft.com/office/drawing/2014/main" id="{E0645841-87D5-4129-BEF6-3BB9CF545780}"/>
              </a:ext>
            </a:extLst>
          </p:cNvPr>
          <p:cNvSpPr txBox="1"/>
          <p:nvPr/>
        </p:nvSpPr>
        <p:spPr>
          <a:xfrm>
            <a:off x="1446293" y="4756985"/>
            <a:ext cx="2025237"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1050" kern="100">
                <a:effectLst/>
                <a:latin typeface="游ゴシック" panose="020B0400000000000000" pitchFamily="50" charset="-128"/>
                <a:ea typeface="游ゴシック" panose="020B0400000000000000" pitchFamily="50" charset="-128"/>
                <a:cs typeface="Times New Roman" panose="02020603050405020304" pitchFamily="18" charset="0"/>
              </a:rPr>
              <a:t>Camión volquete</a:t>
            </a:r>
          </a:p>
        </p:txBody>
      </p:sp>
      <p:sp>
        <p:nvSpPr>
          <p:cNvPr id="23" name="テキスト ボックス 1177">
            <a:extLst>
              <a:ext uri="{FF2B5EF4-FFF2-40B4-BE49-F238E27FC236}">
                <a16:creationId xmlns:a16="http://schemas.microsoft.com/office/drawing/2014/main" id="{E8319F0E-D698-482E-896F-46063EEB0884}"/>
              </a:ext>
            </a:extLst>
          </p:cNvPr>
          <p:cNvSpPr txBox="1"/>
          <p:nvPr/>
        </p:nvSpPr>
        <p:spPr>
          <a:xfrm>
            <a:off x="6586022" y="3698170"/>
            <a:ext cx="1163541" cy="2292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r>
              <a:rPr lang="es" sz="1000" dirty="0">
                <a:latin typeface="Times New Roman" panose="02020603050405020304" pitchFamily="18" charset="0"/>
                <a:cs typeface="Times New Roman" panose="02020603050405020304" pitchFamily="18" charset="0"/>
              </a:rPr>
              <a:t>(Capacidad de carga)</a:t>
            </a:r>
          </a:p>
        </p:txBody>
      </p:sp>
    </p:spTree>
    <p:extLst>
      <p:ext uri="{BB962C8B-B14F-4D97-AF65-F5344CB8AC3E}">
        <p14:creationId xmlns:p14="http://schemas.microsoft.com/office/powerpoint/2010/main" val="1666206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dirty="0">
                <a:latin typeface="Meiryo UI" panose="020B0604030504040204" pitchFamily="50" charset="-128"/>
                <a:ea typeface="Meiryo UI" panose="020B0604030504040204" pitchFamily="50" charset="-128"/>
              </a:rPr>
              <a:t>Variación de la cantidad de suelo</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216 del libro de texto / Página 114 del texto auxiliar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1438122" y="1669356"/>
            <a:ext cx="2923769" cy="276999"/>
          </a:xfrm>
          <a:prstGeom prst="rect">
            <a:avLst/>
          </a:prstGeom>
          <a:noFill/>
          <a:ln>
            <a:noFill/>
          </a:ln>
        </p:spPr>
        <p:txBody>
          <a:bodyPr wrap="square" rtlCol="0">
            <a:spAutoFit/>
          </a:bodyPr>
          <a:lstStyle/>
          <a:p>
            <a:pPr algn="ctr" rtl="0"/>
            <a:r>
              <a:rPr lang="es" sz="1200" dirty="0">
                <a:solidFill>
                  <a:prstClr val="black"/>
                </a:solidFill>
              </a:rPr>
              <a:t>Tasa de variación de la cantidad del suelo</a:t>
            </a:r>
          </a:p>
        </p:txBody>
      </p:sp>
      <p:pic>
        <p:nvPicPr>
          <p:cNvPr id="2" name="図 1"/>
          <p:cNvPicPr>
            <a:picLocks noChangeAspect="1"/>
          </p:cNvPicPr>
          <p:nvPr/>
        </p:nvPicPr>
        <p:blipFill>
          <a:blip r:embed="rId3"/>
          <a:stretch>
            <a:fillRect/>
          </a:stretch>
        </p:blipFill>
        <p:spPr>
          <a:xfrm>
            <a:off x="833438" y="1985997"/>
            <a:ext cx="4005545" cy="3364658"/>
          </a:xfrm>
          <a:prstGeom prst="rect">
            <a:avLst/>
          </a:prstGeom>
        </p:spPr>
      </p:pic>
      <p:pic>
        <p:nvPicPr>
          <p:cNvPr id="5" name="図 4"/>
          <p:cNvPicPr>
            <a:picLocks noChangeAspect="1"/>
          </p:cNvPicPr>
          <p:nvPr/>
        </p:nvPicPr>
        <p:blipFill>
          <a:blip r:embed="rId4"/>
          <a:stretch>
            <a:fillRect/>
          </a:stretch>
        </p:blipFill>
        <p:spPr>
          <a:xfrm>
            <a:off x="4919804" y="2719238"/>
            <a:ext cx="3514725" cy="1647825"/>
          </a:xfrm>
          <a:prstGeom prst="rect">
            <a:avLst/>
          </a:prstGeom>
        </p:spPr>
      </p:pic>
      <p:sp>
        <p:nvSpPr>
          <p:cNvPr id="13" name="テキスト ボックス 12"/>
          <p:cNvSpPr txBox="1"/>
          <p:nvPr/>
        </p:nvSpPr>
        <p:spPr>
          <a:xfrm>
            <a:off x="5334000" y="4228563"/>
            <a:ext cx="2736850" cy="276999"/>
          </a:xfrm>
          <a:prstGeom prst="rect">
            <a:avLst/>
          </a:prstGeom>
          <a:noFill/>
          <a:ln>
            <a:noFill/>
          </a:ln>
        </p:spPr>
        <p:txBody>
          <a:bodyPr wrap="square" rtlCol="0">
            <a:spAutoFit/>
          </a:bodyPr>
          <a:lstStyle/>
          <a:p>
            <a:pPr algn="ctr" rtl="0"/>
            <a:r>
              <a:rPr lang="es" sz="1200" dirty="0">
                <a:solidFill>
                  <a:prstClr val="black"/>
                </a:solidFill>
              </a:rPr>
              <a:t>Variación de la cantidad de suelo</a:t>
            </a:r>
          </a:p>
        </p:txBody>
      </p:sp>
      <p:sp>
        <p:nvSpPr>
          <p:cNvPr id="10" name="テキスト ボックス 1194">
            <a:extLst>
              <a:ext uri="{FF2B5EF4-FFF2-40B4-BE49-F238E27FC236}">
                <a16:creationId xmlns:a16="http://schemas.microsoft.com/office/drawing/2014/main" id="{995B42FA-D7B0-4CAB-84FE-ADA41D0D567C}"/>
              </a:ext>
            </a:extLst>
          </p:cNvPr>
          <p:cNvSpPr txBox="1"/>
          <p:nvPr/>
        </p:nvSpPr>
        <p:spPr>
          <a:xfrm>
            <a:off x="1483170" y="2076049"/>
            <a:ext cx="1005771"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Nombre</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269">
            <a:extLst>
              <a:ext uri="{FF2B5EF4-FFF2-40B4-BE49-F238E27FC236}">
                <a16:creationId xmlns:a16="http://schemas.microsoft.com/office/drawing/2014/main" id="{DCB55DA6-1DD6-4E0A-83AD-726C4DBC2937}"/>
              </a:ext>
            </a:extLst>
          </p:cNvPr>
          <p:cNvSpPr txBox="1"/>
          <p:nvPr/>
        </p:nvSpPr>
        <p:spPr>
          <a:xfrm>
            <a:off x="886231" y="260062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Roca o piedra</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293">
            <a:extLst>
              <a:ext uri="{FF2B5EF4-FFF2-40B4-BE49-F238E27FC236}">
                <a16:creationId xmlns:a16="http://schemas.microsoft.com/office/drawing/2014/main" id="{678E0D52-5658-4DCC-A626-FB42E908A15C}"/>
              </a:ext>
            </a:extLst>
          </p:cNvPr>
          <p:cNvSpPr txBox="1"/>
          <p:nvPr/>
        </p:nvSpPr>
        <p:spPr>
          <a:xfrm>
            <a:off x="893060" y="3310091"/>
            <a:ext cx="692284" cy="3362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Tierra mezclada con grava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305">
            <a:extLst>
              <a:ext uri="{FF2B5EF4-FFF2-40B4-BE49-F238E27FC236}">
                <a16:creationId xmlns:a16="http://schemas.microsoft.com/office/drawing/2014/main" id="{1B095106-FC1C-4A1C-99F2-147FFE2C145A}"/>
              </a:ext>
            </a:extLst>
          </p:cNvPr>
          <p:cNvSpPr txBox="1"/>
          <p:nvPr/>
        </p:nvSpPr>
        <p:spPr>
          <a:xfrm>
            <a:off x="893060" y="3916983"/>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Arena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856">
            <a:extLst>
              <a:ext uri="{FF2B5EF4-FFF2-40B4-BE49-F238E27FC236}">
                <a16:creationId xmlns:a16="http://schemas.microsoft.com/office/drawing/2014/main" id="{021539B6-3696-422E-9287-FE53FA7CD814}"/>
              </a:ext>
            </a:extLst>
          </p:cNvPr>
          <p:cNvSpPr txBox="1"/>
          <p:nvPr/>
        </p:nvSpPr>
        <p:spPr>
          <a:xfrm>
            <a:off x="897661" y="436727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Suelo normal</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857">
            <a:extLst>
              <a:ext uri="{FF2B5EF4-FFF2-40B4-BE49-F238E27FC236}">
                <a16:creationId xmlns:a16="http://schemas.microsoft.com/office/drawing/2014/main" id="{FDCED03E-27B5-453D-BA8C-75F829BA31EE}"/>
              </a:ext>
            </a:extLst>
          </p:cNvPr>
          <p:cNvSpPr txBox="1"/>
          <p:nvPr/>
        </p:nvSpPr>
        <p:spPr>
          <a:xfrm>
            <a:off x="897661" y="4922823"/>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Arcilla, etc.</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858">
            <a:extLst>
              <a:ext uri="{FF2B5EF4-FFF2-40B4-BE49-F238E27FC236}">
                <a16:creationId xmlns:a16="http://schemas.microsoft.com/office/drawing/2014/main" id="{4AA7799E-2FEC-43AD-AE8E-252C7574BABA}"/>
              </a:ext>
            </a:extLst>
          </p:cNvPr>
          <p:cNvSpPr txBox="1"/>
          <p:nvPr/>
        </p:nvSpPr>
        <p:spPr>
          <a:xfrm>
            <a:off x="1763617" y="2291663"/>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Roca dura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859">
            <a:extLst>
              <a:ext uri="{FF2B5EF4-FFF2-40B4-BE49-F238E27FC236}">
                <a16:creationId xmlns:a16="http://schemas.microsoft.com/office/drawing/2014/main" id="{0AB99E00-4533-46BD-A9FF-5248FA9D32C3}"/>
              </a:ext>
            </a:extLst>
          </p:cNvPr>
          <p:cNvSpPr txBox="1"/>
          <p:nvPr/>
        </p:nvSpPr>
        <p:spPr>
          <a:xfrm>
            <a:off x="1781983" y="2499179"/>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Roca semidura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860">
            <a:extLst>
              <a:ext uri="{FF2B5EF4-FFF2-40B4-BE49-F238E27FC236}">
                <a16:creationId xmlns:a16="http://schemas.microsoft.com/office/drawing/2014/main" id="{95C422AC-0EAB-4D99-9D77-5C8105EF82AC}"/>
              </a:ext>
            </a:extLst>
          </p:cNvPr>
          <p:cNvSpPr txBox="1"/>
          <p:nvPr/>
        </p:nvSpPr>
        <p:spPr>
          <a:xfrm>
            <a:off x="1763617" y="2736987"/>
            <a:ext cx="113639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Roca blanda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861">
            <a:extLst>
              <a:ext uri="{FF2B5EF4-FFF2-40B4-BE49-F238E27FC236}">
                <a16:creationId xmlns:a16="http://schemas.microsoft.com/office/drawing/2014/main" id="{1FC466A3-1933-406F-BCC5-4011D442CB76}"/>
              </a:ext>
            </a:extLst>
          </p:cNvPr>
          <p:cNvSpPr txBox="1"/>
          <p:nvPr/>
        </p:nvSpPr>
        <p:spPr>
          <a:xfrm>
            <a:off x="1774889" y="2959849"/>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Masas de roca y guijarros</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862">
            <a:extLst>
              <a:ext uri="{FF2B5EF4-FFF2-40B4-BE49-F238E27FC236}">
                <a16:creationId xmlns:a16="http://schemas.microsoft.com/office/drawing/2014/main" id="{C0679BD5-AC7C-4960-B230-91BF0F51EAA6}"/>
              </a:ext>
            </a:extLst>
          </p:cNvPr>
          <p:cNvSpPr txBox="1"/>
          <p:nvPr/>
        </p:nvSpPr>
        <p:spPr>
          <a:xfrm>
            <a:off x="1709191" y="3175144"/>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Grava</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863">
            <a:extLst>
              <a:ext uri="{FF2B5EF4-FFF2-40B4-BE49-F238E27FC236}">
                <a16:creationId xmlns:a16="http://schemas.microsoft.com/office/drawing/2014/main" id="{C94078BC-4C5B-468F-82A7-5530D3F3CED6}"/>
              </a:ext>
            </a:extLst>
          </p:cNvPr>
          <p:cNvSpPr txBox="1"/>
          <p:nvPr/>
        </p:nvSpPr>
        <p:spPr>
          <a:xfrm>
            <a:off x="1709191" y="3390395"/>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Suelo duro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864">
            <a:extLst>
              <a:ext uri="{FF2B5EF4-FFF2-40B4-BE49-F238E27FC236}">
                <a16:creationId xmlns:a16="http://schemas.microsoft.com/office/drawing/2014/main" id="{E1560057-5F24-4BF4-9FF9-68D775125323}"/>
              </a:ext>
            </a:extLst>
          </p:cNvPr>
          <p:cNvSpPr txBox="1"/>
          <p:nvPr/>
        </p:nvSpPr>
        <p:spPr>
          <a:xfrm>
            <a:off x="1709191" y="3604323"/>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Suelo duro consolidado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865">
            <a:extLst>
              <a:ext uri="{FF2B5EF4-FFF2-40B4-BE49-F238E27FC236}">
                <a16:creationId xmlns:a16="http://schemas.microsoft.com/office/drawing/2014/main" id="{48FE0D0A-8CEB-4B61-A804-75228A78B977}"/>
              </a:ext>
            </a:extLst>
          </p:cNvPr>
          <p:cNvSpPr txBox="1"/>
          <p:nvPr/>
        </p:nvSpPr>
        <p:spPr>
          <a:xfrm>
            <a:off x="1724431" y="3808650"/>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a:effectLst/>
                <a:latin typeface="Arial" panose="020B0604020202020204" pitchFamily="34" charset="0"/>
                <a:ea typeface="游ゴシック" panose="020B0400000000000000" pitchFamily="50" charset="-128"/>
                <a:cs typeface="Times New Roman" panose="02020603050405020304" pitchFamily="18" charset="0"/>
              </a:rPr>
              <a:t>Arena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866">
            <a:extLst>
              <a:ext uri="{FF2B5EF4-FFF2-40B4-BE49-F238E27FC236}">
                <a16:creationId xmlns:a16="http://schemas.microsoft.com/office/drawing/2014/main" id="{C0D484AA-5095-43E0-BD10-2A7C1073D9B3}"/>
              </a:ext>
            </a:extLst>
          </p:cNvPr>
          <p:cNvSpPr txBox="1"/>
          <p:nvPr/>
        </p:nvSpPr>
        <p:spPr>
          <a:xfrm>
            <a:off x="1742797" y="4022630"/>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Arena con masas de roca y guijarros</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867">
            <a:extLst>
              <a:ext uri="{FF2B5EF4-FFF2-40B4-BE49-F238E27FC236}">
                <a16:creationId xmlns:a16="http://schemas.microsoft.com/office/drawing/2014/main" id="{48EA4B04-C2F7-4129-94F3-1F8483AE9A2B}"/>
              </a:ext>
            </a:extLst>
          </p:cNvPr>
          <p:cNvSpPr txBox="1"/>
          <p:nvPr/>
        </p:nvSpPr>
        <p:spPr>
          <a:xfrm>
            <a:off x="1724431" y="4264136"/>
            <a:ext cx="121476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Suelo duro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868">
            <a:extLst>
              <a:ext uri="{FF2B5EF4-FFF2-40B4-BE49-F238E27FC236}">
                <a16:creationId xmlns:a16="http://schemas.microsoft.com/office/drawing/2014/main" id="{623809CF-81EE-459A-B403-6A6DF3ED4F77}"/>
              </a:ext>
            </a:extLst>
          </p:cNvPr>
          <p:cNvSpPr txBox="1"/>
          <p:nvPr/>
        </p:nvSpPr>
        <p:spPr>
          <a:xfrm>
            <a:off x="1709191" y="4469862"/>
            <a:ext cx="129313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Suelo arenoso con masas de roca y guijarros</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869">
            <a:extLst>
              <a:ext uri="{FF2B5EF4-FFF2-40B4-BE49-F238E27FC236}">
                <a16:creationId xmlns:a16="http://schemas.microsoft.com/office/drawing/2014/main" id="{B7DA7365-1209-45C7-83A0-D311B0004CFC}"/>
              </a:ext>
            </a:extLst>
          </p:cNvPr>
          <p:cNvSpPr txBox="1"/>
          <p:nvPr/>
        </p:nvSpPr>
        <p:spPr>
          <a:xfrm>
            <a:off x="1986056" y="4711368"/>
            <a:ext cx="69228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Arcilla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870">
            <a:extLst>
              <a:ext uri="{FF2B5EF4-FFF2-40B4-BE49-F238E27FC236}">
                <a16:creationId xmlns:a16="http://schemas.microsoft.com/office/drawing/2014/main" id="{9C994844-F7DA-4EFC-B331-04C7635834BC}"/>
              </a:ext>
            </a:extLst>
          </p:cNvPr>
          <p:cNvSpPr txBox="1"/>
          <p:nvPr/>
        </p:nvSpPr>
        <p:spPr>
          <a:xfrm>
            <a:off x="1794733" y="4910006"/>
            <a:ext cx="1173012"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Suelo arcilloso mezclado con grava</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871">
            <a:extLst>
              <a:ext uri="{FF2B5EF4-FFF2-40B4-BE49-F238E27FC236}">
                <a16:creationId xmlns:a16="http://schemas.microsoft.com/office/drawing/2014/main" id="{93BD4794-7FDF-4168-9E16-950B0BF1BA2C}"/>
              </a:ext>
            </a:extLst>
          </p:cNvPr>
          <p:cNvSpPr txBox="1"/>
          <p:nvPr/>
        </p:nvSpPr>
        <p:spPr>
          <a:xfrm>
            <a:off x="1674747" y="5115732"/>
            <a:ext cx="1314904"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Suelo arcilloso con masas de roca y guijarros</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873">
            <a:extLst>
              <a:ext uri="{FF2B5EF4-FFF2-40B4-BE49-F238E27FC236}">
                <a16:creationId xmlns:a16="http://schemas.microsoft.com/office/drawing/2014/main" id="{28A24FFB-561B-4AB2-B457-E879C4050FB4}"/>
              </a:ext>
            </a:extLst>
          </p:cNvPr>
          <p:cNvSpPr txBox="1"/>
          <p:nvPr/>
        </p:nvSpPr>
        <p:spPr>
          <a:xfrm>
            <a:off x="5030807" y="3087084"/>
            <a:ext cx="620305" cy="155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Montículo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874">
            <a:extLst>
              <a:ext uri="{FF2B5EF4-FFF2-40B4-BE49-F238E27FC236}">
                <a16:creationId xmlns:a16="http://schemas.microsoft.com/office/drawing/2014/main" id="{1CA15514-1892-4F28-B6B7-C703F1015B5D}"/>
              </a:ext>
            </a:extLst>
          </p:cNvPr>
          <p:cNvSpPr txBox="1"/>
          <p:nvPr/>
        </p:nvSpPr>
        <p:spPr>
          <a:xfrm>
            <a:off x="4919804" y="3443454"/>
            <a:ext cx="1286870" cy="155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(1) Cantidad de tierra en el montículo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875">
            <a:extLst>
              <a:ext uri="{FF2B5EF4-FFF2-40B4-BE49-F238E27FC236}">
                <a16:creationId xmlns:a16="http://schemas.microsoft.com/office/drawing/2014/main" id="{3E5889F6-DF9E-43E3-95E0-937925301157}"/>
              </a:ext>
            </a:extLst>
          </p:cNvPr>
          <p:cNvSpPr txBox="1"/>
          <p:nvPr/>
        </p:nvSpPr>
        <p:spPr>
          <a:xfrm>
            <a:off x="6432698" y="3432721"/>
            <a:ext cx="841591" cy="1665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(2) Cantidad de suelo aflojado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876">
            <a:extLst>
              <a:ext uri="{FF2B5EF4-FFF2-40B4-BE49-F238E27FC236}">
                <a16:creationId xmlns:a16="http://schemas.microsoft.com/office/drawing/2014/main" id="{7B7982BA-EEB2-450A-99C0-60D46CCD9551}"/>
              </a:ext>
            </a:extLst>
          </p:cNvPr>
          <p:cNvSpPr txBox="1"/>
          <p:nvPr/>
        </p:nvSpPr>
        <p:spPr>
          <a:xfrm>
            <a:off x="7355110" y="3449934"/>
            <a:ext cx="934216" cy="1551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(3) Cantidad de suelo compactado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388430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es" sz="2000" dirty="0">
                <a:latin typeface="Meiryo UI" panose="020B0604030504040204" pitchFamily="50" charset="-128"/>
                <a:ea typeface="Meiryo UI" panose="020B0604030504040204" pitchFamily="50" charset="-128"/>
              </a:rPr>
              <a:t>Causas y signos de colapso del suelo. Causas de colapso del suelo</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218 del libro de texto / Página 115 del texto auxiliar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2665921" y="1268384"/>
            <a:ext cx="4359912" cy="276999"/>
          </a:xfrm>
          <a:prstGeom prst="rect">
            <a:avLst/>
          </a:prstGeom>
          <a:noFill/>
          <a:ln>
            <a:noFill/>
          </a:ln>
        </p:spPr>
        <p:txBody>
          <a:bodyPr wrap="square" rtlCol="0">
            <a:spAutoFit/>
          </a:bodyPr>
          <a:lstStyle/>
          <a:p>
            <a:pPr algn="ctr" rtl="0"/>
            <a:r>
              <a:rPr lang="es" sz="1200" dirty="0">
                <a:solidFill>
                  <a:prstClr val="black"/>
                </a:solidFill>
              </a:rPr>
              <a:t>Criterios de inclinación y altura de la superficie de excavación</a:t>
            </a:r>
          </a:p>
        </p:txBody>
      </p:sp>
      <p:pic>
        <p:nvPicPr>
          <p:cNvPr id="3" name="図 2"/>
          <p:cNvPicPr>
            <a:picLocks noChangeAspect="1"/>
          </p:cNvPicPr>
          <p:nvPr/>
        </p:nvPicPr>
        <p:blipFill>
          <a:blip r:embed="rId3"/>
          <a:stretch>
            <a:fillRect/>
          </a:stretch>
        </p:blipFill>
        <p:spPr>
          <a:xfrm>
            <a:off x="2665921" y="1566677"/>
            <a:ext cx="4179012" cy="4743450"/>
          </a:xfrm>
          <a:prstGeom prst="rect">
            <a:avLst/>
          </a:prstGeom>
        </p:spPr>
      </p:pic>
      <p:sp>
        <p:nvSpPr>
          <p:cNvPr id="7" name="テキスト ボックス 1877">
            <a:extLst>
              <a:ext uri="{FF2B5EF4-FFF2-40B4-BE49-F238E27FC236}">
                <a16:creationId xmlns:a16="http://schemas.microsoft.com/office/drawing/2014/main" id="{6C26CC83-7E7B-411F-AD3B-6F59028015A1}"/>
              </a:ext>
            </a:extLst>
          </p:cNvPr>
          <p:cNvSpPr txBox="1"/>
          <p:nvPr/>
        </p:nvSpPr>
        <p:spPr>
          <a:xfrm>
            <a:off x="2756416" y="1606354"/>
            <a:ext cx="554606" cy="1477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600"/>
              </a:lnSpc>
            </a:pP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Tipos de montículos</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878">
            <a:extLst>
              <a:ext uri="{FF2B5EF4-FFF2-40B4-BE49-F238E27FC236}">
                <a16:creationId xmlns:a16="http://schemas.microsoft.com/office/drawing/2014/main" id="{A6A7EE5A-3FA3-4DCC-AF20-5F2E287A0CD9}"/>
              </a:ext>
            </a:extLst>
          </p:cNvPr>
          <p:cNvSpPr txBox="1"/>
          <p:nvPr/>
        </p:nvSpPr>
        <p:spPr>
          <a:xfrm>
            <a:off x="3600450" y="1632773"/>
            <a:ext cx="288290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Altura e inclinación de la superficie de la excavación</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879">
            <a:extLst>
              <a:ext uri="{FF2B5EF4-FFF2-40B4-BE49-F238E27FC236}">
                <a16:creationId xmlns:a16="http://schemas.microsoft.com/office/drawing/2014/main" id="{87AF80DA-49D0-4766-95A8-C3D9543F7007}"/>
              </a:ext>
            </a:extLst>
          </p:cNvPr>
          <p:cNvSpPr txBox="1"/>
          <p:nvPr/>
        </p:nvSpPr>
        <p:spPr>
          <a:xfrm>
            <a:off x="2742624" y="2150932"/>
            <a:ext cx="563880" cy="566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Montículo formado por lecho de roca o arcilla dura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880">
            <a:extLst>
              <a:ext uri="{FF2B5EF4-FFF2-40B4-BE49-F238E27FC236}">
                <a16:creationId xmlns:a16="http://schemas.microsoft.com/office/drawing/2014/main" id="{4D83F31E-4F8C-45A5-AB4E-1047B68B5FD5}"/>
              </a:ext>
            </a:extLst>
          </p:cNvPr>
          <p:cNvSpPr txBox="1"/>
          <p:nvPr/>
        </p:nvSpPr>
        <p:spPr>
          <a:xfrm>
            <a:off x="2740468" y="3406814"/>
            <a:ext cx="563880" cy="2583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Otros montículos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881">
            <a:extLst>
              <a:ext uri="{FF2B5EF4-FFF2-40B4-BE49-F238E27FC236}">
                <a16:creationId xmlns:a16="http://schemas.microsoft.com/office/drawing/2014/main" id="{E7B4E686-57BE-468F-A110-FECC1D8B7823}"/>
              </a:ext>
            </a:extLst>
          </p:cNvPr>
          <p:cNvSpPr txBox="1"/>
          <p:nvPr/>
        </p:nvSpPr>
        <p:spPr>
          <a:xfrm>
            <a:off x="2712600" y="4464660"/>
            <a:ext cx="614358" cy="346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Montículo formado por arena</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882">
            <a:extLst>
              <a:ext uri="{FF2B5EF4-FFF2-40B4-BE49-F238E27FC236}">
                <a16:creationId xmlns:a16="http://schemas.microsoft.com/office/drawing/2014/main" id="{E6A9CB41-195F-45C0-B151-EF2AADC1DA44}"/>
              </a:ext>
            </a:extLst>
          </p:cNvPr>
          <p:cNvSpPr txBox="1"/>
          <p:nvPr/>
        </p:nvSpPr>
        <p:spPr>
          <a:xfrm>
            <a:off x="2737839" y="5412032"/>
            <a:ext cx="563880" cy="572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700" kern="100" dirty="0">
                <a:effectLst/>
                <a:latin typeface="Arial" panose="020B0604020202020204" pitchFamily="34" charset="0"/>
                <a:ea typeface="游ゴシック" panose="020B0400000000000000" pitchFamily="50" charset="-128"/>
                <a:cs typeface="Times New Roman" panose="02020603050405020304" pitchFamily="18" charset="0"/>
              </a:rPr>
              <a:t>Montículo fácil de colapsar con voladuras y similares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883">
            <a:extLst>
              <a:ext uri="{FF2B5EF4-FFF2-40B4-BE49-F238E27FC236}">
                <a16:creationId xmlns:a16="http://schemas.microsoft.com/office/drawing/2014/main" id="{FB433F58-C5D3-4052-BF3A-8728ECCD3C23}"/>
              </a:ext>
            </a:extLst>
          </p:cNvPr>
          <p:cNvSpPr txBox="1"/>
          <p:nvPr/>
        </p:nvSpPr>
        <p:spPr>
          <a:xfrm>
            <a:off x="4412944" y="5830154"/>
            <a:ext cx="625593"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45°</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o menos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884">
            <a:extLst>
              <a:ext uri="{FF2B5EF4-FFF2-40B4-BE49-F238E27FC236}">
                <a16:creationId xmlns:a16="http://schemas.microsoft.com/office/drawing/2014/main" id="{08757D13-A3E5-4994-89E9-68A893044E6A}"/>
              </a:ext>
            </a:extLst>
          </p:cNvPr>
          <p:cNvSpPr txBox="1"/>
          <p:nvPr/>
        </p:nvSpPr>
        <p:spPr>
          <a:xfrm>
            <a:off x="4541910" y="4664870"/>
            <a:ext cx="563879"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35°</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o menos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885">
            <a:extLst>
              <a:ext uri="{FF2B5EF4-FFF2-40B4-BE49-F238E27FC236}">
                <a16:creationId xmlns:a16="http://schemas.microsoft.com/office/drawing/2014/main" id="{8C47C9E8-9ADA-4DAE-BEC3-FB427F3A41B0}"/>
              </a:ext>
            </a:extLst>
          </p:cNvPr>
          <p:cNvSpPr txBox="1"/>
          <p:nvPr/>
        </p:nvSpPr>
        <p:spPr>
          <a:xfrm>
            <a:off x="4166189" y="3665172"/>
            <a:ext cx="56388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90°</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 o menos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886">
            <a:extLst>
              <a:ext uri="{FF2B5EF4-FFF2-40B4-BE49-F238E27FC236}">
                <a16:creationId xmlns:a16="http://schemas.microsoft.com/office/drawing/2014/main" id="{907AF5E4-CB7E-43CF-B0C0-FF0BBA827BC5}"/>
              </a:ext>
            </a:extLst>
          </p:cNvPr>
          <p:cNvSpPr txBox="1"/>
          <p:nvPr/>
        </p:nvSpPr>
        <p:spPr>
          <a:xfrm>
            <a:off x="5304848" y="3671131"/>
            <a:ext cx="563879" cy="969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75°</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o menos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887">
            <a:extLst>
              <a:ext uri="{FF2B5EF4-FFF2-40B4-BE49-F238E27FC236}">
                <a16:creationId xmlns:a16="http://schemas.microsoft.com/office/drawing/2014/main" id="{FBB1FCB8-55ED-4BCC-83F7-6473849CA960}"/>
              </a:ext>
            </a:extLst>
          </p:cNvPr>
          <p:cNvSpPr txBox="1"/>
          <p:nvPr/>
        </p:nvSpPr>
        <p:spPr>
          <a:xfrm>
            <a:off x="6349605" y="3667265"/>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60°</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o menos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888">
            <a:extLst>
              <a:ext uri="{FF2B5EF4-FFF2-40B4-BE49-F238E27FC236}">
                <a16:creationId xmlns:a16="http://schemas.microsoft.com/office/drawing/2014/main" id="{221300E5-BE26-4897-8120-2FCD239C771F}"/>
              </a:ext>
            </a:extLst>
          </p:cNvPr>
          <p:cNvSpPr txBox="1"/>
          <p:nvPr/>
        </p:nvSpPr>
        <p:spPr>
          <a:xfrm>
            <a:off x="4456548" y="2478505"/>
            <a:ext cx="563880" cy="8133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90°</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 o menos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889">
            <a:extLst>
              <a:ext uri="{FF2B5EF4-FFF2-40B4-BE49-F238E27FC236}">
                <a16:creationId xmlns:a16="http://schemas.microsoft.com/office/drawing/2014/main" id="{FBC04DA1-2FE7-4466-B061-0C00F5004C66}"/>
              </a:ext>
            </a:extLst>
          </p:cNvPr>
          <p:cNvSpPr txBox="1"/>
          <p:nvPr/>
        </p:nvSpPr>
        <p:spPr>
          <a:xfrm>
            <a:off x="5969235" y="2448688"/>
            <a:ext cx="666056"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a:effectLst/>
                <a:latin typeface="游ゴシック" panose="020B0400000000000000" pitchFamily="50" charset="-128"/>
                <a:ea typeface="ＭＳ Ｐゴシック" panose="020B0600070205080204" pitchFamily="50" charset="-128"/>
                <a:cs typeface="Times New Roman" panose="02020603050405020304" pitchFamily="18" charset="0"/>
              </a:rPr>
              <a:t>75°</a:t>
            </a:r>
            <a:r>
              <a:rPr lang="es" sz="600" kern="100">
                <a:effectLst/>
                <a:latin typeface="Arial" panose="020B0604020202020204" pitchFamily="34" charset="0"/>
                <a:ea typeface="游ゴシック" panose="020B0400000000000000" pitchFamily="50" charset="-128"/>
                <a:cs typeface="Times New Roman" panose="02020603050405020304" pitchFamily="18" charset="0"/>
              </a:rPr>
              <a:t>o menos</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890">
            <a:extLst>
              <a:ext uri="{FF2B5EF4-FFF2-40B4-BE49-F238E27FC236}">
                <a16:creationId xmlns:a16="http://schemas.microsoft.com/office/drawing/2014/main" id="{9CBFEA17-AA8B-43E9-808A-DE51F2271C22}"/>
              </a:ext>
            </a:extLst>
          </p:cNvPr>
          <p:cNvSpPr txBox="1"/>
          <p:nvPr/>
        </p:nvSpPr>
        <p:spPr>
          <a:xfrm>
            <a:off x="5274369" y="2252086"/>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5m </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o más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891">
            <a:extLst>
              <a:ext uri="{FF2B5EF4-FFF2-40B4-BE49-F238E27FC236}">
                <a16:creationId xmlns:a16="http://schemas.microsoft.com/office/drawing/2014/main" id="{7B235423-EC2E-4E5D-8047-F8D1A3AE7795}"/>
              </a:ext>
            </a:extLst>
          </p:cNvPr>
          <p:cNvSpPr txBox="1"/>
          <p:nvPr/>
        </p:nvSpPr>
        <p:spPr>
          <a:xfrm>
            <a:off x="5614521" y="3354182"/>
            <a:ext cx="3543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5m </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o más</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892">
            <a:extLst>
              <a:ext uri="{FF2B5EF4-FFF2-40B4-BE49-F238E27FC236}">
                <a16:creationId xmlns:a16="http://schemas.microsoft.com/office/drawing/2014/main" id="{21CF0F3D-4047-4F23-BAE0-34EFC6189BCD}"/>
              </a:ext>
            </a:extLst>
          </p:cNvPr>
          <p:cNvSpPr txBox="1"/>
          <p:nvPr/>
        </p:nvSpPr>
        <p:spPr>
          <a:xfrm>
            <a:off x="3553276" y="2364293"/>
            <a:ext cx="563880" cy="1409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Menos de</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 5 m</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893">
            <a:extLst>
              <a:ext uri="{FF2B5EF4-FFF2-40B4-BE49-F238E27FC236}">
                <a16:creationId xmlns:a16="http://schemas.microsoft.com/office/drawing/2014/main" id="{8E4A1E92-8CCC-42CB-8C78-A492978E6A5A}"/>
              </a:ext>
            </a:extLst>
          </p:cNvPr>
          <p:cNvSpPr txBox="1"/>
          <p:nvPr/>
        </p:nvSpPr>
        <p:spPr>
          <a:xfrm>
            <a:off x="3378893" y="3533962"/>
            <a:ext cx="366821" cy="2125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Menos de</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 2m</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894">
            <a:extLst>
              <a:ext uri="{FF2B5EF4-FFF2-40B4-BE49-F238E27FC236}">
                <a16:creationId xmlns:a16="http://schemas.microsoft.com/office/drawing/2014/main" id="{4A5A020D-CA9B-4340-A384-1EBA033555A2}"/>
              </a:ext>
            </a:extLst>
          </p:cNvPr>
          <p:cNvSpPr txBox="1"/>
          <p:nvPr/>
        </p:nvSpPr>
        <p:spPr>
          <a:xfrm>
            <a:off x="4100830" y="3343701"/>
            <a:ext cx="810954" cy="1028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2 m </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a menos de 5 m</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896">
            <a:extLst>
              <a:ext uri="{FF2B5EF4-FFF2-40B4-BE49-F238E27FC236}">
                <a16:creationId xmlns:a16="http://schemas.microsoft.com/office/drawing/2014/main" id="{4E20D08D-956C-4966-A5FE-31E0D7F5D354}"/>
              </a:ext>
            </a:extLst>
          </p:cNvPr>
          <p:cNvSpPr txBox="1"/>
          <p:nvPr/>
        </p:nvSpPr>
        <p:spPr>
          <a:xfrm>
            <a:off x="5304848" y="5705901"/>
            <a:ext cx="3162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Menos de</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 2m</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897">
            <a:extLst>
              <a:ext uri="{FF2B5EF4-FFF2-40B4-BE49-F238E27FC236}">
                <a16:creationId xmlns:a16="http://schemas.microsoft.com/office/drawing/2014/main" id="{D3038447-8B00-40D6-AE76-DD21BF607F79}"/>
              </a:ext>
            </a:extLst>
          </p:cNvPr>
          <p:cNvSpPr txBox="1"/>
          <p:nvPr/>
        </p:nvSpPr>
        <p:spPr>
          <a:xfrm>
            <a:off x="5339151" y="4493835"/>
            <a:ext cx="31623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Menos de</a:t>
            </a:r>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 5 m</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898">
            <a:extLst>
              <a:ext uri="{FF2B5EF4-FFF2-40B4-BE49-F238E27FC236}">
                <a16:creationId xmlns:a16="http://schemas.microsoft.com/office/drawing/2014/main" id="{A7D804F1-0DBD-4DA0-89B5-A846E3E31A76}"/>
              </a:ext>
            </a:extLst>
          </p:cNvPr>
          <p:cNvSpPr txBox="1"/>
          <p:nvPr/>
        </p:nvSpPr>
        <p:spPr>
          <a:xfrm>
            <a:off x="5038537" y="4482622"/>
            <a:ext cx="26670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899">
            <a:extLst>
              <a:ext uri="{FF2B5EF4-FFF2-40B4-BE49-F238E27FC236}">
                <a16:creationId xmlns:a16="http://schemas.microsoft.com/office/drawing/2014/main" id="{6F73AD0E-9C2E-4E7D-ABEA-B2357E6FD1D9}"/>
              </a:ext>
            </a:extLst>
          </p:cNvPr>
          <p:cNvSpPr txBox="1"/>
          <p:nvPr/>
        </p:nvSpPr>
        <p:spPr>
          <a:xfrm>
            <a:off x="5007669" y="5613133"/>
            <a:ext cx="266700" cy="1028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600" kern="100" dirty="0">
                <a:effectLst/>
                <a:latin typeface="Arial" panose="020B0604020202020204" pitchFamily="34" charset="0"/>
                <a:ea typeface="游ゴシック" panose="020B0400000000000000" pitchFamily="50" charset="-128"/>
                <a:cs typeface="Times New Roman" panose="02020603050405020304" pitchFamily="18" charset="0"/>
              </a:rPr>
              <a:t>o</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603789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es" sz="2000" dirty="0">
                <a:latin typeface="Meiryo UI" panose="020B0604030504040204" pitchFamily="50" charset="-128"/>
                <a:ea typeface="Meiryo UI" panose="020B0604030504040204" pitchFamily="50" charset="-128"/>
              </a:rPr>
              <a:t>Causas y signos de colapsos del suelo. Resistencia del suelo, signos de colapso</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218 del libro de texto / Página 116 del texto auxiliar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834767" y="2661735"/>
            <a:ext cx="3363370" cy="276999"/>
          </a:xfrm>
          <a:prstGeom prst="rect">
            <a:avLst/>
          </a:prstGeom>
          <a:noFill/>
          <a:ln>
            <a:noFill/>
          </a:ln>
        </p:spPr>
        <p:txBody>
          <a:bodyPr wrap="square" rtlCol="0">
            <a:spAutoFit/>
          </a:bodyPr>
          <a:lstStyle/>
          <a:p>
            <a:pPr algn="ctr" rtl="0"/>
            <a:r>
              <a:rPr lang="es" sz="1200" dirty="0">
                <a:solidFill>
                  <a:prstClr val="black"/>
                </a:solidFill>
              </a:rPr>
              <a:t>Ejemplo de colapso de un talud vertical</a:t>
            </a:r>
          </a:p>
        </p:txBody>
      </p:sp>
      <p:pic>
        <p:nvPicPr>
          <p:cNvPr id="7" name="図 6"/>
          <p:cNvPicPr>
            <a:picLocks noChangeAspect="1"/>
          </p:cNvPicPr>
          <p:nvPr/>
        </p:nvPicPr>
        <p:blipFill>
          <a:blip r:embed="rId3"/>
          <a:stretch>
            <a:fillRect/>
          </a:stretch>
        </p:blipFill>
        <p:spPr>
          <a:xfrm>
            <a:off x="762955" y="1566677"/>
            <a:ext cx="3509609" cy="1043727"/>
          </a:xfrm>
          <a:prstGeom prst="rect">
            <a:avLst/>
          </a:prstGeom>
        </p:spPr>
      </p:pic>
      <p:pic>
        <p:nvPicPr>
          <p:cNvPr id="2" name="図 1"/>
          <p:cNvPicPr>
            <a:picLocks noChangeAspect="1"/>
          </p:cNvPicPr>
          <p:nvPr/>
        </p:nvPicPr>
        <p:blipFill>
          <a:blip r:embed="rId4"/>
          <a:stretch>
            <a:fillRect/>
          </a:stretch>
        </p:blipFill>
        <p:spPr>
          <a:xfrm>
            <a:off x="4541449" y="1566678"/>
            <a:ext cx="3767784" cy="4771775"/>
          </a:xfrm>
          <a:prstGeom prst="rect">
            <a:avLst/>
          </a:prstGeom>
        </p:spPr>
      </p:pic>
      <p:sp>
        <p:nvSpPr>
          <p:cNvPr id="11" name="テキスト ボックス 10"/>
          <p:cNvSpPr txBox="1"/>
          <p:nvPr/>
        </p:nvSpPr>
        <p:spPr>
          <a:xfrm>
            <a:off x="4978400" y="1289678"/>
            <a:ext cx="3003549" cy="276999"/>
          </a:xfrm>
          <a:prstGeom prst="rect">
            <a:avLst/>
          </a:prstGeom>
          <a:noFill/>
          <a:ln>
            <a:noFill/>
          </a:ln>
        </p:spPr>
        <p:txBody>
          <a:bodyPr wrap="square" rtlCol="0">
            <a:spAutoFit/>
          </a:bodyPr>
          <a:lstStyle/>
          <a:p>
            <a:pPr algn="ctr" rtl="0"/>
            <a:r>
              <a:rPr lang="es" sz="1200" dirty="0">
                <a:solidFill>
                  <a:prstClr val="black"/>
                </a:solidFill>
              </a:rPr>
              <a:t>Ejemplo de colapso de un talud</a:t>
            </a:r>
          </a:p>
        </p:txBody>
      </p:sp>
      <p:pic>
        <p:nvPicPr>
          <p:cNvPr id="8" name="図 7"/>
          <p:cNvPicPr>
            <a:picLocks noChangeAspect="1"/>
          </p:cNvPicPr>
          <p:nvPr/>
        </p:nvPicPr>
        <p:blipFill>
          <a:blip r:embed="rId5"/>
          <a:stretch>
            <a:fillRect/>
          </a:stretch>
        </p:blipFill>
        <p:spPr>
          <a:xfrm>
            <a:off x="1524140" y="2938733"/>
            <a:ext cx="2171700" cy="1990725"/>
          </a:xfrm>
          <a:prstGeom prst="rect">
            <a:avLst/>
          </a:prstGeom>
        </p:spPr>
      </p:pic>
      <p:sp>
        <p:nvSpPr>
          <p:cNvPr id="14" name="テキスト ボックス 13"/>
          <p:cNvSpPr txBox="1"/>
          <p:nvPr/>
        </p:nvSpPr>
        <p:spPr>
          <a:xfrm>
            <a:off x="1577624" y="4886340"/>
            <a:ext cx="2052107" cy="276999"/>
          </a:xfrm>
          <a:prstGeom prst="rect">
            <a:avLst/>
          </a:prstGeom>
          <a:noFill/>
          <a:ln>
            <a:noFill/>
          </a:ln>
        </p:spPr>
        <p:txBody>
          <a:bodyPr wrap="square" rtlCol="0">
            <a:spAutoFit/>
          </a:bodyPr>
          <a:lstStyle/>
          <a:p>
            <a:pPr algn="ctr" rtl="0"/>
            <a:r>
              <a:rPr lang="es" sz="1200" dirty="0">
                <a:solidFill>
                  <a:prstClr val="black"/>
                </a:solidFill>
              </a:rPr>
              <a:t>Signos de colapso</a:t>
            </a:r>
          </a:p>
        </p:txBody>
      </p:sp>
      <p:sp>
        <p:nvSpPr>
          <p:cNvPr id="12" name="テキスト ボックス 1901">
            <a:extLst>
              <a:ext uri="{FF2B5EF4-FFF2-40B4-BE49-F238E27FC236}">
                <a16:creationId xmlns:a16="http://schemas.microsoft.com/office/drawing/2014/main" id="{05D6BBA8-B2B9-4668-BA05-54C77059D849}"/>
              </a:ext>
            </a:extLst>
          </p:cNvPr>
          <p:cNvSpPr txBox="1"/>
          <p:nvPr/>
        </p:nvSpPr>
        <p:spPr>
          <a:xfrm>
            <a:off x="5162337" y="1639804"/>
            <a:ext cx="829805" cy="766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游ゴシック" panose="020B0400000000000000" pitchFamily="50" charset="-128"/>
                <a:ea typeface="游ゴシック" panose="020B0400000000000000" pitchFamily="50" charset="-128"/>
                <a:cs typeface="Times New Roman" panose="02020603050405020304" pitchFamily="18" charset="0"/>
              </a:rPr>
              <a:t>Patrón de colapso de rocas</a:t>
            </a:r>
          </a:p>
        </p:txBody>
      </p:sp>
      <p:sp>
        <p:nvSpPr>
          <p:cNvPr id="15" name="テキスト ボックス 1902">
            <a:extLst>
              <a:ext uri="{FF2B5EF4-FFF2-40B4-BE49-F238E27FC236}">
                <a16:creationId xmlns:a16="http://schemas.microsoft.com/office/drawing/2014/main" id="{C31A7E30-BC08-4AF5-9EFB-F1AA92770DB8}"/>
              </a:ext>
            </a:extLst>
          </p:cNvPr>
          <p:cNvSpPr txBox="1"/>
          <p:nvPr/>
        </p:nvSpPr>
        <p:spPr>
          <a:xfrm>
            <a:off x="6905889" y="1642411"/>
            <a:ext cx="986526" cy="7683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游ゴシック" panose="020B0400000000000000" pitchFamily="50" charset="-128"/>
                <a:ea typeface="游ゴシック" panose="020B0400000000000000" pitchFamily="50" charset="-128"/>
                <a:cs typeface="Times New Roman" panose="02020603050405020304" pitchFamily="18" charset="0"/>
              </a:rPr>
              <a:t>Patrón de colapso del suelo</a:t>
            </a:r>
          </a:p>
        </p:txBody>
      </p:sp>
      <p:sp>
        <p:nvSpPr>
          <p:cNvPr id="16" name="テキスト ボックス 1903">
            <a:extLst>
              <a:ext uri="{FF2B5EF4-FFF2-40B4-BE49-F238E27FC236}">
                <a16:creationId xmlns:a16="http://schemas.microsoft.com/office/drawing/2014/main" id="{EA2A61B3-7DED-46A0-B90F-E9D6B8CDC7B3}"/>
              </a:ext>
            </a:extLst>
          </p:cNvPr>
          <p:cNvSpPr txBox="1"/>
          <p:nvPr/>
        </p:nvSpPr>
        <p:spPr>
          <a:xfrm>
            <a:off x="5093782" y="2507392"/>
            <a:ext cx="453766" cy="7154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a:effectLst/>
                <a:latin typeface="游ゴシック" panose="020B0400000000000000" pitchFamily="50" charset="-128"/>
                <a:ea typeface="游ゴシック" panose="020B0400000000000000" pitchFamily="50" charset="-128"/>
                <a:cs typeface="Times New Roman" panose="02020603050405020304" pitchFamily="18" charset="0"/>
              </a:rPr>
              <a:t>Rocas con muchas grietas</a:t>
            </a:r>
          </a:p>
        </p:txBody>
      </p:sp>
      <p:sp>
        <p:nvSpPr>
          <p:cNvPr id="17" name="テキスト ボックス 1904">
            <a:extLst>
              <a:ext uri="{FF2B5EF4-FFF2-40B4-BE49-F238E27FC236}">
                <a16:creationId xmlns:a16="http://schemas.microsoft.com/office/drawing/2014/main" id="{0FC3B041-05D6-4519-9FC7-E6E9AB41D68B}"/>
              </a:ext>
            </a:extLst>
          </p:cNvPr>
          <p:cNvSpPr txBox="1"/>
          <p:nvPr/>
        </p:nvSpPr>
        <p:spPr>
          <a:xfrm>
            <a:off x="5750135" y="2505301"/>
            <a:ext cx="643021" cy="12394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Rocas con capa alterna dura y blanda</a:t>
            </a:r>
          </a:p>
        </p:txBody>
      </p:sp>
      <p:sp>
        <p:nvSpPr>
          <p:cNvPr id="18" name="テキスト ボックス 1905">
            <a:extLst>
              <a:ext uri="{FF2B5EF4-FFF2-40B4-BE49-F238E27FC236}">
                <a16:creationId xmlns:a16="http://schemas.microsoft.com/office/drawing/2014/main" id="{6399D021-530B-4163-AFCD-D8AC8C080EE1}"/>
              </a:ext>
            </a:extLst>
          </p:cNvPr>
          <p:cNvSpPr txBox="1"/>
          <p:nvPr/>
        </p:nvSpPr>
        <p:spPr>
          <a:xfrm>
            <a:off x="5093782" y="2702581"/>
            <a:ext cx="1344106" cy="70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Caída de roca flotante (tipo desprendimiento)</a:t>
            </a:r>
          </a:p>
        </p:txBody>
      </p:sp>
      <p:sp>
        <p:nvSpPr>
          <p:cNvPr id="19" name="テキスト ボックス 1906">
            <a:extLst>
              <a:ext uri="{FF2B5EF4-FFF2-40B4-BE49-F238E27FC236}">
                <a16:creationId xmlns:a16="http://schemas.microsoft.com/office/drawing/2014/main" id="{5E69EBDE-0F88-4678-9D4D-7B8BFBD6078A}"/>
              </a:ext>
            </a:extLst>
          </p:cNvPr>
          <p:cNvSpPr txBox="1"/>
          <p:nvPr/>
        </p:nvSpPr>
        <p:spPr>
          <a:xfrm>
            <a:off x="6631341" y="2479113"/>
            <a:ext cx="429471" cy="1451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Sedimento de sustrato rocoso</a:t>
            </a:r>
            <a:r>
              <a:rPr lang="en-U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(Tipo derrubio)</a:t>
            </a:r>
          </a:p>
        </p:txBody>
      </p:sp>
      <p:sp>
        <p:nvSpPr>
          <p:cNvPr id="20" name="テキスト ボックス 1907">
            <a:extLst>
              <a:ext uri="{FF2B5EF4-FFF2-40B4-BE49-F238E27FC236}">
                <a16:creationId xmlns:a16="http://schemas.microsoft.com/office/drawing/2014/main" id="{6BD6E733-72AD-4D04-92F9-FCC4755DE454}"/>
              </a:ext>
            </a:extLst>
          </p:cNvPr>
          <p:cNvSpPr txBox="1"/>
          <p:nvPr/>
        </p:nvSpPr>
        <p:spPr>
          <a:xfrm>
            <a:off x="7124547" y="2491709"/>
            <a:ext cx="372785" cy="1679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Capa de grava de terraza</a:t>
            </a:r>
            <a:r>
              <a:rPr lang="en-U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(Tipo conglomerado)</a:t>
            </a:r>
          </a:p>
        </p:txBody>
      </p:sp>
      <p:sp>
        <p:nvSpPr>
          <p:cNvPr id="21" name="テキスト ボックス 1908">
            <a:extLst>
              <a:ext uri="{FF2B5EF4-FFF2-40B4-BE49-F238E27FC236}">
                <a16:creationId xmlns:a16="http://schemas.microsoft.com/office/drawing/2014/main" id="{AA696CAE-1565-4460-A4DC-35A3EB3200F0}"/>
              </a:ext>
            </a:extLst>
          </p:cNvPr>
          <p:cNvSpPr txBox="1"/>
          <p:nvPr/>
        </p:nvSpPr>
        <p:spPr>
          <a:xfrm>
            <a:off x="7665889" y="2492375"/>
            <a:ext cx="616942" cy="1328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Rocas graníticas meteorizadas</a:t>
            </a:r>
            <a:r>
              <a:rPr lang="en-U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
            </a:r>
            <a:br>
              <a:rPr lang="en-U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br>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(Tipo de estructura en forma de cebolla)</a:t>
            </a:r>
          </a:p>
        </p:txBody>
      </p:sp>
      <p:sp>
        <p:nvSpPr>
          <p:cNvPr id="22" name="テキスト ボックス 1909">
            <a:extLst>
              <a:ext uri="{FF2B5EF4-FFF2-40B4-BE49-F238E27FC236}">
                <a16:creationId xmlns:a16="http://schemas.microsoft.com/office/drawing/2014/main" id="{8D1CB6CF-F2C4-4930-91D0-4FCEC8065EDF}"/>
              </a:ext>
            </a:extLst>
          </p:cNvPr>
          <p:cNvSpPr txBox="1"/>
          <p:nvPr/>
        </p:nvSpPr>
        <p:spPr>
          <a:xfrm>
            <a:off x="8060335" y="1842123"/>
            <a:ext cx="201930" cy="943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Granito descompuesto</a:t>
            </a:r>
          </a:p>
        </p:txBody>
      </p:sp>
      <p:sp>
        <p:nvSpPr>
          <p:cNvPr id="23" name="テキスト ボックス 1910">
            <a:extLst>
              <a:ext uri="{FF2B5EF4-FFF2-40B4-BE49-F238E27FC236}">
                <a16:creationId xmlns:a16="http://schemas.microsoft.com/office/drawing/2014/main" id="{71FE75AE-2BDA-4F24-9934-F30C834F8B52}"/>
              </a:ext>
            </a:extLst>
          </p:cNvPr>
          <p:cNvSpPr txBox="1"/>
          <p:nvPr/>
        </p:nvSpPr>
        <p:spPr>
          <a:xfrm>
            <a:off x="8080901" y="2066925"/>
            <a:ext cx="201930" cy="1866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Rocas graníticas meteorizadas</a:t>
            </a:r>
          </a:p>
        </p:txBody>
      </p:sp>
      <p:sp>
        <p:nvSpPr>
          <p:cNvPr id="24" name="テキスト ボックス 1911">
            <a:extLst>
              <a:ext uri="{FF2B5EF4-FFF2-40B4-BE49-F238E27FC236}">
                <a16:creationId xmlns:a16="http://schemas.microsoft.com/office/drawing/2014/main" id="{2824AA79-9FD5-457B-8D0F-192F6EC04602}"/>
              </a:ext>
            </a:extLst>
          </p:cNvPr>
          <p:cNvSpPr txBox="1"/>
          <p:nvPr/>
        </p:nvSpPr>
        <p:spPr>
          <a:xfrm>
            <a:off x="6550270" y="2731906"/>
            <a:ext cx="1719071" cy="904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Caída de roca rodante (tipo caída de roca surgente)</a:t>
            </a:r>
          </a:p>
        </p:txBody>
      </p:sp>
      <p:sp>
        <p:nvSpPr>
          <p:cNvPr id="25" name="テキスト ボックス 1912">
            <a:extLst>
              <a:ext uri="{FF2B5EF4-FFF2-40B4-BE49-F238E27FC236}">
                <a16:creationId xmlns:a16="http://schemas.microsoft.com/office/drawing/2014/main" id="{5274E28A-4178-4422-A54E-F64CAB6222EE}"/>
              </a:ext>
            </a:extLst>
          </p:cNvPr>
          <p:cNvSpPr txBox="1"/>
          <p:nvPr/>
        </p:nvSpPr>
        <p:spPr>
          <a:xfrm rot="16200000">
            <a:off x="3944014" y="2425439"/>
            <a:ext cx="1403891" cy="908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Caída de una a varias masas de roca (tipo caída de rocas) Tipo I</a:t>
            </a:r>
          </a:p>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6" name="テキスト ボックス 1913">
            <a:extLst>
              <a:ext uri="{FF2B5EF4-FFF2-40B4-BE49-F238E27FC236}">
                <a16:creationId xmlns:a16="http://schemas.microsoft.com/office/drawing/2014/main" id="{8C332B35-FB95-4F4D-B955-99BCBCC047E7}"/>
              </a:ext>
            </a:extLst>
          </p:cNvPr>
          <p:cNvSpPr txBox="1"/>
          <p:nvPr/>
        </p:nvSpPr>
        <p:spPr>
          <a:xfrm>
            <a:off x="4750469" y="2846387"/>
            <a:ext cx="1725905" cy="342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　Es un tipo de desprendimiento donde la masa de roca separada por una grieta, cae bordeando la grieta.</a:t>
            </a:r>
          </a:p>
        </p:txBody>
      </p:sp>
      <p:sp>
        <p:nvSpPr>
          <p:cNvPr id="27" name="テキスト ボックス 1914">
            <a:extLst>
              <a:ext uri="{FF2B5EF4-FFF2-40B4-BE49-F238E27FC236}">
                <a16:creationId xmlns:a16="http://schemas.microsoft.com/office/drawing/2014/main" id="{4CFF46E2-D961-4B82-A7B1-52503A647250}"/>
              </a:ext>
            </a:extLst>
          </p:cNvPr>
          <p:cNvSpPr txBox="1"/>
          <p:nvPr/>
        </p:nvSpPr>
        <p:spPr>
          <a:xfrm rot="16200000">
            <a:off x="3955466" y="3915754"/>
            <a:ext cx="1370126" cy="750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Colapso superficial, colapso de pequeña magnitud (tipo desprendimiento, tipo descamado) Tipo II</a:t>
            </a:r>
          </a:p>
        </p:txBody>
      </p:sp>
      <p:sp>
        <p:nvSpPr>
          <p:cNvPr id="28" name="テキスト ボックス 1915">
            <a:extLst>
              <a:ext uri="{FF2B5EF4-FFF2-40B4-BE49-F238E27FC236}">
                <a16:creationId xmlns:a16="http://schemas.microsoft.com/office/drawing/2014/main" id="{8A2BBA3D-F405-48D2-85D1-0776C52534BA}"/>
              </a:ext>
            </a:extLst>
          </p:cNvPr>
          <p:cNvSpPr txBox="1"/>
          <p:nvPr/>
        </p:nvSpPr>
        <p:spPr>
          <a:xfrm rot="16200000">
            <a:off x="3911095" y="5428639"/>
            <a:ext cx="1427336" cy="75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Colapso profundo o colapso de gran superficie Tipo III</a:t>
            </a:r>
          </a:p>
        </p:txBody>
      </p:sp>
      <p:sp>
        <p:nvSpPr>
          <p:cNvPr id="29" name="テキスト ボックス 1916">
            <a:extLst>
              <a:ext uri="{FF2B5EF4-FFF2-40B4-BE49-F238E27FC236}">
                <a16:creationId xmlns:a16="http://schemas.microsoft.com/office/drawing/2014/main" id="{6D386C80-154F-45B3-8B1C-8275119790F4}"/>
              </a:ext>
            </a:extLst>
          </p:cNvPr>
          <p:cNvSpPr txBox="1"/>
          <p:nvPr/>
        </p:nvSpPr>
        <p:spPr>
          <a:xfrm>
            <a:off x="4848231" y="3983022"/>
            <a:ext cx="495288" cy="688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Rocas con muchas grietas</a:t>
            </a:r>
          </a:p>
        </p:txBody>
      </p:sp>
      <p:sp>
        <p:nvSpPr>
          <p:cNvPr id="30" name="テキスト ボックス 1917">
            <a:extLst>
              <a:ext uri="{FF2B5EF4-FFF2-40B4-BE49-F238E27FC236}">
                <a16:creationId xmlns:a16="http://schemas.microsoft.com/office/drawing/2014/main" id="{A15D7695-4F0E-480C-B120-FEAB47E61CA4}"/>
              </a:ext>
            </a:extLst>
          </p:cNvPr>
          <p:cNvSpPr txBox="1"/>
          <p:nvPr/>
        </p:nvSpPr>
        <p:spPr>
          <a:xfrm>
            <a:off x="5402622" y="3990440"/>
            <a:ext cx="430261" cy="786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Capa alterna dura y blanda</a:t>
            </a:r>
          </a:p>
        </p:txBody>
      </p:sp>
      <p:sp>
        <p:nvSpPr>
          <p:cNvPr id="31" name="テキスト ボックス 1918">
            <a:extLst>
              <a:ext uri="{FF2B5EF4-FFF2-40B4-BE49-F238E27FC236}">
                <a16:creationId xmlns:a16="http://schemas.microsoft.com/office/drawing/2014/main" id="{0CBC69BD-104F-4AD5-921B-7CD847948908}"/>
              </a:ext>
            </a:extLst>
          </p:cNvPr>
          <p:cNvSpPr txBox="1"/>
          <p:nvPr/>
        </p:nvSpPr>
        <p:spPr>
          <a:xfrm>
            <a:off x="5635607" y="3598135"/>
            <a:ext cx="333121" cy="1761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Roca blanda o tierra y grava</a:t>
            </a:r>
          </a:p>
        </p:txBody>
      </p:sp>
      <p:sp>
        <p:nvSpPr>
          <p:cNvPr id="32" name="テキスト ボックス 1919">
            <a:extLst>
              <a:ext uri="{FF2B5EF4-FFF2-40B4-BE49-F238E27FC236}">
                <a16:creationId xmlns:a16="http://schemas.microsoft.com/office/drawing/2014/main" id="{4D83EF74-B26A-49EB-B420-DBFBF11DF3D5}"/>
              </a:ext>
            </a:extLst>
          </p:cNvPr>
          <p:cNvSpPr txBox="1"/>
          <p:nvPr/>
        </p:nvSpPr>
        <p:spPr>
          <a:xfrm>
            <a:off x="5873068" y="3998663"/>
            <a:ext cx="546135" cy="704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Rocas con diaclasa columnar</a:t>
            </a:r>
          </a:p>
        </p:txBody>
      </p:sp>
      <p:sp>
        <p:nvSpPr>
          <p:cNvPr id="33" name="テキスト ボックス 1920">
            <a:extLst>
              <a:ext uri="{FF2B5EF4-FFF2-40B4-BE49-F238E27FC236}">
                <a16:creationId xmlns:a16="http://schemas.microsoft.com/office/drawing/2014/main" id="{191C879F-D384-41D2-9D93-B4A866A731DC}"/>
              </a:ext>
            </a:extLst>
          </p:cNvPr>
          <p:cNvSpPr txBox="1"/>
          <p:nvPr/>
        </p:nvSpPr>
        <p:spPr>
          <a:xfrm>
            <a:off x="4895850" y="4139774"/>
            <a:ext cx="1497306" cy="10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Desprendimiento de rocas y colapso tipo derrumbe</a:t>
            </a:r>
          </a:p>
        </p:txBody>
      </p:sp>
      <p:sp>
        <p:nvSpPr>
          <p:cNvPr id="34" name="テキスト ボックス 1921">
            <a:extLst>
              <a:ext uri="{FF2B5EF4-FFF2-40B4-BE49-F238E27FC236}">
                <a16:creationId xmlns:a16="http://schemas.microsoft.com/office/drawing/2014/main" id="{E0BD4A75-AF8A-4B30-ABC4-5824B4A189A5}"/>
              </a:ext>
            </a:extLst>
          </p:cNvPr>
          <p:cNvSpPr txBox="1"/>
          <p:nvPr/>
        </p:nvSpPr>
        <p:spPr>
          <a:xfrm>
            <a:off x="4743147" y="4337852"/>
            <a:ext cx="1694741" cy="342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　Es un colapso de mediana magnitud donde se colapsa a lo largo de la diaclasa de la roca. En muchos casos, la excavación abre grietas potenciales, que son penetradas por el agua de lluvia y se vuelven frágiles y se colapsan a lo largo de la superficie de deslizamiento lineal.</a:t>
            </a:r>
          </a:p>
        </p:txBody>
      </p:sp>
      <p:sp>
        <p:nvSpPr>
          <p:cNvPr id="35" name="テキスト ボックス 1922">
            <a:extLst>
              <a:ext uri="{FF2B5EF4-FFF2-40B4-BE49-F238E27FC236}">
                <a16:creationId xmlns:a16="http://schemas.microsoft.com/office/drawing/2014/main" id="{22196B0F-A161-41D5-9CB1-57E69AE78D28}"/>
              </a:ext>
            </a:extLst>
          </p:cNvPr>
          <p:cNvSpPr txBox="1"/>
          <p:nvPr/>
        </p:nvSpPr>
        <p:spPr>
          <a:xfrm>
            <a:off x="5694045" y="4796201"/>
            <a:ext cx="411480" cy="990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Lecho, diaclasa</a:t>
            </a:r>
          </a:p>
        </p:txBody>
      </p:sp>
      <p:sp>
        <p:nvSpPr>
          <p:cNvPr id="36" name="テキスト ボックス 1923">
            <a:extLst>
              <a:ext uri="{FF2B5EF4-FFF2-40B4-BE49-F238E27FC236}">
                <a16:creationId xmlns:a16="http://schemas.microsoft.com/office/drawing/2014/main" id="{7F4A31ED-A83B-4052-953C-9D8E68DBC129}"/>
              </a:ext>
            </a:extLst>
          </p:cNvPr>
          <p:cNvSpPr txBox="1"/>
          <p:nvPr/>
        </p:nvSpPr>
        <p:spPr>
          <a:xfrm>
            <a:off x="5427885" y="5067904"/>
            <a:ext cx="266160" cy="1479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400" kern="100" dirty="0">
                <a:latin typeface="游ゴシック" panose="020B0400000000000000" pitchFamily="50" charset="-128"/>
                <a:ea typeface="游ゴシック" panose="020B0400000000000000" pitchFamily="50" charset="-128"/>
                <a:cs typeface="Times New Roman" panose="02020603050405020304" pitchFamily="18" charset="0"/>
              </a:rPr>
              <a:t>Dique</a:t>
            </a:r>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o fracturación en las fallas de la roca, etc.</a:t>
            </a:r>
            <a:endParaRPr lang="ja-JP" sz="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7" name="テキスト ボックス 1924">
            <a:extLst>
              <a:ext uri="{FF2B5EF4-FFF2-40B4-BE49-F238E27FC236}">
                <a16:creationId xmlns:a16="http://schemas.microsoft.com/office/drawing/2014/main" id="{9D473445-0197-4ECC-A733-5F57A51B4434}"/>
              </a:ext>
            </a:extLst>
          </p:cNvPr>
          <p:cNvSpPr txBox="1"/>
          <p:nvPr/>
        </p:nvSpPr>
        <p:spPr>
          <a:xfrm>
            <a:off x="5992142" y="5192791"/>
            <a:ext cx="373556" cy="1209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Placa de deslizamiento</a:t>
            </a:r>
          </a:p>
        </p:txBody>
      </p:sp>
      <p:sp>
        <p:nvSpPr>
          <p:cNvPr id="38" name="テキスト ボックス 1925">
            <a:extLst>
              <a:ext uri="{FF2B5EF4-FFF2-40B4-BE49-F238E27FC236}">
                <a16:creationId xmlns:a16="http://schemas.microsoft.com/office/drawing/2014/main" id="{8DC42A80-D438-4137-9D4A-97FCDAAD198F}"/>
              </a:ext>
            </a:extLst>
          </p:cNvPr>
          <p:cNvSpPr txBox="1"/>
          <p:nvPr/>
        </p:nvSpPr>
        <p:spPr>
          <a:xfrm>
            <a:off x="4853940" y="5483134"/>
            <a:ext cx="483870" cy="751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Falla, dique</a:t>
            </a:r>
          </a:p>
        </p:txBody>
      </p:sp>
      <p:sp>
        <p:nvSpPr>
          <p:cNvPr id="39" name="テキスト ボックス 1926">
            <a:extLst>
              <a:ext uri="{FF2B5EF4-FFF2-40B4-BE49-F238E27FC236}">
                <a16:creationId xmlns:a16="http://schemas.microsoft.com/office/drawing/2014/main" id="{5B8975EA-E150-4F45-A759-5C59D08EF7F7}"/>
              </a:ext>
            </a:extLst>
          </p:cNvPr>
          <p:cNvSpPr txBox="1"/>
          <p:nvPr/>
        </p:nvSpPr>
        <p:spPr>
          <a:xfrm>
            <a:off x="5738390" y="5474261"/>
            <a:ext cx="627308"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placa de deslizamiento de estratos y diaclasas</a:t>
            </a:r>
          </a:p>
        </p:txBody>
      </p:sp>
      <p:sp>
        <p:nvSpPr>
          <p:cNvPr id="40" name="テキスト ボックス 1927">
            <a:extLst>
              <a:ext uri="{FF2B5EF4-FFF2-40B4-BE49-F238E27FC236}">
                <a16:creationId xmlns:a16="http://schemas.microsoft.com/office/drawing/2014/main" id="{3F282CF0-606C-4395-9990-D564B2513CA4}"/>
              </a:ext>
            </a:extLst>
          </p:cNvPr>
          <p:cNvSpPr txBox="1"/>
          <p:nvPr/>
        </p:nvSpPr>
        <p:spPr>
          <a:xfrm>
            <a:off x="4848231" y="5626167"/>
            <a:ext cx="1517467" cy="926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Colapso de gran magnitud (deslizamiento del dique)</a:t>
            </a:r>
          </a:p>
        </p:txBody>
      </p:sp>
      <p:sp>
        <p:nvSpPr>
          <p:cNvPr id="41" name="テキスト ボックス 1928">
            <a:extLst>
              <a:ext uri="{FF2B5EF4-FFF2-40B4-BE49-F238E27FC236}">
                <a16:creationId xmlns:a16="http://schemas.microsoft.com/office/drawing/2014/main" id="{3409BA47-D870-42C3-8320-C9CB7833E3C8}"/>
              </a:ext>
            </a:extLst>
          </p:cNvPr>
          <p:cNvSpPr txBox="1"/>
          <p:nvPr/>
        </p:nvSpPr>
        <p:spPr>
          <a:xfrm>
            <a:off x="4711982" y="5771911"/>
            <a:ext cx="1725906" cy="4079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　Se trata de un tipo de masa rocosa en la que se han desarrollado líneas débiles de muy baja resistencia (fracturas, planos de falla, dique, etc.) y la roca se desliza a lo largo de estas líneas débiles. La escala del colapso está determinada por la relación entre la pendiente y la línea débil, y el ángulo de la pendiente. También se pueden suceder alzamientos en el extremo final.</a:t>
            </a:r>
          </a:p>
        </p:txBody>
      </p:sp>
      <p:sp>
        <p:nvSpPr>
          <p:cNvPr id="42" name="テキスト ボックス 1929">
            <a:extLst>
              <a:ext uri="{FF2B5EF4-FFF2-40B4-BE49-F238E27FC236}">
                <a16:creationId xmlns:a16="http://schemas.microsoft.com/office/drawing/2014/main" id="{65E31F9B-CFAF-4A31-9660-DEA9CBC31C7B}"/>
              </a:ext>
            </a:extLst>
          </p:cNvPr>
          <p:cNvSpPr txBox="1"/>
          <p:nvPr/>
        </p:nvSpPr>
        <p:spPr>
          <a:xfrm>
            <a:off x="6528968" y="2850316"/>
            <a:ext cx="1694917" cy="3718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　Es un tipo donde, en un suelo con masas de roca, guijarros y peñascos, donde el material de relleno entre gravas (matriz) es de un material de baja consolidación, este material de relleno es meteorizado y erosionado, poniendo al descubierto los peñascos que finalmente se desprenden y se caen al perder el equilibrio.　</a:t>
            </a:r>
          </a:p>
        </p:txBody>
      </p:sp>
      <p:sp>
        <p:nvSpPr>
          <p:cNvPr id="43" name="テキスト ボックス 1930">
            <a:extLst>
              <a:ext uri="{FF2B5EF4-FFF2-40B4-BE49-F238E27FC236}">
                <a16:creationId xmlns:a16="http://schemas.microsoft.com/office/drawing/2014/main" id="{14EE731C-D986-4F70-8B1B-8C2E358040E3}"/>
              </a:ext>
            </a:extLst>
          </p:cNvPr>
          <p:cNvSpPr txBox="1"/>
          <p:nvPr/>
        </p:nvSpPr>
        <p:spPr>
          <a:xfrm>
            <a:off x="6953121" y="3572256"/>
            <a:ext cx="281940" cy="1761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Agua surgente</a:t>
            </a:r>
          </a:p>
        </p:txBody>
      </p:sp>
      <p:sp>
        <p:nvSpPr>
          <p:cNvPr id="44" name="テキスト ボックス 1931">
            <a:extLst>
              <a:ext uri="{FF2B5EF4-FFF2-40B4-BE49-F238E27FC236}">
                <a16:creationId xmlns:a16="http://schemas.microsoft.com/office/drawing/2014/main" id="{2392F7E5-814E-4AF6-8DE0-FE159CDEDB56}"/>
              </a:ext>
            </a:extLst>
          </p:cNvPr>
          <p:cNvSpPr txBox="1"/>
          <p:nvPr/>
        </p:nvSpPr>
        <p:spPr>
          <a:xfrm>
            <a:off x="7450711" y="3417258"/>
            <a:ext cx="359789" cy="1032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Capa permeable</a:t>
            </a:r>
          </a:p>
        </p:txBody>
      </p:sp>
      <p:sp>
        <p:nvSpPr>
          <p:cNvPr id="45" name="テキスト ボックス 1932">
            <a:extLst>
              <a:ext uri="{FF2B5EF4-FFF2-40B4-BE49-F238E27FC236}">
                <a16:creationId xmlns:a16="http://schemas.microsoft.com/office/drawing/2014/main" id="{24BDA268-4CCE-42B9-850C-B4AEB153AEA9}"/>
              </a:ext>
            </a:extLst>
          </p:cNvPr>
          <p:cNvSpPr txBox="1"/>
          <p:nvPr/>
        </p:nvSpPr>
        <p:spPr>
          <a:xfrm>
            <a:off x="7262882" y="3659184"/>
            <a:ext cx="329482" cy="892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Capa impermeable</a:t>
            </a:r>
          </a:p>
        </p:txBody>
      </p:sp>
      <p:sp>
        <p:nvSpPr>
          <p:cNvPr id="46" name="テキスト ボックス 1933">
            <a:extLst>
              <a:ext uri="{FF2B5EF4-FFF2-40B4-BE49-F238E27FC236}">
                <a16:creationId xmlns:a16="http://schemas.microsoft.com/office/drawing/2014/main" id="{E3D6F6A1-DAEE-4EC0-8FF0-37D43EB31B24}"/>
              </a:ext>
            </a:extLst>
          </p:cNvPr>
          <p:cNvSpPr txBox="1"/>
          <p:nvPr/>
        </p:nvSpPr>
        <p:spPr>
          <a:xfrm>
            <a:off x="7869184" y="3661271"/>
            <a:ext cx="393081" cy="162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Suelo aluvial o tierra superficial</a:t>
            </a:r>
          </a:p>
        </p:txBody>
      </p:sp>
      <p:sp>
        <p:nvSpPr>
          <p:cNvPr id="47" name="テキスト ボックス 1934">
            <a:extLst>
              <a:ext uri="{FF2B5EF4-FFF2-40B4-BE49-F238E27FC236}">
                <a16:creationId xmlns:a16="http://schemas.microsoft.com/office/drawing/2014/main" id="{1BDAF3F2-99A7-4083-A4A1-93989876AE52}"/>
              </a:ext>
            </a:extLst>
          </p:cNvPr>
          <p:cNvSpPr txBox="1"/>
          <p:nvPr/>
        </p:nvSpPr>
        <p:spPr>
          <a:xfrm>
            <a:off x="6605737" y="4013286"/>
            <a:ext cx="392430" cy="78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a:effectLst/>
                <a:latin typeface="游ゴシック" panose="020B0400000000000000" pitchFamily="50" charset="-128"/>
                <a:ea typeface="游ゴシック" panose="020B0400000000000000" pitchFamily="50" charset="-128"/>
                <a:cs typeface="Times New Roman" panose="02020603050405020304" pitchFamily="18" charset="0"/>
              </a:rPr>
              <a:t>Suelo no consolidado</a:t>
            </a:r>
          </a:p>
        </p:txBody>
      </p:sp>
      <p:sp>
        <p:nvSpPr>
          <p:cNvPr id="48" name="テキスト ボックス 1935">
            <a:extLst>
              <a:ext uri="{FF2B5EF4-FFF2-40B4-BE49-F238E27FC236}">
                <a16:creationId xmlns:a16="http://schemas.microsoft.com/office/drawing/2014/main" id="{09CAB38B-8A7A-4170-B074-C163D8100073}"/>
              </a:ext>
            </a:extLst>
          </p:cNvPr>
          <p:cNvSpPr txBox="1"/>
          <p:nvPr/>
        </p:nvSpPr>
        <p:spPr>
          <a:xfrm>
            <a:off x="7144973" y="4020309"/>
            <a:ext cx="563880" cy="914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a:effectLst/>
                <a:latin typeface="游ゴシック" panose="020B0400000000000000" pitchFamily="50" charset="-128"/>
                <a:ea typeface="游ゴシック" panose="020B0400000000000000" pitchFamily="50" charset="-128"/>
                <a:cs typeface="Times New Roman" panose="02020603050405020304" pitchFamily="18" charset="0"/>
              </a:rPr>
              <a:t>Presencia de una capa impermeable</a:t>
            </a:r>
          </a:p>
        </p:txBody>
      </p:sp>
      <p:sp>
        <p:nvSpPr>
          <p:cNvPr id="49" name="テキスト ボックス 1936">
            <a:extLst>
              <a:ext uri="{FF2B5EF4-FFF2-40B4-BE49-F238E27FC236}">
                <a16:creationId xmlns:a16="http://schemas.microsoft.com/office/drawing/2014/main" id="{87C0F446-577F-4932-AC44-FD80EC31BF41}"/>
              </a:ext>
            </a:extLst>
          </p:cNvPr>
          <p:cNvSpPr txBox="1"/>
          <p:nvPr/>
        </p:nvSpPr>
        <p:spPr>
          <a:xfrm>
            <a:off x="7771021" y="4014242"/>
            <a:ext cx="391904" cy="677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Tipo flujo de escombros</a:t>
            </a:r>
          </a:p>
        </p:txBody>
      </p:sp>
      <p:sp>
        <p:nvSpPr>
          <p:cNvPr id="50" name="テキスト ボックス 1937">
            <a:extLst>
              <a:ext uri="{FF2B5EF4-FFF2-40B4-BE49-F238E27FC236}">
                <a16:creationId xmlns:a16="http://schemas.microsoft.com/office/drawing/2014/main" id="{A25A1AC1-67CB-4893-964A-9CBFA18E01C1}"/>
              </a:ext>
            </a:extLst>
          </p:cNvPr>
          <p:cNvSpPr txBox="1"/>
          <p:nvPr/>
        </p:nvSpPr>
        <p:spPr>
          <a:xfrm>
            <a:off x="6605737" y="4187618"/>
            <a:ext cx="1618148" cy="830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Caída por separación del suelo, colapso tipo derrumbe</a:t>
            </a:r>
          </a:p>
        </p:txBody>
      </p:sp>
      <p:sp>
        <p:nvSpPr>
          <p:cNvPr id="51" name="テキスト ボックス 1938">
            <a:extLst>
              <a:ext uri="{FF2B5EF4-FFF2-40B4-BE49-F238E27FC236}">
                <a16:creationId xmlns:a16="http://schemas.microsoft.com/office/drawing/2014/main" id="{53138588-A063-456B-BD49-9A078FE5D9A2}"/>
              </a:ext>
            </a:extLst>
          </p:cNvPr>
          <p:cNvSpPr txBox="1"/>
          <p:nvPr/>
        </p:nvSpPr>
        <p:spPr>
          <a:xfrm>
            <a:off x="6543194" y="4350002"/>
            <a:ext cx="1680691" cy="3336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　Este es el tipo más común de colapso del suelo, en el que la excavación libera la tensión o hace avanzar la meteorización y luego las lluvias y otros fenómenos alimentan con agua, provocando el colapso.</a:t>
            </a:r>
          </a:p>
        </p:txBody>
      </p:sp>
      <p:sp>
        <p:nvSpPr>
          <p:cNvPr id="52" name="テキスト ボックス 1939">
            <a:extLst>
              <a:ext uri="{FF2B5EF4-FFF2-40B4-BE49-F238E27FC236}">
                <a16:creationId xmlns:a16="http://schemas.microsoft.com/office/drawing/2014/main" id="{324DB721-E469-42EA-9938-68D388CF5071}"/>
              </a:ext>
            </a:extLst>
          </p:cNvPr>
          <p:cNvSpPr txBox="1"/>
          <p:nvPr/>
        </p:nvSpPr>
        <p:spPr>
          <a:xfrm>
            <a:off x="7262882" y="5205837"/>
            <a:ext cx="583813" cy="1371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a:effectLst/>
                <a:latin typeface="游ゴシック" panose="020B0400000000000000" pitchFamily="50" charset="-128"/>
                <a:ea typeface="游ゴシック" panose="020B0400000000000000" pitchFamily="50" charset="-128"/>
                <a:cs typeface="Times New Roman" panose="02020603050405020304" pitchFamily="18" charset="0"/>
              </a:rPr>
              <a:t>Deslizamiento del suelo colapsado</a:t>
            </a:r>
          </a:p>
        </p:txBody>
      </p:sp>
      <p:sp>
        <p:nvSpPr>
          <p:cNvPr id="53" name="テキスト ボックス 1940">
            <a:extLst>
              <a:ext uri="{FF2B5EF4-FFF2-40B4-BE49-F238E27FC236}">
                <a16:creationId xmlns:a16="http://schemas.microsoft.com/office/drawing/2014/main" id="{EA80A1FF-01BE-46A9-8C8D-C19BEDF75E77}"/>
              </a:ext>
            </a:extLst>
          </p:cNvPr>
          <p:cNvSpPr txBox="1"/>
          <p:nvPr/>
        </p:nvSpPr>
        <p:spPr>
          <a:xfrm>
            <a:off x="6528968" y="5914911"/>
            <a:ext cx="968364" cy="1122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Deslizamiento de arco en suelo arcilloso</a:t>
            </a:r>
          </a:p>
        </p:txBody>
      </p:sp>
      <p:sp>
        <p:nvSpPr>
          <p:cNvPr id="54" name="テキスト ボックス 1941">
            <a:extLst>
              <a:ext uri="{FF2B5EF4-FFF2-40B4-BE49-F238E27FC236}">
                <a16:creationId xmlns:a16="http://schemas.microsoft.com/office/drawing/2014/main" id="{A62D00C0-E82A-4ADF-86AE-E65F896DAF86}"/>
              </a:ext>
            </a:extLst>
          </p:cNvPr>
          <p:cNvSpPr txBox="1"/>
          <p:nvPr/>
        </p:nvSpPr>
        <p:spPr>
          <a:xfrm>
            <a:off x="7497332" y="5953419"/>
            <a:ext cx="726553" cy="1122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dirty="0">
                <a:effectLst/>
                <a:latin typeface="游ゴシック" panose="020B0400000000000000" pitchFamily="50" charset="-128"/>
                <a:ea typeface="游ゴシック" panose="020B0400000000000000" pitchFamily="50" charset="-128"/>
                <a:cs typeface="Times New Roman" panose="02020603050405020304" pitchFamily="18" charset="0"/>
              </a:rPr>
              <a:t>Deslizamiento compuesto</a:t>
            </a:r>
          </a:p>
        </p:txBody>
      </p:sp>
      <p:sp>
        <p:nvSpPr>
          <p:cNvPr id="55" name="テキスト ボックス 1942">
            <a:extLst>
              <a:ext uri="{FF2B5EF4-FFF2-40B4-BE49-F238E27FC236}">
                <a16:creationId xmlns:a16="http://schemas.microsoft.com/office/drawing/2014/main" id="{8B233EA3-6D88-46F5-A24A-3CA9ECB962D5}"/>
              </a:ext>
            </a:extLst>
          </p:cNvPr>
          <p:cNvSpPr txBox="1"/>
          <p:nvPr/>
        </p:nvSpPr>
        <p:spPr>
          <a:xfrm>
            <a:off x="7930515" y="5807128"/>
            <a:ext cx="232410" cy="897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400" kern="100">
                <a:effectLst/>
                <a:latin typeface="游ゴシック" panose="020B0400000000000000" pitchFamily="50" charset="-128"/>
                <a:ea typeface="游ゴシック" panose="020B0400000000000000" pitchFamily="50" charset="-128"/>
                <a:cs typeface="Times New Roman" panose="02020603050405020304" pitchFamily="18" charset="0"/>
              </a:rPr>
              <a:t>Capa de arcilla</a:t>
            </a:r>
          </a:p>
        </p:txBody>
      </p:sp>
      <p:sp>
        <p:nvSpPr>
          <p:cNvPr id="56" name="テキスト ボックス 1943">
            <a:extLst>
              <a:ext uri="{FF2B5EF4-FFF2-40B4-BE49-F238E27FC236}">
                <a16:creationId xmlns:a16="http://schemas.microsoft.com/office/drawing/2014/main" id="{9D0756C5-C5D8-4773-B971-6DA121F860C9}"/>
              </a:ext>
            </a:extLst>
          </p:cNvPr>
          <p:cNvSpPr txBox="1"/>
          <p:nvPr/>
        </p:nvSpPr>
        <p:spPr>
          <a:xfrm>
            <a:off x="6706773" y="6179820"/>
            <a:ext cx="1353562" cy="654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500" kern="100" dirty="0">
                <a:effectLst/>
                <a:latin typeface="游ゴシック" panose="020B0400000000000000" pitchFamily="50" charset="-128"/>
                <a:ea typeface="游ゴシック" panose="020B0400000000000000" pitchFamily="50" charset="-128"/>
                <a:cs typeface="Times New Roman" panose="02020603050405020304" pitchFamily="18" charset="0"/>
              </a:rPr>
              <a:t>Colapso de gran magnitud (tipo deslizamiento)</a:t>
            </a:r>
          </a:p>
        </p:txBody>
      </p:sp>
    </p:spTree>
    <p:extLst>
      <p:ext uri="{BB962C8B-B14F-4D97-AF65-F5344CB8AC3E}">
        <p14:creationId xmlns:p14="http://schemas.microsoft.com/office/powerpoint/2010/main" val="22159931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Método de excavación</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224 del libro de texto / Página 119 del texto auxiliar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545946" y="5916471"/>
            <a:ext cx="2052107" cy="276999"/>
          </a:xfrm>
          <a:prstGeom prst="rect">
            <a:avLst/>
          </a:prstGeom>
          <a:noFill/>
          <a:ln>
            <a:noFill/>
          </a:ln>
        </p:spPr>
        <p:txBody>
          <a:bodyPr wrap="square" rtlCol="0">
            <a:spAutoFit/>
          </a:bodyPr>
          <a:lstStyle/>
          <a:p>
            <a:pPr algn="ctr" rtl="0"/>
            <a:r>
              <a:rPr lang="es" sz="1200">
                <a:solidFill>
                  <a:prstClr val="black"/>
                </a:solidFill>
              </a:rPr>
              <a:t>Ejemplo construcción en isla</a:t>
            </a:r>
          </a:p>
        </p:txBody>
      </p:sp>
      <p:pic>
        <p:nvPicPr>
          <p:cNvPr id="3" name="図 2"/>
          <p:cNvPicPr>
            <a:picLocks noChangeAspect="1"/>
          </p:cNvPicPr>
          <p:nvPr/>
        </p:nvPicPr>
        <p:blipFill>
          <a:blip r:embed="rId3"/>
          <a:stretch>
            <a:fillRect/>
          </a:stretch>
        </p:blipFill>
        <p:spPr>
          <a:xfrm>
            <a:off x="1542280" y="1314615"/>
            <a:ext cx="6059440" cy="2363767"/>
          </a:xfrm>
          <a:prstGeom prst="rect">
            <a:avLst/>
          </a:prstGeom>
        </p:spPr>
      </p:pic>
      <p:pic>
        <p:nvPicPr>
          <p:cNvPr id="10" name="図 9"/>
          <p:cNvPicPr>
            <a:picLocks noChangeAspect="1"/>
          </p:cNvPicPr>
          <p:nvPr/>
        </p:nvPicPr>
        <p:blipFill>
          <a:blip r:embed="rId4"/>
          <a:stretch>
            <a:fillRect/>
          </a:stretch>
        </p:blipFill>
        <p:spPr>
          <a:xfrm>
            <a:off x="1541166" y="4006244"/>
            <a:ext cx="6064668" cy="1991651"/>
          </a:xfrm>
          <a:prstGeom prst="rect">
            <a:avLst/>
          </a:prstGeom>
        </p:spPr>
      </p:pic>
      <p:sp>
        <p:nvSpPr>
          <p:cNvPr id="15" name="テキスト ボックス 14"/>
          <p:cNvSpPr txBox="1"/>
          <p:nvPr/>
        </p:nvSpPr>
        <p:spPr>
          <a:xfrm>
            <a:off x="2246377" y="3703813"/>
            <a:ext cx="4617409" cy="280171"/>
          </a:xfrm>
          <a:prstGeom prst="rect">
            <a:avLst/>
          </a:prstGeom>
          <a:noFill/>
          <a:ln>
            <a:noFill/>
          </a:ln>
        </p:spPr>
        <p:txBody>
          <a:bodyPr wrap="square" rtlCol="0">
            <a:spAutoFit/>
          </a:bodyPr>
          <a:lstStyle/>
          <a:p>
            <a:pPr algn="ctr" rtl="0"/>
            <a:r>
              <a:rPr lang="es" sz="1200" dirty="0">
                <a:solidFill>
                  <a:prstClr val="black"/>
                </a:solidFill>
              </a:rPr>
              <a:t>Ejemplo de construcción de talud a corte abierto</a:t>
            </a:r>
          </a:p>
        </p:txBody>
      </p:sp>
      <p:sp>
        <p:nvSpPr>
          <p:cNvPr id="12" name="テキスト ボックス 1944">
            <a:extLst>
              <a:ext uri="{FF2B5EF4-FFF2-40B4-BE49-F238E27FC236}">
                <a16:creationId xmlns:a16="http://schemas.microsoft.com/office/drawing/2014/main" id="{2E75CFB9-7205-4E49-8B63-5920E04E7CA7}"/>
              </a:ext>
            </a:extLst>
          </p:cNvPr>
          <p:cNvSpPr txBox="1"/>
          <p:nvPr/>
        </p:nvSpPr>
        <p:spPr>
          <a:xfrm>
            <a:off x="2568612" y="1456566"/>
            <a:ext cx="1169375"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Cresta del talud</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es" sz="800" kern="10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945">
            <a:extLst>
              <a:ext uri="{FF2B5EF4-FFF2-40B4-BE49-F238E27FC236}">
                <a16:creationId xmlns:a16="http://schemas.microsoft.com/office/drawing/2014/main" id="{B648E18E-B841-40B5-B129-E8B3DCB851BE}"/>
              </a:ext>
            </a:extLst>
          </p:cNvPr>
          <p:cNvSpPr txBox="1"/>
          <p:nvPr/>
        </p:nvSpPr>
        <p:spPr>
          <a:xfrm>
            <a:off x="2950669" y="1784403"/>
            <a:ext cx="673783" cy="3352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Formación de taludes</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es"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946">
            <a:extLst>
              <a:ext uri="{FF2B5EF4-FFF2-40B4-BE49-F238E27FC236}">
                <a16:creationId xmlns:a16="http://schemas.microsoft.com/office/drawing/2014/main" id="{59435363-5DE5-42AA-9059-B0E98202DBE7}"/>
              </a:ext>
            </a:extLst>
          </p:cNvPr>
          <p:cNvSpPr txBox="1"/>
          <p:nvPr/>
        </p:nvSpPr>
        <p:spPr>
          <a:xfrm>
            <a:off x="1894829" y="2735526"/>
            <a:ext cx="572041"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Pendiente del talud</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es" sz="800" kern="10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947">
            <a:extLst>
              <a:ext uri="{FF2B5EF4-FFF2-40B4-BE49-F238E27FC236}">
                <a16:creationId xmlns:a16="http://schemas.microsoft.com/office/drawing/2014/main" id="{DE03A52D-66F1-44B5-B2A4-90DDCD0BC2EE}"/>
              </a:ext>
            </a:extLst>
          </p:cNvPr>
          <p:cNvSpPr txBox="1"/>
          <p:nvPr/>
        </p:nvSpPr>
        <p:spPr>
          <a:xfrm>
            <a:off x="5706624" y="1857351"/>
            <a:ext cx="411607" cy="1162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800" kern="100">
                <a:effectLst/>
                <a:latin typeface="Arial" panose="020B0604020202020204" pitchFamily="34" charset="0"/>
                <a:ea typeface="游ゴシック" panose="020B0400000000000000" pitchFamily="50" charset="-128"/>
                <a:cs typeface="Times New Roman" panose="02020603050405020304" pitchFamily="18" charset="0"/>
              </a:rPr>
              <a:t>Berma</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948">
            <a:extLst>
              <a:ext uri="{FF2B5EF4-FFF2-40B4-BE49-F238E27FC236}">
                <a16:creationId xmlns:a16="http://schemas.microsoft.com/office/drawing/2014/main" id="{10F8378D-8B10-4513-B53F-9A2B0B23B730}"/>
              </a:ext>
            </a:extLst>
          </p:cNvPr>
          <p:cNvSpPr txBox="1"/>
          <p:nvPr/>
        </p:nvSpPr>
        <p:spPr>
          <a:xfrm>
            <a:off x="5572933" y="2632494"/>
            <a:ext cx="367518"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Pie del talud</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949">
            <a:extLst>
              <a:ext uri="{FF2B5EF4-FFF2-40B4-BE49-F238E27FC236}">
                <a16:creationId xmlns:a16="http://schemas.microsoft.com/office/drawing/2014/main" id="{2DFD40A5-06BB-46E1-B878-6D9F9133EE67}"/>
              </a:ext>
            </a:extLst>
          </p:cNvPr>
          <p:cNvSpPr txBox="1"/>
          <p:nvPr/>
        </p:nvSpPr>
        <p:spPr>
          <a:xfrm>
            <a:off x="6706520" y="1342003"/>
            <a:ext cx="895199" cy="1145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Canal de drenaje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950">
            <a:extLst>
              <a:ext uri="{FF2B5EF4-FFF2-40B4-BE49-F238E27FC236}">
                <a16:creationId xmlns:a16="http://schemas.microsoft.com/office/drawing/2014/main" id="{05F6855A-C87D-47FF-B676-FA94BFE2FCE2}"/>
              </a:ext>
            </a:extLst>
          </p:cNvPr>
          <p:cNvSpPr txBox="1"/>
          <p:nvPr/>
        </p:nvSpPr>
        <p:spPr>
          <a:xfrm>
            <a:off x="5165061" y="3472430"/>
            <a:ext cx="953170"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Canal de drenaje</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951">
            <a:extLst>
              <a:ext uri="{FF2B5EF4-FFF2-40B4-BE49-F238E27FC236}">
                <a16:creationId xmlns:a16="http://schemas.microsoft.com/office/drawing/2014/main" id="{ED1CDF64-723C-45D9-A5C5-7B50D8E03021}"/>
              </a:ext>
            </a:extLst>
          </p:cNvPr>
          <p:cNvSpPr txBox="1"/>
          <p:nvPr/>
        </p:nvSpPr>
        <p:spPr>
          <a:xfrm>
            <a:off x="3878580" y="3539917"/>
            <a:ext cx="1058886" cy="116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Fondo de excavación</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998">
            <a:extLst>
              <a:ext uri="{FF2B5EF4-FFF2-40B4-BE49-F238E27FC236}">
                <a16:creationId xmlns:a16="http://schemas.microsoft.com/office/drawing/2014/main" id="{F0820F8F-D8BE-4177-8641-754F3FFE4D06}"/>
              </a:ext>
            </a:extLst>
          </p:cNvPr>
          <p:cNvSpPr txBox="1"/>
          <p:nvPr/>
        </p:nvSpPr>
        <p:spPr>
          <a:xfrm>
            <a:off x="3231572" y="2404007"/>
            <a:ext cx="506415" cy="1849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800" kern="100" dirty="0">
                <a:effectLst/>
                <a:latin typeface="Arial" panose="020B0604020202020204" pitchFamily="34" charset="0"/>
                <a:ea typeface="游ゴシック" panose="020B0400000000000000" pitchFamily="50" charset="-128"/>
                <a:cs typeface="Times New Roman" panose="02020603050405020304" pitchFamily="18" charset="0"/>
              </a:rPr>
              <a:t>Estructura de retención</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971">
            <a:extLst>
              <a:ext uri="{FF2B5EF4-FFF2-40B4-BE49-F238E27FC236}">
                <a16:creationId xmlns:a16="http://schemas.microsoft.com/office/drawing/2014/main" id="{D27762A9-BC6B-49DF-B2D4-4AABE69F3678}"/>
              </a:ext>
            </a:extLst>
          </p:cNvPr>
          <p:cNvSpPr txBox="1"/>
          <p:nvPr/>
        </p:nvSpPr>
        <p:spPr>
          <a:xfrm>
            <a:off x="6681401" y="5190834"/>
            <a:ext cx="1053680" cy="2511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1200" kern="100">
                <a:effectLst/>
                <a:latin typeface="Arial" panose="020B0604020202020204" pitchFamily="34" charset="0"/>
                <a:ea typeface="游ゴシック" panose="020B0400000000000000" pitchFamily="50" charset="-128"/>
                <a:cs typeface="Times New Roman" panose="02020603050405020304" pitchFamily="18" charset="0"/>
              </a:rPr>
              <a:t>Puntal</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972">
            <a:extLst>
              <a:ext uri="{FF2B5EF4-FFF2-40B4-BE49-F238E27FC236}">
                <a16:creationId xmlns:a16="http://schemas.microsoft.com/office/drawing/2014/main" id="{589E38F0-8876-4902-9D60-352FEE302669}"/>
              </a:ext>
            </a:extLst>
          </p:cNvPr>
          <p:cNvSpPr txBox="1"/>
          <p:nvPr/>
        </p:nvSpPr>
        <p:spPr>
          <a:xfrm>
            <a:off x="6689637" y="4614815"/>
            <a:ext cx="1053680" cy="2511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1200" kern="100" dirty="0">
                <a:effectLst/>
                <a:latin typeface="Arial" panose="020B0604020202020204" pitchFamily="34" charset="0"/>
                <a:ea typeface="游ゴシック" panose="020B0400000000000000" pitchFamily="50" charset="-128"/>
                <a:cs typeface="Times New Roman" panose="02020603050405020304" pitchFamily="18" charset="0"/>
              </a:rPr>
              <a:t>Riostra</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973">
            <a:extLst>
              <a:ext uri="{FF2B5EF4-FFF2-40B4-BE49-F238E27FC236}">
                <a16:creationId xmlns:a16="http://schemas.microsoft.com/office/drawing/2014/main" id="{69ED3BF9-9329-4325-838E-B5E488C36F84}"/>
              </a:ext>
            </a:extLst>
          </p:cNvPr>
          <p:cNvSpPr txBox="1"/>
          <p:nvPr/>
        </p:nvSpPr>
        <p:spPr>
          <a:xfrm>
            <a:off x="995423" y="4840692"/>
            <a:ext cx="1250955" cy="6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1200" kern="100" dirty="0">
                <a:effectLst/>
                <a:latin typeface="Arial" panose="020B0604020202020204" pitchFamily="34" charset="0"/>
                <a:ea typeface="游ゴシック" panose="020B0400000000000000" pitchFamily="50" charset="-128"/>
                <a:cs typeface="Times New Roman" panose="02020603050405020304" pitchFamily="18" charset="0"/>
              </a:rPr>
              <a:t>Muro de retención de la tierra</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031466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Método de excavación</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dirty="0">
                <a:solidFill>
                  <a:prstClr val="black"/>
                </a:solidFill>
              </a:rPr>
              <a:t>Página 226 del libro de texto / Página 119 del texto auxiliar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571624" y="6054971"/>
            <a:ext cx="5476875" cy="276999"/>
          </a:xfrm>
          <a:prstGeom prst="rect">
            <a:avLst/>
          </a:prstGeom>
          <a:noFill/>
          <a:ln>
            <a:noFill/>
          </a:ln>
        </p:spPr>
        <p:txBody>
          <a:bodyPr wrap="square" rtlCol="0">
            <a:spAutoFit/>
          </a:bodyPr>
          <a:lstStyle/>
          <a:p>
            <a:pPr algn="ctr" rtl="0"/>
            <a:r>
              <a:rPr lang="es" sz="1200" dirty="0">
                <a:solidFill>
                  <a:prstClr val="black"/>
                </a:solidFill>
              </a:rPr>
              <a:t>Ejemplo de construcción de retención de tierra a corte abierto</a:t>
            </a:r>
          </a:p>
        </p:txBody>
      </p:sp>
      <p:pic>
        <p:nvPicPr>
          <p:cNvPr id="12" name="図 11"/>
          <p:cNvPicPr>
            <a:picLocks noChangeAspect="1"/>
          </p:cNvPicPr>
          <p:nvPr/>
        </p:nvPicPr>
        <p:blipFill>
          <a:blip r:embed="rId3"/>
          <a:stretch>
            <a:fillRect/>
          </a:stretch>
        </p:blipFill>
        <p:spPr>
          <a:xfrm>
            <a:off x="2387952" y="1287151"/>
            <a:ext cx="4368095" cy="4799157"/>
          </a:xfrm>
          <a:prstGeom prst="rect">
            <a:avLst/>
          </a:prstGeom>
        </p:spPr>
      </p:pic>
      <p:sp>
        <p:nvSpPr>
          <p:cNvPr id="7" name="テキスト ボックス 1952">
            <a:extLst>
              <a:ext uri="{FF2B5EF4-FFF2-40B4-BE49-F238E27FC236}">
                <a16:creationId xmlns:a16="http://schemas.microsoft.com/office/drawing/2014/main" id="{B43299F5-C26E-46C6-BA42-96BF88A6B786}"/>
              </a:ext>
            </a:extLst>
          </p:cNvPr>
          <p:cNvSpPr txBox="1"/>
          <p:nvPr/>
        </p:nvSpPr>
        <p:spPr>
          <a:xfrm>
            <a:off x="3329021" y="1883145"/>
            <a:ext cx="520084"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Estructura</a:t>
            </a:r>
          </a:p>
        </p:txBody>
      </p:sp>
      <p:sp>
        <p:nvSpPr>
          <p:cNvPr id="8" name="テキスト ボックス 1953">
            <a:extLst>
              <a:ext uri="{FF2B5EF4-FFF2-40B4-BE49-F238E27FC236}">
                <a16:creationId xmlns:a16="http://schemas.microsoft.com/office/drawing/2014/main" id="{0134C604-4A2B-48A3-AAF9-CE51BA2A5322}"/>
              </a:ext>
            </a:extLst>
          </p:cNvPr>
          <p:cNvSpPr txBox="1"/>
          <p:nvPr/>
        </p:nvSpPr>
        <p:spPr>
          <a:xfrm>
            <a:off x="4155792" y="2300025"/>
            <a:ext cx="605790" cy="2889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Muro de retención de la tierra</a:t>
            </a:r>
          </a:p>
        </p:txBody>
      </p:sp>
      <p:sp>
        <p:nvSpPr>
          <p:cNvPr id="10" name="テキスト ボックス 1954">
            <a:extLst>
              <a:ext uri="{FF2B5EF4-FFF2-40B4-BE49-F238E27FC236}">
                <a16:creationId xmlns:a16="http://schemas.microsoft.com/office/drawing/2014/main" id="{3014CA94-76A5-4142-AD9C-938619A5573F}"/>
              </a:ext>
            </a:extLst>
          </p:cNvPr>
          <p:cNvSpPr txBox="1"/>
          <p:nvPr/>
        </p:nvSpPr>
        <p:spPr>
          <a:xfrm>
            <a:off x="6224621" y="1781866"/>
            <a:ext cx="539045" cy="1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Anclaje</a:t>
            </a:r>
          </a:p>
        </p:txBody>
      </p:sp>
      <p:sp>
        <p:nvSpPr>
          <p:cNvPr id="13" name="テキスト ボックス 1955">
            <a:extLst>
              <a:ext uri="{FF2B5EF4-FFF2-40B4-BE49-F238E27FC236}">
                <a16:creationId xmlns:a16="http://schemas.microsoft.com/office/drawing/2014/main" id="{D86E5982-024F-43D2-810F-9D878468D217}"/>
              </a:ext>
            </a:extLst>
          </p:cNvPr>
          <p:cNvSpPr txBox="1"/>
          <p:nvPr/>
        </p:nvSpPr>
        <p:spPr>
          <a:xfrm>
            <a:off x="6096916" y="2057526"/>
            <a:ext cx="539045" cy="1012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Tirante</a:t>
            </a:r>
          </a:p>
        </p:txBody>
      </p:sp>
      <p:sp>
        <p:nvSpPr>
          <p:cNvPr id="14" name="テキスト ボックス 1956">
            <a:extLst>
              <a:ext uri="{FF2B5EF4-FFF2-40B4-BE49-F238E27FC236}">
                <a16:creationId xmlns:a16="http://schemas.microsoft.com/office/drawing/2014/main" id="{BD7069CD-BCA9-4BA0-890A-E150ECDDD277}"/>
              </a:ext>
            </a:extLst>
          </p:cNvPr>
          <p:cNvSpPr txBox="1"/>
          <p:nvPr/>
        </p:nvSpPr>
        <p:spPr>
          <a:xfrm>
            <a:off x="4982562" y="2588981"/>
            <a:ext cx="994826"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(b) Método del tirante</a:t>
            </a:r>
          </a:p>
        </p:txBody>
      </p:sp>
      <p:sp>
        <p:nvSpPr>
          <p:cNvPr id="15" name="テキスト ボックス 1957">
            <a:extLst>
              <a:ext uri="{FF2B5EF4-FFF2-40B4-BE49-F238E27FC236}">
                <a16:creationId xmlns:a16="http://schemas.microsoft.com/office/drawing/2014/main" id="{8431CABF-383D-4736-8DF1-F4A625195EA6}"/>
              </a:ext>
            </a:extLst>
          </p:cNvPr>
          <p:cNvSpPr txBox="1"/>
          <p:nvPr/>
        </p:nvSpPr>
        <p:spPr>
          <a:xfrm>
            <a:off x="3102344" y="3257299"/>
            <a:ext cx="1053447"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(a) Método autoportante</a:t>
            </a:r>
          </a:p>
        </p:txBody>
      </p:sp>
      <p:sp>
        <p:nvSpPr>
          <p:cNvPr id="16" name="テキスト ボックス 1958">
            <a:extLst>
              <a:ext uri="{FF2B5EF4-FFF2-40B4-BE49-F238E27FC236}">
                <a16:creationId xmlns:a16="http://schemas.microsoft.com/office/drawing/2014/main" id="{3B64B65E-5A95-4D2E-A857-194BEFF330C0}"/>
              </a:ext>
            </a:extLst>
          </p:cNvPr>
          <p:cNvSpPr txBox="1"/>
          <p:nvPr/>
        </p:nvSpPr>
        <p:spPr>
          <a:xfrm>
            <a:off x="2288892" y="2627205"/>
            <a:ext cx="293370" cy="467206"/>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Parte empotrada</a:t>
            </a:r>
          </a:p>
        </p:txBody>
      </p:sp>
      <p:sp>
        <p:nvSpPr>
          <p:cNvPr id="17" name="テキスト ボックス 1959">
            <a:extLst>
              <a:ext uri="{FF2B5EF4-FFF2-40B4-BE49-F238E27FC236}">
                <a16:creationId xmlns:a16="http://schemas.microsoft.com/office/drawing/2014/main" id="{D0018FF2-0CB3-42B0-B304-3860A8451124}"/>
              </a:ext>
            </a:extLst>
          </p:cNvPr>
          <p:cNvSpPr txBox="1"/>
          <p:nvPr/>
        </p:nvSpPr>
        <p:spPr>
          <a:xfrm>
            <a:off x="4950393" y="4169418"/>
            <a:ext cx="1242059"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(c) Método de anclaje a tierra</a:t>
            </a:r>
          </a:p>
        </p:txBody>
      </p:sp>
      <p:sp>
        <p:nvSpPr>
          <p:cNvPr id="18" name="テキスト ボックス 1960">
            <a:extLst>
              <a:ext uri="{FF2B5EF4-FFF2-40B4-BE49-F238E27FC236}">
                <a16:creationId xmlns:a16="http://schemas.microsoft.com/office/drawing/2014/main" id="{FD4DC8B5-1388-4EC5-BCD1-FD3C64660C3D}"/>
              </a:ext>
            </a:extLst>
          </p:cNvPr>
          <p:cNvSpPr txBox="1"/>
          <p:nvPr/>
        </p:nvSpPr>
        <p:spPr>
          <a:xfrm>
            <a:off x="4353912" y="3867989"/>
            <a:ext cx="40767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Mortero</a:t>
            </a:r>
          </a:p>
        </p:txBody>
      </p:sp>
      <p:sp>
        <p:nvSpPr>
          <p:cNvPr id="19" name="テキスト ボックス 1961">
            <a:extLst>
              <a:ext uri="{FF2B5EF4-FFF2-40B4-BE49-F238E27FC236}">
                <a16:creationId xmlns:a16="http://schemas.microsoft.com/office/drawing/2014/main" id="{871FF0F6-E2ED-41CA-9F3C-6EC31E7BB753}"/>
              </a:ext>
            </a:extLst>
          </p:cNvPr>
          <p:cNvSpPr txBox="1"/>
          <p:nvPr/>
        </p:nvSpPr>
        <p:spPr>
          <a:xfrm>
            <a:off x="6217001" y="2978206"/>
            <a:ext cx="732439" cy="3226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Barra de acero o alambre de acero PC</a:t>
            </a:r>
          </a:p>
        </p:txBody>
      </p:sp>
      <p:sp>
        <p:nvSpPr>
          <p:cNvPr id="20" name="テキスト ボックス 1962">
            <a:extLst>
              <a:ext uri="{FF2B5EF4-FFF2-40B4-BE49-F238E27FC236}">
                <a16:creationId xmlns:a16="http://schemas.microsoft.com/office/drawing/2014/main" id="{E1209677-163B-4A3E-B8D4-07C8024E7810}"/>
              </a:ext>
            </a:extLst>
          </p:cNvPr>
          <p:cNvSpPr txBox="1"/>
          <p:nvPr/>
        </p:nvSpPr>
        <p:spPr>
          <a:xfrm>
            <a:off x="4401537" y="5059512"/>
            <a:ext cx="464820" cy="2011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Pila intermedia</a:t>
            </a:r>
          </a:p>
        </p:txBody>
      </p:sp>
      <p:sp>
        <p:nvSpPr>
          <p:cNvPr id="22" name="テキスト ボックス 1964">
            <a:extLst>
              <a:ext uri="{FF2B5EF4-FFF2-40B4-BE49-F238E27FC236}">
                <a16:creationId xmlns:a16="http://schemas.microsoft.com/office/drawing/2014/main" id="{0EACDF9B-14F8-4998-9E1D-78CD9F73C54E}"/>
              </a:ext>
            </a:extLst>
          </p:cNvPr>
          <p:cNvSpPr txBox="1"/>
          <p:nvPr/>
        </p:nvSpPr>
        <p:spPr>
          <a:xfrm>
            <a:off x="4597752" y="4742699"/>
            <a:ext cx="4648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Puntal</a:t>
            </a:r>
          </a:p>
        </p:txBody>
      </p:sp>
      <p:sp>
        <p:nvSpPr>
          <p:cNvPr id="23" name="テキスト ボックス 1965">
            <a:extLst>
              <a:ext uri="{FF2B5EF4-FFF2-40B4-BE49-F238E27FC236}">
                <a16:creationId xmlns:a16="http://schemas.microsoft.com/office/drawing/2014/main" id="{856378E7-9636-4745-881E-4EE87CD6A5E4}"/>
              </a:ext>
            </a:extLst>
          </p:cNvPr>
          <p:cNvSpPr txBox="1"/>
          <p:nvPr/>
        </p:nvSpPr>
        <p:spPr>
          <a:xfrm>
            <a:off x="3999582" y="4717323"/>
            <a:ext cx="4648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Puntal</a:t>
            </a:r>
          </a:p>
        </p:txBody>
      </p:sp>
      <p:sp>
        <p:nvSpPr>
          <p:cNvPr id="24" name="テキスト ボックス 1966">
            <a:extLst>
              <a:ext uri="{FF2B5EF4-FFF2-40B4-BE49-F238E27FC236}">
                <a16:creationId xmlns:a16="http://schemas.microsoft.com/office/drawing/2014/main" id="{FEE4406F-B7FE-4E1C-8B05-B5F1117A1F09}"/>
              </a:ext>
            </a:extLst>
          </p:cNvPr>
          <p:cNvSpPr txBox="1"/>
          <p:nvPr/>
        </p:nvSpPr>
        <p:spPr>
          <a:xfrm>
            <a:off x="3567165" y="4429737"/>
            <a:ext cx="1629868" cy="1104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Estructura de apoyo</a:t>
            </a:r>
          </a:p>
        </p:txBody>
      </p:sp>
      <p:sp>
        <p:nvSpPr>
          <p:cNvPr id="25" name="テキスト ボックス 1967">
            <a:extLst>
              <a:ext uri="{FF2B5EF4-FFF2-40B4-BE49-F238E27FC236}">
                <a16:creationId xmlns:a16="http://schemas.microsoft.com/office/drawing/2014/main" id="{F1981158-FBBC-4382-A3FB-30937FA85F38}"/>
              </a:ext>
            </a:extLst>
          </p:cNvPr>
          <p:cNvSpPr txBox="1"/>
          <p:nvPr/>
        </p:nvSpPr>
        <p:spPr>
          <a:xfrm>
            <a:off x="3401412" y="4656135"/>
            <a:ext cx="464820"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Riostra</a:t>
            </a:r>
          </a:p>
        </p:txBody>
      </p:sp>
      <p:sp>
        <p:nvSpPr>
          <p:cNvPr id="26" name="テキスト ボックス 1968">
            <a:extLst>
              <a:ext uri="{FF2B5EF4-FFF2-40B4-BE49-F238E27FC236}">
                <a16:creationId xmlns:a16="http://schemas.microsoft.com/office/drawing/2014/main" id="{CC0DA425-DAD8-48BD-A7CD-FB0B039B96B3}"/>
              </a:ext>
            </a:extLst>
          </p:cNvPr>
          <p:cNvSpPr txBox="1"/>
          <p:nvPr/>
        </p:nvSpPr>
        <p:spPr>
          <a:xfrm>
            <a:off x="2492287" y="5093889"/>
            <a:ext cx="444891"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a:effectLst/>
                <a:latin typeface="游ゴシック" panose="020B0400000000000000" pitchFamily="50" charset="-128"/>
                <a:ea typeface="游ゴシック" panose="020B0400000000000000" pitchFamily="50" charset="-128"/>
                <a:cs typeface="Times New Roman" panose="02020603050405020304" pitchFamily="18" charset="0"/>
              </a:rPr>
              <a:t>Soporte</a:t>
            </a:r>
          </a:p>
        </p:txBody>
      </p:sp>
      <p:sp>
        <p:nvSpPr>
          <p:cNvPr id="27" name="テキスト ボックス 1969">
            <a:extLst>
              <a:ext uri="{FF2B5EF4-FFF2-40B4-BE49-F238E27FC236}">
                <a16:creationId xmlns:a16="http://schemas.microsoft.com/office/drawing/2014/main" id="{74DB093D-6514-459B-BFFD-90DCF99A811D}"/>
              </a:ext>
            </a:extLst>
          </p:cNvPr>
          <p:cNvSpPr txBox="1"/>
          <p:nvPr/>
        </p:nvSpPr>
        <p:spPr>
          <a:xfrm>
            <a:off x="2582262" y="5726682"/>
            <a:ext cx="444891" cy="1143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Pila intermedia</a:t>
            </a:r>
          </a:p>
        </p:txBody>
      </p:sp>
      <p:sp>
        <p:nvSpPr>
          <p:cNvPr id="28" name="テキスト ボックス 1970">
            <a:extLst>
              <a:ext uri="{FF2B5EF4-FFF2-40B4-BE49-F238E27FC236}">
                <a16:creationId xmlns:a16="http://schemas.microsoft.com/office/drawing/2014/main" id="{FA47C8EC-BF06-4D1D-90A9-B13F7F91D8DC}"/>
              </a:ext>
            </a:extLst>
          </p:cNvPr>
          <p:cNvSpPr txBox="1"/>
          <p:nvPr/>
        </p:nvSpPr>
        <p:spPr>
          <a:xfrm>
            <a:off x="5595970" y="5193116"/>
            <a:ext cx="804829" cy="3139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rtl="0"/>
            <a:r>
              <a:rPr lang="es" sz="700" kern="100" dirty="0">
                <a:effectLst/>
                <a:latin typeface="游ゴシック" panose="020B0400000000000000" pitchFamily="50" charset="-128"/>
                <a:ea typeface="游ゴシック" panose="020B0400000000000000" pitchFamily="50" charset="-128"/>
                <a:cs typeface="Times New Roman" panose="02020603050405020304" pitchFamily="18" charset="0"/>
              </a:rPr>
              <a:t>Muro de retención de la tierra</a:t>
            </a:r>
          </a:p>
        </p:txBody>
      </p:sp>
    </p:spTree>
    <p:extLst>
      <p:ext uri="{BB962C8B-B14F-4D97-AF65-F5344CB8AC3E}">
        <p14:creationId xmlns:p14="http://schemas.microsoft.com/office/powerpoint/2010/main" val="28245787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es" sz="2400">
                <a:latin typeface="Meiryo UI" panose="020B0604030504040204" pitchFamily="50" charset="-128"/>
                <a:ea typeface="Meiryo UI" panose="020B0604030504040204" pitchFamily="50" charset="-128"/>
              </a:rPr>
              <a:t>Método de excavación</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es" sz="1200">
                <a:solidFill>
                  <a:prstClr val="black"/>
                </a:solidFill>
              </a:rPr>
              <a:t>Página 227 del libro de texto / Página 120 del texto auxiliar</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2366602" y="6088438"/>
            <a:ext cx="4314824" cy="276999"/>
          </a:xfrm>
          <a:prstGeom prst="rect">
            <a:avLst/>
          </a:prstGeom>
          <a:noFill/>
          <a:ln>
            <a:noFill/>
          </a:ln>
        </p:spPr>
        <p:txBody>
          <a:bodyPr wrap="square" rtlCol="0">
            <a:spAutoFit/>
          </a:bodyPr>
          <a:lstStyle/>
          <a:p>
            <a:pPr algn="ctr" rtl="0"/>
            <a:r>
              <a:rPr lang="es" sz="1200" dirty="0">
                <a:solidFill>
                  <a:prstClr val="black"/>
                </a:solidFill>
              </a:rPr>
              <a:t>Ejemplo del método de revestimiento inverso</a:t>
            </a:r>
          </a:p>
        </p:txBody>
      </p:sp>
      <p:sp>
        <p:nvSpPr>
          <p:cNvPr id="15" name="テキスト ボックス 14"/>
          <p:cNvSpPr txBox="1"/>
          <p:nvPr/>
        </p:nvSpPr>
        <p:spPr>
          <a:xfrm>
            <a:off x="3231572" y="2918166"/>
            <a:ext cx="2680856" cy="276999"/>
          </a:xfrm>
          <a:prstGeom prst="rect">
            <a:avLst/>
          </a:prstGeom>
          <a:noFill/>
          <a:ln>
            <a:noFill/>
          </a:ln>
        </p:spPr>
        <p:txBody>
          <a:bodyPr wrap="square" rtlCol="0">
            <a:spAutoFit/>
          </a:bodyPr>
          <a:lstStyle/>
          <a:p>
            <a:pPr algn="ctr" rtl="0"/>
            <a:r>
              <a:rPr lang="es" sz="1200">
                <a:solidFill>
                  <a:prstClr val="black"/>
                </a:solidFill>
              </a:rPr>
              <a:t>Ejemplo de método de corte de zanja</a:t>
            </a:r>
          </a:p>
        </p:txBody>
      </p:sp>
      <p:pic>
        <p:nvPicPr>
          <p:cNvPr id="2" name="図 1"/>
          <p:cNvPicPr>
            <a:picLocks noChangeAspect="1"/>
          </p:cNvPicPr>
          <p:nvPr/>
        </p:nvPicPr>
        <p:blipFill>
          <a:blip r:embed="rId3"/>
          <a:stretch>
            <a:fillRect/>
          </a:stretch>
        </p:blipFill>
        <p:spPr>
          <a:xfrm>
            <a:off x="1432213" y="1346171"/>
            <a:ext cx="5974773" cy="1501473"/>
          </a:xfrm>
          <a:prstGeom prst="rect">
            <a:avLst/>
          </a:prstGeom>
        </p:spPr>
      </p:pic>
      <p:pic>
        <p:nvPicPr>
          <p:cNvPr id="12" name="図 11"/>
          <p:cNvPicPr>
            <a:picLocks noChangeAspect="1"/>
          </p:cNvPicPr>
          <p:nvPr/>
        </p:nvPicPr>
        <p:blipFill>
          <a:blip r:embed="rId4"/>
          <a:stretch>
            <a:fillRect/>
          </a:stretch>
        </p:blipFill>
        <p:spPr>
          <a:xfrm>
            <a:off x="2795154" y="3152528"/>
            <a:ext cx="3549144" cy="3026570"/>
          </a:xfrm>
          <a:prstGeom prst="rect">
            <a:avLst/>
          </a:prstGeom>
        </p:spPr>
      </p:pic>
      <p:sp>
        <p:nvSpPr>
          <p:cNvPr id="10" name="テキスト ボックス 1974">
            <a:extLst>
              <a:ext uri="{FF2B5EF4-FFF2-40B4-BE49-F238E27FC236}">
                <a16:creationId xmlns:a16="http://schemas.microsoft.com/office/drawing/2014/main" id="{3FB0CF38-E762-4D73-BC58-39447895D478}"/>
              </a:ext>
            </a:extLst>
          </p:cNvPr>
          <p:cNvSpPr txBox="1"/>
          <p:nvPr/>
        </p:nvSpPr>
        <p:spPr>
          <a:xfrm>
            <a:off x="5751801" y="4156325"/>
            <a:ext cx="1804699"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Muro de retención de la tierra</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975">
            <a:extLst>
              <a:ext uri="{FF2B5EF4-FFF2-40B4-BE49-F238E27FC236}">
                <a16:creationId xmlns:a16="http://schemas.microsoft.com/office/drawing/2014/main" id="{00EA5C72-6CF2-4360-BFFB-5DE6786FE8A9}"/>
              </a:ext>
            </a:extLst>
          </p:cNvPr>
          <p:cNvSpPr txBox="1"/>
          <p:nvPr/>
        </p:nvSpPr>
        <p:spPr>
          <a:xfrm>
            <a:off x="5632456" y="3179511"/>
            <a:ext cx="1466844"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900" kern="100" dirty="0">
                <a:effectLst/>
                <a:latin typeface="Arial" panose="020B0604020202020204" pitchFamily="34" charset="0"/>
                <a:ea typeface="游ゴシック" panose="020B0400000000000000" pitchFamily="50" charset="-128"/>
                <a:cs typeface="Times New Roman" panose="02020603050405020304" pitchFamily="18" charset="0"/>
              </a:rPr>
              <a:t>Superficie del suelo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976">
            <a:extLst>
              <a:ext uri="{FF2B5EF4-FFF2-40B4-BE49-F238E27FC236}">
                <a16:creationId xmlns:a16="http://schemas.microsoft.com/office/drawing/2014/main" id="{663B14ED-7251-4FC8-B9B4-05A0545E4ED8}"/>
              </a:ext>
            </a:extLst>
          </p:cNvPr>
          <p:cNvSpPr txBox="1"/>
          <p:nvPr/>
        </p:nvSpPr>
        <p:spPr>
          <a:xfrm>
            <a:off x="4894021" y="3840414"/>
            <a:ext cx="503480"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9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Primario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977">
            <a:extLst>
              <a:ext uri="{FF2B5EF4-FFF2-40B4-BE49-F238E27FC236}">
                <a16:creationId xmlns:a16="http://schemas.microsoft.com/office/drawing/2014/main" id="{06C8906A-E6A5-45E8-B84D-39D4B97E7985}"/>
              </a:ext>
            </a:extLst>
          </p:cNvPr>
          <p:cNvSpPr txBox="1"/>
          <p:nvPr/>
        </p:nvSpPr>
        <p:spPr>
          <a:xfrm>
            <a:off x="4844420" y="4614830"/>
            <a:ext cx="602682"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9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Secundario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978">
            <a:extLst>
              <a:ext uri="{FF2B5EF4-FFF2-40B4-BE49-F238E27FC236}">
                <a16:creationId xmlns:a16="http://schemas.microsoft.com/office/drawing/2014/main" id="{AC9AACCE-69F5-4D54-9417-74F4A0BE96F3}"/>
              </a:ext>
            </a:extLst>
          </p:cNvPr>
          <p:cNvSpPr txBox="1"/>
          <p:nvPr/>
        </p:nvSpPr>
        <p:spPr>
          <a:xfrm>
            <a:off x="4909688" y="5069208"/>
            <a:ext cx="537414" cy="1723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es" sz="9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Terciario</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870267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a:bodyPr>
          <a:lstStyle/>
          <a:p>
            <a:pPr rtl="0"/>
            <a:r>
              <a:rPr lang="es" sz="3200">
                <a:latin typeface="ＭＳ Ｐゴシック" panose="020B0600070205080204" pitchFamily="50" charset="-128"/>
                <a:ea typeface="ＭＳ Ｐゴシック" panose="020B0600070205080204" pitchFamily="50" charset="-128"/>
              </a:rPr>
              <a:t>Capítulo 11 Casos de accidentes</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89355237"/>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15456</Words>
  <Application>Microsoft Office PowerPoint</Application>
  <PresentationFormat>画面に合わせる (4:3)</PresentationFormat>
  <Paragraphs>2450</Paragraphs>
  <Slides>119</Slides>
  <Notes>107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119</vt:i4>
      </vt:variant>
    </vt:vector>
  </HeadingPairs>
  <TitlesOfParts>
    <vt:vector size="132" baseType="lpstr">
      <vt:lpstr>HGP明朝B</vt:lpstr>
      <vt:lpstr>Meiryo UI</vt:lpstr>
      <vt:lpstr>ＭＳ Ｐゴシック</vt:lpstr>
      <vt:lpstr>新細明體</vt:lpstr>
      <vt:lpstr>游ゴシック</vt:lpstr>
      <vt:lpstr>游ゴシック Light</vt:lpstr>
      <vt:lpstr>Arial</vt:lpstr>
      <vt:lpstr>Calibri</vt:lpstr>
      <vt:lpstr>Calibri Light</vt:lpstr>
      <vt:lpstr>Cambria Math</vt:lpstr>
      <vt:lpstr>Times</vt:lpstr>
      <vt:lpstr>Times New Roman</vt:lpstr>
      <vt:lpstr>Office Theme</vt:lpstr>
      <vt:lpstr> Operación de maquinarias de construcción tipo vehicular  (Nivelación, transporte, carga y excavación)   Texto auxiliar de entrenamiento de habilidades Materiales en Power Point para entrenamiento  </vt:lpstr>
      <vt:lpstr>Capítulo 1 Conocimientos básicos sobre la maquinaria de construcción tipo vehicular</vt:lpstr>
      <vt:lpstr>Tipos y modelos de maquinarias de construcción tipo vehicular (Nivelación, transporte, carga y excavación) (Ordenanza de aplicación de la Ley de Salud y Seguridad Industrial, Apéndice 7) </vt:lpstr>
      <vt:lpstr>Maquinaria para nivelación, transporte y carga</vt:lpstr>
      <vt:lpstr>Maquinaria para nivelación, transporte y carga</vt:lpstr>
      <vt:lpstr>Maquinaria para excavación</vt:lpstr>
      <vt:lpstr>Maquinaria para excavación</vt:lpstr>
      <vt:lpstr>Terminología para las maquinarias de construcción tipo vehicular  1 ..... Equipos de trabajo</vt:lpstr>
      <vt:lpstr>Terminología para las maquinarias de construcción tipo vehicular 　 2 ----- Peso corporal de la máquina       3 ----- Peso de la máquina       4 ----- Peso total de la máquina </vt:lpstr>
      <vt:lpstr>Terminología para las maquinarias de construcción tipo vehicular　 5 ----- Estabilidad   6 ----- Capacidad de escalada </vt:lpstr>
      <vt:lpstr>Terminología para las maquinarias de construcción tipo vehicular　                                           7 ---- Presión de contacto media</vt:lpstr>
      <vt:lpstr>Capítulo 2 Motores y sistemas hidráulicos para la maquinaria de construcción tipo vehicular</vt:lpstr>
      <vt:lpstr>Motor</vt:lpstr>
      <vt:lpstr>Estructura del motor diésel </vt:lpstr>
      <vt:lpstr>Estructura del motor diésel</vt:lpstr>
      <vt:lpstr>Estructura del motor diésel</vt:lpstr>
      <vt:lpstr>Combustible / aceite de motor </vt:lpstr>
      <vt:lpstr>Sistema hidráulico </vt:lpstr>
      <vt:lpstr>Bomba hidráulica (1) Bomba de engranajes  (2) Bomba de pistón, tipo eje inclinado, tipo plato cíclico</vt:lpstr>
      <vt:lpstr>Tanque de aceite hidráulico </vt:lpstr>
      <vt:lpstr>Capítulo 3 Estructura del equipo relacionada al funcionamiento de la maquinaria de construcción tipo vehicular </vt:lpstr>
      <vt:lpstr>Tractor oruga </vt:lpstr>
      <vt:lpstr>Tractor oruga </vt:lpstr>
      <vt:lpstr>Tractor de ruedas </vt:lpstr>
      <vt:lpstr>Tractor de ruedas / Neumático </vt:lpstr>
      <vt:lpstr>Sistema de pala hidráulica (SHOBERU) / Maquinaria de construcción  (Tipo oruga)</vt:lpstr>
      <vt:lpstr>Motoniveladora</vt:lpstr>
      <vt:lpstr>Raspador </vt:lpstr>
      <vt:lpstr>Capítulo 4 Manipulación de los dispositivos relacionados   a la marcha de la maquinaria de construcción tipo vehicular </vt:lpstr>
      <vt:lpstr>Manipulación para comenzar la conducción </vt:lpstr>
      <vt:lpstr>Manipulación durante la conducción </vt:lpstr>
      <vt:lpstr>Manipulación durante la conducción </vt:lpstr>
      <vt:lpstr>Manejo de estacionamiento (estacionamiento de una máquina) </vt:lpstr>
      <vt:lpstr>Capítulo 5 Estructura y tipos de equipos relacionados con el trabajo de la maquinaria de construcción tipo vehicular </vt:lpstr>
      <vt:lpstr>Estructura y tipo de equipo de trabajo para maquinaria de construcción tipo tractor </vt:lpstr>
      <vt:lpstr>Estructura y tipo de equipo de trabajo para maquinaria de construcción tipo tractor </vt:lpstr>
      <vt:lpstr>Dispositivos de seguridad, y demás. </vt:lpstr>
      <vt:lpstr>Estructura y tipo de equipo de trabajo para maquinaria de construcción tipo pala (SHOBERU) </vt:lpstr>
      <vt:lpstr>Dispositivos de seguridad, y demás. </vt:lpstr>
      <vt:lpstr>Motoniveladora </vt:lpstr>
      <vt:lpstr>Raspador </vt:lpstr>
      <vt:lpstr>Capítulo 6 Manipulación y demás de los equipos relacionados con la maquinaria de construcción tipo vehicular </vt:lpstr>
      <vt:lpstr>Topadora 1..... Operación básica </vt:lpstr>
      <vt:lpstr>Topadora 1..... Operación básica</vt:lpstr>
      <vt:lpstr>Topadora 1..... Operación básica</vt:lpstr>
      <vt:lpstr>Topadora 2..... Operación básica</vt:lpstr>
      <vt:lpstr>Trabajo de excavación </vt:lpstr>
      <vt:lpstr>Operación de explanación (OSHIDO) </vt:lpstr>
      <vt:lpstr>Operación de terraplén (MORIDO)</vt:lpstr>
      <vt:lpstr>Operación de acabado</vt:lpstr>
      <vt:lpstr>Aplicaciones prácticas </vt:lpstr>
      <vt:lpstr>Operación del desgarrador</vt:lpstr>
      <vt:lpstr>Tractor con pala (SHOBERU)</vt:lpstr>
      <vt:lpstr>Tractor con pala (SHOBERU) </vt:lpstr>
      <vt:lpstr>Trabajo de excavación </vt:lpstr>
      <vt:lpstr>Trabajo de carga y transporte </vt:lpstr>
      <vt:lpstr>Trabajo de carga y transporte</vt:lpstr>
      <vt:lpstr>Pala Hidráulica (SHOBERU) (retroexcavadora) </vt:lpstr>
      <vt:lpstr>Pala Hidráulica (SHOBERU) (retroexcavadora) </vt:lpstr>
      <vt:lpstr>Trabajo de excavación </vt:lpstr>
      <vt:lpstr>Trabajo de carga </vt:lpstr>
      <vt:lpstr>Pala Hidráulica (SHOBERU) (pala cargadora) </vt:lpstr>
      <vt:lpstr>Pala hidráulica (SHOBERU) (pala de carga (SHOBERU)) </vt:lpstr>
      <vt:lpstr>Pala hidráulica (SHOBERU) (pala de carga (SHOBERU)) </vt:lpstr>
      <vt:lpstr>Cuchara bivalva</vt:lpstr>
      <vt:lpstr>Dragalina</vt:lpstr>
      <vt:lpstr>Motoniveladora  1 ..... Funcionamiento básico </vt:lpstr>
      <vt:lpstr>Motoniveladora  2 ..... Operación básica</vt:lpstr>
      <vt:lpstr>Trabajos de adaptación </vt:lpstr>
      <vt:lpstr>Raspador (raspador de motor)</vt:lpstr>
      <vt:lpstr>Raspador (raspador tipo remolcado)</vt:lpstr>
      <vt:lpstr>Cargador de residuos tipo oruga</vt:lpstr>
      <vt:lpstr>Transporte de la maquinaria de construcción tipo vehicular</vt:lpstr>
      <vt:lpstr>Capítulo 7 Inspección y mantenimiento  de la maquinaria de construcción tipo vehicular</vt:lpstr>
      <vt:lpstr>Leyes y reglamentos relacionados, precauciones generales</vt:lpstr>
      <vt:lpstr>Pautas para la inspección diaria - Antes de arrancar el motor</vt:lpstr>
      <vt:lpstr>Procedimiento para la inspección diaria. Después de arrancar el motor</vt:lpstr>
      <vt:lpstr>Procedimientos de inspección cuando se detecta una anomalía durante el funcionamiento</vt:lpstr>
      <vt:lpstr>Capítulo 8 Pautas para una conducción segura y claves para las señales y guiados</vt:lpstr>
      <vt:lpstr>Pautas para una conducción segura</vt:lpstr>
      <vt:lpstr>Claves para las señales y guiados</vt:lpstr>
      <vt:lpstr>Capítulo 9  Conocimiento de la fuerza y la electricidad</vt:lpstr>
      <vt:lpstr>Momento de fuerza</vt:lpstr>
      <vt:lpstr>Masa y peso específico</vt:lpstr>
      <vt:lpstr>Centro de gravedad, estabilidad de los objetos (Asiento)</vt:lpstr>
      <vt:lpstr>Movimiento de un objeto</vt:lpstr>
      <vt:lpstr>Conocimientos de electricidad</vt:lpstr>
      <vt:lpstr>Conocimientos de electricidad</vt:lpstr>
      <vt:lpstr>Capítulo 10 Conocimientos sobre geología y trabajos de ingeniería civil, etc.</vt:lpstr>
      <vt:lpstr>Naturaleza de la roca, del suelo</vt:lpstr>
      <vt:lpstr>Composición del suelo</vt:lpstr>
      <vt:lpstr>Dureza del suelo</vt:lpstr>
      <vt:lpstr>Variación de la cantidad de suelo</vt:lpstr>
      <vt:lpstr>Causas y signos de colapso del suelo. Causas de colapso del suelo</vt:lpstr>
      <vt:lpstr>Causas y signos de colapsos del suelo. Resistencia del suelo, signos de colapso</vt:lpstr>
      <vt:lpstr>Método de excavación</vt:lpstr>
      <vt:lpstr>Método de excavación</vt:lpstr>
      <vt:lpstr>Método de excavación</vt:lpstr>
      <vt:lpstr>Capítulo 11 Casos de accidentes</vt:lpstr>
      <vt:lpstr>Accidentes con muertes y lesiones en el sector de la construcción</vt:lpstr>
      <vt:lpstr>Caso 1: Un trabajador de la construcción quedó atrapado en el contrapeso de una excavadora de arrastre</vt:lpstr>
      <vt:lpstr>Caso 5. Pasó por delante de una excavadora de arrastre y fue golpeado por la cuchara que giraba</vt:lpstr>
      <vt:lpstr>Caso 9: Un tractor con pala golpeó a un trabajador mientras transportaba una carga colgante</vt:lpstr>
      <vt:lpstr>Sistema jurídico relacionado a la seguridad y la salud de los trabajadores</vt:lpstr>
      <vt:lpstr>Ley de Seguridad y Salud en el Trabajo (extracto) (1)</vt:lpstr>
      <vt:lpstr>Ley de Seguridad y Salud en el Trabajo (extracto) (2)</vt:lpstr>
      <vt:lpstr>Ley de Seguridad y Salud en el Trabajo (extracto) (3)</vt:lpstr>
      <vt:lpstr>Ordenanza de aplicación de la Ley de Seguridad y Salud en el Trabajo (extracto)</vt:lpstr>
      <vt:lpstr>Reglamentos de seguridad y salud en el trabajo (extracto) (1)</vt:lpstr>
      <vt:lpstr>Reglamentos sobre seguridad y salud en el trabajo (extracto) (2)</vt:lpstr>
      <vt:lpstr>Reglamentos sobre seguridad y salud en el trabajo (extracto) (3)</vt:lpstr>
      <vt:lpstr>Reglamentos sobre seguridad y salud en el trabajo (extracto) (4)</vt:lpstr>
      <vt:lpstr>Reglamentos sobre seguridad y salud en el trabajo (extracto) (5)</vt:lpstr>
      <vt:lpstr>Reglamentos sobre seguridad y salud en el trabajo (extracto) (6)</vt:lpstr>
      <vt:lpstr>Reglamentos sobre seguridad y salud en el trabajo (extracto) (7)</vt:lpstr>
      <vt:lpstr>Reglamentos sobre seguridad y salud en el trabajo (extracto) (8)</vt:lpstr>
      <vt:lpstr>Reglamentos sobre seguridad y salud en el trabajo (extracto) (9)</vt:lpstr>
      <vt:lpstr>Reglamentos sobre seguridad y salud en el trabajo (extracto) (10)</vt:lpstr>
      <vt:lpstr>Normas estructurales para la maquinaria de construcción tipo vehicular (extracto)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2021-02-24T05:58:56Z</dcterms:created>
  <dcterms:modified xsi:type="dcterms:W3CDTF">2022-06-16T10:27:43Z</dcterms:modified>
</cp:coreProperties>
</file>