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Lst>
  <p:notesMasterIdLst>
    <p:notesMasterId r:id="rId122"/>
  </p:notesMasterIdLst>
  <p:sldIdLst>
    <p:sldId id="336" r:id="rId3"/>
    <p:sldId id="305" r:id="rId4"/>
    <p:sldId id="257" r:id="rId5"/>
    <p:sldId id="366" r:id="rId6"/>
    <p:sldId id="446" r:id="rId7"/>
    <p:sldId id="447" r:id="rId8"/>
    <p:sldId id="448" r:id="rId9"/>
    <p:sldId id="371" r:id="rId10"/>
    <p:sldId id="372" r:id="rId11"/>
    <p:sldId id="375" r:id="rId12"/>
    <p:sldId id="377" r:id="rId13"/>
    <p:sldId id="337" r:id="rId14"/>
    <p:sldId id="378" r:id="rId15"/>
    <p:sldId id="523" r:id="rId16"/>
    <p:sldId id="525" r:id="rId17"/>
    <p:sldId id="524" r:id="rId18"/>
    <p:sldId id="379" r:id="rId19"/>
    <p:sldId id="380" r:id="rId20"/>
    <p:sldId id="381" r:id="rId21"/>
    <p:sldId id="386" r:id="rId22"/>
    <p:sldId id="339" r:id="rId23"/>
    <p:sldId id="526" r:id="rId24"/>
    <p:sldId id="539" r:id="rId25"/>
    <p:sldId id="527" r:id="rId26"/>
    <p:sldId id="388" r:id="rId27"/>
    <p:sldId id="528" r:id="rId28"/>
    <p:sldId id="449" r:id="rId29"/>
    <p:sldId id="450" r:id="rId30"/>
    <p:sldId id="443" r:id="rId31"/>
    <p:sldId id="456" r:id="rId32"/>
    <p:sldId id="457" r:id="rId33"/>
    <p:sldId id="458" r:id="rId34"/>
    <p:sldId id="459" r:id="rId35"/>
    <p:sldId id="340" r:id="rId36"/>
    <p:sldId id="394" r:id="rId37"/>
    <p:sldId id="465" r:id="rId38"/>
    <p:sldId id="466" r:id="rId39"/>
    <p:sldId id="395" r:id="rId40"/>
    <p:sldId id="467" r:id="rId41"/>
    <p:sldId id="471" r:id="rId42"/>
    <p:sldId id="472" r:id="rId43"/>
    <p:sldId id="444" r:id="rId44"/>
    <p:sldId id="477" r:id="rId45"/>
    <p:sldId id="529" r:id="rId46"/>
    <p:sldId id="530" r:id="rId47"/>
    <p:sldId id="538" r:id="rId48"/>
    <p:sldId id="491" r:id="rId49"/>
    <p:sldId id="492" r:id="rId50"/>
    <p:sldId id="493" r:id="rId51"/>
    <p:sldId id="520" r:id="rId52"/>
    <p:sldId id="494" r:id="rId53"/>
    <p:sldId id="495" r:id="rId54"/>
    <p:sldId id="496" r:id="rId55"/>
    <p:sldId id="521" r:id="rId56"/>
    <p:sldId id="497" r:id="rId57"/>
    <p:sldId id="498" r:id="rId58"/>
    <p:sldId id="541" r:id="rId59"/>
    <p:sldId id="500" r:id="rId60"/>
    <p:sldId id="542" r:id="rId61"/>
    <p:sldId id="501" r:id="rId62"/>
    <p:sldId id="502" r:id="rId63"/>
    <p:sldId id="503" r:id="rId64"/>
    <p:sldId id="504" r:id="rId65"/>
    <p:sldId id="543" r:id="rId66"/>
    <p:sldId id="505" r:id="rId67"/>
    <p:sldId id="506" r:id="rId68"/>
    <p:sldId id="507" r:id="rId69"/>
    <p:sldId id="531" r:id="rId70"/>
    <p:sldId id="508" r:id="rId71"/>
    <p:sldId id="509" r:id="rId72"/>
    <p:sldId id="510" r:id="rId73"/>
    <p:sldId id="511" r:id="rId74"/>
    <p:sldId id="490" r:id="rId75"/>
    <p:sldId id="445" r:id="rId76"/>
    <p:sldId id="415" r:id="rId77"/>
    <p:sldId id="416" r:id="rId78"/>
    <p:sldId id="512" r:id="rId79"/>
    <p:sldId id="419" r:id="rId80"/>
    <p:sldId id="342" r:id="rId81"/>
    <p:sldId id="421" r:id="rId82"/>
    <p:sldId id="422" r:id="rId83"/>
    <p:sldId id="343" r:id="rId84"/>
    <p:sldId id="423" r:id="rId85"/>
    <p:sldId id="424" r:id="rId86"/>
    <p:sldId id="513" r:id="rId87"/>
    <p:sldId id="425" r:id="rId88"/>
    <p:sldId id="514" r:id="rId89"/>
    <p:sldId id="532" r:id="rId90"/>
    <p:sldId id="344" r:id="rId91"/>
    <p:sldId id="426" r:id="rId92"/>
    <p:sldId id="533" r:id="rId93"/>
    <p:sldId id="534" r:id="rId94"/>
    <p:sldId id="515" r:id="rId95"/>
    <p:sldId id="516" r:id="rId96"/>
    <p:sldId id="517" r:id="rId97"/>
    <p:sldId id="535" r:id="rId98"/>
    <p:sldId id="536" r:id="rId99"/>
    <p:sldId id="537" r:id="rId100"/>
    <p:sldId id="429" r:id="rId101"/>
    <p:sldId id="430" r:id="rId102"/>
    <p:sldId id="431" r:id="rId103"/>
    <p:sldId id="518" r:id="rId104"/>
    <p:sldId id="519" r:id="rId105"/>
    <p:sldId id="328" r:id="rId106"/>
    <p:sldId id="329" r:id="rId107"/>
    <p:sldId id="330" r:id="rId108"/>
    <p:sldId id="354" r:id="rId109"/>
    <p:sldId id="355" r:id="rId110"/>
    <p:sldId id="331" r:id="rId111"/>
    <p:sldId id="332" r:id="rId112"/>
    <p:sldId id="356" r:id="rId113"/>
    <p:sldId id="357" r:id="rId114"/>
    <p:sldId id="358" r:id="rId115"/>
    <p:sldId id="359" r:id="rId116"/>
    <p:sldId id="360" r:id="rId117"/>
    <p:sldId id="522" r:id="rId118"/>
    <p:sldId id="361" r:id="rId119"/>
    <p:sldId id="364" r:id="rId120"/>
    <p:sldId id="365" r:id="rId121"/>
  </p:sldIdLst>
  <p:sldSz cx="9144000" cy="6858000" type="screen4x3"/>
  <p:notesSz cx="6807200" cy="9939338"/>
  <p:defaultTextStyle>
    <a:defPPr rtl="0">
      <a:defRPr lang="ne-n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483" autoAdjust="0"/>
    <p:restoredTop sz="96362" autoAdjust="0"/>
  </p:normalViewPr>
  <p:slideViewPr>
    <p:cSldViewPr snapToGrid="0">
      <p:cViewPr varScale="1">
        <p:scale>
          <a:sx n="115" d="100"/>
          <a:sy n="115" d="100"/>
        </p:scale>
        <p:origin x="2130" y="102"/>
      </p:cViewPr>
      <p:guideLst/>
    </p:cSldViewPr>
  </p:slideViewPr>
  <p:notesTextViewPr>
    <p:cViewPr>
      <p:scale>
        <a:sx n="1" d="1"/>
        <a:sy n="1" d="1"/>
      </p:scale>
      <p:origin x="0" y="0"/>
    </p:cViewPr>
  </p:notesTextViewPr>
  <p:sorterViewPr>
    <p:cViewPr varScale="1">
      <p:scale>
        <a:sx n="1" d="1"/>
        <a:sy n="1" d="1"/>
      </p:scale>
      <p:origin x="0" y="-194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pPr rtl="0"/>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pPr rtl="0"/>
            <a:fld id="{3044E0B5-69AE-4DB8-A746-7CF92D00ED4B}" type="datetimeFigureOut">
              <a:rPr kumimoji="1" lang="ja-JP" altLang="en-US" smtClean="0"/>
              <a:t>2022/6/16</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pPr rtl="0"/>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pPr rtl="0"/>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pPr rtl="0"/>
            <a:fld id="{7F9C98F1-10AB-4D73-9663-6F72AC648673}" type="slidenum">
              <a:rPr kumimoji="1" lang="ja-JP" altLang="en-US" smtClean="0"/>
              <a:t>‹#›</a:t>
            </a:fld>
            <a:endParaRPr kumimoji="1" lang="ja-JP" altLang="en-US"/>
          </a:p>
        </p:txBody>
      </p:sp>
    </p:spTree>
    <p:extLst>
      <p:ext uri="{BB962C8B-B14F-4D97-AF65-F5344CB8AC3E}">
        <p14:creationId xmlns:p14="http://schemas.microsoft.com/office/powerpoint/2010/main" val="5742152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6791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686094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112</a:t>
            </a:fld>
            <a:endParaRPr lang="ja-JP" altLang="en-US">
              <a:solidFill>
                <a:prstClr val="black"/>
              </a:solidFill>
            </a:endParaRPr>
          </a:p>
        </p:txBody>
      </p:sp>
    </p:spTree>
    <p:extLst>
      <p:ext uri="{BB962C8B-B14F-4D97-AF65-F5344CB8AC3E}">
        <p14:creationId xmlns:p14="http://schemas.microsoft.com/office/powerpoint/2010/main" val="3084680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35343495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114</a:t>
            </a:fld>
            <a:endParaRPr lang="ja-JP" altLang="en-US">
              <a:solidFill>
                <a:prstClr val="black"/>
              </a:solidFill>
            </a:endParaRPr>
          </a:p>
        </p:txBody>
      </p:sp>
    </p:spTree>
    <p:extLst>
      <p:ext uri="{BB962C8B-B14F-4D97-AF65-F5344CB8AC3E}">
        <p14:creationId xmlns:p14="http://schemas.microsoft.com/office/powerpoint/2010/main" val="24320239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115</a:t>
            </a:fld>
            <a:endParaRPr lang="ja-JP" altLang="en-US">
              <a:solidFill>
                <a:prstClr val="black"/>
              </a:solidFill>
            </a:endParaRPr>
          </a:p>
        </p:txBody>
      </p:sp>
    </p:spTree>
    <p:extLst>
      <p:ext uri="{BB962C8B-B14F-4D97-AF65-F5344CB8AC3E}">
        <p14:creationId xmlns:p14="http://schemas.microsoft.com/office/powerpoint/2010/main" val="31133422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116</a:t>
            </a:fld>
            <a:endParaRPr lang="ja-JP" altLang="en-US">
              <a:solidFill>
                <a:prstClr val="black"/>
              </a:solidFill>
            </a:endParaRPr>
          </a:p>
        </p:txBody>
      </p:sp>
    </p:spTree>
    <p:extLst>
      <p:ext uri="{BB962C8B-B14F-4D97-AF65-F5344CB8AC3E}">
        <p14:creationId xmlns:p14="http://schemas.microsoft.com/office/powerpoint/2010/main" val="6011655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1133193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37134529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119</a:t>
            </a:fld>
            <a:endParaRPr lang="ja-JP" altLang="en-US">
              <a:solidFill>
                <a:prstClr val="black"/>
              </a:solidFill>
            </a:endParaRPr>
          </a:p>
        </p:txBody>
      </p:sp>
    </p:spTree>
    <p:extLst>
      <p:ext uri="{BB962C8B-B14F-4D97-AF65-F5344CB8AC3E}">
        <p14:creationId xmlns:p14="http://schemas.microsoft.com/office/powerpoint/2010/main" val="313410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4216519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106438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3128229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1533141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1840228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3466540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523124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570308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343584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400543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3225939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2532849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76717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225166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575200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871249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1468272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4242695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1655928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2510725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1145752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4062331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3876329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632761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3969680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1352583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808020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3116255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1982549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4033382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4237756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7949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1899462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3118634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649029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2346779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3615351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1997778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157935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3639183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239154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368793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1293313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42830232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37533806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30890083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22074582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1365217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38656143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11438339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26684380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2425391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726329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3286167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22293872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918836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9108256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38184333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5163590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2227244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dirty="0"/>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913979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17698163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962714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77</a:t>
            </a:fld>
            <a:endParaRPr lang="ja-JP" altLang="en-US">
              <a:solidFill>
                <a:prstClr val="black"/>
              </a:solidFill>
            </a:endParaRPr>
          </a:p>
        </p:txBody>
      </p:sp>
    </p:spTree>
    <p:extLst>
      <p:ext uri="{BB962C8B-B14F-4D97-AF65-F5344CB8AC3E}">
        <p14:creationId xmlns:p14="http://schemas.microsoft.com/office/powerpoint/2010/main" val="59005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24397664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25407887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6750002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7632508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83</a:t>
            </a:fld>
            <a:endParaRPr lang="ja-JP" altLang="en-US">
              <a:solidFill>
                <a:prstClr val="black"/>
              </a:solidFill>
            </a:endParaRPr>
          </a:p>
        </p:txBody>
      </p:sp>
    </p:spTree>
    <p:extLst>
      <p:ext uri="{BB962C8B-B14F-4D97-AF65-F5344CB8AC3E}">
        <p14:creationId xmlns:p14="http://schemas.microsoft.com/office/powerpoint/2010/main" val="30072176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84</a:t>
            </a:fld>
            <a:endParaRPr lang="ja-JP" altLang="en-US">
              <a:solidFill>
                <a:prstClr val="black"/>
              </a:solidFill>
            </a:endParaRPr>
          </a:p>
        </p:txBody>
      </p:sp>
    </p:spTree>
    <p:extLst>
      <p:ext uri="{BB962C8B-B14F-4D97-AF65-F5344CB8AC3E}">
        <p14:creationId xmlns:p14="http://schemas.microsoft.com/office/powerpoint/2010/main" val="28387594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37698672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86</a:t>
            </a:fld>
            <a:endParaRPr lang="ja-JP" altLang="en-US">
              <a:solidFill>
                <a:prstClr val="black"/>
              </a:solidFill>
            </a:endParaRPr>
          </a:p>
        </p:txBody>
      </p:sp>
    </p:spTree>
    <p:extLst>
      <p:ext uri="{BB962C8B-B14F-4D97-AF65-F5344CB8AC3E}">
        <p14:creationId xmlns:p14="http://schemas.microsoft.com/office/powerpoint/2010/main" val="42399597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87</a:t>
            </a:fld>
            <a:endParaRPr lang="ja-JP" altLang="en-US">
              <a:solidFill>
                <a:prstClr val="black"/>
              </a:solidFill>
            </a:endParaRPr>
          </a:p>
        </p:txBody>
      </p:sp>
    </p:spTree>
    <p:extLst>
      <p:ext uri="{BB962C8B-B14F-4D97-AF65-F5344CB8AC3E}">
        <p14:creationId xmlns:p14="http://schemas.microsoft.com/office/powerpoint/2010/main" val="40772426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88</a:t>
            </a:fld>
            <a:endParaRPr lang="ja-JP" altLang="en-US">
              <a:solidFill>
                <a:prstClr val="black"/>
              </a:solidFill>
            </a:endParaRPr>
          </a:p>
        </p:txBody>
      </p:sp>
    </p:spTree>
    <p:extLst>
      <p:ext uri="{BB962C8B-B14F-4D97-AF65-F5344CB8AC3E}">
        <p14:creationId xmlns:p14="http://schemas.microsoft.com/office/powerpoint/2010/main" val="34346238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262698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28528840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24520261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92</a:t>
            </a:fld>
            <a:endParaRPr lang="ja-JP" altLang="en-US">
              <a:solidFill>
                <a:prstClr val="black"/>
              </a:solidFill>
            </a:endParaRPr>
          </a:p>
        </p:txBody>
      </p:sp>
    </p:spTree>
    <p:extLst>
      <p:ext uri="{BB962C8B-B14F-4D97-AF65-F5344CB8AC3E}">
        <p14:creationId xmlns:p14="http://schemas.microsoft.com/office/powerpoint/2010/main" val="7122714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38816487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94</a:t>
            </a:fld>
            <a:endParaRPr lang="ja-JP" altLang="en-US">
              <a:solidFill>
                <a:prstClr val="black"/>
              </a:solidFill>
            </a:endParaRPr>
          </a:p>
        </p:txBody>
      </p:sp>
    </p:spTree>
    <p:extLst>
      <p:ext uri="{BB962C8B-B14F-4D97-AF65-F5344CB8AC3E}">
        <p14:creationId xmlns:p14="http://schemas.microsoft.com/office/powerpoint/2010/main" val="24463880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6325490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96</a:t>
            </a:fld>
            <a:endParaRPr lang="ja-JP" altLang="en-US">
              <a:solidFill>
                <a:prstClr val="black"/>
              </a:solidFill>
            </a:endParaRPr>
          </a:p>
        </p:txBody>
      </p:sp>
    </p:spTree>
    <p:extLst>
      <p:ext uri="{BB962C8B-B14F-4D97-AF65-F5344CB8AC3E}">
        <p14:creationId xmlns:p14="http://schemas.microsoft.com/office/powerpoint/2010/main" val="37380088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97</a:t>
            </a:fld>
            <a:endParaRPr lang="ja-JP" altLang="en-US">
              <a:solidFill>
                <a:prstClr val="black"/>
              </a:solidFill>
            </a:endParaRPr>
          </a:p>
        </p:txBody>
      </p:sp>
    </p:spTree>
    <p:extLst>
      <p:ext uri="{BB962C8B-B14F-4D97-AF65-F5344CB8AC3E}">
        <p14:creationId xmlns:p14="http://schemas.microsoft.com/office/powerpoint/2010/main" val="30846335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98</a:t>
            </a:fld>
            <a:endParaRPr lang="ja-JP" altLang="en-US">
              <a:solidFill>
                <a:prstClr val="black"/>
              </a:solidFill>
            </a:endParaRPr>
          </a:p>
        </p:txBody>
      </p:sp>
    </p:spTree>
    <p:extLst>
      <p:ext uri="{BB962C8B-B14F-4D97-AF65-F5344CB8AC3E}">
        <p14:creationId xmlns:p14="http://schemas.microsoft.com/office/powerpoint/2010/main" val="12454779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100</a:t>
            </a:fld>
            <a:endParaRPr lang="ja-JP" altLang="en-US">
              <a:solidFill>
                <a:prstClr val="black"/>
              </a:solidFill>
            </a:endParaRPr>
          </a:p>
        </p:txBody>
      </p:sp>
    </p:spTree>
    <p:extLst>
      <p:ext uri="{BB962C8B-B14F-4D97-AF65-F5344CB8AC3E}">
        <p14:creationId xmlns:p14="http://schemas.microsoft.com/office/powerpoint/2010/main" val="8157755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2993137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26684905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4630274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103</a:t>
            </a:fld>
            <a:endParaRPr lang="ja-JP" altLang="en-US">
              <a:solidFill>
                <a:prstClr val="black"/>
              </a:solidFill>
            </a:endParaRPr>
          </a:p>
        </p:txBody>
      </p:sp>
    </p:spTree>
    <p:extLst>
      <p:ext uri="{BB962C8B-B14F-4D97-AF65-F5344CB8AC3E}">
        <p14:creationId xmlns:p14="http://schemas.microsoft.com/office/powerpoint/2010/main" val="33719439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31262479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105</a:t>
            </a:fld>
            <a:endParaRPr lang="ja-JP" altLang="en-US">
              <a:solidFill>
                <a:prstClr val="black"/>
              </a:solidFill>
            </a:endParaRPr>
          </a:p>
        </p:txBody>
      </p:sp>
    </p:spTree>
    <p:extLst>
      <p:ext uri="{BB962C8B-B14F-4D97-AF65-F5344CB8AC3E}">
        <p14:creationId xmlns:p14="http://schemas.microsoft.com/office/powerpoint/2010/main" val="10306727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19600532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107</a:t>
            </a:fld>
            <a:endParaRPr lang="ja-JP" altLang="en-US">
              <a:solidFill>
                <a:prstClr val="black"/>
              </a:solidFill>
            </a:endParaRPr>
          </a:p>
        </p:txBody>
      </p:sp>
    </p:spTree>
    <p:extLst>
      <p:ext uri="{BB962C8B-B14F-4D97-AF65-F5344CB8AC3E}">
        <p14:creationId xmlns:p14="http://schemas.microsoft.com/office/powerpoint/2010/main" val="13624527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108</a:t>
            </a:fld>
            <a:endParaRPr lang="ja-JP" altLang="en-US">
              <a:solidFill>
                <a:prstClr val="black"/>
              </a:solidFill>
            </a:endParaRPr>
          </a:p>
        </p:txBody>
      </p:sp>
    </p:spTree>
    <p:extLst>
      <p:ext uri="{BB962C8B-B14F-4D97-AF65-F5344CB8AC3E}">
        <p14:creationId xmlns:p14="http://schemas.microsoft.com/office/powerpoint/2010/main" val="12178652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109</a:t>
            </a:fld>
            <a:endParaRPr lang="ja-JP" altLang="en-US">
              <a:solidFill>
                <a:prstClr val="black"/>
              </a:solidFill>
            </a:endParaRPr>
          </a:p>
        </p:txBody>
      </p:sp>
    </p:spTree>
    <p:extLst>
      <p:ext uri="{BB962C8B-B14F-4D97-AF65-F5344CB8AC3E}">
        <p14:creationId xmlns:p14="http://schemas.microsoft.com/office/powerpoint/2010/main" val="1512959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110</a:t>
            </a:fld>
            <a:endParaRPr lang="ja-JP" altLang="en-US">
              <a:solidFill>
                <a:prstClr val="black"/>
              </a:solidFill>
            </a:endParaRPr>
          </a:p>
        </p:txBody>
      </p:sp>
    </p:spTree>
    <p:extLst>
      <p:ext uri="{BB962C8B-B14F-4D97-AF65-F5344CB8AC3E}">
        <p14:creationId xmlns:p14="http://schemas.microsoft.com/office/powerpoint/2010/main" val="25169644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111</a:t>
            </a:fld>
            <a:endParaRPr lang="ja-JP" altLang="en-US">
              <a:solidFill>
                <a:prstClr val="black"/>
              </a:solidFill>
            </a:endParaRPr>
          </a:p>
        </p:txBody>
      </p:sp>
    </p:spTree>
    <p:extLst>
      <p:ext uri="{BB962C8B-B14F-4D97-AF65-F5344CB8AC3E}">
        <p14:creationId xmlns:p14="http://schemas.microsoft.com/office/powerpoint/2010/main" val="615650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lstStyle>
            <a:lvl1pPr algn="ctr">
              <a:defRPr sz="6000"/>
            </a:lvl1pPr>
          </a:lstStyle>
          <a:p>
            <a:pPr rtl="0"/>
            <a:r>
              <a:rPr lang="ne-np"/>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e-np"/>
              <a:t>マスター サブタイトルの書式設定</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4741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ne-np"/>
              <a:t>マスター タイトルの書式設定</a:t>
            </a:r>
            <a:endParaRPr lang="en-US" dirty="0"/>
          </a:p>
        </p:txBody>
      </p:sp>
      <p:sp>
        <p:nvSpPr>
          <p:cNvPr id="3" name="Vertical Text Placeholder 2"/>
          <p:cNvSpPr>
            <a:spLocks noGrp="1"/>
          </p:cNvSpPr>
          <p:nvPr>
            <p:ph type="body" orient="vert" idx="1"/>
          </p:nvPr>
        </p:nvSpPr>
        <p:spPr/>
        <p:txBody>
          <a:bodyPr vert="eaVert"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2939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ne-np"/>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6412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lstStyle>
            <a:lvl1pPr algn="ctr">
              <a:defRPr sz="6000"/>
            </a:lvl1pPr>
          </a:lstStyle>
          <a:p>
            <a:pPr rtl="0"/>
            <a:r>
              <a:rPr lang="ne-np"/>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e-np"/>
              <a:t>マスター サブタイトルの書式設定</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9621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ne-np"/>
              <a:t>マスター タイトルの書式設定</a:t>
            </a:r>
            <a:endParaRPr lang="en-US" dirty="0"/>
          </a:p>
        </p:txBody>
      </p:sp>
      <p:sp>
        <p:nvSpPr>
          <p:cNvPr id="3" name="Content Placeholder 2"/>
          <p:cNvSpPr>
            <a:spLocks noGrp="1"/>
          </p:cNvSpPr>
          <p:nvPr>
            <p:ph idx="1"/>
          </p:nvPr>
        </p:nvSpPr>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6936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ne-np"/>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e-np"/>
              <a:t>マスター テキストの書式設定</a:t>
            </a:r>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71446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ne-np"/>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Content Placeholder 3"/>
          <p:cNvSpPr>
            <a:spLocks noGrp="1"/>
          </p:cNvSpPr>
          <p:nvPr>
            <p:ph sz="half" idx="2"/>
          </p:nvPr>
        </p:nvSpPr>
        <p:spPr>
          <a:xfrm>
            <a:off x="4629150" y="1825625"/>
            <a:ext cx="3886200" cy="4351338"/>
          </a:xfrm>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4056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ne-np"/>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e-np"/>
              <a:t>マスター テキストの書式設定</a:t>
            </a:r>
          </a:p>
        </p:txBody>
      </p:sp>
      <p:sp>
        <p:nvSpPr>
          <p:cNvPr id="4" name="Content Placeholder 3"/>
          <p:cNvSpPr>
            <a:spLocks noGrp="1"/>
          </p:cNvSpPr>
          <p:nvPr>
            <p:ph sz="half" idx="2"/>
          </p:nvPr>
        </p:nvSpPr>
        <p:spPr>
          <a:xfrm>
            <a:off x="629842" y="2505075"/>
            <a:ext cx="3868340" cy="3684588"/>
          </a:xfrm>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e-np"/>
              <a:t>マスター テキストの書式設定</a:t>
            </a:r>
          </a:p>
        </p:txBody>
      </p:sp>
      <p:sp>
        <p:nvSpPr>
          <p:cNvPr id="6" name="Content Placeholder 5"/>
          <p:cNvSpPr>
            <a:spLocks noGrp="1"/>
          </p:cNvSpPr>
          <p:nvPr>
            <p:ph sz="quarter" idx="4"/>
          </p:nvPr>
        </p:nvSpPr>
        <p:spPr>
          <a:xfrm>
            <a:off x="4629150" y="2505075"/>
            <a:ext cx="3887391" cy="3684588"/>
          </a:xfrm>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7" name="Date Placeholder 6"/>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8" name="Footer Placeholder 7"/>
          <p:cNvSpPr>
            <a:spLocks noGrp="1"/>
          </p:cNvSpPr>
          <p:nvPr>
            <p:ph type="ftr" sz="quarter" idx="11"/>
          </p:nvPr>
        </p:nvSpPr>
        <p:spPr/>
        <p:txBody>
          <a:bodyPr rtlCol="0"/>
          <a:lstStyle/>
          <a:p>
            <a:pPr rtl="0"/>
            <a:endParaRPr kumimoji="1" lang="ja-JP" altLang="en-US"/>
          </a:p>
        </p:txBody>
      </p:sp>
      <p:sp>
        <p:nvSpPr>
          <p:cNvPr id="9" name="Slide Number Placeholder 8"/>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3923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ne-np"/>
              <a:t>マスター タイトルの書式設定</a:t>
            </a:r>
            <a:endParaRPr lang="en-US" dirty="0"/>
          </a:p>
        </p:txBody>
      </p:sp>
      <p:sp>
        <p:nvSpPr>
          <p:cNvPr id="3" name="Date Placeholder 2"/>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4" name="Footer Placeholder 3"/>
          <p:cNvSpPr>
            <a:spLocks noGrp="1"/>
          </p:cNvSpPr>
          <p:nvPr>
            <p:ph type="ftr" sz="quarter" idx="11"/>
          </p:nvPr>
        </p:nvSpPr>
        <p:spPr/>
        <p:txBody>
          <a:bodyPr rtlCol="0"/>
          <a:lstStyle/>
          <a:p>
            <a:pPr rtl="0"/>
            <a:endParaRPr kumimoji="1" lang="ja-JP" altLang="en-US"/>
          </a:p>
        </p:txBody>
      </p:sp>
      <p:sp>
        <p:nvSpPr>
          <p:cNvPr id="5" name="Slide Number Placeholder 4"/>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26443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3" name="Footer Placeholder 2"/>
          <p:cNvSpPr>
            <a:spLocks noGrp="1"/>
          </p:cNvSpPr>
          <p:nvPr>
            <p:ph type="ftr" sz="quarter" idx="11"/>
          </p:nvPr>
        </p:nvSpPr>
        <p:spPr/>
        <p:txBody>
          <a:bodyPr rtlCol="0"/>
          <a:lstStyle/>
          <a:p>
            <a:pPr rtl="0"/>
            <a:endParaRPr kumimoji="1" lang="ja-JP" altLang="en-US"/>
          </a:p>
        </p:txBody>
      </p:sp>
      <p:sp>
        <p:nvSpPr>
          <p:cNvPr id="4" name="Slide Number Placeholder 3"/>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54581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ne-np"/>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e-np"/>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544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ne-np"/>
              <a:t>マスター タイトルの書式設定</a:t>
            </a:r>
            <a:endParaRPr lang="en-US" dirty="0"/>
          </a:p>
        </p:txBody>
      </p:sp>
      <p:sp>
        <p:nvSpPr>
          <p:cNvPr id="3" name="Content Placeholder 2"/>
          <p:cNvSpPr>
            <a:spLocks noGrp="1"/>
          </p:cNvSpPr>
          <p:nvPr>
            <p:ph idx="1"/>
          </p:nvPr>
        </p:nvSpPr>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33231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ne-np"/>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e-np"/>
              <a:t>図を追加</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e-np"/>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703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ne-np"/>
              <a:t>マスター タイトルの書式設定</a:t>
            </a:r>
            <a:endParaRPr lang="en-US" dirty="0"/>
          </a:p>
        </p:txBody>
      </p:sp>
      <p:sp>
        <p:nvSpPr>
          <p:cNvPr id="3" name="Vertical Text Placeholder 2"/>
          <p:cNvSpPr>
            <a:spLocks noGrp="1"/>
          </p:cNvSpPr>
          <p:nvPr>
            <p:ph type="body" orient="vert" idx="1"/>
          </p:nvPr>
        </p:nvSpPr>
        <p:spPr/>
        <p:txBody>
          <a:bodyPr vert="eaVert"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93789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ne-np"/>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35574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ne-np"/>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e-np"/>
              <a:t>マスター テキストの書式設定</a:t>
            </a:r>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59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ne-np"/>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Content Placeholder 3"/>
          <p:cNvSpPr>
            <a:spLocks noGrp="1"/>
          </p:cNvSpPr>
          <p:nvPr>
            <p:ph sz="half" idx="2"/>
          </p:nvPr>
        </p:nvSpPr>
        <p:spPr>
          <a:xfrm>
            <a:off x="4629150" y="1825625"/>
            <a:ext cx="3886200" cy="4351338"/>
          </a:xfrm>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7668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ne-np"/>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e-np"/>
              <a:t>マスター テキストの書式設定</a:t>
            </a:r>
          </a:p>
        </p:txBody>
      </p:sp>
      <p:sp>
        <p:nvSpPr>
          <p:cNvPr id="4" name="Content Placeholder 3"/>
          <p:cNvSpPr>
            <a:spLocks noGrp="1"/>
          </p:cNvSpPr>
          <p:nvPr>
            <p:ph sz="half" idx="2"/>
          </p:nvPr>
        </p:nvSpPr>
        <p:spPr>
          <a:xfrm>
            <a:off x="629842" y="2505075"/>
            <a:ext cx="3868340" cy="3684588"/>
          </a:xfrm>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e-np"/>
              <a:t>マスター テキストの書式設定</a:t>
            </a:r>
          </a:p>
        </p:txBody>
      </p:sp>
      <p:sp>
        <p:nvSpPr>
          <p:cNvPr id="6" name="Content Placeholder 5"/>
          <p:cNvSpPr>
            <a:spLocks noGrp="1"/>
          </p:cNvSpPr>
          <p:nvPr>
            <p:ph sz="quarter" idx="4"/>
          </p:nvPr>
        </p:nvSpPr>
        <p:spPr>
          <a:xfrm>
            <a:off x="4629150" y="2505075"/>
            <a:ext cx="3887391" cy="3684588"/>
          </a:xfrm>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7" name="Date Placeholder 6"/>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8" name="Footer Placeholder 7"/>
          <p:cNvSpPr>
            <a:spLocks noGrp="1"/>
          </p:cNvSpPr>
          <p:nvPr>
            <p:ph type="ftr" sz="quarter" idx="11"/>
          </p:nvPr>
        </p:nvSpPr>
        <p:spPr/>
        <p:txBody>
          <a:bodyPr rtlCol="0"/>
          <a:lstStyle/>
          <a:p>
            <a:pPr rtl="0"/>
            <a:endParaRPr kumimoji="1" lang="ja-JP" altLang="en-US"/>
          </a:p>
        </p:txBody>
      </p:sp>
      <p:sp>
        <p:nvSpPr>
          <p:cNvPr id="9" name="Slide Number Placeholder 8"/>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4232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ne-np"/>
              <a:t>マスター タイトルの書式設定</a:t>
            </a:r>
            <a:endParaRPr lang="en-US" dirty="0"/>
          </a:p>
        </p:txBody>
      </p:sp>
      <p:sp>
        <p:nvSpPr>
          <p:cNvPr id="3" name="Date Placeholder 2"/>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4" name="Footer Placeholder 3"/>
          <p:cNvSpPr>
            <a:spLocks noGrp="1"/>
          </p:cNvSpPr>
          <p:nvPr>
            <p:ph type="ftr" sz="quarter" idx="11"/>
          </p:nvPr>
        </p:nvSpPr>
        <p:spPr/>
        <p:txBody>
          <a:bodyPr rtlCol="0"/>
          <a:lstStyle/>
          <a:p>
            <a:pPr rtl="0"/>
            <a:endParaRPr kumimoji="1" lang="ja-JP" altLang="en-US"/>
          </a:p>
        </p:txBody>
      </p:sp>
      <p:sp>
        <p:nvSpPr>
          <p:cNvPr id="5" name="Slide Number Placeholder 4"/>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24308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3" name="Footer Placeholder 2"/>
          <p:cNvSpPr>
            <a:spLocks noGrp="1"/>
          </p:cNvSpPr>
          <p:nvPr>
            <p:ph type="ftr" sz="quarter" idx="11"/>
          </p:nvPr>
        </p:nvSpPr>
        <p:spPr/>
        <p:txBody>
          <a:bodyPr rtlCol="0"/>
          <a:lstStyle/>
          <a:p>
            <a:pPr rtl="0"/>
            <a:endParaRPr kumimoji="1" lang="ja-JP" altLang="en-US"/>
          </a:p>
        </p:txBody>
      </p:sp>
      <p:sp>
        <p:nvSpPr>
          <p:cNvPr id="4" name="Slide Number Placeholder 3"/>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2571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ne-np"/>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e-np"/>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054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ne-np"/>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e-np"/>
              <a:t>図を追加</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e-np"/>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15496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ne-np"/>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03452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ne-np"/>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75226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10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90.xml"/><Relationship Id="rId1" Type="http://schemas.openxmlformats.org/officeDocument/2006/relationships/slideLayout" Target="../slideLayouts/slideLayout13.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10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91.xml"/><Relationship Id="rId1" Type="http://schemas.openxmlformats.org/officeDocument/2006/relationships/slideLayout" Target="../slideLayouts/slideLayout13.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104.xml.rels><?xml version="1.0" encoding="UTF-8" standalone="yes"?>
<Relationships xmlns="http://schemas.openxmlformats.org/package/2006/relationships"><Relationship Id="rId3" Type="http://schemas.openxmlformats.org/officeDocument/2006/relationships/image" Target="../media/image236.emf"/><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95.xml"/><Relationship Id="rId1" Type="http://schemas.openxmlformats.org/officeDocument/2006/relationships/slideLayout" Target="../slideLayouts/slideLayout13.xml"/><Relationship Id="rId4" Type="http://schemas.openxmlformats.org/officeDocument/2006/relationships/image" Target="../media/image239.png"/></Relationships>
</file>

<file path=ppt/slides/_rels/slide10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1910.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91.png"/><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100.png"/><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15.png"/></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122.png"/><Relationship Id="rId4" Type="http://schemas.openxmlformats.org/officeDocument/2006/relationships/image" Target="../media/image121.png"/></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125.png"/><Relationship Id="rId4" Type="http://schemas.openxmlformats.org/officeDocument/2006/relationships/image" Target="../media/image124.png"/></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132.png"/><Relationship Id="rId4" Type="http://schemas.openxmlformats.org/officeDocument/2006/relationships/image" Target="../media/image131.png"/></Relationships>
</file>

<file path=ppt/slides/_rels/slide6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9.png"/></Relationships>
</file>

<file path=ppt/slides/_rels/slide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6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45.png"/></Relationships>
</file>

<file path=ppt/slides/_rels/slide6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47.png"/></Relationships>
</file>

<file path=ppt/slides/_rels/slide6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50.png"/></Relationships>
</file>

<file path=ppt/slides/_rels/slide6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6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57.png"/><Relationship Id="rId4" Type="http://schemas.openxmlformats.org/officeDocument/2006/relationships/image" Target="../media/image156.png"/></Relationships>
</file>

<file path=ppt/slides/_rels/slide69.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7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71.png"/></Relationships>
</file>

<file path=ppt/slides/_rels/slide7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181.jpeg"/><Relationship Id="rId4" Type="http://schemas.openxmlformats.org/officeDocument/2006/relationships/image" Target="../media/image180.png"/></Relationships>
</file>

<file path=ppt/slides/_rels/slide7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7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91.png"/></Relationships>
</file>

<file path=ppt/slides/_rels/slide8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94.png"/></Relationships>
</file>

<file path=ppt/slides/_rels/slide8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96.png"/></Relationships>
</file>

<file path=ppt/slides/_rels/slide8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75.xml"/><Relationship Id="rId1" Type="http://schemas.openxmlformats.org/officeDocument/2006/relationships/slideLayout" Target="../slideLayouts/slideLayout13.xml"/><Relationship Id="rId5" Type="http://schemas.openxmlformats.org/officeDocument/2006/relationships/image" Target="../media/image199.png"/><Relationship Id="rId4" Type="http://schemas.openxmlformats.org/officeDocument/2006/relationships/image" Target="../media/image198.png"/></Relationships>
</file>

<file path=ppt/slides/_rels/slide86.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8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9.xml"/><Relationship Id="rId1" Type="http://schemas.openxmlformats.org/officeDocument/2006/relationships/slideLayout" Target="../slideLayouts/slideLayout13.xml"/><Relationship Id="rId5" Type="http://schemas.openxmlformats.org/officeDocument/2006/relationships/image" Target="../media/image209.png"/><Relationship Id="rId4" Type="http://schemas.openxmlformats.org/officeDocument/2006/relationships/image" Target="../media/image208.png"/></Relationships>
</file>

<file path=ppt/slides/_rels/slide9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213.png"/></Relationships>
</file>

<file path=ppt/slides/_rels/slide9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4.xml"/><Relationship Id="rId1" Type="http://schemas.openxmlformats.org/officeDocument/2006/relationships/slideLayout" Target="../slideLayouts/slideLayout13.xml"/><Relationship Id="rId5" Type="http://schemas.openxmlformats.org/officeDocument/2006/relationships/image" Target="../media/image217.png"/><Relationship Id="rId4" Type="http://schemas.openxmlformats.org/officeDocument/2006/relationships/image" Target="../media/image216.png"/></Relationships>
</file>

<file path=ppt/slides/_rels/slide9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219.png"/></Relationships>
</file>

<file path=ppt/slides/_rels/slide9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22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463951"/>
            <a:ext cx="9144000" cy="1046011"/>
          </a:xfrm>
        </p:spPr>
        <p:txBody>
          <a:bodyPr rtlCol="0" anchor="ctr">
            <a:normAutofit fontScale="90000"/>
          </a:bodyPr>
          <a:lstStyle/>
          <a:p>
            <a:pPr rtl="0"/>
            <a:r>
              <a:rPr lang="ne-np" sz="3200"/>
              <a:t>सवारी साधन प्रकारको निर्माण मेसिन (जमिन समतलाउने, ढुवानी, लोडिंगमा प्रयोग हुने एवं खन्नमा प्रयोग हुने) परिचालन</a:t>
            </a:r>
            <a:r>
              <a:rPr lang="en-US" altLang="ja-JP" sz="3200" dirty="0"/>
              <a:t/>
            </a:r>
            <a:br>
              <a:rPr lang="en-US" altLang="ja-JP" sz="3200" dirty="0"/>
            </a:br>
            <a:r>
              <a:rPr lang="ne-np" sz="3200"/>
              <a:t>प्राविधिक प्रशिक्षण सहायक पाठ्यपुस्तक </a:t>
            </a:r>
            <a:r>
              <a:rPr lang="en-US" altLang="ja-JP" sz="3200" dirty="0"/>
              <a:t/>
            </a:r>
            <a:br>
              <a:rPr lang="en-US" altLang="ja-JP" sz="3200" dirty="0"/>
            </a:br>
            <a:r>
              <a:rPr lang="ne-np" sz="3200"/>
              <a:t>प्रशिक्षण प्रयोगको पावर-पोइन्ट कागजात</a:t>
            </a:r>
            <a:endParaRPr kumimoji="1" lang="ja-JP" altLang="en-US" sz="3200" dirty="0"/>
          </a:p>
        </p:txBody>
      </p:sp>
    </p:spTree>
    <p:extLst>
      <p:ext uri="{BB962C8B-B14F-4D97-AF65-F5344CB8AC3E}">
        <p14:creationId xmlns:p14="http://schemas.microsoft.com/office/powerpoint/2010/main" val="2988793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1800" dirty="0">
                <a:latin typeface="Meiryo UI" panose="020B0604030504040204" pitchFamily="50" charset="-128"/>
                <a:ea typeface="Meiryo UI" panose="020B0604030504040204" pitchFamily="50" charset="-128"/>
              </a:rPr>
              <a:t>सवारी साधन प्रकारको निर्माण मेसिन सम्बन्धी शब्दहरु 5・・・स्थिरता 6 ・・・ उकालो चढ्ने क्षमता</a:t>
            </a:r>
            <a:endParaRPr kumimoji="1" lang="ja-JP" altLang="en-US" sz="18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12/सहायक पाठ्यपुस्तक पृष्ठ 11</a:t>
            </a:r>
          </a:p>
        </p:txBody>
      </p:sp>
      <p:pic>
        <p:nvPicPr>
          <p:cNvPr id="7" name="図 6"/>
          <p:cNvPicPr>
            <a:picLocks noChangeAspect="1"/>
          </p:cNvPicPr>
          <p:nvPr/>
        </p:nvPicPr>
        <p:blipFill>
          <a:blip r:embed="rId3"/>
          <a:stretch>
            <a:fillRect/>
          </a:stretch>
        </p:blipFill>
        <p:spPr>
          <a:xfrm>
            <a:off x="687186" y="2572106"/>
            <a:ext cx="3461303" cy="2516377"/>
          </a:xfrm>
          <a:prstGeom prst="rect">
            <a:avLst/>
          </a:prstGeom>
        </p:spPr>
      </p:pic>
      <p:pic>
        <p:nvPicPr>
          <p:cNvPr id="8" name="図 7"/>
          <p:cNvPicPr>
            <a:picLocks noChangeAspect="1"/>
          </p:cNvPicPr>
          <p:nvPr/>
        </p:nvPicPr>
        <p:blipFill>
          <a:blip r:embed="rId4"/>
          <a:stretch>
            <a:fillRect/>
          </a:stretch>
        </p:blipFill>
        <p:spPr>
          <a:xfrm>
            <a:off x="4098891" y="2865773"/>
            <a:ext cx="4280632" cy="2169370"/>
          </a:xfrm>
          <a:prstGeom prst="rect">
            <a:avLst/>
          </a:prstGeom>
        </p:spPr>
      </p:pic>
      <p:sp>
        <p:nvSpPr>
          <p:cNvPr id="9" name="テキスト ボックス 8"/>
          <p:cNvSpPr txBox="1"/>
          <p:nvPr/>
        </p:nvSpPr>
        <p:spPr>
          <a:xfrm>
            <a:off x="1080819" y="5088483"/>
            <a:ext cx="2674036" cy="276999"/>
          </a:xfrm>
          <a:prstGeom prst="rect">
            <a:avLst/>
          </a:prstGeom>
          <a:noFill/>
          <a:ln>
            <a:noFill/>
          </a:ln>
        </p:spPr>
        <p:txBody>
          <a:bodyPr wrap="square" rtlCol="0">
            <a:spAutoFit/>
          </a:bodyPr>
          <a:lstStyle/>
          <a:p>
            <a:pPr algn="ctr" rtl="0"/>
            <a:r>
              <a:rPr lang="ne-np" sz="1200">
                <a:solidFill>
                  <a:prstClr val="black"/>
                </a:solidFill>
              </a:rPr>
              <a:t>स्थिरता</a:t>
            </a:r>
          </a:p>
        </p:txBody>
      </p:sp>
      <p:sp>
        <p:nvSpPr>
          <p:cNvPr id="10" name="テキスト ボックス 9"/>
          <p:cNvSpPr txBox="1"/>
          <p:nvPr/>
        </p:nvSpPr>
        <p:spPr>
          <a:xfrm>
            <a:off x="4701113" y="5088483"/>
            <a:ext cx="2674036" cy="276999"/>
          </a:xfrm>
          <a:prstGeom prst="rect">
            <a:avLst/>
          </a:prstGeom>
          <a:noFill/>
          <a:ln>
            <a:noFill/>
          </a:ln>
        </p:spPr>
        <p:txBody>
          <a:bodyPr wrap="square" rtlCol="0">
            <a:spAutoFit/>
          </a:bodyPr>
          <a:lstStyle/>
          <a:p>
            <a:pPr algn="ctr" rtl="0"/>
            <a:r>
              <a:rPr lang="ne-np" sz="1200">
                <a:solidFill>
                  <a:prstClr val="black"/>
                </a:solidFill>
              </a:rPr>
              <a:t>उकालो चढ्ने क्षमता</a:t>
            </a:r>
          </a:p>
        </p:txBody>
      </p:sp>
      <p:sp>
        <p:nvSpPr>
          <p:cNvPr id="11" name="テキスト ボックス 502">
            <a:extLst>
              <a:ext uri="{FF2B5EF4-FFF2-40B4-BE49-F238E27FC236}">
                <a16:creationId xmlns:a16="http://schemas.microsoft.com/office/drawing/2014/main" id="{88AF44A6-64F4-4EB4-9CDB-3441925D778D}"/>
              </a:ext>
            </a:extLst>
          </p:cNvPr>
          <p:cNvSpPr txBox="1"/>
          <p:nvPr/>
        </p:nvSpPr>
        <p:spPr>
          <a:xfrm>
            <a:off x="2393950" y="4564063"/>
            <a:ext cx="635000" cy="2492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400" kern="100">
                <a:effectLst/>
                <a:latin typeface="+mn-ea"/>
                <a:cs typeface="Times New Roman" panose="02020603050405020304" pitchFamily="18" charset="0"/>
              </a:rPr>
              <a:t>स्थिरता</a:t>
            </a:r>
          </a:p>
        </p:txBody>
      </p:sp>
    </p:spTree>
    <p:extLst>
      <p:ext uri="{BB962C8B-B14F-4D97-AF65-F5344CB8AC3E}">
        <p14:creationId xmlns:p14="http://schemas.microsoft.com/office/powerpoint/2010/main" val="40267019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निर्माण व्यवसायमा हुने मृत्यु र चोटको विपद्/दुर्घटना</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ne-np" sz="1200">
                <a:solidFill>
                  <a:prstClr val="black"/>
                </a:solidFill>
              </a:rPr>
              <a:t>सहायक पाठ्यपुस्तक पृष्ठ 121</a:t>
            </a:r>
          </a:p>
        </p:txBody>
      </p:sp>
      <p:sp>
        <p:nvSpPr>
          <p:cNvPr id="6" name="コンテンツ プレースホルダー 4"/>
          <p:cNvSpPr txBox="1">
            <a:spLocks/>
          </p:cNvSpPr>
          <p:nvPr/>
        </p:nvSpPr>
        <p:spPr>
          <a:xfrm>
            <a:off x="628650" y="941778"/>
            <a:ext cx="8022560" cy="5438240"/>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निर्माण व्यवसायमा हुने बिदा 4 दिन बढिको मृत्यु विपद्/दुर्घटनाको अवस्था डाटा 11-1 अनुसार रहेको छ।</a:t>
            </a: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algn="ctr"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डाटा 11-1  निर्माण व्यवसायमा हुने बिदा 4 दिन बढिको मृत्यु, चोटपटक विपद्/दुर्घटनाको अवस्था </a:t>
            </a:r>
          </a:p>
          <a:p>
            <a:pPr marL="0" indent="0" algn="ctr"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(पूर्वी जापान भूकम्प र सुनामीलाई प्रत्यक्ष कारक मान्ने बाहेक)</a:t>
            </a:r>
          </a:p>
          <a:p>
            <a:pPr marL="0" indent="0" algn="ctr"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र, 2017 साल (हेइसेइ 29 शाल) भित्रमा घटेको, निर्माण मेसिन आदिको कारणले भएका मृत्यु, चोटपटक अन्तर्गत लगभग 56% समतल जमिन, ढुवानी, लोड कामका साथै खन्ने काम, लगभग 15% विघटन काममा पर्दछ।</a:t>
            </a:r>
          </a:p>
          <a:p>
            <a:pPr marL="0" indent="0" rtl="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(नोट) स्वास्थय, श्रम तथा कल्याण मन्त्रालय, श्रम विपद्/दुर्घटना सृजना अवस्था, कार्यलयको सुरक्षा साइट: श्रम विपद्/दुर्घटन कारक विषय विश्लेषण</a:t>
            </a:r>
            <a:endParaRPr lang="en-US" altLang="ja-JP" sz="12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2281237" y="1361209"/>
            <a:ext cx="4581525" cy="2743200"/>
          </a:xfrm>
          <a:prstGeom prst="rect">
            <a:avLst/>
          </a:prstGeom>
        </p:spPr>
      </p:pic>
      <p:sp>
        <p:nvSpPr>
          <p:cNvPr id="3" name="テキスト ボックス 2">
            <a:extLst>
              <a:ext uri="{FF2B5EF4-FFF2-40B4-BE49-F238E27FC236}">
                <a16:creationId xmlns:a16="http://schemas.microsoft.com/office/drawing/2014/main" id="{98FC245F-4A95-4508-BB76-EDACF4312113}"/>
              </a:ext>
            </a:extLst>
          </p:cNvPr>
          <p:cNvSpPr txBox="1"/>
          <p:nvPr/>
        </p:nvSpPr>
        <p:spPr>
          <a:xfrm>
            <a:off x="2286482" y="2250831"/>
            <a:ext cx="346249" cy="1223412"/>
          </a:xfrm>
          <a:prstGeom prst="rect">
            <a:avLst/>
          </a:prstGeom>
          <a:solidFill>
            <a:schemeClr val="bg1"/>
          </a:solidFill>
        </p:spPr>
        <p:txBody>
          <a:bodyPr vert="vert270" wrap="square" rtlCol="0">
            <a:spAutoFit/>
          </a:bodyPr>
          <a:lstStyle/>
          <a:p>
            <a:pPr algn="ctr"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घटेको संख्या (जना)</a:t>
            </a:r>
            <a:endParaRPr lang="ja-JP" alt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3493420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2757"/>
          </a:xfrm>
          <a:ln>
            <a:solidFill>
              <a:schemeClr val="tx1"/>
            </a:solidFill>
          </a:ln>
        </p:spPr>
        <p:txBody>
          <a:bodyPr rtlCol="0">
            <a:normAutofit fontScale="90000"/>
          </a:bodyPr>
          <a:lstStyle/>
          <a:p>
            <a:pPr rtl="0"/>
            <a:r>
              <a:rPr lang="ne-np" sz="2400">
                <a:latin typeface="Meiryo UI" panose="020B0604030504040204" pitchFamily="50" charset="-128"/>
                <a:ea typeface="Meiryo UI" panose="020B0604030504040204" pitchFamily="50" charset="-128"/>
              </a:rPr>
              <a:t>उदाहरण 1. कामदार ड्याग साबेलको काउन्टरवेटमा च्यापिएर</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230/सहायक पाठ्यपुस्तक पृष्ठ 122</a:t>
            </a: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1377149" y="1497783"/>
            <a:ext cx="2473851" cy="1841866"/>
          </a:xfrm>
          <a:prstGeom prst="rect">
            <a:avLst/>
          </a:prstGeom>
        </p:spPr>
      </p:pic>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ne-np" sz="2400">
                <a:latin typeface="Meiryo UI" panose="020B0604030504040204" pitchFamily="50" charset="-128"/>
                <a:ea typeface="Meiryo UI" panose="020B0604030504040204" pitchFamily="50" charset="-128"/>
              </a:rPr>
              <a:t>उदाहरण 2. ड्याग साबेल माटो छर्दै गर्दा, चालक कट एण्ड पेस्ट र लिभरको बिचमा च्यापिएर</a:t>
            </a: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4"/>
          <a:stretch>
            <a:fillRect/>
          </a:stretch>
        </p:blipFill>
        <p:spPr>
          <a:xfrm>
            <a:off x="5491449" y="1497783"/>
            <a:ext cx="2717031" cy="1839558"/>
          </a:xfrm>
          <a:prstGeom prst="rect">
            <a:avLst/>
          </a:prstGeom>
        </p:spPr>
      </p:pic>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ne-np" sz="2400">
                <a:latin typeface="Meiryo UI" panose="020B0604030504040204" pitchFamily="50" charset="-128"/>
                <a:ea typeface="Meiryo UI" panose="020B0604030504040204" pitchFamily="50" charset="-128"/>
              </a:rPr>
              <a:t>उदाहरण 3. ड्याग साबेलको बकेटबाट ब्लक कामदारमा खसेर</a:t>
            </a: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ne-np" sz="2400">
                <a:latin typeface="Meiryo UI" panose="020B0604030504040204" pitchFamily="50" charset="-128"/>
                <a:ea typeface="Meiryo UI" panose="020B0604030504040204" pitchFamily="50" charset="-128"/>
              </a:rPr>
              <a:t>उदाहरण 4. ड्याग साबेल स्लोपमा ढली, मार्गदर्शकलाई थिचेर</a:t>
            </a: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5"/>
          <a:stretch>
            <a:fillRect/>
          </a:stretch>
        </p:blipFill>
        <p:spPr>
          <a:xfrm>
            <a:off x="1306828" y="4577654"/>
            <a:ext cx="2584632" cy="1756952"/>
          </a:xfrm>
          <a:prstGeom prst="rect">
            <a:avLst/>
          </a:prstGeom>
        </p:spPr>
      </p:pic>
      <p:pic>
        <p:nvPicPr>
          <p:cNvPr id="20" name="図 19"/>
          <p:cNvPicPr>
            <a:picLocks noChangeAspect="1"/>
          </p:cNvPicPr>
          <p:nvPr/>
        </p:nvPicPr>
        <p:blipFill>
          <a:blip r:embed="rId6"/>
          <a:stretch>
            <a:fillRect/>
          </a:stretch>
        </p:blipFill>
        <p:spPr>
          <a:xfrm>
            <a:off x="5586922" y="4582685"/>
            <a:ext cx="2543622" cy="1753513"/>
          </a:xfrm>
          <a:prstGeom prst="rect">
            <a:avLst/>
          </a:prstGeom>
        </p:spPr>
      </p:pic>
    </p:spTree>
    <p:extLst>
      <p:ext uri="{BB962C8B-B14F-4D97-AF65-F5344CB8AC3E}">
        <p14:creationId xmlns:p14="http://schemas.microsoft.com/office/powerpoint/2010/main" val="13569890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6475"/>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उदाहरण 5. ड्याग साबेलको अगाडि हिँड्दै गर्दा, टर्न गरेको बकेटमा ठोक्केर</a:t>
            </a: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234/सहायक पाठ्यपुस्तक पृष्ठ 126</a:t>
            </a: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ne-np" sz="2400">
                <a:latin typeface="Meiryo UI" panose="020B0604030504040204" pitchFamily="50" charset="-128"/>
                <a:ea typeface="Meiryo UI" panose="020B0604030504040204" pitchFamily="50" charset="-128"/>
              </a:rPr>
              <a:t>उदाहरण 6. बुलडोजरको जाँच सकेपछि, कभर हाल्दै गर्दा सन्तुलन गुमाएर खुट्टा च्यापेर</a:t>
            </a: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ne-np" sz="2000" dirty="0">
                <a:latin typeface="Meiryo UI" panose="020B0604030504040204" pitchFamily="50" charset="-128"/>
                <a:ea typeface="Meiryo UI" panose="020B0604030504040204" pitchFamily="50" charset="-128"/>
              </a:rPr>
              <a:t>उदाहरण 7. बुलडोजर स्लोपबाट खसि, चालकलाई थिचेर</a:t>
            </a:r>
          </a:p>
        </p:txBody>
      </p:sp>
      <p:sp>
        <p:nvSpPr>
          <p:cNvPr id="14" name="コンテンツ プレースホルダー 4"/>
          <p:cNvSpPr txBox="1">
            <a:spLocks/>
          </p:cNvSpPr>
          <p:nvPr/>
        </p:nvSpPr>
        <p:spPr>
          <a:xfrm>
            <a:off x="651802" y="4485279"/>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ne-np" sz="2000" dirty="0">
                <a:latin typeface="Meiryo UI" panose="020B0604030504040204" pitchFamily="50" charset="-128"/>
                <a:ea typeface="Meiryo UI" panose="020B0604030504040204" pitchFamily="50" charset="-128"/>
              </a:rPr>
              <a:t>उदाहरण 8. मार्किङ कार्य गर्ने व्यक्ति, ब्याक गर्दाको बुलडोजरको क्रलरमा पर्दा</a:t>
            </a: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3"/>
          <a:stretch>
            <a:fillRect/>
          </a:stretch>
        </p:blipFill>
        <p:spPr>
          <a:xfrm>
            <a:off x="1215109" y="1497783"/>
            <a:ext cx="2747282" cy="1832583"/>
          </a:xfrm>
          <a:prstGeom prst="rect">
            <a:avLst/>
          </a:prstGeom>
        </p:spPr>
      </p:pic>
      <p:pic>
        <p:nvPicPr>
          <p:cNvPr id="21" name="図 20"/>
          <p:cNvPicPr>
            <a:picLocks noChangeAspect="1"/>
          </p:cNvPicPr>
          <p:nvPr/>
        </p:nvPicPr>
        <p:blipFill>
          <a:blip r:embed="rId4"/>
          <a:stretch>
            <a:fillRect/>
          </a:stretch>
        </p:blipFill>
        <p:spPr>
          <a:xfrm>
            <a:off x="5514903" y="1532098"/>
            <a:ext cx="2667438" cy="1763951"/>
          </a:xfrm>
          <a:prstGeom prst="rect">
            <a:avLst/>
          </a:prstGeom>
        </p:spPr>
      </p:pic>
      <p:pic>
        <p:nvPicPr>
          <p:cNvPr id="22" name="図 21"/>
          <p:cNvPicPr>
            <a:picLocks noChangeAspect="1"/>
          </p:cNvPicPr>
          <p:nvPr/>
        </p:nvPicPr>
        <p:blipFill>
          <a:blip r:embed="rId5"/>
          <a:stretch>
            <a:fillRect/>
          </a:stretch>
        </p:blipFill>
        <p:spPr>
          <a:xfrm>
            <a:off x="1276965" y="4587267"/>
            <a:ext cx="2623397" cy="1748931"/>
          </a:xfrm>
          <a:prstGeom prst="rect">
            <a:avLst/>
          </a:prstGeom>
        </p:spPr>
      </p:pic>
      <p:pic>
        <p:nvPicPr>
          <p:cNvPr id="23" name="図 22"/>
          <p:cNvPicPr>
            <a:picLocks noChangeAspect="1"/>
          </p:cNvPicPr>
          <p:nvPr/>
        </p:nvPicPr>
        <p:blipFill>
          <a:blip r:embed="rId6"/>
          <a:stretch>
            <a:fillRect/>
          </a:stretch>
        </p:blipFill>
        <p:spPr>
          <a:xfrm>
            <a:off x="5522995" y="4574064"/>
            <a:ext cx="2675716" cy="1762133"/>
          </a:xfrm>
          <a:prstGeom prst="rect">
            <a:avLst/>
          </a:prstGeom>
        </p:spPr>
      </p:pic>
    </p:spTree>
    <p:extLst>
      <p:ext uri="{BB962C8B-B14F-4D97-AF65-F5344CB8AC3E}">
        <p14:creationId xmlns:p14="http://schemas.microsoft.com/office/powerpoint/2010/main" val="22114117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6475"/>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उदाहरण 9. ट्याक्टर साबेलले सामानलाई झुण्डाएर गुड्दै गर्दा, कामदारलाई ठोक्केर</a:t>
            </a: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238/सहायक पाठ्यपुस्तक पृष्ठ 130</a:t>
            </a: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ne-np" sz="2400">
                <a:latin typeface="Meiryo UI" panose="020B0604030504040204" pitchFamily="50" charset="-128"/>
                <a:ea typeface="Meiryo UI" panose="020B0604030504040204" pitchFamily="50" charset="-128"/>
              </a:rPr>
              <a:t>उदाहरण 10. अन्डरग्राउण्डमा ट्याक्टर साबेलको बकेटमा मार्गदर्शक च्यापिएर</a:t>
            </a: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ne-np" sz="2000" dirty="0">
                <a:latin typeface="Meiryo UI" panose="020B0604030504040204" pitchFamily="50" charset="-128"/>
                <a:ea typeface="Meiryo UI" panose="020B0604030504040204" pitchFamily="50" charset="-128"/>
              </a:rPr>
              <a:t>उदाहरण 11. कामदारलाई ब्याक गर्दै आएको मोटर ग्रेडरले टकर दिएर</a:t>
            </a: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ne-np" sz="2400">
                <a:latin typeface="Meiryo UI" panose="020B0604030504040204" pitchFamily="50" charset="-128"/>
                <a:ea typeface="Meiryo UI" panose="020B0604030504040204" pitchFamily="50" charset="-128"/>
              </a:rPr>
              <a:t>उदाहरण 12.स्क्रेपर स्लोपबाट खसि, चालकलाई थिचेर</a:t>
            </a: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3"/>
          <a:stretch>
            <a:fillRect/>
          </a:stretch>
        </p:blipFill>
        <p:spPr>
          <a:xfrm>
            <a:off x="1185217" y="1497783"/>
            <a:ext cx="2806892" cy="1819282"/>
          </a:xfrm>
          <a:prstGeom prst="rect">
            <a:avLst/>
          </a:prstGeom>
        </p:spPr>
      </p:pic>
      <p:pic>
        <p:nvPicPr>
          <p:cNvPr id="19" name="図 18"/>
          <p:cNvPicPr>
            <a:picLocks noChangeAspect="1"/>
          </p:cNvPicPr>
          <p:nvPr/>
        </p:nvPicPr>
        <p:blipFill>
          <a:blip r:embed="rId4"/>
          <a:stretch>
            <a:fillRect/>
          </a:stretch>
        </p:blipFill>
        <p:spPr>
          <a:xfrm>
            <a:off x="5462124" y="1534251"/>
            <a:ext cx="2799344" cy="1741095"/>
          </a:xfrm>
          <a:prstGeom prst="rect">
            <a:avLst/>
          </a:prstGeom>
        </p:spPr>
      </p:pic>
      <p:pic>
        <p:nvPicPr>
          <p:cNvPr id="24" name="図 23"/>
          <p:cNvPicPr>
            <a:picLocks noChangeAspect="1"/>
          </p:cNvPicPr>
          <p:nvPr/>
        </p:nvPicPr>
        <p:blipFill>
          <a:blip r:embed="rId5"/>
          <a:stretch>
            <a:fillRect/>
          </a:stretch>
        </p:blipFill>
        <p:spPr>
          <a:xfrm>
            <a:off x="1305567" y="4587267"/>
            <a:ext cx="2569856" cy="1748930"/>
          </a:xfrm>
          <a:prstGeom prst="rect">
            <a:avLst/>
          </a:prstGeom>
        </p:spPr>
      </p:pic>
      <p:pic>
        <p:nvPicPr>
          <p:cNvPr id="25" name="図 24"/>
          <p:cNvPicPr>
            <a:picLocks noChangeAspect="1"/>
          </p:cNvPicPr>
          <p:nvPr/>
        </p:nvPicPr>
        <p:blipFill>
          <a:blip r:embed="rId6"/>
          <a:stretch>
            <a:fillRect/>
          </a:stretch>
        </p:blipFill>
        <p:spPr>
          <a:xfrm>
            <a:off x="5565047" y="4574063"/>
            <a:ext cx="2593498" cy="1762133"/>
          </a:xfrm>
          <a:prstGeom prst="rect">
            <a:avLst/>
          </a:prstGeom>
        </p:spPr>
      </p:pic>
    </p:spTree>
    <p:extLst>
      <p:ext uri="{BB962C8B-B14F-4D97-AF65-F5344CB8AC3E}">
        <p14:creationId xmlns:p14="http://schemas.microsoft.com/office/powerpoint/2010/main" val="17292689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कामदारको सुरक्षा र स्वास्थ्य सबन्धी नियम कानून </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219701" y="6456842"/>
            <a:ext cx="3776462" cy="276999"/>
          </a:xfrm>
          <a:prstGeom prst="rect">
            <a:avLst/>
          </a:prstGeom>
          <a:noFill/>
          <a:ln>
            <a:solidFill>
              <a:schemeClr val="tx1"/>
            </a:solidFill>
          </a:ln>
        </p:spPr>
        <p:txBody>
          <a:bodyPr wrap="square" rtlCol="0">
            <a:spAutoFit/>
          </a:bodyPr>
          <a:lstStyle/>
          <a:p>
            <a:pPr algn="r" rtl="0"/>
            <a:r>
              <a:rPr lang="ne-np" sz="1200">
                <a:solidFill>
                  <a:prstClr val="black"/>
                </a:solidFill>
              </a:rPr>
              <a:t>सहायक पाठ्यपुस्तक पृष्ठ 134</a:t>
            </a:r>
          </a:p>
        </p:txBody>
      </p:sp>
      <p:sp>
        <p:nvSpPr>
          <p:cNvPr id="6" name="コンテンツ プレースホルダー 4"/>
          <p:cNvSpPr txBox="1">
            <a:spLocks/>
          </p:cNvSpPr>
          <p:nvPr/>
        </p:nvSpPr>
        <p:spPr>
          <a:xfrm>
            <a:off x="628650" y="941778"/>
            <a:ext cx="8022560" cy="1520867"/>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कामदारको सुरक्षा र स्वास्थ्य सबन्धी कानूनमा, श्रम स्वास्थ्य तथा सुरक्षा ऐन (roudou anzen eiseihou) लगायत केहि कानूनहरू छन्। विशेषगरि श्रम स्वास्थ्य तथा सुरक्षा ऐन (roudou anzen eiseihou)मा, कामदारको सुरक्षा र स्वास्थ्यलाई जारी राखी, कार्यलयको सहज वातावरण सृजनामा लाग्ने कुरालाई लक्ष्य गरि, पालना गर्नुपर्ने कुराहरु निर्धारित गरिएको छ। कानून परिचालनका ठोस विषयको बारेमा, क्याबिनेट अध्यादेश, मन्त्रिपरिषद्को आदेश, सूचना आदि तोकिएको छ।</a:t>
            </a:r>
          </a:p>
          <a:p>
            <a:pPr marL="0" indent="180975"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कामदारको सुरक्षा र स्वास्थ्य सबन्धी कानूनहरु, तल उल्लेखअनुसार ।</a:t>
            </a:r>
          </a:p>
        </p:txBody>
      </p:sp>
      <p:sp>
        <p:nvSpPr>
          <p:cNvPr id="31" name="コンテンツ プレースホルダー 4"/>
          <p:cNvSpPr txBox="1">
            <a:spLocks/>
          </p:cNvSpPr>
          <p:nvPr/>
        </p:nvSpPr>
        <p:spPr>
          <a:xfrm>
            <a:off x="628650" y="5816638"/>
            <a:ext cx="8022560" cy="565197"/>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चित्र 9-1 सवारी साधन प्रकारको निर्माण मेसिन (जमिन समतलाउने, ढुवानी, लोडिंगमा प्रयोग हुने एवं खन्नमा प्रयोग हुने) परिचालन प्राविधिक प्रशिक्षण सबन्धी नियम कानून</a:t>
            </a:r>
          </a:p>
          <a:p>
            <a:pPr marL="0" indent="180975" algn="ctr"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(नोट) स्वास्थ्य श्रम तथा कल्याण मन्त्रालय भवन व्यस्थापनको रिस्क एसेसमेन्ट म्यानूअल</a:t>
            </a:r>
          </a:p>
        </p:txBody>
      </p:sp>
      <p:pic>
        <p:nvPicPr>
          <p:cNvPr id="9" name="図 8"/>
          <p:cNvPicPr>
            <a:picLocks noChangeAspect="1"/>
          </p:cNvPicPr>
          <p:nvPr/>
        </p:nvPicPr>
        <p:blipFill>
          <a:blip r:embed="rId3"/>
          <a:stretch>
            <a:fillRect/>
          </a:stretch>
        </p:blipFill>
        <p:spPr>
          <a:xfrm>
            <a:off x="1701782" y="2503487"/>
            <a:ext cx="5771211" cy="3532770"/>
          </a:xfrm>
          <a:prstGeom prst="rect">
            <a:avLst/>
          </a:prstGeom>
        </p:spPr>
      </p:pic>
      <p:sp>
        <p:nvSpPr>
          <p:cNvPr id="2" name="テキスト ボックス 1">
            <a:extLst>
              <a:ext uri="{FF2B5EF4-FFF2-40B4-BE49-F238E27FC236}">
                <a16:creationId xmlns:a16="http://schemas.microsoft.com/office/drawing/2014/main" id="{A80BB8BF-6A02-406F-82DC-674FC0596BC9}"/>
              </a:ext>
            </a:extLst>
          </p:cNvPr>
          <p:cNvSpPr txBox="1"/>
          <p:nvPr/>
        </p:nvSpPr>
        <p:spPr>
          <a:xfrm>
            <a:off x="2647950" y="3009900"/>
            <a:ext cx="590550" cy="215444"/>
          </a:xfrm>
          <a:prstGeom prst="rect">
            <a:avLst/>
          </a:prstGeom>
          <a:solidFill>
            <a:schemeClr val="bg1"/>
          </a:solidFill>
        </p:spPr>
        <p:txBody>
          <a:bodyPr wrap="square" lIns="0" tIns="0" rIns="0" bIns="0" rtlCol="0">
            <a:spAutoFit/>
          </a:bodyPr>
          <a:lstStyle/>
          <a:p>
            <a:pPr algn="ctr" rtl="0"/>
            <a:r>
              <a:rPr lang="ne-np" sz="1400" kern="100">
                <a:effectLst/>
                <a:latin typeface="游ゴシック" panose="020B0400000000000000" pitchFamily="50" charset="-128"/>
                <a:ea typeface="游ゴシック" panose="020B0400000000000000" pitchFamily="50" charset="-128"/>
                <a:cs typeface="Times New Roman" panose="02020603050405020304" pitchFamily="18" charset="0"/>
              </a:rPr>
              <a:t>कानून</a:t>
            </a:r>
          </a:p>
        </p:txBody>
      </p:sp>
      <p:sp>
        <p:nvSpPr>
          <p:cNvPr id="8" name="テキスト ボックス 7">
            <a:extLst>
              <a:ext uri="{FF2B5EF4-FFF2-40B4-BE49-F238E27FC236}">
                <a16:creationId xmlns:a16="http://schemas.microsoft.com/office/drawing/2014/main" id="{969F81B8-F4D5-4B8D-814A-A381DA917FCC}"/>
              </a:ext>
            </a:extLst>
          </p:cNvPr>
          <p:cNvSpPr txBox="1"/>
          <p:nvPr/>
        </p:nvSpPr>
        <p:spPr>
          <a:xfrm>
            <a:off x="2104252" y="3438759"/>
            <a:ext cx="1771650" cy="215444"/>
          </a:xfrm>
          <a:prstGeom prst="rect">
            <a:avLst/>
          </a:prstGeom>
          <a:solidFill>
            <a:schemeClr val="bg1"/>
          </a:solidFill>
        </p:spPr>
        <p:txBody>
          <a:bodyPr wrap="square" lIns="0" tIns="0" rIns="0" bIns="0" rtlCol="0">
            <a:spAutoFit/>
          </a:bodyPr>
          <a:lstStyle/>
          <a:p>
            <a:pPr algn="ctr" rtl="0"/>
            <a:r>
              <a:rPr lang="ne-n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मन्त्रिपरिषद्को आदेश</a:t>
            </a:r>
            <a:endPar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50F686BC-D891-4550-9303-D79E93E2CB7B}"/>
              </a:ext>
            </a:extLst>
          </p:cNvPr>
          <p:cNvSpPr txBox="1"/>
          <p:nvPr/>
        </p:nvSpPr>
        <p:spPr>
          <a:xfrm>
            <a:off x="2041782" y="3830761"/>
            <a:ext cx="1896590" cy="215444"/>
          </a:xfrm>
          <a:prstGeom prst="rect">
            <a:avLst/>
          </a:prstGeom>
          <a:solidFill>
            <a:schemeClr val="bg1"/>
          </a:solidFill>
        </p:spPr>
        <p:txBody>
          <a:bodyPr wrap="square" lIns="0" tIns="0" rIns="0" bIns="0" rtlCol="0">
            <a:spAutoFit/>
          </a:bodyPr>
          <a:lstStyle/>
          <a:p>
            <a:pPr algn="ctr" rtl="0"/>
            <a:r>
              <a:rPr lang="ne-n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मन्त्रिपरिषद्को आदेश</a:t>
            </a:r>
            <a:endPar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8FAA7403-064D-41B7-94C9-4FE96773D01F}"/>
              </a:ext>
            </a:extLst>
          </p:cNvPr>
          <p:cNvSpPr txBox="1"/>
          <p:nvPr/>
        </p:nvSpPr>
        <p:spPr>
          <a:xfrm>
            <a:off x="1828800" y="4845607"/>
            <a:ext cx="2181225" cy="215444"/>
          </a:xfrm>
          <a:prstGeom prst="rect">
            <a:avLst/>
          </a:prstGeom>
          <a:solidFill>
            <a:schemeClr val="bg1"/>
          </a:solidFill>
        </p:spPr>
        <p:txBody>
          <a:bodyPr wrap="square" lIns="0" tIns="0" rIns="0" bIns="0" rtlCol="0">
            <a:spAutoFit/>
          </a:bodyPr>
          <a:lstStyle/>
          <a:p>
            <a:pPr algn="ctr" rtl="0"/>
            <a:r>
              <a:rPr lang="ne-n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सार्वजनिक सूचना/सूचना</a:t>
            </a:r>
            <a:endPar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2" name="テキスト ボックス 271">
            <a:extLst>
              <a:ext uri="{FF2B5EF4-FFF2-40B4-BE49-F238E27FC236}">
                <a16:creationId xmlns:a16="http://schemas.microsoft.com/office/drawing/2014/main" id="{A5BCEA31-91FC-4DD7-859E-FB603A339F8D}"/>
              </a:ext>
            </a:extLst>
          </p:cNvPr>
          <p:cNvSpPr txBox="1"/>
          <p:nvPr/>
        </p:nvSpPr>
        <p:spPr>
          <a:xfrm>
            <a:off x="3805710" y="2746413"/>
            <a:ext cx="3795240" cy="422275"/>
          </a:xfrm>
          <a:prstGeom prst="rect">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ne-np" sz="1050" kern="10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श्रम स्वास्थ्य तथा सुरक्षा ऐन (roudou anzen eiseihou) (आनइहोउ) </a:t>
            </a:r>
            <a:endParaRPr lang="ja-JP" sz="105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3" name="テキスト ボックス 11">
            <a:extLst>
              <a:ext uri="{FF2B5EF4-FFF2-40B4-BE49-F238E27FC236}">
                <a16:creationId xmlns:a16="http://schemas.microsoft.com/office/drawing/2014/main" id="{D50DA79B-6249-4EB1-8AB6-082A1E41A079}"/>
              </a:ext>
            </a:extLst>
          </p:cNvPr>
          <p:cNvSpPr txBox="1"/>
          <p:nvPr/>
        </p:nvSpPr>
        <p:spPr>
          <a:xfrm>
            <a:off x="4168294" y="3216948"/>
            <a:ext cx="4585181" cy="413385"/>
          </a:xfrm>
          <a:prstGeom prst="rect">
            <a:avLst/>
          </a:prstGeom>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ne-np" sz="10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श्रम स्वास्थ्य तथा सुरक्षा ऐन (roudou anzen eiseihou) कार्यान्वयन अध्यादेश (आनएइरेइ)</a:t>
            </a:r>
            <a:endParaRPr 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テキスト ボックス 11">
            <a:extLst>
              <a:ext uri="{FF2B5EF4-FFF2-40B4-BE49-F238E27FC236}">
                <a16:creationId xmlns:a16="http://schemas.microsoft.com/office/drawing/2014/main" id="{C0BCF683-44B5-4729-BE7B-FFE32A6D382B}"/>
              </a:ext>
            </a:extLst>
          </p:cNvPr>
          <p:cNvSpPr txBox="1"/>
          <p:nvPr/>
        </p:nvSpPr>
        <p:spPr>
          <a:xfrm>
            <a:off x="4485997" y="3681806"/>
            <a:ext cx="4267478" cy="407035"/>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ne-np" sz="9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श्रम स्वास्थ्य तथा सुरक्षा ऐन (roudou anzen eiseihou) कार्यान्वयन उपनियम (आनएइसोकु)</a:t>
            </a:r>
            <a:endParaRPr 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テキスト ボックス 11">
            <a:extLst>
              <a:ext uri="{FF2B5EF4-FFF2-40B4-BE49-F238E27FC236}">
                <a16:creationId xmlns:a16="http://schemas.microsoft.com/office/drawing/2014/main" id="{31A7A32B-0619-4EF4-A81B-59DEDA1E111B}"/>
              </a:ext>
            </a:extLst>
          </p:cNvPr>
          <p:cNvSpPr txBox="1"/>
          <p:nvPr/>
        </p:nvSpPr>
        <p:spPr>
          <a:xfrm>
            <a:off x="4888385" y="4161307"/>
            <a:ext cx="3080865" cy="415925"/>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ne-np" sz="1000" dirty="0">
                <a:solidFill>
                  <a:srgbClr val="FFFFFF"/>
                </a:solidFill>
                <a:effectLst/>
                <a:latin typeface="游ゴシック" panose="020B0400000000000000" pitchFamily="50" charset="-128"/>
                <a:ea typeface="游ゴシック" panose="020B0400000000000000" pitchFamily="50" charset="-128"/>
                <a:cs typeface="Times New Roman" panose="02020603050405020304" pitchFamily="18" charset="0"/>
              </a:rPr>
              <a:t>सवारी साधन प्रकारको निर्माण मेसिनको संरचना मानकीकरण</a:t>
            </a:r>
            <a:endParaRPr 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6" name="テキスト ボックス 11">
            <a:extLst>
              <a:ext uri="{FF2B5EF4-FFF2-40B4-BE49-F238E27FC236}">
                <a16:creationId xmlns:a16="http://schemas.microsoft.com/office/drawing/2014/main" id="{C0997124-868C-4732-8747-E1457F9FEEB3}"/>
              </a:ext>
            </a:extLst>
          </p:cNvPr>
          <p:cNvSpPr txBox="1"/>
          <p:nvPr/>
        </p:nvSpPr>
        <p:spPr>
          <a:xfrm>
            <a:off x="4917828" y="4696198"/>
            <a:ext cx="3835647" cy="627019"/>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rtl="0"/>
            <a:r>
              <a:rPr lang="ne-np" sz="1000" dirty="0">
                <a:solidFill>
                  <a:srgbClr val="FFFFFF"/>
                </a:solidFill>
                <a:effectLst/>
                <a:latin typeface="游ゴシック" panose="020B0400000000000000" pitchFamily="50" charset="-128"/>
                <a:ea typeface="游ゴシック" panose="020B0400000000000000" pitchFamily="50" charset="-128"/>
                <a:cs typeface="Times New Roman" panose="02020603050405020304" pitchFamily="18" charset="0"/>
              </a:rPr>
              <a:t>सवारी साधन प्रकारको निर्माण मेसिन (जमिन समतलाउने, ढुवानी, लोडिंगमा प्रयोग हुने एवं खन्नमा प्रयोग हुने) परिचालन प्राविधिक प्रशिक्षण मानक</a:t>
            </a:r>
            <a:endParaRPr 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1">
            <a:extLst>
              <a:ext uri="{FF2B5EF4-FFF2-40B4-BE49-F238E27FC236}">
                <a16:creationId xmlns:a16="http://schemas.microsoft.com/office/drawing/2014/main" id="{FE64E314-F7BF-49E0-ACEA-E67C4808F8B5}"/>
              </a:ext>
            </a:extLst>
          </p:cNvPr>
          <p:cNvSpPr txBox="1"/>
          <p:nvPr/>
        </p:nvSpPr>
        <p:spPr>
          <a:xfrm>
            <a:off x="4888385" y="5379758"/>
            <a:ext cx="1747365" cy="436880"/>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ne-np" sz="1000">
                <a:solidFill>
                  <a:srgbClr val="FFFFFF"/>
                </a:solidFill>
                <a:effectLst/>
                <a:latin typeface="游ゴシック" panose="020B0400000000000000" pitchFamily="50" charset="-128"/>
                <a:ea typeface="游ゴシック" panose="020B0400000000000000" pitchFamily="50" charset="-128"/>
                <a:cs typeface="Times New Roman" panose="02020603050405020304" pitchFamily="18" charset="0"/>
              </a:rPr>
              <a:t>सुरक्षा स्वास्थ्य विशेष शिक्षा मानक</a:t>
            </a:r>
            <a:endParaRPr 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2874894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श्रम स्वास्थ्य तथा सुरक्षा ऐन (roudou anzen eiseihou) (उद्धरण) (1)</a:t>
            </a:r>
            <a:endParaRPr kumimoji="1"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243/सहायक पाठ्यपुस्तक पृष्ठ 134</a:t>
            </a:r>
          </a:p>
        </p:txBody>
      </p:sp>
      <p:sp>
        <p:nvSpPr>
          <p:cNvPr id="6" name="コンテンツ プレースホルダー 4"/>
          <p:cNvSpPr txBox="1">
            <a:spLocks/>
          </p:cNvSpPr>
          <p:nvPr/>
        </p:nvSpPr>
        <p:spPr>
          <a:xfrm>
            <a:off x="628650" y="941778"/>
            <a:ext cx="8022560" cy="5240004"/>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चरण 1. सामान्य नियमहरु</a:t>
            </a: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धारा 3 &lt;व्यवसाय संचालकको दायित्वहरु&gt;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व्यवसाय सञ्चालकले यस कानूनद्वारा तोकिएको व्यवसायिक दुर्घटनाको रोकथामको न्यूनतम मापदण्डको पालना गर्ने मात्र नभईकन, वास्तविक रूपमा आरामदायी कार्य वातावरण र श्रम सर्तहरूको सुधारद्वारा कार्यस्थलमा कामदारको सुरक्षा र स्वास्थ्य सुनिश्चित नगरीकन हुँदैन। साथै व्यवसाय सञ्चालकले सरकारले सञ्चालन गर्ने व्यवसायिक दुर्घटनाको रोकथामसँग सम्बन्धित नीतिमा सहयोग नगरी हुँदैन।</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2 मेसिन, उपकरणको साथैको सुविधाहरु निर्माण गरि, या आयातकर्ता, सामाग्री बनाई, या आयातकर्ता अथवा निर्माण वस्तु बनाई, निर्माण गरि, आयातकर्ता या निर्माणको अन्तारलमा, यी वस्तुहरु प्रयोग गरेकोमा श्रम विपद्/दुर्घटना घटनाबाट रोकथाममा योगदान हुनेगरि गर्नुपर्छ।</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3. निर्माण कार्यको अर्डर आदि कामलाई अरु ब्यक्तिलाई जिम्मा दिनेले, सञ्चालन विधि, कार्यको समय आदिको बारेमा, सुरक्षित र स्वच्छ हिसाबले काम गराउने सम्भावना भएको सर्तहरु पूरा गर्ने कुरामा ध्यान दिन जरुरी छ।</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धारा 4　कामदारले व्यवसायिक दुर्घटना रोकथाम गर्नको लागी आवश्यक कुराहरूको पालना गर्नुका साथै व्यवसाय सञ्चालक तथा अन्य सम्बन्धित निकायहरूले सञ्चालन गर्ने व्यवसायिक दुर्घटनाको रोकथामसँग सम्बन्धित उपायहरूमा सहयोग गर्ने प्रयास नगरी हुँदैन।</a:t>
            </a:r>
          </a:p>
          <a:p>
            <a:pPr marL="0" indent="0" rtl="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धारा 4　कामदारले व्यवसायिक दुर्घटना रोकथाम गर्नको लागी आवश्यक कुराहरूको पालना गर्नुका साथै व्यवसाय सञ्चालक तथा अन्य सम्बन्धित निकायहरूले सञ्चालन गर्ने व्यवसायिक दुर्घटनाको रोकथामसँग सम्बन्धित उपायहरूमा सहयोग गर्ने प्रयास नगरी हुँदैन।</a:t>
            </a:r>
          </a:p>
        </p:txBody>
      </p:sp>
    </p:spTree>
    <p:extLst>
      <p:ext uri="{BB962C8B-B14F-4D97-AF65-F5344CB8AC3E}">
        <p14:creationId xmlns:p14="http://schemas.microsoft.com/office/powerpoint/2010/main" val="22889143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श्रम स्वास्थ्य तथा सुरक्षा ऐन (roudou anzen eiseihou) (उद्धरण) (2)</a:t>
            </a:r>
            <a:endParaRPr kumimoji="1"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248/सहायक पाठ्यपुस्तक पृष्ठ 135</a:t>
            </a:r>
          </a:p>
        </p:txBody>
      </p:sp>
      <p:sp>
        <p:nvSpPr>
          <p:cNvPr id="6" name="コンテンツ プレースホルダー 4"/>
          <p:cNvSpPr txBox="1">
            <a:spLocks/>
          </p:cNvSpPr>
          <p:nvPr/>
        </p:nvSpPr>
        <p:spPr>
          <a:xfrm>
            <a:off x="628650" y="941778"/>
            <a:ext cx="8022560" cy="2975596"/>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चरण 5. मेसिन आदि र हानिकारक वस्तु सम्बन्धी मानक</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45 &lt;नियमित आत्म-निरीक्षण (teiki jishu kensa)&gt;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व्यवसायीले,  बोइलर र त्यसबाहेकको मेसिन आदिमा, मन्त्रिपरिषद्को आदेशमा निर्धारित कुराहरुमा, स्वास्थ्य, श्रम तथा कल्याण मन्त्रालयको आदेशअनुसार तोकिएको, नियमित आत्मा निरिक्षण गर्नेका साथ रेकर्ड गर्नुपर्ने हुन्छ।</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व्यावसायीले, अगाडिको बुँदामा मेसिन आदिमा, मन्त्रिपरिषद्को आदेशमा निर्धारित कुराहरुको बारेमा सोहि बुँदाको मानकअनुसार नियमित आत्मा निरिक्षणबाट स्वास्थ, श्रम तथा कल्याण मन्त्रालयको आदेशअनुसार तोकिएको, नियमित आत्मा निरिक्षण (तल 「निर्धारित आत्म निरिक्षण」भनिएको।) गर्ने समयमा, प्रयोग गर्ने कामदारमा स्वास्थय, श्रम तथा कल्याण मन्त्रीले तोकेको योग्यता प्राप्त गरेको ब्यक्ति या धारा 54 को उपधारा 3, बुँदा 1 मा तोकिएको दर्ता गरिई, आरु व्यक्ति अनुरोधमा सो मेसिन आदिको बारेमा विशेष आत्मा निरिक्षण गर्नेले (तल 「निरिक्षण व्यावसायी」भनिन्छ।) मा गर्नुपर्ने हुन्छ।</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3 श्रम, स्वास्थ्य तथा कल्याण मन्त्रीले, धारा 1 को मानकअनुसार, आत्म-निरीक्षणको उपयुक्त र प्रभावकारी तरिका प्रयोग गर्नाको जरुरी आत्मा -निरीक्षण निर्देशनलाई सामाजिक गर्ने।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4 संक्षिप्त</a:t>
            </a:r>
          </a:p>
        </p:txBody>
      </p:sp>
      <p:sp>
        <p:nvSpPr>
          <p:cNvPr id="8" name="コンテンツ プレースホルダー 4"/>
          <p:cNvSpPr txBox="1">
            <a:spLocks/>
          </p:cNvSpPr>
          <p:nvPr/>
        </p:nvSpPr>
        <p:spPr>
          <a:xfrm>
            <a:off x="628650" y="394896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तालिका 5-1　सम्बन्धित नियम तथा कानून</a:t>
            </a:r>
            <a:endParaRPr lang="ja-JP" altLang="en-US" sz="1400" dirty="0">
              <a:solidFill>
                <a:prstClr val="black"/>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1919913" y="4231559"/>
            <a:ext cx="5440033" cy="2140145"/>
          </a:xfrm>
          <a:prstGeom prst="rect">
            <a:avLst/>
          </a:prstGeom>
        </p:spPr>
      </p:pic>
      <p:sp>
        <p:nvSpPr>
          <p:cNvPr id="9" name="テキスト ボックス 1196">
            <a:extLst>
              <a:ext uri="{FF2B5EF4-FFF2-40B4-BE49-F238E27FC236}">
                <a16:creationId xmlns:a16="http://schemas.microsoft.com/office/drawing/2014/main" id="{E1A17B57-BF4A-4E0B-9826-331778DAB84A}"/>
              </a:ext>
            </a:extLst>
          </p:cNvPr>
          <p:cNvSpPr txBox="1"/>
          <p:nvPr/>
        </p:nvSpPr>
        <p:spPr>
          <a:xfrm>
            <a:off x="1960939" y="4294895"/>
            <a:ext cx="1059704" cy="1687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जाँच निरिक्षण वर्गीकरण</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197">
            <a:extLst>
              <a:ext uri="{FF2B5EF4-FFF2-40B4-BE49-F238E27FC236}">
                <a16:creationId xmlns:a16="http://schemas.microsoft.com/office/drawing/2014/main" id="{E692850A-2E66-4A6D-9874-1944F334C8ED}"/>
              </a:ext>
            </a:extLst>
          </p:cNvPr>
          <p:cNvSpPr txBox="1"/>
          <p:nvPr/>
        </p:nvSpPr>
        <p:spPr>
          <a:xfrm>
            <a:off x="3145454" y="4305403"/>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प्रावधान</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198">
            <a:extLst>
              <a:ext uri="{FF2B5EF4-FFF2-40B4-BE49-F238E27FC236}">
                <a16:creationId xmlns:a16="http://schemas.microsoft.com/office/drawing/2014/main" id="{5EF8BCFE-EB47-43E7-B9FB-1305CF7B29D5}"/>
              </a:ext>
            </a:extLst>
          </p:cNvPr>
          <p:cNvSpPr txBox="1"/>
          <p:nvPr/>
        </p:nvSpPr>
        <p:spPr>
          <a:xfrm>
            <a:off x="4180640" y="4306975"/>
            <a:ext cx="1266893"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परिचालन गर्ने व्यक्ति, योग्यता</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199">
            <a:extLst>
              <a:ext uri="{FF2B5EF4-FFF2-40B4-BE49-F238E27FC236}">
                <a16:creationId xmlns:a16="http://schemas.microsoft.com/office/drawing/2014/main" id="{7BF705D8-41F2-4D8B-AE6E-B99786F7580E}"/>
              </a:ext>
            </a:extLst>
          </p:cNvPr>
          <p:cNvSpPr txBox="1"/>
          <p:nvPr/>
        </p:nvSpPr>
        <p:spPr>
          <a:xfrm>
            <a:off x="5525570" y="4294896"/>
            <a:ext cx="1779406"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निरीक्षण तालिका आदिको भण्डार अवधि</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200">
            <a:extLst>
              <a:ext uri="{FF2B5EF4-FFF2-40B4-BE49-F238E27FC236}">
                <a16:creationId xmlns:a16="http://schemas.microsoft.com/office/drawing/2014/main" id="{53CC140D-E1E6-45FC-A715-AF310F32058F}"/>
              </a:ext>
            </a:extLst>
          </p:cNvPr>
          <p:cNvSpPr txBox="1"/>
          <p:nvPr/>
        </p:nvSpPr>
        <p:spPr>
          <a:xfrm>
            <a:off x="1965714" y="4625451"/>
            <a:ext cx="955285" cy="252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काम शुरु अघिको जाँच</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201">
            <a:extLst>
              <a:ext uri="{FF2B5EF4-FFF2-40B4-BE49-F238E27FC236}">
                <a16:creationId xmlns:a16="http://schemas.microsoft.com/office/drawing/2014/main" id="{4C978191-E43D-4021-AAD8-7C7AAFD91825}"/>
              </a:ext>
            </a:extLst>
          </p:cNvPr>
          <p:cNvSpPr txBox="1"/>
          <p:nvPr/>
        </p:nvSpPr>
        <p:spPr>
          <a:xfrm>
            <a:off x="1960939" y="5046192"/>
            <a:ext cx="1031566" cy="4155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नियमित आत्म-निरीक्षण</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(महिनामा 1 पटक) </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202">
            <a:extLst>
              <a:ext uri="{FF2B5EF4-FFF2-40B4-BE49-F238E27FC236}">
                <a16:creationId xmlns:a16="http://schemas.microsoft.com/office/drawing/2014/main" id="{2EAEA80A-78FE-4CFA-84FB-A309C0B3D832}"/>
              </a:ext>
            </a:extLst>
          </p:cNvPr>
          <p:cNvSpPr txBox="1"/>
          <p:nvPr/>
        </p:nvSpPr>
        <p:spPr>
          <a:xfrm>
            <a:off x="1976202" y="5765350"/>
            <a:ext cx="1012910" cy="4283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विशेष आत्म-निरीक्षण</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(वर्षमा 1 पटक)</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203">
            <a:extLst>
              <a:ext uri="{FF2B5EF4-FFF2-40B4-BE49-F238E27FC236}">
                <a16:creationId xmlns:a16="http://schemas.microsoft.com/office/drawing/2014/main" id="{95515D53-DFB2-483B-8E37-4A1C03C86059}"/>
              </a:ext>
            </a:extLst>
          </p:cNvPr>
          <p:cNvSpPr txBox="1"/>
          <p:nvPr/>
        </p:nvSpPr>
        <p:spPr>
          <a:xfrm>
            <a:off x="3072497" y="4528703"/>
            <a:ext cx="1012910" cy="3528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900" kern="100" dirty="0">
                <a:effectLst/>
                <a:latin typeface="+mn-ea"/>
                <a:cs typeface="Times New Roman" panose="02020603050405020304" pitchFamily="18" charset="0"/>
              </a:rPr>
              <a:t>औद्योगिक सुरक्षा र स्वास्थ्य ऐन धारा 170</a:t>
            </a:r>
          </a:p>
          <a:p>
            <a:pPr algn="r" rtl="0"/>
            <a:r>
              <a:rPr lang="ne-np" sz="900" kern="100" dirty="0">
                <a:effectLst/>
                <a:latin typeface="+mn-ea"/>
                <a:cs typeface="Times New Roman" panose="02020603050405020304" pitchFamily="18" charset="0"/>
              </a:rPr>
              <a:t>धारा 171</a:t>
            </a:r>
          </a:p>
        </p:txBody>
      </p:sp>
      <p:sp>
        <p:nvSpPr>
          <p:cNvPr id="17" name="テキスト ボックス 1204">
            <a:extLst>
              <a:ext uri="{FF2B5EF4-FFF2-40B4-BE49-F238E27FC236}">
                <a16:creationId xmlns:a16="http://schemas.microsoft.com/office/drawing/2014/main" id="{F94A9E94-3038-4F37-8D5C-696C3F91ABB1}"/>
              </a:ext>
            </a:extLst>
          </p:cNvPr>
          <p:cNvSpPr txBox="1"/>
          <p:nvPr/>
        </p:nvSpPr>
        <p:spPr>
          <a:xfrm>
            <a:off x="3072497" y="4971379"/>
            <a:ext cx="1012910" cy="549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900" kern="100" dirty="0">
                <a:effectLst/>
                <a:latin typeface="+mn-ea"/>
                <a:cs typeface="Times New Roman" panose="02020603050405020304" pitchFamily="18" charset="0"/>
              </a:rPr>
              <a:t>औद्योगिक सुरक्षा र स्वास्थ्य ऐन धारा 168</a:t>
            </a:r>
          </a:p>
          <a:p>
            <a:pPr algn="r" rtl="0"/>
            <a:r>
              <a:rPr lang="ne-np" sz="900" kern="100" dirty="0">
                <a:effectLst/>
                <a:latin typeface="+mn-ea"/>
                <a:cs typeface="Times New Roman" panose="02020603050405020304" pitchFamily="18" charset="0"/>
              </a:rPr>
              <a:t>धारा 169</a:t>
            </a:r>
          </a:p>
          <a:p>
            <a:pPr algn="r" rtl="0"/>
            <a:r>
              <a:rPr lang="ne-np" sz="900" kern="100" dirty="0">
                <a:effectLst/>
                <a:latin typeface="+mn-ea"/>
                <a:cs typeface="Times New Roman" panose="02020603050405020304" pitchFamily="18" charset="0"/>
              </a:rPr>
              <a:t>धारा 171</a:t>
            </a:r>
          </a:p>
        </p:txBody>
      </p:sp>
      <p:sp>
        <p:nvSpPr>
          <p:cNvPr id="18" name="テキスト ボックス 1205">
            <a:extLst>
              <a:ext uri="{FF2B5EF4-FFF2-40B4-BE49-F238E27FC236}">
                <a16:creationId xmlns:a16="http://schemas.microsoft.com/office/drawing/2014/main" id="{F8120ED4-7D4D-4AE5-9F2E-EA467EA22CF6}"/>
              </a:ext>
            </a:extLst>
          </p:cNvPr>
          <p:cNvSpPr txBox="1"/>
          <p:nvPr/>
        </p:nvSpPr>
        <p:spPr>
          <a:xfrm>
            <a:off x="3078421" y="5589274"/>
            <a:ext cx="1012910" cy="7235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dirty="0">
                <a:effectLst/>
                <a:latin typeface="+mn-ea"/>
                <a:cs typeface="Times New Roman" panose="02020603050405020304" pitchFamily="18" charset="0"/>
              </a:rPr>
              <a:t>  औद्योगिक सुरक्षा र स्वास्थ्य ऐन धारा 167</a:t>
            </a:r>
          </a:p>
          <a:p>
            <a:pPr algn="r" rtl="0"/>
            <a:r>
              <a:rPr lang="ne-np" sz="800" kern="100" dirty="0">
                <a:effectLst/>
                <a:latin typeface="+mn-ea"/>
                <a:cs typeface="Times New Roman" panose="02020603050405020304" pitchFamily="18" charset="0"/>
              </a:rPr>
              <a:t>     　     धारा 169</a:t>
            </a:r>
          </a:p>
          <a:p>
            <a:pPr algn="r" rtl="0"/>
            <a:r>
              <a:rPr lang="ne-np" sz="800" kern="100" dirty="0">
                <a:effectLst/>
                <a:latin typeface="+mn-ea"/>
                <a:cs typeface="Times New Roman" panose="02020603050405020304" pitchFamily="18" charset="0"/>
              </a:rPr>
              <a:t>            धारा 169 को उपधारा 2</a:t>
            </a:r>
            <a:endParaRPr lang="ja-JP" sz="800" kern="100" dirty="0">
              <a:effectLst/>
              <a:latin typeface="+mn-ea"/>
              <a:cs typeface="Times New Roman" panose="02020603050405020304" pitchFamily="18" charset="0"/>
            </a:endParaRPr>
          </a:p>
          <a:p>
            <a:pPr algn="r" rtl="0"/>
            <a:r>
              <a:rPr lang="ne-np" sz="800" kern="100" dirty="0">
                <a:effectLst/>
                <a:latin typeface="+mn-ea"/>
                <a:cs typeface="Times New Roman" panose="02020603050405020304" pitchFamily="18" charset="0"/>
              </a:rPr>
              <a:t>            धारा 171</a:t>
            </a:r>
          </a:p>
        </p:txBody>
      </p:sp>
      <p:sp>
        <p:nvSpPr>
          <p:cNvPr id="19" name="テキスト ボックス 1206">
            <a:extLst>
              <a:ext uri="{FF2B5EF4-FFF2-40B4-BE49-F238E27FC236}">
                <a16:creationId xmlns:a16="http://schemas.microsoft.com/office/drawing/2014/main" id="{17FDE571-6FF6-43C3-B8FA-5A45A26CF768}"/>
              </a:ext>
            </a:extLst>
          </p:cNvPr>
          <p:cNvSpPr txBox="1"/>
          <p:nvPr/>
        </p:nvSpPr>
        <p:spPr>
          <a:xfrm>
            <a:off x="4165399" y="4635833"/>
            <a:ext cx="75247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चालक सिट</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207">
            <a:extLst>
              <a:ext uri="{FF2B5EF4-FFF2-40B4-BE49-F238E27FC236}">
                <a16:creationId xmlns:a16="http://schemas.microsoft.com/office/drawing/2014/main" id="{A86F6B29-359D-4245-A668-CB767AF9E1BC}"/>
              </a:ext>
            </a:extLst>
          </p:cNvPr>
          <p:cNvSpPr txBox="1"/>
          <p:nvPr/>
        </p:nvSpPr>
        <p:spPr>
          <a:xfrm>
            <a:off x="4165399" y="5035511"/>
            <a:ext cx="1229700" cy="3741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व्यावसाय सञ्चालक (सुरक्षा व्यवस्थापक)ले तोकेको व्यक्ति</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208">
            <a:extLst>
              <a:ext uri="{FF2B5EF4-FFF2-40B4-BE49-F238E27FC236}">
                <a16:creationId xmlns:a16="http://schemas.microsoft.com/office/drawing/2014/main" id="{2E138B2E-5F66-44C1-984B-524188152467}"/>
              </a:ext>
            </a:extLst>
          </p:cNvPr>
          <p:cNvSpPr txBox="1"/>
          <p:nvPr/>
        </p:nvSpPr>
        <p:spPr>
          <a:xfrm>
            <a:off x="4180640" y="5759910"/>
            <a:ext cx="1014094" cy="397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व्यवसायको आन्तरिक निरिक्षक</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जाँच व्यवसायीद्धाराको निरिक्षक</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209">
            <a:extLst>
              <a:ext uri="{FF2B5EF4-FFF2-40B4-BE49-F238E27FC236}">
                <a16:creationId xmlns:a16="http://schemas.microsoft.com/office/drawing/2014/main" id="{3DC5A7CF-FEF7-4DBE-A0EE-900B42D69D1F}"/>
              </a:ext>
            </a:extLst>
          </p:cNvPr>
          <p:cNvSpPr txBox="1"/>
          <p:nvPr/>
        </p:nvSpPr>
        <p:spPr>
          <a:xfrm>
            <a:off x="5525569" y="4509572"/>
            <a:ext cx="1779407" cy="3822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baseline="30000" dirty="0">
                <a:effectLst/>
                <a:latin typeface="Arial" panose="020B0604020202020204" pitchFamily="34" charset="0"/>
                <a:ea typeface="游ゴシック" panose="020B0400000000000000" pitchFamily="50" charset="-128"/>
                <a:cs typeface="Times New Roman" panose="02020603050405020304" pitchFamily="18" charset="0"/>
              </a:rPr>
              <a:t>*</a:t>
            </a: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जाँच तालिकालाई मेसिनले परिचालन गर्दाको अन्तराल</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210">
            <a:extLst>
              <a:ext uri="{FF2B5EF4-FFF2-40B4-BE49-F238E27FC236}">
                <a16:creationId xmlns:a16="http://schemas.microsoft.com/office/drawing/2014/main" id="{822DC38E-A3C1-4719-9DF0-4D90A0A7B533}"/>
              </a:ext>
            </a:extLst>
          </p:cNvPr>
          <p:cNvSpPr txBox="1"/>
          <p:nvPr/>
        </p:nvSpPr>
        <p:spPr>
          <a:xfrm>
            <a:off x="5528449" y="5143817"/>
            <a:ext cx="1352550" cy="2520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निरीक्षण तालिकालाई 3 बर्ष</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211">
            <a:extLst>
              <a:ext uri="{FF2B5EF4-FFF2-40B4-BE49-F238E27FC236}">
                <a16:creationId xmlns:a16="http://schemas.microsoft.com/office/drawing/2014/main" id="{CF1BCB84-705A-43A8-BFCD-CFE16A4173FC}"/>
              </a:ext>
            </a:extLst>
          </p:cNvPr>
          <p:cNvSpPr txBox="1"/>
          <p:nvPr/>
        </p:nvSpPr>
        <p:spPr>
          <a:xfrm>
            <a:off x="5506520" y="5757526"/>
            <a:ext cx="1610805" cy="3838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निरीक्षण तालिकालाई 3 बर्ष</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(निरीक्षण गरिएको चिन्ह स्टिकर)</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4593324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श्रम स्वास्थ्य तथा सुरक्षा ऐन (roudou anzen eiseihou) (उद्धरण) (3)</a:t>
            </a:r>
            <a:endParaRPr kumimoji="1"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250/सहायक पाठ्यपुस्तक पृष्ठ 136</a:t>
            </a:r>
          </a:p>
        </p:txBody>
      </p:sp>
      <p:sp>
        <p:nvSpPr>
          <p:cNvPr id="6" name="コンテンツ プレースホルダー 4"/>
          <p:cNvSpPr txBox="1">
            <a:spLocks/>
          </p:cNvSpPr>
          <p:nvPr/>
        </p:nvSpPr>
        <p:spPr>
          <a:xfrm>
            <a:off x="628650" y="941778"/>
            <a:ext cx="8022560" cy="2684649"/>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चरण 6. कामदारको काम हुनुपर्ने उपकरण</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61 &lt;कार्य सिमितता&gt;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 सञ्चालकले क्रेन चलाउने तथा अन्य मन्त्रिपरिषद्को आदेशद्वारा तोकिएका कार्यहरू जिल्ला श्रम ब्यूरोको प्रमुखको सम्बन्धित कार्यको अनुमति पत्र प्राप्त व्यक्ति अथवा जिल्ला श्रम ब्यूरोको प्रमुखको दर्ता प्राप्त निकायले सञ्चालन गर्ने सम्बन्धित कार्यको प्राविधिक प्रशिक्षण पूरा गरेको व्यक्ति तथा अन्य स्वास्थ्य, श्रम तथा कल्याण मन्त्रालयको अध्यादेशमा तोकिएको योग्यता भएको व्यक्ति नभएमा, सम्बन्धित कार्यहरू गराउनु हुँदैन।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अघिल्लो बुँदाको नियमअनुसार सम्बन्धित काममा संलग्न हुन सक्ने व्यक्ति बाहेक अन्य व्यक्तिले सम्बन्धित कार्य गर्नु हुँदैन।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3 बुँदा 1 को नियमअनुसार सम्बन्धित कार्यमा संलग्न हुन सक्ने व्यक्तिले सम्बन्धित कार्यमा संलग्न हुने बेला, यस सम्बन्धीको अनुमति पत्र तथा अन्य योग्यताहरू प्रमाणित हुने कागजात आफूसँग नराखीकन हुँदैन।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4 संक्षिप्त</a:t>
            </a:r>
          </a:p>
        </p:txBody>
      </p:sp>
      <p:pic>
        <p:nvPicPr>
          <p:cNvPr id="2" name="図 1"/>
          <p:cNvPicPr>
            <a:picLocks noChangeAspect="1"/>
          </p:cNvPicPr>
          <p:nvPr/>
        </p:nvPicPr>
        <p:blipFill>
          <a:blip r:embed="rId3"/>
          <a:stretch>
            <a:fillRect/>
          </a:stretch>
        </p:blipFill>
        <p:spPr>
          <a:xfrm>
            <a:off x="136337" y="4063440"/>
            <a:ext cx="4345610" cy="2181496"/>
          </a:xfrm>
          <a:prstGeom prst="rect">
            <a:avLst/>
          </a:prstGeom>
        </p:spPr>
      </p:pic>
      <p:pic>
        <p:nvPicPr>
          <p:cNvPr id="3" name="図 2"/>
          <p:cNvPicPr>
            <a:picLocks noChangeAspect="1"/>
          </p:cNvPicPr>
          <p:nvPr/>
        </p:nvPicPr>
        <p:blipFill>
          <a:blip r:embed="rId4"/>
          <a:stretch>
            <a:fillRect/>
          </a:stretch>
        </p:blipFill>
        <p:spPr>
          <a:xfrm>
            <a:off x="4639930" y="4063439"/>
            <a:ext cx="4389068" cy="703989"/>
          </a:xfrm>
          <a:prstGeom prst="rect">
            <a:avLst/>
          </a:prstGeom>
        </p:spPr>
      </p:pic>
      <p:sp>
        <p:nvSpPr>
          <p:cNvPr id="8" name="コンテンツ プレースホルダー 4"/>
          <p:cNvSpPr txBox="1">
            <a:spLocks/>
          </p:cNvSpPr>
          <p:nvPr/>
        </p:nvSpPr>
        <p:spPr>
          <a:xfrm>
            <a:off x="408320" y="372094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just"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मेसिनको चालकलाई चाहिने योग्यता                       कामदारलाई चाहिने योग्यता</a:t>
            </a:r>
          </a:p>
        </p:txBody>
      </p:sp>
      <p:sp>
        <p:nvSpPr>
          <p:cNvPr id="9" name="テキスト ボックス 988">
            <a:extLst>
              <a:ext uri="{FF2B5EF4-FFF2-40B4-BE49-F238E27FC236}">
                <a16:creationId xmlns:a16="http://schemas.microsoft.com/office/drawing/2014/main" id="{FCCAEE3B-2521-42C9-B588-8E8F689A7672}"/>
              </a:ext>
            </a:extLst>
          </p:cNvPr>
          <p:cNvSpPr txBox="1"/>
          <p:nvPr/>
        </p:nvSpPr>
        <p:spPr>
          <a:xfrm>
            <a:off x="3144561" y="4080749"/>
            <a:ext cx="1275039"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ＭＳ Ｐゴシック" panose="020B0600070205080204" pitchFamily="50" charset="-128"/>
                <a:cs typeface="Times New Roman" panose="02020603050405020304" pitchFamily="18" charset="0"/>
              </a:rPr>
              <a:t>योग्यताका किसिमहरू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989">
            <a:extLst>
              <a:ext uri="{FF2B5EF4-FFF2-40B4-BE49-F238E27FC236}">
                <a16:creationId xmlns:a16="http://schemas.microsoft.com/office/drawing/2014/main" id="{35A96742-AF05-4811-99A1-7C10C1734ECF}"/>
              </a:ext>
            </a:extLst>
          </p:cNvPr>
          <p:cNvSpPr txBox="1"/>
          <p:nvPr/>
        </p:nvSpPr>
        <p:spPr>
          <a:xfrm>
            <a:off x="3144561" y="4195556"/>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लाइसेन्स</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990">
            <a:extLst>
              <a:ext uri="{FF2B5EF4-FFF2-40B4-BE49-F238E27FC236}">
                <a16:creationId xmlns:a16="http://schemas.microsoft.com/office/drawing/2014/main" id="{88C7D732-0B77-44E2-8864-11AC9DE96636}"/>
              </a:ext>
            </a:extLst>
          </p:cNvPr>
          <p:cNvSpPr txBox="1"/>
          <p:nvPr/>
        </p:nvSpPr>
        <p:spPr>
          <a:xfrm>
            <a:off x="3576036" y="4190982"/>
            <a:ext cx="473584"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Arial" panose="020B0604020202020204" pitchFamily="34" charset="0"/>
                <a:ea typeface="ＭＳ Ｐゴシック" panose="020B0600070205080204" pitchFamily="50" charset="-128"/>
                <a:cs typeface="Times New Roman" panose="02020603050405020304" pitchFamily="18" charset="0"/>
              </a:rPr>
              <a:t>प्राविधिक प्रशिक्षण</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991">
            <a:extLst>
              <a:ext uri="{FF2B5EF4-FFF2-40B4-BE49-F238E27FC236}">
                <a16:creationId xmlns:a16="http://schemas.microsoft.com/office/drawing/2014/main" id="{2A12918D-F049-442B-A972-58DDDDBE63B5}"/>
              </a:ext>
            </a:extLst>
          </p:cNvPr>
          <p:cNvSpPr txBox="1"/>
          <p:nvPr/>
        </p:nvSpPr>
        <p:spPr>
          <a:xfrm>
            <a:off x="4082586" y="4194826"/>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ＭＳ Ｐゴシック" panose="020B0600070205080204" pitchFamily="50" charset="-128"/>
                <a:cs typeface="Times New Roman" panose="02020603050405020304" pitchFamily="18" charset="0"/>
              </a:rPr>
              <a:t>विशेष शिक्षा</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998">
            <a:extLst>
              <a:ext uri="{FF2B5EF4-FFF2-40B4-BE49-F238E27FC236}">
                <a16:creationId xmlns:a16="http://schemas.microsoft.com/office/drawing/2014/main" id="{224858C5-A723-44BD-AB7A-D1D1D25313D4}"/>
              </a:ext>
            </a:extLst>
          </p:cNvPr>
          <p:cNvSpPr txBox="1"/>
          <p:nvPr/>
        </p:nvSpPr>
        <p:spPr>
          <a:xfrm>
            <a:off x="2596584" y="6013263"/>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1 टन बढि</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4" name="テキスト ボックス 999">
            <a:extLst>
              <a:ext uri="{FF2B5EF4-FFF2-40B4-BE49-F238E27FC236}">
                <a16:creationId xmlns:a16="http://schemas.microsoft.com/office/drawing/2014/main" id="{746890D8-42F2-4D08-9581-98C1F0EC26B7}"/>
              </a:ext>
            </a:extLst>
          </p:cNvPr>
          <p:cNvSpPr txBox="1"/>
          <p:nvPr/>
        </p:nvSpPr>
        <p:spPr>
          <a:xfrm>
            <a:off x="2595410" y="6131740"/>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1 टन तल</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5" name="テキスト ボックス 1000">
            <a:extLst>
              <a:ext uri="{FF2B5EF4-FFF2-40B4-BE49-F238E27FC236}">
                <a16:creationId xmlns:a16="http://schemas.microsoft.com/office/drawing/2014/main" id="{2EB5AC52-E879-4CBD-A40D-8D22C423819A}"/>
              </a:ext>
            </a:extLst>
          </p:cNvPr>
          <p:cNvSpPr txBox="1"/>
          <p:nvPr/>
        </p:nvSpPr>
        <p:spPr>
          <a:xfrm>
            <a:off x="2596584" y="5789617"/>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1 टन बढि</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 name="テキスト ボックス 1001">
            <a:extLst>
              <a:ext uri="{FF2B5EF4-FFF2-40B4-BE49-F238E27FC236}">
                <a16:creationId xmlns:a16="http://schemas.microsoft.com/office/drawing/2014/main" id="{F5E53D1E-A3A9-47B4-BC89-8C5C6FA82ACA}"/>
              </a:ext>
            </a:extLst>
          </p:cNvPr>
          <p:cNvSpPr txBox="1"/>
          <p:nvPr/>
        </p:nvSpPr>
        <p:spPr>
          <a:xfrm>
            <a:off x="2596584" y="5908362"/>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1 टन तल</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7" name="テキスト ボックス 1002">
            <a:extLst>
              <a:ext uri="{FF2B5EF4-FFF2-40B4-BE49-F238E27FC236}">
                <a16:creationId xmlns:a16="http://schemas.microsoft.com/office/drawing/2014/main" id="{A3225B0A-F572-472C-A35F-E573AEE17D6C}"/>
              </a:ext>
            </a:extLst>
          </p:cNvPr>
          <p:cNvSpPr txBox="1"/>
          <p:nvPr/>
        </p:nvSpPr>
        <p:spPr>
          <a:xfrm>
            <a:off x="2596584" y="4307839"/>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5 टन बढि</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8" name="テキスト ボックス 1003">
            <a:extLst>
              <a:ext uri="{FF2B5EF4-FFF2-40B4-BE49-F238E27FC236}">
                <a16:creationId xmlns:a16="http://schemas.microsoft.com/office/drawing/2014/main" id="{F402C365-3D0A-404D-916C-F7B102120403}"/>
              </a:ext>
            </a:extLst>
          </p:cNvPr>
          <p:cNvSpPr txBox="1"/>
          <p:nvPr/>
        </p:nvSpPr>
        <p:spPr>
          <a:xfrm>
            <a:off x="2596584" y="4435474"/>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5 टन तल</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9" name="テキスト ボックス 1004">
            <a:extLst>
              <a:ext uri="{FF2B5EF4-FFF2-40B4-BE49-F238E27FC236}">
                <a16:creationId xmlns:a16="http://schemas.microsoft.com/office/drawing/2014/main" id="{7D8134DF-457F-47BB-A950-6871744A4AAF}"/>
              </a:ext>
            </a:extLst>
          </p:cNvPr>
          <p:cNvSpPr txBox="1"/>
          <p:nvPr/>
        </p:nvSpPr>
        <p:spPr>
          <a:xfrm>
            <a:off x="2596584" y="4538378"/>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5 टन बढि</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テキスト ボックス 1005">
            <a:extLst>
              <a:ext uri="{FF2B5EF4-FFF2-40B4-BE49-F238E27FC236}">
                <a16:creationId xmlns:a16="http://schemas.microsoft.com/office/drawing/2014/main" id="{B31AF9FF-1D01-4571-B5D9-5CF08E8077C2}"/>
              </a:ext>
            </a:extLst>
          </p:cNvPr>
          <p:cNvSpPr txBox="1"/>
          <p:nvPr/>
        </p:nvSpPr>
        <p:spPr>
          <a:xfrm>
            <a:off x="2596584" y="4652670"/>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5 टन तल</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1" name="テキスト ボックス 1006">
            <a:extLst>
              <a:ext uri="{FF2B5EF4-FFF2-40B4-BE49-F238E27FC236}">
                <a16:creationId xmlns:a16="http://schemas.microsoft.com/office/drawing/2014/main" id="{A9124EC0-BC79-485D-98E3-F4A039E630FA}"/>
              </a:ext>
            </a:extLst>
          </p:cNvPr>
          <p:cNvSpPr txBox="1"/>
          <p:nvPr/>
        </p:nvSpPr>
        <p:spPr>
          <a:xfrm>
            <a:off x="2596584" y="4766720"/>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5 टन बढि</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2" name="テキスト ボックス 1007">
            <a:extLst>
              <a:ext uri="{FF2B5EF4-FFF2-40B4-BE49-F238E27FC236}">
                <a16:creationId xmlns:a16="http://schemas.microsoft.com/office/drawing/2014/main" id="{18D1C0DB-2E82-46DF-976D-C74DE57E6609}"/>
              </a:ext>
            </a:extLst>
          </p:cNvPr>
          <p:cNvSpPr txBox="1"/>
          <p:nvPr/>
        </p:nvSpPr>
        <p:spPr>
          <a:xfrm>
            <a:off x="2596584" y="4886426"/>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1 टन बढि</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3" name="テキスト ボックス 1008">
            <a:extLst>
              <a:ext uri="{FF2B5EF4-FFF2-40B4-BE49-F238E27FC236}">
                <a16:creationId xmlns:a16="http://schemas.microsoft.com/office/drawing/2014/main" id="{CF4C4726-7B5C-4CF2-AF4C-A377ED4F2C84}"/>
              </a:ext>
            </a:extLst>
          </p:cNvPr>
          <p:cNvSpPr txBox="1"/>
          <p:nvPr/>
        </p:nvSpPr>
        <p:spPr>
          <a:xfrm>
            <a:off x="2596584" y="4994112"/>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5 टन तल</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4" name="テキスト ボックス 1009">
            <a:extLst>
              <a:ext uri="{FF2B5EF4-FFF2-40B4-BE49-F238E27FC236}">
                <a16:creationId xmlns:a16="http://schemas.microsoft.com/office/drawing/2014/main" id="{DFF5DA4D-6E2E-4C92-A160-9E34729F1914}"/>
              </a:ext>
            </a:extLst>
          </p:cNvPr>
          <p:cNvSpPr txBox="1"/>
          <p:nvPr/>
        </p:nvSpPr>
        <p:spPr>
          <a:xfrm>
            <a:off x="2596584" y="5109362"/>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1 टन तल</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5" name="テキスト ボックス 1010">
            <a:extLst>
              <a:ext uri="{FF2B5EF4-FFF2-40B4-BE49-F238E27FC236}">
                <a16:creationId xmlns:a16="http://schemas.microsoft.com/office/drawing/2014/main" id="{99E41E87-5885-455F-9D8F-C9A6B4A24F37}"/>
              </a:ext>
            </a:extLst>
          </p:cNvPr>
          <p:cNvSpPr txBox="1"/>
          <p:nvPr/>
        </p:nvSpPr>
        <p:spPr>
          <a:xfrm>
            <a:off x="2596584" y="5565720"/>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3 टन बढि</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6" name="テキスト ボックス 1011">
            <a:extLst>
              <a:ext uri="{FF2B5EF4-FFF2-40B4-BE49-F238E27FC236}">
                <a16:creationId xmlns:a16="http://schemas.microsoft.com/office/drawing/2014/main" id="{C4A896ED-1BA9-4B44-BEB7-B3E8F43ECD2A}"/>
              </a:ext>
            </a:extLst>
          </p:cNvPr>
          <p:cNvSpPr txBox="1"/>
          <p:nvPr/>
        </p:nvSpPr>
        <p:spPr>
          <a:xfrm>
            <a:off x="2596584" y="5676227"/>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3 टन तल</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7" name="テキスト ボックス 1012">
            <a:extLst>
              <a:ext uri="{FF2B5EF4-FFF2-40B4-BE49-F238E27FC236}">
                <a16:creationId xmlns:a16="http://schemas.microsoft.com/office/drawing/2014/main" id="{1CEEB0E3-2CC1-498F-8B9D-EE1A55F3A64E}"/>
              </a:ext>
            </a:extLst>
          </p:cNvPr>
          <p:cNvSpPr txBox="1"/>
          <p:nvPr/>
        </p:nvSpPr>
        <p:spPr>
          <a:xfrm>
            <a:off x="2596584" y="5217998"/>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3 टन बढि</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8" name="テキスト ボックス 1013">
            <a:extLst>
              <a:ext uri="{FF2B5EF4-FFF2-40B4-BE49-F238E27FC236}">
                <a16:creationId xmlns:a16="http://schemas.microsoft.com/office/drawing/2014/main" id="{536C1C32-861D-470A-82ED-EF4051CC2E61}"/>
              </a:ext>
            </a:extLst>
          </p:cNvPr>
          <p:cNvSpPr txBox="1"/>
          <p:nvPr/>
        </p:nvSpPr>
        <p:spPr>
          <a:xfrm>
            <a:off x="2597751" y="5328862"/>
            <a:ext cx="39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3 टन तल</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9" name="テキスト ボックス 1014">
            <a:extLst>
              <a:ext uri="{FF2B5EF4-FFF2-40B4-BE49-F238E27FC236}">
                <a16:creationId xmlns:a16="http://schemas.microsoft.com/office/drawing/2014/main" id="{CECED472-5D28-414A-93F5-545D8796578C}"/>
              </a:ext>
            </a:extLst>
          </p:cNvPr>
          <p:cNvSpPr txBox="1"/>
          <p:nvPr/>
        </p:nvSpPr>
        <p:spPr>
          <a:xfrm>
            <a:off x="2125226" y="5452363"/>
            <a:ext cx="751171" cy="110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ＭＳ Ｐゴシック" panose="020B0600070205080204" pitchFamily="50" charset="-128"/>
                <a:cs typeface="Times New Roman" panose="02020603050405020304" pitchFamily="18" charset="0"/>
              </a:rPr>
              <a:t>लिमिट छैन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016">
            <a:extLst>
              <a:ext uri="{FF2B5EF4-FFF2-40B4-BE49-F238E27FC236}">
                <a16:creationId xmlns:a16="http://schemas.microsoft.com/office/drawing/2014/main" id="{E87434F9-407F-4CC0-9058-50FA5886607B}"/>
              </a:ext>
            </a:extLst>
          </p:cNvPr>
          <p:cNvSpPr txBox="1"/>
          <p:nvPr/>
        </p:nvSpPr>
        <p:spPr>
          <a:xfrm>
            <a:off x="2314423" y="4134949"/>
            <a:ext cx="56197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मेसिनको क्षमता</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1" name="テキスト ボックス 1017">
            <a:extLst>
              <a:ext uri="{FF2B5EF4-FFF2-40B4-BE49-F238E27FC236}">
                <a16:creationId xmlns:a16="http://schemas.microsoft.com/office/drawing/2014/main" id="{8E6093C1-6F73-4032-BE14-3C8D72EAE574}"/>
              </a:ext>
            </a:extLst>
          </p:cNvPr>
          <p:cNvSpPr txBox="1"/>
          <p:nvPr/>
        </p:nvSpPr>
        <p:spPr>
          <a:xfrm>
            <a:off x="2071661" y="4307838"/>
            <a:ext cx="342025" cy="2176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झुण्डाएर उठाउने लोड</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2" name="テキスト ボックス 1018">
            <a:extLst>
              <a:ext uri="{FF2B5EF4-FFF2-40B4-BE49-F238E27FC236}">
                <a16:creationId xmlns:a16="http://schemas.microsoft.com/office/drawing/2014/main" id="{3163FE7C-C304-4925-A327-44E8E9B255B8}"/>
              </a:ext>
            </a:extLst>
          </p:cNvPr>
          <p:cNvSpPr txBox="1"/>
          <p:nvPr/>
        </p:nvSpPr>
        <p:spPr>
          <a:xfrm>
            <a:off x="2045871" y="4861160"/>
            <a:ext cx="342025" cy="2235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झुण्डाएर उठाउने लोड</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3" name="テキスト ボックス 1019">
            <a:extLst>
              <a:ext uri="{FF2B5EF4-FFF2-40B4-BE49-F238E27FC236}">
                <a16:creationId xmlns:a16="http://schemas.microsoft.com/office/drawing/2014/main" id="{BC40DC9B-5F95-4A3F-A0DD-8001EC49BCF8}"/>
              </a:ext>
            </a:extLst>
          </p:cNvPr>
          <p:cNvSpPr txBox="1"/>
          <p:nvPr/>
        </p:nvSpPr>
        <p:spPr>
          <a:xfrm>
            <a:off x="2009873" y="5254941"/>
            <a:ext cx="41402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मेसिनको द्रव्यमान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4" name="テキスト ボックス 1020">
            <a:extLst>
              <a:ext uri="{FF2B5EF4-FFF2-40B4-BE49-F238E27FC236}">
                <a16:creationId xmlns:a16="http://schemas.microsoft.com/office/drawing/2014/main" id="{57E93FE2-E3A0-478A-B37C-74FE5410E676}"/>
              </a:ext>
            </a:extLst>
          </p:cNvPr>
          <p:cNvSpPr txBox="1"/>
          <p:nvPr/>
        </p:nvSpPr>
        <p:spPr>
          <a:xfrm>
            <a:off x="2010256" y="5593149"/>
            <a:ext cx="41402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मेसिनको द्रव्यमान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5" name="テキスト ボックス 1021">
            <a:extLst>
              <a:ext uri="{FF2B5EF4-FFF2-40B4-BE49-F238E27FC236}">
                <a16:creationId xmlns:a16="http://schemas.microsoft.com/office/drawing/2014/main" id="{1416F7D8-33F6-4FA0-B316-E3CB39935208}"/>
              </a:ext>
            </a:extLst>
          </p:cNvPr>
          <p:cNvSpPr txBox="1"/>
          <p:nvPr/>
        </p:nvSpPr>
        <p:spPr>
          <a:xfrm>
            <a:off x="2022992" y="5830276"/>
            <a:ext cx="41402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अधिकतम लोड</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6" name="テキスト ボックス 1022">
            <a:extLst>
              <a:ext uri="{FF2B5EF4-FFF2-40B4-BE49-F238E27FC236}">
                <a16:creationId xmlns:a16="http://schemas.microsoft.com/office/drawing/2014/main" id="{0BD4D4EA-F1A8-4806-8B4E-1E97CEDCAB07}"/>
              </a:ext>
            </a:extLst>
          </p:cNvPr>
          <p:cNvSpPr txBox="1"/>
          <p:nvPr/>
        </p:nvSpPr>
        <p:spPr>
          <a:xfrm>
            <a:off x="2009873" y="6037606"/>
            <a:ext cx="47117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ＭＳ Ｐゴシック" panose="020B0600070205080204" pitchFamily="50" charset="-128"/>
                <a:cs typeface="Times New Roman" panose="02020603050405020304" pitchFamily="18" charset="0"/>
              </a:rPr>
              <a:t>अधिकतम लोडको तौल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7" name="テキスト ボックス 1023">
            <a:extLst>
              <a:ext uri="{FF2B5EF4-FFF2-40B4-BE49-F238E27FC236}">
                <a16:creationId xmlns:a16="http://schemas.microsoft.com/office/drawing/2014/main" id="{D6B03B1A-4785-4BCE-9387-9C9C0712726C}"/>
              </a:ext>
            </a:extLst>
          </p:cNvPr>
          <p:cNvSpPr txBox="1"/>
          <p:nvPr/>
        </p:nvSpPr>
        <p:spPr>
          <a:xfrm>
            <a:off x="872372" y="4111624"/>
            <a:ext cx="47117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मेसिनको नाम</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8" name="テキスト ボックス 1024">
            <a:extLst>
              <a:ext uri="{FF2B5EF4-FFF2-40B4-BE49-F238E27FC236}">
                <a16:creationId xmlns:a16="http://schemas.microsoft.com/office/drawing/2014/main" id="{B330091E-10A0-4C39-A452-137E699D206B}"/>
              </a:ext>
            </a:extLst>
          </p:cNvPr>
          <p:cNvSpPr txBox="1"/>
          <p:nvPr/>
        </p:nvSpPr>
        <p:spPr>
          <a:xfrm>
            <a:off x="196097" y="4479289"/>
            <a:ext cx="371475"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क्रेन</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9" name="テキスト ボックス 1025">
            <a:extLst>
              <a:ext uri="{FF2B5EF4-FFF2-40B4-BE49-F238E27FC236}">
                <a16:creationId xmlns:a16="http://schemas.microsoft.com/office/drawing/2014/main" id="{5E4AEB22-3AAF-4EB0-8445-334ADD33C576}"/>
              </a:ext>
            </a:extLst>
          </p:cNvPr>
          <p:cNvSpPr txBox="1"/>
          <p:nvPr/>
        </p:nvSpPr>
        <p:spPr>
          <a:xfrm>
            <a:off x="611091" y="4356649"/>
            <a:ext cx="371475"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क्रेन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0" name="テキスト ボックス 1026">
            <a:extLst>
              <a:ext uri="{FF2B5EF4-FFF2-40B4-BE49-F238E27FC236}">
                <a16:creationId xmlns:a16="http://schemas.microsoft.com/office/drawing/2014/main" id="{F34758BE-E944-4E0B-8FCE-14724FF34668}"/>
              </a:ext>
            </a:extLst>
          </p:cNvPr>
          <p:cNvSpPr txBox="1"/>
          <p:nvPr/>
        </p:nvSpPr>
        <p:spPr>
          <a:xfrm>
            <a:off x="611239" y="4528368"/>
            <a:ext cx="985520" cy="218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Arial" panose="020B0604020202020204" pitchFamily="34" charset="0"/>
                <a:ea typeface="ＭＳ Ｐゴシック" panose="020B0600070205080204" pitchFamily="50" charset="-128"/>
                <a:cs typeface="Times New Roman" panose="02020603050405020304" pitchFamily="18" charset="0"/>
              </a:rPr>
              <a:t>फ्लोर अपरेटेड क्रेन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600" kern="100" dirty="0">
                <a:effectLst/>
                <a:latin typeface="Arial" panose="020B0604020202020204" pitchFamily="34" charset="0"/>
                <a:ea typeface="ＭＳ Ｐゴシック" panose="020B0600070205080204" pitchFamily="50" charset="-128"/>
                <a:cs typeface="Times New Roman" panose="02020603050405020304" pitchFamily="18" charset="0"/>
              </a:rPr>
              <a:t>(लोडसँगै ट्रान्सफर)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1" name="テキスト ボックス 1027">
            <a:extLst>
              <a:ext uri="{FF2B5EF4-FFF2-40B4-BE49-F238E27FC236}">
                <a16:creationId xmlns:a16="http://schemas.microsoft.com/office/drawing/2014/main" id="{54CC9C76-0EDE-41BC-A62C-FB0EA82AD8D1}"/>
              </a:ext>
            </a:extLst>
          </p:cNvPr>
          <p:cNvSpPr txBox="1"/>
          <p:nvPr/>
        </p:nvSpPr>
        <p:spPr>
          <a:xfrm>
            <a:off x="157997" y="4928619"/>
            <a:ext cx="985520"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ट्रानस्फर प्रकार क्रेन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 </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2" name="テキスト ボックス 1028">
            <a:extLst>
              <a:ext uri="{FF2B5EF4-FFF2-40B4-BE49-F238E27FC236}">
                <a16:creationId xmlns:a16="http://schemas.microsoft.com/office/drawing/2014/main" id="{3CE23B71-CC3D-4BD3-BBB4-DAEC46EE2854}"/>
              </a:ext>
            </a:extLst>
          </p:cNvPr>
          <p:cNvSpPr txBox="1"/>
          <p:nvPr/>
        </p:nvSpPr>
        <p:spPr>
          <a:xfrm>
            <a:off x="157997" y="5402579"/>
            <a:ext cx="428625" cy="257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सवारी साधन प्रकारको निर्माण मेसिन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3" name="テキスト ボックス 1029">
            <a:extLst>
              <a:ext uri="{FF2B5EF4-FFF2-40B4-BE49-F238E27FC236}">
                <a16:creationId xmlns:a16="http://schemas.microsoft.com/office/drawing/2014/main" id="{B8B994B5-74F1-434E-8DFA-280F7635B9F0}"/>
              </a:ext>
            </a:extLst>
          </p:cNvPr>
          <p:cNvSpPr txBox="1"/>
          <p:nvPr/>
        </p:nvSpPr>
        <p:spPr>
          <a:xfrm>
            <a:off x="617292" y="5243633"/>
            <a:ext cx="1361348" cy="1530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Arial" panose="020B0604020202020204" pitchFamily="34" charset="0"/>
                <a:ea typeface="ＭＳ Ｐゴシック" panose="020B0600070205080204" pitchFamily="50" charset="-128"/>
                <a:cs typeface="Times New Roman" panose="02020603050405020304" pitchFamily="18" charset="0"/>
              </a:rPr>
              <a:t>जमिन समतलाउने, ढुवानी, लोडिंगमा प्रयोग हुने एवं खन्नमा </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4" name="テキスト ボックス 1030">
            <a:extLst>
              <a:ext uri="{FF2B5EF4-FFF2-40B4-BE49-F238E27FC236}">
                <a16:creationId xmlns:a16="http://schemas.microsoft.com/office/drawing/2014/main" id="{A7129561-E2F9-48BC-A5F9-D01CD301ABD5}"/>
              </a:ext>
            </a:extLst>
          </p:cNvPr>
          <p:cNvSpPr txBox="1"/>
          <p:nvPr/>
        </p:nvSpPr>
        <p:spPr>
          <a:xfrm>
            <a:off x="615733" y="5456600"/>
            <a:ext cx="1361348" cy="946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ट्याम्पिङ (रोलर)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5" name="テキスト ボックス 1031">
            <a:extLst>
              <a:ext uri="{FF2B5EF4-FFF2-40B4-BE49-F238E27FC236}">
                <a16:creationId xmlns:a16="http://schemas.microsoft.com/office/drawing/2014/main" id="{F1ED239B-9E7F-4BF3-8391-5A96ED328B6A}"/>
              </a:ext>
            </a:extLst>
          </p:cNvPr>
          <p:cNvSpPr txBox="1"/>
          <p:nvPr/>
        </p:nvSpPr>
        <p:spPr>
          <a:xfrm>
            <a:off x="615733" y="5620042"/>
            <a:ext cx="1361348" cy="946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विघटन कामको</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6" name="テキスト ボックス 1032">
            <a:extLst>
              <a:ext uri="{FF2B5EF4-FFF2-40B4-BE49-F238E27FC236}">
                <a16:creationId xmlns:a16="http://schemas.microsoft.com/office/drawing/2014/main" id="{C9C17D40-D244-41A7-8936-45D038122E19}"/>
              </a:ext>
            </a:extLst>
          </p:cNvPr>
          <p:cNvSpPr txBox="1"/>
          <p:nvPr/>
        </p:nvSpPr>
        <p:spPr>
          <a:xfrm>
            <a:off x="157997" y="5857196"/>
            <a:ext cx="1404620" cy="946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साबेल (shoberu) लोडर, फोर्क लोडर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7" name="テキスト ボックス 1033">
            <a:extLst>
              <a:ext uri="{FF2B5EF4-FFF2-40B4-BE49-F238E27FC236}">
                <a16:creationId xmlns:a16="http://schemas.microsoft.com/office/drawing/2014/main" id="{2A8D515D-7DC9-48C8-BB1D-6474169F6D66}"/>
              </a:ext>
            </a:extLst>
          </p:cNvPr>
          <p:cNvSpPr txBox="1"/>
          <p:nvPr/>
        </p:nvSpPr>
        <p:spPr>
          <a:xfrm>
            <a:off x="157997" y="6065201"/>
            <a:ext cx="1404620" cy="946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असमान जमिन ढुवानी साधन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8" name="テキスト ボックス 982">
            <a:extLst>
              <a:ext uri="{FF2B5EF4-FFF2-40B4-BE49-F238E27FC236}">
                <a16:creationId xmlns:a16="http://schemas.microsoft.com/office/drawing/2014/main" id="{8AA722B4-D29F-4A04-B078-F915FF5E3354}"/>
              </a:ext>
            </a:extLst>
          </p:cNvPr>
          <p:cNvSpPr txBox="1"/>
          <p:nvPr/>
        </p:nvSpPr>
        <p:spPr>
          <a:xfrm>
            <a:off x="4759339" y="4128643"/>
            <a:ext cx="986441" cy="868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ＭＳ Ｐゴシック" panose="020B0600070205080204" pitchFamily="50" charset="-128"/>
                <a:cs typeface="Times New Roman" panose="02020603050405020304" pitchFamily="18" charset="0"/>
              </a:rPr>
              <a:t>कार्यको नाम</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9" name="テキスト ボックス 983">
            <a:extLst>
              <a:ext uri="{FF2B5EF4-FFF2-40B4-BE49-F238E27FC236}">
                <a16:creationId xmlns:a16="http://schemas.microsoft.com/office/drawing/2014/main" id="{755041C6-4AFE-4507-8B44-83D8F55DD81A}"/>
              </a:ext>
            </a:extLst>
          </p:cNvPr>
          <p:cNvSpPr txBox="1"/>
          <p:nvPr/>
        </p:nvSpPr>
        <p:spPr>
          <a:xfrm>
            <a:off x="6192084" y="4125445"/>
            <a:ext cx="986442" cy="1224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ＭＳ Ｐゴシック" panose="020B0600070205080204" pitchFamily="50" charset="-128"/>
                <a:cs typeface="Times New Roman" panose="02020603050405020304" pitchFamily="18" charset="0"/>
              </a:rPr>
              <a:t>कामको जानकारी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0" name="テキスト ボックス 984">
            <a:extLst>
              <a:ext uri="{FF2B5EF4-FFF2-40B4-BE49-F238E27FC236}">
                <a16:creationId xmlns:a16="http://schemas.microsoft.com/office/drawing/2014/main" id="{179B2003-ECFD-4B47-9B93-70ECC4A90A3F}"/>
              </a:ext>
            </a:extLst>
          </p:cNvPr>
          <p:cNvSpPr txBox="1"/>
          <p:nvPr/>
        </p:nvSpPr>
        <p:spPr>
          <a:xfrm>
            <a:off x="8055727" y="4081221"/>
            <a:ext cx="56642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योग्यताका किसिमहरू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1" name="テキスト ボックス 985">
            <a:extLst>
              <a:ext uri="{FF2B5EF4-FFF2-40B4-BE49-F238E27FC236}">
                <a16:creationId xmlns:a16="http://schemas.microsoft.com/office/drawing/2014/main" id="{304C686B-1E74-40A7-8D3F-518B4429D0BC}"/>
              </a:ext>
            </a:extLst>
          </p:cNvPr>
          <p:cNvSpPr txBox="1"/>
          <p:nvPr/>
        </p:nvSpPr>
        <p:spPr>
          <a:xfrm>
            <a:off x="7660706" y="4194826"/>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लाइसेन्स</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2" name="テキスト ボックス 986">
            <a:extLst>
              <a:ext uri="{FF2B5EF4-FFF2-40B4-BE49-F238E27FC236}">
                <a16:creationId xmlns:a16="http://schemas.microsoft.com/office/drawing/2014/main" id="{29521AFE-07C2-4DB6-A2CA-990F72EE499C}"/>
              </a:ext>
            </a:extLst>
          </p:cNvPr>
          <p:cNvSpPr txBox="1"/>
          <p:nvPr/>
        </p:nvSpPr>
        <p:spPr>
          <a:xfrm>
            <a:off x="8098571" y="4190449"/>
            <a:ext cx="442973"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Arial" panose="020B0604020202020204" pitchFamily="34" charset="0"/>
                <a:ea typeface="ＭＳ Ｐゴシック" panose="020B0600070205080204" pitchFamily="50" charset="-128"/>
                <a:cs typeface="Times New Roman" panose="02020603050405020304" pitchFamily="18" charset="0"/>
              </a:rPr>
              <a:t>प्राविधिक प्रशिक्षण</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3" name="テキスト ボックス 987">
            <a:extLst>
              <a:ext uri="{FF2B5EF4-FFF2-40B4-BE49-F238E27FC236}">
                <a16:creationId xmlns:a16="http://schemas.microsoft.com/office/drawing/2014/main" id="{295EBBEE-3C86-43FA-9141-FEB06790741C}"/>
              </a:ext>
            </a:extLst>
          </p:cNvPr>
          <p:cNvSpPr txBox="1"/>
          <p:nvPr/>
        </p:nvSpPr>
        <p:spPr>
          <a:xfrm>
            <a:off x="8617411" y="4191566"/>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विशेष शिक्षा</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4" name="テキスト ボックス 992">
            <a:extLst>
              <a:ext uri="{FF2B5EF4-FFF2-40B4-BE49-F238E27FC236}">
                <a16:creationId xmlns:a16="http://schemas.microsoft.com/office/drawing/2014/main" id="{85D5E88F-898A-4EBA-BB61-CEABE0DEC08E}"/>
              </a:ext>
            </a:extLst>
          </p:cNvPr>
          <p:cNvSpPr txBox="1"/>
          <p:nvPr/>
        </p:nvSpPr>
        <p:spPr>
          <a:xfrm>
            <a:off x="4658264" y="4361077"/>
            <a:ext cx="1152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Arial" panose="020B0604020202020204" pitchFamily="34" charset="0"/>
                <a:ea typeface="ＭＳ Ｐゴシック" panose="020B0600070205080204" pitchFamily="50" charset="-128"/>
                <a:cs typeface="Times New Roman" panose="02020603050405020304" pitchFamily="18" charset="0"/>
              </a:rPr>
              <a:t>स्लीङ (tamagake) कार्य</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5" name="テキスト ボックス 993">
            <a:extLst>
              <a:ext uri="{FF2B5EF4-FFF2-40B4-BE49-F238E27FC236}">
                <a16:creationId xmlns:a16="http://schemas.microsoft.com/office/drawing/2014/main" id="{61F360F0-A4F3-4543-AFC4-995D8C6EEA73}"/>
              </a:ext>
            </a:extLst>
          </p:cNvPr>
          <p:cNvSpPr txBox="1"/>
          <p:nvPr/>
        </p:nvSpPr>
        <p:spPr>
          <a:xfrm>
            <a:off x="4658264" y="4596709"/>
            <a:ext cx="1152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अश्मतन्तु प्रबन्ध कार्य</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6" name="テキスト ボックス 994">
            <a:extLst>
              <a:ext uri="{FF2B5EF4-FFF2-40B4-BE49-F238E27FC236}">
                <a16:creationId xmlns:a16="http://schemas.microsoft.com/office/drawing/2014/main" id="{DB4D0DBE-02D4-4032-A5FC-E31584AED19E}"/>
              </a:ext>
            </a:extLst>
          </p:cNvPr>
          <p:cNvSpPr txBox="1"/>
          <p:nvPr/>
        </p:nvSpPr>
        <p:spPr>
          <a:xfrm>
            <a:off x="5870414" y="4359410"/>
            <a:ext cx="111442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झुण्डाएर उठाउने लोड</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7" name="テキスト ボックス 995">
            <a:extLst>
              <a:ext uri="{FF2B5EF4-FFF2-40B4-BE49-F238E27FC236}">
                <a16:creationId xmlns:a16="http://schemas.microsoft.com/office/drawing/2014/main" id="{EE4BCEFD-D61D-475A-B868-58788203DA8D}"/>
              </a:ext>
            </a:extLst>
          </p:cNvPr>
          <p:cNvSpPr txBox="1"/>
          <p:nvPr/>
        </p:nvSpPr>
        <p:spPr>
          <a:xfrm>
            <a:off x="5867743" y="4587239"/>
            <a:ext cx="1582538" cy="1294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अश्मतन्तु प्रयोग गरिएको निर्माणको विघटन आदि काम</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8" name="テキスト ボックス 996">
            <a:extLst>
              <a:ext uri="{FF2B5EF4-FFF2-40B4-BE49-F238E27FC236}">
                <a16:creationId xmlns:a16="http://schemas.microsoft.com/office/drawing/2014/main" id="{44C77B34-8F45-4448-AAEC-2EDC80CE16F7}"/>
              </a:ext>
            </a:extLst>
          </p:cNvPr>
          <p:cNvSpPr txBox="1"/>
          <p:nvPr/>
        </p:nvSpPr>
        <p:spPr>
          <a:xfrm>
            <a:off x="7096702" y="4307839"/>
            <a:ext cx="502703"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1 टन बढि</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9" name="テキスト ボックス 997">
            <a:extLst>
              <a:ext uri="{FF2B5EF4-FFF2-40B4-BE49-F238E27FC236}">
                <a16:creationId xmlns:a16="http://schemas.microsoft.com/office/drawing/2014/main" id="{C854173B-B189-4A52-AB6D-ED8A7B96E292}"/>
              </a:ext>
            </a:extLst>
          </p:cNvPr>
          <p:cNvSpPr txBox="1"/>
          <p:nvPr/>
        </p:nvSpPr>
        <p:spPr>
          <a:xfrm>
            <a:off x="7096325" y="4419541"/>
            <a:ext cx="504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1 टन तल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0" name="テキスト ボックス 1015">
            <a:extLst>
              <a:ext uri="{FF2B5EF4-FFF2-40B4-BE49-F238E27FC236}">
                <a16:creationId xmlns:a16="http://schemas.microsoft.com/office/drawing/2014/main" id="{8F4B085B-4DBD-47E8-8D30-E8C90D544A90}"/>
              </a:ext>
            </a:extLst>
          </p:cNvPr>
          <p:cNvSpPr txBox="1"/>
          <p:nvPr/>
        </p:nvSpPr>
        <p:spPr>
          <a:xfrm>
            <a:off x="8338938" y="4535169"/>
            <a:ext cx="561975" cy="952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(कार्य प्रमुख)</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0426514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ne-np" sz="1600" dirty="0">
                <a:latin typeface="Meiryo UI" panose="020B0604030504040204" pitchFamily="50" charset="-128"/>
                <a:ea typeface="Meiryo UI" panose="020B0604030504040204" pitchFamily="50" charset="-128"/>
              </a:rPr>
              <a:t>श्रम स्वास्थ्य तथा सुरक्षा ऐन (roudou anzen eiseihou) कार्यान्वयन अध्यादेश (उद्धरण)</a:t>
            </a:r>
            <a:endParaRPr kumimoji="1" lang="ja-JP" altLang="en-US" sz="16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251/सहायक पाठ्यपुस्तक पृष्ठ 136</a:t>
            </a:r>
          </a:p>
        </p:txBody>
      </p:sp>
      <p:pic>
        <p:nvPicPr>
          <p:cNvPr id="3" name="図 2"/>
          <p:cNvPicPr>
            <a:picLocks noChangeAspect="1"/>
          </p:cNvPicPr>
          <p:nvPr/>
        </p:nvPicPr>
        <p:blipFill>
          <a:blip r:embed="rId3"/>
          <a:stretch>
            <a:fillRect/>
          </a:stretch>
        </p:blipFill>
        <p:spPr>
          <a:xfrm>
            <a:off x="3719945" y="879432"/>
            <a:ext cx="5069033" cy="5345352"/>
          </a:xfrm>
          <a:prstGeom prst="rect">
            <a:avLst/>
          </a:prstGeom>
        </p:spPr>
      </p:pic>
      <p:sp>
        <p:nvSpPr>
          <p:cNvPr id="6" name="コンテンツ プレースホルダー 4"/>
          <p:cNvSpPr txBox="1">
            <a:spLocks/>
          </p:cNvSpPr>
          <p:nvPr/>
        </p:nvSpPr>
        <p:spPr>
          <a:xfrm>
            <a:off x="628650" y="941778"/>
            <a:ext cx="3174423" cy="3380840"/>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धारा 20 &lt;कामका प्रतिबन्ध सम्बन्धित कार्य&gt;</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धारा 61 दफा 1 को मन्त्रिपरिष्दले तोकको कार्य, यसअनुसार छ।</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1 देखि 11 संक्षिप्त</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12 मेसिनको बडीको तौल 3 टनभन्दा बढिको तालिका 7-1, 2, 3 र 6 मा उल्लेख गरिएको मेसिनको बडीमा, शक्ति प्रयोग गरी, साथै, नतोकिएको ठाउँमा स्वचालित गर्न सकिने ड्राइभिंग (सडकमाथि दौडाउने ड्राइभिंगलाई छोडेर।) को कार्य</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13 तल संक्षिप्त</a:t>
            </a:r>
          </a:p>
        </p:txBody>
      </p:sp>
      <p:sp>
        <p:nvSpPr>
          <p:cNvPr id="8" name="テキスト ボックス 950">
            <a:extLst>
              <a:ext uri="{FF2B5EF4-FFF2-40B4-BE49-F238E27FC236}">
                <a16:creationId xmlns:a16="http://schemas.microsoft.com/office/drawing/2014/main" id="{2ABC5663-EF95-4B90-8390-9CBCD27BD749}"/>
              </a:ext>
            </a:extLst>
          </p:cNvPr>
          <p:cNvSpPr txBox="1"/>
          <p:nvPr/>
        </p:nvSpPr>
        <p:spPr>
          <a:xfrm>
            <a:off x="4071422" y="1029398"/>
            <a:ext cx="4407162" cy="6530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dirty="0">
                <a:effectLst/>
                <a:latin typeface="Arial" panose="020B0604020202020204" pitchFamily="34" charset="0"/>
                <a:ea typeface="ＭＳ Ｐゴシック" panose="020B0600070205080204" pitchFamily="50" charset="-128"/>
                <a:cs typeface="Times New Roman" panose="02020603050405020304" pitchFamily="18" charset="0"/>
              </a:rPr>
              <a:t>श्रम स्वास्थ्य तथा सुरक्षा ऐन (roudou anzen eiseihou) या यसअनुसार आदेशसँग सम्बन्धित दर्ता र निर्धारणको बिषयमा मन्त्रिपरिषद् धारा 83-1-3को मानकलाई आधार गरि, स्वास्थ्य श्रम तथा कल्याण मन्त्रिले निर्धारण गरेको कार्य प्रतिबन्ध कामदार प्रशिक्षणको प्रशिक्षण विषय र समय</a:t>
            </a:r>
          </a:p>
        </p:txBody>
      </p:sp>
      <p:sp>
        <p:nvSpPr>
          <p:cNvPr id="9" name="テキスト ボックス 952">
            <a:extLst>
              <a:ext uri="{FF2B5EF4-FFF2-40B4-BE49-F238E27FC236}">
                <a16:creationId xmlns:a16="http://schemas.microsoft.com/office/drawing/2014/main" id="{1349C998-C1BA-4009-8BE8-199D86876AA8}"/>
              </a:ext>
            </a:extLst>
          </p:cNvPr>
          <p:cNvSpPr txBox="1"/>
          <p:nvPr/>
        </p:nvSpPr>
        <p:spPr>
          <a:xfrm>
            <a:off x="4115750" y="1716058"/>
            <a:ext cx="4407162" cy="2235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1100" kern="100" dirty="0">
                <a:effectLst/>
                <a:latin typeface="Arial" panose="020B0604020202020204" pitchFamily="34" charset="0"/>
                <a:ea typeface="ＭＳ Ｐゴシック" panose="020B0600070205080204" pitchFamily="50" charset="-128"/>
                <a:cs typeface="Times New Roman" panose="02020603050405020304" pitchFamily="18" charset="0"/>
              </a:rPr>
              <a:t>◆श्रम स्वास्थ्य तथा सुरक्षा मन्त्रालय सार्वजनिक सूचना (2009 साल मार्च 30 तारिक)◆</a:t>
            </a:r>
          </a:p>
          <a:p>
            <a:pPr algn="just" rtl="0"/>
            <a:r>
              <a:rPr lang="ne-np" sz="1100" kern="100" dirty="0">
                <a:effectLst/>
                <a:latin typeface="Arial" panose="020B0604020202020204" pitchFamily="34" charset="0"/>
                <a:ea typeface="ＭＳ Ｐゴシック" panose="020B0600070205080204" pitchFamily="50" charset="-128"/>
                <a:cs typeface="Times New Roman" panose="02020603050405020304" pitchFamily="18" charset="0"/>
              </a:rPr>
              <a:t> </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953">
            <a:extLst>
              <a:ext uri="{FF2B5EF4-FFF2-40B4-BE49-F238E27FC236}">
                <a16:creationId xmlns:a16="http://schemas.microsoft.com/office/drawing/2014/main" id="{71009590-773F-4380-85BF-85A7D0873378}"/>
              </a:ext>
            </a:extLst>
          </p:cNvPr>
          <p:cNvSpPr txBox="1"/>
          <p:nvPr/>
        </p:nvSpPr>
        <p:spPr>
          <a:xfrm>
            <a:off x="4027095" y="2171636"/>
            <a:ext cx="4495817" cy="4616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b="1" kern="100" dirty="0">
                <a:effectLst/>
                <a:latin typeface="Arial" panose="020B0604020202020204" pitchFamily="34" charset="0"/>
                <a:ea typeface="ＭＳ Ｐゴシック" panose="020B0600070205080204" pitchFamily="50" charset="-128"/>
                <a:cs typeface="Times New Roman" panose="02020603050405020304" pitchFamily="18" charset="0"/>
              </a:rPr>
              <a:t>दफा 1 देखि 2   संक्षिप्त</a:t>
            </a:r>
          </a:p>
          <a:p>
            <a:pPr marL="90170" algn="just" rtl="0"/>
            <a:r>
              <a:rPr lang="ne-np" sz="1100" kern="100" dirty="0">
                <a:effectLst/>
                <a:latin typeface="Arial" panose="020B0604020202020204" pitchFamily="34" charset="0"/>
                <a:ea typeface="ＭＳ Ｐゴシック" panose="020B0600070205080204" pitchFamily="50" charset="-128"/>
                <a:cs typeface="Times New Roman" panose="02020603050405020304" pitchFamily="18" charset="0"/>
              </a:rPr>
              <a:t>(सवारी साधन प्रकारको निर्माण मेसिन सञ्चालन कार्य कामदारको लागि प्रशिक्षण)</a:t>
            </a:r>
          </a:p>
        </p:txBody>
      </p:sp>
      <p:sp>
        <p:nvSpPr>
          <p:cNvPr id="11" name="テキスト ボックス 955">
            <a:extLst>
              <a:ext uri="{FF2B5EF4-FFF2-40B4-BE49-F238E27FC236}">
                <a16:creationId xmlns:a16="http://schemas.microsoft.com/office/drawing/2014/main" id="{0B8048F6-D12B-44DB-B946-E3F423219E69}"/>
              </a:ext>
            </a:extLst>
          </p:cNvPr>
          <p:cNvSpPr txBox="1"/>
          <p:nvPr/>
        </p:nvSpPr>
        <p:spPr>
          <a:xfrm>
            <a:off x="4027095" y="2644546"/>
            <a:ext cx="4537860" cy="8576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just" rtl="0"/>
            <a:r>
              <a:rPr lang="ne-np" sz="1100" b="1" kern="100" dirty="0">
                <a:effectLst/>
                <a:latin typeface="Arial" panose="020B0604020202020204" pitchFamily="34" charset="0"/>
                <a:ea typeface="ＭＳ Ｐゴシック" panose="020B0600070205080204" pitchFamily="50" charset="-128"/>
                <a:cs typeface="Times New Roman" panose="02020603050405020304" pitchFamily="18" charset="0"/>
              </a:rPr>
              <a:t>धारा 3 </a:t>
            </a:r>
            <a:r>
              <a:rPr lang="ne-np" sz="1100" kern="100" dirty="0">
                <a:effectLst/>
                <a:latin typeface="Arial" panose="020B0604020202020204" pitchFamily="34" charset="0"/>
                <a:ea typeface="ＭＳ Ｐゴシック" panose="020B0600070205080204" pitchFamily="50" charset="-128"/>
                <a:cs typeface="Times New Roman" panose="02020603050405020304" pitchFamily="18" charset="0"/>
              </a:rPr>
              <a:t>आदेश धारा 20-12को काममा लाग्ने सक्ने व्यक्तिको लागी धारा 99-3-1 को प्रशिक्षण, तलको तालिकाको माथि भागमा उल्लेख प्रशिक्षण विषयलाई, त्यसअनुसारको सोहि तालिकाको बीच भागमा उल्लेख एरियाको बारेमा सोहि तालिको तलको भागमा उल्लेख समयबाट सञ्चालन गरिने हो।</a:t>
            </a:r>
          </a:p>
        </p:txBody>
      </p:sp>
      <p:sp>
        <p:nvSpPr>
          <p:cNvPr id="12" name="テキスト ボックス 981">
            <a:extLst>
              <a:ext uri="{FF2B5EF4-FFF2-40B4-BE49-F238E27FC236}">
                <a16:creationId xmlns:a16="http://schemas.microsoft.com/office/drawing/2014/main" id="{61F6A1E1-F7CE-4FD3-82E5-48327200545F}"/>
              </a:ext>
            </a:extLst>
          </p:cNvPr>
          <p:cNvSpPr txBox="1"/>
          <p:nvPr/>
        </p:nvSpPr>
        <p:spPr>
          <a:xfrm>
            <a:off x="4027095" y="5828602"/>
            <a:ext cx="2186216" cy="1854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b="1" kern="100" dirty="0">
                <a:effectLst/>
                <a:latin typeface="Arial" panose="020B0604020202020204" pitchFamily="34" charset="0"/>
                <a:ea typeface="ＭＳ Ｐゴシック" panose="020B0600070205080204" pitchFamily="50" charset="-128"/>
                <a:cs typeface="Times New Roman" panose="02020603050405020304" pitchFamily="18" charset="0"/>
              </a:rPr>
              <a:t>धारा 4  </a:t>
            </a:r>
            <a:r>
              <a:rPr lang="ne-np" sz="1200" kern="100" dirty="0">
                <a:effectLst/>
                <a:latin typeface="Arial" panose="020B0604020202020204" pitchFamily="34" charset="0"/>
                <a:ea typeface="ＭＳ Ｐゴシック" panose="020B0600070205080204" pitchFamily="50" charset="-128"/>
                <a:cs typeface="Times New Roman" panose="02020603050405020304" pitchFamily="18" charset="0"/>
              </a:rPr>
              <a:t>संक्षिप्त</a:t>
            </a:r>
          </a:p>
          <a:p>
            <a:pPr algn="l" rtl="0">
              <a:lnSpc>
                <a:spcPts val="700"/>
              </a:lnSpc>
            </a:pPr>
            <a:r>
              <a:rPr lang="ne-np" sz="1200" kern="100" dirty="0">
                <a:effectLst/>
                <a:latin typeface="Arial" panose="020B0604020202020204" pitchFamily="34" charset="0"/>
                <a:ea typeface="ＭＳ Ｐゴシック" panose="020B0600070205080204" pitchFamily="50" charset="-128"/>
                <a:cs typeface="Times New Roman" panose="02020603050405020304" pitchFamily="18" charset="0"/>
              </a:rPr>
              <a:t> </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956">
            <a:extLst>
              <a:ext uri="{FF2B5EF4-FFF2-40B4-BE49-F238E27FC236}">
                <a16:creationId xmlns:a16="http://schemas.microsoft.com/office/drawing/2014/main" id="{8A259127-7DD8-4400-B45C-A507C9FAF461}"/>
              </a:ext>
            </a:extLst>
          </p:cNvPr>
          <p:cNvSpPr txBox="1"/>
          <p:nvPr/>
        </p:nvSpPr>
        <p:spPr>
          <a:xfrm>
            <a:off x="4240855" y="3597296"/>
            <a:ext cx="114992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प्रशिक्षण विषय</a:t>
            </a:r>
          </a:p>
        </p:txBody>
      </p:sp>
      <p:sp>
        <p:nvSpPr>
          <p:cNvPr id="14" name="テキスト ボックス 957">
            <a:extLst>
              <a:ext uri="{FF2B5EF4-FFF2-40B4-BE49-F238E27FC236}">
                <a16:creationId xmlns:a16="http://schemas.microsoft.com/office/drawing/2014/main" id="{B258846B-3E2C-44B1-AC05-E8B1A5EF781D}"/>
              </a:ext>
            </a:extLst>
          </p:cNvPr>
          <p:cNvSpPr txBox="1"/>
          <p:nvPr/>
        </p:nvSpPr>
        <p:spPr>
          <a:xfrm>
            <a:off x="5981854" y="3591329"/>
            <a:ext cx="114992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एरिया </a:t>
            </a:r>
            <a:endParaRPr lang="ja-JP" sz="10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5" name="テキスト ボックス 959">
            <a:extLst>
              <a:ext uri="{FF2B5EF4-FFF2-40B4-BE49-F238E27FC236}">
                <a16:creationId xmlns:a16="http://schemas.microsoft.com/office/drawing/2014/main" id="{624548CB-7D47-4FEA-A05C-3EE000096D09}"/>
              </a:ext>
            </a:extLst>
          </p:cNvPr>
          <p:cNvSpPr txBox="1"/>
          <p:nvPr/>
        </p:nvSpPr>
        <p:spPr>
          <a:xfrm>
            <a:off x="7746333" y="3602867"/>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घण्टा</a:t>
            </a:r>
          </a:p>
        </p:txBody>
      </p:sp>
      <p:sp>
        <p:nvSpPr>
          <p:cNvPr id="16" name="テキスト ボックス 961">
            <a:extLst>
              <a:ext uri="{FF2B5EF4-FFF2-40B4-BE49-F238E27FC236}">
                <a16:creationId xmlns:a16="http://schemas.microsoft.com/office/drawing/2014/main" id="{12F1276A-173B-4539-BABD-E91ABF805C67}"/>
              </a:ext>
            </a:extLst>
          </p:cNvPr>
          <p:cNvSpPr txBox="1"/>
          <p:nvPr/>
        </p:nvSpPr>
        <p:spPr>
          <a:xfrm>
            <a:off x="4204718" y="3794892"/>
            <a:ext cx="1177834" cy="25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ne-np" sz="800" kern="100" dirty="0">
                <a:latin typeface="游ゴシック" panose="020B0400000000000000" pitchFamily="50" charset="-128"/>
                <a:ea typeface="游ゴシック" panose="020B0400000000000000" pitchFamily="50" charset="-128"/>
                <a:cs typeface="Times New Roman" panose="02020603050405020304" pitchFamily="18" charset="0"/>
              </a:rPr>
              <a:t>काम प्रतिबन्ध कार्य मेसिन आदिको संरचना</a:t>
            </a:r>
          </a:p>
        </p:txBody>
      </p:sp>
      <p:sp>
        <p:nvSpPr>
          <p:cNvPr id="17" name="テキスト ボックス 962">
            <a:extLst>
              <a:ext uri="{FF2B5EF4-FFF2-40B4-BE49-F238E27FC236}">
                <a16:creationId xmlns:a16="http://schemas.microsoft.com/office/drawing/2014/main" id="{50C9FADF-0A8C-4533-BE76-B0503FE8195C}"/>
              </a:ext>
            </a:extLst>
          </p:cNvPr>
          <p:cNvSpPr txBox="1"/>
          <p:nvPr/>
        </p:nvSpPr>
        <p:spPr>
          <a:xfrm>
            <a:off x="5482307" y="3794505"/>
            <a:ext cx="2191483" cy="251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ne-np" sz="1000" kern="100">
                <a:latin typeface="游ゴシック" panose="020B0400000000000000" pitchFamily="50" charset="-128"/>
                <a:ea typeface="游ゴシック" panose="020B0400000000000000" pitchFamily="50" charset="-128"/>
                <a:cs typeface="Times New Roman" panose="02020603050405020304" pitchFamily="18" charset="0"/>
              </a:rPr>
              <a:t>सवारी साधन प्रकारको निर्माण मेसिनको चाल र कार्य सम्बन्धी उपकरणको संरचना</a:t>
            </a:r>
          </a:p>
        </p:txBody>
      </p:sp>
      <p:sp>
        <p:nvSpPr>
          <p:cNvPr id="18" name="テキスト ボックス 963">
            <a:extLst>
              <a:ext uri="{FF2B5EF4-FFF2-40B4-BE49-F238E27FC236}">
                <a16:creationId xmlns:a16="http://schemas.microsoft.com/office/drawing/2014/main" id="{4B2CCF9D-31CA-4592-ABB8-5D024C0AF7C8}"/>
              </a:ext>
            </a:extLst>
          </p:cNvPr>
          <p:cNvSpPr txBox="1"/>
          <p:nvPr/>
        </p:nvSpPr>
        <p:spPr>
          <a:xfrm>
            <a:off x="7741538" y="4231072"/>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1 धण्टा</a:t>
            </a:r>
          </a:p>
        </p:txBody>
      </p:sp>
      <p:sp>
        <p:nvSpPr>
          <p:cNvPr id="20" name="テキスト ボックス 965">
            <a:extLst>
              <a:ext uri="{FF2B5EF4-FFF2-40B4-BE49-F238E27FC236}">
                <a16:creationId xmlns:a16="http://schemas.microsoft.com/office/drawing/2014/main" id="{4C97BEE9-765B-4412-B188-C0084B060273}"/>
              </a:ext>
            </a:extLst>
          </p:cNvPr>
          <p:cNvSpPr txBox="1"/>
          <p:nvPr/>
        </p:nvSpPr>
        <p:spPr>
          <a:xfrm>
            <a:off x="7741538" y="4619813"/>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1 धण्टा</a:t>
            </a:r>
          </a:p>
        </p:txBody>
      </p:sp>
      <p:sp>
        <p:nvSpPr>
          <p:cNvPr id="21" name="テキスト ボックス 966">
            <a:extLst>
              <a:ext uri="{FF2B5EF4-FFF2-40B4-BE49-F238E27FC236}">
                <a16:creationId xmlns:a16="http://schemas.microsoft.com/office/drawing/2014/main" id="{C1A00B82-5CEB-457E-AB0A-FB345E20B9BF}"/>
              </a:ext>
            </a:extLst>
          </p:cNvPr>
          <p:cNvSpPr txBox="1"/>
          <p:nvPr/>
        </p:nvSpPr>
        <p:spPr>
          <a:xfrm>
            <a:off x="7758843" y="4944586"/>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1.5 घण्टा</a:t>
            </a:r>
          </a:p>
        </p:txBody>
      </p:sp>
      <p:sp>
        <p:nvSpPr>
          <p:cNvPr id="22" name="テキスト ボックス 967">
            <a:extLst>
              <a:ext uri="{FF2B5EF4-FFF2-40B4-BE49-F238E27FC236}">
                <a16:creationId xmlns:a16="http://schemas.microsoft.com/office/drawing/2014/main" id="{0822EAAB-D027-4B95-94EF-51493114B8DF}"/>
              </a:ext>
            </a:extLst>
          </p:cNvPr>
          <p:cNvSpPr txBox="1"/>
          <p:nvPr/>
        </p:nvSpPr>
        <p:spPr>
          <a:xfrm>
            <a:off x="7741538" y="5238703"/>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1.5 घण्टा</a:t>
            </a:r>
          </a:p>
        </p:txBody>
      </p:sp>
      <p:sp>
        <p:nvSpPr>
          <p:cNvPr id="23" name="テキスト ボックス 968">
            <a:extLst>
              <a:ext uri="{FF2B5EF4-FFF2-40B4-BE49-F238E27FC236}">
                <a16:creationId xmlns:a16="http://schemas.microsoft.com/office/drawing/2014/main" id="{35DB5E2B-D7AF-4554-AA8B-76D2DD2C4928}"/>
              </a:ext>
            </a:extLst>
          </p:cNvPr>
          <p:cNvSpPr txBox="1"/>
          <p:nvPr/>
        </p:nvSpPr>
        <p:spPr>
          <a:xfrm>
            <a:off x="7741539" y="5556383"/>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2 घण्टा</a:t>
            </a:r>
          </a:p>
        </p:txBody>
      </p:sp>
      <p:sp>
        <p:nvSpPr>
          <p:cNvPr id="24" name="テキスト ボックス 971">
            <a:extLst>
              <a:ext uri="{FF2B5EF4-FFF2-40B4-BE49-F238E27FC236}">
                <a16:creationId xmlns:a16="http://schemas.microsoft.com/office/drawing/2014/main" id="{0BDF5806-FB01-4EB5-9F8F-C8441CFAEE86}"/>
              </a:ext>
            </a:extLst>
          </p:cNvPr>
          <p:cNvSpPr txBox="1"/>
          <p:nvPr/>
        </p:nvSpPr>
        <p:spPr>
          <a:xfrm>
            <a:off x="4210694" y="4108294"/>
            <a:ext cx="1177834" cy="3860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ne-np" sz="800" kern="100">
                <a:latin typeface="游ゴシック" panose="020B0400000000000000" pitchFamily="50" charset="-128"/>
                <a:ea typeface="游ゴシック" panose="020B0400000000000000" pitchFamily="50" charset="-128"/>
                <a:cs typeface="Times New Roman" panose="02020603050405020304" pitchFamily="18" charset="0"/>
              </a:rPr>
              <a:t>काम प्रतिबन्ध कार्य मेसिन आदि सम्बन्धको सुरक्षा उपकरणको काम</a:t>
            </a:r>
          </a:p>
        </p:txBody>
      </p:sp>
      <p:sp>
        <p:nvSpPr>
          <p:cNvPr id="25" name="テキスト ボックス 972">
            <a:extLst>
              <a:ext uri="{FF2B5EF4-FFF2-40B4-BE49-F238E27FC236}">
                <a16:creationId xmlns:a16="http://schemas.microsoft.com/office/drawing/2014/main" id="{6333E28B-A718-4B08-8BA9-9734102AA0CB}"/>
              </a:ext>
            </a:extLst>
          </p:cNvPr>
          <p:cNvSpPr txBox="1"/>
          <p:nvPr/>
        </p:nvSpPr>
        <p:spPr>
          <a:xfrm>
            <a:off x="5489520" y="4152965"/>
            <a:ext cx="2184270" cy="341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ne-np" sz="1000" kern="100" dirty="0">
                <a:latin typeface="游ゴシック" panose="020B0400000000000000" pitchFamily="50" charset="-128"/>
                <a:ea typeface="游ゴシック" panose="020B0400000000000000" pitchFamily="50" charset="-128"/>
                <a:cs typeface="Times New Roman" panose="02020603050405020304" pitchFamily="18" charset="0"/>
              </a:rPr>
              <a:t>सवारी साधन प्रकारको निर्माण मेसिनको सुरक्षा उपकरण र ब्रेकको काम</a:t>
            </a:r>
          </a:p>
        </p:txBody>
      </p:sp>
      <p:sp>
        <p:nvSpPr>
          <p:cNvPr id="26" name="テキスト ボックス 973">
            <a:extLst>
              <a:ext uri="{FF2B5EF4-FFF2-40B4-BE49-F238E27FC236}">
                <a16:creationId xmlns:a16="http://schemas.microsoft.com/office/drawing/2014/main" id="{0E667F2A-7D08-4404-84B9-72A28B867A6A}"/>
              </a:ext>
            </a:extLst>
          </p:cNvPr>
          <p:cNvSpPr txBox="1"/>
          <p:nvPr/>
        </p:nvSpPr>
        <p:spPr>
          <a:xfrm>
            <a:off x="5501472" y="4577480"/>
            <a:ext cx="2172318" cy="1973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1000"/>
              </a:lnSpc>
            </a:pPr>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सवारी साधन प्रकारको निर्माण मेसिनको जाँच र मर्मत</a:t>
            </a:r>
          </a:p>
        </p:txBody>
      </p:sp>
      <p:sp>
        <p:nvSpPr>
          <p:cNvPr id="27" name="テキスト ボックス 974">
            <a:extLst>
              <a:ext uri="{FF2B5EF4-FFF2-40B4-BE49-F238E27FC236}">
                <a16:creationId xmlns:a16="http://schemas.microsoft.com/office/drawing/2014/main" id="{3ADB231C-5DE6-4437-9EDB-C2FF6BFBB927}"/>
              </a:ext>
            </a:extLst>
          </p:cNvPr>
          <p:cNvSpPr txBox="1"/>
          <p:nvPr/>
        </p:nvSpPr>
        <p:spPr>
          <a:xfrm>
            <a:off x="4212942" y="4552663"/>
            <a:ext cx="1177834" cy="25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ne-np" sz="800" kern="100" dirty="0">
                <a:latin typeface="游ゴシック" panose="020B0400000000000000" pitchFamily="50" charset="-128"/>
                <a:ea typeface="游ゴシック" panose="020B0400000000000000" pitchFamily="50" charset="-128"/>
                <a:cs typeface="Times New Roman" panose="02020603050405020304" pitchFamily="18" charset="0"/>
              </a:rPr>
              <a:t>काम प्रतिबन्ध कार्य मेसिन आदिको संरचना</a:t>
            </a:r>
          </a:p>
        </p:txBody>
      </p:sp>
      <p:sp>
        <p:nvSpPr>
          <p:cNvPr id="28" name="テキスト ボックス 975">
            <a:extLst>
              <a:ext uri="{FF2B5EF4-FFF2-40B4-BE49-F238E27FC236}">
                <a16:creationId xmlns:a16="http://schemas.microsoft.com/office/drawing/2014/main" id="{284871E9-0826-472D-B8CD-DD3C6EC070FC}"/>
              </a:ext>
            </a:extLst>
          </p:cNvPr>
          <p:cNvSpPr txBox="1"/>
          <p:nvPr/>
        </p:nvSpPr>
        <p:spPr>
          <a:xfrm>
            <a:off x="4210694" y="4866982"/>
            <a:ext cx="1200989" cy="25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ne-np" sz="700" kern="100" dirty="0">
                <a:latin typeface="游ゴシック" panose="020B0400000000000000" pitchFamily="50" charset="-128"/>
                <a:ea typeface="游ゴシック" panose="020B0400000000000000" pitchFamily="50" charset="-128"/>
                <a:cs typeface="Times New Roman" panose="02020603050405020304" pitchFamily="18" charset="0"/>
              </a:rPr>
              <a:t>कार्य प्रतिबन्ध काम मेसिन आदिसँग सम्बन्धित कार्यको विधि </a:t>
            </a:r>
          </a:p>
        </p:txBody>
      </p:sp>
      <p:sp>
        <p:nvSpPr>
          <p:cNvPr id="29" name="テキスト ボックス 976">
            <a:extLst>
              <a:ext uri="{FF2B5EF4-FFF2-40B4-BE49-F238E27FC236}">
                <a16:creationId xmlns:a16="http://schemas.microsoft.com/office/drawing/2014/main" id="{CF0DCA92-F6DE-43BC-B226-D2CA8BA1E82F}"/>
              </a:ext>
            </a:extLst>
          </p:cNvPr>
          <p:cNvSpPr txBox="1"/>
          <p:nvPr/>
        </p:nvSpPr>
        <p:spPr>
          <a:xfrm>
            <a:off x="4212942" y="5246606"/>
            <a:ext cx="1177834" cy="1627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1100"/>
              </a:lnSpc>
            </a:pPr>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सुरक्षा </a:t>
            </a:r>
            <a:r>
              <a:rPr lang="ne-np" sz="800" kern="100">
                <a:latin typeface="游ゴシック" panose="020B0400000000000000" pitchFamily="50" charset="-128"/>
                <a:ea typeface="游ゴシック" panose="020B0400000000000000" pitchFamily="50" charset="-128"/>
                <a:cs typeface="Times New Roman" panose="02020603050405020304" pitchFamily="18" charset="0"/>
              </a:rPr>
              <a:t>स्वास्थ</a:t>
            </a:r>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सम्बन्धित कानून</a:t>
            </a:r>
          </a:p>
        </p:txBody>
      </p:sp>
      <p:sp>
        <p:nvSpPr>
          <p:cNvPr id="30" name="テキスト ボックス 977">
            <a:extLst>
              <a:ext uri="{FF2B5EF4-FFF2-40B4-BE49-F238E27FC236}">
                <a16:creationId xmlns:a16="http://schemas.microsoft.com/office/drawing/2014/main" id="{3684E934-E35A-4107-A48A-4B76FD8EFA75}"/>
              </a:ext>
            </a:extLst>
          </p:cNvPr>
          <p:cNvSpPr txBox="1"/>
          <p:nvPr/>
        </p:nvSpPr>
        <p:spPr>
          <a:xfrm>
            <a:off x="4220067" y="5498022"/>
            <a:ext cx="1170709" cy="25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1100"/>
              </a:lnSpc>
            </a:pPr>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श्रम विपद्/दुर्घटनाको उदाहरण र रोकथामका उपायहरु</a:t>
            </a:r>
          </a:p>
        </p:txBody>
      </p:sp>
      <p:sp>
        <p:nvSpPr>
          <p:cNvPr id="31" name="テキスト ボックス 978">
            <a:extLst>
              <a:ext uri="{FF2B5EF4-FFF2-40B4-BE49-F238E27FC236}">
                <a16:creationId xmlns:a16="http://schemas.microsoft.com/office/drawing/2014/main" id="{290B5F4C-2C6B-411D-9EB6-6B388C2D792C}"/>
              </a:ext>
            </a:extLst>
          </p:cNvPr>
          <p:cNvSpPr txBox="1"/>
          <p:nvPr/>
        </p:nvSpPr>
        <p:spPr>
          <a:xfrm>
            <a:off x="5489521" y="4849961"/>
            <a:ext cx="2191484" cy="27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1100"/>
              </a:lnSpc>
            </a:pPr>
            <a:r>
              <a:rPr lang="ne-np" sz="1000" kern="100" dirty="0">
                <a:latin typeface="游ゴシック" panose="020B0400000000000000" pitchFamily="50" charset="-128"/>
                <a:ea typeface="游ゴシック" panose="020B0400000000000000" pitchFamily="50" charset="-128"/>
                <a:cs typeface="Times New Roman" panose="02020603050405020304" pitchFamily="18" charset="0"/>
              </a:rPr>
              <a:t>सवारी साधन प्रकारको निर्माण मेसिन सम्बन्धित कार्य विधिअनुसारको सुरक्षा उपाय</a:t>
            </a:r>
          </a:p>
        </p:txBody>
      </p:sp>
      <p:sp>
        <p:nvSpPr>
          <p:cNvPr id="32" name="テキスト ボックス 979">
            <a:extLst>
              <a:ext uri="{FF2B5EF4-FFF2-40B4-BE49-F238E27FC236}">
                <a16:creationId xmlns:a16="http://schemas.microsoft.com/office/drawing/2014/main" id="{BEC7A0FF-15C2-4DDF-9391-94008D8478A0}"/>
              </a:ext>
            </a:extLst>
          </p:cNvPr>
          <p:cNvSpPr txBox="1"/>
          <p:nvPr/>
        </p:nvSpPr>
        <p:spPr>
          <a:xfrm>
            <a:off x="5501472" y="5195112"/>
            <a:ext cx="2184270" cy="214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1100"/>
              </a:lnSpc>
            </a:pPr>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कानून, आदेश र औद्योगिक सुरक्षा र स्वास्थ्य ऐनको सम्बन्धित बुँदाहरु</a:t>
            </a:r>
          </a:p>
        </p:txBody>
      </p:sp>
      <p:sp>
        <p:nvSpPr>
          <p:cNvPr id="33" name="テキスト ボックス 980">
            <a:extLst>
              <a:ext uri="{FF2B5EF4-FFF2-40B4-BE49-F238E27FC236}">
                <a16:creationId xmlns:a16="http://schemas.microsoft.com/office/drawing/2014/main" id="{D6878029-633A-4E17-812B-0EB0ABDFFA5D}"/>
              </a:ext>
            </a:extLst>
          </p:cNvPr>
          <p:cNvSpPr txBox="1"/>
          <p:nvPr/>
        </p:nvSpPr>
        <p:spPr>
          <a:xfrm>
            <a:off x="5501472" y="5568056"/>
            <a:ext cx="2082669" cy="1314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1100"/>
              </a:lnSpc>
            </a:pPr>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श्रम विपद्/दुर्घटनाको उदाहरण अनुसन्धान</a:t>
            </a:r>
          </a:p>
        </p:txBody>
      </p:sp>
      <p:sp>
        <p:nvSpPr>
          <p:cNvPr id="34" name="テキスト ボックス 963">
            <a:extLst>
              <a:ext uri="{FF2B5EF4-FFF2-40B4-BE49-F238E27FC236}">
                <a16:creationId xmlns:a16="http://schemas.microsoft.com/office/drawing/2014/main" id="{A4B63A02-B655-432F-B43D-03C9B5A02739}"/>
              </a:ext>
            </a:extLst>
          </p:cNvPr>
          <p:cNvSpPr txBox="1"/>
          <p:nvPr/>
        </p:nvSpPr>
        <p:spPr>
          <a:xfrm>
            <a:off x="7773545" y="3857535"/>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1 धण्टा</a:t>
            </a:r>
          </a:p>
        </p:txBody>
      </p:sp>
    </p:spTree>
    <p:extLst>
      <p:ext uri="{BB962C8B-B14F-4D97-AF65-F5344CB8AC3E}">
        <p14:creationId xmlns:p14="http://schemas.microsoft.com/office/powerpoint/2010/main" val="41832592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(1)</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256/सहायक पाठ्यपुस्तक पृष्ठ 138</a:t>
            </a:r>
          </a:p>
        </p:txBody>
      </p:sp>
      <p:sp>
        <p:nvSpPr>
          <p:cNvPr id="6" name="コンテンツ プレースホルダー 4"/>
          <p:cNvSpPr txBox="1">
            <a:spLocks/>
          </p:cNvSpPr>
          <p:nvPr/>
        </p:nvSpPr>
        <p:spPr>
          <a:xfrm>
            <a:off x="628650" y="941778"/>
            <a:ext cx="8022560" cy="3110677"/>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खण्ड 1 सामान्य नियम</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चरण 7. लाइसन्स आदि</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भाग 3 प्राविधिक प्रशिक्षण</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82  &lt;प्राविधिक प्रशिक्षण समापन पत्र पुन: जारी आदि&gt;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प्राविधिक प्रशिक्षण प्रमाणपत्र जारी प्राप्त गरेको व्यक्तिले सम्बन्धित प्राविधिक प्रशिक्षणसँग सम्बन्ध भएको कार्यमा वास्तविक रूपमा संलग्न भइरहेको व्यक्ति अथवा संलग्न हुन खोजिरहेको व्यक्तिले, यो हराई अथवा क्षति भएको बेला, बुँदा 3 मा तोकिएको अवस्था बाहेक, प्राविधिक प्रशिक्षण प्रमाणपत्र जारी प्राप्त दर्ता प्रशिक्षण संस्थामा प्राविधिक प्रशिक्षण प्रमाणपत्र पुन: जारी आवेदन (प्रकार नं. 18) पेस गरी, प्राविधिक प्रशिक्षण प्रमाणपत्र पुन: जारी नगरीकन हुँदैन।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अघिल्लो बुँदामा तोकिएको व्यक्तिले नाम परिवर्तन गरेको बेला, बुँदा 3 मा तोकिएको अवस्था बाहेक, प्राविधिक प्रशिक्षण प्रमाणपत्र जारी प्राप्त दर्ता प्रशिक्षण संस्थामा प्राविधिक प्रशिक्षण प्रमाणपत्र पुनर्लेखन आवेदन (प्रकार नं. 18) पेस गरी प्राविधिक प्रशिक्षण प्रमाणपत्र पुनर्लेखन नगरीकन हुँदैन।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3 तल संक्षिप्त</a:t>
            </a:r>
          </a:p>
        </p:txBody>
      </p:sp>
    </p:spTree>
    <p:extLst>
      <p:ext uri="{BB962C8B-B14F-4D97-AF65-F5344CB8AC3E}">
        <p14:creationId xmlns:p14="http://schemas.microsoft.com/office/powerpoint/2010/main" val="2717727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1800" dirty="0">
                <a:latin typeface="Meiryo UI" panose="020B0604030504040204" pitchFamily="50" charset="-128"/>
                <a:ea typeface="Meiryo UI" panose="020B0604030504040204" pitchFamily="50" charset="-128"/>
              </a:rPr>
              <a:t>सवारी साधन प्रकारको निर्माण मेसिन सम्बन्धी शब्दहरु 7・・・औसत कन्ट्याक्ट प्रेसर</a:t>
            </a:r>
            <a:endParaRPr kumimoji="1" lang="ja-JP" altLang="en-US" sz="18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latin typeface="游ゴシック" panose="020B0400000000000000" pitchFamily="50" charset="-128"/>
                <a:ea typeface="游ゴシック" panose="020B0400000000000000" pitchFamily="50" charset="-128"/>
              </a:rPr>
              <a:t>पाठ्यपुस्तक पृष्ठ 13/सहायक पाठ्यपुस्तक पृष्ठ 11</a:t>
            </a:r>
          </a:p>
        </p:txBody>
      </p:sp>
      <p:sp>
        <p:nvSpPr>
          <p:cNvPr id="7" name="テキスト ボックス 6"/>
          <p:cNvSpPr txBox="1"/>
          <p:nvPr/>
        </p:nvSpPr>
        <p:spPr>
          <a:xfrm>
            <a:off x="1756739" y="1544632"/>
            <a:ext cx="1915702" cy="276999"/>
          </a:xfrm>
          <a:prstGeom prst="rect">
            <a:avLst/>
          </a:prstGeom>
          <a:noFill/>
          <a:ln>
            <a:noFill/>
          </a:ln>
        </p:spPr>
        <p:txBody>
          <a:bodyPr wrap="square" rtlCol="0">
            <a:spAutoFit/>
          </a:bodyPr>
          <a:lstStyle/>
          <a:p>
            <a:pPr algn="ctr" rtl="0"/>
            <a:r>
              <a:rPr lang="ne-np" sz="1200">
                <a:solidFill>
                  <a:prstClr val="black"/>
                </a:solidFill>
              </a:rPr>
              <a:t>① क्रलर प्रकार</a:t>
            </a:r>
          </a:p>
        </p:txBody>
      </p:sp>
      <p:sp>
        <p:nvSpPr>
          <p:cNvPr id="8" name="テキスト ボックス 7"/>
          <p:cNvSpPr txBox="1"/>
          <p:nvPr/>
        </p:nvSpPr>
        <p:spPr>
          <a:xfrm>
            <a:off x="5720605" y="1544632"/>
            <a:ext cx="1915702" cy="276999"/>
          </a:xfrm>
          <a:prstGeom prst="rect">
            <a:avLst/>
          </a:prstGeom>
          <a:noFill/>
          <a:ln>
            <a:noFill/>
          </a:ln>
        </p:spPr>
        <p:txBody>
          <a:bodyPr wrap="square" rtlCol="0">
            <a:spAutoFit/>
          </a:bodyPr>
          <a:lstStyle/>
          <a:p>
            <a:pPr algn="ctr" rtl="0"/>
            <a:r>
              <a:rPr lang="ne-np" sz="1200">
                <a:solidFill>
                  <a:prstClr val="black"/>
                </a:solidFill>
              </a:rPr>
              <a:t>② व्हील प्रकार</a:t>
            </a:r>
          </a:p>
        </p:txBody>
      </p:sp>
      <p:pic>
        <p:nvPicPr>
          <p:cNvPr id="2" name="図 1"/>
          <p:cNvPicPr>
            <a:picLocks noChangeAspect="1"/>
          </p:cNvPicPr>
          <p:nvPr/>
        </p:nvPicPr>
        <p:blipFill>
          <a:blip r:embed="rId3"/>
          <a:stretch>
            <a:fillRect/>
          </a:stretch>
        </p:blipFill>
        <p:spPr>
          <a:xfrm>
            <a:off x="712311" y="3871983"/>
            <a:ext cx="4004559" cy="1686130"/>
          </a:xfrm>
          <a:prstGeom prst="rect">
            <a:avLst/>
          </a:prstGeom>
        </p:spPr>
      </p:pic>
      <mc:AlternateContent xmlns:mc="http://schemas.openxmlformats.org/markup-compatibility/2006" xmlns:a14="http://schemas.microsoft.com/office/drawing/2010/main">
        <mc:Choice Requires="a14">
          <p:sp>
            <p:nvSpPr>
              <p:cNvPr id="10" name="テキスト ボックス 9"/>
              <p:cNvSpPr txBox="1"/>
              <p:nvPr/>
            </p:nvSpPr>
            <p:spPr>
              <a:xfrm>
                <a:off x="1029289" y="2207690"/>
                <a:ext cx="3370602" cy="417102"/>
              </a:xfrm>
              <a:prstGeom prst="rect">
                <a:avLst/>
              </a:prstGeom>
              <a:noFill/>
            </p:spPr>
            <p:txBody>
              <a:bodyPr wrap="none" lIns="0" tIns="0" rIns="0" bIns="0" rtlCol="0">
                <a:spAutoFit/>
              </a:bodyPr>
              <a:lstStyle/>
              <a:p>
                <a:pPr rtl="0"/>
                <a14:m>
                  <m:oMathPara xmlns:m="http://schemas.openxmlformats.org/officeDocument/2006/math">
                    <m:oMathParaPr>
                      <m:jc m:val="centerGroup"/>
                    </m:oMathParaPr>
                    <m:oMath xmlns:m="http://schemas.openxmlformats.org/officeDocument/2006/math">
                      <m:r>
                        <a:rPr lang="ja-JP" altLang="ja-JP" sz="1400">
                          <a:latin typeface="Cambria Math" panose="02040503050406030204" pitchFamily="18" charset="0"/>
                        </a:rPr>
                        <m:t>औसत</m:t>
                      </m:r>
                      <m:r>
                        <a:rPr lang="ja-JP" altLang="ja-JP" sz="1400">
                          <a:latin typeface="Cambria Math" panose="02040503050406030204" pitchFamily="18" charset="0"/>
                        </a:rPr>
                        <m:t> </m:t>
                      </m:r>
                      <m:r>
                        <a:rPr lang="ja-JP" altLang="ja-JP" sz="1400">
                          <a:latin typeface="Cambria Math" panose="02040503050406030204" pitchFamily="18" charset="0"/>
                        </a:rPr>
                        <m:t>कन्ट्याक्ट</m:t>
                      </m:r>
                      <m:r>
                        <a:rPr lang="ja-JP" altLang="ja-JP" sz="1400">
                          <a:latin typeface="Cambria Math" panose="02040503050406030204" pitchFamily="18" charset="0"/>
                        </a:rPr>
                        <m:t> </m:t>
                      </m:r>
                      <m:r>
                        <a:rPr lang="ja-JP" altLang="ja-JP" sz="1400">
                          <a:latin typeface="Cambria Math" panose="02040503050406030204" pitchFamily="18" charset="0"/>
                        </a:rPr>
                        <m:t>प्रेसर</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m:t>
                          </m:r>
                          <m:r>
                            <a:rPr lang="ja-JP" altLang="ja-JP" sz="1400">
                              <a:latin typeface="Cambria Math" panose="02040503050406030204" pitchFamily="18" charset="0"/>
                            </a:rPr>
                            <m:t>.</m:t>
                          </m:r>
                          <m:r>
                            <a:rPr lang="ja-JP" altLang="ja-JP" sz="1400">
                              <a:latin typeface="Cambria Math" panose="02040503050406030204" pitchFamily="18" charset="0"/>
                            </a:rPr>
                            <m:t>8</m:t>
                          </m:r>
                        </m:num>
                        <m:den>
                          <m:r>
                            <a:rPr lang="ja-JP" altLang="ja-JP" sz="1400">
                              <a:latin typeface="Cambria Math" panose="02040503050406030204" pitchFamily="18" charset="0"/>
                            </a:rPr>
                            <m:t>Ｓ</m:t>
                          </m:r>
                        </m:den>
                      </m:f>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m:t>
                          </m:r>
                          <m:r>
                            <a:rPr lang="ja-JP" altLang="ja-JP" sz="1400">
                              <a:latin typeface="Cambria Math" panose="02040503050406030204" pitchFamily="18" charset="0"/>
                            </a:rPr>
                            <m:t>.</m:t>
                          </m:r>
                          <m:r>
                            <a:rPr lang="ja-JP" altLang="ja-JP" sz="1400">
                              <a:latin typeface="Cambria Math" panose="02040503050406030204" pitchFamily="18" charset="0"/>
                            </a:rPr>
                            <m:t>8</m:t>
                          </m:r>
                        </m:num>
                        <m:den>
                          <m:r>
                            <a:rPr lang="en-US" altLang="ja-JP" sz="1400">
                              <a:latin typeface="Cambria Math" panose="02040503050406030204" pitchFamily="18" charset="0"/>
                            </a:rPr>
                            <m:t>2</m:t>
                          </m:r>
                          <m:r>
                            <a:rPr lang="ja-JP" altLang="ja-JP" sz="1400">
                              <a:latin typeface="Cambria Math" panose="02040503050406030204" pitchFamily="18" charset="0"/>
                            </a:rPr>
                            <m:t>Ｂ×Ｌ</m:t>
                          </m:r>
                        </m:den>
                      </m:f>
                      <m:r>
                        <a:rPr lang="ja-JP" altLang="ja-JP" sz="1400">
                          <a:latin typeface="Cambria Math" panose="02040503050406030204" pitchFamily="18" charset="0"/>
                        </a:rPr>
                        <m:t>(</m:t>
                      </m:r>
                      <m:r>
                        <a:rPr lang="en-US" altLang="ja-JP" sz="1400">
                          <a:latin typeface="Cambria Math" panose="02040503050406030204" pitchFamily="18" charset="0"/>
                        </a:rPr>
                        <m:t>𝑘𝑃𝑎</m:t>
                      </m:r>
                      <m:r>
                        <a:rPr lang="ja-JP" altLang="ja-JP" sz="1400">
                          <a:latin typeface="Cambria Math" panose="02040503050406030204" pitchFamily="18" charset="0"/>
                        </a:rPr>
                        <m:t>)</m:t>
                      </m:r>
                    </m:oMath>
                  </m:oMathPara>
                </a14:m>
                <a:endParaRPr lang="ja-JP" altLang="ja-JP" sz="14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029289" y="2207690"/>
                <a:ext cx="3370602" cy="417102"/>
              </a:xfrm>
              <a:prstGeom prst="rect">
                <a:avLst/>
              </a:prstGeom>
              <a:blipFill rotWithShape="0">
                <a:blip r:embed="rId5"/>
                <a:stretch>
                  <a:fillRect l="-1447" t="-2899" r="-1266" b="-14493"/>
                </a:stretch>
              </a:blipFill>
            </p:spPr>
            <p:txBody>
              <a:bodyPr rtlCol="false"/>
              <a:lstStyle/>
              <a:p>
                <a:pPr rtl="false"/>
                <a:r>
                  <a:rPr lang="ne-np">
                    <a:noFill/>
                  </a:rPr>
                  <a:t> </a:t>
                </a:r>
              </a:p>
            </p:txBody>
          </p:sp>
        </mc:Fallback>
      </mc:AlternateContent>
      <p:sp>
        <p:nvSpPr>
          <p:cNvPr id="11" name="テキスト ボックス 10"/>
          <p:cNvSpPr txBox="1"/>
          <p:nvPr/>
        </p:nvSpPr>
        <p:spPr>
          <a:xfrm>
            <a:off x="819981" y="2760938"/>
            <a:ext cx="6406116" cy="830997"/>
          </a:xfrm>
          <a:prstGeom prst="rect">
            <a:avLst/>
          </a:prstGeom>
          <a:noFill/>
          <a:ln>
            <a:noFill/>
          </a:ln>
        </p:spPr>
        <p:txBody>
          <a:bodyPr wrap="square" rtlCol="0">
            <a:spAutoFit/>
          </a:bodyPr>
          <a:lstStyle/>
          <a:p>
            <a:pPr rtl="0"/>
            <a:r>
              <a:rPr lang="ne-np" sz="1200" dirty="0">
                <a:solidFill>
                  <a:prstClr val="black"/>
                </a:solidFill>
              </a:rPr>
              <a:t>Ｗ： मेसिनको कुल तौल/मेसिनको कुल द्रव्यमान (ｔ)</a:t>
            </a:r>
          </a:p>
          <a:p>
            <a:pPr rtl="0"/>
            <a:r>
              <a:rPr lang="ne-np" sz="1200" dirty="0">
                <a:solidFill>
                  <a:prstClr val="black"/>
                </a:solidFill>
              </a:rPr>
              <a:t>Ｓ：कुल कन्ट्याक्ट प्रेसर＝2Ｂ×Ｌ(㎡)</a:t>
            </a:r>
          </a:p>
          <a:p>
            <a:pPr rtl="0"/>
            <a:r>
              <a:rPr lang="ne-np" sz="1200" dirty="0">
                <a:solidFill>
                  <a:prstClr val="black"/>
                </a:solidFill>
              </a:rPr>
              <a:t>Ｌ：कुल तौल अवस्थाको आइडलर(आइडल व्हील)र स्प्राकेट(ड्राइभ स्प्राकेट)को केन्द्र दूरी (ｍ)</a:t>
            </a:r>
          </a:p>
          <a:p>
            <a:pPr rtl="0"/>
            <a:r>
              <a:rPr lang="ne-np" sz="1200" dirty="0">
                <a:solidFill>
                  <a:prstClr val="black"/>
                </a:solidFill>
              </a:rPr>
              <a:t>Ｂ：क्रलरको फराकिलोपन(ｍ)</a:t>
            </a:r>
          </a:p>
        </p:txBody>
      </p:sp>
      <mc:AlternateContent xmlns:mc="http://schemas.openxmlformats.org/markup-compatibility/2006" xmlns:a14="http://schemas.microsoft.com/office/drawing/2010/main">
        <mc:Choice Requires="a14">
          <p:sp>
            <p:nvSpPr>
              <p:cNvPr id="13" name="テキスト ボックス 12"/>
              <p:cNvSpPr txBox="1"/>
              <p:nvPr/>
            </p:nvSpPr>
            <p:spPr>
              <a:xfrm>
                <a:off x="5126814" y="2191051"/>
                <a:ext cx="3274486" cy="448008"/>
              </a:xfrm>
              <a:prstGeom prst="rect">
                <a:avLst/>
              </a:prstGeom>
              <a:noFill/>
            </p:spPr>
            <p:txBody>
              <a:bodyPr wrap="none" lIns="0" tIns="0" rIns="0" bIns="0" rtlCol="0">
                <a:spAutoFit/>
              </a:bodyPr>
              <a:lstStyle/>
              <a:p>
                <a:pPr rtl="0"/>
                <a14:m>
                  <m:oMathPara xmlns:m="http://schemas.openxmlformats.org/officeDocument/2006/math">
                    <m:oMathParaPr>
                      <m:jc m:val="centerGroup"/>
                    </m:oMathParaPr>
                    <m:oMath xmlns:m="http://schemas.openxmlformats.org/officeDocument/2006/math">
                      <m:r>
                        <a:rPr lang="ja-JP" altLang="ja-JP" sz="1200">
                          <a:latin typeface="Cambria Math" panose="02040503050406030204" pitchFamily="18" charset="0"/>
                        </a:rPr>
                        <m:t>औसत</m:t>
                      </m:r>
                      <m:r>
                        <a:rPr lang="ja-JP" altLang="ja-JP" sz="1200">
                          <a:latin typeface="Cambria Math" panose="02040503050406030204" pitchFamily="18" charset="0"/>
                        </a:rPr>
                        <m:t> </m:t>
                      </m:r>
                      <m:r>
                        <a:rPr lang="ja-JP" altLang="ja-JP" sz="1200">
                          <a:latin typeface="Cambria Math" panose="02040503050406030204" pitchFamily="18" charset="0"/>
                        </a:rPr>
                        <m:t>कन्ट्याक्ट</m:t>
                      </m:r>
                      <m:r>
                        <a:rPr lang="ja-JP" altLang="ja-JP" sz="1200">
                          <a:latin typeface="Cambria Math" panose="02040503050406030204" pitchFamily="18" charset="0"/>
                        </a:rPr>
                        <m:t> </m:t>
                      </m:r>
                      <m:r>
                        <a:rPr lang="ja-JP" altLang="ja-JP" sz="1200">
                          <a:latin typeface="Cambria Math" panose="02040503050406030204" pitchFamily="18" charset="0"/>
                        </a:rPr>
                        <m:t>प्रेसर</m:t>
                      </m:r>
                      <m:r>
                        <a:rPr lang="en-US" altLang="ja-JP" sz="1200">
                          <a:latin typeface="Cambria Math" panose="02040503050406030204" pitchFamily="18" charset="0"/>
                        </a:rPr>
                        <m:t>=</m:t>
                      </m:r>
                      <m:f>
                        <m:fPr>
                          <m:ctrlPr>
                            <a:rPr lang="ja-JP" altLang="ja-JP" sz="1200" i="1">
                              <a:latin typeface="Cambria Math" panose="02040503050406030204" pitchFamily="18" charset="0"/>
                            </a:rPr>
                          </m:ctrlPr>
                        </m:fPr>
                        <m:num>
                          <m:r>
                            <a:rPr lang="ja-JP" altLang="en-US" sz="1200" i="1">
                              <a:latin typeface="Cambria Math" panose="02040503050406030204" pitchFamily="18" charset="0"/>
                            </a:rPr>
                            <m:t>एक्सल</m:t>
                          </m:r>
                          <m:r>
                            <a:rPr lang="ja-JP" altLang="en-US" sz="1200" i="1">
                              <a:latin typeface="Cambria Math" panose="02040503050406030204" pitchFamily="18" charset="0"/>
                            </a:rPr>
                            <m:t> </m:t>
                          </m:r>
                          <m:r>
                            <a:rPr lang="ja-JP" altLang="en-US" sz="1200" i="1">
                              <a:latin typeface="Cambria Math" panose="02040503050406030204" pitchFamily="18" charset="0"/>
                            </a:rPr>
                            <m:t>लोड</m:t>
                          </m:r>
                          <m:r>
                            <a:rPr lang="ja-JP" altLang="ja-JP" sz="1200">
                              <a:latin typeface="Cambria Math" panose="02040503050406030204" pitchFamily="18" charset="0"/>
                            </a:rPr>
                            <m:t>×</m:t>
                          </m:r>
                          <m:r>
                            <a:rPr lang="en-US" altLang="ja-JP" sz="1200">
                              <a:latin typeface="Cambria Math" panose="02040503050406030204" pitchFamily="18" charset="0"/>
                            </a:rPr>
                            <m:t>9</m:t>
                          </m:r>
                          <m:r>
                            <a:rPr lang="en-US" altLang="ja-JP" sz="1200">
                              <a:latin typeface="Cambria Math" panose="02040503050406030204" pitchFamily="18" charset="0"/>
                            </a:rPr>
                            <m:t>.</m:t>
                          </m:r>
                          <m:r>
                            <a:rPr lang="en-US" altLang="ja-JP" sz="1200">
                              <a:latin typeface="Cambria Math" panose="02040503050406030204" pitchFamily="18" charset="0"/>
                            </a:rPr>
                            <m:t>8</m:t>
                          </m:r>
                        </m:num>
                        <m:den>
                          <m:r>
                            <a:rPr lang="ja-JP" altLang="en-US" sz="1200" i="1">
                              <a:latin typeface="Cambria Math" panose="02040503050406030204" pitchFamily="18" charset="0"/>
                            </a:rPr>
                            <m:t>स्पस्ट</m:t>
                          </m:r>
                          <m:r>
                            <a:rPr lang="ja-JP" altLang="en-US" sz="1200" i="1">
                              <a:latin typeface="Cambria Math" panose="02040503050406030204" pitchFamily="18" charset="0"/>
                            </a:rPr>
                            <m:t> </m:t>
                          </m:r>
                          <m:r>
                            <a:rPr lang="ja-JP" altLang="en-US" sz="1200" i="1">
                              <a:latin typeface="Cambria Math" panose="02040503050406030204" pitchFamily="18" charset="0"/>
                            </a:rPr>
                            <m:t>कन्ट्याकट</m:t>
                          </m:r>
                          <m:r>
                            <a:rPr lang="ja-JP" altLang="en-US" sz="1200" i="1">
                              <a:latin typeface="Cambria Math" panose="02040503050406030204" pitchFamily="18" charset="0"/>
                            </a:rPr>
                            <m:t> </m:t>
                          </m:r>
                          <m:r>
                            <a:rPr lang="ja-JP" altLang="en-US" sz="1200" i="1">
                              <a:latin typeface="Cambria Math" panose="02040503050406030204" pitchFamily="18" charset="0"/>
                            </a:rPr>
                            <m:t>क्षेत्र</m:t>
                          </m:r>
                        </m:den>
                      </m:f>
                      <m:r>
                        <a:rPr lang="ja-JP" altLang="ja-JP" sz="1200">
                          <a:latin typeface="Cambria Math" panose="02040503050406030204" pitchFamily="18" charset="0"/>
                        </a:rPr>
                        <m:t>(</m:t>
                      </m:r>
                      <m:r>
                        <a:rPr lang="en-US" altLang="ja-JP" sz="1200">
                          <a:latin typeface="Cambria Math" panose="02040503050406030204" pitchFamily="18" charset="0"/>
                        </a:rPr>
                        <m:t>𝑘𝑃𝑎</m:t>
                      </m:r>
                      <m:r>
                        <a:rPr lang="ja-JP" altLang="ja-JP" sz="1200">
                          <a:latin typeface="Cambria Math" panose="02040503050406030204" pitchFamily="18" charset="0"/>
                        </a:rPr>
                        <m:t>)</m:t>
                      </m:r>
                    </m:oMath>
                  </m:oMathPara>
                </a14:m>
                <a:endParaRPr lang="ja-JP" altLang="ja-JP" sz="1200"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5126814" y="2191051"/>
                <a:ext cx="3274486" cy="448008"/>
              </a:xfrm>
              <a:prstGeom prst="rect">
                <a:avLst/>
              </a:prstGeom>
              <a:blipFill>
                <a:blip r:embed="rId6"/>
                <a:stretch>
                  <a:fillRect l="-1490" t="-4054" r="-1304" b="-16216"/>
                </a:stretch>
              </a:blipFill>
            </p:spPr>
            <p:txBody>
              <a:bodyPr/>
              <a:lstStyle/>
              <a:p>
                <a:r>
                  <a:rPr lang="ja-JP" altLang="en-US">
                    <a:noFill/>
                  </a:rPr>
                  <a:t> </a:t>
                </a:r>
              </a:p>
            </p:txBody>
          </p:sp>
        </mc:Fallback>
      </mc:AlternateContent>
      <p:pic>
        <p:nvPicPr>
          <p:cNvPr id="14" name="図 13"/>
          <p:cNvPicPr>
            <a:picLocks noChangeAspect="1"/>
          </p:cNvPicPr>
          <p:nvPr/>
        </p:nvPicPr>
        <p:blipFill>
          <a:blip r:embed="rId7"/>
          <a:stretch>
            <a:fillRect/>
          </a:stretch>
        </p:blipFill>
        <p:spPr>
          <a:xfrm>
            <a:off x="5063606" y="3620471"/>
            <a:ext cx="3240844" cy="2334264"/>
          </a:xfrm>
          <a:prstGeom prst="rect">
            <a:avLst/>
          </a:prstGeom>
        </p:spPr>
      </p:pic>
      <p:sp>
        <p:nvSpPr>
          <p:cNvPr id="12" name="テキスト ボックス 503">
            <a:extLst>
              <a:ext uri="{FF2B5EF4-FFF2-40B4-BE49-F238E27FC236}">
                <a16:creationId xmlns:a16="http://schemas.microsoft.com/office/drawing/2014/main" id="{73035A3A-8C23-4887-B12D-AEF68A92CE53}"/>
              </a:ext>
            </a:extLst>
          </p:cNvPr>
          <p:cNvSpPr txBox="1"/>
          <p:nvPr/>
        </p:nvSpPr>
        <p:spPr>
          <a:xfrm>
            <a:off x="2031067" y="3935236"/>
            <a:ext cx="575945" cy="156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mn-ea"/>
                <a:cs typeface="Times New Roman" panose="02020603050405020304" pitchFamily="18" charset="0"/>
              </a:rPr>
              <a:t>क्रलर</a:t>
            </a:r>
          </a:p>
        </p:txBody>
      </p:sp>
      <p:sp>
        <p:nvSpPr>
          <p:cNvPr id="15" name="テキスト ボックス 504">
            <a:extLst>
              <a:ext uri="{FF2B5EF4-FFF2-40B4-BE49-F238E27FC236}">
                <a16:creationId xmlns:a16="http://schemas.microsoft.com/office/drawing/2014/main" id="{208EB4AD-BE0C-4DB7-AB0E-0F30C8FAF038}"/>
              </a:ext>
            </a:extLst>
          </p:cNvPr>
          <p:cNvSpPr txBox="1"/>
          <p:nvPr/>
        </p:nvSpPr>
        <p:spPr>
          <a:xfrm>
            <a:off x="1503382" y="4780873"/>
            <a:ext cx="527685" cy="1700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mn-ea"/>
                <a:cs typeface="Times New Roman" panose="02020603050405020304" pitchFamily="18" charset="0"/>
              </a:rPr>
              <a:t>आइडलर</a:t>
            </a:r>
          </a:p>
        </p:txBody>
      </p:sp>
      <p:sp>
        <p:nvSpPr>
          <p:cNvPr id="16" name="テキスト ボックス 505">
            <a:extLst>
              <a:ext uri="{FF2B5EF4-FFF2-40B4-BE49-F238E27FC236}">
                <a16:creationId xmlns:a16="http://schemas.microsoft.com/office/drawing/2014/main" id="{46A0E020-5014-4D31-8055-C636640156EF}"/>
              </a:ext>
            </a:extLst>
          </p:cNvPr>
          <p:cNvSpPr txBox="1"/>
          <p:nvPr/>
        </p:nvSpPr>
        <p:spPr>
          <a:xfrm>
            <a:off x="2366093" y="4787603"/>
            <a:ext cx="696994" cy="156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mn-ea"/>
                <a:cs typeface="Times New Roman" panose="02020603050405020304" pitchFamily="18" charset="0"/>
              </a:rPr>
              <a:t>स्प्राकेट</a:t>
            </a:r>
          </a:p>
        </p:txBody>
      </p:sp>
      <p:sp>
        <p:nvSpPr>
          <p:cNvPr id="17" name="テキスト ボックス 506">
            <a:extLst>
              <a:ext uri="{FF2B5EF4-FFF2-40B4-BE49-F238E27FC236}">
                <a16:creationId xmlns:a16="http://schemas.microsoft.com/office/drawing/2014/main" id="{A95A4069-64A7-4604-877E-480D9BB3EABE}"/>
              </a:ext>
            </a:extLst>
          </p:cNvPr>
          <p:cNvSpPr txBox="1"/>
          <p:nvPr/>
        </p:nvSpPr>
        <p:spPr>
          <a:xfrm>
            <a:off x="4852706" y="3880625"/>
            <a:ext cx="707178" cy="1513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900" kern="100" dirty="0">
                <a:effectLst/>
                <a:latin typeface="+mn-ea"/>
                <a:cs typeface="Times New Roman" panose="02020603050405020304" pitchFamily="18" charset="0"/>
              </a:rPr>
              <a:t>शाफ्ट लोड</a:t>
            </a:r>
          </a:p>
        </p:txBody>
      </p:sp>
      <p:sp>
        <p:nvSpPr>
          <p:cNvPr id="18" name="テキスト ボックス 507">
            <a:extLst>
              <a:ext uri="{FF2B5EF4-FFF2-40B4-BE49-F238E27FC236}">
                <a16:creationId xmlns:a16="http://schemas.microsoft.com/office/drawing/2014/main" id="{C3D77169-A69F-4F77-9B3F-B49521330D57}"/>
              </a:ext>
            </a:extLst>
          </p:cNvPr>
          <p:cNvSpPr txBox="1"/>
          <p:nvPr/>
        </p:nvSpPr>
        <p:spPr>
          <a:xfrm>
            <a:off x="7728545" y="3922783"/>
            <a:ext cx="433070" cy="109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mn-ea"/>
                <a:cs typeface="Times New Roman" panose="02020603050405020304" pitchFamily="18" charset="0"/>
              </a:rPr>
              <a:t>टायर</a:t>
            </a:r>
          </a:p>
        </p:txBody>
      </p:sp>
      <p:sp>
        <p:nvSpPr>
          <p:cNvPr id="19" name="テキスト ボックス 508">
            <a:extLst>
              <a:ext uri="{FF2B5EF4-FFF2-40B4-BE49-F238E27FC236}">
                <a16:creationId xmlns:a16="http://schemas.microsoft.com/office/drawing/2014/main" id="{7E9D6402-D95C-48F0-97B1-8C38AB05FB23}"/>
              </a:ext>
            </a:extLst>
          </p:cNvPr>
          <p:cNvSpPr txBox="1"/>
          <p:nvPr/>
        </p:nvSpPr>
        <p:spPr>
          <a:xfrm>
            <a:off x="7226097" y="4805183"/>
            <a:ext cx="429463" cy="1214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mn-ea"/>
                <a:cs typeface="Times New Roman" panose="02020603050405020304" pitchFamily="18" charset="0"/>
              </a:rPr>
              <a:t>जमिन</a:t>
            </a:r>
          </a:p>
        </p:txBody>
      </p:sp>
      <p:sp>
        <p:nvSpPr>
          <p:cNvPr id="20" name="テキスト ボックス 509">
            <a:extLst>
              <a:ext uri="{FF2B5EF4-FFF2-40B4-BE49-F238E27FC236}">
                <a16:creationId xmlns:a16="http://schemas.microsoft.com/office/drawing/2014/main" id="{F167B072-FCC2-4A2A-8C79-44BEF88601D7}"/>
              </a:ext>
            </a:extLst>
          </p:cNvPr>
          <p:cNvSpPr txBox="1"/>
          <p:nvPr/>
        </p:nvSpPr>
        <p:spPr>
          <a:xfrm>
            <a:off x="7441564" y="5376683"/>
            <a:ext cx="862885"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mn-ea"/>
                <a:cs typeface="Times New Roman" panose="02020603050405020304" pitchFamily="18" charset="0"/>
              </a:rPr>
              <a:t>स्पष्ट कन्ट्याकट क्षेत्र</a:t>
            </a:r>
          </a:p>
        </p:txBody>
      </p:sp>
    </p:spTree>
    <p:extLst>
      <p:ext uri="{BB962C8B-B14F-4D97-AF65-F5344CB8AC3E}">
        <p14:creationId xmlns:p14="http://schemas.microsoft.com/office/powerpoint/2010/main" val="29711347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(2)</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261/सहायक पाठ्यपुस्तक पृष्ठ 138</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खण्ड 2 सुरक्षा मानक</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चरण 2 निर्माण मेसिन आदि</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भाग 1 सवारी साधन प्रकारको निर्माण मेसिन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दफा 1-2  संरचना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दफा 152 &lt;हेडलाइटको जडान&gt;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मेसिनमा, हेडलाइट जोड्नुपर्छ। तर, कामलाई सुरक्षित हिसाबले गर्नको लागी चाहिने लाइटको मात्रा कायम राखिएको ठाउँमा प्रयोग गर्ने सवारी साधन प्रकारको निर्माण मेसिनमा चाहिँ, यतिमात्रमा सिमित हुँदैन।</a:t>
            </a:r>
          </a:p>
          <a:p>
            <a:pPr marL="0" indent="0" rtl="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153  &lt;हेड गार्ड&gt;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व्यवसायीले, ढँगा खस्नु आदिले कामदारलाई खतरा हुने सम्भावना भएको ठाउँमा *1 सवारी साधन प्रकारको निर्माण मेसिन (बुलडोजर, ट्याक्टर साबेल, मक लोडर, पावर साबेल, ड्याग साबेलको साथै विघटन कामका मेसिन मा सिमित।) लाई प्रयोग गर्दा, सो सवारी साधन प्रकारको निर्माण मेसिनमा बलियो ओभरहेड गार्ड *2 को तयारी गरिराख्नुपर्छ।</a:t>
            </a:r>
          </a:p>
          <a:p>
            <a:pPr marL="898525" indent="-355600"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1) ढुँगा खस्ने आदिको सम्भावना भएको ठाउँमा भनेको, बत्ति खन्ने कार्य, उत्खननका खन्ने काम, टनेल आदिको निर्माणको काम आदि या सो मेसिन प्रयोग गरि गर्ने ठाउँमा, मेसिनको कामको कारण पत्थर खस्ने हुने ठाउँलाई भनिन्छ।</a:t>
            </a:r>
          </a:p>
          <a:p>
            <a:pPr marL="543600" indent="0"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2) ओभरहेड गार्डको बारेमा, 1975 शालको सेप्टेम्बर 26 तारिकको दिन 559 नम्बरको सूचनाअनुसार संरचना मानक प्रकाशित गरिएको छ।</a:t>
            </a:r>
            <a:endParaRPr lang="en-US" altLang="ja-JP" sz="1100" dirty="0">
              <a:solidFill>
                <a:srgbClr val="0070C0"/>
              </a:solidFill>
              <a:latin typeface="Meiryo UI" panose="020B0604030504040204" pitchFamily="50" charset="-128"/>
              <a:ea typeface="Meiryo UI" panose="020B0604030504040204" pitchFamily="50" charset="-128"/>
            </a:endParaRPr>
          </a:p>
          <a:p>
            <a:pPr marL="543600" indent="0" rtl="0">
              <a:lnSpc>
                <a:spcPct val="100000"/>
              </a:lnSpc>
              <a:spcBef>
                <a:spcPts val="0"/>
              </a:spcBef>
              <a:buNone/>
            </a:pPr>
            <a:endParaRPr lang="en-US" altLang="ja-JP" sz="1100" dirty="0">
              <a:solidFill>
                <a:srgbClr val="0070C0"/>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बुँदा 2 सवारी साधन प्रकारको निर्माण मेसिनको प्रयोग सम्बन्धित खतराको रोकथाम</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154 &lt;सर्वेक्षण र रेकर्ड&gt;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मेसिनलाई प्रयोग गर्दा, काम शुरु गर्नु अगाडि त्यो कामसँग सम्बन्धित ठाउँको जमिनको बनावट, जमिनको गुणको अवस्था आदिको निरिक्षण गरी, त्यसको नतिजा रेकर्ड गरेर राख्न जरुरी छ।</a:t>
            </a:r>
            <a:endParaRPr lang="ja-JP" altLang="en-US" sz="11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221579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(3)</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262/सहायक पाठ्यपुस्तक पृष्ठ 139</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धारा 155  &lt;कार्य योजना&gt;</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मेसिनको प्रयोग गरि काम गर्दा, पहिले, अगाडि बुँदाको नियमाअनुसार सर्वोक्षण अनतर्गत प्राप्त ठाउँमा प्रयोग गर्ने कार्य योजनालाई तोकिई, त्यसमाथि, सो कार्य योजनाकोअनुसार काम गर्नुपर्ने हुन्छ।</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2 अघिल्लो बुँदाको कार्य योजनाले यसअनुसारको बुँदालाई बुझाउने हुन पर्छ।</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　　1. प्रयोग गर्ने सवारी साधन प्रकारको निर्माण मेसिनको प्रकार र क्षमता</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　　2 सवारी साधन प्रकारको निर्माण मेसिनको सञ्चालन रुट</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　　3 सवारी साधन प्रकारको निर्माण मेसिनको कार्य विधि </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3 व्यवासयीले, बुँदा 1 को कार्य योजनालाई निर्धारण गर्दा, अगाडि बुँदा 2 र 3 को बुँदाको विषयमा सम्बन्धित कामदारलाई जानकारी दिनुपर्छ।</a:t>
            </a: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धारा 156 &lt;निर्धारित स्पिड&gt;</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 (अधिकतम स्पिड हरेक पटक 10 कि.मि. तलको बाहेक।) प्रयोग गरि कार्य गर्दा, अगाडिनै, यो कार्यमा संलग्न ठाउँको जमिन आकार, माटोको गुणको अवस्था * अनुसारको सवारी साधन प्रकारको निर्माण मेसिनको उपयुक्त स्पिडको मात्रालाई निर्धारित गरि, त्यस अन्तरगत काम गर्नुपर्छ।</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2 अघिल्लो बुँदाको सवारी साधन प्रकारको निर्माण मेसिनको चालकले, अघिल्लो बुँदाको निर्धारित स्पिडभन्दा बढिमा सवारी साधन प्रकारको निर्माण मेसिन चलाउन हुँदैन। </a:t>
            </a:r>
            <a:endParaRPr lang="en-US" altLang="ja-JP" sz="1600" dirty="0">
              <a:solidFill>
                <a:prstClr val="black"/>
              </a:solidFill>
              <a:latin typeface="Meiryo UI" panose="020B0604030504040204" pitchFamily="50" charset="-128"/>
              <a:ea typeface="Meiryo UI" panose="020B0604030504040204" pitchFamily="50" charset="-128"/>
            </a:endParaRPr>
          </a:p>
          <a:p>
            <a:pPr marL="542925" indent="0" rtl="0">
              <a:lnSpc>
                <a:spcPct val="100000"/>
              </a:lnSpc>
              <a:spcBef>
                <a:spcPts val="0"/>
              </a:spcBef>
              <a:buNone/>
            </a:pPr>
            <a:r>
              <a:rPr lang="ne-np" sz="1200" dirty="0">
                <a:solidFill>
                  <a:srgbClr val="0070C0"/>
                </a:solidFill>
                <a:latin typeface="Meiryo UI" panose="020B0604030504040204" pitchFamily="50" charset="-128"/>
                <a:ea typeface="Meiryo UI" panose="020B0604030504040204" pitchFamily="50" charset="-128"/>
              </a:rPr>
              <a:t>नोट) 「जमिनको आकार, माटोको गुणको अवस्था को 「आदिमा」, अरु निर्माण उपकरण आदिको जडान गरिएको अवस्था पनि पर्छ।</a:t>
            </a:r>
            <a:endParaRPr lang="ja-JP" altLang="en-US" sz="1600" dirty="0">
              <a:solidFill>
                <a:srgbClr val="0070C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108766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(4)</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262/सहायक पाठ्यपुस्तक पृष्ठ 140</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धारा 157 &lt;खस्न आदिको रोकथाम&gt;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व्यवासायीले, सवारी साधन प्रकारको निर्माण मेसिन प्रयोग गरि काम गर्दा, सवारी साधन प्रकारको निर्माण मेसिनको ढल्न अथवा खस्नबाट हुने कामदारलाई खतरको रोकथाम गर्न, यो सवारी साधन प्रकारको निर्माण मेसिनको सञ्चालन रुट को बारेमा बाटोको छेउको पहिरोलाई रोकथाम गर्ने, जमिनको असमान भासिने अवस्थालाई रोकथाम गर्ने, जरुरी चौडाई लाई कायम राख्ने कुरा आदि *महत्वपूर्ण उपकरण जडान गर्नुपर्छ।</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2 व्यवसायीले बाटोको छेउ, स्लोप आदिमा सवारी साधन प्रकारको निर्माण मेसिनलाई प्रयोग गरी काम गर्दा, त्यो सवारी साधन प्रकारको निर्माण मेसिन पल्टी या खसी कामदारहरुलाई हुने खतराको सम्भावना भएमा, निर्देशक राखी, *2, सो व्यक्तिलाई सवारी साधन प्रकारको निर्माण मेसिनको निरदेशन गराउनु पर्छ। </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3 अघिल्लो बुँदाको सवारी साधन प्रकारको निर्माण मेसिनको चालकले, सोहि बुँदाको निर्देशकले गरेको निर्देशनलाई पालना गर्नुपर्छ।</a:t>
            </a:r>
            <a:endParaRPr lang="en-US" altLang="ja-JP" sz="2000" dirty="0">
              <a:solidFill>
                <a:prstClr val="black"/>
              </a:solidFill>
              <a:latin typeface="Meiryo UI" panose="020B0604030504040204" pitchFamily="50" charset="-128"/>
              <a:ea typeface="Meiryo UI" panose="020B0604030504040204" pitchFamily="50" charset="-128"/>
            </a:endParaRPr>
          </a:p>
          <a:p>
            <a:pPr marL="542925" indent="0" rtl="0">
              <a:lnSpc>
                <a:spcPct val="100000"/>
              </a:lnSpc>
              <a:spcBef>
                <a:spcPts val="0"/>
              </a:spcBef>
              <a:buNone/>
            </a:pPr>
            <a:r>
              <a:rPr lang="ne-np" sz="1200">
                <a:solidFill>
                  <a:srgbClr val="0070C0"/>
                </a:solidFill>
                <a:latin typeface="Meiryo UI" panose="020B0604030504040204" pitchFamily="50" charset="-128"/>
                <a:ea typeface="Meiryo UI" panose="020B0604030504040204" pitchFamily="50" charset="-128"/>
              </a:rPr>
              <a:t>नोट 1  जरुरी चौडाई लाई कायम राख्ने कुरा आदि को 「आदि」 मा, गार्डरेलको जडान, साइनको निर्धारण आदि पर्दछ।</a:t>
            </a:r>
          </a:p>
          <a:p>
            <a:pPr marL="809625" indent="-288000" rtl="0">
              <a:lnSpc>
                <a:spcPct val="100000"/>
              </a:lnSpc>
              <a:spcBef>
                <a:spcPts val="0"/>
              </a:spcBef>
              <a:buNone/>
            </a:pPr>
            <a:r>
              <a:rPr lang="ne-np" sz="1200">
                <a:solidFill>
                  <a:srgbClr val="0070C0"/>
                </a:solidFill>
                <a:latin typeface="Meiryo UI" panose="020B0604030504040204" pitchFamily="50" charset="-128"/>
                <a:ea typeface="Meiryo UI" panose="020B0604030504040204" pitchFamily="50" charset="-128"/>
              </a:rPr>
              <a:t>नोट 2 ढल्ने, खस्ने आदिको सम्भावना नहुने गरि गार्डरेलको जडान, साइनको निर्धारण, आदिलाई उपयोगी हिसाबले गरिएमा, बुँदा 2 को मार्गदर्शकको नियुक्त जरुरी हुँदैन।</a:t>
            </a:r>
            <a:endParaRPr lang="ja-JP" altLang="en-US"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धारा 157 को उपधारा 2</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व्यवसायीले, बाटोको छेउ, स्लोप आदि, सवारी साधन प्रकारको निर्माण मेसिनलाई पल्टन र खस्नबाट चालकलाई खतर हुने सम्भावना भएको ठाउँहरूमा, पल्टने बेलाको सुरक्षात्मक संरचना लिई, त्यसमाथि सिट बेल्ट जोड्ने बाहेकको सवारी साधन प्रकारको निर्माण मेसिन प्रयोग नगर्ने र, चालकलाई सिट बेल्ट लगाउनको लागी जोड गर्नुपर्छ।</a:t>
            </a:r>
          </a:p>
        </p:txBody>
      </p:sp>
    </p:spTree>
    <p:extLst>
      <p:ext uri="{BB962C8B-B14F-4D97-AF65-F5344CB8AC3E}">
        <p14:creationId xmlns:p14="http://schemas.microsoft.com/office/powerpoint/2010/main" val="38107618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(5)</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263 /सहायक पाठ्यपुस्तक पृष्ठ 141</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158  　&lt;ठोक्किन बाट रोकथाम&gt;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 प्रयोग गरी काम गर्दा, साधन चलाउँदै गर्दा सवारी साधन प्रकारको निर्माण मेसिनको ठक्करले कामदारलाई हुने खतराको सम्भावना भएको स्थानमा, कामदारहरु पस्न हुँदैन। तर, मार्गदर्शक नियुक्त गरि, सो व्यक्तिलाई प्रयोग गरिने सवारी साधन प्रकारको निर्माण मेसिनको निर्देशन गर्दा, यो लागू हुँदैन।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a:t>
            </a:r>
            <a:r>
              <a:rPr lang="ne-np" sz="1400" spc="-70" dirty="0">
                <a:solidFill>
                  <a:prstClr val="black"/>
                </a:solidFill>
                <a:latin typeface="Meiryo UI" panose="020B0604030504040204" pitchFamily="50" charset="-128"/>
                <a:ea typeface="Meiryo UI" panose="020B0604030504040204" pitchFamily="50" charset="-128"/>
              </a:rPr>
              <a:t>अघिल्लो बुँदाको सवारी साधन प्रकारको निर्माण मेसिनको चालकले, सोहि बुँदाको निर्देशकले गरेको निर्देशनलाई पालना गर्नुपर्छ।</a:t>
            </a:r>
            <a:endParaRPr lang="en-US" altLang="ja-JP" sz="1400" spc="-70" dirty="0">
              <a:solidFill>
                <a:prstClr val="black"/>
              </a:solidFill>
              <a:latin typeface="Meiryo UI" panose="020B0604030504040204" pitchFamily="50" charset="-128"/>
              <a:ea typeface="Meiryo UI" panose="020B0604030504040204" pitchFamily="50" charset="-128"/>
            </a:endParaRPr>
          </a:p>
          <a:p>
            <a:pPr marL="809625" indent="-266700"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「खतरा हुने सम्भावनाको ठाउँ」मा, मेसिन साधन चलाउने क्षेत्रभित्र मात्र नभएर, आर्म, बूम आदिको कार्य उपकरणको सञ्चालन क्षेत्रभित्रको स्थानहरू पनि पर्दछन्।</a:t>
            </a: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159 &lt;संकेत&gt;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मेसिनको सञ्चालनमा, मार्गदर्शक राख्दा, निर्धारित संकेत तोकिई, मार्गदर्शकलाई सो संकेत गर्न लगाउनु पर्छ।</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अघिल्लो बुँदाको सवारी साधन प्रकारको निर्माण मेसिनको चालकले, सोहि बुँदाको संकेतलाई पालना गर्नुपर्छ।</a:t>
            </a:r>
          </a:p>
          <a:p>
            <a:pPr marL="0" indent="0" rtl="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160 &lt;साधन चलाउने ठाउँबाट टाढा जाँदाको उपकरण&gt;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मेसिनको चालक साधन चलाउने ठाउँबाट टाढा जाँदा, त्यो चालकलाई तलको उपकरण गर्न लगाउनु पर्छ।</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1 बकेट, जिप्पर आदि *1 को कार्य उपकरणलाई जमिनमा झार्ने।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2 मोटरलाई रोकि, त्यसमाथि, ड्राइभिंग ब्रेक लगाएर *2 को सवारी साधन प्रकारको निर्माण मेसिनको स्वचालनको रोकथाम गर्ने उपकरणको तयारी गर्ने।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अघिल्लो बुँदाको सवारी चालकले, सवारी साधन प्रकारको निर्माण मेसिनलाई चलाउने ठाउँबाट टाढा जाँदा, सोहि बुँदको सूचिबद्धमा उल्लेख गरिएका उपकरणहरुको तयारी गर्न लगाउनु पर्छ।</a:t>
            </a:r>
            <a:endParaRPr lang="en-US" altLang="ja-JP" sz="1400" dirty="0">
              <a:solidFill>
                <a:prstClr val="black"/>
              </a:solidFill>
              <a:latin typeface="Meiryo UI" panose="020B0604030504040204" pitchFamily="50" charset="-128"/>
              <a:ea typeface="Meiryo UI" panose="020B0604030504040204" pitchFamily="50" charset="-128"/>
            </a:endParaRPr>
          </a:p>
          <a:p>
            <a:pPr marL="542925" indent="0"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1 「बकेट, जिप्पर आदि」को「आदि」मा, साबेल, माटो हटाउने बोर्ड आदि पर्छ।</a:t>
            </a:r>
          </a:p>
          <a:p>
            <a:pPr marL="542925" indent="0"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2 「」の「ड्राइभिंग ब्रेक आदि」को「आदि」मा, वेज, स्टप्पर आदिले रोक्ने कुरा पर्दछ।</a:t>
            </a:r>
            <a:endParaRPr lang="en-US" altLang="ja-JP" sz="11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956894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(6)</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264 /सहायक पाठ्यपुस्तक पृष्ठ 142</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धारा 161 &lt;सवारी साधन प्रकारको निर्माण मेसिनको ट्रान्सफर&gt;</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मेसिनलाई ट्रान्सफर गर्नको लागी, स्वचालित अथवा ट्राक्सनले लोड सवारी आदि *1मा लोड हाल्ने निकाल्दा उकालो, फिलिङ (morido) आदिको प्रयोग गर्दा, सो सवारी साधन प्रकारको निर्माण मेसिनको ढल्ने, खस्नेबाट हुने खतरालाई रोक्नको लागी, अब तोकिएअनुसार गर्नुपर्छ।</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1 लोड हाल्ने निकाल्ने, समतल र बलियो ठाउँमा राखेर गर्ने।</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2 उकालो प्रयोग गर्दा, पर्याप्त *2 लम्बाई, चौडाई र बलियो उकालो प्रयोग गरि, उपयुक्त स्लोप *3 निश्चय जोड्ने।</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3 फिलिङ (morido), अस्थायी बोर्डलाई प्रयोग गरी, पर्याप्त फराकिलो र बलियो *4 साथै उचित स्लोप बनाउन जरुरी छ।</a:t>
            </a:r>
          </a:p>
          <a:p>
            <a:pPr marL="543600" indent="0" rtl="0">
              <a:lnSpc>
                <a:spcPct val="100000"/>
              </a:lnSpc>
              <a:spcBef>
                <a:spcPts val="0"/>
              </a:spcBef>
              <a:buNone/>
            </a:pPr>
            <a:r>
              <a:rPr lang="ne-np" sz="1050" dirty="0">
                <a:solidFill>
                  <a:srgbClr val="0070C0"/>
                </a:solidFill>
                <a:latin typeface="Meiryo UI" panose="020B0604030504040204" pitchFamily="50" charset="-128"/>
                <a:ea typeface="Meiryo UI" panose="020B0604030504040204" pitchFamily="50" charset="-128"/>
              </a:rPr>
              <a:t>नोट 1 「ढुवानी साधन आदि」को 「आदि」मा, ट्रेलर पर्दछ।</a:t>
            </a:r>
          </a:p>
          <a:p>
            <a:pPr marL="543600" indent="0" rtl="0">
              <a:lnSpc>
                <a:spcPct val="100000"/>
              </a:lnSpc>
              <a:spcBef>
                <a:spcPts val="0"/>
              </a:spcBef>
              <a:buNone/>
            </a:pPr>
            <a:r>
              <a:rPr lang="ne-np" sz="1050" dirty="0">
                <a:solidFill>
                  <a:srgbClr val="0070C0"/>
                </a:solidFill>
                <a:latin typeface="Meiryo UI" panose="020B0604030504040204" pitchFamily="50" charset="-128"/>
                <a:ea typeface="Meiryo UI" panose="020B0604030504040204" pitchFamily="50" charset="-128"/>
              </a:rPr>
              <a:t>नोट 2 「पर्याप्त लामो」को 「पर्याप्तमा」भनेको, लोड राख्ने झार्ने गर्ने सवारी साधन प्रकारको निर्माण मेसिनको तौल र परिमाणअनुसार निर्धारण गर्न जरुरी हुन्छ।</a:t>
            </a:r>
          </a:p>
          <a:p>
            <a:pPr marL="543600" indent="0" rtl="0">
              <a:lnSpc>
                <a:spcPct val="100000"/>
              </a:lnSpc>
              <a:spcBef>
                <a:spcPts val="0"/>
              </a:spcBef>
              <a:buNone/>
            </a:pPr>
            <a:r>
              <a:rPr lang="ne-np" sz="1050" dirty="0">
                <a:solidFill>
                  <a:srgbClr val="0070C0"/>
                </a:solidFill>
                <a:latin typeface="Meiryo UI" panose="020B0604030504040204" pitchFamily="50" charset="-128"/>
                <a:ea typeface="Meiryo UI" panose="020B0604030504040204" pitchFamily="50" charset="-128"/>
              </a:rPr>
              <a:t>नोट 3 「उपयुक्त स्लोप」भनेको, सो मेसिनकोको उकालो चढ्ने क्षमता आदिको प्रदर्शनलाई विचार गरि, सुरक्षित मात्राको स्लोपलाई भनिएको हो।</a:t>
            </a:r>
          </a:p>
          <a:p>
            <a:pPr marL="809625" indent="-266700" rtl="0">
              <a:lnSpc>
                <a:spcPct val="100000"/>
              </a:lnSpc>
              <a:spcBef>
                <a:spcPts val="0"/>
              </a:spcBef>
              <a:buNone/>
            </a:pPr>
            <a:r>
              <a:rPr lang="ne-np" sz="1050" dirty="0">
                <a:solidFill>
                  <a:srgbClr val="0070C0"/>
                </a:solidFill>
                <a:latin typeface="Meiryo UI" panose="020B0604030504040204" pitchFamily="50" charset="-128"/>
                <a:ea typeface="Meiryo UI" panose="020B0604030504040204" pitchFamily="50" charset="-128"/>
              </a:rPr>
              <a:t>नोट 4 「फिलिङ (morido)को बलियोपन」मा, फिलिङ (morido) मा पाइल लग स्ट्राइकि गरि, त्यसमाथि, पर्याप्त मात्रामा ट्याम्प आदिको उपकरण गर्ने कुरालाई निश्चित गर्नु हो।</a:t>
            </a:r>
          </a:p>
          <a:p>
            <a:pPr marL="0" indent="0" rtl="0">
              <a:lnSpc>
                <a:spcPct val="100000"/>
              </a:lnSpc>
              <a:spcBef>
                <a:spcPts val="0"/>
              </a:spcBef>
              <a:buNone/>
            </a:pPr>
            <a:endParaRPr lang="en-US" altLang="ja-JP" sz="12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धारा 162 &lt;चढ्ने संख्यामा सिमितता&gt;</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मेसिनको प्रयोग गरि काम गर्दा, सवारी सिट* बाहेकको ठाउँमा कामदारलाई चढाउनु हुँदैन। </a:t>
            </a:r>
          </a:p>
          <a:p>
            <a:pPr marL="543600" indent="0" rtl="0">
              <a:lnSpc>
                <a:spcPct val="100000"/>
              </a:lnSpc>
              <a:spcBef>
                <a:spcPts val="0"/>
              </a:spcBef>
              <a:buNone/>
            </a:pPr>
            <a:r>
              <a:rPr lang="ne-np" sz="1050" dirty="0">
                <a:solidFill>
                  <a:srgbClr val="0070C0"/>
                </a:solidFill>
                <a:latin typeface="Meiryo UI" panose="020B0604030504040204" pitchFamily="50" charset="-128"/>
                <a:ea typeface="Meiryo UI" panose="020B0604030504040204" pitchFamily="50" charset="-128"/>
              </a:rPr>
              <a:t>नोट) 「सवारी सिट」भनेको, चालक सिट, साइड सिट र त्यस बाहेकको सिटहरुको कुरा हो।</a:t>
            </a:r>
          </a:p>
          <a:p>
            <a:pPr marL="0" indent="0" rtl="0">
              <a:lnSpc>
                <a:spcPct val="100000"/>
              </a:lnSpc>
              <a:spcBef>
                <a:spcPts val="0"/>
              </a:spcBef>
              <a:buNone/>
            </a:pPr>
            <a:endParaRPr lang="ja-JP" altLang="en-US" sz="12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धारा 163 &lt;प्रयोगमा सिमितता&gt;</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 प्रयोग गरि, कार्य गर्दा, ढल्न र बूम, आर्म आदिको कार्य उपकरण बिग्रिई कामदारलाइ हुने खतराको रोकथाम गर्न, सो सवारी साधन प्रकारको निर्माण मेसिनअनुसारको संरचनाको आधारमा तोकिएको *स्थिरता, अधिकतम लोड तौल आदि पालना गर्नुपर्छ।</a:t>
            </a:r>
          </a:p>
          <a:p>
            <a:pPr marL="543600" indent="0" rtl="0">
              <a:lnSpc>
                <a:spcPct val="100000"/>
              </a:lnSpc>
              <a:spcBef>
                <a:spcPts val="0"/>
              </a:spcBef>
              <a:buNone/>
            </a:pPr>
            <a:r>
              <a:rPr lang="ne-np" sz="1050" dirty="0">
                <a:solidFill>
                  <a:srgbClr val="0070C0"/>
                </a:solidFill>
                <a:latin typeface="Meiryo UI" panose="020B0604030504040204" pitchFamily="50" charset="-128"/>
                <a:ea typeface="Meiryo UI" panose="020B0604030504040204" pitchFamily="50" charset="-128"/>
              </a:rPr>
              <a:t>नोट) 「सो निर्माण मेसिनअनुसारको संरचनाको आधारमा」भनेको, सवारी साधन प्रकारको निर्माण मेसिनको संरचना मानकमा तोकिएको कुरलाा जनाउछ।</a:t>
            </a:r>
          </a:p>
        </p:txBody>
      </p:sp>
    </p:spTree>
    <p:extLst>
      <p:ext uri="{BB962C8B-B14F-4D97-AF65-F5344CB8AC3E}">
        <p14:creationId xmlns:p14="http://schemas.microsoft.com/office/powerpoint/2010/main" val="36956436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(7)</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265 /सहायक पाठ्यपुस्तक पृष्ठ 143</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164 &lt;मुख्य प्रयोग बाहेकको प्रयोगमा सीमितता&gt;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मेसिनलाई, पावर साबेल प्रयोगको लोड लिफ्टिङ्ग, कामसेल प्रयोगको कामदारको तल-माथि आदि *1 सो सवारी साधन प्रकारको निर्माण मेसिनको मुख्य प्रयोग बाहेको काममा प्रयोग गर्नु हुन्न। </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अधिल्लो बुँदाको नियम यसअनुसार कुनैमा मिल्न गएमा लागू हदैन।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1 लोडको लिफ्टिङ्गको काम *2लाई गर्दा, यसअनुसार कुनैमा मिल्न गएमा लागू हुँदैन।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1) कार्यको गुणअनुसार उपाय नभएको खण्डमा या सुरक्षित कार्य परिचालन गर्न जरुरी परेमा *3।</a:t>
            </a:r>
            <a:endParaRPr lang="ja-JP" altLang="en-US" sz="1400" dirty="0">
              <a:solidFill>
                <a:prstClr val="black"/>
              </a:solidFill>
              <a:latin typeface="Meiryo UI" panose="020B0604030504040204" pitchFamily="50" charset="-128"/>
              <a:ea typeface="Meiryo UI" panose="020B0604030504040204" pitchFamily="50" charset="-128"/>
            </a:endParaRPr>
          </a:p>
          <a:p>
            <a:pPr marL="809625" indent="-809625"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2) आर्म, बकेट आदिको कार्य उपकरणमा यसअनुसार कुनैपनिमा सम्बन्धित हुने, स्याकल (shakkuru) आदिको हार्डवेअर त्यसबाहेकको झुणडाउने उपकरणको प्रयोग गर्दा *4</a:t>
            </a:r>
            <a:endParaRPr lang="ja-JP" altLang="en-US"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(1) लोड गर्ने सामानको तौलअनुसार पर्याप्त बलियो *5 सामान भएमा।</a:t>
            </a:r>
          </a:p>
          <a:p>
            <a:pPr marL="1076325" indent="-1076325"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(2) फुस्किनबाट रोक्ने उपकरणको प्रयोग आदिले सम्बन्धित उपकरणबाट लिफ्टिङ्ग गरेको सामान खस्ने सम्भावना नभएको हुनपर्ने।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(3) कार्य उपकरणबाट छुटिन सक्ने सम्भावना नभएको हुनपर्ने *6।</a:t>
            </a:r>
            <a:endParaRPr lang="ja-JP" altLang="en-US" sz="1400" dirty="0">
              <a:solidFill>
                <a:prstClr val="black"/>
              </a:solidFill>
              <a:latin typeface="Meiryo UI" panose="020B0604030504040204" pitchFamily="50" charset="-128"/>
              <a:ea typeface="Meiryo UI" panose="020B0604030504040204" pitchFamily="50" charset="-128"/>
            </a:endParaRPr>
          </a:p>
          <a:p>
            <a:pPr marL="542925" indent="-542925"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2 </a:t>
            </a:r>
            <a:r>
              <a:rPr lang="ne-np" sz="1400" spc="-20" dirty="0">
                <a:solidFill>
                  <a:prstClr val="black"/>
                </a:solidFill>
                <a:latin typeface="Meiryo UI" panose="020B0604030504040204" pitchFamily="50" charset="-128"/>
                <a:ea typeface="Meiryo UI" panose="020B0604030504040204" pitchFamily="50" charset="-128"/>
              </a:rPr>
              <a:t>सामानको लिफ्टिङ्गको काम बाहेको काम  गर्दा, कामदारलाई खतरा हुने सम्भावना नभएको हुन पर्ने। </a:t>
            </a:r>
            <a:endParaRPr lang="en-US" altLang="ja-JP" sz="1400" spc="-20" dirty="0">
              <a:solidFill>
                <a:prstClr val="black"/>
              </a:solidFill>
              <a:latin typeface="Meiryo UI" panose="020B0604030504040204" pitchFamily="50" charset="-128"/>
              <a:ea typeface="Meiryo UI" panose="020B0604030504040204" pitchFamily="50" charset="-128"/>
            </a:endParaRPr>
          </a:p>
          <a:p>
            <a:pPr marL="542925" indent="-187325"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1「कामसेल प्रयोगले कामदारलाई तलमाथि」 आदि को 「आदि」 मा, बूम, आर्म आदिको ट्रर्‍यापको सट्टामा प्रयोग गर्ने कुरा आदि हुन्छ। </a:t>
            </a:r>
          </a:p>
          <a:p>
            <a:pPr marL="542925" indent="-187325"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2 「सामानको लिफ्टिङ्ग काम」मा सामानलाई झुण्डाएर, टर्न, सामान झुण्डाएर चलाउने पर्दछ।</a:t>
            </a:r>
          </a:p>
          <a:p>
            <a:pPr marL="542925" indent="-187325"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3 </a:t>
            </a:r>
            <a:r>
              <a:rPr lang="ne-np" sz="1100" spc="-10" dirty="0">
                <a:solidFill>
                  <a:srgbClr val="0070C0"/>
                </a:solidFill>
                <a:latin typeface="Meiryo UI" panose="020B0604030504040204" pitchFamily="50" charset="-128"/>
                <a:ea typeface="Meiryo UI" panose="020B0604030504040204" pitchFamily="50" charset="-128"/>
              </a:rPr>
              <a:t>「कामको प्रकारअनुसार अरु उपाय नभएको बेला」 आदि सुरक्षित काम परिचालन गर्न जरुरी बेला मा, सवारी साधन प्रकारको निर्माण मेसिनलाई प्रयोग गरि खन्ने कामको भाग जसरी पहिरोले हुने खतरालाई कम गर्न, माटो रोक्ने पाइल, फ्यूम (hyumu) पाइप, आदि झुण्डाउने काम गर्दा, कार्य स्थल साँगुरो भएकोले, ट्रान्सफर टाइप क्रेन ल्याई काम गरेमा, कार्य स्थल अझै जटिल भई, खतरा बढ्न सक्ने खण्डमा। </a:t>
            </a:r>
          </a:p>
          <a:p>
            <a:pPr marL="542925" indent="-187325" rtl="0">
              <a:lnSpc>
                <a:spcPct val="100000"/>
              </a:lnSpc>
              <a:spcBef>
                <a:spcPts val="0"/>
              </a:spcBef>
              <a:buNone/>
            </a:pPr>
            <a:r>
              <a:rPr lang="ne-np" sz="1100" spc="-10" dirty="0">
                <a:solidFill>
                  <a:srgbClr val="0070C0"/>
                </a:solidFill>
                <a:latin typeface="Meiryo UI" panose="020B0604030504040204" pitchFamily="50" charset="-128"/>
                <a:ea typeface="Meiryo UI" panose="020B0604030504040204" pitchFamily="50" charset="-128"/>
              </a:rPr>
              <a:t>नोट 4 「कार्य उपकरण झुण्डाउने कामको उपकरण जोडेर प्रयोग गर्दा」भनेको कार्य उपकरणमा हुक, स्याकल (shakkuru), वायर रोप, चेन आदि सजिलै गरि नफुस्किने गरि जोडिई, यो प्रयोग गरि, सामान लिफ्टि काम गर्दालाई भनिएको हो र, बकेटको नङमा वायर रोप लगाई सामान लिफ्टि गर्दा, बूम, आर्ममा प्रत्यक्ष वायर रोपले बाँधेर सामान लिफ्टि गर्नेलाई भनिदैन।</a:t>
            </a:r>
          </a:p>
          <a:p>
            <a:pPr marL="542925" indent="-187325"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5 लिफ्टिङ्ग हपकरणको बलियोपन भनेको, सुरक्षित संख्या (लिफ्ट कामको उपकरणको कटिङ/काट्नेको मात्रा दफा 3-4 को सामानको तौल बाहेकको मात्रालाई जनाउँछ। ) 5 माथि गर्ने कुरा बुझाउँछ।</a:t>
            </a:r>
          </a:p>
          <a:p>
            <a:pPr marL="542925" indent="-187325"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6) 「कार्य उपकरणबाट छुट्टिने संभावना नभएको」 भन्नाले, हुक आदिले वेल्डिङ गरि जोडिएको कुरालाई, वेल्ड, थ्रोटलाई पर्याप्त हुने वेल्डिङ लाई भनिई, त्यसमाथि, सम्बन्धित जडान भागको सबैमा वेल्डिङ गरेको कुरालाई भनिन्छ। </a:t>
            </a:r>
            <a:endParaRPr lang="en-US" altLang="ja-JP" sz="1100" dirty="0">
              <a:solidFill>
                <a:srgbClr val="0070C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491008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(8)</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265 /सहायक पाठ्यपुस्तक पृष्ठ 144</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165 &lt;मर्मत आदि&gt;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व्यवसायीले, सवारी साधन प्रकारको निर्माण मेसिनको मर्मत या अट्याचमेन्टको जडान गर्न अथवा फुस्काउने काम गर्दा, सो कामको निर्देशन गर्ने ब्यक्तिलाई नियुक्त गरि, सो ब्यक्तिलाई यसअनुसारको उपकरण अध्ययन गराउनु पर्छ।</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1 कार्य प्रकृया निरधारित गरि, कार्य निर्देशन गर्ने।</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2 तलको धारा 1 बुँदामा निर्धारित सुरक्षा पिलर, सुरक्षा ब्लक आदिको साथै, दफा 166-2-1 मा तोकिएको पूल बोर्डको प्रयोग अवस्था निगरानी गर्ने। </a:t>
            </a: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166 &lt;बूम आदिको झार्दाको खतराको रोकथाम)&gt;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व्यवसाय सञ्चालकले,  सवारी साधन प्रकारको निर्माण मेसिनको बूम, आर्म आदि उठाएर, त्यो तलबाट मर्मत, निरिक्षण कार्य गर्दा, बूम, आर्म आदि ध्यान नपुर्याइ झारि कामदारलाई हुने खतरा रोकथामको लागी, सो कार्यमा सम्लग्न कामदारलाई सुरक्षा पिलर, सुरक्षा ब्लक आदि प्रयोग गर्न लगाउनुपर्छ। </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2 </a:t>
            </a:r>
            <a:r>
              <a:rPr lang="ne-np" sz="1600" spc="-40">
                <a:solidFill>
                  <a:prstClr val="black"/>
                </a:solidFill>
                <a:latin typeface="Meiryo UI" panose="020B0604030504040204" pitchFamily="50" charset="-128"/>
                <a:ea typeface="Meiryo UI" panose="020B0604030504040204" pitchFamily="50" charset="-128"/>
              </a:rPr>
              <a:t>अधिल्लो बुँदाको काममा संलग्न कामदार भनेको, सोही बुँदाको सुरक्षा पिलर, सुरक्षा ब्लक आदि *प्रयोग गर्नुपर्छ। </a:t>
            </a:r>
          </a:p>
          <a:p>
            <a:pPr marL="543600" indent="0" rtl="0">
              <a:lnSpc>
                <a:spcPct val="100000"/>
              </a:lnSpc>
              <a:spcBef>
                <a:spcPts val="0"/>
              </a:spcBef>
              <a:buNone/>
            </a:pPr>
            <a:r>
              <a:rPr lang="ne-np" sz="1200">
                <a:solidFill>
                  <a:srgbClr val="0070C0"/>
                </a:solidFill>
                <a:latin typeface="Meiryo UI" panose="020B0604030504040204" pitchFamily="50" charset="-128"/>
                <a:ea typeface="Meiryo UI" panose="020B0604030504040204" pitchFamily="50" charset="-128"/>
              </a:rPr>
              <a:t>नोट) 「सुरक्षा ब्लक आदि」को 「आदि」मा, बोर्ड आदि हुन्छ। </a:t>
            </a:r>
            <a:endParaRPr lang="en-US" altLang="ja-JP" sz="1200" dirty="0">
              <a:solidFill>
                <a:srgbClr val="0070C0"/>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46708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(9)</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268 /सहायक पाठ्यपुस्तक पृष्ठ 144</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धारा 166को उपधारा 2 &lt;अट्याचमेन बिग्रिने आदिबाट हुने खतराको रोकथाम&gt;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व्यवसायीले, सवारी साधन प्रकारको निर्माण मेसिनको अट्याचमेन्टको जोड्ने या छुटाउने काम गर्दा, अट्याचमेन्ट बिग्रेर, कामदारलाई हुने खतराको रोकथामको लागी, सो कार्यमा संलग्न कामदारलाई बोर्ड प्रयोग गर्न लगाउनु पर्छ।</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2 अधिल्लो बुँदाको काममा संलग्न कामदार भनेको, सोही बुँदाको बोर्ड प्रयोग गर्नुपर्छ।</a:t>
            </a:r>
          </a:p>
          <a:p>
            <a:pPr marL="0" indent="0" rtl="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धारा 166को उपधारा 3 &lt;अट्याचमेन्ट जडानमा सिमितता&gt;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व्यावसायीले, सवारी साधन प्रकारको निर्माण मेसिनमा सो संरचनाअनुसार तोकिएको तौलभन्दा बढ अट्याचमेन्ट जोड्नुहुन्न।</a:t>
            </a:r>
          </a:p>
          <a:p>
            <a:pPr marL="0" indent="0" rtl="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धारा166को उपधारा 4 &lt;अट्याचमेन्टको महत्वपूर्ण स्टिकर आदि&gt;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व्यवसायीले, सवारी साधन प्रकारको निर्माण मेसिनको अट्याचमेन्ट परिवर्तन गर्दा, चालकले देख्न सजिलो स्थानमा अट्याचमेन्टको तौल (बकेट, जिप्पर आदि जडानगरेमा, सो बकेट, जिप्पर आदिको परिमाण या अधिकतम लोडको तौल पर्दछ। तल यी दफाको लागी उस्तै।) प्रदर्शन गरि, अथवा सम्बन्धित सवारी साधन प्रकारको निर्माण मेसिनको चालकले, अट्याचमेन्टको तौललाई सजिलोसँग निश्चय गर्न सकिने कागजात राख्नुपर्छ।</a:t>
            </a:r>
          </a:p>
        </p:txBody>
      </p:sp>
    </p:spTree>
    <p:extLst>
      <p:ext uri="{BB962C8B-B14F-4D97-AF65-F5344CB8AC3E}">
        <p14:creationId xmlns:p14="http://schemas.microsoft.com/office/powerpoint/2010/main" val="25627313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(10)</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273 /सहायक पाठ्यपुस्तक पृष्ठ 145</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खण्ड 4 विशेष नियम</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चरण 2. मेसिन आदि सापटी आदि सम्बन्धित विशेष नियम </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धारा 666 (मेसिन आदि सापट दिनेले लिनुपर्ने मापन)</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अधिल्लो बुँदामा तोकिएको ब्यक्ति (तल 「मेसिन सापट दिने ब्यक्ति」भनिएको छ।) ले, सम्बन्धित मेसिन आदि अरु व्यवसायीलाई सापट दिदा, यसअनुसारको मापन पालना गर्नुपर्छ।</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1 सो मेसिन आदिलाई अधि नै *1 जाँच गरि, असामान्यता भेटिएमा, मर्मत या त्यो बाहेक जरुरी उपकरण गर्ने।</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2 सो मेसिनलाई सापट लिनेको लागी, यसअनुसारको बुँदाहरु उल्लेख गरिएको कागजपत्र बनाउने। </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1) सो मेसिनको क्षमता *2</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2) सो मेसिनको बिशेषता र प्रयोग गर्दा ध्यान दिनुपर्ने कुराहरु *3</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2　</a:t>
            </a:r>
            <a:r>
              <a:rPr lang="ne-np" sz="1600" spc="-30">
                <a:solidFill>
                  <a:prstClr val="black"/>
                </a:solidFill>
                <a:latin typeface="Meiryo UI" panose="020B0604030504040204" pitchFamily="50" charset="-128"/>
                <a:ea typeface="Meiryo UI" panose="020B0604030504040204" pitchFamily="50" charset="-128"/>
              </a:rPr>
              <a:t>  अघिल्लो बुँदामा नियममा, मेसिनको सापटमा, सापट गरिने मेसिनलाई खरिद दर्दाको मेसिन प्रकारको छनोट, सापटपश्चातको नियम आदि सो मेसिनको मालिनकले गर्नुपर्ने कार्यलाई सो मेसिन सापट लिने व्यवसायीले गर्नुपर्ने (सानो स्केल व्यवसाय उपकरण प्रयोग अनुदान ऐन (1956 साल ऐन 115)-2-6 मा निर्धारित प्रिफेक्चरको उपकरण सापाट संस्थाहरूले गर्ने उपकरण सापट कार्य पनि पर्छ।) मा जारी हुन्न। *4। </a:t>
            </a:r>
            <a:endParaRPr lang="ja-JP" altLang="en-US" sz="1600" dirty="0">
              <a:solidFill>
                <a:prstClr val="black"/>
              </a:solidFill>
              <a:latin typeface="Meiryo UI" panose="020B0604030504040204" pitchFamily="50" charset="-128"/>
              <a:ea typeface="Meiryo UI" panose="020B0604030504040204" pitchFamily="50" charset="-128"/>
            </a:endParaRPr>
          </a:p>
          <a:p>
            <a:pPr marL="809625" indent="-266700" rtl="0">
              <a:lnSpc>
                <a:spcPct val="100000"/>
              </a:lnSpc>
              <a:spcBef>
                <a:spcPts val="0"/>
              </a:spcBef>
              <a:buNone/>
            </a:pPr>
            <a:r>
              <a:rPr lang="ne-np" sz="1200">
                <a:solidFill>
                  <a:srgbClr val="0070C0"/>
                </a:solidFill>
                <a:latin typeface="Meiryo UI" panose="020B0604030504040204" pitchFamily="50" charset="-128"/>
                <a:ea typeface="Meiryo UI" panose="020B0604030504040204" pitchFamily="50" charset="-128"/>
              </a:rPr>
              <a:t>नोट 1「अघि जाँच」भन्नाले, अवस्थपनि सापट दिनेको अवस्था साबैको जाँच गर्ने कुरा नभई, प्रयोग गर्दाको अवस्थामा जरुरी भागमा सिमित हुन अनुमति दिने।</a:t>
            </a:r>
          </a:p>
          <a:p>
            <a:pPr marL="809625" indent="-266700" rtl="0">
              <a:lnSpc>
                <a:spcPct val="100000"/>
              </a:lnSpc>
              <a:spcBef>
                <a:spcPts val="0"/>
              </a:spcBef>
              <a:buNone/>
            </a:pPr>
            <a:r>
              <a:rPr lang="ne-np" sz="1200">
                <a:solidFill>
                  <a:srgbClr val="0070C0"/>
                </a:solidFill>
                <a:latin typeface="Meiryo UI" panose="020B0604030504040204" pitchFamily="50" charset="-128"/>
                <a:ea typeface="Meiryo UI" panose="020B0604030504040204" pitchFamily="50" charset="-128"/>
              </a:rPr>
              <a:t>नोट 2「सम्बन्धित मेसिनको क्षमता」भनेको सवारी साधन प्रकारको निर्माण मेसिनको, प्रयोग गर्दा चाहिने क्षमता, जस्तै, स्थिरता, बकेट क्षमता आदि मुख्य बुँदा मात्र भए हुन्छ।</a:t>
            </a:r>
          </a:p>
          <a:p>
            <a:pPr marL="809625" indent="-266700" rtl="0">
              <a:lnSpc>
                <a:spcPct val="100000"/>
              </a:lnSpc>
              <a:spcBef>
                <a:spcPts val="0"/>
              </a:spcBef>
              <a:buNone/>
            </a:pPr>
            <a:r>
              <a:rPr lang="ne-np" sz="1200">
                <a:solidFill>
                  <a:srgbClr val="0070C0"/>
                </a:solidFill>
                <a:latin typeface="Meiryo UI" panose="020B0604030504040204" pitchFamily="50" charset="-128"/>
                <a:ea typeface="Meiryo UI" panose="020B0604030504040204" pitchFamily="50" charset="-128"/>
              </a:rPr>
              <a:t>नोट 3 「त्यसबाहेक प्रयोग गर्दा ध्यान दिनुपर्ने कुराहरु」भनेको, प्रयोग इन्धन, व्यवस्थापनको विधि आदि, प्रयोगमा ध्यान दिनुपर्ने कुराहरुलाई भनिएको हो।</a:t>
            </a:r>
          </a:p>
          <a:p>
            <a:pPr marL="809625" indent="-266700" rtl="0">
              <a:lnSpc>
                <a:spcPct val="100000"/>
              </a:lnSpc>
              <a:spcBef>
                <a:spcPts val="0"/>
              </a:spcBef>
              <a:buNone/>
            </a:pPr>
            <a:r>
              <a:rPr lang="ne-np" sz="1200">
                <a:solidFill>
                  <a:srgbClr val="0070C0"/>
                </a:solidFill>
                <a:latin typeface="Meiryo UI" panose="020B0604030504040204" pitchFamily="50" charset="-128"/>
                <a:ea typeface="Meiryo UI" panose="020B0604030504040204" pitchFamily="50" charset="-128"/>
              </a:rPr>
              <a:t>नोट 4 बुँदा 2 को लक्ष भनेको, आर्थिक प्रकृयामा लिज विधि अपनाएमा, यहाँ तोकिएको नियमको लक्षमा लागू हुँदैन।</a:t>
            </a:r>
          </a:p>
        </p:txBody>
      </p:sp>
    </p:spTree>
    <p:extLst>
      <p:ext uri="{BB962C8B-B14F-4D97-AF65-F5344CB8AC3E}">
        <p14:creationId xmlns:p14="http://schemas.microsoft.com/office/powerpoint/2010/main" val="30709160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सवारी साधन प्रकारको निर्माण मेसिनको संरचना मानकीकरण (उद्धरण)</a:t>
            </a:r>
            <a:endParaRPr kumimoji="1"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276/सहायक पाठ्यपुस्तक पृष्ठ 146</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 &lt;बलियोपन आदि&gt;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2 &lt;स्थिरता&gt;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3 &lt;पाइल ड्राभर र पाइल एक्सट्राक्टरको स्थिरता&gt;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4 &lt;खन्ने प्रयोगको मेसिन (ट्रयाक ट्रेड बाहेक।) र विघटन कामको मेसिन (ट्रयाक ट्रेड बाहेक।) को अगाडि पछाडिको स्थिरता)</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5 &lt;ट्राभलिङको ब्रेक&gt;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6 &lt;कार्य उपकरण प्रयोगको ब्रेक&gt;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7 &lt;ड्राइभिंग उपकरण ब्रेक&gt;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8 (सम्बन्धित उपकरण भागको काम, सञ्चालन विधि आदि सो सञ्चालनको महर्वपूर्ण कुराहरु)</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9 &lt;परिचालनमा जरुरी हुने हेराई शक्ति&gt;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10 &lt;माथि तल गर्ने उपकरण&gt;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11 &lt;आर्म आदिको माथि तलले हुने खतरा रोकथाम उपकरण&gt;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12 &lt;दिशा निर्देशन उपकरण&gt;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13 &lt;सावधानी उपकरण&gt;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13-2 &lt;कार्य एरियाभन्दा बाहिर गएमा अटोम्याटिक स्टप उपकरण आदि &gt;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14 &lt;सुरक्षा भल्भ&gt;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15 &lt;डिस्प्ले&gt;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16 &lt;विशेष संरचनाको सवारी साधन प्रकारको निर्माण मेसिन&gt;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17 &lt;लागू छुट&gt;</a:t>
            </a:r>
          </a:p>
        </p:txBody>
      </p:sp>
    </p:spTree>
    <p:extLst>
      <p:ext uri="{BB962C8B-B14F-4D97-AF65-F5344CB8AC3E}">
        <p14:creationId xmlns:p14="http://schemas.microsoft.com/office/powerpoint/2010/main" val="1599083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fontScale="90000"/>
          </a:bodyPr>
          <a:lstStyle/>
          <a:p>
            <a:pPr rtl="0"/>
            <a:r>
              <a:rPr lang="ne-np" sz="3200">
                <a:latin typeface="+mn-ea"/>
                <a:ea typeface="+mn-ea"/>
              </a:rPr>
              <a:t>चरण 2. सवारी साधन प्रकारको निर्माण मेसिनको मोटर र हाइड्रोलिक सिस्टम</a:t>
            </a:r>
            <a:endParaRPr kumimoji="1" lang="ja-JP" altLang="en-US" sz="3200" dirty="0">
              <a:latin typeface="+mn-ea"/>
              <a:ea typeface="+mn-ea"/>
            </a:endParaRPr>
          </a:p>
        </p:txBody>
      </p:sp>
    </p:spTree>
    <p:extLst>
      <p:ext uri="{BB962C8B-B14F-4D97-AF65-F5344CB8AC3E}">
        <p14:creationId xmlns:p14="http://schemas.microsoft.com/office/powerpoint/2010/main" val="291047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मोटर</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latin typeface="游ゴシック" panose="020B0400000000000000" pitchFamily="50" charset="-128"/>
                <a:ea typeface="游ゴシック" panose="020B0400000000000000" pitchFamily="50" charset="-128"/>
              </a:rPr>
              <a:t>पाठ्यपुस्तक पृष्ठ 16/सहायक पाठ्यपुस्तक पृष्ठ 12</a:t>
            </a:r>
          </a:p>
        </p:txBody>
      </p:sp>
      <p:sp>
        <p:nvSpPr>
          <p:cNvPr id="7" name="テキスト ボックス 6"/>
          <p:cNvSpPr txBox="1"/>
          <p:nvPr/>
        </p:nvSpPr>
        <p:spPr>
          <a:xfrm>
            <a:off x="2239108" y="2032383"/>
            <a:ext cx="4747846" cy="276999"/>
          </a:xfrm>
          <a:prstGeom prst="rect">
            <a:avLst/>
          </a:prstGeom>
          <a:noFill/>
          <a:ln>
            <a:noFill/>
          </a:ln>
        </p:spPr>
        <p:txBody>
          <a:bodyPr wrap="square" rtlCol="0">
            <a:spAutoFit/>
          </a:bodyPr>
          <a:lstStyle/>
          <a:p>
            <a:pPr algn="ctr" rtl="0"/>
            <a:r>
              <a:rPr lang="ne-np" sz="1200" dirty="0">
                <a:solidFill>
                  <a:prstClr val="black"/>
                </a:solidFill>
              </a:rPr>
              <a:t>डिजेल इन्जिन र पेट्रोल इन्जिनको भिन्नता</a:t>
            </a:r>
          </a:p>
        </p:txBody>
      </p:sp>
      <p:pic>
        <p:nvPicPr>
          <p:cNvPr id="2" name="図 1"/>
          <p:cNvPicPr>
            <a:picLocks noChangeAspect="1"/>
          </p:cNvPicPr>
          <p:nvPr/>
        </p:nvPicPr>
        <p:blipFill>
          <a:blip r:embed="rId3"/>
          <a:stretch>
            <a:fillRect/>
          </a:stretch>
        </p:blipFill>
        <p:spPr>
          <a:xfrm>
            <a:off x="690562" y="2309381"/>
            <a:ext cx="7762875" cy="2771775"/>
          </a:xfrm>
          <a:prstGeom prst="rect">
            <a:avLst/>
          </a:prstGeom>
        </p:spPr>
      </p:pic>
      <p:sp>
        <p:nvSpPr>
          <p:cNvPr id="8" name="テキスト ボックス 544">
            <a:extLst>
              <a:ext uri="{FF2B5EF4-FFF2-40B4-BE49-F238E27FC236}">
                <a16:creationId xmlns:a16="http://schemas.microsoft.com/office/drawing/2014/main" id="{C98737A5-3F48-4942-9448-D1D167976D80}"/>
              </a:ext>
            </a:extLst>
          </p:cNvPr>
          <p:cNvSpPr txBox="1"/>
          <p:nvPr/>
        </p:nvSpPr>
        <p:spPr>
          <a:xfrm>
            <a:off x="2354834" y="2400151"/>
            <a:ext cx="90691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प्रकार</a:t>
            </a:r>
          </a:p>
        </p:txBody>
      </p:sp>
      <p:sp>
        <p:nvSpPr>
          <p:cNvPr id="9" name="テキスト ボックス 545">
            <a:extLst>
              <a:ext uri="{FF2B5EF4-FFF2-40B4-BE49-F238E27FC236}">
                <a16:creationId xmlns:a16="http://schemas.microsoft.com/office/drawing/2014/main" id="{CE909183-09DE-46E8-AB98-5152CE90B267}"/>
              </a:ext>
            </a:extLst>
          </p:cNvPr>
          <p:cNvSpPr txBox="1"/>
          <p:nvPr/>
        </p:nvSpPr>
        <p:spPr>
          <a:xfrm>
            <a:off x="826451" y="2612040"/>
            <a:ext cx="906917" cy="2577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6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प्रमुख विषय</a:t>
            </a:r>
          </a:p>
        </p:txBody>
      </p:sp>
      <p:sp>
        <p:nvSpPr>
          <p:cNvPr id="10" name="テキスト ボックス 546">
            <a:extLst>
              <a:ext uri="{FF2B5EF4-FFF2-40B4-BE49-F238E27FC236}">
                <a16:creationId xmlns:a16="http://schemas.microsoft.com/office/drawing/2014/main" id="{74F2903F-8C34-4891-B45D-29E27608399D}"/>
              </a:ext>
            </a:extLst>
          </p:cNvPr>
          <p:cNvSpPr txBox="1"/>
          <p:nvPr/>
        </p:nvSpPr>
        <p:spPr>
          <a:xfrm>
            <a:off x="804227" y="2945271"/>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600" kern="100" dirty="0">
                <a:effectLst/>
                <a:latin typeface="游ゴシック" panose="020B0400000000000000" pitchFamily="50" charset="-128"/>
                <a:ea typeface="游ゴシック" panose="020B0400000000000000" pitchFamily="50" charset="-128"/>
                <a:cs typeface="Times New Roman" panose="02020603050405020304" pitchFamily="18" charset="0"/>
              </a:rPr>
              <a:t>ग्याँसका किसिमहरू</a:t>
            </a:r>
          </a:p>
          <a:p>
            <a:pPr algn="just" rtl="0"/>
            <a:r>
              <a:rPr lang="ne-np" sz="16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1" name="テキスト ボックス 547">
            <a:extLst>
              <a:ext uri="{FF2B5EF4-FFF2-40B4-BE49-F238E27FC236}">
                <a16:creationId xmlns:a16="http://schemas.microsoft.com/office/drawing/2014/main" id="{87AB2EAC-3DEF-4DE9-B15F-118FC40B2E79}"/>
              </a:ext>
            </a:extLst>
          </p:cNvPr>
          <p:cNvSpPr txBox="1"/>
          <p:nvPr/>
        </p:nvSpPr>
        <p:spPr>
          <a:xfrm>
            <a:off x="804227" y="3247206"/>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600" kern="100" dirty="0">
                <a:effectLst/>
                <a:latin typeface="游ゴシック" panose="020B0400000000000000" pitchFamily="50" charset="-128"/>
                <a:ea typeface="游ゴシック" panose="020B0400000000000000" pitchFamily="50" charset="-128"/>
                <a:cs typeface="Times New Roman" panose="02020603050405020304" pitchFamily="18" charset="0"/>
              </a:rPr>
              <a:t>ज्वलन विधि</a:t>
            </a:r>
          </a:p>
          <a:p>
            <a:pPr algn="just" rtl="0"/>
            <a:r>
              <a:rPr lang="ne-np" sz="16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2" name="テキスト ボックス 548">
            <a:extLst>
              <a:ext uri="{FF2B5EF4-FFF2-40B4-BE49-F238E27FC236}">
                <a16:creationId xmlns:a16="http://schemas.microsoft.com/office/drawing/2014/main" id="{4C4AC11E-0334-4B4B-9E80-2EDDD99A6EB8}"/>
              </a:ext>
            </a:extLst>
          </p:cNvPr>
          <p:cNvSpPr txBox="1"/>
          <p:nvPr/>
        </p:nvSpPr>
        <p:spPr>
          <a:xfrm>
            <a:off x="804227" y="3549141"/>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विशिष्ट इन्जिन तौल</a:t>
            </a:r>
          </a:p>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3" name="テキスト ボックス 549">
            <a:extLst>
              <a:ext uri="{FF2B5EF4-FFF2-40B4-BE49-F238E27FC236}">
                <a16:creationId xmlns:a16="http://schemas.microsoft.com/office/drawing/2014/main" id="{C7B6379A-9E96-4D7C-A7DD-27715B63BC65}"/>
              </a:ext>
            </a:extLst>
          </p:cNvPr>
          <p:cNvSpPr txBox="1"/>
          <p:nvPr/>
        </p:nvSpPr>
        <p:spPr>
          <a:xfrm>
            <a:off x="804227" y="3851076"/>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विशिष्ट मूल्य</a:t>
            </a:r>
          </a:p>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4" name="テキスト ボックス 550">
            <a:extLst>
              <a:ext uri="{FF2B5EF4-FFF2-40B4-BE49-F238E27FC236}">
                <a16:creationId xmlns:a16="http://schemas.microsoft.com/office/drawing/2014/main" id="{1B1B1C47-A754-4530-9651-BCC144BA5D78}"/>
              </a:ext>
            </a:extLst>
          </p:cNvPr>
          <p:cNvSpPr txBox="1"/>
          <p:nvPr/>
        </p:nvSpPr>
        <p:spPr>
          <a:xfrm>
            <a:off x="804227" y="4153011"/>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थर्मल दक्षता</a:t>
            </a:r>
          </a:p>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5" name="テキスト ボックス 551">
            <a:extLst>
              <a:ext uri="{FF2B5EF4-FFF2-40B4-BE49-F238E27FC236}">
                <a16:creationId xmlns:a16="http://schemas.microsoft.com/office/drawing/2014/main" id="{434A27F7-7C27-4389-8A12-3870077465DF}"/>
              </a:ext>
            </a:extLst>
          </p:cNvPr>
          <p:cNvSpPr txBox="1"/>
          <p:nvPr/>
        </p:nvSpPr>
        <p:spPr>
          <a:xfrm>
            <a:off x="804227" y="4454948"/>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600" kern="100" dirty="0">
                <a:effectLst/>
                <a:latin typeface="游ゴシック" panose="020B0400000000000000" pitchFamily="50" charset="-128"/>
                <a:ea typeface="游ゴシック" panose="020B0400000000000000" pitchFamily="50" charset="-128"/>
                <a:cs typeface="Times New Roman" panose="02020603050405020304" pitchFamily="18" charset="0"/>
              </a:rPr>
              <a:t>सञ्चालन खर्च</a:t>
            </a:r>
          </a:p>
          <a:p>
            <a:pPr algn="just" rtl="0"/>
            <a:r>
              <a:rPr lang="ne-np" sz="16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 name="テキスト ボックス 552">
            <a:extLst>
              <a:ext uri="{FF2B5EF4-FFF2-40B4-BE49-F238E27FC236}">
                <a16:creationId xmlns:a16="http://schemas.microsoft.com/office/drawing/2014/main" id="{EDBBFFF0-DAA7-4C5F-8510-26DA7023622A}"/>
              </a:ext>
            </a:extLst>
          </p:cNvPr>
          <p:cNvSpPr txBox="1"/>
          <p:nvPr/>
        </p:nvSpPr>
        <p:spPr>
          <a:xfrm>
            <a:off x="820102" y="4768052"/>
            <a:ext cx="245014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600" kern="100" dirty="0">
                <a:effectLst/>
                <a:latin typeface="游ゴシック" panose="020B0400000000000000" pitchFamily="50" charset="-128"/>
                <a:ea typeface="游ゴシック" panose="020B0400000000000000" pitchFamily="50" charset="-128"/>
                <a:cs typeface="Times New Roman" panose="02020603050405020304" pitchFamily="18" charset="0"/>
              </a:rPr>
              <a:t>आगलागीले हुने खतराको स्तर</a:t>
            </a:r>
          </a:p>
          <a:p>
            <a:pPr algn="just" rtl="0"/>
            <a:r>
              <a:rPr lang="ne-np" sz="16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7" name="テキスト ボックス 553">
            <a:extLst>
              <a:ext uri="{FF2B5EF4-FFF2-40B4-BE49-F238E27FC236}">
                <a16:creationId xmlns:a16="http://schemas.microsoft.com/office/drawing/2014/main" id="{7FDDD3B4-BEE4-48C8-BBA1-D20EE72C6433}"/>
              </a:ext>
            </a:extLst>
          </p:cNvPr>
          <p:cNvSpPr txBox="1"/>
          <p:nvPr/>
        </p:nvSpPr>
        <p:spPr>
          <a:xfrm>
            <a:off x="3342481" y="2490098"/>
            <a:ext cx="2436019"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डिजेल इन्जिन</a:t>
            </a:r>
          </a:p>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8" name="テキスト ボックス 554">
            <a:extLst>
              <a:ext uri="{FF2B5EF4-FFF2-40B4-BE49-F238E27FC236}">
                <a16:creationId xmlns:a16="http://schemas.microsoft.com/office/drawing/2014/main" id="{176CDC05-B07C-4BB8-9950-3E0EC90E74D0}"/>
              </a:ext>
            </a:extLst>
          </p:cNvPr>
          <p:cNvSpPr txBox="1"/>
          <p:nvPr/>
        </p:nvSpPr>
        <p:spPr>
          <a:xfrm>
            <a:off x="3442502" y="2924482"/>
            <a:ext cx="2241014"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लाइट ओइल</a:t>
            </a:r>
          </a:p>
        </p:txBody>
      </p:sp>
      <p:sp>
        <p:nvSpPr>
          <p:cNvPr id="19" name="テキスト ボックス 555">
            <a:extLst>
              <a:ext uri="{FF2B5EF4-FFF2-40B4-BE49-F238E27FC236}">
                <a16:creationId xmlns:a16="http://schemas.microsoft.com/office/drawing/2014/main" id="{3C21D803-5D38-4D7F-A501-AE5B37291353}"/>
              </a:ext>
            </a:extLst>
          </p:cNvPr>
          <p:cNvSpPr txBox="1"/>
          <p:nvPr/>
        </p:nvSpPr>
        <p:spPr>
          <a:xfrm>
            <a:off x="3357085" y="3262012"/>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हावाको कम्प्रेसनद्धारा आत्म ज्वलन</a:t>
            </a:r>
          </a:p>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テキスト ボックス 556">
            <a:extLst>
              <a:ext uri="{FF2B5EF4-FFF2-40B4-BE49-F238E27FC236}">
                <a16:creationId xmlns:a16="http://schemas.microsoft.com/office/drawing/2014/main" id="{2AF62703-CA09-4173-8EA8-BEAD8AF468CA}"/>
              </a:ext>
            </a:extLst>
          </p:cNvPr>
          <p:cNvSpPr txBox="1"/>
          <p:nvPr/>
        </p:nvSpPr>
        <p:spPr>
          <a:xfrm>
            <a:off x="3357085" y="3535625"/>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भारी</a:t>
            </a:r>
          </a:p>
        </p:txBody>
      </p:sp>
      <p:sp>
        <p:nvSpPr>
          <p:cNvPr id="21" name="テキスト ボックス 557">
            <a:extLst>
              <a:ext uri="{FF2B5EF4-FFF2-40B4-BE49-F238E27FC236}">
                <a16:creationId xmlns:a16="http://schemas.microsoft.com/office/drawing/2014/main" id="{67C9035C-9ABE-48CD-B310-3E430AB02591}"/>
              </a:ext>
            </a:extLst>
          </p:cNvPr>
          <p:cNvSpPr txBox="1"/>
          <p:nvPr/>
        </p:nvSpPr>
        <p:spPr>
          <a:xfrm>
            <a:off x="3357720" y="3839684"/>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महँगो</a:t>
            </a:r>
          </a:p>
        </p:txBody>
      </p:sp>
      <p:sp>
        <p:nvSpPr>
          <p:cNvPr id="22" name="テキスト ボックス 558">
            <a:extLst>
              <a:ext uri="{FF2B5EF4-FFF2-40B4-BE49-F238E27FC236}">
                <a16:creationId xmlns:a16="http://schemas.microsoft.com/office/drawing/2014/main" id="{F5E367DC-E6F4-40C1-A010-CCFD921A7B06}"/>
              </a:ext>
            </a:extLst>
          </p:cNvPr>
          <p:cNvSpPr txBox="1"/>
          <p:nvPr/>
        </p:nvSpPr>
        <p:spPr>
          <a:xfrm>
            <a:off x="3342481" y="4150206"/>
            <a:ext cx="2436019"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राम्रो (30 देखि 40%)</a:t>
            </a:r>
          </a:p>
        </p:txBody>
      </p:sp>
      <p:sp>
        <p:nvSpPr>
          <p:cNvPr id="23" name="テキスト ボックス 559">
            <a:extLst>
              <a:ext uri="{FF2B5EF4-FFF2-40B4-BE49-F238E27FC236}">
                <a16:creationId xmlns:a16="http://schemas.microsoft.com/office/drawing/2014/main" id="{BAC5150C-4A5C-4405-9DE8-240BCFB238B1}"/>
              </a:ext>
            </a:extLst>
          </p:cNvPr>
          <p:cNvSpPr txBox="1"/>
          <p:nvPr/>
        </p:nvSpPr>
        <p:spPr>
          <a:xfrm>
            <a:off x="3357085" y="4450759"/>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सस्तो</a:t>
            </a:r>
          </a:p>
        </p:txBody>
      </p:sp>
      <p:sp>
        <p:nvSpPr>
          <p:cNvPr id="24" name="テキスト ボックス 560">
            <a:extLst>
              <a:ext uri="{FF2B5EF4-FFF2-40B4-BE49-F238E27FC236}">
                <a16:creationId xmlns:a16="http://schemas.microsoft.com/office/drawing/2014/main" id="{FC4A1FA3-BF38-4930-889A-20ABA5B6C54C}"/>
              </a:ext>
            </a:extLst>
          </p:cNvPr>
          <p:cNvSpPr txBox="1"/>
          <p:nvPr/>
        </p:nvSpPr>
        <p:spPr>
          <a:xfrm>
            <a:off x="3357085" y="4764788"/>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थोरै</a:t>
            </a:r>
          </a:p>
        </p:txBody>
      </p:sp>
      <p:sp>
        <p:nvSpPr>
          <p:cNvPr id="25" name="テキスト ボックス 561">
            <a:extLst>
              <a:ext uri="{FF2B5EF4-FFF2-40B4-BE49-F238E27FC236}">
                <a16:creationId xmlns:a16="http://schemas.microsoft.com/office/drawing/2014/main" id="{600934E4-65AC-46F5-A909-FD44680F1DAA}"/>
              </a:ext>
            </a:extLst>
          </p:cNvPr>
          <p:cNvSpPr txBox="1"/>
          <p:nvPr/>
        </p:nvSpPr>
        <p:spPr>
          <a:xfrm>
            <a:off x="5929152" y="2528066"/>
            <a:ext cx="2373632"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पेट्रोल इन्जिन</a:t>
            </a:r>
          </a:p>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6" name="テキスト ボックス 562">
            <a:extLst>
              <a:ext uri="{FF2B5EF4-FFF2-40B4-BE49-F238E27FC236}">
                <a16:creationId xmlns:a16="http://schemas.microsoft.com/office/drawing/2014/main" id="{0BA79F99-253F-424A-89A3-ABB2631DBE83}"/>
              </a:ext>
            </a:extLst>
          </p:cNvPr>
          <p:cNvSpPr txBox="1"/>
          <p:nvPr/>
        </p:nvSpPr>
        <p:spPr>
          <a:xfrm>
            <a:off x="5921458" y="2960443"/>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पेट्रोल</a:t>
            </a:r>
          </a:p>
        </p:txBody>
      </p:sp>
      <p:sp>
        <p:nvSpPr>
          <p:cNvPr id="27" name="テキスト ボックス 563">
            <a:extLst>
              <a:ext uri="{FF2B5EF4-FFF2-40B4-BE49-F238E27FC236}">
                <a16:creationId xmlns:a16="http://schemas.microsoft.com/office/drawing/2014/main" id="{288B54D6-0452-45D5-B635-4FA09186AED3}"/>
              </a:ext>
            </a:extLst>
          </p:cNvPr>
          <p:cNvSpPr txBox="1"/>
          <p:nvPr/>
        </p:nvSpPr>
        <p:spPr>
          <a:xfrm>
            <a:off x="5881285" y="3249510"/>
            <a:ext cx="2340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बिजुली स्पार्कद्धारा</a:t>
            </a:r>
          </a:p>
        </p:txBody>
      </p:sp>
      <p:sp>
        <p:nvSpPr>
          <p:cNvPr id="28" name="テキスト ボックス 564">
            <a:extLst>
              <a:ext uri="{FF2B5EF4-FFF2-40B4-BE49-F238E27FC236}">
                <a16:creationId xmlns:a16="http://schemas.microsoft.com/office/drawing/2014/main" id="{72713D7B-D14F-4388-8665-EFE642D213D4}"/>
              </a:ext>
            </a:extLst>
          </p:cNvPr>
          <p:cNvSpPr txBox="1"/>
          <p:nvPr/>
        </p:nvSpPr>
        <p:spPr>
          <a:xfrm>
            <a:off x="5921458" y="3539214"/>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हलुका</a:t>
            </a:r>
          </a:p>
        </p:txBody>
      </p:sp>
      <p:sp>
        <p:nvSpPr>
          <p:cNvPr id="29" name="テキスト ボックス 565">
            <a:extLst>
              <a:ext uri="{FF2B5EF4-FFF2-40B4-BE49-F238E27FC236}">
                <a16:creationId xmlns:a16="http://schemas.microsoft.com/office/drawing/2014/main" id="{E7ABDE0D-2147-45AB-A6D1-2C2E5DFCFE15}"/>
              </a:ext>
            </a:extLst>
          </p:cNvPr>
          <p:cNvSpPr txBox="1"/>
          <p:nvPr/>
        </p:nvSpPr>
        <p:spPr>
          <a:xfrm>
            <a:off x="5881285" y="3862852"/>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सस्तो</a:t>
            </a:r>
          </a:p>
        </p:txBody>
      </p:sp>
      <p:sp>
        <p:nvSpPr>
          <p:cNvPr id="30" name="テキスト ボックス 566">
            <a:extLst>
              <a:ext uri="{FF2B5EF4-FFF2-40B4-BE49-F238E27FC236}">
                <a16:creationId xmlns:a16="http://schemas.microsoft.com/office/drawing/2014/main" id="{6992E4CF-2D77-4B0A-B350-651405E21206}"/>
              </a:ext>
            </a:extLst>
          </p:cNvPr>
          <p:cNvSpPr txBox="1"/>
          <p:nvPr/>
        </p:nvSpPr>
        <p:spPr>
          <a:xfrm>
            <a:off x="5957458" y="4174955"/>
            <a:ext cx="2340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dirty="0">
                <a:effectLst/>
                <a:latin typeface="游ゴシック" panose="020B0400000000000000" pitchFamily="50" charset="-128"/>
                <a:ea typeface="游ゴシック" panose="020B0400000000000000" pitchFamily="50" charset="-128"/>
                <a:cs typeface="Times New Roman" panose="02020603050405020304" pitchFamily="18" charset="0"/>
              </a:rPr>
              <a:t>नराम्रो (22 देखि 28%)</a:t>
            </a:r>
          </a:p>
        </p:txBody>
      </p:sp>
      <p:sp>
        <p:nvSpPr>
          <p:cNvPr id="31" name="テキスト ボックス 567">
            <a:extLst>
              <a:ext uri="{FF2B5EF4-FFF2-40B4-BE49-F238E27FC236}">
                <a16:creationId xmlns:a16="http://schemas.microsoft.com/office/drawing/2014/main" id="{5E167988-BF5F-43AF-B9F3-C6A5B753BB5B}"/>
              </a:ext>
            </a:extLst>
          </p:cNvPr>
          <p:cNvSpPr txBox="1"/>
          <p:nvPr/>
        </p:nvSpPr>
        <p:spPr>
          <a:xfrm>
            <a:off x="5921458" y="4446155"/>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महँगो</a:t>
            </a:r>
          </a:p>
        </p:txBody>
      </p:sp>
      <p:sp>
        <p:nvSpPr>
          <p:cNvPr id="32" name="テキスト ボックス 568">
            <a:extLst>
              <a:ext uri="{FF2B5EF4-FFF2-40B4-BE49-F238E27FC236}">
                <a16:creationId xmlns:a16="http://schemas.microsoft.com/office/drawing/2014/main" id="{4AF04E5D-FE97-46C6-9112-42969B76DC95}"/>
              </a:ext>
            </a:extLst>
          </p:cNvPr>
          <p:cNvSpPr txBox="1"/>
          <p:nvPr/>
        </p:nvSpPr>
        <p:spPr>
          <a:xfrm>
            <a:off x="5892449" y="4758219"/>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धेरै</a:t>
            </a:r>
          </a:p>
        </p:txBody>
      </p:sp>
    </p:spTree>
    <p:extLst>
      <p:ext uri="{BB962C8B-B14F-4D97-AF65-F5344CB8AC3E}">
        <p14:creationId xmlns:p14="http://schemas.microsoft.com/office/powerpoint/2010/main" val="3701540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डिजेल इन्जिनको बनावट</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latin typeface="游ゴシック" panose="020B0400000000000000" pitchFamily="50" charset="-128"/>
                <a:ea typeface="游ゴシック" panose="020B0400000000000000" pitchFamily="50" charset="-128"/>
              </a:rPr>
              <a:t>पाठ्यपुस्तक पृष्ठ 18/सहायक पाठ्यपुस्तक पृष्ठ 12</a:t>
            </a:r>
          </a:p>
        </p:txBody>
      </p:sp>
      <p:sp>
        <p:nvSpPr>
          <p:cNvPr id="7" name="テキスト ボックス 6"/>
          <p:cNvSpPr txBox="1"/>
          <p:nvPr/>
        </p:nvSpPr>
        <p:spPr>
          <a:xfrm>
            <a:off x="887238" y="5541322"/>
            <a:ext cx="3426087" cy="276999"/>
          </a:xfrm>
          <a:prstGeom prst="rect">
            <a:avLst/>
          </a:prstGeom>
          <a:noFill/>
          <a:ln>
            <a:noFill/>
          </a:ln>
        </p:spPr>
        <p:txBody>
          <a:bodyPr wrap="square" rtlCol="0">
            <a:spAutoFit/>
          </a:bodyPr>
          <a:lstStyle/>
          <a:p>
            <a:pPr algn="ctr" rtl="0"/>
            <a:r>
              <a:rPr lang="ne-np" sz="1200" dirty="0">
                <a:solidFill>
                  <a:prstClr val="black"/>
                </a:solidFill>
              </a:rPr>
              <a:t>अवशोषण (स्वस्ने) ・निकास उपकरणको उदाहरण</a:t>
            </a:r>
          </a:p>
        </p:txBody>
      </p:sp>
      <p:pic>
        <p:nvPicPr>
          <p:cNvPr id="8" name="図 7"/>
          <p:cNvPicPr>
            <a:picLocks noChangeAspect="1"/>
          </p:cNvPicPr>
          <p:nvPr/>
        </p:nvPicPr>
        <p:blipFill>
          <a:blip r:embed="rId3"/>
          <a:stretch>
            <a:fillRect/>
          </a:stretch>
        </p:blipFill>
        <p:spPr>
          <a:xfrm>
            <a:off x="664484" y="1920858"/>
            <a:ext cx="4060072" cy="3525081"/>
          </a:xfrm>
          <a:prstGeom prst="rect">
            <a:avLst/>
          </a:prstGeom>
        </p:spPr>
      </p:pic>
      <p:pic>
        <p:nvPicPr>
          <p:cNvPr id="9" name="図 8"/>
          <p:cNvPicPr>
            <a:picLocks noChangeAspect="1"/>
          </p:cNvPicPr>
          <p:nvPr/>
        </p:nvPicPr>
        <p:blipFill>
          <a:blip r:embed="rId4"/>
          <a:stretch>
            <a:fillRect/>
          </a:stretch>
        </p:blipFill>
        <p:spPr>
          <a:xfrm>
            <a:off x="4723514" y="1920858"/>
            <a:ext cx="3761764" cy="3436070"/>
          </a:xfrm>
          <a:prstGeom prst="rect">
            <a:avLst/>
          </a:prstGeom>
        </p:spPr>
      </p:pic>
      <p:sp>
        <p:nvSpPr>
          <p:cNvPr id="13" name="テキスト ボックス 12"/>
          <p:cNvSpPr txBox="1"/>
          <p:nvPr/>
        </p:nvSpPr>
        <p:spPr>
          <a:xfrm>
            <a:off x="4985591" y="5541320"/>
            <a:ext cx="3237610" cy="276999"/>
          </a:xfrm>
          <a:prstGeom prst="rect">
            <a:avLst/>
          </a:prstGeom>
          <a:noFill/>
          <a:ln>
            <a:noFill/>
          </a:ln>
        </p:spPr>
        <p:txBody>
          <a:bodyPr wrap="square" rtlCol="0">
            <a:spAutoFit/>
          </a:bodyPr>
          <a:lstStyle/>
          <a:p>
            <a:pPr algn="ctr" rtl="0"/>
            <a:r>
              <a:rPr lang="ne-np" sz="1200">
                <a:solidFill>
                  <a:prstClr val="black"/>
                </a:solidFill>
              </a:rPr>
              <a:t>लुब्रिकेशन उपकरण प्रणालीको उदाहरण</a:t>
            </a:r>
          </a:p>
        </p:txBody>
      </p:sp>
      <p:sp>
        <p:nvSpPr>
          <p:cNvPr id="11" name="テキスト ボックス 572">
            <a:extLst>
              <a:ext uri="{FF2B5EF4-FFF2-40B4-BE49-F238E27FC236}">
                <a16:creationId xmlns:a16="http://schemas.microsoft.com/office/drawing/2014/main" id="{D51FBCA1-6F55-411D-88D6-765BEFB9D568}"/>
              </a:ext>
            </a:extLst>
          </p:cNvPr>
          <p:cNvSpPr txBox="1"/>
          <p:nvPr/>
        </p:nvSpPr>
        <p:spPr>
          <a:xfrm>
            <a:off x="2858288" y="1928857"/>
            <a:ext cx="824712" cy="1786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प्रो इम्पेलर</a:t>
            </a:r>
          </a:p>
        </p:txBody>
      </p:sp>
      <p:sp>
        <p:nvSpPr>
          <p:cNvPr id="12" name="テキスト ボックス 573">
            <a:extLst>
              <a:ext uri="{FF2B5EF4-FFF2-40B4-BE49-F238E27FC236}">
                <a16:creationId xmlns:a16="http://schemas.microsoft.com/office/drawing/2014/main" id="{ACE3DB63-8EF2-4BBE-9AE3-2990C085D901}"/>
              </a:ext>
            </a:extLst>
          </p:cNvPr>
          <p:cNvSpPr txBox="1"/>
          <p:nvPr/>
        </p:nvSpPr>
        <p:spPr>
          <a:xfrm>
            <a:off x="3751426" y="2019713"/>
            <a:ext cx="936000" cy="2303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प्रिक्लीनर</a:t>
            </a:r>
          </a:p>
        </p:txBody>
      </p:sp>
      <p:sp>
        <p:nvSpPr>
          <p:cNvPr id="14" name="テキスト ボックス 574">
            <a:extLst>
              <a:ext uri="{FF2B5EF4-FFF2-40B4-BE49-F238E27FC236}">
                <a16:creationId xmlns:a16="http://schemas.microsoft.com/office/drawing/2014/main" id="{2F319B95-4967-4026-B49A-558DBAF228A5}"/>
              </a:ext>
            </a:extLst>
          </p:cNvPr>
          <p:cNvSpPr txBox="1"/>
          <p:nvPr/>
        </p:nvSpPr>
        <p:spPr>
          <a:xfrm>
            <a:off x="3824390" y="2430759"/>
            <a:ext cx="93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एयर क्लीनर</a:t>
            </a:r>
          </a:p>
        </p:txBody>
      </p:sp>
      <p:sp>
        <p:nvSpPr>
          <p:cNvPr id="15" name="テキスト ボックス 575">
            <a:extLst>
              <a:ext uri="{FF2B5EF4-FFF2-40B4-BE49-F238E27FC236}">
                <a16:creationId xmlns:a16="http://schemas.microsoft.com/office/drawing/2014/main" id="{2153207A-95BA-44F3-9A8B-1BA15BB9F9B8}"/>
              </a:ext>
            </a:extLst>
          </p:cNvPr>
          <p:cNvSpPr txBox="1"/>
          <p:nvPr/>
        </p:nvSpPr>
        <p:spPr>
          <a:xfrm>
            <a:off x="3794317" y="2895238"/>
            <a:ext cx="1074738" cy="175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डस्ट इन्डिकेटर</a:t>
            </a:r>
          </a:p>
        </p:txBody>
      </p:sp>
      <p:sp>
        <p:nvSpPr>
          <p:cNvPr id="16" name="テキスト ボックス 576">
            <a:extLst>
              <a:ext uri="{FF2B5EF4-FFF2-40B4-BE49-F238E27FC236}">
                <a16:creationId xmlns:a16="http://schemas.microsoft.com/office/drawing/2014/main" id="{4FBA5A80-877D-461F-9B43-447BD4062BEB}"/>
              </a:ext>
            </a:extLst>
          </p:cNvPr>
          <p:cNvSpPr txBox="1"/>
          <p:nvPr/>
        </p:nvSpPr>
        <p:spPr>
          <a:xfrm>
            <a:off x="3780636" y="3493192"/>
            <a:ext cx="1028392" cy="1574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सिलिन्डर हेड</a:t>
            </a:r>
          </a:p>
        </p:txBody>
      </p:sp>
      <p:sp>
        <p:nvSpPr>
          <p:cNvPr id="17" name="テキスト ボックス 577">
            <a:extLst>
              <a:ext uri="{FF2B5EF4-FFF2-40B4-BE49-F238E27FC236}">
                <a16:creationId xmlns:a16="http://schemas.microsoft.com/office/drawing/2014/main" id="{F12DD00C-7E3E-46B2-B76F-2AE9CB634A1B}"/>
              </a:ext>
            </a:extLst>
          </p:cNvPr>
          <p:cNvSpPr txBox="1"/>
          <p:nvPr/>
        </p:nvSpPr>
        <p:spPr>
          <a:xfrm>
            <a:off x="3796074" y="3734662"/>
            <a:ext cx="93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निकास म्यानिफोल्ड</a:t>
            </a:r>
          </a:p>
        </p:txBody>
      </p:sp>
      <p:sp>
        <p:nvSpPr>
          <p:cNvPr id="18" name="テキスト ボックス 578">
            <a:extLst>
              <a:ext uri="{FF2B5EF4-FFF2-40B4-BE49-F238E27FC236}">
                <a16:creationId xmlns:a16="http://schemas.microsoft.com/office/drawing/2014/main" id="{B0C358A7-2495-4827-BB0C-936E7CCB4CCB}"/>
              </a:ext>
            </a:extLst>
          </p:cNvPr>
          <p:cNvSpPr txBox="1"/>
          <p:nvPr/>
        </p:nvSpPr>
        <p:spPr>
          <a:xfrm>
            <a:off x="3743856" y="4044821"/>
            <a:ext cx="93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सिलिन्डर ब्लक</a:t>
            </a:r>
          </a:p>
        </p:txBody>
      </p:sp>
      <p:sp>
        <p:nvSpPr>
          <p:cNvPr id="19" name="テキスト ボックス 579">
            <a:extLst>
              <a:ext uri="{FF2B5EF4-FFF2-40B4-BE49-F238E27FC236}">
                <a16:creationId xmlns:a16="http://schemas.microsoft.com/office/drawing/2014/main" id="{3D07EE6E-003E-45CB-B07B-FEA8E8BF0C76}"/>
              </a:ext>
            </a:extLst>
          </p:cNvPr>
          <p:cNvSpPr txBox="1"/>
          <p:nvPr/>
        </p:nvSpPr>
        <p:spPr>
          <a:xfrm>
            <a:off x="3787514" y="4324134"/>
            <a:ext cx="93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पिस्टन</a:t>
            </a:r>
          </a:p>
        </p:txBody>
      </p:sp>
      <p:sp>
        <p:nvSpPr>
          <p:cNvPr id="20" name="テキスト ボックス 581">
            <a:extLst>
              <a:ext uri="{FF2B5EF4-FFF2-40B4-BE49-F238E27FC236}">
                <a16:creationId xmlns:a16="http://schemas.microsoft.com/office/drawing/2014/main" id="{B5151713-AB8C-4BEB-AD04-416E5EBDD54B}"/>
              </a:ext>
            </a:extLst>
          </p:cNvPr>
          <p:cNvSpPr txBox="1"/>
          <p:nvPr/>
        </p:nvSpPr>
        <p:spPr>
          <a:xfrm>
            <a:off x="2139710" y="2059773"/>
            <a:ext cx="610968" cy="1366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सुपरचार्जर</a:t>
            </a:r>
          </a:p>
        </p:txBody>
      </p:sp>
      <p:sp>
        <p:nvSpPr>
          <p:cNvPr id="21" name="テキスト ボックス 582">
            <a:extLst>
              <a:ext uri="{FF2B5EF4-FFF2-40B4-BE49-F238E27FC236}">
                <a16:creationId xmlns:a16="http://schemas.microsoft.com/office/drawing/2014/main" id="{5E59C9FF-382E-4E82-BCAF-C493547B5A44}"/>
              </a:ext>
            </a:extLst>
          </p:cNvPr>
          <p:cNvSpPr txBox="1"/>
          <p:nvPr/>
        </p:nvSpPr>
        <p:spPr>
          <a:xfrm>
            <a:off x="887238" y="1941028"/>
            <a:ext cx="93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टर्बाइन इम्पेलर</a:t>
            </a:r>
          </a:p>
        </p:txBody>
      </p:sp>
      <p:sp>
        <p:nvSpPr>
          <p:cNvPr id="22" name="テキスト ボックス 583">
            <a:extLst>
              <a:ext uri="{FF2B5EF4-FFF2-40B4-BE49-F238E27FC236}">
                <a16:creationId xmlns:a16="http://schemas.microsoft.com/office/drawing/2014/main" id="{4B1DB71E-408B-405A-9ADC-A9CB2468AA71}"/>
              </a:ext>
            </a:extLst>
          </p:cNvPr>
          <p:cNvSpPr txBox="1"/>
          <p:nvPr/>
        </p:nvSpPr>
        <p:spPr>
          <a:xfrm>
            <a:off x="667562" y="2107464"/>
            <a:ext cx="716738" cy="1366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निकास भल्भ</a:t>
            </a:r>
          </a:p>
        </p:txBody>
      </p:sp>
      <p:sp>
        <p:nvSpPr>
          <p:cNvPr id="23" name="テキスト ボックス 584">
            <a:extLst>
              <a:ext uri="{FF2B5EF4-FFF2-40B4-BE49-F238E27FC236}">
                <a16:creationId xmlns:a16="http://schemas.microsoft.com/office/drawing/2014/main" id="{C67C5A92-939E-415E-ADED-E6EBDD1B52A3}"/>
              </a:ext>
            </a:extLst>
          </p:cNvPr>
          <p:cNvSpPr txBox="1"/>
          <p:nvPr/>
        </p:nvSpPr>
        <p:spPr>
          <a:xfrm>
            <a:off x="656966" y="2403924"/>
            <a:ext cx="606684" cy="1455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स्कार्फ</a:t>
            </a:r>
          </a:p>
        </p:txBody>
      </p:sp>
      <p:sp>
        <p:nvSpPr>
          <p:cNvPr id="24" name="テキスト ボックス 585">
            <a:extLst>
              <a:ext uri="{FF2B5EF4-FFF2-40B4-BE49-F238E27FC236}">
                <a16:creationId xmlns:a16="http://schemas.microsoft.com/office/drawing/2014/main" id="{DC2D9AC8-6410-48D7-85F7-84FBC78AA35B}"/>
              </a:ext>
            </a:extLst>
          </p:cNvPr>
          <p:cNvSpPr txBox="1"/>
          <p:nvPr/>
        </p:nvSpPr>
        <p:spPr>
          <a:xfrm>
            <a:off x="1823238" y="3254782"/>
            <a:ext cx="271924" cy="39589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निकास</a:t>
            </a:r>
          </a:p>
        </p:txBody>
      </p:sp>
      <p:sp>
        <p:nvSpPr>
          <p:cNvPr id="25" name="テキスト ボックス 586">
            <a:extLst>
              <a:ext uri="{FF2B5EF4-FFF2-40B4-BE49-F238E27FC236}">
                <a16:creationId xmlns:a16="http://schemas.microsoft.com/office/drawing/2014/main" id="{8C7614C4-F98E-48E3-BE46-286AB03C848E}"/>
              </a:ext>
            </a:extLst>
          </p:cNvPr>
          <p:cNvSpPr txBox="1"/>
          <p:nvPr/>
        </p:nvSpPr>
        <p:spPr>
          <a:xfrm>
            <a:off x="2566857" y="3158084"/>
            <a:ext cx="183821" cy="695323"/>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प्रेसराइजड् एअर</a:t>
            </a:r>
          </a:p>
        </p:txBody>
      </p:sp>
      <p:sp>
        <p:nvSpPr>
          <p:cNvPr id="26" name="テキスト ボックス 587">
            <a:extLst>
              <a:ext uri="{FF2B5EF4-FFF2-40B4-BE49-F238E27FC236}">
                <a16:creationId xmlns:a16="http://schemas.microsoft.com/office/drawing/2014/main" id="{1BA5D692-E7BB-418C-BDE7-C3D616DC83CB}"/>
              </a:ext>
            </a:extLst>
          </p:cNvPr>
          <p:cNvSpPr txBox="1"/>
          <p:nvPr/>
        </p:nvSpPr>
        <p:spPr>
          <a:xfrm>
            <a:off x="7573341" y="2480945"/>
            <a:ext cx="926973"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ओइल फिल्टर</a:t>
            </a:r>
          </a:p>
        </p:txBody>
      </p:sp>
      <p:sp>
        <p:nvSpPr>
          <p:cNvPr id="27" name="テキスト ボックス 588">
            <a:extLst>
              <a:ext uri="{FF2B5EF4-FFF2-40B4-BE49-F238E27FC236}">
                <a16:creationId xmlns:a16="http://schemas.microsoft.com/office/drawing/2014/main" id="{5DF0C657-BFC3-4197-9C8E-78AC044C1BFD}"/>
              </a:ext>
            </a:extLst>
          </p:cNvPr>
          <p:cNvSpPr txBox="1"/>
          <p:nvPr/>
        </p:nvSpPr>
        <p:spPr>
          <a:xfrm>
            <a:off x="7564314" y="4805918"/>
            <a:ext cx="915202" cy="1824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ओइलकुलर</a:t>
            </a:r>
          </a:p>
        </p:txBody>
      </p:sp>
      <p:sp>
        <p:nvSpPr>
          <p:cNvPr id="28" name="テキスト ボックス 589">
            <a:extLst>
              <a:ext uri="{FF2B5EF4-FFF2-40B4-BE49-F238E27FC236}">
                <a16:creationId xmlns:a16="http://schemas.microsoft.com/office/drawing/2014/main" id="{DDF1AC38-2313-41BA-B8FD-2E7056DD2046}"/>
              </a:ext>
            </a:extLst>
          </p:cNvPr>
          <p:cNvSpPr txBox="1"/>
          <p:nvPr/>
        </p:nvSpPr>
        <p:spPr>
          <a:xfrm>
            <a:off x="7171377" y="5031726"/>
            <a:ext cx="1165235" cy="1824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ओइल स्ट्रेनर</a:t>
            </a:r>
          </a:p>
        </p:txBody>
      </p:sp>
      <p:sp>
        <p:nvSpPr>
          <p:cNvPr id="29" name="テキスト ボックス 590">
            <a:extLst>
              <a:ext uri="{FF2B5EF4-FFF2-40B4-BE49-F238E27FC236}">
                <a16:creationId xmlns:a16="http://schemas.microsoft.com/office/drawing/2014/main" id="{764BD251-7AA3-40C8-A684-0DB215B1823D}"/>
              </a:ext>
            </a:extLst>
          </p:cNvPr>
          <p:cNvSpPr txBox="1"/>
          <p:nvPr/>
        </p:nvSpPr>
        <p:spPr>
          <a:xfrm>
            <a:off x="4674658" y="4528274"/>
            <a:ext cx="833555" cy="1834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ओइल पम्प</a:t>
            </a:r>
          </a:p>
        </p:txBody>
      </p:sp>
    </p:spTree>
    <p:extLst>
      <p:ext uri="{BB962C8B-B14F-4D97-AF65-F5344CB8AC3E}">
        <p14:creationId xmlns:p14="http://schemas.microsoft.com/office/powerpoint/2010/main" val="2464616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डिजेल इन्जिनको बनावट</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latin typeface="游ゴシック" panose="020B0400000000000000" pitchFamily="50" charset="-128"/>
                <a:ea typeface="游ゴシック" panose="020B0400000000000000" pitchFamily="50" charset="-128"/>
              </a:rPr>
              <a:t>पाठ्यपुस्तक पृष्ठ 19/सहायक पाठ्यपुस्तक पृष्ठ 13</a:t>
            </a:r>
          </a:p>
        </p:txBody>
      </p:sp>
      <p:sp>
        <p:nvSpPr>
          <p:cNvPr id="7" name="テキスト ボックス 6"/>
          <p:cNvSpPr txBox="1"/>
          <p:nvPr/>
        </p:nvSpPr>
        <p:spPr>
          <a:xfrm>
            <a:off x="900900" y="5513961"/>
            <a:ext cx="3237610" cy="276999"/>
          </a:xfrm>
          <a:prstGeom prst="rect">
            <a:avLst/>
          </a:prstGeom>
          <a:noFill/>
          <a:ln>
            <a:noFill/>
          </a:ln>
        </p:spPr>
        <p:txBody>
          <a:bodyPr wrap="square" rtlCol="0">
            <a:spAutoFit/>
          </a:bodyPr>
          <a:lstStyle/>
          <a:p>
            <a:pPr algn="ctr" rtl="0"/>
            <a:r>
              <a:rPr lang="ne-np" sz="1200">
                <a:solidFill>
                  <a:prstClr val="black"/>
                </a:solidFill>
              </a:rPr>
              <a:t>इन्धन उपकरण प्रणालीको उदाहरण</a:t>
            </a:r>
          </a:p>
        </p:txBody>
      </p:sp>
      <p:pic>
        <p:nvPicPr>
          <p:cNvPr id="10" name="図 9"/>
          <p:cNvPicPr>
            <a:picLocks noChangeAspect="1"/>
          </p:cNvPicPr>
          <p:nvPr/>
        </p:nvPicPr>
        <p:blipFill>
          <a:blip r:embed="rId3"/>
          <a:stretch>
            <a:fillRect/>
          </a:stretch>
        </p:blipFill>
        <p:spPr>
          <a:xfrm>
            <a:off x="660497" y="1880318"/>
            <a:ext cx="3718416" cy="3524223"/>
          </a:xfrm>
          <a:prstGeom prst="rect">
            <a:avLst/>
          </a:prstGeom>
        </p:spPr>
      </p:pic>
      <p:pic>
        <p:nvPicPr>
          <p:cNvPr id="11" name="図 10"/>
          <p:cNvPicPr>
            <a:picLocks noChangeAspect="1"/>
          </p:cNvPicPr>
          <p:nvPr/>
        </p:nvPicPr>
        <p:blipFill>
          <a:blip r:embed="rId4"/>
          <a:stretch>
            <a:fillRect/>
          </a:stretch>
        </p:blipFill>
        <p:spPr>
          <a:xfrm>
            <a:off x="4435413" y="2050692"/>
            <a:ext cx="4023437" cy="3193387"/>
          </a:xfrm>
          <a:prstGeom prst="rect">
            <a:avLst/>
          </a:prstGeom>
        </p:spPr>
      </p:pic>
      <p:sp>
        <p:nvSpPr>
          <p:cNvPr id="12" name="テキスト ボックス 11"/>
          <p:cNvSpPr txBox="1"/>
          <p:nvPr/>
        </p:nvSpPr>
        <p:spPr>
          <a:xfrm>
            <a:off x="4877552" y="5297916"/>
            <a:ext cx="3237610" cy="276999"/>
          </a:xfrm>
          <a:prstGeom prst="rect">
            <a:avLst/>
          </a:prstGeom>
          <a:noFill/>
          <a:ln>
            <a:noFill/>
          </a:ln>
        </p:spPr>
        <p:txBody>
          <a:bodyPr wrap="square" rtlCol="0">
            <a:spAutoFit/>
          </a:bodyPr>
          <a:lstStyle/>
          <a:p>
            <a:pPr algn="ctr" rtl="0"/>
            <a:r>
              <a:rPr lang="ne-np" sz="1200">
                <a:solidFill>
                  <a:prstClr val="black"/>
                </a:solidFill>
              </a:rPr>
              <a:t>कोल्ड वाटर प्रकार इन्जिनको उदाहरण</a:t>
            </a:r>
          </a:p>
        </p:txBody>
      </p:sp>
      <p:sp>
        <p:nvSpPr>
          <p:cNvPr id="9" name="テキスト ボックス 592">
            <a:extLst>
              <a:ext uri="{FF2B5EF4-FFF2-40B4-BE49-F238E27FC236}">
                <a16:creationId xmlns:a16="http://schemas.microsoft.com/office/drawing/2014/main" id="{8239A450-A338-4B00-9FF5-0AD1D0BB6335}"/>
              </a:ext>
            </a:extLst>
          </p:cNvPr>
          <p:cNvSpPr txBox="1"/>
          <p:nvPr/>
        </p:nvSpPr>
        <p:spPr>
          <a:xfrm>
            <a:off x="1755449" y="2305685"/>
            <a:ext cx="871433" cy="1967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इन्धन इन्जेक्शन पाइप</a:t>
            </a:r>
          </a:p>
        </p:txBody>
      </p:sp>
      <p:sp>
        <p:nvSpPr>
          <p:cNvPr id="13" name="テキスト ボックス 593">
            <a:extLst>
              <a:ext uri="{FF2B5EF4-FFF2-40B4-BE49-F238E27FC236}">
                <a16:creationId xmlns:a16="http://schemas.microsoft.com/office/drawing/2014/main" id="{05288D13-45A5-4CE3-A3D3-7D9AEE32ED06}"/>
              </a:ext>
            </a:extLst>
          </p:cNvPr>
          <p:cNvSpPr txBox="1"/>
          <p:nvPr/>
        </p:nvSpPr>
        <p:spPr>
          <a:xfrm>
            <a:off x="1816100" y="3978348"/>
            <a:ext cx="833120" cy="1967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इन्धन इन्जेक्शन पम्प</a:t>
            </a:r>
          </a:p>
        </p:txBody>
      </p:sp>
      <p:sp>
        <p:nvSpPr>
          <p:cNvPr id="14" name="テキスト ボックス 594">
            <a:extLst>
              <a:ext uri="{FF2B5EF4-FFF2-40B4-BE49-F238E27FC236}">
                <a16:creationId xmlns:a16="http://schemas.microsoft.com/office/drawing/2014/main" id="{060BEFA0-29EE-439B-AF49-BEDA48AA72F7}"/>
              </a:ext>
            </a:extLst>
          </p:cNvPr>
          <p:cNvSpPr txBox="1"/>
          <p:nvPr/>
        </p:nvSpPr>
        <p:spPr>
          <a:xfrm>
            <a:off x="900900" y="5281134"/>
            <a:ext cx="83312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इन्धन सप्लाइ पम्प</a:t>
            </a:r>
          </a:p>
        </p:txBody>
      </p:sp>
      <p:sp>
        <p:nvSpPr>
          <p:cNvPr id="15" name="テキスト ボックス 595">
            <a:extLst>
              <a:ext uri="{FF2B5EF4-FFF2-40B4-BE49-F238E27FC236}">
                <a16:creationId xmlns:a16="http://schemas.microsoft.com/office/drawing/2014/main" id="{09C11C22-747B-4B46-82DD-C489FC8E4B56}"/>
              </a:ext>
            </a:extLst>
          </p:cNvPr>
          <p:cNvSpPr txBox="1"/>
          <p:nvPr/>
        </p:nvSpPr>
        <p:spPr>
          <a:xfrm>
            <a:off x="3072033" y="2260282"/>
            <a:ext cx="557530" cy="1727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इन्धन ट्याङ्क</a:t>
            </a:r>
          </a:p>
        </p:txBody>
      </p:sp>
      <p:sp>
        <p:nvSpPr>
          <p:cNvPr id="16" name="テキスト ボックス 596">
            <a:extLst>
              <a:ext uri="{FF2B5EF4-FFF2-40B4-BE49-F238E27FC236}">
                <a16:creationId xmlns:a16="http://schemas.microsoft.com/office/drawing/2014/main" id="{FF3BA9B6-3568-4DA2-A8E9-3080331A9A70}"/>
              </a:ext>
            </a:extLst>
          </p:cNvPr>
          <p:cNvSpPr txBox="1"/>
          <p:nvPr/>
        </p:nvSpPr>
        <p:spPr>
          <a:xfrm>
            <a:off x="2923443" y="4731666"/>
            <a:ext cx="62103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इन्धन फिल्टर</a:t>
            </a:r>
          </a:p>
        </p:txBody>
      </p:sp>
      <p:sp>
        <p:nvSpPr>
          <p:cNvPr id="17" name="テキスト ボックス 597">
            <a:extLst>
              <a:ext uri="{FF2B5EF4-FFF2-40B4-BE49-F238E27FC236}">
                <a16:creationId xmlns:a16="http://schemas.microsoft.com/office/drawing/2014/main" id="{4DD7AF3B-F3C7-412C-8AA6-6F0282286042}"/>
              </a:ext>
            </a:extLst>
          </p:cNvPr>
          <p:cNvSpPr txBox="1"/>
          <p:nvPr/>
        </p:nvSpPr>
        <p:spPr>
          <a:xfrm>
            <a:off x="2649220" y="5268619"/>
            <a:ext cx="36385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गभर्नर</a:t>
            </a:r>
          </a:p>
        </p:txBody>
      </p:sp>
      <p:sp>
        <p:nvSpPr>
          <p:cNvPr id="18" name="テキスト ボックス 598">
            <a:extLst>
              <a:ext uri="{FF2B5EF4-FFF2-40B4-BE49-F238E27FC236}">
                <a16:creationId xmlns:a16="http://schemas.microsoft.com/office/drawing/2014/main" id="{34D72F40-6B8F-4F47-A4B9-5C44ED4C2B73}"/>
              </a:ext>
            </a:extLst>
          </p:cNvPr>
          <p:cNvSpPr txBox="1"/>
          <p:nvPr/>
        </p:nvSpPr>
        <p:spPr>
          <a:xfrm>
            <a:off x="4453548" y="2077679"/>
            <a:ext cx="628003" cy="1286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रेडिएटर</a:t>
            </a:r>
          </a:p>
        </p:txBody>
      </p:sp>
      <p:sp>
        <p:nvSpPr>
          <p:cNvPr id="19" name="テキスト ボックス 599">
            <a:extLst>
              <a:ext uri="{FF2B5EF4-FFF2-40B4-BE49-F238E27FC236}">
                <a16:creationId xmlns:a16="http://schemas.microsoft.com/office/drawing/2014/main" id="{63182DBA-0121-4D74-B03B-0FF9AB67447D}"/>
              </a:ext>
            </a:extLst>
          </p:cNvPr>
          <p:cNvSpPr txBox="1"/>
          <p:nvPr/>
        </p:nvSpPr>
        <p:spPr>
          <a:xfrm>
            <a:off x="5138051" y="2080240"/>
            <a:ext cx="54546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फ्यान</a:t>
            </a:r>
          </a:p>
        </p:txBody>
      </p:sp>
      <p:sp>
        <p:nvSpPr>
          <p:cNvPr id="20" name="テキスト ボックス 600">
            <a:extLst>
              <a:ext uri="{FF2B5EF4-FFF2-40B4-BE49-F238E27FC236}">
                <a16:creationId xmlns:a16="http://schemas.microsoft.com/office/drawing/2014/main" id="{CB44BB42-EBED-45F1-A76A-2CBA4E8C0FE9}"/>
              </a:ext>
            </a:extLst>
          </p:cNvPr>
          <p:cNvSpPr txBox="1"/>
          <p:nvPr/>
        </p:nvSpPr>
        <p:spPr>
          <a:xfrm>
            <a:off x="5373415" y="2228532"/>
            <a:ext cx="824185" cy="1286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थर्मोस्ट्याट</a:t>
            </a:r>
          </a:p>
        </p:txBody>
      </p:sp>
      <p:sp>
        <p:nvSpPr>
          <p:cNvPr id="21" name="テキスト ボックス 601">
            <a:extLst>
              <a:ext uri="{FF2B5EF4-FFF2-40B4-BE49-F238E27FC236}">
                <a16:creationId xmlns:a16="http://schemas.microsoft.com/office/drawing/2014/main" id="{536381AA-C8CE-41BE-BCCF-F2774F1ADBC9}"/>
              </a:ext>
            </a:extLst>
          </p:cNvPr>
          <p:cNvSpPr txBox="1"/>
          <p:nvPr/>
        </p:nvSpPr>
        <p:spPr>
          <a:xfrm>
            <a:off x="5735627" y="2438865"/>
            <a:ext cx="760730" cy="1311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पानी पम्प</a:t>
            </a:r>
          </a:p>
        </p:txBody>
      </p:sp>
      <p:sp>
        <p:nvSpPr>
          <p:cNvPr id="22" name="テキスト ボックス 602">
            <a:extLst>
              <a:ext uri="{FF2B5EF4-FFF2-40B4-BE49-F238E27FC236}">
                <a16:creationId xmlns:a16="http://schemas.microsoft.com/office/drawing/2014/main" id="{3D78A087-1BD9-43F5-86A1-1024B7300975}"/>
              </a:ext>
            </a:extLst>
          </p:cNvPr>
          <p:cNvSpPr txBox="1"/>
          <p:nvPr/>
        </p:nvSpPr>
        <p:spPr>
          <a:xfrm>
            <a:off x="6536690" y="2206307"/>
            <a:ext cx="1143000" cy="1674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जल तापक्रम जाँच उपकरण</a:t>
            </a:r>
          </a:p>
        </p:txBody>
      </p:sp>
      <p:sp>
        <p:nvSpPr>
          <p:cNvPr id="23" name="テキスト ボックス 603">
            <a:extLst>
              <a:ext uri="{FF2B5EF4-FFF2-40B4-BE49-F238E27FC236}">
                <a16:creationId xmlns:a16="http://schemas.microsoft.com/office/drawing/2014/main" id="{B19B064A-23C5-465E-96A6-D2DEC0D4C5FB}"/>
              </a:ext>
            </a:extLst>
          </p:cNvPr>
          <p:cNvSpPr txBox="1"/>
          <p:nvPr/>
        </p:nvSpPr>
        <p:spPr>
          <a:xfrm>
            <a:off x="6865494" y="2416782"/>
            <a:ext cx="1148206" cy="1674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पानी म्यानिफोल्ड</a:t>
            </a:r>
          </a:p>
        </p:txBody>
      </p:sp>
      <p:sp>
        <p:nvSpPr>
          <p:cNvPr id="24" name="テキスト ボックス 604">
            <a:extLst>
              <a:ext uri="{FF2B5EF4-FFF2-40B4-BE49-F238E27FC236}">
                <a16:creationId xmlns:a16="http://schemas.microsoft.com/office/drawing/2014/main" id="{AC201FFE-D3EE-42E3-A910-CA1B2685FF7E}"/>
              </a:ext>
            </a:extLst>
          </p:cNvPr>
          <p:cNvSpPr txBox="1"/>
          <p:nvPr/>
        </p:nvSpPr>
        <p:spPr>
          <a:xfrm>
            <a:off x="7594910" y="3377673"/>
            <a:ext cx="863940" cy="1674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सिलिन्डर हेड</a:t>
            </a:r>
          </a:p>
        </p:txBody>
      </p:sp>
      <p:sp>
        <p:nvSpPr>
          <p:cNvPr id="25" name="テキスト ボックス 605">
            <a:extLst>
              <a:ext uri="{FF2B5EF4-FFF2-40B4-BE49-F238E27FC236}">
                <a16:creationId xmlns:a16="http://schemas.microsoft.com/office/drawing/2014/main" id="{74CEA1FB-1286-482E-ACB3-F707E8DA4B1A}"/>
              </a:ext>
            </a:extLst>
          </p:cNvPr>
          <p:cNvSpPr txBox="1"/>
          <p:nvPr/>
        </p:nvSpPr>
        <p:spPr>
          <a:xfrm>
            <a:off x="7679690" y="3816596"/>
            <a:ext cx="779160" cy="1674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सिलिन्डर लाइनर</a:t>
            </a:r>
          </a:p>
        </p:txBody>
      </p:sp>
      <p:sp>
        <p:nvSpPr>
          <p:cNvPr id="26" name="テキスト ボックス 606">
            <a:extLst>
              <a:ext uri="{FF2B5EF4-FFF2-40B4-BE49-F238E27FC236}">
                <a16:creationId xmlns:a16="http://schemas.microsoft.com/office/drawing/2014/main" id="{6EF0281A-C9A0-49A5-9030-B3178F39BBC6}"/>
              </a:ext>
            </a:extLst>
          </p:cNvPr>
          <p:cNvSpPr txBox="1"/>
          <p:nvPr/>
        </p:nvSpPr>
        <p:spPr>
          <a:xfrm>
            <a:off x="6483985" y="4942144"/>
            <a:ext cx="1352550" cy="1674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ओइल पम्पबाट (ओइल)</a:t>
            </a:r>
          </a:p>
        </p:txBody>
      </p:sp>
      <p:sp>
        <p:nvSpPr>
          <p:cNvPr id="27" name="テキスト ボックス 607">
            <a:extLst>
              <a:ext uri="{FF2B5EF4-FFF2-40B4-BE49-F238E27FC236}">
                <a16:creationId xmlns:a16="http://schemas.microsoft.com/office/drawing/2014/main" id="{8F43F351-444A-45DC-A801-C8EB55C2E828}"/>
              </a:ext>
            </a:extLst>
          </p:cNvPr>
          <p:cNvSpPr txBox="1"/>
          <p:nvPr/>
        </p:nvSpPr>
        <p:spPr>
          <a:xfrm>
            <a:off x="5619114" y="5113483"/>
            <a:ext cx="1091565" cy="1286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इन्जिन ओइल कुलर</a:t>
            </a:r>
          </a:p>
        </p:txBody>
      </p:sp>
    </p:spTree>
    <p:extLst>
      <p:ext uri="{BB962C8B-B14F-4D97-AF65-F5344CB8AC3E}">
        <p14:creationId xmlns:p14="http://schemas.microsoft.com/office/powerpoint/2010/main" val="723482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डिजेल इन्जिनको बनावट</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latin typeface="游ゴシック" panose="020B0400000000000000" pitchFamily="50" charset="-128"/>
                <a:ea typeface="游ゴシック" panose="020B0400000000000000" pitchFamily="50" charset="-128"/>
              </a:rPr>
              <a:t>पाठ्यपुस्तक पृष्ठ 20/सहायक पाठ्यपुस्तक पृष्ठ 13</a:t>
            </a:r>
          </a:p>
        </p:txBody>
      </p:sp>
      <p:sp>
        <p:nvSpPr>
          <p:cNvPr id="7" name="テキスト ボックス 6"/>
          <p:cNvSpPr txBox="1"/>
          <p:nvPr/>
        </p:nvSpPr>
        <p:spPr>
          <a:xfrm>
            <a:off x="3094074" y="6050914"/>
            <a:ext cx="3237610" cy="276999"/>
          </a:xfrm>
          <a:prstGeom prst="rect">
            <a:avLst/>
          </a:prstGeom>
          <a:noFill/>
          <a:ln>
            <a:noFill/>
          </a:ln>
        </p:spPr>
        <p:txBody>
          <a:bodyPr wrap="square" rtlCol="0">
            <a:spAutoFit/>
          </a:bodyPr>
          <a:lstStyle/>
          <a:p>
            <a:pPr algn="ctr" rtl="0"/>
            <a:r>
              <a:rPr lang="ne-np" sz="1200">
                <a:solidFill>
                  <a:prstClr val="black"/>
                </a:solidFill>
              </a:rPr>
              <a:t>इलेक्ट्रिक सर्किट</a:t>
            </a:r>
          </a:p>
        </p:txBody>
      </p:sp>
      <p:pic>
        <p:nvPicPr>
          <p:cNvPr id="12" name="図 11"/>
          <p:cNvPicPr>
            <a:picLocks noChangeAspect="1"/>
          </p:cNvPicPr>
          <p:nvPr/>
        </p:nvPicPr>
        <p:blipFill>
          <a:blip r:embed="rId3"/>
          <a:stretch>
            <a:fillRect/>
          </a:stretch>
        </p:blipFill>
        <p:spPr>
          <a:xfrm>
            <a:off x="2563389" y="1297693"/>
            <a:ext cx="3902809" cy="4779256"/>
          </a:xfrm>
          <a:prstGeom prst="rect">
            <a:avLst/>
          </a:prstGeom>
        </p:spPr>
      </p:pic>
      <p:sp>
        <p:nvSpPr>
          <p:cNvPr id="8" name="テキスト ボックス 608">
            <a:extLst>
              <a:ext uri="{FF2B5EF4-FFF2-40B4-BE49-F238E27FC236}">
                <a16:creationId xmlns:a16="http://schemas.microsoft.com/office/drawing/2014/main" id="{12DBF104-3377-4E8F-95CA-8DB0A1062E84}"/>
              </a:ext>
            </a:extLst>
          </p:cNvPr>
          <p:cNvSpPr txBox="1"/>
          <p:nvPr/>
        </p:nvSpPr>
        <p:spPr>
          <a:xfrm>
            <a:off x="3485780" y="1555592"/>
            <a:ext cx="401186" cy="1255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कार्य लाइट</a:t>
            </a:r>
          </a:p>
        </p:txBody>
      </p:sp>
      <p:sp>
        <p:nvSpPr>
          <p:cNvPr id="9" name="テキスト ボックス 609">
            <a:extLst>
              <a:ext uri="{FF2B5EF4-FFF2-40B4-BE49-F238E27FC236}">
                <a16:creationId xmlns:a16="http://schemas.microsoft.com/office/drawing/2014/main" id="{996C25C9-DE8B-4EDA-9771-93025DD151E4}"/>
              </a:ext>
            </a:extLst>
          </p:cNvPr>
          <p:cNvSpPr txBox="1"/>
          <p:nvPr/>
        </p:nvSpPr>
        <p:spPr>
          <a:xfrm>
            <a:off x="4695825" y="1420656"/>
            <a:ext cx="272415" cy="77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हर्न</a:t>
            </a:r>
          </a:p>
        </p:txBody>
      </p:sp>
      <p:sp>
        <p:nvSpPr>
          <p:cNvPr id="10" name="テキスト ボックス 610">
            <a:extLst>
              <a:ext uri="{FF2B5EF4-FFF2-40B4-BE49-F238E27FC236}">
                <a16:creationId xmlns:a16="http://schemas.microsoft.com/office/drawing/2014/main" id="{1C987812-361D-4917-8659-74ED6C12850C}"/>
              </a:ext>
            </a:extLst>
          </p:cNvPr>
          <p:cNvSpPr txBox="1"/>
          <p:nvPr/>
        </p:nvSpPr>
        <p:spPr>
          <a:xfrm>
            <a:off x="5121275" y="1989934"/>
            <a:ext cx="590550" cy="961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हर्न स्विच</a:t>
            </a:r>
          </a:p>
        </p:txBody>
      </p:sp>
      <p:sp>
        <p:nvSpPr>
          <p:cNvPr id="11" name="テキスト ボックス 611">
            <a:extLst>
              <a:ext uri="{FF2B5EF4-FFF2-40B4-BE49-F238E27FC236}">
                <a16:creationId xmlns:a16="http://schemas.microsoft.com/office/drawing/2014/main" id="{6499F5DA-FB3A-4C0A-B4FB-A2A18447D784}"/>
              </a:ext>
            </a:extLst>
          </p:cNvPr>
          <p:cNvSpPr txBox="1"/>
          <p:nvPr/>
        </p:nvSpPr>
        <p:spPr>
          <a:xfrm>
            <a:off x="5262564" y="2189084"/>
            <a:ext cx="463550" cy="1011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हर्न रिले</a:t>
            </a:r>
            <a:endParaRPr lang="ja-JP" sz="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3" name="テキスト ボックス 612">
            <a:extLst>
              <a:ext uri="{FF2B5EF4-FFF2-40B4-BE49-F238E27FC236}">
                <a16:creationId xmlns:a16="http://schemas.microsoft.com/office/drawing/2014/main" id="{A05FF013-EFBC-44F2-95A6-0DD26B315606}"/>
              </a:ext>
            </a:extLst>
          </p:cNvPr>
          <p:cNvSpPr txBox="1"/>
          <p:nvPr/>
        </p:nvSpPr>
        <p:spPr>
          <a:xfrm>
            <a:off x="5911850" y="1603692"/>
            <a:ext cx="636588" cy="77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ओइल फिल्टर</a:t>
            </a:r>
          </a:p>
        </p:txBody>
      </p:sp>
      <p:sp>
        <p:nvSpPr>
          <p:cNvPr id="14" name="テキスト ボックス 613">
            <a:extLst>
              <a:ext uri="{FF2B5EF4-FFF2-40B4-BE49-F238E27FC236}">
                <a16:creationId xmlns:a16="http://schemas.microsoft.com/office/drawing/2014/main" id="{4E1DAC82-FBB6-4BD5-A143-4AD073A7E4FB}"/>
              </a:ext>
            </a:extLst>
          </p:cNvPr>
          <p:cNvSpPr txBox="1"/>
          <p:nvPr/>
        </p:nvSpPr>
        <p:spPr>
          <a:xfrm>
            <a:off x="2641600" y="2114233"/>
            <a:ext cx="320675" cy="961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टेल लाइट </a:t>
            </a:r>
          </a:p>
        </p:txBody>
      </p:sp>
      <p:sp>
        <p:nvSpPr>
          <p:cNvPr id="15" name="テキスト ボックス 614">
            <a:extLst>
              <a:ext uri="{FF2B5EF4-FFF2-40B4-BE49-F238E27FC236}">
                <a16:creationId xmlns:a16="http://schemas.microsoft.com/office/drawing/2014/main" id="{95F985AB-F640-46FD-8D09-CBFD04444F7C}"/>
              </a:ext>
            </a:extLst>
          </p:cNvPr>
          <p:cNvSpPr txBox="1"/>
          <p:nvPr/>
        </p:nvSpPr>
        <p:spPr>
          <a:xfrm>
            <a:off x="3485779" y="2369028"/>
            <a:ext cx="286121" cy="961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हेडलाइट</a:t>
            </a:r>
          </a:p>
        </p:txBody>
      </p:sp>
      <p:sp>
        <p:nvSpPr>
          <p:cNvPr id="16" name="テキスト ボックス 615">
            <a:extLst>
              <a:ext uri="{FF2B5EF4-FFF2-40B4-BE49-F238E27FC236}">
                <a16:creationId xmlns:a16="http://schemas.microsoft.com/office/drawing/2014/main" id="{72C8C762-D2B9-4223-8EF4-A02B669D517E}"/>
              </a:ext>
            </a:extLst>
          </p:cNvPr>
          <p:cNvSpPr txBox="1"/>
          <p:nvPr/>
        </p:nvSpPr>
        <p:spPr>
          <a:xfrm>
            <a:off x="5640811" y="2966721"/>
            <a:ext cx="696913" cy="1011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कोर्सन ल्याम्प</a:t>
            </a:r>
          </a:p>
        </p:txBody>
      </p:sp>
      <p:sp>
        <p:nvSpPr>
          <p:cNvPr id="17" name="テキスト ボックス 616">
            <a:extLst>
              <a:ext uri="{FF2B5EF4-FFF2-40B4-BE49-F238E27FC236}">
                <a16:creationId xmlns:a16="http://schemas.microsoft.com/office/drawing/2014/main" id="{E50A50E0-3D5A-495D-B7B5-0E9296785A74}"/>
              </a:ext>
            </a:extLst>
          </p:cNvPr>
          <p:cNvSpPr txBox="1"/>
          <p:nvPr/>
        </p:nvSpPr>
        <p:spPr>
          <a:xfrm>
            <a:off x="4324349" y="3012200"/>
            <a:ext cx="495301" cy="125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प्यानल ल्याम्प</a:t>
            </a:r>
          </a:p>
        </p:txBody>
      </p:sp>
      <p:sp>
        <p:nvSpPr>
          <p:cNvPr id="18" name="テキスト ボックス 617">
            <a:extLst>
              <a:ext uri="{FF2B5EF4-FFF2-40B4-BE49-F238E27FC236}">
                <a16:creationId xmlns:a16="http://schemas.microsoft.com/office/drawing/2014/main" id="{29CD82E2-D933-435B-8604-E282764B420F}"/>
              </a:ext>
            </a:extLst>
          </p:cNvPr>
          <p:cNvSpPr txBox="1"/>
          <p:nvPr/>
        </p:nvSpPr>
        <p:spPr>
          <a:xfrm>
            <a:off x="4967289" y="3304376"/>
            <a:ext cx="590550" cy="1066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ल्याम्प स्विच</a:t>
            </a:r>
          </a:p>
        </p:txBody>
      </p:sp>
      <p:sp>
        <p:nvSpPr>
          <p:cNvPr id="19" name="テキスト ボックス 618">
            <a:extLst>
              <a:ext uri="{FF2B5EF4-FFF2-40B4-BE49-F238E27FC236}">
                <a16:creationId xmlns:a16="http://schemas.microsoft.com/office/drawing/2014/main" id="{CB471FF5-42DD-4484-829A-DC2581361F46}"/>
              </a:ext>
            </a:extLst>
          </p:cNvPr>
          <p:cNvSpPr txBox="1"/>
          <p:nvPr/>
        </p:nvSpPr>
        <p:spPr>
          <a:xfrm>
            <a:off x="2908882" y="3121051"/>
            <a:ext cx="534987" cy="961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हिटर ल्याम्प</a:t>
            </a:r>
          </a:p>
        </p:txBody>
      </p:sp>
      <p:sp>
        <p:nvSpPr>
          <p:cNvPr id="20" name="テキスト ボックス 619">
            <a:extLst>
              <a:ext uri="{FF2B5EF4-FFF2-40B4-BE49-F238E27FC236}">
                <a16:creationId xmlns:a16="http://schemas.microsoft.com/office/drawing/2014/main" id="{9AAC6E99-D994-4BCB-BE69-410B4A1FB039}"/>
              </a:ext>
            </a:extLst>
          </p:cNvPr>
          <p:cNvSpPr txBox="1"/>
          <p:nvPr/>
        </p:nvSpPr>
        <p:spPr>
          <a:xfrm>
            <a:off x="2981960" y="3635349"/>
            <a:ext cx="662940" cy="115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हिटर सिग्नल</a:t>
            </a:r>
          </a:p>
        </p:txBody>
      </p:sp>
      <p:sp>
        <p:nvSpPr>
          <p:cNvPr id="21" name="テキスト ボックス 620">
            <a:extLst>
              <a:ext uri="{FF2B5EF4-FFF2-40B4-BE49-F238E27FC236}">
                <a16:creationId xmlns:a16="http://schemas.microsoft.com/office/drawing/2014/main" id="{A1B46DE2-5111-4914-AE72-642C4BF9B2CD}"/>
              </a:ext>
            </a:extLst>
          </p:cNvPr>
          <p:cNvSpPr txBox="1"/>
          <p:nvPr/>
        </p:nvSpPr>
        <p:spPr>
          <a:xfrm>
            <a:off x="5332041" y="3838106"/>
            <a:ext cx="617539" cy="115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फ्युज बक्स</a:t>
            </a:r>
          </a:p>
        </p:txBody>
      </p:sp>
      <p:sp>
        <p:nvSpPr>
          <p:cNvPr id="22" name="テキスト ボックス 621">
            <a:extLst>
              <a:ext uri="{FF2B5EF4-FFF2-40B4-BE49-F238E27FC236}">
                <a16:creationId xmlns:a16="http://schemas.microsoft.com/office/drawing/2014/main" id="{2C98B0AE-EA87-4E67-A3A8-AF98058BF893}"/>
              </a:ext>
            </a:extLst>
          </p:cNvPr>
          <p:cNvSpPr txBox="1"/>
          <p:nvPr/>
        </p:nvSpPr>
        <p:spPr>
          <a:xfrm>
            <a:off x="3644900" y="4008919"/>
            <a:ext cx="612775" cy="115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सुरक्षा रिले</a:t>
            </a:r>
          </a:p>
        </p:txBody>
      </p:sp>
      <p:sp>
        <p:nvSpPr>
          <p:cNvPr id="23" name="テキスト ボックス 622">
            <a:extLst>
              <a:ext uri="{FF2B5EF4-FFF2-40B4-BE49-F238E27FC236}">
                <a16:creationId xmlns:a16="http://schemas.microsoft.com/office/drawing/2014/main" id="{EB11832A-2A94-4CCF-BC0D-B15026B1B0A7}"/>
              </a:ext>
            </a:extLst>
          </p:cNvPr>
          <p:cNvSpPr txBox="1"/>
          <p:nvPr/>
        </p:nvSpPr>
        <p:spPr>
          <a:xfrm>
            <a:off x="4480832" y="3968746"/>
            <a:ext cx="466725" cy="1066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स्टार्ट स्विच</a:t>
            </a:r>
          </a:p>
        </p:txBody>
      </p:sp>
      <p:sp>
        <p:nvSpPr>
          <p:cNvPr id="24" name="テキスト ボックス 623">
            <a:extLst>
              <a:ext uri="{FF2B5EF4-FFF2-40B4-BE49-F238E27FC236}">
                <a16:creationId xmlns:a16="http://schemas.microsoft.com/office/drawing/2014/main" id="{13165EF1-A8D7-4058-8308-A1C39126FB79}"/>
              </a:ext>
            </a:extLst>
          </p:cNvPr>
          <p:cNvSpPr txBox="1"/>
          <p:nvPr/>
        </p:nvSpPr>
        <p:spPr>
          <a:xfrm>
            <a:off x="3748896" y="4791156"/>
            <a:ext cx="394970" cy="115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स्टार्ट मोटर</a:t>
            </a:r>
          </a:p>
        </p:txBody>
      </p:sp>
      <p:sp>
        <p:nvSpPr>
          <p:cNvPr id="25" name="テキスト ボックス 624">
            <a:extLst>
              <a:ext uri="{FF2B5EF4-FFF2-40B4-BE49-F238E27FC236}">
                <a16:creationId xmlns:a16="http://schemas.microsoft.com/office/drawing/2014/main" id="{4D8D7EC5-D807-4B8F-98DC-F18D4B0864E6}"/>
              </a:ext>
            </a:extLst>
          </p:cNvPr>
          <p:cNvSpPr txBox="1"/>
          <p:nvPr/>
        </p:nvSpPr>
        <p:spPr>
          <a:xfrm>
            <a:off x="5506111" y="4092885"/>
            <a:ext cx="506414" cy="115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रेगुलेटर </a:t>
            </a:r>
          </a:p>
        </p:txBody>
      </p:sp>
      <p:sp>
        <p:nvSpPr>
          <p:cNvPr id="26" name="テキスト ボックス 625">
            <a:extLst>
              <a:ext uri="{FF2B5EF4-FFF2-40B4-BE49-F238E27FC236}">
                <a16:creationId xmlns:a16="http://schemas.microsoft.com/office/drawing/2014/main" id="{510D3E55-87F5-445C-80D5-F038C2B2EF45}"/>
              </a:ext>
            </a:extLst>
          </p:cNvPr>
          <p:cNvSpPr txBox="1"/>
          <p:nvPr/>
        </p:nvSpPr>
        <p:spPr>
          <a:xfrm>
            <a:off x="5157788" y="4458873"/>
            <a:ext cx="306810" cy="1066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एममिटर</a:t>
            </a:r>
            <a:endParaRPr lang="ja-JP" sz="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7" name="テキスト ボックス 626">
            <a:extLst>
              <a:ext uri="{FF2B5EF4-FFF2-40B4-BE49-F238E27FC236}">
                <a16:creationId xmlns:a16="http://schemas.microsoft.com/office/drawing/2014/main" id="{5D6E5BFD-7963-4A15-9212-EA9A0EDD316B}"/>
              </a:ext>
            </a:extLst>
          </p:cNvPr>
          <p:cNvSpPr txBox="1"/>
          <p:nvPr/>
        </p:nvSpPr>
        <p:spPr>
          <a:xfrm>
            <a:off x="5501348" y="4821229"/>
            <a:ext cx="448231" cy="1377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चार्जिंग जेनेरेटर</a:t>
            </a:r>
            <a:endParaRPr lang="ja-JP" sz="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8" name="テキスト ボックス 627">
            <a:extLst>
              <a:ext uri="{FF2B5EF4-FFF2-40B4-BE49-F238E27FC236}">
                <a16:creationId xmlns:a16="http://schemas.microsoft.com/office/drawing/2014/main" id="{246591FD-EFA6-4EFD-A911-13C446B0B731}"/>
              </a:ext>
            </a:extLst>
          </p:cNvPr>
          <p:cNvSpPr txBox="1"/>
          <p:nvPr/>
        </p:nvSpPr>
        <p:spPr>
          <a:xfrm>
            <a:off x="4284389" y="4980934"/>
            <a:ext cx="547643" cy="1849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ब्याट्री रिले स्विच</a:t>
            </a:r>
          </a:p>
        </p:txBody>
      </p:sp>
      <p:sp>
        <p:nvSpPr>
          <p:cNvPr id="29" name="テキスト ボックス 628">
            <a:extLst>
              <a:ext uri="{FF2B5EF4-FFF2-40B4-BE49-F238E27FC236}">
                <a16:creationId xmlns:a16="http://schemas.microsoft.com/office/drawing/2014/main" id="{C7C30030-2692-4F43-805E-05FEFC2A5DCC}"/>
              </a:ext>
            </a:extLst>
          </p:cNvPr>
          <p:cNvSpPr txBox="1"/>
          <p:nvPr/>
        </p:nvSpPr>
        <p:spPr>
          <a:xfrm>
            <a:off x="4745990" y="5912632"/>
            <a:ext cx="349250" cy="1011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ब्याट्री</a:t>
            </a:r>
          </a:p>
        </p:txBody>
      </p:sp>
    </p:spTree>
    <p:extLst>
      <p:ext uri="{BB962C8B-B14F-4D97-AF65-F5344CB8AC3E}">
        <p14:creationId xmlns:p14="http://schemas.microsoft.com/office/powerpoint/2010/main" val="395852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इन्धन・इन्जिन ओइल</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latin typeface="游ゴシック" panose="020B0400000000000000" pitchFamily="50" charset="-128"/>
                <a:ea typeface="游ゴシック" panose="020B0400000000000000" pitchFamily="50" charset="-128"/>
              </a:rPr>
              <a:t>पाठ्यपुस्तक पृष्ठ 22/सहायक पाठ्यपुस्तक पृष्ठ 13</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ne-np" sz="2000">
                <a:latin typeface="Meiryo UI" panose="020B0604030504040204" pitchFamily="50" charset="-128"/>
                <a:ea typeface="Meiryo UI" panose="020B0604030504040204" pitchFamily="50" charset="-128"/>
              </a:rPr>
              <a:t>इन्जिन ओइलले निम्नअनुसार काम गर्छ।</a:t>
            </a:r>
            <a:endParaRPr lang="en-US" altLang="zh-TW" sz="2000" dirty="0">
              <a:latin typeface="Meiryo UI" panose="020B0604030504040204" pitchFamily="50" charset="-128"/>
              <a:ea typeface="Meiryo UI" panose="020B0604030504040204" pitchFamily="50" charset="-128"/>
            </a:endParaRPr>
          </a:p>
          <a:p>
            <a:pPr marL="0" indent="0" rtl="0">
              <a:buNone/>
            </a:pPr>
            <a:r>
              <a:rPr lang="ne-np" sz="2000">
                <a:latin typeface="Meiryo UI" panose="020B0604030504040204" pitchFamily="50" charset="-128"/>
                <a:ea typeface="Meiryo UI" panose="020B0604030504040204" pitchFamily="50" charset="-128"/>
              </a:rPr>
              <a:t>① लुब्रिकेशन कार्य</a:t>
            </a:r>
            <a:endParaRPr lang="en-US" altLang="zh-TW" sz="2000" dirty="0">
              <a:latin typeface="Meiryo UI" panose="020B0604030504040204" pitchFamily="50" charset="-128"/>
              <a:ea typeface="Meiryo UI" panose="020B0604030504040204" pitchFamily="50" charset="-128"/>
            </a:endParaRPr>
          </a:p>
          <a:p>
            <a:pPr marL="0" indent="0" rtl="0">
              <a:buNone/>
            </a:pPr>
            <a:r>
              <a:rPr lang="ne-np" sz="2000">
                <a:latin typeface="Meiryo UI" panose="020B0604030504040204" pitchFamily="50" charset="-128"/>
                <a:ea typeface="Meiryo UI" panose="020B0604030504040204" pitchFamily="50" charset="-128"/>
              </a:rPr>
              <a:t>② कुलिंग कार्य</a:t>
            </a:r>
            <a:endParaRPr lang="en-US" altLang="zh-TW" sz="2000" dirty="0">
              <a:latin typeface="Meiryo UI" panose="020B0604030504040204" pitchFamily="50" charset="-128"/>
              <a:ea typeface="Meiryo UI" panose="020B0604030504040204" pitchFamily="50" charset="-128"/>
            </a:endParaRPr>
          </a:p>
          <a:p>
            <a:pPr marL="0" indent="0" rtl="0">
              <a:buNone/>
            </a:pPr>
            <a:r>
              <a:rPr lang="ne-np" sz="2000">
                <a:latin typeface="Meiryo UI" panose="020B0604030504040204" pitchFamily="50" charset="-128"/>
                <a:ea typeface="Meiryo UI" panose="020B0604030504040204" pitchFamily="50" charset="-128"/>
              </a:rPr>
              <a:t>③ सिमिंग कार्य</a:t>
            </a:r>
            <a:endParaRPr lang="en-US" altLang="zh-TW" sz="2000" dirty="0">
              <a:latin typeface="Meiryo UI" panose="020B0604030504040204" pitchFamily="50" charset="-128"/>
              <a:ea typeface="Meiryo UI" panose="020B0604030504040204" pitchFamily="50" charset="-128"/>
            </a:endParaRPr>
          </a:p>
          <a:p>
            <a:pPr marL="0" indent="0" rtl="0">
              <a:buNone/>
            </a:pPr>
            <a:r>
              <a:rPr lang="ne-np" sz="2000">
                <a:latin typeface="Meiryo UI" panose="020B0604030504040204" pitchFamily="50" charset="-128"/>
                <a:ea typeface="Meiryo UI" panose="020B0604030504040204" pitchFamily="50" charset="-128"/>
              </a:rPr>
              <a:t>④ सफाई कार्य </a:t>
            </a:r>
            <a:endParaRPr lang="en-US" altLang="zh-TW" sz="2000" dirty="0">
              <a:latin typeface="Meiryo UI" panose="020B0604030504040204" pitchFamily="50" charset="-128"/>
              <a:ea typeface="Meiryo UI" panose="020B0604030504040204" pitchFamily="50" charset="-128"/>
            </a:endParaRPr>
          </a:p>
          <a:p>
            <a:pPr marL="0" indent="0" rtl="0">
              <a:buNone/>
            </a:pPr>
            <a:r>
              <a:rPr lang="ne-np" sz="2000">
                <a:latin typeface="Meiryo UI" panose="020B0604030504040204" pitchFamily="50" charset="-128"/>
                <a:ea typeface="Meiryo UI" panose="020B0604030504040204" pitchFamily="50" charset="-128"/>
              </a:rPr>
              <a:t>⑤ खिया रोकथाम कार्य</a:t>
            </a: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r>
              <a:rPr lang="ne-np" sz="2000">
                <a:latin typeface="Meiryo UI" panose="020B0604030504040204" pitchFamily="50" charset="-128"/>
                <a:ea typeface="Meiryo UI" panose="020B0604030504040204" pitchFamily="50" charset="-128"/>
              </a:rPr>
              <a:t>विभिन्न नाम छन्, निर्माण मेसिनको म्यानुअल आदिमा, </a:t>
            </a:r>
            <a:r>
              <a:rPr lang="ne-np" sz="2000">
                <a:solidFill>
                  <a:srgbClr val="FF0000"/>
                </a:solidFill>
                <a:latin typeface="Meiryo UI" panose="020B0604030504040204" pitchFamily="50" charset="-128"/>
                <a:ea typeface="Meiryo UI" panose="020B0604030504040204" pitchFamily="50" charset="-128"/>
              </a:rPr>
              <a:t> तोकिएको मानक नाम प्रयोग </a:t>
            </a:r>
            <a:r>
              <a:rPr lang="ne-np" sz="2000">
                <a:latin typeface="Meiryo UI" panose="020B0604030504040204" pitchFamily="50" charset="-128"/>
                <a:ea typeface="Meiryo UI" panose="020B0604030504040204" pitchFamily="50" charset="-128"/>
              </a:rPr>
              <a:t> गर्न जरुरी छ।</a:t>
            </a:r>
          </a:p>
        </p:txBody>
      </p:sp>
    </p:spTree>
    <p:extLst>
      <p:ext uri="{BB962C8B-B14F-4D97-AF65-F5344CB8AC3E}">
        <p14:creationId xmlns:p14="http://schemas.microsoft.com/office/powerpoint/2010/main" val="2834000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595197"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हाइड्रोलिक सिस्टम</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50063"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latin typeface="游ゴシック" panose="020B0400000000000000" pitchFamily="50" charset="-128"/>
                <a:ea typeface="游ゴシック" panose="020B0400000000000000" pitchFamily="50" charset="-128"/>
              </a:rPr>
              <a:t>पाठ्यपुस्तक पृष्ठ 24/सहायक पाठ्यपुस्तक पृष्ठ 14</a:t>
            </a:r>
          </a:p>
        </p:txBody>
      </p:sp>
      <p:sp>
        <p:nvSpPr>
          <p:cNvPr id="9" name="コンテンツ プレースホルダー 4"/>
          <p:cNvSpPr txBox="1">
            <a:spLocks/>
          </p:cNvSpPr>
          <p:nvPr/>
        </p:nvSpPr>
        <p:spPr>
          <a:xfrm>
            <a:off x="595197"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722597" y="1724891"/>
            <a:ext cx="7631900" cy="3408218"/>
          </a:xfrm>
          <a:prstGeom prst="rect">
            <a:avLst/>
          </a:prstGeom>
        </p:spPr>
      </p:pic>
      <p:sp>
        <p:nvSpPr>
          <p:cNvPr id="7" name="テキスト ボックス 629">
            <a:extLst>
              <a:ext uri="{FF2B5EF4-FFF2-40B4-BE49-F238E27FC236}">
                <a16:creationId xmlns:a16="http://schemas.microsoft.com/office/drawing/2014/main" id="{7257F885-B1EF-41D3-907C-583C82D7A182}"/>
              </a:ext>
            </a:extLst>
          </p:cNvPr>
          <p:cNvSpPr txBox="1"/>
          <p:nvPr/>
        </p:nvSpPr>
        <p:spPr>
          <a:xfrm>
            <a:off x="1701562" y="1913563"/>
            <a:ext cx="1693985" cy="2491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हाई प्रेसर हाइड्रोलिक ओइल</a:t>
            </a:r>
          </a:p>
        </p:txBody>
      </p:sp>
      <p:sp>
        <p:nvSpPr>
          <p:cNvPr id="8" name="テキスト ボックス 630">
            <a:extLst>
              <a:ext uri="{FF2B5EF4-FFF2-40B4-BE49-F238E27FC236}">
                <a16:creationId xmlns:a16="http://schemas.microsoft.com/office/drawing/2014/main" id="{7DBDDD8A-825A-4538-AD5D-DC4F9CFDAAAA}"/>
              </a:ext>
            </a:extLst>
          </p:cNvPr>
          <p:cNvSpPr txBox="1"/>
          <p:nvPr/>
        </p:nvSpPr>
        <p:spPr>
          <a:xfrm>
            <a:off x="916591" y="3282314"/>
            <a:ext cx="631197" cy="2651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游ゴシック" panose="020B0400000000000000" pitchFamily="50" charset="-128"/>
                <a:ea typeface="游ゴシック" panose="020B0400000000000000" pitchFamily="50" charset="-128"/>
                <a:cs typeface="Times New Roman" panose="02020603050405020304" pitchFamily="18" charset="0"/>
              </a:rPr>
              <a:t>इन्जिन</a:t>
            </a:r>
          </a:p>
        </p:txBody>
      </p:sp>
      <p:sp>
        <p:nvSpPr>
          <p:cNvPr id="10" name="テキスト ボックス 631">
            <a:extLst>
              <a:ext uri="{FF2B5EF4-FFF2-40B4-BE49-F238E27FC236}">
                <a16:creationId xmlns:a16="http://schemas.microsoft.com/office/drawing/2014/main" id="{1B45521E-E05D-47DA-BA83-D450866A559C}"/>
              </a:ext>
            </a:extLst>
          </p:cNvPr>
          <p:cNvSpPr txBox="1"/>
          <p:nvPr/>
        </p:nvSpPr>
        <p:spPr>
          <a:xfrm>
            <a:off x="1897454" y="3074561"/>
            <a:ext cx="1327784" cy="7088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हाइड्रोलिक पम्प</a:t>
            </a:r>
          </a:p>
          <a:p>
            <a:pPr algn="just"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(हाइड्रोलिक ओइललाई हाई प्रेसरले पठाउँछ)</a:t>
            </a:r>
          </a:p>
        </p:txBody>
      </p:sp>
      <p:sp>
        <p:nvSpPr>
          <p:cNvPr id="11" name="テキスト ボックス 632">
            <a:extLst>
              <a:ext uri="{FF2B5EF4-FFF2-40B4-BE49-F238E27FC236}">
                <a16:creationId xmlns:a16="http://schemas.microsoft.com/office/drawing/2014/main" id="{4A64460A-94E2-4095-B1B8-31FFD522F3BE}"/>
              </a:ext>
            </a:extLst>
          </p:cNvPr>
          <p:cNvSpPr txBox="1"/>
          <p:nvPr/>
        </p:nvSpPr>
        <p:spPr>
          <a:xfrm>
            <a:off x="3754472" y="1913563"/>
            <a:ext cx="1337784" cy="7088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हाइड्रोलिक कन्ट्रोल भल्भ</a:t>
            </a:r>
          </a:p>
          <a:p>
            <a:pPr algn="l" rtl="0"/>
            <a:r>
              <a:rPr lang="ne-n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(हाइड्रोलिक ओइलको प्रेसर, फ्लो रेट दिशाको नियन्त्रण)</a:t>
            </a:r>
          </a:p>
        </p:txBody>
      </p:sp>
      <p:sp>
        <p:nvSpPr>
          <p:cNvPr id="12" name="テキスト ボックス 634">
            <a:extLst>
              <a:ext uri="{FF2B5EF4-FFF2-40B4-BE49-F238E27FC236}">
                <a16:creationId xmlns:a16="http://schemas.microsoft.com/office/drawing/2014/main" id="{E9FA4843-D1CC-4891-B35D-FA2E212B4EBB}"/>
              </a:ext>
            </a:extLst>
          </p:cNvPr>
          <p:cNvSpPr txBox="1"/>
          <p:nvPr/>
        </p:nvSpPr>
        <p:spPr>
          <a:xfrm>
            <a:off x="5426412" y="1873323"/>
            <a:ext cx="1693985" cy="2894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हाई प्रेसर हाइड्रोलिक ओइल</a:t>
            </a:r>
          </a:p>
        </p:txBody>
      </p:sp>
      <p:sp>
        <p:nvSpPr>
          <p:cNvPr id="13" name="テキスト ボックス 635">
            <a:extLst>
              <a:ext uri="{FF2B5EF4-FFF2-40B4-BE49-F238E27FC236}">
                <a16:creationId xmlns:a16="http://schemas.microsoft.com/office/drawing/2014/main" id="{70D7205B-4BCF-45FB-9D41-52AD26219D18}"/>
              </a:ext>
            </a:extLst>
          </p:cNvPr>
          <p:cNvSpPr txBox="1"/>
          <p:nvPr/>
        </p:nvSpPr>
        <p:spPr>
          <a:xfrm>
            <a:off x="4527395" y="2801496"/>
            <a:ext cx="461416" cy="105003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हाई प्रशर हाइड्रोलिक ओइल</a:t>
            </a:r>
          </a:p>
        </p:txBody>
      </p:sp>
      <p:sp>
        <p:nvSpPr>
          <p:cNvPr id="14" name="テキスト ボックス 636">
            <a:extLst>
              <a:ext uri="{FF2B5EF4-FFF2-40B4-BE49-F238E27FC236}">
                <a16:creationId xmlns:a16="http://schemas.microsoft.com/office/drawing/2014/main" id="{43EB7D0D-FF96-430B-8DC9-8795493D9298}"/>
              </a:ext>
            </a:extLst>
          </p:cNvPr>
          <p:cNvSpPr txBox="1"/>
          <p:nvPr/>
        </p:nvSpPr>
        <p:spPr>
          <a:xfrm>
            <a:off x="1897454" y="4695264"/>
            <a:ext cx="1649643" cy="2491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हाई प्रशर हाइड्रोलिक ओइल</a:t>
            </a:r>
          </a:p>
        </p:txBody>
      </p:sp>
      <p:sp>
        <p:nvSpPr>
          <p:cNvPr id="15" name="テキスト ボックス 637">
            <a:extLst>
              <a:ext uri="{FF2B5EF4-FFF2-40B4-BE49-F238E27FC236}">
                <a16:creationId xmlns:a16="http://schemas.microsoft.com/office/drawing/2014/main" id="{6B7764A4-8DB2-4513-933C-1BAF3CE750AD}"/>
              </a:ext>
            </a:extLst>
          </p:cNvPr>
          <p:cNvSpPr txBox="1"/>
          <p:nvPr/>
        </p:nvSpPr>
        <p:spPr>
          <a:xfrm>
            <a:off x="5500776" y="4717750"/>
            <a:ext cx="1693985" cy="2114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हाई प्रशर हाइड्रोलिक ओइल</a:t>
            </a:r>
          </a:p>
        </p:txBody>
      </p:sp>
      <p:sp>
        <p:nvSpPr>
          <p:cNvPr id="16" name="テキスト ボックス 639">
            <a:extLst>
              <a:ext uri="{FF2B5EF4-FFF2-40B4-BE49-F238E27FC236}">
                <a16:creationId xmlns:a16="http://schemas.microsoft.com/office/drawing/2014/main" id="{3DA10E7D-2E92-49F3-AA6B-C059193C0ACE}"/>
              </a:ext>
            </a:extLst>
          </p:cNvPr>
          <p:cNvSpPr txBox="1"/>
          <p:nvPr/>
        </p:nvSpPr>
        <p:spPr>
          <a:xfrm>
            <a:off x="5650063" y="3076730"/>
            <a:ext cx="1397768" cy="7088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हाइड्रोलिक ड्राइभिङ सिस्टम</a:t>
            </a:r>
          </a:p>
          <a:p>
            <a:pPr algn="just"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(तेल प्रेसरलाई मेसिनको शक्तिमा परिवर्तन गर्नु)</a:t>
            </a:r>
          </a:p>
        </p:txBody>
      </p:sp>
      <p:sp>
        <p:nvSpPr>
          <p:cNvPr id="17" name="テキスト ボックス 640">
            <a:extLst>
              <a:ext uri="{FF2B5EF4-FFF2-40B4-BE49-F238E27FC236}">
                <a16:creationId xmlns:a16="http://schemas.microsoft.com/office/drawing/2014/main" id="{FA05F11E-0897-4E8F-B086-04A81A0C9C8D}"/>
              </a:ext>
            </a:extLst>
          </p:cNvPr>
          <p:cNvSpPr txBox="1"/>
          <p:nvPr/>
        </p:nvSpPr>
        <p:spPr>
          <a:xfrm>
            <a:off x="7424101" y="3074560"/>
            <a:ext cx="825210" cy="7088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a:effectLst/>
                <a:latin typeface="游ゴシック" panose="020B0400000000000000" pitchFamily="50" charset="-128"/>
                <a:ea typeface="游ゴシック" panose="020B0400000000000000" pitchFamily="50" charset="-128"/>
                <a:cs typeface="Times New Roman" panose="02020603050405020304" pitchFamily="18" charset="0"/>
              </a:rPr>
              <a:t>काम</a:t>
            </a:r>
          </a:p>
          <a:p>
            <a:pPr algn="just" rtl="0"/>
            <a:r>
              <a:rPr lang="ne-np" sz="1200" kern="100">
                <a:effectLst/>
                <a:latin typeface="游ゴシック" panose="020B0400000000000000" pitchFamily="50" charset="-128"/>
                <a:ea typeface="游ゴシック" panose="020B0400000000000000" pitchFamily="50" charset="-128"/>
                <a:cs typeface="Times New Roman" panose="02020603050405020304" pitchFamily="18" charset="0"/>
              </a:rPr>
              <a:t>(परिमाण, गति, दिशा)</a:t>
            </a:r>
          </a:p>
        </p:txBody>
      </p:sp>
      <p:sp>
        <p:nvSpPr>
          <p:cNvPr id="18" name="テキスト ボックス 641">
            <a:extLst>
              <a:ext uri="{FF2B5EF4-FFF2-40B4-BE49-F238E27FC236}">
                <a16:creationId xmlns:a16="http://schemas.microsoft.com/office/drawing/2014/main" id="{CA36B846-CCE5-4DC8-9A10-50E2D1D070BD}"/>
              </a:ext>
            </a:extLst>
          </p:cNvPr>
          <p:cNvSpPr txBox="1"/>
          <p:nvPr/>
        </p:nvSpPr>
        <p:spPr>
          <a:xfrm>
            <a:off x="3857916" y="4343571"/>
            <a:ext cx="1130895" cy="6450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游ゴシック" panose="020B0400000000000000" pitchFamily="50" charset="-128"/>
                <a:ea typeface="游ゴシック" panose="020B0400000000000000" pitchFamily="50" charset="-128"/>
                <a:cs typeface="Times New Roman" panose="02020603050405020304" pitchFamily="18" charset="0"/>
              </a:rPr>
              <a:t>हाइड्रोलिक ओइल ट्यान्क संलग्न उपकरणहरु</a:t>
            </a:r>
          </a:p>
        </p:txBody>
      </p:sp>
    </p:spTree>
    <p:extLst>
      <p:ext uri="{BB962C8B-B14F-4D97-AF65-F5344CB8AC3E}">
        <p14:creationId xmlns:p14="http://schemas.microsoft.com/office/powerpoint/2010/main" val="3374938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1800" dirty="0">
                <a:latin typeface="Meiryo UI" panose="020B0604030504040204" pitchFamily="50" charset="-128"/>
                <a:ea typeface="Meiryo UI" panose="020B0604030504040204" pitchFamily="50" charset="-128"/>
              </a:rPr>
              <a:t>हाइड्रोलिक पम्प, ① गेर पम्प ② पिस्टन पम्प, क्लिनोएक्सिस् प्रकार, स्केविड प्लेट प्रकार</a:t>
            </a:r>
            <a:endParaRPr kumimoji="1" lang="ja-JP" altLang="en-US" sz="18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latin typeface="游ゴシック" panose="020B0400000000000000" pitchFamily="50" charset="-128"/>
                <a:ea typeface="游ゴシック" panose="020B0400000000000000" pitchFamily="50" charset="-128"/>
              </a:rPr>
              <a:t>पाठ्यपुस्तक पृष्ठ 25/सहायक पाठ्यपुस्तक पृष्ठ 14</a:t>
            </a:r>
          </a:p>
        </p:txBody>
      </p:sp>
      <p:sp>
        <p:nvSpPr>
          <p:cNvPr id="9" name="コンテンツ プレースホルダー 4"/>
          <p:cNvSpPr txBox="1">
            <a:spLocks/>
          </p:cNvSpPr>
          <p:nvPr/>
        </p:nvSpPr>
        <p:spPr>
          <a:xfrm>
            <a:off x="628650" y="1268384"/>
            <a:ext cx="7886700" cy="507145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3"/>
          <a:stretch>
            <a:fillRect/>
          </a:stretch>
        </p:blipFill>
        <p:spPr>
          <a:xfrm>
            <a:off x="2325051" y="1344866"/>
            <a:ext cx="4554805" cy="1897835"/>
          </a:xfrm>
          <a:prstGeom prst="rect">
            <a:avLst/>
          </a:prstGeom>
        </p:spPr>
      </p:pic>
      <p:pic>
        <p:nvPicPr>
          <p:cNvPr id="8" name="図 7"/>
          <p:cNvPicPr>
            <a:picLocks noChangeAspect="1"/>
          </p:cNvPicPr>
          <p:nvPr/>
        </p:nvPicPr>
        <p:blipFill>
          <a:blip r:embed="rId4"/>
          <a:stretch>
            <a:fillRect/>
          </a:stretch>
        </p:blipFill>
        <p:spPr>
          <a:xfrm>
            <a:off x="980902" y="3841200"/>
            <a:ext cx="3470564" cy="2241406"/>
          </a:xfrm>
          <a:prstGeom prst="rect">
            <a:avLst/>
          </a:prstGeom>
        </p:spPr>
      </p:pic>
      <p:sp>
        <p:nvSpPr>
          <p:cNvPr id="10" name="テキスト ボックス 9"/>
          <p:cNvSpPr txBox="1"/>
          <p:nvPr/>
        </p:nvSpPr>
        <p:spPr>
          <a:xfrm>
            <a:off x="653786" y="6045180"/>
            <a:ext cx="7861564" cy="276999"/>
          </a:xfrm>
          <a:prstGeom prst="rect">
            <a:avLst/>
          </a:prstGeom>
          <a:noFill/>
          <a:ln>
            <a:noFill/>
          </a:ln>
        </p:spPr>
        <p:txBody>
          <a:bodyPr wrap="square" rtlCol="0">
            <a:spAutoFit/>
          </a:bodyPr>
          <a:lstStyle/>
          <a:p>
            <a:pPr algn="just" rtl="0"/>
            <a:r>
              <a:rPr lang="en-US" sz="1200" dirty="0">
                <a:solidFill>
                  <a:prstClr val="black"/>
                </a:solidFill>
              </a:rPr>
              <a:t>		</a:t>
            </a:r>
            <a:r>
              <a:rPr lang="ne-np" sz="1200" dirty="0">
                <a:solidFill>
                  <a:prstClr val="black"/>
                </a:solidFill>
              </a:rPr>
              <a:t>क्लिनोएक्सिस् प्रकार                                 स्वास प्लेट प्रकार</a:t>
            </a:r>
          </a:p>
        </p:txBody>
      </p:sp>
      <p:pic>
        <p:nvPicPr>
          <p:cNvPr id="11" name="図 10"/>
          <p:cNvPicPr>
            <a:picLocks noChangeAspect="1"/>
          </p:cNvPicPr>
          <p:nvPr/>
        </p:nvPicPr>
        <p:blipFill>
          <a:blip r:embed="rId5"/>
          <a:stretch>
            <a:fillRect/>
          </a:stretch>
        </p:blipFill>
        <p:spPr>
          <a:xfrm>
            <a:off x="4604715" y="4097941"/>
            <a:ext cx="3829240" cy="1929578"/>
          </a:xfrm>
          <a:prstGeom prst="rect">
            <a:avLst/>
          </a:prstGeom>
        </p:spPr>
      </p:pic>
      <p:sp>
        <p:nvSpPr>
          <p:cNvPr id="12" name="正方形/長方形 11"/>
          <p:cNvSpPr/>
          <p:nvPr/>
        </p:nvSpPr>
        <p:spPr>
          <a:xfrm>
            <a:off x="6276109" y="5802050"/>
            <a:ext cx="561109" cy="280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3" name="テキスト ボックス 12"/>
          <p:cNvSpPr txBox="1"/>
          <p:nvPr/>
        </p:nvSpPr>
        <p:spPr>
          <a:xfrm>
            <a:off x="673933" y="3290500"/>
            <a:ext cx="7861564" cy="276999"/>
          </a:xfrm>
          <a:prstGeom prst="rect">
            <a:avLst/>
          </a:prstGeom>
          <a:noFill/>
          <a:ln>
            <a:noFill/>
          </a:ln>
        </p:spPr>
        <p:txBody>
          <a:bodyPr wrap="square" rtlCol="0">
            <a:spAutoFit/>
          </a:bodyPr>
          <a:lstStyle/>
          <a:p>
            <a:pPr algn="ctr" rtl="0"/>
            <a:r>
              <a:rPr lang="ne-np" sz="1200">
                <a:solidFill>
                  <a:prstClr val="black"/>
                </a:solidFill>
              </a:rPr>
              <a:t>गेर पम्पको सञ्चालन सिद्धान्तको सारांश</a:t>
            </a:r>
          </a:p>
        </p:txBody>
      </p:sp>
      <p:sp>
        <p:nvSpPr>
          <p:cNvPr id="14" name="テキスト ボックス 652">
            <a:extLst>
              <a:ext uri="{FF2B5EF4-FFF2-40B4-BE49-F238E27FC236}">
                <a16:creationId xmlns:a16="http://schemas.microsoft.com/office/drawing/2014/main" id="{4045B5C2-BD1C-4216-BC37-18114E3D187B}"/>
              </a:ext>
            </a:extLst>
          </p:cNvPr>
          <p:cNvSpPr txBox="1"/>
          <p:nvPr/>
        </p:nvSpPr>
        <p:spPr>
          <a:xfrm>
            <a:off x="2304904" y="1491410"/>
            <a:ext cx="250649" cy="1659827"/>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हाइड्रोलिक ओइल सक्सन् द्वार</a:t>
            </a:r>
          </a:p>
        </p:txBody>
      </p:sp>
      <p:sp>
        <p:nvSpPr>
          <p:cNvPr id="15" name="テキスト ボックス 653">
            <a:extLst>
              <a:ext uri="{FF2B5EF4-FFF2-40B4-BE49-F238E27FC236}">
                <a16:creationId xmlns:a16="http://schemas.microsoft.com/office/drawing/2014/main" id="{9767FE6A-57A7-4F6B-949C-48756F09260C}"/>
              </a:ext>
            </a:extLst>
          </p:cNvPr>
          <p:cNvSpPr txBox="1"/>
          <p:nvPr/>
        </p:nvSpPr>
        <p:spPr>
          <a:xfrm>
            <a:off x="6626282" y="1477742"/>
            <a:ext cx="250649" cy="1678078"/>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1100" kern="100" dirty="0">
                <a:effectLst/>
                <a:latin typeface="游ゴシック" panose="020B0400000000000000" pitchFamily="50" charset="-128"/>
                <a:ea typeface="游ゴシック" panose="020B0400000000000000" pitchFamily="50" charset="-128"/>
                <a:cs typeface="Times New Roman" panose="02020603050405020304" pitchFamily="18" charset="0"/>
              </a:rPr>
              <a:t>हाइड्रोलिक ओइल डिस्चार्ज द्वार</a:t>
            </a:r>
          </a:p>
        </p:txBody>
      </p:sp>
      <p:sp>
        <p:nvSpPr>
          <p:cNvPr id="16" name="テキスト ボックス 642">
            <a:extLst>
              <a:ext uri="{FF2B5EF4-FFF2-40B4-BE49-F238E27FC236}">
                <a16:creationId xmlns:a16="http://schemas.microsoft.com/office/drawing/2014/main" id="{CB484862-FB86-4FC4-B180-14147D182586}"/>
              </a:ext>
            </a:extLst>
          </p:cNvPr>
          <p:cNvSpPr txBox="1"/>
          <p:nvPr/>
        </p:nvSpPr>
        <p:spPr>
          <a:xfrm>
            <a:off x="1480066" y="3987768"/>
            <a:ext cx="731505" cy="15361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ड्राइभ फ्ल्यान्ज</a:t>
            </a:r>
          </a:p>
        </p:txBody>
      </p:sp>
      <p:sp>
        <p:nvSpPr>
          <p:cNvPr id="17" name="テキスト ボックス 643">
            <a:extLst>
              <a:ext uri="{FF2B5EF4-FFF2-40B4-BE49-F238E27FC236}">
                <a16:creationId xmlns:a16="http://schemas.microsoft.com/office/drawing/2014/main" id="{9A04384A-5127-43CC-9717-770EF0243B95}"/>
              </a:ext>
            </a:extLst>
          </p:cNvPr>
          <p:cNvSpPr txBox="1"/>
          <p:nvPr/>
        </p:nvSpPr>
        <p:spPr>
          <a:xfrm>
            <a:off x="1148862" y="4208780"/>
            <a:ext cx="382226" cy="1372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एक्सिस</a:t>
            </a:r>
          </a:p>
        </p:txBody>
      </p:sp>
      <p:sp>
        <p:nvSpPr>
          <p:cNvPr id="18" name="テキスト ボックス 644">
            <a:extLst>
              <a:ext uri="{FF2B5EF4-FFF2-40B4-BE49-F238E27FC236}">
                <a16:creationId xmlns:a16="http://schemas.microsoft.com/office/drawing/2014/main" id="{7C9418D7-F53E-4105-8D20-E837444C9D3A}"/>
              </a:ext>
            </a:extLst>
          </p:cNvPr>
          <p:cNvSpPr txBox="1"/>
          <p:nvPr/>
        </p:nvSpPr>
        <p:spPr>
          <a:xfrm>
            <a:off x="2448316" y="3942676"/>
            <a:ext cx="952808" cy="1643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सिलिन्डर ब्लक</a:t>
            </a:r>
          </a:p>
        </p:txBody>
      </p:sp>
      <p:sp>
        <p:nvSpPr>
          <p:cNvPr id="19" name="テキスト ボックス 645">
            <a:extLst>
              <a:ext uri="{FF2B5EF4-FFF2-40B4-BE49-F238E27FC236}">
                <a16:creationId xmlns:a16="http://schemas.microsoft.com/office/drawing/2014/main" id="{D9C479E8-5F7B-4B8A-B49B-7EE8CB386F5D}"/>
              </a:ext>
            </a:extLst>
          </p:cNvPr>
          <p:cNvSpPr txBox="1"/>
          <p:nvPr/>
        </p:nvSpPr>
        <p:spPr>
          <a:xfrm>
            <a:off x="2255408" y="5676148"/>
            <a:ext cx="457200" cy="1643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पिस्टन</a:t>
            </a:r>
          </a:p>
        </p:txBody>
      </p:sp>
      <p:sp>
        <p:nvSpPr>
          <p:cNvPr id="20" name="テキスト ボックス 646">
            <a:extLst>
              <a:ext uri="{FF2B5EF4-FFF2-40B4-BE49-F238E27FC236}">
                <a16:creationId xmlns:a16="http://schemas.microsoft.com/office/drawing/2014/main" id="{06B8F8E8-32C5-448A-95BE-BE03BE696435}"/>
              </a:ext>
            </a:extLst>
          </p:cNvPr>
          <p:cNvSpPr txBox="1"/>
          <p:nvPr/>
        </p:nvSpPr>
        <p:spPr>
          <a:xfrm>
            <a:off x="3451963" y="4670891"/>
            <a:ext cx="38639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आउटलेट</a:t>
            </a:r>
          </a:p>
        </p:txBody>
      </p:sp>
      <p:sp>
        <p:nvSpPr>
          <p:cNvPr id="21" name="テキスト ボックス 647">
            <a:extLst>
              <a:ext uri="{FF2B5EF4-FFF2-40B4-BE49-F238E27FC236}">
                <a16:creationId xmlns:a16="http://schemas.microsoft.com/office/drawing/2014/main" id="{98612CBF-9137-4469-9AB1-86AD5CBDDBF5}"/>
              </a:ext>
            </a:extLst>
          </p:cNvPr>
          <p:cNvSpPr txBox="1"/>
          <p:nvPr/>
        </p:nvSpPr>
        <p:spPr>
          <a:xfrm>
            <a:off x="3979809" y="4588259"/>
            <a:ext cx="38639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आउटलेट</a:t>
            </a:r>
          </a:p>
        </p:txBody>
      </p:sp>
      <p:sp>
        <p:nvSpPr>
          <p:cNvPr id="22" name="テキスト ボックス 648">
            <a:extLst>
              <a:ext uri="{FF2B5EF4-FFF2-40B4-BE49-F238E27FC236}">
                <a16:creationId xmlns:a16="http://schemas.microsoft.com/office/drawing/2014/main" id="{3209E55A-9945-47AA-A366-BE72E81104EF}"/>
              </a:ext>
            </a:extLst>
          </p:cNvPr>
          <p:cNvSpPr txBox="1"/>
          <p:nvPr/>
        </p:nvSpPr>
        <p:spPr>
          <a:xfrm>
            <a:off x="3007978" y="5922988"/>
            <a:ext cx="519316" cy="15961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भल्भ प्लेट</a:t>
            </a:r>
          </a:p>
        </p:txBody>
      </p:sp>
      <p:sp>
        <p:nvSpPr>
          <p:cNvPr id="24" name="テキスト ボックス 644">
            <a:extLst>
              <a:ext uri="{FF2B5EF4-FFF2-40B4-BE49-F238E27FC236}">
                <a16:creationId xmlns:a16="http://schemas.microsoft.com/office/drawing/2014/main" id="{7AA05499-A251-4E64-9964-9846A990F2F1}"/>
              </a:ext>
            </a:extLst>
          </p:cNvPr>
          <p:cNvSpPr txBox="1"/>
          <p:nvPr/>
        </p:nvSpPr>
        <p:spPr>
          <a:xfrm>
            <a:off x="5909213" y="4174153"/>
            <a:ext cx="1102124" cy="1812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सिलिन्डर ब्लक</a:t>
            </a:r>
          </a:p>
        </p:txBody>
      </p:sp>
      <p:sp>
        <p:nvSpPr>
          <p:cNvPr id="25" name="テキスト ボックス 643">
            <a:extLst>
              <a:ext uri="{FF2B5EF4-FFF2-40B4-BE49-F238E27FC236}">
                <a16:creationId xmlns:a16="http://schemas.microsoft.com/office/drawing/2014/main" id="{B722F938-399D-4D4E-956A-464AF129C502}"/>
              </a:ext>
            </a:extLst>
          </p:cNvPr>
          <p:cNvSpPr txBox="1"/>
          <p:nvPr/>
        </p:nvSpPr>
        <p:spPr>
          <a:xfrm>
            <a:off x="4686192" y="4498674"/>
            <a:ext cx="433384" cy="17221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एक्सिस</a:t>
            </a:r>
          </a:p>
        </p:txBody>
      </p:sp>
      <p:sp>
        <p:nvSpPr>
          <p:cNvPr id="26" name="テキスト ボックス 648">
            <a:extLst>
              <a:ext uri="{FF2B5EF4-FFF2-40B4-BE49-F238E27FC236}">
                <a16:creationId xmlns:a16="http://schemas.microsoft.com/office/drawing/2014/main" id="{73AF12BE-84A1-4377-8823-30FCEF83E927}"/>
              </a:ext>
            </a:extLst>
          </p:cNvPr>
          <p:cNvSpPr txBox="1"/>
          <p:nvPr/>
        </p:nvSpPr>
        <p:spPr>
          <a:xfrm>
            <a:off x="7011336" y="5758323"/>
            <a:ext cx="614769" cy="1740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भल्भ प्लेट</a:t>
            </a:r>
          </a:p>
        </p:txBody>
      </p:sp>
      <p:sp>
        <p:nvSpPr>
          <p:cNvPr id="27" name="テキスト ボックス 645">
            <a:extLst>
              <a:ext uri="{FF2B5EF4-FFF2-40B4-BE49-F238E27FC236}">
                <a16:creationId xmlns:a16="http://schemas.microsoft.com/office/drawing/2014/main" id="{D26F9536-EC4C-4921-B84F-94474EEB239D}"/>
              </a:ext>
            </a:extLst>
          </p:cNvPr>
          <p:cNvSpPr txBox="1"/>
          <p:nvPr/>
        </p:nvSpPr>
        <p:spPr>
          <a:xfrm>
            <a:off x="5834856" y="5669196"/>
            <a:ext cx="561109" cy="2331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पिस्टन</a:t>
            </a:r>
          </a:p>
        </p:txBody>
      </p:sp>
      <p:sp>
        <p:nvSpPr>
          <p:cNvPr id="28" name="テキスト ボックス 646">
            <a:extLst>
              <a:ext uri="{FF2B5EF4-FFF2-40B4-BE49-F238E27FC236}">
                <a16:creationId xmlns:a16="http://schemas.microsoft.com/office/drawing/2014/main" id="{13E837D5-8D63-40B2-B73F-71287023AA16}"/>
              </a:ext>
            </a:extLst>
          </p:cNvPr>
          <p:cNvSpPr txBox="1"/>
          <p:nvPr/>
        </p:nvSpPr>
        <p:spPr>
          <a:xfrm>
            <a:off x="6876931" y="4526891"/>
            <a:ext cx="629523" cy="2053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आउटलेट</a:t>
            </a:r>
          </a:p>
        </p:txBody>
      </p:sp>
      <p:sp>
        <p:nvSpPr>
          <p:cNvPr id="29" name="テキスト ボックス 646">
            <a:extLst>
              <a:ext uri="{FF2B5EF4-FFF2-40B4-BE49-F238E27FC236}">
                <a16:creationId xmlns:a16="http://schemas.microsoft.com/office/drawing/2014/main" id="{FB03566E-D0B3-4148-99D8-5D839A36AE57}"/>
              </a:ext>
            </a:extLst>
          </p:cNvPr>
          <p:cNvSpPr txBox="1"/>
          <p:nvPr/>
        </p:nvSpPr>
        <p:spPr>
          <a:xfrm>
            <a:off x="7918490" y="4519457"/>
            <a:ext cx="433384" cy="1514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आउटलेट</a:t>
            </a:r>
          </a:p>
        </p:txBody>
      </p:sp>
      <p:sp>
        <p:nvSpPr>
          <p:cNvPr id="30" name="テキスト ボックス 645">
            <a:extLst>
              <a:ext uri="{FF2B5EF4-FFF2-40B4-BE49-F238E27FC236}">
                <a16:creationId xmlns:a16="http://schemas.microsoft.com/office/drawing/2014/main" id="{F9E2F601-88F9-487F-9E09-C753C4DD29C1}"/>
              </a:ext>
            </a:extLst>
          </p:cNvPr>
          <p:cNvSpPr txBox="1"/>
          <p:nvPr/>
        </p:nvSpPr>
        <p:spPr>
          <a:xfrm>
            <a:off x="4771120" y="5465106"/>
            <a:ext cx="561109" cy="2331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स्वास प्लेट</a:t>
            </a:r>
            <a:endParaRPr lang="ja-JP" sz="10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84085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fontScale="90000"/>
          </a:bodyPr>
          <a:lstStyle/>
          <a:p>
            <a:pPr rtl="0"/>
            <a:r>
              <a:rPr lang="ne-np" sz="3200">
                <a:latin typeface="+mn-ea"/>
                <a:ea typeface="+mn-ea"/>
              </a:rPr>
              <a:t>चरण 1. सवारी साधन प्रकारको निर्माण मेसिन सम्बन्धी प्रारम्भिक ज्ञान</a:t>
            </a:r>
          </a:p>
        </p:txBody>
      </p:sp>
    </p:spTree>
    <p:extLst>
      <p:ext uri="{BB962C8B-B14F-4D97-AF65-F5344CB8AC3E}">
        <p14:creationId xmlns:p14="http://schemas.microsoft.com/office/powerpoint/2010/main" val="1218580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हाइड्रोलिक ओइल ट्यान्क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latin typeface="游ゴシック" panose="020B0400000000000000" pitchFamily="50" charset="-128"/>
                <a:ea typeface="游ゴシック" panose="020B0400000000000000" pitchFamily="50" charset="-128"/>
              </a:rPr>
              <a:t>पाठ्यपुस्तक पृष्ठ 31/सहायक पाठ्यपुस्तक पृष्ठ 14</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772308" y="1630170"/>
            <a:ext cx="4597136" cy="276999"/>
          </a:xfrm>
          <a:prstGeom prst="rect">
            <a:avLst/>
          </a:prstGeom>
          <a:noFill/>
          <a:ln>
            <a:noFill/>
          </a:ln>
        </p:spPr>
        <p:txBody>
          <a:bodyPr wrap="square" rtlCol="0">
            <a:spAutoFit/>
          </a:bodyPr>
          <a:lstStyle/>
          <a:p>
            <a:pPr algn="ctr" rtl="0"/>
            <a:r>
              <a:rPr lang="ne-np" sz="1200">
                <a:solidFill>
                  <a:prstClr val="black"/>
                </a:solidFill>
              </a:rPr>
              <a:t>हाइड्रोलिक ओइल ट्यान्क</a:t>
            </a:r>
          </a:p>
        </p:txBody>
      </p:sp>
      <p:sp>
        <p:nvSpPr>
          <p:cNvPr id="10" name="テキスト ボックス 9"/>
          <p:cNvSpPr txBox="1"/>
          <p:nvPr/>
        </p:nvSpPr>
        <p:spPr>
          <a:xfrm>
            <a:off x="5046978" y="1268862"/>
            <a:ext cx="3172214" cy="276520"/>
          </a:xfrm>
          <a:prstGeom prst="rect">
            <a:avLst/>
          </a:prstGeom>
          <a:noFill/>
          <a:ln>
            <a:noFill/>
          </a:ln>
        </p:spPr>
        <p:txBody>
          <a:bodyPr wrap="square" rtlCol="0">
            <a:spAutoFit/>
          </a:bodyPr>
          <a:lstStyle/>
          <a:p>
            <a:pPr algn="ctr" rtl="0"/>
            <a:r>
              <a:rPr lang="ne-np" sz="1200">
                <a:solidFill>
                  <a:prstClr val="black"/>
                </a:solidFill>
              </a:rPr>
              <a:t>कोम्बिनेशन एयर ब्रेदर (Air breather)</a:t>
            </a:r>
          </a:p>
        </p:txBody>
      </p:sp>
      <p:pic>
        <p:nvPicPr>
          <p:cNvPr id="3" name="図 2"/>
          <p:cNvPicPr>
            <a:picLocks noChangeAspect="1"/>
          </p:cNvPicPr>
          <p:nvPr/>
        </p:nvPicPr>
        <p:blipFill>
          <a:blip r:embed="rId3"/>
          <a:stretch>
            <a:fillRect/>
          </a:stretch>
        </p:blipFill>
        <p:spPr>
          <a:xfrm>
            <a:off x="1068467" y="2002551"/>
            <a:ext cx="4004819" cy="3887676"/>
          </a:xfrm>
          <a:prstGeom prst="rect">
            <a:avLst/>
          </a:prstGeom>
        </p:spPr>
      </p:pic>
      <p:pic>
        <p:nvPicPr>
          <p:cNvPr id="5" name="図 4"/>
          <p:cNvPicPr>
            <a:picLocks noChangeAspect="1"/>
          </p:cNvPicPr>
          <p:nvPr/>
        </p:nvPicPr>
        <p:blipFill>
          <a:blip r:embed="rId4"/>
          <a:stretch>
            <a:fillRect/>
          </a:stretch>
        </p:blipFill>
        <p:spPr>
          <a:xfrm>
            <a:off x="5809261" y="1468681"/>
            <a:ext cx="1647649" cy="2350323"/>
          </a:xfrm>
          <a:prstGeom prst="rect">
            <a:avLst/>
          </a:prstGeom>
        </p:spPr>
      </p:pic>
      <p:pic>
        <p:nvPicPr>
          <p:cNvPr id="11" name="図 10"/>
          <p:cNvPicPr>
            <a:picLocks noChangeAspect="1"/>
          </p:cNvPicPr>
          <p:nvPr/>
        </p:nvPicPr>
        <p:blipFill>
          <a:blip r:embed="rId5"/>
          <a:stretch>
            <a:fillRect/>
          </a:stretch>
        </p:blipFill>
        <p:spPr>
          <a:xfrm>
            <a:off x="5985104" y="4161917"/>
            <a:ext cx="1471806" cy="2207709"/>
          </a:xfrm>
          <a:prstGeom prst="rect">
            <a:avLst/>
          </a:prstGeom>
        </p:spPr>
      </p:pic>
      <p:sp>
        <p:nvSpPr>
          <p:cNvPr id="12" name="テキスト ボックス 11"/>
          <p:cNvSpPr txBox="1"/>
          <p:nvPr/>
        </p:nvSpPr>
        <p:spPr>
          <a:xfrm>
            <a:off x="4912053" y="3940678"/>
            <a:ext cx="3172214" cy="276520"/>
          </a:xfrm>
          <a:prstGeom prst="rect">
            <a:avLst/>
          </a:prstGeom>
          <a:noFill/>
          <a:ln>
            <a:noFill/>
          </a:ln>
        </p:spPr>
        <p:txBody>
          <a:bodyPr wrap="square" rtlCol="0">
            <a:spAutoFit/>
          </a:bodyPr>
          <a:lstStyle/>
          <a:p>
            <a:pPr algn="ctr" rtl="0"/>
            <a:r>
              <a:rPr lang="ne-np" sz="1200">
                <a:solidFill>
                  <a:prstClr val="black"/>
                </a:solidFill>
              </a:rPr>
              <a:t>पाइप फिल्टर</a:t>
            </a:r>
          </a:p>
        </p:txBody>
      </p:sp>
      <p:sp>
        <p:nvSpPr>
          <p:cNvPr id="13" name="テキスト ボックス 660">
            <a:extLst>
              <a:ext uri="{FF2B5EF4-FFF2-40B4-BE49-F238E27FC236}">
                <a16:creationId xmlns:a16="http://schemas.microsoft.com/office/drawing/2014/main" id="{9DEA56B1-F1B8-4532-8A2F-7B666A24AB9D}"/>
              </a:ext>
            </a:extLst>
          </p:cNvPr>
          <p:cNvSpPr txBox="1"/>
          <p:nvPr/>
        </p:nvSpPr>
        <p:spPr>
          <a:xfrm>
            <a:off x="7213118" y="4736702"/>
            <a:ext cx="330200" cy="104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आउटलेट</a:t>
            </a:r>
          </a:p>
        </p:txBody>
      </p:sp>
      <p:sp>
        <p:nvSpPr>
          <p:cNvPr id="14" name="テキスト ボックス 661">
            <a:extLst>
              <a:ext uri="{FF2B5EF4-FFF2-40B4-BE49-F238E27FC236}">
                <a16:creationId xmlns:a16="http://schemas.microsoft.com/office/drawing/2014/main" id="{68970315-240B-426A-AA8F-5A2F4F1604A9}"/>
              </a:ext>
            </a:extLst>
          </p:cNvPr>
          <p:cNvSpPr txBox="1"/>
          <p:nvPr/>
        </p:nvSpPr>
        <p:spPr>
          <a:xfrm>
            <a:off x="7021512" y="5030941"/>
            <a:ext cx="450850" cy="104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म्याग्नेट</a:t>
            </a:r>
          </a:p>
        </p:txBody>
      </p:sp>
      <p:sp>
        <p:nvSpPr>
          <p:cNvPr id="15" name="テキスト ボックス 662">
            <a:extLst>
              <a:ext uri="{FF2B5EF4-FFF2-40B4-BE49-F238E27FC236}">
                <a16:creationId xmlns:a16="http://schemas.microsoft.com/office/drawing/2014/main" id="{89019963-E9A5-43D6-9F06-31C2917B8BE7}"/>
              </a:ext>
            </a:extLst>
          </p:cNvPr>
          <p:cNvSpPr txBox="1"/>
          <p:nvPr/>
        </p:nvSpPr>
        <p:spPr>
          <a:xfrm>
            <a:off x="7016321" y="5250303"/>
            <a:ext cx="655933" cy="1640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एलेमेन्ट</a:t>
            </a:r>
          </a:p>
        </p:txBody>
      </p:sp>
      <p:sp>
        <p:nvSpPr>
          <p:cNvPr id="16" name="テキスト ボックス 663">
            <a:extLst>
              <a:ext uri="{FF2B5EF4-FFF2-40B4-BE49-F238E27FC236}">
                <a16:creationId xmlns:a16="http://schemas.microsoft.com/office/drawing/2014/main" id="{0F8A9718-967B-49B7-8FA9-8B07B265B42B}"/>
              </a:ext>
            </a:extLst>
          </p:cNvPr>
          <p:cNvSpPr txBox="1"/>
          <p:nvPr/>
        </p:nvSpPr>
        <p:spPr>
          <a:xfrm>
            <a:off x="6888989" y="1482096"/>
            <a:ext cx="450850" cy="104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क्याप</a:t>
            </a:r>
          </a:p>
        </p:txBody>
      </p:sp>
      <p:sp>
        <p:nvSpPr>
          <p:cNvPr id="17" name="テキスト ボックス 664">
            <a:extLst>
              <a:ext uri="{FF2B5EF4-FFF2-40B4-BE49-F238E27FC236}">
                <a16:creationId xmlns:a16="http://schemas.microsoft.com/office/drawing/2014/main" id="{9D7BD54B-5AB6-478F-9211-3777F46A98B2}"/>
              </a:ext>
            </a:extLst>
          </p:cNvPr>
          <p:cNvSpPr txBox="1"/>
          <p:nvPr/>
        </p:nvSpPr>
        <p:spPr>
          <a:xfrm>
            <a:off x="5706979" y="1491971"/>
            <a:ext cx="967417" cy="1758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ओइल फिल्ट्रेसन एलेमेन्ट</a:t>
            </a:r>
          </a:p>
        </p:txBody>
      </p:sp>
      <p:sp>
        <p:nvSpPr>
          <p:cNvPr id="18" name="テキスト ボックス 665">
            <a:extLst>
              <a:ext uri="{FF2B5EF4-FFF2-40B4-BE49-F238E27FC236}">
                <a16:creationId xmlns:a16="http://schemas.microsoft.com/office/drawing/2014/main" id="{F3C56C90-E003-4142-8D55-8310B1CF9661}"/>
              </a:ext>
            </a:extLst>
          </p:cNvPr>
          <p:cNvSpPr txBox="1"/>
          <p:nvPr/>
        </p:nvSpPr>
        <p:spPr>
          <a:xfrm>
            <a:off x="6007614" y="2543175"/>
            <a:ext cx="198807" cy="1103791"/>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ओइल फिल्ट्रेसन एलेमेन्ट</a:t>
            </a:r>
          </a:p>
        </p:txBody>
      </p:sp>
      <p:sp>
        <p:nvSpPr>
          <p:cNvPr id="19" name="テキスト ボックス 666">
            <a:extLst>
              <a:ext uri="{FF2B5EF4-FFF2-40B4-BE49-F238E27FC236}">
                <a16:creationId xmlns:a16="http://schemas.microsoft.com/office/drawing/2014/main" id="{56F3F87E-B265-47F6-A759-13A08B6649B9}"/>
              </a:ext>
            </a:extLst>
          </p:cNvPr>
          <p:cNvSpPr txBox="1"/>
          <p:nvPr/>
        </p:nvSpPr>
        <p:spPr>
          <a:xfrm>
            <a:off x="1783660" y="2291736"/>
            <a:ext cx="1078601" cy="1704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ओइल लेबल गेज</a:t>
            </a:r>
          </a:p>
        </p:txBody>
      </p:sp>
      <p:sp>
        <p:nvSpPr>
          <p:cNvPr id="20" name="テキスト ボックス 667">
            <a:extLst>
              <a:ext uri="{FF2B5EF4-FFF2-40B4-BE49-F238E27FC236}">
                <a16:creationId xmlns:a16="http://schemas.microsoft.com/office/drawing/2014/main" id="{1A6593CE-A5A2-4E18-831F-FA8667F4CB52}"/>
              </a:ext>
            </a:extLst>
          </p:cNvPr>
          <p:cNvSpPr txBox="1"/>
          <p:nvPr/>
        </p:nvSpPr>
        <p:spPr>
          <a:xfrm>
            <a:off x="3995396" y="2457656"/>
            <a:ext cx="1374047" cy="1806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एयर ब्रेदर (Air breather)</a:t>
            </a:r>
          </a:p>
        </p:txBody>
      </p:sp>
      <p:sp>
        <p:nvSpPr>
          <p:cNvPr id="21" name="テキスト ボックス 668">
            <a:extLst>
              <a:ext uri="{FF2B5EF4-FFF2-40B4-BE49-F238E27FC236}">
                <a16:creationId xmlns:a16="http://schemas.microsoft.com/office/drawing/2014/main" id="{F93994EE-D119-42F9-9C66-80DAF1AFBC3F}"/>
              </a:ext>
            </a:extLst>
          </p:cNvPr>
          <p:cNvSpPr txBox="1"/>
          <p:nvPr/>
        </p:nvSpPr>
        <p:spPr>
          <a:xfrm>
            <a:off x="2079087" y="2641860"/>
            <a:ext cx="487745" cy="1806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फिल्टर</a:t>
            </a:r>
          </a:p>
        </p:txBody>
      </p:sp>
      <p:sp>
        <p:nvSpPr>
          <p:cNvPr id="22" name="テキスト ボックス 669">
            <a:extLst>
              <a:ext uri="{FF2B5EF4-FFF2-40B4-BE49-F238E27FC236}">
                <a16:creationId xmlns:a16="http://schemas.microsoft.com/office/drawing/2014/main" id="{58D0E322-8EF0-4F8E-A35D-B1359205929F}"/>
              </a:ext>
            </a:extLst>
          </p:cNvPr>
          <p:cNvSpPr txBox="1"/>
          <p:nvPr/>
        </p:nvSpPr>
        <p:spPr>
          <a:xfrm rot="20042738">
            <a:off x="1715065" y="3728037"/>
            <a:ext cx="459481" cy="1704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सर्किटबाट</a:t>
            </a:r>
          </a:p>
        </p:txBody>
      </p:sp>
      <p:sp>
        <p:nvSpPr>
          <p:cNvPr id="23" name="テキスト ボックス 670">
            <a:extLst>
              <a:ext uri="{FF2B5EF4-FFF2-40B4-BE49-F238E27FC236}">
                <a16:creationId xmlns:a16="http://schemas.microsoft.com/office/drawing/2014/main" id="{D9BE3FBA-CBEE-4BDA-8282-583BC128CB5B}"/>
              </a:ext>
            </a:extLst>
          </p:cNvPr>
          <p:cNvSpPr txBox="1"/>
          <p:nvPr/>
        </p:nvSpPr>
        <p:spPr>
          <a:xfrm>
            <a:off x="1074868" y="5584117"/>
            <a:ext cx="612222" cy="1704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सञ्चालन भल्भबाट</a:t>
            </a:r>
          </a:p>
        </p:txBody>
      </p:sp>
      <p:sp>
        <p:nvSpPr>
          <p:cNvPr id="24" name="テキスト ボックス 671">
            <a:extLst>
              <a:ext uri="{FF2B5EF4-FFF2-40B4-BE49-F238E27FC236}">
                <a16:creationId xmlns:a16="http://schemas.microsoft.com/office/drawing/2014/main" id="{1CFF4EDD-5163-45CF-B5AF-477D92D92399}"/>
              </a:ext>
            </a:extLst>
          </p:cNvPr>
          <p:cNvSpPr txBox="1"/>
          <p:nvPr/>
        </p:nvSpPr>
        <p:spPr>
          <a:xfrm>
            <a:off x="3398498" y="4131681"/>
            <a:ext cx="596899" cy="1704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स्ट्रेनर</a:t>
            </a:r>
          </a:p>
        </p:txBody>
      </p:sp>
      <p:sp>
        <p:nvSpPr>
          <p:cNvPr id="25" name="テキスト ボックス 672">
            <a:extLst>
              <a:ext uri="{FF2B5EF4-FFF2-40B4-BE49-F238E27FC236}">
                <a16:creationId xmlns:a16="http://schemas.microsoft.com/office/drawing/2014/main" id="{664F4D06-2E06-4EA7-8C56-2EBC5A0D268C}"/>
              </a:ext>
            </a:extLst>
          </p:cNvPr>
          <p:cNvSpPr txBox="1"/>
          <p:nvPr/>
        </p:nvSpPr>
        <p:spPr>
          <a:xfrm>
            <a:off x="3440111" y="5479342"/>
            <a:ext cx="541781" cy="104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ट्रयाप</a:t>
            </a:r>
          </a:p>
        </p:txBody>
      </p:sp>
      <p:sp>
        <p:nvSpPr>
          <p:cNvPr id="26" name="テキスト ボックス 673">
            <a:extLst>
              <a:ext uri="{FF2B5EF4-FFF2-40B4-BE49-F238E27FC236}">
                <a16:creationId xmlns:a16="http://schemas.microsoft.com/office/drawing/2014/main" id="{B3D72E09-B922-489F-8E57-A0E1AD5611C5}"/>
              </a:ext>
            </a:extLst>
          </p:cNvPr>
          <p:cNvSpPr txBox="1"/>
          <p:nvPr/>
        </p:nvSpPr>
        <p:spPr>
          <a:xfrm>
            <a:off x="2862261" y="5719763"/>
            <a:ext cx="523875" cy="1704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पम्पतिर</a:t>
            </a:r>
          </a:p>
        </p:txBody>
      </p:sp>
    </p:spTree>
    <p:extLst>
      <p:ext uri="{BB962C8B-B14F-4D97-AF65-F5344CB8AC3E}">
        <p14:creationId xmlns:p14="http://schemas.microsoft.com/office/powerpoint/2010/main" val="1811332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63682" y="2908299"/>
            <a:ext cx="8416636" cy="601663"/>
          </a:xfrm>
        </p:spPr>
        <p:txBody>
          <a:bodyPr rtlCol="0">
            <a:normAutofit fontScale="90000"/>
          </a:bodyPr>
          <a:lstStyle/>
          <a:p>
            <a:pPr rtl="0"/>
            <a:r>
              <a:rPr lang="ne-np" sz="3200">
                <a:latin typeface="ＭＳ Ｐゴシック" panose="020B0600070205080204" pitchFamily="50" charset="-128"/>
                <a:ea typeface="ＭＳ Ｐゴシック" panose="020B0600070205080204" pitchFamily="50" charset="-128"/>
              </a:rPr>
              <a:t>चरण 3. सवारी साधन प्रकारको निर्माण मेसिनको चाल सम्बन्धी उपकरणको संरचना</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577470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क्रलर प्रकारको ट्र्याक्टर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latin typeface="游ゴシック" panose="020B0400000000000000" pitchFamily="50" charset="-128"/>
                <a:ea typeface="游ゴシック" panose="020B0400000000000000" pitchFamily="50" charset="-128"/>
              </a:rPr>
              <a:t>पाठ्यपुस्तक पृष्ठ 35/सहायक पाठ्यपुस्तक पृष्ठ 15</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2985893" y="6019547"/>
            <a:ext cx="3172214" cy="276520"/>
          </a:xfrm>
          <a:prstGeom prst="rect">
            <a:avLst/>
          </a:prstGeom>
          <a:noFill/>
          <a:ln>
            <a:noFill/>
          </a:ln>
        </p:spPr>
        <p:txBody>
          <a:bodyPr wrap="square" rtlCol="0">
            <a:spAutoFit/>
          </a:bodyPr>
          <a:lstStyle/>
          <a:p>
            <a:pPr algn="ctr" rtl="0"/>
            <a:r>
              <a:rPr lang="ne-np" sz="1200" dirty="0">
                <a:solidFill>
                  <a:prstClr val="black"/>
                </a:solidFill>
              </a:rPr>
              <a:t>क्रलर प्रकारको ट्र्याक्टर संरचनाको उदाहरण</a:t>
            </a:r>
          </a:p>
        </p:txBody>
      </p:sp>
      <p:pic>
        <p:nvPicPr>
          <p:cNvPr id="2" name="図 1"/>
          <p:cNvPicPr>
            <a:picLocks noChangeAspect="1"/>
          </p:cNvPicPr>
          <p:nvPr/>
        </p:nvPicPr>
        <p:blipFill>
          <a:blip r:embed="rId3"/>
          <a:stretch>
            <a:fillRect/>
          </a:stretch>
        </p:blipFill>
        <p:spPr>
          <a:xfrm>
            <a:off x="1698307" y="1343115"/>
            <a:ext cx="5747385" cy="4647248"/>
          </a:xfrm>
          <a:prstGeom prst="rect">
            <a:avLst/>
          </a:prstGeom>
        </p:spPr>
      </p:pic>
      <p:sp>
        <p:nvSpPr>
          <p:cNvPr id="8" name="テキスト ボックス 674">
            <a:extLst>
              <a:ext uri="{FF2B5EF4-FFF2-40B4-BE49-F238E27FC236}">
                <a16:creationId xmlns:a16="http://schemas.microsoft.com/office/drawing/2014/main" id="{8921B1BE-E662-4315-82C4-27AD238AD877}"/>
              </a:ext>
            </a:extLst>
          </p:cNvPr>
          <p:cNvSpPr txBox="1"/>
          <p:nvPr/>
        </p:nvSpPr>
        <p:spPr>
          <a:xfrm>
            <a:off x="2285945" y="1622405"/>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रेडिएटर</a:t>
            </a:r>
          </a:p>
        </p:txBody>
      </p:sp>
      <p:sp>
        <p:nvSpPr>
          <p:cNvPr id="11" name="テキスト ボックス 675">
            <a:extLst>
              <a:ext uri="{FF2B5EF4-FFF2-40B4-BE49-F238E27FC236}">
                <a16:creationId xmlns:a16="http://schemas.microsoft.com/office/drawing/2014/main" id="{FFA14DD0-32FC-4A12-A1BC-6A42DEA37F9D}"/>
              </a:ext>
            </a:extLst>
          </p:cNvPr>
          <p:cNvSpPr txBox="1"/>
          <p:nvPr/>
        </p:nvSpPr>
        <p:spPr>
          <a:xfrm>
            <a:off x="4141418" y="1769577"/>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इन्जिन</a:t>
            </a:r>
          </a:p>
        </p:txBody>
      </p:sp>
      <p:sp>
        <p:nvSpPr>
          <p:cNvPr id="12" name="テキスト ボックス 676">
            <a:extLst>
              <a:ext uri="{FF2B5EF4-FFF2-40B4-BE49-F238E27FC236}">
                <a16:creationId xmlns:a16="http://schemas.microsoft.com/office/drawing/2014/main" id="{D4E484EA-99F0-4E89-A1B8-70DEDE5D7FDF}"/>
              </a:ext>
            </a:extLst>
          </p:cNvPr>
          <p:cNvSpPr txBox="1"/>
          <p:nvPr/>
        </p:nvSpPr>
        <p:spPr>
          <a:xfrm>
            <a:off x="5341516" y="1697577"/>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गेर सिफ्ट लिभर</a:t>
            </a:r>
          </a:p>
        </p:txBody>
      </p:sp>
      <p:sp>
        <p:nvSpPr>
          <p:cNvPr id="13" name="テキスト ボックス 677">
            <a:extLst>
              <a:ext uri="{FF2B5EF4-FFF2-40B4-BE49-F238E27FC236}">
                <a16:creationId xmlns:a16="http://schemas.microsoft.com/office/drawing/2014/main" id="{41191F28-2DBF-4299-A2D1-3187A9DB6B87}"/>
              </a:ext>
            </a:extLst>
          </p:cNvPr>
          <p:cNvSpPr txBox="1"/>
          <p:nvPr/>
        </p:nvSpPr>
        <p:spPr>
          <a:xfrm>
            <a:off x="5341515" y="2076840"/>
            <a:ext cx="816591"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टोर्क कन्भर्टर</a:t>
            </a:r>
          </a:p>
        </p:txBody>
      </p:sp>
      <p:sp>
        <p:nvSpPr>
          <p:cNvPr id="15" name="テキスト ボックス 678">
            <a:extLst>
              <a:ext uri="{FF2B5EF4-FFF2-40B4-BE49-F238E27FC236}">
                <a16:creationId xmlns:a16="http://schemas.microsoft.com/office/drawing/2014/main" id="{5ED9A6D8-40E9-4F71-BEF8-609309A23A3A}"/>
              </a:ext>
            </a:extLst>
          </p:cNvPr>
          <p:cNvSpPr txBox="1"/>
          <p:nvPr/>
        </p:nvSpPr>
        <p:spPr>
          <a:xfrm>
            <a:off x="5613483" y="2319638"/>
            <a:ext cx="1413354" cy="1364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पावर ट्रान्समिसन</a:t>
            </a:r>
          </a:p>
        </p:txBody>
      </p:sp>
      <p:sp>
        <p:nvSpPr>
          <p:cNvPr id="16" name="テキスト ボックス 679">
            <a:extLst>
              <a:ext uri="{FF2B5EF4-FFF2-40B4-BE49-F238E27FC236}">
                <a16:creationId xmlns:a16="http://schemas.microsoft.com/office/drawing/2014/main" id="{3C67B885-209D-4C7A-BCA6-75D624102FBE}"/>
              </a:ext>
            </a:extLst>
          </p:cNvPr>
          <p:cNvSpPr txBox="1"/>
          <p:nvPr/>
        </p:nvSpPr>
        <p:spPr>
          <a:xfrm>
            <a:off x="6342837" y="2587480"/>
            <a:ext cx="1323376" cy="1994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हाइड्रोलिक ओइल ट्यान्क</a:t>
            </a:r>
          </a:p>
        </p:txBody>
      </p:sp>
      <p:sp>
        <p:nvSpPr>
          <p:cNvPr id="17" name="テキスト ボックス 681">
            <a:extLst>
              <a:ext uri="{FF2B5EF4-FFF2-40B4-BE49-F238E27FC236}">
                <a16:creationId xmlns:a16="http://schemas.microsoft.com/office/drawing/2014/main" id="{BFC4F168-670D-4A32-9FE1-0C4A257B3F3F}"/>
              </a:ext>
            </a:extLst>
          </p:cNvPr>
          <p:cNvSpPr txBox="1"/>
          <p:nvPr/>
        </p:nvSpPr>
        <p:spPr>
          <a:xfrm>
            <a:off x="6853348" y="3831845"/>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क्रलर</a:t>
            </a:r>
          </a:p>
        </p:txBody>
      </p:sp>
      <p:sp>
        <p:nvSpPr>
          <p:cNvPr id="18" name="テキスト ボックス 682">
            <a:extLst>
              <a:ext uri="{FF2B5EF4-FFF2-40B4-BE49-F238E27FC236}">
                <a16:creationId xmlns:a16="http://schemas.microsoft.com/office/drawing/2014/main" id="{2B07DA7E-BD8D-4427-B4ED-106D1C601308}"/>
              </a:ext>
            </a:extLst>
          </p:cNvPr>
          <p:cNvSpPr txBox="1"/>
          <p:nvPr/>
        </p:nvSpPr>
        <p:spPr>
          <a:xfrm>
            <a:off x="5965795" y="5287214"/>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तेर्सो एक्सिस</a:t>
            </a:r>
            <a:endParaRPr lang="ja-JP" sz="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9" name="テキスト ボックス 683">
            <a:extLst>
              <a:ext uri="{FF2B5EF4-FFF2-40B4-BE49-F238E27FC236}">
                <a16:creationId xmlns:a16="http://schemas.microsoft.com/office/drawing/2014/main" id="{58EEC63C-4967-46BE-A750-BC6D04ADF2BB}"/>
              </a:ext>
            </a:extLst>
          </p:cNvPr>
          <p:cNvSpPr txBox="1"/>
          <p:nvPr/>
        </p:nvSpPr>
        <p:spPr>
          <a:xfrm>
            <a:off x="5965795" y="5579885"/>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स्टेरिङ क्लच </a:t>
            </a:r>
          </a:p>
        </p:txBody>
      </p:sp>
      <p:sp>
        <p:nvSpPr>
          <p:cNvPr id="20" name="テキスト ボックス 684">
            <a:extLst>
              <a:ext uri="{FF2B5EF4-FFF2-40B4-BE49-F238E27FC236}">
                <a16:creationId xmlns:a16="http://schemas.microsoft.com/office/drawing/2014/main" id="{0962DB83-7DD2-414F-BB89-304EDFB65296}"/>
              </a:ext>
            </a:extLst>
          </p:cNvPr>
          <p:cNvSpPr txBox="1"/>
          <p:nvPr/>
        </p:nvSpPr>
        <p:spPr>
          <a:xfrm>
            <a:off x="5458571" y="5810477"/>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फाइनल स्पिड</a:t>
            </a:r>
          </a:p>
        </p:txBody>
      </p:sp>
      <p:sp>
        <p:nvSpPr>
          <p:cNvPr id="21" name="テキスト ボックス 685">
            <a:extLst>
              <a:ext uri="{FF2B5EF4-FFF2-40B4-BE49-F238E27FC236}">
                <a16:creationId xmlns:a16="http://schemas.microsoft.com/office/drawing/2014/main" id="{E890E9A9-8853-4D82-846E-BFB132E3AFEA}"/>
              </a:ext>
            </a:extLst>
          </p:cNvPr>
          <p:cNvSpPr txBox="1"/>
          <p:nvPr/>
        </p:nvSpPr>
        <p:spPr>
          <a:xfrm>
            <a:off x="3268301" y="5810477"/>
            <a:ext cx="1120612" cy="1260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स्प्राकेट (ड्राइभ स्प्राकेट)</a:t>
            </a:r>
          </a:p>
        </p:txBody>
      </p:sp>
      <p:sp>
        <p:nvSpPr>
          <p:cNvPr id="22" name="テキスト ボックス 686">
            <a:extLst>
              <a:ext uri="{FF2B5EF4-FFF2-40B4-BE49-F238E27FC236}">
                <a16:creationId xmlns:a16="http://schemas.microsoft.com/office/drawing/2014/main" id="{3B89C2B4-CAAA-4786-B2B1-97229E81C0A6}"/>
              </a:ext>
            </a:extLst>
          </p:cNvPr>
          <p:cNvSpPr txBox="1"/>
          <p:nvPr/>
        </p:nvSpPr>
        <p:spPr>
          <a:xfrm>
            <a:off x="2991246" y="5545474"/>
            <a:ext cx="969039"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रिकोइल स्प्रिङ्ग</a:t>
            </a:r>
          </a:p>
        </p:txBody>
      </p:sp>
      <p:sp>
        <p:nvSpPr>
          <p:cNvPr id="23" name="テキスト ボックス 687">
            <a:extLst>
              <a:ext uri="{FF2B5EF4-FFF2-40B4-BE49-F238E27FC236}">
                <a16:creationId xmlns:a16="http://schemas.microsoft.com/office/drawing/2014/main" id="{881315E1-7DE5-458E-A948-75682CB0785F}"/>
              </a:ext>
            </a:extLst>
          </p:cNvPr>
          <p:cNvSpPr txBox="1"/>
          <p:nvPr/>
        </p:nvSpPr>
        <p:spPr>
          <a:xfrm>
            <a:off x="2125149" y="5186581"/>
            <a:ext cx="1294724"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क्यारिएर रोलर (क्यारिएर रोलर)</a:t>
            </a:r>
          </a:p>
        </p:txBody>
      </p:sp>
      <p:sp>
        <p:nvSpPr>
          <p:cNvPr id="24" name="テキスト ボックス 688">
            <a:extLst>
              <a:ext uri="{FF2B5EF4-FFF2-40B4-BE49-F238E27FC236}">
                <a16:creationId xmlns:a16="http://schemas.microsoft.com/office/drawing/2014/main" id="{11DC2285-8B67-4319-B7E5-F8B44E3C7C21}"/>
              </a:ext>
            </a:extLst>
          </p:cNvPr>
          <p:cNvSpPr txBox="1"/>
          <p:nvPr/>
        </p:nvSpPr>
        <p:spPr>
          <a:xfrm>
            <a:off x="1477786" y="4807318"/>
            <a:ext cx="1294725" cy="17745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ट्रक रोलर (ट्रयाक रोलर)</a:t>
            </a:r>
          </a:p>
        </p:txBody>
      </p:sp>
      <p:sp>
        <p:nvSpPr>
          <p:cNvPr id="25" name="テキスト ボックス 689">
            <a:extLst>
              <a:ext uri="{FF2B5EF4-FFF2-40B4-BE49-F238E27FC236}">
                <a16:creationId xmlns:a16="http://schemas.microsoft.com/office/drawing/2014/main" id="{54E076B7-C764-4757-A15C-3FF57C73CA89}"/>
              </a:ext>
            </a:extLst>
          </p:cNvPr>
          <p:cNvSpPr txBox="1"/>
          <p:nvPr/>
        </p:nvSpPr>
        <p:spPr>
          <a:xfrm>
            <a:off x="1606651" y="4579688"/>
            <a:ext cx="838787"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ट्रक फ्रेम</a:t>
            </a:r>
          </a:p>
        </p:txBody>
      </p:sp>
      <p:sp>
        <p:nvSpPr>
          <p:cNvPr id="26" name="テキスト ボックス 690">
            <a:extLst>
              <a:ext uri="{FF2B5EF4-FFF2-40B4-BE49-F238E27FC236}">
                <a16:creationId xmlns:a16="http://schemas.microsoft.com/office/drawing/2014/main" id="{84272B9B-8AD7-487D-8444-85CB78F75C10}"/>
              </a:ext>
            </a:extLst>
          </p:cNvPr>
          <p:cNvSpPr txBox="1"/>
          <p:nvPr/>
        </p:nvSpPr>
        <p:spPr>
          <a:xfrm>
            <a:off x="1286365" y="4142715"/>
            <a:ext cx="838786" cy="2668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आइडलर (आइडल व्हील)</a:t>
            </a:r>
          </a:p>
        </p:txBody>
      </p:sp>
      <p:sp>
        <p:nvSpPr>
          <p:cNvPr id="27" name="テキスト ボックス 681">
            <a:extLst>
              <a:ext uri="{FF2B5EF4-FFF2-40B4-BE49-F238E27FC236}">
                <a16:creationId xmlns:a16="http://schemas.microsoft.com/office/drawing/2014/main" id="{1F86C2CA-7A02-4C01-AE67-FF2065A6456C}"/>
              </a:ext>
            </a:extLst>
          </p:cNvPr>
          <p:cNvSpPr txBox="1"/>
          <p:nvPr/>
        </p:nvSpPr>
        <p:spPr>
          <a:xfrm>
            <a:off x="6601711" y="3357000"/>
            <a:ext cx="68400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इन्धन ट्याङ्क</a:t>
            </a:r>
            <a:endParaRPr lang="ja-JP" sz="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953586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क्रलर प्रकारको ट्र्याक्टर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latin typeface="游ゴシック" panose="020B0400000000000000" pitchFamily="50" charset="-128"/>
                <a:ea typeface="游ゴシック" panose="020B0400000000000000" pitchFamily="50" charset="-128"/>
              </a:rPr>
              <a:t>पाठ्यपुस्तक पृष्ठ 35/सहायक पाठ्यपुस्तक पृष्ठ 15</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3"/>
          <a:stretch>
            <a:fillRect/>
          </a:stretch>
        </p:blipFill>
        <p:spPr>
          <a:xfrm>
            <a:off x="706553" y="1422712"/>
            <a:ext cx="3913822" cy="2807018"/>
          </a:xfrm>
          <a:prstGeom prst="rect">
            <a:avLst/>
          </a:prstGeom>
        </p:spPr>
      </p:pic>
      <p:pic>
        <p:nvPicPr>
          <p:cNvPr id="13" name="図 12"/>
          <p:cNvPicPr>
            <a:picLocks noChangeAspect="1"/>
          </p:cNvPicPr>
          <p:nvPr/>
        </p:nvPicPr>
        <p:blipFill>
          <a:blip r:embed="rId4"/>
          <a:stretch>
            <a:fillRect/>
          </a:stretch>
        </p:blipFill>
        <p:spPr>
          <a:xfrm>
            <a:off x="4673340" y="3058514"/>
            <a:ext cx="3789045" cy="2754630"/>
          </a:xfrm>
          <a:prstGeom prst="rect">
            <a:avLst/>
          </a:prstGeom>
        </p:spPr>
      </p:pic>
      <p:sp>
        <p:nvSpPr>
          <p:cNvPr id="14" name="正方形/長方形 13"/>
          <p:cNvSpPr/>
          <p:nvPr/>
        </p:nvSpPr>
        <p:spPr>
          <a:xfrm>
            <a:off x="7744078" y="2031101"/>
            <a:ext cx="771272" cy="1051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5" name="テキスト ボックス 14"/>
          <p:cNvSpPr txBox="1"/>
          <p:nvPr/>
        </p:nvSpPr>
        <p:spPr>
          <a:xfrm>
            <a:off x="959037" y="4384059"/>
            <a:ext cx="3408854" cy="276999"/>
          </a:xfrm>
          <a:prstGeom prst="rect">
            <a:avLst/>
          </a:prstGeom>
          <a:noFill/>
          <a:ln>
            <a:noFill/>
          </a:ln>
        </p:spPr>
        <p:txBody>
          <a:bodyPr wrap="square" rtlCol="0">
            <a:spAutoFit/>
          </a:bodyPr>
          <a:lstStyle/>
          <a:p>
            <a:pPr algn="ctr" rtl="0"/>
            <a:r>
              <a:rPr lang="ne-np" sz="1200">
                <a:solidFill>
                  <a:prstClr val="black"/>
                </a:solidFill>
                <a:latin typeface="游ゴシック" panose="020B0400000000000000" pitchFamily="50" charset="-128"/>
                <a:ea typeface="游ゴシック" panose="020B0400000000000000" pitchFamily="50" charset="-128"/>
              </a:rPr>
              <a:t>डाइरेक्ट ड्राइभ प्रकारको पावर ट्रान्समिसन उपकरणको उदाहरण</a:t>
            </a:r>
          </a:p>
        </p:txBody>
      </p:sp>
      <p:sp>
        <p:nvSpPr>
          <p:cNvPr id="16" name="テキスト ボックス 15"/>
          <p:cNvSpPr txBox="1"/>
          <p:nvPr/>
        </p:nvSpPr>
        <p:spPr>
          <a:xfrm>
            <a:off x="4358467" y="5952886"/>
            <a:ext cx="3913822" cy="276999"/>
          </a:xfrm>
          <a:prstGeom prst="rect">
            <a:avLst/>
          </a:prstGeom>
          <a:noFill/>
          <a:ln>
            <a:noFill/>
          </a:ln>
        </p:spPr>
        <p:txBody>
          <a:bodyPr wrap="square" rtlCol="0">
            <a:spAutoFit/>
          </a:bodyPr>
          <a:lstStyle/>
          <a:p>
            <a:pPr algn="ctr" rtl="0"/>
            <a:r>
              <a:rPr lang="ne-np" sz="1200" dirty="0">
                <a:solidFill>
                  <a:prstClr val="black"/>
                </a:solidFill>
              </a:rPr>
              <a:t>पावर सिफ्ट प्रकारको पावर ट्रान्समिसन उपकरणको उदाहरण</a:t>
            </a:r>
          </a:p>
        </p:txBody>
      </p:sp>
      <p:sp>
        <p:nvSpPr>
          <p:cNvPr id="11" name="テキスト ボックス 691">
            <a:extLst>
              <a:ext uri="{FF2B5EF4-FFF2-40B4-BE49-F238E27FC236}">
                <a16:creationId xmlns:a16="http://schemas.microsoft.com/office/drawing/2014/main" id="{2187D0B9-B6EA-4985-A5DB-0BE055D1AA21}"/>
              </a:ext>
            </a:extLst>
          </p:cNvPr>
          <p:cNvSpPr txBox="1"/>
          <p:nvPr/>
        </p:nvSpPr>
        <p:spPr>
          <a:xfrm>
            <a:off x="1244599" y="1443304"/>
            <a:ext cx="1759097" cy="4334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स्टेरिङ क्लच </a:t>
            </a:r>
            <a:r>
              <a:rPr lang="en-US"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
            </a:r>
            <a:br>
              <a:rPr lang="en-US"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र ब्रेक</a:t>
            </a:r>
          </a:p>
          <a:p>
            <a:pPr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2" name="テキスト ボックス 692">
            <a:extLst>
              <a:ext uri="{FF2B5EF4-FFF2-40B4-BE49-F238E27FC236}">
                <a16:creationId xmlns:a16="http://schemas.microsoft.com/office/drawing/2014/main" id="{60A2E78C-7E3F-42BA-BABB-8730BDAD9668}"/>
              </a:ext>
            </a:extLst>
          </p:cNvPr>
          <p:cNvSpPr txBox="1"/>
          <p:nvPr/>
        </p:nvSpPr>
        <p:spPr>
          <a:xfrm>
            <a:off x="3893255" y="1788315"/>
            <a:ext cx="805023" cy="1766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游ゴシック" panose="020B0400000000000000" pitchFamily="50" charset="-128"/>
                <a:ea typeface="游ゴシック" panose="020B0400000000000000" pitchFamily="50" charset="-128"/>
                <a:cs typeface="Times New Roman" panose="02020603050405020304" pitchFamily="18" charset="0"/>
              </a:rPr>
              <a:t>इन्जिन</a:t>
            </a:r>
          </a:p>
        </p:txBody>
      </p:sp>
      <p:sp>
        <p:nvSpPr>
          <p:cNvPr id="17" name="テキスト ボックス 696">
            <a:extLst>
              <a:ext uri="{FF2B5EF4-FFF2-40B4-BE49-F238E27FC236}">
                <a16:creationId xmlns:a16="http://schemas.microsoft.com/office/drawing/2014/main" id="{9230BF1D-1429-41E5-AB43-54ACD6693911}"/>
              </a:ext>
            </a:extLst>
          </p:cNvPr>
          <p:cNvSpPr txBox="1"/>
          <p:nvPr/>
        </p:nvSpPr>
        <p:spPr>
          <a:xfrm>
            <a:off x="867207" y="2261211"/>
            <a:ext cx="929695" cy="1766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游ゴシック" panose="020B0400000000000000" pitchFamily="50" charset="-128"/>
                <a:ea typeface="游ゴシック" panose="020B0400000000000000" pitchFamily="50" charset="-128"/>
                <a:cs typeface="Times New Roman" panose="02020603050405020304" pitchFamily="18" charset="0"/>
              </a:rPr>
              <a:t>बिभेल गियर</a:t>
            </a:r>
          </a:p>
        </p:txBody>
      </p:sp>
      <p:sp>
        <p:nvSpPr>
          <p:cNvPr id="18" name="テキスト ボックス 697">
            <a:extLst>
              <a:ext uri="{FF2B5EF4-FFF2-40B4-BE49-F238E27FC236}">
                <a16:creationId xmlns:a16="http://schemas.microsoft.com/office/drawing/2014/main" id="{CF089AE3-22E8-4DF2-AA12-CD49A7E15492}"/>
              </a:ext>
            </a:extLst>
          </p:cNvPr>
          <p:cNvSpPr txBox="1"/>
          <p:nvPr/>
        </p:nvSpPr>
        <p:spPr>
          <a:xfrm>
            <a:off x="707853" y="3045353"/>
            <a:ext cx="929695" cy="4239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फाइनल</a:t>
            </a:r>
          </a:p>
          <a:p>
            <a:pPr algn="r"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ड्राइभ</a:t>
            </a:r>
          </a:p>
        </p:txBody>
      </p:sp>
      <p:sp>
        <p:nvSpPr>
          <p:cNvPr id="19" name="テキスト ボックス 699">
            <a:extLst>
              <a:ext uri="{FF2B5EF4-FFF2-40B4-BE49-F238E27FC236}">
                <a16:creationId xmlns:a16="http://schemas.microsoft.com/office/drawing/2014/main" id="{43413F44-AB0C-4F3C-8A5A-E874DD229A69}"/>
              </a:ext>
            </a:extLst>
          </p:cNvPr>
          <p:cNvSpPr txBox="1"/>
          <p:nvPr/>
        </p:nvSpPr>
        <p:spPr>
          <a:xfrm>
            <a:off x="787971" y="3623632"/>
            <a:ext cx="1450886" cy="3929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डाइरेक्ट ट्रान्समिसन</a:t>
            </a:r>
          </a:p>
        </p:txBody>
      </p:sp>
      <p:sp>
        <p:nvSpPr>
          <p:cNvPr id="20" name="テキスト ボックス 701">
            <a:extLst>
              <a:ext uri="{FF2B5EF4-FFF2-40B4-BE49-F238E27FC236}">
                <a16:creationId xmlns:a16="http://schemas.microsoft.com/office/drawing/2014/main" id="{FD60D899-C19C-4826-ADF3-39B0BAC0500C}"/>
              </a:ext>
            </a:extLst>
          </p:cNvPr>
          <p:cNvSpPr txBox="1"/>
          <p:nvPr/>
        </p:nvSpPr>
        <p:spPr>
          <a:xfrm>
            <a:off x="3003698" y="3543317"/>
            <a:ext cx="1364193" cy="4732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游ゴシック" panose="020B0400000000000000" pitchFamily="50" charset="-128"/>
                <a:ea typeface="游ゴシック" panose="020B0400000000000000" pitchFamily="50" charset="-128"/>
                <a:cs typeface="Times New Roman" panose="02020603050405020304" pitchFamily="18" charset="0"/>
              </a:rPr>
              <a:t>फ्लाई व्हील मेन क्लच</a:t>
            </a:r>
          </a:p>
        </p:txBody>
      </p:sp>
      <p:sp>
        <p:nvSpPr>
          <p:cNvPr id="21" name="テキスト ボックス 702">
            <a:extLst>
              <a:ext uri="{FF2B5EF4-FFF2-40B4-BE49-F238E27FC236}">
                <a16:creationId xmlns:a16="http://schemas.microsoft.com/office/drawing/2014/main" id="{39E60002-755E-4325-BEC7-17EF3000B608}"/>
              </a:ext>
            </a:extLst>
          </p:cNvPr>
          <p:cNvSpPr txBox="1"/>
          <p:nvPr/>
        </p:nvSpPr>
        <p:spPr>
          <a:xfrm>
            <a:off x="2442369" y="4016607"/>
            <a:ext cx="1925522" cy="3674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游ゴシック" panose="020B0400000000000000" pitchFamily="50" charset="-128"/>
                <a:ea typeface="游ゴシック" panose="020B0400000000000000" pitchFamily="50" charset="-128"/>
                <a:cs typeface="Times New Roman" panose="02020603050405020304" pitchFamily="18" charset="0"/>
              </a:rPr>
              <a:t>युनिभर्सल जोइन्ट</a:t>
            </a:r>
          </a:p>
        </p:txBody>
      </p:sp>
      <p:sp>
        <p:nvSpPr>
          <p:cNvPr id="22" name="テキスト ボックス 692">
            <a:extLst>
              <a:ext uri="{FF2B5EF4-FFF2-40B4-BE49-F238E27FC236}">
                <a16:creationId xmlns:a16="http://schemas.microsoft.com/office/drawing/2014/main" id="{4CA778CC-5CDA-4933-B019-8F8EFAD13B18}"/>
              </a:ext>
            </a:extLst>
          </p:cNvPr>
          <p:cNvSpPr txBox="1"/>
          <p:nvPr/>
        </p:nvSpPr>
        <p:spPr>
          <a:xfrm>
            <a:off x="4115582" y="2261211"/>
            <a:ext cx="747853" cy="4732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游ゴシック" panose="020B0400000000000000" pitchFamily="50" charset="-128"/>
                <a:ea typeface="游ゴシック" panose="020B0400000000000000" pitchFamily="50" charset="-128"/>
                <a:cs typeface="Times New Roman" panose="02020603050405020304" pitchFamily="18" charset="0"/>
              </a:rPr>
              <a:t>स्टेर पम्प</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3" name="テキスト ボックス 693">
            <a:extLst>
              <a:ext uri="{FF2B5EF4-FFF2-40B4-BE49-F238E27FC236}">
                <a16:creationId xmlns:a16="http://schemas.microsoft.com/office/drawing/2014/main" id="{C68CD872-0025-4C6E-9C6D-D875F81C0ED8}"/>
              </a:ext>
            </a:extLst>
          </p:cNvPr>
          <p:cNvSpPr txBox="1"/>
          <p:nvPr/>
        </p:nvSpPr>
        <p:spPr>
          <a:xfrm>
            <a:off x="7664875" y="3350821"/>
            <a:ext cx="771272" cy="2222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游ゴシック" panose="020B0400000000000000" pitchFamily="50" charset="-128"/>
                <a:ea typeface="游ゴシック" panose="020B0400000000000000" pitchFamily="50" charset="-128"/>
                <a:cs typeface="Times New Roman" panose="02020603050405020304" pitchFamily="18" charset="0"/>
              </a:rPr>
              <a:t>इन्जिन</a:t>
            </a:r>
          </a:p>
        </p:txBody>
      </p:sp>
      <p:sp>
        <p:nvSpPr>
          <p:cNvPr id="24" name="テキスト ボックス 694">
            <a:extLst>
              <a:ext uri="{FF2B5EF4-FFF2-40B4-BE49-F238E27FC236}">
                <a16:creationId xmlns:a16="http://schemas.microsoft.com/office/drawing/2014/main" id="{E1ECF21C-0EF9-46C8-A78C-4DA632721E7B}"/>
              </a:ext>
            </a:extLst>
          </p:cNvPr>
          <p:cNvSpPr txBox="1"/>
          <p:nvPr/>
        </p:nvSpPr>
        <p:spPr>
          <a:xfrm>
            <a:off x="5245056" y="3070543"/>
            <a:ext cx="1778043" cy="4515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स्टेरिङ क्लच </a:t>
            </a:r>
            <a:r>
              <a:rPr lang="en-US"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
            </a:r>
            <a:br>
              <a:rPr lang="en-US"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र ब्रेक</a:t>
            </a:r>
          </a:p>
          <a:p>
            <a:pPr algn="just"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5" name="テキスト ボックス 695">
            <a:extLst>
              <a:ext uri="{FF2B5EF4-FFF2-40B4-BE49-F238E27FC236}">
                <a16:creationId xmlns:a16="http://schemas.microsoft.com/office/drawing/2014/main" id="{F4C79F63-282F-4759-A003-9572AB18CB48}"/>
              </a:ext>
            </a:extLst>
          </p:cNvPr>
          <p:cNvSpPr txBox="1"/>
          <p:nvPr/>
        </p:nvSpPr>
        <p:spPr>
          <a:xfrm>
            <a:off x="4796068" y="3870040"/>
            <a:ext cx="989096" cy="2222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बिभेल गियर</a:t>
            </a:r>
          </a:p>
        </p:txBody>
      </p:sp>
      <p:sp>
        <p:nvSpPr>
          <p:cNvPr id="26" name="テキスト ボックス 698">
            <a:extLst>
              <a:ext uri="{FF2B5EF4-FFF2-40B4-BE49-F238E27FC236}">
                <a16:creationId xmlns:a16="http://schemas.microsoft.com/office/drawing/2014/main" id="{53E7A0E2-78C6-4BEF-A0DD-3650C53F98B5}"/>
              </a:ext>
            </a:extLst>
          </p:cNvPr>
          <p:cNvSpPr txBox="1"/>
          <p:nvPr/>
        </p:nvSpPr>
        <p:spPr>
          <a:xfrm>
            <a:off x="4707595" y="4685467"/>
            <a:ext cx="887447" cy="3555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फाइनल</a:t>
            </a:r>
          </a:p>
          <a:p>
            <a:pPr algn="r"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ड्राइभ</a:t>
            </a:r>
          </a:p>
        </p:txBody>
      </p:sp>
      <p:sp>
        <p:nvSpPr>
          <p:cNvPr id="27" name="テキスト ボックス 700">
            <a:extLst>
              <a:ext uri="{FF2B5EF4-FFF2-40B4-BE49-F238E27FC236}">
                <a16:creationId xmlns:a16="http://schemas.microsoft.com/office/drawing/2014/main" id="{6A6656CB-BAFC-4E8D-AE85-75267DD63721}"/>
              </a:ext>
            </a:extLst>
          </p:cNvPr>
          <p:cNvSpPr txBox="1"/>
          <p:nvPr/>
        </p:nvSpPr>
        <p:spPr>
          <a:xfrm>
            <a:off x="4863435" y="5226814"/>
            <a:ext cx="1925328" cy="3555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游ゴシック" panose="020B0400000000000000" pitchFamily="50" charset="-128"/>
                <a:ea typeface="游ゴシック" panose="020B0400000000000000" pitchFamily="50" charset="-128"/>
                <a:cs typeface="Times New Roman" panose="02020603050405020304" pitchFamily="18" charset="0"/>
              </a:rPr>
              <a:t>पावर ट्रान्समिसन</a:t>
            </a:r>
          </a:p>
        </p:txBody>
      </p:sp>
      <p:sp>
        <p:nvSpPr>
          <p:cNvPr id="28" name="テキスト ボックス 703">
            <a:extLst>
              <a:ext uri="{FF2B5EF4-FFF2-40B4-BE49-F238E27FC236}">
                <a16:creationId xmlns:a16="http://schemas.microsoft.com/office/drawing/2014/main" id="{9716EC60-37C9-4975-9310-0D8444C02D0D}"/>
              </a:ext>
            </a:extLst>
          </p:cNvPr>
          <p:cNvSpPr txBox="1"/>
          <p:nvPr/>
        </p:nvSpPr>
        <p:spPr>
          <a:xfrm>
            <a:off x="6076168" y="5581370"/>
            <a:ext cx="1925327" cy="3555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游ゴシック" panose="020B0400000000000000" pitchFamily="50" charset="-128"/>
                <a:ea typeface="游ゴシック" panose="020B0400000000000000" pitchFamily="50" charset="-128"/>
                <a:cs typeface="Times New Roman" panose="02020603050405020304" pitchFamily="18" charset="0"/>
              </a:rPr>
              <a:t>युनिभर्सल जोइन्ट</a:t>
            </a:r>
          </a:p>
        </p:txBody>
      </p:sp>
      <p:sp>
        <p:nvSpPr>
          <p:cNvPr id="29" name="テキスト ボックス 704">
            <a:extLst>
              <a:ext uri="{FF2B5EF4-FFF2-40B4-BE49-F238E27FC236}">
                <a16:creationId xmlns:a16="http://schemas.microsoft.com/office/drawing/2014/main" id="{C6C23BB1-69C2-473C-B7B6-3C36E684EA12}"/>
              </a:ext>
            </a:extLst>
          </p:cNvPr>
          <p:cNvSpPr txBox="1"/>
          <p:nvPr/>
        </p:nvSpPr>
        <p:spPr>
          <a:xfrm>
            <a:off x="6841728" y="5135154"/>
            <a:ext cx="1594419" cy="2280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游ゴシック" panose="020B0400000000000000" pitchFamily="50" charset="-128"/>
                <a:ea typeface="游ゴシック" panose="020B0400000000000000" pitchFamily="50" charset="-128"/>
                <a:cs typeface="Times New Roman" panose="02020603050405020304" pitchFamily="18" charset="0"/>
              </a:rPr>
              <a:t>ट्रान्फर्मर कन्भर्टर</a:t>
            </a:r>
          </a:p>
        </p:txBody>
      </p:sp>
    </p:spTree>
    <p:extLst>
      <p:ext uri="{BB962C8B-B14F-4D97-AF65-F5344CB8AC3E}">
        <p14:creationId xmlns:p14="http://schemas.microsoft.com/office/powerpoint/2010/main" val="1046638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व्हील प्रकार ट्र्याक्टर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47/सहायक पाठ्यपुस्तक पृष्ठ 16</a:t>
            </a: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036698" y="5857631"/>
            <a:ext cx="3793210" cy="276999"/>
          </a:xfrm>
          <a:prstGeom prst="rect">
            <a:avLst/>
          </a:prstGeom>
          <a:noFill/>
          <a:ln>
            <a:noFill/>
          </a:ln>
        </p:spPr>
        <p:txBody>
          <a:bodyPr wrap="square" rtlCol="0">
            <a:spAutoFit/>
          </a:bodyPr>
          <a:lstStyle/>
          <a:p>
            <a:pPr algn="ctr" rtl="0"/>
            <a:r>
              <a:rPr lang="ne-np" sz="1200" dirty="0">
                <a:solidFill>
                  <a:prstClr val="black"/>
                </a:solidFill>
              </a:rPr>
              <a:t>टोर्क कन्भर्टर विधिको पावर ट्रान्समिशन विधिको उदाहरण</a:t>
            </a:r>
          </a:p>
        </p:txBody>
      </p:sp>
      <p:pic>
        <p:nvPicPr>
          <p:cNvPr id="2" name="図 1"/>
          <p:cNvPicPr>
            <a:picLocks noChangeAspect="1"/>
          </p:cNvPicPr>
          <p:nvPr/>
        </p:nvPicPr>
        <p:blipFill>
          <a:blip r:embed="rId3"/>
          <a:stretch>
            <a:fillRect/>
          </a:stretch>
        </p:blipFill>
        <p:spPr>
          <a:xfrm>
            <a:off x="803018" y="1380553"/>
            <a:ext cx="4168030" cy="4184269"/>
          </a:xfrm>
          <a:prstGeom prst="rect">
            <a:avLst/>
          </a:prstGeom>
        </p:spPr>
      </p:pic>
      <p:pic>
        <p:nvPicPr>
          <p:cNvPr id="5" name="図 4"/>
          <p:cNvPicPr>
            <a:picLocks noChangeAspect="1"/>
          </p:cNvPicPr>
          <p:nvPr/>
        </p:nvPicPr>
        <p:blipFill>
          <a:blip r:embed="rId4"/>
          <a:stretch>
            <a:fillRect/>
          </a:stretch>
        </p:blipFill>
        <p:spPr>
          <a:xfrm>
            <a:off x="5229791" y="1380553"/>
            <a:ext cx="3072151" cy="4184269"/>
          </a:xfrm>
          <a:prstGeom prst="rect">
            <a:avLst/>
          </a:prstGeom>
        </p:spPr>
      </p:pic>
      <p:sp>
        <p:nvSpPr>
          <p:cNvPr id="10" name="テキスト ボックス 9"/>
          <p:cNvSpPr txBox="1"/>
          <p:nvPr/>
        </p:nvSpPr>
        <p:spPr>
          <a:xfrm>
            <a:off x="5229791" y="5857630"/>
            <a:ext cx="3072150" cy="461665"/>
          </a:xfrm>
          <a:prstGeom prst="rect">
            <a:avLst/>
          </a:prstGeom>
          <a:noFill/>
          <a:ln>
            <a:noFill/>
          </a:ln>
        </p:spPr>
        <p:txBody>
          <a:bodyPr wrap="square" rtlCol="0">
            <a:spAutoFit/>
          </a:bodyPr>
          <a:lstStyle/>
          <a:p>
            <a:pPr algn="ctr" rtl="0"/>
            <a:r>
              <a:rPr lang="en-US" altLang="ja-JP" sz="1200" dirty="0">
                <a:solidFill>
                  <a:prstClr val="black"/>
                </a:solidFill>
              </a:rPr>
              <a:t>HST </a:t>
            </a:r>
            <a:r>
              <a:rPr lang="ne-np" sz="1200" dirty="0">
                <a:solidFill>
                  <a:prstClr val="black"/>
                </a:solidFill>
              </a:rPr>
              <a:t>(Hydro-Static-Transmission)प्रकारको पावर ट्रान्समिशन विधिको उदाहरण</a:t>
            </a:r>
          </a:p>
        </p:txBody>
      </p:sp>
      <p:sp>
        <p:nvSpPr>
          <p:cNvPr id="11" name="テキスト ボックス 705">
            <a:extLst>
              <a:ext uri="{FF2B5EF4-FFF2-40B4-BE49-F238E27FC236}">
                <a16:creationId xmlns:a16="http://schemas.microsoft.com/office/drawing/2014/main" id="{4A0BAD60-6023-4F0F-AC18-1C991A5E15AE}"/>
              </a:ext>
            </a:extLst>
          </p:cNvPr>
          <p:cNvSpPr txBox="1"/>
          <p:nvPr/>
        </p:nvSpPr>
        <p:spPr>
          <a:xfrm>
            <a:off x="2699128" y="1431291"/>
            <a:ext cx="42037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इन्जिन</a:t>
            </a:r>
            <a:endParaRPr lang="ja-JP" sz="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2" name="テキスト ボックス 706">
            <a:extLst>
              <a:ext uri="{FF2B5EF4-FFF2-40B4-BE49-F238E27FC236}">
                <a16:creationId xmlns:a16="http://schemas.microsoft.com/office/drawing/2014/main" id="{D8F03E14-731E-4E82-AC23-BC52EF34DECB}"/>
              </a:ext>
            </a:extLst>
          </p:cNvPr>
          <p:cNvSpPr txBox="1"/>
          <p:nvPr/>
        </p:nvSpPr>
        <p:spPr>
          <a:xfrm>
            <a:off x="2489256" y="1745616"/>
            <a:ext cx="806679" cy="1141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टोर्क कन्भर्टर</a:t>
            </a:r>
            <a:endParaRPr lang="ja-JP" sz="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3" name="テキスト ボックス 707">
            <a:extLst>
              <a:ext uri="{FF2B5EF4-FFF2-40B4-BE49-F238E27FC236}">
                <a16:creationId xmlns:a16="http://schemas.microsoft.com/office/drawing/2014/main" id="{EA905E55-B407-417C-8EA0-1F14602BAB23}"/>
              </a:ext>
            </a:extLst>
          </p:cNvPr>
          <p:cNvSpPr txBox="1"/>
          <p:nvPr/>
        </p:nvSpPr>
        <p:spPr>
          <a:xfrm>
            <a:off x="2194303" y="2049146"/>
            <a:ext cx="14478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पावर ट्रान्समिसन</a:t>
            </a:r>
            <a:endParaRPr lang="ja-JP" sz="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4" name="テキスト ボックス 708">
            <a:extLst>
              <a:ext uri="{FF2B5EF4-FFF2-40B4-BE49-F238E27FC236}">
                <a16:creationId xmlns:a16="http://schemas.microsoft.com/office/drawing/2014/main" id="{D02E9168-BDE6-4FD2-9EA6-64C81DFC3BB1}"/>
              </a:ext>
            </a:extLst>
          </p:cNvPr>
          <p:cNvSpPr txBox="1"/>
          <p:nvPr/>
        </p:nvSpPr>
        <p:spPr>
          <a:xfrm>
            <a:off x="2680997" y="2360476"/>
            <a:ext cx="449648" cy="1033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डिफ्रेन्सियल उपकरण</a:t>
            </a:r>
            <a:endParaRPr lang="ja-JP" sz="3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5" name="テキスト ボックス 709">
            <a:extLst>
              <a:ext uri="{FF2B5EF4-FFF2-40B4-BE49-F238E27FC236}">
                <a16:creationId xmlns:a16="http://schemas.microsoft.com/office/drawing/2014/main" id="{860D4562-6804-4A36-851E-04EF0846BF54}"/>
              </a:ext>
            </a:extLst>
          </p:cNvPr>
          <p:cNvSpPr txBox="1"/>
          <p:nvPr/>
        </p:nvSpPr>
        <p:spPr>
          <a:xfrm>
            <a:off x="2475608" y="2660332"/>
            <a:ext cx="87376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फाइनल ड्राइभ</a:t>
            </a:r>
            <a:endParaRPr lang="ja-JP" sz="6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 name="テキスト ボックス 710">
            <a:extLst>
              <a:ext uri="{FF2B5EF4-FFF2-40B4-BE49-F238E27FC236}">
                <a16:creationId xmlns:a16="http://schemas.microsoft.com/office/drawing/2014/main" id="{8211B5AC-B39F-4CCA-A034-6A3248EE60C4}"/>
              </a:ext>
            </a:extLst>
          </p:cNvPr>
          <p:cNvSpPr txBox="1"/>
          <p:nvPr/>
        </p:nvSpPr>
        <p:spPr>
          <a:xfrm>
            <a:off x="2756278" y="2967037"/>
            <a:ext cx="31051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टायर</a:t>
            </a:r>
            <a:endParaRPr lang="ja-JP" sz="6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7" name="テキスト ボックス 711">
            <a:extLst>
              <a:ext uri="{FF2B5EF4-FFF2-40B4-BE49-F238E27FC236}">
                <a16:creationId xmlns:a16="http://schemas.microsoft.com/office/drawing/2014/main" id="{D2EA39F7-6F28-4692-8222-886225573601}"/>
              </a:ext>
            </a:extLst>
          </p:cNvPr>
          <p:cNvSpPr txBox="1"/>
          <p:nvPr/>
        </p:nvSpPr>
        <p:spPr>
          <a:xfrm>
            <a:off x="1476753" y="3459162"/>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टोर्क कन्भर्टर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8" name="テキスト ボックス 712">
            <a:extLst>
              <a:ext uri="{FF2B5EF4-FFF2-40B4-BE49-F238E27FC236}">
                <a16:creationId xmlns:a16="http://schemas.microsoft.com/office/drawing/2014/main" id="{5350880C-CCCF-4011-8DEA-A253C19AE4A6}"/>
              </a:ext>
            </a:extLst>
          </p:cNvPr>
          <p:cNvSpPr txBox="1"/>
          <p:nvPr/>
        </p:nvSpPr>
        <p:spPr>
          <a:xfrm>
            <a:off x="2801363" y="3534727"/>
            <a:ext cx="95440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पावर ट्रान्समिसन</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9" name="テキスト ボックス 713">
            <a:extLst>
              <a:ext uri="{FF2B5EF4-FFF2-40B4-BE49-F238E27FC236}">
                <a16:creationId xmlns:a16="http://schemas.microsoft.com/office/drawing/2014/main" id="{3FC5A2C5-A54C-48D8-8BEA-EBFC6DDB554C}"/>
              </a:ext>
            </a:extLst>
          </p:cNvPr>
          <p:cNvSpPr txBox="1"/>
          <p:nvPr/>
        </p:nvSpPr>
        <p:spPr>
          <a:xfrm>
            <a:off x="1036698" y="3869372"/>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इन्जिन</a:t>
            </a:r>
            <a:endParaRPr lang="ja-JP" sz="7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テキスト ボックス 714">
            <a:extLst>
              <a:ext uri="{FF2B5EF4-FFF2-40B4-BE49-F238E27FC236}">
                <a16:creationId xmlns:a16="http://schemas.microsoft.com/office/drawing/2014/main" id="{5C1EAA63-4D1E-43B6-9A63-FEB569AAB1F4}"/>
              </a:ext>
            </a:extLst>
          </p:cNvPr>
          <p:cNvSpPr txBox="1"/>
          <p:nvPr/>
        </p:nvSpPr>
        <p:spPr>
          <a:xfrm>
            <a:off x="803018" y="5296217"/>
            <a:ext cx="591137" cy="1498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फाइनल ड्राइभ</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1" name="テキスト ボックス 715">
            <a:extLst>
              <a:ext uri="{FF2B5EF4-FFF2-40B4-BE49-F238E27FC236}">
                <a16:creationId xmlns:a16="http://schemas.microsoft.com/office/drawing/2014/main" id="{67245F36-27C6-4F64-A063-1E8DDEBFD6A6}"/>
              </a:ext>
            </a:extLst>
          </p:cNvPr>
          <p:cNvSpPr txBox="1"/>
          <p:nvPr/>
        </p:nvSpPr>
        <p:spPr>
          <a:xfrm>
            <a:off x="3582413" y="5303202"/>
            <a:ext cx="641569"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फाइनल ड्राइभ</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2" name="テキスト ボックス 716">
            <a:extLst>
              <a:ext uri="{FF2B5EF4-FFF2-40B4-BE49-F238E27FC236}">
                <a16:creationId xmlns:a16="http://schemas.microsoft.com/office/drawing/2014/main" id="{5C67540E-E465-4E33-A3E7-93D4DB451A09}"/>
              </a:ext>
            </a:extLst>
          </p:cNvPr>
          <p:cNvSpPr txBox="1"/>
          <p:nvPr/>
        </p:nvSpPr>
        <p:spPr>
          <a:xfrm>
            <a:off x="1607563" y="5390832"/>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टायर</a:t>
            </a:r>
            <a:endParaRPr lang="ja-JP" sz="7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3" name="テキスト ボックス 717">
            <a:extLst>
              <a:ext uri="{FF2B5EF4-FFF2-40B4-BE49-F238E27FC236}">
                <a16:creationId xmlns:a16="http://schemas.microsoft.com/office/drawing/2014/main" id="{630D0AD7-3DA0-4148-A7F3-BF1E51AB15EF}"/>
              </a:ext>
            </a:extLst>
          </p:cNvPr>
          <p:cNvSpPr txBox="1"/>
          <p:nvPr/>
        </p:nvSpPr>
        <p:spPr>
          <a:xfrm>
            <a:off x="3146803" y="5383847"/>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टायर</a:t>
            </a:r>
            <a:endParaRPr lang="ja-JP" sz="7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4" name="テキスト ボックス 718">
            <a:extLst>
              <a:ext uri="{FF2B5EF4-FFF2-40B4-BE49-F238E27FC236}">
                <a16:creationId xmlns:a16="http://schemas.microsoft.com/office/drawing/2014/main" id="{0FC93974-6B5F-4E9C-8887-EF9E4E7974ED}"/>
              </a:ext>
            </a:extLst>
          </p:cNvPr>
          <p:cNvSpPr txBox="1"/>
          <p:nvPr/>
        </p:nvSpPr>
        <p:spPr>
          <a:xfrm>
            <a:off x="2353688" y="5446077"/>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डिफ्रेन्सियल उपकरण</a:t>
            </a:r>
            <a:endParaRPr lang="ja-JP" sz="7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5" name="テキスト ボックス 719">
            <a:extLst>
              <a:ext uri="{FF2B5EF4-FFF2-40B4-BE49-F238E27FC236}">
                <a16:creationId xmlns:a16="http://schemas.microsoft.com/office/drawing/2014/main" id="{A5908CFF-DE9D-4433-95B2-7DC657E29E51}"/>
              </a:ext>
            </a:extLst>
          </p:cNvPr>
          <p:cNvSpPr txBox="1"/>
          <p:nvPr/>
        </p:nvSpPr>
        <p:spPr>
          <a:xfrm>
            <a:off x="6539280" y="1452847"/>
            <a:ext cx="476885" cy="1146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इन्जिन</a:t>
            </a:r>
            <a:endParaRPr lang="ja-JP" sz="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6" name="テキスト ボックス 720">
            <a:extLst>
              <a:ext uri="{FF2B5EF4-FFF2-40B4-BE49-F238E27FC236}">
                <a16:creationId xmlns:a16="http://schemas.microsoft.com/office/drawing/2014/main" id="{5BE38CF2-11F4-4BC1-BB65-B85AF8C43705}"/>
              </a:ext>
            </a:extLst>
          </p:cNvPr>
          <p:cNvSpPr txBox="1"/>
          <p:nvPr/>
        </p:nvSpPr>
        <p:spPr>
          <a:xfrm>
            <a:off x="6515473" y="1827165"/>
            <a:ext cx="534670" cy="1269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HST पम्प</a:t>
            </a:r>
            <a:endParaRPr lang="ja-JP" sz="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7" name="テキスト ボックス 721">
            <a:extLst>
              <a:ext uri="{FF2B5EF4-FFF2-40B4-BE49-F238E27FC236}">
                <a16:creationId xmlns:a16="http://schemas.microsoft.com/office/drawing/2014/main" id="{18DA53D3-7991-4BC9-A0EB-7DAE352D51BE}"/>
              </a:ext>
            </a:extLst>
          </p:cNvPr>
          <p:cNvSpPr txBox="1"/>
          <p:nvPr/>
        </p:nvSpPr>
        <p:spPr>
          <a:xfrm>
            <a:off x="6320209" y="2580967"/>
            <a:ext cx="962343" cy="1168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ट्रान्समिसन</a:t>
            </a:r>
            <a:endParaRPr lang="ja-JP" sz="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8" name="テキスト ボックス 722">
            <a:extLst>
              <a:ext uri="{FF2B5EF4-FFF2-40B4-BE49-F238E27FC236}">
                <a16:creationId xmlns:a16="http://schemas.microsoft.com/office/drawing/2014/main" id="{C838E44D-538A-4F5A-909E-66C4E9961AD6}"/>
              </a:ext>
            </a:extLst>
          </p:cNvPr>
          <p:cNvSpPr txBox="1"/>
          <p:nvPr/>
        </p:nvSpPr>
        <p:spPr>
          <a:xfrm>
            <a:off x="6530610" y="2957538"/>
            <a:ext cx="492367" cy="1158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400" kern="100" dirty="0">
                <a:latin typeface="游ゴシック" panose="020B0400000000000000" pitchFamily="50" charset="-128"/>
                <a:ea typeface="游ゴシック" panose="020B0400000000000000" pitchFamily="50" charset="-128"/>
              </a:rPr>
              <a:t>डिफ्रेन्सियल</a:t>
            </a:r>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ne-np" sz="400" kern="100" dirty="0">
                <a:latin typeface="游ゴシック" panose="020B0400000000000000" pitchFamily="50" charset="-128"/>
                <a:ea typeface="游ゴシック" panose="020B0400000000000000" pitchFamily="50" charset="-128"/>
              </a:rPr>
              <a:t>उपकरण</a:t>
            </a:r>
            <a:endParaRPr lang="ja-JP" altLang="en-US" sz="4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9" name="テキスト ボックス 724">
            <a:extLst>
              <a:ext uri="{FF2B5EF4-FFF2-40B4-BE49-F238E27FC236}">
                <a16:creationId xmlns:a16="http://schemas.microsoft.com/office/drawing/2014/main" id="{CFC29C25-4280-46A5-BA5F-F793983BB13B}"/>
              </a:ext>
            </a:extLst>
          </p:cNvPr>
          <p:cNvSpPr txBox="1"/>
          <p:nvPr/>
        </p:nvSpPr>
        <p:spPr>
          <a:xfrm>
            <a:off x="6625961" y="3323903"/>
            <a:ext cx="31051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टायर</a:t>
            </a:r>
            <a:endParaRPr lang="ja-JP" sz="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0" name="テキスト ボックス 725">
            <a:extLst>
              <a:ext uri="{FF2B5EF4-FFF2-40B4-BE49-F238E27FC236}">
                <a16:creationId xmlns:a16="http://schemas.microsoft.com/office/drawing/2014/main" id="{61BD394B-A6CB-4793-A435-BFD2810BF970}"/>
              </a:ext>
            </a:extLst>
          </p:cNvPr>
          <p:cNvSpPr txBox="1"/>
          <p:nvPr/>
        </p:nvSpPr>
        <p:spPr>
          <a:xfrm>
            <a:off x="6485939" y="2202507"/>
            <a:ext cx="576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HST मोटर</a:t>
            </a:r>
            <a:endParaRPr lang="ja-JP" sz="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1" name="テキスト ボックス 726">
            <a:extLst>
              <a:ext uri="{FF2B5EF4-FFF2-40B4-BE49-F238E27FC236}">
                <a16:creationId xmlns:a16="http://schemas.microsoft.com/office/drawing/2014/main" id="{61D269B3-1EA0-4C50-909E-A55586608AED}"/>
              </a:ext>
            </a:extLst>
          </p:cNvPr>
          <p:cNvSpPr txBox="1"/>
          <p:nvPr/>
        </p:nvSpPr>
        <p:spPr>
          <a:xfrm rot="16200000">
            <a:off x="6740731" y="4692554"/>
            <a:ext cx="967228" cy="1164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ट्रान्समिसन</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2" name="テキスト ボックス 727">
            <a:extLst>
              <a:ext uri="{FF2B5EF4-FFF2-40B4-BE49-F238E27FC236}">
                <a16:creationId xmlns:a16="http://schemas.microsoft.com/office/drawing/2014/main" id="{C26E61A3-E90C-4492-9FCB-0BE1684BEE96}"/>
              </a:ext>
            </a:extLst>
          </p:cNvPr>
          <p:cNvSpPr txBox="1"/>
          <p:nvPr/>
        </p:nvSpPr>
        <p:spPr>
          <a:xfrm>
            <a:off x="7748434" y="5331459"/>
            <a:ext cx="31051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टायर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3" name="テキスト ボックス 728">
            <a:extLst>
              <a:ext uri="{FF2B5EF4-FFF2-40B4-BE49-F238E27FC236}">
                <a16:creationId xmlns:a16="http://schemas.microsoft.com/office/drawing/2014/main" id="{DF3A68BA-674B-48A6-B452-B6CDC3D39E58}"/>
              </a:ext>
            </a:extLst>
          </p:cNvPr>
          <p:cNvSpPr txBox="1"/>
          <p:nvPr/>
        </p:nvSpPr>
        <p:spPr>
          <a:xfrm>
            <a:off x="5745046" y="5331459"/>
            <a:ext cx="31051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टायर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4" name="テキスト ボックス 729">
            <a:extLst>
              <a:ext uri="{FF2B5EF4-FFF2-40B4-BE49-F238E27FC236}">
                <a16:creationId xmlns:a16="http://schemas.microsoft.com/office/drawing/2014/main" id="{00CCB0ED-F0C1-4FA8-851F-51EA9B2425DD}"/>
              </a:ext>
            </a:extLst>
          </p:cNvPr>
          <p:cNvSpPr txBox="1"/>
          <p:nvPr/>
        </p:nvSpPr>
        <p:spPr>
          <a:xfrm>
            <a:off x="5375012" y="4477741"/>
            <a:ext cx="46037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इन्जिन</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5" name="テキスト ボックス 731">
            <a:extLst>
              <a:ext uri="{FF2B5EF4-FFF2-40B4-BE49-F238E27FC236}">
                <a16:creationId xmlns:a16="http://schemas.microsoft.com/office/drawing/2014/main" id="{E0CE0EB7-A6A4-4B51-BC67-35672DF092D3}"/>
              </a:ext>
            </a:extLst>
          </p:cNvPr>
          <p:cNvSpPr txBox="1"/>
          <p:nvPr/>
        </p:nvSpPr>
        <p:spPr>
          <a:xfrm>
            <a:off x="5501803" y="3851713"/>
            <a:ext cx="1013669" cy="3200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HST पम्प</a:t>
            </a:r>
          </a:p>
          <a:p>
            <a:pPr algn="ct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(भेरिएबल क्यापासिटी)</a:t>
            </a:r>
          </a:p>
        </p:txBody>
      </p:sp>
      <p:sp>
        <p:nvSpPr>
          <p:cNvPr id="36" name="テキスト ボックス 732">
            <a:extLst>
              <a:ext uri="{FF2B5EF4-FFF2-40B4-BE49-F238E27FC236}">
                <a16:creationId xmlns:a16="http://schemas.microsoft.com/office/drawing/2014/main" id="{87900A58-884F-4231-BD53-236F54A36263}"/>
              </a:ext>
            </a:extLst>
          </p:cNvPr>
          <p:cNvSpPr txBox="1"/>
          <p:nvPr/>
        </p:nvSpPr>
        <p:spPr>
          <a:xfrm>
            <a:off x="6521193" y="3857428"/>
            <a:ext cx="1013669" cy="3200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HST मोटर</a:t>
            </a:r>
          </a:p>
          <a:p>
            <a:pPr algn="ct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(भेरिएबल क्यापासिटी)</a:t>
            </a:r>
          </a:p>
        </p:txBody>
      </p:sp>
    </p:spTree>
    <p:extLst>
      <p:ext uri="{BB962C8B-B14F-4D97-AF65-F5344CB8AC3E}">
        <p14:creationId xmlns:p14="http://schemas.microsoft.com/office/powerpoint/2010/main" val="1863581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व्हील प्रकार ट्र्याक्टर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53/सहायक पाठ्यपुस्तक पृष्ठ 17</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614149" y="1450943"/>
            <a:ext cx="1915702" cy="276999"/>
          </a:xfrm>
          <a:prstGeom prst="rect">
            <a:avLst/>
          </a:prstGeom>
          <a:noFill/>
          <a:ln>
            <a:noFill/>
          </a:ln>
        </p:spPr>
        <p:txBody>
          <a:bodyPr wrap="square" rtlCol="0">
            <a:spAutoFit/>
          </a:bodyPr>
          <a:lstStyle/>
          <a:p>
            <a:pPr algn="ctr" rtl="0"/>
            <a:r>
              <a:rPr lang="ne-np" sz="1200">
                <a:solidFill>
                  <a:prstClr val="black"/>
                </a:solidFill>
              </a:rPr>
              <a:t>टाएरको एयर प्रेसर</a:t>
            </a:r>
          </a:p>
        </p:txBody>
      </p:sp>
      <p:pic>
        <p:nvPicPr>
          <p:cNvPr id="3" name="図 2"/>
          <p:cNvPicPr>
            <a:picLocks noChangeAspect="1"/>
          </p:cNvPicPr>
          <p:nvPr/>
        </p:nvPicPr>
        <p:blipFill>
          <a:blip r:embed="rId3"/>
          <a:stretch>
            <a:fillRect/>
          </a:stretch>
        </p:blipFill>
        <p:spPr>
          <a:xfrm>
            <a:off x="766763" y="2111756"/>
            <a:ext cx="7610474" cy="2274014"/>
          </a:xfrm>
          <a:prstGeom prst="rect">
            <a:avLst/>
          </a:prstGeom>
        </p:spPr>
      </p:pic>
      <p:sp>
        <p:nvSpPr>
          <p:cNvPr id="8" name="テキスト ボックス 7">
            <a:extLst>
              <a:ext uri="{FF2B5EF4-FFF2-40B4-BE49-F238E27FC236}">
                <a16:creationId xmlns:a16="http://schemas.microsoft.com/office/drawing/2014/main" id="{F59D18BF-07FA-48B8-99D4-82F24485EB98}"/>
              </a:ext>
            </a:extLst>
          </p:cNvPr>
          <p:cNvSpPr txBox="1"/>
          <p:nvPr/>
        </p:nvSpPr>
        <p:spPr>
          <a:xfrm>
            <a:off x="1544972" y="2212999"/>
            <a:ext cx="2094879" cy="263838"/>
          </a:xfrm>
          <a:prstGeom prst="rect">
            <a:avLst/>
          </a:prstGeom>
          <a:solidFill>
            <a:schemeClr val="bg1"/>
          </a:solidFill>
        </p:spPr>
        <p:txBody>
          <a:bodyPr wrap="square" lIns="0" tIns="0" rIns="0" bIns="0" rtlCol="0" anchor="ctr" anchorCtr="0">
            <a:noAutofit/>
          </a:bodyPr>
          <a:lstStyle/>
          <a:p>
            <a:pPr algn="ctr" rtl="0"/>
            <a:r>
              <a:rPr lang="ne-np" sz="1600" kern="120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एयर प्रेसर धेरै कम भएमा</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37E2E5C4-2948-4FCD-88C4-47E803261FDA}"/>
              </a:ext>
            </a:extLst>
          </p:cNvPr>
          <p:cNvSpPr txBox="1"/>
          <p:nvPr/>
        </p:nvSpPr>
        <p:spPr>
          <a:xfrm>
            <a:off x="900752" y="2572220"/>
            <a:ext cx="3588253" cy="1654595"/>
          </a:xfrm>
          <a:prstGeom prst="rect">
            <a:avLst/>
          </a:prstGeom>
          <a:solidFill>
            <a:schemeClr val="bg1"/>
          </a:solidFill>
        </p:spPr>
        <p:txBody>
          <a:bodyPr wrap="square" lIns="0" tIns="0" rIns="0" bIns="0" rtlCol="0" anchor="t" anchorCtr="0">
            <a:noAutofit/>
          </a:bodyPr>
          <a:lstStyle/>
          <a:p>
            <a:pPr algn="just" rtl="0"/>
            <a:r>
              <a:rPr lang="ne-np" sz="1600" kern="120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① टाएर खुम्चिएर बाङ्गिई तातो हावा धेरै भई, फुस्किन्छ।</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rtl="0"/>
            <a:r>
              <a:rPr lang="ne-np" sz="1600" kern="120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② टाएरको दुई छेउ भागले छोएर, यो भाग मात्र छिटो च्यातिन्छ।</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rtl="0"/>
            <a:r>
              <a:rPr lang="ne-np" sz="1600" kern="120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③ साह्रो सडकमा प्रतिरोध ठूलो भई, (ट्राक्सन) तान्ने शक्ति घट्छ।</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0986D32F-448E-4208-897A-756C041CC305}"/>
              </a:ext>
            </a:extLst>
          </p:cNvPr>
          <p:cNvSpPr txBox="1"/>
          <p:nvPr/>
        </p:nvSpPr>
        <p:spPr>
          <a:xfrm>
            <a:off x="4654995" y="2549201"/>
            <a:ext cx="3588253" cy="1654595"/>
          </a:xfrm>
          <a:prstGeom prst="rect">
            <a:avLst/>
          </a:prstGeom>
          <a:solidFill>
            <a:schemeClr val="bg1"/>
          </a:solidFill>
        </p:spPr>
        <p:txBody>
          <a:bodyPr wrap="square" lIns="0" tIns="0" rIns="0" bIns="0" rtlCol="0" anchor="t" anchorCtr="0">
            <a:noAutofit/>
          </a:bodyPr>
          <a:lstStyle/>
          <a:p>
            <a:pPr algn="just" rtl="0"/>
            <a:r>
              <a:rPr lang="ne-np" sz="1600" kern="120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① टाएरको सेन्टर भागले मात्र छोएर, यो भाग मात्र छिटो च्यातिन्छ।</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rtl="0"/>
            <a:r>
              <a:rPr lang="ne-np" sz="1600" kern="120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② नरम जमिनमा माटोमा गहिरो धसिएर, (ट्राक्सन) तान्ने शक्ति घट्छ।</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rtl="0"/>
            <a:r>
              <a:rPr lang="ne-np" sz="1600" kern="120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③ सानो ढुँगाको टुक्रा भए पनि सजिलोगरि घाउ लाग्छ।</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1DF21828-B3BF-4496-BB63-56EF90743E7A}"/>
              </a:ext>
            </a:extLst>
          </p:cNvPr>
          <p:cNvSpPr txBox="1"/>
          <p:nvPr/>
        </p:nvSpPr>
        <p:spPr>
          <a:xfrm>
            <a:off x="5240956" y="2220215"/>
            <a:ext cx="2273328" cy="252088"/>
          </a:xfrm>
          <a:prstGeom prst="rect">
            <a:avLst/>
          </a:prstGeom>
          <a:solidFill>
            <a:schemeClr val="bg1"/>
          </a:solidFill>
        </p:spPr>
        <p:txBody>
          <a:bodyPr wrap="square" lIns="0" tIns="0" rIns="0" bIns="0" rtlCol="0" anchor="ctr" anchorCtr="0">
            <a:noAutofit/>
          </a:bodyPr>
          <a:lstStyle/>
          <a:p>
            <a:pPr algn="ctr" rtl="0"/>
            <a:r>
              <a:rPr lang="ne-np" sz="1600" kern="120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एअर प्रेसर धेरै बढी भएमा</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025820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हाइड्रोलिक टाइप साबेल प्रकारको निर्माण मेसिन (क्रलर प्रकार)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57/सहायक पाठ्यपुस्तक पृष्ठ 18</a:t>
            </a: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207293" y="5857630"/>
            <a:ext cx="3283526" cy="276999"/>
          </a:xfrm>
          <a:prstGeom prst="rect">
            <a:avLst/>
          </a:prstGeom>
          <a:noFill/>
          <a:ln>
            <a:noFill/>
          </a:ln>
        </p:spPr>
        <p:txBody>
          <a:bodyPr wrap="square" rtlCol="0">
            <a:spAutoFit/>
          </a:bodyPr>
          <a:lstStyle/>
          <a:p>
            <a:pPr algn="ctr" rtl="0"/>
            <a:r>
              <a:rPr lang="ne-np" sz="1200">
                <a:solidFill>
                  <a:prstClr val="black"/>
                </a:solidFill>
              </a:rPr>
              <a:t>हाइड्रोलिक टाइप साबेल प्रकारको निर्माण मेसिनको हाइड्रोलिक टाइप साबेलको उदाहरण</a:t>
            </a:r>
          </a:p>
        </p:txBody>
      </p:sp>
      <p:sp>
        <p:nvSpPr>
          <p:cNvPr id="10" name="テキスト ボックス 9"/>
          <p:cNvSpPr txBox="1"/>
          <p:nvPr/>
        </p:nvSpPr>
        <p:spPr>
          <a:xfrm>
            <a:off x="5052356" y="5033044"/>
            <a:ext cx="3072150" cy="276999"/>
          </a:xfrm>
          <a:prstGeom prst="rect">
            <a:avLst/>
          </a:prstGeom>
          <a:noFill/>
          <a:ln>
            <a:noFill/>
          </a:ln>
        </p:spPr>
        <p:txBody>
          <a:bodyPr wrap="square" rtlCol="0">
            <a:spAutoFit/>
          </a:bodyPr>
          <a:lstStyle/>
          <a:p>
            <a:pPr algn="ctr" rtl="0"/>
            <a:r>
              <a:rPr lang="ne-np" sz="1200">
                <a:solidFill>
                  <a:prstClr val="black"/>
                </a:solidFill>
              </a:rPr>
              <a:t>क्रलर प्रकारको ड्राइभ सञ्चालन उपकरणको उदाहरण</a:t>
            </a:r>
          </a:p>
        </p:txBody>
      </p:sp>
      <p:pic>
        <p:nvPicPr>
          <p:cNvPr id="3" name="図 2"/>
          <p:cNvPicPr>
            <a:picLocks noChangeAspect="1"/>
          </p:cNvPicPr>
          <p:nvPr/>
        </p:nvPicPr>
        <p:blipFill>
          <a:blip r:embed="rId3"/>
          <a:stretch>
            <a:fillRect/>
          </a:stretch>
        </p:blipFill>
        <p:spPr>
          <a:xfrm>
            <a:off x="659469" y="1507495"/>
            <a:ext cx="4379174" cy="4350135"/>
          </a:xfrm>
          <a:prstGeom prst="rect">
            <a:avLst/>
          </a:prstGeom>
        </p:spPr>
      </p:pic>
      <p:pic>
        <p:nvPicPr>
          <p:cNvPr id="8" name="図 7"/>
          <p:cNvPicPr>
            <a:picLocks noChangeAspect="1"/>
          </p:cNvPicPr>
          <p:nvPr/>
        </p:nvPicPr>
        <p:blipFill>
          <a:blip r:embed="rId4"/>
          <a:stretch>
            <a:fillRect/>
          </a:stretch>
        </p:blipFill>
        <p:spPr>
          <a:xfrm>
            <a:off x="4671903" y="2469204"/>
            <a:ext cx="3833056" cy="2570252"/>
          </a:xfrm>
          <a:prstGeom prst="rect">
            <a:avLst/>
          </a:prstGeom>
        </p:spPr>
      </p:pic>
      <p:sp>
        <p:nvSpPr>
          <p:cNvPr id="11" name="テキスト ボックス 737">
            <a:extLst>
              <a:ext uri="{FF2B5EF4-FFF2-40B4-BE49-F238E27FC236}">
                <a16:creationId xmlns:a16="http://schemas.microsoft.com/office/drawing/2014/main" id="{D07E793A-37CC-421F-A2B1-B4A50554CC7F}"/>
              </a:ext>
            </a:extLst>
          </p:cNvPr>
          <p:cNvSpPr txBox="1"/>
          <p:nvPr/>
        </p:nvSpPr>
        <p:spPr>
          <a:xfrm>
            <a:off x="2904512" y="2617122"/>
            <a:ext cx="841988" cy="1260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दिशा परिवर्तन भल्भ</a:t>
            </a:r>
          </a:p>
        </p:txBody>
      </p:sp>
      <p:sp>
        <p:nvSpPr>
          <p:cNvPr id="12" name="テキスト ボックス 738">
            <a:extLst>
              <a:ext uri="{FF2B5EF4-FFF2-40B4-BE49-F238E27FC236}">
                <a16:creationId xmlns:a16="http://schemas.microsoft.com/office/drawing/2014/main" id="{0F38B6C7-0934-4568-8872-B703BB46E597}"/>
              </a:ext>
            </a:extLst>
          </p:cNvPr>
          <p:cNvSpPr txBox="1"/>
          <p:nvPr/>
        </p:nvSpPr>
        <p:spPr>
          <a:xfrm>
            <a:off x="1195196" y="1963390"/>
            <a:ext cx="113030" cy="71310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ड्राइभिंग सोर लिभर</a:t>
            </a:r>
          </a:p>
        </p:txBody>
      </p:sp>
      <p:sp>
        <p:nvSpPr>
          <p:cNvPr id="13" name="テキスト ボックス 739">
            <a:extLst>
              <a:ext uri="{FF2B5EF4-FFF2-40B4-BE49-F238E27FC236}">
                <a16:creationId xmlns:a16="http://schemas.microsoft.com/office/drawing/2014/main" id="{AB103E54-A3A7-4942-BFA3-3509D9DB85D3}"/>
              </a:ext>
            </a:extLst>
          </p:cNvPr>
          <p:cNvSpPr txBox="1"/>
          <p:nvPr/>
        </p:nvSpPr>
        <p:spPr>
          <a:xfrm>
            <a:off x="760479" y="3132389"/>
            <a:ext cx="1070212" cy="1595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कन्ट्रोल केबल</a:t>
            </a:r>
          </a:p>
        </p:txBody>
      </p:sp>
      <p:sp>
        <p:nvSpPr>
          <p:cNvPr id="14" name="テキスト ボックス 740">
            <a:extLst>
              <a:ext uri="{FF2B5EF4-FFF2-40B4-BE49-F238E27FC236}">
                <a16:creationId xmlns:a16="http://schemas.microsoft.com/office/drawing/2014/main" id="{910794E7-08CC-4F3D-A93A-D267EDB070D5}"/>
              </a:ext>
            </a:extLst>
          </p:cNvPr>
          <p:cNvSpPr txBox="1"/>
          <p:nvPr/>
        </p:nvSpPr>
        <p:spPr>
          <a:xfrm>
            <a:off x="4105910" y="3526888"/>
            <a:ext cx="565993" cy="3627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सुइभेल जोइन्ट</a:t>
            </a:r>
          </a:p>
        </p:txBody>
      </p:sp>
      <p:sp>
        <p:nvSpPr>
          <p:cNvPr id="15" name="テキスト ボックス 741">
            <a:extLst>
              <a:ext uri="{FF2B5EF4-FFF2-40B4-BE49-F238E27FC236}">
                <a16:creationId xmlns:a16="http://schemas.microsoft.com/office/drawing/2014/main" id="{CA9DAD6E-8569-4E6D-9950-F14FD21124BE}"/>
              </a:ext>
            </a:extLst>
          </p:cNvPr>
          <p:cNvSpPr txBox="1"/>
          <p:nvPr/>
        </p:nvSpPr>
        <p:spPr>
          <a:xfrm>
            <a:off x="4263955" y="4890643"/>
            <a:ext cx="932180" cy="226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ड्राइभ मोटर (दाँया)</a:t>
            </a:r>
          </a:p>
        </p:txBody>
      </p:sp>
      <p:sp>
        <p:nvSpPr>
          <p:cNvPr id="16" name="テキスト ボックス 742">
            <a:extLst>
              <a:ext uri="{FF2B5EF4-FFF2-40B4-BE49-F238E27FC236}">
                <a16:creationId xmlns:a16="http://schemas.microsoft.com/office/drawing/2014/main" id="{2AE69BCE-8DE6-4DA6-ABC1-E724E68EE3A9}"/>
              </a:ext>
            </a:extLst>
          </p:cNvPr>
          <p:cNvSpPr txBox="1"/>
          <p:nvPr/>
        </p:nvSpPr>
        <p:spPr>
          <a:xfrm>
            <a:off x="830609" y="4890643"/>
            <a:ext cx="929952" cy="226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ड्राइभ मोटर (बाँया)</a:t>
            </a:r>
          </a:p>
        </p:txBody>
      </p:sp>
      <p:sp>
        <p:nvSpPr>
          <p:cNvPr id="17" name="テキスト ボックス 743">
            <a:extLst>
              <a:ext uri="{FF2B5EF4-FFF2-40B4-BE49-F238E27FC236}">
                <a16:creationId xmlns:a16="http://schemas.microsoft.com/office/drawing/2014/main" id="{4E73ACD5-A01D-4E18-85CB-BE9B1E079989}"/>
              </a:ext>
            </a:extLst>
          </p:cNvPr>
          <p:cNvSpPr txBox="1"/>
          <p:nvPr/>
        </p:nvSpPr>
        <p:spPr>
          <a:xfrm>
            <a:off x="1142706" y="5519774"/>
            <a:ext cx="617855" cy="226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स्प्राकेट</a:t>
            </a:r>
          </a:p>
        </p:txBody>
      </p:sp>
      <p:sp>
        <p:nvSpPr>
          <p:cNvPr id="18" name="テキスト ボックス 744">
            <a:extLst>
              <a:ext uri="{FF2B5EF4-FFF2-40B4-BE49-F238E27FC236}">
                <a16:creationId xmlns:a16="http://schemas.microsoft.com/office/drawing/2014/main" id="{E948C275-B149-4B0D-B9C9-715B0E01D4D9}"/>
              </a:ext>
            </a:extLst>
          </p:cNvPr>
          <p:cNvSpPr txBox="1"/>
          <p:nvPr/>
        </p:nvSpPr>
        <p:spPr>
          <a:xfrm>
            <a:off x="4210215" y="5413826"/>
            <a:ext cx="617855" cy="226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स्प्राकेट</a:t>
            </a:r>
          </a:p>
        </p:txBody>
      </p:sp>
      <p:sp>
        <p:nvSpPr>
          <p:cNvPr id="19" name="テキスト ボックス 745">
            <a:extLst>
              <a:ext uri="{FF2B5EF4-FFF2-40B4-BE49-F238E27FC236}">
                <a16:creationId xmlns:a16="http://schemas.microsoft.com/office/drawing/2014/main" id="{EB43BF1A-1E5C-47AF-9965-961B658AB004}"/>
              </a:ext>
            </a:extLst>
          </p:cNvPr>
          <p:cNvSpPr txBox="1"/>
          <p:nvPr/>
        </p:nvSpPr>
        <p:spPr>
          <a:xfrm>
            <a:off x="2566936" y="5640521"/>
            <a:ext cx="617855" cy="226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क्रलर सु</a:t>
            </a:r>
          </a:p>
        </p:txBody>
      </p:sp>
      <p:sp>
        <p:nvSpPr>
          <p:cNvPr id="20" name="テキスト ボックス 746">
            <a:extLst>
              <a:ext uri="{FF2B5EF4-FFF2-40B4-BE49-F238E27FC236}">
                <a16:creationId xmlns:a16="http://schemas.microsoft.com/office/drawing/2014/main" id="{4B2C0A26-3CF9-437A-B6A6-E707137981D3}"/>
              </a:ext>
            </a:extLst>
          </p:cNvPr>
          <p:cNvSpPr txBox="1"/>
          <p:nvPr/>
        </p:nvSpPr>
        <p:spPr>
          <a:xfrm>
            <a:off x="5089422" y="2511484"/>
            <a:ext cx="270510"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अगाडि</a:t>
            </a:r>
          </a:p>
        </p:txBody>
      </p:sp>
      <p:sp>
        <p:nvSpPr>
          <p:cNvPr id="21" name="テキスト ボックス 747">
            <a:extLst>
              <a:ext uri="{FF2B5EF4-FFF2-40B4-BE49-F238E27FC236}">
                <a16:creationId xmlns:a16="http://schemas.microsoft.com/office/drawing/2014/main" id="{8DDB3B06-42B6-4E62-82D0-AD0C21A47445}"/>
              </a:ext>
            </a:extLst>
          </p:cNvPr>
          <p:cNvSpPr txBox="1"/>
          <p:nvPr/>
        </p:nvSpPr>
        <p:spPr>
          <a:xfrm>
            <a:off x="5641639" y="3213171"/>
            <a:ext cx="282526"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पछाडि</a:t>
            </a:r>
          </a:p>
        </p:txBody>
      </p:sp>
      <p:sp>
        <p:nvSpPr>
          <p:cNvPr id="22" name="テキスト ボックス 748">
            <a:extLst>
              <a:ext uri="{FF2B5EF4-FFF2-40B4-BE49-F238E27FC236}">
                <a16:creationId xmlns:a16="http://schemas.microsoft.com/office/drawing/2014/main" id="{F2B13958-40D3-44F3-8BD8-43BE292BD5C1}"/>
              </a:ext>
            </a:extLst>
          </p:cNvPr>
          <p:cNvSpPr txBox="1"/>
          <p:nvPr/>
        </p:nvSpPr>
        <p:spPr>
          <a:xfrm>
            <a:off x="5822535" y="2559952"/>
            <a:ext cx="200660"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बीच भाग</a:t>
            </a:r>
          </a:p>
        </p:txBody>
      </p:sp>
      <p:sp>
        <p:nvSpPr>
          <p:cNvPr id="23" name="テキスト ボックス 749">
            <a:extLst>
              <a:ext uri="{FF2B5EF4-FFF2-40B4-BE49-F238E27FC236}">
                <a16:creationId xmlns:a16="http://schemas.microsoft.com/office/drawing/2014/main" id="{2AFA526C-A2E3-4727-8C76-441B7FAE00CB}"/>
              </a:ext>
            </a:extLst>
          </p:cNvPr>
          <p:cNvSpPr txBox="1"/>
          <p:nvPr/>
        </p:nvSpPr>
        <p:spPr>
          <a:xfrm>
            <a:off x="4667698" y="3106378"/>
            <a:ext cx="565993"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गेर सिफ्ट लिभर</a:t>
            </a:r>
          </a:p>
        </p:txBody>
      </p:sp>
      <p:sp>
        <p:nvSpPr>
          <p:cNvPr id="24" name="テキスト ボックス 750">
            <a:extLst>
              <a:ext uri="{FF2B5EF4-FFF2-40B4-BE49-F238E27FC236}">
                <a16:creationId xmlns:a16="http://schemas.microsoft.com/office/drawing/2014/main" id="{446A726C-2EE6-48B7-9246-4E4AE2659997}"/>
              </a:ext>
            </a:extLst>
          </p:cNvPr>
          <p:cNvSpPr txBox="1"/>
          <p:nvPr/>
        </p:nvSpPr>
        <p:spPr>
          <a:xfrm>
            <a:off x="5798082" y="3793422"/>
            <a:ext cx="416560"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प्याडल</a:t>
            </a:r>
          </a:p>
        </p:txBody>
      </p:sp>
      <p:sp>
        <p:nvSpPr>
          <p:cNvPr id="25" name="テキスト ボックス 751">
            <a:extLst>
              <a:ext uri="{FF2B5EF4-FFF2-40B4-BE49-F238E27FC236}">
                <a16:creationId xmlns:a16="http://schemas.microsoft.com/office/drawing/2014/main" id="{253E5F9A-0584-4F04-8EBA-18319D0F7698}"/>
              </a:ext>
            </a:extLst>
          </p:cNvPr>
          <p:cNvSpPr txBox="1"/>
          <p:nvPr/>
        </p:nvSpPr>
        <p:spPr>
          <a:xfrm>
            <a:off x="7895706" y="4435350"/>
            <a:ext cx="518794" cy="231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ड्राइभ मोटर</a:t>
            </a:r>
          </a:p>
        </p:txBody>
      </p:sp>
      <p:sp>
        <p:nvSpPr>
          <p:cNvPr id="26" name="テキスト ボックス 752">
            <a:extLst>
              <a:ext uri="{FF2B5EF4-FFF2-40B4-BE49-F238E27FC236}">
                <a16:creationId xmlns:a16="http://schemas.microsoft.com/office/drawing/2014/main" id="{001EE7C8-7181-437C-9C61-6A40CF825791}"/>
              </a:ext>
            </a:extLst>
          </p:cNvPr>
          <p:cNvSpPr txBox="1"/>
          <p:nvPr/>
        </p:nvSpPr>
        <p:spPr>
          <a:xfrm>
            <a:off x="7879855" y="3475612"/>
            <a:ext cx="604676" cy="2314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फ्रन्ट आइडलर</a:t>
            </a:r>
          </a:p>
        </p:txBody>
      </p:sp>
      <p:sp>
        <p:nvSpPr>
          <p:cNvPr id="27" name="テキスト ボックス 753">
            <a:extLst>
              <a:ext uri="{FF2B5EF4-FFF2-40B4-BE49-F238E27FC236}">
                <a16:creationId xmlns:a16="http://schemas.microsoft.com/office/drawing/2014/main" id="{AAA6F744-A91D-4605-8181-870149B2D0D2}"/>
              </a:ext>
            </a:extLst>
          </p:cNvPr>
          <p:cNvSpPr txBox="1"/>
          <p:nvPr/>
        </p:nvSpPr>
        <p:spPr>
          <a:xfrm>
            <a:off x="5822535" y="2847907"/>
            <a:ext cx="51879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टु स्पिड स्विच</a:t>
            </a:r>
          </a:p>
        </p:txBody>
      </p:sp>
    </p:spTree>
    <p:extLst>
      <p:ext uri="{BB962C8B-B14F-4D97-AF65-F5344CB8AC3E}">
        <p14:creationId xmlns:p14="http://schemas.microsoft.com/office/powerpoint/2010/main" val="3821928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मोटर ग्रेडर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63/सहायक पाठ्यपुस्तक पृष्ठ 19</a:t>
            </a: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rot="5400000">
            <a:off x="2822907" y="502113"/>
            <a:ext cx="3666925" cy="5451658"/>
          </a:xfrm>
          <a:prstGeom prst="rect">
            <a:avLst/>
          </a:prstGeom>
        </p:spPr>
      </p:pic>
      <p:pic>
        <p:nvPicPr>
          <p:cNvPr id="5" name="図 4"/>
          <p:cNvPicPr>
            <a:picLocks noChangeAspect="1"/>
          </p:cNvPicPr>
          <p:nvPr/>
        </p:nvPicPr>
        <p:blipFill>
          <a:blip r:embed="rId4"/>
          <a:stretch>
            <a:fillRect/>
          </a:stretch>
        </p:blipFill>
        <p:spPr>
          <a:xfrm>
            <a:off x="4983304" y="4592353"/>
            <a:ext cx="3419475" cy="1704975"/>
          </a:xfrm>
          <a:prstGeom prst="rect">
            <a:avLst/>
          </a:prstGeom>
        </p:spPr>
      </p:pic>
      <p:pic>
        <p:nvPicPr>
          <p:cNvPr id="8" name="図 7"/>
          <p:cNvPicPr>
            <a:picLocks noChangeAspect="1"/>
          </p:cNvPicPr>
          <p:nvPr/>
        </p:nvPicPr>
        <p:blipFill>
          <a:blip r:embed="rId5"/>
          <a:stretch>
            <a:fillRect/>
          </a:stretch>
        </p:blipFill>
        <p:spPr>
          <a:xfrm>
            <a:off x="796202" y="5307528"/>
            <a:ext cx="4019550" cy="962025"/>
          </a:xfrm>
          <a:prstGeom prst="rect">
            <a:avLst/>
          </a:prstGeom>
        </p:spPr>
      </p:pic>
      <p:sp>
        <p:nvSpPr>
          <p:cNvPr id="7" name="テキスト ボックス 6"/>
          <p:cNvSpPr txBox="1"/>
          <p:nvPr/>
        </p:nvSpPr>
        <p:spPr>
          <a:xfrm>
            <a:off x="3238392" y="1276762"/>
            <a:ext cx="2674036" cy="276999"/>
          </a:xfrm>
          <a:prstGeom prst="rect">
            <a:avLst/>
          </a:prstGeom>
          <a:noFill/>
          <a:ln>
            <a:noFill/>
          </a:ln>
        </p:spPr>
        <p:txBody>
          <a:bodyPr wrap="square" rtlCol="0">
            <a:spAutoFit/>
          </a:bodyPr>
          <a:lstStyle/>
          <a:p>
            <a:pPr algn="ctr" rtl="0"/>
            <a:r>
              <a:rPr lang="ne-np" sz="1200">
                <a:solidFill>
                  <a:prstClr val="black"/>
                </a:solidFill>
              </a:rPr>
              <a:t>मोटर ग्रेडर संरचनाको उदाहरण</a:t>
            </a:r>
          </a:p>
        </p:txBody>
      </p:sp>
      <p:sp>
        <p:nvSpPr>
          <p:cNvPr id="10" name="テキスト ボックス 9"/>
          <p:cNvSpPr txBox="1"/>
          <p:nvPr/>
        </p:nvSpPr>
        <p:spPr>
          <a:xfrm>
            <a:off x="1371274" y="5061405"/>
            <a:ext cx="2674036" cy="276999"/>
          </a:xfrm>
          <a:prstGeom prst="rect">
            <a:avLst/>
          </a:prstGeom>
          <a:noFill/>
          <a:ln>
            <a:noFill/>
          </a:ln>
        </p:spPr>
        <p:txBody>
          <a:bodyPr wrap="square" rtlCol="0">
            <a:spAutoFit/>
          </a:bodyPr>
          <a:lstStyle/>
          <a:p>
            <a:pPr algn="ctr" rtl="0"/>
            <a:r>
              <a:rPr lang="ne-np" sz="1200">
                <a:solidFill>
                  <a:prstClr val="black"/>
                </a:solidFill>
              </a:rPr>
              <a:t>अगाडि एक्सिसको चालको उदाहरण</a:t>
            </a:r>
          </a:p>
        </p:txBody>
      </p:sp>
      <p:sp>
        <p:nvSpPr>
          <p:cNvPr id="11" name="テキスト ボックス 10"/>
          <p:cNvSpPr txBox="1"/>
          <p:nvPr/>
        </p:nvSpPr>
        <p:spPr>
          <a:xfrm>
            <a:off x="5356023" y="4612897"/>
            <a:ext cx="2674036" cy="276999"/>
          </a:xfrm>
          <a:prstGeom prst="rect">
            <a:avLst/>
          </a:prstGeom>
          <a:noFill/>
          <a:ln>
            <a:noFill/>
          </a:ln>
        </p:spPr>
        <p:txBody>
          <a:bodyPr wrap="square" rtlCol="0">
            <a:spAutoFit/>
          </a:bodyPr>
          <a:lstStyle/>
          <a:p>
            <a:pPr algn="ctr" rtl="0"/>
            <a:r>
              <a:rPr lang="ne-np" sz="1200">
                <a:solidFill>
                  <a:prstClr val="black"/>
                </a:solidFill>
              </a:rPr>
              <a:t>भर्टिकल स्वीङको उदाहरण</a:t>
            </a:r>
          </a:p>
        </p:txBody>
      </p:sp>
      <p:sp>
        <p:nvSpPr>
          <p:cNvPr id="12" name="テキスト ボックス 755">
            <a:extLst>
              <a:ext uri="{FF2B5EF4-FFF2-40B4-BE49-F238E27FC236}">
                <a16:creationId xmlns:a16="http://schemas.microsoft.com/office/drawing/2014/main" id="{B51FFD32-EA21-48CE-9A52-19C050EBD0AA}"/>
              </a:ext>
            </a:extLst>
          </p:cNvPr>
          <p:cNvSpPr txBox="1"/>
          <p:nvPr/>
        </p:nvSpPr>
        <p:spPr>
          <a:xfrm>
            <a:off x="3773112" y="1781319"/>
            <a:ext cx="848360" cy="6287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ब्लेड एलेभेडिङ (दाँया) लिभर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3" name="テキスト ボックス 756">
            <a:extLst>
              <a:ext uri="{FF2B5EF4-FFF2-40B4-BE49-F238E27FC236}">
                <a16:creationId xmlns:a16="http://schemas.microsoft.com/office/drawing/2014/main" id="{F5A00C3B-EF0B-41E3-B4EB-B8AE5A229BC7}"/>
              </a:ext>
            </a:extLst>
          </p:cNvPr>
          <p:cNvSpPr txBox="1"/>
          <p:nvPr/>
        </p:nvSpPr>
        <p:spPr>
          <a:xfrm>
            <a:off x="5887041" y="1891648"/>
            <a:ext cx="848360" cy="795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ब्लेड एलेभेडिङ (बाँया) लिभर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4" name="テキスト ボックス 757">
            <a:extLst>
              <a:ext uri="{FF2B5EF4-FFF2-40B4-BE49-F238E27FC236}">
                <a16:creationId xmlns:a16="http://schemas.microsoft.com/office/drawing/2014/main" id="{EE95D123-DB8B-4808-8795-0EDA1A85434D}"/>
              </a:ext>
            </a:extLst>
          </p:cNvPr>
          <p:cNvSpPr txBox="1"/>
          <p:nvPr/>
        </p:nvSpPr>
        <p:spPr>
          <a:xfrm>
            <a:off x="3915861" y="1854370"/>
            <a:ext cx="669290" cy="1158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ब्लेड ल्याटरल फिड</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5" name="テキスト ボックス 758">
            <a:extLst>
              <a:ext uri="{FF2B5EF4-FFF2-40B4-BE49-F238E27FC236}">
                <a16:creationId xmlns:a16="http://schemas.microsoft.com/office/drawing/2014/main" id="{5478392D-358B-4DAA-ACAA-75DC98AFB39F}"/>
              </a:ext>
            </a:extLst>
          </p:cNvPr>
          <p:cNvSpPr txBox="1"/>
          <p:nvPr/>
        </p:nvSpPr>
        <p:spPr>
          <a:xfrm>
            <a:off x="3921384" y="1960915"/>
            <a:ext cx="55181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लिनिङ लिभर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 name="テキスト ボックス 759">
            <a:extLst>
              <a:ext uri="{FF2B5EF4-FFF2-40B4-BE49-F238E27FC236}">
                <a16:creationId xmlns:a16="http://schemas.microsoft.com/office/drawing/2014/main" id="{3D78F526-5908-48C3-B1A0-5BC6164D01A9}"/>
              </a:ext>
            </a:extLst>
          </p:cNvPr>
          <p:cNvSpPr txBox="1"/>
          <p:nvPr/>
        </p:nvSpPr>
        <p:spPr>
          <a:xfrm>
            <a:off x="3650363" y="2089527"/>
            <a:ext cx="806918" cy="1287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आर्टिकुलेट लिभर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7" name="テキスト ボックス 760">
            <a:extLst>
              <a:ext uri="{FF2B5EF4-FFF2-40B4-BE49-F238E27FC236}">
                <a16:creationId xmlns:a16="http://schemas.microsoft.com/office/drawing/2014/main" id="{A56161DF-1B90-462F-B01A-1864C35882C9}"/>
              </a:ext>
            </a:extLst>
          </p:cNvPr>
          <p:cNvSpPr txBox="1"/>
          <p:nvPr/>
        </p:nvSpPr>
        <p:spPr>
          <a:xfrm>
            <a:off x="3007108" y="2793872"/>
            <a:ext cx="64325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ब्लेड एलेभेडिङ सिलिन्डर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8" name="テキスト ボックス 761">
            <a:extLst>
              <a:ext uri="{FF2B5EF4-FFF2-40B4-BE49-F238E27FC236}">
                <a16:creationId xmlns:a16="http://schemas.microsoft.com/office/drawing/2014/main" id="{845E3668-1ACD-4E3D-9BDD-1192040419FF}"/>
              </a:ext>
            </a:extLst>
          </p:cNvPr>
          <p:cNvSpPr txBox="1"/>
          <p:nvPr/>
        </p:nvSpPr>
        <p:spPr>
          <a:xfrm>
            <a:off x="1795521" y="2861548"/>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स्केरिफाइ माथि तल गर्ने सिलिन्डर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9" name="テキスト ボックス 762">
            <a:extLst>
              <a:ext uri="{FF2B5EF4-FFF2-40B4-BE49-F238E27FC236}">
                <a16:creationId xmlns:a16="http://schemas.microsoft.com/office/drawing/2014/main" id="{7FE4ACAE-7100-426F-9DB1-581B47F2219A}"/>
              </a:ext>
            </a:extLst>
          </p:cNvPr>
          <p:cNvSpPr txBox="1"/>
          <p:nvPr/>
        </p:nvSpPr>
        <p:spPr>
          <a:xfrm>
            <a:off x="3019530" y="2978388"/>
            <a:ext cx="36893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हाइड्रोलिक मोटर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テキスト ボックス 763">
            <a:extLst>
              <a:ext uri="{FF2B5EF4-FFF2-40B4-BE49-F238E27FC236}">
                <a16:creationId xmlns:a16="http://schemas.microsoft.com/office/drawing/2014/main" id="{6B8B7D62-C180-4F13-9847-24517A6183BD}"/>
              </a:ext>
            </a:extLst>
          </p:cNvPr>
          <p:cNvSpPr txBox="1"/>
          <p:nvPr/>
        </p:nvSpPr>
        <p:spPr>
          <a:xfrm>
            <a:off x="2319880" y="4795568"/>
            <a:ext cx="31051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व्हील</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1" name="テキスト ボックス 764">
            <a:extLst>
              <a:ext uri="{FF2B5EF4-FFF2-40B4-BE49-F238E27FC236}">
                <a16:creationId xmlns:a16="http://schemas.microsoft.com/office/drawing/2014/main" id="{71D9C9FD-0AF0-4CFF-B179-6F07234A29C3}"/>
              </a:ext>
            </a:extLst>
          </p:cNvPr>
          <p:cNvSpPr txBox="1"/>
          <p:nvPr/>
        </p:nvSpPr>
        <p:spPr>
          <a:xfrm>
            <a:off x="3323780" y="4899207"/>
            <a:ext cx="1108122" cy="1621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अगाडिको पाङ्ग्रा ढल्केको सिलिन्डर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2" name="テキスト ボックス 765">
            <a:extLst>
              <a:ext uri="{FF2B5EF4-FFF2-40B4-BE49-F238E27FC236}">
                <a16:creationId xmlns:a16="http://schemas.microsoft.com/office/drawing/2014/main" id="{92E3ABA2-F8F2-4503-BD9D-6DFD554C9CC2}"/>
              </a:ext>
            </a:extLst>
          </p:cNvPr>
          <p:cNvSpPr txBox="1"/>
          <p:nvPr/>
        </p:nvSpPr>
        <p:spPr>
          <a:xfrm>
            <a:off x="3440963" y="4739815"/>
            <a:ext cx="486498" cy="989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स्केरिफाइ</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3" name="テキスト ボックス 766">
            <a:extLst>
              <a:ext uri="{FF2B5EF4-FFF2-40B4-BE49-F238E27FC236}">
                <a16:creationId xmlns:a16="http://schemas.microsoft.com/office/drawing/2014/main" id="{90A919CE-D352-47BB-8F2E-FC1B8149CA7F}"/>
              </a:ext>
            </a:extLst>
          </p:cNvPr>
          <p:cNvSpPr txBox="1"/>
          <p:nvPr/>
        </p:nvSpPr>
        <p:spPr>
          <a:xfrm>
            <a:off x="3993655" y="4671559"/>
            <a:ext cx="310516" cy="947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ब्लेड</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4" name="テキスト ボックス 767">
            <a:extLst>
              <a:ext uri="{FF2B5EF4-FFF2-40B4-BE49-F238E27FC236}">
                <a16:creationId xmlns:a16="http://schemas.microsoft.com/office/drawing/2014/main" id="{6BD5F415-81EB-4714-8CC0-48F97A54C958}"/>
              </a:ext>
            </a:extLst>
          </p:cNvPr>
          <p:cNvSpPr txBox="1"/>
          <p:nvPr/>
        </p:nvSpPr>
        <p:spPr>
          <a:xfrm>
            <a:off x="4159192" y="4585119"/>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ब्लेड ल्याटरल फिड सिलिन्डर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5" name="テキスト ボックス 768">
            <a:extLst>
              <a:ext uri="{FF2B5EF4-FFF2-40B4-BE49-F238E27FC236}">
                <a16:creationId xmlns:a16="http://schemas.microsoft.com/office/drawing/2014/main" id="{56F11464-E726-466B-B440-B175B65F482D}"/>
              </a:ext>
            </a:extLst>
          </p:cNvPr>
          <p:cNvSpPr txBox="1"/>
          <p:nvPr/>
        </p:nvSpPr>
        <p:spPr>
          <a:xfrm>
            <a:off x="4431902" y="4395254"/>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सर्कल रोटेटिङ लिभर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6" name="テキスト ボックス 769">
            <a:extLst>
              <a:ext uri="{FF2B5EF4-FFF2-40B4-BE49-F238E27FC236}">
                <a16:creationId xmlns:a16="http://schemas.microsoft.com/office/drawing/2014/main" id="{5C880452-F297-40B8-9DA6-07A01EF5006C}"/>
              </a:ext>
            </a:extLst>
          </p:cNvPr>
          <p:cNvSpPr txBox="1"/>
          <p:nvPr/>
        </p:nvSpPr>
        <p:spPr>
          <a:xfrm>
            <a:off x="4493058" y="4269245"/>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ब्लेड टिल्ट लिङ्क</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7" name="テキスト ボックス 770">
            <a:extLst>
              <a:ext uri="{FF2B5EF4-FFF2-40B4-BE49-F238E27FC236}">
                <a16:creationId xmlns:a16="http://schemas.microsoft.com/office/drawing/2014/main" id="{5AC3F447-D7AF-4AB7-BAC6-E50CDAE8F426}"/>
              </a:ext>
            </a:extLst>
          </p:cNvPr>
          <p:cNvSpPr txBox="1"/>
          <p:nvPr/>
        </p:nvSpPr>
        <p:spPr>
          <a:xfrm>
            <a:off x="4959427" y="4041499"/>
            <a:ext cx="670881" cy="967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सर्कल</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8" name="テキスト ボックス 771">
            <a:extLst>
              <a:ext uri="{FF2B5EF4-FFF2-40B4-BE49-F238E27FC236}">
                <a16:creationId xmlns:a16="http://schemas.microsoft.com/office/drawing/2014/main" id="{938AD9B9-6BE9-4035-B2BE-793F26090E2F}"/>
              </a:ext>
            </a:extLst>
          </p:cNvPr>
          <p:cNvSpPr txBox="1"/>
          <p:nvPr/>
        </p:nvSpPr>
        <p:spPr>
          <a:xfrm>
            <a:off x="5636202" y="1649143"/>
            <a:ext cx="862965" cy="6514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स्केरिफाइ माथि तल गर्ने लिभर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9" name="テキスト ボックス 772">
            <a:extLst>
              <a:ext uri="{FF2B5EF4-FFF2-40B4-BE49-F238E27FC236}">
                <a16:creationId xmlns:a16="http://schemas.microsoft.com/office/drawing/2014/main" id="{0DD475CB-D2FE-4789-8DE0-B5AFB6895C25}"/>
              </a:ext>
            </a:extLst>
          </p:cNvPr>
          <p:cNvSpPr txBox="1"/>
          <p:nvPr/>
        </p:nvSpPr>
        <p:spPr>
          <a:xfrm>
            <a:off x="5156822" y="1506411"/>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पहेंलो रोटेटिङ ल्याम्प</a:t>
            </a:r>
            <a:endParaRPr lang="ja-JP" sz="7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0" name="テキスト ボックス 773">
            <a:extLst>
              <a:ext uri="{FF2B5EF4-FFF2-40B4-BE49-F238E27FC236}">
                <a16:creationId xmlns:a16="http://schemas.microsoft.com/office/drawing/2014/main" id="{E5A47B70-A58A-4D18-8141-B186DF43D841}"/>
              </a:ext>
            </a:extLst>
          </p:cNvPr>
          <p:cNvSpPr txBox="1"/>
          <p:nvPr/>
        </p:nvSpPr>
        <p:spPr>
          <a:xfrm>
            <a:off x="5707507" y="1734690"/>
            <a:ext cx="862965" cy="805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सर्कल क्रस फिड लिभर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1" name="テキスト ボックス 774">
            <a:extLst>
              <a:ext uri="{FF2B5EF4-FFF2-40B4-BE49-F238E27FC236}">
                <a16:creationId xmlns:a16="http://schemas.microsoft.com/office/drawing/2014/main" id="{0237A277-82C6-49CC-9E72-E76BEC4FE45E}"/>
              </a:ext>
            </a:extLst>
          </p:cNvPr>
          <p:cNvSpPr txBox="1"/>
          <p:nvPr/>
        </p:nvSpPr>
        <p:spPr>
          <a:xfrm>
            <a:off x="5816542" y="1818053"/>
            <a:ext cx="862965" cy="6287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सर्कल रोटेटिङ लिभर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2" name="テキスト ボックス 775">
            <a:extLst>
              <a:ext uri="{FF2B5EF4-FFF2-40B4-BE49-F238E27FC236}">
                <a16:creationId xmlns:a16="http://schemas.microsoft.com/office/drawing/2014/main" id="{DDDB6A68-F740-44DB-8721-3B2DD21B79DF}"/>
              </a:ext>
            </a:extLst>
          </p:cNvPr>
          <p:cNvSpPr txBox="1"/>
          <p:nvPr/>
        </p:nvSpPr>
        <p:spPr>
          <a:xfrm>
            <a:off x="6248024" y="1977866"/>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प्रिक्लीनर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3" name="テキスト ボックス 776">
            <a:extLst>
              <a:ext uri="{FF2B5EF4-FFF2-40B4-BE49-F238E27FC236}">
                <a16:creationId xmlns:a16="http://schemas.microsoft.com/office/drawing/2014/main" id="{2F15B914-65A8-4480-AE7F-2DFAF93D2BBC}"/>
              </a:ext>
            </a:extLst>
          </p:cNvPr>
          <p:cNvSpPr txBox="1"/>
          <p:nvPr/>
        </p:nvSpPr>
        <p:spPr>
          <a:xfrm>
            <a:off x="6385838" y="2144899"/>
            <a:ext cx="862965"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रेडिएटर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4" name="テキスト ボックス 778">
            <a:extLst>
              <a:ext uri="{FF2B5EF4-FFF2-40B4-BE49-F238E27FC236}">
                <a16:creationId xmlns:a16="http://schemas.microsoft.com/office/drawing/2014/main" id="{79FDF5A1-F1B4-4A4A-B5DB-8374BE939018}"/>
              </a:ext>
            </a:extLst>
          </p:cNvPr>
          <p:cNvSpPr txBox="1"/>
          <p:nvPr/>
        </p:nvSpPr>
        <p:spPr>
          <a:xfrm>
            <a:off x="6802071" y="2514810"/>
            <a:ext cx="394970"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इन्जिन</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5" name="テキスト ボックス 779">
            <a:extLst>
              <a:ext uri="{FF2B5EF4-FFF2-40B4-BE49-F238E27FC236}">
                <a16:creationId xmlns:a16="http://schemas.microsoft.com/office/drawing/2014/main" id="{90C0C883-4EA5-41F4-B301-4CE4A6D79880}"/>
              </a:ext>
            </a:extLst>
          </p:cNvPr>
          <p:cNvSpPr txBox="1"/>
          <p:nvPr/>
        </p:nvSpPr>
        <p:spPr>
          <a:xfrm>
            <a:off x="6789657" y="2981698"/>
            <a:ext cx="727561"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ट्रान्समिसन</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6" name="テキスト ボックス 780">
            <a:extLst>
              <a:ext uri="{FF2B5EF4-FFF2-40B4-BE49-F238E27FC236}">
                <a16:creationId xmlns:a16="http://schemas.microsoft.com/office/drawing/2014/main" id="{8DB816D9-770B-4125-AACD-7E3F7FBE6B73}"/>
              </a:ext>
            </a:extLst>
          </p:cNvPr>
          <p:cNvSpPr txBox="1"/>
          <p:nvPr/>
        </p:nvSpPr>
        <p:spPr>
          <a:xfrm>
            <a:off x="6440946" y="3867573"/>
            <a:ext cx="504190"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इन्धन इन्जेक्शन पम्प</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7" name="テキスト ボックス 781">
            <a:extLst>
              <a:ext uri="{FF2B5EF4-FFF2-40B4-BE49-F238E27FC236}">
                <a16:creationId xmlns:a16="http://schemas.microsoft.com/office/drawing/2014/main" id="{B58B8468-55BA-45EB-A059-668D1E83F2FA}"/>
              </a:ext>
            </a:extLst>
          </p:cNvPr>
          <p:cNvSpPr txBox="1"/>
          <p:nvPr/>
        </p:nvSpPr>
        <p:spPr>
          <a:xfrm>
            <a:off x="6278168" y="4021375"/>
            <a:ext cx="585148" cy="1168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व्हील ब्रेक</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8" name="テキスト ボックス 782">
            <a:extLst>
              <a:ext uri="{FF2B5EF4-FFF2-40B4-BE49-F238E27FC236}">
                <a16:creationId xmlns:a16="http://schemas.microsoft.com/office/drawing/2014/main" id="{07899E21-E0C1-4774-B3BC-66C3DED67B19}"/>
              </a:ext>
            </a:extLst>
          </p:cNvPr>
          <p:cNvSpPr txBox="1"/>
          <p:nvPr/>
        </p:nvSpPr>
        <p:spPr>
          <a:xfrm>
            <a:off x="5944963" y="4138214"/>
            <a:ext cx="749300" cy="1168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फाइनल ड्राइभ भाग</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9" name="テキスト ボックス 783">
            <a:extLst>
              <a:ext uri="{FF2B5EF4-FFF2-40B4-BE49-F238E27FC236}">
                <a16:creationId xmlns:a16="http://schemas.microsoft.com/office/drawing/2014/main" id="{366B09E8-29D9-447B-A8D5-DF1DFD985827}"/>
              </a:ext>
            </a:extLst>
          </p:cNvPr>
          <p:cNvSpPr txBox="1"/>
          <p:nvPr/>
        </p:nvSpPr>
        <p:spPr>
          <a:xfrm>
            <a:off x="5918940" y="4255053"/>
            <a:ext cx="855980" cy="1171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डिफ्रेन्सियल गियर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0" name="テキスト ボックス 776">
            <a:extLst>
              <a:ext uri="{FF2B5EF4-FFF2-40B4-BE49-F238E27FC236}">
                <a16:creationId xmlns:a16="http://schemas.microsoft.com/office/drawing/2014/main" id="{85F6A071-2618-49E6-8AC0-D820319ADE8B}"/>
              </a:ext>
            </a:extLst>
          </p:cNvPr>
          <p:cNvSpPr txBox="1"/>
          <p:nvPr/>
        </p:nvSpPr>
        <p:spPr>
          <a:xfrm>
            <a:off x="6677870" y="2342812"/>
            <a:ext cx="839348" cy="1460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रेडिएटर पानी पाइप मुख</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922643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स्क्रेपर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66/सहायक पाठ्यपुस्तक पृष्ठ 20</a:t>
            </a: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238392" y="1276762"/>
            <a:ext cx="2674036" cy="276999"/>
          </a:xfrm>
          <a:prstGeom prst="rect">
            <a:avLst/>
          </a:prstGeom>
          <a:noFill/>
          <a:ln>
            <a:noFill/>
          </a:ln>
        </p:spPr>
        <p:txBody>
          <a:bodyPr wrap="square" rtlCol="0">
            <a:spAutoFit/>
          </a:bodyPr>
          <a:lstStyle/>
          <a:p>
            <a:pPr algn="ctr" rtl="0"/>
            <a:r>
              <a:rPr lang="ne-np" sz="1200">
                <a:solidFill>
                  <a:prstClr val="black"/>
                </a:solidFill>
              </a:rPr>
              <a:t>मोटर, स्क्रेपर संरचनाको उदाहरण</a:t>
            </a:r>
          </a:p>
        </p:txBody>
      </p:sp>
      <p:pic>
        <p:nvPicPr>
          <p:cNvPr id="3" name="図 2"/>
          <p:cNvPicPr>
            <a:picLocks noChangeAspect="1"/>
          </p:cNvPicPr>
          <p:nvPr/>
        </p:nvPicPr>
        <p:blipFill>
          <a:blip r:embed="rId3"/>
          <a:stretch>
            <a:fillRect/>
          </a:stretch>
        </p:blipFill>
        <p:spPr>
          <a:xfrm rot="5400000">
            <a:off x="2218578" y="127659"/>
            <a:ext cx="4706843" cy="7439585"/>
          </a:xfrm>
          <a:prstGeom prst="rect">
            <a:avLst/>
          </a:prstGeom>
        </p:spPr>
      </p:pic>
      <p:sp>
        <p:nvSpPr>
          <p:cNvPr id="8" name="テキスト ボックス 784">
            <a:extLst>
              <a:ext uri="{FF2B5EF4-FFF2-40B4-BE49-F238E27FC236}">
                <a16:creationId xmlns:a16="http://schemas.microsoft.com/office/drawing/2014/main" id="{0FCCD2EB-55C7-4B71-AAD9-D0366FF54E5A}"/>
              </a:ext>
            </a:extLst>
          </p:cNvPr>
          <p:cNvSpPr txBox="1"/>
          <p:nvPr/>
        </p:nvSpPr>
        <p:spPr>
          <a:xfrm>
            <a:off x="1788458" y="1648583"/>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Fइन्जिन</a:t>
            </a:r>
          </a:p>
        </p:txBody>
      </p:sp>
      <p:sp>
        <p:nvSpPr>
          <p:cNvPr id="10" name="テキスト ボックス 785">
            <a:extLst>
              <a:ext uri="{FF2B5EF4-FFF2-40B4-BE49-F238E27FC236}">
                <a16:creationId xmlns:a16="http://schemas.microsoft.com/office/drawing/2014/main" id="{D271DD76-6A3A-4656-9DFB-3AAB94E3D770}"/>
              </a:ext>
            </a:extLst>
          </p:cNvPr>
          <p:cNvSpPr txBox="1"/>
          <p:nvPr/>
        </p:nvSpPr>
        <p:spPr>
          <a:xfrm>
            <a:off x="2707004" y="1613120"/>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Fइन्धन ट्याङ्क</a:t>
            </a:r>
          </a:p>
        </p:txBody>
      </p:sp>
      <p:sp>
        <p:nvSpPr>
          <p:cNvPr id="11" name="テキスト ボックス 786">
            <a:extLst>
              <a:ext uri="{FF2B5EF4-FFF2-40B4-BE49-F238E27FC236}">
                <a16:creationId xmlns:a16="http://schemas.microsoft.com/office/drawing/2014/main" id="{766CFF42-3DA5-42FB-BFA4-EFBE2DC2CF6C}"/>
              </a:ext>
            </a:extLst>
          </p:cNvPr>
          <p:cNvSpPr txBox="1"/>
          <p:nvPr/>
        </p:nvSpPr>
        <p:spPr>
          <a:xfrm>
            <a:off x="3761739" y="1595198"/>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हिच</a:t>
            </a:r>
          </a:p>
        </p:txBody>
      </p:sp>
      <p:sp>
        <p:nvSpPr>
          <p:cNvPr id="12" name="テキスト ボックス 787">
            <a:extLst>
              <a:ext uri="{FF2B5EF4-FFF2-40B4-BE49-F238E27FC236}">
                <a16:creationId xmlns:a16="http://schemas.microsoft.com/office/drawing/2014/main" id="{24993A7E-9674-4DF6-9B7E-2CEC33C0812D}"/>
              </a:ext>
            </a:extLst>
          </p:cNvPr>
          <p:cNvSpPr txBox="1"/>
          <p:nvPr/>
        </p:nvSpPr>
        <p:spPr>
          <a:xfrm>
            <a:off x="4087812" y="1821006"/>
            <a:ext cx="53784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योर्क</a:t>
            </a:r>
          </a:p>
        </p:txBody>
      </p:sp>
      <p:sp>
        <p:nvSpPr>
          <p:cNvPr id="13" name="テキスト ボックス 788">
            <a:extLst>
              <a:ext uri="{FF2B5EF4-FFF2-40B4-BE49-F238E27FC236}">
                <a16:creationId xmlns:a16="http://schemas.microsoft.com/office/drawing/2014/main" id="{70BF32B0-1804-4B10-86E2-6BA88B5CCAFD}"/>
              </a:ext>
            </a:extLst>
          </p:cNvPr>
          <p:cNvSpPr txBox="1"/>
          <p:nvPr/>
        </p:nvSpPr>
        <p:spPr>
          <a:xfrm>
            <a:off x="4342446" y="2028715"/>
            <a:ext cx="96647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स्टेरिङ सिलिन्डर </a:t>
            </a:r>
          </a:p>
        </p:txBody>
      </p:sp>
      <p:sp>
        <p:nvSpPr>
          <p:cNvPr id="14" name="テキスト ボックス 789">
            <a:extLst>
              <a:ext uri="{FF2B5EF4-FFF2-40B4-BE49-F238E27FC236}">
                <a16:creationId xmlns:a16="http://schemas.microsoft.com/office/drawing/2014/main" id="{EEC607BD-4F98-4791-B94F-B6DE6BF55529}"/>
              </a:ext>
            </a:extLst>
          </p:cNvPr>
          <p:cNvSpPr txBox="1"/>
          <p:nvPr/>
        </p:nvSpPr>
        <p:spPr>
          <a:xfrm>
            <a:off x="4625657" y="2234233"/>
            <a:ext cx="81534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एप्रोन/एप्रोन सिलिन्डर</a:t>
            </a:r>
          </a:p>
        </p:txBody>
      </p:sp>
      <p:sp>
        <p:nvSpPr>
          <p:cNvPr id="15" name="テキスト ボックス 790">
            <a:extLst>
              <a:ext uri="{FF2B5EF4-FFF2-40B4-BE49-F238E27FC236}">
                <a16:creationId xmlns:a16="http://schemas.microsoft.com/office/drawing/2014/main" id="{F07F0987-54A0-4941-B7D2-4B3F933462AD}"/>
              </a:ext>
            </a:extLst>
          </p:cNvPr>
          <p:cNvSpPr txBox="1"/>
          <p:nvPr/>
        </p:nvSpPr>
        <p:spPr>
          <a:xfrm>
            <a:off x="4909501" y="2444487"/>
            <a:ext cx="81534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बोउल/बोउल सिलिन्डर</a:t>
            </a:r>
          </a:p>
        </p:txBody>
      </p:sp>
      <p:sp>
        <p:nvSpPr>
          <p:cNvPr id="16" name="テキスト ボックス 791">
            <a:extLst>
              <a:ext uri="{FF2B5EF4-FFF2-40B4-BE49-F238E27FC236}">
                <a16:creationId xmlns:a16="http://schemas.microsoft.com/office/drawing/2014/main" id="{99E79411-FAF8-4559-AE37-CA26AE669815}"/>
              </a:ext>
            </a:extLst>
          </p:cNvPr>
          <p:cNvSpPr txBox="1"/>
          <p:nvPr/>
        </p:nvSpPr>
        <p:spPr>
          <a:xfrm>
            <a:off x="5216207" y="2671866"/>
            <a:ext cx="81534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एप्रोन</a:t>
            </a:r>
          </a:p>
        </p:txBody>
      </p:sp>
      <p:sp>
        <p:nvSpPr>
          <p:cNvPr id="17" name="テキスト ボックス 792">
            <a:extLst>
              <a:ext uri="{FF2B5EF4-FFF2-40B4-BE49-F238E27FC236}">
                <a16:creationId xmlns:a16="http://schemas.microsoft.com/office/drawing/2014/main" id="{E7C3285A-9B2A-4090-9702-CF28A411C2D6}"/>
              </a:ext>
            </a:extLst>
          </p:cNvPr>
          <p:cNvSpPr txBox="1"/>
          <p:nvPr/>
        </p:nvSpPr>
        <p:spPr>
          <a:xfrm>
            <a:off x="997739" y="3570334"/>
            <a:ext cx="849986" cy="1936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स्टेरिङ ओइल ट्यान्क</a:t>
            </a:r>
          </a:p>
        </p:txBody>
      </p:sp>
      <p:sp>
        <p:nvSpPr>
          <p:cNvPr id="18" name="テキスト ボックス 793">
            <a:extLst>
              <a:ext uri="{FF2B5EF4-FFF2-40B4-BE49-F238E27FC236}">
                <a16:creationId xmlns:a16="http://schemas.microsoft.com/office/drawing/2014/main" id="{15C8A0A5-F7CC-4D4B-9ECA-ABDF4B3DF23A}"/>
              </a:ext>
            </a:extLst>
          </p:cNvPr>
          <p:cNvSpPr txBox="1"/>
          <p:nvPr/>
        </p:nvSpPr>
        <p:spPr>
          <a:xfrm>
            <a:off x="1623693" y="3770933"/>
            <a:ext cx="365125"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फ्रेम</a:t>
            </a:r>
          </a:p>
        </p:txBody>
      </p:sp>
      <p:sp>
        <p:nvSpPr>
          <p:cNvPr id="19" name="テキスト ボックス 794">
            <a:extLst>
              <a:ext uri="{FF2B5EF4-FFF2-40B4-BE49-F238E27FC236}">
                <a16:creationId xmlns:a16="http://schemas.microsoft.com/office/drawing/2014/main" id="{FD04368B-D598-4F47-8045-1F26840A7C98}"/>
              </a:ext>
            </a:extLst>
          </p:cNvPr>
          <p:cNvSpPr txBox="1"/>
          <p:nvPr/>
        </p:nvSpPr>
        <p:spPr>
          <a:xfrm>
            <a:off x="1454128" y="4016137"/>
            <a:ext cx="849987"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फलोअप लिंक</a:t>
            </a:r>
          </a:p>
        </p:txBody>
      </p:sp>
      <p:sp>
        <p:nvSpPr>
          <p:cNvPr id="20" name="テキスト ボックス 795">
            <a:extLst>
              <a:ext uri="{FF2B5EF4-FFF2-40B4-BE49-F238E27FC236}">
                <a16:creationId xmlns:a16="http://schemas.microsoft.com/office/drawing/2014/main" id="{95B70626-F0DC-414F-85A0-7FE528C1B9C5}"/>
              </a:ext>
            </a:extLst>
          </p:cNvPr>
          <p:cNvSpPr txBox="1"/>
          <p:nvPr/>
        </p:nvSpPr>
        <p:spPr>
          <a:xfrm>
            <a:off x="1466213" y="4281996"/>
            <a:ext cx="1045211"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Fसस्पेन्सन सिलिन्डर</a:t>
            </a:r>
          </a:p>
        </p:txBody>
      </p:sp>
      <p:sp>
        <p:nvSpPr>
          <p:cNvPr id="21" name="テキスト ボックス 796">
            <a:extLst>
              <a:ext uri="{FF2B5EF4-FFF2-40B4-BE49-F238E27FC236}">
                <a16:creationId xmlns:a16="http://schemas.microsoft.com/office/drawing/2014/main" id="{A719FAB9-D85C-4F59-AE89-D2D51B2485F1}"/>
              </a:ext>
            </a:extLst>
          </p:cNvPr>
          <p:cNvSpPr txBox="1"/>
          <p:nvPr/>
        </p:nvSpPr>
        <p:spPr>
          <a:xfrm>
            <a:off x="1810067" y="4506485"/>
            <a:ext cx="953771"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Fसस्पेन्सन आर्म</a:t>
            </a:r>
          </a:p>
        </p:txBody>
      </p:sp>
      <p:sp>
        <p:nvSpPr>
          <p:cNvPr id="22" name="テキスト ボックス 797">
            <a:extLst>
              <a:ext uri="{FF2B5EF4-FFF2-40B4-BE49-F238E27FC236}">
                <a16:creationId xmlns:a16="http://schemas.microsoft.com/office/drawing/2014/main" id="{0334A4A5-5932-4095-A222-A9DE93444570}"/>
              </a:ext>
            </a:extLst>
          </p:cNvPr>
          <p:cNvSpPr txBox="1"/>
          <p:nvPr/>
        </p:nvSpPr>
        <p:spPr>
          <a:xfrm>
            <a:off x="2153601" y="4724181"/>
            <a:ext cx="873760"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Fटोर्क कन्भर्टर</a:t>
            </a:r>
          </a:p>
        </p:txBody>
      </p:sp>
      <p:sp>
        <p:nvSpPr>
          <p:cNvPr id="23" name="テキスト ボックス 798">
            <a:extLst>
              <a:ext uri="{FF2B5EF4-FFF2-40B4-BE49-F238E27FC236}">
                <a16:creationId xmlns:a16="http://schemas.microsoft.com/office/drawing/2014/main" id="{8318CC95-A141-4DB7-AAFA-24AF6A5486F0}"/>
              </a:ext>
            </a:extLst>
          </p:cNvPr>
          <p:cNvSpPr txBox="1"/>
          <p:nvPr/>
        </p:nvSpPr>
        <p:spPr>
          <a:xfrm>
            <a:off x="2371089" y="4946060"/>
            <a:ext cx="873760"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Fटोर्क फ्लो गेर चेन्जर</a:t>
            </a:r>
          </a:p>
        </p:txBody>
      </p:sp>
      <p:sp>
        <p:nvSpPr>
          <p:cNvPr id="24" name="テキスト ボックス 799">
            <a:extLst>
              <a:ext uri="{FF2B5EF4-FFF2-40B4-BE49-F238E27FC236}">
                <a16:creationId xmlns:a16="http://schemas.microsoft.com/office/drawing/2014/main" id="{BFDD9655-2C88-4622-95A9-999667A7FBFA}"/>
              </a:ext>
            </a:extLst>
          </p:cNvPr>
          <p:cNvSpPr txBox="1"/>
          <p:nvPr/>
        </p:nvSpPr>
        <p:spPr>
          <a:xfrm>
            <a:off x="2609424" y="5214083"/>
            <a:ext cx="873760" cy="2139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Fसस्पेन्सन</a:t>
            </a:r>
          </a:p>
          <a:p>
            <a:pPr algn="r"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ओइलट्यान्क (बाँया)</a:t>
            </a:r>
          </a:p>
        </p:txBody>
      </p:sp>
      <p:sp>
        <p:nvSpPr>
          <p:cNvPr id="25" name="テキスト ボックス 800">
            <a:extLst>
              <a:ext uri="{FF2B5EF4-FFF2-40B4-BE49-F238E27FC236}">
                <a16:creationId xmlns:a16="http://schemas.microsoft.com/office/drawing/2014/main" id="{24BCA390-C78D-4FBA-8CAD-418579FD0067}"/>
              </a:ext>
            </a:extLst>
          </p:cNvPr>
          <p:cNvSpPr txBox="1"/>
          <p:nvPr/>
        </p:nvSpPr>
        <p:spPr>
          <a:xfrm>
            <a:off x="5504758" y="2897674"/>
            <a:ext cx="81534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बोउल</a:t>
            </a:r>
          </a:p>
        </p:txBody>
      </p:sp>
      <p:sp>
        <p:nvSpPr>
          <p:cNvPr id="26" name="テキスト ボックス 510">
            <a:extLst>
              <a:ext uri="{FF2B5EF4-FFF2-40B4-BE49-F238E27FC236}">
                <a16:creationId xmlns:a16="http://schemas.microsoft.com/office/drawing/2014/main" id="{46408061-D897-40E7-9229-FE09C25B6C99}"/>
              </a:ext>
            </a:extLst>
          </p:cNvPr>
          <p:cNvSpPr txBox="1"/>
          <p:nvPr/>
        </p:nvSpPr>
        <p:spPr>
          <a:xfrm>
            <a:off x="5779452" y="3102007"/>
            <a:ext cx="81534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इजेक्टर</a:t>
            </a:r>
          </a:p>
        </p:txBody>
      </p:sp>
      <p:sp>
        <p:nvSpPr>
          <p:cNvPr id="27" name="テキスト ボックス 511">
            <a:extLst>
              <a:ext uri="{FF2B5EF4-FFF2-40B4-BE49-F238E27FC236}">
                <a16:creationId xmlns:a16="http://schemas.microsoft.com/office/drawing/2014/main" id="{9E396DF8-6756-4863-9B0E-3DAE77173E15}"/>
              </a:ext>
            </a:extLst>
          </p:cNvPr>
          <p:cNvSpPr txBox="1"/>
          <p:nvPr/>
        </p:nvSpPr>
        <p:spPr>
          <a:xfrm>
            <a:off x="6062623" y="3316097"/>
            <a:ext cx="1298258"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Rसस्पेन्सन ओइल ट्यान्क</a:t>
            </a:r>
          </a:p>
        </p:txBody>
      </p:sp>
      <p:sp>
        <p:nvSpPr>
          <p:cNvPr id="28" name="テキスト ボックス 570">
            <a:extLst>
              <a:ext uri="{FF2B5EF4-FFF2-40B4-BE49-F238E27FC236}">
                <a16:creationId xmlns:a16="http://schemas.microsoft.com/office/drawing/2014/main" id="{8DE79FBC-A814-41D9-92D7-FBBB309FF204}"/>
              </a:ext>
            </a:extLst>
          </p:cNvPr>
          <p:cNvSpPr txBox="1"/>
          <p:nvPr/>
        </p:nvSpPr>
        <p:spPr>
          <a:xfrm>
            <a:off x="6379825" y="3530505"/>
            <a:ext cx="108077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Rटोर्क फ्लो गेर चेन्जर</a:t>
            </a:r>
          </a:p>
        </p:txBody>
      </p:sp>
      <p:sp>
        <p:nvSpPr>
          <p:cNvPr id="29" name="テキスト ボックス 571">
            <a:extLst>
              <a:ext uri="{FF2B5EF4-FFF2-40B4-BE49-F238E27FC236}">
                <a16:creationId xmlns:a16="http://schemas.microsoft.com/office/drawing/2014/main" id="{353C5B0A-86AB-4A07-A828-A4ACA27637EF}"/>
              </a:ext>
            </a:extLst>
          </p:cNvPr>
          <p:cNvSpPr txBox="1"/>
          <p:nvPr/>
        </p:nvSpPr>
        <p:spPr>
          <a:xfrm>
            <a:off x="6670637" y="3744913"/>
            <a:ext cx="108077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हाइड्रोलिक ओइल ट्यान्क</a:t>
            </a:r>
          </a:p>
        </p:txBody>
      </p:sp>
      <p:sp>
        <p:nvSpPr>
          <p:cNvPr id="30" name="テキスト ボックス 580">
            <a:extLst>
              <a:ext uri="{FF2B5EF4-FFF2-40B4-BE49-F238E27FC236}">
                <a16:creationId xmlns:a16="http://schemas.microsoft.com/office/drawing/2014/main" id="{C704073D-6C84-4651-AB98-784A49F6E5B5}"/>
              </a:ext>
            </a:extLst>
          </p:cNvPr>
          <p:cNvSpPr txBox="1"/>
          <p:nvPr/>
        </p:nvSpPr>
        <p:spPr>
          <a:xfrm>
            <a:off x="6946247" y="3947271"/>
            <a:ext cx="108077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Rटोर्क कन्भर्टर</a:t>
            </a:r>
          </a:p>
        </p:txBody>
      </p:sp>
      <p:sp>
        <p:nvSpPr>
          <p:cNvPr id="31" name="テキスト ボックス 591">
            <a:extLst>
              <a:ext uri="{FF2B5EF4-FFF2-40B4-BE49-F238E27FC236}">
                <a16:creationId xmlns:a16="http://schemas.microsoft.com/office/drawing/2014/main" id="{87BA3C69-6902-4C50-AC36-12DFF3BA7C4F}"/>
              </a:ext>
            </a:extLst>
          </p:cNvPr>
          <p:cNvSpPr txBox="1"/>
          <p:nvPr/>
        </p:nvSpPr>
        <p:spPr>
          <a:xfrm>
            <a:off x="7211022" y="4192491"/>
            <a:ext cx="108077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Rआउटपुट स्याफ्ट</a:t>
            </a:r>
          </a:p>
        </p:txBody>
      </p:sp>
      <p:sp>
        <p:nvSpPr>
          <p:cNvPr id="32" name="テキスト ボックス 633">
            <a:extLst>
              <a:ext uri="{FF2B5EF4-FFF2-40B4-BE49-F238E27FC236}">
                <a16:creationId xmlns:a16="http://schemas.microsoft.com/office/drawing/2014/main" id="{A112C780-25D1-48E2-A5E2-6705484D8AB7}"/>
              </a:ext>
            </a:extLst>
          </p:cNvPr>
          <p:cNvSpPr txBox="1"/>
          <p:nvPr/>
        </p:nvSpPr>
        <p:spPr>
          <a:xfrm>
            <a:off x="7486632" y="4388977"/>
            <a:ext cx="64262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Rइन्जिन</a:t>
            </a:r>
          </a:p>
        </p:txBody>
      </p:sp>
      <p:sp>
        <p:nvSpPr>
          <p:cNvPr id="33" name="テキスト ボックス 638">
            <a:extLst>
              <a:ext uri="{FF2B5EF4-FFF2-40B4-BE49-F238E27FC236}">
                <a16:creationId xmlns:a16="http://schemas.microsoft.com/office/drawing/2014/main" id="{E453AFCE-8E37-404E-B46D-E05823AD57AE}"/>
              </a:ext>
            </a:extLst>
          </p:cNvPr>
          <p:cNvSpPr txBox="1"/>
          <p:nvPr/>
        </p:nvSpPr>
        <p:spPr>
          <a:xfrm>
            <a:off x="7628571" y="5060981"/>
            <a:ext cx="64262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Rइन्धन ट्याङ्क</a:t>
            </a:r>
          </a:p>
        </p:txBody>
      </p:sp>
      <p:sp>
        <p:nvSpPr>
          <p:cNvPr id="34" name="テキスト ボックス 723">
            <a:extLst>
              <a:ext uri="{FF2B5EF4-FFF2-40B4-BE49-F238E27FC236}">
                <a16:creationId xmlns:a16="http://schemas.microsoft.com/office/drawing/2014/main" id="{3454D96D-F6E4-4104-99E1-57A0ECE239E3}"/>
              </a:ext>
            </a:extLst>
          </p:cNvPr>
          <p:cNvSpPr txBox="1"/>
          <p:nvPr/>
        </p:nvSpPr>
        <p:spPr>
          <a:xfrm>
            <a:off x="7439641" y="5936232"/>
            <a:ext cx="831550"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Rडिफ्रेन्सियल मेसिन</a:t>
            </a:r>
          </a:p>
        </p:txBody>
      </p:sp>
      <p:sp>
        <p:nvSpPr>
          <p:cNvPr id="35" name="テキスト ボックス 730">
            <a:extLst>
              <a:ext uri="{FF2B5EF4-FFF2-40B4-BE49-F238E27FC236}">
                <a16:creationId xmlns:a16="http://schemas.microsoft.com/office/drawing/2014/main" id="{831191A0-3E02-4C6D-96A0-C4B15E21C7D9}"/>
              </a:ext>
            </a:extLst>
          </p:cNvPr>
          <p:cNvSpPr txBox="1"/>
          <p:nvPr/>
        </p:nvSpPr>
        <p:spPr>
          <a:xfrm>
            <a:off x="4164170" y="5270115"/>
            <a:ext cx="873760"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इजेक्टर सिलिन्डर</a:t>
            </a:r>
          </a:p>
        </p:txBody>
      </p:sp>
      <p:sp>
        <p:nvSpPr>
          <p:cNvPr id="36" name="テキスト ボックス 754">
            <a:extLst>
              <a:ext uri="{FF2B5EF4-FFF2-40B4-BE49-F238E27FC236}">
                <a16:creationId xmlns:a16="http://schemas.microsoft.com/office/drawing/2014/main" id="{1EBDD858-EE14-41A9-BA0B-6ACC2E798357}"/>
              </a:ext>
            </a:extLst>
          </p:cNvPr>
          <p:cNvSpPr txBox="1"/>
          <p:nvPr/>
        </p:nvSpPr>
        <p:spPr>
          <a:xfrm>
            <a:off x="4241799" y="5511184"/>
            <a:ext cx="974408"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Rसस्पेन्सन आर्म</a:t>
            </a:r>
          </a:p>
        </p:txBody>
      </p:sp>
      <p:sp>
        <p:nvSpPr>
          <p:cNvPr id="37" name="テキスト ボックス 801">
            <a:extLst>
              <a:ext uri="{FF2B5EF4-FFF2-40B4-BE49-F238E27FC236}">
                <a16:creationId xmlns:a16="http://schemas.microsoft.com/office/drawing/2014/main" id="{59EAAF09-BC14-4378-80EB-EAB62B1653DB}"/>
              </a:ext>
            </a:extLst>
          </p:cNvPr>
          <p:cNvSpPr txBox="1"/>
          <p:nvPr/>
        </p:nvSpPr>
        <p:spPr>
          <a:xfrm>
            <a:off x="6233476" y="5939916"/>
            <a:ext cx="1119506"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Rसस्पेन्सन सिलिन्डर</a:t>
            </a:r>
          </a:p>
        </p:txBody>
      </p:sp>
      <p:sp>
        <p:nvSpPr>
          <p:cNvPr id="38" name="テキスト ボックス 802">
            <a:extLst>
              <a:ext uri="{FF2B5EF4-FFF2-40B4-BE49-F238E27FC236}">
                <a16:creationId xmlns:a16="http://schemas.microsoft.com/office/drawing/2014/main" id="{D53DA73C-3D3E-491F-BB12-389F074E7CE1}"/>
              </a:ext>
            </a:extLst>
          </p:cNvPr>
          <p:cNvSpPr txBox="1"/>
          <p:nvPr/>
        </p:nvSpPr>
        <p:spPr>
          <a:xfrm>
            <a:off x="4567237" y="5700525"/>
            <a:ext cx="873760"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Rफाइनल स्पिड</a:t>
            </a:r>
          </a:p>
        </p:txBody>
      </p:sp>
      <p:sp>
        <p:nvSpPr>
          <p:cNvPr id="39" name="テキスト ボックス 803">
            <a:extLst>
              <a:ext uri="{FF2B5EF4-FFF2-40B4-BE49-F238E27FC236}">
                <a16:creationId xmlns:a16="http://schemas.microsoft.com/office/drawing/2014/main" id="{C457C3E6-0F34-4400-B6A9-090BFB6BF036}"/>
              </a:ext>
            </a:extLst>
          </p:cNvPr>
          <p:cNvSpPr txBox="1"/>
          <p:nvPr/>
        </p:nvSpPr>
        <p:spPr>
          <a:xfrm>
            <a:off x="5037397" y="5906485"/>
            <a:ext cx="873760" cy="1530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Rव्हील ब्रेक</a:t>
            </a:r>
          </a:p>
        </p:txBody>
      </p:sp>
      <p:sp>
        <p:nvSpPr>
          <p:cNvPr id="40" name="テキスト ボックス 804">
            <a:extLst>
              <a:ext uri="{FF2B5EF4-FFF2-40B4-BE49-F238E27FC236}">
                <a16:creationId xmlns:a16="http://schemas.microsoft.com/office/drawing/2014/main" id="{A75409E5-C4D3-4B82-ABAF-5C79024961AB}"/>
              </a:ext>
            </a:extLst>
          </p:cNvPr>
          <p:cNvSpPr txBox="1"/>
          <p:nvPr/>
        </p:nvSpPr>
        <p:spPr>
          <a:xfrm>
            <a:off x="2590481" y="5791135"/>
            <a:ext cx="873760" cy="2139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F: फ्रन्ट</a:t>
            </a:r>
          </a:p>
          <a:p>
            <a:pPr algn="l"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R: रिअर</a:t>
            </a:r>
          </a:p>
        </p:txBody>
      </p:sp>
    </p:spTree>
    <p:extLst>
      <p:ext uri="{BB962C8B-B14F-4D97-AF65-F5344CB8AC3E}">
        <p14:creationId xmlns:p14="http://schemas.microsoft.com/office/powerpoint/2010/main" val="3507029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algn="l" rtl="0"/>
            <a:r>
              <a:rPr lang="ne-np" sz="3200">
                <a:latin typeface="ＭＳ Ｐゴシック" panose="020B0600070205080204" pitchFamily="50" charset="-128"/>
                <a:ea typeface="ＭＳ Ｐゴシック" panose="020B0600070205080204" pitchFamily="50" charset="-128"/>
              </a:rPr>
              <a:t>चरण 4. सवारी साधन प्रकारको निर्माण मेसिन चलाउने सम्बन्धी उपकरणको प्रबन्ध</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06974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rtlCol="0">
            <a:noAutofit/>
          </a:bodyPr>
          <a:lstStyle/>
          <a:p>
            <a:pPr rtl="0"/>
            <a:r>
              <a:rPr lang="ne-np" sz="1800" dirty="0">
                <a:latin typeface="Meiryo UI" panose="020B0604030504040204" pitchFamily="50" charset="-128"/>
                <a:ea typeface="Meiryo UI" panose="020B0604030504040204" pitchFamily="50" charset="-128"/>
              </a:rPr>
              <a:t>सवारी साधन प्रकारको निर्माण मेसिन (जमिन समतलाउने, ढुवानी, लोडिंगमा प्रयोग हुने एवं खन्नमा प्रयोग हुने) को प्रकार, नमुना (श्रम स्वास्थ्य तथा सुरक्षा ऐन (roudou anzen eiseihou) प्रवर्तन आदेश अर्को तालिका नं 7) </a:t>
            </a:r>
            <a:endParaRPr kumimoji="1" lang="ja-JP" altLang="en-US" sz="18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849582"/>
            <a:ext cx="7886700" cy="3770140"/>
          </a:xfrm>
          <a:ln>
            <a:solidFill>
              <a:schemeClr val="tx1"/>
            </a:solidFill>
          </a:ln>
        </p:spPr>
        <p:txBody>
          <a:bodyPr rtlCol="0">
            <a:normAutofit/>
          </a:bodyPr>
          <a:lstStyle/>
          <a:p>
            <a:pPr marL="0" indent="0" rtl="0">
              <a:buNone/>
            </a:pPr>
            <a:endParaRPr lang="en-US" altLang="ja-JP" sz="800" dirty="0">
              <a:latin typeface="Meiryo UI" panose="020B0604030504040204" pitchFamily="50" charset="-128"/>
              <a:ea typeface="Meiryo UI" panose="020B0604030504040204" pitchFamily="50" charset="-128"/>
            </a:endParaRPr>
          </a:p>
          <a:p>
            <a:pPr marL="0" indent="0" rtl="0">
              <a:buNone/>
            </a:pPr>
            <a:endParaRPr lang="en-US" altLang="ja-JP" sz="800" dirty="0">
              <a:latin typeface="Meiryo UI" panose="020B0604030504040204" pitchFamily="50" charset="-128"/>
              <a:ea typeface="Meiryo UI" panose="020B0604030504040204" pitchFamily="50" charset="-128"/>
            </a:endParaRPr>
          </a:p>
          <a:p>
            <a:pPr marL="0" indent="0" rtl="0">
              <a:buNone/>
            </a:pPr>
            <a:endParaRPr lang="en-US" altLang="ja-JP" sz="800" dirty="0">
              <a:latin typeface="Meiryo UI" panose="020B0604030504040204" pitchFamily="50" charset="-128"/>
              <a:ea typeface="Meiryo UI" panose="020B0604030504040204" pitchFamily="50" charset="-128"/>
            </a:endParaRPr>
          </a:p>
          <a:p>
            <a:pPr marL="0" indent="0" rtl="0">
              <a:buNone/>
            </a:pPr>
            <a:endParaRPr lang="en-US" altLang="ja-JP" sz="800" dirty="0">
              <a:latin typeface="Meiryo UI" panose="020B0604030504040204" pitchFamily="50" charset="-128"/>
              <a:ea typeface="Meiryo UI" panose="020B0604030504040204" pitchFamily="50" charset="-128"/>
            </a:endParaRPr>
          </a:p>
          <a:p>
            <a:pPr marL="0" indent="0" rtl="0">
              <a:buNone/>
            </a:pPr>
            <a:endParaRPr lang="en-US" altLang="ja-JP" sz="800" dirty="0">
              <a:latin typeface="Meiryo UI" panose="020B0604030504040204" pitchFamily="50" charset="-128"/>
              <a:ea typeface="Meiryo UI" panose="020B0604030504040204" pitchFamily="50" charset="-128"/>
            </a:endParaRPr>
          </a:p>
          <a:p>
            <a:pPr marL="0" indent="0" rtl="0">
              <a:buNone/>
            </a:pPr>
            <a:endParaRPr lang="en-US" altLang="ja-JP" sz="800" dirty="0">
              <a:latin typeface="Meiryo UI" panose="020B0604030504040204" pitchFamily="50" charset="-128"/>
              <a:ea typeface="Meiryo UI" panose="020B0604030504040204" pitchFamily="50" charset="-128"/>
            </a:endParaRPr>
          </a:p>
          <a:p>
            <a:pPr marL="0" indent="0" rtl="0">
              <a:buNone/>
            </a:pPr>
            <a:endParaRPr lang="en-US" altLang="ja-JP" sz="800" dirty="0">
              <a:latin typeface="Meiryo UI" panose="020B0604030504040204" pitchFamily="50" charset="-128"/>
              <a:ea typeface="Meiryo UI" panose="020B0604030504040204" pitchFamily="50" charset="-128"/>
            </a:endParaRPr>
          </a:p>
          <a:p>
            <a:pPr marL="0" indent="0" rtl="0">
              <a:buNone/>
            </a:pPr>
            <a:endParaRPr lang="en-US" altLang="ja-JP" sz="800" dirty="0">
              <a:latin typeface="Meiryo UI" panose="020B0604030504040204" pitchFamily="50" charset="-128"/>
              <a:ea typeface="Meiryo UI" panose="020B0604030504040204" pitchFamily="50" charset="-128"/>
            </a:endParaRPr>
          </a:p>
          <a:p>
            <a:pPr marL="0" indent="0" algn="ctr" rtl="0">
              <a:buNone/>
            </a:pPr>
            <a:r>
              <a:rPr lang="ne-np" sz="800" dirty="0">
                <a:latin typeface="Meiryo UI" panose="020B0604030504040204" pitchFamily="50" charset="-128"/>
                <a:ea typeface="Meiryo UI" panose="020B0604030504040204" pitchFamily="50" charset="-128"/>
              </a:rPr>
              <a:t>सवारी साधन प्रकारको निर्माण मेसिनको वर्गीकरण</a:t>
            </a: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2/सहायक पाठ्यपुस्तक पृष्ठ 5</a:t>
            </a:r>
          </a:p>
        </p:txBody>
      </p:sp>
      <p:pic>
        <p:nvPicPr>
          <p:cNvPr id="2" name="図 1"/>
          <p:cNvPicPr>
            <a:picLocks noChangeAspect="1"/>
          </p:cNvPicPr>
          <p:nvPr/>
        </p:nvPicPr>
        <p:blipFill>
          <a:blip r:embed="rId3"/>
          <a:stretch>
            <a:fillRect/>
          </a:stretch>
        </p:blipFill>
        <p:spPr>
          <a:xfrm>
            <a:off x="2191616" y="2033587"/>
            <a:ext cx="4552950" cy="3019425"/>
          </a:xfrm>
          <a:prstGeom prst="rect">
            <a:avLst/>
          </a:prstGeom>
        </p:spPr>
      </p:pic>
      <p:sp>
        <p:nvSpPr>
          <p:cNvPr id="8" name="テキスト ボックス 477">
            <a:extLst>
              <a:ext uri="{FF2B5EF4-FFF2-40B4-BE49-F238E27FC236}">
                <a16:creationId xmlns:a16="http://schemas.microsoft.com/office/drawing/2014/main" id="{4FA540D4-778F-49A5-A2C7-DCC106C0464E}"/>
              </a:ext>
            </a:extLst>
          </p:cNvPr>
          <p:cNvSpPr txBox="1"/>
          <p:nvPr/>
        </p:nvSpPr>
        <p:spPr>
          <a:xfrm>
            <a:off x="2004983" y="2456814"/>
            <a:ext cx="1114368" cy="6762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mn-ea"/>
                <a:cs typeface="Times New Roman" panose="02020603050405020304" pitchFamily="18" charset="0"/>
              </a:rPr>
              <a:t>सवारी साधन प्रकारको निर्माण मेसिन</a:t>
            </a:r>
          </a:p>
          <a:p>
            <a:pPr algn="just" rtl="0"/>
            <a:r>
              <a:rPr lang="ne-np" sz="800" kern="100">
                <a:effectLst/>
                <a:latin typeface="+mn-ea"/>
                <a:cs typeface="Times New Roman" panose="02020603050405020304" pitchFamily="18" charset="0"/>
              </a:rPr>
              <a:t>सवारी साधन प्रकारको निर्माण मेसिन (जमिन समतलाउने, ढुवानी, लोडिंगमा प्रयोग हुने एवं खन्नमा प्रयोग हुने)</a:t>
            </a:r>
          </a:p>
        </p:txBody>
      </p:sp>
      <p:sp>
        <p:nvSpPr>
          <p:cNvPr id="9" name="テキスト ボックス 478">
            <a:extLst>
              <a:ext uri="{FF2B5EF4-FFF2-40B4-BE49-F238E27FC236}">
                <a16:creationId xmlns:a16="http://schemas.microsoft.com/office/drawing/2014/main" id="{12244618-5DCA-497B-9174-E0E3FA92C96D}"/>
              </a:ext>
            </a:extLst>
          </p:cNvPr>
          <p:cNvSpPr txBox="1"/>
          <p:nvPr/>
        </p:nvSpPr>
        <p:spPr>
          <a:xfrm>
            <a:off x="3324400" y="2480627"/>
            <a:ext cx="1000437" cy="6762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mn-ea"/>
                <a:cs typeface="Times New Roman" panose="02020603050405020304" pitchFamily="18" charset="0"/>
              </a:rPr>
              <a:t>जमिन समतलाउने, ढुवानी, लोडिंगमा प्रयोग </a:t>
            </a:r>
          </a:p>
        </p:txBody>
      </p:sp>
      <p:sp>
        <p:nvSpPr>
          <p:cNvPr id="10" name="テキスト ボックス 479">
            <a:extLst>
              <a:ext uri="{FF2B5EF4-FFF2-40B4-BE49-F238E27FC236}">
                <a16:creationId xmlns:a16="http://schemas.microsoft.com/office/drawing/2014/main" id="{71F554A8-46F1-4E68-B214-9CA5A7512D35}"/>
              </a:ext>
            </a:extLst>
          </p:cNvPr>
          <p:cNvSpPr txBox="1"/>
          <p:nvPr/>
        </p:nvSpPr>
        <p:spPr>
          <a:xfrm>
            <a:off x="3291147" y="3814894"/>
            <a:ext cx="757587" cy="3134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mn-ea"/>
                <a:cs typeface="Times New Roman" panose="02020603050405020304" pitchFamily="18" charset="0"/>
              </a:rPr>
              <a:t>खन्ने प्रयोग</a:t>
            </a:r>
          </a:p>
        </p:txBody>
      </p:sp>
      <p:sp>
        <p:nvSpPr>
          <p:cNvPr id="11" name="テキスト ボックス 480">
            <a:extLst>
              <a:ext uri="{FF2B5EF4-FFF2-40B4-BE49-F238E27FC236}">
                <a16:creationId xmlns:a16="http://schemas.microsoft.com/office/drawing/2014/main" id="{C30846BE-3B48-4267-96F5-09B361096442}"/>
              </a:ext>
            </a:extLst>
          </p:cNvPr>
          <p:cNvSpPr txBox="1"/>
          <p:nvPr/>
        </p:nvSpPr>
        <p:spPr>
          <a:xfrm>
            <a:off x="4515716" y="2077559"/>
            <a:ext cx="1027834" cy="14943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mn-ea"/>
                <a:cs typeface="Times New Roman" panose="02020603050405020304" pitchFamily="18" charset="0"/>
              </a:rPr>
              <a:t>बुलडोजर</a:t>
            </a:r>
          </a:p>
        </p:txBody>
      </p:sp>
      <p:sp>
        <p:nvSpPr>
          <p:cNvPr id="12" name="テキスト ボックス 481">
            <a:extLst>
              <a:ext uri="{FF2B5EF4-FFF2-40B4-BE49-F238E27FC236}">
                <a16:creationId xmlns:a16="http://schemas.microsoft.com/office/drawing/2014/main" id="{4C8AE684-7431-494A-A583-9C82F15D3E3F}"/>
              </a:ext>
            </a:extLst>
          </p:cNvPr>
          <p:cNvSpPr txBox="1"/>
          <p:nvPr/>
        </p:nvSpPr>
        <p:spPr>
          <a:xfrm>
            <a:off x="4525618" y="2283663"/>
            <a:ext cx="1078659" cy="17131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mn-ea"/>
                <a:cs typeface="Times New Roman" panose="02020603050405020304" pitchFamily="18" charset="0"/>
              </a:rPr>
              <a:t>ट्याक्टर साबेल</a:t>
            </a:r>
          </a:p>
        </p:txBody>
      </p:sp>
      <p:sp>
        <p:nvSpPr>
          <p:cNvPr id="13" name="テキスト ボックス 482">
            <a:extLst>
              <a:ext uri="{FF2B5EF4-FFF2-40B4-BE49-F238E27FC236}">
                <a16:creationId xmlns:a16="http://schemas.microsoft.com/office/drawing/2014/main" id="{5F9ED620-D5A6-4791-9CA6-E48DA617ECB8}"/>
              </a:ext>
            </a:extLst>
          </p:cNvPr>
          <p:cNvSpPr txBox="1"/>
          <p:nvPr/>
        </p:nvSpPr>
        <p:spPr>
          <a:xfrm>
            <a:off x="4515690" y="2505265"/>
            <a:ext cx="1078660" cy="16231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mn-ea"/>
                <a:cs typeface="Times New Roman" panose="02020603050405020304" pitchFamily="18" charset="0"/>
              </a:rPr>
              <a:t>स्क्रेप डोजर</a:t>
            </a:r>
          </a:p>
        </p:txBody>
      </p:sp>
      <p:sp>
        <p:nvSpPr>
          <p:cNvPr id="14" name="テキスト ボックス 483">
            <a:extLst>
              <a:ext uri="{FF2B5EF4-FFF2-40B4-BE49-F238E27FC236}">
                <a16:creationId xmlns:a16="http://schemas.microsoft.com/office/drawing/2014/main" id="{DE8EEB29-8E9A-49A2-B0B7-F041EEFEEE4E}"/>
              </a:ext>
            </a:extLst>
          </p:cNvPr>
          <p:cNvSpPr txBox="1"/>
          <p:nvPr/>
        </p:nvSpPr>
        <p:spPr>
          <a:xfrm>
            <a:off x="4508526" y="2729068"/>
            <a:ext cx="966848" cy="2482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mn-ea"/>
                <a:cs typeface="Times New Roman" panose="02020603050405020304" pitchFamily="18" charset="0"/>
              </a:rPr>
              <a:t>स्क्रेपर </a:t>
            </a:r>
            <a:endParaRPr lang="en-US" altLang="ja-JP" sz="800" kern="100" dirty="0">
              <a:effectLst/>
              <a:latin typeface="+mn-ea"/>
              <a:cs typeface="Times New Roman" panose="02020603050405020304" pitchFamily="18" charset="0"/>
            </a:endParaRPr>
          </a:p>
        </p:txBody>
      </p:sp>
      <p:sp>
        <p:nvSpPr>
          <p:cNvPr id="15" name="テキスト ボックス 484">
            <a:extLst>
              <a:ext uri="{FF2B5EF4-FFF2-40B4-BE49-F238E27FC236}">
                <a16:creationId xmlns:a16="http://schemas.microsoft.com/office/drawing/2014/main" id="{DB2539E8-B9D5-4548-9AD5-2513B085F5E5}"/>
              </a:ext>
            </a:extLst>
          </p:cNvPr>
          <p:cNvSpPr txBox="1"/>
          <p:nvPr/>
        </p:nvSpPr>
        <p:spPr>
          <a:xfrm>
            <a:off x="4525619" y="4200772"/>
            <a:ext cx="909320"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mn-ea"/>
                <a:cs typeface="Times New Roman" panose="02020603050405020304" pitchFamily="18" charset="0"/>
              </a:rPr>
              <a:t>कामसेल</a:t>
            </a:r>
          </a:p>
        </p:txBody>
      </p:sp>
      <p:sp>
        <p:nvSpPr>
          <p:cNvPr id="16" name="テキスト ボックス 485">
            <a:extLst>
              <a:ext uri="{FF2B5EF4-FFF2-40B4-BE49-F238E27FC236}">
                <a16:creationId xmlns:a16="http://schemas.microsoft.com/office/drawing/2014/main" id="{6309D656-F541-4EF9-BEA2-A08098D60090}"/>
              </a:ext>
            </a:extLst>
          </p:cNvPr>
          <p:cNvSpPr txBox="1"/>
          <p:nvPr/>
        </p:nvSpPr>
        <p:spPr>
          <a:xfrm>
            <a:off x="4512919" y="2950201"/>
            <a:ext cx="1091358" cy="16431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mn-ea"/>
                <a:cs typeface="Times New Roman" panose="02020603050405020304" pitchFamily="18" charset="0"/>
              </a:rPr>
              <a:t>मोटर ग्रेडर</a:t>
            </a:r>
          </a:p>
        </p:txBody>
      </p:sp>
      <p:sp>
        <p:nvSpPr>
          <p:cNvPr id="17" name="テキスト ボックス 486">
            <a:extLst>
              <a:ext uri="{FF2B5EF4-FFF2-40B4-BE49-F238E27FC236}">
                <a16:creationId xmlns:a16="http://schemas.microsoft.com/office/drawing/2014/main" id="{14F31660-B01A-4759-87D7-DEC28D35D4E5}"/>
              </a:ext>
            </a:extLst>
          </p:cNvPr>
          <p:cNvSpPr txBox="1"/>
          <p:nvPr/>
        </p:nvSpPr>
        <p:spPr>
          <a:xfrm>
            <a:off x="4513176" y="3178193"/>
            <a:ext cx="909320"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mn-ea"/>
                <a:cs typeface="Times New Roman" panose="02020603050405020304" pitchFamily="18" charset="0"/>
              </a:rPr>
              <a:t>मक लोडर</a:t>
            </a:r>
          </a:p>
        </p:txBody>
      </p:sp>
      <p:sp>
        <p:nvSpPr>
          <p:cNvPr id="18" name="テキスト ボックス 487">
            <a:extLst>
              <a:ext uri="{FF2B5EF4-FFF2-40B4-BE49-F238E27FC236}">
                <a16:creationId xmlns:a16="http://schemas.microsoft.com/office/drawing/2014/main" id="{1C6B0D88-828E-42ED-B077-D11D27A73B7B}"/>
              </a:ext>
            </a:extLst>
          </p:cNvPr>
          <p:cNvSpPr txBox="1"/>
          <p:nvPr/>
        </p:nvSpPr>
        <p:spPr>
          <a:xfrm>
            <a:off x="4516845" y="3797309"/>
            <a:ext cx="909320" cy="3310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mn-ea"/>
                <a:cs typeface="Times New Roman" panose="02020603050405020304" pitchFamily="18" charset="0"/>
              </a:rPr>
              <a:t>ड्याग साबेल</a:t>
            </a:r>
          </a:p>
          <a:p>
            <a:pPr algn="just" rtl="0"/>
            <a:r>
              <a:rPr lang="ne-np" sz="800" kern="100">
                <a:effectLst/>
                <a:latin typeface="+mn-ea"/>
                <a:cs typeface="Times New Roman" panose="02020603050405020304" pitchFamily="18" charset="0"/>
              </a:rPr>
              <a:t>(ब्याकहो)</a:t>
            </a:r>
          </a:p>
        </p:txBody>
      </p:sp>
      <p:sp>
        <p:nvSpPr>
          <p:cNvPr id="19" name="テキスト ボックス 488">
            <a:extLst>
              <a:ext uri="{FF2B5EF4-FFF2-40B4-BE49-F238E27FC236}">
                <a16:creationId xmlns:a16="http://schemas.microsoft.com/office/drawing/2014/main" id="{95C4385B-04D7-47AD-A350-357CF31AC757}"/>
              </a:ext>
            </a:extLst>
          </p:cNvPr>
          <p:cNvSpPr txBox="1"/>
          <p:nvPr/>
        </p:nvSpPr>
        <p:spPr>
          <a:xfrm>
            <a:off x="4541751" y="4399527"/>
            <a:ext cx="909320"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mn-ea"/>
                <a:cs typeface="Times New Roman" panose="02020603050405020304" pitchFamily="18" charset="0"/>
              </a:rPr>
              <a:t>ड्रयाग इन</a:t>
            </a:r>
          </a:p>
        </p:txBody>
      </p:sp>
      <p:sp>
        <p:nvSpPr>
          <p:cNvPr id="20" name="テキスト ボックス 489">
            <a:extLst>
              <a:ext uri="{FF2B5EF4-FFF2-40B4-BE49-F238E27FC236}">
                <a16:creationId xmlns:a16="http://schemas.microsoft.com/office/drawing/2014/main" id="{42F09125-708D-4B0C-BCB9-16B5ED51EC56}"/>
              </a:ext>
            </a:extLst>
          </p:cNvPr>
          <p:cNvSpPr txBox="1"/>
          <p:nvPr/>
        </p:nvSpPr>
        <p:spPr>
          <a:xfrm>
            <a:off x="4513176" y="4638931"/>
            <a:ext cx="909320"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mn-ea"/>
                <a:cs typeface="Times New Roman" panose="02020603050405020304" pitchFamily="18" charset="0"/>
              </a:rPr>
              <a:t>बकेट एक्सभेटर</a:t>
            </a:r>
          </a:p>
        </p:txBody>
      </p:sp>
      <p:sp>
        <p:nvSpPr>
          <p:cNvPr id="21" name="テキスト ボックス 490">
            <a:extLst>
              <a:ext uri="{FF2B5EF4-FFF2-40B4-BE49-F238E27FC236}">
                <a16:creationId xmlns:a16="http://schemas.microsoft.com/office/drawing/2014/main" id="{350CEC3F-168B-46DE-9D6A-6667EC3C207E}"/>
              </a:ext>
            </a:extLst>
          </p:cNvPr>
          <p:cNvSpPr txBox="1"/>
          <p:nvPr/>
        </p:nvSpPr>
        <p:spPr>
          <a:xfrm>
            <a:off x="4513176" y="4854257"/>
            <a:ext cx="909320"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mn-ea"/>
                <a:cs typeface="Times New Roman" panose="02020603050405020304" pitchFamily="18" charset="0"/>
              </a:rPr>
              <a:t>ट्रेन्चर</a:t>
            </a:r>
          </a:p>
        </p:txBody>
      </p:sp>
      <p:sp>
        <p:nvSpPr>
          <p:cNvPr id="22" name="テキスト ボックス 491">
            <a:extLst>
              <a:ext uri="{FF2B5EF4-FFF2-40B4-BE49-F238E27FC236}">
                <a16:creationId xmlns:a16="http://schemas.microsoft.com/office/drawing/2014/main" id="{EE63A049-AD27-4BFB-B779-8CD77716972D}"/>
              </a:ext>
            </a:extLst>
          </p:cNvPr>
          <p:cNvSpPr txBox="1"/>
          <p:nvPr/>
        </p:nvSpPr>
        <p:spPr>
          <a:xfrm>
            <a:off x="5819518" y="3947117"/>
            <a:ext cx="925048" cy="3905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mn-ea"/>
                <a:cs typeface="Times New Roman" panose="02020603050405020304" pitchFamily="18" charset="0"/>
              </a:rPr>
              <a:t>साबेल (shoberu) प्रकारको निर्माण मेसिन</a:t>
            </a:r>
          </a:p>
        </p:txBody>
      </p:sp>
      <p:sp>
        <p:nvSpPr>
          <p:cNvPr id="23" name="テキスト ボックス 492">
            <a:extLst>
              <a:ext uri="{FF2B5EF4-FFF2-40B4-BE49-F238E27FC236}">
                <a16:creationId xmlns:a16="http://schemas.microsoft.com/office/drawing/2014/main" id="{0F93C219-5985-4019-9C3E-CC7B9DFB910E}"/>
              </a:ext>
            </a:extLst>
          </p:cNvPr>
          <p:cNvSpPr txBox="1"/>
          <p:nvPr/>
        </p:nvSpPr>
        <p:spPr>
          <a:xfrm>
            <a:off x="5819518" y="2285999"/>
            <a:ext cx="814070" cy="3905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mn-ea"/>
                <a:cs typeface="Times New Roman" panose="02020603050405020304" pitchFamily="18" charset="0"/>
              </a:rPr>
              <a:t>ट्रेक्टर प्रकारको निर्माण मेसिन</a:t>
            </a:r>
          </a:p>
        </p:txBody>
      </p:sp>
      <p:sp>
        <p:nvSpPr>
          <p:cNvPr id="24" name="テキスト ボックス 490">
            <a:extLst>
              <a:ext uri="{FF2B5EF4-FFF2-40B4-BE49-F238E27FC236}">
                <a16:creationId xmlns:a16="http://schemas.microsoft.com/office/drawing/2014/main" id="{AC89A693-8C9C-47A0-9991-CEB05B4C8002}"/>
              </a:ext>
            </a:extLst>
          </p:cNvPr>
          <p:cNvSpPr txBox="1"/>
          <p:nvPr/>
        </p:nvSpPr>
        <p:spPr>
          <a:xfrm>
            <a:off x="4513176" y="3564510"/>
            <a:ext cx="1030374" cy="1754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mn-ea"/>
                <a:cs typeface="Times New Roman" panose="02020603050405020304" pitchFamily="18" charset="0"/>
              </a:rPr>
              <a:t>पावर साबेल</a:t>
            </a:r>
            <a:endParaRPr lang="ja-JP" sz="8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2480718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ड्राइभिंग शुरु अघिको प्रबन्ध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69/सहायक पाठ्यपुस्तक पृष्ठ 21</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ne-np" sz="2000">
                <a:latin typeface="Meiryo UI" panose="020B0604030504040204" pitchFamily="50" charset="-128"/>
                <a:ea typeface="Meiryo UI" panose="020B0604030504040204" pitchFamily="50" charset="-128"/>
              </a:rPr>
              <a:t>(1) इन्जिन शुरुअघि</a:t>
            </a: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r>
              <a:rPr lang="ne-np" sz="2000">
                <a:latin typeface="Meiryo UI" panose="020B0604030504040204" pitchFamily="50" charset="-128"/>
                <a:ea typeface="Meiryo UI" panose="020B0604030504040204" pitchFamily="50" charset="-128"/>
              </a:rPr>
              <a:t>(2) इन्जिन शुरु</a:t>
            </a: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r>
              <a:rPr lang="ne-np" sz="2000">
                <a:latin typeface="Meiryo UI" panose="020B0604030504040204" pitchFamily="50" charset="-128"/>
                <a:ea typeface="Meiryo UI" panose="020B0604030504040204" pitchFamily="50" charset="-128"/>
              </a:rPr>
              <a:t>(3) इन्जिन शुरुपश्चात</a:t>
            </a: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82773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ड्राइभिंग अन्तरालको प्रबन्ध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72/सहायक पाठ्यपुस्तक पृष्ठ 23</a:t>
            </a: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ne-np" sz="2000">
                <a:latin typeface="Meiryo UI" panose="020B0604030504040204" pitchFamily="50" charset="-128"/>
                <a:ea typeface="Meiryo UI" panose="020B0604030504040204" pitchFamily="50" charset="-128"/>
              </a:rPr>
              <a:t>(1) शुरु</a:t>
            </a: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r>
              <a:rPr lang="ne-np" sz="2000">
                <a:latin typeface="Meiryo UI" panose="020B0604030504040204" pitchFamily="50" charset="-128"/>
                <a:ea typeface="Meiryo UI" panose="020B0604030504040204" pitchFamily="50" charset="-128"/>
              </a:rPr>
              <a:t>(2) ड्राइभिंग अन्तराल</a:t>
            </a: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1914580" y="2450675"/>
            <a:ext cx="2392177" cy="1506466"/>
          </a:xfrm>
          <a:prstGeom prst="rect">
            <a:avLst/>
          </a:prstGeom>
        </p:spPr>
      </p:pic>
      <p:sp>
        <p:nvSpPr>
          <p:cNvPr id="7" name="テキスト ボックス 6"/>
          <p:cNvSpPr txBox="1"/>
          <p:nvPr/>
        </p:nvSpPr>
        <p:spPr>
          <a:xfrm>
            <a:off x="1441938" y="3914023"/>
            <a:ext cx="3005748" cy="276999"/>
          </a:xfrm>
          <a:prstGeom prst="rect">
            <a:avLst/>
          </a:prstGeom>
          <a:noFill/>
          <a:ln>
            <a:noFill/>
          </a:ln>
        </p:spPr>
        <p:txBody>
          <a:bodyPr wrap="square" rtlCol="0">
            <a:spAutoFit/>
          </a:bodyPr>
          <a:lstStyle/>
          <a:p>
            <a:pPr algn="ctr" rtl="0"/>
            <a:r>
              <a:rPr lang="ne-np" sz="1200" dirty="0">
                <a:solidFill>
                  <a:prstClr val="black"/>
                </a:solidFill>
              </a:rPr>
              <a:t>भिर चढिसकेको बेलाको ध्यान दिनुपर्ने कुराहरु</a:t>
            </a:r>
          </a:p>
        </p:txBody>
      </p:sp>
      <p:pic>
        <p:nvPicPr>
          <p:cNvPr id="3" name="図 2"/>
          <p:cNvPicPr>
            <a:picLocks noChangeAspect="1"/>
          </p:cNvPicPr>
          <p:nvPr/>
        </p:nvPicPr>
        <p:blipFill>
          <a:blip r:embed="rId4"/>
          <a:stretch>
            <a:fillRect/>
          </a:stretch>
        </p:blipFill>
        <p:spPr>
          <a:xfrm>
            <a:off x="4940098" y="2323477"/>
            <a:ext cx="2384606" cy="1862264"/>
          </a:xfrm>
          <a:prstGeom prst="rect">
            <a:avLst/>
          </a:prstGeom>
        </p:spPr>
      </p:pic>
      <p:pic>
        <p:nvPicPr>
          <p:cNvPr id="5" name="図 4"/>
          <p:cNvPicPr>
            <a:picLocks noChangeAspect="1"/>
          </p:cNvPicPr>
          <p:nvPr/>
        </p:nvPicPr>
        <p:blipFill>
          <a:blip r:embed="rId5"/>
          <a:stretch>
            <a:fillRect/>
          </a:stretch>
        </p:blipFill>
        <p:spPr>
          <a:xfrm>
            <a:off x="3327319" y="4296044"/>
            <a:ext cx="2596572" cy="1680580"/>
          </a:xfrm>
          <a:prstGeom prst="rect">
            <a:avLst/>
          </a:prstGeom>
        </p:spPr>
      </p:pic>
      <p:sp>
        <p:nvSpPr>
          <p:cNvPr id="10" name="テキスト ボックス 9"/>
          <p:cNvSpPr txBox="1"/>
          <p:nvPr/>
        </p:nvSpPr>
        <p:spPr>
          <a:xfrm>
            <a:off x="2379784" y="5928225"/>
            <a:ext cx="4944919" cy="276999"/>
          </a:xfrm>
          <a:prstGeom prst="rect">
            <a:avLst/>
          </a:prstGeom>
          <a:noFill/>
          <a:ln>
            <a:noFill/>
          </a:ln>
        </p:spPr>
        <p:txBody>
          <a:bodyPr wrap="square" rtlCol="0">
            <a:spAutoFit/>
          </a:bodyPr>
          <a:lstStyle/>
          <a:p>
            <a:pPr algn="ctr" rtl="0"/>
            <a:r>
              <a:rPr lang="ne-np" sz="1200" dirty="0">
                <a:solidFill>
                  <a:prstClr val="black"/>
                </a:solidFill>
              </a:rPr>
              <a:t>अगाडि, पछाडि गर्दाको मेसिनको दिशा आदिको निश्चय</a:t>
            </a:r>
          </a:p>
        </p:txBody>
      </p:sp>
      <p:sp>
        <p:nvSpPr>
          <p:cNvPr id="8" name="テキスト ボックス 7"/>
          <p:cNvSpPr txBox="1"/>
          <p:nvPr/>
        </p:nvSpPr>
        <p:spPr>
          <a:xfrm>
            <a:off x="4447686" y="4135368"/>
            <a:ext cx="4067663" cy="276999"/>
          </a:xfrm>
          <a:prstGeom prst="rect">
            <a:avLst/>
          </a:prstGeom>
          <a:noFill/>
          <a:ln>
            <a:noFill/>
          </a:ln>
        </p:spPr>
        <p:txBody>
          <a:bodyPr wrap="square" rtlCol="0">
            <a:spAutoFit/>
          </a:bodyPr>
          <a:lstStyle/>
          <a:p>
            <a:pPr algn="ctr" rtl="0"/>
            <a:r>
              <a:rPr lang="ne-np" sz="1200" dirty="0">
                <a:solidFill>
                  <a:prstClr val="black"/>
                </a:solidFill>
              </a:rPr>
              <a:t>हाइ स्पिडमा सो स्थानमा टर्निंग गर्दा ध्यान दिनुपर्ने कुराहरु</a:t>
            </a:r>
          </a:p>
        </p:txBody>
      </p:sp>
    </p:spTree>
    <p:extLst>
      <p:ext uri="{BB962C8B-B14F-4D97-AF65-F5344CB8AC3E}">
        <p14:creationId xmlns:p14="http://schemas.microsoft.com/office/powerpoint/2010/main" val="2193918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ड्राइभिंग अन्तरालको प्रबन्ध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74/सहायक पाठ्यपुस्तक पृष्ठ 25</a:t>
            </a: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ne-np" sz="2000">
                <a:latin typeface="Meiryo UI" panose="020B0604030504040204" pitchFamily="50" charset="-128"/>
                <a:ea typeface="Meiryo UI" panose="020B0604030504040204" pitchFamily="50" charset="-128"/>
              </a:rPr>
              <a:t>(3) चढ्ने, ओर्लिने भिर, ईत्यादि </a:t>
            </a: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r>
              <a:rPr lang="ne-np" sz="2000">
                <a:latin typeface="Meiryo UI" panose="020B0604030504040204" pitchFamily="50" charset="-128"/>
                <a:ea typeface="Meiryo UI" panose="020B0604030504040204" pitchFamily="50" charset="-128"/>
              </a:rPr>
              <a:t>(4) ड्राइभिंगको रोक</a:t>
            </a: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3"/>
          <a:stretch>
            <a:fillRect/>
          </a:stretch>
        </p:blipFill>
        <p:spPr>
          <a:xfrm>
            <a:off x="658608" y="1910841"/>
            <a:ext cx="2822569" cy="1347027"/>
          </a:xfrm>
          <a:prstGeom prst="rect">
            <a:avLst/>
          </a:prstGeom>
        </p:spPr>
      </p:pic>
      <p:sp>
        <p:nvSpPr>
          <p:cNvPr id="12" name="テキスト ボックス 11"/>
          <p:cNvSpPr txBox="1"/>
          <p:nvPr/>
        </p:nvSpPr>
        <p:spPr>
          <a:xfrm>
            <a:off x="628650" y="3190511"/>
            <a:ext cx="2674036" cy="276999"/>
          </a:xfrm>
          <a:prstGeom prst="rect">
            <a:avLst/>
          </a:prstGeom>
          <a:noFill/>
          <a:ln>
            <a:noFill/>
          </a:ln>
        </p:spPr>
        <p:txBody>
          <a:bodyPr wrap="square" rtlCol="0">
            <a:spAutoFit/>
          </a:bodyPr>
          <a:lstStyle/>
          <a:p>
            <a:pPr algn="ctr" rtl="0"/>
            <a:r>
              <a:rPr lang="ne-np" sz="1200">
                <a:solidFill>
                  <a:prstClr val="black"/>
                </a:solidFill>
              </a:rPr>
              <a:t>हस्ताक्षेर गर्ने वस्तु छल्दा ध्यान दिनुपर्ने कुराहरु</a:t>
            </a:r>
          </a:p>
        </p:txBody>
      </p:sp>
      <p:pic>
        <p:nvPicPr>
          <p:cNvPr id="13" name="図 12"/>
          <p:cNvPicPr>
            <a:picLocks noChangeAspect="1"/>
          </p:cNvPicPr>
          <p:nvPr/>
        </p:nvPicPr>
        <p:blipFill>
          <a:blip r:embed="rId4"/>
          <a:stretch>
            <a:fillRect/>
          </a:stretch>
        </p:blipFill>
        <p:spPr>
          <a:xfrm>
            <a:off x="3511135" y="2058887"/>
            <a:ext cx="2470465" cy="1130683"/>
          </a:xfrm>
          <a:prstGeom prst="rect">
            <a:avLst/>
          </a:prstGeom>
        </p:spPr>
      </p:pic>
      <p:pic>
        <p:nvPicPr>
          <p:cNvPr id="14" name="図 13"/>
          <p:cNvPicPr>
            <a:picLocks noChangeAspect="1"/>
          </p:cNvPicPr>
          <p:nvPr/>
        </p:nvPicPr>
        <p:blipFill>
          <a:blip r:embed="rId5"/>
          <a:stretch>
            <a:fillRect/>
          </a:stretch>
        </p:blipFill>
        <p:spPr>
          <a:xfrm>
            <a:off x="6042589" y="2022437"/>
            <a:ext cx="2454977" cy="1161661"/>
          </a:xfrm>
          <a:prstGeom prst="rect">
            <a:avLst/>
          </a:prstGeom>
        </p:spPr>
      </p:pic>
      <p:sp>
        <p:nvSpPr>
          <p:cNvPr id="15" name="テキスト ボックス 14"/>
          <p:cNvSpPr txBox="1"/>
          <p:nvPr/>
        </p:nvSpPr>
        <p:spPr>
          <a:xfrm>
            <a:off x="3409349" y="3184099"/>
            <a:ext cx="2674036" cy="276999"/>
          </a:xfrm>
          <a:prstGeom prst="rect">
            <a:avLst/>
          </a:prstGeom>
          <a:noFill/>
          <a:ln>
            <a:noFill/>
          </a:ln>
        </p:spPr>
        <p:txBody>
          <a:bodyPr wrap="square" rtlCol="0">
            <a:spAutoFit/>
          </a:bodyPr>
          <a:lstStyle/>
          <a:p>
            <a:pPr algn="ctr" rtl="0"/>
            <a:r>
              <a:rPr lang="ne-np" sz="1200">
                <a:solidFill>
                  <a:prstClr val="black"/>
                </a:solidFill>
              </a:rPr>
              <a:t>नरम जमिनमा स्लोप बोर्ड आदिको प्रयोगको उदाहरण</a:t>
            </a:r>
          </a:p>
        </p:txBody>
      </p:sp>
      <p:sp>
        <p:nvSpPr>
          <p:cNvPr id="16" name="テキスト ボックス 15"/>
          <p:cNvSpPr txBox="1"/>
          <p:nvPr/>
        </p:nvSpPr>
        <p:spPr>
          <a:xfrm>
            <a:off x="5933059" y="3189043"/>
            <a:ext cx="2674036" cy="276999"/>
          </a:xfrm>
          <a:prstGeom prst="rect">
            <a:avLst/>
          </a:prstGeom>
          <a:noFill/>
          <a:ln>
            <a:noFill/>
          </a:ln>
        </p:spPr>
        <p:txBody>
          <a:bodyPr wrap="square" rtlCol="0">
            <a:spAutoFit/>
          </a:bodyPr>
          <a:lstStyle/>
          <a:p>
            <a:pPr algn="ctr" rtl="0"/>
            <a:r>
              <a:rPr lang="ne-np" sz="1200">
                <a:solidFill>
                  <a:prstClr val="black"/>
                </a:solidFill>
              </a:rPr>
              <a:t>स्लोप बाटोमा रोक्नेको उदाहरण</a:t>
            </a:r>
          </a:p>
        </p:txBody>
      </p:sp>
      <p:pic>
        <p:nvPicPr>
          <p:cNvPr id="17" name="図 16"/>
          <p:cNvPicPr>
            <a:picLocks noChangeAspect="1"/>
          </p:cNvPicPr>
          <p:nvPr/>
        </p:nvPicPr>
        <p:blipFill>
          <a:blip r:embed="rId6"/>
          <a:stretch>
            <a:fillRect/>
          </a:stretch>
        </p:blipFill>
        <p:spPr>
          <a:xfrm>
            <a:off x="2846716" y="4019157"/>
            <a:ext cx="3799302" cy="1836880"/>
          </a:xfrm>
          <a:prstGeom prst="rect">
            <a:avLst/>
          </a:prstGeom>
        </p:spPr>
      </p:pic>
      <p:sp>
        <p:nvSpPr>
          <p:cNvPr id="18" name="テキスト ボックス 17"/>
          <p:cNvSpPr txBox="1"/>
          <p:nvPr/>
        </p:nvSpPr>
        <p:spPr>
          <a:xfrm>
            <a:off x="3409349" y="5785004"/>
            <a:ext cx="2674036" cy="276999"/>
          </a:xfrm>
          <a:prstGeom prst="rect">
            <a:avLst/>
          </a:prstGeom>
          <a:noFill/>
          <a:ln>
            <a:noFill/>
          </a:ln>
        </p:spPr>
        <p:txBody>
          <a:bodyPr wrap="square" rtlCol="0">
            <a:spAutoFit/>
          </a:bodyPr>
          <a:lstStyle/>
          <a:p>
            <a:pPr algn="ctr" rtl="0"/>
            <a:r>
              <a:rPr lang="ne-np" sz="1200">
                <a:solidFill>
                  <a:prstClr val="black"/>
                </a:solidFill>
              </a:rPr>
              <a:t>स्लोप बाटोमा रोक्दाको उदाहरण</a:t>
            </a:r>
          </a:p>
        </p:txBody>
      </p:sp>
      <p:sp>
        <p:nvSpPr>
          <p:cNvPr id="19" name="テキスト ボックス 805">
            <a:extLst>
              <a:ext uri="{FF2B5EF4-FFF2-40B4-BE49-F238E27FC236}">
                <a16:creationId xmlns:a16="http://schemas.microsoft.com/office/drawing/2014/main" id="{AF7F8EC8-1B65-49EF-8533-497957C8275E}"/>
              </a:ext>
            </a:extLst>
          </p:cNvPr>
          <p:cNvSpPr txBox="1"/>
          <p:nvPr/>
        </p:nvSpPr>
        <p:spPr>
          <a:xfrm>
            <a:off x="776418" y="2022437"/>
            <a:ext cx="417382"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dirty="0">
                <a:effectLst/>
                <a:latin typeface="Arial" panose="020B0604020202020204" pitchFamily="34" charset="0"/>
                <a:ea typeface="ＭＳ Ｐゴシック" panose="020B0600070205080204" pitchFamily="50" charset="-128"/>
                <a:cs typeface="Times New Roman" panose="02020603050405020304" pitchFamily="18" charset="0"/>
              </a:rPr>
              <a:t>ध्यानपूर्वक</a:t>
            </a:r>
          </a:p>
          <a:p>
            <a:pPr algn="just" rtl="0"/>
            <a:r>
              <a:rPr lang="ne-np" sz="700" kern="100" dirty="0">
                <a:effectLst/>
                <a:latin typeface="Arial" panose="020B0604020202020204" pitchFamily="34" charset="0"/>
                <a:ea typeface="ＭＳ Ｐゴシック" panose="020B0600070205080204" pitchFamily="50" charset="-128"/>
                <a:cs typeface="Times New Roman" panose="02020603050405020304" pitchFamily="18" charset="0"/>
              </a:rPr>
              <a:t>ध्यानपूर्वक</a:t>
            </a:r>
          </a:p>
        </p:txBody>
      </p:sp>
      <p:sp>
        <p:nvSpPr>
          <p:cNvPr id="20" name="テキスト ボックス 806">
            <a:extLst>
              <a:ext uri="{FF2B5EF4-FFF2-40B4-BE49-F238E27FC236}">
                <a16:creationId xmlns:a16="http://schemas.microsoft.com/office/drawing/2014/main" id="{22A120FF-FF0F-4BE5-AC2E-979264287D85}"/>
              </a:ext>
            </a:extLst>
          </p:cNvPr>
          <p:cNvSpPr txBox="1"/>
          <p:nvPr/>
        </p:nvSpPr>
        <p:spPr>
          <a:xfrm>
            <a:off x="2502852" y="2597730"/>
            <a:ext cx="799834"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dirty="0">
                <a:effectLst/>
                <a:latin typeface="Arial" panose="020B0604020202020204" pitchFamily="34" charset="0"/>
                <a:ea typeface="ＭＳ Ｐゴシック" panose="020B0600070205080204" pitchFamily="50" charset="-128"/>
                <a:cs typeface="Times New Roman" panose="02020603050405020304" pitchFamily="18" charset="0"/>
              </a:rPr>
              <a:t>बिस्तारै</a:t>
            </a:r>
          </a:p>
          <a:p>
            <a:pPr algn="just" rtl="0"/>
            <a:r>
              <a:rPr lang="ne-np" sz="700" kern="100" dirty="0">
                <a:effectLst/>
                <a:latin typeface="Arial" panose="020B0604020202020204" pitchFamily="34" charset="0"/>
                <a:ea typeface="ＭＳ Ｐゴシック" panose="020B0600070205080204" pitchFamily="50" charset="-128"/>
                <a:cs typeface="Times New Roman" panose="02020603050405020304" pitchFamily="18" charset="0"/>
              </a:rPr>
              <a:t>सेटिन्ग</a:t>
            </a:r>
          </a:p>
        </p:txBody>
      </p:sp>
      <p:sp>
        <p:nvSpPr>
          <p:cNvPr id="21" name="テキスト ボックス 807">
            <a:extLst>
              <a:ext uri="{FF2B5EF4-FFF2-40B4-BE49-F238E27FC236}">
                <a16:creationId xmlns:a16="http://schemas.microsoft.com/office/drawing/2014/main" id="{FC6B0488-ECE5-4F8E-AF42-A482D2159FF2}"/>
              </a:ext>
            </a:extLst>
          </p:cNvPr>
          <p:cNvSpPr txBox="1"/>
          <p:nvPr/>
        </p:nvSpPr>
        <p:spPr>
          <a:xfrm>
            <a:off x="3511135" y="4158252"/>
            <a:ext cx="717965" cy="15653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गेर सिफ्ट लिभर</a:t>
            </a:r>
          </a:p>
        </p:txBody>
      </p:sp>
      <p:sp>
        <p:nvSpPr>
          <p:cNvPr id="22" name="テキスト ボックス 808">
            <a:extLst>
              <a:ext uri="{FF2B5EF4-FFF2-40B4-BE49-F238E27FC236}">
                <a16:creationId xmlns:a16="http://schemas.microsoft.com/office/drawing/2014/main" id="{FD3C4C97-353D-4145-8AC1-BC21F86839AE}"/>
              </a:ext>
            </a:extLst>
          </p:cNvPr>
          <p:cNvSpPr txBox="1"/>
          <p:nvPr/>
        </p:nvSpPr>
        <p:spPr>
          <a:xfrm>
            <a:off x="4384041" y="4921794"/>
            <a:ext cx="499745" cy="2264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क्लच लिभर</a:t>
            </a:r>
          </a:p>
        </p:txBody>
      </p:sp>
      <p:sp>
        <p:nvSpPr>
          <p:cNvPr id="23" name="テキスト ボックス 809">
            <a:extLst>
              <a:ext uri="{FF2B5EF4-FFF2-40B4-BE49-F238E27FC236}">
                <a16:creationId xmlns:a16="http://schemas.microsoft.com/office/drawing/2014/main" id="{5D494598-70D6-4F56-A9B4-8A670DF62ECE}"/>
              </a:ext>
            </a:extLst>
          </p:cNvPr>
          <p:cNvSpPr txBox="1"/>
          <p:nvPr/>
        </p:nvSpPr>
        <p:spPr>
          <a:xfrm>
            <a:off x="5346066" y="4167553"/>
            <a:ext cx="840422" cy="3663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आइडलिङ</a:t>
            </a:r>
          </a:p>
          <a:p>
            <a:pPr algn="ctr"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5 मिनेट जति</a:t>
            </a:r>
          </a:p>
        </p:txBody>
      </p:sp>
      <p:sp>
        <p:nvSpPr>
          <p:cNvPr id="24" name="テキスト ボックス 810">
            <a:extLst>
              <a:ext uri="{FF2B5EF4-FFF2-40B4-BE49-F238E27FC236}">
                <a16:creationId xmlns:a16="http://schemas.microsoft.com/office/drawing/2014/main" id="{95D6EF72-D42E-4343-909E-8B866718FFFD}"/>
              </a:ext>
            </a:extLst>
          </p:cNvPr>
          <p:cNvSpPr txBox="1"/>
          <p:nvPr/>
        </p:nvSpPr>
        <p:spPr>
          <a:xfrm>
            <a:off x="5225774" y="5650071"/>
            <a:ext cx="141457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ब्रेक प्याडल लक</a:t>
            </a:r>
          </a:p>
        </p:txBody>
      </p:sp>
    </p:spTree>
    <p:extLst>
      <p:ext uri="{BB962C8B-B14F-4D97-AF65-F5344CB8AC3E}">
        <p14:creationId xmlns:p14="http://schemas.microsoft.com/office/powerpoint/2010/main" val="3851941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पार्किंग (मेसिन पार्किंग) बेलाको प्रबन्ध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76/सहायक पाठ्यपुस्तक पृष्ठ 27</a:t>
            </a:r>
          </a:p>
        </p:txBody>
      </p:sp>
      <p:sp>
        <p:nvSpPr>
          <p:cNvPr id="9" name="コンテンツ プレースホルダー 4"/>
          <p:cNvSpPr txBox="1">
            <a:spLocks/>
          </p:cNvSpPr>
          <p:nvPr/>
        </p:nvSpPr>
        <p:spPr>
          <a:xfrm>
            <a:off x="628650" y="1268384"/>
            <a:ext cx="7886700" cy="246765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234982" y="3459042"/>
            <a:ext cx="2674036" cy="276999"/>
          </a:xfrm>
          <a:prstGeom prst="rect">
            <a:avLst/>
          </a:prstGeom>
          <a:noFill/>
          <a:ln>
            <a:noFill/>
          </a:ln>
        </p:spPr>
        <p:txBody>
          <a:bodyPr wrap="square" rtlCol="0">
            <a:spAutoFit/>
          </a:bodyPr>
          <a:lstStyle/>
          <a:p>
            <a:pPr algn="ctr" rtl="0"/>
            <a:r>
              <a:rPr lang="ne-np" sz="1200">
                <a:solidFill>
                  <a:prstClr val="black"/>
                </a:solidFill>
              </a:rPr>
              <a:t>पार्किंग गर्दा ध्यान दिनुपर्ने कुराहरु</a:t>
            </a:r>
          </a:p>
        </p:txBody>
      </p:sp>
      <p:pic>
        <p:nvPicPr>
          <p:cNvPr id="2" name="図 1"/>
          <p:cNvPicPr>
            <a:picLocks noChangeAspect="1"/>
          </p:cNvPicPr>
          <p:nvPr/>
        </p:nvPicPr>
        <p:blipFill>
          <a:blip r:embed="rId3"/>
          <a:stretch>
            <a:fillRect/>
          </a:stretch>
        </p:blipFill>
        <p:spPr>
          <a:xfrm>
            <a:off x="2689076" y="1307935"/>
            <a:ext cx="3768991" cy="2154674"/>
          </a:xfrm>
          <a:prstGeom prst="rect">
            <a:avLst/>
          </a:prstGeom>
        </p:spPr>
      </p:pic>
      <p:sp>
        <p:nvSpPr>
          <p:cNvPr id="19" name="タイトル 3"/>
          <p:cNvSpPr txBox="1">
            <a:spLocks/>
          </p:cNvSpPr>
          <p:nvPr/>
        </p:nvSpPr>
        <p:spPr>
          <a:xfrm>
            <a:off x="628650" y="3831425"/>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ne-np" sz="2400">
                <a:latin typeface="Meiryo UI" panose="020B0604030504040204" pitchFamily="50" charset="-128"/>
                <a:ea typeface="Meiryo UI" panose="020B0604030504040204" pitchFamily="50" charset="-128"/>
              </a:rPr>
              <a:t>ग्रीस, ओइल आदि</a:t>
            </a:r>
          </a:p>
        </p:txBody>
      </p:sp>
      <p:sp>
        <p:nvSpPr>
          <p:cNvPr id="20" name="コンテンツ プレースホルダー 4"/>
          <p:cNvSpPr txBox="1">
            <a:spLocks/>
          </p:cNvSpPr>
          <p:nvPr/>
        </p:nvSpPr>
        <p:spPr>
          <a:xfrm>
            <a:off x="628650" y="4487033"/>
            <a:ext cx="7886700" cy="169213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ne-np" sz="2000">
                <a:latin typeface="Meiryo UI" panose="020B0604030504040204" pitchFamily="50" charset="-128"/>
                <a:ea typeface="Meiryo UI" panose="020B0604030504040204" pitchFamily="50" charset="-128"/>
              </a:rPr>
              <a:t>1・・・ग्रीस</a:t>
            </a:r>
            <a:endParaRPr lang="en-US" altLang="ja-JP" sz="2000" dirty="0">
              <a:latin typeface="Meiryo UI" panose="020B0604030504040204" pitchFamily="50" charset="-128"/>
              <a:ea typeface="Meiryo UI" panose="020B0604030504040204" pitchFamily="50" charset="-128"/>
            </a:endParaRPr>
          </a:p>
          <a:p>
            <a:pPr marL="0" indent="0" rtl="0">
              <a:buNone/>
            </a:pPr>
            <a:r>
              <a:rPr lang="ne-np" sz="2000">
                <a:latin typeface="Meiryo UI" panose="020B0604030504040204" pitchFamily="50" charset="-128"/>
                <a:ea typeface="Meiryo UI" panose="020B0604030504040204" pitchFamily="50" charset="-128"/>
              </a:rPr>
              <a:t>2・・・एन्टिफ्रिज</a:t>
            </a:r>
            <a:endParaRPr lang="en-US" altLang="ja-JP" sz="2000" dirty="0">
              <a:latin typeface="Meiryo UI" panose="020B0604030504040204" pitchFamily="50" charset="-128"/>
              <a:ea typeface="Meiryo UI" panose="020B0604030504040204" pitchFamily="50" charset="-128"/>
            </a:endParaRPr>
          </a:p>
          <a:p>
            <a:pPr marL="0" indent="0" rtl="0">
              <a:buNone/>
            </a:pPr>
            <a:r>
              <a:rPr lang="ne-np" sz="2000">
                <a:latin typeface="Meiryo UI" panose="020B0604030504040204" pitchFamily="50" charset="-128"/>
                <a:ea typeface="Meiryo UI" panose="020B0604030504040204" pitchFamily="50" charset="-128"/>
              </a:rPr>
              <a:t>3・・・ओइल</a:t>
            </a:r>
            <a:endParaRPr lang="en-US" altLang="zh-TW"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00920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algn="l" rtl="0"/>
            <a:r>
              <a:rPr lang="ne-np" sz="3200">
                <a:latin typeface="ＭＳ Ｐゴシック" panose="020B0600070205080204" pitchFamily="50" charset="-128"/>
                <a:ea typeface="ＭＳ Ｐゴシック" panose="020B0600070205080204" pitchFamily="50" charset="-128"/>
              </a:rPr>
              <a:t>चरण 5. सवारी साधन प्रकारको निर्माण मेसिनको कार्य सम्बन्धी उपकरणको संरचना र प्रकार</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620173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ट्र्याक्टर प्रकारको निर्माण मेसिनको कार्य उपकरणको संरचना र प्रकार</a:t>
            </a:r>
            <a:endParaRPr kumimoji="1" lang="ja-JP" altLang="en-US"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79/सहायक पाठ्यपुस्तक पृष्ठ 29</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634266" y="3614468"/>
            <a:ext cx="4190158" cy="461665"/>
          </a:xfrm>
          <a:prstGeom prst="rect">
            <a:avLst/>
          </a:prstGeom>
          <a:noFill/>
          <a:ln>
            <a:noFill/>
          </a:ln>
        </p:spPr>
        <p:txBody>
          <a:bodyPr wrap="square" rtlCol="0">
            <a:spAutoFit/>
          </a:bodyPr>
          <a:lstStyle/>
          <a:p>
            <a:pPr algn="ctr" rtl="0"/>
            <a:r>
              <a:rPr lang="ne-np" sz="1200" dirty="0">
                <a:solidFill>
                  <a:prstClr val="black"/>
                </a:solidFill>
              </a:rPr>
              <a:t>क्रलर प्रकारको ट्र्याक्टरको ओइल प्रेसरको कारण हुने सञ्चालनको उदाहरण</a:t>
            </a:r>
          </a:p>
        </p:txBody>
      </p:sp>
      <p:pic>
        <p:nvPicPr>
          <p:cNvPr id="2" name="図 1"/>
          <p:cNvPicPr>
            <a:picLocks noChangeAspect="1"/>
          </p:cNvPicPr>
          <p:nvPr/>
        </p:nvPicPr>
        <p:blipFill>
          <a:blip r:embed="rId3"/>
          <a:stretch>
            <a:fillRect/>
          </a:stretch>
        </p:blipFill>
        <p:spPr>
          <a:xfrm>
            <a:off x="1226139" y="1317265"/>
            <a:ext cx="2789093" cy="2325959"/>
          </a:xfrm>
          <a:prstGeom prst="rect">
            <a:avLst/>
          </a:prstGeom>
        </p:spPr>
      </p:pic>
      <p:pic>
        <p:nvPicPr>
          <p:cNvPr id="3" name="図 2"/>
          <p:cNvPicPr>
            <a:picLocks noChangeAspect="1"/>
          </p:cNvPicPr>
          <p:nvPr/>
        </p:nvPicPr>
        <p:blipFill>
          <a:blip r:embed="rId4"/>
          <a:stretch>
            <a:fillRect/>
          </a:stretch>
        </p:blipFill>
        <p:spPr>
          <a:xfrm>
            <a:off x="4787861" y="1516102"/>
            <a:ext cx="2953366" cy="2156953"/>
          </a:xfrm>
          <a:prstGeom prst="rect">
            <a:avLst/>
          </a:prstGeom>
        </p:spPr>
      </p:pic>
      <p:pic>
        <p:nvPicPr>
          <p:cNvPr id="8" name="図 7"/>
          <p:cNvPicPr>
            <a:picLocks noChangeAspect="1"/>
          </p:cNvPicPr>
          <p:nvPr/>
        </p:nvPicPr>
        <p:blipFill>
          <a:blip r:embed="rId5"/>
          <a:stretch>
            <a:fillRect/>
          </a:stretch>
        </p:blipFill>
        <p:spPr>
          <a:xfrm>
            <a:off x="872191" y="4336600"/>
            <a:ext cx="3296266" cy="1841706"/>
          </a:xfrm>
          <a:prstGeom prst="rect">
            <a:avLst/>
          </a:prstGeom>
        </p:spPr>
      </p:pic>
      <p:pic>
        <p:nvPicPr>
          <p:cNvPr id="15" name="図 14"/>
          <p:cNvPicPr>
            <a:picLocks noChangeAspect="1"/>
          </p:cNvPicPr>
          <p:nvPr/>
        </p:nvPicPr>
        <p:blipFill>
          <a:blip r:embed="rId6"/>
          <a:stretch>
            <a:fillRect/>
          </a:stretch>
        </p:blipFill>
        <p:spPr>
          <a:xfrm>
            <a:off x="4571158" y="4031193"/>
            <a:ext cx="3240960" cy="2101647"/>
          </a:xfrm>
          <a:prstGeom prst="rect">
            <a:avLst/>
          </a:prstGeom>
        </p:spPr>
      </p:pic>
      <p:sp>
        <p:nvSpPr>
          <p:cNvPr id="17" name="テキスト ボックス 16"/>
          <p:cNvSpPr txBox="1"/>
          <p:nvPr/>
        </p:nvSpPr>
        <p:spPr>
          <a:xfrm>
            <a:off x="4096559" y="3623120"/>
            <a:ext cx="4190158" cy="276999"/>
          </a:xfrm>
          <a:prstGeom prst="rect">
            <a:avLst/>
          </a:prstGeom>
          <a:noFill/>
          <a:ln>
            <a:noFill/>
          </a:ln>
        </p:spPr>
        <p:txBody>
          <a:bodyPr wrap="square" rtlCol="0">
            <a:spAutoFit/>
          </a:bodyPr>
          <a:lstStyle/>
          <a:p>
            <a:pPr algn="ctr" rtl="0"/>
            <a:r>
              <a:rPr lang="ne-np" sz="1200">
                <a:solidFill>
                  <a:prstClr val="black"/>
                </a:solidFill>
              </a:rPr>
              <a:t>एङ्गल डोजरको उदाहरण</a:t>
            </a:r>
          </a:p>
        </p:txBody>
      </p:sp>
      <p:sp>
        <p:nvSpPr>
          <p:cNvPr id="18" name="テキスト ボックス 17"/>
          <p:cNvSpPr txBox="1"/>
          <p:nvPr/>
        </p:nvSpPr>
        <p:spPr>
          <a:xfrm>
            <a:off x="425245" y="6105045"/>
            <a:ext cx="4190158" cy="276999"/>
          </a:xfrm>
          <a:prstGeom prst="rect">
            <a:avLst/>
          </a:prstGeom>
          <a:noFill/>
          <a:ln>
            <a:noFill/>
          </a:ln>
        </p:spPr>
        <p:txBody>
          <a:bodyPr wrap="square" rtlCol="0">
            <a:spAutoFit/>
          </a:bodyPr>
          <a:lstStyle/>
          <a:p>
            <a:pPr algn="ctr" rtl="0"/>
            <a:r>
              <a:rPr lang="ne-np" sz="1200">
                <a:solidFill>
                  <a:prstClr val="black"/>
                </a:solidFill>
              </a:rPr>
              <a:t>स्ट्रेट डोजरको उदाहरण</a:t>
            </a:r>
          </a:p>
        </p:txBody>
      </p:sp>
      <p:sp>
        <p:nvSpPr>
          <p:cNvPr id="19" name="テキスト ボックス 18"/>
          <p:cNvSpPr txBox="1"/>
          <p:nvPr/>
        </p:nvSpPr>
        <p:spPr>
          <a:xfrm>
            <a:off x="4389745" y="6092401"/>
            <a:ext cx="4190158" cy="276999"/>
          </a:xfrm>
          <a:prstGeom prst="rect">
            <a:avLst/>
          </a:prstGeom>
          <a:noFill/>
          <a:ln>
            <a:noFill/>
          </a:ln>
        </p:spPr>
        <p:txBody>
          <a:bodyPr wrap="square" rtlCol="0">
            <a:spAutoFit/>
          </a:bodyPr>
          <a:lstStyle/>
          <a:p>
            <a:pPr algn="ctr" rtl="0"/>
            <a:r>
              <a:rPr lang="ne-np" sz="1200">
                <a:solidFill>
                  <a:prstClr val="black"/>
                </a:solidFill>
              </a:rPr>
              <a:t>रेक डोजरको उदाहरण</a:t>
            </a:r>
          </a:p>
        </p:txBody>
      </p:sp>
      <p:sp>
        <p:nvSpPr>
          <p:cNvPr id="13" name="テキスト ボックス 811">
            <a:extLst>
              <a:ext uri="{FF2B5EF4-FFF2-40B4-BE49-F238E27FC236}">
                <a16:creationId xmlns:a16="http://schemas.microsoft.com/office/drawing/2014/main" id="{C8CEA66A-9592-4CD7-BBF6-F9C73610CD8D}"/>
              </a:ext>
            </a:extLst>
          </p:cNvPr>
          <p:cNvSpPr txBox="1"/>
          <p:nvPr/>
        </p:nvSpPr>
        <p:spPr>
          <a:xfrm>
            <a:off x="1630997" y="1597815"/>
            <a:ext cx="704850" cy="1282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डम्प सिलिन्डर</a:t>
            </a:r>
          </a:p>
        </p:txBody>
      </p:sp>
      <p:sp>
        <p:nvSpPr>
          <p:cNvPr id="14" name="テキスト ボックス 812">
            <a:extLst>
              <a:ext uri="{FF2B5EF4-FFF2-40B4-BE49-F238E27FC236}">
                <a16:creationId xmlns:a16="http://schemas.microsoft.com/office/drawing/2014/main" id="{66996B09-59F4-4045-ADAB-F4A2056EA901}"/>
              </a:ext>
            </a:extLst>
          </p:cNvPr>
          <p:cNvSpPr txBox="1"/>
          <p:nvPr/>
        </p:nvSpPr>
        <p:spPr>
          <a:xfrm>
            <a:off x="1264602" y="2198468"/>
            <a:ext cx="657225" cy="109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टिल्ट रट</a:t>
            </a:r>
          </a:p>
        </p:txBody>
      </p:sp>
      <p:sp>
        <p:nvSpPr>
          <p:cNvPr id="16" name="テキスト ボックス 813">
            <a:extLst>
              <a:ext uri="{FF2B5EF4-FFF2-40B4-BE49-F238E27FC236}">
                <a16:creationId xmlns:a16="http://schemas.microsoft.com/office/drawing/2014/main" id="{46405EA5-6794-4B81-8ECD-9B72AF2504C7}"/>
              </a:ext>
            </a:extLst>
          </p:cNvPr>
          <p:cNvSpPr txBox="1"/>
          <p:nvPr/>
        </p:nvSpPr>
        <p:spPr>
          <a:xfrm>
            <a:off x="3568699" y="1920184"/>
            <a:ext cx="70485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साइड फ्रेम</a:t>
            </a:r>
          </a:p>
        </p:txBody>
      </p:sp>
      <p:sp>
        <p:nvSpPr>
          <p:cNvPr id="20" name="テキスト ボックス 814">
            <a:extLst>
              <a:ext uri="{FF2B5EF4-FFF2-40B4-BE49-F238E27FC236}">
                <a16:creationId xmlns:a16="http://schemas.microsoft.com/office/drawing/2014/main" id="{1D77CA6F-239D-4597-9469-2664F2956151}"/>
              </a:ext>
            </a:extLst>
          </p:cNvPr>
          <p:cNvSpPr txBox="1"/>
          <p:nvPr/>
        </p:nvSpPr>
        <p:spPr>
          <a:xfrm>
            <a:off x="3473430" y="2307054"/>
            <a:ext cx="70485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लिफ्ट सिलिन्डर</a:t>
            </a:r>
          </a:p>
        </p:txBody>
      </p:sp>
      <p:sp>
        <p:nvSpPr>
          <p:cNvPr id="21" name="テキスト ボックス 815">
            <a:extLst>
              <a:ext uri="{FF2B5EF4-FFF2-40B4-BE49-F238E27FC236}">
                <a16:creationId xmlns:a16="http://schemas.microsoft.com/office/drawing/2014/main" id="{75D6B5BE-EEF2-4CC1-A4E4-9DB16A0753FD}"/>
              </a:ext>
            </a:extLst>
          </p:cNvPr>
          <p:cNvSpPr txBox="1"/>
          <p:nvPr/>
        </p:nvSpPr>
        <p:spPr>
          <a:xfrm>
            <a:off x="2826384" y="3151735"/>
            <a:ext cx="70485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लिफ्ट आर्म</a:t>
            </a:r>
          </a:p>
        </p:txBody>
      </p:sp>
      <p:sp>
        <p:nvSpPr>
          <p:cNvPr id="22" name="テキスト ボックス 816">
            <a:extLst>
              <a:ext uri="{FF2B5EF4-FFF2-40B4-BE49-F238E27FC236}">
                <a16:creationId xmlns:a16="http://schemas.microsoft.com/office/drawing/2014/main" id="{5902A9BB-F3D7-4E2D-A36F-03A9C0CD8593}"/>
              </a:ext>
            </a:extLst>
          </p:cNvPr>
          <p:cNvSpPr txBox="1"/>
          <p:nvPr/>
        </p:nvSpPr>
        <p:spPr>
          <a:xfrm>
            <a:off x="2335847" y="3427611"/>
            <a:ext cx="70485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बकेट</a:t>
            </a:r>
          </a:p>
        </p:txBody>
      </p:sp>
    </p:spTree>
    <p:extLst>
      <p:ext uri="{BB962C8B-B14F-4D97-AF65-F5344CB8AC3E}">
        <p14:creationId xmlns:p14="http://schemas.microsoft.com/office/powerpoint/2010/main" val="977808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628650" y="1686080"/>
            <a:ext cx="2676033" cy="148767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ट्र्याक्टर प्रकारको निर्माण मेसिनको कार्य उपकरणको संरचना र प्रकार</a:t>
            </a:r>
            <a:endParaRPr kumimoji="1" lang="ja-JP" altLang="en-US"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82/सहायक पाठ्यपुस्तक पृष्ठ 31</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780650" y="3167698"/>
            <a:ext cx="2372031" cy="276999"/>
          </a:xfrm>
          <a:prstGeom prst="rect">
            <a:avLst/>
          </a:prstGeom>
          <a:noFill/>
          <a:ln>
            <a:noFill/>
          </a:ln>
        </p:spPr>
        <p:txBody>
          <a:bodyPr wrap="square" rtlCol="0">
            <a:spAutoFit/>
          </a:bodyPr>
          <a:lstStyle/>
          <a:p>
            <a:pPr algn="ctr" rtl="0"/>
            <a:r>
              <a:rPr lang="ne-np" sz="1200">
                <a:solidFill>
                  <a:prstClr val="black"/>
                </a:solidFill>
              </a:rPr>
              <a:t>U डोजरको उदाहरण</a:t>
            </a:r>
          </a:p>
        </p:txBody>
      </p:sp>
      <p:pic>
        <p:nvPicPr>
          <p:cNvPr id="7" name="図 6"/>
          <p:cNvPicPr>
            <a:picLocks noChangeAspect="1"/>
          </p:cNvPicPr>
          <p:nvPr/>
        </p:nvPicPr>
        <p:blipFill>
          <a:blip r:embed="rId4"/>
          <a:stretch>
            <a:fillRect/>
          </a:stretch>
        </p:blipFill>
        <p:spPr>
          <a:xfrm>
            <a:off x="3407726" y="1632470"/>
            <a:ext cx="2751981" cy="1541288"/>
          </a:xfrm>
          <a:prstGeom prst="rect">
            <a:avLst/>
          </a:prstGeom>
        </p:spPr>
      </p:pic>
      <p:pic>
        <p:nvPicPr>
          <p:cNvPr id="10" name="図 9"/>
          <p:cNvPicPr>
            <a:picLocks noChangeAspect="1"/>
          </p:cNvPicPr>
          <p:nvPr/>
        </p:nvPicPr>
        <p:blipFill>
          <a:blip r:embed="rId5"/>
          <a:stretch>
            <a:fillRect/>
          </a:stretch>
        </p:blipFill>
        <p:spPr>
          <a:xfrm>
            <a:off x="6093396" y="1793301"/>
            <a:ext cx="2376709" cy="1380457"/>
          </a:xfrm>
          <a:prstGeom prst="rect">
            <a:avLst/>
          </a:prstGeom>
        </p:spPr>
      </p:pic>
      <p:pic>
        <p:nvPicPr>
          <p:cNvPr id="11" name="図 10"/>
          <p:cNvPicPr>
            <a:picLocks noChangeAspect="1"/>
          </p:cNvPicPr>
          <p:nvPr/>
        </p:nvPicPr>
        <p:blipFill>
          <a:blip r:embed="rId6"/>
          <a:stretch>
            <a:fillRect/>
          </a:stretch>
        </p:blipFill>
        <p:spPr>
          <a:xfrm>
            <a:off x="839707" y="4012056"/>
            <a:ext cx="2528604" cy="1469807"/>
          </a:xfrm>
          <a:prstGeom prst="rect">
            <a:avLst/>
          </a:prstGeom>
        </p:spPr>
      </p:pic>
      <p:pic>
        <p:nvPicPr>
          <p:cNvPr id="13" name="図 12"/>
          <p:cNvPicPr>
            <a:picLocks noChangeAspect="1"/>
          </p:cNvPicPr>
          <p:nvPr/>
        </p:nvPicPr>
        <p:blipFill>
          <a:blip r:embed="rId7"/>
          <a:stretch>
            <a:fillRect/>
          </a:stretch>
        </p:blipFill>
        <p:spPr>
          <a:xfrm>
            <a:off x="3426768" y="3828888"/>
            <a:ext cx="2667097" cy="1652975"/>
          </a:xfrm>
          <a:prstGeom prst="rect">
            <a:avLst/>
          </a:prstGeom>
        </p:spPr>
      </p:pic>
      <p:pic>
        <p:nvPicPr>
          <p:cNvPr id="14" name="図 13"/>
          <p:cNvPicPr>
            <a:picLocks noChangeAspect="1"/>
          </p:cNvPicPr>
          <p:nvPr/>
        </p:nvPicPr>
        <p:blipFill>
          <a:blip r:embed="rId8"/>
          <a:stretch>
            <a:fillRect/>
          </a:stretch>
        </p:blipFill>
        <p:spPr>
          <a:xfrm>
            <a:off x="6013951" y="3618916"/>
            <a:ext cx="2318632" cy="1862947"/>
          </a:xfrm>
          <a:prstGeom prst="rect">
            <a:avLst/>
          </a:prstGeom>
        </p:spPr>
      </p:pic>
      <p:sp>
        <p:nvSpPr>
          <p:cNvPr id="22" name="テキスト ボックス 21"/>
          <p:cNvSpPr txBox="1"/>
          <p:nvPr/>
        </p:nvSpPr>
        <p:spPr>
          <a:xfrm>
            <a:off x="3597700" y="3167697"/>
            <a:ext cx="2372031" cy="276999"/>
          </a:xfrm>
          <a:prstGeom prst="rect">
            <a:avLst/>
          </a:prstGeom>
          <a:noFill/>
          <a:ln>
            <a:noFill/>
          </a:ln>
        </p:spPr>
        <p:txBody>
          <a:bodyPr wrap="square" rtlCol="0">
            <a:spAutoFit/>
          </a:bodyPr>
          <a:lstStyle/>
          <a:p>
            <a:pPr algn="ctr" rtl="0"/>
            <a:r>
              <a:rPr lang="ne-np" sz="1200">
                <a:solidFill>
                  <a:prstClr val="black"/>
                </a:solidFill>
              </a:rPr>
              <a:t>ट्रिमिङ डोजरको उदाहरण</a:t>
            </a:r>
          </a:p>
        </p:txBody>
      </p:sp>
      <p:sp>
        <p:nvSpPr>
          <p:cNvPr id="23" name="テキスト ボックス 22"/>
          <p:cNvSpPr txBox="1"/>
          <p:nvPr/>
        </p:nvSpPr>
        <p:spPr>
          <a:xfrm>
            <a:off x="6151513" y="3167696"/>
            <a:ext cx="2372031" cy="276999"/>
          </a:xfrm>
          <a:prstGeom prst="rect">
            <a:avLst/>
          </a:prstGeom>
          <a:noFill/>
          <a:ln>
            <a:noFill/>
          </a:ln>
        </p:spPr>
        <p:txBody>
          <a:bodyPr wrap="square" rtlCol="0">
            <a:spAutoFit/>
          </a:bodyPr>
          <a:lstStyle/>
          <a:p>
            <a:pPr algn="ctr" rtl="0"/>
            <a:r>
              <a:rPr lang="ne-np" sz="1200">
                <a:solidFill>
                  <a:prstClr val="black"/>
                </a:solidFill>
              </a:rPr>
              <a:t>रिपरको उदाहरण</a:t>
            </a:r>
          </a:p>
        </p:txBody>
      </p:sp>
      <p:sp>
        <p:nvSpPr>
          <p:cNvPr id="24" name="テキスト ボックス 23"/>
          <p:cNvSpPr txBox="1"/>
          <p:nvPr/>
        </p:nvSpPr>
        <p:spPr>
          <a:xfrm>
            <a:off x="917993" y="5494660"/>
            <a:ext cx="2372031" cy="276999"/>
          </a:xfrm>
          <a:prstGeom prst="rect">
            <a:avLst/>
          </a:prstGeom>
          <a:noFill/>
          <a:ln>
            <a:noFill/>
          </a:ln>
        </p:spPr>
        <p:txBody>
          <a:bodyPr wrap="square" rtlCol="0">
            <a:spAutoFit/>
          </a:bodyPr>
          <a:lstStyle/>
          <a:p>
            <a:pPr algn="ctr" rtl="0"/>
            <a:r>
              <a:rPr lang="ne-np" sz="1200">
                <a:solidFill>
                  <a:prstClr val="black"/>
                </a:solidFill>
              </a:rPr>
              <a:t>स्वाम्प बुलडोजरको उदाहरण</a:t>
            </a:r>
          </a:p>
        </p:txBody>
      </p:sp>
      <p:sp>
        <p:nvSpPr>
          <p:cNvPr id="25" name="テキスト ボックス 24"/>
          <p:cNvSpPr txBox="1"/>
          <p:nvPr/>
        </p:nvSpPr>
        <p:spPr>
          <a:xfrm>
            <a:off x="3418574" y="5494659"/>
            <a:ext cx="2372031" cy="276999"/>
          </a:xfrm>
          <a:prstGeom prst="rect">
            <a:avLst/>
          </a:prstGeom>
          <a:noFill/>
          <a:ln>
            <a:noFill/>
          </a:ln>
        </p:spPr>
        <p:txBody>
          <a:bodyPr wrap="square" rtlCol="0">
            <a:spAutoFit/>
          </a:bodyPr>
          <a:lstStyle/>
          <a:p>
            <a:pPr algn="ctr" rtl="0"/>
            <a:r>
              <a:rPr lang="ne-np" sz="1200">
                <a:solidFill>
                  <a:prstClr val="black"/>
                </a:solidFill>
              </a:rPr>
              <a:t>पुस डोजरको उदाहरण</a:t>
            </a:r>
          </a:p>
        </p:txBody>
      </p:sp>
      <p:sp>
        <p:nvSpPr>
          <p:cNvPr id="26" name="テキスト ボックス 25"/>
          <p:cNvSpPr txBox="1"/>
          <p:nvPr/>
        </p:nvSpPr>
        <p:spPr>
          <a:xfrm>
            <a:off x="6098074" y="5517584"/>
            <a:ext cx="2372031" cy="276999"/>
          </a:xfrm>
          <a:prstGeom prst="rect">
            <a:avLst/>
          </a:prstGeom>
          <a:noFill/>
          <a:ln>
            <a:noFill/>
          </a:ln>
        </p:spPr>
        <p:txBody>
          <a:bodyPr wrap="square" rtlCol="0">
            <a:spAutoFit/>
          </a:bodyPr>
          <a:lstStyle/>
          <a:p>
            <a:pPr algn="ctr" rtl="0"/>
            <a:r>
              <a:rPr lang="ne-np" sz="1200">
                <a:solidFill>
                  <a:prstClr val="black"/>
                </a:solidFill>
              </a:rPr>
              <a:t>ट्याक्टर साबेलको उदाहरण</a:t>
            </a:r>
          </a:p>
        </p:txBody>
      </p:sp>
    </p:spTree>
    <p:extLst>
      <p:ext uri="{BB962C8B-B14F-4D97-AF65-F5344CB8AC3E}">
        <p14:creationId xmlns:p14="http://schemas.microsoft.com/office/powerpoint/2010/main" val="379735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50" y="3415084"/>
            <a:ext cx="3760278" cy="2070752"/>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सुरक्षा उपकरण</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85/सहायक पाठ्यपुस्तक पृष्ठ 33</a:t>
            </a:r>
          </a:p>
        </p:txBody>
      </p:sp>
      <p:pic>
        <p:nvPicPr>
          <p:cNvPr id="5" name="図 4"/>
          <p:cNvPicPr>
            <a:picLocks noChangeAspect="1"/>
          </p:cNvPicPr>
          <p:nvPr/>
        </p:nvPicPr>
        <p:blipFill>
          <a:blip r:embed="rId4"/>
          <a:stretch>
            <a:fillRect/>
          </a:stretch>
        </p:blipFill>
        <p:spPr>
          <a:xfrm>
            <a:off x="4414727" y="3155640"/>
            <a:ext cx="3816104" cy="2127703"/>
          </a:xfrm>
          <a:prstGeom prst="rect">
            <a:avLst/>
          </a:prstGeom>
        </p:spPr>
      </p:pic>
      <p:sp>
        <p:nvSpPr>
          <p:cNvPr id="10" name="テキスト ボックス 9"/>
          <p:cNvSpPr txBox="1"/>
          <p:nvPr/>
        </p:nvSpPr>
        <p:spPr>
          <a:xfrm>
            <a:off x="5135730" y="5278486"/>
            <a:ext cx="3257993" cy="281855"/>
          </a:xfrm>
          <a:prstGeom prst="rect">
            <a:avLst/>
          </a:prstGeom>
          <a:noFill/>
          <a:ln>
            <a:noFill/>
          </a:ln>
        </p:spPr>
        <p:txBody>
          <a:bodyPr wrap="square" rtlCol="0">
            <a:spAutoFit/>
          </a:bodyPr>
          <a:lstStyle/>
          <a:p>
            <a:pPr algn="ctr" rtl="0"/>
            <a:r>
              <a:rPr lang="ne-np" sz="1200" dirty="0">
                <a:solidFill>
                  <a:prstClr val="black"/>
                </a:solidFill>
              </a:rPr>
              <a:t>लिफ्ट आर्मको सुरक्षा पिन आदिको उदाहरण</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ne-np" sz="2000" dirty="0">
                <a:latin typeface="Meiryo UI" panose="020B0604030504040204" pitchFamily="50" charset="-128"/>
                <a:ea typeface="Meiryo UI" panose="020B0604030504040204" pitchFamily="50" charset="-128"/>
              </a:rPr>
              <a:t>1・・・हेडलाइट</a:t>
            </a: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r>
              <a:rPr lang="ne-np" sz="2000" dirty="0">
                <a:latin typeface="Meiryo UI" panose="020B0604030504040204" pitchFamily="50" charset="-128"/>
                <a:ea typeface="Meiryo UI" panose="020B0604030504040204" pitchFamily="50" charset="-128"/>
              </a:rPr>
              <a:t>2・・・चेतावनी उपकरण</a:t>
            </a: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r>
              <a:rPr lang="ne-np" sz="2000" dirty="0">
                <a:latin typeface="Meiryo UI" panose="020B0604030504040204" pitchFamily="50" charset="-128"/>
                <a:ea typeface="Meiryo UI" panose="020B0604030504040204" pitchFamily="50" charset="-128"/>
              </a:rPr>
              <a:t>3・・・ओभरहेड गार्ड र पल्टने बेलाको सुरक्षात्मक उपकरण (ROPS) </a:t>
            </a: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p:txBody>
      </p:sp>
      <p:sp>
        <p:nvSpPr>
          <p:cNvPr id="12" name="テキスト ボックス 2">
            <a:extLst>
              <a:ext uri="{FF2B5EF4-FFF2-40B4-BE49-F238E27FC236}">
                <a16:creationId xmlns:a16="http://schemas.microsoft.com/office/drawing/2014/main" id="{25D1CE59-E218-4CDB-90E6-0B8CA67ADE38}"/>
              </a:ext>
            </a:extLst>
          </p:cNvPr>
          <p:cNvSpPr txBox="1">
            <a:spLocks noChangeArrowheads="1"/>
          </p:cNvSpPr>
          <p:nvPr/>
        </p:nvSpPr>
        <p:spPr bwMode="auto">
          <a:xfrm>
            <a:off x="844654" y="5278486"/>
            <a:ext cx="3354070" cy="317500"/>
          </a:xfrm>
          <a:prstGeom prst="rect">
            <a:avLst/>
          </a:prstGeom>
          <a:solidFill>
            <a:schemeClr val="bg1"/>
          </a:solidFill>
          <a:ln w="9525">
            <a:noFill/>
            <a:miter lim="800000"/>
            <a:headEnd/>
            <a:tailEnd/>
          </a:ln>
        </p:spPr>
        <p:txBody>
          <a:bodyPr rot="0" vert="horz" wrap="square" lIns="91440" tIns="45720" rIns="91440" bIns="45720" rtlCol="0" anchor="t" anchorCtr="0">
            <a:noAutofit/>
          </a:bodyPr>
          <a:lstStyle/>
          <a:p>
            <a:pPr algn="ctr"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पल्टने बेलाको सुरक्षात्मक उपकरणको उदाहरण</a:t>
            </a:r>
          </a:p>
        </p:txBody>
      </p:sp>
    </p:spTree>
    <p:extLst>
      <p:ext uri="{BB962C8B-B14F-4D97-AF65-F5344CB8AC3E}">
        <p14:creationId xmlns:p14="http://schemas.microsoft.com/office/powerpoint/2010/main" val="2151323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1800" dirty="0">
                <a:latin typeface="Meiryo UI" panose="020B0604030504040204" pitchFamily="50" charset="-128"/>
                <a:ea typeface="Meiryo UI" panose="020B0604030504040204" pitchFamily="50" charset="-128"/>
              </a:rPr>
              <a:t>साबेल (shoberu) प्रकारको निर्माण मेसिनको कार्य उपकरणको संरचना र प्रकार</a:t>
            </a:r>
            <a:endParaRPr kumimoji="1" lang="ja-JP" altLang="en-US" sz="18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86/सहायक पाठ्यपुस्तक पृष्ठ 35</a:t>
            </a:r>
          </a:p>
        </p:txBody>
      </p:sp>
      <p:sp>
        <p:nvSpPr>
          <p:cNvPr id="18" name="テキスト ボックス 17"/>
          <p:cNvSpPr txBox="1"/>
          <p:nvPr/>
        </p:nvSpPr>
        <p:spPr>
          <a:xfrm>
            <a:off x="2953195" y="3490753"/>
            <a:ext cx="3237610" cy="276999"/>
          </a:xfrm>
          <a:prstGeom prst="rect">
            <a:avLst/>
          </a:prstGeom>
          <a:noFill/>
          <a:ln>
            <a:noFill/>
          </a:ln>
        </p:spPr>
        <p:txBody>
          <a:bodyPr wrap="square" rtlCol="0">
            <a:spAutoFit/>
          </a:bodyPr>
          <a:lstStyle/>
          <a:p>
            <a:pPr algn="ctr" rtl="0"/>
            <a:r>
              <a:rPr lang="ne-np" sz="1200">
                <a:solidFill>
                  <a:prstClr val="black"/>
                </a:solidFill>
              </a:rPr>
              <a:t>हाइड्रोलिक टाइप साबेलको कार्य उपकरणको उदाहरण</a:t>
            </a:r>
          </a:p>
        </p:txBody>
      </p:sp>
      <p:pic>
        <p:nvPicPr>
          <p:cNvPr id="19" name="図 18"/>
          <p:cNvPicPr>
            <a:picLocks noChangeAspect="1"/>
          </p:cNvPicPr>
          <p:nvPr/>
        </p:nvPicPr>
        <p:blipFill>
          <a:blip r:embed="rId3"/>
          <a:stretch>
            <a:fillRect/>
          </a:stretch>
        </p:blipFill>
        <p:spPr>
          <a:xfrm>
            <a:off x="2324409" y="3714410"/>
            <a:ext cx="4391768" cy="2487478"/>
          </a:xfrm>
          <a:prstGeom prst="rect">
            <a:avLst/>
          </a:prstGeom>
        </p:spPr>
      </p:pic>
      <p:sp>
        <p:nvSpPr>
          <p:cNvPr id="20" name="テキスト ボックス 19"/>
          <p:cNvSpPr txBox="1"/>
          <p:nvPr/>
        </p:nvSpPr>
        <p:spPr>
          <a:xfrm>
            <a:off x="2565404" y="6061456"/>
            <a:ext cx="4463959" cy="276999"/>
          </a:xfrm>
          <a:prstGeom prst="rect">
            <a:avLst/>
          </a:prstGeom>
          <a:noFill/>
          <a:ln>
            <a:noFill/>
          </a:ln>
        </p:spPr>
        <p:txBody>
          <a:bodyPr wrap="square" rtlCol="0">
            <a:spAutoFit/>
          </a:bodyPr>
          <a:lstStyle/>
          <a:p>
            <a:pPr algn="ctr" rtl="0"/>
            <a:r>
              <a:rPr lang="ne-np" sz="1200" dirty="0">
                <a:solidFill>
                  <a:prstClr val="black"/>
                </a:solidFill>
              </a:rPr>
              <a:t>मेसिन प्रकारको कामसेलको कार्य उपकरणको उदाहरण</a:t>
            </a:r>
          </a:p>
        </p:txBody>
      </p:sp>
      <p:pic>
        <p:nvPicPr>
          <p:cNvPr id="21" name="図 20"/>
          <p:cNvPicPr>
            <a:picLocks noChangeAspect="1"/>
          </p:cNvPicPr>
          <p:nvPr/>
        </p:nvPicPr>
        <p:blipFill>
          <a:blip r:embed="rId4"/>
          <a:stretch>
            <a:fillRect/>
          </a:stretch>
        </p:blipFill>
        <p:spPr>
          <a:xfrm>
            <a:off x="4520293" y="1399077"/>
            <a:ext cx="4005448" cy="2153466"/>
          </a:xfrm>
          <a:prstGeom prst="rect">
            <a:avLst/>
          </a:prstGeom>
        </p:spPr>
      </p:pic>
      <p:pic>
        <p:nvPicPr>
          <p:cNvPr id="22" name="図 21"/>
          <p:cNvPicPr>
            <a:picLocks noChangeAspect="1"/>
          </p:cNvPicPr>
          <p:nvPr/>
        </p:nvPicPr>
        <p:blipFill>
          <a:blip r:embed="rId5"/>
          <a:stretch>
            <a:fillRect/>
          </a:stretch>
        </p:blipFill>
        <p:spPr>
          <a:xfrm>
            <a:off x="639041" y="1620499"/>
            <a:ext cx="3885009" cy="1650154"/>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23" name="正方形/長方形 22"/>
          <p:cNvSpPr/>
          <p:nvPr/>
        </p:nvSpPr>
        <p:spPr>
          <a:xfrm>
            <a:off x="1159241" y="1528204"/>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4" name="テキスト ボックス 23"/>
          <p:cNvSpPr txBox="1"/>
          <p:nvPr/>
        </p:nvSpPr>
        <p:spPr>
          <a:xfrm>
            <a:off x="1030261" y="1525117"/>
            <a:ext cx="963725"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आर्म सिलिन्डर</a:t>
            </a:r>
          </a:p>
        </p:txBody>
      </p:sp>
      <p:sp>
        <p:nvSpPr>
          <p:cNvPr id="25" name="正方形/長方形 24"/>
          <p:cNvSpPr/>
          <p:nvPr/>
        </p:nvSpPr>
        <p:spPr>
          <a:xfrm>
            <a:off x="1020328" y="179699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7" name="正方形/長方形 26"/>
          <p:cNvSpPr/>
          <p:nvPr/>
        </p:nvSpPr>
        <p:spPr>
          <a:xfrm>
            <a:off x="683891" y="198967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8" name="正方形/長方形 27"/>
          <p:cNvSpPr/>
          <p:nvPr/>
        </p:nvSpPr>
        <p:spPr>
          <a:xfrm>
            <a:off x="2533037" y="1599656"/>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9" name="正方形/長方形 28"/>
          <p:cNvSpPr/>
          <p:nvPr/>
        </p:nvSpPr>
        <p:spPr>
          <a:xfrm>
            <a:off x="3386633" y="179400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0" name="正方形/長方形 29"/>
          <p:cNvSpPr/>
          <p:nvPr/>
        </p:nvSpPr>
        <p:spPr>
          <a:xfrm>
            <a:off x="3494297" y="198585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1" name="正方形/長方形 30"/>
          <p:cNvSpPr/>
          <p:nvPr/>
        </p:nvSpPr>
        <p:spPr>
          <a:xfrm>
            <a:off x="3580497" y="243863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2" name="正方形/長方形 31"/>
          <p:cNvSpPr/>
          <p:nvPr/>
        </p:nvSpPr>
        <p:spPr>
          <a:xfrm>
            <a:off x="3620957" y="269699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3" name="正方形/長方形 32"/>
          <p:cNvSpPr/>
          <p:nvPr/>
        </p:nvSpPr>
        <p:spPr>
          <a:xfrm>
            <a:off x="3697029" y="310413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4" name="正方形/長方形 33"/>
          <p:cNvSpPr/>
          <p:nvPr/>
        </p:nvSpPr>
        <p:spPr>
          <a:xfrm>
            <a:off x="4627165" y="202378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5" name="正方形/長方形 34"/>
          <p:cNvSpPr/>
          <p:nvPr/>
        </p:nvSpPr>
        <p:spPr>
          <a:xfrm>
            <a:off x="4861698" y="172602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6" name="正方形/長方形 35"/>
          <p:cNvSpPr/>
          <p:nvPr/>
        </p:nvSpPr>
        <p:spPr>
          <a:xfrm>
            <a:off x="5040493" y="141566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7" name="正方形/長方形 36"/>
          <p:cNvSpPr/>
          <p:nvPr/>
        </p:nvSpPr>
        <p:spPr>
          <a:xfrm>
            <a:off x="6777921" y="141566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8" name="正方形/長方形 37"/>
          <p:cNvSpPr/>
          <p:nvPr/>
        </p:nvSpPr>
        <p:spPr>
          <a:xfrm>
            <a:off x="7152887" y="172510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9" name="正方形/長方形 38"/>
          <p:cNvSpPr/>
          <p:nvPr/>
        </p:nvSpPr>
        <p:spPr>
          <a:xfrm>
            <a:off x="7204719" y="198967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0" name="正方形/長方形 39"/>
          <p:cNvSpPr/>
          <p:nvPr/>
        </p:nvSpPr>
        <p:spPr>
          <a:xfrm>
            <a:off x="7088150" y="2902048"/>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1" name="正方形/長方形 40"/>
          <p:cNvSpPr/>
          <p:nvPr/>
        </p:nvSpPr>
        <p:spPr>
          <a:xfrm>
            <a:off x="7628236" y="308776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2" name="正方形/長方形 41"/>
          <p:cNvSpPr/>
          <p:nvPr/>
        </p:nvSpPr>
        <p:spPr>
          <a:xfrm>
            <a:off x="6587270" y="3428497"/>
            <a:ext cx="1040965" cy="10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3" name="正方形/長方形 42"/>
          <p:cNvSpPr/>
          <p:nvPr/>
        </p:nvSpPr>
        <p:spPr>
          <a:xfrm>
            <a:off x="2843433" y="4442954"/>
            <a:ext cx="853596" cy="12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4" name="正方形/長方形 43"/>
          <p:cNvSpPr/>
          <p:nvPr/>
        </p:nvSpPr>
        <p:spPr>
          <a:xfrm>
            <a:off x="2565405" y="468537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5" name="正方形/長方形 44"/>
          <p:cNvSpPr/>
          <p:nvPr/>
        </p:nvSpPr>
        <p:spPr>
          <a:xfrm>
            <a:off x="5924325" y="421150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6" name="正方形/長方形 45"/>
          <p:cNvSpPr/>
          <p:nvPr/>
        </p:nvSpPr>
        <p:spPr>
          <a:xfrm>
            <a:off x="4347893" y="5045719"/>
            <a:ext cx="513805" cy="260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7" name="正方形/長方形 46"/>
          <p:cNvSpPr/>
          <p:nvPr/>
        </p:nvSpPr>
        <p:spPr>
          <a:xfrm>
            <a:off x="3580498" y="578277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8" name="正方形/長方形 47"/>
          <p:cNvSpPr/>
          <p:nvPr/>
        </p:nvSpPr>
        <p:spPr>
          <a:xfrm>
            <a:off x="4037925" y="5486989"/>
            <a:ext cx="736765" cy="15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9" name="正方形/長方形 48"/>
          <p:cNvSpPr/>
          <p:nvPr/>
        </p:nvSpPr>
        <p:spPr>
          <a:xfrm>
            <a:off x="6088127" y="466521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50" name="正方形/長方形 49"/>
          <p:cNvSpPr/>
          <p:nvPr/>
        </p:nvSpPr>
        <p:spPr>
          <a:xfrm>
            <a:off x="6040036" y="4845610"/>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51" name="正方形/長方形 50"/>
          <p:cNvSpPr/>
          <p:nvPr/>
        </p:nvSpPr>
        <p:spPr>
          <a:xfrm>
            <a:off x="5678753" y="5235582"/>
            <a:ext cx="321997" cy="89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52" name="正方形/長方形 51"/>
          <p:cNvSpPr/>
          <p:nvPr/>
        </p:nvSpPr>
        <p:spPr>
          <a:xfrm>
            <a:off x="5040493" y="5804402"/>
            <a:ext cx="674801" cy="257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53" name="正方形/長方形 52"/>
          <p:cNvSpPr/>
          <p:nvPr/>
        </p:nvSpPr>
        <p:spPr>
          <a:xfrm>
            <a:off x="5738154" y="5859427"/>
            <a:ext cx="475511" cy="221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55" name="テキスト ボックス 54"/>
          <p:cNvSpPr txBox="1"/>
          <p:nvPr/>
        </p:nvSpPr>
        <p:spPr>
          <a:xfrm>
            <a:off x="1110689" y="1731070"/>
            <a:ext cx="546945" cy="246221"/>
          </a:xfrm>
          <a:prstGeom prst="rect">
            <a:avLst/>
          </a:prstGeom>
          <a:noFill/>
        </p:spPr>
        <p:txBody>
          <a:bodyPr wrap="none" rtlCol="0">
            <a:spAutoFit/>
          </a:bodyPr>
          <a:lstStyle/>
          <a:p>
            <a:pPr rtl="0"/>
            <a:r>
              <a:rPr lang="ne-np" sz="1000" dirty="0">
                <a:latin typeface="HGP明朝B" panose="02020800000000000000" pitchFamily="18" charset="-128"/>
                <a:ea typeface="HGP明朝B" panose="02020800000000000000" pitchFamily="18" charset="-128"/>
              </a:rPr>
              <a:t>बूम</a:t>
            </a:r>
          </a:p>
        </p:txBody>
      </p:sp>
      <p:sp>
        <p:nvSpPr>
          <p:cNvPr id="56" name="テキスト ボックス 55"/>
          <p:cNvSpPr txBox="1"/>
          <p:nvPr/>
        </p:nvSpPr>
        <p:spPr>
          <a:xfrm>
            <a:off x="573261" y="1917599"/>
            <a:ext cx="971741"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बूम सिलिन्डर</a:t>
            </a:r>
          </a:p>
        </p:txBody>
      </p:sp>
      <p:sp>
        <p:nvSpPr>
          <p:cNvPr id="57" name="テキスト ボックス 56"/>
          <p:cNvSpPr txBox="1"/>
          <p:nvPr/>
        </p:nvSpPr>
        <p:spPr>
          <a:xfrm>
            <a:off x="2685802" y="1532607"/>
            <a:ext cx="538930"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आर्म</a:t>
            </a:r>
          </a:p>
        </p:txBody>
      </p:sp>
      <p:sp>
        <p:nvSpPr>
          <p:cNvPr id="59" name="テキスト ボックス 58"/>
          <p:cNvSpPr txBox="1"/>
          <p:nvPr/>
        </p:nvSpPr>
        <p:spPr>
          <a:xfrm>
            <a:off x="3246231" y="1716663"/>
            <a:ext cx="1032655" cy="246221"/>
          </a:xfrm>
          <a:prstGeom prst="rect">
            <a:avLst/>
          </a:prstGeom>
          <a:noFill/>
        </p:spPr>
        <p:txBody>
          <a:bodyPr wrap="none" rtlCol="0">
            <a:spAutoFit/>
          </a:bodyPr>
          <a:lstStyle/>
          <a:p>
            <a:pPr rtl="0"/>
            <a:r>
              <a:rPr lang="ne-np" sz="1000" dirty="0">
                <a:latin typeface="HGP明朝B" panose="02020800000000000000" pitchFamily="18" charset="-128"/>
                <a:ea typeface="HGP明朝B" panose="02020800000000000000" pitchFamily="18" charset="-128"/>
              </a:rPr>
              <a:t>बकेट सिलिन्डर</a:t>
            </a:r>
          </a:p>
        </p:txBody>
      </p:sp>
      <p:sp>
        <p:nvSpPr>
          <p:cNvPr id="60" name="テキスト ボックス 59"/>
          <p:cNvSpPr txBox="1"/>
          <p:nvPr/>
        </p:nvSpPr>
        <p:spPr>
          <a:xfrm>
            <a:off x="3437915" y="1915587"/>
            <a:ext cx="684803"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स्ट्रयाप</a:t>
            </a:r>
          </a:p>
        </p:txBody>
      </p:sp>
      <p:sp>
        <p:nvSpPr>
          <p:cNvPr id="61" name="テキスト ボックス 60"/>
          <p:cNvSpPr txBox="1"/>
          <p:nvPr/>
        </p:nvSpPr>
        <p:spPr>
          <a:xfrm>
            <a:off x="3525254" y="2350463"/>
            <a:ext cx="949299"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स्ट्रयाप रड</a:t>
            </a:r>
          </a:p>
        </p:txBody>
      </p:sp>
      <p:sp>
        <p:nvSpPr>
          <p:cNvPr id="62" name="テキスト ボックス 61"/>
          <p:cNvSpPr txBox="1"/>
          <p:nvPr/>
        </p:nvSpPr>
        <p:spPr>
          <a:xfrm>
            <a:off x="3322650" y="2640216"/>
            <a:ext cx="1534050" cy="307777"/>
          </a:xfrm>
          <a:prstGeom prst="rect">
            <a:avLst/>
          </a:prstGeom>
          <a:noFill/>
        </p:spPr>
        <p:txBody>
          <a:bodyPr wrap="square" rtlCol="0">
            <a:spAutoFit/>
          </a:bodyPr>
          <a:lstStyle/>
          <a:p>
            <a:pPr rtl="0"/>
            <a:r>
              <a:rPr lang="ne-np" sz="700" dirty="0">
                <a:latin typeface="HGP明朝B" panose="02020800000000000000" pitchFamily="18" charset="-128"/>
                <a:ea typeface="HGP明朝B" panose="02020800000000000000" pitchFamily="18" charset="-128"/>
              </a:rPr>
              <a:t>ड्याग साबेल (shoberu) प्रयोगको बकेट</a:t>
            </a:r>
          </a:p>
        </p:txBody>
      </p:sp>
      <p:sp>
        <p:nvSpPr>
          <p:cNvPr id="63" name="テキスト ボックス 62"/>
          <p:cNvSpPr txBox="1"/>
          <p:nvPr/>
        </p:nvSpPr>
        <p:spPr>
          <a:xfrm>
            <a:off x="3580497" y="3021382"/>
            <a:ext cx="982961"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ड्याग साबेल</a:t>
            </a:r>
          </a:p>
        </p:txBody>
      </p:sp>
      <p:sp>
        <p:nvSpPr>
          <p:cNvPr id="64" name="テキスト ボックス 63"/>
          <p:cNvSpPr txBox="1"/>
          <p:nvPr/>
        </p:nvSpPr>
        <p:spPr>
          <a:xfrm>
            <a:off x="7029364" y="1327523"/>
            <a:ext cx="538930"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आर्म</a:t>
            </a:r>
          </a:p>
        </p:txBody>
      </p:sp>
      <p:sp>
        <p:nvSpPr>
          <p:cNvPr id="65" name="テキスト ボックス 64"/>
          <p:cNvSpPr txBox="1"/>
          <p:nvPr/>
        </p:nvSpPr>
        <p:spPr>
          <a:xfrm>
            <a:off x="4926837" y="1334868"/>
            <a:ext cx="963725"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आर्म सिलिन्डर</a:t>
            </a:r>
          </a:p>
        </p:txBody>
      </p:sp>
      <p:sp>
        <p:nvSpPr>
          <p:cNvPr id="66" name="テキスト ボックス 65"/>
          <p:cNvSpPr txBox="1"/>
          <p:nvPr/>
        </p:nvSpPr>
        <p:spPr>
          <a:xfrm>
            <a:off x="5078742" y="1654206"/>
            <a:ext cx="546945"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बूम</a:t>
            </a:r>
          </a:p>
        </p:txBody>
      </p:sp>
      <p:sp>
        <p:nvSpPr>
          <p:cNvPr id="67" name="テキスト ボックス 66"/>
          <p:cNvSpPr txBox="1"/>
          <p:nvPr/>
        </p:nvSpPr>
        <p:spPr>
          <a:xfrm>
            <a:off x="4534441" y="1923717"/>
            <a:ext cx="971741"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बूम सिलिन्डर</a:t>
            </a:r>
          </a:p>
        </p:txBody>
      </p:sp>
      <p:sp>
        <p:nvSpPr>
          <p:cNvPr id="68" name="テキスト ボックス 67"/>
          <p:cNvSpPr txBox="1"/>
          <p:nvPr/>
        </p:nvSpPr>
        <p:spPr>
          <a:xfrm>
            <a:off x="7063357" y="1648227"/>
            <a:ext cx="1032655"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बकेट सिलिन्डर</a:t>
            </a:r>
          </a:p>
        </p:txBody>
      </p:sp>
      <p:sp>
        <p:nvSpPr>
          <p:cNvPr id="69" name="テキスト ボックス 68"/>
          <p:cNvSpPr txBox="1"/>
          <p:nvPr/>
        </p:nvSpPr>
        <p:spPr>
          <a:xfrm>
            <a:off x="7151610" y="1920963"/>
            <a:ext cx="684803"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स्ट्रयाप</a:t>
            </a:r>
          </a:p>
        </p:txBody>
      </p:sp>
      <p:sp>
        <p:nvSpPr>
          <p:cNvPr id="70" name="テキスト ボックス 69"/>
          <p:cNvSpPr txBox="1"/>
          <p:nvPr/>
        </p:nvSpPr>
        <p:spPr>
          <a:xfrm>
            <a:off x="6978754" y="2793855"/>
            <a:ext cx="949299"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स्ट्रयाप रड</a:t>
            </a:r>
          </a:p>
        </p:txBody>
      </p:sp>
      <p:sp>
        <p:nvSpPr>
          <p:cNvPr id="71" name="テキスト ボックス 70"/>
          <p:cNvSpPr txBox="1"/>
          <p:nvPr/>
        </p:nvSpPr>
        <p:spPr>
          <a:xfrm>
            <a:off x="6415497" y="3304855"/>
            <a:ext cx="1519968" cy="246221"/>
          </a:xfrm>
          <a:prstGeom prst="rect">
            <a:avLst/>
          </a:prstGeom>
          <a:noFill/>
        </p:spPr>
        <p:txBody>
          <a:bodyPr wrap="none" rtlCol="0">
            <a:spAutoFit/>
          </a:bodyPr>
          <a:lstStyle/>
          <a:p>
            <a:pPr rtl="0"/>
            <a:r>
              <a:rPr lang="ne-np" sz="1000" dirty="0">
                <a:latin typeface="HGP明朝B" panose="02020800000000000000" pitchFamily="18" charset="-128"/>
                <a:ea typeface="HGP明朝B" panose="02020800000000000000" pitchFamily="18" charset="-128"/>
              </a:rPr>
              <a:t>पावर साबेल (shoberu) प्रयोगको बकेट</a:t>
            </a:r>
          </a:p>
        </p:txBody>
      </p:sp>
      <p:sp>
        <p:nvSpPr>
          <p:cNvPr id="72" name="テキスト ボックス 71"/>
          <p:cNvSpPr txBox="1"/>
          <p:nvPr/>
        </p:nvSpPr>
        <p:spPr>
          <a:xfrm>
            <a:off x="7204719" y="3033796"/>
            <a:ext cx="981359" cy="246221"/>
          </a:xfrm>
          <a:prstGeom prst="rect">
            <a:avLst/>
          </a:prstGeom>
          <a:noFill/>
        </p:spPr>
        <p:txBody>
          <a:bodyPr wrap="none" rtlCol="0">
            <a:spAutoFit/>
          </a:bodyPr>
          <a:lstStyle/>
          <a:p>
            <a:pPr rtl="0"/>
            <a:r>
              <a:rPr lang="ne-np" sz="1000" dirty="0">
                <a:latin typeface="HGP明朝B" panose="02020800000000000000" pitchFamily="18" charset="-128"/>
                <a:ea typeface="HGP明朝B" panose="02020800000000000000" pitchFamily="18" charset="-128"/>
              </a:rPr>
              <a:t>पावर साबेल (shoberu)</a:t>
            </a:r>
          </a:p>
        </p:txBody>
      </p:sp>
      <p:sp>
        <p:nvSpPr>
          <p:cNvPr id="73" name="テキスト ボックス 72"/>
          <p:cNvSpPr txBox="1"/>
          <p:nvPr/>
        </p:nvSpPr>
        <p:spPr>
          <a:xfrm>
            <a:off x="3525254" y="5714220"/>
            <a:ext cx="724878"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ट्यागलाइन</a:t>
            </a:r>
          </a:p>
        </p:txBody>
      </p:sp>
      <p:sp>
        <p:nvSpPr>
          <p:cNvPr id="74" name="テキスト ボックス 73"/>
          <p:cNvSpPr txBox="1"/>
          <p:nvPr/>
        </p:nvSpPr>
        <p:spPr>
          <a:xfrm>
            <a:off x="1843853" y="4663318"/>
            <a:ext cx="772969"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ओपनिङ एण्ड क्लोजिङ रोप</a:t>
            </a:r>
          </a:p>
        </p:txBody>
      </p:sp>
      <p:sp>
        <p:nvSpPr>
          <p:cNvPr id="75" name="テキスト ボックス 74"/>
          <p:cNvSpPr txBox="1"/>
          <p:nvPr/>
        </p:nvSpPr>
        <p:spPr>
          <a:xfrm>
            <a:off x="2987399" y="4378125"/>
            <a:ext cx="772969"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होल्डिङ रोप</a:t>
            </a:r>
          </a:p>
        </p:txBody>
      </p:sp>
      <p:sp>
        <p:nvSpPr>
          <p:cNvPr id="76" name="テキスト ボックス 75"/>
          <p:cNvSpPr txBox="1"/>
          <p:nvPr/>
        </p:nvSpPr>
        <p:spPr>
          <a:xfrm>
            <a:off x="4264718" y="4916674"/>
            <a:ext cx="724878" cy="400110"/>
          </a:xfrm>
          <a:prstGeom prst="rect">
            <a:avLst/>
          </a:prstGeom>
          <a:noFill/>
        </p:spPr>
        <p:txBody>
          <a:bodyPr wrap="none" rtlCol="0">
            <a:spAutoFit/>
          </a:bodyPr>
          <a:lstStyle/>
          <a:p>
            <a:pPr rtl="0"/>
            <a:r>
              <a:rPr lang="ne-np" sz="1000" dirty="0">
                <a:latin typeface="HGP明朝B" panose="02020800000000000000" pitchFamily="18" charset="-128"/>
                <a:ea typeface="HGP明朝B" panose="02020800000000000000" pitchFamily="18" charset="-128"/>
              </a:rPr>
              <a:t>ट्यागलाइन</a:t>
            </a:r>
            <a:r>
              <a:rPr lang="en-US" altLang="ja-JP" sz="1000" dirty="0">
                <a:latin typeface="HGP明朝B" panose="02020800000000000000" pitchFamily="18" charset="-128"/>
                <a:ea typeface="HGP明朝B" panose="02020800000000000000" pitchFamily="18" charset="-128"/>
              </a:rPr>
              <a:t/>
            </a:r>
            <a:br>
              <a:rPr lang="en-US" altLang="ja-JP" sz="1000" dirty="0">
                <a:latin typeface="HGP明朝B" panose="02020800000000000000" pitchFamily="18" charset="-128"/>
                <a:ea typeface="HGP明朝B" panose="02020800000000000000" pitchFamily="18" charset="-128"/>
              </a:rPr>
            </a:br>
            <a:r>
              <a:rPr lang="ne-np" sz="1000" dirty="0">
                <a:latin typeface="HGP明朝B" panose="02020800000000000000" pitchFamily="18" charset="-128"/>
                <a:ea typeface="HGP明朝B" panose="02020800000000000000" pitchFamily="18" charset="-128"/>
              </a:rPr>
              <a:t>रोप</a:t>
            </a:r>
          </a:p>
        </p:txBody>
      </p:sp>
      <p:sp>
        <p:nvSpPr>
          <p:cNvPr id="77" name="テキスト ボックス 76"/>
          <p:cNvSpPr txBox="1"/>
          <p:nvPr/>
        </p:nvSpPr>
        <p:spPr>
          <a:xfrm>
            <a:off x="4335403" y="5393625"/>
            <a:ext cx="521297"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सेल</a:t>
            </a:r>
          </a:p>
        </p:txBody>
      </p:sp>
      <p:sp>
        <p:nvSpPr>
          <p:cNvPr id="79" name="テキスト ボックス 78"/>
          <p:cNvSpPr txBox="1"/>
          <p:nvPr/>
        </p:nvSpPr>
        <p:spPr>
          <a:xfrm>
            <a:off x="4841098" y="5889632"/>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नङ</a:t>
            </a:r>
          </a:p>
        </p:txBody>
      </p:sp>
      <p:sp>
        <p:nvSpPr>
          <p:cNvPr id="80" name="テキスト ボックス 79"/>
          <p:cNvSpPr txBox="1"/>
          <p:nvPr/>
        </p:nvSpPr>
        <p:spPr>
          <a:xfrm>
            <a:off x="5124865" y="5689577"/>
            <a:ext cx="579005" cy="400110"/>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मेन</a:t>
            </a:r>
            <a:r>
              <a:rPr lang="en-US" altLang="ja-JP" sz="1000" dirty="0">
                <a:latin typeface="HGP明朝B" panose="02020800000000000000" pitchFamily="18" charset="-128"/>
                <a:ea typeface="HGP明朝B" panose="02020800000000000000" pitchFamily="18" charset="-128"/>
              </a:rPr>
              <a:t/>
            </a:r>
            <a:br>
              <a:rPr lang="en-US" altLang="ja-JP" sz="1000" dirty="0">
                <a:latin typeface="HGP明朝B" panose="02020800000000000000" pitchFamily="18" charset="-128"/>
                <a:ea typeface="HGP明朝B" panose="02020800000000000000" pitchFamily="18" charset="-128"/>
              </a:rPr>
            </a:br>
            <a:r>
              <a:rPr lang="ne-np" sz="1000">
                <a:latin typeface="HGP明朝B" panose="02020800000000000000" pitchFamily="18" charset="-128"/>
                <a:ea typeface="HGP明朝B" panose="02020800000000000000" pitchFamily="18" charset="-128"/>
              </a:rPr>
              <a:t>स्याफ्ट</a:t>
            </a:r>
          </a:p>
        </p:txBody>
      </p:sp>
      <p:sp>
        <p:nvSpPr>
          <p:cNvPr id="81" name="テキスト ボックス 80"/>
          <p:cNvSpPr txBox="1"/>
          <p:nvPr/>
        </p:nvSpPr>
        <p:spPr>
          <a:xfrm>
            <a:off x="5552268" y="5732790"/>
            <a:ext cx="744114" cy="400110"/>
          </a:xfrm>
          <a:prstGeom prst="rect">
            <a:avLst/>
          </a:prstGeom>
          <a:noFill/>
        </p:spPr>
        <p:txBody>
          <a:bodyPr wrap="none" rtlCol="0">
            <a:spAutoFit/>
          </a:bodyPr>
          <a:lstStyle/>
          <a:p>
            <a:pPr rtl="0"/>
            <a:r>
              <a:rPr lang="ne-np" sz="1000" dirty="0">
                <a:latin typeface="HGP明朝B" panose="02020800000000000000" pitchFamily="18" charset="-128"/>
                <a:ea typeface="HGP明朝B" panose="02020800000000000000" pitchFamily="18" charset="-128"/>
              </a:rPr>
              <a:t>काउन्टर</a:t>
            </a:r>
            <a:r>
              <a:rPr lang="en-US" altLang="ja-JP" sz="1000" dirty="0">
                <a:latin typeface="HGP明朝B" panose="02020800000000000000" pitchFamily="18" charset="-128"/>
                <a:ea typeface="HGP明朝B" panose="02020800000000000000" pitchFamily="18" charset="-128"/>
              </a:rPr>
              <a:t/>
            </a:r>
            <a:br>
              <a:rPr lang="en-US" altLang="ja-JP" sz="1000" dirty="0">
                <a:latin typeface="HGP明朝B" panose="02020800000000000000" pitchFamily="18" charset="-128"/>
                <a:ea typeface="HGP明朝B" panose="02020800000000000000" pitchFamily="18" charset="-128"/>
              </a:rPr>
            </a:br>
            <a:r>
              <a:rPr lang="ne-np" sz="1000" dirty="0">
                <a:latin typeface="HGP明朝B" panose="02020800000000000000" pitchFamily="18" charset="-128"/>
                <a:ea typeface="HGP明朝B" panose="02020800000000000000" pitchFamily="18" charset="-128"/>
              </a:rPr>
              <a:t>वेट</a:t>
            </a:r>
          </a:p>
        </p:txBody>
      </p:sp>
      <p:sp>
        <p:nvSpPr>
          <p:cNvPr id="82" name="テキスト ボックス 81"/>
          <p:cNvSpPr txBox="1"/>
          <p:nvPr/>
        </p:nvSpPr>
        <p:spPr>
          <a:xfrm>
            <a:off x="6037279" y="4842346"/>
            <a:ext cx="772969" cy="246221"/>
          </a:xfrm>
          <a:prstGeom prst="rect">
            <a:avLst/>
          </a:prstGeom>
          <a:noFill/>
        </p:spPr>
        <p:txBody>
          <a:bodyPr wrap="none" rtlCol="0">
            <a:spAutoFit/>
          </a:bodyPr>
          <a:lstStyle/>
          <a:p>
            <a:pPr rtl="0"/>
            <a:r>
              <a:rPr lang="ne-np" sz="1000" dirty="0">
                <a:latin typeface="HGP明朝B" panose="02020800000000000000" pitchFamily="18" charset="-128"/>
                <a:ea typeface="HGP明朝B" panose="02020800000000000000" pitchFamily="18" charset="-128"/>
              </a:rPr>
              <a:t>ओपनिङ एण्ड क्लोजिङ रोप</a:t>
            </a:r>
          </a:p>
        </p:txBody>
      </p:sp>
      <p:sp>
        <p:nvSpPr>
          <p:cNvPr id="83" name="テキスト ボックス 82"/>
          <p:cNvSpPr txBox="1"/>
          <p:nvPr/>
        </p:nvSpPr>
        <p:spPr>
          <a:xfrm>
            <a:off x="6007049" y="4620823"/>
            <a:ext cx="538930"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आर्म</a:t>
            </a:r>
          </a:p>
        </p:txBody>
      </p:sp>
      <p:sp>
        <p:nvSpPr>
          <p:cNvPr id="84" name="テキスト ボックス 83"/>
          <p:cNvSpPr txBox="1"/>
          <p:nvPr/>
        </p:nvSpPr>
        <p:spPr>
          <a:xfrm>
            <a:off x="5839751" y="4163502"/>
            <a:ext cx="479618"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हेड</a:t>
            </a:r>
          </a:p>
        </p:txBody>
      </p:sp>
    </p:spTree>
    <p:extLst>
      <p:ext uri="{BB962C8B-B14F-4D97-AF65-F5344CB8AC3E}">
        <p14:creationId xmlns:p14="http://schemas.microsoft.com/office/powerpoint/2010/main" val="59491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सुरक्षा उपकरण</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90/सहायक पाठ्यपुस्तक पृष्ठ 36</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en-US" altLang="zh-TW" sz="2000" dirty="0">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3"/>
          <a:stretch>
            <a:fillRect/>
          </a:stretch>
        </p:blipFill>
        <p:spPr>
          <a:xfrm>
            <a:off x="1172250" y="1329877"/>
            <a:ext cx="2610041" cy="2505640"/>
          </a:xfrm>
          <a:prstGeom prst="rect">
            <a:avLst/>
          </a:prstGeom>
        </p:spPr>
      </p:pic>
      <p:pic>
        <p:nvPicPr>
          <p:cNvPr id="16" name="図 15"/>
          <p:cNvPicPr>
            <a:picLocks noChangeAspect="1"/>
          </p:cNvPicPr>
          <p:nvPr/>
        </p:nvPicPr>
        <p:blipFill>
          <a:blip r:embed="rId4"/>
          <a:stretch>
            <a:fillRect/>
          </a:stretch>
        </p:blipFill>
        <p:spPr>
          <a:xfrm>
            <a:off x="4429232" y="1310330"/>
            <a:ext cx="3464455" cy="2314095"/>
          </a:xfrm>
          <a:prstGeom prst="rect">
            <a:avLst/>
          </a:prstGeom>
        </p:spPr>
      </p:pic>
      <p:pic>
        <p:nvPicPr>
          <p:cNvPr id="17" name="図 16"/>
          <p:cNvPicPr>
            <a:picLocks noChangeAspect="1"/>
          </p:cNvPicPr>
          <p:nvPr/>
        </p:nvPicPr>
        <p:blipFill>
          <a:blip r:embed="rId5"/>
          <a:stretch>
            <a:fillRect/>
          </a:stretch>
        </p:blipFill>
        <p:spPr>
          <a:xfrm>
            <a:off x="960730" y="3906208"/>
            <a:ext cx="2846838" cy="2227020"/>
          </a:xfrm>
          <a:prstGeom prst="rect">
            <a:avLst/>
          </a:prstGeom>
        </p:spPr>
      </p:pic>
      <p:pic>
        <p:nvPicPr>
          <p:cNvPr id="18" name="図 17"/>
          <p:cNvPicPr>
            <a:picLocks noChangeAspect="1"/>
          </p:cNvPicPr>
          <p:nvPr/>
        </p:nvPicPr>
        <p:blipFill>
          <a:blip r:embed="rId6"/>
          <a:stretch>
            <a:fillRect/>
          </a:stretch>
        </p:blipFill>
        <p:spPr>
          <a:xfrm>
            <a:off x="4935170" y="3860822"/>
            <a:ext cx="2601230" cy="2272406"/>
          </a:xfrm>
          <a:prstGeom prst="rect">
            <a:avLst/>
          </a:prstGeom>
        </p:spPr>
      </p:pic>
      <p:sp>
        <p:nvSpPr>
          <p:cNvPr id="19" name="テキスト ボックス 18"/>
          <p:cNvSpPr txBox="1"/>
          <p:nvPr/>
        </p:nvSpPr>
        <p:spPr>
          <a:xfrm>
            <a:off x="4542654" y="3632749"/>
            <a:ext cx="3237610" cy="276999"/>
          </a:xfrm>
          <a:prstGeom prst="rect">
            <a:avLst/>
          </a:prstGeom>
          <a:noFill/>
          <a:ln>
            <a:noFill/>
          </a:ln>
        </p:spPr>
        <p:txBody>
          <a:bodyPr wrap="square" rtlCol="0">
            <a:spAutoFit/>
          </a:bodyPr>
          <a:lstStyle/>
          <a:p>
            <a:pPr algn="ctr" rtl="0"/>
            <a:r>
              <a:rPr lang="ne-np" sz="1200">
                <a:solidFill>
                  <a:prstClr val="black"/>
                </a:solidFill>
              </a:rPr>
              <a:t>टर्न पार्किङ ब्रेकको उदाहरण</a:t>
            </a:r>
          </a:p>
        </p:txBody>
      </p:sp>
      <p:sp>
        <p:nvSpPr>
          <p:cNvPr id="20" name="テキスト ボックス 19"/>
          <p:cNvSpPr txBox="1"/>
          <p:nvPr/>
        </p:nvSpPr>
        <p:spPr>
          <a:xfrm>
            <a:off x="884863" y="6065297"/>
            <a:ext cx="3237610" cy="276999"/>
          </a:xfrm>
          <a:prstGeom prst="rect">
            <a:avLst/>
          </a:prstGeom>
          <a:noFill/>
          <a:ln>
            <a:noFill/>
          </a:ln>
        </p:spPr>
        <p:txBody>
          <a:bodyPr wrap="square" rtlCol="0">
            <a:spAutoFit/>
          </a:bodyPr>
          <a:lstStyle/>
          <a:p>
            <a:pPr algn="ctr" rtl="0"/>
            <a:r>
              <a:rPr lang="ne-np" sz="1200">
                <a:solidFill>
                  <a:prstClr val="black"/>
                </a:solidFill>
              </a:rPr>
              <a:t>बूम ब्याक स्टपर उपकरणको उदाहरण</a:t>
            </a:r>
          </a:p>
        </p:txBody>
      </p:sp>
      <p:sp>
        <p:nvSpPr>
          <p:cNvPr id="21" name="テキスト ボックス 20"/>
          <p:cNvSpPr txBox="1"/>
          <p:nvPr/>
        </p:nvSpPr>
        <p:spPr>
          <a:xfrm>
            <a:off x="4616980" y="6084173"/>
            <a:ext cx="3237610" cy="276999"/>
          </a:xfrm>
          <a:prstGeom prst="rect">
            <a:avLst/>
          </a:prstGeom>
          <a:noFill/>
          <a:ln>
            <a:noFill/>
          </a:ln>
        </p:spPr>
        <p:txBody>
          <a:bodyPr wrap="square" rtlCol="0">
            <a:spAutoFit/>
          </a:bodyPr>
          <a:lstStyle/>
          <a:p>
            <a:pPr algn="ctr" rtl="0"/>
            <a:r>
              <a:rPr lang="ne-np" sz="1200">
                <a:solidFill>
                  <a:prstClr val="black"/>
                </a:solidFill>
              </a:rPr>
              <a:t>बूम अप‍-डाउन स्टप उपकरणको उदाहरण</a:t>
            </a:r>
          </a:p>
        </p:txBody>
      </p:sp>
      <p:sp>
        <p:nvSpPr>
          <p:cNvPr id="22" name="テキスト ボックス 21"/>
          <p:cNvSpPr txBox="1"/>
          <p:nvPr/>
        </p:nvSpPr>
        <p:spPr>
          <a:xfrm>
            <a:off x="884863" y="3722322"/>
            <a:ext cx="3237610" cy="276999"/>
          </a:xfrm>
          <a:prstGeom prst="rect">
            <a:avLst/>
          </a:prstGeom>
          <a:noFill/>
          <a:ln>
            <a:noFill/>
          </a:ln>
        </p:spPr>
        <p:txBody>
          <a:bodyPr wrap="square" rtlCol="0">
            <a:spAutoFit/>
          </a:bodyPr>
          <a:lstStyle/>
          <a:p>
            <a:pPr algn="ctr" rtl="0"/>
            <a:r>
              <a:rPr lang="ne-np" sz="1200">
                <a:solidFill>
                  <a:prstClr val="black"/>
                </a:solidFill>
              </a:rPr>
              <a:t>लक लिभरको उदाहरण</a:t>
            </a:r>
          </a:p>
        </p:txBody>
      </p:sp>
      <p:sp>
        <p:nvSpPr>
          <p:cNvPr id="25" name="正方形/長方形 24"/>
          <p:cNvSpPr/>
          <p:nvPr/>
        </p:nvSpPr>
        <p:spPr>
          <a:xfrm>
            <a:off x="1172250" y="1356886"/>
            <a:ext cx="976590" cy="15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6" name="正方形/長方形 25"/>
          <p:cNvSpPr/>
          <p:nvPr/>
        </p:nvSpPr>
        <p:spPr>
          <a:xfrm>
            <a:off x="2436227" y="1347923"/>
            <a:ext cx="976590" cy="15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7" name="正方形/長方形 26"/>
          <p:cNvSpPr/>
          <p:nvPr/>
        </p:nvSpPr>
        <p:spPr>
          <a:xfrm>
            <a:off x="2255520" y="2286860"/>
            <a:ext cx="467894" cy="17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8" name="正方形/長方形 27"/>
          <p:cNvSpPr/>
          <p:nvPr/>
        </p:nvSpPr>
        <p:spPr>
          <a:xfrm>
            <a:off x="1877431" y="2839314"/>
            <a:ext cx="434340" cy="18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9" name="正方形/長方形 28"/>
          <p:cNvSpPr/>
          <p:nvPr/>
        </p:nvSpPr>
        <p:spPr>
          <a:xfrm>
            <a:off x="2680582" y="2914332"/>
            <a:ext cx="434340" cy="18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0" name="正方形/長方形 29"/>
          <p:cNvSpPr/>
          <p:nvPr/>
        </p:nvSpPr>
        <p:spPr>
          <a:xfrm>
            <a:off x="4718000" y="1346373"/>
            <a:ext cx="631240" cy="161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1" name="正方形/長方形 30"/>
          <p:cNvSpPr/>
          <p:nvPr/>
        </p:nvSpPr>
        <p:spPr>
          <a:xfrm>
            <a:off x="4371160" y="1684020"/>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2" name="正方形/長方形 31"/>
          <p:cNvSpPr/>
          <p:nvPr/>
        </p:nvSpPr>
        <p:spPr>
          <a:xfrm>
            <a:off x="5276876" y="1714500"/>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3" name="正方形/長方形 32"/>
          <p:cNvSpPr/>
          <p:nvPr/>
        </p:nvSpPr>
        <p:spPr>
          <a:xfrm>
            <a:off x="4500830" y="2339796"/>
            <a:ext cx="932230" cy="28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4" name="正方形/長方形 33"/>
          <p:cNvSpPr/>
          <p:nvPr/>
        </p:nvSpPr>
        <p:spPr>
          <a:xfrm>
            <a:off x="4846521" y="2769552"/>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5" name="正方形/長方形 34"/>
          <p:cNvSpPr/>
          <p:nvPr/>
        </p:nvSpPr>
        <p:spPr>
          <a:xfrm>
            <a:off x="5593080" y="1990164"/>
            <a:ext cx="623226" cy="1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6" name="正方形/長方形 35"/>
          <p:cNvSpPr/>
          <p:nvPr/>
        </p:nvSpPr>
        <p:spPr>
          <a:xfrm>
            <a:off x="7271260" y="2062480"/>
            <a:ext cx="623226" cy="1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7" name="正方形/長方形 36"/>
          <p:cNvSpPr/>
          <p:nvPr/>
        </p:nvSpPr>
        <p:spPr>
          <a:xfrm>
            <a:off x="5809666" y="2737115"/>
            <a:ext cx="216586" cy="812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8" name="正方形/長方形 37"/>
          <p:cNvSpPr/>
          <p:nvPr/>
        </p:nvSpPr>
        <p:spPr>
          <a:xfrm>
            <a:off x="1318452" y="4375882"/>
            <a:ext cx="623226" cy="120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9" name="正方形/長方形 38"/>
          <p:cNvSpPr/>
          <p:nvPr/>
        </p:nvSpPr>
        <p:spPr>
          <a:xfrm>
            <a:off x="1623059" y="4484174"/>
            <a:ext cx="424965"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0" name="正方形/長方形 39"/>
          <p:cNvSpPr/>
          <p:nvPr/>
        </p:nvSpPr>
        <p:spPr>
          <a:xfrm>
            <a:off x="1105969" y="5411976"/>
            <a:ext cx="424965"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1" name="正方形/長方形 40"/>
          <p:cNvSpPr/>
          <p:nvPr/>
        </p:nvSpPr>
        <p:spPr>
          <a:xfrm>
            <a:off x="2727279" y="4837532"/>
            <a:ext cx="579801" cy="107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2" name="正方形/長方形 41"/>
          <p:cNvSpPr/>
          <p:nvPr/>
        </p:nvSpPr>
        <p:spPr>
          <a:xfrm>
            <a:off x="5067196" y="4137821"/>
            <a:ext cx="480164" cy="318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4" name="正方形/長方形 43"/>
          <p:cNvSpPr/>
          <p:nvPr/>
        </p:nvSpPr>
        <p:spPr>
          <a:xfrm>
            <a:off x="6306537" y="4030155"/>
            <a:ext cx="551463"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5" name="正方形/長方形 44"/>
          <p:cNvSpPr/>
          <p:nvPr/>
        </p:nvSpPr>
        <p:spPr>
          <a:xfrm>
            <a:off x="6795838" y="4729866"/>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6" name="正方形/長方形 45"/>
          <p:cNvSpPr/>
          <p:nvPr/>
        </p:nvSpPr>
        <p:spPr>
          <a:xfrm>
            <a:off x="6821680" y="5144127"/>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7" name="正方形/長方形 46"/>
          <p:cNvSpPr/>
          <p:nvPr/>
        </p:nvSpPr>
        <p:spPr>
          <a:xfrm>
            <a:off x="6614517" y="5596197"/>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8" name="正方形/長方形 47"/>
          <p:cNvSpPr/>
          <p:nvPr/>
        </p:nvSpPr>
        <p:spPr>
          <a:xfrm>
            <a:off x="5627429" y="5518207"/>
            <a:ext cx="580739" cy="349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3" name="テキスト ボックス 22"/>
          <p:cNvSpPr txBox="1"/>
          <p:nvPr/>
        </p:nvSpPr>
        <p:spPr>
          <a:xfrm>
            <a:off x="760779" y="1343382"/>
            <a:ext cx="1242648"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चढ्दा ओर्लिदा (लक अन)</a:t>
            </a:r>
          </a:p>
        </p:txBody>
      </p:sp>
      <p:sp>
        <p:nvSpPr>
          <p:cNvPr id="49" name="テキスト ボックス 48"/>
          <p:cNvSpPr txBox="1"/>
          <p:nvPr/>
        </p:nvSpPr>
        <p:spPr>
          <a:xfrm>
            <a:off x="2466024" y="1337181"/>
            <a:ext cx="1242648" cy="246221"/>
          </a:xfrm>
          <a:prstGeom prst="rect">
            <a:avLst/>
          </a:prstGeom>
          <a:noFill/>
        </p:spPr>
        <p:txBody>
          <a:bodyPr wrap="none" rtlCol="0">
            <a:spAutoFit/>
          </a:bodyPr>
          <a:lstStyle/>
          <a:p>
            <a:pPr rtl="0"/>
            <a:r>
              <a:rPr lang="ne-np" sz="1000" dirty="0">
                <a:latin typeface="HGP明朝B" panose="02020800000000000000" pitchFamily="18" charset="-128"/>
                <a:ea typeface="HGP明朝B" panose="02020800000000000000" pitchFamily="18" charset="-128"/>
              </a:rPr>
              <a:t>काम समय (लक अफ)</a:t>
            </a:r>
          </a:p>
        </p:txBody>
      </p:sp>
      <p:sp>
        <p:nvSpPr>
          <p:cNvPr id="50" name="テキスト ボックス 49"/>
          <p:cNvSpPr txBox="1"/>
          <p:nvPr/>
        </p:nvSpPr>
        <p:spPr>
          <a:xfrm>
            <a:off x="2224196" y="2220686"/>
            <a:ext cx="441146" cy="400110"/>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【मानक】</a:t>
            </a:r>
            <a:r>
              <a:rPr lang="en-US" altLang="ja-JP" sz="1000" dirty="0">
                <a:latin typeface="HGP明朝B" panose="02020800000000000000" pitchFamily="18" charset="-128"/>
                <a:ea typeface="HGP明朝B" panose="02020800000000000000" pitchFamily="18" charset="-128"/>
              </a:rPr>
              <a:t/>
            </a:r>
            <a:br>
              <a:rPr lang="en-US" altLang="ja-JP" sz="1000" dirty="0">
                <a:latin typeface="HGP明朝B" panose="02020800000000000000" pitchFamily="18" charset="-128"/>
                <a:ea typeface="HGP明朝B" panose="02020800000000000000" pitchFamily="18" charset="-128"/>
              </a:rPr>
            </a:br>
            <a:r>
              <a:rPr lang="ne-np" sz="1000">
                <a:latin typeface="HGP明朝B" panose="02020800000000000000" pitchFamily="18" charset="-128"/>
                <a:ea typeface="HGP明朝B" panose="02020800000000000000" pitchFamily="18" charset="-128"/>
              </a:rPr>
              <a:t>स्थान</a:t>
            </a:r>
          </a:p>
        </p:txBody>
      </p:sp>
      <p:sp>
        <p:nvSpPr>
          <p:cNvPr id="51" name="テキスト ボックス 50"/>
          <p:cNvSpPr txBox="1"/>
          <p:nvPr/>
        </p:nvSpPr>
        <p:spPr>
          <a:xfrm>
            <a:off x="1855110" y="2838132"/>
            <a:ext cx="4732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लक</a:t>
            </a:r>
          </a:p>
        </p:txBody>
      </p:sp>
      <p:sp>
        <p:nvSpPr>
          <p:cNvPr id="52" name="テキスト ボックス 51"/>
          <p:cNvSpPr txBox="1"/>
          <p:nvPr/>
        </p:nvSpPr>
        <p:spPr>
          <a:xfrm>
            <a:off x="2635313" y="2944640"/>
            <a:ext cx="502061"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फ्रि</a:t>
            </a:r>
          </a:p>
        </p:txBody>
      </p:sp>
      <p:sp>
        <p:nvSpPr>
          <p:cNvPr id="53" name="テキスト ボックス 52"/>
          <p:cNvSpPr txBox="1"/>
          <p:nvPr/>
        </p:nvSpPr>
        <p:spPr>
          <a:xfrm>
            <a:off x="4675677" y="1313790"/>
            <a:ext cx="792205"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टर्न लिभर</a:t>
            </a:r>
          </a:p>
        </p:txBody>
      </p:sp>
      <p:sp>
        <p:nvSpPr>
          <p:cNvPr id="54" name="テキスト ボックス 53"/>
          <p:cNvSpPr txBox="1"/>
          <p:nvPr/>
        </p:nvSpPr>
        <p:spPr>
          <a:xfrm>
            <a:off x="4351157" y="1534918"/>
            <a:ext cx="612668"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स्विच</a:t>
            </a:r>
          </a:p>
        </p:txBody>
      </p:sp>
      <p:sp>
        <p:nvSpPr>
          <p:cNvPr id="55" name="テキスト ボックス 54"/>
          <p:cNvSpPr txBox="1"/>
          <p:nvPr/>
        </p:nvSpPr>
        <p:spPr>
          <a:xfrm>
            <a:off x="5174529" y="1694938"/>
            <a:ext cx="639919"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टाइमर</a:t>
            </a:r>
          </a:p>
        </p:txBody>
      </p:sp>
      <p:sp>
        <p:nvSpPr>
          <p:cNvPr id="56" name="テキスト ボックス 55"/>
          <p:cNvSpPr txBox="1"/>
          <p:nvPr/>
        </p:nvSpPr>
        <p:spPr>
          <a:xfrm>
            <a:off x="5552118" y="1928745"/>
            <a:ext cx="776175" cy="246221"/>
          </a:xfrm>
          <a:prstGeom prst="rect">
            <a:avLst/>
          </a:prstGeom>
          <a:noFill/>
        </p:spPr>
        <p:txBody>
          <a:bodyPr wrap="none" rtlCol="0">
            <a:spAutoFit/>
          </a:bodyPr>
          <a:lstStyle/>
          <a:p>
            <a:pPr rtl="0"/>
            <a:r>
              <a:rPr lang="ne-np" sz="1000" dirty="0">
                <a:latin typeface="HGP明朝B" panose="02020800000000000000" pitchFamily="18" charset="-128"/>
                <a:ea typeface="HGP明朝B" panose="02020800000000000000" pitchFamily="18" charset="-128"/>
              </a:rPr>
              <a:t>सोलेनोइड भल्भ</a:t>
            </a:r>
          </a:p>
        </p:txBody>
      </p:sp>
      <p:sp>
        <p:nvSpPr>
          <p:cNvPr id="57" name="テキスト ボックス 56"/>
          <p:cNvSpPr txBox="1"/>
          <p:nvPr/>
        </p:nvSpPr>
        <p:spPr>
          <a:xfrm>
            <a:off x="7276748" y="2272097"/>
            <a:ext cx="790601"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टर्न मोटर</a:t>
            </a:r>
          </a:p>
        </p:txBody>
      </p:sp>
      <p:sp>
        <p:nvSpPr>
          <p:cNvPr id="59" name="テキスト ボックス 58"/>
          <p:cNvSpPr txBox="1"/>
          <p:nvPr/>
        </p:nvSpPr>
        <p:spPr>
          <a:xfrm>
            <a:off x="4813047" y="2264556"/>
            <a:ext cx="44114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ब्याट्रि</a:t>
            </a:r>
          </a:p>
        </p:txBody>
      </p:sp>
      <p:sp>
        <p:nvSpPr>
          <p:cNvPr id="60" name="テキスト ボックス 59"/>
          <p:cNvSpPr txBox="1"/>
          <p:nvPr/>
        </p:nvSpPr>
        <p:spPr>
          <a:xfrm>
            <a:off x="4698168" y="2459586"/>
            <a:ext cx="845103" cy="246221"/>
          </a:xfrm>
          <a:prstGeom prst="rect">
            <a:avLst/>
          </a:prstGeom>
          <a:noFill/>
        </p:spPr>
        <p:txBody>
          <a:bodyPr wrap="none" rtlCol="0">
            <a:spAutoFit/>
          </a:bodyPr>
          <a:lstStyle/>
          <a:p>
            <a:pPr algn="r" rtl="0"/>
            <a:r>
              <a:rPr lang="ne-np" sz="1000">
                <a:latin typeface="HGP明朝B" panose="02020800000000000000" pitchFamily="18" charset="-128"/>
                <a:ea typeface="HGP明朝B" panose="02020800000000000000" pitchFamily="18" charset="-128"/>
              </a:rPr>
              <a:t>कन्ट्रोल पम्प</a:t>
            </a:r>
          </a:p>
        </p:txBody>
      </p:sp>
      <p:sp>
        <p:nvSpPr>
          <p:cNvPr id="61" name="テキスト ボックス 60"/>
          <p:cNvSpPr txBox="1"/>
          <p:nvPr/>
        </p:nvSpPr>
        <p:spPr>
          <a:xfrm>
            <a:off x="4820452" y="2686390"/>
            <a:ext cx="65434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इन्जिन</a:t>
            </a:r>
          </a:p>
        </p:txBody>
      </p:sp>
      <p:sp>
        <p:nvSpPr>
          <p:cNvPr id="62" name="テキスト ボックス 61"/>
          <p:cNvSpPr txBox="1"/>
          <p:nvPr/>
        </p:nvSpPr>
        <p:spPr>
          <a:xfrm>
            <a:off x="5619910" y="2663266"/>
            <a:ext cx="492443" cy="1015663"/>
          </a:xfrm>
          <a:prstGeom prst="rect">
            <a:avLst/>
          </a:prstGeom>
          <a:noFill/>
        </p:spPr>
        <p:txBody>
          <a:bodyPr vert="eaVert" wrap="square" rtlCol="0">
            <a:spAutoFit/>
          </a:bodyPr>
          <a:lstStyle/>
          <a:p>
            <a:pPr rtl="0"/>
            <a:r>
              <a:rPr lang="ne-np" sz="1000" dirty="0">
                <a:latin typeface="HGP明朝B" panose="02020800000000000000" pitchFamily="18" charset="-128"/>
                <a:ea typeface="HGP明朝B" panose="02020800000000000000" pitchFamily="18" charset="-128"/>
              </a:rPr>
              <a:t>हाइड्रोलिक ओइल ट्यान्क</a:t>
            </a:r>
          </a:p>
        </p:txBody>
      </p:sp>
      <p:sp>
        <p:nvSpPr>
          <p:cNvPr id="63" name="テキスト ボックス 62"/>
          <p:cNvSpPr txBox="1"/>
          <p:nvPr/>
        </p:nvSpPr>
        <p:spPr>
          <a:xfrm>
            <a:off x="1433595" y="4298448"/>
            <a:ext cx="615874" cy="400110"/>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ब्याकस्</a:t>
            </a:r>
            <a:r>
              <a:rPr lang="en-US" altLang="ja-JP" sz="1000" dirty="0">
                <a:latin typeface="HGP明朝B" panose="02020800000000000000" pitchFamily="18" charset="-128"/>
                <a:ea typeface="HGP明朝B" panose="02020800000000000000" pitchFamily="18" charset="-128"/>
              </a:rPr>
              <a:t/>
            </a:r>
            <a:br>
              <a:rPr lang="en-US" altLang="ja-JP" sz="1000" dirty="0">
                <a:latin typeface="HGP明朝B" panose="02020800000000000000" pitchFamily="18" charset="-128"/>
                <a:ea typeface="HGP明朝B" panose="02020800000000000000" pitchFamily="18" charset="-128"/>
              </a:rPr>
            </a:br>
            <a:r>
              <a:rPr lang="ne-np" sz="1000">
                <a:latin typeface="HGP明朝B" panose="02020800000000000000" pitchFamily="18" charset="-128"/>
                <a:ea typeface="HGP明朝B" panose="02020800000000000000" pitchFamily="18" charset="-128"/>
              </a:rPr>
              <a:t>टप</a:t>
            </a:r>
          </a:p>
        </p:txBody>
      </p:sp>
      <p:sp>
        <p:nvSpPr>
          <p:cNvPr id="64" name="テキスト ボックス 63"/>
          <p:cNvSpPr txBox="1"/>
          <p:nvPr/>
        </p:nvSpPr>
        <p:spPr>
          <a:xfrm>
            <a:off x="1028873" y="5370154"/>
            <a:ext cx="537327"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बूम</a:t>
            </a:r>
          </a:p>
        </p:txBody>
      </p:sp>
      <p:sp>
        <p:nvSpPr>
          <p:cNvPr id="65" name="テキスト ボックス 64"/>
          <p:cNvSpPr txBox="1"/>
          <p:nvPr/>
        </p:nvSpPr>
        <p:spPr>
          <a:xfrm>
            <a:off x="2706474" y="4747179"/>
            <a:ext cx="720069"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Aफ्रेम</a:t>
            </a:r>
          </a:p>
        </p:txBody>
      </p:sp>
      <p:sp>
        <p:nvSpPr>
          <p:cNvPr id="66" name="テキスト ボックス 65"/>
          <p:cNvSpPr txBox="1"/>
          <p:nvPr/>
        </p:nvSpPr>
        <p:spPr>
          <a:xfrm>
            <a:off x="6249489" y="3956606"/>
            <a:ext cx="813043"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फुस्केको ठाउँ</a:t>
            </a:r>
          </a:p>
        </p:txBody>
      </p:sp>
      <p:sp>
        <p:nvSpPr>
          <p:cNvPr id="67" name="テキスト ボックス 66"/>
          <p:cNvSpPr txBox="1"/>
          <p:nvPr/>
        </p:nvSpPr>
        <p:spPr>
          <a:xfrm>
            <a:off x="4176420" y="4097258"/>
            <a:ext cx="1362874" cy="400110"/>
          </a:xfrm>
          <a:prstGeom prst="rect">
            <a:avLst/>
          </a:prstGeom>
          <a:noFill/>
        </p:spPr>
        <p:txBody>
          <a:bodyPr wrap="none" rtlCol="0">
            <a:spAutoFit/>
          </a:bodyPr>
          <a:lstStyle/>
          <a:p>
            <a:pPr algn="r" rtl="0"/>
            <a:r>
              <a:rPr lang="ne-np" sz="1000" dirty="0">
                <a:latin typeface="HGP明朝B" panose="02020800000000000000" pitchFamily="18" charset="-128"/>
                <a:ea typeface="HGP明朝B" panose="02020800000000000000" pitchFamily="18" charset="-128"/>
              </a:rPr>
              <a:t>बूम ब्यांड</a:t>
            </a:r>
            <a:r>
              <a:rPr lang="en-US" altLang="ja-JP" sz="1000" dirty="0">
                <a:latin typeface="HGP明朝B" panose="02020800000000000000" pitchFamily="18" charset="-128"/>
                <a:ea typeface="HGP明朝B" panose="02020800000000000000" pitchFamily="18" charset="-128"/>
              </a:rPr>
              <a:t/>
            </a:r>
            <a:br>
              <a:rPr lang="en-US" altLang="ja-JP" sz="1000" dirty="0">
                <a:latin typeface="HGP明朝B" panose="02020800000000000000" pitchFamily="18" charset="-128"/>
                <a:ea typeface="HGP明朝B" panose="02020800000000000000" pitchFamily="18" charset="-128"/>
              </a:rPr>
            </a:br>
            <a:r>
              <a:rPr lang="ne-np" sz="1000" dirty="0">
                <a:latin typeface="HGP明朝B" panose="02020800000000000000" pitchFamily="18" charset="-128"/>
                <a:ea typeface="HGP明朝B" panose="02020800000000000000" pitchFamily="18" charset="-128"/>
              </a:rPr>
              <a:t>माथि सार्ने (age) स्थान</a:t>
            </a:r>
          </a:p>
        </p:txBody>
      </p:sp>
      <p:sp>
        <p:nvSpPr>
          <p:cNvPr id="68" name="テキスト ボックス 67"/>
          <p:cNvSpPr txBox="1"/>
          <p:nvPr/>
        </p:nvSpPr>
        <p:spPr>
          <a:xfrm>
            <a:off x="5370958" y="5395230"/>
            <a:ext cx="708848" cy="246221"/>
          </a:xfrm>
          <a:prstGeom prst="rect">
            <a:avLst/>
          </a:prstGeom>
          <a:noFill/>
        </p:spPr>
        <p:txBody>
          <a:bodyPr wrap="none" rtlCol="0">
            <a:spAutoFit/>
          </a:bodyPr>
          <a:lstStyle/>
          <a:p>
            <a:pPr rtl="0"/>
            <a:r>
              <a:rPr lang="ne-np" sz="1000" dirty="0">
                <a:latin typeface="HGP明朝B" panose="02020800000000000000" pitchFamily="18" charset="-128"/>
                <a:ea typeface="HGP明朝B" panose="02020800000000000000" pitchFamily="18" charset="-128"/>
              </a:rPr>
              <a:t>बोल्टको लम्बाई</a:t>
            </a:r>
          </a:p>
        </p:txBody>
      </p:sp>
      <p:sp>
        <p:nvSpPr>
          <p:cNvPr id="69" name="テキスト ボックス 68"/>
          <p:cNvSpPr txBox="1"/>
          <p:nvPr/>
        </p:nvSpPr>
        <p:spPr>
          <a:xfrm>
            <a:off x="5448417" y="5663566"/>
            <a:ext cx="732893" cy="307777"/>
          </a:xfrm>
          <a:prstGeom prst="rect">
            <a:avLst/>
          </a:prstGeom>
          <a:noFill/>
        </p:spPr>
        <p:txBody>
          <a:bodyPr wrap="none" rtlCol="0">
            <a:spAutoFit/>
          </a:bodyPr>
          <a:lstStyle/>
          <a:p>
            <a:pPr algn="ctr" rtl="0"/>
            <a:r>
              <a:rPr lang="ne-np" sz="700" dirty="0">
                <a:latin typeface="HGP明朝B" panose="02020800000000000000" pitchFamily="18" charset="-128"/>
                <a:ea typeface="HGP明朝B" panose="02020800000000000000" pitchFamily="18" charset="-128"/>
              </a:rPr>
              <a:t>अपरेशन शुद्धता</a:t>
            </a:r>
            <a:endParaRPr lang="en-US" altLang="ja-JP" sz="700" dirty="0">
              <a:latin typeface="HGP明朝B" panose="02020800000000000000" pitchFamily="18" charset="-128"/>
              <a:ea typeface="HGP明朝B" panose="02020800000000000000" pitchFamily="18" charset="-128"/>
            </a:endParaRPr>
          </a:p>
          <a:p>
            <a:pPr algn="ctr" rtl="0"/>
            <a:r>
              <a:rPr lang="ne-np" sz="700" dirty="0">
                <a:latin typeface="HGP明朝B" panose="02020800000000000000" pitchFamily="18" charset="-128"/>
                <a:ea typeface="HGP明朝B" panose="02020800000000000000" pitchFamily="18" charset="-128"/>
              </a:rPr>
              <a:t>रेगुलेटर प्रयोग</a:t>
            </a:r>
          </a:p>
        </p:txBody>
      </p:sp>
      <p:sp>
        <p:nvSpPr>
          <p:cNvPr id="5" name="大かっこ 4"/>
          <p:cNvSpPr/>
          <p:nvPr/>
        </p:nvSpPr>
        <p:spPr>
          <a:xfrm>
            <a:off x="5544160" y="5621727"/>
            <a:ext cx="552953" cy="371731"/>
          </a:xfrm>
          <a:prstGeom prst="bracketPair">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kumimoji="1" lang="ja-JP" altLang="en-US"/>
          </a:p>
        </p:txBody>
      </p:sp>
      <p:sp>
        <p:nvSpPr>
          <p:cNvPr id="70" name="テキスト ボックス 69"/>
          <p:cNvSpPr txBox="1"/>
          <p:nvPr/>
        </p:nvSpPr>
        <p:spPr>
          <a:xfrm>
            <a:off x="6715671" y="4638094"/>
            <a:ext cx="877163"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स्टप बोल्ट</a:t>
            </a:r>
          </a:p>
        </p:txBody>
      </p:sp>
      <p:sp>
        <p:nvSpPr>
          <p:cNvPr id="71" name="テキスト ボックス 70"/>
          <p:cNvSpPr txBox="1"/>
          <p:nvPr/>
        </p:nvSpPr>
        <p:spPr>
          <a:xfrm>
            <a:off x="6753379" y="5065605"/>
            <a:ext cx="546945"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बूम</a:t>
            </a:r>
          </a:p>
        </p:txBody>
      </p:sp>
      <p:sp>
        <p:nvSpPr>
          <p:cNvPr id="72" name="テキスト ボックス 71"/>
          <p:cNvSpPr txBox="1"/>
          <p:nvPr/>
        </p:nvSpPr>
        <p:spPr>
          <a:xfrm>
            <a:off x="6566853" y="5492609"/>
            <a:ext cx="434734"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80°</a:t>
            </a:r>
            <a:endParaRPr lang="ja-JP" altLang="en-US" sz="1000"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3074874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4439407" y="1268384"/>
            <a:ext cx="4048125" cy="1362075"/>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जमिन समतलाउने, ढुवानी, लोडिंग प्रयोग मेसिन</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2/सहायक पाठ्यपुस्तक पृष्ठ 5</a:t>
            </a:r>
          </a:p>
        </p:txBody>
      </p:sp>
      <p:pic>
        <p:nvPicPr>
          <p:cNvPr id="3" name="図 2"/>
          <p:cNvPicPr>
            <a:picLocks noChangeAspect="1"/>
          </p:cNvPicPr>
          <p:nvPr/>
        </p:nvPicPr>
        <p:blipFill>
          <a:blip r:embed="rId4"/>
          <a:stretch>
            <a:fillRect/>
          </a:stretch>
        </p:blipFill>
        <p:spPr>
          <a:xfrm>
            <a:off x="940809" y="1467282"/>
            <a:ext cx="3209925" cy="3590925"/>
          </a:xfrm>
          <a:prstGeom prst="rect">
            <a:avLst/>
          </a:prstGeom>
        </p:spPr>
      </p:pic>
      <p:pic>
        <p:nvPicPr>
          <p:cNvPr id="9" name="図 8"/>
          <p:cNvPicPr>
            <a:picLocks noChangeAspect="1"/>
          </p:cNvPicPr>
          <p:nvPr/>
        </p:nvPicPr>
        <p:blipFill>
          <a:blip r:embed="rId5"/>
          <a:stretch>
            <a:fillRect/>
          </a:stretch>
        </p:blipFill>
        <p:spPr>
          <a:xfrm>
            <a:off x="4858507" y="2740458"/>
            <a:ext cx="3209925" cy="2724150"/>
          </a:xfrm>
          <a:prstGeom prst="rect">
            <a:avLst/>
          </a:prstGeom>
        </p:spPr>
      </p:pic>
      <p:sp>
        <p:nvSpPr>
          <p:cNvPr id="11" name="テキスト ボックス 10"/>
          <p:cNvSpPr txBox="1"/>
          <p:nvPr/>
        </p:nvSpPr>
        <p:spPr>
          <a:xfrm>
            <a:off x="1126761" y="5071180"/>
            <a:ext cx="3312646" cy="276999"/>
          </a:xfrm>
          <a:prstGeom prst="rect">
            <a:avLst/>
          </a:prstGeom>
          <a:noFill/>
          <a:ln>
            <a:noFill/>
          </a:ln>
        </p:spPr>
        <p:txBody>
          <a:bodyPr wrap="square" rtlCol="0">
            <a:spAutoFit/>
          </a:bodyPr>
          <a:lstStyle/>
          <a:p>
            <a:pPr algn="ctr" rtl="0"/>
            <a:r>
              <a:rPr lang="ne-np" sz="1200">
                <a:solidFill>
                  <a:prstClr val="black"/>
                </a:solidFill>
              </a:rPr>
              <a:t>बुलडोजरको उदाहरण</a:t>
            </a:r>
          </a:p>
        </p:txBody>
      </p:sp>
      <p:sp>
        <p:nvSpPr>
          <p:cNvPr id="12" name="テキスト ボックス 11"/>
          <p:cNvSpPr txBox="1"/>
          <p:nvPr/>
        </p:nvSpPr>
        <p:spPr>
          <a:xfrm>
            <a:off x="4807146" y="2550004"/>
            <a:ext cx="3312646" cy="276999"/>
          </a:xfrm>
          <a:prstGeom prst="rect">
            <a:avLst/>
          </a:prstGeom>
          <a:noFill/>
          <a:ln>
            <a:noFill/>
          </a:ln>
        </p:spPr>
        <p:txBody>
          <a:bodyPr wrap="square" rtlCol="0">
            <a:spAutoFit/>
          </a:bodyPr>
          <a:lstStyle/>
          <a:p>
            <a:pPr algn="ctr" rtl="0"/>
            <a:r>
              <a:rPr lang="ne-np" sz="1200">
                <a:solidFill>
                  <a:prstClr val="black"/>
                </a:solidFill>
              </a:rPr>
              <a:t>ट्याक्टर साबेलको उदाहरण</a:t>
            </a:r>
          </a:p>
        </p:txBody>
      </p:sp>
      <p:sp>
        <p:nvSpPr>
          <p:cNvPr id="13" name="テキスト ボックス 12"/>
          <p:cNvSpPr txBox="1"/>
          <p:nvPr/>
        </p:nvSpPr>
        <p:spPr>
          <a:xfrm>
            <a:off x="4807146" y="5389766"/>
            <a:ext cx="3312646" cy="276999"/>
          </a:xfrm>
          <a:prstGeom prst="rect">
            <a:avLst/>
          </a:prstGeom>
          <a:noFill/>
          <a:ln>
            <a:noFill/>
          </a:ln>
        </p:spPr>
        <p:txBody>
          <a:bodyPr wrap="square" rtlCol="0">
            <a:spAutoFit/>
          </a:bodyPr>
          <a:lstStyle/>
          <a:p>
            <a:pPr algn="ctr" rtl="0"/>
            <a:r>
              <a:rPr lang="ne-np" sz="1200">
                <a:solidFill>
                  <a:prstClr val="black"/>
                </a:solidFill>
              </a:rPr>
              <a:t>स्क्रेपरको उदाहरण</a:t>
            </a:r>
          </a:p>
        </p:txBody>
      </p:sp>
    </p:spTree>
    <p:extLst>
      <p:ext uri="{BB962C8B-B14F-4D97-AF65-F5344CB8AC3E}">
        <p14:creationId xmlns:p14="http://schemas.microsoft.com/office/powerpoint/2010/main" val="3364108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64084" y="1209935"/>
            <a:ext cx="3589707" cy="2659246"/>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मोटर ग्रेडर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92/सहायक पाठ्यपुस्तक पृष्ठ 38</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1242268" y="6053581"/>
            <a:ext cx="3237610" cy="276999"/>
          </a:xfrm>
          <a:prstGeom prst="rect">
            <a:avLst/>
          </a:prstGeom>
          <a:noFill/>
          <a:ln>
            <a:noFill/>
          </a:ln>
        </p:spPr>
        <p:txBody>
          <a:bodyPr wrap="square" rtlCol="0">
            <a:spAutoFit/>
          </a:bodyPr>
          <a:lstStyle/>
          <a:p>
            <a:pPr algn="ctr" rtl="0"/>
            <a:r>
              <a:rPr lang="ne-np" sz="1200">
                <a:solidFill>
                  <a:prstClr val="black"/>
                </a:solidFill>
              </a:rPr>
              <a:t>स्केरिफाइ उपकोरणको उदाहरण</a:t>
            </a:r>
          </a:p>
        </p:txBody>
      </p:sp>
      <p:pic>
        <p:nvPicPr>
          <p:cNvPr id="3" name="図 2"/>
          <p:cNvPicPr>
            <a:picLocks noChangeAspect="1"/>
          </p:cNvPicPr>
          <p:nvPr/>
        </p:nvPicPr>
        <p:blipFill>
          <a:blip r:embed="rId4"/>
          <a:stretch>
            <a:fillRect/>
          </a:stretch>
        </p:blipFill>
        <p:spPr>
          <a:xfrm>
            <a:off x="4715336" y="1287152"/>
            <a:ext cx="3595828" cy="4791961"/>
          </a:xfrm>
          <a:prstGeom prst="rect">
            <a:avLst/>
          </a:prstGeom>
        </p:spPr>
      </p:pic>
      <p:pic>
        <p:nvPicPr>
          <p:cNvPr id="8" name="図 7"/>
          <p:cNvPicPr>
            <a:picLocks noChangeAspect="1"/>
          </p:cNvPicPr>
          <p:nvPr/>
        </p:nvPicPr>
        <p:blipFill>
          <a:blip r:embed="rId5"/>
          <a:stretch>
            <a:fillRect/>
          </a:stretch>
        </p:blipFill>
        <p:spPr>
          <a:xfrm>
            <a:off x="1541860" y="3964563"/>
            <a:ext cx="2638425" cy="2114550"/>
          </a:xfrm>
          <a:prstGeom prst="rect">
            <a:avLst/>
          </a:prstGeom>
        </p:spPr>
      </p:pic>
      <p:sp>
        <p:nvSpPr>
          <p:cNvPr id="13" name="テキスト ボックス 12"/>
          <p:cNvSpPr txBox="1"/>
          <p:nvPr/>
        </p:nvSpPr>
        <p:spPr>
          <a:xfrm>
            <a:off x="1242267" y="3767615"/>
            <a:ext cx="3237610" cy="276999"/>
          </a:xfrm>
          <a:prstGeom prst="rect">
            <a:avLst/>
          </a:prstGeom>
          <a:noFill/>
          <a:ln>
            <a:noFill/>
          </a:ln>
        </p:spPr>
        <p:txBody>
          <a:bodyPr wrap="square" rtlCol="0">
            <a:spAutoFit/>
          </a:bodyPr>
          <a:lstStyle/>
          <a:p>
            <a:pPr algn="ctr" rtl="0"/>
            <a:r>
              <a:rPr lang="ne-np" sz="1200">
                <a:solidFill>
                  <a:prstClr val="black"/>
                </a:solidFill>
              </a:rPr>
              <a:t>ब्लेड उपकरणको उदाहरण</a:t>
            </a:r>
          </a:p>
        </p:txBody>
      </p:sp>
      <p:sp>
        <p:nvSpPr>
          <p:cNvPr id="14" name="テキスト ボックス 13"/>
          <p:cNvSpPr txBox="1"/>
          <p:nvPr/>
        </p:nvSpPr>
        <p:spPr>
          <a:xfrm>
            <a:off x="4536227" y="6010792"/>
            <a:ext cx="3595828" cy="276999"/>
          </a:xfrm>
          <a:prstGeom prst="rect">
            <a:avLst/>
          </a:prstGeom>
          <a:noFill/>
          <a:ln>
            <a:noFill/>
          </a:ln>
        </p:spPr>
        <p:txBody>
          <a:bodyPr wrap="square" rtlCol="0">
            <a:spAutoFit/>
          </a:bodyPr>
          <a:lstStyle/>
          <a:p>
            <a:pPr algn="ctr" rtl="0"/>
            <a:r>
              <a:rPr lang="ne-np" sz="1200" dirty="0">
                <a:solidFill>
                  <a:prstClr val="black"/>
                </a:solidFill>
              </a:rPr>
              <a:t>मोटर ग्रेडरको कार्य उपकरणको सञ्चालनको उदाहरण</a:t>
            </a:r>
          </a:p>
        </p:txBody>
      </p:sp>
      <p:sp>
        <p:nvSpPr>
          <p:cNvPr id="7" name="正方形/長方形 6"/>
          <p:cNvSpPr/>
          <p:nvPr/>
        </p:nvSpPr>
        <p:spPr>
          <a:xfrm>
            <a:off x="819150" y="1644650"/>
            <a:ext cx="273050" cy="113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5" name="正方形/長方形 14"/>
          <p:cNvSpPr/>
          <p:nvPr/>
        </p:nvSpPr>
        <p:spPr>
          <a:xfrm>
            <a:off x="1192362" y="2120485"/>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6" name="正方形/長方形 15"/>
          <p:cNvSpPr/>
          <p:nvPr/>
        </p:nvSpPr>
        <p:spPr>
          <a:xfrm>
            <a:off x="1502570" y="2584483"/>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7" name="正方形/長方形 16"/>
          <p:cNvSpPr/>
          <p:nvPr/>
        </p:nvSpPr>
        <p:spPr>
          <a:xfrm>
            <a:off x="1519958" y="3017232"/>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8" name="正方形/長方形 17"/>
          <p:cNvSpPr/>
          <p:nvPr/>
        </p:nvSpPr>
        <p:spPr>
          <a:xfrm>
            <a:off x="2644453" y="3547984"/>
            <a:ext cx="905197" cy="16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9" name="正方形/長方形 18"/>
          <p:cNvSpPr/>
          <p:nvPr/>
        </p:nvSpPr>
        <p:spPr>
          <a:xfrm>
            <a:off x="2321665" y="1547252"/>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0" name="正方形/長方形 19"/>
          <p:cNvSpPr/>
          <p:nvPr/>
        </p:nvSpPr>
        <p:spPr>
          <a:xfrm>
            <a:off x="3805827" y="1447137"/>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1" name="正方形/長方形 20"/>
          <p:cNvSpPr/>
          <p:nvPr/>
        </p:nvSpPr>
        <p:spPr>
          <a:xfrm>
            <a:off x="3735058" y="1701649"/>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2" name="正方形/長方形 21"/>
          <p:cNvSpPr/>
          <p:nvPr/>
        </p:nvSpPr>
        <p:spPr>
          <a:xfrm>
            <a:off x="3709679" y="2005912"/>
            <a:ext cx="587533" cy="127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5" name="テキスト ボックス 4"/>
          <p:cNvSpPr txBox="1"/>
          <p:nvPr/>
        </p:nvSpPr>
        <p:spPr>
          <a:xfrm>
            <a:off x="682557" y="1583215"/>
            <a:ext cx="569387"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स्पेरिक जोइन्ट</a:t>
            </a:r>
          </a:p>
        </p:txBody>
      </p:sp>
      <p:sp>
        <p:nvSpPr>
          <p:cNvPr id="23" name="テキスト ボックス 22"/>
          <p:cNvSpPr txBox="1"/>
          <p:nvPr/>
        </p:nvSpPr>
        <p:spPr>
          <a:xfrm>
            <a:off x="1018421" y="2091866"/>
            <a:ext cx="721672"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ड्रपोर</a:t>
            </a:r>
          </a:p>
        </p:txBody>
      </p:sp>
      <p:sp>
        <p:nvSpPr>
          <p:cNvPr id="24" name="テキスト ボックス 23"/>
          <p:cNvSpPr txBox="1"/>
          <p:nvPr/>
        </p:nvSpPr>
        <p:spPr>
          <a:xfrm>
            <a:off x="1257549" y="2528552"/>
            <a:ext cx="646331"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सर्कल</a:t>
            </a:r>
            <a:endParaRPr kumimoji="1" lang="ja-JP" altLang="en-US" sz="1000" dirty="0">
              <a:latin typeface="HGP明朝B" panose="02020800000000000000" pitchFamily="18" charset="-128"/>
              <a:ea typeface="HGP明朝B" panose="02020800000000000000" pitchFamily="18" charset="-128"/>
            </a:endParaRPr>
          </a:p>
        </p:txBody>
      </p:sp>
      <p:sp>
        <p:nvSpPr>
          <p:cNvPr id="25" name="テキスト ボックス 24"/>
          <p:cNvSpPr txBox="1"/>
          <p:nvPr/>
        </p:nvSpPr>
        <p:spPr>
          <a:xfrm>
            <a:off x="1464218" y="2936089"/>
            <a:ext cx="598241"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ब्लेड</a:t>
            </a:r>
            <a:endParaRPr kumimoji="1" lang="ja-JP" altLang="en-US" sz="1000" dirty="0">
              <a:latin typeface="HGP明朝B" panose="02020800000000000000" pitchFamily="18" charset="-128"/>
              <a:ea typeface="HGP明朝B" panose="02020800000000000000" pitchFamily="18" charset="-128"/>
            </a:endParaRPr>
          </a:p>
        </p:txBody>
      </p:sp>
      <p:sp>
        <p:nvSpPr>
          <p:cNvPr id="26" name="テキスト ボックス 25"/>
          <p:cNvSpPr txBox="1"/>
          <p:nvPr/>
        </p:nvSpPr>
        <p:spPr>
          <a:xfrm>
            <a:off x="2036372" y="1435301"/>
            <a:ext cx="825867"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रोटेटिङ गियर चेम्बर</a:t>
            </a:r>
            <a:endParaRPr kumimoji="1" lang="ja-JP" altLang="en-US" sz="1000" dirty="0">
              <a:latin typeface="HGP明朝B" panose="02020800000000000000" pitchFamily="18" charset="-128"/>
              <a:ea typeface="HGP明朝B" panose="02020800000000000000" pitchFamily="18" charset="-128"/>
            </a:endParaRPr>
          </a:p>
        </p:txBody>
      </p:sp>
      <p:sp>
        <p:nvSpPr>
          <p:cNvPr id="27" name="テキスト ボックス 26"/>
          <p:cNvSpPr txBox="1"/>
          <p:nvPr/>
        </p:nvSpPr>
        <p:spPr>
          <a:xfrm>
            <a:off x="3731523" y="1387716"/>
            <a:ext cx="795411"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माथि तल गर्ने आर्म</a:t>
            </a:r>
            <a:endParaRPr kumimoji="1" lang="ja-JP" altLang="en-US" sz="1000" dirty="0">
              <a:latin typeface="HGP明朝B" panose="02020800000000000000" pitchFamily="18" charset="-128"/>
              <a:ea typeface="HGP明朝B" panose="02020800000000000000" pitchFamily="18" charset="-128"/>
            </a:endParaRPr>
          </a:p>
        </p:txBody>
      </p:sp>
      <p:sp>
        <p:nvSpPr>
          <p:cNvPr id="28" name="テキスト ボックス 27"/>
          <p:cNvSpPr txBox="1"/>
          <p:nvPr/>
        </p:nvSpPr>
        <p:spPr>
          <a:xfrm>
            <a:off x="3709679" y="1668337"/>
            <a:ext cx="729687"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माथि तल गर्ने लिङ्क</a:t>
            </a:r>
            <a:endParaRPr kumimoji="1" lang="ja-JP" altLang="en-US" sz="1000" dirty="0">
              <a:latin typeface="HGP明朝B" panose="02020800000000000000" pitchFamily="18" charset="-128"/>
              <a:ea typeface="HGP明朝B" panose="02020800000000000000" pitchFamily="18" charset="-128"/>
            </a:endParaRPr>
          </a:p>
        </p:txBody>
      </p:sp>
      <p:sp>
        <p:nvSpPr>
          <p:cNvPr id="29" name="テキスト ボックス 28"/>
          <p:cNvSpPr txBox="1"/>
          <p:nvPr/>
        </p:nvSpPr>
        <p:spPr>
          <a:xfrm>
            <a:off x="3695872" y="1932570"/>
            <a:ext cx="898003"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क्रसफिड गियर चेम्बर</a:t>
            </a:r>
            <a:endParaRPr kumimoji="1" lang="ja-JP" altLang="en-US" sz="1000" dirty="0">
              <a:latin typeface="HGP明朝B" panose="02020800000000000000" pitchFamily="18" charset="-128"/>
              <a:ea typeface="HGP明朝B" panose="02020800000000000000" pitchFamily="18" charset="-128"/>
            </a:endParaRPr>
          </a:p>
        </p:txBody>
      </p:sp>
      <p:sp>
        <p:nvSpPr>
          <p:cNvPr id="30" name="テキスト ボックス 29"/>
          <p:cNvSpPr txBox="1"/>
          <p:nvPr/>
        </p:nvSpPr>
        <p:spPr>
          <a:xfrm>
            <a:off x="2593226" y="3432344"/>
            <a:ext cx="1242648" cy="253916"/>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ब्लेड टिल्ट लिङ्क</a:t>
            </a:r>
            <a:endParaRPr kumimoji="1" lang="ja-JP" altLang="en-US" sz="1000" dirty="0">
              <a:latin typeface="HGP明朝B" panose="02020800000000000000" pitchFamily="18" charset="-128"/>
              <a:ea typeface="HGP明朝B" panose="02020800000000000000" pitchFamily="18" charset="-128"/>
            </a:endParaRPr>
          </a:p>
        </p:txBody>
      </p:sp>
      <p:sp>
        <p:nvSpPr>
          <p:cNvPr id="31" name="正方形/長方形 30"/>
          <p:cNvSpPr/>
          <p:nvPr/>
        </p:nvSpPr>
        <p:spPr>
          <a:xfrm>
            <a:off x="5391408" y="1378302"/>
            <a:ext cx="605532" cy="16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2" name="テキスト ボックス 31"/>
          <p:cNvSpPr txBox="1"/>
          <p:nvPr/>
        </p:nvSpPr>
        <p:spPr>
          <a:xfrm>
            <a:off x="5179802" y="1388009"/>
            <a:ext cx="885179" cy="253916"/>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ब्लेड रोटेशन</a:t>
            </a:r>
          </a:p>
        </p:txBody>
      </p:sp>
      <p:sp>
        <p:nvSpPr>
          <p:cNvPr id="33" name="正方形/長方形 32"/>
          <p:cNvSpPr/>
          <p:nvPr/>
        </p:nvSpPr>
        <p:spPr>
          <a:xfrm>
            <a:off x="6245754" y="1378302"/>
            <a:ext cx="605532" cy="16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4" name="正方形/長方形 33"/>
          <p:cNvSpPr/>
          <p:nvPr/>
        </p:nvSpPr>
        <p:spPr>
          <a:xfrm>
            <a:off x="7278459" y="1362662"/>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5" name="テキスト ボックス 34"/>
          <p:cNvSpPr txBox="1"/>
          <p:nvPr/>
        </p:nvSpPr>
        <p:spPr>
          <a:xfrm>
            <a:off x="6171654" y="1388009"/>
            <a:ext cx="753732" cy="253916"/>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लिनिङ</a:t>
            </a:r>
          </a:p>
        </p:txBody>
      </p:sp>
      <p:sp>
        <p:nvSpPr>
          <p:cNvPr id="36" name="テキスト ボックス 35"/>
          <p:cNvSpPr txBox="1"/>
          <p:nvPr/>
        </p:nvSpPr>
        <p:spPr>
          <a:xfrm>
            <a:off x="7128015" y="1388009"/>
            <a:ext cx="1154483" cy="253916"/>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ब्लेड एलेभेडिङ (दाँया) </a:t>
            </a:r>
          </a:p>
        </p:txBody>
      </p:sp>
      <p:sp>
        <p:nvSpPr>
          <p:cNvPr id="37" name="正方形/長方形 36"/>
          <p:cNvSpPr/>
          <p:nvPr/>
        </p:nvSpPr>
        <p:spPr>
          <a:xfrm>
            <a:off x="5267001" y="3827898"/>
            <a:ext cx="776124" cy="216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8" name="正方形/長方形 37"/>
          <p:cNvSpPr/>
          <p:nvPr/>
        </p:nvSpPr>
        <p:spPr>
          <a:xfrm>
            <a:off x="6260177" y="3812258"/>
            <a:ext cx="1094073" cy="23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9" name="テキスト ボックス 38"/>
          <p:cNvSpPr txBox="1"/>
          <p:nvPr/>
        </p:nvSpPr>
        <p:spPr>
          <a:xfrm>
            <a:off x="5116932" y="3869181"/>
            <a:ext cx="1154483" cy="253916"/>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ब्लेड एलेभेडिङ (बाँया) </a:t>
            </a:r>
          </a:p>
        </p:txBody>
      </p:sp>
      <p:sp>
        <p:nvSpPr>
          <p:cNvPr id="40" name="テキスト ボックス 39"/>
          <p:cNvSpPr txBox="1"/>
          <p:nvPr/>
        </p:nvSpPr>
        <p:spPr>
          <a:xfrm>
            <a:off x="6621722" y="3854701"/>
            <a:ext cx="1388031" cy="253916"/>
          </a:xfrm>
          <a:prstGeom prst="rect">
            <a:avLst/>
          </a:prstGeom>
          <a:noFill/>
        </p:spPr>
        <p:txBody>
          <a:bodyPr wrap="square" rtlCol="0">
            <a:spAutoFit/>
          </a:bodyPr>
          <a:lstStyle/>
          <a:p>
            <a:pPr rtl="0"/>
            <a:r>
              <a:rPr lang="ne-np" sz="1000">
                <a:latin typeface="HGP明朝B" panose="02020800000000000000" pitchFamily="18" charset="-128"/>
                <a:ea typeface="HGP明朝B" panose="02020800000000000000" pitchFamily="18" charset="-128"/>
              </a:rPr>
              <a:t>ड्रपोर क्रसफिड</a:t>
            </a:r>
          </a:p>
        </p:txBody>
      </p:sp>
    </p:spTree>
    <p:extLst>
      <p:ext uri="{BB962C8B-B14F-4D97-AF65-F5344CB8AC3E}">
        <p14:creationId xmlns:p14="http://schemas.microsoft.com/office/powerpoint/2010/main" val="2288783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628650" y="1542616"/>
            <a:ext cx="3877818" cy="2852739"/>
          </a:xfrm>
          <a:prstGeom prst="rect">
            <a:avLst/>
          </a:prstGeom>
        </p:spPr>
      </p:pic>
      <p:sp>
        <p:nvSpPr>
          <p:cNvPr id="4" name="タイトル 3"/>
          <p:cNvSpPr>
            <a:spLocks noGrp="1"/>
          </p:cNvSpPr>
          <p:nvPr>
            <p:ph type="title"/>
          </p:nvPr>
        </p:nvSpPr>
        <p:spPr>
          <a:xfrm>
            <a:off x="628650" y="612776"/>
            <a:ext cx="386715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स्क्रेपर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94/सहायक पाठ्यपुस्तक पृष्ठ 39</a:t>
            </a:r>
          </a:p>
        </p:txBody>
      </p:sp>
      <p:sp>
        <p:nvSpPr>
          <p:cNvPr id="9" name="コンテンツ プレースホルダー 4"/>
          <p:cNvSpPr txBox="1">
            <a:spLocks/>
          </p:cNvSpPr>
          <p:nvPr/>
        </p:nvSpPr>
        <p:spPr>
          <a:xfrm>
            <a:off x="628650" y="1268383"/>
            <a:ext cx="3867150" cy="416606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943420" y="4565679"/>
            <a:ext cx="3237610" cy="276999"/>
          </a:xfrm>
          <a:prstGeom prst="rect">
            <a:avLst/>
          </a:prstGeom>
          <a:noFill/>
          <a:ln>
            <a:noFill/>
          </a:ln>
        </p:spPr>
        <p:txBody>
          <a:bodyPr wrap="square" rtlCol="0">
            <a:spAutoFit/>
          </a:bodyPr>
          <a:lstStyle/>
          <a:p>
            <a:pPr algn="ctr" rtl="0"/>
            <a:r>
              <a:rPr lang="ne-np" sz="1200">
                <a:solidFill>
                  <a:prstClr val="black"/>
                </a:solidFill>
              </a:rPr>
              <a:t>स्क्रेपरको कार्य उपकरणको उदाहरण</a:t>
            </a:r>
          </a:p>
        </p:txBody>
      </p:sp>
      <p:sp>
        <p:nvSpPr>
          <p:cNvPr id="19" name="タイトル 3"/>
          <p:cNvSpPr txBox="1">
            <a:spLocks/>
          </p:cNvSpPr>
          <p:nvPr/>
        </p:nvSpPr>
        <p:spPr>
          <a:xfrm>
            <a:off x="4648200" y="614778"/>
            <a:ext cx="386715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ne-np" sz="2400">
                <a:latin typeface="Meiryo UI" panose="020B0604030504040204" pitchFamily="50" charset="-128"/>
                <a:ea typeface="Meiryo UI" panose="020B0604030504040204" pitchFamily="50" charset="-128"/>
              </a:rPr>
              <a:t>मक लोडर</a:t>
            </a:r>
          </a:p>
        </p:txBody>
      </p:sp>
      <p:sp>
        <p:nvSpPr>
          <p:cNvPr id="20" name="コンテンツ プレースホルダー 4"/>
          <p:cNvSpPr txBox="1">
            <a:spLocks/>
          </p:cNvSpPr>
          <p:nvPr/>
        </p:nvSpPr>
        <p:spPr>
          <a:xfrm>
            <a:off x="4648200" y="1270385"/>
            <a:ext cx="3867150" cy="416606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4"/>
          <a:stretch>
            <a:fillRect/>
          </a:stretch>
        </p:blipFill>
        <p:spPr>
          <a:xfrm>
            <a:off x="4684881" y="2072552"/>
            <a:ext cx="3793788" cy="2021466"/>
          </a:xfrm>
          <a:prstGeom prst="rect">
            <a:avLst/>
          </a:prstGeom>
        </p:spPr>
      </p:pic>
      <p:sp>
        <p:nvSpPr>
          <p:cNvPr id="23" name="テキスト ボックス 22"/>
          <p:cNvSpPr txBox="1"/>
          <p:nvPr/>
        </p:nvSpPr>
        <p:spPr>
          <a:xfrm>
            <a:off x="4962970" y="4579454"/>
            <a:ext cx="3237610" cy="276999"/>
          </a:xfrm>
          <a:prstGeom prst="rect">
            <a:avLst/>
          </a:prstGeom>
          <a:noFill/>
          <a:ln>
            <a:noFill/>
          </a:ln>
        </p:spPr>
        <p:txBody>
          <a:bodyPr wrap="square" rtlCol="0">
            <a:spAutoFit/>
          </a:bodyPr>
          <a:lstStyle/>
          <a:p>
            <a:pPr algn="ctr" rtl="0"/>
            <a:r>
              <a:rPr lang="ne-np" sz="1200">
                <a:solidFill>
                  <a:prstClr val="black"/>
                </a:solidFill>
              </a:rPr>
              <a:t>रेकिङ टाइप रोडरको कार्य उपकरणको उदाहरण</a:t>
            </a:r>
          </a:p>
        </p:txBody>
      </p:sp>
      <p:sp>
        <p:nvSpPr>
          <p:cNvPr id="11" name="正方形/長方形 10"/>
          <p:cNvSpPr/>
          <p:nvPr/>
        </p:nvSpPr>
        <p:spPr>
          <a:xfrm>
            <a:off x="779094" y="1980257"/>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4" name="正方形/長方形 13"/>
          <p:cNvSpPr/>
          <p:nvPr/>
        </p:nvSpPr>
        <p:spPr>
          <a:xfrm>
            <a:off x="2564637" y="1580473"/>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5" name="正方形/長方形 14"/>
          <p:cNvSpPr/>
          <p:nvPr/>
        </p:nvSpPr>
        <p:spPr>
          <a:xfrm>
            <a:off x="3997464" y="3589222"/>
            <a:ext cx="385169" cy="1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6" name="正方形/長方形 15"/>
          <p:cNvSpPr/>
          <p:nvPr/>
        </p:nvSpPr>
        <p:spPr>
          <a:xfrm>
            <a:off x="2369640" y="4235363"/>
            <a:ext cx="535401" cy="1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7" name="正方形/長方形 16"/>
          <p:cNvSpPr/>
          <p:nvPr/>
        </p:nvSpPr>
        <p:spPr>
          <a:xfrm>
            <a:off x="1683398" y="4004775"/>
            <a:ext cx="675993"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8" name="正方形/長方形 17"/>
          <p:cNvSpPr/>
          <p:nvPr/>
        </p:nvSpPr>
        <p:spPr>
          <a:xfrm>
            <a:off x="867895" y="4253695"/>
            <a:ext cx="789071"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1" name="正方形/長方形 20"/>
          <p:cNvSpPr/>
          <p:nvPr/>
        </p:nvSpPr>
        <p:spPr>
          <a:xfrm>
            <a:off x="779094" y="2422553"/>
            <a:ext cx="345699"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2" name="テキスト ボックス 11"/>
          <p:cNvSpPr txBox="1"/>
          <p:nvPr/>
        </p:nvSpPr>
        <p:spPr>
          <a:xfrm>
            <a:off x="685188" y="2475530"/>
            <a:ext cx="500458"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योर्क</a:t>
            </a:r>
          </a:p>
        </p:txBody>
      </p:sp>
      <p:sp>
        <p:nvSpPr>
          <p:cNvPr id="22" name="テキスト ボックス 21"/>
          <p:cNvSpPr txBox="1"/>
          <p:nvPr/>
        </p:nvSpPr>
        <p:spPr>
          <a:xfrm>
            <a:off x="712006" y="1953913"/>
            <a:ext cx="987771"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एप्रोन आर्म</a:t>
            </a:r>
          </a:p>
        </p:txBody>
      </p:sp>
      <p:sp>
        <p:nvSpPr>
          <p:cNvPr id="24" name="テキスト ボックス 23"/>
          <p:cNvSpPr txBox="1"/>
          <p:nvPr/>
        </p:nvSpPr>
        <p:spPr>
          <a:xfrm>
            <a:off x="2623385" y="1542616"/>
            <a:ext cx="736099"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इजेक्टर</a:t>
            </a:r>
          </a:p>
        </p:txBody>
      </p:sp>
      <p:sp>
        <p:nvSpPr>
          <p:cNvPr id="25" name="テキスト ボックス 24"/>
          <p:cNvSpPr txBox="1"/>
          <p:nvPr/>
        </p:nvSpPr>
        <p:spPr>
          <a:xfrm>
            <a:off x="3981440" y="3540850"/>
            <a:ext cx="519694"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बोउल</a:t>
            </a:r>
          </a:p>
        </p:txBody>
      </p:sp>
      <p:sp>
        <p:nvSpPr>
          <p:cNvPr id="26" name="テキスト ボックス 25"/>
          <p:cNvSpPr txBox="1"/>
          <p:nvPr/>
        </p:nvSpPr>
        <p:spPr>
          <a:xfrm>
            <a:off x="2315669" y="4186991"/>
            <a:ext cx="628698"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एप्रोन</a:t>
            </a:r>
          </a:p>
        </p:txBody>
      </p:sp>
      <p:sp>
        <p:nvSpPr>
          <p:cNvPr id="27" name="テキスト ボックス 26"/>
          <p:cNvSpPr txBox="1"/>
          <p:nvPr/>
        </p:nvSpPr>
        <p:spPr>
          <a:xfrm>
            <a:off x="1559225" y="3917778"/>
            <a:ext cx="817853" cy="400110"/>
          </a:xfrm>
          <a:prstGeom prst="rect">
            <a:avLst/>
          </a:prstGeom>
          <a:noFill/>
        </p:spPr>
        <p:txBody>
          <a:bodyPr wrap="none" rtlCol="0">
            <a:spAutoFit/>
          </a:bodyPr>
          <a:lstStyle/>
          <a:p>
            <a:pPr algn="r" rtl="0"/>
            <a:r>
              <a:rPr lang="ne-np" sz="1000">
                <a:latin typeface="HGP明朝B" panose="02020800000000000000" pitchFamily="18" charset="-128"/>
                <a:ea typeface="HGP明朝B" panose="02020800000000000000" pitchFamily="18" charset="-128"/>
              </a:rPr>
              <a:t>कटिङ </a:t>
            </a:r>
            <a:r>
              <a:rPr kumimoji="1" lang="en-US" altLang="ja-JP" sz="1000" dirty="0">
                <a:latin typeface="HGP明朝B" panose="02020800000000000000" pitchFamily="18" charset="-128"/>
                <a:ea typeface="HGP明朝B" panose="02020800000000000000" pitchFamily="18" charset="-128"/>
              </a:rPr>
              <a:t/>
            </a:r>
            <a:br>
              <a:rPr kumimoji="1" lang="en-US" altLang="ja-JP" sz="1000" dirty="0">
                <a:latin typeface="HGP明朝B" panose="02020800000000000000" pitchFamily="18" charset="-128"/>
                <a:ea typeface="HGP明朝B" panose="02020800000000000000" pitchFamily="18" charset="-128"/>
              </a:rPr>
            </a:br>
            <a:r>
              <a:rPr lang="ne-np" sz="1000">
                <a:latin typeface="HGP明朝B" panose="02020800000000000000" pitchFamily="18" charset="-128"/>
                <a:ea typeface="HGP明朝B" panose="02020800000000000000" pitchFamily="18" charset="-128"/>
              </a:rPr>
              <a:t>एज</a:t>
            </a:r>
          </a:p>
        </p:txBody>
      </p:sp>
      <p:sp>
        <p:nvSpPr>
          <p:cNvPr id="29" name="テキスト ボックス 28"/>
          <p:cNvSpPr txBox="1"/>
          <p:nvPr/>
        </p:nvSpPr>
        <p:spPr>
          <a:xfrm>
            <a:off x="834528" y="4184991"/>
            <a:ext cx="944489"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बोउल/बोउल सिलिन्डर</a:t>
            </a:r>
          </a:p>
        </p:txBody>
      </p:sp>
      <p:sp>
        <p:nvSpPr>
          <p:cNvPr id="28" name="正方形/長方形 27"/>
          <p:cNvSpPr/>
          <p:nvPr/>
        </p:nvSpPr>
        <p:spPr>
          <a:xfrm>
            <a:off x="7065257" y="2212500"/>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0" name="テキスト ボックス 29"/>
          <p:cNvSpPr txBox="1"/>
          <p:nvPr/>
        </p:nvSpPr>
        <p:spPr>
          <a:xfrm>
            <a:off x="7151705" y="2198781"/>
            <a:ext cx="646331"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कम्बेयर</a:t>
            </a:r>
          </a:p>
        </p:txBody>
      </p:sp>
      <p:sp>
        <p:nvSpPr>
          <p:cNvPr id="31" name="正方形/長方形 30"/>
          <p:cNvSpPr/>
          <p:nvPr/>
        </p:nvSpPr>
        <p:spPr>
          <a:xfrm>
            <a:off x="5683516" y="2072551"/>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2" name="正方形/長方形 31"/>
          <p:cNvSpPr/>
          <p:nvPr/>
        </p:nvSpPr>
        <p:spPr>
          <a:xfrm>
            <a:off x="5947589" y="2164846"/>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3" name="正方形/長方形 32"/>
          <p:cNvSpPr/>
          <p:nvPr/>
        </p:nvSpPr>
        <p:spPr>
          <a:xfrm>
            <a:off x="4684881" y="2856508"/>
            <a:ext cx="370180"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4" name="正方形/長方形 33"/>
          <p:cNvSpPr/>
          <p:nvPr/>
        </p:nvSpPr>
        <p:spPr>
          <a:xfrm>
            <a:off x="4684881" y="3688146"/>
            <a:ext cx="370180"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5" name="正方形/長方形 34"/>
          <p:cNvSpPr/>
          <p:nvPr/>
        </p:nvSpPr>
        <p:spPr>
          <a:xfrm>
            <a:off x="7229960" y="3872667"/>
            <a:ext cx="519579"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6" name="テキスト ボックス 35"/>
          <p:cNvSpPr txBox="1"/>
          <p:nvPr/>
        </p:nvSpPr>
        <p:spPr>
          <a:xfrm>
            <a:off x="5860213" y="2174447"/>
            <a:ext cx="546945"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बूम</a:t>
            </a:r>
          </a:p>
        </p:txBody>
      </p:sp>
      <p:sp>
        <p:nvSpPr>
          <p:cNvPr id="37" name="テキスト ボックス 36"/>
          <p:cNvSpPr txBox="1"/>
          <p:nvPr/>
        </p:nvSpPr>
        <p:spPr>
          <a:xfrm>
            <a:off x="5467598" y="1998053"/>
            <a:ext cx="609462"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सिलिन्डर</a:t>
            </a:r>
          </a:p>
        </p:txBody>
      </p:sp>
      <p:sp>
        <p:nvSpPr>
          <p:cNvPr id="38" name="テキスト ボックス 37"/>
          <p:cNvSpPr txBox="1"/>
          <p:nvPr/>
        </p:nvSpPr>
        <p:spPr>
          <a:xfrm>
            <a:off x="4633901" y="2825692"/>
            <a:ext cx="537327"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आर्म</a:t>
            </a:r>
          </a:p>
        </p:txBody>
      </p:sp>
      <p:sp>
        <p:nvSpPr>
          <p:cNvPr id="39" name="テキスト ボックス 38"/>
          <p:cNvSpPr txBox="1"/>
          <p:nvPr/>
        </p:nvSpPr>
        <p:spPr>
          <a:xfrm>
            <a:off x="4658868" y="3754292"/>
            <a:ext cx="607859"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बकेट</a:t>
            </a:r>
          </a:p>
        </p:txBody>
      </p:sp>
      <p:sp>
        <p:nvSpPr>
          <p:cNvPr id="40" name="テキスト ボックス 39"/>
          <p:cNvSpPr txBox="1"/>
          <p:nvPr/>
        </p:nvSpPr>
        <p:spPr>
          <a:xfrm>
            <a:off x="7065257" y="3825154"/>
            <a:ext cx="885179"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टर्न फ्रेम</a:t>
            </a:r>
          </a:p>
        </p:txBody>
      </p:sp>
    </p:spTree>
    <p:extLst>
      <p:ext uri="{BB962C8B-B14F-4D97-AF65-F5344CB8AC3E}">
        <p14:creationId xmlns:p14="http://schemas.microsoft.com/office/powerpoint/2010/main" val="1235304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908299"/>
            <a:ext cx="9144000" cy="601663"/>
          </a:xfrm>
        </p:spPr>
        <p:txBody>
          <a:bodyPr rtlCol="0" anchor="ctr">
            <a:normAutofit fontScale="90000"/>
          </a:bodyPr>
          <a:lstStyle/>
          <a:p>
            <a:pPr marL="1257300" indent="-1257300" rtl="0"/>
            <a:r>
              <a:rPr lang="ne-np" sz="3200">
                <a:latin typeface="ＭＳ Ｐゴシック" panose="020B0600070205080204" pitchFamily="50" charset="-128"/>
                <a:ea typeface="ＭＳ Ｐゴシック" panose="020B0600070205080204" pitchFamily="50" charset="-128"/>
              </a:rPr>
              <a:t>चरण 6. सवारी साधन प्रकारको निर्माण मेसिनको कार्य सम्बन्धी उपकरणको प्रबन्ध</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82570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बुलडोजर 1 ・・・आधारभूत सञ्चालन</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97/सहायक पाठ्यपुस्तक पृष्ठ 41</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986297" y="5250632"/>
            <a:ext cx="3237610" cy="276999"/>
          </a:xfrm>
          <a:prstGeom prst="rect">
            <a:avLst/>
          </a:prstGeom>
          <a:noFill/>
          <a:ln>
            <a:noFill/>
          </a:ln>
        </p:spPr>
        <p:txBody>
          <a:bodyPr wrap="square" rtlCol="0">
            <a:spAutoFit/>
          </a:bodyPr>
          <a:lstStyle/>
          <a:p>
            <a:pPr algn="ctr" rtl="0"/>
            <a:r>
              <a:rPr lang="ne-np" sz="1200">
                <a:solidFill>
                  <a:prstClr val="black"/>
                </a:solidFill>
              </a:rPr>
              <a:t>बुलडोजरको सञ्चालन उपकरणको उदाहरण</a:t>
            </a:r>
          </a:p>
        </p:txBody>
      </p:sp>
      <p:pic>
        <p:nvPicPr>
          <p:cNvPr id="2" name="図 1"/>
          <p:cNvPicPr>
            <a:picLocks noChangeAspect="1"/>
          </p:cNvPicPr>
          <p:nvPr/>
        </p:nvPicPr>
        <p:blipFill>
          <a:blip r:embed="rId3"/>
          <a:stretch>
            <a:fillRect/>
          </a:stretch>
        </p:blipFill>
        <p:spPr>
          <a:xfrm>
            <a:off x="897978" y="1987051"/>
            <a:ext cx="3414249" cy="3298614"/>
          </a:xfrm>
          <a:prstGeom prst="rect">
            <a:avLst/>
          </a:prstGeom>
        </p:spPr>
      </p:pic>
      <p:pic>
        <p:nvPicPr>
          <p:cNvPr id="7" name="図 6"/>
          <p:cNvPicPr>
            <a:picLocks noChangeAspect="1"/>
          </p:cNvPicPr>
          <p:nvPr/>
        </p:nvPicPr>
        <p:blipFill>
          <a:blip r:embed="rId4"/>
          <a:stretch>
            <a:fillRect/>
          </a:stretch>
        </p:blipFill>
        <p:spPr>
          <a:xfrm>
            <a:off x="4513834" y="2471585"/>
            <a:ext cx="3889624" cy="2615963"/>
          </a:xfrm>
          <a:prstGeom prst="rect">
            <a:avLst/>
          </a:prstGeom>
        </p:spPr>
      </p:pic>
      <p:sp>
        <p:nvSpPr>
          <p:cNvPr id="12" name="テキスト ボックス 11"/>
          <p:cNvSpPr txBox="1"/>
          <p:nvPr/>
        </p:nvSpPr>
        <p:spPr>
          <a:xfrm>
            <a:off x="4669874" y="5147165"/>
            <a:ext cx="3237610" cy="276999"/>
          </a:xfrm>
          <a:prstGeom prst="rect">
            <a:avLst/>
          </a:prstGeom>
          <a:noFill/>
          <a:ln>
            <a:noFill/>
          </a:ln>
        </p:spPr>
        <p:txBody>
          <a:bodyPr wrap="square" rtlCol="0">
            <a:spAutoFit/>
          </a:bodyPr>
          <a:lstStyle/>
          <a:p>
            <a:pPr algn="ctr" rtl="0"/>
            <a:r>
              <a:rPr lang="ne-np" sz="1200">
                <a:solidFill>
                  <a:prstClr val="black"/>
                </a:solidFill>
              </a:rPr>
              <a:t>बुलडोजरको मानक सञ्चालन विधिको</a:t>
            </a:r>
          </a:p>
        </p:txBody>
      </p:sp>
      <p:sp>
        <p:nvSpPr>
          <p:cNvPr id="10" name="テキスト ボックス 902">
            <a:extLst>
              <a:ext uri="{FF2B5EF4-FFF2-40B4-BE49-F238E27FC236}">
                <a16:creationId xmlns:a16="http://schemas.microsoft.com/office/drawing/2014/main" id="{34F0DCA5-FCAB-4547-8A06-1BCFDF3AA1BA}"/>
              </a:ext>
            </a:extLst>
          </p:cNvPr>
          <p:cNvSpPr txBox="1"/>
          <p:nvPr/>
        </p:nvSpPr>
        <p:spPr>
          <a:xfrm>
            <a:off x="7433815" y="3380421"/>
            <a:ext cx="728345"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फ्लोट</a:t>
            </a:r>
          </a:p>
        </p:txBody>
      </p:sp>
      <p:sp>
        <p:nvSpPr>
          <p:cNvPr id="11" name="テキスト ボックス 903">
            <a:extLst>
              <a:ext uri="{FF2B5EF4-FFF2-40B4-BE49-F238E27FC236}">
                <a16:creationId xmlns:a16="http://schemas.microsoft.com/office/drawing/2014/main" id="{C4BEF45E-673F-4686-9CDC-94586525EA47}"/>
              </a:ext>
            </a:extLst>
          </p:cNvPr>
          <p:cNvSpPr txBox="1"/>
          <p:nvPr/>
        </p:nvSpPr>
        <p:spPr>
          <a:xfrm rot="16200000">
            <a:off x="6273524" y="2897256"/>
            <a:ext cx="825297" cy="166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डिजेल प्याडल</a:t>
            </a:r>
          </a:p>
        </p:txBody>
      </p:sp>
      <p:sp>
        <p:nvSpPr>
          <p:cNvPr id="13" name="テキスト ボックス 904">
            <a:extLst>
              <a:ext uri="{FF2B5EF4-FFF2-40B4-BE49-F238E27FC236}">
                <a16:creationId xmlns:a16="http://schemas.microsoft.com/office/drawing/2014/main" id="{7C53BFB5-3972-4A71-909D-4A7CC7C33C4E}"/>
              </a:ext>
            </a:extLst>
          </p:cNvPr>
          <p:cNvSpPr txBox="1"/>
          <p:nvPr/>
        </p:nvSpPr>
        <p:spPr>
          <a:xfrm rot="16200000">
            <a:off x="5852016" y="2871957"/>
            <a:ext cx="824027" cy="166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ब्रेक प्याडल</a:t>
            </a:r>
          </a:p>
        </p:txBody>
      </p:sp>
      <p:sp>
        <p:nvSpPr>
          <p:cNvPr id="15" name="テキスト ボックス 905">
            <a:extLst>
              <a:ext uri="{FF2B5EF4-FFF2-40B4-BE49-F238E27FC236}">
                <a16:creationId xmlns:a16="http://schemas.microsoft.com/office/drawing/2014/main" id="{D0BA0674-860A-458A-B5F0-9A9A8D8B738B}"/>
              </a:ext>
            </a:extLst>
          </p:cNvPr>
          <p:cNvSpPr txBox="1"/>
          <p:nvPr/>
        </p:nvSpPr>
        <p:spPr>
          <a:xfrm rot="16200000">
            <a:off x="5409008" y="2884039"/>
            <a:ext cx="843076" cy="1926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क्लच पयाडल</a:t>
            </a:r>
          </a:p>
        </p:txBody>
      </p:sp>
      <p:sp>
        <p:nvSpPr>
          <p:cNvPr id="16" name="テキスト ボックス 906">
            <a:extLst>
              <a:ext uri="{FF2B5EF4-FFF2-40B4-BE49-F238E27FC236}">
                <a16:creationId xmlns:a16="http://schemas.microsoft.com/office/drawing/2014/main" id="{FE597913-96C5-4213-9621-74F3348CAC2D}"/>
              </a:ext>
            </a:extLst>
          </p:cNvPr>
          <p:cNvSpPr txBox="1"/>
          <p:nvPr/>
        </p:nvSpPr>
        <p:spPr>
          <a:xfrm>
            <a:off x="7400230" y="3727218"/>
            <a:ext cx="728345"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तल झार्ने</a:t>
            </a:r>
          </a:p>
        </p:txBody>
      </p:sp>
      <p:sp>
        <p:nvSpPr>
          <p:cNvPr id="17" name="テキスト ボックス 907">
            <a:extLst>
              <a:ext uri="{FF2B5EF4-FFF2-40B4-BE49-F238E27FC236}">
                <a16:creationId xmlns:a16="http://schemas.microsoft.com/office/drawing/2014/main" id="{A9433F9E-1281-4BE6-A686-B1099B361FAC}"/>
              </a:ext>
            </a:extLst>
          </p:cNvPr>
          <p:cNvSpPr txBox="1"/>
          <p:nvPr/>
        </p:nvSpPr>
        <p:spPr>
          <a:xfrm>
            <a:off x="6692645" y="4196127"/>
            <a:ext cx="467061" cy="2423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बाँया टिल्ट</a:t>
            </a:r>
          </a:p>
        </p:txBody>
      </p:sp>
      <p:sp>
        <p:nvSpPr>
          <p:cNvPr id="18" name="テキスト ボックス 908">
            <a:extLst>
              <a:ext uri="{FF2B5EF4-FFF2-40B4-BE49-F238E27FC236}">
                <a16:creationId xmlns:a16="http://schemas.microsoft.com/office/drawing/2014/main" id="{FE0E9978-3401-4124-B970-6939B821CC74}"/>
              </a:ext>
            </a:extLst>
          </p:cNvPr>
          <p:cNvSpPr txBox="1"/>
          <p:nvPr/>
        </p:nvSpPr>
        <p:spPr>
          <a:xfrm>
            <a:off x="7937141" y="4196127"/>
            <a:ext cx="434026" cy="2281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दाँया टिल्ट</a:t>
            </a:r>
          </a:p>
        </p:txBody>
      </p:sp>
      <p:sp>
        <p:nvSpPr>
          <p:cNvPr id="19" name="テキスト ボックス 909">
            <a:extLst>
              <a:ext uri="{FF2B5EF4-FFF2-40B4-BE49-F238E27FC236}">
                <a16:creationId xmlns:a16="http://schemas.microsoft.com/office/drawing/2014/main" id="{5F6D8006-1E02-4F59-9C21-0C11F2743655}"/>
              </a:ext>
            </a:extLst>
          </p:cNvPr>
          <p:cNvSpPr txBox="1"/>
          <p:nvPr/>
        </p:nvSpPr>
        <p:spPr>
          <a:xfrm>
            <a:off x="7400230" y="4652786"/>
            <a:ext cx="728345"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माथि सार्ने</a:t>
            </a:r>
          </a:p>
        </p:txBody>
      </p:sp>
      <p:sp>
        <p:nvSpPr>
          <p:cNvPr id="20" name="テキスト ボックス 910">
            <a:extLst>
              <a:ext uri="{FF2B5EF4-FFF2-40B4-BE49-F238E27FC236}">
                <a16:creationId xmlns:a16="http://schemas.microsoft.com/office/drawing/2014/main" id="{3D2D06D2-4664-4C70-A012-7E28819604A7}"/>
              </a:ext>
            </a:extLst>
          </p:cNvPr>
          <p:cNvSpPr txBox="1"/>
          <p:nvPr/>
        </p:nvSpPr>
        <p:spPr>
          <a:xfrm>
            <a:off x="7179442" y="4888756"/>
            <a:ext cx="949133" cy="1940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(कार्य लिभर)</a:t>
            </a:r>
          </a:p>
        </p:txBody>
      </p:sp>
      <p:sp>
        <p:nvSpPr>
          <p:cNvPr id="21" name="テキスト ボックス 911">
            <a:extLst>
              <a:ext uri="{FF2B5EF4-FFF2-40B4-BE49-F238E27FC236}">
                <a16:creationId xmlns:a16="http://schemas.microsoft.com/office/drawing/2014/main" id="{DD4F644F-B944-48B8-B75D-5B6137D82918}"/>
              </a:ext>
            </a:extLst>
          </p:cNvPr>
          <p:cNvSpPr txBox="1"/>
          <p:nvPr/>
        </p:nvSpPr>
        <p:spPr>
          <a:xfrm>
            <a:off x="5997266" y="4608477"/>
            <a:ext cx="533525" cy="2000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चालक सिट</a:t>
            </a:r>
          </a:p>
        </p:txBody>
      </p:sp>
      <p:sp>
        <p:nvSpPr>
          <p:cNvPr id="22" name="テキスト ボックス 912">
            <a:extLst>
              <a:ext uri="{FF2B5EF4-FFF2-40B4-BE49-F238E27FC236}">
                <a16:creationId xmlns:a16="http://schemas.microsoft.com/office/drawing/2014/main" id="{F77C36E5-3618-4787-8D17-A7A9E9DE9614}"/>
              </a:ext>
            </a:extLst>
          </p:cNvPr>
          <p:cNvSpPr txBox="1"/>
          <p:nvPr/>
        </p:nvSpPr>
        <p:spPr>
          <a:xfrm>
            <a:off x="5181666" y="4668611"/>
            <a:ext cx="640747" cy="2991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गेर सिफ्ट लिभर</a:t>
            </a:r>
          </a:p>
          <a:p>
            <a:pPr algn="ct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अगाडि पछाडि कम्बाइन गरेको</a:t>
            </a:r>
          </a:p>
        </p:txBody>
      </p:sp>
      <p:sp>
        <p:nvSpPr>
          <p:cNvPr id="23" name="テキスト ボックス 914">
            <a:extLst>
              <a:ext uri="{FF2B5EF4-FFF2-40B4-BE49-F238E27FC236}">
                <a16:creationId xmlns:a16="http://schemas.microsoft.com/office/drawing/2014/main" id="{C8515343-C2EC-4BE7-AA14-CE03308982E2}"/>
              </a:ext>
            </a:extLst>
          </p:cNvPr>
          <p:cNvSpPr txBox="1"/>
          <p:nvPr/>
        </p:nvSpPr>
        <p:spPr>
          <a:xfrm rot="16200000">
            <a:off x="5409655" y="4161221"/>
            <a:ext cx="658500" cy="1670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अगाडि बढ्ने (स्पिड बढाउने)</a:t>
            </a:r>
          </a:p>
          <a:p>
            <a:pPr algn="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4" name="テキスト ボックス 915">
            <a:extLst>
              <a:ext uri="{FF2B5EF4-FFF2-40B4-BE49-F238E27FC236}">
                <a16:creationId xmlns:a16="http://schemas.microsoft.com/office/drawing/2014/main" id="{97A8A741-18A9-4B0E-B47F-73AD66B7EF6F}"/>
              </a:ext>
            </a:extLst>
          </p:cNvPr>
          <p:cNvSpPr txBox="1"/>
          <p:nvPr/>
        </p:nvSpPr>
        <p:spPr>
          <a:xfrm rot="16200000">
            <a:off x="4870452" y="4150386"/>
            <a:ext cx="676915" cy="18868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पछाडि हट्ने (स्पिड बढाउने)</a:t>
            </a:r>
          </a:p>
        </p:txBody>
      </p:sp>
      <p:sp>
        <p:nvSpPr>
          <p:cNvPr id="25" name="テキスト ボックス 916">
            <a:extLst>
              <a:ext uri="{FF2B5EF4-FFF2-40B4-BE49-F238E27FC236}">
                <a16:creationId xmlns:a16="http://schemas.microsoft.com/office/drawing/2014/main" id="{EF845585-A76A-4539-8B5E-DAE277C11328}"/>
              </a:ext>
            </a:extLst>
          </p:cNvPr>
          <p:cNvSpPr txBox="1"/>
          <p:nvPr/>
        </p:nvSpPr>
        <p:spPr>
          <a:xfrm rot="16200000">
            <a:off x="4319049" y="4241105"/>
            <a:ext cx="608330"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बाँया स्टेरिङ</a:t>
            </a:r>
          </a:p>
        </p:txBody>
      </p:sp>
      <p:sp>
        <p:nvSpPr>
          <p:cNvPr id="26" name="テキスト ボックス 917">
            <a:extLst>
              <a:ext uri="{FF2B5EF4-FFF2-40B4-BE49-F238E27FC236}">
                <a16:creationId xmlns:a16="http://schemas.microsoft.com/office/drawing/2014/main" id="{FC3787D6-7521-43D4-A238-150220ACD90F}"/>
              </a:ext>
            </a:extLst>
          </p:cNvPr>
          <p:cNvSpPr txBox="1"/>
          <p:nvPr/>
        </p:nvSpPr>
        <p:spPr>
          <a:xfrm rot="16200000">
            <a:off x="4371805" y="4691564"/>
            <a:ext cx="828041" cy="2116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(टर्न लिभर)</a:t>
            </a:r>
          </a:p>
        </p:txBody>
      </p:sp>
      <p:sp>
        <p:nvSpPr>
          <p:cNvPr id="27" name="テキスト ボックス 918">
            <a:extLst>
              <a:ext uri="{FF2B5EF4-FFF2-40B4-BE49-F238E27FC236}">
                <a16:creationId xmlns:a16="http://schemas.microsoft.com/office/drawing/2014/main" id="{5EC707D4-6AB4-46DC-AA4A-E1C05F4C5C63}"/>
              </a:ext>
            </a:extLst>
          </p:cNvPr>
          <p:cNvSpPr txBox="1"/>
          <p:nvPr/>
        </p:nvSpPr>
        <p:spPr>
          <a:xfrm rot="16200000">
            <a:off x="4649997" y="4228112"/>
            <a:ext cx="608330"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दाँया स्टेरिङ</a:t>
            </a:r>
          </a:p>
        </p:txBody>
      </p:sp>
    </p:spTree>
    <p:extLst>
      <p:ext uri="{BB962C8B-B14F-4D97-AF65-F5344CB8AC3E}">
        <p14:creationId xmlns:p14="http://schemas.microsoft.com/office/powerpoint/2010/main" val="3103331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बुलडोजर 1 ・・・आधारभूत सञ्चालन</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99/सहायक पाठ्यपुस्तक पृष्ठ 42</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4907819" y="4797086"/>
            <a:ext cx="3237610" cy="276999"/>
          </a:xfrm>
          <a:prstGeom prst="rect">
            <a:avLst/>
          </a:prstGeom>
          <a:noFill/>
          <a:ln>
            <a:noFill/>
          </a:ln>
        </p:spPr>
        <p:txBody>
          <a:bodyPr wrap="square" rtlCol="0">
            <a:spAutoFit/>
          </a:bodyPr>
          <a:lstStyle/>
          <a:p>
            <a:pPr algn="ctr" rtl="0"/>
            <a:r>
              <a:rPr lang="ne-np" sz="1200">
                <a:solidFill>
                  <a:prstClr val="black"/>
                </a:solidFill>
              </a:rPr>
              <a:t>PAT मोटरको एङ्गल पोजिशन</a:t>
            </a:r>
          </a:p>
        </p:txBody>
      </p:sp>
      <p:pic>
        <p:nvPicPr>
          <p:cNvPr id="7" name="図 6"/>
          <p:cNvPicPr>
            <a:picLocks noChangeAspect="1"/>
          </p:cNvPicPr>
          <p:nvPr/>
        </p:nvPicPr>
        <p:blipFill>
          <a:blip r:embed="rId3"/>
          <a:stretch>
            <a:fillRect/>
          </a:stretch>
        </p:blipFill>
        <p:spPr>
          <a:xfrm>
            <a:off x="695325" y="2112434"/>
            <a:ext cx="4328558" cy="2684652"/>
          </a:xfrm>
          <a:prstGeom prst="rect">
            <a:avLst/>
          </a:prstGeom>
        </p:spPr>
      </p:pic>
      <p:pic>
        <p:nvPicPr>
          <p:cNvPr id="8" name="図 7"/>
          <p:cNvPicPr>
            <a:picLocks noChangeAspect="1"/>
          </p:cNvPicPr>
          <p:nvPr/>
        </p:nvPicPr>
        <p:blipFill>
          <a:blip r:embed="rId4"/>
          <a:stretch>
            <a:fillRect/>
          </a:stretch>
        </p:blipFill>
        <p:spPr>
          <a:xfrm>
            <a:off x="5239365" y="1911381"/>
            <a:ext cx="3275985" cy="2885705"/>
          </a:xfrm>
          <a:prstGeom prst="rect">
            <a:avLst/>
          </a:prstGeom>
        </p:spPr>
      </p:pic>
      <p:sp>
        <p:nvSpPr>
          <p:cNvPr id="16" name="テキスト ボックス 15"/>
          <p:cNvSpPr txBox="1"/>
          <p:nvPr/>
        </p:nvSpPr>
        <p:spPr>
          <a:xfrm>
            <a:off x="1454727" y="4797086"/>
            <a:ext cx="3237610" cy="276999"/>
          </a:xfrm>
          <a:prstGeom prst="rect">
            <a:avLst/>
          </a:prstGeom>
          <a:noFill/>
          <a:ln>
            <a:noFill/>
          </a:ln>
        </p:spPr>
        <p:txBody>
          <a:bodyPr wrap="square" rtlCol="0">
            <a:spAutoFit/>
          </a:bodyPr>
          <a:lstStyle/>
          <a:p>
            <a:pPr algn="ctr" rtl="0"/>
            <a:r>
              <a:rPr lang="ne-np" sz="1200">
                <a:solidFill>
                  <a:prstClr val="black"/>
                </a:solidFill>
              </a:rPr>
              <a:t>एङ्गलिङ्गको उदाहरण</a:t>
            </a:r>
          </a:p>
        </p:txBody>
      </p:sp>
      <p:sp>
        <p:nvSpPr>
          <p:cNvPr id="10" name="テキスト ボックス 919">
            <a:extLst>
              <a:ext uri="{FF2B5EF4-FFF2-40B4-BE49-F238E27FC236}">
                <a16:creationId xmlns:a16="http://schemas.microsoft.com/office/drawing/2014/main" id="{736106A2-E949-4BD2-9301-EF400857D262}"/>
              </a:ext>
            </a:extLst>
          </p:cNvPr>
          <p:cNvSpPr txBox="1"/>
          <p:nvPr/>
        </p:nvSpPr>
        <p:spPr>
          <a:xfrm>
            <a:off x="695325" y="2240297"/>
            <a:ext cx="1044765" cy="2632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400" kern="100">
                <a:effectLst/>
                <a:latin typeface="游ゴシック" panose="020B0400000000000000" pitchFamily="50" charset="-128"/>
                <a:ea typeface="游ゴシック" panose="020B0400000000000000" pitchFamily="50" charset="-128"/>
                <a:cs typeface="Times New Roman" panose="02020603050405020304" pitchFamily="18" charset="0"/>
              </a:rPr>
              <a:t>एङ्गल मात्रा</a:t>
            </a:r>
          </a:p>
        </p:txBody>
      </p:sp>
      <p:sp>
        <p:nvSpPr>
          <p:cNvPr id="11" name="テキスト ボックス 920">
            <a:extLst>
              <a:ext uri="{FF2B5EF4-FFF2-40B4-BE49-F238E27FC236}">
                <a16:creationId xmlns:a16="http://schemas.microsoft.com/office/drawing/2014/main" id="{A0F0D202-BDCE-4974-9D62-A1B790183A19}"/>
              </a:ext>
            </a:extLst>
          </p:cNvPr>
          <p:cNvSpPr txBox="1"/>
          <p:nvPr/>
        </p:nvSpPr>
        <p:spPr>
          <a:xfrm>
            <a:off x="2460896" y="2240297"/>
            <a:ext cx="1749789" cy="2632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400" kern="100">
                <a:effectLst/>
                <a:latin typeface="游ゴシック" panose="020B0400000000000000" pitchFamily="50" charset="-128"/>
                <a:ea typeface="游ゴシック" panose="020B0400000000000000" pitchFamily="50" charset="-128"/>
                <a:cs typeface="Times New Roman" panose="02020603050405020304" pitchFamily="18" charset="0"/>
              </a:rPr>
              <a:t>स्ट्रट डोजर</a:t>
            </a:r>
          </a:p>
        </p:txBody>
      </p:sp>
      <p:sp>
        <p:nvSpPr>
          <p:cNvPr id="12" name="テキスト ボックス 921">
            <a:extLst>
              <a:ext uri="{FF2B5EF4-FFF2-40B4-BE49-F238E27FC236}">
                <a16:creationId xmlns:a16="http://schemas.microsoft.com/office/drawing/2014/main" id="{19DBCA67-F482-434E-A17F-412A1B71F72F}"/>
              </a:ext>
            </a:extLst>
          </p:cNvPr>
          <p:cNvSpPr txBox="1"/>
          <p:nvPr/>
        </p:nvSpPr>
        <p:spPr>
          <a:xfrm>
            <a:off x="2671515" y="4478417"/>
            <a:ext cx="1456932" cy="2632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400" kern="100">
                <a:effectLst/>
                <a:latin typeface="游ゴシック" panose="020B0400000000000000" pitchFamily="50" charset="-128"/>
                <a:ea typeface="游ゴシック" panose="020B0400000000000000" pitchFamily="50" charset="-128"/>
                <a:cs typeface="Times New Roman" panose="02020603050405020304" pitchFamily="18" charset="0"/>
              </a:rPr>
              <a:t>एङ्गल डोजर</a:t>
            </a:r>
          </a:p>
        </p:txBody>
      </p:sp>
    </p:spTree>
    <p:extLst>
      <p:ext uri="{BB962C8B-B14F-4D97-AF65-F5344CB8AC3E}">
        <p14:creationId xmlns:p14="http://schemas.microsoft.com/office/powerpoint/2010/main" val="3903574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बुलडोजर 1 ・・・आधारभूत सञ्चालन</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534619" y="3453960"/>
            <a:ext cx="3237610" cy="276999"/>
          </a:xfrm>
          <a:prstGeom prst="rect">
            <a:avLst/>
          </a:prstGeom>
          <a:noFill/>
          <a:ln>
            <a:noFill/>
          </a:ln>
        </p:spPr>
        <p:txBody>
          <a:bodyPr wrap="square" rtlCol="0">
            <a:spAutoFit/>
          </a:bodyPr>
          <a:lstStyle/>
          <a:p>
            <a:pPr algn="ctr" rtl="0"/>
            <a:r>
              <a:rPr lang="ne-np" sz="1200">
                <a:solidFill>
                  <a:prstClr val="black"/>
                </a:solidFill>
              </a:rPr>
              <a:t>टिल्टिङको उदाहरण</a:t>
            </a:r>
          </a:p>
        </p:txBody>
      </p:sp>
      <p:sp>
        <p:nvSpPr>
          <p:cNvPr id="23" name="テキスト ボックス 22"/>
          <p:cNvSpPr txBox="1"/>
          <p:nvPr/>
        </p:nvSpPr>
        <p:spPr>
          <a:xfrm>
            <a:off x="3162300" y="6066984"/>
            <a:ext cx="3237610" cy="276999"/>
          </a:xfrm>
          <a:prstGeom prst="rect">
            <a:avLst/>
          </a:prstGeom>
          <a:noFill/>
          <a:ln>
            <a:noFill/>
          </a:ln>
        </p:spPr>
        <p:txBody>
          <a:bodyPr wrap="square" rtlCol="0">
            <a:spAutoFit/>
          </a:bodyPr>
          <a:lstStyle/>
          <a:p>
            <a:pPr algn="ctr" rtl="0"/>
            <a:r>
              <a:rPr lang="ne-np" sz="1200">
                <a:solidFill>
                  <a:prstClr val="black"/>
                </a:solidFill>
              </a:rPr>
              <a:t>धारको एङ्गलको समायोजन</a:t>
            </a:r>
          </a:p>
        </p:txBody>
      </p:sp>
      <p:pic>
        <p:nvPicPr>
          <p:cNvPr id="10" name="図 9"/>
          <p:cNvPicPr>
            <a:picLocks noChangeAspect="1"/>
          </p:cNvPicPr>
          <p:nvPr/>
        </p:nvPicPr>
        <p:blipFill>
          <a:blip r:embed="rId3"/>
          <a:stretch>
            <a:fillRect/>
          </a:stretch>
        </p:blipFill>
        <p:spPr>
          <a:xfrm>
            <a:off x="872403" y="1300730"/>
            <a:ext cx="4562042" cy="2146377"/>
          </a:xfrm>
          <a:prstGeom prst="rect">
            <a:avLst/>
          </a:prstGeom>
        </p:spPr>
      </p:pic>
      <p:pic>
        <p:nvPicPr>
          <p:cNvPr id="11" name="図 10"/>
          <p:cNvPicPr>
            <a:picLocks noChangeAspect="1"/>
          </p:cNvPicPr>
          <p:nvPr/>
        </p:nvPicPr>
        <p:blipFill>
          <a:blip r:embed="rId4"/>
          <a:stretch>
            <a:fillRect/>
          </a:stretch>
        </p:blipFill>
        <p:spPr>
          <a:xfrm>
            <a:off x="5728263" y="1300730"/>
            <a:ext cx="2787087" cy="2146377"/>
          </a:xfrm>
          <a:prstGeom prst="rect">
            <a:avLst/>
          </a:prstGeom>
        </p:spPr>
      </p:pic>
      <p:pic>
        <p:nvPicPr>
          <p:cNvPr id="12" name="図 11"/>
          <p:cNvPicPr>
            <a:picLocks noChangeAspect="1"/>
          </p:cNvPicPr>
          <p:nvPr/>
        </p:nvPicPr>
        <p:blipFill>
          <a:blip r:embed="rId5"/>
          <a:stretch>
            <a:fillRect/>
          </a:stretch>
        </p:blipFill>
        <p:spPr>
          <a:xfrm>
            <a:off x="3371405" y="4183101"/>
            <a:ext cx="2819400" cy="1943100"/>
          </a:xfrm>
          <a:prstGeom prst="rect">
            <a:avLst/>
          </a:prstGeom>
        </p:spPr>
      </p:pic>
      <p:sp>
        <p:nvSpPr>
          <p:cNvPr id="13" name="テキスト ボックス 12"/>
          <p:cNvSpPr txBox="1"/>
          <p:nvPr/>
        </p:nvSpPr>
        <p:spPr>
          <a:xfrm>
            <a:off x="5503001" y="3397305"/>
            <a:ext cx="3237610" cy="276999"/>
          </a:xfrm>
          <a:prstGeom prst="rect">
            <a:avLst/>
          </a:prstGeom>
          <a:noFill/>
          <a:ln>
            <a:noFill/>
          </a:ln>
        </p:spPr>
        <p:txBody>
          <a:bodyPr wrap="square" rtlCol="0">
            <a:spAutoFit/>
          </a:bodyPr>
          <a:lstStyle/>
          <a:p>
            <a:pPr algn="ctr" rtl="0"/>
            <a:r>
              <a:rPr lang="ne-np" sz="1200">
                <a:solidFill>
                  <a:prstClr val="black"/>
                </a:solidFill>
              </a:rPr>
              <a:t>PAT मोटरको टिल्ट पोजिशन</a:t>
            </a:r>
          </a:p>
        </p:txBody>
      </p:sp>
      <p:sp>
        <p:nvSpPr>
          <p:cNvPr id="15" name="テキスト ボックス 14"/>
          <p:cNvSpPr txBox="1"/>
          <p:nvPr/>
        </p:nvSpPr>
        <p:spPr>
          <a:xfrm>
            <a:off x="4425950" y="6452605"/>
            <a:ext cx="457021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100/सहायक पाठ्यपुस्तक पृष्ठ 42</a:t>
            </a:r>
          </a:p>
        </p:txBody>
      </p:sp>
      <p:sp>
        <p:nvSpPr>
          <p:cNvPr id="14" name="テキスト ボックス 922">
            <a:extLst>
              <a:ext uri="{FF2B5EF4-FFF2-40B4-BE49-F238E27FC236}">
                <a16:creationId xmlns:a16="http://schemas.microsoft.com/office/drawing/2014/main" id="{60249B0A-FD50-4309-8A28-79FB9C068F4E}"/>
              </a:ext>
            </a:extLst>
          </p:cNvPr>
          <p:cNvSpPr txBox="1"/>
          <p:nvPr/>
        </p:nvSpPr>
        <p:spPr>
          <a:xfrm>
            <a:off x="4973907" y="1857309"/>
            <a:ext cx="685800" cy="147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ब्रेश</a:t>
            </a:r>
          </a:p>
        </p:txBody>
      </p:sp>
      <p:sp>
        <p:nvSpPr>
          <p:cNvPr id="16" name="テキスト ボックス 923">
            <a:extLst>
              <a:ext uri="{FF2B5EF4-FFF2-40B4-BE49-F238E27FC236}">
                <a16:creationId xmlns:a16="http://schemas.microsoft.com/office/drawing/2014/main" id="{02FD184E-50C6-4144-8C24-3AD19CA0681A}"/>
              </a:ext>
            </a:extLst>
          </p:cNvPr>
          <p:cNvSpPr txBox="1"/>
          <p:nvPr/>
        </p:nvSpPr>
        <p:spPr>
          <a:xfrm>
            <a:off x="2685605" y="3285925"/>
            <a:ext cx="685800" cy="147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टिल्टिङ </a:t>
            </a:r>
          </a:p>
        </p:txBody>
      </p:sp>
      <p:sp>
        <p:nvSpPr>
          <p:cNvPr id="17" name="テキスト ボックス 924">
            <a:extLst>
              <a:ext uri="{FF2B5EF4-FFF2-40B4-BE49-F238E27FC236}">
                <a16:creationId xmlns:a16="http://schemas.microsoft.com/office/drawing/2014/main" id="{82BE0F72-F71C-4EB6-9664-F02C431C67AF}"/>
              </a:ext>
            </a:extLst>
          </p:cNvPr>
          <p:cNvSpPr txBox="1"/>
          <p:nvPr/>
        </p:nvSpPr>
        <p:spPr>
          <a:xfrm>
            <a:off x="872403" y="2502826"/>
            <a:ext cx="166370" cy="455938"/>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टिल्ट मात्रा</a:t>
            </a:r>
          </a:p>
        </p:txBody>
      </p:sp>
      <p:sp>
        <p:nvSpPr>
          <p:cNvPr id="18" name="テキスト ボックス 922">
            <a:extLst>
              <a:ext uri="{FF2B5EF4-FFF2-40B4-BE49-F238E27FC236}">
                <a16:creationId xmlns:a16="http://schemas.microsoft.com/office/drawing/2014/main" id="{3232FBA6-D005-4D70-9268-DB8FE473A41F}"/>
              </a:ext>
            </a:extLst>
          </p:cNvPr>
          <p:cNvSpPr txBox="1"/>
          <p:nvPr/>
        </p:nvSpPr>
        <p:spPr>
          <a:xfrm>
            <a:off x="5553937" y="4558352"/>
            <a:ext cx="696738" cy="1931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ब्रेश</a:t>
            </a:r>
          </a:p>
        </p:txBody>
      </p:sp>
    </p:spTree>
    <p:extLst>
      <p:ext uri="{BB962C8B-B14F-4D97-AF65-F5344CB8AC3E}">
        <p14:creationId xmlns:p14="http://schemas.microsoft.com/office/powerpoint/2010/main" val="2820271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बुलडोजर 2 ・・・आधारभूत सञ्चालन</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943728" y="5248037"/>
            <a:ext cx="3237610" cy="276999"/>
          </a:xfrm>
          <a:prstGeom prst="rect">
            <a:avLst/>
          </a:prstGeom>
          <a:noFill/>
          <a:ln>
            <a:noFill/>
          </a:ln>
        </p:spPr>
        <p:txBody>
          <a:bodyPr wrap="square" rtlCol="0">
            <a:spAutoFit/>
          </a:bodyPr>
          <a:lstStyle/>
          <a:p>
            <a:pPr algn="ctr" rtl="0"/>
            <a:r>
              <a:rPr lang="ne-np" sz="1200">
                <a:solidFill>
                  <a:prstClr val="black"/>
                </a:solidFill>
              </a:rPr>
              <a:t>टेडो सतहको ड्राइभिंगको उदाहरण</a:t>
            </a:r>
          </a:p>
        </p:txBody>
      </p:sp>
      <p:sp>
        <p:nvSpPr>
          <p:cNvPr id="13" name="テキスト ボックス 12"/>
          <p:cNvSpPr txBox="1"/>
          <p:nvPr/>
        </p:nvSpPr>
        <p:spPr>
          <a:xfrm>
            <a:off x="4692300" y="5248037"/>
            <a:ext cx="3237610" cy="276999"/>
          </a:xfrm>
          <a:prstGeom prst="rect">
            <a:avLst/>
          </a:prstGeom>
          <a:noFill/>
          <a:ln>
            <a:noFill/>
          </a:ln>
        </p:spPr>
        <p:txBody>
          <a:bodyPr wrap="square" rtlCol="0">
            <a:spAutoFit/>
          </a:bodyPr>
          <a:lstStyle/>
          <a:p>
            <a:pPr algn="ctr" rtl="0"/>
            <a:r>
              <a:rPr lang="ne-np" sz="1200">
                <a:solidFill>
                  <a:prstClr val="black"/>
                </a:solidFill>
              </a:rPr>
              <a:t>ब्लेड सञ्चालनको उदाहरण</a:t>
            </a:r>
          </a:p>
        </p:txBody>
      </p:sp>
      <p:sp>
        <p:nvSpPr>
          <p:cNvPr id="15" name="テキスト ボックス 14"/>
          <p:cNvSpPr txBox="1"/>
          <p:nvPr/>
        </p:nvSpPr>
        <p:spPr>
          <a:xfrm>
            <a:off x="4425950" y="6452605"/>
            <a:ext cx="457021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101/सहायक पाठ्यपुस्तक पृष्ठ 43</a:t>
            </a:r>
          </a:p>
        </p:txBody>
      </p:sp>
      <p:pic>
        <p:nvPicPr>
          <p:cNvPr id="14" name="図 13"/>
          <p:cNvPicPr>
            <a:picLocks noChangeAspect="1"/>
          </p:cNvPicPr>
          <p:nvPr/>
        </p:nvPicPr>
        <p:blipFill rotWithShape="1">
          <a:blip r:embed="rId3"/>
          <a:srcRect b="14776"/>
          <a:stretch/>
        </p:blipFill>
        <p:spPr>
          <a:xfrm>
            <a:off x="779676" y="2043424"/>
            <a:ext cx="3565715" cy="2951185"/>
          </a:xfrm>
          <a:prstGeom prst="rect">
            <a:avLst/>
          </a:prstGeom>
        </p:spPr>
      </p:pic>
      <p:pic>
        <p:nvPicPr>
          <p:cNvPr id="17" name="図 16"/>
          <p:cNvPicPr>
            <a:picLocks noChangeAspect="1"/>
          </p:cNvPicPr>
          <p:nvPr/>
        </p:nvPicPr>
        <p:blipFill rotWithShape="1">
          <a:blip r:embed="rId4"/>
          <a:srcRect b="22885"/>
          <a:stretch/>
        </p:blipFill>
        <p:spPr>
          <a:xfrm>
            <a:off x="4345391" y="2857280"/>
            <a:ext cx="3931428" cy="1841947"/>
          </a:xfrm>
          <a:prstGeom prst="rect">
            <a:avLst/>
          </a:prstGeom>
        </p:spPr>
      </p:pic>
    </p:spTree>
    <p:extLst>
      <p:ext uri="{BB962C8B-B14F-4D97-AF65-F5344CB8AC3E}">
        <p14:creationId xmlns:p14="http://schemas.microsoft.com/office/powerpoint/2010/main" val="513860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4703317" y="1245671"/>
            <a:ext cx="3638337" cy="508325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खन्ने कार्य</a:t>
            </a:r>
            <a:endParaRPr kumimoji="1" lang="ja-JP" altLang="en-US" sz="24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965396" y="4404724"/>
            <a:ext cx="3237610" cy="276999"/>
          </a:xfrm>
          <a:prstGeom prst="rect">
            <a:avLst/>
          </a:prstGeom>
          <a:noFill/>
          <a:ln>
            <a:noFill/>
          </a:ln>
        </p:spPr>
        <p:txBody>
          <a:bodyPr wrap="square" rtlCol="0">
            <a:spAutoFit/>
          </a:bodyPr>
          <a:lstStyle/>
          <a:p>
            <a:pPr algn="ctr" rtl="0"/>
            <a:r>
              <a:rPr lang="ne-np" sz="1200">
                <a:solidFill>
                  <a:prstClr val="black"/>
                </a:solidFill>
              </a:rPr>
              <a:t>निकास खन्ने कार्यको उदाहरण</a:t>
            </a:r>
          </a:p>
        </p:txBody>
      </p:sp>
      <p:sp>
        <p:nvSpPr>
          <p:cNvPr id="23" name="テキスト ボックス 22"/>
          <p:cNvSpPr txBox="1"/>
          <p:nvPr/>
        </p:nvSpPr>
        <p:spPr>
          <a:xfrm>
            <a:off x="4903680" y="6120649"/>
            <a:ext cx="3237610" cy="276999"/>
          </a:xfrm>
          <a:prstGeom prst="rect">
            <a:avLst/>
          </a:prstGeom>
          <a:noFill/>
          <a:ln>
            <a:noFill/>
          </a:ln>
        </p:spPr>
        <p:txBody>
          <a:bodyPr wrap="square" rtlCol="0">
            <a:spAutoFit/>
          </a:bodyPr>
          <a:lstStyle/>
          <a:p>
            <a:pPr algn="ctr" rtl="0"/>
            <a:r>
              <a:rPr lang="ne-np" sz="1200">
                <a:solidFill>
                  <a:prstClr val="black"/>
                </a:solidFill>
              </a:rPr>
              <a:t>साइडकट कार्यको उदाहरण</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103/सहायक पाठ्यपुस्तक पृष्ठ 44</a:t>
            </a:r>
          </a:p>
        </p:txBody>
      </p:sp>
      <p:pic>
        <p:nvPicPr>
          <p:cNvPr id="7" name="図 6"/>
          <p:cNvPicPr>
            <a:picLocks noChangeAspect="1"/>
          </p:cNvPicPr>
          <p:nvPr/>
        </p:nvPicPr>
        <p:blipFill>
          <a:blip r:embed="rId4"/>
          <a:stretch>
            <a:fillRect/>
          </a:stretch>
        </p:blipFill>
        <p:spPr>
          <a:xfrm>
            <a:off x="701077" y="1295924"/>
            <a:ext cx="3982651" cy="3103271"/>
          </a:xfrm>
          <a:prstGeom prst="rect">
            <a:avLst/>
          </a:prstGeom>
        </p:spPr>
      </p:pic>
      <p:pic>
        <p:nvPicPr>
          <p:cNvPr id="8" name="図 7"/>
          <p:cNvPicPr>
            <a:picLocks noChangeAspect="1"/>
          </p:cNvPicPr>
          <p:nvPr/>
        </p:nvPicPr>
        <p:blipFill>
          <a:blip r:embed="rId5"/>
          <a:stretch>
            <a:fillRect/>
          </a:stretch>
        </p:blipFill>
        <p:spPr>
          <a:xfrm>
            <a:off x="711280" y="4698093"/>
            <a:ext cx="3743299" cy="1512703"/>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981520" y="6111549"/>
            <a:ext cx="3237610" cy="276999"/>
          </a:xfrm>
          <a:prstGeom prst="rect">
            <a:avLst/>
          </a:prstGeom>
          <a:noFill/>
          <a:ln>
            <a:noFill/>
          </a:ln>
        </p:spPr>
        <p:txBody>
          <a:bodyPr wrap="square" rtlCol="0">
            <a:spAutoFit/>
          </a:bodyPr>
          <a:lstStyle/>
          <a:p>
            <a:pPr algn="ctr" rtl="0"/>
            <a:r>
              <a:rPr lang="ne-np" sz="1200">
                <a:solidFill>
                  <a:prstClr val="black"/>
                </a:solidFill>
              </a:rPr>
              <a:t>स्लोप निकास (nori men haisui)को उदाहरण</a:t>
            </a:r>
          </a:p>
        </p:txBody>
      </p:sp>
      <p:sp>
        <p:nvSpPr>
          <p:cNvPr id="12" name="正方形/長方形 11"/>
          <p:cNvSpPr/>
          <p:nvPr/>
        </p:nvSpPr>
        <p:spPr>
          <a:xfrm>
            <a:off x="1812454" y="2672238"/>
            <a:ext cx="1309142" cy="223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3" name="テキスト ボックス 12"/>
          <p:cNvSpPr txBox="1"/>
          <p:nvPr/>
        </p:nvSpPr>
        <p:spPr>
          <a:xfrm>
            <a:off x="1592758" y="2637085"/>
            <a:ext cx="1342034"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स्लट डोजिङको उदाहरण</a:t>
            </a:r>
          </a:p>
        </p:txBody>
      </p:sp>
      <p:sp>
        <p:nvSpPr>
          <p:cNvPr id="15" name="正方形/長方形 14"/>
          <p:cNvSpPr/>
          <p:nvPr/>
        </p:nvSpPr>
        <p:spPr>
          <a:xfrm>
            <a:off x="4425950" y="1876425"/>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6" name="正方形/長方形 15"/>
          <p:cNvSpPr/>
          <p:nvPr/>
        </p:nvSpPr>
        <p:spPr>
          <a:xfrm>
            <a:off x="4529621" y="4620830"/>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7" name="正方形/長方形 16"/>
          <p:cNvSpPr/>
          <p:nvPr/>
        </p:nvSpPr>
        <p:spPr>
          <a:xfrm>
            <a:off x="4425950" y="6059933"/>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8" name="正方形/長方形 17"/>
          <p:cNvSpPr/>
          <p:nvPr/>
        </p:nvSpPr>
        <p:spPr>
          <a:xfrm>
            <a:off x="2263775" y="4242014"/>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9" name="正方形/長方形 18"/>
          <p:cNvSpPr/>
          <p:nvPr/>
        </p:nvSpPr>
        <p:spPr>
          <a:xfrm>
            <a:off x="731043" y="3890962"/>
            <a:ext cx="699101" cy="10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0" name="テキスト ボックス 19"/>
          <p:cNvSpPr txBox="1"/>
          <p:nvPr/>
        </p:nvSpPr>
        <p:spPr>
          <a:xfrm>
            <a:off x="560856" y="3810174"/>
            <a:ext cx="939681"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ब्लेडको उचाई</a:t>
            </a:r>
          </a:p>
        </p:txBody>
      </p:sp>
      <p:sp>
        <p:nvSpPr>
          <p:cNvPr id="21" name="テキスト ボックス 20"/>
          <p:cNvSpPr txBox="1"/>
          <p:nvPr/>
        </p:nvSpPr>
        <p:spPr>
          <a:xfrm>
            <a:off x="2499007" y="4184062"/>
            <a:ext cx="710451"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40～50cm</a:t>
            </a:r>
            <a:endParaRPr kumimoji="1" lang="ja-JP" altLang="en-US" sz="1000" dirty="0">
              <a:latin typeface="HGP明朝B" panose="02020800000000000000" pitchFamily="18" charset="-128"/>
              <a:ea typeface="HGP明朝B" panose="02020800000000000000" pitchFamily="18" charset="-128"/>
            </a:endParaRPr>
          </a:p>
        </p:txBody>
      </p:sp>
      <p:sp>
        <p:nvSpPr>
          <p:cNvPr id="24" name="テキスト ボックス 23"/>
          <p:cNvSpPr txBox="1"/>
          <p:nvPr/>
        </p:nvSpPr>
        <p:spPr>
          <a:xfrm>
            <a:off x="4572000" y="1881666"/>
            <a:ext cx="1273105"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साइडकट कार्य उदाहरण (a)</a:t>
            </a:r>
            <a:endParaRPr kumimoji="1" lang="ja-JP" altLang="en-US" sz="1000" dirty="0">
              <a:latin typeface="HGP明朝B" panose="02020800000000000000" pitchFamily="18" charset="-128"/>
              <a:ea typeface="HGP明朝B" panose="02020800000000000000" pitchFamily="18" charset="-128"/>
            </a:endParaRPr>
          </a:p>
        </p:txBody>
      </p:sp>
      <p:sp>
        <p:nvSpPr>
          <p:cNvPr id="25" name="テキスト ボックス 24"/>
          <p:cNvSpPr txBox="1"/>
          <p:nvPr/>
        </p:nvSpPr>
        <p:spPr>
          <a:xfrm>
            <a:off x="4376702" y="4579705"/>
            <a:ext cx="1281120"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साइडकट कार्य उदाहरण (b)</a:t>
            </a:r>
            <a:endParaRPr kumimoji="1" lang="ja-JP" altLang="en-US" sz="1000" dirty="0">
              <a:latin typeface="HGP明朝B" panose="02020800000000000000" pitchFamily="18" charset="-128"/>
              <a:ea typeface="HGP明朝B" panose="02020800000000000000" pitchFamily="18" charset="-128"/>
            </a:endParaRPr>
          </a:p>
        </p:txBody>
      </p:sp>
      <p:sp>
        <p:nvSpPr>
          <p:cNvPr id="26" name="テキスト ボックス 25"/>
          <p:cNvSpPr txBox="1"/>
          <p:nvPr/>
        </p:nvSpPr>
        <p:spPr>
          <a:xfrm>
            <a:off x="4180975" y="6034688"/>
            <a:ext cx="1281120"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साइडकट कार्य उदाहरण (c)</a:t>
            </a:r>
            <a:endParaRPr kumimoji="1" lang="ja-JP" altLang="en-US" sz="1000" dirty="0">
              <a:latin typeface="HGP明朝B" panose="02020800000000000000" pitchFamily="18" charset="-128"/>
              <a:ea typeface="HGP明朝B" panose="02020800000000000000" pitchFamily="18" charset="-128"/>
            </a:endParaRPr>
          </a:p>
        </p:txBody>
      </p:sp>
      <p:sp>
        <p:nvSpPr>
          <p:cNvPr id="27" name="正方形/長方形 26"/>
          <p:cNvSpPr/>
          <p:nvPr/>
        </p:nvSpPr>
        <p:spPr>
          <a:xfrm>
            <a:off x="3572917" y="502285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9" name="正方形/長方形 28"/>
          <p:cNvSpPr/>
          <p:nvPr/>
        </p:nvSpPr>
        <p:spPr>
          <a:xfrm>
            <a:off x="2814037" y="546542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0" name="正方形/長方形 29"/>
          <p:cNvSpPr/>
          <p:nvPr/>
        </p:nvSpPr>
        <p:spPr>
          <a:xfrm>
            <a:off x="1942116" y="506038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1" name="正方形/長方形 30"/>
          <p:cNvSpPr/>
          <p:nvPr/>
        </p:nvSpPr>
        <p:spPr>
          <a:xfrm>
            <a:off x="1167048" y="548334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8" name="テキスト ボックス 27"/>
          <p:cNvSpPr txBox="1"/>
          <p:nvPr/>
        </p:nvSpPr>
        <p:spPr>
          <a:xfrm>
            <a:off x="1829193" y="4970142"/>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पानी</a:t>
            </a:r>
            <a:endParaRPr kumimoji="1" lang="ja-JP" altLang="en-US" sz="1000" dirty="0">
              <a:latin typeface="HGP明朝B" panose="02020800000000000000" pitchFamily="18" charset="-128"/>
              <a:ea typeface="HGP明朝B" panose="02020800000000000000" pitchFamily="18" charset="-128"/>
            </a:endParaRPr>
          </a:p>
        </p:txBody>
      </p:sp>
      <p:sp>
        <p:nvSpPr>
          <p:cNvPr id="2" name="円/楕円 1"/>
          <p:cNvSpPr/>
          <p:nvPr/>
        </p:nvSpPr>
        <p:spPr>
          <a:xfrm>
            <a:off x="1882304" y="5008629"/>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2" name="テキスト ボックス 31"/>
          <p:cNvSpPr txBox="1"/>
          <p:nvPr/>
        </p:nvSpPr>
        <p:spPr>
          <a:xfrm>
            <a:off x="1065394" y="5371207"/>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पानी</a:t>
            </a:r>
            <a:endParaRPr kumimoji="1" lang="ja-JP" altLang="en-US" sz="1000" dirty="0">
              <a:latin typeface="HGP明朝B" panose="02020800000000000000" pitchFamily="18" charset="-128"/>
              <a:ea typeface="HGP明朝B" panose="02020800000000000000" pitchFamily="18" charset="-128"/>
            </a:endParaRPr>
          </a:p>
        </p:txBody>
      </p:sp>
      <p:sp>
        <p:nvSpPr>
          <p:cNvPr id="33" name="円/楕円 32"/>
          <p:cNvSpPr/>
          <p:nvPr/>
        </p:nvSpPr>
        <p:spPr>
          <a:xfrm>
            <a:off x="1118505" y="5409694"/>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4" name="テキスト ボックス 33"/>
          <p:cNvSpPr txBox="1"/>
          <p:nvPr/>
        </p:nvSpPr>
        <p:spPr>
          <a:xfrm>
            <a:off x="3459345" y="4922462"/>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पानी</a:t>
            </a:r>
            <a:endParaRPr kumimoji="1" lang="ja-JP" altLang="en-US" sz="1000" dirty="0">
              <a:latin typeface="HGP明朝B" panose="02020800000000000000" pitchFamily="18" charset="-128"/>
              <a:ea typeface="HGP明朝B" panose="02020800000000000000" pitchFamily="18" charset="-128"/>
            </a:endParaRPr>
          </a:p>
        </p:txBody>
      </p:sp>
      <p:sp>
        <p:nvSpPr>
          <p:cNvPr id="35" name="円/楕円 34"/>
          <p:cNvSpPr/>
          <p:nvPr/>
        </p:nvSpPr>
        <p:spPr>
          <a:xfrm>
            <a:off x="3512456" y="4960949"/>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6" name="テキスト ボックス 35"/>
          <p:cNvSpPr txBox="1"/>
          <p:nvPr/>
        </p:nvSpPr>
        <p:spPr>
          <a:xfrm>
            <a:off x="2682818" y="5374633"/>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पानी</a:t>
            </a:r>
            <a:endParaRPr kumimoji="1" lang="ja-JP" altLang="en-US" sz="1000" dirty="0">
              <a:latin typeface="HGP明朝B" panose="02020800000000000000" pitchFamily="18" charset="-128"/>
              <a:ea typeface="HGP明朝B" panose="02020800000000000000" pitchFamily="18" charset="-128"/>
            </a:endParaRPr>
          </a:p>
        </p:txBody>
      </p:sp>
      <p:sp>
        <p:nvSpPr>
          <p:cNvPr id="37" name="円/楕円 36"/>
          <p:cNvSpPr/>
          <p:nvPr/>
        </p:nvSpPr>
        <p:spPr>
          <a:xfrm>
            <a:off x="2735929" y="5413120"/>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8" name="正方形/長方形 37"/>
          <p:cNvSpPr/>
          <p:nvPr/>
        </p:nvSpPr>
        <p:spPr>
          <a:xfrm>
            <a:off x="1379378" y="368485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0" name="正方形/長方形 39"/>
          <p:cNvSpPr/>
          <p:nvPr/>
        </p:nvSpPr>
        <p:spPr>
          <a:xfrm>
            <a:off x="2744836" y="388871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1" name="正方形/長方形 40"/>
          <p:cNvSpPr/>
          <p:nvPr/>
        </p:nvSpPr>
        <p:spPr>
          <a:xfrm>
            <a:off x="3434515" y="381203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2" name="正方形/長方形 41"/>
          <p:cNvSpPr/>
          <p:nvPr/>
        </p:nvSpPr>
        <p:spPr>
          <a:xfrm>
            <a:off x="4821535" y="1291389"/>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3" name="正方形/長方形 42"/>
          <p:cNvSpPr/>
          <p:nvPr/>
        </p:nvSpPr>
        <p:spPr>
          <a:xfrm>
            <a:off x="5970985" y="1351167"/>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4" name="正方形/長方形 43"/>
          <p:cNvSpPr/>
          <p:nvPr/>
        </p:nvSpPr>
        <p:spPr>
          <a:xfrm>
            <a:off x="7137269" y="138416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5" name="正方形/長方形 44"/>
          <p:cNvSpPr/>
          <p:nvPr/>
        </p:nvSpPr>
        <p:spPr>
          <a:xfrm>
            <a:off x="4903680" y="220052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6" name="正方形/長方形 45"/>
          <p:cNvSpPr/>
          <p:nvPr/>
        </p:nvSpPr>
        <p:spPr>
          <a:xfrm>
            <a:off x="6041336" y="223227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7" name="正方形/長方形 46"/>
          <p:cNvSpPr/>
          <p:nvPr/>
        </p:nvSpPr>
        <p:spPr>
          <a:xfrm>
            <a:off x="7297438" y="228168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8" name="正方形/長方形 47"/>
          <p:cNvSpPr/>
          <p:nvPr/>
        </p:nvSpPr>
        <p:spPr>
          <a:xfrm>
            <a:off x="4841468" y="356409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9" name="正方形/長方形 48"/>
          <p:cNvSpPr/>
          <p:nvPr/>
        </p:nvSpPr>
        <p:spPr>
          <a:xfrm>
            <a:off x="6110623" y="3633445"/>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50" name="正方形/長方形 49"/>
          <p:cNvSpPr/>
          <p:nvPr/>
        </p:nvSpPr>
        <p:spPr>
          <a:xfrm>
            <a:off x="6936123" y="3654346"/>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51" name="正方形/長方形 50"/>
          <p:cNvSpPr/>
          <p:nvPr/>
        </p:nvSpPr>
        <p:spPr>
          <a:xfrm>
            <a:off x="4956164" y="4938615"/>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52" name="正方形/長方形 51"/>
          <p:cNvSpPr/>
          <p:nvPr/>
        </p:nvSpPr>
        <p:spPr>
          <a:xfrm>
            <a:off x="6905843" y="498790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53" name="正方形/長方形 52"/>
          <p:cNvSpPr/>
          <p:nvPr/>
        </p:nvSpPr>
        <p:spPr>
          <a:xfrm>
            <a:off x="4906859" y="5615597"/>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54" name="正方形/長方形 53"/>
          <p:cNvSpPr/>
          <p:nvPr/>
        </p:nvSpPr>
        <p:spPr>
          <a:xfrm>
            <a:off x="6886734" y="569205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9" name="テキスト ボックス 38"/>
          <p:cNvSpPr txBox="1"/>
          <p:nvPr/>
        </p:nvSpPr>
        <p:spPr>
          <a:xfrm>
            <a:off x="4685015" y="1285690"/>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①</a:t>
            </a:r>
            <a:endParaRPr kumimoji="1" lang="ja-JP" altLang="en-US" sz="1000" dirty="0">
              <a:latin typeface="HGP明朝B" panose="02020800000000000000" pitchFamily="18" charset="-128"/>
              <a:ea typeface="HGP明朝B" panose="02020800000000000000" pitchFamily="18" charset="-128"/>
            </a:endParaRPr>
          </a:p>
        </p:txBody>
      </p:sp>
      <p:sp>
        <p:nvSpPr>
          <p:cNvPr id="55" name="テキスト ボックス 54"/>
          <p:cNvSpPr txBox="1"/>
          <p:nvPr/>
        </p:nvSpPr>
        <p:spPr>
          <a:xfrm>
            <a:off x="5884540" y="1285690"/>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②</a:t>
            </a:r>
            <a:endParaRPr kumimoji="1" lang="ja-JP" altLang="en-US" sz="1000" dirty="0">
              <a:latin typeface="HGP明朝B" panose="02020800000000000000" pitchFamily="18" charset="-128"/>
              <a:ea typeface="HGP明朝B" panose="02020800000000000000" pitchFamily="18" charset="-128"/>
            </a:endParaRPr>
          </a:p>
        </p:txBody>
      </p:sp>
      <p:sp>
        <p:nvSpPr>
          <p:cNvPr id="56" name="テキスト ボックス 55"/>
          <p:cNvSpPr txBox="1"/>
          <p:nvPr/>
        </p:nvSpPr>
        <p:spPr>
          <a:xfrm>
            <a:off x="7037986" y="1294184"/>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③</a:t>
            </a:r>
            <a:endParaRPr kumimoji="1" lang="ja-JP" altLang="en-US" sz="1000" dirty="0">
              <a:latin typeface="HGP明朝B" panose="02020800000000000000" pitchFamily="18" charset="-128"/>
              <a:ea typeface="HGP明朝B" panose="02020800000000000000" pitchFamily="18" charset="-128"/>
            </a:endParaRPr>
          </a:p>
        </p:txBody>
      </p:sp>
      <p:sp>
        <p:nvSpPr>
          <p:cNvPr id="57" name="テキスト ボックス 56"/>
          <p:cNvSpPr txBox="1"/>
          <p:nvPr/>
        </p:nvSpPr>
        <p:spPr>
          <a:xfrm>
            <a:off x="4781660" y="2169012"/>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①</a:t>
            </a:r>
          </a:p>
        </p:txBody>
      </p:sp>
      <p:sp>
        <p:nvSpPr>
          <p:cNvPr id="58" name="テキスト ボックス 57"/>
          <p:cNvSpPr txBox="1"/>
          <p:nvPr/>
        </p:nvSpPr>
        <p:spPr>
          <a:xfrm>
            <a:off x="5883096" y="2158572"/>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②</a:t>
            </a:r>
            <a:endParaRPr kumimoji="1" lang="ja-JP" altLang="en-US" sz="1000" dirty="0">
              <a:latin typeface="HGP明朝B" panose="02020800000000000000" pitchFamily="18" charset="-128"/>
              <a:ea typeface="HGP明朝B" panose="02020800000000000000" pitchFamily="18" charset="-128"/>
            </a:endParaRPr>
          </a:p>
        </p:txBody>
      </p:sp>
      <p:sp>
        <p:nvSpPr>
          <p:cNvPr id="59" name="テキスト ボックス 58"/>
          <p:cNvSpPr txBox="1"/>
          <p:nvPr/>
        </p:nvSpPr>
        <p:spPr>
          <a:xfrm>
            <a:off x="7186736" y="2143541"/>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③</a:t>
            </a:r>
            <a:endParaRPr kumimoji="1" lang="ja-JP" altLang="en-US" sz="1000" dirty="0">
              <a:latin typeface="HGP明朝B" panose="02020800000000000000" pitchFamily="18" charset="-128"/>
              <a:ea typeface="HGP明朝B" panose="02020800000000000000" pitchFamily="18" charset="-128"/>
            </a:endParaRPr>
          </a:p>
        </p:txBody>
      </p:sp>
      <p:sp>
        <p:nvSpPr>
          <p:cNvPr id="60" name="テキスト ボックス 59"/>
          <p:cNvSpPr txBox="1"/>
          <p:nvPr/>
        </p:nvSpPr>
        <p:spPr>
          <a:xfrm>
            <a:off x="4683728" y="3487189"/>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④</a:t>
            </a:r>
            <a:endParaRPr kumimoji="1" lang="ja-JP" altLang="en-US" sz="1000" dirty="0">
              <a:latin typeface="HGP明朝B" panose="02020800000000000000" pitchFamily="18" charset="-128"/>
              <a:ea typeface="HGP明朝B" panose="02020800000000000000" pitchFamily="18" charset="-128"/>
            </a:endParaRPr>
          </a:p>
        </p:txBody>
      </p:sp>
      <p:sp>
        <p:nvSpPr>
          <p:cNvPr id="61" name="テキスト ボックス 60"/>
          <p:cNvSpPr txBox="1"/>
          <p:nvPr/>
        </p:nvSpPr>
        <p:spPr>
          <a:xfrm>
            <a:off x="6021134" y="3601489"/>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⑤</a:t>
            </a:r>
            <a:endParaRPr kumimoji="1" lang="ja-JP" altLang="en-US" sz="1000" dirty="0">
              <a:latin typeface="HGP明朝B" panose="02020800000000000000" pitchFamily="18" charset="-128"/>
              <a:ea typeface="HGP明朝B" panose="02020800000000000000" pitchFamily="18" charset="-128"/>
            </a:endParaRPr>
          </a:p>
        </p:txBody>
      </p:sp>
      <p:sp>
        <p:nvSpPr>
          <p:cNvPr id="62" name="テキスト ボックス 61"/>
          <p:cNvSpPr txBox="1"/>
          <p:nvPr/>
        </p:nvSpPr>
        <p:spPr>
          <a:xfrm>
            <a:off x="6894189" y="3592475"/>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⑥</a:t>
            </a:r>
            <a:endParaRPr kumimoji="1" lang="ja-JP" altLang="en-US" sz="1000" dirty="0">
              <a:latin typeface="HGP明朝B" panose="02020800000000000000" pitchFamily="18" charset="-128"/>
              <a:ea typeface="HGP明朝B" panose="02020800000000000000" pitchFamily="18" charset="-128"/>
            </a:endParaRPr>
          </a:p>
        </p:txBody>
      </p:sp>
      <p:sp>
        <p:nvSpPr>
          <p:cNvPr id="63" name="テキスト ボックス 62"/>
          <p:cNvSpPr txBox="1"/>
          <p:nvPr/>
        </p:nvSpPr>
        <p:spPr>
          <a:xfrm>
            <a:off x="4860809" y="4937269"/>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①</a:t>
            </a:r>
            <a:endParaRPr kumimoji="1" lang="ja-JP" altLang="en-US" sz="1000" dirty="0">
              <a:latin typeface="HGP明朝B" panose="02020800000000000000" pitchFamily="18" charset="-128"/>
              <a:ea typeface="HGP明朝B" panose="02020800000000000000" pitchFamily="18" charset="-128"/>
            </a:endParaRPr>
          </a:p>
        </p:txBody>
      </p:sp>
      <p:sp>
        <p:nvSpPr>
          <p:cNvPr id="64" name="テキスト ボックス 63"/>
          <p:cNvSpPr txBox="1"/>
          <p:nvPr/>
        </p:nvSpPr>
        <p:spPr>
          <a:xfrm>
            <a:off x="6670241" y="4946417"/>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②</a:t>
            </a:r>
            <a:endParaRPr kumimoji="1" lang="ja-JP" altLang="en-US" sz="1000" dirty="0">
              <a:latin typeface="HGP明朝B" panose="02020800000000000000" pitchFamily="18" charset="-128"/>
              <a:ea typeface="HGP明朝B" panose="02020800000000000000" pitchFamily="18" charset="-128"/>
            </a:endParaRPr>
          </a:p>
        </p:txBody>
      </p:sp>
      <p:sp>
        <p:nvSpPr>
          <p:cNvPr id="65" name="テキスト ボックス 64"/>
          <p:cNvSpPr txBox="1"/>
          <p:nvPr/>
        </p:nvSpPr>
        <p:spPr>
          <a:xfrm>
            <a:off x="4793912" y="5558614"/>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③</a:t>
            </a:r>
            <a:endParaRPr kumimoji="1" lang="ja-JP" altLang="en-US" sz="1000" dirty="0">
              <a:latin typeface="HGP明朝B" panose="02020800000000000000" pitchFamily="18" charset="-128"/>
              <a:ea typeface="HGP明朝B" panose="02020800000000000000" pitchFamily="18" charset="-128"/>
            </a:endParaRPr>
          </a:p>
        </p:txBody>
      </p:sp>
      <p:sp>
        <p:nvSpPr>
          <p:cNvPr id="66" name="テキスト ボックス 65"/>
          <p:cNvSpPr txBox="1"/>
          <p:nvPr/>
        </p:nvSpPr>
        <p:spPr>
          <a:xfrm>
            <a:off x="6708395" y="5635615"/>
            <a:ext cx="312906" cy="246221"/>
          </a:xfrm>
          <a:prstGeom prst="rect">
            <a:avLst/>
          </a:prstGeom>
          <a:noFill/>
        </p:spPr>
        <p:txBody>
          <a:bodyPr wrap="none" rtlCol="0">
            <a:spAutoFit/>
          </a:bodyPr>
          <a:lstStyle/>
          <a:p>
            <a:pPr rtl="0"/>
            <a:r>
              <a:rPr lang="ne-np" sz="1000">
                <a:latin typeface="HGP明朝B" panose="02020800000000000000" pitchFamily="18" charset="-128"/>
                <a:ea typeface="HGP明朝B" panose="02020800000000000000" pitchFamily="18" charset="-128"/>
              </a:rPr>
              <a:t>④</a:t>
            </a:r>
            <a:endParaRPr kumimoji="1" lang="ja-JP" altLang="en-US" sz="1000"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1010431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डोजिङ कार्य</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965396" y="4203460"/>
            <a:ext cx="3237610" cy="276999"/>
          </a:xfrm>
          <a:prstGeom prst="rect">
            <a:avLst/>
          </a:prstGeom>
          <a:noFill/>
          <a:ln>
            <a:noFill/>
          </a:ln>
        </p:spPr>
        <p:txBody>
          <a:bodyPr wrap="square" rtlCol="0">
            <a:spAutoFit/>
          </a:bodyPr>
          <a:lstStyle/>
          <a:p>
            <a:pPr algn="ctr" rtl="0"/>
            <a:r>
              <a:rPr lang="ne-np" sz="1200">
                <a:solidFill>
                  <a:prstClr val="black"/>
                </a:solidFill>
              </a:rPr>
              <a:t>निकास खन्ने कार्यको उदाहरण</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105/सहायक पाठ्यपुस्तक पृष्ठ 46</a:t>
            </a:r>
          </a:p>
        </p:txBody>
      </p:sp>
      <p:pic>
        <p:nvPicPr>
          <p:cNvPr id="2" name="図 1"/>
          <p:cNvPicPr>
            <a:picLocks noChangeAspect="1"/>
          </p:cNvPicPr>
          <p:nvPr/>
        </p:nvPicPr>
        <p:blipFill>
          <a:blip r:embed="rId3"/>
          <a:stretch>
            <a:fillRect/>
          </a:stretch>
        </p:blipFill>
        <p:spPr>
          <a:xfrm>
            <a:off x="760267" y="1813585"/>
            <a:ext cx="3801341" cy="1470954"/>
          </a:xfrm>
          <a:prstGeom prst="rect">
            <a:avLst/>
          </a:prstGeom>
        </p:spPr>
      </p:pic>
      <p:pic>
        <p:nvPicPr>
          <p:cNvPr id="3" name="図 2"/>
          <p:cNvPicPr>
            <a:picLocks noChangeAspect="1"/>
          </p:cNvPicPr>
          <p:nvPr/>
        </p:nvPicPr>
        <p:blipFill>
          <a:blip r:embed="rId4"/>
          <a:stretch>
            <a:fillRect/>
          </a:stretch>
        </p:blipFill>
        <p:spPr>
          <a:xfrm>
            <a:off x="5216273" y="1373345"/>
            <a:ext cx="2644411" cy="2222958"/>
          </a:xfrm>
          <a:prstGeom prst="rect">
            <a:avLst/>
          </a:prstGeom>
        </p:spPr>
      </p:pic>
      <p:pic>
        <p:nvPicPr>
          <p:cNvPr id="5" name="図 4"/>
          <p:cNvPicPr>
            <a:picLocks noChangeAspect="1"/>
          </p:cNvPicPr>
          <p:nvPr/>
        </p:nvPicPr>
        <p:blipFill>
          <a:blip r:embed="rId5"/>
          <a:stretch>
            <a:fillRect/>
          </a:stretch>
        </p:blipFill>
        <p:spPr>
          <a:xfrm>
            <a:off x="789822" y="3983573"/>
            <a:ext cx="3771786" cy="1991055"/>
          </a:xfrm>
          <a:prstGeom prst="rect">
            <a:avLst/>
          </a:prstGeom>
        </p:spPr>
      </p:pic>
      <p:pic>
        <p:nvPicPr>
          <p:cNvPr id="6" name="図 5"/>
          <p:cNvPicPr>
            <a:picLocks noChangeAspect="1"/>
          </p:cNvPicPr>
          <p:nvPr/>
        </p:nvPicPr>
        <p:blipFill>
          <a:blip r:embed="rId6"/>
          <a:stretch>
            <a:fillRect/>
          </a:stretch>
        </p:blipFill>
        <p:spPr>
          <a:xfrm>
            <a:off x="4695655" y="4291860"/>
            <a:ext cx="3685648" cy="1611438"/>
          </a:xfrm>
          <a:prstGeom prst="rect">
            <a:avLst/>
          </a:prstGeom>
        </p:spPr>
      </p:pic>
      <p:sp>
        <p:nvSpPr>
          <p:cNvPr id="15" name="テキスト ボックス 14"/>
          <p:cNvSpPr txBox="1"/>
          <p:nvPr/>
        </p:nvSpPr>
        <p:spPr>
          <a:xfrm>
            <a:off x="4919674" y="5903298"/>
            <a:ext cx="3237610" cy="276999"/>
          </a:xfrm>
          <a:prstGeom prst="rect">
            <a:avLst/>
          </a:prstGeom>
          <a:noFill/>
          <a:ln>
            <a:noFill/>
          </a:ln>
        </p:spPr>
        <p:txBody>
          <a:bodyPr wrap="square" rtlCol="0">
            <a:spAutoFit/>
          </a:bodyPr>
          <a:lstStyle/>
          <a:p>
            <a:pPr algn="ctr" rtl="0"/>
            <a:r>
              <a:rPr lang="ne-np" sz="1200">
                <a:solidFill>
                  <a:prstClr val="black"/>
                </a:solidFill>
              </a:rPr>
              <a:t>समतल बनाउने कामको उदाहरण</a:t>
            </a:r>
          </a:p>
        </p:txBody>
      </p:sp>
      <p:sp>
        <p:nvSpPr>
          <p:cNvPr id="16" name="テキスト ボックス 15"/>
          <p:cNvSpPr txBox="1"/>
          <p:nvPr/>
        </p:nvSpPr>
        <p:spPr>
          <a:xfrm>
            <a:off x="1056910" y="3268436"/>
            <a:ext cx="3237610" cy="276999"/>
          </a:xfrm>
          <a:prstGeom prst="rect">
            <a:avLst/>
          </a:prstGeom>
          <a:noFill/>
          <a:ln>
            <a:noFill/>
          </a:ln>
        </p:spPr>
        <p:txBody>
          <a:bodyPr wrap="square" rtlCol="0">
            <a:spAutoFit/>
          </a:bodyPr>
          <a:lstStyle/>
          <a:p>
            <a:pPr algn="ctr" rtl="0"/>
            <a:r>
              <a:rPr lang="ne-np" sz="1200">
                <a:solidFill>
                  <a:prstClr val="black"/>
                </a:solidFill>
              </a:rPr>
              <a:t>टु स्टेप पुसिङको उदाहरण</a:t>
            </a:r>
          </a:p>
        </p:txBody>
      </p:sp>
      <p:sp>
        <p:nvSpPr>
          <p:cNvPr id="17" name="テキスト ボックス 16"/>
          <p:cNvSpPr txBox="1"/>
          <p:nvPr/>
        </p:nvSpPr>
        <p:spPr>
          <a:xfrm>
            <a:off x="4845476" y="3545435"/>
            <a:ext cx="3237610" cy="276999"/>
          </a:xfrm>
          <a:prstGeom prst="rect">
            <a:avLst/>
          </a:prstGeom>
          <a:noFill/>
          <a:ln>
            <a:noFill/>
          </a:ln>
        </p:spPr>
        <p:txBody>
          <a:bodyPr wrap="square" rtlCol="0">
            <a:spAutoFit/>
          </a:bodyPr>
          <a:lstStyle/>
          <a:p>
            <a:pPr algn="ctr" rtl="0"/>
            <a:r>
              <a:rPr lang="ne-np" sz="1200">
                <a:solidFill>
                  <a:prstClr val="black"/>
                </a:solidFill>
              </a:rPr>
              <a:t>रिले पुसिङ कामको उदाहरण</a:t>
            </a:r>
          </a:p>
        </p:txBody>
      </p:sp>
      <p:sp>
        <p:nvSpPr>
          <p:cNvPr id="18" name="テキスト ボックス 17"/>
          <p:cNvSpPr txBox="1"/>
          <p:nvPr/>
        </p:nvSpPr>
        <p:spPr>
          <a:xfrm>
            <a:off x="1042132" y="5910980"/>
            <a:ext cx="3237610" cy="276999"/>
          </a:xfrm>
          <a:prstGeom prst="rect">
            <a:avLst/>
          </a:prstGeom>
          <a:noFill/>
          <a:ln>
            <a:noFill/>
          </a:ln>
        </p:spPr>
        <p:txBody>
          <a:bodyPr wrap="square" rtlCol="0">
            <a:spAutoFit/>
          </a:bodyPr>
          <a:lstStyle/>
          <a:p>
            <a:pPr algn="ctr" rtl="0"/>
            <a:r>
              <a:rPr lang="ne-np" sz="1200">
                <a:solidFill>
                  <a:prstClr val="black"/>
                </a:solidFill>
              </a:rPr>
              <a:t>एकै दिशाको डोजिङ कार्यको उदाहरण</a:t>
            </a:r>
          </a:p>
        </p:txBody>
      </p:sp>
      <p:sp>
        <p:nvSpPr>
          <p:cNvPr id="19" name="テキスト ボックス 938">
            <a:extLst>
              <a:ext uri="{FF2B5EF4-FFF2-40B4-BE49-F238E27FC236}">
                <a16:creationId xmlns:a16="http://schemas.microsoft.com/office/drawing/2014/main" id="{10F9F366-5922-4DFD-B81D-854D83A2110F}"/>
              </a:ext>
            </a:extLst>
          </p:cNvPr>
          <p:cNvSpPr txBox="1"/>
          <p:nvPr/>
        </p:nvSpPr>
        <p:spPr>
          <a:xfrm>
            <a:off x="2388380" y="1964069"/>
            <a:ext cx="574670" cy="1688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टु स्टेप पुसिङ</a:t>
            </a:r>
          </a:p>
        </p:txBody>
      </p:sp>
    </p:spTree>
    <p:extLst>
      <p:ext uri="{BB962C8B-B14F-4D97-AF65-F5344CB8AC3E}">
        <p14:creationId xmlns:p14="http://schemas.microsoft.com/office/powerpoint/2010/main" val="3465973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फिलिङ (morido) कार्य</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953194" y="5861524"/>
            <a:ext cx="3237610" cy="276999"/>
          </a:xfrm>
          <a:prstGeom prst="rect">
            <a:avLst/>
          </a:prstGeom>
          <a:noFill/>
          <a:ln>
            <a:noFill/>
          </a:ln>
        </p:spPr>
        <p:txBody>
          <a:bodyPr wrap="square" rtlCol="0">
            <a:spAutoFit/>
          </a:bodyPr>
          <a:lstStyle/>
          <a:p>
            <a:pPr algn="ctr" rtl="0"/>
            <a:r>
              <a:rPr lang="ne-np" sz="1200">
                <a:solidFill>
                  <a:prstClr val="black"/>
                </a:solidFill>
              </a:rPr>
              <a:t>फिलिङ (morido) कार्यको उदाहरण</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107/सहायक पाठ्यपुस्तक पृष्ठ 47</a:t>
            </a:r>
          </a:p>
        </p:txBody>
      </p:sp>
      <p:sp>
        <p:nvSpPr>
          <p:cNvPr id="16" name="テキスト ボックス 15"/>
          <p:cNvSpPr txBox="1"/>
          <p:nvPr/>
        </p:nvSpPr>
        <p:spPr>
          <a:xfrm>
            <a:off x="2807145" y="3736770"/>
            <a:ext cx="3237610" cy="276999"/>
          </a:xfrm>
          <a:prstGeom prst="rect">
            <a:avLst/>
          </a:prstGeom>
          <a:noFill/>
          <a:ln>
            <a:noFill/>
          </a:ln>
        </p:spPr>
        <p:txBody>
          <a:bodyPr wrap="square" rtlCol="0">
            <a:spAutoFit/>
          </a:bodyPr>
          <a:lstStyle/>
          <a:p>
            <a:pPr algn="ctr" rtl="0"/>
            <a:r>
              <a:rPr lang="ne-np" sz="1200">
                <a:solidFill>
                  <a:prstClr val="black"/>
                </a:solidFill>
              </a:rPr>
              <a:t>फिलिङ (morido) कार्यको ट्याम्पिङको उदाहरण</a:t>
            </a:r>
          </a:p>
        </p:txBody>
      </p:sp>
      <p:pic>
        <p:nvPicPr>
          <p:cNvPr id="7" name="図 6"/>
          <p:cNvPicPr>
            <a:picLocks noChangeAspect="1"/>
          </p:cNvPicPr>
          <p:nvPr/>
        </p:nvPicPr>
        <p:blipFill>
          <a:blip r:embed="rId3"/>
          <a:stretch>
            <a:fillRect/>
          </a:stretch>
        </p:blipFill>
        <p:spPr>
          <a:xfrm>
            <a:off x="1787958" y="1458074"/>
            <a:ext cx="5275984" cy="2278696"/>
          </a:xfrm>
          <a:prstGeom prst="rect">
            <a:avLst/>
          </a:prstGeom>
        </p:spPr>
      </p:pic>
      <p:pic>
        <p:nvPicPr>
          <p:cNvPr id="8" name="図 7"/>
          <p:cNvPicPr>
            <a:picLocks noChangeAspect="1"/>
          </p:cNvPicPr>
          <p:nvPr/>
        </p:nvPicPr>
        <p:blipFill>
          <a:blip r:embed="rId4"/>
          <a:stretch>
            <a:fillRect/>
          </a:stretch>
        </p:blipFill>
        <p:spPr>
          <a:xfrm>
            <a:off x="1900237" y="4213699"/>
            <a:ext cx="5343525" cy="1647825"/>
          </a:xfrm>
          <a:prstGeom prst="rect">
            <a:avLst/>
          </a:prstGeom>
        </p:spPr>
      </p:pic>
      <p:sp>
        <p:nvSpPr>
          <p:cNvPr id="10" name="テキスト ボックス 939">
            <a:extLst>
              <a:ext uri="{FF2B5EF4-FFF2-40B4-BE49-F238E27FC236}">
                <a16:creationId xmlns:a16="http://schemas.microsoft.com/office/drawing/2014/main" id="{38CC9823-F7E6-45F9-A95B-0D9C840706F6}"/>
              </a:ext>
            </a:extLst>
          </p:cNvPr>
          <p:cNvSpPr txBox="1"/>
          <p:nvPr/>
        </p:nvSpPr>
        <p:spPr>
          <a:xfrm>
            <a:off x="2694865" y="1531509"/>
            <a:ext cx="1285590" cy="1836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游ゴシック" panose="020B0400000000000000" pitchFamily="50" charset="-128"/>
                <a:ea typeface="游ゴシック" panose="020B0400000000000000" pitchFamily="50" charset="-128"/>
                <a:cs typeface="Times New Roman" panose="02020603050405020304" pitchFamily="18" charset="0"/>
              </a:rPr>
              <a:t>(ट्याम्पिङ गर्न सकिन्छ)</a:t>
            </a:r>
          </a:p>
        </p:txBody>
      </p:sp>
      <p:sp>
        <p:nvSpPr>
          <p:cNvPr id="12" name="テキスト ボックス 940">
            <a:extLst>
              <a:ext uri="{FF2B5EF4-FFF2-40B4-BE49-F238E27FC236}">
                <a16:creationId xmlns:a16="http://schemas.microsoft.com/office/drawing/2014/main" id="{CA13A8F0-07E4-4A13-9249-0213C5BBB170}"/>
              </a:ext>
            </a:extLst>
          </p:cNvPr>
          <p:cNvSpPr txBox="1"/>
          <p:nvPr/>
        </p:nvSpPr>
        <p:spPr>
          <a:xfrm>
            <a:off x="2626949" y="2557385"/>
            <a:ext cx="1285590" cy="1836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游ゴシック" panose="020B0400000000000000" pitchFamily="50" charset="-128"/>
                <a:ea typeface="游ゴシック" panose="020B0400000000000000" pitchFamily="50" charset="-128"/>
                <a:cs typeface="Times New Roman" panose="02020603050405020304" pitchFamily="18" charset="0"/>
              </a:rPr>
              <a:t>(ट्याम्पिङ गर्न सकिन्छ)</a:t>
            </a:r>
          </a:p>
        </p:txBody>
      </p:sp>
      <p:sp>
        <p:nvSpPr>
          <p:cNvPr id="13" name="テキスト ボックス 941">
            <a:extLst>
              <a:ext uri="{FF2B5EF4-FFF2-40B4-BE49-F238E27FC236}">
                <a16:creationId xmlns:a16="http://schemas.microsoft.com/office/drawing/2014/main" id="{0B7A80ED-EE7D-41D6-AEF7-4D46D45237F0}"/>
              </a:ext>
            </a:extLst>
          </p:cNvPr>
          <p:cNvSpPr txBox="1"/>
          <p:nvPr/>
        </p:nvSpPr>
        <p:spPr>
          <a:xfrm>
            <a:off x="5265013" y="1715165"/>
            <a:ext cx="1285590" cy="1836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游ゴシック" panose="020B0400000000000000" pitchFamily="50" charset="-128"/>
                <a:ea typeface="游ゴシック" panose="020B0400000000000000" pitchFamily="50" charset="-128"/>
                <a:cs typeface="Times New Roman" panose="02020603050405020304" pitchFamily="18" charset="0"/>
              </a:rPr>
              <a:t>(ट्याम्पिङ गर्न सकिन्न)</a:t>
            </a:r>
          </a:p>
        </p:txBody>
      </p:sp>
      <p:sp>
        <p:nvSpPr>
          <p:cNvPr id="15" name="テキスト ボックス 942">
            <a:extLst>
              <a:ext uri="{FF2B5EF4-FFF2-40B4-BE49-F238E27FC236}">
                <a16:creationId xmlns:a16="http://schemas.microsoft.com/office/drawing/2014/main" id="{2B1F5A7A-62AD-4790-B5D8-44BFC9F200BC}"/>
              </a:ext>
            </a:extLst>
          </p:cNvPr>
          <p:cNvSpPr txBox="1"/>
          <p:nvPr/>
        </p:nvSpPr>
        <p:spPr>
          <a:xfrm>
            <a:off x="5128858" y="2815232"/>
            <a:ext cx="1285590" cy="1836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游ゴシック" panose="020B0400000000000000" pitchFamily="50" charset="-128"/>
                <a:ea typeface="游ゴシック" panose="020B0400000000000000" pitchFamily="50" charset="-128"/>
                <a:cs typeface="Times New Roman" panose="02020603050405020304" pitchFamily="18" charset="0"/>
              </a:rPr>
              <a:t>(ट्याम्पिङ गर्न सकिन्न)</a:t>
            </a:r>
          </a:p>
        </p:txBody>
      </p:sp>
    </p:spTree>
    <p:extLst>
      <p:ext uri="{BB962C8B-B14F-4D97-AF65-F5344CB8AC3E}">
        <p14:creationId xmlns:p14="http://schemas.microsoft.com/office/powerpoint/2010/main" val="2781623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जमिन समतलाउने, ढुवानी, लोडिंग प्रयोग मेसिन</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5/सहायक पाठ्यपुस्तक पृष्ठ 6</a:t>
            </a:r>
          </a:p>
        </p:txBody>
      </p:sp>
      <p:pic>
        <p:nvPicPr>
          <p:cNvPr id="10" name="図 9"/>
          <p:cNvPicPr>
            <a:picLocks noChangeAspect="1"/>
          </p:cNvPicPr>
          <p:nvPr/>
        </p:nvPicPr>
        <p:blipFill>
          <a:blip r:embed="rId3"/>
          <a:stretch>
            <a:fillRect/>
          </a:stretch>
        </p:blipFill>
        <p:spPr>
          <a:xfrm>
            <a:off x="1376796" y="1392382"/>
            <a:ext cx="2609850" cy="1838325"/>
          </a:xfrm>
          <a:prstGeom prst="rect">
            <a:avLst/>
          </a:prstGeom>
        </p:spPr>
      </p:pic>
      <p:pic>
        <p:nvPicPr>
          <p:cNvPr id="2" name="図 1"/>
          <p:cNvPicPr>
            <a:picLocks noChangeAspect="1"/>
          </p:cNvPicPr>
          <p:nvPr/>
        </p:nvPicPr>
        <p:blipFill>
          <a:blip r:embed="rId4"/>
          <a:stretch>
            <a:fillRect/>
          </a:stretch>
        </p:blipFill>
        <p:spPr>
          <a:xfrm>
            <a:off x="1167246" y="3896591"/>
            <a:ext cx="2819400" cy="1600200"/>
          </a:xfrm>
          <a:prstGeom prst="rect">
            <a:avLst/>
          </a:prstGeom>
        </p:spPr>
      </p:pic>
      <p:pic>
        <p:nvPicPr>
          <p:cNvPr id="8" name="図 7"/>
          <p:cNvPicPr>
            <a:picLocks noChangeAspect="1"/>
          </p:cNvPicPr>
          <p:nvPr/>
        </p:nvPicPr>
        <p:blipFill>
          <a:blip r:embed="rId5"/>
          <a:stretch>
            <a:fillRect/>
          </a:stretch>
        </p:blipFill>
        <p:spPr>
          <a:xfrm>
            <a:off x="5012747" y="1392382"/>
            <a:ext cx="2488926" cy="4104409"/>
          </a:xfrm>
          <a:prstGeom prst="rect">
            <a:avLst/>
          </a:prstGeom>
        </p:spPr>
      </p:pic>
      <p:sp>
        <p:nvSpPr>
          <p:cNvPr id="14" name="テキスト ボックス 13"/>
          <p:cNvSpPr txBox="1"/>
          <p:nvPr/>
        </p:nvSpPr>
        <p:spPr>
          <a:xfrm>
            <a:off x="1025398" y="3243680"/>
            <a:ext cx="3312646" cy="276999"/>
          </a:xfrm>
          <a:prstGeom prst="rect">
            <a:avLst/>
          </a:prstGeom>
          <a:noFill/>
          <a:ln>
            <a:noFill/>
          </a:ln>
        </p:spPr>
        <p:txBody>
          <a:bodyPr wrap="square" rtlCol="0">
            <a:spAutoFit/>
          </a:bodyPr>
          <a:lstStyle/>
          <a:p>
            <a:pPr algn="ctr" rtl="0"/>
            <a:r>
              <a:rPr lang="ne-np" sz="1200">
                <a:solidFill>
                  <a:prstClr val="black"/>
                </a:solidFill>
              </a:rPr>
              <a:t>स्क्रेप डोजरको उदाहरण</a:t>
            </a:r>
          </a:p>
        </p:txBody>
      </p:sp>
      <p:sp>
        <p:nvSpPr>
          <p:cNvPr id="15" name="テキスト ボックス 14"/>
          <p:cNvSpPr txBox="1"/>
          <p:nvPr/>
        </p:nvSpPr>
        <p:spPr>
          <a:xfrm>
            <a:off x="1025398" y="5377323"/>
            <a:ext cx="3312646" cy="276999"/>
          </a:xfrm>
          <a:prstGeom prst="rect">
            <a:avLst/>
          </a:prstGeom>
          <a:noFill/>
          <a:ln>
            <a:noFill/>
          </a:ln>
        </p:spPr>
        <p:txBody>
          <a:bodyPr wrap="square" rtlCol="0">
            <a:spAutoFit/>
          </a:bodyPr>
          <a:lstStyle/>
          <a:p>
            <a:pPr algn="ctr" rtl="0"/>
            <a:r>
              <a:rPr lang="ne-np" sz="1200">
                <a:solidFill>
                  <a:prstClr val="black"/>
                </a:solidFill>
              </a:rPr>
              <a:t>मोटर ग्रेडरको उदाहरण</a:t>
            </a:r>
          </a:p>
        </p:txBody>
      </p:sp>
      <p:sp>
        <p:nvSpPr>
          <p:cNvPr id="16" name="テキスト ボックス 15"/>
          <p:cNvSpPr txBox="1"/>
          <p:nvPr/>
        </p:nvSpPr>
        <p:spPr>
          <a:xfrm>
            <a:off x="4600887" y="5365181"/>
            <a:ext cx="3312646" cy="276999"/>
          </a:xfrm>
          <a:prstGeom prst="rect">
            <a:avLst/>
          </a:prstGeom>
          <a:noFill/>
          <a:ln>
            <a:noFill/>
          </a:ln>
        </p:spPr>
        <p:txBody>
          <a:bodyPr wrap="square" rtlCol="0">
            <a:spAutoFit/>
          </a:bodyPr>
          <a:lstStyle/>
          <a:p>
            <a:pPr algn="ctr" rtl="0"/>
            <a:r>
              <a:rPr lang="ne-np" sz="1200">
                <a:solidFill>
                  <a:prstClr val="black"/>
                </a:solidFill>
              </a:rPr>
              <a:t>मक लोडरको उदाहरण</a:t>
            </a:r>
          </a:p>
        </p:txBody>
      </p:sp>
    </p:spTree>
    <p:extLst>
      <p:ext uri="{BB962C8B-B14F-4D97-AF65-F5344CB8AC3E}">
        <p14:creationId xmlns:p14="http://schemas.microsoft.com/office/powerpoint/2010/main" val="2399023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फाइन फिनिसिङ</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109/सहायक पाठ्यपुस्तक पृष्ठ 48</a:t>
            </a:r>
          </a:p>
        </p:txBody>
      </p:sp>
      <p:sp>
        <p:nvSpPr>
          <p:cNvPr id="20" name="テキスト ボックス 19"/>
          <p:cNvSpPr txBox="1"/>
          <p:nvPr/>
        </p:nvSpPr>
        <p:spPr>
          <a:xfrm>
            <a:off x="1332674" y="6050841"/>
            <a:ext cx="3237610" cy="276999"/>
          </a:xfrm>
          <a:prstGeom prst="rect">
            <a:avLst/>
          </a:prstGeom>
          <a:noFill/>
          <a:ln>
            <a:noFill/>
          </a:ln>
        </p:spPr>
        <p:txBody>
          <a:bodyPr wrap="square" rtlCol="0">
            <a:spAutoFit/>
          </a:bodyPr>
          <a:lstStyle/>
          <a:p>
            <a:pPr algn="ctr" rtl="0"/>
            <a:r>
              <a:rPr lang="ne-np" sz="1200">
                <a:solidFill>
                  <a:prstClr val="black"/>
                </a:solidFill>
              </a:rPr>
              <a:t>ब्लेड कन्ट्रोल डिभाइसको उदाहरण</a:t>
            </a:r>
          </a:p>
        </p:txBody>
      </p:sp>
      <p:sp>
        <p:nvSpPr>
          <p:cNvPr id="21" name="テキスト ボックス 20"/>
          <p:cNvSpPr txBox="1"/>
          <p:nvPr/>
        </p:nvSpPr>
        <p:spPr>
          <a:xfrm>
            <a:off x="5682083" y="5894024"/>
            <a:ext cx="2097734" cy="276999"/>
          </a:xfrm>
          <a:prstGeom prst="rect">
            <a:avLst/>
          </a:prstGeom>
          <a:noFill/>
          <a:ln>
            <a:noFill/>
          </a:ln>
        </p:spPr>
        <p:txBody>
          <a:bodyPr wrap="square" rtlCol="0">
            <a:spAutoFit/>
          </a:bodyPr>
          <a:lstStyle/>
          <a:p>
            <a:pPr algn="ctr" rtl="0"/>
            <a:r>
              <a:rPr lang="ne-np" sz="1200">
                <a:solidFill>
                  <a:prstClr val="black"/>
                </a:solidFill>
              </a:rPr>
              <a:t>रफ फिनिसिङको उदाहरण</a:t>
            </a:r>
          </a:p>
        </p:txBody>
      </p:sp>
      <p:sp>
        <p:nvSpPr>
          <p:cNvPr id="22" name="テキスト ボックス 21"/>
          <p:cNvSpPr txBox="1"/>
          <p:nvPr/>
        </p:nvSpPr>
        <p:spPr>
          <a:xfrm>
            <a:off x="1870480" y="4118251"/>
            <a:ext cx="2097734" cy="276999"/>
          </a:xfrm>
          <a:prstGeom prst="rect">
            <a:avLst/>
          </a:prstGeom>
          <a:noFill/>
          <a:ln>
            <a:noFill/>
          </a:ln>
        </p:spPr>
        <p:txBody>
          <a:bodyPr wrap="square" rtlCol="0">
            <a:spAutoFit/>
          </a:bodyPr>
          <a:lstStyle/>
          <a:p>
            <a:pPr algn="ctr" rtl="0"/>
            <a:r>
              <a:rPr lang="ne-np" sz="1200">
                <a:solidFill>
                  <a:prstClr val="black"/>
                </a:solidFill>
              </a:rPr>
              <a:t>फाइन फिनिसिङको उदाहरण</a:t>
            </a:r>
          </a:p>
        </p:txBody>
      </p:sp>
      <p:pic>
        <p:nvPicPr>
          <p:cNvPr id="3" name="図 2"/>
          <p:cNvPicPr>
            <a:picLocks noChangeAspect="1"/>
          </p:cNvPicPr>
          <p:nvPr/>
        </p:nvPicPr>
        <p:blipFill>
          <a:blip r:embed="rId3"/>
          <a:stretch>
            <a:fillRect/>
          </a:stretch>
        </p:blipFill>
        <p:spPr>
          <a:xfrm>
            <a:off x="4947954" y="1712812"/>
            <a:ext cx="3565993" cy="4181212"/>
          </a:xfrm>
          <a:prstGeom prst="rect">
            <a:avLst/>
          </a:prstGeom>
        </p:spPr>
      </p:pic>
      <p:pic>
        <p:nvPicPr>
          <p:cNvPr id="5" name="図 4"/>
          <p:cNvPicPr>
            <a:picLocks noChangeAspect="1"/>
          </p:cNvPicPr>
          <p:nvPr/>
        </p:nvPicPr>
        <p:blipFill>
          <a:blip r:embed="rId4"/>
          <a:stretch>
            <a:fillRect/>
          </a:stretch>
        </p:blipFill>
        <p:spPr>
          <a:xfrm>
            <a:off x="1870480" y="4533750"/>
            <a:ext cx="2162287" cy="1517089"/>
          </a:xfrm>
          <a:prstGeom prst="rect">
            <a:avLst/>
          </a:prstGeom>
        </p:spPr>
      </p:pic>
      <p:pic>
        <p:nvPicPr>
          <p:cNvPr id="2" name="図 1"/>
          <p:cNvPicPr>
            <a:picLocks noChangeAspect="1"/>
          </p:cNvPicPr>
          <p:nvPr/>
        </p:nvPicPr>
        <p:blipFill>
          <a:blip r:embed="rId5"/>
          <a:stretch>
            <a:fillRect/>
          </a:stretch>
        </p:blipFill>
        <p:spPr>
          <a:xfrm>
            <a:off x="647919" y="1305189"/>
            <a:ext cx="4798170" cy="2694674"/>
          </a:xfrm>
          <a:prstGeom prst="rect">
            <a:avLst/>
          </a:prstGeom>
        </p:spPr>
      </p:pic>
      <p:sp>
        <p:nvSpPr>
          <p:cNvPr id="12" name="テキスト ボックス 943">
            <a:extLst>
              <a:ext uri="{FF2B5EF4-FFF2-40B4-BE49-F238E27FC236}">
                <a16:creationId xmlns:a16="http://schemas.microsoft.com/office/drawing/2014/main" id="{C9217476-C3C9-401A-86AB-9731C9D8CC7E}"/>
              </a:ext>
            </a:extLst>
          </p:cNvPr>
          <p:cNvSpPr txBox="1"/>
          <p:nvPr/>
        </p:nvSpPr>
        <p:spPr>
          <a:xfrm>
            <a:off x="2078567" y="1638171"/>
            <a:ext cx="999272" cy="2929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सिधा हुने ठाउँमा ब्लेड ओराल्ने</a:t>
            </a:r>
          </a:p>
        </p:txBody>
      </p:sp>
      <p:sp>
        <p:nvSpPr>
          <p:cNvPr id="13" name="テキスト ボックス 944">
            <a:extLst>
              <a:ext uri="{FF2B5EF4-FFF2-40B4-BE49-F238E27FC236}">
                <a16:creationId xmlns:a16="http://schemas.microsoft.com/office/drawing/2014/main" id="{C849CCDD-8EED-481D-B952-AAA031455D43}"/>
              </a:ext>
            </a:extLst>
          </p:cNvPr>
          <p:cNvSpPr txBox="1"/>
          <p:nvPr/>
        </p:nvSpPr>
        <p:spPr>
          <a:xfrm>
            <a:off x="4762500" y="1747644"/>
            <a:ext cx="999272" cy="2997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ब्लेडलाई तलमाथि चलाउने</a:t>
            </a:r>
          </a:p>
        </p:txBody>
      </p:sp>
      <p:sp>
        <p:nvSpPr>
          <p:cNvPr id="14" name="テキスト ボックス 945">
            <a:extLst>
              <a:ext uri="{FF2B5EF4-FFF2-40B4-BE49-F238E27FC236}">
                <a16:creationId xmlns:a16="http://schemas.microsoft.com/office/drawing/2014/main" id="{FAE95EA2-9EF1-4D4A-A424-A5C66832577D}"/>
              </a:ext>
            </a:extLst>
          </p:cNvPr>
          <p:cNvSpPr txBox="1"/>
          <p:nvPr/>
        </p:nvSpPr>
        <p:spPr>
          <a:xfrm>
            <a:off x="4202940" y="3279140"/>
            <a:ext cx="1058271" cy="58317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राम्रो फिनिसिङलाई मोटर ग्रेडरले गर्ने</a:t>
            </a:r>
          </a:p>
        </p:txBody>
      </p:sp>
      <p:sp>
        <p:nvSpPr>
          <p:cNvPr id="15" name="テキスト ボックス 946">
            <a:extLst>
              <a:ext uri="{FF2B5EF4-FFF2-40B4-BE49-F238E27FC236}">
                <a16:creationId xmlns:a16="http://schemas.microsoft.com/office/drawing/2014/main" id="{C7B045DF-09A7-40C8-92A9-2572ED992CD3}"/>
              </a:ext>
            </a:extLst>
          </p:cNvPr>
          <p:cNvSpPr txBox="1"/>
          <p:nvPr/>
        </p:nvSpPr>
        <p:spPr>
          <a:xfrm>
            <a:off x="6944965" y="3598028"/>
            <a:ext cx="1427937" cy="3726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400" kern="100">
                <a:effectLst/>
                <a:latin typeface="游ゴシック" panose="020B0400000000000000" pitchFamily="50" charset="-128"/>
                <a:ea typeface="游ゴシック" panose="020B0400000000000000" pitchFamily="50" charset="-128"/>
                <a:cs typeface="Times New Roman" panose="02020603050405020304" pitchFamily="18" charset="0"/>
              </a:rPr>
              <a:t>ब्लेडको फराकिलोपन 1/4</a:t>
            </a:r>
            <a:endParaRPr lang="ja-JP" sz="14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5084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लागू कार्य</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12675" y="3082258"/>
            <a:ext cx="3237610" cy="276999"/>
          </a:xfrm>
          <a:prstGeom prst="rect">
            <a:avLst/>
          </a:prstGeom>
          <a:noFill/>
          <a:ln>
            <a:noFill/>
          </a:ln>
        </p:spPr>
        <p:txBody>
          <a:bodyPr wrap="square" rtlCol="0">
            <a:spAutoFit/>
          </a:bodyPr>
          <a:lstStyle/>
          <a:p>
            <a:pPr algn="ctr" rtl="0"/>
            <a:r>
              <a:rPr lang="ne-np" sz="1200">
                <a:solidFill>
                  <a:prstClr val="black"/>
                </a:solidFill>
              </a:rPr>
              <a:t>जरा काट्ने, हाँगा काट्ने कामको उदाहरण</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109/सहायक पाठ्यपुस्तक पृष्ठ 50</a:t>
            </a:r>
          </a:p>
        </p:txBody>
      </p:sp>
      <p:sp>
        <p:nvSpPr>
          <p:cNvPr id="16" name="テキスト ボックス 15"/>
          <p:cNvSpPr txBox="1"/>
          <p:nvPr/>
        </p:nvSpPr>
        <p:spPr>
          <a:xfrm>
            <a:off x="2807145" y="3082006"/>
            <a:ext cx="3237610" cy="276999"/>
          </a:xfrm>
          <a:prstGeom prst="rect">
            <a:avLst/>
          </a:prstGeom>
          <a:noFill/>
          <a:ln>
            <a:noFill/>
          </a:ln>
        </p:spPr>
        <p:txBody>
          <a:bodyPr wrap="square" rtlCol="0">
            <a:spAutoFit/>
          </a:bodyPr>
          <a:lstStyle/>
          <a:p>
            <a:pPr algn="ctr" rtl="0"/>
            <a:r>
              <a:rPr lang="ne-np" sz="1200">
                <a:solidFill>
                  <a:prstClr val="black"/>
                </a:solidFill>
              </a:rPr>
              <a:t>बाँसघारी आदिको जरा काटाईको उदाहरण</a:t>
            </a:r>
          </a:p>
        </p:txBody>
      </p:sp>
      <p:pic>
        <p:nvPicPr>
          <p:cNvPr id="6" name="図 5"/>
          <p:cNvPicPr>
            <a:picLocks noChangeAspect="1"/>
          </p:cNvPicPr>
          <p:nvPr/>
        </p:nvPicPr>
        <p:blipFill>
          <a:blip r:embed="rId3"/>
          <a:stretch>
            <a:fillRect/>
          </a:stretch>
        </p:blipFill>
        <p:spPr>
          <a:xfrm>
            <a:off x="766391" y="1769511"/>
            <a:ext cx="2330179" cy="1131682"/>
          </a:xfrm>
          <a:prstGeom prst="rect">
            <a:avLst/>
          </a:prstGeom>
        </p:spPr>
      </p:pic>
      <p:pic>
        <p:nvPicPr>
          <p:cNvPr id="10" name="図 9"/>
          <p:cNvPicPr>
            <a:picLocks noChangeAspect="1"/>
          </p:cNvPicPr>
          <p:nvPr/>
        </p:nvPicPr>
        <p:blipFill>
          <a:blip r:embed="rId4"/>
          <a:stretch>
            <a:fillRect/>
          </a:stretch>
        </p:blipFill>
        <p:spPr>
          <a:xfrm>
            <a:off x="3190412" y="1793083"/>
            <a:ext cx="2815196" cy="1108109"/>
          </a:xfrm>
          <a:prstGeom prst="rect">
            <a:avLst/>
          </a:prstGeom>
        </p:spPr>
      </p:pic>
      <p:pic>
        <p:nvPicPr>
          <p:cNvPr id="15" name="図 14"/>
          <p:cNvPicPr>
            <a:picLocks noChangeAspect="1"/>
          </p:cNvPicPr>
          <p:nvPr/>
        </p:nvPicPr>
        <p:blipFill>
          <a:blip r:embed="rId5"/>
          <a:stretch>
            <a:fillRect/>
          </a:stretch>
        </p:blipFill>
        <p:spPr>
          <a:xfrm>
            <a:off x="5948978" y="1724181"/>
            <a:ext cx="2490709" cy="1251741"/>
          </a:xfrm>
          <a:prstGeom prst="rect">
            <a:avLst/>
          </a:prstGeom>
        </p:spPr>
      </p:pic>
      <p:pic>
        <p:nvPicPr>
          <p:cNvPr id="17" name="図 16"/>
          <p:cNvPicPr>
            <a:picLocks noChangeAspect="1"/>
          </p:cNvPicPr>
          <p:nvPr/>
        </p:nvPicPr>
        <p:blipFill>
          <a:blip r:embed="rId6"/>
          <a:stretch>
            <a:fillRect/>
          </a:stretch>
        </p:blipFill>
        <p:spPr>
          <a:xfrm>
            <a:off x="748265" y="4425885"/>
            <a:ext cx="1703681" cy="1341196"/>
          </a:xfrm>
          <a:prstGeom prst="rect">
            <a:avLst/>
          </a:prstGeom>
        </p:spPr>
      </p:pic>
      <p:pic>
        <p:nvPicPr>
          <p:cNvPr id="18" name="図 17"/>
          <p:cNvPicPr>
            <a:picLocks noChangeAspect="1"/>
          </p:cNvPicPr>
          <p:nvPr/>
        </p:nvPicPr>
        <p:blipFill>
          <a:blip r:embed="rId7"/>
          <a:stretch>
            <a:fillRect/>
          </a:stretch>
        </p:blipFill>
        <p:spPr>
          <a:xfrm>
            <a:off x="2751834" y="4425885"/>
            <a:ext cx="2102415" cy="1359320"/>
          </a:xfrm>
          <a:prstGeom prst="rect">
            <a:avLst/>
          </a:prstGeom>
        </p:spPr>
      </p:pic>
      <p:pic>
        <p:nvPicPr>
          <p:cNvPr id="19" name="図 18"/>
          <p:cNvPicPr>
            <a:picLocks noChangeAspect="1"/>
          </p:cNvPicPr>
          <p:nvPr/>
        </p:nvPicPr>
        <p:blipFill>
          <a:blip r:embed="rId8"/>
          <a:stretch>
            <a:fillRect/>
          </a:stretch>
        </p:blipFill>
        <p:spPr>
          <a:xfrm>
            <a:off x="4854249" y="4425885"/>
            <a:ext cx="3661101" cy="1437858"/>
          </a:xfrm>
          <a:prstGeom prst="rect">
            <a:avLst/>
          </a:prstGeom>
        </p:spPr>
      </p:pic>
      <p:sp>
        <p:nvSpPr>
          <p:cNvPr id="20" name="テキスト ボックス 19"/>
          <p:cNvSpPr txBox="1"/>
          <p:nvPr/>
        </p:nvSpPr>
        <p:spPr>
          <a:xfrm>
            <a:off x="5092251" y="5820625"/>
            <a:ext cx="3237610" cy="276999"/>
          </a:xfrm>
          <a:prstGeom prst="rect">
            <a:avLst/>
          </a:prstGeom>
          <a:noFill/>
          <a:ln>
            <a:noFill/>
          </a:ln>
        </p:spPr>
        <p:txBody>
          <a:bodyPr wrap="square" rtlCol="0">
            <a:spAutoFit/>
          </a:bodyPr>
          <a:lstStyle/>
          <a:p>
            <a:pPr algn="ctr" rtl="0"/>
            <a:r>
              <a:rPr lang="ne-np" sz="1200">
                <a:solidFill>
                  <a:prstClr val="black"/>
                </a:solidFill>
              </a:rPr>
              <a:t>ब्याकफिल कार्य (umemodoshi sagyo) को उदाहरण</a:t>
            </a:r>
          </a:p>
        </p:txBody>
      </p:sp>
      <p:sp>
        <p:nvSpPr>
          <p:cNvPr id="21" name="テキスト ボックス 20"/>
          <p:cNvSpPr txBox="1"/>
          <p:nvPr/>
        </p:nvSpPr>
        <p:spPr>
          <a:xfrm>
            <a:off x="2807145" y="5824776"/>
            <a:ext cx="2097734" cy="276999"/>
          </a:xfrm>
          <a:prstGeom prst="rect">
            <a:avLst/>
          </a:prstGeom>
          <a:noFill/>
          <a:ln>
            <a:noFill/>
          </a:ln>
        </p:spPr>
        <p:txBody>
          <a:bodyPr wrap="square" rtlCol="0">
            <a:spAutoFit/>
          </a:bodyPr>
          <a:lstStyle/>
          <a:p>
            <a:pPr algn="ctr" rtl="0"/>
            <a:r>
              <a:rPr lang="ne-np" sz="1200">
                <a:solidFill>
                  <a:prstClr val="black"/>
                </a:solidFill>
              </a:rPr>
              <a:t>पेभमेन्ट प्याड हटाउने कामको उदाहरण</a:t>
            </a:r>
          </a:p>
        </p:txBody>
      </p:sp>
      <p:sp>
        <p:nvSpPr>
          <p:cNvPr id="22" name="テキスト ボックス 21"/>
          <p:cNvSpPr txBox="1"/>
          <p:nvPr/>
        </p:nvSpPr>
        <p:spPr>
          <a:xfrm>
            <a:off x="551238" y="5842184"/>
            <a:ext cx="2097734" cy="276999"/>
          </a:xfrm>
          <a:prstGeom prst="rect">
            <a:avLst/>
          </a:prstGeom>
          <a:noFill/>
          <a:ln>
            <a:noFill/>
          </a:ln>
        </p:spPr>
        <p:txBody>
          <a:bodyPr wrap="square" rtlCol="0">
            <a:spAutoFit/>
          </a:bodyPr>
          <a:lstStyle/>
          <a:p>
            <a:pPr algn="ctr" rtl="0"/>
            <a:r>
              <a:rPr lang="ne-np" sz="1200">
                <a:solidFill>
                  <a:prstClr val="black"/>
                </a:solidFill>
              </a:rPr>
              <a:t>बोल्डर ढुँगा हटाउने कामको उदाहरण</a:t>
            </a:r>
          </a:p>
        </p:txBody>
      </p:sp>
      <p:sp>
        <p:nvSpPr>
          <p:cNvPr id="23" name="テキスト ボックス 22"/>
          <p:cNvSpPr txBox="1"/>
          <p:nvPr/>
        </p:nvSpPr>
        <p:spPr>
          <a:xfrm>
            <a:off x="6122167" y="3082006"/>
            <a:ext cx="2097734" cy="276999"/>
          </a:xfrm>
          <a:prstGeom prst="rect">
            <a:avLst/>
          </a:prstGeom>
          <a:noFill/>
          <a:ln>
            <a:noFill/>
          </a:ln>
        </p:spPr>
        <p:txBody>
          <a:bodyPr wrap="square" rtlCol="0">
            <a:spAutoFit/>
          </a:bodyPr>
          <a:lstStyle/>
          <a:p>
            <a:pPr algn="ctr" rtl="0"/>
            <a:r>
              <a:rPr lang="ne-np" sz="1200">
                <a:solidFill>
                  <a:prstClr val="black"/>
                </a:solidFill>
              </a:rPr>
              <a:t>रेक डोजर</a:t>
            </a:r>
          </a:p>
        </p:txBody>
      </p:sp>
      <p:sp>
        <p:nvSpPr>
          <p:cNvPr id="24" name="正方形/長方形 23"/>
          <p:cNvSpPr/>
          <p:nvPr/>
        </p:nvSpPr>
        <p:spPr>
          <a:xfrm>
            <a:off x="2807145" y="2374814"/>
            <a:ext cx="251209" cy="261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5" name="テキスト ボックス 24"/>
          <p:cNvSpPr txBox="1"/>
          <p:nvPr/>
        </p:nvSpPr>
        <p:spPr>
          <a:xfrm>
            <a:off x="1600105" y="1492386"/>
            <a:ext cx="947852" cy="553998"/>
          </a:xfrm>
          <a:prstGeom prst="rect">
            <a:avLst/>
          </a:prstGeom>
          <a:noFill/>
        </p:spPr>
        <p:txBody>
          <a:bodyPr wrap="square" rtlCol="0">
            <a:spAutoFit/>
          </a:bodyPr>
          <a:lstStyle/>
          <a:p>
            <a:pPr rtl="0"/>
            <a:r>
              <a:rPr lang="ne-np" sz="1000">
                <a:latin typeface="HGP明朝B" panose="02020800000000000000" pitchFamily="18" charset="-128"/>
                <a:ea typeface="HGP明朝B" panose="02020800000000000000" pitchFamily="18" charset="-128"/>
              </a:rPr>
              <a:t>फेरि चेनसा आदिले ट्रिम गर्ने</a:t>
            </a:r>
          </a:p>
        </p:txBody>
      </p:sp>
      <p:sp>
        <p:nvSpPr>
          <p:cNvPr id="27" name="正方形/長方形 26"/>
          <p:cNvSpPr/>
          <p:nvPr/>
        </p:nvSpPr>
        <p:spPr>
          <a:xfrm>
            <a:off x="3550285" y="2796677"/>
            <a:ext cx="1870350" cy="14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8" name="テキスト ボックス 27"/>
          <p:cNvSpPr txBox="1"/>
          <p:nvPr/>
        </p:nvSpPr>
        <p:spPr>
          <a:xfrm>
            <a:off x="3359389" y="2750353"/>
            <a:ext cx="2685366" cy="246221"/>
          </a:xfrm>
          <a:prstGeom prst="rect">
            <a:avLst/>
          </a:prstGeom>
          <a:noFill/>
        </p:spPr>
        <p:txBody>
          <a:bodyPr wrap="square" rtlCol="0">
            <a:spAutoFit/>
          </a:bodyPr>
          <a:lstStyle/>
          <a:p>
            <a:pPr rtl="0"/>
            <a:r>
              <a:rPr lang="ne-np" sz="1000" dirty="0">
                <a:latin typeface="HGP明朝B" panose="02020800000000000000" pitchFamily="18" charset="-128"/>
                <a:ea typeface="HGP明朝B" panose="02020800000000000000" pitchFamily="18" charset="-128"/>
              </a:rPr>
              <a:t>बाँसघारीमा गर्दा गहिराइ 20 देखि 30cm गर्ने</a:t>
            </a:r>
          </a:p>
        </p:txBody>
      </p:sp>
    </p:spTree>
    <p:extLst>
      <p:ext uri="{BB962C8B-B14F-4D97-AF65-F5344CB8AC3E}">
        <p14:creationId xmlns:p14="http://schemas.microsoft.com/office/powerpoint/2010/main" val="2012028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रिपिङ कार्य</a:t>
            </a:r>
            <a:endParaRPr kumimoji="1" lang="ja-JP" altLang="en-US" sz="24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729192" y="2556871"/>
            <a:ext cx="3842808" cy="276999"/>
          </a:xfrm>
          <a:prstGeom prst="rect">
            <a:avLst/>
          </a:prstGeom>
          <a:noFill/>
          <a:ln>
            <a:noFill/>
          </a:ln>
        </p:spPr>
        <p:txBody>
          <a:bodyPr wrap="square" rtlCol="0">
            <a:spAutoFit/>
          </a:bodyPr>
          <a:lstStyle/>
          <a:p>
            <a:pPr algn="ctr" rtl="0"/>
            <a:r>
              <a:rPr lang="ne-np" sz="1200">
                <a:solidFill>
                  <a:prstClr val="black"/>
                </a:solidFill>
              </a:rPr>
              <a:t>सिङ्गल स्यान्क रिपर र मल्टी स्यान्क रिपर </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112/सहायक पाठ्यपुस्तक पृष्ठ 52</a:t>
            </a:r>
          </a:p>
        </p:txBody>
      </p:sp>
      <p:sp>
        <p:nvSpPr>
          <p:cNvPr id="20" name="テキスト ボックス 19"/>
          <p:cNvSpPr txBox="1"/>
          <p:nvPr/>
        </p:nvSpPr>
        <p:spPr>
          <a:xfrm>
            <a:off x="5195306" y="6033652"/>
            <a:ext cx="3237610" cy="276999"/>
          </a:xfrm>
          <a:prstGeom prst="rect">
            <a:avLst/>
          </a:prstGeom>
          <a:noFill/>
          <a:ln>
            <a:noFill/>
          </a:ln>
        </p:spPr>
        <p:txBody>
          <a:bodyPr wrap="square" rtlCol="0">
            <a:spAutoFit/>
          </a:bodyPr>
          <a:lstStyle/>
          <a:p>
            <a:pPr algn="ctr" rtl="0"/>
            <a:r>
              <a:rPr lang="ne-np" sz="1200">
                <a:solidFill>
                  <a:prstClr val="black"/>
                </a:solidFill>
              </a:rPr>
              <a:t>नरम जमिनमा प्रयोग गर्ने जुत्ताको उदाहरण</a:t>
            </a:r>
          </a:p>
        </p:txBody>
      </p:sp>
      <p:sp>
        <p:nvSpPr>
          <p:cNvPr id="21" name="テキスト ボックス 20"/>
          <p:cNvSpPr txBox="1"/>
          <p:nvPr/>
        </p:nvSpPr>
        <p:spPr>
          <a:xfrm>
            <a:off x="3418211" y="5087796"/>
            <a:ext cx="2097734" cy="276999"/>
          </a:xfrm>
          <a:prstGeom prst="rect">
            <a:avLst/>
          </a:prstGeom>
          <a:noFill/>
          <a:ln>
            <a:noFill/>
          </a:ln>
        </p:spPr>
        <p:txBody>
          <a:bodyPr wrap="square" rtlCol="0">
            <a:spAutoFit/>
          </a:bodyPr>
          <a:lstStyle/>
          <a:p>
            <a:pPr algn="ctr" rtl="0"/>
            <a:r>
              <a:rPr lang="ne-np" sz="1200" dirty="0">
                <a:solidFill>
                  <a:prstClr val="black"/>
                </a:solidFill>
              </a:rPr>
              <a:t>नरम जमिनको क्रसको उदाहरण</a:t>
            </a:r>
          </a:p>
        </p:txBody>
      </p:sp>
      <p:sp>
        <p:nvSpPr>
          <p:cNvPr id="22" name="テキスト ボックス 21"/>
          <p:cNvSpPr txBox="1"/>
          <p:nvPr/>
        </p:nvSpPr>
        <p:spPr>
          <a:xfrm>
            <a:off x="811734" y="5999089"/>
            <a:ext cx="2477538" cy="276999"/>
          </a:xfrm>
          <a:prstGeom prst="rect">
            <a:avLst/>
          </a:prstGeom>
          <a:noFill/>
          <a:ln>
            <a:noFill/>
          </a:ln>
        </p:spPr>
        <p:txBody>
          <a:bodyPr wrap="square" rtlCol="0">
            <a:spAutoFit/>
          </a:bodyPr>
          <a:lstStyle/>
          <a:p>
            <a:pPr algn="ctr" rtl="0"/>
            <a:r>
              <a:rPr lang="ne-np" sz="1200">
                <a:solidFill>
                  <a:prstClr val="black"/>
                </a:solidFill>
              </a:rPr>
              <a:t>ओरालो र क्रस आकार रिपिङ</a:t>
            </a:r>
          </a:p>
        </p:txBody>
      </p:sp>
      <p:sp>
        <p:nvSpPr>
          <p:cNvPr id="23" name="テキスト ボックス 22"/>
          <p:cNvSpPr txBox="1"/>
          <p:nvPr/>
        </p:nvSpPr>
        <p:spPr>
          <a:xfrm>
            <a:off x="5273186" y="2914590"/>
            <a:ext cx="2719806" cy="276999"/>
          </a:xfrm>
          <a:prstGeom prst="rect">
            <a:avLst/>
          </a:prstGeom>
          <a:noFill/>
          <a:ln>
            <a:noFill/>
          </a:ln>
        </p:spPr>
        <p:txBody>
          <a:bodyPr wrap="square" rtlCol="0">
            <a:spAutoFit/>
          </a:bodyPr>
          <a:lstStyle/>
          <a:p>
            <a:pPr algn="ctr" rtl="0"/>
            <a:r>
              <a:rPr lang="ne-np" sz="1200">
                <a:solidFill>
                  <a:prstClr val="black"/>
                </a:solidFill>
              </a:rPr>
              <a:t>ढुँगा, रिभर्स आई (sakame)को रिपर कार्य</a:t>
            </a:r>
          </a:p>
        </p:txBody>
      </p:sp>
      <p:pic>
        <p:nvPicPr>
          <p:cNvPr id="2" name="図 1"/>
          <p:cNvPicPr>
            <a:picLocks noChangeAspect="1"/>
          </p:cNvPicPr>
          <p:nvPr/>
        </p:nvPicPr>
        <p:blipFill>
          <a:blip r:embed="rId3"/>
          <a:stretch>
            <a:fillRect/>
          </a:stretch>
        </p:blipFill>
        <p:spPr>
          <a:xfrm>
            <a:off x="860298" y="1341388"/>
            <a:ext cx="3208838" cy="1288491"/>
          </a:xfrm>
          <a:prstGeom prst="rect">
            <a:avLst/>
          </a:prstGeom>
        </p:spPr>
      </p:pic>
      <p:pic>
        <p:nvPicPr>
          <p:cNvPr id="3" name="図 2"/>
          <p:cNvPicPr>
            <a:picLocks noChangeAspect="1"/>
          </p:cNvPicPr>
          <p:nvPr/>
        </p:nvPicPr>
        <p:blipFill>
          <a:blip r:embed="rId4"/>
          <a:stretch>
            <a:fillRect/>
          </a:stretch>
        </p:blipFill>
        <p:spPr>
          <a:xfrm>
            <a:off x="1486020" y="3050106"/>
            <a:ext cx="1468136" cy="1437163"/>
          </a:xfrm>
          <a:prstGeom prst="rect">
            <a:avLst/>
          </a:prstGeom>
        </p:spPr>
      </p:pic>
      <p:pic>
        <p:nvPicPr>
          <p:cNvPr id="5" name="図 4"/>
          <p:cNvPicPr>
            <a:picLocks noChangeAspect="1"/>
          </p:cNvPicPr>
          <p:nvPr/>
        </p:nvPicPr>
        <p:blipFill>
          <a:blip r:embed="rId5"/>
          <a:stretch>
            <a:fillRect/>
          </a:stretch>
        </p:blipFill>
        <p:spPr>
          <a:xfrm>
            <a:off x="4750829" y="1304969"/>
            <a:ext cx="3764521" cy="1444148"/>
          </a:xfrm>
          <a:prstGeom prst="rect">
            <a:avLst/>
          </a:prstGeom>
        </p:spPr>
      </p:pic>
      <p:pic>
        <p:nvPicPr>
          <p:cNvPr id="12" name="図 11"/>
          <p:cNvPicPr>
            <a:picLocks noChangeAspect="1"/>
          </p:cNvPicPr>
          <p:nvPr/>
        </p:nvPicPr>
        <p:blipFill>
          <a:blip r:embed="rId6"/>
          <a:stretch>
            <a:fillRect/>
          </a:stretch>
        </p:blipFill>
        <p:spPr>
          <a:xfrm>
            <a:off x="5667336" y="4729502"/>
            <a:ext cx="2803194" cy="1332414"/>
          </a:xfrm>
          <a:prstGeom prst="rect">
            <a:avLst/>
          </a:prstGeom>
        </p:spPr>
      </p:pic>
      <p:pic>
        <p:nvPicPr>
          <p:cNvPr id="7" name="図 6"/>
          <p:cNvPicPr>
            <a:picLocks noChangeAspect="1"/>
          </p:cNvPicPr>
          <p:nvPr/>
        </p:nvPicPr>
        <p:blipFill>
          <a:blip r:embed="rId7"/>
          <a:stretch>
            <a:fillRect/>
          </a:stretch>
        </p:blipFill>
        <p:spPr>
          <a:xfrm>
            <a:off x="811734" y="5023372"/>
            <a:ext cx="2564469" cy="965173"/>
          </a:xfrm>
          <a:prstGeom prst="rect">
            <a:avLst/>
          </a:prstGeom>
        </p:spPr>
      </p:pic>
      <p:sp>
        <p:nvSpPr>
          <p:cNvPr id="30" name="テキスト ボックス 29"/>
          <p:cNvSpPr txBox="1"/>
          <p:nvPr/>
        </p:nvSpPr>
        <p:spPr>
          <a:xfrm>
            <a:off x="325868" y="4492590"/>
            <a:ext cx="3842808" cy="276999"/>
          </a:xfrm>
          <a:prstGeom prst="rect">
            <a:avLst/>
          </a:prstGeom>
          <a:noFill/>
          <a:ln>
            <a:noFill/>
          </a:ln>
        </p:spPr>
        <p:txBody>
          <a:bodyPr wrap="square" rtlCol="0">
            <a:spAutoFit/>
          </a:bodyPr>
          <a:lstStyle/>
          <a:p>
            <a:pPr algn="ctr" rtl="0"/>
            <a:r>
              <a:rPr lang="ne-np" sz="1200">
                <a:solidFill>
                  <a:prstClr val="black"/>
                </a:solidFill>
              </a:rPr>
              <a:t>रिपर कार्य</a:t>
            </a:r>
          </a:p>
        </p:txBody>
      </p:sp>
      <p:pic>
        <p:nvPicPr>
          <p:cNvPr id="8" name="図 7"/>
          <p:cNvPicPr>
            <a:picLocks noChangeAspect="1"/>
          </p:cNvPicPr>
          <p:nvPr/>
        </p:nvPicPr>
        <p:blipFill>
          <a:blip r:embed="rId8"/>
          <a:stretch>
            <a:fillRect/>
          </a:stretch>
        </p:blipFill>
        <p:spPr>
          <a:xfrm>
            <a:off x="3402250" y="3247191"/>
            <a:ext cx="2413719" cy="1844881"/>
          </a:xfrm>
          <a:prstGeom prst="rect">
            <a:avLst/>
          </a:prstGeom>
        </p:spPr>
      </p:pic>
      <p:sp>
        <p:nvSpPr>
          <p:cNvPr id="17" name="正方形/長方形 16"/>
          <p:cNvSpPr/>
          <p:nvPr/>
        </p:nvSpPr>
        <p:spPr>
          <a:xfrm>
            <a:off x="4732160" y="1295481"/>
            <a:ext cx="3130727" cy="14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8" name="テキスト ボックス 17"/>
          <p:cNvSpPr txBox="1"/>
          <p:nvPr/>
        </p:nvSpPr>
        <p:spPr>
          <a:xfrm>
            <a:off x="4687375" y="1277166"/>
            <a:ext cx="1251043" cy="246221"/>
          </a:xfrm>
          <a:prstGeom prst="rect">
            <a:avLst/>
          </a:prstGeom>
          <a:noFill/>
        </p:spPr>
        <p:txBody>
          <a:bodyPr wrap="square" rtlCol="0">
            <a:spAutoFit/>
          </a:bodyPr>
          <a:lstStyle/>
          <a:p>
            <a:pPr rtl="0"/>
            <a:r>
              <a:rPr lang="ne-np" sz="1000" dirty="0">
                <a:latin typeface="HGP明朝B" panose="02020800000000000000" pitchFamily="18" charset="-128"/>
                <a:ea typeface="HGP明朝B" panose="02020800000000000000" pitchFamily="18" charset="-128"/>
              </a:rPr>
              <a:t>(1) ढुँगा रिपिङ</a:t>
            </a:r>
          </a:p>
        </p:txBody>
      </p:sp>
      <p:sp>
        <p:nvSpPr>
          <p:cNvPr id="19" name="テキスト ボックス 18"/>
          <p:cNvSpPr txBox="1"/>
          <p:nvPr/>
        </p:nvSpPr>
        <p:spPr>
          <a:xfrm>
            <a:off x="6556657" y="1277166"/>
            <a:ext cx="1876259" cy="246221"/>
          </a:xfrm>
          <a:prstGeom prst="rect">
            <a:avLst/>
          </a:prstGeom>
          <a:noFill/>
        </p:spPr>
        <p:txBody>
          <a:bodyPr wrap="square" rtlCol="0">
            <a:spAutoFit/>
          </a:bodyPr>
          <a:lstStyle/>
          <a:p>
            <a:pPr rtl="0"/>
            <a:r>
              <a:rPr lang="ne-np" sz="1000" dirty="0">
                <a:latin typeface="HGP明朝B" panose="02020800000000000000" pitchFamily="18" charset="-128"/>
                <a:ea typeface="HGP明朝B" panose="02020800000000000000" pitchFamily="18" charset="-128"/>
              </a:rPr>
              <a:t>(2) रिभर्स आई (sakame) रिपिङ</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552AA3CE-D0A3-4F3C-807B-A163C5B91BF2}"/>
              </a:ext>
            </a:extLst>
          </p:cNvPr>
          <p:cNvSpPr txBox="1"/>
          <p:nvPr/>
        </p:nvSpPr>
        <p:spPr>
          <a:xfrm>
            <a:off x="6815213" y="1720054"/>
            <a:ext cx="507439" cy="107722"/>
          </a:xfrm>
          <a:prstGeom prst="rect">
            <a:avLst/>
          </a:prstGeom>
          <a:solidFill>
            <a:schemeClr val="bg1"/>
          </a:solidFill>
        </p:spPr>
        <p:txBody>
          <a:bodyPr wrap="square" lIns="0" tIns="0" rIns="0" bIns="0" rtlCol="0">
            <a:spAutoFit/>
          </a:bodyPr>
          <a:lstStyle/>
          <a:p>
            <a:pPr algn="ctr" rtl="0"/>
            <a:r>
              <a:rPr lang="ne-NP" sz="700" dirty="0">
                <a:latin typeface="HGP明朝B" panose="02020800000000000000" pitchFamily="18" charset="-128"/>
                <a:ea typeface="HGP明朝B" panose="02020800000000000000" pitchFamily="18" charset="-128"/>
              </a:rPr>
              <a:t>(नराम्रो)</a:t>
            </a:r>
            <a:endParaRPr lang="ne-np" sz="700" dirty="0">
              <a:latin typeface="HGP明朝B" panose="02020800000000000000" pitchFamily="18" charset="-128"/>
              <a:ea typeface="HGP明朝B" panose="02020800000000000000" pitchFamily="18" charset="-128"/>
            </a:endParaRPr>
          </a:p>
        </p:txBody>
      </p:sp>
      <p:sp>
        <p:nvSpPr>
          <p:cNvPr id="25" name="テキスト ボックス 24">
            <a:extLst>
              <a:ext uri="{FF2B5EF4-FFF2-40B4-BE49-F238E27FC236}">
                <a16:creationId xmlns:a16="http://schemas.microsoft.com/office/drawing/2014/main" id="{9F3A3F63-5FDC-4DEC-A0E0-B9C87BB9540B}"/>
              </a:ext>
            </a:extLst>
          </p:cNvPr>
          <p:cNvSpPr txBox="1"/>
          <p:nvPr/>
        </p:nvSpPr>
        <p:spPr>
          <a:xfrm>
            <a:off x="7776263" y="1720054"/>
            <a:ext cx="507439" cy="107722"/>
          </a:xfrm>
          <a:prstGeom prst="rect">
            <a:avLst/>
          </a:prstGeom>
          <a:solidFill>
            <a:schemeClr val="bg1"/>
          </a:solidFill>
        </p:spPr>
        <p:txBody>
          <a:bodyPr wrap="square" lIns="0" tIns="0" rIns="0" bIns="0" rtlCol="0">
            <a:spAutoFit/>
          </a:bodyPr>
          <a:lstStyle/>
          <a:p>
            <a:pPr algn="ctr" rtl="0"/>
            <a:r>
              <a:rPr lang="ne-NP" sz="700" dirty="0">
                <a:latin typeface="HGP明朝B" panose="02020800000000000000" pitchFamily="18" charset="-128"/>
                <a:ea typeface="HGP明朝B" panose="02020800000000000000" pitchFamily="18" charset="-128"/>
              </a:rPr>
              <a:t>(राम्रो)</a:t>
            </a:r>
            <a:endParaRPr lang="ne-np" sz="700"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1636649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ट्याक्टर साबेल</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807145" y="5709431"/>
            <a:ext cx="3237610" cy="276999"/>
          </a:xfrm>
          <a:prstGeom prst="rect">
            <a:avLst/>
          </a:prstGeom>
          <a:noFill/>
          <a:ln>
            <a:noFill/>
          </a:ln>
        </p:spPr>
        <p:txBody>
          <a:bodyPr wrap="square" rtlCol="0">
            <a:spAutoFit/>
          </a:bodyPr>
          <a:lstStyle/>
          <a:p>
            <a:pPr algn="ctr" rtl="0"/>
            <a:r>
              <a:rPr lang="ne-np" sz="1200">
                <a:solidFill>
                  <a:prstClr val="black"/>
                </a:solidFill>
              </a:rPr>
              <a:t>ट्याक्टर साबेलको सञ्चालन उपकरणको उदाहरण</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115/सहायक पाठ्यपुस्तक पृष्ठ 56</a:t>
            </a:r>
          </a:p>
        </p:txBody>
      </p:sp>
      <p:pic>
        <p:nvPicPr>
          <p:cNvPr id="7" name="図 6"/>
          <p:cNvPicPr>
            <a:picLocks noChangeAspect="1"/>
          </p:cNvPicPr>
          <p:nvPr/>
        </p:nvPicPr>
        <p:blipFill>
          <a:blip r:embed="rId3"/>
          <a:stretch>
            <a:fillRect/>
          </a:stretch>
        </p:blipFill>
        <p:spPr>
          <a:xfrm>
            <a:off x="834938" y="1291389"/>
            <a:ext cx="7667712" cy="4395036"/>
          </a:xfrm>
          <a:prstGeom prst="rect">
            <a:avLst/>
          </a:prstGeom>
        </p:spPr>
      </p:pic>
      <p:sp>
        <p:nvSpPr>
          <p:cNvPr id="8" name="テキスト ボックス 1055">
            <a:extLst>
              <a:ext uri="{FF2B5EF4-FFF2-40B4-BE49-F238E27FC236}">
                <a16:creationId xmlns:a16="http://schemas.microsoft.com/office/drawing/2014/main" id="{F07D51F6-6ADC-4486-A48C-4F25A121EE0F}"/>
              </a:ext>
            </a:extLst>
          </p:cNvPr>
          <p:cNvSpPr txBox="1"/>
          <p:nvPr/>
        </p:nvSpPr>
        <p:spPr>
          <a:xfrm>
            <a:off x="916925" y="2965044"/>
            <a:ext cx="942023" cy="4366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अप &amp; डाउन</a:t>
            </a:r>
          </a:p>
          <a:p>
            <a:pPr algn="ctr"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शिफ्ट स्विच</a:t>
            </a:r>
          </a:p>
        </p:txBody>
      </p:sp>
      <p:sp>
        <p:nvSpPr>
          <p:cNvPr id="10" name="テキスト ボックス 1056">
            <a:extLst>
              <a:ext uri="{FF2B5EF4-FFF2-40B4-BE49-F238E27FC236}">
                <a16:creationId xmlns:a16="http://schemas.microsoft.com/office/drawing/2014/main" id="{DEB259D9-E130-420C-9142-17F465CADCBD}"/>
              </a:ext>
            </a:extLst>
          </p:cNvPr>
          <p:cNvSpPr txBox="1"/>
          <p:nvPr/>
        </p:nvSpPr>
        <p:spPr>
          <a:xfrm>
            <a:off x="1037404" y="4515055"/>
            <a:ext cx="942023" cy="4366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ब्रेक प्याडल</a:t>
            </a:r>
          </a:p>
        </p:txBody>
      </p:sp>
      <p:sp>
        <p:nvSpPr>
          <p:cNvPr id="12" name="テキスト ボックス 1057">
            <a:extLst>
              <a:ext uri="{FF2B5EF4-FFF2-40B4-BE49-F238E27FC236}">
                <a16:creationId xmlns:a16="http://schemas.microsoft.com/office/drawing/2014/main" id="{53E6C174-936E-4604-9E8E-9F2E87101157}"/>
              </a:ext>
            </a:extLst>
          </p:cNvPr>
          <p:cNvSpPr txBox="1"/>
          <p:nvPr/>
        </p:nvSpPr>
        <p:spPr>
          <a:xfrm>
            <a:off x="3009331" y="1877134"/>
            <a:ext cx="2412100" cy="1669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इलेक्ट्रोनिक मनिटरिङ सिस्टम</a:t>
            </a:r>
          </a:p>
        </p:txBody>
      </p:sp>
      <p:sp>
        <p:nvSpPr>
          <p:cNvPr id="13" name="テキスト ボックス 1058">
            <a:extLst>
              <a:ext uri="{FF2B5EF4-FFF2-40B4-BE49-F238E27FC236}">
                <a16:creationId xmlns:a16="http://schemas.microsoft.com/office/drawing/2014/main" id="{E9F1C5F2-D701-444A-B2E1-06D99FAD137C}"/>
              </a:ext>
            </a:extLst>
          </p:cNvPr>
          <p:cNvSpPr txBox="1"/>
          <p:nvPr/>
        </p:nvSpPr>
        <p:spPr>
          <a:xfrm>
            <a:off x="6690584" y="2460139"/>
            <a:ext cx="1618478" cy="1669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दिशा निर्देशन उपकरण</a:t>
            </a:r>
          </a:p>
        </p:txBody>
      </p:sp>
      <p:sp>
        <p:nvSpPr>
          <p:cNvPr id="15" name="テキスト ボックス 1059">
            <a:extLst>
              <a:ext uri="{FF2B5EF4-FFF2-40B4-BE49-F238E27FC236}">
                <a16:creationId xmlns:a16="http://schemas.microsoft.com/office/drawing/2014/main" id="{D29094B8-34F6-4AB5-980F-2D778FB3D200}"/>
              </a:ext>
            </a:extLst>
          </p:cNvPr>
          <p:cNvSpPr txBox="1"/>
          <p:nvPr/>
        </p:nvSpPr>
        <p:spPr>
          <a:xfrm>
            <a:off x="6630096" y="2727450"/>
            <a:ext cx="1852082" cy="1669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पार्किङ ब्रेक स्विच</a:t>
            </a:r>
          </a:p>
        </p:txBody>
      </p:sp>
      <p:sp>
        <p:nvSpPr>
          <p:cNvPr id="16" name="テキスト ボックス 1060">
            <a:extLst>
              <a:ext uri="{FF2B5EF4-FFF2-40B4-BE49-F238E27FC236}">
                <a16:creationId xmlns:a16="http://schemas.microsoft.com/office/drawing/2014/main" id="{E4593011-0902-4660-849C-829D2D36A501}"/>
              </a:ext>
            </a:extLst>
          </p:cNvPr>
          <p:cNvSpPr txBox="1"/>
          <p:nvPr/>
        </p:nvSpPr>
        <p:spPr>
          <a:xfrm>
            <a:off x="6690584" y="2989733"/>
            <a:ext cx="1743732" cy="1669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कार्य लक स्विच</a:t>
            </a:r>
          </a:p>
        </p:txBody>
      </p:sp>
      <p:sp>
        <p:nvSpPr>
          <p:cNvPr id="17" name="テキスト ボックス 1061">
            <a:extLst>
              <a:ext uri="{FF2B5EF4-FFF2-40B4-BE49-F238E27FC236}">
                <a16:creationId xmlns:a16="http://schemas.microsoft.com/office/drawing/2014/main" id="{5742E0EA-F368-4806-82EA-58AEE0B4B81B}"/>
              </a:ext>
            </a:extLst>
          </p:cNvPr>
          <p:cNvSpPr txBox="1"/>
          <p:nvPr/>
        </p:nvSpPr>
        <p:spPr>
          <a:xfrm>
            <a:off x="6693033" y="3315747"/>
            <a:ext cx="1741283" cy="1669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कार्य मेसिन कन्ट्रोल लिभर</a:t>
            </a:r>
          </a:p>
        </p:txBody>
      </p:sp>
      <p:sp>
        <p:nvSpPr>
          <p:cNvPr id="18" name="テキスト ボックス 1062">
            <a:extLst>
              <a:ext uri="{FF2B5EF4-FFF2-40B4-BE49-F238E27FC236}">
                <a16:creationId xmlns:a16="http://schemas.microsoft.com/office/drawing/2014/main" id="{9495E783-FFCC-4DF4-9DF1-2CE063E0B700}"/>
              </a:ext>
            </a:extLst>
          </p:cNvPr>
          <p:cNvSpPr txBox="1"/>
          <p:nvPr/>
        </p:nvSpPr>
        <p:spPr>
          <a:xfrm>
            <a:off x="6590574" y="4733385"/>
            <a:ext cx="1891604" cy="1669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एक्सीलेटर पेडल</a:t>
            </a:r>
          </a:p>
        </p:txBody>
      </p:sp>
    </p:spTree>
    <p:extLst>
      <p:ext uri="{BB962C8B-B14F-4D97-AF65-F5344CB8AC3E}">
        <p14:creationId xmlns:p14="http://schemas.microsoft.com/office/powerpoint/2010/main" val="2845370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ट्याक्टर साबेल</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856173" y="4763626"/>
            <a:ext cx="3237610" cy="276999"/>
          </a:xfrm>
          <a:prstGeom prst="rect">
            <a:avLst/>
          </a:prstGeom>
          <a:noFill/>
          <a:ln>
            <a:noFill/>
          </a:ln>
        </p:spPr>
        <p:txBody>
          <a:bodyPr wrap="square" rtlCol="0">
            <a:spAutoFit/>
          </a:bodyPr>
          <a:lstStyle/>
          <a:p>
            <a:pPr algn="ctr" rtl="0"/>
            <a:r>
              <a:rPr lang="ne-np" sz="1200">
                <a:solidFill>
                  <a:prstClr val="black"/>
                </a:solidFill>
              </a:rPr>
              <a:t>लिफ्ट आर्म र बकेटको सञ्चालन उदाहरण</a:t>
            </a:r>
          </a:p>
        </p:txBody>
      </p:sp>
      <p:sp>
        <p:nvSpPr>
          <p:cNvPr id="23" name="テキスト ボックス 22"/>
          <p:cNvSpPr txBox="1"/>
          <p:nvPr/>
        </p:nvSpPr>
        <p:spPr>
          <a:xfrm>
            <a:off x="4872988" y="4763626"/>
            <a:ext cx="3237610" cy="276999"/>
          </a:xfrm>
          <a:prstGeom prst="rect">
            <a:avLst/>
          </a:prstGeom>
          <a:noFill/>
          <a:ln>
            <a:noFill/>
          </a:ln>
        </p:spPr>
        <p:txBody>
          <a:bodyPr wrap="square" rtlCol="0">
            <a:spAutoFit/>
          </a:bodyPr>
          <a:lstStyle/>
          <a:p>
            <a:pPr algn="ctr" rtl="0"/>
            <a:r>
              <a:rPr lang="ne-np" sz="1200">
                <a:solidFill>
                  <a:prstClr val="black"/>
                </a:solidFill>
              </a:rPr>
              <a:t>ड्राइभिंग बेलाको बकेटको उचाईको उदाहरण</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116/सहायक पाठ्यपुस्तक पृष्ठ 56</a:t>
            </a:r>
          </a:p>
        </p:txBody>
      </p:sp>
      <p:pic>
        <p:nvPicPr>
          <p:cNvPr id="8" name="図 7"/>
          <p:cNvPicPr>
            <a:picLocks noChangeAspect="1"/>
          </p:cNvPicPr>
          <p:nvPr/>
        </p:nvPicPr>
        <p:blipFill>
          <a:blip r:embed="rId3"/>
          <a:stretch>
            <a:fillRect/>
          </a:stretch>
        </p:blipFill>
        <p:spPr>
          <a:xfrm>
            <a:off x="689041" y="2589219"/>
            <a:ext cx="3571874" cy="2082624"/>
          </a:xfrm>
          <a:prstGeom prst="rect">
            <a:avLst/>
          </a:prstGeom>
        </p:spPr>
      </p:pic>
      <p:pic>
        <p:nvPicPr>
          <p:cNvPr id="10" name="図 9"/>
          <p:cNvPicPr>
            <a:picLocks noChangeAspect="1"/>
          </p:cNvPicPr>
          <p:nvPr/>
        </p:nvPicPr>
        <p:blipFill>
          <a:blip r:embed="rId4"/>
          <a:stretch>
            <a:fillRect/>
          </a:stretch>
        </p:blipFill>
        <p:spPr>
          <a:xfrm>
            <a:off x="4209777" y="2802183"/>
            <a:ext cx="4288527" cy="1935335"/>
          </a:xfrm>
          <a:prstGeom prst="rect">
            <a:avLst/>
          </a:prstGeom>
        </p:spPr>
      </p:pic>
    </p:spTree>
    <p:extLst>
      <p:ext uri="{BB962C8B-B14F-4D97-AF65-F5344CB8AC3E}">
        <p14:creationId xmlns:p14="http://schemas.microsoft.com/office/powerpoint/2010/main" val="3724558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खन्ने कार्य</a:t>
            </a:r>
            <a:endParaRPr kumimoji="1" lang="ja-JP" altLang="en-US" sz="24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813252" y="3919924"/>
            <a:ext cx="3237610" cy="276999"/>
          </a:xfrm>
          <a:prstGeom prst="rect">
            <a:avLst/>
          </a:prstGeom>
          <a:noFill/>
          <a:ln>
            <a:noFill/>
          </a:ln>
        </p:spPr>
        <p:txBody>
          <a:bodyPr wrap="square" rtlCol="0">
            <a:spAutoFit/>
          </a:bodyPr>
          <a:lstStyle/>
          <a:p>
            <a:pPr algn="ctr" rtl="0"/>
            <a:r>
              <a:rPr lang="ne-np" sz="1200">
                <a:solidFill>
                  <a:prstClr val="black"/>
                </a:solidFill>
              </a:rPr>
              <a:t>निकास खन्ने कार्यको उदाहरण (1) </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118/सहायक पाठ्यपुस्तक पृष्ठ 57</a:t>
            </a:r>
          </a:p>
        </p:txBody>
      </p:sp>
      <p:pic>
        <p:nvPicPr>
          <p:cNvPr id="2" name="図 1"/>
          <p:cNvPicPr>
            <a:picLocks noChangeAspect="1"/>
          </p:cNvPicPr>
          <p:nvPr/>
        </p:nvPicPr>
        <p:blipFill>
          <a:blip r:embed="rId3"/>
          <a:stretch>
            <a:fillRect/>
          </a:stretch>
        </p:blipFill>
        <p:spPr>
          <a:xfrm>
            <a:off x="1203763" y="1937484"/>
            <a:ext cx="2456589" cy="1865934"/>
          </a:xfrm>
          <a:prstGeom prst="rect">
            <a:avLst/>
          </a:prstGeom>
        </p:spPr>
      </p:pic>
      <p:pic>
        <p:nvPicPr>
          <p:cNvPr id="3" name="図 2"/>
          <p:cNvPicPr>
            <a:picLocks noChangeAspect="1"/>
          </p:cNvPicPr>
          <p:nvPr/>
        </p:nvPicPr>
        <p:blipFill>
          <a:blip r:embed="rId4"/>
          <a:stretch>
            <a:fillRect/>
          </a:stretch>
        </p:blipFill>
        <p:spPr>
          <a:xfrm>
            <a:off x="4743450" y="1306380"/>
            <a:ext cx="3165849" cy="3356668"/>
          </a:xfrm>
          <a:prstGeom prst="rect">
            <a:avLst/>
          </a:prstGeom>
        </p:spPr>
      </p:pic>
      <p:pic>
        <p:nvPicPr>
          <p:cNvPr id="5" name="図 4"/>
          <p:cNvPicPr>
            <a:picLocks noChangeAspect="1"/>
          </p:cNvPicPr>
          <p:nvPr/>
        </p:nvPicPr>
        <p:blipFill>
          <a:blip r:embed="rId5"/>
          <a:stretch>
            <a:fillRect/>
          </a:stretch>
        </p:blipFill>
        <p:spPr>
          <a:xfrm>
            <a:off x="670377" y="4772026"/>
            <a:ext cx="3537003" cy="1284182"/>
          </a:xfrm>
          <a:prstGeom prst="rect">
            <a:avLst/>
          </a:prstGeom>
        </p:spPr>
      </p:pic>
      <p:pic>
        <p:nvPicPr>
          <p:cNvPr id="6" name="図 5"/>
          <p:cNvPicPr>
            <a:picLocks noChangeAspect="1"/>
          </p:cNvPicPr>
          <p:nvPr/>
        </p:nvPicPr>
        <p:blipFill>
          <a:blip r:embed="rId6"/>
          <a:stretch>
            <a:fillRect/>
          </a:stretch>
        </p:blipFill>
        <p:spPr>
          <a:xfrm>
            <a:off x="4162300" y="4881608"/>
            <a:ext cx="4368541" cy="1174599"/>
          </a:xfrm>
          <a:prstGeom prst="rect">
            <a:avLst/>
          </a:prstGeom>
        </p:spPr>
      </p:pic>
      <p:sp>
        <p:nvSpPr>
          <p:cNvPr id="15" name="テキスト ボックス 14"/>
          <p:cNvSpPr txBox="1"/>
          <p:nvPr/>
        </p:nvSpPr>
        <p:spPr>
          <a:xfrm>
            <a:off x="4887205" y="4633526"/>
            <a:ext cx="3237610" cy="276999"/>
          </a:xfrm>
          <a:prstGeom prst="rect">
            <a:avLst/>
          </a:prstGeom>
          <a:noFill/>
          <a:ln>
            <a:noFill/>
          </a:ln>
        </p:spPr>
        <p:txBody>
          <a:bodyPr wrap="square" rtlCol="0">
            <a:spAutoFit/>
          </a:bodyPr>
          <a:lstStyle/>
          <a:p>
            <a:pPr algn="ctr" rtl="0"/>
            <a:r>
              <a:rPr lang="ne-np" sz="1200">
                <a:solidFill>
                  <a:prstClr val="black"/>
                </a:solidFill>
              </a:rPr>
              <a:t>निकास खन्ने कार्यको उदाहरण (2) </a:t>
            </a:r>
          </a:p>
        </p:txBody>
      </p:sp>
      <p:sp>
        <p:nvSpPr>
          <p:cNvPr id="16" name="テキスト ボックス 15"/>
          <p:cNvSpPr txBox="1"/>
          <p:nvPr/>
        </p:nvSpPr>
        <p:spPr>
          <a:xfrm>
            <a:off x="1008784" y="6061453"/>
            <a:ext cx="3237610" cy="276999"/>
          </a:xfrm>
          <a:prstGeom prst="rect">
            <a:avLst/>
          </a:prstGeom>
          <a:noFill/>
          <a:ln>
            <a:noFill/>
          </a:ln>
        </p:spPr>
        <p:txBody>
          <a:bodyPr wrap="square" rtlCol="0">
            <a:spAutoFit/>
          </a:bodyPr>
          <a:lstStyle/>
          <a:p>
            <a:pPr algn="ctr" rtl="0"/>
            <a:r>
              <a:rPr lang="ne-np" sz="1200">
                <a:solidFill>
                  <a:prstClr val="black"/>
                </a:solidFill>
              </a:rPr>
              <a:t>निकास खन्ने कार्यको उदाहरण (3)</a:t>
            </a:r>
          </a:p>
        </p:txBody>
      </p:sp>
      <p:sp>
        <p:nvSpPr>
          <p:cNvPr id="17" name="テキスト ボックス 16"/>
          <p:cNvSpPr txBox="1"/>
          <p:nvPr/>
        </p:nvSpPr>
        <p:spPr>
          <a:xfrm>
            <a:off x="4887205" y="6056207"/>
            <a:ext cx="3237610" cy="276999"/>
          </a:xfrm>
          <a:prstGeom prst="rect">
            <a:avLst/>
          </a:prstGeom>
          <a:noFill/>
          <a:ln>
            <a:noFill/>
          </a:ln>
        </p:spPr>
        <p:txBody>
          <a:bodyPr wrap="square" rtlCol="0">
            <a:spAutoFit/>
          </a:bodyPr>
          <a:lstStyle/>
          <a:p>
            <a:pPr algn="ctr" rtl="0"/>
            <a:r>
              <a:rPr lang="ne-np" sz="1200">
                <a:solidFill>
                  <a:prstClr val="black"/>
                </a:solidFill>
              </a:rPr>
              <a:t>निकास खन्ने कार्यको उदाहरण (4) </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3" name="正方形/長方形 12"/>
          <p:cNvSpPr/>
          <p:nvPr/>
        </p:nvSpPr>
        <p:spPr>
          <a:xfrm>
            <a:off x="4497778" y="4997627"/>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8" name="テキスト ボックス 17"/>
          <p:cNvSpPr txBox="1"/>
          <p:nvPr/>
        </p:nvSpPr>
        <p:spPr>
          <a:xfrm>
            <a:off x="4426964" y="4961320"/>
            <a:ext cx="1592836" cy="246221"/>
          </a:xfrm>
          <a:prstGeom prst="rect">
            <a:avLst/>
          </a:prstGeom>
          <a:noFill/>
        </p:spPr>
        <p:txBody>
          <a:bodyPr wrap="square" rtlCol="0">
            <a:spAutoFit/>
          </a:bodyPr>
          <a:lstStyle/>
          <a:p>
            <a:pPr rtl="0"/>
            <a:r>
              <a:rPr lang="ne-np" sz="1000" dirty="0">
                <a:latin typeface="HGP明朝B" panose="02020800000000000000" pitchFamily="18" charset="-128"/>
                <a:ea typeface="HGP明朝B" panose="02020800000000000000" pitchFamily="18" charset="-128"/>
              </a:rPr>
              <a:t>वाटरमार्क डिगिङको खतरा</a:t>
            </a:r>
          </a:p>
        </p:txBody>
      </p:sp>
    </p:spTree>
    <p:extLst>
      <p:ext uri="{BB962C8B-B14F-4D97-AF65-F5344CB8AC3E}">
        <p14:creationId xmlns:p14="http://schemas.microsoft.com/office/powerpoint/2010/main" val="442484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लोड ढुवानी काम</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119/सहायक पाठ्यपुस्तक पृष्ठ 58</a:t>
            </a:r>
          </a:p>
        </p:txBody>
      </p:sp>
      <p:sp>
        <p:nvSpPr>
          <p:cNvPr id="15" name="テキスト ボックス 14"/>
          <p:cNvSpPr txBox="1"/>
          <p:nvPr/>
        </p:nvSpPr>
        <p:spPr>
          <a:xfrm>
            <a:off x="3000800" y="4569304"/>
            <a:ext cx="3237610" cy="276999"/>
          </a:xfrm>
          <a:prstGeom prst="rect">
            <a:avLst/>
          </a:prstGeom>
          <a:noFill/>
          <a:ln>
            <a:noFill/>
          </a:ln>
        </p:spPr>
        <p:txBody>
          <a:bodyPr wrap="square" rtlCol="0">
            <a:spAutoFit/>
          </a:bodyPr>
          <a:lstStyle/>
          <a:p>
            <a:pPr algn="ctr" rtl="0"/>
            <a:r>
              <a:rPr lang="ne-np" sz="1200">
                <a:solidFill>
                  <a:prstClr val="black"/>
                </a:solidFill>
              </a:rPr>
              <a:t>लोड स्थितिको उदाहरण (1) </a:t>
            </a:r>
          </a:p>
        </p:txBody>
      </p:sp>
      <p:sp>
        <p:nvSpPr>
          <p:cNvPr id="16" name="テキスト ボックス 15"/>
          <p:cNvSpPr txBox="1"/>
          <p:nvPr/>
        </p:nvSpPr>
        <p:spPr>
          <a:xfrm>
            <a:off x="3000800" y="6108222"/>
            <a:ext cx="3237610" cy="276999"/>
          </a:xfrm>
          <a:prstGeom prst="rect">
            <a:avLst/>
          </a:prstGeom>
          <a:noFill/>
          <a:ln>
            <a:noFill/>
          </a:ln>
        </p:spPr>
        <p:txBody>
          <a:bodyPr wrap="square" rtlCol="0">
            <a:spAutoFit/>
          </a:bodyPr>
          <a:lstStyle/>
          <a:p>
            <a:pPr algn="ctr" rtl="0"/>
            <a:r>
              <a:rPr lang="ne-np" sz="1200">
                <a:solidFill>
                  <a:prstClr val="black"/>
                </a:solidFill>
              </a:rPr>
              <a:t>लोड स्थितिको उदाहरण (2) </a:t>
            </a:r>
          </a:p>
        </p:txBody>
      </p:sp>
      <p:pic>
        <p:nvPicPr>
          <p:cNvPr id="7" name="図 6"/>
          <p:cNvPicPr>
            <a:picLocks noChangeAspect="1"/>
          </p:cNvPicPr>
          <p:nvPr/>
        </p:nvPicPr>
        <p:blipFill>
          <a:blip r:embed="rId3"/>
          <a:stretch>
            <a:fillRect/>
          </a:stretch>
        </p:blipFill>
        <p:spPr>
          <a:xfrm>
            <a:off x="2507436" y="1483877"/>
            <a:ext cx="4224339" cy="1416699"/>
          </a:xfrm>
          <a:prstGeom prst="rect">
            <a:avLst/>
          </a:prstGeom>
        </p:spPr>
      </p:pic>
      <p:pic>
        <p:nvPicPr>
          <p:cNvPr id="8" name="図 7"/>
          <p:cNvPicPr>
            <a:picLocks noChangeAspect="1"/>
          </p:cNvPicPr>
          <p:nvPr/>
        </p:nvPicPr>
        <p:blipFill>
          <a:blip r:embed="rId4"/>
          <a:stretch>
            <a:fillRect/>
          </a:stretch>
        </p:blipFill>
        <p:spPr>
          <a:xfrm>
            <a:off x="2430161" y="3030673"/>
            <a:ext cx="4378888" cy="1545490"/>
          </a:xfrm>
          <a:prstGeom prst="rect">
            <a:avLst/>
          </a:prstGeom>
        </p:spPr>
      </p:pic>
      <p:pic>
        <p:nvPicPr>
          <p:cNvPr id="10" name="図 9"/>
          <p:cNvPicPr>
            <a:picLocks noChangeAspect="1"/>
          </p:cNvPicPr>
          <p:nvPr/>
        </p:nvPicPr>
        <p:blipFill>
          <a:blip r:embed="rId5"/>
          <a:stretch>
            <a:fillRect/>
          </a:stretch>
        </p:blipFill>
        <p:spPr>
          <a:xfrm>
            <a:off x="2172580" y="4788910"/>
            <a:ext cx="4894051" cy="1339424"/>
          </a:xfrm>
          <a:prstGeom prst="rect">
            <a:avLst/>
          </a:prstGeom>
        </p:spPr>
      </p:pic>
      <p:sp>
        <p:nvSpPr>
          <p:cNvPr id="14" name="テキスト ボックス 13"/>
          <p:cNvSpPr txBox="1"/>
          <p:nvPr/>
        </p:nvSpPr>
        <p:spPr>
          <a:xfrm>
            <a:off x="3000800" y="2857458"/>
            <a:ext cx="3237610" cy="276999"/>
          </a:xfrm>
          <a:prstGeom prst="rect">
            <a:avLst/>
          </a:prstGeom>
          <a:noFill/>
          <a:ln>
            <a:noFill/>
          </a:ln>
        </p:spPr>
        <p:txBody>
          <a:bodyPr wrap="square" rtlCol="0">
            <a:spAutoFit/>
          </a:bodyPr>
          <a:lstStyle/>
          <a:p>
            <a:pPr algn="ctr" rtl="0"/>
            <a:r>
              <a:rPr lang="ne-np" sz="1200">
                <a:solidFill>
                  <a:prstClr val="black"/>
                </a:solidFill>
              </a:rPr>
              <a:t>लोड ढुवानी कामको उदाहरण</a:t>
            </a:r>
          </a:p>
        </p:txBody>
      </p:sp>
      <p:sp>
        <p:nvSpPr>
          <p:cNvPr id="12" name="正方形/長方形 11"/>
          <p:cNvSpPr/>
          <p:nvPr/>
        </p:nvSpPr>
        <p:spPr>
          <a:xfrm>
            <a:off x="2953297" y="2729745"/>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3" name="テキスト ボックス 12"/>
          <p:cNvSpPr txBox="1"/>
          <p:nvPr/>
        </p:nvSpPr>
        <p:spPr>
          <a:xfrm>
            <a:off x="2959088" y="2694815"/>
            <a:ext cx="1189571" cy="246221"/>
          </a:xfrm>
          <a:prstGeom prst="rect">
            <a:avLst/>
          </a:prstGeom>
          <a:noFill/>
        </p:spPr>
        <p:txBody>
          <a:bodyPr wrap="square" rtlCol="0">
            <a:spAutoFit/>
          </a:bodyPr>
          <a:lstStyle/>
          <a:p>
            <a:pPr rtl="0"/>
            <a:r>
              <a:rPr lang="ne-np" sz="1000">
                <a:latin typeface="HGP明朝B" panose="02020800000000000000" pitchFamily="18" charset="-128"/>
                <a:ea typeface="HGP明朝B" panose="02020800000000000000" pitchFamily="18" charset="-128"/>
              </a:rPr>
              <a:t>लोडिंगको शुरु</a:t>
            </a:r>
          </a:p>
        </p:txBody>
      </p:sp>
      <p:sp>
        <p:nvSpPr>
          <p:cNvPr id="23" name="正方形/長方形 22"/>
          <p:cNvSpPr/>
          <p:nvPr/>
        </p:nvSpPr>
        <p:spPr>
          <a:xfrm>
            <a:off x="5499369" y="2745224"/>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4" name="正方形/長方形 23"/>
          <p:cNvSpPr/>
          <p:nvPr/>
        </p:nvSpPr>
        <p:spPr>
          <a:xfrm>
            <a:off x="6010242" y="1666897"/>
            <a:ext cx="721533" cy="356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8" name="テキスト ボックス 17"/>
          <p:cNvSpPr txBox="1"/>
          <p:nvPr/>
        </p:nvSpPr>
        <p:spPr>
          <a:xfrm>
            <a:off x="5751057" y="2694815"/>
            <a:ext cx="1189571" cy="246221"/>
          </a:xfrm>
          <a:prstGeom prst="rect">
            <a:avLst/>
          </a:prstGeom>
          <a:noFill/>
        </p:spPr>
        <p:txBody>
          <a:bodyPr wrap="square" rtlCol="0">
            <a:spAutoFit/>
          </a:bodyPr>
          <a:lstStyle/>
          <a:p>
            <a:pPr rtl="0"/>
            <a:r>
              <a:rPr lang="ne-np" sz="1000">
                <a:latin typeface="HGP明朝B" panose="02020800000000000000" pitchFamily="18" charset="-128"/>
                <a:ea typeface="HGP明朝B" panose="02020800000000000000" pitchFamily="18" charset="-128"/>
              </a:rPr>
              <a:t>समापन</a:t>
            </a:r>
          </a:p>
        </p:txBody>
      </p:sp>
      <p:sp>
        <p:nvSpPr>
          <p:cNvPr id="17" name="テキスト ボックス 16"/>
          <p:cNvSpPr txBox="1"/>
          <p:nvPr/>
        </p:nvSpPr>
        <p:spPr>
          <a:xfrm>
            <a:off x="5574574" y="1633425"/>
            <a:ext cx="1567887" cy="246221"/>
          </a:xfrm>
          <a:prstGeom prst="rect">
            <a:avLst/>
          </a:prstGeom>
          <a:noFill/>
        </p:spPr>
        <p:txBody>
          <a:bodyPr wrap="square" rtlCol="0">
            <a:spAutoFit/>
          </a:bodyPr>
          <a:lstStyle/>
          <a:p>
            <a:pPr algn="r" rtl="0"/>
            <a:r>
              <a:rPr lang="ne-np" sz="1000">
                <a:latin typeface="HGP明朝B" panose="02020800000000000000" pitchFamily="18" charset="-128"/>
                <a:ea typeface="HGP明朝B" panose="02020800000000000000" pitchFamily="18" charset="-128"/>
              </a:rPr>
              <a:t>हिन्जे पिनको उचाई</a:t>
            </a:r>
          </a:p>
        </p:txBody>
      </p:sp>
      <p:sp>
        <p:nvSpPr>
          <p:cNvPr id="25" name="正方形/長方形 24"/>
          <p:cNvSpPr/>
          <p:nvPr/>
        </p:nvSpPr>
        <p:spPr>
          <a:xfrm>
            <a:off x="2663380" y="5014653"/>
            <a:ext cx="393472" cy="12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6" name="正方形/長方形 25"/>
          <p:cNvSpPr/>
          <p:nvPr/>
        </p:nvSpPr>
        <p:spPr>
          <a:xfrm>
            <a:off x="3819277" y="4974513"/>
            <a:ext cx="393472" cy="12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7" name="正方形/長方形 26"/>
          <p:cNvSpPr/>
          <p:nvPr/>
        </p:nvSpPr>
        <p:spPr>
          <a:xfrm>
            <a:off x="4823358" y="4965531"/>
            <a:ext cx="565937" cy="13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8" name="正方形/長方形 27"/>
          <p:cNvSpPr/>
          <p:nvPr/>
        </p:nvSpPr>
        <p:spPr>
          <a:xfrm>
            <a:off x="6476418" y="4991456"/>
            <a:ext cx="565937" cy="13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9" name="テキスト ボックス 18"/>
          <p:cNvSpPr txBox="1"/>
          <p:nvPr/>
        </p:nvSpPr>
        <p:spPr>
          <a:xfrm>
            <a:off x="2604797" y="4925164"/>
            <a:ext cx="694470" cy="246221"/>
          </a:xfrm>
          <a:prstGeom prst="rect">
            <a:avLst/>
          </a:prstGeom>
          <a:noFill/>
        </p:spPr>
        <p:txBody>
          <a:bodyPr wrap="square" rtlCol="0">
            <a:spAutoFit/>
          </a:bodyPr>
          <a:lstStyle/>
          <a:p>
            <a:pPr rtl="0"/>
            <a:r>
              <a:rPr lang="ne-np" sz="1000" dirty="0">
                <a:latin typeface="HGP明朝B" panose="02020800000000000000" pitchFamily="18" charset="-128"/>
                <a:ea typeface="HGP明朝B" panose="02020800000000000000" pitchFamily="18" charset="-128"/>
              </a:rPr>
              <a:t>स्थिरता</a:t>
            </a:r>
          </a:p>
        </p:txBody>
      </p:sp>
      <p:sp>
        <p:nvSpPr>
          <p:cNvPr id="20" name="テキスト ボックス 19"/>
          <p:cNvSpPr txBox="1"/>
          <p:nvPr/>
        </p:nvSpPr>
        <p:spPr>
          <a:xfrm>
            <a:off x="3799541" y="4857728"/>
            <a:ext cx="781402" cy="400110"/>
          </a:xfrm>
          <a:prstGeom prst="rect">
            <a:avLst/>
          </a:prstGeom>
          <a:noFill/>
        </p:spPr>
        <p:txBody>
          <a:bodyPr wrap="square" rtlCol="0">
            <a:spAutoFit/>
          </a:bodyPr>
          <a:lstStyle/>
          <a:p>
            <a:pPr rtl="0"/>
            <a:r>
              <a:rPr lang="ne-np" sz="1000" dirty="0">
                <a:latin typeface="HGP明朝B" panose="02020800000000000000" pitchFamily="18" charset="-128"/>
                <a:ea typeface="HGP明朝B" panose="02020800000000000000" pitchFamily="18" charset="-128"/>
              </a:rPr>
              <a:t>एक साइड लोड</a:t>
            </a:r>
            <a:endParaRPr kumimoji="1" lang="ja-JP" altLang="en-US" sz="1000" dirty="0">
              <a:latin typeface="HGP明朝B" panose="02020800000000000000" pitchFamily="18" charset="-128"/>
              <a:ea typeface="HGP明朝B" panose="02020800000000000000" pitchFamily="18" charset="-128"/>
            </a:endParaRPr>
          </a:p>
        </p:txBody>
      </p:sp>
      <p:sp>
        <p:nvSpPr>
          <p:cNvPr id="21" name="テキスト ボックス 20"/>
          <p:cNvSpPr txBox="1"/>
          <p:nvPr/>
        </p:nvSpPr>
        <p:spPr>
          <a:xfrm>
            <a:off x="4762761" y="4844616"/>
            <a:ext cx="1173979" cy="400110"/>
          </a:xfrm>
          <a:prstGeom prst="rect">
            <a:avLst/>
          </a:prstGeom>
          <a:noFill/>
        </p:spPr>
        <p:txBody>
          <a:bodyPr wrap="square" rtlCol="0">
            <a:spAutoFit/>
          </a:bodyPr>
          <a:lstStyle/>
          <a:p>
            <a:pPr rtl="0"/>
            <a:r>
              <a:rPr lang="ne-np" sz="1000" dirty="0">
                <a:latin typeface="HGP明朝B" panose="02020800000000000000" pitchFamily="18" charset="-128"/>
                <a:ea typeface="HGP明朝B" panose="02020800000000000000" pitchFamily="18" charset="-128"/>
              </a:rPr>
              <a:t>एक साइड लोडको अनस्थिरता</a:t>
            </a:r>
            <a:endParaRPr kumimoji="1" lang="ja-JP" altLang="en-US" sz="1000" dirty="0">
              <a:latin typeface="HGP明朝B" panose="02020800000000000000" pitchFamily="18" charset="-128"/>
              <a:ea typeface="HGP明朝B" panose="02020800000000000000" pitchFamily="18" charset="-128"/>
            </a:endParaRPr>
          </a:p>
        </p:txBody>
      </p:sp>
      <p:sp>
        <p:nvSpPr>
          <p:cNvPr id="22" name="テキスト ボックス 21"/>
          <p:cNvSpPr txBox="1"/>
          <p:nvPr/>
        </p:nvSpPr>
        <p:spPr>
          <a:xfrm>
            <a:off x="6416220" y="4925164"/>
            <a:ext cx="900990" cy="246221"/>
          </a:xfrm>
          <a:prstGeom prst="rect">
            <a:avLst/>
          </a:prstGeom>
          <a:noFill/>
        </p:spPr>
        <p:txBody>
          <a:bodyPr wrap="square" rtlCol="0">
            <a:spAutoFit/>
          </a:bodyPr>
          <a:lstStyle/>
          <a:p>
            <a:pPr rtl="0"/>
            <a:r>
              <a:rPr lang="ne-np" sz="1000" dirty="0">
                <a:latin typeface="HGP明朝B" panose="02020800000000000000" pitchFamily="18" charset="-128"/>
                <a:ea typeface="HGP明朝B" panose="02020800000000000000" pitchFamily="18" charset="-128"/>
              </a:rPr>
              <a:t>अस्थिरता</a:t>
            </a:r>
            <a:endParaRPr kumimoji="1" lang="ja-JP" altLang="en-US" sz="1000"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4494745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लोड ढुवानी काम</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029467" y="4445758"/>
            <a:ext cx="3237610" cy="276999"/>
          </a:xfrm>
          <a:prstGeom prst="rect">
            <a:avLst/>
          </a:prstGeom>
          <a:noFill/>
          <a:ln>
            <a:noFill/>
          </a:ln>
        </p:spPr>
        <p:txBody>
          <a:bodyPr wrap="square" rtlCol="0">
            <a:spAutoFit/>
          </a:bodyPr>
          <a:lstStyle/>
          <a:p>
            <a:pPr algn="ctr" rtl="0"/>
            <a:r>
              <a:rPr lang="ne-np" sz="1200" dirty="0">
                <a:solidFill>
                  <a:prstClr val="black"/>
                </a:solidFill>
              </a:rPr>
              <a:t>लोड ढुवानी कामको उदाहरण V सिफ्ट अन्य</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121/सहायक पाठ्यपुस्तक पृष्ठ 59</a:t>
            </a:r>
          </a:p>
        </p:txBody>
      </p:sp>
      <p:sp>
        <p:nvSpPr>
          <p:cNvPr id="15" name="テキスト ボックス 14"/>
          <p:cNvSpPr txBox="1"/>
          <p:nvPr/>
        </p:nvSpPr>
        <p:spPr>
          <a:xfrm>
            <a:off x="1144635" y="4957102"/>
            <a:ext cx="3237610" cy="276999"/>
          </a:xfrm>
          <a:prstGeom prst="rect">
            <a:avLst/>
          </a:prstGeom>
          <a:noFill/>
          <a:ln>
            <a:noFill/>
          </a:ln>
        </p:spPr>
        <p:txBody>
          <a:bodyPr wrap="square" rtlCol="0">
            <a:spAutoFit/>
          </a:bodyPr>
          <a:lstStyle/>
          <a:p>
            <a:pPr algn="ctr" rtl="0"/>
            <a:r>
              <a:rPr lang="ne-np" sz="1200">
                <a:solidFill>
                  <a:prstClr val="black"/>
                </a:solidFill>
              </a:rPr>
              <a:t>निकास खन्ने कार्यको उदाहरण (2) </a:t>
            </a:r>
          </a:p>
        </p:txBody>
      </p:sp>
      <p:sp>
        <p:nvSpPr>
          <p:cNvPr id="16" name="テキスト ボックス 15"/>
          <p:cNvSpPr txBox="1"/>
          <p:nvPr/>
        </p:nvSpPr>
        <p:spPr>
          <a:xfrm>
            <a:off x="1008784" y="6052781"/>
            <a:ext cx="3237610" cy="276999"/>
          </a:xfrm>
          <a:prstGeom prst="rect">
            <a:avLst/>
          </a:prstGeom>
          <a:noFill/>
          <a:ln>
            <a:noFill/>
          </a:ln>
        </p:spPr>
        <p:txBody>
          <a:bodyPr wrap="square" rtlCol="0">
            <a:spAutoFit/>
          </a:bodyPr>
          <a:lstStyle/>
          <a:p>
            <a:pPr algn="ctr" rtl="0"/>
            <a:r>
              <a:rPr lang="ne-np" sz="1200">
                <a:solidFill>
                  <a:prstClr val="black"/>
                </a:solidFill>
              </a:rPr>
              <a:t>निकास खन्ने कार्यको उदाहरण </a:t>
            </a:r>
          </a:p>
        </p:txBody>
      </p:sp>
      <p:sp>
        <p:nvSpPr>
          <p:cNvPr id="17" name="テキスト ボックス 16"/>
          <p:cNvSpPr txBox="1"/>
          <p:nvPr/>
        </p:nvSpPr>
        <p:spPr>
          <a:xfrm>
            <a:off x="4887205" y="1319714"/>
            <a:ext cx="3237610" cy="276999"/>
          </a:xfrm>
          <a:prstGeom prst="rect">
            <a:avLst/>
          </a:prstGeom>
          <a:noFill/>
          <a:ln>
            <a:noFill/>
          </a:ln>
        </p:spPr>
        <p:txBody>
          <a:bodyPr wrap="square" rtlCol="0">
            <a:spAutoFit/>
          </a:bodyPr>
          <a:lstStyle/>
          <a:p>
            <a:pPr algn="ctr" rtl="0"/>
            <a:r>
              <a:rPr lang="ne-np" sz="1200">
                <a:solidFill>
                  <a:prstClr val="black"/>
                </a:solidFill>
              </a:rPr>
              <a:t>लो एण्ड क्यारी विधिको उदाहरण</a:t>
            </a:r>
          </a:p>
        </p:txBody>
      </p:sp>
      <p:pic>
        <p:nvPicPr>
          <p:cNvPr id="12" name="図 11"/>
          <p:cNvPicPr>
            <a:picLocks noChangeAspect="1"/>
          </p:cNvPicPr>
          <p:nvPr/>
        </p:nvPicPr>
        <p:blipFill>
          <a:blip r:embed="rId3"/>
          <a:stretch>
            <a:fillRect/>
          </a:stretch>
        </p:blipFill>
        <p:spPr>
          <a:xfrm>
            <a:off x="1008784" y="1350273"/>
            <a:ext cx="3278977" cy="3103961"/>
          </a:xfrm>
          <a:prstGeom prst="rect">
            <a:avLst/>
          </a:prstGeom>
        </p:spPr>
      </p:pic>
      <p:pic>
        <p:nvPicPr>
          <p:cNvPr id="13" name="図 12"/>
          <p:cNvPicPr>
            <a:picLocks noChangeAspect="1"/>
          </p:cNvPicPr>
          <p:nvPr/>
        </p:nvPicPr>
        <p:blipFill>
          <a:blip r:embed="rId4"/>
          <a:stretch>
            <a:fillRect/>
          </a:stretch>
        </p:blipFill>
        <p:spPr>
          <a:xfrm>
            <a:off x="4513697" y="1553596"/>
            <a:ext cx="3984625" cy="4776184"/>
          </a:xfrm>
          <a:prstGeom prst="rect">
            <a:avLst/>
          </a:prstGeom>
        </p:spPr>
      </p:pic>
      <p:pic>
        <p:nvPicPr>
          <p:cNvPr id="18" name="図 17"/>
          <p:cNvPicPr>
            <a:picLocks noChangeAspect="1"/>
          </p:cNvPicPr>
          <p:nvPr/>
        </p:nvPicPr>
        <p:blipFill>
          <a:blip r:embed="rId5"/>
          <a:stretch>
            <a:fillRect/>
          </a:stretch>
        </p:blipFill>
        <p:spPr>
          <a:xfrm>
            <a:off x="668053" y="4900029"/>
            <a:ext cx="3578425" cy="1208766"/>
          </a:xfrm>
          <a:prstGeom prst="rect">
            <a:avLst/>
          </a:prstGeom>
        </p:spPr>
      </p:pic>
      <p:sp>
        <p:nvSpPr>
          <p:cNvPr id="19" name="正方形/長方形 18"/>
          <p:cNvSpPr/>
          <p:nvPr/>
        </p:nvSpPr>
        <p:spPr>
          <a:xfrm>
            <a:off x="1372534" y="140681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5" name="正方形/長方形 24"/>
          <p:cNvSpPr/>
          <p:nvPr/>
        </p:nvSpPr>
        <p:spPr>
          <a:xfrm>
            <a:off x="3081305" y="1412016"/>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6" name="正方形/長方形 25"/>
          <p:cNvSpPr/>
          <p:nvPr/>
        </p:nvSpPr>
        <p:spPr>
          <a:xfrm>
            <a:off x="1282450" y="291608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7" name="正方形/長方形 26"/>
          <p:cNvSpPr/>
          <p:nvPr/>
        </p:nvSpPr>
        <p:spPr>
          <a:xfrm>
            <a:off x="3091507" y="291608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8" name="正方形/長方形 27"/>
          <p:cNvSpPr/>
          <p:nvPr/>
        </p:nvSpPr>
        <p:spPr>
          <a:xfrm>
            <a:off x="1620979" y="4335357"/>
            <a:ext cx="1557196"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0" name="テキスト ボックス 19"/>
          <p:cNvSpPr txBox="1"/>
          <p:nvPr/>
        </p:nvSpPr>
        <p:spPr>
          <a:xfrm>
            <a:off x="881840" y="1268375"/>
            <a:ext cx="1806393" cy="400110"/>
          </a:xfrm>
          <a:prstGeom prst="rect">
            <a:avLst/>
          </a:prstGeom>
          <a:noFill/>
        </p:spPr>
        <p:txBody>
          <a:bodyPr wrap="square" rtlCol="0">
            <a:spAutoFit/>
          </a:bodyPr>
          <a:lstStyle/>
          <a:p>
            <a:pPr algn="ctr" rtl="0"/>
            <a:r>
              <a:rPr lang="ne-np" sz="1000" dirty="0">
                <a:latin typeface="HGP明朝B" panose="02020800000000000000" pitchFamily="18" charset="-128"/>
                <a:ea typeface="HGP明朝B" panose="02020800000000000000" pitchFamily="18" charset="-128"/>
              </a:rPr>
              <a:t>V आकार (V सिफ्ट)</a:t>
            </a:r>
            <a:r>
              <a:rPr kumimoji="1" lang="en-US" altLang="ja-JP" sz="1000" dirty="0">
                <a:latin typeface="HGP明朝B" panose="02020800000000000000" pitchFamily="18" charset="-128"/>
                <a:ea typeface="HGP明朝B" panose="02020800000000000000" pitchFamily="18" charset="-128"/>
              </a:rPr>
              <a:t/>
            </a:r>
            <a:br>
              <a:rPr kumimoji="1" lang="en-US" altLang="ja-JP" sz="1000" dirty="0">
                <a:latin typeface="HGP明朝B" panose="02020800000000000000" pitchFamily="18" charset="-128"/>
                <a:ea typeface="HGP明朝B" panose="02020800000000000000" pitchFamily="18" charset="-128"/>
              </a:rPr>
            </a:br>
            <a:r>
              <a:rPr lang="ne-np" sz="1000" dirty="0">
                <a:latin typeface="HGP明朝B" panose="02020800000000000000" pitchFamily="18" charset="-128"/>
                <a:ea typeface="HGP明朝B" panose="02020800000000000000" pitchFamily="18" charset="-128"/>
              </a:rPr>
              <a:t>कार्य वस्तु</a:t>
            </a:r>
          </a:p>
        </p:txBody>
      </p:sp>
      <p:sp>
        <p:nvSpPr>
          <p:cNvPr id="21" name="テキスト ボックス 20"/>
          <p:cNvSpPr txBox="1"/>
          <p:nvPr/>
        </p:nvSpPr>
        <p:spPr>
          <a:xfrm>
            <a:off x="2770715" y="1268375"/>
            <a:ext cx="1668684" cy="400110"/>
          </a:xfrm>
          <a:prstGeom prst="rect">
            <a:avLst/>
          </a:prstGeom>
          <a:noFill/>
        </p:spPr>
        <p:txBody>
          <a:bodyPr wrap="square" rtlCol="0">
            <a:spAutoFit/>
          </a:bodyPr>
          <a:lstStyle/>
          <a:p>
            <a:pPr algn="ctr" rtl="0"/>
            <a:r>
              <a:rPr lang="ne-np" sz="1000" dirty="0">
                <a:latin typeface="HGP明朝B" panose="02020800000000000000" pitchFamily="18" charset="-128"/>
                <a:ea typeface="HGP明朝B" panose="02020800000000000000" pitchFamily="18" charset="-128"/>
              </a:rPr>
              <a:t>Ｉ आकार(क्रस सिफ्ट)</a:t>
            </a:r>
            <a:r>
              <a:rPr kumimoji="1" lang="en-US" altLang="ja-JP" sz="1000" dirty="0">
                <a:latin typeface="HGP明朝B" panose="02020800000000000000" pitchFamily="18" charset="-128"/>
                <a:ea typeface="HGP明朝B" panose="02020800000000000000" pitchFamily="18" charset="-128"/>
              </a:rPr>
              <a:t/>
            </a:r>
            <a:br>
              <a:rPr kumimoji="1" lang="en-US" altLang="ja-JP" sz="1000" dirty="0">
                <a:latin typeface="HGP明朝B" panose="02020800000000000000" pitchFamily="18" charset="-128"/>
                <a:ea typeface="HGP明朝B" panose="02020800000000000000" pitchFamily="18" charset="-128"/>
              </a:rPr>
            </a:br>
            <a:r>
              <a:rPr lang="ne-np" sz="1000" dirty="0">
                <a:latin typeface="HGP明朝B" panose="02020800000000000000" pitchFamily="18" charset="-128"/>
                <a:ea typeface="HGP明朝B" panose="02020800000000000000" pitchFamily="18" charset="-128"/>
              </a:rPr>
              <a:t>कार्य वस्तु</a:t>
            </a:r>
          </a:p>
        </p:txBody>
      </p:sp>
      <p:sp>
        <p:nvSpPr>
          <p:cNvPr id="22" name="テキスト ボックス 21"/>
          <p:cNvSpPr txBox="1"/>
          <p:nvPr/>
        </p:nvSpPr>
        <p:spPr>
          <a:xfrm>
            <a:off x="1207322" y="2769490"/>
            <a:ext cx="1189571" cy="400110"/>
          </a:xfrm>
          <a:prstGeom prst="rect">
            <a:avLst/>
          </a:prstGeom>
          <a:noFill/>
        </p:spPr>
        <p:txBody>
          <a:bodyPr wrap="square" rtlCol="0">
            <a:spAutoFit/>
          </a:bodyPr>
          <a:lstStyle/>
          <a:p>
            <a:pPr algn="ctr" rtl="0"/>
            <a:r>
              <a:rPr lang="ne-np" sz="1000">
                <a:latin typeface="HGP明朝B" panose="02020800000000000000" pitchFamily="18" charset="-128"/>
                <a:ea typeface="HGP明朝B" panose="02020800000000000000" pitchFamily="18" charset="-128"/>
              </a:rPr>
              <a:t>L आकार(L सिफ्ट)</a:t>
            </a:r>
            <a:r>
              <a:rPr kumimoji="1" lang="en-US" altLang="ja-JP" sz="1000" dirty="0">
                <a:latin typeface="HGP明朝B" panose="02020800000000000000" pitchFamily="18" charset="-128"/>
                <a:ea typeface="HGP明朝B" panose="02020800000000000000" pitchFamily="18" charset="-128"/>
              </a:rPr>
              <a:t/>
            </a:r>
            <a:br>
              <a:rPr kumimoji="1" lang="en-US" altLang="ja-JP" sz="1000" dirty="0">
                <a:latin typeface="HGP明朝B" panose="02020800000000000000" pitchFamily="18" charset="-128"/>
                <a:ea typeface="HGP明朝B" panose="02020800000000000000" pitchFamily="18" charset="-128"/>
              </a:rPr>
            </a:br>
            <a:r>
              <a:rPr lang="ne-np" sz="1000">
                <a:latin typeface="HGP明朝B" panose="02020800000000000000" pitchFamily="18" charset="-128"/>
                <a:ea typeface="HGP明朝B" panose="02020800000000000000" pitchFamily="18" charset="-128"/>
              </a:rPr>
              <a:t>कार्य वस्तु</a:t>
            </a:r>
          </a:p>
        </p:txBody>
      </p:sp>
      <p:sp>
        <p:nvSpPr>
          <p:cNvPr id="23" name="テキスト ボックス 22"/>
          <p:cNvSpPr txBox="1"/>
          <p:nvPr/>
        </p:nvSpPr>
        <p:spPr>
          <a:xfrm>
            <a:off x="2916093" y="2769490"/>
            <a:ext cx="1189571" cy="400110"/>
          </a:xfrm>
          <a:prstGeom prst="rect">
            <a:avLst/>
          </a:prstGeom>
          <a:noFill/>
        </p:spPr>
        <p:txBody>
          <a:bodyPr wrap="square" rtlCol="0">
            <a:spAutoFit/>
          </a:bodyPr>
          <a:lstStyle/>
          <a:p>
            <a:pPr algn="ctr" rtl="0"/>
            <a:r>
              <a:rPr lang="ne-np" sz="1000">
                <a:latin typeface="HGP明朝B" panose="02020800000000000000" pitchFamily="18" charset="-128"/>
                <a:ea typeface="HGP明朝B" panose="02020800000000000000" pitchFamily="18" charset="-128"/>
              </a:rPr>
              <a:t>T आकार(T सिफ्ट)</a:t>
            </a:r>
            <a:r>
              <a:rPr kumimoji="1" lang="en-US" altLang="ja-JP" sz="1000" dirty="0">
                <a:latin typeface="HGP明朝B" panose="02020800000000000000" pitchFamily="18" charset="-128"/>
                <a:ea typeface="HGP明朝B" panose="02020800000000000000" pitchFamily="18" charset="-128"/>
              </a:rPr>
              <a:t/>
            </a:r>
            <a:br>
              <a:rPr kumimoji="1" lang="en-US" altLang="ja-JP" sz="1000" dirty="0">
                <a:latin typeface="HGP明朝B" panose="02020800000000000000" pitchFamily="18" charset="-128"/>
                <a:ea typeface="HGP明朝B" panose="02020800000000000000" pitchFamily="18" charset="-128"/>
              </a:rPr>
            </a:br>
            <a:r>
              <a:rPr lang="ne-np" sz="1000">
                <a:latin typeface="HGP明朝B" panose="02020800000000000000" pitchFamily="18" charset="-128"/>
                <a:ea typeface="HGP明朝B" panose="02020800000000000000" pitchFamily="18" charset="-128"/>
              </a:rPr>
              <a:t>कार्य वस्तु</a:t>
            </a:r>
          </a:p>
        </p:txBody>
      </p:sp>
      <p:sp>
        <p:nvSpPr>
          <p:cNvPr id="24" name="テキスト ボックス 23"/>
          <p:cNvSpPr txBox="1"/>
          <p:nvPr/>
        </p:nvSpPr>
        <p:spPr>
          <a:xfrm>
            <a:off x="1300760" y="4227322"/>
            <a:ext cx="2552058" cy="246221"/>
          </a:xfrm>
          <a:prstGeom prst="rect">
            <a:avLst/>
          </a:prstGeom>
          <a:noFill/>
        </p:spPr>
        <p:txBody>
          <a:bodyPr wrap="square" rtlCol="0">
            <a:spAutoFit/>
          </a:bodyPr>
          <a:lstStyle/>
          <a:p>
            <a:pPr algn="just" rtl="0"/>
            <a:r>
              <a:rPr lang="ne-np" sz="1000" dirty="0">
                <a:latin typeface="HGP明朝B" panose="02020800000000000000" pitchFamily="18" charset="-128"/>
                <a:ea typeface="HGP明朝B" panose="02020800000000000000" pitchFamily="18" charset="-128"/>
              </a:rPr>
              <a:t>नोट)    </a:t>
            </a:r>
            <a:r>
              <a:rPr lang="en-US" sz="1000" dirty="0">
                <a:latin typeface="HGP明朝B" panose="02020800000000000000" pitchFamily="18" charset="-128"/>
                <a:ea typeface="HGP明朝B" panose="02020800000000000000" pitchFamily="18" charset="-128"/>
              </a:rPr>
              <a:t>  </a:t>
            </a:r>
            <a:r>
              <a:rPr lang="ne-np" sz="1000" dirty="0">
                <a:latin typeface="HGP明朝B" panose="02020800000000000000" pitchFamily="18" charset="-128"/>
                <a:ea typeface="HGP明朝B" panose="02020800000000000000" pitchFamily="18" charset="-128"/>
              </a:rPr>
              <a:t>  मा, ट्याक्टर साबेलको सञ्चालन </a:t>
            </a:r>
            <a:endParaRPr kumimoji="1" lang="ja-JP" altLang="en-US" sz="1000" dirty="0">
              <a:latin typeface="HGP明朝B" panose="02020800000000000000" pitchFamily="18" charset="-128"/>
              <a:ea typeface="HGP明朝B" panose="02020800000000000000" pitchFamily="18" charset="-128"/>
            </a:endParaRPr>
          </a:p>
        </p:txBody>
      </p:sp>
      <p:cxnSp>
        <p:nvCxnSpPr>
          <p:cNvPr id="3" name="直線矢印コネクタ 2"/>
          <p:cNvCxnSpPr/>
          <p:nvPr/>
        </p:nvCxnSpPr>
        <p:spPr>
          <a:xfrm>
            <a:off x="1706858" y="4357386"/>
            <a:ext cx="383941" cy="0"/>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733426" y="5096556"/>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7" name="正方形/長方形 36"/>
          <p:cNvSpPr/>
          <p:nvPr/>
        </p:nvSpPr>
        <p:spPr>
          <a:xfrm>
            <a:off x="1119450" y="4912321"/>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8" name="正方形/長方形 37"/>
          <p:cNvSpPr/>
          <p:nvPr/>
        </p:nvSpPr>
        <p:spPr>
          <a:xfrm>
            <a:off x="1657625" y="5509357"/>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0" name="正方形/長方形 39"/>
          <p:cNvSpPr/>
          <p:nvPr/>
        </p:nvSpPr>
        <p:spPr>
          <a:xfrm>
            <a:off x="2125920" y="5600631"/>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2" name="テキスト ボックス 31"/>
          <p:cNvSpPr txBox="1"/>
          <p:nvPr/>
        </p:nvSpPr>
        <p:spPr>
          <a:xfrm>
            <a:off x="496278" y="4947426"/>
            <a:ext cx="2056422" cy="246221"/>
          </a:xfrm>
          <a:prstGeom prst="rect">
            <a:avLst/>
          </a:prstGeom>
          <a:noFill/>
        </p:spPr>
        <p:txBody>
          <a:bodyPr wrap="square" rtlCol="0">
            <a:spAutoFit/>
          </a:bodyPr>
          <a:lstStyle/>
          <a:p>
            <a:pPr algn="ctr" rtl="0"/>
            <a:r>
              <a:rPr lang="ne-np" sz="1000" dirty="0">
                <a:latin typeface="HGP明朝B" panose="02020800000000000000" pitchFamily="18" charset="-128"/>
                <a:ea typeface="HGP明朝B" panose="02020800000000000000" pitchFamily="18" charset="-128"/>
              </a:rPr>
              <a:t>अधिकतम क्लिरिएन्सको समयमा</a:t>
            </a:r>
            <a:endParaRPr kumimoji="1" lang="ja-JP" altLang="en-US" sz="1000" dirty="0">
              <a:latin typeface="HGP明朝B" panose="02020800000000000000" pitchFamily="18" charset="-128"/>
              <a:ea typeface="HGP明朝B" panose="02020800000000000000" pitchFamily="18" charset="-128"/>
            </a:endParaRPr>
          </a:p>
        </p:txBody>
      </p:sp>
      <p:sp>
        <p:nvSpPr>
          <p:cNvPr id="30" name="テキスト ボックス 29"/>
          <p:cNvSpPr txBox="1"/>
          <p:nvPr/>
        </p:nvSpPr>
        <p:spPr>
          <a:xfrm>
            <a:off x="1009268" y="4752460"/>
            <a:ext cx="2168907" cy="246221"/>
          </a:xfrm>
          <a:prstGeom prst="rect">
            <a:avLst/>
          </a:prstGeom>
          <a:noFill/>
        </p:spPr>
        <p:txBody>
          <a:bodyPr wrap="square" rtlCol="0">
            <a:spAutoFit/>
          </a:bodyPr>
          <a:lstStyle/>
          <a:p>
            <a:pPr algn="ctr" rtl="0"/>
            <a:r>
              <a:rPr lang="ne-np" sz="1000" dirty="0">
                <a:latin typeface="HGP明朝B" panose="02020800000000000000" pitchFamily="18" charset="-128"/>
                <a:ea typeface="HGP明朝B" panose="02020800000000000000" pitchFamily="18" charset="-128"/>
              </a:rPr>
              <a:t>इनपुट सञ्चालनको पृथक उदाहरण</a:t>
            </a:r>
            <a:endParaRPr kumimoji="1" lang="ja-JP" altLang="en-US" sz="1000" dirty="0">
              <a:latin typeface="HGP明朝B" panose="02020800000000000000" pitchFamily="18" charset="-128"/>
              <a:ea typeface="HGP明朝B" panose="02020800000000000000" pitchFamily="18" charset="-128"/>
            </a:endParaRPr>
          </a:p>
        </p:txBody>
      </p:sp>
      <p:sp>
        <p:nvSpPr>
          <p:cNvPr id="33" name="テキスト ボックス 32"/>
          <p:cNvSpPr txBox="1"/>
          <p:nvPr/>
        </p:nvSpPr>
        <p:spPr>
          <a:xfrm>
            <a:off x="1493242" y="5440681"/>
            <a:ext cx="1296713" cy="215444"/>
          </a:xfrm>
          <a:prstGeom prst="rect">
            <a:avLst/>
          </a:prstGeom>
          <a:noFill/>
        </p:spPr>
        <p:txBody>
          <a:bodyPr wrap="square" rtlCol="0">
            <a:spAutoFit/>
          </a:bodyPr>
          <a:lstStyle/>
          <a:p>
            <a:pPr algn="ctr" rtl="0"/>
            <a:r>
              <a:rPr lang="ne-np" sz="800" dirty="0">
                <a:latin typeface="HGP明朝B" panose="02020800000000000000" pitchFamily="18" charset="-128"/>
                <a:ea typeface="HGP明朝B" panose="02020800000000000000" pitchFamily="18" charset="-128"/>
              </a:rPr>
              <a:t>आखाको स्थानभन्दा 20cm</a:t>
            </a:r>
            <a:endParaRPr kumimoji="1" lang="ja-JP" altLang="en-US" sz="800" dirty="0">
              <a:latin typeface="HGP明朝B" panose="02020800000000000000" pitchFamily="18" charset="-128"/>
              <a:ea typeface="HGP明朝B" panose="02020800000000000000" pitchFamily="18" charset="-128"/>
            </a:endParaRPr>
          </a:p>
        </p:txBody>
      </p:sp>
      <p:sp>
        <p:nvSpPr>
          <p:cNvPr id="34" name="テキスト ボックス 33"/>
          <p:cNvSpPr txBox="1"/>
          <p:nvPr/>
        </p:nvSpPr>
        <p:spPr>
          <a:xfrm>
            <a:off x="2055080" y="5600631"/>
            <a:ext cx="1296713" cy="246221"/>
          </a:xfrm>
          <a:prstGeom prst="rect">
            <a:avLst/>
          </a:prstGeom>
          <a:noFill/>
        </p:spPr>
        <p:txBody>
          <a:bodyPr wrap="square" rtlCol="0">
            <a:spAutoFit/>
          </a:bodyPr>
          <a:lstStyle/>
          <a:p>
            <a:pPr algn="ctr" rtl="0"/>
            <a:r>
              <a:rPr lang="ne-np" sz="1000" dirty="0">
                <a:latin typeface="HGP明朝B" panose="02020800000000000000" pitchFamily="18" charset="-128"/>
                <a:ea typeface="HGP明朝B" panose="02020800000000000000" pitchFamily="18" charset="-128"/>
              </a:rPr>
              <a:t>स्लोप 0%</a:t>
            </a:r>
          </a:p>
        </p:txBody>
      </p:sp>
      <p:sp>
        <p:nvSpPr>
          <p:cNvPr id="43" name="正方形/長方形 42"/>
          <p:cNvSpPr/>
          <p:nvPr/>
        </p:nvSpPr>
        <p:spPr>
          <a:xfrm>
            <a:off x="3904665" y="5566933"/>
            <a:ext cx="272317"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44" name="正方形/長方形 43"/>
          <p:cNvSpPr/>
          <p:nvPr/>
        </p:nvSpPr>
        <p:spPr>
          <a:xfrm>
            <a:off x="3422634" y="5708408"/>
            <a:ext cx="175780" cy="73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5" name="テキスト ボックス 34"/>
          <p:cNvSpPr txBox="1"/>
          <p:nvPr/>
        </p:nvSpPr>
        <p:spPr>
          <a:xfrm>
            <a:off x="3833627" y="5498505"/>
            <a:ext cx="748487" cy="246221"/>
          </a:xfrm>
          <a:prstGeom prst="rect">
            <a:avLst/>
          </a:prstGeom>
          <a:noFill/>
        </p:spPr>
        <p:txBody>
          <a:bodyPr wrap="square" rtlCol="0">
            <a:spAutoFit/>
          </a:bodyPr>
          <a:lstStyle/>
          <a:p>
            <a:pPr algn="ctr" rtl="0"/>
            <a:r>
              <a:rPr lang="ne-np" sz="1000" dirty="0">
                <a:latin typeface="HGP明朝B" panose="02020800000000000000" pitchFamily="18" charset="-128"/>
                <a:ea typeface="HGP明朝B" panose="02020800000000000000" pitchFamily="18" charset="-128"/>
              </a:rPr>
              <a:t>इनपुट पोर्ट</a:t>
            </a:r>
            <a:endParaRPr lang="en-US" altLang="ja-JP" sz="1000" dirty="0">
              <a:latin typeface="HGP明朝B" panose="02020800000000000000" pitchFamily="18" charset="-128"/>
              <a:ea typeface="HGP明朝B" panose="02020800000000000000" pitchFamily="18" charset="-128"/>
            </a:endParaRPr>
          </a:p>
        </p:txBody>
      </p:sp>
      <p:sp>
        <p:nvSpPr>
          <p:cNvPr id="36" name="テキスト ボックス 35"/>
          <p:cNvSpPr txBox="1"/>
          <p:nvPr/>
        </p:nvSpPr>
        <p:spPr>
          <a:xfrm>
            <a:off x="3321804" y="5613858"/>
            <a:ext cx="377439" cy="246221"/>
          </a:xfrm>
          <a:prstGeom prst="rect">
            <a:avLst/>
          </a:prstGeom>
          <a:noFill/>
        </p:spPr>
        <p:txBody>
          <a:bodyPr wrap="square" rtlCol="0">
            <a:spAutoFit/>
          </a:bodyPr>
          <a:lstStyle/>
          <a:p>
            <a:pPr algn="ctr" rtl="0"/>
            <a:r>
              <a:rPr lang="ne-np" sz="1000">
                <a:latin typeface="HGP明朝B" panose="02020800000000000000" pitchFamily="18" charset="-128"/>
                <a:ea typeface="HGP明朝B" panose="02020800000000000000" pitchFamily="18" charset="-128"/>
              </a:rPr>
              <a:t>10%</a:t>
            </a:r>
          </a:p>
        </p:txBody>
      </p:sp>
      <p:sp>
        <p:nvSpPr>
          <p:cNvPr id="39" name="テキスト ボックス 1079">
            <a:extLst>
              <a:ext uri="{FF2B5EF4-FFF2-40B4-BE49-F238E27FC236}">
                <a16:creationId xmlns:a16="http://schemas.microsoft.com/office/drawing/2014/main" id="{A2B8419B-7242-4D10-A8BE-DD3329E8BE93}"/>
              </a:ext>
            </a:extLst>
          </p:cNvPr>
          <p:cNvSpPr txBox="1"/>
          <p:nvPr/>
        </p:nvSpPr>
        <p:spPr>
          <a:xfrm>
            <a:off x="4609864" y="1636322"/>
            <a:ext cx="1854203" cy="2468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① समतल बेन्चमा गरिने टर्निंग</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1" name="テキスト ボックス 1080">
            <a:extLst>
              <a:ext uri="{FF2B5EF4-FFF2-40B4-BE49-F238E27FC236}">
                <a16:creationId xmlns:a16="http://schemas.microsoft.com/office/drawing/2014/main" id="{0B8BDB22-CEE4-44A7-A79F-B261BB438B82}"/>
              </a:ext>
            </a:extLst>
          </p:cNvPr>
          <p:cNvSpPr txBox="1"/>
          <p:nvPr/>
        </p:nvSpPr>
        <p:spPr>
          <a:xfrm>
            <a:off x="5154241" y="1931962"/>
            <a:ext cx="612519" cy="1508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फिर्ता (अगाडि)</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2" name="テキスト ボックス 1081">
            <a:extLst>
              <a:ext uri="{FF2B5EF4-FFF2-40B4-BE49-F238E27FC236}">
                <a16:creationId xmlns:a16="http://schemas.microsoft.com/office/drawing/2014/main" id="{3646205F-101D-4C72-BE2F-7DA4D43B0C51}"/>
              </a:ext>
            </a:extLst>
          </p:cNvPr>
          <p:cNvSpPr txBox="1"/>
          <p:nvPr/>
        </p:nvSpPr>
        <p:spPr>
          <a:xfrm>
            <a:off x="5322713" y="3437220"/>
            <a:ext cx="612519" cy="1508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फिर्ता (अगाडि)</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5" name="テキスト ボックス 1082">
            <a:extLst>
              <a:ext uri="{FF2B5EF4-FFF2-40B4-BE49-F238E27FC236}">
                <a16:creationId xmlns:a16="http://schemas.microsoft.com/office/drawing/2014/main" id="{07C9674E-A952-40B7-93AB-86C18C6A4B18}"/>
              </a:ext>
            </a:extLst>
          </p:cNvPr>
          <p:cNvSpPr txBox="1"/>
          <p:nvPr/>
        </p:nvSpPr>
        <p:spPr>
          <a:xfrm>
            <a:off x="5152147" y="2261875"/>
            <a:ext cx="612519" cy="1508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ढुवानी (अगाडि)</a:t>
            </a:r>
            <a:endParaRPr lang="ja-JP" sz="9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6" name="テキスト ボックス 1083">
            <a:extLst>
              <a:ext uri="{FF2B5EF4-FFF2-40B4-BE49-F238E27FC236}">
                <a16:creationId xmlns:a16="http://schemas.microsoft.com/office/drawing/2014/main" id="{7524E6F4-4628-497D-B9C8-AC2DB0789431}"/>
              </a:ext>
            </a:extLst>
          </p:cNvPr>
          <p:cNvSpPr txBox="1"/>
          <p:nvPr/>
        </p:nvSpPr>
        <p:spPr>
          <a:xfrm>
            <a:off x="5131497" y="5298208"/>
            <a:ext cx="612519" cy="1508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ढुवानी (अगाडि)</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7" name="テキスト ボックス 1084">
            <a:extLst>
              <a:ext uri="{FF2B5EF4-FFF2-40B4-BE49-F238E27FC236}">
                <a16:creationId xmlns:a16="http://schemas.microsoft.com/office/drawing/2014/main" id="{517A79AC-46B9-41C3-B528-8DEC4B542F20}"/>
              </a:ext>
            </a:extLst>
          </p:cNvPr>
          <p:cNvSpPr txBox="1"/>
          <p:nvPr/>
        </p:nvSpPr>
        <p:spPr>
          <a:xfrm>
            <a:off x="5216744" y="3663464"/>
            <a:ext cx="736746" cy="1508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ढुवानी (ब्याक)</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8" name="テキスト ボックス 1085">
            <a:extLst>
              <a:ext uri="{FF2B5EF4-FFF2-40B4-BE49-F238E27FC236}">
                <a16:creationId xmlns:a16="http://schemas.microsoft.com/office/drawing/2014/main" id="{B7B31FC4-038D-4AAE-8FF5-4447EC0CBF34}"/>
              </a:ext>
            </a:extLst>
          </p:cNvPr>
          <p:cNvSpPr txBox="1"/>
          <p:nvPr/>
        </p:nvSpPr>
        <p:spPr>
          <a:xfrm>
            <a:off x="5864470" y="2487647"/>
            <a:ext cx="289041" cy="1371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टर्न</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9" name="テキスト ボックス 1086">
            <a:extLst>
              <a:ext uri="{FF2B5EF4-FFF2-40B4-BE49-F238E27FC236}">
                <a16:creationId xmlns:a16="http://schemas.microsoft.com/office/drawing/2014/main" id="{FD4DA719-E2D8-4B67-8998-AA724397AC0D}"/>
              </a:ext>
            </a:extLst>
          </p:cNvPr>
          <p:cNvSpPr txBox="1"/>
          <p:nvPr/>
        </p:nvSpPr>
        <p:spPr>
          <a:xfrm>
            <a:off x="4981320" y="3209619"/>
            <a:ext cx="300355" cy="1371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टर्न</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0" name="テキスト ボックス 1087">
            <a:extLst>
              <a:ext uri="{FF2B5EF4-FFF2-40B4-BE49-F238E27FC236}">
                <a16:creationId xmlns:a16="http://schemas.microsoft.com/office/drawing/2014/main" id="{A0B78EA8-6E5C-454D-B35D-97BB672748F1}"/>
              </a:ext>
            </a:extLst>
          </p:cNvPr>
          <p:cNvSpPr txBox="1"/>
          <p:nvPr/>
        </p:nvSpPr>
        <p:spPr>
          <a:xfrm>
            <a:off x="5848118" y="1904526"/>
            <a:ext cx="341251" cy="1371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लोड</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1" name="テキスト ボックス 1088">
            <a:extLst>
              <a:ext uri="{FF2B5EF4-FFF2-40B4-BE49-F238E27FC236}">
                <a16:creationId xmlns:a16="http://schemas.microsoft.com/office/drawing/2014/main" id="{0BA3AC51-B603-4378-88A3-A524AB310873}"/>
              </a:ext>
            </a:extLst>
          </p:cNvPr>
          <p:cNvSpPr txBox="1"/>
          <p:nvPr/>
        </p:nvSpPr>
        <p:spPr>
          <a:xfrm>
            <a:off x="5680800" y="5521495"/>
            <a:ext cx="367339" cy="1371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लोड</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2" name="テキスト ボックス 1089">
            <a:extLst>
              <a:ext uri="{FF2B5EF4-FFF2-40B4-BE49-F238E27FC236}">
                <a16:creationId xmlns:a16="http://schemas.microsoft.com/office/drawing/2014/main" id="{B5F07C42-A7DB-4574-9824-15D1B26DB1C7}"/>
              </a:ext>
            </a:extLst>
          </p:cNvPr>
          <p:cNvSpPr txBox="1"/>
          <p:nvPr/>
        </p:nvSpPr>
        <p:spPr>
          <a:xfrm>
            <a:off x="5017606" y="5065254"/>
            <a:ext cx="725086" cy="1508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फिर्ता (ब्याक)</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3" name="テキスト ボックス 1090">
            <a:extLst>
              <a:ext uri="{FF2B5EF4-FFF2-40B4-BE49-F238E27FC236}">
                <a16:creationId xmlns:a16="http://schemas.microsoft.com/office/drawing/2014/main" id="{750FE492-DF41-4F29-A193-F7E3A2AC57C4}"/>
              </a:ext>
            </a:extLst>
          </p:cNvPr>
          <p:cNvSpPr txBox="1"/>
          <p:nvPr/>
        </p:nvSpPr>
        <p:spPr>
          <a:xfrm>
            <a:off x="4858920" y="2353178"/>
            <a:ext cx="289041" cy="1371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इनपुट </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4" name="テキスト ボックス 1091">
            <a:extLst>
              <a:ext uri="{FF2B5EF4-FFF2-40B4-BE49-F238E27FC236}">
                <a16:creationId xmlns:a16="http://schemas.microsoft.com/office/drawing/2014/main" id="{C18B5C0A-7BB9-4779-8BEB-4A5E6533FDB6}"/>
              </a:ext>
            </a:extLst>
          </p:cNvPr>
          <p:cNvSpPr txBox="1"/>
          <p:nvPr/>
        </p:nvSpPr>
        <p:spPr>
          <a:xfrm>
            <a:off x="4857681" y="3752460"/>
            <a:ext cx="281595" cy="1215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इनपुट </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5" name="テキスト ボックス 1092">
            <a:extLst>
              <a:ext uri="{FF2B5EF4-FFF2-40B4-BE49-F238E27FC236}">
                <a16:creationId xmlns:a16="http://schemas.microsoft.com/office/drawing/2014/main" id="{EE8DA1FA-6DA4-452C-8AE4-0B579AEE6261}"/>
              </a:ext>
            </a:extLst>
          </p:cNvPr>
          <p:cNvSpPr txBox="1"/>
          <p:nvPr/>
        </p:nvSpPr>
        <p:spPr>
          <a:xfrm>
            <a:off x="4857492" y="5343876"/>
            <a:ext cx="270653" cy="1508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इनपुट </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6" name="テキスト ボックス 1093">
            <a:extLst>
              <a:ext uri="{FF2B5EF4-FFF2-40B4-BE49-F238E27FC236}">
                <a16:creationId xmlns:a16="http://schemas.microsoft.com/office/drawing/2014/main" id="{3458386C-B98B-4F7E-A686-3C90D50579FE}"/>
              </a:ext>
            </a:extLst>
          </p:cNvPr>
          <p:cNvSpPr txBox="1"/>
          <p:nvPr/>
        </p:nvSpPr>
        <p:spPr>
          <a:xfrm rot="16200000">
            <a:off x="4382126" y="2164898"/>
            <a:ext cx="518297" cy="136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(इनपुट पोर्ट)</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7" name="テキスト ボックス 1094">
            <a:extLst>
              <a:ext uri="{FF2B5EF4-FFF2-40B4-BE49-F238E27FC236}">
                <a16:creationId xmlns:a16="http://schemas.microsoft.com/office/drawing/2014/main" id="{0901CB11-1C99-4AD3-876D-DCA7E2D21113}"/>
              </a:ext>
            </a:extLst>
          </p:cNvPr>
          <p:cNvSpPr txBox="1"/>
          <p:nvPr/>
        </p:nvSpPr>
        <p:spPr>
          <a:xfrm rot="16200000">
            <a:off x="4358194" y="3625608"/>
            <a:ext cx="518297" cy="136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(इनपुट पोर्ट)</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8" name="テキスト ボックス 1095">
            <a:extLst>
              <a:ext uri="{FF2B5EF4-FFF2-40B4-BE49-F238E27FC236}">
                <a16:creationId xmlns:a16="http://schemas.microsoft.com/office/drawing/2014/main" id="{E9F2A7C4-6AAD-4DD1-94EE-6319C48B3946}"/>
              </a:ext>
            </a:extLst>
          </p:cNvPr>
          <p:cNvSpPr txBox="1"/>
          <p:nvPr/>
        </p:nvSpPr>
        <p:spPr>
          <a:xfrm rot="16200000">
            <a:off x="4358193" y="5253308"/>
            <a:ext cx="518297" cy="136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(इनपुट पोर्ट)</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9" name="テキスト ボックス 1096">
            <a:extLst>
              <a:ext uri="{FF2B5EF4-FFF2-40B4-BE49-F238E27FC236}">
                <a16:creationId xmlns:a16="http://schemas.microsoft.com/office/drawing/2014/main" id="{745440DA-42A2-415A-88A3-5E3E356A6062}"/>
              </a:ext>
            </a:extLst>
          </p:cNvPr>
          <p:cNvSpPr txBox="1"/>
          <p:nvPr/>
        </p:nvSpPr>
        <p:spPr>
          <a:xfrm rot="16200000">
            <a:off x="5972623" y="5200176"/>
            <a:ext cx="801762" cy="152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(टनेलको खन्ने सतह)</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0" name="テキスト ボックス 1097">
            <a:extLst>
              <a:ext uri="{FF2B5EF4-FFF2-40B4-BE49-F238E27FC236}">
                <a16:creationId xmlns:a16="http://schemas.microsoft.com/office/drawing/2014/main" id="{46CA5163-1C66-48EB-B20C-E34B88F1729D}"/>
              </a:ext>
            </a:extLst>
          </p:cNvPr>
          <p:cNvSpPr txBox="1"/>
          <p:nvPr/>
        </p:nvSpPr>
        <p:spPr>
          <a:xfrm rot="16200000">
            <a:off x="5859205" y="3462249"/>
            <a:ext cx="1024622" cy="1565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(टनेलको खन्ने सतह)</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1" name="テキスト ボックス 1098">
            <a:extLst>
              <a:ext uri="{FF2B5EF4-FFF2-40B4-BE49-F238E27FC236}">
                <a16:creationId xmlns:a16="http://schemas.microsoft.com/office/drawing/2014/main" id="{1E1C77E3-13A0-43F0-8CBC-FB98C12D94E6}"/>
              </a:ext>
            </a:extLst>
          </p:cNvPr>
          <p:cNvSpPr txBox="1"/>
          <p:nvPr/>
        </p:nvSpPr>
        <p:spPr>
          <a:xfrm rot="16200000">
            <a:off x="6010163" y="2337065"/>
            <a:ext cx="842221" cy="998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(टनेलको खन्ने सतह)</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2" name="テキスト ボックス 1099">
            <a:extLst>
              <a:ext uri="{FF2B5EF4-FFF2-40B4-BE49-F238E27FC236}">
                <a16:creationId xmlns:a16="http://schemas.microsoft.com/office/drawing/2014/main" id="{16807643-B9E4-4253-BD66-F850DC1DD5DD}"/>
              </a:ext>
            </a:extLst>
          </p:cNvPr>
          <p:cNvSpPr txBox="1"/>
          <p:nvPr/>
        </p:nvSpPr>
        <p:spPr>
          <a:xfrm>
            <a:off x="6017279" y="4052824"/>
            <a:ext cx="492688" cy="1983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क्रश सेक्सन</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3" name="テキスト ボックス 1100">
            <a:extLst>
              <a:ext uri="{FF2B5EF4-FFF2-40B4-BE49-F238E27FC236}">
                <a16:creationId xmlns:a16="http://schemas.microsoft.com/office/drawing/2014/main" id="{62F5D215-9FA7-4945-BDCF-1D5A1167CF83}"/>
              </a:ext>
            </a:extLst>
          </p:cNvPr>
          <p:cNvSpPr txBox="1"/>
          <p:nvPr/>
        </p:nvSpPr>
        <p:spPr>
          <a:xfrm>
            <a:off x="6024200" y="5780326"/>
            <a:ext cx="492688" cy="1983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क्रश सेक्सन</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4" name="テキスト ボックス 1101">
            <a:extLst>
              <a:ext uri="{FF2B5EF4-FFF2-40B4-BE49-F238E27FC236}">
                <a16:creationId xmlns:a16="http://schemas.microsoft.com/office/drawing/2014/main" id="{90AF9033-821A-46D2-B32D-07B21C253428}"/>
              </a:ext>
            </a:extLst>
          </p:cNvPr>
          <p:cNvSpPr txBox="1"/>
          <p:nvPr/>
        </p:nvSpPr>
        <p:spPr>
          <a:xfrm>
            <a:off x="4641274" y="2859208"/>
            <a:ext cx="1854203" cy="2468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②उकालोको बेन्चमा गरिने टर्न</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5" name="テキスト ボックス 1102">
            <a:extLst>
              <a:ext uri="{FF2B5EF4-FFF2-40B4-BE49-F238E27FC236}">
                <a16:creationId xmlns:a16="http://schemas.microsoft.com/office/drawing/2014/main" id="{CEAB88EB-2277-4099-A2EF-939E614F4ECB}"/>
              </a:ext>
            </a:extLst>
          </p:cNvPr>
          <p:cNvSpPr txBox="1"/>
          <p:nvPr/>
        </p:nvSpPr>
        <p:spPr>
          <a:xfrm>
            <a:off x="4609864" y="4489716"/>
            <a:ext cx="1854204" cy="2468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③ उकालोको बेन्चमा गरिने टर्न</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6" name="テキスト ボックス 1103">
            <a:extLst>
              <a:ext uri="{FF2B5EF4-FFF2-40B4-BE49-F238E27FC236}">
                <a16:creationId xmlns:a16="http://schemas.microsoft.com/office/drawing/2014/main" id="{35E2C94E-AECF-4EAC-AE1D-169E5C11F68E}"/>
              </a:ext>
            </a:extLst>
          </p:cNvPr>
          <p:cNvSpPr txBox="1"/>
          <p:nvPr/>
        </p:nvSpPr>
        <p:spPr>
          <a:xfrm>
            <a:off x="6600639" y="1655372"/>
            <a:ext cx="1669822" cy="1152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　जमिन समतल भएपनि ठाउँ मतलब नगरि टर्निंग गर्नुहुन्न।</a:t>
            </a:r>
          </a:p>
          <a:p>
            <a:pPr algn="l"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　सामान्यतय समतल बेन्चको टर्निंग ठाउँमा सामान लोडिंग गर्दा टनेलको खन्ने सतहको नजिकमा, अथवा, हालेपछि, टनेलको खन्ने सतहतिर लाग्दा, इनपुट पोर्टको नजिकमा टर्निंग गर्दा स्पिड कम गर्ने।</a:t>
            </a:r>
          </a:p>
        </p:txBody>
      </p:sp>
      <p:sp>
        <p:nvSpPr>
          <p:cNvPr id="67" name="テキスト ボックス 1104">
            <a:extLst>
              <a:ext uri="{FF2B5EF4-FFF2-40B4-BE49-F238E27FC236}">
                <a16:creationId xmlns:a16="http://schemas.microsoft.com/office/drawing/2014/main" id="{047C329A-CA9D-4D93-B250-828035C86126}"/>
              </a:ext>
            </a:extLst>
          </p:cNvPr>
          <p:cNvSpPr txBox="1"/>
          <p:nvPr/>
        </p:nvSpPr>
        <p:spPr>
          <a:xfrm>
            <a:off x="6586177" y="2916084"/>
            <a:ext cx="1725310" cy="1501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　टनेलको खन्ने सतहतिर लागेर उकालो (इनपुट पोर्टतिर लागेर ओरालो)को बेन्चमा, सामान पोखिनबाट रोक्नलाई ब्याकमा ढुवानी गर्ने।</a:t>
            </a:r>
          </a:p>
          <a:p>
            <a:pPr algn="l"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　टर्न स्थानमा सकेसम्म समतल ठाउँ छानेर, बेन्चको स्थितिअनुसार, इनपुट पोर्ट नजिकमा टर्न गर्ने सम्भावना पनि धेरै हुन्छ।</a:t>
            </a:r>
          </a:p>
        </p:txBody>
      </p:sp>
      <p:sp>
        <p:nvSpPr>
          <p:cNvPr id="68" name="テキスト ボックス 1105">
            <a:extLst>
              <a:ext uri="{FF2B5EF4-FFF2-40B4-BE49-F238E27FC236}">
                <a16:creationId xmlns:a16="http://schemas.microsoft.com/office/drawing/2014/main" id="{5990D230-0616-4399-B07D-FF310B074AC9}"/>
              </a:ext>
            </a:extLst>
          </p:cNvPr>
          <p:cNvSpPr txBox="1"/>
          <p:nvPr/>
        </p:nvSpPr>
        <p:spPr>
          <a:xfrm>
            <a:off x="6595520" y="4512846"/>
            <a:ext cx="1725310" cy="16784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　टनेलको खन्ने सतहतिर लागेर ओरालो (इनपुट पोर्टतिर लागेर उकालो)को बेन्चमा, ढुवानी समयमा टनेलको खन्ने सतहको नजिकमा टर्नगरि, फिर्ता हुँदा, सामान पोखिएको छ, छैन हेरि, त्यसअनुसार समतल ठाउँ रोजेर टर्न गर्न।</a:t>
            </a:r>
          </a:p>
          <a:p>
            <a:pPr algn="l"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　इनपुट पोर्ट र टनेल खन्ने सतह बिचको दुरी नजिक भएपनि, माथिकोअनुसार टर्न गर्ने।</a:t>
            </a:r>
          </a:p>
          <a:p>
            <a:pPr algn="l"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615883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हाइड्रोलिक टाइप साबेल (ब्याकहो)</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123/सहायक पाठ्यपुस्तक पृष्ठ 62</a:t>
            </a:r>
          </a:p>
        </p:txBody>
      </p:sp>
      <p:grpSp>
        <p:nvGrpSpPr>
          <p:cNvPr id="7" name="グループ化 6"/>
          <p:cNvGrpSpPr>
            <a:grpSpLocks noChangeAspect="1"/>
          </p:cNvGrpSpPr>
          <p:nvPr/>
        </p:nvGrpSpPr>
        <p:grpSpPr>
          <a:xfrm>
            <a:off x="1634854" y="1363814"/>
            <a:ext cx="5874289" cy="2434170"/>
            <a:chOff x="664874" y="1625141"/>
            <a:chExt cx="4359130" cy="1806323"/>
          </a:xfrm>
        </p:grpSpPr>
        <p:sp>
          <p:nvSpPr>
            <p:cNvPr id="14" name="テキスト ボックス 13"/>
            <p:cNvSpPr txBox="1"/>
            <p:nvPr/>
          </p:nvSpPr>
          <p:spPr>
            <a:xfrm>
              <a:off x="1267198" y="3154465"/>
              <a:ext cx="3237610" cy="276999"/>
            </a:xfrm>
            <a:prstGeom prst="rect">
              <a:avLst/>
            </a:prstGeom>
            <a:noFill/>
            <a:ln>
              <a:noFill/>
            </a:ln>
          </p:spPr>
          <p:txBody>
            <a:bodyPr wrap="square" rtlCol="0">
              <a:spAutoFit/>
            </a:bodyPr>
            <a:lstStyle/>
            <a:p>
              <a:pPr algn="ctr" rtl="0"/>
              <a:r>
                <a:rPr lang="ne-np" sz="1200">
                  <a:solidFill>
                    <a:prstClr val="black"/>
                  </a:solidFill>
                </a:rPr>
                <a:t>हाइड्रोलिक टाइप साबेलको कार्य उपकरणको उदाहरण</a:t>
              </a:r>
            </a:p>
          </p:txBody>
        </p:sp>
        <p:pic>
          <p:nvPicPr>
            <p:cNvPr id="2" name="図 1"/>
            <p:cNvPicPr>
              <a:picLocks noChangeAspect="1"/>
            </p:cNvPicPr>
            <p:nvPr/>
          </p:nvPicPr>
          <p:blipFill>
            <a:blip r:embed="rId3"/>
            <a:stretch>
              <a:fillRect/>
            </a:stretch>
          </p:blipFill>
          <p:spPr>
            <a:xfrm>
              <a:off x="664874" y="1625141"/>
              <a:ext cx="4359130" cy="1529323"/>
            </a:xfrm>
            <a:prstGeom prst="rect">
              <a:avLst/>
            </a:prstGeom>
          </p:spPr>
        </p:pic>
      </p:grpSp>
      <p:grpSp>
        <p:nvGrpSpPr>
          <p:cNvPr id="8" name="グループ化 7"/>
          <p:cNvGrpSpPr>
            <a:grpSpLocks noChangeAspect="1"/>
          </p:cNvGrpSpPr>
          <p:nvPr/>
        </p:nvGrpSpPr>
        <p:grpSpPr>
          <a:xfrm>
            <a:off x="2103298" y="3654422"/>
            <a:ext cx="4937403" cy="2711761"/>
            <a:chOff x="751770" y="3843947"/>
            <a:chExt cx="4268467" cy="2344362"/>
          </a:xfrm>
        </p:grpSpPr>
        <p:sp>
          <p:nvSpPr>
            <p:cNvPr id="22" name="テキスト ボックス 21"/>
            <p:cNvSpPr txBox="1"/>
            <p:nvPr/>
          </p:nvSpPr>
          <p:spPr>
            <a:xfrm>
              <a:off x="1267198" y="5948839"/>
              <a:ext cx="3237610" cy="239470"/>
            </a:xfrm>
            <a:prstGeom prst="rect">
              <a:avLst/>
            </a:prstGeom>
            <a:noFill/>
            <a:ln>
              <a:noFill/>
            </a:ln>
          </p:spPr>
          <p:txBody>
            <a:bodyPr wrap="square" rtlCol="0">
              <a:spAutoFit/>
            </a:bodyPr>
            <a:lstStyle/>
            <a:p>
              <a:pPr algn="ctr" rtl="0"/>
              <a:r>
                <a:rPr lang="en-US" altLang="ja-JP" sz="1200" dirty="0">
                  <a:solidFill>
                    <a:prstClr val="black"/>
                  </a:solidFill>
                </a:rPr>
                <a:t>JIS</a:t>
              </a:r>
              <a:r>
                <a:rPr lang="ja-JP" altLang="en-US" sz="1200" dirty="0">
                  <a:solidFill>
                    <a:prstClr val="black"/>
                  </a:solidFill>
                </a:rPr>
                <a:t> </a:t>
              </a:r>
              <a:r>
                <a:rPr lang="ne-np" sz="1200" dirty="0">
                  <a:solidFill>
                    <a:prstClr val="black"/>
                  </a:solidFill>
                </a:rPr>
                <a:t>मानकको सञ्चालन विधि</a:t>
              </a:r>
            </a:p>
          </p:txBody>
        </p:sp>
        <p:pic>
          <p:nvPicPr>
            <p:cNvPr id="3" name="図 2"/>
            <p:cNvPicPr>
              <a:picLocks noChangeAspect="1"/>
            </p:cNvPicPr>
            <p:nvPr/>
          </p:nvPicPr>
          <p:blipFill>
            <a:blip r:embed="rId4"/>
            <a:stretch>
              <a:fillRect/>
            </a:stretch>
          </p:blipFill>
          <p:spPr>
            <a:xfrm>
              <a:off x="751770" y="3843947"/>
              <a:ext cx="4268467" cy="2095538"/>
            </a:xfrm>
            <a:prstGeom prst="rect">
              <a:avLst/>
            </a:prstGeom>
          </p:spPr>
        </p:pic>
      </p:grpSp>
      <p:sp>
        <p:nvSpPr>
          <p:cNvPr id="18" name="テキスト ボックス 1112">
            <a:extLst>
              <a:ext uri="{FF2B5EF4-FFF2-40B4-BE49-F238E27FC236}">
                <a16:creationId xmlns:a16="http://schemas.microsoft.com/office/drawing/2014/main" id="{DF335337-1B7B-4A45-A4F1-A5353E009F06}"/>
              </a:ext>
            </a:extLst>
          </p:cNvPr>
          <p:cNvSpPr txBox="1"/>
          <p:nvPr/>
        </p:nvSpPr>
        <p:spPr>
          <a:xfrm>
            <a:off x="3017242" y="1489233"/>
            <a:ext cx="587195" cy="1423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कार्य लिभर</a:t>
            </a:r>
          </a:p>
        </p:txBody>
      </p:sp>
      <p:sp>
        <p:nvSpPr>
          <p:cNvPr id="19" name="テキスト ボックス 1113">
            <a:extLst>
              <a:ext uri="{FF2B5EF4-FFF2-40B4-BE49-F238E27FC236}">
                <a16:creationId xmlns:a16="http://schemas.microsoft.com/office/drawing/2014/main" id="{EB64B02D-709D-4FEB-A14D-6865948EB9F6}"/>
              </a:ext>
            </a:extLst>
          </p:cNvPr>
          <p:cNvSpPr txBox="1"/>
          <p:nvPr/>
        </p:nvSpPr>
        <p:spPr>
          <a:xfrm>
            <a:off x="2000076" y="1770821"/>
            <a:ext cx="629299" cy="1846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आर्म स्विच</a:t>
            </a:r>
          </a:p>
        </p:txBody>
      </p:sp>
      <p:sp>
        <p:nvSpPr>
          <p:cNvPr id="20" name="テキスト ボックス 1114">
            <a:extLst>
              <a:ext uri="{FF2B5EF4-FFF2-40B4-BE49-F238E27FC236}">
                <a16:creationId xmlns:a16="http://schemas.microsoft.com/office/drawing/2014/main" id="{86F43386-8C1A-479D-80D1-6E50EC299E8C}"/>
              </a:ext>
            </a:extLst>
          </p:cNvPr>
          <p:cNvSpPr txBox="1"/>
          <p:nvPr/>
        </p:nvSpPr>
        <p:spPr>
          <a:xfrm>
            <a:off x="1981264" y="2794161"/>
            <a:ext cx="718238" cy="1846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आर्म पूल</a:t>
            </a:r>
          </a:p>
        </p:txBody>
      </p:sp>
      <p:sp>
        <p:nvSpPr>
          <p:cNvPr id="21" name="テキスト ボックス 1115">
            <a:extLst>
              <a:ext uri="{FF2B5EF4-FFF2-40B4-BE49-F238E27FC236}">
                <a16:creationId xmlns:a16="http://schemas.microsoft.com/office/drawing/2014/main" id="{F9CC5CBB-6078-4C7F-AA52-0675DE6EC70D}"/>
              </a:ext>
            </a:extLst>
          </p:cNvPr>
          <p:cNvSpPr txBox="1"/>
          <p:nvPr/>
        </p:nvSpPr>
        <p:spPr>
          <a:xfrm>
            <a:off x="1981264" y="3153198"/>
            <a:ext cx="730512" cy="1846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(बाँया लिभर)</a:t>
            </a:r>
          </a:p>
        </p:txBody>
      </p:sp>
      <p:sp>
        <p:nvSpPr>
          <p:cNvPr id="23" name="テキスト ボックス 1116">
            <a:extLst>
              <a:ext uri="{FF2B5EF4-FFF2-40B4-BE49-F238E27FC236}">
                <a16:creationId xmlns:a16="http://schemas.microsoft.com/office/drawing/2014/main" id="{54CCFD2F-BBB7-440F-A7AC-8303E058F993}"/>
              </a:ext>
            </a:extLst>
          </p:cNvPr>
          <p:cNvSpPr txBox="1"/>
          <p:nvPr/>
        </p:nvSpPr>
        <p:spPr>
          <a:xfrm>
            <a:off x="6231351" y="3166499"/>
            <a:ext cx="742459" cy="1846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(दाँया लिभर)</a:t>
            </a:r>
          </a:p>
        </p:txBody>
      </p:sp>
      <p:sp>
        <p:nvSpPr>
          <p:cNvPr id="24" name="テキスト ボックス 1117">
            <a:extLst>
              <a:ext uri="{FF2B5EF4-FFF2-40B4-BE49-F238E27FC236}">
                <a16:creationId xmlns:a16="http://schemas.microsoft.com/office/drawing/2014/main" id="{F6473440-90B2-4EBE-8A0A-494769EA5BD2}"/>
              </a:ext>
            </a:extLst>
          </p:cNvPr>
          <p:cNvSpPr txBox="1"/>
          <p:nvPr/>
        </p:nvSpPr>
        <p:spPr>
          <a:xfrm rot="16200000">
            <a:off x="1600143" y="2245059"/>
            <a:ext cx="517898" cy="1890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बाँया टर्न</a:t>
            </a:r>
          </a:p>
        </p:txBody>
      </p:sp>
      <p:sp>
        <p:nvSpPr>
          <p:cNvPr id="25" name="テキスト ボックス 1118">
            <a:extLst>
              <a:ext uri="{FF2B5EF4-FFF2-40B4-BE49-F238E27FC236}">
                <a16:creationId xmlns:a16="http://schemas.microsoft.com/office/drawing/2014/main" id="{1E7E9523-5D60-469C-A697-3CDABFD91949}"/>
              </a:ext>
            </a:extLst>
          </p:cNvPr>
          <p:cNvSpPr txBox="1"/>
          <p:nvPr/>
        </p:nvSpPr>
        <p:spPr>
          <a:xfrm rot="16200000">
            <a:off x="2606350" y="2218679"/>
            <a:ext cx="517898" cy="1890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दाँया टर्न</a:t>
            </a:r>
          </a:p>
        </p:txBody>
      </p:sp>
      <p:sp>
        <p:nvSpPr>
          <p:cNvPr id="26" name="テキスト ボックス 1119">
            <a:extLst>
              <a:ext uri="{FF2B5EF4-FFF2-40B4-BE49-F238E27FC236}">
                <a16:creationId xmlns:a16="http://schemas.microsoft.com/office/drawing/2014/main" id="{5767469A-E718-4593-8582-40C35380E176}"/>
              </a:ext>
            </a:extLst>
          </p:cNvPr>
          <p:cNvSpPr txBox="1"/>
          <p:nvPr/>
        </p:nvSpPr>
        <p:spPr>
          <a:xfrm>
            <a:off x="6279218" y="1666817"/>
            <a:ext cx="530266" cy="290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बूम</a:t>
            </a:r>
          </a:p>
          <a:p>
            <a:pPr algn="ctr"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तल</a:t>
            </a:r>
          </a:p>
        </p:txBody>
      </p:sp>
      <p:sp>
        <p:nvSpPr>
          <p:cNvPr id="27" name="テキスト ボックス 1120">
            <a:extLst>
              <a:ext uri="{FF2B5EF4-FFF2-40B4-BE49-F238E27FC236}">
                <a16:creationId xmlns:a16="http://schemas.microsoft.com/office/drawing/2014/main" id="{22E98659-1355-4BBC-A33D-C3EBE1FB72A9}"/>
              </a:ext>
            </a:extLst>
          </p:cNvPr>
          <p:cNvSpPr txBox="1"/>
          <p:nvPr/>
        </p:nvSpPr>
        <p:spPr>
          <a:xfrm>
            <a:off x="6301771" y="2834212"/>
            <a:ext cx="530266" cy="290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बूम</a:t>
            </a:r>
          </a:p>
          <a:p>
            <a:pPr algn="ctr"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माथि</a:t>
            </a:r>
          </a:p>
        </p:txBody>
      </p:sp>
      <p:sp>
        <p:nvSpPr>
          <p:cNvPr id="28" name="テキスト ボックス 1121">
            <a:extLst>
              <a:ext uri="{FF2B5EF4-FFF2-40B4-BE49-F238E27FC236}">
                <a16:creationId xmlns:a16="http://schemas.microsoft.com/office/drawing/2014/main" id="{74B9340C-DA0D-488C-AC0D-02212312C004}"/>
              </a:ext>
            </a:extLst>
          </p:cNvPr>
          <p:cNvSpPr txBox="1"/>
          <p:nvPr/>
        </p:nvSpPr>
        <p:spPr>
          <a:xfrm>
            <a:off x="6973810" y="2194418"/>
            <a:ext cx="530266" cy="290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बकेट</a:t>
            </a:r>
          </a:p>
          <a:p>
            <a:pPr algn="ctr"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डम्प</a:t>
            </a:r>
          </a:p>
        </p:txBody>
      </p:sp>
      <p:sp>
        <p:nvSpPr>
          <p:cNvPr id="29" name="テキスト ボックス 1122">
            <a:extLst>
              <a:ext uri="{FF2B5EF4-FFF2-40B4-BE49-F238E27FC236}">
                <a16:creationId xmlns:a16="http://schemas.microsoft.com/office/drawing/2014/main" id="{845184BE-81C9-412E-9C2F-22C4055838DA}"/>
              </a:ext>
            </a:extLst>
          </p:cNvPr>
          <p:cNvSpPr txBox="1"/>
          <p:nvPr/>
        </p:nvSpPr>
        <p:spPr>
          <a:xfrm>
            <a:off x="5801572" y="2075510"/>
            <a:ext cx="530265" cy="243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बकेट</a:t>
            </a:r>
          </a:p>
          <a:p>
            <a:pPr algn="ctr"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खन्ने</a:t>
            </a:r>
          </a:p>
        </p:txBody>
      </p:sp>
      <p:sp>
        <p:nvSpPr>
          <p:cNvPr id="30" name="テキスト ボックス 1123">
            <a:extLst>
              <a:ext uri="{FF2B5EF4-FFF2-40B4-BE49-F238E27FC236}">
                <a16:creationId xmlns:a16="http://schemas.microsoft.com/office/drawing/2014/main" id="{6BFE89BE-890D-4D4A-A382-4E23710B94F1}"/>
              </a:ext>
            </a:extLst>
          </p:cNvPr>
          <p:cNvSpPr txBox="1"/>
          <p:nvPr/>
        </p:nvSpPr>
        <p:spPr>
          <a:xfrm>
            <a:off x="2657132" y="3861789"/>
            <a:ext cx="1038502" cy="232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बाँया कार्य लिभर</a:t>
            </a:r>
          </a:p>
        </p:txBody>
      </p:sp>
      <p:sp>
        <p:nvSpPr>
          <p:cNvPr id="31" name="テキスト ボックス 1124">
            <a:extLst>
              <a:ext uri="{FF2B5EF4-FFF2-40B4-BE49-F238E27FC236}">
                <a16:creationId xmlns:a16="http://schemas.microsoft.com/office/drawing/2014/main" id="{14C5F111-AED2-4975-A958-EF648C27A978}"/>
              </a:ext>
            </a:extLst>
          </p:cNvPr>
          <p:cNvSpPr txBox="1"/>
          <p:nvPr/>
        </p:nvSpPr>
        <p:spPr>
          <a:xfrm>
            <a:off x="3967392" y="3867276"/>
            <a:ext cx="1202890" cy="232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ड्राइभिंग लिभर</a:t>
            </a:r>
          </a:p>
        </p:txBody>
      </p:sp>
      <p:sp>
        <p:nvSpPr>
          <p:cNvPr id="32" name="テキスト ボックス 1125">
            <a:extLst>
              <a:ext uri="{FF2B5EF4-FFF2-40B4-BE49-F238E27FC236}">
                <a16:creationId xmlns:a16="http://schemas.microsoft.com/office/drawing/2014/main" id="{2BDDF05D-B033-4F03-8035-08CA4C243E11}"/>
              </a:ext>
            </a:extLst>
          </p:cNvPr>
          <p:cNvSpPr txBox="1"/>
          <p:nvPr/>
        </p:nvSpPr>
        <p:spPr>
          <a:xfrm>
            <a:off x="5741659" y="3852454"/>
            <a:ext cx="1038502" cy="232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दाँया कार्य लिभर</a:t>
            </a:r>
          </a:p>
        </p:txBody>
      </p:sp>
      <p:sp>
        <p:nvSpPr>
          <p:cNvPr id="33" name="テキスト ボックス 1126">
            <a:extLst>
              <a:ext uri="{FF2B5EF4-FFF2-40B4-BE49-F238E27FC236}">
                <a16:creationId xmlns:a16="http://schemas.microsoft.com/office/drawing/2014/main" id="{6D469D1B-8C9C-48E8-A5EC-2FB2B229B57E}"/>
              </a:ext>
            </a:extLst>
          </p:cNvPr>
          <p:cNvSpPr txBox="1"/>
          <p:nvPr/>
        </p:nvSpPr>
        <p:spPr>
          <a:xfrm>
            <a:off x="2711411" y="5316059"/>
            <a:ext cx="855716" cy="1536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आर्म पूल</a:t>
            </a:r>
          </a:p>
        </p:txBody>
      </p:sp>
      <p:sp>
        <p:nvSpPr>
          <p:cNvPr id="34" name="テキスト ボックス 1127">
            <a:extLst>
              <a:ext uri="{FF2B5EF4-FFF2-40B4-BE49-F238E27FC236}">
                <a16:creationId xmlns:a16="http://schemas.microsoft.com/office/drawing/2014/main" id="{D2D082EA-07F9-44EF-B220-37980BDFA88C}"/>
              </a:ext>
            </a:extLst>
          </p:cNvPr>
          <p:cNvSpPr txBox="1"/>
          <p:nvPr/>
        </p:nvSpPr>
        <p:spPr>
          <a:xfrm>
            <a:off x="2802210" y="4639154"/>
            <a:ext cx="855716" cy="1600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आर्म स्विच</a:t>
            </a:r>
          </a:p>
        </p:txBody>
      </p:sp>
      <p:sp>
        <p:nvSpPr>
          <p:cNvPr id="35" name="テキスト ボックス 1128">
            <a:extLst>
              <a:ext uri="{FF2B5EF4-FFF2-40B4-BE49-F238E27FC236}">
                <a16:creationId xmlns:a16="http://schemas.microsoft.com/office/drawing/2014/main" id="{8A6C164C-D24B-42A1-BDFF-CA06449DFED9}"/>
              </a:ext>
            </a:extLst>
          </p:cNvPr>
          <p:cNvSpPr txBox="1"/>
          <p:nvPr/>
        </p:nvSpPr>
        <p:spPr>
          <a:xfrm>
            <a:off x="2171596" y="5151334"/>
            <a:ext cx="471517" cy="232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बाँया टर्न</a:t>
            </a:r>
          </a:p>
        </p:txBody>
      </p:sp>
      <p:sp>
        <p:nvSpPr>
          <p:cNvPr id="36" name="テキスト ボックス 1129">
            <a:extLst>
              <a:ext uri="{FF2B5EF4-FFF2-40B4-BE49-F238E27FC236}">
                <a16:creationId xmlns:a16="http://schemas.microsoft.com/office/drawing/2014/main" id="{58812BF3-E43D-45C0-9884-E5846405B034}"/>
              </a:ext>
            </a:extLst>
          </p:cNvPr>
          <p:cNvSpPr txBox="1"/>
          <p:nvPr/>
        </p:nvSpPr>
        <p:spPr>
          <a:xfrm>
            <a:off x="3367006" y="5171796"/>
            <a:ext cx="407417" cy="1722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दाँया टर्न</a:t>
            </a:r>
          </a:p>
        </p:txBody>
      </p:sp>
      <p:sp>
        <p:nvSpPr>
          <p:cNvPr id="37" name="テキスト ボックス 1130">
            <a:extLst>
              <a:ext uri="{FF2B5EF4-FFF2-40B4-BE49-F238E27FC236}">
                <a16:creationId xmlns:a16="http://schemas.microsoft.com/office/drawing/2014/main" id="{DFFB234E-738A-4727-AABE-BF4F3B17437C}"/>
              </a:ext>
            </a:extLst>
          </p:cNvPr>
          <p:cNvSpPr txBox="1"/>
          <p:nvPr/>
        </p:nvSpPr>
        <p:spPr>
          <a:xfrm>
            <a:off x="5313153" y="5151334"/>
            <a:ext cx="527443" cy="3066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बकेट</a:t>
            </a:r>
          </a:p>
          <a:p>
            <a:pPr algn="ctr"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खन्ने</a:t>
            </a:r>
          </a:p>
        </p:txBody>
      </p:sp>
      <p:sp>
        <p:nvSpPr>
          <p:cNvPr id="38" name="テキスト ボックス 1131">
            <a:extLst>
              <a:ext uri="{FF2B5EF4-FFF2-40B4-BE49-F238E27FC236}">
                <a16:creationId xmlns:a16="http://schemas.microsoft.com/office/drawing/2014/main" id="{BADC7FFD-C1AB-40F4-975B-FD078B3C5EA9}"/>
              </a:ext>
            </a:extLst>
          </p:cNvPr>
          <p:cNvSpPr txBox="1"/>
          <p:nvPr/>
        </p:nvSpPr>
        <p:spPr>
          <a:xfrm>
            <a:off x="6374424" y="5151334"/>
            <a:ext cx="522898" cy="36624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बकेट</a:t>
            </a:r>
          </a:p>
          <a:p>
            <a:pPr algn="ctr"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डम्प</a:t>
            </a:r>
          </a:p>
        </p:txBody>
      </p:sp>
      <p:sp>
        <p:nvSpPr>
          <p:cNvPr id="39" name="テキスト ボックス 1132">
            <a:extLst>
              <a:ext uri="{FF2B5EF4-FFF2-40B4-BE49-F238E27FC236}">
                <a16:creationId xmlns:a16="http://schemas.microsoft.com/office/drawing/2014/main" id="{3D2847F2-B398-4BE7-A4BD-06E0D611BF86}"/>
              </a:ext>
            </a:extLst>
          </p:cNvPr>
          <p:cNvSpPr txBox="1"/>
          <p:nvPr/>
        </p:nvSpPr>
        <p:spPr>
          <a:xfrm>
            <a:off x="5688634" y="4617085"/>
            <a:ext cx="1038501" cy="1580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बूम तल झार्ने (sage)</a:t>
            </a:r>
          </a:p>
        </p:txBody>
      </p:sp>
      <p:sp>
        <p:nvSpPr>
          <p:cNvPr id="40" name="テキスト ボックス 1133">
            <a:extLst>
              <a:ext uri="{FF2B5EF4-FFF2-40B4-BE49-F238E27FC236}">
                <a16:creationId xmlns:a16="http://schemas.microsoft.com/office/drawing/2014/main" id="{92A1D13C-81CB-46D2-B052-C0939844987F}"/>
              </a:ext>
            </a:extLst>
          </p:cNvPr>
          <p:cNvSpPr txBox="1"/>
          <p:nvPr/>
        </p:nvSpPr>
        <p:spPr>
          <a:xfrm>
            <a:off x="5738467" y="5233854"/>
            <a:ext cx="738086" cy="1722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बूम माथि</a:t>
            </a:r>
            <a:r>
              <a:rPr lang="ja-JP" altLang="en-US" sz="800" kern="100" dirty="0">
                <a:latin typeface="游ゴシック" panose="020B0400000000000000" pitchFamily="50" charset="-128"/>
                <a:ea typeface="游ゴシック" panose="020B0400000000000000" pitchFamily="50" charset="-128"/>
                <a:cs typeface="Times New Roman" panose="02020603050405020304" pitchFamily="18" charset="0"/>
              </a:rPr>
              <a:t> </a:t>
            </a:r>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झार्ने </a:t>
            </a:r>
            <a:endParaRPr lang="en-US" sz="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ct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(age)</a:t>
            </a:r>
          </a:p>
        </p:txBody>
      </p:sp>
      <p:sp>
        <p:nvSpPr>
          <p:cNvPr id="41" name="テキスト ボックス 1134">
            <a:extLst>
              <a:ext uri="{FF2B5EF4-FFF2-40B4-BE49-F238E27FC236}">
                <a16:creationId xmlns:a16="http://schemas.microsoft.com/office/drawing/2014/main" id="{9BA66D3A-3088-4686-A85E-3A1FFB912749}"/>
              </a:ext>
            </a:extLst>
          </p:cNvPr>
          <p:cNvSpPr txBox="1"/>
          <p:nvPr/>
        </p:nvSpPr>
        <p:spPr>
          <a:xfrm>
            <a:off x="4144273" y="5812050"/>
            <a:ext cx="855716" cy="1466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चालक सिट</a:t>
            </a:r>
          </a:p>
        </p:txBody>
      </p:sp>
      <p:sp>
        <p:nvSpPr>
          <p:cNvPr id="42" name="テキスト ボックス 1135">
            <a:extLst>
              <a:ext uri="{FF2B5EF4-FFF2-40B4-BE49-F238E27FC236}">
                <a16:creationId xmlns:a16="http://schemas.microsoft.com/office/drawing/2014/main" id="{F2A2FCB2-8A9D-412B-8FB6-98159C58A548}"/>
              </a:ext>
            </a:extLst>
          </p:cNvPr>
          <p:cNvSpPr txBox="1"/>
          <p:nvPr/>
        </p:nvSpPr>
        <p:spPr>
          <a:xfrm>
            <a:off x="4365543" y="4117483"/>
            <a:ext cx="412909" cy="1672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अगाडि</a:t>
            </a:r>
          </a:p>
        </p:txBody>
      </p:sp>
      <p:sp>
        <p:nvSpPr>
          <p:cNvPr id="43" name="テキスト ボックス 1136">
            <a:extLst>
              <a:ext uri="{FF2B5EF4-FFF2-40B4-BE49-F238E27FC236}">
                <a16:creationId xmlns:a16="http://schemas.microsoft.com/office/drawing/2014/main" id="{3E060484-5FEE-403F-80C6-6A109B38F3CF}"/>
              </a:ext>
            </a:extLst>
          </p:cNvPr>
          <p:cNvSpPr txBox="1"/>
          <p:nvPr/>
        </p:nvSpPr>
        <p:spPr>
          <a:xfrm>
            <a:off x="4335020" y="4481265"/>
            <a:ext cx="368724" cy="1672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पछाडि</a:t>
            </a:r>
          </a:p>
        </p:txBody>
      </p:sp>
      <p:sp>
        <p:nvSpPr>
          <p:cNvPr id="44" name="テキスト ボックス 1137">
            <a:extLst>
              <a:ext uri="{FF2B5EF4-FFF2-40B4-BE49-F238E27FC236}">
                <a16:creationId xmlns:a16="http://schemas.microsoft.com/office/drawing/2014/main" id="{D39B2A7B-07B3-4B1E-9598-CB01BF818A4E}"/>
              </a:ext>
            </a:extLst>
          </p:cNvPr>
          <p:cNvSpPr txBox="1"/>
          <p:nvPr/>
        </p:nvSpPr>
        <p:spPr>
          <a:xfrm>
            <a:off x="3967392" y="4648443"/>
            <a:ext cx="632016" cy="4595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ड्राइभिंगको समयमा </a:t>
            </a:r>
            <a:r>
              <a:rPr lang="en-US"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
            </a:r>
            <a:br>
              <a:rPr lang="en-US"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लिभर</a:t>
            </a:r>
            <a:r>
              <a:rPr lang="en-US"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
            </a:r>
            <a:br>
              <a:rPr lang="en-US"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(प्याडल)</a:t>
            </a:r>
          </a:p>
        </p:txBody>
      </p:sp>
      <p:sp>
        <p:nvSpPr>
          <p:cNvPr id="45" name="テキスト ボックス 1138">
            <a:extLst>
              <a:ext uri="{FF2B5EF4-FFF2-40B4-BE49-F238E27FC236}">
                <a16:creationId xmlns:a16="http://schemas.microsoft.com/office/drawing/2014/main" id="{DED1B770-9934-43DD-9AC9-998841D51F41}"/>
              </a:ext>
            </a:extLst>
          </p:cNvPr>
          <p:cNvSpPr txBox="1"/>
          <p:nvPr/>
        </p:nvSpPr>
        <p:spPr>
          <a:xfrm>
            <a:off x="4512421" y="4629376"/>
            <a:ext cx="705871" cy="4595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दाँया ड्राइभिंग </a:t>
            </a:r>
            <a:r>
              <a:rPr lang="en-US"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
            </a:r>
            <a:br>
              <a:rPr lang="en-US"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लिभर</a:t>
            </a:r>
            <a:r>
              <a:rPr lang="en-US"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
            </a:r>
            <a:br>
              <a:rPr lang="en-US"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(प्याडल)</a:t>
            </a:r>
          </a:p>
        </p:txBody>
      </p:sp>
      <p:sp>
        <p:nvSpPr>
          <p:cNvPr id="46" name="テキスト ボックス 1139">
            <a:extLst>
              <a:ext uri="{FF2B5EF4-FFF2-40B4-BE49-F238E27FC236}">
                <a16:creationId xmlns:a16="http://schemas.microsoft.com/office/drawing/2014/main" id="{9EC44703-8730-4957-A95F-0AA992005457}"/>
              </a:ext>
            </a:extLst>
          </p:cNvPr>
          <p:cNvSpPr txBox="1"/>
          <p:nvPr/>
        </p:nvSpPr>
        <p:spPr>
          <a:xfrm>
            <a:off x="3844327" y="5246717"/>
            <a:ext cx="1409766" cy="1722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  2 वटा (प्याडल)को क्रलर विधिको खण्डमा</a:t>
            </a:r>
          </a:p>
        </p:txBody>
      </p:sp>
    </p:spTree>
    <p:extLst>
      <p:ext uri="{BB962C8B-B14F-4D97-AF65-F5344CB8AC3E}">
        <p14:creationId xmlns:p14="http://schemas.microsoft.com/office/powerpoint/2010/main" val="3377800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हाइड्रोलिक टाइप साबेल (ब्याकहो)</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123/सहायक पाठ्यपुस्तक पृष्ठ 63</a:t>
            </a:r>
          </a:p>
        </p:txBody>
      </p:sp>
      <p:grpSp>
        <p:nvGrpSpPr>
          <p:cNvPr id="7" name="グループ化 6"/>
          <p:cNvGrpSpPr>
            <a:grpSpLocks noChangeAspect="1"/>
          </p:cNvGrpSpPr>
          <p:nvPr/>
        </p:nvGrpSpPr>
        <p:grpSpPr>
          <a:xfrm>
            <a:off x="514074" y="1291389"/>
            <a:ext cx="4926890" cy="2742044"/>
            <a:chOff x="4723370" y="1301029"/>
            <a:chExt cx="4347061" cy="2419342"/>
          </a:xfrm>
        </p:grpSpPr>
        <p:sp>
          <p:nvSpPr>
            <p:cNvPr id="23" name="テキスト ボックス 22"/>
            <p:cNvSpPr txBox="1"/>
            <p:nvPr/>
          </p:nvSpPr>
          <p:spPr>
            <a:xfrm>
              <a:off x="4723370" y="3489549"/>
              <a:ext cx="3787238" cy="230822"/>
            </a:xfrm>
            <a:prstGeom prst="rect">
              <a:avLst/>
            </a:prstGeom>
            <a:noFill/>
            <a:ln>
              <a:noFill/>
            </a:ln>
          </p:spPr>
          <p:txBody>
            <a:bodyPr wrap="square" rtlCol="0">
              <a:spAutoFit/>
            </a:bodyPr>
            <a:lstStyle/>
            <a:p>
              <a:pPr algn="ctr" rtl="0"/>
              <a:r>
                <a:rPr lang="ne-np" sz="1050" dirty="0">
                  <a:solidFill>
                    <a:prstClr val="black"/>
                  </a:solidFill>
                </a:rPr>
                <a:t>हाइड्रोलिक टाइप साबेल (ब्याकहो) प्रयोगको आधारभूत कार्यको उदाहरण</a:t>
              </a:r>
            </a:p>
          </p:txBody>
        </p:sp>
        <p:pic>
          <p:nvPicPr>
            <p:cNvPr id="5" name="図 4"/>
            <p:cNvPicPr>
              <a:picLocks noChangeAspect="1"/>
            </p:cNvPicPr>
            <p:nvPr/>
          </p:nvPicPr>
          <p:blipFill>
            <a:blip r:embed="rId3"/>
            <a:stretch>
              <a:fillRect/>
            </a:stretch>
          </p:blipFill>
          <p:spPr>
            <a:xfrm>
              <a:off x="4941880" y="1301029"/>
              <a:ext cx="3538352" cy="2047574"/>
            </a:xfrm>
            <a:prstGeom prst="rect">
              <a:avLst/>
            </a:prstGeom>
          </p:spPr>
        </p:pic>
        <p:sp>
          <p:nvSpPr>
            <p:cNvPr id="59" name="正方形/長方形 58"/>
            <p:cNvSpPr/>
            <p:nvPr/>
          </p:nvSpPr>
          <p:spPr>
            <a:xfrm>
              <a:off x="5343848" y="2289866"/>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60" name="正方形/長方形 59"/>
            <p:cNvSpPr/>
            <p:nvPr/>
          </p:nvSpPr>
          <p:spPr>
            <a:xfrm>
              <a:off x="6924997" y="2308429"/>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61" name="正方形/長方形 60"/>
            <p:cNvSpPr/>
            <p:nvPr/>
          </p:nvSpPr>
          <p:spPr>
            <a:xfrm>
              <a:off x="5297892" y="3215325"/>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62" name="正方形/長方形 61"/>
            <p:cNvSpPr/>
            <p:nvPr/>
          </p:nvSpPr>
          <p:spPr>
            <a:xfrm>
              <a:off x="6986535" y="3229553"/>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3" name="テキスト ボックス 32"/>
            <p:cNvSpPr txBox="1"/>
            <p:nvPr/>
          </p:nvSpPr>
          <p:spPr>
            <a:xfrm>
              <a:off x="5014597" y="3136611"/>
              <a:ext cx="1844933" cy="246221"/>
            </a:xfrm>
            <a:prstGeom prst="rect">
              <a:avLst/>
            </a:prstGeom>
            <a:noFill/>
          </p:spPr>
          <p:txBody>
            <a:bodyPr wrap="square" rtlCol="0">
              <a:spAutoFit/>
            </a:bodyPr>
            <a:lstStyle/>
            <a:p>
              <a:pPr algn="ctr" rtl="0"/>
              <a:r>
                <a:rPr lang="ne-np" sz="1000" dirty="0">
                  <a:latin typeface="HGP明朝B" panose="02020800000000000000" pitchFamily="18" charset="-128"/>
                  <a:ea typeface="HGP明朝B" panose="02020800000000000000" pitchFamily="18" charset="-128"/>
                </a:rPr>
                <a:t>(c) स्लोपको सतह (nori men)को काटेर हटाउने फिनिसिङ</a:t>
              </a:r>
            </a:p>
          </p:txBody>
        </p:sp>
        <p:sp>
          <p:nvSpPr>
            <p:cNvPr id="34" name="テキスト ボックス 33"/>
            <p:cNvSpPr txBox="1"/>
            <p:nvPr/>
          </p:nvSpPr>
          <p:spPr>
            <a:xfrm>
              <a:off x="6711056" y="3136611"/>
              <a:ext cx="1844933" cy="246221"/>
            </a:xfrm>
            <a:prstGeom prst="rect">
              <a:avLst/>
            </a:prstGeom>
            <a:noFill/>
          </p:spPr>
          <p:txBody>
            <a:bodyPr wrap="square" rtlCol="0">
              <a:spAutoFit/>
            </a:bodyPr>
            <a:lstStyle/>
            <a:p>
              <a:pPr algn="ctr" rtl="0"/>
              <a:r>
                <a:rPr lang="ne-np" sz="1000" dirty="0">
                  <a:latin typeface="HGP明朝B" panose="02020800000000000000" pitchFamily="18" charset="-128"/>
                  <a:ea typeface="HGP明朝B" panose="02020800000000000000" pitchFamily="18" charset="-128"/>
                </a:rPr>
                <a:t>(d) नाली खनाई</a:t>
              </a:r>
            </a:p>
          </p:txBody>
        </p:sp>
        <p:sp>
          <p:nvSpPr>
            <p:cNvPr id="31" name="テキスト ボックス 30"/>
            <p:cNvSpPr txBox="1"/>
            <p:nvPr/>
          </p:nvSpPr>
          <p:spPr>
            <a:xfrm>
              <a:off x="4866123" y="2224503"/>
              <a:ext cx="1966397" cy="217244"/>
            </a:xfrm>
            <a:prstGeom prst="rect">
              <a:avLst/>
            </a:prstGeom>
            <a:noFill/>
          </p:spPr>
          <p:txBody>
            <a:bodyPr wrap="square" rtlCol="0">
              <a:spAutoFit/>
            </a:bodyPr>
            <a:lstStyle/>
            <a:p>
              <a:pPr algn="ctr" rtl="0"/>
              <a:r>
                <a:rPr lang="ne-np" sz="1000" dirty="0">
                  <a:latin typeface="HGP明朝B" panose="02020800000000000000" pitchFamily="18" charset="-128"/>
                  <a:ea typeface="HGP明朝B" panose="02020800000000000000" pitchFamily="18" charset="-128"/>
                </a:rPr>
                <a:t>(a) नाली, निर्माणको आधारभूत खनाई</a:t>
              </a:r>
            </a:p>
          </p:txBody>
        </p:sp>
        <p:sp>
          <p:nvSpPr>
            <p:cNvPr id="32" name="テキスト ボックス 31"/>
            <p:cNvSpPr txBox="1"/>
            <p:nvPr/>
          </p:nvSpPr>
          <p:spPr>
            <a:xfrm>
              <a:off x="6690737" y="2214177"/>
              <a:ext cx="2379694" cy="217244"/>
            </a:xfrm>
            <a:prstGeom prst="rect">
              <a:avLst/>
            </a:prstGeom>
            <a:noFill/>
          </p:spPr>
          <p:txBody>
            <a:bodyPr wrap="square" rtlCol="0">
              <a:spAutoFit/>
            </a:bodyPr>
            <a:lstStyle/>
            <a:p>
              <a:pPr algn="ctr" rtl="0"/>
              <a:r>
                <a:rPr lang="ne-np" sz="1000" dirty="0">
                  <a:latin typeface="HGP明朝B" panose="02020800000000000000" pitchFamily="18" charset="-128"/>
                  <a:ea typeface="HGP明朝B" panose="02020800000000000000" pitchFamily="18" charset="-128"/>
                </a:rPr>
                <a:t>(b) जमिन सतहको माथिल्लो तहको खनाई</a:t>
              </a:r>
            </a:p>
          </p:txBody>
        </p:sp>
      </p:grpSp>
      <p:grpSp>
        <p:nvGrpSpPr>
          <p:cNvPr id="8" name="グループ化 7"/>
          <p:cNvGrpSpPr>
            <a:grpSpLocks noChangeAspect="1"/>
          </p:cNvGrpSpPr>
          <p:nvPr/>
        </p:nvGrpSpPr>
        <p:grpSpPr>
          <a:xfrm>
            <a:off x="3839352" y="3122579"/>
            <a:ext cx="4800441" cy="3226201"/>
            <a:chOff x="4708727" y="3706854"/>
            <a:chExt cx="3931066" cy="2641926"/>
          </a:xfrm>
        </p:grpSpPr>
        <p:pic>
          <p:nvPicPr>
            <p:cNvPr id="6" name="図 5"/>
            <p:cNvPicPr>
              <a:picLocks noChangeAspect="1"/>
            </p:cNvPicPr>
            <p:nvPr/>
          </p:nvPicPr>
          <p:blipFill>
            <a:blip r:embed="rId4"/>
            <a:stretch>
              <a:fillRect/>
            </a:stretch>
          </p:blipFill>
          <p:spPr>
            <a:xfrm>
              <a:off x="5297892" y="3706854"/>
              <a:ext cx="2826328" cy="2422566"/>
            </a:xfrm>
            <a:prstGeom prst="rect">
              <a:avLst/>
            </a:prstGeom>
          </p:spPr>
        </p:pic>
        <p:sp>
          <p:nvSpPr>
            <p:cNvPr id="15" name="テキスト ボックス 14"/>
            <p:cNvSpPr txBox="1"/>
            <p:nvPr/>
          </p:nvSpPr>
          <p:spPr>
            <a:xfrm>
              <a:off x="4852555" y="6071781"/>
              <a:ext cx="3787238" cy="276999"/>
            </a:xfrm>
            <a:prstGeom prst="rect">
              <a:avLst/>
            </a:prstGeom>
            <a:noFill/>
            <a:ln>
              <a:noFill/>
            </a:ln>
          </p:spPr>
          <p:txBody>
            <a:bodyPr wrap="square" rtlCol="0">
              <a:spAutoFit/>
            </a:bodyPr>
            <a:lstStyle/>
            <a:p>
              <a:pPr algn="ctr" rtl="0"/>
              <a:r>
                <a:rPr lang="ne-np" sz="1200" dirty="0">
                  <a:solidFill>
                    <a:prstClr val="black"/>
                  </a:solidFill>
                </a:rPr>
                <a:t>चढ्ने, ओर्लिने प्रक्रिया</a:t>
              </a:r>
            </a:p>
          </p:txBody>
        </p:sp>
        <p:sp>
          <p:nvSpPr>
            <p:cNvPr id="63" name="正方形/長方形 62"/>
            <p:cNvSpPr/>
            <p:nvPr/>
          </p:nvSpPr>
          <p:spPr>
            <a:xfrm>
              <a:off x="5236999" y="3913602"/>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5" name="テキスト ボックス 34"/>
            <p:cNvSpPr txBox="1"/>
            <p:nvPr/>
          </p:nvSpPr>
          <p:spPr>
            <a:xfrm>
              <a:off x="4708727" y="3831224"/>
              <a:ext cx="1844933" cy="246221"/>
            </a:xfrm>
            <a:prstGeom prst="rect">
              <a:avLst/>
            </a:prstGeom>
            <a:noFill/>
          </p:spPr>
          <p:txBody>
            <a:bodyPr wrap="square" rtlCol="0">
              <a:spAutoFit/>
            </a:bodyPr>
            <a:lstStyle/>
            <a:p>
              <a:pPr algn="ctr" rtl="0"/>
              <a:r>
                <a:rPr lang="ne-np" sz="1000">
                  <a:latin typeface="HGP明朝B" panose="02020800000000000000" pitchFamily="18" charset="-128"/>
                  <a:ea typeface="HGP明朝B" panose="02020800000000000000" pitchFamily="18" charset="-128"/>
                </a:rPr>
                <a:t>(a) चढ्ने प्रक्रिया</a:t>
              </a:r>
            </a:p>
          </p:txBody>
        </p:sp>
        <p:sp>
          <p:nvSpPr>
            <p:cNvPr id="68" name="正方形/長方形 67"/>
            <p:cNvSpPr/>
            <p:nvPr/>
          </p:nvSpPr>
          <p:spPr>
            <a:xfrm>
              <a:off x="5281015" y="5167936"/>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69" name="テキスト ボックス 68"/>
            <p:cNvSpPr txBox="1"/>
            <p:nvPr/>
          </p:nvSpPr>
          <p:spPr>
            <a:xfrm>
              <a:off x="4752743" y="5085558"/>
              <a:ext cx="1844933" cy="246221"/>
            </a:xfrm>
            <a:prstGeom prst="rect">
              <a:avLst/>
            </a:prstGeom>
            <a:noFill/>
          </p:spPr>
          <p:txBody>
            <a:bodyPr wrap="square" rtlCol="0">
              <a:spAutoFit/>
            </a:bodyPr>
            <a:lstStyle/>
            <a:p>
              <a:pPr algn="ctr" rtl="0"/>
              <a:r>
                <a:rPr lang="ne-np" sz="1000">
                  <a:latin typeface="HGP明朝B" panose="02020800000000000000" pitchFamily="18" charset="-128"/>
                  <a:ea typeface="HGP明朝B" panose="02020800000000000000" pitchFamily="18" charset="-128"/>
                </a:rPr>
                <a:t>(b) ओर्लिने प्रक्रिया</a:t>
              </a:r>
            </a:p>
          </p:txBody>
        </p:sp>
      </p:grpSp>
      <p:sp>
        <p:nvSpPr>
          <p:cNvPr id="24" name="テキスト ボックス 1147">
            <a:extLst>
              <a:ext uri="{FF2B5EF4-FFF2-40B4-BE49-F238E27FC236}">
                <a16:creationId xmlns:a16="http://schemas.microsoft.com/office/drawing/2014/main" id="{D30323A4-C2FF-4911-AD37-167BD1A612D0}"/>
              </a:ext>
            </a:extLst>
          </p:cNvPr>
          <p:cNvSpPr txBox="1"/>
          <p:nvPr/>
        </p:nvSpPr>
        <p:spPr>
          <a:xfrm>
            <a:off x="7158664" y="3987914"/>
            <a:ext cx="29337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फर्काउने</a:t>
            </a:r>
            <a:endParaRPr lang="ja-JP" sz="7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5" name="テキスト ボックス 1150">
            <a:extLst>
              <a:ext uri="{FF2B5EF4-FFF2-40B4-BE49-F238E27FC236}">
                <a16:creationId xmlns:a16="http://schemas.microsoft.com/office/drawing/2014/main" id="{F3FE585E-A669-402A-9700-3CEB38EE2FBE}"/>
              </a:ext>
            </a:extLst>
          </p:cNvPr>
          <p:cNvSpPr txBox="1"/>
          <p:nvPr/>
        </p:nvSpPr>
        <p:spPr>
          <a:xfrm>
            <a:off x="6604309" y="4171513"/>
            <a:ext cx="1194672" cy="1320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बकेटलाई सकेसम्म तल झार्ने (sage)</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6" name="テキスト ボックス 1151">
            <a:extLst>
              <a:ext uri="{FF2B5EF4-FFF2-40B4-BE49-F238E27FC236}">
                <a16:creationId xmlns:a16="http://schemas.microsoft.com/office/drawing/2014/main" id="{B52F1840-D04F-4A90-9FCD-F2A288FBF648}"/>
              </a:ext>
            </a:extLst>
          </p:cNvPr>
          <p:cNvSpPr txBox="1"/>
          <p:nvPr/>
        </p:nvSpPr>
        <p:spPr>
          <a:xfrm>
            <a:off x="5946449" y="4319200"/>
            <a:ext cx="657860"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यो अवस्थामा फर्काउने</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7" name="テキスト ボックス 1152">
            <a:extLst>
              <a:ext uri="{FF2B5EF4-FFF2-40B4-BE49-F238E27FC236}">
                <a16:creationId xmlns:a16="http://schemas.microsoft.com/office/drawing/2014/main" id="{1A6C4BD8-AA67-4256-8FEA-D8AF70542754}"/>
              </a:ext>
            </a:extLst>
          </p:cNvPr>
          <p:cNvSpPr txBox="1"/>
          <p:nvPr/>
        </p:nvSpPr>
        <p:spPr>
          <a:xfrm>
            <a:off x="5174495" y="4473218"/>
            <a:ext cx="1210356"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यो अवस्थामा बकेटलाई माथि सार्ने (age)</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8" name="テキスト ボックス 1153">
            <a:extLst>
              <a:ext uri="{FF2B5EF4-FFF2-40B4-BE49-F238E27FC236}">
                <a16:creationId xmlns:a16="http://schemas.microsoft.com/office/drawing/2014/main" id="{01317A03-9E18-4CA6-ADFA-F9C4C6282AF8}"/>
              </a:ext>
            </a:extLst>
          </p:cNvPr>
          <p:cNvSpPr txBox="1"/>
          <p:nvPr/>
        </p:nvSpPr>
        <p:spPr>
          <a:xfrm>
            <a:off x="5668444" y="5782073"/>
            <a:ext cx="1210356" cy="1330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यो अवस्थामा बकेटलाई माथि सार्ने (age)</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9" name="テキスト ボックス 1154">
            <a:extLst>
              <a:ext uri="{FF2B5EF4-FFF2-40B4-BE49-F238E27FC236}">
                <a16:creationId xmlns:a16="http://schemas.microsoft.com/office/drawing/2014/main" id="{1B10AAF0-B588-41ED-8967-9DC473537D64}"/>
              </a:ext>
            </a:extLst>
          </p:cNvPr>
          <p:cNvSpPr txBox="1"/>
          <p:nvPr/>
        </p:nvSpPr>
        <p:spPr>
          <a:xfrm>
            <a:off x="6394922" y="5562125"/>
            <a:ext cx="1404059" cy="1320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बकेट स्थानलाई त्यतिकै खसाल्ने</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0" name="テキスト ボックス 1155">
            <a:extLst>
              <a:ext uri="{FF2B5EF4-FFF2-40B4-BE49-F238E27FC236}">
                <a16:creationId xmlns:a16="http://schemas.microsoft.com/office/drawing/2014/main" id="{079FA0AB-E4F9-4A88-89EB-155C48895488}"/>
              </a:ext>
            </a:extLst>
          </p:cNvPr>
          <p:cNvSpPr txBox="1"/>
          <p:nvPr/>
        </p:nvSpPr>
        <p:spPr>
          <a:xfrm>
            <a:off x="4834875" y="5955484"/>
            <a:ext cx="1054735"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बकेटलाई फर्काउने</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979069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खन्ने प्रयोगको मेसिन</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7/सहायक पाठ्यपुस्तक पृष्ठ 8</a:t>
            </a:r>
          </a:p>
        </p:txBody>
      </p:sp>
      <p:sp>
        <p:nvSpPr>
          <p:cNvPr id="11" name="テキスト ボックス 10"/>
          <p:cNvSpPr txBox="1"/>
          <p:nvPr/>
        </p:nvSpPr>
        <p:spPr>
          <a:xfrm>
            <a:off x="929334" y="3277070"/>
            <a:ext cx="3312646" cy="276999"/>
          </a:xfrm>
          <a:prstGeom prst="rect">
            <a:avLst/>
          </a:prstGeom>
          <a:noFill/>
          <a:ln>
            <a:noFill/>
          </a:ln>
        </p:spPr>
        <p:txBody>
          <a:bodyPr wrap="square" rtlCol="0">
            <a:spAutoFit/>
          </a:bodyPr>
          <a:lstStyle/>
          <a:p>
            <a:pPr algn="ctr" rtl="0"/>
            <a:r>
              <a:rPr lang="ne-np" sz="1200">
                <a:solidFill>
                  <a:prstClr val="black"/>
                </a:solidFill>
              </a:rPr>
              <a:t>पावर साबेलको उदाहरण</a:t>
            </a:r>
          </a:p>
        </p:txBody>
      </p:sp>
      <p:sp>
        <p:nvSpPr>
          <p:cNvPr id="13" name="テキスト ボックス 12"/>
          <p:cNvSpPr txBox="1"/>
          <p:nvPr/>
        </p:nvSpPr>
        <p:spPr>
          <a:xfrm>
            <a:off x="4996187" y="4387546"/>
            <a:ext cx="3312646" cy="276999"/>
          </a:xfrm>
          <a:prstGeom prst="rect">
            <a:avLst/>
          </a:prstGeom>
          <a:noFill/>
          <a:ln>
            <a:noFill/>
          </a:ln>
        </p:spPr>
        <p:txBody>
          <a:bodyPr wrap="square" rtlCol="0">
            <a:spAutoFit/>
          </a:bodyPr>
          <a:lstStyle/>
          <a:p>
            <a:pPr algn="ctr" rtl="0"/>
            <a:r>
              <a:rPr lang="ne-np" sz="1200">
                <a:solidFill>
                  <a:prstClr val="black"/>
                </a:solidFill>
              </a:rPr>
              <a:t>ड्याग साबेलको उदाहरण</a:t>
            </a:r>
          </a:p>
        </p:txBody>
      </p:sp>
      <p:pic>
        <p:nvPicPr>
          <p:cNvPr id="2" name="図 1"/>
          <p:cNvPicPr>
            <a:picLocks noChangeAspect="1"/>
          </p:cNvPicPr>
          <p:nvPr/>
        </p:nvPicPr>
        <p:blipFill>
          <a:blip r:embed="rId3"/>
          <a:stretch>
            <a:fillRect/>
          </a:stretch>
        </p:blipFill>
        <p:spPr>
          <a:xfrm>
            <a:off x="1120703" y="1290089"/>
            <a:ext cx="2495550" cy="2047875"/>
          </a:xfrm>
          <a:prstGeom prst="rect">
            <a:avLst/>
          </a:prstGeom>
        </p:spPr>
      </p:pic>
      <p:pic>
        <p:nvPicPr>
          <p:cNvPr id="10" name="図 9"/>
          <p:cNvPicPr>
            <a:picLocks noChangeAspect="1"/>
          </p:cNvPicPr>
          <p:nvPr/>
        </p:nvPicPr>
        <p:blipFill>
          <a:blip r:embed="rId4"/>
          <a:stretch>
            <a:fillRect/>
          </a:stretch>
        </p:blipFill>
        <p:spPr>
          <a:xfrm>
            <a:off x="718107" y="3649452"/>
            <a:ext cx="4552950" cy="1809750"/>
          </a:xfrm>
          <a:prstGeom prst="rect">
            <a:avLst/>
          </a:prstGeom>
        </p:spPr>
      </p:pic>
      <p:sp>
        <p:nvSpPr>
          <p:cNvPr id="14" name="テキスト ボックス 13"/>
          <p:cNvSpPr txBox="1"/>
          <p:nvPr/>
        </p:nvSpPr>
        <p:spPr>
          <a:xfrm>
            <a:off x="1120703" y="5364428"/>
            <a:ext cx="3312646" cy="276999"/>
          </a:xfrm>
          <a:prstGeom prst="rect">
            <a:avLst/>
          </a:prstGeom>
          <a:noFill/>
          <a:ln>
            <a:noFill/>
          </a:ln>
        </p:spPr>
        <p:txBody>
          <a:bodyPr wrap="square" rtlCol="0">
            <a:spAutoFit/>
          </a:bodyPr>
          <a:lstStyle/>
          <a:p>
            <a:pPr algn="ctr" rtl="0"/>
            <a:r>
              <a:rPr lang="ne-np" sz="1200">
                <a:solidFill>
                  <a:prstClr val="black"/>
                </a:solidFill>
              </a:rPr>
              <a:t>कामसेलको उदाहरण</a:t>
            </a:r>
          </a:p>
        </p:txBody>
      </p:sp>
      <p:pic>
        <p:nvPicPr>
          <p:cNvPr id="8" name="図 7"/>
          <p:cNvPicPr>
            <a:picLocks noChangeAspect="1"/>
          </p:cNvPicPr>
          <p:nvPr/>
        </p:nvPicPr>
        <p:blipFill>
          <a:blip r:embed="rId5"/>
          <a:stretch>
            <a:fillRect/>
          </a:stretch>
        </p:blipFill>
        <p:spPr>
          <a:xfrm>
            <a:off x="4821753" y="1286752"/>
            <a:ext cx="3661515" cy="3087821"/>
          </a:xfrm>
          <a:prstGeom prst="rect">
            <a:avLst/>
          </a:prstGeom>
        </p:spPr>
      </p:pic>
    </p:spTree>
    <p:extLst>
      <p:ext uri="{BB962C8B-B14F-4D97-AF65-F5344CB8AC3E}">
        <p14:creationId xmlns:p14="http://schemas.microsoft.com/office/powerpoint/2010/main" val="528377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खन्ने कार्य</a:t>
            </a:r>
            <a:endParaRPr kumimoji="1" lang="ja-JP" altLang="en-US" sz="24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043505" y="6040255"/>
            <a:ext cx="3237610" cy="276999"/>
          </a:xfrm>
          <a:prstGeom prst="rect">
            <a:avLst/>
          </a:prstGeom>
          <a:noFill/>
          <a:ln>
            <a:noFill/>
          </a:ln>
        </p:spPr>
        <p:txBody>
          <a:bodyPr wrap="square" rtlCol="0">
            <a:spAutoFit/>
          </a:bodyPr>
          <a:lstStyle/>
          <a:p>
            <a:pPr algn="ctr" rtl="0"/>
            <a:r>
              <a:rPr lang="ne-np" sz="1200">
                <a:solidFill>
                  <a:prstClr val="black"/>
                </a:solidFill>
              </a:rPr>
              <a:t>आर्म प्रयोगको सबैभन्दा प्रभावकारी खन्ने क्षेत्र</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126/सहायक पाठ्यपुस्तक पृष्ठ 65</a:t>
            </a:r>
          </a:p>
        </p:txBody>
      </p:sp>
      <p:sp>
        <p:nvSpPr>
          <p:cNvPr id="15" name="テキスト ボックス 14"/>
          <p:cNvSpPr txBox="1"/>
          <p:nvPr/>
        </p:nvSpPr>
        <p:spPr>
          <a:xfrm>
            <a:off x="4690590" y="4820384"/>
            <a:ext cx="3787238" cy="276999"/>
          </a:xfrm>
          <a:prstGeom prst="rect">
            <a:avLst/>
          </a:prstGeom>
          <a:noFill/>
          <a:ln>
            <a:noFill/>
          </a:ln>
        </p:spPr>
        <p:txBody>
          <a:bodyPr wrap="square" rtlCol="0">
            <a:spAutoFit/>
          </a:bodyPr>
          <a:lstStyle/>
          <a:p>
            <a:pPr algn="ctr" rtl="0"/>
            <a:r>
              <a:rPr lang="ne-np" sz="1200">
                <a:solidFill>
                  <a:prstClr val="black"/>
                </a:solidFill>
              </a:rPr>
              <a:t>बाटोको छेउमा खन्ने काम गर्दाको क्रलरको दिशा</a:t>
            </a:r>
          </a:p>
        </p:txBody>
      </p:sp>
      <p:pic>
        <p:nvPicPr>
          <p:cNvPr id="8" name="図 7"/>
          <p:cNvPicPr>
            <a:picLocks noChangeAspect="1"/>
          </p:cNvPicPr>
          <p:nvPr/>
        </p:nvPicPr>
        <p:blipFill>
          <a:blip r:embed="rId3"/>
          <a:stretch>
            <a:fillRect/>
          </a:stretch>
        </p:blipFill>
        <p:spPr>
          <a:xfrm>
            <a:off x="779255" y="4188923"/>
            <a:ext cx="3348538" cy="1883553"/>
          </a:xfrm>
          <a:prstGeom prst="rect">
            <a:avLst/>
          </a:prstGeom>
        </p:spPr>
      </p:pic>
      <p:pic>
        <p:nvPicPr>
          <p:cNvPr id="16" name="図 15"/>
          <p:cNvPicPr>
            <a:picLocks noChangeAspect="1"/>
          </p:cNvPicPr>
          <p:nvPr/>
        </p:nvPicPr>
        <p:blipFill>
          <a:blip r:embed="rId4"/>
          <a:stretch>
            <a:fillRect/>
          </a:stretch>
        </p:blipFill>
        <p:spPr>
          <a:xfrm>
            <a:off x="628650" y="1291390"/>
            <a:ext cx="4440500" cy="2580940"/>
          </a:xfrm>
          <a:prstGeom prst="rect">
            <a:avLst/>
          </a:prstGeom>
        </p:spPr>
      </p:pic>
      <p:sp>
        <p:nvSpPr>
          <p:cNvPr id="23" name="テキスト ボックス 22"/>
          <p:cNvSpPr txBox="1"/>
          <p:nvPr/>
        </p:nvSpPr>
        <p:spPr>
          <a:xfrm>
            <a:off x="679659" y="3829211"/>
            <a:ext cx="3787238" cy="276999"/>
          </a:xfrm>
          <a:prstGeom prst="rect">
            <a:avLst/>
          </a:prstGeom>
          <a:noFill/>
          <a:ln>
            <a:noFill/>
          </a:ln>
        </p:spPr>
        <p:txBody>
          <a:bodyPr wrap="square" rtlCol="0">
            <a:spAutoFit/>
          </a:bodyPr>
          <a:lstStyle/>
          <a:p>
            <a:pPr algn="ctr" rtl="0"/>
            <a:r>
              <a:rPr lang="ne-np" sz="1200">
                <a:solidFill>
                  <a:prstClr val="black"/>
                </a:solidFill>
              </a:rPr>
              <a:t>हाइड्रोलिक टाइप साबेल (ब्याकहो) प्रयोगको आधारभूत कार्यको उदाहरण</a:t>
            </a:r>
          </a:p>
        </p:txBody>
      </p:sp>
      <p:pic>
        <p:nvPicPr>
          <p:cNvPr id="10" name="図 9"/>
          <p:cNvPicPr>
            <a:picLocks noChangeAspect="1"/>
          </p:cNvPicPr>
          <p:nvPr/>
        </p:nvPicPr>
        <p:blipFill>
          <a:blip r:embed="rId5"/>
          <a:stretch>
            <a:fillRect/>
          </a:stretch>
        </p:blipFill>
        <p:spPr>
          <a:xfrm>
            <a:off x="4690590" y="2980865"/>
            <a:ext cx="3730336" cy="1782929"/>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2" name="テキスト ボックス 1157">
            <a:extLst>
              <a:ext uri="{FF2B5EF4-FFF2-40B4-BE49-F238E27FC236}">
                <a16:creationId xmlns:a16="http://schemas.microsoft.com/office/drawing/2014/main" id="{295F9D4E-D3F8-477E-9DD6-606F370D8313}"/>
              </a:ext>
            </a:extLst>
          </p:cNvPr>
          <p:cNvSpPr txBox="1"/>
          <p:nvPr/>
        </p:nvSpPr>
        <p:spPr>
          <a:xfrm>
            <a:off x="861429" y="1587338"/>
            <a:ext cx="1306592"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आर्म सिलिन्डर</a:t>
            </a:r>
          </a:p>
        </p:txBody>
      </p:sp>
      <p:sp>
        <p:nvSpPr>
          <p:cNvPr id="13" name="テキスト ボックス 1158">
            <a:extLst>
              <a:ext uri="{FF2B5EF4-FFF2-40B4-BE49-F238E27FC236}">
                <a16:creationId xmlns:a16="http://schemas.microsoft.com/office/drawing/2014/main" id="{FFB35B0C-738E-4E92-84CE-A1113EEBCB24}"/>
              </a:ext>
            </a:extLst>
          </p:cNvPr>
          <p:cNvSpPr txBox="1"/>
          <p:nvPr/>
        </p:nvSpPr>
        <p:spPr>
          <a:xfrm>
            <a:off x="2798903" y="1499353"/>
            <a:ext cx="609638"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आर्म</a:t>
            </a:r>
          </a:p>
        </p:txBody>
      </p:sp>
      <p:sp>
        <p:nvSpPr>
          <p:cNvPr id="14" name="テキスト ボックス 1159">
            <a:extLst>
              <a:ext uri="{FF2B5EF4-FFF2-40B4-BE49-F238E27FC236}">
                <a16:creationId xmlns:a16="http://schemas.microsoft.com/office/drawing/2014/main" id="{3364BFD6-D784-486E-A78B-860BC9E625AE}"/>
              </a:ext>
            </a:extLst>
          </p:cNvPr>
          <p:cNvSpPr txBox="1"/>
          <p:nvPr/>
        </p:nvSpPr>
        <p:spPr>
          <a:xfrm>
            <a:off x="2997597" y="2097383"/>
            <a:ext cx="609637"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बकेट सिलिन्डर</a:t>
            </a:r>
          </a:p>
        </p:txBody>
      </p:sp>
      <p:sp>
        <p:nvSpPr>
          <p:cNvPr id="17" name="テキスト ボックス 1160">
            <a:extLst>
              <a:ext uri="{FF2B5EF4-FFF2-40B4-BE49-F238E27FC236}">
                <a16:creationId xmlns:a16="http://schemas.microsoft.com/office/drawing/2014/main" id="{2D5EEC7B-4050-442D-AED6-293D942B231E}"/>
              </a:ext>
            </a:extLst>
          </p:cNvPr>
          <p:cNvSpPr txBox="1"/>
          <p:nvPr/>
        </p:nvSpPr>
        <p:spPr>
          <a:xfrm>
            <a:off x="4572000" y="1309602"/>
            <a:ext cx="497150" cy="206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बकेट सिलिन्डर</a:t>
            </a:r>
          </a:p>
        </p:txBody>
      </p:sp>
      <p:sp>
        <p:nvSpPr>
          <p:cNvPr id="18" name="テキスト ボックス 1161">
            <a:extLst>
              <a:ext uri="{FF2B5EF4-FFF2-40B4-BE49-F238E27FC236}">
                <a16:creationId xmlns:a16="http://schemas.microsoft.com/office/drawing/2014/main" id="{693CC9F7-6B73-46D2-B172-824229659E8C}"/>
              </a:ext>
            </a:extLst>
          </p:cNvPr>
          <p:cNvSpPr txBox="1"/>
          <p:nvPr/>
        </p:nvSpPr>
        <p:spPr>
          <a:xfrm>
            <a:off x="3244270" y="2613892"/>
            <a:ext cx="497150" cy="206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लिङ्क</a:t>
            </a:r>
          </a:p>
        </p:txBody>
      </p:sp>
      <p:sp>
        <p:nvSpPr>
          <p:cNvPr id="19" name="テキスト ボックス 1162">
            <a:extLst>
              <a:ext uri="{FF2B5EF4-FFF2-40B4-BE49-F238E27FC236}">
                <a16:creationId xmlns:a16="http://schemas.microsoft.com/office/drawing/2014/main" id="{66F8FC43-E475-4BF4-BDDB-EEF43B8D0E91}"/>
              </a:ext>
            </a:extLst>
          </p:cNvPr>
          <p:cNvSpPr txBox="1"/>
          <p:nvPr/>
        </p:nvSpPr>
        <p:spPr>
          <a:xfrm>
            <a:off x="3350909" y="3366633"/>
            <a:ext cx="368929"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धारको एङ्गल</a:t>
            </a:r>
          </a:p>
        </p:txBody>
      </p:sp>
    </p:spTree>
    <p:extLst>
      <p:ext uri="{BB962C8B-B14F-4D97-AF65-F5344CB8AC3E}">
        <p14:creationId xmlns:p14="http://schemas.microsoft.com/office/powerpoint/2010/main" val="914553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लोड कार्य</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612546" y="2718505"/>
            <a:ext cx="3237610" cy="276999"/>
          </a:xfrm>
          <a:prstGeom prst="rect">
            <a:avLst/>
          </a:prstGeom>
          <a:noFill/>
          <a:ln>
            <a:noFill/>
          </a:ln>
        </p:spPr>
        <p:txBody>
          <a:bodyPr wrap="square" rtlCol="0">
            <a:spAutoFit/>
          </a:bodyPr>
          <a:lstStyle/>
          <a:p>
            <a:pPr algn="ctr" rtl="0"/>
            <a:r>
              <a:rPr lang="ne-np" sz="1200">
                <a:solidFill>
                  <a:prstClr val="black"/>
                </a:solidFill>
              </a:rPr>
              <a:t>लोड ढुवानी कामको उदाहरण (1)</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128/सहायक पाठ्यपुस्तक पृष्ठ 66</a:t>
            </a:r>
          </a:p>
        </p:txBody>
      </p:sp>
      <p:pic>
        <p:nvPicPr>
          <p:cNvPr id="2" name="図 1"/>
          <p:cNvPicPr>
            <a:picLocks noChangeAspect="1"/>
          </p:cNvPicPr>
          <p:nvPr/>
        </p:nvPicPr>
        <p:blipFill>
          <a:blip r:embed="rId3"/>
          <a:stretch>
            <a:fillRect/>
          </a:stretch>
        </p:blipFill>
        <p:spPr>
          <a:xfrm>
            <a:off x="771174" y="1416661"/>
            <a:ext cx="2767968" cy="1263759"/>
          </a:xfrm>
          <a:prstGeom prst="rect">
            <a:avLst/>
          </a:prstGeom>
        </p:spPr>
      </p:pic>
      <p:pic>
        <p:nvPicPr>
          <p:cNvPr id="3" name="図 2"/>
          <p:cNvPicPr>
            <a:picLocks noChangeAspect="1"/>
          </p:cNvPicPr>
          <p:nvPr/>
        </p:nvPicPr>
        <p:blipFill>
          <a:blip r:embed="rId4"/>
          <a:stretch>
            <a:fillRect/>
          </a:stretch>
        </p:blipFill>
        <p:spPr>
          <a:xfrm>
            <a:off x="3850156" y="1468928"/>
            <a:ext cx="1957149" cy="1526576"/>
          </a:xfrm>
          <a:prstGeom prst="rect">
            <a:avLst/>
          </a:prstGeom>
        </p:spPr>
      </p:pic>
      <p:pic>
        <p:nvPicPr>
          <p:cNvPr id="5" name="図 4"/>
          <p:cNvPicPr>
            <a:picLocks noChangeAspect="1"/>
          </p:cNvPicPr>
          <p:nvPr/>
        </p:nvPicPr>
        <p:blipFill>
          <a:blip r:embed="rId5"/>
          <a:stretch>
            <a:fillRect/>
          </a:stretch>
        </p:blipFill>
        <p:spPr>
          <a:xfrm>
            <a:off x="3918946" y="3491527"/>
            <a:ext cx="1498617" cy="1582495"/>
          </a:xfrm>
          <a:prstGeom prst="rect">
            <a:avLst/>
          </a:prstGeom>
        </p:spPr>
      </p:pic>
      <p:pic>
        <p:nvPicPr>
          <p:cNvPr id="6" name="図 5"/>
          <p:cNvPicPr>
            <a:picLocks noChangeAspect="1"/>
          </p:cNvPicPr>
          <p:nvPr/>
        </p:nvPicPr>
        <p:blipFill>
          <a:blip r:embed="rId6"/>
          <a:stretch>
            <a:fillRect/>
          </a:stretch>
        </p:blipFill>
        <p:spPr>
          <a:xfrm>
            <a:off x="918382" y="3300835"/>
            <a:ext cx="2656130" cy="1056860"/>
          </a:xfrm>
          <a:prstGeom prst="rect">
            <a:avLst/>
          </a:prstGeom>
        </p:spPr>
      </p:pic>
      <p:pic>
        <p:nvPicPr>
          <p:cNvPr id="12" name="図 11"/>
          <p:cNvPicPr>
            <a:picLocks noChangeAspect="1"/>
          </p:cNvPicPr>
          <p:nvPr/>
        </p:nvPicPr>
        <p:blipFill>
          <a:blip r:embed="rId7"/>
          <a:stretch>
            <a:fillRect/>
          </a:stretch>
        </p:blipFill>
        <p:spPr>
          <a:xfrm>
            <a:off x="1010647" y="4732840"/>
            <a:ext cx="2471599" cy="905880"/>
          </a:xfrm>
          <a:prstGeom prst="rect">
            <a:avLst/>
          </a:prstGeom>
        </p:spPr>
      </p:pic>
      <p:pic>
        <p:nvPicPr>
          <p:cNvPr id="13" name="図 12"/>
          <p:cNvPicPr>
            <a:picLocks noChangeAspect="1"/>
          </p:cNvPicPr>
          <p:nvPr/>
        </p:nvPicPr>
        <p:blipFill>
          <a:blip r:embed="rId8"/>
          <a:stretch>
            <a:fillRect/>
          </a:stretch>
        </p:blipFill>
        <p:spPr>
          <a:xfrm>
            <a:off x="5854263" y="1371319"/>
            <a:ext cx="2536494" cy="3338390"/>
          </a:xfrm>
          <a:prstGeom prst="rect">
            <a:avLst/>
          </a:prstGeom>
        </p:spPr>
      </p:pic>
      <p:pic>
        <p:nvPicPr>
          <p:cNvPr id="16" name="図 15"/>
          <p:cNvPicPr>
            <a:picLocks noChangeAspect="1"/>
          </p:cNvPicPr>
          <p:nvPr/>
        </p:nvPicPr>
        <p:blipFill>
          <a:blip r:embed="rId9"/>
          <a:stretch>
            <a:fillRect/>
          </a:stretch>
        </p:blipFill>
        <p:spPr>
          <a:xfrm>
            <a:off x="4151309" y="5226084"/>
            <a:ext cx="3938592" cy="976854"/>
          </a:xfrm>
          <a:prstGeom prst="rect">
            <a:avLst/>
          </a:prstGeom>
        </p:spPr>
      </p:pic>
      <p:sp>
        <p:nvSpPr>
          <p:cNvPr id="19" name="テキスト ボックス 18"/>
          <p:cNvSpPr txBox="1"/>
          <p:nvPr/>
        </p:nvSpPr>
        <p:spPr>
          <a:xfrm>
            <a:off x="3209925" y="2983799"/>
            <a:ext cx="3237610" cy="276999"/>
          </a:xfrm>
          <a:prstGeom prst="rect">
            <a:avLst/>
          </a:prstGeom>
          <a:noFill/>
          <a:ln>
            <a:noFill/>
          </a:ln>
        </p:spPr>
        <p:txBody>
          <a:bodyPr wrap="square" rtlCol="0">
            <a:spAutoFit/>
          </a:bodyPr>
          <a:lstStyle/>
          <a:p>
            <a:pPr algn="ctr" rtl="0"/>
            <a:r>
              <a:rPr lang="ne-np" sz="1200">
                <a:solidFill>
                  <a:prstClr val="black"/>
                </a:solidFill>
              </a:rPr>
              <a:t>लोड ढुवानी कामको उदाहरण (2)</a:t>
            </a:r>
          </a:p>
        </p:txBody>
      </p:sp>
      <p:sp>
        <p:nvSpPr>
          <p:cNvPr id="20" name="テキスト ボックス 19"/>
          <p:cNvSpPr txBox="1"/>
          <p:nvPr/>
        </p:nvSpPr>
        <p:spPr>
          <a:xfrm>
            <a:off x="3198391" y="5021436"/>
            <a:ext cx="3237610" cy="276999"/>
          </a:xfrm>
          <a:prstGeom prst="rect">
            <a:avLst/>
          </a:prstGeom>
          <a:noFill/>
          <a:ln>
            <a:noFill/>
          </a:ln>
        </p:spPr>
        <p:txBody>
          <a:bodyPr wrap="square" rtlCol="0">
            <a:spAutoFit/>
          </a:bodyPr>
          <a:lstStyle/>
          <a:p>
            <a:pPr algn="ctr" rtl="0"/>
            <a:r>
              <a:rPr lang="ne-np" sz="1200">
                <a:solidFill>
                  <a:prstClr val="black"/>
                </a:solidFill>
              </a:rPr>
              <a:t>लोड कामको उदाहरण (3)</a:t>
            </a:r>
          </a:p>
        </p:txBody>
      </p:sp>
      <p:sp>
        <p:nvSpPr>
          <p:cNvPr id="21" name="テキスト ボックス 20"/>
          <p:cNvSpPr txBox="1"/>
          <p:nvPr/>
        </p:nvSpPr>
        <p:spPr>
          <a:xfrm>
            <a:off x="771174" y="4314577"/>
            <a:ext cx="3237610" cy="276999"/>
          </a:xfrm>
          <a:prstGeom prst="rect">
            <a:avLst/>
          </a:prstGeom>
          <a:noFill/>
          <a:ln>
            <a:noFill/>
          </a:ln>
        </p:spPr>
        <p:txBody>
          <a:bodyPr wrap="square" rtlCol="0">
            <a:spAutoFit/>
          </a:bodyPr>
          <a:lstStyle/>
          <a:p>
            <a:pPr algn="ctr" rtl="0"/>
            <a:r>
              <a:rPr lang="ne-np" sz="1200">
                <a:solidFill>
                  <a:prstClr val="black"/>
                </a:solidFill>
              </a:rPr>
              <a:t>लोड ढुवानी कामको उदाहरण (4)</a:t>
            </a:r>
          </a:p>
        </p:txBody>
      </p:sp>
      <p:sp>
        <p:nvSpPr>
          <p:cNvPr id="24" name="テキスト ボックス 23"/>
          <p:cNvSpPr txBox="1"/>
          <p:nvPr/>
        </p:nvSpPr>
        <p:spPr>
          <a:xfrm>
            <a:off x="771174" y="5655377"/>
            <a:ext cx="3237610" cy="276999"/>
          </a:xfrm>
          <a:prstGeom prst="rect">
            <a:avLst/>
          </a:prstGeom>
          <a:noFill/>
          <a:ln>
            <a:noFill/>
          </a:ln>
        </p:spPr>
        <p:txBody>
          <a:bodyPr wrap="square" rtlCol="0">
            <a:spAutoFit/>
          </a:bodyPr>
          <a:lstStyle/>
          <a:p>
            <a:pPr algn="ctr" rtl="0"/>
            <a:r>
              <a:rPr lang="ne-np" sz="1200">
                <a:solidFill>
                  <a:prstClr val="black"/>
                </a:solidFill>
              </a:rPr>
              <a:t>लोड कामको उदाहरण (5)</a:t>
            </a:r>
          </a:p>
        </p:txBody>
      </p:sp>
      <p:sp>
        <p:nvSpPr>
          <p:cNvPr id="25" name="テキスト ボックス 24"/>
          <p:cNvSpPr txBox="1"/>
          <p:nvPr/>
        </p:nvSpPr>
        <p:spPr>
          <a:xfrm>
            <a:off x="5503705" y="4696600"/>
            <a:ext cx="3237610" cy="276999"/>
          </a:xfrm>
          <a:prstGeom prst="rect">
            <a:avLst/>
          </a:prstGeom>
          <a:noFill/>
          <a:ln>
            <a:noFill/>
          </a:ln>
        </p:spPr>
        <p:txBody>
          <a:bodyPr wrap="square" rtlCol="0">
            <a:spAutoFit/>
          </a:bodyPr>
          <a:lstStyle/>
          <a:p>
            <a:pPr algn="ctr" rtl="0"/>
            <a:r>
              <a:rPr lang="ne-np" sz="1200">
                <a:solidFill>
                  <a:prstClr val="black"/>
                </a:solidFill>
              </a:rPr>
              <a:t>टेलिस्कोपिङ आर्मको उदाहरण</a:t>
            </a:r>
          </a:p>
        </p:txBody>
      </p:sp>
      <p:sp>
        <p:nvSpPr>
          <p:cNvPr id="26" name="テキスト ボックス 25"/>
          <p:cNvSpPr txBox="1"/>
          <p:nvPr/>
        </p:nvSpPr>
        <p:spPr>
          <a:xfrm>
            <a:off x="4778224" y="6105361"/>
            <a:ext cx="3237610" cy="276999"/>
          </a:xfrm>
          <a:prstGeom prst="rect">
            <a:avLst/>
          </a:prstGeom>
          <a:noFill/>
          <a:ln>
            <a:noFill/>
          </a:ln>
        </p:spPr>
        <p:txBody>
          <a:bodyPr wrap="square" rtlCol="0">
            <a:spAutoFit/>
          </a:bodyPr>
          <a:lstStyle/>
          <a:p>
            <a:pPr algn="ctr" rtl="0"/>
            <a:r>
              <a:rPr lang="ne-np" sz="1200" dirty="0">
                <a:solidFill>
                  <a:prstClr val="black"/>
                </a:solidFill>
              </a:rPr>
              <a:t>लङ्ग आर्मको उदाहरण</a:t>
            </a:r>
          </a:p>
        </p:txBody>
      </p:sp>
      <p:sp>
        <p:nvSpPr>
          <p:cNvPr id="23" name="テキスト ボックス 1163">
            <a:extLst>
              <a:ext uri="{FF2B5EF4-FFF2-40B4-BE49-F238E27FC236}">
                <a16:creationId xmlns:a16="http://schemas.microsoft.com/office/drawing/2014/main" id="{2C6DACC7-58E3-4562-8E3C-5CB24E3CA045}"/>
              </a:ext>
            </a:extLst>
          </p:cNvPr>
          <p:cNvSpPr txBox="1"/>
          <p:nvPr/>
        </p:nvSpPr>
        <p:spPr>
          <a:xfrm>
            <a:off x="1345466" y="2212100"/>
            <a:ext cx="773430"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10ｔ～11ｔडम्प (dampu)</a:t>
            </a:r>
            <a:endParaRPr lang="ja-JP" sz="7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7" name="テキスト ボックス 1164">
            <a:extLst>
              <a:ext uri="{FF2B5EF4-FFF2-40B4-BE49-F238E27FC236}">
                <a16:creationId xmlns:a16="http://schemas.microsoft.com/office/drawing/2014/main" id="{CF976BCB-B55E-4D66-A653-EBDE93294FC4}"/>
              </a:ext>
            </a:extLst>
          </p:cNvPr>
          <p:cNvSpPr txBox="1"/>
          <p:nvPr/>
        </p:nvSpPr>
        <p:spPr>
          <a:xfrm rot="20434963">
            <a:off x="4145379" y="3503003"/>
            <a:ext cx="773430" cy="119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टर्न एङ्गललाई सानो गर्ने</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8" name="テキスト ボックス 1164">
            <a:extLst>
              <a:ext uri="{FF2B5EF4-FFF2-40B4-BE49-F238E27FC236}">
                <a16:creationId xmlns:a16="http://schemas.microsoft.com/office/drawing/2014/main" id="{467E3B07-7340-47F9-A6A5-1A50C6A7D461}"/>
              </a:ext>
            </a:extLst>
          </p:cNvPr>
          <p:cNvSpPr txBox="1"/>
          <p:nvPr/>
        </p:nvSpPr>
        <p:spPr>
          <a:xfrm>
            <a:off x="2438359" y="4941677"/>
            <a:ext cx="773430" cy="7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游ゴシック" panose="020B0400000000000000" pitchFamily="50" charset="-128"/>
                <a:ea typeface="游ゴシック" panose="020B0400000000000000" pitchFamily="50" charset="-128"/>
                <a:cs typeface="Times New Roman" panose="02020603050405020304" pitchFamily="18" charset="0"/>
              </a:rPr>
              <a:t>यो दुरी कायम गर्ने गरि</a:t>
            </a:r>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9" name="テキスト ボックス 1164">
            <a:extLst>
              <a:ext uri="{FF2B5EF4-FFF2-40B4-BE49-F238E27FC236}">
                <a16:creationId xmlns:a16="http://schemas.microsoft.com/office/drawing/2014/main" id="{28BC288A-BC73-46BF-9920-A1CFFACE6D76}"/>
              </a:ext>
            </a:extLst>
          </p:cNvPr>
          <p:cNvSpPr txBox="1"/>
          <p:nvPr/>
        </p:nvSpPr>
        <p:spPr>
          <a:xfrm rot="20434963">
            <a:off x="4415955" y="3650202"/>
            <a:ext cx="393583" cy="1445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endParaRPr lang="ja-JP" sz="7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1506622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हाइड्रोलिक टाइप साबेल (रोटेटिङ साबेल)</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267198" y="3196373"/>
            <a:ext cx="3237610" cy="276999"/>
          </a:xfrm>
          <a:prstGeom prst="rect">
            <a:avLst/>
          </a:prstGeom>
          <a:noFill/>
          <a:ln>
            <a:noFill/>
          </a:ln>
        </p:spPr>
        <p:txBody>
          <a:bodyPr wrap="square" rtlCol="0">
            <a:spAutoFit/>
          </a:bodyPr>
          <a:lstStyle/>
          <a:p>
            <a:pPr algn="ctr" rtl="0"/>
            <a:r>
              <a:rPr lang="ne-np" sz="1200">
                <a:solidFill>
                  <a:prstClr val="black"/>
                </a:solidFill>
              </a:rPr>
              <a:t>निकासलाई ध्यानमा राखेको माथिल्लो भाग खन्ने कार्यको उदाहरण</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131/सहायक पाठ्यपुस्तक पृष्ठ 69</a:t>
            </a:r>
          </a:p>
        </p:txBody>
      </p:sp>
      <p:pic>
        <p:nvPicPr>
          <p:cNvPr id="7" name="図 6"/>
          <p:cNvPicPr>
            <a:picLocks noChangeAspect="1"/>
          </p:cNvPicPr>
          <p:nvPr/>
        </p:nvPicPr>
        <p:blipFill>
          <a:blip r:embed="rId3"/>
          <a:stretch>
            <a:fillRect/>
          </a:stretch>
        </p:blipFill>
        <p:spPr>
          <a:xfrm>
            <a:off x="862271" y="1480085"/>
            <a:ext cx="4175562" cy="1298284"/>
          </a:xfrm>
          <a:prstGeom prst="rect">
            <a:avLst/>
          </a:prstGeom>
        </p:spPr>
      </p:pic>
      <p:pic>
        <p:nvPicPr>
          <p:cNvPr id="8" name="図 7"/>
          <p:cNvPicPr>
            <a:picLocks noChangeAspect="1"/>
          </p:cNvPicPr>
          <p:nvPr/>
        </p:nvPicPr>
        <p:blipFill>
          <a:blip r:embed="rId4"/>
          <a:stretch>
            <a:fillRect/>
          </a:stretch>
        </p:blipFill>
        <p:spPr>
          <a:xfrm>
            <a:off x="5186793" y="1314619"/>
            <a:ext cx="3061711" cy="1732353"/>
          </a:xfrm>
          <a:prstGeom prst="rect">
            <a:avLst/>
          </a:prstGeom>
        </p:spPr>
      </p:pic>
      <p:pic>
        <p:nvPicPr>
          <p:cNvPr id="10" name="図 9"/>
          <p:cNvPicPr>
            <a:picLocks noChangeAspect="1"/>
          </p:cNvPicPr>
          <p:nvPr/>
        </p:nvPicPr>
        <p:blipFill>
          <a:blip r:embed="rId5"/>
          <a:stretch>
            <a:fillRect/>
          </a:stretch>
        </p:blipFill>
        <p:spPr>
          <a:xfrm>
            <a:off x="1099983" y="3791328"/>
            <a:ext cx="3220790" cy="1348497"/>
          </a:xfrm>
          <a:prstGeom prst="rect">
            <a:avLst/>
          </a:prstGeom>
        </p:spPr>
      </p:pic>
      <p:pic>
        <p:nvPicPr>
          <p:cNvPr id="12" name="図 11"/>
          <p:cNvPicPr>
            <a:picLocks noChangeAspect="1"/>
          </p:cNvPicPr>
          <p:nvPr/>
        </p:nvPicPr>
        <p:blipFill>
          <a:blip r:embed="rId6"/>
          <a:stretch>
            <a:fillRect/>
          </a:stretch>
        </p:blipFill>
        <p:spPr>
          <a:xfrm>
            <a:off x="4923798" y="3665352"/>
            <a:ext cx="3322369" cy="1605346"/>
          </a:xfrm>
          <a:prstGeom prst="rect">
            <a:avLst/>
          </a:prstGeom>
        </p:spPr>
      </p:pic>
      <p:sp>
        <p:nvSpPr>
          <p:cNvPr id="19" name="テキスト ボックス 18"/>
          <p:cNvSpPr txBox="1"/>
          <p:nvPr/>
        </p:nvSpPr>
        <p:spPr>
          <a:xfrm>
            <a:off x="4923798" y="5718277"/>
            <a:ext cx="3237610" cy="276999"/>
          </a:xfrm>
          <a:prstGeom prst="rect">
            <a:avLst/>
          </a:prstGeom>
          <a:noFill/>
          <a:ln>
            <a:noFill/>
          </a:ln>
        </p:spPr>
        <p:txBody>
          <a:bodyPr wrap="square" rtlCol="0">
            <a:spAutoFit/>
          </a:bodyPr>
          <a:lstStyle/>
          <a:p>
            <a:pPr algn="ctr" rtl="0"/>
            <a:r>
              <a:rPr lang="ne-np" sz="1200">
                <a:solidFill>
                  <a:prstClr val="black"/>
                </a:solidFill>
              </a:rPr>
              <a:t>लहरै खन्ने कार्यको उदाहरण </a:t>
            </a:r>
          </a:p>
        </p:txBody>
      </p:sp>
      <p:sp>
        <p:nvSpPr>
          <p:cNvPr id="20" name="テキスト ボックス 19"/>
          <p:cNvSpPr txBox="1"/>
          <p:nvPr/>
        </p:nvSpPr>
        <p:spPr>
          <a:xfrm>
            <a:off x="1083163" y="5546749"/>
            <a:ext cx="3237610" cy="276999"/>
          </a:xfrm>
          <a:prstGeom prst="rect">
            <a:avLst/>
          </a:prstGeom>
          <a:noFill/>
          <a:ln>
            <a:noFill/>
          </a:ln>
        </p:spPr>
        <p:txBody>
          <a:bodyPr wrap="square" rtlCol="0">
            <a:spAutoFit/>
          </a:bodyPr>
          <a:lstStyle/>
          <a:p>
            <a:pPr algn="ctr" rtl="0"/>
            <a:r>
              <a:rPr lang="ne-np" sz="1200">
                <a:solidFill>
                  <a:prstClr val="black"/>
                </a:solidFill>
              </a:rPr>
              <a:t>सिधा खन्ने कार्यको उदाहरण </a:t>
            </a:r>
          </a:p>
        </p:txBody>
      </p:sp>
      <p:sp>
        <p:nvSpPr>
          <p:cNvPr id="23" name="テキスト ボックス 22"/>
          <p:cNvSpPr txBox="1"/>
          <p:nvPr/>
        </p:nvSpPr>
        <p:spPr>
          <a:xfrm>
            <a:off x="4739277" y="3344517"/>
            <a:ext cx="3787238" cy="276999"/>
          </a:xfrm>
          <a:prstGeom prst="rect">
            <a:avLst/>
          </a:prstGeom>
          <a:noFill/>
          <a:ln>
            <a:noFill/>
          </a:ln>
        </p:spPr>
        <p:txBody>
          <a:bodyPr wrap="square" rtlCol="0">
            <a:spAutoFit/>
          </a:bodyPr>
          <a:lstStyle/>
          <a:p>
            <a:pPr algn="ctr" rtl="0"/>
            <a:r>
              <a:rPr lang="ne-np" sz="1200">
                <a:solidFill>
                  <a:prstClr val="black"/>
                </a:solidFill>
              </a:rPr>
              <a:t>तल्लो भाग खन्ने कार्यको उदाहरण </a:t>
            </a:r>
          </a:p>
        </p:txBody>
      </p:sp>
      <p:sp>
        <p:nvSpPr>
          <p:cNvPr id="13" name="テキスト ボックス 1167">
            <a:extLst>
              <a:ext uri="{FF2B5EF4-FFF2-40B4-BE49-F238E27FC236}">
                <a16:creationId xmlns:a16="http://schemas.microsoft.com/office/drawing/2014/main" id="{6CABD0A5-E819-4513-803A-87AB83A4235A}"/>
              </a:ext>
            </a:extLst>
          </p:cNvPr>
          <p:cNvSpPr txBox="1"/>
          <p:nvPr/>
        </p:nvSpPr>
        <p:spPr>
          <a:xfrm>
            <a:off x="5244538" y="1631790"/>
            <a:ext cx="77343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खन्ने सतह</a:t>
            </a:r>
          </a:p>
        </p:txBody>
      </p:sp>
      <p:sp>
        <p:nvSpPr>
          <p:cNvPr id="15" name="テキスト ボックス 1168">
            <a:extLst>
              <a:ext uri="{FF2B5EF4-FFF2-40B4-BE49-F238E27FC236}">
                <a16:creationId xmlns:a16="http://schemas.microsoft.com/office/drawing/2014/main" id="{A293F286-FBD5-42BA-9DA4-76051838C9CA}"/>
              </a:ext>
            </a:extLst>
          </p:cNvPr>
          <p:cNvSpPr txBox="1"/>
          <p:nvPr/>
        </p:nvSpPr>
        <p:spPr>
          <a:xfrm>
            <a:off x="6717103" y="1353660"/>
            <a:ext cx="77343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कर्भको फराकिलोपन</a:t>
            </a:r>
          </a:p>
        </p:txBody>
      </p:sp>
      <p:sp>
        <p:nvSpPr>
          <p:cNvPr id="16" name="テキスト ボックス 1169">
            <a:extLst>
              <a:ext uri="{FF2B5EF4-FFF2-40B4-BE49-F238E27FC236}">
                <a16:creationId xmlns:a16="http://schemas.microsoft.com/office/drawing/2014/main" id="{1466289E-0B44-4380-A695-EEF5EF36FEF7}"/>
              </a:ext>
            </a:extLst>
          </p:cNvPr>
          <p:cNvSpPr txBox="1"/>
          <p:nvPr/>
        </p:nvSpPr>
        <p:spPr>
          <a:xfrm>
            <a:off x="7008228" y="2942265"/>
            <a:ext cx="43434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तल्लो सतह</a:t>
            </a:r>
          </a:p>
        </p:txBody>
      </p:sp>
      <p:sp>
        <p:nvSpPr>
          <p:cNvPr id="17" name="テキスト ボックス 1170">
            <a:extLst>
              <a:ext uri="{FF2B5EF4-FFF2-40B4-BE49-F238E27FC236}">
                <a16:creationId xmlns:a16="http://schemas.microsoft.com/office/drawing/2014/main" id="{2560F5F3-3301-4D49-8387-1CE06DFCE7B0}"/>
              </a:ext>
            </a:extLst>
          </p:cNvPr>
          <p:cNvSpPr txBox="1"/>
          <p:nvPr/>
        </p:nvSpPr>
        <p:spPr>
          <a:xfrm>
            <a:off x="7701105" y="2870794"/>
            <a:ext cx="43434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टेढो</a:t>
            </a:r>
          </a:p>
        </p:txBody>
      </p:sp>
      <p:sp>
        <p:nvSpPr>
          <p:cNvPr id="18" name="テキスト ボックス 842">
            <a:extLst>
              <a:ext uri="{FF2B5EF4-FFF2-40B4-BE49-F238E27FC236}">
                <a16:creationId xmlns:a16="http://schemas.microsoft.com/office/drawing/2014/main" id="{7933B785-C6B8-4DEC-A552-CCD038A83976}"/>
              </a:ext>
            </a:extLst>
          </p:cNvPr>
          <p:cNvSpPr txBox="1"/>
          <p:nvPr/>
        </p:nvSpPr>
        <p:spPr>
          <a:xfrm>
            <a:off x="5537200" y="2305815"/>
            <a:ext cx="712617"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निर्धारित तल्लो सतह</a:t>
            </a:r>
          </a:p>
        </p:txBody>
      </p:sp>
      <p:sp>
        <p:nvSpPr>
          <p:cNvPr id="21" name="テキスト ボックス 1174">
            <a:extLst>
              <a:ext uri="{FF2B5EF4-FFF2-40B4-BE49-F238E27FC236}">
                <a16:creationId xmlns:a16="http://schemas.microsoft.com/office/drawing/2014/main" id="{B5DD2626-FBC7-448A-BF60-B0673765F79B}"/>
              </a:ext>
            </a:extLst>
          </p:cNvPr>
          <p:cNvSpPr txBox="1"/>
          <p:nvPr/>
        </p:nvSpPr>
        <p:spPr>
          <a:xfrm>
            <a:off x="6702158" y="4656624"/>
            <a:ext cx="1480820" cy="2237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●टर्न एङ्गल सकेसम्म सानो गर्ने</a:t>
            </a:r>
          </a:p>
        </p:txBody>
      </p:sp>
      <p:sp>
        <p:nvSpPr>
          <p:cNvPr id="22" name="テキスト ボックス 1173">
            <a:extLst>
              <a:ext uri="{FF2B5EF4-FFF2-40B4-BE49-F238E27FC236}">
                <a16:creationId xmlns:a16="http://schemas.microsoft.com/office/drawing/2014/main" id="{5086B7E9-BB42-4F0D-BD97-01D4257A5AA7}"/>
              </a:ext>
            </a:extLst>
          </p:cNvPr>
          <p:cNvSpPr txBox="1"/>
          <p:nvPr/>
        </p:nvSpPr>
        <p:spPr>
          <a:xfrm>
            <a:off x="7944238" y="5008840"/>
            <a:ext cx="43434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निस्किनु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173">
            <a:extLst>
              <a:ext uri="{FF2B5EF4-FFF2-40B4-BE49-F238E27FC236}">
                <a16:creationId xmlns:a16="http://schemas.microsoft.com/office/drawing/2014/main" id="{DCA30AE5-90F5-4FD4-B12C-00F745E7EF85}"/>
              </a:ext>
            </a:extLst>
          </p:cNvPr>
          <p:cNvSpPr txBox="1"/>
          <p:nvPr/>
        </p:nvSpPr>
        <p:spPr>
          <a:xfrm>
            <a:off x="5027368" y="5016000"/>
            <a:ext cx="43434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प्रवेश गर्ने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955406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हाइड्रोलिक टाइप साबेल (रोटेटिङ साबेल)</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133/सहायक पाठ्यपुस्तक पृष्ठ 71</a:t>
            </a:r>
          </a:p>
        </p:txBody>
      </p:sp>
      <p:grpSp>
        <p:nvGrpSpPr>
          <p:cNvPr id="5" name="グループ化 4"/>
          <p:cNvGrpSpPr>
            <a:grpSpLocks noChangeAspect="1"/>
          </p:cNvGrpSpPr>
          <p:nvPr/>
        </p:nvGrpSpPr>
        <p:grpSpPr>
          <a:xfrm>
            <a:off x="606444" y="1342890"/>
            <a:ext cx="4033649" cy="3158893"/>
            <a:chOff x="606445" y="1342890"/>
            <a:chExt cx="3237610" cy="2535487"/>
          </a:xfrm>
        </p:grpSpPr>
        <p:pic>
          <p:nvPicPr>
            <p:cNvPr id="13" name="図 12"/>
            <p:cNvPicPr>
              <a:picLocks noChangeAspect="1"/>
            </p:cNvPicPr>
            <p:nvPr/>
          </p:nvPicPr>
          <p:blipFill>
            <a:blip r:embed="rId3"/>
            <a:stretch>
              <a:fillRect/>
            </a:stretch>
          </p:blipFill>
          <p:spPr>
            <a:xfrm>
              <a:off x="739659" y="1342890"/>
              <a:ext cx="2971183" cy="2352870"/>
            </a:xfrm>
            <a:prstGeom prst="rect">
              <a:avLst/>
            </a:prstGeom>
          </p:spPr>
        </p:pic>
        <p:sp>
          <p:nvSpPr>
            <p:cNvPr id="12" name="テキスト ボックス 11"/>
            <p:cNvSpPr txBox="1"/>
            <p:nvPr/>
          </p:nvSpPr>
          <p:spPr>
            <a:xfrm>
              <a:off x="606445" y="3601378"/>
              <a:ext cx="3237610" cy="276999"/>
            </a:xfrm>
            <a:prstGeom prst="rect">
              <a:avLst/>
            </a:prstGeom>
            <a:noFill/>
            <a:ln>
              <a:noFill/>
            </a:ln>
          </p:spPr>
          <p:txBody>
            <a:bodyPr wrap="square" rtlCol="0">
              <a:spAutoFit/>
            </a:bodyPr>
            <a:lstStyle/>
            <a:p>
              <a:pPr algn="ctr" rtl="0"/>
              <a:r>
                <a:rPr lang="ne-np" sz="1200">
                  <a:solidFill>
                    <a:prstClr val="black"/>
                  </a:solidFill>
                </a:rPr>
                <a:t>साइड हिल टाइप बेन्च कट विधिको उदाहरण</a:t>
              </a:r>
            </a:p>
          </p:txBody>
        </p:sp>
      </p:grpSp>
      <p:grpSp>
        <p:nvGrpSpPr>
          <p:cNvPr id="6" name="グループ化 5"/>
          <p:cNvGrpSpPr>
            <a:grpSpLocks noChangeAspect="1"/>
          </p:cNvGrpSpPr>
          <p:nvPr/>
        </p:nvGrpSpPr>
        <p:grpSpPr>
          <a:xfrm>
            <a:off x="4151507" y="3307404"/>
            <a:ext cx="4363843" cy="2939141"/>
            <a:chOff x="4397907" y="1318082"/>
            <a:chExt cx="3787238" cy="2550785"/>
          </a:xfrm>
        </p:grpSpPr>
        <p:pic>
          <p:nvPicPr>
            <p:cNvPr id="14" name="図 13"/>
            <p:cNvPicPr>
              <a:picLocks noChangeAspect="1"/>
            </p:cNvPicPr>
            <p:nvPr/>
          </p:nvPicPr>
          <p:blipFill>
            <a:blip r:embed="rId4"/>
            <a:stretch>
              <a:fillRect/>
            </a:stretch>
          </p:blipFill>
          <p:spPr>
            <a:xfrm>
              <a:off x="4504808" y="1318082"/>
              <a:ext cx="3573437" cy="2446896"/>
            </a:xfrm>
            <a:prstGeom prst="rect">
              <a:avLst/>
            </a:prstGeom>
          </p:spPr>
        </p:pic>
        <p:sp>
          <p:nvSpPr>
            <p:cNvPr id="17" name="テキスト ボックス 16"/>
            <p:cNvSpPr txBox="1"/>
            <p:nvPr/>
          </p:nvSpPr>
          <p:spPr>
            <a:xfrm>
              <a:off x="4397907" y="3591868"/>
              <a:ext cx="3787238" cy="276999"/>
            </a:xfrm>
            <a:prstGeom prst="rect">
              <a:avLst/>
            </a:prstGeom>
            <a:noFill/>
            <a:ln>
              <a:noFill/>
            </a:ln>
          </p:spPr>
          <p:txBody>
            <a:bodyPr wrap="square" rtlCol="0">
              <a:spAutoFit/>
            </a:bodyPr>
            <a:lstStyle/>
            <a:p>
              <a:pPr algn="ctr" rtl="0"/>
              <a:r>
                <a:rPr lang="ne-np" sz="1200">
                  <a:solidFill>
                    <a:prstClr val="black"/>
                  </a:solidFill>
                </a:rPr>
                <a:t>बक्स टाइप बेन्च कट विधिको उदाहरण</a:t>
              </a:r>
            </a:p>
          </p:txBody>
        </p:sp>
      </p:grpSp>
    </p:spTree>
    <p:extLst>
      <p:ext uri="{BB962C8B-B14F-4D97-AF65-F5344CB8AC3E}">
        <p14:creationId xmlns:p14="http://schemas.microsoft.com/office/powerpoint/2010/main" val="3378552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हाइड्रोलिक टाइप साबेल (रोटेटिङ साबेल)</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133/सहायक पाठ्यपुस्तक पृष्ठ 72</a:t>
            </a:r>
          </a:p>
        </p:txBody>
      </p:sp>
      <p:grpSp>
        <p:nvGrpSpPr>
          <p:cNvPr id="5" name="グループ化 4"/>
          <p:cNvGrpSpPr>
            <a:grpSpLocks noChangeAspect="1"/>
          </p:cNvGrpSpPr>
          <p:nvPr/>
        </p:nvGrpSpPr>
        <p:grpSpPr>
          <a:xfrm>
            <a:off x="414642" y="1291389"/>
            <a:ext cx="3937544" cy="2735435"/>
            <a:chOff x="881153" y="3976651"/>
            <a:chExt cx="3237610" cy="2249187"/>
          </a:xfrm>
        </p:grpSpPr>
        <p:sp>
          <p:nvSpPr>
            <p:cNvPr id="22" name="テキスト ボックス 21"/>
            <p:cNvSpPr txBox="1"/>
            <p:nvPr/>
          </p:nvSpPr>
          <p:spPr>
            <a:xfrm>
              <a:off x="881153" y="5948839"/>
              <a:ext cx="3237610" cy="276999"/>
            </a:xfrm>
            <a:prstGeom prst="rect">
              <a:avLst/>
            </a:prstGeom>
            <a:noFill/>
            <a:ln>
              <a:noFill/>
            </a:ln>
          </p:spPr>
          <p:txBody>
            <a:bodyPr wrap="square" rtlCol="0">
              <a:spAutoFit/>
            </a:bodyPr>
            <a:lstStyle/>
            <a:p>
              <a:pPr algn="ctr" rtl="0"/>
              <a:r>
                <a:rPr lang="ne-np" sz="1200">
                  <a:solidFill>
                    <a:prstClr val="black"/>
                  </a:solidFill>
                </a:rPr>
                <a:t>बकेटको कटिङ एन्गल</a:t>
              </a:r>
            </a:p>
          </p:txBody>
        </p:sp>
        <p:pic>
          <p:nvPicPr>
            <p:cNvPr id="2" name="図 1"/>
            <p:cNvPicPr>
              <a:picLocks noChangeAspect="1"/>
            </p:cNvPicPr>
            <p:nvPr/>
          </p:nvPicPr>
          <p:blipFill>
            <a:blip r:embed="rId3"/>
            <a:stretch>
              <a:fillRect/>
            </a:stretch>
          </p:blipFill>
          <p:spPr>
            <a:xfrm>
              <a:off x="1155861" y="3976651"/>
              <a:ext cx="2688194" cy="1912994"/>
            </a:xfrm>
            <a:prstGeom prst="rect">
              <a:avLst/>
            </a:prstGeom>
          </p:spPr>
        </p:pic>
      </p:grpSp>
      <p:grpSp>
        <p:nvGrpSpPr>
          <p:cNvPr id="6" name="グループ化 5"/>
          <p:cNvGrpSpPr>
            <a:grpSpLocks noChangeAspect="1"/>
          </p:cNvGrpSpPr>
          <p:nvPr/>
        </p:nvGrpSpPr>
        <p:grpSpPr>
          <a:xfrm>
            <a:off x="3435337" y="3268495"/>
            <a:ext cx="4940734" cy="3065272"/>
            <a:chOff x="4588832" y="3984132"/>
            <a:chExt cx="3787238" cy="2349634"/>
          </a:xfrm>
        </p:grpSpPr>
        <p:pic>
          <p:nvPicPr>
            <p:cNvPr id="3" name="図 2"/>
            <p:cNvPicPr>
              <a:picLocks noChangeAspect="1"/>
            </p:cNvPicPr>
            <p:nvPr/>
          </p:nvPicPr>
          <p:blipFill>
            <a:blip r:embed="rId4"/>
            <a:stretch>
              <a:fillRect/>
            </a:stretch>
          </p:blipFill>
          <p:spPr>
            <a:xfrm>
              <a:off x="4867857" y="3984132"/>
              <a:ext cx="3210388" cy="2127497"/>
            </a:xfrm>
            <a:prstGeom prst="rect">
              <a:avLst/>
            </a:prstGeom>
          </p:spPr>
        </p:pic>
        <p:sp>
          <p:nvSpPr>
            <p:cNvPr id="15" name="テキスト ボックス 14"/>
            <p:cNvSpPr txBox="1"/>
            <p:nvPr/>
          </p:nvSpPr>
          <p:spPr>
            <a:xfrm>
              <a:off x="4588832" y="6056767"/>
              <a:ext cx="3787238" cy="276999"/>
            </a:xfrm>
            <a:prstGeom prst="rect">
              <a:avLst/>
            </a:prstGeom>
            <a:noFill/>
            <a:ln>
              <a:noFill/>
            </a:ln>
          </p:spPr>
          <p:txBody>
            <a:bodyPr wrap="square" rtlCol="0">
              <a:spAutoFit/>
            </a:bodyPr>
            <a:lstStyle/>
            <a:p>
              <a:pPr algn="ctr" rtl="0"/>
              <a:r>
                <a:rPr lang="ne-np" sz="1200">
                  <a:solidFill>
                    <a:prstClr val="black"/>
                  </a:solidFill>
                </a:rPr>
                <a:t>रोटेटिङ साबेल प्रयोगको माटो डम्पको उदाहरण</a:t>
              </a:r>
            </a:p>
          </p:txBody>
        </p:sp>
      </p:grpSp>
      <p:sp>
        <p:nvSpPr>
          <p:cNvPr id="12" name="テキスト ボックス 1175">
            <a:extLst>
              <a:ext uri="{FF2B5EF4-FFF2-40B4-BE49-F238E27FC236}">
                <a16:creationId xmlns:a16="http://schemas.microsoft.com/office/drawing/2014/main" id="{B26B04F9-5B0F-42E3-B562-284A8AE5EC6D}"/>
              </a:ext>
            </a:extLst>
          </p:cNvPr>
          <p:cNvSpPr txBox="1"/>
          <p:nvPr/>
        </p:nvSpPr>
        <p:spPr>
          <a:xfrm>
            <a:off x="1013386" y="3368963"/>
            <a:ext cx="817563" cy="1200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(a)कटिङ एन्गल ठूलो</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176">
            <a:extLst>
              <a:ext uri="{FF2B5EF4-FFF2-40B4-BE49-F238E27FC236}">
                <a16:creationId xmlns:a16="http://schemas.microsoft.com/office/drawing/2014/main" id="{E3186870-74A0-49AC-AF05-58FAA8E3099A}"/>
              </a:ext>
            </a:extLst>
          </p:cNvPr>
          <p:cNvSpPr txBox="1"/>
          <p:nvPr/>
        </p:nvSpPr>
        <p:spPr>
          <a:xfrm>
            <a:off x="2689978" y="3368963"/>
            <a:ext cx="909143" cy="1200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(b)कटिङ एन्गल सानो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178">
            <a:extLst>
              <a:ext uri="{FF2B5EF4-FFF2-40B4-BE49-F238E27FC236}">
                <a16:creationId xmlns:a16="http://schemas.microsoft.com/office/drawing/2014/main" id="{C7B55919-46D2-468A-A5D9-5781D5FF610F}"/>
              </a:ext>
            </a:extLst>
          </p:cNvPr>
          <p:cNvSpPr txBox="1"/>
          <p:nvPr/>
        </p:nvSpPr>
        <p:spPr>
          <a:xfrm>
            <a:off x="3792063" y="4212647"/>
            <a:ext cx="1267773"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52000" indent="-252000" algn="l"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(a)	एकै जमिन माथिको डम्प (dampu) तिरको लोड</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179">
            <a:extLst>
              <a:ext uri="{FF2B5EF4-FFF2-40B4-BE49-F238E27FC236}">
                <a16:creationId xmlns:a16="http://schemas.microsoft.com/office/drawing/2014/main" id="{222473A2-770D-48F0-AB17-E4B73DEA17F6}"/>
              </a:ext>
            </a:extLst>
          </p:cNvPr>
          <p:cNvSpPr txBox="1"/>
          <p:nvPr/>
        </p:nvSpPr>
        <p:spPr>
          <a:xfrm>
            <a:off x="5271817" y="4212647"/>
            <a:ext cx="1267773"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52000" indent="-252000" algn="l"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(b)	अग्लो स्थानमा भएको ढुवानी गाडीको लोड</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180">
            <a:extLst>
              <a:ext uri="{FF2B5EF4-FFF2-40B4-BE49-F238E27FC236}">
                <a16:creationId xmlns:a16="http://schemas.microsoft.com/office/drawing/2014/main" id="{4FDA42CE-CC90-406B-95D6-23CF6A781E4A}"/>
              </a:ext>
            </a:extLst>
          </p:cNvPr>
          <p:cNvSpPr txBox="1"/>
          <p:nvPr/>
        </p:nvSpPr>
        <p:spPr>
          <a:xfrm>
            <a:off x="6670712" y="4167045"/>
            <a:ext cx="1267773"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52000" indent="-252000" algn="l"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(c)	माटो बालुवाको माथि माटोको डम्प</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181">
            <a:extLst>
              <a:ext uri="{FF2B5EF4-FFF2-40B4-BE49-F238E27FC236}">
                <a16:creationId xmlns:a16="http://schemas.microsoft.com/office/drawing/2014/main" id="{CBE0AFAB-8C76-4B59-B488-00ECE315F551}"/>
              </a:ext>
            </a:extLst>
          </p:cNvPr>
          <p:cNvSpPr txBox="1"/>
          <p:nvPr/>
        </p:nvSpPr>
        <p:spPr>
          <a:xfrm>
            <a:off x="4149515" y="5717635"/>
            <a:ext cx="1267773"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52000" indent="-252000" algn="l"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(d)	बेल्ट कम्बेयर, होपर आदितिरको लोड</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182">
            <a:extLst>
              <a:ext uri="{FF2B5EF4-FFF2-40B4-BE49-F238E27FC236}">
                <a16:creationId xmlns:a16="http://schemas.microsoft.com/office/drawing/2014/main" id="{8F946762-0D93-49A5-B69E-93A79D93A793}"/>
              </a:ext>
            </a:extLst>
          </p:cNvPr>
          <p:cNvSpPr txBox="1"/>
          <p:nvPr/>
        </p:nvSpPr>
        <p:spPr>
          <a:xfrm>
            <a:off x="6155209" y="5823945"/>
            <a:ext cx="1351063" cy="1437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52000" indent="-252000" algn="l"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(e)	ल्याटरल अथवा ब्याक साइड माटो डम्प</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027949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071958" y="1173001"/>
            <a:ext cx="5000084" cy="515160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कामसेल</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739786" y="6098089"/>
            <a:ext cx="3237610" cy="276999"/>
          </a:xfrm>
          <a:prstGeom prst="rect">
            <a:avLst/>
          </a:prstGeom>
          <a:noFill/>
          <a:ln>
            <a:noFill/>
          </a:ln>
        </p:spPr>
        <p:txBody>
          <a:bodyPr wrap="square" rtlCol="0">
            <a:spAutoFit/>
          </a:bodyPr>
          <a:lstStyle/>
          <a:p>
            <a:pPr algn="ctr" rtl="0"/>
            <a:r>
              <a:rPr lang="ne-np" sz="1200">
                <a:solidFill>
                  <a:prstClr val="black"/>
                </a:solidFill>
              </a:rPr>
              <a:t>कामसेल प्रयोगको कामको उदाहरण</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136/सहायक पाठ्यपुस्तक पृष्ठ 74</a:t>
            </a:r>
          </a:p>
        </p:txBody>
      </p:sp>
      <p:sp>
        <p:nvSpPr>
          <p:cNvPr id="7" name="テキスト ボックス 1184">
            <a:extLst>
              <a:ext uri="{FF2B5EF4-FFF2-40B4-BE49-F238E27FC236}">
                <a16:creationId xmlns:a16="http://schemas.microsoft.com/office/drawing/2014/main" id="{B589C43E-9B68-4F6F-AE61-8EAE39206A32}"/>
              </a:ext>
            </a:extLst>
          </p:cNvPr>
          <p:cNvSpPr txBox="1"/>
          <p:nvPr/>
        </p:nvSpPr>
        <p:spPr>
          <a:xfrm>
            <a:off x="2719593" y="2754705"/>
            <a:ext cx="1368313"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(a)निर्माण स्थलको जरा कटान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185">
            <a:extLst>
              <a:ext uri="{FF2B5EF4-FFF2-40B4-BE49-F238E27FC236}">
                <a16:creationId xmlns:a16="http://schemas.microsoft.com/office/drawing/2014/main" id="{C6AA2FBD-2A92-430D-A4AC-833B374729BC}"/>
              </a:ext>
            </a:extLst>
          </p:cNvPr>
          <p:cNvSpPr txBox="1"/>
          <p:nvPr/>
        </p:nvSpPr>
        <p:spPr>
          <a:xfrm>
            <a:off x="5225900" y="3735159"/>
            <a:ext cx="1180876"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(b)स्टकपाइल</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186">
            <a:extLst>
              <a:ext uri="{FF2B5EF4-FFF2-40B4-BE49-F238E27FC236}">
                <a16:creationId xmlns:a16="http://schemas.microsoft.com/office/drawing/2014/main" id="{533AC4D5-81D8-4B4C-A868-3CD1EA0880C8}"/>
              </a:ext>
            </a:extLst>
          </p:cNvPr>
          <p:cNvSpPr txBox="1"/>
          <p:nvPr/>
        </p:nvSpPr>
        <p:spPr>
          <a:xfrm>
            <a:off x="2516099" y="4990857"/>
            <a:ext cx="1344295" cy="3060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(c)डम्प (dampu)मा लोड</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187">
            <a:extLst>
              <a:ext uri="{FF2B5EF4-FFF2-40B4-BE49-F238E27FC236}">
                <a16:creationId xmlns:a16="http://schemas.microsoft.com/office/drawing/2014/main" id="{FB08F45A-BF2C-4890-9A89-194A58D11B02}"/>
              </a:ext>
            </a:extLst>
          </p:cNvPr>
          <p:cNvSpPr txBox="1"/>
          <p:nvPr/>
        </p:nvSpPr>
        <p:spPr>
          <a:xfrm>
            <a:off x="5049992" y="6098089"/>
            <a:ext cx="1829136"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(d)अग्लो ठाउँमा भएको पिनमा लोड</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529027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709584" y="2532807"/>
            <a:ext cx="3721101" cy="196517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ड्याग लाइन</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137/सहायक पाठ्यपुस्तक पृष्ठ 76</a:t>
            </a:r>
          </a:p>
        </p:txBody>
      </p:sp>
      <p:pic>
        <p:nvPicPr>
          <p:cNvPr id="3" name="図 2"/>
          <p:cNvPicPr>
            <a:picLocks noChangeAspect="1"/>
          </p:cNvPicPr>
          <p:nvPr/>
        </p:nvPicPr>
        <p:blipFill>
          <a:blip r:embed="rId4"/>
          <a:stretch>
            <a:fillRect/>
          </a:stretch>
        </p:blipFill>
        <p:spPr>
          <a:xfrm>
            <a:off x="1051965" y="1327062"/>
            <a:ext cx="3862537" cy="4945852"/>
          </a:xfrm>
          <a:prstGeom prst="rect">
            <a:avLst/>
          </a:prstGeom>
        </p:spPr>
      </p:pic>
      <p:sp>
        <p:nvSpPr>
          <p:cNvPr id="10" name="テキスト ボックス 9"/>
          <p:cNvSpPr txBox="1"/>
          <p:nvPr/>
        </p:nvSpPr>
        <p:spPr>
          <a:xfrm>
            <a:off x="5092251" y="4418339"/>
            <a:ext cx="3237610" cy="276999"/>
          </a:xfrm>
          <a:prstGeom prst="rect">
            <a:avLst/>
          </a:prstGeom>
          <a:noFill/>
          <a:ln>
            <a:noFill/>
          </a:ln>
        </p:spPr>
        <p:txBody>
          <a:bodyPr wrap="square" rtlCol="0">
            <a:spAutoFit/>
          </a:bodyPr>
          <a:lstStyle/>
          <a:p>
            <a:pPr algn="ctr" rtl="0"/>
            <a:r>
              <a:rPr lang="ne-np" sz="1200">
                <a:solidFill>
                  <a:prstClr val="black"/>
                </a:solidFill>
              </a:rPr>
              <a:t>बूमको सैद्धान्तिक एङ्गल</a:t>
            </a:r>
          </a:p>
        </p:txBody>
      </p:sp>
      <p:sp>
        <p:nvSpPr>
          <p:cNvPr id="14" name="テキスト ボックス 13"/>
          <p:cNvSpPr txBox="1"/>
          <p:nvPr/>
        </p:nvSpPr>
        <p:spPr>
          <a:xfrm>
            <a:off x="2726721" y="6078998"/>
            <a:ext cx="3862536" cy="276999"/>
          </a:xfrm>
          <a:prstGeom prst="rect">
            <a:avLst/>
          </a:prstGeom>
          <a:noFill/>
          <a:ln>
            <a:noFill/>
          </a:ln>
        </p:spPr>
        <p:txBody>
          <a:bodyPr wrap="square" rtlCol="0">
            <a:spAutoFit/>
          </a:bodyPr>
          <a:lstStyle/>
          <a:p>
            <a:pPr algn="ctr" rtl="0"/>
            <a:r>
              <a:rPr lang="ne-np" sz="1200" dirty="0">
                <a:solidFill>
                  <a:prstClr val="black"/>
                </a:solidFill>
              </a:rPr>
              <a:t>ड्याग लाइन प्रयोगको खन्ने, लोड कार्यको  उदाहरण</a:t>
            </a:r>
          </a:p>
        </p:txBody>
      </p:sp>
      <p:sp>
        <p:nvSpPr>
          <p:cNvPr id="12" name="テキスト ボックス 1188">
            <a:extLst>
              <a:ext uri="{FF2B5EF4-FFF2-40B4-BE49-F238E27FC236}">
                <a16:creationId xmlns:a16="http://schemas.microsoft.com/office/drawing/2014/main" id="{9009C45A-4587-4C89-BCAA-97A66DFA5BF5}"/>
              </a:ext>
            </a:extLst>
          </p:cNvPr>
          <p:cNvSpPr txBox="1"/>
          <p:nvPr/>
        </p:nvSpPr>
        <p:spPr>
          <a:xfrm>
            <a:off x="2259759" y="2266041"/>
            <a:ext cx="1880441"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(a)जमिन तलको स्लोपको सतह (nori men) खन्ने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189">
            <a:extLst>
              <a:ext uri="{FF2B5EF4-FFF2-40B4-BE49-F238E27FC236}">
                <a16:creationId xmlns:a16="http://schemas.microsoft.com/office/drawing/2014/main" id="{D6575D92-FFB5-4011-80C4-637B7AD8D115}"/>
              </a:ext>
            </a:extLst>
          </p:cNvPr>
          <p:cNvSpPr txBox="1"/>
          <p:nvPr/>
        </p:nvSpPr>
        <p:spPr>
          <a:xfrm>
            <a:off x="1114218" y="3801258"/>
            <a:ext cx="1721536"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(b)निर्माण वस्तु आधारभूत जरा कटिंग, संकलन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190">
            <a:extLst>
              <a:ext uri="{FF2B5EF4-FFF2-40B4-BE49-F238E27FC236}">
                <a16:creationId xmlns:a16="http://schemas.microsoft.com/office/drawing/2014/main" id="{3C31AE13-4264-4F44-83E3-D08CC542C93C}"/>
              </a:ext>
            </a:extLst>
          </p:cNvPr>
          <p:cNvSpPr txBox="1"/>
          <p:nvPr/>
        </p:nvSpPr>
        <p:spPr>
          <a:xfrm>
            <a:off x="3013502" y="3799988"/>
            <a:ext cx="1611417"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(c)पानी बाटो, नाली खन्ने, ड्रेजिंग</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191">
            <a:extLst>
              <a:ext uri="{FF2B5EF4-FFF2-40B4-BE49-F238E27FC236}">
                <a16:creationId xmlns:a16="http://schemas.microsoft.com/office/drawing/2014/main" id="{E1AC2475-79C5-49AF-9F4C-45DD66BC0D2B}"/>
              </a:ext>
            </a:extLst>
          </p:cNvPr>
          <p:cNvSpPr txBox="1"/>
          <p:nvPr/>
        </p:nvSpPr>
        <p:spPr>
          <a:xfrm>
            <a:off x="1269234" y="4983535"/>
            <a:ext cx="1333108"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(d)जमिन एकै सतहमा लोड</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192">
            <a:extLst>
              <a:ext uri="{FF2B5EF4-FFF2-40B4-BE49-F238E27FC236}">
                <a16:creationId xmlns:a16="http://schemas.microsoft.com/office/drawing/2014/main" id="{57022C06-B2B8-4412-BE44-03A3F6715090}"/>
              </a:ext>
            </a:extLst>
          </p:cNvPr>
          <p:cNvSpPr txBox="1"/>
          <p:nvPr/>
        </p:nvSpPr>
        <p:spPr>
          <a:xfrm>
            <a:off x="3416461" y="5212359"/>
            <a:ext cx="1347041"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(e)कार्य प्याडभन्दा तलको लोड</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193">
            <a:extLst>
              <a:ext uri="{FF2B5EF4-FFF2-40B4-BE49-F238E27FC236}">
                <a16:creationId xmlns:a16="http://schemas.microsoft.com/office/drawing/2014/main" id="{D3938073-477F-4E0C-8D9E-9893E1F90FB2}"/>
              </a:ext>
            </a:extLst>
          </p:cNvPr>
          <p:cNvSpPr txBox="1"/>
          <p:nvPr/>
        </p:nvSpPr>
        <p:spPr>
          <a:xfrm>
            <a:off x="1326422" y="6141728"/>
            <a:ext cx="1333108" cy="189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(ｆ)होपरमा  लोड</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195">
            <a:extLst>
              <a:ext uri="{FF2B5EF4-FFF2-40B4-BE49-F238E27FC236}">
                <a16:creationId xmlns:a16="http://schemas.microsoft.com/office/drawing/2014/main" id="{740C775B-DA74-41DE-8F56-400DC24C5A14}"/>
              </a:ext>
            </a:extLst>
          </p:cNvPr>
          <p:cNvSpPr txBox="1"/>
          <p:nvPr/>
        </p:nvSpPr>
        <p:spPr>
          <a:xfrm>
            <a:off x="5715000" y="3630723"/>
            <a:ext cx="632012"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सामान्तय 30°माथि</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323357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मोटर ग्रेडर  1・・・आधारभूत सञ्चालन</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068548" y="5283480"/>
            <a:ext cx="3237610" cy="276999"/>
          </a:xfrm>
          <a:prstGeom prst="rect">
            <a:avLst/>
          </a:prstGeom>
          <a:noFill/>
          <a:ln>
            <a:noFill/>
          </a:ln>
        </p:spPr>
        <p:txBody>
          <a:bodyPr wrap="square" rtlCol="0">
            <a:spAutoFit/>
          </a:bodyPr>
          <a:lstStyle/>
          <a:p>
            <a:pPr algn="ctr" rtl="0"/>
            <a:r>
              <a:rPr lang="ne-np" sz="1200">
                <a:solidFill>
                  <a:prstClr val="black"/>
                </a:solidFill>
              </a:rPr>
              <a:t>मोटर ग्रेडरको सञ्चालन उपकरणको उदाहरण</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140/सहायक पाठ्यपुस्तक पृष्ठ 77</a:t>
            </a:r>
          </a:p>
        </p:txBody>
      </p:sp>
      <p:pic>
        <p:nvPicPr>
          <p:cNvPr id="6" name="図 5"/>
          <p:cNvPicPr>
            <a:picLocks noChangeAspect="1"/>
          </p:cNvPicPr>
          <p:nvPr/>
        </p:nvPicPr>
        <p:blipFill>
          <a:blip r:embed="rId3"/>
          <a:stretch>
            <a:fillRect/>
          </a:stretch>
        </p:blipFill>
        <p:spPr>
          <a:xfrm>
            <a:off x="4755565" y="4563460"/>
            <a:ext cx="1979726" cy="1192335"/>
          </a:xfrm>
          <a:prstGeom prst="rect">
            <a:avLst/>
          </a:prstGeom>
        </p:spPr>
      </p:pic>
      <p:pic>
        <p:nvPicPr>
          <p:cNvPr id="7" name="図 6"/>
          <p:cNvPicPr>
            <a:picLocks noChangeAspect="1"/>
          </p:cNvPicPr>
          <p:nvPr/>
        </p:nvPicPr>
        <p:blipFill>
          <a:blip r:embed="rId4"/>
          <a:stretch>
            <a:fillRect/>
          </a:stretch>
        </p:blipFill>
        <p:spPr>
          <a:xfrm>
            <a:off x="6731746" y="4258654"/>
            <a:ext cx="1779315" cy="1665569"/>
          </a:xfrm>
          <a:prstGeom prst="rect">
            <a:avLst/>
          </a:prstGeom>
        </p:spPr>
      </p:pic>
      <p:sp>
        <p:nvSpPr>
          <p:cNvPr id="12" name="テキスト ボックス 11"/>
          <p:cNvSpPr txBox="1"/>
          <p:nvPr/>
        </p:nvSpPr>
        <p:spPr>
          <a:xfrm>
            <a:off x="4126623" y="5712677"/>
            <a:ext cx="3237610" cy="276999"/>
          </a:xfrm>
          <a:prstGeom prst="rect">
            <a:avLst/>
          </a:prstGeom>
          <a:noFill/>
          <a:ln>
            <a:noFill/>
          </a:ln>
        </p:spPr>
        <p:txBody>
          <a:bodyPr wrap="square" rtlCol="0">
            <a:spAutoFit/>
          </a:bodyPr>
          <a:lstStyle/>
          <a:p>
            <a:pPr algn="ctr" rtl="0"/>
            <a:r>
              <a:rPr lang="ne-np" sz="1200">
                <a:solidFill>
                  <a:prstClr val="black"/>
                </a:solidFill>
              </a:rPr>
              <a:t>ब्लेड धारको एङ्गल</a:t>
            </a:r>
          </a:p>
        </p:txBody>
      </p:sp>
      <p:sp>
        <p:nvSpPr>
          <p:cNvPr id="10" name="テキスト ボックス 9"/>
          <p:cNvSpPr txBox="1"/>
          <p:nvPr/>
        </p:nvSpPr>
        <p:spPr>
          <a:xfrm>
            <a:off x="5745428" y="5864875"/>
            <a:ext cx="3237610" cy="276999"/>
          </a:xfrm>
          <a:prstGeom prst="rect">
            <a:avLst/>
          </a:prstGeom>
          <a:noFill/>
          <a:ln>
            <a:noFill/>
          </a:ln>
        </p:spPr>
        <p:txBody>
          <a:bodyPr wrap="square" rtlCol="0">
            <a:spAutoFit/>
          </a:bodyPr>
          <a:lstStyle/>
          <a:p>
            <a:pPr algn="ctr" rtl="0"/>
            <a:r>
              <a:rPr lang="ne-np" sz="1200">
                <a:solidFill>
                  <a:prstClr val="black"/>
                </a:solidFill>
              </a:rPr>
              <a:t>स्केरिफाइ कटिङ एन्गल</a:t>
            </a:r>
          </a:p>
        </p:txBody>
      </p:sp>
      <p:pic>
        <p:nvPicPr>
          <p:cNvPr id="3" name="図 2"/>
          <p:cNvPicPr>
            <a:picLocks noChangeAspect="1"/>
          </p:cNvPicPr>
          <p:nvPr/>
        </p:nvPicPr>
        <p:blipFill>
          <a:blip r:embed="rId5"/>
          <a:stretch>
            <a:fillRect/>
          </a:stretch>
        </p:blipFill>
        <p:spPr>
          <a:xfrm>
            <a:off x="4794927" y="2230232"/>
            <a:ext cx="3613942" cy="1504753"/>
          </a:xfrm>
          <a:prstGeom prst="rect">
            <a:avLst/>
          </a:prstGeom>
        </p:spPr>
      </p:pic>
      <p:sp>
        <p:nvSpPr>
          <p:cNvPr id="20" name="テキスト ボックス 19"/>
          <p:cNvSpPr txBox="1"/>
          <p:nvPr/>
        </p:nvSpPr>
        <p:spPr>
          <a:xfrm>
            <a:off x="4983093" y="1866136"/>
            <a:ext cx="3237610" cy="276999"/>
          </a:xfrm>
          <a:prstGeom prst="rect">
            <a:avLst/>
          </a:prstGeom>
          <a:noFill/>
          <a:ln>
            <a:noFill/>
          </a:ln>
        </p:spPr>
        <p:txBody>
          <a:bodyPr wrap="square" rtlCol="0">
            <a:spAutoFit/>
          </a:bodyPr>
          <a:lstStyle/>
          <a:p>
            <a:pPr algn="ctr" rtl="0"/>
            <a:r>
              <a:rPr lang="ne-np" sz="1200">
                <a:solidFill>
                  <a:prstClr val="black"/>
                </a:solidFill>
              </a:rPr>
              <a:t>माटोको स्तर र एङ्गलको कोण</a:t>
            </a:r>
          </a:p>
        </p:txBody>
      </p:sp>
      <p:pic>
        <p:nvPicPr>
          <p:cNvPr id="2" name="図 1"/>
          <p:cNvPicPr>
            <a:picLocks noChangeAspect="1"/>
          </p:cNvPicPr>
          <p:nvPr/>
        </p:nvPicPr>
        <p:blipFill>
          <a:blip r:embed="rId6"/>
          <a:stretch>
            <a:fillRect/>
          </a:stretch>
        </p:blipFill>
        <p:spPr>
          <a:xfrm>
            <a:off x="652494" y="2288357"/>
            <a:ext cx="4090355" cy="2995123"/>
          </a:xfrm>
          <a:prstGeom prst="rect">
            <a:avLst/>
          </a:prstGeom>
        </p:spPr>
      </p:pic>
      <p:sp>
        <p:nvSpPr>
          <p:cNvPr id="13" name="テキスト ボックス 1213">
            <a:extLst>
              <a:ext uri="{FF2B5EF4-FFF2-40B4-BE49-F238E27FC236}">
                <a16:creationId xmlns:a16="http://schemas.microsoft.com/office/drawing/2014/main" id="{B700E06D-3357-408B-B8B0-13E16E6237C1}"/>
              </a:ext>
            </a:extLst>
          </p:cNvPr>
          <p:cNvSpPr txBox="1"/>
          <p:nvPr/>
        </p:nvSpPr>
        <p:spPr>
          <a:xfrm>
            <a:off x="700093" y="2285525"/>
            <a:ext cx="1086871" cy="1600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स्केरिफाइ माथि तल </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214">
            <a:extLst>
              <a:ext uri="{FF2B5EF4-FFF2-40B4-BE49-F238E27FC236}">
                <a16:creationId xmlns:a16="http://schemas.microsoft.com/office/drawing/2014/main" id="{22CE8863-C952-4962-95AF-453B447368AF}"/>
              </a:ext>
            </a:extLst>
          </p:cNvPr>
          <p:cNvSpPr txBox="1"/>
          <p:nvPr/>
        </p:nvSpPr>
        <p:spPr>
          <a:xfrm>
            <a:off x="3642230" y="2308760"/>
            <a:ext cx="1046216"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आर्टिकुलेट</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215">
            <a:extLst>
              <a:ext uri="{FF2B5EF4-FFF2-40B4-BE49-F238E27FC236}">
                <a16:creationId xmlns:a16="http://schemas.microsoft.com/office/drawing/2014/main" id="{5D0734C4-4A05-4D5B-B823-2E1DC594D820}"/>
              </a:ext>
            </a:extLst>
          </p:cNvPr>
          <p:cNvSpPr txBox="1"/>
          <p:nvPr/>
        </p:nvSpPr>
        <p:spPr>
          <a:xfrm>
            <a:off x="3937784" y="3043647"/>
            <a:ext cx="634216" cy="1169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लिनिङ</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216">
            <a:extLst>
              <a:ext uri="{FF2B5EF4-FFF2-40B4-BE49-F238E27FC236}">
                <a16:creationId xmlns:a16="http://schemas.microsoft.com/office/drawing/2014/main" id="{D1BEC3F3-1E5C-4373-8FDC-537C43364861}"/>
              </a:ext>
            </a:extLst>
          </p:cNvPr>
          <p:cNvSpPr txBox="1"/>
          <p:nvPr/>
        </p:nvSpPr>
        <p:spPr>
          <a:xfrm>
            <a:off x="3785383" y="3758086"/>
            <a:ext cx="822661" cy="16815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ब्लेड ल्याटरल फिड</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217">
            <a:extLst>
              <a:ext uri="{FF2B5EF4-FFF2-40B4-BE49-F238E27FC236}">
                <a16:creationId xmlns:a16="http://schemas.microsoft.com/office/drawing/2014/main" id="{191CE23E-03B3-4C52-9C8A-201A2B9B462E}"/>
              </a:ext>
            </a:extLst>
          </p:cNvPr>
          <p:cNvSpPr txBox="1"/>
          <p:nvPr/>
        </p:nvSpPr>
        <p:spPr>
          <a:xfrm>
            <a:off x="3712320" y="4515002"/>
            <a:ext cx="968786" cy="1600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ब्लेड एलेभेडिङ (दाँया) </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218">
            <a:extLst>
              <a:ext uri="{FF2B5EF4-FFF2-40B4-BE49-F238E27FC236}">
                <a16:creationId xmlns:a16="http://schemas.microsoft.com/office/drawing/2014/main" id="{00C0ABA3-143A-493F-88CB-CEDF1B8BB563}"/>
              </a:ext>
            </a:extLst>
          </p:cNvPr>
          <p:cNvSpPr txBox="1"/>
          <p:nvPr/>
        </p:nvSpPr>
        <p:spPr>
          <a:xfrm>
            <a:off x="711536" y="4533497"/>
            <a:ext cx="968786" cy="1262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ब्लेड एलेभेडिङ (बाँया) </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219">
            <a:extLst>
              <a:ext uri="{FF2B5EF4-FFF2-40B4-BE49-F238E27FC236}">
                <a16:creationId xmlns:a16="http://schemas.microsoft.com/office/drawing/2014/main" id="{7DC33D4E-00A1-4E25-8E9B-EF3523A9B1EB}"/>
              </a:ext>
            </a:extLst>
          </p:cNvPr>
          <p:cNvSpPr txBox="1"/>
          <p:nvPr/>
        </p:nvSpPr>
        <p:spPr>
          <a:xfrm>
            <a:off x="865663" y="3756211"/>
            <a:ext cx="730055" cy="1796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सर्कल रोटेटिङ </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220">
            <a:extLst>
              <a:ext uri="{FF2B5EF4-FFF2-40B4-BE49-F238E27FC236}">
                <a16:creationId xmlns:a16="http://schemas.microsoft.com/office/drawing/2014/main" id="{0DC4515D-C028-4736-A60E-5CB7BF9A4AD4}"/>
              </a:ext>
            </a:extLst>
          </p:cNvPr>
          <p:cNvSpPr txBox="1"/>
          <p:nvPr/>
        </p:nvSpPr>
        <p:spPr>
          <a:xfrm>
            <a:off x="652494" y="3019972"/>
            <a:ext cx="1086870"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सर्कल क्रस फिड </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221">
            <a:extLst>
              <a:ext uri="{FF2B5EF4-FFF2-40B4-BE49-F238E27FC236}">
                <a16:creationId xmlns:a16="http://schemas.microsoft.com/office/drawing/2014/main" id="{B324AA7C-1BC0-49CF-B097-4C16C233739B}"/>
              </a:ext>
            </a:extLst>
          </p:cNvPr>
          <p:cNvSpPr txBox="1"/>
          <p:nvPr/>
        </p:nvSpPr>
        <p:spPr>
          <a:xfrm>
            <a:off x="1286060" y="2496908"/>
            <a:ext cx="218890"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तान्नु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222">
            <a:extLst>
              <a:ext uri="{FF2B5EF4-FFF2-40B4-BE49-F238E27FC236}">
                <a16:creationId xmlns:a16="http://schemas.microsoft.com/office/drawing/2014/main" id="{3626A17B-21E4-4074-A3A4-D3B3EA3665F9}"/>
              </a:ext>
            </a:extLst>
          </p:cNvPr>
          <p:cNvSpPr txBox="1"/>
          <p:nvPr/>
        </p:nvSpPr>
        <p:spPr>
          <a:xfrm>
            <a:off x="923925" y="3970493"/>
            <a:ext cx="193028"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तान्नु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223">
            <a:extLst>
              <a:ext uri="{FF2B5EF4-FFF2-40B4-BE49-F238E27FC236}">
                <a16:creationId xmlns:a16="http://schemas.microsoft.com/office/drawing/2014/main" id="{0BFC462A-C351-4335-B055-273133CAD697}"/>
              </a:ext>
            </a:extLst>
          </p:cNvPr>
          <p:cNvSpPr txBox="1"/>
          <p:nvPr/>
        </p:nvSpPr>
        <p:spPr>
          <a:xfrm>
            <a:off x="1243627" y="3220135"/>
            <a:ext cx="163148"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तान्नु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224">
            <a:extLst>
              <a:ext uri="{FF2B5EF4-FFF2-40B4-BE49-F238E27FC236}">
                <a16:creationId xmlns:a16="http://schemas.microsoft.com/office/drawing/2014/main" id="{DE08397A-86E4-4AA8-AF28-63280FFC665D}"/>
              </a:ext>
            </a:extLst>
          </p:cNvPr>
          <p:cNvSpPr txBox="1"/>
          <p:nvPr/>
        </p:nvSpPr>
        <p:spPr>
          <a:xfrm>
            <a:off x="1286060" y="4742154"/>
            <a:ext cx="218889"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तान्नु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225">
            <a:extLst>
              <a:ext uri="{FF2B5EF4-FFF2-40B4-BE49-F238E27FC236}">
                <a16:creationId xmlns:a16="http://schemas.microsoft.com/office/drawing/2014/main" id="{3E8BFD50-53F5-4F2F-8701-B433B522D833}"/>
              </a:ext>
            </a:extLst>
          </p:cNvPr>
          <p:cNvSpPr txBox="1"/>
          <p:nvPr/>
        </p:nvSpPr>
        <p:spPr>
          <a:xfrm>
            <a:off x="4217589" y="4727301"/>
            <a:ext cx="163148" cy="1504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तान्नु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226">
            <a:extLst>
              <a:ext uri="{FF2B5EF4-FFF2-40B4-BE49-F238E27FC236}">
                <a16:creationId xmlns:a16="http://schemas.microsoft.com/office/drawing/2014/main" id="{528D866C-9C88-47E0-9F80-D1FF2E817C41}"/>
              </a:ext>
            </a:extLst>
          </p:cNvPr>
          <p:cNvSpPr txBox="1"/>
          <p:nvPr/>
        </p:nvSpPr>
        <p:spPr>
          <a:xfrm>
            <a:off x="4261564" y="3970492"/>
            <a:ext cx="163148" cy="1504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तान्नु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227">
            <a:extLst>
              <a:ext uri="{FF2B5EF4-FFF2-40B4-BE49-F238E27FC236}">
                <a16:creationId xmlns:a16="http://schemas.microsoft.com/office/drawing/2014/main" id="{354EF865-7DE8-48EC-8371-CD0FB36EE0D8}"/>
              </a:ext>
            </a:extLst>
          </p:cNvPr>
          <p:cNvSpPr txBox="1"/>
          <p:nvPr/>
        </p:nvSpPr>
        <p:spPr>
          <a:xfrm>
            <a:off x="4259957" y="3195821"/>
            <a:ext cx="163148" cy="1504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तान्नु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228">
            <a:extLst>
              <a:ext uri="{FF2B5EF4-FFF2-40B4-BE49-F238E27FC236}">
                <a16:creationId xmlns:a16="http://schemas.microsoft.com/office/drawing/2014/main" id="{138246DB-28B1-47FD-A4D9-43E44F224E8F}"/>
              </a:ext>
            </a:extLst>
          </p:cNvPr>
          <p:cNvSpPr txBox="1"/>
          <p:nvPr/>
        </p:nvSpPr>
        <p:spPr>
          <a:xfrm>
            <a:off x="4289935" y="2777831"/>
            <a:ext cx="218890" cy="1508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तान्नु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9" name="テキスト ボックス 1226">
            <a:extLst>
              <a:ext uri="{FF2B5EF4-FFF2-40B4-BE49-F238E27FC236}">
                <a16:creationId xmlns:a16="http://schemas.microsoft.com/office/drawing/2014/main" id="{DB9B9F61-C780-41D6-8162-1001F7B3A25F}"/>
              </a:ext>
            </a:extLst>
          </p:cNvPr>
          <p:cNvSpPr txBox="1"/>
          <p:nvPr/>
        </p:nvSpPr>
        <p:spPr>
          <a:xfrm>
            <a:off x="1286061" y="2812184"/>
            <a:ext cx="218889"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Arial" panose="020B0604020202020204" pitchFamily="34" charset="0"/>
                <a:ea typeface="ＭＳ Ｐゴシック" panose="020B0600070205080204" pitchFamily="50" charset="-128"/>
                <a:cs typeface="Times New Roman" panose="02020603050405020304" pitchFamily="18" charset="0"/>
              </a:rPr>
              <a:t>थिच्नु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0" name="テキスト ボックス 1226">
            <a:extLst>
              <a:ext uri="{FF2B5EF4-FFF2-40B4-BE49-F238E27FC236}">
                <a16:creationId xmlns:a16="http://schemas.microsoft.com/office/drawing/2014/main" id="{AD0546C0-5834-4218-8912-A6F132509831}"/>
              </a:ext>
            </a:extLst>
          </p:cNvPr>
          <p:cNvSpPr txBox="1"/>
          <p:nvPr/>
        </p:nvSpPr>
        <p:spPr>
          <a:xfrm>
            <a:off x="923925" y="3224029"/>
            <a:ext cx="163148"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ＭＳ Ｐゴシック" panose="020B0600070205080204" pitchFamily="50" charset="-128"/>
                <a:cs typeface="Times New Roman" panose="02020603050405020304" pitchFamily="18" charset="0"/>
              </a:rPr>
              <a:t>थिच्नु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1" name="テキスト ボックス 1226">
            <a:extLst>
              <a:ext uri="{FF2B5EF4-FFF2-40B4-BE49-F238E27FC236}">
                <a16:creationId xmlns:a16="http://schemas.microsoft.com/office/drawing/2014/main" id="{5D7FB999-C994-4B17-A78C-921238597DBB}"/>
              </a:ext>
            </a:extLst>
          </p:cNvPr>
          <p:cNvSpPr txBox="1"/>
          <p:nvPr/>
        </p:nvSpPr>
        <p:spPr>
          <a:xfrm>
            <a:off x="1272764" y="4039946"/>
            <a:ext cx="193028"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Arial" panose="020B0604020202020204" pitchFamily="34" charset="0"/>
                <a:ea typeface="ＭＳ Ｐゴシック" panose="020B0600070205080204" pitchFamily="50" charset="-128"/>
                <a:cs typeface="Times New Roman" panose="02020603050405020304" pitchFamily="18" charset="0"/>
              </a:rPr>
              <a:t>थिच्नु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2" name="テキスト ボックス 1226">
            <a:extLst>
              <a:ext uri="{FF2B5EF4-FFF2-40B4-BE49-F238E27FC236}">
                <a16:creationId xmlns:a16="http://schemas.microsoft.com/office/drawing/2014/main" id="{0500B63B-849F-455B-9E0B-043F4D591A6D}"/>
              </a:ext>
            </a:extLst>
          </p:cNvPr>
          <p:cNvSpPr txBox="1"/>
          <p:nvPr/>
        </p:nvSpPr>
        <p:spPr>
          <a:xfrm>
            <a:off x="1296459" y="5035727"/>
            <a:ext cx="208489" cy="133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Arial" panose="020B0604020202020204" pitchFamily="34" charset="0"/>
                <a:ea typeface="ＭＳ Ｐゴシック" panose="020B0600070205080204" pitchFamily="50" charset="-128"/>
                <a:cs typeface="Times New Roman" panose="02020603050405020304" pitchFamily="18" charset="0"/>
              </a:rPr>
              <a:t>थिच्नु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3" name="テキスト ボックス 1226">
            <a:extLst>
              <a:ext uri="{FF2B5EF4-FFF2-40B4-BE49-F238E27FC236}">
                <a16:creationId xmlns:a16="http://schemas.microsoft.com/office/drawing/2014/main" id="{8C5F7B76-500B-44D4-B3DC-65837B34213E}"/>
              </a:ext>
            </a:extLst>
          </p:cNvPr>
          <p:cNvSpPr txBox="1"/>
          <p:nvPr/>
        </p:nvSpPr>
        <p:spPr>
          <a:xfrm>
            <a:off x="3942707" y="2465929"/>
            <a:ext cx="218890" cy="1508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Arial" panose="020B0604020202020204" pitchFamily="34" charset="0"/>
                <a:ea typeface="ＭＳ Ｐゴシック" panose="020B0600070205080204" pitchFamily="50" charset="-128"/>
                <a:cs typeface="Times New Roman" panose="02020603050405020304" pitchFamily="18" charset="0"/>
              </a:rPr>
              <a:t>थिच्नु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4" name="テキスト ボックス 1226">
            <a:extLst>
              <a:ext uri="{FF2B5EF4-FFF2-40B4-BE49-F238E27FC236}">
                <a16:creationId xmlns:a16="http://schemas.microsoft.com/office/drawing/2014/main" id="{FF0A51BA-7D01-40D8-A64E-488BE0478C70}"/>
              </a:ext>
            </a:extLst>
          </p:cNvPr>
          <p:cNvSpPr txBox="1"/>
          <p:nvPr/>
        </p:nvSpPr>
        <p:spPr>
          <a:xfrm>
            <a:off x="3918705" y="3203063"/>
            <a:ext cx="163148" cy="1504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Arial" panose="020B0604020202020204" pitchFamily="34" charset="0"/>
                <a:ea typeface="ＭＳ Ｐゴシック" panose="020B0600070205080204" pitchFamily="50" charset="-128"/>
                <a:cs typeface="Times New Roman" panose="02020603050405020304" pitchFamily="18" charset="0"/>
              </a:rPr>
              <a:t>थिच्नु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5" name="テキスト ボックス 1226">
            <a:extLst>
              <a:ext uri="{FF2B5EF4-FFF2-40B4-BE49-F238E27FC236}">
                <a16:creationId xmlns:a16="http://schemas.microsoft.com/office/drawing/2014/main" id="{514AFB4A-3DB2-4F7F-A9EE-EE4599A2A13F}"/>
              </a:ext>
            </a:extLst>
          </p:cNvPr>
          <p:cNvSpPr txBox="1"/>
          <p:nvPr/>
        </p:nvSpPr>
        <p:spPr>
          <a:xfrm>
            <a:off x="3918705" y="3970491"/>
            <a:ext cx="163148" cy="1504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ＭＳ Ｐゴシック" panose="020B0600070205080204" pitchFamily="50" charset="-128"/>
                <a:cs typeface="Times New Roman" panose="02020603050405020304" pitchFamily="18" charset="0"/>
              </a:rPr>
              <a:t>थिच्नु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6" name="テキスト ボックス 1226">
            <a:extLst>
              <a:ext uri="{FF2B5EF4-FFF2-40B4-BE49-F238E27FC236}">
                <a16:creationId xmlns:a16="http://schemas.microsoft.com/office/drawing/2014/main" id="{32EBB4ED-9B30-4FCA-982B-C23D82B852E5}"/>
              </a:ext>
            </a:extLst>
          </p:cNvPr>
          <p:cNvSpPr txBox="1"/>
          <p:nvPr/>
        </p:nvSpPr>
        <p:spPr>
          <a:xfrm>
            <a:off x="4245443" y="5024224"/>
            <a:ext cx="163148" cy="1504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ＭＳ Ｐゴシック" panose="020B0600070205080204" pitchFamily="50" charset="-128"/>
                <a:cs typeface="Times New Roman" panose="02020603050405020304" pitchFamily="18" charset="0"/>
              </a:rPr>
              <a:t>थिच्नु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7" name="テキスト ボックス 1237">
            <a:extLst>
              <a:ext uri="{FF2B5EF4-FFF2-40B4-BE49-F238E27FC236}">
                <a16:creationId xmlns:a16="http://schemas.microsoft.com/office/drawing/2014/main" id="{67E4FA05-1EA3-4A31-8C1A-02188B08070C}"/>
              </a:ext>
            </a:extLst>
          </p:cNvPr>
          <p:cNvSpPr txBox="1"/>
          <p:nvPr/>
        </p:nvSpPr>
        <p:spPr>
          <a:xfrm>
            <a:off x="7785551" y="2403492"/>
            <a:ext cx="623318" cy="1531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एङ्गलको कोण </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8" name="テキスト ボックス 1238">
            <a:extLst>
              <a:ext uri="{FF2B5EF4-FFF2-40B4-BE49-F238E27FC236}">
                <a16:creationId xmlns:a16="http://schemas.microsoft.com/office/drawing/2014/main" id="{3AB18830-D746-41F2-8630-05511178F91F}"/>
              </a:ext>
            </a:extLst>
          </p:cNvPr>
          <p:cNvSpPr txBox="1"/>
          <p:nvPr/>
        </p:nvSpPr>
        <p:spPr>
          <a:xfrm>
            <a:off x="5049314" y="2386665"/>
            <a:ext cx="614045"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माटोको स्तर </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9" name="テキスト ボックス 1239">
            <a:extLst>
              <a:ext uri="{FF2B5EF4-FFF2-40B4-BE49-F238E27FC236}">
                <a16:creationId xmlns:a16="http://schemas.microsoft.com/office/drawing/2014/main" id="{D8F1767A-8D49-427F-B8FF-83BF23639DA9}"/>
              </a:ext>
            </a:extLst>
          </p:cNvPr>
          <p:cNvSpPr txBox="1"/>
          <p:nvPr/>
        </p:nvSpPr>
        <p:spPr>
          <a:xfrm>
            <a:off x="4909552" y="2900772"/>
            <a:ext cx="917507"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नरम माटो</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0" name="テキスト ボックス 1240">
            <a:extLst>
              <a:ext uri="{FF2B5EF4-FFF2-40B4-BE49-F238E27FC236}">
                <a16:creationId xmlns:a16="http://schemas.microsoft.com/office/drawing/2014/main" id="{976FEC5A-E715-4D70-90B4-7BD36E397A0D}"/>
              </a:ext>
            </a:extLst>
          </p:cNvPr>
          <p:cNvSpPr txBox="1"/>
          <p:nvPr/>
        </p:nvSpPr>
        <p:spPr>
          <a:xfrm>
            <a:off x="4919077" y="2684587"/>
            <a:ext cx="907982"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साह्रो माटो</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1" name="テキスト ボックス 1241">
            <a:extLst>
              <a:ext uri="{FF2B5EF4-FFF2-40B4-BE49-F238E27FC236}">
                <a16:creationId xmlns:a16="http://schemas.microsoft.com/office/drawing/2014/main" id="{7FA9A592-C003-43B7-82F4-BAA50CBD03AC}"/>
              </a:ext>
            </a:extLst>
          </p:cNvPr>
          <p:cNvSpPr txBox="1"/>
          <p:nvPr/>
        </p:nvSpPr>
        <p:spPr>
          <a:xfrm>
            <a:off x="4909552" y="3131625"/>
            <a:ext cx="852443"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माटो सोर्नु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2" name="テキスト ボックス 1242">
            <a:extLst>
              <a:ext uri="{FF2B5EF4-FFF2-40B4-BE49-F238E27FC236}">
                <a16:creationId xmlns:a16="http://schemas.microsoft.com/office/drawing/2014/main" id="{DF526644-76FF-41BA-BA3C-2640135D9767}"/>
              </a:ext>
            </a:extLst>
          </p:cNvPr>
          <p:cNvSpPr txBox="1"/>
          <p:nvPr/>
        </p:nvSpPr>
        <p:spPr>
          <a:xfrm>
            <a:off x="4909552" y="3376355"/>
            <a:ext cx="917507" cy="1238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फाइन फिनिसिङ</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3" name="テキスト ボックス 1243">
            <a:extLst>
              <a:ext uri="{FF2B5EF4-FFF2-40B4-BE49-F238E27FC236}">
                <a16:creationId xmlns:a16="http://schemas.microsoft.com/office/drawing/2014/main" id="{4D2F7F3E-FC5A-4F61-92DC-5CCEFA6C7856}"/>
              </a:ext>
            </a:extLst>
          </p:cNvPr>
          <p:cNvSpPr txBox="1"/>
          <p:nvPr/>
        </p:nvSpPr>
        <p:spPr>
          <a:xfrm>
            <a:off x="5913769" y="2315945"/>
            <a:ext cx="614044" cy="2476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एङ्गलको कोण (θ)</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4" name="テキスト ボックス 1244">
            <a:extLst>
              <a:ext uri="{FF2B5EF4-FFF2-40B4-BE49-F238E27FC236}">
                <a16:creationId xmlns:a16="http://schemas.microsoft.com/office/drawing/2014/main" id="{5BC9728E-1BA5-4062-849D-70A1BD382227}"/>
              </a:ext>
            </a:extLst>
          </p:cNvPr>
          <p:cNvSpPr txBox="1"/>
          <p:nvPr/>
        </p:nvSpPr>
        <p:spPr>
          <a:xfrm>
            <a:off x="5602549" y="4577308"/>
            <a:ext cx="806521" cy="1648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ब्लेड</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5" name="テキスト ボックス 1245">
            <a:extLst>
              <a:ext uri="{FF2B5EF4-FFF2-40B4-BE49-F238E27FC236}">
                <a16:creationId xmlns:a16="http://schemas.microsoft.com/office/drawing/2014/main" id="{D5A8C462-2718-46F3-9136-DFC2C1104BB5}"/>
              </a:ext>
            </a:extLst>
          </p:cNvPr>
          <p:cNvSpPr txBox="1"/>
          <p:nvPr/>
        </p:nvSpPr>
        <p:spPr>
          <a:xfrm>
            <a:off x="5931155" y="5118634"/>
            <a:ext cx="806521" cy="1648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ब्लेड धारको एङ्गल</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6" name="テキスト ボックス 1246">
            <a:extLst>
              <a:ext uri="{FF2B5EF4-FFF2-40B4-BE49-F238E27FC236}">
                <a16:creationId xmlns:a16="http://schemas.microsoft.com/office/drawing/2014/main" id="{BDB1373B-7D92-40BD-A7BC-906A5B64233E}"/>
              </a:ext>
            </a:extLst>
          </p:cNvPr>
          <p:cNvSpPr txBox="1"/>
          <p:nvPr/>
        </p:nvSpPr>
        <p:spPr>
          <a:xfrm>
            <a:off x="7594991" y="4353029"/>
            <a:ext cx="813878" cy="3306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कटिङ एन्गल समायोजन भोल्ट</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7" name="テキスト ボックス 1247">
            <a:extLst>
              <a:ext uri="{FF2B5EF4-FFF2-40B4-BE49-F238E27FC236}">
                <a16:creationId xmlns:a16="http://schemas.microsoft.com/office/drawing/2014/main" id="{E623A26D-61FC-49F4-90FB-146887B46795}"/>
              </a:ext>
            </a:extLst>
          </p:cNvPr>
          <p:cNvSpPr txBox="1"/>
          <p:nvPr/>
        </p:nvSpPr>
        <p:spPr>
          <a:xfrm>
            <a:off x="7668513" y="5262137"/>
            <a:ext cx="813878" cy="1581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कटिङ एन्गल </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6935198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मोटर ग्रेडर  2・・・आधारभूत सञ्चालन</a:t>
            </a:r>
            <a:endParaRPr kumimoji="1" lang="ja-JP" altLang="en-US" sz="24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142/सहायक पाठ्यपुस्तक पृष्ठ 79</a:t>
            </a:r>
          </a:p>
        </p:txBody>
      </p:sp>
      <p:pic>
        <p:nvPicPr>
          <p:cNvPr id="8" name="図 7"/>
          <p:cNvPicPr>
            <a:picLocks noChangeAspect="1"/>
          </p:cNvPicPr>
          <p:nvPr/>
        </p:nvPicPr>
        <p:blipFill>
          <a:blip r:embed="rId3"/>
          <a:stretch>
            <a:fillRect/>
          </a:stretch>
        </p:blipFill>
        <p:spPr>
          <a:xfrm>
            <a:off x="604661" y="1885373"/>
            <a:ext cx="4306700" cy="1394076"/>
          </a:xfrm>
          <a:prstGeom prst="rect">
            <a:avLst/>
          </a:prstGeom>
        </p:spPr>
      </p:pic>
      <p:pic>
        <p:nvPicPr>
          <p:cNvPr id="15" name="図 14"/>
          <p:cNvPicPr>
            <a:picLocks noChangeAspect="1"/>
          </p:cNvPicPr>
          <p:nvPr/>
        </p:nvPicPr>
        <p:blipFill>
          <a:blip r:embed="rId4"/>
          <a:stretch>
            <a:fillRect/>
          </a:stretch>
        </p:blipFill>
        <p:spPr>
          <a:xfrm>
            <a:off x="1685302" y="3896439"/>
            <a:ext cx="5900062" cy="2151998"/>
          </a:xfrm>
          <a:prstGeom prst="rect">
            <a:avLst/>
          </a:prstGeom>
        </p:spPr>
      </p:pic>
      <p:sp>
        <p:nvSpPr>
          <p:cNvPr id="16" name="テキスト ボックス 15"/>
          <p:cNvSpPr txBox="1"/>
          <p:nvPr/>
        </p:nvSpPr>
        <p:spPr>
          <a:xfrm>
            <a:off x="1381165" y="3374831"/>
            <a:ext cx="3237610" cy="276999"/>
          </a:xfrm>
          <a:prstGeom prst="rect">
            <a:avLst/>
          </a:prstGeom>
          <a:noFill/>
          <a:ln>
            <a:noFill/>
          </a:ln>
        </p:spPr>
        <p:txBody>
          <a:bodyPr wrap="square" rtlCol="0">
            <a:spAutoFit/>
          </a:bodyPr>
          <a:lstStyle/>
          <a:p>
            <a:pPr algn="ctr" rtl="0"/>
            <a:r>
              <a:rPr lang="ne-np" sz="1200">
                <a:solidFill>
                  <a:prstClr val="black"/>
                </a:solidFill>
              </a:rPr>
              <a:t>लिनिङ सञ्चालन</a:t>
            </a:r>
          </a:p>
        </p:txBody>
      </p:sp>
      <p:sp>
        <p:nvSpPr>
          <p:cNvPr id="17" name="テキスト ボックス 16"/>
          <p:cNvSpPr txBox="1"/>
          <p:nvPr/>
        </p:nvSpPr>
        <p:spPr>
          <a:xfrm>
            <a:off x="3016528" y="6052110"/>
            <a:ext cx="3237610" cy="276999"/>
          </a:xfrm>
          <a:prstGeom prst="rect">
            <a:avLst/>
          </a:prstGeom>
          <a:noFill/>
          <a:ln>
            <a:noFill/>
          </a:ln>
        </p:spPr>
        <p:txBody>
          <a:bodyPr wrap="square" rtlCol="0">
            <a:spAutoFit/>
          </a:bodyPr>
          <a:lstStyle/>
          <a:p>
            <a:pPr algn="ctr" rtl="0"/>
            <a:r>
              <a:rPr lang="ne-np" sz="1200">
                <a:solidFill>
                  <a:prstClr val="black"/>
                </a:solidFill>
              </a:rPr>
              <a:t>ब्लेड समपर्कको उदाहरण</a:t>
            </a:r>
          </a:p>
        </p:txBody>
      </p:sp>
      <p:pic>
        <p:nvPicPr>
          <p:cNvPr id="18" name="図 17"/>
          <p:cNvPicPr>
            <a:picLocks noChangeAspect="1"/>
          </p:cNvPicPr>
          <p:nvPr/>
        </p:nvPicPr>
        <p:blipFill>
          <a:blip r:embed="rId5"/>
          <a:stretch>
            <a:fillRect/>
          </a:stretch>
        </p:blipFill>
        <p:spPr>
          <a:xfrm>
            <a:off x="4900987" y="1797627"/>
            <a:ext cx="3656245" cy="1632887"/>
          </a:xfrm>
          <a:prstGeom prst="rect">
            <a:avLst/>
          </a:prstGeom>
        </p:spPr>
      </p:pic>
      <p:sp>
        <p:nvSpPr>
          <p:cNvPr id="19" name="テキスト ボックス 18"/>
          <p:cNvSpPr txBox="1"/>
          <p:nvPr/>
        </p:nvSpPr>
        <p:spPr>
          <a:xfrm>
            <a:off x="5006235" y="3397295"/>
            <a:ext cx="3237610" cy="276999"/>
          </a:xfrm>
          <a:prstGeom prst="rect">
            <a:avLst/>
          </a:prstGeom>
          <a:noFill/>
          <a:ln>
            <a:noFill/>
          </a:ln>
        </p:spPr>
        <p:txBody>
          <a:bodyPr wrap="square" rtlCol="0">
            <a:spAutoFit/>
          </a:bodyPr>
          <a:lstStyle/>
          <a:p>
            <a:pPr algn="ctr" rtl="0"/>
            <a:r>
              <a:rPr lang="ne-np" sz="1200">
                <a:solidFill>
                  <a:prstClr val="black"/>
                </a:solidFill>
              </a:rPr>
              <a:t>बाँया टर्न गर्नको लागी टाएर लिनिङ</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2" name="テキスト ボックス 1248">
            <a:extLst>
              <a:ext uri="{FF2B5EF4-FFF2-40B4-BE49-F238E27FC236}">
                <a16:creationId xmlns:a16="http://schemas.microsoft.com/office/drawing/2014/main" id="{64E9D59D-A09D-40A7-ACEF-5A54D750349D}"/>
              </a:ext>
            </a:extLst>
          </p:cNvPr>
          <p:cNvSpPr txBox="1"/>
          <p:nvPr/>
        </p:nvSpPr>
        <p:spPr>
          <a:xfrm>
            <a:off x="808892" y="2128247"/>
            <a:ext cx="1179950" cy="1465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लोडको तौलअनुसारको चाल दिशा</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249">
            <a:extLst>
              <a:ext uri="{FF2B5EF4-FFF2-40B4-BE49-F238E27FC236}">
                <a16:creationId xmlns:a16="http://schemas.microsoft.com/office/drawing/2014/main" id="{8FFCEA2E-B874-4312-9F71-8BF0FB36D0E6}"/>
              </a:ext>
            </a:extLst>
          </p:cNvPr>
          <p:cNvSpPr txBox="1"/>
          <p:nvPr/>
        </p:nvSpPr>
        <p:spPr>
          <a:xfrm>
            <a:off x="981607" y="2393227"/>
            <a:ext cx="1007235" cy="16784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सिधा</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250">
            <a:extLst>
              <a:ext uri="{FF2B5EF4-FFF2-40B4-BE49-F238E27FC236}">
                <a16:creationId xmlns:a16="http://schemas.microsoft.com/office/drawing/2014/main" id="{D0D7ACD2-2E4A-4716-9853-A66679CDA3DB}"/>
              </a:ext>
            </a:extLst>
          </p:cNvPr>
          <p:cNvSpPr txBox="1"/>
          <p:nvPr/>
        </p:nvSpPr>
        <p:spPr>
          <a:xfrm>
            <a:off x="1229894" y="2762022"/>
            <a:ext cx="726739" cy="3227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लिनिङअनुसारको चाल दिशा</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 </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251">
            <a:extLst>
              <a:ext uri="{FF2B5EF4-FFF2-40B4-BE49-F238E27FC236}">
                <a16:creationId xmlns:a16="http://schemas.microsoft.com/office/drawing/2014/main" id="{88E76E35-DCCA-4100-B79C-1865F77AF2B4}"/>
              </a:ext>
            </a:extLst>
          </p:cNvPr>
          <p:cNvSpPr txBox="1"/>
          <p:nvPr/>
        </p:nvSpPr>
        <p:spPr>
          <a:xfrm>
            <a:off x="3853787" y="3073169"/>
            <a:ext cx="764988" cy="14075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विन्ड्रो</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255">
            <a:extLst>
              <a:ext uri="{FF2B5EF4-FFF2-40B4-BE49-F238E27FC236}">
                <a16:creationId xmlns:a16="http://schemas.microsoft.com/office/drawing/2014/main" id="{4F956443-1D5A-4BE3-B6E3-6AA50716710A}"/>
              </a:ext>
            </a:extLst>
          </p:cNvPr>
          <p:cNvSpPr txBox="1"/>
          <p:nvPr/>
        </p:nvSpPr>
        <p:spPr>
          <a:xfrm>
            <a:off x="4908398" y="2662255"/>
            <a:ext cx="512261" cy="1995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बाँया टर्न</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256">
            <a:extLst>
              <a:ext uri="{FF2B5EF4-FFF2-40B4-BE49-F238E27FC236}">
                <a16:creationId xmlns:a16="http://schemas.microsoft.com/office/drawing/2014/main" id="{19FD17D1-6306-4D6B-8121-86BB7EF02FA1}"/>
              </a:ext>
            </a:extLst>
          </p:cNvPr>
          <p:cNvSpPr txBox="1"/>
          <p:nvPr/>
        </p:nvSpPr>
        <p:spPr>
          <a:xfrm>
            <a:off x="5823884" y="3256082"/>
            <a:ext cx="1228351" cy="1995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टाएर लिनिङ दिशा</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252">
            <a:extLst>
              <a:ext uri="{FF2B5EF4-FFF2-40B4-BE49-F238E27FC236}">
                <a16:creationId xmlns:a16="http://schemas.microsoft.com/office/drawing/2014/main" id="{C245E501-0B55-4EF5-A489-9E5B7C848A27}"/>
              </a:ext>
            </a:extLst>
          </p:cNvPr>
          <p:cNvSpPr txBox="1"/>
          <p:nvPr/>
        </p:nvSpPr>
        <p:spPr>
          <a:xfrm>
            <a:off x="1643420" y="5822517"/>
            <a:ext cx="1871056" cy="2295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(a)अगाडिको टाएर र ब्लेडको सम्पर्क</a:t>
            </a:r>
          </a:p>
        </p:txBody>
      </p:sp>
      <p:sp>
        <p:nvSpPr>
          <p:cNvPr id="24" name="テキスト ボックス 1253">
            <a:extLst>
              <a:ext uri="{FF2B5EF4-FFF2-40B4-BE49-F238E27FC236}">
                <a16:creationId xmlns:a16="http://schemas.microsoft.com/office/drawing/2014/main" id="{20053EC7-1700-4B63-888F-96DF24999D25}"/>
              </a:ext>
            </a:extLst>
          </p:cNvPr>
          <p:cNvSpPr txBox="1"/>
          <p:nvPr/>
        </p:nvSpPr>
        <p:spPr>
          <a:xfrm>
            <a:off x="3671888" y="5676962"/>
            <a:ext cx="2025370" cy="3714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68288" indent="-268288" algn="l"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(b)पछाडि टाएर र ब्लेड, ब्लेड र</a:t>
            </a:r>
            <a:r>
              <a:rPr lang="en-US" alt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
            </a:r>
            <a:br>
              <a:rPr lang="en-US" alt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फ्रेमको सम्पर्क</a:t>
            </a:r>
          </a:p>
        </p:txBody>
      </p:sp>
      <p:sp>
        <p:nvSpPr>
          <p:cNvPr id="25" name="テキスト ボックス 1254">
            <a:extLst>
              <a:ext uri="{FF2B5EF4-FFF2-40B4-BE49-F238E27FC236}">
                <a16:creationId xmlns:a16="http://schemas.microsoft.com/office/drawing/2014/main" id="{1C86FD6B-6DFD-4CF6-8CED-17545EBB0282}"/>
              </a:ext>
            </a:extLst>
          </p:cNvPr>
          <p:cNvSpPr txBox="1"/>
          <p:nvPr/>
        </p:nvSpPr>
        <p:spPr>
          <a:xfrm>
            <a:off x="5721247" y="5673368"/>
            <a:ext cx="2025370" cy="3714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l"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(c)ब्लेड र स्केरिफाइको सम्पर्क</a:t>
            </a:r>
          </a:p>
        </p:txBody>
      </p:sp>
    </p:spTree>
    <p:extLst>
      <p:ext uri="{BB962C8B-B14F-4D97-AF65-F5344CB8AC3E}">
        <p14:creationId xmlns:p14="http://schemas.microsoft.com/office/powerpoint/2010/main" val="10630315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3"/>
          <a:stretch>
            <a:fillRect/>
          </a:stretch>
        </p:blipFill>
        <p:spPr>
          <a:xfrm>
            <a:off x="628650" y="4099153"/>
            <a:ext cx="3047365" cy="147328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अनुकूल कार्य</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782331" y="3126334"/>
            <a:ext cx="3237610" cy="276999"/>
          </a:xfrm>
          <a:prstGeom prst="rect">
            <a:avLst/>
          </a:prstGeom>
          <a:noFill/>
          <a:ln>
            <a:noFill/>
          </a:ln>
        </p:spPr>
        <p:txBody>
          <a:bodyPr wrap="square" rtlCol="0">
            <a:spAutoFit/>
          </a:bodyPr>
          <a:lstStyle/>
          <a:p>
            <a:pPr algn="ctr" rtl="0"/>
            <a:r>
              <a:rPr lang="ne-np" sz="1200">
                <a:solidFill>
                  <a:prstClr val="black"/>
                </a:solidFill>
              </a:rPr>
              <a:t>सोल्डर रिच पोजिसनको उदाहरण</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144/सहायक पाठ्यपुस्तक पृष्ठ 79</a:t>
            </a:r>
          </a:p>
        </p:txBody>
      </p:sp>
      <p:sp>
        <p:nvSpPr>
          <p:cNvPr id="16" name="テキスト ボックス 15"/>
          <p:cNvSpPr txBox="1"/>
          <p:nvPr/>
        </p:nvSpPr>
        <p:spPr>
          <a:xfrm>
            <a:off x="628650" y="5583159"/>
            <a:ext cx="3237610" cy="276999"/>
          </a:xfrm>
          <a:prstGeom prst="rect">
            <a:avLst/>
          </a:prstGeom>
          <a:noFill/>
          <a:ln>
            <a:noFill/>
          </a:ln>
        </p:spPr>
        <p:txBody>
          <a:bodyPr wrap="square" rtlCol="0">
            <a:spAutoFit/>
          </a:bodyPr>
          <a:lstStyle/>
          <a:p>
            <a:pPr algn="ctr" rtl="0"/>
            <a:r>
              <a:rPr lang="ne-np" sz="1200">
                <a:solidFill>
                  <a:prstClr val="black"/>
                </a:solidFill>
              </a:rPr>
              <a:t>आर्टिकुलेटमा गर्ने U टर्न</a:t>
            </a:r>
          </a:p>
        </p:txBody>
      </p:sp>
      <p:sp>
        <p:nvSpPr>
          <p:cNvPr id="17" name="テキスト ボックス 16"/>
          <p:cNvSpPr txBox="1"/>
          <p:nvPr/>
        </p:nvSpPr>
        <p:spPr>
          <a:xfrm>
            <a:off x="3367822" y="3012177"/>
            <a:ext cx="3237610" cy="276999"/>
          </a:xfrm>
          <a:prstGeom prst="rect">
            <a:avLst/>
          </a:prstGeom>
          <a:noFill/>
          <a:ln>
            <a:noFill/>
          </a:ln>
        </p:spPr>
        <p:txBody>
          <a:bodyPr wrap="square" rtlCol="0">
            <a:spAutoFit/>
          </a:bodyPr>
          <a:lstStyle/>
          <a:p>
            <a:pPr algn="ctr" rtl="0"/>
            <a:r>
              <a:rPr lang="ne-np" sz="1200">
                <a:solidFill>
                  <a:prstClr val="black"/>
                </a:solidFill>
              </a:rPr>
              <a:t>ब्यान्क कट पोजिसनको उदाहरण</a:t>
            </a:r>
          </a:p>
        </p:txBody>
      </p:sp>
      <p:sp>
        <p:nvSpPr>
          <p:cNvPr id="10" name="テキスト ボックス 9"/>
          <p:cNvSpPr txBox="1"/>
          <p:nvPr/>
        </p:nvSpPr>
        <p:spPr>
          <a:xfrm>
            <a:off x="5643235" y="2882528"/>
            <a:ext cx="3237610" cy="276999"/>
          </a:xfrm>
          <a:prstGeom prst="rect">
            <a:avLst/>
          </a:prstGeom>
          <a:noFill/>
          <a:ln>
            <a:noFill/>
          </a:ln>
        </p:spPr>
        <p:txBody>
          <a:bodyPr wrap="square" rtlCol="0">
            <a:spAutoFit/>
          </a:bodyPr>
          <a:lstStyle/>
          <a:p>
            <a:pPr algn="ctr" rtl="0"/>
            <a:r>
              <a:rPr lang="ne-np" sz="1200">
                <a:solidFill>
                  <a:prstClr val="black"/>
                </a:solidFill>
              </a:rPr>
              <a:t>स्नोप्लाउ प्रयोगको कामको उदाहरण</a:t>
            </a:r>
          </a:p>
        </p:txBody>
      </p:sp>
      <p:sp>
        <p:nvSpPr>
          <p:cNvPr id="19" name="テキスト ボックス 18"/>
          <p:cNvSpPr txBox="1"/>
          <p:nvPr/>
        </p:nvSpPr>
        <p:spPr>
          <a:xfrm>
            <a:off x="3351819" y="5701547"/>
            <a:ext cx="3237610" cy="276999"/>
          </a:xfrm>
          <a:prstGeom prst="rect">
            <a:avLst/>
          </a:prstGeom>
          <a:noFill/>
          <a:ln>
            <a:noFill/>
          </a:ln>
        </p:spPr>
        <p:txBody>
          <a:bodyPr wrap="square" rtlCol="0">
            <a:spAutoFit/>
          </a:bodyPr>
          <a:lstStyle/>
          <a:p>
            <a:pPr algn="ctr" rtl="0"/>
            <a:r>
              <a:rPr lang="ne-np" sz="1200" dirty="0">
                <a:solidFill>
                  <a:prstClr val="black"/>
                </a:solidFill>
              </a:rPr>
              <a:t>अफसेट ड्राइभिंग</a:t>
            </a:r>
          </a:p>
        </p:txBody>
      </p:sp>
      <p:pic>
        <p:nvPicPr>
          <p:cNvPr id="3" name="図 2"/>
          <p:cNvPicPr>
            <a:picLocks noChangeAspect="1"/>
          </p:cNvPicPr>
          <p:nvPr/>
        </p:nvPicPr>
        <p:blipFill>
          <a:blip r:embed="rId4"/>
          <a:stretch>
            <a:fillRect/>
          </a:stretch>
        </p:blipFill>
        <p:spPr>
          <a:xfrm>
            <a:off x="1157988" y="1505515"/>
            <a:ext cx="1899756" cy="1387985"/>
          </a:xfrm>
          <a:prstGeom prst="rect">
            <a:avLst/>
          </a:prstGeom>
        </p:spPr>
      </p:pic>
      <p:pic>
        <p:nvPicPr>
          <p:cNvPr id="5" name="図 4"/>
          <p:cNvPicPr>
            <a:picLocks noChangeAspect="1"/>
          </p:cNvPicPr>
          <p:nvPr/>
        </p:nvPicPr>
        <p:blipFill>
          <a:blip r:embed="rId5"/>
          <a:stretch>
            <a:fillRect/>
          </a:stretch>
        </p:blipFill>
        <p:spPr>
          <a:xfrm>
            <a:off x="3629876" y="1612972"/>
            <a:ext cx="1884248" cy="1209641"/>
          </a:xfrm>
          <a:prstGeom prst="rect">
            <a:avLst/>
          </a:prstGeom>
        </p:spPr>
      </p:pic>
      <p:pic>
        <p:nvPicPr>
          <p:cNvPr id="13" name="図 12"/>
          <p:cNvPicPr>
            <a:picLocks noChangeAspect="1"/>
          </p:cNvPicPr>
          <p:nvPr/>
        </p:nvPicPr>
        <p:blipFill>
          <a:blip r:embed="rId6"/>
          <a:stretch>
            <a:fillRect/>
          </a:stretch>
        </p:blipFill>
        <p:spPr>
          <a:xfrm>
            <a:off x="5892781" y="1490872"/>
            <a:ext cx="2388265" cy="1364723"/>
          </a:xfrm>
          <a:prstGeom prst="rect">
            <a:avLst/>
          </a:prstGeom>
        </p:spPr>
      </p:pic>
      <p:pic>
        <p:nvPicPr>
          <p:cNvPr id="21" name="図 20"/>
          <p:cNvPicPr>
            <a:picLocks noChangeAspect="1"/>
          </p:cNvPicPr>
          <p:nvPr/>
        </p:nvPicPr>
        <p:blipFill>
          <a:blip r:embed="rId7"/>
          <a:stretch>
            <a:fillRect/>
          </a:stretch>
        </p:blipFill>
        <p:spPr>
          <a:xfrm>
            <a:off x="3768768" y="4032738"/>
            <a:ext cx="2636397" cy="1651625"/>
          </a:xfrm>
          <a:prstGeom prst="rect">
            <a:avLst/>
          </a:prstGeom>
        </p:spPr>
      </p:pic>
      <p:pic>
        <p:nvPicPr>
          <p:cNvPr id="22" name="図 21"/>
          <p:cNvPicPr>
            <a:picLocks noChangeAspect="1"/>
          </p:cNvPicPr>
          <p:nvPr/>
        </p:nvPicPr>
        <p:blipFill>
          <a:blip r:embed="rId8"/>
          <a:stretch>
            <a:fillRect/>
          </a:stretch>
        </p:blipFill>
        <p:spPr>
          <a:xfrm>
            <a:off x="6497919" y="4455818"/>
            <a:ext cx="1905000" cy="1057275"/>
          </a:xfrm>
          <a:prstGeom prst="rect">
            <a:avLst/>
          </a:prstGeom>
        </p:spPr>
      </p:pic>
      <p:sp>
        <p:nvSpPr>
          <p:cNvPr id="23" name="テキスト ボックス 22"/>
          <p:cNvSpPr txBox="1"/>
          <p:nvPr/>
        </p:nvSpPr>
        <p:spPr>
          <a:xfrm>
            <a:off x="5831614" y="5545863"/>
            <a:ext cx="3237610" cy="276999"/>
          </a:xfrm>
          <a:prstGeom prst="rect">
            <a:avLst/>
          </a:prstGeom>
          <a:noFill/>
          <a:ln>
            <a:noFill/>
          </a:ln>
        </p:spPr>
        <p:txBody>
          <a:bodyPr wrap="square" rtlCol="0">
            <a:spAutoFit/>
          </a:bodyPr>
          <a:lstStyle/>
          <a:p>
            <a:pPr algn="ctr" rtl="0"/>
            <a:r>
              <a:rPr lang="ne-np" sz="1200">
                <a:solidFill>
                  <a:prstClr val="black"/>
                </a:solidFill>
              </a:rPr>
              <a:t>स्केरि कटिङ एन्गल</a:t>
            </a:r>
          </a:p>
        </p:txBody>
      </p:sp>
      <p:sp>
        <p:nvSpPr>
          <p:cNvPr id="18" name="テキスト ボックス 1257">
            <a:extLst>
              <a:ext uri="{FF2B5EF4-FFF2-40B4-BE49-F238E27FC236}">
                <a16:creationId xmlns:a16="http://schemas.microsoft.com/office/drawing/2014/main" id="{775D61FC-9744-416D-B161-7A3FC13A1604}"/>
              </a:ext>
            </a:extLst>
          </p:cNvPr>
          <p:cNvSpPr txBox="1"/>
          <p:nvPr/>
        </p:nvSpPr>
        <p:spPr>
          <a:xfrm>
            <a:off x="5892781" y="2589049"/>
            <a:ext cx="718820" cy="1377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स्नोप्लाउ</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258">
            <a:extLst>
              <a:ext uri="{FF2B5EF4-FFF2-40B4-BE49-F238E27FC236}">
                <a16:creationId xmlns:a16="http://schemas.microsoft.com/office/drawing/2014/main" id="{83490D5D-0276-42AE-B39D-070A7A93FFD6}"/>
              </a:ext>
            </a:extLst>
          </p:cNvPr>
          <p:cNvSpPr txBox="1"/>
          <p:nvPr/>
        </p:nvSpPr>
        <p:spPr>
          <a:xfrm>
            <a:off x="4970624" y="4835793"/>
            <a:ext cx="911471" cy="2060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अफसेट परिमाण</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260">
            <a:extLst>
              <a:ext uri="{FF2B5EF4-FFF2-40B4-BE49-F238E27FC236}">
                <a16:creationId xmlns:a16="http://schemas.microsoft.com/office/drawing/2014/main" id="{FEEE177C-E112-48CD-9F73-0787AC0F43D9}"/>
              </a:ext>
            </a:extLst>
          </p:cNvPr>
          <p:cNvSpPr txBox="1"/>
          <p:nvPr/>
        </p:nvSpPr>
        <p:spPr>
          <a:xfrm>
            <a:off x="7730104" y="5022517"/>
            <a:ext cx="765569" cy="2194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कटिङ एन्गल </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DA572625-B43C-4DD0-9858-39397A93B2FF}"/>
              </a:ext>
            </a:extLst>
          </p:cNvPr>
          <p:cNvSpPr txBox="1"/>
          <p:nvPr/>
        </p:nvSpPr>
        <p:spPr>
          <a:xfrm>
            <a:off x="3270546" y="5396969"/>
            <a:ext cx="3237610" cy="276999"/>
          </a:xfrm>
          <a:prstGeom prst="rect">
            <a:avLst/>
          </a:prstGeom>
          <a:solidFill>
            <a:schemeClr val="bg1"/>
          </a:solidFill>
          <a:ln>
            <a:noFill/>
          </a:ln>
        </p:spPr>
        <p:txBody>
          <a:bodyPr wrap="square" rtlCol="0">
            <a:spAutoFit/>
          </a:bodyPr>
          <a:lstStyle/>
          <a:p>
            <a:pPr algn="ctr" rtl="0"/>
            <a:r>
              <a:rPr lang="ne-NP" sz="1200" dirty="0">
                <a:solidFill>
                  <a:prstClr val="black"/>
                </a:solidFill>
              </a:rPr>
              <a:t>आर्टिकुलेटको प्रयोग गरि अफसेट पोजिसन </a:t>
            </a:r>
            <a:endParaRPr lang="ne-np" sz="1200" dirty="0">
              <a:solidFill>
                <a:prstClr val="black"/>
              </a:solidFill>
            </a:endParaRPr>
          </a:p>
        </p:txBody>
      </p:sp>
    </p:spTree>
    <p:extLst>
      <p:ext uri="{BB962C8B-B14F-4D97-AF65-F5344CB8AC3E}">
        <p14:creationId xmlns:p14="http://schemas.microsoft.com/office/powerpoint/2010/main" val="1553199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खन्ने प्रयोगको मेसिन</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9/सहायक पाठ्यपुस्तक पृष्ठ 9</a:t>
            </a:r>
          </a:p>
        </p:txBody>
      </p:sp>
      <p:sp>
        <p:nvSpPr>
          <p:cNvPr id="11" name="テキスト ボックス 10"/>
          <p:cNvSpPr txBox="1"/>
          <p:nvPr/>
        </p:nvSpPr>
        <p:spPr>
          <a:xfrm>
            <a:off x="929334" y="3143604"/>
            <a:ext cx="3312646" cy="276999"/>
          </a:xfrm>
          <a:prstGeom prst="rect">
            <a:avLst/>
          </a:prstGeom>
          <a:noFill/>
          <a:ln>
            <a:noFill/>
          </a:ln>
        </p:spPr>
        <p:txBody>
          <a:bodyPr wrap="square" rtlCol="0">
            <a:spAutoFit/>
          </a:bodyPr>
          <a:lstStyle/>
          <a:p>
            <a:pPr algn="ctr" rtl="0"/>
            <a:r>
              <a:rPr lang="ne-np" sz="1200">
                <a:solidFill>
                  <a:prstClr val="black"/>
                </a:solidFill>
              </a:rPr>
              <a:t>ड्याग लाइनको उदाहरण</a:t>
            </a:r>
          </a:p>
        </p:txBody>
      </p:sp>
      <p:pic>
        <p:nvPicPr>
          <p:cNvPr id="3" name="図 2"/>
          <p:cNvPicPr>
            <a:picLocks noChangeAspect="1"/>
          </p:cNvPicPr>
          <p:nvPr/>
        </p:nvPicPr>
        <p:blipFill>
          <a:blip r:embed="rId3"/>
          <a:stretch>
            <a:fillRect/>
          </a:stretch>
        </p:blipFill>
        <p:spPr>
          <a:xfrm>
            <a:off x="1556957" y="1330430"/>
            <a:ext cx="2057400" cy="1800225"/>
          </a:xfrm>
          <a:prstGeom prst="rect">
            <a:avLst/>
          </a:prstGeom>
        </p:spPr>
      </p:pic>
      <p:pic>
        <p:nvPicPr>
          <p:cNvPr id="7" name="図 6"/>
          <p:cNvPicPr>
            <a:picLocks noChangeAspect="1"/>
          </p:cNvPicPr>
          <p:nvPr/>
        </p:nvPicPr>
        <p:blipFill>
          <a:blip r:embed="rId4"/>
          <a:stretch>
            <a:fillRect/>
          </a:stretch>
        </p:blipFill>
        <p:spPr>
          <a:xfrm>
            <a:off x="1023557" y="3467023"/>
            <a:ext cx="3124200" cy="1828800"/>
          </a:xfrm>
          <a:prstGeom prst="rect">
            <a:avLst/>
          </a:prstGeom>
        </p:spPr>
      </p:pic>
      <p:pic>
        <p:nvPicPr>
          <p:cNvPr id="9" name="図 8"/>
          <p:cNvPicPr>
            <a:picLocks noChangeAspect="1"/>
          </p:cNvPicPr>
          <p:nvPr/>
        </p:nvPicPr>
        <p:blipFill>
          <a:blip r:embed="rId5"/>
          <a:stretch>
            <a:fillRect/>
          </a:stretch>
        </p:blipFill>
        <p:spPr>
          <a:xfrm>
            <a:off x="4984930" y="2230542"/>
            <a:ext cx="3009900" cy="2152650"/>
          </a:xfrm>
          <a:prstGeom prst="rect">
            <a:avLst/>
          </a:prstGeom>
        </p:spPr>
      </p:pic>
      <p:sp>
        <p:nvSpPr>
          <p:cNvPr id="15" name="テキスト ボックス 14"/>
          <p:cNvSpPr txBox="1"/>
          <p:nvPr/>
        </p:nvSpPr>
        <p:spPr>
          <a:xfrm>
            <a:off x="929334" y="5295823"/>
            <a:ext cx="3312646" cy="276999"/>
          </a:xfrm>
          <a:prstGeom prst="rect">
            <a:avLst/>
          </a:prstGeom>
          <a:noFill/>
          <a:ln>
            <a:noFill/>
          </a:ln>
        </p:spPr>
        <p:txBody>
          <a:bodyPr wrap="square" rtlCol="0">
            <a:spAutoFit/>
          </a:bodyPr>
          <a:lstStyle/>
          <a:p>
            <a:pPr algn="ctr" rtl="0"/>
            <a:r>
              <a:rPr lang="ne-np" sz="1200">
                <a:solidFill>
                  <a:prstClr val="black"/>
                </a:solidFill>
              </a:rPr>
              <a:t>बकेट एक्सभेटरको उदाहरण</a:t>
            </a:r>
          </a:p>
        </p:txBody>
      </p:sp>
      <p:sp>
        <p:nvSpPr>
          <p:cNvPr id="16" name="テキスト ボックス 15"/>
          <p:cNvSpPr txBox="1"/>
          <p:nvPr/>
        </p:nvSpPr>
        <p:spPr>
          <a:xfrm>
            <a:off x="4833557" y="4339964"/>
            <a:ext cx="3312646" cy="276999"/>
          </a:xfrm>
          <a:prstGeom prst="rect">
            <a:avLst/>
          </a:prstGeom>
          <a:noFill/>
          <a:ln>
            <a:noFill/>
          </a:ln>
        </p:spPr>
        <p:txBody>
          <a:bodyPr wrap="square" rtlCol="0">
            <a:spAutoFit/>
          </a:bodyPr>
          <a:lstStyle/>
          <a:p>
            <a:pPr algn="ctr" rtl="0"/>
            <a:r>
              <a:rPr lang="ne-np" sz="1200">
                <a:solidFill>
                  <a:prstClr val="black"/>
                </a:solidFill>
              </a:rPr>
              <a:t>ट्रेन्चरको उदाहरण</a:t>
            </a:r>
          </a:p>
        </p:txBody>
      </p:sp>
    </p:spTree>
    <p:extLst>
      <p:ext uri="{BB962C8B-B14F-4D97-AF65-F5344CB8AC3E}">
        <p14:creationId xmlns:p14="http://schemas.microsoft.com/office/powerpoint/2010/main" val="3014843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3304985" y="1669133"/>
            <a:ext cx="2359280" cy="1904582"/>
          </a:xfrm>
          <a:prstGeom prst="rect">
            <a:avLst/>
          </a:prstGeom>
        </p:spPr>
      </p:pic>
      <p:sp>
        <p:nvSpPr>
          <p:cNvPr id="24" name="テキスト ボックス 23"/>
          <p:cNvSpPr txBox="1"/>
          <p:nvPr/>
        </p:nvSpPr>
        <p:spPr>
          <a:xfrm>
            <a:off x="2743885" y="3573401"/>
            <a:ext cx="3237610" cy="276999"/>
          </a:xfrm>
          <a:prstGeom prst="rect">
            <a:avLst/>
          </a:prstGeom>
          <a:noFill/>
          <a:ln>
            <a:noFill/>
          </a:ln>
        </p:spPr>
        <p:txBody>
          <a:bodyPr wrap="square" rtlCol="0">
            <a:spAutoFit/>
          </a:bodyPr>
          <a:lstStyle/>
          <a:p>
            <a:pPr algn="ctr" rtl="0"/>
            <a:r>
              <a:rPr lang="ne-np" sz="1200">
                <a:solidFill>
                  <a:prstClr val="black"/>
                </a:solidFill>
              </a:rPr>
              <a:t>केन्द्रापसारक शक्तिले हुने डेराइलिङ्ग नहुन ध्यान दिने</a:t>
            </a:r>
          </a:p>
        </p:txBody>
      </p:sp>
      <p:pic>
        <p:nvPicPr>
          <p:cNvPr id="7" name="図 6"/>
          <p:cNvPicPr>
            <a:picLocks noChangeAspect="1"/>
          </p:cNvPicPr>
          <p:nvPr/>
        </p:nvPicPr>
        <p:blipFill>
          <a:blip r:embed="rId4"/>
          <a:stretch>
            <a:fillRect/>
          </a:stretch>
        </p:blipFill>
        <p:spPr>
          <a:xfrm>
            <a:off x="5441100" y="1751653"/>
            <a:ext cx="3217198" cy="1492780"/>
          </a:xfrm>
          <a:prstGeom prst="rect">
            <a:avLst/>
          </a:prstGeom>
        </p:spPr>
      </p:pic>
      <p:sp>
        <p:nvSpPr>
          <p:cNvPr id="25" name="テキスト ボックス 24"/>
          <p:cNvSpPr txBox="1"/>
          <p:nvPr/>
        </p:nvSpPr>
        <p:spPr>
          <a:xfrm>
            <a:off x="5235199" y="3245482"/>
            <a:ext cx="3237610" cy="276999"/>
          </a:xfrm>
          <a:prstGeom prst="rect">
            <a:avLst/>
          </a:prstGeom>
          <a:noFill/>
          <a:ln>
            <a:noFill/>
          </a:ln>
        </p:spPr>
        <p:txBody>
          <a:bodyPr wrap="square" rtlCol="0">
            <a:spAutoFit/>
          </a:bodyPr>
          <a:lstStyle/>
          <a:p>
            <a:pPr algn="ctr" rtl="0"/>
            <a:r>
              <a:rPr lang="ne-np" sz="1200" dirty="0">
                <a:solidFill>
                  <a:prstClr val="black"/>
                </a:solidFill>
              </a:rPr>
              <a:t>बोउल धेरै माथि नसार्ने (age) कुरामा ध्यान दिनुपर्ने</a:t>
            </a:r>
          </a:p>
        </p:txBody>
      </p:sp>
      <p:pic>
        <p:nvPicPr>
          <p:cNvPr id="2" name="図 1"/>
          <p:cNvPicPr>
            <a:picLocks noChangeAspect="1"/>
          </p:cNvPicPr>
          <p:nvPr/>
        </p:nvPicPr>
        <p:blipFill>
          <a:blip r:embed="rId5"/>
          <a:stretch>
            <a:fillRect/>
          </a:stretch>
        </p:blipFill>
        <p:spPr>
          <a:xfrm>
            <a:off x="628650" y="1459164"/>
            <a:ext cx="2617660" cy="239736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स्क्रेपर (मोटर, स्क्रेपर)</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44112" y="4047761"/>
            <a:ext cx="3237610" cy="276999"/>
          </a:xfrm>
          <a:prstGeom prst="rect">
            <a:avLst/>
          </a:prstGeom>
          <a:noFill/>
          <a:ln>
            <a:noFill/>
          </a:ln>
        </p:spPr>
        <p:txBody>
          <a:bodyPr wrap="square" rtlCol="0">
            <a:spAutoFit/>
          </a:bodyPr>
          <a:lstStyle/>
          <a:p>
            <a:pPr algn="ctr" rtl="0"/>
            <a:r>
              <a:rPr lang="ne-np" sz="1200" dirty="0">
                <a:solidFill>
                  <a:prstClr val="black"/>
                </a:solidFill>
              </a:rPr>
              <a:t>स्क्रेपरको सञ्चालन उपकरणको उदाहरण</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147/सहायक पाठ्यपुस्तक पृष्ठ 82</a:t>
            </a:r>
          </a:p>
        </p:txBody>
      </p:sp>
      <p:pic>
        <p:nvPicPr>
          <p:cNvPr id="8" name="図 7"/>
          <p:cNvPicPr>
            <a:picLocks noChangeAspect="1"/>
          </p:cNvPicPr>
          <p:nvPr/>
        </p:nvPicPr>
        <p:blipFill>
          <a:blip r:embed="rId6"/>
          <a:stretch>
            <a:fillRect/>
          </a:stretch>
        </p:blipFill>
        <p:spPr>
          <a:xfrm>
            <a:off x="652478" y="4257275"/>
            <a:ext cx="4393889" cy="1860678"/>
          </a:xfrm>
          <a:prstGeom prst="rect">
            <a:avLst/>
          </a:prstGeom>
        </p:spPr>
      </p:pic>
      <p:pic>
        <p:nvPicPr>
          <p:cNvPr id="12" name="図 11"/>
          <p:cNvPicPr>
            <a:picLocks noChangeAspect="1"/>
          </p:cNvPicPr>
          <p:nvPr/>
        </p:nvPicPr>
        <p:blipFill>
          <a:blip r:embed="rId7"/>
          <a:stretch>
            <a:fillRect/>
          </a:stretch>
        </p:blipFill>
        <p:spPr>
          <a:xfrm>
            <a:off x="5591913" y="3599000"/>
            <a:ext cx="2251524" cy="1016817"/>
          </a:xfrm>
          <a:prstGeom prst="rect">
            <a:avLst/>
          </a:prstGeom>
        </p:spPr>
      </p:pic>
      <p:pic>
        <p:nvPicPr>
          <p:cNvPr id="15" name="図 14"/>
          <p:cNvPicPr>
            <a:picLocks noChangeAspect="1"/>
          </p:cNvPicPr>
          <p:nvPr/>
        </p:nvPicPr>
        <p:blipFill>
          <a:blip r:embed="rId8"/>
          <a:stretch>
            <a:fillRect/>
          </a:stretch>
        </p:blipFill>
        <p:spPr>
          <a:xfrm>
            <a:off x="5118105" y="4975316"/>
            <a:ext cx="3367096" cy="824237"/>
          </a:xfrm>
          <a:prstGeom prst="rect">
            <a:avLst/>
          </a:prstGeom>
        </p:spPr>
      </p:pic>
      <p:sp>
        <p:nvSpPr>
          <p:cNvPr id="26" name="テキスト ボックス 25"/>
          <p:cNvSpPr txBox="1"/>
          <p:nvPr/>
        </p:nvSpPr>
        <p:spPr>
          <a:xfrm>
            <a:off x="1079868" y="6074835"/>
            <a:ext cx="3237610" cy="276999"/>
          </a:xfrm>
          <a:prstGeom prst="rect">
            <a:avLst/>
          </a:prstGeom>
          <a:noFill/>
          <a:ln>
            <a:noFill/>
          </a:ln>
        </p:spPr>
        <p:txBody>
          <a:bodyPr wrap="square" rtlCol="0">
            <a:spAutoFit/>
          </a:bodyPr>
          <a:lstStyle/>
          <a:p>
            <a:pPr algn="ctr" rtl="0"/>
            <a:r>
              <a:rPr lang="ne-np" sz="1200">
                <a:solidFill>
                  <a:prstClr val="black"/>
                </a:solidFill>
              </a:rPr>
              <a:t>खन्ने आधारभूत कार्यको उदाहरण </a:t>
            </a:r>
          </a:p>
        </p:txBody>
      </p:sp>
      <p:sp>
        <p:nvSpPr>
          <p:cNvPr id="27" name="テキスト ボックス 26"/>
          <p:cNvSpPr txBox="1"/>
          <p:nvPr/>
        </p:nvSpPr>
        <p:spPr>
          <a:xfrm>
            <a:off x="5247591" y="5756435"/>
            <a:ext cx="3237610" cy="276999"/>
          </a:xfrm>
          <a:prstGeom prst="rect">
            <a:avLst/>
          </a:prstGeom>
          <a:noFill/>
          <a:ln>
            <a:noFill/>
          </a:ln>
        </p:spPr>
        <p:txBody>
          <a:bodyPr wrap="square" rtlCol="0">
            <a:spAutoFit/>
          </a:bodyPr>
          <a:lstStyle/>
          <a:p>
            <a:pPr algn="ctr" rtl="0"/>
            <a:r>
              <a:rPr lang="ne-np" sz="1200">
                <a:solidFill>
                  <a:prstClr val="black"/>
                </a:solidFill>
              </a:rPr>
              <a:t>माटो हटाउने कार्यको उदाहरण</a:t>
            </a:r>
          </a:p>
        </p:txBody>
      </p:sp>
      <p:sp>
        <p:nvSpPr>
          <p:cNvPr id="28" name="テキスト ボックス 27"/>
          <p:cNvSpPr txBox="1"/>
          <p:nvPr/>
        </p:nvSpPr>
        <p:spPr>
          <a:xfrm>
            <a:off x="5247591" y="4615189"/>
            <a:ext cx="3237610" cy="276999"/>
          </a:xfrm>
          <a:prstGeom prst="rect">
            <a:avLst/>
          </a:prstGeom>
          <a:noFill/>
          <a:ln>
            <a:noFill/>
          </a:ln>
        </p:spPr>
        <p:txBody>
          <a:bodyPr wrap="square" rtlCol="0">
            <a:spAutoFit/>
          </a:bodyPr>
          <a:lstStyle/>
          <a:p>
            <a:pPr algn="ctr" rtl="0"/>
            <a:r>
              <a:rPr lang="ne-np" sz="1200">
                <a:solidFill>
                  <a:prstClr val="black"/>
                </a:solidFill>
              </a:rPr>
              <a:t>खन्ने क्रमको उदाहरण</a:t>
            </a:r>
          </a:p>
        </p:txBody>
      </p:sp>
      <p:sp>
        <p:nvSpPr>
          <p:cNvPr id="17" name="テキスト ボックス 1261">
            <a:extLst>
              <a:ext uri="{FF2B5EF4-FFF2-40B4-BE49-F238E27FC236}">
                <a16:creationId xmlns:a16="http://schemas.microsoft.com/office/drawing/2014/main" id="{748C6C4F-AA5D-48D3-B3F3-034DC4896442}"/>
              </a:ext>
            </a:extLst>
          </p:cNvPr>
          <p:cNvSpPr txBox="1"/>
          <p:nvPr/>
        </p:nvSpPr>
        <p:spPr>
          <a:xfrm>
            <a:off x="1297780" y="1447611"/>
            <a:ext cx="895350" cy="1377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ब्रेक प्याडल</a:t>
            </a:r>
            <a:endParaRPr lang="ja-JP" sz="8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262">
            <a:extLst>
              <a:ext uri="{FF2B5EF4-FFF2-40B4-BE49-F238E27FC236}">
                <a16:creationId xmlns:a16="http://schemas.microsoft.com/office/drawing/2014/main" id="{60C6FCC0-CE4B-4008-9D31-2E7258F63444}"/>
              </a:ext>
            </a:extLst>
          </p:cNvPr>
          <p:cNvSpPr txBox="1"/>
          <p:nvPr/>
        </p:nvSpPr>
        <p:spPr>
          <a:xfrm>
            <a:off x="2450658" y="1441250"/>
            <a:ext cx="895350" cy="1377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एक्सीलेटर पेडल</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263">
            <a:extLst>
              <a:ext uri="{FF2B5EF4-FFF2-40B4-BE49-F238E27FC236}">
                <a16:creationId xmlns:a16="http://schemas.microsoft.com/office/drawing/2014/main" id="{761E74ED-29D0-4D6B-AFD4-29EC59B8954F}"/>
              </a:ext>
            </a:extLst>
          </p:cNvPr>
          <p:cNvSpPr txBox="1"/>
          <p:nvPr/>
        </p:nvSpPr>
        <p:spPr>
          <a:xfrm>
            <a:off x="2593180" y="1561911"/>
            <a:ext cx="568857" cy="2407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गेर सिफ्ट लिभर</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264">
            <a:extLst>
              <a:ext uri="{FF2B5EF4-FFF2-40B4-BE49-F238E27FC236}">
                <a16:creationId xmlns:a16="http://schemas.microsoft.com/office/drawing/2014/main" id="{E72BCBDF-84C9-4380-9873-1D59DAE3C504}"/>
              </a:ext>
            </a:extLst>
          </p:cNvPr>
          <p:cNvSpPr txBox="1"/>
          <p:nvPr/>
        </p:nvSpPr>
        <p:spPr>
          <a:xfrm>
            <a:off x="850155" y="3768383"/>
            <a:ext cx="878850" cy="1634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होल्ड प्याडल</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265">
            <a:extLst>
              <a:ext uri="{FF2B5EF4-FFF2-40B4-BE49-F238E27FC236}">
                <a16:creationId xmlns:a16="http://schemas.microsoft.com/office/drawing/2014/main" id="{2AF1C746-27C3-4205-81CF-1B2A8863F8B4}"/>
              </a:ext>
            </a:extLst>
          </p:cNvPr>
          <p:cNvSpPr txBox="1"/>
          <p:nvPr/>
        </p:nvSpPr>
        <p:spPr>
          <a:xfrm>
            <a:off x="1871953" y="3757653"/>
            <a:ext cx="895349" cy="1741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डिफलक प्याडल</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266">
            <a:extLst>
              <a:ext uri="{FF2B5EF4-FFF2-40B4-BE49-F238E27FC236}">
                <a16:creationId xmlns:a16="http://schemas.microsoft.com/office/drawing/2014/main" id="{74F93233-3ABA-4EC9-8CE3-A351ED7B9914}"/>
              </a:ext>
            </a:extLst>
          </p:cNvPr>
          <p:cNvSpPr txBox="1"/>
          <p:nvPr/>
        </p:nvSpPr>
        <p:spPr>
          <a:xfrm rot="16200000">
            <a:off x="2637901" y="2312211"/>
            <a:ext cx="1063436" cy="1533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इजेक्टर सञ्चालन लिभर</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267">
            <a:extLst>
              <a:ext uri="{FF2B5EF4-FFF2-40B4-BE49-F238E27FC236}">
                <a16:creationId xmlns:a16="http://schemas.microsoft.com/office/drawing/2014/main" id="{973808BA-3DF9-44CA-8976-7CB7E02659E4}"/>
              </a:ext>
            </a:extLst>
          </p:cNvPr>
          <p:cNvSpPr txBox="1"/>
          <p:nvPr/>
        </p:nvSpPr>
        <p:spPr>
          <a:xfrm rot="16200000">
            <a:off x="2488042" y="2186480"/>
            <a:ext cx="1063436" cy="1533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एप्रोन सञ्चालन लिभर</a:t>
            </a:r>
            <a:endParaRPr lang="ja-JP" sz="8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268">
            <a:extLst>
              <a:ext uri="{FF2B5EF4-FFF2-40B4-BE49-F238E27FC236}">
                <a16:creationId xmlns:a16="http://schemas.microsoft.com/office/drawing/2014/main" id="{E8280278-9102-40E5-8BBD-757FBA7D1341}"/>
              </a:ext>
            </a:extLst>
          </p:cNvPr>
          <p:cNvSpPr txBox="1"/>
          <p:nvPr/>
        </p:nvSpPr>
        <p:spPr>
          <a:xfrm rot="16200000">
            <a:off x="2452226" y="2072435"/>
            <a:ext cx="879797" cy="1533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बोउल सञ्चालन लिभर</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270">
            <a:extLst>
              <a:ext uri="{FF2B5EF4-FFF2-40B4-BE49-F238E27FC236}">
                <a16:creationId xmlns:a16="http://schemas.microsoft.com/office/drawing/2014/main" id="{E4103C34-6661-4984-A19E-DD5A0C54A6AC}"/>
              </a:ext>
            </a:extLst>
          </p:cNvPr>
          <p:cNvSpPr txBox="1"/>
          <p:nvPr/>
        </p:nvSpPr>
        <p:spPr>
          <a:xfrm>
            <a:off x="933578" y="4503999"/>
            <a:ext cx="704500"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लोड कार्य शुरु</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1" name="テキスト ボックス 1271">
            <a:extLst>
              <a:ext uri="{FF2B5EF4-FFF2-40B4-BE49-F238E27FC236}">
                <a16:creationId xmlns:a16="http://schemas.microsoft.com/office/drawing/2014/main" id="{AF487EB6-01AE-4CCC-B604-2A9BDB7E8C33}"/>
              </a:ext>
            </a:extLst>
          </p:cNvPr>
          <p:cNvSpPr txBox="1"/>
          <p:nvPr/>
        </p:nvSpPr>
        <p:spPr>
          <a:xfrm>
            <a:off x="1773744" y="4392217"/>
            <a:ext cx="890453"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औसत गरि खन्ने गहिराइ</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2" name="テキスト ボックス 1272">
            <a:extLst>
              <a:ext uri="{FF2B5EF4-FFF2-40B4-BE49-F238E27FC236}">
                <a16:creationId xmlns:a16="http://schemas.microsoft.com/office/drawing/2014/main" id="{2300DFBE-267E-4EEE-A585-82B046467EDD}"/>
              </a:ext>
            </a:extLst>
          </p:cNvPr>
          <p:cNvSpPr txBox="1"/>
          <p:nvPr/>
        </p:nvSpPr>
        <p:spPr>
          <a:xfrm>
            <a:off x="1773744" y="4525911"/>
            <a:ext cx="892583"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लोड कार्य समापन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3" name="テキスト ボックス 1273">
            <a:extLst>
              <a:ext uri="{FF2B5EF4-FFF2-40B4-BE49-F238E27FC236}">
                <a16:creationId xmlns:a16="http://schemas.microsoft.com/office/drawing/2014/main" id="{DA0C4B82-4F1F-4343-B1E6-0A783F688AAC}"/>
              </a:ext>
            </a:extLst>
          </p:cNvPr>
          <p:cNvSpPr txBox="1"/>
          <p:nvPr/>
        </p:nvSpPr>
        <p:spPr>
          <a:xfrm>
            <a:off x="3006447" y="4490840"/>
            <a:ext cx="679122"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लोड कार्य शुरु</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4" name="テキスト ボックス 1274">
            <a:extLst>
              <a:ext uri="{FF2B5EF4-FFF2-40B4-BE49-F238E27FC236}">
                <a16:creationId xmlns:a16="http://schemas.microsoft.com/office/drawing/2014/main" id="{B6021E59-AC39-48FB-B7D6-B04913A41125}"/>
              </a:ext>
            </a:extLst>
          </p:cNvPr>
          <p:cNvSpPr txBox="1"/>
          <p:nvPr/>
        </p:nvSpPr>
        <p:spPr>
          <a:xfrm>
            <a:off x="3658781" y="4502416"/>
            <a:ext cx="892583"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लोड कार्य समापन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5" name="テキスト ボックス 1275">
            <a:extLst>
              <a:ext uri="{FF2B5EF4-FFF2-40B4-BE49-F238E27FC236}">
                <a16:creationId xmlns:a16="http://schemas.microsoft.com/office/drawing/2014/main" id="{FCB141CA-1243-4C37-9BDE-E9A31D756E93}"/>
              </a:ext>
            </a:extLst>
          </p:cNvPr>
          <p:cNvSpPr txBox="1"/>
          <p:nvPr/>
        </p:nvSpPr>
        <p:spPr>
          <a:xfrm>
            <a:off x="3860005" y="4364621"/>
            <a:ext cx="1090144"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औसत गरि खन्ने गहिराइ</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6" name="テキスト ボックス 1276">
            <a:extLst>
              <a:ext uri="{FF2B5EF4-FFF2-40B4-BE49-F238E27FC236}">
                <a16:creationId xmlns:a16="http://schemas.microsoft.com/office/drawing/2014/main" id="{7CC2B987-C0F4-468A-83C9-8BC4242E50E5}"/>
              </a:ext>
            </a:extLst>
          </p:cNvPr>
          <p:cNvSpPr txBox="1"/>
          <p:nvPr/>
        </p:nvSpPr>
        <p:spPr>
          <a:xfrm>
            <a:off x="1939858" y="5342137"/>
            <a:ext cx="837909" cy="1547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औसत गरि खन्ने गहिराइ</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7" name="テキスト ボックス 1277">
            <a:extLst>
              <a:ext uri="{FF2B5EF4-FFF2-40B4-BE49-F238E27FC236}">
                <a16:creationId xmlns:a16="http://schemas.microsoft.com/office/drawing/2014/main" id="{9FA41939-5636-4BDA-BBBF-C6B77A8650E1}"/>
              </a:ext>
            </a:extLst>
          </p:cNvPr>
          <p:cNvSpPr txBox="1"/>
          <p:nvPr/>
        </p:nvSpPr>
        <p:spPr>
          <a:xfrm>
            <a:off x="1194642" y="5548996"/>
            <a:ext cx="871454" cy="5338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बोउल तल झार्ने (sage)को फराकिलोपन</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बोउल माथि सार्ने (age) को फराकिलोपन</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बोउल सञ्चालन समय</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एप्रोन  सञ्चालन </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8" name="テキスト ボックス 1278">
            <a:extLst>
              <a:ext uri="{FF2B5EF4-FFF2-40B4-BE49-F238E27FC236}">
                <a16:creationId xmlns:a16="http://schemas.microsoft.com/office/drawing/2014/main" id="{03F40FE7-EA39-4191-96B6-3BB44A542F0D}"/>
              </a:ext>
            </a:extLst>
          </p:cNvPr>
          <p:cNvSpPr txBox="1"/>
          <p:nvPr/>
        </p:nvSpPr>
        <p:spPr>
          <a:xfrm>
            <a:off x="2137834" y="5713798"/>
            <a:ext cx="733954"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सहि तरिकाले गर्ने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9" name="テキスト ボックス 1279">
            <a:extLst>
              <a:ext uri="{FF2B5EF4-FFF2-40B4-BE49-F238E27FC236}">
                <a16:creationId xmlns:a16="http://schemas.microsoft.com/office/drawing/2014/main" id="{ECC1F51B-7CE2-4380-86D3-D997E6EFFA16}"/>
              </a:ext>
            </a:extLst>
          </p:cNvPr>
          <p:cNvSpPr txBox="1"/>
          <p:nvPr/>
        </p:nvSpPr>
        <p:spPr>
          <a:xfrm>
            <a:off x="4181400" y="5036852"/>
            <a:ext cx="812112" cy="1140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बोउल बढि माथि सार्यो (age) </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0" name="テキスト ボックス 1280">
            <a:extLst>
              <a:ext uri="{FF2B5EF4-FFF2-40B4-BE49-F238E27FC236}">
                <a16:creationId xmlns:a16="http://schemas.microsoft.com/office/drawing/2014/main" id="{AFCF15AC-EDF0-4DD9-9B2F-A76632C5A4A7}"/>
              </a:ext>
            </a:extLst>
          </p:cNvPr>
          <p:cNvSpPr txBox="1"/>
          <p:nvPr/>
        </p:nvSpPr>
        <p:spPr>
          <a:xfrm>
            <a:off x="3696326" y="5177361"/>
            <a:ext cx="1551265" cy="1211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एप्रोन अगाडिमा हिलो माटोको धेरै रोक</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1" name="テキスト ボックス 1281">
            <a:extLst>
              <a:ext uri="{FF2B5EF4-FFF2-40B4-BE49-F238E27FC236}">
                <a16:creationId xmlns:a16="http://schemas.microsoft.com/office/drawing/2014/main" id="{A4EC24F4-4966-41A5-82E1-9599D6981EF9}"/>
              </a:ext>
            </a:extLst>
          </p:cNvPr>
          <p:cNvSpPr txBox="1"/>
          <p:nvPr/>
        </p:nvSpPr>
        <p:spPr>
          <a:xfrm>
            <a:off x="3755230" y="5329140"/>
            <a:ext cx="1362876" cy="12474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खन्ने गहिराइ निर्धारित गरिएको छैन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2" name="テキスト ボックス 1282">
            <a:extLst>
              <a:ext uri="{FF2B5EF4-FFF2-40B4-BE49-F238E27FC236}">
                <a16:creationId xmlns:a16="http://schemas.microsoft.com/office/drawing/2014/main" id="{6B19C007-B7CD-4197-B84D-9D60053C0737}"/>
              </a:ext>
            </a:extLst>
          </p:cNvPr>
          <p:cNvSpPr txBox="1"/>
          <p:nvPr/>
        </p:nvSpPr>
        <p:spPr>
          <a:xfrm>
            <a:off x="3442074" y="5485772"/>
            <a:ext cx="1129926" cy="1089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बोउल समयभन्दा धेरै छिटो तल झार्यो (sage)</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3" name="テキスト ボックス 1283">
            <a:extLst>
              <a:ext uri="{FF2B5EF4-FFF2-40B4-BE49-F238E27FC236}">
                <a16:creationId xmlns:a16="http://schemas.microsoft.com/office/drawing/2014/main" id="{BACE7077-8FD6-48A9-BA2F-1C85941934E5}"/>
              </a:ext>
            </a:extLst>
          </p:cNvPr>
          <p:cNvSpPr txBox="1"/>
          <p:nvPr/>
        </p:nvSpPr>
        <p:spPr>
          <a:xfrm>
            <a:off x="3246309" y="5634659"/>
            <a:ext cx="1782743" cy="1261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बोउल समयभन्दा धेरै छिटो माथि सार्यो (age)</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4" name="テキスト ボックス 1284">
            <a:extLst>
              <a:ext uri="{FF2B5EF4-FFF2-40B4-BE49-F238E27FC236}">
                <a16:creationId xmlns:a16="http://schemas.microsoft.com/office/drawing/2014/main" id="{CF789211-750B-467D-8FA6-78271D09C746}"/>
              </a:ext>
            </a:extLst>
          </p:cNvPr>
          <p:cNvSpPr txBox="1"/>
          <p:nvPr/>
        </p:nvSpPr>
        <p:spPr>
          <a:xfrm>
            <a:off x="3144864" y="5798149"/>
            <a:ext cx="1943092" cy="1106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बोउल तल झार्ने (sage) फराकिलोपन धेरै भयो</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624010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स्क्रेपर (टो टाइप स्क्रेपर)</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ne-np" sz="1700" dirty="0">
                <a:latin typeface="Meiryo UI" panose="020B0604030504040204" pitchFamily="50" charset="-128"/>
                <a:ea typeface="Meiryo UI" panose="020B0604030504040204" pitchFamily="50" charset="-128"/>
              </a:rPr>
              <a:t>आधारभूत सञ्चालनमा, ड्राइभिंग सम्बन्धको बारेमा, 6.1.1.को बुलडोजरसँग एउटै हुन्छ।</a:t>
            </a:r>
            <a:endParaRPr lang="en-US" altLang="ja-JP" sz="17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619569" y="4521828"/>
            <a:ext cx="3237610" cy="276999"/>
          </a:xfrm>
          <a:prstGeom prst="rect">
            <a:avLst/>
          </a:prstGeom>
          <a:noFill/>
          <a:ln>
            <a:noFill/>
          </a:ln>
        </p:spPr>
        <p:txBody>
          <a:bodyPr wrap="square" rtlCol="0">
            <a:spAutoFit/>
          </a:bodyPr>
          <a:lstStyle/>
          <a:p>
            <a:pPr algn="ctr" rtl="0"/>
            <a:r>
              <a:rPr lang="ne-np" sz="1200" dirty="0">
                <a:solidFill>
                  <a:prstClr val="black"/>
                </a:solidFill>
              </a:rPr>
              <a:t>बुलडोजरको सञ्चालन उपकरणको उदाहरण</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150/सहायक पाठ्यपुस्तक पृष्ठ 85</a:t>
            </a:r>
          </a:p>
        </p:txBody>
      </p:sp>
      <p:sp>
        <p:nvSpPr>
          <p:cNvPr id="26" name="テキスト ボックス 25"/>
          <p:cNvSpPr txBox="1"/>
          <p:nvPr/>
        </p:nvSpPr>
        <p:spPr>
          <a:xfrm>
            <a:off x="4475372" y="5186106"/>
            <a:ext cx="3237610" cy="276999"/>
          </a:xfrm>
          <a:prstGeom prst="rect">
            <a:avLst/>
          </a:prstGeom>
          <a:noFill/>
          <a:ln>
            <a:noFill/>
          </a:ln>
        </p:spPr>
        <p:txBody>
          <a:bodyPr wrap="square" rtlCol="0">
            <a:spAutoFit/>
          </a:bodyPr>
          <a:lstStyle/>
          <a:p>
            <a:pPr algn="ctr" rtl="0"/>
            <a:r>
              <a:rPr lang="ne-np" sz="1200">
                <a:solidFill>
                  <a:prstClr val="black"/>
                </a:solidFill>
              </a:rPr>
              <a:t>टो टाइप स्क्रेपरको कार्य अवस्था</a:t>
            </a:r>
          </a:p>
        </p:txBody>
      </p:sp>
      <p:pic>
        <p:nvPicPr>
          <p:cNvPr id="3" name="図 2"/>
          <p:cNvPicPr>
            <a:picLocks noChangeAspect="1"/>
          </p:cNvPicPr>
          <p:nvPr/>
        </p:nvPicPr>
        <p:blipFill>
          <a:blip r:embed="rId3"/>
          <a:stretch>
            <a:fillRect/>
          </a:stretch>
        </p:blipFill>
        <p:spPr>
          <a:xfrm>
            <a:off x="809624" y="1823330"/>
            <a:ext cx="2857501" cy="2696515"/>
          </a:xfrm>
          <a:prstGeom prst="rect">
            <a:avLst/>
          </a:prstGeom>
        </p:spPr>
      </p:pic>
      <p:pic>
        <p:nvPicPr>
          <p:cNvPr id="5" name="図 4"/>
          <p:cNvPicPr>
            <a:picLocks noChangeAspect="1"/>
          </p:cNvPicPr>
          <p:nvPr/>
        </p:nvPicPr>
        <p:blipFill>
          <a:blip r:embed="rId4"/>
          <a:stretch>
            <a:fillRect/>
          </a:stretch>
        </p:blipFill>
        <p:spPr>
          <a:xfrm>
            <a:off x="3687079" y="1732597"/>
            <a:ext cx="4814197" cy="3496627"/>
          </a:xfrm>
          <a:prstGeom prst="rect">
            <a:avLst/>
          </a:prstGeom>
        </p:spPr>
      </p:pic>
    </p:spTree>
    <p:extLst>
      <p:ext uri="{BB962C8B-B14F-4D97-AF65-F5344CB8AC3E}">
        <p14:creationId xmlns:p14="http://schemas.microsoft.com/office/powerpoint/2010/main" val="10448761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क्रलर टाइप मक लोडर</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ne-np" sz="2000" dirty="0">
                <a:latin typeface="Meiryo UI" panose="020B0604030504040204" pitchFamily="50" charset="-128"/>
                <a:ea typeface="Meiryo UI" panose="020B0604030504040204" pitchFamily="50" charset="-128"/>
              </a:rPr>
              <a:t>क्रलर प्रकारको मक लोडरमा, विषेश 6.1.2. ठूलोे स्केलको ट्याक्टर साबेल र रेकिङ टाइप रोडर हुन्छ।  यहाँ, रेकिङ टाइप रोडरको बारेमा व्याख्या गर्ने</a:t>
            </a:r>
            <a:endParaRPr lang="en-US" altLang="ja-JP"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154/सहायक पाठ्यपुस्तक पृष्ठ 86</a:t>
            </a:r>
          </a:p>
        </p:txBody>
      </p:sp>
      <p:sp>
        <p:nvSpPr>
          <p:cNvPr id="26" name="テキスト ボックス 25"/>
          <p:cNvSpPr txBox="1"/>
          <p:nvPr/>
        </p:nvSpPr>
        <p:spPr>
          <a:xfrm>
            <a:off x="2953195" y="5910006"/>
            <a:ext cx="3237610" cy="276999"/>
          </a:xfrm>
          <a:prstGeom prst="rect">
            <a:avLst/>
          </a:prstGeom>
          <a:noFill/>
          <a:ln>
            <a:noFill/>
          </a:ln>
        </p:spPr>
        <p:txBody>
          <a:bodyPr wrap="square" rtlCol="0">
            <a:spAutoFit/>
          </a:bodyPr>
          <a:lstStyle/>
          <a:p>
            <a:pPr algn="ctr" rtl="0"/>
            <a:r>
              <a:rPr lang="ne-np" sz="1200">
                <a:solidFill>
                  <a:prstClr val="black"/>
                </a:solidFill>
              </a:rPr>
              <a:t>रेकिङ टाइप रोडर परिचालन उपकरणको उदाहरण</a:t>
            </a:r>
          </a:p>
        </p:txBody>
      </p:sp>
      <p:pic>
        <p:nvPicPr>
          <p:cNvPr id="2" name="図 1"/>
          <p:cNvPicPr>
            <a:picLocks noChangeAspect="1"/>
          </p:cNvPicPr>
          <p:nvPr/>
        </p:nvPicPr>
        <p:blipFill>
          <a:blip r:embed="rId3"/>
          <a:stretch>
            <a:fillRect/>
          </a:stretch>
        </p:blipFill>
        <p:spPr>
          <a:xfrm>
            <a:off x="2400300" y="2083366"/>
            <a:ext cx="4343400" cy="3826640"/>
          </a:xfrm>
          <a:prstGeom prst="rect">
            <a:avLst/>
          </a:prstGeom>
        </p:spPr>
      </p:pic>
      <p:sp>
        <p:nvSpPr>
          <p:cNvPr id="7" name="テキスト ボックス 1285">
            <a:extLst>
              <a:ext uri="{FF2B5EF4-FFF2-40B4-BE49-F238E27FC236}">
                <a16:creationId xmlns:a16="http://schemas.microsoft.com/office/drawing/2014/main" id="{07DCC1D4-8AD2-4CA6-AAC4-EE97B74D884F}"/>
              </a:ext>
            </a:extLst>
          </p:cNvPr>
          <p:cNvSpPr txBox="1"/>
          <p:nvPr/>
        </p:nvSpPr>
        <p:spPr>
          <a:xfrm>
            <a:off x="2715633" y="2132899"/>
            <a:ext cx="1316141" cy="143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आर्म र टर्न सञ्चालन</a:t>
            </a:r>
            <a:endParaRPr lang="ja-JP" sz="8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286">
            <a:extLst>
              <a:ext uri="{FF2B5EF4-FFF2-40B4-BE49-F238E27FC236}">
                <a16:creationId xmlns:a16="http://schemas.microsoft.com/office/drawing/2014/main" id="{8F5587C5-0653-4C07-9BB5-2A04E7751150}"/>
              </a:ext>
            </a:extLst>
          </p:cNvPr>
          <p:cNvSpPr txBox="1"/>
          <p:nvPr/>
        </p:nvSpPr>
        <p:spPr>
          <a:xfrm>
            <a:off x="2435900" y="2946399"/>
            <a:ext cx="1171575" cy="2385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बकेट भाग सेटिन्ग र कम्बेयर माथि तल परिचालन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287">
            <a:extLst>
              <a:ext uri="{FF2B5EF4-FFF2-40B4-BE49-F238E27FC236}">
                <a16:creationId xmlns:a16="http://schemas.microsoft.com/office/drawing/2014/main" id="{9AC3EDC0-B6CE-4FDD-AA22-372A22D7E057}"/>
              </a:ext>
            </a:extLst>
          </p:cNvPr>
          <p:cNvSpPr txBox="1"/>
          <p:nvPr/>
        </p:nvSpPr>
        <p:spPr>
          <a:xfrm>
            <a:off x="5054175" y="2098165"/>
            <a:ext cx="1171575" cy="1501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क्रलर (बाँया) सञ्चालन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288">
            <a:extLst>
              <a:ext uri="{FF2B5EF4-FFF2-40B4-BE49-F238E27FC236}">
                <a16:creationId xmlns:a16="http://schemas.microsoft.com/office/drawing/2014/main" id="{5493D9AC-BDFD-40A6-9153-6A212A1BF53E}"/>
              </a:ext>
            </a:extLst>
          </p:cNvPr>
          <p:cNvSpPr txBox="1"/>
          <p:nvPr/>
        </p:nvSpPr>
        <p:spPr>
          <a:xfrm>
            <a:off x="5216599" y="2303356"/>
            <a:ext cx="1171575" cy="1501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क्रलर (दाँया) सञ्चालन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289">
            <a:extLst>
              <a:ext uri="{FF2B5EF4-FFF2-40B4-BE49-F238E27FC236}">
                <a16:creationId xmlns:a16="http://schemas.microsoft.com/office/drawing/2014/main" id="{A665BF0B-A40A-4FE2-B70D-1297DC7C710F}"/>
              </a:ext>
            </a:extLst>
          </p:cNvPr>
          <p:cNvSpPr txBox="1"/>
          <p:nvPr/>
        </p:nvSpPr>
        <p:spPr>
          <a:xfrm>
            <a:off x="5605017" y="2531720"/>
            <a:ext cx="1171575" cy="1501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बूम र बकेट सञ्चालन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290">
            <a:extLst>
              <a:ext uri="{FF2B5EF4-FFF2-40B4-BE49-F238E27FC236}">
                <a16:creationId xmlns:a16="http://schemas.microsoft.com/office/drawing/2014/main" id="{5FC510A8-DF64-4503-844E-993D31936031}"/>
              </a:ext>
            </a:extLst>
          </p:cNvPr>
          <p:cNvSpPr txBox="1"/>
          <p:nvPr/>
        </p:nvSpPr>
        <p:spPr>
          <a:xfrm>
            <a:off x="4104725" y="4828732"/>
            <a:ext cx="777150" cy="157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चालक सिट</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291">
            <a:extLst>
              <a:ext uri="{FF2B5EF4-FFF2-40B4-BE49-F238E27FC236}">
                <a16:creationId xmlns:a16="http://schemas.microsoft.com/office/drawing/2014/main" id="{D45474B9-449E-4C2C-B799-23E481962A31}"/>
              </a:ext>
            </a:extLst>
          </p:cNvPr>
          <p:cNvSpPr txBox="1"/>
          <p:nvPr/>
        </p:nvSpPr>
        <p:spPr>
          <a:xfrm>
            <a:off x="2570553" y="5290477"/>
            <a:ext cx="940101" cy="157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कम्बेयर ड्राइभिंग परिचालन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292">
            <a:extLst>
              <a:ext uri="{FF2B5EF4-FFF2-40B4-BE49-F238E27FC236}">
                <a16:creationId xmlns:a16="http://schemas.microsoft.com/office/drawing/2014/main" id="{B8D417EE-31A8-4D98-82AF-F9BA82B71CB0}"/>
              </a:ext>
            </a:extLst>
          </p:cNvPr>
          <p:cNvSpPr txBox="1"/>
          <p:nvPr/>
        </p:nvSpPr>
        <p:spPr>
          <a:xfrm>
            <a:off x="5539292" y="5699570"/>
            <a:ext cx="940101" cy="157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ओइल प्रेसर लक</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310187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916387" y="1221545"/>
            <a:ext cx="3429996" cy="1499934"/>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सवारी साधन प्रकारको निर्माण मेसिनको ट्रान्सफर</a:t>
            </a:r>
            <a:endParaRPr kumimoji="1" lang="ja-JP" altLang="en-US" sz="24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682548" y="1856833"/>
            <a:ext cx="3670702" cy="276999"/>
          </a:xfrm>
          <a:prstGeom prst="rect">
            <a:avLst/>
          </a:prstGeom>
          <a:noFill/>
          <a:ln>
            <a:noFill/>
          </a:ln>
        </p:spPr>
        <p:txBody>
          <a:bodyPr wrap="square" rtlCol="0">
            <a:spAutoFit/>
          </a:bodyPr>
          <a:lstStyle/>
          <a:p>
            <a:pPr algn="ctr" rtl="0"/>
            <a:r>
              <a:rPr lang="ne-np" sz="1200" dirty="0">
                <a:solidFill>
                  <a:prstClr val="black"/>
                </a:solidFill>
              </a:rPr>
              <a:t>नङ भएको उकालो चढ्ने उपकरणको उदाहरण</a:t>
            </a:r>
          </a:p>
        </p:txBody>
      </p:sp>
      <p:pic>
        <p:nvPicPr>
          <p:cNvPr id="12" name="図 11"/>
          <p:cNvPicPr>
            <a:picLocks noChangeAspect="1"/>
          </p:cNvPicPr>
          <p:nvPr/>
        </p:nvPicPr>
        <p:blipFill>
          <a:blip r:embed="rId4"/>
          <a:stretch>
            <a:fillRect/>
          </a:stretch>
        </p:blipFill>
        <p:spPr>
          <a:xfrm>
            <a:off x="5334723" y="4788264"/>
            <a:ext cx="2619375" cy="1200150"/>
          </a:xfrm>
          <a:prstGeom prst="rect">
            <a:avLst/>
          </a:prstGeom>
        </p:spPr>
      </p:pic>
      <p:sp>
        <p:nvSpPr>
          <p:cNvPr id="17" name="テキスト ボックス 16"/>
          <p:cNvSpPr txBox="1"/>
          <p:nvPr/>
        </p:nvSpPr>
        <p:spPr>
          <a:xfrm>
            <a:off x="316351" y="2101035"/>
            <a:ext cx="4780586" cy="261610"/>
          </a:xfrm>
          <a:prstGeom prst="rect">
            <a:avLst/>
          </a:prstGeom>
          <a:noFill/>
          <a:ln>
            <a:noFill/>
          </a:ln>
        </p:spPr>
        <p:txBody>
          <a:bodyPr wrap="square" rtlCol="0">
            <a:spAutoFit/>
          </a:bodyPr>
          <a:lstStyle/>
          <a:p>
            <a:pPr algn="ctr" rtl="0"/>
            <a:r>
              <a:rPr lang="ne-np" sz="1100" dirty="0">
                <a:solidFill>
                  <a:prstClr val="black"/>
                </a:solidFill>
              </a:rPr>
              <a:t>लोडिंग मेसिनको तौलन र उकालो चढ्ने उपकरणको सम्बन्धको उदाहरण</a:t>
            </a:r>
          </a:p>
        </p:txBody>
      </p:sp>
      <p:sp>
        <p:nvSpPr>
          <p:cNvPr id="18" name="テキスト ボックス 17"/>
          <p:cNvSpPr txBox="1"/>
          <p:nvPr/>
        </p:nvSpPr>
        <p:spPr>
          <a:xfrm>
            <a:off x="4590993" y="2744898"/>
            <a:ext cx="3670702" cy="276999"/>
          </a:xfrm>
          <a:prstGeom prst="rect">
            <a:avLst/>
          </a:prstGeom>
          <a:noFill/>
          <a:ln>
            <a:noFill/>
          </a:ln>
        </p:spPr>
        <p:txBody>
          <a:bodyPr wrap="square" rtlCol="0">
            <a:spAutoFit/>
          </a:bodyPr>
          <a:lstStyle/>
          <a:p>
            <a:pPr algn="ctr" rtl="0"/>
            <a:r>
              <a:rPr lang="ne-np" sz="1200" dirty="0">
                <a:solidFill>
                  <a:prstClr val="black"/>
                </a:solidFill>
              </a:rPr>
              <a:t>उकालो चढ्ने उपकरणको प्रयोग उदाहरण</a:t>
            </a:r>
          </a:p>
        </p:txBody>
      </p:sp>
      <p:sp>
        <p:nvSpPr>
          <p:cNvPr id="19" name="テキスト ボックス 18"/>
          <p:cNvSpPr txBox="1"/>
          <p:nvPr/>
        </p:nvSpPr>
        <p:spPr>
          <a:xfrm>
            <a:off x="5201019" y="4349347"/>
            <a:ext cx="2450649" cy="276999"/>
          </a:xfrm>
          <a:prstGeom prst="rect">
            <a:avLst/>
          </a:prstGeom>
          <a:noFill/>
          <a:ln>
            <a:noFill/>
          </a:ln>
        </p:spPr>
        <p:txBody>
          <a:bodyPr wrap="square" rtlCol="0">
            <a:spAutoFit/>
          </a:bodyPr>
          <a:lstStyle/>
          <a:p>
            <a:pPr algn="ctr" rtl="0"/>
            <a:r>
              <a:rPr lang="ne-np" sz="1200">
                <a:solidFill>
                  <a:prstClr val="black"/>
                </a:solidFill>
              </a:rPr>
              <a:t>लोडिंगको स्थान</a:t>
            </a:r>
          </a:p>
        </p:txBody>
      </p:sp>
      <p:sp>
        <p:nvSpPr>
          <p:cNvPr id="20" name="テキスト ボックス 19"/>
          <p:cNvSpPr txBox="1"/>
          <p:nvPr/>
        </p:nvSpPr>
        <p:spPr>
          <a:xfrm>
            <a:off x="5481827" y="6061455"/>
            <a:ext cx="2450649" cy="276999"/>
          </a:xfrm>
          <a:prstGeom prst="rect">
            <a:avLst/>
          </a:prstGeom>
          <a:noFill/>
          <a:ln>
            <a:noFill/>
          </a:ln>
        </p:spPr>
        <p:txBody>
          <a:bodyPr wrap="square" rtlCol="0">
            <a:spAutoFit/>
          </a:bodyPr>
          <a:lstStyle/>
          <a:p>
            <a:pPr algn="ctr" rtl="0"/>
            <a:r>
              <a:rPr lang="ne-np" sz="1200">
                <a:solidFill>
                  <a:prstClr val="black"/>
                </a:solidFill>
              </a:rPr>
              <a:t>फुट स्टलको प्रयोग उदाहरण</a:t>
            </a:r>
          </a:p>
        </p:txBody>
      </p:sp>
      <p:sp>
        <p:nvSpPr>
          <p:cNvPr id="21" name="テキスト ボックス 20"/>
          <p:cNvSpPr txBox="1"/>
          <p:nvPr/>
        </p:nvSpPr>
        <p:spPr>
          <a:xfrm>
            <a:off x="1368875" y="6061455"/>
            <a:ext cx="2526595" cy="276999"/>
          </a:xfrm>
          <a:prstGeom prst="rect">
            <a:avLst/>
          </a:prstGeom>
          <a:noFill/>
          <a:ln>
            <a:noFill/>
          </a:ln>
        </p:spPr>
        <p:txBody>
          <a:bodyPr wrap="square" rtlCol="0">
            <a:spAutoFit/>
          </a:bodyPr>
          <a:lstStyle/>
          <a:p>
            <a:pPr algn="ctr" rtl="0"/>
            <a:r>
              <a:rPr lang="ne-np" sz="1200" dirty="0">
                <a:solidFill>
                  <a:prstClr val="black"/>
                </a:solidFill>
              </a:rPr>
              <a:t>ट्रेलरतिरको फिक्सेशन उदाहरण</a:t>
            </a:r>
          </a:p>
        </p:txBody>
      </p:sp>
      <p:sp>
        <p:nvSpPr>
          <p:cNvPr id="22" name="テキスト ボックス 21"/>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157/सहायक पाठ्यपुस्तक पृष्ठ 88</a:t>
            </a:r>
          </a:p>
        </p:txBody>
      </p:sp>
      <p:pic>
        <p:nvPicPr>
          <p:cNvPr id="8" name="図 7"/>
          <p:cNvPicPr>
            <a:picLocks noChangeAspect="1"/>
          </p:cNvPicPr>
          <p:nvPr/>
        </p:nvPicPr>
        <p:blipFill>
          <a:blip r:embed="rId5"/>
          <a:stretch>
            <a:fillRect/>
          </a:stretch>
        </p:blipFill>
        <p:spPr>
          <a:xfrm>
            <a:off x="807431" y="2419451"/>
            <a:ext cx="3565312" cy="1109485"/>
          </a:xfrm>
          <a:prstGeom prst="rect">
            <a:avLst/>
          </a:prstGeom>
        </p:spPr>
      </p:pic>
      <p:pic>
        <p:nvPicPr>
          <p:cNvPr id="10" name="図 9"/>
          <p:cNvPicPr>
            <a:picLocks noChangeAspect="1"/>
          </p:cNvPicPr>
          <p:nvPr/>
        </p:nvPicPr>
        <p:blipFill>
          <a:blip r:embed="rId6"/>
          <a:stretch>
            <a:fillRect/>
          </a:stretch>
        </p:blipFill>
        <p:spPr>
          <a:xfrm>
            <a:off x="695355" y="1288978"/>
            <a:ext cx="3645088" cy="504108"/>
          </a:xfrm>
          <a:prstGeom prst="rect">
            <a:avLst/>
          </a:prstGeom>
        </p:spPr>
      </p:pic>
      <p:pic>
        <p:nvPicPr>
          <p:cNvPr id="11" name="図 10"/>
          <p:cNvPicPr>
            <a:picLocks noChangeAspect="1"/>
          </p:cNvPicPr>
          <p:nvPr/>
        </p:nvPicPr>
        <p:blipFill>
          <a:blip r:embed="rId7"/>
          <a:stretch>
            <a:fillRect/>
          </a:stretch>
        </p:blipFill>
        <p:spPr>
          <a:xfrm>
            <a:off x="4573341" y="3140285"/>
            <a:ext cx="4028493" cy="1185643"/>
          </a:xfrm>
          <a:prstGeom prst="rect">
            <a:avLst/>
          </a:prstGeom>
        </p:spPr>
      </p:pic>
      <p:pic>
        <p:nvPicPr>
          <p:cNvPr id="14" name="図 13"/>
          <p:cNvPicPr>
            <a:picLocks noChangeAspect="1"/>
          </p:cNvPicPr>
          <p:nvPr/>
        </p:nvPicPr>
        <p:blipFill>
          <a:blip r:embed="rId8"/>
          <a:stretch>
            <a:fillRect/>
          </a:stretch>
        </p:blipFill>
        <p:spPr>
          <a:xfrm>
            <a:off x="1298151" y="3528937"/>
            <a:ext cx="2671490" cy="2563650"/>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23" name="テキスト ボックス 1294">
            <a:extLst>
              <a:ext uri="{FF2B5EF4-FFF2-40B4-BE49-F238E27FC236}">
                <a16:creationId xmlns:a16="http://schemas.microsoft.com/office/drawing/2014/main" id="{819F950F-F1FF-4087-BC46-8253DA6CFC93}"/>
              </a:ext>
            </a:extLst>
          </p:cNvPr>
          <p:cNvSpPr txBox="1"/>
          <p:nvPr/>
        </p:nvSpPr>
        <p:spPr>
          <a:xfrm>
            <a:off x="871287" y="2563415"/>
            <a:ext cx="972696"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लोडिंग मेसिनको तौल (t)</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295">
            <a:extLst>
              <a:ext uri="{FF2B5EF4-FFF2-40B4-BE49-F238E27FC236}">
                <a16:creationId xmlns:a16="http://schemas.microsoft.com/office/drawing/2014/main" id="{2B610F03-4C7C-42E4-BA03-76904F9A36A8}"/>
              </a:ext>
            </a:extLst>
          </p:cNvPr>
          <p:cNvSpPr txBox="1"/>
          <p:nvPr/>
        </p:nvSpPr>
        <p:spPr>
          <a:xfrm>
            <a:off x="1930466" y="2474942"/>
            <a:ext cx="1221923" cy="1364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उकालो चढ्ने उपकरणको प्रयोग संख्या</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296">
            <a:extLst>
              <a:ext uri="{FF2B5EF4-FFF2-40B4-BE49-F238E27FC236}">
                <a16:creationId xmlns:a16="http://schemas.microsoft.com/office/drawing/2014/main" id="{F603AC81-4D63-49F4-9DFE-1D4C01AC03EC}"/>
              </a:ext>
            </a:extLst>
          </p:cNvPr>
          <p:cNvSpPr txBox="1"/>
          <p:nvPr/>
        </p:nvSpPr>
        <p:spPr>
          <a:xfrm>
            <a:off x="1930467" y="2668190"/>
            <a:ext cx="632318"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सामाग्री</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297">
            <a:extLst>
              <a:ext uri="{FF2B5EF4-FFF2-40B4-BE49-F238E27FC236}">
                <a16:creationId xmlns:a16="http://schemas.microsoft.com/office/drawing/2014/main" id="{16CBF98F-6084-4BA2-94D9-67E5B0CF825D}"/>
              </a:ext>
            </a:extLst>
          </p:cNvPr>
          <p:cNvSpPr txBox="1"/>
          <p:nvPr/>
        </p:nvSpPr>
        <p:spPr>
          <a:xfrm>
            <a:off x="1949517" y="2891500"/>
            <a:ext cx="632318"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एल्यूमीनियम मिश्र धातु</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298">
            <a:extLst>
              <a:ext uri="{FF2B5EF4-FFF2-40B4-BE49-F238E27FC236}">
                <a16:creationId xmlns:a16="http://schemas.microsoft.com/office/drawing/2014/main" id="{B77C69C2-25FE-4EAD-BF03-BDF91DAAA2AB}"/>
              </a:ext>
            </a:extLst>
          </p:cNvPr>
          <p:cNvSpPr txBox="1"/>
          <p:nvPr/>
        </p:nvSpPr>
        <p:spPr>
          <a:xfrm>
            <a:off x="1949517" y="3088082"/>
            <a:ext cx="632318"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游ゴシック" panose="020B0400000000000000" pitchFamily="50" charset="-128"/>
                <a:cs typeface="Times New Roman" panose="02020603050405020304" pitchFamily="18" charset="0"/>
              </a:rPr>
              <a:t>एल्यूमीनियम मिश्र धातु</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299">
            <a:extLst>
              <a:ext uri="{FF2B5EF4-FFF2-40B4-BE49-F238E27FC236}">
                <a16:creationId xmlns:a16="http://schemas.microsoft.com/office/drawing/2014/main" id="{3ACE91DE-8EFE-458B-A22C-D2509C7A024F}"/>
              </a:ext>
            </a:extLst>
          </p:cNvPr>
          <p:cNvSpPr txBox="1"/>
          <p:nvPr/>
        </p:nvSpPr>
        <p:spPr>
          <a:xfrm>
            <a:off x="1949517" y="3308509"/>
            <a:ext cx="632318"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游ゴシック" panose="020B0400000000000000" pitchFamily="50" charset="-128"/>
                <a:cs typeface="Times New Roman" panose="02020603050405020304" pitchFamily="18" charset="0"/>
              </a:rPr>
              <a:t>एल्यूमीनियम मिश्र धातु</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300">
            <a:extLst>
              <a:ext uri="{FF2B5EF4-FFF2-40B4-BE49-F238E27FC236}">
                <a16:creationId xmlns:a16="http://schemas.microsoft.com/office/drawing/2014/main" id="{DA2554DE-1BA5-47BA-8DAE-BE5DE08849AA}"/>
              </a:ext>
            </a:extLst>
          </p:cNvPr>
          <p:cNvSpPr txBox="1"/>
          <p:nvPr/>
        </p:nvSpPr>
        <p:spPr>
          <a:xfrm>
            <a:off x="2721410" y="2668190"/>
            <a:ext cx="417319"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किताब</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301">
            <a:extLst>
              <a:ext uri="{FF2B5EF4-FFF2-40B4-BE49-F238E27FC236}">
                <a16:creationId xmlns:a16="http://schemas.microsoft.com/office/drawing/2014/main" id="{D0A062A9-46B0-4A8C-B963-065939E02C40}"/>
              </a:ext>
            </a:extLst>
          </p:cNvPr>
          <p:cNvSpPr txBox="1"/>
          <p:nvPr/>
        </p:nvSpPr>
        <p:spPr>
          <a:xfrm>
            <a:off x="3238874" y="2477691"/>
            <a:ext cx="1098464" cy="3181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ज्यामिति</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लम्बाई × उचाई × चौडाई (</a:t>
            </a:r>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mm</a:t>
            </a:r>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1" name="テキスト ボックス 1302">
            <a:extLst>
              <a:ext uri="{FF2B5EF4-FFF2-40B4-BE49-F238E27FC236}">
                <a16:creationId xmlns:a16="http://schemas.microsoft.com/office/drawing/2014/main" id="{C9000CA6-CD0F-4358-95E3-D2032BD41B91}"/>
              </a:ext>
            </a:extLst>
          </p:cNvPr>
          <p:cNvSpPr txBox="1"/>
          <p:nvPr/>
        </p:nvSpPr>
        <p:spPr>
          <a:xfrm>
            <a:off x="5184146" y="1320982"/>
            <a:ext cx="1000125"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ट्रेलर सामान राख्ने ठाउँ</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2" name="テキスト ボックス 1303">
            <a:extLst>
              <a:ext uri="{FF2B5EF4-FFF2-40B4-BE49-F238E27FC236}">
                <a16:creationId xmlns:a16="http://schemas.microsoft.com/office/drawing/2014/main" id="{EC6BB558-A369-443D-B6C0-9AC6C312C505}"/>
              </a:ext>
            </a:extLst>
          </p:cNvPr>
          <p:cNvSpPr txBox="1"/>
          <p:nvPr/>
        </p:nvSpPr>
        <p:spPr>
          <a:xfrm>
            <a:off x="6603053" y="1699799"/>
            <a:ext cx="1000125"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उकालो चढ्ने उपकरण</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3" name="テキスト ボックス 1304">
            <a:extLst>
              <a:ext uri="{FF2B5EF4-FFF2-40B4-BE49-F238E27FC236}">
                <a16:creationId xmlns:a16="http://schemas.microsoft.com/office/drawing/2014/main" id="{06522158-28E0-4AA7-80A6-84325776F1D3}"/>
              </a:ext>
            </a:extLst>
          </p:cNvPr>
          <p:cNvSpPr txBox="1"/>
          <p:nvPr/>
        </p:nvSpPr>
        <p:spPr>
          <a:xfrm>
            <a:off x="5967736" y="2415267"/>
            <a:ext cx="366395"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ＭＳ Ｐゴシック" panose="020B0600070205080204" pitchFamily="50" charset="-128"/>
                <a:cs typeface="Times New Roman" panose="02020603050405020304" pitchFamily="18" charset="0"/>
              </a:rPr>
              <a:t>15</a:t>
            </a:r>
            <a:r>
              <a:rPr lang="ne-np" sz="700" kern="100">
                <a:effectLst/>
                <a:latin typeface="游ゴシック" panose="020B0400000000000000" pitchFamily="50" charset="-128"/>
                <a:ea typeface="游ゴシック" panose="020B0400000000000000" pitchFamily="50" charset="-128"/>
                <a:cs typeface="Arial" panose="020B0604020202020204" pitchFamily="34" charset="0"/>
              </a:rPr>
              <a:t>°</a:t>
            </a:r>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तल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4" name="テキスト ボックス 1306">
            <a:extLst>
              <a:ext uri="{FF2B5EF4-FFF2-40B4-BE49-F238E27FC236}">
                <a16:creationId xmlns:a16="http://schemas.microsoft.com/office/drawing/2014/main" id="{FFABDBBD-1E20-44E3-A4A4-EE2F2DC4C60E}"/>
              </a:ext>
            </a:extLst>
          </p:cNvPr>
          <p:cNvSpPr txBox="1"/>
          <p:nvPr/>
        </p:nvSpPr>
        <p:spPr>
          <a:xfrm>
            <a:off x="4754908" y="3124408"/>
            <a:ext cx="1562394" cy="15767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सवारी साधन सामान राख्ने ठाउँको सेन्टर र लोड मेसिनको सेन्टर लाइन</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5" name="テキスト ボックス 1307">
            <a:extLst>
              <a:ext uri="{FF2B5EF4-FFF2-40B4-BE49-F238E27FC236}">
                <a16:creationId xmlns:a16="http://schemas.microsoft.com/office/drawing/2014/main" id="{7A9EF1A7-BCF4-46F5-ADCD-D28E9AE9C0E7}"/>
              </a:ext>
            </a:extLst>
          </p:cNvPr>
          <p:cNvSpPr txBox="1"/>
          <p:nvPr/>
        </p:nvSpPr>
        <p:spPr>
          <a:xfrm>
            <a:off x="6354764" y="3139209"/>
            <a:ext cx="496577"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सवारी साधन सामान राख्ने ठाउँ</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6" name="テキスト ボックス 1308">
            <a:extLst>
              <a:ext uri="{FF2B5EF4-FFF2-40B4-BE49-F238E27FC236}">
                <a16:creationId xmlns:a16="http://schemas.microsoft.com/office/drawing/2014/main" id="{679D58FE-0EAD-47BB-93BC-59CFA3F13A1B}"/>
              </a:ext>
            </a:extLst>
          </p:cNvPr>
          <p:cNvSpPr txBox="1"/>
          <p:nvPr/>
        </p:nvSpPr>
        <p:spPr>
          <a:xfrm>
            <a:off x="6888803" y="3161040"/>
            <a:ext cx="1310821"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उकालो चढ्ने उपकरणको सेन्टर र क्रलरको सेन्टर लाइन</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7" name="テキスト ボックス 1309">
            <a:extLst>
              <a:ext uri="{FF2B5EF4-FFF2-40B4-BE49-F238E27FC236}">
                <a16:creationId xmlns:a16="http://schemas.microsoft.com/office/drawing/2014/main" id="{B893F3EF-4C67-461B-AC77-08063201ED90}"/>
              </a:ext>
            </a:extLst>
          </p:cNvPr>
          <p:cNvSpPr txBox="1"/>
          <p:nvPr/>
        </p:nvSpPr>
        <p:spPr>
          <a:xfrm>
            <a:off x="6150934" y="4194763"/>
            <a:ext cx="770530" cy="1311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उकालो चढ्ने उपकरण</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8" name="テキスト ボックス 1310">
            <a:extLst>
              <a:ext uri="{FF2B5EF4-FFF2-40B4-BE49-F238E27FC236}">
                <a16:creationId xmlns:a16="http://schemas.microsoft.com/office/drawing/2014/main" id="{8E12DFD1-9E0D-4AE4-AFD7-2F3D75536882}"/>
              </a:ext>
            </a:extLst>
          </p:cNvPr>
          <p:cNvSpPr txBox="1"/>
          <p:nvPr/>
        </p:nvSpPr>
        <p:spPr>
          <a:xfrm>
            <a:off x="7003196" y="4187429"/>
            <a:ext cx="428625"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游ゴシック" panose="020B0400000000000000" pitchFamily="50" charset="-128"/>
                <a:cs typeface="Times New Roman" panose="02020603050405020304" pitchFamily="18" charset="0"/>
              </a:rPr>
              <a:t>क्रलर</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9" name="テキスト ボックス 1311">
            <a:extLst>
              <a:ext uri="{FF2B5EF4-FFF2-40B4-BE49-F238E27FC236}">
                <a16:creationId xmlns:a16="http://schemas.microsoft.com/office/drawing/2014/main" id="{381B230D-E2DA-4DA2-BD1E-A5D9A6A2770B}"/>
              </a:ext>
            </a:extLst>
          </p:cNvPr>
          <p:cNvSpPr txBox="1"/>
          <p:nvPr/>
        </p:nvSpPr>
        <p:spPr>
          <a:xfrm>
            <a:off x="5267279" y="4819557"/>
            <a:ext cx="883654" cy="1713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फुट स्टल</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0" name="テキスト ボックス 1312">
            <a:extLst>
              <a:ext uri="{FF2B5EF4-FFF2-40B4-BE49-F238E27FC236}">
                <a16:creationId xmlns:a16="http://schemas.microsoft.com/office/drawing/2014/main" id="{9869B9C6-BE8C-43AE-B1F7-A0F382275448}"/>
              </a:ext>
            </a:extLst>
          </p:cNvPr>
          <p:cNvSpPr txBox="1"/>
          <p:nvPr/>
        </p:nvSpPr>
        <p:spPr>
          <a:xfrm>
            <a:off x="2706644" y="3570976"/>
            <a:ext cx="897616" cy="109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Arial" panose="020B0604020202020204" pitchFamily="34" charset="0"/>
                <a:ea typeface="游ゴシック" panose="020B0400000000000000" pitchFamily="50" charset="-128"/>
                <a:cs typeface="Times New Roman" panose="02020603050405020304" pitchFamily="18" charset="0"/>
              </a:rPr>
              <a:t>ओइल प्रेसर होज (housu)</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1" name="テキスト ボックス 1313">
            <a:extLst>
              <a:ext uri="{FF2B5EF4-FFF2-40B4-BE49-F238E27FC236}">
                <a16:creationId xmlns:a16="http://schemas.microsoft.com/office/drawing/2014/main" id="{A8563E07-EFCB-4AB7-A4AB-D5C3986C85F6}"/>
              </a:ext>
            </a:extLst>
          </p:cNvPr>
          <p:cNvSpPr txBox="1"/>
          <p:nvPr/>
        </p:nvSpPr>
        <p:spPr>
          <a:xfrm>
            <a:off x="1674906" y="4688094"/>
            <a:ext cx="457200" cy="109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Arial" panose="020B0604020202020204" pitchFamily="34" charset="0"/>
                <a:ea typeface="游ゴシック" panose="020B0400000000000000" pitchFamily="50" charset="-128"/>
                <a:cs typeface="Times New Roman" panose="02020603050405020304" pitchFamily="18" charset="0"/>
              </a:rPr>
              <a:t>रोक्ने</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2" name="テキスト ボックス 1314">
            <a:extLst>
              <a:ext uri="{FF2B5EF4-FFF2-40B4-BE49-F238E27FC236}">
                <a16:creationId xmlns:a16="http://schemas.microsoft.com/office/drawing/2014/main" id="{0EC203EF-ED8C-47C5-90FF-857C53AB6FC7}"/>
              </a:ext>
            </a:extLst>
          </p:cNvPr>
          <p:cNvSpPr txBox="1"/>
          <p:nvPr/>
        </p:nvSpPr>
        <p:spPr>
          <a:xfrm>
            <a:off x="2045250" y="4670824"/>
            <a:ext cx="295788"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Arial" panose="020B0604020202020204" pitchFamily="34" charset="0"/>
                <a:ea typeface="游ゴシック" panose="020B0400000000000000" pitchFamily="50" charset="-128"/>
                <a:cs typeface="Times New Roman" panose="02020603050405020304" pitchFamily="18" charset="0"/>
              </a:rPr>
              <a:t>वायर रोप</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3" name="テキスト ボックス 1315">
            <a:extLst>
              <a:ext uri="{FF2B5EF4-FFF2-40B4-BE49-F238E27FC236}">
                <a16:creationId xmlns:a16="http://schemas.microsoft.com/office/drawing/2014/main" id="{66099627-BE5C-4011-86D5-77807BFCE3E3}"/>
              </a:ext>
            </a:extLst>
          </p:cNvPr>
          <p:cNvSpPr txBox="1"/>
          <p:nvPr/>
        </p:nvSpPr>
        <p:spPr>
          <a:xfrm>
            <a:off x="2448351" y="4679530"/>
            <a:ext cx="319087"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Arial" panose="020B0604020202020204" pitchFamily="34" charset="0"/>
                <a:ea typeface="游ゴシック" panose="020B0400000000000000" pitchFamily="50" charset="-128"/>
                <a:cs typeface="Times New Roman" panose="02020603050405020304" pitchFamily="18" charset="0"/>
              </a:rPr>
              <a:t>यावारा (ate mono)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ne-np" sz="500" kern="100" dirty="0">
                <a:effectLst/>
                <a:latin typeface="Arial" panose="020B0604020202020204" pitchFamily="34" charset="0"/>
                <a:ea typeface="游ゴシック" panose="020B0400000000000000" pitchFamily="50" charset="-128"/>
                <a:cs typeface="Times New Roman" panose="02020603050405020304" pitchFamily="18" charset="0"/>
              </a:rPr>
              <a:t>(कुसनिङ (yawara))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4" name="テキスト ボックス 1316">
            <a:extLst>
              <a:ext uri="{FF2B5EF4-FFF2-40B4-BE49-F238E27FC236}">
                <a16:creationId xmlns:a16="http://schemas.microsoft.com/office/drawing/2014/main" id="{2B968603-AF1B-43AF-A0C4-CCBA956594F4}"/>
              </a:ext>
            </a:extLst>
          </p:cNvPr>
          <p:cNvSpPr txBox="1"/>
          <p:nvPr/>
        </p:nvSpPr>
        <p:spPr>
          <a:xfrm>
            <a:off x="2821351" y="4683816"/>
            <a:ext cx="295275"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Arial" panose="020B0604020202020204" pitchFamily="34" charset="0"/>
                <a:ea typeface="游ゴシック" panose="020B0400000000000000" pitchFamily="50" charset="-128"/>
                <a:cs typeface="Times New Roman" panose="02020603050405020304" pitchFamily="18" charset="0"/>
              </a:rPr>
              <a:t>वायर रोप</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5" name="テキスト ボックス 1317">
            <a:extLst>
              <a:ext uri="{FF2B5EF4-FFF2-40B4-BE49-F238E27FC236}">
                <a16:creationId xmlns:a16="http://schemas.microsoft.com/office/drawing/2014/main" id="{A7E21FA2-90E9-4F66-9AB6-8E71133A85F6}"/>
              </a:ext>
            </a:extLst>
          </p:cNvPr>
          <p:cNvSpPr txBox="1"/>
          <p:nvPr/>
        </p:nvSpPr>
        <p:spPr>
          <a:xfrm>
            <a:off x="2958739" y="4600416"/>
            <a:ext cx="295275"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Arial" panose="020B0604020202020204" pitchFamily="34" charset="0"/>
                <a:ea typeface="游ゴシック" panose="020B0400000000000000" pitchFamily="50" charset="-128"/>
                <a:cs typeface="Times New Roman" panose="02020603050405020304" pitchFamily="18" charset="0"/>
              </a:rPr>
              <a:t>रोक्ने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6" name="テキスト ボックス 1318">
            <a:extLst>
              <a:ext uri="{FF2B5EF4-FFF2-40B4-BE49-F238E27FC236}">
                <a16:creationId xmlns:a16="http://schemas.microsoft.com/office/drawing/2014/main" id="{6FC5D4D0-965E-482F-9B2B-73F3BD53C750}"/>
              </a:ext>
            </a:extLst>
          </p:cNvPr>
          <p:cNvSpPr txBox="1"/>
          <p:nvPr/>
        </p:nvSpPr>
        <p:spPr>
          <a:xfrm>
            <a:off x="3194626" y="4643374"/>
            <a:ext cx="304800"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Arial" panose="020B0604020202020204" pitchFamily="34" charset="0"/>
                <a:ea typeface="游ゴシック" panose="020B0400000000000000" pitchFamily="50" charset="-128"/>
                <a:cs typeface="Times New Roman" panose="02020603050405020304" pitchFamily="18" charset="0"/>
              </a:rPr>
              <a:t>लिभर लक</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7" name="テキスト ボックス 1319">
            <a:extLst>
              <a:ext uri="{FF2B5EF4-FFF2-40B4-BE49-F238E27FC236}">
                <a16:creationId xmlns:a16="http://schemas.microsoft.com/office/drawing/2014/main" id="{3B97CADC-B393-47C6-8402-2E9004C8D097}"/>
              </a:ext>
            </a:extLst>
          </p:cNvPr>
          <p:cNvSpPr txBox="1"/>
          <p:nvPr/>
        </p:nvSpPr>
        <p:spPr>
          <a:xfrm>
            <a:off x="3497188" y="4624654"/>
            <a:ext cx="238125"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Arial" panose="020B0604020202020204" pitchFamily="34" charset="0"/>
                <a:ea typeface="游ゴシック" panose="020B0400000000000000" pitchFamily="50" charset="-128"/>
                <a:cs typeface="Times New Roman" panose="02020603050405020304" pitchFamily="18" charset="0"/>
              </a:rPr>
              <a:t>स्लिपर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8" name="テキスト ボックス 1320">
            <a:extLst>
              <a:ext uri="{FF2B5EF4-FFF2-40B4-BE49-F238E27FC236}">
                <a16:creationId xmlns:a16="http://schemas.microsoft.com/office/drawing/2014/main" id="{0BFE13E9-92C6-4B5A-8A1A-292F776B971E}"/>
              </a:ext>
            </a:extLst>
          </p:cNvPr>
          <p:cNvSpPr txBox="1"/>
          <p:nvPr/>
        </p:nvSpPr>
        <p:spPr>
          <a:xfrm>
            <a:off x="3182787" y="5909386"/>
            <a:ext cx="355675" cy="1832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Arial" panose="020B0604020202020204" pitchFamily="34" charset="0"/>
                <a:ea typeface="游ゴシック" panose="020B0400000000000000" pitchFamily="50" charset="-128"/>
                <a:cs typeface="Times New Roman" panose="02020603050405020304" pitchFamily="18" charset="0"/>
              </a:rPr>
              <a:t>लिभर लक</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9" name="テキスト ボックス 1321">
            <a:extLst>
              <a:ext uri="{FF2B5EF4-FFF2-40B4-BE49-F238E27FC236}">
                <a16:creationId xmlns:a16="http://schemas.microsoft.com/office/drawing/2014/main" id="{08444C62-730E-4590-83F4-CC5D5FB86B57}"/>
              </a:ext>
            </a:extLst>
          </p:cNvPr>
          <p:cNvSpPr txBox="1"/>
          <p:nvPr/>
        </p:nvSpPr>
        <p:spPr>
          <a:xfrm>
            <a:off x="2732709" y="5871285"/>
            <a:ext cx="497928"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Arial" panose="020B0604020202020204" pitchFamily="34" charset="0"/>
                <a:ea typeface="游ゴシック" panose="020B0400000000000000" pitchFamily="50" charset="-128"/>
                <a:cs typeface="Times New Roman" panose="02020603050405020304" pitchFamily="18" charset="0"/>
              </a:rPr>
              <a:t>यावारा (ate mono)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ne-np" sz="500" kern="100" dirty="0">
                <a:effectLst/>
                <a:latin typeface="Arial" panose="020B0604020202020204" pitchFamily="34" charset="0"/>
                <a:ea typeface="游ゴシック" panose="020B0400000000000000" pitchFamily="50" charset="-128"/>
                <a:cs typeface="Times New Roman" panose="02020603050405020304" pitchFamily="18" charset="0"/>
              </a:rPr>
              <a:t>(कुसनिङ (yawara))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0" name="テキスト ボックス 1322">
            <a:extLst>
              <a:ext uri="{FF2B5EF4-FFF2-40B4-BE49-F238E27FC236}">
                <a16:creationId xmlns:a16="http://schemas.microsoft.com/office/drawing/2014/main" id="{2F77D5BA-8D79-4FCE-8759-007EADA8F756}"/>
              </a:ext>
            </a:extLst>
          </p:cNvPr>
          <p:cNvSpPr txBox="1"/>
          <p:nvPr/>
        </p:nvSpPr>
        <p:spPr>
          <a:xfrm>
            <a:off x="2341037" y="5909385"/>
            <a:ext cx="457200" cy="109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Arial" panose="020B0604020202020204" pitchFamily="34" charset="0"/>
                <a:ea typeface="游ゴシック" panose="020B0400000000000000" pitchFamily="50" charset="-128"/>
                <a:cs typeface="Times New Roman" panose="02020603050405020304" pitchFamily="18" charset="0"/>
              </a:rPr>
              <a:t>रोक्ने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1" name="テキスト ボックス 1323">
            <a:extLst>
              <a:ext uri="{FF2B5EF4-FFF2-40B4-BE49-F238E27FC236}">
                <a16:creationId xmlns:a16="http://schemas.microsoft.com/office/drawing/2014/main" id="{DC250ED2-72A2-409C-B5CC-9AF4850C0E58}"/>
              </a:ext>
            </a:extLst>
          </p:cNvPr>
          <p:cNvSpPr txBox="1"/>
          <p:nvPr/>
        </p:nvSpPr>
        <p:spPr>
          <a:xfrm>
            <a:off x="1899463" y="5938574"/>
            <a:ext cx="480695" cy="1133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Arial" panose="020B0604020202020204" pitchFamily="34" charset="0"/>
                <a:ea typeface="游ゴシック" panose="020B0400000000000000" pitchFamily="50" charset="-128"/>
                <a:cs typeface="Times New Roman" panose="02020603050405020304" pitchFamily="18" charset="0"/>
              </a:rPr>
              <a:t>वायर रोप</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2" name="テキスト ボックス 1324">
            <a:extLst>
              <a:ext uri="{FF2B5EF4-FFF2-40B4-BE49-F238E27FC236}">
                <a16:creationId xmlns:a16="http://schemas.microsoft.com/office/drawing/2014/main" id="{D15E2934-F736-4218-AD8C-B996C155E257}"/>
              </a:ext>
            </a:extLst>
          </p:cNvPr>
          <p:cNvSpPr txBox="1"/>
          <p:nvPr/>
        </p:nvSpPr>
        <p:spPr>
          <a:xfrm>
            <a:off x="3439636" y="5835800"/>
            <a:ext cx="480695" cy="857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Arial" panose="020B0604020202020204" pitchFamily="34" charset="0"/>
                <a:ea typeface="游ゴシック" panose="020B0400000000000000" pitchFamily="50" charset="-128"/>
                <a:cs typeface="Times New Roman" panose="02020603050405020304" pitchFamily="18" charset="0"/>
              </a:rPr>
              <a:t>वायर रोप</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3" name="テキスト ボックス 1325">
            <a:extLst>
              <a:ext uri="{FF2B5EF4-FFF2-40B4-BE49-F238E27FC236}">
                <a16:creationId xmlns:a16="http://schemas.microsoft.com/office/drawing/2014/main" id="{5D577D24-77A1-4936-A3B3-A5AB0FB1807B}"/>
              </a:ext>
            </a:extLst>
          </p:cNvPr>
          <p:cNvSpPr txBox="1"/>
          <p:nvPr/>
        </p:nvSpPr>
        <p:spPr>
          <a:xfrm>
            <a:off x="1368875" y="5014164"/>
            <a:ext cx="110490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Arial" panose="020B0604020202020204" pitchFamily="34" charset="0"/>
                <a:ea typeface="游ゴシック" panose="020B0400000000000000" pitchFamily="50" charset="-128"/>
                <a:cs typeface="Times New Roman" panose="02020603050405020304" pitchFamily="18" charset="0"/>
              </a:rPr>
              <a:t>ब्लेड　(माटो हटाउने बोर्ड) U फ्रेम</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4948702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908299"/>
            <a:ext cx="9144000" cy="601663"/>
          </a:xfrm>
        </p:spPr>
        <p:txBody>
          <a:bodyPr rtlCol="0" anchor="ctr">
            <a:normAutofit fontScale="90000"/>
          </a:bodyPr>
          <a:lstStyle/>
          <a:p>
            <a:pPr marL="1257300" indent="-1257300" rtl="0"/>
            <a:r>
              <a:rPr lang="ne-np" sz="3200">
                <a:latin typeface="ＭＳ Ｐゴシック" panose="020B0600070205080204" pitchFamily="50" charset="-128"/>
                <a:ea typeface="ＭＳ Ｐゴシック" panose="020B0600070205080204" pitchFamily="50" charset="-128"/>
              </a:rPr>
              <a:t>चरण 7. सवारी साधन प्रकारको निर्माण मेसिनको जाँच र मर्मत</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2224068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सम्बन्धित कानून, सामान्य सावधानी अपनाउनुपर्ने कुराहरू</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12820" y="1334461"/>
            <a:ext cx="3670702" cy="276999"/>
          </a:xfrm>
          <a:prstGeom prst="rect">
            <a:avLst/>
          </a:prstGeom>
          <a:noFill/>
          <a:ln>
            <a:noFill/>
          </a:ln>
        </p:spPr>
        <p:txBody>
          <a:bodyPr wrap="square" rtlCol="0">
            <a:spAutoFit/>
          </a:bodyPr>
          <a:lstStyle/>
          <a:p>
            <a:pPr algn="ctr" rtl="0"/>
            <a:r>
              <a:rPr lang="ne-np" sz="1200" dirty="0">
                <a:solidFill>
                  <a:prstClr val="black"/>
                </a:solidFill>
              </a:rPr>
              <a:t>सम्बन्धित कानून</a:t>
            </a:r>
          </a:p>
        </p:txBody>
      </p:sp>
      <p:sp>
        <p:nvSpPr>
          <p:cNvPr id="22" name="テキスト ボックス 21"/>
          <p:cNvSpPr txBox="1"/>
          <p:nvPr/>
        </p:nvSpPr>
        <p:spPr>
          <a:xfrm>
            <a:off x="1096428" y="3688110"/>
            <a:ext cx="6951143" cy="276999"/>
          </a:xfrm>
          <a:prstGeom prst="rect">
            <a:avLst/>
          </a:prstGeom>
          <a:noFill/>
          <a:ln>
            <a:noFill/>
          </a:ln>
        </p:spPr>
        <p:txBody>
          <a:bodyPr wrap="square" rtlCol="0">
            <a:spAutoFit/>
          </a:bodyPr>
          <a:lstStyle/>
          <a:p>
            <a:pPr rtl="0"/>
            <a:r>
              <a:rPr lang="ne-np" sz="1200">
                <a:solidFill>
                  <a:prstClr val="black"/>
                </a:solidFill>
              </a:rPr>
              <a:t>*कानूनमा तोकिएको छैन। तर जाँचको परिणामलाई, मेसिन परिचालन अवधिमा सुरक्षित राख्दा राम्रो।</a:t>
            </a:r>
          </a:p>
        </p:txBody>
      </p:sp>
      <p:sp>
        <p:nvSpPr>
          <p:cNvPr id="24" name="テキスト ボックス 23"/>
          <p:cNvSpPr txBox="1"/>
          <p:nvPr/>
        </p:nvSpPr>
        <p:spPr>
          <a:xfrm>
            <a:off x="1707619" y="5980031"/>
            <a:ext cx="2618322" cy="276999"/>
          </a:xfrm>
          <a:prstGeom prst="rect">
            <a:avLst/>
          </a:prstGeom>
          <a:noFill/>
          <a:ln>
            <a:noFill/>
          </a:ln>
        </p:spPr>
        <p:txBody>
          <a:bodyPr wrap="square" rtlCol="0">
            <a:spAutoFit/>
          </a:bodyPr>
          <a:lstStyle/>
          <a:p>
            <a:pPr algn="ctr" rtl="0"/>
            <a:r>
              <a:rPr lang="ne-np" sz="1200">
                <a:solidFill>
                  <a:prstClr val="black"/>
                </a:solidFill>
              </a:rPr>
              <a:t>जाँच आदिको ध्यान दिनुपर्ने कुराहरु</a:t>
            </a:r>
          </a:p>
        </p:txBody>
      </p:sp>
      <p:sp>
        <p:nvSpPr>
          <p:cNvPr id="10" name="テキスト ボックス 9"/>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163 सहायक पाठ्यपुस्तक पृष्ठ 92</a:t>
            </a:r>
          </a:p>
        </p:txBody>
      </p:sp>
      <p:pic>
        <p:nvPicPr>
          <p:cNvPr id="2" name="図 1"/>
          <p:cNvPicPr>
            <a:picLocks noChangeAspect="1"/>
          </p:cNvPicPr>
          <p:nvPr/>
        </p:nvPicPr>
        <p:blipFill>
          <a:blip r:embed="rId3"/>
          <a:stretch>
            <a:fillRect/>
          </a:stretch>
        </p:blipFill>
        <p:spPr>
          <a:xfrm>
            <a:off x="1812753" y="1562220"/>
            <a:ext cx="5518494" cy="2175490"/>
          </a:xfrm>
          <a:prstGeom prst="rect">
            <a:avLst/>
          </a:prstGeom>
        </p:spPr>
      </p:pic>
      <p:pic>
        <p:nvPicPr>
          <p:cNvPr id="3" name="図 2"/>
          <p:cNvPicPr>
            <a:picLocks noChangeAspect="1"/>
          </p:cNvPicPr>
          <p:nvPr/>
        </p:nvPicPr>
        <p:blipFill>
          <a:blip r:embed="rId4"/>
          <a:stretch>
            <a:fillRect/>
          </a:stretch>
        </p:blipFill>
        <p:spPr>
          <a:xfrm>
            <a:off x="756711" y="4050307"/>
            <a:ext cx="4520139" cy="1986961"/>
          </a:xfrm>
          <a:prstGeom prst="rect">
            <a:avLst/>
          </a:prstGeom>
        </p:spPr>
      </p:pic>
      <p:sp>
        <p:nvSpPr>
          <p:cNvPr id="14" name="テキスト ボックス 13"/>
          <p:cNvSpPr txBox="1"/>
          <p:nvPr/>
        </p:nvSpPr>
        <p:spPr>
          <a:xfrm>
            <a:off x="4573233" y="5844018"/>
            <a:ext cx="3814056" cy="553998"/>
          </a:xfrm>
          <a:prstGeom prst="rect">
            <a:avLst/>
          </a:prstGeom>
          <a:noFill/>
          <a:ln>
            <a:noFill/>
          </a:ln>
        </p:spPr>
        <p:txBody>
          <a:bodyPr wrap="square" rtlCol="0">
            <a:spAutoFit/>
          </a:bodyPr>
          <a:lstStyle/>
          <a:p>
            <a:pPr algn="ctr" rtl="0"/>
            <a:r>
              <a:rPr lang="ne-np" sz="1000" dirty="0">
                <a:solidFill>
                  <a:prstClr val="black"/>
                </a:solidFill>
                <a:latin typeface="游ゴシック" panose="020B0400000000000000" pitchFamily="50" charset="-128"/>
                <a:ea typeface="游ゴシック" panose="020B0400000000000000" pitchFamily="50" charset="-128"/>
              </a:rPr>
              <a:t>जाँच समय आदिमा प्रवेश निषेध</a:t>
            </a:r>
            <a:endParaRPr lang="en-US" altLang="ja-JP" sz="1000" dirty="0">
              <a:solidFill>
                <a:prstClr val="black"/>
              </a:solidFill>
              <a:latin typeface="游ゴシック" panose="020B0400000000000000" pitchFamily="50" charset="-128"/>
              <a:ea typeface="游ゴシック" panose="020B0400000000000000" pitchFamily="50" charset="-128"/>
            </a:endParaRPr>
          </a:p>
          <a:p>
            <a:pPr algn="ctr" rtl="0"/>
            <a:r>
              <a:rPr lang="ne-np" sz="1000" dirty="0">
                <a:solidFill>
                  <a:prstClr val="black"/>
                </a:solidFill>
                <a:latin typeface="游ゴシック" panose="020B0400000000000000" pitchFamily="50" charset="-128"/>
                <a:ea typeface="游ゴシック" panose="020B0400000000000000" pitchFamily="50" charset="-128"/>
              </a:rPr>
              <a:t>(आगलागी रोकथाम मानकिकरण सुरक्षा साइन ～ विदेशी भाषा प्रदर्शन उदाहरण～)</a:t>
            </a:r>
            <a:endParaRPr lang="ja-JP" altLang="en-US" sz="1000" dirty="0">
              <a:solidFill>
                <a:prstClr val="black"/>
              </a:solidFill>
              <a:latin typeface="游ゴシック" panose="020B0400000000000000" pitchFamily="50" charset="-128"/>
              <a:ea typeface="游ゴシック" panose="020B0400000000000000" pitchFamily="50" charset="-128"/>
            </a:endParaRPr>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8884" y="3964809"/>
            <a:ext cx="1124343" cy="1910050"/>
          </a:xfrm>
          <a:prstGeom prst="rect">
            <a:avLst/>
          </a:prstGeom>
          <a:ln>
            <a:solidFill>
              <a:schemeClr val="tx1"/>
            </a:solidFill>
          </a:ln>
        </p:spPr>
      </p:pic>
      <p:sp>
        <p:nvSpPr>
          <p:cNvPr id="12" name="テキスト ボックス 1196">
            <a:extLst>
              <a:ext uri="{FF2B5EF4-FFF2-40B4-BE49-F238E27FC236}">
                <a16:creationId xmlns:a16="http://schemas.microsoft.com/office/drawing/2014/main" id="{1BEA6968-B037-4A5B-8602-038E80F62AC3}"/>
              </a:ext>
            </a:extLst>
          </p:cNvPr>
          <p:cNvSpPr txBox="1"/>
          <p:nvPr/>
        </p:nvSpPr>
        <p:spPr>
          <a:xfrm>
            <a:off x="1874520" y="1658207"/>
            <a:ext cx="1046771" cy="1505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जाँच निरिक्षण वर्गीकरण</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197">
            <a:extLst>
              <a:ext uri="{FF2B5EF4-FFF2-40B4-BE49-F238E27FC236}">
                <a16:creationId xmlns:a16="http://schemas.microsoft.com/office/drawing/2014/main" id="{8C6A1F8F-FEB1-4494-8BDC-9160D2D44E79}"/>
              </a:ext>
            </a:extLst>
          </p:cNvPr>
          <p:cNvSpPr txBox="1"/>
          <p:nvPr/>
        </p:nvSpPr>
        <p:spPr>
          <a:xfrm>
            <a:off x="3113704" y="1649665"/>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प्रावधान</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198">
            <a:extLst>
              <a:ext uri="{FF2B5EF4-FFF2-40B4-BE49-F238E27FC236}">
                <a16:creationId xmlns:a16="http://schemas.microsoft.com/office/drawing/2014/main" id="{D4260A41-F864-4BBA-94DB-D3C89583701C}"/>
              </a:ext>
            </a:extLst>
          </p:cNvPr>
          <p:cNvSpPr txBox="1"/>
          <p:nvPr/>
        </p:nvSpPr>
        <p:spPr>
          <a:xfrm>
            <a:off x="4154703" y="1652354"/>
            <a:ext cx="1251124" cy="186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परिचालन गर्ने व्यक्ति, योग्यता</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199">
            <a:extLst>
              <a:ext uri="{FF2B5EF4-FFF2-40B4-BE49-F238E27FC236}">
                <a16:creationId xmlns:a16="http://schemas.microsoft.com/office/drawing/2014/main" id="{2EEE54C7-95D0-43F6-847A-B72A38A8DA5C}"/>
              </a:ext>
            </a:extLst>
          </p:cNvPr>
          <p:cNvSpPr txBox="1"/>
          <p:nvPr/>
        </p:nvSpPr>
        <p:spPr>
          <a:xfrm>
            <a:off x="5493820" y="1639158"/>
            <a:ext cx="1775660" cy="1868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निरीक्षण तालिका आदिको भण्डार अवधि</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200">
            <a:extLst>
              <a:ext uri="{FF2B5EF4-FFF2-40B4-BE49-F238E27FC236}">
                <a16:creationId xmlns:a16="http://schemas.microsoft.com/office/drawing/2014/main" id="{1FCDBD7F-AF95-49A4-B12D-7D43A2CF077D}"/>
              </a:ext>
            </a:extLst>
          </p:cNvPr>
          <p:cNvSpPr txBox="1"/>
          <p:nvPr/>
        </p:nvSpPr>
        <p:spPr>
          <a:xfrm>
            <a:off x="1933965" y="1947446"/>
            <a:ext cx="987326" cy="252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काम शुरु अघिको जाँच</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201">
            <a:extLst>
              <a:ext uri="{FF2B5EF4-FFF2-40B4-BE49-F238E27FC236}">
                <a16:creationId xmlns:a16="http://schemas.microsoft.com/office/drawing/2014/main" id="{CFDFACAF-43C8-4827-A624-0BCEE44A9375}"/>
              </a:ext>
            </a:extLst>
          </p:cNvPr>
          <p:cNvSpPr txBox="1"/>
          <p:nvPr/>
        </p:nvSpPr>
        <p:spPr>
          <a:xfrm>
            <a:off x="1874519" y="2420642"/>
            <a:ext cx="1046771" cy="4155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नियमित आत्म-निरीक्षण</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(महिनामा 1 पटक) </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202">
            <a:extLst>
              <a:ext uri="{FF2B5EF4-FFF2-40B4-BE49-F238E27FC236}">
                <a16:creationId xmlns:a16="http://schemas.microsoft.com/office/drawing/2014/main" id="{AE7C4FD7-75D6-4045-8ABE-11C373F9DE9C}"/>
              </a:ext>
            </a:extLst>
          </p:cNvPr>
          <p:cNvSpPr txBox="1"/>
          <p:nvPr/>
        </p:nvSpPr>
        <p:spPr>
          <a:xfrm>
            <a:off x="1874520" y="3141362"/>
            <a:ext cx="1080434" cy="4283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विशेष आत्म-निरीक्षण</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(वर्षमा 1 पटक)</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203">
            <a:extLst>
              <a:ext uri="{FF2B5EF4-FFF2-40B4-BE49-F238E27FC236}">
                <a16:creationId xmlns:a16="http://schemas.microsoft.com/office/drawing/2014/main" id="{7916B50C-CE7F-464D-ACE8-3B5A33DB0583}"/>
              </a:ext>
            </a:extLst>
          </p:cNvPr>
          <p:cNvSpPr txBox="1"/>
          <p:nvPr/>
        </p:nvSpPr>
        <p:spPr>
          <a:xfrm>
            <a:off x="2981532" y="1884037"/>
            <a:ext cx="987325" cy="3528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900" kern="100" dirty="0">
                <a:effectLst/>
                <a:latin typeface="+mn-ea"/>
                <a:cs typeface="Times New Roman" panose="02020603050405020304" pitchFamily="18" charset="0"/>
              </a:rPr>
              <a:t>औद्योगिक सुरक्षा र स्वास्थ्य ऐन धारा 170</a:t>
            </a:r>
          </a:p>
          <a:p>
            <a:pPr algn="r" rtl="0"/>
            <a:r>
              <a:rPr lang="ne-np" sz="900" kern="100" dirty="0">
                <a:effectLst/>
                <a:latin typeface="+mn-ea"/>
                <a:cs typeface="Times New Roman" panose="02020603050405020304" pitchFamily="18" charset="0"/>
              </a:rPr>
              <a:t>धारा 171</a:t>
            </a:r>
          </a:p>
        </p:txBody>
      </p:sp>
      <p:sp>
        <p:nvSpPr>
          <p:cNvPr id="23" name="テキスト ボックス 1204">
            <a:extLst>
              <a:ext uri="{FF2B5EF4-FFF2-40B4-BE49-F238E27FC236}">
                <a16:creationId xmlns:a16="http://schemas.microsoft.com/office/drawing/2014/main" id="{CB38817F-0351-4D07-BF42-96FEDF9000C6}"/>
              </a:ext>
            </a:extLst>
          </p:cNvPr>
          <p:cNvSpPr txBox="1"/>
          <p:nvPr/>
        </p:nvSpPr>
        <p:spPr>
          <a:xfrm>
            <a:off x="2981533" y="2347391"/>
            <a:ext cx="1018766" cy="549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900" kern="100" dirty="0">
                <a:effectLst/>
                <a:latin typeface="+mn-ea"/>
                <a:cs typeface="Times New Roman" panose="02020603050405020304" pitchFamily="18" charset="0"/>
              </a:rPr>
              <a:t>औद्योगिक सुरक्षा र स्वास्थ्य ऐन धारा 168</a:t>
            </a:r>
          </a:p>
          <a:p>
            <a:pPr algn="r" rtl="0"/>
            <a:r>
              <a:rPr lang="ne-np" sz="900" kern="100" dirty="0">
                <a:effectLst/>
                <a:latin typeface="+mn-ea"/>
                <a:cs typeface="Times New Roman" panose="02020603050405020304" pitchFamily="18" charset="0"/>
              </a:rPr>
              <a:t>धारा 169</a:t>
            </a:r>
          </a:p>
          <a:p>
            <a:pPr algn="r" rtl="0"/>
            <a:r>
              <a:rPr lang="ne-np" sz="900" kern="100" dirty="0">
                <a:effectLst/>
                <a:latin typeface="+mn-ea"/>
                <a:cs typeface="Times New Roman" panose="02020603050405020304" pitchFamily="18" charset="0"/>
              </a:rPr>
              <a:t>धारा 171</a:t>
            </a:r>
          </a:p>
        </p:txBody>
      </p:sp>
      <p:sp>
        <p:nvSpPr>
          <p:cNvPr id="25" name="テキスト ボックス 1205">
            <a:extLst>
              <a:ext uri="{FF2B5EF4-FFF2-40B4-BE49-F238E27FC236}">
                <a16:creationId xmlns:a16="http://schemas.microsoft.com/office/drawing/2014/main" id="{2E0092FF-1359-45AB-AEEE-C8BC14C3C0D4}"/>
              </a:ext>
            </a:extLst>
          </p:cNvPr>
          <p:cNvSpPr txBox="1"/>
          <p:nvPr/>
        </p:nvSpPr>
        <p:spPr>
          <a:xfrm>
            <a:off x="2991846" y="2971636"/>
            <a:ext cx="1080435" cy="7235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dirty="0">
                <a:effectLst/>
                <a:latin typeface="+mn-ea"/>
                <a:cs typeface="Times New Roman" panose="02020603050405020304" pitchFamily="18" charset="0"/>
              </a:rPr>
              <a:t>  औद्योगिक सुरक्षा र स्वास्थ्य ऐन धारा 167</a:t>
            </a:r>
          </a:p>
          <a:p>
            <a:pPr algn="r" rtl="0"/>
            <a:r>
              <a:rPr lang="ne-np" sz="800" kern="100" dirty="0">
                <a:effectLst/>
                <a:latin typeface="+mn-ea"/>
                <a:cs typeface="Times New Roman" panose="02020603050405020304" pitchFamily="18" charset="0"/>
              </a:rPr>
              <a:t>     　     धारा 169</a:t>
            </a:r>
          </a:p>
          <a:p>
            <a:pPr algn="r" rtl="0"/>
            <a:r>
              <a:rPr lang="ne-np" sz="800" kern="100" dirty="0">
                <a:effectLst/>
                <a:latin typeface="+mn-ea"/>
                <a:cs typeface="Times New Roman" panose="02020603050405020304" pitchFamily="18" charset="0"/>
              </a:rPr>
              <a:t>            धारा 169 को उपधारा 2</a:t>
            </a:r>
            <a:endParaRPr lang="ja-JP" sz="800" kern="100" dirty="0">
              <a:effectLst/>
              <a:latin typeface="+mn-ea"/>
              <a:cs typeface="Times New Roman" panose="02020603050405020304" pitchFamily="18" charset="0"/>
            </a:endParaRPr>
          </a:p>
          <a:p>
            <a:pPr algn="r" rtl="0"/>
            <a:r>
              <a:rPr lang="ne-np" sz="800" kern="100" dirty="0">
                <a:effectLst/>
                <a:latin typeface="+mn-ea"/>
                <a:cs typeface="Times New Roman" panose="02020603050405020304" pitchFamily="18" charset="0"/>
              </a:rPr>
              <a:t>            धारा 171</a:t>
            </a:r>
          </a:p>
        </p:txBody>
      </p:sp>
      <p:sp>
        <p:nvSpPr>
          <p:cNvPr id="26" name="テキスト ボックス 1206">
            <a:extLst>
              <a:ext uri="{FF2B5EF4-FFF2-40B4-BE49-F238E27FC236}">
                <a16:creationId xmlns:a16="http://schemas.microsoft.com/office/drawing/2014/main" id="{73D9536C-6DE1-4577-B775-3D935564C035}"/>
              </a:ext>
            </a:extLst>
          </p:cNvPr>
          <p:cNvSpPr txBox="1"/>
          <p:nvPr/>
        </p:nvSpPr>
        <p:spPr>
          <a:xfrm>
            <a:off x="4133649" y="1992795"/>
            <a:ext cx="75247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चालक सिट</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207">
            <a:extLst>
              <a:ext uri="{FF2B5EF4-FFF2-40B4-BE49-F238E27FC236}">
                <a16:creationId xmlns:a16="http://schemas.microsoft.com/office/drawing/2014/main" id="{B80D4790-7835-4E6A-9827-23ADE5F2FBE9}"/>
              </a:ext>
            </a:extLst>
          </p:cNvPr>
          <p:cNvSpPr txBox="1"/>
          <p:nvPr/>
        </p:nvSpPr>
        <p:spPr>
          <a:xfrm>
            <a:off x="4133649" y="2411523"/>
            <a:ext cx="1229700" cy="3741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व्यावसाय सञ्चालक (सुरक्षा व्यवस्थापक)ले तोकेको व्यक्ति</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208">
            <a:extLst>
              <a:ext uri="{FF2B5EF4-FFF2-40B4-BE49-F238E27FC236}">
                <a16:creationId xmlns:a16="http://schemas.microsoft.com/office/drawing/2014/main" id="{6BA18965-1516-4011-B41D-DA37B1426A2B}"/>
              </a:ext>
            </a:extLst>
          </p:cNvPr>
          <p:cNvSpPr txBox="1"/>
          <p:nvPr/>
        </p:nvSpPr>
        <p:spPr>
          <a:xfrm>
            <a:off x="4148890" y="3135922"/>
            <a:ext cx="1014094" cy="397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व्यवसायको आन्तरिक निरिक्षक</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जाँच व्यवसायीद्धाराको निरिक्षक</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209">
            <a:extLst>
              <a:ext uri="{FF2B5EF4-FFF2-40B4-BE49-F238E27FC236}">
                <a16:creationId xmlns:a16="http://schemas.microsoft.com/office/drawing/2014/main" id="{40568F28-C60A-451B-B1DF-04BB68D1A9BE}"/>
              </a:ext>
            </a:extLst>
          </p:cNvPr>
          <p:cNvSpPr txBox="1"/>
          <p:nvPr/>
        </p:nvSpPr>
        <p:spPr>
          <a:xfrm>
            <a:off x="5493819" y="1885584"/>
            <a:ext cx="1779407" cy="3822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baseline="30000" dirty="0">
                <a:effectLst/>
                <a:latin typeface="Arial" panose="020B0604020202020204" pitchFamily="34" charset="0"/>
                <a:ea typeface="游ゴシック" panose="020B0400000000000000" pitchFamily="50" charset="-128"/>
                <a:cs typeface="Times New Roman" panose="02020603050405020304" pitchFamily="18" charset="0"/>
              </a:rPr>
              <a:t>*</a:t>
            </a: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जाँच तालिकालाई मेसिनले परिचालन गर्दाको अन्तराल</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210">
            <a:extLst>
              <a:ext uri="{FF2B5EF4-FFF2-40B4-BE49-F238E27FC236}">
                <a16:creationId xmlns:a16="http://schemas.microsoft.com/office/drawing/2014/main" id="{FAD2F658-C57E-4B36-9A93-92BE499B2199}"/>
              </a:ext>
            </a:extLst>
          </p:cNvPr>
          <p:cNvSpPr txBox="1"/>
          <p:nvPr/>
        </p:nvSpPr>
        <p:spPr>
          <a:xfrm>
            <a:off x="5496699" y="2519829"/>
            <a:ext cx="1352550" cy="2520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निरीक्षण तालिकालाई 3 बर्ष</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1" name="テキスト ボックス 1211">
            <a:extLst>
              <a:ext uri="{FF2B5EF4-FFF2-40B4-BE49-F238E27FC236}">
                <a16:creationId xmlns:a16="http://schemas.microsoft.com/office/drawing/2014/main" id="{A8699A06-CDD6-479E-97D5-C06F0DF31FB6}"/>
              </a:ext>
            </a:extLst>
          </p:cNvPr>
          <p:cNvSpPr txBox="1"/>
          <p:nvPr/>
        </p:nvSpPr>
        <p:spPr>
          <a:xfrm>
            <a:off x="5474770" y="3133538"/>
            <a:ext cx="1610805" cy="3838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निरीक्षण तालिकालाई 3 बर्ष</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(निरीक्षण गरिएको चिन्ह स्टिकर)</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8156522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दैनिक जाँच (nichijou tenken)को ध्यान दिनुपर्ने कुरा इन्जिन शुरु अघि</a:t>
            </a:r>
            <a:endParaRPr kumimoji="1" lang="ja-JP" altLang="en-US" sz="20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rtl="0"/>
            <a:r>
              <a:rPr lang="ne-np" sz="1200">
                <a:solidFill>
                  <a:prstClr val="black"/>
                </a:solidFill>
              </a:rPr>
              <a:t>हाइड्रोलिक ओइलको बाहिरी रुपको विभेद विधि</a:t>
            </a:r>
          </a:p>
        </p:txBody>
      </p:sp>
      <p:sp>
        <p:nvSpPr>
          <p:cNvPr id="24" name="テキスト ボックス 23"/>
          <p:cNvSpPr txBox="1"/>
          <p:nvPr/>
        </p:nvSpPr>
        <p:spPr>
          <a:xfrm>
            <a:off x="818344" y="4185856"/>
            <a:ext cx="5314456" cy="276999"/>
          </a:xfrm>
          <a:prstGeom prst="rect">
            <a:avLst/>
          </a:prstGeom>
          <a:noFill/>
          <a:ln>
            <a:noFill/>
          </a:ln>
        </p:spPr>
        <p:txBody>
          <a:bodyPr wrap="square" rtlCol="0">
            <a:spAutoFit/>
          </a:bodyPr>
          <a:lstStyle/>
          <a:p>
            <a:pPr algn="ctr" rtl="0"/>
            <a:r>
              <a:rPr lang="ne-np" sz="1200">
                <a:solidFill>
                  <a:prstClr val="black"/>
                </a:solidFill>
              </a:rPr>
              <a:t>जाँच, तेल हाल्ने समयको अवस्थाको उदाहरण</a:t>
            </a:r>
          </a:p>
        </p:txBody>
      </p:sp>
      <p:pic>
        <p:nvPicPr>
          <p:cNvPr id="3" name="図 2"/>
          <p:cNvPicPr>
            <a:picLocks noChangeAspect="1"/>
          </p:cNvPicPr>
          <p:nvPr/>
        </p:nvPicPr>
        <p:blipFill>
          <a:blip r:embed="rId3"/>
          <a:stretch>
            <a:fillRect/>
          </a:stretch>
        </p:blipFill>
        <p:spPr>
          <a:xfrm>
            <a:off x="937592" y="3071897"/>
            <a:ext cx="4771159" cy="1157077"/>
          </a:xfrm>
          <a:prstGeom prst="rect">
            <a:avLst/>
          </a:prstGeom>
        </p:spPr>
      </p:pic>
      <p:sp>
        <p:nvSpPr>
          <p:cNvPr id="14" name="テキスト ボックス 13"/>
          <p:cNvSpPr txBox="1"/>
          <p:nvPr/>
        </p:nvSpPr>
        <p:spPr>
          <a:xfrm>
            <a:off x="1248827" y="5991041"/>
            <a:ext cx="6951143" cy="276999"/>
          </a:xfrm>
          <a:prstGeom prst="rect">
            <a:avLst/>
          </a:prstGeom>
          <a:noFill/>
          <a:ln>
            <a:noFill/>
          </a:ln>
        </p:spPr>
        <p:txBody>
          <a:bodyPr wrap="square" rtlCol="0">
            <a:spAutoFit/>
          </a:bodyPr>
          <a:lstStyle/>
          <a:p>
            <a:pPr algn="ctr" rtl="0"/>
            <a:r>
              <a:rPr lang="ne-np" sz="1200">
                <a:solidFill>
                  <a:prstClr val="black"/>
                </a:solidFill>
              </a:rPr>
              <a:t>इलेक्ट्रिक प्रणालीलाई व्यवस्थापन गर्दा, ब्याट्रीको (－)टर्मिनललाई निकालेर राख्ने</a:t>
            </a:r>
          </a:p>
        </p:txBody>
      </p:sp>
      <p:sp>
        <p:nvSpPr>
          <p:cNvPr id="12" name="テキスト ボックス 11"/>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164/सहायक पाठ्यपुस्तक पृष्ठ 94</a:t>
            </a:r>
          </a:p>
        </p:txBody>
      </p:sp>
      <p:pic>
        <p:nvPicPr>
          <p:cNvPr id="8" name="図 7"/>
          <p:cNvPicPr>
            <a:picLocks noChangeAspect="1"/>
          </p:cNvPicPr>
          <p:nvPr/>
        </p:nvPicPr>
        <p:blipFill>
          <a:blip r:embed="rId4"/>
          <a:stretch>
            <a:fillRect/>
          </a:stretch>
        </p:blipFill>
        <p:spPr>
          <a:xfrm>
            <a:off x="2371724" y="1599579"/>
            <a:ext cx="4400552" cy="1525524"/>
          </a:xfrm>
          <a:prstGeom prst="rect">
            <a:avLst/>
          </a:prstGeom>
        </p:spPr>
      </p:pic>
      <p:pic>
        <p:nvPicPr>
          <p:cNvPr id="10" name="図 9"/>
          <p:cNvPicPr>
            <a:picLocks noChangeAspect="1"/>
          </p:cNvPicPr>
          <p:nvPr/>
        </p:nvPicPr>
        <p:blipFill>
          <a:blip r:embed="rId5"/>
          <a:stretch>
            <a:fillRect/>
          </a:stretch>
        </p:blipFill>
        <p:spPr>
          <a:xfrm>
            <a:off x="5827998" y="3103698"/>
            <a:ext cx="2636789" cy="1471858"/>
          </a:xfrm>
          <a:prstGeom prst="rect">
            <a:avLst/>
          </a:prstGeom>
        </p:spPr>
      </p:pic>
      <p:sp>
        <p:nvSpPr>
          <p:cNvPr id="15" name="テキスト ボックス 14"/>
          <p:cNvSpPr txBox="1"/>
          <p:nvPr/>
        </p:nvSpPr>
        <p:spPr>
          <a:xfrm>
            <a:off x="5638429" y="4521881"/>
            <a:ext cx="2821938" cy="276999"/>
          </a:xfrm>
          <a:prstGeom prst="rect">
            <a:avLst/>
          </a:prstGeom>
          <a:noFill/>
          <a:ln>
            <a:noFill/>
          </a:ln>
        </p:spPr>
        <p:txBody>
          <a:bodyPr wrap="square" rtlCol="0">
            <a:spAutoFit/>
          </a:bodyPr>
          <a:lstStyle/>
          <a:p>
            <a:pPr algn="ctr" rtl="0"/>
            <a:r>
              <a:rPr lang="ne-np" sz="1200">
                <a:solidFill>
                  <a:prstClr val="black"/>
                </a:solidFill>
              </a:rPr>
              <a:t>टाएरको जाँच</a:t>
            </a:r>
          </a:p>
        </p:txBody>
      </p:sp>
      <p:pic>
        <p:nvPicPr>
          <p:cNvPr id="11" name="図 10"/>
          <p:cNvPicPr>
            <a:picLocks noChangeAspect="1"/>
          </p:cNvPicPr>
          <p:nvPr/>
        </p:nvPicPr>
        <p:blipFill>
          <a:blip r:embed="rId6"/>
          <a:stretch>
            <a:fillRect/>
          </a:stretch>
        </p:blipFill>
        <p:spPr>
          <a:xfrm>
            <a:off x="3105150" y="4570046"/>
            <a:ext cx="3248768" cy="1416130"/>
          </a:xfrm>
          <a:prstGeom prst="rect">
            <a:avLst/>
          </a:prstGeom>
        </p:spPr>
      </p:pic>
      <p:sp>
        <p:nvSpPr>
          <p:cNvPr id="7" name="正方形/長方形 6"/>
          <p:cNvSpPr/>
          <p:nvPr/>
        </p:nvSpPr>
        <p:spPr>
          <a:xfrm>
            <a:off x="5739956" y="5016846"/>
            <a:ext cx="1122218" cy="750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6" name="テキスト ボックス 1326">
            <a:extLst>
              <a:ext uri="{FF2B5EF4-FFF2-40B4-BE49-F238E27FC236}">
                <a16:creationId xmlns:a16="http://schemas.microsoft.com/office/drawing/2014/main" id="{9E0BFEE4-3849-4EB2-841A-A510FF34756C}"/>
              </a:ext>
            </a:extLst>
          </p:cNvPr>
          <p:cNvSpPr txBox="1"/>
          <p:nvPr/>
        </p:nvSpPr>
        <p:spPr>
          <a:xfrm>
            <a:off x="2512158" y="1696404"/>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बाहिरी रुप</a:t>
            </a:r>
            <a:endParaRPr lang="ja-JP" sz="105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327">
            <a:extLst>
              <a:ext uri="{FF2B5EF4-FFF2-40B4-BE49-F238E27FC236}">
                <a16:creationId xmlns:a16="http://schemas.microsoft.com/office/drawing/2014/main" id="{C361BD47-D7F5-4008-9C44-4C3210B6C6E9}"/>
              </a:ext>
            </a:extLst>
          </p:cNvPr>
          <p:cNvSpPr txBox="1"/>
          <p:nvPr/>
        </p:nvSpPr>
        <p:spPr>
          <a:xfrm>
            <a:off x="4203171" y="1693709"/>
            <a:ext cx="610448"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a:effectLst/>
                <a:latin typeface="游ゴシック" panose="020B0400000000000000" pitchFamily="50" charset="-128"/>
                <a:ea typeface="游ゴシック" panose="020B0400000000000000" pitchFamily="50" charset="-128"/>
                <a:cs typeface="Times New Roman" panose="02020603050405020304" pitchFamily="18" charset="0"/>
              </a:rPr>
              <a:t>गन्ध</a:t>
            </a:r>
            <a:endParaRPr lang="ja-JP" sz="10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9" name="テキスト ボックス 1328">
            <a:extLst>
              <a:ext uri="{FF2B5EF4-FFF2-40B4-BE49-F238E27FC236}">
                <a16:creationId xmlns:a16="http://schemas.microsoft.com/office/drawing/2014/main" id="{643167CF-9369-4FB8-912E-C451A9D75DBA}"/>
              </a:ext>
            </a:extLst>
          </p:cNvPr>
          <p:cNvSpPr txBox="1"/>
          <p:nvPr/>
        </p:nvSpPr>
        <p:spPr>
          <a:xfrm>
            <a:off x="4940830" y="1681802"/>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कारण</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329">
            <a:extLst>
              <a:ext uri="{FF2B5EF4-FFF2-40B4-BE49-F238E27FC236}">
                <a16:creationId xmlns:a16="http://schemas.microsoft.com/office/drawing/2014/main" id="{844E9833-70D4-4DB2-8FE6-636845C13731}"/>
              </a:ext>
            </a:extLst>
          </p:cNvPr>
          <p:cNvSpPr txBox="1"/>
          <p:nvPr/>
        </p:nvSpPr>
        <p:spPr>
          <a:xfrm>
            <a:off x="2535652" y="1999449"/>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दुधिलो सेतो रँगमा परिवर्तन हुनु</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330">
            <a:extLst>
              <a:ext uri="{FF2B5EF4-FFF2-40B4-BE49-F238E27FC236}">
                <a16:creationId xmlns:a16="http://schemas.microsoft.com/office/drawing/2014/main" id="{94BE2947-1FEA-40CA-BAEB-D0D8704E5365}"/>
              </a:ext>
            </a:extLst>
          </p:cNvPr>
          <p:cNvSpPr txBox="1"/>
          <p:nvPr/>
        </p:nvSpPr>
        <p:spPr>
          <a:xfrm>
            <a:off x="4203171" y="1990984"/>
            <a:ext cx="610448" cy="1706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राम्रो</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331">
            <a:extLst>
              <a:ext uri="{FF2B5EF4-FFF2-40B4-BE49-F238E27FC236}">
                <a16:creationId xmlns:a16="http://schemas.microsoft.com/office/drawing/2014/main" id="{2FE70166-5E58-4DF2-AC4D-8549EB6A9768}"/>
              </a:ext>
            </a:extLst>
          </p:cNvPr>
          <p:cNvSpPr txBox="1"/>
          <p:nvPr/>
        </p:nvSpPr>
        <p:spPr>
          <a:xfrm>
            <a:off x="4966182" y="1961372"/>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पानी मिसिएको</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332">
            <a:extLst>
              <a:ext uri="{FF2B5EF4-FFF2-40B4-BE49-F238E27FC236}">
                <a16:creationId xmlns:a16="http://schemas.microsoft.com/office/drawing/2014/main" id="{A0D0414F-7D6F-4050-ACC2-D69847F21239}"/>
              </a:ext>
            </a:extLst>
          </p:cNvPr>
          <p:cNvSpPr txBox="1"/>
          <p:nvPr/>
        </p:nvSpPr>
        <p:spPr>
          <a:xfrm>
            <a:off x="2512158" y="2291876"/>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कडा खैरो रँगमा परिवर्तन हुनु</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333">
            <a:extLst>
              <a:ext uri="{FF2B5EF4-FFF2-40B4-BE49-F238E27FC236}">
                <a16:creationId xmlns:a16="http://schemas.microsoft.com/office/drawing/2014/main" id="{7570148C-D009-47C8-AE77-2CA05D69787A}"/>
              </a:ext>
            </a:extLst>
          </p:cNvPr>
          <p:cNvSpPr txBox="1"/>
          <p:nvPr/>
        </p:nvSpPr>
        <p:spPr>
          <a:xfrm>
            <a:off x="4203171" y="2247046"/>
            <a:ext cx="610448" cy="206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नराम्रो गन्ध</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334">
            <a:extLst>
              <a:ext uri="{FF2B5EF4-FFF2-40B4-BE49-F238E27FC236}">
                <a16:creationId xmlns:a16="http://schemas.microsoft.com/office/drawing/2014/main" id="{FC26F51B-79BF-496C-9CC6-8AE68CD0088B}"/>
              </a:ext>
            </a:extLst>
          </p:cNvPr>
          <p:cNvSpPr txBox="1"/>
          <p:nvPr/>
        </p:nvSpPr>
        <p:spPr>
          <a:xfrm>
            <a:off x="4940829" y="2258586"/>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सेयर घट्नु</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335">
            <a:extLst>
              <a:ext uri="{FF2B5EF4-FFF2-40B4-BE49-F238E27FC236}">
                <a16:creationId xmlns:a16="http://schemas.microsoft.com/office/drawing/2014/main" id="{E015F98A-CF84-4885-A7E6-7FA11E1E8FFB}"/>
              </a:ext>
            </a:extLst>
          </p:cNvPr>
          <p:cNvSpPr txBox="1"/>
          <p:nvPr/>
        </p:nvSpPr>
        <p:spPr>
          <a:xfrm>
            <a:off x="2535652" y="2551461"/>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सानो कालो टीकाटीका हुनु</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336">
            <a:extLst>
              <a:ext uri="{FF2B5EF4-FFF2-40B4-BE49-F238E27FC236}">
                <a16:creationId xmlns:a16="http://schemas.microsoft.com/office/drawing/2014/main" id="{885E94EB-CFE8-442C-8D38-357610B04FB6}"/>
              </a:ext>
            </a:extLst>
          </p:cNvPr>
          <p:cNvSpPr txBox="1"/>
          <p:nvPr/>
        </p:nvSpPr>
        <p:spPr>
          <a:xfrm>
            <a:off x="4203171" y="2565012"/>
            <a:ext cx="610448" cy="206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राम्रो</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337">
            <a:extLst>
              <a:ext uri="{FF2B5EF4-FFF2-40B4-BE49-F238E27FC236}">
                <a16:creationId xmlns:a16="http://schemas.microsoft.com/office/drawing/2014/main" id="{FD16D5AC-94CF-4471-8C94-80F458EE2F78}"/>
              </a:ext>
            </a:extLst>
          </p:cNvPr>
          <p:cNvSpPr txBox="1"/>
          <p:nvPr/>
        </p:nvSpPr>
        <p:spPr>
          <a:xfrm>
            <a:off x="4940829" y="2536692"/>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असामान्य कुरा मिसिनु</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338">
            <a:extLst>
              <a:ext uri="{FF2B5EF4-FFF2-40B4-BE49-F238E27FC236}">
                <a16:creationId xmlns:a16="http://schemas.microsoft.com/office/drawing/2014/main" id="{6D78310C-623C-403A-B6CD-C620AE3C9D2B}"/>
              </a:ext>
            </a:extLst>
          </p:cNvPr>
          <p:cNvSpPr txBox="1"/>
          <p:nvPr/>
        </p:nvSpPr>
        <p:spPr>
          <a:xfrm>
            <a:off x="2451044" y="2834665"/>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फिज आउनु</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1" name="テキスト ボックス 1339">
            <a:extLst>
              <a:ext uri="{FF2B5EF4-FFF2-40B4-BE49-F238E27FC236}">
                <a16:creationId xmlns:a16="http://schemas.microsoft.com/office/drawing/2014/main" id="{8EA173E4-EFB7-4664-A71E-AD041AE7D2B2}"/>
              </a:ext>
            </a:extLst>
          </p:cNvPr>
          <p:cNvSpPr txBox="1"/>
          <p:nvPr/>
        </p:nvSpPr>
        <p:spPr>
          <a:xfrm>
            <a:off x="4203171" y="2834665"/>
            <a:ext cx="610448" cy="206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2" name="テキスト ボックス 1340">
            <a:extLst>
              <a:ext uri="{FF2B5EF4-FFF2-40B4-BE49-F238E27FC236}">
                <a16:creationId xmlns:a16="http://schemas.microsoft.com/office/drawing/2014/main" id="{604B6FC1-573A-4AAA-9FCD-23B091A542B0}"/>
              </a:ext>
            </a:extLst>
          </p:cNvPr>
          <p:cNvSpPr txBox="1"/>
          <p:nvPr/>
        </p:nvSpPr>
        <p:spPr>
          <a:xfrm>
            <a:off x="4900867" y="2854272"/>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ग्रीस मिसिएको हुनु</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3" name="テキスト ボックス 1341">
            <a:extLst>
              <a:ext uri="{FF2B5EF4-FFF2-40B4-BE49-F238E27FC236}">
                <a16:creationId xmlns:a16="http://schemas.microsoft.com/office/drawing/2014/main" id="{F9B99347-DA75-4953-ADBD-D0978024F90D}"/>
              </a:ext>
            </a:extLst>
          </p:cNvPr>
          <p:cNvSpPr txBox="1"/>
          <p:nvPr/>
        </p:nvSpPr>
        <p:spPr>
          <a:xfrm>
            <a:off x="3055125" y="3715841"/>
            <a:ext cx="389302" cy="1202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बूम</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4" name="テキスト ボックス 1342">
            <a:extLst>
              <a:ext uri="{FF2B5EF4-FFF2-40B4-BE49-F238E27FC236}">
                <a16:creationId xmlns:a16="http://schemas.microsoft.com/office/drawing/2014/main" id="{0385B44C-EB55-49C9-B405-2D91D7DD8EFB}"/>
              </a:ext>
            </a:extLst>
          </p:cNvPr>
          <p:cNvSpPr txBox="1"/>
          <p:nvPr/>
        </p:nvSpPr>
        <p:spPr>
          <a:xfrm>
            <a:off x="2389304" y="3910363"/>
            <a:ext cx="421214" cy="155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आर्म</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8952808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दैनिक जाँच (nichijou tenken)को ध्यान दिनुपर्ने कुरा इन्जिन शुरु पछि</a:t>
            </a:r>
            <a:endParaRPr kumimoji="1" lang="ja-JP" altLang="en-US" sz="20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8479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rtl="0"/>
            <a:r>
              <a:rPr lang="ne-np" sz="1200">
                <a:solidFill>
                  <a:prstClr val="black"/>
                </a:solidFill>
              </a:rPr>
              <a:t>धुवाको रँग र मूल्याङ्कन मानक</a:t>
            </a:r>
          </a:p>
        </p:txBody>
      </p:sp>
      <p:sp>
        <p:nvSpPr>
          <p:cNvPr id="10" name="テキスト ボックス 9"/>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170/सहायक पाठ्यपुस्तक पृष्ठ 94</a:t>
            </a:r>
          </a:p>
        </p:txBody>
      </p:sp>
      <p:pic>
        <p:nvPicPr>
          <p:cNvPr id="2" name="図 1"/>
          <p:cNvPicPr>
            <a:picLocks noChangeAspect="1"/>
          </p:cNvPicPr>
          <p:nvPr/>
        </p:nvPicPr>
        <p:blipFill>
          <a:blip r:embed="rId3"/>
          <a:stretch>
            <a:fillRect/>
          </a:stretch>
        </p:blipFill>
        <p:spPr>
          <a:xfrm>
            <a:off x="2509837" y="1635689"/>
            <a:ext cx="4124325" cy="1695450"/>
          </a:xfrm>
          <a:prstGeom prst="rect">
            <a:avLst/>
          </a:prstGeom>
        </p:spPr>
      </p:pic>
      <p:pic>
        <p:nvPicPr>
          <p:cNvPr id="3" name="図 2"/>
          <p:cNvPicPr>
            <a:picLocks noChangeAspect="1"/>
          </p:cNvPicPr>
          <p:nvPr/>
        </p:nvPicPr>
        <p:blipFill>
          <a:blip r:embed="rId4"/>
          <a:stretch>
            <a:fillRect/>
          </a:stretch>
        </p:blipFill>
        <p:spPr>
          <a:xfrm>
            <a:off x="671511" y="3843127"/>
            <a:ext cx="2878817" cy="1478121"/>
          </a:xfrm>
          <a:prstGeom prst="rect">
            <a:avLst/>
          </a:prstGeom>
        </p:spPr>
      </p:pic>
      <p:pic>
        <p:nvPicPr>
          <p:cNvPr id="5" name="図 4"/>
          <p:cNvPicPr>
            <a:picLocks noChangeAspect="1"/>
          </p:cNvPicPr>
          <p:nvPr/>
        </p:nvPicPr>
        <p:blipFill>
          <a:blip r:embed="rId5"/>
          <a:stretch>
            <a:fillRect/>
          </a:stretch>
        </p:blipFill>
        <p:spPr>
          <a:xfrm>
            <a:off x="3602715" y="3843127"/>
            <a:ext cx="2006022" cy="1464044"/>
          </a:xfrm>
          <a:prstGeom prst="rect">
            <a:avLst/>
          </a:prstGeom>
        </p:spPr>
      </p:pic>
      <p:pic>
        <p:nvPicPr>
          <p:cNvPr id="7" name="図 6"/>
          <p:cNvPicPr>
            <a:picLocks noChangeAspect="1"/>
          </p:cNvPicPr>
          <p:nvPr/>
        </p:nvPicPr>
        <p:blipFill>
          <a:blip r:embed="rId6"/>
          <a:stretch>
            <a:fillRect/>
          </a:stretch>
        </p:blipFill>
        <p:spPr>
          <a:xfrm>
            <a:off x="5589989" y="3857205"/>
            <a:ext cx="2780275" cy="1449966"/>
          </a:xfrm>
          <a:prstGeom prst="rect">
            <a:avLst/>
          </a:prstGeom>
        </p:spPr>
      </p:pic>
      <p:sp>
        <p:nvSpPr>
          <p:cNvPr id="14" name="テキスト ボックス 13"/>
          <p:cNvSpPr txBox="1"/>
          <p:nvPr/>
        </p:nvSpPr>
        <p:spPr>
          <a:xfrm>
            <a:off x="151743" y="5428751"/>
            <a:ext cx="3670702" cy="276999"/>
          </a:xfrm>
          <a:prstGeom prst="rect">
            <a:avLst/>
          </a:prstGeom>
          <a:noFill/>
          <a:ln>
            <a:noFill/>
          </a:ln>
        </p:spPr>
        <p:txBody>
          <a:bodyPr wrap="square" rtlCol="0">
            <a:spAutoFit/>
          </a:bodyPr>
          <a:lstStyle/>
          <a:p>
            <a:pPr algn="ctr" rtl="0"/>
            <a:r>
              <a:rPr lang="ne-np" sz="1200">
                <a:solidFill>
                  <a:prstClr val="black"/>
                </a:solidFill>
              </a:rPr>
              <a:t>क्लचको एड्जस्ट</a:t>
            </a:r>
          </a:p>
        </p:txBody>
      </p:sp>
      <p:sp>
        <p:nvSpPr>
          <p:cNvPr id="18" name="テキスト ボックス 17"/>
          <p:cNvSpPr txBox="1"/>
          <p:nvPr/>
        </p:nvSpPr>
        <p:spPr>
          <a:xfrm>
            <a:off x="2770375" y="5438237"/>
            <a:ext cx="3670702" cy="276999"/>
          </a:xfrm>
          <a:prstGeom prst="rect">
            <a:avLst/>
          </a:prstGeom>
          <a:noFill/>
          <a:ln>
            <a:noFill/>
          </a:ln>
        </p:spPr>
        <p:txBody>
          <a:bodyPr wrap="square" rtlCol="0">
            <a:spAutoFit/>
          </a:bodyPr>
          <a:lstStyle/>
          <a:p>
            <a:pPr algn="ctr" rtl="0"/>
            <a:r>
              <a:rPr lang="ne-np" sz="1200">
                <a:solidFill>
                  <a:prstClr val="black"/>
                </a:solidFill>
              </a:rPr>
              <a:t>सञ्चालन जाँच</a:t>
            </a:r>
          </a:p>
        </p:txBody>
      </p:sp>
      <p:sp>
        <p:nvSpPr>
          <p:cNvPr id="19" name="テキスト ボックス 18"/>
          <p:cNvSpPr txBox="1"/>
          <p:nvPr/>
        </p:nvSpPr>
        <p:spPr>
          <a:xfrm>
            <a:off x="5144775" y="5447723"/>
            <a:ext cx="3670702" cy="276999"/>
          </a:xfrm>
          <a:prstGeom prst="rect">
            <a:avLst/>
          </a:prstGeom>
          <a:noFill/>
          <a:ln>
            <a:noFill/>
          </a:ln>
        </p:spPr>
        <p:txBody>
          <a:bodyPr wrap="square" rtlCol="0">
            <a:spAutoFit/>
          </a:bodyPr>
          <a:lstStyle/>
          <a:p>
            <a:pPr algn="ctr" rtl="0"/>
            <a:r>
              <a:rPr lang="ne-np" sz="1200">
                <a:solidFill>
                  <a:prstClr val="black"/>
                </a:solidFill>
              </a:rPr>
              <a:t>भण्डार गर्दा दिनुपर्ने कुराहरु</a:t>
            </a:r>
          </a:p>
        </p:txBody>
      </p:sp>
      <p:sp>
        <p:nvSpPr>
          <p:cNvPr id="13" name="テキスト ボックス 1344">
            <a:extLst>
              <a:ext uri="{FF2B5EF4-FFF2-40B4-BE49-F238E27FC236}">
                <a16:creationId xmlns:a16="http://schemas.microsoft.com/office/drawing/2014/main" id="{BE09ABA9-67AF-4EB6-B5C1-DE7D051A0569}"/>
              </a:ext>
            </a:extLst>
          </p:cNvPr>
          <p:cNvSpPr txBox="1"/>
          <p:nvPr/>
        </p:nvSpPr>
        <p:spPr>
          <a:xfrm>
            <a:off x="2638655" y="1711343"/>
            <a:ext cx="1041324" cy="2003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300" kern="100">
                <a:effectLst/>
                <a:latin typeface="Arial" panose="020B0604020202020204" pitchFamily="34" charset="0"/>
                <a:ea typeface="游ゴシック" panose="020B0400000000000000" pitchFamily="50" charset="-128"/>
                <a:cs typeface="Times New Roman" panose="02020603050405020304" pitchFamily="18" charset="0"/>
              </a:rPr>
              <a:t>धुवाको रँग</a:t>
            </a:r>
            <a:endParaRPr lang="ja-JP" sz="13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345">
            <a:extLst>
              <a:ext uri="{FF2B5EF4-FFF2-40B4-BE49-F238E27FC236}">
                <a16:creationId xmlns:a16="http://schemas.microsoft.com/office/drawing/2014/main" id="{FBC266C6-2D97-4A92-90D0-CC4EB895F92F}"/>
              </a:ext>
            </a:extLst>
          </p:cNvPr>
          <p:cNvSpPr txBox="1"/>
          <p:nvPr/>
        </p:nvSpPr>
        <p:spPr>
          <a:xfrm>
            <a:off x="4571999" y="1717794"/>
            <a:ext cx="1279342" cy="2003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300" kern="100">
                <a:effectLst/>
                <a:latin typeface="Arial" panose="020B0604020202020204" pitchFamily="34" charset="0"/>
                <a:ea typeface="游ゴシック" panose="020B0400000000000000" pitchFamily="50" charset="-128"/>
                <a:cs typeface="Times New Roman" panose="02020603050405020304" pitchFamily="18" charset="0"/>
              </a:rPr>
              <a:t>मूल्याङ्कन मानक</a:t>
            </a:r>
            <a:endParaRPr lang="ja-JP" sz="13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346">
            <a:extLst>
              <a:ext uri="{FF2B5EF4-FFF2-40B4-BE49-F238E27FC236}">
                <a16:creationId xmlns:a16="http://schemas.microsoft.com/office/drawing/2014/main" id="{B9654057-7446-4C59-BCF0-4AD00D6560EE}"/>
              </a:ext>
            </a:extLst>
          </p:cNvPr>
          <p:cNvSpPr txBox="1"/>
          <p:nvPr/>
        </p:nvSpPr>
        <p:spPr>
          <a:xfrm>
            <a:off x="2586189" y="2018987"/>
            <a:ext cx="1146255" cy="11862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ct val="150000"/>
              </a:lnSpc>
            </a:pP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कालो</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50000"/>
              </a:lnSpc>
            </a:pP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पातलो पहेंलो</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50000"/>
              </a:lnSpc>
            </a:pP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सेतो, निलो</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50000"/>
              </a:lnSpc>
            </a:pP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खरानी रंग</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50000"/>
              </a:lnSpc>
            </a:pP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बिना रँग</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347">
            <a:extLst>
              <a:ext uri="{FF2B5EF4-FFF2-40B4-BE49-F238E27FC236}">
                <a16:creationId xmlns:a16="http://schemas.microsoft.com/office/drawing/2014/main" id="{1AE56CCF-0E39-4288-83E8-13B7BFDCF768}"/>
              </a:ext>
            </a:extLst>
          </p:cNvPr>
          <p:cNvSpPr txBox="1"/>
          <p:nvPr/>
        </p:nvSpPr>
        <p:spPr>
          <a:xfrm>
            <a:off x="3920092" y="2018987"/>
            <a:ext cx="2615343" cy="11862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150000"/>
              </a:lnSpc>
            </a:pP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वायु इन्धनको मिश्रण बाक्लो, अपूर्ण हिसाबले जलन/जल्नु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lnSpc>
                <a:spcPct val="150000"/>
              </a:lnSpc>
            </a:pP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वायु इन्धनको मिश्रण पातलो </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lnSpc>
                <a:spcPct val="150000"/>
              </a:lnSpc>
            </a:pP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तेल जलन/जल्नु, टाइमिङ्ग बिग्रिनु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lnSpc>
                <a:spcPct val="150000"/>
              </a:lnSpc>
            </a:pP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वायु इन्धनको मिश्रण बाक्लो र, त्यसमाथि तेलको जलन/जल्नु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lnSpc>
                <a:spcPct val="150000"/>
              </a:lnSpc>
            </a:pP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वायु इन्धनको मिश्रण मनलागी, पूर्ण जलन/जल्नु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348">
            <a:extLst>
              <a:ext uri="{FF2B5EF4-FFF2-40B4-BE49-F238E27FC236}">
                <a16:creationId xmlns:a16="http://schemas.microsoft.com/office/drawing/2014/main" id="{2D634D33-D4B2-4F45-885D-C67EAD5B1356}"/>
              </a:ext>
            </a:extLst>
          </p:cNvPr>
          <p:cNvSpPr txBox="1"/>
          <p:nvPr/>
        </p:nvSpPr>
        <p:spPr>
          <a:xfrm>
            <a:off x="2204658" y="4357510"/>
            <a:ext cx="1398057" cy="7334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A</a:t>
            </a:r>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：प्याडलको जडानको उचाई</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8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B</a:t>
            </a:r>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：बोर्डबिचको खाली ठाउँ</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8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C</a:t>
            </a:r>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：चलान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　A-B-C：प्याडल रिजर्भ</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9346638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कार्य अन्तरालमा असामान्यता हुँदाको जाँचमा ध्यान दिनुपर्ने कुराहरु</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50000"/>
              </a:lnSpc>
              <a:buNone/>
            </a:pPr>
            <a:r>
              <a:rPr lang="ne-np" sz="2400">
                <a:latin typeface="Meiryo UI" panose="020B0604030504040204" pitchFamily="50" charset="-128"/>
                <a:ea typeface="Meiryo UI" panose="020B0604030504040204" pitchFamily="50" charset="-128"/>
              </a:rPr>
              <a:t>कार्य अन्तरालमा निर्माण मेसिनको स्थिति असामान्य जस्तो भएमा</a:t>
            </a:r>
            <a:r>
              <a:rPr lang="en-US" altLang="ja-JP" sz="2400" dirty="0">
                <a:latin typeface="Meiryo UI" panose="020B0604030504040204" pitchFamily="50" charset="-128"/>
                <a:ea typeface="Meiryo UI" panose="020B0604030504040204" pitchFamily="50" charset="-128"/>
              </a:rPr>
              <a:t/>
            </a:r>
            <a:br>
              <a:rPr lang="en-US" altLang="ja-JP" sz="2400" dirty="0">
                <a:latin typeface="Meiryo UI" panose="020B0604030504040204" pitchFamily="50" charset="-128"/>
                <a:ea typeface="Meiryo UI" panose="020B0604030504040204" pitchFamily="50" charset="-128"/>
              </a:rPr>
            </a:br>
            <a:r>
              <a:rPr lang="ne-np" sz="2400">
                <a:solidFill>
                  <a:srgbClr val="FF0000"/>
                </a:solidFill>
                <a:latin typeface="Meiryo UI" panose="020B0604030504040204" pitchFamily="50" charset="-128"/>
                <a:ea typeface="Meiryo UI" panose="020B0604030504040204" pitchFamily="50" charset="-128"/>
              </a:rPr>
              <a:t>तुरुन्तै निर्माण मेसिनलाई समतल जमिनमा रोक्ने</a:t>
            </a:r>
            <a:r>
              <a:rPr lang="ne-np" sz="2400">
                <a:latin typeface="Meiryo UI" panose="020B0604030504040204" pitchFamily="50" charset="-128"/>
                <a:ea typeface="Meiryo UI" panose="020B0604030504040204" pitchFamily="50" charset="-128"/>
              </a:rPr>
              <a:t>,</a:t>
            </a:r>
            <a:endParaRPr lang="en-US" altLang="ja-JP" sz="2400" dirty="0">
              <a:latin typeface="Meiryo UI" panose="020B0604030504040204" pitchFamily="50" charset="-128"/>
              <a:ea typeface="Meiryo UI" panose="020B0604030504040204" pitchFamily="50" charset="-128"/>
            </a:endParaRPr>
          </a:p>
          <a:p>
            <a:pPr marL="0" indent="0" rtl="0">
              <a:lnSpc>
                <a:spcPct val="150000"/>
              </a:lnSpc>
              <a:buNone/>
            </a:pPr>
            <a:r>
              <a:rPr lang="ne-np" sz="2400">
                <a:latin typeface="Meiryo UI" panose="020B0604030504040204" pitchFamily="50" charset="-128"/>
                <a:ea typeface="Meiryo UI" panose="020B0604030504040204" pitchFamily="50" charset="-128"/>
              </a:rPr>
              <a:t>बिग्रेको ठाउँको बारेमा जिम्मेवार व्यक्तिलाई खबर गर्ने</a:t>
            </a:r>
            <a:r>
              <a:rPr lang="en-US" altLang="ja-JP" sz="2400" dirty="0">
                <a:latin typeface="Meiryo UI" panose="020B0604030504040204" pitchFamily="50" charset="-128"/>
                <a:ea typeface="Meiryo UI" panose="020B0604030504040204" pitchFamily="50" charset="-128"/>
              </a:rPr>
              <a:t/>
            </a:r>
            <a:br>
              <a:rPr lang="en-US" altLang="ja-JP" sz="2400" dirty="0">
                <a:latin typeface="Meiryo UI" panose="020B0604030504040204" pitchFamily="50" charset="-128"/>
                <a:ea typeface="Meiryo UI" panose="020B0604030504040204" pitchFamily="50" charset="-128"/>
              </a:rPr>
            </a:br>
            <a:r>
              <a:rPr lang="ne-np" sz="2400">
                <a:latin typeface="Meiryo UI" panose="020B0604030504040204" pitchFamily="50" charset="-128"/>
                <a:ea typeface="Meiryo UI" panose="020B0604030504040204" pitchFamily="50" charset="-128"/>
              </a:rPr>
              <a:t>मर्मत गरेपछि काम गर्न जरुरी छ।</a:t>
            </a:r>
            <a:endParaRPr lang="en-US" altLang="ja-JP" sz="24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172/सहायक पाठ्यपुस्तक पृष्ठ 98</a:t>
            </a:r>
          </a:p>
        </p:txBody>
      </p:sp>
    </p:spTree>
    <p:extLst>
      <p:ext uri="{BB962C8B-B14F-4D97-AF65-F5344CB8AC3E}">
        <p14:creationId xmlns:p14="http://schemas.microsoft.com/office/powerpoint/2010/main" val="14272625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rtl="0"/>
            <a:r>
              <a:rPr lang="ne-np" sz="3200">
                <a:latin typeface="ＭＳ Ｐゴシック" panose="020B0600070205080204" pitchFamily="50" charset="-128"/>
                <a:ea typeface="ＭＳ Ｐゴシック" panose="020B0600070205080204" pitchFamily="50" charset="-128"/>
              </a:rPr>
              <a:t>चरण 8. सवारी साधन सुरक्षित चलाउनको लागी ज्ञान साथै साइन र निर्देशनका महत्त्वपूर्ण कुराहरू</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85933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सवारी साधन प्रकारको निर्माण मेसिन सम्बन्धी शब्दहरु 1・・・कार्य उपकरण</a:t>
            </a:r>
            <a:endParaRPr kumimoji="1" lang="ja-JP" altLang="en-US" sz="20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10/सहायक पाठ्यपुस्तक पृष्ठ 10</a:t>
            </a:r>
          </a:p>
        </p:txBody>
      </p:sp>
      <p:pic>
        <p:nvPicPr>
          <p:cNvPr id="3" name="図 2"/>
          <p:cNvPicPr>
            <a:picLocks noChangeAspect="1"/>
          </p:cNvPicPr>
          <p:nvPr/>
        </p:nvPicPr>
        <p:blipFill>
          <a:blip r:embed="rId3"/>
          <a:stretch>
            <a:fillRect/>
          </a:stretch>
        </p:blipFill>
        <p:spPr>
          <a:xfrm>
            <a:off x="1460919" y="1548245"/>
            <a:ext cx="6222162" cy="3761510"/>
          </a:xfrm>
          <a:prstGeom prst="rect">
            <a:avLst/>
          </a:prstGeom>
        </p:spPr>
      </p:pic>
      <p:sp>
        <p:nvSpPr>
          <p:cNvPr id="7" name="テキスト ボックス 493">
            <a:extLst>
              <a:ext uri="{FF2B5EF4-FFF2-40B4-BE49-F238E27FC236}">
                <a16:creationId xmlns:a16="http://schemas.microsoft.com/office/drawing/2014/main" id="{B979A897-6799-4492-B87E-5C0935417982}"/>
              </a:ext>
            </a:extLst>
          </p:cNvPr>
          <p:cNvSpPr txBox="1"/>
          <p:nvPr/>
        </p:nvSpPr>
        <p:spPr>
          <a:xfrm>
            <a:off x="2801620" y="3658553"/>
            <a:ext cx="1452880" cy="4879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2000" kern="100">
                <a:effectLst/>
                <a:latin typeface="+mn-ea"/>
                <a:cs typeface="Times New Roman" panose="02020603050405020304" pitchFamily="18" charset="0"/>
              </a:rPr>
              <a:t>कार्य उपकरण</a:t>
            </a:r>
            <a:endParaRPr lang="ja-JP" sz="28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8519040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सुरक्षित ड्राइभिंगको ज्ञान</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175/सहायक पाठ्यपुस्तक पृष्ठ 99</a:t>
            </a:r>
          </a:p>
        </p:txBody>
      </p:sp>
      <p:sp>
        <p:nvSpPr>
          <p:cNvPr id="10" name="テキスト ボックス 9"/>
          <p:cNvSpPr txBox="1"/>
          <p:nvPr/>
        </p:nvSpPr>
        <p:spPr>
          <a:xfrm>
            <a:off x="3136510" y="3383527"/>
            <a:ext cx="2832878" cy="276999"/>
          </a:xfrm>
          <a:prstGeom prst="rect">
            <a:avLst/>
          </a:prstGeom>
          <a:noFill/>
          <a:ln>
            <a:noFill/>
          </a:ln>
        </p:spPr>
        <p:txBody>
          <a:bodyPr wrap="square" rtlCol="0">
            <a:spAutoFit/>
          </a:bodyPr>
          <a:lstStyle/>
          <a:p>
            <a:pPr algn="ctr" rtl="0"/>
            <a:r>
              <a:rPr lang="ne-np" sz="1200">
                <a:solidFill>
                  <a:prstClr val="black"/>
                </a:solidFill>
              </a:rPr>
              <a:t>सिट छोड्दा इन्जिन बन्द</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2565009" y="1381124"/>
            <a:ext cx="4024313" cy="1966867"/>
          </a:xfrm>
          <a:prstGeom prst="rect">
            <a:avLst/>
          </a:prstGeom>
        </p:spPr>
      </p:pic>
      <p:pic>
        <p:nvPicPr>
          <p:cNvPr id="5" name="図 4"/>
          <p:cNvPicPr>
            <a:picLocks noChangeAspect="1"/>
          </p:cNvPicPr>
          <p:nvPr/>
        </p:nvPicPr>
        <p:blipFill>
          <a:blip r:embed="rId4"/>
          <a:stretch>
            <a:fillRect/>
          </a:stretch>
        </p:blipFill>
        <p:spPr>
          <a:xfrm>
            <a:off x="2571749" y="3802239"/>
            <a:ext cx="3962400" cy="2276475"/>
          </a:xfrm>
          <a:prstGeom prst="rect">
            <a:avLst/>
          </a:prstGeom>
        </p:spPr>
      </p:pic>
      <p:sp>
        <p:nvSpPr>
          <p:cNvPr id="15" name="テキスト ボックス 14"/>
          <p:cNvSpPr txBox="1"/>
          <p:nvPr/>
        </p:nvSpPr>
        <p:spPr>
          <a:xfrm>
            <a:off x="3136510" y="5999054"/>
            <a:ext cx="2832878" cy="276999"/>
          </a:xfrm>
          <a:prstGeom prst="rect">
            <a:avLst/>
          </a:prstGeom>
          <a:noFill/>
          <a:ln>
            <a:noFill/>
          </a:ln>
        </p:spPr>
        <p:txBody>
          <a:bodyPr wrap="square" rtlCol="0">
            <a:spAutoFit/>
          </a:bodyPr>
          <a:lstStyle/>
          <a:p>
            <a:pPr algn="ctr" rtl="0"/>
            <a:r>
              <a:rPr lang="ne-np" sz="1200">
                <a:solidFill>
                  <a:prstClr val="black"/>
                </a:solidFill>
              </a:rPr>
              <a:t>जाँच आदिको अवस्था नि</a:t>
            </a:r>
          </a:p>
        </p:txBody>
      </p:sp>
    </p:spTree>
    <p:extLst>
      <p:ext uri="{BB962C8B-B14F-4D97-AF65-F5344CB8AC3E}">
        <p14:creationId xmlns:p14="http://schemas.microsoft.com/office/powerpoint/2010/main" val="3158708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600" dirty="0">
              <a:latin typeface="Meiryo UI" panose="020B0604030504040204" pitchFamily="50" charset="-128"/>
              <a:ea typeface="Meiryo UI" panose="020B0604030504040204" pitchFamily="50" charset="-128"/>
            </a:endParaRPr>
          </a:p>
          <a:p>
            <a:pPr marL="893763" indent="-893763" rtl="0">
              <a:buNone/>
            </a:pPr>
            <a:endParaRPr lang="en-US" altLang="ja-JP" sz="1600" dirty="0">
              <a:latin typeface="Meiryo UI" panose="020B0604030504040204" pitchFamily="50" charset="-128"/>
              <a:ea typeface="Meiryo UI" panose="020B0604030504040204" pitchFamily="50" charset="-128"/>
            </a:endParaRPr>
          </a:p>
          <a:p>
            <a:pPr marL="893763" indent="-893763" rtl="0">
              <a:buNone/>
            </a:pPr>
            <a:endParaRPr lang="en-US" altLang="ja-JP" sz="1600" dirty="0">
              <a:latin typeface="Meiryo UI" panose="020B0604030504040204" pitchFamily="50" charset="-128"/>
              <a:ea typeface="Meiryo UI" panose="020B0604030504040204" pitchFamily="50" charset="-128"/>
            </a:endParaRPr>
          </a:p>
          <a:p>
            <a:pPr marL="893763" indent="-893763" rtl="0">
              <a:buNone/>
            </a:pPr>
            <a:endParaRPr lang="en-US" altLang="ja-JP" sz="1600" dirty="0">
              <a:latin typeface="Meiryo UI" panose="020B0604030504040204" pitchFamily="50" charset="-128"/>
              <a:ea typeface="Meiryo UI" panose="020B0604030504040204" pitchFamily="50" charset="-128"/>
            </a:endParaRPr>
          </a:p>
          <a:p>
            <a:pPr marL="893763" indent="-893763" rtl="0">
              <a:buNone/>
            </a:pPr>
            <a:endParaRPr lang="en-US" altLang="ja-JP" sz="1600" dirty="0">
              <a:latin typeface="Meiryo UI" panose="020B0604030504040204" pitchFamily="50" charset="-128"/>
              <a:ea typeface="Meiryo UI" panose="020B0604030504040204" pitchFamily="50" charset="-128"/>
            </a:endParaRPr>
          </a:p>
          <a:p>
            <a:pPr marL="893763" indent="-893763" rtl="0">
              <a:buNone/>
            </a:pPr>
            <a:endParaRPr lang="en-US" altLang="ja-JP" sz="1600" dirty="0">
              <a:latin typeface="Meiryo UI" panose="020B0604030504040204" pitchFamily="50" charset="-128"/>
              <a:ea typeface="Meiryo UI" panose="020B0604030504040204" pitchFamily="50" charset="-128"/>
            </a:endParaRPr>
          </a:p>
          <a:p>
            <a:pPr marL="893763" indent="-893763" rtl="0">
              <a:buNone/>
            </a:pPr>
            <a:endParaRPr lang="en-US" altLang="ja-JP" sz="1600" dirty="0">
              <a:latin typeface="Meiryo UI" panose="020B0604030504040204" pitchFamily="50" charset="-128"/>
              <a:ea typeface="Meiryo UI" panose="020B0604030504040204" pitchFamily="50" charset="-128"/>
            </a:endParaRPr>
          </a:p>
          <a:p>
            <a:pPr marL="893763" indent="-893763" rtl="0">
              <a:buNone/>
            </a:pPr>
            <a:endParaRPr lang="en-US" altLang="ja-JP" sz="1600" dirty="0">
              <a:latin typeface="Meiryo UI" panose="020B0604030504040204" pitchFamily="50" charset="-128"/>
              <a:ea typeface="Meiryo UI" panose="020B0604030504040204" pitchFamily="50" charset="-128"/>
            </a:endParaRPr>
          </a:p>
          <a:p>
            <a:pPr marL="893763" indent="-893763" rtl="0">
              <a:buNone/>
            </a:pPr>
            <a:endParaRPr lang="en-US" altLang="ja-JP" sz="1600" dirty="0">
              <a:latin typeface="Meiryo UI" panose="020B0604030504040204" pitchFamily="50" charset="-128"/>
              <a:ea typeface="Meiryo UI" panose="020B0604030504040204" pitchFamily="50" charset="-128"/>
            </a:endParaRPr>
          </a:p>
          <a:p>
            <a:pPr marL="893763" indent="-354013" rtl="0">
              <a:buNone/>
            </a:pPr>
            <a:r>
              <a:rPr lang="ne-np" sz="1600" dirty="0">
                <a:latin typeface="Meiryo UI" panose="020B0604030504040204" pitchFamily="50" charset="-128"/>
                <a:ea typeface="Meiryo UI" panose="020B0604030504040204" pitchFamily="50" charset="-128"/>
              </a:rPr>
              <a:t>&lt;सिटी प्रयोगको साइनमा&gt;			&lt;आवाज प्रयोगको साइनमा&gt;</a:t>
            </a:r>
          </a:p>
          <a:p>
            <a:pPr marL="893763" indent="-354013" rtl="0">
              <a:buNone/>
            </a:pPr>
            <a:r>
              <a:rPr lang="ne-np" sz="1600" dirty="0">
                <a:latin typeface="Meiryo UI" panose="020B0604030504040204" pitchFamily="50" charset="-128"/>
                <a:ea typeface="Meiryo UI" panose="020B0604030504040204" pitchFamily="50" charset="-128"/>
              </a:rPr>
              <a:t>• सुरक्षित：छोटो सिटी 2 आवाज, दोहोर्याउनु	• सुरक्षित：ओराइ, ओराइ</a:t>
            </a:r>
          </a:p>
          <a:p>
            <a:pPr marL="893763" indent="-354013" rtl="0">
              <a:buNone/>
            </a:pPr>
            <a:r>
              <a:rPr lang="ne-np" sz="1600" dirty="0">
                <a:latin typeface="Meiryo UI" panose="020B0604030504040204" pitchFamily="50" charset="-128"/>
                <a:ea typeface="Meiryo UI" panose="020B0604030504040204" pitchFamily="50" charset="-128"/>
              </a:rPr>
              <a:t>• बन्द：लामो सिटी			• बन्द：स्टप</a:t>
            </a:r>
          </a:p>
        </p:txBody>
      </p:sp>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साईन, निर्देशनको महत्वपूर्ण कुराहरु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179/सहायक पाठ्यपुस्तक पृष्ठ 101</a:t>
            </a:r>
          </a:p>
        </p:txBody>
      </p:sp>
      <p:sp>
        <p:nvSpPr>
          <p:cNvPr id="17" name="テキスト ボックス 16"/>
          <p:cNvSpPr txBox="1"/>
          <p:nvPr/>
        </p:nvSpPr>
        <p:spPr>
          <a:xfrm>
            <a:off x="1159727" y="3533490"/>
            <a:ext cx="6643846" cy="276999"/>
          </a:xfrm>
          <a:prstGeom prst="rect">
            <a:avLst/>
          </a:prstGeom>
          <a:noFill/>
          <a:ln>
            <a:noFill/>
          </a:ln>
        </p:spPr>
        <p:txBody>
          <a:bodyPr wrap="square" rtlCol="0">
            <a:spAutoFit/>
          </a:bodyPr>
          <a:lstStyle/>
          <a:p>
            <a:pPr algn="ctr" rtl="0"/>
            <a:r>
              <a:rPr lang="ne-np" sz="1200" dirty="0">
                <a:solidFill>
                  <a:prstClr val="black"/>
                </a:solidFill>
              </a:rPr>
              <a:t>मार्गदर्शकले, चालक अथवा कामदारबाट हेर्दा सजिलोगरि, चिन्ने लुगा लगाई, कार्य स्थानमा काम गर्ने</a:t>
            </a:r>
          </a:p>
        </p:txBody>
      </p:sp>
      <p:pic>
        <p:nvPicPr>
          <p:cNvPr id="2" name="図 1"/>
          <p:cNvPicPr>
            <a:picLocks noChangeAspect="1"/>
          </p:cNvPicPr>
          <p:nvPr/>
        </p:nvPicPr>
        <p:blipFill>
          <a:blip r:embed="rId3"/>
          <a:stretch>
            <a:fillRect/>
          </a:stretch>
        </p:blipFill>
        <p:spPr>
          <a:xfrm>
            <a:off x="3948113" y="1385305"/>
            <a:ext cx="1254568" cy="2034034"/>
          </a:xfrm>
          <a:prstGeom prst="rect">
            <a:avLst/>
          </a:prstGeom>
        </p:spPr>
      </p:pic>
    </p:spTree>
    <p:extLst>
      <p:ext uri="{BB962C8B-B14F-4D97-AF65-F5344CB8AC3E}">
        <p14:creationId xmlns:p14="http://schemas.microsoft.com/office/powerpoint/2010/main" val="4152578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a:bodyPr>
          <a:lstStyle/>
          <a:p>
            <a:pPr marL="1257300" indent="-1257300" rtl="0"/>
            <a:r>
              <a:rPr lang="ne-np" sz="3200">
                <a:latin typeface="ＭＳ Ｐゴシック" panose="020B0600070205080204" pitchFamily="50" charset="-128"/>
                <a:ea typeface="ＭＳ Ｐゴシック" panose="020B0600070205080204" pitchFamily="50" charset="-128"/>
              </a:rPr>
              <a:t>चरण 9. शक्ति र बिजुली सम्बन्धित ज्ञान</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866335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शक्तिको मुमेन्ट</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181/सहायक पाठ्यपुस्तक पृष्ठ 102</a:t>
            </a:r>
          </a:p>
        </p:txBody>
      </p:sp>
      <p:sp>
        <p:nvSpPr>
          <p:cNvPr id="17" name="テキスト ボックス 16"/>
          <p:cNvSpPr txBox="1"/>
          <p:nvPr/>
        </p:nvSpPr>
        <p:spPr>
          <a:xfrm>
            <a:off x="3825234" y="3129138"/>
            <a:ext cx="1493532" cy="276999"/>
          </a:xfrm>
          <a:prstGeom prst="rect">
            <a:avLst/>
          </a:prstGeom>
          <a:noFill/>
          <a:ln>
            <a:noFill/>
          </a:ln>
        </p:spPr>
        <p:txBody>
          <a:bodyPr wrap="square" rtlCol="0">
            <a:spAutoFit/>
          </a:bodyPr>
          <a:lstStyle/>
          <a:p>
            <a:pPr algn="ctr" rtl="0"/>
            <a:r>
              <a:rPr lang="ne-np" sz="1200">
                <a:solidFill>
                  <a:prstClr val="black"/>
                </a:solidFill>
              </a:rPr>
              <a:t>शक्तिको मुमेन्ट</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123302" y="6061454"/>
            <a:ext cx="1493532" cy="276999"/>
          </a:xfrm>
          <a:prstGeom prst="rect">
            <a:avLst/>
          </a:prstGeom>
          <a:noFill/>
          <a:ln>
            <a:noFill/>
          </a:ln>
        </p:spPr>
        <p:txBody>
          <a:bodyPr wrap="square" rtlCol="0">
            <a:spAutoFit/>
          </a:bodyPr>
          <a:lstStyle/>
          <a:p>
            <a:pPr algn="ctr" rtl="0"/>
            <a:r>
              <a:rPr lang="ne-np" sz="1200" dirty="0">
                <a:solidFill>
                  <a:prstClr val="black"/>
                </a:solidFill>
              </a:rPr>
              <a:t>ढल्ने मुमेन्ट</a:t>
            </a:r>
          </a:p>
        </p:txBody>
      </p:sp>
      <p:pic>
        <p:nvPicPr>
          <p:cNvPr id="3" name="図 2"/>
          <p:cNvPicPr>
            <a:picLocks noChangeAspect="1"/>
          </p:cNvPicPr>
          <p:nvPr/>
        </p:nvPicPr>
        <p:blipFill>
          <a:blip r:embed="rId3"/>
          <a:stretch>
            <a:fillRect/>
          </a:stretch>
        </p:blipFill>
        <p:spPr>
          <a:xfrm>
            <a:off x="2809874" y="1344083"/>
            <a:ext cx="3524252" cy="1855232"/>
          </a:xfrm>
          <a:prstGeom prst="rect">
            <a:avLst/>
          </a:prstGeom>
        </p:spPr>
      </p:pic>
      <p:pic>
        <p:nvPicPr>
          <p:cNvPr id="7" name="図 6"/>
          <p:cNvPicPr>
            <a:picLocks noChangeAspect="1"/>
          </p:cNvPicPr>
          <p:nvPr/>
        </p:nvPicPr>
        <p:blipFill>
          <a:blip r:embed="rId4"/>
          <a:stretch>
            <a:fillRect/>
          </a:stretch>
        </p:blipFill>
        <p:spPr>
          <a:xfrm>
            <a:off x="2286000" y="3941706"/>
            <a:ext cx="4572000" cy="2143125"/>
          </a:xfrm>
          <a:prstGeom prst="rect">
            <a:avLst/>
          </a:prstGeom>
        </p:spPr>
      </p:pic>
      <p:sp>
        <p:nvSpPr>
          <p:cNvPr id="11" name="テキスト ボックス 1350">
            <a:extLst>
              <a:ext uri="{FF2B5EF4-FFF2-40B4-BE49-F238E27FC236}">
                <a16:creationId xmlns:a16="http://schemas.microsoft.com/office/drawing/2014/main" id="{AB5EB357-4996-47A4-BD9C-DF0A936E4E39}"/>
              </a:ext>
            </a:extLst>
          </p:cNvPr>
          <p:cNvSpPr txBox="1"/>
          <p:nvPr/>
        </p:nvSpPr>
        <p:spPr>
          <a:xfrm>
            <a:off x="2853684" y="5713783"/>
            <a:ext cx="971550" cy="1762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बकेटसम्मको लम्बाई</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351">
            <a:extLst>
              <a:ext uri="{FF2B5EF4-FFF2-40B4-BE49-F238E27FC236}">
                <a16:creationId xmlns:a16="http://schemas.microsoft.com/office/drawing/2014/main" id="{C60C2F78-B49E-413D-AB20-A72019FF8A46}"/>
              </a:ext>
            </a:extLst>
          </p:cNvPr>
          <p:cNvSpPr txBox="1"/>
          <p:nvPr/>
        </p:nvSpPr>
        <p:spPr>
          <a:xfrm>
            <a:off x="4419600" y="5319063"/>
            <a:ext cx="545087" cy="1413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ढल्ने सहयोग गर्ने पोइन्ट</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352">
            <a:extLst>
              <a:ext uri="{FF2B5EF4-FFF2-40B4-BE49-F238E27FC236}">
                <a16:creationId xmlns:a16="http://schemas.microsoft.com/office/drawing/2014/main" id="{402AB60F-6CD8-4346-A117-3A62C9586B4D}"/>
              </a:ext>
            </a:extLst>
          </p:cNvPr>
          <p:cNvSpPr txBox="1"/>
          <p:nvPr/>
        </p:nvSpPr>
        <p:spPr>
          <a:xfrm>
            <a:off x="5347600" y="5534584"/>
            <a:ext cx="312426" cy="1338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साधनको तौल</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4205824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तौकसँगको विशिष्ट गुरुत्व </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188/सहायक पाठ्यपुस्तक पृष्ठ 103</a:t>
            </a:r>
          </a:p>
        </p:txBody>
      </p:sp>
      <p:sp>
        <p:nvSpPr>
          <p:cNvPr id="17" name="テキスト ボックス 16"/>
          <p:cNvSpPr txBox="1"/>
          <p:nvPr/>
        </p:nvSpPr>
        <p:spPr>
          <a:xfrm>
            <a:off x="1995055" y="3228894"/>
            <a:ext cx="1758150" cy="276999"/>
          </a:xfrm>
          <a:prstGeom prst="rect">
            <a:avLst/>
          </a:prstGeom>
          <a:noFill/>
          <a:ln>
            <a:noFill/>
          </a:ln>
        </p:spPr>
        <p:txBody>
          <a:bodyPr wrap="square" rtlCol="0">
            <a:spAutoFit/>
          </a:bodyPr>
          <a:lstStyle/>
          <a:p>
            <a:pPr algn="ctr" rtl="0"/>
            <a:r>
              <a:rPr lang="ne-np" sz="1200">
                <a:solidFill>
                  <a:prstClr val="black"/>
                </a:solidFill>
              </a:rPr>
              <a:t>वस्तुको युनिट परिमाण मास</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5119610" y="1287152"/>
            <a:ext cx="3336202" cy="276999"/>
          </a:xfrm>
          <a:prstGeom prst="rect">
            <a:avLst/>
          </a:prstGeom>
          <a:noFill/>
          <a:ln>
            <a:noFill/>
          </a:ln>
        </p:spPr>
        <p:txBody>
          <a:bodyPr wrap="square" rtlCol="0">
            <a:spAutoFit/>
          </a:bodyPr>
          <a:lstStyle/>
          <a:p>
            <a:pPr algn="ctr" rtl="0"/>
            <a:r>
              <a:rPr lang="ne-np" sz="1200">
                <a:solidFill>
                  <a:prstClr val="black"/>
                </a:solidFill>
              </a:rPr>
              <a:t>भोल्युम एब्रिभेशन</a:t>
            </a:r>
          </a:p>
        </p:txBody>
      </p:sp>
      <p:pic>
        <p:nvPicPr>
          <p:cNvPr id="2" name="図 1"/>
          <p:cNvPicPr>
            <a:picLocks noChangeAspect="1"/>
          </p:cNvPicPr>
          <p:nvPr/>
        </p:nvPicPr>
        <p:blipFill>
          <a:blip r:embed="rId3"/>
          <a:stretch>
            <a:fillRect/>
          </a:stretch>
        </p:blipFill>
        <p:spPr>
          <a:xfrm>
            <a:off x="674343" y="3429693"/>
            <a:ext cx="4347164" cy="1737492"/>
          </a:xfrm>
          <a:prstGeom prst="rect">
            <a:avLst/>
          </a:prstGeom>
        </p:spPr>
      </p:pic>
      <p:sp>
        <p:nvSpPr>
          <p:cNvPr id="12" name="テキスト ボックス 11"/>
          <p:cNvSpPr txBox="1"/>
          <p:nvPr/>
        </p:nvSpPr>
        <p:spPr>
          <a:xfrm>
            <a:off x="673406" y="5167185"/>
            <a:ext cx="4210948" cy="461665"/>
          </a:xfrm>
          <a:prstGeom prst="rect">
            <a:avLst/>
          </a:prstGeom>
          <a:noFill/>
          <a:ln>
            <a:noFill/>
          </a:ln>
        </p:spPr>
        <p:txBody>
          <a:bodyPr wrap="square" rtlCol="0">
            <a:spAutoFit/>
          </a:bodyPr>
          <a:lstStyle/>
          <a:p>
            <a:pPr marL="266700" indent="-266700" rtl="0"/>
            <a:r>
              <a:rPr lang="ne-np" sz="1200" dirty="0">
                <a:solidFill>
                  <a:prstClr val="black"/>
                </a:solidFill>
              </a:rPr>
              <a:t>नोट) काठको मात्रा भनेको सुक्खा द्रव्यमान माटो, ग्राबेल, बालुवा, चूना, कोकको स्पष्ट एकाई मास हो</a:t>
            </a:r>
          </a:p>
        </p:txBody>
      </p:sp>
      <p:pic>
        <p:nvPicPr>
          <p:cNvPr id="5" name="図 4"/>
          <p:cNvPicPr>
            <a:picLocks noChangeAspect="1"/>
          </p:cNvPicPr>
          <p:nvPr/>
        </p:nvPicPr>
        <p:blipFill>
          <a:blip r:embed="rId4"/>
          <a:stretch>
            <a:fillRect/>
          </a:stretch>
        </p:blipFill>
        <p:spPr>
          <a:xfrm>
            <a:off x="5263243" y="1545382"/>
            <a:ext cx="3048936" cy="4786202"/>
          </a:xfrm>
          <a:prstGeom prst="rect">
            <a:avLst/>
          </a:prstGeom>
        </p:spPr>
      </p:pic>
      <p:sp>
        <p:nvSpPr>
          <p:cNvPr id="10" name="テキスト ボックス 9"/>
          <p:cNvSpPr txBox="1"/>
          <p:nvPr/>
        </p:nvSpPr>
        <p:spPr>
          <a:xfrm>
            <a:off x="820882" y="2148983"/>
            <a:ext cx="4106496" cy="400110"/>
          </a:xfrm>
          <a:prstGeom prst="rect">
            <a:avLst/>
          </a:prstGeom>
          <a:noFill/>
          <a:ln>
            <a:noFill/>
          </a:ln>
        </p:spPr>
        <p:txBody>
          <a:bodyPr wrap="square" rtlCol="0">
            <a:spAutoFit/>
          </a:bodyPr>
          <a:lstStyle/>
          <a:p>
            <a:pPr algn="ctr" rtl="0"/>
            <a:r>
              <a:rPr lang="ne-np" sz="2000">
                <a:solidFill>
                  <a:prstClr val="black"/>
                </a:solidFill>
              </a:rPr>
              <a:t>वस्तुको तौल ＝मात्रा × गुरुत्व</a:t>
            </a:r>
          </a:p>
        </p:txBody>
      </p:sp>
      <p:sp>
        <p:nvSpPr>
          <p:cNvPr id="11" name="テキスト ボックス 1353">
            <a:extLst>
              <a:ext uri="{FF2B5EF4-FFF2-40B4-BE49-F238E27FC236}">
                <a16:creationId xmlns:a16="http://schemas.microsoft.com/office/drawing/2014/main" id="{FF4772A5-BF9B-4502-9D6D-4574E8220977}"/>
              </a:ext>
            </a:extLst>
          </p:cNvPr>
          <p:cNvSpPr txBox="1"/>
          <p:nvPr/>
        </p:nvSpPr>
        <p:spPr>
          <a:xfrm>
            <a:off x="801461" y="3497327"/>
            <a:ext cx="715151" cy="14421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वस्तुको किसिमहरू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354">
            <a:extLst>
              <a:ext uri="{FF2B5EF4-FFF2-40B4-BE49-F238E27FC236}">
                <a16:creationId xmlns:a16="http://schemas.microsoft.com/office/drawing/2014/main" id="{038E5978-2D7A-40C5-8B34-FF3CB7041B6A}"/>
              </a:ext>
            </a:extLst>
          </p:cNvPr>
          <p:cNvSpPr txBox="1"/>
          <p:nvPr/>
        </p:nvSpPr>
        <p:spPr>
          <a:xfrm>
            <a:off x="1589182" y="3508194"/>
            <a:ext cx="1258743"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游ゴシック" panose="020B0400000000000000" pitchFamily="50" charset="-128"/>
                <a:ea typeface="ＭＳ Ｐゴシック" panose="020B0600070205080204" pitchFamily="50" charset="-128"/>
                <a:cs typeface="Times New Roman" panose="02020603050405020304" pitchFamily="18" charset="0"/>
              </a:rPr>
              <a:t>1m</a:t>
            </a:r>
            <a:r>
              <a:rPr lang="ne-np" sz="900" kern="100" baseline="30000">
                <a:effectLst/>
                <a:latin typeface="游ゴシック" panose="020B0400000000000000" pitchFamily="50" charset="-128"/>
                <a:ea typeface="ＭＳ Ｐゴシック" panose="020B0600070205080204" pitchFamily="50" charset="-128"/>
                <a:cs typeface="Times New Roman" panose="02020603050405020304" pitchFamily="18" charset="0"/>
              </a:rPr>
              <a:t>3</a:t>
            </a: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प्रतिको परिमाण(t)</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355">
            <a:extLst>
              <a:ext uri="{FF2B5EF4-FFF2-40B4-BE49-F238E27FC236}">
                <a16:creationId xmlns:a16="http://schemas.microsoft.com/office/drawing/2014/main" id="{042E14FC-D408-4C49-8184-6FC3993B5BD5}"/>
              </a:ext>
            </a:extLst>
          </p:cNvPr>
          <p:cNvSpPr txBox="1"/>
          <p:nvPr/>
        </p:nvSpPr>
        <p:spPr>
          <a:xfrm>
            <a:off x="2973437" y="3496293"/>
            <a:ext cx="664730" cy="17531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वस्तुको किसिमहरू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356">
            <a:extLst>
              <a:ext uri="{FF2B5EF4-FFF2-40B4-BE49-F238E27FC236}">
                <a16:creationId xmlns:a16="http://schemas.microsoft.com/office/drawing/2014/main" id="{90530EA4-5462-45D3-9281-35BD1068F1E6}"/>
              </a:ext>
            </a:extLst>
          </p:cNvPr>
          <p:cNvSpPr txBox="1"/>
          <p:nvPr/>
        </p:nvSpPr>
        <p:spPr>
          <a:xfrm>
            <a:off x="3709983" y="3496294"/>
            <a:ext cx="1258743" cy="1237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1m</a:t>
            </a:r>
            <a:r>
              <a:rPr lang="ne-np" sz="900" kern="100" baseline="30000" dirty="0">
                <a:effectLst/>
                <a:latin typeface="游ゴシック" panose="020B0400000000000000" pitchFamily="50" charset="-128"/>
                <a:ea typeface="ＭＳ Ｐゴシック" panose="020B0600070205080204" pitchFamily="50" charset="-128"/>
                <a:cs typeface="Times New Roman" panose="02020603050405020304" pitchFamily="18" charset="0"/>
              </a:rPr>
              <a:t>3</a:t>
            </a: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प्रतिको परिमाण(t)</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357">
            <a:extLst>
              <a:ext uri="{FF2B5EF4-FFF2-40B4-BE49-F238E27FC236}">
                <a16:creationId xmlns:a16="http://schemas.microsoft.com/office/drawing/2014/main" id="{42D3C9EB-87C7-4A85-93F3-11B188FBA531}"/>
              </a:ext>
            </a:extLst>
          </p:cNvPr>
          <p:cNvSpPr txBox="1"/>
          <p:nvPr/>
        </p:nvSpPr>
        <p:spPr>
          <a:xfrm>
            <a:off x="751185" y="3725804"/>
            <a:ext cx="744329" cy="8549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ct val="130000"/>
              </a:lnSpc>
            </a:pP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लिड</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तामा</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स्टिल</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कास्ट फलाम</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एल्युमिनियम</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358">
            <a:extLst>
              <a:ext uri="{FF2B5EF4-FFF2-40B4-BE49-F238E27FC236}">
                <a16:creationId xmlns:a16="http://schemas.microsoft.com/office/drawing/2014/main" id="{08D530B2-C6D4-401D-8E25-FB74825F220E}"/>
              </a:ext>
            </a:extLst>
          </p:cNvPr>
          <p:cNvSpPr txBox="1"/>
          <p:nvPr/>
        </p:nvSpPr>
        <p:spPr>
          <a:xfrm>
            <a:off x="791705" y="4626195"/>
            <a:ext cx="744329" cy="4955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ct val="130000"/>
              </a:lnSpc>
            </a:pP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कङ्क्रिट</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माटो</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ग्राभेल</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359">
            <a:extLst>
              <a:ext uri="{FF2B5EF4-FFF2-40B4-BE49-F238E27FC236}">
                <a16:creationId xmlns:a16="http://schemas.microsoft.com/office/drawing/2014/main" id="{74241C55-30D1-4D1B-B1C6-AA79D78315CD}"/>
              </a:ext>
            </a:extLst>
          </p:cNvPr>
          <p:cNvSpPr txBox="1"/>
          <p:nvPr/>
        </p:nvSpPr>
        <p:spPr>
          <a:xfrm>
            <a:off x="2935681" y="3713387"/>
            <a:ext cx="744329" cy="4969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ct val="130000"/>
              </a:lnSpc>
            </a:pP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बालुवा</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चूना (पाउडर)</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कोक</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360">
            <a:extLst>
              <a:ext uri="{FF2B5EF4-FFF2-40B4-BE49-F238E27FC236}">
                <a16:creationId xmlns:a16="http://schemas.microsoft.com/office/drawing/2014/main" id="{A0BF46C5-646D-47D4-BDA8-A311C2820C6A}"/>
              </a:ext>
            </a:extLst>
          </p:cNvPr>
          <p:cNvSpPr txBox="1"/>
          <p:nvPr/>
        </p:nvSpPr>
        <p:spPr>
          <a:xfrm>
            <a:off x="2909411" y="4253596"/>
            <a:ext cx="744329" cy="8681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ct val="130000"/>
              </a:lnSpc>
            </a:pP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ओक </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पाइन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सुगी </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हिनो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पाउलोनिया</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361">
            <a:extLst>
              <a:ext uri="{FF2B5EF4-FFF2-40B4-BE49-F238E27FC236}">
                <a16:creationId xmlns:a16="http://schemas.microsoft.com/office/drawing/2014/main" id="{CE45238B-C753-4381-B486-6C0A8908B609}"/>
              </a:ext>
            </a:extLst>
          </p:cNvPr>
          <p:cNvSpPr txBox="1"/>
          <p:nvPr/>
        </p:nvSpPr>
        <p:spPr>
          <a:xfrm>
            <a:off x="5535657" y="1634431"/>
            <a:ext cx="995045"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वस्तुको आकार</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4" name="テキスト ボックス 1362">
            <a:extLst>
              <a:ext uri="{FF2B5EF4-FFF2-40B4-BE49-F238E27FC236}">
                <a16:creationId xmlns:a16="http://schemas.microsoft.com/office/drawing/2014/main" id="{50BCCF86-91B6-4039-BD4F-838FE2DB9312}"/>
              </a:ext>
            </a:extLst>
          </p:cNvPr>
          <p:cNvSpPr txBox="1"/>
          <p:nvPr/>
        </p:nvSpPr>
        <p:spPr>
          <a:xfrm>
            <a:off x="5337855" y="1818076"/>
            <a:ext cx="561975"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नाम</a:t>
            </a:r>
            <a:endParaRPr lang="ja-JP" sz="700" kern="10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5" name="テキスト ボックス 1363">
            <a:extLst>
              <a:ext uri="{FF2B5EF4-FFF2-40B4-BE49-F238E27FC236}">
                <a16:creationId xmlns:a16="http://schemas.microsoft.com/office/drawing/2014/main" id="{8786C8A2-ECB1-47EA-8292-9B535A1F8DFF}"/>
              </a:ext>
            </a:extLst>
          </p:cNvPr>
          <p:cNvSpPr txBox="1"/>
          <p:nvPr/>
        </p:nvSpPr>
        <p:spPr>
          <a:xfrm>
            <a:off x="5302829" y="2146293"/>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रेक्ट्याङ्गुलर</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6" name="テキスト ボックス 1364">
            <a:extLst>
              <a:ext uri="{FF2B5EF4-FFF2-40B4-BE49-F238E27FC236}">
                <a16:creationId xmlns:a16="http://schemas.microsoft.com/office/drawing/2014/main" id="{C22B859E-8C70-4BAC-BEEE-74636759544C}"/>
              </a:ext>
            </a:extLst>
          </p:cNvPr>
          <p:cNvSpPr txBox="1"/>
          <p:nvPr/>
        </p:nvSpPr>
        <p:spPr>
          <a:xfrm>
            <a:off x="5298982" y="2600932"/>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सिलिन्डर</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7" name="テキスト ボックス 1365">
            <a:extLst>
              <a:ext uri="{FF2B5EF4-FFF2-40B4-BE49-F238E27FC236}">
                <a16:creationId xmlns:a16="http://schemas.microsoft.com/office/drawing/2014/main" id="{1CF88FE7-820B-4E80-8D34-870B32892051}"/>
              </a:ext>
            </a:extLst>
          </p:cNvPr>
          <p:cNvSpPr txBox="1"/>
          <p:nvPr/>
        </p:nvSpPr>
        <p:spPr>
          <a:xfrm>
            <a:off x="5288419" y="3103873"/>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डिस्क</a:t>
            </a:r>
            <a:endParaRPr lang="ja-JP" sz="700" kern="10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8" name="テキスト ボックス 1366">
            <a:extLst>
              <a:ext uri="{FF2B5EF4-FFF2-40B4-BE49-F238E27FC236}">
                <a16:creationId xmlns:a16="http://schemas.microsoft.com/office/drawing/2014/main" id="{A8FA2A32-B031-451F-B129-98A515B9559C}"/>
              </a:ext>
            </a:extLst>
          </p:cNvPr>
          <p:cNvSpPr txBox="1"/>
          <p:nvPr/>
        </p:nvSpPr>
        <p:spPr>
          <a:xfrm>
            <a:off x="5295136" y="3540139"/>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स्पेर</a:t>
            </a:r>
            <a:endParaRPr lang="ja-JP" sz="700" kern="10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9" name="テキスト ボックス 1367">
            <a:extLst>
              <a:ext uri="{FF2B5EF4-FFF2-40B4-BE49-F238E27FC236}">
                <a16:creationId xmlns:a16="http://schemas.microsoft.com/office/drawing/2014/main" id="{5ACCCCDA-BDC0-49BA-AA10-879CFE51FD05}"/>
              </a:ext>
            </a:extLst>
          </p:cNvPr>
          <p:cNvSpPr txBox="1"/>
          <p:nvPr/>
        </p:nvSpPr>
        <p:spPr>
          <a:xfrm>
            <a:off x="5293499" y="4027163"/>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मिसिङ्ग स्पेर</a:t>
            </a:r>
            <a:endParaRPr lang="ja-JP" sz="700" kern="10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0" name="テキスト ボックス 1368">
            <a:extLst>
              <a:ext uri="{FF2B5EF4-FFF2-40B4-BE49-F238E27FC236}">
                <a16:creationId xmlns:a16="http://schemas.microsoft.com/office/drawing/2014/main" id="{1F95F2EE-C3CC-4FB3-9B76-F0A39FF1690C}"/>
              </a:ext>
            </a:extLst>
          </p:cNvPr>
          <p:cNvSpPr txBox="1"/>
          <p:nvPr/>
        </p:nvSpPr>
        <p:spPr>
          <a:xfrm>
            <a:off x="5288419" y="4513573"/>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कोन</a:t>
            </a:r>
            <a:endParaRPr lang="ja-JP" sz="700" kern="10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1" name="テキスト ボックス 1369">
            <a:extLst>
              <a:ext uri="{FF2B5EF4-FFF2-40B4-BE49-F238E27FC236}">
                <a16:creationId xmlns:a16="http://schemas.microsoft.com/office/drawing/2014/main" id="{4297BFC7-FA3B-4B1D-B634-05CE26462486}"/>
              </a:ext>
            </a:extLst>
          </p:cNvPr>
          <p:cNvSpPr txBox="1"/>
          <p:nvPr/>
        </p:nvSpPr>
        <p:spPr>
          <a:xfrm>
            <a:off x="5289054" y="4970773"/>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लोडको शिरको कोन</a:t>
            </a:r>
            <a:endParaRPr lang="ja-JP" sz="700" kern="10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2" name="テキスト ボックス 1370">
            <a:extLst>
              <a:ext uri="{FF2B5EF4-FFF2-40B4-BE49-F238E27FC236}">
                <a16:creationId xmlns:a16="http://schemas.microsoft.com/office/drawing/2014/main" id="{79B21D3E-B08C-438A-BDD2-BEB891D890FA}"/>
              </a:ext>
            </a:extLst>
          </p:cNvPr>
          <p:cNvSpPr txBox="1"/>
          <p:nvPr/>
        </p:nvSpPr>
        <p:spPr>
          <a:xfrm>
            <a:off x="5279529" y="5437498"/>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एलिप्साइट</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3" name="テキスト ボックス 1371">
            <a:extLst>
              <a:ext uri="{FF2B5EF4-FFF2-40B4-BE49-F238E27FC236}">
                <a16:creationId xmlns:a16="http://schemas.microsoft.com/office/drawing/2014/main" id="{6A508707-B733-4250-A3C3-1CBE0E174EC6}"/>
              </a:ext>
            </a:extLst>
          </p:cNvPr>
          <p:cNvSpPr txBox="1"/>
          <p:nvPr/>
        </p:nvSpPr>
        <p:spPr>
          <a:xfrm>
            <a:off x="5302829" y="5951450"/>
            <a:ext cx="604307" cy="178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ट्राइगोन कोन</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4" name="テキスト ボックス 1372">
            <a:extLst>
              <a:ext uri="{FF2B5EF4-FFF2-40B4-BE49-F238E27FC236}">
                <a16:creationId xmlns:a16="http://schemas.microsoft.com/office/drawing/2014/main" id="{5970B683-F5B3-456A-8FB1-6A6BCD9EEF1B}"/>
              </a:ext>
            </a:extLst>
          </p:cNvPr>
          <p:cNvSpPr txBox="1"/>
          <p:nvPr/>
        </p:nvSpPr>
        <p:spPr>
          <a:xfrm>
            <a:off x="6003604" y="5761585"/>
            <a:ext cx="156845" cy="908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उचाई</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6" name="テキスト ボックス 1375">
            <a:extLst>
              <a:ext uri="{FF2B5EF4-FFF2-40B4-BE49-F238E27FC236}">
                <a16:creationId xmlns:a16="http://schemas.microsoft.com/office/drawing/2014/main" id="{74ECCB9C-786E-411A-9DC0-D3C024731BAC}"/>
              </a:ext>
            </a:extLst>
          </p:cNvPr>
          <p:cNvSpPr txBox="1"/>
          <p:nvPr/>
        </p:nvSpPr>
        <p:spPr>
          <a:xfrm>
            <a:off x="6582773" y="1603951"/>
            <a:ext cx="156845" cy="79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endParaRPr lang="en-US" sz="500" kern="10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7" name="テキスト ボックス 1379">
            <a:extLst>
              <a:ext uri="{FF2B5EF4-FFF2-40B4-BE49-F238E27FC236}">
                <a16:creationId xmlns:a16="http://schemas.microsoft.com/office/drawing/2014/main" id="{DFD33AFC-72A3-4B07-A0B0-657715FABEE5}"/>
              </a:ext>
            </a:extLst>
          </p:cNvPr>
          <p:cNvSpPr txBox="1"/>
          <p:nvPr/>
        </p:nvSpPr>
        <p:spPr>
          <a:xfrm>
            <a:off x="6144305" y="1808101"/>
            <a:ext cx="561975"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साइन</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8" name="テキスト ボックス 1380">
            <a:extLst>
              <a:ext uri="{FF2B5EF4-FFF2-40B4-BE49-F238E27FC236}">
                <a16:creationId xmlns:a16="http://schemas.microsoft.com/office/drawing/2014/main" id="{F13F9BEB-BBE6-4041-969A-4CBEA4EC3EC9}"/>
              </a:ext>
            </a:extLst>
          </p:cNvPr>
          <p:cNvSpPr txBox="1"/>
          <p:nvPr/>
        </p:nvSpPr>
        <p:spPr>
          <a:xfrm>
            <a:off x="7098392" y="1678302"/>
            <a:ext cx="996571" cy="2192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मात्रा एब्रिभेशन</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9" name="テキスト ボックス 1386">
            <a:extLst>
              <a:ext uri="{FF2B5EF4-FFF2-40B4-BE49-F238E27FC236}">
                <a16:creationId xmlns:a16="http://schemas.microsoft.com/office/drawing/2014/main" id="{FA1C2979-A0E5-48C7-AB3A-35B42A862A10}"/>
              </a:ext>
            </a:extLst>
          </p:cNvPr>
          <p:cNvSpPr txBox="1"/>
          <p:nvPr/>
        </p:nvSpPr>
        <p:spPr>
          <a:xfrm>
            <a:off x="6570427" y="2227831"/>
            <a:ext cx="156845" cy="79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तेर्साई </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0" name="テキスト ボックス 1389">
            <a:extLst>
              <a:ext uri="{FF2B5EF4-FFF2-40B4-BE49-F238E27FC236}">
                <a16:creationId xmlns:a16="http://schemas.microsoft.com/office/drawing/2014/main" id="{A387D47B-0BC4-4F8B-86AF-18BEBF00F52B}"/>
              </a:ext>
            </a:extLst>
          </p:cNvPr>
          <p:cNvSpPr txBox="1"/>
          <p:nvPr/>
        </p:nvSpPr>
        <p:spPr>
          <a:xfrm>
            <a:off x="6144305" y="2320128"/>
            <a:ext cx="216853" cy="781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लम्बाई</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1" name="テキスト ボックス 1392">
            <a:extLst>
              <a:ext uri="{FF2B5EF4-FFF2-40B4-BE49-F238E27FC236}">
                <a16:creationId xmlns:a16="http://schemas.microsoft.com/office/drawing/2014/main" id="{119C9D87-7841-4197-9474-C8C1AFA6CCC6}"/>
              </a:ext>
            </a:extLst>
          </p:cNvPr>
          <p:cNvSpPr txBox="1"/>
          <p:nvPr/>
        </p:nvSpPr>
        <p:spPr>
          <a:xfrm>
            <a:off x="6200506" y="2946670"/>
            <a:ext cx="270508" cy="934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डाएमिटर</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2" name="テキスト ボックス 1393">
            <a:extLst>
              <a:ext uri="{FF2B5EF4-FFF2-40B4-BE49-F238E27FC236}">
                <a16:creationId xmlns:a16="http://schemas.microsoft.com/office/drawing/2014/main" id="{DC56B5C0-EF0B-45B8-9534-B25A5D304343}"/>
              </a:ext>
            </a:extLst>
          </p:cNvPr>
          <p:cNvSpPr txBox="1"/>
          <p:nvPr/>
        </p:nvSpPr>
        <p:spPr>
          <a:xfrm>
            <a:off x="6519886" y="2462200"/>
            <a:ext cx="270509" cy="79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डाएमिटर</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3" name="テキスト ボックス 1395">
            <a:extLst>
              <a:ext uri="{FF2B5EF4-FFF2-40B4-BE49-F238E27FC236}">
                <a16:creationId xmlns:a16="http://schemas.microsoft.com/office/drawing/2014/main" id="{3EF87E26-6D2F-47F7-9CE3-0C1BFB1C83C0}"/>
              </a:ext>
            </a:extLst>
          </p:cNvPr>
          <p:cNvSpPr txBox="1"/>
          <p:nvPr/>
        </p:nvSpPr>
        <p:spPr>
          <a:xfrm>
            <a:off x="6534872" y="4393389"/>
            <a:ext cx="156845"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उचाई</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4" name="テキスト ボックス 1396">
            <a:extLst>
              <a:ext uri="{FF2B5EF4-FFF2-40B4-BE49-F238E27FC236}">
                <a16:creationId xmlns:a16="http://schemas.microsoft.com/office/drawing/2014/main" id="{DC50C26C-6436-4BE8-8D7B-186C07D7A51E}"/>
              </a:ext>
            </a:extLst>
          </p:cNvPr>
          <p:cNvSpPr txBox="1"/>
          <p:nvPr/>
        </p:nvSpPr>
        <p:spPr>
          <a:xfrm>
            <a:off x="6532703" y="3899024"/>
            <a:ext cx="156845" cy="908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उचाई</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5" name="テキスト ボックス 1397">
            <a:extLst>
              <a:ext uri="{FF2B5EF4-FFF2-40B4-BE49-F238E27FC236}">
                <a16:creationId xmlns:a16="http://schemas.microsoft.com/office/drawing/2014/main" id="{5B25C4B8-4698-4841-8C68-C40200DE0E09}"/>
              </a:ext>
            </a:extLst>
          </p:cNvPr>
          <p:cNvSpPr txBox="1"/>
          <p:nvPr/>
        </p:nvSpPr>
        <p:spPr>
          <a:xfrm>
            <a:off x="6568336" y="2629650"/>
            <a:ext cx="156845" cy="1155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उचाई</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6" name="テキスト ボックス 1398">
            <a:extLst>
              <a:ext uri="{FF2B5EF4-FFF2-40B4-BE49-F238E27FC236}">
                <a16:creationId xmlns:a16="http://schemas.microsoft.com/office/drawing/2014/main" id="{B8373E6E-1C43-4DE0-AD6E-CAE48963814A}"/>
              </a:ext>
            </a:extLst>
          </p:cNvPr>
          <p:cNvSpPr txBox="1"/>
          <p:nvPr/>
        </p:nvSpPr>
        <p:spPr>
          <a:xfrm>
            <a:off x="6639010" y="3151891"/>
            <a:ext cx="62356" cy="164453"/>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ne-np"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बाक्लाई</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7" name="テキスト ボックス 1399">
            <a:extLst>
              <a:ext uri="{FF2B5EF4-FFF2-40B4-BE49-F238E27FC236}">
                <a16:creationId xmlns:a16="http://schemas.microsoft.com/office/drawing/2014/main" id="{70145781-DE0F-4998-9933-64715ECABF22}"/>
              </a:ext>
            </a:extLst>
          </p:cNvPr>
          <p:cNvSpPr txBox="1"/>
          <p:nvPr/>
        </p:nvSpPr>
        <p:spPr>
          <a:xfrm>
            <a:off x="6568336" y="3529271"/>
            <a:ext cx="252094"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डाएमिटर</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8" name="テキスト ボックス 1400">
            <a:extLst>
              <a:ext uri="{FF2B5EF4-FFF2-40B4-BE49-F238E27FC236}">
                <a16:creationId xmlns:a16="http://schemas.microsoft.com/office/drawing/2014/main" id="{D39C8529-1CB6-4C57-9B47-0BAD8A731C2C}"/>
              </a:ext>
            </a:extLst>
          </p:cNvPr>
          <p:cNvSpPr txBox="1"/>
          <p:nvPr/>
        </p:nvSpPr>
        <p:spPr>
          <a:xfrm>
            <a:off x="6115788" y="4666816"/>
            <a:ext cx="322579" cy="698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डाएमिटर</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9" name="テキスト ボックス 1401">
            <a:extLst>
              <a:ext uri="{FF2B5EF4-FFF2-40B4-BE49-F238E27FC236}">
                <a16:creationId xmlns:a16="http://schemas.microsoft.com/office/drawing/2014/main" id="{DEA0AED3-782B-485D-A080-EB6B868A7756}"/>
              </a:ext>
            </a:extLst>
          </p:cNvPr>
          <p:cNvSpPr txBox="1"/>
          <p:nvPr/>
        </p:nvSpPr>
        <p:spPr>
          <a:xfrm>
            <a:off x="6294164" y="4230691"/>
            <a:ext cx="270509" cy="633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डाएमिटर</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0" name="テキスト ボックス 1402">
            <a:extLst>
              <a:ext uri="{FF2B5EF4-FFF2-40B4-BE49-F238E27FC236}">
                <a16:creationId xmlns:a16="http://schemas.microsoft.com/office/drawing/2014/main" id="{725ED1B3-4514-4630-8F07-EDA72F811337}"/>
              </a:ext>
            </a:extLst>
          </p:cNvPr>
          <p:cNvSpPr txBox="1"/>
          <p:nvPr/>
        </p:nvSpPr>
        <p:spPr>
          <a:xfrm>
            <a:off x="6073117" y="4821782"/>
            <a:ext cx="390104" cy="8855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अप्पर डाएमिटर</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1" name="テキスト ボックス 1403">
            <a:extLst>
              <a:ext uri="{FF2B5EF4-FFF2-40B4-BE49-F238E27FC236}">
                <a16:creationId xmlns:a16="http://schemas.microsoft.com/office/drawing/2014/main" id="{3429882A-996E-404F-9ADB-E048E275B7FB}"/>
              </a:ext>
            </a:extLst>
          </p:cNvPr>
          <p:cNvSpPr txBox="1"/>
          <p:nvPr/>
        </p:nvSpPr>
        <p:spPr>
          <a:xfrm>
            <a:off x="6135618" y="5208528"/>
            <a:ext cx="359574" cy="547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लोअर डाएमिटर</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2" name="テキスト ボックス 1404">
            <a:extLst>
              <a:ext uri="{FF2B5EF4-FFF2-40B4-BE49-F238E27FC236}">
                <a16:creationId xmlns:a16="http://schemas.microsoft.com/office/drawing/2014/main" id="{C3682F23-0E48-480F-AC48-0753ECF9B508}"/>
              </a:ext>
            </a:extLst>
          </p:cNvPr>
          <p:cNvSpPr txBox="1"/>
          <p:nvPr/>
        </p:nvSpPr>
        <p:spPr>
          <a:xfrm>
            <a:off x="6691717" y="5421773"/>
            <a:ext cx="156845" cy="908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मोटोपन</a:t>
            </a:r>
            <a:endParaRPr lang="ja-JP" sz="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3" name="テキスト ボックス 1405">
            <a:extLst>
              <a:ext uri="{FF2B5EF4-FFF2-40B4-BE49-F238E27FC236}">
                <a16:creationId xmlns:a16="http://schemas.microsoft.com/office/drawing/2014/main" id="{4061A4D3-362E-43D6-B8C3-AC0EC5100BDF}"/>
              </a:ext>
            </a:extLst>
          </p:cNvPr>
          <p:cNvSpPr txBox="1"/>
          <p:nvPr/>
        </p:nvSpPr>
        <p:spPr>
          <a:xfrm>
            <a:off x="5983921" y="5536582"/>
            <a:ext cx="363858" cy="6504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लम्बाईको लम्बाई</a:t>
            </a:r>
            <a:endParaRPr lang="ja-JP" sz="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4" name="テキスト ボックス 1406">
            <a:extLst>
              <a:ext uri="{FF2B5EF4-FFF2-40B4-BE49-F238E27FC236}">
                <a16:creationId xmlns:a16="http://schemas.microsoft.com/office/drawing/2014/main" id="{69DF2D61-7C7D-429D-836A-C9D9443FAA42}"/>
              </a:ext>
            </a:extLst>
          </p:cNvPr>
          <p:cNvSpPr txBox="1"/>
          <p:nvPr/>
        </p:nvSpPr>
        <p:spPr>
          <a:xfrm rot="16200000">
            <a:off x="6301930" y="5405739"/>
            <a:ext cx="322580" cy="781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तेर्सो लम्बाई</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5" name="テキスト ボックス 1407">
            <a:extLst>
              <a:ext uri="{FF2B5EF4-FFF2-40B4-BE49-F238E27FC236}">
                <a16:creationId xmlns:a16="http://schemas.microsoft.com/office/drawing/2014/main" id="{B60F3E19-7BDC-437D-A2FB-F0A215B13ADF}"/>
              </a:ext>
            </a:extLst>
          </p:cNvPr>
          <p:cNvSpPr txBox="1"/>
          <p:nvPr/>
        </p:nvSpPr>
        <p:spPr>
          <a:xfrm>
            <a:off x="5946722" y="6130025"/>
            <a:ext cx="283239" cy="1091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तल्लो सतह</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6" name="テキスト ボックス 1408">
            <a:extLst>
              <a:ext uri="{FF2B5EF4-FFF2-40B4-BE49-F238E27FC236}">
                <a16:creationId xmlns:a16="http://schemas.microsoft.com/office/drawing/2014/main" id="{A89974E9-6308-4438-8B73-6CFDFBEBEB14}"/>
              </a:ext>
            </a:extLst>
          </p:cNvPr>
          <p:cNvSpPr txBox="1"/>
          <p:nvPr/>
        </p:nvSpPr>
        <p:spPr>
          <a:xfrm>
            <a:off x="6406220" y="5852390"/>
            <a:ext cx="384175"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तल्लो क्षेत्रफलको तल्लो सतह</a:t>
            </a:r>
            <a:endParaRPr lang="ja-JP" sz="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7" name="テキスト ボックス 1409">
            <a:extLst>
              <a:ext uri="{FF2B5EF4-FFF2-40B4-BE49-F238E27FC236}">
                <a16:creationId xmlns:a16="http://schemas.microsoft.com/office/drawing/2014/main" id="{EF7A76FC-238B-48B7-A5F1-99E2601895A0}"/>
              </a:ext>
            </a:extLst>
          </p:cNvPr>
          <p:cNvSpPr txBox="1"/>
          <p:nvPr/>
        </p:nvSpPr>
        <p:spPr>
          <a:xfrm>
            <a:off x="6439372" y="6050834"/>
            <a:ext cx="384175"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तल्लो सतहको उचाई</a:t>
            </a:r>
            <a:endParaRPr lang="ja-JP" sz="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8" name="テキスト ボックス 1410">
            <a:extLst>
              <a:ext uri="{FF2B5EF4-FFF2-40B4-BE49-F238E27FC236}">
                <a16:creationId xmlns:a16="http://schemas.microsoft.com/office/drawing/2014/main" id="{7035187F-F4C0-4C09-A6CF-758425BDC48B}"/>
              </a:ext>
            </a:extLst>
          </p:cNvPr>
          <p:cNvSpPr txBox="1"/>
          <p:nvPr/>
        </p:nvSpPr>
        <p:spPr>
          <a:xfrm>
            <a:off x="6927480" y="2149655"/>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लम्बाई × तेर्साई × उचाई</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9" name="テキスト ボックス 1411">
            <a:extLst>
              <a:ext uri="{FF2B5EF4-FFF2-40B4-BE49-F238E27FC236}">
                <a16:creationId xmlns:a16="http://schemas.microsoft.com/office/drawing/2014/main" id="{8620301A-E163-4781-BC71-715E6DEF4E25}"/>
              </a:ext>
            </a:extLst>
          </p:cNvPr>
          <p:cNvSpPr txBox="1"/>
          <p:nvPr/>
        </p:nvSpPr>
        <p:spPr>
          <a:xfrm>
            <a:off x="6903069" y="2616440"/>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(डाएमिटर) </a:t>
            </a:r>
            <a:r>
              <a:rPr lang="ne-np" sz="700" kern="100" baseline="3000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×उचाई× 0.8</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0" name="テキスト ボックス 1412">
            <a:extLst>
              <a:ext uri="{FF2B5EF4-FFF2-40B4-BE49-F238E27FC236}">
                <a16:creationId xmlns:a16="http://schemas.microsoft.com/office/drawing/2014/main" id="{181FADC0-80B3-4A03-9F18-8399CDA7BEFF}"/>
              </a:ext>
            </a:extLst>
          </p:cNvPr>
          <p:cNvSpPr txBox="1"/>
          <p:nvPr/>
        </p:nvSpPr>
        <p:spPr>
          <a:xfrm>
            <a:off x="6895485" y="3110879"/>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(डाएमिटर) </a:t>
            </a:r>
            <a:r>
              <a:rPr lang="ne-np" sz="700" kern="100" baseline="3000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×बाक्लाई× 0.8</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1" name="テキスト ボックス 1413">
            <a:extLst>
              <a:ext uri="{FF2B5EF4-FFF2-40B4-BE49-F238E27FC236}">
                <a16:creationId xmlns:a16="http://schemas.microsoft.com/office/drawing/2014/main" id="{EF8E8026-76DF-4A47-B7DA-14F22AF08BA2}"/>
              </a:ext>
            </a:extLst>
          </p:cNvPr>
          <p:cNvSpPr txBox="1"/>
          <p:nvPr/>
        </p:nvSpPr>
        <p:spPr>
          <a:xfrm>
            <a:off x="6891915" y="3558216"/>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(डाएमिटर) </a:t>
            </a:r>
            <a:r>
              <a:rPr lang="ne-np" sz="700" kern="100" baseline="30000">
                <a:effectLst/>
                <a:latin typeface="游ゴシック" panose="020B0400000000000000" pitchFamily="50" charset="-128"/>
                <a:ea typeface="游ゴシック" panose="020B0400000000000000" pitchFamily="50" charset="-128"/>
                <a:cs typeface="Times New Roman" panose="02020603050405020304" pitchFamily="18" charset="0"/>
              </a:rPr>
              <a:t>3</a:t>
            </a:r>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×0.53</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2" name="テキスト ボックス 1414">
            <a:extLst>
              <a:ext uri="{FF2B5EF4-FFF2-40B4-BE49-F238E27FC236}">
                <a16:creationId xmlns:a16="http://schemas.microsoft.com/office/drawing/2014/main" id="{4DEA6773-AA4B-46FA-8480-90A6DF610D69}"/>
              </a:ext>
            </a:extLst>
          </p:cNvPr>
          <p:cNvSpPr txBox="1"/>
          <p:nvPr/>
        </p:nvSpPr>
        <p:spPr>
          <a:xfrm>
            <a:off x="6900809" y="3956746"/>
            <a:ext cx="1387523" cy="2968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(उचाई) </a:t>
            </a:r>
            <a:r>
              <a:rPr lang="ne-np" sz="700" kern="100" baseline="3000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
            </a:r>
            <a:br>
              <a:rPr lang="en-U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(डाएमिटर ×3- उचाई×2) × 0.53</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rtl="0"/>
            <a:r>
              <a:rPr lang="ne-np" sz="700" kern="10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3" name="テキスト ボックス 1415">
            <a:extLst>
              <a:ext uri="{FF2B5EF4-FFF2-40B4-BE49-F238E27FC236}">
                <a16:creationId xmlns:a16="http://schemas.microsoft.com/office/drawing/2014/main" id="{16C302AA-4E86-49CC-929A-F3F764030842}"/>
              </a:ext>
            </a:extLst>
          </p:cNvPr>
          <p:cNvSpPr txBox="1"/>
          <p:nvPr/>
        </p:nvSpPr>
        <p:spPr>
          <a:xfrm>
            <a:off x="6904748" y="4839364"/>
            <a:ext cx="1273810" cy="4133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〔(लोअर डाएमिटर)</a:t>
            </a:r>
            <a:r>
              <a:rPr lang="ne-np" sz="700" kern="100" baseline="300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+लोअर डाएमिटर×अप्पर डाएमिटर+(अप्पर डाएमिटर)</a:t>
            </a:r>
            <a:r>
              <a:rPr lang="ne-np" sz="700" kern="100" baseline="300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〕×उचाई×0.3</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4" name="テキスト ボックス 1416">
            <a:extLst>
              <a:ext uri="{FF2B5EF4-FFF2-40B4-BE49-F238E27FC236}">
                <a16:creationId xmlns:a16="http://schemas.microsoft.com/office/drawing/2014/main" id="{D756FAC9-1073-4AEA-90C2-AC15E73887BA}"/>
              </a:ext>
            </a:extLst>
          </p:cNvPr>
          <p:cNvSpPr txBox="1"/>
          <p:nvPr/>
        </p:nvSpPr>
        <p:spPr>
          <a:xfrm>
            <a:off x="6900809" y="4503200"/>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(डाएमिटर) </a:t>
            </a:r>
            <a:r>
              <a:rPr lang="ne-np" sz="700" kern="100" baseline="300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×उचाई× 0.3</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5" name="テキスト ボックス 1417">
            <a:extLst>
              <a:ext uri="{FF2B5EF4-FFF2-40B4-BE49-F238E27FC236}">
                <a16:creationId xmlns:a16="http://schemas.microsoft.com/office/drawing/2014/main" id="{65DC0318-122B-40EB-8B9C-E3DF007FFD25}"/>
              </a:ext>
            </a:extLst>
          </p:cNvPr>
          <p:cNvSpPr txBox="1"/>
          <p:nvPr/>
        </p:nvSpPr>
        <p:spPr>
          <a:xfrm>
            <a:off x="6901160" y="5456267"/>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लम्बाई × तेर्साई × उचाई×0.53</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6" name="テキスト ボックス 1418">
            <a:extLst>
              <a:ext uri="{FF2B5EF4-FFF2-40B4-BE49-F238E27FC236}">
                <a16:creationId xmlns:a16="http://schemas.microsoft.com/office/drawing/2014/main" id="{568D2233-F929-4DF2-B706-A81E56F2D789}"/>
              </a:ext>
            </a:extLst>
          </p:cNvPr>
          <p:cNvSpPr txBox="1"/>
          <p:nvPr/>
        </p:nvSpPr>
        <p:spPr>
          <a:xfrm>
            <a:off x="6900810" y="5805084"/>
            <a:ext cx="1327150" cy="4260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तल्लो क्षेत्रफल ×उचाई ÷3</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(तल्लो क्षेत्रफल ＝तल्लो सतह×तल्लो क्षेत्रफलको उचाई÷2)</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7" name="テキスト ボックス 1395">
            <a:extLst>
              <a:ext uri="{FF2B5EF4-FFF2-40B4-BE49-F238E27FC236}">
                <a16:creationId xmlns:a16="http://schemas.microsoft.com/office/drawing/2014/main" id="{FBC59D9E-E5FA-4DB3-A767-A71459D72628}"/>
              </a:ext>
            </a:extLst>
          </p:cNvPr>
          <p:cNvSpPr txBox="1"/>
          <p:nvPr/>
        </p:nvSpPr>
        <p:spPr>
          <a:xfrm>
            <a:off x="6505676" y="4923141"/>
            <a:ext cx="156845"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उचाई</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8" name="テキスト ボックス 1397">
            <a:extLst>
              <a:ext uri="{FF2B5EF4-FFF2-40B4-BE49-F238E27FC236}">
                <a16:creationId xmlns:a16="http://schemas.microsoft.com/office/drawing/2014/main" id="{9856B860-D50D-421F-A627-333A2E5A344E}"/>
              </a:ext>
            </a:extLst>
          </p:cNvPr>
          <p:cNvSpPr txBox="1"/>
          <p:nvPr/>
        </p:nvSpPr>
        <p:spPr>
          <a:xfrm>
            <a:off x="6654059" y="2046971"/>
            <a:ext cx="156845" cy="1155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उचाई</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9062802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948093" y="2721363"/>
            <a:ext cx="3712990" cy="1703289"/>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सेन्टर अफ ग्राभिटि, वस्तुको स्थिरता</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189/सहायक पाठ्यपुस्तक पृष्ठ 104</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1074367" y="3181622"/>
            <a:ext cx="3336202" cy="276999"/>
          </a:xfrm>
          <a:prstGeom prst="rect">
            <a:avLst/>
          </a:prstGeom>
          <a:noFill/>
          <a:ln>
            <a:noFill/>
          </a:ln>
        </p:spPr>
        <p:txBody>
          <a:bodyPr wrap="square" rtlCol="0">
            <a:spAutoFit/>
          </a:bodyPr>
          <a:lstStyle/>
          <a:p>
            <a:pPr algn="ctr" rtl="0"/>
            <a:r>
              <a:rPr lang="ne-np" sz="1200">
                <a:solidFill>
                  <a:prstClr val="black"/>
                </a:solidFill>
              </a:rPr>
              <a:t>सेन्टर अफ ग्राभिटिको हिसाब विधि</a:t>
            </a:r>
          </a:p>
        </p:txBody>
      </p:sp>
      <p:pic>
        <p:nvPicPr>
          <p:cNvPr id="8" name="図 7"/>
          <p:cNvPicPr>
            <a:picLocks noChangeAspect="1"/>
          </p:cNvPicPr>
          <p:nvPr/>
        </p:nvPicPr>
        <p:blipFill>
          <a:blip r:embed="rId4"/>
          <a:stretch>
            <a:fillRect/>
          </a:stretch>
        </p:blipFill>
        <p:spPr>
          <a:xfrm>
            <a:off x="854026" y="1489226"/>
            <a:ext cx="3776884" cy="1734284"/>
          </a:xfrm>
          <a:prstGeom prst="rect">
            <a:avLst/>
          </a:prstGeom>
        </p:spPr>
      </p:pic>
      <p:pic>
        <p:nvPicPr>
          <p:cNvPr id="10" name="図 9"/>
          <p:cNvPicPr>
            <a:picLocks noChangeAspect="1"/>
          </p:cNvPicPr>
          <p:nvPr/>
        </p:nvPicPr>
        <p:blipFill>
          <a:blip r:embed="rId5"/>
          <a:stretch>
            <a:fillRect/>
          </a:stretch>
        </p:blipFill>
        <p:spPr>
          <a:xfrm>
            <a:off x="959681" y="3628301"/>
            <a:ext cx="3565574" cy="1555197"/>
          </a:xfrm>
          <a:prstGeom prst="rect">
            <a:avLst/>
          </a:prstGeom>
        </p:spPr>
      </p:pic>
      <p:sp>
        <p:nvSpPr>
          <p:cNvPr id="18" name="テキスト ボックス 17"/>
          <p:cNvSpPr txBox="1"/>
          <p:nvPr/>
        </p:nvSpPr>
        <p:spPr>
          <a:xfrm>
            <a:off x="1083398" y="5182400"/>
            <a:ext cx="3336202" cy="276999"/>
          </a:xfrm>
          <a:prstGeom prst="rect">
            <a:avLst/>
          </a:prstGeom>
          <a:noFill/>
          <a:ln>
            <a:noFill/>
          </a:ln>
        </p:spPr>
        <p:txBody>
          <a:bodyPr wrap="square" rtlCol="0">
            <a:spAutoFit/>
          </a:bodyPr>
          <a:lstStyle/>
          <a:p>
            <a:pPr algn="ctr" rtl="0"/>
            <a:r>
              <a:rPr lang="ne-np" sz="1200">
                <a:solidFill>
                  <a:prstClr val="black"/>
                </a:solidFill>
              </a:rPr>
              <a:t>सेन्टर अफ ग्राभिट</a:t>
            </a:r>
          </a:p>
        </p:txBody>
      </p:sp>
      <p:sp>
        <p:nvSpPr>
          <p:cNvPr id="15" name="テキスト ボックス 14"/>
          <p:cNvSpPr txBox="1"/>
          <p:nvPr/>
        </p:nvSpPr>
        <p:spPr>
          <a:xfrm>
            <a:off x="5136487" y="4424652"/>
            <a:ext cx="3336202" cy="276999"/>
          </a:xfrm>
          <a:prstGeom prst="rect">
            <a:avLst/>
          </a:prstGeom>
          <a:noFill/>
          <a:ln>
            <a:noFill/>
          </a:ln>
        </p:spPr>
        <p:txBody>
          <a:bodyPr wrap="square" rtlCol="0">
            <a:spAutoFit/>
          </a:bodyPr>
          <a:lstStyle/>
          <a:p>
            <a:pPr algn="ctr" rtl="0"/>
            <a:r>
              <a:rPr lang="ne-np" sz="1200">
                <a:solidFill>
                  <a:prstClr val="black"/>
                </a:solidFill>
              </a:rPr>
              <a:t>वस्तुको स्थिरता</a:t>
            </a:r>
          </a:p>
        </p:txBody>
      </p:sp>
      <p:sp>
        <p:nvSpPr>
          <p:cNvPr id="11" name="テキスト ボックス 1419">
            <a:extLst>
              <a:ext uri="{FF2B5EF4-FFF2-40B4-BE49-F238E27FC236}">
                <a16:creationId xmlns:a16="http://schemas.microsoft.com/office/drawing/2014/main" id="{1950A35A-21B9-466F-9956-604EE447F602}"/>
              </a:ext>
            </a:extLst>
          </p:cNvPr>
          <p:cNvSpPr txBox="1"/>
          <p:nvPr/>
        </p:nvSpPr>
        <p:spPr>
          <a:xfrm>
            <a:off x="1116323" y="3662722"/>
            <a:ext cx="885190"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सेन्टर अफ ग्राभिटिको ठीक माथिको स्थिरता</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420">
            <a:extLst>
              <a:ext uri="{FF2B5EF4-FFF2-40B4-BE49-F238E27FC236}">
                <a16:creationId xmlns:a16="http://schemas.microsoft.com/office/drawing/2014/main" id="{6BA33337-7E1A-4664-8729-8857686C7FF8}"/>
              </a:ext>
            </a:extLst>
          </p:cNvPr>
          <p:cNvSpPr txBox="1"/>
          <p:nvPr/>
        </p:nvSpPr>
        <p:spPr>
          <a:xfrm>
            <a:off x="2339003" y="3646795"/>
            <a:ext cx="885190"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सेन्टर अफ ग्राभिटिभन्दा छुट्टिनु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421">
            <a:extLst>
              <a:ext uri="{FF2B5EF4-FFF2-40B4-BE49-F238E27FC236}">
                <a16:creationId xmlns:a16="http://schemas.microsoft.com/office/drawing/2014/main" id="{7988A3E7-41E0-4774-86AC-B7D9FEA4A7B9}"/>
              </a:ext>
            </a:extLst>
          </p:cNvPr>
          <p:cNvSpPr txBox="1"/>
          <p:nvPr/>
        </p:nvSpPr>
        <p:spPr>
          <a:xfrm>
            <a:off x="3600443" y="3673517"/>
            <a:ext cx="885190"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बाङ्गे हल्लिएर खतरा</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423">
            <a:extLst>
              <a:ext uri="{FF2B5EF4-FFF2-40B4-BE49-F238E27FC236}">
                <a16:creationId xmlns:a16="http://schemas.microsoft.com/office/drawing/2014/main" id="{A95C6B20-2382-4321-9FB2-D28A4708C7F6}"/>
              </a:ext>
            </a:extLst>
          </p:cNvPr>
          <p:cNvSpPr txBox="1"/>
          <p:nvPr/>
        </p:nvSpPr>
        <p:spPr>
          <a:xfrm>
            <a:off x="4940044" y="4244719"/>
            <a:ext cx="53152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［स्थिरता］</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424">
            <a:extLst>
              <a:ext uri="{FF2B5EF4-FFF2-40B4-BE49-F238E27FC236}">
                <a16:creationId xmlns:a16="http://schemas.microsoft.com/office/drawing/2014/main" id="{83A08310-ABA5-4BE6-8236-A7704BB7963D}"/>
              </a:ext>
            </a:extLst>
          </p:cNvPr>
          <p:cNvSpPr txBox="1"/>
          <p:nvPr/>
        </p:nvSpPr>
        <p:spPr>
          <a:xfrm>
            <a:off x="5390016" y="4229127"/>
            <a:ext cx="606693" cy="1615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［बीच भाग］</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425">
            <a:extLst>
              <a:ext uri="{FF2B5EF4-FFF2-40B4-BE49-F238E27FC236}">
                <a16:creationId xmlns:a16="http://schemas.microsoft.com/office/drawing/2014/main" id="{AAE05446-C8D6-4F4A-9EDF-1E18AF7A13CB}"/>
              </a:ext>
            </a:extLst>
          </p:cNvPr>
          <p:cNvSpPr txBox="1"/>
          <p:nvPr/>
        </p:nvSpPr>
        <p:spPr>
          <a:xfrm>
            <a:off x="6682375" y="4229128"/>
            <a:ext cx="53152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［स्थिरता］</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426">
            <a:extLst>
              <a:ext uri="{FF2B5EF4-FFF2-40B4-BE49-F238E27FC236}">
                <a16:creationId xmlns:a16="http://schemas.microsoft.com/office/drawing/2014/main" id="{4AB54035-7447-47B0-806C-D4ABDA2BF49B}"/>
              </a:ext>
            </a:extLst>
          </p:cNvPr>
          <p:cNvSpPr txBox="1"/>
          <p:nvPr/>
        </p:nvSpPr>
        <p:spPr>
          <a:xfrm>
            <a:off x="7758370" y="4246647"/>
            <a:ext cx="53152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［स्थिरता］</a:t>
            </a:r>
            <a:endParaRPr lang="ja-JP" sz="8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427">
            <a:extLst>
              <a:ext uri="{FF2B5EF4-FFF2-40B4-BE49-F238E27FC236}">
                <a16:creationId xmlns:a16="http://schemas.microsoft.com/office/drawing/2014/main" id="{7EE240B5-80FF-416B-945E-6AEBDA6D3F37}"/>
              </a:ext>
            </a:extLst>
          </p:cNvPr>
          <p:cNvSpPr txBox="1"/>
          <p:nvPr/>
        </p:nvSpPr>
        <p:spPr>
          <a:xfrm>
            <a:off x="5934491" y="4240109"/>
            <a:ext cx="747884" cy="1330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［अनस्थिरता］</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1697263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वस्तुको चाल</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194/सहायक पाठ्यपुस्तक पृष्ठ 105</a:t>
            </a:r>
          </a:p>
        </p:txBody>
      </p:sp>
      <p:sp>
        <p:nvSpPr>
          <p:cNvPr id="9" name="コンテンツ プレースホルダー 4"/>
          <p:cNvSpPr txBox="1">
            <a:spLocks/>
          </p:cNvSpPr>
          <p:nvPr/>
        </p:nvSpPr>
        <p:spPr>
          <a:xfrm>
            <a:off x="628650" y="1268384"/>
            <a:ext cx="7886700" cy="505621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682039" y="1925140"/>
            <a:ext cx="3084112" cy="1751883"/>
          </a:xfrm>
          <a:prstGeom prst="rect">
            <a:avLst/>
          </a:prstGeom>
        </p:spPr>
      </p:pic>
      <p:sp>
        <p:nvSpPr>
          <p:cNvPr id="12" name="テキスト ボックス 11"/>
          <p:cNvSpPr txBox="1"/>
          <p:nvPr/>
        </p:nvSpPr>
        <p:spPr>
          <a:xfrm>
            <a:off x="5677876" y="6047601"/>
            <a:ext cx="1758150" cy="276999"/>
          </a:xfrm>
          <a:prstGeom prst="rect">
            <a:avLst/>
          </a:prstGeom>
          <a:noFill/>
          <a:ln>
            <a:noFill/>
          </a:ln>
        </p:spPr>
        <p:txBody>
          <a:bodyPr wrap="square" rtlCol="0">
            <a:spAutoFit/>
          </a:bodyPr>
          <a:lstStyle/>
          <a:p>
            <a:pPr algn="ctr" rtl="0"/>
            <a:r>
              <a:rPr lang="ne-np" sz="1200">
                <a:solidFill>
                  <a:prstClr val="black"/>
                </a:solidFill>
              </a:rPr>
              <a:t>स्टाटिक फ्रिक्शन</a:t>
            </a:r>
          </a:p>
        </p:txBody>
      </p:sp>
      <p:pic>
        <p:nvPicPr>
          <p:cNvPr id="5" name="図 4"/>
          <p:cNvPicPr>
            <a:picLocks noChangeAspect="1"/>
          </p:cNvPicPr>
          <p:nvPr/>
        </p:nvPicPr>
        <p:blipFill>
          <a:blip r:embed="rId4"/>
          <a:stretch>
            <a:fillRect/>
          </a:stretch>
        </p:blipFill>
        <p:spPr>
          <a:xfrm>
            <a:off x="5092192" y="4304583"/>
            <a:ext cx="2929518" cy="1671099"/>
          </a:xfrm>
          <a:prstGeom prst="rect">
            <a:avLst/>
          </a:prstGeom>
        </p:spPr>
      </p:pic>
      <p:pic>
        <p:nvPicPr>
          <p:cNvPr id="3" name="図 2"/>
          <p:cNvPicPr>
            <a:picLocks noChangeAspect="1"/>
          </p:cNvPicPr>
          <p:nvPr/>
        </p:nvPicPr>
        <p:blipFill>
          <a:blip r:embed="rId5"/>
          <a:stretch>
            <a:fillRect/>
          </a:stretch>
        </p:blipFill>
        <p:spPr>
          <a:xfrm>
            <a:off x="4925960" y="1972036"/>
            <a:ext cx="3495675" cy="2295525"/>
          </a:xfrm>
          <a:prstGeom prst="rect">
            <a:avLst/>
          </a:prstGeom>
        </p:spPr>
      </p:pic>
      <p:pic>
        <p:nvPicPr>
          <p:cNvPr id="7" name="図 6"/>
          <p:cNvPicPr>
            <a:picLocks noChangeAspect="1"/>
          </p:cNvPicPr>
          <p:nvPr/>
        </p:nvPicPr>
        <p:blipFill>
          <a:blip r:embed="rId6"/>
          <a:stretch>
            <a:fillRect/>
          </a:stretch>
        </p:blipFill>
        <p:spPr>
          <a:xfrm>
            <a:off x="1443090" y="3850872"/>
            <a:ext cx="2514600" cy="2171700"/>
          </a:xfrm>
          <a:prstGeom prst="rect">
            <a:avLst/>
          </a:prstGeom>
        </p:spPr>
      </p:pic>
      <p:sp>
        <p:nvSpPr>
          <p:cNvPr id="22" name="テキスト ボックス 21"/>
          <p:cNvSpPr txBox="1"/>
          <p:nvPr/>
        </p:nvSpPr>
        <p:spPr>
          <a:xfrm>
            <a:off x="5801639" y="4267561"/>
            <a:ext cx="1758150" cy="276999"/>
          </a:xfrm>
          <a:prstGeom prst="rect">
            <a:avLst/>
          </a:prstGeom>
          <a:noFill/>
          <a:ln>
            <a:noFill/>
          </a:ln>
        </p:spPr>
        <p:txBody>
          <a:bodyPr wrap="square" rtlCol="0">
            <a:spAutoFit/>
          </a:bodyPr>
          <a:lstStyle/>
          <a:p>
            <a:pPr algn="ctr" rtl="0"/>
            <a:r>
              <a:rPr lang="ne-np" sz="1200">
                <a:solidFill>
                  <a:prstClr val="black"/>
                </a:solidFill>
              </a:rPr>
              <a:t>केन्द्रापसारक शक्ति, केन्द्रीकरण शक्ति (ｂ)</a:t>
            </a:r>
          </a:p>
        </p:txBody>
      </p:sp>
      <p:sp>
        <p:nvSpPr>
          <p:cNvPr id="23" name="テキスト ボックス 22"/>
          <p:cNvSpPr txBox="1"/>
          <p:nvPr/>
        </p:nvSpPr>
        <p:spPr>
          <a:xfrm>
            <a:off x="1388723" y="6012621"/>
            <a:ext cx="2257986" cy="276999"/>
          </a:xfrm>
          <a:prstGeom prst="rect">
            <a:avLst/>
          </a:prstGeom>
          <a:noFill/>
          <a:ln>
            <a:noFill/>
          </a:ln>
        </p:spPr>
        <p:txBody>
          <a:bodyPr wrap="square" rtlCol="0">
            <a:spAutoFit/>
          </a:bodyPr>
          <a:lstStyle/>
          <a:p>
            <a:pPr algn="ctr" rtl="0"/>
            <a:r>
              <a:rPr lang="ne-np" sz="1200" dirty="0">
                <a:solidFill>
                  <a:prstClr val="black"/>
                </a:solidFill>
              </a:rPr>
              <a:t>केन्द्रापसारक शक्तिको कारण ढल्ने</a:t>
            </a:r>
          </a:p>
        </p:txBody>
      </p:sp>
      <p:pic>
        <p:nvPicPr>
          <p:cNvPr id="8" name="図 7"/>
          <p:cNvPicPr>
            <a:picLocks noChangeAspect="1"/>
          </p:cNvPicPr>
          <p:nvPr/>
        </p:nvPicPr>
        <p:blipFill rotWithShape="1">
          <a:blip r:embed="rId7"/>
          <a:srcRect l="11356" b="13274"/>
          <a:stretch/>
        </p:blipFill>
        <p:spPr>
          <a:xfrm>
            <a:off x="3634152" y="1324386"/>
            <a:ext cx="3042564" cy="1184352"/>
          </a:xfrm>
          <a:prstGeom prst="rect">
            <a:avLst/>
          </a:prstGeom>
        </p:spPr>
      </p:pic>
      <p:sp>
        <p:nvSpPr>
          <p:cNvPr id="14" name="テキスト ボックス 13"/>
          <p:cNvSpPr txBox="1"/>
          <p:nvPr/>
        </p:nvSpPr>
        <p:spPr>
          <a:xfrm>
            <a:off x="3646708" y="2637765"/>
            <a:ext cx="2582153" cy="276999"/>
          </a:xfrm>
          <a:prstGeom prst="rect">
            <a:avLst/>
          </a:prstGeom>
          <a:noFill/>
          <a:ln>
            <a:noFill/>
          </a:ln>
        </p:spPr>
        <p:txBody>
          <a:bodyPr wrap="square" rtlCol="0">
            <a:spAutoFit/>
          </a:bodyPr>
          <a:lstStyle/>
          <a:p>
            <a:pPr algn="ctr" rtl="0"/>
            <a:r>
              <a:rPr lang="ne-np" sz="1200">
                <a:solidFill>
                  <a:prstClr val="black"/>
                </a:solidFill>
              </a:rPr>
              <a:t>गति र तिब्र गति</a:t>
            </a:r>
          </a:p>
        </p:txBody>
      </p:sp>
      <p:sp>
        <p:nvSpPr>
          <p:cNvPr id="17" name="テキスト ボックス 16"/>
          <p:cNvSpPr txBox="1"/>
          <p:nvPr/>
        </p:nvSpPr>
        <p:spPr>
          <a:xfrm>
            <a:off x="969494" y="3646027"/>
            <a:ext cx="3042563" cy="276999"/>
          </a:xfrm>
          <a:prstGeom prst="rect">
            <a:avLst/>
          </a:prstGeom>
          <a:noFill/>
          <a:ln>
            <a:noFill/>
          </a:ln>
        </p:spPr>
        <p:txBody>
          <a:bodyPr wrap="square" rtlCol="0">
            <a:spAutoFit/>
          </a:bodyPr>
          <a:lstStyle/>
          <a:p>
            <a:pPr algn="ctr" rtl="0"/>
            <a:r>
              <a:rPr lang="ne-np" sz="1200" dirty="0">
                <a:solidFill>
                  <a:prstClr val="black"/>
                </a:solidFill>
              </a:rPr>
              <a:t>केन्द्रापसारक शक्ति, केन्द्रीकरण शक्ति (a)</a:t>
            </a:r>
          </a:p>
        </p:txBody>
      </p:sp>
      <p:sp>
        <p:nvSpPr>
          <p:cNvPr id="15" name="テキスト ボックス 1428">
            <a:extLst>
              <a:ext uri="{FF2B5EF4-FFF2-40B4-BE49-F238E27FC236}">
                <a16:creationId xmlns:a16="http://schemas.microsoft.com/office/drawing/2014/main" id="{6449BD18-2F0B-45AA-B5F6-40A88B29D6C8}"/>
              </a:ext>
            </a:extLst>
          </p:cNvPr>
          <p:cNvSpPr txBox="1"/>
          <p:nvPr/>
        </p:nvSpPr>
        <p:spPr>
          <a:xfrm>
            <a:off x="5363551" y="2034833"/>
            <a:ext cx="628650" cy="1111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游ゴシック" panose="020B0400000000000000" pitchFamily="50" charset="-128"/>
                <a:cs typeface="Times New Roman" panose="02020603050405020304" pitchFamily="18" charset="0"/>
              </a:rPr>
              <a:t>आईसोकिनेटिक चाल</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429">
            <a:extLst>
              <a:ext uri="{FF2B5EF4-FFF2-40B4-BE49-F238E27FC236}">
                <a16:creationId xmlns:a16="http://schemas.microsoft.com/office/drawing/2014/main" id="{D9F1DB59-9234-44DF-9245-2806213DB23D}"/>
              </a:ext>
            </a:extLst>
          </p:cNvPr>
          <p:cNvSpPr txBox="1"/>
          <p:nvPr/>
        </p:nvSpPr>
        <p:spPr>
          <a:xfrm>
            <a:off x="4257675" y="1526819"/>
            <a:ext cx="628650" cy="1111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游ゴシック" panose="020B0400000000000000" pitchFamily="50" charset="-128"/>
                <a:cs typeface="Times New Roman" panose="02020603050405020304" pitchFamily="18" charset="0"/>
              </a:rPr>
              <a:t>आईसोकिनेटिक नभएको चाल</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430">
            <a:extLst>
              <a:ext uri="{FF2B5EF4-FFF2-40B4-BE49-F238E27FC236}">
                <a16:creationId xmlns:a16="http://schemas.microsoft.com/office/drawing/2014/main" id="{D942116E-6DA8-4F07-AE58-50A17568E59D}"/>
              </a:ext>
            </a:extLst>
          </p:cNvPr>
          <p:cNvSpPr txBox="1"/>
          <p:nvPr/>
        </p:nvSpPr>
        <p:spPr>
          <a:xfrm rot="20934701">
            <a:off x="1576811" y="2222673"/>
            <a:ext cx="347345" cy="1752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केन्द्रीकरण शक्ति</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431">
            <a:extLst>
              <a:ext uri="{FF2B5EF4-FFF2-40B4-BE49-F238E27FC236}">
                <a16:creationId xmlns:a16="http://schemas.microsoft.com/office/drawing/2014/main" id="{E2FDA1FF-4BE8-4C64-8893-F504B7F33E5F}"/>
              </a:ext>
            </a:extLst>
          </p:cNvPr>
          <p:cNvSpPr txBox="1"/>
          <p:nvPr/>
        </p:nvSpPr>
        <p:spPr>
          <a:xfrm rot="20835178">
            <a:off x="1672960" y="2634136"/>
            <a:ext cx="347345" cy="1111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केन्द्रापसारक शक्ति</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432">
            <a:extLst>
              <a:ext uri="{FF2B5EF4-FFF2-40B4-BE49-F238E27FC236}">
                <a16:creationId xmlns:a16="http://schemas.microsoft.com/office/drawing/2014/main" id="{92B0129B-CFF7-4881-B52B-E72914507928}"/>
              </a:ext>
            </a:extLst>
          </p:cNvPr>
          <p:cNvSpPr txBox="1"/>
          <p:nvPr/>
        </p:nvSpPr>
        <p:spPr>
          <a:xfrm>
            <a:off x="2319390" y="2323214"/>
            <a:ext cx="154953" cy="422047"/>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सेन्टर (हात)</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433">
            <a:extLst>
              <a:ext uri="{FF2B5EF4-FFF2-40B4-BE49-F238E27FC236}">
                <a16:creationId xmlns:a16="http://schemas.microsoft.com/office/drawing/2014/main" id="{2A079905-7DE2-414B-B19C-08A5E7790A60}"/>
              </a:ext>
            </a:extLst>
          </p:cNvPr>
          <p:cNvSpPr txBox="1"/>
          <p:nvPr/>
        </p:nvSpPr>
        <p:spPr>
          <a:xfrm>
            <a:off x="734930" y="2418667"/>
            <a:ext cx="234565" cy="23114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वस्तु</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7303893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इलेक्ट्रिसिटी ज्ञान</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202/सहायक पाठ्यपुस्तक पृष्ठ 109</a:t>
            </a:r>
          </a:p>
        </p:txBody>
      </p:sp>
      <p:sp>
        <p:nvSpPr>
          <p:cNvPr id="29" name="コンテンツ プレースホルダー 4"/>
          <p:cNvSpPr txBox="1">
            <a:spLocks/>
          </p:cNvSpPr>
          <p:nvPr/>
        </p:nvSpPr>
        <p:spPr>
          <a:xfrm>
            <a:off x="628650" y="1268383"/>
            <a:ext cx="7886700" cy="49133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1498600" y="1358916"/>
            <a:ext cx="6032500" cy="282040"/>
          </a:xfrm>
          <a:prstGeom prst="rect">
            <a:avLst/>
          </a:prstGeom>
          <a:noFill/>
          <a:ln>
            <a:noFill/>
          </a:ln>
        </p:spPr>
        <p:txBody>
          <a:bodyPr wrap="square" rtlCol="0">
            <a:spAutoFit/>
          </a:bodyPr>
          <a:lstStyle/>
          <a:p>
            <a:pPr algn="ctr" rtl="0"/>
            <a:r>
              <a:rPr lang="ne-np" sz="1200" dirty="0">
                <a:solidFill>
                  <a:prstClr val="black"/>
                </a:solidFill>
              </a:rPr>
              <a:t>करेन्ट मान्छेको शरिरमा बग्दाको रियाक्शन  युनिट mA(मिलिएम्पिएर)</a:t>
            </a:r>
            <a:endParaRPr lang="ja-JP" altLang="en-US" sz="1200" dirty="0">
              <a:solidFill>
                <a:prstClr val="black"/>
              </a:solidFill>
            </a:endParaRPr>
          </a:p>
        </p:txBody>
      </p:sp>
      <p:sp>
        <p:nvSpPr>
          <p:cNvPr id="32" name="テキスト ボックス 31"/>
          <p:cNvSpPr txBox="1"/>
          <p:nvPr/>
        </p:nvSpPr>
        <p:spPr>
          <a:xfrm>
            <a:off x="2586569" y="4329952"/>
            <a:ext cx="3989422" cy="276999"/>
          </a:xfrm>
          <a:prstGeom prst="rect">
            <a:avLst/>
          </a:prstGeom>
          <a:noFill/>
          <a:ln>
            <a:noFill/>
          </a:ln>
        </p:spPr>
        <p:txBody>
          <a:bodyPr wrap="square" rtlCol="0">
            <a:spAutoFit/>
          </a:bodyPr>
          <a:lstStyle/>
          <a:p>
            <a:pPr algn="ctr" rtl="0"/>
            <a:r>
              <a:rPr lang="ne-np" sz="1200">
                <a:solidFill>
                  <a:prstClr val="black"/>
                </a:solidFill>
              </a:rPr>
              <a:t>नोट)1 mA は、1/1000Ａ(एम्पिएर)हो।</a:t>
            </a:r>
          </a:p>
        </p:txBody>
      </p:sp>
      <p:pic>
        <p:nvPicPr>
          <p:cNvPr id="7" name="図 6"/>
          <p:cNvPicPr>
            <a:picLocks noChangeAspect="1"/>
          </p:cNvPicPr>
          <p:nvPr/>
        </p:nvPicPr>
        <p:blipFill>
          <a:blip r:embed="rId3"/>
          <a:stretch>
            <a:fillRect/>
          </a:stretch>
        </p:blipFill>
        <p:spPr>
          <a:xfrm>
            <a:off x="2004768" y="1640954"/>
            <a:ext cx="5153025" cy="2724150"/>
          </a:xfrm>
          <a:prstGeom prst="rect">
            <a:avLst/>
          </a:prstGeom>
        </p:spPr>
      </p:pic>
      <p:sp>
        <p:nvSpPr>
          <p:cNvPr id="9" name="テキスト ボックス 1435">
            <a:extLst>
              <a:ext uri="{FF2B5EF4-FFF2-40B4-BE49-F238E27FC236}">
                <a16:creationId xmlns:a16="http://schemas.microsoft.com/office/drawing/2014/main" id="{3A59C15A-E0CF-4EB0-A8E8-AB68D167FB99}"/>
              </a:ext>
            </a:extLst>
          </p:cNvPr>
          <p:cNvSpPr txBox="1"/>
          <p:nvPr/>
        </p:nvSpPr>
        <p:spPr>
          <a:xfrm>
            <a:off x="2455392" y="1907625"/>
            <a:ext cx="1607037" cy="1881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इलेक्ट्रिक झटकाको प्रभाव</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436">
            <a:extLst>
              <a:ext uri="{FF2B5EF4-FFF2-40B4-BE49-F238E27FC236}">
                <a16:creationId xmlns:a16="http://schemas.microsoft.com/office/drawing/2014/main" id="{571C8FF1-8663-4891-A71F-03C90C8F1275}"/>
              </a:ext>
            </a:extLst>
          </p:cNvPr>
          <p:cNvSpPr txBox="1"/>
          <p:nvPr/>
        </p:nvSpPr>
        <p:spPr>
          <a:xfrm>
            <a:off x="4606660" y="1763941"/>
            <a:ext cx="1149895" cy="1970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dirty="0">
                <a:effectLst/>
                <a:latin typeface="Arial" panose="020B0604020202020204" pitchFamily="34" charset="0"/>
                <a:ea typeface="游ゴシック" panose="020B0400000000000000" pitchFamily="50" charset="-128"/>
                <a:cs typeface="Times New Roman" panose="02020603050405020304" pitchFamily="18" charset="0"/>
              </a:rPr>
              <a:t>कम्युनिकेशन (AC)</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437">
            <a:extLst>
              <a:ext uri="{FF2B5EF4-FFF2-40B4-BE49-F238E27FC236}">
                <a16:creationId xmlns:a16="http://schemas.microsoft.com/office/drawing/2014/main" id="{DF7B24AC-2D75-4C98-9F3A-5A4C2CAD3276}"/>
              </a:ext>
            </a:extLst>
          </p:cNvPr>
          <p:cNvSpPr txBox="1"/>
          <p:nvPr/>
        </p:nvSpPr>
        <p:spPr>
          <a:xfrm>
            <a:off x="6009639" y="1761646"/>
            <a:ext cx="956735" cy="1970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कन्भर्टर(ＤC)</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438">
            <a:extLst>
              <a:ext uri="{FF2B5EF4-FFF2-40B4-BE49-F238E27FC236}">
                <a16:creationId xmlns:a16="http://schemas.microsoft.com/office/drawing/2014/main" id="{5F48ECCB-16E4-490B-BDA9-4EEBB86DBAC8}"/>
              </a:ext>
            </a:extLst>
          </p:cNvPr>
          <p:cNvSpPr txBox="1"/>
          <p:nvPr/>
        </p:nvSpPr>
        <p:spPr>
          <a:xfrm>
            <a:off x="2144530" y="2398364"/>
            <a:ext cx="2294772" cy="21344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ne-np" sz="12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1.	</a:t>
            </a:r>
            <a:r>
              <a:rPr lang="ne-np" sz="1200" kern="100" dirty="0">
                <a:effectLst/>
                <a:latin typeface="Arial" panose="020B0604020202020204" pitchFamily="34" charset="0"/>
                <a:ea typeface="游ゴシック" panose="020B0400000000000000" pitchFamily="50" charset="-128"/>
                <a:cs typeface="Times New Roman" panose="02020603050405020304" pitchFamily="18" charset="0"/>
              </a:rPr>
              <a:t>अलिकति झनझन हुन्छ</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439">
            <a:extLst>
              <a:ext uri="{FF2B5EF4-FFF2-40B4-BE49-F238E27FC236}">
                <a16:creationId xmlns:a16="http://schemas.microsoft.com/office/drawing/2014/main" id="{153512E1-E32A-4FA6-8DB5-BF1125D2D0A9}"/>
              </a:ext>
            </a:extLst>
          </p:cNvPr>
          <p:cNvSpPr txBox="1"/>
          <p:nvPr/>
        </p:nvSpPr>
        <p:spPr>
          <a:xfrm>
            <a:off x="2124823" y="2730922"/>
            <a:ext cx="2294777" cy="426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ne-np" sz="12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2.	</a:t>
            </a:r>
            <a:r>
              <a:rPr lang="ne-np" sz="1200" kern="100" dirty="0">
                <a:effectLst/>
                <a:latin typeface="Arial" panose="020B0604020202020204" pitchFamily="34" charset="0"/>
                <a:ea typeface="游ゴシック" panose="020B0400000000000000" pitchFamily="50" charset="-128"/>
                <a:cs typeface="Times New Roman" panose="02020603050405020304" pitchFamily="18" charset="0"/>
              </a:rPr>
              <a:t> गाह्रो गरि दुखाउने सक</a:t>
            </a:r>
            <a:r>
              <a:rPr lang="en-US" sz="1200" kern="100" dirty="0">
                <a:effectLst/>
                <a:latin typeface="Arial" panose="020B0604020202020204" pitchFamily="34" charset="0"/>
                <a:ea typeface="游ゴシック" panose="020B0400000000000000" pitchFamily="50" charset="-128"/>
                <a:cs typeface="Times New Roman" panose="02020603050405020304" pitchFamily="18" charset="0"/>
              </a:rPr>
              <a:t/>
            </a:r>
            <a:br>
              <a:rPr lang="en-US" sz="1200" kern="100" dirty="0">
                <a:effectLst/>
                <a:latin typeface="Arial" panose="020B0604020202020204" pitchFamily="34" charset="0"/>
                <a:ea typeface="游ゴシック" panose="020B0400000000000000" pitchFamily="50" charset="-128"/>
                <a:cs typeface="Times New Roman" panose="02020603050405020304" pitchFamily="18" charset="0"/>
              </a:rPr>
            </a:br>
            <a:r>
              <a:rPr lang="ne-np" sz="1200" kern="100" dirty="0">
                <a:effectLst/>
                <a:latin typeface="Arial" panose="020B0604020202020204" pitchFamily="34" charset="0"/>
                <a:ea typeface="游ゴシック" panose="020B0400000000000000" pitchFamily="50" charset="-128"/>
                <a:cs typeface="Times New Roman" panose="02020603050405020304" pitchFamily="18" charset="0"/>
              </a:rPr>
              <a:t>(तर मांसपेशी चाल हुन्छ)</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144000" indent="-144000" algn="l" rtl="0"/>
            <a:r>
              <a:rPr lang="ne-np" sz="12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 </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440">
            <a:extLst>
              <a:ext uri="{FF2B5EF4-FFF2-40B4-BE49-F238E27FC236}">
                <a16:creationId xmlns:a16="http://schemas.microsoft.com/office/drawing/2014/main" id="{BDC1F769-7CD6-4A27-A32A-4B5408C8F4B2}"/>
              </a:ext>
            </a:extLst>
          </p:cNvPr>
          <p:cNvSpPr txBox="1"/>
          <p:nvPr/>
        </p:nvSpPr>
        <p:spPr>
          <a:xfrm>
            <a:off x="2144530" y="3238295"/>
            <a:ext cx="2294777" cy="4724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ne-np" sz="11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3.	</a:t>
            </a:r>
            <a:r>
              <a:rPr lang="ne-np" sz="1100" kern="100" dirty="0">
                <a:effectLst/>
                <a:latin typeface="Arial" panose="020B0604020202020204" pitchFamily="34" charset="0"/>
                <a:ea typeface="游ゴシック" panose="020B0400000000000000" pitchFamily="50" charset="-128"/>
                <a:cs typeface="Times New Roman" panose="02020603050405020304" pitchFamily="18" charset="0"/>
              </a:rPr>
              <a:t> गाह्रो गरि दुखाउने सक</a:t>
            </a:r>
            <a:r>
              <a:rPr lang="en-US" sz="1100" kern="100" dirty="0">
                <a:effectLst/>
                <a:latin typeface="Arial" panose="020B0604020202020204" pitchFamily="34" charset="0"/>
                <a:ea typeface="游ゴシック" panose="020B0400000000000000" pitchFamily="50" charset="-128"/>
                <a:cs typeface="Times New Roman" panose="02020603050405020304" pitchFamily="18" charset="0"/>
              </a:rPr>
              <a:t/>
            </a:r>
            <a:br>
              <a:rPr lang="en-US" sz="1100" kern="100" dirty="0">
                <a:effectLst/>
                <a:latin typeface="Arial" panose="020B0604020202020204" pitchFamily="34" charset="0"/>
                <a:ea typeface="游ゴシック" panose="020B0400000000000000" pitchFamily="50" charset="-128"/>
                <a:cs typeface="Times New Roman" panose="02020603050405020304" pitchFamily="18" charset="0"/>
              </a:rPr>
            </a:br>
            <a:r>
              <a:rPr lang="ne-np" sz="1100" kern="100" dirty="0">
                <a:effectLst/>
                <a:latin typeface="Arial" panose="020B0604020202020204" pitchFamily="34" charset="0"/>
                <a:ea typeface="游ゴシック" panose="020B0400000000000000" pitchFamily="50" charset="-128"/>
                <a:cs typeface="Times New Roman" panose="02020603050405020304" pitchFamily="18" charset="0"/>
              </a:rPr>
              <a:t>(मांसपेशमा कठोरता, सास फेर्न कठिनाई)</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144000" indent="-144000" algn="l" rtl="0"/>
            <a:r>
              <a:rPr lang="ne-np" sz="11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 </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441">
            <a:extLst>
              <a:ext uri="{FF2B5EF4-FFF2-40B4-BE49-F238E27FC236}">
                <a16:creationId xmlns:a16="http://schemas.microsoft.com/office/drawing/2014/main" id="{17219521-34AC-456F-9C63-EB778601C310}"/>
              </a:ext>
            </a:extLst>
          </p:cNvPr>
          <p:cNvSpPr txBox="1"/>
          <p:nvPr/>
        </p:nvSpPr>
        <p:spPr>
          <a:xfrm>
            <a:off x="2124823" y="3861999"/>
            <a:ext cx="2314479" cy="426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ne-np" sz="12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4.	</a:t>
            </a:r>
            <a:r>
              <a:rPr lang="ne-np" sz="1200" kern="100" dirty="0">
                <a:effectLst/>
                <a:latin typeface="Arial" panose="020B0604020202020204" pitchFamily="34" charset="0"/>
                <a:ea typeface="游ゴシック" panose="020B0400000000000000" pitchFamily="50" charset="-128"/>
                <a:cs typeface="Times New Roman" panose="02020603050405020304" pitchFamily="18" charset="0"/>
              </a:rPr>
              <a:t>एकाएक मृत्यु हुने सम्भावना हुन्छ</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442">
            <a:extLst>
              <a:ext uri="{FF2B5EF4-FFF2-40B4-BE49-F238E27FC236}">
                <a16:creationId xmlns:a16="http://schemas.microsoft.com/office/drawing/2014/main" id="{F86B0283-055F-4269-B6AF-BB07108B0B00}"/>
              </a:ext>
            </a:extLst>
          </p:cNvPr>
          <p:cNvSpPr txBox="1"/>
          <p:nvPr/>
        </p:nvSpPr>
        <p:spPr>
          <a:xfrm>
            <a:off x="4606659" y="2079369"/>
            <a:ext cx="497475" cy="1970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ne-np" sz="1200" kern="100" dirty="0">
                <a:effectLst/>
                <a:latin typeface="Arial" panose="020B0604020202020204" pitchFamily="34" charset="0"/>
                <a:ea typeface="游ゴシック" panose="020B0400000000000000" pitchFamily="50" charset="-128"/>
                <a:cs typeface="Times New Roman" panose="02020603050405020304" pitchFamily="18" charset="0"/>
              </a:rPr>
              <a:t>पुरुष</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443">
            <a:extLst>
              <a:ext uri="{FF2B5EF4-FFF2-40B4-BE49-F238E27FC236}">
                <a16:creationId xmlns:a16="http://schemas.microsoft.com/office/drawing/2014/main" id="{25E2C648-9BD8-459A-B645-464A1967FFCB}"/>
              </a:ext>
            </a:extLst>
          </p:cNvPr>
          <p:cNvSpPr txBox="1"/>
          <p:nvPr/>
        </p:nvSpPr>
        <p:spPr>
          <a:xfrm>
            <a:off x="6009638" y="2079369"/>
            <a:ext cx="324935" cy="1970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ne-np" sz="1200" kern="100" dirty="0">
                <a:effectLst/>
                <a:latin typeface="Arial" panose="020B0604020202020204" pitchFamily="34" charset="0"/>
                <a:ea typeface="游ゴシック" panose="020B0400000000000000" pitchFamily="50" charset="-128"/>
                <a:cs typeface="Times New Roman" panose="02020603050405020304" pitchFamily="18" charset="0"/>
              </a:rPr>
              <a:t>पुरुष</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444">
            <a:extLst>
              <a:ext uri="{FF2B5EF4-FFF2-40B4-BE49-F238E27FC236}">
                <a16:creationId xmlns:a16="http://schemas.microsoft.com/office/drawing/2014/main" id="{86482FE6-1BDB-4BFF-A6C2-6E39234A576F}"/>
              </a:ext>
            </a:extLst>
          </p:cNvPr>
          <p:cNvSpPr txBox="1"/>
          <p:nvPr/>
        </p:nvSpPr>
        <p:spPr>
          <a:xfrm>
            <a:off x="6572160" y="2063092"/>
            <a:ext cx="460655" cy="1970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ne-np" sz="1200" kern="100" dirty="0">
                <a:effectLst/>
                <a:latin typeface="Arial" panose="020B0604020202020204" pitchFamily="34" charset="0"/>
                <a:ea typeface="游ゴシック" panose="020B0400000000000000" pitchFamily="50" charset="-128"/>
                <a:cs typeface="Times New Roman" panose="02020603050405020304" pitchFamily="18" charset="0"/>
              </a:rPr>
              <a:t>महिला</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445">
            <a:extLst>
              <a:ext uri="{FF2B5EF4-FFF2-40B4-BE49-F238E27FC236}">
                <a16:creationId xmlns:a16="http://schemas.microsoft.com/office/drawing/2014/main" id="{1E3282C9-BCDE-41BE-AF43-51344AD86EF7}"/>
              </a:ext>
            </a:extLst>
          </p:cNvPr>
          <p:cNvSpPr txBox="1"/>
          <p:nvPr/>
        </p:nvSpPr>
        <p:spPr>
          <a:xfrm>
            <a:off x="5295900" y="2080073"/>
            <a:ext cx="460655" cy="1970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ne-np" sz="1200" kern="100" dirty="0">
                <a:effectLst/>
                <a:latin typeface="Arial" panose="020B0604020202020204" pitchFamily="34" charset="0"/>
                <a:ea typeface="游ゴシック" panose="020B0400000000000000" pitchFamily="50" charset="-128"/>
                <a:cs typeface="Times New Roman" panose="02020603050405020304" pitchFamily="18" charset="0"/>
              </a:rPr>
              <a:t>महिला</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446">
            <a:extLst>
              <a:ext uri="{FF2B5EF4-FFF2-40B4-BE49-F238E27FC236}">
                <a16:creationId xmlns:a16="http://schemas.microsoft.com/office/drawing/2014/main" id="{51D36B4A-38FD-440C-B8C8-926E856ACAC2}"/>
              </a:ext>
            </a:extLst>
          </p:cNvPr>
          <p:cNvSpPr txBox="1"/>
          <p:nvPr/>
        </p:nvSpPr>
        <p:spPr>
          <a:xfrm>
            <a:off x="3039212" y="4380502"/>
            <a:ext cx="3281843" cy="2298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200" kern="100" dirty="0">
                <a:effectLst/>
                <a:latin typeface="Arial" panose="020B0604020202020204" pitchFamily="34" charset="0"/>
                <a:ea typeface="游ゴシック" panose="020B0400000000000000" pitchFamily="50" charset="-128"/>
                <a:cs typeface="Times New Roman" panose="02020603050405020304" pitchFamily="18" charset="0"/>
              </a:rPr>
              <a:t>नोट)1 mA は、1/1000Ａ(एम्पिएर)हो।</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2441842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इलेक्ट्रिसिटी ज्ञान</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203/सहायक पाठ्यपुस्तक पृष्ठ 109</a:t>
            </a:r>
          </a:p>
        </p:txBody>
      </p:sp>
      <p:sp>
        <p:nvSpPr>
          <p:cNvPr id="29" name="コンテンツ プレースホルダー 4"/>
          <p:cNvSpPr txBox="1">
            <a:spLocks/>
          </p:cNvSpPr>
          <p:nvPr/>
        </p:nvSpPr>
        <p:spPr>
          <a:xfrm>
            <a:off x="628650" y="1268383"/>
            <a:ext cx="7886700" cy="49133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2346484" y="1283191"/>
            <a:ext cx="4394112" cy="276999"/>
          </a:xfrm>
          <a:prstGeom prst="rect">
            <a:avLst/>
          </a:prstGeom>
          <a:noFill/>
          <a:ln>
            <a:noFill/>
          </a:ln>
        </p:spPr>
        <p:txBody>
          <a:bodyPr wrap="square" rtlCol="0">
            <a:spAutoFit/>
          </a:bodyPr>
          <a:lstStyle/>
          <a:p>
            <a:pPr algn="ctr" rtl="0"/>
            <a:r>
              <a:rPr lang="ne-np" sz="1200">
                <a:solidFill>
                  <a:prstClr val="black"/>
                </a:solidFill>
              </a:rPr>
              <a:t>च्यानेल बिजुलीको तारबाटको छुट्याउने दूरी</a:t>
            </a:r>
          </a:p>
        </p:txBody>
      </p:sp>
      <p:pic>
        <p:nvPicPr>
          <p:cNvPr id="2" name="図 1"/>
          <p:cNvPicPr>
            <a:picLocks noChangeAspect="1"/>
          </p:cNvPicPr>
          <p:nvPr/>
        </p:nvPicPr>
        <p:blipFill>
          <a:blip r:embed="rId3"/>
          <a:stretch>
            <a:fillRect/>
          </a:stretch>
        </p:blipFill>
        <p:spPr>
          <a:xfrm>
            <a:off x="1900238" y="1517073"/>
            <a:ext cx="5286604" cy="4664651"/>
          </a:xfrm>
          <a:prstGeom prst="rect">
            <a:avLst/>
          </a:prstGeom>
        </p:spPr>
      </p:pic>
      <p:sp>
        <p:nvSpPr>
          <p:cNvPr id="42" name="テキスト ボックス 1447">
            <a:extLst>
              <a:ext uri="{FF2B5EF4-FFF2-40B4-BE49-F238E27FC236}">
                <a16:creationId xmlns:a16="http://schemas.microsoft.com/office/drawing/2014/main" id="{2AE2639C-2A1C-470D-975A-748C4FBD82BA}"/>
              </a:ext>
            </a:extLst>
          </p:cNvPr>
          <p:cNvSpPr txBox="1"/>
          <p:nvPr/>
        </p:nvSpPr>
        <p:spPr>
          <a:xfrm>
            <a:off x="3249942" y="1696056"/>
            <a:ext cx="231658" cy="499323"/>
          </a:xfrm>
          <a:prstGeom prst="rect">
            <a:avLst/>
          </a:prstGeom>
          <a:solidFill>
            <a:schemeClr val="lt1"/>
          </a:solid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lgn="ctr"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सर्किट </a:t>
            </a:r>
          </a:p>
        </p:txBody>
      </p:sp>
      <p:sp>
        <p:nvSpPr>
          <p:cNvPr id="43" name="テキスト ボックス 1448">
            <a:extLst>
              <a:ext uri="{FF2B5EF4-FFF2-40B4-BE49-F238E27FC236}">
                <a16:creationId xmlns:a16="http://schemas.microsoft.com/office/drawing/2014/main" id="{84FAB5DE-EDD4-4EDC-BE21-F7667AEEEFD7}"/>
              </a:ext>
            </a:extLst>
          </p:cNvPr>
          <p:cNvSpPr txBox="1"/>
          <p:nvPr/>
        </p:nvSpPr>
        <p:spPr>
          <a:xfrm>
            <a:off x="3260574" y="2298077"/>
            <a:ext cx="169556" cy="453481"/>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ne-np"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वितरण लाइन</a:t>
            </a:r>
          </a:p>
        </p:txBody>
      </p:sp>
      <p:sp>
        <p:nvSpPr>
          <p:cNvPr id="44" name="テキスト ボックス 1449">
            <a:extLst>
              <a:ext uri="{FF2B5EF4-FFF2-40B4-BE49-F238E27FC236}">
                <a16:creationId xmlns:a16="http://schemas.microsoft.com/office/drawing/2014/main" id="{9D8B150C-1EE7-44A4-BC0F-CB02B418C28E}"/>
              </a:ext>
            </a:extLst>
          </p:cNvPr>
          <p:cNvSpPr txBox="1"/>
          <p:nvPr/>
        </p:nvSpPr>
        <p:spPr>
          <a:xfrm>
            <a:off x="3260574" y="3010478"/>
            <a:ext cx="169555" cy="795977"/>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वितरण लाइन</a:t>
            </a:r>
          </a:p>
        </p:txBody>
      </p:sp>
      <p:sp>
        <p:nvSpPr>
          <p:cNvPr id="45" name="テキスト ボックス 1450">
            <a:extLst>
              <a:ext uri="{FF2B5EF4-FFF2-40B4-BE49-F238E27FC236}">
                <a16:creationId xmlns:a16="http://schemas.microsoft.com/office/drawing/2014/main" id="{D1C683BE-AB5D-4584-BAEF-420AC76E8819}"/>
              </a:ext>
            </a:extLst>
          </p:cNvPr>
          <p:cNvSpPr txBox="1"/>
          <p:nvPr/>
        </p:nvSpPr>
        <p:spPr>
          <a:xfrm>
            <a:off x="3537815" y="1862543"/>
            <a:ext cx="815167"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ट्रान्समिशन भोल्टेज (V)</a:t>
            </a:r>
          </a:p>
        </p:txBody>
      </p:sp>
      <p:sp>
        <p:nvSpPr>
          <p:cNvPr id="46" name="テキスト ボックス 1451">
            <a:extLst>
              <a:ext uri="{FF2B5EF4-FFF2-40B4-BE49-F238E27FC236}">
                <a16:creationId xmlns:a16="http://schemas.microsoft.com/office/drawing/2014/main" id="{1EBAE830-6473-4708-8B35-7CD5DD09DDBF}"/>
              </a:ext>
            </a:extLst>
          </p:cNvPr>
          <p:cNvSpPr txBox="1"/>
          <p:nvPr/>
        </p:nvSpPr>
        <p:spPr>
          <a:xfrm>
            <a:off x="4450265" y="1672165"/>
            <a:ext cx="1387009"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न्यूनतम आइसोलेशन दुरी(m)</a:t>
            </a:r>
          </a:p>
        </p:txBody>
      </p:sp>
      <p:sp>
        <p:nvSpPr>
          <p:cNvPr id="47" name="テキスト ボックス 1452">
            <a:extLst>
              <a:ext uri="{FF2B5EF4-FFF2-40B4-BE49-F238E27FC236}">
                <a16:creationId xmlns:a16="http://schemas.microsoft.com/office/drawing/2014/main" id="{018EBABD-EB65-44F8-9067-10397B6AB8EA}"/>
              </a:ext>
            </a:extLst>
          </p:cNvPr>
          <p:cNvSpPr txBox="1"/>
          <p:nvPr/>
        </p:nvSpPr>
        <p:spPr>
          <a:xfrm>
            <a:off x="4403271" y="1923484"/>
            <a:ext cx="743062" cy="32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श्रम मापदण्ड ब्यूरो निर्देशक सर्कुलर</a:t>
            </a:r>
            <a:r>
              <a:rPr lang="ne-np" sz="800" kern="100" baseline="30000" dirty="0">
                <a:effectLst/>
                <a:latin typeface="游ゴシック" panose="020B0400000000000000" pitchFamily="50" charset="-128"/>
                <a:ea typeface="游ゴシック" panose="020B0400000000000000" pitchFamily="50" charset="-128"/>
                <a:cs typeface="Times New Roman" panose="02020603050405020304" pitchFamily="18" charset="0"/>
              </a:rPr>
              <a:t>*</a:t>
            </a:r>
            <a:endParaRPr lang="ja-JP" sz="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8" name="テキスト ボックス 1453">
            <a:extLst>
              <a:ext uri="{FF2B5EF4-FFF2-40B4-BE49-F238E27FC236}">
                <a16:creationId xmlns:a16="http://schemas.microsoft.com/office/drawing/2014/main" id="{F2554230-DA13-465B-91C1-F980C2CD0790}"/>
              </a:ext>
            </a:extLst>
          </p:cNvPr>
          <p:cNvSpPr txBox="1"/>
          <p:nvPr/>
        </p:nvSpPr>
        <p:spPr>
          <a:xfrm>
            <a:off x="5186420" y="1906936"/>
            <a:ext cx="702224" cy="3447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बिजुली कम्पनीको लक्षित मान</a:t>
            </a:r>
          </a:p>
        </p:txBody>
      </p:sp>
      <p:sp>
        <p:nvSpPr>
          <p:cNvPr id="49" name="テキスト ボックス 1454">
            <a:extLst>
              <a:ext uri="{FF2B5EF4-FFF2-40B4-BE49-F238E27FC236}">
                <a16:creationId xmlns:a16="http://schemas.microsoft.com/office/drawing/2014/main" id="{08AE7344-4291-4D3C-AA6F-4C28B74C295D}"/>
              </a:ext>
            </a:extLst>
          </p:cNvPr>
          <p:cNvSpPr txBox="1"/>
          <p:nvPr/>
        </p:nvSpPr>
        <p:spPr>
          <a:xfrm>
            <a:off x="3496748" y="2298463"/>
            <a:ext cx="856234"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100・200 तल</a:t>
            </a:r>
          </a:p>
        </p:txBody>
      </p:sp>
      <p:sp>
        <p:nvSpPr>
          <p:cNvPr id="50" name="テキスト ボックス 1455">
            <a:extLst>
              <a:ext uri="{FF2B5EF4-FFF2-40B4-BE49-F238E27FC236}">
                <a16:creationId xmlns:a16="http://schemas.microsoft.com/office/drawing/2014/main" id="{91831791-EADF-4814-9539-E38262683586}"/>
              </a:ext>
            </a:extLst>
          </p:cNvPr>
          <p:cNvSpPr txBox="1"/>
          <p:nvPr/>
        </p:nvSpPr>
        <p:spPr>
          <a:xfrm>
            <a:off x="4419600" y="2308195"/>
            <a:ext cx="737345"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1.0 माथि</a:t>
            </a:r>
          </a:p>
        </p:txBody>
      </p:sp>
      <p:sp>
        <p:nvSpPr>
          <p:cNvPr id="51" name="テキスト ボックス 1456">
            <a:extLst>
              <a:ext uri="{FF2B5EF4-FFF2-40B4-BE49-F238E27FC236}">
                <a16:creationId xmlns:a16="http://schemas.microsoft.com/office/drawing/2014/main" id="{FAC35041-B2A6-4460-989C-7D161E547927}"/>
              </a:ext>
            </a:extLst>
          </p:cNvPr>
          <p:cNvSpPr txBox="1"/>
          <p:nvPr/>
        </p:nvSpPr>
        <p:spPr>
          <a:xfrm>
            <a:off x="5167659" y="2320378"/>
            <a:ext cx="737345"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游ゴシック" panose="020B0400000000000000" pitchFamily="50" charset="-128"/>
                <a:ea typeface="游ゴシック" panose="020B0400000000000000" pitchFamily="50" charset="-128"/>
                <a:cs typeface="Times New Roman" panose="02020603050405020304" pitchFamily="18" charset="0"/>
              </a:rPr>
              <a:t>2.0 माथि</a:t>
            </a:r>
          </a:p>
        </p:txBody>
      </p:sp>
      <p:sp>
        <p:nvSpPr>
          <p:cNvPr id="52" name="テキスト ボックス 1377">
            <a:extLst>
              <a:ext uri="{FF2B5EF4-FFF2-40B4-BE49-F238E27FC236}">
                <a16:creationId xmlns:a16="http://schemas.microsoft.com/office/drawing/2014/main" id="{8A61F4DF-3DFB-4998-916D-7549E1118E08}"/>
              </a:ext>
            </a:extLst>
          </p:cNvPr>
          <p:cNvSpPr txBox="1"/>
          <p:nvPr/>
        </p:nvSpPr>
        <p:spPr>
          <a:xfrm>
            <a:off x="3260573" y="4139283"/>
            <a:ext cx="3447307" cy="1657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(नोट) * सन्  1975 शाल डिसेम्बर 17 तारिक प्राथमिक आरटिकल नं 759 </a:t>
            </a:r>
          </a:p>
          <a:p>
            <a:pPr algn="l" rtl="0"/>
            <a:r>
              <a:rPr lang="ne-n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3" name="テキスト ボックス 1378">
            <a:extLst>
              <a:ext uri="{FF2B5EF4-FFF2-40B4-BE49-F238E27FC236}">
                <a16:creationId xmlns:a16="http://schemas.microsoft.com/office/drawing/2014/main" id="{1CDA35DF-4ADD-48C2-9299-B14A18DFACDC}"/>
              </a:ext>
            </a:extLst>
          </p:cNvPr>
          <p:cNvSpPr txBox="1"/>
          <p:nvPr/>
        </p:nvSpPr>
        <p:spPr>
          <a:xfrm>
            <a:off x="2206702" y="4381780"/>
            <a:ext cx="679778" cy="142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n-US" sz="800" kern="100" dirty="0">
                <a:effectLst/>
                <a:latin typeface="Arial" panose="020B0604020202020204" pitchFamily="34" charset="0"/>
                <a:ea typeface="游ゴシック" panose="020B0400000000000000" pitchFamily="50" charset="-128"/>
                <a:cs typeface="Times New Roman" panose="02020603050405020304" pitchFamily="18" charset="0"/>
              </a:rPr>
              <a:t>(</a:t>
            </a:r>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वितरण लाइन</a:t>
            </a:r>
            <a:r>
              <a:rPr lang="en-US" sz="800" kern="100" dirty="0">
                <a:effectLst/>
                <a:latin typeface="Arial" panose="020B0604020202020204" pitchFamily="34" charset="0"/>
                <a:ea typeface="游ゴシック" panose="020B0400000000000000" pitchFamily="50" charset="-128"/>
                <a:cs typeface="Times New Roman" panose="02020603050405020304" pitchFamily="18" charset="0"/>
              </a:rPr>
              <a:t>)</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4" name="テキスト ボックス 1381">
            <a:extLst>
              <a:ext uri="{FF2B5EF4-FFF2-40B4-BE49-F238E27FC236}">
                <a16:creationId xmlns:a16="http://schemas.microsoft.com/office/drawing/2014/main" id="{5F0A119D-50F1-440C-AB55-54944454DDF1}"/>
              </a:ext>
            </a:extLst>
          </p:cNvPr>
          <p:cNvSpPr txBox="1"/>
          <p:nvPr/>
        </p:nvSpPr>
        <p:spPr>
          <a:xfrm>
            <a:off x="4070132" y="4405254"/>
            <a:ext cx="964890" cy="1515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(ट्रान्समिशन लाइन)</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5" name="テキスト ボックス 1382">
            <a:extLst>
              <a:ext uri="{FF2B5EF4-FFF2-40B4-BE49-F238E27FC236}">
                <a16:creationId xmlns:a16="http://schemas.microsoft.com/office/drawing/2014/main" id="{70623369-97D0-45F7-A9DB-446F891E9837}"/>
              </a:ext>
            </a:extLst>
          </p:cNvPr>
          <p:cNvSpPr txBox="1"/>
          <p:nvPr/>
        </p:nvSpPr>
        <p:spPr>
          <a:xfrm>
            <a:off x="6332596" y="4392073"/>
            <a:ext cx="604702" cy="1161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वितरण लाइन</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6" name="テキスト ボックス 1383">
            <a:extLst>
              <a:ext uri="{FF2B5EF4-FFF2-40B4-BE49-F238E27FC236}">
                <a16:creationId xmlns:a16="http://schemas.microsoft.com/office/drawing/2014/main" id="{9879C315-262F-495C-A4EB-D88376A89D57}"/>
              </a:ext>
            </a:extLst>
          </p:cNvPr>
          <p:cNvSpPr txBox="1"/>
          <p:nvPr/>
        </p:nvSpPr>
        <p:spPr>
          <a:xfrm>
            <a:off x="5286376" y="4408515"/>
            <a:ext cx="934462" cy="1155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फिक्सिसिएस जमिन तार</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7" name="テキスト ボックス 1384">
            <a:extLst>
              <a:ext uri="{FF2B5EF4-FFF2-40B4-BE49-F238E27FC236}">
                <a16:creationId xmlns:a16="http://schemas.microsoft.com/office/drawing/2014/main" id="{DB842B7D-3EAB-4D6A-BC28-508CD8AE4166}"/>
              </a:ext>
            </a:extLst>
          </p:cNvPr>
          <p:cNvSpPr txBox="1"/>
          <p:nvPr/>
        </p:nvSpPr>
        <p:spPr>
          <a:xfrm>
            <a:off x="2241550" y="4540705"/>
            <a:ext cx="856179" cy="82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हाई प्रेसर वितरण लाइन</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8" name="テキスト ボックス 1385">
            <a:extLst>
              <a:ext uri="{FF2B5EF4-FFF2-40B4-BE49-F238E27FC236}">
                <a16:creationId xmlns:a16="http://schemas.microsoft.com/office/drawing/2014/main" id="{CCFF5553-9E5A-4B33-A093-FB1F59FC6452}"/>
              </a:ext>
            </a:extLst>
          </p:cNvPr>
          <p:cNvSpPr txBox="1"/>
          <p:nvPr/>
        </p:nvSpPr>
        <p:spPr>
          <a:xfrm rot="5400000">
            <a:off x="3043320" y="4627300"/>
            <a:ext cx="259930" cy="825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सुरक्षा </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9" name="テキスト ボックス 1387">
            <a:extLst>
              <a:ext uri="{FF2B5EF4-FFF2-40B4-BE49-F238E27FC236}">
                <a16:creationId xmlns:a16="http://schemas.microsoft.com/office/drawing/2014/main" id="{50AA76EE-3EF0-4364-8B47-12B345D1246C}"/>
              </a:ext>
            </a:extLst>
          </p:cNvPr>
          <p:cNvSpPr txBox="1"/>
          <p:nvPr/>
        </p:nvSpPr>
        <p:spPr>
          <a:xfrm rot="5400000">
            <a:off x="4898363" y="4911770"/>
            <a:ext cx="287020" cy="8254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सुरक्षा </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0" name="テキスト ボックス 1388">
            <a:extLst>
              <a:ext uri="{FF2B5EF4-FFF2-40B4-BE49-F238E27FC236}">
                <a16:creationId xmlns:a16="http://schemas.microsoft.com/office/drawing/2014/main" id="{26AD6187-1A54-4660-B134-A4D639F46F14}"/>
              </a:ext>
            </a:extLst>
          </p:cNvPr>
          <p:cNvSpPr txBox="1"/>
          <p:nvPr/>
        </p:nvSpPr>
        <p:spPr>
          <a:xfrm rot="16200000">
            <a:off x="1978766" y="5122061"/>
            <a:ext cx="264365" cy="1095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सुरक्षा </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1" name="テキスト ボックス 1390">
            <a:extLst>
              <a:ext uri="{FF2B5EF4-FFF2-40B4-BE49-F238E27FC236}">
                <a16:creationId xmlns:a16="http://schemas.microsoft.com/office/drawing/2014/main" id="{C97C9CDD-A0D3-4312-9739-A4881A4FAA47}"/>
              </a:ext>
            </a:extLst>
          </p:cNvPr>
          <p:cNvSpPr txBox="1"/>
          <p:nvPr/>
        </p:nvSpPr>
        <p:spPr>
          <a:xfrm rot="16200000">
            <a:off x="3981891" y="4959678"/>
            <a:ext cx="207010" cy="818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सुरक्षा </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2" name="テキスト ボックス 1391">
            <a:extLst>
              <a:ext uri="{FF2B5EF4-FFF2-40B4-BE49-F238E27FC236}">
                <a16:creationId xmlns:a16="http://schemas.microsoft.com/office/drawing/2014/main" id="{44BFAABF-3A2B-415D-BE5D-23F3592B5725}"/>
              </a:ext>
            </a:extLst>
          </p:cNvPr>
          <p:cNvSpPr txBox="1"/>
          <p:nvPr/>
        </p:nvSpPr>
        <p:spPr>
          <a:xfrm>
            <a:off x="4220765" y="5390814"/>
            <a:ext cx="702469" cy="1552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सुरक्षा </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3" name="テキスト ボックス 1422">
            <a:extLst>
              <a:ext uri="{FF2B5EF4-FFF2-40B4-BE49-F238E27FC236}">
                <a16:creationId xmlns:a16="http://schemas.microsoft.com/office/drawing/2014/main" id="{C9FCCC8E-062B-4C91-B2F4-376E82E5AE41}"/>
              </a:ext>
            </a:extLst>
          </p:cNvPr>
          <p:cNvSpPr txBox="1"/>
          <p:nvPr/>
        </p:nvSpPr>
        <p:spPr>
          <a:xfrm>
            <a:off x="2664742" y="5551861"/>
            <a:ext cx="254867" cy="794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सुरक्षा </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4" name="テキスト ボックス 1482">
            <a:extLst>
              <a:ext uri="{FF2B5EF4-FFF2-40B4-BE49-F238E27FC236}">
                <a16:creationId xmlns:a16="http://schemas.microsoft.com/office/drawing/2014/main" id="{66B77AE3-9D8D-4156-9F5C-E79C84E19AEF}"/>
              </a:ext>
            </a:extLst>
          </p:cNvPr>
          <p:cNvSpPr txBox="1"/>
          <p:nvPr/>
        </p:nvSpPr>
        <p:spPr>
          <a:xfrm>
            <a:off x="2853964" y="5044688"/>
            <a:ext cx="316230" cy="17365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हाई प्रेसर</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रेखाङ्कित</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5" name="テキスト ボックス 1483">
            <a:extLst>
              <a:ext uri="{FF2B5EF4-FFF2-40B4-BE49-F238E27FC236}">
                <a16:creationId xmlns:a16="http://schemas.microsoft.com/office/drawing/2014/main" id="{DFDEF7B0-F36A-4976-A3E6-EA4CE59F42B5}"/>
              </a:ext>
            </a:extLst>
          </p:cNvPr>
          <p:cNvSpPr txBox="1"/>
          <p:nvPr/>
        </p:nvSpPr>
        <p:spPr>
          <a:xfrm>
            <a:off x="1839633" y="5538855"/>
            <a:ext cx="652169" cy="924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पोल ट्रान्सफार्मर</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6" name="テキスト ボックス 1484">
            <a:extLst>
              <a:ext uri="{FF2B5EF4-FFF2-40B4-BE49-F238E27FC236}">
                <a16:creationId xmlns:a16="http://schemas.microsoft.com/office/drawing/2014/main" id="{4F0DD3AF-5789-431C-AD91-94C6E450678E}"/>
              </a:ext>
            </a:extLst>
          </p:cNvPr>
          <p:cNvSpPr txBox="1"/>
          <p:nvPr/>
        </p:nvSpPr>
        <p:spPr>
          <a:xfrm>
            <a:off x="2111376" y="5710319"/>
            <a:ext cx="385522" cy="90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अर्को तर्फ</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7" name="テキスト ボックス 1485">
            <a:extLst>
              <a:ext uri="{FF2B5EF4-FFF2-40B4-BE49-F238E27FC236}">
                <a16:creationId xmlns:a16="http://schemas.microsoft.com/office/drawing/2014/main" id="{2CDFD879-35B6-45D4-9A73-C181555A00D5}"/>
              </a:ext>
            </a:extLst>
          </p:cNvPr>
          <p:cNvSpPr txBox="1"/>
          <p:nvPr/>
        </p:nvSpPr>
        <p:spPr>
          <a:xfrm>
            <a:off x="2647079" y="5704700"/>
            <a:ext cx="484937" cy="90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रोड साइड</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8" name="テキスト ボックス 1486">
            <a:extLst>
              <a:ext uri="{FF2B5EF4-FFF2-40B4-BE49-F238E27FC236}">
                <a16:creationId xmlns:a16="http://schemas.microsoft.com/office/drawing/2014/main" id="{FB35BC09-2293-4239-A173-D148F697D85B}"/>
              </a:ext>
            </a:extLst>
          </p:cNvPr>
          <p:cNvSpPr txBox="1"/>
          <p:nvPr/>
        </p:nvSpPr>
        <p:spPr>
          <a:xfrm>
            <a:off x="2912527" y="5309014"/>
            <a:ext cx="290195" cy="850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लो प्रेसर</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9" name="テキスト ボックス 1487">
            <a:extLst>
              <a:ext uri="{FF2B5EF4-FFF2-40B4-BE49-F238E27FC236}">
                <a16:creationId xmlns:a16="http://schemas.microsoft.com/office/drawing/2014/main" id="{7DD650D2-DB3B-42A5-A456-BCE2F426B58F}"/>
              </a:ext>
            </a:extLst>
          </p:cNvPr>
          <p:cNvSpPr txBox="1"/>
          <p:nvPr/>
        </p:nvSpPr>
        <p:spPr>
          <a:xfrm>
            <a:off x="3249942" y="4981842"/>
            <a:ext cx="492718" cy="3271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ट्रान्सफर्मरसम्म, हाई प्रेसरको लागी ध्यान दिन जरुरी कुराहरु</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0" name="テキスト ボックス 1489">
            <a:extLst>
              <a:ext uri="{FF2B5EF4-FFF2-40B4-BE49-F238E27FC236}">
                <a16:creationId xmlns:a16="http://schemas.microsoft.com/office/drawing/2014/main" id="{1E4F73D2-8764-4A0F-B297-8250A65E82AC}"/>
              </a:ext>
            </a:extLst>
          </p:cNvPr>
          <p:cNvSpPr txBox="1"/>
          <p:nvPr/>
        </p:nvSpPr>
        <p:spPr>
          <a:xfrm>
            <a:off x="4085396" y="5716746"/>
            <a:ext cx="938488" cy="3473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पावर लाइनको धेरै भागमा स्टिल टावर युटिलिटि पोल भएको खण्डमा ध्यान दिनुपर्ने कुराहरु</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1" name="テキスト ボックス 1491">
            <a:extLst>
              <a:ext uri="{FF2B5EF4-FFF2-40B4-BE49-F238E27FC236}">
                <a16:creationId xmlns:a16="http://schemas.microsoft.com/office/drawing/2014/main" id="{9EB16387-C73E-4459-A65B-58E4DB5DB3B2}"/>
              </a:ext>
            </a:extLst>
          </p:cNvPr>
          <p:cNvSpPr txBox="1"/>
          <p:nvPr/>
        </p:nvSpPr>
        <p:spPr>
          <a:xfrm>
            <a:off x="6012762" y="5183387"/>
            <a:ext cx="207653" cy="717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सुरक्षा </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2" name="テキスト ボックス 1492">
            <a:extLst>
              <a:ext uri="{FF2B5EF4-FFF2-40B4-BE49-F238E27FC236}">
                <a16:creationId xmlns:a16="http://schemas.microsoft.com/office/drawing/2014/main" id="{74AB2B9E-EDB3-4643-A747-B7D38BB8D9A9}"/>
              </a:ext>
            </a:extLst>
          </p:cNvPr>
          <p:cNvSpPr txBox="1"/>
          <p:nvPr/>
        </p:nvSpPr>
        <p:spPr>
          <a:xfrm>
            <a:off x="5720360" y="5434351"/>
            <a:ext cx="369288" cy="1552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(नोट) </a:t>
            </a:r>
            <a:endParaRPr lang="ja-JP" sz="10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3" name="テキスト ボックス 1493">
            <a:extLst>
              <a:ext uri="{FF2B5EF4-FFF2-40B4-BE49-F238E27FC236}">
                <a16:creationId xmlns:a16="http://schemas.microsoft.com/office/drawing/2014/main" id="{ACDF43C4-DE16-42BA-BCFA-E96A016C9435}"/>
              </a:ext>
            </a:extLst>
          </p:cNvPr>
          <p:cNvSpPr txBox="1"/>
          <p:nvPr/>
        </p:nvSpPr>
        <p:spPr>
          <a:xfrm>
            <a:off x="6238132" y="5721159"/>
            <a:ext cx="699165" cy="1515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छुट्याउने दूरी</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4" name="テキスト ボックス 1614">
            <a:extLst>
              <a:ext uri="{FF2B5EF4-FFF2-40B4-BE49-F238E27FC236}">
                <a16:creationId xmlns:a16="http://schemas.microsoft.com/office/drawing/2014/main" id="{2CB824AD-605E-403E-82B2-89FEB0BB7A68}"/>
              </a:ext>
            </a:extLst>
          </p:cNvPr>
          <p:cNvSpPr txBox="1"/>
          <p:nvPr/>
        </p:nvSpPr>
        <p:spPr>
          <a:xfrm>
            <a:off x="4214814" y="4556800"/>
            <a:ext cx="635792" cy="82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विषेश हाई प्रेसर</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4554151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rtl="0"/>
            <a:r>
              <a:rPr lang="ne-np" sz="3200">
                <a:latin typeface="ＭＳ Ｐゴシック" panose="020B0600070205080204" pitchFamily="50" charset="-128"/>
                <a:ea typeface="ＭＳ Ｐゴシック" panose="020B0600070205080204" pitchFamily="50" charset="-128"/>
              </a:rPr>
              <a:t>चरण 10. जमिन स्तर र सिभिल इंजीनियरिंग काम सम्बन्धी ज्ञान</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23790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185536"/>
          </a:xfrm>
          <a:ln>
            <a:solidFill>
              <a:schemeClr val="tx1"/>
            </a:solidFill>
          </a:ln>
        </p:spPr>
        <p:txBody>
          <a:bodyPr rtlCol="0">
            <a:noAutofit/>
          </a:bodyPr>
          <a:lstStyle/>
          <a:p>
            <a:pPr rtl="0"/>
            <a:r>
              <a:rPr lang="ne-np" sz="1800" dirty="0">
                <a:latin typeface="Meiryo UI" panose="020B0604030504040204" pitchFamily="50" charset="-128"/>
                <a:ea typeface="Meiryo UI" panose="020B0604030504040204" pitchFamily="50" charset="-128"/>
              </a:rPr>
              <a:t>सवारी साधन प्रकारको निर्माण मेसिन </a:t>
            </a:r>
            <a:r>
              <a:rPr lang="ne-np" sz="1800" dirty="0">
                <a:latin typeface="Meiryo UI" panose="020B0604030504040204" pitchFamily="50" charset="-128"/>
                <a:ea typeface="Meiryo UI" panose="020B0604030504040204" pitchFamily="50" charset="-128"/>
                <a:cs typeface="+mn-cs"/>
              </a:rPr>
              <a:t>सम्बन्धी शब्दहरु </a:t>
            </a:r>
            <a:r>
              <a:rPr lang="en-US" sz="1800" dirty="0">
                <a:latin typeface="Meiryo UI" panose="020B0604030504040204" pitchFamily="50" charset="-128"/>
                <a:ea typeface="Meiryo UI" panose="020B0604030504040204" pitchFamily="50" charset="-128"/>
                <a:cs typeface="+mn-cs"/>
              </a:rPr>
              <a:t>2</a:t>
            </a:r>
            <a:r>
              <a:rPr lang="ne-np" sz="1800" dirty="0">
                <a:latin typeface="Meiryo UI" panose="020B0604030504040204" pitchFamily="50" charset="-128"/>
                <a:ea typeface="Meiryo UI" panose="020B0604030504040204" pitchFamily="50" charset="-128"/>
                <a:cs typeface="+mn-cs"/>
              </a:rPr>
              <a:t>・・・मेसिनको बडीको तौल</a:t>
            </a:r>
            <a:r>
              <a:rPr lang="en-US" altLang="ja-JP" sz="1800" dirty="0">
                <a:latin typeface="Meiryo UI" panose="020B0604030504040204" pitchFamily="50" charset="-128"/>
                <a:ea typeface="Meiryo UI" panose="020B0604030504040204" pitchFamily="50" charset="-128"/>
                <a:cs typeface="+mn-cs"/>
              </a:rPr>
              <a:t/>
            </a:r>
            <a:br>
              <a:rPr lang="en-US" altLang="ja-JP" sz="1800" dirty="0">
                <a:latin typeface="Meiryo UI" panose="020B0604030504040204" pitchFamily="50" charset="-128"/>
                <a:ea typeface="Meiryo UI" panose="020B0604030504040204" pitchFamily="50" charset="-128"/>
                <a:cs typeface="+mn-cs"/>
              </a:rPr>
            </a:br>
            <a:r>
              <a:rPr lang="ne-np" sz="1800" dirty="0">
                <a:solidFill>
                  <a:schemeClr val="bg1"/>
                </a:solidFill>
                <a:latin typeface="Meiryo UI" panose="020B0604030504040204" pitchFamily="50" charset="-128"/>
                <a:ea typeface="Meiryo UI" panose="020B0604030504040204" pitchFamily="50" charset="-128"/>
                <a:cs typeface="+mn-cs"/>
              </a:rPr>
              <a:t>सवारी साधन प्रकारको निर्माण मेसिन सम्बन्धी शब्दहरु </a:t>
            </a:r>
            <a:r>
              <a:rPr lang="en-US" sz="1800" dirty="0">
                <a:latin typeface="Meiryo UI" panose="020B0604030504040204" pitchFamily="50" charset="-128"/>
                <a:ea typeface="Meiryo UI" panose="020B0604030504040204" pitchFamily="50" charset="-128"/>
                <a:cs typeface="+mn-cs"/>
              </a:rPr>
              <a:t>3</a:t>
            </a:r>
            <a:r>
              <a:rPr lang="ja-JP" altLang="en-US" sz="1800" dirty="0">
                <a:latin typeface="Meiryo UI" panose="020B0604030504040204" pitchFamily="50" charset="-128"/>
                <a:ea typeface="Meiryo UI" panose="020B0604030504040204" pitchFamily="50" charset="-128"/>
                <a:cs typeface="+mn-cs"/>
              </a:rPr>
              <a:t>・</a:t>
            </a:r>
            <a:r>
              <a:rPr lang="ne-np" sz="1800" dirty="0">
                <a:latin typeface="Meiryo UI" panose="020B0604030504040204" pitchFamily="50" charset="-128"/>
                <a:ea typeface="Meiryo UI" panose="020B0604030504040204" pitchFamily="50" charset="-128"/>
                <a:cs typeface="+mn-cs"/>
              </a:rPr>
              <a:t>・・मेसिनको तौल</a:t>
            </a:r>
            <a:r>
              <a:rPr lang="en-US" altLang="ja-JP" sz="1800" dirty="0">
                <a:latin typeface="Meiryo UI" panose="020B0604030504040204" pitchFamily="50" charset="-128"/>
                <a:ea typeface="Meiryo UI" panose="020B0604030504040204" pitchFamily="50" charset="-128"/>
                <a:cs typeface="+mn-cs"/>
              </a:rPr>
              <a:t/>
            </a:r>
            <a:br>
              <a:rPr lang="en-US" altLang="ja-JP" sz="1800" dirty="0">
                <a:latin typeface="Meiryo UI" panose="020B0604030504040204" pitchFamily="50" charset="-128"/>
                <a:ea typeface="Meiryo UI" panose="020B0604030504040204" pitchFamily="50" charset="-128"/>
                <a:cs typeface="+mn-cs"/>
              </a:rPr>
            </a:br>
            <a:r>
              <a:rPr lang="ne-np" sz="1800" dirty="0">
                <a:solidFill>
                  <a:schemeClr val="bg1"/>
                </a:solidFill>
                <a:latin typeface="Meiryo UI" panose="020B0604030504040204" pitchFamily="50" charset="-128"/>
                <a:ea typeface="Meiryo UI" panose="020B0604030504040204" pitchFamily="50" charset="-128"/>
                <a:cs typeface="+mn-cs"/>
              </a:rPr>
              <a:t>सवारी साधन प्रकारको निर्माण मेसिन सम्बन्धी शब्दहरु </a:t>
            </a:r>
            <a:r>
              <a:rPr lang="ne-np" sz="1800" dirty="0">
                <a:latin typeface="Meiryo UI" panose="020B0604030504040204" pitchFamily="50" charset="-128"/>
                <a:ea typeface="Meiryo UI" panose="020B0604030504040204" pitchFamily="50" charset="-128"/>
                <a:cs typeface="+mn-cs"/>
              </a:rPr>
              <a:t>４・・・मेसिनको </a:t>
            </a:r>
            <a:r>
              <a:rPr lang="ne-np" sz="1800" dirty="0">
                <a:latin typeface="Meiryo UI" panose="020B0604030504040204" pitchFamily="50" charset="-128"/>
                <a:ea typeface="Meiryo UI" panose="020B0604030504040204" pitchFamily="50" charset="-128"/>
              </a:rPr>
              <a:t>कुल तौल</a:t>
            </a:r>
            <a:endParaRPr kumimoji="1" lang="ja-JP" altLang="en-US" sz="18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849581"/>
            <a:ext cx="7886700" cy="4478331"/>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11/सहायक पाठ्यपुस्तक पृष्ठ 10</a:t>
            </a:r>
          </a:p>
        </p:txBody>
      </p:sp>
      <p:pic>
        <p:nvPicPr>
          <p:cNvPr id="7" name="図 6"/>
          <p:cNvPicPr>
            <a:picLocks noChangeAspect="1"/>
          </p:cNvPicPr>
          <p:nvPr/>
        </p:nvPicPr>
        <p:blipFill>
          <a:blip r:embed="rId3"/>
          <a:stretch>
            <a:fillRect/>
          </a:stretch>
        </p:blipFill>
        <p:spPr>
          <a:xfrm>
            <a:off x="2947988" y="1881129"/>
            <a:ext cx="3446098" cy="1763818"/>
          </a:xfrm>
          <a:prstGeom prst="rect">
            <a:avLst/>
          </a:prstGeom>
        </p:spPr>
      </p:pic>
      <p:pic>
        <p:nvPicPr>
          <p:cNvPr id="11" name="図 10"/>
          <p:cNvPicPr>
            <a:picLocks noChangeAspect="1"/>
          </p:cNvPicPr>
          <p:nvPr/>
        </p:nvPicPr>
        <p:blipFill>
          <a:blip r:embed="rId4"/>
          <a:stretch>
            <a:fillRect/>
          </a:stretch>
        </p:blipFill>
        <p:spPr>
          <a:xfrm>
            <a:off x="4497946" y="3922157"/>
            <a:ext cx="3978504" cy="2002693"/>
          </a:xfrm>
          <a:prstGeom prst="rect">
            <a:avLst/>
          </a:prstGeom>
        </p:spPr>
      </p:pic>
      <p:pic>
        <p:nvPicPr>
          <p:cNvPr id="10" name="図 9"/>
          <p:cNvPicPr>
            <a:picLocks noChangeAspect="1"/>
          </p:cNvPicPr>
          <p:nvPr/>
        </p:nvPicPr>
        <p:blipFill>
          <a:blip r:embed="rId5"/>
          <a:stretch>
            <a:fillRect/>
          </a:stretch>
        </p:blipFill>
        <p:spPr>
          <a:xfrm>
            <a:off x="705811" y="3963206"/>
            <a:ext cx="3792135" cy="2002693"/>
          </a:xfrm>
          <a:prstGeom prst="rect">
            <a:avLst/>
          </a:prstGeom>
        </p:spPr>
      </p:pic>
      <p:sp>
        <p:nvSpPr>
          <p:cNvPr id="12" name="正方形/長方形 11"/>
          <p:cNvSpPr/>
          <p:nvPr/>
        </p:nvSpPr>
        <p:spPr>
          <a:xfrm>
            <a:off x="5555574" y="5196146"/>
            <a:ext cx="162410" cy="14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4" name="正方形/長方形 13"/>
          <p:cNvSpPr/>
          <p:nvPr/>
        </p:nvSpPr>
        <p:spPr>
          <a:xfrm>
            <a:off x="5782076" y="5185328"/>
            <a:ext cx="154380" cy="302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6" name="正方形/長方形 15"/>
          <p:cNvSpPr/>
          <p:nvPr/>
        </p:nvSpPr>
        <p:spPr>
          <a:xfrm>
            <a:off x="6000547" y="5182505"/>
            <a:ext cx="150861" cy="305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3" name="テキスト ボックス 12"/>
          <p:cNvSpPr txBox="1"/>
          <p:nvPr/>
        </p:nvSpPr>
        <p:spPr>
          <a:xfrm>
            <a:off x="5468382" y="5139298"/>
            <a:ext cx="353943" cy="346054"/>
          </a:xfrm>
          <a:prstGeom prst="rect">
            <a:avLst/>
          </a:prstGeom>
          <a:noFill/>
        </p:spPr>
        <p:txBody>
          <a:bodyPr vert="eaVert" wrap="square" rtlCol="0">
            <a:spAutoFit/>
          </a:bodyPr>
          <a:lstStyle/>
          <a:p>
            <a:pPr rtl="0"/>
            <a:r>
              <a:rPr lang="ne-np" sz="1100" dirty="0">
                <a:latin typeface="+mn-ea"/>
              </a:rPr>
              <a:t>पानी</a:t>
            </a:r>
            <a:endParaRPr kumimoji="1" lang="ja-JP" altLang="en-US" sz="1100" dirty="0">
              <a:latin typeface="+mn-ea"/>
            </a:endParaRPr>
          </a:p>
        </p:txBody>
      </p:sp>
      <p:sp>
        <p:nvSpPr>
          <p:cNvPr id="15" name="テキスト ボックス 14"/>
          <p:cNvSpPr txBox="1"/>
          <p:nvPr/>
        </p:nvSpPr>
        <p:spPr>
          <a:xfrm>
            <a:off x="5685094" y="5127415"/>
            <a:ext cx="353943" cy="632035"/>
          </a:xfrm>
          <a:prstGeom prst="rect">
            <a:avLst/>
          </a:prstGeom>
          <a:noFill/>
        </p:spPr>
        <p:txBody>
          <a:bodyPr vert="eaVert" wrap="square" rtlCol="0">
            <a:spAutoFit/>
          </a:bodyPr>
          <a:lstStyle/>
          <a:p>
            <a:pPr rtl="0"/>
            <a:r>
              <a:rPr lang="ne-np" sz="1100">
                <a:latin typeface="+mn-ea"/>
              </a:rPr>
              <a:t>तेल आदि</a:t>
            </a:r>
            <a:endParaRPr lang="en-US" altLang="ja-JP" sz="1100" dirty="0">
              <a:latin typeface="+mn-ea"/>
            </a:endParaRPr>
          </a:p>
        </p:txBody>
      </p:sp>
      <p:sp>
        <p:nvSpPr>
          <p:cNvPr id="17" name="テキスト ボックス 16"/>
          <p:cNvSpPr txBox="1"/>
          <p:nvPr/>
        </p:nvSpPr>
        <p:spPr>
          <a:xfrm>
            <a:off x="5901806" y="5139297"/>
            <a:ext cx="353943" cy="437121"/>
          </a:xfrm>
          <a:prstGeom prst="rect">
            <a:avLst/>
          </a:prstGeom>
          <a:noFill/>
        </p:spPr>
        <p:txBody>
          <a:bodyPr vert="eaVert" wrap="square" rtlCol="0">
            <a:spAutoFit/>
          </a:bodyPr>
          <a:lstStyle/>
          <a:p>
            <a:pPr rtl="0"/>
            <a:r>
              <a:rPr lang="ne-np" sz="1100">
                <a:latin typeface="+mn-ea"/>
              </a:rPr>
              <a:t>इन्धन</a:t>
            </a:r>
          </a:p>
        </p:txBody>
      </p:sp>
      <p:sp>
        <p:nvSpPr>
          <p:cNvPr id="18" name="テキスト ボックス 17"/>
          <p:cNvSpPr txBox="1"/>
          <p:nvPr/>
        </p:nvSpPr>
        <p:spPr>
          <a:xfrm>
            <a:off x="3287487" y="3576966"/>
            <a:ext cx="2674036" cy="276999"/>
          </a:xfrm>
          <a:prstGeom prst="rect">
            <a:avLst/>
          </a:prstGeom>
          <a:noFill/>
          <a:ln>
            <a:noFill/>
          </a:ln>
        </p:spPr>
        <p:txBody>
          <a:bodyPr wrap="square" rtlCol="0">
            <a:spAutoFit/>
          </a:bodyPr>
          <a:lstStyle/>
          <a:p>
            <a:pPr algn="ctr" rtl="0"/>
            <a:r>
              <a:rPr lang="ne-np" sz="1200" dirty="0">
                <a:solidFill>
                  <a:prstClr val="black"/>
                </a:solidFill>
              </a:rPr>
              <a:t>मेसिनको बडीको तौल</a:t>
            </a:r>
          </a:p>
        </p:txBody>
      </p:sp>
      <p:sp>
        <p:nvSpPr>
          <p:cNvPr id="19" name="テキスト ボックス 18"/>
          <p:cNvSpPr txBox="1"/>
          <p:nvPr/>
        </p:nvSpPr>
        <p:spPr>
          <a:xfrm>
            <a:off x="1264860" y="6074401"/>
            <a:ext cx="2674036" cy="276999"/>
          </a:xfrm>
          <a:prstGeom prst="rect">
            <a:avLst/>
          </a:prstGeom>
          <a:noFill/>
          <a:ln>
            <a:noFill/>
          </a:ln>
        </p:spPr>
        <p:txBody>
          <a:bodyPr wrap="square" rtlCol="0">
            <a:spAutoFit/>
          </a:bodyPr>
          <a:lstStyle/>
          <a:p>
            <a:pPr algn="ctr" rtl="0"/>
            <a:r>
              <a:rPr lang="ne-np" sz="1200">
                <a:solidFill>
                  <a:prstClr val="black"/>
                </a:solidFill>
              </a:rPr>
              <a:t>मेसिनको तौल</a:t>
            </a:r>
          </a:p>
        </p:txBody>
      </p:sp>
      <p:sp>
        <p:nvSpPr>
          <p:cNvPr id="20" name="テキスト ボックス 19"/>
          <p:cNvSpPr txBox="1"/>
          <p:nvPr/>
        </p:nvSpPr>
        <p:spPr>
          <a:xfrm>
            <a:off x="5316232" y="6018572"/>
            <a:ext cx="2674036" cy="276999"/>
          </a:xfrm>
          <a:prstGeom prst="rect">
            <a:avLst/>
          </a:prstGeom>
          <a:noFill/>
          <a:ln>
            <a:noFill/>
          </a:ln>
        </p:spPr>
        <p:txBody>
          <a:bodyPr wrap="square" rtlCol="0">
            <a:spAutoFit/>
          </a:bodyPr>
          <a:lstStyle/>
          <a:p>
            <a:pPr algn="ctr" rtl="0"/>
            <a:r>
              <a:rPr lang="ne-np" sz="1200" dirty="0">
                <a:solidFill>
                  <a:prstClr val="black"/>
                </a:solidFill>
              </a:rPr>
              <a:t>मेसिनको कुल द्रव्यमान</a:t>
            </a:r>
          </a:p>
        </p:txBody>
      </p:sp>
      <p:sp>
        <p:nvSpPr>
          <p:cNvPr id="21" name="テキスト ボックス 494">
            <a:extLst>
              <a:ext uri="{FF2B5EF4-FFF2-40B4-BE49-F238E27FC236}">
                <a16:creationId xmlns:a16="http://schemas.microsoft.com/office/drawing/2014/main" id="{B150F5C4-14EB-4F61-8B72-35BFE7AF6752}"/>
              </a:ext>
            </a:extLst>
          </p:cNvPr>
          <p:cNvSpPr txBox="1"/>
          <p:nvPr/>
        </p:nvSpPr>
        <p:spPr>
          <a:xfrm>
            <a:off x="5292679" y="1947863"/>
            <a:ext cx="1926140" cy="16665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400" kern="100" dirty="0">
                <a:effectLst/>
                <a:latin typeface="+mn-ea"/>
                <a:cs typeface="Times New Roman" panose="02020603050405020304" pitchFamily="18" charset="0"/>
              </a:rPr>
              <a:t>मेसिनको बडीको तौल</a:t>
            </a:r>
            <a:endParaRPr lang="ja-JP" kern="100" dirty="0">
              <a:effectLst/>
              <a:latin typeface="+mn-ea"/>
              <a:cs typeface="Times New Roman" panose="02020603050405020304" pitchFamily="18" charset="0"/>
            </a:endParaRPr>
          </a:p>
        </p:txBody>
      </p:sp>
      <p:sp>
        <p:nvSpPr>
          <p:cNvPr id="22" name="テキスト ボックス 495">
            <a:extLst>
              <a:ext uri="{FF2B5EF4-FFF2-40B4-BE49-F238E27FC236}">
                <a16:creationId xmlns:a16="http://schemas.microsoft.com/office/drawing/2014/main" id="{5ABC9E8A-4CA6-41E4-9211-62800D81D5B1}"/>
              </a:ext>
            </a:extLst>
          </p:cNvPr>
          <p:cNvSpPr txBox="1"/>
          <p:nvPr/>
        </p:nvSpPr>
        <p:spPr>
          <a:xfrm>
            <a:off x="2754924" y="4298632"/>
            <a:ext cx="1371068"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dirty="0">
                <a:effectLst/>
                <a:latin typeface="+mn-ea"/>
                <a:cs typeface="Times New Roman" panose="02020603050405020304" pitchFamily="18" charset="0"/>
              </a:rPr>
              <a:t>मेसिनको बडीको तौल</a:t>
            </a:r>
            <a:endParaRPr lang="ja-JP" sz="1600" kern="100" dirty="0">
              <a:effectLst/>
              <a:latin typeface="+mn-ea"/>
              <a:cs typeface="Times New Roman" panose="02020603050405020304" pitchFamily="18" charset="0"/>
            </a:endParaRPr>
          </a:p>
        </p:txBody>
      </p:sp>
      <p:sp>
        <p:nvSpPr>
          <p:cNvPr id="23" name="テキスト ボックス 496">
            <a:extLst>
              <a:ext uri="{FF2B5EF4-FFF2-40B4-BE49-F238E27FC236}">
                <a16:creationId xmlns:a16="http://schemas.microsoft.com/office/drawing/2014/main" id="{F4F9D3EC-B6C2-41F6-A646-0202DF7DB0DC}"/>
              </a:ext>
            </a:extLst>
          </p:cNvPr>
          <p:cNvSpPr txBox="1"/>
          <p:nvPr/>
        </p:nvSpPr>
        <p:spPr>
          <a:xfrm>
            <a:off x="4471014" y="4498657"/>
            <a:ext cx="1093594"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mn-ea"/>
                <a:cs typeface="Times New Roman" panose="02020603050405020304" pitchFamily="18" charset="0"/>
              </a:rPr>
              <a:t>अधिकतम लोडको द्रव्यमान</a:t>
            </a:r>
          </a:p>
        </p:txBody>
      </p:sp>
      <p:sp>
        <p:nvSpPr>
          <p:cNvPr id="24" name="テキスト ボックス 497">
            <a:extLst>
              <a:ext uri="{FF2B5EF4-FFF2-40B4-BE49-F238E27FC236}">
                <a16:creationId xmlns:a16="http://schemas.microsoft.com/office/drawing/2014/main" id="{67CC5038-C1D1-4BEC-B556-EDD34E77EFA5}"/>
              </a:ext>
            </a:extLst>
          </p:cNvPr>
          <p:cNvSpPr txBox="1"/>
          <p:nvPr/>
        </p:nvSpPr>
        <p:spPr>
          <a:xfrm>
            <a:off x="7014929" y="4398645"/>
            <a:ext cx="1374932"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dirty="0">
                <a:effectLst/>
                <a:latin typeface="+mn-ea"/>
                <a:cs typeface="Times New Roman" panose="02020603050405020304" pitchFamily="18" charset="0"/>
              </a:rPr>
              <a:t>मेसिनको कुल द्रव्यमान</a:t>
            </a:r>
            <a:endParaRPr lang="ja-JP" sz="1600" kern="100" dirty="0">
              <a:effectLst/>
              <a:latin typeface="+mn-ea"/>
              <a:cs typeface="Times New Roman" panose="02020603050405020304" pitchFamily="18" charset="0"/>
            </a:endParaRPr>
          </a:p>
        </p:txBody>
      </p:sp>
      <p:sp>
        <p:nvSpPr>
          <p:cNvPr id="25" name="テキスト ボックス 498">
            <a:extLst>
              <a:ext uri="{FF2B5EF4-FFF2-40B4-BE49-F238E27FC236}">
                <a16:creationId xmlns:a16="http://schemas.microsoft.com/office/drawing/2014/main" id="{FC4DDE5B-315C-4AF1-98C4-7537F8D05E82}"/>
              </a:ext>
            </a:extLst>
          </p:cNvPr>
          <p:cNvSpPr txBox="1"/>
          <p:nvPr/>
        </p:nvSpPr>
        <p:spPr>
          <a:xfrm>
            <a:off x="5316232" y="5195116"/>
            <a:ext cx="248375" cy="446183"/>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1100" kern="100" dirty="0">
                <a:effectLst/>
                <a:latin typeface="+mn-ea"/>
                <a:cs typeface="Times New Roman" panose="02020603050405020304" pitchFamily="18" charset="0"/>
              </a:rPr>
              <a:t>यात्री</a:t>
            </a:r>
          </a:p>
        </p:txBody>
      </p:sp>
      <p:sp>
        <p:nvSpPr>
          <p:cNvPr id="26" name="テキスト ボックス 499">
            <a:extLst>
              <a:ext uri="{FF2B5EF4-FFF2-40B4-BE49-F238E27FC236}">
                <a16:creationId xmlns:a16="http://schemas.microsoft.com/office/drawing/2014/main" id="{BD08119F-DAF5-4812-83E1-B1B312928BD5}"/>
              </a:ext>
            </a:extLst>
          </p:cNvPr>
          <p:cNvSpPr txBox="1"/>
          <p:nvPr/>
        </p:nvSpPr>
        <p:spPr>
          <a:xfrm>
            <a:off x="1248185" y="5195115"/>
            <a:ext cx="204470" cy="318643"/>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1100" kern="100" dirty="0">
                <a:effectLst/>
                <a:latin typeface="+mn-ea"/>
                <a:cs typeface="Times New Roman" panose="02020603050405020304" pitchFamily="18" charset="0"/>
              </a:rPr>
              <a:t>पानी</a:t>
            </a:r>
          </a:p>
        </p:txBody>
      </p:sp>
      <p:sp>
        <p:nvSpPr>
          <p:cNvPr id="27" name="テキスト ボックス 500">
            <a:extLst>
              <a:ext uri="{FF2B5EF4-FFF2-40B4-BE49-F238E27FC236}">
                <a16:creationId xmlns:a16="http://schemas.microsoft.com/office/drawing/2014/main" id="{2398C5A6-2E40-4270-AC54-302E4C50E95D}"/>
              </a:ext>
            </a:extLst>
          </p:cNvPr>
          <p:cNvSpPr txBox="1"/>
          <p:nvPr/>
        </p:nvSpPr>
        <p:spPr>
          <a:xfrm>
            <a:off x="1538795" y="5195115"/>
            <a:ext cx="103667" cy="56433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1100" kern="100" dirty="0">
                <a:effectLst/>
                <a:latin typeface="+mn-ea"/>
                <a:cs typeface="Times New Roman" panose="02020603050405020304" pitchFamily="18" charset="0"/>
              </a:rPr>
              <a:t>तेल आदि</a:t>
            </a:r>
          </a:p>
        </p:txBody>
      </p:sp>
      <p:sp>
        <p:nvSpPr>
          <p:cNvPr id="28" name="テキスト ボックス 501">
            <a:extLst>
              <a:ext uri="{FF2B5EF4-FFF2-40B4-BE49-F238E27FC236}">
                <a16:creationId xmlns:a16="http://schemas.microsoft.com/office/drawing/2014/main" id="{35318A09-3B40-4C16-99AA-ABF37B79CB00}"/>
              </a:ext>
            </a:extLst>
          </p:cNvPr>
          <p:cNvSpPr txBox="1"/>
          <p:nvPr/>
        </p:nvSpPr>
        <p:spPr>
          <a:xfrm>
            <a:off x="1738529" y="5186243"/>
            <a:ext cx="189216" cy="32751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1100" kern="100" dirty="0">
                <a:effectLst/>
                <a:latin typeface="+mn-ea"/>
                <a:cs typeface="Times New Roman" panose="02020603050405020304" pitchFamily="18" charset="0"/>
              </a:rPr>
              <a:t>इन्धन</a:t>
            </a:r>
          </a:p>
        </p:txBody>
      </p:sp>
    </p:spTree>
    <p:extLst>
      <p:ext uri="{BB962C8B-B14F-4D97-AF65-F5344CB8AC3E}">
        <p14:creationId xmlns:p14="http://schemas.microsoft.com/office/powerpoint/2010/main" val="2680132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ढुँगाको प्रकार, माटो</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207/सहायक पाठ्यपुस्तक पृष्ठ 111</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2933700" y="1280338"/>
            <a:ext cx="3489960" cy="276999"/>
          </a:xfrm>
          <a:prstGeom prst="rect">
            <a:avLst/>
          </a:prstGeom>
          <a:noFill/>
          <a:ln>
            <a:noFill/>
          </a:ln>
        </p:spPr>
        <p:txBody>
          <a:bodyPr wrap="square" rtlCol="0">
            <a:spAutoFit/>
          </a:bodyPr>
          <a:lstStyle/>
          <a:p>
            <a:pPr algn="ctr" rtl="0"/>
            <a:r>
              <a:rPr lang="ne-np" sz="1200" dirty="0">
                <a:solidFill>
                  <a:prstClr val="black"/>
                </a:solidFill>
              </a:rPr>
              <a:t>ढुँगाको कडापन आदिको वर्गीकरण</a:t>
            </a:r>
          </a:p>
        </p:txBody>
      </p:sp>
      <p:sp>
        <p:nvSpPr>
          <p:cNvPr id="19" name="テキスト ボックス 18"/>
          <p:cNvSpPr txBox="1"/>
          <p:nvPr/>
        </p:nvSpPr>
        <p:spPr>
          <a:xfrm>
            <a:off x="1859280" y="5030983"/>
            <a:ext cx="2125980" cy="276999"/>
          </a:xfrm>
          <a:prstGeom prst="rect">
            <a:avLst/>
          </a:prstGeom>
          <a:noFill/>
          <a:ln>
            <a:noFill/>
          </a:ln>
        </p:spPr>
        <p:txBody>
          <a:bodyPr wrap="square" rtlCol="0">
            <a:spAutoFit/>
          </a:bodyPr>
          <a:lstStyle/>
          <a:p>
            <a:pPr algn="ctr" rtl="0"/>
            <a:r>
              <a:rPr lang="ne-np" sz="1200" dirty="0">
                <a:solidFill>
                  <a:prstClr val="black"/>
                </a:solidFill>
              </a:rPr>
              <a:t>कण आकार वर्गीकरण र नाम</a:t>
            </a:r>
          </a:p>
        </p:txBody>
      </p:sp>
      <p:pic>
        <p:nvPicPr>
          <p:cNvPr id="3" name="図 2"/>
          <p:cNvPicPr>
            <a:picLocks noChangeAspect="1"/>
          </p:cNvPicPr>
          <p:nvPr/>
        </p:nvPicPr>
        <p:blipFill>
          <a:blip r:embed="rId3"/>
          <a:stretch>
            <a:fillRect/>
          </a:stretch>
        </p:blipFill>
        <p:spPr>
          <a:xfrm>
            <a:off x="1962149" y="1550448"/>
            <a:ext cx="5391152" cy="1769082"/>
          </a:xfrm>
          <a:prstGeom prst="rect">
            <a:avLst/>
          </a:prstGeom>
        </p:spPr>
      </p:pic>
      <p:pic>
        <p:nvPicPr>
          <p:cNvPr id="7" name="図 6"/>
          <p:cNvPicPr>
            <a:picLocks noChangeAspect="1"/>
          </p:cNvPicPr>
          <p:nvPr/>
        </p:nvPicPr>
        <p:blipFill>
          <a:blip r:embed="rId4"/>
          <a:stretch>
            <a:fillRect/>
          </a:stretch>
        </p:blipFill>
        <p:spPr>
          <a:xfrm>
            <a:off x="716359" y="3803418"/>
            <a:ext cx="4486277" cy="1132183"/>
          </a:xfrm>
          <a:prstGeom prst="rect">
            <a:avLst/>
          </a:prstGeom>
        </p:spPr>
      </p:pic>
      <p:pic>
        <p:nvPicPr>
          <p:cNvPr id="11" name="図 10"/>
          <p:cNvPicPr>
            <a:picLocks noChangeAspect="1"/>
          </p:cNvPicPr>
          <p:nvPr/>
        </p:nvPicPr>
        <p:blipFill>
          <a:blip r:embed="rId5"/>
          <a:stretch>
            <a:fillRect/>
          </a:stretch>
        </p:blipFill>
        <p:spPr>
          <a:xfrm>
            <a:off x="5261019" y="3601595"/>
            <a:ext cx="3054308" cy="1988452"/>
          </a:xfrm>
          <a:prstGeom prst="rect">
            <a:avLst/>
          </a:prstGeom>
        </p:spPr>
      </p:pic>
      <p:sp>
        <p:nvSpPr>
          <p:cNvPr id="16" name="テキスト ボックス 15"/>
          <p:cNvSpPr txBox="1"/>
          <p:nvPr/>
        </p:nvSpPr>
        <p:spPr>
          <a:xfrm>
            <a:off x="5978137" y="5565698"/>
            <a:ext cx="1758150" cy="276999"/>
          </a:xfrm>
          <a:prstGeom prst="rect">
            <a:avLst/>
          </a:prstGeom>
          <a:noFill/>
          <a:ln>
            <a:noFill/>
          </a:ln>
        </p:spPr>
        <p:txBody>
          <a:bodyPr wrap="square" rtlCol="0">
            <a:spAutoFit/>
          </a:bodyPr>
          <a:lstStyle/>
          <a:p>
            <a:pPr algn="ctr" rtl="0"/>
            <a:r>
              <a:rPr lang="ne-np" sz="1200" dirty="0">
                <a:solidFill>
                  <a:prstClr val="black"/>
                </a:solidFill>
              </a:rPr>
              <a:t>माटोको ट्याम्पिङ बनावट</a:t>
            </a:r>
          </a:p>
        </p:txBody>
      </p:sp>
      <p:sp>
        <p:nvSpPr>
          <p:cNvPr id="12" name="テキスト ボックス 1615">
            <a:extLst>
              <a:ext uri="{FF2B5EF4-FFF2-40B4-BE49-F238E27FC236}">
                <a16:creationId xmlns:a16="http://schemas.microsoft.com/office/drawing/2014/main" id="{F5357401-2ED8-4F58-BC3F-F1091BD5D04F}"/>
              </a:ext>
            </a:extLst>
          </p:cNvPr>
          <p:cNvSpPr txBox="1"/>
          <p:nvPr/>
        </p:nvSpPr>
        <p:spPr>
          <a:xfrm>
            <a:off x="2038460" y="1617631"/>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वर्गीकरण</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616">
            <a:extLst>
              <a:ext uri="{FF2B5EF4-FFF2-40B4-BE49-F238E27FC236}">
                <a16:creationId xmlns:a16="http://schemas.microsoft.com/office/drawing/2014/main" id="{9B41BED3-8F6F-4D01-8CFD-D0379322A9E5}"/>
              </a:ext>
            </a:extLst>
          </p:cNvPr>
          <p:cNvSpPr txBox="1"/>
          <p:nvPr/>
        </p:nvSpPr>
        <p:spPr>
          <a:xfrm>
            <a:off x="2618475" y="1622947"/>
            <a:ext cx="1013195"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कम्प्रेसन शक्ति (N/mm</a:t>
            </a:r>
            <a:r>
              <a:rPr lang="ne-np" sz="800" kern="100" baseline="300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p>
        </p:txBody>
      </p:sp>
      <p:sp>
        <p:nvSpPr>
          <p:cNvPr id="14" name="テキスト ボックス 1617">
            <a:extLst>
              <a:ext uri="{FF2B5EF4-FFF2-40B4-BE49-F238E27FC236}">
                <a16:creationId xmlns:a16="http://schemas.microsoft.com/office/drawing/2014/main" id="{29445FD0-CC8B-491F-8F2F-6959B3DF169D}"/>
              </a:ext>
            </a:extLst>
          </p:cNvPr>
          <p:cNvSpPr txBox="1"/>
          <p:nvPr/>
        </p:nvSpPr>
        <p:spPr>
          <a:xfrm>
            <a:off x="3700513" y="1615241"/>
            <a:ext cx="1013195"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इलास्टिक वेभ भेलोसिटी</a:t>
            </a:r>
          </a:p>
        </p:txBody>
      </p:sp>
      <p:sp>
        <p:nvSpPr>
          <p:cNvPr id="15" name="テキスト ボックス 1618">
            <a:extLst>
              <a:ext uri="{FF2B5EF4-FFF2-40B4-BE49-F238E27FC236}">
                <a16:creationId xmlns:a16="http://schemas.microsoft.com/office/drawing/2014/main" id="{3576B341-A2FD-4569-9EDE-B466D71FD865}"/>
              </a:ext>
            </a:extLst>
          </p:cNvPr>
          <p:cNvSpPr txBox="1"/>
          <p:nvPr/>
        </p:nvSpPr>
        <p:spPr>
          <a:xfrm>
            <a:off x="4965170" y="1593829"/>
            <a:ext cx="2140370" cy="1698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ढुँगा प्रकारहरुको उदाहरण</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619">
            <a:extLst>
              <a:ext uri="{FF2B5EF4-FFF2-40B4-BE49-F238E27FC236}">
                <a16:creationId xmlns:a16="http://schemas.microsoft.com/office/drawing/2014/main" id="{3BC7F0B5-D0E1-4481-9BDD-45EC583CB64B}"/>
              </a:ext>
            </a:extLst>
          </p:cNvPr>
          <p:cNvSpPr txBox="1"/>
          <p:nvPr/>
        </p:nvSpPr>
        <p:spPr>
          <a:xfrm>
            <a:off x="2038460" y="1853385"/>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हलुका ढुँगा</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620">
            <a:extLst>
              <a:ext uri="{FF2B5EF4-FFF2-40B4-BE49-F238E27FC236}">
                <a16:creationId xmlns:a16="http://schemas.microsoft.com/office/drawing/2014/main" id="{FB83CB2A-32A3-4F30-8DB2-363485E8E064}"/>
              </a:ext>
            </a:extLst>
          </p:cNvPr>
          <p:cNvSpPr txBox="1"/>
          <p:nvPr/>
        </p:nvSpPr>
        <p:spPr>
          <a:xfrm>
            <a:off x="3779874" y="1870842"/>
            <a:ext cx="920036"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900" kern="100">
                <a:effectLst/>
                <a:latin typeface="游ゴシック" panose="020B0400000000000000" pitchFamily="50" charset="-128"/>
                <a:ea typeface="ＭＳ Ｐゴシック" panose="020B0600070205080204" pitchFamily="50" charset="-128"/>
                <a:cs typeface="Times New Roman" panose="02020603050405020304" pitchFamily="18" charset="0"/>
              </a:rPr>
              <a:t>1.5 </a:t>
            </a: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 तल </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622">
            <a:extLst>
              <a:ext uri="{FF2B5EF4-FFF2-40B4-BE49-F238E27FC236}">
                <a16:creationId xmlns:a16="http://schemas.microsoft.com/office/drawing/2014/main" id="{115B022E-77D5-4078-A323-3B0B2CA692B0}"/>
              </a:ext>
            </a:extLst>
          </p:cNvPr>
          <p:cNvSpPr txBox="1"/>
          <p:nvPr/>
        </p:nvSpPr>
        <p:spPr>
          <a:xfrm>
            <a:off x="2037281" y="2056464"/>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मध्यम साह्रो चट्टान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623">
            <a:extLst>
              <a:ext uri="{FF2B5EF4-FFF2-40B4-BE49-F238E27FC236}">
                <a16:creationId xmlns:a16="http://schemas.microsoft.com/office/drawing/2014/main" id="{654CC38F-084B-4AF8-9310-746592D9E66F}"/>
              </a:ext>
            </a:extLst>
          </p:cNvPr>
          <p:cNvSpPr txBox="1"/>
          <p:nvPr/>
        </p:nvSpPr>
        <p:spPr>
          <a:xfrm>
            <a:off x="2040249" y="2382024"/>
            <a:ext cx="503704" cy="23285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मध्यम साह्रो चट्टान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624">
            <a:extLst>
              <a:ext uri="{FF2B5EF4-FFF2-40B4-BE49-F238E27FC236}">
                <a16:creationId xmlns:a16="http://schemas.microsoft.com/office/drawing/2014/main" id="{6D1161D0-856A-46D6-B5A3-1CF6E646C444}"/>
              </a:ext>
            </a:extLst>
          </p:cNvPr>
          <p:cNvSpPr txBox="1"/>
          <p:nvPr/>
        </p:nvSpPr>
        <p:spPr>
          <a:xfrm>
            <a:off x="2037281" y="2896947"/>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सुपर साह्रो चट्टान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625">
            <a:extLst>
              <a:ext uri="{FF2B5EF4-FFF2-40B4-BE49-F238E27FC236}">
                <a16:creationId xmlns:a16="http://schemas.microsoft.com/office/drawing/2014/main" id="{E9E343EA-6057-43D3-A57C-F8D4101FD67D}"/>
              </a:ext>
            </a:extLst>
          </p:cNvPr>
          <p:cNvSpPr txBox="1"/>
          <p:nvPr/>
        </p:nvSpPr>
        <p:spPr>
          <a:xfrm>
            <a:off x="3838572" y="2735669"/>
            <a:ext cx="875136"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900" kern="100">
                <a:effectLst/>
                <a:latin typeface="游ゴシック" panose="020B0400000000000000" pitchFamily="50" charset="-128"/>
                <a:ea typeface="ＭＳ Ｐゴシック" panose="020B0600070205080204" pitchFamily="50" charset="-128"/>
                <a:cs typeface="Times New Roman" panose="02020603050405020304" pitchFamily="18" charset="0"/>
              </a:rPr>
              <a:t>5.0</a:t>
            </a: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माथि</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686">
            <a:extLst>
              <a:ext uri="{FF2B5EF4-FFF2-40B4-BE49-F238E27FC236}">
                <a16:creationId xmlns:a16="http://schemas.microsoft.com/office/drawing/2014/main" id="{936749CD-F575-4488-8FAB-CC4B850D09CE}"/>
              </a:ext>
            </a:extLst>
          </p:cNvPr>
          <p:cNvSpPr txBox="1"/>
          <p:nvPr/>
        </p:nvSpPr>
        <p:spPr>
          <a:xfrm>
            <a:off x="2647580" y="2729714"/>
            <a:ext cx="984090"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900" kern="100">
                <a:effectLst/>
                <a:latin typeface="游ゴシック" panose="020B0400000000000000" pitchFamily="50" charset="-128"/>
                <a:ea typeface="ＭＳ Ｐゴシック" panose="020B0600070205080204" pitchFamily="50" charset="-128"/>
                <a:cs typeface="Times New Roman" panose="02020603050405020304" pitchFamily="18" charset="0"/>
              </a:rPr>
              <a:t>150</a:t>
            </a: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माथि</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687">
            <a:extLst>
              <a:ext uri="{FF2B5EF4-FFF2-40B4-BE49-F238E27FC236}">
                <a16:creationId xmlns:a16="http://schemas.microsoft.com/office/drawing/2014/main" id="{B0D9479D-5ADC-4623-98CE-3DAE8A6046DB}"/>
              </a:ext>
            </a:extLst>
          </p:cNvPr>
          <p:cNvSpPr txBox="1"/>
          <p:nvPr/>
        </p:nvSpPr>
        <p:spPr>
          <a:xfrm>
            <a:off x="4807910" y="1877877"/>
            <a:ext cx="2373941"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तृतीय अर्गिलासियस चट्टान, बलौटे ढुँगाको एक भाग</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688">
            <a:extLst>
              <a:ext uri="{FF2B5EF4-FFF2-40B4-BE49-F238E27FC236}">
                <a16:creationId xmlns:a16="http://schemas.microsoft.com/office/drawing/2014/main" id="{45B7B4CF-8029-4085-B959-1F16F0525259}"/>
              </a:ext>
            </a:extLst>
          </p:cNvPr>
          <p:cNvSpPr txBox="1"/>
          <p:nvPr/>
        </p:nvSpPr>
        <p:spPr>
          <a:xfrm>
            <a:off x="4807910" y="2089585"/>
            <a:ext cx="2373941"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तृतीय सेडिमेन्ट्रि चट्टानको धेरै भाग</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689">
            <a:extLst>
              <a:ext uri="{FF2B5EF4-FFF2-40B4-BE49-F238E27FC236}">
                <a16:creationId xmlns:a16="http://schemas.microsoft.com/office/drawing/2014/main" id="{43F2A1BC-2B23-411F-BFC7-869458B33333}"/>
              </a:ext>
            </a:extLst>
          </p:cNvPr>
          <p:cNvSpPr txBox="1"/>
          <p:nvPr/>
        </p:nvSpPr>
        <p:spPr>
          <a:xfrm>
            <a:off x="4791166" y="2321320"/>
            <a:ext cx="2373941" cy="3391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मध्यम, पालेओजोइक कालको सेडिमेन्ट्रि चट्टान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आइजिनिएस चट्टान, मेटामोर्फिक चट्टानको धेरै भाग</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690">
            <a:extLst>
              <a:ext uri="{FF2B5EF4-FFF2-40B4-BE49-F238E27FC236}">
                <a16:creationId xmlns:a16="http://schemas.microsoft.com/office/drawing/2014/main" id="{FCA3B54E-326C-4C0D-B55D-E2F5162A3377}"/>
              </a:ext>
            </a:extLst>
          </p:cNvPr>
          <p:cNvSpPr txBox="1"/>
          <p:nvPr/>
        </p:nvSpPr>
        <p:spPr>
          <a:xfrm>
            <a:off x="4796634" y="2733377"/>
            <a:ext cx="2420580" cy="5156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चार्ट, ग्रेव्याक, ग्याब्रोको एक भाग</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डोलेराइट आदिको आइजिनिएस चट्टानको एक भाग</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गेनिस, क्वारट्ज सिस्ट, होर्नफेल्स</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691">
            <a:extLst>
              <a:ext uri="{FF2B5EF4-FFF2-40B4-BE49-F238E27FC236}">
                <a16:creationId xmlns:a16="http://schemas.microsoft.com/office/drawing/2014/main" id="{B3E13131-99ED-499F-A377-4A2EBC28CEFA}"/>
              </a:ext>
            </a:extLst>
          </p:cNvPr>
          <p:cNvSpPr txBox="1"/>
          <p:nvPr/>
        </p:nvSpPr>
        <p:spPr>
          <a:xfrm>
            <a:off x="897875" y="4602336"/>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क्ले</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1" name="テキスト ボックス 1692">
            <a:extLst>
              <a:ext uri="{FF2B5EF4-FFF2-40B4-BE49-F238E27FC236}">
                <a16:creationId xmlns:a16="http://schemas.microsoft.com/office/drawing/2014/main" id="{33D5D0E4-AA11-48A5-BF8C-EC1978C86F94}"/>
              </a:ext>
            </a:extLst>
          </p:cNvPr>
          <p:cNvSpPr txBox="1"/>
          <p:nvPr/>
        </p:nvSpPr>
        <p:spPr>
          <a:xfrm>
            <a:off x="1385554" y="4598526"/>
            <a:ext cx="541509"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सिल्ट</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2" name="テキスト ボックス 1693">
            <a:extLst>
              <a:ext uri="{FF2B5EF4-FFF2-40B4-BE49-F238E27FC236}">
                <a16:creationId xmlns:a16="http://schemas.microsoft.com/office/drawing/2014/main" id="{EB988EAA-45E6-4332-8DF4-EC3ABD635C35}"/>
              </a:ext>
            </a:extLst>
          </p:cNvPr>
          <p:cNvSpPr txBox="1"/>
          <p:nvPr/>
        </p:nvSpPr>
        <p:spPr>
          <a:xfrm>
            <a:off x="2403268" y="4669908"/>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बालुवा</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3" name="テキスト ボックス 1694">
            <a:extLst>
              <a:ext uri="{FF2B5EF4-FFF2-40B4-BE49-F238E27FC236}">
                <a16:creationId xmlns:a16="http://schemas.microsoft.com/office/drawing/2014/main" id="{8F6353D0-5A89-42FC-8D61-41C227FEA74E}"/>
              </a:ext>
            </a:extLst>
          </p:cNvPr>
          <p:cNvSpPr txBox="1"/>
          <p:nvPr/>
        </p:nvSpPr>
        <p:spPr>
          <a:xfrm>
            <a:off x="2127087" y="4438096"/>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फाइन बालुवा</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4" name="テキスト ボックス 1695">
            <a:extLst>
              <a:ext uri="{FF2B5EF4-FFF2-40B4-BE49-F238E27FC236}">
                <a16:creationId xmlns:a16="http://schemas.microsoft.com/office/drawing/2014/main" id="{BCF84316-B99F-4D4A-B3A4-FF3D2D9FCD64}"/>
              </a:ext>
            </a:extLst>
          </p:cNvPr>
          <p:cNvSpPr txBox="1"/>
          <p:nvPr/>
        </p:nvSpPr>
        <p:spPr>
          <a:xfrm>
            <a:off x="2705023" y="4440814"/>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कोअर्स बालुवा</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5" name="テキスト ボックス 1696">
            <a:extLst>
              <a:ext uri="{FF2B5EF4-FFF2-40B4-BE49-F238E27FC236}">
                <a16:creationId xmlns:a16="http://schemas.microsoft.com/office/drawing/2014/main" id="{B02DE1B0-D437-4D00-B130-6AA00B1FBF43}"/>
              </a:ext>
            </a:extLst>
          </p:cNvPr>
          <p:cNvSpPr txBox="1"/>
          <p:nvPr/>
        </p:nvSpPr>
        <p:spPr>
          <a:xfrm>
            <a:off x="3326162" y="4451429"/>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फाइन ग्राभेल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6" name="テキスト ボックス 1697">
            <a:extLst>
              <a:ext uri="{FF2B5EF4-FFF2-40B4-BE49-F238E27FC236}">
                <a16:creationId xmlns:a16="http://schemas.microsoft.com/office/drawing/2014/main" id="{A685000E-B533-49FC-B1DE-5B184CF808AA}"/>
              </a:ext>
            </a:extLst>
          </p:cNvPr>
          <p:cNvSpPr txBox="1"/>
          <p:nvPr/>
        </p:nvSpPr>
        <p:spPr>
          <a:xfrm>
            <a:off x="3923662" y="4451429"/>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मध्यम ग्राभेल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7" name="テキスト ボックス 1698">
            <a:extLst>
              <a:ext uri="{FF2B5EF4-FFF2-40B4-BE49-F238E27FC236}">
                <a16:creationId xmlns:a16="http://schemas.microsoft.com/office/drawing/2014/main" id="{70134AC6-D119-4F71-B445-792A23AB255F}"/>
              </a:ext>
            </a:extLst>
          </p:cNvPr>
          <p:cNvSpPr txBox="1"/>
          <p:nvPr/>
        </p:nvSpPr>
        <p:spPr>
          <a:xfrm>
            <a:off x="4555593" y="4454390"/>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कोअर्स बालुवा</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8" name="テキスト ボックス 1806">
            <a:extLst>
              <a:ext uri="{FF2B5EF4-FFF2-40B4-BE49-F238E27FC236}">
                <a16:creationId xmlns:a16="http://schemas.microsoft.com/office/drawing/2014/main" id="{9676A658-FBF6-430E-877C-9688B90DC2FC}"/>
              </a:ext>
            </a:extLst>
          </p:cNvPr>
          <p:cNvSpPr txBox="1"/>
          <p:nvPr/>
        </p:nvSpPr>
        <p:spPr>
          <a:xfrm>
            <a:off x="3923662" y="4690353"/>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ग्राभेल</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9" name="テキスト ボックス 1696">
            <a:extLst>
              <a:ext uri="{FF2B5EF4-FFF2-40B4-BE49-F238E27FC236}">
                <a16:creationId xmlns:a16="http://schemas.microsoft.com/office/drawing/2014/main" id="{E247DF92-44F6-4852-B1F4-41C9EC9EE049}"/>
              </a:ext>
            </a:extLst>
          </p:cNvPr>
          <p:cNvSpPr txBox="1"/>
          <p:nvPr/>
        </p:nvSpPr>
        <p:spPr>
          <a:xfrm>
            <a:off x="2443317" y="3828888"/>
            <a:ext cx="1130463"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पार्टिकल आकार</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0" name="テキスト ボックス 843">
            <a:extLst>
              <a:ext uri="{FF2B5EF4-FFF2-40B4-BE49-F238E27FC236}">
                <a16:creationId xmlns:a16="http://schemas.microsoft.com/office/drawing/2014/main" id="{BD2DE404-4161-4781-9FFE-1D168DFF8843}"/>
              </a:ext>
            </a:extLst>
          </p:cNvPr>
          <p:cNvSpPr txBox="1"/>
          <p:nvPr/>
        </p:nvSpPr>
        <p:spPr>
          <a:xfrm>
            <a:off x="5956215" y="3628176"/>
            <a:ext cx="80010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लोड</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1" name="テキスト ボックス 844">
            <a:extLst>
              <a:ext uri="{FF2B5EF4-FFF2-40B4-BE49-F238E27FC236}">
                <a16:creationId xmlns:a16="http://schemas.microsoft.com/office/drawing/2014/main" id="{4FDEF980-F291-4DAA-99B8-448ED23C4FFE}"/>
              </a:ext>
            </a:extLst>
          </p:cNvPr>
          <p:cNvSpPr txBox="1"/>
          <p:nvPr/>
        </p:nvSpPr>
        <p:spPr>
          <a:xfrm>
            <a:off x="7487835" y="3875826"/>
            <a:ext cx="80010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लोड</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2" name="テキスト ボックス 888">
            <a:extLst>
              <a:ext uri="{FF2B5EF4-FFF2-40B4-BE49-F238E27FC236}">
                <a16:creationId xmlns:a16="http://schemas.microsoft.com/office/drawing/2014/main" id="{EACA523D-CE63-45BE-8269-D01638223FFF}"/>
              </a:ext>
            </a:extLst>
          </p:cNvPr>
          <p:cNvSpPr txBox="1"/>
          <p:nvPr/>
        </p:nvSpPr>
        <p:spPr>
          <a:xfrm>
            <a:off x="6970582" y="4451136"/>
            <a:ext cx="357233"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ट्याम्पिङ</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3" name="テキスト ボックス 913">
            <a:extLst>
              <a:ext uri="{FF2B5EF4-FFF2-40B4-BE49-F238E27FC236}">
                <a16:creationId xmlns:a16="http://schemas.microsoft.com/office/drawing/2014/main" id="{7389A358-5914-4053-ACEB-56943971041B}"/>
              </a:ext>
            </a:extLst>
          </p:cNvPr>
          <p:cNvSpPr txBox="1"/>
          <p:nvPr/>
        </p:nvSpPr>
        <p:spPr>
          <a:xfrm>
            <a:off x="7415445" y="5422685"/>
            <a:ext cx="800100" cy="1669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ट्याम्पिङ समापन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4" name="テキスト ボックス 925">
            <a:extLst>
              <a:ext uri="{FF2B5EF4-FFF2-40B4-BE49-F238E27FC236}">
                <a16:creationId xmlns:a16="http://schemas.microsoft.com/office/drawing/2014/main" id="{E5EF8335-B38E-4D38-9D22-B5EAD102364D}"/>
              </a:ext>
            </a:extLst>
          </p:cNvPr>
          <p:cNvSpPr txBox="1"/>
          <p:nvPr/>
        </p:nvSpPr>
        <p:spPr>
          <a:xfrm>
            <a:off x="5667375" y="5418876"/>
            <a:ext cx="654600" cy="146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प्रकृतिको माटो</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5" name="テキスト ボックス 933">
            <a:extLst>
              <a:ext uri="{FF2B5EF4-FFF2-40B4-BE49-F238E27FC236}">
                <a16:creationId xmlns:a16="http://schemas.microsoft.com/office/drawing/2014/main" id="{86E021D4-ACD2-46C1-AB84-44BC7C106B54}"/>
              </a:ext>
            </a:extLst>
          </p:cNvPr>
          <p:cNvSpPr txBox="1"/>
          <p:nvPr/>
        </p:nvSpPr>
        <p:spPr>
          <a:xfrm>
            <a:off x="5301641" y="4561515"/>
            <a:ext cx="135415" cy="428604"/>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पानी र हावा</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6" name="テキスト ボックス 951">
            <a:extLst>
              <a:ext uri="{FF2B5EF4-FFF2-40B4-BE49-F238E27FC236}">
                <a16:creationId xmlns:a16="http://schemas.microsoft.com/office/drawing/2014/main" id="{F4A7E64A-67EF-4C3B-9A24-C9006B791E52}"/>
              </a:ext>
            </a:extLst>
          </p:cNvPr>
          <p:cNvSpPr txBox="1"/>
          <p:nvPr/>
        </p:nvSpPr>
        <p:spPr>
          <a:xfrm>
            <a:off x="6787191" y="4570894"/>
            <a:ext cx="125008" cy="428604"/>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पानी र हावा</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5526049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माटोको बनावट</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212/सहायक पाठ्यपुस्तक पृष्ठ 112</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3692924" y="6095192"/>
            <a:ext cx="1758150" cy="276999"/>
          </a:xfrm>
          <a:prstGeom prst="rect">
            <a:avLst/>
          </a:prstGeom>
          <a:noFill/>
          <a:ln>
            <a:noFill/>
          </a:ln>
        </p:spPr>
        <p:txBody>
          <a:bodyPr wrap="square" rtlCol="0">
            <a:spAutoFit/>
          </a:bodyPr>
          <a:lstStyle/>
          <a:p>
            <a:pPr algn="ctr" rtl="0"/>
            <a:r>
              <a:rPr lang="ne-np" sz="1200">
                <a:solidFill>
                  <a:prstClr val="black"/>
                </a:solidFill>
              </a:rPr>
              <a:t>माटोको बनावट</a:t>
            </a:r>
          </a:p>
        </p:txBody>
      </p:sp>
      <p:pic>
        <p:nvPicPr>
          <p:cNvPr id="2" name="図 1"/>
          <p:cNvPicPr>
            <a:picLocks noChangeAspect="1"/>
          </p:cNvPicPr>
          <p:nvPr/>
        </p:nvPicPr>
        <p:blipFill>
          <a:blip r:embed="rId3"/>
          <a:stretch>
            <a:fillRect/>
          </a:stretch>
        </p:blipFill>
        <p:spPr>
          <a:xfrm>
            <a:off x="1531143" y="1295446"/>
            <a:ext cx="6081713" cy="4799746"/>
          </a:xfrm>
          <a:prstGeom prst="rect">
            <a:avLst/>
          </a:prstGeom>
        </p:spPr>
      </p:pic>
      <p:sp>
        <p:nvSpPr>
          <p:cNvPr id="7" name="テキスト ボックス 1847">
            <a:extLst>
              <a:ext uri="{FF2B5EF4-FFF2-40B4-BE49-F238E27FC236}">
                <a16:creationId xmlns:a16="http://schemas.microsoft.com/office/drawing/2014/main" id="{71D25B10-FCD7-4E9A-93F2-C21B9A0D5E4B}"/>
              </a:ext>
            </a:extLst>
          </p:cNvPr>
          <p:cNvSpPr txBox="1"/>
          <p:nvPr/>
        </p:nvSpPr>
        <p:spPr>
          <a:xfrm>
            <a:off x="5985510" y="1577738"/>
            <a:ext cx="2028190" cy="1934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dirty="0">
                <a:effectLst/>
                <a:latin typeface="Arial" panose="020B0604020202020204" pitchFamily="34" charset="0"/>
                <a:ea typeface="游ゴシック" panose="020B0400000000000000" pitchFamily="50" charset="-128"/>
                <a:cs typeface="Times New Roman" panose="02020603050405020304" pitchFamily="18" charset="0"/>
              </a:rPr>
              <a:t>व्यक्तिगत (माटो कणहरु)</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852">
            <a:extLst>
              <a:ext uri="{FF2B5EF4-FFF2-40B4-BE49-F238E27FC236}">
                <a16:creationId xmlns:a16="http://schemas.microsoft.com/office/drawing/2014/main" id="{322A3840-D44A-4099-8B05-30C6DF5939B7}"/>
              </a:ext>
            </a:extLst>
          </p:cNvPr>
          <p:cNvSpPr txBox="1"/>
          <p:nvPr/>
        </p:nvSpPr>
        <p:spPr>
          <a:xfrm>
            <a:off x="5985510" y="2341472"/>
            <a:ext cx="419100" cy="1934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ग्याप</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853">
            <a:extLst>
              <a:ext uri="{FF2B5EF4-FFF2-40B4-BE49-F238E27FC236}">
                <a16:creationId xmlns:a16="http://schemas.microsoft.com/office/drawing/2014/main" id="{A235A55B-C144-46AA-BDCE-89DDD00CE4E7}"/>
              </a:ext>
            </a:extLst>
          </p:cNvPr>
          <p:cNvSpPr txBox="1"/>
          <p:nvPr/>
        </p:nvSpPr>
        <p:spPr>
          <a:xfrm>
            <a:off x="6498330" y="2339437"/>
            <a:ext cx="626369" cy="3599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dirty="0">
                <a:effectLst/>
                <a:latin typeface="Arial" panose="020B0604020202020204" pitchFamily="34" charset="0"/>
                <a:ea typeface="游ゴシック" panose="020B0400000000000000" pitchFamily="50" charset="-128"/>
                <a:cs typeface="Times New Roman" panose="02020603050405020304" pitchFamily="18" charset="0"/>
              </a:rPr>
              <a:t>ग्यास</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1000" kern="100" dirty="0">
                <a:effectLst/>
                <a:latin typeface="Arial" panose="020B0604020202020204" pitchFamily="34" charset="0"/>
                <a:ea typeface="游ゴシック" panose="020B0400000000000000" pitchFamily="50" charset="-128"/>
                <a:cs typeface="Times New Roman" panose="02020603050405020304" pitchFamily="18" charset="0"/>
              </a:rPr>
              <a:t>तरल पदार्थ</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854">
            <a:extLst>
              <a:ext uri="{FF2B5EF4-FFF2-40B4-BE49-F238E27FC236}">
                <a16:creationId xmlns:a16="http://schemas.microsoft.com/office/drawing/2014/main" id="{DF52A4B3-01AB-423F-AD60-6C35D45A7C61}"/>
              </a:ext>
            </a:extLst>
          </p:cNvPr>
          <p:cNvSpPr txBox="1"/>
          <p:nvPr/>
        </p:nvSpPr>
        <p:spPr>
          <a:xfrm>
            <a:off x="5180358" y="3963462"/>
            <a:ext cx="419100" cy="1719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हावामा</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855">
            <a:extLst>
              <a:ext uri="{FF2B5EF4-FFF2-40B4-BE49-F238E27FC236}">
                <a16:creationId xmlns:a16="http://schemas.microsoft.com/office/drawing/2014/main" id="{A9A854B4-1A9B-4763-A6CC-FFE6BFD1B8D4}"/>
              </a:ext>
            </a:extLst>
          </p:cNvPr>
          <p:cNvSpPr txBox="1"/>
          <p:nvPr/>
        </p:nvSpPr>
        <p:spPr>
          <a:xfrm>
            <a:off x="5097583" y="4313282"/>
            <a:ext cx="402981" cy="1988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पानी</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824">
            <a:extLst>
              <a:ext uri="{FF2B5EF4-FFF2-40B4-BE49-F238E27FC236}">
                <a16:creationId xmlns:a16="http://schemas.microsoft.com/office/drawing/2014/main" id="{9DBACA08-1225-4D47-8DA9-2F3C97ED4430}"/>
              </a:ext>
            </a:extLst>
          </p:cNvPr>
          <p:cNvSpPr txBox="1"/>
          <p:nvPr/>
        </p:nvSpPr>
        <p:spPr>
          <a:xfrm>
            <a:off x="5070718" y="5039788"/>
            <a:ext cx="528740" cy="1719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dirty="0">
                <a:effectLst/>
                <a:latin typeface="Arial" panose="020B0604020202020204" pitchFamily="34" charset="0"/>
                <a:ea typeface="游ゴシック" panose="020B0400000000000000" pitchFamily="50" charset="-128"/>
                <a:cs typeface="Times New Roman" panose="02020603050405020304" pitchFamily="18" charset="0"/>
              </a:rPr>
              <a:t>माटो कण</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841">
            <a:extLst>
              <a:ext uri="{FF2B5EF4-FFF2-40B4-BE49-F238E27FC236}">
                <a16:creationId xmlns:a16="http://schemas.microsoft.com/office/drawing/2014/main" id="{99B42E19-96A8-4A32-8B2C-752F54373208}"/>
              </a:ext>
            </a:extLst>
          </p:cNvPr>
          <p:cNvSpPr txBox="1"/>
          <p:nvPr/>
        </p:nvSpPr>
        <p:spPr>
          <a:xfrm>
            <a:off x="1531142" y="3580680"/>
            <a:ext cx="1674573" cy="26098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180000"/>
              </a:lnSpc>
              <a:tabLst>
                <a:tab pos="265113" algn="l"/>
                <a:tab pos="446088" algn="l"/>
              </a:tabLst>
            </a:pPr>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W	:	माटोको कुल मास</a:t>
            </a:r>
          </a:p>
          <a:p>
            <a:pPr algn="l" rtl="0">
              <a:lnSpc>
                <a:spcPct val="180000"/>
              </a:lnSpc>
              <a:tabLst>
                <a:tab pos="265113" algn="l"/>
                <a:tab pos="446088" algn="l"/>
              </a:tabLst>
            </a:pPr>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Ws	:	माटो कणहरुको तौल</a:t>
            </a:r>
          </a:p>
          <a:p>
            <a:pPr algn="l" rtl="0">
              <a:lnSpc>
                <a:spcPct val="180000"/>
              </a:lnSpc>
              <a:tabLst>
                <a:tab pos="265113" algn="l"/>
                <a:tab pos="446088" algn="l"/>
              </a:tabLst>
            </a:pPr>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Ww	:	पानीको परिमाण</a:t>
            </a:r>
          </a:p>
          <a:p>
            <a:pPr algn="l" rtl="0">
              <a:lnSpc>
                <a:spcPct val="180000"/>
              </a:lnSpc>
              <a:tabLst>
                <a:tab pos="265113" algn="l"/>
                <a:tab pos="446088" algn="l"/>
              </a:tabLst>
            </a:pPr>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Wa	:	हावाको परिमाण (＝0)</a:t>
            </a:r>
          </a:p>
          <a:p>
            <a:pPr algn="l" rtl="0">
              <a:lnSpc>
                <a:spcPct val="180000"/>
              </a:lnSpc>
              <a:tabLst>
                <a:tab pos="265113" algn="l"/>
                <a:tab pos="446088" algn="l"/>
              </a:tabLst>
            </a:pPr>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V	:	माटोको कुल मात्रा</a:t>
            </a:r>
          </a:p>
          <a:p>
            <a:pPr algn="l" rtl="0">
              <a:lnSpc>
                <a:spcPct val="180000"/>
              </a:lnSpc>
              <a:tabLst>
                <a:tab pos="265113" algn="l"/>
                <a:tab pos="446088" algn="l"/>
              </a:tabLst>
            </a:pPr>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Vs	:	माटो कणहरुको तौल</a:t>
            </a:r>
          </a:p>
          <a:p>
            <a:pPr algn="l" rtl="0">
              <a:lnSpc>
                <a:spcPct val="180000"/>
              </a:lnSpc>
              <a:tabLst>
                <a:tab pos="265113" algn="l"/>
                <a:tab pos="446088" algn="l"/>
              </a:tabLst>
            </a:pPr>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Vw	:	पानीको परिमाण</a:t>
            </a:r>
          </a:p>
          <a:p>
            <a:pPr algn="l" rtl="0">
              <a:lnSpc>
                <a:spcPct val="180000"/>
              </a:lnSpc>
              <a:tabLst>
                <a:tab pos="265113" algn="l"/>
                <a:tab pos="446088" algn="l"/>
              </a:tabLst>
            </a:pPr>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Va	:	हावाको परिमाण</a:t>
            </a:r>
          </a:p>
          <a:p>
            <a:pPr algn="l" rtl="0">
              <a:lnSpc>
                <a:spcPct val="180000"/>
              </a:lnSpc>
              <a:tabLst>
                <a:tab pos="265113" algn="l"/>
                <a:tab pos="446088" algn="l"/>
              </a:tabLst>
            </a:pPr>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Vv	:	माटोको ग्यापको मात्रा</a:t>
            </a:r>
          </a:p>
        </p:txBody>
      </p:sp>
    </p:spTree>
    <p:extLst>
      <p:ext uri="{BB962C8B-B14F-4D97-AF65-F5344CB8AC3E}">
        <p14:creationId xmlns:p14="http://schemas.microsoft.com/office/powerpoint/2010/main" val="36503141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जमिन प्याडको साह्रोपन</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215/सहायक पाठ्यपुस्तक पृष्ठ 113</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3545946" y="1790561"/>
            <a:ext cx="2052107" cy="276999"/>
          </a:xfrm>
          <a:prstGeom prst="rect">
            <a:avLst/>
          </a:prstGeom>
          <a:noFill/>
          <a:ln>
            <a:noFill/>
          </a:ln>
        </p:spPr>
        <p:txBody>
          <a:bodyPr wrap="square" rtlCol="0">
            <a:spAutoFit/>
          </a:bodyPr>
          <a:lstStyle/>
          <a:p>
            <a:pPr algn="ctr" rtl="0"/>
            <a:r>
              <a:rPr lang="ne-np" sz="1200">
                <a:solidFill>
                  <a:prstClr val="black"/>
                </a:solidFill>
              </a:rPr>
              <a:t>कोन इन्डेक्स</a:t>
            </a:r>
          </a:p>
        </p:txBody>
      </p:sp>
      <p:pic>
        <p:nvPicPr>
          <p:cNvPr id="3" name="図 2"/>
          <p:cNvPicPr>
            <a:picLocks noChangeAspect="1"/>
          </p:cNvPicPr>
          <p:nvPr/>
        </p:nvPicPr>
        <p:blipFill>
          <a:blip r:embed="rId3"/>
          <a:stretch>
            <a:fillRect/>
          </a:stretch>
        </p:blipFill>
        <p:spPr>
          <a:xfrm>
            <a:off x="1290637" y="2162942"/>
            <a:ext cx="6562725" cy="2943225"/>
          </a:xfrm>
          <a:prstGeom prst="rect">
            <a:avLst/>
          </a:prstGeom>
        </p:spPr>
      </p:pic>
      <p:sp>
        <p:nvSpPr>
          <p:cNvPr id="10" name="テキスト ボックス 9"/>
          <p:cNvSpPr txBox="1"/>
          <p:nvPr/>
        </p:nvSpPr>
        <p:spPr>
          <a:xfrm>
            <a:off x="1290636" y="5065928"/>
            <a:ext cx="4475163" cy="276999"/>
          </a:xfrm>
          <a:prstGeom prst="rect">
            <a:avLst/>
          </a:prstGeom>
          <a:noFill/>
          <a:ln>
            <a:noFill/>
          </a:ln>
        </p:spPr>
        <p:txBody>
          <a:bodyPr wrap="square" rtlCol="0">
            <a:spAutoFit/>
          </a:bodyPr>
          <a:lstStyle/>
          <a:p>
            <a:pPr algn="ctr" rtl="0"/>
            <a:r>
              <a:rPr lang="ne-np" sz="1200" dirty="0">
                <a:solidFill>
                  <a:prstClr val="black"/>
                </a:solidFill>
              </a:rPr>
              <a:t>नोट) तालिकाको अंक माटोको प्रकारअनुसार केहि फरक हुन्छ</a:t>
            </a:r>
          </a:p>
        </p:txBody>
      </p:sp>
      <p:sp>
        <p:nvSpPr>
          <p:cNvPr id="8" name="テキスト ボックス 954">
            <a:extLst>
              <a:ext uri="{FF2B5EF4-FFF2-40B4-BE49-F238E27FC236}">
                <a16:creationId xmlns:a16="http://schemas.microsoft.com/office/drawing/2014/main" id="{49306258-CDF6-4BCD-9D03-71B647E24076}"/>
              </a:ext>
            </a:extLst>
          </p:cNvPr>
          <p:cNvSpPr txBox="1"/>
          <p:nvPr/>
        </p:nvSpPr>
        <p:spPr>
          <a:xfrm>
            <a:off x="1465343" y="2246615"/>
            <a:ext cx="2013806"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400" kern="100">
                <a:effectLst/>
                <a:latin typeface="游ゴシック" panose="020B0400000000000000" pitchFamily="50" charset="-128"/>
                <a:ea typeface="游ゴシック" panose="020B0400000000000000" pitchFamily="50" charset="-128"/>
                <a:cs typeface="Times New Roman" panose="02020603050405020304" pitchFamily="18" charset="0"/>
              </a:rPr>
              <a:t>मेसिनको किसिमहरू</a:t>
            </a:r>
          </a:p>
        </p:txBody>
      </p:sp>
      <p:sp>
        <p:nvSpPr>
          <p:cNvPr id="11" name="テキスト ボックス 960">
            <a:extLst>
              <a:ext uri="{FF2B5EF4-FFF2-40B4-BE49-F238E27FC236}">
                <a16:creationId xmlns:a16="http://schemas.microsoft.com/office/drawing/2014/main" id="{74CCEBC1-3622-4596-89B4-D30F0D642CD8}"/>
              </a:ext>
            </a:extLst>
          </p:cNvPr>
          <p:cNvSpPr txBox="1"/>
          <p:nvPr/>
        </p:nvSpPr>
        <p:spPr>
          <a:xfrm>
            <a:off x="3662916" y="2258877"/>
            <a:ext cx="1895343"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400" kern="100">
                <a:effectLst/>
                <a:latin typeface="游ゴシック" panose="020B0400000000000000" pitchFamily="50" charset="-128"/>
                <a:ea typeface="游ゴシック" panose="020B0400000000000000" pitchFamily="50" charset="-128"/>
                <a:cs typeface="Times New Roman" panose="02020603050405020304" pitchFamily="18" charset="0"/>
              </a:rPr>
              <a:t>कोन इन्डेक्स (N/mm</a:t>
            </a:r>
            <a:r>
              <a:rPr lang="ne-np" sz="1400" kern="100" baseline="3000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ne-np" sz="1400" kern="100">
                <a:effectLst/>
                <a:latin typeface="游ゴシック" panose="020B0400000000000000" pitchFamily="50" charset="-128"/>
                <a:ea typeface="游ゴシック" panose="020B0400000000000000" pitchFamily="50" charset="-128"/>
                <a:cs typeface="Times New Roman" panose="02020603050405020304" pitchFamily="18" charset="0"/>
              </a:rPr>
              <a:t>)</a:t>
            </a:r>
          </a:p>
        </p:txBody>
      </p:sp>
      <p:sp>
        <p:nvSpPr>
          <p:cNvPr id="12" name="テキスト ボックス 969">
            <a:extLst>
              <a:ext uri="{FF2B5EF4-FFF2-40B4-BE49-F238E27FC236}">
                <a16:creationId xmlns:a16="http://schemas.microsoft.com/office/drawing/2014/main" id="{E002A6BF-7655-4E7B-9824-99010B8B373A}"/>
              </a:ext>
            </a:extLst>
          </p:cNvPr>
          <p:cNvSpPr txBox="1"/>
          <p:nvPr/>
        </p:nvSpPr>
        <p:spPr>
          <a:xfrm>
            <a:off x="5873596" y="2246616"/>
            <a:ext cx="1760581"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कन्ट्याक्ट प्रेसर (N/mm</a:t>
            </a:r>
            <a:r>
              <a:rPr lang="ne-np" sz="1200" kern="100" baseline="300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ne-n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p>
        </p:txBody>
      </p:sp>
      <p:sp>
        <p:nvSpPr>
          <p:cNvPr id="13" name="テキスト ボックス 1063">
            <a:extLst>
              <a:ext uri="{FF2B5EF4-FFF2-40B4-BE49-F238E27FC236}">
                <a16:creationId xmlns:a16="http://schemas.microsoft.com/office/drawing/2014/main" id="{D421E2B7-E000-46BC-8252-DC2F3502CD16}"/>
              </a:ext>
            </a:extLst>
          </p:cNvPr>
          <p:cNvSpPr txBox="1"/>
          <p:nvPr/>
        </p:nvSpPr>
        <p:spPr>
          <a:xfrm>
            <a:off x="3863127" y="2647627"/>
            <a:ext cx="1623274"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400" kern="100">
                <a:effectLst/>
                <a:latin typeface="游ゴシック" panose="020B0400000000000000" pitchFamily="50" charset="-128"/>
                <a:ea typeface="游ゴシック" panose="020B0400000000000000" pitchFamily="50" charset="-128"/>
                <a:cs typeface="Times New Roman" panose="02020603050405020304" pitchFamily="18" charset="0"/>
              </a:rPr>
              <a:t>0.3माथि</a:t>
            </a:r>
          </a:p>
        </p:txBody>
      </p:sp>
      <p:sp>
        <p:nvSpPr>
          <p:cNvPr id="14" name="テキスト ボックス 1068">
            <a:extLst>
              <a:ext uri="{FF2B5EF4-FFF2-40B4-BE49-F238E27FC236}">
                <a16:creationId xmlns:a16="http://schemas.microsoft.com/office/drawing/2014/main" id="{691E10CB-2248-42B4-938A-E1A8BEB62AAA}"/>
              </a:ext>
            </a:extLst>
          </p:cNvPr>
          <p:cNvSpPr txBox="1"/>
          <p:nvPr/>
        </p:nvSpPr>
        <p:spPr>
          <a:xfrm>
            <a:off x="4481463" y="3651969"/>
            <a:ext cx="1163541"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(स्वाम्प बुलडोजर आकार)</a:t>
            </a:r>
          </a:p>
        </p:txBody>
      </p:sp>
      <p:sp>
        <p:nvSpPr>
          <p:cNvPr id="15" name="テキスト ボックス 1078">
            <a:extLst>
              <a:ext uri="{FF2B5EF4-FFF2-40B4-BE49-F238E27FC236}">
                <a16:creationId xmlns:a16="http://schemas.microsoft.com/office/drawing/2014/main" id="{75C0B015-5463-43AB-8739-7A24376E46C9}"/>
              </a:ext>
            </a:extLst>
          </p:cNvPr>
          <p:cNvSpPr txBox="1"/>
          <p:nvPr/>
        </p:nvSpPr>
        <p:spPr>
          <a:xfrm>
            <a:off x="1434348" y="2586984"/>
            <a:ext cx="2020052" cy="257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50" kern="100" dirty="0">
                <a:effectLst/>
                <a:latin typeface="游ゴシック" panose="020B0400000000000000" pitchFamily="50" charset="-128"/>
                <a:ea typeface="游ゴシック" panose="020B0400000000000000" pitchFamily="50" charset="-128"/>
                <a:cs typeface="Times New Roman" panose="02020603050405020304" pitchFamily="18" charset="0"/>
              </a:rPr>
              <a:t>मध्यम स्केल स्वाम्प बुलडोजरको उदाहरण</a:t>
            </a:r>
          </a:p>
        </p:txBody>
      </p:sp>
      <p:sp>
        <p:nvSpPr>
          <p:cNvPr id="16" name="テキスト ボックス 1140">
            <a:extLst>
              <a:ext uri="{FF2B5EF4-FFF2-40B4-BE49-F238E27FC236}">
                <a16:creationId xmlns:a16="http://schemas.microsoft.com/office/drawing/2014/main" id="{03161C2F-D9E0-46A1-B6A1-AA91F8F39DC0}"/>
              </a:ext>
            </a:extLst>
          </p:cNvPr>
          <p:cNvSpPr txBox="1"/>
          <p:nvPr/>
        </p:nvSpPr>
        <p:spPr>
          <a:xfrm>
            <a:off x="1446292" y="2961582"/>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400" kern="100">
                <a:effectLst/>
                <a:latin typeface="游ゴシック" panose="020B0400000000000000" pitchFamily="50" charset="-128"/>
                <a:ea typeface="游ゴシック" panose="020B0400000000000000" pitchFamily="50" charset="-128"/>
                <a:cs typeface="Times New Roman" panose="02020603050405020304" pitchFamily="18" charset="0"/>
              </a:rPr>
              <a:t>मध्यम स्केल बुलडोजरको </a:t>
            </a:r>
          </a:p>
        </p:txBody>
      </p:sp>
      <p:sp>
        <p:nvSpPr>
          <p:cNvPr id="17" name="テキスト ボックス 1145">
            <a:extLst>
              <a:ext uri="{FF2B5EF4-FFF2-40B4-BE49-F238E27FC236}">
                <a16:creationId xmlns:a16="http://schemas.microsoft.com/office/drawing/2014/main" id="{204CBC5A-305C-4162-9334-D7EDC33C5087}"/>
              </a:ext>
            </a:extLst>
          </p:cNvPr>
          <p:cNvSpPr txBox="1"/>
          <p:nvPr/>
        </p:nvSpPr>
        <p:spPr>
          <a:xfrm>
            <a:off x="1434348" y="3343185"/>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ठूलो स्केल बुलडोजरको </a:t>
            </a:r>
          </a:p>
        </p:txBody>
      </p:sp>
      <p:sp>
        <p:nvSpPr>
          <p:cNvPr id="19" name="テキスト ボックス 1149">
            <a:extLst>
              <a:ext uri="{FF2B5EF4-FFF2-40B4-BE49-F238E27FC236}">
                <a16:creationId xmlns:a16="http://schemas.microsoft.com/office/drawing/2014/main" id="{3A71EB66-513C-49E1-BBAA-0844C652A5D4}"/>
              </a:ext>
            </a:extLst>
          </p:cNvPr>
          <p:cNvSpPr txBox="1"/>
          <p:nvPr/>
        </p:nvSpPr>
        <p:spPr>
          <a:xfrm>
            <a:off x="1453912" y="3672887"/>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400" kern="100">
                <a:effectLst/>
                <a:latin typeface="游ゴシック" panose="020B0400000000000000" pitchFamily="50" charset="-128"/>
                <a:ea typeface="游ゴシック" panose="020B0400000000000000" pitchFamily="50" charset="-128"/>
                <a:cs typeface="Times New Roman" panose="02020603050405020304" pitchFamily="18" charset="0"/>
              </a:rPr>
              <a:t>स्क्रेप डोजर</a:t>
            </a:r>
          </a:p>
        </p:txBody>
      </p:sp>
      <p:sp>
        <p:nvSpPr>
          <p:cNvPr id="20" name="テキスト ボックス 1156">
            <a:extLst>
              <a:ext uri="{FF2B5EF4-FFF2-40B4-BE49-F238E27FC236}">
                <a16:creationId xmlns:a16="http://schemas.microsoft.com/office/drawing/2014/main" id="{2D183840-CA35-460E-8E69-4734A2BE6741}"/>
              </a:ext>
            </a:extLst>
          </p:cNvPr>
          <p:cNvSpPr txBox="1"/>
          <p:nvPr/>
        </p:nvSpPr>
        <p:spPr>
          <a:xfrm>
            <a:off x="1446293" y="4027329"/>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400" kern="100">
                <a:effectLst/>
                <a:latin typeface="游ゴシック" panose="020B0400000000000000" pitchFamily="50" charset="-128"/>
                <a:ea typeface="游ゴシック" panose="020B0400000000000000" pitchFamily="50" charset="-128"/>
                <a:cs typeface="Times New Roman" panose="02020603050405020304" pitchFamily="18" charset="0"/>
              </a:rPr>
              <a:t>टो टाइप स्क्रेपर</a:t>
            </a:r>
          </a:p>
        </p:txBody>
      </p:sp>
      <p:sp>
        <p:nvSpPr>
          <p:cNvPr id="21" name="テキスト ボックス 1166">
            <a:extLst>
              <a:ext uri="{FF2B5EF4-FFF2-40B4-BE49-F238E27FC236}">
                <a16:creationId xmlns:a16="http://schemas.microsoft.com/office/drawing/2014/main" id="{3B13BF3D-43C9-4110-B6CE-D3D0CDAB16FB}"/>
              </a:ext>
            </a:extLst>
          </p:cNvPr>
          <p:cNvSpPr txBox="1"/>
          <p:nvPr/>
        </p:nvSpPr>
        <p:spPr>
          <a:xfrm>
            <a:off x="1436118" y="4411066"/>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400" kern="100">
                <a:effectLst/>
                <a:latin typeface="游ゴシック" panose="020B0400000000000000" pitchFamily="50" charset="-128"/>
                <a:ea typeface="游ゴシック" panose="020B0400000000000000" pitchFamily="50" charset="-128"/>
                <a:cs typeface="Times New Roman" panose="02020603050405020304" pitchFamily="18" charset="0"/>
              </a:rPr>
              <a:t>मोटर, स्क्रेपर </a:t>
            </a:r>
          </a:p>
        </p:txBody>
      </p:sp>
      <p:sp>
        <p:nvSpPr>
          <p:cNvPr id="22" name="テキスト ボックス 1171">
            <a:extLst>
              <a:ext uri="{FF2B5EF4-FFF2-40B4-BE49-F238E27FC236}">
                <a16:creationId xmlns:a16="http://schemas.microsoft.com/office/drawing/2014/main" id="{E0645841-87D5-4129-BEF6-3BB9CF545780}"/>
              </a:ext>
            </a:extLst>
          </p:cNvPr>
          <p:cNvSpPr txBox="1"/>
          <p:nvPr/>
        </p:nvSpPr>
        <p:spPr>
          <a:xfrm>
            <a:off x="1446293" y="4756985"/>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400" kern="100">
                <a:effectLst/>
                <a:latin typeface="游ゴシック" panose="020B0400000000000000" pitchFamily="50" charset="-128"/>
                <a:ea typeface="游ゴシック" panose="020B0400000000000000" pitchFamily="50" charset="-128"/>
                <a:cs typeface="Times New Roman" panose="02020603050405020304" pitchFamily="18" charset="0"/>
              </a:rPr>
              <a:t>डम्प ट्रक</a:t>
            </a:r>
          </a:p>
        </p:txBody>
      </p:sp>
      <p:sp>
        <p:nvSpPr>
          <p:cNvPr id="23" name="テキスト ボックス 1177">
            <a:extLst>
              <a:ext uri="{FF2B5EF4-FFF2-40B4-BE49-F238E27FC236}">
                <a16:creationId xmlns:a16="http://schemas.microsoft.com/office/drawing/2014/main" id="{E8319F0E-D698-482E-896F-46063EEB0884}"/>
              </a:ext>
            </a:extLst>
          </p:cNvPr>
          <p:cNvSpPr txBox="1"/>
          <p:nvPr/>
        </p:nvSpPr>
        <p:spPr>
          <a:xfrm>
            <a:off x="6537976" y="3690523"/>
            <a:ext cx="1163541"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400" kern="100">
                <a:effectLst/>
                <a:latin typeface="游ゴシック" panose="020B0400000000000000" pitchFamily="50" charset="-128"/>
                <a:ea typeface="游ゴシック" panose="020B0400000000000000" pitchFamily="50" charset="-128"/>
                <a:cs typeface="Times New Roman" panose="02020603050405020304" pitchFamily="18" charset="0"/>
              </a:rPr>
              <a:t>(लोड क्षमता)</a:t>
            </a:r>
          </a:p>
        </p:txBody>
      </p:sp>
    </p:spTree>
    <p:extLst>
      <p:ext uri="{BB962C8B-B14F-4D97-AF65-F5344CB8AC3E}">
        <p14:creationId xmlns:p14="http://schemas.microsoft.com/office/powerpoint/2010/main" val="1666206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माटो मात्राको परिवर्तन</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216/सहायक पाठ्यपुस्तक पृष्ठ 114</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1810156" y="1697043"/>
            <a:ext cx="2052107" cy="276999"/>
          </a:xfrm>
          <a:prstGeom prst="rect">
            <a:avLst/>
          </a:prstGeom>
          <a:noFill/>
          <a:ln>
            <a:noFill/>
          </a:ln>
        </p:spPr>
        <p:txBody>
          <a:bodyPr wrap="square" rtlCol="0">
            <a:spAutoFit/>
          </a:bodyPr>
          <a:lstStyle/>
          <a:p>
            <a:pPr algn="ctr" rtl="0"/>
            <a:r>
              <a:rPr lang="ne-np" sz="1200">
                <a:solidFill>
                  <a:prstClr val="black"/>
                </a:solidFill>
              </a:rPr>
              <a:t>माटो मात्राको परिवर्तन दर</a:t>
            </a:r>
          </a:p>
        </p:txBody>
      </p:sp>
      <p:pic>
        <p:nvPicPr>
          <p:cNvPr id="2" name="図 1"/>
          <p:cNvPicPr>
            <a:picLocks noChangeAspect="1"/>
          </p:cNvPicPr>
          <p:nvPr/>
        </p:nvPicPr>
        <p:blipFill>
          <a:blip r:embed="rId3"/>
          <a:stretch>
            <a:fillRect/>
          </a:stretch>
        </p:blipFill>
        <p:spPr>
          <a:xfrm>
            <a:off x="833438" y="1985997"/>
            <a:ext cx="4005545" cy="3364658"/>
          </a:xfrm>
          <a:prstGeom prst="rect">
            <a:avLst/>
          </a:prstGeom>
        </p:spPr>
      </p:pic>
      <p:pic>
        <p:nvPicPr>
          <p:cNvPr id="5" name="図 4"/>
          <p:cNvPicPr>
            <a:picLocks noChangeAspect="1"/>
          </p:cNvPicPr>
          <p:nvPr/>
        </p:nvPicPr>
        <p:blipFill>
          <a:blip r:embed="rId4"/>
          <a:stretch>
            <a:fillRect/>
          </a:stretch>
        </p:blipFill>
        <p:spPr>
          <a:xfrm>
            <a:off x="4919804" y="2719238"/>
            <a:ext cx="3514725" cy="1647825"/>
          </a:xfrm>
          <a:prstGeom prst="rect">
            <a:avLst/>
          </a:prstGeom>
        </p:spPr>
      </p:pic>
      <p:sp>
        <p:nvSpPr>
          <p:cNvPr id="13" name="テキスト ボックス 12"/>
          <p:cNvSpPr txBox="1"/>
          <p:nvPr/>
        </p:nvSpPr>
        <p:spPr>
          <a:xfrm>
            <a:off x="5651112" y="4228563"/>
            <a:ext cx="2052107" cy="276999"/>
          </a:xfrm>
          <a:prstGeom prst="rect">
            <a:avLst/>
          </a:prstGeom>
          <a:noFill/>
          <a:ln>
            <a:noFill/>
          </a:ln>
        </p:spPr>
        <p:txBody>
          <a:bodyPr wrap="square" rtlCol="0">
            <a:spAutoFit/>
          </a:bodyPr>
          <a:lstStyle/>
          <a:p>
            <a:pPr algn="ctr" rtl="0"/>
            <a:r>
              <a:rPr lang="ne-np" sz="1200">
                <a:solidFill>
                  <a:prstClr val="black"/>
                </a:solidFill>
              </a:rPr>
              <a:t>माटो मात्राको परिवर्तन</a:t>
            </a:r>
          </a:p>
        </p:txBody>
      </p:sp>
      <p:sp>
        <p:nvSpPr>
          <p:cNvPr id="10" name="テキスト ボックス 1194">
            <a:extLst>
              <a:ext uri="{FF2B5EF4-FFF2-40B4-BE49-F238E27FC236}">
                <a16:creationId xmlns:a16="http://schemas.microsoft.com/office/drawing/2014/main" id="{995B42FA-D7B0-4CAB-84FE-ADA41D0D567C}"/>
              </a:ext>
            </a:extLst>
          </p:cNvPr>
          <p:cNvSpPr txBox="1"/>
          <p:nvPr/>
        </p:nvSpPr>
        <p:spPr>
          <a:xfrm>
            <a:off x="1483170" y="2076049"/>
            <a:ext cx="1005771"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नाम</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269">
            <a:extLst>
              <a:ext uri="{FF2B5EF4-FFF2-40B4-BE49-F238E27FC236}">
                <a16:creationId xmlns:a16="http://schemas.microsoft.com/office/drawing/2014/main" id="{DCB55DA6-1DD6-4E0A-83AD-726C4DBC2937}"/>
              </a:ext>
            </a:extLst>
          </p:cNvPr>
          <p:cNvSpPr txBox="1"/>
          <p:nvPr/>
        </p:nvSpPr>
        <p:spPr>
          <a:xfrm>
            <a:off x="886231" y="2600628"/>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चट्टान अथवा ढुँगा</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293">
            <a:extLst>
              <a:ext uri="{FF2B5EF4-FFF2-40B4-BE49-F238E27FC236}">
                <a16:creationId xmlns:a16="http://schemas.microsoft.com/office/drawing/2014/main" id="{678E0D52-5658-4DCC-A626-FB42E908A15C}"/>
              </a:ext>
            </a:extLst>
          </p:cNvPr>
          <p:cNvSpPr txBox="1"/>
          <p:nvPr/>
        </p:nvSpPr>
        <p:spPr>
          <a:xfrm>
            <a:off x="893060" y="3388727"/>
            <a:ext cx="692284" cy="3526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ग्राभेल मिसिएको ढुँगा</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305">
            <a:extLst>
              <a:ext uri="{FF2B5EF4-FFF2-40B4-BE49-F238E27FC236}">
                <a16:creationId xmlns:a16="http://schemas.microsoft.com/office/drawing/2014/main" id="{1B095106-FC1C-4A1C-99F2-147FFE2C145A}"/>
              </a:ext>
            </a:extLst>
          </p:cNvPr>
          <p:cNvSpPr txBox="1"/>
          <p:nvPr/>
        </p:nvSpPr>
        <p:spPr>
          <a:xfrm>
            <a:off x="893060" y="3916983"/>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बालुवा</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856">
            <a:extLst>
              <a:ext uri="{FF2B5EF4-FFF2-40B4-BE49-F238E27FC236}">
                <a16:creationId xmlns:a16="http://schemas.microsoft.com/office/drawing/2014/main" id="{021539B6-3696-422E-9287-FE53FA7CD814}"/>
              </a:ext>
            </a:extLst>
          </p:cNvPr>
          <p:cNvSpPr txBox="1"/>
          <p:nvPr/>
        </p:nvSpPr>
        <p:spPr>
          <a:xfrm>
            <a:off x="897661" y="4367278"/>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सामान्य माटो</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857">
            <a:extLst>
              <a:ext uri="{FF2B5EF4-FFF2-40B4-BE49-F238E27FC236}">
                <a16:creationId xmlns:a16="http://schemas.microsoft.com/office/drawing/2014/main" id="{FDCED03E-27B5-453D-BA8C-75F829BA31EE}"/>
              </a:ext>
            </a:extLst>
          </p:cNvPr>
          <p:cNvSpPr txBox="1"/>
          <p:nvPr/>
        </p:nvSpPr>
        <p:spPr>
          <a:xfrm>
            <a:off x="897661" y="4922823"/>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सुसङ्गत माटो आदि</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858">
            <a:extLst>
              <a:ext uri="{FF2B5EF4-FFF2-40B4-BE49-F238E27FC236}">
                <a16:creationId xmlns:a16="http://schemas.microsoft.com/office/drawing/2014/main" id="{4AA7799E-2FEC-43AD-AE8E-252C7574BABA}"/>
              </a:ext>
            </a:extLst>
          </p:cNvPr>
          <p:cNvSpPr txBox="1"/>
          <p:nvPr/>
        </p:nvSpPr>
        <p:spPr>
          <a:xfrm>
            <a:off x="1763617" y="2291663"/>
            <a:ext cx="1136390"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मध्यम साह्रो चट्टान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859">
            <a:extLst>
              <a:ext uri="{FF2B5EF4-FFF2-40B4-BE49-F238E27FC236}">
                <a16:creationId xmlns:a16="http://schemas.microsoft.com/office/drawing/2014/main" id="{0AB99E00-4533-46BD-A9FF-5248FA9D32C3}"/>
              </a:ext>
            </a:extLst>
          </p:cNvPr>
          <p:cNvSpPr txBox="1"/>
          <p:nvPr/>
        </p:nvSpPr>
        <p:spPr>
          <a:xfrm>
            <a:off x="1781983" y="2499179"/>
            <a:ext cx="1136390"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मध्यम साह्रो चट्टान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860">
            <a:extLst>
              <a:ext uri="{FF2B5EF4-FFF2-40B4-BE49-F238E27FC236}">
                <a16:creationId xmlns:a16="http://schemas.microsoft.com/office/drawing/2014/main" id="{95C422AC-0EAB-4D99-9D77-5C8105EF82AC}"/>
              </a:ext>
            </a:extLst>
          </p:cNvPr>
          <p:cNvSpPr txBox="1"/>
          <p:nvPr/>
        </p:nvSpPr>
        <p:spPr>
          <a:xfrm>
            <a:off x="1763617" y="2736987"/>
            <a:ext cx="1136390"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हलुका ढुँगा</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861">
            <a:extLst>
              <a:ext uri="{FF2B5EF4-FFF2-40B4-BE49-F238E27FC236}">
                <a16:creationId xmlns:a16="http://schemas.microsoft.com/office/drawing/2014/main" id="{1FC466A3-1933-406F-BCC5-4011D442CB76}"/>
              </a:ext>
            </a:extLst>
          </p:cNvPr>
          <p:cNvSpPr txBox="1"/>
          <p:nvPr/>
        </p:nvSpPr>
        <p:spPr>
          <a:xfrm>
            <a:off x="1695190" y="2946114"/>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रक मास, कोबल स्टोन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862">
            <a:extLst>
              <a:ext uri="{FF2B5EF4-FFF2-40B4-BE49-F238E27FC236}">
                <a16:creationId xmlns:a16="http://schemas.microsoft.com/office/drawing/2014/main" id="{C0679BD5-AC7C-4960-B230-91BF0F51EAA6}"/>
              </a:ext>
            </a:extLst>
          </p:cNvPr>
          <p:cNvSpPr txBox="1"/>
          <p:nvPr/>
        </p:nvSpPr>
        <p:spPr>
          <a:xfrm>
            <a:off x="1709191" y="3175144"/>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ग्राभेल</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863">
            <a:extLst>
              <a:ext uri="{FF2B5EF4-FFF2-40B4-BE49-F238E27FC236}">
                <a16:creationId xmlns:a16="http://schemas.microsoft.com/office/drawing/2014/main" id="{C94078BC-4C5B-468F-82A7-5530D3F3CED6}"/>
              </a:ext>
            </a:extLst>
          </p:cNvPr>
          <p:cNvSpPr txBox="1"/>
          <p:nvPr/>
        </p:nvSpPr>
        <p:spPr>
          <a:xfrm>
            <a:off x="1709191" y="3390395"/>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साह्रो प्रकारको माटो</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864">
            <a:extLst>
              <a:ext uri="{FF2B5EF4-FFF2-40B4-BE49-F238E27FC236}">
                <a16:creationId xmlns:a16="http://schemas.microsoft.com/office/drawing/2014/main" id="{E1560057-5F24-4BF4-9FF9-68D775125323}"/>
              </a:ext>
            </a:extLst>
          </p:cNvPr>
          <p:cNvSpPr txBox="1"/>
          <p:nvPr/>
        </p:nvSpPr>
        <p:spPr>
          <a:xfrm>
            <a:off x="1709191" y="3604323"/>
            <a:ext cx="1293134" cy="1370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कन्सोडिशन गरेको साह्रो माटो</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865">
            <a:extLst>
              <a:ext uri="{FF2B5EF4-FFF2-40B4-BE49-F238E27FC236}">
                <a16:creationId xmlns:a16="http://schemas.microsoft.com/office/drawing/2014/main" id="{48FE0D0A-8CEB-4B61-A804-75228A78B977}"/>
              </a:ext>
            </a:extLst>
          </p:cNvPr>
          <p:cNvSpPr txBox="1"/>
          <p:nvPr/>
        </p:nvSpPr>
        <p:spPr>
          <a:xfrm>
            <a:off x="1724431" y="3808650"/>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बालुवा</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866">
            <a:extLst>
              <a:ext uri="{FF2B5EF4-FFF2-40B4-BE49-F238E27FC236}">
                <a16:creationId xmlns:a16="http://schemas.microsoft.com/office/drawing/2014/main" id="{C0D484AA-5095-43E0-BD10-2A7C1073D9B3}"/>
              </a:ext>
            </a:extLst>
          </p:cNvPr>
          <p:cNvSpPr txBox="1"/>
          <p:nvPr/>
        </p:nvSpPr>
        <p:spPr>
          <a:xfrm>
            <a:off x="1688758" y="4028086"/>
            <a:ext cx="1343929" cy="1889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रक मास, कोबल स्टोन मिसिएको बालुवा</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867">
            <a:extLst>
              <a:ext uri="{FF2B5EF4-FFF2-40B4-BE49-F238E27FC236}">
                <a16:creationId xmlns:a16="http://schemas.microsoft.com/office/drawing/2014/main" id="{48EA4B04-C2F7-4129-94F3-1F8483AE9A2B}"/>
              </a:ext>
            </a:extLst>
          </p:cNvPr>
          <p:cNvSpPr txBox="1"/>
          <p:nvPr/>
        </p:nvSpPr>
        <p:spPr>
          <a:xfrm>
            <a:off x="1724431" y="4264136"/>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साह्रो प्रकारको माटो</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868">
            <a:extLst>
              <a:ext uri="{FF2B5EF4-FFF2-40B4-BE49-F238E27FC236}">
                <a16:creationId xmlns:a16="http://schemas.microsoft.com/office/drawing/2014/main" id="{623809CF-81EE-459A-B403-6A6DF3ED4F77}"/>
              </a:ext>
            </a:extLst>
          </p:cNvPr>
          <p:cNvSpPr txBox="1"/>
          <p:nvPr/>
        </p:nvSpPr>
        <p:spPr>
          <a:xfrm>
            <a:off x="1709191" y="4486007"/>
            <a:ext cx="129313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रक मास, कोबल स्टोन मिसिएको बालुवा माटो</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869">
            <a:extLst>
              <a:ext uri="{FF2B5EF4-FFF2-40B4-BE49-F238E27FC236}">
                <a16:creationId xmlns:a16="http://schemas.microsoft.com/office/drawing/2014/main" id="{B7DA7365-1209-45C7-83A0-D311B0004CFC}"/>
              </a:ext>
            </a:extLst>
          </p:cNvPr>
          <p:cNvSpPr txBox="1"/>
          <p:nvPr/>
        </p:nvSpPr>
        <p:spPr>
          <a:xfrm>
            <a:off x="1986056" y="4711368"/>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सुसङ्गत माटो</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870">
            <a:extLst>
              <a:ext uri="{FF2B5EF4-FFF2-40B4-BE49-F238E27FC236}">
                <a16:creationId xmlns:a16="http://schemas.microsoft.com/office/drawing/2014/main" id="{9C994844-F7DA-4EFC-B331-04C7635834BC}"/>
              </a:ext>
            </a:extLst>
          </p:cNvPr>
          <p:cNvSpPr txBox="1"/>
          <p:nvPr/>
        </p:nvSpPr>
        <p:spPr>
          <a:xfrm>
            <a:off x="1709191" y="4909487"/>
            <a:ext cx="1323496" cy="1543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ग्राभेल मिसिएको सुसङ्गत माटो</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1" name="テキスト ボックス 1871">
            <a:extLst>
              <a:ext uri="{FF2B5EF4-FFF2-40B4-BE49-F238E27FC236}">
                <a16:creationId xmlns:a16="http://schemas.microsoft.com/office/drawing/2014/main" id="{93BD4794-7FDF-4168-9E16-950B0BF1BA2C}"/>
              </a:ext>
            </a:extLst>
          </p:cNvPr>
          <p:cNvSpPr txBox="1"/>
          <p:nvPr/>
        </p:nvSpPr>
        <p:spPr>
          <a:xfrm>
            <a:off x="1674747" y="5115732"/>
            <a:ext cx="131490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रक मास, कोबल स्टोन मिसिएको सुसङ्गत माटो</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2" name="テキスト ボックス 1873">
            <a:extLst>
              <a:ext uri="{FF2B5EF4-FFF2-40B4-BE49-F238E27FC236}">
                <a16:creationId xmlns:a16="http://schemas.microsoft.com/office/drawing/2014/main" id="{28A24FFB-561B-4AB2-B457-E879C4050FB4}"/>
              </a:ext>
            </a:extLst>
          </p:cNvPr>
          <p:cNvSpPr txBox="1"/>
          <p:nvPr/>
        </p:nvSpPr>
        <p:spPr>
          <a:xfrm>
            <a:off x="5309409" y="3087084"/>
            <a:ext cx="341703" cy="1551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मैदान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3" name="テキスト ボックス 1874">
            <a:extLst>
              <a:ext uri="{FF2B5EF4-FFF2-40B4-BE49-F238E27FC236}">
                <a16:creationId xmlns:a16="http://schemas.microsoft.com/office/drawing/2014/main" id="{1CA15514-1892-4F28-B6B7-C703F1015B5D}"/>
              </a:ext>
            </a:extLst>
          </p:cNvPr>
          <p:cNvSpPr txBox="1"/>
          <p:nvPr/>
        </p:nvSpPr>
        <p:spPr>
          <a:xfrm>
            <a:off x="5120640" y="3443454"/>
            <a:ext cx="1021080" cy="1551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① मैदान माटोको थुप्रो</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4" name="テキスト ボックス 1875">
            <a:extLst>
              <a:ext uri="{FF2B5EF4-FFF2-40B4-BE49-F238E27FC236}">
                <a16:creationId xmlns:a16="http://schemas.microsoft.com/office/drawing/2014/main" id="{3E5889F6-DF9E-43E3-95E0-937925301157}"/>
              </a:ext>
            </a:extLst>
          </p:cNvPr>
          <p:cNvSpPr txBox="1"/>
          <p:nvPr/>
        </p:nvSpPr>
        <p:spPr>
          <a:xfrm>
            <a:off x="6141720" y="3439627"/>
            <a:ext cx="1277772" cy="1639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② लुज गरिएको माटोको थुप्रो</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5" name="テキスト ボックス 1876">
            <a:extLst>
              <a:ext uri="{FF2B5EF4-FFF2-40B4-BE49-F238E27FC236}">
                <a16:creationId xmlns:a16="http://schemas.microsoft.com/office/drawing/2014/main" id="{7B7982BA-EEB2-450A-99C0-60D46CCD9551}"/>
              </a:ext>
            </a:extLst>
          </p:cNvPr>
          <p:cNvSpPr txBox="1"/>
          <p:nvPr/>
        </p:nvSpPr>
        <p:spPr>
          <a:xfrm>
            <a:off x="7500313" y="3448481"/>
            <a:ext cx="810249" cy="1639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③ ट्याम्पिङ माटोको थुप्रो</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388430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पहिरोको कारण र संकेत   पहिरोको कारक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218/सहायक पाठ्यपुस्तक पृष्ठ 115</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3060700" y="1268384"/>
            <a:ext cx="3581400" cy="276999"/>
          </a:xfrm>
          <a:prstGeom prst="rect">
            <a:avLst/>
          </a:prstGeom>
          <a:noFill/>
          <a:ln>
            <a:noFill/>
          </a:ln>
        </p:spPr>
        <p:txBody>
          <a:bodyPr wrap="square" rtlCol="0">
            <a:spAutoFit/>
          </a:bodyPr>
          <a:lstStyle/>
          <a:p>
            <a:pPr algn="ctr" rtl="0"/>
            <a:r>
              <a:rPr lang="ne-np" sz="1200" dirty="0">
                <a:solidFill>
                  <a:prstClr val="black"/>
                </a:solidFill>
              </a:rPr>
              <a:t>खन्ने सतहको स्लोप र उचाईको मानक</a:t>
            </a:r>
          </a:p>
        </p:txBody>
      </p:sp>
      <p:pic>
        <p:nvPicPr>
          <p:cNvPr id="3" name="図 2"/>
          <p:cNvPicPr>
            <a:picLocks noChangeAspect="1"/>
          </p:cNvPicPr>
          <p:nvPr/>
        </p:nvPicPr>
        <p:blipFill>
          <a:blip r:embed="rId3"/>
          <a:stretch>
            <a:fillRect/>
          </a:stretch>
        </p:blipFill>
        <p:spPr>
          <a:xfrm>
            <a:off x="2665921" y="1566677"/>
            <a:ext cx="4179012" cy="4743450"/>
          </a:xfrm>
          <a:prstGeom prst="rect">
            <a:avLst/>
          </a:prstGeom>
        </p:spPr>
      </p:pic>
      <p:sp>
        <p:nvSpPr>
          <p:cNvPr id="7" name="テキスト ボックス 1877">
            <a:extLst>
              <a:ext uri="{FF2B5EF4-FFF2-40B4-BE49-F238E27FC236}">
                <a16:creationId xmlns:a16="http://schemas.microsoft.com/office/drawing/2014/main" id="{6C26CC83-7E7B-411F-AD3B-6F59028015A1}"/>
              </a:ext>
            </a:extLst>
          </p:cNvPr>
          <p:cNvSpPr txBox="1"/>
          <p:nvPr/>
        </p:nvSpPr>
        <p:spPr>
          <a:xfrm>
            <a:off x="2747274" y="1599070"/>
            <a:ext cx="554606" cy="1321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मैदानको किसिमहरू</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878">
            <a:extLst>
              <a:ext uri="{FF2B5EF4-FFF2-40B4-BE49-F238E27FC236}">
                <a16:creationId xmlns:a16="http://schemas.microsoft.com/office/drawing/2014/main" id="{A6A7EE5A-3FA3-4DCC-AF20-5F2E287A0CD9}"/>
              </a:ext>
            </a:extLst>
          </p:cNvPr>
          <p:cNvSpPr txBox="1"/>
          <p:nvPr/>
        </p:nvSpPr>
        <p:spPr>
          <a:xfrm>
            <a:off x="3988494" y="1632773"/>
            <a:ext cx="2021782"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खन्ने सतहको उचाईको मानक र स्लोप</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879">
            <a:extLst>
              <a:ext uri="{FF2B5EF4-FFF2-40B4-BE49-F238E27FC236}">
                <a16:creationId xmlns:a16="http://schemas.microsoft.com/office/drawing/2014/main" id="{87AF80DA-49D0-4766-95A8-C3D9543F7007}"/>
              </a:ext>
            </a:extLst>
          </p:cNvPr>
          <p:cNvSpPr txBox="1"/>
          <p:nvPr/>
        </p:nvSpPr>
        <p:spPr>
          <a:xfrm>
            <a:off x="2742624" y="2150933"/>
            <a:ext cx="563880" cy="3886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रक मारा साह्रो क्लेबाट बनेको मैदान</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880">
            <a:extLst>
              <a:ext uri="{FF2B5EF4-FFF2-40B4-BE49-F238E27FC236}">
                <a16:creationId xmlns:a16="http://schemas.microsoft.com/office/drawing/2014/main" id="{4D83F31E-4F8C-45A5-AB4E-1047B68B5FD5}"/>
              </a:ext>
            </a:extLst>
          </p:cNvPr>
          <p:cNvSpPr txBox="1"/>
          <p:nvPr/>
        </p:nvSpPr>
        <p:spPr>
          <a:xfrm>
            <a:off x="2740468" y="3406815"/>
            <a:ext cx="563880" cy="2226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त्यसबाहेकको मैदान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881">
            <a:extLst>
              <a:ext uri="{FF2B5EF4-FFF2-40B4-BE49-F238E27FC236}">
                <a16:creationId xmlns:a16="http://schemas.microsoft.com/office/drawing/2014/main" id="{E7B4E686-57BE-468F-A110-FECC1D8B7823}"/>
              </a:ext>
            </a:extLst>
          </p:cNvPr>
          <p:cNvSpPr txBox="1"/>
          <p:nvPr/>
        </p:nvSpPr>
        <p:spPr>
          <a:xfrm>
            <a:off x="2738000" y="4464661"/>
            <a:ext cx="563880" cy="2209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बालुवाबाट बनेको मैदान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882">
            <a:extLst>
              <a:ext uri="{FF2B5EF4-FFF2-40B4-BE49-F238E27FC236}">
                <a16:creationId xmlns:a16="http://schemas.microsoft.com/office/drawing/2014/main" id="{E6A9CB41-195F-45C0-B151-EF2AADC1DA44}"/>
              </a:ext>
            </a:extLst>
          </p:cNvPr>
          <p:cNvSpPr txBox="1"/>
          <p:nvPr/>
        </p:nvSpPr>
        <p:spPr>
          <a:xfrm>
            <a:off x="2756416" y="5570407"/>
            <a:ext cx="563880" cy="5627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ब्लास्टिङ (happa) आदिले पहिरो जान सजिलो अवस्थाको मैदान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883">
            <a:extLst>
              <a:ext uri="{FF2B5EF4-FFF2-40B4-BE49-F238E27FC236}">
                <a16:creationId xmlns:a16="http://schemas.microsoft.com/office/drawing/2014/main" id="{FB433F58-C5D3-4052-BF3A-8728ECCD3C23}"/>
              </a:ext>
            </a:extLst>
          </p:cNvPr>
          <p:cNvSpPr txBox="1"/>
          <p:nvPr/>
        </p:nvSpPr>
        <p:spPr>
          <a:xfrm>
            <a:off x="4419600" y="5841476"/>
            <a:ext cx="3543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45</a:t>
            </a:r>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°तल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884">
            <a:extLst>
              <a:ext uri="{FF2B5EF4-FFF2-40B4-BE49-F238E27FC236}">
                <a16:creationId xmlns:a16="http://schemas.microsoft.com/office/drawing/2014/main" id="{08757D13-A3E5-4994-89E9-68A893044E6A}"/>
              </a:ext>
            </a:extLst>
          </p:cNvPr>
          <p:cNvSpPr txBox="1"/>
          <p:nvPr/>
        </p:nvSpPr>
        <p:spPr>
          <a:xfrm>
            <a:off x="4541911" y="4653245"/>
            <a:ext cx="3543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35</a:t>
            </a:r>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°तल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885">
            <a:extLst>
              <a:ext uri="{FF2B5EF4-FFF2-40B4-BE49-F238E27FC236}">
                <a16:creationId xmlns:a16="http://schemas.microsoft.com/office/drawing/2014/main" id="{8C47C9E8-9ADA-4DAE-BEC3-FB427F3A41B0}"/>
              </a:ext>
            </a:extLst>
          </p:cNvPr>
          <p:cNvSpPr txBox="1"/>
          <p:nvPr/>
        </p:nvSpPr>
        <p:spPr>
          <a:xfrm>
            <a:off x="4150478" y="3665596"/>
            <a:ext cx="3543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90</a:t>
            </a:r>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°तल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886">
            <a:extLst>
              <a:ext uri="{FF2B5EF4-FFF2-40B4-BE49-F238E27FC236}">
                <a16:creationId xmlns:a16="http://schemas.microsoft.com/office/drawing/2014/main" id="{907AF5E4-CB7E-43CF-B0C0-FF0BBA827BC5}"/>
              </a:ext>
            </a:extLst>
          </p:cNvPr>
          <p:cNvSpPr txBox="1"/>
          <p:nvPr/>
        </p:nvSpPr>
        <p:spPr>
          <a:xfrm>
            <a:off x="5274369" y="3665596"/>
            <a:ext cx="3543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75</a:t>
            </a:r>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°तल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887">
            <a:extLst>
              <a:ext uri="{FF2B5EF4-FFF2-40B4-BE49-F238E27FC236}">
                <a16:creationId xmlns:a16="http://schemas.microsoft.com/office/drawing/2014/main" id="{FBB1FCB8-55ED-4BCC-83F7-6473849CA960}"/>
              </a:ext>
            </a:extLst>
          </p:cNvPr>
          <p:cNvSpPr txBox="1"/>
          <p:nvPr/>
        </p:nvSpPr>
        <p:spPr>
          <a:xfrm>
            <a:off x="6352599" y="3682173"/>
            <a:ext cx="3543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游ゴシック" panose="020B0400000000000000" pitchFamily="50" charset="-128"/>
                <a:ea typeface="ＭＳ Ｐゴシック" panose="020B0600070205080204" pitchFamily="50" charset="-128"/>
                <a:cs typeface="Times New Roman" panose="02020603050405020304" pitchFamily="18" charset="0"/>
              </a:rPr>
              <a:t>60</a:t>
            </a:r>
            <a:r>
              <a:rPr lang="ne-np" sz="600" kern="100">
                <a:effectLst/>
                <a:latin typeface="Arial" panose="020B0604020202020204" pitchFamily="34" charset="0"/>
                <a:ea typeface="游ゴシック" panose="020B0400000000000000" pitchFamily="50" charset="-128"/>
                <a:cs typeface="Times New Roman" panose="02020603050405020304" pitchFamily="18" charset="0"/>
              </a:rPr>
              <a:t>°तल</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888">
            <a:extLst>
              <a:ext uri="{FF2B5EF4-FFF2-40B4-BE49-F238E27FC236}">
                <a16:creationId xmlns:a16="http://schemas.microsoft.com/office/drawing/2014/main" id="{221300E5-BE26-4897-8120-2FCD239C771F}"/>
              </a:ext>
            </a:extLst>
          </p:cNvPr>
          <p:cNvSpPr txBox="1"/>
          <p:nvPr/>
        </p:nvSpPr>
        <p:spPr>
          <a:xfrm>
            <a:off x="4497070" y="2466956"/>
            <a:ext cx="354330" cy="725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90</a:t>
            </a:r>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°तल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889">
            <a:extLst>
              <a:ext uri="{FF2B5EF4-FFF2-40B4-BE49-F238E27FC236}">
                <a16:creationId xmlns:a16="http://schemas.microsoft.com/office/drawing/2014/main" id="{FBC04DA1-2FE7-4466-B061-0C00F5004C66}"/>
              </a:ext>
            </a:extLst>
          </p:cNvPr>
          <p:cNvSpPr txBox="1"/>
          <p:nvPr/>
        </p:nvSpPr>
        <p:spPr>
          <a:xfrm>
            <a:off x="5998269" y="2432606"/>
            <a:ext cx="3543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75</a:t>
            </a:r>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°तल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890">
            <a:extLst>
              <a:ext uri="{FF2B5EF4-FFF2-40B4-BE49-F238E27FC236}">
                <a16:creationId xmlns:a16="http://schemas.microsoft.com/office/drawing/2014/main" id="{9CBFEA17-AA8B-43E9-808A-DE51F2271C22}"/>
              </a:ext>
            </a:extLst>
          </p:cNvPr>
          <p:cNvSpPr txBox="1"/>
          <p:nvPr/>
        </p:nvSpPr>
        <p:spPr>
          <a:xfrm>
            <a:off x="5274369" y="2240468"/>
            <a:ext cx="3543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游ゴシック" panose="020B0400000000000000" pitchFamily="50" charset="-128"/>
                <a:ea typeface="ＭＳ Ｐゴシック" panose="020B0600070205080204" pitchFamily="50" charset="-128"/>
                <a:cs typeface="Times New Roman" panose="02020603050405020304" pitchFamily="18" charset="0"/>
              </a:rPr>
              <a:t>5m</a:t>
            </a:r>
            <a:r>
              <a:rPr lang="ne-np" sz="600" kern="100">
                <a:effectLst/>
                <a:latin typeface="Arial" panose="020B0604020202020204" pitchFamily="34" charset="0"/>
                <a:ea typeface="游ゴシック" panose="020B0400000000000000" pitchFamily="50" charset="-128"/>
                <a:cs typeface="Times New Roman" panose="02020603050405020304" pitchFamily="18" charset="0"/>
              </a:rPr>
              <a:t>माथि</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891">
            <a:extLst>
              <a:ext uri="{FF2B5EF4-FFF2-40B4-BE49-F238E27FC236}">
                <a16:creationId xmlns:a16="http://schemas.microsoft.com/office/drawing/2014/main" id="{7B235423-EC2E-4E5D-8047-F8D1A3AE7795}"/>
              </a:ext>
            </a:extLst>
          </p:cNvPr>
          <p:cNvSpPr txBox="1"/>
          <p:nvPr/>
        </p:nvSpPr>
        <p:spPr>
          <a:xfrm>
            <a:off x="5628699" y="3352438"/>
            <a:ext cx="3543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5m</a:t>
            </a:r>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माथि</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892">
            <a:extLst>
              <a:ext uri="{FF2B5EF4-FFF2-40B4-BE49-F238E27FC236}">
                <a16:creationId xmlns:a16="http://schemas.microsoft.com/office/drawing/2014/main" id="{21CF0F3D-4047-4F23-BAE0-34EFC6189BCD}"/>
              </a:ext>
            </a:extLst>
          </p:cNvPr>
          <p:cNvSpPr txBox="1"/>
          <p:nvPr/>
        </p:nvSpPr>
        <p:spPr>
          <a:xfrm>
            <a:off x="3823761" y="2380108"/>
            <a:ext cx="3162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5m</a:t>
            </a:r>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तल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893">
            <a:extLst>
              <a:ext uri="{FF2B5EF4-FFF2-40B4-BE49-F238E27FC236}">
                <a16:creationId xmlns:a16="http://schemas.microsoft.com/office/drawing/2014/main" id="{8E4A1E92-8CCC-42CB-8C78-A492978E6A5A}"/>
              </a:ext>
            </a:extLst>
          </p:cNvPr>
          <p:cNvSpPr txBox="1"/>
          <p:nvPr/>
        </p:nvSpPr>
        <p:spPr>
          <a:xfrm>
            <a:off x="3429485" y="3627308"/>
            <a:ext cx="3162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2m</a:t>
            </a:r>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तल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894">
            <a:extLst>
              <a:ext uri="{FF2B5EF4-FFF2-40B4-BE49-F238E27FC236}">
                <a16:creationId xmlns:a16="http://schemas.microsoft.com/office/drawing/2014/main" id="{4A5A020D-CA9B-4340-A384-1EBA033555A2}"/>
              </a:ext>
            </a:extLst>
          </p:cNvPr>
          <p:cNvSpPr txBox="1"/>
          <p:nvPr/>
        </p:nvSpPr>
        <p:spPr>
          <a:xfrm>
            <a:off x="4419600" y="3362144"/>
            <a:ext cx="51435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sq-AL"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2m～5m </a:t>
            </a:r>
            <a:r>
              <a:rPr lang="ne-N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तल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896">
            <a:extLst>
              <a:ext uri="{FF2B5EF4-FFF2-40B4-BE49-F238E27FC236}">
                <a16:creationId xmlns:a16="http://schemas.microsoft.com/office/drawing/2014/main" id="{4E20D08D-956C-4966-A5FE-31E0D7F5D354}"/>
              </a:ext>
            </a:extLst>
          </p:cNvPr>
          <p:cNvSpPr txBox="1"/>
          <p:nvPr/>
        </p:nvSpPr>
        <p:spPr>
          <a:xfrm>
            <a:off x="5312469" y="5721726"/>
            <a:ext cx="3162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2m</a:t>
            </a:r>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तल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897">
            <a:extLst>
              <a:ext uri="{FF2B5EF4-FFF2-40B4-BE49-F238E27FC236}">
                <a16:creationId xmlns:a16="http://schemas.microsoft.com/office/drawing/2014/main" id="{D3038447-8B00-40D6-AE76-DD21BF607F79}"/>
              </a:ext>
            </a:extLst>
          </p:cNvPr>
          <p:cNvSpPr txBox="1"/>
          <p:nvPr/>
        </p:nvSpPr>
        <p:spPr>
          <a:xfrm>
            <a:off x="5355708" y="4497034"/>
            <a:ext cx="3162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5m</a:t>
            </a:r>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तल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898">
            <a:extLst>
              <a:ext uri="{FF2B5EF4-FFF2-40B4-BE49-F238E27FC236}">
                <a16:creationId xmlns:a16="http://schemas.microsoft.com/office/drawing/2014/main" id="{A7D804F1-0DBD-4DA0-89B5-A846E3E31A76}"/>
              </a:ext>
            </a:extLst>
          </p:cNvPr>
          <p:cNvSpPr txBox="1"/>
          <p:nvPr/>
        </p:nvSpPr>
        <p:spPr>
          <a:xfrm>
            <a:off x="4999385" y="4467545"/>
            <a:ext cx="26670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अथवा</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899">
            <a:extLst>
              <a:ext uri="{FF2B5EF4-FFF2-40B4-BE49-F238E27FC236}">
                <a16:creationId xmlns:a16="http://schemas.microsoft.com/office/drawing/2014/main" id="{6F73AD0E-9C2E-4E7D-ABEA-B2357E6FD1D9}"/>
              </a:ext>
            </a:extLst>
          </p:cNvPr>
          <p:cNvSpPr txBox="1"/>
          <p:nvPr/>
        </p:nvSpPr>
        <p:spPr>
          <a:xfrm>
            <a:off x="5032434" y="5637083"/>
            <a:ext cx="26670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अथवा</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6037897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पहिरोको कारण र संकेत   माटोको शक्ति, पहिरोको संकेत</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218/सहायक पाठ्यपुस्तक पृष्ठ 116</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1311183" y="2702580"/>
            <a:ext cx="2653147" cy="276999"/>
          </a:xfrm>
          <a:prstGeom prst="rect">
            <a:avLst/>
          </a:prstGeom>
          <a:noFill/>
          <a:ln>
            <a:noFill/>
          </a:ln>
        </p:spPr>
        <p:txBody>
          <a:bodyPr wrap="square" rtlCol="0">
            <a:spAutoFit/>
          </a:bodyPr>
          <a:lstStyle/>
          <a:p>
            <a:pPr algn="ctr" rtl="0"/>
            <a:r>
              <a:rPr lang="ne-np" sz="1200" dirty="0">
                <a:solidFill>
                  <a:prstClr val="black"/>
                </a:solidFill>
              </a:rPr>
              <a:t>सिधा (nori men)को पहिरोको उदाहरण</a:t>
            </a:r>
          </a:p>
        </p:txBody>
      </p:sp>
      <p:pic>
        <p:nvPicPr>
          <p:cNvPr id="7" name="図 6"/>
          <p:cNvPicPr>
            <a:picLocks noChangeAspect="1"/>
          </p:cNvPicPr>
          <p:nvPr/>
        </p:nvPicPr>
        <p:blipFill>
          <a:blip r:embed="rId3"/>
          <a:stretch>
            <a:fillRect/>
          </a:stretch>
        </p:blipFill>
        <p:spPr>
          <a:xfrm>
            <a:off x="762955" y="1566677"/>
            <a:ext cx="3509609" cy="1043727"/>
          </a:xfrm>
          <a:prstGeom prst="rect">
            <a:avLst/>
          </a:prstGeom>
        </p:spPr>
      </p:pic>
      <p:pic>
        <p:nvPicPr>
          <p:cNvPr id="2" name="図 1"/>
          <p:cNvPicPr>
            <a:picLocks noChangeAspect="1"/>
          </p:cNvPicPr>
          <p:nvPr/>
        </p:nvPicPr>
        <p:blipFill>
          <a:blip r:embed="rId4"/>
          <a:stretch>
            <a:fillRect/>
          </a:stretch>
        </p:blipFill>
        <p:spPr>
          <a:xfrm>
            <a:off x="4541449" y="1566678"/>
            <a:ext cx="3767784" cy="4771775"/>
          </a:xfrm>
          <a:prstGeom prst="rect">
            <a:avLst/>
          </a:prstGeom>
        </p:spPr>
      </p:pic>
      <p:sp>
        <p:nvSpPr>
          <p:cNvPr id="11" name="テキスト ボックス 10"/>
          <p:cNvSpPr txBox="1"/>
          <p:nvPr/>
        </p:nvSpPr>
        <p:spPr>
          <a:xfrm>
            <a:off x="4678043" y="1289678"/>
            <a:ext cx="3631190" cy="276999"/>
          </a:xfrm>
          <a:prstGeom prst="rect">
            <a:avLst/>
          </a:prstGeom>
          <a:noFill/>
          <a:ln>
            <a:noFill/>
          </a:ln>
        </p:spPr>
        <p:txBody>
          <a:bodyPr wrap="square" rtlCol="0">
            <a:spAutoFit/>
          </a:bodyPr>
          <a:lstStyle/>
          <a:p>
            <a:pPr algn="ctr" rtl="0"/>
            <a:r>
              <a:rPr lang="ne-np" sz="1200" dirty="0">
                <a:solidFill>
                  <a:prstClr val="black"/>
                </a:solidFill>
              </a:rPr>
              <a:t>स्लोपको सतह (nori men)को पहिरोको उदाहरण</a:t>
            </a:r>
          </a:p>
        </p:txBody>
      </p:sp>
      <p:pic>
        <p:nvPicPr>
          <p:cNvPr id="8" name="図 7"/>
          <p:cNvPicPr>
            <a:picLocks noChangeAspect="1"/>
          </p:cNvPicPr>
          <p:nvPr/>
        </p:nvPicPr>
        <p:blipFill>
          <a:blip r:embed="rId5"/>
          <a:stretch>
            <a:fillRect/>
          </a:stretch>
        </p:blipFill>
        <p:spPr>
          <a:xfrm>
            <a:off x="1524140" y="2938733"/>
            <a:ext cx="2171700" cy="1990725"/>
          </a:xfrm>
          <a:prstGeom prst="rect">
            <a:avLst/>
          </a:prstGeom>
        </p:spPr>
      </p:pic>
      <p:sp>
        <p:nvSpPr>
          <p:cNvPr id="14" name="テキスト ボックス 13"/>
          <p:cNvSpPr txBox="1"/>
          <p:nvPr/>
        </p:nvSpPr>
        <p:spPr>
          <a:xfrm>
            <a:off x="1577624" y="4886340"/>
            <a:ext cx="2052107" cy="276999"/>
          </a:xfrm>
          <a:prstGeom prst="rect">
            <a:avLst/>
          </a:prstGeom>
          <a:noFill/>
          <a:ln>
            <a:noFill/>
          </a:ln>
        </p:spPr>
        <p:txBody>
          <a:bodyPr wrap="square" rtlCol="0">
            <a:spAutoFit/>
          </a:bodyPr>
          <a:lstStyle/>
          <a:p>
            <a:pPr algn="ctr" rtl="0"/>
            <a:r>
              <a:rPr lang="ne-np" sz="1200" dirty="0">
                <a:solidFill>
                  <a:prstClr val="black"/>
                </a:solidFill>
              </a:rPr>
              <a:t>ब्रेकिङ्गको प्रकार</a:t>
            </a:r>
          </a:p>
        </p:txBody>
      </p:sp>
      <p:sp>
        <p:nvSpPr>
          <p:cNvPr id="12" name="テキスト ボックス 1901">
            <a:extLst>
              <a:ext uri="{FF2B5EF4-FFF2-40B4-BE49-F238E27FC236}">
                <a16:creationId xmlns:a16="http://schemas.microsoft.com/office/drawing/2014/main" id="{05D6BBA8-B2B9-4668-BA05-54C77059D849}"/>
              </a:ext>
            </a:extLst>
          </p:cNvPr>
          <p:cNvSpPr txBox="1"/>
          <p:nvPr/>
        </p:nvSpPr>
        <p:spPr>
          <a:xfrm>
            <a:off x="5162337" y="1639804"/>
            <a:ext cx="829805" cy="766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पत्थरको पहिरोको प्याट्रन</a:t>
            </a:r>
          </a:p>
        </p:txBody>
      </p:sp>
      <p:sp>
        <p:nvSpPr>
          <p:cNvPr id="15" name="テキスト ボックス 1902">
            <a:extLst>
              <a:ext uri="{FF2B5EF4-FFF2-40B4-BE49-F238E27FC236}">
                <a16:creationId xmlns:a16="http://schemas.microsoft.com/office/drawing/2014/main" id="{C31A7E30-BC08-4AF5-9EFB-F1AA92770DB8}"/>
              </a:ext>
            </a:extLst>
          </p:cNvPr>
          <p:cNvSpPr txBox="1"/>
          <p:nvPr/>
        </p:nvSpPr>
        <p:spPr>
          <a:xfrm>
            <a:off x="6905889" y="1642411"/>
            <a:ext cx="986526" cy="768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पत्थरको पहिरोको प्याट्रन</a:t>
            </a:r>
          </a:p>
        </p:txBody>
      </p:sp>
      <p:sp>
        <p:nvSpPr>
          <p:cNvPr id="16" name="テキスト ボックス 1903">
            <a:extLst>
              <a:ext uri="{FF2B5EF4-FFF2-40B4-BE49-F238E27FC236}">
                <a16:creationId xmlns:a16="http://schemas.microsoft.com/office/drawing/2014/main" id="{EA2A61B3-7DED-46A0-B90F-E9D6B8CDC7B3}"/>
              </a:ext>
            </a:extLst>
          </p:cNvPr>
          <p:cNvSpPr txBox="1"/>
          <p:nvPr/>
        </p:nvSpPr>
        <p:spPr>
          <a:xfrm>
            <a:off x="4750470" y="2507392"/>
            <a:ext cx="797078" cy="757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टुक्रिने ठाउँमा धेरै भएको ढुँगा</a:t>
            </a:r>
          </a:p>
        </p:txBody>
      </p:sp>
      <p:sp>
        <p:nvSpPr>
          <p:cNvPr id="17" name="テキスト ボックス 1904">
            <a:extLst>
              <a:ext uri="{FF2B5EF4-FFF2-40B4-BE49-F238E27FC236}">
                <a16:creationId xmlns:a16="http://schemas.microsoft.com/office/drawing/2014/main" id="{0FC3B041-05D6-4519-9FC7-E6E9AB41D68B}"/>
              </a:ext>
            </a:extLst>
          </p:cNvPr>
          <p:cNvSpPr txBox="1"/>
          <p:nvPr/>
        </p:nvSpPr>
        <p:spPr>
          <a:xfrm>
            <a:off x="5750135" y="2505301"/>
            <a:ext cx="669067" cy="1051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कडा र नरम अल्टरिङ लेयरको ढुँगा</a:t>
            </a:r>
          </a:p>
        </p:txBody>
      </p:sp>
      <p:sp>
        <p:nvSpPr>
          <p:cNvPr id="18" name="テキスト ボックス 1905">
            <a:extLst>
              <a:ext uri="{FF2B5EF4-FFF2-40B4-BE49-F238E27FC236}">
                <a16:creationId xmlns:a16="http://schemas.microsoft.com/office/drawing/2014/main" id="{6399D021-530B-4163-AFCD-D8AC8C080EE1}"/>
              </a:ext>
            </a:extLst>
          </p:cNvPr>
          <p:cNvSpPr txBox="1"/>
          <p:nvPr/>
        </p:nvSpPr>
        <p:spPr>
          <a:xfrm>
            <a:off x="4899892" y="2702580"/>
            <a:ext cx="1458918" cy="931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प्युमीस आकारको रकफल (पेलेबल प्रकार) </a:t>
            </a:r>
          </a:p>
        </p:txBody>
      </p:sp>
      <p:sp>
        <p:nvSpPr>
          <p:cNvPr id="19" name="テキスト ボックス 1906">
            <a:extLst>
              <a:ext uri="{FF2B5EF4-FFF2-40B4-BE49-F238E27FC236}">
                <a16:creationId xmlns:a16="http://schemas.microsoft.com/office/drawing/2014/main" id="{5E69EBDE-0F88-4678-9D4D-7B8BFBD6078A}"/>
              </a:ext>
            </a:extLst>
          </p:cNvPr>
          <p:cNvSpPr txBox="1"/>
          <p:nvPr/>
        </p:nvSpPr>
        <p:spPr>
          <a:xfrm>
            <a:off x="6631341" y="2479113"/>
            <a:ext cx="429471" cy="1451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टेलस डिपोजिट</a:t>
            </a:r>
            <a:r>
              <a:rPr lang="en-U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
            </a:r>
            <a:br>
              <a:rPr lang="en-U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(टेलस प्रकार)</a:t>
            </a:r>
          </a:p>
        </p:txBody>
      </p:sp>
      <p:sp>
        <p:nvSpPr>
          <p:cNvPr id="20" name="テキスト ボックス 1907">
            <a:extLst>
              <a:ext uri="{FF2B5EF4-FFF2-40B4-BE49-F238E27FC236}">
                <a16:creationId xmlns:a16="http://schemas.microsoft.com/office/drawing/2014/main" id="{6BD6E733-72AD-4D04-92F9-FCC4755DE454}"/>
              </a:ext>
            </a:extLst>
          </p:cNvPr>
          <p:cNvSpPr txBox="1"/>
          <p:nvPr/>
        </p:nvSpPr>
        <p:spPr>
          <a:xfrm>
            <a:off x="7124547" y="2491709"/>
            <a:ext cx="513384" cy="1679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टेरस ग्रार्भेल लेयर</a:t>
            </a:r>
            <a:r>
              <a:rPr lang="en-U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
            </a:r>
            <a:br>
              <a:rPr lang="en-U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(कोन्ग्लोमेराट टाइप)</a:t>
            </a:r>
          </a:p>
        </p:txBody>
      </p:sp>
      <p:sp>
        <p:nvSpPr>
          <p:cNvPr id="21" name="テキスト ボックス 1908">
            <a:extLst>
              <a:ext uri="{FF2B5EF4-FFF2-40B4-BE49-F238E27FC236}">
                <a16:creationId xmlns:a16="http://schemas.microsoft.com/office/drawing/2014/main" id="{AA696CAE-1565-4460-A4DC-35A3EB3200F0}"/>
              </a:ext>
            </a:extLst>
          </p:cNvPr>
          <p:cNvSpPr txBox="1"/>
          <p:nvPr/>
        </p:nvSpPr>
        <p:spPr>
          <a:xfrm>
            <a:off x="7665889" y="2492375"/>
            <a:ext cx="616942" cy="1328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धुलिएको ग्रेनाइट प्रकार</a:t>
            </a:r>
            <a:r>
              <a:rPr lang="en-U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
            </a:r>
            <a:br>
              <a:rPr lang="en-U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(प्याज आकार संरचना प्रकार)</a:t>
            </a:r>
          </a:p>
        </p:txBody>
      </p:sp>
      <p:sp>
        <p:nvSpPr>
          <p:cNvPr id="22" name="テキスト ボックス 1909">
            <a:extLst>
              <a:ext uri="{FF2B5EF4-FFF2-40B4-BE49-F238E27FC236}">
                <a16:creationId xmlns:a16="http://schemas.microsoft.com/office/drawing/2014/main" id="{8D1CB6CF-F2C4-4930-91D0-4FCEC8065EDF}"/>
              </a:ext>
            </a:extLst>
          </p:cNvPr>
          <p:cNvSpPr txBox="1"/>
          <p:nvPr/>
        </p:nvSpPr>
        <p:spPr>
          <a:xfrm>
            <a:off x="8060335" y="1842123"/>
            <a:ext cx="201930" cy="943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ग्रानाइट माटो</a:t>
            </a:r>
          </a:p>
        </p:txBody>
      </p:sp>
      <p:sp>
        <p:nvSpPr>
          <p:cNvPr id="23" name="テキスト ボックス 1910">
            <a:extLst>
              <a:ext uri="{FF2B5EF4-FFF2-40B4-BE49-F238E27FC236}">
                <a16:creationId xmlns:a16="http://schemas.microsoft.com/office/drawing/2014/main" id="{71FE75AE-2BDA-4F24-9934-F30C834F8B52}"/>
              </a:ext>
            </a:extLst>
          </p:cNvPr>
          <p:cNvSpPr txBox="1"/>
          <p:nvPr/>
        </p:nvSpPr>
        <p:spPr>
          <a:xfrm>
            <a:off x="8080901" y="2066925"/>
            <a:ext cx="201930"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धुलिएको ग्रेनाइट प्रकार</a:t>
            </a:r>
          </a:p>
        </p:txBody>
      </p:sp>
      <p:sp>
        <p:nvSpPr>
          <p:cNvPr id="24" name="テキスト ボックス 1911">
            <a:extLst>
              <a:ext uri="{FF2B5EF4-FFF2-40B4-BE49-F238E27FC236}">
                <a16:creationId xmlns:a16="http://schemas.microsoft.com/office/drawing/2014/main" id="{2824AA79-9FD5-457B-8D0F-192F6EC04602}"/>
              </a:ext>
            </a:extLst>
          </p:cNvPr>
          <p:cNvSpPr txBox="1"/>
          <p:nvPr/>
        </p:nvSpPr>
        <p:spPr>
          <a:xfrm>
            <a:off x="6762750" y="2716383"/>
            <a:ext cx="1362075" cy="983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बोल्डर प्रकारको रकफल (ड्रप-आउट प्रकार)</a:t>
            </a:r>
          </a:p>
        </p:txBody>
      </p:sp>
      <p:sp>
        <p:nvSpPr>
          <p:cNvPr id="25" name="テキスト ボックス 1912">
            <a:extLst>
              <a:ext uri="{FF2B5EF4-FFF2-40B4-BE49-F238E27FC236}">
                <a16:creationId xmlns:a16="http://schemas.microsoft.com/office/drawing/2014/main" id="{5274E28A-4178-4422-A54E-F64CAB6222EE}"/>
              </a:ext>
            </a:extLst>
          </p:cNvPr>
          <p:cNvSpPr txBox="1"/>
          <p:nvPr/>
        </p:nvSpPr>
        <p:spPr>
          <a:xfrm rot="16200000">
            <a:off x="3944014" y="2425439"/>
            <a:ext cx="1403891" cy="908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400" kern="100">
                <a:effectLst/>
                <a:latin typeface="游ゴシック" panose="020B0400000000000000" pitchFamily="50" charset="-128"/>
                <a:ea typeface="游ゴシック" panose="020B0400000000000000" pitchFamily="50" charset="-128"/>
                <a:cs typeface="Times New Roman" panose="02020603050405020304" pitchFamily="18" charset="0"/>
              </a:rPr>
              <a:t>रक मास एउटा अथवा एकभन्दा बढि मात्रामा खस्ने कुरा (रकफल प्रकार) I प्रकार</a:t>
            </a:r>
          </a:p>
          <a:p>
            <a:pPr algn="ctr" rtl="0"/>
            <a:r>
              <a:rPr lang="ne-np" sz="4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6" name="テキスト ボックス 1913">
            <a:extLst>
              <a:ext uri="{FF2B5EF4-FFF2-40B4-BE49-F238E27FC236}">
                <a16:creationId xmlns:a16="http://schemas.microsoft.com/office/drawing/2014/main" id="{8C332B35-FB95-4F4D-B955-99BCBCC047E7}"/>
              </a:ext>
            </a:extLst>
          </p:cNvPr>
          <p:cNvSpPr txBox="1"/>
          <p:nvPr/>
        </p:nvSpPr>
        <p:spPr>
          <a:xfrm>
            <a:off x="4750470" y="2846387"/>
            <a:ext cx="1694740" cy="342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　चिराअनुसार वर्गीकरण गरिएको ढुँगा, चिराअनुसार रकफल हुने टाएप हो।</a:t>
            </a:r>
          </a:p>
        </p:txBody>
      </p:sp>
      <p:sp>
        <p:nvSpPr>
          <p:cNvPr id="27" name="テキスト ボックス 1914">
            <a:extLst>
              <a:ext uri="{FF2B5EF4-FFF2-40B4-BE49-F238E27FC236}">
                <a16:creationId xmlns:a16="http://schemas.microsoft.com/office/drawing/2014/main" id="{4CFF46E2-D961-4B82-A7B1-52503A647250}"/>
              </a:ext>
            </a:extLst>
          </p:cNvPr>
          <p:cNvSpPr txBox="1"/>
          <p:nvPr/>
        </p:nvSpPr>
        <p:spPr>
          <a:xfrm rot="16200000">
            <a:off x="3955466" y="3915754"/>
            <a:ext cx="1370126" cy="750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पहिरोको सतह नगहिरो, सानो स्केलको पहिरो (पेलेबल प्रकार,पिलिंग प्रकार) II प्रकार</a:t>
            </a:r>
          </a:p>
        </p:txBody>
      </p:sp>
      <p:sp>
        <p:nvSpPr>
          <p:cNvPr id="28" name="テキスト ボックス 1915">
            <a:extLst>
              <a:ext uri="{FF2B5EF4-FFF2-40B4-BE49-F238E27FC236}">
                <a16:creationId xmlns:a16="http://schemas.microsoft.com/office/drawing/2014/main" id="{8A2BBA3D-F405-48D2-85D1-0776C52534BA}"/>
              </a:ext>
            </a:extLst>
          </p:cNvPr>
          <p:cNvSpPr txBox="1"/>
          <p:nvPr/>
        </p:nvSpPr>
        <p:spPr>
          <a:xfrm rot="16200000">
            <a:off x="3911095" y="5428639"/>
            <a:ext cx="1427336" cy="75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ब्रेकिङ्ग सतह फराकिलो अथवा ठूलो क्षेत्रमा खस्नु, III प्रकार </a:t>
            </a:r>
          </a:p>
        </p:txBody>
      </p:sp>
      <p:sp>
        <p:nvSpPr>
          <p:cNvPr id="29" name="テキスト ボックス 1916">
            <a:extLst>
              <a:ext uri="{FF2B5EF4-FFF2-40B4-BE49-F238E27FC236}">
                <a16:creationId xmlns:a16="http://schemas.microsoft.com/office/drawing/2014/main" id="{6D386C80-154F-45B3-8B1C-8275119790F4}"/>
              </a:ext>
            </a:extLst>
          </p:cNvPr>
          <p:cNvSpPr txBox="1"/>
          <p:nvPr/>
        </p:nvSpPr>
        <p:spPr>
          <a:xfrm>
            <a:off x="4750470" y="3983022"/>
            <a:ext cx="693857" cy="656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टुक्रिने ठाउँमा धेरै भएको ढुँगा</a:t>
            </a:r>
          </a:p>
        </p:txBody>
      </p:sp>
      <p:sp>
        <p:nvSpPr>
          <p:cNvPr id="30" name="テキスト ボックス 1917">
            <a:extLst>
              <a:ext uri="{FF2B5EF4-FFF2-40B4-BE49-F238E27FC236}">
                <a16:creationId xmlns:a16="http://schemas.microsoft.com/office/drawing/2014/main" id="{A15D7695-4F0E-480C-B120-FEAB47E61CA4}"/>
              </a:ext>
            </a:extLst>
          </p:cNvPr>
          <p:cNvSpPr txBox="1"/>
          <p:nvPr/>
        </p:nvSpPr>
        <p:spPr>
          <a:xfrm>
            <a:off x="5450897" y="3928610"/>
            <a:ext cx="428741" cy="1552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कडा र नरम अल्टरिङ लेयरको ढुँगा</a:t>
            </a:r>
          </a:p>
        </p:txBody>
      </p:sp>
      <p:sp>
        <p:nvSpPr>
          <p:cNvPr id="31" name="テキスト ボックス 1918">
            <a:extLst>
              <a:ext uri="{FF2B5EF4-FFF2-40B4-BE49-F238E27FC236}">
                <a16:creationId xmlns:a16="http://schemas.microsoft.com/office/drawing/2014/main" id="{0CBC69BD-104F-4AD5-921B-7CD847948908}"/>
              </a:ext>
            </a:extLst>
          </p:cNvPr>
          <p:cNvSpPr txBox="1"/>
          <p:nvPr/>
        </p:nvSpPr>
        <p:spPr>
          <a:xfrm>
            <a:off x="5635607" y="3598135"/>
            <a:ext cx="333121" cy="1761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नरम ढुँगा अथवा पहिरो</a:t>
            </a:r>
          </a:p>
        </p:txBody>
      </p:sp>
      <p:sp>
        <p:nvSpPr>
          <p:cNvPr id="32" name="テキスト ボックス 1919">
            <a:extLst>
              <a:ext uri="{FF2B5EF4-FFF2-40B4-BE49-F238E27FC236}">
                <a16:creationId xmlns:a16="http://schemas.microsoft.com/office/drawing/2014/main" id="{4D83EF74-B26A-49EB-B420-DBFBF11DF3D5}"/>
              </a:ext>
            </a:extLst>
          </p:cNvPr>
          <p:cNvSpPr txBox="1"/>
          <p:nvPr/>
        </p:nvSpPr>
        <p:spPr>
          <a:xfrm>
            <a:off x="5873068" y="3998663"/>
            <a:ext cx="546135" cy="704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कोलोम्नर जोइन्ट भएको ढुँगा</a:t>
            </a:r>
          </a:p>
        </p:txBody>
      </p:sp>
      <p:sp>
        <p:nvSpPr>
          <p:cNvPr id="33" name="テキスト ボックス 1920">
            <a:extLst>
              <a:ext uri="{FF2B5EF4-FFF2-40B4-BE49-F238E27FC236}">
                <a16:creationId xmlns:a16="http://schemas.microsoft.com/office/drawing/2014/main" id="{191C879F-D384-41D2-9D93-B4A866A731DC}"/>
              </a:ext>
            </a:extLst>
          </p:cNvPr>
          <p:cNvSpPr txBox="1"/>
          <p:nvPr/>
        </p:nvSpPr>
        <p:spPr>
          <a:xfrm>
            <a:off x="4863541" y="4163011"/>
            <a:ext cx="1504870" cy="1332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ढुँगाको पेलेबल प्रकार, कोल्याप्स प्रकार ब्रेकिङ्ग</a:t>
            </a:r>
          </a:p>
        </p:txBody>
      </p:sp>
      <p:sp>
        <p:nvSpPr>
          <p:cNvPr id="34" name="テキスト ボックス 1921">
            <a:extLst>
              <a:ext uri="{FF2B5EF4-FFF2-40B4-BE49-F238E27FC236}">
                <a16:creationId xmlns:a16="http://schemas.microsoft.com/office/drawing/2014/main" id="{E0BD4A75-AF8A-4B30-ABC4-5824B4A189A5}"/>
              </a:ext>
            </a:extLst>
          </p:cNvPr>
          <p:cNvSpPr txBox="1"/>
          <p:nvPr/>
        </p:nvSpPr>
        <p:spPr>
          <a:xfrm>
            <a:off x="4743147" y="4337852"/>
            <a:ext cx="1694741" cy="342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　ढुँगाको जोइन्टअनुसार ब्रेकिङ्ग हुने मिडियम स्केलको ब्रेकिङ्ग भनिन्छ। खनाईअनुसार, सम्भाव्य प्रकारको टुक्रिने ठाउँ खोलिइ, त्यसमा वर्षाको पानी आदि पसेर, कमजोर बनाई, प्रतक्षरुपमा चिप्लो सतह भएर, टुक्रिने धेरै हुन्छ</a:t>
            </a:r>
          </a:p>
        </p:txBody>
      </p:sp>
      <p:sp>
        <p:nvSpPr>
          <p:cNvPr id="35" name="テキスト ボックス 1922">
            <a:extLst>
              <a:ext uri="{FF2B5EF4-FFF2-40B4-BE49-F238E27FC236}">
                <a16:creationId xmlns:a16="http://schemas.microsoft.com/office/drawing/2014/main" id="{22196B0F-A161-41D5-9CB1-57E69AE78D28}"/>
              </a:ext>
            </a:extLst>
          </p:cNvPr>
          <p:cNvSpPr txBox="1"/>
          <p:nvPr/>
        </p:nvSpPr>
        <p:spPr>
          <a:xfrm>
            <a:off x="5694045" y="4796201"/>
            <a:ext cx="411480"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बेड्डिङ्ग, जोइन्ट</a:t>
            </a:r>
          </a:p>
        </p:txBody>
      </p:sp>
      <p:sp>
        <p:nvSpPr>
          <p:cNvPr id="36" name="テキスト ボックス 1923">
            <a:extLst>
              <a:ext uri="{FF2B5EF4-FFF2-40B4-BE49-F238E27FC236}">
                <a16:creationId xmlns:a16="http://schemas.microsoft.com/office/drawing/2014/main" id="{7F4A31ED-A83B-4052-953C-9D8E68DBC129}"/>
              </a:ext>
            </a:extLst>
          </p:cNvPr>
          <p:cNvSpPr txBox="1"/>
          <p:nvPr/>
        </p:nvSpPr>
        <p:spPr>
          <a:xfrm>
            <a:off x="5427885" y="5067904"/>
            <a:ext cx="266160" cy="1479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400" kern="100" dirty="0">
                <a:latin typeface="游ゴシック" panose="020B0400000000000000" pitchFamily="50" charset="-128"/>
                <a:ea typeface="游ゴシック" panose="020B0400000000000000" pitchFamily="50" charset="-128"/>
                <a:cs typeface="Times New Roman" panose="02020603050405020304" pitchFamily="18" charset="0"/>
              </a:rPr>
              <a:t>डाइक</a:t>
            </a:r>
            <a:r>
              <a:rPr lang="ne-np"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अथवा फ्रय्कचर स्रोडिङ डिग्री आदि</a:t>
            </a:r>
            <a:endParaRPr lang="ja-JP" sz="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7" name="テキスト ボックス 1924">
            <a:extLst>
              <a:ext uri="{FF2B5EF4-FFF2-40B4-BE49-F238E27FC236}">
                <a16:creationId xmlns:a16="http://schemas.microsoft.com/office/drawing/2014/main" id="{9D473445-0197-4ECC-A733-5F57A51B4434}"/>
              </a:ext>
            </a:extLst>
          </p:cNvPr>
          <p:cNvSpPr txBox="1"/>
          <p:nvPr/>
        </p:nvSpPr>
        <p:spPr>
          <a:xfrm>
            <a:off x="5992142" y="5192791"/>
            <a:ext cx="281023" cy="106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डिप स्लोप</a:t>
            </a:r>
          </a:p>
        </p:txBody>
      </p:sp>
      <p:sp>
        <p:nvSpPr>
          <p:cNvPr id="38" name="テキスト ボックス 1925">
            <a:extLst>
              <a:ext uri="{FF2B5EF4-FFF2-40B4-BE49-F238E27FC236}">
                <a16:creationId xmlns:a16="http://schemas.microsoft.com/office/drawing/2014/main" id="{8DC42A80-D438-4137-9D4A-97FCDAAD198F}"/>
              </a:ext>
            </a:extLst>
          </p:cNvPr>
          <p:cNvSpPr txBox="1"/>
          <p:nvPr/>
        </p:nvSpPr>
        <p:spPr>
          <a:xfrm>
            <a:off x="4853940" y="5483134"/>
            <a:ext cx="483870" cy="751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फ्रय्कचर, डाइक</a:t>
            </a:r>
          </a:p>
        </p:txBody>
      </p:sp>
      <p:sp>
        <p:nvSpPr>
          <p:cNvPr id="39" name="テキスト ボックス 1926">
            <a:extLst>
              <a:ext uri="{FF2B5EF4-FFF2-40B4-BE49-F238E27FC236}">
                <a16:creationId xmlns:a16="http://schemas.microsoft.com/office/drawing/2014/main" id="{5B8975EA-E150-4F45-A759-5C59D08EF7F7}"/>
              </a:ext>
            </a:extLst>
          </p:cNvPr>
          <p:cNvSpPr txBox="1"/>
          <p:nvPr/>
        </p:nvSpPr>
        <p:spPr>
          <a:xfrm>
            <a:off x="5606695" y="5474261"/>
            <a:ext cx="759003"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स्ट्र्याटम, जोइन्टको डिप स्लोप</a:t>
            </a:r>
          </a:p>
        </p:txBody>
      </p:sp>
      <p:sp>
        <p:nvSpPr>
          <p:cNvPr id="40" name="テキスト ボックス 1927">
            <a:extLst>
              <a:ext uri="{FF2B5EF4-FFF2-40B4-BE49-F238E27FC236}">
                <a16:creationId xmlns:a16="http://schemas.microsoft.com/office/drawing/2014/main" id="{3F282CF0-606C-4395-9990-D564B2513CA4}"/>
              </a:ext>
            </a:extLst>
          </p:cNvPr>
          <p:cNvSpPr txBox="1"/>
          <p:nvPr/>
        </p:nvSpPr>
        <p:spPr>
          <a:xfrm>
            <a:off x="5010151" y="5626167"/>
            <a:ext cx="1095374"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ठूलो स्केल ब्रेकिङ्ग (रक माराको चिप्लाई)</a:t>
            </a:r>
          </a:p>
        </p:txBody>
      </p:sp>
      <p:sp>
        <p:nvSpPr>
          <p:cNvPr id="41" name="テキスト ボックス 1928">
            <a:extLst>
              <a:ext uri="{FF2B5EF4-FFF2-40B4-BE49-F238E27FC236}">
                <a16:creationId xmlns:a16="http://schemas.microsoft.com/office/drawing/2014/main" id="{3409BA47-D870-42C3-8320-C9CB7833E3C8}"/>
              </a:ext>
            </a:extLst>
          </p:cNvPr>
          <p:cNvSpPr txBox="1"/>
          <p:nvPr/>
        </p:nvSpPr>
        <p:spPr>
          <a:xfrm>
            <a:off x="4711982" y="5771911"/>
            <a:ext cx="1725906" cy="4079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　रक माराभित्र अत्याधिक मात्रामा शक्ति कमजोर लाइनहरू (चिरा हुने, फ्रय्कचर सतह, डाइक आदि) विकास भई, सो कमजोर लाइनहरूमा स्लिप ड्रप गर्ने प्रकार हो। टेडो र कमजोर लाइनको स्थिति, स्लोपको एन्गल आदिको सम्बंध अनुसार ब्रेकिङ्ग स्केल निर्धारित हुन्छ। त्यसबाहेक अन्तय तिर अपलिफ्ट हुने सम्भावना पनि हुन्छ।</a:t>
            </a:r>
          </a:p>
        </p:txBody>
      </p:sp>
      <p:sp>
        <p:nvSpPr>
          <p:cNvPr id="42" name="テキスト ボックス 1929">
            <a:extLst>
              <a:ext uri="{FF2B5EF4-FFF2-40B4-BE49-F238E27FC236}">
                <a16:creationId xmlns:a16="http://schemas.microsoft.com/office/drawing/2014/main" id="{65E31F9B-CFAF-4A31-9660-DEA9CBC31C7B}"/>
              </a:ext>
            </a:extLst>
          </p:cNvPr>
          <p:cNvSpPr txBox="1"/>
          <p:nvPr/>
        </p:nvSpPr>
        <p:spPr>
          <a:xfrm>
            <a:off x="6528968" y="2850316"/>
            <a:ext cx="1694917" cy="371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　रक मास, कोबल स्टोन, बोल्डरको साथै, त्यसमा पनि ग्राभेल बीच फिलिङ सामान (म्याट्रिक्स) लाई सेमिकन डिग्री कम प्रकारको खण्डमा, यो फिलिङ सामान, वेदरिंग, इरोजन भई, बोल्डर तैरेर, सन्तुलन बिग्रेर खस्ने प्रकार हो।　</a:t>
            </a:r>
          </a:p>
        </p:txBody>
      </p:sp>
      <p:sp>
        <p:nvSpPr>
          <p:cNvPr id="43" name="テキスト ボックス 1930">
            <a:extLst>
              <a:ext uri="{FF2B5EF4-FFF2-40B4-BE49-F238E27FC236}">
                <a16:creationId xmlns:a16="http://schemas.microsoft.com/office/drawing/2014/main" id="{14EE731C-D986-4F70-8B1B-8C2E358040E3}"/>
              </a:ext>
            </a:extLst>
          </p:cNvPr>
          <p:cNvSpPr txBox="1"/>
          <p:nvPr/>
        </p:nvSpPr>
        <p:spPr>
          <a:xfrm>
            <a:off x="7060812" y="3546512"/>
            <a:ext cx="174248" cy="20193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स्प्रिङ्ग पानी</a:t>
            </a:r>
          </a:p>
        </p:txBody>
      </p:sp>
      <p:sp>
        <p:nvSpPr>
          <p:cNvPr id="44" name="テキスト ボックス 1931">
            <a:extLst>
              <a:ext uri="{FF2B5EF4-FFF2-40B4-BE49-F238E27FC236}">
                <a16:creationId xmlns:a16="http://schemas.microsoft.com/office/drawing/2014/main" id="{2392F7E5-814E-4AF6-8DE0-FE159CDEDB56}"/>
              </a:ext>
            </a:extLst>
          </p:cNvPr>
          <p:cNvSpPr txBox="1"/>
          <p:nvPr/>
        </p:nvSpPr>
        <p:spPr>
          <a:xfrm>
            <a:off x="7450711" y="3417259"/>
            <a:ext cx="239605" cy="91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पर्भीएस लेएर</a:t>
            </a:r>
          </a:p>
        </p:txBody>
      </p:sp>
      <p:sp>
        <p:nvSpPr>
          <p:cNvPr id="45" name="テキスト ボックス 1932">
            <a:extLst>
              <a:ext uri="{FF2B5EF4-FFF2-40B4-BE49-F238E27FC236}">
                <a16:creationId xmlns:a16="http://schemas.microsoft.com/office/drawing/2014/main" id="{24BDA268-4CCE-42B9-850C-B4AEB153AEA9}"/>
              </a:ext>
            </a:extLst>
          </p:cNvPr>
          <p:cNvSpPr txBox="1"/>
          <p:nvPr/>
        </p:nvSpPr>
        <p:spPr>
          <a:xfrm>
            <a:off x="7310424" y="3659184"/>
            <a:ext cx="281940" cy="91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पर्भीएस लेएर</a:t>
            </a:r>
          </a:p>
        </p:txBody>
      </p:sp>
      <p:sp>
        <p:nvSpPr>
          <p:cNvPr id="46" name="テキスト ボックス 1933">
            <a:extLst>
              <a:ext uri="{FF2B5EF4-FFF2-40B4-BE49-F238E27FC236}">
                <a16:creationId xmlns:a16="http://schemas.microsoft.com/office/drawing/2014/main" id="{E3D6F6A1-DAEE-4EC0-8FF0-37D43EB31B24}"/>
              </a:ext>
            </a:extLst>
          </p:cNvPr>
          <p:cNvSpPr txBox="1"/>
          <p:nvPr/>
        </p:nvSpPr>
        <p:spPr>
          <a:xfrm>
            <a:off x="7869184" y="3661271"/>
            <a:ext cx="393081" cy="1624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संक्षिप्त माटो अथवा टपशोइल</a:t>
            </a:r>
          </a:p>
        </p:txBody>
      </p:sp>
      <p:sp>
        <p:nvSpPr>
          <p:cNvPr id="47" name="テキスト ボックス 1934">
            <a:extLst>
              <a:ext uri="{FF2B5EF4-FFF2-40B4-BE49-F238E27FC236}">
                <a16:creationId xmlns:a16="http://schemas.microsoft.com/office/drawing/2014/main" id="{1BDAF3F2-99A7-4083-A4A1-93989876AE52}"/>
              </a:ext>
            </a:extLst>
          </p:cNvPr>
          <p:cNvSpPr txBox="1"/>
          <p:nvPr/>
        </p:nvSpPr>
        <p:spPr>
          <a:xfrm>
            <a:off x="6543194" y="4013294"/>
            <a:ext cx="539236" cy="91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अनकन्सोलिडेटेड मोटो र बालुवा</a:t>
            </a:r>
          </a:p>
        </p:txBody>
      </p:sp>
      <p:sp>
        <p:nvSpPr>
          <p:cNvPr id="48" name="テキスト ボックス 1935">
            <a:extLst>
              <a:ext uri="{FF2B5EF4-FFF2-40B4-BE49-F238E27FC236}">
                <a16:creationId xmlns:a16="http://schemas.microsoft.com/office/drawing/2014/main" id="{09CAB38B-8A7A-4170-B074-C163D8100073}"/>
              </a:ext>
            </a:extLst>
          </p:cNvPr>
          <p:cNvSpPr txBox="1"/>
          <p:nvPr/>
        </p:nvSpPr>
        <p:spPr>
          <a:xfrm>
            <a:off x="7144973" y="4020309"/>
            <a:ext cx="563880" cy="91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पर्भीएस लेएरको उपस्थिति</a:t>
            </a:r>
          </a:p>
        </p:txBody>
      </p:sp>
      <p:sp>
        <p:nvSpPr>
          <p:cNvPr id="49" name="テキスト ボックス 1936">
            <a:extLst>
              <a:ext uri="{FF2B5EF4-FFF2-40B4-BE49-F238E27FC236}">
                <a16:creationId xmlns:a16="http://schemas.microsoft.com/office/drawing/2014/main" id="{87C0F446-577F-4932-AC44-FD80EC31BF41}"/>
              </a:ext>
            </a:extLst>
          </p:cNvPr>
          <p:cNvSpPr txBox="1"/>
          <p:nvPr/>
        </p:nvSpPr>
        <p:spPr>
          <a:xfrm>
            <a:off x="7771021" y="4014242"/>
            <a:ext cx="309880" cy="775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डेब्री फ्लो प्रकार</a:t>
            </a:r>
          </a:p>
        </p:txBody>
      </p:sp>
      <p:sp>
        <p:nvSpPr>
          <p:cNvPr id="50" name="テキスト ボックス 1937">
            <a:extLst>
              <a:ext uri="{FF2B5EF4-FFF2-40B4-BE49-F238E27FC236}">
                <a16:creationId xmlns:a16="http://schemas.microsoft.com/office/drawing/2014/main" id="{A25A1AC1-67CB-4893-964A-9CBFA18E01C1}"/>
              </a:ext>
            </a:extLst>
          </p:cNvPr>
          <p:cNvSpPr txBox="1"/>
          <p:nvPr/>
        </p:nvSpPr>
        <p:spPr>
          <a:xfrm>
            <a:off x="6832884" y="4183546"/>
            <a:ext cx="1132536" cy="946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पहिरोको स्पिलिङ्ग, कोल्याप्स प्रकार ब्रेकिङ्ग </a:t>
            </a:r>
          </a:p>
        </p:txBody>
      </p:sp>
      <p:sp>
        <p:nvSpPr>
          <p:cNvPr id="51" name="テキスト ボックス 1938">
            <a:extLst>
              <a:ext uri="{FF2B5EF4-FFF2-40B4-BE49-F238E27FC236}">
                <a16:creationId xmlns:a16="http://schemas.microsoft.com/office/drawing/2014/main" id="{53138588-A063-456B-BD49-9A078FE5D9A2}"/>
              </a:ext>
            </a:extLst>
          </p:cNvPr>
          <p:cNvSpPr txBox="1"/>
          <p:nvPr/>
        </p:nvSpPr>
        <p:spPr>
          <a:xfrm>
            <a:off x="6543194" y="4350002"/>
            <a:ext cx="1680691" cy="3336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　पहिरो या हार्डप्यानको रकमास खनाईमा भर परि, स्ट्रेस मुक्त भई, वेदरिंग विकास भई, त्यसपछि वर्षाको पानी आदिलाई स्वसेर, टुक्रिने प्रकार भई, पहिरोको ब्रेकिङ्गमा सबैभन्दा धेरै प्रकारमा पर्छ। </a:t>
            </a:r>
          </a:p>
        </p:txBody>
      </p:sp>
      <p:sp>
        <p:nvSpPr>
          <p:cNvPr id="52" name="テキスト ボックス 1939">
            <a:extLst>
              <a:ext uri="{FF2B5EF4-FFF2-40B4-BE49-F238E27FC236}">
                <a16:creationId xmlns:a16="http://schemas.microsoft.com/office/drawing/2014/main" id="{324DB721-E469-42EA-9938-68D388CF5071}"/>
              </a:ext>
            </a:extLst>
          </p:cNvPr>
          <p:cNvSpPr txBox="1"/>
          <p:nvPr/>
        </p:nvSpPr>
        <p:spPr>
          <a:xfrm>
            <a:off x="7262882" y="5205837"/>
            <a:ext cx="701040"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टुटेको माटोको स्लिप ड्रप</a:t>
            </a:r>
          </a:p>
        </p:txBody>
      </p:sp>
      <p:sp>
        <p:nvSpPr>
          <p:cNvPr id="53" name="テキスト ボックス 1940">
            <a:extLst>
              <a:ext uri="{FF2B5EF4-FFF2-40B4-BE49-F238E27FC236}">
                <a16:creationId xmlns:a16="http://schemas.microsoft.com/office/drawing/2014/main" id="{EA80A1FF-01BE-46A9-8C8D-C19BEDF75E77}"/>
              </a:ext>
            </a:extLst>
          </p:cNvPr>
          <p:cNvSpPr txBox="1"/>
          <p:nvPr/>
        </p:nvSpPr>
        <p:spPr>
          <a:xfrm>
            <a:off x="6487594" y="5914911"/>
            <a:ext cx="857451" cy="91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सुसङ्गत माटोको सर्कुलर रप्चर</a:t>
            </a:r>
          </a:p>
        </p:txBody>
      </p:sp>
      <p:sp>
        <p:nvSpPr>
          <p:cNvPr id="54" name="テキスト ボックス 1941">
            <a:extLst>
              <a:ext uri="{FF2B5EF4-FFF2-40B4-BE49-F238E27FC236}">
                <a16:creationId xmlns:a16="http://schemas.microsoft.com/office/drawing/2014/main" id="{A62D00C0-E82A-4ADF-86AE-E65F896DAF86}"/>
              </a:ext>
            </a:extLst>
          </p:cNvPr>
          <p:cNvSpPr txBox="1"/>
          <p:nvPr/>
        </p:nvSpPr>
        <p:spPr>
          <a:xfrm>
            <a:off x="7728585" y="5953419"/>
            <a:ext cx="495300" cy="83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कम्पोजिट स्लाइडिङ</a:t>
            </a:r>
          </a:p>
        </p:txBody>
      </p:sp>
      <p:sp>
        <p:nvSpPr>
          <p:cNvPr id="55" name="テキスト ボックス 1942">
            <a:extLst>
              <a:ext uri="{FF2B5EF4-FFF2-40B4-BE49-F238E27FC236}">
                <a16:creationId xmlns:a16="http://schemas.microsoft.com/office/drawing/2014/main" id="{8B233EA3-6D88-46F5-A24A-3CA9ECB962D5}"/>
              </a:ext>
            </a:extLst>
          </p:cNvPr>
          <p:cNvSpPr txBox="1"/>
          <p:nvPr/>
        </p:nvSpPr>
        <p:spPr>
          <a:xfrm>
            <a:off x="7930515" y="5807128"/>
            <a:ext cx="232410" cy="897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क्ले तह</a:t>
            </a:r>
          </a:p>
        </p:txBody>
      </p:sp>
      <p:sp>
        <p:nvSpPr>
          <p:cNvPr id="56" name="テキスト ボックス 1943">
            <a:extLst>
              <a:ext uri="{FF2B5EF4-FFF2-40B4-BE49-F238E27FC236}">
                <a16:creationId xmlns:a16="http://schemas.microsoft.com/office/drawing/2014/main" id="{9D0756C5-C5D8-4773-B971-6DA121F860C9}"/>
              </a:ext>
            </a:extLst>
          </p:cNvPr>
          <p:cNvSpPr txBox="1"/>
          <p:nvPr/>
        </p:nvSpPr>
        <p:spPr>
          <a:xfrm>
            <a:off x="6924675" y="6179820"/>
            <a:ext cx="784860" cy="827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游ゴシック" panose="020B0400000000000000" pitchFamily="50" charset="-128"/>
                <a:ea typeface="游ゴシック" panose="020B0400000000000000" pitchFamily="50" charset="-128"/>
                <a:cs typeface="Times New Roman" panose="02020603050405020304" pitchFamily="18" charset="0"/>
              </a:rPr>
              <a:t>ठूलो स्केल ब्रेकिङ्ग (पहिरो प्रकार)</a:t>
            </a:r>
          </a:p>
        </p:txBody>
      </p:sp>
    </p:spTree>
    <p:extLst>
      <p:ext uri="{BB962C8B-B14F-4D97-AF65-F5344CB8AC3E}">
        <p14:creationId xmlns:p14="http://schemas.microsoft.com/office/powerpoint/2010/main" val="22159931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खन्ने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224/सहायक पाठ्यपुस्तक पृष्ठ 119</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545946" y="5916471"/>
            <a:ext cx="2052107" cy="276999"/>
          </a:xfrm>
          <a:prstGeom prst="rect">
            <a:avLst/>
          </a:prstGeom>
          <a:noFill/>
          <a:ln>
            <a:noFill/>
          </a:ln>
        </p:spPr>
        <p:txBody>
          <a:bodyPr wrap="square" rtlCol="0">
            <a:spAutoFit/>
          </a:bodyPr>
          <a:lstStyle/>
          <a:p>
            <a:pPr algn="ctr" rtl="0"/>
            <a:r>
              <a:rPr lang="ne-np" sz="1200">
                <a:solidFill>
                  <a:prstClr val="black"/>
                </a:solidFill>
              </a:rPr>
              <a:t>आइल्यान्ड विधिको उदाहरण</a:t>
            </a:r>
          </a:p>
        </p:txBody>
      </p:sp>
      <p:pic>
        <p:nvPicPr>
          <p:cNvPr id="3" name="図 2"/>
          <p:cNvPicPr>
            <a:picLocks noChangeAspect="1"/>
          </p:cNvPicPr>
          <p:nvPr/>
        </p:nvPicPr>
        <p:blipFill>
          <a:blip r:embed="rId3"/>
          <a:stretch>
            <a:fillRect/>
          </a:stretch>
        </p:blipFill>
        <p:spPr>
          <a:xfrm>
            <a:off x="1542280" y="1314615"/>
            <a:ext cx="6059440" cy="2363767"/>
          </a:xfrm>
          <a:prstGeom prst="rect">
            <a:avLst/>
          </a:prstGeom>
        </p:spPr>
      </p:pic>
      <p:pic>
        <p:nvPicPr>
          <p:cNvPr id="10" name="図 9"/>
          <p:cNvPicPr>
            <a:picLocks noChangeAspect="1"/>
          </p:cNvPicPr>
          <p:nvPr/>
        </p:nvPicPr>
        <p:blipFill>
          <a:blip r:embed="rId4"/>
          <a:stretch>
            <a:fillRect/>
          </a:stretch>
        </p:blipFill>
        <p:spPr>
          <a:xfrm>
            <a:off x="1541166" y="4006244"/>
            <a:ext cx="6064668" cy="1991651"/>
          </a:xfrm>
          <a:prstGeom prst="rect">
            <a:avLst/>
          </a:prstGeom>
        </p:spPr>
      </p:pic>
      <p:sp>
        <p:nvSpPr>
          <p:cNvPr id="15" name="テキスト ボックス 14"/>
          <p:cNvSpPr txBox="1"/>
          <p:nvPr/>
        </p:nvSpPr>
        <p:spPr>
          <a:xfrm>
            <a:off x="2568612" y="3703814"/>
            <a:ext cx="3902526" cy="276999"/>
          </a:xfrm>
          <a:prstGeom prst="rect">
            <a:avLst/>
          </a:prstGeom>
          <a:noFill/>
          <a:ln>
            <a:noFill/>
          </a:ln>
        </p:spPr>
        <p:txBody>
          <a:bodyPr wrap="square" rtlCol="0">
            <a:spAutoFit/>
          </a:bodyPr>
          <a:lstStyle/>
          <a:p>
            <a:pPr algn="ctr" rtl="0"/>
            <a:r>
              <a:rPr lang="ne-np" sz="1200" dirty="0">
                <a:solidFill>
                  <a:prstClr val="black"/>
                </a:solidFill>
              </a:rPr>
              <a:t>स्लोप बनाउने ओपन कटको विधिको उदाहरण</a:t>
            </a:r>
          </a:p>
        </p:txBody>
      </p:sp>
      <p:sp>
        <p:nvSpPr>
          <p:cNvPr id="12" name="テキスト ボックス 1944">
            <a:extLst>
              <a:ext uri="{FF2B5EF4-FFF2-40B4-BE49-F238E27FC236}">
                <a16:creationId xmlns:a16="http://schemas.microsoft.com/office/drawing/2014/main" id="{2E75CFB9-7205-4E49-8B63-5920E04E7CA7}"/>
              </a:ext>
            </a:extLst>
          </p:cNvPr>
          <p:cNvSpPr txBox="1"/>
          <p:nvPr/>
        </p:nvSpPr>
        <p:spPr>
          <a:xfrm>
            <a:off x="2568612" y="1456566"/>
            <a:ext cx="1169375" cy="116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स्लोपको चुचुरो</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rtl="0"/>
            <a:r>
              <a:rPr lang="ne-np" sz="800" kern="100">
                <a:effectLst/>
                <a:latin typeface="游ゴシック" panose="020B0400000000000000" pitchFamily="50" charset="-128"/>
                <a:ea typeface="ＭＳ Ｐゴシック" panose="020B0600070205080204" pitchFamily="50" charset="-128"/>
                <a:cs typeface="Times New Roman" panose="02020603050405020304" pitchFamily="18" charset="0"/>
              </a:rPr>
              <a:t> </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945">
            <a:extLst>
              <a:ext uri="{FF2B5EF4-FFF2-40B4-BE49-F238E27FC236}">
                <a16:creationId xmlns:a16="http://schemas.microsoft.com/office/drawing/2014/main" id="{B648E18E-B841-40B5-B129-E8B3DCB851BE}"/>
              </a:ext>
            </a:extLst>
          </p:cNvPr>
          <p:cNvSpPr txBox="1"/>
          <p:nvPr/>
        </p:nvSpPr>
        <p:spPr>
          <a:xfrm>
            <a:off x="2977963" y="1851012"/>
            <a:ext cx="673783" cy="3598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स्लोपको सतह (nori men)उपचार (yojo)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rtl="0"/>
            <a:r>
              <a:rPr lang="ne-np" sz="7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 </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946">
            <a:extLst>
              <a:ext uri="{FF2B5EF4-FFF2-40B4-BE49-F238E27FC236}">
                <a16:creationId xmlns:a16="http://schemas.microsoft.com/office/drawing/2014/main" id="{59435363-5DE5-42AA-9059-B0E98202DBE7}"/>
              </a:ext>
            </a:extLst>
          </p:cNvPr>
          <p:cNvSpPr txBox="1"/>
          <p:nvPr/>
        </p:nvSpPr>
        <p:spPr>
          <a:xfrm>
            <a:off x="1894829" y="2735526"/>
            <a:ext cx="572041" cy="116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स्लोप </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rtl="0"/>
            <a:r>
              <a:rPr lang="ne-np" sz="800" kern="100">
                <a:effectLst/>
                <a:latin typeface="游ゴシック" panose="020B0400000000000000" pitchFamily="50" charset="-128"/>
                <a:ea typeface="ＭＳ Ｐゴシック" panose="020B0600070205080204" pitchFamily="50" charset="-128"/>
                <a:cs typeface="Times New Roman" panose="02020603050405020304" pitchFamily="18" charset="0"/>
              </a:rPr>
              <a:t> </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947">
            <a:extLst>
              <a:ext uri="{FF2B5EF4-FFF2-40B4-BE49-F238E27FC236}">
                <a16:creationId xmlns:a16="http://schemas.microsoft.com/office/drawing/2014/main" id="{DE03A52D-66F1-44B5-B2A4-90DDCD0BC2EE}"/>
              </a:ext>
            </a:extLst>
          </p:cNvPr>
          <p:cNvSpPr txBox="1"/>
          <p:nvPr/>
        </p:nvSpPr>
        <p:spPr>
          <a:xfrm>
            <a:off x="5706624" y="1857351"/>
            <a:ext cx="411607" cy="1162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बर्म</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948">
            <a:extLst>
              <a:ext uri="{FF2B5EF4-FFF2-40B4-BE49-F238E27FC236}">
                <a16:creationId xmlns:a16="http://schemas.microsoft.com/office/drawing/2014/main" id="{10F8378D-8B10-4513-B53F-9A2B0B23B730}"/>
              </a:ext>
            </a:extLst>
          </p:cNvPr>
          <p:cNvSpPr txBox="1"/>
          <p:nvPr/>
        </p:nvSpPr>
        <p:spPr>
          <a:xfrm>
            <a:off x="5572933" y="2632494"/>
            <a:ext cx="367518" cy="116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स्लोपको पुच्छर</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949">
            <a:extLst>
              <a:ext uri="{FF2B5EF4-FFF2-40B4-BE49-F238E27FC236}">
                <a16:creationId xmlns:a16="http://schemas.microsoft.com/office/drawing/2014/main" id="{2DFD40A5-06BB-46E1-B878-6D9F9133EE67}"/>
              </a:ext>
            </a:extLst>
          </p:cNvPr>
          <p:cNvSpPr txBox="1"/>
          <p:nvPr/>
        </p:nvSpPr>
        <p:spPr>
          <a:xfrm>
            <a:off x="6706521" y="1342002"/>
            <a:ext cx="367518" cy="116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निकास नाली</a:t>
            </a:r>
            <a:endParaRPr lang="ja-JP" sz="8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950">
            <a:extLst>
              <a:ext uri="{FF2B5EF4-FFF2-40B4-BE49-F238E27FC236}">
                <a16:creationId xmlns:a16="http://schemas.microsoft.com/office/drawing/2014/main" id="{05F6855A-C87D-47FF-B676-FA94BFE2FCE2}"/>
              </a:ext>
            </a:extLst>
          </p:cNvPr>
          <p:cNvSpPr txBox="1"/>
          <p:nvPr/>
        </p:nvSpPr>
        <p:spPr>
          <a:xfrm>
            <a:off x="5165060" y="3472430"/>
            <a:ext cx="747367" cy="2521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निकास नाली</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951">
            <a:extLst>
              <a:ext uri="{FF2B5EF4-FFF2-40B4-BE49-F238E27FC236}">
                <a16:creationId xmlns:a16="http://schemas.microsoft.com/office/drawing/2014/main" id="{ED1CDF64-723C-45D9-A5C5-7B50D8E03021}"/>
              </a:ext>
            </a:extLst>
          </p:cNvPr>
          <p:cNvSpPr txBox="1"/>
          <p:nvPr/>
        </p:nvSpPr>
        <p:spPr>
          <a:xfrm>
            <a:off x="4419600" y="3539917"/>
            <a:ext cx="517866" cy="116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तल्लो सतह</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998">
            <a:extLst>
              <a:ext uri="{FF2B5EF4-FFF2-40B4-BE49-F238E27FC236}">
                <a16:creationId xmlns:a16="http://schemas.microsoft.com/office/drawing/2014/main" id="{F0820F8F-D8BE-4177-8641-754F3FFE4D06}"/>
              </a:ext>
            </a:extLst>
          </p:cNvPr>
          <p:cNvSpPr txBox="1"/>
          <p:nvPr/>
        </p:nvSpPr>
        <p:spPr>
          <a:xfrm>
            <a:off x="3314855" y="2447513"/>
            <a:ext cx="423132" cy="1265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स्यान्ड ब्याग</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971">
            <a:extLst>
              <a:ext uri="{FF2B5EF4-FFF2-40B4-BE49-F238E27FC236}">
                <a16:creationId xmlns:a16="http://schemas.microsoft.com/office/drawing/2014/main" id="{D27762A9-BC6B-49DF-B2D4-4AABE69F3678}"/>
              </a:ext>
            </a:extLst>
          </p:cNvPr>
          <p:cNvSpPr txBox="1"/>
          <p:nvPr/>
        </p:nvSpPr>
        <p:spPr>
          <a:xfrm>
            <a:off x="6681401" y="5190834"/>
            <a:ext cx="1053680" cy="2511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कट एण्ड पेस्ट</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972">
            <a:extLst>
              <a:ext uri="{FF2B5EF4-FFF2-40B4-BE49-F238E27FC236}">
                <a16:creationId xmlns:a16="http://schemas.microsoft.com/office/drawing/2014/main" id="{589E38F0-8876-4902-9D60-352FEE302669}"/>
              </a:ext>
            </a:extLst>
          </p:cNvPr>
          <p:cNvSpPr txBox="1"/>
          <p:nvPr/>
        </p:nvSpPr>
        <p:spPr>
          <a:xfrm>
            <a:off x="6703607" y="4614815"/>
            <a:ext cx="1053680" cy="2511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वालिङ </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973">
            <a:extLst>
              <a:ext uri="{FF2B5EF4-FFF2-40B4-BE49-F238E27FC236}">
                <a16:creationId xmlns:a16="http://schemas.microsoft.com/office/drawing/2014/main" id="{69ED3BF9-9329-4325-838E-B5E488C36F84}"/>
              </a:ext>
            </a:extLst>
          </p:cNvPr>
          <p:cNvSpPr txBox="1"/>
          <p:nvPr/>
        </p:nvSpPr>
        <p:spPr>
          <a:xfrm>
            <a:off x="1192698" y="4840692"/>
            <a:ext cx="1053680" cy="35014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dirty="0">
                <a:effectLst/>
                <a:latin typeface="Arial" panose="020B0604020202020204" pitchFamily="34" charset="0"/>
                <a:ea typeface="游ゴシック" panose="020B0400000000000000" pitchFamily="50" charset="-128"/>
                <a:cs typeface="Times New Roman" panose="02020603050405020304" pitchFamily="18" charset="0"/>
              </a:rPr>
              <a:t>माटो रोक्ने पर्खाल</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031466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खन्ने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226/सहायक पाठ्यपुस्तक पृष्ठ 119</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2492286" y="6054971"/>
            <a:ext cx="3874151" cy="276999"/>
          </a:xfrm>
          <a:prstGeom prst="rect">
            <a:avLst/>
          </a:prstGeom>
          <a:noFill/>
          <a:ln>
            <a:noFill/>
          </a:ln>
        </p:spPr>
        <p:txBody>
          <a:bodyPr wrap="square" rtlCol="0">
            <a:spAutoFit/>
          </a:bodyPr>
          <a:lstStyle/>
          <a:p>
            <a:pPr algn="ctr" rtl="0"/>
            <a:r>
              <a:rPr lang="ne-np" sz="1200" dirty="0">
                <a:solidFill>
                  <a:prstClr val="black"/>
                </a:solidFill>
              </a:rPr>
              <a:t>माटो रोक्ने ओपन कटको विधिको उदाहरण</a:t>
            </a:r>
          </a:p>
        </p:txBody>
      </p:sp>
      <p:pic>
        <p:nvPicPr>
          <p:cNvPr id="12" name="図 11"/>
          <p:cNvPicPr>
            <a:picLocks noChangeAspect="1"/>
          </p:cNvPicPr>
          <p:nvPr/>
        </p:nvPicPr>
        <p:blipFill>
          <a:blip r:embed="rId3"/>
          <a:stretch>
            <a:fillRect/>
          </a:stretch>
        </p:blipFill>
        <p:spPr>
          <a:xfrm>
            <a:off x="2387952" y="1287151"/>
            <a:ext cx="4368095" cy="4799157"/>
          </a:xfrm>
          <a:prstGeom prst="rect">
            <a:avLst/>
          </a:prstGeom>
        </p:spPr>
      </p:pic>
      <p:sp>
        <p:nvSpPr>
          <p:cNvPr id="7" name="テキスト ボックス 1952">
            <a:extLst>
              <a:ext uri="{FF2B5EF4-FFF2-40B4-BE49-F238E27FC236}">
                <a16:creationId xmlns:a16="http://schemas.microsoft.com/office/drawing/2014/main" id="{B43299F5-C26E-46C6-BA42-96BF88A6B786}"/>
              </a:ext>
            </a:extLst>
          </p:cNvPr>
          <p:cNvSpPr txBox="1"/>
          <p:nvPr/>
        </p:nvSpPr>
        <p:spPr>
          <a:xfrm>
            <a:off x="3329021" y="1883145"/>
            <a:ext cx="520084" cy="1710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निर्माण वस्तु</a:t>
            </a:r>
          </a:p>
        </p:txBody>
      </p:sp>
      <p:sp>
        <p:nvSpPr>
          <p:cNvPr id="8" name="テキスト ボックス 1953">
            <a:extLst>
              <a:ext uri="{FF2B5EF4-FFF2-40B4-BE49-F238E27FC236}">
                <a16:creationId xmlns:a16="http://schemas.microsoft.com/office/drawing/2014/main" id="{0134C604-4A2B-48A3-AAF9-CE51BA2A5322}"/>
              </a:ext>
            </a:extLst>
          </p:cNvPr>
          <p:cNvSpPr txBox="1"/>
          <p:nvPr/>
        </p:nvSpPr>
        <p:spPr>
          <a:xfrm>
            <a:off x="4155792" y="2300025"/>
            <a:ext cx="605790" cy="2889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माटो रोक्ने पर्खाल</a:t>
            </a:r>
          </a:p>
        </p:txBody>
      </p:sp>
      <p:sp>
        <p:nvSpPr>
          <p:cNvPr id="10" name="テキスト ボックス 1954">
            <a:extLst>
              <a:ext uri="{FF2B5EF4-FFF2-40B4-BE49-F238E27FC236}">
                <a16:creationId xmlns:a16="http://schemas.microsoft.com/office/drawing/2014/main" id="{3014CA94-76A5-4142-AD9C-938619A5573F}"/>
              </a:ext>
            </a:extLst>
          </p:cNvPr>
          <p:cNvSpPr txBox="1"/>
          <p:nvPr/>
        </p:nvSpPr>
        <p:spPr>
          <a:xfrm>
            <a:off x="6224621" y="1781866"/>
            <a:ext cx="539045" cy="1012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एन्कर</a:t>
            </a:r>
          </a:p>
        </p:txBody>
      </p:sp>
      <p:sp>
        <p:nvSpPr>
          <p:cNvPr id="13" name="テキスト ボックス 1955">
            <a:extLst>
              <a:ext uri="{FF2B5EF4-FFF2-40B4-BE49-F238E27FC236}">
                <a16:creationId xmlns:a16="http://schemas.microsoft.com/office/drawing/2014/main" id="{D86E5982-024F-43D2-810F-9D878468D217}"/>
              </a:ext>
            </a:extLst>
          </p:cNvPr>
          <p:cNvSpPr txBox="1"/>
          <p:nvPr/>
        </p:nvSpPr>
        <p:spPr>
          <a:xfrm>
            <a:off x="6096916" y="2057526"/>
            <a:ext cx="539045" cy="1012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टाइरोड</a:t>
            </a:r>
          </a:p>
        </p:txBody>
      </p:sp>
      <p:sp>
        <p:nvSpPr>
          <p:cNvPr id="14" name="テキスト ボックス 1956">
            <a:extLst>
              <a:ext uri="{FF2B5EF4-FFF2-40B4-BE49-F238E27FC236}">
                <a16:creationId xmlns:a16="http://schemas.microsoft.com/office/drawing/2014/main" id="{BD7069CD-BCA9-4BA0-890A-E150ECDDD277}"/>
              </a:ext>
            </a:extLst>
          </p:cNvPr>
          <p:cNvSpPr txBox="1"/>
          <p:nvPr/>
        </p:nvSpPr>
        <p:spPr>
          <a:xfrm>
            <a:off x="4982562" y="2588981"/>
            <a:ext cx="994826"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(b)टाइरोड विधि</a:t>
            </a:r>
          </a:p>
        </p:txBody>
      </p:sp>
      <p:sp>
        <p:nvSpPr>
          <p:cNvPr id="15" name="テキスト ボックス 1957">
            <a:extLst>
              <a:ext uri="{FF2B5EF4-FFF2-40B4-BE49-F238E27FC236}">
                <a16:creationId xmlns:a16="http://schemas.microsoft.com/office/drawing/2014/main" id="{8431CABF-383D-4736-8DF1-F4A625195EA6}"/>
              </a:ext>
            </a:extLst>
          </p:cNvPr>
          <p:cNvSpPr txBox="1"/>
          <p:nvPr/>
        </p:nvSpPr>
        <p:spPr>
          <a:xfrm>
            <a:off x="3102345" y="3257299"/>
            <a:ext cx="74676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(a)इन्डिपेन्डेन्ट विधि</a:t>
            </a:r>
          </a:p>
        </p:txBody>
      </p:sp>
      <p:sp>
        <p:nvSpPr>
          <p:cNvPr id="16" name="テキスト ボックス 1958">
            <a:extLst>
              <a:ext uri="{FF2B5EF4-FFF2-40B4-BE49-F238E27FC236}">
                <a16:creationId xmlns:a16="http://schemas.microsoft.com/office/drawing/2014/main" id="{3B64B65E-5A95-4D2E-A857-194BEFF330C0}"/>
              </a:ext>
            </a:extLst>
          </p:cNvPr>
          <p:cNvSpPr txBox="1"/>
          <p:nvPr/>
        </p:nvSpPr>
        <p:spPr>
          <a:xfrm>
            <a:off x="2288892" y="2627205"/>
            <a:ext cx="293370" cy="630094"/>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जरा गडेको भाग</a:t>
            </a:r>
          </a:p>
        </p:txBody>
      </p:sp>
      <p:sp>
        <p:nvSpPr>
          <p:cNvPr id="17" name="テキスト ボックス 1959">
            <a:extLst>
              <a:ext uri="{FF2B5EF4-FFF2-40B4-BE49-F238E27FC236}">
                <a16:creationId xmlns:a16="http://schemas.microsoft.com/office/drawing/2014/main" id="{D0018FF2-0CB3-42B0-B304-3860A8451124}"/>
              </a:ext>
            </a:extLst>
          </p:cNvPr>
          <p:cNvSpPr txBox="1"/>
          <p:nvPr/>
        </p:nvSpPr>
        <p:spPr>
          <a:xfrm>
            <a:off x="4950393" y="4169418"/>
            <a:ext cx="1242059"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(c)अर्थ एन्कर विधि</a:t>
            </a:r>
          </a:p>
        </p:txBody>
      </p:sp>
      <p:sp>
        <p:nvSpPr>
          <p:cNvPr id="18" name="テキスト ボックス 1960">
            <a:extLst>
              <a:ext uri="{FF2B5EF4-FFF2-40B4-BE49-F238E27FC236}">
                <a16:creationId xmlns:a16="http://schemas.microsoft.com/office/drawing/2014/main" id="{FD4DC8B5-1388-4EC5-BCD1-FD3C64660C3D}"/>
              </a:ext>
            </a:extLst>
          </p:cNvPr>
          <p:cNvSpPr txBox="1"/>
          <p:nvPr/>
        </p:nvSpPr>
        <p:spPr>
          <a:xfrm>
            <a:off x="4353912" y="3867989"/>
            <a:ext cx="40767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मोर्टर</a:t>
            </a:r>
          </a:p>
        </p:txBody>
      </p:sp>
      <p:sp>
        <p:nvSpPr>
          <p:cNvPr id="19" name="テキスト ボックス 1961">
            <a:extLst>
              <a:ext uri="{FF2B5EF4-FFF2-40B4-BE49-F238E27FC236}">
                <a16:creationId xmlns:a16="http://schemas.microsoft.com/office/drawing/2014/main" id="{871FF0F6-E2ED-41CA-9F3C-6EC31E7BB753}"/>
              </a:ext>
            </a:extLst>
          </p:cNvPr>
          <p:cNvSpPr txBox="1"/>
          <p:nvPr/>
        </p:nvSpPr>
        <p:spPr>
          <a:xfrm>
            <a:off x="6366438" y="3002772"/>
            <a:ext cx="1253439" cy="3226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स्टिल रड अथवा PC स्टिल तार</a:t>
            </a:r>
          </a:p>
        </p:txBody>
      </p:sp>
      <p:sp>
        <p:nvSpPr>
          <p:cNvPr id="20" name="テキスト ボックス 1962">
            <a:extLst>
              <a:ext uri="{FF2B5EF4-FFF2-40B4-BE49-F238E27FC236}">
                <a16:creationId xmlns:a16="http://schemas.microsoft.com/office/drawing/2014/main" id="{E1209677-163B-4A3E-B8D4-07C8024E7810}"/>
              </a:ext>
            </a:extLst>
          </p:cNvPr>
          <p:cNvSpPr txBox="1"/>
          <p:nvPr/>
        </p:nvSpPr>
        <p:spPr>
          <a:xfrm>
            <a:off x="4401536" y="5059513"/>
            <a:ext cx="672113" cy="14867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इन्टरमिडिएट पाइल</a:t>
            </a:r>
          </a:p>
        </p:txBody>
      </p:sp>
      <p:sp>
        <p:nvSpPr>
          <p:cNvPr id="22" name="テキスト ボックス 1964">
            <a:extLst>
              <a:ext uri="{FF2B5EF4-FFF2-40B4-BE49-F238E27FC236}">
                <a16:creationId xmlns:a16="http://schemas.microsoft.com/office/drawing/2014/main" id="{0EACDF9B-14F8-4998-9E1D-78CD9F73C54E}"/>
              </a:ext>
            </a:extLst>
          </p:cNvPr>
          <p:cNvSpPr txBox="1"/>
          <p:nvPr/>
        </p:nvSpPr>
        <p:spPr>
          <a:xfrm>
            <a:off x="4597752" y="4742699"/>
            <a:ext cx="605790" cy="12074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कट एण्ड पेस्ट</a:t>
            </a:r>
          </a:p>
        </p:txBody>
      </p:sp>
      <p:sp>
        <p:nvSpPr>
          <p:cNvPr id="23" name="テキスト ボックス 1965">
            <a:extLst>
              <a:ext uri="{FF2B5EF4-FFF2-40B4-BE49-F238E27FC236}">
                <a16:creationId xmlns:a16="http://schemas.microsoft.com/office/drawing/2014/main" id="{856378E7-9636-4745-881E-4EE87CD6A5E4}"/>
              </a:ext>
            </a:extLst>
          </p:cNvPr>
          <p:cNvSpPr txBox="1"/>
          <p:nvPr/>
        </p:nvSpPr>
        <p:spPr>
          <a:xfrm>
            <a:off x="3953509" y="4713285"/>
            <a:ext cx="546667"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कट एण्ड पेस्ट</a:t>
            </a:r>
          </a:p>
        </p:txBody>
      </p:sp>
      <p:sp>
        <p:nvSpPr>
          <p:cNvPr id="24" name="テキスト ボックス 1966">
            <a:extLst>
              <a:ext uri="{FF2B5EF4-FFF2-40B4-BE49-F238E27FC236}">
                <a16:creationId xmlns:a16="http://schemas.microsoft.com/office/drawing/2014/main" id="{FEE4406F-B7FE-4E1C-8B05-B5F1117A1F09}"/>
              </a:ext>
            </a:extLst>
          </p:cNvPr>
          <p:cNvSpPr txBox="1"/>
          <p:nvPr/>
        </p:nvSpPr>
        <p:spPr>
          <a:xfrm>
            <a:off x="4155792" y="4429736"/>
            <a:ext cx="46482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टिम्बरिङ्ग</a:t>
            </a:r>
          </a:p>
        </p:txBody>
      </p:sp>
      <p:sp>
        <p:nvSpPr>
          <p:cNvPr id="25" name="テキスト ボックス 1967">
            <a:extLst>
              <a:ext uri="{FF2B5EF4-FFF2-40B4-BE49-F238E27FC236}">
                <a16:creationId xmlns:a16="http://schemas.microsoft.com/office/drawing/2014/main" id="{F1981158-FBBC-4382-A3FB-30937FA85F38}"/>
              </a:ext>
            </a:extLst>
          </p:cNvPr>
          <p:cNvSpPr txBox="1"/>
          <p:nvPr/>
        </p:nvSpPr>
        <p:spPr>
          <a:xfrm>
            <a:off x="3401412" y="4656135"/>
            <a:ext cx="46482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वालिङ </a:t>
            </a:r>
          </a:p>
        </p:txBody>
      </p:sp>
      <p:sp>
        <p:nvSpPr>
          <p:cNvPr id="26" name="テキスト ボックス 1968">
            <a:extLst>
              <a:ext uri="{FF2B5EF4-FFF2-40B4-BE49-F238E27FC236}">
                <a16:creationId xmlns:a16="http://schemas.microsoft.com/office/drawing/2014/main" id="{CC0DA425-DAD8-48BD-A7CD-FB0B039B96B3}"/>
              </a:ext>
            </a:extLst>
          </p:cNvPr>
          <p:cNvSpPr txBox="1"/>
          <p:nvPr/>
        </p:nvSpPr>
        <p:spPr>
          <a:xfrm>
            <a:off x="2492287" y="5093889"/>
            <a:ext cx="444891"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ब्र्याकेट</a:t>
            </a:r>
          </a:p>
        </p:txBody>
      </p:sp>
      <p:sp>
        <p:nvSpPr>
          <p:cNvPr id="27" name="テキスト ボックス 1969">
            <a:extLst>
              <a:ext uri="{FF2B5EF4-FFF2-40B4-BE49-F238E27FC236}">
                <a16:creationId xmlns:a16="http://schemas.microsoft.com/office/drawing/2014/main" id="{74DB093D-6514-459B-BFFD-90DCF99A811D}"/>
              </a:ext>
            </a:extLst>
          </p:cNvPr>
          <p:cNvSpPr txBox="1"/>
          <p:nvPr/>
        </p:nvSpPr>
        <p:spPr>
          <a:xfrm>
            <a:off x="2105025" y="5726682"/>
            <a:ext cx="922128"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इन्टरमिडिएट पाइल</a:t>
            </a:r>
          </a:p>
        </p:txBody>
      </p:sp>
      <p:sp>
        <p:nvSpPr>
          <p:cNvPr id="28" name="テキスト ボックス 1970">
            <a:extLst>
              <a:ext uri="{FF2B5EF4-FFF2-40B4-BE49-F238E27FC236}">
                <a16:creationId xmlns:a16="http://schemas.microsoft.com/office/drawing/2014/main" id="{FA47C8EC-BF06-4D1D-90A9-B13F7F91D8DC}"/>
              </a:ext>
            </a:extLst>
          </p:cNvPr>
          <p:cNvSpPr txBox="1"/>
          <p:nvPr/>
        </p:nvSpPr>
        <p:spPr>
          <a:xfrm>
            <a:off x="5595971" y="5193116"/>
            <a:ext cx="384810" cy="1413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游ゴシック" panose="020B0400000000000000" pitchFamily="50" charset="-128"/>
                <a:ea typeface="游ゴシック" panose="020B0400000000000000" pitchFamily="50" charset="-128"/>
                <a:cs typeface="Times New Roman" panose="02020603050405020304" pitchFamily="18" charset="0"/>
              </a:rPr>
              <a:t>माटो रोक्ने पर्खाल</a:t>
            </a:r>
          </a:p>
        </p:txBody>
      </p:sp>
    </p:spTree>
    <p:extLst>
      <p:ext uri="{BB962C8B-B14F-4D97-AF65-F5344CB8AC3E}">
        <p14:creationId xmlns:p14="http://schemas.microsoft.com/office/powerpoint/2010/main" val="28245787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खन्ने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227/सहायक पाठ्यपुस्तक पृष्ठ 120</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2675810" y="6136460"/>
            <a:ext cx="3549143" cy="276999"/>
          </a:xfrm>
          <a:prstGeom prst="rect">
            <a:avLst/>
          </a:prstGeom>
          <a:noFill/>
          <a:ln>
            <a:noFill/>
          </a:ln>
        </p:spPr>
        <p:txBody>
          <a:bodyPr wrap="square" rtlCol="0">
            <a:spAutoFit/>
          </a:bodyPr>
          <a:lstStyle/>
          <a:p>
            <a:pPr algn="ctr" rtl="0"/>
            <a:r>
              <a:rPr lang="ne-np" sz="1200" dirty="0">
                <a:solidFill>
                  <a:prstClr val="black"/>
                </a:solidFill>
              </a:rPr>
              <a:t>फ्लाइङ्ग आर्क विधिको उदाहरण</a:t>
            </a:r>
          </a:p>
        </p:txBody>
      </p:sp>
      <p:sp>
        <p:nvSpPr>
          <p:cNvPr id="15" name="テキスト ボックス 14"/>
          <p:cNvSpPr txBox="1"/>
          <p:nvPr/>
        </p:nvSpPr>
        <p:spPr>
          <a:xfrm>
            <a:off x="3231572" y="2918166"/>
            <a:ext cx="2680856" cy="276999"/>
          </a:xfrm>
          <a:prstGeom prst="rect">
            <a:avLst/>
          </a:prstGeom>
          <a:noFill/>
          <a:ln>
            <a:noFill/>
          </a:ln>
        </p:spPr>
        <p:txBody>
          <a:bodyPr wrap="square" rtlCol="0">
            <a:spAutoFit/>
          </a:bodyPr>
          <a:lstStyle/>
          <a:p>
            <a:pPr algn="ctr" rtl="0"/>
            <a:r>
              <a:rPr lang="ne-np" sz="1200">
                <a:solidFill>
                  <a:prstClr val="black"/>
                </a:solidFill>
              </a:rPr>
              <a:t>ट्रन्चकट विधि</a:t>
            </a:r>
          </a:p>
        </p:txBody>
      </p:sp>
      <p:pic>
        <p:nvPicPr>
          <p:cNvPr id="2" name="図 1"/>
          <p:cNvPicPr>
            <a:picLocks noChangeAspect="1"/>
          </p:cNvPicPr>
          <p:nvPr/>
        </p:nvPicPr>
        <p:blipFill>
          <a:blip r:embed="rId3"/>
          <a:stretch>
            <a:fillRect/>
          </a:stretch>
        </p:blipFill>
        <p:spPr>
          <a:xfrm>
            <a:off x="1432213" y="1346171"/>
            <a:ext cx="5974773" cy="1501473"/>
          </a:xfrm>
          <a:prstGeom prst="rect">
            <a:avLst/>
          </a:prstGeom>
        </p:spPr>
      </p:pic>
      <p:pic>
        <p:nvPicPr>
          <p:cNvPr id="12" name="図 11"/>
          <p:cNvPicPr>
            <a:picLocks noChangeAspect="1"/>
          </p:cNvPicPr>
          <p:nvPr/>
        </p:nvPicPr>
        <p:blipFill>
          <a:blip r:embed="rId4"/>
          <a:stretch>
            <a:fillRect/>
          </a:stretch>
        </p:blipFill>
        <p:spPr>
          <a:xfrm>
            <a:off x="2795154" y="3152528"/>
            <a:ext cx="3549144" cy="3026570"/>
          </a:xfrm>
          <a:prstGeom prst="rect">
            <a:avLst/>
          </a:prstGeom>
        </p:spPr>
      </p:pic>
      <p:sp>
        <p:nvSpPr>
          <p:cNvPr id="10" name="テキスト ボックス 1974">
            <a:extLst>
              <a:ext uri="{FF2B5EF4-FFF2-40B4-BE49-F238E27FC236}">
                <a16:creationId xmlns:a16="http://schemas.microsoft.com/office/drawing/2014/main" id="{3FB0CF38-E762-4D73-BC58-39447895D478}"/>
              </a:ext>
            </a:extLst>
          </p:cNvPr>
          <p:cNvSpPr txBox="1"/>
          <p:nvPr/>
        </p:nvSpPr>
        <p:spPr>
          <a:xfrm>
            <a:off x="5751801" y="4156325"/>
            <a:ext cx="1432770" cy="1723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माटो रोक्ने पर्खाल</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975">
            <a:extLst>
              <a:ext uri="{FF2B5EF4-FFF2-40B4-BE49-F238E27FC236}">
                <a16:creationId xmlns:a16="http://schemas.microsoft.com/office/drawing/2014/main" id="{00EA5C72-6CF2-4360-BFFB-5DE6786FE8A9}"/>
              </a:ext>
            </a:extLst>
          </p:cNvPr>
          <p:cNvSpPr txBox="1"/>
          <p:nvPr/>
        </p:nvSpPr>
        <p:spPr>
          <a:xfrm>
            <a:off x="5632456" y="3179511"/>
            <a:ext cx="592497" cy="1723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जमिन सतह</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976">
            <a:extLst>
              <a:ext uri="{FF2B5EF4-FFF2-40B4-BE49-F238E27FC236}">
                <a16:creationId xmlns:a16="http://schemas.microsoft.com/office/drawing/2014/main" id="{663B14ED-7251-4FC8-B9B4-05A0545E4ED8}"/>
              </a:ext>
            </a:extLst>
          </p:cNvPr>
          <p:cNvSpPr txBox="1"/>
          <p:nvPr/>
        </p:nvSpPr>
        <p:spPr>
          <a:xfrm>
            <a:off x="4953155" y="3856957"/>
            <a:ext cx="345144" cy="1723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ＭＳ Ｐゴシック" panose="020B0600070205080204" pitchFamily="50" charset="-128"/>
                <a:cs typeface="Times New Roman" panose="02020603050405020304" pitchFamily="18" charset="0"/>
              </a:rPr>
              <a:t>1</a:t>
            </a: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पछि</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977">
            <a:extLst>
              <a:ext uri="{FF2B5EF4-FFF2-40B4-BE49-F238E27FC236}">
                <a16:creationId xmlns:a16="http://schemas.microsoft.com/office/drawing/2014/main" id="{06C8906A-E6A5-45E8-B84D-39D4B97E7985}"/>
              </a:ext>
            </a:extLst>
          </p:cNvPr>
          <p:cNvSpPr txBox="1"/>
          <p:nvPr/>
        </p:nvSpPr>
        <p:spPr>
          <a:xfrm>
            <a:off x="4953155" y="4604924"/>
            <a:ext cx="345144" cy="1723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ＭＳ Ｐゴシック" panose="020B0600070205080204" pitchFamily="50" charset="-128"/>
                <a:cs typeface="Times New Roman" panose="02020603050405020304" pitchFamily="18" charset="0"/>
              </a:rPr>
              <a:t>2</a:t>
            </a: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पछि</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978">
            <a:extLst>
              <a:ext uri="{FF2B5EF4-FFF2-40B4-BE49-F238E27FC236}">
                <a16:creationId xmlns:a16="http://schemas.microsoft.com/office/drawing/2014/main" id="{AC9AACCE-69F5-4D54-9417-74F4A0BE96F3}"/>
              </a:ext>
            </a:extLst>
          </p:cNvPr>
          <p:cNvSpPr txBox="1"/>
          <p:nvPr/>
        </p:nvSpPr>
        <p:spPr>
          <a:xfrm>
            <a:off x="4909688" y="5069208"/>
            <a:ext cx="345144" cy="1723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游ゴシック" panose="020B0400000000000000" pitchFamily="50" charset="-128"/>
                <a:ea typeface="ＭＳ Ｐゴシック" panose="020B0600070205080204" pitchFamily="50" charset="-128"/>
                <a:cs typeface="Times New Roman" panose="02020603050405020304" pitchFamily="18" charset="0"/>
              </a:rPr>
              <a:t>3</a:t>
            </a:r>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पछि</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1870267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a:bodyPr>
          <a:lstStyle/>
          <a:p>
            <a:pPr rtl="0"/>
            <a:r>
              <a:rPr lang="ne-np" sz="3200">
                <a:latin typeface="ＭＳ Ｐゴシック" panose="020B0600070205080204" pitchFamily="50" charset="-128"/>
                <a:ea typeface="ＭＳ Ｐゴシック" panose="020B0600070205080204" pitchFamily="50" charset="-128"/>
              </a:rPr>
              <a:t>चरण 11. विपद्/दुर्घटनाको उदाहरण</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68935523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10766</Words>
  <Application>Microsoft Office PowerPoint</Application>
  <PresentationFormat>画面に合わせる (4:3)</PresentationFormat>
  <Paragraphs>2388</Paragraphs>
  <Slides>119</Slides>
  <Notes>107</Notes>
  <HiddenSlides>0</HiddenSlides>
  <MMClips>0</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119</vt:i4>
      </vt:variant>
    </vt:vector>
  </HeadingPairs>
  <TitlesOfParts>
    <vt:vector size="131" baseType="lpstr">
      <vt:lpstr>HGP明朝B</vt:lpstr>
      <vt:lpstr>Mangal</vt:lpstr>
      <vt:lpstr>Meiryo UI</vt:lpstr>
      <vt:lpstr>ＭＳ Ｐゴシック</vt:lpstr>
      <vt:lpstr>游ゴシック</vt:lpstr>
      <vt:lpstr>Arial</vt:lpstr>
      <vt:lpstr>Calibri</vt:lpstr>
      <vt:lpstr>Calibri Light</vt:lpstr>
      <vt:lpstr>Cambria Math</vt:lpstr>
      <vt:lpstr>Times New Roman</vt:lpstr>
      <vt:lpstr>Office テーマ</vt:lpstr>
      <vt:lpstr>Office Theme</vt:lpstr>
      <vt:lpstr>सवारी साधन प्रकारको निर्माण मेसिन (जमिन समतलाउने, ढुवानी, लोडिंगमा प्रयोग हुने एवं खन्नमा प्रयोग हुने) परिचालन प्राविधिक प्रशिक्षण सहायक पाठ्यपुस्तक  प्रशिक्षण प्रयोगको पावर-पोइन्ट कागजात</vt:lpstr>
      <vt:lpstr>चरण 1. सवारी साधन प्रकारको निर्माण मेसिन सम्बन्धी प्रारम्भिक ज्ञान</vt:lpstr>
      <vt:lpstr>सवारी साधन प्रकारको निर्माण मेसिन (जमिन समतलाउने, ढुवानी, लोडिंगमा प्रयोग हुने एवं खन्नमा प्रयोग हुने) को प्रकार, नमुना (श्रम स्वास्थ्य तथा सुरक्षा ऐन (roudou anzen eiseihou) प्रवर्तन आदेश अर्को तालिका नं 7) </vt:lpstr>
      <vt:lpstr>जमिन समतलाउने, ढुवानी, लोडिंग प्रयोग मेसिन</vt:lpstr>
      <vt:lpstr>जमिन समतलाउने, ढुवानी, लोडिंग प्रयोग मेसिन</vt:lpstr>
      <vt:lpstr>खन्ने प्रयोगको मेसिन</vt:lpstr>
      <vt:lpstr>खन्ने प्रयोगको मेसिन</vt:lpstr>
      <vt:lpstr>सवारी साधन प्रकारको निर्माण मेसिन सम्बन्धी शब्दहरु 1・・・कार्य उपकरण</vt:lpstr>
      <vt:lpstr>सवारी साधन प्रकारको निर्माण मेसिन सम्बन्धी शब्दहरु 2・・・मेसिनको बडीको तौल सवारी साधन प्रकारको निर्माण मेसिन सम्बन्धी शब्दहरु 3・・・मेसिनको तौल सवारी साधन प्रकारको निर्माण मेसिन सम्बन्धी शब्दहरु ４・・・मेसिनको कुल तौल</vt:lpstr>
      <vt:lpstr>सवारी साधन प्रकारको निर्माण मेसिन सम्बन्धी शब्दहरु 5・・・स्थिरता 6 ・・・ उकालो चढ्ने क्षमता</vt:lpstr>
      <vt:lpstr>सवारी साधन प्रकारको निर्माण मेसिन सम्बन्धी शब्दहरु 7・・・औसत कन्ट्याक्ट प्रेसर</vt:lpstr>
      <vt:lpstr>चरण 2. सवारी साधन प्रकारको निर्माण मेसिनको मोटर र हाइड्रोलिक सिस्टम</vt:lpstr>
      <vt:lpstr>मोटर</vt:lpstr>
      <vt:lpstr>डिजेल इन्जिनको बनावट</vt:lpstr>
      <vt:lpstr>डिजेल इन्जिनको बनावट</vt:lpstr>
      <vt:lpstr>डिजेल इन्जिनको बनावट</vt:lpstr>
      <vt:lpstr>इन्धन・इन्जिन ओइल</vt:lpstr>
      <vt:lpstr>हाइड्रोलिक सिस्टम</vt:lpstr>
      <vt:lpstr>हाइड्रोलिक पम्प, ① गेर पम्प ② पिस्टन पम्प, क्लिनोएक्सिस् प्रकार, स्केविड प्लेट प्रकार</vt:lpstr>
      <vt:lpstr>हाइड्रोलिक ओइल ट्यान्क</vt:lpstr>
      <vt:lpstr>चरण 3. सवारी साधन प्रकारको निर्माण मेसिनको चाल सम्बन्धी उपकरणको संरचना</vt:lpstr>
      <vt:lpstr>क्रलर प्रकारको ट्र्याक्टर</vt:lpstr>
      <vt:lpstr>क्रलर प्रकारको ट्र्याक्टर</vt:lpstr>
      <vt:lpstr>व्हील प्रकार ट्र्याक्टर</vt:lpstr>
      <vt:lpstr>व्हील प्रकार ट्र्याक्टर</vt:lpstr>
      <vt:lpstr>हाइड्रोलिक टाइप साबेल प्रकारको निर्माण मेसिन (क्रलर प्रकार)</vt:lpstr>
      <vt:lpstr>मोटर ग्रेडर</vt:lpstr>
      <vt:lpstr>स्क्रेपर</vt:lpstr>
      <vt:lpstr>चरण 4. सवारी साधन प्रकारको निर्माण मेसिन चलाउने सम्बन्धी उपकरणको प्रबन्ध</vt:lpstr>
      <vt:lpstr>ड्राइभिंग शुरु अघिको प्रबन्ध</vt:lpstr>
      <vt:lpstr>ड्राइभिंग अन्तरालको प्रबन्ध</vt:lpstr>
      <vt:lpstr>ड्राइभिंग अन्तरालको प्रबन्ध</vt:lpstr>
      <vt:lpstr>पार्किंग (मेसिन पार्किंग) बेलाको प्रबन्ध</vt:lpstr>
      <vt:lpstr>चरण 5. सवारी साधन प्रकारको निर्माण मेसिनको कार्य सम्बन्धी उपकरणको संरचना र प्रकार</vt:lpstr>
      <vt:lpstr>ट्र्याक्टर प्रकारको निर्माण मेसिनको कार्य उपकरणको संरचना र प्रकार</vt:lpstr>
      <vt:lpstr>ट्र्याक्टर प्रकारको निर्माण मेसिनको कार्य उपकरणको संरचना र प्रकार</vt:lpstr>
      <vt:lpstr>सुरक्षा उपकरण</vt:lpstr>
      <vt:lpstr>साबेल (shoberu) प्रकारको निर्माण मेसिनको कार्य उपकरणको संरचना र प्रकार</vt:lpstr>
      <vt:lpstr>सुरक्षा उपकरण</vt:lpstr>
      <vt:lpstr>मोटर ग्रेडर</vt:lpstr>
      <vt:lpstr>स्क्रेपर</vt:lpstr>
      <vt:lpstr>चरण 6. सवारी साधन प्रकारको निर्माण मेसिनको कार्य सम्बन्धी उपकरणको प्रबन्ध</vt:lpstr>
      <vt:lpstr>बुलडोजर 1 ・・・आधारभूत सञ्चालन</vt:lpstr>
      <vt:lpstr>बुलडोजर 1 ・・・आधारभूत सञ्चालन</vt:lpstr>
      <vt:lpstr>बुलडोजर 1 ・・・आधारभूत सञ्चालन</vt:lpstr>
      <vt:lpstr>बुलडोजर 2 ・・・आधारभूत सञ्चालन</vt:lpstr>
      <vt:lpstr>खन्ने कार्य</vt:lpstr>
      <vt:lpstr>डोजिङ कार्य</vt:lpstr>
      <vt:lpstr>फिलिङ (morido) कार्य</vt:lpstr>
      <vt:lpstr>फाइन फिनिसिङ</vt:lpstr>
      <vt:lpstr>लागू कार्य</vt:lpstr>
      <vt:lpstr>रिपिङ कार्य</vt:lpstr>
      <vt:lpstr>ट्याक्टर साबेल</vt:lpstr>
      <vt:lpstr>ट्याक्टर साबेल</vt:lpstr>
      <vt:lpstr>खन्ने कार्य</vt:lpstr>
      <vt:lpstr>लोड ढुवानी काम</vt:lpstr>
      <vt:lpstr>लोड ढुवानी काम</vt:lpstr>
      <vt:lpstr>हाइड्रोलिक टाइप साबेल (ब्याकहो)</vt:lpstr>
      <vt:lpstr>हाइड्रोलिक टाइप साबेल (ब्याकहो)</vt:lpstr>
      <vt:lpstr>खन्ने कार्य</vt:lpstr>
      <vt:lpstr>लोड कार्य</vt:lpstr>
      <vt:lpstr>हाइड्रोलिक टाइप साबेल (रोटेटिङ साबेल)</vt:lpstr>
      <vt:lpstr>हाइड्रोलिक टाइप साबेल (रोटेटिङ साबेल)</vt:lpstr>
      <vt:lpstr>हाइड्रोलिक टाइप साबेल (रोटेटिङ साबेल)</vt:lpstr>
      <vt:lpstr>कामसेल</vt:lpstr>
      <vt:lpstr>ड्याग लाइन</vt:lpstr>
      <vt:lpstr>मोटर ग्रेडर  1・・・आधारभूत सञ्चालन</vt:lpstr>
      <vt:lpstr>मोटर ग्रेडर  2・・・आधारभूत सञ्चालन</vt:lpstr>
      <vt:lpstr>अनुकूल कार्य</vt:lpstr>
      <vt:lpstr>स्क्रेपर (मोटर, स्क्रेपर)</vt:lpstr>
      <vt:lpstr>स्क्रेपर (टो टाइप स्क्रेपर)</vt:lpstr>
      <vt:lpstr>क्रलर टाइप मक लोडर</vt:lpstr>
      <vt:lpstr>सवारी साधन प्रकारको निर्माण मेसिनको ट्रान्सफर</vt:lpstr>
      <vt:lpstr>चरण 7. सवारी साधन प्रकारको निर्माण मेसिनको जाँच र मर्मत</vt:lpstr>
      <vt:lpstr>सम्बन्धित कानून, सामान्य सावधानी अपनाउनुपर्ने कुराहरू</vt:lpstr>
      <vt:lpstr>दैनिक जाँच (nichijou tenken)को ध्यान दिनुपर्ने कुरा इन्जिन शुरु अघि</vt:lpstr>
      <vt:lpstr>दैनिक जाँच (nichijou tenken)को ध्यान दिनुपर्ने कुरा इन्जिन शुरु पछि</vt:lpstr>
      <vt:lpstr>कार्य अन्तरालमा असामान्यता हुँदाको जाँचमा ध्यान दिनुपर्ने कुराहरु</vt:lpstr>
      <vt:lpstr>चरण 8. सवारी साधन सुरक्षित चलाउनको लागी ज्ञान साथै साइन र निर्देशनका महत्त्वपूर्ण कुराहरू</vt:lpstr>
      <vt:lpstr>सुरक्षित ड्राइभिंगको ज्ञान</vt:lpstr>
      <vt:lpstr>साईन, निर्देशनको महत्वपूर्ण कुराहरु</vt:lpstr>
      <vt:lpstr>चरण 9. शक्ति र बिजुली सम्बन्धित ज्ञान</vt:lpstr>
      <vt:lpstr>शक्तिको मुमेन्ट</vt:lpstr>
      <vt:lpstr>तौकसँगको विशिष्ट गुरुत्व </vt:lpstr>
      <vt:lpstr>सेन्टर अफ ग्राभिटि, वस्तुको स्थिरता</vt:lpstr>
      <vt:lpstr>वस्तुको चाल</vt:lpstr>
      <vt:lpstr>इलेक्ट्रिसिटी ज्ञान</vt:lpstr>
      <vt:lpstr>इलेक्ट्रिसिटी ज्ञान</vt:lpstr>
      <vt:lpstr>चरण 10. जमिन स्तर र सिभिल इंजीनियरिंग काम सम्बन्धी ज्ञान</vt:lpstr>
      <vt:lpstr>ढुँगाको प्रकार, माटो</vt:lpstr>
      <vt:lpstr>माटोको बनावट</vt:lpstr>
      <vt:lpstr>जमिन प्याडको साह्रोपन</vt:lpstr>
      <vt:lpstr>माटो मात्राको परिवर्तन</vt:lpstr>
      <vt:lpstr>पहिरोको कारण र संकेत   पहिरोको कारक</vt:lpstr>
      <vt:lpstr>पहिरोको कारण र संकेत   माटोको शक्ति, पहिरोको संकेत</vt:lpstr>
      <vt:lpstr>खन्ने विधि</vt:lpstr>
      <vt:lpstr>खन्ने विधि</vt:lpstr>
      <vt:lpstr>खन्ने विधि</vt:lpstr>
      <vt:lpstr>चरण 11. विपद्/दुर्घटनाको उदाहरण</vt:lpstr>
      <vt:lpstr>निर्माण व्यवसायमा हुने मृत्यु र चोटको विपद्/दुर्घटना</vt:lpstr>
      <vt:lpstr>उदाहरण 1. कामदार ड्याग साबेलको काउन्टरवेटमा च्यापिएर</vt:lpstr>
      <vt:lpstr>उदाहरण 5. ड्याग साबेलको अगाडि हिँड्दै गर्दा, टर्न गरेको बकेटमा ठोक्केर</vt:lpstr>
      <vt:lpstr>उदाहरण 9. ट्याक्टर साबेलले सामानलाई झुण्डाएर गुड्दै गर्दा, कामदारलाई ठोक्केर</vt:lpstr>
      <vt:lpstr>कामदारको सुरक्षा र स्वास्थ्य सबन्धी नियम कानून </vt:lpstr>
      <vt:lpstr>श्रम स्वास्थ्य तथा सुरक्षा ऐन (roudou anzen eiseihou) (उद्धरण) (1)</vt:lpstr>
      <vt:lpstr>श्रम स्वास्थ्य तथा सुरक्षा ऐन (roudou anzen eiseihou) (उद्धरण) (2)</vt:lpstr>
      <vt:lpstr>श्रम स्वास्थ्य तथा सुरक्षा ऐन (roudou anzen eiseihou) (उद्धरण) (3)</vt:lpstr>
      <vt:lpstr>श्रम स्वास्थ्य तथा सुरक्षा ऐन (roudou anzen eiseihou) कार्यान्वयन अध्यादेश (उद्धरण)</vt:lpstr>
      <vt:lpstr>श्रम स्वास्थ्य तथा सुरक्षा नियम (उद्धरण) (1)</vt:lpstr>
      <vt:lpstr>श्रम स्वास्थ्य तथा सुरक्षा नियम (उद्धरण) (2)</vt:lpstr>
      <vt:lpstr>श्रम स्वास्थ्य तथा सुरक्षा नियम (उद्धरण) (3)</vt:lpstr>
      <vt:lpstr>श्रम स्वास्थ्य तथा सुरक्षा नियम (उद्धरण) (4)</vt:lpstr>
      <vt:lpstr>श्रम स्वास्थ्य तथा सुरक्षा नियम (उद्धरण) (5)</vt:lpstr>
      <vt:lpstr>श्रम स्वास्थ्य तथा सुरक्षा नियम (उद्धरण) (6)</vt:lpstr>
      <vt:lpstr>श्रम स्वास्थ्य तथा सुरक्षा नियम (उद्धरण) (7)</vt:lpstr>
      <vt:lpstr>श्रम स्वास्थ्य तथा सुरक्षा नियम (उद्धरण) (8)</vt:lpstr>
      <vt:lpstr>श्रम स्वास्थ्य तथा सुरक्षा नियम (उद्धरण) (9)</vt:lpstr>
      <vt:lpstr>श्रम स्वास्थ्य तथा सुरक्षा नियम (उद्धरण) (10)</vt:lpstr>
      <vt:lpstr>सवारी साधन प्रकारको निर्माण मेसिनको संरचना मानकीकरण (उद्धरण)</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2021-02-24T05:58:56Z</dcterms:created>
  <dcterms:modified xsi:type="dcterms:W3CDTF">2022-06-16T10:29:08Z</dcterms:modified>
</cp:coreProperties>
</file>