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52"/>
  </p:notesMasterIdLst>
  <p:sldIdLst>
    <p:sldId id="336" r:id="rId3"/>
    <p:sldId id="305" r:id="rId4"/>
    <p:sldId id="257" r:id="rId5"/>
    <p:sldId id="260" r:id="rId6"/>
    <p:sldId id="272" r:id="rId7"/>
    <p:sldId id="273" r:id="rId8"/>
    <p:sldId id="276" r:id="rId9"/>
    <p:sldId id="280" r:id="rId10"/>
    <p:sldId id="281" r:id="rId11"/>
    <p:sldId id="282" r:id="rId12"/>
    <p:sldId id="284" r:id="rId13"/>
    <p:sldId id="285" r:id="rId14"/>
    <p:sldId id="287" r:id="rId15"/>
    <p:sldId id="289" r:id="rId16"/>
    <p:sldId id="290" r:id="rId17"/>
    <p:sldId id="340" r:id="rId18"/>
    <p:sldId id="292" r:id="rId19"/>
    <p:sldId id="341" r:id="rId20"/>
    <p:sldId id="294" r:id="rId21"/>
    <p:sldId id="295" r:id="rId22"/>
    <p:sldId id="296" r:id="rId23"/>
    <p:sldId id="297" r:id="rId24"/>
    <p:sldId id="298" r:id="rId25"/>
    <p:sldId id="299" r:id="rId26"/>
    <p:sldId id="300" r:id="rId27"/>
    <p:sldId id="301" r:id="rId28"/>
    <p:sldId id="342" r:id="rId29"/>
    <p:sldId id="302" r:id="rId30"/>
    <p:sldId id="303" r:id="rId31"/>
    <p:sldId id="304" r:id="rId32"/>
    <p:sldId id="337" r:id="rId33"/>
    <p:sldId id="307" r:id="rId34"/>
    <p:sldId id="309" r:id="rId35"/>
    <p:sldId id="343" r:id="rId36"/>
    <p:sldId id="310" r:id="rId37"/>
    <p:sldId id="311" r:id="rId38"/>
    <p:sldId id="312" r:id="rId39"/>
    <p:sldId id="313" r:id="rId40"/>
    <p:sldId id="314" r:id="rId41"/>
    <p:sldId id="315" r:id="rId42"/>
    <p:sldId id="316" r:id="rId43"/>
    <p:sldId id="317" r:id="rId44"/>
    <p:sldId id="318" r:id="rId45"/>
    <p:sldId id="339" r:id="rId46"/>
    <p:sldId id="323" r:id="rId47"/>
    <p:sldId id="324" r:id="rId48"/>
    <p:sldId id="326" r:id="rId49"/>
    <p:sldId id="338" r:id="rId50"/>
    <p:sldId id="328" r:id="rId51"/>
  </p:sldIdLst>
  <p:sldSz cx="9144000" cy="6858000" type="screen4x3"/>
  <p:notesSz cx="6807200" cy="9939338"/>
  <p:defaultTextStyle>
    <a:defPPr rtl="0">
      <a:defRPr lang="es-e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5" autoAdjust="0"/>
    <p:restoredTop sz="94660"/>
  </p:normalViewPr>
  <p:slideViewPr>
    <p:cSldViewPr snapToGrid="0">
      <p:cViewPr varScale="1">
        <p:scale>
          <a:sx n="115" d="100"/>
          <a:sy n="115" d="100"/>
        </p:scale>
        <p:origin x="17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pPr rtl="0"/>
            <a:fld id="{3044E0B5-69AE-4DB8-A746-7CF92D00ED4B}" type="datetimeFigureOut">
              <a:rPr kumimoji="1" lang="ja-JP" altLang="en-US" smtClean="0"/>
              <a:t>2022/6/16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pPr rtl="0"/>
            <a:fld id="{7F9C98F1-10AB-4D73-9663-6F72AC648673}" type="slidenum">
              <a:rPr kumimoji="1" lang="ja-JP" altLang="en-US" smtClean="0"/>
              <a:t>‹#›</a:t>
            </a:fld>
            <a:endParaRPr kumimoji="1" lang="ja-JP" altLang="en-US"/>
          </a:p>
        </p:txBody>
      </p:sp>
    </p:spTree>
    <p:extLst>
      <p:ext uri="{BB962C8B-B14F-4D97-AF65-F5344CB8AC3E}">
        <p14:creationId xmlns:p14="http://schemas.microsoft.com/office/powerpoint/2010/main" val="574215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kumimoji="1" lang="ja-JP" altLang="en-US" smtClean="0"/>
              <a:t>1</a:t>
            </a:fld>
            <a:endParaRPr kumimoji="1" lang="ja-JP" altLang="en-US"/>
          </a:p>
        </p:txBody>
      </p:sp>
    </p:spTree>
    <p:extLst>
      <p:ext uri="{BB962C8B-B14F-4D97-AF65-F5344CB8AC3E}">
        <p14:creationId xmlns:p14="http://schemas.microsoft.com/office/powerpoint/2010/main" val="170371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359462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407123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284144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19288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105386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4146594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96409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797334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032269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92548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6791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496922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4034059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2389070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70039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2400944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188422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1246815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91202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164421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376927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kumimoji="1" lang="ja-JP" altLang="en-US" smtClean="0"/>
              <a:t>4</a:t>
            </a:fld>
            <a:endParaRPr kumimoji="1" lang="ja-JP" altLang="en-US"/>
          </a:p>
        </p:txBody>
      </p:sp>
    </p:spTree>
    <p:extLst>
      <p:ext uri="{BB962C8B-B14F-4D97-AF65-F5344CB8AC3E}">
        <p14:creationId xmlns:p14="http://schemas.microsoft.com/office/powerpoint/2010/main" val="3045407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1931411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4262010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2946157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1988015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2771846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1488687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00880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300594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1801495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143912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02106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3397037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2370199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061494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50714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val="3961695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4165291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312624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85487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8957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139950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540832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337577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es-419"/>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419"/>
              <a:t>マスター サブタイトルの書式設定</a:t>
            </a:r>
            <a:endParaRPr lang="en-US" dirty="0"/>
          </a:p>
        </p:txBody>
      </p:sp>
      <p:sp>
        <p:nvSpPr>
          <p:cNvPr id="4" name="Date Placeholder 3"/>
          <p:cNvSpPr>
            <a:spLocks noGrp="1"/>
          </p:cNvSpPr>
          <p:nvPr>
            <p:ph type="dt" sz="half" idx="10"/>
          </p:nvPr>
        </p:nvSpPr>
        <p:spPr/>
        <p:txBody>
          <a:bodyPr rtlCol="0"/>
          <a:lstStyle/>
          <a:p>
            <a:pPr rtl="0"/>
            <a:r>
              <a:rPr lang="es-419"/>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474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419"/>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4" name="Date Placeholder 3"/>
          <p:cNvSpPr>
            <a:spLocks noGrp="1"/>
          </p:cNvSpPr>
          <p:nvPr>
            <p:ph type="dt" sz="half" idx="10"/>
          </p:nvPr>
        </p:nvSpPr>
        <p:spPr/>
        <p:txBody>
          <a:bodyPr rtlCol="0"/>
          <a:lstStyle/>
          <a:p>
            <a:pPr rtl="0"/>
            <a:r>
              <a:rPr lang="es-419"/>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2939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es-419"/>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4" name="Date Placeholder 3"/>
          <p:cNvSpPr>
            <a:spLocks noGrp="1"/>
          </p:cNvSpPr>
          <p:nvPr>
            <p:ph type="dt" sz="half" idx="10"/>
          </p:nvPr>
        </p:nvSpPr>
        <p:spPr/>
        <p:txBody>
          <a:bodyPr rtlCol="0"/>
          <a:lstStyle/>
          <a:p>
            <a:pPr rtl="0"/>
            <a:r>
              <a:rPr lang="es-419"/>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6412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es-419"/>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419"/>
              <a:t>マスター サブタイトルの書式設定</a:t>
            </a:r>
            <a:endParaRPr lang="en-US" dirty="0"/>
          </a:p>
        </p:txBody>
      </p:sp>
      <p:sp>
        <p:nvSpPr>
          <p:cNvPr id="4" name="Date Placeholder 3"/>
          <p:cNvSpPr>
            <a:spLocks noGrp="1"/>
          </p:cNvSpPr>
          <p:nvPr>
            <p:ph type="dt" sz="half" idx="10"/>
          </p:nvPr>
        </p:nvSpPr>
        <p:spPr/>
        <p:txBody>
          <a:bodyPr rtlCol="0"/>
          <a:lstStyle/>
          <a:p>
            <a:pPr rtl="0"/>
            <a:r>
              <a:rPr lang="es-419"/>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9621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419"/>
              <a:t>マスター タイトルの書式設定</a:t>
            </a:r>
            <a:endParaRPr lang="en-US" dirty="0"/>
          </a:p>
        </p:txBody>
      </p:sp>
      <p:sp>
        <p:nvSpPr>
          <p:cNvPr id="3" name="Content Placeholder 2"/>
          <p:cNvSpPr>
            <a:spLocks noGrp="1"/>
          </p:cNvSpPr>
          <p:nvPr>
            <p:ph idx="1"/>
          </p:nvPr>
        </p:nvSpPr>
        <p:spPr/>
        <p:txBody>
          <a:bodyPr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4" name="Date Placeholder 3"/>
          <p:cNvSpPr>
            <a:spLocks noGrp="1"/>
          </p:cNvSpPr>
          <p:nvPr>
            <p:ph type="dt" sz="half" idx="10"/>
          </p:nvPr>
        </p:nvSpPr>
        <p:spPr/>
        <p:txBody>
          <a:bodyPr rtlCol="0"/>
          <a:lstStyle/>
          <a:p>
            <a:pPr rtl="0"/>
            <a:r>
              <a:rPr lang="es-419"/>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6936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es-419"/>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419"/>
              <a:t>マスター テキストの書式設定</a:t>
            </a:r>
          </a:p>
        </p:txBody>
      </p:sp>
      <p:sp>
        <p:nvSpPr>
          <p:cNvPr id="4" name="Date Placeholder 3"/>
          <p:cNvSpPr>
            <a:spLocks noGrp="1"/>
          </p:cNvSpPr>
          <p:nvPr>
            <p:ph type="dt" sz="half" idx="10"/>
          </p:nvPr>
        </p:nvSpPr>
        <p:spPr/>
        <p:txBody>
          <a:bodyPr rtlCol="0"/>
          <a:lstStyle/>
          <a:p>
            <a:pPr rtl="0"/>
            <a:r>
              <a:rPr lang="es-419"/>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714463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419"/>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5" name="Date Placeholder 4"/>
          <p:cNvSpPr>
            <a:spLocks noGrp="1"/>
          </p:cNvSpPr>
          <p:nvPr>
            <p:ph type="dt" sz="half" idx="10"/>
          </p:nvPr>
        </p:nvSpPr>
        <p:spPr/>
        <p:txBody>
          <a:bodyPr rtlCol="0"/>
          <a:lstStyle/>
          <a:p>
            <a:pPr rtl="0"/>
            <a:r>
              <a:rPr lang="es-419"/>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4056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es-419"/>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419"/>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419"/>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7" name="Date Placeholder 6"/>
          <p:cNvSpPr>
            <a:spLocks noGrp="1"/>
          </p:cNvSpPr>
          <p:nvPr>
            <p:ph type="dt" sz="half" idx="10"/>
          </p:nvPr>
        </p:nvSpPr>
        <p:spPr/>
        <p:txBody>
          <a:bodyPr rtlCol="0"/>
          <a:lstStyle/>
          <a:p>
            <a:pPr rtl="0"/>
            <a:r>
              <a:rPr lang="es-419"/>
              <a:t>2021/2/1</a:t>
            </a:r>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392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419"/>
              <a:t>マスター タイトルの書式設定</a:t>
            </a:r>
            <a:endParaRPr lang="en-US" dirty="0"/>
          </a:p>
        </p:txBody>
      </p:sp>
      <p:sp>
        <p:nvSpPr>
          <p:cNvPr id="3" name="Date Placeholder 2"/>
          <p:cNvSpPr>
            <a:spLocks noGrp="1"/>
          </p:cNvSpPr>
          <p:nvPr>
            <p:ph type="dt" sz="half" idx="10"/>
          </p:nvPr>
        </p:nvSpPr>
        <p:spPr/>
        <p:txBody>
          <a:bodyPr rtlCol="0"/>
          <a:lstStyle/>
          <a:p>
            <a:pPr rtl="0"/>
            <a:r>
              <a:rPr lang="es-419"/>
              <a:t>2021/2/1</a:t>
            </a:r>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26443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s-419"/>
              <a:t>2021/2/1</a:t>
            </a:r>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54581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es-419"/>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419"/>
              <a:t>マスター テキストの書式設定</a:t>
            </a:r>
          </a:p>
        </p:txBody>
      </p:sp>
      <p:sp>
        <p:nvSpPr>
          <p:cNvPr id="5" name="Date Placeholder 4"/>
          <p:cNvSpPr>
            <a:spLocks noGrp="1"/>
          </p:cNvSpPr>
          <p:nvPr>
            <p:ph type="dt" sz="half" idx="10"/>
          </p:nvPr>
        </p:nvSpPr>
        <p:spPr/>
        <p:txBody>
          <a:bodyPr rtlCol="0"/>
          <a:lstStyle/>
          <a:p>
            <a:pPr rtl="0"/>
            <a:r>
              <a:rPr lang="es-419"/>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544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419"/>
              <a:t>マスター タイトルの書式設定</a:t>
            </a:r>
            <a:endParaRPr lang="en-US" dirty="0"/>
          </a:p>
        </p:txBody>
      </p:sp>
      <p:sp>
        <p:nvSpPr>
          <p:cNvPr id="3" name="Content Placeholder 2"/>
          <p:cNvSpPr>
            <a:spLocks noGrp="1"/>
          </p:cNvSpPr>
          <p:nvPr>
            <p:ph idx="1"/>
          </p:nvPr>
        </p:nvSpPr>
        <p:spPr/>
        <p:txBody>
          <a:bodyPr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4" name="Date Placeholder 3"/>
          <p:cNvSpPr>
            <a:spLocks noGrp="1"/>
          </p:cNvSpPr>
          <p:nvPr>
            <p:ph type="dt" sz="half" idx="10"/>
          </p:nvPr>
        </p:nvSpPr>
        <p:spPr/>
        <p:txBody>
          <a:bodyPr rtlCol="0"/>
          <a:lstStyle/>
          <a:p>
            <a:pPr rtl="0"/>
            <a:r>
              <a:rPr lang="es-419"/>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3323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es-419"/>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419"/>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419"/>
              <a:t>マスター テキストの書式設定</a:t>
            </a:r>
          </a:p>
        </p:txBody>
      </p:sp>
      <p:sp>
        <p:nvSpPr>
          <p:cNvPr id="5" name="Date Placeholder 4"/>
          <p:cNvSpPr>
            <a:spLocks noGrp="1"/>
          </p:cNvSpPr>
          <p:nvPr>
            <p:ph type="dt" sz="half" idx="10"/>
          </p:nvPr>
        </p:nvSpPr>
        <p:spPr/>
        <p:txBody>
          <a:bodyPr rtlCol="0"/>
          <a:lstStyle/>
          <a:p>
            <a:pPr rtl="0"/>
            <a:r>
              <a:rPr lang="es-419"/>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703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419"/>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4" name="Date Placeholder 3"/>
          <p:cNvSpPr>
            <a:spLocks noGrp="1"/>
          </p:cNvSpPr>
          <p:nvPr>
            <p:ph type="dt" sz="half" idx="10"/>
          </p:nvPr>
        </p:nvSpPr>
        <p:spPr/>
        <p:txBody>
          <a:bodyPr rtlCol="0"/>
          <a:lstStyle/>
          <a:p>
            <a:pPr rtl="0"/>
            <a:r>
              <a:rPr lang="es-419"/>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93789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es-419"/>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4" name="Date Placeholder 3"/>
          <p:cNvSpPr>
            <a:spLocks noGrp="1"/>
          </p:cNvSpPr>
          <p:nvPr>
            <p:ph type="dt" sz="half" idx="10"/>
          </p:nvPr>
        </p:nvSpPr>
        <p:spPr/>
        <p:txBody>
          <a:bodyPr rtlCol="0"/>
          <a:lstStyle/>
          <a:p>
            <a:pPr rtl="0"/>
            <a:r>
              <a:rPr lang="es-419"/>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3557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es-419"/>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419"/>
              <a:t>マスター テキストの書式設定</a:t>
            </a:r>
          </a:p>
        </p:txBody>
      </p:sp>
      <p:sp>
        <p:nvSpPr>
          <p:cNvPr id="4" name="Date Placeholder 3"/>
          <p:cNvSpPr>
            <a:spLocks noGrp="1"/>
          </p:cNvSpPr>
          <p:nvPr>
            <p:ph type="dt" sz="half" idx="10"/>
          </p:nvPr>
        </p:nvSpPr>
        <p:spPr/>
        <p:txBody>
          <a:bodyPr rtlCol="0"/>
          <a:lstStyle/>
          <a:p>
            <a:pPr rtl="0"/>
            <a:r>
              <a:rPr lang="es-419"/>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59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419"/>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5" name="Date Placeholder 4"/>
          <p:cNvSpPr>
            <a:spLocks noGrp="1"/>
          </p:cNvSpPr>
          <p:nvPr>
            <p:ph type="dt" sz="half" idx="10"/>
          </p:nvPr>
        </p:nvSpPr>
        <p:spPr/>
        <p:txBody>
          <a:bodyPr rtlCol="0"/>
          <a:lstStyle/>
          <a:p>
            <a:pPr rtl="0"/>
            <a:r>
              <a:rPr lang="es-419"/>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766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es-419"/>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419"/>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419"/>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7" name="Date Placeholder 6"/>
          <p:cNvSpPr>
            <a:spLocks noGrp="1"/>
          </p:cNvSpPr>
          <p:nvPr>
            <p:ph type="dt" sz="half" idx="10"/>
          </p:nvPr>
        </p:nvSpPr>
        <p:spPr/>
        <p:txBody>
          <a:bodyPr rtlCol="0"/>
          <a:lstStyle/>
          <a:p>
            <a:pPr rtl="0"/>
            <a:r>
              <a:rPr lang="es-419"/>
              <a:t>2021/2/1</a:t>
            </a:r>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4232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419"/>
              <a:t>マスター タイトルの書式設定</a:t>
            </a:r>
            <a:endParaRPr lang="en-US" dirty="0"/>
          </a:p>
        </p:txBody>
      </p:sp>
      <p:sp>
        <p:nvSpPr>
          <p:cNvPr id="3" name="Date Placeholder 2"/>
          <p:cNvSpPr>
            <a:spLocks noGrp="1"/>
          </p:cNvSpPr>
          <p:nvPr>
            <p:ph type="dt" sz="half" idx="10"/>
          </p:nvPr>
        </p:nvSpPr>
        <p:spPr/>
        <p:txBody>
          <a:bodyPr rtlCol="0"/>
          <a:lstStyle/>
          <a:p>
            <a:pPr rtl="0"/>
            <a:r>
              <a:rPr lang="es-419"/>
              <a:t>2021/2/1</a:t>
            </a:r>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24308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s-419"/>
              <a:t>2021/2/1</a:t>
            </a:r>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257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es-419"/>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419"/>
              <a:t>マスター テキストの書式設定</a:t>
            </a:r>
          </a:p>
        </p:txBody>
      </p:sp>
      <p:sp>
        <p:nvSpPr>
          <p:cNvPr id="5" name="Date Placeholder 4"/>
          <p:cNvSpPr>
            <a:spLocks noGrp="1"/>
          </p:cNvSpPr>
          <p:nvPr>
            <p:ph type="dt" sz="half" idx="10"/>
          </p:nvPr>
        </p:nvSpPr>
        <p:spPr/>
        <p:txBody>
          <a:bodyPr rtlCol="0"/>
          <a:lstStyle/>
          <a:p>
            <a:pPr rtl="0"/>
            <a:r>
              <a:rPr lang="es-419"/>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054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es-419"/>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419"/>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419"/>
              <a:t>マスター テキストの書式設定</a:t>
            </a:r>
          </a:p>
        </p:txBody>
      </p:sp>
      <p:sp>
        <p:nvSpPr>
          <p:cNvPr id="5" name="Date Placeholder 4"/>
          <p:cNvSpPr>
            <a:spLocks noGrp="1"/>
          </p:cNvSpPr>
          <p:nvPr>
            <p:ph type="dt" sz="half" idx="10"/>
          </p:nvPr>
        </p:nvSpPr>
        <p:spPr/>
        <p:txBody>
          <a:bodyPr rtlCol="0"/>
          <a:lstStyle/>
          <a:p>
            <a:pPr rtl="0"/>
            <a:r>
              <a:rPr lang="es-419"/>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1549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es-419"/>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s-419"/>
              <a:t>2021/2/1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0345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es-419"/>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s-419"/>
              <a:t>2021/2/1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752269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63951"/>
            <a:ext cx="7772400" cy="1046011"/>
          </a:xfrm>
        </p:spPr>
        <p:txBody>
          <a:bodyPr rtlCol="0">
            <a:noAutofit/>
          </a:bodyPr>
          <a:lstStyle/>
          <a:p>
            <a:pPr rtl="0"/>
            <a:r>
              <a:rPr lang="es-419" sz="2500" dirty="0">
                <a:latin typeface="Meiryo UI" panose="020B0604030504040204" pitchFamily="50" charset="-128"/>
                <a:ea typeface="Meiryo UI" panose="020B0604030504040204" pitchFamily="50" charset="-128"/>
              </a:rPr>
              <a:t>Texto complementario de formación técnica para soldadura con gas (</a:t>
            </a:r>
            <a:r>
              <a:rPr lang="es-419" sz="2500" dirty="0" err="1">
                <a:latin typeface="Meiryo UI" panose="020B0604030504040204" pitchFamily="50" charset="-128"/>
                <a:ea typeface="Meiryo UI" panose="020B0604030504040204" pitchFamily="50" charset="-128"/>
              </a:rPr>
              <a:t>Gasu</a:t>
            </a:r>
            <a:r>
              <a:rPr lang="es-419" sz="2500" dirty="0">
                <a:latin typeface="Meiryo UI" panose="020B0604030504040204" pitchFamily="50" charset="-128"/>
                <a:ea typeface="Meiryo UI" panose="020B0604030504040204" pitchFamily="50" charset="-128"/>
              </a:rPr>
              <a:t> </a:t>
            </a:r>
            <a:r>
              <a:rPr lang="es-419" sz="2500" dirty="0" err="1">
                <a:latin typeface="Meiryo UI" panose="020B0604030504040204" pitchFamily="50" charset="-128"/>
                <a:ea typeface="Meiryo UI" panose="020B0604030504040204" pitchFamily="50" charset="-128"/>
              </a:rPr>
              <a:t>Yousetsu</a:t>
            </a:r>
            <a:r>
              <a:rPr lang="es-419" sz="2500" dirty="0">
                <a:latin typeface="Meiryo UI" panose="020B0604030504040204" pitchFamily="50" charset="-128"/>
                <a:ea typeface="Meiryo UI" panose="020B0604030504040204" pitchFamily="50" charset="-128"/>
              </a:rPr>
              <a:t>)</a:t>
            </a:r>
            <a:r>
              <a:rPr lang="en-US" altLang="ja-JP" sz="2500" dirty="0">
                <a:latin typeface="Meiryo UI" panose="020B0604030504040204" pitchFamily="50" charset="-128"/>
                <a:ea typeface="Meiryo UI" panose="020B0604030504040204" pitchFamily="50" charset="-128"/>
              </a:rPr>
              <a:t/>
            </a:r>
            <a:br>
              <a:rPr lang="en-US" altLang="ja-JP" sz="2500" dirty="0">
                <a:latin typeface="Meiryo UI" panose="020B0604030504040204" pitchFamily="50" charset="-128"/>
                <a:ea typeface="Meiryo UI" panose="020B0604030504040204" pitchFamily="50" charset="-128"/>
              </a:rPr>
            </a:br>
            <a:r>
              <a:rPr lang="es-419" sz="2500" dirty="0">
                <a:latin typeface="Meiryo UI" panose="020B0604030504040204" pitchFamily="50" charset="-128"/>
                <a:ea typeface="Meiryo UI" panose="020B0604030504040204" pitchFamily="50" charset="-128"/>
              </a:rPr>
              <a:t>Materiales de entrenamiento de PowerPoint</a:t>
            </a:r>
            <a:endParaRPr kumimoji="1" lang="ja-JP" altLang="en-US" sz="25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1</a:t>
            </a:fld>
            <a:endParaRPr kumimoji="1" lang="ja-JP" altLang="en-US"/>
          </a:p>
        </p:txBody>
      </p:sp>
    </p:spTree>
    <p:extLst>
      <p:ext uri="{BB962C8B-B14F-4D97-AF65-F5344CB8AC3E}">
        <p14:creationId xmlns:p14="http://schemas.microsoft.com/office/powerpoint/2010/main" val="29887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AF2142CA-C619-4ABF-86CF-588CCFAC48BB}"/>
              </a:ext>
            </a:extLst>
          </p:cNvPr>
          <p:cNvPicPr>
            <a:picLocks noChangeAspect="1"/>
          </p:cNvPicPr>
          <p:nvPr/>
        </p:nvPicPr>
        <p:blipFill>
          <a:blip r:embed="rId3"/>
          <a:stretch>
            <a:fillRect/>
          </a:stretch>
        </p:blipFill>
        <p:spPr>
          <a:xfrm>
            <a:off x="628650" y="844065"/>
            <a:ext cx="6790584" cy="4688463"/>
          </a:xfrm>
          <a:prstGeom prst="rect">
            <a:avLst/>
          </a:prstGeom>
        </p:spPr>
      </p:pic>
      <p:sp>
        <p:nvSpPr>
          <p:cNvPr id="4" name="タイトル 3"/>
          <p:cNvSpPr>
            <a:spLocks noGrp="1"/>
          </p:cNvSpPr>
          <p:nvPr>
            <p:ph type="title"/>
          </p:nvPr>
        </p:nvSpPr>
        <p:spPr>
          <a:xfrm>
            <a:off x="628650" y="262822"/>
            <a:ext cx="7886700" cy="465413"/>
          </a:xfrm>
          <a:ln>
            <a:solidFill>
              <a:schemeClr val="tx1"/>
            </a:solidFill>
          </a:ln>
        </p:spPr>
        <p:txBody>
          <a:bodyPr rtlCol="0">
            <a:normAutofit fontScale="90000"/>
          </a:bodyPr>
          <a:lstStyle/>
          <a:p>
            <a:pPr rtl="0"/>
            <a:r>
              <a:rPr lang="es-419" sz="1800">
                <a:latin typeface="Meiryo UI" panose="020B0604030504040204" pitchFamily="50" charset="-128"/>
                <a:ea typeface="Meiryo UI" panose="020B0604030504040204" pitchFamily="50" charset="-128"/>
              </a:rPr>
              <a:t>Varios contenedores (cilindro (bonbe)) de gas y generadores de gas de acetileno (asechiren) (2) Cilindros de gas de acetileno</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380875" y="6400413"/>
            <a:ext cx="4747301" cy="276999"/>
          </a:xfrm>
          <a:prstGeom prst="rect">
            <a:avLst/>
          </a:prstGeom>
          <a:noFill/>
          <a:ln>
            <a:solidFill>
              <a:schemeClr val="tx1"/>
            </a:solidFill>
          </a:ln>
        </p:spPr>
        <p:txBody>
          <a:bodyPr wrap="square" rtlCol="0">
            <a:spAutoFit/>
          </a:bodyPr>
          <a:lstStyle/>
          <a:p>
            <a:pPr algn="r" rtl="0"/>
            <a:r>
              <a:rPr lang="es-419" sz="1200">
                <a:solidFill>
                  <a:prstClr val="black"/>
                </a:solidFill>
                <a:latin typeface="Meiryo UI" panose="020B0604030504040204" pitchFamily="50" charset="-128"/>
                <a:ea typeface="Meiryo UI" panose="020B0604030504040204" pitchFamily="50" charset="-128"/>
              </a:rPr>
              <a:t>Libro de texto página 28 / Texto complementario página 19</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Meiryo UI" panose="020B0604030504040204" pitchFamily="50" charset="-128"/>
                <a:ea typeface="Meiryo UI" panose="020B0604030504040204" pitchFamily="50" charset="-128"/>
              </a:rPr>
              <a:t>10</a:t>
            </a:fld>
            <a:endParaRPr kumimoji="1" lang="ja-JP" altLang="en-US">
              <a:latin typeface="Meiryo UI" panose="020B0604030504040204" pitchFamily="50" charset="-128"/>
              <a:ea typeface="Meiryo UI" panose="020B0604030504040204" pitchFamily="50" charset="-128"/>
            </a:endParaRPr>
          </a:p>
        </p:txBody>
      </p:sp>
      <p:sp>
        <p:nvSpPr>
          <p:cNvPr id="25" name="テキスト ボックス 110">
            <a:extLst>
              <a:ext uri="{FF2B5EF4-FFF2-40B4-BE49-F238E27FC236}">
                <a16:creationId xmlns:a16="http://schemas.microsoft.com/office/drawing/2014/main" id="{0BFC4D9B-6376-4AFD-9993-9D1D7ABB450F}"/>
              </a:ext>
            </a:extLst>
          </p:cNvPr>
          <p:cNvSpPr txBox="1"/>
          <p:nvPr/>
        </p:nvSpPr>
        <p:spPr>
          <a:xfrm>
            <a:off x="2717894" y="873243"/>
            <a:ext cx="1357229" cy="27137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rtl="0"/>
            <a:r>
              <a:rPr lang="es-419" sz="1050">
                <a:effectLst/>
                <a:latin typeface="Meiryo UI" panose="020B0604030504040204" pitchFamily="50" charset="-128"/>
                <a:ea typeface="Meiryo UI" panose="020B0604030504040204" pitchFamily="50" charset="-128"/>
                <a:cs typeface="ＭＳ ゴシック" panose="020B0609070205080204" pitchFamily="49" charset="-128"/>
              </a:rPr>
              <a:t>Válvula de contenedor</a:t>
            </a:r>
          </a:p>
        </p:txBody>
      </p:sp>
      <p:sp>
        <p:nvSpPr>
          <p:cNvPr id="26" name="テキスト ボックス 111">
            <a:extLst>
              <a:ext uri="{FF2B5EF4-FFF2-40B4-BE49-F238E27FC236}">
                <a16:creationId xmlns:a16="http://schemas.microsoft.com/office/drawing/2014/main" id="{B6943E29-1115-480C-B077-80B011D79325}"/>
              </a:ext>
            </a:extLst>
          </p:cNvPr>
          <p:cNvSpPr txBox="1"/>
          <p:nvPr/>
        </p:nvSpPr>
        <p:spPr>
          <a:xfrm>
            <a:off x="773722" y="871551"/>
            <a:ext cx="919480" cy="281296"/>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es-419" sz="1050" dirty="0">
                <a:effectLst/>
                <a:latin typeface="Meiryo UI" panose="020B0604030504040204" pitchFamily="50" charset="-128"/>
                <a:ea typeface="Meiryo UI" panose="020B0604030504040204" pitchFamily="50" charset="-128"/>
                <a:cs typeface="ＭＳ ゴシック" panose="020B0609070205080204" pitchFamily="49" charset="-128"/>
              </a:rPr>
              <a:t>Tapa</a:t>
            </a:r>
          </a:p>
        </p:txBody>
      </p:sp>
      <p:sp>
        <p:nvSpPr>
          <p:cNvPr id="27" name="テキスト ボックス 112">
            <a:extLst>
              <a:ext uri="{FF2B5EF4-FFF2-40B4-BE49-F238E27FC236}">
                <a16:creationId xmlns:a16="http://schemas.microsoft.com/office/drawing/2014/main" id="{E87480EF-EF1B-44E8-9EB1-561A911E5618}"/>
              </a:ext>
            </a:extLst>
          </p:cNvPr>
          <p:cNvSpPr txBox="1"/>
          <p:nvPr/>
        </p:nvSpPr>
        <p:spPr>
          <a:xfrm>
            <a:off x="683336" y="1213166"/>
            <a:ext cx="1041430" cy="38632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rtl="0"/>
            <a:r>
              <a:rPr lang="es-419" sz="1050" dirty="0">
                <a:effectLst/>
                <a:latin typeface="Meiryo UI" panose="020B0604030504040204" pitchFamily="50" charset="-128"/>
                <a:ea typeface="Meiryo UI" panose="020B0604030504040204" pitchFamily="50" charset="-128"/>
                <a:cs typeface="ＭＳ ゴシック" panose="020B0609070205080204" pitchFamily="49" charset="-128"/>
              </a:rPr>
              <a:t>Tapón de aleación soluble</a:t>
            </a:r>
          </a:p>
          <a:p>
            <a:pPr rtl="0"/>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8" name="テキスト ボックス 113">
            <a:extLst>
              <a:ext uri="{FF2B5EF4-FFF2-40B4-BE49-F238E27FC236}">
                <a16:creationId xmlns:a16="http://schemas.microsoft.com/office/drawing/2014/main" id="{F9289B55-68EF-4112-B448-6B0E15937571}"/>
              </a:ext>
            </a:extLst>
          </p:cNvPr>
          <p:cNvSpPr txBox="1"/>
          <p:nvPr/>
        </p:nvSpPr>
        <p:spPr>
          <a:xfrm>
            <a:off x="2907073" y="2022460"/>
            <a:ext cx="1051909" cy="31061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rtl="0"/>
            <a:r>
              <a:rPr lang="es-419" sz="1050" dirty="0">
                <a:effectLst/>
                <a:latin typeface="Meiryo UI" panose="020B0604030504040204" pitchFamily="50" charset="-128"/>
                <a:ea typeface="Meiryo UI" panose="020B0604030504040204" pitchFamily="50" charset="-128"/>
                <a:cs typeface="ＭＳ ゴシック" panose="020B0609070205080204" pitchFamily="49" charset="-128"/>
              </a:rPr>
              <a:t>Cuerpo del contenedor</a:t>
            </a:r>
          </a:p>
        </p:txBody>
      </p:sp>
      <p:sp>
        <p:nvSpPr>
          <p:cNvPr id="29" name="テキスト ボックス 114">
            <a:extLst>
              <a:ext uri="{FF2B5EF4-FFF2-40B4-BE49-F238E27FC236}">
                <a16:creationId xmlns:a16="http://schemas.microsoft.com/office/drawing/2014/main" id="{781B709A-D30D-4C39-B543-E31EC2F29711}"/>
              </a:ext>
            </a:extLst>
          </p:cNvPr>
          <p:cNvSpPr txBox="1"/>
          <p:nvPr/>
        </p:nvSpPr>
        <p:spPr>
          <a:xfrm>
            <a:off x="3068663" y="2817841"/>
            <a:ext cx="919480" cy="310618"/>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s-419" sz="1050">
                <a:effectLst/>
                <a:latin typeface="Meiryo UI" panose="020B0604030504040204" pitchFamily="50" charset="-128"/>
                <a:ea typeface="Meiryo UI" panose="020B0604030504040204" pitchFamily="50" charset="-128"/>
                <a:cs typeface="ＭＳ ゴシック" panose="020B0609070205080204" pitchFamily="49" charset="-128"/>
              </a:rPr>
              <a:t>Masa</a:t>
            </a:r>
          </a:p>
        </p:txBody>
      </p:sp>
      <p:sp>
        <p:nvSpPr>
          <p:cNvPr id="30" name="テキスト ボックス 115">
            <a:extLst>
              <a:ext uri="{FF2B5EF4-FFF2-40B4-BE49-F238E27FC236}">
                <a16:creationId xmlns:a16="http://schemas.microsoft.com/office/drawing/2014/main" id="{581543E2-2D06-4C1D-A0AF-0B9C2C5157F9}"/>
              </a:ext>
            </a:extLst>
          </p:cNvPr>
          <p:cNvSpPr txBox="1"/>
          <p:nvPr/>
        </p:nvSpPr>
        <p:spPr>
          <a:xfrm>
            <a:off x="2807267" y="3784038"/>
            <a:ext cx="919480" cy="46415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rtl="0"/>
            <a:r>
              <a:rPr lang="es-419" sz="1050" dirty="0">
                <a:effectLst/>
                <a:latin typeface="Meiryo UI" panose="020B0604030504040204" pitchFamily="50" charset="-128"/>
                <a:ea typeface="Meiryo UI" panose="020B0604030504040204" pitchFamily="50" charset="-128"/>
                <a:cs typeface="ＭＳ ゴシック" panose="020B0609070205080204" pitchFamily="49" charset="-128"/>
              </a:rPr>
              <a:t>Orificio de ventilación</a:t>
            </a:r>
          </a:p>
        </p:txBody>
      </p:sp>
      <p:sp>
        <p:nvSpPr>
          <p:cNvPr id="31" name="テキスト ボックス 116">
            <a:extLst>
              <a:ext uri="{FF2B5EF4-FFF2-40B4-BE49-F238E27FC236}">
                <a16:creationId xmlns:a16="http://schemas.microsoft.com/office/drawing/2014/main" id="{3651D653-8449-4DA6-A2E0-BF83D8E16A88}"/>
              </a:ext>
            </a:extLst>
          </p:cNvPr>
          <p:cNvSpPr txBox="1"/>
          <p:nvPr/>
        </p:nvSpPr>
        <p:spPr>
          <a:xfrm>
            <a:off x="3958983" y="1882659"/>
            <a:ext cx="983179" cy="27960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es-419" sz="1050">
                <a:effectLst/>
                <a:latin typeface="Meiryo UI" panose="020B0604030504040204" pitchFamily="50" charset="-128"/>
                <a:ea typeface="Meiryo UI" panose="020B0604030504040204" pitchFamily="50" charset="-128"/>
                <a:cs typeface="ＭＳ ゴシック" panose="020B0609070205080204" pitchFamily="49" charset="-128"/>
              </a:rPr>
              <a:t>Junta tórica</a:t>
            </a:r>
          </a:p>
        </p:txBody>
      </p:sp>
      <p:sp>
        <p:nvSpPr>
          <p:cNvPr id="32" name="テキスト ボックス 118">
            <a:extLst>
              <a:ext uri="{FF2B5EF4-FFF2-40B4-BE49-F238E27FC236}">
                <a16:creationId xmlns:a16="http://schemas.microsoft.com/office/drawing/2014/main" id="{9B00243F-6DFA-4357-94F2-16A2B434C98E}"/>
              </a:ext>
            </a:extLst>
          </p:cNvPr>
          <p:cNvSpPr txBox="1"/>
          <p:nvPr/>
        </p:nvSpPr>
        <p:spPr>
          <a:xfrm>
            <a:off x="6022890" y="1674583"/>
            <a:ext cx="1319606" cy="279601"/>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s-419" sz="1050" dirty="0">
                <a:effectLst/>
                <a:latin typeface="Meiryo UI" panose="020B0604030504040204" pitchFamily="50" charset="-128"/>
                <a:ea typeface="Meiryo UI" panose="020B0604030504040204" pitchFamily="50" charset="-128"/>
                <a:cs typeface="ＭＳ ゴシック" panose="020B0609070205080204" pitchFamily="49" charset="-128"/>
              </a:rPr>
              <a:t>Tuerca </a:t>
            </a:r>
            <a:r>
              <a:rPr lang="es-419" sz="1050" dirty="0" err="1">
                <a:effectLst/>
                <a:latin typeface="Meiryo UI" panose="020B0604030504040204" pitchFamily="50" charset="-128"/>
                <a:ea typeface="Meiryo UI" panose="020B0604030504040204" pitchFamily="50" charset="-128"/>
                <a:cs typeface="ＭＳ ゴシック" panose="020B0609070205080204" pitchFamily="49" charset="-128"/>
              </a:rPr>
              <a:t>prensaestopa</a:t>
            </a:r>
            <a:endParaRPr lang="es-419"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33" name="テキスト ボックス 119">
            <a:extLst>
              <a:ext uri="{FF2B5EF4-FFF2-40B4-BE49-F238E27FC236}">
                <a16:creationId xmlns:a16="http://schemas.microsoft.com/office/drawing/2014/main" id="{BBCE896B-DE32-45D1-AA64-D8AD954CC94E}"/>
              </a:ext>
            </a:extLst>
          </p:cNvPr>
          <p:cNvSpPr txBox="1"/>
          <p:nvPr/>
        </p:nvSpPr>
        <p:spPr>
          <a:xfrm>
            <a:off x="6079330" y="2024622"/>
            <a:ext cx="1246982"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s-419" sz="1050" dirty="0">
                <a:effectLst/>
                <a:latin typeface="Meiryo UI" panose="020B0604030504040204" pitchFamily="50" charset="-128"/>
                <a:ea typeface="Meiryo UI" panose="020B0604030504040204" pitchFamily="50" charset="-128"/>
                <a:cs typeface="ＭＳ ゴシック" panose="020B0609070205080204" pitchFamily="49" charset="-128"/>
              </a:rPr>
              <a:t>Vástago</a:t>
            </a:r>
          </a:p>
        </p:txBody>
      </p:sp>
      <p:sp>
        <p:nvSpPr>
          <p:cNvPr id="34" name="テキスト ボックス 120">
            <a:extLst>
              <a:ext uri="{FF2B5EF4-FFF2-40B4-BE49-F238E27FC236}">
                <a16:creationId xmlns:a16="http://schemas.microsoft.com/office/drawing/2014/main" id="{731E6D8C-5AAC-4A2D-80B7-D478294E16AA}"/>
              </a:ext>
            </a:extLst>
          </p:cNvPr>
          <p:cNvSpPr txBox="1"/>
          <p:nvPr/>
        </p:nvSpPr>
        <p:spPr>
          <a:xfrm>
            <a:off x="3380875" y="3255465"/>
            <a:ext cx="1365160" cy="52857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es-419" sz="1050" dirty="0">
                <a:effectLst/>
                <a:latin typeface="Meiryo UI" panose="020B0604030504040204" pitchFamily="50" charset="-128"/>
                <a:ea typeface="Meiryo UI" panose="020B0604030504040204" pitchFamily="50" charset="-128"/>
                <a:cs typeface="ＭＳ ゴシック" panose="020B0609070205080204" pitchFamily="49" charset="-128"/>
              </a:rPr>
              <a:t>Válvula de seguridad de tapón de aleación soluble</a:t>
            </a:r>
          </a:p>
        </p:txBody>
      </p:sp>
      <p:sp>
        <p:nvSpPr>
          <p:cNvPr id="35" name="テキスト ボックス 121">
            <a:extLst>
              <a:ext uri="{FF2B5EF4-FFF2-40B4-BE49-F238E27FC236}">
                <a16:creationId xmlns:a16="http://schemas.microsoft.com/office/drawing/2014/main" id="{E193665A-0998-48CC-B9A9-62A87E51E7FB}"/>
              </a:ext>
            </a:extLst>
          </p:cNvPr>
          <p:cNvSpPr txBox="1"/>
          <p:nvPr/>
        </p:nvSpPr>
        <p:spPr>
          <a:xfrm>
            <a:off x="6151860" y="2569044"/>
            <a:ext cx="1190636"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s-419" sz="1050">
                <a:effectLst/>
                <a:latin typeface="Meiryo UI" panose="020B0604030504040204" pitchFamily="50" charset="-128"/>
                <a:ea typeface="Meiryo UI" panose="020B0604030504040204" pitchFamily="50" charset="-128"/>
                <a:cs typeface="ＭＳ ゴシック" panose="020B0609070205080204" pitchFamily="49" charset="-128"/>
              </a:rPr>
              <a:t>Salida de gas</a:t>
            </a:r>
          </a:p>
        </p:txBody>
      </p:sp>
      <p:sp>
        <p:nvSpPr>
          <p:cNvPr id="36" name="テキスト ボックス 122">
            <a:extLst>
              <a:ext uri="{FF2B5EF4-FFF2-40B4-BE49-F238E27FC236}">
                <a16:creationId xmlns:a16="http://schemas.microsoft.com/office/drawing/2014/main" id="{4B4CAF54-6353-432B-9069-C151C34C1779}"/>
              </a:ext>
            </a:extLst>
          </p:cNvPr>
          <p:cNvSpPr txBox="1"/>
          <p:nvPr/>
        </p:nvSpPr>
        <p:spPr>
          <a:xfrm>
            <a:off x="6151859" y="3237050"/>
            <a:ext cx="1101925" cy="23177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s-419" sz="1050" dirty="0">
                <a:effectLst/>
                <a:latin typeface="Meiryo UI" panose="020B0604030504040204" pitchFamily="50" charset="-128"/>
                <a:ea typeface="Meiryo UI" panose="020B0604030504040204" pitchFamily="50" charset="-128"/>
                <a:cs typeface="ＭＳ ゴシック" panose="020B0609070205080204" pitchFamily="49" charset="-128"/>
              </a:rPr>
              <a:t>Empaquetadura</a:t>
            </a:r>
          </a:p>
        </p:txBody>
      </p:sp>
      <p:sp>
        <p:nvSpPr>
          <p:cNvPr id="37" name="テキスト ボックス 123">
            <a:extLst>
              <a:ext uri="{FF2B5EF4-FFF2-40B4-BE49-F238E27FC236}">
                <a16:creationId xmlns:a16="http://schemas.microsoft.com/office/drawing/2014/main" id="{A4013DF7-C65D-4945-B10A-FDB35BF907BF}"/>
              </a:ext>
            </a:extLst>
          </p:cNvPr>
          <p:cNvSpPr txBox="1"/>
          <p:nvPr/>
        </p:nvSpPr>
        <p:spPr>
          <a:xfrm>
            <a:off x="6068017" y="3903651"/>
            <a:ext cx="1185767"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es-419" sz="1050">
                <a:effectLst/>
                <a:latin typeface="Meiryo UI" panose="020B0604030504040204" pitchFamily="50" charset="-128"/>
                <a:ea typeface="Meiryo UI" panose="020B0604030504040204" pitchFamily="50" charset="-128"/>
                <a:cs typeface="ＭＳ ゴシック" panose="020B0609070205080204" pitchFamily="49" charset="-128"/>
              </a:rPr>
              <a:t>Filtro</a:t>
            </a:r>
          </a:p>
        </p:txBody>
      </p:sp>
      <p:sp>
        <p:nvSpPr>
          <p:cNvPr id="38" name="テキスト ボックス 124">
            <a:extLst>
              <a:ext uri="{FF2B5EF4-FFF2-40B4-BE49-F238E27FC236}">
                <a16:creationId xmlns:a16="http://schemas.microsoft.com/office/drawing/2014/main" id="{C1C0CB36-398A-4365-AFD4-1BAFE694AA2D}"/>
              </a:ext>
            </a:extLst>
          </p:cNvPr>
          <p:cNvSpPr txBox="1"/>
          <p:nvPr/>
        </p:nvSpPr>
        <p:spPr>
          <a:xfrm>
            <a:off x="2355590" y="4753963"/>
            <a:ext cx="4780888" cy="28833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es-419" sz="900">
                <a:effectLst/>
                <a:latin typeface="Meiryo UI" panose="020B0604030504040204" pitchFamily="50" charset="-128"/>
                <a:ea typeface="Meiryo UI" panose="020B0604030504040204" pitchFamily="50" charset="-128"/>
                <a:cs typeface="ＭＳ ゴシック" panose="020B0609070205080204" pitchFamily="49" charset="-128"/>
              </a:rPr>
              <a:t>Fuente: Directrices técnicas del Instituto Nacional de Seguridad y Salud en el Trabajo</a:t>
            </a:r>
            <a:endParaRPr lang="ja-JP" sz="10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39" name="テキスト ボックス 125">
            <a:extLst>
              <a:ext uri="{FF2B5EF4-FFF2-40B4-BE49-F238E27FC236}">
                <a16:creationId xmlns:a16="http://schemas.microsoft.com/office/drawing/2014/main" id="{15DBA98B-9BCE-403C-9DD2-752FD6F601B9}"/>
              </a:ext>
            </a:extLst>
          </p:cNvPr>
          <p:cNvSpPr txBox="1"/>
          <p:nvPr/>
        </p:nvSpPr>
        <p:spPr>
          <a:xfrm>
            <a:off x="978466" y="5086361"/>
            <a:ext cx="6275317" cy="33180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es-419" sz="1200" dirty="0">
                <a:effectLst/>
                <a:latin typeface="Meiryo UI" panose="020B0604030504040204" pitchFamily="50" charset="-128"/>
                <a:ea typeface="Meiryo UI" panose="020B0604030504040204" pitchFamily="50" charset="-128"/>
                <a:cs typeface="ＭＳ ゴシック" panose="020B0609070205080204" pitchFamily="49" charset="-128"/>
              </a:rPr>
              <a:t>Figura 1-25: Recipiente de acetileno (</a:t>
            </a:r>
            <a:r>
              <a:rPr lang="es-419" sz="1200" dirty="0" err="1">
                <a:effectLst/>
                <a:latin typeface="Meiryo UI" panose="020B0604030504040204" pitchFamily="50" charset="-128"/>
                <a:ea typeface="Meiryo UI" panose="020B0604030504040204" pitchFamily="50" charset="-128"/>
                <a:cs typeface="ＭＳ ゴシック" panose="020B0609070205080204" pitchFamily="49" charset="-128"/>
              </a:rPr>
              <a:t>asechiren</a:t>
            </a:r>
            <a:r>
              <a:rPr lang="es-419" sz="1200" dirty="0">
                <a:effectLst/>
                <a:latin typeface="Meiryo UI" panose="020B0604030504040204" pitchFamily="50" charset="-128"/>
                <a:ea typeface="Meiryo UI" panose="020B0604030504040204" pitchFamily="50" charset="-128"/>
                <a:cs typeface="ＭＳ ゴシック" panose="020B0609070205080204" pitchFamily="49" charset="-128"/>
              </a:rPr>
              <a:t>) y válvula de contenedor</a:t>
            </a:r>
            <a:endParaRPr lang="ja-JP" sz="12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41" name="テキスト ボックス 116">
            <a:extLst>
              <a:ext uri="{FF2B5EF4-FFF2-40B4-BE49-F238E27FC236}">
                <a16:creationId xmlns:a16="http://schemas.microsoft.com/office/drawing/2014/main" id="{1A484FDC-9ACF-4317-BAD6-24C449D6BC3B}"/>
              </a:ext>
            </a:extLst>
          </p:cNvPr>
          <p:cNvSpPr txBox="1"/>
          <p:nvPr/>
        </p:nvSpPr>
        <p:spPr>
          <a:xfrm>
            <a:off x="4075124" y="2167338"/>
            <a:ext cx="983179" cy="52857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rtl="0"/>
            <a:r>
              <a:rPr lang="es-419" sz="1050" dirty="0">
                <a:latin typeface="Meiryo UI" panose="020B0604030504040204" pitchFamily="50" charset="-128"/>
                <a:ea typeface="Meiryo UI" panose="020B0604030504040204" pitchFamily="50" charset="-128"/>
                <a:cs typeface="ＭＳ ゴシック" panose="020B0609070205080204" pitchFamily="49" charset="-128"/>
              </a:rPr>
              <a:t>Empaquetadura de </a:t>
            </a:r>
            <a:r>
              <a:rPr lang="es-419" sz="1050" dirty="0" err="1">
                <a:latin typeface="Meiryo UI" panose="020B0604030504040204" pitchFamily="50" charset="-128"/>
                <a:ea typeface="Meiryo UI" panose="020B0604030504040204" pitchFamily="50" charset="-128"/>
                <a:cs typeface="ＭＳ ゴシック" panose="020B0609070205080204" pitchFamily="49" charset="-128"/>
              </a:rPr>
              <a:t>prensaestopa</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Tree>
    <p:extLst>
      <p:ext uri="{BB962C8B-B14F-4D97-AF65-F5344CB8AC3E}">
        <p14:creationId xmlns:p14="http://schemas.microsoft.com/office/powerpoint/2010/main" val="160557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50715"/>
          </a:xfrm>
          <a:ln>
            <a:solidFill>
              <a:schemeClr val="tx1"/>
            </a:solidFill>
          </a:ln>
        </p:spPr>
        <p:txBody>
          <a:bodyPr rtlCol="0">
            <a:noAutofit/>
          </a:bodyPr>
          <a:lstStyle/>
          <a:p>
            <a:pPr rtl="0"/>
            <a:r>
              <a:rPr lang="es-419" sz="1600" dirty="0">
                <a:latin typeface="Meiryo UI" panose="020B0604030504040204" pitchFamily="50" charset="-128"/>
                <a:ea typeface="Meiryo UI" panose="020B0604030504040204" pitchFamily="50" charset="-128"/>
              </a:rPr>
              <a:t>Varios contenedores (cilindros (</a:t>
            </a:r>
            <a:r>
              <a:rPr lang="es-419" sz="1600" dirty="0" err="1">
                <a:latin typeface="Meiryo UI" panose="020B0604030504040204" pitchFamily="50" charset="-128"/>
                <a:ea typeface="Meiryo UI" panose="020B0604030504040204" pitchFamily="50" charset="-128"/>
              </a:rPr>
              <a:t>bonbe</a:t>
            </a:r>
            <a:r>
              <a:rPr lang="es-419" sz="1600" dirty="0">
                <a:latin typeface="Meiryo UI" panose="020B0604030504040204" pitchFamily="50" charset="-128"/>
                <a:ea typeface="Meiryo UI" panose="020B0604030504040204" pitchFamily="50" charset="-128"/>
              </a:rPr>
              <a:t>)) </a:t>
            </a:r>
            <a:br>
              <a:rPr lang="es-419" sz="1600" dirty="0">
                <a:latin typeface="Meiryo UI" panose="020B0604030504040204" pitchFamily="50" charset="-128"/>
                <a:ea typeface="Meiryo UI" panose="020B0604030504040204" pitchFamily="50" charset="-128"/>
              </a:rPr>
            </a:br>
            <a:r>
              <a:rPr lang="es-419" sz="1600" dirty="0">
                <a:latin typeface="Meiryo UI" panose="020B0604030504040204" pitchFamily="50" charset="-128"/>
                <a:ea typeface="Meiryo UI" panose="020B0604030504040204" pitchFamily="50" charset="-128"/>
              </a:rPr>
              <a:t>de gas y generadores de gas de acetileno (</a:t>
            </a:r>
            <a:r>
              <a:rPr lang="es-419" sz="1600" dirty="0" err="1">
                <a:latin typeface="Meiryo UI" panose="020B0604030504040204" pitchFamily="50" charset="-128"/>
                <a:ea typeface="Meiryo UI" panose="020B0604030504040204" pitchFamily="50" charset="-128"/>
              </a:rPr>
              <a:t>asechiren</a:t>
            </a:r>
            <a:r>
              <a:rPr lang="es-419" sz="1600" dirty="0">
                <a:latin typeface="Meiryo UI" panose="020B0604030504040204" pitchFamily="50" charset="-128"/>
                <a:ea typeface="Meiryo UI" panose="020B0604030504040204" pitchFamily="50" charset="-128"/>
              </a:rPr>
              <a:t>) (3) Otros cilindros</a:t>
            </a:r>
            <a:endParaRPr kumimoji="1" lang="ja-JP" altLang="en-US" sz="16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108341"/>
            <a:ext cx="7886700" cy="797116"/>
          </a:xfrm>
          <a:ln>
            <a:solidFill>
              <a:schemeClr val="tx1"/>
            </a:solidFill>
          </a:ln>
        </p:spPr>
        <p:txBody>
          <a:bodyPr rtlCol="0" anchor="ctr" anchorCtr="0">
            <a:noAutofit/>
          </a:bodyPr>
          <a:lstStyle/>
          <a:p>
            <a:pPr rtl="0"/>
            <a:r>
              <a:rPr lang="es-419" sz="1200">
                <a:latin typeface="Meiryo UI" panose="020B0604030504040204" pitchFamily="50" charset="-128"/>
                <a:ea typeface="Meiryo UI" panose="020B0604030504040204" pitchFamily="50" charset="-128"/>
              </a:rPr>
              <a:t>Otros cilindros (bonbe) de gas inflamable</a:t>
            </a:r>
          </a:p>
          <a:p>
            <a:pPr marL="268288" indent="-1588" rtl="0">
              <a:lnSpc>
                <a:spcPct val="100000"/>
              </a:lnSpc>
              <a:spcBef>
                <a:spcPts val="0"/>
              </a:spcBef>
              <a:buNone/>
            </a:pPr>
            <a:r>
              <a:rPr lang="es-419" sz="1200">
                <a:latin typeface="Meiryo UI" panose="020B0604030504040204" pitchFamily="50" charset="-128"/>
                <a:ea typeface="Meiryo UI" panose="020B0604030504040204" pitchFamily="50" charset="-128"/>
              </a:rPr>
              <a:t>Para propano (puropan) y butano, etc., llene el cilindro (bonbe) en estado líquido a alta presión</a:t>
            </a:r>
            <a:endParaRPr lang="en-US" altLang="ja-JP" sz="12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es-419" sz="1200">
                <a:latin typeface="Meiryo UI" panose="020B0604030504040204" pitchFamily="50" charset="-128"/>
                <a:ea typeface="Meiryo UI" panose="020B0604030504040204" pitchFamily="50" charset="-128"/>
              </a:rPr>
              <a:t>Las tapas para cilindros (bonbe) de gas inflamable (y helio) tienen roscas a la izquierda.</a:t>
            </a:r>
          </a:p>
        </p:txBody>
      </p:sp>
      <p:sp>
        <p:nvSpPr>
          <p:cNvPr id="7" name="テキスト ボックス 6"/>
          <p:cNvSpPr txBox="1"/>
          <p:nvPr/>
        </p:nvSpPr>
        <p:spPr>
          <a:xfrm>
            <a:off x="4138863" y="6400413"/>
            <a:ext cx="4041457" cy="276999"/>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 30 / Texto complementario página 20</a:t>
            </a:r>
          </a:p>
        </p:txBody>
      </p:sp>
      <p:sp>
        <p:nvSpPr>
          <p:cNvPr id="9" name="コンテンツ プレースホルダー 4"/>
          <p:cNvSpPr txBox="1">
            <a:spLocks/>
          </p:cNvSpPr>
          <p:nvPr/>
        </p:nvSpPr>
        <p:spPr>
          <a:xfrm>
            <a:off x="628648" y="2015290"/>
            <a:ext cx="7886701" cy="105096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es-419" sz="1200" dirty="0">
                <a:latin typeface="Meiryo UI" panose="020B0604030504040204" pitchFamily="50" charset="-128"/>
                <a:ea typeface="Meiryo UI" panose="020B0604030504040204" pitchFamily="50" charset="-128"/>
              </a:rPr>
              <a:t>Cilindro de oxígeno (sanso </a:t>
            </a:r>
            <a:r>
              <a:rPr lang="es-419" sz="1200" dirty="0" err="1">
                <a:latin typeface="Meiryo UI" panose="020B0604030504040204" pitchFamily="50" charset="-128"/>
                <a:ea typeface="Meiryo UI" panose="020B0604030504040204" pitchFamily="50" charset="-128"/>
              </a:rPr>
              <a:t>bonbe</a:t>
            </a:r>
            <a:r>
              <a:rPr lang="es-419" sz="1200" dirty="0">
                <a:latin typeface="Meiryo UI" panose="020B0604030504040204" pitchFamily="50" charset="-128"/>
                <a:ea typeface="Meiryo UI" panose="020B0604030504040204" pitchFamily="50" charset="-128"/>
              </a:rPr>
              <a:t>)</a:t>
            </a:r>
          </a:p>
          <a:p>
            <a:pPr marL="268288" indent="-1588" rtl="0">
              <a:lnSpc>
                <a:spcPct val="100000"/>
              </a:lnSpc>
              <a:spcBef>
                <a:spcPts val="0"/>
              </a:spcBef>
              <a:buNone/>
            </a:pPr>
            <a:r>
              <a:rPr lang="es-419" sz="1200" dirty="0">
                <a:latin typeface="Meiryo UI" panose="020B0604030504040204" pitchFamily="50" charset="-128"/>
                <a:ea typeface="Meiryo UI" panose="020B0604030504040204" pitchFamily="50" charset="-128"/>
              </a:rPr>
              <a:t>El oxígeno (sanso) llena el cilindro (</a:t>
            </a:r>
            <a:r>
              <a:rPr lang="es-419" sz="1200" dirty="0" err="1">
                <a:latin typeface="Meiryo UI" panose="020B0604030504040204" pitchFamily="50" charset="-128"/>
                <a:ea typeface="Meiryo UI" panose="020B0604030504040204" pitchFamily="50" charset="-128"/>
              </a:rPr>
              <a:t>bonbe</a:t>
            </a:r>
            <a:r>
              <a:rPr lang="es-419" sz="1200" dirty="0">
                <a:latin typeface="Meiryo UI" panose="020B0604030504040204" pitchFamily="50" charset="-128"/>
                <a:ea typeface="Meiryo UI" panose="020B0604030504040204" pitchFamily="50" charset="-128"/>
              </a:rPr>
              <a:t>) en estado gaseoso</a:t>
            </a:r>
          </a:p>
          <a:p>
            <a:pPr marL="268288" indent="-1588" rtl="0">
              <a:lnSpc>
                <a:spcPct val="100000"/>
              </a:lnSpc>
              <a:spcBef>
                <a:spcPts val="0"/>
              </a:spcBef>
              <a:buNone/>
            </a:pPr>
            <a:r>
              <a:rPr lang="es-419" sz="1200" dirty="0">
                <a:latin typeface="Meiryo UI" panose="020B0604030504040204" pitchFamily="50" charset="-128"/>
                <a:ea typeface="Meiryo UI" panose="020B0604030504040204" pitchFamily="50" charset="-128"/>
              </a:rPr>
              <a:t>Las tapas (boca de llenado) de los cilindros de oxígeno (sanso </a:t>
            </a:r>
            <a:r>
              <a:rPr lang="es-419" sz="1200" dirty="0" err="1">
                <a:latin typeface="Meiryo UI" panose="020B0604030504040204" pitchFamily="50" charset="-128"/>
                <a:ea typeface="Meiryo UI" panose="020B0604030504040204" pitchFamily="50" charset="-128"/>
              </a:rPr>
              <a:t>bonbe</a:t>
            </a:r>
            <a:r>
              <a:rPr lang="es-419" sz="1200" dirty="0">
                <a:latin typeface="Meiryo UI" panose="020B0604030504040204" pitchFamily="50" charset="-128"/>
                <a:ea typeface="Meiryo UI" panose="020B0604030504040204" pitchFamily="50" charset="-128"/>
              </a:rPr>
              <a:t>) tienen roscas a la derecha, lo opuesto al gas inflamable</a:t>
            </a:r>
            <a:endParaRPr lang="en-US" altLang="ja-JP" sz="12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es-419" sz="1200" dirty="0">
                <a:latin typeface="Meiryo UI" panose="020B0604030504040204" pitchFamily="50" charset="-128"/>
                <a:ea typeface="Meiryo UI" panose="020B0604030504040204" pitchFamily="50" charset="-128"/>
              </a:rPr>
              <a:t>El oxígeno (sanso) ayuda a que las cosas se quemen y es extremadamente peligroso.</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11</a:t>
            </a:fld>
            <a:endParaRPr kumimoji="1" lang="ja-JP" altLang="en-US"/>
          </a:p>
        </p:txBody>
      </p:sp>
    </p:spTree>
    <p:extLst>
      <p:ext uri="{BB962C8B-B14F-4D97-AF65-F5344CB8AC3E}">
        <p14:creationId xmlns:p14="http://schemas.microsoft.com/office/powerpoint/2010/main" val="78252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E7B7A82C-0B7B-4127-A815-AF8315B49C5E}"/>
              </a:ext>
            </a:extLst>
          </p:cNvPr>
          <p:cNvPicPr>
            <a:picLocks noChangeAspect="1"/>
          </p:cNvPicPr>
          <p:nvPr/>
        </p:nvPicPr>
        <p:blipFill>
          <a:blip r:embed="rId3"/>
          <a:stretch>
            <a:fillRect/>
          </a:stretch>
        </p:blipFill>
        <p:spPr>
          <a:xfrm>
            <a:off x="628650" y="993374"/>
            <a:ext cx="4484613" cy="3505200"/>
          </a:xfrm>
          <a:prstGeom prst="rect">
            <a:avLst/>
          </a:prstGeom>
        </p:spPr>
      </p:pic>
      <p:sp>
        <p:nvSpPr>
          <p:cNvPr id="4" name="タイトル 3"/>
          <p:cNvSpPr>
            <a:spLocks noGrp="1"/>
          </p:cNvSpPr>
          <p:nvPr>
            <p:ph type="title"/>
          </p:nvPr>
        </p:nvSpPr>
        <p:spPr>
          <a:xfrm>
            <a:off x="628650" y="365126"/>
            <a:ext cx="7886700" cy="510945"/>
          </a:xfrm>
          <a:ln>
            <a:solidFill>
              <a:schemeClr val="tx1"/>
            </a:solidFill>
          </a:ln>
        </p:spPr>
        <p:txBody>
          <a:bodyPr rtlCol="0">
            <a:normAutofit fontScale="90000"/>
          </a:bodyPr>
          <a:lstStyle/>
          <a:p>
            <a:pPr rtl="0"/>
            <a:r>
              <a:rPr lang="es-419" sz="2000" dirty="0">
                <a:latin typeface="Meiryo UI" panose="020B0604030504040204" pitchFamily="50" charset="-128"/>
                <a:ea typeface="Meiryo UI" panose="020B0604030504040204" pitchFamily="50" charset="-128"/>
              </a:rPr>
              <a:t>Varios contenedores (cilindros (</a:t>
            </a:r>
            <a:r>
              <a:rPr lang="es-419" sz="2000" dirty="0" err="1">
                <a:latin typeface="Meiryo UI" panose="020B0604030504040204" pitchFamily="50" charset="-128"/>
                <a:ea typeface="Meiryo UI" panose="020B0604030504040204" pitchFamily="50" charset="-128"/>
              </a:rPr>
              <a:t>bonbe</a:t>
            </a:r>
            <a:r>
              <a:rPr lang="es-419" sz="2000" dirty="0">
                <a:latin typeface="Meiryo UI" panose="020B0604030504040204" pitchFamily="50" charset="-128"/>
                <a:ea typeface="Meiryo UI" panose="020B0604030504040204" pitchFamily="50" charset="-128"/>
              </a:rPr>
              <a:t>)) de gas y generadores de gas de acetileno (</a:t>
            </a:r>
            <a:r>
              <a:rPr lang="es-419" sz="2000" dirty="0" err="1">
                <a:latin typeface="Meiryo UI" panose="020B0604030504040204" pitchFamily="50" charset="-128"/>
                <a:ea typeface="Meiryo UI" panose="020B0604030504040204" pitchFamily="50" charset="-128"/>
              </a:rPr>
              <a:t>asechiren</a:t>
            </a:r>
            <a:r>
              <a:rPr lang="es-419" sz="2000" dirty="0">
                <a:latin typeface="Meiryo UI" panose="020B0604030504040204" pitchFamily="50" charset="-128"/>
                <a:ea typeface="Meiryo UI" panose="020B0604030504040204" pitchFamily="50" charset="-128"/>
              </a:rPr>
              <a:t>) (4) Colector de gas</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212433" y="6429565"/>
            <a:ext cx="4935036" cy="276999"/>
          </a:xfrm>
          <a:prstGeom prst="rect">
            <a:avLst/>
          </a:prstGeom>
          <a:noFill/>
          <a:ln>
            <a:solidFill>
              <a:schemeClr val="tx1"/>
            </a:solidFill>
          </a:ln>
        </p:spPr>
        <p:txBody>
          <a:bodyPr wrap="square" rtlCol="0">
            <a:spAutoFit/>
          </a:bodyPr>
          <a:lstStyle/>
          <a:p>
            <a:pPr algn="r" rtl="0"/>
            <a:r>
              <a:rPr lang="es-419" sz="1200">
                <a:solidFill>
                  <a:prstClr val="black"/>
                </a:solidFill>
                <a:latin typeface="Meiryo UI" panose="020B0604030504040204" pitchFamily="50" charset="-128"/>
                <a:ea typeface="Meiryo UI" panose="020B0604030504040204" pitchFamily="50" charset="-128"/>
              </a:rPr>
              <a:t>Libro de texto página 31 / Texto complementario página 21</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Meiryo UI" panose="020B0604030504040204" pitchFamily="50" charset="-128"/>
                <a:ea typeface="Meiryo UI" panose="020B0604030504040204" pitchFamily="50" charset="-128"/>
              </a:rPr>
              <a:t>12</a:t>
            </a:fld>
            <a:endParaRPr kumimoji="1" lang="ja-JP" altLang="en-US">
              <a:latin typeface="Meiryo UI" panose="020B0604030504040204" pitchFamily="50" charset="-128"/>
              <a:ea typeface="Meiryo UI" panose="020B0604030504040204" pitchFamily="50" charset="-128"/>
            </a:endParaRPr>
          </a:p>
        </p:txBody>
      </p:sp>
      <p:sp>
        <p:nvSpPr>
          <p:cNvPr id="6" name="テキスト ボックス 123">
            <a:extLst>
              <a:ext uri="{FF2B5EF4-FFF2-40B4-BE49-F238E27FC236}">
                <a16:creationId xmlns:a16="http://schemas.microsoft.com/office/drawing/2014/main" id="{E6FA952A-6C84-457F-9F94-F83CC4C91DFF}"/>
              </a:ext>
            </a:extLst>
          </p:cNvPr>
          <p:cNvSpPr txBox="1"/>
          <p:nvPr/>
        </p:nvSpPr>
        <p:spPr>
          <a:xfrm>
            <a:off x="2017681" y="1059390"/>
            <a:ext cx="2978180" cy="250301"/>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rtl="0"/>
            <a:r>
              <a:rPr lang="es-419" sz="1100" dirty="0">
                <a:effectLst/>
                <a:latin typeface="Meiryo UI" panose="020B0604030504040204" pitchFamily="50" charset="-128"/>
                <a:ea typeface="Meiryo UI" panose="020B0604030504040204" pitchFamily="50" charset="-128"/>
                <a:cs typeface="ＭＳ ゴシック" panose="020B0609070205080204" pitchFamily="49" charset="-128"/>
              </a:rPr>
              <a:t>Regulador de presión (</a:t>
            </a:r>
            <a:r>
              <a:rPr lang="es-419" sz="1100" dirty="0" err="1">
                <a:effectLst/>
                <a:latin typeface="Meiryo UI" panose="020B0604030504040204" pitchFamily="50" charset="-128"/>
                <a:ea typeface="Meiryo UI" panose="020B0604030504040204" pitchFamily="50" charset="-128"/>
                <a:cs typeface="ＭＳ ゴシック" panose="020B0609070205080204" pitchFamily="49" charset="-128"/>
              </a:rPr>
              <a:t>aturyoku</a:t>
            </a:r>
            <a:r>
              <a:rPr lang="es-419" sz="1100" dirty="0">
                <a:effectLst/>
                <a:latin typeface="Meiryo UI" panose="020B0604030504040204" pitchFamily="50" charset="-128"/>
                <a:ea typeface="Meiryo UI" panose="020B0604030504040204" pitchFamily="50" charset="-128"/>
                <a:cs typeface="ＭＳ ゴシック" panose="020B0609070205080204" pitchFamily="49" charset="-128"/>
              </a:rPr>
              <a:t> </a:t>
            </a:r>
            <a:r>
              <a:rPr lang="es-419" sz="1100" dirty="0" err="1">
                <a:effectLst/>
                <a:latin typeface="Meiryo UI" panose="020B0604030504040204" pitchFamily="50" charset="-128"/>
                <a:ea typeface="Meiryo UI" panose="020B0604030504040204" pitchFamily="50" charset="-128"/>
                <a:cs typeface="ＭＳ ゴシック" panose="020B0609070205080204" pitchFamily="49" charset="-128"/>
              </a:rPr>
              <a:t>chousei</a:t>
            </a:r>
            <a:r>
              <a:rPr lang="es-419" sz="1100" dirty="0">
                <a:effectLst/>
                <a:latin typeface="Meiryo UI" panose="020B0604030504040204" pitchFamily="50" charset="-128"/>
                <a:ea typeface="Meiryo UI" panose="020B0604030504040204" pitchFamily="50" charset="-128"/>
                <a:cs typeface="ＭＳ ゴシック" panose="020B0609070205080204" pitchFamily="49" charset="-128"/>
              </a:rPr>
              <a:t> </a:t>
            </a:r>
            <a:r>
              <a:rPr lang="es-419" sz="1100" dirty="0" err="1">
                <a:effectLst/>
                <a:latin typeface="Meiryo UI" panose="020B0604030504040204" pitchFamily="50" charset="-128"/>
                <a:ea typeface="Meiryo UI" panose="020B0604030504040204" pitchFamily="50" charset="-128"/>
                <a:cs typeface="ＭＳ ゴシック" panose="020B0609070205080204" pitchFamily="49" charset="-128"/>
              </a:rPr>
              <a:t>ki</a:t>
            </a:r>
            <a:r>
              <a:rPr lang="es-419" sz="1100" dirty="0">
                <a:effectLst/>
                <a:latin typeface="Meiryo UI" panose="020B0604030504040204" pitchFamily="50" charset="-128"/>
                <a:ea typeface="Meiryo UI" panose="020B0604030504040204" pitchFamily="50" charset="-128"/>
                <a:cs typeface="ＭＳ ゴシック" panose="020B0609070205080204" pitchFamily="49" charset="-128"/>
              </a:rPr>
              <a:t>)</a:t>
            </a:r>
            <a:endParaRPr lang="ja-JP" sz="11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8" name="テキスト ボックス 124">
            <a:extLst>
              <a:ext uri="{FF2B5EF4-FFF2-40B4-BE49-F238E27FC236}">
                <a16:creationId xmlns:a16="http://schemas.microsoft.com/office/drawing/2014/main" id="{E912AB5F-82C7-42D9-BFE8-9969267B1AF3}"/>
              </a:ext>
            </a:extLst>
          </p:cNvPr>
          <p:cNvSpPr txBox="1"/>
          <p:nvPr/>
        </p:nvSpPr>
        <p:spPr>
          <a:xfrm>
            <a:off x="2319337" y="3897391"/>
            <a:ext cx="2676525" cy="16683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es-419" sz="900">
                <a:effectLst/>
                <a:latin typeface="Meiryo UI" panose="020B0604030504040204" pitchFamily="50" charset="-128"/>
                <a:ea typeface="Meiryo UI" panose="020B0604030504040204" pitchFamily="50" charset="-128"/>
                <a:cs typeface="ＭＳ ゴシック" panose="020B0609070205080204" pitchFamily="49" charset="-128"/>
              </a:rPr>
              <a:t>Fuente: Directrices técnicas del Instituto Nacional de Seguridad y Salud en el Trabajo</a:t>
            </a:r>
            <a:endParaRPr lang="ja-JP" sz="10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9" name="テキスト ボックス 123">
            <a:extLst>
              <a:ext uri="{FF2B5EF4-FFF2-40B4-BE49-F238E27FC236}">
                <a16:creationId xmlns:a16="http://schemas.microsoft.com/office/drawing/2014/main" id="{42E2F3B9-78E5-4950-AB3E-5982C3378D9C}"/>
              </a:ext>
            </a:extLst>
          </p:cNvPr>
          <p:cNvSpPr txBox="1"/>
          <p:nvPr/>
        </p:nvSpPr>
        <p:spPr>
          <a:xfrm>
            <a:off x="659119" y="1679444"/>
            <a:ext cx="443091"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rtl="0"/>
            <a:r>
              <a:rPr lang="es-419" sz="1100" dirty="0">
                <a:effectLst/>
                <a:latin typeface="Meiryo UI" panose="020B0604030504040204" pitchFamily="50" charset="-128"/>
                <a:ea typeface="Meiryo UI" panose="020B0604030504040204" pitchFamily="50" charset="-128"/>
                <a:cs typeface="ＭＳ ゴシック" panose="020B0609070205080204" pitchFamily="49" charset="-128"/>
              </a:rPr>
              <a:t>Válvula de seguridad</a:t>
            </a:r>
            <a:endParaRPr lang="ja-JP" sz="11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0" name="テキスト ボックス 123">
            <a:extLst>
              <a:ext uri="{FF2B5EF4-FFF2-40B4-BE49-F238E27FC236}">
                <a16:creationId xmlns:a16="http://schemas.microsoft.com/office/drawing/2014/main" id="{C9F66032-27C4-4916-8175-EF28701AE24A}"/>
              </a:ext>
            </a:extLst>
          </p:cNvPr>
          <p:cNvSpPr txBox="1"/>
          <p:nvPr/>
        </p:nvSpPr>
        <p:spPr>
          <a:xfrm>
            <a:off x="2593853" y="1338348"/>
            <a:ext cx="2242841"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rtl="0"/>
            <a:r>
              <a:rPr lang="es-419" sz="1100">
                <a:effectLst/>
                <a:latin typeface="Meiryo UI" panose="020B0604030504040204" pitchFamily="50" charset="-128"/>
                <a:ea typeface="Meiryo UI" panose="020B0604030504040204" pitchFamily="50" charset="-128"/>
                <a:cs typeface="ＭＳ ゴシック" panose="020B0609070205080204" pitchFamily="49" charset="-128"/>
              </a:rPr>
              <a:t>A la fábrica</a:t>
            </a:r>
            <a:endParaRPr lang="ja-JP" sz="11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1" name="テキスト ボックス 123">
            <a:extLst>
              <a:ext uri="{FF2B5EF4-FFF2-40B4-BE49-F238E27FC236}">
                <a16:creationId xmlns:a16="http://schemas.microsoft.com/office/drawing/2014/main" id="{C88238F9-1C97-4EE9-A7D4-A736541A86B6}"/>
              </a:ext>
            </a:extLst>
          </p:cNvPr>
          <p:cNvSpPr txBox="1"/>
          <p:nvPr/>
        </p:nvSpPr>
        <p:spPr>
          <a:xfrm>
            <a:off x="2326939" y="1556737"/>
            <a:ext cx="443091"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rtl="0"/>
            <a:r>
              <a:rPr lang="es-419" sz="1100">
                <a:effectLst/>
                <a:latin typeface="Meiryo UI" panose="020B0604030504040204" pitchFamily="50" charset="-128"/>
                <a:ea typeface="Meiryo UI" panose="020B0604030504040204" pitchFamily="50" charset="-128"/>
                <a:cs typeface="ＭＳ ゴシック" panose="020B0609070205080204" pitchFamily="49" charset="-128"/>
              </a:rPr>
              <a:t>Tubería</a:t>
            </a:r>
            <a:endParaRPr lang="ja-JP" sz="11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2" name="テキスト ボックス 123">
            <a:extLst>
              <a:ext uri="{FF2B5EF4-FFF2-40B4-BE49-F238E27FC236}">
                <a16:creationId xmlns:a16="http://schemas.microsoft.com/office/drawing/2014/main" id="{2CC30CFB-EAB5-4180-A2CD-5A86AE3AA129}"/>
              </a:ext>
            </a:extLst>
          </p:cNvPr>
          <p:cNvSpPr txBox="1"/>
          <p:nvPr/>
        </p:nvSpPr>
        <p:spPr>
          <a:xfrm>
            <a:off x="3060982" y="1513797"/>
            <a:ext cx="1761329"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rtl="0"/>
            <a:r>
              <a:rPr lang="es-419" sz="1100">
                <a:effectLst/>
                <a:latin typeface="Meiryo UI" panose="020B0604030504040204" pitchFamily="50" charset="-128"/>
                <a:ea typeface="Meiryo UI" panose="020B0604030504040204" pitchFamily="50" charset="-128"/>
                <a:cs typeface="ＭＳ ゴシック" panose="020B0609070205080204" pitchFamily="49" charset="-128"/>
              </a:rPr>
              <a:t>Tubería de conexión</a:t>
            </a:r>
            <a:endParaRPr lang="ja-JP" sz="11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3" name="テキスト ボックス 125">
            <a:extLst>
              <a:ext uri="{FF2B5EF4-FFF2-40B4-BE49-F238E27FC236}">
                <a16:creationId xmlns:a16="http://schemas.microsoft.com/office/drawing/2014/main" id="{0B5D47FD-B56B-4EFD-8DB1-945C69F78572}"/>
              </a:ext>
            </a:extLst>
          </p:cNvPr>
          <p:cNvSpPr txBox="1"/>
          <p:nvPr/>
        </p:nvSpPr>
        <p:spPr>
          <a:xfrm>
            <a:off x="867016" y="4172651"/>
            <a:ext cx="4128845" cy="259021"/>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es-419" sz="1050" dirty="0">
                <a:effectLst/>
                <a:latin typeface="Meiryo UI" panose="020B0604030504040204" pitchFamily="50" charset="-128"/>
                <a:ea typeface="Meiryo UI" panose="020B0604030504040204" pitchFamily="50" charset="-128"/>
                <a:cs typeface="ＭＳ ゴシック" panose="020B0609070205080204" pitchFamily="49" charset="-128"/>
              </a:rPr>
              <a:t>Figura 1-28: </a:t>
            </a:r>
            <a:br>
              <a:rPr lang="es-419" sz="1050" dirty="0">
                <a:effectLst/>
                <a:latin typeface="Meiryo UI" panose="020B0604030504040204" pitchFamily="50" charset="-128"/>
                <a:ea typeface="Meiryo UI" panose="020B0604030504040204" pitchFamily="50" charset="-128"/>
                <a:cs typeface="ＭＳ ゴシック" panose="020B0609070205080204" pitchFamily="49" charset="-128"/>
              </a:rPr>
            </a:br>
            <a:r>
              <a:rPr lang="es-419" sz="1050" dirty="0">
                <a:effectLst/>
                <a:latin typeface="Meiryo UI" panose="020B0604030504040204" pitchFamily="50" charset="-128"/>
                <a:ea typeface="Meiryo UI" panose="020B0604030504040204" pitchFamily="50" charset="-128"/>
                <a:cs typeface="ＭＳ ゴシック" panose="020B0609070205080204" pitchFamily="49" charset="-128"/>
              </a:rPr>
              <a:t>Diagrama conceptual del colector de gas de oxígeno (sanso)</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Tree>
    <p:extLst>
      <p:ext uri="{BB962C8B-B14F-4D97-AF65-F5344CB8AC3E}">
        <p14:creationId xmlns:p14="http://schemas.microsoft.com/office/powerpoint/2010/main" val="61297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476326"/>
          </a:xfrm>
          <a:ln>
            <a:solidFill>
              <a:schemeClr val="tx1"/>
            </a:solidFill>
          </a:ln>
        </p:spPr>
        <p:txBody>
          <a:bodyPr rtlCol="0">
            <a:normAutofit fontScale="90000"/>
          </a:bodyPr>
          <a:lstStyle/>
          <a:p>
            <a:pPr rtl="0"/>
            <a:r>
              <a:rPr lang="es-419" sz="2000" dirty="0">
                <a:latin typeface="Meiryo UI" panose="020B0604030504040204" pitchFamily="50" charset="-128"/>
                <a:ea typeface="Meiryo UI" panose="020B0604030504040204" pitchFamily="50" charset="-128"/>
              </a:rPr>
              <a:t>Cilindros (</a:t>
            </a:r>
            <a:r>
              <a:rPr lang="es-419" sz="2000" dirty="0" err="1">
                <a:latin typeface="Meiryo UI" panose="020B0604030504040204" pitchFamily="50" charset="-128"/>
                <a:ea typeface="Meiryo UI" panose="020B0604030504040204" pitchFamily="50" charset="-128"/>
              </a:rPr>
              <a:t>bonbe</a:t>
            </a:r>
            <a:r>
              <a:rPr lang="es-419" sz="2000" dirty="0">
                <a:latin typeface="Meiryo UI" panose="020B0604030504040204" pitchFamily="50" charset="-128"/>
                <a:ea typeface="Meiryo UI" panose="020B0604030504040204" pitchFamily="50" charset="-128"/>
              </a:rPr>
              <a:t>) y generador de acetileno (</a:t>
            </a:r>
            <a:r>
              <a:rPr lang="es-419" sz="2000" dirty="0" err="1">
                <a:latin typeface="Meiryo UI" panose="020B0604030504040204" pitchFamily="50" charset="-128"/>
                <a:ea typeface="Meiryo UI" panose="020B0604030504040204" pitchFamily="50" charset="-128"/>
              </a:rPr>
              <a:t>asechiren</a:t>
            </a:r>
            <a:r>
              <a:rPr lang="es-419" sz="2000" dirty="0">
                <a:latin typeface="Meiryo UI" panose="020B0604030504040204" pitchFamily="50" charset="-128"/>
                <a:ea typeface="Meiryo UI" panose="020B0604030504040204" pitchFamily="50" charset="-128"/>
              </a:rPr>
              <a:t>) (1) </a:t>
            </a:r>
            <a:br>
              <a:rPr lang="es-419" sz="2000" dirty="0">
                <a:latin typeface="Meiryo UI" panose="020B0604030504040204" pitchFamily="50" charset="-128"/>
                <a:ea typeface="Meiryo UI" panose="020B0604030504040204" pitchFamily="50" charset="-128"/>
              </a:rPr>
            </a:br>
            <a:r>
              <a:rPr lang="es-419" sz="2000" dirty="0">
                <a:latin typeface="Meiryo UI" panose="020B0604030504040204" pitchFamily="50" charset="-128"/>
                <a:ea typeface="Meiryo UI" panose="020B0604030504040204" pitchFamily="50" charset="-128"/>
              </a:rPr>
              <a:t>Notas para el transporte y uso de cilindros</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16968" y="6356351"/>
            <a:ext cx="4741451" cy="276999"/>
          </a:xfrm>
          <a:prstGeom prst="rect">
            <a:avLst/>
          </a:prstGeom>
          <a:noFill/>
          <a:ln>
            <a:solidFill>
              <a:schemeClr val="tx1"/>
            </a:solidFill>
          </a:ln>
        </p:spPr>
        <p:txBody>
          <a:bodyPr wrap="square" rtlCol="0">
            <a:spAutoFit/>
          </a:bodyPr>
          <a:lstStyle/>
          <a:p>
            <a:pPr algn="r" rtl="0"/>
            <a:r>
              <a:rPr lang="es-419" sz="1200" dirty="0">
                <a:solidFill>
                  <a:prstClr val="black"/>
                </a:solidFill>
              </a:rPr>
              <a:t>Libro de texto páginas 34, 36, 37 / Texto complementario páginas 23, 24</a:t>
            </a:r>
          </a:p>
        </p:txBody>
      </p:sp>
      <p:sp>
        <p:nvSpPr>
          <p:cNvPr id="6" name="コンテンツ プレースホルダー 4"/>
          <p:cNvSpPr txBox="1">
            <a:spLocks/>
          </p:cNvSpPr>
          <p:nvPr/>
        </p:nvSpPr>
        <p:spPr>
          <a:xfrm>
            <a:off x="628651" y="1035375"/>
            <a:ext cx="7886699" cy="10891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es-419" sz="1100">
                <a:latin typeface="Meiryo UI" panose="020B0604030504040204" pitchFamily="50" charset="-128"/>
                <a:ea typeface="Meiryo UI" panose="020B0604030504040204" pitchFamily="50" charset="-128"/>
              </a:rPr>
              <a:t>Notas para el transporte de cilindros (bonbe)</a:t>
            </a:r>
          </a:p>
          <a:p>
            <a:pPr marL="438150" indent="-171450" rtl="0">
              <a:lnSpc>
                <a:spcPct val="100000"/>
              </a:lnSpc>
              <a:spcBef>
                <a:spcPts val="0"/>
              </a:spcBef>
            </a:pPr>
            <a:r>
              <a:rPr lang="es-419" sz="1100">
                <a:latin typeface="Meiryo UI" panose="020B0604030504040204" pitchFamily="50" charset="-128"/>
                <a:ea typeface="Meiryo UI" panose="020B0604030504040204" pitchFamily="50" charset="-128"/>
              </a:rPr>
              <a:t>Durante el transporte vehicular, debe estar en posición vertical o inclinada y debe asegurarse directamente a una herramienta especial o al vehículo</a:t>
            </a:r>
            <a:endParaRPr lang="en-US" altLang="ja-JP" sz="1100" dirty="0">
              <a:latin typeface="Meiryo UI" panose="020B0604030504040204" pitchFamily="50" charset="-128"/>
              <a:ea typeface="Meiryo UI" panose="020B0604030504040204" pitchFamily="50" charset="-128"/>
            </a:endParaRPr>
          </a:p>
          <a:p>
            <a:pPr marL="438150" indent="-171450" rtl="0">
              <a:lnSpc>
                <a:spcPct val="100000"/>
              </a:lnSpc>
              <a:spcBef>
                <a:spcPts val="0"/>
              </a:spcBef>
            </a:pPr>
            <a:r>
              <a:rPr lang="es-419" sz="1100">
                <a:latin typeface="Meiryo UI" panose="020B0604030504040204" pitchFamily="50" charset="-128"/>
                <a:ea typeface="Meiryo UI" panose="020B0604030504040204" pitchFamily="50" charset="-128"/>
              </a:rPr>
              <a:t>Utilice transportadores de cilindros (bonbe) dedicados para el transporte en fábricas y sitios de construcción</a:t>
            </a:r>
          </a:p>
          <a:p>
            <a:pPr marL="438150" indent="-171450" rtl="0">
              <a:lnSpc>
                <a:spcPct val="100000"/>
              </a:lnSpc>
              <a:spcBef>
                <a:spcPts val="0"/>
              </a:spcBef>
            </a:pPr>
            <a:r>
              <a:rPr lang="es-419" sz="1100">
                <a:latin typeface="Meiryo UI" panose="020B0604030504040204" pitchFamily="50" charset="-128"/>
                <a:ea typeface="Meiryo UI" panose="020B0604030504040204" pitchFamily="50" charset="-128"/>
              </a:rPr>
              <a:t>Al transportar cilindros (bonbe) a mano, no se debe sujetar la parte de la válvula del contenedor.</a:t>
            </a:r>
          </a:p>
        </p:txBody>
      </p:sp>
      <p:sp>
        <p:nvSpPr>
          <p:cNvPr id="5" name="コンテンツ プレースホルダー 4"/>
          <p:cNvSpPr txBox="1">
            <a:spLocks/>
          </p:cNvSpPr>
          <p:nvPr/>
        </p:nvSpPr>
        <p:spPr>
          <a:xfrm>
            <a:off x="628650" y="2318397"/>
            <a:ext cx="7886699" cy="133372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indent="-180975" rtl="0">
              <a:lnSpc>
                <a:spcPct val="100000"/>
              </a:lnSpc>
              <a:spcBef>
                <a:spcPts val="0"/>
              </a:spcBef>
            </a:pPr>
            <a:r>
              <a:rPr lang="es-419" sz="1100">
                <a:latin typeface="Meiryo UI" panose="020B0604030504040204" pitchFamily="50" charset="-128"/>
                <a:ea typeface="Meiryo UI" panose="020B0604030504040204" pitchFamily="50" charset="-128"/>
              </a:rPr>
              <a:t>Notas para el uso de cilindros (bonbe)</a:t>
            </a:r>
          </a:p>
          <a:p>
            <a:pPr marL="466725" lvl="1" indent="-285750" rtl="0">
              <a:lnSpc>
                <a:spcPct val="100000"/>
              </a:lnSpc>
              <a:spcBef>
                <a:spcPts val="0"/>
              </a:spcBef>
            </a:pPr>
            <a:r>
              <a:rPr lang="es-419" sz="1100">
                <a:latin typeface="Meiryo UI" panose="020B0604030504040204" pitchFamily="50" charset="-128"/>
                <a:ea typeface="Meiryo UI" panose="020B0604030504040204" pitchFamily="50" charset="-128"/>
              </a:rPr>
              <a:t>Asegúrese de asegurar el cilindro (bonbe)</a:t>
            </a:r>
          </a:p>
          <a:p>
            <a:pPr marL="466725" lvl="1" indent="-285750" rtl="0">
              <a:lnSpc>
                <a:spcPct val="100000"/>
              </a:lnSpc>
              <a:spcBef>
                <a:spcPts val="0"/>
              </a:spcBef>
            </a:pPr>
            <a:r>
              <a:rPr lang="es-419" sz="1100">
                <a:latin typeface="Meiryo UI" panose="020B0604030504040204" pitchFamily="50" charset="-128"/>
                <a:ea typeface="Meiryo UI" panose="020B0604030504040204" pitchFamily="50" charset="-128"/>
              </a:rPr>
              <a:t>No utilice cilindros (bonbe) en la plataforma de carga de un vehículo de transporte</a:t>
            </a:r>
          </a:p>
          <a:p>
            <a:pPr marL="466725" lvl="1" indent="-285750" rtl="0">
              <a:lnSpc>
                <a:spcPct val="100000"/>
              </a:lnSpc>
              <a:spcBef>
                <a:spcPts val="0"/>
              </a:spcBef>
            </a:pPr>
            <a:r>
              <a:rPr lang="es-419" sz="1100">
                <a:latin typeface="Meiryo UI" panose="020B0604030504040204" pitchFamily="50" charset="-128"/>
                <a:ea typeface="Meiryo UI" panose="020B0604030504040204" pitchFamily="50" charset="-128"/>
              </a:rPr>
              <a:t>Al asegurar el cilindro (bonbe), no lo asegure en el cuello</a:t>
            </a:r>
          </a:p>
          <a:p>
            <a:pPr marL="466725" lvl="1" indent="-285750" rtl="0">
              <a:lnSpc>
                <a:spcPct val="100000"/>
              </a:lnSpc>
              <a:spcBef>
                <a:spcPts val="0"/>
              </a:spcBef>
            </a:pPr>
            <a:r>
              <a:rPr lang="es-419" sz="1100">
                <a:latin typeface="Meiryo UI" panose="020B0604030504040204" pitchFamily="50" charset="-128"/>
                <a:ea typeface="Meiryo UI" panose="020B0604030504040204" pitchFamily="50" charset="-128"/>
              </a:rPr>
              <a:t>No toque el cilindro de oxígeno (sanso bonbe) con guantes aceitosos. Además, no coloque aceite cerca del cilindro (bonbe).</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13</a:t>
            </a:fld>
            <a:endParaRPr kumimoji="1" lang="ja-JP" altLang="en-US"/>
          </a:p>
        </p:txBody>
      </p:sp>
    </p:spTree>
    <p:extLst>
      <p:ext uri="{BB962C8B-B14F-4D97-AF65-F5344CB8AC3E}">
        <p14:creationId xmlns:p14="http://schemas.microsoft.com/office/powerpoint/2010/main" val="304889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72617"/>
          </a:xfrm>
          <a:ln>
            <a:solidFill>
              <a:schemeClr val="tx1"/>
            </a:solidFill>
          </a:ln>
        </p:spPr>
        <p:txBody>
          <a:bodyPr rtlCol="0">
            <a:normAutofit fontScale="90000"/>
          </a:bodyPr>
          <a:lstStyle/>
          <a:p>
            <a:pPr rtl="0"/>
            <a:r>
              <a:rPr lang="es-419" sz="2000" dirty="0">
                <a:latin typeface="Meiryo UI" panose="020B0604030504040204" pitchFamily="50" charset="-128"/>
                <a:ea typeface="Meiryo UI" panose="020B0604030504040204" pitchFamily="50" charset="-128"/>
              </a:rPr>
              <a:t>Cilindro (</a:t>
            </a:r>
            <a:r>
              <a:rPr lang="es-419" sz="2000" dirty="0" err="1">
                <a:latin typeface="Meiryo UI" panose="020B0604030504040204" pitchFamily="50" charset="-128"/>
                <a:ea typeface="Meiryo UI" panose="020B0604030504040204" pitchFamily="50" charset="-128"/>
              </a:rPr>
              <a:t>bonbe</a:t>
            </a:r>
            <a:r>
              <a:rPr lang="es-419" sz="2000" dirty="0">
                <a:latin typeface="Meiryo UI" panose="020B0604030504040204" pitchFamily="50" charset="-128"/>
                <a:ea typeface="Meiryo UI" panose="020B0604030504040204" pitchFamily="50" charset="-128"/>
              </a:rPr>
              <a:t>) y generador de acetileno (</a:t>
            </a:r>
            <a:r>
              <a:rPr lang="es-419" sz="2000" dirty="0" err="1">
                <a:latin typeface="Meiryo UI" panose="020B0604030504040204" pitchFamily="50" charset="-128"/>
                <a:ea typeface="Meiryo UI" panose="020B0604030504040204" pitchFamily="50" charset="-128"/>
              </a:rPr>
              <a:t>asechiren</a:t>
            </a:r>
            <a:r>
              <a:rPr lang="es-419" sz="2000" dirty="0">
                <a:latin typeface="Meiryo UI" panose="020B0604030504040204" pitchFamily="50" charset="-128"/>
                <a:ea typeface="Meiryo UI" panose="020B0604030504040204" pitchFamily="50" charset="-128"/>
              </a:rPr>
              <a:t>) (2) </a:t>
            </a:r>
            <a:br>
              <a:rPr lang="es-419" sz="2000" dirty="0">
                <a:latin typeface="Meiryo UI" panose="020B0604030504040204" pitchFamily="50" charset="-128"/>
                <a:ea typeface="Meiryo UI" panose="020B0604030504040204" pitchFamily="50" charset="-128"/>
              </a:rPr>
            </a:br>
            <a:r>
              <a:rPr lang="es-419" sz="2000" dirty="0">
                <a:latin typeface="Meiryo UI" panose="020B0604030504040204" pitchFamily="50" charset="-128"/>
                <a:ea typeface="Meiryo UI" panose="020B0604030504040204" pitchFamily="50" charset="-128"/>
              </a:rPr>
              <a:t>Notas para la eliminación y devolución del cilindro</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38864" y="6400413"/>
            <a:ext cx="3989312" cy="276999"/>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 37 / Texto complementario página 25</a:t>
            </a:r>
          </a:p>
        </p:txBody>
      </p:sp>
      <p:sp>
        <p:nvSpPr>
          <p:cNvPr id="6" name="コンテンツ プレースホルダー 4"/>
          <p:cNvSpPr txBox="1">
            <a:spLocks/>
          </p:cNvSpPr>
          <p:nvPr/>
        </p:nvSpPr>
        <p:spPr>
          <a:xfrm>
            <a:off x="628651" y="1117506"/>
            <a:ext cx="7886699" cy="14066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8288" indent="-1588" rtl="0">
              <a:lnSpc>
                <a:spcPct val="100000"/>
              </a:lnSpc>
              <a:spcBef>
                <a:spcPts val="0"/>
              </a:spcBef>
              <a:buNone/>
            </a:pPr>
            <a:r>
              <a:rPr lang="es-419" sz="1400" dirty="0">
                <a:latin typeface="Meiryo UI" panose="020B0604030504040204" pitchFamily="50" charset="-128"/>
                <a:ea typeface="Meiryo UI" panose="020B0604030504040204" pitchFamily="50" charset="-128"/>
              </a:rPr>
              <a:t>・ No deje cilindros (</a:t>
            </a:r>
            <a:r>
              <a:rPr lang="es-419" sz="1400" dirty="0" err="1">
                <a:latin typeface="Meiryo UI" panose="020B0604030504040204" pitchFamily="50" charset="-128"/>
                <a:ea typeface="Meiryo UI" panose="020B0604030504040204" pitchFamily="50" charset="-128"/>
              </a:rPr>
              <a:t>bonbe</a:t>
            </a:r>
            <a:r>
              <a:rPr lang="es-419" sz="1400" dirty="0">
                <a:latin typeface="Meiryo UI" panose="020B0604030504040204" pitchFamily="50" charset="-128"/>
                <a:ea typeface="Meiryo UI" panose="020B0604030504040204" pitchFamily="50" charset="-128"/>
              </a:rPr>
              <a:t>) en la fábrica como están ni los elimine como desechos industriales generales.</a:t>
            </a:r>
            <a:endParaRPr lang="en-US" altLang="ja-JP" sz="14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es-419" sz="1400" dirty="0">
                <a:latin typeface="Meiryo UI" panose="020B0604030504040204" pitchFamily="50" charset="-128"/>
                <a:ea typeface="Meiryo UI" panose="020B0604030504040204" pitchFamily="50" charset="-128"/>
              </a:rPr>
              <a:t>・ Nunca corte un contenedor lleno de oxígeno (sanso) o gas inflamable.</a:t>
            </a:r>
          </a:p>
          <a:p>
            <a:pPr marL="268288" indent="-1588" rtl="0">
              <a:lnSpc>
                <a:spcPct val="100000"/>
              </a:lnSpc>
              <a:spcBef>
                <a:spcPts val="0"/>
              </a:spcBef>
              <a:buNone/>
            </a:pPr>
            <a:r>
              <a:rPr lang="es-419" sz="1400" dirty="0">
                <a:latin typeface="Meiryo UI" panose="020B0604030504040204" pitchFamily="50" charset="-128"/>
                <a:ea typeface="Meiryo UI" panose="020B0604030504040204" pitchFamily="50" charset="-128"/>
              </a:rPr>
              <a:t>・ El contenedor de gas debe devolverse al fabricante sin que se haya agotado todo el gas.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14</a:t>
            </a:fld>
            <a:endParaRPr kumimoji="1" lang="ja-JP" altLang="en-US"/>
          </a:p>
        </p:txBody>
      </p:sp>
    </p:spTree>
    <p:extLst>
      <p:ext uri="{BB962C8B-B14F-4D97-AF65-F5344CB8AC3E}">
        <p14:creationId xmlns:p14="http://schemas.microsoft.com/office/powerpoint/2010/main" val="101042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312230"/>
            <a:ext cx="8629650" cy="426956"/>
          </a:xfrm>
          <a:ln>
            <a:solidFill>
              <a:schemeClr val="tx1"/>
            </a:solidFill>
          </a:ln>
        </p:spPr>
        <p:txBody>
          <a:bodyPr rtlCol="0">
            <a:noAutofit/>
          </a:bodyPr>
          <a:lstStyle/>
          <a:p>
            <a:pPr rtl="0"/>
            <a:r>
              <a:rPr lang="es-419" sz="1800" dirty="0">
                <a:latin typeface="Meiryo UI" panose="020B0604030504040204" pitchFamily="50" charset="-128"/>
                <a:ea typeface="Meiryo UI" panose="020B0604030504040204" pitchFamily="50" charset="-128"/>
              </a:rPr>
              <a:t>Regulador de presión (</a:t>
            </a:r>
            <a:r>
              <a:rPr lang="es-419" sz="1800" dirty="0" err="1">
                <a:latin typeface="Meiryo UI" panose="020B0604030504040204" pitchFamily="50" charset="-128"/>
                <a:ea typeface="Meiryo UI" panose="020B0604030504040204" pitchFamily="50" charset="-128"/>
              </a:rPr>
              <a:t>aturyoku</a:t>
            </a:r>
            <a:r>
              <a:rPr lang="es-419" sz="1800" dirty="0">
                <a:latin typeface="Meiryo UI" panose="020B0604030504040204" pitchFamily="50" charset="-128"/>
                <a:ea typeface="Meiryo UI" panose="020B0604030504040204" pitchFamily="50" charset="-128"/>
              </a:rPr>
              <a:t> </a:t>
            </a:r>
            <a:r>
              <a:rPr lang="es-419" sz="1800" dirty="0" err="1">
                <a:latin typeface="Meiryo UI" panose="020B0604030504040204" pitchFamily="50" charset="-128"/>
                <a:ea typeface="Meiryo UI" panose="020B0604030504040204" pitchFamily="50" charset="-128"/>
              </a:rPr>
              <a:t>chousei</a:t>
            </a:r>
            <a:r>
              <a:rPr lang="es-419" sz="1800" dirty="0">
                <a:latin typeface="Meiryo UI" panose="020B0604030504040204" pitchFamily="50" charset="-128"/>
                <a:ea typeface="Meiryo UI" panose="020B0604030504040204" pitchFamily="50" charset="-128"/>
              </a:rPr>
              <a:t> </a:t>
            </a:r>
            <a:r>
              <a:rPr lang="es-419" sz="1800" dirty="0" err="1">
                <a:latin typeface="Meiryo UI" panose="020B0604030504040204" pitchFamily="50" charset="-128"/>
                <a:ea typeface="Meiryo UI" panose="020B0604030504040204" pitchFamily="50" charset="-128"/>
              </a:rPr>
              <a:t>ki</a:t>
            </a:r>
            <a:r>
              <a:rPr lang="es-419" sz="1800" dirty="0">
                <a:latin typeface="Meiryo UI" panose="020B0604030504040204" pitchFamily="50" charset="-128"/>
                <a:ea typeface="Meiryo UI" panose="020B0604030504040204" pitchFamily="50" charset="-128"/>
              </a:rPr>
              <a:t>) (1) Procedimiento de montaje</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47147" y="6440289"/>
            <a:ext cx="3938649" cy="281187"/>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 41 / Texto complementario página 26</a:t>
            </a:r>
          </a:p>
        </p:txBody>
      </p:sp>
      <p:sp>
        <p:nvSpPr>
          <p:cNvPr id="6" name="コンテンツ プレースホルダー 4"/>
          <p:cNvSpPr txBox="1">
            <a:spLocks/>
          </p:cNvSpPr>
          <p:nvPr/>
        </p:nvSpPr>
        <p:spPr>
          <a:xfrm>
            <a:off x="285751" y="961900"/>
            <a:ext cx="8629650" cy="1776418"/>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buNone/>
            </a:pPr>
            <a:r>
              <a:rPr lang="es-419" sz="1600" dirty="0">
                <a:solidFill>
                  <a:prstClr val="black"/>
                </a:solidFill>
                <a:latin typeface="Meiryo UI" panose="020B0604030504040204" pitchFamily="50" charset="-128"/>
                <a:ea typeface="Meiryo UI" panose="020B0604030504040204" pitchFamily="50" charset="-128"/>
              </a:rPr>
              <a:t>[Procedimiento de montaje del regulador de presión (</a:t>
            </a:r>
            <a:r>
              <a:rPr lang="es-419" sz="1600" dirty="0" err="1">
                <a:solidFill>
                  <a:prstClr val="black"/>
                </a:solidFill>
                <a:latin typeface="Meiryo UI" panose="020B0604030504040204" pitchFamily="50" charset="-128"/>
                <a:ea typeface="Meiryo UI" panose="020B0604030504040204" pitchFamily="50" charset="-128"/>
              </a:rPr>
              <a:t>aturyoku</a:t>
            </a:r>
            <a:r>
              <a:rPr lang="es-419" sz="1600" dirty="0">
                <a:solidFill>
                  <a:prstClr val="black"/>
                </a:solidFill>
                <a:latin typeface="Meiryo UI" panose="020B0604030504040204" pitchFamily="50" charset="-128"/>
                <a:ea typeface="Meiryo UI" panose="020B0604030504040204" pitchFamily="50" charset="-128"/>
              </a:rPr>
              <a:t> </a:t>
            </a:r>
            <a:r>
              <a:rPr lang="es-419" sz="1600" dirty="0" err="1">
                <a:solidFill>
                  <a:prstClr val="black"/>
                </a:solidFill>
                <a:latin typeface="Meiryo UI" panose="020B0604030504040204" pitchFamily="50" charset="-128"/>
                <a:ea typeface="Meiryo UI" panose="020B0604030504040204" pitchFamily="50" charset="-128"/>
              </a:rPr>
              <a:t>chousei</a:t>
            </a:r>
            <a:r>
              <a:rPr lang="es-419" sz="1600" dirty="0">
                <a:solidFill>
                  <a:prstClr val="black"/>
                </a:solidFill>
                <a:latin typeface="Meiryo UI" panose="020B0604030504040204" pitchFamily="50" charset="-128"/>
                <a:ea typeface="Meiryo UI" panose="020B0604030504040204" pitchFamily="50" charset="-128"/>
              </a:rPr>
              <a:t> </a:t>
            </a:r>
            <a:r>
              <a:rPr lang="es-419" sz="1600" dirty="0" err="1">
                <a:solidFill>
                  <a:prstClr val="black"/>
                </a:solidFill>
                <a:latin typeface="Meiryo UI" panose="020B0604030504040204" pitchFamily="50" charset="-128"/>
                <a:ea typeface="Meiryo UI" panose="020B0604030504040204" pitchFamily="50" charset="-128"/>
              </a:rPr>
              <a:t>ki</a:t>
            </a:r>
            <a:r>
              <a:rPr lang="es-419" sz="1600" dirty="0">
                <a:solidFill>
                  <a:prstClr val="black"/>
                </a:solidFill>
                <a:latin typeface="Meiryo UI" panose="020B0604030504040204" pitchFamily="50" charset="-128"/>
                <a:ea typeface="Meiryo UI" panose="020B0604030504040204" pitchFamily="50" charset="-128"/>
              </a:rPr>
              <a:t>)]</a:t>
            </a:r>
          </a:p>
          <a:p>
            <a:pPr marL="0" indent="0" rtl="0">
              <a:lnSpc>
                <a:spcPct val="100000"/>
              </a:lnSpc>
              <a:spcBef>
                <a:spcPts val="0"/>
              </a:spcBef>
              <a:buNone/>
            </a:pPr>
            <a:r>
              <a:rPr lang="es-419" sz="1600" dirty="0">
                <a:solidFill>
                  <a:prstClr val="black"/>
                </a:solidFill>
                <a:latin typeface="Meiryo UI" panose="020B0604030504040204" pitchFamily="50" charset="-128"/>
                <a:ea typeface="Meiryo UI" panose="020B0604030504040204" pitchFamily="50" charset="-128"/>
              </a:rPr>
              <a:t>　(1) Quite el polvo, etc.</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s-419" sz="1600" dirty="0">
                <a:solidFill>
                  <a:prstClr val="black"/>
                </a:solidFill>
                <a:latin typeface="Meiryo UI" panose="020B0604030504040204" pitchFamily="50" charset="-128"/>
                <a:ea typeface="Meiryo UI" panose="020B0604030504040204" pitchFamily="50" charset="-128"/>
              </a:rPr>
              <a:t>　(2) Verifique la empaquetadura</a:t>
            </a:r>
          </a:p>
          <a:p>
            <a:pPr marL="0" indent="0" rtl="0">
              <a:lnSpc>
                <a:spcPct val="100000"/>
              </a:lnSpc>
              <a:spcBef>
                <a:spcPts val="0"/>
              </a:spcBef>
              <a:buNone/>
            </a:pPr>
            <a:r>
              <a:rPr lang="es-419" sz="1600" dirty="0">
                <a:solidFill>
                  <a:prstClr val="black"/>
                </a:solidFill>
                <a:latin typeface="Meiryo UI" panose="020B0604030504040204" pitchFamily="50" charset="-128"/>
                <a:ea typeface="Meiryo UI" panose="020B0604030504040204" pitchFamily="50" charset="-128"/>
              </a:rPr>
              <a:t>　(3) Instale el manómetro</a:t>
            </a:r>
          </a:p>
          <a:p>
            <a:pPr marL="0" indent="0" rtl="0">
              <a:lnSpc>
                <a:spcPct val="100000"/>
              </a:lnSpc>
              <a:spcBef>
                <a:spcPts val="0"/>
              </a:spcBef>
              <a:buNone/>
            </a:pPr>
            <a:r>
              <a:rPr lang="es-419" sz="1600" dirty="0">
                <a:solidFill>
                  <a:prstClr val="black"/>
                </a:solidFill>
                <a:latin typeface="Meiryo UI" panose="020B0604030504040204" pitchFamily="50" charset="-128"/>
                <a:ea typeface="Meiryo UI" panose="020B0604030504040204" pitchFamily="50" charset="-128"/>
              </a:rPr>
              <a:t>　(4) Compruebe la palanca de control</a:t>
            </a:r>
          </a:p>
          <a:p>
            <a:pPr marL="0" indent="0" rtl="0">
              <a:lnSpc>
                <a:spcPct val="100000"/>
              </a:lnSpc>
              <a:spcBef>
                <a:spcPts val="0"/>
              </a:spcBef>
              <a:buNone/>
            </a:pPr>
            <a:r>
              <a:rPr lang="es-419" sz="1600" dirty="0">
                <a:solidFill>
                  <a:prstClr val="black"/>
                </a:solidFill>
                <a:latin typeface="Meiryo UI" panose="020B0604030504040204" pitchFamily="50" charset="-128"/>
                <a:ea typeface="Meiryo UI" panose="020B0604030504040204" pitchFamily="50" charset="-128"/>
              </a:rPr>
              <a:t>　(5) Abra la válvula</a:t>
            </a:r>
          </a:p>
          <a:p>
            <a:pPr marL="0" indent="0" rtl="0">
              <a:lnSpc>
                <a:spcPct val="100000"/>
              </a:lnSpc>
              <a:spcBef>
                <a:spcPts val="0"/>
              </a:spcBef>
              <a:buNone/>
            </a:pPr>
            <a:r>
              <a:rPr lang="es-419" sz="1600" dirty="0">
                <a:solidFill>
                  <a:prstClr val="black"/>
                </a:solidFill>
                <a:latin typeface="Meiryo UI" panose="020B0604030504040204" pitchFamily="50" charset="-128"/>
                <a:ea typeface="Meiryo UI" panose="020B0604030504040204" pitchFamily="50" charset="-128"/>
              </a:rPr>
              <a:t>　(6) Compruebe si hay fugas de gas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15</a:t>
            </a:fld>
            <a:endParaRPr kumimoji="1" lang="ja-JP" altLang="en-US"/>
          </a:p>
        </p:txBody>
      </p:sp>
    </p:spTree>
    <p:extLst>
      <p:ext uri="{BB962C8B-B14F-4D97-AF65-F5344CB8AC3E}">
        <p14:creationId xmlns:p14="http://schemas.microsoft.com/office/powerpoint/2010/main" val="252665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02177" y="421739"/>
            <a:ext cx="8629650" cy="454333"/>
          </a:xfrm>
          <a:ln>
            <a:solidFill>
              <a:schemeClr val="tx1"/>
            </a:solidFill>
          </a:ln>
        </p:spPr>
        <p:txBody>
          <a:bodyPr rtlCol="0">
            <a:normAutofit/>
          </a:bodyPr>
          <a:lstStyle/>
          <a:p>
            <a:pPr rtl="0"/>
            <a:r>
              <a:rPr lang="es-419" sz="1800" dirty="0">
                <a:latin typeface="Meiryo UI" panose="020B0604030504040204" pitchFamily="50" charset="-128"/>
                <a:ea typeface="Meiryo UI" panose="020B0604030504040204" pitchFamily="50" charset="-128"/>
              </a:rPr>
              <a:t>Reguladores de presión (</a:t>
            </a:r>
            <a:r>
              <a:rPr lang="es-419" sz="1800" dirty="0" err="1">
                <a:latin typeface="Meiryo UI" panose="020B0604030504040204" pitchFamily="50" charset="-128"/>
                <a:ea typeface="Meiryo UI" panose="020B0604030504040204" pitchFamily="50" charset="-128"/>
              </a:rPr>
              <a:t>aturyoku</a:t>
            </a:r>
            <a:r>
              <a:rPr lang="es-419" sz="1800" dirty="0">
                <a:latin typeface="Meiryo UI" panose="020B0604030504040204" pitchFamily="50" charset="-128"/>
                <a:ea typeface="Meiryo UI" panose="020B0604030504040204" pitchFamily="50" charset="-128"/>
              </a:rPr>
              <a:t> </a:t>
            </a:r>
            <a:r>
              <a:rPr lang="es-419" sz="1800" dirty="0" err="1">
                <a:latin typeface="Meiryo UI" panose="020B0604030504040204" pitchFamily="50" charset="-128"/>
                <a:ea typeface="Meiryo UI" panose="020B0604030504040204" pitchFamily="50" charset="-128"/>
              </a:rPr>
              <a:t>chousei</a:t>
            </a:r>
            <a:r>
              <a:rPr lang="es-419" sz="1800" dirty="0">
                <a:latin typeface="Meiryo UI" panose="020B0604030504040204" pitchFamily="50" charset="-128"/>
                <a:ea typeface="Meiryo UI" panose="020B0604030504040204" pitchFamily="50" charset="-128"/>
              </a:rPr>
              <a:t> </a:t>
            </a:r>
            <a:r>
              <a:rPr lang="es-419" sz="1800" dirty="0" err="1">
                <a:latin typeface="Meiryo UI" panose="020B0604030504040204" pitchFamily="50" charset="-128"/>
                <a:ea typeface="Meiryo UI" panose="020B0604030504040204" pitchFamily="50" charset="-128"/>
              </a:rPr>
              <a:t>ki</a:t>
            </a:r>
            <a:r>
              <a:rPr lang="es-419" sz="1800" dirty="0">
                <a:latin typeface="Meiryo UI" panose="020B0604030504040204" pitchFamily="50" charset="-128"/>
                <a:ea typeface="Meiryo UI" panose="020B0604030504040204" pitchFamily="50" charset="-128"/>
              </a:rPr>
              <a:t>) (2) Notas de uso</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38863" y="6440289"/>
            <a:ext cx="4046933" cy="281187"/>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 43 / Texto complementario página 27</a:t>
            </a:r>
          </a:p>
        </p:txBody>
      </p:sp>
      <p:sp>
        <p:nvSpPr>
          <p:cNvPr id="5" name="コンテンツ プレースホルダー 4"/>
          <p:cNvSpPr txBox="1">
            <a:spLocks/>
          </p:cNvSpPr>
          <p:nvPr/>
        </p:nvSpPr>
        <p:spPr>
          <a:xfrm>
            <a:off x="302177" y="1036905"/>
            <a:ext cx="8629650" cy="252755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200" dirty="0">
                <a:solidFill>
                  <a:prstClr val="black"/>
                </a:solidFill>
                <a:latin typeface="Meiryo UI" panose="020B0604030504040204" pitchFamily="50" charset="-128"/>
                <a:ea typeface="Meiryo UI" panose="020B0604030504040204" pitchFamily="50" charset="-128"/>
              </a:rPr>
              <a:t>[Notas para el uso de reguladores de presión (</a:t>
            </a:r>
            <a:r>
              <a:rPr lang="es-419" sz="1200" dirty="0" err="1">
                <a:solidFill>
                  <a:prstClr val="black"/>
                </a:solidFill>
                <a:latin typeface="Meiryo UI" panose="020B0604030504040204" pitchFamily="50" charset="-128"/>
                <a:ea typeface="Meiryo UI" panose="020B0604030504040204" pitchFamily="50" charset="-128"/>
              </a:rPr>
              <a:t>aturyoku</a:t>
            </a:r>
            <a:r>
              <a:rPr lang="es-419" sz="1200" dirty="0">
                <a:solidFill>
                  <a:prstClr val="black"/>
                </a:solidFill>
                <a:latin typeface="Meiryo UI" panose="020B0604030504040204" pitchFamily="50" charset="-128"/>
                <a:ea typeface="Meiryo UI" panose="020B0604030504040204" pitchFamily="50" charset="-128"/>
              </a:rPr>
              <a:t> </a:t>
            </a:r>
            <a:r>
              <a:rPr lang="es-419" sz="1200" dirty="0" err="1">
                <a:solidFill>
                  <a:prstClr val="black"/>
                </a:solidFill>
                <a:latin typeface="Meiryo UI" panose="020B0604030504040204" pitchFamily="50" charset="-128"/>
                <a:ea typeface="Meiryo UI" panose="020B0604030504040204" pitchFamily="50" charset="-128"/>
              </a:rPr>
              <a:t>chousei</a:t>
            </a:r>
            <a:r>
              <a:rPr lang="es-419" sz="1200" dirty="0">
                <a:solidFill>
                  <a:prstClr val="black"/>
                </a:solidFill>
                <a:latin typeface="Meiryo UI" panose="020B0604030504040204" pitchFamily="50" charset="-128"/>
                <a:ea typeface="Meiryo UI" panose="020B0604030504040204" pitchFamily="50" charset="-128"/>
              </a:rPr>
              <a:t> </a:t>
            </a:r>
            <a:r>
              <a:rPr lang="es-419" sz="1200" dirty="0" err="1">
                <a:solidFill>
                  <a:prstClr val="black"/>
                </a:solidFill>
                <a:latin typeface="Meiryo UI" panose="020B0604030504040204" pitchFamily="50" charset="-128"/>
                <a:ea typeface="Meiryo UI" panose="020B0604030504040204" pitchFamily="50" charset="-128"/>
              </a:rPr>
              <a:t>ki</a:t>
            </a:r>
            <a:r>
              <a:rPr lang="es-419" sz="1200" dirty="0">
                <a:solidFill>
                  <a:prstClr val="black"/>
                </a:solidFill>
                <a:latin typeface="Meiryo UI" panose="020B0604030504040204" pitchFamily="50" charset="-128"/>
                <a:ea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endParaRPr>
          </a:p>
          <a:p>
            <a:pPr marL="542925" indent="-276225" rtl="0">
              <a:lnSpc>
                <a:spcPct val="100000"/>
              </a:lnSpc>
              <a:spcBef>
                <a:spcPts val="0"/>
              </a:spcBef>
              <a:buFont typeface="Arial" panose="020B0604020202020204" pitchFamily="34" charset="0"/>
              <a:buNone/>
            </a:pPr>
            <a:r>
              <a:rPr lang="es-419" sz="1200" dirty="0">
                <a:solidFill>
                  <a:prstClr val="black"/>
                </a:solidFill>
                <a:latin typeface="Meiryo UI" panose="020B0604030504040204" pitchFamily="50" charset="-128"/>
                <a:ea typeface="Meiryo UI" panose="020B0604030504040204" pitchFamily="50" charset="-128"/>
              </a:rPr>
              <a:t>(1) Cuando no esté en uso, gire la palanca de control completamente hacia la izquierda para aflojarla.</a:t>
            </a:r>
          </a:p>
          <a:p>
            <a:pPr marL="542925" indent="-276225" rtl="0">
              <a:lnSpc>
                <a:spcPct val="100000"/>
              </a:lnSpc>
              <a:spcBef>
                <a:spcPts val="0"/>
              </a:spcBef>
              <a:buFont typeface="Arial" panose="020B0604020202020204" pitchFamily="34" charset="0"/>
              <a:buNone/>
            </a:pPr>
            <a:r>
              <a:rPr lang="es-419" sz="1200" dirty="0">
                <a:solidFill>
                  <a:prstClr val="black"/>
                </a:solidFill>
                <a:latin typeface="Meiryo UI" panose="020B0604030504040204" pitchFamily="50" charset="-128"/>
                <a:ea typeface="Meiryo UI" panose="020B0604030504040204" pitchFamily="50" charset="-128"/>
              </a:rPr>
              <a:t>(2) No aplique grasa o aceite a las partes del regulador ni las manipule con guantes aceitosos. En particular, no ponga aceite en el regulador de presión (</a:t>
            </a:r>
            <a:r>
              <a:rPr lang="es-419" sz="1200" dirty="0" err="1">
                <a:solidFill>
                  <a:prstClr val="black"/>
                </a:solidFill>
                <a:latin typeface="Meiryo UI" panose="020B0604030504040204" pitchFamily="50" charset="-128"/>
                <a:ea typeface="Meiryo UI" panose="020B0604030504040204" pitchFamily="50" charset="-128"/>
              </a:rPr>
              <a:t>aturyoku</a:t>
            </a:r>
            <a:r>
              <a:rPr lang="es-419" sz="1200" dirty="0">
                <a:solidFill>
                  <a:prstClr val="black"/>
                </a:solidFill>
                <a:latin typeface="Meiryo UI" panose="020B0604030504040204" pitchFamily="50" charset="-128"/>
                <a:ea typeface="Meiryo UI" panose="020B0604030504040204" pitchFamily="50" charset="-128"/>
              </a:rPr>
              <a:t> </a:t>
            </a:r>
            <a:r>
              <a:rPr lang="es-419" sz="1200" dirty="0" err="1">
                <a:solidFill>
                  <a:prstClr val="black"/>
                </a:solidFill>
                <a:latin typeface="Meiryo UI" panose="020B0604030504040204" pitchFamily="50" charset="-128"/>
                <a:ea typeface="Meiryo UI" panose="020B0604030504040204" pitchFamily="50" charset="-128"/>
              </a:rPr>
              <a:t>chousei</a:t>
            </a:r>
            <a:r>
              <a:rPr lang="es-419" sz="1200" dirty="0">
                <a:solidFill>
                  <a:prstClr val="black"/>
                </a:solidFill>
                <a:latin typeface="Meiryo UI" panose="020B0604030504040204" pitchFamily="50" charset="-128"/>
                <a:ea typeface="Meiryo UI" panose="020B0604030504040204" pitchFamily="50" charset="-128"/>
              </a:rPr>
              <a:t> </a:t>
            </a:r>
            <a:r>
              <a:rPr lang="es-419" sz="1200" dirty="0" err="1">
                <a:solidFill>
                  <a:prstClr val="black"/>
                </a:solidFill>
                <a:latin typeface="Meiryo UI" panose="020B0604030504040204" pitchFamily="50" charset="-128"/>
                <a:ea typeface="Meiryo UI" panose="020B0604030504040204" pitchFamily="50" charset="-128"/>
              </a:rPr>
              <a:t>ki</a:t>
            </a:r>
            <a:r>
              <a:rPr lang="es-419" sz="1200" dirty="0">
                <a:solidFill>
                  <a:prstClr val="black"/>
                </a:solidFill>
                <a:latin typeface="Meiryo UI" panose="020B0604030504040204" pitchFamily="50" charset="-128"/>
                <a:ea typeface="Meiryo UI" panose="020B0604030504040204" pitchFamily="50" charset="-128"/>
              </a:rPr>
              <a:t>) de oxígeno (sanso).</a:t>
            </a:r>
          </a:p>
          <a:p>
            <a:pPr marL="542925" indent="-276225" rtl="0">
              <a:lnSpc>
                <a:spcPct val="100000"/>
              </a:lnSpc>
              <a:spcBef>
                <a:spcPts val="0"/>
              </a:spcBef>
              <a:buFont typeface="Arial" panose="020B0604020202020204" pitchFamily="34" charset="0"/>
              <a:buNone/>
            </a:pPr>
            <a:r>
              <a:rPr lang="es-419" sz="1200" dirty="0">
                <a:solidFill>
                  <a:prstClr val="black"/>
                </a:solidFill>
                <a:latin typeface="Meiryo UI" panose="020B0604030504040204" pitchFamily="50" charset="-128"/>
                <a:ea typeface="Meiryo UI" panose="020B0604030504040204" pitchFamily="50" charset="-128"/>
              </a:rPr>
              <a:t>(3) Si el tornillo de montaje del regulador de presión (</a:t>
            </a:r>
            <a:r>
              <a:rPr lang="es-419" sz="1200" dirty="0" err="1">
                <a:solidFill>
                  <a:prstClr val="black"/>
                </a:solidFill>
                <a:latin typeface="Meiryo UI" panose="020B0604030504040204" pitchFamily="50" charset="-128"/>
                <a:ea typeface="Meiryo UI" panose="020B0604030504040204" pitchFamily="50" charset="-128"/>
              </a:rPr>
              <a:t>aturyoku</a:t>
            </a:r>
            <a:r>
              <a:rPr lang="es-419" sz="1200" dirty="0">
                <a:solidFill>
                  <a:prstClr val="black"/>
                </a:solidFill>
                <a:latin typeface="Meiryo UI" panose="020B0604030504040204" pitchFamily="50" charset="-128"/>
                <a:ea typeface="Meiryo UI" panose="020B0604030504040204" pitchFamily="50" charset="-128"/>
              </a:rPr>
              <a:t> </a:t>
            </a:r>
            <a:r>
              <a:rPr lang="es-419" sz="1200" dirty="0" err="1">
                <a:solidFill>
                  <a:prstClr val="black"/>
                </a:solidFill>
                <a:latin typeface="Meiryo UI" panose="020B0604030504040204" pitchFamily="50" charset="-128"/>
                <a:ea typeface="Meiryo UI" panose="020B0604030504040204" pitchFamily="50" charset="-128"/>
              </a:rPr>
              <a:t>chousei</a:t>
            </a:r>
            <a:r>
              <a:rPr lang="es-419" sz="1200" dirty="0">
                <a:solidFill>
                  <a:prstClr val="black"/>
                </a:solidFill>
                <a:latin typeface="Meiryo UI" panose="020B0604030504040204" pitchFamily="50" charset="-128"/>
                <a:ea typeface="Meiryo UI" panose="020B0604030504040204" pitchFamily="50" charset="-128"/>
              </a:rPr>
              <a:t> </a:t>
            </a:r>
            <a:r>
              <a:rPr lang="es-419" sz="1200" dirty="0" err="1">
                <a:solidFill>
                  <a:prstClr val="black"/>
                </a:solidFill>
                <a:latin typeface="Meiryo UI" panose="020B0604030504040204" pitchFamily="50" charset="-128"/>
                <a:ea typeface="Meiryo UI" panose="020B0604030504040204" pitchFamily="50" charset="-128"/>
              </a:rPr>
              <a:t>ki</a:t>
            </a:r>
            <a:r>
              <a:rPr lang="es-419" sz="1200" dirty="0">
                <a:solidFill>
                  <a:prstClr val="black"/>
                </a:solidFill>
                <a:latin typeface="Meiryo UI" panose="020B0604030504040204" pitchFamily="50" charset="-128"/>
                <a:ea typeface="Meiryo UI" panose="020B0604030504040204" pitchFamily="50" charset="-128"/>
              </a:rPr>
              <a:t>) está dañado, no intente instalarlo a la fuerza.</a:t>
            </a:r>
          </a:p>
          <a:p>
            <a:pPr marL="542925" indent="-276225" rtl="0">
              <a:lnSpc>
                <a:spcPct val="100000"/>
              </a:lnSpc>
              <a:spcBef>
                <a:spcPts val="0"/>
              </a:spcBef>
              <a:buFont typeface="Arial" panose="020B0604020202020204" pitchFamily="34" charset="0"/>
              <a:buNone/>
            </a:pPr>
            <a:r>
              <a:rPr lang="es-419" sz="1200" dirty="0">
                <a:solidFill>
                  <a:prstClr val="black"/>
                </a:solidFill>
                <a:latin typeface="Meiryo UI" panose="020B0604030504040204" pitchFamily="50" charset="-128"/>
                <a:ea typeface="Meiryo UI" panose="020B0604030504040204" pitchFamily="50" charset="-128"/>
              </a:rPr>
              <a:t>(4) No mueva un cilindro (</a:t>
            </a:r>
            <a:r>
              <a:rPr lang="es-419" sz="1200" dirty="0" err="1">
                <a:solidFill>
                  <a:prstClr val="black"/>
                </a:solidFill>
                <a:latin typeface="Meiryo UI" panose="020B0604030504040204" pitchFamily="50" charset="-128"/>
                <a:ea typeface="Meiryo UI" panose="020B0604030504040204" pitchFamily="50" charset="-128"/>
              </a:rPr>
              <a:t>bonbe</a:t>
            </a:r>
            <a:r>
              <a:rPr lang="es-419" sz="1200" dirty="0">
                <a:solidFill>
                  <a:prstClr val="black"/>
                </a:solidFill>
                <a:latin typeface="Meiryo UI" panose="020B0604030504040204" pitchFamily="50" charset="-128"/>
                <a:ea typeface="Meiryo UI" panose="020B0604030504040204" pitchFamily="50" charset="-128"/>
              </a:rPr>
              <a:t>) con un regulador de presión (</a:t>
            </a:r>
            <a:r>
              <a:rPr lang="es-419" sz="1200" dirty="0" err="1">
                <a:solidFill>
                  <a:prstClr val="black"/>
                </a:solidFill>
                <a:latin typeface="Meiryo UI" panose="020B0604030504040204" pitchFamily="50" charset="-128"/>
                <a:ea typeface="Meiryo UI" panose="020B0604030504040204" pitchFamily="50" charset="-128"/>
              </a:rPr>
              <a:t>aturyoku</a:t>
            </a:r>
            <a:r>
              <a:rPr lang="es-419" sz="1200" dirty="0">
                <a:solidFill>
                  <a:prstClr val="black"/>
                </a:solidFill>
                <a:latin typeface="Meiryo UI" panose="020B0604030504040204" pitchFamily="50" charset="-128"/>
                <a:ea typeface="Meiryo UI" panose="020B0604030504040204" pitchFamily="50" charset="-128"/>
              </a:rPr>
              <a:t> </a:t>
            </a:r>
            <a:r>
              <a:rPr lang="es-419" sz="1200" dirty="0" err="1">
                <a:solidFill>
                  <a:prstClr val="black"/>
                </a:solidFill>
                <a:latin typeface="Meiryo UI" panose="020B0604030504040204" pitchFamily="50" charset="-128"/>
                <a:ea typeface="Meiryo UI" panose="020B0604030504040204" pitchFamily="50" charset="-128"/>
              </a:rPr>
              <a:t>chousei</a:t>
            </a:r>
            <a:r>
              <a:rPr lang="es-419" sz="1200" dirty="0">
                <a:solidFill>
                  <a:prstClr val="black"/>
                </a:solidFill>
                <a:latin typeface="Meiryo UI" panose="020B0604030504040204" pitchFamily="50" charset="-128"/>
                <a:ea typeface="Meiryo UI" panose="020B0604030504040204" pitchFamily="50" charset="-128"/>
              </a:rPr>
              <a:t> </a:t>
            </a:r>
            <a:r>
              <a:rPr lang="es-419" sz="1200" dirty="0" err="1">
                <a:solidFill>
                  <a:prstClr val="black"/>
                </a:solidFill>
                <a:latin typeface="Meiryo UI" panose="020B0604030504040204" pitchFamily="50" charset="-128"/>
                <a:ea typeface="Meiryo UI" panose="020B0604030504040204" pitchFamily="50" charset="-128"/>
              </a:rPr>
              <a:t>ki</a:t>
            </a:r>
            <a:r>
              <a:rPr lang="es-419" sz="1200" dirty="0">
                <a:solidFill>
                  <a:prstClr val="black"/>
                </a:solidFill>
                <a:latin typeface="Meiryo UI" panose="020B0604030504040204" pitchFamily="50" charset="-128"/>
                <a:ea typeface="Meiryo UI" panose="020B0604030504040204" pitchFamily="50" charset="-128"/>
              </a:rPr>
              <a:t>) instalado.</a:t>
            </a:r>
          </a:p>
          <a:p>
            <a:pPr marL="542925" indent="-276225" rtl="0">
              <a:lnSpc>
                <a:spcPct val="100000"/>
              </a:lnSpc>
              <a:spcBef>
                <a:spcPts val="0"/>
              </a:spcBef>
              <a:buFont typeface="Arial" panose="020B0604020202020204" pitchFamily="34" charset="0"/>
              <a:buNone/>
            </a:pPr>
            <a:r>
              <a:rPr lang="es-419" sz="1200" dirty="0">
                <a:solidFill>
                  <a:prstClr val="black"/>
                </a:solidFill>
                <a:latin typeface="Meiryo UI" panose="020B0604030504040204" pitchFamily="50" charset="-128"/>
                <a:ea typeface="Meiryo UI" panose="020B0604030504040204" pitchFamily="50" charset="-128"/>
              </a:rPr>
              <a:t>(5) Si la presión del acetileno (</a:t>
            </a:r>
            <a:r>
              <a:rPr lang="es-419" sz="1200" dirty="0" err="1">
                <a:solidFill>
                  <a:prstClr val="black"/>
                </a:solidFill>
                <a:latin typeface="Meiryo UI" panose="020B0604030504040204" pitchFamily="50" charset="-128"/>
                <a:ea typeface="Meiryo UI" panose="020B0604030504040204" pitchFamily="50" charset="-128"/>
              </a:rPr>
              <a:t>asechiren</a:t>
            </a:r>
            <a:r>
              <a:rPr lang="es-419" sz="1200" dirty="0">
                <a:solidFill>
                  <a:prstClr val="black"/>
                </a:solidFill>
                <a:latin typeface="Meiryo UI" panose="020B0604030504040204" pitchFamily="50" charset="-128"/>
                <a:ea typeface="Meiryo UI" panose="020B0604030504040204" pitchFamily="50" charset="-128"/>
              </a:rPr>
              <a:t>) cae durante el trabajo, verifique la cantidad restante dentro del cilindro (</a:t>
            </a:r>
            <a:r>
              <a:rPr lang="es-419" sz="1200" dirty="0" err="1">
                <a:solidFill>
                  <a:prstClr val="black"/>
                </a:solidFill>
                <a:latin typeface="Meiryo UI" panose="020B0604030504040204" pitchFamily="50" charset="-128"/>
                <a:ea typeface="Meiryo UI" panose="020B0604030504040204" pitchFamily="50" charset="-128"/>
              </a:rPr>
              <a:t>bonbe</a:t>
            </a:r>
            <a:r>
              <a:rPr lang="es-419" sz="1200" dirty="0">
                <a:solidFill>
                  <a:prstClr val="black"/>
                </a:solidFill>
                <a:latin typeface="Meiryo UI" panose="020B0604030504040204" pitchFamily="50" charset="-128"/>
                <a:ea typeface="Meiryo UI" panose="020B0604030504040204" pitchFamily="50" charset="-128"/>
              </a:rPr>
              <a:t>).</a:t>
            </a:r>
          </a:p>
          <a:p>
            <a:pPr marL="542925" indent="-276225" rtl="0">
              <a:lnSpc>
                <a:spcPct val="100000"/>
              </a:lnSpc>
              <a:spcBef>
                <a:spcPts val="0"/>
              </a:spcBef>
              <a:buFont typeface="Arial" panose="020B0604020202020204" pitchFamily="34" charset="0"/>
              <a:buNone/>
            </a:pPr>
            <a:r>
              <a:rPr lang="es-419" sz="1200" dirty="0">
                <a:solidFill>
                  <a:prstClr val="black"/>
                </a:solidFill>
                <a:latin typeface="Meiryo UI" panose="020B0604030504040204" pitchFamily="50" charset="-128"/>
                <a:ea typeface="Meiryo UI" panose="020B0604030504040204" pitchFamily="50" charset="-128"/>
              </a:rPr>
              <a:t>(6) Cuando el trabajo esté terminado o suspendido, cierre la válvula del cilindro (</a:t>
            </a:r>
            <a:r>
              <a:rPr lang="es-419" sz="1200" dirty="0" err="1">
                <a:solidFill>
                  <a:prstClr val="black"/>
                </a:solidFill>
                <a:latin typeface="Meiryo UI" panose="020B0604030504040204" pitchFamily="50" charset="-128"/>
                <a:ea typeface="Meiryo UI" panose="020B0604030504040204" pitchFamily="50" charset="-128"/>
              </a:rPr>
              <a:t>bonbe</a:t>
            </a:r>
            <a:r>
              <a:rPr lang="es-419" sz="1200" dirty="0">
                <a:solidFill>
                  <a:prstClr val="black"/>
                </a:solidFill>
                <a:latin typeface="Meiryo UI" panose="020B0604030504040204" pitchFamily="50" charset="-128"/>
                <a:ea typeface="Meiryo UI" panose="020B0604030504040204" pitchFamily="50" charset="-128"/>
              </a:rPr>
              <a:t>) y gire la palanca de control completamente hacia la izquierda para aflojarla.</a:t>
            </a:r>
          </a:p>
          <a:p>
            <a:pPr marL="542925" indent="-276225" rtl="0">
              <a:lnSpc>
                <a:spcPct val="100000"/>
              </a:lnSpc>
              <a:spcBef>
                <a:spcPts val="0"/>
              </a:spcBef>
              <a:buFont typeface="Arial" panose="020B0604020202020204" pitchFamily="34" charset="0"/>
              <a:buNone/>
            </a:pPr>
            <a:r>
              <a:rPr lang="es-419" sz="1200" dirty="0">
                <a:solidFill>
                  <a:prstClr val="black"/>
                </a:solidFill>
                <a:latin typeface="Meiryo UI" panose="020B0604030504040204" pitchFamily="50" charset="-128"/>
                <a:ea typeface="Meiryo UI" panose="020B0604030504040204" pitchFamily="50" charset="-128"/>
              </a:rPr>
              <a:t>(7) No desmonte ni repare el regulador de presión (</a:t>
            </a:r>
            <a:r>
              <a:rPr lang="es-419" sz="1200" dirty="0" err="1">
                <a:solidFill>
                  <a:prstClr val="black"/>
                </a:solidFill>
                <a:latin typeface="Meiryo UI" panose="020B0604030504040204" pitchFamily="50" charset="-128"/>
                <a:ea typeface="Meiryo UI" panose="020B0604030504040204" pitchFamily="50" charset="-128"/>
              </a:rPr>
              <a:t>aturyoku</a:t>
            </a:r>
            <a:r>
              <a:rPr lang="es-419" sz="1200" dirty="0">
                <a:solidFill>
                  <a:prstClr val="black"/>
                </a:solidFill>
                <a:latin typeface="Meiryo UI" panose="020B0604030504040204" pitchFamily="50" charset="-128"/>
                <a:ea typeface="Meiryo UI" panose="020B0604030504040204" pitchFamily="50" charset="-128"/>
              </a:rPr>
              <a:t> </a:t>
            </a:r>
            <a:r>
              <a:rPr lang="es-419" sz="1200" dirty="0" err="1">
                <a:solidFill>
                  <a:prstClr val="black"/>
                </a:solidFill>
                <a:latin typeface="Meiryo UI" panose="020B0604030504040204" pitchFamily="50" charset="-128"/>
                <a:ea typeface="Meiryo UI" panose="020B0604030504040204" pitchFamily="50" charset="-128"/>
              </a:rPr>
              <a:t>chousei</a:t>
            </a:r>
            <a:r>
              <a:rPr lang="es-419" sz="1200" dirty="0">
                <a:solidFill>
                  <a:prstClr val="black"/>
                </a:solidFill>
                <a:latin typeface="Meiryo UI" panose="020B0604030504040204" pitchFamily="50" charset="-128"/>
                <a:ea typeface="Meiryo UI" panose="020B0604030504040204" pitchFamily="50" charset="-128"/>
              </a:rPr>
              <a:t> </a:t>
            </a:r>
            <a:r>
              <a:rPr lang="es-419" sz="1200" dirty="0" err="1">
                <a:solidFill>
                  <a:prstClr val="black"/>
                </a:solidFill>
                <a:latin typeface="Meiryo UI" panose="020B0604030504040204" pitchFamily="50" charset="-128"/>
                <a:ea typeface="Meiryo UI" panose="020B0604030504040204" pitchFamily="50" charset="-128"/>
              </a:rPr>
              <a:t>ki</a:t>
            </a:r>
            <a:r>
              <a:rPr lang="es-419" sz="1200" dirty="0">
                <a:solidFill>
                  <a:prstClr val="black"/>
                </a:solidFill>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a:t>16</a:t>
            </a:fld>
            <a:endParaRPr lang="ja-JP" altLang="en-US">
              <a:solidFill>
                <a:prstClr val="black">
                  <a:tint val="75000"/>
                </a:prstClr>
              </a:solidFill>
            </a:endParaRPr>
          </a:p>
        </p:txBody>
      </p:sp>
    </p:spTree>
    <p:extLst>
      <p:ext uri="{BB962C8B-B14F-4D97-AF65-F5344CB8AC3E}">
        <p14:creationId xmlns:p14="http://schemas.microsoft.com/office/powerpoint/2010/main" val="357843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rtlCol="0">
            <a:normAutofit/>
          </a:bodyPr>
          <a:lstStyle/>
          <a:p>
            <a:pPr rtl="0"/>
            <a:r>
              <a:rPr lang="es-419" sz="2400">
                <a:latin typeface="Meiryo UI" panose="020B0604030504040204" pitchFamily="50" charset="-128"/>
                <a:ea typeface="Meiryo UI" panose="020B0604030504040204" pitchFamily="50" charset="-128"/>
              </a:rPr>
              <a:t>Soldadores, etc. (1) Montaje</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62926" y="6441703"/>
            <a:ext cx="4011919" cy="276999"/>
          </a:xfrm>
          <a:prstGeom prst="rect">
            <a:avLst/>
          </a:prstGeom>
          <a:noFill/>
          <a:ln>
            <a:solidFill>
              <a:schemeClr val="tx1"/>
            </a:solidFill>
          </a:ln>
        </p:spPr>
        <p:txBody>
          <a:bodyPr wrap="square" rtlCol="0">
            <a:spAutoFit/>
          </a:bodyPr>
          <a:lstStyle/>
          <a:p>
            <a:pPr algn="r" rtl="0"/>
            <a:r>
              <a:rPr lang="es-419" sz="1200" dirty="0">
                <a:solidFill>
                  <a:prstClr val="black"/>
                </a:solidFill>
              </a:rPr>
              <a:t>Libro de texto página 43 / Texto complementario página 28</a:t>
            </a:r>
          </a:p>
        </p:txBody>
      </p:sp>
      <p:sp>
        <p:nvSpPr>
          <p:cNvPr id="6" name="コンテンツ プレースホルダー 4"/>
          <p:cNvSpPr txBox="1">
            <a:spLocks/>
          </p:cNvSpPr>
          <p:nvPr/>
        </p:nvSpPr>
        <p:spPr>
          <a:xfrm>
            <a:off x="285751" y="714376"/>
            <a:ext cx="8629650" cy="4095749"/>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buFont typeface="Arial" panose="020B0604020202020204" pitchFamily="34" charset="0"/>
              <a:buNone/>
            </a:pPr>
            <a:r>
              <a:rPr lang="es-419" sz="1400">
                <a:solidFill>
                  <a:prstClr val="black"/>
                </a:solidFill>
                <a:latin typeface="Meiryo UI" panose="020B0604030504040204" pitchFamily="50" charset="-128"/>
                <a:ea typeface="Meiryo UI" panose="020B0604030504040204" pitchFamily="50" charset="-128"/>
              </a:rPr>
              <a:t>[Regulador de presión (aturyoku chousei ki) y procedimientos de conexión de la soldadora]</a:t>
            </a:r>
          </a:p>
          <a:p>
            <a:pPr marL="361950" indent="-36195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(1) Antes de realizar la conexión, compruebe que la manguera (housu) no se haya deteriorado ni tenga grietas.</a:t>
            </a:r>
          </a:p>
          <a:p>
            <a:pPr marL="361950" indent="-36195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(2) Asegúrese de que no haya polvo, insectos o agua dentro de la manguera (housu).</a:t>
            </a:r>
          </a:p>
          <a:p>
            <a:pPr marL="361950" indent="-36195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(3) Asegúrese de que la válvula del soplete (suikan) esté cerrada.</a:t>
            </a:r>
          </a:p>
          <a:p>
            <a:pPr marL="361950" indent="-36195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(4) Utilice una manguera (housu) azul para oxígeno (sanso) y una manguera roja para acetileno (asechiren). No comparta mangueras (housu) para diferentes tipos de gas.</a:t>
            </a:r>
          </a:p>
          <a:p>
            <a:pPr marL="361950" indent="-36195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(5) Si hay conectores de un solo toque en ambos extremos de la manguera (housu), conecte firmemente el lado de salida del regulador de presión (aturyoku chousei ki) al soplete (suikan). En este momento, si el regulador de presión (aturyoku chousei ki) de gas inflamable no tiene un interceptor de retroceso de llama (kanshiki anzen ki), instale un interceptor de retroceso de llama en el lado de la manguera (housu) del gas inflamable.</a:t>
            </a:r>
          </a:p>
          <a:p>
            <a:pPr marL="361950" indent="-36195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(6) Una vez completadas todas las conexiones, ajuste la presión de oxígeno (sanso) a aproximadamente 0.3 a 0.5 MPa y compruebe si hay fugas de gas con agua jabonosa o similar. Después de verificar si hay fugas de gas de oxígeno (sanso), ajuste la presión del gas inflamable a aproximadamente 0.03 a 0.05 MPa y realice una verificación de fugas de gas de la misma manera.</a:t>
            </a:r>
          </a:p>
          <a:p>
            <a:pPr marL="361950" indent="-36195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(7) Si no hay fuga de gas, abra la válvula del gas inflamable en el soplete (suikan) durante 2 a 3 segundos para liberar el gas y repita esto dos veces. A continuación, con la válvula de gas inflamable cerrada, abra la válvula de gas de oxígeno (sanso) durante unos 5 segundos para liberar el oxígeno.</a:t>
            </a:r>
            <a:endParaRPr lang="en-US" altLang="ja-JP" sz="1200" dirty="0">
              <a:solidFill>
                <a:prstClr val="black"/>
              </a:solidFill>
              <a:latin typeface="Meiryo UI" panose="020B0604030504040204" pitchFamily="50" charset="-128"/>
              <a:ea typeface="Meiryo UI" panose="020B0604030504040204" pitchFamily="50" charset="-128"/>
            </a:endParaRPr>
          </a:p>
          <a:p>
            <a:pPr marL="361950" indent="-36195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(8) Finalmente, cierre la válvula del soplete (suikan), cierre la válvula del cilindro (bonbe), afloje completamente el regulador de presión (aturyoku chousei ki) y espere unos 5 minutos. Después de eso, verifique la presión en el lado de alta presión y en el lado de baja presión del regulador de presión (aturyoku chousei ki).</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17</a:t>
            </a:fld>
            <a:endParaRPr kumimoji="1" lang="ja-JP" altLang="en-US"/>
          </a:p>
        </p:txBody>
      </p:sp>
    </p:spTree>
    <p:extLst>
      <p:ext uri="{BB962C8B-B14F-4D97-AF65-F5344CB8AC3E}">
        <p14:creationId xmlns:p14="http://schemas.microsoft.com/office/powerpoint/2010/main" val="110094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rtlCol="0">
            <a:noAutofit/>
          </a:bodyPr>
          <a:lstStyle/>
          <a:p>
            <a:pPr rtl="0"/>
            <a:r>
              <a:rPr lang="es-419" sz="1600" dirty="0">
                <a:latin typeface="Meiryo UI" panose="020B0604030504040204" pitchFamily="50" charset="-128"/>
                <a:ea typeface="Meiryo UI" panose="020B0604030504040204" pitchFamily="50" charset="-128"/>
              </a:rPr>
              <a:t>Soldadores, etc. (2) Ajuste de la presión del lado de baja presión para un regulador de presión (</a:t>
            </a:r>
            <a:r>
              <a:rPr lang="es-419" sz="1600" dirty="0" err="1">
                <a:latin typeface="Meiryo UI" panose="020B0604030504040204" pitchFamily="50" charset="-128"/>
                <a:ea typeface="Meiryo UI" panose="020B0604030504040204" pitchFamily="50" charset="-128"/>
              </a:rPr>
              <a:t>aturyoku</a:t>
            </a:r>
            <a:r>
              <a:rPr lang="es-419" sz="1600" dirty="0">
                <a:latin typeface="Meiryo UI" panose="020B0604030504040204" pitchFamily="50" charset="-128"/>
                <a:ea typeface="Meiryo UI" panose="020B0604030504040204" pitchFamily="50" charset="-128"/>
              </a:rPr>
              <a:t> </a:t>
            </a:r>
            <a:r>
              <a:rPr lang="es-419" sz="1600" dirty="0" err="1">
                <a:latin typeface="Meiryo UI" panose="020B0604030504040204" pitchFamily="50" charset="-128"/>
                <a:ea typeface="Meiryo UI" panose="020B0604030504040204" pitchFamily="50" charset="-128"/>
              </a:rPr>
              <a:t>chousei</a:t>
            </a:r>
            <a:r>
              <a:rPr lang="es-419" sz="1600" dirty="0">
                <a:latin typeface="Meiryo UI" panose="020B0604030504040204" pitchFamily="50" charset="-128"/>
                <a:ea typeface="Meiryo UI" panose="020B0604030504040204" pitchFamily="50" charset="-128"/>
              </a:rPr>
              <a:t> </a:t>
            </a:r>
            <a:r>
              <a:rPr lang="es-419" sz="1600" dirty="0" err="1">
                <a:latin typeface="Meiryo UI" panose="020B0604030504040204" pitchFamily="50" charset="-128"/>
                <a:ea typeface="Meiryo UI" panose="020B0604030504040204" pitchFamily="50" charset="-128"/>
              </a:rPr>
              <a:t>ki</a:t>
            </a:r>
            <a:r>
              <a:rPr lang="es-419"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71212" y="6441703"/>
            <a:ext cx="3903634" cy="279773"/>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 44 / Texto complementario página 29</a:t>
            </a:r>
          </a:p>
        </p:txBody>
      </p:sp>
      <p:sp>
        <p:nvSpPr>
          <p:cNvPr id="5" name="コンテンツ プレースホルダー 4"/>
          <p:cNvSpPr txBox="1">
            <a:spLocks/>
          </p:cNvSpPr>
          <p:nvPr/>
        </p:nvSpPr>
        <p:spPr>
          <a:xfrm>
            <a:off x="285751" y="809186"/>
            <a:ext cx="8629650" cy="145732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Arial" panose="020B0604020202020204" pitchFamily="34" charset="0"/>
              <a:buNone/>
            </a:pPr>
            <a:r>
              <a:rPr lang="es-419" sz="1400">
                <a:solidFill>
                  <a:prstClr val="black"/>
                </a:solidFill>
                <a:latin typeface="Meiryo UI" panose="020B0604030504040204" pitchFamily="50" charset="-128"/>
                <a:ea typeface="Meiryo UI" panose="020B0604030504040204" pitchFamily="50" charset="-128"/>
              </a:rPr>
              <a:t>[Procedimiento para ajustar la presión del lado de baja presión para un regulador de presión (aturyoku chousei ki)]</a:t>
            </a:r>
          </a:p>
          <a:p>
            <a:pPr marL="0" indent="0" rtl="0">
              <a:lnSpc>
                <a:spcPct val="100000"/>
              </a:lnSpc>
              <a:spcBef>
                <a:spcPts val="0"/>
              </a:spcBef>
              <a:buFont typeface="Arial" panose="020B0604020202020204" pitchFamily="34" charset="0"/>
              <a:buNone/>
            </a:pPr>
            <a:r>
              <a:rPr lang="es-419" sz="1200">
                <a:solidFill>
                  <a:prstClr val="black"/>
                </a:solidFill>
                <a:latin typeface="Meiryo UI" panose="020B0604030504040204" pitchFamily="50" charset="-128"/>
                <a:ea typeface="Meiryo UI" panose="020B0604030504040204" pitchFamily="50" charset="-128"/>
              </a:rPr>
              <a:t>(1) Vuelva a confirmar que la válvula del soplete (suikan) esté cerrada.</a:t>
            </a:r>
            <a:endParaRPr lang="en-US" altLang="ja-JP" sz="1200" dirty="0">
              <a:solidFill>
                <a:prstClr val="black"/>
              </a:solidFill>
              <a:latin typeface="Meiryo UI" panose="020B0604030504040204" pitchFamily="50" charset="-128"/>
              <a:ea typeface="Meiryo UI" panose="020B0604030504040204" pitchFamily="50" charset="-128"/>
            </a:endParaRPr>
          </a:p>
          <a:p>
            <a:pPr marL="361950" indent="-361950" rtl="0">
              <a:lnSpc>
                <a:spcPct val="100000"/>
              </a:lnSpc>
              <a:spcBef>
                <a:spcPts val="0"/>
              </a:spcBef>
              <a:buFont typeface="Arial" panose="020B0604020202020204" pitchFamily="34" charset="0"/>
              <a:buNone/>
            </a:pPr>
            <a:r>
              <a:rPr lang="es-419" sz="1200">
                <a:solidFill>
                  <a:prstClr val="black"/>
                </a:solidFill>
                <a:latin typeface="Meiryo UI" panose="020B0604030504040204" pitchFamily="50" charset="-128"/>
                <a:ea typeface="Meiryo UI" panose="020B0604030504040204" pitchFamily="50" charset="-128"/>
              </a:rPr>
              <a:t>(2) Gire lentamente la palanca de control para el oxígeno (sanso) y el gas inflamable con el regulador de presión (aturyoku chousei ki) para ajustar la presión en el lado de baja presión.　</a:t>
            </a:r>
            <a:endParaRPr lang="en-US" altLang="ja-JP" sz="1200" dirty="0">
              <a:solidFill>
                <a:prstClr val="black"/>
              </a:solidFill>
              <a:latin typeface="Meiryo UI" panose="020B0604030504040204" pitchFamily="50" charset="-128"/>
              <a:ea typeface="Meiryo UI" panose="020B0604030504040204" pitchFamily="50" charset="-128"/>
            </a:endParaRPr>
          </a:p>
          <a:p>
            <a:pPr marL="361950" indent="-361950" rtl="0">
              <a:lnSpc>
                <a:spcPct val="100000"/>
              </a:lnSpc>
              <a:spcBef>
                <a:spcPts val="0"/>
              </a:spcBef>
              <a:buFont typeface="Arial" panose="020B0604020202020204" pitchFamily="34" charset="0"/>
              <a:buNone/>
            </a:pPr>
            <a:r>
              <a:rPr lang="es-419" sz="1200">
                <a:solidFill>
                  <a:prstClr val="black"/>
                </a:solidFill>
                <a:latin typeface="Meiryo UI" panose="020B0604030504040204" pitchFamily="50" charset="-128"/>
                <a:ea typeface="Meiryo UI" panose="020B0604030504040204" pitchFamily="50" charset="-128"/>
              </a:rPr>
              <a:t>　　　La presión adecuada varía según la boquilla (higuchi) y se describe en el manual, etc., del fabricante de la boquilla. Generalmente, el oxígeno (sanso) es de 0.2 a 0.3 MPa y el gas inflamable es de 0.02 a 0.03 MPa.</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a:t>18</a:t>
            </a:fld>
            <a:endParaRPr lang="ja-JP" altLang="en-US">
              <a:solidFill>
                <a:prstClr val="black">
                  <a:tint val="75000"/>
                </a:prstClr>
              </a:solidFill>
            </a:endParaRPr>
          </a:p>
        </p:txBody>
      </p:sp>
    </p:spTree>
    <p:extLst>
      <p:ext uri="{BB962C8B-B14F-4D97-AF65-F5344CB8AC3E}">
        <p14:creationId xmlns:p14="http://schemas.microsoft.com/office/powerpoint/2010/main" val="2017982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8A677A6A-5BA5-4EB3-B4EF-6B7B4BC96123}"/>
              </a:ext>
            </a:extLst>
          </p:cNvPr>
          <p:cNvPicPr>
            <a:picLocks noChangeAspect="1"/>
          </p:cNvPicPr>
          <p:nvPr/>
        </p:nvPicPr>
        <p:blipFill>
          <a:blip r:embed="rId3"/>
          <a:stretch>
            <a:fillRect/>
          </a:stretch>
        </p:blipFill>
        <p:spPr>
          <a:xfrm>
            <a:off x="628650" y="2913716"/>
            <a:ext cx="5694158" cy="3017782"/>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s-419" sz="1800">
                <a:latin typeface="Meiryo UI" panose="020B0604030504040204" pitchFamily="50" charset="-128"/>
                <a:ea typeface="Meiryo UI" panose="020B0604030504040204" pitchFamily="50" charset="-128"/>
              </a:rPr>
              <a:t>Soldadores, etc. (3) Ignición y control de llama</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47148" y="6459866"/>
            <a:ext cx="3881028" cy="261610"/>
          </a:xfrm>
          <a:prstGeom prst="rect">
            <a:avLst/>
          </a:prstGeom>
          <a:noFill/>
          <a:ln>
            <a:solidFill>
              <a:schemeClr val="tx1"/>
            </a:solidFill>
          </a:ln>
        </p:spPr>
        <p:txBody>
          <a:bodyPr wrap="square" rtlCol="0">
            <a:spAutoFit/>
          </a:bodyPr>
          <a:lstStyle/>
          <a:p>
            <a:pPr algn="r" rtl="0"/>
            <a:r>
              <a:rPr lang="es-419" sz="1050">
                <a:solidFill>
                  <a:prstClr val="black"/>
                </a:solidFill>
              </a:rPr>
              <a:t>Libro de texto páginas 44, 45 / Texto complementario página 30</a:t>
            </a:r>
          </a:p>
        </p:txBody>
      </p:sp>
      <p:sp>
        <p:nvSpPr>
          <p:cNvPr id="6" name="コンテンツ プレースホルダー 4"/>
          <p:cNvSpPr txBox="1">
            <a:spLocks/>
          </p:cNvSpPr>
          <p:nvPr/>
        </p:nvSpPr>
        <p:spPr>
          <a:xfrm>
            <a:off x="628651" y="898526"/>
            <a:ext cx="7886699" cy="197060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es-419" sz="1200" dirty="0">
                <a:solidFill>
                  <a:prstClr val="black"/>
                </a:solidFill>
                <a:latin typeface="Meiryo UI" panose="020B0604030504040204" pitchFamily="50" charset="-128"/>
                <a:ea typeface="Meiryo UI" panose="020B0604030504040204" pitchFamily="50" charset="-128"/>
              </a:rPr>
              <a:t>[Procedimiento de ignición y control de llama]</a:t>
            </a:r>
            <a:endParaRPr lang="ja-JP" altLang="en-US" sz="1200" dirty="0">
              <a:solidFill>
                <a:prstClr val="black"/>
              </a:solidFill>
              <a:latin typeface="Meiryo UI" panose="020B0604030504040204" pitchFamily="50" charset="-128"/>
              <a:ea typeface="Meiryo UI" panose="020B0604030504040204" pitchFamily="50" charset="-128"/>
            </a:endParaRPr>
          </a:p>
          <a:p>
            <a:pPr marL="628650" indent="-361950" rtl="0">
              <a:lnSpc>
                <a:spcPct val="100000"/>
              </a:lnSpc>
              <a:spcBef>
                <a:spcPts val="0"/>
              </a:spcBef>
              <a:buNone/>
            </a:pPr>
            <a:r>
              <a:rPr lang="es-419" sz="1050" dirty="0">
                <a:solidFill>
                  <a:prstClr val="black"/>
                </a:solidFill>
                <a:latin typeface="Meiryo UI" panose="020B0604030504040204" pitchFamily="50" charset="-128"/>
                <a:ea typeface="Meiryo UI" panose="020B0604030504040204" pitchFamily="50" charset="-128"/>
              </a:rPr>
              <a:t>(1) </a:t>
            </a:r>
            <a:r>
              <a:rPr lang="es-419" sz="1050" dirty="0">
                <a:latin typeface="Meiryo UI" panose="020B0604030504040204" pitchFamily="50" charset="-128"/>
                <a:ea typeface="Meiryo UI" panose="020B0604030504040204" pitchFamily="50" charset="-128"/>
              </a:rPr>
              <a:t>Use equipo protector de soldadura y gafas protectoras que protejan contra la luz para soldadura con gas (</a:t>
            </a:r>
            <a:r>
              <a:rPr lang="es-419" sz="1050" dirty="0" err="1">
                <a:latin typeface="Meiryo UI" panose="020B0604030504040204" pitchFamily="50" charset="-128"/>
                <a:ea typeface="Meiryo UI" panose="020B0604030504040204" pitchFamily="50" charset="-128"/>
              </a:rPr>
              <a:t>gasu</a:t>
            </a:r>
            <a:r>
              <a:rPr lang="es-419" sz="1050" dirty="0">
                <a:latin typeface="Meiryo UI" panose="020B0604030504040204" pitchFamily="50" charset="-128"/>
                <a:ea typeface="Meiryo UI" panose="020B0604030504040204" pitchFamily="50" charset="-128"/>
              </a:rPr>
              <a:t> </a:t>
            </a:r>
            <a:r>
              <a:rPr lang="es-419" sz="1050" dirty="0" err="1">
                <a:latin typeface="Meiryo UI" panose="020B0604030504040204" pitchFamily="50" charset="-128"/>
                <a:ea typeface="Meiryo UI" panose="020B0604030504040204" pitchFamily="50" charset="-128"/>
              </a:rPr>
              <a:t>yousetu</a:t>
            </a:r>
            <a:r>
              <a:rPr lang="es-419" sz="1050" dirty="0">
                <a:latin typeface="Meiryo UI" panose="020B0604030504040204" pitchFamily="50" charset="-128"/>
                <a:ea typeface="Meiryo UI" panose="020B0604030504040204" pitchFamily="50" charset="-128"/>
              </a:rPr>
              <a:t>) de manera adecuada.</a:t>
            </a:r>
          </a:p>
          <a:p>
            <a:pPr marL="628650" indent="-361950" rtl="0">
              <a:lnSpc>
                <a:spcPct val="100000"/>
              </a:lnSpc>
              <a:spcBef>
                <a:spcPts val="0"/>
              </a:spcBef>
              <a:buNone/>
            </a:pPr>
            <a:r>
              <a:rPr lang="es-419" sz="1050" dirty="0">
                <a:solidFill>
                  <a:prstClr val="black"/>
                </a:solidFill>
                <a:latin typeface="Meiryo UI" panose="020B0604030504040204" pitchFamily="50" charset="-128"/>
                <a:ea typeface="Meiryo UI" panose="020B0604030504040204" pitchFamily="50" charset="-128"/>
              </a:rPr>
              <a:t>(2) Abra la válvula de gas inflamable del soplete (</a:t>
            </a:r>
            <a:r>
              <a:rPr lang="es-419" sz="1050" dirty="0" err="1">
                <a:solidFill>
                  <a:prstClr val="black"/>
                </a:solidFill>
                <a:latin typeface="Meiryo UI" panose="020B0604030504040204" pitchFamily="50" charset="-128"/>
                <a:ea typeface="Meiryo UI" panose="020B0604030504040204" pitchFamily="50" charset="-128"/>
              </a:rPr>
              <a:t>suikan</a:t>
            </a:r>
            <a:r>
              <a:rPr lang="es-419" sz="1050" dirty="0">
                <a:solidFill>
                  <a:prstClr val="black"/>
                </a:solidFill>
                <a:latin typeface="Meiryo UI" panose="020B0604030504040204" pitchFamily="50" charset="-128"/>
                <a:ea typeface="Meiryo UI" panose="020B0604030504040204" pitchFamily="50" charset="-128"/>
              </a:rPr>
              <a:t>).</a:t>
            </a:r>
          </a:p>
          <a:p>
            <a:pPr marL="628650" indent="-361950" rtl="0">
              <a:lnSpc>
                <a:spcPct val="100000"/>
              </a:lnSpc>
              <a:spcBef>
                <a:spcPts val="0"/>
              </a:spcBef>
              <a:buNone/>
            </a:pPr>
            <a:r>
              <a:rPr lang="es-419" sz="1050" dirty="0">
                <a:solidFill>
                  <a:prstClr val="black"/>
                </a:solidFill>
                <a:latin typeface="Meiryo UI" panose="020B0604030504040204" pitchFamily="50" charset="-128"/>
                <a:ea typeface="Meiryo UI" panose="020B0604030504040204" pitchFamily="50" charset="-128"/>
              </a:rPr>
              <a:t>(3) Encienda con un equipo especial de encendido (encendedor de soldadura (</a:t>
            </a:r>
            <a:r>
              <a:rPr lang="es-419" sz="1050" dirty="0" err="1">
                <a:solidFill>
                  <a:prstClr val="black"/>
                </a:solidFill>
                <a:latin typeface="Meiryo UI" panose="020B0604030504040204" pitchFamily="50" charset="-128"/>
                <a:ea typeface="Meiryo UI" panose="020B0604030504040204" pitchFamily="50" charset="-128"/>
              </a:rPr>
              <a:t>yousetu</a:t>
            </a:r>
            <a:r>
              <a:rPr lang="es-419" sz="1050" dirty="0">
                <a:solidFill>
                  <a:prstClr val="black"/>
                </a:solidFill>
                <a:latin typeface="Meiryo UI" panose="020B0604030504040204" pitchFamily="50" charset="-128"/>
                <a:ea typeface="Meiryo UI" panose="020B0604030504040204" pitchFamily="50" charset="-128"/>
              </a:rPr>
              <a:t> </a:t>
            </a:r>
            <a:r>
              <a:rPr lang="es-419" sz="1050" dirty="0" err="1">
                <a:solidFill>
                  <a:prstClr val="black"/>
                </a:solidFill>
                <a:latin typeface="Meiryo UI" panose="020B0604030504040204" pitchFamily="50" charset="-128"/>
                <a:ea typeface="Meiryo UI" panose="020B0604030504040204" pitchFamily="50" charset="-128"/>
              </a:rPr>
              <a:t>you</a:t>
            </a:r>
            <a:r>
              <a:rPr lang="es-419" sz="1050" dirty="0">
                <a:solidFill>
                  <a:prstClr val="black"/>
                </a:solidFill>
                <a:latin typeface="Meiryo UI" panose="020B0604030504040204" pitchFamily="50" charset="-128"/>
                <a:ea typeface="Meiryo UI" panose="020B0604030504040204" pitchFamily="50" charset="-128"/>
              </a:rPr>
              <a:t> </a:t>
            </a:r>
            <a:r>
              <a:rPr lang="es-419" sz="1050" dirty="0" err="1">
                <a:solidFill>
                  <a:prstClr val="black"/>
                </a:solidFill>
                <a:latin typeface="Meiryo UI" panose="020B0604030504040204" pitchFamily="50" charset="-128"/>
                <a:ea typeface="Meiryo UI" panose="020B0604030504040204" pitchFamily="50" charset="-128"/>
              </a:rPr>
              <a:t>raita</a:t>
            </a:r>
            <a:r>
              <a:rPr lang="es-419" sz="1050" dirty="0">
                <a:solidFill>
                  <a:prstClr val="black"/>
                </a:solidFill>
                <a:latin typeface="Meiryo UI" panose="020B0604030504040204" pitchFamily="50" charset="-128"/>
                <a:ea typeface="Meiryo UI" panose="020B0604030504040204" pitchFamily="50" charset="-128"/>
              </a:rPr>
              <a:t>)).</a:t>
            </a:r>
          </a:p>
          <a:p>
            <a:pPr marL="628650" indent="-361950" rtl="0">
              <a:lnSpc>
                <a:spcPct val="100000"/>
              </a:lnSpc>
              <a:spcBef>
                <a:spcPts val="0"/>
              </a:spcBef>
              <a:buNone/>
            </a:pPr>
            <a:r>
              <a:rPr lang="es-419" sz="1050" dirty="0">
                <a:solidFill>
                  <a:prstClr val="black"/>
                </a:solidFill>
                <a:latin typeface="Meiryo UI" panose="020B0604030504040204" pitchFamily="50" charset="-128"/>
                <a:ea typeface="Meiryo UI" panose="020B0604030504040204" pitchFamily="50" charset="-128"/>
              </a:rPr>
              <a:t>(4) Abra la válvula de oxígeno (sanso) de precalentamiento lo antes posible. Primero opere la válvula de gas inflamable, seguida de la válvula de oxígeno (sanso), para crear una llama azulada. En este momento, la sección cónica blanca (cono blanco (puntos blancos)) formada en la boca de la boquilla (</a:t>
            </a:r>
            <a:r>
              <a:rPr lang="es-419" sz="1050" dirty="0" err="1">
                <a:solidFill>
                  <a:prstClr val="black"/>
                </a:solidFill>
                <a:latin typeface="Meiryo UI" panose="020B0604030504040204" pitchFamily="50" charset="-128"/>
                <a:ea typeface="Meiryo UI" panose="020B0604030504040204" pitchFamily="50" charset="-128"/>
              </a:rPr>
              <a:t>higuchi</a:t>
            </a:r>
            <a:r>
              <a:rPr lang="es-419" sz="1050" dirty="0">
                <a:solidFill>
                  <a:prstClr val="black"/>
                </a:solidFill>
                <a:latin typeface="Meiryo UI" panose="020B0604030504040204" pitchFamily="50" charset="-128"/>
                <a:ea typeface="Meiryo UI" panose="020B0604030504040204" pitchFamily="50" charset="-128"/>
              </a:rPr>
              <a:t>) en la llama de gas debe emerger de la punta de la boquilla aproximadamente tanto como se muestra en la figura (2) de la figura 1-30. La llama que se encuentra en un estado apropiado en este momento se denomina llama neutra o llama estándar.</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050" smtClean="0"/>
              <a:t>19</a:t>
            </a:fld>
            <a:endParaRPr kumimoji="1" lang="ja-JP" altLang="en-US" sz="1050"/>
          </a:p>
        </p:txBody>
      </p:sp>
      <p:sp>
        <p:nvSpPr>
          <p:cNvPr id="8" name="テキスト ボックス 7">
            <a:extLst>
              <a:ext uri="{FF2B5EF4-FFF2-40B4-BE49-F238E27FC236}">
                <a16:creationId xmlns:a16="http://schemas.microsoft.com/office/drawing/2014/main" id="{19AA07F5-8B97-4217-B9E6-B97C0A744ED1}"/>
              </a:ext>
            </a:extLst>
          </p:cNvPr>
          <p:cNvSpPr txBox="1"/>
          <p:nvPr/>
        </p:nvSpPr>
        <p:spPr>
          <a:xfrm>
            <a:off x="1045549" y="5670645"/>
            <a:ext cx="4807237" cy="235241"/>
          </a:xfrm>
          <a:prstGeom prst="rect">
            <a:avLst/>
          </a:prstGeom>
          <a:solidFill>
            <a:schemeClr val="bg1"/>
          </a:solidFill>
          <a:ln>
            <a:noFill/>
          </a:ln>
        </p:spPr>
        <p:txBody>
          <a:bodyPr wrap="square" lIns="0" tIns="0" rIns="0" bIns="0" rtlCol="0">
            <a:noAutofit/>
          </a:bodyPr>
          <a:lstStyle/>
          <a:p>
            <a:pPr rtl="0"/>
            <a:r>
              <a:rPr lang="es-419" sz="1400"/>
              <a:t>Figura 1-30: Ajustando la llama</a:t>
            </a:r>
            <a:endParaRPr kumimoji="1" lang="en-US" altLang="ja-JP" sz="1400" dirty="0"/>
          </a:p>
        </p:txBody>
      </p:sp>
      <p:sp>
        <p:nvSpPr>
          <p:cNvPr id="9" name="テキスト ボックス 8">
            <a:extLst>
              <a:ext uri="{FF2B5EF4-FFF2-40B4-BE49-F238E27FC236}">
                <a16:creationId xmlns:a16="http://schemas.microsoft.com/office/drawing/2014/main" id="{8CA41A50-234B-4139-B2FD-44BA1BCFFA0F}"/>
              </a:ext>
            </a:extLst>
          </p:cNvPr>
          <p:cNvSpPr txBox="1"/>
          <p:nvPr/>
        </p:nvSpPr>
        <p:spPr>
          <a:xfrm>
            <a:off x="688604" y="5149072"/>
            <a:ext cx="2826330" cy="299321"/>
          </a:xfrm>
          <a:prstGeom prst="rect">
            <a:avLst/>
          </a:prstGeom>
          <a:solidFill>
            <a:schemeClr val="bg1"/>
          </a:solidFill>
          <a:ln>
            <a:noFill/>
          </a:ln>
        </p:spPr>
        <p:txBody>
          <a:bodyPr wrap="square" lIns="0" tIns="0" rIns="0" bIns="0" rtlCol="0">
            <a:noAutofit/>
          </a:bodyPr>
          <a:lstStyle/>
          <a:p>
            <a:pPr rtl="0"/>
            <a:r>
              <a:rPr lang="es-419" sz="1050" dirty="0"/>
              <a:t>(1) Llama inmediatamente después de la ignición (llama carbonizada)</a:t>
            </a:r>
            <a:endParaRPr kumimoji="1" lang="en-US" altLang="ja-JP" sz="1050" dirty="0"/>
          </a:p>
        </p:txBody>
      </p:sp>
      <p:sp>
        <p:nvSpPr>
          <p:cNvPr id="10" name="テキスト ボックス 9">
            <a:extLst>
              <a:ext uri="{FF2B5EF4-FFF2-40B4-BE49-F238E27FC236}">
                <a16:creationId xmlns:a16="http://schemas.microsoft.com/office/drawing/2014/main" id="{50365EE6-DAE4-4166-BBD0-068DCE10557D}"/>
              </a:ext>
            </a:extLst>
          </p:cNvPr>
          <p:cNvSpPr txBox="1"/>
          <p:nvPr/>
        </p:nvSpPr>
        <p:spPr>
          <a:xfrm>
            <a:off x="3622871" y="5154400"/>
            <a:ext cx="2592000" cy="431284"/>
          </a:xfrm>
          <a:prstGeom prst="rect">
            <a:avLst/>
          </a:prstGeom>
          <a:solidFill>
            <a:schemeClr val="bg1"/>
          </a:solidFill>
          <a:ln>
            <a:noFill/>
          </a:ln>
        </p:spPr>
        <p:txBody>
          <a:bodyPr wrap="square" lIns="0" tIns="0" rIns="0" bIns="0" rtlCol="0">
            <a:noAutofit/>
          </a:bodyPr>
          <a:lstStyle/>
          <a:p>
            <a:pPr rtl="0"/>
            <a:r>
              <a:rPr lang="es-419" sz="1050" dirty="0"/>
              <a:t>(2) Después de ajustar la cantidad de oxígeno (sanso) (llama estándar)</a:t>
            </a:r>
            <a:endParaRPr kumimoji="1" lang="en-US" altLang="ja-JP" sz="1050" dirty="0"/>
          </a:p>
        </p:txBody>
      </p:sp>
      <p:sp>
        <p:nvSpPr>
          <p:cNvPr id="11" name="テキスト ボックス 10">
            <a:extLst>
              <a:ext uri="{FF2B5EF4-FFF2-40B4-BE49-F238E27FC236}">
                <a16:creationId xmlns:a16="http://schemas.microsoft.com/office/drawing/2014/main" id="{6F336B27-F405-464C-9C92-95BAC9A1AF59}"/>
              </a:ext>
            </a:extLst>
          </p:cNvPr>
          <p:cNvSpPr txBox="1"/>
          <p:nvPr/>
        </p:nvSpPr>
        <p:spPr>
          <a:xfrm>
            <a:off x="3773894" y="5630265"/>
            <a:ext cx="2313903" cy="235241"/>
          </a:xfrm>
          <a:prstGeom prst="rect">
            <a:avLst/>
          </a:prstGeom>
          <a:solidFill>
            <a:schemeClr val="bg1"/>
          </a:solidFill>
          <a:ln>
            <a:noFill/>
          </a:ln>
        </p:spPr>
        <p:txBody>
          <a:bodyPr wrap="square" lIns="0" tIns="0" rIns="0" bIns="0" rtlCol="0">
            <a:noAutofit/>
          </a:bodyPr>
          <a:lstStyle/>
          <a:p>
            <a:pPr algn="r" rtl="0"/>
            <a:r>
              <a:rPr lang="es-419" sz="900"/>
              <a:t>Fuente: KOIKE SANSO KOGYO Co., LTD.</a:t>
            </a:r>
            <a:endParaRPr kumimoji="1" lang="en-US" altLang="ja-JP" sz="900" dirty="0"/>
          </a:p>
        </p:txBody>
      </p:sp>
      <p:sp>
        <p:nvSpPr>
          <p:cNvPr id="13" name="正方形/長方形 12"/>
          <p:cNvSpPr/>
          <p:nvPr/>
        </p:nvSpPr>
        <p:spPr>
          <a:xfrm>
            <a:off x="3416968" y="5865506"/>
            <a:ext cx="3180948"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s-419" sz="900" dirty="0">
                <a:latin typeface="Meiryo UI" panose="020B0604030504040204" pitchFamily="50" charset="-128"/>
                <a:ea typeface="Meiryo UI" panose="020B0604030504040204" pitchFamily="50" charset="-128"/>
              </a:rPr>
              <a:t>(Proporcionado por </a:t>
            </a:r>
            <a:r>
              <a:rPr lang="es-419" sz="900" dirty="0" err="1">
                <a:latin typeface="Meiryo UI" panose="020B0604030504040204" pitchFamily="50" charset="-128"/>
                <a:ea typeface="Meiryo UI" panose="020B0604030504040204" pitchFamily="50" charset="-128"/>
              </a:rPr>
              <a:t>Koike</a:t>
            </a:r>
            <a:r>
              <a:rPr lang="es-419" sz="900" dirty="0">
                <a:latin typeface="Meiryo UI" panose="020B0604030504040204" pitchFamily="50" charset="-128"/>
                <a:ea typeface="Meiryo UI" panose="020B0604030504040204" pitchFamily="50" charset="-128"/>
              </a:rPr>
              <a:t> </a:t>
            </a:r>
            <a:r>
              <a:rPr lang="es-419" sz="900" dirty="0" err="1">
                <a:latin typeface="Meiryo UI" panose="020B0604030504040204" pitchFamily="50" charset="-128"/>
                <a:ea typeface="Meiryo UI" panose="020B0604030504040204" pitchFamily="50" charset="-128"/>
              </a:rPr>
              <a:t>Oxygen</a:t>
            </a:r>
            <a:r>
              <a:rPr lang="es-419" sz="900" dirty="0">
                <a:latin typeface="Meiryo UI" panose="020B0604030504040204" pitchFamily="50" charset="-128"/>
                <a:ea typeface="Meiryo UI" panose="020B0604030504040204" pitchFamily="50" charset="-128"/>
              </a:rPr>
              <a:t> </a:t>
            </a:r>
            <a:r>
              <a:rPr lang="es-419" sz="900" dirty="0" err="1">
                <a:latin typeface="Meiryo UI" panose="020B0604030504040204" pitchFamily="50" charset="-128"/>
                <a:ea typeface="Meiryo UI" panose="020B0604030504040204" pitchFamily="50" charset="-128"/>
              </a:rPr>
              <a:t>Industry</a:t>
            </a:r>
            <a:r>
              <a:rPr lang="es-419" sz="900" dirty="0">
                <a:latin typeface="Meiryo UI" panose="020B0604030504040204" pitchFamily="50" charset="-128"/>
                <a:ea typeface="Meiryo UI" panose="020B0604030504040204" pitchFamily="50" charset="-128"/>
              </a:rPr>
              <a:t> Co., Ltd.)</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2124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fontScale="90000"/>
          </a:bodyPr>
          <a:lstStyle/>
          <a:p>
            <a:pPr rtl="0"/>
            <a:r>
              <a:rPr lang="es-419" sz="3200" dirty="0">
                <a:latin typeface="+mn-ea"/>
                <a:ea typeface="+mn-ea"/>
              </a:rPr>
              <a:t>Capítulo 1 Equipo utilizado para </a:t>
            </a:r>
            <a:br>
              <a:rPr lang="es-419" sz="3200" dirty="0">
                <a:latin typeface="+mn-ea"/>
                <a:ea typeface="+mn-ea"/>
              </a:rPr>
            </a:br>
            <a:r>
              <a:rPr lang="es-419" sz="3200" dirty="0">
                <a:latin typeface="+mn-ea"/>
                <a:ea typeface="+mn-ea"/>
              </a:rPr>
              <a:t>soldadura con gas (</a:t>
            </a:r>
            <a:r>
              <a:rPr lang="es-419" sz="3200" dirty="0" err="1">
                <a:latin typeface="+mn-ea"/>
                <a:ea typeface="+mn-ea"/>
              </a:rPr>
              <a:t>Gasu</a:t>
            </a:r>
            <a:r>
              <a:rPr lang="es-419" sz="3200" dirty="0">
                <a:latin typeface="+mn-ea"/>
                <a:ea typeface="+mn-ea"/>
              </a:rPr>
              <a:t> </a:t>
            </a:r>
            <a:r>
              <a:rPr lang="es-419" sz="3200" dirty="0" err="1">
                <a:latin typeface="+mn-ea"/>
                <a:ea typeface="+mn-ea"/>
              </a:rPr>
              <a:t>Yousetsu</a:t>
            </a:r>
            <a:r>
              <a:rPr lang="es-419" sz="3200" dirty="0">
                <a:latin typeface="+mn-ea"/>
                <a:ea typeface="+mn-ea"/>
              </a:rPr>
              <a:t>), etc.</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a:t>
            </a:fld>
            <a:endParaRPr kumimoji="1" lang="ja-JP" altLang="en-US"/>
          </a:p>
        </p:txBody>
      </p:sp>
    </p:spTree>
    <p:extLst>
      <p:ext uri="{BB962C8B-B14F-4D97-AF65-F5344CB8AC3E}">
        <p14:creationId xmlns:p14="http://schemas.microsoft.com/office/powerpoint/2010/main" val="121858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s-419" sz="2400">
                <a:latin typeface="Meiryo UI" panose="020B0604030504040204" pitchFamily="50" charset="-128"/>
                <a:ea typeface="Meiryo UI" panose="020B0604030504040204" pitchFamily="50" charset="-128"/>
              </a:rPr>
              <a:t>Soldadores, etc. (3) Soldadura</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23085" y="6400413"/>
            <a:ext cx="3957236" cy="276999"/>
          </a:xfrm>
          <a:prstGeom prst="rect">
            <a:avLst/>
          </a:prstGeom>
          <a:noFill/>
          <a:ln>
            <a:solidFill>
              <a:schemeClr val="tx1"/>
            </a:solidFill>
          </a:ln>
        </p:spPr>
        <p:txBody>
          <a:bodyPr wrap="square" rtlCol="0">
            <a:spAutoFit/>
          </a:bodyPr>
          <a:lstStyle/>
          <a:p>
            <a:pPr algn="r" rtl="0"/>
            <a:r>
              <a:rPr lang="es-419" sz="1200" dirty="0">
                <a:solidFill>
                  <a:prstClr val="black"/>
                </a:solidFill>
              </a:rPr>
              <a:t>Libro de texto página 45 / Texto complementario página 31</a:t>
            </a:r>
          </a:p>
        </p:txBody>
      </p:sp>
      <p:sp>
        <p:nvSpPr>
          <p:cNvPr id="6" name="コンテンツ プレースホルダー 4"/>
          <p:cNvSpPr txBox="1">
            <a:spLocks/>
          </p:cNvSpPr>
          <p:nvPr/>
        </p:nvSpPr>
        <p:spPr>
          <a:xfrm>
            <a:off x="628651" y="898525"/>
            <a:ext cx="7886699" cy="32463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es-419" sz="1200">
                <a:solidFill>
                  <a:prstClr val="black"/>
                </a:solidFill>
                <a:latin typeface="Meiryo UI" panose="020B0604030504040204" pitchFamily="50" charset="-128"/>
                <a:ea typeface="Meiryo UI" panose="020B0604030504040204" pitchFamily="50" charset="-128"/>
              </a:rPr>
              <a:t>[Procedimiento de soldadura con gas (gasu yousetu)]</a:t>
            </a:r>
            <a:endParaRPr lang="ja-JP" altLang="en-US" sz="1200" dirty="0">
              <a:solidFill>
                <a:prstClr val="black"/>
              </a:solidFill>
              <a:latin typeface="Meiryo UI" panose="020B0604030504040204" pitchFamily="50" charset="-128"/>
              <a:ea typeface="Meiryo UI" panose="020B0604030504040204" pitchFamily="50" charset="-128"/>
            </a:endParaRPr>
          </a:p>
          <a:p>
            <a:pPr marL="628650" indent="-36195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(1) Coloque el material base a soldar en la junta.</a:t>
            </a:r>
          </a:p>
          <a:p>
            <a:pPr marL="628650" indent="-36195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(2) Caliente un extremo de la junta del material base de modo que la distancia entre la superficie del material base y la punta del cono blanco sea de aproximadamente 2 a 3 mm. Después de un tiempo, la superficie del material base que está expuesta a la llama se volverá roja y se formará un charco soldadura en el centro. El charco de soldadura debe verse brillante. Si ambos materiales de base no se fusionan, fúndalos agregando un electrodo revestido.</a:t>
            </a:r>
          </a:p>
          <a:p>
            <a:pPr marL="628650" indent="-36195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(3) Cuando se fusiona un extremo de la junta del material base, suelde el otro extremo de la junta de la misma manera. Esto se llama soldadura por puntos y fijará temporalmente la junta del material base. Al soldar placas delgadas, se puede reducir el número de soldaduras por puntos para evitar que la distorsión aumente.</a:t>
            </a:r>
          </a:p>
          <a:p>
            <a:pPr marL="628650" indent="-36195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(4) A continuación, forme un charco de soldadura en un extremo de la junta del material base y realice la soldadura mientras mueve la antorcha (tochi) hacia la junta para mantenerla en un tamaño constante. Al soldar placas delgadas, no agregue más electrodos revestidos de lo necesario. Por el contrario, cuando el espesor de la placa del material base es grande, derrita el material base en una posición cercana al cono blanco y suelde mientras agrega un electrodo revestido.</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20</a:t>
            </a:fld>
            <a:endParaRPr kumimoji="1" lang="ja-JP" altLang="en-US"/>
          </a:p>
        </p:txBody>
      </p:sp>
    </p:spTree>
    <p:extLst>
      <p:ext uri="{BB962C8B-B14F-4D97-AF65-F5344CB8AC3E}">
        <p14:creationId xmlns:p14="http://schemas.microsoft.com/office/powerpoint/2010/main" val="4217181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s-419" sz="2400">
                <a:latin typeface="Meiryo UI" panose="020B0604030504040204" pitchFamily="50" charset="-128"/>
                <a:ea typeface="Meiryo UI" panose="020B0604030504040204" pitchFamily="50" charset="-128"/>
              </a:rPr>
              <a:t>Soldadores, etc. (4) Corte</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35116" y="6400413"/>
            <a:ext cx="3939729" cy="276999"/>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 46 / Texto complementario página 32</a:t>
            </a:r>
          </a:p>
        </p:txBody>
      </p:sp>
      <p:sp>
        <p:nvSpPr>
          <p:cNvPr id="6" name="コンテンツ プレースホルダー 4"/>
          <p:cNvSpPr txBox="1">
            <a:spLocks/>
          </p:cNvSpPr>
          <p:nvPr/>
        </p:nvSpPr>
        <p:spPr>
          <a:xfrm>
            <a:off x="628651" y="898525"/>
            <a:ext cx="7886699" cy="150519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es-419" sz="1200">
                <a:solidFill>
                  <a:prstClr val="black"/>
                </a:solidFill>
                <a:latin typeface="Meiryo UI" panose="020B0604030504040204" pitchFamily="50" charset="-128"/>
                <a:ea typeface="Meiryo UI" panose="020B0604030504040204" pitchFamily="50" charset="-128"/>
              </a:rPr>
              <a:t>[Procedimiento de corte con gas (gasu setudan)]</a:t>
            </a:r>
            <a:endParaRPr lang="ja-JP" altLang="en-US" sz="1200" dirty="0">
              <a:solidFill>
                <a:prstClr val="black"/>
              </a:solidFill>
              <a:latin typeface="Meiryo UI" panose="020B0604030504040204" pitchFamily="50" charset="-128"/>
              <a:ea typeface="Meiryo UI" panose="020B0604030504040204" pitchFamily="50" charset="-128"/>
            </a:endParaRPr>
          </a:p>
          <a:p>
            <a:pPr marL="628650" indent="-36195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(1) Coloque el material base que se va a cortar.</a:t>
            </a:r>
          </a:p>
          <a:p>
            <a:pPr marL="628650" indent="-36000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(2) Comience usando una llama de precalentamiento (yonetu en) para aplicar un cono blanco en el lugar que se va a cortar para que el material base brille de color rojo.</a:t>
            </a:r>
            <a:endParaRPr lang="en-US" altLang="ja-JP" sz="1200" dirty="0">
              <a:solidFill>
                <a:prstClr val="black"/>
              </a:solidFill>
              <a:latin typeface="Meiryo UI" panose="020B0604030504040204" pitchFamily="50" charset="-128"/>
              <a:ea typeface="Meiryo UI" panose="020B0604030504040204" pitchFamily="50" charset="-128"/>
            </a:endParaRPr>
          </a:p>
          <a:p>
            <a:pPr marL="630000" indent="-36360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(3) Mientras mantiene el soplete (suikan) ligeramente inclinado, muévalo lentamente a lo largo de la línea que desea cortar. En este momento, tenga cuidado de mantener constante la distancia entre la boquilla (higuchi) y el material base, y muévala a una velocidad constante para que la salpicadura de corte vuele directamente debajo.</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21</a:t>
            </a:fld>
            <a:endParaRPr kumimoji="1" lang="ja-JP" altLang="en-US"/>
          </a:p>
        </p:txBody>
      </p:sp>
    </p:spTree>
    <p:extLst>
      <p:ext uri="{BB962C8B-B14F-4D97-AF65-F5344CB8AC3E}">
        <p14:creationId xmlns:p14="http://schemas.microsoft.com/office/powerpoint/2010/main" val="1048766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s-419" sz="2000" dirty="0">
                <a:latin typeface="Meiryo UI" panose="020B0604030504040204" pitchFamily="50" charset="-128"/>
                <a:ea typeface="Meiryo UI" panose="020B0604030504040204" pitchFamily="50" charset="-128"/>
              </a:rPr>
              <a:t>Soldadores, etc. (5) Notas para trabajos de soldadura / corte</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86990" y="6400413"/>
            <a:ext cx="3982380" cy="276999"/>
          </a:xfrm>
          <a:prstGeom prst="rect">
            <a:avLst/>
          </a:prstGeom>
          <a:noFill/>
          <a:ln>
            <a:solidFill>
              <a:schemeClr val="tx1"/>
            </a:solidFill>
          </a:ln>
        </p:spPr>
        <p:txBody>
          <a:bodyPr wrap="square" rtlCol="0">
            <a:spAutoFit/>
          </a:bodyPr>
          <a:lstStyle/>
          <a:p>
            <a:pPr algn="r" rtl="0"/>
            <a:r>
              <a:rPr lang="es-419" sz="1200" dirty="0">
                <a:solidFill>
                  <a:prstClr val="black"/>
                </a:solidFill>
              </a:rPr>
              <a:t>Libro de texto página 46 / Texto complementario página 33</a:t>
            </a:r>
          </a:p>
        </p:txBody>
      </p:sp>
      <p:sp>
        <p:nvSpPr>
          <p:cNvPr id="6" name="コンテンツ プレースホルダー 4"/>
          <p:cNvSpPr txBox="1">
            <a:spLocks/>
          </p:cNvSpPr>
          <p:nvPr/>
        </p:nvSpPr>
        <p:spPr>
          <a:xfrm>
            <a:off x="628651" y="898525"/>
            <a:ext cx="7886699" cy="35146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es-419" sz="1400">
                <a:latin typeface="Meiryo UI" panose="020B0604030504040204" pitchFamily="50" charset="-128"/>
                <a:ea typeface="Meiryo UI" panose="020B0604030504040204" pitchFamily="50" charset="-128"/>
              </a:rPr>
              <a:t>[Notas para trabajos de soldadura / corte]</a:t>
            </a:r>
          </a:p>
          <a:p>
            <a:pPr marL="87313" indent="-87313" rtl="0">
              <a:spcBef>
                <a:spcPts val="600"/>
              </a:spcBef>
              <a:buNone/>
            </a:pPr>
            <a:r>
              <a:rPr lang="es-419" sz="1400">
                <a:latin typeface="Meiryo UI" panose="020B0604030504040204" pitchFamily="50" charset="-128"/>
                <a:ea typeface="Meiryo UI" panose="020B0604030504040204" pitchFamily="50" charset="-128"/>
              </a:rPr>
              <a:t>・ Si escucha un clic ocasional después del encendido, es posible que la boquilla (higuchi) esté suelta o rayada. Apague el fuego inmediatamente, apriete la boquilla (higuchi) y reemplace la boquilla si el problema persiste.</a:t>
            </a:r>
            <a:endParaRPr lang="en-US" altLang="ja-JP" sz="1400" dirty="0">
              <a:latin typeface="Meiryo UI" panose="020B0604030504040204" pitchFamily="50" charset="-128"/>
              <a:ea typeface="Meiryo UI" panose="020B0604030504040204" pitchFamily="50" charset="-128"/>
            </a:endParaRPr>
          </a:p>
          <a:p>
            <a:pPr marL="87313" indent="-87313" rtl="0">
              <a:spcBef>
                <a:spcPts val="600"/>
              </a:spcBef>
              <a:buNone/>
            </a:pPr>
            <a:r>
              <a:rPr lang="es-419" sz="1400">
                <a:latin typeface="Meiryo UI" panose="020B0604030504040204" pitchFamily="50" charset="-128"/>
                <a:ea typeface="Meiryo UI" panose="020B0604030504040204" pitchFamily="50" charset="-128"/>
              </a:rPr>
              <a:t>・ Si hay un crujido del soplete (suikan) durante el trabajo de soldadura o corte, puede haber un retroceso de llama (gyakka). Deje de trabajar inmediatamente, limpie y vuelva a apretar la boquilla (higuchi), verifique que no haya fugas de gas, etc.</a:t>
            </a:r>
            <a:endParaRPr lang="en-US" altLang="ja-JP" sz="1400" dirty="0">
              <a:latin typeface="Meiryo UI" panose="020B0604030504040204" pitchFamily="50" charset="-128"/>
              <a:ea typeface="Meiryo UI" panose="020B0604030504040204" pitchFamily="50" charset="-128"/>
            </a:endParaRPr>
          </a:p>
          <a:p>
            <a:pPr marL="87313" indent="-87313" rtl="0">
              <a:spcBef>
                <a:spcPts val="600"/>
              </a:spcBef>
              <a:buNone/>
            </a:pPr>
            <a:r>
              <a:rPr lang="es-419" sz="1400">
                <a:latin typeface="Meiryo UI" panose="020B0604030504040204" pitchFamily="50" charset="-128"/>
                <a:ea typeface="Meiryo UI" panose="020B0604030504040204" pitchFamily="50" charset="-128"/>
              </a:rPr>
              <a:t>・ Las siguientes son posibles causas de los retrocesos de llama (gyakka).</a:t>
            </a:r>
            <a:endParaRPr lang="en-US" altLang="ja-JP" sz="1400" dirty="0">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en-US" altLang="ja-JP" sz="900" dirty="0">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400">
                <a:latin typeface="Meiryo UI" panose="020B0604030504040204" pitchFamily="50" charset="-128"/>
                <a:ea typeface="Meiryo UI" panose="020B0604030504040204" pitchFamily="50" charset="-128"/>
              </a:rPr>
              <a:t>[Causas de retrocesos de llamas (gyakka)]</a:t>
            </a:r>
          </a:p>
          <a:p>
            <a:pPr marL="542925" indent="-276225" rtl="0">
              <a:lnSpc>
                <a:spcPct val="100000"/>
              </a:lnSpc>
              <a:spcBef>
                <a:spcPts val="0"/>
              </a:spcBef>
              <a:buFont typeface="Wingdings" panose="05000000000000000000" pitchFamily="2" charset="2"/>
              <a:buChar char="l"/>
            </a:pPr>
            <a:r>
              <a:rPr lang="es-419" sz="1400">
                <a:latin typeface="Meiryo UI" panose="020B0604030504040204" pitchFamily="50" charset="-128"/>
                <a:ea typeface="Meiryo UI" panose="020B0604030504040204" pitchFamily="50" charset="-128"/>
              </a:rPr>
              <a:t>La proporción de mezcla de oxígeno (sanso) y gas inflamable cambió.</a:t>
            </a:r>
          </a:p>
          <a:p>
            <a:pPr marL="542925" indent="-276225" rtl="0">
              <a:lnSpc>
                <a:spcPct val="100000"/>
              </a:lnSpc>
              <a:spcBef>
                <a:spcPts val="0"/>
              </a:spcBef>
              <a:buFont typeface="Wingdings" panose="05000000000000000000" pitchFamily="2" charset="2"/>
              <a:buChar char="l"/>
            </a:pPr>
            <a:r>
              <a:rPr lang="es-419" sz="1400">
                <a:latin typeface="Meiryo UI" panose="020B0604030504040204" pitchFamily="50" charset="-128"/>
                <a:ea typeface="Meiryo UI" panose="020B0604030504040204" pitchFamily="50" charset="-128"/>
              </a:rPr>
              <a:t>Materias extrañas como salpicaduras (supatta) ingresaron a la boquilla (higuchi).</a:t>
            </a:r>
          </a:p>
          <a:p>
            <a:pPr marL="542925" indent="-276225" rtl="0">
              <a:lnSpc>
                <a:spcPct val="100000"/>
              </a:lnSpc>
              <a:spcBef>
                <a:spcPts val="0"/>
              </a:spcBef>
              <a:buFont typeface="Wingdings" panose="05000000000000000000" pitchFamily="2" charset="2"/>
              <a:buChar char="l"/>
            </a:pPr>
            <a:r>
              <a:rPr lang="es-419" sz="1400">
                <a:latin typeface="Meiryo UI" panose="020B0604030504040204" pitchFamily="50" charset="-128"/>
                <a:ea typeface="Meiryo UI" panose="020B0604030504040204" pitchFamily="50" charset="-128"/>
              </a:rPr>
              <a:t>La punta de la boquilla (higuchi) se bloqueó por golpear el material base, etc.</a:t>
            </a:r>
          </a:p>
          <a:p>
            <a:pPr marL="542925" indent="-276225" rtl="0">
              <a:lnSpc>
                <a:spcPct val="100000"/>
              </a:lnSpc>
              <a:spcBef>
                <a:spcPts val="0"/>
              </a:spcBef>
              <a:buFont typeface="Wingdings" panose="05000000000000000000" pitchFamily="2" charset="2"/>
              <a:buChar char="l"/>
            </a:pPr>
            <a:r>
              <a:rPr lang="es-419" sz="1400">
                <a:latin typeface="Meiryo UI" panose="020B0604030504040204" pitchFamily="50" charset="-128"/>
                <a:ea typeface="Meiryo UI" panose="020B0604030504040204" pitchFamily="50" charset="-128"/>
              </a:rPr>
              <a:t>La temperatura de la boquilla (higuchi) se elevó.</a:t>
            </a:r>
          </a:p>
          <a:p>
            <a:pPr marL="542925" indent="-276225" rtl="0">
              <a:lnSpc>
                <a:spcPct val="100000"/>
              </a:lnSpc>
              <a:spcBef>
                <a:spcPts val="0"/>
              </a:spcBef>
              <a:buFont typeface="Wingdings" panose="05000000000000000000" pitchFamily="2" charset="2"/>
              <a:buChar char="l"/>
            </a:pPr>
            <a:r>
              <a:rPr lang="es-419" sz="1400">
                <a:latin typeface="Meiryo UI" panose="020B0604030504040204" pitchFamily="50" charset="-128"/>
                <a:ea typeface="Meiryo UI" panose="020B0604030504040204" pitchFamily="50" charset="-128"/>
              </a:rPr>
              <a:t>La boquilla (higuchi) no estaba suficientemente apretada.</a:t>
            </a:r>
          </a:p>
          <a:p>
            <a:pPr marL="542925" indent="-276225" rtl="0">
              <a:lnSpc>
                <a:spcPct val="100000"/>
              </a:lnSpc>
              <a:spcBef>
                <a:spcPts val="0"/>
              </a:spcBef>
              <a:buFont typeface="Wingdings" panose="05000000000000000000" pitchFamily="2" charset="2"/>
              <a:buChar char="l"/>
            </a:pPr>
            <a:r>
              <a:rPr lang="es-419" sz="1400">
                <a:latin typeface="Meiryo UI" panose="020B0604030504040204" pitchFamily="50" charset="-128"/>
                <a:ea typeface="Meiryo UI" panose="020B0604030504040204" pitchFamily="50" charset="-128"/>
              </a:rPr>
              <a:t>El aire entró en el sistema de suministro de gas inflamable.</a:t>
            </a:r>
            <a:endParaRPr lang="ja-JP" altLang="en-US" sz="16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22</a:t>
            </a:fld>
            <a:endParaRPr kumimoji="1" lang="ja-JP" altLang="en-US"/>
          </a:p>
        </p:txBody>
      </p:sp>
    </p:spTree>
    <p:extLst>
      <p:ext uri="{BB962C8B-B14F-4D97-AF65-F5344CB8AC3E}">
        <p14:creationId xmlns:p14="http://schemas.microsoft.com/office/powerpoint/2010/main" val="247512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s-419" sz="2400" dirty="0">
                <a:latin typeface="Meiryo UI" panose="020B0604030504040204" pitchFamily="50" charset="-128"/>
                <a:ea typeface="Meiryo UI" panose="020B0604030504040204" pitchFamily="50" charset="-128"/>
              </a:rPr>
              <a:t>Soldadores, etc. (6) Método de extinción de fuego</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99022" y="6400413"/>
            <a:ext cx="3970348" cy="276999"/>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 47 / Texto complementario página 34</a:t>
            </a:r>
            <a:endParaRPr lang="ja-JP" altLang="en-US" sz="1200" dirty="0">
              <a:solidFill>
                <a:prstClr val="black"/>
              </a:solidFill>
            </a:endParaRPr>
          </a:p>
        </p:txBody>
      </p:sp>
      <p:sp>
        <p:nvSpPr>
          <p:cNvPr id="6" name="コンテンツ プレースホルダー 4"/>
          <p:cNvSpPr txBox="1">
            <a:spLocks/>
          </p:cNvSpPr>
          <p:nvPr/>
        </p:nvSpPr>
        <p:spPr>
          <a:xfrm>
            <a:off x="628651" y="885138"/>
            <a:ext cx="7886699" cy="261915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es-419" sz="1100" dirty="0">
                <a:solidFill>
                  <a:prstClr val="black"/>
                </a:solidFill>
                <a:latin typeface="Meiryo UI" panose="020B0604030504040204" pitchFamily="50" charset="-128"/>
                <a:ea typeface="Meiryo UI" panose="020B0604030504040204" pitchFamily="50" charset="-128"/>
              </a:rPr>
              <a:t>[Método de extinción de fuego]</a:t>
            </a:r>
            <a:endParaRPr lang="ja-JP" altLang="en-US" sz="11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100" dirty="0">
                <a:solidFill>
                  <a:prstClr val="black"/>
                </a:solidFill>
                <a:latin typeface="Meiryo UI" panose="020B0604030504040204" pitchFamily="50" charset="-128"/>
                <a:ea typeface="Meiryo UI" panose="020B0604030504040204" pitchFamily="50" charset="-128"/>
              </a:rPr>
              <a:t>Al extinguir el fuego, primero cierre la válvula de oxígeno de precalentamiento y luego cierre el gas combustible.</a:t>
            </a:r>
            <a:endParaRPr lang="en-US" altLang="ja-JP" sz="11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100" dirty="0">
                <a:solidFill>
                  <a:prstClr val="black"/>
                </a:solidFill>
                <a:latin typeface="Meiryo UI" panose="020B0604030504040204" pitchFamily="50" charset="-128"/>
                <a:ea typeface="Meiryo UI" panose="020B0604030504040204" pitchFamily="50" charset="-128"/>
              </a:rPr>
              <a:t>Para el trabajo de corte, cierre las válvulas en el siguiente orden: oxígeno de corte (</a:t>
            </a:r>
            <a:r>
              <a:rPr lang="es-419" sz="1100" dirty="0" err="1">
                <a:solidFill>
                  <a:prstClr val="black"/>
                </a:solidFill>
                <a:latin typeface="Meiryo UI" panose="020B0604030504040204" pitchFamily="50" charset="-128"/>
                <a:ea typeface="Meiryo UI" panose="020B0604030504040204" pitchFamily="50" charset="-128"/>
              </a:rPr>
              <a:t>setudan</a:t>
            </a:r>
            <a:r>
              <a:rPr lang="es-419" sz="1100" dirty="0">
                <a:solidFill>
                  <a:prstClr val="black"/>
                </a:solidFill>
                <a:latin typeface="Meiryo UI" panose="020B0604030504040204" pitchFamily="50" charset="-128"/>
                <a:ea typeface="Meiryo UI" panose="020B0604030504040204" pitchFamily="50" charset="-128"/>
              </a:rPr>
              <a:t> sanso), oxígeno de precalentamiento y gas combustible.</a:t>
            </a:r>
            <a:endParaRPr lang="en-US" altLang="ja-JP" sz="11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100" dirty="0">
                <a:solidFill>
                  <a:prstClr val="black"/>
                </a:solidFill>
                <a:latin typeface="Meiryo UI" panose="020B0604030504040204" pitchFamily="50" charset="-128"/>
                <a:ea typeface="Meiryo UI" panose="020B0604030504040204" pitchFamily="50" charset="-128"/>
              </a:rPr>
              <a:t>Si el fuego se apaga durante el trabajo de soldadura / corte, cierre las válvulas inmediatamente en el mismo orden.</a:t>
            </a:r>
          </a:p>
          <a:p>
            <a:pPr marL="0" indent="180975" rtl="0">
              <a:lnSpc>
                <a:spcPct val="100000"/>
              </a:lnSpc>
              <a:spcBef>
                <a:spcPts val="0"/>
              </a:spcBef>
              <a:buNone/>
            </a:pPr>
            <a:endParaRPr lang="en-US" altLang="ja-JP" sz="11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100" dirty="0">
                <a:solidFill>
                  <a:prstClr val="black"/>
                </a:solidFill>
                <a:latin typeface="Meiryo UI" panose="020B0604030504040204" pitchFamily="50" charset="-128"/>
                <a:ea typeface="Meiryo UI" panose="020B0604030504040204" pitchFamily="50" charset="-128"/>
              </a:rPr>
              <a:t>Sin embargo, si se produce un retroceso de llama (</a:t>
            </a:r>
            <a:r>
              <a:rPr lang="es-419" sz="1100" dirty="0" err="1">
                <a:solidFill>
                  <a:prstClr val="black"/>
                </a:solidFill>
                <a:latin typeface="Meiryo UI" panose="020B0604030504040204" pitchFamily="50" charset="-128"/>
                <a:ea typeface="Meiryo UI" panose="020B0604030504040204" pitchFamily="50" charset="-128"/>
              </a:rPr>
              <a:t>gyakka</a:t>
            </a:r>
            <a:r>
              <a:rPr lang="es-419" sz="1100" dirty="0">
                <a:solidFill>
                  <a:prstClr val="black"/>
                </a:solidFill>
                <a:latin typeface="Meiryo UI" panose="020B0604030504040204" pitchFamily="50" charset="-128"/>
                <a:ea typeface="Meiryo UI" panose="020B0604030504040204" pitchFamily="50" charset="-128"/>
              </a:rPr>
              <a:t>) durante el trabajo, cierre inmediatamente la válvula de oxígeno de precalentamiento, luego cierre la válvula de gas combustible y finalmente cierre la válvula de oxígeno de corte (</a:t>
            </a:r>
            <a:r>
              <a:rPr lang="es-419" sz="1100" dirty="0" err="1">
                <a:solidFill>
                  <a:prstClr val="black"/>
                </a:solidFill>
                <a:latin typeface="Meiryo UI" panose="020B0604030504040204" pitchFamily="50" charset="-128"/>
                <a:ea typeface="Meiryo UI" panose="020B0604030504040204" pitchFamily="50" charset="-128"/>
              </a:rPr>
              <a:t>setudan</a:t>
            </a:r>
            <a:r>
              <a:rPr lang="es-419" sz="1100" dirty="0">
                <a:solidFill>
                  <a:prstClr val="black"/>
                </a:solidFill>
                <a:latin typeface="Meiryo UI" panose="020B0604030504040204" pitchFamily="50" charset="-128"/>
                <a:ea typeface="Meiryo UI" panose="020B0604030504040204" pitchFamily="50" charset="-128"/>
              </a:rPr>
              <a:t> sanso). A continuación, cierre la válvula del contenedor de oxígeno (sanso) / gas combustible y afloje la manija de ajuste de presión (</a:t>
            </a:r>
            <a:r>
              <a:rPr lang="es-419" sz="1100" dirty="0" err="1">
                <a:solidFill>
                  <a:prstClr val="black"/>
                </a:solidFill>
                <a:latin typeface="Meiryo UI" panose="020B0604030504040204" pitchFamily="50" charset="-128"/>
                <a:ea typeface="Meiryo UI" panose="020B0604030504040204" pitchFamily="50" charset="-128"/>
              </a:rPr>
              <a:t>aturyoku</a:t>
            </a:r>
            <a:r>
              <a:rPr lang="es-419" sz="1100" dirty="0">
                <a:solidFill>
                  <a:prstClr val="black"/>
                </a:solidFill>
                <a:latin typeface="Meiryo UI" panose="020B0604030504040204" pitchFamily="50" charset="-128"/>
                <a:ea typeface="Meiryo UI" panose="020B0604030504040204" pitchFamily="50" charset="-128"/>
              </a:rPr>
              <a:t> </a:t>
            </a:r>
            <a:r>
              <a:rPr lang="es-419" sz="1100" dirty="0" err="1">
                <a:solidFill>
                  <a:prstClr val="black"/>
                </a:solidFill>
                <a:latin typeface="Meiryo UI" panose="020B0604030504040204" pitchFamily="50" charset="-128"/>
                <a:ea typeface="Meiryo UI" panose="020B0604030504040204" pitchFamily="50" charset="-128"/>
              </a:rPr>
              <a:t>chousei</a:t>
            </a:r>
            <a:r>
              <a:rPr lang="es-419" sz="1100" dirty="0">
                <a:solidFill>
                  <a:prstClr val="black"/>
                </a:solidFill>
                <a:latin typeface="Meiryo UI" panose="020B0604030504040204" pitchFamily="50" charset="-128"/>
                <a:ea typeface="Meiryo UI" panose="020B0604030504040204" pitchFamily="50" charset="-128"/>
              </a:rPr>
              <a:t> </a:t>
            </a:r>
            <a:r>
              <a:rPr lang="es-419" sz="1100" dirty="0" err="1">
                <a:solidFill>
                  <a:prstClr val="black"/>
                </a:solidFill>
                <a:latin typeface="Meiryo UI" panose="020B0604030504040204" pitchFamily="50" charset="-128"/>
                <a:ea typeface="Meiryo UI" panose="020B0604030504040204" pitchFamily="50" charset="-128"/>
              </a:rPr>
              <a:t>handoru</a:t>
            </a:r>
            <a:r>
              <a:rPr lang="es-419" sz="1100" dirty="0">
                <a:solidFill>
                  <a:prstClr val="black"/>
                </a:solidFill>
                <a:latin typeface="Meiryo UI" panose="020B0604030504040204" pitchFamily="50" charset="-128"/>
                <a:ea typeface="Meiryo UI" panose="020B0604030504040204" pitchFamily="50" charset="-128"/>
              </a:rPr>
              <a:t>).</a:t>
            </a:r>
          </a:p>
          <a:p>
            <a:pPr marL="0" indent="180975" rtl="0">
              <a:lnSpc>
                <a:spcPct val="100000"/>
              </a:lnSpc>
              <a:spcBef>
                <a:spcPts val="0"/>
              </a:spcBef>
              <a:buNone/>
            </a:pPr>
            <a:endParaRPr lang="en-US" altLang="ja-JP" sz="1100" dirty="0">
              <a:solidFill>
                <a:srgbClr val="FF0000"/>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100" dirty="0">
                <a:latin typeface="Meiryo UI" panose="020B0604030504040204" pitchFamily="50" charset="-128"/>
                <a:ea typeface="Meiryo UI" panose="020B0604030504040204" pitchFamily="50" charset="-128"/>
              </a:rPr>
              <a:t>Si el fuego se apaga debido a un retroceso de llama (</a:t>
            </a:r>
            <a:r>
              <a:rPr lang="es-419" sz="1100" dirty="0" err="1">
                <a:latin typeface="Meiryo UI" panose="020B0604030504040204" pitchFamily="50" charset="-128"/>
                <a:ea typeface="Meiryo UI" panose="020B0604030504040204" pitchFamily="50" charset="-128"/>
              </a:rPr>
              <a:t>gyakka</a:t>
            </a:r>
            <a:r>
              <a:rPr lang="es-419" sz="1100" dirty="0">
                <a:latin typeface="Meiryo UI" panose="020B0604030504040204" pitchFamily="50" charset="-128"/>
                <a:ea typeface="Meiryo UI" panose="020B0604030504040204" pitchFamily="50" charset="-128"/>
              </a:rPr>
              <a:t>), identifique la causa y tome contramedidas antes de reanudar el trabajo. No reinicie sin identificar la causa.</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23</a:t>
            </a:fld>
            <a:endParaRPr kumimoji="1" lang="ja-JP" altLang="en-US"/>
          </a:p>
        </p:txBody>
      </p:sp>
    </p:spTree>
    <p:extLst>
      <p:ext uri="{BB962C8B-B14F-4D97-AF65-F5344CB8AC3E}">
        <p14:creationId xmlns:p14="http://schemas.microsoft.com/office/powerpoint/2010/main" val="352887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8721B18F-945F-4B3F-88FC-1CE553F62C87}"/>
              </a:ext>
            </a:extLst>
          </p:cNvPr>
          <p:cNvPicPr>
            <a:picLocks noChangeAspect="1"/>
          </p:cNvPicPr>
          <p:nvPr/>
        </p:nvPicPr>
        <p:blipFill>
          <a:blip r:embed="rId3"/>
          <a:stretch>
            <a:fillRect/>
          </a:stretch>
        </p:blipFill>
        <p:spPr>
          <a:xfrm>
            <a:off x="6517480" y="1640678"/>
            <a:ext cx="1997870" cy="3208995"/>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s-419" sz="2400">
                <a:latin typeface="Meiryo UI" panose="020B0604030504040204" pitchFamily="50" charset="-128"/>
                <a:ea typeface="Meiryo UI" panose="020B0604030504040204" pitchFamily="50" charset="-128"/>
              </a:rPr>
              <a:t>Boquilla (higuchi)</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86990" y="6418388"/>
            <a:ext cx="3976904" cy="276999"/>
          </a:xfrm>
          <a:prstGeom prst="rect">
            <a:avLst/>
          </a:prstGeom>
          <a:noFill/>
          <a:ln>
            <a:solidFill>
              <a:schemeClr val="tx1"/>
            </a:solidFill>
          </a:ln>
        </p:spPr>
        <p:txBody>
          <a:bodyPr wrap="square" rtlCol="0">
            <a:spAutoFit/>
          </a:bodyPr>
          <a:lstStyle/>
          <a:p>
            <a:pPr algn="r" rtl="0"/>
            <a:r>
              <a:rPr lang="es-419" sz="1200" dirty="0">
                <a:solidFill>
                  <a:prstClr val="black"/>
                </a:solidFill>
              </a:rPr>
              <a:t>Libro de texto página 47 / Texto complementario página 35</a:t>
            </a:r>
          </a:p>
        </p:txBody>
      </p:sp>
      <p:sp>
        <p:nvSpPr>
          <p:cNvPr id="6" name="コンテンツ プレースホルダー 4"/>
          <p:cNvSpPr txBox="1">
            <a:spLocks/>
          </p:cNvSpPr>
          <p:nvPr/>
        </p:nvSpPr>
        <p:spPr>
          <a:xfrm>
            <a:off x="628649" y="1640678"/>
            <a:ext cx="5829301" cy="320899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200" dirty="0">
                <a:solidFill>
                  <a:prstClr val="black"/>
                </a:solidFill>
                <a:latin typeface="Meiryo UI" panose="020B0604030504040204" pitchFamily="50" charset="-128"/>
                <a:ea typeface="Meiryo UI" panose="020B0604030504040204" pitchFamily="50" charset="-128"/>
              </a:rPr>
              <a:t>[Procedimiento de ajuste de la boquilla (</a:t>
            </a:r>
            <a:r>
              <a:rPr lang="es-419" sz="1200" dirty="0" err="1">
                <a:solidFill>
                  <a:prstClr val="black"/>
                </a:solidFill>
                <a:latin typeface="Meiryo UI" panose="020B0604030504040204" pitchFamily="50" charset="-128"/>
                <a:ea typeface="Meiryo UI" panose="020B0604030504040204" pitchFamily="50" charset="-128"/>
              </a:rPr>
              <a:t>higuchi</a:t>
            </a:r>
            <a:r>
              <a:rPr lang="es-419" sz="1200" dirty="0">
                <a:solidFill>
                  <a:prstClr val="black"/>
                </a:solidFill>
                <a:latin typeface="Meiryo UI" panose="020B0604030504040204" pitchFamily="50" charset="-128"/>
                <a:ea typeface="Meiryo UI" panose="020B0604030504040204" pitchFamily="50" charset="-128"/>
              </a:rPr>
              <a:t>)]</a:t>
            </a:r>
          </a:p>
          <a:p>
            <a:pPr marL="449263" indent="-268288" rtl="0">
              <a:lnSpc>
                <a:spcPct val="100000"/>
              </a:lnSpc>
              <a:spcBef>
                <a:spcPts val="0"/>
              </a:spcBef>
              <a:buNone/>
            </a:pPr>
            <a:r>
              <a:rPr lang="es-419" sz="1200" dirty="0">
                <a:solidFill>
                  <a:prstClr val="black"/>
                </a:solidFill>
                <a:latin typeface="Meiryo UI" panose="020B0604030504040204" pitchFamily="50" charset="-128"/>
                <a:ea typeface="Meiryo UI" panose="020B0604030504040204" pitchFamily="50" charset="-128"/>
              </a:rPr>
              <a:t>(1) Asegúrese de que las partes de contacto entre la boquilla (</a:t>
            </a:r>
            <a:r>
              <a:rPr lang="es-419" sz="1200" dirty="0" err="1">
                <a:solidFill>
                  <a:prstClr val="black"/>
                </a:solidFill>
                <a:latin typeface="Meiryo UI" panose="020B0604030504040204" pitchFamily="50" charset="-128"/>
                <a:ea typeface="Meiryo UI" panose="020B0604030504040204" pitchFamily="50" charset="-128"/>
              </a:rPr>
              <a:t>higuchi</a:t>
            </a:r>
            <a:r>
              <a:rPr lang="es-419" sz="1200" dirty="0">
                <a:solidFill>
                  <a:prstClr val="black"/>
                </a:solidFill>
                <a:latin typeface="Meiryo UI" panose="020B0604030504040204" pitchFamily="50" charset="-128"/>
                <a:ea typeface="Meiryo UI" panose="020B0604030504040204" pitchFamily="50" charset="-128"/>
              </a:rPr>
              <a:t>) y el soplete (</a:t>
            </a:r>
            <a:r>
              <a:rPr lang="es-419" sz="1200" dirty="0" err="1">
                <a:solidFill>
                  <a:prstClr val="black"/>
                </a:solidFill>
                <a:latin typeface="Meiryo UI" panose="020B0604030504040204" pitchFamily="50" charset="-128"/>
                <a:ea typeface="Meiryo UI" panose="020B0604030504040204" pitchFamily="50" charset="-128"/>
              </a:rPr>
              <a:t>suikan</a:t>
            </a:r>
            <a:r>
              <a:rPr lang="es-419" sz="1200" dirty="0">
                <a:solidFill>
                  <a:prstClr val="black"/>
                </a:solidFill>
                <a:latin typeface="Meiryo UI" panose="020B0604030504040204" pitchFamily="50" charset="-128"/>
                <a:ea typeface="Meiryo UI" panose="020B0604030504040204" pitchFamily="50" charset="-128"/>
              </a:rPr>
              <a:t>) no estén rayadas y que no tengan contaminantes o aceite.</a:t>
            </a:r>
          </a:p>
          <a:p>
            <a:pPr marL="449263" indent="-268288" rtl="0">
              <a:lnSpc>
                <a:spcPct val="100000"/>
              </a:lnSpc>
              <a:spcBef>
                <a:spcPts val="0"/>
              </a:spcBef>
              <a:buNone/>
            </a:pPr>
            <a:r>
              <a:rPr lang="es-419" sz="1200" dirty="0">
                <a:solidFill>
                  <a:prstClr val="black"/>
                </a:solidFill>
                <a:latin typeface="Meiryo UI" panose="020B0604030504040204" pitchFamily="50" charset="-128"/>
                <a:ea typeface="Meiryo UI" panose="020B0604030504040204" pitchFamily="50" charset="-128"/>
              </a:rPr>
              <a:t>(2) Vuelva a colocar completamente la tuerca trasera (tuerca de empaque) en la Figura 1-31 (hasta que golpee la parte hexagonal del cuerpo principal).</a:t>
            </a:r>
          </a:p>
          <a:p>
            <a:pPr marL="449263" indent="-268288" rtl="0">
              <a:lnSpc>
                <a:spcPct val="100000"/>
              </a:lnSpc>
              <a:spcBef>
                <a:spcPts val="0"/>
              </a:spcBef>
              <a:buNone/>
            </a:pPr>
            <a:r>
              <a:rPr lang="es-419" sz="1200" dirty="0">
                <a:solidFill>
                  <a:prstClr val="black"/>
                </a:solidFill>
                <a:latin typeface="Meiryo UI" panose="020B0604030504040204" pitchFamily="50" charset="-128"/>
                <a:ea typeface="Meiryo UI" panose="020B0604030504040204" pitchFamily="50" charset="-128"/>
              </a:rPr>
              <a:t>(3) Enrosque la boquilla (</a:t>
            </a:r>
            <a:r>
              <a:rPr lang="es-419" sz="1200" dirty="0" err="1">
                <a:solidFill>
                  <a:prstClr val="black"/>
                </a:solidFill>
                <a:latin typeface="Meiryo UI" panose="020B0604030504040204" pitchFamily="50" charset="-128"/>
                <a:ea typeface="Meiryo UI" panose="020B0604030504040204" pitchFamily="50" charset="-128"/>
              </a:rPr>
              <a:t>higuchi</a:t>
            </a:r>
            <a:r>
              <a:rPr lang="es-419" sz="1200" dirty="0">
                <a:solidFill>
                  <a:prstClr val="black"/>
                </a:solidFill>
                <a:latin typeface="Meiryo UI" panose="020B0604030504040204" pitchFamily="50" charset="-128"/>
                <a:ea typeface="Meiryo UI" panose="020B0604030504040204" pitchFamily="50" charset="-128"/>
              </a:rPr>
              <a:t>) en el soplete (</a:t>
            </a:r>
            <a:r>
              <a:rPr lang="es-419" sz="1200" dirty="0" err="1">
                <a:solidFill>
                  <a:prstClr val="black"/>
                </a:solidFill>
                <a:latin typeface="Meiryo UI" panose="020B0604030504040204" pitchFamily="50" charset="-128"/>
                <a:ea typeface="Meiryo UI" panose="020B0604030504040204" pitchFamily="50" charset="-128"/>
              </a:rPr>
              <a:t>suikan</a:t>
            </a:r>
            <a:r>
              <a:rPr lang="es-419" sz="1200" dirty="0">
                <a:solidFill>
                  <a:prstClr val="black"/>
                </a:solidFill>
                <a:latin typeface="Meiryo UI" panose="020B0604030504040204" pitchFamily="50" charset="-128"/>
                <a:ea typeface="Meiryo UI" panose="020B0604030504040204" pitchFamily="50" charset="-128"/>
              </a:rPr>
              <a:t>) tanto como sea posible.</a:t>
            </a:r>
          </a:p>
          <a:p>
            <a:pPr marL="449263" indent="-268288" rtl="0">
              <a:lnSpc>
                <a:spcPct val="100000"/>
              </a:lnSpc>
              <a:spcBef>
                <a:spcPts val="0"/>
              </a:spcBef>
              <a:buNone/>
            </a:pPr>
            <a:r>
              <a:rPr lang="es-419" sz="1200" dirty="0">
                <a:solidFill>
                  <a:prstClr val="black"/>
                </a:solidFill>
                <a:latin typeface="Meiryo UI" panose="020B0604030504040204" pitchFamily="50" charset="-128"/>
                <a:ea typeface="Meiryo UI" panose="020B0604030504040204" pitchFamily="50" charset="-128"/>
              </a:rPr>
              <a:t>(4) Apriete completamente la parte hexagonal del cuerpo de la boquilla (</a:t>
            </a:r>
            <a:r>
              <a:rPr lang="es-419" sz="1200" dirty="0" err="1">
                <a:solidFill>
                  <a:prstClr val="black"/>
                </a:solidFill>
                <a:latin typeface="Meiryo UI" panose="020B0604030504040204" pitchFamily="50" charset="-128"/>
                <a:ea typeface="Meiryo UI" panose="020B0604030504040204" pitchFamily="50" charset="-128"/>
              </a:rPr>
              <a:t>higuchi</a:t>
            </a:r>
            <a:r>
              <a:rPr lang="es-419" sz="1200" dirty="0">
                <a:solidFill>
                  <a:prstClr val="black"/>
                </a:solidFill>
                <a:latin typeface="Meiryo UI" panose="020B0604030504040204" pitchFamily="50" charset="-128"/>
                <a:ea typeface="Meiryo UI" panose="020B0604030504040204" pitchFamily="50" charset="-128"/>
              </a:rPr>
              <a:t>) con una llave especial. Si se usa una llave inglesa en este momento, la tuerca del tubo exterior puede girar, por lo que no se debe usar una llave inglesa.</a:t>
            </a:r>
          </a:p>
          <a:p>
            <a:pPr marL="449263" indent="-268288" rtl="0">
              <a:lnSpc>
                <a:spcPct val="100000"/>
              </a:lnSpc>
              <a:spcBef>
                <a:spcPts val="0"/>
              </a:spcBef>
              <a:buNone/>
            </a:pPr>
            <a:r>
              <a:rPr lang="es-419" sz="1200" dirty="0">
                <a:solidFill>
                  <a:prstClr val="black"/>
                </a:solidFill>
                <a:latin typeface="Meiryo UI" panose="020B0604030504040204" pitchFamily="50" charset="-128"/>
                <a:ea typeface="Meiryo UI" panose="020B0604030504040204" pitchFamily="50" charset="-128"/>
              </a:rPr>
              <a:t>(5) Gire la tuerca trasera con la mano hasta que sienta resistencia.</a:t>
            </a:r>
          </a:p>
          <a:p>
            <a:pPr marL="449263" indent="-268288" rtl="0">
              <a:lnSpc>
                <a:spcPct val="100000"/>
              </a:lnSpc>
              <a:spcBef>
                <a:spcPts val="0"/>
              </a:spcBef>
              <a:buNone/>
            </a:pPr>
            <a:r>
              <a:rPr lang="es-419" sz="1200" dirty="0">
                <a:solidFill>
                  <a:prstClr val="black"/>
                </a:solidFill>
                <a:latin typeface="Meiryo UI" panose="020B0604030504040204" pitchFamily="50" charset="-128"/>
                <a:ea typeface="Meiryo UI" panose="020B0604030504040204" pitchFamily="50" charset="-128"/>
              </a:rPr>
              <a:t>(6) Gire la tuerca trasera con una llave especial. Al instalarlo por primera vez, debe estar en 1/2 rotación. El segundo y subsecuentes ajustes deben estar en aproximadamente 1/4 de rotación.</a:t>
            </a:r>
          </a:p>
        </p:txBody>
      </p:sp>
      <p:sp>
        <p:nvSpPr>
          <p:cNvPr id="5" name="コンテンツ プレースホルダー 4"/>
          <p:cNvSpPr txBox="1">
            <a:spLocks/>
          </p:cNvSpPr>
          <p:nvPr/>
        </p:nvSpPr>
        <p:spPr>
          <a:xfrm>
            <a:off x="628651" y="987229"/>
            <a:ext cx="7886699" cy="6133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es-419" sz="1200" dirty="0">
                <a:solidFill>
                  <a:prstClr val="black"/>
                </a:solidFill>
                <a:latin typeface="Meiryo UI" panose="020B0604030504040204" pitchFamily="50" charset="-128"/>
                <a:ea typeface="Meiryo UI" panose="020B0604030504040204" pitchFamily="50" charset="-128"/>
              </a:rPr>
              <a:t>[Selección de boquilla (</a:t>
            </a:r>
            <a:r>
              <a:rPr lang="es-419" sz="1200" dirty="0" err="1">
                <a:solidFill>
                  <a:prstClr val="black"/>
                </a:solidFill>
                <a:latin typeface="Meiryo UI" panose="020B0604030504040204" pitchFamily="50" charset="-128"/>
                <a:ea typeface="Meiryo UI" panose="020B0604030504040204" pitchFamily="50" charset="-128"/>
              </a:rPr>
              <a:t>higuchi</a:t>
            </a:r>
            <a:r>
              <a:rPr lang="es-419" sz="1200" dirty="0">
                <a:solidFill>
                  <a:prstClr val="black"/>
                </a:solidFill>
                <a:latin typeface="Meiryo UI" panose="020B0604030504040204" pitchFamily="50" charset="-128"/>
                <a:ea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200" dirty="0">
                <a:latin typeface="Meiryo UI" panose="020B0604030504040204" pitchFamily="50" charset="-128"/>
                <a:ea typeface="Meiryo UI" panose="020B0604030504040204" pitchFamily="50" charset="-128"/>
              </a:rPr>
              <a:t>La boquilla (</a:t>
            </a:r>
            <a:r>
              <a:rPr lang="es-419" sz="1200" dirty="0" err="1">
                <a:latin typeface="Meiryo UI" panose="020B0604030504040204" pitchFamily="50" charset="-128"/>
                <a:ea typeface="Meiryo UI" panose="020B0604030504040204" pitchFamily="50" charset="-128"/>
              </a:rPr>
              <a:t>higuchi</a:t>
            </a:r>
            <a:r>
              <a:rPr lang="es-419" sz="1200" dirty="0">
                <a:latin typeface="Meiryo UI" panose="020B0604030504040204" pitchFamily="50" charset="-128"/>
                <a:ea typeface="Meiryo UI" panose="020B0604030504040204" pitchFamily="50" charset="-128"/>
              </a:rPr>
              <a:t>) debe seleccionarse adecuadamente de acuerdo con el tipo de gas inflamable utilizado y el grosor del material base.</a:t>
            </a:r>
            <a:endParaRPr lang="en-US" altLang="ja-JP" sz="12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24</a:t>
            </a:fld>
            <a:endParaRPr kumimoji="1" lang="ja-JP" altLang="en-US"/>
          </a:p>
        </p:txBody>
      </p:sp>
      <p:sp>
        <p:nvSpPr>
          <p:cNvPr id="9" name="テキスト ボックス 8">
            <a:extLst>
              <a:ext uri="{FF2B5EF4-FFF2-40B4-BE49-F238E27FC236}">
                <a16:creationId xmlns:a16="http://schemas.microsoft.com/office/drawing/2014/main" id="{6A135E08-56BE-487B-9039-877F96ADAFC4}"/>
              </a:ext>
            </a:extLst>
          </p:cNvPr>
          <p:cNvSpPr txBox="1"/>
          <p:nvPr/>
        </p:nvSpPr>
        <p:spPr>
          <a:xfrm>
            <a:off x="6586158" y="4438830"/>
            <a:ext cx="1864477" cy="350438"/>
          </a:xfrm>
          <a:prstGeom prst="rect">
            <a:avLst/>
          </a:prstGeom>
          <a:solidFill>
            <a:schemeClr val="bg1"/>
          </a:solidFill>
          <a:ln>
            <a:noFill/>
          </a:ln>
        </p:spPr>
        <p:txBody>
          <a:bodyPr wrap="square" lIns="0" tIns="0" rIns="0" bIns="0" rtlCol="0">
            <a:noAutofit/>
          </a:bodyPr>
          <a:lstStyle/>
          <a:p>
            <a:pPr rtl="0"/>
            <a:r>
              <a:rPr lang="es-419" sz="1050" dirty="0"/>
              <a:t>Figura 1-31: </a:t>
            </a:r>
            <a:br>
              <a:rPr lang="es-419" sz="1050" dirty="0"/>
            </a:br>
            <a:r>
              <a:rPr lang="es-419" sz="1050" dirty="0"/>
              <a:t>Fijación de boquilla (</a:t>
            </a:r>
            <a:r>
              <a:rPr lang="es-419" sz="1050" dirty="0" err="1"/>
              <a:t>higuchi</a:t>
            </a:r>
            <a:r>
              <a:rPr lang="es-419" sz="1050" dirty="0"/>
              <a:t>)</a:t>
            </a:r>
            <a:endParaRPr kumimoji="1" lang="en-US" altLang="ja-JP" sz="1050" dirty="0"/>
          </a:p>
        </p:txBody>
      </p:sp>
      <p:sp>
        <p:nvSpPr>
          <p:cNvPr id="10" name="テキスト ボックス 9">
            <a:extLst>
              <a:ext uri="{FF2B5EF4-FFF2-40B4-BE49-F238E27FC236}">
                <a16:creationId xmlns:a16="http://schemas.microsoft.com/office/drawing/2014/main" id="{77491DC7-08F5-475E-9D59-0180A3837451}"/>
              </a:ext>
            </a:extLst>
          </p:cNvPr>
          <p:cNvSpPr txBox="1"/>
          <p:nvPr/>
        </p:nvSpPr>
        <p:spPr>
          <a:xfrm>
            <a:off x="6665495" y="4257786"/>
            <a:ext cx="1753932" cy="153851"/>
          </a:xfrm>
          <a:prstGeom prst="rect">
            <a:avLst/>
          </a:prstGeom>
          <a:solidFill>
            <a:schemeClr val="bg1"/>
          </a:solidFill>
          <a:ln>
            <a:noFill/>
          </a:ln>
        </p:spPr>
        <p:txBody>
          <a:bodyPr wrap="square" lIns="0" tIns="0" rIns="0" bIns="0" rtlCol="0">
            <a:noAutofit/>
          </a:bodyPr>
          <a:lstStyle/>
          <a:p>
            <a:pPr algn="r" rtl="0"/>
            <a:r>
              <a:rPr lang="es-419" sz="800" dirty="0"/>
              <a:t>Fuente: KOIKE SANSO KOGYO Co., LTD.</a:t>
            </a:r>
            <a:endParaRPr kumimoji="1" lang="en-US" altLang="ja-JP" sz="800" dirty="0"/>
          </a:p>
        </p:txBody>
      </p:sp>
      <p:sp>
        <p:nvSpPr>
          <p:cNvPr id="11" name="テキスト ボックス 10">
            <a:extLst>
              <a:ext uri="{FF2B5EF4-FFF2-40B4-BE49-F238E27FC236}">
                <a16:creationId xmlns:a16="http://schemas.microsoft.com/office/drawing/2014/main" id="{7D810B74-44C3-496A-A49C-E8B87B4F986D}"/>
              </a:ext>
            </a:extLst>
          </p:cNvPr>
          <p:cNvSpPr txBox="1"/>
          <p:nvPr/>
        </p:nvSpPr>
        <p:spPr>
          <a:xfrm>
            <a:off x="7239330" y="2082076"/>
            <a:ext cx="1173616" cy="217332"/>
          </a:xfrm>
          <a:prstGeom prst="rect">
            <a:avLst/>
          </a:prstGeom>
          <a:solidFill>
            <a:schemeClr val="bg1"/>
          </a:solidFill>
          <a:ln>
            <a:noFill/>
          </a:ln>
        </p:spPr>
        <p:txBody>
          <a:bodyPr wrap="square" lIns="0" tIns="0" rIns="0" bIns="0" rtlCol="0">
            <a:noAutofit/>
          </a:bodyPr>
          <a:lstStyle/>
          <a:p>
            <a:pPr rtl="0"/>
            <a:r>
              <a:rPr lang="es-419" sz="1050" dirty="0">
                <a:solidFill>
                  <a:srgbClr val="C00000"/>
                </a:solidFill>
              </a:rPr>
              <a:t>Tuerca trasera</a:t>
            </a:r>
            <a:endParaRPr kumimoji="1" lang="en-US" altLang="ja-JP" sz="1050" dirty="0">
              <a:solidFill>
                <a:srgbClr val="C00000"/>
              </a:solidFill>
            </a:endParaRPr>
          </a:p>
        </p:txBody>
      </p:sp>
      <p:sp>
        <p:nvSpPr>
          <p:cNvPr id="12" name="テキスト ボックス 11">
            <a:extLst>
              <a:ext uri="{FF2B5EF4-FFF2-40B4-BE49-F238E27FC236}">
                <a16:creationId xmlns:a16="http://schemas.microsoft.com/office/drawing/2014/main" id="{71B30F62-0951-4B78-92E9-00D9A7367001}"/>
              </a:ext>
            </a:extLst>
          </p:cNvPr>
          <p:cNvSpPr txBox="1"/>
          <p:nvPr/>
        </p:nvSpPr>
        <p:spPr>
          <a:xfrm>
            <a:off x="7486650" y="2408074"/>
            <a:ext cx="926296" cy="343034"/>
          </a:xfrm>
          <a:prstGeom prst="rect">
            <a:avLst/>
          </a:prstGeom>
          <a:solidFill>
            <a:schemeClr val="bg1"/>
          </a:solidFill>
          <a:ln>
            <a:noFill/>
          </a:ln>
        </p:spPr>
        <p:txBody>
          <a:bodyPr wrap="square" lIns="0" tIns="0" rIns="0" bIns="0" rtlCol="0">
            <a:noAutofit/>
          </a:bodyPr>
          <a:lstStyle/>
          <a:p>
            <a:pPr rtl="0"/>
            <a:r>
              <a:rPr lang="es-419" sz="1050" dirty="0">
                <a:solidFill>
                  <a:srgbClr val="C00000"/>
                </a:solidFill>
              </a:rPr>
              <a:t>Parte hexagonal del cuerpo principal</a:t>
            </a:r>
            <a:endParaRPr kumimoji="1" lang="en-US" altLang="ja-JP" sz="1050" dirty="0">
              <a:solidFill>
                <a:srgbClr val="C00000"/>
              </a:solidFill>
            </a:endParaRPr>
          </a:p>
        </p:txBody>
      </p:sp>
      <p:sp>
        <p:nvSpPr>
          <p:cNvPr id="13" name="テキスト ボックス 12">
            <a:extLst>
              <a:ext uri="{FF2B5EF4-FFF2-40B4-BE49-F238E27FC236}">
                <a16:creationId xmlns:a16="http://schemas.microsoft.com/office/drawing/2014/main" id="{9A8C50F0-3AEC-4E30-B39C-B37CD9CFBE3E}"/>
              </a:ext>
            </a:extLst>
          </p:cNvPr>
          <p:cNvSpPr txBox="1"/>
          <p:nvPr/>
        </p:nvSpPr>
        <p:spPr>
          <a:xfrm>
            <a:off x="7392976" y="3525089"/>
            <a:ext cx="1019970" cy="343034"/>
          </a:xfrm>
          <a:prstGeom prst="rect">
            <a:avLst/>
          </a:prstGeom>
          <a:solidFill>
            <a:schemeClr val="bg1"/>
          </a:solidFill>
          <a:ln>
            <a:noFill/>
          </a:ln>
        </p:spPr>
        <p:txBody>
          <a:bodyPr wrap="square" lIns="0" tIns="0" rIns="0" bIns="0" rtlCol="0">
            <a:noAutofit/>
          </a:bodyPr>
          <a:lstStyle/>
          <a:p>
            <a:pPr rtl="0"/>
            <a:r>
              <a:rPr lang="es-419" sz="1050">
                <a:solidFill>
                  <a:srgbClr val="C00000"/>
                </a:solidFill>
              </a:rPr>
              <a:t>Llave especial</a:t>
            </a:r>
            <a:endParaRPr kumimoji="1" lang="en-US" altLang="ja-JP" sz="1050" dirty="0">
              <a:solidFill>
                <a:srgbClr val="C00000"/>
              </a:solidFill>
            </a:endParaRPr>
          </a:p>
        </p:txBody>
      </p:sp>
      <p:sp>
        <p:nvSpPr>
          <p:cNvPr id="15" name="正方形/長方形 14"/>
          <p:cNvSpPr/>
          <p:nvPr/>
        </p:nvSpPr>
        <p:spPr>
          <a:xfrm>
            <a:off x="5594684" y="4739321"/>
            <a:ext cx="3198500"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s-419" sz="900">
                <a:latin typeface="Meiryo UI" panose="020B0604030504040204" pitchFamily="50" charset="-128"/>
                <a:ea typeface="Meiryo UI" panose="020B0604030504040204" pitchFamily="50" charset="-128"/>
              </a:rPr>
              <a:t>(Proporcionado por Koike Oxygen Industry Co., Ltd.)</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2595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3957ADE-76AB-4366-BA9B-B20DECF939B4}"/>
              </a:ext>
            </a:extLst>
          </p:cNvPr>
          <p:cNvPicPr>
            <a:picLocks noChangeAspect="1"/>
          </p:cNvPicPr>
          <p:nvPr/>
        </p:nvPicPr>
        <p:blipFill>
          <a:blip r:embed="rId3"/>
          <a:stretch>
            <a:fillRect/>
          </a:stretch>
        </p:blipFill>
        <p:spPr>
          <a:xfrm>
            <a:off x="5507197" y="971018"/>
            <a:ext cx="3054173" cy="2138352"/>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es-419" sz="1600" dirty="0">
                <a:latin typeface="Meiryo UI" panose="020B0604030504040204" pitchFamily="50" charset="-128"/>
                <a:ea typeface="Meiryo UI" panose="020B0604030504040204" pitchFamily="50" charset="-128"/>
              </a:rPr>
              <a:t>Manguera (</a:t>
            </a:r>
            <a:r>
              <a:rPr lang="es-419" sz="1600" dirty="0" err="1">
                <a:latin typeface="Meiryo UI" panose="020B0604030504040204" pitchFamily="50" charset="-128"/>
                <a:ea typeface="Meiryo UI" panose="020B0604030504040204" pitchFamily="50" charset="-128"/>
              </a:rPr>
              <a:t>housu</a:t>
            </a:r>
            <a:r>
              <a:rPr lang="es-419" sz="1600" dirty="0">
                <a:latin typeface="Meiryo UI" panose="020B0604030504040204" pitchFamily="50" charset="-128"/>
                <a:ea typeface="Meiryo UI" panose="020B0604030504040204" pitchFamily="50" charset="-128"/>
              </a:rPr>
              <a:t>) (1) Acoplamiento de un solo toque (</a:t>
            </a:r>
            <a:r>
              <a:rPr lang="es-419" sz="1600" dirty="0" err="1">
                <a:latin typeface="Meiryo UI" panose="020B0604030504040204" pitchFamily="50" charset="-128"/>
                <a:ea typeface="Meiryo UI" panose="020B0604030504040204" pitchFamily="50" charset="-128"/>
              </a:rPr>
              <a:t>wantacchi</a:t>
            </a:r>
            <a:r>
              <a:rPr lang="es-419" sz="1600" dirty="0">
                <a:latin typeface="Meiryo UI" panose="020B0604030504040204" pitchFamily="50" charset="-128"/>
                <a:ea typeface="Meiryo UI" panose="020B0604030504040204" pitchFamily="50" charset="-128"/>
              </a:rPr>
              <a:t> </a:t>
            </a:r>
            <a:r>
              <a:rPr lang="es-419" sz="1600" dirty="0" err="1">
                <a:latin typeface="Meiryo UI" panose="020B0604030504040204" pitchFamily="50" charset="-128"/>
                <a:ea typeface="Meiryo UI" panose="020B0604030504040204" pitchFamily="50" charset="-128"/>
              </a:rPr>
              <a:t>tugite</a:t>
            </a:r>
            <a:r>
              <a:rPr lang="es-419"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62926" y="6501873"/>
            <a:ext cx="3965249" cy="276999"/>
          </a:xfrm>
          <a:prstGeom prst="rect">
            <a:avLst/>
          </a:prstGeom>
          <a:noFill/>
          <a:ln>
            <a:solidFill>
              <a:schemeClr val="tx1"/>
            </a:solidFill>
          </a:ln>
        </p:spPr>
        <p:txBody>
          <a:bodyPr wrap="square" rtlCol="0">
            <a:spAutoFit/>
          </a:bodyPr>
          <a:lstStyle/>
          <a:p>
            <a:pPr algn="r" rtl="0"/>
            <a:r>
              <a:rPr lang="es-419" sz="1200" dirty="0">
                <a:solidFill>
                  <a:prstClr val="black"/>
                </a:solidFill>
              </a:rPr>
              <a:t>Libro de texto página 50 / Texto complementario página 36</a:t>
            </a:r>
          </a:p>
        </p:txBody>
      </p:sp>
      <p:sp>
        <p:nvSpPr>
          <p:cNvPr id="6" name="コンテンツ プレースホルダー 4"/>
          <p:cNvSpPr txBox="1">
            <a:spLocks/>
          </p:cNvSpPr>
          <p:nvPr/>
        </p:nvSpPr>
        <p:spPr>
          <a:xfrm>
            <a:off x="628649" y="971017"/>
            <a:ext cx="4781095" cy="254220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200" dirty="0">
                <a:solidFill>
                  <a:prstClr val="black"/>
                </a:solidFill>
                <a:latin typeface="Meiryo UI" panose="020B0604030504040204" pitchFamily="50" charset="-128"/>
                <a:ea typeface="Meiryo UI" panose="020B0604030504040204" pitchFamily="50" charset="-128"/>
              </a:rPr>
              <a:t>[Procedimiento de ajuste del acoplamiento de un solo toque (</a:t>
            </a:r>
            <a:r>
              <a:rPr lang="es-419" sz="1200" dirty="0" err="1">
                <a:solidFill>
                  <a:prstClr val="black"/>
                </a:solidFill>
                <a:latin typeface="Meiryo UI" panose="020B0604030504040204" pitchFamily="50" charset="-128"/>
                <a:ea typeface="Meiryo UI" panose="020B0604030504040204" pitchFamily="50" charset="-128"/>
              </a:rPr>
              <a:t>wantacchi</a:t>
            </a:r>
            <a:r>
              <a:rPr lang="es-419" sz="1200" dirty="0">
                <a:solidFill>
                  <a:prstClr val="black"/>
                </a:solidFill>
                <a:latin typeface="Meiryo UI" panose="020B0604030504040204" pitchFamily="50" charset="-128"/>
                <a:ea typeface="Meiryo UI" panose="020B0604030504040204" pitchFamily="50" charset="-128"/>
              </a:rPr>
              <a:t> </a:t>
            </a:r>
            <a:r>
              <a:rPr lang="es-419" sz="1200" dirty="0" err="1">
                <a:solidFill>
                  <a:prstClr val="black"/>
                </a:solidFill>
                <a:latin typeface="Meiryo UI" panose="020B0604030504040204" pitchFamily="50" charset="-128"/>
                <a:ea typeface="Meiryo UI" panose="020B0604030504040204" pitchFamily="50" charset="-128"/>
              </a:rPr>
              <a:t>tugite</a:t>
            </a:r>
            <a:r>
              <a:rPr lang="es-419" sz="1200" dirty="0">
                <a:solidFill>
                  <a:prstClr val="black"/>
                </a:solidFill>
                <a:latin typeface="Meiryo UI" panose="020B0604030504040204" pitchFamily="50" charset="-128"/>
                <a:ea typeface="Meiryo UI" panose="020B0604030504040204" pitchFamily="50" charset="-128"/>
              </a:rPr>
              <a:t>) para ambos extremos de la manguera (</a:t>
            </a:r>
            <a:r>
              <a:rPr lang="es-419" sz="1200" dirty="0" err="1">
                <a:solidFill>
                  <a:prstClr val="black"/>
                </a:solidFill>
                <a:latin typeface="Meiryo UI" panose="020B0604030504040204" pitchFamily="50" charset="-128"/>
                <a:ea typeface="Meiryo UI" panose="020B0604030504040204" pitchFamily="50" charset="-128"/>
              </a:rPr>
              <a:t>housu</a:t>
            </a:r>
            <a:r>
              <a:rPr lang="es-419" sz="1200" dirty="0">
                <a:solidFill>
                  <a:prstClr val="black"/>
                </a:solidFill>
                <a:latin typeface="Meiryo UI" panose="020B0604030504040204" pitchFamily="50" charset="-128"/>
                <a:ea typeface="Meiryo UI" panose="020B0604030504040204" pitchFamily="50" charset="-128"/>
              </a:rPr>
              <a:t>)]</a:t>
            </a:r>
          </a:p>
          <a:p>
            <a:pPr marL="449263" indent="-268288" rtl="0">
              <a:lnSpc>
                <a:spcPct val="100000"/>
              </a:lnSpc>
              <a:spcBef>
                <a:spcPts val="0"/>
              </a:spcBef>
              <a:buNone/>
            </a:pPr>
            <a:r>
              <a:rPr lang="es-419" sz="1200" dirty="0">
                <a:solidFill>
                  <a:prstClr val="black"/>
                </a:solidFill>
                <a:latin typeface="Meiryo UI" panose="020B0604030504040204" pitchFamily="50" charset="-128"/>
                <a:ea typeface="Meiryo UI" panose="020B0604030504040204" pitchFamily="50" charset="-128"/>
              </a:rPr>
              <a:t>(1) Asegúrelo firmemente con una banda de manguera (</a:t>
            </a:r>
            <a:r>
              <a:rPr lang="es-419" sz="1200" dirty="0" err="1">
                <a:solidFill>
                  <a:prstClr val="black"/>
                </a:solidFill>
                <a:latin typeface="Meiryo UI" panose="020B0604030504040204" pitchFamily="50" charset="-128"/>
                <a:ea typeface="Meiryo UI" panose="020B0604030504040204" pitchFamily="50" charset="-128"/>
              </a:rPr>
              <a:t>housu</a:t>
            </a:r>
            <a:r>
              <a:rPr lang="es-419" sz="1200" dirty="0">
                <a:solidFill>
                  <a:prstClr val="black"/>
                </a:solidFill>
                <a:latin typeface="Meiryo UI" panose="020B0604030504040204" pitchFamily="50" charset="-128"/>
                <a:ea typeface="Meiryo UI" panose="020B0604030504040204" pitchFamily="50" charset="-128"/>
              </a:rPr>
              <a:t> bando). En este momento, </a:t>
            </a:r>
            <a:r>
              <a:rPr lang="es-419" sz="1200" dirty="0">
                <a:latin typeface="Meiryo UI" panose="020B0604030504040204" pitchFamily="50" charset="-128"/>
                <a:ea typeface="Meiryo UI" panose="020B0604030504040204" pitchFamily="50" charset="-128"/>
              </a:rPr>
              <a:t>no utilice aceite o grasa, no lo retuerza a la fuerza, no raspe la superficie interior ni lo golpee para ablandarlo.</a:t>
            </a:r>
          </a:p>
          <a:p>
            <a:pPr marL="449263" indent="-268288" rtl="0">
              <a:lnSpc>
                <a:spcPct val="100000"/>
              </a:lnSpc>
              <a:spcBef>
                <a:spcPts val="0"/>
              </a:spcBef>
              <a:buNone/>
            </a:pPr>
            <a:r>
              <a:rPr lang="es-419" sz="1200" dirty="0">
                <a:latin typeface="Meiryo UI" panose="020B0604030504040204" pitchFamily="50" charset="-128"/>
                <a:ea typeface="Meiryo UI" panose="020B0604030504040204" pitchFamily="50" charset="-128"/>
              </a:rPr>
              <a:t>(2) Tape bien la junta de la manguera (</a:t>
            </a:r>
            <a:r>
              <a:rPr lang="es-419" sz="1200" dirty="0" err="1">
                <a:latin typeface="Meiryo UI" panose="020B0604030504040204" pitchFamily="50" charset="-128"/>
                <a:ea typeface="Meiryo UI" panose="020B0604030504040204" pitchFamily="50" charset="-128"/>
              </a:rPr>
              <a:t>housu</a:t>
            </a:r>
            <a:r>
              <a:rPr lang="es-419" sz="1200" dirty="0">
                <a:latin typeface="Meiryo UI" panose="020B0604030504040204" pitchFamily="50" charset="-128"/>
                <a:ea typeface="Meiryo UI" panose="020B0604030504040204" pitchFamily="50" charset="-128"/>
              </a:rPr>
              <a:t>), sumérjala en un tanque de agua, aplique una presión de aproximadamente el doble de la presión máxima de trabajo durante 5 minutos con nitrógeno o aire seco (solo para objetos sin grasa) y verifique que no haya fugas ni desconexiones de la junta.</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25</a:t>
            </a:fld>
            <a:endParaRPr kumimoji="1" lang="ja-JP" altLang="en-US"/>
          </a:p>
        </p:txBody>
      </p:sp>
      <p:sp>
        <p:nvSpPr>
          <p:cNvPr id="9" name="テキスト ボックス 8">
            <a:extLst>
              <a:ext uri="{FF2B5EF4-FFF2-40B4-BE49-F238E27FC236}">
                <a16:creationId xmlns:a16="http://schemas.microsoft.com/office/drawing/2014/main" id="{86B1D190-4A18-46A4-8444-712586EA57F2}"/>
              </a:ext>
            </a:extLst>
          </p:cNvPr>
          <p:cNvSpPr txBox="1"/>
          <p:nvPr/>
        </p:nvSpPr>
        <p:spPr>
          <a:xfrm>
            <a:off x="5791903" y="2721685"/>
            <a:ext cx="2695222" cy="198014"/>
          </a:xfrm>
          <a:prstGeom prst="rect">
            <a:avLst/>
          </a:prstGeom>
          <a:solidFill>
            <a:schemeClr val="bg1"/>
          </a:solidFill>
          <a:ln>
            <a:noFill/>
          </a:ln>
        </p:spPr>
        <p:txBody>
          <a:bodyPr wrap="square" lIns="0" tIns="0" rIns="0" bIns="0" rtlCol="0">
            <a:noAutofit/>
          </a:bodyPr>
          <a:lstStyle/>
          <a:p>
            <a:pPr algn="r" rtl="0"/>
            <a:r>
              <a:rPr lang="es-419" sz="600"/>
              <a:t>Fuente: NISSAN TANAKA CORPORATION</a:t>
            </a:r>
            <a:endParaRPr kumimoji="1" lang="en-US" altLang="ja-JP" sz="600" dirty="0"/>
          </a:p>
        </p:txBody>
      </p:sp>
      <p:sp>
        <p:nvSpPr>
          <p:cNvPr id="8" name="テキスト ボックス 7">
            <a:extLst>
              <a:ext uri="{FF2B5EF4-FFF2-40B4-BE49-F238E27FC236}">
                <a16:creationId xmlns:a16="http://schemas.microsoft.com/office/drawing/2014/main" id="{1A86C988-49E3-49EC-AE15-F759D545B274}"/>
              </a:ext>
            </a:extLst>
          </p:cNvPr>
          <p:cNvSpPr txBox="1"/>
          <p:nvPr/>
        </p:nvSpPr>
        <p:spPr>
          <a:xfrm>
            <a:off x="5581441" y="2864334"/>
            <a:ext cx="2905684" cy="168125"/>
          </a:xfrm>
          <a:prstGeom prst="rect">
            <a:avLst/>
          </a:prstGeom>
          <a:solidFill>
            <a:schemeClr val="bg1"/>
          </a:solidFill>
          <a:ln>
            <a:noFill/>
          </a:ln>
        </p:spPr>
        <p:txBody>
          <a:bodyPr wrap="square" lIns="0" tIns="0" rIns="0" bIns="0" rtlCol="0">
            <a:noAutofit/>
          </a:bodyPr>
          <a:lstStyle/>
          <a:p>
            <a:pPr rtl="0"/>
            <a:r>
              <a:rPr lang="es-419" sz="800" dirty="0"/>
              <a:t>Figura 1-36: Ejemplo de acoplamiento de un solo toque </a:t>
            </a:r>
            <a:br>
              <a:rPr lang="es-419" sz="800" dirty="0"/>
            </a:br>
            <a:r>
              <a:rPr lang="es-419" sz="800" dirty="0"/>
              <a:t>(</a:t>
            </a:r>
            <a:r>
              <a:rPr lang="es-419" sz="800" dirty="0" err="1"/>
              <a:t>wantacchi</a:t>
            </a:r>
            <a:r>
              <a:rPr lang="es-419" sz="800" dirty="0"/>
              <a:t> </a:t>
            </a:r>
            <a:r>
              <a:rPr lang="es-419" sz="800" dirty="0" err="1"/>
              <a:t>tugite</a:t>
            </a:r>
            <a:r>
              <a:rPr lang="es-419" sz="800" dirty="0"/>
              <a:t>) para soldadura con gas</a:t>
            </a:r>
            <a:endParaRPr kumimoji="1" lang="en-US" altLang="ja-JP" sz="800" dirty="0"/>
          </a:p>
        </p:txBody>
      </p:sp>
      <p:sp>
        <p:nvSpPr>
          <p:cNvPr id="11" name="正方形/長方形 10"/>
          <p:cNvSpPr/>
          <p:nvPr/>
        </p:nvSpPr>
        <p:spPr>
          <a:xfrm>
            <a:off x="5791903" y="2991723"/>
            <a:ext cx="3228905"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s-419" sz="800" dirty="0">
                <a:latin typeface="Meiryo UI" panose="020B0604030504040204" pitchFamily="50" charset="-128"/>
                <a:ea typeface="Meiryo UI" panose="020B0604030504040204" pitchFamily="50" charset="-128"/>
              </a:rPr>
              <a:t>(Proporcionado por NISSAN TANAKA </a:t>
            </a:r>
            <a:r>
              <a:rPr lang="es-419" sz="800" dirty="0" err="1">
                <a:latin typeface="Meiryo UI" panose="020B0604030504040204" pitchFamily="50" charset="-128"/>
                <a:ea typeface="Meiryo UI" panose="020B0604030504040204" pitchFamily="50" charset="-128"/>
              </a:rPr>
              <a:t>Corporation</a:t>
            </a:r>
            <a:r>
              <a:rPr lang="es-419"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7004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es-419" sz="1800" dirty="0">
                <a:latin typeface="Meiryo UI" panose="020B0604030504040204" pitchFamily="50" charset="-128"/>
                <a:ea typeface="Meiryo UI" panose="020B0604030504040204" pitchFamily="50" charset="-128"/>
              </a:rPr>
              <a:t>Manguera (</a:t>
            </a:r>
            <a:r>
              <a:rPr lang="es-419" sz="1800" dirty="0" err="1">
                <a:latin typeface="Meiryo UI" panose="020B0604030504040204" pitchFamily="50" charset="-128"/>
                <a:ea typeface="Meiryo UI" panose="020B0604030504040204" pitchFamily="50" charset="-128"/>
              </a:rPr>
              <a:t>housu</a:t>
            </a:r>
            <a:r>
              <a:rPr lang="es-419" sz="1800" dirty="0">
                <a:latin typeface="Meiryo UI" panose="020B0604030504040204" pitchFamily="50" charset="-128"/>
                <a:ea typeface="Meiryo UI" panose="020B0604030504040204" pitchFamily="50" charset="-128"/>
              </a:rPr>
              <a:t>) (2) Inspección visual de la manguera de gas</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86990" y="6429338"/>
            <a:ext cx="3911200" cy="276999"/>
          </a:xfrm>
          <a:prstGeom prst="rect">
            <a:avLst/>
          </a:prstGeom>
          <a:noFill/>
          <a:ln>
            <a:solidFill>
              <a:schemeClr val="tx1"/>
            </a:solidFill>
          </a:ln>
        </p:spPr>
        <p:txBody>
          <a:bodyPr wrap="square" rtlCol="0">
            <a:spAutoFit/>
          </a:bodyPr>
          <a:lstStyle/>
          <a:p>
            <a:pPr algn="r" rtl="0"/>
            <a:r>
              <a:rPr lang="es-419" sz="1200" dirty="0">
                <a:solidFill>
                  <a:prstClr val="black"/>
                </a:solidFill>
              </a:rPr>
              <a:t>Libro de texto página 51 / Texto complementario página 37</a:t>
            </a:r>
          </a:p>
        </p:txBody>
      </p:sp>
      <p:sp>
        <p:nvSpPr>
          <p:cNvPr id="6" name="コンテンツ プレースホルダー 4"/>
          <p:cNvSpPr txBox="1">
            <a:spLocks/>
          </p:cNvSpPr>
          <p:nvPr/>
        </p:nvSpPr>
        <p:spPr>
          <a:xfrm>
            <a:off x="628650" y="971017"/>
            <a:ext cx="7886700" cy="298737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400" dirty="0">
                <a:latin typeface="Meiryo UI" panose="020B0604030504040204" pitchFamily="50" charset="-128"/>
                <a:ea typeface="Meiryo UI" panose="020B0604030504040204" pitchFamily="50" charset="-128"/>
              </a:rPr>
              <a:t>[Elementos de inspección visual previos al uso de la manguera (</a:t>
            </a:r>
            <a:r>
              <a:rPr lang="es-419" sz="1400" dirty="0" err="1">
                <a:latin typeface="Meiryo UI" panose="020B0604030504040204" pitchFamily="50" charset="-128"/>
                <a:ea typeface="Meiryo UI" panose="020B0604030504040204" pitchFamily="50" charset="-128"/>
              </a:rPr>
              <a:t>housu</a:t>
            </a:r>
            <a:r>
              <a:rPr lang="es-419" sz="1400" dirty="0">
                <a:latin typeface="Meiryo UI" panose="020B0604030504040204" pitchFamily="50" charset="-128"/>
                <a:ea typeface="Meiryo UI" panose="020B0604030504040204" pitchFamily="50" charset="-128"/>
              </a:rPr>
              <a:t>) de gas]</a:t>
            </a:r>
          </a:p>
          <a:p>
            <a:pPr lvl="1" rtl="0">
              <a:lnSpc>
                <a:spcPct val="100000"/>
              </a:lnSpc>
              <a:spcBef>
                <a:spcPts val="0"/>
              </a:spcBef>
            </a:pPr>
            <a:r>
              <a:rPr lang="es-419" sz="1400" dirty="0">
                <a:latin typeface="Meiryo UI" panose="020B0604030504040204" pitchFamily="50" charset="-128"/>
                <a:ea typeface="Meiryo UI" panose="020B0604030504040204" pitchFamily="50" charset="-128"/>
              </a:rPr>
              <a:t>Grietas que se extienden hasta la capa de refuerzo en la superficie de la manguera (</a:t>
            </a:r>
            <a:r>
              <a:rPr lang="es-419" sz="1400" dirty="0" err="1">
                <a:latin typeface="Meiryo UI" panose="020B0604030504040204" pitchFamily="50" charset="-128"/>
                <a:ea typeface="Meiryo UI" panose="020B0604030504040204" pitchFamily="50" charset="-128"/>
              </a:rPr>
              <a:t>housu</a:t>
            </a:r>
            <a:r>
              <a:rPr lang="es-419" sz="1400" dirty="0">
                <a:latin typeface="Meiryo UI" panose="020B0604030504040204" pitchFamily="50" charset="-128"/>
                <a:ea typeface="Meiryo UI" panose="020B0604030504040204" pitchFamily="50" charset="-128"/>
              </a:rPr>
              <a:t>)</a:t>
            </a:r>
          </a:p>
          <a:p>
            <a:pPr lvl="1" rtl="0">
              <a:lnSpc>
                <a:spcPct val="100000"/>
              </a:lnSpc>
              <a:spcBef>
                <a:spcPts val="0"/>
              </a:spcBef>
            </a:pPr>
            <a:r>
              <a:rPr lang="es-419" sz="1400" dirty="0">
                <a:latin typeface="Meiryo UI" panose="020B0604030504040204" pitchFamily="50" charset="-128"/>
                <a:ea typeface="Meiryo UI" panose="020B0604030504040204" pitchFamily="50" charset="-128"/>
              </a:rPr>
              <a:t>Desgaste o hinchazón</a:t>
            </a:r>
          </a:p>
          <a:p>
            <a:pPr lvl="1" rtl="0">
              <a:lnSpc>
                <a:spcPct val="100000"/>
              </a:lnSpc>
              <a:spcBef>
                <a:spcPts val="0"/>
              </a:spcBef>
            </a:pPr>
            <a:r>
              <a:rPr lang="es-419" sz="1400" dirty="0">
                <a:latin typeface="Meiryo UI" panose="020B0604030504040204" pitchFamily="50" charset="-128"/>
                <a:ea typeface="Meiryo UI" panose="020B0604030504040204" pitchFamily="50" charset="-128"/>
              </a:rPr>
              <a:t>Decoloración / endurecimiento</a:t>
            </a:r>
          </a:p>
          <a:p>
            <a:pPr lvl="1" rtl="0">
              <a:lnSpc>
                <a:spcPct val="100000"/>
              </a:lnSpc>
              <a:spcBef>
                <a:spcPts val="0"/>
              </a:spcBef>
            </a:pPr>
            <a:r>
              <a:rPr lang="es-419" sz="1400" dirty="0">
                <a:latin typeface="Meiryo UI" panose="020B0604030504040204" pitchFamily="50" charset="-128"/>
                <a:ea typeface="Meiryo UI" panose="020B0604030504040204" pitchFamily="50" charset="-128"/>
              </a:rPr>
              <a:t>Frotamiento de juntas de metal</a:t>
            </a:r>
          </a:p>
          <a:p>
            <a:pPr lvl="1" rtl="0">
              <a:lnSpc>
                <a:spcPct val="100000"/>
              </a:lnSpc>
              <a:spcBef>
                <a:spcPts val="0"/>
              </a:spcBef>
            </a:pPr>
            <a:r>
              <a:rPr lang="es-419" sz="1400" dirty="0">
                <a:latin typeface="Meiryo UI" panose="020B0604030504040204" pitchFamily="50" charset="-128"/>
                <a:ea typeface="Meiryo UI" panose="020B0604030504040204" pitchFamily="50" charset="-128"/>
              </a:rPr>
              <a:t>Inspeccione el interior de la manguera (</a:t>
            </a:r>
            <a:r>
              <a:rPr lang="es-419" sz="1400" dirty="0" err="1">
                <a:latin typeface="Meiryo UI" panose="020B0604030504040204" pitchFamily="50" charset="-128"/>
                <a:ea typeface="Meiryo UI" panose="020B0604030504040204" pitchFamily="50" charset="-128"/>
              </a:rPr>
              <a:t>housu</a:t>
            </a:r>
            <a:r>
              <a:rPr lang="es-419" sz="1400" dirty="0">
                <a:latin typeface="Meiryo UI" panose="020B0604030504040204" pitchFamily="50" charset="-128"/>
                <a:ea typeface="Meiryo UI" panose="020B0604030504040204" pitchFamily="50" charset="-128"/>
              </a:rPr>
              <a:t>) de oxígeno (sanso) en busca de materias extrañas (contaminantes, insectos, etc.)</a:t>
            </a:r>
            <a:endParaRPr lang="en-US" altLang="ja-JP" sz="1400" dirty="0">
              <a:latin typeface="Meiryo UI" panose="020B0604030504040204" pitchFamily="50" charset="-128"/>
              <a:ea typeface="Meiryo UI" panose="020B0604030504040204" pitchFamily="50" charset="-128"/>
            </a:endParaRPr>
          </a:p>
          <a:p>
            <a:pPr marL="457200" lvl="1" indent="-188913" rtl="0">
              <a:lnSpc>
                <a:spcPct val="100000"/>
              </a:lnSpc>
              <a:spcBef>
                <a:spcPts val="600"/>
              </a:spcBef>
              <a:buNone/>
            </a:pPr>
            <a:r>
              <a:rPr lang="es-419" sz="1400" dirty="0">
                <a:latin typeface="Meiryo UI" panose="020B0604030504040204" pitchFamily="50" charset="-128"/>
                <a:ea typeface="Meiryo UI" panose="020B0604030504040204" pitchFamily="50" charset="-128"/>
              </a:rPr>
              <a:t>* En particular, si la manguera (</a:t>
            </a:r>
            <a:r>
              <a:rPr lang="es-419" sz="1400" dirty="0" err="1">
                <a:latin typeface="Meiryo UI" panose="020B0604030504040204" pitchFamily="50" charset="-128"/>
                <a:ea typeface="Meiryo UI" panose="020B0604030504040204" pitchFamily="50" charset="-128"/>
              </a:rPr>
              <a:t>housu</a:t>
            </a:r>
            <a:r>
              <a:rPr lang="es-419" sz="1400" dirty="0">
                <a:latin typeface="Meiryo UI" panose="020B0604030504040204" pitchFamily="50" charset="-128"/>
                <a:ea typeface="Meiryo UI" panose="020B0604030504040204" pitchFamily="50" charset="-128"/>
              </a:rPr>
              <a:t>) de oxígeno (sanso) tiene un retroceso de llama (</a:t>
            </a:r>
            <a:r>
              <a:rPr lang="es-419" sz="1400" dirty="0" err="1">
                <a:latin typeface="Meiryo UI" panose="020B0604030504040204" pitchFamily="50" charset="-128"/>
                <a:ea typeface="Meiryo UI" panose="020B0604030504040204" pitchFamily="50" charset="-128"/>
              </a:rPr>
              <a:t>gyakka</a:t>
            </a:r>
            <a:r>
              <a:rPr lang="es-419" sz="1400" dirty="0">
                <a:latin typeface="Meiryo UI" panose="020B0604030504040204" pitchFamily="50" charset="-128"/>
                <a:ea typeface="Meiryo UI" panose="020B0604030504040204" pitchFamily="50" charset="-128"/>
              </a:rPr>
              <a:t>) incluso una vez, el hollín se adherirá al interior, y si hay otro retroceso de llama, puede arder violentamente, así que tenga cuidado.</a:t>
            </a:r>
            <a:endParaRPr lang="en-US" altLang="ja-JP" sz="1400" dirty="0">
              <a:latin typeface="Meiryo UI" panose="020B0604030504040204" pitchFamily="50" charset="-128"/>
              <a:ea typeface="Meiryo UI" panose="020B0604030504040204" pitchFamily="50" charset="-128"/>
            </a:endParaRPr>
          </a:p>
          <a:p>
            <a:pPr marL="457200" lvl="1" indent="-188913" rtl="0">
              <a:lnSpc>
                <a:spcPct val="100000"/>
              </a:lnSpc>
              <a:spcBef>
                <a:spcPts val="0"/>
              </a:spcBef>
              <a:buNone/>
            </a:pPr>
            <a:r>
              <a:rPr lang="es-419" sz="1400" dirty="0">
                <a:latin typeface="Meiryo UI" panose="020B0604030504040204" pitchFamily="50" charset="-128"/>
                <a:ea typeface="Meiryo UI" panose="020B0604030504040204" pitchFamily="50" charset="-128"/>
              </a:rPr>
              <a:t>* Si incluso un punto es anormal, no repare, reemplácelo con una manguera (</a:t>
            </a:r>
            <a:r>
              <a:rPr lang="es-419" sz="1400" dirty="0" err="1">
                <a:latin typeface="Meiryo UI" panose="020B0604030504040204" pitchFamily="50" charset="-128"/>
                <a:ea typeface="Meiryo UI" panose="020B0604030504040204" pitchFamily="50" charset="-128"/>
              </a:rPr>
              <a:t>housu</a:t>
            </a:r>
            <a:r>
              <a:rPr lang="es-419" sz="1400" dirty="0">
                <a:latin typeface="Meiryo UI" panose="020B0604030504040204" pitchFamily="50" charset="-128"/>
                <a:ea typeface="Meiryo UI" panose="020B0604030504040204" pitchFamily="50" charset="-128"/>
              </a:rPr>
              <a:t>) nueva. No repare las partes de una manguera con fugas con cinta aislante, etc.</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26</a:t>
            </a:fld>
            <a:endParaRPr kumimoji="1" lang="ja-JP" altLang="en-US"/>
          </a:p>
        </p:txBody>
      </p:sp>
    </p:spTree>
    <p:extLst>
      <p:ext uri="{BB962C8B-B14F-4D97-AF65-F5344CB8AC3E}">
        <p14:creationId xmlns:p14="http://schemas.microsoft.com/office/powerpoint/2010/main" val="1730368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s-419" sz="1800" dirty="0">
                <a:latin typeface="Meiryo UI" panose="020B0604030504040204" pitchFamily="50" charset="-128"/>
                <a:ea typeface="Meiryo UI" panose="020B0604030504040204" pitchFamily="50" charset="-128"/>
              </a:rPr>
              <a:t>Manguera (</a:t>
            </a:r>
            <a:r>
              <a:rPr lang="es-419" sz="1800" dirty="0" err="1">
                <a:latin typeface="Meiryo UI" panose="020B0604030504040204" pitchFamily="50" charset="-128"/>
                <a:ea typeface="Meiryo UI" panose="020B0604030504040204" pitchFamily="50" charset="-128"/>
              </a:rPr>
              <a:t>housu</a:t>
            </a:r>
            <a:r>
              <a:rPr lang="es-419" sz="1800" dirty="0">
                <a:latin typeface="Meiryo UI" panose="020B0604030504040204" pitchFamily="50" charset="-128"/>
                <a:ea typeface="Meiryo UI" panose="020B0604030504040204" pitchFamily="50" charset="-128"/>
              </a:rPr>
              <a:t>) (2) Precauciones al manipular mangueras de gas</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50895" y="6429338"/>
            <a:ext cx="3947295" cy="276999"/>
          </a:xfrm>
          <a:prstGeom prst="rect">
            <a:avLst/>
          </a:prstGeom>
          <a:noFill/>
          <a:ln>
            <a:solidFill>
              <a:schemeClr val="tx1"/>
            </a:solidFill>
          </a:ln>
        </p:spPr>
        <p:txBody>
          <a:bodyPr wrap="square" rtlCol="0">
            <a:spAutoFit/>
          </a:bodyPr>
          <a:lstStyle/>
          <a:p>
            <a:pPr algn="r" rtl="0"/>
            <a:r>
              <a:rPr lang="es-419" sz="1200" dirty="0">
                <a:solidFill>
                  <a:prstClr val="black"/>
                </a:solidFill>
              </a:rPr>
              <a:t>Libro de texto página 52 / Texto complementario página 37</a:t>
            </a:r>
          </a:p>
        </p:txBody>
      </p:sp>
      <p:sp>
        <p:nvSpPr>
          <p:cNvPr id="6" name="コンテンツ プレースホルダー 4"/>
          <p:cNvSpPr txBox="1">
            <a:spLocks/>
          </p:cNvSpPr>
          <p:nvPr/>
        </p:nvSpPr>
        <p:spPr>
          <a:xfrm>
            <a:off x="628650" y="971018"/>
            <a:ext cx="7886700" cy="189264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400">
                <a:solidFill>
                  <a:prstClr val="black"/>
                </a:solidFill>
                <a:latin typeface="Meiryo UI" panose="020B0604030504040204" pitchFamily="50" charset="-128"/>
                <a:ea typeface="Meiryo UI" panose="020B0604030504040204" pitchFamily="50" charset="-128"/>
              </a:rPr>
              <a:t>[Notas para el uso de mangueras (housu) de gas]</a:t>
            </a:r>
          </a:p>
          <a:p>
            <a:pPr marL="449263" lvl="1" indent="-180975" rtl="0">
              <a:lnSpc>
                <a:spcPct val="100000"/>
              </a:lnSpc>
              <a:spcBef>
                <a:spcPts val="0"/>
              </a:spcBef>
            </a:pPr>
            <a:r>
              <a:rPr lang="es-419" sz="1400">
                <a:solidFill>
                  <a:prstClr val="black"/>
                </a:solidFill>
                <a:latin typeface="Meiryo UI" panose="020B0604030504040204" pitchFamily="50" charset="-128"/>
                <a:ea typeface="Meiryo UI" panose="020B0604030504040204" pitchFamily="50" charset="-128"/>
              </a:rPr>
              <a:t>No la use por debajo del radio mínimo de curvatura</a:t>
            </a:r>
          </a:p>
          <a:p>
            <a:pPr marL="449263" lvl="1" indent="-180975" rtl="0">
              <a:lnSpc>
                <a:spcPct val="100000"/>
              </a:lnSpc>
              <a:spcBef>
                <a:spcPts val="0"/>
              </a:spcBef>
            </a:pPr>
            <a:r>
              <a:rPr lang="es-419" sz="1400">
                <a:solidFill>
                  <a:prstClr val="black"/>
                </a:solidFill>
                <a:latin typeface="Meiryo UI" panose="020B0604030504040204" pitchFamily="50" charset="-128"/>
                <a:ea typeface="Meiryo UI" panose="020B0604030504040204" pitchFamily="50" charset="-128"/>
              </a:rPr>
              <a:t>No la use colgándola del cuello del cilindro (bonbe) o de los hombros del operador.</a:t>
            </a:r>
          </a:p>
          <a:p>
            <a:pPr marL="449263" lvl="1" indent="-180975" rtl="0">
              <a:lnSpc>
                <a:spcPct val="100000"/>
              </a:lnSpc>
              <a:spcBef>
                <a:spcPts val="0"/>
              </a:spcBef>
            </a:pPr>
            <a:r>
              <a:rPr lang="es-419" sz="1400">
                <a:solidFill>
                  <a:prstClr val="black"/>
                </a:solidFill>
                <a:latin typeface="Meiryo UI" panose="020B0604030504040204" pitchFamily="50" charset="-128"/>
                <a:ea typeface="Meiryo UI" panose="020B0604030504040204" pitchFamily="50" charset="-128"/>
              </a:rPr>
              <a:t>No aplique aceites o grasas a la manguera (housu)</a:t>
            </a:r>
          </a:p>
          <a:p>
            <a:pPr marL="449263" lvl="1" indent="-180975" rtl="0">
              <a:lnSpc>
                <a:spcPct val="100000"/>
              </a:lnSpc>
              <a:spcBef>
                <a:spcPts val="0"/>
              </a:spcBef>
            </a:pPr>
            <a:r>
              <a:rPr lang="es-419" sz="1400">
                <a:solidFill>
                  <a:prstClr val="black"/>
                </a:solidFill>
                <a:latin typeface="Meiryo UI" panose="020B0604030504040204" pitchFamily="50" charset="-128"/>
                <a:ea typeface="Meiryo UI" panose="020B0604030504040204" pitchFamily="50" charset="-128"/>
              </a:rPr>
              <a:t>No repare ni use elementos rayados</a:t>
            </a:r>
          </a:p>
          <a:p>
            <a:pPr marL="449263" lvl="1" indent="-180975" rtl="0">
              <a:lnSpc>
                <a:spcPct val="100000"/>
              </a:lnSpc>
              <a:spcBef>
                <a:spcPts val="0"/>
              </a:spcBef>
            </a:pPr>
            <a:r>
              <a:rPr lang="es-419" sz="1400">
                <a:solidFill>
                  <a:prstClr val="black"/>
                </a:solidFill>
                <a:latin typeface="Meiryo UI" panose="020B0604030504040204" pitchFamily="50" charset="-128"/>
                <a:ea typeface="Meiryo UI" panose="020B0604030504040204" pitchFamily="50" charset="-128"/>
              </a:rPr>
              <a:t>No la cuelgue de un clavo cuando la guarde</a:t>
            </a:r>
          </a:p>
          <a:p>
            <a:pPr marL="449263" lvl="1" indent="-180975" rtl="0">
              <a:lnSpc>
                <a:spcPct val="100000"/>
              </a:lnSpc>
              <a:spcBef>
                <a:spcPts val="0"/>
              </a:spcBef>
            </a:pPr>
            <a:r>
              <a:rPr lang="es-419" sz="1400">
                <a:solidFill>
                  <a:prstClr val="black"/>
                </a:solidFill>
                <a:latin typeface="Meiryo UI" panose="020B0604030504040204" pitchFamily="50" charset="-128"/>
                <a:ea typeface="Meiryo UI" panose="020B0604030504040204" pitchFamily="50" charset="-128"/>
              </a:rPr>
              <a:t>No almacenar en un lugar donde se genere ozono</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a:t>27</a:t>
            </a:fld>
            <a:endParaRPr lang="ja-JP" altLang="en-US">
              <a:solidFill>
                <a:prstClr val="black">
                  <a:tint val="75000"/>
                </a:prstClr>
              </a:solidFill>
            </a:endParaRPr>
          </a:p>
        </p:txBody>
      </p:sp>
    </p:spTree>
    <p:extLst>
      <p:ext uri="{BB962C8B-B14F-4D97-AF65-F5344CB8AC3E}">
        <p14:creationId xmlns:p14="http://schemas.microsoft.com/office/powerpoint/2010/main" val="260452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13B29BF6-E0CA-41F1-8FF2-703B0B13CCAC}"/>
              </a:ext>
            </a:extLst>
          </p:cNvPr>
          <p:cNvPicPr>
            <a:picLocks noChangeAspect="1"/>
          </p:cNvPicPr>
          <p:nvPr/>
        </p:nvPicPr>
        <p:blipFill>
          <a:blip r:embed="rId3"/>
          <a:stretch>
            <a:fillRect/>
          </a:stretch>
        </p:blipFill>
        <p:spPr>
          <a:xfrm>
            <a:off x="628650" y="1012156"/>
            <a:ext cx="7886700" cy="2424956"/>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es-419" sz="1800" dirty="0">
                <a:latin typeface="Meiryo UI" panose="020B0604030504040204" pitchFamily="50" charset="-128"/>
                <a:ea typeface="Meiryo UI" panose="020B0604030504040204" pitchFamily="50" charset="-128"/>
              </a:rPr>
              <a:t>Inspección de equipos utilizados para </a:t>
            </a:r>
            <a:br>
              <a:rPr lang="es-419" sz="1800" dirty="0">
                <a:latin typeface="Meiryo UI" panose="020B0604030504040204" pitchFamily="50" charset="-128"/>
                <a:ea typeface="Meiryo UI" panose="020B0604030504040204" pitchFamily="50" charset="-128"/>
              </a:rPr>
            </a:br>
            <a:r>
              <a:rPr lang="es-419" sz="1800" dirty="0">
                <a:latin typeface="Meiryo UI" panose="020B0604030504040204" pitchFamily="50" charset="-128"/>
                <a:ea typeface="Meiryo UI" panose="020B0604030504040204" pitchFamily="50" charset="-128"/>
              </a:rPr>
              <a:t>soldadura con gas (</a:t>
            </a:r>
            <a:r>
              <a:rPr lang="es-419" sz="1800" dirty="0" err="1">
                <a:latin typeface="Meiryo UI" panose="020B0604030504040204" pitchFamily="50" charset="-128"/>
                <a:ea typeface="Meiryo UI" panose="020B0604030504040204" pitchFamily="50" charset="-128"/>
              </a:rPr>
              <a:t>gasu</a:t>
            </a:r>
            <a:r>
              <a:rPr lang="es-419" sz="1800" dirty="0">
                <a:latin typeface="Meiryo UI" panose="020B0604030504040204" pitchFamily="50" charset="-128"/>
                <a:ea typeface="Meiryo UI" panose="020B0604030504040204" pitchFamily="50" charset="-128"/>
              </a:rPr>
              <a:t> </a:t>
            </a:r>
            <a:r>
              <a:rPr lang="es-419" sz="1800" dirty="0" err="1">
                <a:latin typeface="Meiryo UI" panose="020B0604030504040204" pitchFamily="50" charset="-128"/>
                <a:ea typeface="Meiryo UI" panose="020B0604030504040204" pitchFamily="50" charset="-128"/>
              </a:rPr>
              <a:t>yousetu</a:t>
            </a:r>
            <a:r>
              <a:rPr lang="es-419" sz="1800" dirty="0">
                <a:latin typeface="Meiryo UI" panose="020B0604030504040204" pitchFamily="50" charset="-128"/>
                <a:ea typeface="Meiryo UI" panose="020B0604030504040204" pitchFamily="50" charset="-128"/>
              </a:rPr>
              <a:t>) (1) La necesidad de inspecciones</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69368" y="6444477"/>
            <a:ext cx="3900002" cy="276999"/>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 53 / Texto complementario página 38</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28</a:t>
            </a:fld>
            <a:endParaRPr kumimoji="1" lang="ja-JP" altLang="en-US"/>
          </a:p>
        </p:txBody>
      </p:sp>
      <p:sp>
        <p:nvSpPr>
          <p:cNvPr id="6" name="テキスト ボックス 5">
            <a:extLst>
              <a:ext uri="{FF2B5EF4-FFF2-40B4-BE49-F238E27FC236}">
                <a16:creationId xmlns:a16="http://schemas.microsoft.com/office/drawing/2014/main" id="{5C189E2E-B08A-4E94-A6A6-210C568A1B3B}"/>
              </a:ext>
            </a:extLst>
          </p:cNvPr>
          <p:cNvSpPr txBox="1"/>
          <p:nvPr/>
        </p:nvSpPr>
        <p:spPr>
          <a:xfrm>
            <a:off x="830665" y="1044731"/>
            <a:ext cx="7630516" cy="299321"/>
          </a:xfrm>
          <a:prstGeom prst="rect">
            <a:avLst/>
          </a:prstGeom>
          <a:solidFill>
            <a:schemeClr val="bg1"/>
          </a:solidFill>
          <a:ln>
            <a:noFill/>
          </a:ln>
        </p:spPr>
        <p:txBody>
          <a:bodyPr wrap="square" lIns="0" tIns="0" rIns="0" bIns="0" rtlCol="0" anchor="ctr">
            <a:noAutofit/>
          </a:bodyPr>
          <a:lstStyle/>
          <a:p>
            <a:pPr algn="ctr" rtl="0"/>
            <a:r>
              <a:rPr lang="es-419" sz="1200" dirty="0"/>
              <a:t>Tabla 1-17: Momento de eliminación del equipo utilizado para diversas operaciones de soldadura o </a:t>
            </a:r>
            <a:br>
              <a:rPr lang="es-419" sz="1200" dirty="0"/>
            </a:br>
            <a:r>
              <a:rPr lang="es-419" sz="1200" dirty="0"/>
              <a:t>inspecciones por parte del fabricante.</a:t>
            </a:r>
            <a:endParaRPr kumimoji="1" lang="en-US" altLang="ja-JP" sz="1200" dirty="0"/>
          </a:p>
        </p:txBody>
      </p:sp>
      <p:sp>
        <p:nvSpPr>
          <p:cNvPr id="8" name="テキスト ボックス 7">
            <a:extLst>
              <a:ext uri="{FF2B5EF4-FFF2-40B4-BE49-F238E27FC236}">
                <a16:creationId xmlns:a16="http://schemas.microsoft.com/office/drawing/2014/main" id="{FCB18CB3-9997-499B-9F92-F50DD33935E2}"/>
              </a:ext>
            </a:extLst>
          </p:cNvPr>
          <p:cNvSpPr txBox="1"/>
          <p:nvPr/>
        </p:nvSpPr>
        <p:spPr>
          <a:xfrm>
            <a:off x="982890" y="1536696"/>
            <a:ext cx="1004570" cy="461195"/>
          </a:xfrm>
          <a:prstGeom prst="rect">
            <a:avLst/>
          </a:prstGeom>
          <a:solidFill>
            <a:schemeClr val="bg1"/>
          </a:solidFill>
          <a:ln>
            <a:noFill/>
          </a:ln>
        </p:spPr>
        <p:txBody>
          <a:bodyPr wrap="square" lIns="0" tIns="0" rIns="0" bIns="0" rtlCol="0">
            <a:noAutofit/>
          </a:bodyPr>
          <a:lstStyle/>
          <a:p>
            <a:pPr algn="ctr" rtl="0"/>
            <a:r>
              <a:rPr lang="es-419" sz="1600"/>
              <a:t>Dispositivo objetivo</a:t>
            </a:r>
            <a:endParaRPr kumimoji="1" lang="en-US" altLang="ja-JP" sz="1600" dirty="0"/>
          </a:p>
        </p:txBody>
      </p:sp>
      <p:sp>
        <p:nvSpPr>
          <p:cNvPr id="9" name="テキスト ボックス 8">
            <a:extLst>
              <a:ext uri="{FF2B5EF4-FFF2-40B4-BE49-F238E27FC236}">
                <a16:creationId xmlns:a16="http://schemas.microsoft.com/office/drawing/2014/main" id="{8FE52CAC-13ED-42E1-9E00-56DAE6A21DD7}"/>
              </a:ext>
            </a:extLst>
          </p:cNvPr>
          <p:cNvSpPr txBox="1"/>
          <p:nvPr/>
        </p:nvSpPr>
        <p:spPr>
          <a:xfrm>
            <a:off x="2906844" y="1413965"/>
            <a:ext cx="1700606" cy="252000"/>
          </a:xfrm>
          <a:prstGeom prst="rect">
            <a:avLst/>
          </a:prstGeom>
          <a:solidFill>
            <a:schemeClr val="bg1"/>
          </a:solidFill>
          <a:ln>
            <a:noFill/>
          </a:ln>
        </p:spPr>
        <p:txBody>
          <a:bodyPr wrap="square" lIns="0" tIns="0" rIns="0" bIns="0" rtlCol="0">
            <a:noAutofit/>
          </a:bodyPr>
          <a:lstStyle/>
          <a:p>
            <a:pPr algn="ctr" rtl="0"/>
            <a:r>
              <a:rPr lang="es-419" sz="1600"/>
              <a:t>Primera inspección</a:t>
            </a:r>
            <a:endParaRPr kumimoji="1" lang="en-US" altLang="ja-JP" sz="1600" dirty="0"/>
          </a:p>
        </p:txBody>
      </p:sp>
      <p:sp>
        <p:nvSpPr>
          <p:cNvPr id="10" name="テキスト ボックス 9">
            <a:extLst>
              <a:ext uri="{FF2B5EF4-FFF2-40B4-BE49-F238E27FC236}">
                <a16:creationId xmlns:a16="http://schemas.microsoft.com/office/drawing/2014/main" id="{68F58A7B-335A-49BE-A632-6A0C22B1752C}"/>
              </a:ext>
            </a:extLst>
          </p:cNvPr>
          <p:cNvSpPr txBox="1"/>
          <p:nvPr/>
        </p:nvSpPr>
        <p:spPr>
          <a:xfrm>
            <a:off x="5377090" y="1403788"/>
            <a:ext cx="2872044" cy="259179"/>
          </a:xfrm>
          <a:prstGeom prst="rect">
            <a:avLst/>
          </a:prstGeom>
          <a:solidFill>
            <a:schemeClr val="bg1"/>
          </a:solidFill>
          <a:ln>
            <a:noFill/>
          </a:ln>
        </p:spPr>
        <p:txBody>
          <a:bodyPr wrap="square" lIns="0" tIns="0" rIns="0" bIns="0" rtlCol="0">
            <a:noAutofit/>
          </a:bodyPr>
          <a:lstStyle/>
          <a:p>
            <a:pPr algn="ctr" rtl="0"/>
            <a:r>
              <a:rPr lang="es-419" sz="1400"/>
              <a:t>Segunda inspección y posteriores</a:t>
            </a:r>
            <a:endParaRPr kumimoji="1" lang="en-US" altLang="ja-JP" sz="1400" dirty="0"/>
          </a:p>
        </p:txBody>
      </p:sp>
      <p:sp>
        <p:nvSpPr>
          <p:cNvPr id="11" name="テキスト ボックス 10">
            <a:extLst>
              <a:ext uri="{FF2B5EF4-FFF2-40B4-BE49-F238E27FC236}">
                <a16:creationId xmlns:a16="http://schemas.microsoft.com/office/drawing/2014/main" id="{96A84E99-F17D-4B14-978A-C52FED60DDCF}"/>
              </a:ext>
            </a:extLst>
          </p:cNvPr>
          <p:cNvSpPr txBox="1"/>
          <p:nvPr/>
        </p:nvSpPr>
        <p:spPr>
          <a:xfrm>
            <a:off x="2486901" y="1745891"/>
            <a:ext cx="1393533" cy="252000"/>
          </a:xfrm>
          <a:prstGeom prst="rect">
            <a:avLst/>
          </a:prstGeom>
          <a:solidFill>
            <a:schemeClr val="bg1"/>
          </a:solidFill>
          <a:ln>
            <a:noFill/>
          </a:ln>
        </p:spPr>
        <p:txBody>
          <a:bodyPr wrap="square" lIns="0" tIns="0" rIns="0" bIns="0" rtlCol="0">
            <a:noAutofit/>
          </a:bodyPr>
          <a:lstStyle/>
          <a:p>
            <a:pPr algn="ctr" rtl="0"/>
            <a:r>
              <a:rPr lang="es-419" sz="1600"/>
              <a:t>Tiempo de inicio</a:t>
            </a:r>
            <a:endParaRPr kumimoji="1" lang="en-US" altLang="ja-JP" sz="1600" dirty="0"/>
          </a:p>
        </p:txBody>
      </p:sp>
      <p:sp>
        <p:nvSpPr>
          <p:cNvPr id="12" name="テキスト ボックス 11">
            <a:extLst>
              <a:ext uri="{FF2B5EF4-FFF2-40B4-BE49-F238E27FC236}">
                <a16:creationId xmlns:a16="http://schemas.microsoft.com/office/drawing/2014/main" id="{DF76B463-3E4B-45C9-BFB2-3145E8DA7441}"/>
              </a:ext>
            </a:extLst>
          </p:cNvPr>
          <p:cNvSpPr txBox="1"/>
          <p:nvPr/>
        </p:nvSpPr>
        <p:spPr>
          <a:xfrm>
            <a:off x="4269367" y="1745891"/>
            <a:ext cx="938587" cy="252000"/>
          </a:xfrm>
          <a:prstGeom prst="rect">
            <a:avLst/>
          </a:prstGeom>
          <a:solidFill>
            <a:schemeClr val="bg1"/>
          </a:solidFill>
          <a:ln>
            <a:noFill/>
          </a:ln>
        </p:spPr>
        <p:txBody>
          <a:bodyPr wrap="square" lIns="0" tIns="0" rIns="0" bIns="0" rtlCol="0">
            <a:noAutofit/>
          </a:bodyPr>
          <a:lstStyle/>
          <a:p>
            <a:pPr algn="ctr" rtl="0"/>
            <a:r>
              <a:rPr lang="es-419" sz="1600"/>
              <a:t>Período</a:t>
            </a:r>
            <a:endParaRPr kumimoji="1" lang="en-US" altLang="ja-JP" sz="1600" dirty="0"/>
          </a:p>
        </p:txBody>
      </p:sp>
      <p:sp>
        <p:nvSpPr>
          <p:cNvPr id="13" name="テキスト ボックス 12">
            <a:extLst>
              <a:ext uri="{FF2B5EF4-FFF2-40B4-BE49-F238E27FC236}">
                <a16:creationId xmlns:a16="http://schemas.microsoft.com/office/drawing/2014/main" id="{571E830C-ED5A-4FA2-B53D-4F1165D5C7FA}"/>
              </a:ext>
            </a:extLst>
          </p:cNvPr>
          <p:cNvSpPr txBox="1"/>
          <p:nvPr/>
        </p:nvSpPr>
        <p:spPr>
          <a:xfrm>
            <a:off x="6343818" y="1745891"/>
            <a:ext cx="938587" cy="252000"/>
          </a:xfrm>
          <a:prstGeom prst="rect">
            <a:avLst/>
          </a:prstGeom>
          <a:solidFill>
            <a:schemeClr val="bg1"/>
          </a:solidFill>
          <a:ln>
            <a:noFill/>
          </a:ln>
        </p:spPr>
        <p:txBody>
          <a:bodyPr wrap="square" lIns="0" tIns="0" rIns="0" bIns="0" rtlCol="0">
            <a:noAutofit/>
          </a:bodyPr>
          <a:lstStyle/>
          <a:p>
            <a:pPr algn="ctr" rtl="0"/>
            <a:r>
              <a:rPr lang="es-419" sz="1600"/>
              <a:t>Período</a:t>
            </a:r>
            <a:endParaRPr kumimoji="1" lang="en-US" altLang="ja-JP" sz="1600" dirty="0"/>
          </a:p>
        </p:txBody>
      </p:sp>
      <p:sp>
        <p:nvSpPr>
          <p:cNvPr id="14" name="テキスト ボックス 13">
            <a:extLst>
              <a:ext uri="{FF2B5EF4-FFF2-40B4-BE49-F238E27FC236}">
                <a16:creationId xmlns:a16="http://schemas.microsoft.com/office/drawing/2014/main" id="{99D2FBB5-562B-44DC-B723-BC5E0D9F05DC}"/>
              </a:ext>
            </a:extLst>
          </p:cNvPr>
          <p:cNvSpPr txBox="1"/>
          <p:nvPr/>
        </p:nvSpPr>
        <p:spPr>
          <a:xfrm>
            <a:off x="5377090" y="2098634"/>
            <a:ext cx="2872045" cy="252000"/>
          </a:xfrm>
          <a:prstGeom prst="rect">
            <a:avLst/>
          </a:prstGeom>
          <a:solidFill>
            <a:schemeClr val="bg1"/>
          </a:solidFill>
          <a:ln>
            <a:noFill/>
          </a:ln>
        </p:spPr>
        <p:txBody>
          <a:bodyPr wrap="square" lIns="0" tIns="0" rIns="0" bIns="0" rtlCol="0">
            <a:noAutofit/>
          </a:bodyPr>
          <a:lstStyle/>
          <a:p>
            <a:pPr algn="ctr" rtl="0"/>
            <a:r>
              <a:rPr lang="es-419" sz="1200" dirty="0"/>
              <a:t>Periodo especificado por el fabricante</a:t>
            </a:r>
            <a:endParaRPr kumimoji="1" lang="en-US" altLang="ja-JP" sz="1200" dirty="0"/>
          </a:p>
        </p:txBody>
      </p:sp>
      <p:sp>
        <p:nvSpPr>
          <p:cNvPr id="15" name="テキスト ボックス 14">
            <a:extLst>
              <a:ext uri="{FF2B5EF4-FFF2-40B4-BE49-F238E27FC236}">
                <a16:creationId xmlns:a16="http://schemas.microsoft.com/office/drawing/2014/main" id="{5FE60F86-A3C0-4E57-9506-F6985D73304D}"/>
              </a:ext>
            </a:extLst>
          </p:cNvPr>
          <p:cNvSpPr txBox="1"/>
          <p:nvPr/>
        </p:nvSpPr>
        <p:spPr>
          <a:xfrm>
            <a:off x="830665" y="2430396"/>
            <a:ext cx="1306281" cy="272110"/>
          </a:xfrm>
          <a:prstGeom prst="rect">
            <a:avLst/>
          </a:prstGeom>
          <a:solidFill>
            <a:schemeClr val="bg1"/>
          </a:solidFill>
          <a:ln>
            <a:noFill/>
          </a:ln>
        </p:spPr>
        <p:txBody>
          <a:bodyPr wrap="square" lIns="0" tIns="0" rIns="0" bIns="0" rtlCol="0">
            <a:noAutofit/>
          </a:bodyPr>
          <a:lstStyle/>
          <a:p>
            <a:pPr rtl="0"/>
            <a:r>
              <a:rPr lang="es-419" sz="900" dirty="0"/>
              <a:t>Regulador de presión (</a:t>
            </a:r>
            <a:r>
              <a:rPr lang="es-419" sz="900" dirty="0" err="1"/>
              <a:t>aturyoku</a:t>
            </a:r>
            <a:r>
              <a:rPr lang="es-419" sz="900" dirty="0"/>
              <a:t> </a:t>
            </a:r>
            <a:r>
              <a:rPr lang="es-419" sz="900" dirty="0" err="1"/>
              <a:t>chousei</a:t>
            </a:r>
            <a:r>
              <a:rPr lang="es-419" sz="900" dirty="0"/>
              <a:t> </a:t>
            </a:r>
            <a:r>
              <a:rPr lang="es-419" sz="900" dirty="0" err="1"/>
              <a:t>ki</a:t>
            </a:r>
            <a:r>
              <a:rPr lang="es-419" sz="900" dirty="0"/>
              <a:t>)</a:t>
            </a:r>
            <a:endParaRPr kumimoji="1" lang="en-US" altLang="ja-JP" sz="900" dirty="0"/>
          </a:p>
        </p:txBody>
      </p:sp>
      <p:sp>
        <p:nvSpPr>
          <p:cNvPr id="16" name="テキスト ボックス 15">
            <a:extLst>
              <a:ext uri="{FF2B5EF4-FFF2-40B4-BE49-F238E27FC236}">
                <a16:creationId xmlns:a16="http://schemas.microsoft.com/office/drawing/2014/main" id="{67B578A6-4927-4A02-BE9B-A6EB4597CEE3}"/>
              </a:ext>
            </a:extLst>
          </p:cNvPr>
          <p:cNvSpPr txBox="1"/>
          <p:nvPr/>
        </p:nvSpPr>
        <p:spPr>
          <a:xfrm>
            <a:off x="5377090" y="2801920"/>
            <a:ext cx="2872045" cy="259039"/>
          </a:xfrm>
          <a:prstGeom prst="rect">
            <a:avLst/>
          </a:prstGeom>
          <a:solidFill>
            <a:schemeClr val="bg1"/>
          </a:solidFill>
          <a:ln>
            <a:noFill/>
          </a:ln>
        </p:spPr>
        <p:txBody>
          <a:bodyPr wrap="square" lIns="0" tIns="0" rIns="0" bIns="0" rtlCol="0">
            <a:noAutofit/>
          </a:bodyPr>
          <a:lstStyle/>
          <a:p>
            <a:pPr algn="ctr" rtl="0"/>
            <a:r>
              <a:rPr lang="es-419" sz="1200"/>
              <a:t>Periodo especificado por el fabricante</a:t>
            </a:r>
            <a:endParaRPr kumimoji="1" lang="en-US" altLang="ja-JP" sz="1200" dirty="0"/>
          </a:p>
        </p:txBody>
      </p:sp>
      <p:sp>
        <p:nvSpPr>
          <p:cNvPr id="17" name="テキスト ボックス 16">
            <a:extLst>
              <a:ext uri="{FF2B5EF4-FFF2-40B4-BE49-F238E27FC236}">
                <a16:creationId xmlns:a16="http://schemas.microsoft.com/office/drawing/2014/main" id="{9D130532-A016-49F5-AE50-81C3EA5694F6}"/>
              </a:ext>
            </a:extLst>
          </p:cNvPr>
          <p:cNvSpPr txBox="1"/>
          <p:nvPr/>
        </p:nvSpPr>
        <p:spPr>
          <a:xfrm>
            <a:off x="830666" y="2090303"/>
            <a:ext cx="1306281" cy="299321"/>
          </a:xfrm>
          <a:prstGeom prst="rect">
            <a:avLst/>
          </a:prstGeom>
          <a:solidFill>
            <a:schemeClr val="bg1"/>
          </a:solidFill>
          <a:ln>
            <a:noFill/>
          </a:ln>
        </p:spPr>
        <p:txBody>
          <a:bodyPr wrap="square" lIns="0" tIns="0" rIns="0" bIns="0" rtlCol="0">
            <a:noAutofit/>
          </a:bodyPr>
          <a:lstStyle/>
          <a:p>
            <a:pPr rtl="0"/>
            <a:r>
              <a:rPr lang="es-419" sz="900" dirty="0"/>
              <a:t>Tubo de succión</a:t>
            </a:r>
            <a:endParaRPr kumimoji="1" lang="en-US" altLang="ja-JP" sz="900" dirty="0"/>
          </a:p>
        </p:txBody>
      </p:sp>
      <p:sp>
        <p:nvSpPr>
          <p:cNvPr id="18" name="テキスト ボックス 17">
            <a:extLst>
              <a:ext uri="{FF2B5EF4-FFF2-40B4-BE49-F238E27FC236}">
                <a16:creationId xmlns:a16="http://schemas.microsoft.com/office/drawing/2014/main" id="{FCA8BB4F-F3AC-4127-BD27-015B2B4AC349}"/>
              </a:ext>
            </a:extLst>
          </p:cNvPr>
          <p:cNvSpPr txBox="1"/>
          <p:nvPr/>
        </p:nvSpPr>
        <p:spPr>
          <a:xfrm>
            <a:off x="830664" y="2768680"/>
            <a:ext cx="1306281" cy="240652"/>
          </a:xfrm>
          <a:prstGeom prst="rect">
            <a:avLst/>
          </a:prstGeom>
          <a:solidFill>
            <a:schemeClr val="bg1"/>
          </a:solidFill>
          <a:ln>
            <a:noFill/>
          </a:ln>
        </p:spPr>
        <p:txBody>
          <a:bodyPr wrap="square" lIns="0" tIns="0" rIns="0" bIns="0" rtlCol="0">
            <a:noAutofit/>
          </a:bodyPr>
          <a:lstStyle/>
          <a:p>
            <a:pPr rtl="0"/>
            <a:r>
              <a:rPr lang="es-419" sz="900" dirty="0"/>
              <a:t>Interceptor de retroceso de llama (</a:t>
            </a:r>
            <a:r>
              <a:rPr lang="es-419" sz="900" dirty="0" err="1"/>
              <a:t>kanshiki</a:t>
            </a:r>
            <a:r>
              <a:rPr lang="es-419" sz="900" dirty="0"/>
              <a:t> </a:t>
            </a:r>
            <a:r>
              <a:rPr lang="es-419" sz="900" dirty="0" err="1"/>
              <a:t>anzen</a:t>
            </a:r>
            <a:r>
              <a:rPr lang="es-419" sz="900" dirty="0"/>
              <a:t> </a:t>
            </a:r>
            <a:r>
              <a:rPr lang="es-419" sz="900" dirty="0" err="1"/>
              <a:t>ki</a:t>
            </a:r>
            <a:r>
              <a:rPr lang="es-419" sz="900" dirty="0"/>
              <a:t>)</a:t>
            </a:r>
            <a:endParaRPr kumimoji="1" lang="en-US" altLang="ja-JP" sz="900" dirty="0"/>
          </a:p>
        </p:txBody>
      </p:sp>
      <p:sp>
        <p:nvSpPr>
          <p:cNvPr id="19" name="テキスト ボックス 18">
            <a:extLst>
              <a:ext uri="{FF2B5EF4-FFF2-40B4-BE49-F238E27FC236}">
                <a16:creationId xmlns:a16="http://schemas.microsoft.com/office/drawing/2014/main" id="{BCDB952C-A495-42C0-A843-140BCEE28C4F}"/>
              </a:ext>
            </a:extLst>
          </p:cNvPr>
          <p:cNvSpPr txBox="1"/>
          <p:nvPr/>
        </p:nvSpPr>
        <p:spPr>
          <a:xfrm>
            <a:off x="5377090" y="2458294"/>
            <a:ext cx="2872045" cy="252000"/>
          </a:xfrm>
          <a:prstGeom prst="rect">
            <a:avLst/>
          </a:prstGeom>
          <a:solidFill>
            <a:schemeClr val="bg1"/>
          </a:solidFill>
          <a:ln>
            <a:noFill/>
          </a:ln>
        </p:spPr>
        <p:txBody>
          <a:bodyPr wrap="square" lIns="0" tIns="0" rIns="0" bIns="0" rtlCol="0">
            <a:noAutofit/>
          </a:bodyPr>
          <a:lstStyle/>
          <a:p>
            <a:pPr algn="ctr" rtl="0"/>
            <a:r>
              <a:rPr lang="es-419" sz="1200"/>
              <a:t>Periodo especificado por el fabricante</a:t>
            </a:r>
            <a:endParaRPr kumimoji="1" lang="en-US" altLang="ja-JP" sz="1200" dirty="0"/>
          </a:p>
        </p:txBody>
      </p:sp>
      <p:sp>
        <p:nvSpPr>
          <p:cNvPr id="20" name="テキスト ボックス 19">
            <a:extLst>
              <a:ext uri="{FF2B5EF4-FFF2-40B4-BE49-F238E27FC236}">
                <a16:creationId xmlns:a16="http://schemas.microsoft.com/office/drawing/2014/main" id="{670A6610-C74D-4B3A-A32C-13682CD4EBD5}"/>
              </a:ext>
            </a:extLst>
          </p:cNvPr>
          <p:cNvSpPr txBox="1"/>
          <p:nvPr/>
        </p:nvSpPr>
        <p:spPr>
          <a:xfrm>
            <a:off x="2468654" y="2110308"/>
            <a:ext cx="1306281" cy="252000"/>
          </a:xfrm>
          <a:prstGeom prst="rect">
            <a:avLst/>
          </a:prstGeom>
          <a:solidFill>
            <a:schemeClr val="bg1"/>
          </a:solidFill>
          <a:ln>
            <a:noFill/>
          </a:ln>
        </p:spPr>
        <p:txBody>
          <a:bodyPr wrap="square" lIns="0" tIns="0" rIns="0" bIns="0" rtlCol="0">
            <a:noAutofit/>
          </a:bodyPr>
          <a:lstStyle/>
          <a:p>
            <a:pPr algn="ctr" rtl="0"/>
            <a:r>
              <a:rPr lang="es-419" sz="900"/>
              <a:t>Después de la fecha de fabricación</a:t>
            </a:r>
            <a:endParaRPr kumimoji="1" lang="en-US" altLang="ja-JP" sz="900" dirty="0"/>
          </a:p>
        </p:txBody>
      </p:sp>
      <p:sp>
        <p:nvSpPr>
          <p:cNvPr id="21" name="テキスト ボックス 20">
            <a:extLst>
              <a:ext uri="{FF2B5EF4-FFF2-40B4-BE49-F238E27FC236}">
                <a16:creationId xmlns:a16="http://schemas.microsoft.com/office/drawing/2014/main" id="{B0786B89-7B79-492C-AA61-A5868620FB62}"/>
              </a:ext>
            </a:extLst>
          </p:cNvPr>
          <p:cNvSpPr txBox="1"/>
          <p:nvPr/>
        </p:nvSpPr>
        <p:spPr>
          <a:xfrm>
            <a:off x="2468654" y="2803765"/>
            <a:ext cx="1306281" cy="252000"/>
          </a:xfrm>
          <a:prstGeom prst="rect">
            <a:avLst/>
          </a:prstGeom>
          <a:solidFill>
            <a:schemeClr val="bg1"/>
          </a:solidFill>
          <a:ln>
            <a:noFill/>
          </a:ln>
        </p:spPr>
        <p:txBody>
          <a:bodyPr wrap="square" lIns="0" tIns="0" rIns="0" bIns="0" rtlCol="0">
            <a:noAutofit/>
          </a:bodyPr>
          <a:lstStyle/>
          <a:p>
            <a:pPr algn="ctr" rtl="0"/>
            <a:r>
              <a:rPr lang="es-419" sz="900" dirty="0"/>
              <a:t>Después de comenzar a usar</a:t>
            </a:r>
            <a:endParaRPr kumimoji="1" lang="en-US" altLang="ja-JP" sz="900" dirty="0"/>
          </a:p>
        </p:txBody>
      </p:sp>
      <p:sp>
        <p:nvSpPr>
          <p:cNvPr id="22" name="テキスト ボックス 21">
            <a:extLst>
              <a:ext uri="{FF2B5EF4-FFF2-40B4-BE49-F238E27FC236}">
                <a16:creationId xmlns:a16="http://schemas.microsoft.com/office/drawing/2014/main" id="{CA08C8AE-4258-4C05-8383-BD6539638228}"/>
              </a:ext>
            </a:extLst>
          </p:cNvPr>
          <p:cNvSpPr txBox="1"/>
          <p:nvPr/>
        </p:nvSpPr>
        <p:spPr>
          <a:xfrm>
            <a:off x="2468654" y="2439348"/>
            <a:ext cx="1306281" cy="282620"/>
          </a:xfrm>
          <a:prstGeom prst="rect">
            <a:avLst/>
          </a:prstGeom>
          <a:solidFill>
            <a:schemeClr val="bg1"/>
          </a:solidFill>
          <a:ln>
            <a:noFill/>
          </a:ln>
        </p:spPr>
        <p:txBody>
          <a:bodyPr wrap="square" lIns="0" tIns="0" rIns="0" bIns="0" rtlCol="0">
            <a:noAutofit/>
          </a:bodyPr>
          <a:lstStyle/>
          <a:p>
            <a:pPr algn="ctr" rtl="0"/>
            <a:r>
              <a:rPr lang="es-419" sz="900"/>
              <a:t>Después de la fecha de fabricación</a:t>
            </a:r>
            <a:endParaRPr kumimoji="1" lang="en-US" altLang="ja-JP" sz="900" dirty="0"/>
          </a:p>
        </p:txBody>
      </p:sp>
      <p:sp>
        <p:nvSpPr>
          <p:cNvPr id="23" name="テキスト ボックス 22">
            <a:extLst>
              <a:ext uri="{FF2B5EF4-FFF2-40B4-BE49-F238E27FC236}">
                <a16:creationId xmlns:a16="http://schemas.microsoft.com/office/drawing/2014/main" id="{DD28D168-53B1-4A54-9E70-7936D669D614}"/>
              </a:ext>
            </a:extLst>
          </p:cNvPr>
          <p:cNvSpPr txBox="1"/>
          <p:nvPr/>
        </p:nvSpPr>
        <p:spPr>
          <a:xfrm>
            <a:off x="4156498" y="2110308"/>
            <a:ext cx="1051456" cy="252000"/>
          </a:xfrm>
          <a:prstGeom prst="rect">
            <a:avLst/>
          </a:prstGeom>
          <a:solidFill>
            <a:schemeClr val="bg1"/>
          </a:solidFill>
          <a:ln>
            <a:noFill/>
          </a:ln>
        </p:spPr>
        <p:txBody>
          <a:bodyPr wrap="square" lIns="0" tIns="0" rIns="0" bIns="0" rtlCol="0">
            <a:noAutofit/>
          </a:bodyPr>
          <a:lstStyle/>
          <a:p>
            <a:pPr algn="ctr" rtl="0"/>
            <a:r>
              <a:rPr lang="es-419" sz="1600"/>
              <a:t>5 años</a:t>
            </a:r>
            <a:endParaRPr kumimoji="1" lang="en-US" altLang="ja-JP" sz="1600" dirty="0"/>
          </a:p>
        </p:txBody>
      </p:sp>
      <p:sp>
        <p:nvSpPr>
          <p:cNvPr id="24" name="テキスト ボックス 23">
            <a:extLst>
              <a:ext uri="{FF2B5EF4-FFF2-40B4-BE49-F238E27FC236}">
                <a16:creationId xmlns:a16="http://schemas.microsoft.com/office/drawing/2014/main" id="{8471214D-A94C-4468-B081-1F8F7D8101C8}"/>
              </a:ext>
            </a:extLst>
          </p:cNvPr>
          <p:cNvSpPr txBox="1"/>
          <p:nvPr/>
        </p:nvSpPr>
        <p:spPr>
          <a:xfrm>
            <a:off x="4167756" y="2768680"/>
            <a:ext cx="1051456" cy="252000"/>
          </a:xfrm>
          <a:prstGeom prst="rect">
            <a:avLst/>
          </a:prstGeom>
          <a:solidFill>
            <a:schemeClr val="bg1"/>
          </a:solidFill>
          <a:ln>
            <a:noFill/>
          </a:ln>
        </p:spPr>
        <p:txBody>
          <a:bodyPr wrap="square" lIns="0" tIns="0" rIns="0" bIns="0" rtlCol="0">
            <a:noAutofit/>
          </a:bodyPr>
          <a:lstStyle/>
          <a:p>
            <a:pPr algn="ctr" rtl="0"/>
            <a:r>
              <a:rPr lang="es-419" sz="1600"/>
              <a:t>3 años</a:t>
            </a:r>
            <a:endParaRPr kumimoji="1" lang="en-US" altLang="ja-JP" sz="1600" dirty="0"/>
          </a:p>
        </p:txBody>
      </p:sp>
      <p:sp>
        <p:nvSpPr>
          <p:cNvPr id="25" name="テキスト ボックス 24">
            <a:extLst>
              <a:ext uri="{FF2B5EF4-FFF2-40B4-BE49-F238E27FC236}">
                <a16:creationId xmlns:a16="http://schemas.microsoft.com/office/drawing/2014/main" id="{6A4ACB04-7E35-49E4-939E-F0641C5EA8CE}"/>
              </a:ext>
            </a:extLst>
          </p:cNvPr>
          <p:cNvSpPr txBox="1"/>
          <p:nvPr/>
        </p:nvSpPr>
        <p:spPr>
          <a:xfrm>
            <a:off x="4156498" y="2450434"/>
            <a:ext cx="1051456" cy="271534"/>
          </a:xfrm>
          <a:prstGeom prst="rect">
            <a:avLst/>
          </a:prstGeom>
          <a:solidFill>
            <a:schemeClr val="bg1"/>
          </a:solidFill>
          <a:ln>
            <a:noFill/>
          </a:ln>
        </p:spPr>
        <p:txBody>
          <a:bodyPr wrap="square" lIns="0" tIns="0" rIns="0" bIns="0" rtlCol="0">
            <a:noAutofit/>
          </a:bodyPr>
          <a:lstStyle/>
          <a:p>
            <a:pPr algn="ctr" rtl="0"/>
            <a:r>
              <a:rPr lang="es-419" sz="1600"/>
              <a:t>7 años</a:t>
            </a:r>
            <a:endParaRPr kumimoji="1" lang="en-US" altLang="ja-JP" sz="1600" dirty="0"/>
          </a:p>
        </p:txBody>
      </p:sp>
      <p:sp>
        <p:nvSpPr>
          <p:cNvPr id="26" name="テキスト ボックス 25">
            <a:extLst>
              <a:ext uri="{FF2B5EF4-FFF2-40B4-BE49-F238E27FC236}">
                <a16:creationId xmlns:a16="http://schemas.microsoft.com/office/drawing/2014/main" id="{5D6EB998-F676-4EC0-AAB3-7FC477C14DDD}"/>
              </a:ext>
            </a:extLst>
          </p:cNvPr>
          <p:cNvSpPr txBox="1"/>
          <p:nvPr/>
        </p:nvSpPr>
        <p:spPr>
          <a:xfrm>
            <a:off x="1987461" y="3166336"/>
            <a:ext cx="6473720" cy="222051"/>
          </a:xfrm>
          <a:prstGeom prst="rect">
            <a:avLst/>
          </a:prstGeom>
          <a:solidFill>
            <a:schemeClr val="bg1"/>
          </a:solidFill>
          <a:ln>
            <a:noFill/>
          </a:ln>
        </p:spPr>
        <p:txBody>
          <a:bodyPr wrap="square" lIns="0" tIns="0" rIns="0" bIns="0" rtlCol="0">
            <a:noAutofit/>
          </a:bodyPr>
          <a:lstStyle/>
          <a:p>
            <a:pPr algn="r" rtl="0"/>
            <a:r>
              <a:rPr lang="es-419" sz="1400" dirty="0"/>
              <a:t>Fuente: Directrices técnicas del Instituto Nacional de Seguridad y Salud en el Trabajo</a:t>
            </a:r>
            <a:endParaRPr kumimoji="1" lang="en-US" altLang="ja-JP" sz="1400" dirty="0"/>
          </a:p>
        </p:txBody>
      </p:sp>
    </p:spTree>
    <p:extLst>
      <p:ext uri="{BB962C8B-B14F-4D97-AF65-F5344CB8AC3E}">
        <p14:creationId xmlns:p14="http://schemas.microsoft.com/office/powerpoint/2010/main" val="739407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B0525C9C-42B3-492B-9CA8-303043BA1228}"/>
              </a:ext>
            </a:extLst>
          </p:cNvPr>
          <p:cNvPicPr>
            <a:picLocks noChangeAspect="1"/>
          </p:cNvPicPr>
          <p:nvPr/>
        </p:nvPicPr>
        <p:blipFill>
          <a:blip r:embed="rId3"/>
          <a:stretch>
            <a:fillRect/>
          </a:stretch>
        </p:blipFill>
        <p:spPr>
          <a:xfrm>
            <a:off x="633227" y="940362"/>
            <a:ext cx="5706445" cy="4463635"/>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es-419" sz="1800" dirty="0">
                <a:latin typeface="Meiryo UI" panose="020B0604030504040204" pitchFamily="50" charset="-128"/>
                <a:ea typeface="Meiryo UI" panose="020B0604030504040204" pitchFamily="50" charset="-128"/>
              </a:rPr>
              <a:t>Inspección del equipo utilizado para la soldadura con gas (</a:t>
            </a:r>
            <a:r>
              <a:rPr lang="es-419" sz="1800" dirty="0" err="1">
                <a:latin typeface="Meiryo UI" panose="020B0604030504040204" pitchFamily="50" charset="-128"/>
                <a:ea typeface="Meiryo UI" panose="020B0604030504040204" pitchFamily="50" charset="-128"/>
              </a:rPr>
              <a:t>gasu</a:t>
            </a:r>
            <a:r>
              <a:rPr lang="es-419" sz="1800" dirty="0">
                <a:latin typeface="Meiryo UI" panose="020B0604030504040204" pitchFamily="50" charset="-128"/>
                <a:ea typeface="Meiryo UI" panose="020B0604030504040204" pitchFamily="50" charset="-128"/>
              </a:rPr>
              <a:t> </a:t>
            </a:r>
            <a:r>
              <a:rPr lang="es-419" sz="1800" dirty="0" err="1">
                <a:latin typeface="Meiryo UI" panose="020B0604030504040204" pitchFamily="50" charset="-128"/>
                <a:ea typeface="Meiryo UI" panose="020B0604030504040204" pitchFamily="50" charset="-128"/>
              </a:rPr>
              <a:t>yousetu</a:t>
            </a:r>
            <a:r>
              <a:rPr lang="es-419" sz="1800" dirty="0">
                <a:latin typeface="Meiryo UI" panose="020B0604030504040204" pitchFamily="50" charset="-128"/>
                <a:ea typeface="Meiryo UI" panose="020B0604030504040204" pitchFamily="50" charset="-128"/>
              </a:rPr>
              <a:t>) (2) Inspección del soplete (</a:t>
            </a:r>
            <a:r>
              <a:rPr lang="es-419" sz="1800" dirty="0" err="1">
                <a:latin typeface="Meiryo UI" panose="020B0604030504040204" pitchFamily="50" charset="-128"/>
                <a:ea typeface="Meiryo UI" panose="020B0604030504040204" pitchFamily="50" charset="-128"/>
              </a:rPr>
              <a:t>suikan</a:t>
            </a:r>
            <a:r>
              <a:rPr lang="es-419" sz="1800" dirty="0">
                <a:latin typeface="Meiryo UI" panose="020B0604030504040204" pitchFamily="50" charset="-128"/>
                <a:ea typeface="Meiryo UI" panose="020B0604030504040204" pitchFamily="50" charset="-128"/>
              </a:rPr>
              <a:t>) (antorcha (</a:t>
            </a:r>
            <a:r>
              <a:rPr lang="es-419" sz="1800" dirty="0" err="1">
                <a:latin typeface="Meiryo UI" panose="020B0604030504040204" pitchFamily="50" charset="-128"/>
                <a:ea typeface="Meiryo UI" panose="020B0604030504040204" pitchFamily="50" charset="-128"/>
              </a:rPr>
              <a:t>tochi</a:t>
            </a:r>
            <a:r>
              <a:rPr lang="es-419" sz="1800" dirty="0">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51276" y="6449449"/>
            <a:ext cx="3876899" cy="276999"/>
          </a:xfrm>
          <a:prstGeom prst="rect">
            <a:avLst/>
          </a:prstGeom>
          <a:noFill/>
          <a:ln>
            <a:solidFill>
              <a:schemeClr val="tx1"/>
            </a:solidFill>
          </a:ln>
        </p:spPr>
        <p:txBody>
          <a:bodyPr wrap="square" rtlCol="0">
            <a:spAutoFit/>
          </a:bodyPr>
          <a:lstStyle/>
          <a:p>
            <a:pPr algn="r" rtl="0"/>
            <a:r>
              <a:rPr lang="es-419" sz="1200" dirty="0">
                <a:solidFill>
                  <a:prstClr val="black"/>
                </a:solidFill>
              </a:rPr>
              <a:t>Libro de texto página 53 / Texto complementario página 39</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29</a:t>
            </a:fld>
            <a:endParaRPr kumimoji="1" lang="ja-JP" altLang="en-US"/>
          </a:p>
        </p:txBody>
      </p:sp>
      <p:sp>
        <p:nvSpPr>
          <p:cNvPr id="6" name="テキスト ボックス 5">
            <a:extLst>
              <a:ext uri="{FF2B5EF4-FFF2-40B4-BE49-F238E27FC236}">
                <a16:creationId xmlns:a16="http://schemas.microsoft.com/office/drawing/2014/main" id="{2D0B6573-2FC1-41AC-AEB8-42DA2144851D}"/>
              </a:ext>
            </a:extLst>
          </p:cNvPr>
          <p:cNvSpPr txBox="1"/>
          <p:nvPr/>
        </p:nvSpPr>
        <p:spPr>
          <a:xfrm>
            <a:off x="2067827" y="983429"/>
            <a:ext cx="2989086" cy="194207"/>
          </a:xfrm>
          <a:prstGeom prst="rect">
            <a:avLst/>
          </a:prstGeom>
          <a:solidFill>
            <a:schemeClr val="bg1"/>
          </a:solidFill>
          <a:ln>
            <a:noFill/>
          </a:ln>
        </p:spPr>
        <p:txBody>
          <a:bodyPr wrap="square" lIns="0" tIns="0" rIns="0" bIns="0" rtlCol="0">
            <a:noAutofit/>
          </a:bodyPr>
          <a:lstStyle/>
          <a:p>
            <a:pPr algn="ctr" rtl="0"/>
            <a:r>
              <a:rPr lang="es-419" sz="1200" dirty="0"/>
              <a:t>Tabla 1-18: Elementos de inspección (ejemplo)</a:t>
            </a:r>
            <a:endParaRPr kumimoji="1" lang="en-US" altLang="ja-JP" sz="1200" dirty="0"/>
          </a:p>
        </p:txBody>
      </p:sp>
      <p:sp>
        <p:nvSpPr>
          <p:cNvPr id="8" name="テキスト ボックス 7">
            <a:extLst>
              <a:ext uri="{FF2B5EF4-FFF2-40B4-BE49-F238E27FC236}">
                <a16:creationId xmlns:a16="http://schemas.microsoft.com/office/drawing/2014/main" id="{EEEE58F2-164F-493E-8F6F-51AC80CFF73A}"/>
              </a:ext>
            </a:extLst>
          </p:cNvPr>
          <p:cNvSpPr txBox="1"/>
          <p:nvPr/>
        </p:nvSpPr>
        <p:spPr>
          <a:xfrm>
            <a:off x="777314" y="1347784"/>
            <a:ext cx="786805" cy="330891"/>
          </a:xfrm>
          <a:prstGeom prst="rect">
            <a:avLst/>
          </a:prstGeom>
          <a:solidFill>
            <a:schemeClr val="bg1"/>
          </a:solidFill>
          <a:ln>
            <a:noFill/>
          </a:ln>
        </p:spPr>
        <p:txBody>
          <a:bodyPr wrap="square" lIns="0" tIns="0" rIns="0" bIns="0" rtlCol="0">
            <a:noAutofit/>
          </a:bodyPr>
          <a:lstStyle/>
          <a:p>
            <a:pPr algn="ctr" rtl="0"/>
            <a:r>
              <a:rPr lang="es-419" sz="1000" dirty="0"/>
              <a:t>Elementos de inspección</a:t>
            </a:r>
            <a:endParaRPr kumimoji="1" lang="en-US" altLang="ja-JP" sz="1000" dirty="0"/>
          </a:p>
        </p:txBody>
      </p:sp>
      <p:sp>
        <p:nvSpPr>
          <p:cNvPr id="9" name="テキスト ボックス 8">
            <a:extLst>
              <a:ext uri="{FF2B5EF4-FFF2-40B4-BE49-F238E27FC236}">
                <a16:creationId xmlns:a16="http://schemas.microsoft.com/office/drawing/2014/main" id="{442D9331-DBEA-4CD4-B815-08BBF854DB6B}"/>
              </a:ext>
            </a:extLst>
          </p:cNvPr>
          <p:cNvSpPr txBox="1"/>
          <p:nvPr/>
        </p:nvSpPr>
        <p:spPr>
          <a:xfrm>
            <a:off x="771938" y="2528942"/>
            <a:ext cx="792181" cy="235704"/>
          </a:xfrm>
          <a:prstGeom prst="rect">
            <a:avLst/>
          </a:prstGeom>
          <a:solidFill>
            <a:schemeClr val="bg1"/>
          </a:solidFill>
          <a:ln>
            <a:noFill/>
          </a:ln>
        </p:spPr>
        <p:txBody>
          <a:bodyPr wrap="square" lIns="0" tIns="0" rIns="0" bIns="0" rtlCol="0">
            <a:noAutofit/>
          </a:bodyPr>
          <a:lstStyle/>
          <a:p>
            <a:pPr rtl="0"/>
            <a:r>
              <a:rPr lang="es-419" sz="1200"/>
              <a:t>Inspección visual</a:t>
            </a:r>
            <a:endParaRPr kumimoji="1" lang="en-US" altLang="ja-JP" sz="1200" dirty="0"/>
          </a:p>
        </p:txBody>
      </p:sp>
      <p:sp>
        <p:nvSpPr>
          <p:cNvPr id="10" name="テキスト ボックス 9">
            <a:extLst>
              <a:ext uri="{FF2B5EF4-FFF2-40B4-BE49-F238E27FC236}">
                <a16:creationId xmlns:a16="http://schemas.microsoft.com/office/drawing/2014/main" id="{E8C58CB3-4784-4D37-ADAB-3305C3E38EE5}"/>
              </a:ext>
            </a:extLst>
          </p:cNvPr>
          <p:cNvSpPr txBox="1"/>
          <p:nvPr/>
        </p:nvSpPr>
        <p:spPr>
          <a:xfrm>
            <a:off x="777315" y="3894597"/>
            <a:ext cx="792180" cy="235704"/>
          </a:xfrm>
          <a:prstGeom prst="rect">
            <a:avLst/>
          </a:prstGeom>
          <a:solidFill>
            <a:schemeClr val="bg1"/>
          </a:solidFill>
          <a:ln>
            <a:noFill/>
          </a:ln>
        </p:spPr>
        <p:txBody>
          <a:bodyPr wrap="square" lIns="0" tIns="0" rIns="0" bIns="0" rtlCol="0">
            <a:noAutofit/>
          </a:bodyPr>
          <a:lstStyle/>
          <a:p>
            <a:pPr rtl="0"/>
            <a:r>
              <a:rPr lang="es-419" sz="1000" dirty="0"/>
              <a:t>Inspección de hermeticidad</a:t>
            </a:r>
            <a:endParaRPr kumimoji="1" lang="en-US" altLang="ja-JP" sz="1000" dirty="0"/>
          </a:p>
        </p:txBody>
      </p:sp>
      <p:sp>
        <p:nvSpPr>
          <p:cNvPr id="11" name="テキスト ボックス 10">
            <a:extLst>
              <a:ext uri="{FF2B5EF4-FFF2-40B4-BE49-F238E27FC236}">
                <a16:creationId xmlns:a16="http://schemas.microsoft.com/office/drawing/2014/main" id="{2E00F072-3DDD-4014-AEBA-66F36BC9D83F}"/>
              </a:ext>
            </a:extLst>
          </p:cNvPr>
          <p:cNvSpPr txBox="1"/>
          <p:nvPr/>
        </p:nvSpPr>
        <p:spPr>
          <a:xfrm>
            <a:off x="757536" y="4670822"/>
            <a:ext cx="818926" cy="517155"/>
          </a:xfrm>
          <a:prstGeom prst="rect">
            <a:avLst/>
          </a:prstGeom>
          <a:solidFill>
            <a:schemeClr val="bg1"/>
          </a:solidFill>
          <a:ln>
            <a:noFill/>
          </a:ln>
        </p:spPr>
        <p:txBody>
          <a:bodyPr wrap="square" lIns="0" tIns="0" rIns="0" bIns="0" rtlCol="0">
            <a:noAutofit/>
          </a:bodyPr>
          <a:lstStyle/>
          <a:p>
            <a:pPr rtl="0"/>
            <a:r>
              <a:rPr lang="es-419" sz="1200" dirty="0"/>
              <a:t>Verifique el estado de la llama</a:t>
            </a:r>
            <a:endParaRPr kumimoji="1" lang="en-US" altLang="ja-JP" sz="1200" dirty="0"/>
          </a:p>
        </p:txBody>
      </p:sp>
      <p:sp>
        <p:nvSpPr>
          <p:cNvPr id="12" name="テキスト ボックス 11">
            <a:extLst>
              <a:ext uri="{FF2B5EF4-FFF2-40B4-BE49-F238E27FC236}">
                <a16:creationId xmlns:a16="http://schemas.microsoft.com/office/drawing/2014/main" id="{7B6BC88C-7258-46AC-B5EA-6EBC92D8E0F0}"/>
              </a:ext>
            </a:extLst>
          </p:cNvPr>
          <p:cNvSpPr txBox="1"/>
          <p:nvPr/>
        </p:nvSpPr>
        <p:spPr>
          <a:xfrm>
            <a:off x="1635405" y="1759059"/>
            <a:ext cx="1305688" cy="432168"/>
          </a:xfrm>
          <a:prstGeom prst="rect">
            <a:avLst/>
          </a:prstGeom>
          <a:solidFill>
            <a:schemeClr val="bg1"/>
          </a:solidFill>
          <a:ln>
            <a:noFill/>
          </a:ln>
        </p:spPr>
        <p:txBody>
          <a:bodyPr wrap="square" lIns="0" tIns="0" rIns="0" bIns="0" rtlCol="0">
            <a:noAutofit/>
          </a:bodyPr>
          <a:lstStyle/>
          <a:p>
            <a:pPr rtl="0"/>
            <a:r>
              <a:rPr lang="es-419" sz="1000" dirty="0"/>
              <a:t>Cuerpo, manguera (</a:t>
            </a:r>
            <a:r>
              <a:rPr lang="es-419" sz="1000" dirty="0" err="1"/>
              <a:t>housu</a:t>
            </a:r>
            <a:r>
              <a:rPr lang="es-419" sz="1000" dirty="0"/>
              <a:t>), soporte de junta y tubería</a:t>
            </a:r>
            <a:endParaRPr kumimoji="1" lang="en-US" altLang="ja-JP" sz="1000" dirty="0"/>
          </a:p>
        </p:txBody>
      </p:sp>
      <p:sp>
        <p:nvSpPr>
          <p:cNvPr id="13" name="テキスト ボックス 12">
            <a:extLst>
              <a:ext uri="{FF2B5EF4-FFF2-40B4-BE49-F238E27FC236}">
                <a16:creationId xmlns:a16="http://schemas.microsoft.com/office/drawing/2014/main" id="{7D976DD0-E008-4EDE-A94D-E986ADE6A133}"/>
              </a:ext>
            </a:extLst>
          </p:cNvPr>
          <p:cNvSpPr txBox="1"/>
          <p:nvPr/>
        </p:nvSpPr>
        <p:spPr>
          <a:xfrm>
            <a:off x="1923726" y="1345985"/>
            <a:ext cx="874063" cy="330891"/>
          </a:xfrm>
          <a:prstGeom prst="rect">
            <a:avLst/>
          </a:prstGeom>
          <a:solidFill>
            <a:schemeClr val="bg1"/>
          </a:solidFill>
          <a:ln>
            <a:noFill/>
          </a:ln>
        </p:spPr>
        <p:txBody>
          <a:bodyPr wrap="square" lIns="0" tIns="0" rIns="0" bIns="0" rtlCol="0">
            <a:noAutofit/>
          </a:bodyPr>
          <a:lstStyle/>
          <a:p>
            <a:pPr algn="ctr" rtl="0"/>
            <a:r>
              <a:rPr lang="es-419" sz="1000"/>
              <a:t>Partes a inspeccionar</a:t>
            </a:r>
            <a:endParaRPr kumimoji="1" lang="en-US" altLang="ja-JP" sz="1000" dirty="0"/>
          </a:p>
        </p:txBody>
      </p:sp>
      <p:sp>
        <p:nvSpPr>
          <p:cNvPr id="14" name="テキスト ボックス 13">
            <a:extLst>
              <a:ext uri="{FF2B5EF4-FFF2-40B4-BE49-F238E27FC236}">
                <a16:creationId xmlns:a16="http://schemas.microsoft.com/office/drawing/2014/main" id="{1AC828A1-735D-4A2B-86AC-98EAE66278B7}"/>
              </a:ext>
            </a:extLst>
          </p:cNvPr>
          <p:cNvSpPr txBox="1"/>
          <p:nvPr/>
        </p:nvSpPr>
        <p:spPr>
          <a:xfrm>
            <a:off x="3377213" y="1345985"/>
            <a:ext cx="874063" cy="325320"/>
          </a:xfrm>
          <a:prstGeom prst="rect">
            <a:avLst/>
          </a:prstGeom>
          <a:solidFill>
            <a:schemeClr val="bg1"/>
          </a:solidFill>
          <a:ln>
            <a:noFill/>
          </a:ln>
        </p:spPr>
        <p:txBody>
          <a:bodyPr wrap="square" lIns="0" tIns="0" rIns="0" bIns="0" rtlCol="0">
            <a:noAutofit/>
          </a:bodyPr>
          <a:lstStyle/>
          <a:p>
            <a:pPr algn="ctr" rtl="0"/>
            <a:r>
              <a:rPr lang="es-419" sz="1000"/>
              <a:t>Detalles de inspección</a:t>
            </a:r>
            <a:endParaRPr kumimoji="1" lang="en-US" altLang="ja-JP" sz="1000" dirty="0"/>
          </a:p>
        </p:txBody>
      </p:sp>
      <p:sp>
        <p:nvSpPr>
          <p:cNvPr id="15" name="テキスト ボックス 14">
            <a:extLst>
              <a:ext uri="{FF2B5EF4-FFF2-40B4-BE49-F238E27FC236}">
                <a16:creationId xmlns:a16="http://schemas.microsoft.com/office/drawing/2014/main" id="{F8B4ED73-7A98-4095-B99A-5E7CCACE6BE5}"/>
              </a:ext>
            </a:extLst>
          </p:cNvPr>
          <p:cNvSpPr txBox="1"/>
          <p:nvPr/>
        </p:nvSpPr>
        <p:spPr>
          <a:xfrm>
            <a:off x="4664198" y="1250479"/>
            <a:ext cx="707902" cy="453063"/>
          </a:xfrm>
          <a:prstGeom prst="rect">
            <a:avLst/>
          </a:prstGeom>
          <a:solidFill>
            <a:schemeClr val="bg1"/>
          </a:solidFill>
          <a:ln>
            <a:noFill/>
          </a:ln>
        </p:spPr>
        <p:txBody>
          <a:bodyPr wrap="square" lIns="0" tIns="0" rIns="0" bIns="0" rtlCol="0">
            <a:noAutofit/>
          </a:bodyPr>
          <a:lstStyle/>
          <a:p>
            <a:pPr algn="ctr" rtl="0"/>
            <a:r>
              <a:rPr lang="es-419" sz="900"/>
              <a:t>Inspección diaria (nichijou tenken)</a:t>
            </a:r>
            <a:endParaRPr kumimoji="1" lang="en-US" altLang="ja-JP" sz="900" dirty="0"/>
          </a:p>
        </p:txBody>
      </p:sp>
      <p:sp>
        <p:nvSpPr>
          <p:cNvPr id="16" name="テキスト ボックス 15">
            <a:extLst>
              <a:ext uri="{FF2B5EF4-FFF2-40B4-BE49-F238E27FC236}">
                <a16:creationId xmlns:a16="http://schemas.microsoft.com/office/drawing/2014/main" id="{53B456C9-005F-4385-9CC9-AED2FA998E10}"/>
              </a:ext>
            </a:extLst>
          </p:cNvPr>
          <p:cNvSpPr txBox="1"/>
          <p:nvPr/>
        </p:nvSpPr>
        <p:spPr>
          <a:xfrm>
            <a:off x="5451645" y="1249531"/>
            <a:ext cx="675565" cy="454011"/>
          </a:xfrm>
          <a:prstGeom prst="rect">
            <a:avLst/>
          </a:prstGeom>
          <a:solidFill>
            <a:schemeClr val="bg1"/>
          </a:solidFill>
          <a:ln>
            <a:noFill/>
          </a:ln>
        </p:spPr>
        <p:txBody>
          <a:bodyPr wrap="square" lIns="0" tIns="0" rIns="0" bIns="0" rtlCol="0">
            <a:noAutofit/>
          </a:bodyPr>
          <a:lstStyle/>
          <a:p>
            <a:pPr algn="ctr" rtl="0"/>
            <a:r>
              <a:rPr lang="es-419" sz="900"/>
              <a:t>Inspección mensual periódica</a:t>
            </a:r>
            <a:endParaRPr kumimoji="1" lang="en-US" altLang="ja-JP" sz="900" dirty="0"/>
          </a:p>
        </p:txBody>
      </p:sp>
      <p:sp>
        <p:nvSpPr>
          <p:cNvPr id="17" name="テキスト ボックス 16">
            <a:extLst>
              <a:ext uri="{FF2B5EF4-FFF2-40B4-BE49-F238E27FC236}">
                <a16:creationId xmlns:a16="http://schemas.microsoft.com/office/drawing/2014/main" id="{254C05DD-7F90-4678-8691-72FE8F3B75DA}"/>
              </a:ext>
            </a:extLst>
          </p:cNvPr>
          <p:cNvSpPr txBox="1"/>
          <p:nvPr/>
        </p:nvSpPr>
        <p:spPr>
          <a:xfrm>
            <a:off x="1635405" y="2278981"/>
            <a:ext cx="918474" cy="183918"/>
          </a:xfrm>
          <a:prstGeom prst="rect">
            <a:avLst/>
          </a:prstGeom>
          <a:solidFill>
            <a:schemeClr val="bg1"/>
          </a:solidFill>
          <a:ln>
            <a:noFill/>
          </a:ln>
        </p:spPr>
        <p:txBody>
          <a:bodyPr wrap="square" lIns="0" tIns="0" rIns="0" bIns="0" rtlCol="0">
            <a:noAutofit/>
          </a:bodyPr>
          <a:lstStyle/>
          <a:p>
            <a:pPr rtl="0"/>
            <a:r>
              <a:rPr lang="es-419" sz="1000"/>
              <a:t>Válvula, etc.</a:t>
            </a:r>
            <a:endParaRPr kumimoji="1" lang="en-US" altLang="ja-JP" sz="1000" dirty="0"/>
          </a:p>
        </p:txBody>
      </p:sp>
      <p:sp>
        <p:nvSpPr>
          <p:cNvPr id="18" name="テキスト ボックス 17">
            <a:extLst>
              <a:ext uri="{FF2B5EF4-FFF2-40B4-BE49-F238E27FC236}">
                <a16:creationId xmlns:a16="http://schemas.microsoft.com/office/drawing/2014/main" id="{21106A15-083F-4ECC-9D1F-AC017571D8A5}"/>
              </a:ext>
            </a:extLst>
          </p:cNvPr>
          <p:cNvSpPr txBox="1"/>
          <p:nvPr/>
        </p:nvSpPr>
        <p:spPr>
          <a:xfrm>
            <a:off x="1628579" y="3293718"/>
            <a:ext cx="1305688" cy="190210"/>
          </a:xfrm>
          <a:prstGeom prst="rect">
            <a:avLst/>
          </a:prstGeom>
          <a:solidFill>
            <a:schemeClr val="bg1"/>
          </a:solidFill>
          <a:ln>
            <a:noFill/>
          </a:ln>
        </p:spPr>
        <p:txBody>
          <a:bodyPr wrap="square" lIns="0" tIns="0" rIns="0" bIns="0" rtlCol="0">
            <a:noAutofit/>
          </a:bodyPr>
          <a:lstStyle/>
          <a:p>
            <a:pPr rtl="0"/>
            <a:r>
              <a:rPr lang="es-419" sz="1000"/>
              <a:t>Boquilla (higuchi)</a:t>
            </a:r>
            <a:endParaRPr kumimoji="1" lang="en-US" altLang="ja-JP" sz="1000" dirty="0"/>
          </a:p>
        </p:txBody>
      </p:sp>
      <p:sp>
        <p:nvSpPr>
          <p:cNvPr id="19" name="テキスト ボックス 18">
            <a:extLst>
              <a:ext uri="{FF2B5EF4-FFF2-40B4-BE49-F238E27FC236}">
                <a16:creationId xmlns:a16="http://schemas.microsoft.com/office/drawing/2014/main" id="{0CCE6B56-4412-4346-89F1-A9D38BDBFAEB}"/>
              </a:ext>
            </a:extLst>
          </p:cNvPr>
          <p:cNvSpPr txBox="1"/>
          <p:nvPr/>
        </p:nvSpPr>
        <p:spPr>
          <a:xfrm>
            <a:off x="1642229" y="2511618"/>
            <a:ext cx="1305688" cy="710176"/>
          </a:xfrm>
          <a:prstGeom prst="rect">
            <a:avLst/>
          </a:prstGeom>
          <a:solidFill>
            <a:schemeClr val="bg1"/>
          </a:solidFill>
          <a:ln>
            <a:noFill/>
          </a:ln>
        </p:spPr>
        <p:txBody>
          <a:bodyPr wrap="square" lIns="0" tIns="0" rIns="0" bIns="0" rtlCol="0">
            <a:noAutofit/>
          </a:bodyPr>
          <a:lstStyle/>
          <a:p>
            <a:pPr rtl="0"/>
            <a:r>
              <a:rPr lang="es-419" sz="1000"/>
              <a:t>Contacto de la boquilla (higuchi), contacto de la base de la junta de la manguera (housu)</a:t>
            </a:r>
            <a:endParaRPr kumimoji="1" lang="en-US" altLang="ja-JP" sz="1000" dirty="0"/>
          </a:p>
        </p:txBody>
      </p:sp>
      <p:sp>
        <p:nvSpPr>
          <p:cNvPr id="20" name="テキスト ボックス 19">
            <a:extLst>
              <a:ext uri="{FF2B5EF4-FFF2-40B4-BE49-F238E27FC236}">
                <a16:creationId xmlns:a16="http://schemas.microsoft.com/office/drawing/2014/main" id="{6E5BDFA9-5920-4807-8AFD-C33D424AF1EB}"/>
              </a:ext>
            </a:extLst>
          </p:cNvPr>
          <p:cNvSpPr txBox="1"/>
          <p:nvPr/>
        </p:nvSpPr>
        <p:spPr>
          <a:xfrm>
            <a:off x="1628579" y="4036761"/>
            <a:ext cx="1305688" cy="490213"/>
          </a:xfrm>
          <a:prstGeom prst="rect">
            <a:avLst/>
          </a:prstGeom>
          <a:solidFill>
            <a:schemeClr val="bg1"/>
          </a:solidFill>
          <a:ln>
            <a:noFill/>
          </a:ln>
        </p:spPr>
        <p:txBody>
          <a:bodyPr wrap="square" lIns="0" tIns="0" rIns="0" bIns="0" rtlCol="0">
            <a:noAutofit/>
          </a:bodyPr>
          <a:lstStyle/>
          <a:p>
            <a:pPr rtl="0"/>
            <a:r>
              <a:rPr lang="es-419" sz="1000" dirty="0"/>
              <a:t>Secciones de montaje para válvulas y piezas</a:t>
            </a:r>
            <a:endParaRPr kumimoji="1" lang="en-US" altLang="ja-JP" sz="1000" dirty="0"/>
          </a:p>
        </p:txBody>
      </p:sp>
      <p:sp>
        <p:nvSpPr>
          <p:cNvPr id="21" name="テキスト ボックス 20">
            <a:extLst>
              <a:ext uri="{FF2B5EF4-FFF2-40B4-BE49-F238E27FC236}">
                <a16:creationId xmlns:a16="http://schemas.microsoft.com/office/drawing/2014/main" id="{10CD4592-A3E1-4D01-B20B-BF9ED25EB5E5}"/>
              </a:ext>
            </a:extLst>
          </p:cNvPr>
          <p:cNvSpPr txBox="1"/>
          <p:nvPr/>
        </p:nvSpPr>
        <p:spPr>
          <a:xfrm>
            <a:off x="1654726" y="3796392"/>
            <a:ext cx="1305688" cy="197277"/>
          </a:xfrm>
          <a:prstGeom prst="rect">
            <a:avLst/>
          </a:prstGeom>
          <a:solidFill>
            <a:schemeClr val="bg1"/>
          </a:solidFill>
          <a:ln>
            <a:noFill/>
          </a:ln>
        </p:spPr>
        <p:txBody>
          <a:bodyPr wrap="square" lIns="0" tIns="0" rIns="0" bIns="0" rtlCol="0">
            <a:noAutofit/>
          </a:bodyPr>
          <a:lstStyle/>
          <a:p>
            <a:pPr rtl="0"/>
            <a:r>
              <a:rPr lang="es-419" sz="800" dirty="0"/>
              <a:t>Sección de ajuste de la boquilla (</a:t>
            </a:r>
            <a:r>
              <a:rPr lang="es-419" sz="800" dirty="0" err="1"/>
              <a:t>higuchi</a:t>
            </a:r>
            <a:r>
              <a:rPr lang="es-419" sz="800" dirty="0"/>
              <a:t>)</a:t>
            </a:r>
            <a:endParaRPr kumimoji="1" lang="en-US" altLang="ja-JP" sz="800" dirty="0"/>
          </a:p>
        </p:txBody>
      </p:sp>
      <p:sp>
        <p:nvSpPr>
          <p:cNvPr id="22" name="テキスト ボックス 21">
            <a:extLst>
              <a:ext uri="{FF2B5EF4-FFF2-40B4-BE49-F238E27FC236}">
                <a16:creationId xmlns:a16="http://schemas.microsoft.com/office/drawing/2014/main" id="{38728CD6-BC8B-4745-BD51-6D3A12E6681B}"/>
              </a:ext>
            </a:extLst>
          </p:cNvPr>
          <p:cNvSpPr txBox="1"/>
          <p:nvPr/>
        </p:nvSpPr>
        <p:spPr>
          <a:xfrm>
            <a:off x="1654726" y="3555852"/>
            <a:ext cx="918474" cy="197277"/>
          </a:xfrm>
          <a:prstGeom prst="rect">
            <a:avLst/>
          </a:prstGeom>
          <a:solidFill>
            <a:schemeClr val="bg1"/>
          </a:solidFill>
          <a:ln>
            <a:noFill/>
          </a:ln>
        </p:spPr>
        <p:txBody>
          <a:bodyPr wrap="square" lIns="0" tIns="0" rIns="0" bIns="0" rtlCol="0">
            <a:noAutofit/>
          </a:bodyPr>
          <a:lstStyle/>
          <a:p>
            <a:pPr rtl="0"/>
            <a:r>
              <a:rPr lang="es-419" sz="1000"/>
              <a:t>Válvula</a:t>
            </a:r>
            <a:endParaRPr kumimoji="1" lang="en-US" altLang="ja-JP" sz="1000" dirty="0"/>
          </a:p>
        </p:txBody>
      </p:sp>
      <p:sp>
        <p:nvSpPr>
          <p:cNvPr id="23" name="テキスト ボックス 22">
            <a:extLst>
              <a:ext uri="{FF2B5EF4-FFF2-40B4-BE49-F238E27FC236}">
                <a16:creationId xmlns:a16="http://schemas.microsoft.com/office/drawing/2014/main" id="{6400D355-B023-484F-87A7-CA64718D9D3A}"/>
              </a:ext>
            </a:extLst>
          </p:cNvPr>
          <p:cNvSpPr txBox="1"/>
          <p:nvPr/>
        </p:nvSpPr>
        <p:spPr>
          <a:xfrm>
            <a:off x="1642229" y="4670822"/>
            <a:ext cx="1305688" cy="287137"/>
          </a:xfrm>
          <a:prstGeom prst="rect">
            <a:avLst/>
          </a:prstGeom>
          <a:solidFill>
            <a:schemeClr val="bg1"/>
          </a:solidFill>
          <a:ln>
            <a:noFill/>
          </a:ln>
        </p:spPr>
        <p:txBody>
          <a:bodyPr wrap="square" lIns="0" tIns="0" rIns="0" bIns="0" rtlCol="0">
            <a:noAutofit/>
          </a:bodyPr>
          <a:lstStyle/>
          <a:p>
            <a:pPr rtl="0"/>
            <a:r>
              <a:rPr lang="es-419" sz="1000"/>
              <a:t>Llama</a:t>
            </a:r>
            <a:endParaRPr kumimoji="1" lang="en-US" altLang="ja-JP" sz="1000" dirty="0"/>
          </a:p>
        </p:txBody>
      </p:sp>
      <p:sp>
        <p:nvSpPr>
          <p:cNvPr id="24" name="テキスト ボックス 23">
            <a:extLst>
              <a:ext uri="{FF2B5EF4-FFF2-40B4-BE49-F238E27FC236}">
                <a16:creationId xmlns:a16="http://schemas.microsoft.com/office/drawing/2014/main" id="{6CE02974-AEED-4C59-967E-21A1A46E5B10}"/>
              </a:ext>
            </a:extLst>
          </p:cNvPr>
          <p:cNvSpPr txBox="1"/>
          <p:nvPr/>
        </p:nvSpPr>
        <p:spPr>
          <a:xfrm>
            <a:off x="1642229" y="5063758"/>
            <a:ext cx="1242554" cy="215074"/>
          </a:xfrm>
          <a:prstGeom prst="rect">
            <a:avLst/>
          </a:prstGeom>
          <a:solidFill>
            <a:schemeClr val="bg1"/>
          </a:solidFill>
          <a:ln>
            <a:noFill/>
          </a:ln>
        </p:spPr>
        <p:txBody>
          <a:bodyPr wrap="square" lIns="0" tIns="0" rIns="0" bIns="0" rtlCol="0">
            <a:noAutofit/>
          </a:bodyPr>
          <a:lstStyle/>
          <a:p>
            <a:pPr rtl="0"/>
            <a:r>
              <a:rPr lang="es-419" sz="800" dirty="0"/>
              <a:t>Flujo de aire de oxígeno de corte (</a:t>
            </a:r>
            <a:r>
              <a:rPr lang="es-419" sz="800" dirty="0" err="1"/>
              <a:t>setudan</a:t>
            </a:r>
            <a:r>
              <a:rPr lang="es-419" sz="800" dirty="0"/>
              <a:t> sanso)</a:t>
            </a:r>
            <a:endParaRPr kumimoji="1" lang="en-US" altLang="ja-JP" sz="800" dirty="0"/>
          </a:p>
        </p:txBody>
      </p:sp>
      <p:sp>
        <p:nvSpPr>
          <p:cNvPr id="25" name="テキスト ボックス 24">
            <a:extLst>
              <a:ext uri="{FF2B5EF4-FFF2-40B4-BE49-F238E27FC236}">
                <a16:creationId xmlns:a16="http://schemas.microsoft.com/office/drawing/2014/main" id="{2EB523A7-1CE6-49FD-9B06-50D1653AF2A6}"/>
              </a:ext>
            </a:extLst>
          </p:cNvPr>
          <p:cNvSpPr txBox="1"/>
          <p:nvPr/>
        </p:nvSpPr>
        <p:spPr>
          <a:xfrm>
            <a:off x="2994532" y="1770196"/>
            <a:ext cx="1597940" cy="417289"/>
          </a:xfrm>
          <a:prstGeom prst="rect">
            <a:avLst/>
          </a:prstGeom>
          <a:solidFill>
            <a:schemeClr val="bg1"/>
          </a:solidFill>
          <a:ln>
            <a:noFill/>
          </a:ln>
        </p:spPr>
        <p:txBody>
          <a:bodyPr wrap="square" lIns="0" tIns="0" rIns="0" bIns="0" rtlCol="0">
            <a:noAutofit/>
          </a:bodyPr>
          <a:lstStyle/>
          <a:p>
            <a:pPr rtl="0"/>
            <a:r>
              <a:rPr lang="es-419" sz="1200"/>
              <a:t>¿Hay grietas o corrosión?</a:t>
            </a:r>
            <a:endParaRPr kumimoji="1" lang="en-US" altLang="ja-JP" sz="1200" dirty="0"/>
          </a:p>
        </p:txBody>
      </p:sp>
      <p:sp>
        <p:nvSpPr>
          <p:cNvPr id="26" name="テキスト ボックス 25">
            <a:extLst>
              <a:ext uri="{FF2B5EF4-FFF2-40B4-BE49-F238E27FC236}">
                <a16:creationId xmlns:a16="http://schemas.microsoft.com/office/drawing/2014/main" id="{7BA9EC7E-400F-455B-8E58-728FD3F327DD}"/>
              </a:ext>
            </a:extLst>
          </p:cNvPr>
          <p:cNvSpPr txBox="1"/>
          <p:nvPr/>
        </p:nvSpPr>
        <p:spPr>
          <a:xfrm>
            <a:off x="3001356" y="2239029"/>
            <a:ext cx="1597940" cy="223870"/>
          </a:xfrm>
          <a:prstGeom prst="rect">
            <a:avLst/>
          </a:prstGeom>
          <a:solidFill>
            <a:schemeClr val="bg1"/>
          </a:solidFill>
          <a:ln>
            <a:noFill/>
          </a:ln>
        </p:spPr>
        <p:txBody>
          <a:bodyPr wrap="square" lIns="0" tIns="0" rIns="0" bIns="0" rtlCol="0">
            <a:noAutofit/>
          </a:bodyPr>
          <a:lstStyle/>
          <a:p>
            <a:pPr rtl="0"/>
            <a:r>
              <a:rPr lang="es-419" sz="900"/>
              <a:t>¿Hay algún daño o </a:t>
            </a:r>
          </a:p>
          <a:p>
            <a:pPr rtl="0"/>
            <a:r>
              <a:rPr lang="es-419" sz="900"/>
              <a:t>deformación?</a:t>
            </a:r>
            <a:endParaRPr kumimoji="1" lang="en-US" altLang="ja-JP" sz="900" dirty="0"/>
          </a:p>
        </p:txBody>
      </p:sp>
      <p:sp>
        <p:nvSpPr>
          <p:cNvPr id="27" name="テキスト ボックス 26">
            <a:extLst>
              <a:ext uri="{FF2B5EF4-FFF2-40B4-BE49-F238E27FC236}">
                <a16:creationId xmlns:a16="http://schemas.microsoft.com/office/drawing/2014/main" id="{08CB44C2-2AC2-46DB-AA51-506F62B70666}"/>
              </a:ext>
            </a:extLst>
          </p:cNvPr>
          <p:cNvSpPr txBox="1"/>
          <p:nvPr/>
        </p:nvSpPr>
        <p:spPr>
          <a:xfrm>
            <a:off x="3018596" y="3274986"/>
            <a:ext cx="1597940" cy="183917"/>
          </a:xfrm>
          <a:prstGeom prst="rect">
            <a:avLst/>
          </a:prstGeom>
          <a:solidFill>
            <a:schemeClr val="bg1"/>
          </a:solidFill>
          <a:ln>
            <a:noFill/>
          </a:ln>
        </p:spPr>
        <p:txBody>
          <a:bodyPr wrap="square" lIns="0" tIns="0" rIns="0" bIns="0" rtlCol="0">
            <a:noAutofit/>
          </a:bodyPr>
          <a:lstStyle/>
          <a:p>
            <a:pPr rtl="0"/>
            <a:r>
              <a:rPr lang="es-419" sz="800" dirty="0"/>
              <a:t>¿Hay alguna deformación o daño por fusión?</a:t>
            </a:r>
            <a:endParaRPr kumimoji="1" lang="en-US" altLang="ja-JP" sz="800" dirty="0"/>
          </a:p>
        </p:txBody>
      </p:sp>
      <p:sp>
        <p:nvSpPr>
          <p:cNvPr id="28" name="テキスト ボックス 27">
            <a:extLst>
              <a:ext uri="{FF2B5EF4-FFF2-40B4-BE49-F238E27FC236}">
                <a16:creationId xmlns:a16="http://schemas.microsoft.com/office/drawing/2014/main" id="{97B54A57-598B-4B1F-89DC-6A8A418B9A7F}"/>
              </a:ext>
            </a:extLst>
          </p:cNvPr>
          <p:cNvSpPr txBox="1"/>
          <p:nvPr/>
        </p:nvSpPr>
        <p:spPr>
          <a:xfrm>
            <a:off x="3001356" y="2691336"/>
            <a:ext cx="1540000" cy="399155"/>
          </a:xfrm>
          <a:prstGeom prst="rect">
            <a:avLst/>
          </a:prstGeom>
          <a:solidFill>
            <a:schemeClr val="bg1"/>
          </a:solidFill>
          <a:ln>
            <a:noFill/>
          </a:ln>
        </p:spPr>
        <p:txBody>
          <a:bodyPr wrap="square" lIns="0" tIns="0" rIns="0" bIns="0" rtlCol="0">
            <a:noAutofit/>
          </a:bodyPr>
          <a:lstStyle/>
          <a:p>
            <a:pPr rtl="0"/>
            <a:r>
              <a:rPr lang="es-419" sz="1200"/>
              <a:t>¿Hay rayones o deformaciones?</a:t>
            </a:r>
            <a:endParaRPr kumimoji="1" lang="en-US" altLang="ja-JP" sz="1200" dirty="0"/>
          </a:p>
        </p:txBody>
      </p:sp>
      <p:sp>
        <p:nvSpPr>
          <p:cNvPr id="29" name="テキスト ボックス 28">
            <a:extLst>
              <a:ext uri="{FF2B5EF4-FFF2-40B4-BE49-F238E27FC236}">
                <a16:creationId xmlns:a16="http://schemas.microsoft.com/office/drawing/2014/main" id="{3BBD3EF6-DF3E-4D85-A058-C7EEE33117F7}"/>
              </a:ext>
            </a:extLst>
          </p:cNvPr>
          <p:cNvSpPr txBox="1"/>
          <p:nvPr/>
        </p:nvSpPr>
        <p:spPr>
          <a:xfrm>
            <a:off x="3001356" y="4146095"/>
            <a:ext cx="1540000" cy="346386"/>
          </a:xfrm>
          <a:prstGeom prst="rect">
            <a:avLst/>
          </a:prstGeom>
          <a:solidFill>
            <a:schemeClr val="bg1"/>
          </a:solidFill>
          <a:ln>
            <a:noFill/>
          </a:ln>
        </p:spPr>
        <p:txBody>
          <a:bodyPr wrap="square" lIns="0" tIns="0" rIns="0" bIns="0" rtlCol="0">
            <a:noAutofit/>
          </a:bodyPr>
          <a:lstStyle/>
          <a:p>
            <a:pPr rtl="0"/>
            <a:r>
              <a:rPr lang="es-419" sz="1000"/>
              <a:t>¿Hay alguna fuga externa?</a:t>
            </a:r>
            <a:endParaRPr kumimoji="1" lang="en-US" altLang="ja-JP" sz="1000" dirty="0"/>
          </a:p>
        </p:txBody>
      </p:sp>
      <p:sp>
        <p:nvSpPr>
          <p:cNvPr id="30" name="テキスト ボックス 29">
            <a:extLst>
              <a:ext uri="{FF2B5EF4-FFF2-40B4-BE49-F238E27FC236}">
                <a16:creationId xmlns:a16="http://schemas.microsoft.com/office/drawing/2014/main" id="{5210527F-17F9-4374-9437-9561881D6C2E}"/>
              </a:ext>
            </a:extLst>
          </p:cNvPr>
          <p:cNvSpPr txBox="1"/>
          <p:nvPr/>
        </p:nvSpPr>
        <p:spPr>
          <a:xfrm>
            <a:off x="3001356" y="3803216"/>
            <a:ext cx="1540000" cy="183917"/>
          </a:xfrm>
          <a:prstGeom prst="rect">
            <a:avLst/>
          </a:prstGeom>
          <a:solidFill>
            <a:schemeClr val="bg1"/>
          </a:solidFill>
          <a:ln>
            <a:noFill/>
          </a:ln>
        </p:spPr>
        <p:txBody>
          <a:bodyPr wrap="square" lIns="0" tIns="0" rIns="0" bIns="0" rtlCol="0">
            <a:noAutofit/>
          </a:bodyPr>
          <a:lstStyle/>
          <a:p>
            <a:pPr rtl="0"/>
            <a:r>
              <a:rPr lang="es-419" sz="1000" dirty="0"/>
              <a:t>¿Hay alguna fuga de gas?</a:t>
            </a:r>
            <a:endParaRPr kumimoji="1" lang="en-US" altLang="ja-JP" sz="1000" dirty="0"/>
          </a:p>
        </p:txBody>
      </p:sp>
      <p:sp>
        <p:nvSpPr>
          <p:cNvPr id="31" name="テキスト ボックス 30">
            <a:extLst>
              <a:ext uri="{FF2B5EF4-FFF2-40B4-BE49-F238E27FC236}">
                <a16:creationId xmlns:a16="http://schemas.microsoft.com/office/drawing/2014/main" id="{CA1F60D7-3822-480F-B450-09D58AE5A8C9}"/>
              </a:ext>
            </a:extLst>
          </p:cNvPr>
          <p:cNvSpPr txBox="1"/>
          <p:nvPr/>
        </p:nvSpPr>
        <p:spPr>
          <a:xfrm>
            <a:off x="3004963" y="3529863"/>
            <a:ext cx="1532785" cy="183917"/>
          </a:xfrm>
          <a:prstGeom prst="rect">
            <a:avLst/>
          </a:prstGeom>
          <a:solidFill>
            <a:schemeClr val="bg1"/>
          </a:solidFill>
          <a:ln>
            <a:noFill/>
          </a:ln>
        </p:spPr>
        <p:txBody>
          <a:bodyPr wrap="square" lIns="0" tIns="0" rIns="0" bIns="0" rtlCol="0">
            <a:noAutofit/>
          </a:bodyPr>
          <a:lstStyle/>
          <a:p>
            <a:pPr rtl="0">
              <a:lnSpc>
                <a:spcPts val="1000"/>
              </a:lnSpc>
            </a:pPr>
            <a:r>
              <a:rPr lang="es-419" sz="1000" dirty="0"/>
              <a:t>¿Hay una fuga en el asiento de la válvula?</a:t>
            </a:r>
            <a:endParaRPr kumimoji="1" lang="en-US" altLang="ja-JP" sz="1000" dirty="0"/>
          </a:p>
        </p:txBody>
      </p:sp>
      <p:sp>
        <p:nvSpPr>
          <p:cNvPr id="32" name="テキスト ボックス 31">
            <a:extLst>
              <a:ext uri="{FF2B5EF4-FFF2-40B4-BE49-F238E27FC236}">
                <a16:creationId xmlns:a16="http://schemas.microsoft.com/office/drawing/2014/main" id="{1486CC43-1050-4183-8704-845F9FC16FAD}"/>
              </a:ext>
            </a:extLst>
          </p:cNvPr>
          <p:cNvSpPr txBox="1"/>
          <p:nvPr/>
        </p:nvSpPr>
        <p:spPr>
          <a:xfrm>
            <a:off x="3013684" y="4577370"/>
            <a:ext cx="1540000" cy="432000"/>
          </a:xfrm>
          <a:prstGeom prst="rect">
            <a:avLst/>
          </a:prstGeom>
          <a:solidFill>
            <a:schemeClr val="bg1"/>
          </a:solidFill>
          <a:ln>
            <a:noFill/>
          </a:ln>
        </p:spPr>
        <p:txBody>
          <a:bodyPr wrap="square" lIns="0" tIns="0" rIns="0" bIns="0" rtlCol="0">
            <a:noAutofit/>
          </a:bodyPr>
          <a:lstStyle/>
          <a:p>
            <a:pPr rtl="0"/>
            <a:r>
              <a:rPr lang="es-419" sz="1200"/>
              <a:t>¿Se puede ajustar sin problemas?</a:t>
            </a:r>
            <a:endParaRPr kumimoji="1" lang="en-US" altLang="ja-JP" sz="1200" dirty="0"/>
          </a:p>
        </p:txBody>
      </p:sp>
      <p:sp>
        <p:nvSpPr>
          <p:cNvPr id="33" name="テキスト ボックス 32">
            <a:extLst>
              <a:ext uri="{FF2B5EF4-FFF2-40B4-BE49-F238E27FC236}">
                <a16:creationId xmlns:a16="http://schemas.microsoft.com/office/drawing/2014/main" id="{E12C2AF7-3B5B-4C16-9F54-D8E7D0DA0155}"/>
              </a:ext>
            </a:extLst>
          </p:cNvPr>
          <p:cNvSpPr txBox="1"/>
          <p:nvPr/>
        </p:nvSpPr>
        <p:spPr>
          <a:xfrm>
            <a:off x="3013684" y="5082213"/>
            <a:ext cx="1540000" cy="183917"/>
          </a:xfrm>
          <a:prstGeom prst="rect">
            <a:avLst/>
          </a:prstGeom>
          <a:solidFill>
            <a:schemeClr val="bg1"/>
          </a:solidFill>
          <a:ln>
            <a:noFill/>
          </a:ln>
        </p:spPr>
        <p:txBody>
          <a:bodyPr wrap="square" lIns="0" tIns="0" rIns="0" bIns="0" rtlCol="0">
            <a:noAutofit/>
          </a:bodyPr>
          <a:lstStyle/>
          <a:p>
            <a:pPr rtl="0"/>
            <a:r>
              <a:rPr lang="es-419" sz="1200"/>
              <a:t>¿Es normal?</a:t>
            </a:r>
            <a:endParaRPr kumimoji="1" lang="en-US" altLang="ja-JP" sz="1200" dirty="0"/>
          </a:p>
        </p:txBody>
      </p:sp>
    </p:spTree>
    <p:extLst>
      <p:ext uri="{BB962C8B-B14F-4D97-AF65-F5344CB8AC3E}">
        <p14:creationId xmlns:p14="http://schemas.microsoft.com/office/powerpoint/2010/main" val="57886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92658" y="190330"/>
            <a:ext cx="7886700" cy="459929"/>
          </a:xfrm>
          <a:ln>
            <a:solidFill>
              <a:schemeClr val="tx1"/>
            </a:solidFill>
          </a:ln>
        </p:spPr>
        <p:txBody>
          <a:bodyPr rtlCol="0">
            <a:noAutofit/>
          </a:bodyPr>
          <a:lstStyle/>
          <a:p>
            <a:pPr rtl="0"/>
            <a:r>
              <a:rPr lang="es-419" sz="2000" dirty="0">
                <a:latin typeface="Meiryo UI" panose="020B0604030504040204" pitchFamily="50" charset="-128"/>
                <a:ea typeface="Meiryo UI" panose="020B0604030504040204" pitchFamily="50" charset="-128"/>
              </a:rPr>
              <a:t>Características de la soldadura con gas (</a:t>
            </a:r>
            <a:r>
              <a:rPr lang="es-419" sz="2000" dirty="0" err="1">
                <a:latin typeface="Meiryo UI" panose="020B0604030504040204" pitchFamily="50" charset="-128"/>
                <a:ea typeface="Meiryo UI" panose="020B0604030504040204" pitchFamily="50" charset="-128"/>
              </a:rPr>
              <a:t>Gasu</a:t>
            </a:r>
            <a:r>
              <a:rPr lang="es-419" sz="2000" dirty="0">
                <a:latin typeface="Meiryo UI" panose="020B0604030504040204" pitchFamily="50" charset="-128"/>
                <a:ea typeface="Meiryo UI" panose="020B0604030504040204" pitchFamily="50" charset="-128"/>
              </a:rPr>
              <a:t> </a:t>
            </a:r>
            <a:r>
              <a:rPr lang="es-419" sz="2000" dirty="0" err="1">
                <a:latin typeface="Meiryo UI" panose="020B0604030504040204" pitchFamily="50" charset="-128"/>
                <a:ea typeface="Meiryo UI" panose="020B0604030504040204" pitchFamily="50" charset="-128"/>
              </a:rPr>
              <a:t>Yousetu</a:t>
            </a:r>
            <a:r>
              <a:rPr lang="es-419" sz="20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92658" y="739373"/>
            <a:ext cx="3736980" cy="1890348"/>
          </a:xfrm>
          <a:ln>
            <a:solidFill>
              <a:schemeClr val="tx1"/>
            </a:solidFill>
          </a:ln>
        </p:spPr>
        <p:txBody>
          <a:bodyPr rtlCol="0">
            <a:noAutofit/>
          </a:bodyPr>
          <a:lstStyle/>
          <a:p>
            <a:pPr rtl="0">
              <a:lnSpc>
                <a:spcPct val="110000"/>
              </a:lnSpc>
              <a:spcBef>
                <a:spcPts val="0"/>
              </a:spcBef>
            </a:pPr>
            <a:r>
              <a:rPr lang="es-419" sz="1200" b="1" dirty="0">
                <a:latin typeface="Meiryo UI" panose="020B0604030504040204" pitchFamily="50" charset="-128"/>
                <a:ea typeface="Meiryo UI" panose="020B0604030504040204" pitchFamily="50" charset="-128"/>
              </a:rPr>
              <a:t>Ventajas</a:t>
            </a:r>
            <a:endParaRPr kumimoji="1" lang="en-US" altLang="ja-JP" sz="1200" b="1" dirty="0">
              <a:latin typeface="Meiryo UI" panose="020B0604030504040204" pitchFamily="50" charset="-128"/>
              <a:ea typeface="Meiryo UI" panose="020B0604030504040204" pitchFamily="50" charset="-128"/>
            </a:endParaRPr>
          </a:p>
          <a:p>
            <a:pPr marL="268288" indent="-268288" rtl="0">
              <a:lnSpc>
                <a:spcPct val="100000"/>
              </a:lnSpc>
              <a:spcBef>
                <a:spcPts val="0"/>
              </a:spcBef>
              <a:buNone/>
            </a:pPr>
            <a:r>
              <a:rPr lang="es-419" sz="1200" dirty="0">
                <a:latin typeface="Meiryo UI" panose="020B0604030504040204" pitchFamily="50" charset="-128"/>
                <a:ea typeface="Meiryo UI" panose="020B0604030504040204" pitchFamily="50" charset="-128"/>
              </a:rPr>
              <a:t>　・ Puede trabajar en cualquier lugar con un cilindro (</a:t>
            </a:r>
            <a:r>
              <a:rPr lang="es-419" sz="1200" dirty="0" err="1">
                <a:latin typeface="Meiryo UI" panose="020B0604030504040204" pitchFamily="50" charset="-128"/>
                <a:ea typeface="Meiryo UI" panose="020B0604030504040204" pitchFamily="50" charset="-128"/>
              </a:rPr>
              <a:t>bonbe</a:t>
            </a:r>
            <a:r>
              <a:rPr lang="es-419" sz="1200" dirty="0">
                <a:latin typeface="Meiryo UI" panose="020B0604030504040204" pitchFamily="50" charset="-128"/>
                <a:ea typeface="Meiryo UI" panose="020B0604030504040204" pitchFamily="50" charset="-128"/>
              </a:rPr>
              <a:t>) de gas.</a:t>
            </a:r>
          </a:p>
          <a:p>
            <a:pPr marL="268288" indent="-268288" rtl="0">
              <a:lnSpc>
                <a:spcPct val="100000"/>
              </a:lnSpc>
              <a:spcBef>
                <a:spcPts val="0"/>
              </a:spcBef>
              <a:buNone/>
            </a:pPr>
            <a:r>
              <a:rPr lang="es-419" sz="1200" dirty="0">
                <a:latin typeface="Meiryo UI" panose="020B0604030504040204" pitchFamily="50" charset="-128"/>
                <a:ea typeface="Meiryo UI" panose="020B0604030504040204" pitchFamily="50" charset="-128"/>
              </a:rPr>
              <a:t>　・ Se puede soldar sin usar un electrodo revestido.</a:t>
            </a:r>
          </a:p>
          <a:p>
            <a:pPr marL="268288" indent="-268288" rtl="0">
              <a:lnSpc>
                <a:spcPct val="100000"/>
              </a:lnSpc>
              <a:spcBef>
                <a:spcPts val="0"/>
              </a:spcBef>
              <a:buNone/>
            </a:pPr>
            <a:r>
              <a:rPr lang="es-419" sz="1200" dirty="0">
                <a:latin typeface="Meiryo UI" panose="020B0604030504040204" pitchFamily="50" charset="-128"/>
                <a:ea typeface="Meiryo UI" panose="020B0604030504040204" pitchFamily="50" charset="-128"/>
              </a:rPr>
              <a:t>　・ Se generan menos humos (</a:t>
            </a:r>
            <a:r>
              <a:rPr lang="es-419" sz="1200" dirty="0" err="1">
                <a:latin typeface="Meiryo UI" panose="020B0604030504040204" pitchFamily="50" charset="-128"/>
                <a:ea typeface="Meiryo UI" panose="020B0604030504040204" pitchFamily="50" charset="-128"/>
              </a:rPr>
              <a:t>hyumu</a:t>
            </a:r>
            <a:r>
              <a:rPr lang="es-419" sz="1200" dirty="0">
                <a:latin typeface="Meiryo UI" panose="020B0604030504040204" pitchFamily="50" charset="-128"/>
                <a:ea typeface="Meiryo UI" panose="020B0604030504040204" pitchFamily="50" charset="-128"/>
              </a:rPr>
              <a:t>) y salpicaduras (</a:t>
            </a:r>
            <a:r>
              <a:rPr lang="es-419" sz="1200" dirty="0" err="1">
                <a:latin typeface="Meiryo UI" panose="020B0604030504040204" pitchFamily="50" charset="-128"/>
                <a:ea typeface="Meiryo UI" panose="020B0604030504040204" pitchFamily="50" charset="-128"/>
              </a:rPr>
              <a:t>supatta</a:t>
            </a:r>
            <a:r>
              <a:rPr lang="es-419"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marL="268288" indent="-268288" rtl="0">
              <a:lnSpc>
                <a:spcPct val="100000"/>
              </a:lnSpc>
              <a:spcBef>
                <a:spcPts val="0"/>
              </a:spcBef>
              <a:buNone/>
            </a:pPr>
            <a:endParaRPr lang="en-US" altLang="ja-JP" sz="7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463435" y="6375116"/>
            <a:ext cx="3736980" cy="276999"/>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 2 / Texto complementario página 6</a:t>
            </a:r>
          </a:p>
        </p:txBody>
      </p:sp>
      <p:sp>
        <p:nvSpPr>
          <p:cNvPr id="7" name="タイトル 3"/>
          <p:cNvSpPr txBox="1">
            <a:spLocks/>
          </p:cNvSpPr>
          <p:nvPr/>
        </p:nvSpPr>
        <p:spPr>
          <a:xfrm>
            <a:off x="692658" y="2863660"/>
            <a:ext cx="7886700" cy="467880"/>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rtl="0"/>
            <a:r>
              <a:rPr lang="es-419" sz="2000" dirty="0">
                <a:latin typeface="Meiryo UI" panose="020B0604030504040204" pitchFamily="50" charset="-128"/>
                <a:ea typeface="Meiryo UI" panose="020B0604030504040204" pitchFamily="50" charset="-128"/>
              </a:rPr>
              <a:t>Características de corte con gas (</a:t>
            </a:r>
            <a:r>
              <a:rPr lang="es-419" sz="2000" dirty="0" err="1">
                <a:latin typeface="Meiryo UI" panose="020B0604030504040204" pitchFamily="50" charset="-128"/>
                <a:ea typeface="Meiryo UI" panose="020B0604030504040204" pitchFamily="50" charset="-128"/>
              </a:rPr>
              <a:t>gasu</a:t>
            </a:r>
            <a:r>
              <a:rPr lang="es-419" sz="2000" dirty="0">
                <a:latin typeface="Meiryo UI" panose="020B0604030504040204" pitchFamily="50" charset="-128"/>
                <a:ea typeface="Meiryo UI" panose="020B0604030504040204" pitchFamily="50" charset="-128"/>
              </a:rPr>
              <a:t> </a:t>
            </a:r>
            <a:r>
              <a:rPr lang="es-419" sz="2000" dirty="0" err="1">
                <a:latin typeface="Meiryo UI" panose="020B0604030504040204" pitchFamily="50" charset="-128"/>
                <a:ea typeface="Meiryo UI" panose="020B0604030504040204" pitchFamily="50" charset="-128"/>
              </a:rPr>
              <a:t>setudan</a:t>
            </a:r>
            <a:r>
              <a:rPr lang="es-419" sz="2000" dirty="0">
                <a:latin typeface="Meiryo UI" panose="020B0604030504040204" pitchFamily="50" charset="-128"/>
                <a:ea typeface="Meiryo UI" panose="020B0604030504040204" pitchFamily="50" charset="-128"/>
              </a:rPr>
              <a:t>)</a:t>
            </a:r>
          </a:p>
        </p:txBody>
      </p:sp>
      <p:sp>
        <p:nvSpPr>
          <p:cNvPr id="8" name="コンテンツ プレースホルダー 4"/>
          <p:cNvSpPr txBox="1">
            <a:spLocks/>
          </p:cNvSpPr>
          <p:nvPr/>
        </p:nvSpPr>
        <p:spPr>
          <a:xfrm>
            <a:off x="692658" y="3430098"/>
            <a:ext cx="373698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spcBef>
                <a:spcPts val="0"/>
              </a:spcBef>
            </a:pPr>
            <a:r>
              <a:rPr lang="es-419" sz="1200" b="1">
                <a:latin typeface="Meiryo UI" panose="020B0604030504040204" pitchFamily="50" charset="-128"/>
                <a:ea typeface="Meiryo UI" panose="020B0604030504040204" pitchFamily="50" charset="-128"/>
              </a:rPr>
              <a:t>Ventajas</a:t>
            </a:r>
            <a:endParaRPr lang="en-US" altLang="ja-JP" sz="1200" b="1" dirty="0">
              <a:latin typeface="Meiryo UI" panose="020B0604030504040204" pitchFamily="50" charset="-128"/>
              <a:ea typeface="Meiryo UI" panose="020B0604030504040204" pitchFamily="50" charset="-128"/>
            </a:endParaRPr>
          </a:p>
          <a:p>
            <a:pPr marL="85725" indent="-85725" rtl="0">
              <a:spcBef>
                <a:spcPts val="0"/>
              </a:spcBef>
              <a:buNone/>
            </a:pPr>
            <a:r>
              <a:rPr lang="es-419" sz="1200">
                <a:latin typeface="Meiryo UI" panose="020B0604030504040204" pitchFamily="50" charset="-128"/>
                <a:ea typeface="Meiryo UI" panose="020B0604030504040204" pitchFamily="50" charset="-128"/>
              </a:rPr>
              <a:t>　・ Puede cortar incluso placas gruesas.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a:t>
            </a:fld>
            <a:endParaRPr kumimoji="1" lang="ja-JP" altLang="en-US"/>
          </a:p>
        </p:txBody>
      </p:sp>
      <p:sp>
        <p:nvSpPr>
          <p:cNvPr id="9" name="コンテンツ プレースホルダー 4"/>
          <p:cNvSpPr txBox="1">
            <a:spLocks/>
          </p:cNvSpPr>
          <p:nvPr/>
        </p:nvSpPr>
        <p:spPr>
          <a:xfrm>
            <a:off x="4429638" y="739372"/>
            <a:ext cx="4149720" cy="1890348"/>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lnSpc>
                <a:spcPct val="110000"/>
              </a:lnSpc>
              <a:spcBef>
                <a:spcPts val="0"/>
              </a:spcBef>
            </a:pPr>
            <a:r>
              <a:rPr lang="es-419" sz="1200" b="1" dirty="0">
                <a:latin typeface="Meiryo UI" panose="020B0604030504040204" pitchFamily="50" charset="-128"/>
                <a:ea typeface="Meiryo UI" panose="020B0604030504040204" pitchFamily="50" charset="-128"/>
              </a:rPr>
              <a:t>Desventajas</a:t>
            </a:r>
            <a:endParaRPr lang="en-US" altLang="ja-JP" sz="1200" b="1" dirty="0">
              <a:latin typeface="Meiryo UI" panose="020B0604030504040204" pitchFamily="50" charset="-128"/>
              <a:ea typeface="Meiryo UI" panose="020B0604030504040204" pitchFamily="50" charset="-128"/>
            </a:endParaRPr>
          </a:p>
          <a:p>
            <a:pPr marL="180975" indent="0" rtl="0">
              <a:lnSpc>
                <a:spcPct val="100000"/>
              </a:lnSpc>
              <a:spcBef>
                <a:spcPts val="0"/>
              </a:spcBef>
              <a:buFont typeface="Arial" panose="020B0604020202020204" pitchFamily="34" charset="0"/>
              <a:buNone/>
            </a:pPr>
            <a:r>
              <a:rPr lang="es-419" sz="1200" dirty="0">
                <a:latin typeface="Meiryo UI" panose="020B0604030504040204" pitchFamily="50" charset="-128"/>
                <a:ea typeface="Meiryo UI" panose="020B0604030504040204" pitchFamily="50" charset="-128"/>
              </a:rPr>
              <a:t>・ La temperatura de la fuente de calor es baja.</a:t>
            </a:r>
          </a:p>
          <a:p>
            <a:pPr marL="180975" indent="0" rtl="0">
              <a:lnSpc>
                <a:spcPct val="100000"/>
              </a:lnSpc>
              <a:spcBef>
                <a:spcPts val="0"/>
              </a:spcBef>
              <a:buFont typeface="Arial" panose="020B0604020202020204" pitchFamily="34" charset="0"/>
              <a:buNone/>
            </a:pPr>
            <a:r>
              <a:rPr lang="es-419" sz="1200" dirty="0">
                <a:latin typeface="Meiryo UI" panose="020B0604030504040204" pitchFamily="50" charset="-128"/>
                <a:ea typeface="Meiryo UI" panose="020B0604030504040204" pitchFamily="50" charset="-128"/>
              </a:rPr>
              <a:t>・ Se necesita mucho tiempo para calentar el metal hasta que se derrita.</a:t>
            </a:r>
          </a:p>
          <a:p>
            <a:pPr marL="180975" indent="0" rtl="0">
              <a:lnSpc>
                <a:spcPct val="100000"/>
              </a:lnSpc>
              <a:spcBef>
                <a:spcPts val="0"/>
              </a:spcBef>
              <a:buFont typeface="Arial" panose="020B0604020202020204" pitchFamily="34" charset="0"/>
              <a:buNone/>
            </a:pPr>
            <a:r>
              <a:rPr lang="es-419" sz="1200" dirty="0">
                <a:latin typeface="Meiryo UI" panose="020B0604030504040204" pitchFamily="50" charset="-128"/>
                <a:ea typeface="Meiryo UI" panose="020B0604030504040204" pitchFamily="50" charset="-128"/>
              </a:rPr>
              <a:t>・ Es difícil sobrecalentar localmente la pieza soldada.</a:t>
            </a:r>
          </a:p>
          <a:p>
            <a:pPr marL="180975" indent="0" rtl="0">
              <a:lnSpc>
                <a:spcPct val="100000"/>
              </a:lnSpc>
              <a:spcBef>
                <a:spcPts val="0"/>
              </a:spcBef>
              <a:buFont typeface="Arial" panose="020B0604020202020204" pitchFamily="34" charset="0"/>
              <a:buNone/>
            </a:pPr>
            <a:r>
              <a:rPr lang="es-419" sz="1200" dirty="0">
                <a:latin typeface="Meiryo UI" panose="020B0604030504040204" pitchFamily="50" charset="-128"/>
                <a:ea typeface="Meiryo UI" panose="020B0604030504040204" pitchFamily="50" charset="-128"/>
              </a:rPr>
              <a:t>・ Se genera mucha distorsión.</a:t>
            </a:r>
          </a:p>
          <a:p>
            <a:pPr marL="180975" indent="0" rtl="0">
              <a:lnSpc>
                <a:spcPct val="100000"/>
              </a:lnSpc>
              <a:spcBef>
                <a:spcPts val="0"/>
              </a:spcBef>
              <a:buFont typeface="Arial" panose="020B0604020202020204" pitchFamily="34" charset="0"/>
              <a:buNone/>
            </a:pPr>
            <a:r>
              <a:rPr lang="es-419" sz="1200" dirty="0">
                <a:latin typeface="Meiryo UI" panose="020B0604030504040204" pitchFamily="50" charset="-128"/>
                <a:ea typeface="Meiryo UI" panose="020B0604030504040204" pitchFamily="50" charset="-128"/>
              </a:rPr>
              <a:t>・ La zona afectada por el calor es grande.</a:t>
            </a:r>
          </a:p>
          <a:p>
            <a:pPr marL="180975" indent="0" rtl="0">
              <a:lnSpc>
                <a:spcPct val="110000"/>
              </a:lnSpc>
              <a:spcBef>
                <a:spcPts val="0"/>
              </a:spcBef>
              <a:buFont typeface="Arial" panose="020B0604020202020204" pitchFamily="34" charset="0"/>
              <a:buNone/>
            </a:pPr>
            <a:r>
              <a:rPr lang="es-419" sz="1200" dirty="0">
                <a:latin typeface="Meiryo UI" panose="020B0604030504040204" pitchFamily="50" charset="-128"/>
                <a:ea typeface="Meiryo UI" panose="020B0604030504040204" pitchFamily="50" charset="-128"/>
              </a:rPr>
              <a:t>・ No es apto para soldar diferentes metales o placas gruesas.</a:t>
            </a:r>
          </a:p>
        </p:txBody>
      </p:sp>
      <p:sp>
        <p:nvSpPr>
          <p:cNvPr id="10" name="コンテンツ プレースホルダー 4"/>
          <p:cNvSpPr txBox="1">
            <a:spLocks/>
          </p:cNvSpPr>
          <p:nvPr/>
        </p:nvSpPr>
        <p:spPr>
          <a:xfrm>
            <a:off x="4429638" y="3430097"/>
            <a:ext cx="414972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spcBef>
                <a:spcPts val="0"/>
              </a:spcBef>
            </a:pPr>
            <a:r>
              <a:rPr lang="es-419" sz="1200" b="1">
                <a:latin typeface="Meiryo UI" panose="020B0604030504040204" pitchFamily="50" charset="-128"/>
                <a:ea typeface="Meiryo UI" panose="020B0604030504040204" pitchFamily="50" charset="-128"/>
              </a:rPr>
              <a:t>Desventajas</a:t>
            </a:r>
            <a:endParaRPr lang="en-US" altLang="ja-JP" sz="1200" b="1" dirty="0">
              <a:latin typeface="Meiryo UI" panose="020B0604030504040204" pitchFamily="50" charset="-128"/>
              <a:ea typeface="Meiryo UI" panose="020B0604030504040204" pitchFamily="50" charset="-128"/>
            </a:endParaRPr>
          </a:p>
          <a:p>
            <a:pPr marL="180975" indent="0" rtl="0">
              <a:spcBef>
                <a:spcPts val="0"/>
              </a:spcBef>
              <a:buNone/>
            </a:pPr>
            <a:r>
              <a:rPr lang="es-419" sz="1200">
                <a:latin typeface="Meiryo UI" panose="020B0604030504040204" pitchFamily="50" charset="-128"/>
                <a:ea typeface="Meiryo UI" panose="020B0604030504040204" pitchFamily="50" charset="-128"/>
              </a:rPr>
              <a:t>・ Solo se pueden cortar materiales a base de hierro, etc.</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071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a:extLst>
              <a:ext uri="{FF2B5EF4-FFF2-40B4-BE49-F238E27FC236}">
                <a16:creationId xmlns:a16="http://schemas.microsoft.com/office/drawing/2014/main" id="{B44E4BCD-EEF6-4283-A759-858F32589C19}"/>
              </a:ext>
            </a:extLst>
          </p:cNvPr>
          <p:cNvPicPr>
            <a:picLocks noChangeAspect="1"/>
          </p:cNvPicPr>
          <p:nvPr/>
        </p:nvPicPr>
        <p:blipFill>
          <a:blip r:embed="rId3"/>
          <a:stretch>
            <a:fillRect/>
          </a:stretch>
        </p:blipFill>
        <p:spPr>
          <a:xfrm>
            <a:off x="3744822" y="954684"/>
            <a:ext cx="4765067" cy="5092519"/>
          </a:xfrm>
          <a:prstGeom prst="rect">
            <a:avLst/>
          </a:prstGeom>
        </p:spPr>
      </p:pic>
      <p:pic>
        <p:nvPicPr>
          <p:cNvPr id="43" name="図 42">
            <a:extLst>
              <a:ext uri="{FF2B5EF4-FFF2-40B4-BE49-F238E27FC236}">
                <a16:creationId xmlns:a16="http://schemas.microsoft.com/office/drawing/2014/main" id="{D5FB7257-2F21-4851-866B-CCC4A1CDE5EC}"/>
              </a:ext>
            </a:extLst>
          </p:cNvPr>
          <p:cNvPicPr>
            <a:picLocks noChangeAspect="1"/>
          </p:cNvPicPr>
          <p:nvPr/>
        </p:nvPicPr>
        <p:blipFill>
          <a:blip r:embed="rId4"/>
          <a:stretch>
            <a:fillRect/>
          </a:stretch>
        </p:blipFill>
        <p:spPr>
          <a:xfrm>
            <a:off x="608984" y="941747"/>
            <a:ext cx="3037741" cy="3118006"/>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es-419" sz="1600" dirty="0">
                <a:latin typeface="Meiryo UI" panose="020B0604030504040204" pitchFamily="50" charset="-128"/>
                <a:ea typeface="Meiryo UI" panose="020B0604030504040204" pitchFamily="50" charset="-128"/>
              </a:rPr>
              <a:t>Inspección del equipo utilizado para la soldadura con gas (</a:t>
            </a:r>
            <a:r>
              <a:rPr lang="es-419" sz="1600" dirty="0" err="1">
                <a:latin typeface="Meiryo UI" panose="020B0604030504040204" pitchFamily="50" charset="-128"/>
                <a:ea typeface="Meiryo UI" panose="020B0604030504040204" pitchFamily="50" charset="-128"/>
              </a:rPr>
              <a:t>gasu</a:t>
            </a:r>
            <a:r>
              <a:rPr lang="es-419" sz="1600" dirty="0">
                <a:latin typeface="Meiryo UI" panose="020B0604030504040204" pitchFamily="50" charset="-128"/>
                <a:ea typeface="Meiryo UI" panose="020B0604030504040204" pitchFamily="50" charset="-128"/>
              </a:rPr>
              <a:t> </a:t>
            </a:r>
            <a:r>
              <a:rPr lang="es-419" sz="1600" dirty="0" err="1">
                <a:latin typeface="Meiryo UI" panose="020B0604030504040204" pitchFamily="50" charset="-128"/>
                <a:ea typeface="Meiryo UI" panose="020B0604030504040204" pitchFamily="50" charset="-128"/>
              </a:rPr>
              <a:t>yousetu</a:t>
            </a:r>
            <a:r>
              <a:rPr lang="es-419" sz="1600" dirty="0">
                <a:latin typeface="Meiryo UI" panose="020B0604030504040204" pitchFamily="50" charset="-128"/>
                <a:ea typeface="Meiryo UI" panose="020B0604030504040204" pitchFamily="50" charset="-128"/>
              </a:rPr>
              <a:t>) (3) Inspección del regulador de presión (</a:t>
            </a:r>
            <a:r>
              <a:rPr lang="es-419" sz="1600" dirty="0" err="1">
                <a:latin typeface="Meiryo UI" panose="020B0604030504040204" pitchFamily="50" charset="-128"/>
                <a:ea typeface="Meiryo UI" panose="020B0604030504040204" pitchFamily="50" charset="-128"/>
              </a:rPr>
              <a:t>aturyoku</a:t>
            </a:r>
            <a:r>
              <a:rPr lang="es-419" sz="1600" dirty="0">
                <a:latin typeface="Meiryo UI" panose="020B0604030504040204" pitchFamily="50" charset="-128"/>
                <a:ea typeface="Meiryo UI" panose="020B0604030504040204" pitchFamily="50" charset="-128"/>
              </a:rPr>
              <a:t> </a:t>
            </a:r>
            <a:r>
              <a:rPr lang="es-419" sz="1600" dirty="0" err="1">
                <a:latin typeface="Meiryo UI" panose="020B0604030504040204" pitchFamily="50" charset="-128"/>
                <a:ea typeface="Meiryo UI" panose="020B0604030504040204" pitchFamily="50" charset="-128"/>
              </a:rPr>
              <a:t>chousei</a:t>
            </a:r>
            <a:r>
              <a:rPr lang="es-419" sz="1600" dirty="0">
                <a:latin typeface="Meiryo UI" panose="020B0604030504040204" pitchFamily="50" charset="-128"/>
                <a:ea typeface="Meiryo UI" panose="020B0604030504040204" pitchFamily="50" charset="-128"/>
              </a:rPr>
              <a:t> </a:t>
            </a:r>
            <a:r>
              <a:rPr lang="es-419" sz="1600" dirty="0" err="1">
                <a:latin typeface="Meiryo UI" panose="020B0604030504040204" pitchFamily="50" charset="-128"/>
                <a:ea typeface="Meiryo UI" panose="020B0604030504040204" pitchFamily="50" charset="-128"/>
              </a:rPr>
              <a:t>ki</a:t>
            </a:r>
            <a:r>
              <a:rPr lang="es-419" sz="1600" dirty="0">
                <a:latin typeface="Meiryo UI" panose="020B0604030504040204" pitchFamily="50" charset="-128"/>
                <a:ea typeface="Meiryo UI" panose="020B0604030504040204" pitchFamily="50" charset="-128"/>
              </a:rPr>
              <a:t>) </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73554" y="6444478"/>
            <a:ext cx="4317717" cy="276999"/>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páginas 54, 55 / Texto complementario página 40</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30</a:t>
            </a:fld>
            <a:endParaRPr kumimoji="1" lang="ja-JP" altLang="en-US"/>
          </a:p>
        </p:txBody>
      </p:sp>
      <p:sp>
        <p:nvSpPr>
          <p:cNvPr id="8" name="テキスト ボックス 7">
            <a:extLst>
              <a:ext uri="{FF2B5EF4-FFF2-40B4-BE49-F238E27FC236}">
                <a16:creationId xmlns:a16="http://schemas.microsoft.com/office/drawing/2014/main" id="{ACC5C7D1-F34C-4975-8169-217474F2E220}"/>
              </a:ext>
            </a:extLst>
          </p:cNvPr>
          <p:cNvSpPr txBox="1"/>
          <p:nvPr/>
        </p:nvSpPr>
        <p:spPr>
          <a:xfrm>
            <a:off x="726156" y="3723123"/>
            <a:ext cx="2787930" cy="285658"/>
          </a:xfrm>
          <a:prstGeom prst="rect">
            <a:avLst/>
          </a:prstGeom>
          <a:solidFill>
            <a:schemeClr val="bg1"/>
          </a:solidFill>
          <a:ln>
            <a:noFill/>
          </a:ln>
        </p:spPr>
        <p:txBody>
          <a:bodyPr wrap="square" lIns="0" tIns="0" rIns="0" bIns="0" rtlCol="0">
            <a:noAutofit/>
          </a:bodyPr>
          <a:lstStyle/>
          <a:p>
            <a:pPr algn="ctr" rtl="0"/>
            <a:r>
              <a:rPr lang="es-419" sz="1400" baseline="-25000" dirty="0"/>
              <a:t>Figura 1-40: Nombres de las piezas del </a:t>
            </a:r>
            <a:br>
              <a:rPr lang="es-419" sz="1400" baseline="-25000" dirty="0"/>
            </a:br>
            <a:r>
              <a:rPr lang="es-419" sz="1400" baseline="-25000" dirty="0"/>
              <a:t>regulador de presión (</a:t>
            </a:r>
            <a:r>
              <a:rPr lang="es-419" sz="1400" baseline="-25000" dirty="0" err="1"/>
              <a:t>aturyoku</a:t>
            </a:r>
            <a:r>
              <a:rPr lang="es-419" sz="1400" baseline="-25000" dirty="0"/>
              <a:t> </a:t>
            </a:r>
            <a:r>
              <a:rPr lang="es-419" sz="1400" baseline="-25000" dirty="0" err="1"/>
              <a:t>chousei</a:t>
            </a:r>
            <a:r>
              <a:rPr lang="es-419" sz="1400" baseline="-25000" dirty="0"/>
              <a:t> </a:t>
            </a:r>
            <a:r>
              <a:rPr lang="es-419" sz="1400" baseline="-25000" dirty="0" err="1"/>
              <a:t>ki</a:t>
            </a:r>
            <a:r>
              <a:rPr lang="es-419" sz="1400" baseline="-25000" dirty="0"/>
              <a:t>)</a:t>
            </a:r>
            <a:endParaRPr kumimoji="1" lang="en-US" altLang="ja-JP" sz="1400" baseline="-25000" dirty="0"/>
          </a:p>
        </p:txBody>
      </p:sp>
      <p:sp>
        <p:nvSpPr>
          <p:cNvPr id="9" name="テキスト ボックス 8">
            <a:extLst>
              <a:ext uri="{FF2B5EF4-FFF2-40B4-BE49-F238E27FC236}">
                <a16:creationId xmlns:a16="http://schemas.microsoft.com/office/drawing/2014/main" id="{4D3DC20F-9B5F-407A-BA6E-8C981832F006}"/>
              </a:ext>
            </a:extLst>
          </p:cNvPr>
          <p:cNvSpPr txBox="1"/>
          <p:nvPr/>
        </p:nvSpPr>
        <p:spPr>
          <a:xfrm>
            <a:off x="726156" y="1009893"/>
            <a:ext cx="1470318" cy="320695"/>
          </a:xfrm>
          <a:prstGeom prst="rect">
            <a:avLst/>
          </a:prstGeom>
          <a:solidFill>
            <a:schemeClr val="bg1"/>
          </a:solidFill>
          <a:ln>
            <a:noFill/>
          </a:ln>
        </p:spPr>
        <p:txBody>
          <a:bodyPr wrap="square" lIns="0" tIns="0" rIns="0" bIns="0" rtlCol="0">
            <a:noAutofit/>
          </a:bodyPr>
          <a:lstStyle/>
          <a:p>
            <a:pPr algn="ctr" rtl="0"/>
            <a:r>
              <a:rPr lang="es-419" sz="1800" baseline="-25000">
                <a:solidFill>
                  <a:schemeClr val="accent5"/>
                </a:solidFill>
              </a:rPr>
              <a:t>Manómetro lateral de baja presión</a:t>
            </a:r>
            <a:endParaRPr kumimoji="1" lang="en-US" altLang="ja-JP" sz="1800" baseline="-25000" dirty="0">
              <a:solidFill>
                <a:schemeClr val="accent5"/>
              </a:solidFill>
            </a:endParaRPr>
          </a:p>
        </p:txBody>
      </p:sp>
      <p:sp>
        <p:nvSpPr>
          <p:cNvPr id="10" name="テキスト ボックス 9">
            <a:extLst>
              <a:ext uri="{FF2B5EF4-FFF2-40B4-BE49-F238E27FC236}">
                <a16:creationId xmlns:a16="http://schemas.microsoft.com/office/drawing/2014/main" id="{734EAF47-F4E7-4060-A90B-CEE215353BB1}"/>
              </a:ext>
            </a:extLst>
          </p:cNvPr>
          <p:cNvSpPr txBox="1"/>
          <p:nvPr/>
        </p:nvSpPr>
        <p:spPr>
          <a:xfrm>
            <a:off x="2196473" y="967856"/>
            <a:ext cx="1395559" cy="337132"/>
          </a:xfrm>
          <a:prstGeom prst="rect">
            <a:avLst/>
          </a:prstGeom>
          <a:solidFill>
            <a:schemeClr val="bg1"/>
          </a:solidFill>
          <a:ln>
            <a:noFill/>
          </a:ln>
        </p:spPr>
        <p:txBody>
          <a:bodyPr wrap="square" lIns="0" tIns="0" rIns="0" bIns="0" rtlCol="0">
            <a:noAutofit/>
          </a:bodyPr>
          <a:lstStyle/>
          <a:p>
            <a:pPr algn="ctr" rtl="0"/>
            <a:r>
              <a:rPr lang="es-419" sz="1800" baseline="-25000" dirty="0">
                <a:solidFill>
                  <a:schemeClr val="accent5"/>
                </a:solidFill>
              </a:rPr>
              <a:t>Manómetro lateral de alta presión</a:t>
            </a:r>
            <a:endParaRPr kumimoji="1" lang="en-US" altLang="ja-JP" sz="1800" baseline="-25000" dirty="0">
              <a:solidFill>
                <a:schemeClr val="accent5"/>
              </a:solidFill>
            </a:endParaRPr>
          </a:p>
        </p:txBody>
      </p:sp>
      <p:sp>
        <p:nvSpPr>
          <p:cNvPr id="11" name="テキスト ボックス 10">
            <a:extLst>
              <a:ext uri="{FF2B5EF4-FFF2-40B4-BE49-F238E27FC236}">
                <a16:creationId xmlns:a16="http://schemas.microsoft.com/office/drawing/2014/main" id="{5D128544-1370-4B21-9B7E-74C01D1F6C2A}"/>
              </a:ext>
            </a:extLst>
          </p:cNvPr>
          <p:cNvSpPr txBox="1"/>
          <p:nvPr/>
        </p:nvSpPr>
        <p:spPr>
          <a:xfrm>
            <a:off x="696398" y="2375884"/>
            <a:ext cx="860206" cy="267397"/>
          </a:xfrm>
          <a:prstGeom prst="rect">
            <a:avLst/>
          </a:prstGeom>
          <a:solidFill>
            <a:schemeClr val="bg1"/>
          </a:solidFill>
          <a:ln>
            <a:noFill/>
          </a:ln>
        </p:spPr>
        <p:txBody>
          <a:bodyPr wrap="square" lIns="0" tIns="0" rIns="0" bIns="0" rtlCol="0">
            <a:noAutofit/>
          </a:bodyPr>
          <a:lstStyle/>
          <a:p>
            <a:pPr algn="ctr" rtl="0"/>
            <a:r>
              <a:rPr lang="es-419" sz="1800" baseline="-25000" dirty="0">
                <a:solidFill>
                  <a:schemeClr val="accent5"/>
                </a:solidFill>
              </a:rPr>
              <a:t>Junta de salida</a:t>
            </a:r>
            <a:endParaRPr kumimoji="1" lang="en-US" altLang="ja-JP" sz="1800" baseline="-25000" dirty="0">
              <a:solidFill>
                <a:schemeClr val="accent5"/>
              </a:solidFill>
            </a:endParaRPr>
          </a:p>
        </p:txBody>
      </p:sp>
      <p:sp>
        <p:nvSpPr>
          <p:cNvPr id="12" name="テキスト ボックス 11">
            <a:extLst>
              <a:ext uri="{FF2B5EF4-FFF2-40B4-BE49-F238E27FC236}">
                <a16:creationId xmlns:a16="http://schemas.microsoft.com/office/drawing/2014/main" id="{60601F8F-CC67-4D07-9B5A-CBFE6F0BCF8E}"/>
              </a:ext>
            </a:extLst>
          </p:cNvPr>
          <p:cNvSpPr txBox="1"/>
          <p:nvPr/>
        </p:nvSpPr>
        <p:spPr>
          <a:xfrm>
            <a:off x="2743200" y="2417463"/>
            <a:ext cx="770886" cy="249730"/>
          </a:xfrm>
          <a:prstGeom prst="rect">
            <a:avLst/>
          </a:prstGeom>
          <a:solidFill>
            <a:schemeClr val="bg1"/>
          </a:solidFill>
          <a:ln>
            <a:noFill/>
          </a:ln>
        </p:spPr>
        <p:txBody>
          <a:bodyPr wrap="square" lIns="0" tIns="0" rIns="0" bIns="0" rtlCol="0">
            <a:noAutofit/>
          </a:bodyPr>
          <a:lstStyle/>
          <a:p>
            <a:pPr algn="ctr" rtl="0"/>
            <a:r>
              <a:rPr lang="es-419" sz="1800" baseline="-25000" dirty="0">
                <a:solidFill>
                  <a:schemeClr val="accent5"/>
                </a:solidFill>
              </a:rPr>
              <a:t>Junta de entrada</a:t>
            </a:r>
            <a:endParaRPr kumimoji="1" lang="en-US" altLang="ja-JP" sz="1800" baseline="-25000" dirty="0">
              <a:solidFill>
                <a:schemeClr val="accent5"/>
              </a:solidFill>
            </a:endParaRPr>
          </a:p>
        </p:txBody>
      </p:sp>
      <p:sp>
        <p:nvSpPr>
          <p:cNvPr id="13" name="テキスト ボックス 12">
            <a:extLst>
              <a:ext uri="{FF2B5EF4-FFF2-40B4-BE49-F238E27FC236}">
                <a16:creationId xmlns:a16="http://schemas.microsoft.com/office/drawing/2014/main" id="{55600220-3FA0-4CBD-9439-A0E0C013C3A7}"/>
              </a:ext>
            </a:extLst>
          </p:cNvPr>
          <p:cNvSpPr txBox="1"/>
          <p:nvPr/>
        </p:nvSpPr>
        <p:spPr>
          <a:xfrm>
            <a:off x="1146420" y="3352077"/>
            <a:ext cx="775144" cy="396645"/>
          </a:xfrm>
          <a:prstGeom prst="rect">
            <a:avLst/>
          </a:prstGeom>
          <a:solidFill>
            <a:schemeClr val="bg1"/>
          </a:solidFill>
          <a:ln>
            <a:noFill/>
          </a:ln>
        </p:spPr>
        <p:txBody>
          <a:bodyPr wrap="square" lIns="0" tIns="0" rIns="0" bIns="0" rtlCol="0">
            <a:noAutofit/>
          </a:bodyPr>
          <a:lstStyle/>
          <a:p>
            <a:pPr algn="ctr" rtl="0"/>
            <a:r>
              <a:rPr lang="es-419" sz="1800" baseline="-25000" dirty="0">
                <a:solidFill>
                  <a:schemeClr val="accent5"/>
                </a:solidFill>
              </a:rPr>
              <a:t>Tornillo de ajuste</a:t>
            </a:r>
            <a:endParaRPr kumimoji="1" lang="en-US" altLang="ja-JP" sz="1800" baseline="-25000" dirty="0">
              <a:solidFill>
                <a:schemeClr val="accent5"/>
              </a:solidFill>
            </a:endParaRPr>
          </a:p>
        </p:txBody>
      </p:sp>
      <p:sp>
        <p:nvSpPr>
          <p:cNvPr id="14" name="テキスト ボックス 13">
            <a:extLst>
              <a:ext uri="{FF2B5EF4-FFF2-40B4-BE49-F238E27FC236}">
                <a16:creationId xmlns:a16="http://schemas.microsoft.com/office/drawing/2014/main" id="{88B454FB-89F9-4367-8A92-64C96936483D}"/>
              </a:ext>
            </a:extLst>
          </p:cNvPr>
          <p:cNvSpPr txBox="1"/>
          <p:nvPr/>
        </p:nvSpPr>
        <p:spPr>
          <a:xfrm>
            <a:off x="2233901" y="3447793"/>
            <a:ext cx="617861" cy="249730"/>
          </a:xfrm>
          <a:prstGeom prst="rect">
            <a:avLst/>
          </a:prstGeom>
          <a:solidFill>
            <a:schemeClr val="bg1"/>
          </a:solidFill>
          <a:ln>
            <a:noFill/>
          </a:ln>
        </p:spPr>
        <p:txBody>
          <a:bodyPr wrap="square" lIns="0" tIns="0" rIns="0" bIns="0" rtlCol="0">
            <a:noAutofit/>
          </a:bodyPr>
          <a:lstStyle/>
          <a:p>
            <a:pPr algn="ctr" rtl="0"/>
            <a:r>
              <a:rPr lang="es-419" sz="1800" baseline="-25000">
                <a:solidFill>
                  <a:schemeClr val="accent5"/>
                </a:solidFill>
              </a:rPr>
              <a:t>Tuerca</a:t>
            </a:r>
            <a:endParaRPr kumimoji="1" lang="en-US" altLang="ja-JP" sz="1800" baseline="-25000" dirty="0">
              <a:solidFill>
                <a:schemeClr val="accent5"/>
              </a:solidFill>
            </a:endParaRPr>
          </a:p>
        </p:txBody>
      </p:sp>
      <p:sp>
        <p:nvSpPr>
          <p:cNvPr id="45" name="テキスト ボックス 44">
            <a:extLst>
              <a:ext uri="{FF2B5EF4-FFF2-40B4-BE49-F238E27FC236}">
                <a16:creationId xmlns:a16="http://schemas.microsoft.com/office/drawing/2014/main" id="{1C8860C0-E976-4844-9081-7F602801057F}"/>
              </a:ext>
            </a:extLst>
          </p:cNvPr>
          <p:cNvSpPr txBox="1"/>
          <p:nvPr/>
        </p:nvSpPr>
        <p:spPr>
          <a:xfrm>
            <a:off x="4389933" y="967858"/>
            <a:ext cx="3533185" cy="145228"/>
          </a:xfrm>
          <a:prstGeom prst="rect">
            <a:avLst/>
          </a:prstGeom>
          <a:solidFill>
            <a:schemeClr val="bg1"/>
          </a:solidFill>
          <a:ln>
            <a:noFill/>
          </a:ln>
        </p:spPr>
        <p:txBody>
          <a:bodyPr wrap="square" lIns="0" tIns="0" rIns="0" bIns="0" rtlCol="0">
            <a:noAutofit/>
          </a:bodyPr>
          <a:lstStyle/>
          <a:p>
            <a:pPr algn="ctr" rtl="0"/>
            <a:r>
              <a:rPr lang="es-419" sz="900"/>
              <a:t>Tabla 1-19: Elementos de inspección (ejemplo)</a:t>
            </a:r>
            <a:endParaRPr kumimoji="1" lang="en-US" altLang="ja-JP" sz="900" dirty="0"/>
          </a:p>
        </p:txBody>
      </p:sp>
      <p:sp>
        <p:nvSpPr>
          <p:cNvPr id="46" name="テキスト ボックス 45">
            <a:extLst>
              <a:ext uri="{FF2B5EF4-FFF2-40B4-BE49-F238E27FC236}">
                <a16:creationId xmlns:a16="http://schemas.microsoft.com/office/drawing/2014/main" id="{A6106952-B5B8-4F35-9B98-495D4C1D7E7C}"/>
              </a:ext>
            </a:extLst>
          </p:cNvPr>
          <p:cNvSpPr txBox="1"/>
          <p:nvPr/>
        </p:nvSpPr>
        <p:spPr>
          <a:xfrm>
            <a:off x="3873554" y="1240079"/>
            <a:ext cx="596507" cy="251367"/>
          </a:xfrm>
          <a:prstGeom prst="rect">
            <a:avLst/>
          </a:prstGeom>
          <a:solidFill>
            <a:schemeClr val="bg1"/>
          </a:solidFill>
          <a:ln>
            <a:noFill/>
          </a:ln>
        </p:spPr>
        <p:txBody>
          <a:bodyPr wrap="square" lIns="0" tIns="0" rIns="0" bIns="0" rtlCol="0">
            <a:noAutofit/>
          </a:bodyPr>
          <a:lstStyle/>
          <a:p>
            <a:pPr algn="ctr" rtl="0"/>
            <a:r>
              <a:rPr lang="es-419" sz="800" dirty="0"/>
              <a:t>Elementos de inspección</a:t>
            </a:r>
            <a:endParaRPr kumimoji="1" lang="en-US" altLang="ja-JP" sz="800" dirty="0"/>
          </a:p>
        </p:txBody>
      </p:sp>
      <p:sp>
        <p:nvSpPr>
          <p:cNvPr id="47" name="テキスト ボックス 46">
            <a:extLst>
              <a:ext uri="{FF2B5EF4-FFF2-40B4-BE49-F238E27FC236}">
                <a16:creationId xmlns:a16="http://schemas.microsoft.com/office/drawing/2014/main" id="{58D09668-B0E7-4958-B16C-91DAAA6A198D}"/>
              </a:ext>
            </a:extLst>
          </p:cNvPr>
          <p:cNvSpPr txBox="1"/>
          <p:nvPr/>
        </p:nvSpPr>
        <p:spPr>
          <a:xfrm>
            <a:off x="3850065" y="2128488"/>
            <a:ext cx="539868" cy="183917"/>
          </a:xfrm>
          <a:prstGeom prst="rect">
            <a:avLst/>
          </a:prstGeom>
          <a:solidFill>
            <a:schemeClr val="bg1"/>
          </a:solidFill>
          <a:ln>
            <a:noFill/>
          </a:ln>
        </p:spPr>
        <p:txBody>
          <a:bodyPr wrap="square" lIns="0" tIns="0" rIns="0" bIns="0" rtlCol="0">
            <a:noAutofit/>
          </a:bodyPr>
          <a:lstStyle/>
          <a:p>
            <a:pPr rtl="0"/>
            <a:r>
              <a:rPr lang="es-419" sz="900" dirty="0"/>
              <a:t>Inspección visual</a:t>
            </a:r>
            <a:endParaRPr kumimoji="1" lang="en-US" altLang="ja-JP" sz="900" dirty="0"/>
          </a:p>
        </p:txBody>
      </p:sp>
      <p:sp>
        <p:nvSpPr>
          <p:cNvPr id="48" name="テキスト ボックス 47">
            <a:extLst>
              <a:ext uri="{FF2B5EF4-FFF2-40B4-BE49-F238E27FC236}">
                <a16:creationId xmlns:a16="http://schemas.microsoft.com/office/drawing/2014/main" id="{5DB5AF61-AC73-444C-8F57-EC27C1D4A971}"/>
              </a:ext>
            </a:extLst>
          </p:cNvPr>
          <p:cNvSpPr txBox="1"/>
          <p:nvPr/>
        </p:nvSpPr>
        <p:spPr>
          <a:xfrm>
            <a:off x="3850064" y="3885100"/>
            <a:ext cx="663233" cy="183917"/>
          </a:xfrm>
          <a:prstGeom prst="rect">
            <a:avLst/>
          </a:prstGeom>
          <a:solidFill>
            <a:schemeClr val="bg1"/>
          </a:solidFill>
          <a:ln>
            <a:noFill/>
          </a:ln>
        </p:spPr>
        <p:txBody>
          <a:bodyPr wrap="square" lIns="0" tIns="0" rIns="0" bIns="0" rtlCol="0">
            <a:noAutofit/>
          </a:bodyPr>
          <a:lstStyle/>
          <a:p>
            <a:pPr rtl="0"/>
            <a:r>
              <a:rPr lang="es-419" sz="900" dirty="0"/>
              <a:t>Inspección de hermeticidad</a:t>
            </a:r>
            <a:endParaRPr kumimoji="1" lang="en-US" altLang="ja-JP" sz="900" dirty="0"/>
          </a:p>
        </p:txBody>
      </p:sp>
      <p:sp>
        <p:nvSpPr>
          <p:cNvPr id="49" name="テキスト ボックス 48">
            <a:extLst>
              <a:ext uri="{FF2B5EF4-FFF2-40B4-BE49-F238E27FC236}">
                <a16:creationId xmlns:a16="http://schemas.microsoft.com/office/drawing/2014/main" id="{2CA28252-B06A-4560-B7B8-15223C236732}"/>
              </a:ext>
            </a:extLst>
          </p:cNvPr>
          <p:cNvSpPr txBox="1"/>
          <p:nvPr/>
        </p:nvSpPr>
        <p:spPr>
          <a:xfrm>
            <a:off x="3849588" y="5085696"/>
            <a:ext cx="612183" cy="468297"/>
          </a:xfrm>
          <a:prstGeom prst="rect">
            <a:avLst/>
          </a:prstGeom>
          <a:solidFill>
            <a:schemeClr val="bg1"/>
          </a:solidFill>
          <a:ln>
            <a:noFill/>
          </a:ln>
        </p:spPr>
        <p:txBody>
          <a:bodyPr wrap="square" lIns="0" tIns="0" rIns="0" bIns="0" rtlCol="0">
            <a:noAutofit/>
          </a:bodyPr>
          <a:lstStyle/>
          <a:p>
            <a:pPr rtl="0"/>
            <a:r>
              <a:rPr lang="es-419" sz="700" dirty="0"/>
              <a:t>Verificación del rango de presión de especificación</a:t>
            </a:r>
            <a:endParaRPr kumimoji="1" lang="en-US" altLang="ja-JP" sz="700" dirty="0"/>
          </a:p>
        </p:txBody>
      </p:sp>
      <p:sp>
        <p:nvSpPr>
          <p:cNvPr id="50" name="テキスト ボックス 49">
            <a:extLst>
              <a:ext uri="{FF2B5EF4-FFF2-40B4-BE49-F238E27FC236}">
                <a16:creationId xmlns:a16="http://schemas.microsoft.com/office/drawing/2014/main" id="{9278AB20-1F4B-4990-B9C8-F77DF96AFA3C}"/>
              </a:ext>
            </a:extLst>
          </p:cNvPr>
          <p:cNvSpPr txBox="1"/>
          <p:nvPr/>
        </p:nvSpPr>
        <p:spPr>
          <a:xfrm>
            <a:off x="4566536" y="1547794"/>
            <a:ext cx="1302636" cy="166256"/>
          </a:xfrm>
          <a:prstGeom prst="rect">
            <a:avLst/>
          </a:prstGeom>
          <a:solidFill>
            <a:schemeClr val="bg1"/>
          </a:solidFill>
          <a:ln>
            <a:noFill/>
          </a:ln>
        </p:spPr>
        <p:txBody>
          <a:bodyPr wrap="square" lIns="0" tIns="0" rIns="0" bIns="0" rtlCol="0">
            <a:noAutofit/>
          </a:bodyPr>
          <a:lstStyle/>
          <a:p>
            <a:pPr rtl="0"/>
            <a:r>
              <a:rPr lang="es-419" sz="900"/>
              <a:t>Cuerpo, cubierta</a:t>
            </a:r>
            <a:endParaRPr kumimoji="1" lang="en-US" altLang="ja-JP" sz="900" dirty="0"/>
          </a:p>
        </p:txBody>
      </p:sp>
      <p:sp>
        <p:nvSpPr>
          <p:cNvPr id="51" name="テキスト ボックス 50">
            <a:extLst>
              <a:ext uri="{FF2B5EF4-FFF2-40B4-BE49-F238E27FC236}">
                <a16:creationId xmlns:a16="http://schemas.microsoft.com/office/drawing/2014/main" id="{3326799B-DCEA-4AE1-8191-DEE7D65593A2}"/>
              </a:ext>
            </a:extLst>
          </p:cNvPr>
          <p:cNvSpPr txBox="1"/>
          <p:nvPr/>
        </p:nvSpPr>
        <p:spPr>
          <a:xfrm>
            <a:off x="4652935" y="1231288"/>
            <a:ext cx="1156637" cy="183917"/>
          </a:xfrm>
          <a:prstGeom prst="rect">
            <a:avLst/>
          </a:prstGeom>
          <a:solidFill>
            <a:schemeClr val="bg1"/>
          </a:solidFill>
          <a:ln>
            <a:noFill/>
          </a:ln>
        </p:spPr>
        <p:txBody>
          <a:bodyPr wrap="square" lIns="0" tIns="0" rIns="0" bIns="0" rtlCol="0">
            <a:noAutofit/>
          </a:bodyPr>
          <a:lstStyle/>
          <a:p>
            <a:pPr algn="ctr" rtl="0"/>
            <a:r>
              <a:rPr lang="es-419" sz="800"/>
              <a:t>Partes a inspeccionar</a:t>
            </a:r>
            <a:endParaRPr kumimoji="1" lang="en-US" altLang="ja-JP" sz="800" dirty="0"/>
          </a:p>
        </p:txBody>
      </p:sp>
      <p:sp>
        <p:nvSpPr>
          <p:cNvPr id="52" name="テキスト ボックス 51">
            <a:extLst>
              <a:ext uri="{FF2B5EF4-FFF2-40B4-BE49-F238E27FC236}">
                <a16:creationId xmlns:a16="http://schemas.microsoft.com/office/drawing/2014/main" id="{A28E3AFC-1F83-4DA3-BF70-D6B3512C0786}"/>
              </a:ext>
            </a:extLst>
          </p:cNvPr>
          <p:cNvSpPr txBox="1"/>
          <p:nvPr/>
        </p:nvSpPr>
        <p:spPr>
          <a:xfrm>
            <a:off x="6192794" y="1224980"/>
            <a:ext cx="874063" cy="244794"/>
          </a:xfrm>
          <a:prstGeom prst="rect">
            <a:avLst/>
          </a:prstGeom>
          <a:solidFill>
            <a:schemeClr val="bg1"/>
          </a:solidFill>
          <a:ln>
            <a:noFill/>
          </a:ln>
        </p:spPr>
        <p:txBody>
          <a:bodyPr wrap="square" lIns="0" tIns="0" rIns="0" bIns="0" rtlCol="0">
            <a:noAutofit/>
          </a:bodyPr>
          <a:lstStyle/>
          <a:p>
            <a:pPr algn="ctr" rtl="0"/>
            <a:r>
              <a:rPr lang="es-419" sz="800"/>
              <a:t>Detalles de inspección</a:t>
            </a:r>
            <a:endParaRPr kumimoji="1" lang="en-US" altLang="ja-JP" sz="800" dirty="0"/>
          </a:p>
        </p:txBody>
      </p:sp>
      <p:sp>
        <p:nvSpPr>
          <p:cNvPr id="53" name="テキスト ボックス 52">
            <a:extLst>
              <a:ext uri="{FF2B5EF4-FFF2-40B4-BE49-F238E27FC236}">
                <a16:creationId xmlns:a16="http://schemas.microsoft.com/office/drawing/2014/main" id="{7B9D495E-E61E-4747-8CA6-EB0D4A85F608}"/>
              </a:ext>
            </a:extLst>
          </p:cNvPr>
          <p:cNvSpPr txBox="1"/>
          <p:nvPr/>
        </p:nvSpPr>
        <p:spPr>
          <a:xfrm>
            <a:off x="7360410" y="1193101"/>
            <a:ext cx="494726" cy="298345"/>
          </a:xfrm>
          <a:prstGeom prst="rect">
            <a:avLst/>
          </a:prstGeom>
          <a:solidFill>
            <a:schemeClr val="bg1"/>
          </a:solidFill>
          <a:ln>
            <a:noFill/>
          </a:ln>
        </p:spPr>
        <p:txBody>
          <a:bodyPr wrap="square" lIns="0" tIns="0" rIns="0" bIns="0" rtlCol="0">
            <a:noAutofit/>
          </a:bodyPr>
          <a:lstStyle/>
          <a:p>
            <a:pPr algn="ctr" rtl="0"/>
            <a:r>
              <a:rPr lang="es-419" sz="600"/>
              <a:t>Inspección diaria (nichijou tenken)</a:t>
            </a:r>
            <a:endParaRPr kumimoji="1" lang="en-US" altLang="ja-JP" sz="600" dirty="0"/>
          </a:p>
        </p:txBody>
      </p:sp>
      <p:sp>
        <p:nvSpPr>
          <p:cNvPr id="54" name="テキスト ボックス 53">
            <a:extLst>
              <a:ext uri="{FF2B5EF4-FFF2-40B4-BE49-F238E27FC236}">
                <a16:creationId xmlns:a16="http://schemas.microsoft.com/office/drawing/2014/main" id="{6E017591-8869-4AF3-9F5E-2D88027C07C6}"/>
              </a:ext>
            </a:extLst>
          </p:cNvPr>
          <p:cNvSpPr txBox="1"/>
          <p:nvPr/>
        </p:nvSpPr>
        <p:spPr>
          <a:xfrm>
            <a:off x="7923118" y="1176114"/>
            <a:ext cx="494726" cy="334246"/>
          </a:xfrm>
          <a:prstGeom prst="rect">
            <a:avLst/>
          </a:prstGeom>
          <a:solidFill>
            <a:schemeClr val="bg1"/>
          </a:solidFill>
          <a:ln>
            <a:noFill/>
          </a:ln>
        </p:spPr>
        <p:txBody>
          <a:bodyPr wrap="square" lIns="0" tIns="0" rIns="0" bIns="0" rtlCol="0">
            <a:noAutofit/>
          </a:bodyPr>
          <a:lstStyle/>
          <a:p>
            <a:pPr algn="ctr" rtl="0"/>
            <a:r>
              <a:rPr lang="es-419" sz="700"/>
              <a:t>Inspección mensual periódica</a:t>
            </a:r>
            <a:endParaRPr kumimoji="1" lang="en-US" altLang="ja-JP" sz="700" dirty="0"/>
          </a:p>
        </p:txBody>
      </p:sp>
      <p:sp>
        <p:nvSpPr>
          <p:cNvPr id="55" name="テキスト ボックス 54">
            <a:extLst>
              <a:ext uri="{FF2B5EF4-FFF2-40B4-BE49-F238E27FC236}">
                <a16:creationId xmlns:a16="http://schemas.microsoft.com/office/drawing/2014/main" id="{999BC1F2-3837-4E6F-8969-036C39BBB513}"/>
              </a:ext>
            </a:extLst>
          </p:cNvPr>
          <p:cNvSpPr txBox="1"/>
          <p:nvPr/>
        </p:nvSpPr>
        <p:spPr>
          <a:xfrm>
            <a:off x="4566536" y="2147591"/>
            <a:ext cx="1302636" cy="328750"/>
          </a:xfrm>
          <a:prstGeom prst="rect">
            <a:avLst/>
          </a:prstGeom>
          <a:solidFill>
            <a:schemeClr val="bg1"/>
          </a:solidFill>
          <a:ln>
            <a:noFill/>
          </a:ln>
        </p:spPr>
        <p:txBody>
          <a:bodyPr wrap="square" lIns="0" tIns="0" rIns="0" bIns="0" rtlCol="0">
            <a:noAutofit/>
          </a:bodyPr>
          <a:lstStyle/>
          <a:p>
            <a:pPr rtl="0"/>
            <a:r>
              <a:rPr lang="es-419" sz="700"/>
              <a:t>Uniones y tornillos entre la junta de entrada y la válvula del contenedor</a:t>
            </a:r>
            <a:endParaRPr kumimoji="1" lang="en-US" altLang="ja-JP" sz="700" dirty="0"/>
          </a:p>
        </p:txBody>
      </p:sp>
      <p:sp>
        <p:nvSpPr>
          <p:cNvPr id="56" name="テキスト ボックス 55">
            <a:extLst>
              <a:ext uri="{FF2B5EF4-FFF2-40B4-BE49-F238E27FC236}">
                <a16:creationId xmlns:a16="http://schemas.microsoft.com/office/drawing/2014/main" id="{E93142E1-749B-45C4-9E9C-E7564E828702}"/>
              </a:ext>
            </a:extLst>
          </p:cNvPr>
          <p:cNvSpPr txBox="1"/>
          <p:nvPr/>
        </p:nvSpPr>
        <p:spPr>
          <a:xfrm>
            <a:off x="4555621" y="2919540"/>
            <a:ext cx="1302636" cy="711022"/>
          </a:xfrm>
          <a:prstGeom prst="rect">
            <a:avLst/>
          </a:prstGeom>
          <a:solidFill>
            <a:schemeClr val="bg1"/>
          </a:solidFill>
          <a:ln>
            <a:noFill/>
          </a:ln>
        </p:spPr>
        <p:txBody>
          <a:bodyPr wrap="square" lIns="0" tIns="0" rIns="0" bIns="0" rtlCol="0">
            <a:noAutofit/>
          </a:bodyPr>
          <a:lstStyle/>
          <a:p>
            <a:pPr marL="90488" indent="-90488" rtl="0"/>
            <a:r>
              <a:rPr lang="es-419" sz="800"/>
              <a:t>(1) Sección de atornillado de la junta de entrada</a:t>
            </a:r>
            <a:endParaRPr kumimoji="1" lang="en-US" altLang="ja-JP" sz="800" dirty="0"/>
          </a:p>
          <a:p>
            <a:pPr marL="90488" indent="-90488" rtl="0"/>
            <a:r>
              <a:rPr lang="es-419" sz="800"/>
              <a:t>(2) Sección de atornillado del manómetro de alta presión</a:t>
            </a:r>
            <a:endParaRPr kumimoji="1" lang="en-US" altLang="ja-JP" sz="800" dirty="0"/>
          </a:p>
          <a:p>
            <a:pPr marL="90488" indent="-90488" rtl="0"/>
            <a:r>
              <a:rPr lang="es-419" sz="800"/>
              <a:t>(3) Sección de atornillado de la tapa trasera</a:t>
            </a:r>
            <a:endParaRPr kumimoji="1" lang="en-US" altLang="ja-JP" sz="800" dirty="0"/>
          </a:p>
        </p:txBody>
      </p:sp>
      <p:sp>
        <p:nvSpPr>
          <p:cNvPr id="57" name="テキスト ボックス 56">
            <a:extLst>
              <a:ext uri="{FF2B5EF4-FFF2-40B4-BE49-F238E27FC236}">
                <a16:creationId xmlns:a16="http://schemas.microsoft.com/office/drawing/2014/main" id="{DD11598F-DE70-4C49-BE53-B603051797F7}"/>
              </a:ext>
            </a:extLst>
          </p:cNvPr>
          <p:cNvSpPr txBox="1"/>
          <p:nvPr/>
        </p:nvSpPr>
        <p:spPr>
          <a:xfrm>
            <a:off x="4555621" y="2529293"/>
            <a:ext cx="1170926" cy="162651"/>
          </a:xfrm>
          <a:prstGeom prst="rect">
            <a:avLst/>
          </a:prstGeom>
          <a:solidFill>
            <a:schemeClr val="bg1"/>
          </a:solidFill>
          <a:ln>
            <a:noFill/>
          </a:ln>
        </p:spPr>
        <p:txBody>
          <a:bodyPr wrap="square" lIns="0" tIns="0" rIns="0" bIns="0" rtlCol="0">
            <a:noAutofit/>
          </a:bodyPr>
          <a:lstStyle/>
          <a:p>
            <a:pPr rtl="0"/>
            <a:r>
              <a:rPr lang="es-419" sz="900"/>
              <a:t>Caja de manómetro</a:t>
            </a:r>
            <a:endParaRPr kumimoji="1" lang="en-US" altLang="ja-JP" sz="900" dirty="0"/>
          </a:p>
        </p:txBody>
      </p:sp>
      <p:sp>
        <p:nvSpPr>
          <p:cNvPr id="58" name="テキスト ボックス 57">
            <a:extLst>
              <a:ext uri="{FF2B5EF4-FFF2-40B4-BE49-F238E27FC236}">
                <a16:creationId xmlns:a16="http://schemas.microsoft.com/office/drawing/2014/main" id="{F0AD6347-C394-4B02-934F-7CC55D81AB1C}"/>
              </a:ext>
            </a:extLst>
          </p:cNvPr>
          <p:cNvSpPr txBox="1"/>
          <p:nvPr/>
        </p:nvSpPr>
        <p:spPr>
          <a:xfrm>
            <a:off x="4566535" y="5055401"/>
            <a:ext cx="2747987" cy="307297"/>
          </a:xfrm>
          <a:prstGeom prst="rect">
            <a:avLst/>
          </a:prstGeom>
          <a:solidFill>
            <a:schemeClr val="bg1"/>
          </a:solidFill>
          <a:ln>
            <a:noFill/>
          </a:ln>
        </p:spPr>
        <p:txBody>
          <a:bodyPr wrap="square" lIns="0" tIns="0" rIns="0" bIns="0" rtlCol="0">
            <a:noAutofit/>
          </a:bodyPr>
          <a:lstStyle/>
          <a:p>
            <a:pPr rtl="0"/>
            <a:r>
              <a:rPr lang="es-419" sz="700"/>
              <a:t>¿Es posible suministrar gas y operar la manija de ajuste de presión (aturyoku chousei handoru) para establecer la presión máxima normalmente?</a:t>
            </a:r>
            <a:endParaRPr kumimoji="1" lang="en-US" altLang="ja-JP" sz="700" dirty="0"/>
          </a:p>
        </p:txBody>
      </p:sp>
      <p:sp>
        <p:nvSpPr>
          <p:cNvPr id="59" name="テキスト ボックス 58">
            <a:extLst>
              <a:ext uri="{FF2B5EF4-FFF2-40B4-BE49-F238E27FC236}">
                <a16:creationId xmlns:a16="http://schemas.microsoft.com/office/drawing/2014/main" id="{4B7FF980-3EBC-43F5-802E-381B3F175DB2}"/>
              </a:ext>
            </a:extLst>
          </p:cNvPr>
          <p:cNvSpPr txBox="1"/>
          <p:nvPr/>
        </p:nvSpPr>
        <p:spPr>
          <a:xfrm>
            <a:off x="4555621" y="4077507"/>
            <a:ext cx="1313551" cy="909096"/>
          </a:xfrm>
          <a:prstGeom prst="rect">
            <a:avLst/>
          </a:prstGeom>
          <a:solidFill>
            <a:schemeClr val="bg1"/>
          </a:solidFill>
          <a:ln>
            <a:noFill/>
          </a:ln>
        </p:spPr>
        <p:txBody>
          <a:bodyPr wrap="square" lIns="0" tIns="0" rIns="0" bIns="0" rtlCol="0">
            <a:noAutofit/>
          </a:bodyPr>
          <a:lstStyle/>
          <a:p>
            <a:pPr marL="90488" indent="-90488" rtl="0"/>
            <a:r>
              <a:rPr lang="es-419" sz="800"/>
              <a:t>(4) Sección de atornillado del cuerpo y tapa</a:t>
            </a:r>
            <a:endParaRPr kumimoji="1" lang="en-US" altLang="ja-JP" sz="800" dirty="0"/>
          </a:p>
          <a:p>
            <a:pPr marL="90488" indent="-90488" rtl="0"/>
            <a:r>
              <a:rPr lang="es-419" sz="800"/>
              <a:t>(5) Sección de atornillado del manómetro de baja presión</a:t>
            </a:r>
            <a:endParaRPr kumimoji="1" lang="en-US" altLang="ja-JP" sz="800" dirty="0"/>
          </a:p>
          <a:p>
            <a:pPr marL="90488" indent="-90488" rtl="0"/>
            <a:r>
              <a:rPr lang="es-419" sz="800"/>
              <a:t>(6) Secciones de atornillado de la junta de salida</a:t>
            </a:r>
            <a:endParaRPr kumimoji="1" lang="en-US" altLang="ja-JP" sz="800" dirty="0"/>
          </a:p>
          <a:p>
            <a:pPr marL="90488" indent="-90488" rtl="0"/>
            <a:r>
              <a:rPr lang="es-419" sz="800"/>
              <a:t>(7) Válvula de seguridad</a:t>
            </a:r>
            <a:endParaRPr kumimoji="1" lang="en-US" altLang="ja-JP" sz="800" dirty="0"/>
          </a:p>
        </p:txBody>
      </p:sp>
      <p:sp>
        <p:nvSpPr>
          <p:cNvPr id="60" name="テキスト ボックス 59">
            <a:extLst>
              <a:ext uri="{FF2B5EF4-FFF2-40B4-BE49-F238E27FC236}">
                <a16:creationId xmlns:a16="http://schemas.microsoft.com/office/drawing/2014/main" id="{CA273CC0-8820-4804-BDEF-CA71CEDCBFC4}"/>
              </a:ext>
            </a:extLst>
          </p:cNvPr>
          <p:cNvSpPr txBox="1"/>
          <p:nvPr/>
        </p:nvSpPr>
        <p:spPr>
          <a:xfrm>
            <a:off x="4566536" y="3793460"/>
            <a:ext cx="539868" cy="183917"/>
          </a:xfrm>
          <a:prstGeom prst="rect">
            <a:avLst/>
          </a:prstGeom>
          <a:solidFill>
            <a:schemeClr val="bg1"/>
          </a:solidFill>
          <a:ln>
            <a:noFill/>
          </a:ln>
        </p:spPr>
        <p:txBody>
          <a:bodyPr wrap="square" lIns="0" tIns="0" rIns="0" bIns="0" rtlCol="0">
            <a:noAutofit/>
          </a:bodyPr>
          <a:lstStyle/>
          <a:p>
            <a:pPr rtl="0"/>
            <a:r>
              <a:rPr lang="es-419" sz="900"/>
              <a:t>Salida</a:t>
            </a:r>
            <a:endParaRPr kumimoji="1" lang="en-US" altLang="ja-JP" sz="900" dirty="0"/>
          </a:p>
        </p:txBody>
      </p:sp>
      <p:sp>
        <p:nvSpPr>
          <p:cNvPr id="61" name="テキスト ボックス 60">
            <a:extLst>
              <a:ext uri="{FF2B5EF4-FFF2-40B4-BE49-F238E27FC236}">
                <a16:creationId xmlns:a16="http://schemas.microsoft.com/office/drawing/2014/main" id="{76BF1059-B1EC-4BEE-8A8D-394C46111717}"/>
              </a:ext>
            </a:extLst>
          </p:cNvPr>
          <p:cNvSpPr txBox="1"/>
          <p:nvPr/>
        </p:nvSpPr>
        <p:spPr>
          <a:xfrm>
            <a:off x="5908085" y="1570571"/>
            <a:ext cx="1406439" cy="139159"/>
          </a:xfrm>
          <a:prstGeom prst="rect">
            <a:avLst/>
          </a:prstGeom>
          <a:solidFill>
            <a:schemeClr val="bg1"/>
          </a:solidFill>
          <a:ln>
            <a:noFill/>
          </a:ln>
        </p:spPr>
        <p:txBody>
          <a:bodyPr wrap="square" lIns="0" tIns="0" rIns="0" bIns="0" rtlCol="0">
            <a:noAutofit/>
          </a:bodyPr>
          <a:lstStyle/>
          <a:p>
            <a:pPr rtl="0"/>
            <a:r>
              <a:rPr lang="es-419" sz="700"/>
              <a:t>¿Hay grietas o corrosión?</a:t>
            </a:r>
            <a:endParaRPr kumimoji="1" lang="en-US" altLang="ja-JP" sz="700" dirty="0"/>
          </a:p>
        </p:txBody>
      </p:sp>
      <p:sp>
        <p:nvSpPr>
          <p:cNvPr id="62" name="テキスト ボックス 61">
            <a:extLst>
              <a:ext uri="{FF2B5EF4-FFF2-40B4-BE49-F238E27FC236}">
                <a16:creationId xmlns:a16="http://schemas.microsoft.com/office/drawing/2014/main" id="{4F9C32FF-054A-46C7-84A5-6D5F7F5E9B4E}"/>
              </a:ext>
            </a:extLst>
          </p:cNvPr>
          <p:cNvSpPr txBox="1"/>
          <p:nvPr/>
        </p:nvSpPr>
        <p:spPr>
          <a:xfrm>
            <a:off x="5908085" y="1827933"/>
            <a:ext cx="1406439" cy="231481"/>
          </a:xfrm>
          <a:prstGeom prst="rect">
            <a:avLst/>
          </a:prstGeom>
          <a:solidFill>
            <a:schemeClr val="bg1"/>
          </a:solidFill>
          <a:ln>
            <a:noFill/>
          </a:ln>
        </p:spPr>
        <p:txBody>
          <a:bodyPr wrap="square" lIns="0" tIns="0" rIns="0" bIns="0" rtlCol="0">
            <a:noAutofit/>
          </a:bodyPr>
          <a:lstStyle/>
          <a:p>
            <a:pPr rtl="0"/>
            <a:r>
              <a:rPr lang="es-419" sz="800"/>
              <a:t>¿Hay algún daño o deformación?</a:t>
            </a:r>
            <a:endParaRPr kumimoji="1" lang="en-US" altLang="ja-JP" sz="800" dirty="0"/>
          </a:p>
        </p:txBody>
      </p:sp>
      <p:sp>
        <p:nvSpPr>
          <p:cNvPr id="63" name="テキスト ボックス 62">
            <a:extLst>
              <a:ext uri="{FF2B5EF4-FFF2-40B4-BE49-F238E27FC236}">
                <a16:creationId xmlns:a16="http://schemas.microsoft.com/office/drawing/2014/main" id="{25B43A8D-E87E-4295-91BE-186036F57DF9}"/>
              </a:ext>
            </a:extLst>
          </p:cNvPr>
          <p:cNvSpPr txBox="1"/>
          <p:nvPr/>
        </p:nvSpPr>
        <p:spPr>
          <a:xfrm>
            <a:off x="5893236" y="2947565"/>
            <a:ext cx="1406439" cy="696508"/>
          </a:xfrm>
          <a:prstGeom prst="rect">
            <a:avLst/>
          </a:prstGeom>
          <a:solidFill>
            <a:schemeClr val="bg1"/>
          </a:solidFill>
          <a:ln>
            <a:noFill/>
          </a:ln>
        </p:spPr>
        <p:txBody>
          <a:bodyPr wrap="square" lIns="0" tIns="0" rIns="0" bIns="0" rtlCol="0">
            <a:noAutofit/>
          </a:bodyPr>
          <a:lstStyle/>
          <a:p>
            <a:pPr rtl="0"/>
            <a:r>
              <a:rPr lang="es-419" sz="800" dirty="0"/>
              <a:t>Suministre gas con la manija de ajuste de presión (</a:t>
            </a:r>
            <a:r>
              <a:rPr lang="es-419" sz="800" dirty="0" err="1"/>
              <a:t>aturyoku</a:t>
            </a:r>
            <a:r>
              <a:rPr lang="es-419" sz="800" dirty="0"/>
              <a:t> </a:t>
            </a:r>
            <a:r>
              <a:rPr lang="es-419" sz="800" dirty="0" err="1"/>
              <a:t>chousei</a:t>
            </a:r>
            <a:r>
              <a:rPr lang="es-419" sz="800" dirty="0"/>
              <a:t> </a:t>
            </a:r>
            <a:r>
              <a:rPr lang="es-419" sz="800" dirty="0" err="1"/>
              <a:t>handoru</a:t>
            </a:r>
            <a:r>
              <a:rPr lang="es-419" sz="800" dirty="0"/>
              <a:t>) mientras está suelta y verifique si hay fugas de gas con agua jabonosa</a:t>
            </a:r>
            <a:endParaRPr kumimoji="1" lang="en-US" altLang="ja-JP" sz="800" dirty="0"/>
          </a:p>
        </p:txBody>
      </p:sp>
      <p:sp>
        <p:nvSpPr>
          <p:cNvPr id="64" name="テキスト ボックス 63">
            <a:extLst>
              <a:ext uri="{FF2B5EF4-FFF2-40B4-BE49-F238E27FC236}">
                <a16:creationId xmlns:a16="http://schemas.microsoft.com/office/drawing/2014/main" id="{F464D4B4-064C-41B9-B34A-D96EF2F30095}"/>
              </a:ext>
            </a:extLst>
          </p:cNvPr>
          <p:cNvSpPr txBox="1"/>
          <p:nvPr/>
        </p:nvSpPr>
        <p:spPr>
          <a:xfrm>
            <a:off x="5908085" y="2145439"/>
            <a:ext cx="1406439" cy="328750"/>
          </a:xfrm>
          <a:prstGeom prst="rect">
            <a:avLst/>
          </a:prstGeom>
          <a:solidFill>
            <a:schemeClr val="bg1"/>
          </a:solidFill>
          <a:ln>
            <a:noFill/>
          </a:ln>
        </p:spPr>
        <p:txBody>
          <a:bodyPr wrap="square" lIns="0" tIns="0" rIns="0" bIns="0" rtlCol="0">
            <a:noAutofit/>
          </a:bodyPr>
          <a:lstStyle/>
          <a:p>
            <a:pPr rtl="0"/>
            <a:r>
              <a:rPr lang="es-419" sz="800"/>
              <a:t>¿Hay rayones, deformaciones o adherencia débil?</a:t>
            </a:r>
            <a:endParaRPr kumimoji="1" lang="en-US" altLang="ja-JP" sz="800" dirty="0"/>
          </a:p>
        </p:txBody>
      </p:sp>
      <p:sp>
        <p:nvSpPr>
          <p:cNvPr id="65" name="テキスト ボックス 64">
            <a:extLst>
              <a:ext uri="{FF2B5EF4-FFF2-40B4-BE49-F238E27FC236}">
                <a16:creationId xmlns:a16="http://schemas.microsoft.com/office/drawing/2014/main" id="{1E1AFE06-694C-4F0F-8244-21B274A161C3}"/>
              </a:ext>
            </a:extLst>
          </p:cNvPr>
          <p:cNvSpPr txBox="1"/>
          <p:nvPr/>
        </p:nvSpPr>
        <p:spPr>
          <a:xfrm>
            <a:off x="5908656" y="3701484"/>
            <a:ext cx="1358697" cy="307297"/>
          </a:xfrm>
          <a:prstGeom prst="rect">
            <a:avLst/>
          </a:prstGeom>
          <a:solidFill>
            <a:schemeClr val="bg1"/>
          </a:solidFill>
          <a:ln>
            <a:noFill/>
          </a:ln>
        </p:spPr>
        <p:txBody>
          <a:bodyPr wrap="square" lIns="0" tIns="0" rIns="0" bIns="0" rtlCol="0">
            <a:noAutofit/>
          </a:bodyPr>
          <a:lstStyle/>
          <a:p>
            <a:pPr rtl="0"/>
            <a:r>
              <a:rPr lang="es-419" sz="900"/>
              <a:t>¿Hay alguna fuga de gas (salida)?</a:t>
            </a:r>
            <a:endParaRPr kumimoji="1" lang="en-US" altLang="ja-JP" sz="900" dirty="0"/>
          </a:p>
        </p:txBody>
      </p:sp>
      <p:sp>
        <p:nvSpPr>
          <p:cNvPr id="66" name="テキスト ボックス 65">
            <a:extLst>
              <a:ext uri="{FF2B5EF4-FFF2-40B4-BE49-F238E27FC236}">
                <a16:creationId xmlns:a16="http://schemas.microsoft.com/office/drawing/2014/main" id="{FD7930AA-5D5D-4F34-B855-BA4CAD7CAD19}"/>
              </a:ext>
            </a:extLst>
          </p:cNvPr>
          <p:cNvSpPr txBox="1"/>
          <p:nvPr/>
        </p:nvSpPr>
        <p:spPr>
          <a:xfrm>
            <a:off x="5911495" y="4152048"/>
            <a:ext cx="1358696" cy="791419"/>
          </a:xfrm>
          <a:prstGeom prst="rect">
            <a:avLst/>
          </a:prstGeom>
          <a:solidFill>
            <a:schemeClr val="bg1"/>
          </a:solidFill>
          <a:ln>
            <a:noFill/>
          </a:ln>
        </p:spPr>
        <p:txBody>
          <a:bodyPr wrap="square" lIns="0" tIns="0" rIns="0" bIns="0" rtlCol="0">
            <a:noAutofit/>
          </a:bodyPr>
          <a:lstStyle/>
          <a:p>
            <a:pPr rtl="0"/>
            <a:r>
              <a:rPr lang="es-419" sz="900" dirty="0"/>
              <a:t>Ajuste la presión de trabajo con la salida cerrada y verifique si hay fugas de gas con agua jabonosa.</a:t>
            </a:r>
            <a:endParaRPr kumimoji="1" lang="en-US" altLang="ja-JP" sz="900" dirty="0"/>
          </a:p>
        </p:txBody>
      </p:sp>
      <p:sp>
        <p:nvSpPr>
          <p:cNvPr id="67" name="テキスト ボックス 66">
            <a:extLst>
              <a:ext uri="{FF2B5EF4-FFF2-40B4-BE49-F238E27FC236}">
                <a16:creationId xmlns:a16="http://schemas.microsoft.com/office/drawing/2014/main" id="{7615856F-2661-4A42-9F51-2D8DB819A373}"/>
              </a:ext>
            </a:extLst>
          </p:cNvPr>
          <p:cNvSpPr txBox="1"/>
          <p:nvPr/>
        </p:nvSpPr>
        <p:spPr>
          <a:xfrm>
            <a:off x="3850065" y="5600759"/>
            <a:ext cx="619996" cy="330036"/>
          </a:xfrm>
          <a:prstGeom prst="rect">
            <a:avLst/>
          </a:prstGeom>
          <a:solidFill>
            <a:schemeClr val="bg1"/>
          </a:solidFill>
          <a:ln>
            <a:noFill/>
          </a:ln>
        </p:spPr>
        <p:txBody>
          <a:bodyPr wrap="square" lIns="0" tIns="0" rIns="0" bIns="0" rtlCol="0">
            <a:noAutofit/>
          </a:bodyPr>
          <a:lstStyle/>
          <a:p>
            <a:pPr rtl="0"/>
            <a:r>
              <a:rPr lang="es-419" sz="800" dirty="0"/>
              <a:t>Verificación de caída de presión</a:t>
            </a:r>
            <a:endParaRPr kumimoji="1" lang="en-US" altLang="ja-JP" sz="800" dirty="0"/>
          </a:p>
        </p:txBody>
      </p:sp>
      <p:sp>
        <p:nvSpPr>
          <p:cNvPr id="68" name="テキスト ボックス 67">
            <a:extLst>
              <a:ext uri="{FF2B5EF4-FFF2-40B4-BE49-F238E27FC236}">
                <a16:creationId xmlns:a16="http://schemas.microsoft.com/office/drawing/2014/main" id="{2BD823BA-449F-49B7-9388-3F7D3EF853E8}"/>
              </a:ext>
            </a:extLst>
          </p:cNvPr>
          <p:cNvSpPr txBox="1"/>
          <p:nvPr/>
        </p:nvSpPr>
        <p:spPr>
          <a:xfrm>
            <a:off x="4566536" y="1746341"/>
            <a:ext cx="1302636" cy="349446"/>
          </a:xfrm>
          <a:prstGeom prst="rect">
            <a:avLst/>
          </a:prstGeom>
          <a:solidFill>
            <a:schemeClr val="bg1"/>
          </a:solidFill>
          <a:ln>
            <a:noFill/>
          </a:ln>
        </p:spPr>
        <p:txBody>
          <a:bodyPr wrap="square" lIns="0" tIns="0" rIns="0" bIns="0" rtlCol="0">
            <a:noAutofit/>
          </a:bodyPr>
          <a:lstStyle/>
          <a:p>
            <a:pPr rtl="0"/>
            <a:r>
              <a:rPr lang="es-419" sz="900"/>
              <a:t>Junta de entrada, junta de salida, manómetro</a:t>
            </a:r>
            <a:endParaRPr kumimoji="1" lang="en-US" altLang="ja-JP" sz="900" dirty="0"/>
          </a:p>
        </p:txBody>
      </p:sp>
      <p:sp>
        <p:nvSpPr>
          <p:cNvPr id="69" name="テキスト ボックス 68">
            <a:extLst>
              <a:ext uri="{FF2B5EF4-FFF2-40B4-BE49-F238E27FC236}">
                <a16:creationId xmlns:a16="http://schemas.microsoft.com/office/drawing/2014/main" id="{ED32C6DD-CC68-4BFA-97D2-FF7594A73D1A}"/>
              </a:ext>
            </a:extLst>
          </p:cNvPr>
          <p:cNvSpPr txBox="1"/>
          <p:nvPr/>
        </p:nvSpPr>
        <p:spPr>
          <a:xfrm>
            <a:off x="4566536" y="2732860"/>
            <a:ext cx="1170926" cy="138453"/>
          </a:xfrm>
          <a:prstGeom prst="rect">
            <a:avLst/>
          </a:prstGeom>
          <a:solidFill>
            <a:schemeClr val="bg1"/>
          </a:solidFill>
          <a:ln>
            <a:noFill/>
          </a:ln>
        </p:spPr>
        <p:txBody>
          <a:bodyPr wrap="square" lIns="0" tIns="0" rIns="0" bIns="0" rtlCol="0">
            <a:noAutofit/>
          </a:bodyPr>
          <a:lstStyle/>
          <a:p>
            <a:pPr rtl="0"/>
            <a:r>
              <a:rPr lang="es-419" sz="900"/>
              <a:t>Posición del indicador</a:t>
            </a:r>
            <a:endParaRPr kumimoji="1" lang="en-US" altLang="ja-JP" sz="900" dirty="0"/>
          </a:p>
        </p:txBody>
      </p:sp>
      <p:sp>
        <p:nvSpPr>
          <p:cNvPr id="70" name="テキスト ボックス 69">
            <a:extLst>
              <a:ext uri="{FF2B5EF4-FFF2-40B4-BE49-F238E27FC236}">
                <a16:creationId xmlns:a16="http://schemas.microsoft.com/office/drawing/2014/main" id="{8DB490A9-8650-4AB6-8CED-DAD1EB3D7985}"/>
              </a:ext>
            </a:extLst>
          </p:cNvPr>
          <p:cNvSpPr txBox="1"/>
          <p:nvPr/>
        </p:nvSpPr>
        <p:spPr>
          <a:xfrm>
            <a:off x="4566535" y="5420109"/>
            <a:ext cx="2700817" cy="144995"/>
          </a:xfrm>
          <a:prstGeom prst="rect">
            <a:avLst/>
          </a:prstGeom>
          <a:solidFill>
            <a:schemeClr val="bg1"/>
          </a:solidFill>
          <a:ln>
            <a:noFill/>
          </a:ln>
        </p:spPr>
        <p:txBody>
          <a:bodyPr wrap="square" lIns="0" tIns="0" rIns="0" bIns="0" rtlCol="0">
            <a:noAutofit/>
          </a:bodyPr>
          <a:lstStyle/>
          <a:p>
            <a:pPr rtl="0"/>
            <a:r>
              <a:rPr lang="es-419" sz="900"/>
              <a:t>¿Hay fugas de gas por la salida de la válvula de seguridad?</a:t>
            </a:r>
            <a:endParaRPr kumimoji="1" lang="en-US" altLang="ja-JP" sz="900" dirty="0"/>
          </a:p>
        </p:txBody>
      </p:sp>
      <p:sp>
        <p:nvSpPr>
          <p:cNvPr id="71" name="テキスト ボックス 70">
            <a:extLst>
              <a:ext uri="{FF2B5EF4-FFF2-40B4-BE49-F238E27FC236}">
                <a16:creationId xmlns:a16="http://schemas.microsoft.com/office/drawing/2014/main" id="{19642AB7-BC83-4A92-92B8-2E5AFBB3C4BF}"/>
              </a:ext>
            </a:extLst>
          </p:cNvPr>
          <p:cNvSpPr txBox="1"/>
          <p:nvPr/>
        </p:nvSpPr>
        <p:spPr>
          <a:xfrm>
            <a:off x="4566536" y="5606945"/>
            <a:ext cx="2747988" cy="323850"/>
          </a:xfrm>
          <a:prstGeom prst="rect">
            <a:avLst/>
          </a:prstGeom>
          <a:solidFill>
            <a:schemeClr val="bg1"/>
          </a:solidFill>
          <a:ln>
            <a:noFill/>
          </a:ln>
        </p:spPr>
        <p:txBody>
          <a:bodyPr wrap="square" lIns="0" tIns="0" rIns="0" bIns="0" rtlCol="0">
            <a:noAutofit/>
          </a:bodyPr>
          <a:lstStyle/>
          <a:p>
            <a:pPr rtl="0"/>
            <a:r>
              <a:rPr lang="es-419" sz="900"/>
              <a:t>¿Disminuye el manómetro de alta presión cuando se permite que el gas fluya durante el uso?</a:t>
            </a:r>
            <a:endParaRPr kumimoji="1" lang="en-US" altLang="ja-JP" sz="900" dirty="0"/>
          </a:p>
        </p:txBody>
      </p:sp>
      <p:sp>
        <p:nvSpPr>
          <p:cNvPr id="72" name="テキスト ボックス 71">
            <a:extLst>
              <a:ext uri="{FF2B5EF4-FFF2-40B4-BE49-F238E27FC236}">
                <a16:creationId xmlns:a16="http://schemas.microsoft.com/office/drawing/2014/main" id="{5CF0743C-8F77-4C22-8A7E-588EF6B94005}"/>
              </a:ext>
            </a:extLst>
          </p:cNvPr>
          <p:cNvSpPr txBox="1"/>
          <p:nvPr/>
        </p:nvSpPr>
        <p:spPr>
          <a:xfrm>
            <a:off x="5908085" y="2521578"/>
            <a:ext cx="1359268" cy="170366"/>
          </a:xfrm>
          <a:prstGeom prst="rect">
            <a:avLst/>
          </a:prstGeom>
          <a:solidFill>
            <a:schemeClr val="bg1"/>
          </a:solidFill>
          <a:ln>
            <a:noFill/>
          </a:ln>
        </p:spPr>
        <p:txBody>
          <a:bodyPr wrap="square" lIns="0" tIns="0" rIns="0" bIns="0" rtlCol="0">
            <a:noAutofit/>
          </a:bodyPr>
          <a:lstStyle/>
          <a:p>
            <a:pPr rtl="0"/>
            <a:r>
              <a:rPr lang="es-419" sz="800"/>
              <a:t>¿Hay alguna deformación?</a:t>
            </a:r>
            <a:endParaRPr kumimoji="1" lang="en-US" altLang="ja-JP" sz="800" dirty="0"/>
          </a:p>
        </p:txBody>
      </p:sp>
      <p:sp>
        <p:nvSpPr>
          <p:cNvPr id="73" name="テキスト ボックス 72">
            <a:extLst>
              <a:ext uri="{FF2B5EF4-FFF2-40B4-BE49-F238E27FC236}">
                <a16:creationId xmlns:a16="http://schemas.microsoft.com/office/drawing/2014/main" id="{DDD1D206-1CD7-4DDD-BA95-359EA6CCB4C5}"/>
              </a:ext>
            </a:extLst>
          </p:cNvPr>
          <p:cNvSpPr txBox="1"/>
          <p:nvPr/>
        </p:nvSpPr>
        <p:spPr>
          <a:xfrm>
            <a:off x="5908084" y="2726378"/>
            <a:ext cx="1406439" cy="129204"/>
          </a:xfrm>
          <a:prstGeom prst="rect">
            <a:avLst/>
          </a:prstGeom>
          <a:solidFill>
            <a:schemeClr val="bg1"/>
          </a:solidFill>
          <a:ln>
            <a:noFill/>
          </a:ln>
        </p:spPr>
        <p:txBody>
          <a:bodyPr wrap="square" lIns="0" tIns="0" rIns="0" bIns="0" rtlCol="0">
            <a:noAutofit/>
          </a:bodyPr>
          <a:lstStyle/>
          <a:p>
            <a:pPr rtl="0"/>
            <a:r>
              <a:rPr lang="es-419" sz="700"/>
              <a:t>¿Vuelve a la posición cero?</a:t>
            </a:r>
            <a:endParaRPr kumimoji="1" lang="en-US" altLang="ja-JP" sz="700" dirty="0"/>
          </a:p>
        </p:txBody>
      </p:sp>
    </p:spTree>
    <p:extLst>
      <p:ext uri="{BB962C8B-B14F-4D97-AF65-F5344CB8AC3E}">
        <p14:creationId xmlns:p14="http://schemas.microsoft.com/office/powerpoint/2010/main" val="2090240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fontScale="90000"/>
          </a:bodyPr>
          <a:lstStyle/>
          <a:p>
            <a:pPr rtl="0"/>
            <a:r>
              <a:rPr lang="es-419" sz="3200">
                <a:latin typeface="+mn-ea"/>
                <a:ea typeface="+mn-ea"/>
              </a:rPr>
              <a:t>Capítulo 2 Conocimientos básicos sobre gases inflamables y oxígeno (sanso)</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31</a:t>
            </a:fld>
            <a:endParaRPr kumimoji="1" lang="ja-JP" altLang="en-US"/>
          </a:p>
        </p:txBody>
      </p:sp>
    </p:spTree>
    <p:extLst>
      <p:ext uri="{BB962C8B-B14F-4D97-AF65-F5344CB8AC3E}">
        <p14:creationId xmlns:p14="http://schemas.microsoft.com/office/powerpoint/2010/main" val="291047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D0BE1AE1-D8E2-489A-B99E-B277C5E2BE2E}"/>
              </a:ext>
            </a:extLst>
          </p:cNvPr>
          <p:cNvPicPr>
            <a:picLocks noChangeAspect="1"/>
          </p:cNvPicPr>
          <p:nvPr/>
        </p:nvPicPr>
        <p:blipFill>
          <a:blip r:embed="rId3"/>
          <a:stretch>
            <a:fillRect/>
          </a:stretch>
        </p:blipFill>
        <p:spPr>
          <a:xfrm>
            <a:off x="621979" y="2431656"/>
            <a:ext cx="6044040" cy="1698240"/>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s-419" sz="2400" dirty="0">
                <a:latin typeface="Meiryo UI" panose="020B0604030504040204" pitchFamily="50" charset="-128"/>
                <a:ea typeface="Meiryo UI" panose="020B0604030504040204" pitchFamily="50" charset="-128"/>
              </a:rPr>
              <a:t>Riesgos de oxígeno (sanso)</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04937" y="6456715"/>
            <a:ext cx="4737284" cy="276999"/>
          </a:xfrm>
          <a:prstGeom prst="rect">
            <a:avLst/>
          </a:prstGeom>
          <a:noFill/>
          <a:ln>
            <a:solidFill>
              <a:schemeClr val="tx1"/>
            </a:solidFill>
          </a:ln>
        </p:spPr>
        <p:txBody>
          <a:bodyPr wrap="square" rtlCol="0">
            <a:spAutoFit/>
          </a:bodyPr>
          <a:lstStyle/>
          <a:p>
            <a:pPr algn="r" rtl="0"/>
            <a:r>
              <a:rPr lang="es-419" sz="1200">
                <a:solidFill>
                  <a:prstClr val="black"/>
                </a:solidFill>
                <a:latin typeface="Meiryo UI" panose="020B0604030504040204" pitchFamily="50" charset="-128"/>
                <a:ea typeface="Meiryo UI" panose="020B0604030504040204" pitchFamily="50" charset="-128"/>
              </a:rPr>
              <a:t>Libro de texto página 57 / Texto complementario página 42</a:t>
            </a:r>
          </a:p>
        </p:txBody>
      </p:sp>
      <p:sp>
        <p:nvSpPr>
          <p:cNvPr id="5" name="コンテンツ プレースホルダー 4"/>
          <p:cNvSpPr txBox="1">
            <a:spLocks/>
          </p:cNvSpPr>
          <p:nvPr/>
        </p:nvSpPr>
        <p:spPr>
          <a:xfrm>
            <a:off x="628650" y="992921"/>
            <a:ext cx="7886700" cy="129307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400" dirty="0">
                <a:latin typeface="Meiryo UI" panose="020B0604030504040204" pitchFamily="50" charset="-128"/>
                <a:ea typeface="Meiryo UI" panose="020B0604030504040204" pitchFamily="50" charset="-128"/>
              </a:rPr>
              <a:t>　・ Las altas concentraciones de oxígeno (sanso) son extremadamente peligrosas y también dañinas para el cuerpo humano.</a:t>
            </a:r>
            <a:endParaRPr lang="en-US" altLang="ja-JP" sz="1400" dirty="0">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s-419" sz="1400" dirty="0">
                <a:latin typeface="Meiryo UI" panose="020B0604030504040204" pitchFamily="50" charset="-128"/>
                <a:ea typeface="Meiryo UI" panose="020B0604030504040204" pitchFamily="50" charset="-128"/>
              </a:rPr>
              <a:t>　・ Las concentraciones bajas tienen efectos adversos graves para la salud humana.</a:t>
            </a:r>
            <a:endParaRPr lang="en-US" altLang="ja-JP" sz="1400" dirty="0">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s-419" sz="1400" dirty="0">
                <a:latin typeface="Meiryo UI" panose="020B0604030504040204" pitchFamily="50" charset="-128"/>
                <a:ea typeface="Meiryo UI" panose="020B0604030504040204" pitchFamily="50" charset="-128"/>
              </a:rPr>
              <a:t>　・ La temperatura de combustión en oxígeno (sanso) es más alta que cuando se quema en el aire.</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Meiryo UI" panose="020B0604030504040204" pitchFamily="50" charset="-128"/>
                <a:ea typeface="Meiryo UI" panose="020B0604030504040204" pitchFamily="50" charset="-128"/>
              </a:rPr>
              <a:t>32</a:t>
            </a:fld>
            <a:endParaRPr kumimoji="1" lang="ja-JP" altLang="en-US">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ACB22E2A-7984-4373-A16A-8E6A57EA2E81}"/>
              </a:ext>
            </a:extLst>
          </p:cNvPr>
          <p:cNvSpPr txBox="1"/>
          <p:nvPr/>
        </p:nvSpPr>
        <p:spPr>
          <a:xfrm>
            <a:off x="1046748" y="2462869"/>
            <a:ext cx="5411202" cy="259640"/>
          </a:xfrm>
          <a:prstGeom prst="rect">
            <a:avLst/>
          </a:prstGeom>
          <a:solidFill>
            <a:schemeClr val="bg1"/>
          </a:solidFill>
          <a:ln>
            <a:noFill/>
          </a:ln>
        </p:spPr>
        <p:txBody>
          <a:bodyPr wrap="square" lIns="0" tIns="0" rIns="0" bIns="0" rtlCol="0">
            <a:noAutofit/>
          </a:bodyPr>
          <a:lstStyle/>
          <a:p>
            <a:pPr algn="ctr" rtl="0"/>
            <a:r>
              <a:rPr lang="es-419" sz="1600">
                <a:latin typeface="Meiryo UI" panose="020B0604030504040204" pitchFamily="50" charset="-128"/>
                <a:ea typeface="Meiryo UI" panose="020B0604030504040204" pitchFamily="50" charset="-128"/>
              </a:rPr>
              <a:t>Tabla 2-1: Temperatura de ignición de sustancias (℃)</a:t>
            </a:r>
            <a:endParaRPr kumimoji="1" lang="en-US" altLang="ja-JP"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260851CE-770D-4FC3-85B8-603BAE8D78F2}"/>
              </a:ext>
            </a:extLst>
          </p:cNvPr>
          <p:cNvSpPr txBox="1"/>
          <p:nvPr/>
        </p:nvSpPr>
        <p:spPr>
          <a:xfrm>
            <a:off x="764311" y="3177030"/>
            <a:ext cx="851837" cy="251969"/>
          </a:xfrm>
          <a:prstGeom prst="rect">
            <a:avLst/>
          </a:prstGeom>
          <a:solidFill>
            <a:schemeClr val="bg1"/>
          </a:solidFill>
          <a:ln>
            <a:noFill/>
          </a:ln>
        </p:spPr>
        <p:txBody>
          <a:bodyPr wrap="square" lIns="0" tIns="0" rIns="0" bIns="0" rtlCol="0">
            <a:noAutofit/>
          </a:bodyPr>
          <a:lstStyle/>
          <a:p>
            <a:pPr algn="ctr" rtl="0"/>
            <a:r>
              <a:rPr lang="es-419" sz="1000" dirty="0">
                <a:latin typeface="Meiryo UI" panose="020B0604030504040204" pitchFamily="50" charset="-128"/>
                <a:ea typeface="Meiryo UI" panose="020B0604030504040204" pitchFamily="50" charset="-128"/>
              </a:rPr>
              <a:t>En el aire</a:t>
            </a:r>
            <a:endParaRPr kumimoji="1" lang="en-US" altLang="ja-JP" sz="10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CE0FDFF-6B60-4930-A209-9B256C421C54}"/>
              </a:ext>
            </a:extLst>
          </p:cNvPr>
          <p:cNvSpPr txBox="1"/>
          <p:nvPr/>
        </p:nvSpPr>
        <p:spPr>
          <a:xfrm>
            <a:off x="764311" y="3474481"/>
            <a:ext cx="905000" cy="266653"/>
          </a:xfrm>
          <a:prstGeom prst="rect">
            <a:avLst/>
          </a:prstGeom>
          <a:solidFill>
            <a:schemeClr val="bg1"/>
          </a:solidFill>
          <a:ln>
            <a:noFill/>
          </a:ln>
        </p:spPr>
        <p:txBody>
          <a:bodyPr wrap="square" lIns="0" tIns="0" rIns="0" bIns="0" rtlCol="0">
            <a:noAutofit/>
          </a:bodyPr>
          <a:lstStyle/>
          <a:p>
            <a:pPr algn="ctr" rtl="0"/>
            <a:r>
              <a:rPr lang="es-419" sz="1000" dirty="0">
                <a:latin typeface="Meiryo UI" panose="020B0604030504040204" pitchFamily="50" charset="-128"/>
                <a:ea typeface="Meiryo UI" panose="020B0604030504040204" pitchFamily="50" charset="-128"/>
              </a:rPr>
              <a:t>En oxígeno (sanso)</a:t>
            </a:r>
            <a:endParaRPr kumimoji="1" lang="en-US" altLang="ja-JP" sz="10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5E03B83C-D301-42CF-8220-0C95A90F0A6F}"/>
              </a:ext>
            </a:extLst>
          </p:cNvPr>
          <p:cNvSpPr txBox="1"/>
          <p:nvPr/>
        </p:nvSpPr>
        <p:spPr>
          <a:xfrm>
            <a:off x="1745748" y="2822088"/>
            <a:ext cx="907075" cy="250721"/>
          </a:xfrm>
          <a:prstGeom prst="rect">
            <a:avLst/>
          </a:prstGeom>
          <a:solidFill>
            <a:schemeClr val="bg1"/>
          </a:solidFill>
          <a:ln>
            <a:noFill/>
          </a:ln>
        </p:spPr>
        <p:txBody>
          <a:bodyPr wrap="square" lIns="0" tIns="0" rIns="0" bIns="0" rtlCol="0" anchor="ctr" anchorCtr="0">
            <a:noAutofit/>
          </a:bodyPr>
          <a:lstStyle/>
          <a:p>
            <a:pPr algn="ctr" rtl="0"/>
            <a:r>
              <a:rPr lang="es-419" sz="1600" dirty="0">
                <a:latin typeface="Meiryo UI" panose="020B0604030504040204" pitchFamily="50" charset="-128"/>
                <a:ea typeface="Meiryo UI" panose="020B0604030504040204" pitchFamily="50" charset="-128"/>
              </a:rPr>
              <a:t>Gasolina</a:t>
            </a:r>
            <a:endParaRPr kumimoji="1" lang="en-US" altLang="ja-JP" sz="16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791A39A-E767-4F00-8A05-136CC225F84B}"/>
              </a:ext>
            </a:extLst>
          </p:cNvPr>
          <p:cNvSpPr txBox="1"/>
          <p:nvPr/>
        </p:nvSpPr>
        <p:spPr>
          <a:xfrm>
            <a:off x="2790783" y="2826297"/>
            <a:ext cx="828000" cy="259808"/>
          </a:xfrm>
          <a:prstGeom prst="rect">
            <a:avLst/>
          </a:prstGeom>
          <a:solidFill>
            <a:schemeClr val="bg1"/>
          </a:solidFill>
          <a:ln>
            <a:noFill/>
          </a:ln>
        </p:spPr>
        <p:txBody>
          <a:bodyPr wrap="square" lIns="0" tIns="0" rIns="0" bIns="0" rtlCol="0" anchor="ctr" anchorCtr="0">
            <a:noAutofit/>
          </a:bodyPr>
          <a:lstStyle/>
          <a:p>
            <a:pPr algn="ctr" rtl="0"/>
            <a:r>
              <a:rPr lang="es-419" sz="1050">
                <a:latin typeface="Meiryo UI" panose="020B0604030504040204" pitchFamily="50" charset="-128"/>
                <a:ea typeface="Meiryo UI" panose="020B0604030504040204" pitchFamily="50" charset="-128"/>
              </a:rPr>
              <a:t>Queroseno</a:t>
            </a:r>
            <a:endParaRPr kumimoji="1" lang="en-US" altLang="ja-JP" sz="105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AFB10BD3-CCC7-43CD-957A-DB9BBD427257}"/>
              </a:ext>
            </a:extLst>
          </p:cNvPr>
          <p:cNvSpPr txBox="1"/>
          <p:nvPr/>
        </p:nvSpPr>
        <p:spPr>
          <a:xfrm>
            <a:off x="3746707" y="2822421"/>
            <a:ext cx="828000" cy="259808"/>
          </a:xfrm>
          <a:prstGeom prst="rect">
            <a:avLst/>
          </a:prstGeom>
          <a:solidFill>
            <a:schemeClr val="bg1"/>
          </a:solidFill>
          <a:ln>
            <a:noFill/>
          </a:ln>
        </p:spPr>
        <p:txBody>
          <a:bodyPr wrap="square" lIns="0" tIns="0" rIns="0" bIns="0" rtlCol="0" anchor="ctr" anchorCtr="0">
            <a:noAutofit/>
          </a:bodyPr>
          <a:lstStyle/>
          <a:p>
            <a:pPr algn="ctr" rtl="0"/>
            <a:r>
              <a:rPr lang="es-419" sz="1050" dirty="0">
                <a:latin typeface="Meiryo UI" panose="020B0604030504040204" pitchFamily="50" charset="-128"/>
                <a:ea typeface="Meiryo UI" panose="020B0604030504040204" pitchFamily="50" charset="-128"/>
              </a:rPr>
              <a:t>Aceite pesado</a:t>
            </a:r>
            <a:endParaRPr kumimoji="1" lang="en-US" altLang="ja-JP" sz="105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98BC7E53-C6C8-40E7-B206-93BBB529DB9D}"/>
              </a:ext>
            </a:extLst>
          </p:cNvPr>
          <p:cNvSpPr txBox="1"/>
          <p:nvPr/>
        </p:nvSpPr>
        <p:spPr>
          <a:xfrm>
            <a:off x="4669316" y="2822421"/>
            <a:ext cx="828000" cy="259808"/>
          </a:xfrm>
          <a:prstGeom prst="rect">
            <a:avLst/>
          </a:prstGeom>
          <a:solidFill>
            <a:schemeClr val="bg1"/>
          </a:solidFill>
          <a:ln>
            <a:noFill/>
          </a:ln>
        </p:spPr>
        <p:txBody>
          <a:bodyPr wrap="square" lIns="0" tIns="0" rIns="0" bIns="0" rtlCol="0" anchor="ctr" anchorCtr="0">
            <a:noAutofit/>
          </a:bodyPr>
          <a:lstStyle/>
          <a:p>
            <a:pPr algn="ctr" rtl="0"/>
            <a:r>
              <a:rPr lang="es-419" sz="1050">
                <a:latin typeface="Meiryo UI" panose="020B0604030504040204" pitchFamily="50" charset="-128"/>
                <a:ea typeface="Meiryo UI" panose="020B0604030504040204" pitchFamily="50" charset="-128"/>
              </a:rPr>
              <a:t>Serrín</a:t>
            </a:r>
            <a:endParaRPr kumimoji="1" lang="en-US" altLang="ja-JP" sz="105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FFC7B273-F41A-41D5-B2BF-65CB0BCC90E9}"/>
              </a:ext>
            </a:extLst>
          </p:cNvPr>
          <p:cNvSpPr txBox="1"/>
          <p:nvPr/>
        </p:nvSpPr>
        <p:spPr>
          <a:xfrm>
            <a:off x="5664055" y="2822421"/>
            <a:ext cx="793895" cy="250388"/>
          </a:xfrm>
          <a:prstGeom prst="rect">
            <a:avLst/>
          </a:prstGeom>
          <a:solidFill>
            <a:schemeClr val="bg1"/>
          </a:solidFill>
          <a:ln>
            <a:noFill/>
          </a:ln>
        </p:spPr>
        <p:txBody>
          <a:bodyPr wrap="square" lIns="0" tIns="0" rIns="0" bIns="0" rtlCol="0" anchor="ctr" anchorCtr="0">
            <a:noAutofit/>
          </a:bodyPr>
          <a:lstStyle/>
          <a:p>
            <a:pPr algn="ctr" rtl="0"/>
            <a:r>
              <a:rPr lang="es-419" sz="1050">
                <a:latin typeface="Meiryo UI" panose="020B0604030504040204" pitchFamily="50" charset="-128"/>
                <a:ea typeface="Meiryo UI" panose="020B0604030504040204" pitchFamily="50" charset="-128"/>
              </a:rPr>
              <a:t>Hidrógeno</a:t>
            </a:r>
            <a:endParaRPr kumimoji="1" lang="en-US" altLang="ja-JP" sz="105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0BBD2882-8378-49DF-9113-A3A3E13F6E8D}"/>
              </a:ext>
            </a:extLst>
          </p:cNvPr>
          <p:cNvSpPr txBox="1"/>
          <p:nvPr/>
        </p:nvSpPr>
        <p:spPr>
          <a:xfrm>
            <a:off x="1190229" y="3844922"/>
            <a:ext cx="4907543" cy="186715"/>
          </a:xfrm>
          <a:prstGeom prst="rect">
            <a:avLst/>
          </a:prstGeom>
          <a:solidFill>
            <a:schemeClr val="bg1"/>
          </a:solidFill>
          <a:ln>
            <a:noFill/>
          </a:ln>
        </p:spPr>
        <p:txBody>
          <a:bodyPr wrap="square" lIns="0" tIns="0" rIns="0" bIns="0" rtlCol="0" anchor="ctr" anchorCtr="0">
            <a:noAutofit/>
          </a:bodyPr>
          <a:lstStyle/>
          <a:p>
            <a:pPr algn="r" rtl="0"/>
            <a:r>
              <a:rPr lang="es-419" sz="1000" dirty="0">
                <a:latin typeface="Meiryo UI" panose="020B0604030504040204" pitchFamily="50" charset="-128"/>
                <a:ea typeface="Meiryo UI" panose="020B0604030504040204" pitchFamily="50" charset="-128"/>
              </a:rPr>
              <a:t>Fuente: </a:t>
            </a:r>
            <a:r>
              <a:rPr lang="es-419" sz="1000" b="0" i="0" dirty="0" err="1">
                <a:solidFill>
                  <a:srgbClr val="000000"/>
                </a:solidFill>
                <a:effectLst/>
                <a:latin typeface="Meiryo UI" panose="020B0604030504040204" pitchFamily="50" charset="-128"/>
                <a:ea typeface="Meiryo UI" panose="020B0604030504040204" pitchFamily="50" charset="-128"/>
              </a:rPr>
              <a:t>Kogaku</a:t>
            </a:r>
            <a:r>
              <a:rPr lang="es-419" sz="1000" b="0" i="0" dirty="0">
                <a:solidFill>
                  <a:srgbClr val="000000"/>
                </a:solidFill>
                <a:effectLst/>
                <a:latin typeface="Meiryo UI" panose="020B0604030504040204" pitchFamily="50" charset="-128"/>
                <a:ea typeface="Meiryo UI" panose="020B0604030504040204" pitchFamily="50" charset="-128"/>
              </a:rPr>
              <a:t> </a:t>
            </a:r>
            <a:r>
              <a:rPr lang="es-419" sz="1000" b="0" i="0" dirty="0" err="1">
                <a:solidFill>
                  <a:srgbClr val="000000"/>
                </a:solidFill>
                <a:effectLst/>
                <a:latin typeface="Meiryo UI" panose="020B0604030504040204" pitchFamily="50" charset="-128"/>
                <a:ea typeface="Meiryo UI" panose="020B0604030504040204" pitchFamily="50" charset="-128"/>
              </a:rPr>
              <a:t>Komamiya</a:t>
            </a:r>
            <a:r>
              <a:rPr lang="es-419" sz="1000" b="0" i="0" dirty="0">
                <a:solidFill>
                  <a:srgbClr val="000000"/>
                </a:solidFill>
                <a:effectLst/>
                <a:latin typeface="Meiryo UI" panose="020B0604030504040204" pitchFamily="50" charset="-128"/>
                <a:ea typeface="Meiryo UI" panose="020B0604030504040204" pitchFamily="50" charset="-128"/>
              </a:rPr>
              <a:t>, "Peligros del oxígeno y medidas de prevención de desastres" (del Instituto de Investigación de Seguridad Industrial, 1961)</a:t>
            </a:r>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256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s-419" sz="2000" dirty="0">
                <a:latin typeface="Meiryo UI" panose="020B0604030504040204" pitchFamily="50" charset="-128"/>
                <a:ea typeface="Meiryo UI" panose="020B0604030504040204" pitchFamily="50" charset="-128"/>
              </a:rPr>
              <a:t>Gases inflamables (1) Los 3 elementos de la combustión</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11054" y="6445765"/>
            <a:ext cx="3958316" cy="276999"/>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 60 / Texto complementario página 44</a:t>
            </a:r>
          </a:p>
        </p:txBody>
      </p:sp>
      <p:sp>
        <p:nvSpPr>
          <p:cNvPr id="6" name="コンテンツ プレースホルダー 4"/>
          <p:cNvSpPr txBox="1">
            <a:spLocks/>
          </p:cNvSpPr>
          <p:nvPr/>
        </p:nvSpPr>
        <p:spPr>
          <a:xfrm>
            <a:off x="628650" y="1020298"/>
            <a:ext cx="7886700" cy="180503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600">
                <a:solidFill>
                  <a:prstClr val="black"/>
                </a:solidFill>
                <a:latin typeface="Meiryo UI" panose="020B0604030504040204" pitchFamily="50" charset="-128"/>
                <a:ea typeface="Meiryo UI" panose="020B0604030504040204" pitchFamily="50" charset="-128"/>
              </a:rPr>
              <a:t>[Los 3 elementos de la combustión]</a:t>
            </a:r>
          </a:p>
          <a:p>
            <a:pPr marL="0" indent="180975" rtl="0">
              <a:lnSpc>
                <a:spcPct val="100000"/>
              </a:lnSpc>
              <a:spcBef>
                <a:spcPts val="0"/>
              </a:spcBef>
              <a:buNone/>
            </a:pPr>
            <a:r>
              <a:rPr lang="es-419" sz="1600">
                <a:solidFill>
                  <a:prstClr val="black"/>
                </a:solidFill>
                <a:latin typeface="Meiryo UI" panose="020B0604030504040204" pitchFamily="50" charset="-128"/>
                <a:ea typeface="Meiryo UI" panose="020B0604030504040204" pitchFamily="50" charset="-128"/>
              </a:rPr>
              <a:t>・ Un objeto inflamable</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600">
                <a:solidFill>
                  <a:prstClr val="black"/>
                </a:solidFill>
                <a:latin typeface="Meiryo UI" panose="020B0604030504040204" pitchFamily="50" charset="-128"/>
                <a:ea typeface="Meiryo UI" panose="020B0604030504040204" pitchFamily="50" charset="-128"/>
              </a:rPr>
              <a:t>・ Oxígeno (sanso)</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600">
                <a:solidFill>
                  <a:prstClr val="black"/>
                </a:solidFill>
                <a:latin typeface="Meiryo UI" panose="020B0604030504040204" pitchFamily="50" charset="-128"/>
                <a:ea typeface="Meiryo UI" panose="020B0604030504040204" pitchFamily="50" charset="-128"/>
              </a:rPr>
              <a:t>・ Una fuente de ignición</a:t>
            </a:r>
            <a:endParaRPr lang="en-US" altLang="ja-JP"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600">
                <a:solidFill>
                  <a:prstClr val="black"/>
                </a:solidFill>
                <a:latin typeface="Meiryo UI" panose="020B0604030504040204" pitchFamily="50" charset="-128"/>
                <a:ea typeface="Meiryo UI" panose="020B0604030504040204" pitchFamily="50" charset="-128"/>
              </a:rPr>
              <a:t>Si falta uno de estos tres elementos de combustión, en principio, no se produce ninguna explosión.</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33</a:t>
            </a:fld>
            <a:endParaRPr kumimoji="1" lang="ja-JP" altLang="en-US"/>
          </a:p>
        </p:txBody>
      </p:sp>
    </p:spTree>
    <p:extLst>
      <p:ext uri="{BB962C8B-B14F-4D97-AF65-F5344CB8AC3E}">
        <p14:creationId xmlns:p14="http://schemas.microsoft.com/office/powerpoint/2010/main" val="2884582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es-419" sz="1800" dirty="0">
                <a:latin typeface="Meiryo UI" panose="020B0604030504040204" pitchFamily="50" charset="-128"/>
                <a:ea typeface="Meiryo UI" panose="020B0604030504040204" pitchFamily="50" charset="-128"/>
              </a:rPr>
              <a:t>Gases inflamables (2) Límite inferior de explosividad </a:t>
            </a:r>
            <a:br>
              <a:rPr lang="es-419" sz="1800" dirty="0">
                <a:latin typeface="Meiryo UI" panose="020B0604030504040204" pitchFamily="50" charset="-128"/>
                <a:ea typeface="Meiryo UI" panose="020B0604030504040204" pitchFamily="50" charset="-128"/>
              </a:rPr>
            </a:br>
            <a:r>
              <a:rPr lang="es-419" sz="1800" dirty="0">
                <a:latin typeface="Meiryo UI" panose="020B0604030504040204" pitchFamily="50" charset="-128"/>
                <a:ea typeface="Meiryo UI" panose="020B0604030504040204" pitchFamily="50" charset="-128"/>
              </a:rPr>
              <a:t>(</a:t>
            </a:r>
            <a:r>
              <a:rPr lang="es-419" sz="1800" dirty="0" err="1">
                <a:latin typeface="Meiryo UI" panose="020B0604030504040204" pitchFamily="50" charset="-128"/>
                <a:ea typeface="Meiryo UI" panose="020B0604030504040204" pitchFamily="50" charset="-128"/>
              </a:rPr>
              <a:t>bakuhatu</a:t>
            </a:r>
            <a:r>
              <a:rPr lang="es-419" sz="1800" dirty="0">
                <a:latin typeface="Meiryo UI" panose="020B0604030504040204" pitchFamily="50" charset="-128"/>
                <a:ea typeface="Meiryo UI" panose="020B0604030504040204" pitchFamily="50" charset="-128"/>
              </a:rPr>
              <a:t> </a:t>
            </a:r>
            <a:r>
              <a:rPr lang="es-419" sz="1800" dirty="0" err="1">
                <a:latin typeface="Meiryo UI" panose="020B0604030504040204" pitchFamily="50" charset="-128"/>
                <a:ea typeface="Meiryo UI" panose="020B0604030504040204" pitchFamily="50" charset="-128"/>
              </a:rPr>
              <a:t>kagen</a:t>
            </a:r>
            <a:r>
              <a:rPr lang="es-419" sz="1800" dirty="0">
                <a:latin typeface="Meiryo UI" panose="020B0604030504040204" pitchFamily="50" charset="-128"/>
                <a:ea typeface="Meiryo UI" panose="020B0604030504040204" pitchFamily="50" charset="-128"/>
              </a:rPr>
              <a:t> </a:t>
            </a:r>
            <a:r>
              <a:rPr lang="es-419" sz="1800" dirty="0" err="1">
                <a:latin typeface="Meiryo UI" panose="020B0604030504040204" pitchFamily="50" charset="-128"/>
                <a:ea typeface="Meiryo UI" panose="020B0604030504040204" pitchFamily="50" charset="-128"/>
              </a:rPr>
              <a:t>kai</a:t>
            </a:r>
            <a:r>
              <a:rPr lang="es-419" sz="1800" dirty="0">
                <a:latin typeface="Meiryo UI" panose="020B0604030504040204" pitchFamily="50" charset="-128"/>
                <a:ea typeface="Meiryo UI" panose="020B0604030504040204" pitchFamily="50" charset="-128"/>
              </a:rPr>
              <a:t>) y límite superior de explosividad</a:t>
            </a:r>
          </a:p>
        </p:txBody>
      </p:sp>
      <p:sp>
        <p:nvSpPr>
          <p:cNvPr id="7" name="テキスト ボックス 6"/>
          <p:cNvSpPr txBox="1"/>
          <p:nvPr/>
        </p:nvSpPr>
        <p:spPr>
          <a:xfrm>
            <a:off x="3982454" y="6445765"/>
            <a:ext cx="4186916" cy="275711"/>
          </a:xfrm>
          <a:prstGeom prst="rect">
            <a:avLst/>
          </a:prstGeom>
          <a:noFill/>
          <a:ln>
            <a:solidFill>
              <a:schemeClr val="tx1"/>
            </a:solidFill>
          </a:ln>
        </p:spPr>
        <p:txBody>
          <a:bodyPr wrap="square" rtlCol="0">
            <a:spAutoFit/>
          </a:bodyPr>
          <a:lstStyle/>
          <a:p>
            <a:pPr algn="r" rtl="0"/>
            <a:r>
              <a:rPr lang="es-419" sz="1200" dirty="0">
                <a:solidFill>
                  <a:prstClr val="black"/>
                </a:solidFill>
              </a:rPr>
              <a:t>Libro de texto página 60 / Texto complementario página 44</a:t>
            </a:r>
          </a:p>
        </p:txBody>
      </p:sp>
      <p:sp>
        <p:nvSpPr>
          <p:cNvPr id="6" name="コンテンツ プレースホルダー 4"/>
          <p:cNvSpPr txBox="1">
            <a:spLocks/>
          </p:cNvSpPr>
          <p:nvPr/>
        </p:nvSpPr>
        <p:spPr>
          <a:xfrm>
            <a:off x="628650" y="1020298"/>
            <a:ext cx="7886700" cy="13779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600" dirty="0">
                <a:solidFill>
                  <a:prstClr val="black"/>
                </a:solidFill>
                <a:latin typeface="Meiryo UI" panose="020B0604030504040204" pitchFamily="50" charset="-128"/>
                <a:ea typeface="Meiryo UI" panose="020B0604030504040204" pitchFamily="50" charset="-128"/>
              </a:rPr>
              <a:t>[Límite inferior de explosividad (</a:t>
            </a:r>
            <a:r>
              <a:rPr lang="es-419" sz="1600" dirty="0" err="1">
                <a:solidFill>
                  <a:prstClr val="black"/>
                </a:solidFill>
                <a:latin typeface="Meiryo UI" panose="020B0604030504040204" pitchFamily="50" charset="-128"/>
                <a:ea typeface="Meiryo UI" panose="020B0604030504040204" pitchFamily="50" charset="-128"/>
              </a:rPr>
              <a:t>bakuhatu</a:t>
            </a:r>
            <a:r>
              <a:rPr lang="es-419" sz="1600" dirty="0">
                <a:solidFill>
                  <a:prstClr val="black"/>
                </a:solidFill>
                <a:latin typeface="Meiryo UI" panose="020B0604030504040204" pitchFamily="50" charset="-128"/>
                <a:ea typeface="Meiryo UI" panose="020B0604030504040204" pitchFamily="50" charset="-128"/>
              </a:rPr>
              <a:t> </a:t>
            </a:r>
            <a:r>
              <a:rPr lang="es-419" sz="1600" dirty="0" err="1">
                <a:solidFill>
                  <a:prstClr val="black"/>
                </a:solidFill>
                <a:latin typeface="Meiryo UI" panose="020B0604030504040204" pitchFamily="50" charset="-128"/>
                <a:ea typeface="Meiryo UI" panose="020B0604030504040204" pitchFamily="50" charset="-128"/>
              </a:rPr>
              <a:t>kagen</a:t>
            </a:r>
            <a:r>
              <a:rPr lang="es-419" sz="1600" dirty="0">
                <a:solidFill>
                  <a:prstClr val="black"/>
                </a:solidFill>
                <a:latin typeface="Meiryo UI" panose="020B0604030504040204" pitchFamily="50" charset="-128"/>
                <a:ea typeface="Meiryo UI" panose="020B0604030504040204" pitchFamily="50" charset="-128"/>
              </a:rPr>
              <a:t> </a:t>
            </a:r>
            <a:r>
              <a:rPr lang="es-419" sz="1600" dirty="0" err="1">
                <a:solidFill>
                  <a:prstClr val="black"/>
                </a:solidFill>
                <a:latin typeface="Meiryo UI" panose="020B0604030504040204" pitchFamily="50" charset="-128"/>
                <a:ea typeface="Meiryo UI" panose="020B0604030504040204" pitchFamily="50" charset="-128"/>
              </a:rPr>
              <a:t>kai</a:t>
            </a:r>
            <a:r>
              <a:rPr lang="es-419" sz="1600" dirty="0">
                <a:solidFill>
                  <a:prstClr val="black"/>
                </a:solidFill>
                <a:latin typeface="Meiryo UI" panose="020B0604030504040204" pitchFamily="50" charset="-128"/>
                <a:ea typeface="Meiryo UI" panose="020B0604030504040204" pitchFamily="50" charset="-128"/>
              </a:rPr>
              <a:t>) y </a:t>
            </a:r>
            <a:br>
              <a:rPr lang="es-419" sz="1600" dirty="0">
                <a:solidFill>
                  <a:prstClr val="black"/>
                </a:solidFill>
                <a:latin typeface="Meiryo UI" panose="020B0604030504040204" pitchFamily="50" charset="-128"/>
                <a:ea typeface="Meiryo UI" panose="020B0604030504040204" pitchFamily="50" charset="-128"/>
              </a:rPr>
            </a:br>
            <a:r>
              <a:rPr lang="es-419" sz="1600" dirty="0">
                <a:solidFill>
                  <a:prstClr val="black"/>
                </a:solidFill>
                <a:latin typeface="Meiryo UI" panose="020B0604030504040204" pitchFamily="50" charset="-128"/>
                <a:ea typeface="Meiryo UI" panose="020B0604030504040204" pitchFamily="50" charset="-128"/>
              </a:rPr>
              <a:t>límite superior de explosividad]</a:t>
            </a:r>
          </a:p>
          <a:p>
            <a:pPr marL="0" indent="180975" rtl="0">
              <a:lnSpc>
                <a:spcPct val="100000"/>
              </a:lnSpc>
              <a:spcBef>
                <a:spcPts val="0"/>
              </a:spcBef>
              <a:buFont typeface="Arial" panose="020B0604020202020204" pitchFamily="34" charset="0"/>
              <a:buNone/>
            </a:pPr>
            <a:r>
              <a:rPr lang="es-419" sz="1400" dirty="0">
                <a:solidFill>
                  <a:prstClr val="black"/>
                </a:solidFill>
                <a:latin typeface="Meiryo UI" panose="020B0604030504040204" pitchFamily="50" charset="-128"/>
                <a:ea typeface="Meiryo UI" panose="020B0604030504040204" pitchFamily="50" charset="-128"/>
              </a:rPr>
              <a:t>Si se filtra gas inflamable al aire, no explotará a menos que esté dentro de un cierto rango de concentración. Este rango se denomina rango de combustión (explosión). Un gas con un límite inferior de explosividad pequeño entra en el rango de explosión cuando solo se escapa una pequeña cantidad.</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a:t>34</a:t>
            </a:fld>
            <a:endParaRPr lang="ja-JP" altLang="en-US">
              <a:solidFill>
                <a:prstClr val="black">
                  <a:tint val="75000"/>
                </a:prstClr>
              </a:solidFill>
            </a:endParaRPr>
          </a:p>
        </p:txBody>
      </p:sp>
    </p:spTree>
    <p:extLst>
      <p:ext uri="{BB962C8B-B14F-4D97-AF65-F5344CB8AC3E}">
        <p14:creationId xmlns:p14="http://schemas.microsoft.com/office/powerpoint/2010/main" val="3058873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es-419" sz="2000" dirty="0">
                <a:latin typeface="Meiryo UI" panose="020B0604030504040204" pitchFamily="50" charset="-128"/>
                <a:ea typeface="Meiryo UI" panose="020B0604030504040204" pitchFamily="50" charset="-128"/>
              </a:rPr>
              <a:t>Resumen de gases inflamables (3) Tasa de combustión</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74958" y="6444477"/>
            <a:ext cx="3999887" cy="276999"/>
          </a:xfrm>
          <a:prstGeom prst="rect">
            <a:avLst/>
          </a:prstGeom>
          <a:noFill/>
          <a:ln>
            <a:solidFill>
              <a:schemeClr val="tx1"/>
            </a:solidFill>
          </a:ln>
        </p:spPr>
        <p:txBody>
          <a:bodyPr wrap="square" rtlCol="0">
            <a:spAutoFit/>
          </a:bodyPr>
          <a:lstStyle/>
          <a:p>
            <a:pPr algn="r" rtl="0"/>
            <a:r>
              <a:rPr lang="es-419" sz="1200" dirty="0">
                <a:solidFill>
                  <a:prstClr val="black"/>
                </a:solidFill>
              </a:rPr>
              <a:t>Libro de texto página 62 / Texto complementario página 45</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35</a:t>
            </a:fld>
            <a:endParaRPr kumimoji="1" lang="ja-JP" altLang="en-US"/>
          </a:p>
        </p:txBody>
      </p:sp>
      <p:pic>
        <p:nvPicPr>
          <p:cNvPr id="5" name="図 4"/>
          <p:cNvPicPr>
            <a:picLocks noChangeAspect="1"/>
          </p:cNvPicPr>
          <p:nvPr/>
        </p:nvPicPr>
        <p:blipFill>
          <a:blip r:embed="rId3"/>
          <a:stretch>
            <a:fillRect/>
          </a:stretch>
        </p:blipFill>
        <p:spPr>
          <a:xfrm>
            <a:off x="628650" y="920520"/>
            <a:ext cx="4158848" cy="5362575"/>
          </a:xfrm>
          <a:prstGeom prst="rect">
            <a:avLst/>
          </a:prstGeom>
        </p:spPr>
      </p:pic>
      <p:sp>
        <p:nvSpPr>
          <p:cNvPr id="6" name="テキスト ボックス 5">
            <a:extLst>
              <a:ext uri="{FF2B5EF4-FFF2-40B4-BE49-F238E27FC236}">
                <a16:creationId xmlns:a16="http://schemas.microsoft.com/office/drawing/2014/main" id="{2739A0BB-60A1-4002-8855-FCDC24D6508B}"/>
              </a:ext>
            </a:extLst>
          </p:cNvPr>
          <p:cNvSpPr txBox="1"/>
          <p:nvPr/>
        </p:nvSpPr>
        <p:spPr>
          <a:xfrm>
            <a:off x="845509" y="6075976"/>
            <a:ext cx="2618276" cy="90209"/>
          </a:xfrm>
          <a:prstGeom prst="rect">
            <a:avLst/>
          </a:prstGeom>
          <a:solidFill>
            <a:schemeClr val="bg1"/>
          </a:solidFill>
          <a:ln>
            <a:noFill/>
          </a:ln>
        </p:spPr>
        <p:txBody>
          <a:bodyPr wrap="square" lIns="0" tIns="0" rIns="0" bIns="0" rtlCol="0">
            <a:noAutofit/>
          </a:bodyPr>
          <a:lstStyle/>
          <a:p>
            <a:pPr algn="ctr" rtl="0"/>
            <a:r>
              <a:rPr lang="es-419" sz="800" dirty="0"/>
              <a:t>Figura 2-1: Formación de la superficie de la llama (cono blanco)</a:t>
            </a:r>
            <a:endParaRPr kumimoji="1" lang="en-US" altLang="ja-JP" sz="800" dirty="0"/>
          </a:p>
        </p:txBody>
      </p:sp>
      <p:sp>
        <p:nvSpPr>
          <p:cNvPr id="8" name="テキスト ボックス 7">
            <a:extLst>
              <a:ext uri="{FF2B5EF4-FFF2-40B4-BE49-F238E27FC236}">
                <a16:creationId xmlns:a16="http://schemas.microsoft.com/office/drawing/2014/main" id="{766CA2EF-1503-433C-A3CC-05BBBC3DF56C}"/>
              </a:ext>
            </a:extLst>
          </p:cNvPr>
          <p:cNvSpPr txBox="1"/>
          <p:nvPr/>
        </p:nvSpPr>
        <p:spPr>
          <a:xfrm>
            <a:off x="917562" y="1090327"/>
            <a:ext cx="1525879" cy="125830"/>
          </a:xfrm>
          <a:prstGeom prst="rect">
            <a:avLst/>
          </a:prstGeom>
          <a:solidFill>
            <a:schemeClr val="bg1"/>
          </a:solidFill>
          <a:ln>
            <a:noFill/>
          </a:ln>
        </p:spPr>
        <p:txBody>
          <a:bodyPr wrap="square" lIns="0" tIns="0" rIns="0" bIns="0" rtlCol="0">
            <a:noAutofit/>
          </a:bodyPr>
          <a:lstStyle/>
          <a:p>
            <a:pPr algn="ctr" rtl="0"/>
            <a:r>
              <a:rPr lang="es-419" sz="900" b="0" i="0" u="none" strike="noStrike" cap="none" dirty="0">
                <a:solidFill>
                  <a:srgbClr val="000000"/>
                </a:solidFill>
                <a:latin typeface="Arial"/>
                <a:ea typeface="Arial"/>
                <a:cs typeface="Arial"/>
                <a:sym typeface="Arial"/>
              </a:rPr>
              <a:t>Tasa de combustión </a:t>
            </a:r>
            <a:r>
              <a:rPr lang="es-419" sz="900" dirty="0"/>
              <a:t>de gas</a:t>
            </a:r>
            <a:endParaRPr kumimoji="1" lang="en-US" altLang="ja-JP" sz="900" dirty="0"/>
          </a:p>
        </p:txBody>
      </p:sp>
      <p:sp>
        <p:nvSpPr>
          <p:cNvPr id="9" name="テキスト ボックス 8">
            <a:extLst>
              <a:ext uri="{FF2B5EF4-FFF2-40B4-BE49-F238E27FC236}">
                <a16:creationId xmlns:a16="http://schemas.microsoft.com/office/drawing/2014/main" id="{7AAB48A5-1D00-4EF6-9BC0-ED95D3F3A7E0}"/>
              </a:ext>
            </a:extLst>
          </p:cNvPr>
          <p:cNvSpPr txBox="1"/>
          <p:nvPr/>
        </p:nvSpPr>
        <p:spPr>
          <a:xfrm>
            <a:off x="704604" y="3568513"/>
            <a:ext cx="1217035" cy="185075"/>
          </a:xfrm>
          <a:prstGeom prst="rect">
            <a:avLst/>
          </a:prstGeom>
          <a:solidFill>
            <a:schemeClr val="bg1"/>
          </a:solidFill>
          <a:ln>
            <a:noFill/>
          </a:ln>
        </p:spPr>
        <p:txBody>
          <a:bodyPr wrap="square" lIns="0" tIns="0" rIns="0" bIns="0" rtlCol="0">
            <a:noAutofit/>
          </a:bodyPr>
          <a:lstStyle/>
          <a:p>
            <a:pPr algn="ctr" rtl="0"/>
            <a:r>
              <a:rPr lang="es-419" sz="800" b="0" i="0" u="none" strike="noStrike" cap="none" dirty="0">
                <a:solidFill>
                  <a:srgbClr val="000000"/>
                </a:solidFill>
                <a:latin typeface="Arial"/>
                <a:ea typeface="Arial"/>
                <a:cs typeface="Arial"/>
                <a:sym typeface="Arial"/>
              </a:rPr>
              <a:t>Tasa de combustión </a:t>
            </a:r>
            <a:r>
              <a:rPr lang="es-419" sz="800" dirty="0"/>
              <a:t>de gas</a:t>
            </a:r>
            <a:endParaRPr kumimoji="1" lang="en-US" altLang="ja-JP" sz="800" dirty="0"/>
          </a:p>
        </p:txBody>
      </p:sp>
      <p:sp>
        <p:nvSpPr>
          <p:cNvPr id="10" name="テキスト ボックス 9">
            <a:extLst>
              <a:ext uri="{FF2B5EF4-FFF2-40B4-BE49-F238E27FC236}">
                <a16:creationId xmlns:a16="http://schemas.microsoft.com/office/drawing/2014/main" id="{C19053FE-A321-4EE8-8CA9-9D462AE28CA3}"/>
              </a:ext>
            </a:extLst>
          </p:cNvPr>
          <p:cNvSpPr txBox="1"/>
          <p:nvPr/>
        </p:nvSpPr>
        <p:spPr>
          <a:xfrm>
            <a:off x="2202574" y="3549309"/>
            <a:ext cx="1217035" cy="185075"/>
          </a:xfrm>
          <a:prstGeom prst="rect">
            <a:avLst/>
          </a:prstGeom>
          <a:solidFill>
            <a:schemeClr val="bg1"/>
          </a:solidFill>
          <a:ln>
            <a:noFill/>
          </a:ln>
        </p:spPr>
        <p:txBody>
          <a:bodyPr wrap="square" lIns="0" tIns="0" rIns="0" bIns="0" rtlCol="0">
            <a:noAutofit/>
          </a:bodyPr>
          <a:lstStyle/>
          <a:p>
            <a:pPr algn="ctr" rtl="0"/>
            <a:r>
              <a:rPr lang="es-419" sz="800" b="0" i="0" u="none" strike="noStrike" cap="none" dirty="0">
                <a:solidFill>
                  <a:srgbClr val="000000"/>
                </a:solidFill>
                <a:latin typeface="Arial"/>
                <a:ea typeface="Arial"/>
                <a:cs typeface="Arial"/>
                <a:sym typeface="Arial"/>
              </a:rPr>
              <a:t>Tasa de combustión </a:t>
            </a:r>
            <a:r>
              <a:rPr lang="es-419" sz="800" dirty="0"/>
              <a:t>de gas</a:t>
            </a:r>
            <a:endParaRPr kumimoji="1" lang="en-US" altLang="ja-JP" sz="800" dirty="0"/>
          </a:p>
        </p:txBody>
      </p:sp>
      <p:sp>
        <p:nvSpPr>
          <p:cNvPr id="11" name="テキスト ボックス 10">
            <a:extLst>
              <a:ext uri="{FF2B5EF4-FFF2-40B4-BE49-F238E27FC236}">
                <a16:creationId xmlns:a16="http://schemas.microsoft.com/office/drawing/2014/main" id="{A14933FD-D7D9-4AA8-96E2-E94F1EE2266D}"/>
              </a:ext>
            </a:extLst>
          </p:cNvPr>
          <p:cNvSpPr txBox="1"/>
          <p:nvPr/>
        </p:nvSpPr>
        <p:spPr>
          <a:xfrm>
            <a:off x="3502982" y="3865599"/>
            <a:ext cx="1220085" cy="185075"/>
          </a:xfrm>
          <a:prstGeom prst="rect">
            <a:avLst/>
          </a:prstGeom>
          <a:solidFill>
            <a:schemeClr val="bg1"/>
          </a:solidFill>
          <a:ln>
            <a:noFill/>
          </a:ln>
        </p:spPr>
        <p:txBody>
          <a:bodyPr wrap="square" lIns="0" tIns="0" rIns="0" bIns="0" rtlCol="0">
            <a:noAutofit/>
          </a:bodyPr>
          <a:lstStyle/>
          <a:p>
            <a:pPr algn="ctr" rtl="0"/>
            <a:r>
              <a:rPr lang="es-419" sz="800" b="0" i="0" u="none" strike="noStrike" cap="none" dirty="0">
                <a:solidFill>
                  <a:srgbClr val="000000"/>
                </a:solidFill>
                <a:latin typeface="Arial"/>
                <a:ea typeface="Arial"/>
                <a:cs typeface="Arial"/>
                <a:sym typeface="Arial"/>
              </a:rPr>
              <a:t>Tasa de combustión </a:t>
            </a:r>
            <a:r>
              <a:rPr lang="es-419" sz="800" dirty="0"/>
              <a:t>de gas</a:t>
            </a:r>
            <a:endParaRPr kumimoji="1" lang="en-US" altLang="ja-JP" sz="800" dirty="0"/>
          </a:p>
        </p:txBody>
      </p:sp>
      <p:sp>
        <p:nvSpPr>
          <p:cNvPr id="12" name="テキスト ボックス 11">
            <a:extLst>
              <a:ext uri="{FF2B5EF4-FFF2-40B4-BE49-F238E27FC236}">
                <a16:creationId xmlns:a16="http://schemas.microsoft.com/office/drawing/2014/main" id="{20EDF889-0AFB-4FFB-B053-43F43BCFBED1}"/>
              </a:ext>
            </a:extLst>
          </p:cNvPr>
          <p:cNvSpPr txBox="1"/>
          <p:nvPr/>
        </p:nvSpPr>
        <p:spPr>
          <a:xfrm>
            <a:off x="1701952" y="1712979"/>
            <a:ext cx="644355" cy="505262"/>
          </a:xfrm>
          <a:prstGeom prst="rect">
            <a:avLst/>
          </a:prstGeom>
          <a:solidFill>
            <a:schemeClr val="bg1"/>
          </a:solidFill>
          <a:ln>
            <a:noFill/>
          </a:ln>
        </p:spPr>
        <p:txBody>
          <a:bodyPr wrap="square" lIns="0" tIns="0" rIns="0" bIns="0" rtlCol="0">
            <a:noAutofit/>
          </a:bodyPr>
          <a:lstStyle/>
          <a:p>
            <a:pPr rtl="0"/>
            <a:r>
              <a:rPr lang="es-419" sz="900" dirty="0"/>
              <a:t>Cono blanco (puntos blancos)</a:t>
            </a:r>
            <a:endParaRPr kumimoji="1" lang="en-US" altLang="ja-JP" sz="900" dirty="0"/>
          </a:p>
        </p:txBody>
      </p:sp>
      <p:sp>
        <p:nvSpPr>
          <p:cNvPr id="13" name="テキスト ボックス 12">
            <a:extLst>
              <a:ext uri="{FF2B5EF4-FFF2-40B4-BE49-F238E27FC236}">
                <a16:creationId xmlns:a16="http://schemas.microsoft.com/office/drawing/2014/main" id="{E2AED645-F2A0-4BCD-8702-BCD515FE67E3}"/>
              </a:ext>
            </a:extLst>
          </p:cNvPr>
          <p:cNvSpPr txBox="1"/>
          <p:nvPr/>
        </p:nvSpPr>
        <p:spPr>
          <a:xfrm>
            <a:off x="705843" y="3321309"/>
            <a:ext cx="1594991" cy="125830"/>
          </a:xfrm>
          <a:prstGeom prst="rect">
            <a:avLst/>
          </a:prstGeom>
          <a:solidFill>
            <a:schemeClr val="bg1"/>
          </a:solidFill>
          <a:ln>
            <a:noFill/>
          </a:ln>
        </p:spPr>
        <p:txBody>
          <a:bodyPr wrap="square" lIns="0" tIns="0" rIns="0" bIns="0" rtlCol="0">
            <a:noAutofit/>
          </a:bodyPr>
          <a:lstStyle/>
          <a:p>
            <a:pPr algn="ctr" rtl="0"/>
            <a:r>
              <a:rPr lang="es-419" sz="900" b="0" i="0" u="none" strike="noStrike" cap="none" dirty="0">
                <a:solidFill>
                  <a:srgbClr val="000000"/>
                </a:solidFill>
                <a:latin typeface="Arial"/>
                <a:ea typeface="Arial"/>
                <a:cs typeface="Arial"/>
                <a:sym typeface="Arial"/>
              </a:rPr>
              <a:t>Velocidad de expulsión </a:t>
            </a:r>
            <a:r>
              <a:rPr lang="es-419" sz="900" dirty="0"/>
              <a:t>de gas</a:t>
            </a:r>
            <a:endParaRPr kumimoji="1" lang="en-US" altLang="ja-JP" sz="900" dirty="0"/>
          </a:p>
        </p:txBody>
      </p:sp>
      <p:sp>
        <p:nvSpPr>
          <p:cNvPr id="14" name="テキスト ボックス 13">
            <a:extLst>
              <a:ext uri="{FF2B5EF4-FFF2-40B4-BE49-F238E27FC236}">
                <a16:creationId xmlns:a16="http://schemas.microsoft.com/office/drawing/2014/main" id="{DB286BB7-C6A2-43DF-8124-5DD73C863857}"/>
              </a:ext>
            </a:extLst>
          </p:cNvPr>
          <p:cNvSpPr txBox="1"/>
          <p:nvPr/>
        </p:nvSpPr>
        <p:spPr>
          <a:xfrm>
            <a:off x="1544513" y="4052993"/>
            <a:ext cx="917363" cy="294041"/>
          </a:xfrm>
          <a:prstGeom prst="rect">
            <a:avLst/>
          </a:prstGeom>
          <a:solidFill>
            <a:schemeClr val="bg1"/>
          </a:solidFill>
          <a:ln>
            <a:noFill/>
          </a:ln>
        </p:spPr>
        <p:txBody>
          <a:bodyPr wrap="square" lIns="0" tIns="0" rIns="0" bIns="0" rtlCol="0">
            <a:noAutofit/>
          </a:bodyPr>
          <a:lstStyle/>
          <a:p>
            <a:pPr rtl="0"/>
            <a:r>
              <a:rPr lang="es-419" sz="900" dirty="0"/>
              <a:t>Cono blanco (puntos blancos)</a:t>
            </a:r>
            <a:endParaRPr kumimoji="1" lang="en-US" altLang="ja-JP" sz="900" dirty="0"/>
          </a:p>
        </p:txBody>
      </p:sp>
      <p:sp>
        <p:nvSpPr>
          <p:cNvPr id="15" name="テキスト ボックス 14">
            <a:extLst>
              <a:ext uri="{FF2B5EF4-FFF2-40B4-BE49-F238E27FC236}">
                <a16:creationId xmlns:a16="http://schemas.microsoft.com/office/drawing/2014/main" id="{EF13ED47-6215-4AA6-A0D6-FDCB9CCF762A}"/>
              </a:ext>
            </a:extLst>
          </p:cNvPr>
          <p:cNvSpPr txBox="1"/>
          <p:nvPr/>
        </p:nvSpPr>
        <p:spPr>
          <a:xfrm>
            <a:off x="1909677" y="4508416"/>
            <a:ext cx="735302" cy="122395"/>
          </a:xfrm>
          <a:prstGeom prst="rect">
            <a:avLst/>
          </a:prstGeom>
          <a:solidFill>
            <a:schemeClr val="bg1"/>
          </a:solidFill>
          <a:ln>
            <a:noFill/>
          </a:ln>
        </p:spPr>
        <p:txBody>
          <a:bodyPr wrap="square" lIns="0" tIns="0" rIns="0" bIns="0" rtlCol="0">
            <a:noAutofit/>
          </a:bodyPr>
          <a:lstStyle/>
          <a:p>
            <a:pPr rtl="0"/>
            <a:r>
              <a:rPr lang="es-419" sz="700"/>
              <a:t>Banda muerta</a:t>
            </a:r>
            <a:endParaRPr kumimoji="1" lang="en-US" altLang="ja-JP" sz="700" dirty="0"/>
          </a:p>
        </p:txBody>
      </p:sp>
      <p:sp>
        <p:nvSpPr>
          <p:cNvPr id="16" name="テキスト ボックス 15">
            <a:extLst>
              <a:ext uri="{FF2B5EF4-FFF2-40B4-BE49-F238E27FC236}">
                <a16:creationId xmlns:a16="http://schemas.microsoft.com/office/drawing/2014/main" id="{964D60CB-84A1-4DED-8516-60856BF15FAE}"/>
              </a:ext>
            </a:extLst>
          </p:cNvPr>
          <p:cNvSpPr txBox="1"/>
          <p:nvPr/>
        </p:nvSpPr>
        <p:spPr>
          <a:xfrm>
            <a:off x="807095" y="5559468"/>
            <a:ext cx="1217035" cy="333455"/>
          </a:xfrm>
          <a:prstGeom prst="rect">
            <a:avLst/>
          </a:prstGeom>
          <a:solidFill>
            <a:schemeClr val="bg1"/>
          </a:solidFill>
          <a:ln>
            <a:noFill/>
          </a:ln>
        </p:spPr>
        <p:txBody>
          <a:bodyPr wrap="square" lIns="0" tIns="0" rIns="0" bIns="0" rtlCol="0">
            <a:noAutofit/>
          </a:bodyPr>
          <a:lstStyle/>
          <a:p>
            <a:pPr algn="ctr" rtl="0"/>
            <a:r>
              <a:rPr lang="es-419" sz="900" b="0" i="0" u="none" strike="noStrike" cap="none" dirty="0">
                <a:solidFill>
                  <a:srgbClr val="000000"/>
                </a:solidFill>
                <a:latin typeface="Arial" panose="020B0604020202020204" pitchFamily="34" charset="0"/>
                <a:ea typeface="Arial"/>
                <a:cs typeface="Arial" panose="020B0604020202020204" pitchFamily="34" charset="0"/>
                <a:sym typeface="Arial"/>
              </a:rPr>
              <a:t>Velocidad de expulsión </a:t>
            </a:r>
            <a:r>
              <a:rPr lang="es-419" sz="900" dirty="0">
                <a:latin typeface="Arial" panose="020B0604020202020204" pitchFamily="34" charset="0"/>
                <a:cs typeface="Arial" panose="020B0604020202020204" pitchFamily="34" charset="0"/>
              </a:rPr>
              <a:t>de gas</a:t>
            </a:r>
            <a:endParaRPr kumimoji="1" lang="en-US" altLang="ja-JP" sz="900" dirty="0">
              <a:latin typeface="Arial" panose="020B0604020202020204" pitchFamily="34" charset="0"/>
              <a:cs typeface="Arial" panose="020B0604020202020204" pitchFamily="34" charset="0"/>
            </a:endParaRPr>
          </a:p>
        </p:txBody>
      </p:sp>
      <p:sp>
        <p:nvSpPr>
          <p:cNvPr id="17" name="テキスト ボックス 16">
            <a:extLst>
              <a:ext uri="{FF2B5EF4-FFF2-40B4-BE49-F238E27FC236}">
                <a16:creationId xmlns:a16="http://schemas.microsoft.com/office/drawing/2014/main" id="{70D8AD7A-6288-4B6A-A8EA-AB25D7C9CD1A}"/>
              </a:ext>
            </a:extLst>
          </p:cNvPr>
          <p:cNvSpPr txBox="1"/>
          <p:nvPr/>
        </p:nvSpPr>
        <p:spPr>
          <a:xfrm>
            <a:off x="2202575" y="5570714"/>
            <a:ext cx="1217035" cy="322209"/>
          </a:xfrm>
          <a:prstGeom prst="rect">
            <a:avLst/>
          </a:prstGeom>
          <a:solidFill>
            <a:schemeClr val="bg1"/>
          </a:solidFill>
          <a:ln>
            <a:noFill/>
          </a:ln>
        </p:spPr>
        <p:txBody>
          <a:bodyPr wrap="square" lIns="0" tIns="0" rIns="0" bIns="0" rtlCol="0">
            <a:noAutofit/>
          </a:bodyPr>
          <a:lstStyle/>
          <a:p>
            <a:pPr algn="ctr" rtl="0"/>
            <a:r>
              <a:rPr lang="es-419" sz="900" b="0" i="0" u="none" strike="noStrike" cap="none" dirty="0">
                <a:solidFill>
                  <a:srgbClr val="000000"/>
                </a:solidFill>
                <a:latin typeface="Arial" panose="020B0604020202020204" pitchFamily="34" charset="0"/>
                <a:ea typeface="Arial"/>
                <a:cs typeface="Arial" panose="020B0604020202020204" pitchFamily="34" charset="0"/>
                <a:sym typeface="Arial"/>
              </a:rPr>
              <a:t>Velocidad de expulsión </a:t>
            </a:r>
            <a:r>
              <a:rPr lang="es-419" sz="900" dirty="0">
                <a:latin typeface="Arial" panose="020B0604020202020204" pitchFamily="34" charset="0"/>
                <a:cs typeface="Arial" panose="020B0604020202020204" pitchFamily="34" charset="0"/>
              </a:rPr>
              <a:t>de gas</a:t>
            </a:r>
            <a:endParaRPr kumimoji="1" lang="en-US" altLang="ja-JP" sz="900" dirty="0">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7057F373-A299-4F17-8F0B-80B37EA248C3}"/>
              </a:ext>
            </a:extLst>
          </p:cNvPr>
          <p:cNvSpPr txBox="1"/>
          <p:nvPr/>
        </p:nvSpPr>
        <p:spPr>
          <a:xfrm>
            <a:off x="3502982" y="5578702"/>
            <a:ext cx="1220085" cy="289856"/>
          </a:xfrm>
          <a:prstGeom prst="rect">
            <a:avLst/>
          </a:prstGeom>
          <a:solidFill>
            <a:schemeClr val="bg1"/>
          </a:solidFill>
          <a:ln>
            <a:noFill/>
          </a:ln>
        </p:spPr>
        <p:txBody>
          <a:bodyPr wrap="square" lIns="0" tIns="0" rIns="0" bIns="0" rtlCol="0">
            <a:noAutofit/>
          </a:bodyPr>
          <a:lstStyle/>
          <a:p>
            <a:pPr algn="ctr" rtl="0"/>
            <a:r>
              <a:rPr lang="es-419" sz="900" b="0" i="0" u="none" strike="noStrike" cap="none" dirty="0">
                <a:solidFill>
                  <a:srgbClr val="000000"/>
                </a:solidFill>
                <a:latin typeface="Arial" panose="020B0604020202020204" pitchFamily="34" charset="0"/>
                <a:ea typeface="Arial"/>
                <a:cs typeface="Arial" panose="020B0604020202020204" pitchFamily="34" charset="0"/>
                <a:sym typeface="Arial"/>
              </a:rPr>
              <a:t>Velocidad de expulsión </a:t>
            </a:r>
            <a:r>
              <a:rPr lang="es-419" sz="900" dirty="0">
                <a:latin typeface="Arial" panose="020B0604020202020204" pitchFamily="34" charset="0"/>
                <a:cs typeface="Arial" panose="020B0604020202020204" pitchFamily="34" charset="0"/>
              </a:rPr>
              <a:t>de gas</a:t>
            </a:r>
            <a:endParaRPr kumimoji="1" lang="en-US" altLang="ja-JP" sz="900" dirty="0">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8BA0EAAC-EAE7-43DD-97D5-7395639F0BFE}"/>
              </a:ext>
            </a:extLst>
          </p:cNvPr>
          <p:cNvSpPr txBox="1"/>
          <p:nvPr/>
        </p:nvSpPr>
        <p:spPr>
          <a:xfrm>
            <a:off x="1017353" y="5892923"/>
            <a:ext cx="735302" cy="101476"/>
          </a:xfrm>
          <a:prstGeom prst="rect">
            <a:avLst/>
          </a:prstGeom>
          <a:solidFill>
            <a:schemeClr val="bg1"/>
          </a:solidFill>
          <a:ln>
            <a:noFill/>
          </a:ln>
        </p:spPr>
        <p:txBody>
          <a:bodyPr wrap="square" lIns="0" tIns="0" rIns="0" bIns="0" rtlCol="0">
            <a:noAutofit/>
          </a:bodyPr>
          <a:lstStyle/>
          <a:p>
            <a:pPr algn="ctr" rtl="0"/>
            <a:r>
              <a:rPr lang="es-419" sz="700" dirty="0"/>
              <a:t>[Estándar]</a:t>
            </a:r>
          </a:p>
        </p:txBody>
      </p:sp>
      <p:sp>
        <p:nvSpPr>
          <p:cNvPr id="20" name="テキスト ボックス 19">
            <a:extLst>
              <a:ext uri="{FF2B5EF4-FFF2-40B4-BE49-F238E27FC236}">
                <a16:creationId xmlns:a16="http://schemas.microsoft.com/office/drawing/2014/main" id="{82278C73-F118-40CA-8949-9F4C824D4BAB}"/>
              </a:ext>
            </a:extLst>
          </p:cNvPr>
          <p:cNvSpPr txBox="1"/>
          <p:nvPr/>
        </p:nvSpPr>
        <p:spPr>
          <a:xfrm>
            <a:off x="2443441" y="5912821"/>
            <a:ext cx="735302" cy="101476"/>
          </a:xfrm>
          <a:prstGeom prst="rect">
            <a:avLst/>
          </a:prstGeom>
          <a:solidFill>
            <a:schemeClr val="bg1"/>
          </a:solidFill>
          <a:ln>
            <a:noFill/>
          </a:ln>
        </p:spPr>
        <p:txBody>
          <a:bodyPr wrap="square" lIns="0" tIns="0" rIns="0" bIns="0" rtlCol="0">
            <a:noAutofit/>
          </a:bodyPr>
          <a:lstStyle/>
          <a:p>
            <a:pPr algn="ctr" rtl="0"/>
            <a:r>
              <a:rPr lang="es-419" sz="700" dirty="0"/>
              <a:t>Soplido</a:t>
            </a:r>
            <a:endParaRPr kumimoji="1" lang="en-US" altLang="ja-JP" sz="700" dirty="0"/>
          </a:p>
        </p:txBody>
      </p:sp>
      <p:sp>
        <p:nvSpPr>
          <p:cNvPr id="21" name="テキスト ボックス 20">
            <a:extLst>
              <a:ext uri="{FF2B5EF4-FFF2-40B4-BE49-F238E27FC236}">
                <a16:creationId xmlns:a16="http://schemas.microsoft.com/office/drawing/2014/main" id="{6CEDC798-7EDB-45D9-8A83-51C9582393C6}"/>
              </a:ext>
            </a:extLst>
          </p:cNvPr>
          <p:cNvSpPr txBox="1"/>
          <p:nvPr/>
        </p:nvSpPr>
        <p:spPr>
          <a:xfrm>
            <a:off x="3825013" y="5868558"/>
            <a:ext cx="893074" cy="245531"/>
          </a:xfrm>
          <a:prstGeom prst="rect">
            <a:avLst/>
          </a:prstGeom>
          <a:solidFill>
            <a:schemeClr val="bg1"/>
          </a:solidFill>
          <a:ln>
            <a:noFill/>
          </a:ln>
        </p:spPr>
        <p:txBody>
          <a:bodyPr wrap="square" lIns="0" tIns="0" rIns="0" bIns="0" rtlCol="0">
            <a:noAutofit/>
          </a:bodyPr>
          <a:lstStyle/>
          <a:p>
            <a:pPr algn="ctr" rtl="0"/>
            <a:r>
              <a:rPr lang="es-419" sz="700" dirty="0"/>
              <a:t>Retroceso de llama (</a:t>
            </a:r>
            <a:r>
              <a:rPr lang="es-419" sz="700" dirty="0" err="1"/>
              <a:t>gyakka</a:t>
            </a:r>
            <a:r>
              <a:rPr lang="es-419" sz="700" dirty="0"/>
              <a:t>)</a:t>
            </a:r>
            <a:endParaRPr kumimoji="1" lang="en-US" altLang="ja-JP" sz="700" dirty="0"/>
          </a:p>
        </p:txBody>
      </p:sp>
      <p:sp>
        <p:nvSpPr>
          <p:cNvPr id="22" name="テキスト ボックス 21">
            <a:extLst>
              <a:ext uri="{FF2B5EF4-FFF2-40B4-BE49-F238E27FC236}">
                <a16:creationId xmlns:a16="http://schemas.microsoft.com/office/drawing/2014/main" id="{21B36982-A4D8-4AB8-8D84-3EA569919584}"/>
              </a:ext>
            </a:extLst>
          </p:cNvPr>
          <p:cNvSpPr txBox="1"/>
          <p:nvPr/>
        </p:nvSpPr>
        <p:spPr>
          <a:xfrm>
            <a:off x="3463785" y="6166185"/>
            <a:ext cx="1298478" cy="101476"/>
          </a:xfrm>
          <a:prstGeom prst="rect">
            <a:avLst/>
          </a:prstGeom>
          <a:solidFill>
            <a:schemeClr val="bg1"/>
          </a:solidFill>
          <a:ln>
            <a:noFill/>
          </a:ln>
        </p:spPr>
        <p:txBody>
          <a:bodyPr wrap="square" lIns="0" tIns="0" rIns="0" bIns="0" rtlCol="0">
            <a:noAutofit/>
          </a:bodyPr>
          <a:lstStyle/>
          <a:p>
            <a:pPr algn="r" rtl="0"/>
            <a:r>
              <a:rPr lang="es-419" sz="500" dirty="0"/>
              <a:t>Fuente: KOIKE SANSO KOGYO Co., LTD.</a:t>
            </a:r>
            <a:endParaRPr kumimoji="1" lang="en-US" altLang="ja-JP" sz="500" dirty="0"/>
          </a:p>
        </p:txBody>
      </p:sp>
      <p:sp>
        <p:nvSpPr>
          <p:cNvPr id="23" name="正方形/長方形 22"/>
          <p:cNvSpPr/>
          <p:nvPr/>
        </p:nvSpPr>
        <p:spPr>
          <a:xfrm>
            <a:off x="1838325" y="6152203"/>
            <a:ext cx="3230108"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s-419" sz="800" dirty="0">
                <a:latin typeface="Meiryo UI" panose="020B0604030504040204" pitchFamily="50" charset="-128"/>
                <a:ea typeface="Meiryo UI" panose="020B0604030504040204" pitchFamily="50" charset="-128"/>
              </a:rPr>
              <a:t>(Proporcionado por </a:t>
            </a:r>
            <a:r>
              <a:rPr lang="es-419" sz="800" dirty="0" err="1">
                <a:latin typeface="Meiryo UI" panose="020B0604030504040204" pitchFamily="50" charset="-128"/>
                <a:ea typeface="Meiryo UI" panose="020B0604030504040204" pitchFamily="50" charset="-128"/>
              </a:rPr>
              <a:t>Koike</a:t>
            </a:r>
            <a:r>
              <a:rPr lang="es-419" sz="800" dirty="0">
                <a:latin typeface="Meiryo UI" panose="020B0604030504040204" pitchFamily="50" charset="-128"/>
                <a:ea typeface="Meiryo UI" panose="020B0604030504040204" pitchFamily="50" charset="-128"/>
              </a:rPr>
              <a:t> </a:t>
            </a:r>
            <a:r>
              <a:rPr lang="es-419" sz="800" dirty="0" err="1">
                <a:latin typeface="Meiryo UI" panose="020B0604030504040204" pitchFamily="50" charset="-128"/>
                <a:ea typeface="Meiryo UI" panose="020B0604030504040204" pitchFamily="50" charset="-128"/>
              </a:rPr>
              <a:t>Oxygen</a:t>
            </a:r>
            <a:r>
              <a:rPr lang="es-419" sz="800" dirty="0">
                <a:latin typeface="Meiryo UI" panose="020B0604030504040204" pitchFamily="50" charset="-128"/>
                <a:ea typeface="Meiryo UI" panose="020B0604030504040204" pitchFamily="50" charset="-128"/>
              </a:rPr>
              <a:t> </a:t>
            </a:r>
            <a:r>
              <a:rPr lang="es-419" sz="800" dirty="0" err="1">
                <a:latin typeface="Meiryo UI" panose="020B0604030504040204" pitchFamily="50" charset="-128"/>
                <a:ea typeface="Meiryo UI" panose="020B0604030504040204" pitchFamily="50" charset="-128"/>
              </a:rPr>
              <a:t>Industry</a:t>
            </a:r>
            <a:r>
              <a:rPr lang="es-419" sz="800" dirty="0">
                <a:latin typeface="Meiryo UI" panose="020B0604030504040204" pitchFamily="50" charset="-128"/>
                <a:ea typeface="Meiryo UI" panose="020B0604030504040204" pitchFamily="50" charset="-128"/>
              </a:rPr>
              <a:t> Co., Ltd.)</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4202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es-419" sz="1800" dirty="0">
                <a:latin typeface="Meiryo UI" panose="020B0604030504040204" pitchFamily="50" charset="-128"/>
                <a:ea typeface="Meiryo UI" panose="020B0604030504040204" pitchFamily="50" charset="-128"/>
              </a:rPr>
              <a:t>Resumen de gas inflamable (4) </a:t>
            </a:r>
            <a:br>
              <a:rPr lang="es-419" sz="1800" dirty="0">
                <a:latin typeface="Meiryo UI" panose="020B0604030504040204" pitchFamily="50" charset="-128"/>
                <a:ea typeface="Meiryo UI" panose="020B0604030504040204" pitchFamily="50" charset="-128"/>
              </a:rPr>
            </a:br>
            <a:r>
              <a:rPr lang="es-419" sz="1800" dirty="0">
                <a:latin typeface="Meiryo UI" panose="020B0604030504040204" pitchFamily="50" charset="-128"/>
                <a:ea typeface="Meiryo UI" panose="020B0604030504040204" pitchFamily="50" charset="-128"/>
              </a:rPr>
              <a:t>Energía mínima de ignición y fuente de ignición</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83242" y="6462191"/>
            <a:ext cx="3844933" cy="276999"/>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 63 / Texto complementario página 46</a:t>
            </a:r>
          </a:p>
        </p:txBody>
      </p:sp>
      <p:sp>
        <p:nvSpPr>
          <p:cNvPr id="6" name="コンテンツ プレースホルダー 4"/>
          <p:cNvSpPr txBox="1">
            <a:spLocks/>
          </p:cNvSpPr>
          <p:nvPr/>
        </p:nvSpPr>
        <p:spPr>
          <a:xfrm>
            <a:off x="628650" y="1020298"/>
            <a:ext cx="7886700" cy="200762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[Energía mínima de ignición]</a:t>
            </a: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Cuando la concentración de gas inflamable alcanza el valor límite explosivo, el gas explota si hay cierta cantidad de energía.</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en-US" altLang="ja-JP" sz="12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[Fuente de ignición]</a:t>
            </a: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Dependiendo de la condición del gas inflamable, pueden ocurrir explosiones de gas incluso debido a la energía electrostática del cuerpo humano.</a:t>
            </a: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Además, existen muchas fuentes de ignición en el lugar de trabajo, como motores eléctricos, fuegos piloto para aparatos de gas, objetos de alta temperatura, calor por fricción y chispas de impacto.</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Para evitar explosiones durante los trabajos de soldadura, es necesario evitar fugas de gas inflamable.</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36</a:t>
            </a:fld>
            <a:endParaRPr kumimoji="1" lang="ja-JP" altLang="en-US"/>
          </a:p>
        </p:txBody>
      </p:sp>
    </p:spTree>
    <p:extLst>
      <p:ext uri="{BB962C8B-B14F-4D97-AF65-F5344CB8AC3E}">
        <p14:creationId xmlns:p14="http://schemas.microsoft.com/office/powerpoint/2010/main" val="307749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es-419" sz="1800" dirty="0">
                <a:latin typeface="Meiryo UI" panose="020B0604030504040204" pitchFamily="50" charset="-128"/>
                <a:ea typeface="Meiryo UI" panose="020B0604030504040204" pitchFamily="50" charset="-128"/>
              </a:rPr>
              <a:t>Gases inflamables utilizados para soldar, etc. (1) </a:t>
            </a:r>
            <a:br>
              <a:rPr lang="es-419" sz="1800" dirty="0">
                <a:latin typeface="Meiryo UI" panose="020B0604030504040204" pitchFamily="50" charset="-128"/>
                <a:ea typeface="Meiryo UI" panose="020B0604030504040204" pitchFamily="50" charset="-128"/>
              </a:rPr>
            </a:br>
            <a:r>
              <a:rPr lang="es-419" sz="1800" dirty="0">
                <a:latin typeface="Meiryo UI" panose="020B0604030504040204" pitchFamily="50" charset="-128"/>
                <a:ea typeface="Meiryo UI" panose="020B0604030504040204" pitchFamily="50" charset="-128"/>
              </a:rPr>
              <a:t>Propiedades físicas, etc.</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24007" y="6507343"/>
            <a:ext cx="3857756" cy="276999"/>
          </a:xfrm>
          <a:prstGeom prst="rect">
            <a:avLst/>
          </a:prstGeom>
          <a:noFill/>
          <a:ln>
            <a:solidFill>
              <a:schemeClr val="tx1"/>
            </a:solidFill>
          </a:ln>
        </p:spPr>
        <p:txBody>
          <a:bodyPr wrap="square" rtlCol="0">
            <a:spAutoFit/>
          </a:bodyPr>
          <a:lstStyle/>
          <a:p>
            <a:pPr algn="r" rtl="0"/>
            <a:r>
              <a:rPr lang="es-419" sz="1200" dirty="0">
                <a:solidFill>
                  <a:prstClr val="black"/>
                </a:solidFill>
              </a:rPr>
              <a:t>Libro de texto página 65 / Texto complementario página 47</a:t>
            </a:r>
          </a:p>
        </p:txBody>
      </p:sp>
      <p:pic>
        <p:nvPicPr>
          <p:cNvPr id="2" name="図 1"/>
          <p:cNvPicPr>
            <a:picLocks noChangeAspect="1"/>
          </p:cNvPicPr>
          <p:nvPr/>
        </p:nvPicPr>
        <p:blipFill>
          <a:blip r:embed="rId3"/>
          <a:stretch>
            <a:fillRect/>
          </a:stretch>
        </p:blipFill>
        <p:spPr>
          <a:xfrm>
            <a:off x="628650" y="928404"/>
            <a:ext cx="4900883" cy="5503443"/>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37</a:t>
            </a:fld>
            <a:endParaRPr kumimoji="1" lang="ja-JP" altLang="en-US"/>
          </a:p>
        </p:txBody>
      </p:sp>
      <p:sp>
        <p:nvSpPr>
          <p:cNvPr id="6" name="テキスト ボックス 5">
            <a:extLst>
              <a:ext uri="{FF2B5EF4-FFF2-40B4-BE49-F238E27FC236}">
                <a16:creationId xmlns:a16="http://schemas.microsoft.com/office/drawing/2014/main" id="{5958BEA9-06A3-43E6-B8F2-0B18E816ED4F}"/>
              </a:ext>
            </a:extLst>
          </p:cNvPr>
          <p:cNvSpPr txBox="1"/>
          <p:nvPr/>
        </p:nvSpPr>
        <p:spPr>
          <a:xfrm>
            <a:off x="1058780" y="949519"/>
            <a:ext cx="4126830" cy="140571"/>
          </a:xfrm>
          <a:prstGeom prst="rect">
            <a:avLst/>
          </a:prstGeom>
          <a:solidFill>
            <a:schemeClr val="bg1"/>
          </a:solidFill>
          <a:ln>
            <a:noFill/>
          </a:ln>
        </p:spPr>
        <p:txBody>
          <a:bodyPr wrap="square" lIns="0" tIns="0" rIns="0" bIns="0" rtlCol="0">
            <a:noAutofit/>
          </a:bodyPr>
          <a:lstStyle/>
          <a:p>
            <a:pPr rtl="0"/>
            <a:r>
              <a:rPr lang="es-419" sz="1050" dirty="0"/>
              <a:t>Tabla 2-6: Propiedades físicas, etc., de los gases utilizados para soldar, etc.</a:t>
            </a:r>
            <a:endParaRPr kumimoji="1" lang="en-US" altLang="ja-JP" sz="1050" dirty="0"/>
          </a:p>
        </p:txBody>
      </p:sp>
      <p:sp>
        <p:nvSpPr>
          <p:cNvPr id="8" name="テキスト ボックス 7">
            <a:extLst>
              <a:ext uri="{FF2B5EF4-FFF2-40B4-BE49-F238E27FC236}">
                <a16:creationId xmlns:a16="http://schemas.microsoft.com/office/drawing/2014/main" id="{C8A32AE5-A3F9-47CA-8223-28D008B9615E}"/>
              </a:ext>
            </a:extLst>
          </p:cNvPr>
          <p:cNvSpPr txBox="1"/>
          <p:nvPr/>
        </p:nvSpPr>
        <p:spPr>
          <a:xfrm>
            <a:off x="748398" y="1399191"/>
            <a:ext cx="1021900" cy="172468"/>
          </a:xfrm>
          <a:prstGeom prst="rect">
            <a:avLst/>
          </a:prstGeom>
          <a:solidFill>
            <a:schemeClr val="bg1"/>
          </a:solidFill>
          <a:ln>
            <a:noFill/>
          </a:ln>
        </p:spPr>
        <p:txBody>
          <a:bodyPr wrap="square" lIns="0" tIns="0" rIns="0" bIns="0" rtlCol="0">
            <a:noAutofit/>
          </a:bodyPr>
          <a:lstStyle/>
          <a:p>
            <a:pPr rtl="0"/>
            <a:r>
              <a:rPr lang="es-419" sz="1050"/>
              <a:t>Color y olor</a:t>
            </a:r>
            <a:endParaRPr kumimoji="1" lang="en-US" altLang="ja-JP" sz="1050" dirty="0"/>
          </a:p>
        </p:txBody>
      </p:sp>
      <p:sp>
        <p:nvSpPr>
          <p:cNvPr id="9" name="テキスト ボックス 8">
            <a:extLst>
              <a:ext uri="{FF2B5EF4-FFF2-40B4-BE49-F238E27FC236}">
                <a16:creationId xmlns:a16="http://schemas.microsoft.com/office/drawing/2014/main" id="{8B710601-13DE-468E-BDCE-716974C99A40}"/>
              </a:ext>
            </a:extLst>
          </p:cNvPr>
          <p:cNvSpPr txBox="1"/>
          <p:nvPr/>
        </p:nvSpPr>
        <p:spPr>
          <a:xfrm>
            <a:off x="770629" y="3829285"/>
            <a:ext cx="1092238" cy="172468"/>
          </a:xfrm>
          <a:prstGeom prst="rect">
            <a:avLst/>
          </a:prstGeom>
          <a:solidFill>
            <a:schemeClr val="bg1"/>
          </a:solidFill>
          <a:ln>
            <a:noFill/>
          </a:ln>
        </p:spPr>
        <p:txBody>
          <a:bodyPr wrap="square" lIns="0" tIns="0" rIns="0" bIns="0" rtlCol="0">
            <a:noAutofit/>
          </a:bodyPr>
          <a:lstStyle/>
          <a:p>
            <a:pPr rtl="0"/>
            <a:r>
              <a:rPr lang="es-419" sz="1050"/>
              <a:t>Fórmula química</a:t>
            </a:r>
            <a:endParaRPr kumimoji="1" lang="en-US" altLang="ja-JP" sz="1050" dirty="0"/>
          </a:p>
        </p:txBody>
      </p:sp>
      <p:sp>
        <p:nvSpPr>
          <p:cNvPr id="10" name="テキスト ボックス 9">
            <a:extLst>
              <a:ext uri="{FF2B5EF4-FFF2-40B4-BE49-F238E27FC236}">
                <a16:creationId xmlns:a16="http://schemas.microsoft.com/office/drawing/2014/main" id="{421C25CE-07AE-4D9D-89FC-B39EB0D6652C}"/>
              </a:ext>
            </a:extLst>
          </p:cNvPr>
          <p:cNvSpPr txBox="1"/>
          <p:nvPr/>
        </p:nvSpPr>
        <p:spPr>
          <a:xfrm>
            <a:off x="770629" y="4482373"/>
            <a:ext cx="1092238" cy="172468"/>
          </a:xfrm>
          <a:prstGeom prst="rect">
            <a:avLst/>
          </a:prstGeom>
          <a:solidFill>
            <a:schemeClr val="bg1"/>
          </a:solidFill>
          <a:ln>
            <a:noFill/>
          </a:ln>
        </p:spPr>
        <p:txBody>
          <a:bodyPr wrap="square" lIns="0" tIns="0" rIns="0" bIns="0" rtlCol="0">
            <a:noAutofit/>
          </a:bodyPr>
          <a:lstStyle/>
          <a:p>
            <a:pPr rtl="0"/>
            <a:r>
              <a:rPr lang="es-419" sz="1050"/>
              <a:t>Temperatura mínima de ignición</a:t>
            </a:r>
            <a:endParaRPr kumimoji="1" lang="en-US" altLang="ja-JP" sz="1050" dirty="0"/>
          </a:p>
        </p:txBody>
      </p:sp>
      <p:sp>
        <p:nvSpPr>
          <p:cNvPr id="11" name="テキスト ボックス 10">
            <a:extLst>
              <a:ext uri="{FF2B5EF4-FFF2-40B4-BE49-F238E27FC236}">
                <a16:creationId xmlns:a16="http://schemas.microsoft.com/office/drawing/2014/main" id="{83A835D1-5084-4EAF-A892-EDB94CFBBE27}"/>
              </a:ext>
            </a:extLst>
          </p:cNvPr>
          <p:cNvSpPr txBox="1"/>
          <p:nvPr/>
        </p:nvSpPr>
        <p:spPr>
          <a:xfrm>
            <a:off x="759997" y="4048829"/>
            <a:ext cx="1092238" cy="172468"/>
          </a:xfrm>
          <a:prstGeom prst="rect">
            <a:avLst/>
          </a:prstGeom>
          <a:solidFill>
            <a:schemeClr val="bg1"/>
          </a:solidFill>
          <a:ln>
            <a:noFill/>
          </a:ln>
        </p:spPr>
        <p:txBody>
          <a:bodyPr wrap="square" lIns="0" tIns="0" rIns="0" bIns="0" rtlCol="0">
            <a:noAutofit/>
          </a:bodyPr>
          <a:lstStyle/>
          <a:p>
            <a:pPr rtl="0"/>
            <a:r>
              <a:rPr lang="es-419" sz="1050"/>
              <a:t>Gravedad específica del gas (Nota 2)</a:t>
            </a:r>
            <a:endParaRPr kumimoji="1" lang="en-US" altLang="ja-JP" sz="1050" dirty="0"/>
          </a:p>
        </p:txBody>
      </p:sp>
      <p:sp>
        <p:nvSpPr>
          <p:cNvPr id="12" name="テキスト ボックス 11">
            <a:extLst>
              <a:ext uri="{FF2B5EF4-FFF2-40B4-BE49-F238E27FC236}">
                <a16:creationId xmlns:a16="http://schemas.microsoft.com/office/drawing/2014/main" id="{9ADBC882-0398-4D8E-B68D-C61862DD163C}"/>
              </a:ext>
            </a:extLst>
          </p:cNvPr>
          <p:cNvSpPr txBox="1"/>
          <p:nvPr/>
        </p:nvSpPr>
        <p:spPr>
          <a:xfrm>
            <a:off x="770629" y="4244578"/>
            <a:ext cx="1092238" cy="162299"/>
          </a:xfrm>
          <a:prstGeom prst="rect">
            <a:avLst/>
          </a:prstGeom>
          <a:solidFill>
            <a:schemeClr val="bg1"/>
          </a:solidFill>
          <a:ln>
            <a:noFill/>
          </a:ln>
        </p:spPr>
        <p:txBody>
          <a:bodyPr wrap="square" lIns="0" tIns="0" rIns="0" bIns="0" rtlCol="0">
            <a:noAutofit/>
          </a:bodyPr>
          <a:lstStyle/>
          <a:p>
            <a:pPr rtl="0"/>
            <a:r>
              <a:rPr lang="es-419" sz="1050"/>
              <a:t>Punto de ebullición</a:t>
            </a:r>
            <a:endParaRPr kumimoji="1" lang="en-US" altLang="ja-JP" sz="1050" dirty="0"/>
          </a:p>
        </p:txBody>
      </p:sp>
      <p:sp>
        <p:nvSpPr>
          <p:cNvPr id="13" name="テキスト ボックス 12">
            <a:extLst>
              <a:ext uri="{FF2B5EF4-FFF2-40B4-BE49-F238E27FC236}">
                <a16:creationId xmlns:a16="http://schemas.microsoft.com/office/drawing/2014/main" id="{56553D02-ED75-4F6E-A036-29BEFB26AD49}"/>
              </a:ext>
            </a:extLst>
          </p:cNvPr>
          <p:cNvSpPr txBox="1"/>
          <p:nvPr/>
        </p:nvSpPr>
        <p:spPr>
          <a:xfrm>
            <a:off x="759997" y="4677902"/>
            <a:ext cx="1092238" cy="251811"/>
          </a:xfrm>
          <a:prstGeom prst="rect">
            <a:avLst/>
          </a:prstGeom>
          <a:solidFill>
            <a:schemeClr val="bg1"/>
          </a:solidFill>
          <a:ln>
            <a:noFill/>
          </a:ln>
        </p:spPr>
        <p:txBody>
          <a:bodyPr wrap="square" lIns="0" tIns="0" rIns="0" bIns="0" rtlCol="0">
            <a:noAutofit/>
          </a:bodyPr>
          <a:lstStyle/>
          <a:p>
            <a:pPr rtl="0"/>
            <a:r>
              <a:rPr lang="es-419" sz="1050"/>
              <a:t>Otro</a:t>
            </a:r>
            <a:endParaRPr kumimoji="1" lang="en-US" altLang="ja-JP" sz="1050" dirty="0"/>
          </a:p>
        </p:txBody>
      </p:sp>
      <p:sp>
        <p:nvSpPr>
          <p:cNvPr id="14" name="テキスト ボックス 13">
            <a:extLst>
              <a:ext uri="{FF2B5EF4-FFF2-40B4-BE49-F238E27FC236}">
                <a16:creationId xmlns:a16="http://schemas.microsoft.com/office/drawing/2014/main" id="{3C33588C-4D54-4E08-887A-B6F1151DCFB7}"/>
              </a:ext>
            </a:extLst>
          </p:cNvPr>
          <p:cNvSpPr txBox="1"/>
          <p:nvPr/>
        </p:nvSpPr>
        <p:spPr>
          <a:xfrm>
            <a:off x="1928802" y="1182658"/>
            <a:ext cx="1100295" cy="172468"/>
          </a:xfrm>
          <a:prstGeom prst="rect">
            <a:avLst/>
          </a:prstGeom>
          <a:solidFill>
            <a:schemeClr val="bg1"/>
          </a:solidFill>
          <a:ln>
            <a:noFill/>
          </a:ln>
        </p:spPr>
        <p:txBody>
          <a:bodyPr wrap="square" lIns="0" tIns="0" rIns="0" bIns="0" rtlCol="0">
            <a:noAutofit/>
          </a:bodyPr>
          <a:lstStyle/>
          <a:p>
            <a:pPr algn="ctr" rtl="0"/>
            <a:r>
              <a:rPr lang="es-419" sz="900"/>
              <a:t>Acetileno (asechiren)</a:t>
            </a:r>
            <a:endParaRPr kumimoji="1" lang="en-US" altLang="ja-JP" sz="900" dirty="0"/>
          </a:p>
        </p:txBody>
      </p:sp>
      <p:sp>
        <p:nvSpPr>
          <p:cNvPr id="15" name="テキスト ボックス 14">
            <a:extLst>
              <a:ext uri="{FF2B5EF4-FFF2-40B4-BE49-F238E27FC236}">
                <a16:creationId xmlns:a16="http://schemas.microsoft.com/office/drawing/2014/main" id="{661424A8-2693-4927-A485-5A4303BC53C7}"/>
              </a:ext>
            </a:extLst>
          </p:cNvPr>
          <p:cNvSpPr txBox="1"/>
          <p:nvPr/>
        </p:nvSpPr>
        <p:spPr>
          <a:xfrm>
            <a:off x="1955387" y="1405927"/>
            <a:ext cx="1105319" cy="2139418"/>
          </a:xfrm>
          <a:prstGeom prst="rect">
            <a:avLst/>
          </a:prstGeom>
          <a:solidFill>
            <a:schemeClr val="bg1"/>
          </a:solidFill>
          <a:ln>
            <a:noFill/>
          </a:ln>
        </p:spPr>
        <p:txBody>
          <a:bodyPr wrap="square" lIns="0" tIns="0" rIns="0" bIns="0" rtlCol="0">
            <a:noAutofit/>
          </a:bodyPr>
          <a:lstStyle/>
          <a:p>
            <a:pPr rtl="0"/>
            <a:r>
              <a:rPr lang="es-419" sz="1050"/>
              <a:t>Un gas incoloro e inodoro. El acetileno (asechiren) utilizado para soldar presenta un olor distintivo que pertenece al disolvente y las impurezas utilizadas para disolver y llenar el recipiente.</a:t>
            </a:r>
            <a:endParaRPr kumimoji="1" lang="en-US" altLang="ja-JP" sz="1050" dirty="0"/>
          </a:p>
          <a:p>
            <a:pPr rtl="0"/>
            <a:r>
              <a:rPr lang="es-419" sz="1050"/>
              <a:t>(Nota 1)</a:t>
            </a:r>
            <a:endParaRPr kumimoji="1" lang="en-US" altLang="ja-JP" sz="1050" dirty="0"/>
          </a:p>
        </p:txBody>
      </p:sp>
      <p:sp>
        <p:nvSpPr>
          <p:cNvPr id="16" name="テキスト ボックス 15">
            <a:extLst>
              <a:ext uri="{FF2B5EF4-FFF2-40B4-BE49-F238E27FC236}">
                <a16:creationId xmlns:a16="http://schemas.microsoft.com/office/drawing/2014/main" id="{662F37D2-AA5E-4766-BCAD-2EEFFDACBAD0}"/>
              </a:ext>
            </a:extLst>
          </p:cNvPr>
          <p:cNvSpPr txBox="1"/>
          <p:nvPr/>
        </p:nvSpPr>
        <p:spPr>
          <a:xfrm>
            <a:off x="3118687" y="1395195"/>
            <a:ext cx="1105319" cy="2364333"/>
          </a:xfrm>
          <a:prstGeom prst="rect">
            <a:avLst/>
          </a:prstGeom>
          <a:solidFill>
            <a:schemeClr val="bg1"/>
          </a:solidFill>
          <a:ln>
            <a:noFill/>
          </a:ln>
        </p:spPr>
        <p:txBody>
          <a:bodyPr wrap="square" lIns="0" tIns="0" rIns="0" bIns="0" rtlCol="0">
            <a:noAutofit/>
          </a:bodyPr>
          <a:lstStyle/>
          <a:p>
            <a:pPr rtl="0"/>
            <a:r>
              <a:rPr lang="es-419" sz="1050"/>
              <a:t>Un gas incoloro e inodoro. El propano (puropan) utilizado en hogares comunes está obligado por la Ley de seguridad del gas de alta presión a contener un odorante, pero esto no es necesario para el GLP industrial.</a:t>
            </a:r>
            <a:endParaRPr kumimoji="1" lang="en-US" altLang="ja-JP" sz="1050" dirty="0"/>
          </a:p>
        </p:txBody>
      </p:sp>
      <p:sp>
        <p:nvSpPr>
          <p:cNvPr id="17" name="テキスト ボックス 16">
            <a:extLst>
              <a:ext uri="{FF2B5EF4-FFF2-40B4-BE49-F238E27FC236}">
                <a16:creationId xmlns:a16="http://schemas.microsoft.com/office/drawing/2014/main" id="{C7D1A9A7-AF36-4CDA-B9BB-A6BBE9192AC7}"/>
              </a:ext>
            </a:extLst>
          </p:cNvPr>
          <p:cNvSpPr txBox="1"/>
          <p:nvPr/>
        </p:nvSpPr>
        <p:spPr>
          <a:xfrm>
            <a:off x="4281987" y="1395195"/>
            <a:ext cx="1105319" cy="2139418"/>
          </a:xfrm>
          <a:prstGeom prst="rect">
            <a:avLst/>
          </a:prstGeom>
          <a:solidFill>
            <a:schemeClr val="bg1"/>
          </a:solidFill>
          <a:ln>
            <a:noFill/>
          </a:ln>
        </p:spPr>
        <p:txBody>
          <a:bodyPr wrap="square" lIns="0" tIns="0" rIns="0" bIns="0" rtlCol="0">
            <a:noAutofit/>
          </a:bodyPr>
          <a:lstStyle/>
          <a:p>
            <a:pPr rtl="0"/>
            <a:r>
              <a:rPr lang="es-419" sz="1050"/>
              <a:t>Un gas incoloro e inodoro.</a:t>
            </a:r>
            <a:endParaRPr kumimoji="1" lang="en-US" altLang="ja-JP" sz="1050" dirty="0"/>
          </a:p>
        </p:txBody>
      </p:sp>
      <p:sp>
        <p:nvSpPr>
          <p:cNvPr id="18" name="テキスト ボックス 17">
            <a:extLst>
              <a:ext uri="{FF2B5EF4-FFF2-40B4-BE49-F238E27FC236}">
                <a16:creationId xmlns:a16="http://schemas.microsoft.com/office/drawing/2014/main" id="{AE012A41-600D-41F1-8CF5-8E91ACAD1873}"/>
              </a:ext>
            </a:extLst>
          </p:cNvPr>
          <p:cNvSpPr txBox="1"/>
          <p:nvPr/>
        </p:nvSpPr>
        <p:spPr>
          <a:xfrm>
            <a:off x="3123711" y="1175041"/>
            <a:ext cx="1100295" cy="172468"/>
          </a:xfrm>
          <a:prstGeom prst="rect">
            <a:avLst/>
          </a:prstGeom>
          <a:solidFill>
            <a:schemeClr val="bg1"/>
          </a:solidFill>
          <a:ln>
            <a:noFill/>
          </a:ln>
        </p:spPr>
        <p:txBody>
          <a:bodyPr wrap="square" lIns="0" tIns="0" rIns="0" bIns="0" rtlCol="0">
            <a:noAutofit/>
          </a:bodyPr>
          <a:lstStyle/>
          <a:p>
            <a:pPr algn="ctr" rtl="0"/>
            <a:r>
              <a:rPr lang="es-419" sz="1050"/>
              <a:t>Propano (puropan)</a:t>
            </a:r>
            <a:endParaRPr kumimoji="1" lang="en-US" altLang="ja-JP" sz="1050" dirty="0"/>
          </a:p>
        </p:txBody>
      </p:sp>
      <p:sp>
        <p:nvSpPr>
          <p:cNvPr id="19" name="テキスト ボックス 18">
            <a:extLst>
              <a:ext uri="{FF2B5EF4-FFF2-40B4-BE49-F238E27FC236}">
                <a16:creationId xmlns:a16="http://schemas.microsoft.com/office/drawing/2014/main" id="{C3B3F76D-31B0-475F-B19D-60488C617CF6}"/>
              </a:ext>
            </a:extLst>
          </p:cNvPr>
          <p:cNvSpPr txBox="1"/>
          <p:nvPr/>
        </p:nvSpPr>
        <p:spPr>
          <a:xfrm>
            <a:off x="4297247" y="1183978"/>
            <a:ext cx="1100295" cy="172468"/>
          </a:xfrm>
          <a:prstGeom prst="rect">
            <a:avLst/>
          </a:prstGeom>
          <a:solidFill>
            <a:schemeClr val="bg1"/>
          </a:solidFill>
          <a:ln>
            <a:noFill/>
          </a:ln>
        </p:spPr>
        <p:txBody>
          <a:bodyPr wrap="square" lIns="0" tIns="0" rIns="0" bIns="0" rtlCol="0">
            <a:noAutofit/>
          </a:bodyPr>
          <a:lstStyle/>
          <a:p>
            <a:pPr algn="ctr" rtl="0"/>
            <a:r>
              <a:rPr lang="es-419" sz="1050"/>
              <a:t>Hidrógeno</a:t>
            </a:r>
            <a:endParaRPr kumimoji="1" lang="en-US" altLang="ja-JP" sz="1050" dirty="0"/>
          </a:p>
        </p:txBody>
      </p:sp>
      <p:sp>
        <p:nvSpPr>
          <p:cNvPr id="20" name="テキスト ボックス 19">
            <a:extLst>
              <a:ext uri="{FF2B5EF4-FFF2-40B4-BE49-F238E27FC236}">
                <a16:creationId xmlns:a16="http://schemas.microsoft.com/office/drawing/2014/main" id="{AB0B309D-097E-426A-BD84-10189875456F}"/>
              </a:ext>
            </a:extLst>
          </p:cNvPr>
          <p:cNvSpPr txBox="1"/>
          <p:nvPr/>
        </p:nvSpPr>
        <p:spPr>
          <a:xfrm>
            <a:off x="1928802" y="4701284"/>
            <a:ext cx="1092238" cy="1047431"/>
          </a:xfrm>
          <a:prstGeom prst="rect">
            <a:avLst/>
          </a:prstGeom>
          <a:solidFill>
            <a:schemeClr val="bg1"/>
          </a:solidFill>
          <a:ln>
            <a:noFill/>
          </a:ln>
        </p:spPr>
        <p:txBody>
          <a:bodyPr wrap="square" lIns="0" tIns="0" rIns="0" bIns="0" rtlCol="0">
            <a:noAutofit/>
          </a:bodyPr>
          <a:lstStyle/>
          <a:p>
            <a:pPr rtl="0"/>
            <a:r>
              <a:rPr lang="es-419" sz="850" dirty="0"/>
              <a:t>La temperatura de la llama es alta en comparación con otros gases inflamables para soldar, lo que la hace adecuada para soldadura con gas (</a:t>
            </a:r>
            <a:r>
              <a:rPr lang="es-419" sz="850" dirty="0" err="1"/>
              <a:t>gasu</a:t>
            </a:r>
            <a:r>
              <a:rPr lang="es-419" sz="850" dirty="0"/>
              <a:t> </a:t>
            </a:r>
            <a:r>
              <a:rPr lang="es-419" sz="850" dirty="0" err="1"/>
              <a:t>yousetu</a:t>
            </a:r>
            <a:r>
              <a:rPr lang="es-419" sz="850" dirty="0"/>
              <a:t>).</a:t>
            </a:r>
            <a:endParaRPr kumimoji="1" lang="en-US" altLang="ja-JP" sz="850" dirty="0"/>
          </a:p>
        </p:txBody>
      </p:sp>
      <p:sp>
        <p:nvSpPr>
          <p:cNvPr id="21" name="テキスト ボックス 20">
            <a:extLst>
              <a:ext uri="{FF2B5EF4-FFF2-40B4-BE49-F238E27FC236}">
                <a16:creationId xmlns:a16="http://schemas.microsoft.com/office/drawing/2014/main" id="{56851E28-50CE-4B41-A7B8-BB1831BC2524}"/>
              </a:ext>
            </a:extLst>
          </p:cNvPr>
          <p:cNvSpPr txBox="1"/>
          <p:nvPr/>
        </p:nvSpPr>
        <p:spPr>
          <a:xfrm>
            <a:off x="753038" y="5809572"/>
            <a:ext cx="4652105" cy="600311"/>
          </a:xfrm>
          <a:prstGeom prst="rect">
            <a:avLst/>
          </a:prstGeom>
          <a:solidFill>
            <a:schemeClr val="bg1"/>
          </a:solidFill>
          <a:ln>
            <a:noFill/>
          </a:ln>
        </p:spPr>
        <p:txBody>
          <a:bodyPr wrap="square" lIns="0" tIns="0" rIns="0" bIns="0" rtlCol="0">
            <a:noAutofit/>
          </a:bodyPr>
          <a:lstStyle/>
          <a:p>
            <a:pPr marL="357188" indent="-357188" rtl="0"/>
            <a:r>
              <a:rPr lang="es-419" sz="1000" dirty="0"/>
              <a:t>Nota 	1: Este olor es bastante diferente del olor del gas propano (</a:t>
            </a:r>
            <a:r>
              <a:rPr lang="es-419" sz="1000" dirty="0" err="1"/>
              <a:t>puropan</a:t>
            </a:r>
            <a:r>
              <a:rPr lang="es-419" sz="1000" dirty="0"/>
              <a:t>) doméstico.</a:t>
            </a:r>
            <a:endParaRPr kumimoji="1" lang="en-US" altLang="ja-JP" sz="1000" dirty="0"/>
          </a:p>
          <a:p>
            <a:pPr marL="357188" indent="-357188" rtl="0"/>
            <a:r>
              <a:rPr lang="es-419" sz="1000" dirty="0"/>
              <a:t>    	2: Relación de peso en comparación con el aire. Si es menor que 1, puede acumularse cerca del techo, y si es mayor que 1, puede acumularse en el fondo, etc.</a:t>
            </a:r>
            <a:endParaRPr kumimoji="1" lang="en-US" altLang="ja-JP" sz="1000" dirty="0"/>
          </a:p>
        </p:txBody>
      </p:sp>
    </p:spTree>
    <p:extLst>
      <p:ext uri="{BB962C8B-B14F-4D97-AF65-F5344CB8AC3E}">
        <p14:creationId xmlns:p14="http://schemas.microsoft.com/office/powerpoint/2010/main" val="1668490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259179" y="6456715"/>
            <a:ext cx="3921141" cy="276999"/>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 66 / Texto complementario página 48</a:t>
            </a:r>
          </a:p>
        </p:txBody>
      </p:sp>
      <p:sp>
        <p:nvSpPr>
          <p:cNvPr id="6" name="コンテンツ プレースホルダー 4"/>
          <p:cNvSpPr txBox="1">
            <a:spLocks/>
          </p:cNvSpPr>
          <p:nvPr/>
        </p:nvSpPr>
        <p:spPr>
          <a:xfrm>
            <a:off x="628650" y="967808"/>
            <a:ext cx="7886700" cy="331078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[Riesgos]</a:t>
            </a: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El gas acetileno (asechiren), el gas propano (puropan) y el hidrógeno son gases altamente inflamables, y pueden explotar si el contenedor de gas se calienta. El hidrógeno se enciende fácilmente y la llama es difícil de ver.</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Font typeface="Arial" panose="020B0604020202020204" pitchFamily="34" charset="0"/>
              <a:buNone/>
            </a:pPr>
            <a:endParaRPr lang="en-US" altLang="ja-JP" sz="8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[Riesgo de daño]</a:t>
            </a: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El gas acetileno (asechiren), el gas propano (puropan) y el hidrógeno son extremadamente peligrosos porque pueden causar deficiencia de oxígeno (sanso ketubou) cuando se inhalan en altas concentraciones. También se dice que la inhalación de gas acetileno (asechiren) puede causar edemas pulmonares. Además, la inhalación de gas acetileno (asechiren) o gas propano (puropan) puede causar somnolencia o mareos, hipoestesia y dolor de cabeza.</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en-US" altLang="ja-JP" sz="8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[Notas para brotes de incendios]</a:t>
            </a: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Utilice agentes extintores en polvo (hunmatu shouka zai) o gases inertes (N2, Ar, CO2, etc.) para extinguir los incendios causados por el gas acetileno (asechiren), el gas propano (puropan) y el hidrógeno. Si hay un gran incendio, eche o rocíe agua sobre el mismo. No se debe utilizar chorro de agua directo.</a:t>
            </a:r>
          </a:p>
        </p:txBody>
      </p:sp>
      <p:sp>
        <p:nvSpPr>
          <p:cNvPr id="5" name="タイトル 3"/>
          <p:cNvSpPr txBox="1">
            <a:spLocks/>
          </p:cNvSpPr>
          <p:nvPr/>
        </p:nvSpPr>
        <p:spPr>
          <a:xfrm>
            <a:off x="628650" y="385305"/>
            <a:ext cx="7886700" cy="482139"/>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rtl="0"/>
            <a:r>
              <a:rPr lang="es-419" sz="2000" dirty="0">
                <a:latin typeface="Meiryo UI" panose="020B0604030504040204" pitchFamily="50" charset="-128"/>
                <a:ea typeface="Meiryo UI" panose="020B0604030504040204" pitchFamily="50" charset="-128"/>
              </a:rPr>
              <a:t>Gases inflamables utilizados para soldar, etc. (2) Riesgos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38</a:t>
            </a:fld>
            <a:endParaRPr kumimoji="1" lang="ja-JP" altLang="en-US"/>
          </a:p>
        </p:txBody>
      </p:sp>
    </p:spTree>
    <p:extLst>
      <p:ext uri="{BB962C8B-B14F-4D97-AF65-F5344CB8AC3E}">
        <p14:creationId xmlns:p14="http://schemas.microsoft.com/office/powerpoint/2010/main" val="3105575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es-419" sz="2400">
                <a:latin typeface="Meiryo UI" panose="020B0604030504040204" pitchFamily="50" charset="-128"/>
                <a:ea typeface="Meiryo UI" panose="020B0604030504040204" pitchFamily="50" charset="-128"/>
              </a:rPr>
              <a:t>Gas de alta presión (1) Tipos de gas de alta presión</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59179" y="6444477"/>
            <a:ext cx="3921141" cy="276999"/>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 67 / Texto complementario página 49</a:t>
            </a:r>
          </a:p>
        </p:txBody>
      </p:sp>
      <p:sp>
        <p:nvSpPr>
          <p:cNvPr id="6" name="コンテンツ プレースホルダー 4"/>
          <p:cNvSpPr txBox="1">
            <a:spLocks/>
          </p:cNvSpPr>
          <p:nvPr/>
        </p:nvSpPr>
        <p:spPr>
          <a:xfrm>
            <a:off x="628650" y="935391"/>
            <a:ext cx="8022560" cy="29329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[Tipos de gas de alta presión] (De la Ley de seguridad del gas de alta presión)</a:t>
            </a:r>
          </a:p>
          <a:p>
            <a:pPr marL="0" indent="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(1) Gas comprimido</a:t>
            </a: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El gas comprimido se refiere a gas comprimido cuya presión (es decir, presión manométrica; lo mismo se aplica en lo sucesivo) es de 1 MPa o más a temperaturas normales y con una presión que es realmente 1 MPa o más, o de 1 MPa o más a una temperatura de 35°C. (excluyendo el gas acetileno (asechiren) comprimido)</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600"/>
              </a:spcBef>
              <a:buNone/>
            </a:pPr>
            <a:r>
              <a:rPr lang="es-419" sz="1200">
                <a:solidFill>
                  <a:prstClr val="black"/>
                </a:solidFill>
                <a:latin typeface="Meiryo UI" panose="020B0604030504040204" pitchFamily="50" charset="-128"/>
                <a:ea typeface="Meiryo UI" panose="020B0604030504040204" pitchFamily="50" charset="-128"/>
              </a:rPr>
              <a:t>(2) Gas acetileno comprimido</a:t>
            </a: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Gas acetileno (asechiren) comprimido cuya presión es 0.2 MPa o superior a temperaturas normales y con una presión que es realmente 0.2 MPa o superior, o 0.2 MPa o superior a una temperatura de 15°C.</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600"/>
              </a:spcBef>
              <a:buNone/>
            </a:pPr>
            <a:r>
              <a:rPr lang="es-419" sz="1200">
                <a:solidFill>
                  <a:prstClr val="black"/>
                </a:solidFill>
                <a:latin typeface="Meiryo UI" panose="020B0604030504040204" pitchFamily="50" charset="-128"/>
                <a:ea typeface="Meiryo UI" panose="020B0604030504040204" pitchFamily="50" charset="-128"/>
              </a:rPr>
              <a:t>(3) Gas licuado (ekika gasu)</a:t>
            </a: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(D) Gas licuado (ekika gasu) se refiere a gas licuado cuya presión es 0.2 MPa o más a temperatura normal y cuya presión es realmente 0.2 MPa o más o alcanza una presión de 0.2 MPa a una temperatura de 35°C o menos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39</a:t>
            </a:fld>
            <a:endParaRPr kumimoji="1" lang="ja-JP" altLang="en-US"/>
          </a:p>
        </p:txBody>
      </p:sp>
    </p:spTree>
    <p:extLst>
      <p:ext uri="{BB962C8B-B14F-4D97-AF65-F5344CB8AC3E}">
        <p14:creationId xmlns:p14="http://schemas.microsoft.com/office/powerpoint/2010/main" val="207982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60418"/>
          </a:xfrm>
          <a:ln>
            <a:solidFill>
              <a:schemeClr val="tx1"/>
            </a:solidFill>
          </a:ln>
        </p:spPr>
        <p:txBody>
          <a:bodyPr rtlCol="0">
            <a:noAutofit/>
          </a:bodyPr>
          <a:lstStyle/>
          <a:p>
            <a:pPr rtl="0"/>
            <a:r>
              <a:rPr lang="es-419" sz="1500" dirty="0">
                <a:latin typeface="Meiryo UI" panose="020B0604030504040204" pitchFamily="50" charset="-128"/>
                <a:ea typeface="Meiryo UI" panose="020B0604030504040204" pitchFamily="50" charset="-128"/>
              </a:rPr>
              <a:t>Equipo utilizado para soldadura de gas (</a:t>
            </a:r>
            <a:r>
              <a:rPr lang="es-419" sz="1500" dirty="0" err="1">
                <a:latin typeface="Meiryo UI" panose="020B0604030504040204" pitchFamily="50" charset="-128"/>
                <a:ea typeface="Meiryo UI" panose="020B0604030504040204" pitchFamily="50" charset="-128"/>
              </a:rPr>
              <a:t>gasu</a:t>
            </a:r>
            <a:r>
              <a:rPr lang="es-419" sz="1500" dirty="0">
                <a:latin typeface="Meiryo UI" panose="020B0604030504040204" pitchFamily="50" charset="-128"/>
                <a:ea typeface="Meiryo UI" panose="020B0604030504040204" pitchFamily="50" charset="-128"/>
              </a:rPr>
              <a:t> </a:t>
            </a:r>
            <a:r>
              <a:rPr lang="es-419" sz="1500" dirty="0" err="1">
                <a:latin typeface="Meiryo UI" panose="020B0604030504040204" pitchFamily="50" charset="-128"/>
                <a:ea typeface="Meiryo UI" panose="020B0604030504040204" pitchFamily="50" charset="-128"/>
              </a:rPr>
              <a:t>yousetu</a:t>
            </a:r>
            <a:r>
              <a:rPr lang="es-419" sz="1500" dirty="0">
                <a:latin typeface="Meiryo UI" panose="020B0604030504040204" pitchFamily="50" charset="-128"/>
                <a:ea typeface="Meiryo UI" panose="020B0604030504040204" pitchFamily="50" charset="-128"/>
              </a:rPr>
              <a:t>) / </a:t>
            </a:r>
            <a:br>
              <a:rPr lang="es-419" sz="1500" dirty="0">
                <a:latin typeface="Meiryo UI" panose="020B0604030504040204" pitchFamily="50" charset="-128"/>
                <a:ea typeface="Meiryo UI" panose="020B0604030504040204" pitchFamily="50" charset="-128"/>
              </a:rPr>
            </a:br>
            <a:r>
              <a:rPr lang="es-419" sz="1500" dirty="0">
                <a:latin typeface="Meiryo UI" panose="020B0604030504040204" pitchFamily="50" charset="-128"/>
                <a:ea typeface="Meiryo UI" panose="020B0604030504040204" pitchFamily="50" charset="-128"/>
              </a:rPr>
              <a:t>corte con gas (</a:t>
            </a:r>
            <a:r>
              <a:rPr lang="es-419" sz="1500" dirty="0" err="1">
                <a:latin typeface="Meiryo UI" panose="020B0604030504040204" pitchFamily="50" charset="-128"/>
                <a:ea typeface="Meiryo UI" panose="020B0604030504040204" pitchFamily="50" charset="-128"/>
              </a:rPr>
              <a:t>gasu</a:t>
            </a:r>
            <a:r>
              <a:rPr lang="es-419" sz="1500" dirty="0">
                <a:latin typeface="Meiryo UI" panose="020B0604030504040204" pitchFamily="50" charset="-128"/>
                <a:ea typeface="Meiryo UI" panose="020B0604030504040204" pitchFamily="50" charset="-128"/>
              </a:rPr>
              <a:t> </a:t>
            </a:r>
            <a:r>
              <a:rPr lang="es-419" sz="1500" dirty="0" err="1">
                <a:latin typeface="Meiryo UI" panose="020B0604030504040204" pitchFamily="50" charset="-128"/>
                <a:ea typeface="Meiryo UI" panose="020B0604030504040204" pitchFamily="50" charset="-128"/>
              </a:rPr>
              <a:t>setudan</a:t>
            </a:r>
            <a:r>
              <a:rPr lang="es-419" sz="1500" dirty="0">
                <a:latin typeface="Meiryo UI" panose="020B0604030504040204" pitchFamily="50" charset="-128"/>
                <a:ea typeface="Meiryo UI" panose="020B0604030504040204" pitchFamily="50" charset="-128"/>
              </a:rPr>
              <a:t>)</a:t>
            </a:r>
            <a:endParaRPr kumimoji="1" lang="ja-JP" altLang="en-US" sz="15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47147" y="6437234"/>
            <a:ext cx="3949600" cy="276999"/>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 6 / Texto complementario página 9</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a:t>
            </a:fld>
            <a:endParaRPr kumimoji="1" lang="ja-JP" altLang="en-US"/>
          </a:p>
        </p:txBody>
      </p:sp>
      <p:pic>
        <p:nvPicPr>
          <p:cNvPr id="5" name="図 4"/>
          <p:cNvPicPr>
            <a:picLocks noChangeAspect="1"/>
          </p:cNvPicPr>
          <p:nvPr/>
        </p:nvPicPr>
        <p:blipFill>
          <a:blip r:embed="rId3"/>
          <a:stretch>
            <a:fillRect/>
          </a:stretch>
        </p:blipFill>
        <p:spPr>
          <a:xfrm>
            <a:off x="628650" y="980946"/>
            <a:ext cx="7881149" cy="3667709"/>
          </a:xfrm>
          <a:prstGeom prst="rect">
            <a:avLst/>
          </a:prstGeom>
        </p:spPr>
      </p:pic>
      <p:sp>
        <p:nvSpPr>
          <p:cNvPr id="6" name="テキスト ボックス 5">
            <a:extLst>
              <a:ext uri="{FF2B5EF4-FFF2-40B4-BE49-F238E27FC236}">
                <a16:creationId xmlns:a16="http://schemas.microsoft.com/office/drawing/2014/main" id="{0BEDAAF6-A236-4D59-AC25-210B8084CF5B}"/>
              </a:ext>
            </a:extLst>
          </p:cNvPr>
          <p:cNvSpPr txBox="1"/>
          <p:nvPr/>
        </p:nvSpPr>
        <p:spPr>
          <a:xfrm>
            <a:off x="3444009" y="3661195"/>
            <a:ext cx="1200506" cy="416669"/>
          </a:xfrm>
          <a:prstGeom prst="rect">
            <a:avLst/>
          </a:prstGeom>
          <a:solidFill>
            <a:schemeClr val="bg1"/>
          </a:solidFill>
          <a:ln>
            <a:noFill/>
          </a:ln>
        </p:spPr>
        <p:txBody>
          <a:bodyPr wrap="square" lIns="0" tIns="0" rIns="0" bIns="0" rtlCol="0">
            <a:noAutofit/>
          </a:bodyPr>
          <a:lstStyle/>
          <a:p>
            <a:pPr algn="l" rtl="0"/>
            <a:r>
              <a:rPr lang="es-419" sz="1000" dirty="0">
                <a:solidFill>
                  <a:srgbClr val="C00000"/>
                </a:solidFill>
              </a:rPr>
              <a:t>Cadena de prevención de caídas</a:t>
            </a:r>
            <a:endParaRPr kumimoji="1" lang="en-US" altLang="ja-JP" sz="1000" dirty="0">
              <a:solidFill>
                <a:srgbClr val="C00000"/>
              </a:solidFill>
            </a:endParaRPr>
          </a:p>
        </p:txBody>
      </p:sp>
      <p:sp>
        <p:nvSpPr>
          <p:cNvPr id="8" name="テキスト ボックス 7">
            <a:extLst>
              <a:ext uri="{FF2B5EF4-FFF2-40B4-BE49-F238E27FC236}">
                <a16:creationId xmlns:a16="http://schemas.microsoft.com/office/drawing/2014/main" id="{31139483-1164-4598-BE03-C65A24798F1C}"/>
              </a:ext>
            </a:extLst>
          </p:cNvPr>
          <p:cNvSpPr txBox="1"/>
          <p:nvPr/>
        </p:nvSpPr>
        <p:spPr>
          <a:xfrm>
            <a:off x="2805960" y="3012331"/>
            <a:ext cx="379844" cy="416669"/>
          </a:xfrm>
          <a:prstGeom prst="rect">
            <a:avLst/>
          </a:prstGeom>
          <a:solidFill>
            <a:schemeClr val="bg1"/>
          </a:solidFill>
          <a:ln>
            <a:noFill/>
          </a:ln>
        </p:spPr>
        <p:txBody>
          <a:bodyPr wrap="square" lIns="0" tIns="0" rIns="0" bIns="0" rtlCol="0">
            <a:noAutofit/>
          </a:bodyPr>
          <a:lstStyle/>
          <a:p>
            <a:pPr algn="l" rtl="0"/>
            <a:r>
              <a:rPr lang="es-419" sz="1000" dirty="0">
                <a:solidFill>
                  <a:srgbClr val="C00000"/>
                </a:solidFill>
              </a:rPr>
              <a:t>Gas combustible</a:t>
            </a:r>
            <a:endParaRPr kumimoji="1" lang="en-US" altLang="ja-JP" sz="1000" dirty="0">
              <a:solidFill>
                <a:srgbClr val="C00000"/>
              </a:solidFill>
            </a:endParaRPr>
          </a:p>
        </p:txBody>
      </p:sp>
      <p:sp>
        <p:nvSpPr>
          <p:cNvPr id="9" name="テキスト ボックス 8">
            <a:extLst>
              <a:ext uri="{FF2B5EF4-FFF2-40B4-BE49-F238E27FC236}">
                <a16:creationId xmlns:a16="http://schemas.microsoft.com/office/drawing/2014/main" id="{27C0B869-4AF9-4793-BA31-B06AFE3575E3}"/>
              </a:ext>
            </a:extLst>
          </p:cNvPr>
          <p:cNvSpPr txBox="1"/>
          <p:nvPr/>
        </p:nvSpPr>
        <p:spPr>
          <a:xfrm>
            <a:off x="3409889" y="1953500"/>
            <a:ext cx="329597" cy="545440"/>
          </a:xfrm>
          <a:prstGeom prst="rect">
            <a:avLst/>
          </a:prstGeom>
          <a:solidFill>
            <a:schemeClr val="bg1"/>
          </a:solidFill>
          <a:ln>
            <a:noFill/>
          </a:ln>
        </p:spPr>
        <p:txBody>
          <a:bodyPr vert="eaVert" wrap="square" lIns="0" tIns="0" rIns="0" bIns="0" rtlCol="0">
            <a:noAutofit/>
          </a:bodyPr>
          <a:lstStyle/>
          <a:p>
            <a:pPr algn="l" rtl="0"/>
            <a:r>
              <a:rPr lang="es-419" sz="1000">
                <a:solidFill>
                  <a:srgbClr val="C00000"/>
                </a:solidFill>
              </a:rPr>
              <a:t>Oxígeno (sanso)</a:t>
            </a:r>
            <a:endParaRPr kumimoji="1" lang="en-US" altLang="ja-JP" sz="1000" dirty="0">
              <a:solidFill>
                <a:srgbClr val="C00000"/>
              </a:solidFill>
            </a:endParaRPr>
          </a:p>
        </p:txBody>
      </p:sp>
      <p:sp>
        <p:nvSpPr>
          <p:cNvPr id="10" name="テキスト ボックス 9">
            <a:extLst>
              <a:ext uri="{FF2B5EF4-FFF2-40B4-BE49-F238E27FC236}">
                <a16:creationId xmlns:a16="http://schemas.microsoft.com/office/drawing/2014/main" id="{2656DDE3-9565-481E-B4D7-CA157B7136D3}"/>
              </a:ext>
            </a:extLst>
          </p:cNvPr>
          <p:cNvSpPr txBox="1"/>
          <p:nvPr/>
        </p:nvSpPr>
        <p:spPr>
          <a:xfrm>
            <a:off x="4854865" y="4048282"/>
            <a:ext cx="3444584" cy="239236"/>
          </a:xfrm>
          <a:prstGeom prst="rect">
            <a:avLst/>
          </a:prstGeom>
          <a:solidFill>
            <a:schemeClr val="bg1"/>
          </a:solidFill>
          <a:ln>
            <a:noFill/>
          </a:ln>
        </p:spPr>
        <p:txBody>
          <a:bodyPr wrap="square" lIns="0" tIns="0" rIns="0" bIns="0" rtlCol="0">
            <a:noAutofit/>
          </a:bodyPr>
          <a:lstStyle/>
          <a:p>
            <a:pPr algn="l" rtl="0"/>
            <a:r>
              <a:rPr lang="es-419" sz="800" dirty="0"/>
              <a:t>Fuente: Figuras parcialmente revisadas de las Directrices técnicas del Instituto Nacional de Seguridad y Salud en el Trabajo</a:t>
            </a:r>
            <a:endParaRPr kumimoji="1" lang="en-US" altLang="ja-JP" sz="800" dirty="0"/>
          </a:p>
        </p:txBody>
      </p:sp>
      <p:sp>
        <p:nvSpPr>
          <p:cNvPr id="11" name="テキスト ボックス 10">
            <a:extLst>
              <a:ext uri="{FF2B5EF4-FFF2-40B4-BE49-F238E27FC236}">
                <a16:creationId xmlns:a16="http://schemas.microsoft.com/office/drawing/2014/main" id="{7E65D458-8C40-4D97-BF5B-EA12FC0233E1}"/>
              </a:ext>
            </a:extLst>
          </p:cNvPr>
          <p:cNvSpPr txBox="1"/>
          <p:nvPr/>
        </p:nvSpPr>
        <p:spPr>
          <a:xfrm>
            <a:off x="757989" y="4287518"/>
            <a:ext cx="7541459" cy="299321"/>
          </a:xfrm>
          <a:prstGeom prst="rect">
            <a:avLst/>
          </a:prstGeom>
          <a:solidFill>
            <a:schemeClr val="bg1"/>
          </a:solidFill>
          <a:ln>
            <a:noFill/>
          </a:ln>
        </p:spPr>
        <p:txBody>
          <a:bodyPr wrap="square" lIns="0" tIns="0" rIns="0" bIns="0" rtlCol="0">
            <a:noAutofit/>
          </a:bodyPr>
          <a:lstStyle/>
          <a:p>
            <a:pPr algn="ctr" rtl="0"/>
            <a:r>
              <a:rPr lang="es-419" sz="1400" dirty="0"/>
              <a:t>Figura 1-1 Equipo utilizado para soldadura con gas (</a:t>
            </a:r>
            <a:r>
              <a:rPr lang="es-419" sz="1400" dirty="0" err="1"/>
              <a:t>gasu</a:t>
            </a:r>
            <a:r>
              <a:rPr lang="es-419" sz="1400" dirty="0"/>
              <a:t> </a:t>
            </a:r>
            <a:r>
              <a:rPr lang="es-419" sz="1400" dirty="0" err="1"/>
              <a:t>yousetsu</a:t>
            </a:r>
            <a:r>
              <a:rPr lang="es-419" sz="1400" dirty="0"/>
              <a:t>) y corte con gas (</a:t>
            </a:r>
            <a:r>
              <a:rPr lang="es-419" sz="1400" dirty="0" err="1"/>
              <a:t>gasu</a:t>
            </a:r>
            <a:r>
              <a:rPr lang="es-419" sz="1400" dirty="0"/>
              <a:t> </a:t>
            </a:r>
            <a:r>
              <a:rPr lang="es-419" sz="1400" dirty="0" err="1"/>
              <a:t>setudan</a:t>
            </a:r>
            <a:r>
              <a:rPr lang="es-419" sz="1400" dirty="0"/>
              <a:t>))</a:t>
            </a:r>
            <a:endParaRPr kumimoji="1" lang="en-US" altLang="ja-JP" sz="1400" dirty="0"/>
          </a:p>
        </p:txBody>
      </p:sp>
      <p:sp>
        <p:nvSpPr>
          <p:cNvPr id="12" name="テキスト ボックス 11">
            <a:extLst>
              <a:ext uri="{FF2B5EF4-FFF2-40B4-BE49-F238E27FC236}">
                <a16:creationId xmlns:a16="http://schemas.microsoft.com/office/drawing/2014/main" id="{8061340B-3ACE-45B2-A601-9E030D53F1CF}"/>
              </a:ext>
            </a:extLst>
          </p:cNvPr>
          <p:cNvSpPr txBox="1"/>
          <p:nvPr/>
        </p:nvSpPr>
        <p:spPr>
          <a:xfrm>
            <a:off x="4345850" y="1270810"/>
            <a:ext cx="4030399" cy="2416336"/>
          </a:xfrm>
          <a:prstGeom prst="rect">
            <a:avLst/>
          </a:prstGeom>
          <a:solidFill>
            <a:schemeClr val="bg1"/>
          </a:solidFill>
          <a:ln>
            <a:noFill/>
          </a:ln>
        </p:spPr>
        <p:txBody>
          <a:bodyPr wrap="square" lIns="0" tIns="0" rIns="0" bIns="0" rtlCol="0">
            <a:noAutofit/>
          </a:bodyPr>
          <a:lstStyle/>
          <a:p>
            <a:pPr rtl="0"/>
            <a:r>
              <a:rPr lang="es-419" sz="1050" dirty="0"/>
              <a:t>(1) Reguladores de presión de oxígeno (sanso) (</a:t>
            </a:r>
            <a:r>
              <a:rPr lang="es-419" sz="1050" dirty="0" err="1"/>
              <a:t>aturyoku</a:t>
            </a:r>
            <a:r>
              <a:rPr lang="es-419" sz="1050" dirty="0"/>
              <a:t> </a:t>
            </a:r>
            <a:r>
              <a:rPr lang="es-419" sz="1050" dirty="0" err="1"/>
              <a:t>chousei</a:t>
            </a:r>
            <a:r>
              <a:rPr lang="es-419" sz="1050" dirty="0"/>
              <a:t> </a:t>
            </a:r>
            <a:r>
              <a:rPr lang="es-419" sz="1050" dirty="0" err="1"/>
              <a:t>ki</a:t>
            </a:r>
            <a:r>
              <a:rPr lang="es-419" sz="1050" dirty="0"/>
              <a:t>)</a:t>
            </a:r>
            <a:endParaRPr kumimoji="1" lang="en-US" altLang="ja-JP" sz="1050" dirty="0"/>
          </a:p>
          <a:p>
            <a:pPr rtl="0"/>
            <a:r>
              <a:rPr lang="es-419" sz="1050" dirty="0"/>
              <a:t>(2) Regulador de presión de gas combustible (</a:t>
            </a:r>
            <a:r>
              <a:rPr lang="es-419" sz="1050" dirty="0" err="1"/>
              <a:t>aturyoku</a:t>
            </a:r>
            <a:r>
              <a:rPr lang="es-419" sz="1050" dirty="0"/>
              <a:t> </a:t>
            </a:r>
            <a:r>
              <a:rPr lang="es-419" sz="1050" dirty="0" err="1"/>
              <a:t>chousei</a:t>
            </a:r>
            <a:r>
              <a:rPr lang="es-419" sz="1050" dirty="0"/>
              <a:t> </a:t>
            </a:r>
            <a:r>
              <a:rPr lang="es-419" sz="1050" dirty="0" err="1"/>
              <a:t>ki</a:t>
            </a:r>
            <a:r>
              <a:rPr lang="es-419" sz="1050" dirty="0"/>
              <a:t>)</a:t>
            </a:r>
            <a:endParaRPr kumimoji="1" lang="en-US" altLang="ja-JP" sz="1050" dirty="0"/>
          </a:p>
          <a:p>
            <a:pPr rtl="0"/>
            <a:r>
              <a:rPr lang="es-419" sz="1050" dirty="0"/>
              <a:t>(3) Manguera (</a:t>
            </a:r>
            <a:r>
              <a:rPr lang="es-419" sz="1050" dirty="0" err="1"/>
              <a:t>housu</a:t>
            </a:r>
            <a:r>
              <a:rPr lang="es-419" sz="1050" dirty="0"/>
              <a:t>) de oxígeno (sanso) (azul)</a:t>
            </a:r>
            <a:endParaRPr kumimoji="1" lang="en-US" altLang="ja-JP" sz="1050" dirty="0"/>
          </a:p>
          <a:p>
            <a:pPr rtl="0"/>
            <a:r>
              <a:rPr lang="es-419" sz="1050" dirty="0"/>
              <a:t>(4) Manguera (</a:t>
            </a:r>
            <a:r>
              <a:rPr lang="es-419" sz="1050" dirty="0" err="1"/>
              <a:t>housu</a:t>
            </a:r>
            <a:r>
              <a:rPr lang="es-419" sz="1050" dirty="0"/>
              <a:t>) de gas combustible (roja o naranja)</a:t>
            </a:r>
            <a:endParaRPr kumimoji="1" lang="en-US" altLang="ja-JP" sz="1050" dirty="0"/>
          </a:p>
          <a:p>
            <a:pPr rtl="0"/>
            <a:r>
              <a:rPr lang="es-419" sz="1050" dirty="0"/>
              <a:t>(5) Soldador o cortador (</a:t>
            </a:r>
            <a:r>
              <a:rPr lang="es-419" sz="1050" dirty="0" err="1"/>
              <a:t>setudanki</a:t>
            </a:r>
            <a:r>
              <a:rPr lang="es-419" sz="1050" dirty="0"/>
              <a:t>) (tubo de succión y boquilla (</a:t>
            </a:r>
            <a:r>
              <a:rPr lang="es-419" sz="1050" dirty="0" err="1"/>
              <a:t>higuchi</a:t>
            </a:r>
            <a:r>
              <a:rPr lang="es-419" sz="1050" dirty="0"/>
              <a:t>))</a:t>
            </a:r>
            <a:endParaRPr kumimoji="1" lang="en-US" altLang="ja-JP" sz="1050" dirty="0"/>
          </a:p>
          <a:p>
            <a:pPr algn="r" rtl="0"/>
            <a:r>
              <a:rPr lang="es-419" sz="1050" dirty="0"/>
              <a:t>(* La figura muestra un ejemplo de cortador (</a:t>
            </a:r>
            <a:r>
              <a:rPr lang="es-419" sz="1050" dirty="0" err="1"/>
              <a:t>setudanki</a:t>
            </a:r>
            <a:r>
              <a:rPr lang="es-419" sz="1050" dirty="0"/>
              <a:t>))</a:t>
            </a:r>
            <a:endParaRPr kumimoji="1" lang="en-US" altLang="ja-JP" sz="1050" dirty="0"/>
          </a:p>
          <a:p>
            <a:pPr rtl="0"/>
            <a:r>
              <a:rPr lang="es-419" sz="1050" dirty="0"/>
              <a:t>(6) Interceptor de retroceso de llama (</a:t>
            </a:r>
            <a:r>
              <a:rPr lang="es-419" sz="1050" dirty="0" err="1"/>
              <a:t>kanshiki</a:t>
            </a:r>
            <a:r>
              <a:rPr lang="es-419" sz="1050" dirty="0"/>
              <a:t> </a:t>
            </a:r>
            <a:r>
              <a:rPr lang="es-419" sz="1050" dirty="0" err="1"/>
              <a:t>anzen</a:t>
            </a:r>
            <a:r>
              <a:rPr lang="es-419" sz="1050" dirty="0"/>
              <a:t> </a:t>
            </a:r>
            <a:r>
              <a:rPr lang="es-419" sz="1050" dirty="0" err="1"/>
              <a:t>ki</a:t>
            </a:r>
            <a:r>
              <a:rPr lang="es-419" sz="1050" dirty="0"/>
              <a:t>) para oxígeno (sanso) (dispositivo de prevención de retrocesos de llama (</a:t>
            </a:r>
            <a:r>
              <a:rPr lang="es-419" sz="1050" dirty="0" err="1"/>
              <a:t>gyakka</a:t>
            </a:r>
            <a:r>
              <a:rPr lang="es-419" sz="1050" dirty="0"/>
              <a:t>))</a:t>
            </a:r>
            <a:endParaRPr kumimoji="1" lang="en-US" altLang="ja-JP" sz="1050" dirty="0"/>
          </a:p>
          <a:p>
            <a:pPr rtl="0"/>
            <a:r>
              <a:rPr lang="es-419" sz="1050" dirty="0"/>
              <a:t>(7) Interceptor de retroceso de llama (</a:t>
            </a:r>
            <a:r>
              <a:rPr lang="es-419" sz="1050" dirty="0" err="1"/>
              <a:t>kanshiki</a:t>
            </a:r>
            <a:r>
              <a:rPr lang="es-419" sz="1050" dirty="0"/>
              <a:t> </a:t>
            </a:r>
            <a:r>
              <a:rPr lang="es-419" sz="1050" dirty="0" err="1"/>
              <a:t>anzen</a:t>
            </a:r>
            <a:r>
              <a:rPr lang="es-419" sz="1050" dirty="0"/>
              <a:t> </a:t>
            </a:r>
            <a:r>
              <a:rPr lang="es-419" sz="1050" dirty="0" err="1"/>
              <a:t>ki</a:t>
            </a:r>
            <a:r>
              <a:rPr lang="es-419" sz="1050" dirty="0"/>
              <a:t>) para gas combustible (dispositivo de prevención de retrocesos de llama (</a:t>
            </a:r>
            <a:r>
              <a:rPr lang="es-419" sz="1050" dirty="0" err="1"/>
              <a:t>gyakka</a:t>
            </a:r>
            <a:r>
              <a:rPr lang="es-419" sz="1050" dirty="0"/>
              <a:t>))</a:t>
            </a:r>
          </a:p>
        </p:txBody>
      </p:sp>
    </p:spTree>
    <p:extLst>
      <p:ext uri="{BB962C8B-B14F-4D97-AF65-F5344CB8AC3E}">
        <p14:creationId xmlns:p14="http://schemas.microsoft.com/office/powerpoint/2010/main" val="801765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es-419" sz="1800" dirty="0">
                <a:latin typeface="Meiryo UI" panose="020B0604030504040204" pitchFamily="50" charset="-128"/>
                <a:ea typeface="Meiryo UI" panose="020B0604030504040204" pitchFamily="50" charset="-128"/>
              </a:rPr>
              <a:t>Gas de alta presión (2) Riesgos asociados al gas de alta presión</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88107" y="6444477"/>
            <a:ext cx="4275788" cy="276999"/>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páginas 67, 69 / Texto complementario página 50</a:t>
            </a:r>
          </a:p>
        </p:txBody>
      </p:sp>
      <p:sp>
        <p:nvSpPr>
          <p:cNvPr id="6" name="コンテンツ プレースホルダー 4"/>
          <p:cNvSpPr txBox="1">
            <a:spLocks/>
          </p:cNvSpPr>
          <p:nvPr/>
        </p:nvSpPr>
        <p:spPr>
          <a:xfrm>
            <a:off x="628650" y="905314"/>
            <a:ext cx="8022560" cy="17010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spcAft>
                <a:spcPts val="600"/>
              </a:spcAft>
              <a:buNone/>
            </a:pPr>
            <a:r>
              <a:rPr lang="es-419" sz="1400" dirty="0">
                <a:solidFill>
                  <a:prstClr val="black"/>
                </a:solidFill>
                <a:latin typeface="Meiryo UI" panose="020B0604030504040204" pitchFamily="50" charset="-128"/>
                <a:ea typeface="Meiryo UI" panose="020B0604030504040204" pitchFamily="50" charset="-128"/>
              </a:rPr>
              <a:t>[Riesgos de estar comprimido]</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s-419" sz="1400" dirty="0">
                <a:solidFill>
                  <a:prstClr val="black"/>
                </a:solidFill>
                <a:latin typeface="Meiryo UI" panose="020B0604030504040204" pitchFamily="50" charset="-128"/>
                <a:ea typeface="Meiryo UI" panose="020B0604030504040204" pitchFamily="50" charset="-128"/>
              </a:rPr>
              <a:t>　(1) Ocurrencia de rupturas</a:t>
            </a:r>
          </a:p>
          <a:p>
            <a:pPr marL="0" indent="0" rtl="0">
              <a:lnSpc>
                <a:spcPct val="100000"/>
              </a:lnSpc>
              <a:spcBef>
                <a:spcPts val="0"/>
              </a:spcBef>
              <a:buFont typeface="Arial" panose="020B0604020202020204" pitchFamily="34" charset="0"/>
              <a:buNone/>
            </a:pPr>
            <a:r>
              <a:rPr lang="es-419" sz="1400" dirty="0">
                <a:solidFill>
                  <a:prstClr val="black"/>
                </a:solidFill>
                <a:latin typeface="Meiryo UI" panose="020B0604030504040204" pitchFamily="50" charset="-128"/>
                <a:ea typeface="Meiryo UI" panose="020B0604030504040204" pitchFamily="50" charset="-128"/>
              </a:rPr>
              <a:t>　(2) Accidentes de vuelo de cilindros (</a:t>
            </a:r>
            <a:r>
              <a:rPr lang="es-419" sz="1400" dirty="0" err="1">
                <a:solidFill>
                  <a:prstClr val="black"/>
                </a:solidFill>
                <a:latin typeface="Meiryo UI" panose="020B0604030504040204" pitchFamily="50" charset="-128"/>
                <a:ea typeface="Meiryo UI" panose="020B0604030504040204" pitchFamily="50" charset="-128"/>
              </a:rPr>
              <a:t>bonbe</a:t>
            </a:r>
            <a:r>
              <a:rPr lang="es-419" sz="1400" dirty="0">
                <a:solidFill>
                  <a:prstClr val="black"/>
                </a:solidFill>
                <a:latin typeface="Meiryo UI" panose="020B0604030504040204" pitchFamily="50" charset="-128"/>
                <a:ea typeface="Meiryo UI" panose="020B0604030504040204" pitchFamily="50" charset="-128"/>
              </a:rPr>
              <a:t>)</a:t>
            </a:r>
          </a:p>
          <a:p>
            <a:pPr marL="0" indent="180975" rtl="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s-419" sz="1400" dirty="0">
                <a:solidFill>
                  <a:prstClr val="black"/>
                </a:solidFill>
                <a:latin typeface="Meiryo UI" panose="020B0604030504040204" pitchFamily="50" charset="-128"/>
                <a:ea typeface="Meiryo UI" panose="020B0604030504040204" pitchFamily="50" charset="-128"/>
              </a:rPr>
              <a:t>[Notas para el manejo de gas de alta presión]</a:t>
            </a:r>
            <a:endParaRPr lang="ja-JP" altLang="en-US"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400" dirty="0">
                <a:solidFill>
                  <a:prstClr val="black"/>
                </a:solidFill>
                <a:latin typeface="Meiryo UI" panose="020B0604030504040204" pitchFamily="50" charset="-128"/>
                <a:ea typeface="Meiryo UI" panose="020B0604030504040204" pitchFamily="50" charset="-128"/>
              </a:rPr>
              <a:t>Método de almacenamiento de gas de alta presión: Debe almacenarse en lugares por debajo de 40°C</a:t>
            </a:r>
            <a:endParaRPr lang="en-US" altLang="ja-JP" sz="14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628650" y="2694440"/>
            <a:ext cx="4275788" cy="2653500"/>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40</a:t>
            </a:fld>
            <a:endParaRPr kumimoji="1" lang="ja-JP" altLang="en-US"/>
          </a:p>
        </p:txBody>
      </p:sp>
      <p:sp>
        <p:nvSpPr>
          <p:cNvPr id="8" name="テキスト ボックス 7">
            <a:extLst>
              <a:ext uri="{FF2B5EF4-FFF2-40B4-BE49-F238E27FC236}">
                <a16:creationId xmlns:a16="http://schemas.microsoft.com/office/drawing/2014/main" id="{8C540D56-45A0-4DF4-A63C-C289738D2DBA}"/>
              </a:ext>
            </a:extLst>
          </p:cNvPr>
          <p:cNvSpPr txBox="1"/>
          <p:nvPr/>
        </p:nvSpPr>
        <p:spPr>
          <a:xfrm>
            <a:off x="1166684" y="2753656"/>
            <a:ext cx="3208004" cy="225796"/>
          </a:xfrm>
          <a:prstGeom prst="rect">
            <a:avLst/>
          </a:prstGeom>
          <a:solidFill>
            <a:schemeClr val="bg1"/>
          </a:solidFill>
          <a:ln>
            <a:noFill/>
          </a:ln>
        </p:spPr>
        <p:txBody>
          <a:bodyPr wrap="square" lIns="0" tIns="0" rIns="0" bIns="0" rtlCol="0">
            <a:noAutofit/>
          </a:bodyPr>
          <a:lstStyle/>
          <a:p>
            <a:pPr algn="ctr" rtl="0"/>
            <a:r>
              <a:rPr lang="es-419" sz="1100" dirty="0"/>
              <a:t>Tabla 2-8: Cambios de presión debido a la temperatura</a:t>
            </a:r>
            <a:endParaRPr kumimoji="1" lang="en-US" altLang="ja-JP" sz="1100" dirty="0"/>
          </a:p>
        </p:txBody>
      </p:sp>
      <p:sp>
        <p:nvSpPr>
          <p:cNvPr id="9" name="テキスト ボックス 8">
            <a:extLst>
              <a:ext uri="{FF2B5EF4-FFF2-40B4-BE49-F238E27FC236}">
                <a16:creationId xmlns:a16="http://schemas.microsoft.com/office/drawing/2014/main" id="{6A0E1FFE-663F-4954-81EA-5F4F6C616E63}"/>
              </a:ext>
            </a:extLst>
          </p:cNvPr>
          <p:cNvSpPr txBox="1"/>
          <p:nvPr/>
        </p:nvSpPr>
        <p:spPr>
          <a:xfrm>
            <a:off x="804404" y="3057847"/>
            <a:ext cx="599833" cy="546587"/>
          </a:xfrm>
          <a:prstGeom prst="rect">
            <a:avLst/>
          </a:prstGeom>
          <a:solidFill>
            <a:schemeClr val="bg1"/>
          </a:solidFill>
          <a:ln>
            <a:noFill/>
          </a:ln>
        </p:spPr>
        <p:txBody>
          <a:bodyPr wrap="square" lIns="0" tIns="0" rIns="0" bIns="0" rtlCol="0">
            <a:noAutofit/>
          </a:bodyPr>
          <a:lstStyle/>
          <a:p>
            <a:pPr algn="ctr" rtl="0"/>
            <a:r>
              <a:rPr lang="es-419" sz="1200" dirty="0">
                <a:latin typeface="Meiryo UI" panose="020B0604030504040204" pitchFamily="50" charset="-128"/>
                <a:ea typeface="Meiryo UI" panose="020B0604030504040204" pitchFamily="50" charset="-128"/>
              </a:rPr>
              <a:t>Temperatura (℃)</a:t>
            </a:r>
            <a:endParaRPr kumimoji="1" lang="en-US" altLang="ja-JP"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D3BA9C76-F94D-4589-9AAF-650D3171942A}"/>
              </a:ext>
            </a:extLst>
          </p:cNvPr>
          <p:cNvSpPr txBox="1"/>
          <p:nvPr/>
        </p:nvSpPr>
        <p:spPr>
          <a:xfrm>
            <a:off x="1483917" y="3067579"/>
            <a:ext cx="1466618" cy="536857"/>
          </a:xfrm>
          <a:prstGeom prst="rect">
            <a:avLst/>
          </a:prstGeom>
          <a:solidFill>
            <a:schemeClr val="bg1"/>
          </a:solidFill>
          <a:ln>
            <a:noFill/>
          </a:ln>
        </p:spPr>
        <p:txBody>
          <a:bodyPr wrap="square" lIns="0" tIns="0" rIns="0" bIns="0" rtlCol="0">
            <a:noAutofit/>
          </a:bodyPr>
          <a:lstStyle/>
          <a:p>
            <a:pPr rtl="0"/>
            <a:r>
              <a:rPr lang="es-419" sz="1200" dirty="0">
                <a:latin typeface="Meiryo UI" panose="020B0604030504040204" pitchFamily="50" charset="-128"/>
                <a:ea typeface="Meiryo UI" panose="020B0604030504040204" pitchFamily="50" charset="-128"/>
              </a:rPr>
              <a:t>Presión de gas en el contenedor (MPa)</a:t>
            </a:r>
            <a:endParaRPr kumimoji="1" lang="en-US" altLang="ja-JP" sz="1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E24D9B2-5277-444F-864B-E00438FE8A5E}"/>
              </a:ext>
            </a:extLst>
          </p:cNvPr>
          <p:cNvSpPr txBox="1"/>
          <p:nvPr/>
        </p:nvSpPr>
        <p:spPr>
          <a:xfrm>
            <a:off x="3023864" y="3067578"/>
            <a:ext cx="1711906" cy="536857"/>
          </a:xfrm>
          <a:prstGeom prst="rect">
            <a:avLst/>
          </a:prstGeom>
          <a:solidFill>
            <a:schemeClr val="bg1"/>
          </a:solidFill>
          <a:ln>
            <a:noFill/>
          </a:ln>
        </p:spPr>
        <p:txBody>
          <a:bodyPr wrap="square" lIns="0" tIns="0" rIns="0" bIns="0" rtlCol="0">
            <a:noAutofit/>
          </a:bodyPr>
          <a:lstStyle/>
          <a:p>
            <a:pPr rtl="0"/>
            <a:r>
              <a:rPr lang="es-419" sz="1200" dirty="0">
                <a:latin typeface="Meiryo UI" panose="020B0604030504040204" pitchFamily="50" charset="-128"/>
                <a:ea typeface="Meiryo UI" panose="020B0604030504040204" pitchFamily="50" charset="-128"/>
              </a:rPr>
              <a:t>El valor cuando la presión a 25°C es 1</a:t>
            </a:r>
            <a:endParaRPr kumimoji="1"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92697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es-419" sz="1800" dirty="0">
                <a:latin typeface="Meiryo UI" panose="020B0604030504040204" pitchFamily="50" charset="-128"/>
                <a:ea typeface="Meiryo UI" panose="020B0604030504040204" pitchFamily="50" charset="-128"/>
              </a:rPr>
              <a:t>Desastres que ocurren debido a la soldadura con gas (</a:t>
            </a:r>
            <a:r>
              <a:rPr lang="es-419" sz="1800" dirty="0" err="1">
                <a:latin typeface="Meiryo UI" panose="020B0604030504040204" pitchFamily="50" charset="-128"/>
                <a:ea typeface="Meiryo UI" panose="020B0604030504040204" pitchFamily="50" charset="-128"/>
              </a:rPr>
              <a:t>gasu</a:t>
            </a:r>
            <a:r>
              <a:rPr lang="es-419" sz="1800" dirty="0">
                <a:latin typeface="Meiryo UI" panose="020B0604030504040204" pitchFamily="50" charset="-128"/>
                <a:ea typeface="Meiryo UI" panose="020B0604030504040204" pitchFamily="50" charset="-128"/>
              </a:rPr>
              <a:t> </a:t>
            </a:r>
            <a:r>
              <a:rPr lang="es-419" sz="1800" dirty="0" err="1">
                <a:latin typeface="Meiryo UI" panose="020B0604030504040204" pitchFamily="50" charset="-128"/>
                <a:ea typeface="Meiryo UI" panose="020B0604030504040204" pitchFamily="50" charset="-128"/>
              </a:rPr>
              <a:t>yousetu</a:t>
            </a:r>
            <a:r>
              <a:rPr lang="es-419" sz="1800" dirty="0">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99022" y="6445765"/>
            <a:ext cx="3929154" cy="275711"/>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 74 / Texto complementario página 51</a:t>
            </a:r>
          </a:p>
        </p:txBody>
      </p:sp>
      <p:sp>
        <p:nvSpPr>
          <p:cNvPr id="6" name="コンテンツ プレースホルダー 4"/>
          <p:cNvSpPr txBox="1">
            <a:spLocks/>
          </p:cNvSpPr>
          <p:nvPr/>
        </p:nvSpPr>
        <p:spPr>
          <a:xfrm>
            <a:off x="628650" y="1009347"/>
            <a:ext cx="8022560" cy="147103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spcAft>
                <a:spcPts val="600"/>
              </a:spcAft>
              <a:buNone/>
            </a:pPr>
            <a:r>
              <a:rPr lang="es-419" sz="1200">
                <a:solidFill>
                  <a:prstClr val="black"/>
                </a:solidFill>
                <a:latin typeface="Meiryo UI" panose="020B0604030504040204" pitchFamily="50" charset="-128"/>
                <a:ea typeface="Meiryo UI" panose="020B0604030504040204" pitchFamily="50" charset="-128"/>
              </a:rPr>
              <a:t>[Trastornos de salud causados por humos (hyumu)]</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Aunque no se generan tantos humos (hyumu) por la soldadura con gas (gasu yousetu) como por la soldadura por arco, existen preocupaciones sobre la aparición de edemas pulmonares debido a la soldadura y corte de materiales base galvanizados, y cáncer de pulmón y asma debido al corte de acero inoxidable.</a:t>
            </a: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Además, en los últimos años, los efectos de la soldadura y el corte de materiales de cobre que contienen manganeso sobre la salud del sistema nervioso central se han convertido en un problema.</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41</a:t>
            </a:fld>
            <a:endParaRPr kumimoji="1" lang="ja-JP" altLang="en-US"/>
          </a:p>
        </p:txBody>
      </p:sp>
    </p:spTree>
    <p:extLst>
      <p:ext uri="{BB962C8B-B14F-4D97-AF65-F5344CB8AC3E}">
        <p14:creationId xmlns:p14="http://schemas.microsoft.com/office/powerpoint/2010/main" val="591999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3F41801A-1D67-4067-9838-384C8EABCFA0}"/>
              </a:ext>
            </a:extLst>
          </p:cNvPr>
          <p:cNvPicPr>
            <a:picLocks noChangeAspect="1"/>
          </p:cNvPicPr>
          <p:nvPr/>
        </p:nvPicPr>
        <p:blipFill>
          <a:blip r:embed="rId3"/>
          <a:stretch>
            <a:fillRect/>
          </a:stretch>
        </p:blipFill>
        <p:spPr>
          <a:xfrm>
            <a:off x="4960364" y="886786"/>
            <a:ext cx="3690846" cy="4996049"/>
          </a:xfrm>
          <a:prstGeom prst="rect">
            <a:avLst/>
          </a:prstGeom>
          <a:ln>
            <a:solidFill>
              <a:schemeClr val="tx1"/>
            </a:solidFill>
          </a:ln>
        </p:spPr>
      </p:pic>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es-419" sz="1800" dirty="0">
                <a:latin typeface="Meiryo UI" panose="020B0604030504040204" pitchFamily="50" charset="-128"/>
                <a:ea typeface="Meiryo UI" panose="020B0604030504040204" pitchFamily="50" charset="-128"/>
              </a:rPr>
              <a:t>Prevención de desastres por soldadura con gas (</a:t>
            </a:r>
            <a:r>
              <a:rPr lang="es-419" sz="1800" dirty="0" err="1">
                <a:latin typeface="Meiryo UI" panose="020B0604030504040204" pitchFamily="50" charset="-128"/>
                <a:ea typeface="Meiryo UI" panose="020B0604030504040204" pitchFamily="50" charset="-128"/>
              </a:rPr>
              <a:t>gasu</a:t>
            </a:r>
            <a:r>
              <a:rPr lang="es-419" sz="1800" dirty="0">
                <a:latin typeface="Meiryo UI" panose="020B0604030504040204" pitchFamily="50" charset="-128"/>
                <a:ea typeface="Meiryo UI" panose="020B0604030504040204" pitchFamily="50" charset="-128"/>
              </a:rPr>
              <a:t> </a:t>
            </a:r>
            <a:r>
              <a:rPr lang="es-419" sz="1800" dirty="0" err="1">
                <a:latin typeface="Meiryo UI" panose="020B0604030504040204" pitchFamily="50" charset="-128"/>
                <a:ea typeface="Meiryo UI" panose="020B0604030504040204" pitchFamily="50" charset="-128"/>
              </a:rPr>
              <a:t>yousetu</a:t>
            </a:r>
            <a:r>
              <a:rPr lang="es-419" sz="1800" dirty="0">
                <a:latin typeface="Meiryo UI" panose="020B0604030504040204" pitchFamily="50" charset="-128"/>
                <a:ea typeface="Meiryo UI" panose="020B0604030504040204" pitchFamily="50" charset="-128"/>
              </a:rPr>
              <a:t>) (1) Prevención de quemaduras</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62926" y="6444477"/>
            <a:ext cx="3999841" cy="276999"/>
          </a:xfrm>
          <a:prstGeom prst="rect">
            <a:avLst/>
          </a:prstGeom>
          <a:noFill/>
          <a:ln>
            <a:solidFill>
              <a:schemeClr val="tx1"/>
            </a:solidFill>
          </a:ln>
        </p:spPr>
        <p:txBody>
          <a:bodyPr wrap="square" rtlCol="0">
            <a:spAutoFit/>
          </a:bodyPr>
          <a:lstStyle/>
          <a:p>
            <a:pPr algn="r" rtl="0"/>
            <a:r>
              <a:rPr lang="es-419" sz="1200" dirty="0">
                <a:solidFill>
                  <a:prstClr val="black"/>
                </a:solidFill>
              </a:rPr>
              <a:t>Libro de texto página 75 / Texto complementario página 52</a:t>
            </a:r>
          </a:p>
        </p:txBody>
      </p:sp>
      <p:sp>
        <p:nvSpPr>
          <p:cNvPr id="8" name="コンテンツ プレースホルダー 4"/>
          <p:cNvSpPr txBox="1">
            <a:spLocks/>
          </p:cNvSpPr>
          <p:nvPr/>
        </p:nvSpPr>
        <p:spPr>
          <a:xfrm>
            <a:off x="628650" y="886786"/>
            <a:ext cx="4239024" cy="162781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400" dirty="0">
                <a:solidFill>
                  <a:prstClr val="black"/>
                </a:solidFill>
                <a:latin typeface="Meiryo UI" panose="020B0604030504040204" pitchFamily="50" charset="-128"/>
                <a:ea typeface="Meiryo UI" panose="020B0604030504040204" pitchFamily="50" charset="-128"/>
              </a:rPr>
              <a:t>La Ordenanza sobre Seguridad y Salud en el Trabajo requiere que los trabajadores usen gafas protectoras y guantes protectores para trabajos de soldadura, etc., realizados con equipos de soldadura de acetileno (</a:t>
            </a:r>
            <a:r>
              <a:rPr lang="es-419" sz="1400" dirty="0" err="1">
                <a:solidFill>
                  <a:prstClr val="black"/>
                </a:solidFill>
                <a:latin typeface="Meiryo UI" panose="020B0604030504040204" pitchFamily="50" charset="-128"/>
                <a:ea typeface="Meiryo UI" panose="020B0604030504040204" pitchFamily="50" charset="-128"/>
              </a:rPr>
              <a:t>asechiren</a:t>
            </a:r>
            <a:r>
              <a:rPr lang="es-419" sz="1400" dirty="0">
                <a:solidFill>
                  <a:prstClr val="black"/>
                </a:solidFill>
                <a:latin typeface="Meiryo UI" panose="020B0604030504040204" pitchFamily="50" charset="-128"/>
                <a:ea typeface="Meiryo UI" panose="020B0604030504040204" pitchFamily="50" charset="-128"/>
              </a:rPr>
              <a:t>) y equipos de soldadura con gas (</a:t>
            </a:r>
            <a:r>
              <a:rPr lang="es-419" sz="1400" dirty="0" err="1">
                <a:solidFill>
                  <a:prstClr val="black"/>
                </a:solidFill>
                <a:latin typeface="Meiryo UI" panose="020B0604030504040204" pitchFamily="50" charset="-128"/>
                <a:ea typeface="Meiryo UI" panose="020B0604030504040204" pitchFamily="50" charset="-128"/>
              </a:rPr>
              <a:t>gasu</a:t>
            </a:r>
            <a:r>
              <a:rPr lang="es-419" sz="1400" dirty="0">
                <a:solidFill>
                  <a:prstClr val="black"/>
                </a:solidFill>
                <a:latin typeface="Meiryo UI" panose="020B0604030504040204" pitchFamily="50" charset="-128"/>
                <a:ea typeface="Meiryo UI" panose="020B0604030504040204" pitchFamily="50" charset="-128"/>
              </a:rPr>
              <a:t> </a:t>
            </a:r>
            <a:r>
              <a:rPr lang="es-419" sz="1400" dirty="0" err="1">
                <a:solidFill>
                  <a:prstClr val="black"/>
                </a:solidFill>
                <a:latin typeface="Meiryo UI" panose="020B0604030504040204" pitchFamily="50" charset="-128"/>
                <a:ea typeface="Meiryo UI" panose="020B0604030504040204" pitchFamily="50" charset="-128"/>
              </a:rPr>
              <a:t>yousetu</a:t>
            </a:r>
            <a:r>
              <a:rPr lang="es-419" sz="1400" dirty="0">
                <a:solidFill>
                  <a:prstClr val="black"/>
                </a:solidFill>
                <a:latin typeface="Meiryo UI" panose="020B0604030504040204" pitchFamily="50" charset="-128"/>
                <a:ea typeface="Meiryo UI" panose="020B0604030504040204" pitchFamily="50" charset="-128"/>
              </a:rPr>
              <a:t>) que utilizan colectores.</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42</a:t>
            </a:fld>
            <a:endParaRPr kumimoji="1" lang="ja-JP" altLang="en-US"/>
          </a:p>
        </p:txBody>
      </p:sp>
      <p:sp>
        <p:nvSpPr>
          <p:cNvPr id="9" name="テキスト ボックス 8">
            <a:extLst>
              <a:ext uri="{FF2B5EF4-FFF2-40B4-BE49-F238E27FC236}">
                <a16:creationId xmlns:a16="http://schemas.microsoft.com/office/drawing/2014/main" id="{92172807-1117-4367-8E57-C7774D21BC41}"/>
              </a:ext>
            </a:extLst>
          </p:cNvPr>
          <p:cNvSpPr txBox="1"/>
          <p:nvPr/>
        </p:nvSpPr>
        <p:spPr>
          <a:xfrm>
            <a:off x="5437699" y="5651300"/>
            <a:ext cx="2725068" cy="208361"/>
          </a:xfrm>
          <a:prstGeom prst="rect">
            <a:avLst/>
          </a:prstGeom>
          <a:solidFill>
            <a:schemeClr val="bg1"/>
          </a:solidFill>
          <a:ln>
            <a:noFill/>
          </a:ln>
        </p:spPr>
        <p:txBody>
          <a:bodyPr wrap="square" lIns="0" tIns="0" rIns="0" bIns="0" rtlCol="0">
            <a:noAutofit/>
          </a:bodyPr>
          <a:lstStyle/>
          <a:p>
            <a:pPr algn="ctr" rtl="0"/>
            <a:r>
              <a:rPr lang="es-419" sz="900"/>
              <a:t>Figura 2-10: Equipo de protección de soldadura</a:t>
            </a:r>
            <a:endParaRPr kumimoji="1" lang="en-US" altLang="ja-JP" sz="900" dirty="0"/>
          </a:p>
        </p:txBody>
      </p:sp>
      <p:sp>
        <p:nvSpPr>
          <p:cNvPr id="10" name="テキスト ボックス 9">
            <a:extLst>
              <a:ext uri="{FF2B5EF4-FFF2-40B4-BE49-F238E27FC236}">
                <a16:creationId xmlns:a16="http://schemas.microsoft.com/office/drawing/2014/main" id="{2C98F5BF-1326-4537-B46E-639F28662FF8}"/>
              </a:ext>
            </a:extLst>
          </p:cNvPr>
          <p:cNvSpPr txBox="1"/>
          <p:nvPr/>
        </p:nvSpPr>
        <p:spPr>
          <a:xfrm>
            <a:off x="6565045" y="5355783"/>
            <a:ext cx="2086165" cy="154280"/>
          </a:xfrm>
          <a:prstGeom prst="rect">
            <a:avLst/>
          </a:prstGeom>
          <a:solidFill>
            <a:schemeClr val="bg1"/>
          </a:solidFill>
          <a:ln>
            <a:noFill/>
          </a:ln>
        </p:spPr>
        <p:txBody>
          <a:bodyPr wrap="square" lIns="0" tIns="0" rIns="0" bIns="0" rtlCol="0">
            <a:noAutofit/>
          </a:bodyPr>
          <a:lstStyle/>
          <a:p>
            <a:pPr algn="r" rtl="0"/>
            <a:r>
              <a:rPr lang="es-419" sz="900"/>
              <a:t>Fuente: Caterpillar Operator Training Ltd.</a:t>
            </a:r>
            <a:endParaRPr kumimoji="1" lang="en-US" altLang="ja-JP" sz="900" dirty="0"/>
          </a:p>
        </p:txBody>
      </p:sp>
      <p:sp>
        <p:nvSpPr>
          <p:cNvPr id="11" name="テキスト ボックス 10">
            <a:extLst>
              <a:ext uri="{FF2B5EF4-FFF2-40B4-BE49-F238E27FC236}">
                <a16:creationId xmlns:a16="http://schemas.microsoft.com/office/drawing/2014/main" id="{C2610EC0-1A82-4BEE-9D3A-15EC44870535}"/>
              </a:ext>
            </a:extLst>
          </p:cNvPr>
          <p:cNvSpPr txBox="1"/>
          <p:nvPr/>
        </p:nvSpPr>
        <p:spPr>
          <a:xfrm>
            <a:off x="7568953" y="4569430"/>
            <a:ext cx="846470" cy="293634"/>
          </a:xfrm>
          <a:prstGeom prst="rect">
            <a:avLst/>
          </a:prstGeom>
          <a:solidFill>
            <a:schemeClr val="bg1"/>
          </a:solidFill>
          <a:ln>
            <a:noFill/>
          </a:ln>
        </p:spPr>
        <p:txBody>
          <a:bodyPr wrap="square" lIns="0" tIns="0" rIns="0" bIns="0" rtlCol="0">
            <a:noAutofit/>
          </a:bodyPr>
          <a:lstStyle/>
          <a:p>
            <a:pPr rtl="0"/>
            <a:r>
              <a:rPr lang="es-419" sz="900" dirty="0"/>
              <a:t>Zapatos de seguridad</a:t>
            </a:r>
            <a:endParaRPr kumimoji="1" lang="en-US" altLang="ja-JP" sz="900" dirty="0"/>
          </a:p>
        </p:txBody>
      </p:sp>
      <p:sp>
        <p:nvSpPr>
          <p:cNvPr id="12" name="テキスト ボックス 11">
            <a:extLst>
              <a:ext uri="{FF2B5EF4-FFF2-40B4-BE49-F238E27FC236}">
                <a16:creationId xmlns:a16="http://schemas.microsoft.com/office/drawing/2014/main" id="{1331A495-5469-4917-A7AC-A35CD863989A}"/>
              </a:ext>
            </a:extLst>
          </p:cNvPr>
          <p:cNvSpPr txBox="1"/>
          <p:nvPr/>
        </p:nvSpPr>
        <p:spPr>
          <a:xfrm>
            <a:off x="5113975" y="4687206"/>
            <a:ext cx="647449" cy="208360"/>
          </a:xfrm>
          <a:prstGeom prst="rect">
            <a:avLst/>
          </a:prstGeom>
          <a:solidFill>
            <a:schemeClr val="bg1"/>
          </a:solidFill>
          <a:ln>
            <a:noFill/>
          </a:ln>
        </p:spPr>
        <p:txBody>
          <a:bodyPr wrap="square" lIns="0" tIns="0" rIns="0" bIns="0" rtlCol="0">
            <a:noAutofit/>
          </a:bodyPr>
          <a:lstStyle/>
          <a:p>
            <a:pPr rtl="0"/>
            <a:r>
              <a:rPr lang="es-419" sz="900"/>
              <a:t>Cubierta de pierna</a:t>
            </a:r>
            <a:endParaRPr kumimoji="1" lang="en-US" altLang="ja-JP" sz="900" dirty="0"/>
          </a:p>
        </p:txBody>
      </p:sp>
      <p:sp>
        <p:nvSpPr>
          <p:cNvPr id="13" name="テキスト ボックス 12">
            <a:extLst>
              <a:ext uri="{FF2B5EF4-FFF2-40B4-BE49-F238E27FC236}">
                <a16:creationId xmlns:a16="http://schemas.microsoft.com/office/drawing/2014/main" id="{F7E70483-B43A-4BFC-AD7D-0695DB050415}"/>
              </a:ext>
            </a:extLst>
          </p:cNvPr>
          <p:cNvSpPr txBox="1"/>
          <p:nvPr/>
        </p:nvSpPr>
        <p:spPr>
          <a:xfrm>
            <a:off x="7568953" y="3494022"/>
            <a:ext cx="846470" cy="208360"/>
          </a:xfrm>
          <a:prstGeom prst="rect">
            <a:avLst/>
          </a:prstGeom>
          <a:solidFill>
            <a:schemeClr val="bg1"/>
          </a:solidFill>
          <a:ln>
            <a:noFill/>
          </a:ln>
        </p:spPr>
        <p:txBody>
          <a:bodyPr wrap="square" lIns="0" tIns="0" rIns="0" bIns="0" rtlCol="0">
            <a:noAutofit/>
          </a:bodyPr>
          <a:lstStyle/>
          <a:p>
            <a:pPr rtl="0"/>
            <a:r>
              <a:rPr lang="es-419" sz="900"/>
              <a:t>Delantal</a:t>
            </a:r>
            <a:endParaRPr kumimoji="1" lang="en-US" altLang="ja-JP" sz="900" dirty="0"/>
          </a:p>
        </p:txBody>
      </p:sp>
      <p:sp>
        <p:nvSpPr>
          <p:cNvPr id="14" name="テキスト ボックス 13">
            <a:extLst>
              <a:ext uri="{FF2B5EF4-FFF2-40B4-BE49-F238E27FC236}">
                <a16:creationId xmlns:a16="http://schemas.microsoft.com/office/drawing/2014/main" id="{8CE106F1-85B9-4D18-B603-C696A6B532A0}"/>
              </a:ext>
            </a:extLst>
          </p:cNvPr>
          <p:cNvSpPr txBox="1"/>
          <p:nvPr/>
        </p:nvSpPr>
        <p:spPr>
          <a:xfrm>
            <a:off x="5044261" y="2765804"/>
            <a:ext cx="536175" cy="411840"/>
          </a:xfrm>
          <a:prstGeom prst="rect">
            <a:avLst/>
          </a:prstGeom>
          <a:solidFill>
            <a:schemeClr val="bg1"/>
          </a:solidFill>
          <a:ln>
            <a:noFill/>
          </a:ln>
        </p:spPr>
        <p:txBody>
          <a:bodyPr wrap="square" lIns="0" tIns="0" rIns="0" bIns="0" rtlCol="0">
            <a:noAutofit/>
          </a:bodyPr>
          <a:lstStyle/>
          <a:p>
            <a:pPr rtl="0"/>
            <a:r>
              <a:rPr lang="es-419" sz="900"/>
              <a:t>Protector facial para soldar</a:t>
            </a:r>
            <a:endParaRPr kumimoji="1" lang="en-US" altLang="ja-JP" sz="900" dirty="0"/>
          </a:p>
        </p:txBody>
      </p:sp>
      <p:sp>
        <p:nvSpPr>
          <p:cNvPr id="15" name="テキスト ボックス 14">
            <a:extLst>
              <a:ext uri="{FF2B5EF4-FFF2-40B4-BE49-F238E27FC236}">
                <a16:creationId xmlns:a16="http://schemas.microsoft.com/office/drawing/2014/main" id="{3B72B766-FE77-4CD5-93E7-8DFD625A8CD6}"/>
              </a:ext>
            </a:extLst>
          </p:cNvPr>
          <p:cNvSpPr txBox="1"/>
          <p:nvPr/>
        </p:nvSpPr>
        <p:spPr>
          <a:xfrm>
            <a:off x="7342793" y="2418613"/>
            <a:ext cx="649395" cy="293633"/>
          </a:xfrm>
          <a:prstGeom prst="rect">
            <a:avLst/>
          </a:prstGeom>
          <a:solidFill>
            <a:schemeClr val="bg1"/>
          </a:solidFill>
          <a:ln>
            <a:noFill/>
          </a:ln>
        </p:spPr>
        <p:txBody>
          <a:bodyPr wrap="square" lIns="0" tIns="0" rIns="0" bIns="0" rtlCol="0">
            <a:noAutofit/>
          </a:bodyPr>
          <a:lstStyle/>
          <a:p>
            <a:pPr rtl="0"/>
            <a:r>
              <a:rPr lang="es-419" sz="900" dirty="0"/>
              <a:t>Cubierta de brazo</a:t>
            </a:r>
            <a:endParaRPr kumimoji="1" lang="en-US" altLang="ja-JP" sz="900" dirty="0"/>
          </a:p>
        </p:txBody>
      </p:sp>
      <p:sp>
        <p:nvSpPr>
          <p:cNvPr id="16" name="テキスト ボックス 15">
            <a:extLst>
              <a:ext uri="{FF2B5EF4-FFF2-40B4-BE49-F238E27FC236}">
                <a16:creationId xmlns:a16="http://schemas.microsoft.com/office/drawing/2014/main" id="{EF2E0263-00C9-4E21-88E9-920A6DD67F8C}"/>
              </a:ext>
            </a:extLst>
          </p:cNvPr>
          <p:cNvSpPr txBox="1"/>
          <p:nvPr/>
        </p:nvSpPr>
        <p:spPr>
          <a:xfrm>
            <a:off x="5453857" y="1106318"/>
            <a:ext cx="649395" cy="361644"/>
          </a:xfrm>
          <a:prstGeom prst="rect">
            <a:avLst/>
          </a:prstGeom>
          <a:solidFill>
            <a:schemeClr val="bg1"/>
          </a:solidFill>
          <a:ln>
            <a:noFill/>
          </a:ln>
        </p:spPr>
        <p:txBody>
          <a:bodyPr wrap="square" lIns="0" tIns="0" rIns="0" bIns="0" rtlCol="0">
            <a:noAutofit/>
          </a:bodyPr>
          <a:lstStyle/>
          <a:p>
            <a:pPr rtl="0"/>
            <a:r>
              <a:rPr lang="es-419" sz="900" dirty="0"/>
              <a:t>Casco de seguridad</a:t>
            </a:r>
            <a:endParaRPr kumimoji="1" lang="en-US" altLang="ja-JP" sz="900" dirty="0"/>
          </a:p>
        </p:txBody>
      </p:sp>
      <p:sp>
        <p:nvSpPr>
          <p:cNvPr id="17" name="テキスト ボックス 16">
            <a:extLst>
              <a:ext uri="{FF2B5EF4-FFF2-40B4-BE49-F238E27FC236}">
                <a16:creationId xmlns:a16="http://schemas.microsoft.com/office/drawing/2014/main" id="{7787CAC2-4221-4EF4-8AC9-D3FCB01BCA24}"/>
              </a:ext>
            </a:extLst>
          </p:cNvPr>
          <p:cNvSpPr txBox="1"/>
          <p:nvPr/>
        </p:nvSpPr>
        <p:spPr>
          <a:xfrm>
            <a:off x="7645387" y="1347936"/>
            <a:ext cx="649395" cy="361645"/>
          </a:xfrm>
          <a:prstGeom prst="rect">
            <a:avLst/>
          </a:prstGeom>
          <a:solidFill>
            <a:schemeClr val="bg1"/>
          </a:solidFill>
          <a:ln>
            <a:noFill/>
          </a:ln>
        </p:spPr>
        <p:txBody>
          <a:bodyPr wrap="square" lIns="0" tIns="0" rIns="0" bIns="0" rtlCol="0">
            <a:noAutofit/>
          </a:bodyPr>
          <a:lstStyle/>
          <a:p>
            <a:pPr rtl="0"/>
            <a:r>
              <a:rPr lang="es-419" sz="900"/>
              <a:t>Gafas protectoras</a:t>
            </a:r>
            <a:endParaRPr kumimoji="1" lang="en-US" altLang="ja-JP" sz="900" dirty="0"/>
          </a:p>
        </p:txBody>
      </p:sp>
      <p:sp>
        <p:nvSpPr>
          <p:cNvPr id="18" name="テキスト ボックス 17">
            <a:extLst>
              <a:ext uri="{FF2B5EF4-FFF2-40B4-BE49-F238E27FC236}">
                <a16:creationId xmlns:a16="http://schemas.microsoft.com/office/drawing/2014/main" id="{7FB30B94-F07A-40F1-B03B-FF603CAE2E54}"/>
              </a:ext>
            </a:extLst>
          </p:cNvPr>
          <p:cNvSpPr txBox="1"/>
          <p:nvPr/>
        </p:nvSpPr>
        <p:spPr>
          <a:xfrm>
            <a:off x="7372340" y="1749102"/>
            <a:ext cx="1143010" cy="224707"/>
          </a:xfrm>
          <a:prstGeom prst="rect">
            <a:avLst/>
          </a:prstGeom>
          <a:solidFill>
            <a:schemeClr val="bg1"/>
          </a:solidFill>
          <a:ln>
            <a:noFill/>
          </a:ln>
        </p:spPr>
        <p:txBody>
          <a:bodyPr wrap="square" lIns="0" tIns="0" rIns="0" bIns="0" rtlCol="0">
            <a:noAutofit/>
          </a:bodyPr>
          <a:lstStyle/>
          <a:p>
            <a:pPr rtl="0"/>
            <a:r>
              <a:rPr lang="es-419" sz="900" dirty="0"/>
              <a:t>Máscara a prueba de polvo</a:t>
            </a:r>
            <a:endParaRPr kumimoji="1" lang="en-US" altLang="ja-JP" sz="900" dirty="0"/>
          </a:p>
        </p:txBody>
      </p:sp>
      <p:sp>
        <p:nvSpPr>
          <p:cNvPr id="19" name="テキスト ボックス 18">
            <a:extLst>
              <a:ext uri="{FF2B5EF4-FFF2-40B4-BE49-F238E27FC236}">
                <a16:creationId xmlns:a16="http://schemas.microsoft.com/office/drawing/2014/main" id="{74EAEAED-9478-416C-BEAB-57F15183F018}"/>
              </a:ext>
            </a:extLst>
          </p:cNvPr>
          <p:cNvSpPr txBox="1"/>
          <p:nvPr/>
        </p:nvSpPr>
        <p:spPr>
          <a:xfrm>
            <a:off x="7645387" y="1996984"/>
            <a:ext cx="939983" cy="412053"/>
          </a:xfrm>
          <a:prstGeom prst="rect">
            <a:avLst/>
          </a:prstGeom>
          <a:solidFill>
            <a:schemeClr val="bg1"/>
          </a:solidFill>
          <a:ln>
            <a:noFill/>
          </a:ln>
        </p:spPr>
        <p:txBody>
          <a:bodyPr wrap="square" lIns="0" tIns="0" rIns="0" bIns="0" rtlCol="0">
            <a:noAutofit/>
          </a:bodyPr>
          <a:lstStyle/>
          <a:p>
            <a:pPr rtl="0"/>
            <a:r>
              <a:rPr lang="es-419" sz="900" dirty="0"/>
              <a:t>Guantes de protección de cuero para soldar</a:t>
            </a:r>
            <a:endParaRPr kumimoji="1" lang="en-US" altLang="ja-JP" sz="900" dirty="0"/>
          </a:p>
        </p:txBody>
      </p:sp>
      <p:sp>
        <p:nvSpPr>
          <p:cNvPr id="21" name="正方形/長方形 20"/>
          <p:cNvSpPr/>
          <p:nvPr/>
        </p:nvSpPr>
        <p:spPr>
          <a:xfrm>
            <a:off x="5580436" y="5790897"/>
            <a:ext cx="3356379" cy="33349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s-419" sz="900">
                <a:latin typeface="Meiryo UI" panose="020B0604030504040204" pitchFamily="50" charset="-128"/>
                <a:ea typeface="Meiryo UI" panose="020B0604030504040204" pitchFamily="50" charset="-128"/>
              </a:rPr>
              <a:t>(Proporcionado por Caterpillar Operator Training Ltd.)</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90550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es-419" sz="1800" dirty="0">
                <a:latin typeface="Meiryo UI" panose="020B0604030504040204" pitchFamily="50" charset="-128"/>
                <a:ea typeface="Meiryo UI" panose="020B0604030504040204" pitchFamily="50" charset="-128"/>
              </a:rPr>
              <a:t>Prevención de desastres provocados por la soldadura con gas </a:t>
            </a:r>
            <a:br>
              <a:rPr lang="es-419" sz="1800" dirty="0">
                <a:latin typeface="Meiryo UI" panose="020B0604030504040204" pitchFamily="50" charset="-128"/>
                <a:ea typeface="Meiryo UI" panose="020B0604030504040204" pitchFamily="50" charset="-128"/>
              </a:rPr>
            </a:br>
            <a:r>
              <a:rPr lang="es-419" sz="1800" dirty="0">
                <a:latin typeface="Meiryo UI" panose="020B0604030504040204" pitchFamily="50" charset="-128"/>
                <a:ea typeface="Meiryo UI" panose="020B0604030504040204" pitchFamily="50" charset="-128"/>
              </a:rPr>
              <a:t>(</a:t>
            </a:r>
            <a:r>
              <a:rPr lang="es-419" sz="1800" dirty="0" err="1">
                <a:latin typeface="Meiryo UI" panose="020B0604030504040204" pitchFamily="50" charset="-128"/>
                <a:ea typeface="Meiryo UI" panose="020B0604030504040204" pitchFamily="50" charset="-128"/>
              </a:rPr>
              <a:t>gasu</a:t>
            </a:r>
            <a:r>
              <a:rPr lang="es-419" sz="1800" dirty="0">
                <a:latin typeface="Meiryo UI" panose="020B0604030504040204" pitchFamily="50" charset="-128"/>
                <a:ea typeface="Meiryo UI" panose="020B0604030504040204" pitchFamily="50" charset="-128"/>
              </a:rPr>
              <a:t> </a:t>
            </a:r>
            <a:r>
              <a:rPr lang="es-419" sz="1800" dirty="0" err="1">
                <a:latin typeface="Meiryo UI" panose="020B0604030504040204" pitchFamily="50" charset="-128"/>
                <a:ea typeface="Meiryo UI" panose="020B0604030504040204" pitchFamily="50" charset="-128"/>
              </a:rPr>
              <a:t>yousetu</a:t>
            </a:r>
            <a:r>
              <a:rPr lang="es-419" sz="1800" dirty="0">
                <a:latin typeface="Meiryo UI" panose="020B0604030504040204" pitchFamily="50" charset="-128"/>
                <a:ea typeface="Meiryo UI" panose="020B0604030504040204" pitchFamily="50" charset="-128"/>
              </a:rPr>
              <a:t>) (2) Condiciones de explosiones e incendios</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98232" y="6444477"/>
            <a:ext cx="4282089" cy="276999"/>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páginas 75, 77 / Texto complementario página 53</a:t>
            </a:r>
          </a:p>
        </p:txBody>
      </p:sp>
      <p:sp>
        <p:nvSpPr>
          <p:cNvPr id="6" name="コンテンツ プレースホルダー 4"/>
          <p:cNvSpPr txBox="1">
            <a:spLocks/>
          </p:cNvSpPr>
          <p:nvPr/>
        </p:nvSpPr>
        <p:spPr>
          <a:xfrm>
            <a:off x="626996" y="982558"/>
            <a:ext cx="8024214" cy="109811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200" dirty="0">
                <a:solidFill>
                  <a:prstClr val="black"/>
                </a:solidFill>
                <a:latin typeface="Meiryo UI" panose="020B0604030504040204" pitchFamily="50" charset="-128"/>
                <a:ea typeface="Meiryo UI" panose="020B0604030504040204" pitchFamily="50" charset="-128"/>
              </a:rPr>
              <a:t>[Condiciones y causas de explosiones e incendios]</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200" dirty="0">
                <a:solidFill>
                  <a:prstClr val="black"/>
                </a:solidFill>
                <a:latin typeface="Meiryo UI" panose="020B0604030504040204" pitchFamily="50" charset="-128"/>
                <a:ea typeface="Meiryo UI" panose="020B0604030504040204" pitchFamily="50" charset="-128"/>
              </a:rPr>
              <a:t>En la mayoría de los casos de explosiones e incendios durante el trabajo de soldadura con gas (</a:t>
            </a:r>
            <a:r>
              <a:rPr lang="es-419" sz="1200" dirty="0" err="1">
                <a:solidFill>
                  <a:prstClr val="black"/>
                </a:solidFill>
                <a:latin typeface="Meiryo UI" panose="020B0604030504040204" pitchFamily="50" charset="-128"/>
                <a:ea typeface="Meiryo UI" panose="020B0604030504040204" pitchFamily="50" charset="-128"/>
              </a:rPr>
              <a:t>gasu</a:t>
            </a:r>
            <a:r>
              <a:rPr lang="es-419" sz="1200" dirty="0">
                <a:solidFill>
                  <a:prstClr val="black"/>
                </a:solidFill>
                <a:latin typeface="Meiryo UI" panose="020B0604030504040204" pitchFamily="50" charset="-128"/>
                <a:ea typeface="Meiryo UI" panose="020B0604030504040204" pitchFamily="50" charset="-128"/>
              </a:rPr>
              <a:t> </a:t>
            </a:r>
            <a:r>
              <a:rPr lang="es-419" sz="1200" dirty="0" err="1">
                <a:solidFill>
                  <a:prstClr val="black"/>
                </a:solidFill>
                <a:latin typeface="Meiryo UI" panose="020B0604030504040204" pitchFamily="50" charset="-128"/>
                <a:ea typeface="Meiryo UI" panose="020B0604030504040204" pitchFamily="50" charset="-128"/>
              </a:rPr>
              <a:t>yousetu</a:t>
            </a:r>
            <a:r>
              <a:rPr lang="es-419" sz="1200" dirty="0">
                <a:solidFill>
                  <a:prstClr val="black"/>
                </a:solidFill>
                <a:latin typeface="Meiryo UI" panose="020B0604030504040204" pitchFamily="50" charset="-128"/>
                <a:ea typeface="Meiryo UI" panose="020B0604030504040204" pitchFamily="50" charset="-128"/>
              </a:rPr>
              <a:t>), el gas inflamable para soldar explotó o estalló en llamas. Las causas incluyen fugas debido a la instalación inadecuada de equipos y mangueras (</a:t>
            </a:r>
            <a:r>
              <a:rPr lang="es-419" sz="1200" dirty="0" err="1">
                <a:solidFill>
                  <a:prstClr val="black"/>
                </a:solidFill>
                <a:latin typeface="Meiryo UI" panose="020B0604030504040204" pitchFamily="50" charset="-128"/>
                <a:ea typeface="Meiryo UI" panose="020B0604030504040204" pitchFamily="50" charset="-128"/>
              </a:rPr>
              <a:t>housu</a:t>
            </a:r>
            <a:r>
              <a:rPr lang="es-419" sz="1200" dirty="0">
                <a:solidFill>
                  <a:prstClr val="black"/>
                </a:solidFill>
                <a:latin typeface="Meiryo UI" panose="020B0604030504040204" pitchFamily="50" charset="-128"/>
                <a:ea typeface="Meiryo UI" panose="020B0604030504040204" pitchFamily="50" charset="-128"/>
              </a:rPr>
              <a:t>) y fugas de instalaciones en deterioro, así como retrocesos de llama (</a:t>
            </a:r>
            <a:r>
              <a:rPr lang="es-419" sz="1200" dirty="0" err="1">
                <a:solidFill>
                  <a:prstClr val="black"/>
                </a:solidFill>
                <a:latin typeface="Meiryo UI" panose="020B0604030504040204" pitchFamily="50" charset="-128"/>
                <a:ea typeface="Meiryo UI" panose="020B0604030504040204" pitchFamily="50" charset="-128"/>
              </a:rPr>
              <a:t>gyakka</a:t>
            </a:r>
            <a:r>
              <a:rPr lang="es-419" sz="1200" dirty="0">
                <a:solidFill>
                  <a:prstClr val="black"/>
                </a:solidFill>
                <a:latin typeface="Meiryo UI" panose="020B0604030504040204" pitchFamily="50" charset="-128"/>
                <a:ea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8" name="コンテンツ プレースホルダー 4"/>
          <p:cNvSpPr txBox="1">
            <a:spLocks/>
          </p:cNvSpPr>
          <p:nvPr/>
        </p:nvSpPr>
        <p:spPr>
          <a:xfrm>
            <a:off x="626996" y="2168797"/>
            <a:ext cx="8024214" cy="134644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[Explosión de polvo (hunjin bakuhatu)]</a:t>
            </a: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Si la soldadura con gas (gasu yousetu) se realiza en lugares donde el material inflamable (kanensei no mono) se convierte en partículas finas (polvo) y flotan en el aire en grandes cantidades, podría producirse una explosión violenta.</a:t>
            </a: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Cabe señalar que el polvo puede ocurrir no solo de la harina, el azúcar y el plástico, sino también en metales como el aluminio y el hierro que no se queman a granel, siempre que sean inflamables, aunque no sean sustancias como el carbón.</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43</a:t>
            </a:fld>
            <a:endParaRPr kumimoji="1" lang="ja-JP" altLang="en-US"/>
          </a:p>
        </p:txBody>
      </p:sp>
    </p:spTree>
    <p:extLst>
      <p:ext uri="{BB962C8B-B14F-4D97-AF65-F5344CB8AC3E}">
        <p14:creationId xmlns:p14="http://schemas.microsoft.com/office/powerpoint/2010/main" val="3525975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es-419" sz="1800">
                <a:latin typeface="Meiryo UI" panose="020B0604030504040204" pitchFamily="50" charset="-128"/>
                <a:ea typeface="Meiryo UI" panose="020B0604030504040204" pitchFamily="50" charset="-128"/>
              </a:rPr>
              <a:t>Prevención de desastres por soldadura con gas (gasu yousetu) (3) Prevención de explosiones e incendios</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197662" y="6444477"/>
            <a:ext cx="5012659" cy="276999"/>
          </a:xfrm>
          <a:prstGeom prst="rect">
            <a:avLst/>
          </a:prstGeom>
          <a:noFill/>
          <a:ln>
            <a:solidFill>
              <a:schemeClr val="tx1"/>
            </a:solidFill>
          </a:ln>
        </p:spPr>
        <p:txBody>
          <a:bodyPr wrap="square" rtlCol="0">
            <a:spAutoFit/>
          </a:bodyPr>
          <a:lstStyle/>
          <a:p>
            <a:pPr algn="r" rtl="0"/>
            <a:r>
              <a:rPr lang="es-419" sz="1200" dirty="0">
                <a:solidFill>
                  <a:prstClr val="black"/>
                </a:solidFill>
              </a:rPr>
              <a:t>Libro de texto páginas 77, 79, 81 / Texto complementario páginas 55, 56, 56</a:t>
            </a:r>
          </a:p>
        </p:txBody>
      </p:sp>
      <p:sp>
        <p:nvSpPr>
          <p:cNvPr id="5" name="コンテンツ プレースホルダー 4"/>
          <p:cNvSpPr txBox="1">
            <a:spLocks/>
          </p:cNvSpPr>
          <p:nvPr/>
        </p:nvSpPr>
        <p:spPr>
          <a:xfrm>
            <a:off x="628650" y="935391"/>
            <a:ext cx="8022560" cy="85612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400">
                <a:solidFill>
                  <a:prstClr val="black"/>
                </a:solidFill>
                <a:latin typeface="Meiryo UI" panose="020B0604030504040204" pitchFamily="50" charset="-128"/>
                <a:ea typeface="Meiryo UI" panose="020B0604030504040204" pitchFamily="50" charset="-128"/>
              </a:rPr>
              <a:t>[Prevención de explosiones provocadas por gas combustible]</a:t>
            </a:r>
            <a:endParaRPr lang="ja-JP" altLang="en-US"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Font typeface="Arial" panose="020B0604020202020204" pitchFamily="34" charset="0"/>
              <a:buNone/>
            </a:pPr>
            <a:r>
              <a:rPr lang="es-419" sz="1400">
                <a:solidFill>
                  <a:prstClr val="black"/>
                </a:solidFill>
                <a:latin typeface="Meiryo UI" panose="020B0604030504040204" pitchFamily="50" charset="-128"/>
                <a:ea typeface="Meiryo UI" panose="020B0604030504040204" pitchFamily="50" charset="-128"/>
              </a:rPr>
              <a:t>・ Para evitar explosiones, es fundamental eliminar las fugas de gas combustible</a:t>
            </a:r>
            <a:endParaRPr lang="en-US" altLang="ja-JP"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Font typeface="Arial" panose="020B0604020202020204" pitchFamily="34" charset="0"/>
              <a:buNone/>
            </a:pPr>
            <a:r>
              <a:rPr lang="es-419" sz="1400">
                <a:solidFill>
                  <a:prstClr val="black"/>
                </a:solidFill>
                <a:latin typeface="Meiryo UI" panose="020B0604030504040204" pitchFamily="50" charset="-128"/>
                <a:ea typeface="Meiryo UI" panose="020B0604030504040204" pitchFamily="50" charset="-128"/>
              </a:rPr>
              <a:t>・ Asegure una ventilación suficiente del lugar de trabajo a diario</a:t>
            </a:r>
          </a:p>
        </p:txBody>
      </p:sp>
      <p:sp>
        <p:nvSpPr>
          <p:cNvPr id="10" name="コンテンツ プレースホルダー 4"/>
          <p:cNvSpPr txBox="1">
            <a:spLocks/>
          </p:cNvSpPr>
          <p:nvPr/>
        </p:nvSpPr>
        <p:spPr>
          <a:xfrm>
            <a:off x="628650" y="1879645"/>
            <a:ext cx="8022560" cy="135313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400">
                <a:solidFill>
                  <a:prstClr val="black"/>
                </a:solidFill>
                <a:latin typeface="Meiryo UI" panose="020B0604030504040204" pitchFamily="50" charset="-128"/>
                <a:ea typeface="Meiryo UI" panose="020B0604030504040204" pitchFamily="50" charset="-128"/>
              </a:rPr>
              <a:t>[Prevención de desastres debido a retrocesos de llama (gyakka)]</a:t>
            </a:r>
          </a:p>
          <a:p>
            <a:pPr marL="0" indent="180975" rtl="0">
              <a:lnSpc>
                <a:spcPct val="100000"/>
              </a:lnSpc>
              <a:spcBef>
                <a:spcPts val="0"/>
              </a:spcBef>
              <a:buNone/>
            </a:pPr>
            <a:r>
              <a:rPr lang="es-419" sz="1400">
                <a:solidFill>
                  <a:prstClr val="black"/>
                </a:solidFill>
                <a:latin typeface="Meiryo UI" panose="020B0604030504040204" pitchFamily="50" charset="-128"/>
                <a:ea typeface="Meiryo UI" panose="020B0604030504040204" pitchFamily="50" charset="-128"/>
              </a:rPr>
              <a:t>・ Asegúrese de purgar el gas antes de comenzar a trabajar</a:t>
            </a:r>
            <a:endParaRPr lang="en-US" altLang="ja-JP"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400">
                <a:solidFill>
                  <a:prstClr val="black"/>
                </a:solidFill>
                <a:latin typeface="Meiryo UI" panose="020B0604030504040204" pitchFamily="50" charset="-128"/>
                <a:ea typeface="Meiryo UI" panose="020B0604030504040204" pitchFamily="50" charset="-128"/>
              </a:rPr>
              <a:t>・ Inspección y mantenimiento confiables de equipos</a:t>
            </a:r>
            <a:endParaRPr lang="en-US" altLang="ja-JP" sz="14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400">
                <a:solidFill>
                  <a:prstClr val="black"/>
                </a:solidFill>
                <a:latin typeface="Meiryo UI" panose="020B0604030504040204" pitchFamily="50" charset="-128"/>
                <a:ea typeface="Meiryo UI" panose="020B0604030504040204" pitchFamily="50" charset="-128"/>
              </a:rPr>
              <a:t>・ Manejo de gases inflamables y oxígeno (sanso) de acuerdo con los estándares</a:t>
            </a:r>
          </a:p>
          <a:p>
            <a:pPr marL="0" indent="180975" rtl="0">
              <a:lnSpc>
                <a:spcPct val="100000"/>
              </a:lnSpc>
              <a:spcBef>
                <a:spcPts val="0"/>
              </a:spcBef>
              <a:buNone/>
            </a:pPr>
            <a:r>
              <a:rPr lang="es-419" sz="1400">
                <a:solidFill>
                  <a:prstClr val="black"/>
                </a:solidFill>
                <a:latin typeface="Meiryo UI" panose="020B0604030504040204" pitchFamily="50" charset="-128"/>
                <a:ea typeface="Meiryo UI" panose="020B0604030504040204" pitchFamily="50" charset="-128"/>
              </a:rPr>
              <a:t>・ Montaje seguro de unidades de seguridad (anzen ki)</a:t>
            </a:r>
          </a:p>
        </p:txBody>
      </p:sp>
      <p:sp>
        <p:nvSpPr>
          <p:cNvPr id="11" name="コンテンツ プレースホルダー 4"/>
          <p:cNvSpPr txBox="1">
            <a:spLocks/>
          </p:cNvSpPr>
          <p:nvPr/>
        </p:nvSpPr>
        <p:spPr>
          <a:xfrm>
            <a:off x="628650" y="3320904"/>
            <a:ext cx="8022560" cy="90607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400">
                <a:solidFill>
                  <a:prstClr val="black"/>
                </a:solidFill>
                <a:latin typeface="Meiryo UI" panose="020B0604030504040204" pitchFamily="50" charset="-128"/>
                <a:ea typeface="Meiryo UI" panose="020B0604030504040204" pitchFamily="50" charset="-128"/>
              </a:rPr>
              <a:t>[Prevención de incendios por causas distintas al gas combustible]</a:t>
            </a:r>
            <a:endParaRPr lang="ja-JP" altLang="en-US" sz="1400" dirty="0">
              <a:solidFill>
                <a:prstClr val="black"/>
              </a:solidFill>
              <a:latin typeface="Meiryo UI" panose="020B0604030504040204" pitchFamily="50" charset="-128"/>
              <a:ea typeface="Meiryo UI" panose="020B0604030504040204" pitchFamily="50" charset="-128"/>
            </a:endParaRPr>
          </a:p>
          <a:p>
            <a:pPr marL="180975" indent="0" rtl="0">
              <a:lnSpc>
                <a:spcPct val="100000"/>
              </a:lnSpc>
              <a:spcBef>
                <a:spcPts val="0"/>
              </a:spcBef>
              <a:buNone/>
            </a:pPr>
            <a:r>
              <a:rPr lang="es-419" sz="1400">
                <a:solidFill>
                  <a:prstClr val="black"/>
                </a:solidFill>
                <a:latin typeface="Meiryo UI" panose="020B0604030504040204" pitchFamily="50" charset="-128"/>
                <a:ea typeface="Meiryo UI" panose="020B0604030504040204" pitchFamily="50" charset="-128"/>
              </a:rPr>
              <a:t>・ Elimina materiales inflamables (kanensei no mono), etc.</a:t>
            </a:r>
            <a:endParaRPr lang="en-US" altLang="ja-JP" sz="1400" dirty="0">
              <a:solidFill>
                <a:prstClr val="black"/>
              </a:solidFill>
              <a:latin typeface="Meiryo UI" panose="020B0604030504040204" pitchFamily="50" charset="-128"/>
              <a:ea typeface="Meiryo UI" panose="020B0604030504040204" pitchFamily="50" charset="-128"/>
            </a:endParaRPr>
          </a:p>
          <a:p>
            <a:pPr marL="180975" indent="0" rtl="0">
              <a:lnSpc>
                <a:spcPct val="100000"/>
              </a:lnSpc>
              <a:spcBef>
                <a:spcPts val="0"/>
              </a:spcBef>
              <a:buNone/>
            </a:pPr>
            <a:r>
              <a:rPr lang="es-419" sz="1400">
                <a:solidFill>
                  <a:prstClr val="black"/>
                </a:solidFill>
                <a:latin typeface="Meiryo UI" panose="020B0604030504040204" pitchFamily="50" charset="-128"/>
                <a:ea typeface="Meiryo UI" panose="020B0604030504040204" pitchFamily="50" charset="-128"/>
              </a:rPr>
              <a:t>・ Tenga cuidado durante el trabajo mixto o de proximidad (incluido el trabajo vertical), etc.</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44</a:t>
            </a:fld>
            <a:endParaRPr kumimoji="1" lang="ja-JP" altLang="en-US" dirty="0"/>
          </a:p>
        </p:txBody>
      </p:sp>
    </p:spTree>
    <p:extLst>
      <p:ext uri="{BB962C8B-B14F-4D97-AF65-F5344CB8AC3E}">
        <p14:creationId xmlns:p14="http://schemas.microsoft.com/office/powerpoint/2010/main" val="3984327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es-419" sz="1600" dirty="0">
                <a:latin typeface="Meiryo UI" panose="020B0604030504040204" pitchFamily="50" charset="-128"/>
                <a:ea typeface="Meiryo UI" panose="020B0604030504040204" pitchFamily="50" charset="-128"/>
              </a:rPr>
              <a:t>Prevención de desastres por soldadura con gas (</a:t>
            </a:r>
            <a:r>
              <a:rPr lang="es-419" sz="1600" dirty="0" err="1">
                <a:latin typeface="Meiryo UI" panose="020B0604030504040204" pitchFamily="50" charset="-128"/>
                <a:ea typeface="Meiryo UI" panose="020B0604030504040204" pitchFamily="50" charset="-128"/>
              </a:rPr>
              <a:t>gasu</a:t>
            </a:r>
            <a:r>
              <a:rPr lang="es-419" sz="1600" dirty="0">
                <a:latin typeface="Meiryo UI" panose="020B0604030504040204" pitchFamily="50" charset="-128"/>
                <a:ea typeface="Meiryo UI" panose="020B0604030504040204" pitchFamily="50" charset="-128"/>
              </a:rPr>
              <a:t> </a:t>
            </a:r>
            <a:r>
              <a:rPr lang="es-419" sz="1600" dirty="0" err="1">
                <a:latin typeface="Meiryo UI" panose="020B0604030504040204" pitchFamily="50" charset="-128"/>
                <a:ea typeface="Meiryo UI" panose="020B0604030504040204" pitchFamily="50" charset="-128"/>
              </a:rPr>
              <a:t>yousetu</a:t>
            </a:r>
            <a:r>
              <a:rPr lang="es-419" sz="1600" dirty="0">
                <a:latin typeface="Meiryo UI" panose="020B0604030504040204" pitchFamily="50" charset="-128"/>
                <a:ea typeface="Meiryo UI" panose="020B0604030504040204" pitchFamily="50" charset="-128"/>
              </a:rPr>
              <a:t>) (4) </a:t>
            </a:r>
            <a:br>
              <a:rPr lang="es-419" sz="1600" dirty="0">
                <a:latin typeface="Meiryo UI" panose="020B0604030504040204" pitchFamily="50" charset="-128"/>
                <a:ea typeface="Meiryo UI" panose="020B0604030504040204" pitchFamily="50" charset="-128"/>
              </a:rPr>
            </a:br>
            <a:r>
              <a:rPr lang="es-419" sz="1600" dirty="0">
                <a:latin typeface="Meiryo UI" panose="020B0604030504040204" pitchFamily="50" charset="-128"/>
                <a:ea typeface="Meiryo UI" panose="020B0604030504040204" pitchFamily="50" charset="-128"/>
              </a:rPr>
              <a:t>Rayos nocivos (</a:t>
            </a:r>
            <a:r>
              <a:rPr lang="es-419" sz="1600" dirty="0" err="1">
                <a:latin typeface="Meiryo UI" panose="020B0604030504040204" pitchFamily="50" charset="-128"/>
                <a:ea typeface="Meiryo UI" panose="020B0604030504040204" pitchFamily="50" charset="-128"/>
              </a:rPr>
              <a:t>yuugai</a:t>
            </a:r>
            <a:r>
              <a:rPr lang="es-419" sz="1600" dirty="0">
                <a:latin typeface="Meiryo UI" panose="020B0604030504040204" pitchFamily="50" charset="-128"/>
                <a:ea typeface="Meiryo UI" panose="020B0604030504040204" pitchFamily="50" charset="-128"/>
              </a:rPr>
              <a:t> </a:t>
            </a:r>
            <a:r>
              <a:rPr lang="es-419" sz="1600" dirty="0" err="1">
                <a:latin typeface="Meiryo UI" panose="020B0604030504040204" pitchFamily="50" charset="-128"/>
                <a:ea typeface="Meiryo UI" panose="020B0604030504040204" pitchFamily="50" charset="-128"/>
              </a:rPr>
              <a:t>kousen</a:t>
            </a:r>
            <a:r>
              <a:rPr lang="es-419" sz="1600" dirty="0">
                <a:latin typeface="Meiryo UI" panose="020B0604030504040204" pitchFamily="50" charset="-128"/>
                <a:ea typeface="Meiryo UI" panose="020B0604030504040204" pitchFamily="50" charset="-128"/>
              </a:rPr>
              <a:t>) y deficiencia de oxígeno (sanso </a:t>
            </a:r>
            <a:r>
              <a:rPr lang="es-419" sz="1600" dirty="0" err="1">
                <a:latin typeface="Meiryo UI" panose="020B0604030504040204" pitchFamily="50" charset="-128"/>
                <a:ea typeface="Meiryo UI" panose="020B0604030504040204" pitchFamily="50" charset="-128"/>
              </a:rPr>
              <a:t>ketubou</a:t>
            </a:r>
            <a:r>
              <a:rPr lang="es-419"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14011" y="6456715"/>
            <a:ext cx="4333457" cy="276999"/>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páginas 82, 86 / Texto complementario página 57</a:t>
            </a:r>
          </a:p>
        </p:txBody>
      </p:sp>
      <p:sp>
        <p:nvSpPr>
          <p:cNvPr id="6" name="コンテンツ プレースホルダー 4"/>
          <p:cNvSpPr txBox="1">
            <a:spLocks/>
          </p:cNvSpPr>
          <p:nvPr/>
        </p:nvSpPr>
        <p:spPr>
          <a:xfrm>
            <a:off x="628650" y="947424"/>
            <a:ext cx="8022560" cy="8122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050" dirty="0">
                <a:solidFill>
                  <a:prstClr val="black"/>
                </a:solidFill>
                <a:latin typeface="Meiryo UI" panose="020B0604030504040204" pitchFamily="50" charset="-128"/>
                <a:ea typeface="Meiryo UI" panose="020B0604030504040204" pitchFamily="50" charset="-128"/>
              </a:rPr>
              <a:t>[Rayos nocivos generados durante la soldadura con gas (</a:t>
            </a:r>
            <a:r>
              <a:rPr lang="es-419" sz="1050" dirty="0" err="1">
                <a:solidFill>
                  <a:prstClr val="black"/>
                </a:solidFill>
                <a:latin typeface="Meiryo UI" panose="020B0604030504040204" pitchFamily="50" charset="-128"/>
                <a:ea typeface="Meiryo UI" panose="020B0604030504040204" pitchFamily="50" charset="-128"/>
              </a:rPr>
              <a:t>gasu</a:t>
            </a:r>
            <a:r>
              <a:rPr lang="es-419" sz="1050" dirty="0">
                <a:solidFill>
                  <a:prstClr val="black"/>
                </a:solidFill>
                <a:latin typeface="Meiryo UI" panose="020B0604030504040204" pitchFamily="50" charset="-128"/>
                <a:ea typeface="Meiryo UI" panose="020B0604030504040204" pitchFamily="50" charset="-128"/>
              </a:rPr>
              <a:t> </a:t>
            </a:r>
            <a:r>
              <a:rPr lang="es-419" sz="1050" dirty="0" err="1">
                <a:solidFill>
                  <a:prstClr val="black"/>
                </a:solidFill>
                <a:latin typeface="Meiryo UI" panose="020B0604030504040204" pitchFamily="50" charset="-128"/>
                <a:ea typeface="Meiryo UI" panose="020B0604030504040204" pitchFamily="50" charset="-128"/>
              </a:rPr>
              <a:t>yousetu</a:t>
            </a:r>
            <a:r>
              <a:rPr lang="es-419" sz="1050" dirty="0">
                <a:solidFill>
                  <a:prstClr val="black"/>
                </a:solidFill>
                <a:latin typeface="Meiryo UI" panose="020B0604030504040204" pitchFamily="50" charset="-128"/>
                <a:ea typeface="Meiryo UI" panose="020B0604030504040204" pitchFamily="50" charset="-128"/>
              </a:rPr>
              <a:t>)]</a:t>
            </a:r>
          </a:p>
          <a:p>
            <a:pPr marL="0" indent="0" rtl="0">
              <a:lnSpc>
                <a:spcPct val="100000"/>
              </a:lnSpc>
              <a:spcBef>
                <a:spcPts val="0"/>
              </a:spcBef>
              <a:buNone/>
            </a:pPr>
            <a:r>
              <a:rPr lang="es-419" sz="1050" dirty="0">
                <a:solidFill>
                  <a:prstClr val="black"/>
                </a:solidFill>
                <a:latin typeface="Meiryo UI" panose="020B0604030504040204" pitchFamily="50" charset="-128"/>
                <a:ea typeface="Meiryo UI" panose="020B0604030504040204" pitchFamily="50" charset="-128"/>
              </a:rPr>
              <a:t>　Durante el trabajo de soldadura con gas (</a:t>
            </a:r>
            <a:r>
              <a:rPr lang="es-419" sz="1050" dirty="0" err="1">
                <a:solidFill>
                  <a:prstClr val="black"/>
                </a:solidFill>
                <a:latin typeface="Meiryo UI" panose="020B0604030504040204" pitchFamily="50" charset="-128"/>
                <a:ea typeface="Meiryo UI" panose="020B0604030504040204" pitchFamily="50" charset="-128"/>
              </a:rPr>
              <a:t>gasu</a:t>
            </a:r>
            <a:r>
              <a:rPr lang="es-419" sz="1050" dirty="0">
                <a:solidFill>
                  <a:prstClr val="black"/>
                </a:solidFill>
                <a:latin typeface="Meiryo UI" panose="020B0604030504040204" pitchFamily="50" charset="-128"/>
                <a:ea typeface="Meiryo UI" panose="020B0604030504040204" pitchFamily="50" charset="-128"/>
              </a:rPr>
              <a:t> </a:t>
            </a:r>
            <a:r>
              <a:rPr lang="es-419" sz="1050" dirty="0" err="1">
                <a:solidFill>
                  <a:prstClr val="black"/>
                </a:solidFill>
                <a:latin typeface="Meiryo UI" panose="020B0604030504040204" pitchFamily="50" charset="-128"/>
                <a:ea typeface="Meiryo UI" panose="020B0604030504040204" pitchFamily="50" charset="-128"/>
              </a:rPr>
              <a:t>yousetu</a:t>
            </a:r>
            <a:r>
              <a:rPr lang="es-419" sz="1050" dirty="0">
                <a:solidFill>
                  <a:prstClr val="black"/>
                </a:solidFill>
                <a:latin typeface="Meiryo UI" panose="020B0604030504040204" pitchFamily="50" charset="-128"/>
                <a:ea typeface="Meiryo UI" panose="020B0604030504040204" pitchFamily="50" charset="-128"/>
              </a:rPr>
              <a:t>), las piezas de alta temperatura como los materiales base y las llamas generan fuertes rayos infrarrojos.</a:t>
            </a:r>
            <a:endParaRPr lang="en-US" altLang="ja-JP" sz="105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s-419" sz="1050" dirty="0">
                <a:solidFill>
                  <a:prstClr val="black"/>
                </a:solidFill>
                <a:latin typeface="Meiryo UI" panose="020B0604030504040204" pitchFamily="50" charset="-128"/>
                <a:ea typeface="Meiryo UI" panose="020B0604030504040204" pitchFamily="50" charset="-128"/>
              </a:rPr>
              <a:t>　Enfermedades laborales causadas por rayos infrarrojos: trastornos oculares como quemaduras de retina y cataratas, enfermedades de la piel.</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5" name="コンテンツ プレースホルダー 4"/>
          <p:cNvSpPr txBox="1">
            <a:spLocks/>
          </p:cNvSpPr>
          <p:nvPr/>
        </p:nvSpPr>
        <p:spPr>
          <a:xfrm>
            <a:off x="628650" y="1859832"/>
            <a:ext cx="8022560" cy="11023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050">
                <a:solidFill>
                  <a:prstClr val="black"/>
                </a:solidFill>
                <a:latin typeface="Meiryo UI" panose="020B0604030504040204" pitchFamily="50" charset="-128"/>
                <a:ea typeface="Meiryo UI" panose="020B0604030504040204" pitchFamily="50" charset="-128"/>
              </a:rPr>
              <a:t>[Deficiencia de oxígeno (sanso ketubou)]</a:t>
            </a:r>
          </a:p>
          <a:p>
            <a:pPr marL="0" indent="0" rtl="0">
              <a:lnSpc>
                <a:spcPct val="100000"/>
              </a:lnSpc>
              <a:spcBef>
                <a:spcPts val="0"/>
              </a:spcBef>
              <a:buNone/>
            </a:pPr>
            <a:r>
              <a:rPr lang="es-419" sz="1050">
                <a:solidFill>
                  <a:prstClr val="black"/>
                </a:solidFill>
                <a:latin typeface="Meiryo UI" panose="020B0604030504040204" pitchFamily="50" charset="-128"/>
                <a:ea typeface="Meiryo UI" panose="020B0604030504040204" pitchFamily="50" charset="-128"/>
              </a:rPr>
              <a:t>　Cuando se realice soldadura con gas (gasu yousetu) o fusión en lugares con ventilación insuficiente, además de realizar ventilación forzada con dispositivos de ventilación portátiles, utilice dispositivos de protección respiratoria adecuados (kokyuu you hogo gu) según la situación.</a:t>
            </a:r>
            <a:endParaRPr lang="en-US" altLang="ja-JP" sz="105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s-419" sz="1050">
                <a:solidFill>
                  <a:prstClr val="black"/>
                </a:solidFill>
                <a:latin typeface="Meiryo UI" panose="020B0604030504040204" pitchFamily="50" charset="-128"/>
                <a:ea typeface="Meiryo UI" panose="020B0604030504040204" pitchFamily="50" charset="-128"/>
              </a:rPr>
              <a:t>　Deficiencia de oxígeno (sanso ketubou): una condición en la que la concentración de oxígeno en el aire es inferior al 18%.</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45</a:t>
            </a:fld>
            <a:endParaRPr kumimoji="1" lang="ja-JP" altLang="en-US"/>
          </a:p>
        </p:txBody>
      </p:sp>
    </p:spTree>
    <p:extLst>
      <p:ext uri="{BB962C8B-B14F-4D97-AF65-F5344CB8AC3E}">
        <p14:creationId xmlns:p14="http://schemas.microsoft.com/office/powerpoint/2010/main" val="198515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es-419" sz="1800" dirty="0">
                <a:latin typeface="Meiryo UI" panose="020B0604030504040204" pitchFamily="50" charset="-128"/>
                <a:ea typeface="Meiryo UI" panose="020B0604030504040204" pitchFamily="50" charset="-128"/>
              </a:rPr>
              <a:t>Prevención de desastres por soldadura con gas (</a:t>
            </a:r>
            <a:r>
              <a:rPr lang="es-419" sz="1800" dirty="0" err="1">
                <a:latin typeface="Meiryo UI" panose="020B0604030504040204" pitchFamily="50" charset="-128"/>
                <a:ea typeface="Meiryo UI" panose="020B0604030504040204" pitchFamily="50" charset="-128"/>
              </a:rPr>
              <a:t>gasu</a:t>
            </a:r>
            <a:r>
              <a:rPr lang="es-419" sz="1800" dirty="0">
                <a:latin typeface="Meiryo UI" panose="020B0604030504040204" pitchFamily="50" charset="-128"/>
                <a:ea typeface="Meiryo UI" panose="020B0604030504040204" pitchFamily="50" charset="-128"/>
              </a:rPr>
              <a:t> </a:t>
            </a:r>
            <a:r>
              <a:rPr lang="es-419" sz="1800" dirty="0" err="1">
                <a:latin typeface="Meiryo UI" panose="020B0604030504040204" pitchFamily="50" charset="-128"/>
                <a:ea typeface="Meiryo UI" panose="020B0604030504040204" pitchFamily="50" charset="-128"/>
              </a:rPr>
              <a:t>yousetu</a:t>
            </a:r>
            <a:r>
              <a:rPr lang="es-419" sz="1800" dirty="0">
                <a:latin typeface="Meiryo UI" panose="020B0604030504040204" pitchFamily="50" charset="-128"/>
                <a:ea typeface="Meiryo UI" panose="020B0604030504040204" pitchFamily="50" charset="-128"/>
              </a:rPr>
              <a:t>) (5) Desastres causados por humos metálicos (</a:t>
            </a:r>
            <a:r>
              <a:rPr lang="es-419" sz="1800" dirty="0" err="1">
                <a:latin typeface="Meiryo UI" panose="020B0604030504040204" pitchFamily="50" charset="-128"/>
                <a:ea typeface="Meiryo UI" panose="020B0604030504040204" pitchFamily="50" charset="-128"/>
              </a:rPr>
              <a:t>hyumu</a:t>
            </a:r>
            <a:r>
              <a:rPr lang="es-419" sz="1800" dirty="0">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29789" y="6444477"/>
            <a:ext cx="4434106" cy="276999"/>
          </a:xfrm>
          <a:prstGeom prst="rect">
            <a:avLst/>
          </a:prstGeom>
          <a:noFill/>
          <a:ln>
            <a:solidFill>
              <a:schemeClr val="tx1"/>
            </a:solidFill>
          </a:ln>
        </p:spPr>
        <p:txBody>
          <a:bodyPr wrap="square" rtlCol="0">
            <a:spAutoFit/>
          </a:bodyPr>
          <a:lstStyle/>
          <a:p>
            <a:pPr algn="r" rtl="0"/>
            <a:r>
              <a:rPr lang="es-419" sz="1200" dirty="0">
                <a:solidFill>
                  <a:prstClr val="black"/>
                </a:solidFill>
              </a:rPr>
              <a:t>Libro de texto páginas 86, 88 / Texto complementario páginas 58, 59</a:t>
            </a:r>
          </a:p>
        </p:txBody>
      </p:sp>
      <p:sp>
        <p:nvSpPr>
          <p:cNvPr id="6" name="コンテンツ プレースホルダー 4"/>
          <p:cNvSpPr txBox="1">
            <a:spLocks/>
          </p:cNvSpPr>
          <p:nvPr/>
        </p:nvSpPr>
        <p:spPr>
          <a:xfrm>
            <a:off x="606008" y="2155343"/>
            <a:ext cx="8045202" cy="132156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600"/>
              </a:spcBef>
              <a:buNone/>
            </a:pPr>
            <a:r>
              <a:rPr lang="es-419" sz="1200" dirty="0">
                <a:solidFill>
                  <a:prstClr val="black"/>
                </a:solidFill>
                <a:latin typeface="Meiryo UI" panose="020B0604030504040204" pitchFamily="50" charset="-128"/>
                <a:ea typeface="Meiryo UI" panose="020B0604030504040204" pitchFamily="50" charset="-128"/>
              </a:rPr>
              <a:t>[Neumoconiosis (</a:t>
            </a:r>
            <a:r>
              <a:rPr lang="es-419" sz="1200" dirty="0" err="1">
                <a:solidFill>
                  <a:prstClr val="black"/>
                </a:solidFill>
                <a:latin typeface="Meiryo UI" panose="020B0604030504040204" pitchFamily="50" charset="-128"/>
                <a:ea typeface="Meiryo UI" panose="020B0604030504040204" pitchFamily="50" charset="-128"/>
              </a:rPr>
              <a:t>jinpai</a:t>
            </a:r>
            <a:r>
              <a:rPr lang="es-419" sz="1200" dirty="0">
                <a:solidFill>
                  <a:prstClr val="black"/>
                </a:solidFill>
                <a:latin typeface="Meiryo UI" panose="020B0604030504040204" pitchFamily="50" charset="-128"/>
                <a:ea typeface="Meiryo UI" panose="020B0604030504040204" pitchFamily="50" charset="-128"/>
              </a:rPr>
              <a:t>) y complicaciones]</a:t>
            </a:r>
          </a:p>
          <a:p>
            <a:pPr marL="0" indent="0" rtl="0">
              <a:lnSpc>
                <a:spcPct val="100000"/>
              </a:lnSpc>
              <a:spcBef>
                <a:spcPts val="0"/>
              </a:spcBef>
              <a:buNone/>
            </a:pPr>
            <a:r>
              <a:rPr lang="es-419" sz="1200" dirty="0">
                <a:solidFill>
                  <a:prstClr val="black"/>
                </a:solidFill>
                <a:latin typeface="Meiryo UI" panose="020B0604030504040204" pitchFamily="50" charset="-128"/>
                <a:ea typeface="Meiryo UI" panose="020B0604030504040204" pitchFamily="50" charset="-128"/>
              </a:rPr>
              <a:t>　La neumoconiosis (</a:t>
            </a:r>
            <a:r>
              <a:rPr lang="es-419" sz="1200" dirty="0" err="1">
                <a:solidFill>
                  <a:prstClr val="black"/>
                </a:solidFill>
                <a:latin typeface="Meiryo UI" panose="020B0604030504040204" pitchFamily="50" charset="-128"/>
                <a:ea typeface="Meiryo UI" panose="020B0604030504040204" pitchFamily="50" charset="-128"/>
              </a:rPr>
              <a:t>jinpai</a:t>
            </a:r>
            <a:r>
              <a:rPr lang="es-419" sz="1200" dirty="0">
                <a:solidFill>
                  <a:prstClr val="black"/>
                </a:solidFill>
                <a:latin typeface="Meiryo UI" panose="020B0604030504040204" pitchFamily="50" charset="-128"/>
                <a:ea typeface="Meiryo UI" panose="020B0604030504040204" pitchFamily="50" charset="-128"/>
              </a:rPr>
              <a:t>) y sus complicaciones representan el trastorno crónico más grave causado por humos (</a:t>
            </a:r>
            <a:r>
              <a:rPr lang="es-419" sz="1200" dirty="0" err="1">
                <a:solidFill>
                  <a:prstClr val="black"/>
                </a:solidFill>
                <a:latin typeface="Meiryo UI" panose="020B0604030504040204" pitchFamily="50" charset="-128"/>
                <a:ea typeface="Meiryo UI" panose="020B0604030504040204" pitchFamily="50" charset="-128"/>
              </a:rPr>
              <a:t>hyumu</a:t>
            </a:r>
            <a:r>
              <a:rPr lang="es-419" sz="1200" dirty="0">
                <a:solidFill>
                  <a:prstClr val="black"/>
                </a:solidFill>
                <a:latin typeface="Meiryo UI" panose="020B0604030504040204" pitchFamily="50" charset="-128"/>
                <a:ea typeface="Meiryo UI" panose="020B0604030504040204" pitchFamily="50" charset="-128"/>
              </a:rPr>
              <a:t>) metálicos.</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es-419" sz="1200" dirty="0">
                <a:solidFill>
                  <a:prstClr val="black"/>
                </a:solidFill>
                <a:latin typeface="Meiryo UI" panose="020B0604030504040204" pitchFamily="50" charset="-128"/>
                <a:ea typeface="Meiryo UI" panose="020B0604030504040204" pitchFamily="50" charset="-128"/>
              </a:rPr>
              <a:t>　Complicaciones especialmente relacionadas con la neumoconiosis (</a:t>
            </a:r>
            <a:r>
              <a:rPr lang="es-419" sz="1200" dirty="0" err="1">
                <a:solidFill>
                  <a:prstClr val="black"/>
                </a:solidFill>
                <a:latin typeface="Meiryo UI" panose="020B0604030504040204" pitchFamily="50" charset="-128"/>
                <a:ea typeface="Meiryo UI" panose="020B0604030504040204" pitchFamily="50" charset="-128"/>
              </a:rPr>
              <a:t>jinpai</a:t>
            </a:r>
            <a:r>
              <a:rPr lang="es-419" sz="1200" dirty="0">
                <a:solidFill>
                  <a:prstClr val="black"/>
                </a:solidFill>
                <a:latin typeface="Meiryo UI" panose="020B0604030504040204" pitchFamily="50" charset="-128"/>
                <a:ea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endParaRPr>
          </a:p>
          <a:p>
            <a:pPr marL="180975" indent="268288" rtl="0">
              <a:lnSpc>
                <a:spcPct val="100000"/>
              </a:lnSpc>
              <a:spcBef>
                <a:spcPts val="0"/>
              </a:spcBef>
              <a:buNone/>
              <a:tabLst>
                <a:tab pos="2781300" algn="l"/>
                <a:tab pos="5562600" algn="l"/>
              </a:tabLst>
            </a:pPr>
            <a:r>
              <a:rPr lang="es-419" sz="1200" dirty="0">
                <a:solidFill>
                  <a:prstClr val="black"/>
                </a:solidFill>
                <a:latin typeface="Meiryo UI" panose="020B0604030504040204" pitchFamily="50" charset="-128"/>
                <a:ea typeface="Meiryo UI" panose="020B0604030504040204" pitchFamily="50" charset="-128"/>
              </a:rPr>
              <a:t>● Tuberculosis pulmonar	● Pleuresía tuberculosa	● Bronquitis secundaria</a:t>
            </a:r>
            <a:endParaRPr lang="en-US" altLang="ja-JP" sz="1200" dirty="0">
              <a:solidFill>
                <a:prstClr val="black"/>
              </a:solidFill>
              <a:latin typeface="Meiryo UI" panose="020B0604030504040204" pitchFamily="50" charset="-128"/>
              <a:ea typeface="Meiryo UI" panose="020B0604030504040204" pitchFamily="50" charset="-128"/>
            </a:endParaRPr>
          </a:p>
          <a:p>
            <a:pPr marL="180975" indent="268288" rtl="0">
              <a:lnSpc>
                <a:spcPct val="100000"/>
              </a:lnSpc>
              <a:spcBef>
                <a:spcPts val="0"/>
              </a:spcBef>
              <a:buNone/>
              <a:tabLst>
                <a:tab pos="2781300" algn="l"/>
                <a:tab pos="5562600" algn="l"/>
              </a:tabLst>
            </a:pPr>
            <a:r>
              <a:rPr lang="es-419" sz="1200" dirty="0">
                <a:solidFill>
                  <a:prstClr val="black"/>
                </a:solidFill>
                <a:latin typeface="Meiryo UI" panose="020B0604030504040204" pitchFamily="50" charset="-128"/>
                <a:ea typeface="Meiryo UI" panose="020B0604030504040204" pitchFamily="50" charset="-128"/>
              </a:rPr>
              <a:t>● Bronquiectasias secundarias	● Neumotórax secundario	● Cáncer de pulmón primario</a:t>
            </a:r>
          </a:p>
        </p:txBody>
      </p:sp>
      <p:sp>
        <p:nvSpPr>
          <p:cNvPr id="8" name="コンテンツ プレースホルダー 4"/>
          <p:cNvSpPr txBox="1">
            <a:spLocks/>
          </p:cNvSpPr>
          <p:nvPr/>
        </p:nvSpPr>
        <p:spPr>
          <a:xfrm>
            <a:off x="628650" y="955518"/>
            <a:ext cx="8022560" cy="108524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600"/>
              </a:spcBef>
              <a:buNone/>
            </a:pPr>
            <a:r>
              <a:rPr lang="es-419" sz="1200" dirty="0">
                <a:solidFill>
                  <a:prstClr val="black"/>
                </a:solidFill>
                <a:latin typeface="Meiryo UI" panose="020B0604030504040204" pitchFamily="50" charset="-128"/>
                <a:ea typeface="Meiryo UI" panose="020B0604030504040204" pitchFamily="50" charset="-128"/>
              </a:rPr>
              <a:t>[Generación de humos metálicos (</a:t>
            </a:r>
            <a:r>
              <a:rPr lang="es-419" sz="1200" dirty="0" err="1">
                <a:solidFill>
                  <a:prstClr val="black"/>
                </a:solidFill>
                <a:latin typeface="Meiryo UI" panose="020B0604030504040204" pitchFamily="50" charset="-128"/>
                <a:ea typeface="Meiryo UI" panose="020B0604030504040204" pitchFamily="50" charset="-128"/>
              </a:rPr>
              <a:t>hyumu</a:t>
            </a:r>
            <a:r>
              <a:rPr lang="es-419" sz="1200" dirty="0">
                <a:solidFill>
                  <a:prstClr val="black"/>
                </a:solidFill>
                <a:latin typeface="Meiryo UI" panose="020B0604030504040204" pitchFamily="50" charset="-128"/>
                <a:ea typeface="Meiryo UI" panose="020B0604030504040204" pitchFamily="50" charset="-128"/>
              </a:rPr>
              <a:t>)]</a:t>
            </a:r>
          </a:p>
          <a:p>
            <a:pPr marL="0" indent="0" rtl="0">
              <a:lnSpc>
                <a:spcPct val="100000"/>
              </a:lnSpc>
              <a:spcBef>
                <a:spcPts val="0"/>
              </a:spcBef>
              <a:buNone/>
            </a:pPr>
            <a:r>
              <a:rPr lang="es-419" sz="1200" dirty="0">
                <a:solidFill>
                  <a:prstClr val="black"/>
                </a:solidFill>
                <a:latin typeface="Meiryo UI" panose="020B0604030504040204" pitchFamily="50" charset="-128"/>
                <a:ea typeface="Meiryo UI" panose="020B0604030504040204" pitchFamily="50" charset="-128"/>
              </a:rPr>
              <a:t>　Los humos (</a:t>
            </a:r>
            <a:r>
              <a:rPr lang="es-419" sz="1200" dirty="0" err="1">
                <a:solidFill>
                  <a:prstClr val="black"/>
                </a:solidFill>
                <a:latin typeface="Meiryo UI" panose="020B0604030504040204" pitchFamily="50" charset="-128"/>
                <a:ea typeface="Meiryo UI" panose="020B0604030504040204" pitchFamily="50" charset="-128"/>
              </a:rPr>
              <a:t>hyumu</a:t>
            </a:r>
            <a:r>
              <a:rPr lang="es-419" sz="1200" dirty="0">
                <a:solidFill>
                  <a:prstClr val="black"/>
                </a:solidFill>
                <a:latin typeface="Meiryo UI" panose="020B0604030504040204" pitchFamily="50" charset="-128"/>
                <a:ea typeface="Meiryo UI" panose="020B0604030504040204" pitchFamily="50" charset="-128"/>
              </a:rPr>
              <a:t>) son metales de alta temperatura que se convierten en vapor y se liberan en el entorno de trabajo, se enfrían en el aire y se solidifican. En la soldadura con gas (</a:t>
            </a:r>
            <a:r>
              <a:rPr lang="es-419" sz="1200" dirty="0" err="1">
                <a:solidFill>
                  <a:prstClr val="black"/>
                </a:solidFill>
                <a:latin typeface="Meiryo UI" panose="020B0604030504040204" pitchFamily="50" charset="-128"/>
                <a:ea typeface="Meiryo UI" panose="020B0604030504040204" pitchFamily="50" charset="-128"/>
              </a:rPr>
              <a:t>gasu</a:t>
            </a:r>
            <a:r>
              <a:rPr lang="es-419" sz="1200" dirty="0">
                <a:solidFill>
                  <a:prstClr val="black"/>
                </a:solidFill>
                <a:latin typeface="Meiryo UI" panose="020B0604030504040204" pitchFamily="50" charset="-128"/>
                <a:ea typeface="Meiryo UI" panose="020B0604030504040204" pitchFamily="50" charset="-128"/>
              </a:rPr>
              <a:t> </a:t>
            </a:r>
            <a:r>
              <a:rPr lang="es-419" sz="1200" dirty="0" err="1">
                <a:solidFill>
                  <a:prstClr val="black"/>
                </a:solidFill>
                <a:latin typeface="Meiryo UI" panose="020B0604030504040204" pitchFamily="50" charset="-128"/>
                <a:ea typeface="Meiryo UI" panose="020B0604030504040204" pitchFamily="50" charset="-128"/>
              </a:rPr>
              <a:t>yousetu</a:t>
            </a:r>
            <a:r>
              <a:rPr lang="es-419" sz="1200" dirty="0">
                <a:solidFill>
                  <a:prstClr val="black"/>
                </a:solidFill>
                <a:latin typeface="Meiryo UI" panose="020B0604030504040204" pitchFamily="50" charset="-128"/>
                <a:ea typeface="Meiryo UI" panose="020B0604030504040204" pitchFamily="50" charset="-128"/>
              </a:rPr>
              <a:t>) y el corte con gas (</a:t>
            </a:r>
            <a:r>
              <a:rPr lang="es-419" sz="1200" dirty="0" err="1">
                <a:solidFill>
                  <a:prstClr val="black"/>
                </a:solidFill>
                <a:latin typeface="Meiryo UI" panose="020B0604030504040204" pitchFamily="50" charset="-128"/>
                <a:ea typeface="Meiryo UI" panose="020B0604030504040204" pitchFamily="50" charset="-128"/>
              </a:rPr>
              <a:t>gasu</a:t>
            </a:r>
            <a:r>
              <a:rPr lang="es-419" sz="1200" dirty="0">
                <a:solidFill>
                  <a:prstClr val="black"/>
                </a:solidFill>
                <a:latin typeface="Meiryo UI" panose="020B0604030504040204" pitchFamily="50" charset="-128"/>
                <a:ea typeface="Meiryo UI" panose="020B0604030504040204" pitchFamily="50" charset="-128"/>
              </a:rPr>
              <a:t> </a:t>
            </a:r>
            <a:r>
              <a:rPr lang="es-419" sz="1200" dirty="0" err="1">
                <a:solidFill>
                  <a:prstClr val="black"/>
                </a:solidFill>
                <a:latin typeface="Meiryo UI" panose="020B0604030504040204" pitchFamily="50" charset="-128"/>
                <a:ea typeface="Meiryo UI" panose="020B0604030504040204" pitchFamily="50" charset="-128"/>
              </a:rPr>
              <a:t>setudan</a:t>
            </a:r>
            <a:r>
              <a:rPr lang="es-419" sz="1200" dirty="0">
                <a:solidFill>
                  <a:prstClr val="black"/>
                </a:solidFill>
                <a:latin typeface="Meiryo UI" panose="020B0604030504040204" pitchFamily="50" charset="-128"/>
                <a:ea typeface="Meiryo UI" panose="020B0604030504040204" pitchFamily="50" charset="-128"/>
              </a:rPr>
              <a:t>), además de los materiales base, el metal contenido en el revestimiento de la superficie también se convierte en humos (</a:t>
            </a:r>
            <a:r>
              <a:rPr lang="es-419" sz="1200" dirty="0" err="1">
                <a:solidFill>
                  <a:prstClr val="black"/>
                </a:solidFill>
                <a:latin typeface="Meiryo UI" panose="020B0604030504040204" pitchFamily="50" charset="-128"/>
                <a:ea typeface="Meiryo UI" panose="020B0604030504040204" pitchFamily="50" charset="-128"/>
              </a:rPr>
              <a:t>hyumu</a:t>
            </a:r>
            <a:r>
              <a:rPr lang="es-419" sz="1200" dirty="0">
                <a:solidFill>
                  <a:prstClr val="black"/>
                </a:solidFill>
                <a:latin typeface="Meiryo UI" panose="020B0604030504040204" pitchFamily="50" charset="-128"/>
                <a:ea typeface="Meiryo UI" panose="020B0604030504040204" pitchFamily="50" charset="-128"/>
              </a:rPr>
              <a:t>).　</a:t>
            </a:r>
          </a:p>
        </p:txBody>
      </p:sp>
      <p:sp>
        <p:nvSpPr>
          <p:cNvPr id="9" name="コンテンツ プレースホルダー 4"/>
          <p:cNvSpPr txBox="1">
            <a:spLocks/>
          </p:cNvSpPr>
          <p:nvPr/>
        </p:nvSpPr>
        <p:spPr>
          <a:xfrm>
            <a:off x="606008" y="3591491"/>
            <a:ext cx="8045202" cy="127618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[Contramedidas para humos (hyumu) metálicos]</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 Adopción de material fundido con bajo contenido de humo (hyumu)</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 Medidas de ingeniería</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 Medidas administrativas</a:t>
            </a:r>
            <a:endParaRPr lang="en-US" altLang="ja-JP"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 Dispositivos de protección individuales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46</a:t>
            </a:fld>
            <a:endParaRPr kumimoji="1" lang="ja-JP" altLang="en-US"/>
          </a:p>
        </p:txBody>
      </p:sp>
    </p:spTree>
    <p:extLst>
      <p:ext uri="{BB962C8B-B14F-4D97-AF65-F5344CB8AC3E}">
        <p14:creationId xmlns:p14="http://schemas.microsoft.com/office/powerpoint/2010/main" val="2153900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es-419" sz="1800">
                <a:latin typeface="Meiryo UI" panose="020B0604030504040204" pitchFamily="50" charset="-128"/>
                <a:ea typeface="Meiryo UI" panose="020B0604030504040204" pitchFamily="50" charset="-128"/>
              </a:rPr>
              <a:t>Prevención de desastres por soldadura de gas (gasu yousetu) (6) Golpes de calor (necchuushou) y accidentes de caídas (tuiraku saigai)</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06516" y="6444477"/>
            <a:ext cx="4144261" cy="276999"/>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páginas 92, 93 / Texto complementario página 60</a:t>
            </a:r>
          </a:p>
        </p:txBody>
      </p:sp>
      <p:sp>
        <p:nvSpPr>
          <p:cNvPr id="6" name="コンテンツ プレースホルダー 4"/>
          <p:cNvSpPr txBox="1">
            <a:spLocks/>
          </p:cNvSpPr>
          <p:nvPr/>
        </p:nvSpPr>
        <p:spPr>
          <a:xfrm>
            <a:off x="628650" y="935391"/>
            <a:ext cx="8022560" cy="15972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400" dirty="0">
                <a:solidFill>
                  <a:prstClr val="black"/>
                </a:solidFill>
                <a:latin typeface="Meiryo UI" panose="020B0604030504040204" pitchFamily="50" charset="-128"/>
                <a:ea typeface="Meiryo UI" panose="020B0604030504040204" pitchFamily="50" charset="-128"/>
              </a:rPr>
              <a:t>[ </a:t>
            </a:r>
            <a:r>
              <a:rPr lang="es-419" sz="1200" dirty="0">
                <a:solidFill>
                  <a:prstClr val="black"/>
                </a:solidFill>
                <a:latin typeface="Meiryo UI" panose="020B0604030504040204" pitchFamily="50" charset="-128"/>
                <a:ea typeface="Meiryo UI" panose="020B0604030504040204" pitchFamily="50" charset="-128"/>
              </a:rPr>
              <a:t>Medidas de prevención del golpe de calor (</a:t>
            </a:r>
            <a:r>
              <a:rPr lang="es-419" sz="1200" dirty="0" err="1">
                <a:solidFill>
                  <a:prstClr val="black"/>
                </a:solidFill>
                <a:latin typeface="Meiryo UI" panose="020B0604030504040204" pitchFamily="50" charset="-128"/>
                <a:ea typeface="Meiryo UI" panose="020B0604030504040204" pitchFamily="50" charset="-128"/>
              </a:rPr>
              <a:t>necchuushou</a:t>
            </a:r>
            <a:r>
              <a:rPr lang="es-419" sz="1200" dirty="0">
                <a:solidFill>
                  <a:prstClr val="black"/>
                </a:solidFill>
                <a:latin typeface="Meiryo UI" panose="020B0604030504040204" pitchFamily="50" charset="-128"/>
                <a:ea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es-419" sz="1200" dirty="0">
                <a:solidFill>
                  <a:prstClr val="black"/>
                </a:solidFill>
                <a:latin typeface="Meiryo UI" panose="020B0604030504040204" pitchFamily="50" charset="-128"/>
                <a:ea typeface="Meiryo UI" panose="020B0604030504040204" pitchFamily="50" charset="-128"/>
              </a:rPr>
              <a:t>El manejo de la condición física diaria también es importante para el golpe de calor (</a:t>
            </a:r>
            <a:r>
              <a:rPr lang="es-419" sz="1200" dirty="0" err="1">
                <a:solidFill>
                  <a:prstClr val="black"/>
                </a:solidFill>
                <a:latin typeface="Meiryo UI" panose="020B0604030504040204" pitchFamily="50" charset="-128"/>
                <a:ea typeface="Meiryo UI" panose="020B0604030504040204" pitchFamily="50" charset="-128"/>
              </a:rPr>
              <a:t>necchuushou</a:t>
            </a:r>
            <a:r>
              <a:rPr lang="es-419" sz="1200" dirty="0">
                <a:solidFill>
                  <a:prstClr val="black"/>
                </a:solidFill>
                <a:latin typeface="Meiryo UI" panose="020B0604030504040204" pitchFamily="50" charset="-128"/>
                <a:ea typeface="Meiryo UI" panose="020B0604030504040204" pitchFamily="50" charset="-128"/>
              </a:rPr>
              <a:t>), así que no trabaje constantemente y asegúrese de tomar los descansos apropiados. Especialmente en lugares estrechos o al aire libre durante el verano, el trabajo se realiza en lugares con altas temperaturas, alta humedad y luz solar intensa. En tales condiciones, es importante prestar atención al TGBH (índice de calor) y abastecerse con suficiente agua y sal cuando se trabaja. El té japonés y otras bebidas que contienen cafeína son diuréticos y no son adecuados como contramedida para el golpe de calor (</a:t>
            </a:r>
            <a:r>
              <a:rPr lang="es-419" sz="1200" dirty="0" err="1">
                <a:solidFill>
                  <a:prstClr val="black"/>
                </a:solidFill>
                <a:latin typeface="Meiryo UI" panose="020B0604030504040204" pitchFamily="50" charset="-128"/>
                <a:ea typeface="Meiryo UI" panose="020B0604030504040204" pitchFamily="50" charset="-128"/>
              </a:rPr>
              <a:t>necchuushou</a:t>
            </a:r>
            <a:r>
              <a:rPr lang="es-419" sz="1200" dirty="0">
                <a:solidFill>
                  <a:prstClr val="black"/>
                </a:solidFill>
                <a:latin typeface="Meiryo UI" panose="020B0604030504040204" pitchFamily="50" charset="-128"/>
                <a:ea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8" name="コンテンツ プレースホルダー 4"/>
          <p:cNvSpPr txBox="1">
            <a:spLocks/>
          </p:cNvSpPr>
          <p:nvPr/>
        </p:nvSpPr>
        <p:spPr>
          <a:xfrm>
            <a:off x="628650" y="2620807"/>
            <a:ext cx="8022560" cy="89204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es-419" sz="1400">
                <a:solidFill>
                  <a:prstClr val="black"/>
                </a:solidFill>
                <a:latin typeface="Meiryo UI" panose="020B0604030504040204" pitchFamily="50" charset="-128"/>
                <a:ea typeface="Meiryo UI" panose="020B0604030504040204" pitchFamily="50" charset="-128"/>
              </a:rPr>
              <a:t>[</a:t>
            </a:r>
            <a:r>
              <a:rPr lang="es-419" sz="1200">
                <a:solidFill>
                  <a:prstClr val="black"/>
                </a:solidFill>
                <a:latin typeface="Meiryo UI" panose="020B0604030504040204" pitchFamily="50" charset="-128"/>
                <a:ea typeface="Meiryo UI" panose="020B0604030504040204" pitchFamily="50" charset="-128"/>
              </a:rPr>
              <a:t>Prevención de accidentes de caídas (tuiraku saigai)]</a:t>
            </a:r>
          </a:p>
          <a:p>
            <a:pPr marL="0" indent="180975" rtl="0">
              <a:lnSpc>
                <a:spcPct val="100000"/>
              </a:lnSpc>
              <a:spcBef>
                <a:spcPts val="0"/>
              </a:spcBef>
              <a:buNone/>
            </a:pPr>
            <a:r>
              <a:rPr lang="es-419" sz="1200">
                <a:solidFill>
                  <a:prstClr val="black"/>
                </a:solidFill>
                <a:latin typeface="Meiryo UI" panose="020B0604030504040204" pitchFamily="50" charset="-128"/>
                <a:ea typeface="Meiryo UI" panose="020B0604030504040204" pitchFamily="50" charset="-128"/>
              </a:rPr>
              <a:t>Al soldar en altitudes elevadas, asegúrese de utilizar correctamente el equipo de prevención de caídas (tuiraku seishi you kigu) para evitar accidentes de caídas (tuiraku saigai). (Se requiere entrenamiento especial para arneses completos)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47</a:t>
            </a:fld>
            <a:endParaRPr kumimoji="1" lang="ja-JP" altLang="en-US"/>
          </a:p>
        </p:txBody>
      </p:sp>
    </p:spTree>
    <p:extLst>
      <p:ext uri="{BB962C8B-B14F-4D97-AF65-F5344CB8AC3E}">
        <p14:creationId xmlns:p14="http://schemas.microsoft.com/office/powerpoint/2010/main" val="3913282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fontScale="90000"/>
          </a:bodyPr>
          <a:lstStyle/>
          <a:p>
            <a:pPr rtl="0"/>
            <a:r>
              <a:rPr lang="es-419" sz="3200">
                <a:latin typeface="+mn-ea"/>
                <a:ea typeface="+mn-ea"/>
              </a:rPr>
              <a:t>Capítulo 3 Leyes y reglamentos aplicables</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48</a:t>
            </a:fld>
            <a:endParaRPr kumimoji="1" lang="ja-JP" altLang="en-US"/>
          </a:p>
        </p:txBody>
      </p:sp>
    </p:spTree>
    <p:extLst>
      <p:ext uri="{BB962C8B-B14F-4D97-AF65-F5344CB8AC3E}">
        <p14:creationId xmlns:p14="http://schemas.microsoft.com/office/powerpoint/2010/main" val="2200162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es-419" sz="1800" dirty="0">
                <a:latin typeface="Meiryo UI" panose="020B0604030504040204" pitchFamily="50" charset="-128"/>
                <a:ea typeface="Meiryo UI" panose="020B0604030504040204" pitchFamily="50" charset="-128"/>
              </a:rPr>
              <a:t>Sistema legal relacionado </a:t>
            </a:r>
            <a:br>
              <a:rPr lang="es-419" sz="1800" dirty="0">
                <a:latin typeface="Meiryo UI" panose="020B0604030504040204" pitchFamily="50" charset="-128"/>
                <a:ea typeface="Meiryo UI" panose="020B0604030504040204" pitchFamily="50" charset="-128"/>
              </a:rPr>
            </a:br>
            <a:r>
              <a:rPr lang="es-419" sz="1800" dirty="0">
                <a:latin typeface="Meiryo UI" panose="020B0604030504040204" pitchFamily="50" charset="-128"/>
                <a:ea typeface="Meiryo UI" panose="020B0604030504040204" pitchFamily="50" charset="-128"/>
              </a:rPr>
              <a:t>con la soldadura con gas (</a:t>
            </a:r>
            <a:r>
              <a:rPr lang="es-419" sz="1800" dirty="0" err="1">
                <a:latin typeface="Meiryo UI" panose="020B0604030504040204" pitchFamily="50" charset="-128"/>
                <a:ea typeface="Meiryo UI" panose="020B0604030504040204" pitchFamily="50" charset="-128"/>
              </a:rPr>
              <a:t>gasu</a:t>
            </a:r>
            <a:r>
              <a:rPr lang="es-419" sz="1800" dirty="0">
                <a:latin typeface="Meiryo UI" panose="020B0604030504040204" pitchFamily="50" charset="-128"/>
                <a:ea typeface="Meiryo UI" panose="020B0604030504040204" pitchFamily="50" charset="-128"/>
              </a:rPr>
              <a:t> </a:t>
            </a:r>
            <a:r>
              <a:rPr lang="es-419" sz="1800" dirty="0" err="1">
                <a:latin typeface="Meiryo UI" panose="020B0604030504040204" pitchFamily="50" charset="-128"/>
                <a:ea typeface="Meiryo UI" panose="020B0604030504040204" pitchFamily="50" charset="-128"/>
              </a:rPr>
              <a:t>yousetu</a:t>
            </a:r>
            <a:r>
              <a:rPr lang="es-419" sz="1800" dirty="0">
                <a:latin typeface="Meiryo UI" panose="020B0604030504040204" pitchFamily="50" charset="-128"/>
                <a:ea typeface="Meiryo UI" panose="020B0604030504040204" pitchFamily="50" charset="-128"/>
              </a:rPr>
              <a:t>), etc.</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344779" y="6462192"/>
            <a:ext cx="4786263" cy="276999"/>
          </a:xfrm>
          <a:prstGeom prst="rect">
            <a:avLst/>
          </a:prstGeom>
          <a:noFill/>
          <a:ln>
            <a:solidFill>
              <a:schemeClr val="tx1"/>
            </a:solidFill>
          </a:ln>
        </p:spPr>
        <p:txBody>
          <a:bodyPr wrap="square" rtlCol="0">
            <a:spAutoFit/>
          </a:bodyPr>
          <a:lstStyle/>
          <a:p>
            <a:pPr algn="r" rtl="0"/>
            <a:r>
              <a:rPr lang="es-419" sz="1200" dirty="0">
                <a:solidFill>
                  <a:prstClr val="black"/>
                </a:solidFill>
                <a:latin typeface="Meiryo UI" panose="020B0604030504040204" pitchFamily="50" charset="-128"/>
                <a:ea typeface="Meiryo UI" panose="020B0604030504040204" pitchFamily="50" charset="-128"/>
              </a:rPr>
              <a:t>Libro de texto página 101 / Texto complementario página 61</a:t>
            </a:r>
          </a:p>
        </p:txBody>
      </p:sp>
      <p:pic>
        <p:nvPicPr>
          <p:cNvPr id="2" name="図 1"/>
          <p:cNvPicPr>
            <a:picLocks noChangeAspect="1"/>
          </p:cNvPicPr>
          <p:nvPr/>
        </p:nvPicPr>
        <p:blipFill>
          <a:blip r:embed="rId3"/>
          <a:stretch>
            <a:fillRect/>
          </a:stretch>
        </p:blipFill>
        <p:spPr>
          <a:xfrm>
            <a:off x="628650" y="1029099"/>
            <a:ext cx="6038850" cy="5252419"/>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Meiryo UI" panose="020B0604030504040204" pitchFamily="50" charset="-128"/>
                <a:ea typeface="Meiryo UI" panose="020B0604030504040204" pitchFamily="50" charset="-128"/>
              </a:rPr>
              <a:t>49</a:t>
            </a:fld>
            <a:endParaRPr kumimoji="1" lang="ja-JP" altLang="en-US">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8D8F5A91-7DBA-4945-800C-597DA74492EE}"/>
              </a:ext>
            </a:extLst>
          </p:cNvPr>
          <p:cNvSpPr txBox="1"/>
          <p:nvPr/>
        </p:nvSpPr>
        <p:spPr>
          <a:xfrm>
            <a:off x="751376" y="1129404"/>
            <a:ext cx="4545025" cy="254719"/>
          </a:xfrm>
          <a:prstGeom prst="rect">
            <a:avLst/>
          </a:prstGeom>
          <a:solidFill>
            <a:schemeClr val="bg1"/>
          </a:solidFill>
          <a:ln>
            <a:solidFill>
              <a:schemeClr val="tx1"/>
            </a:solidFill>
          </a:ln>
        </p:spPr>
        <p:txBody>
          <a:bodyPr wrap="square" lIns="0" tIns="0" rIns="0" bIns="0" rtlCol="0">
            <a:noAutofit/>
          </a:bodyPr>
          <a:lstStyle/>
          <a:p>
            <a:pPr marL="85725" rtl="0"/>
            <a:r>
              <a:rPr lang="es-419" sz="1000" dirty="0">
                <a:solidFill>
                  <a:srgbClr val="FF0000"/>
                </a:solidFill>
                <a:latin typeface="Meiryo UI" panose="020B0604030504040204" pitchFamily="50" charset="-128"/>
                <a:ea typeface="Meiryo UI" panose="020B0604030504040204" pitchFamily="50" charset="-128"/>
              </a:rPr>
              <a:t>Ley de Seguridad y Salud en el Trabajo (</a:t>
            </a:r>
            <a:r>
              <a:rPr lang="es-419" sz="1000" dirty="0" err="1">
                <a:solidFill>
                  <a:srgbClr val="FF0000"/>
                </a:solidFill>
                <a:latin typeface="Meiryo UI" panose="020B0604030504040204" pitchFamily="50" charset="-128"/>
                <a:ea typeface="Meiryo UI" panose="020B0604030504040204" pitchFamily="50" charset="-128"/>
              </a:rPr>
              <a:t>roudou</a:t>
            </a:r>
            <a:r>
              <a:rPr lang="es-419" sz="1000" dirty="0">
                <a:solidFill>
                  <a:srgbClr val="FF0000"/>
                </a:solidFill>
                <a:latin typeface="Meiryo UI" panose="020B0604030504040204" pitchFamily="50" charset="-128"/>
                <a:ea typeface="Meiryo UI" panose="020B0604030504040204" pitchFamily="50" charset="-128"/>
              </a:rPr>
              <a:t> </a:t>
            </a:r>
            <a:r>
              <a:rPr lang="es-419" sz="1000" dirty="0" err="1">
                <a:solidFill>
                  <a:srgbClr val="FF0000"/>
                </a:solidFill>
                <a:latin typeface="Meiryo UI" panose="020B0604030504040204" pitchFamily="50" charset="-128"/>
                <a:ea typeface="Meiryo UI" panose="020B0604030504040204" pitchFamily="50" charset="-128"/>
              </a:rPr>
              <a:t>anzen</a:t>
            </a:r>
            <a:r>
              <a:rPr lang="es-419" sz="1000" dirty="0">
                <a:solidFill>
                  <a:srgbClr val="FF0000"/>
                </a:solidFill>
                <a:latin typeface="Meiryo UI" panose="020B0604030504040204" pitchFamily="50" charset="-128"/>
                <a:ea typeface="Meiryo UI" panose="020B0604030504040204" pitchFamily="50" charset="-128"/>
              </a:rPr>
              <a:t> </a:t>
            </a:r>
            <a:r>
              <a:rPr lang="es-419" sz="1000" dirty="0" err="1">
                <a:solidFill>
                  <a:srgbClr val="FF0000"/>
                </a:solidFill>
                <a:latin typeface="Meiryo UI" panose="020B0604030504040204" pitchFamily="50" charset="-128"/>
                <a:ea typeface="Meiryo UI" panose="020B0604030504040204" pitchFamily="50" charset="-128"/>
              </a:rPr>
              <a:t>eiseihou</a:t>
            </a:r>
            <a:r>
              <a:rPr lang="es-419" sz="1000" dirty="0">
                <a:solidFill>
                  <a:srgbClr val="FF0000"/>
                </a:solidFill>
                <a:latin typeface="Meiryo UI" panose="020B0604030504040204" pitchFamily="50" charset="-128"/>
                <a:ea typeface="Meiryo UI" panose="020B0604030504040204" pitchFamily="50" charset="-128"/>
              </a:rPr>
              <a:t>)</a:t>
            </a:r>
            <a:endParaRPr kumimoji="1" lang="en-US" altLang="ja-JP" sz="1000" dirty="0">
              <a:solidFill>
                <a:srgbClr val="FF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61C0E8CE-39F8-44DF-B577-9C76DDB31E80}"/>
              </a:ext>
            </a:extLst>
          </p:cNvPr>
          <p:cNvSpPr txBox="1"/>
          <p:nvPr/>
        </p:nvSpPr>
        <p:spPr>
          <a:xfrm>
            <a:off x="772327" y="4501570"/>
            <a:ext cx="2483074" cy="179640"/>
          </a:xfrm>
          <a:prstGeom prst="rect">
            <a:avLst/>
          </a:prstGeom>
          <a:solidFill>
            <a:schemeClr val="bg1"/>
          </a:solidFill>
          <a:ln>
            <a:noFill/>
          </a:ln>
        </p:spPr>
        <p:txBody>
          <a:bodyPr wrap="square" lIns="0" tIns="0" rIns="0" bIns="0" rtlCol="0">
            <a:noAutofit/>
          </a:bodyPr>
          <a:lstStyle/>
          <a:p>
            <a:pPr marL="85725" rtl="0"/>
            <a:r>
              <a:rPr lang="es-419" sz="1000" dirty="0">
                <a:solidFill>
                  <a:srgbClr val="FF0000"/>
                </a:solidFill>
                <a:latin typeface="Meiryo UI" panose="020B0604030504040204" pitchFamily="50" charset="-128"/>
                <a:ea typeface="Meiryo UI" panose="020B0604030504040204" pitchFamily="50" charset="-128"/>
              </a:rPr>
              <a:t>Neumoconiosis (</a:t>
            </a:r>
            <a:r>
              <a:rPr lang="es-419" sz="1000" dirty="0" err="1">
                <a:solidFill>
                  <a:srgbClr val="FF0000"/>
                </a:solidFill>
                <a:latin typeface="Meiryo UI" panose="020B0604030504040204" pitchFamily="50" charset="-128"/>
                <a:ea typeface="Meiryo UI" panose="020B0604030504040204" pitchFamily="50" charset="-128"/>
              </a:rPr>
              <a:t>jinpai</a:t>
            </a:r>
            <a:r>
              <a:rPr lang="es-419" sz="1000" dirty="0">
                <a:solidFill>
                  <a:srgbClr val="FF0000"/>
                </a:solidFill>
                <a:latin typeface="Meiryo UI" panose="020B0604030504040204" pitchFamily="50" charset="-128"/>
                <a:ea typeface="Meiryo UI" panose="020B0604030504040204" pitchFamily="50" charset="-128"/>
              </a:rPr>
              <a:t>)</a:t>
            </a:r>
            <a:endParaRPr kumimoji="1" lang="en-US" altLang="ja-JP" sz="1000" dirty="0">
              <a:solidFill>
                <a:srgbClr val="FF000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5504798-9FB0-4334-9A9F-B4839BA322C9}"/>
              </a:ext>
            </a:extLst>
          </p:cNvPr>
          <p:cNvSpPr txBox="1"/>
          <p:nvPr/>
        </p:nvSpPr>
        <p:spPr>
          <a:xfrm>
            <a:off x="772327" y="5161689"/>
            <a:ext cx="3997792" cy="169309"/>
          </a:xfrm>
          <a:prstGeom prst="rect">
            <a:avLst/>
          </a:prstGeom>
          <a:solidFill>
            <a:schemeClr val="bg1"/>
          </a:solidFill>
          <a:ln>
            <a:noFill/>
          </a:ln>
        </p:spPr>
        <p:txBody>
          <a:bodyPr wrap="square" lIns="0" tIns="0" rIns="0" bIns="0" rtlCol="0">
            <a:noAutofit/>
          </a:bodyPr>
          <a:lstStyle/>
          <a:p>
            <a:pPr marL="85725" rtl="0"/>
            <a:r>
              <a:rPr lang="es-419" sz="1000">
                <a:solidFill>
                  <a:srgbClr val="FF0000"/>
                </a:solidFill>
                <a:latin typeface="Meiryo UI" panose="020B0604030504040204" pitchFamily="50" charset="-128"/>
                <a:ea typeface="Meiryo UI" panose="020B0604030504040204" pitchFamily="50" charset="-128"/>
              </a:rPr>
              <a:t>Ley de medición del entorno laboral (*)</a:t>
            </a:r>
            <a:endParaRPr kumimoji="1" lang="en-US" altLang="ja-JP" sz="1000" dirty="0">
              <a:solidFill>
                <a:srgbClr val="FF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59D6E96-5E90-4F9B-BFDB-E1103BA216A1}"/>
              </a:ext>
            </a:extLst>
          </p:cNvPr>
          <p:cNvSpPr txBox="1"/>
          <p:nvPr/>
        </p:nvSpPr>
        <p:spPr>
          <a:xfrm>
            <a:off x="1046262" y="1497003"/>
            <a:ext cx="4470618" cy="189805"/>
          </a:xfrm>
          <a:prstGeom prst="rect">
            <a:avLst/>
          </a:prstGeom>
          <a:solidFill>
            <a:schemeClr val="bg1"/>
          </a:solidFill>
          <a:ln>
            <a:noFill/>
          </a:ln>
        </p:spPr>
        <p:txBody>
          <a:bodyPr wrap="square" lIns="0" tIns="0" rIns="0" bIns="0" rtlCol="0">
            <a:noAutofit/>
          </a:bodyPr>
          <a:lstStyle/>
          <a:p>
            <a:pPr rtl="0"/>
            <a:r>
              <a:rPr lang="es-419" sz="1000">
                <a:solidFill>
                  <a:schemeClr val="accent5"/>
                </a:solidFill>
                <a:latin typeface="Meiryo UI" panose="020B0604030504040204" pitchFamily="50" charset="-128"/>
                <a:ea typeface="Meiryo UI" panose="020B0604030504040204" pitchFamily="50" charset="-128"/>
              </a:rPr>
              <a:t>Ordenanza de aplicación de la Ley de Seguridad y Salud en el Trabajo</a:t>
            </a:r>
            <a:endParaRPr kumimoji="1" lang="en-US" altLang="ja-JP" sz="1000" dirty="0">
              <a:solidFill>
                <a:schemeClr val="accent5"/>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D292DE9A-C3A0-4399-BEC2-6E1DFBE8E92C}"/>
              </a:ext>
            </a:extLst>
          </p:cNvPr>
          <p:cNvSpPr txBox="1"/>
          <p:nvPr/>
        </p:nvSpPr>
        <p:spPr>
          <a:xfrm>
            <a:off x="1046262" y="5458890"/>
            <a:ext cx="4562058" cy="216000"/>
          </a:xfrm>
          <a:prstGeom prst="rect">
            <a:avLst/>
          </a:prstGeom>
          <a:solidFill>
            <a:schemeClr val="bg1"/>
          </a:solidFill>
          <a:ln>
            <a:noFill/>
          </a:ln>
        </p:spPr>
        <p:txBody>
          <a:bodyPr wrap="square" lIns="0" tIns="0" rIns="0" bIns="0" rtlCol="0">
            <a:noAutofit/>
          </a:bodyPr>
          <a:lstStyle/>
          <a:p>
            <a:pPr rtl="0"/>
            <a:r>
              <a:rPr lang="es-419" sz="1000">
                <a:solidFill>
                  <a:schemeClr val="accent5"/>
                </a:solidFill>
                <a:latin typeface="Meiryo UI" panose="020B0604030504040204" pitchFamily="50" charset="-128"/>
                <a:ea typeface="Meiryo UI" panose="020B0604030504040204" pitchFamily="50" charset="-128"/>
              </a:rPr>
              <a:t>Ordenanza de aplicación de la Ley de medición del entorno laboral</a:t>
            </a:r>
            <a:endParaRPr kumimoji="1" lang="en-US" altLang="ja-JP" sz="1000" dirty="0">
              <a:solidFill>
                <a:schemeClr val="accent5"/>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E282014-56C3-4097-92E2-CD23077271BD}"/>
              </a:ext>
            </a:extLst>
          </p:cNvPr>
          <p:cNvSpPr txBox="1"/>
          <p:nvPr/>
        </p:nvSpPr>
        <p:spPr>
          <a:xfrm>
            <a:off x="1233962" y="1849796"/>
            <a:ext cx="3843085" cy="189806"/>
          </a:xfrm>
          <a:prstGeom prst="rect">
            <a:avLst/>
          </a:prstGeom>
          <a:solidFill>
            <a:schemeClr val="bg1"/>
          </a:solidFill>
          <a:ln>
            <a:noFill/>
          </a:ln>
        </p:spPr>
        <p:txBody>
          <a:bodyPr wrap="square" lIns="0" tIns="0" rIns="0" bIns="0" rtlCol="0">
            <a:noAutofit/>
          </a:bodyPr>
          <a:lstStyle/>
          <a:p>
            <a:pPr rtl="0"/>
            <a:r>
              <a:rPr lang="es-419" sz="1000">
                <a:solidFill>
                  <a:srgbClr val="00B050"/>
                </a:solidFill>
                <a:latin typeface="Meiryo UI" panose="020B0604030504040204" pitchFamily="50" charset="-128"/>
                <a:ea typeface="Meiryo UI" panose="020B0604030504040204" pitchFamily="50" charset="-128"/>
              </a:rPr>
              <a:t>Reglas de seguridad industrial</a:t>
            </a:r>
            <a:endParaRPr kumimoji="1" lang="en-US" altLang="ja-JP" sz="1000" dirty="0">
              <a:solidFill>
                <a:srgbClr val="00B050"/>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16E2E2E-DF5F-4C25-844A-ACDAE94AA05B}"/>
              </a:ext>
            </a:extLst>
          </p:cNvPr>
          <p:cNvSpPr txBox="1"/>
          <p:nvPr/>
        </p:nvSpPr>
        <p:spPr>
          <a:xfrm>
            <a:off x="1233962" y="2170117"/>
            <a:ext cx="3698985" cy="160947"/>
          </a:xfrm>
          <a:prstGeom prst="rect">
            <a:avLst/>
          </a:prstGeom>
          <a:solidFill>
            <a:schemeClr val="bg1"/>
          </a:solidFill>
          <a:ln>
            <a:noFill/>
          </a:ln>
        </p:spPr>
        <p:txBody>
          <a:bodyPr wrap="square" lIns="0" tIns="0" rIns="0" bIns="0" rtlCol="0">
            <a:noAutofit/>
          </a:bodyPr>
          <a:lstStyle/>
          <a:p>
            <a:pPr rtl="0"/>
            <a:r>
              <a:rPr lang="es-419" sz="1000" dirty="0">
                <a:solidFill>
                  <a:srgbClr val="00B050"/>
                </a:solidFill>
                <a:latin typeface="Meiryo UI" panose="020B0604030504040204" pitchFamily="50" charset="-128"/>
                <a:ea typeface="Meiryo UI" panose="020B0604030504040204" pitchFamily="50" charset="-128"/>
              </a:rPr>
              <a:t>Reglas de prevención del envenenamiento por plomo</a:t>
            </a:r>
            <a:endParaRPr kumimoji="1" lang="en-US" altLang="ja-JP" sz="1000" dirty="0">
              <a:solidFill>
                <a:srgbClr val="00B05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7599B317-2E7A-4107-BF4B-5B28460E06B5}"/>
              </a:ext>
            </a:extLst>
          </p:cNvPr>
          <p:cNvSpPr txBox="1"/>
          <p:nvPr/>
        </p:nvSpPr>
        <p:spPr>
          <a:xfrm>
            <a:off x="1233963" y="2511737"/>
            <a:ext cx="4911655" cy="186068"/>
          </a:xfrm>
          <a:prstGeom prst="rect">
            <a:avLst/>
          </a:prstGeom>
          <a:solidFill>
            <a:schemeClr val="bg1"/>
          </a:solidFill>
          <a:ln>
            <a:noFill/>
          </a:ln>
        </p:spPr>
        <p:txBody>
          <a:bodyPr wrap="square" lIns="0" tIns="0" rIns="0" bIns="0" rtlCol="0">
            <a:noAutofit/>
          </a:bodyPr>
          <a:lstStyle/>
          <a:p>
            <a:pPr rtl="0"/>
            <a:r>
              <a:rPr lang="es-419" sz="900" dirty="0">
                <a:solidFill>
                  <a:srgbClr val="00B050"/>
                </a:solidFill>
                <a:latin typeface="Meiryo UI" panose="020B0604030504040204" pitchFamily="50" charset="-128"/>
                <a:ea typeface="Meiryo UI" panose="020B0604030504040204" pitchFamily="50" charset="-128"/>
              </a:rPr>
              <a:t>Ordenanza sobre la prevención de peligros debidos a sustancias químicas específicas</a:t>
            </a:r>
            <a:endParaRPr kumimoji="1" lang="en-US" altLang="ja-JP" sz="900" dirty="0">
              <a:solidFill>
                <a:srgbClr val="00B05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77DEC8D-7474-4A33-BA37-821828F8F4A1}"/>
              </a:ext>
            </a:extLst>
          </p:cNvPr>
          <p:cNvSpPr txBox="1"/>
          <p:nvPr/>
        </p:nvSpPr>
        <p:spPr>
          <a:xfrm>
            <a:off x="1233962" y="2822993"/>
            <a:ext cx="4911655" cy="199363"/>
          </a:xfrm>
          <a:prstGeom prst="rect">
            <a:avLst/>
          </a:prstGeom>
          <a:solidFill>
            <a:schemeClr val="bg1"/>
          </a:solidFill>
          <a:ln>
            <a:noFill/>
          </a:ln>
        </p:spPr>
        <p:txBody>
          <a:bodyPr wrap="square" lIns="0" tIns="0" rIns="0" bIns="0" rtlCol="0">
            <a:noAutofit/>
          </a:bodyPr>
          <a:lstStyle/>
          <a:p>
            <a:pPr rtl="0"/>
            <a:r>
              <a:rPr lang="es-419" sz="1000">
                <a:solidFill>
                  <a:srgbClr val="00B050"/>
                </a:solidFill>
                <a:latin typeface="Meiryo UI" panose="020B0604030504040204" pitchFamily="50" charset="-128"/>
                <a:ea typeface="Meiryo UI" panose="020B0604030504040204" pitchFamily="50" charset="-128"/>
              </a:rPr>
              <a:t>Ordenanza sobre la prevención de la anoxia, etc.</a:t>
            </a:r>
            <a:endParaRPr kumimoji="1" lang="en-US" altLang="ja-JP" sz="1000" dirty="0">
              <a:solidFill>
                <a:srgbClr val="00B05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E8E2514D-05CB-488B-917E-35D1E621D3FA}"/>
              </a:ext>
            </a:extLst>
          </p:cNvPr>
          <p:cNvSpPr txBox="1"/>
          <p:nvPr/>
        </p:nvSpPr>
        <p:spPr>
          <a:xfrm>
            <a:off x="1233962" y="3163794"/>
            <a:ext cx="5039245" cy="180000"/>
          </a:xfrm>
          <a:prstGeom prst="rect">
            <a:avLst/>
          </a:prstGeom>
          <a:solidFill>
            <a:schemeClr val="bg1"/>
          </a:solidFill>
          <a:ln>
            <a:noFill/>
          </a:ln>
        </p:spPr>
        <p:txBody>
          <a:bodyPr wrap="square" lIns="0" tIns="0" rIns="0" bIns="0" rtlCol="0">
            <a:noAutofit/>
          </a:bodyPr>
          <a:lstStyle/>
          <a:p>
            <a:pPr rtl="0">
              <a:lnSpc>
                <a:spcPts val="900"/>
              </a:lnSpc>
            </a:pPr>
            <a:r>
              <a:rPr lang="es-419" sz="900" dirty="0">
                <a:solidFill>
                  <a:srgbClr val="00B050"/>
                </a:solidFill>
                <a:latin typeface="Meiryo UI" panose="020B0604030504040204" pitchFamily="50" charset="-128"/>
                <a:ea typeface="Meiryo UI" panose="020B0604030504040204" pitchFamily="50" charset="-128"/>
              </a:rPr>
              <a:t>Ordenanza sobre la prevención de riesgos por polvo (* Aplicable cuando se realiza corte con gas (</a:t>
            </a:r>
            <a:r>
              <a:rPr lang="es-419" sz="900" dirty="0" err="1">
                <a:solidFill>
                  <a:srgbClr val="00B050"/>
                </a:solidFill>
                <a:latin typeface="Meiryo UI" panose="020B0604030504040204" pitchFamily="50" charset="-128"/>
                <a:ea typeface="Meiryo UI" panose="020B0604030504040204" pitchFamily="50" charset="-128"/>
              </a:rPr>
              <a:t>gasu</a:t>
            </a:r>
            <a:r>
              <a:rPr lang="es-419" sz="900" dirty="0">
                <a:solidFill>
                  <a:srgbClr val="00B050"/>
                </a:solidFill>
                <a:latin typeface="Meiryo UI" panose="020B0604030504040204" pitchFamily="50" charset="-128"/>
                <a:ea typeface="Meiryo UI" panose="020B0604030504040204" pitchFamily="50" charset="-128"/>
              </a:rPr>
              <a:t> </a:t>
            </a:r>
            <a:r>
              <a:rPr lang="es-419" sz="900" dirty="0" err="1">
                <a:solidFill>
                  <a:srgbClr val="00B050"/>
                </a:solidFill>
                <a:latin typeface="Meiryo UI" panose="020B0604030504040204" pitchFamily="50" charset="-128"/>
                <a:ea typeface="Meiryo UI" panose="020B0604030504040204" pitchFamily="50" charset="-128"/>
              </a:rPr>
              <a:t>setudan</a:t>
            </a:r>
            <a:r>
              <a:rPr lang="es-419" sz="900" dirty="0">
                <a:solidFill>
                  <a:srgbClr val="00B050"/>
                </a:solidFill>
                <a:latin typeface="Meiryo UI" panose="020B0604030504040204" pitchFamily="50" charset="-128"/>
                <a:ea typeface="Meiryo UI" panose="020B0604030504040204" pitchFamily="50" charset="-128"/>
              </a:rPr>
              <a:t>) de metales en lugares de trabajo en interiores, etc.)</a:t>
            </a:r>
            <a:endParaRPr kumimoji="1" lang="en-US" altLang="ja-JP" sz="900" dirty="0">
              <a:solidFill>
                <a:srgbClr val="00B050"/>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61EF065-34D1-4B4D-941D-99B5BB026D19}"/>
              </a:ext>
            </a:extLst>
          </p:cNvPr>
          <p:cNvSpPr txBox="1"/>
          <p:nvPr/>
        </p:nvSpPr>
        <p:spPr>
          <a:xfrm>
            <a:off x="1239280" y="3506599"/>
            <a:ext cx="4811000" cy="212300"/>
          </a:xfrm>
          <a:prstGeom prst="rect">
            <a:avLst/>
          </a:prstGeom>
          <a:solidFill>
            <a:schemeClr val="bg1"/>
          </a:solidFill>
          <a:ln>
            <a:noFill/>
          </a:ln>
        </p:spPr>
        <p:txBody>
          <a:bodyPr wrap="square" lIns="0" tIns="0" rIns="0" bIns="0" rtlCol="0">
            <a:noAutofit/>
          </a:bodyPr>
          <a:lstStyle/>
          <a:p>
            <a:pPr rtl="0"/>
            <a:r>
              <a:rPr lang="es-419" sz="1000">
                <a:solidFill>
                  <a:srgbClr val="00B050"/>
                </a:solidFill>
                <a:latin typeface="Meiryo UI" panose="020B0604030504040204" pitchFamily="50" charset="-128"/>
                <a:ea typeface="Meiryo UI" panose="020B0604030504040204" pitchFamily="50" charset="-128"/>
              </a:rPr>
              <a:t>Ordenanza sobre el examen de máquinas y otros equipos</a:t>
            </a:r>
            <a:endParaRPr kumimoji="1" lang="en-US" altLang="ja-JP" sz="1000" dirty="0">
              <a:solidFill>
                <a:srgbClr val="00B050"/>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E16FCE1B-696C-47DB-90B6-058622A69E3F}"/>
              </a:ext>
            </a:extLst>
          </p:cNvPr>
          <p:cNvSpPr txBox="1"/>
          <p:nvPr/>
        </p:nvSpPr>
        <p:spPr>
          <a:xfrm>
            <a:off x="1424861" y="3842528"/>
            <a:ext cx="4720758" cy="160449"/>
          </a:xfrm>
          <a:prstGeom prst="rect">
            <a:avLst/>
          </a:prstGeom>
          <a:solidFill>
            <a:schemeClr val="bg1"/>
          </a:solidFill>
          <a:ln>
            <a:noFill/>
          </a:ln>
        </p:spPr>
        <p:txBody>
          <a:bodyPr wrap="square" lIns="0" tIns="0" rIns="0" bIns="0" rtlCol="0">
            <a:noAutofit/>
          </a:bodyPr>
          <a:lstStyle/>
          <a:p>
            <a:pPr rtl="0"/>
            <a:r>
              <a:rPr lang="es-419" sz="700" dirty="0">
                <a:solidFill>
                  <a:srgbClr val="800000"/>
                </a:solidFill>
                <a:latin typeface="Meiryo UI" panose="020B0604030504040204" pitchFamily="50" charset="-128"/>
                <a:ea typeface="Meiryo UI" panose="020B0604030504040204" pitchFamily="50" charset="-128"/>
              </a:rPr>
              <a:t>Normas para unidades de seguridad (</a:t>
            </a:r>
            <a:r>
              <a:rPr lang="es-419" sz="700" dirty="0" err="1">
                <a:solidFill>
                  <a:srgbClr val="800000"/>
                </a:solidFill>
                <a:latin typeface="Meiryo UI" panose="020B0604030504040204" pitchFamily="50" charset="-128"/>
                <a:ea typeface="Meiryo UI" panose="020B0604030504040204" pitchFamily="50" charset="-128"/>
              </a:rPr>
              <a:t>anzen</a:t>
            </a:r>
            <a:r>
              <a:rPr lang="es-419" sz="700" dirty="0">
                <a:solidFill>
                  <a:srgbClr val="800000"/>
                </a:solidFill>
                <a:latin typeface="Meiryo UI" panose="020B0604030504040204" pitchFamily="50" charset="-128"/>
                <a:ea typeface="Meiryo UI" panose="020B0604030504040204" pitchFamily="50" charset="-128"/>
              </a:rPr>
              <a:t> </a:t>
            </a:r>
            <a:r>
              <a:rPr lang="es-419" sz="700" dirty="0" err="1">
                <a:solidFill>
                  <a:srgbClr val="800000"/>
                </a:solidFill>
                <a:latin typeface="Meiryo UI" panose="020B0604030504040204" pitchFamily="50" charset="-128"/>
                <a:ea typeface="Meiryo UI" panose="020B0604030504040204" pitchFamily="50" charset="-128"/>
              </a:rPr>
              <a:t>ki</a:t>
            </a:r>
            <a:r>
              <a:rPr lang="es-419" sz="700" dirty="0">
                <a:solidFill>
                  <a:srgbClr val="800000"/>
                </a:solidFill>
                <a:latin typeface="Meiryo UI" panose="020B0604030504040204" pitchFamily="50" charset="-128"/>
                <a:ea typeface="Meiryo UI" panose="020B0604030504040204" pitchFamily="50" charset="-128"/>
              </a:rPr>
              <a:t>) para equipos de soldadura de acetileno (</a:t>
            </a:r>
            <a:r>
              <a:rPr lang="es-419" sz="700" dirty="0" err="1">
                <a:solidFill>
                  <a:srgbClr val="800000"/>
                </a:solidFill>
                <a:latin typeface="Meiryo UI" panose="020B0604030504040204" pitchFamily="50" charset="-128"/>
                <a:ea typeface="Meiryo UI" panose="020B0604030504040204" pitchFamily="50" charset="-128"/>
              </a:rPr>
              <a:t>asechiren</a:t>
            </a:r>
            <a:r>
              <a:rPr lang="es-419" sz="700" dirty="0">
                <a:solidFill>
                  <a:srgbClr val="800000"/>
                </a:solidFill>
                <a:latin typeface="Meiryo UI" panose="020B0604030504040204" pitchFamily="50" charset="-128"/>
                <a:ea typeface="Meiryo UI" panose="020B0604030504040204" pitchFamily="50" charset="-128"/>
              </a:rPr>
              <a:t>) y unidades de seguridad para equipos de soldadura con gas (</a:t>
            </a:r>
            <a:r>
              <a:rPr lang="es-419" sz="700" dirty="0" err="1">
                <a:solidFill>
                  <a:srgbClr val="800000"/>
                </a:solidFill>
                <a:latin typeface="Meiryo UI" panose="020B0604030504040204" pitchFamily="50" charset="-128"/>
                <a:ea typeface="Meiryo UI" panose="020B0604030504040204" pitchFamily="50" charset="-128"/>
              </a:rPr>
              <a:t>gasu</a:t>
            </a:r>
            <a:r>
              <a:rPr lang="es-419" sz="700" dirty="0">
                <a:solidFill>
                  <a:srgbClr val="800000"/>
                </a:solidFill>
                <a:latin typeface="Meiryo UI" panose="020B0604030504040204" pitchFamily="50" charset="-128"/>
                <a:ea typeface="Meiryo UI" panose="020B0604030504040204" pitchFamily="50" charset="-128"/>
              </a:rPr>
              <a:t> </a:t>
            </a:r>
            <a:r>
              <a:rPr lang="es-419" sz="700" dirty="0" err="1">
                <a:solidFill>
                  <a:srgbClr val="800000"/>
                </a:solidFill>
                <a:latin typeface="Meiryo UI" panose="020B0604030504040204" pitchFamily="50" charset="-128"/>
                <a:ea typeface="Meiryo UI" panose="020B0604030504040204" pitchFamily="50" charset="-128"/>
              </a:rPr>
              <a:t>yousetu</a:t>
            </a:r>
            <a:r>
              <a:rPr lang="es-419" sz="700" dirty="0">
                <a:solidFill>
                  <a:srgbClr val="800000"/>
                </a:solidFill>
                <a:latin typeface="Meiryo UI" panose="020B0604030504040204" pitchFamily="50" charset="-128"/>
                <a:ea typeface="Meiryo UI" panose="020B0604030504040204" pitchFamily="50" charset="-128"/>
              </a:rPr>
              <a:t>) que utilizan colectores</a:t>
            </a:r>
            <a:endParaRPr kumimoji="1" lang="en-US" altLang="ja-JP" sz="700" dirty="0">
              <a:solidFill>
                <a:srgbClr val="800000"/>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A2809B06-D08B-48D6-8600-941D8526D706}"/>
              </a:ext>
            </a:extLst>
          </p:cNvPr>
          <p:cNvSpPr txBox="1"/>
          <p:nvPr/>
        </p:nvSpPr>
        <p:spPr>
          <a:xfrm>
            <a:off x="1407138" y="4174297"/>
            <a:ext cx="4811000" cy="160449"/>
          </a:xfrm>
          <a:prstGeom prst="rect">
            <a:avLst/>
          </a:prstGeom>
          <a:solidFill>
            <a:schemeClr val="bg1"/>
          </a:solidFill>
          <a:ln>
            <a:noFill/>
          </a:ln>
        </p:spPr>
        <p:txBody>
          <a:bodyPr wrap="square" lIns="0" tIns="0" rIns="0" bIns="0" rtlCol="0">
            <a:noAutofit/>
          </a:bodyPr>
          <a:lstStyle/>
          <a:p>
            <a:pPr rtl="0"/>
            <a:r>
              <a:rPr lang="es-419" sz="700" dirty="0">
                <a:solidFill>
                  <a:srgbClr val="800000"/>
                </a:solidFill>
                <a:latin typeface="Meiryo UI" panose="020B0604030504040204" pitchFamily="50" charset="-128"/>
                <a:ea typeface="Meiryo UI" panose="020B0604030504040204" pitchFamily="50" charset="-128"/>
              </a:rPr>
              <a:t>Estándares estructurales del generador de acetileno (</a:t>
            </a:r>
            <a:r>
              <a:rPr lang="es-419" sz="700" dirty="0" err="1">
                <a:solidFill>
                  <a:srgbClr val="800000"/>
                </a:solidFill>
                <a:latin typeface="Meiryo UI" panose="020B0604030504040204" pitchFamily="50" charset="-128"/>
                <a:ea typeface="Meiryo UI" panose="020B0604030504040204" pitchFamily="50" charset="-128"/>
              </a:rPr>
              <a:t>asechiren</a:t>
            </a:r>
            <a:r>
              <a:rPr lang="es-419" sz="700" dirty="0">
                <a:solidFill>
                  <a:srgbClr val="800000"/>
                </a:solidFill>
                <a:latin typeface="Meiryo UI" panose="020B0604030504040204" pitchFamily="50" charset="-128"/>
                <a:ea typeface="Meiryo UI" panose="020B0604030504040204" pitchFamily="50" charset="-128"/>
              </a:rPr>
              <a:t>) para equipos de soldadura de acetileno</a:t>
            </a:r>
            <a:endParaRPr kumimoji="1" lang="en-US" altLang="ja-JP" sz="700" dirty="0">
              <a:solidFill>
                <a:srgbClr val="80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2A0155DC-A53C-4130-879E-5F368056C544}"/>
              </a:ext>
            </a:extLst>
          </p:cNvPr>
          <p:cNvSpPr txBox="1"/>
          <p:nvPr/>
        </p:nvSpPr>
        <p:spPr>
          <a:xfrm>
            <a:off x="1239281" y="4840471"/>
            <a:ext cx="4757659" cy="179640"/>
          </a:xfrm>
          <a:prstGeom prst="rect">
            <a:avLst/>
          </a:prstGeom>
          <a:solidFill>
            <a:schemeClr val="bg1"/>
          </a:solidFill>
          <a:ln>
            <a:noFill/>
          </a:ln>
        </p:spPr>
        <p:txBody>
          <a:bodyPr wrap="square" lIns="0" tIns="0" rIns="0" bIns="0" rtlCol="0">
            <a:noAutofit/>
          </a:bodyPr>
          <a:lstStyle/>
          <a:p>
            <a:pPr rtl="0"/>
            <a:r>
              <a:rPr lang="es-419" sz="1000">
                <a:solidFill>
                  <a:srgbClr val="00B050"/>
                </a:solidFill>
                <a:latin typeface="Meiryo UI" panose="020B0604030504040204" pitchFamily="50" charset="-128"/>
                <a:ea typeface="Meiryo UI" panose="020B0604030504040204" pitchFamily="50" charset="-128"/>
              </a:rPr>
              <a:t>Ordenanza de aplicación de la ley de neumoconiosis (jinpai)</a:t>
            </a:r>
            <a:endParaRPr kumimoji="1" lang="en-US" altLang="ja-JP" sz="1000" dirty="0">
              <a:solidFill>
                <a:srgbClr val="00B05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7F7D2BA7-316B-435C-9A45-CB6D1B5F0F17}"/>
              </a:ext>
            </a:extLst>
          </p:cNvPr>
          <p:cNvSpPr txBox="1"/>
          <p:nvPr/>
        </p:nvSpPr>
        <p:spPr>
          <a:xfrm>
            <a:off x="1239282" y="5802782"/>
            <a:ext cx="5033925" cy="216000"/>
          </a:xfrm>
          <a:prstGeom prst="rect">
            <a:avLst/>
          </a:prstGeom>
          <a:solidFill>
            <a:schemeClr val="bg1"/>
          </a:solidFill>
          <a:ln>
            <a:noFill/>
          </a:ln>
        </p:spPr>
        <p:txBody>
          <a:bodyPr wrap="square" lIns="0" tIns="0" rIns="0" bIns="0" rtlCol="0">
            <a:noAutofit/>
          </a:bodyPr>
          <a:lstStyle/>
          <a:p>
            <a:pPr rtl="0"/>
            <a:r>
              <a:rPr lang="es-419" sz="1000">
                <a:solidFill>
                  <a:srgbClr val="00B050"/>
                </a:solidFill>
                <a:latin typeface="Meiryo UI" panose="020B0604030504040204" pitchFamily="50" charset="-128"/>
                <a:ea typeface="Meiryo UI" panose="020B0604030504040204" pitchFamily="50" charset="-128"/>
              </a:rPr>
              <a:t>Normativa de aplicación de la Ley de medición del entorno laboral</a:t>
            </a:r>
            <a:endParaRPr kumimoji="1" lang="zh-TW" altLang="en-US" sz="1000" dirty="0">
              <a:solidFill>
                <a:srgbClr val="00B05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36445B15-A088-41A5-8894-AA3F9D292452}"/>
              </a:ext>
            </a:extLst>
          </p:cNvPr>
          <p:cNvSpPr txBox="1"/>
          <p:nvPr/>
        </p:nvSpPr>
        <p:spPr>
          <a:xfrm>
            <a:off x="1424861" y="6076235"/>
            <a:ext cx="4927087" cy="180000"/>
          </a:xfrm>
          <a:prstGeom prst="rect">
            <a:avLst/>
          </a:prstGeom>
          <a:solidFill>
            <a:schemeClr val="bg1"/>
          </a:solidFill>
          <a:ln>
            <a:noFill/>
          </a:ln>
        </p:spPr>
        <p:txBody>
          <a:bodyPr wrap="square" lIns="0" tIns="0" rIns="0" bIns="0" rtlCol="0">
            <a:noAutofit/>
          </a:bodyPr>
          <a:lstStyle/>
          <a:p>
            <a:pPr rtl="0"/>
            <a:r>
              <a:rPr lang="es-419" sz="600">
                <a:solidFill>
                  <a:schemeClr val="tx1"/>
                </a:solidFill>
                <a:latin typeface="Meiryo UI" panose="020B0604030504040204" pitchFamily="50" charset="-128"/>
                <a:ea typeface="Meiryo UI" panose="020B0604030504040204" pitchFamily="50" charset="-128"/>
              </a:rPr>
              <a:t>* Las mediciones del entorno de trabajo se realizan cuando el material base contiene una sustancia como el manganeso.</a:t>
            </a:r>
            <a:endParaRPr kumimoji="1" lang="zh-TW" altLang="en-US" sz="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748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rtlCol="0">
            <a:noAutofit/>
          </a:bodyPr>
          <a:lstStyle/>
          <a:p>
            <a:pPr rtl="0"/>
            <a:r>
              <a:rPr lang="es-419" sz="2400">
                <a:latin typeface="Meiryo UI" panose="020B0604030504040204" pitchFamily="50" charset="-128"/>
                <a:ea typeface="Meiryo UI" panose="020B0604030504040204" pitchFamily="50" charset="-128"/>
              </a:rPr>
              <a:t>Antorcha (tochi) (soldador y cortador (setudanki))</a:t>
            </a:r>
            <a:endParaRPr kumimoji="1"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62146" y="6400413"/>
            <a:ext cx="4108516" cy="276999"/>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páginas 9, 10 / Texto complementario página 11</a:t>
            </a:r>
          </a:p>
        </p:txBody>
      </p:sp>
      <p:sp>
        <p:nvSpPr>
          <p:cNvPr id="5" name="スライド番号プレースホルダー 4"/>
          <p:cNvSpPr>
            <a:spLocks noGrp="1"/>
          </p:cNvSpPr>
          <p:nvPr>
            <p:ph type="sldNum" sz="quarter" idx="12"/>
          </p:nvPr>
        </p:nvSpPr>
        <p:spPr/>
        <p:txBody>
          <a:bodyPr rtlCol="0"/>
          <a:lstStyle/>
          <a:p>
            <a:pPr rtl="0"/>
            <a:fld id="{10712B29-8DFD-45C1-BE8F-2E7F44751CDC}" type="slidenum">
              <a:rPr kumimoji="1" lang="ja-JP" altLang="en-US" smtClean="0"/>
              <a:t>5</a:t>
            </a:fld>
            <a:endParaRPr kumimoji="1" lang="ja-JP" altLang="en-US"/>
          </a:p>
        </p:txBody>
      </p:sp>
      <p:pic>
        <p:nvPicPr>
          <p:cNvPr id="6" name="図 5"/>
          <p:cNvPicPr>
            <a:picLocks noChangeAspect="1"/>
          </p:cNvPicPr>
          <p:nvPr/>
        </p:nvPicPr>
        <p:blipFill>
          <a:blip r:embed="rId3"/>
          <a:stretch>
            <a:fillRect/>
          </a:stretch>
        </p:blipFill>
        <p:spPr>
          <a:xfrm>
            <a:off x="628650" y="794457"/>
            <a:ext cx="6508774" cy="2133788"/>
          </a:xfrm>
          <a:prstGeom prst="rect">
            <a:avLst/>
          </a:prstGeom>
        </p:spPr>
      </p:pic>
      <p:pic>
        <p:nvPicPr>
          <p:cNvPr id="8" name="図 7"/>
          <p:cNvPicPr>
            <a:picLocks noChangeAspect="1"/>
          </p:cNvPicPr>
          <p:nvPr/>
        </p:nvPicPr>
        <p:blipFill>
          <a:blip r:embed="rId4"/>
          <a:stretch>
            <a:fillRect/>
          </a:stretch>
        </p:blipFill>
        <p:spPr>
          <a:xfrm>
            <a:off x="628650" y="3317429"/>
            <a:ext cx="6508774" cy="2759789"/>
          </a:xfrm>
          <a:prstGeom prst="rect">
            <a:avLst/>
          </a:prstGeom>
        </p:spPr>
      </p:pic>
      <p:sp>
        <p:nvSpPr>
          <p:cNvPr id="9" name="テキスト ボックス 8">
            <a:extLst>
              <a:ext uri="{FF2B5EF4-FFF2-40B4-BE49-F238E27FC236}">
                <a16:creationId xmlns:a16="http://schemas.microsoft.com/office/drawing/2014/main" id="{561D81D8-C432-49BE-A963-6C6AD4C4940C}"/>
              </a:ext>
            </a:extLst>
          </p:cNvPr>
          <p:cNvSpPr txBox="1"/>
          <p:nvPr/>
        </p:nvSpPr>
        <p:spPr>
          <a:xfrm>
            <a:off x="923649" y="2499850"/>
            <a:ext cx="2858365" cy="299321"/>
          </a:xfrm>
          <a:prstGeom prst="rect">
            <a:avLst/>
          </a:prstGeom>
          <a:solidFill>
            <a:schemeClr val="bg1"/>
          </a:solidFill>
          <a:ln>
            <a:noFill/>
          </a:ln>
        </p:spPr>
        <p:txBody>
          <a:bodyPr wrap="square" lIns="0" tIns="0" rIns="0" bIns="0" rtlCol="0">
            <a:noAutofit/>
          </a:bodyPr>
          <a:lstStyle/>
          <a:p>
            <a:pPr rtl="0"/>
            <a:r>
              <a:rPr lang="es-419" sz="1100"/>
              <a:t>Figura 1-4 Soldador tipo B (estilo francés)</a:t>
            </a:r>
            <a:endParaRPr kumimoji="1" lang="en-US" altLang="ja-JP" sz="1100" dirty="0"/>
          </a:p>
        </p:txBody>
      </p:sp>
      <p:sp>
        <p:nvSpPr>
          <p:cNvPr id="10" name="テキスト ボックス 9">
            <a:extLst>
              <a:ext uri="{FF2B5EF4-FFF2-40B4-BE49-F238E27FC236}">
                <a16:creationId xmlns:a16="http://schemas.microsoft.com/office/drawing/2014/main" id="{71F72DB3-5BE4-481B-88E8-287ED206C7C3}"/>
              </a:ext>
            </a:extLst>
          </p:cNvPr>
          <p:cNvSpPr txBox="1"/>
          <p:nvPr/>
        </p:nvSpPr>
        <p:spPr>
          <a:xfrm>
            <a:off x="5170769" y="2341983"/>
            <a:ext cx="1673583" cy="299321"/>
          </a:xfrm>
          <a:prstGeom prst="rect">
            <a:avLst/>
          </a:prstGeom>
          <a:solidFill>
            <a:schemeClr val="bg1"/>
          </a:solidFill>
          <a:ln>
            <a:noFill/>
          </a:ln>
        </p:spPr>
        <p:txBody>
          <a:bodyPr wrap="square" lIns="0" tIns="0" rIns="0" bIns="0" rtlCol="0">
            <a:noAutofit/>
          </a:bodyPr>
          <a:lstStyle/>
          <a:p>
            <a:pPr rtl="0"/>
            <a:r>
              <a:rPr lang="es-419" sz="800"/>
              <a:t>Fuente: KOIKE SANSO KOGYO Co., LTD.</a:t>
            </a:r>
            <a:endParaRPr kumimoji="1" lang="en-US" altLang="ja-JP" sz="800" dirty="0"/>
          </a:p>
        </p:txBody>
      </p:sp>
      <p:sp>
        <p:nvSpPr>
          <p:cNvPr id="11" name="テキスト ボックス 10">
            <a:extLst>
              <a:ext uri="{FF2B5EF4-FFF2-40B4-BE49-F238E27FC236}">
                <a16:creationId xmlns:a16="http://schemas.microsoft.com/office/drawing/2014/main" id="{468FA42C-E071-453B-A903-87C372E9D398}"/>
              </a:ext>
            </a:extLst>
          </p:cNvPr>
          <p:cNvSpPr txBox="1"/>
          <p:nvPr/>
        </p:nvSpPr>
        <p:spPr>
          <a:xfrm>
            <a:off x="772865" y="1021494"/>
            <a:ext cx="1299565" cy="190417"/>
          </a:xfrm>
          <a:prstGeom prst="rect">
            <a:avLst/>
          </a:prstGeom>
          <a:solidFill>
            <a:schemeClr val="bg1"/>
          </a:solidFill>
          <a:ln>
            <a:noFill/>
          </a:ln>
        </p:spPr>
        <p:txBody>
          <a:bodyPr wrap="square" lIns="0" tIns="0" rIns="0" bIns="0" rtlCol="0">
            <a:noAutofit/>
          </a:bodyPr>
          <a:lstStyle/>
          <a:p>
            <a:pPr rtl="0"/>
            <a:r>
              <a:rPr lang="es-419" sz="900" dirty="0"/>
              <a:t>Cabeza de antorcha (</a:t>
            </a:r>
            <a:r>
              <a:rPr lang="es-419" sz="900" dirty="0" err="1"/>
              <a:t>tochi</a:t>
            </a:r>
            <a:r>
              <a:rPr lang="es-419" sz="900" dirty="0"/>
              <a:t>)</a:t>
            </a:r>
            <a:endParaRPr kumimoji="1" lang="en-US" altLang="ja-JP" sz="900" dirty="0"/>
          </a:p>
        </p:txBody>
      </p:sp>
      <p:sp>
        <p:nvSpPr>
          <p:cNvPr id="12" name="テキスト ボックス 11">
            <a:extLst>
              <a:ext uri="{FF2B5EF4-FFF2-40B4-BE49-F238E27FC236}">
                <a16:creationId xmlns:a16="http://schemas.microsoft.com/office/drawing/2014/main" id="{E6ABBBC5-B689-4F12-B7CF-25C62F7344AB}"/>
              </a:ext>
            </a:extLst>
          </p:cNvPr>
          <p:cNvSpPr txBox="1"/>
          <p:nvPr/>
        </p:nvSpPr>
        <p:spPr>
          <a:xfrm>
            <a:off x="1542498" y="1879660"/>
            <a:ext cx="529933" cy="347431"/>
          </a:xfrm>
          <a:prstGeom prst="rect">
            <a:avLst/>
          </a:prstGeom>
          <a:solidFill>
            <a:schemeClr val="bg1"/>
          </a:solidFill>
          <a:ln>
            <a:noFill/>
          </a:ln>
        </p:spPr>
        <p:txBody>
          <a:bodyPr wrap="square" lIns="0" tIns="0" rIns="0" bIns="0" rtlCol="0">
            <a:noAutofit/>
          </a:bodyPr>
          <a:lstStyle/>
          <a:p>
            <a:pPr rtl="0"/>
            <a:r>
              <a:rPr lang="es-419" sz="900"/>
              <a:t>Boquilla (higuchi)</a:t>
            </a:r>
            <a:endParaRPr kumimoji="1" lang="en-US" altLang="ja-JP" sz="900" dirty="0"/>
          </a:p>
        </p:txBody>
      </p:sp>
      <p:sp>
        <p:nvSpPr>
          <p:cNvPr id="13" name="テキスト ボックス 12">
            <a:extLst>
              <a:ext uri="{FF2B5EF4-FFF2-40B4-BE49-F238E27FC236}">
                <a16:creationId xmlns:a16="http://schemas.microsoft.com/office/drawing/2014/main" id="{E8E3A3EF-0455-4CF8-AFB4-50347996A7C9}"/>
              </a:ext>
            </a:extLst>
          </p:cNvPr>
          <p:cNvSpPr txBox="1"/>
          <p:nvPr/>
        </p:nvSpPr>
        <p:spPr>
          <a:xfrm>
            <a:off x="2243957" y="980450"/>
            <a:ext cx="1026156" cy="190417"/>
          </a:xfrm>
          <a:prstGeom prst="rect">
            <a:avLst/>
          </a:prstGeom>
          <a:solidFill>
            <a:schemeClr val="bg1"/>
          </a:solidFill>
          <a:ln>
            <a:noFill/>
          </a:ln>
        </p:spPr>
        <p:txBody>
          <a:bodyPr wrap="square" lIns="0" tIns="0" rIns="0" bIns="0" rtlCol="0">
            <a:noAutofit/>
          </a:bodyPr>
          <a:lstStyle/>
          <a:p>
            <a:pPr rtl="0"/>
            <a:r>
              <a:rPr lang="es-419" sz="900"/>
              <a:t>Tuerca del tubo de mezcla</a:t>
            </a:r>
            <a:endParaRPr kumimoji="1" lang="en-US" altLang="ja-JP" sz="900" dirty="0"/>
          </a:p>
        </p:txBody>
      </p:sp>
      <p:sp>
        <p:nvSpPr>
          <p:cNvPr id="14" name="テキスト ボックス 13">
            <a:extLst>
              <a:ext uri="{FF2B5EF4-FFF2-40B4-BE49-F238E27FC236}">
                <a16:creationId xmlns:a16="http://schemas.microsoft.com/office/drawing/2014/main" id="{C726CFF1-1CDC-446D-ABD6-0D927CB7AFE9}"/>
              </a:ext>
            </a:extLst>
          </p:cNvPr>
          <p:cNvSpPr txBox="1"/>
          <p:nvPr/>
        </p:nvSpPr>
        <p:spPr>
          <a:xfrm>
            <a:off x="2129354" y="1889705"/>
            <a:ext cx="919935" cy="190417"/>
          </a:xfrm>
          <a:prstGeom prst="rect">
            <a:avLst/>
          </a:prstGeom>
          <a:solidFill>
            <a:schemeClr val="bg1"/>
          </a:solidFill>
          <a:ln>
            <a:noFill/>
          </a:ln>
        </p:spPr>
        <p:txBody>
          <a:bodyPr wrap="square" lIns="0" tIns="0" rIns="0" bIns="0" rtlCol="0">
            <a:noAutofit/>
          </a:bodyPr>
          <a:lstStyle/>
          <a:p>
            <a:pPr rtl="0"/>
            <a:r>
              <a:rPr lang="es-419" sz="900"/>
              <a:t>Tubo de gas mixto</a:t>
            </a:r>
            <a:endParaRPr kumimoji="1" lang="en-US" altLang="ja-JP" sz="900" dirty="0"/>
          </a:p>
        </p:txBody>
      </p:sp>
      <p:sp>
        <p:nvSpPr>
          <p:cNvPr id="15" name="テキスト ボックス 14">
            <a:extLst>
              <a:ext uri="{FF2B5EF4-FFF2-40B4-BE49-F238E27FC236}">
                <a16:creationId xmlns:a16="http://schemas.microsoft.com/office/drawing/2014/main" id="{E73CFE90-2396-4B54-920B-A29E925A00F8}"/>
              </a:ext>
            </a:extLst>
          </p:cNvPr>
          <p:cNvSpPr txBox="1"/>
          <p:nvPr/>
        </p:nvSpPr>
        <p:spPr>
          <a:xfrm>
            <a:off x="3122317" y="1940684"/>
            <a:ext cx="994462" cy="299321"/>
          </a:xfrm>
          <a:prstGeom prst="rect">
            <a:avLst/>
          </a:prstGeom>
          <a:solidFill>
            <a:schemeClr val="bg1"/>
          </a:solidFill>
          <a:ln>
            <a:noFill/>
          </a:ln>
        </p:spPr>
        <p:txBody>
          <a:bodyPr wrap="square" lIns="0" tIns="0" rIns="0" bIns="0" rtlCol="0">
            <a:noAutofit/>
          </a:bodyPr>
          <a:lstStyle/>
          <a:p>
            <a:pPr rtl="0"/>
            <a:r>
              <a:rPr lang="es-419" sz="900"/>
              <a:t>Válvula de oxígeno (sanso)</a:t>
            </a:r>
            <a:endParaRPr kumimoji="1" lang="en-US" altLang="ja-JP" sz="900" dirty="0"/>
          </a:p>
        </p:txBody>
      </p:sp>
      <p:sp>
        <p:nvSpPr>
          <p:cNvPr id="16" name="テキスト ボックス 15">
            <a:extLst>
              <a:ext uri="{FF2B5EF4-FFF2-40B4-BE49-F238E27FC236}">
                <a16:creationId xmlns:a16="http://schemas.microsoft.com/office/drawing/2014/main" id="{DBA35F7D-8A25-40D8-A702-58CE2CACD1E8}"/>
              </a:ext>
            </a:extLst>
          </p:cNvPr>
          <p:cNvSpPr txBox="1"/>
          <p:nvPr/>
        </p:nvSpPr>
        <p:spPr>
          <a:xfrm>
            <a:off x="4299045" y="1946928"/>
            <a:ext cx="1206506" cy="339351"/>
          </a:xfrm>
          <a:prstGeom prst="rect">
            <a:avLst/>
          </a:prstGeom>
          <a:solidFill>
            <a:schemeClr val="bg1"/>
          </a:solidFill>
          <a:ln>
            <a:noFill/>
          </a:ln>
        </p:spPr>
        <p:txBody>
          <a:bodyPr wrap="square" lIns="0" tIns="0" rIns="0" bIns="0" rtlCol="0">
            <a:noAutofit/>
          </a:bodyPr>
          <a:lstStyle/>
          <a:p>
            <a:pPr rtl="0"/>
            <a:r>
              <a:rPr lang="es-419" sz="900"/>
              <a:t>Válvula de gas combustible</a:t>
            </a:r>
            <a:endParaRPr kumimoji="1" lang="en-US" altLang="ja-JP" sz="900" dirty="0"/>
          </a:p>
        </p:txBody>
      </p:sp>
      <p:sp>
        <p:nvSpPr>
          <p:cNvPr id="17" name="テキスト ボックス 16">
            <a:extLst>
              <a:ext uri="{FF2B5EF4-FFF2-40B4-BE49-F238E27FC236}">
                <a16:creationId xmlns:a16="http://schemas.microsoft.com/office/drawing/2014/main" id="{46F294FE-9DAD-4843-8459-84C6210C896E}"/>
              </a:ext>
            </a:extLst>
          </p:cNvPr>
          <p:cNvSpPr txBox="1"/>
          <p:nvPr/>
        </p:nvSpPr>
        <p:spPr>
          <a:xfrm>
            <a:off x="5562472" y="1974868"/>
            <a:ext cx="1452173" cy="296121"/>
          </a:xfrm>
          <a:prstGeom prst="rect">
            <a:avLst/>
          </a:prstGeom>
          <a:solidFill>
            <a:schemeClr val="bg1"/>
          </a:solidFill>
          <a:ln>
            <a:noFill/>
          </a:ln>
        </p:spPr>
        <p:txBody>
          <a:bodyPr wrap="square" lIns="0" tIns="0" rIns="0" bIns="0" rtlCol="0">
            <a:noAutofit/>
          </a:bodyPr>
          <a:lstStyle/>
          <a:p>
            <a:pPr rtl="0"/>
            <a:r>
              <a:rPr lang="es-419" sz="900"/>
              <a:t>Entrada de gas combustible</a:t>
            </a:r>
            <a:endParaRPr kumimoji="1" lang="en-US" altLang="ja-JP" sz="900" dirty="0"/>
          </a:p>
        </p:txBody>
      </p:sp>
      <p:sp>
        <p:nvSpPr>
          <p:cNvPr id="18" name="テキスト ボックス 17">
            <a:extLst>
              <a:ext uri="{FF2B5EF4-FFF2-40B4-BE49-F238E27FC236}">
                <a16:creationId xmlns:a16="http://schemas.microsoft.com/office/drawing/2014/main" id="{45DABEA5-A13E-4A95-89D5-099ADA4FE5E1}"/>
              </a:ext>
            </a:extLst>
          </p:cNvPr>
          <p:cNvSpPr txBox="1"/>
          <p:nvPr/>
        </p:nvSpPr>
        <p:spPr>
          <a:xfrm>
            <a:off x="762251" y="5727005"/>
            <a:ext cx="6252394" cy="299321"/>
          </a:xfrm>
          <a:prstGeom prst="rect">
            <a:avLst/>
          </a:prstGeom>
          <a:solidFill>
            <a:schemeClr val="bg1"/>
          </a:solidFill>
          <a:ln>
            <a:noFill/>
          </a:ln>
        </p:spPr>
        <p:txBody>
          <a:bodyPr wrap="square" lIns="0" tIns="0" rIns="0" bIns="0" rtlCol="0">
            <a:noAutofit/>
          </a:bodyPr>
          <a:lstStyle/>
          <a:p>
            <a:pPr rtl="0"/>
            <a:r>
              <a:rPr lang="es-419" sz="1200" dirty="0"/>
              <a:t>Figura 1-5 Cortador (</a:t>
            </a:r>
            <a:r>
              <a:rPr lang="es-419" sz="1200" dirty="0" err="1"/>
              <a:t>setudanki</a:t>
            </a:r>
            <a:r>
              <a:rPr lang="es-419" sz="1200" dirty="0"/>
              <a:t>) de baja presión (mezclador en antorcha (</a:t>
            </a:r>
            <a:r>
              <a:rPr lang="es-419" sz="1200" dirty="0" err="1"/>
              <a:t>tochi</a:t>
            </a:r>
            <a:r>
              <a:rPr lang="es-419" sz="1200" dirty="0"/>
              <a:t>)) (estilo francés)</a:t>
            </a:r>
            <a:endParaRPr kumimoji="1" lang="en-US" altLang="ja-JP" sz="1200" dirty="0"/>
          </a:p>
        </p:txBody>
      </p:sp>
      <p:sp>
        <p:nvSpPr>
          <p:cNvPr id="19" name="テキスト ボックス 18">
            <a:extLst>
              <a:ext uri="{FF2B5EF4-FFF2-40B4-BE49-F238E27FC236}">
                <a16:creationId xmlns:a16="http://schemas.microsoft.com/office/drawing/2014/main" id="{5AF4BB05-E3E1-4DEB-834E-7E45888BFFAF}"/>
              </a:ext>
            </a:extLst>
          </p:cNvPr>
          <p:cNvSpPr txBox="1"/>
          <p:nvPr/>
        </p:nvSpPr>
        <p:spPr>
          <a:xfrm>
            <a:off x="5385291" y="5430204"/>
            <a:ext cx="1634197" cy="299321"/>
          </a:xfrm>
          <a:prstGeom prst="rect">
            <a:avLst/>
          </a:prstGeom>
          <a:solidFill>
            <a:schemeClr val="bg1"/>
          </a:solidFill>
          <a:ln>
            <a:noFill/>
          </a:ln>
        </p:spPr>
        <p:txBody>
          <a:bodyPr wrap="square" lIns="0" tIns="0" rIns="0" bIns="0" rtlCol="0">
            <a:noAutofit/>
          </a:bodyPr>
          <a:lstStyle/>
          <a:p>
            <a:pPr rtl="0"/>
            <a:r>
              <a:rPr lang="es-419" sz="800"/>
              <a:t>Fuente: KOIKE SANSO KOGYO Co., LTD.</a:t>
            </a:r>
            <a:endParaRPr kumimoji="1" lang="en-US" altLang="ja-JP" sz="800" dirty="0"/>
          </a:p>
        </p:txBody>
      </p:sp>
      <p:sp>
        <p:nvSpPr>
          <p:cNvPr id="20" name="テキスト ボックス 19">
            <a:extLst>
              <a:ext uri="{FF2B5EF4-FFF2-40B4-BE49-F238E27FC236}">
                <a16:creationId xmlns:a16="http://schemas.microsoft.com/office/drawing/2014/main" id="{6817736C-6970-407D-AE12-CE889BB14BD3}"/>
              </a:ext>
            </a:extLst>
          </p:cNvPr>
          <p:cNvSpPr txBox="1"/>
          <p:nvPr/>
        </p:nvSpPr>
        <p:spPr>
          <a:xfrm>
            <a:off x="956198" y="3451590"/>
            <a:ext cx="1026156" cy="357334"/>
          </a:xfrm>
          <a:prstGeom prst="rect">
            <a:avLst/>
          </a:prstGeom>
          <a:solidFill>
            <a:schemeClr val="bg1"/>
          </a:solidFill>
          <a:ln>
            <a:noFill/>
          </a:ln>
        </p:spPr>
        <p:txBody>
          <a:bodyPr wrap="square" lIns="0" tIns="0" rIns="0" bIns="0" rtlCol="0">
            <a:noAutofit/>
          </a:bodyPr>
          <a:lstStyle/>
          <a:p>
            <a:pPr rtl="0"/>
            <a:r>
              <a:rPr lang="es-419" sz="900"/>
              <a:t>Cabeza de antorcha (tochi)</a:t>
            </a:r>
            <a:endParaRPr kumimoji="1" lang="en-US" altLang="ja-JP" sz="900" dirty="0"/>
          </a:p>
        </p:txBody>
      </p:sp>
      <p:sp>
        <p:nvSpPr>
          <p:cNvPr id="21" name="テキスト ボックス 20">
            <a:extLst>
              <a:ext uri="{FF2B5EF4-FFF2-40B4-BE49-F238E27FC236}">
                <a16:creationId xmlns:a16="http://schemas.microsoft.com/office/drawing/2014/main" id="{505DCDBC-1842-4130-AC80-A25EC5D2B94C}"/>
              </a:ext>
            </a:extLst>
          </p:cNvPr>
          <p:cNvSpPr txBox="1"/>
          <p:nvPr/>
        </p:nvSpPr>
        <p:spPr>
          <a:xfrm>
            <a:off x="1764932" y="4794125"/>
            <a:ext cx="553825" cy="527255"/>
          </a:xfrm>
          <a:prstGeom prst="rect">
            <a:avLst/>
          </a:prstGeom>
          <a:solidFill>
            <a:schemeClr val="bg1"/>
          </a:solidFill>
          <a:ln>
            <a:noFill/>
          </a:ln>
        </p:spPr>
        <p:txBody>
          <a:bodyPr wrap="square" lIns="0" tIns="0" rIns="0" bIns="0" rtlCol="0">
            <a:noAutofit/>
          </a:bodyPr>
          <a:lstStyle/>
          <a:p>
            <a:pPr rtl="0"/>
            <a:r>
              <a:rPr lang="es-419" sz="900"/>
              <a:t>Boquilla (higuchi)</a:t>
            </a:r>
            <a:endParaRPr kumimoji="1" lang="en-US" altLang="ja-JP" sz="900" dirty="0"/>
          </a:p>
        </p:txBody>
      </p:sp>
      <p:sp>
        <p:nvSpPr>
          <p:cNvPr id="22" name="テキスト ボックス 21">
            <a:extLst>
              <a:ext uri="{FF2B5EF4-FFF2-40B4-BE49-F238E27FC236}">
                <a16:creationId xmlns:a16="http://schemas.microsoft.com/office/drawing/2014/main" id="{963748AA-03AB-4842-AD6F-A2BCD90AE998}"/>
              </a:ext>
            </a:extLst>
          </p:cNvPr>
          <p:cNvSpPr txBox="1"/>
          <p:nvPr/>
        </p:nvSpPr>
        <p:spPr>
          <a:xfrm>
            <a:off x="2385438" y="4794124"/>
            <a:ext cx="553825" cy="361472"/>
          </a:xfrm>
          <a:prstGeom prst="rect">
            <a:avLst/>
          </a:prstGeom>
          <a:solidFill>
            <a:schemeClr val="bg1"/>
          </a:solidFill>
          <a:ln>
            <a:noFill/>
          </a:ln>
        </p:spPr>
        <p:txBody>
          <a:bodyPr wrap="square" lIns="0" tIns="0" rIns="0" bIns="0" rtlCol="0">
            <a:noAutofit/>
          </a:bodyPr>
          <a:lstStyle/>
          <a:p>
            <a:pPr rtl="0"/>
            <a:r>
              <a:rPr lang="es-419" sz="900"/>
              <a:t>Tubo de mezcla</a:t>
            </a:r>
            <a:endParaRPr kumimoji="1" lang="en-US" altLang="ja-JP" sz="900" dirty="0"/>
          </a:p>
        </p:txBody>
      </p:sp>
      <p:sp>
        <p:nvSpPr>
          <p:cNvPr id="23" name="テキスト ボックス 22">
            <a:extLst>
              <a:ext uri="{FF2B5EF4-FFF2-40B4-BE49-F238E27FC236}">
                <a16:creationId xmlns:a16="http://schemas.microsoft.com/office/drawing/2014/main" id="{72663735-24ED-4DA8-90D4-8B4B436D9C63}"/>
              </a:ext>
            </a:extLst>
          </p:cNvPr>
          <p:cNvSpPr txBox="1"/>
          <p:nvPr/>
        </p:nvSpPr>
        <p:spPr>
          <a:xfrm>
            <a:off x="2127855" y="3488901"/>
            <a:ext cx="1667891" cy="337896"/>
          </a:xfrm>
          <a:prstGeom prst="rect">
            <a:avLst/>
          </a:prstGeom>
          <a:solidFill>
            <a:schemeClr val="bg1"/>
          </a:solidFill>
          <a:ln>
            <a:noFill/>
          </a:ln>
        </p:spPr>
        <p:txBody>
          <a:bodyPr wrap="square" lIns="0" tIns="0" rIns="0" bIns="0" rtlCol="0">
            <a:noAutofit/>
          </a:bodyPr>
          <a:lstStyle/>
          <a:p>
            <a:pPr rtl="0"/>
            <a:r>
              <a:rPr lang="es-419" sz="900"/>
              <a:t>Tubo de oxígeno de corte (setudan sanso)</a:t>
            </a:r>
            <a:endParaRPr kumimoji="1" lang="en-US" altLang="ja-JP" sz="900" dirty="0"/>
          </a:p>
        </p:txBody>
      </p:sp>
      <p:sp>
        <p:nvSpPr>
          <p:cNvPr id="24" name="テキスト ボックス 23">
            <a:extLst>
              <a:ext uri="{FF2B5EF4-FFF2-40B4-BE49-F238E27FC236}">
                <a16:creationId xmlns:a16="http://schemas.microsoft.com/office/drawing/2014/main" id="{4BB43E0E-35B1-43F1-81BE-EB890B7EBE76}"/>
              </a:ext>
            </a:extLst>
          </p:cNvPr>
          <p:cNvSpPr txBox="1"/>
          <p:nvPr/>
        </p:nvSpPr>
        <p:spPr>
          <a:xfrm>
            <a:off x="3494036" y="4954944"/>
            <a:ext cx="568110" cy="190417"/>
          </a:xfrm>
          <a:prstGeom prst="rect">
            <a:avLst/>
          </a:prstGeom>
          <a:solidFill>
            <a:schemeClr val="bg1"/>
          </a:solidFill>
          <a:ln>
            <a:noFill/>
          </a:ln>
        </p:spPr>
        <p:txBody>
          <a:bodyPr wrap="square" lIns="0" tIns="0" rIns="0" bIns="0" rtlCol="0">
            <a:noAutofit/>
          </a:bodyPr>
          <a:lstStyle/>
          <a:p>
            <a:pPr rtl="0"/>
            <a:r>
              <a:rPr lang="es-419" sz="900"/>
              <a:t>Mezclador</a:t>
            </a:r>
            <a:endParaRPr kumimoji="1" lang="en-US" altLang="ja-JP" sz="900" dirty="0"/>
          </a:p>
        </p:txBody>
      </p:sp>
      <p:sp>
        <p:nvSpPr>
          <p:cNvPr id="25" name="テキスト ボックス 24">
            <a:extLst>
              <a:ext uri="{FF2B5EF4-FFF2-40B4-BE49-F238E27FC236}">
                <a16:creationId xmlns:a16="http://schemas.microsoft.com/office/drawing/2014/main" id="{9F121A4F-3F7E-4D4A-9BDD-5EAF2CF66451}"/>
              </a:ext>
            </a:extLst>
          </p:cNvPr>
          <p:cNvSpPr txBox="1"/>
          <p:nvPr/>
        </p:nvSpPr>
        <p:spPr>
          <a:xfrm>
            <a:off x="4182959" y="4942249"/>
            <a:ext cx="1242026" cy="361472"/>
          </a:xfrm>
          <a:prstGeom prst="rect">
            <a:avLst/>
          </a:prstGeom>
          <a:solidFill>
            <a:schemeClr val="bg1"/>
          </a:solidFill>
          <a:ln>
            <a:noFill/>
          </a:ln>
        </p:spPr>
        <p:txBody>
          <a:bodyPr wrap="square" lIns="0" tIns="0" rIns="0" bIns="0" rtlCol="0">
            <a:noAutofit/>
          </a:bodyPr>
          <a:lstStyle/>
          <a:p>
            <a:pPr rtl="0"/>
            <a:r>
              <a:rPr lang="es-419" sz="900"/>
              <a:t>Válvula de oxígeno de precalentamiento (sanso)</a:t>
            </a:r>
            <a:endParaRPr kumimoji="1" lang="en-US" altLang="ja-JP" sz="900" dirty="0"/>
          </a:p>
        </p:txBody>
      </p:sp>
      <p:sp>
        <p:nvSpPr>
          <p:cNvPr id="26" name="テキスト ボックス 25">
            <a:extLst>
              <a:ext uri="{FF2B5EF4-FFF2-40B4-BE49-F238E27FC236}">
                <a16:creationId xmlns:a16="http://schemas.microsoft.com/office/drawing/2014/main" id="{4639E5E1-FF9B-41CB-8D53-E103E2A56BF3}"/>
              </a:ext>
            </a:extLst>
          </p:cNvPr>
          <p:cNvSpPr txBox="1"/>
          <p:nvPr/>
        </p:nvSpPr>
        <p:spPr>
          <a:xfrm>
            <a:off x="4873466" y="3446532"/>
            <a:ext cx="1498074" cy="367569"/>
          </a:xfrm>
          <a:prstGeom prst="rect">
            <a:avLst/>
          </a:prstGeom>
          <a:solidFill>
            <a:schemeClr val="bg1"/>
          </a:solidFill>
          <a:ln>
            <a:noFill/>
          </a:ln>
        </p:spPr>
        <p:txBody>
          <a:bodyPr wrap="square" lIns="0" tIns="0" rIns="0" bIns="0" rtlCol="0">
            <a:noAutofit/>
          </a:bodyPr>
          <a:lstStyle/>
          <a:p>
            <a:pPr rtl="0"/>
            <a:r>
              <a:rPr lang="es-419" sz="900"/>
              <a:t>Válvula de corte de oxígeno de corte (setudan sanso)</a:t>
            </a:r>
            <a:endParaRPr kumimoji="1" lang="en-US" altLang="ja-JP" sz="900" dirty="0"/>
          </a:p>
        </p:txBody>
      </p:sp>
      <p:sp>
        <p:nvSpPr>
          <p:cNvPr id="27" name="テキスト ボックス 26">
            <a:extLst>
              <a:ext uri="{FF2B5EF4-FFF2-40B4-BE49-F238E27FC236}">
                <a16:creationId xmlns:a16="http://schemas.microsoft.com/office/drawing/2014/main" id="{7591DA89-7D96-4E5A-AC0C-9672CACAE72D}"/>
              </a:ext>
            </a:extLst>
          </p:cNvPr>
          <p:cNvSpPr txBox="1"/>
          <p:nvPr/>
        </p:nvSpPr>
        <p:spPr>
          <a:xfrm>
            <a:off x="5560428" y="4916372"/>
            <a:ext cx="1283924" cy="190417"/>
          </a:xfrm>
          <a:prstGeom prst="rect">
            <a:avLst/>
          </a:prstGeom>
          <a:solidFill>
            <a:schemeClr val="bg1"/>
          </a:solidFill>
          <a:ln>
            <a:noFill/>
          </a:ln>
        </p:spPr>
        <p:txBody>
          <a:bodyPr wrap="square" lIns="0" tIns="0" rIns="0" bIns="0" rtlCol="0">
            <a:noAutofit/>
          </a:bodyPr>
          <a:lstStyle/>
          <a:p>
            <a:pPr rtl="0"/>
            <a:r>
              <a:rPr lang="es-419" sz="900"/>
              <a:t>Válvula de gas combustible</a:t>
            </a:r>
            <a:endParaRPr kumimoji="1" lang="en-US" altLang="ja-JP" sz="900" dirty="0"/>
          </a:p>
        </p:txBody>
      </p:sp>
      <p:sp>
        <p:nvSpPr>
          <p:cNvPr id="34" name="正方形/長方形 33"/>
          <p:cNvSpPr/>
          <p:nvPr/>
        </p:nvSpPr>
        <p:spPr>
          <a:xfrm>
            <a:off x="4182959" y="2935348"/>
            <a:ext cx="3196322" cy="19649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s-419" sz="900" dirty="0">
                <a:latin typeface="Meiryo UI" panose="020B0604030504040204" pitchFamily="50" charset="-128"/>
                <a:ea typeface="Meiryo UI" panose="020B0604030504040204" pitchFamily="50" charset="-128"/>
              </a:rPr>
              <a:t>(Proporcionado por </a:t>
            </a:r>
            <a:r>
              <a:rPr lang="es-419" sz="900" dirty="0" err="1">
                <a:latin typeface="Meiryo UI" panose="020B0604030504040204" pitchFamily="50" charset="-128"/>
                <a:ea typeface="Meiryo UI" panose="020B0604030504040204" pitchFamily="50" charset="-128"/>
              </a:rPr>
              <a:t>Koike</a:t>
            </a:r>
            <a:r>
              <a:rPr lang="es-419" sz="900" dirty="0">
                <a:latin typeface="Meiryo UI" panose="020B0604030504040204" pitchFamily="50" charset="-128"/>
                <a:ea typeface="Meiryo UI" panose="020B0604030504040204" pitchFamily="50" charset="-128"/>
              </a:rPr>
              <a:t> </a:t>
            </a:r>
            <a:r>
              <a:rPr lang="es-419" sz="900" dirty="0" err="1">
                <a:latin typeface="Meiryo UI" panose="020B0604030504040204" pitchFamily="50" charset="-128"/>
                <a:ea typeface="Meiryo UI" panose="020B0604030504040204" pitchFamily="50" charset="-128"/>
              </a:rPr>
              <a:t>Oxygen</a:t>
            </a:r>
            <a:r>
              <a:rPr lang="es-419" sz="900" dirty="0">
                <a:latin typeface="Meiryo UI" panose="020B0604030504040204" pitchFamily="50" charset="-128"/>
                <a:ea typeface="Meiryo UI" panose="020B0604030504040204" pitchFamily="50" charset="-128"/>
              </a:rPr>
              <a:t> </a:t>
            </a:r>
            <a:r>
              <a:rPr lang="es-419" sz="900" dirty="0" err="1">
                <a:latin typeface="Meiryo UI" panose="020B0604030504040204" pitchFamily="50" charset="-128"/>
                <a:ea typeface="Meiryo UI" panose="020B0604030504040204" pitchFamily="50" charset="-128"/>
              </a:rPr>
              <a:t>Industry</a:t>
            </a:r>
            <a:r>
              <a:rPr lang="es-419" sz="900" dirty="0">
                <a:latin typeface="Meiryo UI" panose="020B0604030504040204" pitchFamily="50" charset="-128"/>
                <a:ea typeface="Meiryo UI" panose="020B0604030504040204" pitchFamily="50" charset="-128"/>
              </a:rPr>
              <a:t> Co., Ltd.)</a:t>
            </a:r>
            <a:endParaRPr kumimoji="1" lang="ja-JP" altLang="en-US" sz="900" dirty="0">
              <a:latin typeface="Meiryo UI" panose="020B0604030504040204" pitchFamily="50" charset="-128"/>
              <a:ea typeface="Meiryo UI" panose="020B0604030504040204" pitchFamily="50" charset="-128"/>
            </a:endParaRPr>
          </a:p>
        </p:txBody>
      </p:sp>
      <p:sp>
        <p:nvSpPr>
          <p:cNvPr id="35" name="正方形/長方形 34"/>
          <p:cNvSpPr/>
          <p:nvPr/>
        </p:nvSpPr>
        <p:spPr>
          <a:xfrm>
            <a:off x="4062146" y="6132923"/>
            <a:ext cx="3332967" cy="140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s-419" sz="900" dirty="0">
                <a:latin typeface="Meiryo UI" panose="020B0604030504040204" pitchFamily="50" charset="-128"/>
                <a:ea typeface="Meiryo UI" panose="020B0604030504040204" pitchFamily="50" charset="-128"/>
              </a:rPr>
              <a:t>(Proporcionado por </a:t>
            </a:r>
            <a:r>
              <a:rPr lang="es-419" sz="900" dirty="0" err="1">
                <a:latin typeface="Meiryo UI" panose="020B0604030504040204" pitchFamily="50" charset="-128"/>
                <a:ea typeface="Meiryo UI" panose="020B0604030504040204" pitchFamily="50" charset="-128"/>
              </a:rPr>
              <a:t>Koike</a:t>
            </a:r>
            <a:r>
              <a:rPr lang="es-419" sz="900" dirty="0">
                <a:latin typeface="Meiryo UI" panose="020B0604030504040204" pitchFamily="50" charset="-128"/>
                <a:ea typeface="Meiryo UI" panose="020B0604030504040204" pitchFamily="50" charset="-128"/>
              </a:rPr>
              <a:t> </a:t>
            </a:r>
            <a:r>
              <a:rPr lang="es-419" sz="900" dirty="0" err="1">
                <a:latin typeface="Meiryo UI" panose="020B0604030504040204" pitchFamily="50" charset="-128"/>
                <a:ea typeface="Meiryo UI" panose="020B0604030504040204" pitchFamily="50" charset="-128"/>
              </a:rPr>
              <a:t>Oxygen</a:t>
            </a:r>
            <a:r>
              <a:rPr lang="es-419" sz="900" dirty="0">
                <a:latin typeface="Meiryo UI" panose="020B0604030504040204" pitchFamily="50" charset="-128"/>
                <a:ea typeface="Meiryo UI" panose="020B0604030504040204" pitchFamily="50" charset="-128"/>
              </a:rPr>
              <a:t> </a:t>
            </a:r>
            <a:r>
              <a:rPr lang="es-419" sz="900" dirty="0" err="1">
                <a:latin typeface="Meiryo UI" panose="020B0604030504040204" pitchFamily="50" charset="-128"/>
                <a:ea typeface="Meiryo UI" panose="020B0604030504040204" pitchFamily="50" charset="-128"/>
              </a:rPr>
              <a:t>Industry</a:t>
            </a:r>
            <a:r>
              <a:rPr lang="es-419" sz="900" dirty="0">
                <a:latin typeface="Meiryo UI" panose="020B0604030504040204" pitchFamily="50" charset="-128"/>
                <a:ea typeface="Meiryo UI" panose="020B0604030504040204" pitchFamily="50" charset="-128"/>
              </a:rPr>
              <a:t> Co., Ltd.)</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275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416134"/>
            <a:ext cx="7886700" cy="418264"/>
          </a:xfrm>
          <a:ln>
            <a:solidFill>
              <a:schemeClr val="tx1"/>
            </a:solidFill>
          </a:ln>
        </p:spPr>
        <p:txBody>
          <a:bodyPr rtlCol="0">
            <a:noAutofit/>
          </a:bodyPr>
          <a:lstStyle/>
          <a:p>
            <a:pPr rtl="0"/>
            <a:r>
              <a:rPr lang="es-419" sz="2400">
                <a:latin typeface="Meiryo UI" panose="020B0604030504040204" pitchFamily="50" charset="-128"/>
                <a:ea typeface="Meiryo UI" panose="020B0604030504040204" pitchFamily="50" charset="-128"/>
              </a:rPr>
              <a:t>Boquilla (higuchi)</a:t>
            </a:r>
          </a:p>
        </p:txBody>
      </p:sp>
      <p:sp>
        <p:nvSpPr>
          <p:cNvPr id="5" name="コンテンツ プレースホルダー 4"/>
          <p:cNvSpPr>
            <a:spLocks noGrp="1"/>
          </p:cNvSpPr>
          <p:nvPr>
            <p:ph idx="1"/>
          </p:nvPr>
        </p:nvSpPr>
        <p:spPr>
          <a:xfrm>
            <a:off x="628650" y="922950"/>
            <a:ext cx="7886700" cy="666222"/>
          </a:xfrm>
          <a:ln>
            <a:solidFill>
              <a:schemeClr val="tx1"/>
            </a:solidFill>
          </a:ln>
        </p:spPr>
        <p:txBody>
          <a:bodyPr rtlCol="0" anchor="ctr" anchorCtr="0">
            <a:normAutofit/>
          </a:bodyPr>
          <a:lstStyle/>
          <a:p>
            <a:pPr rtl="0"/>
            <a:r>
              <a:rPr lang="es-419" sz="1200" dirty="0">
                <a:latin typeface="Meiryo UI" panose="020B0604030504040204" pitchFamily="50" charset="-128"/>
                <a:ea typeface="Meiryo UI" panose="020B0604030504040204" pitchFamily="50" charset="-128"/>
              </a:rPr>
              <a:t>Tipos de gases inflamables y boquillas (</a:t>
            </a:r>
            <a:r>
              <a:rPr lang="es-419" sz="1200" dirty="0" err="1">
                <a:latin typeface="Meiryo UI" panose="020B0604030504040204" pitchFamily="50" charset="-128"/>
                <a:ea typeface="Meiryo UI" panose="020B0604030504040204" pitchFamily="50" charset="-128"/>
              </a:rPr>
              <a:t>higuchi</a:t>
            </a:r>
            <a:r>
              <a:rPr lang="es-419"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marL="0" indent="0" rtl="0">
              <a:buNone/>
            </a:pPr>
            <a:r>
              <a:rPr lang="es-419" sz="1200" dirty="0">
                <a:latin typeface="Meiryo UI" panose="020B0604030504040204" pitchFamily="50" charset="-128"/>
                <a:ea typeface="Meiryo UI" panose="020B0604030504040204" pitchFamily="50" charset="-128"/>
              </a:rPr>
              <a:t>　La estructura de la boquilla (</a:t>
            </a:r>
            <a:r>
              <a:rPr lang="es-419" sz="1200" dirty="0" err="1">
                <a:latin typeface="Meiryo UI" panose="020B0604030504040204" pitchFamily="50" charset="-128"/>
                <a:ea typeface="Meiryo UI" panose="020B0604030504040204" pitchFamily="50" charset="-128"/>
              </a:rPr>
              <a:t>higuchi</a:t>
            </a:r>
            <a:r>
              <a:rPr lang="es-419" sz="1200" dirty="0">
                <a:latin typeface="Meiryo UI" panose="020B0604030504040204" pitchFamily="50" charset="-128"/>
                <a:ea typeface="Meiryo UI" panose="020B0604030504040204" pitchFamily="50" charset="-128"/>
              </a:rPr>
              <a:t>) es diferente para cada gas inflamable</a:t>
            </a:r>
          </a:p>
        </p:txBody>
      </p:sp>
      <p:sp>
        <p:nvSpPr>
          <p:cNvPr id="7" name="テキスト ボックス 6"/>
          <p:cNvSpPr txBox="1"/>
          <p:nvPr/>
        </p:nvSpPr>
        <p:spPr>
          <a:xfrm>
            <a:off x="4235116" y="6444903"/>
            <a:ext cx="3994483" cy="276573"/>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 14 / Texto complementario página 12</a:t>
            </a:r>
          </a:p>
        </p:txBody>
      </p:sp>
      <p:pic>
        <p:nvPicPr>
          <p:cNvPr id="3" name="図 2"/>
          <p:cNvPicPr>
            <a:picLocks noChangeAspect="1"/>
          </p:cNvPicPr>
          <p:nvPr/>
        </p:nvPicPr>
        <p:blipFill>
          <a:blip r:embed="rId3"/>
          <a:stretch>
            <a:fillRect/>
          </a:stretch>
        </p:blipFill>
        <p:spPr>
          <a:xfrm>
            <a:off x="628650" y="2507027"/>
            <a:ext cx="4639635" cy="2119320"/>
          </a:xfrm>
          <a:prstGeom prst="rect">
            <a:avLst/>
          </a:prstGeom>
        </p:spPr>
      </p:pic>
      <p:sp>
        <p:nvSpPr>
          <p:cNvPr id="8" name="コンテンツ プレースホルダー 4"/>
          <p:cNvSpPr txBox="1">
            <a:spLocks/>
          </p:cNvSpPr>
          <p:nvPr/>
        </p:nvSpPr>
        <p:spPr>
          <a:xfrm>
            <a:off x="628650" y="1693631"/>
            <a:ext cx="7886700" cy="70893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es-419" sz="1200">
                <a:latin typeface="Meiryo UI" panose="020B0604030504040204" pitchFamily="50" charset="-128"/>
                <a:ea typeface="Meiryo UI" panose="020B0604030504040204" pitchFamily="50" charset="-128"/>
              </a:rPr>
              <a:t>Peligros de utilizar tipos de gases inflamables incorrectos</a:t>
            </a:r>
            <a:endParaRPr lang="en-US" altLang="ja-JP" sz="1200" dirty="0">
              <a:latin typeface="Meiryo UI" panose="020B0604030504040204" pitchFamily="50" charset="-128"/>
              <a:ea typeface="Meiryo UI" panose="020B0604030504040204" pitchFamily="50" charset="-128"/>
            </a:endParaRPr>
          </a:p>
          <a:p>
            <a:pPr marL="0" indent="0" rtl="0">
              <a:spcBef>
                <a:spcPts val="600"/>
              </a:spcBef>
              <a:buNone/>
            </a:pPr>
            <a:r>
              <a:rPr lang="es-419" sz="1200">
                <a:latin typeface="Meiryo UI" panose="020B0604030504040204" pitchFamily="50" charset="-128"/>
                <a:ea typeface="Meiryo UI" panose="020B0604030504040204" pitchFamily="50" charset="-128"/>
              </a:rPr>
              <a:t>　Si se usa gas acetileno (asechiren) con una boquilla (higuchi) para otros gases inflamables, se producirá un retroceso de llama (gyakka), que es extremadamente peligroso.</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6</a:t>
            </a:fld>
            <a:endParaRPr kumimoji="1" lang="ja-JP" altLang="en-US"/>
          </a:p>
        </p:txBody>
      </p:sp>
      <p:sp>
        <p:nvSpPr>
          <p:cNvPr id="9" name="テキスト ボックス 8">
            <a:extLst>
              <a:ext uri="{FF2B5EF4-FFF2-40B4-BE49-F238E27FC236}">
                <a16:creationId xmlns:a16="http://schemas.microsoft.com/office/drawing/2014/main" id="{1CC6DAD3-9764-4A8F-8126-06C25B7B452C}"/>
              </a:ext>
            </a:extLst>
          </p:cNvPr>
          <p:cNvSpPr txBox="1"/>
          <p:nvPr/>
        </p:nvSpPr>
        <p:spPr>
          <a:xfrm>
            <a:off x="852377" y="2542703"/>
            <a:ext cx="4245061" cy="208879"/>
          </a:xfrm>
          <a:prstGeom prst="rect">
            <a:avLst/>
          </a:prstGeom>
          <a:solidFill>
            <a:schemeClr val="bg1"/>
          </a:solidFill>
          <a:ln>
            <a:noFill/>
          </a:ln>
        </p:spPr>
        <p:txBody>
          <a:bodyPr wrap="square" lIns="0" tIns="0" rIns="0" bIns="0" rtlCol="0">
            <a:noAutofit/>
          </a:bodyPr>
          <a:lstStyle/>
          <a:p>
            <a:pPr rtl="0"/>
            <a:r>
              <a:rPr lang="es-419" sz="1000"/>
              <a:t>Tabla 1-3 Tasa de combustión del gas acetileno (asechiren) y propano (puropan)</a:t>
            </a:r>
            <a:endParaRPr kumimoji="1" lang="en-US" altLang="ja-JP" sz="1000" dirty="0"/>
          </a:p>
        </p:txBody>
      </p:sp>
      <p:sp>
        <p:nvSpPr>
          <p:cNvPr id="10" name="テキスト ボックス 9">
            <a:extLst>
              <a:ext uri="{FF2B5EF4-FFF2-40B4-BE49-F238E27FC236}">
                <a16:creationId xmlns:a16="http://schemas.microsoft.com/office/drawing/2014/main" id="{E6D068FC-DD08-4DF2-AD05-2CB8D6701D34}"/>
              </a:ext>
            </a:extLst>
          </p:cNvPr>
          <p:cNvSpPr txBox="1"/>
          <p:nvPr/>
        </p:nvSpPr>
        <p:spPr>
          <a:xfrm>
            <a:off x="762684" y="3701957"/>
            <a:ext cx="1107059" cy="227794"/>
          </a:xfrm>
          <a:prstGeom prst="rect">
            <a:avLst/>
          </a:prstGeom>
          <a:solidFill>
            <a:schemeClr val="bg1"/>
          </a:solidFill>
          <a:ln>
            <a:noFill/>
          </a:ln>
        </p:spPr>
        <p:txBody>
          <a:bodyPr wrap="square" lIns="0" tIns="0" rIns="0" bIns="0" rtlCol="0">
            <a:noAutofit/>
          </a:bodyPr>
          <a:lstStyle/>
          <a:p>
            <a:pPr rtl="0"/>
            <a:r>
              <a:rPr lang="es-419" sz="900"/>
              <a:t>Acetileno (asechiren)</a:t>
            </a:r>
            <a:endParaRPr kumimoji="1" lang="en-US" altLang="ja-JP" sz="900" dirty="0"/>
          </a:p>
        </p:txBody>
      </p:sp>
      <p:sp>
        <p:nvSpPr>
          <p:cNvPr id="11" name="テキスト ボックス 10">
            <a:extLst>
              <a:ext uri="{FF2B5EF4-FFF2-40B4-BE49-F238E27FC236}">
                <a16:creationId xmlns:a16="http://schemas.microsoft.com/office/drawing/2014/main" id="{1084617C-B89C-45DC-B6C6-909C1AD9969D}"/>
              </a:ext>
            </a:extLst>
          </p:cNvPr>
          <p:cNvSpPr txBox="1"/>
          <p:nvPr/>
        </p:nvSpPr>
        <p:spPr>
          <a:xfrm>
            <a:off x="762684" y="4034212"/>
            <a:ext cx="1107059" cy="227794"/>
          </a:xfrm>
          <a:prstGeom prst="rect">
            <a:avLst/>
          </a:prstGeom>
          <a:solidFill>
            <a:schemeClr val="bg1"/>
          </a:solidFill>
          <a:ln>
            <a:noFill/>
          </a:ln>
        </p:spPr>
        <p:txBody>
          <a:bodyPr wrap="square" lIns="0" tIns="0" rIns="0" bIns="0" rtlCol="0">
            <a:noAutofit/>
          </a:bodyPr>
          <a:lstStyle/>
          <a:p>
            <a:pPr rtl="0"/>
            <a:r>
              <a:rPr lang="es-419" sz="900"/>
              <a:t>Propano (puropan)</a:t>
            </a:r>
            <a:endParaRPr kumimoji="1" lang="en-US" altLang="ja-JP" sz="900" dirty="0"/>
          </a:p>
        </p:txBody>
      </p:sp>
      <p:sp>
        <p:nvSpPr>
          <p:cNvPr id="12" name="テキスト ボックス 11">
            <a:extLst>
              <a:ext uri="{FF2B5EF4-FFF2-40B4-BE49-F238E27FC236}">
                <a16:creationId xmlns:a16="http://schemas.microsoft.com/office/drawing/2014/main" id="{D6C25769-21E6-4876-B575-F72F00E5A703}"/>
              </a:ext>
            </a:extLst>
          </p:cNvPr>
          <p:cNvSpPr txBox="1"/>
          <p:nvPr/>
        </p:nvSpPr>
        <p:spPr>
          <a:xfrm>
            <a:off x="1991967" y="2856043"/>
            <a:ext cx="1460917" cy="530766"/>
          </a:xfrm>
          <a:prstGeom prst="rect">
            <a:avLst/>
          </a:prstGeom>
          <a:solidFill>
            <a:schemeClr val="bg1"/>
          </a:solidFill>
          <a:ln>
            <a:noFill/>
          </a:ln>
        </p:spPr>
        <p:txBody>
          <a:bodyPr wrap="square" lIns="0" tIns="0" rIns="0" bIns="0" rtlCol="0">
            <a:noAutofit/>
          </a:bodyPr>
          <a:lstStyle/>
          <a:p>
            <a:pPr algn="ctr" rtl="0"/>
            <a:r>
              <a:rPr lang="es-419" sz="1100"/>
              <a:t>Temperatura mínima de ignición</a:t>
            </a:r>
            <a:endParaRPr kumimoji="1" lang="en-US" altLang="ja-JP" sz="1100" dirty="0"/>
          </a:p>
          <a:p>
            <a:pPr algn="ctr" rtl="0"/>
            <a:r>
              <a:rPr lang="es-419" sz="1100"/>
              <a:t>(En oxígeno (sanso))</a:t>
            </a:r>
            <a:endParaRPr kumimoji="1" lang="en-US" altLang="ja-JP" sz="1100" dirty="0"/>
          </a:p>
        </p:txBody>
      </p:sp>
      <p:sp>
        <p:nvSpPr>
          <p:cNvPr id="13" name="テキスト ボックス 12">
            <a:extLst>
              <a:ext uri="{FF2B5EF4-FFF2-40B4-BE49-F238E27FC236}">
                <a16:creationId xmlns:a16="http://schemas.microsoft.com/office/drawing/2014/main" id="{CABE1B89-F534-4016-80CC-E38740E1CF09}"/>
              </a:ext>
            </a:extLst>
          </p:cNvPr>
          <p:cNvSpPr txBox="1"/>
          <p:nvPr/>
        </p:nvSpPr>
        <p:spPr>
          <a:xfrm>
            <a:off x="3575534" y="2834774"/>
            <a:ext cx="1521905" cy="552036"/>
          </a:xfrm>
          <a:prstGeom prst="rect">
            <a:avLst/>
          </a:prstGeom>
          <a:solidFill>
            <a:schemeClr val="bg1"/>
          </a:solidFill>
          <a:ln>
            <a:noFill/>
          </a:ln>
        </p:spPr>
        <p:txBody>
          <a:bodyPr wrap="square" lIns="0" tIns="0" rIns="0" bIns="0" rtlCol="0">
            <a:noAutofit/>
          </a:bodyPr>
          <a:lstStyle/>
          <a:p>
            <a:pPr algn="ctr" rtl="0"/>
            <a:r>
              <a:rPr lang="es-419" sz="1100"/>
              <a:t>Tasa de combustión</a:t>
            </a:r>
            <a:endParaRPr kumimoji="1" lang="en-US" altLang="ja-JP" sz="1100" dirty="0"/>
          </a:p>
          <a:p>
            <a:pPr algn="ctr" rtl="0"/>
            <a:r>
              <a:rPr lang="es-419" sz="1100"/>
              <a:t>(Relación de mezcla neutra)</a:t>
            </a:r>
            <a:endParaRPr kumimoji="1" lang="en-US" altLang="ja-JP" sz="1100" dirty="0"/>
          </a:p>
        </p:txBody>
      </p:sp>
      <p:sp>
        <p:nvSpPr>
          <p:cNvPr id="14" name="テキスト ボックス 13">
            <a:extLst>
              <a:ext uri="{FF2B5EF4-FFF2-40B4-BE49-F238E27FC236}">
                <a16:creationId xmlns:a16="http://schemas.microsoft.com/office/drawing/2014/main" id="{59589F46-DDBC-4753-8EB2-B86F6F32361A}"/>
              </a:ext>
            </a:extLst>
          </p:cNvPr>
          <p:cNvSpPr txBox="1"/>
          <p:nvPr/>
        </p:nvSpPr>
        <p:spPr>
          <a:xfrm>
            <a:off x="739783" y="4318269"/>
            <a:ext cx="4480485" cy="187688"/>
          </a:xfrm>
          <a:prstGeom prst="rect">
            <a:avLst/>
          </a:prstGeom>
          <a:solidFill>
            <a:schemeClr val="bg1"/>
          </a:solidFill>
          <a:ln>
            <a:noFill/>
          </a:ln>
        </p:spPr>
        <p:txBody>
          <a:bodyPr wrap="square" lIns="0" tIns="0" rIns="0" bIns="0" rtlCol="0">
            <a:noAutofit/>
          </a:bodyPr>
          <a:lstStyle/>
          <a:p>
            <a:pPr rtl="0"/>
            <a:r>
              <a:rPr lang="es-419" sz="900"/>
              <a:t>*: Las cifras se basan en “Resumen: Preguntas y respuestas sobre corte térmico” de la Sociedad Japonesa de Ingeniería de Soldadura.</a:t>
            </a:r>
            <a:endParaRPr kumimoji="1" lang="en-US" altLang="ja-JP" sz="900" dirty="0"/>
          </a:p>
        </p:txBody>
      </p:sp>
    </p:spTree>
    <p:extLst>
      <p:ext uri="{BB962C8B-B14F-4D97-AF65-F5344CB8AC3E}">
        <p14:creationId xmlns:p14="http://schemas.microsoft.com/office/powerpoint/2010/main" val="43647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531120"/>
            <a:ext cx="7886700" cy="421610"/>
          </a:xfrm>
          <a:ln>
            <a:solidFill>
              <a:schemeClr val="tx1"/>
            </a:solidFill>
          </a:ln>
        </p:spPr>
        <p:txBody>
          <a:bodyPr rtlCol="0">
            <a:noAutofit/>
          </a:bodyPr>
          <a:lstStyle/>
          <a:p>
            <a:pPr rtl="0"/>
            <a:r>
              <a:rPr lang="es-419" sz="2400" dirty="0">
                <a:latin typeface="Meiryo UI" panose="020B0604030504040204" pitchFamily="50" charset="-128"/>
                <a:ea typeface="Meiryo UI" panose="020B0604030504040204" pitchFamily="50" charset="-128"/>
              </a:rPr>
              <a:t>Regulador de presión (</a:t>
            </a:r>
            <a:r>
              <a:rPr lang="es-419" sz="2400" dirty="0" err="1">
                <a:latin typeface="Meiryo UI" panose="020B0604030504040204" pitchFamily="50" charset="-128"/>
                <a:ea typeface="Meiryo UI" panose="020B0604030504040204" pitchFamily="50" charset="-128"/>
              </a:rPr>
              <a:t>aturyoku</a:t>
            </a:r>
            <a:r>
              <a:rPr lang="es-419" sz="2400" dirty="0">
                <a:latin typeface="Meiryo UI" panose="020B0604030504040204" pitchFamily="50" charset="-128"/>
                <a:ea typeface="Meiryo UI" panose="020B0604030504040204" pitchFamily="50" charset="-128"/>
              </a:rPr>
              <a:t> </a:t>
            </a:r>
            <a:r>
              <a:rPr lang="es-419" sz="2400" dirty="0" err="1">
                <a:latin typeface="Meiryo UI" panose="020B0604030504040204" pitchFamily="50" charset="-128"/>
                <a:ea typeface="Meiryo UI" panose="020B0604030504040204" pitchFamily="50" charset="-128"/>
              </a:rPr>
              <a:t>chousei</a:t>
            </a:r>
            <a:r>
              <a:rPr lang="es-419" sz="2400" dirty="0">
                <a:latin typeface="Meiryo UI" panose="020B0604030504040204" pitchFamily="50" charset="-128"/>
                <a:ea typeface="Meiryo UI" panose="020B0604030504040204" pitchFamily="50" charset="-128"/>
              </a:rPr>
              <a:t> </a:t>
            </a:r>
            <a:r>
              <a:rPr lang="es-419" sz="2400" dirty="0" err="1">
                <a:latin typeface="Meiryo UI" panose="020B0604030504040204" pitchFamily="50" charset="-128"/>
                <a:ea typeface="Meiryo UI" panose="020B0604030504040204" pitchFamily="50" charset="-128"/>
              </a:rPr>
              <a:t>ki</a:t>
            </a:r>
            <a:r>
              <a:rPr lang="es-419"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038917"/>
            <a:ext cx="3009899" cy="367256"/>
          </a:xfrm>
          <a:ln>
            <a:solidFill>
              <a:schemeClr val="tx1"/>
            </a:solidFill>
          </a:ln>
        </p:spPr>
        <p:txBody>
          <a:bodyPr rtlCol="0" anchor="ctr" anchorCtr="0">
            <a:noAutofit/>
          </a:bodyPr>
          <a:lstStyle/>
          <a:p>
            <a:pPr rtl="0"/>
            <a:r>
              <a:rPr lang="es-419" sz="1050" dirty="0">
                <a:latin typeface="Meiryo UI" panose="020B0604030504040204" pitchFamily="50" charset="-128"/>
                <a:ea typeface="Meiryo UI" panose="020B0604030504040204" pitchFamily="50" charset="-128"/>
              </a:rPr>
              <a:t>Reguladores de presión (</a:t>
            </a:r>
            <a:r>
              <a:rPr lang="es-419" sz="1050" dirty="0" err="1">
                <a:latin typeface="Meiryo UI" panose="020B0604030504040204" pitchFamily="50" charset="-128"/>
                <a:ea typeface="Meiryo UI" panose="020B0604030504040204" pitchFamily="50" charset="-128"/>
              </a:rPr>
              <a:t>aturyoku</a:t>
            </a:r>
            <a:r>
              <a:rPr lang="es-419" sz="1050" dirty="0">
                <a:latin typeface="Meiryo UI" panose="020B0604030504040204" pitchFamily="50" charset="-128"/>
                <a:ea typeface="Meiryo UI" panose="020B0604030504040204" pitchFamily="50" charset="-128"/>
              </a:rPr>
              <a:t> </a:t>
            </a:r>
            <a:r>
              <a:rPr lang="es-419" sz="1050" dirty="0" err="1">
                <a:latin typeface="Meiryo UI" panose="020B0604030504040204" pitchFamily="50" charset="-128"/>
                <a:ea typeface="Meiryo UI" panose="020B0604030504040204" pitchFamily="50" charset="-128"/>
              </a:rPr>
              <a:t>chousei</a:t>
            </a:r>
            <a:r>
              <a:rPr lang="es-419" sz="1050" dirty="0">
                <a:latin typeface="Meiryo UI" panose="020B0604030504040204" pitchFamily="50" charset="-128"/>
                <a:ea typeface="Meiryo UI" panose="020B0604030504040204" pitchFamily="50" charset="-128"/>
              </a:rPr>
              <a:t> </a:t>
            </a:r>
            <a:r>
              <a:rPr lang="es-419" sz="1050" dirty="0" err="1">
                <a:latin typeface="Meiryo UI" panose="020B0604030504040204" pitchFamily="50" charset="-128"/>
                <a:ea typeface="Meiryo UI" panose="020B0604030504040204" pitchFamily="50" charset="-128"/>
              </a:rPr>
              <a:t>ki</a:t>
            </a:r>
            <a:r>
              <a:rPr lang="es-419" sz="1050" dirty="0">
                <a:latin typeface="Meiryo UI" panose="020B0604030504040204" pitchFamily="50" charset="-128"/>
                <a:ea typeface="Meiryo UI" panose="020B0604030504040204" pitchFamily="50" charset="-128"/>
              </a:rPr>
              <a:t>) de acetileno (</a:t>
            </a:r>
            <a:r>
              <a:rPr lang="es-419" sz="1050" dirty="0" err="1">
                <a:latin typeface="Meiryo UI" panose="020B0604030504040204" pitchFamily="50" charset="-128"/>
                <a:ea typeface="Meiryo UI" panose="020B0604030504040204" pitchFamily="50" charset="-128"/>
              </a:rPr>
              <a:t>asechiren</a:t>
            </a:r>
            <a:r>
              <a:rPr lang="es-419" sz="1050" dirty="0">
                <a:latin typeface="Meiryo UI" panose="020B0604030504040204" pitchFamily="50" charset="-128"/>
                <a:ea typeface="Meiryo UI" panose="020B0604030504040204" pitchFamily="50" charset="-128"/>
              </a:rPr>
              <a:t>)</a:t>
            </a:r>
          </a:p>
        </p:txBody>
      </p:sp>
      <p:sp>
        <p:nvSpPr>
          <p:cNvPr id="7" name="テキスト ボックス 6"/>
          <p:cNvSpPr txBox="1"/>
          <p:nvPr/>
        </p:nvSpPr>
        <p:spPr>
          <a:xfrm>
            <a:off x="3511551" y="6442538"/>
            <a:ext cx="4663180" cy="278938"/>
          </a:xfrm>
          <a:prstGeom prst="rect">
            <a:avLst/>
          </a:prstGeom>
          <a:noFill/>
          <a:ln>
            <a:solidFill>
              <a:schemeClr val="tx1"/>
            </a:solidFill>
          </a:ln>
        </p:spPr>
        <p:txBody>
          <a:bodyPr wrap="square" rtlCol="0">
            <a:spAutoFit/>
          </a:bodyPr>
          <a:lstStyle/>
          <a:p>
            <a:pPr algn="r" rtl="0"/>
            <a:r>
              <a:rPr lang="es-419" sz="1200" dirty="0">
                <a:solidFill>
                  <a:prstClr val="black"/>
                </a:solidFill>
              </a:rPr>
              <a:t>Libro de texto páginas 19, 20 / Texto complementario páginas 14, 15</a:t>
            </a:r>
          </a:p>
        </p:txBody>
      </p:sp>
      <p:sp>
        <p:nvSpPr>
          <p:cNvPr id="6" name="コンテンツ プレースホルダー 4"/>
          <p:cNvSpPr txBox="1">
            <a:spLocks/>
          </p:cNvSpPr>
          <p:nvPr/>
        </p:nvSpPr>
        <p:spPr>
          <a:xfrm>
            <a:off x="3648075" y="1038918"/>
            <a:ext cx="4867275" cy="36725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es-419" sz="1050">
                <a:latin typeface="Meiryo UI" panose="020B0604030504040204" pitchFamily="50" charset="-128"/>
                <a:ea typeface="Meiryo UI" panose="020B0604030504040204" pitchFamily="50" charset="-128"/>
              </a:rPr>
              <a:t>Reguladores de presión (aturyoku chousei ki) de oxígeno (sanso)</a:t>
            </a:r>
            <a:endParaRPr lang="ja-JP" altLang="en-US" sz="1050"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rtlCol="0"/>
          <a:lstStyle/>
          <a:p>
            <a:pPr rtl="0"/>
            <a:fld id="{10712B29-8DFD-45C1-BE8F-2E7F44751CDC}" type="slidenum">
              <a:rPr kumimoji="1" lang="ja-JP" altLang="en-US" smtClean="0"/>
              <a:t>7</a:t>
            </a:fld>
            <a:endParaRPr kumimoji="1" lang="ja-JP" altLang="en-US" dirty="0"/>
          </a:p>
        </p:txBody>
      </p:sp>
      <p:pic>
        <p:nvPicPr>
          <p:cNvPr id="9" name="図 8"/>
          <p:cNvPicPr>
            <a:picLocks noChangeAspect="1"/>
          </p:cNvPicPr>
          <p:nvPr/>
        </p:nvPicPr>
        <p:blipFill>
          <a:blip r:embed="rId3"/>
          <a:stretch>
            <a:fillRect/>
          </a:stretch>
        </p:blipFill>
        <p:spPr>
          <a:xfrm>
            <a:off x="628650" y="1400433"/>
            <a:ext cx="3012712" cy="3511045"/>
          </a:xfrm>
          <a:prstGeom prst="rect">
            <a:avLst/>
          </a:prstGeom>
        </p:spPr>
      </p:pic>
      <p:pic>
        <p:nvPicPr>
          <p:cNvPr id="11" name="図 10"/>
          <p:cNvPicPr>
            <a:picLocks noChangeAspect="1"/>
          </p:cNvPicPr>
          <p:nvPr/>
        </p:nvPicPr>
        <p:blipFill>
          <a:blip r:embed="rId4"/>
          <a:stretch>
            <a:fillRect/>
          </a:stretch>
        </p:blipFill>
        <p:spPr>
          <a:xfrm>
            <a:off x="3644024" y="1398494"/>
            <a:ext cx="4876801" cy="2894252"/>
          </a:xfrm>
          <a:prstGeom prst="rect">
            <a:avLst/>
          </a:prstGeom>
        </p:spPr>
      </p:pic>
      <p:sp>
        <p:nvSpPr>
          <p:cNvPr id="10" name="テキスト ボックス 9">
            <a:extLst>
              <a:ext uri="{FF2B5EF4-FFF2-40B4-BE49-F238E27FC236}">
                <a16:creationId xmlns:a16="http://schemas.microsoft.com/office/drawing/2014/main" id="{21B44874-A80C-4C4F-AFAD-D43925606D7D}"/>
              </a:ext>
            </a:extLst>
          </p:cNvPr>
          <p:cNvSpPr txBox="1"/>
          <p:nvPr/>
        </p:nvSpPr>
        <p:spPr>
          <a:xfrm>
            <a:off x="723331" y="4498481"/>
            <a:ext cx="2788220" cy="283934"/>
          </a:xfrm>
          <a:prstGeom prst="rect">
            <a:avLst/>
          </a:prstGeom>
          <a:solidFill>
            <a:schemeClr val="bg1"/>
          </a:solidFill>
          <a:ln>
            <a:noFill/>
          </a:ln>
        </p:spPr>
        <p:txBody>
          <a:bodyPr wrap="square" lIns="0" tIns="0" rIns="0" bIns="0" rtlCol="0">
            <a:noAutofit/>
          </a:bodyPr>
          <a:lstStyle/>
          <a:p>
            <a:pPr algn="ctr" rtl="0"/>
            <a:r>
              <a:rPr lang="es-419" sz="1200" dirty="0"/>
              <a:t>Figura 1-17: </a:t>
            </a:r>
            <a:br>
              <a:rPr lang="es-419" sz="1200" dirty="0"/>
            </a:br>
            <a:r>
              <a:rPr lang="es-419" sz="1200" dirty="0"/>
              <a:t>Regulador de gas acetileno (</a:t>
            </a:r>
            <a:r>
              <a:rPr lang="es-419" sz="1200" dirty="0" err="1"/>
              <a:t>asechiren</a:t>
            </a:r>
            <a:r>
              <a:rPr lang="es-419" sz="1200" dirty="0"/>
              <a:t>)</a:t>
            </a:r>
            <a:endParaRPr kumimoji="1" lang="en-US" altLang="ja-JP" sz="1200" dirty="0"/>
          </a:p>
        </p:txBody>
      </p:sp>
      <p:sp>
        <p:nvSpPr>
          <p:cNvPr id="12" name="テキスト ボックス 11">
            <a:extLst>
              <a:ext uri="{FF2B5EF4-FFF2-40B4-BE49-F238E27FC236}">
                <a16:creationId xmlns:a16="http://schemas.microsoft.com/office/drawing/2014/main" id="{CABF2167-4E30-4A0B-9CDE-6586FA005787}"/>
              </a:ext>
            </a:extLst>
          </p:cNvPr>
          <p:cNvSpPr txBox="1"/>
          <p:nvPr/>
        </p:nvSpPr>
        <p:spPr>
          <a:xfrm>
            <a:off x="1743559" y="4292127"/>
            <a:ext cx="1767992" cy="206353"/>
          </a:xfrm>
          <a:prstGeom prst="rect">
            <a:avLst/>
          </a:prstGeom>
          <a:solidFill>
            <a:schemeClr val="bg1"/>
          </a:solidFill>
          <a:ln>
            <a:noFill/>
          </a:ln>
        </p:spPr>
        <p:txBody>
          <a:bodyPr wrap="square" lIns="0" tIns="0" rIns="0" bIns="0" rtlCol="0">
            <a:noAutofit/>
          </a:bodyPr>
          <a:lstStyle/>
          <a:p>
            <a:pPr algn="r" rtl="0"/>
            <a:r>
              <a:rPr lang="es-419" sz="900" dirty="0"/>
              <a:t>Fuente: NISSAN TANAKA CORPORATION</a:t>
            </a:r>
            <a:endParaRPr kumimoji="1" lang="en-US" altLang="ja-JP" sz="900" dirty="0"/>
          </a:p>
        </p:txBody>
      </p:sp>
      <p:sp>
        <p:nvSpPr>
          <p:cNvPr id="13" name="テキスト ボックス 12">
            <a:extLst>
              <a:ext uri="{FF2B5EF4-FFF2-40B4-BE49-F238E27FC236}">
                <a16:creationId xmlns:a16="http://schemas.microsoft.com/office/drawing/2014/main" id="{756ED528-4E44-4F48-8C9B-998C7E18DC59}"/>
              </a:ext>
            </a:extLst>
          </p:cNvPr>
          <p:cNvSpPr txBox="1"/>
          <p:nvPr/>
        </p:nvSpPr>
        <p:spPr>
          <a:xfrm>
            <a:off x="4048737" y="4001729"/>
            <a:ext cx="4232774" cy="206353"/>
          </a:xfrm>
          <a:prstGeom prst="rect">
            <a:avLst/>
          </a:prstGeom>
          <a:solidFill>
            <a:schemeClr val="bg1"/>
          </a:solidFill>
          <a:ln>
            <a:noFill/>
          </a:ln>
        </p:spPr>
        <p:txBody>
          <a:bodyPr wrap="square" lIns="0" tIns="0" rIns="0" bIns="0" rtlCol="0">
            <a:noAutofit/>
          </a:bodyPr>
          <a:lstStyle/>
          <a:p>
            <a:pPr rtl="0"/>
            <a:r>
              <a:rPr lang="es-419" sz="1200" dirty="0"/>
              <a:t>Figura 1-18: Tornillos de montaje del regulador de oxígeno (sanso)</a:t>
            </a:r>
            <a:endParaRPr kumimoji="1" lang="en-US" altLang="ja-JP" sz="1200" dirty="0"/>
          </a:p>
        </p:txBody>
      </p:sp>
      <p:sp>
        <p:nvSpPr>
          <p:cNvPr id="14" name="テキスト ボックス 13">
            <a:extLst>
              <a:ext uri="{FF2B5EF4-FFF2-40B4-BE49-F238E27FC236}">
                <a16:creationId xmlns:a16="http://schemas.microsoft.com/office/drawing/2014/main" id="{00FAD07B-ABE3-4D0F-97FD-E98259BDFC30}"/>
              </a:ext>
            </a:extLst>
          </p:cNvPr>
          <p:cNvSpPr txBox="1"/>
          <p:nvPr/>
        </p:nvSpPr>
        <p:spPr>
          <a:xfrm>
            <a:off x="3783535" y="3555965"/>
            <a:ext cx="2046719" cy="206353"/>
          </a:xfrm>
          <a:prstGeom prst="rect">
            <a:avLst/>
          </a:prstGeom>
          <a:solidFill>
            <a:schemeClr val="bg1"/>
          </a:solidFill>
          <a:ln>
            <a:noFill/>
          </a:ln>
        </p:spPr>
        <p:txBody>
          <a:bodyPr wrap="square" lIns="0" tIns="0" rIns="0" bIns="0" rtlCol="0">
            <a:noAutofit/>
          </a:bodyPr>
          <a:lstStyle/>
          <a:p>
            <a:pPr rtl="0"/>
            <a:r>
              <a:rPr lang="es-419" sz="1200"/>
              <a:t>Tipo de tuerca de montaje (estilo alemán)</a:t>
            </a:r>
            <a:endParaRPr kumimoji="1" lang="en-US" altLang="ja-JP" sz="1200" dirty="0"/>
          </a:p>
        </p:txBody>
      </p:sp>
      <p:sp>
        <p:nvSpPr>
          <p:cNvPr id="15" name="テキスト ボックス 14">
            <a:extLst>
              <a:ext uri="{FF2B5EF4-FFF2-40B4-BE49-F238E27FC236}">
                <a16:creationId xmlns:a16="http://schemas.microsoft.com/office/drawing/2014/main" id="{3665A198-2E74-4331-B04E-494423AAB760}"/>
              </a:ext>
            </a:extLst>
          </p:cNvPr>
          <p:cNvSpPr txBox="1"/>
          <p:nvPr/>
        </p:nvSpPr>
        <p:spPr>
          <a:xfrm>
            <a:off x="6234792" y="3489848"/>
            <a:ext cx="2046719" cy="248406"/>
          </a:xfrm>
          <a:prstGeom prst="rect">
            <a:avLst/>
          </a:prstGeom>
          <a:solidFill>
            <a:schemeClr val="bg1"/>
          </a:solidFill>
          <a:ln>
            <a:noFill/>
          </a:ln>
        </p:spPr>
        <p:txBody>
          <a:bodyPr wrap="square" lIns="0" tIns="0" rIns="0" bIns="0" rtlCol="0">
            <a:noAutofit/>
          </a:bodyPr>
          <a:lstStyle/>
          <a:p>
            <a:pPr rtl="0"/>
            <a:r>
              <a:rPr lang="es-419" sz="1200" dirty="0"/>
              <a:t>Tipo de tornillo de montaje (estilo francés)</a:t>
            </a:r>
            <a:endParaRPr kumimoji="1" lang="en-US" altLang="ja-JP" sz="1200" dirty="0"/>
          </a:p>
        </p:txBody>
      </p:sp>
      <p:sp>
        <p:nvSpPr>
          <p:cNvPr id="16" name="テキスト ボックス 15">
            <a:extLst>
              <a:ext uri="{FF2B5EF4-FFF2-40B4-BE49-F238E27FC236}">
                <a16:creationId xmlns:a16="http://schemas.microsoft.com/office/drawing/2014/main" id="{B29B62AB-45EE-4082-8A32-B97047F7DEA6}"/>
              </a:ext>
            </a:extLst>
          </p:cNvPr>
          <p:cNvSpPr txBox="1"/>
          <p:nvPr/>
        </p:nvSpPr>
        <p:spPr>
          <a:xfrm>
            <a:off x="6746007" y="3841348"/>
            <a:ext cx="1661775" cy="206353"/>
          </a:xfrm>
          <a:prstGeom prst="rect">
            <a:avLst/>
          </a:prstGeom>
          <a:solidFill>
            <a:schemeClr val="bg1"/>
          </a:solidFill>
          <a:ln>
            <a:noFill/>
          </a:ln>
        </p:spPr>
        <p:txBody>
          <a:bodyPr wrap="square" lIns="0" tIns="0" rIns="0" bIns="0" rtlCol="0">
            <a:noAutofit/>
          </a:bodyPr>
          <a:lstStyle/>
          <a:p>
            <a:pPr algn="r" rtl="0"/>
            <a:r>
              <a:rPr lang="es-419" sz="700" dirty="0"/>
              <a:t>Fuente: KOIKE SANSO KOGYO Co., LTD.</a:t>
            </a:r>
            <a:endParaRPr kumimoji="1" lang="en-US" altLang="ja-JP" sz="700" dirty="0"/>
          </a:p>
        </p:txBody>
      </p:sp>
      <p:sp>
        <p:nvSpPr>
          <p:cNvPr id="17" name="正方形/長方形 16"/>
          <p:cNvSpPr/>
          <p:nvPr/>
        </p:nvSpPr>
        <p:spPr>
          <a:xfrm>
            <a:off x="5502640" y="4282429"/>
            <a:ext cx="3269283" cy="30057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s-419" sz="900" dirty="0">
                <a:latin typeface="Meiryo UI" panose="020B0604030504040204" pitchFamily="50" charset="-128"/>
                <a:ea typeface="Meiryo UI" panose="020B0604030504040204" pitchFamily="50" charset="-128"/>
              </a:rPr>
              <a:t>(Proporcionado por </a:t>
            </a:r>
            <a:r>
              <a:rPr lang="es-419" sz="900" dirty="0" err="1">
                <a:latin typeface="Meiryo UI" panose="020B0604030504040204" pitchFamily="50" charset="-128"/>
                <a:ea typeface="Meiryo UI" panose="020B0604030504040204" pitchFamily="50" charset="-128"/>
              </a:rPr>
              <a:t>Koike</a:t>
            </a:r>
            <a:r>
              <a:rPr lang="es-419" sz="900" dirty="0">
                <a:latin typeface="Meiryo UI" panose="020B0604030504040204" pitchFamily="50" charset="-128"/>
                <a:ea typeface="Meiryo UI" panose="020B0604030504040204" pitchFamily="50" charset="-128"/>
              </a:rPr>
              <a:t> </a:t>
            </a:r>
            <a:r>
              <a:rPr lang="es-419" sz="900" dirty="0" err="1">
                <a:latin typeface="Meiryo UI" panose="020B0604030504040204" pitchFamily="50" charset="-128"/>
                <a:ea typeface="Meiryo UI" panose="020B0604030504040204" pitchFamily="50" charset="-128"/>
              </a:rPr>
              <a:t>Oxygen</a:t>
            </a:r>
            <a:r>
              <a:rPr lang="es-419" sz="900" dirty="0">
                <a:latin typeface="Meiryo UI" panose="020B0604030504040204" pitchFamily="50" charset="-128"/>
                <a:ea typeface="Meiryo UI" panose="020B0604030504040204" pitchFamily="50" charset="-128"/>
              </a:rPr>
              <a:t> </a:t>
            </a:r>
            <a:r>
              <a:rPr lang="es-419" sz="900" dirty="0" err="1">
                <a:latin typeface="Meiryo UI" panose="020B0604030504040204" pitchFamily="50" charset="-128"/>
                <a:ea typeface="Meiryo UI" panose="020B0604030504040204" pitchFamily="50" charset="-128"/>
              </a:rPr>
              <a:t>Industry</a:t>
            </a:r>
            <a:r>
              <a:rPr lang="es-419" sz="900" dirty="0">
                <a:latin typeface="Meiryo UI" panose="020B0604030504040204" pitchFamily="50" charset="-128"/>
                <a:ea typeface="Meiryo UI" panose="020B0604030504040204" pitchFamily="50" charset="-128"/>
              </a:rPr>
              <a:t> Co., Ltd.)</a:t>
            </a:r>
            <a:endParaRPr kumimoji="1" lang="ja-JP" altLang="en-US" sz="900" dirty="0">
              <a:latin typeface="Meiryo UI" panose="020B0604030504040204" pitchFamily="50" charset="-128"/>
              <a:ea typeface="Meiryo UI" panose="020B0604030504040204" pitchFamily="50" charset="-128"/>
            </a:endParaRPr>
          </a:p>
        </p:txBody>
      </p:sp>
      <p:sp>
        <p:nvSpPr>
          <p:cNvPr id="18" name="正方形/長方形 17"/>
          <p:cNvSpPr/>
          <p:nvPr/>
        </p:nvSpPr>
        <p:spPr>
          <a:xfrm>
            <a:off x="1087936" y="4834957"/>
            <a:ext cx="3012712" cy="42161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s-419" sz="900" dirty="0">
                <a:latin typeface="Meiryo UI" panose="020B0604030504040204" pitchFamily="50" charset="-128"/>
                <a:ea typeface="Meiryo UI" panose="020B0604030504040204" pitchFamily="50" charset="-128"/>
              </a:rPr>
              <a:t>(Proporcionado por NISSAN TANAKA </a:t>
            </a:r>
            <a:r>
              <a:rPr lang="es-419" sz="900" dirty="0" err="1">
                <a:latin typeface="Meiryo UI" panose="020B0604030504040204" pitchFamily="50" charset="-128"/>
                <a:ea typeface="Meiryo UI" panose="020B0604030504040204" pitchFamily="50" charset="-128"/>
              </a:rPr>
              <a:t>Corporation</a:t>
            </a:r>
            <a:r>
              <a:rPr lang="es-419"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4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68298"/>
            <a:ext cx="7886700" cy="438036"/>
          </a:xfrm>
          <a:ln>
            <a:solidFill>
              <a:schemeClr val="tx1"/>
            </a:solidFill>
          </a:ln>
        </p:spPr>
        <p:txBody>
          <a:bodyPr rtlCol="0">
            <a:noAutofit/>
          </a:bodyPr>
          <a:lstStyle/>
          <a:p>
            <a:pPr rtl="0"/>
            <a:r>
              <a:rPr lang="es-419" sz="2400">
                <a:latin typeface="Meiryo UI" panose="020B0604030504040204" pitchFamily="50" charset="-128"/>
                <a:ea typeface="Meiryo UI" panose="020B0604030504040204" pitchFamily="50" charset="-128"/>
              </a:rPr>
              <a:t>Manguera (housu) de soldadura</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744604"/>
            <a:ext cx="4479944" cy="2052630"/>
          </a:xfrm>
          <a:ln>
            <a:solidFill>
              <a:schemeClr val="tx1"/>
            </a:solidFill>
          </a:ln>
        </p:spPr>
        <p:txBody>
          <a:bodyPr rtlCol="0" anchor="ctr" anchorCtr="0">
            <a:noAutofit/>
          </a:bodyPr>
          <a:lstStyle/>
          <a:p>
            <a:pPr rtl="0"/>
            <a:r>
              <a:rPr lang="es-419" sz="1400" dirty="0">
                <a:latin typeface="Meiryo UI" panose="020B0604030504040204" pitchFamily="50" charset="-128"/>
                <a:ea typeface="Meiryo UI" panose="020B0604030504040204" pitchFamily="50" charset="-128"/>
              </a:rPr>
              <a:t>Indicaciones de manguera de goma para soldar / cortar (</a:t>
            </a:r>
            <a:r>
              <a:rPr lang="es-419" sz="1400" dirty="0" err="1">
                <a:latin typeface="Meiryo UI" panose="020B0604030504040204" pitchFamily="50" charset="-128"/>
                <a:ea typeface="Meiryo UI" panose="020B0604030504040204" pitchFamily="50" charset="-128"/>
              </a:rPr>
              <a:t>yousetu</a:t>
            </a:r>
            <a:r>
              <a:rPr lang="es-419" sz="1400" dirty="0">
                <a:latin typeface="Meiryo UI" panose="020B0604030504040204" pitchFamily="50" charset="-128"/>
                <a:ea typeface="Meiryo UI" panose="020B0604030504040204" pitchFamily="50" charset="-128"/>
              </a:rPr>
              <a:t> / </a:t>
            </a:r>
            <a:r>
              <a:rPr lang="es-419" sz="1400" dirty="0" err="1">
                <a:latin typeface="Meiryo UI" panose="020B0604030504040204" pitchFamily="50" charset="-128"/>
                <a:ea typeface="Meiryo UI" panose="020B0604030504040204" pitchFamily="50" charset="-128"/>
              </a:rPr>
              <a:t>setudan</a:t>
            </a:r>
            <a:r>
              <a:rPr lang="es-419" sz="1400" dirty="0">
                <a:latin typeface="Meiryo UI" panose="020B0604030504040204" pitchFamily="50" charset="-128"/>
                <a:ea typeface="Meiryo UI" panose="020B0604030504040204" pitchFamily="50" charset="-128"/>
              </a:rPr>
              <a:t> </a:t>
            </a:r>
            <a:r>
              <a:rPr lang="es-419" sz="1400" dirty="0" err="1">
                <a:latin typeface="Meiryo UI" panose="020B0604030504040204" pitchFamily="50" charset="-128"/>
                <a:ea typeface="Meiryo UI" panose="020B0604030504040204" pitchFamily="50" charset="-128"/>
              </a:rPr>
              <a:t>you</a:t>
            </a:r>
            <a:r>
              <a:rPr lang="es-419" sz="1400" dirty="0">
                <a:latin typeface="Meiryo UI" panose="020B0604030504040204" pitchFamily="50" charset="-128"/>
                <a:ea typeface="Meiryo UI" panose="020B0604030504040204" pitchFamily="50" charset="-128"/>
              </a:rPr>
              <a:t> </a:t>
            </a:r>
            <a:r>
              <a:rPr lang="es-419" sz="1400" dirty="0" err="1">
                <a:latin typeface="Meiryo UI" panose="020B0604030504040204" pitchFamily="50" charset="-128"/>
                <a:ea typeface="Meiryo UI" panose="020B0604030504040204" pitchFamily="50" charset="-128"/>
              </a:rPr>
              <a:t>gomu</a:t>
            </a:r>
            <a:r>
              <a:rPr lang="es-419" sz="1400" dirty="0">
                <a:latin typeface="Meiryo UI" panose="020B0604030504040204" pitchFamily="50" charset="-128"/>
                <a:ea typeface="Meiryo UI" panose="020B0604030504040204" pitchFamily="50" charset="-128"/>
              </a:rPr>
              <a:t> </a:t>
            </a:r>
            <a:r>
              <a:rPr lang="es-419" sz="1400" dirty="0" err="1">
                <a:latin typeface="Meiryo UI" panose="020B0604030504040204" pitchFamily="50" charset="-128"/>
                <a:ea typeface="Meiryo UI" panose="020B0604030504040204" pitchFamily="50" charset="-128"/>
              </a:rPr>
              <a:t>housu</a:t>
            </a:r>
            <a:r>
              <a:rPr lang="es-419" sz="1400" dirty="0">
                <a:latin typeface="Meiryo UI" panose="020B0604030504040204" pitchFamily="50" charset="-128"/>
                <a:ea typeface="Meiryo UI" panose="020B0604030504040204" pitchFamily="50" charset="-128"/>
              </a:rPr>
              <a:t>)</a:t>
            </a:r>
          </a:p>
          <a:p>
            <a:pPr marL="268288" indent="-1588" rtl="0">
              <a:lnSpc>
                <a:spcPct val="100000"/>
              </a:lnSpc>
              <a:spcBef>
                <a:spcPts val="0"/>
              </a:spcBef>
              <a:buNone/>
            </a:pPr>
            <a:r>
              <a:rPr lang="es-419" sz="1400" dirty="0">
                <a:latin typeface="Meiryo UI" panose="020B0604030504040204" pitchFamily="50" charset="-128"/>
                <a:ea typeface="Meiryo UI" panose="020B0604030504040204" pitchFamily="50" charset="-128"/>
              </a:rPr>
              <a:t>・ Marca del fabricante o proveedor</a:t>
            </a:r>
          </a:p>
          <a:p>
            <a:pPr marL="268288" indent="-1588" rtl="0">
              <a:lnSpc>
                <a:spcPct val="100000"/>
              </a:lnSpc>
              <a:spcBef>
                <a:spcPts val="0"/>
              </a:spcBef>
              <a:buNone/>
            </a:pPr>
            <a:r>
              <a:rPr lang="es-419" sz="1400" dirty="0">
                <a:latin typeface="Meiryo UI" panose="020B0604030504040204" pitchFamily="50" charset="-128"/>
                <a:ea typeface="Meiryo UI" panose="020B0604030504040204" pitchFamily="50" charset="-128"/>
              </a:rPr>
              <a:t>・ Número de tipo de manguera (</a:t>
            </a:r>
            <a:r>
              <a:rPr lang="es-419" sz="1400" dirty="0" err="1">
                <a:latin typeface="Meiryo UI" panose="020B0604030504040204" pitchFamily="50" charset="-128"/>
                <a:ea typeface="Meiryo UI" panose="020B0604030504040204" pitchFamily="50" charset="-128"/>
              </a:rPr>
              <a:t>housu</a:t>
            </a:r>
            <a:r>
              <a:rPr lang="es-419" sz="1400" dirty="0">
                <a:latin typeface="Meiryo UI" panose="020B0604030504040204" pitchFamily="50" charset="-128"/>
                <a:ea typeface="Meiryo UI" panose="020B0604030504040204" pitchFamily="50" charset="-128"/>
              </a:rPr>
              <a:t>)</a:t>
            </a:r>
          </a:p>
          <a:p>
            <a:pPr marL="268288" indent="-1588" rtl="0">
              <a:lnSpc>
                <a:spcPct val="100000"/>
              </a:lnSpc>
              <a:spcBef>
                <a:spcPts val="0"/>
              </a:spcBef>
              <a:buNone/>
            </a:pPr>
            <a:r>
              <a:rPr lang="es-419" sz="1400" dirty="0">
                <a:latin typeface="Meiryo UI" panose="020B0604030504040204" pitchFamily="50" charset="-128"/>
                <a:ea typeface="Meiryo UI" panose="020B0604030504040204" pitchFamily="50" charset="-128"/>
              </a:rPr>
              <a:t>・ Presión máxima de trabajo</a:t>
            </a:r>
          </a:p>
          <a:p>
            <a:pPr marL="268288" indent="-1588" rtl="0">
              <a:lnSpc>
                <a:spcPct val="100000"/>
              </a:lnSpc>
              <a:spcBef>
                <a:spcPts val="0"/>
              </a:spcBef>
              <a:buNone/>
            </a:pPr>
            <a:r>
              <a:rPr lang="es-419" sz="1400" dirty="0">
                <a:latin typeface="Meiryo UI" panose="020B0604030504040204" pitchFamily="50" charset="-128"/>
                <a:ea typeface="Meiryo UI" panose="020B0604030504040204" pitchFamily="50" charset="-128"/>
              </a:rPr>
              <a:t>・ Diámetro nominal (diámetro interior)</a:t>
            </a:r>
          </a:p>
          <a:p>
            <a:pPr marL="268288" indent="-1588" rtl="0">
              <a:lnSpc>
                <a:spcPct val="100000"/>
              </a:lnSpc>
              <a:spcBef>
                <a:spcPts val="0"/>
              </a:spcBef>
              <a:buNone/>
            </a:pPr>
            <a:r>
              <a:rPr lang="es-419" sz="1400" dirty="0">
                <a:latin typeface="Meiryo UI" panose="020B0604030504040204" pitchFamily="50" charset="-128"/>
                <a:ea typeface="Meiryo UI" panose="020B0604030504040204" pitchFamily="50" charset="-128"/>
              </a:rPr>
              <a:t>・ Tipo de gas (Tabla 1-5)</a:t>
            </a:r>
          </a:p>
          <a:p>
            <a:pPr marL="268288" indent="-1588" rtl="0">
              <a:lnSpc>
                <a:spcPct val="100000"/>
              </a:lnSpc>
              <a:spcBef>
                <a:spcPts val="0"/>
              </a:spcBef>
              <a:buNone/>
            </a:pPr>
            <a:r>
              <a:rPr lang="es-419" sz="1400" dirty="0">
                <a:latin typeface="Meiryo UI" panose="020B0604030504040204" pitchFamily="50" charset="-128"/>
                <a:ea typeface="Meiryo UI" panose="020B0604030504040204" pitchFamily="50" charset="-128"/>
              </a:rPr>
              <a:t>・ Año de fabricación</a:t>
            </a:r>
          </a:p>
        </p:txBody>
      </p:sp>
      <p:sp>
        <p:nvSpPr>
          <p:cNvPr id="7" name="テキスト ボックス 6"/>
          <p:cNvSpPr txBox="1"/>
          <p:nvPr/>
        </p:nvSpPr>
        <p:spPr>
          <a:xfrm>
            <a:off x="3729789" y="6387948"/>
            <a:ext cx="4428373" cy="276999"/>
          </a:xfrm>
          <a:prstGeom prst="rect">
            <a:avLst/>
          </a:prstGeom>
          <a:noFill/>
          <a:ln>
            <a:solidFill>
              <a:schemeClr val="tx1"/>
            </a:solidFill>
          </a:ln>
        </p:spPr>
        <p:txBody>
          <a:bodyPr wrap="square" rtlCol="0">
            <a:spAutoFit/>
          </a:bodyPr>
          <a:lstStyle/>
          <a:p>
            <a:pPr algn="r" rtl="0"/>
            <a:r>
              <a:rPr lang="es-419" sz="1200">
                <a:solidFill>
                  <a:prstClr val="black"/>
                </a:solidFill>
              </a:rPr>
              <a:t>Libro de texto páginas 24, 25 / Texto complementario página 17</a:t>
            </a:r>
          </a:p>
        </p:txBody>
      </p:sp>
      <p:pic>
        <p:nvPicPr>
          <p:cNvPr id="2" name="図 1"/>
          <p:cNvPicPr>
            <a:picLocks noChangeAspect="1"/>
          </p:cNvPicPr>
          <p:nvPr/>
        </p:nvPicPr>
        <p:blipFill>
          <a:blip r:embed="rId3"/>
          <a:stretch>
            <a:fillRect/>
          </a:stretch>
        </p:blipFill>
        <p:spPr>
          <a:xfrm>
            <a:off x="628650" y="2881398"/>
            <a:ext cx="5005586" cy="2450494"/>
          </a:xfrm>
          <a:prstGeom prst="rect">
            <a:avLst/>
          </a:prstGeom>
        </p:spPr>
      </p:pic>
      <p:sp>
        <p:nvSpPr>
          <p:cNvPr id="6" name="スライド番号プレースホルダー 5"/>
          <p:cNvSpPr>
            <a:spLocks noGrp="1"/>
          </p:cNvSpPr>
          <p:nvPr>
            <p:ph type="sldNum" sz="quarter" idx="12"/>
          </p:nvPr>
        </p:nvSpPr>
        <p:spPr/>
        <p:txBody>
          <a:bodyPr rtlCol="0"/>
          <a:lstStyle/>
          <a:p>
            <a:pPr rtl="0"/>
            <a:fld id="{10712B29-8DFD-45C1-BE8F-2E7F44751CDC}" type="slidenum">
              <a:rPr kumimoji="1" lang="ja-JP" altLang="en-US" smtClean="0"/>
              <a:t>8</a:t>
            </a:fld>
            <a:endParaRPr kumimoji="1" lang="ja-JP" altLang="en-US"/>
          </a:p>
        </p:txBody>
      </p:sp>
      <p:pic>
        <p:nvPicPr>
          <p:cNvPr id="8" name="図 7"/>
          <p:cNvPicPr>
            <a:picLocks noChangeAspect="1"/>
          </p:cNvPicPr>
          <p:nvPr/>
        </p:nvPicPr>
        <p:blipFill>
          <a:blip r:embed="rId4"/>
          <a:stretch>
            <a:fillRect/>
          </a:stretch>
        </p:blipFill>
        <p:spPr>
          <a:xfrm>
            <a:off x="5173926" y="744603"/>
            <a:ext cx="3341424" cy="2052631"/>
          </a:xfrm>
          <a:prstGeom prst="rect">
            <a:avLst/>
          </a:prstGeom>
        </p:spPr>
      </p:pic>
      <p:sp>
        <p:nvSpPr>
          <p:cNvPr id="9" name="テキスト ボックス 8">
            <a:extLst>
              <a:ext uri="{FF2B5EF4-FFF2-40B4-BE49-F238E27FC236}">
                <a16:creationId xmlns:a16="http://schemas.microsoft.com/office/drawing/2014/main" id="{81E6E4B3-96F5-476C-B9EE-FB672645903C}"/>
              </a:ext>
            </a:extLst>
          </p:cNvPr>
          <p:cNvSpPr txBox="1"/>
          <p:nvPr/>
        </p:nvSpPr>
        <p:spPr>
          <a:xfrm>
            <a:off x="5292202" y="842041"/>
            <a:ext cx="2083156" cy="181442"/>
          </a:xfrm>
          <a:prstGeom prst="rect">
            <a:avLst/>
          </a:prstGeom>
          <a:solidFill>
            <a:schemeClr val="bg1"/>
          </a:solidFill>
          <a:ln>
            <a:noFill/>
          </a:ln>
        </p:spPr>
        <p:txBody>
          <a:bodyPr wrap="square" lIns="0" tIns="0" rIns="0" bIns="0" rtlCol="0">
            <a:noAutofit/>
          </a:bodyPr>
          <a:lstStyle/>
          <a:p>
            <a:pPr rtl="0"/>
            <a:r>
              <a:rPr lang="es-419" sz="1200" dirty="0"/>
              <a:t>[Ejemplo de indicaciones]</a:t>
            </a:r>
          </a:p>
        </p:txBody>
      </p:sp>
      <p:sp>
        <p:nvSpPr>
          <p:cNvPr id="10" name="テキスト ボックス 9">
            <a:extLst>
              <a:ext uri="{FF2B5EF4-FFF2-40B4-BE49-F238E27FC236}">
                <a16:creationId xmlns:a16="http://schemas.microsoft.com/office/drawing/2014/main" id="{7517463D-5F2C-4698-AD17-1F05D09834A0}"/>
              </a:ext>
            </a:extLst>
          </p:cNvPr>
          <p:cNvSpPr txBox="1"/>
          <p:nvPr/>
        </p:nvSpPr>
        <p:spPr>
          <a:xfrm>
            <a:off x="5594607" y="1370600"/>
            <a:ext cx="2570991" cy="1308290"/>
          </a:xfrm>
          <a:prstGeom prst="rect">
            <a:avLst/>
          </a:prstGeom>
          <a:solidFill>
            <a:schemeClr val="bg1"/>
          </a:solidFill>
          <a:ln>
            <a:noFill/>
          </a:ln>
        </p:spPr>
        <p:txBody>
          <a:bodyPr wrap="square" lIns="0" tIns="0" rIns="0" bIns="0" rtlCol="0">
            <a:noAutofit/>
          </a:bodyPr>
          <a:lstStyle/>
          <a:p>
            <a:pPr rtl="0"/>
            <a:r>
              <a:rPr lang="es-419" sz="1050" dirty="0"/>
              <a:t>  Este símbolo proporciona la siguiente información:</a:t>
            </a:r>
            <a:endParaRPr kumimoji="1" lang="en-US" altLang="ja-JP" sz="1050" dirty="0"/>
          </a:p>
          <a:p>
            <a:pPr rtl="0"/>
            <a:r>
              <a:rPr lang="es-419" sz="1050" dirty="0"/>
              <a:t>(1) El fabricante es "XYZ".</a:t>
            </a:r>
            <a:endParaRPr kumimoji="1" lang="en-US" altLang="ja-JP" sz="1050" dirty="0"/>
          </a:p>
          <a:p>
            <a:pPr rtl="0"/>
            <a:r>
              <a:rPr lang="es-419" sz="1050" dirty="0"/>
              <a:t>(2) El tipo de manguera (</a:t>
            </a:r>
            <a:r>
              <a:rPr lang="es-419" sz="1050" dirty="0" err="1"/>
              <a:t>housu</a:t>
            </a:r>
            <a:r>
              <a:rPr lang="es-419" sz="1050" dirty="0"/>
              <a:t>) es "Tipo 1".</a:t>
            </a:r>
            <a:endParaRPr kumimoji="1" lang="en-US" altLang="ja-JP" sz="1050" dirty="0"/>
          </a:p>
          <a:p>
            <a:pPr rtl="0"/>
            <a:r>
              <a:rPr lang="es-419" sz="1050" dirty="0"/>
              <a:t>(3) La presión máxima de trabajo es de 2 MPa.</a:t>
            </a:r>
            <a:endParaRPr kumimoji="1" lang="en-US" altLang="ja-JP" sz="1050" dirty="0"/>
          </a:p>
          <a:p>
            <a:pPr rtl="0"/>
            <a:r>
              <a:rPr lang="es-419" sz="1050" dirty="0"/>
              <a:t>(4) El diámetro nominal es de 10 </a:t>
            </a:r>
            <a:r>
              <a:rPr lang="es-419" sz="1050" dirty="0" err="1"/>
              <a:t>mm.</a:t>
            </a:r>
            <a:endParaRPr kumimoji="1" lang="en-US" altLang="ja-JP" sz="1050" dirty="0"/>
          </a:p>
          <a:p>
            <a:pPr rtl="0"/>
            <a:r>
              <a:rPr lang="es-419" sz="1050" dirty="0"/>
              <a:t>(5) El tipo de gas es oxígeno (sanso).</a:t>
            </a:r>
            <a:endParaRPr kumimoji="1" lang="en-US" altLang="ja-JP" sz="1050" dirty="0"/>
          </a:p>
          <a:p>
            <a:pPr rtl="0"/>
            <a:r>
              <a:rPr lang="es-419" sz="1050" dirty="0"/>
              <a:t>(6) El año de fabricación es 2019.</a:t>
            </a:r>
            <a:endParaRPr kumimoji="1" lang="en-US" altLang="ja-JP" sz="1050" dirty="0"/>
          </a:p>
        </p:txBody>
      </p:sp>
      <p:sp>
        <p:nvSpPr>
          <p:cNvPr id="11" name="テキスト ボックス 10">
            <a:extLst>
              <a:ext uri="{FF2B5EF4-FFF2-40B4-BE49-F238E27FC236}">
                <a16:creationId xmlns:a16="http://schemas.microsoft.com/office/drawing/2014/main" id="{612C5763-2348-4167-8F06-2B4B433D64C0}"/>
              </a:ext>
            </a:extLst>
          </p:cNvPr>
          <p:cNvSpPr txBox="1"/>
          <p:nvPr/>
        </p:nvSpPr>
        <p:spPr>
          <a:xfrm>
            <a:off x="821778" y="2901870"/>
            <a:ext cx="4123201" cy="165438"/>
          </a:xfrm>
          <a:prstGeom prst="rect">
            <a:avLst/>
          </a:prstGeom>
          <a:solidFill>
            <a:schemeClr val="bg1"/>
          </a:solidFill>
          <a:ln>
            <a:noFill/>
          </a:ln>
        </p:spPr>
        <p:txBody>
          <a:bodyPr wrap="square" lIns="0" tIns="0" rIns="0" bIns="0" rtlCol="0">
            <a:noAutofit/>
          </a:bodyPr>
          <a:lstStyle/>
          <a:p>
            <a:pPr rtl="0"/>
            <a:r>
              <a:rPr lang="es-419" sz="1100"/>
              <a:t>Tabla 1-5: Símbolos de tipo de gas y colores de identificación (JIS K 6333)</a:t>
            </a:r>
            <a:endParaRPr kumimoji="1" lang="en-US" altLang="ja-JP" sz="1100" dirty="0"/>
          </a:p>
        </p:txBody>
      </p:sp>
      <p:sp>
        <p:nvSpPr>
          <p:cNvPr id="12" name="テキスト ボックス 11">
            <a:extLst>
              <a:ext uri="{FF2B5EF4-FFF2-40B4-BE49-F238E27FC236}">
                <a16:creationId xmlns:a16="http://schemas.microsoft.com/office/drawing/2014/main" id="{086FA66B-27D2-404A-AFEC-D4FF3676C7A0}"/>
              </a:ext>
            </a:extLst>
          </p:cNvPr>
          <p:cNvSpPr txBox="1"/>
          <p:nvPr/>
        </p:nvSpPr>
        <p:spPr>
          <a:xfrm>
            <a:off x="758152" y="3147220"/>
            <a:ext cx="751019" cy="360000"/>
          </a:xfrm>
          <a:prstGeom prst="rect">
            <a:avLst/>
          </a:prstGeom>
          <a:solidFill>
            <a:schemeClr val="bg1"/>
          </a:solidFill>
          <a:ln>
            <a:noFill/>
          </a:ln>
        </p:spPr>
        <p:txBody>
          <a:bodyPr wrap="square" lIns="0" tIns="0" rIns="0" bIns="0" rtlCol="0">
            <a:noAutofit/>
          </a:bodyPr>
          <a:lstStyle/>
          <a:p>
            <a:pPr algn="ctr" rtl="0"/>
            <a:r>
              <a:rPr lang="es-419" sz="1100"/>
              <a:t>Símbolo de tipo de gas</a:t>
            </a:r>
            <a:endParaRPr kumimoji="1" lang="en-US" altLang="ja-JP" sz="1100" dirty="0"/>
          </a:p>
        </p:txBody>
      </p:sp>
      <p:sp>
        <p:nvSpPr>
          <p:cNvPr id="13" name="テキスト ボックス 12">
            <a:extLst>
              <a:ext uri="{FF2B5EF4-FFF2-40B4-BE49-F238E27FC236}">
                <a16:creationId xmlns:a16="http://schemas.microsoft.com/office/drawing/2014/main" id="{DB17461E-4DC7-494E-BA93-0B89FB815C01}"/>
              </a:ext>
            </a:extLst>
          </p:cNvPr>
          <p:cNvSpPr txBox="1"/>
          <p:nvPr/>
        </p:nvSpPr>
        <p:spPr>
          <a:xfrm>
            <a:off x="2580780" y="3217765"/>
            <a:ext cx="886190" cy="266368"/>
          </a:xfrm>
          <a:prstGeom prst="rect">
            <a:avLst/>
          </a:prstGeom>
          <a:solidFill>
            <a:schemeClr val="bg1"/>
          </a:solidFill>
          <a:ln>
            <a:noFill/>
          </a:ln>
        </p:spPr>
        <p:txBody>
          <a:bodyPr wrap="square" lIns="0" tIns="0" rIns="0" bIns="0" rtlCol="0">
            <a:noAutofit/>
          </a:bodyPr>
          <a:lstStyle/>
          <a:p>
            <a:pPr algn="ctr" rtl="0"/>
            <a:r>
              <a:rPr lang="es-419" sz="1100"/>
              <a:t>Tipo de gas</a:t>
            </a:r>
            <a:endParaRPr kumimoji="1" lang="en-US" altLang="ja-JP" sz="1100" dirty="0"/>
          </a:p>
        </p:txBody>
      </p:sp>
      <p:sp>
        <p:nvSpPr>
          <p:cNvPr id="14" name="テキスト ボックス 13">
            <a:extLst>
              <a:ext uri="{FF2B5EF4-FFF2-40B4-BE49-F238E27FC236}">
                <a16:creationId xmlns:a16="http://schemas.microsoft.com/office/drawing/2014/main" id="{237F4E10-C69F-4AA4-92FE-73726A201882}"/>
              </a:ext>
            </a:extLst>
          </p:cNvPr>
          <p:cNvSpPr txBox="1"/>
          <p:nvPr/>
        </p:nvSpPr>
        <p:spPr>
          <a:xfrm>
            <a:off x="4604044" y="3129961"/>
            <a:ext cx="886190" cy="409554"/>
          </a:xfrm>
          <a:prstGeom prst="rect">
            <a:avLst/>
          </a:prstGeom>
          <a:solidFill>
            <a:schemeClr val="bg1"/>
          </a:solidFill>
          <a:ln>
            <a:noFill/>
          </a:ln>
        </p:spPr>
        <p:txBody>
          <a:bodyPr wrap="square" lIns="0" tIns="0" rIns="0" bIns="0" rtlCol="0">
            <a:noAutofit/>
          </a:bodyPr>
          <a:lstStyle/>
          <a:p>
            <a:pPr algn="ctr" rtl="0"/>
            <a:r>
              <a:rPr lang="es-419" sz="1000" dirty="0"/>
              <a:t>Color de la capa de goma exterior</a:t>
            </a:r>
            <a:endParaRPr kumimoji="1" lang="en-US" altLang="ja-JP" sz="1000" dirty="0"/>
          </a:p>
        </p:txBody>
      </p:sp>
      <p:sp>
        <p:nvSpPr>
          <p:cNvPr id="15" name="テキスト ボックス 14">
            <a:extLst>
              <a:ext uri="{FF2B5EF4-FFF2-40B4-BE49-F238E27FC236}">
                <a16:creationId xmlns:a16="http://schemas.microsoft.com/office/drawing/2014/main" id="{C7145C2B-188D-4F7D-B411-5490B3564531}"/>
              </a:ext>
            </a:extLst>
          </p:cNvPr>
          <p:cNvSpPr txBox="1"/>
          <p:nvPr/>
        </p:nvSpPr>
        <p:spPr>
          <a:xfrm>
            <a:off x="1558774" y="3586141"/>
            <a:ext cx="2981345" cy="356237"/>
          </a:xfrm>
          <a:prstGeom prst="rect">
            <a:avLst/>
          </a:prstGeom>
          <a:solidFill>
            <a:schemeClr val="bg1"/>
          </a:solidFill>
          <a:ln>
            <a:noFill/>
          </a:ln>
        </p:spPr>
        <p:txBody>
          <a:bodyPr wrap="square" lIns="0" tIns="0" rIns="0" bIns="0" rtlCol="0">
            <a:noAutofit/>
          </a:bodyPr>
          <a:lstStyle/>
          <a:p>
            <a:pPr rtl="0"/>
            <a:r>
              <a:rPr lang="es-419" sz="1000" dirty="0"/>
              <a:t>Gas para acetileno (</a:t>
            </a:r>
            <a:r>
              <a:rPr lang="es-419" sz="1000" dirty="0" err="1"/>
              <a:t>asechiren</a:t>
            </a:r>
            <a:r>
              <a:rPr lang="es-419" sz="1000" dirty="0"/>
              <a:t>) y otros combustibles (*)</a:t>
            </a:r>
            <a:endParaRPr kumimoji="1" lang="en-US" altLang="ja-JP" sz="1000" dirty="0"/>
          </a:p>
          <a:p>
            <a:pPr rtl="0"/>
            <a:r>
              <a:rPr lang="es-419" sz="1000" dirty="0"/>
              <a:t>(Excluyendo GLP, MPS, gas natural y metano)</a:t>
            </a:r>
            <a:endParaRPr kumimoji="1" lang="en-US" altLang="ja-JP" sz="1000" dirty="0"/>
          </a:p>
        </p:txBody>
      </p:sp>
      <p:sp>
        <p:nvSpPr>
          <p:cNvPr id="16" name="テキスト ボックス 15">
            <a:extLst>
              <a:ext uri="{FF2B5EF4-FFF2-40B4-BE49-F238E27FC236}">
                <a16:creationId xmlns:a16="http://schemas.microsoft.com/office/drawing/2014/main" id="{E3BCAC3F-EC67-49FF-BE0F-C65D7282916B}"/>
              </a:ext>
            </a:extLst>
          </p:cNvPr>
          <p:cNvSpPr txBox="1"/>
          <p:nvPr/>
        </p:nvSpPr>
        <p:spPr>
          <a:xfrm>
            <a:off x="1567018" y="4245456"/>
            <a:ext cx="2790881" cy="172838"/>
          </a:xfrm>
          <a:prstGeom prst="rect">
            <a:avLst/>
          </a:prstGeom>
          <a:solidFill>
            <a:schemeClr val="bg1"/>
          </a:solidFill>
          <a:ln>
            <a:noFill/>
          </a:ln>
        </p:spPr>
        <p:txBody>
          <a:bodyPr wrap="square" lIns="0" tIns="0" rIns="0" bIns="0" rtlCol="0">
            <a:noAutofit/>
          </a:bodyPr>
          <a:lstStyle/>
          <a:p>
            <a:pPr rtl="0"/>
            <a:r>
              <a:rPr lang="es-419" sz="1000"/>
              <a:t>Aire, nitrógeno, argón, dióxido de carbono</a:t>
            </a:r>
            <a:endParaRPr kumimoji="1" lang="en-US" altLang="ja-JP" sz="1000" dirty="0"/>
          </a:p>
        </p:txBody>
      </p:sp>
      <p:sp>
        <p:nvSpPr>
          <p:cNvPr id="17" name="テキスト ボックス 16">
            <a:extLst>
              <a:ext uri="{FF2B5EF4-FFF2-40B4-BE49-F238E27FC236}">
                <a16:creationId xmlns:a16="http://schemas.microsoft.com/office/drawing/2014/main" id="{1BD726D7-5841-4270-8C98-5A0821B90000}"/>
              </a:ext>
            </a:extLst>
          </p:cNvPr>
          <p:cNvSpPr txBox="1"/>
          <p:nvPr/>
        </p:nvSpPr>
        <p:spPr>
          <a:xfrm>
            <a:off x="1549890" y="4036314"/>
            <a:ext cx="2813765" cy="172838"/>
          </a:xfrm>
          <a:prstGeom prst="rect">
            <a:avLst/>
          </a:prstGeom>
          <a:solidFill>
            <a:schemeClr val="bg1"/>
          </a:solidFill>
          <a:ln>
            <a:noFill/>
          </a:ln>
        </p:spPr>
        <p:txBody>
          <a:bodyPr wrap="square" lIns="0" tIns="0" rIns="0" bIns="0" rtlCol="0">
            <a:noAutofit/>
          </a:bodyPr>
          <a:lstStyle/>
          <a:p>
            <a:pPr rtl="0"/>
            <a:r>
              <a:rPr lang="es-419" sz="1000"/>
              <a:t>Oxígeno (sanso)</a:t>
            </a:r>
            <a:endParaRPr kumimoji="1" lang="en-US" altLang="ja-JP" sz="1000" dirty="0"/>
          </a:p>
        </p:txBody>
      </p:sp>
      <p:sp>
        <p:nvSpPr>
          <p:cNvPr id="18" name="テキスト ボックス 17">
            <a:extLst>
              <a:ext uri="{FF2B5EF4-FFF2-40B4-BE49-F238E27FC236}">
                <a16:creationId xmlns:a16="http://schemas.microsoft.com/office/drawing/2014/main" id="{D77D8D19-D297-4F6F-A9BE-0CB8A93F9C2B}"/>
              </a:ext>
            </a:extLst>
          </p:cNvPr>
          <p:cNvSpPr txBox="1"/>
          <p:nvPr/>
        </p:nvSpPr>
        <p:spPr>
          <a:xfrm>
            <a:off x="1553046" y="4464509"/>
            <a:ext cx="2790881" cy="172838"/>
          </a:xfrm>
          <a:prstGeom prst="rect">
            <a:avLst/>
          </a:prstGeom>
          <a:solidFill>
            <a:schemeClr val="bg1"/>
          </a:solidFill>
          <a:ln>
            <a:noFill/>
          </a:ln>
        </p:spPr>
        <p:txBody>
          <a:bodyPr wrap="square" lIns="0" tIns="0" rIns="0" bIns="0" rtlCol="0">
            <a:noAutofit/>
          </a:bodyPr>
          <a:lstStyle/>
          <a:p>
            <a:pPr rtl="0"/>
            <a:r>
              <a:rPr lang="es-419" sz="1000"/>
              <a:t>GLP, MPS, gas natural, metano</a:t>
            </a:r>
            <a:endParaRPr kumimoji="1" lang="en-US" altLang="ja-JP" sz="1000" dirty="0"/>
          </a:p>
        </p:txBody>
      </p:sp>
      <p:sp>
        <p:nvSpPr>
          <p:cNvPr id="19" name="テキスト ボックス 18">
            <a:extLst>
              <a:ext uri="{FF2B5EF4-FFF2-40B4-BE49-F238E27FC236}">
                <a16:creationId xmlns:a16="http://schemas.microsoft.com/office/drawing/2014/main" id="{91D026D5-1DC9-4879-A0E3-6B907A783911}"/>
              </a:ext>
            </a:extLst>
          </p:cNvPr>
          <p:cNvSpPr txBox="1"/>
          <p:nvPr/>
        </p:nvSpPr>
        <p:spPr>
          <a:xfrm>
            <a:off x="1546221" y="4688368"/>
            <a:ext cx="3000379" cy="356236"/>
          </a:xfrm>
          <a:prstGeom prst="rect">
            <a:avLst/>
          </a:prstGeom>
          <a:solidFill>
            <a:schemeClr val="bg1"/>
          </a:solidFill>
          <a:ln>
            <a:noFill/>
          </a:ln>
        </p:spPr>
        <p:txBody>
          <a:bodyPr wrap="square" lIns="0" tIns="0" rIns="0" bIns="0" rtlCol="0">
            <a:noAutofit/>
          </a:bodyPr>
          <a:lstStyle/>
          <a:p>
            <a:pPr rtl="0"/>
            <a:r>
              <a:rPr lang="es-419" sz="1000"/>
              <a:t>Acetileno (asechiren), GLP, MPS, gas natural, metano y otros gases combustibles</a:t>
            </a:r>
            <a:endParaRPr kumimoji="1" lang="en-US" altLang="ja-JP" sz="1000" dirty="0"/>
          </a:p>
        </p:txBody>
      </p:sp>
      <p:sp>
        <p:nvSpPr>
          <p:cNvPr id="20" name="テキスト ボックス 19">
            <a:extLst>
              <a:ext uri="{FF2B5EF4-FFF2-40B4-BE49-F238E27FC236}">
                <a16:creationId xmlns:a16="http://schemas.microsoft.com/office/drawing/2014/main" id="{909D1E27-1E52-4A6E-8FB3-9F7A4F41CFC3}"/>
              </a:ext>
            </a:extLst>
          </p:cNvPr>
          <p:cNvSpPr txBox="1"/>
          <p:nvPr/>
        </p:nvSpPr>
        <p:spPr>
          <a:xfrm>
            <a:off x="821778" y="5110748"/>
            <a:ext cx="4699001" cy="180354"/>
          </a:xfrm>
          <a:prstGeom prst="rect">
            <a:avLst/>
          </a:prstGeom>
          <a:solidFill>
            <a:schemeClr val="bg1"/>
          </a:solidFill>
          <a:ln>
            <a:noFill/>
          </a:ln>
        </p:spPr>
        <p:txBody>
          <a:bodyPr wrap="square" lIns="0" tIns="0" rIns="0" bIns="0" rtlCol="0">
            <a:noAutofit/>
          </a:bodyPr>
          <a:lstStyle/>
          <a:p>
            <a:pPr rtl="0"/>
            <a:r>
              <a:rPr lang="es-419" sz="1050"/>
              <a:t>* Los fabricantes deben considerar la idoneidad para aplicaciones de hidrógeno.</a:t>
            </a:r>
            <a:endParaRPr kumimoji="1" lang="en-US" altLang="ja-JP" sz="1050" dirty="0"/>
          </a:p>
        </p:txBody>
      </p:sp>
      <p:sp>
        <p:nvSpPr>
          <p:cNvPr id="21" name="テキスト ボックス 20">
            <a:extLst>
              <a:ext uri="{FF2B5EF4-FFF2-40B4-BE49-F238E27FC236}">
                <a16:creationId xmlns:a16="http://schemas.microsoft.com/office/drawing/2014/main" id="{B45E3FA6-0BD2-4891-8041-9DA2FABCC4D5}"/>
              </a:ext>
            </a:extLst>
          </p:cNvPr>
          <p:cNvSpPr txBox="1"/>
          <p:nvPr/>
        </p:nvSpPr>
        <p:spPr>
          <a:xfrm>
            <a:off x="4591850" y="3668403"/>
            <a:ext cx="780638" cy="180354"/>
          </a:xfrm>
          <a:prstGeom prst="rect">
            <a:avLst/>
          </a:prstGeom>
          <a:solidFill>
            <a:schemeClr val="bg1"/>
          </a:solidFill>
          <a:ln>
            <a:noFill/>
          </a:ln>
        </p:spPr>
        <p:txBody>
          <a:bodyPr wrap="square" lIns="0" tIns="0" rIns="0" bIns="0" rtlCol="0">
            <a:noAutofit/>
          </a:bodyPr>
          <a:lstStyle/>
          <a:p>
            <a:pPr rtl="0"/>
            <a:r>
              <a:rPr lang="es-419" sz="1100"/>
              <a:t>Rojo</a:t>
            </a:r>
            <a:endParaRPr kumimoji="1" lang="en-US" altLang="ja-JP" sz="1100" dirty="0"/>
          </a:p>
        </p:txBody>
      </p:sp>
      <p:sp>
        <p:nvSpPr>
          <p:cNvPr id="22" name="テキスト ボックス 21">
            <a:extLst>
              <a:ext uri="{FF2B5EF4-FFF2-40B4-BE49-F238E27FC236}">
                <a16:creationId xmlns:a16="http://schemas.microsoft.com/office/drawing/2014/main" id="{873613AE-FFA8-491A-9EDB-67EC6E85B4CE}"/>
              </a:ext>
            </a:extLst>
          </p:cNvPr>
          <p:cNvSpPr txBox="1"/>
          <p:nvPr/>
        </p:nvSpPr>
        <p:spPr>
          <a:xfrm>
            <a:off x="4584834" y="4011427"/>
            <a:ext cx="770401" cy="180354"/>
          </a:xfrm>
          <a:prstGeom prst="rect">
            <a:avLst/>
          </a:prstGeom>
          <a:solidFill>
            <a:schemeClr val="bg1"/>
          </a:solidFill>
          <a:ln>
            <a:noFill/>
          </a:ln>
        </p:spPr>
        <p:txBody>
          <a:bodyPr wrap="square" lIns="0" tIns="0" rIns="0" bIns="0" rtlCol="0">
            <a:noAutofit/>
          </a:bodyPr>
          <a:lstStyle/>
          <a:p>
            <a:pPr rtl="0"/>
            <a:r>
              <a:rPr lang="es-419" sz="1100"/>
              <a:t>Azul</a:t>
            </a:r>
            <a:endParaRPr kumimoji="1" lang="en-US" altLang="ja-JP" sz="1100" dirty="0"/>
          </a:p>
        </p:txBody>
      </p:sp>
      <p:sp>
        <p:nvSpPr>
          <p:cNvPr id="23" name="テキスト ボックス 22">
            <a:extLst>
              <a:ext uri="{FF2B5EF4-FFF2-40B4-BE49-F238E27FC236}">
                <a16:creationId xmlns:a16="http://schemas.microsoft.com/office/drawing/2014/main" id="{EBA495B8-802C-4F51-A35E-261C32322783}"/>
              </a:ext>
            </a:extLst>
          </p:cNvPr>
          <p:cNvSpPr txBox="1"/>
          <p:nvPr/>
        </p:nvSpPr>
        <p:spPr>
          <a:xfrm>
            <a:off x="4592012" y="4243197"/>
            <a:ext cx="770401" cy="170291"/>
          </a:xfrm>
          <a:prstGeom prst="rect">
            <a:avLst/>
          </a:prstGeom>
          <a:solidFill>
            <a:schemeClr val="bg1"/>
          </a:solidFill>
          <a:ln>
            <a:noFill/>
          </a:ln>
        </p:spPr>
        <p:txBody>
          <a:bodyPr wrap="square" lIns="0" tIns="0" rIns="0" bIns="0" rtlCol="0">
            <a:noAutofit/>
          </a:bodyPr>
          <a:lstStyle/>
          <a:p>
            <a:pPr rtl="0"/>
            <a:r>
              <a:rPr lang="es-419" sz="1100"/>
              <a:t>Negro</a:t>
            </a:r>
            <a:endParaRPr kumimoji="1" lang="en-US" altLang="ja-JP" sz="1100" dirty="0"/>
          </a:p>
        </p:txBody>
      </p:sp>
      <p:sp>
        <p:nvSpPr>
          <p:cNvPr id="24" name="テキスト ボックス 23">
            <a:extLst>
              <a:ext uri="{FF2B5EF4-FFF2-40B4-BE49-F238E27FC236}">
                <a16:creationId xmlns:a16="http://schemas.microsoft.com/office/drawing/2014/main" id="{4E518B30-E491-451E-8A19-B13544DEF108}"/>
              </a:ext>
            </a:extLst>
          </p:cNvPr>
          <p:cNvSpPr txBox="1"/>
          <p:nvPr/>
        </p:nvSpPr>
        <p:spPr>
          <a:xfrm>
            <a:off x="4591849" y="4455084"/>
            <a:ext cx="770401" cy="170291"/>
          </a:xfrm>
          <a:prstGeom prst="rect">
            <a:avLst/>
          </a:prstGeom>
          <a:solidFill>
            <a:schemeClr val="bg1"/>
          </a:solidFill>
          <a:ln>
            <a:noFill/>
          </a:ln>
        </p:spPr>
        <p:txBody>
          <a:bodyPr wrap="square" lIns="0" tIns="0" rIns="0" bIns="0" rtlCol="0">
            <a:noAutofit/>
          </a:bodyPr>
          <a:lstStyle/>
          <a:p>
            <a:pPr rtl="0"/>
            <a:r>
              <a:rPr lang="es-419" sz="1100" dirty="0"/>
              <a:t>Naranja</a:t>
            </a:r>
            <a:endParaRPr kumimoji="1" lang="en-US" altLang="ja-JP" sz="1100" dirty="0"/>
          </a:p>
        </p:txBody>
      </p:sp>
      <p:sp>
        <p:nvSpPr>
          <p:cNvPr id="25" name="テキスト ボックス 24">
            <a:extLst>
              <a:ext uri="{FF2B5EF4-FFF2-40B4-BE49-F238E27FC236}">
                <a16:creationId xmlns:a16="http://schemas.microsoft.com/office/drawing/2014/main" id="{A13FB2F6-9D4A-4256-9363-C7E65758C678}"/>
              </a:ext>
            </a:extLst>
          </p:cNvPr>
          <p:cNvSpPr txBox="1"/>
          <p:nvPr/>
        </p:nvSpPr>
        <p:spPr>
          <a:xfrm>
            <a:off x="4596866" y="4726456"/>
            <a:ext cx="854654" cy="300128"/>
          </a:xfrm>
          <a:prstGeom prst="rect">
            <a:avLst/>
          </a:prstGeom>
          <a:solidFill>
            <a:schemeClr val="bg1"/>
          </a:solidFill>
          <a:ln>
            <a:noFill/>
          </a:ln>
        </p:spPr>
        <p:txBody>
          <a:bodyPr wrap="square" lIns="0" tIns="0" rIns="0" bIns="0" rtlCol="0">
            <a:noAutofit/>
          </a:bodyPr>
          <a:lstStyle/>
          <a:p>
            <a:pPr rtl="0"/>
            <a:r>
              <a:rPr lang="es-419" sz="1100"/>
              <a:t>Rojo y naranja</a:t>
            </a:r>
            <a:endParaRPr kumimoji="1" lang="en-US" altLang="ja-JP" sz="1100" dirty="0"/>
          </a:p>
        </p:txBody>
      </p:sp>
    </p:spTree>
    <p:extLst>
      <p:ext uri="{BB962C8B-B14F-4D97-AF65-F5344CB8AC3E}">
        <p14:creationId xmlns:p14="http://schemas.microsoft.com/office/powerpoint/2010/main" val="343239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489043"/>
          </a:xfrm>
          <a:ln>
            <a:solidFill>
              <a:schemeClr val="tx1"/>
            </a:solidFill>
          </a:ln>
        </p:spPr>
        <p:txBody>
          <a:bodyPr rtlCol="0">
            <a:normAutofit fontScale="90000"/>
          </a:bodyPr>
          <a:lstStyle/>
          <a:p>
            <a:pPr rtl="0"/>
            <a:r>
              <a:rPr lang="es-419" sz="1800" dirty="0">
                <a:latin typeface="Meiryo UI" panose="020B0604030504040204" pitchFamily="50" charset="-128"/>
                <a:ea typeface="Meiryo UI" panose="020B0604030504040204" pitchFamily="50" charset="-128"/>
              </a:rPr>
              <a:t>Varios contenedores (cilindro (</a:t>
            </a:r>
            <a:r>
              <a:rPr lang="es-419" sz="1800" dirty="0" err="1">
                <a:latin typeface="Meiryo UI" panose="020B0604030504040204" pitchFamily="50" charset="-128"/>
                <a:ea typeface="Meiryo UI" panose="020B0604030504040204" pitchFamily="50" charset="-128"/>
              </a:rPr>
              <a:t>bonbe</a:t>
            </a:r>
            <a:r>
              <a:rPr lang="es-419" sz="1800" dirty="0">
                <a:latin typeface="Meiryo UI" panose="020B0604030504040204" pitchFamily="50" charset="-128"/>
                <a:ea typeface="Meiryo UI" panose="020B0604030504040204" pitchFamily="50" charset="-128"/>
              </a:rPr>
              <a:t>)) de gas y generadores de gas de acetileno (</a:t>
            </a:r>
            <a:r>
              <a:rPr lang="es-419" sz="1800" dirty="0" err="1">
                <a:latin typeface="Meiryo UI" panose="020B0604030504040204" pitchFamily="50" charset="-128"/>
                <a:ea typeface="Meiryo UI" panose="020B0604030504040204" pitchFamily="50" charset="-128"/>
              </a:rPr>
              <a:t>asechiren</a:t>
            </a:r>
            <a:r>
              <a:rPr lang="es-419" sz="1800" dirty="0">
                <a:latin typeface="Meiryo UI" panose="020B0604030504040204" pitchFamily="50" charset="-128"/>
                <a:ea typeface="Meiryo UI" panose="020B0604030504040204" pitchFamily="50" charset="-128"/>
              </a:rPr>
              <a:t>) (1) Indicaciones y colores de contenedores de gas</a:t>
            </a:r>
            <a:endParaRPr kumimoji="1" lang="ja-JP" altLang="en-US" sz="18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071855"/>
            <a:ext cx="5147948" cy="2795653"/>
          </a:xfrm>
          <a:ln>
            <a:solidFill>
              <a:schemeClr val="tx1"/>
            </a:solidFill>
          </a:ln>
        </p:spPr>
        <p:txBody>
          <a:bodyPr rtlCol="0" anchor="ctr" anchorCtr="0">
            <a:noAutofit/>
          </a:bodyPr>
          <a:lstStyle/>
          <a:p>
            <a:pPr rtl="0"/>
            <a:r>
              <a:rPr lang="es-419" sz="1400" dirty="0">
                <a:latin typeface="Meiryo UI" panose="020B0604030504040204" pitchFamily="50" charset="-128"/>
                <a:ea typeface="Meiryo UI" panose="020B0604030504040204" pitchFamily="50" charset="-128"/>
              </a:rPr>
              <a:t>Etiquetas de llenado para contenedores de gas</a:t>
            </a:r>
          </a:p>
          <a:p>
            <a:pPr marL="268288" indent="-1588" rtl="0">
              <a:lnSpc>
                <a:spcPct val="100000"/>
              </a:lnSpc>
              <a:spcBef>
                <a:spcPts val="0"/>
              </a:spcBef>
              <a:buNone/>
            </a:pPr>
            <a:r>
              <a:rPr lang="es-419" sz="1400" dirty="0">
                <a:latin typeface="Meiryo UI" panose="020B0604030504040204" pitchFamily="50" charset="-128"/>
                <a:ea typeface="Meiryo UI" panose="020B0604030504040204" pitchFamily="50" charset="-128"/>
              </a:rPr>
              <a:t>・ Nombre del gas de llenado</a:t>
            </a:r>
          </a:p>
          <a:p>
            <a:pPr marL="268288" indent="-1588" rtl="0">
              <a:lnSpc>
                <a:spcPct val="100000"/>
              </a:lnSpc>
              <a:spcBef>
                <a:spcPts val="0"/>
              </a:spcBef>
              <a:buNone/>
            </a:pPr>
            <a:r>
              <a:rPr lang="es-419" sz="1400" dirty="0">
                <a:latin typeface="Meiryo UI" panose="020B0604030504040204" pitchFamily="50" charset="-128"/>
                <a:ea typeface="Meiryo UI" panose="020B0604030504040204" pitchFamily="50" charset="-128"/>
              </a:rPr>
              <a:t>・ Presión de llenado o masa en el momento del llenado</a:t>
            </a:r>
          </a:p>
          <a:p>
            <a:pPr marL="268288" indent="-1588" rtl="0">
              <a:lnSpc>
                <a:spcPct val="100000"/>
              </a:lnSpc>
              <a:spcBef>
                <a:spcPts val="0"/>
              </a:spcBef>
              <a:buNone/>
            </a:pPr>
            <a:r>
              <a:rPr lang="es-419" sz="1400" dirty="0">
                <a:latin typeface="Meiryo UI" panose="020B0604030504040204" pitchFamily="50" charset="-128"/>
                <a:ea typeface="Meiryo UI" panose="020B0604030504040204" pitchFamily="50" charset="-128"/>
              </a:rPr>
              <a:t>・ Fecha de llenado / identificador de lote de fabricación</a:t>
            </a:r>
          </a:p>
          <a:p>
            <a:pPr marL="268288" indent="-1588" rtl="0">
              <a:lnSpc>
                <a:spcPct val="100000"/>
              </a:lnSpc>
              <a:spcBef>
                <a:spcPts val="0"/>
              </a:spcBef>
              <a:buNone/>
            </a:pPr>
            <a:r>
              <a:rPr lang="es-419" sz="1400" dirty="0">
                <a:latin typeface="Meiryo UI" panose="020B0604030504040204" pitchFamily="50" charset="-128"/>
                <a:ea typeface="Meiryo UI" panose="020B0604030504040204" pitchFamily="50" charset="-128"/>
              </a:rPr>
              <a:t>・ Información de contacto de la tienda (vendedor) / información de contacto de la fábrica (fabricante)</a:t>
            </a:r>
          </a:p>
          <a:p>
            <a:pPr marL="268288" indent="-1588" rtl="0">
              <a:lnSpc>
                <a:spcPct val="100000"/>
              </a:lnSpc>
              <a:spcBef>
                <a:spcPts val="0"/>
              </a:spcBef>
              <a:buNone/>
            </a:pPr>
            <a:r>
              <a:rPr lang="es-419" sz="1400" dirty="0">
                <a:latin typeface="Meiryo UI" panose="020B0604030504040204" pitchFamily="50" charset="-128"/>
                <a:ea typeface="Meiryo UI" panose="020B0604030504040204" pitchFamily="50" charset="-128"/>
              </a:rPr>
              <a:t>・ Propiedades del gas de llenado</a:t>
            </a:r>
          </a:p>
          <a:p>
            <a:pPr marL="268288" indent="-1588" rtl="0">
              <a:lnSpc>
                <a:spcPct val="100000"/>
              </a:lnSpc>
              <a:spcBef>
                <a:spcPts val="0"/>
              </a:spcBef>
              <a:buNone/>
            </a:pPr>
            <a:r>
              <a:rPr lang="es-419" sz="1400" dirty="0">
                <a:latin typeface="Meiryo UI" panose="020B0604030504040204" pitchFamily="50" charset="-128"/>
                <a:ea typeface="Meiryo UI" panose="020B0604030504040204" pitchFamily="50" charset="-128"/>
              </a:rPr>
              <a:t>・ Notas generales</a:t>
            </a:r>
          </a:p>
          <a:p>
            <a:pPr marL="268288" indent="-1588" rtl="0">
              <a:lnSpc>
                <a:spcPct val="100000"/>
              </a:lnSpc>
              <a:spcBef>
                <a:spcPts val="0"/>
              </a:spcBef>
              <a:buNone/>
            </a:pPr>
            <a:r>
              <a:rPr lang="es-419" sz="1400" dirty="0">
                <a:latin typeface="Meiryo UI" panose="020B0604030504040204" pitchFamily="50" charset="-128"/>
                <a:ea typeface="Meiryo UI" panose="020B0604030504040204" pitchFamily="50" charset="-128"/>
              </a:rPr>
              <a:t>・ Contiene explicaciones de elementos prioritarios,　　</a:t>
            </a:r>
            <a:endParaRPr lang="en-US" altLang="ja-JP" sz="14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es-419" sz="1400" dirty="0">
                <a:latin typeface="Meiryo UI" panose="020B0604030504040204" pitchFamily="50" charset="-128"/>
                <a:ea typeface="Meiryo UI" panose="020B0604030504040204" pitchFamily="50" charset="-128"/>
              </a:rPr>
              <a:t>etc.</a:t>
            </a:r>
          </a:p>
        </p:txBody>
      </p:sp>
      <p:sp>
        <p:nvSpPr>
          <p:cNvPr id="7" name="テキスト ボックス 6"/>
          <p:cNvSpPr txBox="1"/>
          <p:nvPr/>
        </p:nvSpPr>
        <p:spPr>
          <a:xfrm>
            <a:off x="4162926" y="6426199"/>
            <a:ext cx="4128386" cy="276999"/>
          </a:xfrm>
          <a:prstGeom prst="rect">
            <a:avLst/>
          </a:prstGeom>
          <a:noFill/>
          <a:ln>
            <a:solidFill>
              <a:schemeClr val="tx1"/>
            </a:solidFill>
          </a:ln>
        </p:spPr>
        <p:txBody>
          <a:bodyPr wrap="square" rtlCol="0">
            <a:spAutoFit/>
          </a:bodyPr>
          <a:lstStyle/>
          <a:p>
            <a:pPr algn="r" rtl="0"/>
            <a:r>
              <a:rPr lang="es-419" sz="1200" dirty="0">
                <a:solidFill>
                  <a:prstClr val="black"/>
                </a:solidFill>
              </a:rPr>
              <a:t>Libro de texto páginas 27, 28 / Texto complementario página 18</a:t>
            </a:r>
          </a:p>
        </p:txBody>
      </p:sp>
      <p:pic>
        <p:nvPicPr>
          <p:cNvPr id="2" name="図 1"/>
          <p:cNvPicPr>
            <a:picLocks noChangeAspect="1"/>
          </p:cNvPicPr>
          <p:nvPr/>
        </p:nvPicPr>
        <p:blipFill>
          <a:blip r:embed="rId3"/>
          <a:stretch>
            <a:fillRect/>
          </a:stretch>
        </p:blipFill>
        <p:spPr>
          <a:xfrm>
            <a:off x="5838391" y="1071856"/>
            <a:ext cx="2637494" cy="2795653"/>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9</a:t>
            </a:fld>
            <a:endParaRPr kumimoji="1" lang="ja-JP" altLang="en-US"/>
          </a:p>
        </p:txBody>
      </p:sp>
      <p:sp>
        <p:nvSpPr>
          <p:cNvPr id="8" name="テキスト ボックス 10">
            <a:extLst>
              <a:ext uri="{FF2B5EF4-FFF2-40B4-BE49-F238E27FC236}">
                <a16:creationId xmlns:a16="http://schemas.microsoft.com/office/drawing/2014/main" id="{3630566C-1B56-46CB-A5EA-CFA23B567DD6}"/>
              </a:ext>
            </a:extLst>
          </p:cNvPr>
          <p:cNvSpPr txBox="1"/>
          <p:nvPr/>
        </p:nvSpPr>
        <p:spPr>
          <a:xfrm>
            <a:off x="6151757" y="1371772"/>
            <a:ext cx="978500" cy="187807"/>
          </a:xfrm>
          <a:prstGeom prst="rect">
            <a:avLst/>
          </a:prstGeom>
          <a:solidFill>
            <a:schemeClr val="bg1"/>
          </a:solidFill>
          <a:ln>
            <a:noFill/>
          </a:ln>
        </p:spPr>
        <p:txBody>
          <a:bodyPr wrap="square" lIns="0" tIns="0" rIns="0" bIns="0" rtlCol="0">
            <a:noAutofit/>
          </a:bodyPr>
          <a:lstStyle/>
          <a:p>
            <a:pPr algn="ctr" rtl="0"/>
            <a:r>
              <a:rPr lang="es-419" sz="10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Gas de llenado</a:t>
            </a:r>
            <a:endParaRPr lang="ja-JP" sz="10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9" name="テキスト ボックス 9">
            <a:extLst>
              <a:ext uri="{FF2B5EF4-FFF2-40B4-BE49-F238E27FC236}">
                <a16:creationId xmlns:a16="http://schemas.microsoft.com/office/drawing/2014/main" id="{41914917-9EA1-462A-BA2A-E2A9DDB2C01F}"/>
              </a:ext>
            </a:extLst>
          </p:cNvPr>
          <p:cNvSpPr txBox="1"/>
          <p:nvPr/>
        </p:nvSpPr>
        <p:spPr>
          <a:xfrm>
            <a:off x="5874487" y="1122987"/>
            <a:ext cx="2518209" cy="171691"/>
          </a:xfrm>
          <a:prstGeom prst="rect">
            <a:avLst/>
          </a:prstGeom>
          <a:solidFill>
            <a:schemeClr val="bg1"/>
          </a:solidFill>
          <a:ln>
            <a:noFill/>
          </a:ln>
        </p:spPr>
        <p:txBody>
          <a:bodyPr wrap="square" lIns="0" tIns="0" rIns="0" bIns="0" rtlCol="0">
            <a:noAutofit/>
          </a:bodyPr>
          <a:lstStyle/>
          <a:p>
            <a:pPr algn="ctr" rtl="0"/>
            <a:r>
              <a:rPr lang="es-419" sz="85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Tabla </a:t>
            </a:r>
            <a:r>
              <a:rPr lang="es-419" sz="85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rPr>
              <a:t>1-9</a:t>
            </a:r>
            <a:r>
              <a:rPr lang="es-419" sz="85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 : Colores de los contenedores de gas</a:t>
            </a:r>
            <a:endParaRPr lang="ja-JP" sz="8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0" name="テキスト ボックス 10">
            <a:extLst>
              <a:ext uri="{FF2B5EF4-FFF2-40B4-BE49-F238E27FC236}">
                <a16:creationId xmlns:a16="http://schemas.microsoft.com/office/drawing/2014/main" id="{2824E310-11DF-4724-94A3-9077A04E2308}"/>
              </a:ext>
            </a:extLst>
          </p:cNvPr>
          <p:cNvSpPr txBox="1"/>
          <p:nvPr/>
        </p:nvSpPr>
        <p:spPr>
          <a:xfrm>
            <a:off x="7463001" y="1360238"/>
            <a:ext cx="750570" cy="216000"/>
          </a:xfrm>
          <a:prstGeom prst="rect">
            <a:avLst/>
          </a:prstGeom>
          <a:solidFill>
            <a:schemeClr val="bg1"/>
          </a:solidFill>
          <a:ln>
            <a:noFill/>
          </a:ln>
        </p:spPr>
        <p:txBody>
          <a:bodyPr wrap="square" lIns="0" tIns="0" rIns="0" bIns="0" rtlCol="0">
            <a:noAutofit/>
          </a:bodyPr>
          <a:lstStyle/>
          <a:p>
            <a:pPr algn="ctr" rtl="0"/>
            <a:r>
              <a:rPr lang="es-419" sz="8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Color del contenedor</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4C0E36A8-3120-4470-BBD8-C44DC107239E}"/>
              </a:ext>
            </a:extLst>
          </p:cNvPr>
          <p:cNvSpPr txBox="1"/>
          <p:nvPr/>
        </p:nvSpPr>
        <p:spPr>
          <a:xfrm>
            <a:off x="6024970" y="1647932"/>
            <a:ext cx="1080135" cy="216000"/>
          </a:xfrm>
          <a:prstGeom prst="rect">
            <a:avLst/>
          </a:prstGeom>
          <a:solidFill>
            <a:schemeClr val="bg1"/>
          </a:solidFill>
          <a:ln>
            <a:noFill/>
          </a:ln>
        </p:spPr>
        <p:txBody>
          <a:bodyPr wrap="square" lIns="0" tIns="0" rIns="0" bIns="0" rtlCol="0" anchor="ctr">
            <a:noAutofit/>
          </a:bodyPr>
          <a:lstStyle/>
          <a:p>
            <a:pPr algn="l" rtl="0"/>
            <a:r>
              <a:rPr lang="es-419"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Oxígeno (sanso)</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2" name="テキスト ボックス 10">
            <a:extLst>
              <a:ext uri="{FF2B5EF4-FFF2-40B4-BE49-F238E27FC236}">
                <a16:creationId xmlns:a16="http://schemas.microsoft.com/office/drawing/2014/main" id="{40AC2036-C11B-440C-AC23-2A9EB66A8CA7}"/>
              </a:ext>
            </a:extLst>
          </p:cNvPr>
          <p:cNvSpPr txBox="1"/>
          <p:nvPr/>
        </p:nvSpPr>
        <p:spPr>
          <a:xfrm>
            <a:off x="6024968" y="1893754"/>
            <a:ext cx="1233081" cy="244660"/>
          </a:xfrm>
          <a:prstGeom prst="rect">
            <a:avLst/>
          </a:prstGeom>
          <a:solidFill>
            <a:schemeClr val="bg1"/>
          </a:solidFill>
          <a:ln>
            <a:noFill/>
          </a:ln>
        </p:spPr>
        <p:txBody>
          <a:bodyPr wrap="square" lIns="0" tIns="0" rIns="0" bIns="0" rtlCol="0" anchor="ctr">
            <a:noAutofit/>
          </a:bodyPr>
          <a:lstStyle/>
          <a:p>
            <a:pPr algn="l" rtl="0"/>
            <a:r>
              <a:rPr lang="es-419"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Acetileno (asechiren)</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3" name="テキスト ボックス 10">
            <a:extLst>
              <a:ext uri="{FF2B5EF4-FFF2-40B4-BE49-F238E27FC236}">
                <a16:creationId xmlns:a16="http://schemas.microsoft.com/office/drawing/2014/main" id="{BBF27B4E-FCA4-4A86-8338-FB165D1FCF2F}"/>
              </a:ext>
            </a:extLst>
          </p:cNvPr>
          <p:cNvSpPr txBox="1"/>
          <p:nvPr/>
        </p:nvSpPr>
        <p:spPr>
          <a:xfrm>
            <a:off x="6024969" y="2183385"/>
            <a:ext cx="1080135" cy="216000"/>
          </a:xfrm>
          <a:prstGeom prst="rect">
            <a:avLst/>
          </a:prstGeom>
          <a:solidFill>
            <a:schemeClr val="bg1"/>
          </a:solidFill>
          <a:ln>
            <a:noFill/>
          </a:ln>
        </p:spPr>
        <p:txBody>
          <a:bodyPr wrap="square" lIns="0" tIns="0" rIns="0" bIns="0" rtlCol="0" anchor="ctr">
            <a:noAutofit/>
          </a:bodyPr>
          <a:lstStyle/>
          <a:p>
            <a:pPr algn="l" rtl="0"/>
            <a:r>
              <a:rPr lang="es-419"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Hidrógeno</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4" name="テキスト ボックス 10">
            <a:extLst>
              <a:ext uri="{FF2B5EF4-FFF2-40B4-BE49-F238E27FC236}">
                <a16:creationId xmlns:a16="http://schemas.microsoft.com/office/drawing/2014/main" id="{929F8E71-43E8-458B-903F-51221E46FA85}"/>
              </a:ext>
            </a:extLst>
          </p:cNvPr>
          <p:cNvSpPr txBox="1"/>
          <p:nvPr/>
        </p:nvSpPr>
        <p:spPr>
          <a:xfrm>
            <a:off x="6024969" y="2700098"/>
            <a:ext cx="1187817" cy="216000"/>
          </a:xfrm>
          <a:prstGeom prst="rect">
            <a:avLst/>
          </a:prstGeom>
          <a:solidFill>
            <a:schemeClr val="bg1"/>
          </a:solidFill>
          <a:ln>
            <a:noFill/>
          </a:ln>
        </p:spPr>
        <p:txBody>
          <a:bodyPr wrap="square" lIns="0" tIns="0" rIns="0" bIns="0" rtlCol="0" anchor="ctr">
            <a:noAutofit/>
          </a:bodyPr>
          <a:lstStyle/>
          <a:p>
            <a:pPr algn="l" rtl="0"/>
            <a:r>
              <a:rPr lang="es-419"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Amoniaco licuado</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5" name="テキスト ボックス 10">
            <a:extLst>
              <a:ext uri="{FF2B5EF4-FFF2-40B4-BE49-F238E27FC236}">
                <a16:creationId xmlns:a16="http://schemas.microsoft.com/office/drawing/2014/main" id="{E4420A7A-35E7-4CD0-B6D1-30059E537C92}"/>
              </a:ext>
            </a:extLst>
          </p:cNvPr>
          <p:cNvSpPr txBox="1"/>
          <p:nvPr/>
        </p:nvSpPr>
        <p:spPr>
          <a:xfrm>
            <a:off x="6028940" y="2446827"/>
            <a:ext cx="1080135" cy="216000"/>
          </a:xfrm>
          <a:prstGeom prst="rect">
            <a:avLst/>
          </a:prstGeom>
          <a:solidFill>
            <a:schemeClr val="bg1"/>
          </a:solidFill>
          <a:ln>
            <a:noFill/>
          </a:ln>
        </p:spPr>
        <p:txBody>
          <a:bodyPr wrap="square" lIns="0" tIns="0" rIns="0" bIns="0" rtlCol="0" anchor="ctr">
            <a:noAutofit/>
          </a:bodyPr>
          <a:lstStyle/>
          <a:p>
            <a:pPr algn="l" rtl="0"/>
            <a:r>
              <a:rPr lang="es-419" sz="9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Gas de dióxido de carbono licuado</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6" name="テキスト ボックス 10">
            <a:extLst>
              <a:ext uri="{FF2B5EF4-FFF2-40B4-BE49-F238E27FC236}">
                <a16:creationId xmlns:a16="http://schemas.microsoft.com/office/drawing/2014/main" id="{7382A4AA-5883-4214-AD92-EEAF2265FE3E}"/>
              </a:ext>
            </a:extLst>
          </p:cNvPr>
          <p:cNvSpPr txBox="1"/>
          <p:nvPr/>
        </p:nvSpPr>
        <p:spPr>
          <a:xfrm>
            <a:off x="6024969" y="2963416"/>
            <a:ext cx="1080135" cy="216000"/>
          </a:xfrm>
          <a:prstGeom prst="rect">
            <a:avLst/>
          </a:prstGeom>
          <a:solidFill>
            <a:schemeClr val="bg1"/>
          </a:solidFill>
          <a:ln>
            <a:noFill/>
          </a:ln>
        </p:spPr>
        <p:txBody>
          <a:bodyPr wrap="square" lIns="0" tIns="0" rIns="0" bIns="0" rtlCol="0" anchor="ctr">
            <a:noAutofit/>
          </a:bodyPr>
          <a:lstStyle/>
          <a:p>
            <a:pPr algn="l" rtl="0"/>
            <a:r>
              <a:rPr lang="es-419"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Cloro licuado</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7" name="テキスト ボックス 10">
            <a:extLst>
              <a:ext uri="{FF2B5EF4-FFF2-40B4-BE49-F238E27FC236}">
                <a16:creationId xmlns:a16="http://schemas.microsoft.com/office/drawing/2014/main" id="{7D90F166-0F97-4617-9E9E-0ACE76379696}"/>
              </a:ext>
            </a:extLst>
          </p:cNvPr>
          <p:cNvSpPr txBox="1"/>
          <p:nvPr/>
        </p:nvSpPr>
        <p:spPr>
          <a:xfrm>
            <a:off x="6024969" y="3250273"/>
            <a:ext cx="1080135" cy="461266"/>
          </a:xfrm>
          <a:prstGeom prst="rect">
            <a:avLst/>
          </a:prstGeom>
          <a:solidFill>
            <a:schemeClr val="bg1"/>
          </a:solidFill>
          <a:ln>
            <a:noFill/>
          </a:ln>
        </p:spPr>
        <p:txBody>
          <a:bodyPr wrap="square" lIns="0" tIns="0" rIns="0" bIns="0" rtlCol="0" anchor="ctr">
            <a:noAutofit/>
          </a:bodyPr>
          <a:lstStyle/>
          <a:p>
            <a:pPr algn="l" rtl="0"/>
            <a:r>
              <a:rPr lang="es-419"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Otros gases</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a:p>
            <a:pPr algn="l" rtl="0"/>
            <a:r>
              <a:rPr lang="es-419"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(GLP, etc.)</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8" name="テキスト ボックス 10">
            <a:extLst>
              <a:ext uri="{FF2B5EF4-FFF2-40B4-BE49-F238E27FC236}">
                <a16:creationId xmlns:a16="http://schemas.microsoft.com/office/drawing/2014/main" id="{D58D1696-D345-480B-BA98-B755E7D65F97}"/>
              </a:ext>
            </a:extLst>
          </p:cNvPr>
          <p:cNvSpPr txBox="1"/>
          <p:nvPr/>
        </p:nvSpPr>
        <p:spPr>
          <a:xfrm>
            <a:off x="7452602" y="1647932"/>
            <a:ext cx="431800" cy="216000"/>
          </a:xfrm>
          <a:prstGeom prst="rect">
            <a:avLst/>
          </a:prstGeom>
          <a:solidFill>
            <a:schemeClr val="bg1"/>
          </a:solidFill>
          <a:ln>
            <a:noFill/>
          </a:ln>
        </p:spPr>
        <p:txBody>
          <a:bodyPr wrap="square" lIns="0" tIns="0" rIns="0" bIns="0" rtlCol="0">
            <a:noAutofit/>
          </a:bodyPr>
          <a:lstStyle/>
          <a:p>
            <a:pPr algn="l" rtl="0"/>
            <a:r>
              <a:rPr lang="es-419" sz="9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Negro</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9" name="テキスト ボックス 10">
            <a:extLst>
              <a:ext uri="{FF2B5EF4-FFF2-40B4-BE49-F238E27FC236}">
                <a16:creationId xmlns:a16="http://schemas.microsoft.com/office/drawing/2014/main" id="{CA4507C0-F4F4-4191-BD1B-0A68210DD643}"/>
              </a:ext>
            </a:extLst>
          </p:cNvPr>
          <p:cNvSpPr txBox="1"/>
          <p:nvPr/>
        </p:nvSpPr>
        <p:spPr>
          <a:xfrm>
            <a:off x="7463001" y="1918149"/>
            <a:ext cx="431800" cy="216000"/>
          </a:xfrm>
          <a:prstGeom prst="rect">
            <a:avLst/>
          </a:prstGeom>
          <a:solidFill>
            <a:schemeClr val="bg1"/>
          </a:solidFill>
          <a:ln>
            <a:noFill/>
          </a:ln>
        </p:spPr>
        <p:txBody>
          <a:bodyPr wrap="square" lIns="0" tIns="0" rIns="0" bIns="0" rtlCol="0">
            <a:noAutofit/>
          </a:bodyPr>
          <a:lstStyle/>
          <a:p>
            <a:pPr algn="l" rtl="0"/>
            <a:r>
              <a:rPr lang="es-419"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Marrón</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0" name="テキスト ボックス 10">
            <a:extLst>
              <a:ext uri="{FF2B5EF4-FFF2-40B4-BE49-F238E27FC236}">
                <a16:creationId xmlns:a16="http://schemas.microsoft.com/office/drawing/2014/main" id="{1FF2AD10-037D-48C8-A703-A3B4A19D16A3}"/>
              </a:ext>
            </a:extLst>
          </p:cNvPr>
          <p:cNvSpPr txBox="1"/>
          <p:nvPr/>
        </p:nvSpPr>
        <p:spPr>
          <a:xfrm>
            <a:off x="7452602" y="2181954"/>
            <a:ext cx="431800" cy="216000"/>
          </a:xfrm>
          <a:prstGeom prst="rect">
            <a:avLst/>
          </a:prstGeom>
          <a:solidFill>
            <a:schemeClr val="bg1"/>
          </a:solidFill>
          <a:ln>
            <a:noFill/>
          </a:ln>
        </p:spPr>
        <p:txBody>
          <a:bodyPr wrap="square" lIns="0" tIns="0" rIns="0" bIns="0" rtlCol="0">
            <a:noAutofit/>
          </a:bodyPr>
          <a:lstStyle/>
          <a:p>
            <a:pPr algn="l" rtl="0"/>
            <a:r>
              <a:rPr lang="es-419"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Rojo</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1" name="テキスト ボックス 10">
            <a:extLst>
              <a:ext uri="{FF2B5EF4-FFF2-40B4-BE49-F238E27FC236}">
                <a16:creationId xmlns:a16="http://schemas.microsoft.com/office/drawing/2014/main" id="{80682A27-8A63-4334-978D-8AA8A48C911C}"/>
              </a:ext>
            </a:extLst>
          </p:cNvPr>
          <p:cNvSpPr txBox="1"/>
          <p:nvPr/>
        </p:nvSpPr>
        <p:spPr>
          <a:xfrm>
            <a:off x="7457073" y="2712659"/>
            <a:ext cx="431800" cy="216000"/>
          </a:xfrm>
          <a:prstGeom prst="rect">
            <a:avLst/>
          </a:prstGeom>
          <a:solidFill>
            <a:schemeClr val="bg1"/>
          </a:solidFill>
          <a:ln>
            <a:noFill/>
          </a:ln>
        </p:spPr>
        <p:txBody>
          <a:bodyPr wrap="square" lIns="0" tIns="0" rIns="0" bIns="0" rtlCol="0">
            <a:noAutofit/>
          </a:bodyPr>
          <a:lstStyle/>
          <a:p>
            <a:pPr algn="l" rtl="0"/>
            <a:r>
              <a:rPr lang="es-419"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Blanco</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2" name="テキスト ボックス 10">
            <a:extLst>
              <a:ext uri="{FF2B5EF4-FFF2-40B4-BE49-F238E27FC236}">
                <a16:creationId xmlns:a16="http://schemas.microsoft.com/office/drawing/2014/main" id="{3728E467-B8A6-485F-B249-B99B40E03435}"/>
              </a:ext>
            </a:extLst>
          </p:cNvPr>
          <p:cNvSpPr txBox="1"/>
          <p:nvPr/>
        </p:nvSpPr>
        <p:spPr>
          <a:xfrm>
            <a:off x="7463001" y="2443809"/>
            <a:ext cx="431800" cy="216000"/>
          </a:xfrm>
          <a:prstGeom prst="rect">
            <a:avLst/>
          </a:prstGeom>
          <a:solidFill>
            <a:schemeClr val="bg1"/>
          </a:solidFill>
          <a:ln>
            <a:noFill/>
          </a:ln>
        </p:spPr>
        <p:txBody>
          <a:bodyPr wrap="square" lIns="0" tIns="0" rIns="0" bIns="0" rtlCol="0">
            <a:noAutofit/>
          </a:bodyPr>
          <a:lstStyle/>
          <a:p>
            <a:pPr algn="l" rtl="0"/>
            <a:r>
              <a:rPr lang="es-419"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Verde</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3" name="テキスト ボックス 10">
            <a:extLst>
              <a:ext uri="{FF2B5EF4-FFF2-40B4-BE49-F238E27FC236}">
                <a16:creationId xmlns:a16="http://schemas.microsoft.com/office/drawing/2014/main" id="{42BE816B-24F6-4B1F-8AC4-48F0449C5E0E}"/>
              </a:ext>
            </a:extLst>
          </p:cNvPr>
          <p:cNvSpPr txBox="1"/>
          <p:nvPr/>
        </p:nvSpPr>
        <p:spPr>
          <a:xfrm>
            <a:off x="7452601" y="2984244"/>
            <a:ext cx="493593" cy="195172"/>
          </a:xfrm>
          <a:prstGeom prst="rect">
            <a:avLst/>
          </a:prstGeom>
          <a:solidFill>
            <a:schemeClr val="bg1"/>
          </a:solidFill>
          <a:ln>
            <a:noFill/>
          </a:ln>
        </p:spPr>
        <p:txBody>
          <a:bodyPr wrap="square" lIns="0" tIns="0" rIns="0" bIns="0" rtlCol="0">
            <a:noAutofit/>
          </a:bodyPr>
          <a:lstStyle/>
          <a:p>
            <a:pPr algn="l" rtl="0"/>
            <a:r>
              <a:rPr lang="es-419" sz="9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Amarillo</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4" name="テキスト ボックス 10">
            <a:extLst>
              <a:ext uri="{FF2B5EF4-FFF2-40B4-BE49-F238E27FC236}">
                <a16:creationId xmlns:a16="http://schemas.microsoft.com/office/drawing/2014/main" id="{DE5DE9D3-3614-43B4-A042-14AECC91EE45}"/>
              </a:ext>
            </a:extLst>
          </p:cNvPr>
          <p:cNvSpPr txBox="1"/>
          <p:nvPr/>
        </p:nvSpPr>
        <p:spPr>
          <a:xfrm>
            <a:off x="7452602" y="3241714"/>
            <a:ext cx="431800" cy="216000"/>
          </a:xfrm>
          <a:prstGeom prst="rect">
            <a:avLst/>
          </a:prstGeom>
          <a:solidFill>
            <a:schemeClr val="bg1"/>
          </a:solidFill>
          <a:ln>
            <a:noFill/>
          </a:ln>
        </p:spPr>
        <p:txBody>
          <a:bodyPr wrap="square" lIns="0" tIns="0" rIns="0" bIns="0" rtlCol="0">
            <a:noAutofit/>
          </a:bodyPr>
          <a:lstStyle/>
          <a:p>
            <a:pPr algn="l" rtl="0"/>
            <a:r>
              <a:rPr lang="es-419" sz="9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Gris</a:t>
            </a:r>
            <a:endParaRPr lang="ja-JP" sz="9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Tree>
    <p:extLst>
      <p:ext uri="{BB962C8B-B14F-4D97-AF65-F5344CB8AC3E}">
        <p14:creationId xmlns:p14="http://schemas.microsoft.com/office/powerpoint/2010/main" val="7582115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8299</Words>
  <Application>Microsoft Office PowerPoint</Application>
  <PresentationFormat>画面に合わせる (4:3)</PresentationFormat>
  <Paragraphs>709</Paragraphs>
  <Slides>49</Slides>
  <Notes>46</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49</vt:i4>
      </vt:variant>
    </vt:vector>
  </HeadingPairs>
  <TitlesOfParts>
    <vt:vector size="60" baseType="lpstr">
      <vt:lpstr>Meiryo UI</vt:lpstr>
      <vt:lpstr>ＭＳ Ｐゴシック</vt:lpstr>
      <vt:lpstr>ＭＳ ゴシック</vt:lpstr>
      <vt:lpstr>ＭＳ 明朝</vt:lpstr>
      <vt:lpstr>游ゴシック</vt:lpstr>
      <vt:lpstr>Arial</vt:lpstr>
      <vt:lpstr>Calibri</vt:lpstr>
      <vt:lpstr>Calibri Light</vt:lpstr>
      <vt:lpstr>Wingdings</vt:lpstr>
      <vt:lpstr>Office テーマ</vt:lpstr>
      <vt:lpstr>Office Theme</vt:lpstr>
      <vt:lpstr>Texto complementario de formación técnica para soldadura con gas (Gasu Yousetsu) Materiales de entrenamiento de PowerPoint</vt:lpstr>
      <vt:lpstr>Capítulo 1 Equipo utilizado para  soldadura con gas (Gasu Yousetsu), etc.</vt:lpstr>
      <vt:lpstr>Características de la soldadura con gas (Gasu Yousetu)</vt:lpstr>
      <vt:lpstr>Equipo utilizado para soldadura de gas (gasu yousetu) /  corte con gas (gasu setudan)</vt:lpstr>
      <vt:lpstr>Antorcha (tochi) (soldador y cortador (setudanki))</vt:lpstr>
      <vt:lpstr>Boquilla (higuchi)</vt:lpstr>
      <vt:lpstr>Regulador de presión (aturyoku chousei ki)</vt:lpstr>
      <vt:lpstr>Manguera (housu) de soldadura</vt:lpstr>
      <vt:lpstr>Varios contenedores (cilindro (bonbe)) de gas y generadores de gas de acetileno (asechiren) (1) Indicaciones y colores de contenedores de gas</vt:lpstr>
      <vt:lpstr>Varios contenedores (cilindro (bonbe)) de gas y generadores de gas de acetileno (asechiren) (2) Cilindros de gas de acetileno</vt:lpstr>
      <vt:lpstr>Varios contenedores (cilindros (bonbe))  de gas y generadores de gas de acetileno (asechiren) (3) Otros cilindros</vt:lpstr>
      <vt:lpstr>Varios contenedores (cilindros (bonbe)) de gas y generadores de gas de acetileno (asechiren) (4) Colector de gas</vt:lpstr>
      <vt:lpstr>Cilindros (bonbe) y generador de acetileno (asechiren) (1)  Notas para el transporte y uso de cilindros</vt:lpstr>
      <vt:lpstr>Cilindro (bonbe) y generador de acetileno (asechiren) (2)  Notas para la eliminación y devolución del cilindro</vt:lpstr>
      <vt:lpstr>Regulador de presión (aturyoku chousei ki) (1) Procedimiento de montaje</vt:lpstr>
      <vt:lpstr>Reguladores de presión (aturyoku chousei ki) (2) Notas de uso</vt:lpstr>
      <vt:lpstr>Soldadores, etc. (1) Montaje</vt:lpstr>
      <vt:lpstr>Soldadores, etc. (2) Ajuste de la presión del lado de baja presión para un regulador de presión (aturyoku chousei ki)</vt:lpstr>
      <vt:lpstr>Soldadores, etc. (3) Ignición y control de llama</vt:lpstr>
      <vt:lpstr>Soldadores, etc. (3) Soldadura</vt:lpstr>
      <vt:lpstr>Soldadores, etc. (4) Corte</vt:lpstr>
      <vt:lpstr>Soldadores, etc. (5) Notas para trabajos de soldadura / corte</vt:lpstr>
      <vt:lpstr>Soldadores, etc. (6) Método de extinción de fuego</vt:lpstr>
      <vt:lpstr>Boquilla (higuchi)</vt:lpstr>
      <vt:lpstr>Manguera (housu) (1) Acoplamiento de un solo toque (wantacchi tugite)</vt:lpstr>
      <vt:lpstr>Manguera (housu) (2) Inspección visual de la manguera de gas</vt:lpstr>
      <vt:lpstr>Manguera (housu) (2) Precauciones al manipular mangueras de gas</vt:lpstr>
      <vt:lpstr>Inspección de equipos utilizados para  soldadura con gas (gasu yousetu) (1) La necesidad de inspecciones</vt:lpstr>
      <vt:lpstr>Inspección del equipo utilizado para la soldadura con gas (gasu yousetu) (2) Inspección del soplete (suikan) (antorcha (tochi))</vt:lpstr>
      <vt:lpstr>Inspección del equipo utilizado para la soldadura con gas (gasu yousetu) (3) Inspección del regulador de presión (aturyoku chousei ki) </vt:lpstr>
      <vt:lpstr>Capítulo 2 Conocimientos básicos sobre gases inflamables y oxígeno (sanso)</vt:lpstr>
      <vt:lpstr>Riesgos de oxígeno (sanso)</vt:lpstr>
      <vt:lpstr>Gases inflamables (1) Los 3 elementos de la combustión</vt:lpstr>
      <vt:lpstr>Gases inflamables (2) Límite inferior de explosividad  (bakuhatu kagen kai) y límite superior de explosividad</vt:lpstr>
      <vt:lpstr>Resumen de gases inflamables (3) Tasa de combustión</vt:lpstr>
      <vt:lpstr>Resumen de gas inflamable (4)  Energía mínima de ignición y fuente de ignición</vt:lpstr>
      <vt:lpstr>Gases inflamables utilizados para soldar, etc. (1)  Propiedades físicas, etc.</vt:lpstr>
      <vt:lpstr>PowerPoint プレゼンテーション</vt:lpstr>
      <vt:lpstr>Gas de alta presión (1) Tipos de gas de alta presión</vt:lpstr>
      <vt:lpstr>Gas de alta presión (2) Riesgos asociados al gas de alta presión</vt:lpstr>
      <vt:lpstr>Desastres que ocurren debido a la soldadura con gas (gasu yousetu)</vt:lpstr>
      <vt:lpstr>Prevención de desastres por soldadura con gas (gasu yousetu) (1) Prevención de quemaduras</vt:lpstr>
      <vt:lpstr>Prevención de desastres provocados por la soldadura con gas  (gasu yousetu) (2) Condiciones de explosiones e incendios</vt:lpstr>
      <vt:lpstr>Prevención de desastres por soldadura con gas (gasu yousetu) (3) Prevención de explosiones e incendios</vt:lpstr>
      <vt:lpstr>Prevención de desastres por soldadura con gas (gasu yousetu) (4)  Rayos nocivos (yuugai kousen) y deficiencia de oxígeno (sanso ketubou)</vt:lpstr>
      <vt:lpstr>Prevención de desastres por soldadura con gas (gasu yousetu) (5) Desastres causados por humos metálicos (hyumu)</vt:lpstr>
      <vt:lpstr>Prevención de desastres por soldadura de gas (gasu yousetu) (6) Golpes de calor (necchuushou) y accidentes de caídas (tuiraku saigai)</vt:lpstr>
      <vt:lpstr>Capítulo 3 Leyes y reglamentos aplicables</vt:lpstr>
      <vt:lpstr>Sistema legal relacionado  con la soldadura con gas (gasu yousetu), etc.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2022-06-16T09:43:16Z</dcterms:modified>
</cp:coreProperties>
</file>