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6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CI_Alex" initials="E" lastIdx="1" clrIdx="0">
    <p:extLst>
      <p:ext uri="{19B8F6BF-5375-455C-9EA6-DF929625EA0E}">
        <p15:presenceInfo xmlns:p15="http://schemas.microsoft.com/office/powerpoint/2012/main" userId="ETCI_Al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15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3T15:17:33.013" idx="1">
    <p:pos x="10" y="202"/>
    <p:text>We didn0t find any good translation for "club trolleys". So, we decided to put "club" between "". If this is wrong, please let us know.</p:text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6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984" y="443600"/>
            <a:ext cx="10515600" cy="973021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Qualificações do Operador da Grua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289908"/>
              </p:ext>
            </p:extLst>
          </p:nvPr>
        </p:nvGraphicFramePr>
        <p:xfrm>
          <a:off x="1079500" y="1453091"/>
          <a:ext cx="10569573" cy="483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959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pt-BR" sz="1600" b="1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Carga e tipo de içamento da operação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pt-BR" sz="1600" b="1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toneladas ou mais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pt-BR" sz="1600" b="1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Menos de 5 toneladas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29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Grua (incluindo sem fio)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Grua operada </a:t>
                      </a:r>
                      <a:br>
                        <a:rPr kumimoji="1"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pt-B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partir do chão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Grua operada a partir </a:t>
                      </a:r>
                      <a:br>
                        <a:rPr kumimoji="1"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pt-B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chão (move-se longitudinalmente </a:t>
                      </a:r>
                      <a:br>
                        <a:rPr kumimoji="1"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pt-B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 carga)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Teleférico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06">
                <a:tc rowSpan="4">
                  <a:txBody>
                    <a:bodyPr/>
                    <a:lstStyle/>
                    <a:p>
                      <a:pPr algn="ctr"/>
                      <a:r>
                        <a:rPr kumimoji="1" lang="pt-BR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Tipos de certificação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pt-B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Licença de operador </a:t>
                      </a:r>
                      <a:br>
                        <a:rPr kumimoji="1"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pt-B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grua/guindaste (nenhuma limitação)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BR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Licença de operador da grua operada a partir do chão (limitada)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BR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 de treinamento de perícias para grua operada a partir do chão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pt-BR" sz="1800" b="0" i="0" u="none" strike="noStrik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BR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Formação especial para operação da grua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pt-BR" sz="1800" b="0" i="0" u="none" strike="noStrik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Inspecionar como a grua funciona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5503653" cy="49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68757" y="2156792"/>
            <a:ext cx="1939584" cy="1043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07187" y="2283820"/>
            <a:ext cx="193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 a grua funciona conforme as instruções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705061" y="4611756"/>
            <a:ext cx="2266122" cy="1411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5061" y="4840357"/>
            <a:ext cx="191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800">
                <a:latin typeface="Arial" panose="020B0604020202020204" pitchFamily="34" charset="0"/>
                <a:cs typeface="Arial" panose="020B0604020202020204" pitchFamily="34" charset="0"/>
              </a:rPr>
              <a:t>Verificar!</a:t>
            </a:r>
          </a:p>
        </p:txBody>
      </p:sp>
    </p:spTree>
    <p:extLst>
      <p:ext uri="{BB962C8B-B14F-4D97-AF65-F5344CB8AC3E}">
        <p14:creationId xmlns:p14="http://schemas.microsoft.com/office/powerpoint/2010/main" val="154360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Status de enrolamento do tambor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949570"/>
            <a:ext cx="6107501" cy="33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5518" y="5063346"/>
            <a:ext cx="6549887" cy="788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0944" y="5277141"/>
            <a:ext cx="301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b: Condição inapropriada (enrolamento randômico)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4069" y="5286957"/>
            <a:ext cx="274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a: Condição apropriada</a:t>
            </a:r>
          </a:p>
        </p:txBody>
      </p:sp>
    </p:spTree>
    <p:extLst>
      <p:ext uri="{BB962C8B-B14F-4D97-AF65-F5344CB8AC3E}">
        <p14:creationId xmlns:p14="http://schemas.microsoft.com/office/powerpoint/2010/main" val="343542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Proibição de sobrecarga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9" y="1690687"/>
            <a:ext cx="5607169" cy="44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2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Manter efetivo o dispositivo de segurança (1)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1371600"/>
            <a:ext cx="5486400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301409" y="2882348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4279" y="3101513"/>
            <a:ext cx="2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O interruptor de limite do sobre-enrolamento não funciona.</a:t>
            </a:r>
          </a:p>
        </p:txBody>
      </p:sp>
    </p:spTree>
    <p:extLst>
      <p:ext uri="{BB962C8B-B14F-4D97-AF65-F5344CB8AC3E}">
        <p14:creationId xmlns:p14="http://schemas.microsoft.com/office/powerpoint/2010/main" val="406781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Manter efetivo o dispositivo de segurança (2)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1690688"/>
            <a:ext cx="6245524" cy="49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98574" y="1977887"/>
            <a:ext cx="1341782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2764" y="1662779"/>
            <a:ext cx="2271403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4688" y="2861778"/>
            <a:ext cx="1341782" cy="14120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8420" y="2058733"/>
            <a:ext cx="298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Algum trabalhador segura o gancho com fitas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9828" y="3849808"/>
            <a:ext cx="325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Inacreditável!!</a:t>
            </a:r>
          </a:p>
        </p:txBody>
      </p:sp>
    </p:spTree>
    <p:extLst>
      <p:ext uri="{BB962C8B-B14F-4D97-AF65-F5344CB8AC3E}">
        <p14:creationId xmlns:p14="http://schemas.microsoft.com/office/powerpoint/2010/main" val="156419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Não causar colisões no travão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690687"/>
            <a:ext cx="4779034" cy="472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16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Operações proibidas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52755"/>
            <a:ext cx="5693434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162261" y="2067339"/>
            <a:ext cx="1858617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19216" y="1828799"/>
            <a:ext cx="855827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66138" y="3412434"/>
            <a:ext cx="951905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25634" y="4856921"/>
            <a:ext cx="1157314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03135" y="5337312"/>
            <a:ext cx="1363785" cy="685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9642" y="4131983"/>
            <a:ext cx="1988888" cy="290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93477" y="4422912"/>
            <a:ext cx="2513410" cy="283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634" y="6321287"/>
            <a:ext cx="2591862" cy="3301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06786" y="2197355"/>
            <a:ext cx="175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Parar operação nos casos a seguir.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59112"/>
              </p:ext>
            </p:extLst>
          </p:nvPr>
        </p:nvGraphicFramePr>
        <p:xfrm>
          <a:off x="8299143" y="2547181"/>
          <a:ext cx="3469088" cy="3561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497">
                <a:tc>
                  <a:txBody>
                    <a:bodyPr/>
                    <a:lstStyle/>
                    <a:p>
                      <a:r>
                        <a:rPr kumimoji="1"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Sinais confusos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410">
                <a:tc>
                  <a:txBody>
                    <a:bodyPr/>
                    <a:lstStyle/>
                    <a:p>
                      <a:r>
                        <a:rPr lang="pt-BR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Sinais de dois ou mais sinalizadores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31">
                <a:tc>
                  <a:txBody>
                    <a:bodyPr/>
                    <a:lstStyle/>
                    <a:p>
                      <a:r>
                        <a:rPr kumimoji="1"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Içamento por trabalhadores não qualificados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923">
                <a:tc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Sinal de outra pessoa que não um sinalizador designado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r>
                        <a:rPr kumimoji="1"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Içamento perigoso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746">
                <a:tc>
                  <a:txBody>
                    <a:bodyPr/>
                    <a:lstStyle/>
                    <a:p>
                      <a:r>
                        <a:rPr kumimoji="1"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Carga sobre-calculada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923">
                <a:tc>
                  <a:txBody>
                    <a:bodyPr/>
                    <a:lstStyle/>
                    <a:p>
                      <a:r>
                        <a:rPr kumimoji="1"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Quando a carga pode pegar os trabalhadores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76277"/>
            <a:ext cx="11496907" cy="961870"/>
          </a:xfrm>
        </p:spPr>
        <p:txBody>
          <a:bodyPr>
            <a:noAutofit/>
          </a:bodyPr>
          <a:lstStyle/>
          <a:p>
            <a:r>
              <a:rPr kumimoji="1"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 transporte dos trabalhadores pela gruas </a:t>
            </a:r>
            <a:br>
              <a:rPr kumimoji="1"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é proibido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414732"/>
            <a:ext cx="5331124" cy="51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四角形吹き出し 4"/>
          <p:cNvSpPr/>
          <p:nvPr/>
        </p:nvSpPr>
        <p:spPr>
          <a:xfrm>
            <a:off x="5943601" y="2695575"/>
            <a:ext cx="3162300" cy="2552699"/>
          </a:xfrm>
          <a:prstGeom prst="wedgeRectCallout">
            <a:avLst>
              <a:gd name="adj1" fmla="val -7399"/>
              <a:gd name="adj2" fmla="val 64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19799" y="3238084"/>
            <a:ext cx="2905125" cy="14676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Não usar a grua para transportar ou içar um trabalhador.</a:t>
            </a:r>
          </a:p>
        </p:txBody>
      </p:sp>
    </p:spTree>
    <p:extLst>
      <p:ext uri="{BB962C8B-B14F-4D97-AF65-F5344CB8AC3E}">
        <p14:creationId xmlns:p14="http://schemas.microsoft.com/office/powerpoint/2010/main" val="79932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Sair com uma carga içada é proibido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544127"/>
            <a:ext cx="6116129" cy="50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973418" y="3037062"/>
            <a:ext cx="2623930" cy="220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5950225" y="3030401"/>
            <a:ext cx="2647123" cy="2117035"/>
          </a:xfrm>
          <a:prstGeom prst="wedgeRectCallout">
            <a:avLst>
              <a:gd name="adj1" fmla="val -34884"/>
              <a:gd name="adj2" fmla="val 6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217983"/>
            <a:ext cx="2378077" cy="1888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Não deixar </a:t>
            </a:r>
            <a:br>
              <a:rPr kumimoji="1"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posição de operação com </a:t>
            </a:r>
            <a:br>
              <a:rPr kumimoji="1"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carga içada!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902226" y="3687417"/>
            <a:ext cx="1500809" cy="146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47120" cy="627333"/>
          </a:xfrm>
        </p:spPr>
        <p:txBody>
          <a:bodyPr>
            <a:noAutofit/>
          </a:bodyPr>
          <a:lstStyle/>
          <a:p>
            <a:r>
              <a:rPr kumimoji="1"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Medidas quando é detectada uma anormalidade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9" y="1492370"/>
            <a:ext cx="4261449" cy="4986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072809" y="5834270"/>
            <a:ext cx="1480930" cy="536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9093" y="5870713"/>
            <a:ext cx="340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Supervisor de manutenção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770783" y="2266122"/>
            <a:ext cx="1779104" cy="1421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870173" y="2276305"/>
            <a:ext cx="1441417" cy="611255"/>
          </a:xfrm>
          <a:prstGeom prst="wedgeRectCallout">
            <a:avLst>
              <a:gd name="adj1" fmla="val -15824"/>
              <a:gd name="adj2" fmla="val 1953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59623" y="2384479"/>
            <a:ext cx="12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Falha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5754757" y="2993315"/>
            <a:ext cx="1798982" cy="512502"/>
          </a:xfrm>
          <a:prstGeom prst="wedgeRectCallout">
            <a:avLst>
              <a:gd name="adj1" fmla="val -58302"/>
              <a:gd name="adj2" fmla="val 1232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43481" y="3064899"/>
            <a:ext cx="166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Avaria</a:t>
            </a:r>
          </a:p>
        </p:txBody>
      </p:sp>
    </p:spTree>
    <p:extLst>
      <p:ext uri="{BB962C8B-B14F-4D97-AF65-F5344CB8AC3E}">
        <p14:creationId xmlns:p14="http://schemas.microsoft.com/office/powerpoint/2010/main" val="125275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Interruptor Pendente Suspenso do Fio do Mensageiro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1690688"/>
            <a:ext cx="7020377" cy="4316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55892" y="3597786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Interruptor pendente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3022" y="3955161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Fio do mensageiro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87404" y="5257472"/>
            <a:ext cx="3510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O operador tem que mover-se com a carga içada durante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o deslocamento.</a:t>
            </a:r>
          </a:p>
        </p:txBody>
      </p:sp>
    </p:spTree>
    <p:extLst>
      <p:ext uri="{BB962C8B-B14F-4D97-AF65-F5344CB8AC3E}">
        <p14:creationId xmlns:p14="http://schemas.microsoft.com/office/powerpoint/2010/main" val="164405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Tração por um cabo-guia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751161"/>
            <a:ext cx="5986732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74844" y="2613990"/>
            <a:ext cx="1818860" cy="177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85591" y="2613990"/>
            <a:ext cx="1321905" cy="6261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3704" y="3091070"/>
            <a:ext cx="556592" cy="735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5591" y="3636686"/>
            <a:ext cx="536713" cy="586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2730" y="3826564"/>
            <a:ext cx="208534" cy="238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 rot="16200000">
            <a:off x="1675122" y="2619101"/>
            <a:ext cx="1609104" cy="1679431"/>
          </a:xfrm>
          <a:prstGeom prst="wedgeRectCallout">
            <a:avLst>
              <a:gd name="adj1" fmla="val 36660"/>
              <a:gd name="adj2" fmla="val 1539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9166" y="2927073"/>
            <a:ext cx="14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Não puxar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o cabo-guia!</a:t>
            </a:r>
          </a:p>
        </p:txBody>
      </p:sp>
    </p:spTree>
    <p:extLst>
      <p:ext uri="{BB962C8B-B14F-4D97-AF65-F5344CB8AC3E}">
        <p14:creationId xmlns:p14="http://schemas.microsoft.com/office/powerpoint/2010/main" val="8369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Perigo de operação simultânea de duas vias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1521316"/>
            <a:ext cx="5262113" cy="52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531327" y="2804160"/>
            <a:ext cx="2799288" cy="4605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3629" y="2850081"/>
            <a:ext cx="279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Direção do deslocamento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753013" y="5615093"/>
            <a:ext cx="1490183" cy="53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53012" y="5615093"/>
            <a:ext cx="3686388" cy="487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79404" y="5674267"/>
            <a:ext cx="385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Direção do movimento transversal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705013" y="5493173"/>
            <a:ext cx="9685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18710" y="5445760"/>
            <a:ext cx="2219423" cy="8195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18709" y="5509921"/>
            <a:ext cx="237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Direção do movimento da carga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14988" y="3786293"/>
            <a:ext cx="1198879" cy="426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3492" y="3844242"/>
            <a:ext cx="221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Rota da operação</a:t>
            </a:r>
          </a:p>
        </p:txBody>
      </p:sp>
    </p:spTree>
    <p:extLst>
      <p:ext uri="{BB962C8B-B14F-4D97-AF65-F5344CB8AC3E}">
        <p14:creationId xmlns:p14="http://schemas.microsoft.com/office/powerpoint/2010/main" val="138631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Posição com uma carga içada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 bwMode="auto">
          <a:xfrm>
            <a:off x="4140679" y="1545342"/>
            <a:ext cx="3786996" cy="497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398520" y="5911747"/>
            <a:ext cx="2209801" cy="422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32733" y="5858932"/>
            <a:ext cx="1594368" cy="8094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05200" y="5942227"/>
            <a:ext cx="206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Local de trabalho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59459" y="5949743"/>
            <a:ext cx="157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Caminho de segurança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46880" y="2397759"/>
            <a:ext cx="751839" cy="1070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8532" y="3251200"/>
            <a:ext cx="982133" cy="41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505" y="3854025"/>
            <a:ext cx="207309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Aguardar um sinal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115619" y="2011678"/>
            <a:ext cx="1442720" cy="1842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4177" y="2106507"/>
            <a:ext cx="149876" cy="1562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6095998" y="2106507"/>
            <a:ext cx="2364855" cy="1562026"/>
          </a:xfrm>
          <a:prstGeom prst="wedgeRectCallout">
            <a:avLst>
              <a:gd name="adj1" fmla="val -31944"/>
              <a:gd name="adj2" fmla="val 6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32733" y="2185129"/>
            <a:ext cx="2228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Não parar a grua com a carga içada sobre um caminho de segurança ou local de trabalho.</a:t>
            </a:r>
          </a:p>
        </p:txBody>
      </p:sp>
    </p:spTree>
    <p:extLst>
      <p:ext uri="{BB962C8B-B14F-4D97-AF65-F5344CB8AC3E}">
        <p14:creationId xmlns:p14="http://schemas.microsoft.com/office/powerpoint/2010/main" val="240336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Proibição da operação oposta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1690688"/>
            <a:ext cx="8082951" cy="48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29599" y="1977813"/>
            <a:ext cx="535093" cy="133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73813" y="2126827"/>
            <a:ext cx="1557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575040" y="2126827"/>
            <a:ext cx="189653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56956" y="2629209"/>
            <a:ext cx="162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Operação oposta</a:t>
            </a:r>
          </a:p>
        </p:txBody>
      </p:sp>
    </p:spTree>
    <p:extLst>
      <p:ext uri="{BB962C8B-B14F-4D97-AF65-F5344CB8AC3E}">
        <p14:creationId xmlns:p14="http://schemas.microsoft.com/office/powerpoint/2010/main" val="173665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O arranque durante a inspeção é proibido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1518249"/>
            <a:ext cx="5262113" cy="512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0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1242251"/>
            <a:ext cx="4740707" cy="45015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2027" y="5526855"/>
            <a:ext cx="206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Enrolamento reverso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7227" y="5559121"/>
            <a:ext cx="9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079"/>
          </a:xfrm>
        </p:spPr>
        <p:txBody>
          <a:bodyPr>
            <a:normAutofit fontScale="90000"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Enrolamento reverso do cabo de aço para içamento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78" y="2657475"/>
            <a:ext cx="3490641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 troles de “club” sem interruptor de limite de abaixamento, se as operações de abaixamento continuarem, o cabo de aço de içamento é enrolado na direção contrária.</a:t>
            </a:r>
          </a:p>
        </p:txBody>
      </p:sp>
    </p:spTree>
    <p:extLst>
      <p:ext uri="{BB962C8B-B14F-4D97-AF65-F5344CB8AC3E}">
        <p14:creationId xmlns:p14="http://schemas.microsoft.com/office/powerpoint/2010/main" val="10999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Adquirir qualificações para os içadores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/>
          <a:stretch/>
        </p:blipFill>
        <p:spPr bwMode="auto">
          <a:xfrm>
            <a:off x="3250304" y="2013022"/>
            <a:ext cx="4459857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54133" y="2485813"/>
            <a:ext cx="765387" cy="54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03521" y="2636520"/>
            <a:ext cx="123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Segurança!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16927" y="1984923"/>
            <a:ext cx="3317405" cy="1032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1531" y="2073126"/>
            <a:ext cx="3166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Aqueles que completaram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curso de treinamento de perícias de içamento</a:t>
            </a:r>
          </a:p>
        </p:txBody>
      </p:sp>
    </p:spTree>
    <p:extLst>
      <p:ext uri="{BB962C8B-B14F-4D97-AF65-F5344CB8AC3E}">
        <p14:creationId xmlns:p14="http://schemas.microsoft.com/office/powerpoint/2010/main" val="2076869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626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Ângulo de içamento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690687"/>
            <a:ext cx="6072997" cy="480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0453" y="2479040"/>
            <a:ext cx="2499360" cy="4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45280" y="2912533"/>
            <a:ext cx="1645920" cy="56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1280" y="2453901"/>
            <a:ext cx="28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Preferencialmente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60 graus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7254" y="3083654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(Máximo de 90 graus)</a:t>
            </a:r>
          </a:p>
        </p:txBody>
      </p:sp>
    </p:spTree>
    <p:extLst>
      <p:ext uri="{BB962C8B-B14F-4D97-AF65-F5344CB8AC3E}">
        <p14:creationId xmlns:p14="http://schemas.microsoft.com/office/powerpoint/2010/main" val="2221731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Manter distância suficiente para evacuação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50127" b="2490"/>
          <a:stretch/>
        </p:blipFill>
        <p:spPr bwMode="auto">
          <a:xfrm>
            <a:off x="2104846" y="1690688"/>
            <a:ext cx="6029864" cy="464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91573" y="1747520"/>
            <a:ext cx="2221654" cy="1286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9626" y="1910080"/>
            <a:ext cx="3298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Manter distância suficiente da carga que está sendo içada.</a:t>
            </a:r>
          </a:p>
        </p:txBody>
      </p:sp>
    </p:spTree>
    <p:extLst>
      <p:ext uri="{BB962C8B-B14F-4D97-AF65-F5344CB8AC3E}">
        <p14:creationId xmlns:p14="http://schemas.microsoft.com/office/powerpoint/2010/main" val="327449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3802" b="2490"/>
          <a:stretch/>
        </p:blipFill>
        <p:spPr bwMode="auto">
          <a:xfrm>
            <a:off x="2794959" y="1457775"/>
            <a:ext cx="5745192" cy="496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Puxar lados da carga e içá-la obliquamente </a:t>
            </a:r>
            <a:br>
              <a:rPr kumimoji="1"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é proibido</a:t>
            </a:r>
          </a:p>
        </p:txBody>
      </p:sp>
    </p:spTree>
    <p:extLst>
      <p:ext uri="{BB962C8B-B14F-4D97-AF65-F5344CB8AC3E}">
        <p14:creationId xmlns:p14="http://schemas.microsoft.com/office/powerpoint/2010/main" val="55005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58" y="1481852"/>
            <a:ext cx="7056848" cy="48439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34556" y="3655240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Interruptor pendente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3237" y="5135839"/>
            <a:ext cx="3244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O operador tem que mover-se com a carga içada durante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o deslocamento.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Interruptor Pendente Suspenso do Local Fixo da Viga Mestra</a:t>
            </a:r>
          </a:p>
        </p:txBody>
      </p:sp>
    </p:spTree>
    <p:extLst>
      <p:ext uri="{BB962C8B-B14F-4D97-AF65-F5344CB8AC3E}">
        <p14:creationId xmlns:p14="http://schemas.microsoft.com/office/powerpoint/2010/main" val="1527288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O içamento rápido da carga é proibido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690687"/>
            <a:ext cx="7418717" cy="489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14613" y="2878667"/>
            <a:ext cx="1415627" cy="12666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43707" y="2120053"/>
            <a:ext cx="2001520" cy="1791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50667" y="2221653"/>
            <a:ext cx="331893" cy="1246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8260815" y="2120053"/>
            <a:ext cx="2522414" cy="1695028"/>
          </a:xfrm>
          <a:prstGeom prst="wedgeRectCallout">
            <a:avLst>
              <a:gd name="adj1" fmla="val -31272"/>
              <a:gd name="adj2" fmla="val 63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82089" y="2436243"/>
            <a:ext cx="2279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Parar o içamento quando os cabos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de aço de içar estiverem esticados.</a:t>
            </a:r>
          </a:p>
        </p:txBody>
      </p:sp>
    </p:spTree>
    <p:extLst>
      <p:ext uri="{BB962C8B-B14F-4D97-AF65-F5344CB8AC3E}">
        <p14:creationId xmlns:p14="http://schemas.microsoft.com/office/powerpoint/2010/main" val="312660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Verificar a condição dos cabos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690688"/>
            <a:ext cx="8281358" cy="491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01334" y="3034453"/>
            <a:ext cx="1165014" cy="1794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1866" y="3234860"/>
            <a:ext cx="474133" cy="103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479" y="2389005"/>
            <a:ext cx="1705394" cy="118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93945" y="2810107"/>
            <a:ext cx="1473201" cy="785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64920" y="4165491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Colapso da carga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99070" y="2720440"/>
            <a:ext cx="1794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Fazer um nó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de um cabo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de aço de içar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0380" y="3177024"/>
            <a:ext cx="136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Cabo-guia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945183" y="2761092"/>
            <a:ext cx="213900" cy="39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6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Verificar o local do descarregamento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475117"/>
            <a:ext cx="6400800" cy="514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61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Puxar os cabos de aço de içar usando a grua é proibido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096220" y="1690688"/>
            <a:ext cx="7487728" cy="46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26708" y="1742148"/>
            <a:ext cx="3504623" cy="16174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9410" y="1916941"/>
            <a:ext cx="3214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Nunca puxe os cabos de aço de içar a partir debaixo da carga, usando o movimento de içar de guindaste da grua.</a:t>
            </a:r>
          </a:p>
        </p:txBody>
      </p:sp>
    </p:spTree>
    <p:extLst>
      <p:ext uri="{BB962C8B-B14F-4D97-AF65-F5344CB8AC3E}">
        <p14:creationId xmlns:p14="http://schemas.microsoft.com/office/powerpoint/2010/main" val="2580973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/>
          <a:stretch/>
        </p:blipFill>
        <p:spPr bwMode="auto">
          <a:xfrm>
            <a:off x="2432649" y="1285336"/>
            <a:ext cx="6047117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845387" y="1557867"/>
            <a:ext cx="2521373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41599" y="3474720"/>
            <a:ext cx="2451947" cy="162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33440" y="1690688"/>
            <a:ext cx="243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Tambor do guindaste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409439" y="3725333"/>
            <a:ext cx="1022773" cy="95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3136053" y="3637280"/>
            <a:ext cx="1815254" cy="1192107"/>
          </a:xfrm>
          <a:prstGeom prst="wedgeEllipseCallout">
            <a:avLst>
              <a:gd name="adj1" fmla="val 50536"/>
              <a:gd name="adj2" fmla="val 686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37560" y="3910167"/>
            <a:ext cx="158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Enrolamento randômico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742"/>
          </a:xfrm>
        </p:spPr>
        <p:txBody>
          <a:bodyPr>
            <a:norm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Içar o gancho de oscilamento é proibido</a:t>
            </a:r>
          </a:p>
        </p:txBody>
      </p:sp>
    </p:spTree>
    <p:extLst>
      <p:ext uri="{BB962C8B-B14F-4D97-AF65-F5344CB8AC3E}">
        <p14:creationId xmlns:p14="http://schemas.microsoft.com/office/powerpoint/2010/main" val="2279935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Manusear o interruptor pendente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1690688"/>
            <a:ext cx="5719313" cy="496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74853" y="1837426"/>
            <a:ext cx="4546121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7488" y="1610264"/>
            <a:ext cx="649569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0969" y="1743085"/>
            <a:ext cx="644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Não liberar o interruptor pendente durante o içamento.</a:t>
            </a:r>
          </a:p>
        </p:txBody>
      </p:sp>
    </p:spTree>
    <p:extLst>
      <p:ext uri="{BB962C8B-B14F-4D97-AF65-F5344CB8AC3E}">
        <p14:creationId xmlns:p14="http://schemas.microsoft.com/office/powerpoint/2010/main" val="641524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Posição do gancho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4"/>
          <a:stretch/>
        </p:blipFill>
        <p:spPr bwMode="auto">
          <a:xfrm>
            <a:off x="2622430" y="1613140"/>
            <a:ext cx="6745856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034896" y="2566313"/>
            <a:ext cx="2884098" cy="1565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57335" y="2938703"/>
            <a:ext cx="276045" cy="854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933645"/>
            <a:ext cx="2401019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35306" y="4011283"/>
            <a:ext cx="1923690" cy="810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303751" y="2847520"/>
            <a:ext cx="2482029" cy="1595886"/>
          </a:xfrm>
          <a:prstGeom prst="wedgeRectCallout">
            <a:avLst>
              <a:gd name="adj1" fmla="val -33206"/>
              <a:gd name="adj2" fmla="val 7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5305" y="3830930"/>
            <a:ext cx="27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carga oscilará!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82750" y="3181044"/>
            <a:ext cx="210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O COG está desligado!</a:t>
            </a:r>
          </a:p>
        </p:txBody>
      </p:sp>
    </p:spTree>
    <p:extLst>
      <p:ext uri="{BB962C8B-B14F-4D97-AF65-F5344CB8AC3E}">
        <p14:creationId xmlns:p14="http://schemas.microsoft.com/office/powerpoint/2010/main" val="2513283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805" y="298219"/>
            <a:ext cx="10515600" cy="894962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Operação anti-oscilamento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/>
          <a:stretch/>
        </p:blipFill>
        <p:spPr bwMode="auto">
          <a:xfrm>
            <a:off x="2544793" y="1423358"/>
            <a:ext cx="6832120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29464" y="271732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13917" y="349801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01465" y="4813539"/>
            <a:ext cx="595222" cy="370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316856" y="3027827"/>
            <a:ext cx="1759789" cy="1086928"/>
          </a:xfrm>
          <a:prstGeom prst="wedgeRectCallout">
            <a:avLst>
              <a:gd name="adj1" fmla="val -10539"/>
              <a:gd name="adj2" fmla="val 66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59124" y="3181216"/>
            <a:ext cx="175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Operação anti-oscilamento</a:t>
            </a:r>
          </a:p>
        </p:txBody>
      </p:sp>
    </p:spTree>
    <p:extLst>
      <p:ext uri="{BB962C8B-B14F-4D97-AF65-F5344CB8AC3E}">
        <p14:creationId xmlns:p14="http://schemas.microsoft.com/office/powerpoint/2010/main" val="1425336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Verificação de rotina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1423447"/>
            <a:ext cx="7297058" cy="52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10893" y="2516957"/>
            <a:ext cx="1127473" cy="743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25286" y="2836269"/>
            <a:ext cx="914924" cy="793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42053" y="2596539"/>
            <a:ext cx="1201947" cy="89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7881" y="2581299"/>
            <a:ext cx="152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Problema!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48625" y="2605436"/>
            <a:ext cx="223837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Sintoma de falha</a:t>
            </a:r>
          </a:p>
        </p:txBody>
      </p:sp>
    </p:spTree>
    <p:extLst>
      <p:ext uri="{BB962C8B-B14F-4D97-AF65-F5344CB8AC3E}">
        <p14:creationId xmlns:p14="http://schemas.microsoft.com/office/powerpoint/2010/main" val="2514347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5680" cy="894963"/>
          </a:xfrm>
        </p:spPr>
        <p:txBody>
          <a:bodyPr>
            <a:normAutofit/>
          </a:bodyPr>
          <a:lstStyle/>
          <a:p>
            <a:r>
              <a:rPr kumimoji="1"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Parar quando ocorre alguma situação anormal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690687"/>
            <a:ext cx="8859328" cy="49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01318" y="4530183"/>
            <a:ext cx="2593062" cy="10231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Desligar o interruptor de energia.</a:t>
            </a:r>
          </a:p>
        </p:txBody>
      </p:sp>
    </p:spTree>
    <p:extLst>
      <p:ext uri="{BB962C8B-B14F-4D97-AF65-F5344CB8AC3E}">
        <p14:creationId xmlns:p14="http://schemas.microsoft.com/office/powerpoint/2010/main" val="60339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Definição de Gruas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19526" y="1690599"/>
            <a:ext cx="387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Içam as cargas por energia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6600" y="4050226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Transportam as cargas içadas horizontalmente</a:t>
            </a:r>
          </a:p>
        </p:txBody>
      </p:sp>
    </p:spTree>
    <p:extLst>
      <p:ext uri="{BB962C8B-B14F-4D97-AF65-F5344CB8AC3E}">
        <p14:creationId xmlns:p14="http://schemas.microsoft.com/office/powerpoint/2010/main" val="149456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Combinações de antemão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1442256"/>
            <a:ext cx="5201728" cy="49530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06176" y="4239020"/>
            <a:ext cx="207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Combinações de antemão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763" y="1548565"/>
            <a:ext cx="521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Combinações de antemão para inspeção</a:t>
            </a:r>
          </a:p>
        </p:txBody>
      </p:sp>
    </p:spTree>
    <p:extLst>
      <p:ext uri="{BB962C8B-B14F-4D97-AF65-F5344CB8AC3E}">
        <p14:creationId xmlns:p14="http://schemas.microsoft.com/office/powerpoint/2010/main" val="1867205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799" y="261698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Verificar as informações do tempo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1"/>
          <a:stretch/>
        </p:blipFill>
        <p:spPr bwMode="auto">
          <a:xfrm>
            <a:off x="2863971" y="1492370"/>
            <a:ext cx="6055742" cy="4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589917" y="1777042"/>
            <a:ext cx="3122762" cy="1285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89917" y="3062377"/>
            <a:ext cx="396815" cy="25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788325" y="1777042"/>
            <a:ext cx="2924354" cy="1121344"/>
          </a:xfrm>
          <a:prstGeom prst="wedgeRoundRectCallout">
            <a:avLst>
              <a:gd name="adj1" fmla="val -52163"/>
              <a:gd name="adj2" fmla="val 679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47715" y="1877073"/>
            <a:ext cx="2812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Conforme as informações do tempo, são esperados ventos fortes</a:t>
            </a:r>
          </a:p>
        </p:txBody>
      </p:sp>
    </p:spTree>
    <p:extLst>
      <p:ext uri="{BB962C8B-B14F-4D97-AF65-F5344CB8AC3E}">
        <p14:creationId xmlns:p14="http://schemas.microsoft.com/office/powerpoint/2010/main" val="885955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Parar operação devido a chuva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/>
          <a:stretch/>
        </p:blipFill>
        <p:spPr bwMode="auto">
          <a:xfrm>
            <a:off x="2872596" y="1406105"/>
            <a:ext cx="6038490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779698" y="3519577"/>
            <a:ext cx="2941608" cy="1164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167888" y="3562665"/>
            <a:ext cx="2553418" cy="905773"/>
          </a:xfrm>
          <a:prstGeom prst="wedgeRoundRectCallout">
            <a:avLst>
              <a:gd name="adj1" fmla="val -29955"/>
              <a:gd name="adj2" fmla="val 748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Quando começar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a chover o trabalho deve ser parado.</a:t>
            </a:r>
          </a:p>
        </p:txBody>
      </p:sp>
    </p:spTree>
    <p:extLst>
      <p:ext uri="{BB962C8B-B14F-4D97-AF65-F5344CB8AC3E}">
        <p14:creationId xmlns:p14="http://schemas.microsoft.com/office/powerpoint/2010/main" val="1133150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2522" cy="761148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Perigo devido a choque elétrico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1337094"/>
            <a:ext cx="6193766" cy="552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105509" y="4813540"/>
            <a:ext cx="5805578" cy="1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2840" y="4829049"/>
            <a:ext cx="10900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050">
                <a:latin typeface="Arial" panose="020B0604020202020204" pitchFamily="34" charset="0"/>
                <a:cs typeface="Arial" panose="020B0604020202020204" pitchFamily="34" charset="0"/>
              </a:rPr>
              <a:t>AC-1: Percepção possível nas, geralmente, nenhuma reação de ‘alarme’.</a:t>
            </a:r>
          </a:p>
          <a:p>
            <a:r>
              <a:rPr kumimoji="1" lang="pt-BR" sz="1050">
                <a:latin typeface="Arial" panose="020B0604020202020204" pitchFamily="34" charset="0"/>
                <a:cs typeface="Arial" panose="020B0604020202020204" pitchFamily="34" charset="0"/>
              </a:rPr>
              <a:t>AC-2: Percepção e provavelmente contrações musculares involuntárias mas, geralmente, nenhum efeito fisiológico elétrico perigoso.</a:t>
            </a:r>
          </a:p>
          <a:p>
            <a:r>
              <a:rPr lang="pt-BR" sz="1050">
                <a:latin typeface="Arial" panose="020B0604020202020204" pitchFamily="34" charset="0"/>
                <a:cs typeface="Arial" panose="020B0604020202020204" pitchFamily="34" charset="0"/>
              </a:rPr>
              <a:t>AC-3: Contrações musculares involuntárias fortes. Dificuldade em respirar. Perturbações reversíveis da função do coração. Geralmente não é esperado nenhum dano orgânico.</a:t>
            </a:r>
          </a:p>
          <a:p>
            <a:pPr indent="-360000"/>
            <a:r>
              <a:rPr lang="pt-BR" sz="1050">
                <a:latin typeface="Arial" panose="020B0604020202020204" pitchFamily="34" charset="0"/>
                <a:cs typeface="Arial" panose="020B0604020202020204" pitchFamily="34" charset="0"/>
              </a:rPr>
              <a:t>AC-4: Podem ocorrer efeitos pato-fisiológicos como paradas cardíacas, paradas respiratórias, queimaduras ou outros danos celulares.</a:t>
            </a:r>
          </a:p>
          <a:p>
            <a:pPr marL="360000"/>
            <a:r>
              <a:rPr lang="pt-BR" sz="1050">
                <a:latin typeface="Arial" panose="020B0604020202020204" pitchFamily="34" charset="0"/>
                <a:cs typeface="Arial" panose="020B0604020202020204" pitchFamily="34" charset="0"/>
              </a:rPr>
              <a:t>Probabilidade do aumento da fibrilação ventricular com a magnitude e tempo da corrente.</a:t>
            </a:r>
          </a:p>
          <a:p>
            <a:r>
              <a:rPr lang="pt-BR" sz="1050">
                <a:latin typeface="Arial" panose="020B0604020202020204" pitchFamily="34" charset="0"/>
                <a:cs typeface="Arial" panose="020B0604020202020204" pitchFamily="34" charset="0"/>
              </a:rPr>
              <a:t>AC-4.1: Probabilidade da fibrilação ventricular até cerca de 5%.</a:t>
            </a:r>
          </a:p>
          <a:p>
            <a:r>
              <a:rPr kumimoji="1" lang="pt-BR" sz="1050">
                <a:latin typeface="Arial" panose="020B0604020202020204" pitchFamily="34" charset="0"/>
                <a:cs typeface="Arial" panose="020B0604020202020204" pitchFamily="34" charset="0"/>
              </a:rPr>
              <a:t>AC-4.2: </a:t>
            </a:r>
            <a:r>
              <a:rPr lang="pt-BR" sz="1050">
                <a:latin typeface="Arial" panose="020B0604020202020204" pitchFamily="34" charset="0"/>
                <a:cs typeface="Arial" panose="020B0604020202020204" pitchFamily="34" charset="0"/>
              </a:rPr>
              <a:t>Probabilidade da fibrilação ventricular até cerca de 50%.</a:t>
            </a:r>
          </a:p>
          <a:p>
            <a:r>
              <a:rPr lang="pt-BR" sz="1050">
                <a:latin typeface="Arial" panose="020B0604020202020204" pitchFamily="34" charset="0"/>
                <a:cs typeface="Arial" panose="020B0604020202020204" pitchFamily="34" charset="0"/>
              </a:rPr>
              <a:t>AC-4.3: A probabilidade da fibrilação ventricular é maior que 50%.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5992" y="4825508"/>
            <a:ext cx="601623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t-BR" sz="1050">
                <a:latin typeface="Arial" panose="020B0604020202020204" pitchFamily="34" charset="0"/>
                <a:cs typeface="Arial" panose="020B0604020202020204" pitchFamily="34" charset="0"/>
              </a:rPr>
              <a:t>Notas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00600" y="4613267"/>
            <a:ext cx="1534887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Corrente do corpo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7915" y="2781300"/>
            <a:ext cx="338554" cy="203224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pt-BR" sz="1000" b="1"/>
              <a:t>Duração do fluxo de corrente</a:t>
            </a:r>
          </a:p>
        </p:txBody>
      </p:sp>
    </p:spTree>
    <p:extLst>
      <p:ext uri="{BB962C8B-B14F-4D97-AF65-F5344CB8AC3E}">
        <p14:creationId xmlns:p14="http://schemas.microsoft.com/office/powerpoint/2010/main" val="2301876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466491"/>
            <a:ext cx="6944264" cy="52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65125"/>
            <a:ext cx="11173522" cy="1325563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Relação entre magnitude e braço da força</a:t>
            </a:r>
          </a:p>
        </p:txBody>
      </p:sp>
    </p:spTree>
    <p:extLst>
      <p:ext uri="{BB962C8B-B14F-4D97-AF65-F5344CB8AC3E}">
        <p14:creationId xmlns:p14="http://schemas.microsoft.com/office/powerpoint/2010/main" val="2990412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Momento da Alavancagem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93208" y="5239512"/>
            <a:ext cx="621792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7216" y="5239512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Ponto de apoio</a:t>
            </a:r>
          </a:p>
        </p:txBody>
      </p:sp>
    </p:spTree>
    <p:extLst>
      <p:ext uri="{BB962C8B-B14F-4D97-AF65-F5344CB8AC3E}">
        <p14:creationId xmlns:p14="http://schemas.microsoft.com/office/powerpoint/2010/main" val="1622906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Inércia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9" y="1690688"/>
            <a:ext cx="7955139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6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Forças Centrípetas e Centrífugas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2016079"/>
            <a:ext cx="10150720" cy="3977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53607" y="2400788"/>
            <a:ext cx="1843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Força centrífuga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9490" y="3971618"/>
            <a:ext cx="1946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Direção tangencial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785" y="2812497"/>
            <a:ext cx="2093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Força centrípeta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348" y="3705933"/>
            <a:ext cx="85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Centro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3518" y="2505769"/>
            <a:ext cx="180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Força centrífuga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08132" y="3044057"/>
            <a:ext cx="215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Força centrípeta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5758" y="4466736"/>
            <a:ext cx="21424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Direção tangencial</a:t>
            </a:r>
          </a:p>
        </p:txBody>
      </p:sp>
    </p:spTree>
    <p:extLst>
      <p:ext uri="{BB962C8B-B14F-4D97-AF65-F5344CB8AC3E}">
        <p14:creationId xmlns:p14="http://schemas.microsoft.com/office/powerpoint/2010/main" val="2036616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898" y="365125"/>
            <a:ext cx="11385395" cy="1325563"/>
          </a:xfrm>
        </p:spPr>
        <p:txBody>
          <a:bodyPr>
            <a:noAutofit/>
          </a:bodyPr>
          <a:lstStyle/>
          <a:p>
            <a:r>
              <a:rPr kumimoji="1"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Movimento para Fora da Carga Içada e Alterações no Raio da Operação devido a Força Centrífuga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3295291" y="1475117"/>
            <a:ext cx="5091959" cy="464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417389" y="5313872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17389" y="5718105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30041" y="5318465"/>
            <a:ext cx="385572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Raio da operação antes do movimento giratório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06241" y="5726720"/>
            <a:ext cx="40385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Raio da operação durante o movimento giratório</a:t>
            </a:r>
          </a:p>
        </p:txBody>
      </p:sp>
    </p:spTree>
    <p:extLst>
      <p:ext uri="{BB962C8B-B14F-4D97-AF65-F5344CB8AC3E}">
        <p14:creationId xmlns:p14="http://schemas.microsoft.com/office/powerpoint/2010/main" val="164791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Roldana Móvel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3476444" y="1345721"/>
            <a:ext cx="5538160" cy="515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87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/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Carga de içamento, Carga calculada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1690688"/>
            <a:ext cx="5541234" cy="47273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27118" y="2846455"/>
            <a:ext cx="1604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Acessório de içamento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3056" y="3526124"/>
            <a:ext cx="243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Carga de içamento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51960" y="5388635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Carga calculada</a:t>
            </a:r>
          </a:p>
        </p:txBody>
      </p:sp>
    </p:spTree>
    <p:extLst>
      <p:ext uri="{BB962C8B-B14F-4D97-AF65-F5344CB8AC3E}">
        <p14:creationId xmlns:p14="http://schemas.microsoft.com/office/powerpoint/2010/main" val="2909129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Tensão dos cabos de aço de içar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87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02657" y="3916392"/>
            <a:ext cx="241539" cy="87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8621" y="4045303"/>
            <a:ext cx="1349508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pt-BR" sz="1400">
                <a:latin typeface="Arial" panose="020B0604020202020204" pitchFamily="34" charset="0"/>
                <a:cs typeface="Arial" panose="020B0604020202020204" pitchFamily="34" charset="0"/>
              </a:rPr>
              <a:t>Ângulo de içamento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375920" y="4293097"/>
            <a:ext cx="1889185" cy="278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5920" y="4278660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400">
                <a:latin typeface="Arial" panose="020B0604020202020204" pitchFamily="34" charset="0"/>
                <a:cs typeface="Arial" panose="020B0604020202020204" pitchFamily="34" charset="0"/>
              </a:rPr>
              <a:t>Cabo de aço de içar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486400" y="1690688"/>
            <a:ext cx="4330460" cy="1854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400" y="1582947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m: Peso da carga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Fw: 9,8 × m (kN)</a:t>
            </a:r>
          </a:p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pt-BR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kumimoji="1" lang="pt-BR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: Tensão do cabo de aço de içar (kN)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F: Força resultante (kN) </a:t>
            </a:r>
          </a:p>
          <a:p>
            <a:pPr marL="288000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F = Fw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P: Força para puxar os cabos de aço de içar para dentro (kN) </a:t>
            </a:r>
          </a:p>
        </p:txBody>
      </p:sp>
    </p:spTree>
    <p:extLst>
      <p:ext uri="{BB962C8B-B14F-4D97-AF65-F5344CB8AC3E}">
        <p14:creationId xmlns:p14="http://schemas.microsoft.com/office/powerpoint/2010/main" val="319837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Carga calculada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44519" y="2022572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4823" y="213432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Peso do acessório de içamento</a:t>
            </a:r>
          </a:p>
        </p:txBody>
      </p:sp>
      <p:grpSp>
        <p:nvGrpSpPr>
          <p:cNvPr id="78" name="グループ化 77"/>
          <p:cNvGrpSpPr/>
          <p:nvPr/>
        </p:nvGrpSpPr>
        <p:grpSpPr>
          <a:xfrm>
            <a:off x="2892287" y="1706564"/>
            <a:ext cx="6092445" cy="3368154"/>
            <a:chOff x="0" y="0"/>
            <a:chExt cx="3170190" cy="1662289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310895" y="937908"/>
              <a:ext cx="0" cy="3014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0" y="0"/>
              <a:ext cx="3170190" cy="1662289"/>
              <a:chOff x="0" y="0"/>
              <a:chExt cx="3158163" cy="1673514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>
                <a:off x="0" y="0"/>
                <a:ext cx="0" cy="16735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356" y="1671927"/>
                <a:ext cx="31498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0" y="275648"/>
                <a:ext cx="839450" cy="721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853882" y="282864"/>
                <a:ext cx="1433561" cy="635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00765" y="1262008"/>
                <a:ext cx="0" cy="403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9621" y="624415"/>
                <a:ext cx="839450" cy="7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851477" y="634035"/>
                <a:ext cx="1433561" cy="635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>
                <a:off x="360796" y="273243"/>
                <a:ext cx="0" cy="1399886"/>
              </a:xfrm>
              <a:prstGeom prst="straightConnector1">
                <a:avLst/>
              </a:prstGeom>
              <a:ln>
                <a:prstDash val="dash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 flipH="1">
                <a:off x="1245947" y="460856"/>
                <a:ext cx="9621" cy="33674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1241136" y="826462"/>
                <a:ext cx="0" cy="8418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V="1">
                <a:off x="1294053" y="350212"/>
                <a:ext cx="457008" cy="3030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テキスト ボックス 91"/>
          <p:cNvSpPr txBox="1"/>
          <p:nvPr/>
        </p:nvSpPr>
        <p:spPr>
          <a:xfrm>
            <a:off x="4530239" y="42380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Carga calculada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627" y="35271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Carga de içamento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09408" y="52035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Raio da operação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247654" y="1828230"/>
            <a:ext cx="461665" cy="32327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A carga pode ser içada</a:t>
            </a:r>
          </a:p>
        </p:txBody>
      </p:sp>
    </p:spTree>
    <p:extLst>
      <p:ext uri="{BB962C8B-B14F-4D97-AF65-F5344CB8AC3E}">
        <p14:creationId xmlns:p14="http://schemas.microsoft.com/office/powerpoint/2010/main" val="207957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60" y="888758"/>
            <a:ext cx="4120280" cy="50804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09482" y="108881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Capacete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1866" y="192454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Luvas de trabalho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7431" y="371325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Manter os botões dos punhos de manga apertados.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0800000" flipV="1">
            <a:off x="6866342" y="4830669"/>
            <a:ext cx="352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Apertar as bainhas de calça.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10800000" flipV="1">
            <a:off x="2787810" y="5122975"/>
            <a:ext cx="226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Sapatos de segurança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2676299" y="1770655"/>
            <a:ext cx="2382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Usar uma jaqueta de mangas compridas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743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Equipamento de trabalho</a:t>
            </a:r>
          </a:p>
        </p:txBody>
      </p:sp>
    </p:spTree>
    <p:extLst>
      <p:ext uri="{BB962C8B-B14F-4D97-AF65-F5344CB8AC3E}">
        <p14:creationId xmlns:p14="http://schemas.microsoft.com/office/powerpoint/2010/main" val="96994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Fluxo de trabalho diário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1442369"/>
            <a:ext cx="7991498" cy="4978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32243" y="3681206"/>
            <a:ext cx="248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Fluxo de trabalho diário da grua operada a partir do chão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3040" y="2214030"/>
            <a:ext cx="14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Reunião de pré-arranque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20879" y="1410045"/>
            <a:ext cx="254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Inspeção de pré-arranque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24509" y="2860747"/>
            <a:ext cx="254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(inspeção estática)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69711" y="1400208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Ligar a energia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84923" y="2041857"/>
            <a:ext cx="2990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Inspeção de pré-arranque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905" y="2321474"/>
            <a:ext cx="301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(Confirmação dos movimentos da grua)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29306" y="3488433"/>
            <a:ext cx="218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Operação segura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2212" y="5912271"/>
            <a:ext cx="2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Inspeção após a conclusão do trabalho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1462" y="5920027"/>
            <a:ext cx="190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Desligar a energia</a:t>
            </a:r>
          </a:p>
        </p:txBody>
      </p:sp>
    </p:spTree>
    <p:extLst>
      <p:ext uri="{BB962C8B-B14F-4D97-AF65-F5344CB8AC3E}">
        <p14:creationId xmlns:p14="http://schemas.microsoft.com/office/powerpoint/2010/main" val="130922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Inspeção de Pré-arranque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690687"/>
            <a:ext cx="7073660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426765" y="1690687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432031" y="2171079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1781" y="4562385"/>
            <a:ext cx="1957134" cy="1083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5722" y="3522800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8825" y="5166069"/>
            <a:ext cx="1480931" cy="926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60002" y="5625548"/>
            <a:ext cx="1747694" cy="66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76438" y="1772788"/>
            <a:ext cx="1480931" cy="1636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27863" y="4187687"/>
            <a:ext cx="1224387" cy="702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52250" y="3771528"/>
            <a:ext cx="799569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500683" y="2919329"/>
            <a:ext cx="1247987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95772" y="2459661"/>
            <a:ext cx="309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Inspeção de pré-arranque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5428" y="1867472"/>
            <a:ext cx="24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Desempenho do freio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32031" y="2202456"/>
            <a:ext cx="224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Condição da calha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99291" y="2818646"/>
            <a:ext cx="322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Dispositivo preventivo de sobre-enrolamento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04388" y="3522405"/>
            <a:ext cx="148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Movimento Transversal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96270" y="3765833"/>
            <a:ext cx="18290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Deslocamento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72539" y="4289647"/>
            <a:ext cx="229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Içar e Baixar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71278" y="4683725"/>
            <a:ext cx="273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Confirmação do caminho para cabos de aço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correntes de içamento</a:t>
            </a:r>
          </a:p>
          <a:p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47075" y="5647479"/>
            <a:ext cx="270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Dispositivo de fixação de segurança do gancho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24139" y="5457988"/>
            <a:ext cx="229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Confirmação do interruptor do botão de pressão</a:t>
            </a:r>
          </a:p>
        </p:txBody>
      </p:sp>
    </p:spTree>
    <p:extLst>
      <p:ext uri="{BB962C8B-B14F-4D97-AF65-F5344CB8AC3E}">
        <p14:creationId xmlns:p14="http://schemas.microsoft.com/office/powerpoint/2010/main" val="19759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1150</Words>
  <PresentationFormat>ワイド画面</PresentationFormat>
  <Paragraphs>208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4" baseType="lpstr">
      <vt:lpstr>游ゴシック</vt:lpstr>
      <vt:lpstr>游ゴシック Light</vt:lpstr>
      <vt:lpstr>Arial</vt:lpstr>
      <vt:lpstr>Office テーマ</vt:lpstr>
      <vt:lpstr>Qualificações do Operador da Grua</vt:lpstr>
      <vt:lpstr>Interruptor Pendente Suspenso do Fio do Mensageiro</vt:lpstr>
      <vt:lpstr>Interruptor Pendente Suspenso do Local Fixo da Viga Mestra</vt:lpstr>
      <vt:lpstr>Definição de Gruas</vt:lpstr>
      <vt:lpstr>Carga de içamento, Carga calculada</vt:lpstr>
      <vt:lpstr>Carga calculada</vt:lpstr>
      <vt:lpstr>Equipamento de trabalho</vt:lpstr>
      <vt:lpstr>Fluxo de trabalho diário</vt:lpstr>
      <vt:lpstr>Inspeção de Pré-arranque</vt:lpstr>
      <vt:lpstr>Inspecionar como a grua funciona</vt:lpstr>
      <vt:lpstr>Status de enrolamento do tambor</vt:lpstr>
      <vt:lpstr>Proibição de sobrecarga</vt:lpstr>
      <vt:lpstr>Manter efetivo o dispositivo de segurança (1)</vt:lpstr>
      <vt:lpstr>Manter efetivo o dispositivo de segurança (2)</vt:lpstr>
      <vt:lpstr>Não causar colisões no travão</vt:lpstr>
      <vt:lpstr>Operações proibidas</vt:lpstr>
      <vt:lpstr>O transporte dos trabalhadores pela gruas  é proibido</vt:lpstr>
      <vt:lpstr>Sair com uma carga içada é proibido</vt:lpstr>
      <vt:lpstr>Medidas quando é detectada uma anormalidade</vt:lpstr>
      <vt:lpstr>Tração por um cabo-guia</vt:lpstr>
      <vt:lpstr>Perigo de operação simultânea de duas vias</vt:lpstr>
      <vt:lpstr>Posição com uma carga içada</vt:lpstr>
      <vt:lpstr>Proibição da operação oposta</vt:lpstr>
      <vt:lpstr>O arranque durante a inspeção é proibido</vt:lpstr>
      <vt:lpstr>Enrolamento reverso do cabo de aço para içamento</vt:lpstr>
      <vt:lpstr>Adquirir qualificações para os içadores</vt:lpstr>
      <vt:lpstr>Ângulo de içamento</vt:lpstr>
      <vt:lpstr>Manter distância suficiente para evacuação</vt:lpstr>
      <vt:lpstr>Puxar lados da carga e içá-la obliquamente  é proibido</vt:lpstr>
      <vt:lpstr>O içamento rápido da carga é proibido</vt:lpstr>
      <vt:lpstr>Verificar a condição dos cabos</vt:lpstr>
      <vt:lpstr>Verificar o local do descarregamento</vt:lpstr>
      <vt:lpstr>Puxar os cabos de aço de içar usando a grua é proibido</vt:lpstr>
      <vt:lpstr>Içar o gancho de oscilamento é proibido</vt:lpstr>
      <vt:lpstr>Manusear o interruptor pendente</vt:lpstr>
      <vt:lpstr>Posição do gancho</vt:lpstr>
      <vt:lpstr>Operação anti-oscilamento</vt:lpstr>
      <vt:lpstr>Verificação de rotina</vt:lpstr>
      <vt:lpstr>Parar quando ocorre alguma situação anormal</vt:lpstr>
      <vt:lpstr>Combinações de antemão</vt:lpstr>
      <vt:lpstr>Verificar as informações do tempo</vt:lpstr>
      <vt:lpstr>Parar operação devido a chuva</vt:lpstr>
      <vt:lpstr>Perigo devido a choque elétrico</vt:lpstr>
      <vt:lpstr>Relação entre magnitude e braço da força</vt:lpstr>
      <vt:lpstr>Momento da Alavancagem</vt:lpstr>
      <vt:lpstr>Inércia</vt:lpstr>
      <vt:lpstr>Forças Centrípetas e Centrífugas</vt:lpstr>
      <vt:lpstr>Movimento para Fora da Carga Içada e Alterações no Raio da Operação devido a Força Centrífuga</vt:lpstr>
      <vt:lpstr>Roldana Móvel</vt:lpstr>
      <vt:lpstr>Tensão dos cabos de aço de içar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2020-02-12T05:53:01Z</cp:lastPrinted>
  <dcterms:created xsi:type="dcterms:W3CDTF">2020-02-12T02:45:45Z</dcterms:created>
  <dcterms:modified xsi:type="dcterms:W3CDTF">2021-02-19T05:27:47Z</dcterms:modified>
</cp:coreProperties>
</file>